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83"/>
  </p:notesMasterIdLst>
  <p:sldIdLst>
    <p:sldId id="256" r:id="rId2"/>
    <p:sldId id="325" r:id="rId3"/>
    <p:sldId id="326" r:id="rId4"/>
    <p:sldId id="257" r:id="rId5"/>
    <p:sldId id="327" r:id="rId6"/>
    <p:sldId id="258" r:id="rId7"/>
    <p:sldId id="259" r:id="rId8"/>
    <p:sldId id="260" r:id="rId9"/>
    <p:sldId id="328" r:id="rId10"/>
    <p:sldId id="261" r:id="rId11"/>
    <p:sldId id="329" r:id="rId12"/>
    <p:sldId id="262" r:id="rId13"/>
    <p:sldId id="263" r:id="rId14"/>
    <p:sldId id="265" r:id="rId15"/>
    <p:sldId id="264" r:id="rId16"/>
    <p:sldId id="266" r:id="rId17"/>
    <p:sldId id="280" r:id="rId18"/>
    <p:sldId id="267" r:id="rId19"/>
    <p:sldId id="268" r:id="rId20"/>
    <p:sldId id="279" r:id="rId21"/>
    <p:sldId id="269" r:id="rId22"/>
    <p:sldId id="270" r:id="rId23"/>
    <p:sldId id="271" r:id="rId24"/>
    <p:sldId id="272" r:id="rId25"/>
    <p:sldId id="273" r:id="rId26"/>
    <p:sldId id="352" r:id="rId27"/>
    <p:sldId id="276" r:id="rId28"/>
    <p:sldId id="274" r:id="rId29"/>
    <p:sldId id="275" r:id="rId30"/>
    <p:sldId id="277" r:id="rId31"/>
    <p:sldId id="278" r:id="rId32"/>
    <p:sldId id="282" r:id="rId33"/>
    <p:sldId id="283" r:id="rId34"/>
    <p:sldId id="284" r:id="rId35"/>
    <p:sldId id="285" r:id="rId36"/>
    <p:sldId id="286" r:id="rId37"/>
    <p:sldId id="287" r:id="rId38"/>
    <p:sldId id="288" r:id="rId39"/>
    <p:sldId id="330" r:id="rId40"/>
    <p:sldId id="331" r:id="rId41"/>
    <p:sldId id="290" r:id="rId42"/>
    <p:sldId id="291" r:id="rId43"/>
    <p:sldId id="292" r:id="rId44"/>
    <p:sldId id="293" r:id="rId45"/>
    <p:sldId id="294" r:id="rId46"/>
    <p:sldId id="333" r:id="rId47"/>
    <p:sldId id="354" r:id="rId48"/>
    <p:sldId id="355" r:id="rId49"/>
    <p:sldId id="356" r:id="rId50"/>
    <p:sldId id="338" r:id="rId51"/>
    <p:sldId id="339" r:id="rId52"/>
    <p:sldId id="341" r:id="rId53"/>
    <p:sldId id="342" r:id="rId54"/>
    <p:sldId id="343" r:id="rId55"/>
    <p:sldId id="344" r:id="rId56"/>
    <p:sldId id="345" r:id="rId57"/>
    <p:sldId id="346" r:id="rId58"/>
    <p:sldId id="295" r:id="rId59"/>
    <p:sldId id="296" r:id="rId60"/>
    <p:sldId id="299" r:id="rId61"/>
    <p:sldId id="300" r:id="rId62"/>
    <p:sldId id="353" r:id="rId63"/>
    <p:sldId id="302" r:id="rId64"/>
    <p:sldId id="304" r:id="rId65"/>
    <p:sldId id="307" r:id="rId66"/>
    <p:sldId id="311" r:id="rId67"/>
    <p:sldId id="306" r:id="rId68"/>
    <p:sldId id="303" r:id="rId69"/>
    <p:sldId id="312" r:id="rId70"/>
    <p:sldId id="313" r:id="rId71"/>
    <p:sldId id="321" r:id="rId72"/>
    <p:sldId id="322" r:id="rId73"/>
    <p:sldId id="314" r:id="rId74"/>
    <p:sldId id="315" r:id="rId75"/>
    <p:sldId id="318" r:id="rId76"/>
    <p:sldId id="319" r:id="rId77"/>
    <p:sldId id="347" r:id="rId78"/>
    <p:sldId id="348" r:id="rId79"/>
    <p:sldId id="349" r:id="rId80"/>
    <p:sldId id="350" r:id="rId81"/>
    <p:sldId id="324" r:id="rId8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FF9900"/>
    <a:srgbClr val="283234"/>
    <a:srgbClr val="141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22" autoAdjust="0"/>
  </p:normalViewPr>
  <p:slideViewPr>
    <p:cSldViewPr>
      <p:cViewPr>
        <p:scale>
          <a:sx n="84" d="100"/>
          <a:sy n="84" d="100"/>
        </p:scale>
        <p:origin x="-73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15.xml.rels><?xml version="1.0" encoding="UTF-8" standalone="yes"?>
<Relationships xmlns="http://schemas.openxmlformats.org/package/2006/relationships"><Relationship Id="rId1" Type="http://schemas.openxmlformats.org/officeDocument/2006/relationships/image" Target="../media/image34.jpg"/></Relationships>
</file>

<file path=ppt/diagrams/_rels/data18.xml.rels><?xml version="1.0" encoding="UTF-8" standalone="yes"?>
<Relationships xmlns="http://schemas.openxmlformats.org/package/2006/relationships"><Relationship Id="rId1" Type="http://schemas.openxmlformats.org/officeDocument/2006/relationships/image" Target="../media/image35.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34.jpg"/></Relationships>
</file>

<file path=ppt/diagrams/_rels/drawing18.xml.rels><?xml version="1.0" encoding="UTF-8" standalone="yes"?>
<Relationships xmlns="http://schemas.openxmlformats.org/package/2006/relationships"><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AFB75-8C80-49DA-A0D6-D1E77F8F2F84}"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S"/>
        </a:p>
      </dgm:t>
    </dgm:pt>
    <dgm:pt modelId="{692C372F-D4AB-4AF0-A7B4-7A443488F101}">
      <dgm:prSet phldrT="[Texto]"/>
      <dgm:spPr/>
      <dgm:t>
        <a:bodyPr/>
        <a:lstStyle/>
        <a:p>
          <a:r>
            <a:rPr lang="es-ES" dirty="0" smtClean="0"/>
            <a:t>Límites</a:t>
          </a:r>
          <a:endParaRPr lang="es-ES" dirty="0"/>
        </a:p>
      </dgm:t>
    </dgm:pt>
    <dgm:pt modelId="{B90EC423-BC31-4822-9E36-61CE06FD4F7A}" type="parTrans" cxnId="{DE10466F-C9C8-48A2-B7DD-1203DB485FEC}">
      <dgm:prSet/>
      <dgm:spPr/>
      <dgm:t>
        <a:bodyPr/>
        <a:lstStyle/>
        <a:p>
          <a:endParaRPr lang="es-ES"/>
        </a:p>
      </dgm:t>
    </dgm:pt>
    <dgm:pt modelId="{F975207C-FDDE-46F7-8E0A-AB7F888B9D3C}" type="sibTrans" cxnId="{DE10466F-C9C8-48A2-B7DD-1203DB485FEC}">
      <dgm:prSet/>
      <dgm:spPr/>
      <dgm:t>
        <a:bodyPr/>
        <a:lstStyle/>
        <a:p>
          <a:endParaRPr lang="es-ES"/>
        </a:p>
      </dgm:t>
    </dgm:pt>
    <dgm:pt modelId="{10EDD58D-F37A-4DA4-92E3-3A8C9F4B1A15}">
      <dgm:prSet phldrT="[Texto]"/>
      <dgm:spPr/>
      <dgm:t>
        <a:bodyPr/>
        <a:lstStyle/>
        <a:p>
          <a:r>
            <a:rPr lang="es-ES" b="1" dirty="0" smtClean="0"/>
            <a:t>Norte:</a:t>
          </a:r>
          <a:r>
            <a:rPr lang="es-ES" dirty="0" smtClean="0"/>
            <a:t> Cantón Rumiñahui, DMQ y Provincia de Santo Domingo de los Tsáchilas</a:t>
          </a:r>
          <a:endParaRPr lang="es-ES" dirty="0"/>
        </a:p>
      </dgm:t>
    </dgm:pt>
    <dgm:pt modelId="{4501510A-444A-4895-B19E-0D589D7C4E4F}" type="parTrans" cxnId="{EA2AF9B8-4C27-4D68-9A5D-84A77BE90EA8}">
      <dgm:prSet/>
      <dgm:spPr/>
      <dgm:t>
        <a:bodyPr/>
        <a:lstStyle/>
        <a:p>
          <a:endParaRPr lang="es-ES"/>
        </a:p>
      </dgm:t>
    </dgm:pt>
    <dgm:pt modelId="{E7D01689-E2BE-4146-9869-207275796B51}" type="sibTrans" cxnId="{EA2AF9B8-4C27-4D68-9A5D-84A77BE90EA8}">
      <dgm:prSet/>
      <dgm:spPr/>
      <dgm:t>
        <a:bodyPr/>
        <a:lstStyle/>
        <a:p>
          <a:endParaRPr lang="es-ES"/>
        </a:p>
      </dgm:t>
    </dgm:pt>
    <dgm:pt modelId="{DCAC8FAD-215C-4287-9981-BEA482E50575}">
      <dgm:prSet phldrT="[Texto]"/>
      <dgm:spPr/>
      <dgm:t>
        <a:bodyPr/>
        <a:lstStyle/>
        <a:p>
          <a:r>
            <a:rPr lang="es-ES" b="1" dirty="0" smtClean="0"/>
            <a:t>Sur: </a:t>
          </a:r>
          <a:r>
            <a:rPr lang="es-ES" b="0" dirty="0" smtClean="0"/>
            <a:t>Provincia de Cotopaxi</a:t>
          </a:r>
          <a:endParaRPr lang="es-ES" b="1" dirty="0"/>
        </a:p>
      </dgm:t>
    </dgm:pt>
    <dgm:pt modelId="{69C6E995-B133-45C1-AF03-40F368EBCCD5}" type="parTrans" cxnId="{3EB4C45B-1949-48CF-B158-4DF4800E4E2B}">
      <dgm:prSet/>
      <dgm:spPr/>
      <dgm:t>
        <a:bodyPr/>
        <a:lstStyle/>
        <a:p>
          <a:endParaRPr lang="es-ES"/>
        </a:p>
      </dgm:t>
    </dgm:pt>
    <dgm:pt modelId="{E9EA6EA9-8DB7-4959-912E-43AEF83332F0}" type="sibTrans" cxnId="{3EB4C45B-1949-48CF-B158-4DF4800E4E2B}">
      <dgm:prSet/>
      <dgm:spPr/>
      <dgm:t>
        <a:bodyPr/>
        <a:lstStyle/>
        <a:p>
          <a:endParaRPr lang="es-ES"/>
        </a:p>
      </dgm:t>
    </dgm:pt>
    <dgm:pt modelId="{4131D4D1-94D6-4032-A93D-557F2AAA2483}">
      <dgm:prSet phldrT="[Texto]"/>
      <dgm:spPr/>
      <dgm:t>
        <a:bodyPr/>
        <a:lstStyle/>
        <a:p>
          <a:r>
            <a:rPr lang="es-ES" b="1" dirty="0" smtClean="0"/>
            <a:t>Este: </a:t>
          </a:r>
          <a:r>
            <a:rPr lang="es-ES" b="0" dirty="0" smtClean="0"/>
            <a:t>Provincia de Napo</a:t>
          </a:r>
          <a:endParaRPr lang="es-ES" b="1" dirty="0"/>
        </a:p>
      </dgm:t>
    </dgm:pt>
    <dgm:pt modelId="{FFD53234-71FA-4FD3-8C36-2989828DB488}" type="parTrans" cxnId="{01D4FE99-ED03-4475-B378-3F0032A37E98}">
      <dgm:prSet/>
      <dgm:spPr/>
      <dgm:t>
        <a:bodyPr/>
        <a:lstStyle/>
        <a:p>
          <a:endParaRPr lang="es-ES"/>
        </a:p>
      </dgm:t>
    </dgm:pt>
    <dgm:pt modelId="{93E4778D-42C9-4A46-9431-D42EB330A48F}" type="sibTrans" cxnId="{01D4FE99-ED03-4475-B378-3F0032A37E98}">
      <dgm:prSet/>
      <dgm:spPr/>
      <dgm:t>
        <a:bodyPr/>
        <a:lstStyle/>
        <a:p>
          <a:endParaRPr lang="es-ES"/>
        </a:p>
      </dgm:t>
    </dgm:pt>
    <dgm:pt modelId="{F92F7668-B1A3-457C-AE1E-26B74C2C66FD}">
      <dgm:prSet phldrT="[Texto]"/>
      <dgm:spPr/>
      <dgm:t>
        <a:bodyPr/>
        <a:lstStyle/>
        <a:p>
          <a:endParaRPr lang="es-ES"/>
        </a:p>
      </dgm:t>
    </dgm:pt>
    <dgm:pt modelId="{04206C99-6A6D-4FED-953A-6B6C9A171957}" type="parTrans" cxnId="{5A8A614A-BD30-48CB-9331-FE984A571A88}">
      <dgm:prSet/>
      <dgm:spPr/>
      <dgm:t>
        <a:bodyPr/>
        <a:lstStyle/>
        <a:p>
          <a:endParaRPr lang="es-ES"/>
        </a:p>
      </dgm:t>
    </dgm:pt>
    <dgm:pt modelId="{88C2AB83-25B8-45E7-BB6C-0FC7D2B241C2}" type="sibTrans" cxnId="{5A8A614A-BD30-48CB-9331-FE984A571A88}">
      <dgm:prSet/>
      <dgm:spPr/>
      <dgm:t>
        <a:bodyPr/>
        <a:lstStyle/>
        <a:p>
          <a:endParaRPr lang="es-ES"/>
        </a:p>
      </dgm:t>
    </dgm:pt>
    <dgm:pt modelId="{3AEAE287-6BC8-4BDA-8C17-59EB30EDEC4B}">
      <dgm:prSet phldrT="[Texto]"/>
      <dgm:spPr/>
      <dgm:t>
        <a:bodyPr/>
        <a:lstStyle/>
        <a:p>
          <a:r>
            <a:rPr lang="es-ES" b="1" dirty="0" smtClean="0"/>
            <a:t>Oeste: </a:t>
          </a:r>
          <a:r>
            <a:rPr lang="es-ES" b="0" dirty="0" smtClean="0"/>
            <a:t>Provincia de Cotopaxi y Provincia de Santo Domingo de los Tsáchilas</a:t>
          </a:r>
          <a:endParaRPr lang="es-ES" b="1" dirty="0"/>
        </a:p>
      </dgm:t>
    </dgm:pt>
    <dgm:pt modelId="{B6C76F64-858C-4975-85B4-5F7637596A2D}" type="parTrans" cxnId="{2A8223C3-8C27-4F14-9C70-CF04ED8D5A54}">
      <dgm:prSet/>
      <dgm:spPr/>
      <dgm:t>
        <a:bodyPr/>
        <a:lstStyle/>
        <a:p>
          <a:endParaRPr lang="es-ES"/>
        </a:p>
      </dgm:t>
    </dgm:pt>
    <dgm:pt modelId="{4DAFBC41-E40C-4434-957B-0EDE8E94BC20}" type="sibTrans" cxnId="{2A8223C3-8C27-4F14-9C70-CF04ED8D5A54}">
      <dgm:prSet/>
      <dgm:spPr/>
      <dgm:t>
        <a:bodyPr/>
        <a:lstStyle/>
        <a:p>
          <a:endParaRPr lang="es-ES"/>
        </a:p>
      </dgm:t>
    </dgm:pt>
    <dgm:pt modelId="{B068F627-0CC3-4DFB-80AF-F453269F3AAD}" type="pres">
      <dgm:prSet presAssocID="{F3AAFB75-8C80-49DA-A0D6-D1E77F8F2F84}" presName="cycle" presStyleCnt="0">
        <dgm:presLayoutVars>
          <dgm:chMax val="1"/>
          <dgm:dir/>
          <dgm:animLvl val="ctr"/>
          <dgm:resizeHandles val="exact"/>
        </dgm:presLayoutVars>
      </dgm:prSet>
      <dgm:spPr/>
      <dgm:t>
        <a:bodyPr/>
        <a:lstStyle/>
        <a:p>
          <a:endParaRPr lang="es-ES"/>
        </a:p>
      </dgm:t>
    </dgm:pt>
    <dgm:pt modelId="{F1D50FF0-7010-43FD-8CA5-16141C159CE3}" type="pres">
      <dgm:prSet presAssocID="{692C372F-D4AB-4AF0-A7B4-7A443488F101}" presName="centerShape" presStyleLbl="node0" presStyleIdx="0" presStyleCnt="1"/>
      <dgm:spPr/>
      <dgm:t>
        <a:bodyPr/>
        <a:lstStyle/>
        <a:p>
          <a:endParaRPr lang="es-ES"/>
        </a:p>
      </dgm:t>
    </dgm:pt>
    <dgm:pt modelId="{5291ADED-DE0F-4FBB-97D3-713CB8353070}" type="pres">
      <dgm:prSet presAssocID="{4501510A-444A-4895-B19E-0D589D7C4E4F}" presName="parTrans" presStyleLbl="bgSibTrans2D1" presStyleIdx="0" presStyleCnt="4"/>
      <dgm:spPr/>
      <dgm:t>
        <a:bodyPr/>
        <a:lstStyle/>
        <a:p>
          <a:endParaRPr lang="es-ES"/>
        </a:p>
      </dgm:t>
    </dgm:pt>
    <dgm:pt modelId="{9C090260-AA9A-4316-A548-2EC0AF074468}" type="pres">
      <dgm:prSet presAssocID="{10EDD58D-F37A-4DA4-92E3-3A8C9F4B1A15}" presName="node" presStyleLbl="node1" presStyleIdx="0" presStyleCnt="4">
        <dgm:presLayoutVars>
          <dgm:bulletEnabled val="1"/>
        </dgm:presLayoutVars>
      </dgm:prSet>
      <dgm:spPr/>
      <dgm:t>
        <a:bodyPr/>
        <a:lstStyle/>
        <a:p>
          <a:endParaRPr lang="es-ES"/>
        </a:p>
      </dgm:t>
    </dgm:pt>
    <dgm:pt modelId="{D99E1DF9-9ED6-4516-A754-1824161B4826}" type="pres">
      <dgm:prSet presAssocID="{69C6E995-B133-45C1-AF03-40F368EBCCD5}" presName="parTrans" presStyleLbl="bgSibTrans2D1" presStyleIdx="1" presStyleCnt="4"/>
      <dgm:spPr/>
      <dgm:t>
        <a:bodyPr/>
        <a:lstStyle/>
        <a:p>
          <a:endParaRPr lang="es-ES"/>
        </a:p>
      </dgm:t>
    </dgm:pt>
    <dgm:pt modelId="{788AA376-EB65-41C2-B7E1-4206DE8E2D8E}" type="pres">
      <dgm:prSet presAssocID="{DCAC8FAD-215C-4287-9981-BEA482E50575}" presName="node" presStyleLbl="node1" presStyleIdx="1" presStyleCnt="4">
        <dgm:presLayoutVars>
          <dgm:bulletEnabled val="1"/>
        </dgm:presLayoutVars>
      </dgm:prSet>
      <dgm:spPr/>
      <dgm:t>
        <a:bodyPr/>
        <a:lstStyle/>
        <a:p>
          <a:endParaRPr lang="es-ES"/>
        </a:p>
      </dgm:t>
    </dgm:pt>
    <dgm:pt modelId="{04AC8D60-7191-4117-856D-D0A8B9E3A850}" type="pres">
      <dgm:prSet presAssocID="{FFD53234-71FA-4FD3-8C36-2989828DB488}" presName="parTrans" presStyleLbl="bgSibTrans2D1" presStyleIdx="2" presStyleCnt="4"/>
      <dgm:spPr/>
      <dgm:t>
        <a:bodyPr/>
        <a:lstStyle/>
        <a:p>
          <a:endParaRPr lang="es-ES"/>
        </a:p>
      </dgm:t>
    </dgm:pt>
    <dgm:pt modelId="{19BE10E4-AD5A-4E05-8E52-884E50512535}" type="pres">
      <dgm:prSet presAssocID="{4131D4D1-94D6-4032-A93D-557F2AAA2483}" presName="node" presStyleLbl="node1" presStyleIdx="2" presStyleCnt="4">
        <dgm:presLayoutVars>
          <dgm:bulletEnabled val="1"/>
        </dgm:presLayoutVars>
      </dgm:prSet>
      <dgm:spPr/>
      <dgm:t>
        <a:bodyPr/>
        <a:lstStyle/>
        <a:p>
          <a:endParaRPr lang="es-ES"/>
        </a:p>
      </dgm:t>
    </dgm:pt>
    <dgm:pt modelId="{77AEFF9F-A8AE-439B-984A-69D2C2C293BD}" type="pres">
      <dgm:prSet presAssocID="{B6C76F64-858C-4975-85B4-5F7637596A2D}" presName="parTrans" presStyleLbl="bgSibTrans2D1" presStyleIdx="3" presStyleCnt="4"/>
      <dgm:spPr/>
      <dgm:t>
        <a:bodyPr/>
        <a:lstStyle/>
        <a:p>
          <a:endParaRPr lang="es-ES"/>
        </a:p>
      </dgm:t>
    </dgm:pt>
    <dgm:pt modelId="{C6390D2D-E3F7-4733-8CAC-36D67A0DF89A}" type="pres">
      <dgm:prSet presAssocID="{3AEAE287-6BC8-4BDA-8C17-59EB30EDEC4B}" presName="node" presStyleLbl="node1" presStyleIdx="3" presStyleCnt="4">
        <dgm:presLayoutVars>
          <dgm:bulletEnabled val="1"/>
        </dgm:presLayoutVars>
      </dgm:prSet>
      <dgm:spPr/>
      <dgm:t>
        <a:bodyPr/>
        <a:lstStyle/>
        <a:p>
          <a:endParaRPr lang="es-ES"/>
        </a:p>
      </dgm:t>
    </dgm:pt>
  </dgm:ptLst>
  <dgm:cxnLst>
    <dgm:cxn modelId="{EA2AF9B8-4C27-4D68-9A5D-84A77BE90EA8}" srcId="{692C372F-D4AB-4AF0-A7B4-7A443488F101}" destId="{10EDD58D-F37A-4DA4-92E3-3A8C9F4B1A15}" srcOrd="0" destOrd="0" parTransId="{4501510A-444A-4895-B19E-0D589D7C4E4F}" sibTransId="{E7D01689-E2BE-4146-9869-207275796B51}"/>
    <dgm:cxn modelId="{65D1DF50-6844-4EAA-B26E-0869B9273E96}" type="presOf" srcId="{4131D4D1-94D6-4032-A93D-557F2AAA2483}" destId="{19BE10E4-AD5A-4E05-8E52-884E50512535}" srcOrd="0" destOrd="0" presId="urn:microsoft.com/office/officeart/2005/8/layout/radial4"/>
    <dgm:cxn modelId="{2A8223C3-8C27-4F14-9C70-CF04ED8D5A54}" srcId="{692C372F-D4AB-4AF0-A7B4-7A443488F101}" destId="{3AEAE287-6BC8-4BDA-8C17-59EB30EDEC4B}" srcOrd="3" destOrd="0" parTransId="{B6C76F64-858C-4975-85B4-5F7637596A2D}" sibTransId="{4DAFBC41-E40C-4434-957B-0EDE8E94BC20}"/>
    <dgm:cxn modelId="{005EC8F8-F19D-44D7-8460-101311804F9C}" type="presOf" srcId="{F3AAFB75-8C80-49DA-A0D6-D1E77F8F2F84}" destId="{B068F627-0CC3-4DFB-80AF-F453269F3AAD}" srcOrd="0" destOrd="0" presId="urn:microsoft.com/office/officeart/2005/8/layout/radial4"/>
    <dgm:cxn modelId="{3EB4C45B-1949-48CF-B158-4DF4800E4E2B}" srcId="{692C372F-D4AB-4AF0-A7B4-7A443488F101}" destId="{DCAC8FAD-215C-4287-9981-BEA482E50575}" srcOrd="1" destOrd="0" parTransId="{69C6E995-B133-45C1-AF03-40F368EBCCD5}" sibTransId="{E9EA6EA9-8DB7-4959-912E-43AEF83332F0}"/>
    <dgm:cxn modelId="{62A13D10-325A-41AE-99F5-B009669BC4F1}" type="presOf" srcId="{DCAC8FAD-215C-4287-9981-BEA482E50575}" destId="{788AA376-EB65-41C2-B7E1-4206DE8E2D8E}" srcOrd="0" destOrd="0" presId="urn:microsoft.com/office/officeart/2005/8/layout/radial4"/>
    <dgm:cxn modelId="{01D4FE99-ED03-4475-B378-3F0032A37E98}" srcId="{692C372F-D4AB-4AF0-A7B4-7A443488F101}" destId="{4131D4D1-94D6-4032-A93D-557F2AAA2483}" srcOrd="2" destOrd="0" parTransId="{FFD53234-71FA-4FD3-8C36-2989828DB488}" sibTransId="{93E4778D-42C9-4A46-9431-D42EB330A48F}"/>
    <dgm:cxn modelId="{5A8A614A-BD30-48CB-9331-FE984A571A88}" srcId="{F3AAFB75-8C80-49DA-A0D6-D1E77F8F2F84}" destId="{F92F7668-B1A3-457C-AE1E-26B74C2C66FD}" srcOrd="1" destOrd="0" parTransId="{04206C99-6A6D-4FED-953A-6B6C9A171957}" sibTransId="{88C2AB83-25B8-45E7-BB6C-0FC7D2B241C2}"/>
    <dgm:cxn modelId="{8760FD3B-F272-4946-9637-C9CBAE63E454}" type="presOf" srcId="{B6C76F64-858C-4975-85B4-5F7637596A2D}" destId="{77AEFF9F-A8AE-439B-984A-69D2C2C293BD}" srcOrd="0" destOrd="0" presId="urn:microsoft.com/office/officeart/2005/8/layout/radial4"/>
    <dgm:cxn modelId="{884DB834-9342-4CCE-BC16-80B642465306}" type="presOf" srcId="{692C372F-D4AB-4AF0-A7B4-7A443488F101}" destId="{F1D50FF0-7010-43FD-8CA5-16141C159CE3}" srcOrd="0" destOrd="0" presId="urn:microsoft.com/office/officeart/2005/8/layout/radial4"/>
    <dgm:cxn modelId="{DE10466F-C9C8-48A2-B7DD-1203DB485FEC}" srcId="{F3AAFB75-8C80-49DA-A0D6-D1E77F8F2F84}" destId="{692C372F-D4AB-4AF0-A7B4-7A443488F101}" srcOrd="0" destOrd="0" parTransId="{B90EC423-BC31-4822-9E36-61CE06FD4F7A}" sibTransId="{F975207C-FDDE-46F7-8E0A-AB7F888B9D3C}"/>
    <dgm:cxn modelId="{CF313A40-E2A2-4F96-B458-2884FF365AF8}" type="presOf" srcId="{FFD53234-71FA-4FD3-8C36-2989828DB488}" destId="{04AC8D60-7191-4117-856D-D0A8B9E3A850}" srcOrd="0" destOrd="0" presId="urn:microsoft.com/office/officeart/2005/8/layout/radial4"/>
    <dgm:cxn modelId="{769C889C-8F60-46F7-BD1C-BFB280660080}" type="presOf" srcId="{10EDD58D-F37A-4DA4-92E3-3A8C9F4B1A15}" destId="{9C090260-AA9A-4316-A548-2EC0AF074468}" srcOrd="0" destOrd="0" presId="urn:microsoft.com/office/officeart/2005/8/layout/radial4"/>
    <dgm:cxn modelId="{9016625F-ACA3-4968-A412-E22F0BCD9369}" type="presOf" srcId="{3AEAE287-6BC8-4BDA-8C17-59EB30EDEC4B}" destId="{C6390D2D-E3F7-4733-8CAC-36D67A0DF89A}" srcOrd="0" destOrd="0" presId="urn:microsoft.com/office/officeart/2005/8/layout/radial4"/>
    <dgm:cxn modelId="{46F210DE-FD2F-4CDF-AAE9-41B65D94EF84}" type="presOf" srcId="{4501510A-444A-4895-B19E-0D589D7C4E4F}" destId="{5291ADED-DE0F-4FBB-97D3-713CB8353070}" srcOrd="0" destOrd="0" presId="urn:microsoft.com/office/officeart/2005/8/layout/radial4"/>
    <dgm:cxn modelId="{F64448F7-19A2-4C45-965C-A237FB7739A2}" type="presOf" srcId="{69C6E995-B133-45C1-AF03-40F368EBCCD5}" destId="{D99E1DF9-9ED6-4516-A754-1824161B4826}" srcOrd="0" destOrd="0" presId="urn:microsoft.com/office/officeart/2005/8/layout/radial4"/>
    <dgm:cxn modelId="{D6A42B7C-9A9F-4610-8B7D-29A49CDE0C70}" type="presParOf" srcId="{B068F627-0CC3-4DFB-80AF-F453269F3AAD}" destId="{F1D50FF0-7010-43FD-8CA5-16141C159CE3}" srcOrd="0" destOrd="0" presId="urn:microsoft.com/office/officeart/2005/8/layout/radial4"/>
    <dgm:cxn modelId="{E6CE75A8-7525-43E4-842F-95F2A6FEBBB9}" type="presParOf" srcId="{B068F627-0CC3-4DFB-80AF-F453269F3AAD}" destId="{5291ADED-DE0F-4FBB-97D3-713CB8353070}" srcOrd="1" destOrd="0" presId="urn:microsoft.com/office/officeart/2005/8/layout/radial4"/>
    <dgm:cxn modelId="{17DB43B1-4B5B-42D9-8610-2BE6D47527E4}" type="presParOf" srcId="{B068F627-0CC3-4DFB-80AF-F453269F3AAD}" destId="{9C090260-AA9A-4316-A548-2EC0AF074468}" srcOrd="2" destOrd="0" presId="urn:microsoft.com/office/officeart/2005/8/layout/radial4"/>
    <dgm:cxn modelId="{3057093D-D38D-4808-955E-A711347E05D7}" type="presParOf" srcId="{B068F627-0CC3-4DFB-80AF-F453269F3AAD}" destId="{D99E1DF9-9ED6-4516-A754-1824161B4826}" srcOrd="3" destOrd="0" presId="urn:microsoft.com/office/officeart/2005/8/layout/radial4"/>
    <dgm:cxn modelId="{F91E360B-5FF0-4580-BB62-65EEAFDE2B77}" type="presParOf" srcId="{B068F627-0CC3-4DFB-80AF-F453269F3AAD}" destId="{788AA376-EB65-41C2-B7E1-4206DE8E2D8E}" srcOrd="4" destOrd="0" presId="urn:microsoft.com/office/officeart/2005/8/layout/radial4"/>
    <dgm:cxn modelId="{0740D06C-3BEF-467B-9C33-90DB3974054B}" type="presParOf" srcId="{B068F627-0CC3-4DFB-80AF-F453269F3AAD}" destId="{04AC8D60-7191-4117-856D-D0A8B9E3A850}" srcOrd="5" destOrd="0" presId="urn:microsoft.com/office/officeart/2005/8/layout/radial4"/>
    <dgm:cxn modelId="{C28B84E2-659E-4C15-89E7-EC316FB0FC60}" type="presParOf" srcId="{B068F627-0CC3-4DFB-80AF-F453269F3AAD}" destId="{19BE10E4-AD5A-4E05-8E52-884E50512535}" srcOrd="6" destOrd="0" presId="urn:microsoft.com/office/officeart/2005/8/layout/radial4"/>
    <dgm:cxn modelId="{4FC4441D-C1EC-4E74-A8FB-BDCB98976603}" type="presParOf" srcId="{B068F627-0CC3-4DFB-80AF-F453269F3AAD}" destId="{77AEFF9F-A8AE-439B-984A-69D2C2C293BD}" srcOrd="7" destOrd="0" presId="urn:microsoft.com/office/officeart/2005/8/layout/radial4"/>
    <dgm:cxn modelId="{2E8DC4B2-568D-4488-9E44-E1DD3599F6D7}" type="presParOf" srcId="{B068F627-0CC3-4DFB-80AF-F453269F3AAD}" destId="{C6390D2D-E3F7-4733-8CAC-36D67A0DF89A}"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BB3BB9-89CC-4B08-9FCF-A32602FF03A2}" type="doc">
      <dgm:prSet loTypeId="urn:microsoft.com/office/officeart/2005/8/layout/equation1" loCatId="process" qsTypeId="urn:microsoft.com/office/officeart/2005/8/quickstyle/simple1" qsCatId="simple" csTypeId="urn:microsoft.com/office/officeart/2005/8/colors/colorful5" csCatId="colorful" phldr="1"/>
      <dgm:spPr/>
    </dgm:pt>
    <dgm:pt modelId="{F295AE9C-D585-4228-88EB-041D4EE1EBE8}">
      <dgm:prSet phldrT="[Texto]" custT="1"/>
      <dgm:spPr/>
      <dgm:t>
        <a:bodyPr/>
        <a:lstStyle/>
        <a:p>
          <a:r>
            <a:rPr lang="es-ES" sz="900" dirty="0" smtClean="0"/>
            <a:t>BASE DE DATOS GRÁFICA</a:t>
          </a:r>
          <a:endParaRPr lang="es-ES" sz="900" dirty="0"/>
        </a:p>
      </dgm:t>
    </dgm:pt>
    <dgm:pt modelId="{1E5341B9-6BAC-4EE0-8881-E250FA7A1BD2}" type="parTrans" cxnId="{7D7B50C3-C259-451A-8247-CEE2204D5980}">
      <dgm:prSet/>
      <dgm:spPr/>
      <dgm:t>
        <a:bodyPr/>
        <a:lstStyle/>
        <a:p>
          <a:endParaRPr lang="es-ES" sz="900"/>
        </a:p>
      </dgm:t>
    </dgm:pt>
    <dgm:pt modelId="{DE71C992-D1A6-4FC7-8695-A4EDA98FE322}" type="sibTrans" cxnId="{7D7B50C3-C259-451A-8247-CEE2204D5980}">
      <dgm:prSet custT="1"/>
      <dgm:spPr/>
      <dgm:t>
        <a:bodyPr/>
        <a:lstStyle/>
        <a:p>
          <a:endParaRPr lang="es-ES" sz="900"/>
        </a:p>
      </dgm:t>
    </dgm:pt>
    <dgm:pt modelId="{338DCD2B-9EF7-4ACF-ADA3-2210976B2F2F}">
      <dgm:prSet phldrT="[Texto]" custT="1"/>
      <dgm:spPr/>
      <dgm:t>
        <a:bodyPr/>
        <a:lstStyle/>
        <a:p>
          <a:r>
            <a:rPr lang="es-ES" sz="900" dirty="0" smtClean="0"/>
            <a:t>BASE DE DATOS ALFANUMÉRICA</a:t>
          </a:r>
          <a:endParaRPr lang="es-ES" sz="900" dirty="0"/>
        </a:p>
      </dgm:t>
    </dgm:pt>
    <dgm:pt modelId="{6386B0AD-E388-4007-BE5F-5A6649A0D377}" type="parTrans" cxnId="{95D8E895-6F6C-43A7-AC1D-06D9FFC404E9}">
      <dgm:prSet/>
      <dgm:spPr/>
      <dgm:t>
        <a:bodyPr/>
        <a:lstStyle/>
        <a:p>
          <a:endParaRPr lang="es-ES" sz="900"/>
        </a:p>
      </dgm:t>
    </dgm:pt>
    <dgm:pt modelId="{61A84827-E712-4128-A45E-8ECAE58C09A1}" type="sibTrans" cxnId="{95D8E895-6F6C-43A7-AC1D-06D9FFC404E9}">
      <dgm:prSet custT="1"/>
      <dgm:spPr/>
      <dgm:t>
        <a:bodyPr/>
        <a:lstStyle/>
        <a:p>
          <a:endParaRPr lang="es-ES" sz="900"/>
        </a:p>
      </dgm:t>
    </dgm:pt>
    <dgm:pt modelId="{00C86A4A-1394-4F7A-8F72-917D3A7EE766}">
      <dgm:prSet phldrT="[Texto]" custT="1"/>
      <dgm:spPr/>
      <dgm:t>
        <a:bodyPr/>
        <a:lstStyle/>
        <a:p>
          <a:r>
            <a:rPr lang="es-ES" sz="900" b="1" dirty="0" smtClean="0"/>
            <a:t>MODELO CARTOGRÁFICO</a:t>
          </a:r>
          <a:endParaRPr lang="es-ES" sz="900" b="1" dirty="0"/>
        </a:p>
      </dgm:t>
    </dgm:pt>
    <dgm:pt modelId="{35416FC1-1E91-4D26-BFC8-A2250FE19A4F}" type="parTrans" cxnId="{67C872B4-FBF1-44BB-A060-DDC808C1448E}">
      <dgm:prSet/>
      <dgm:spPr/>
      <dgm:t>
        <a:bodyPr/>
        <a:lstStyle/>
        <a:p>
          <a:endParaRPr lang="es-ES" sz="900"/>
        </a:p>
      </dgm:t>
    </dgm:pt>
    <dgm:pt modelId="{899EE73F-7EBE-479D-A262-F06806036592}" type="sibTrans" cxnId="{67C872B4-FBF1-44BB-A060-DDC808C1448E}">
      <dgm:prSet/>
      <dgm:spPr/>
      <dgm:t>
        <a:bodyPr/>
        <a:lstStyle/>
        <a:p>
          <a:endParaRPr lang="es-ES" sz="900"/>
        </a:p>
      </dgm:t>
    </dgm:pt>
    <dgm:pt modelId="{44BAF60B-A74B-40EF-A30D-A45DCC85A210}" type="pres">
      <dgm:prSet presAssocID="{00BB3BB9-89CC-4B08-9FCF-A32602FF03A2}" presName="linearFlow" presStyleCnt="0">
        <dgm:presLayoutVars>
          <dgm:dir/>
          <dgm:resizeHandles val="exact"/>
        </dgm:presLayoutVars>
      </dgm:prSet>
      <dgm:spPr/>
    </dgm:pt>
    <dgm:pt modelId="{5AB31421-34BA-420D-AAD5-9FC723951CC4}" type="pres">
      <dgm:prSet presAssocID="{F295AE9C-D585-4228-88EB-041D4EE1EBE8}" presName="node" presStyleLbl="node1" presStyleIdx="0" presStyleCnt="3">
        <dgm:presLayoutVars>
          <dgm:bulletEnabled val="1"/>
        </dgm:presLayoutVars>
      </dgm:prSet>
      <dgm:spPr/>
      <dgm:t>
        <a:bodyPr/>
        <a:lstStyle/>
        <a:p>
          <a:endParaRPr lang="es-ES"/>
        </a:p>
      </dgm:t>
    </dgm:pt>
    <dgm:pt modelId="{DD70AFDA-9FC6-485B-98B8-664D2ED9D6A4}" type="pres">
      <dgm:prSet presAssocID="{DE71C992-D1A6-4FC7-8695-A4EDA98FE322}" presName="spacerL" presStyleCnt="0"/>
      <dgm:spPr/>
    </dgm:pt>
    <dgm:pt modelId="{CA468F42-AF3F-450E-9D4E-A9148AF5AE6B}" type="pres">
      <dgm:prSet presAssocID="{DE71C992-D1A6-4FC7-8695-A4EDA98FE322}" presName="sibTrans" presStyleLbl="sibTrans2D1" presStyleIdx="0" presStyleCnt="2" custLinFactX="3495" custLinFactNeighborX="100000"/>
      <dgm:spPr/>
      <dgm:t>
        <a:bodyPr/>
        <a:lstStyle/>
        <a:p>
          <a:endParaRPr lang="es-ES"/>
        </a:p>
      </dgm:t>
    </dgm:pt>
    <dgm:pt modelId="{C9662323-8789-4759-A340-9766ED87A265}" type="pres">
      <dgm:prSet presAssocID="{DE71C992-D1A6-4FC7-8695-A4EDA98FE322}" presName="spacerR" presStyleCnt="0"/>
      <dgm:spPr/>
    </dgm:pt>
    <dgm:pt modelId="{BF366857-5AFD-4EDB-BBB7-34779D62BCEB}" type="pres">
      <dgm:prSet presAssocID="{338DCD2B-9EF7-4ACF-ADA3-2210976B2F2F}" presName="node" presStyleLbl="node1" presStyleIdx="1" presStyleCnt="3" custLinFactX="2295" custLinFactNeighborX="100000">
        <dgm:presLayoutVars>
          <dgm:bulletEnabled val="1"/>
        </dgm:presLayoutVars>
      </dgm:prSet>
      <dgm:spPr/>
      <dgm:t>
        <a:bodyPr/>
        <a:lstStyle/>
        <a:p>
          <a:endParaRPr lang="es-ES"/>
        </a:p>
      </dgm:t>
    </dgm:pt>
    <dgm:pt modelId="{9A4694FE-6FEA-48F8-BCEE-6A3C7A6D5BDB}" type="pres">
      <dgm:prSet presAssocID="{61A84827-E712-4128-A45E-8ECAE58C09A1}" presName="spacerL" presStyleCnt="0"/>
      <dgm:spPr/>
    </dgm:pt>
    <dgm:pt modelId="{CE9925A1-0094-4928-9021-A27AEBCA0B4E}" type="pres">
      <dgm:prSet presAssocID="{61A84827-E712-4128-A45E-8ECAE58C09A1}" presName="sibTrans" presStyleLbl="sibTrans2D1" presStyleIdx="1" presStyleCnt="2" custLinFactNeighborX="96738"/>
      <dgm:spPr/>
      <dgm:t>
        <a:bodyPr/>
        <a:lstStyle/>
        <a:p>
          <a:endParaRPr lang="es-ES"/>
        </a:p>
      </dgm:t>
    </dgm:pt>
    <dgm:pt modelId="{BAFDF72D-8BBA-46C6-A0E8-D186A9D64487}" type="pres">
      <dgm:prSet presAssocID="{61A84827-E712-4128-A45E-8ECAE58C09A1}" presName="spacerR" presStyleCnt="0"/>
      <dgm:spPr/>
    </dgm:pt>
    <dgm:pt modelId="{20EDCE75-A246-45DF-BC58-B76C4780FEA8}" type="pres">
      <dgm:prSet presAssocID="{00C86A4A-1394-4F7A-8F72-917D3A7EE766}" presName="node" presStyleLbl="node1" presStyleIdx="2" presStyleCnt="3" custLinFactX="15163" custLinFactNeighborX="100000" custLinFactNeighborY="-574">
        <dgm:presLayoutVars>
          <dgm:bulletEnabled val="1"/>
        </dgm:presLayoutVars>
      </dgm:prSet>
      <dgm:spPr/>
      <dgm:t>
        <a:bodyPr/>
        <a:lstStyle/>
        <a:p>
          <a:endParaRPr lang="es-ES"/>
        </a:p>
      </dgm:t>
    </dgm:pt>
  </dgm:ptLst>
  <dgm:cxnLst>
    <dgm:cxn modelId="{7D7B50C3-C259-451A-8247-CEE2204D5980}" srcId="{00BB3BB9-89CC-4B08-9FCF-A32602FF03A2}" destId="{F295AE9C-D585-4228-88EB-041D4EE1EBE8}" srcOrd="0" destOrd="0" parTransId="{1E5341B9-6BAC-4EE0-8881-E250FA7A1BD2}" sibTransId="{DE71C992-D1A6-4FC7-8695-A4EDA98FE322}"/>
    <dgm:cxn modelId="{95D8E895-6F6C-43A7-AC1D-06D9FFC404E9}" srcId="{00BB3BB9-89CC-4B08-9FCF-A32602FF03A2}" destId="{338DCD2B-9EF7-4ACF-ADA3-2210976B2F2F}" srcOrd="1" destOrd="0" parTransId="{6386B0AD-E388-4007-BE5F-5A6649A0D377}" sibTransId="{61A84827-E712-4128-A45E-8ECAE58C09A1}"/>
    <dgm:cxn modelId="{67C872B4-FBF1-44BB-A060-DDC808C1448E}" srcId="{00BB3BB9-89CC-4B08-9FCF-A32602FF03A2}" destId="{00C86A4A-1394-4F7A-8F72-917D3A7EE766}" srcOrd="2" destOrd="0" parTransId="{35416FC1-1E91-4D26-BFC8-A2250FE19A4F}" sibTransId="{899EE73F-7EBE-479D-A262-F06806036592}"/>
    <dgm:cxn modelId="{1D0404CB-3005-4927-9A49-CA2DE56B2DD5}" type="presOf" srcId="{338DCD2B-9EF7-4ACF-ADA3-2210976B2F2F}" destId="{BF366857-5AFD-4EDB-BBB7-34779D62BCEB}" srcOrd="0" destOrd="0" presId="urn:microsoft.com/office/officeart/2005/8/layout/equation1"/>
    <dgm:cxn modelId="{9471429F-2385-4DF3-AEA9-FC2D0889DD7A}" type="presOf" srcId="{00C86A4A-1394-4F7A-8F72-917D3A7EE766}" destId="{20EDCE75-A246-45DF-BC58-B76C4780FEA8}" srcOrd="0" destOrd="0" presId="urn:microsoft.com/office/officeart/2005/8/layout/equation1"/>
    <dgm:cxn modelId="{9A984613-EF38-4A2E-96CB-EEF27EBD354C}" type="presOf" srcId="{61A84827-E712-4128-A45E-8ECAE58C09A1}" destId="{CE9925A1-0094-4928-9021-A27AEBCA0B4E}" srcOrd="0" destOrd="0" presId="urn:microsoft.com/office/officeart/2005/8/layout/equation1"/>
    <dgm:cxn modelId="{BAF135E7-0F20-49C8-A509-5159E8E47F2A}" type="presOf" srcId="{00BB3BB9-89CC-4B08-9FCF-A32602FF03A2}" destId="{44BAF60B-A74B-40EF-A30D-A45DCC85A210}" srcOrd="0" destOrd="0" presId="urn:microsoft.com/office/officeart/2005/8/layout/equation1"/>
    <dgm:cxn modelId="{69456D57-A95D-4D14-A471-A830659E7DE6}" type="presOf" srcId="{DE71C992-D1A6-4FC7-8695-A4EDA98FE322}" destId="{CA468F42-AF3F-450E-9D4E-A9148AF5AE6B}" srcOrd="0" destOrd="0" presId="urn:microsoft.com/office/officeart/2005/8/layout/equation1"/>
    <dgm:cxn modelId="{99DFC8D4-01E4-413E-8457-5C46D3330238}" type="presOf" srcId="{F295AE9C-D585-4228-88EB-041D4EE1EBE8}" destId="{5AB31421-34BA-420D-AAD5-9FC723951CC4}" srcOrd="0" destOrd="0" presId="urn:microsoft.com/office/officeart/2005/8/layout/equation1"/>
    <dgm:cxn modelId="{F6E17C96-5505-4DA8-87BB-5768BBDFE790}" type="presParOf" srcId="{44BAF60B-A74B-40EF-A30D-A45DCC85A210}" destId="{5AB31421-34BA-420D-AAD5-9FC723951CC4}" srcOrd="0" destOrd="0" presId="urn:microsoft.com/office/officeart/2005/8/layout/equation1"/>
    <dgm:cxn modelId="{5A9DF07E-A93A-41DD-A8FB-4C55AB9C8561}" type="presParOf" srcId="{44BAF60B-A74B-40EF-A30D-A45DCC85A210}" destId="{DD70AFDA-9FC6-485B-98B8-664D2ED9D6A4}" srcOrd="1" destOrd="0" presId="urn:microsoft.com/office/officeart/2005/8/layout/equation1"/>
    <dgm:cxn modelId="{EB4F13D4-C163-4077-BAD8-65075730C727}" type="presParOf" srcId="{44BAF60B-A74B-40EF-A30D-A45DCC85A210}" destId="{CA468F42-AF3F-450E-9D4E-A9148AF5AE6B}" srcOrd="2" destOrd="0" presId="urn:microsoft.com/office/officeart/2005/8/layout/equation1"/>
    <dgm:cxn modelId="{75E12481-2CF5-43EB-873F-F5323B6DB897}" type="presParOf" srcId="{44BAF60B-A74B-40EF-A30D-A45DCC85A210}" destId="{C9662323-8789-4759-A340-9766ED87A265}" srcOrd="3" destOrd="0" presId="urn:microsoft.com/office/officeart/2005/8/layout/equation1"/>
    <dgm:cxn modelId="{2213969D-B01D-4483-B4A6-7453ED406BA7}" type="presParOf" srcId="{44BAF60B-A74B-40EF-A30D-A45DCC85A210}" destId="{BF366857-5AFD-4EDB-BBB7-34779D62BCEB}" srcOrd="4" destOrd="0" presId="urn:microsoft.com/office/officeart/2005/8/layout/equation1"/>
    <dgm:cxn modelId="{614B2D7C-4063-42AC-9325-C5DB86B380AC}" type="presParOf" srcId="{44BAF60B-A74B-40EF-A30D-A45DCC85A210}" destId="{9A4694FE-6FEA-48F8-BCEE-6A3C7A6D5BDB}" srcOrd="5" destOrd="0" presId="urn:microsoft.com/office/officeart/2005/8/layout/equation1"/>
    <dgm:cxn modelId="{D3D3E8A5-4B38-4546-BD9A-208D78057E69}" type="presParOf" srcId="{44BAF60B-A74B-40EF-A30D-A45DCC85A210}" destId="{CE9925A1-0094-4928-9021-A27AEBCA0B4E}" srcOrd="6" destOrd="0" presId="urn:microsoft.com/office/officeart/2005/8/layout/equation1"/>
    <dgm:cxn modelId="{249056B9-EBC6-416C-A3D3-E6663D9E03EA}" type="presParOf" srcId="{44BAF60B-A74B-40EF-A30D-A45DCC85A210}" destId="{BAFDF72D-8BBA-46C6-A0E8-D186A9D64487}" srcOrd="7" destOrd="0" presId="urn:microsoft.com/office/officeart/2005/8/layout/equation1"/>
    <dgm:cxn modelId="{23EEFE1E-EC91-44BD-8E43-25A1036EC635}" type="presParOf" srcId="{44BAF60B-A74B-40EF-A30D-A45DCC85A210}" destId="{20EDCE75-A246-45DF-BC58-B76C4780FEA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94F654-1012-4AD8-91A8-72FA033D05BD}"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D9FBE307-89E6-42CC-A78A-61A56A95C2FE}">
      <dgm:prSet phldrT="[Texto]"/>
      <dgm:spPr/>
      <dgm:t>
        <a:bodyPr/>
        <a:lstStyle/>
        <a:p>
          <a:r>
            <a:rPr lang="es-ES" dirty="0" smtClean="0"/>
            <a:t>Análisis y validación de la información</a:t>
          </a:r>
          <a:endParaRPr lang="es-ES" dirty="0"/>
        </a:p>
      </dgm:t>
    </dgm:pt>
    <dgm:pt modelId="{1BD812F1-9A2D-4AC6-9FA4-A635CC194A81}" type="parTrans" cxnId="{F7ACC17C-02B6-41F7-862C-B635FE9EA276}">
      <dgm:prSet/>
      <dgm:spPr/>
      <dgm:t>
        <a:bodyPr/>
        <a:lstStyle/>
        <a:p>
          <a:endParaRPr lang="es-ES"/>
        </a:p>
      </dgm:t>
    </dgm:pt>
    <dgm:pt modelId="{192A3FE5-7AC6-461F-9758-82398C05D0CD}" type="sibTrans" cxnId="{F7ACC17C-02B6-41F7-862C-B635FE9EA276}">
      <dgm:prSet/>
      <dgm:spPr/>
    </dgm:pt>
    <dgm:pt modelId="{E1A84FC5-53C3-453A-A836-35B04741C5C4}">
      <dgm:prSet phldrT="[Texto]"/>
      <dgm:spPr/>
      <dgm:t>
        <a:bodyPr/>
        <a:lstStyle/>
        <a:p>
          <a:r>
            <a:rPr lang="es-ES" dirty="0" smtClean="0"/>
            <a:t>Reglas topológicas</a:t>
          </a:r>
          <a:endParaRPr lang="es-ES" dirty="0"/>
        </a:p>
      </dgm:t>
    </dgm:pt>
    <dgm:pt modelId="{D2B86B7B-9D94-4216-A83D-4646A2B66460}" type="parTrans" cxnId="{F15E3CFE-EF60-40B3-A3B4-93C0A98682E9}">
      <dgm:prSet/>
      <dgm:spPr/>
      <dgm:t>
        <a:bodyPr/>
        <a:lstStyle/>
        <a:p>
          <a:endParaRPr lang="es-ES"/>
        </a:p>
      </dgm:t>
    </dgm:pt>
    <dgm:pt modelId="{2536F1C1-85BA-426E-A0E1-3BCF9A525DFC}" type="sibTrans" cxnId="{F15E3CFE-EF60-40B3-A3B4-93C0A98682E9}">
      <dgm:prSet/>
      <dgm:spPr/>
      <dgm:t>
        <a:bodyPr/>
        <a:lstStyle/>
        <a:p>
          <a:endParaRPr lang="es-ES"/>
        </a:p>
      </dgm:t>
    </dgm:pt>
    <dgm:pt modelId="{B48867EA-DC50-4E11-9623-E9A5BD239B7B}" type="pres">
      <dgm:prSet presAssocID="{5B94F654-1012-4AD8-91A8-72FA033D05BD}" presName="linear" presStyleCnt="0">
        <dgm:presLayoutVars>
          <dgm:dir/>
          <dgm:animLvl val="lvl"/>
          <dgm:resizeHandles val="exact"/>
        </dgm:presLayoutVars>
      </dgm:prSet>
      <dgm:spPr/>
      <dgm:t>
        <a:bodyPr/>
        <a:lstStyle/>
        <a:p>
          <a:endParaRPr lang="es-ES"/>
        </a:p>
      </dgm:t>
    </dgm:pt>
    <dgm:pt modelId="{4BD5EA92-B546-4251-BF75-AD956ABE4D52}" type="pres">
      <dgm:prSet presAssocID="{D9FBE307-89E6-42CC-A78A-61A56A95C2FE}" presName="parentLin" presStyleCnt="0"/>
      <dgm:spPr/>
    </dgm:pt>
    <dgm:pt modelId="{0345EF52-309E-410F-BD33-BFE2393522DC}" type="pres">
      <dgm:prSet presAssocID="{D9FBE307-89E6-42CC-A78A-61A56A95C2FE}" presName="parentLeftMargin" presStyleLbl="node1" presStyleIdx="0" presStyleCnt="2"/>
      <dgm:spPr/>
      <dgm:t>
        <a:bodyPr/>
        <a:lstStyle/>
        <a:p>
          <a:endParaRPr lang="es-ES"/>
        </a:p>
      </dgm:t>
    </dgm:pt>
    <dgm:pt modelId="{20DA217A-E1FD-4AB4-BC26-A18A8981AC9D}" type="pres">
      <dgm:prSet presAssocID="{D9FBE307-89E6-42CC-A78A-61A56A95C2FE}" presName="parentText" presStyleLbl="node1" presStyleIdx="0" presStyleCnt="2">
        <dgm:presLayoutVars>
          <dgm:chMax val="0"/>
          <dgm:bulletEnabled val="1"/>
        </dgm:presLayoutVars>
      </dgm:prSet>
      <dgm:spPr/>
      <dgm:t>
        <a:bodyPr/>
        <a:lstStyle/>
        <a:p>
          <a:endParaRPr lang="es-ES"/>
        </a:p>
      </dgm:t>
    </dgm:pt>
    <dgm:pt modelId="{E2F10CBC-CAFD-42B1-86F1-BC8D6CBD48BC}" type="pres">
      <dgm:prSet presAssocID="{D9FBE307-89E6-42CC-A78A-61A56A95C2FE}" presName="negativeSpace" presStyleCnt="0"/>
      <dgm:spPr/>
    </dgm:pt>
    <dgm:pt modelId="{6BF6BCEF-1108-47DC-A07F-35080B058507}" type="pres">
      <dgm:prSet presAssocID="{D9FBE307-89E6-42CC-A78A-61A56A95C2FE}" presName="childText" presStyleLbl="conFgAcc1" presStyleIdx="0" presStyleCnt="2">
        <dgm:presLayoutVars>
          <dgm:bulletEnabled val="1"/>
        </dgm:presLayoutVars>
      </dgm:prSet>
      <dgm:spPr/>
    </dgm:pt>
    <dgm:pt modelId="{11F001ED-467E-4F91-9BA8-EF1B0F255E98}" type="pres">
      <dgm:prSet presAssocID="{192A3FE5-7AC6-461F-9758-82398C05D0CD}" presName="spaceBetweenRectangles" presStyleCnt="0"/>
      <dgm:spPr/>
    </dgm:pt>
    <dgm:pt modelId="{FC1DF5B0-EBAB-4D03-A125-223B0589FE3C}" type="pres">
      <dgm:prSet presAssocID="{E1A84FC5-53C3-453A-A836-35B04741C5C4}" presName="parentLin" presStyleCnt="0"/>
      <dgm:spPr/>
    </dgm:pt>
    <dgm:pt modelId="{0C6EED96-3B0F-4D4C-A38F-F5C2A1EB4919}" type="pres">
      <dgm:prSet presAssocID="{E1A84FC5-53C3-453A-A836-35B04741C5C4}" presName="parentLeftMargin" presStyleLbl="node1" presStyleIdx="0" presStyleCnt="2"/>
      <dgm:spPr/>
      <dgm:t>
        <a:bodyPr/>
        <a:lstStyle/>
        <a:p>
          <a:endParaRPr lang="es-ES"/>
        </a:p>
      </dgm:t>
    </dgm:pt>
    <dgm:pt modelId="{4288ACFF-D2AF-4849-AB61-DD51B7AB1E65}" type="pres">
      <dgm:prSet presAssocID="{E1A84FC5-53C3-453A-A836-35B04741C5C4}" presName="parentText" presStyleLbl="node1" presStyleIdx="1" presStyleCnt="2">
        <dgm:presLayoutVars>
          <dgm:chMax val="0"/>
          <dgm:bulletEnabled val="1"/>
        </dgm:presLayoutVars>
      </dgm:prSet>
      <dgm:spPr/>
      <dgm:t>
        <a:bodyPr/>
        <a:lstStyle/>
        <a:p>
          <a:endParaRPr lang="es-ES"/>
        </a:p>
      </dgm:t>
    </dgm:pt>
    <dgm:pt modelId="{625B8D0A-AAFF-44FD-AE1E-C6160C3956D9}" type="pres">
      <dgm:prSet presAssocID="{E1A84FC5-53C3-453A-A836-35B04741C5C4}" presName="negativeSpace" presStyleCnt="0"/>
      <dgm:spPr/>
    </dgm:pt>
    <dgm:pt modelId="{8F21B8DD-070F-4AF4-8DEA-5906826B7FB5}" type="pres">
      <dgm:prSet presAssocID="{E1A84FC5-53C3-453A-A836-35B04741C5C4}" presName="childText" presStyleLbl="conFgAcc1" presStyleIdx="1" presStyleCnt="2">
        <dgm:presLayoutVars>
          <dgm:bulletEnabled val="1"/>
        </dgm:presLayoutVars>
      </dgm:prSet>
      <dgm:spPr/>
    </dgm:pt>
  </dgm:ptLst>
  <dgm:cxnLst>
    <dgm:cxn modelId="{F15E3CFE-EF60-40B3-A3B4-93C0A98682E9}" srcId="{5B94F654-1012-4AD8-91A8-72FA033D05BD}" destId="{E1A84FC5-53C3-453A-A836-35B04741C5C4}" srcOrd="1" destOrd="0" parTransId="{D2B86B7B-9D94-4216-A83D-4646A2B66460}" sibTransId="{2536F1C1-85BA-426E-A0E1-3BCF9A525DFC}"/>
    <dgm:cxn modelId="{3EF6D16E-D8BD-4566-ACD6-1D6EC9F93459}" type="presOf" srcId="{E1A84FC5-53C3-453A-A836-35B04741C5C4}" destId="{0C6EED96-3B0F-4D4C-A38F-F5C2A1EB4919}" srcOrd="0" destOrd="0" presId="urn:microsoft.com/office/officeart/2005/8/layout/list1"/>
    <dgm:cxn modelId="{F273F4A6-2735-4D88-96D7-84FE9624E04D}" type="presOf" srcId="{D9FBE307-89E6-42CC-A78A-61A56A95C2FE}" destId="{20DA217A-E1FD-4AB4-BC26-A18A8981AC9D}" srcOrd="1" destOrd="0" presId="urn:microsoft.com/office/officeart/2005/8/layout/list1"/>
    <dgm:cxn modelId="{F06380F4-9B90-4023-B56D-E6CBE05C12C2}" type="presOf" srcId="{E1A84FC5-53C3-453A-A836-35B04741C5C4}" destId="{4288ACFF-D2AF-4849-AB61-DD51B7AB1E65}" srcOrd="1" destOrd="0" presId="urn:microsoft.com/office/officeart/2005/8/layout/list1"/>
    <dgm:cxn modelId="{EFC84774-832A-4AEE-8BB0-6A53A20747A7}" type="presOf" srcId="{D9FBE307-89E6-42CC-A78A-61A56A95C2FE}" destId="{0345EF52-309E-410F-BD33-BFE2393522DC}" srcOrd="0" destOrd="0" presId="urn:microsoft.com/office/officeart/2005/8/layout/list1"/>
    <dgm:cxn modelId="{870D457D-311A-4741-B405-2DFEA040C57F}" type="presOf" srcId="{5B94F654-1012-4AD8-91A8-72FA033D05BD}" destId="{B48867EA-DC50-4E11-9623-E9A5BD239B7B}" srcOrd="0" destOrd="0" presId="urn:microsoft.com/office/officeart/2005/8/layout/list1"/>
    <dgm:cxn modelId="{F7ACC17C-02B6-41F7-862C-B635FE9EA276}" srcId="{5B94F654-1012-4AD8-91A8-72FA033D05BD}" destId="{D9FBE307-89E6-42CC-A78A-61A56A95C2FE}" srcOrd="0" destOrd="0" parTransId="{1BD812F1-9A2D-4AC6-9FA4-A635CC194A81}" sibTransId="{192A3FE5-7AC6-461F-9758-82398C05D0CD}"/>
    <dgm:cxn modelId="{C30169F4-BAB8-4A9C-B67B-39094A3E0A8E}" type="presParOf" srcId="{B48867EA-DC50-4E11-9623-E9A5BD239B7B}" destId="{4BD5EA92-B546-4251-BF75-AD956ABE4D52}" srcOrd="0" destOrd="0" presId="urn:microsoft.com/office/officeart/2005/8/layout/list1"/>
    <dgm:cxn modelId="{BE16BFE1-DABD-44E4-AF78-3F17BF63C32F}" type="presParOf" srcId="{4BD5EA92-B546-4251-BF75-AD956ABE4D52}" destId="{0345EF52-309E-410F-BD33-BFE2393522DC}" srcOrd="0" destOrd="0" presId="urn:microsoft.com/office/officeart/2005/8/layout/list1"/>
    <dgm:cxn modelId="{7499D3C5-FEBE-40CB-B50D-FE79F869CB13}" type="presParOf" srcId="{4BD5EA92-B546-4251-BF75-AD956ABE4D52}" destId="{20DA217A-E1FD-4AB4-BC26-A18A8981AC9D}" srcOrd="1" destOrd="0" presId="urn:microsoft.com/office/officeart/2005/8/layout/list1"/>
    <dgm:cxn modelId="{C0A39BF7-9B0F-410C-86BB-CA6D32FA93DC}" type="presParOf" srcId="{B48867EA-DC50-4E11-9623-E9A5BD239B7B}" destId="{E2F10CBC-CAFD-42B1-86F1-BC8D6CBD48BC}" srcOrd="1" destOrd="0" presId="urn:microsoft.com/office/officeart/2005/8/layout/list1"/>
    <dgm:cxn modelId="{EFCF8DC3-812E-4BC6-87A6-E4F7BAB55552}" type="presParOf" srcId="{B48867EA-DC50-4E11-9623-E9A5BD239B7B}" destId="{6BF6BCEF-1108-47DC-A07F-35080B058507}" srcOrd="2" destOrd="0" presId="urn:microsoft.com/office/officeart/2005/8/layout/list1"/>
    <dgm:cxn modelId="{27BCD4D1-9D74-41B8-8AAD-A2F30E244EFB}" type="presParOf" srcId="{B48867EA-DC50-4E11-9623-E9A5BD239B7B}" destId="{11F001ED-467E-4F91-9BA8-EF1B0F255E98}" srcOrd="3" destOrd="0" presId="urn:microsoft.com/office/officeart/2005/8/layout/list1"/>
    <dgm:cxn modelId="{FD789ADF-AEFA-4E58-8944-0D2B9BE630CC}" type="presParOf" srcId="{B48867EA-DC50-4E11-9623-E9A5BD239B7B}" destId="{FC1DF5B0-EBAB-4D03-A125-223B0589FE3C}" srcOrd="4" destOrd="0" presId="urn:microsoft.com/office/officeart/2005/8/layout/list1"/>
    <dgm:cxn modelId="{F7CF8FC7-1EE0-4D68-A858-DE98F6A480E1}" type="presParOf" srcId="{FC1DF5B0-EBAB-4D03-A125-223B0589FE3C}" destId="{0C6EED96-3B0F-4D4C-A38F-F5C2A1EB4919}" srcOrd="0" destOrd="0" presId="urn:microsoft.com/office/officeart/2005/8/layout/list1"/>
    <dgm:cxn modelId="{45BEC3CC-91CC-4780-A63F-166EFA8F6F3F}" type="presParOf" srcId="{FC1DF5B0-EBAB-4D03-A125-223B0589FE3C}" destId="{4288ACFF-D2AF-4849-AB61-DD51B7AB1E65}" srcOrd="1" destOrd="0" presId="urn:microsoft.com/office/officeart/2005/8/layout/list1"/>
    <dgm:cxn modelId="{B417A8C8-F141-463E-95FB-F97E8BE9B3A7}" type="presParOf" srcId="{B48867EA-DC50-4E11-9623-E9A5BD239B7B}" destId="{625B8D0A-AAFF-44FD-AE1E-C6160C3956D9}" srcOrd="5" destOrd="0" presId="urn:microsoft.com/office/officeart/2005/8/layout/list1"/>
    <dgm:cxn modelId="{094315A3-3A70-4719-A87B-BEDCD87DF9E8}" type="presParOf" srcId="{B48867EA-DC50-4E11-9623-E9A5BD239B7B}" destId="{8F21B8DD-070F-4AF4-8DEA-5906826B7FB5}" srcOrd="6"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344A36-01FE-4D55-A0AF-D5F04BFDE3F3}"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ES"/>
        </a:p>
      </dgm:t>
    </dgm:pt>
    <dgm:pt modelId="{C74060DA-B0C8-4769-9DF4-50E56DE5A49A}">
      <dgm:prSet phldrT="[Texto]" custT="1"/>
      <dgm:spPr/>
      <dgm:t>
        <a:bodyPr/>
        <a:lstStyle/>
        <a:p>
          <a:r>
            <a:rPr lang="es-ES" sz="1600" b="1" dirty="0" smtClean="0">
              <a:solidFill>
                <a:schemeClr val="bg2"/>
              </a:solidFill>
            </a:rPr>
            <a:t>Sistemas</a:t>
          </a:r>
          <a:endParaRPr lang="es-ES" sz="1600" b="1" dirty="0">
            <a:solidFill>
              <a:schemeClr val="bg2"/>
            </a:solidFill>
          </a:endParaRPr>
        </a:p>
      </dgm:t>
    </dgm:pt>
    <dgm:pt modelId="{31FBA4F2-E24E-410B-BA83-4207C56453C9}" type="parTrans" cxnId="{057926F9-0A90-4F98-AC66-A7F6153A6A52}">
      <dgm:prSet/>
      <dgm:spPr/>
      <dgm:t>
        <a:bodyPr/>
        <a:lstStyle/>
        <a:p>
          <a:endParaRPr lang="es-ES" sz="2400" b="1">
            <a:solidFill>
              <a:schemeClr val="bg2"/>
            </a:solidFill>
          </a:endParaRPr>
        </a:p>
      </dgm:t>
    </dgm:pt>
    <dgm:pt modelId="{216D6C8C-2C83-4D8D-9DD1-46A16D6AE178}" type="sibTrans" cxnId="{057926F9-0A90-4F98-AC66-A7F6153A6A52}">
      <dgm:prSet/>
      <dgm:spPr/>
      <dgm:t>
        <a:bodyPr/>
        <a:lstStyle/>
        <a:p>
          <a:endParaRPr lang="es-ES" sz="2400" b="1">
            <a:solidFill>
              <a:schemeClr val="bg2"/>
            </a:solidFill>
          </a:endParaRPr>
        </a:p>
      </dgm:t>
    </dgm:pt>
    <dgm:pt modelId="{605996B8-603B-46ED-B560-5D063E3E0651}">
      <dgm:prSet phldrT="[Texto]" custT="1"/>
      <dgm:spPr/>
      <dgm:t>
        <a:bodyPr/>
        <a:lstStyle/>
        <a:p>
          <a:r>
            <a:rPr lang="es-ES" sz="1100" b="1" dirty="0" smtClean="0">
              <a:solidFill>
                <a:schemeClr val="bg2"/>
              </a:solidFill>
            </a:rPr>
            <a:t>Ambiental </a:t>
          </a:r>
          <a:endParaRPr lang="es-ES" sz="1100" b="1" dirty="0">
            <a:solidFill>
              <a:schemeClr val="bg2"/>
            </a:solidFill>
          </a:endParaRPr>
        </a:p>
      </dgm:t>
    </dgm:pt>
    <dgm:pt modelId="{A25BA2D1-25DF-497E-8B7A-BCD20219C843}" type="parTrans" cxnId="{11F2577B-D99E-4BE4-9210-0D9C193B1D4C}">
      <dgm:prSet custT="1"/>
      <dgm:spPr/>
      <dgm:t>
        <a:bodyPr/>
        <a:lstStyle/>
        <a:p>
          <a:endParaRPr lang="es-ES" sz="1100" b="1">
            <a:solidFill>
              <a:schemeClr val="bg2"/>
            </a:solidFill>
          </a:endParaRPr>
        </a:p>
      </dgm:t>
    </dgm:pt>
    <dgm:pt modelId="{D6D40256-18F5-4A7B-9BBE-6FDFC88EE209}" type="sibTrans" cxnId="{11F2577B-D99E-4BE4-9210-0D9C193B1D4C}">
      <dgm:prSet/>
      <dgm:spPr/>
      <dgm:t>
        <a:bodyPr/>
        <a:lstStyle/>
        <a:p>
          <a:endParaRPr lang="es-ES" sz="2400" b="1">
            <a:solidFill>
              <a:schemeClr val="bg2"/>
            </a:solidFill>
          </a:endParaRPr>
        </a:p>
      </dgm:t>
    </dgm:pt>
    <dgm:pt modelId="{CC81F25C-E7FF-4CE1-8E3C-E8FE22A8EC12}">
      <dgm:prSet phldrT="[Texto]" custT="1"/>
      <dgm:spPr/>
      <dgm:t>
        <a:bodyPr/>
        <a:lstStyle/>
        <a:p>
          <a:r>
            <a:rPr lang="es-ES" sz="1100" b="1" dirty="0" smtClean="0">
              <a:solidFill>
                <a:schemeClr val="bg2"/>
              </a:solidFill>
            </a:rPr>
            <a:t>Sociocultural</a:t>
          </a:r>
          <a:endParaRPr lang="es-ES" sz="1100" b="1" dirty="0">
            <a:solidFill>
              <a:schemeClr val="bg2"/>
            </a:solidFill>
          </a:endParaRPr>
        </a:p>
      </dgm:t>
    </dgm:pt>
    <dgm:pt modelId="{A6D9D899-5ADE-405B-A1A4-AF0A24E98F7B}" type="parTrans" cxnId="{66D1CA0C-478F-4398-9C75-27DC4F000DB4}">
      <dgm:prSet custT="1"/>
      <dgm:spPr/>
      <dgm:t>
        <a:bodyPr/>
        <a:lstStyle/>
        <a:p>
          <a:endParaRPr lang="es-ES" sz="1100" b="1">
            <a:solidFill>
              <a:schemeClr val="bg2"/>
            </a:solidFill>
          </a:endParaRPr>
        </a:p>
      </dgm:t>
    </dgm:pt>
    <dgm:pt modelId="{B9C31781-274B-452E-85B7-A8CE742396C1}" type="sibTrans" cxnId="{66D1CA0C-478F-4398-9C75-27DC4F000DB4}">
      <dgm:prSet/>
      <dgm:spPr/>
      <dgm:t>
        <a:bodyPr/>
        <a:lstStyle/>
        <a:p>
          <a:endParaRPr lang="es-ES" sz="2400" b="1">
            <a:solidFill>
              <a:schemeClr val="bg2"/>
            </a:solidFill>
          </a:endParaRPr>
        </a:p>
      </dgm:t>
    </dgm:pt>
    <dgm:pt modelId="{AF21B746-6E47-4428-920B-1B2A4CD77E2C}">
      <dgm:prSet phldrT="[Texto]" custT="1"/>
      <dgm:spPr/>
      <dgm:t>
        <a:bodyPr/>
        <a:lstStyle/>
        <a:p>
          <a:r>
            <a:rPr lang="es-ES" sz="1100" b="1" dirty="0" smtClean="0">
              <a:solidFill>
                <a:schemeClr val="bg2"/>
              </a:solidFill>
            </a:rPr>
            <a:t>Político Institucional</a:t>
          </a:r>
          <a:endParaRPr lang="es-ES" sz="1100" b="1" dirty="0">
            <a:solidFill>
              <a:schemeClr val="bg2"/>
            </a:solidFill>
          </a:endParaRPr>
        </a:p>
      </dgm:t>
    </dgm:pt>
    <dgm:pt modelId="{869C2689-9553-4DBA-A254-92CE046A2659}" type="parTrans" cxnId="{9ED13451-FD9C-4FA9-B679-2A887976C492}">
      <dgm:prSet custT="1"/>
      <dgm:spPr/>
      <dgm:t>
        <a:bodyPr/>
        <a:lstStyle/>
        <a:p>
          <a:endParaRPr lang="es-ES" sz="1100" b="1">
            <a:solidFill>
              <a:schemeClr val="bg2"/>
            </a:solidFill>
          </a:endParaRPr>
        </a:p>
      </dgm:t>
    </dgm:pt>
    <dgm:pt modelId="{FBF2B3AB-9909-482E-B000-0162B3ACB745}" type="sibTrans" cxnId="{9ED13451-FD9C-4FA9-B679-2A887976C492}">
      <dgm:prSet/>
      <dgm:spPr/>
      <dgm:t>
        <a:bodyPr/>
        <a:lstStyle/>
        <a:p>
          <a:endParaRPr lang="es-ES" sz="2400" b="1">
            <a:solidFill>
              <a:schemeClr val="bg2"/>
            </a:solidFill>
          </a:endParaRPr>
        </a:p>
      </dgm:t>
    </dgm:pt>
    <dgm:pt modelId="{B087DDF2-9AC3-4C19-A678-EBF6A86824A4}">
      <dgm:prSet phldrT="[Texto]" custT="1"/>
      <dgm:spPr/>
      <dgm:t>
        <a:bodyPr/>
        <a:lstStyle/>
        <a:p>
          <a:r>
            <a:rPr lang="es-ES" sz="1100" b="1" dirty="0" smtClean="0">
              <a:solidFill>
                <a:schemeClr val="bg2"/>
              </a:solidFill>
            </a:rPr>
            <a:t>Económico</a:t>
          </a:r>
          <a:endParaRPr lang="es-ES" sz="1100" b="1" dirty="0">
            <a:solidFill>
              <a:schemeClr val="bg2"/>
            </a:solidFill>
          </a:endParaRPr>
        </a:p>
      </dgm:t>
    </dgm:pt>
    <dgm:pt modelId="{080CA2EE-D952-4D83-B25E-39365B79608C}" type="parTrans" cxnId="{AE44EFCA-9F3F-477C-9DF0-5ED4D17F7AE7}">
      <dgm:prSet custT="1"/>
      <dgm:spPr/>
      <dgm:t>
        <a:bodyPr/>
        <a:lstStyle/>
        <a:p>
          <a:endParaRPr lang="es-ES" sz="1100" b="1">
            <a:solidFill>
              <a:schemeClr val="bg2"/>
            </a:solidFill>
          </a:endParaRPr>
        </a:p>
      </dgm:t>
    </dgm:pt>
    <dgm:pt modelId="{4B580AA6-0C84-4DDB-AFA8-59C9C70146D5}" type="sibTrans" cxnId="{AE44EFCA-9F3F-477C-9DF0-5ED4D17F7AE7}">
      <dgm:prSet/>
      <dgm:spPr/>
      <dgm:t>
        <a:bodyPr/>
        <a:lstStyle/>
        <a:p>
          <a:endParaRPr lang="es-ES" sz="2400" b="1">
            <a:solidFill>
              <a:schemeClr val="bg2"/>
            </a:solidFill>
          </a:endParaRPr>
        </a:p>
      </dgm:t>
    </dgm:pt>
    <dgm:pt modelId="{FDB99314-F157-4E32-BBD8-8759A2E3BA65}">
      <dgm:prSet phldrT="[Texto]" custT="1"/>
      <dgm:spPr/>
      <dgm:t>
        <a:bodyPr/>
        <a:lstStyle/>
        <a:p>
          <a:r>
            <a:rPr lang="es-ES" sz="1100" b="1" dirty="0" smtClean="0">
              <a:solidFill>
                <a:schemeClr val="bg2"/>
              </a:solidFill>
            </a:rPr>
            <a:t>Asentamientos Humanos</a:t>
          </a:r>
          <a:endParaRPr lang="es-ES" sz="1100" b="1" dirty="0">
            <a:solidFill>
              <a:schemeClr val="bg2"/>
            </a:solidFill>
          </a:endParaRPr>
        </a:p>
      </dgm:t>
    </dgm:pt>
    <dgm:pt modelId="{4C286CFB-5812-41F5-9841-1459DFC07601}" type="parTrans" cxnId="{DD071EAF-1F83-464F-94F6-431989BC7E4A}">
      <dgm:prSet custT="1"/>
      <dgm:spPr/>
      <dgm:t>
        <a:bodyPr/>
        <a:lstStyle/>
        <a:p>
          <a:endParaRPr lang="es-ES" sz="1100" b="1">
            <a:solidFill>
              <a:schemeClr val="bg2"/>
            </a:solidFill>
          </a:endParaRPr>
        </a:p>
      </dgm:t>
    </dgm:pt>
    <dgm:pt modelId="{F5204B93-9897-4EF9-A599-FFEC2171D6FF}" type="sibTrans" cxnId="{DD071EAF-1F83-464F-94F6-431989BC7E4A}">
      <dgm:prSet/>
      <dgm:spPr/>
      <dgm:t>
        <a:bodyPr/>
        <a:lstStyle/>
        <a:p>
          <a:endParaRPr lang="es-ES" sz="2400" b="1">
            <a:solidFill>
              <a:schemeClr val="bg2"/>
            </a:solidFill>
          </a:endParaRPr>
        </a:p>
      </dgm:t>
    </dgm:pt>
    <dgm:pt modelId="{1E222E0A-EC4C-4D1D-823F-A84D42857E4C}">
      <dgm:prSet phldrT="[Texto]" custT="1"/>
      <dgm:spPr/>
      <dgm:t>
        <a:bodyPr/>
        <a:lstStyle/>
        <a:p>
          <a:r>
            <a:rPr lang="es-ES" sz="1100" b="1" dirty="0" smtClean="0">
              <a:solidFill>
                <a:schemeClr val="bg2"/>
              </a:solidFill>
            </a:rPr>
            <a:t>Movilidad, energía y conectividad</a:t>
          </a:r>
          <a:endParaRPr lang="es-ES" sz="1100" b="1" dirty="0">
            <a:solidFill>
              <a:schemeClr val="bg2"/>
            </a:solidFill>
          </a:endParaRPr>
        </a:p>
      </dgm:t>
    </dgm:pt>
    <dgm:pt modelId="{D4D62014-D87C-487B-8F4A-4720C5FFF617}" type="parTrans" cxnId="{392164E4-FEFE-47A9-83AD-3F9B37F91B9C}">
      <dgm:prSet custT="1"/>
      <dgm:spPr/>
      <dgm:t>
        <a:bodyPr/>
        <a:lstStyle/>
        <a:p>
          <a:endParaRPr lang="es-ES" sz="1100" b="1">
            <a:solidFill>
              <a:schemeClr val="bg2"/>
            </a:solidFill>
          </a:endParaRPr>
        </a:p>
      </dgm:t>
    </dgm:pt>
    <dgm:pt modelId="{FAE7AFB5-9AF2-467A-BA3F-632DFD9AF00D}" type="sibTrans" cxnId="{392164E4-FEFE-47A9-83AD-3F9B37F91B9C}">
      <dgm:prSet/>
      <dgm:spPr/>
      <dgm:t>
        <a:bodyPr/>
        <a:lstStyle/>
        <a:p>
          <a:endParaRPr lang="es-ES" sz="2400" b="1">
            <a:solidFill>
              <a:schemeClr val="bg2"/>
            </a:solidFill>
          </a:endParaRPr>
        </a:p>
      </dgm:t>
    </dgm:pt>
    <dgm:pt modelId="{C348B782-E34C-4D8D-BD2D-A927DDF301A3}" type="pres">
      <dgm:prSet presAssocID="{79344A36-01FE-4D55-A0AF-D5F04BFDE3F3}" presName="Name0" presStyleCnt="0">
        <dgm:presLayoutVars>
          <dgm:chMax val="1"/>
          <dgm:dir/>
          <dgm:animLvl val="ctr"/>
          <dgm:resizeHandles val="exact"/>
        </dgm:presLayoutVars>
      </dgm:prSet>
      <dgm:spPr/>
      <dgm:t>
        <a:bodyPr/>
        <a:lstStyle/>
        <a:p>
          <a:endParaRPr lang="es-ES"/>
        </a:p>
      </dgm:t>
    </dgm:pt>
    <dgm:pt modelId="{ED0C0D7B-2EF4-4262-A423-88118F6A1B4E}" type="pres">
      <dgm:prSet presAssocID="{C74060DA-B0C8-4769-9DF4-50E56DE5A49A}" presName="centerShape" presStyleLbl="node0" presStyleIdx="0" presStyleCnt="1" custScaleX="154366" custScaleY="120776"/>
      <dgm:spPr/>
      <dgm:t>
        <a:bodyPr/>
        <a:lstStyle/>
        <a:p>
          <a:endParaRPr lang="es-ES"/>
        </a:p>
      </dgm:t>
    </dgm:pt>
    <dgm:pt modelId="{0594598C-A522-49E3-9397-6FEE258134D2}" type="pres">
      <dgm:prSet presAssocID="{A25BA2D1-25DF-497E-8B7A-BCD20219C843}" presName="parTrans" presStyleLbl="sibTrans2D1" presStyleIdx="0" presStyleCnt="6"/>
      <dgm:spPr/>
      <dgm:t>
        <a:bodyPr/>
        <a:lstStyle/>
        <a:p>
          <a:endParaRPr lang="es-ES"/>
        </a:p>
      </dgm:t>
    </dgm:pt>
    <dgm:pt modelId="{975D18FD-16EB-4B46-A526-BA7837298EB3}" type="pres">
      <dgm:prSet presAssocID="{A25BA2D1-25DF-497E-8B7A-BCD20219C843}" presName="connectorText" presStyleLbl="sibTrans2D1" presStyleIdx="0" presStyleCnt="6"/>
      <dgm:spPr/>
      <dgm:t>
        <a:bodyPr/>
        <a:lstStyle/>
        <a:p>
          <a:endParaRPr lang="es-ES"/>
        </a:p>
      </dgm:t>
    </dgm:pt>
    <dgm:pt modelId="{52631A2C-55D2-4B32-B631-806C3855F539}" type="pres">
      <dgm:prSet presAssocID="{605996B8-603B-46ED-B560-5D063E3E0651}" presName="node" presStyleLbl="node1" presStyleIdx="0" presStyleCnt="6">
        <dgm:presLayoutVars>
          <dgm:bulletEnabled val="1"/>
        </dgm:presLayoutVars>
      </dgm:prSet>
      <dgm:spPr/>
      <dgm:t>
        <a:bodyPr/>
        <a:lstStyle/>
        <a:p>
          <a:endParaRPr lang="es-ES"/>
        </a:p>
      </dgm:t>
    </dgm:pt>
    <dgm:pt modelId="{90399CF8-C5E1-4A3B-B6FF-9B1143592BB6}" type="pres">
      <dgm:prSet presAssocID="{A6D9D899-5ADE-405B-A1A4-AF0A24E98F7B}" presName="parTrans" presStyleLbl="sibTrans2D1" presStyleIdx="1" presStyleCnt="6"/>
      <dgm:spPr/>
      <dgm:t>
        <a:bodyPr/>
        <a:lstStyle/>
        <a:p>
          <a:endParaRPr lang="es-ES"/>
        </a:p>
      </dgm:t>
    </dgm:pt>
    <dgm:pt modelId="{2CBB1F4F-785D-4244-A91D-E5442E38D6EA}" type="pres">
      <dgm:prSet presAssocID="{A6D9D899-5ADE-405B-A1A4-AF0A24E98F7B}" presName="connectorText" presStyleLbl="sibTrans2D1" presStyleIdx="1" presStyleCnt="6"/>
      <dgm:spPr/>
      <dgm:t>
        <a:bodyPr/>
        <a:lstStyle/>
        <a:p>
          <a:endParaRPr lang="es-ES"/>
        </a:p>
      </dgm:t>
    </dgm:pt>
    <dgm:pt modelId="{EC88404E-23B1-4D70-B171-03EECFDC096F}" type="pres">
      <dgm:prSet presAssocID="{CC81F25C-E7FF-4CE1-8E3C-E8FE22A8EC12}" presName="node" presStyleLbl="node1" presStyleIdx="1" presStyleCnt="6" custScaleX="114080">
        <dgm:presLayoutVars>
          <dgm:bulletEnabled val="1"/>
        </dgm:presLayoutVars>
      </dgm:prSet>
      <dgm:spPr/>
      <dgm:t>
        <a:bodyPr/>
        <a:lstStyle/>
        <a:p>
          <a:endParaRPr lang="es-ES"/>
        </a:p>
      </dgm:t>
    </dgm:pt>
    <dgm:pt modelId="{FC6505BF-9661-452D-AB66-8BA14FB1841B}" type="pres">
      <dgm:prSet presAssocID="{869C2689-9553-4DBA-A254-92CE046A2659}" presName="parTrans" presStyleLbl="sibTrans2D1" presStyleIdx="2" presStyleCnt="6"/>
      <dgm:spPr/>
      <dgm:t>
        <a:bodyPr/>
        <a:lstStyle/>
        <a:p>
          <a:endParaRPr lang="es-ES"/>
        </a:p>
      </dgm:t>
    </dgm:pt>
    <dgm:pt modelId="{197F0A13-D412-4091-AD81-43242BD1D42D}" type="pres">
      <dgm:prSet presAssocID="{869C2689-9553-4DBA-A254-92CE046A2659}" presName="connectorText" presStyleLbl="sibTrans2D1" presStyleIdx="2" presStyleCnt="6"/>
      <dgm:spPr/>
      <dgm:t>
        <a:bodyPr/>
        <a:lstStyle/>
        <a:p>
          <a:endParaRPr lang="es-ES"/>
        </a:p>
      </dgm:t>
    </dgm:pt>
    <dgm:pt modelId="{AA7C5184-83FE-4C48-931C-F1ADFA880ED8}" type="pres">
      <dgm:prSet presAssocID="{AF21B746-6E47-4428-920B-1B2A4CD77E2C}" presName="node" presStyleLbl="node1" presStyleIdx="2" presStyleCnt="6" custScaleX="121120">
        <dgm:presLayoutVars>
          <dgm:bulletEnabled val="1"/>
        </dgm:presLayoutVars>
      </dgm:prSet>
      <dgm:spPr/>
      <dgm:t>
        <a:bodyPr/>
        <a:lstStyle/>
        <a:p>
          <a:endParaRPr lang="es-ES"/>
        </a:p>
      </dgm:t>
    </dgm:pt>
    <dgm:pt modelId="{DCFD9420-7094-4B48-A65A-26A4DD49F909}" type="pres">
      <dgm:prSet presAssocID="{080CA2EE-D952-4D83-B25E-39365B79608C}" presName="parTrans" presStyleLbl="sibTrans2D1" presStyleIdx="3" presStyleCnt="6"/>
      <dgm:spPr/>
      <dgm:t>
        <a:bodyPr/>
        <a:lstStyle/>
        <a:p>
          <a:endParaRPr lang="es-ES"/>
        </a:p>
      </dgm:t>
    </dgm:pt>
    <dgm:pt modelId="{3F7166BC-495E-4A0D-A977-F222790E91F9}" type="pres">
      <dgm:prSet presAssocID="{080CA2EE-D952-4D83-B25E-39365B79608C}" presName="connectorText" presStyleLbl="sibTrans2D1" presStyleIdx="3" presStyleCnt="6"/>
      <dgm:spPr/>
      <dgm:t>
        <a:bodyPr/>
        <a:lstStyle/>
        <a:p>
          <a:endParaRPr lang="es-ES"/>
        </a:p>
      </dgm:t>
    </dgm:pt>
    <dgm:pt modelId="{D187AB6E-3075-4A82-8802-437D9CFAF791}" type="pres">
      <dgm:prSet presAssocID="{B087DDF2-9AC3-4C19-A678-EBF6A86824A4}" presName="node" presStyleLbl="node1" presStyleIdx="3" presStyleCnt="6">
        <dgm:presLayoutVars>
          <dgm:bulletEnabled val="1"/>
        </dgm:presLayoutVars>
      </dgm:prSet>
      <dgm:spPr/>
      <dgm:t>
        <a:bodyPr/>
        <a:lstStyle/>
        <a:p>
          <a:endParaRPr lang="es-ES"/>
        </a:p>
      </dgm:t>
    </dgm:pt>
    <dgm:pt modelId="{61747DC7-A238-4439-954E-8CC822C5BD14}" type="pres">
      <dgm:prSet presAssocID="{4C286CFB-5812-41F5-9841-1459DFC07601}" presName="parTrans" presStyleLbl="sibTrans2D1" presStyleIdx="4" presStyleCnt="6"/>
      <dgm:spPr/>
      <dgm:t>
        <a:bodyPr/>
        <a:lstStyle/>
        <a:p>
          <a:endParaRPr lang="es-ES"/>
        </a:p>
      </dgm:t>
    </dgm:pt>
    <dgm:pt modelId="{97ED7A96-33C7-4BEF-AEB7-3938F692734B}" type="pres">
      <dgm:prSet presAssocID="{4C286CFB-5812-41F5-9841-1459DFC07601}" presName="connectorText" presStyleLbl="sibTrans2D1" presStyleIdx="4" presStyleCnt="6"/>
      <dgm:spPr/>
      <dgm:t>
        <a:bodyPr/>
        <a:lstStyle/>
        <a:p>
          <a:endParaRPr lang="es-ES"/>
        </a:p>
      </dgm:t>
    </dgm:pt>
    <dgm:pt modelId="{9CC1211A-5450-4613-9A12-ADE16F90193B}" type="pres">
      <dgm:prSet presAssocID="{FDB99314-F157-4E32-BBD8-8759A2E3BA65}" presName="node" presStyleLbl="node1" presStyleIdx="4" presStyleCnt="6" custScaleX="122329">
        <dgm:presLayoutVars>
          <dgm:bulletEnabled val="1"/>
        </dgm:presLayoutVars>
      </dgm:prSet>
      <dgm:spPr/>
      <dgm:t>
        <a:bodyPr/>
        <a:lstStyle/>
        <a:p>
          <a:endParaRPr lang="es-ES"/>
        </a:p>
      </dgm:t>
    </dgm:pt>
    <dgm:pt modelId="{3784248A-99E2-4472-99A2-1E26581B3CEB}" type="pres">
      <dgm:prSet presAssocID="{D4D62014-D87C-487B-8F4A-4720C5FFF617}" presName="parTrans" presStyleLbl="sibTrans2D1" presStyleIdx="5" presStyleCnt="6"/>
      <dgm:spPr/>
      <dgm:t>
        <a:bodyPr/>
        <a:lstStyle/>
        <a:p>
          <a:endParaRPr lang="es-ES"/>
        </a:p>
      </dgm:t>
    </dgm:pt>
    <dgm:pt modelId="{77CEB254-093B-4C78-AA55-84D56A4C75C3}" type="pres">
      <dgm:prSet presAssocID="{D4D62014-D87C-487B-8F4A-4720C5FFF617}" presName="connectorText" presStyleLbl="sibTrans2D1" presStyleIdx="5" presStyleCnt="6"/>
      <dgm:spPr/>
      <dgm:t>
        <a:bodyPr/>
        <a:lstStyle/>
        <a:p>
          <a:endParaRPr lang="es-ES"/>
        </a:p>
      </dgm:t>
    </dgm:pt>
    <dgm:pt modelId="{E49BDDC2-76C8-484D-BB31-89E838C7C54D}" type="pres">
      <dgm:prSet presAssocID="{1E222E0A-EC4C-4D1D-823F-A84D42857E4C}" presName="node" presStyleLbl="node1" presStyleIdx="5" presStyleCnt="6" custScaleX="114886">
        <dgm:presLayoutVars>
          <dgm:bulletEnabled val="1"/>
        </dgm:presLayoutVars>
      </dgm:prSet>
      <dgm:spPr/>
      <dgm:t>
        <a:bodyPr/>
        <a:lstStyle/>
        <a:p>
          <a:endParaRPr lang="es-ES"/>
        </a:p>
      </dgm:t>
    </dgm:pt>
  </dgm:ptLst>
  <dgm:cxnLst>
    <dgm:cxn modelId="{EDF27B81-5EED-42FB-9D20-A166DA8C9132}" type="presOf" srcId="{080CA2EE-D952-4D83-B25E-39365B79608C}" destId="{DCFD9420-7094-4B48-A65A-26A4DD49F909}" srcOrd="0" destOrd="0" presId="urn:microsoft.com/office/officeart/2005/8/layout/radial5"/>
    <dgm:cxn modelId="{D29D1D95-B1DB-47BB-B447-093253552E1E}" type="presOf" srcId="{A25BA2D1-25DF-497E-8B7A-BCD20219C843}" destId="{975D18FD-16EB-4B46-A526-BA7837298EB3}" srcOrd="1" destOrd="0" presId="urn:microsoft.com/office/officeart/2005/8/layout/radial5"/>
    <dgm:cxn modelId="{2E255675-8F04-4076-A535-11C4033CCD8C}" type="presOf" srcId="{A6D9D899-5ADE-405B-A1A4-AF0A24E98F7B}" destId="{2CBB1F4F-785D-4244-A91D-E5442E38D6EA}" srcOrd="1" destOrd="0" presId="urn:microsoft.com/office/officeart/2005/8/layout/radial5"/>
    <dgm:cxn modelId="{1012C744-81C3-466B-BCD4-54EA617C3C49}" type="presOf" srcId="{4C286CFB-5812-41F5-9841-1459DFC07601}" destId="{97ED7A96-33C7-4BEF-AEB7-3938F692734B}" srcOrd="1" destOrd="0" presId="urn:microsoft.com/office/officeart/2005/8/layout/radial5"/>
    <dgm:cxn modelId="{9A96BEB9-A80C-4E12-8D99-C97D16B15F07}" type="presOf" srcId="{A6D9D899-5ADE-405B-A1A4-AF0A24E98F7B}" destId="{90399CF8-C5E1-4A3B-B6FF-9B1143592BB6}" srcOrd="0" destOrd="0" presId="urn:microsoft.com/office/officeart/2005/8/layout/radial5"/>
    <dgm:cxn modelId="{310DF7F2-37ED-4532-B593-3B2FF9AFB4DE}" type="presOf" srcId="{869C2689-9553-4DBA-A254-92CE046A2659}" destId="{197F0A13-D412-4091-AD81-43242BD1D42D}" srcOrd="1" destOrd="0" presId="urn:microsoft.com/office/officeart/2005/8/layout/radial5"/>
    <dgm:cxn modelId="{DD071EAF-1F83-464F-94F6-431989BC7E4A}" srcId="{C74060DA-B0C8-4769-9DF4-50E56DE5A49A}" destId="{FDB99314-F157-4E32-BBD8-8759A2E3BA65}" srcOrd="4" destOrd="0" parTransId="{4C286CFB-5812-41F5-9841-1459DFC07601}" sibTransId="{F5204B93-9897-4EF9-A599-FFEC2171D6FF}"/>
    <dgm:cxn modelId="{B59F05CB-D4A9-40C0-9DA0-76FCB3EF4F52}" type="presOf" srcId="{4C286CFB-5812-41F5-9841-1459DFC07601}" destId="{61747DC7-A238-4439-954E-8CC822C5BD14}" srcOrd="0" destOrd="0" presId="urn:microsoft.com/office/officeart/2005/8/layout/radial5"/>
    <dgm:cxn modelId="{F5B0BBC4-820E-433E-9FF1-88E18FA148E9}" type="presOf" srcId="{79344A36-01FE-4D55-A0AF-D5F04BFDE3F3}" destId="{C348B782-E34C-4D8D-BD2D-A927DDF301A3}" srcOrd="0" destOrd="0" presId="urn:microsoft.com/office/officeart/2005/8/layout/radial5"/>
    <dgm:cxn modelId="{FE0635A9-616F-4C72-A0AC-0626033C0477}" type="presOf" srcId="{FDB99314-F157-4E32-BBD8-8759A2E3BA65}" destId="{9CC1211A-5450-4613-9A12-ADE16F90193B}" srcOrd="0" destOrd="0" presId="urn:microsoft.com/office/officeart/2005/8/layout/radial5"/>
    <dgm:cxn modelId="{11F2577B-D99E-4BE4-9210-0D9C193B1D4C}" srcId="{C74060DA-B0C8-4769-9DF4-50E56DE5A49A}" destId="{605996B8-603B-46ED-B560-5D063E3E0651}" srcOrd="0" destOrd="0" parTransId="{A25BA2D1-25DF-497E-8B7A-BCD20219C843}" sibTransId="{D6D40256-18F5-4A7B-9BBE-6FDFC88EE209}"/>
    <dgm:cxn modelId="{057926F9-0A90-4F98-AC66-A7F6153A6A52}" srcId="{79344A36-01FE-4D55-A0AF-D5F04BFDE3F3}" destId="{C74060DA-B0C8-4769-9DF4-50E56DE5A49A}" srcOrd="0" destOrd="0" parTransId="{31FBA4F2-E24E-410B-BA83-4207C56453C9}" sibTransId="{216D6C8C-2C83-4D8D-9DD1-46A16D6AE178}"/>
    <dgm:cxn modelId="{809AF030-784D-4BB0-9991-A43A70E05A7B}" type="presOf" srcId="{CC81F25C-E7FF-4CE1-8E3C-E8FE22A8EC12}" destId="{EC88404E-23B1-4D70-B171-03EECFDC096F}" srcOrd="0" destOrd="0" presId="urn:microsoft.com/office/officeart/2005/8/layout/radial5"/>
    <dgm:cxn modelId="{11D6F30B-EED2-443F-97B6-2A7C4E7AA391}" type="presOf" srcId="{605996B8-603B-46ED-B560-5D063E3E0651}" destId="{52631A2C-55D2-4B32-B631-806C3855F539}" srcOrd="0" destOrd="0" presId="urn:microsoft.com/office/officeart/2005/8/layout/radial5"/>
    <dgm:cxn modelId="{069AD0DE-4B37-4078-8CAD-F2FC52B07A63}" type="presOf" srcId="{C74060DA-B0C8-4769-9DF4-50E56DE5A49A}" destId="{ED0C0D7B-2EF4-4262-A423-88118F6A1B4E}" srcOrd="0" destOrd="0" presId="urn:microsoft.com/office/officeart/2005/8/layout/radial5"/>
    <dgm:cxn modelId="{A61F8567-B990-4AC5-9E45-00F076D350BC}" type="presOf" srcId="{B087DDF2-9AC3-4C19-A678-EBF6A86824A4}" destId="{D187AB6E-3075-4A82-8802-437D9CFAF791}" srcOrd="0" destOrd="0" presId="urn:microsoft.com/office/officeart/2005/8/layout/radial5"/>
    <dgm:cxn modelId="{716242E3-8192-44DC-A7C0-4FE2B913EE83}" type="presOf" srcId="{A25BA2D1-25DF-497E-8B7A-BCD20219C843}" destId="{0594598C-A522-49E3-9397-6FEE258134D2}" srcOrd="0" destOrd="0" presId="urn:microsoft.com/office/officeart/2005/8/layout/radial5"/>
    <dgm:cxn modelId="{C9040674-EDEF-4E24-8AC6-39B6F5851EBA}" type="presOf" srcId="{869C2689-9553-4DBA-A254-92CE046A2659}" destId="{FC6505BF-9661-452D-AB66-8BA14FB1841B}" srcOrd="0" destOrd="0" presId="urn:microsoft.com/office/officeart/2005/8/layout/radial5"/>
    <dgm:cxn modelId="{CC583D99-9574-4B38-825D-F8FDA3810082}" type="presOf" srcId="{1E222E0A-EC4C-4D1D-823F-A84D42857E4C}" destId="{E49BDDC2-76C8-484D-BB31-89E838C7C54D}" srcOrd="0" destOrd="0" presId="urn:microsoft.com/office/officeart/2005/8/layout/radial5"/>
    <dgm:cxn modelId="{9ED13451-FD9C-4FA9-B679-2A887976C492}" srcId="{C74060DA-B0C8-4769-9DF4-50E56DE5A49A}" destId="{AF21B746-6E47-4428-920B-1B2A4CD77E2C}" srcOrd="2" destOrd="0" parTransId="{869C2689-9553-4DBA-A254-92CE046A2659}" sibTransId="{FBF2B3AB-9909-482E-B000-0162B3ACB745}"/>
    <dgm:cxn modelId="{392164E4-FEFE-47A9-83AD-3F9B37F91B9C}" srcId="{C74060DA-B0C8-4769-9DF4-50E56DE5A49A}" destId="{1E222E0A-EC4C-4D1D-823F-A84D42857E4C}" srcOrd="5" destOrd="0" parTransId="{D4D62014-D87C-487B-8F4A-4720C5FFF617}" sibTransId="{FAE7AFB5-9AF2-467A-BA3F-632DFD9AF00D}"/>
    <dgm:cxn modelId="{66D1CA0C-478F-4398-9C75-27DC4F000DB4}" srcId="{C74060DA-B0C8-4769-9DF4-50E56DE5A49A}" destId="{CC81F25C-E7FF-4CE1-8E3C-E8FE22A8EC12}" srcOrd="1" destOrd="0" parTransId="{A6D9D899-5ADE-405B-A1A4-AF0A24E98F7B}" sibTransId="{B9C31781-274B-452E-85B7-A8CE742396C1}"/>
    <dgm:cxn modelId="{9FE79FAA-B8D6-4035-BD72-435F571BC0DA}" type="presOf" srcId="{D4D62014-D87C-487B-8F4A-4720C5FFF617}" destId="{77CEB254-093B-4C78-AA55-84D56A4C75C3}" srcOrd="1" destOrd="0" presId="urn:microsoft.com/office/officeart/2005/8/layout/radial5"/>
    <dgm:cxn modelId="{FB0E142A-2B9A-41F8-8564-8C78E19D7EAB}" type="presOf" srcId="{D4D62014-D87C-487B-8F4A-4720C5FFF617}" destId="{3784248A-99E2-4472-99A2-1E26581B3CEB}" srcOrd="0" destOrd="0" presId="urn:microsoft.com/office/officeart/2005/8/layout/radial5"/>
    <dgm:cxn modelId="{945EFE77-F857-48D3-A31C-4A797AFE9B6F}" type="presOf" srcId="{AF21B746-6E47-4428-920B-1B2A4CD77E2C}" destId="{AA7C5184-83FE-4C48-931C-F1ADFA880ED8}" srcOrd="0" destOrd="0" presId="urn:microsoft.com/office/officeart/2005/8/layout/radial5"/>
    <dgm:cxn modelId="{AE44EFCA-9F3F-477C-9DF0-5ED4D17F7AE7}" srcId="{C74060DA-B0C8-4769-9DF4-50E56DE5A49A}" destId="{B087DDF2-9AC3-4C19-A678-EBF6A86824A4}" srcOrd="3" destOrd="0" parTransId="{080CA2EE-D952-4D83-B25E-39365B79608C}" sibTransId="{4B580AA6-0C84-4DDB-AFA8-59C9C70146D5}"/>
    <dgm:cxn modelId="{42F0AD1A-5E27-4F43-B1A8-B1FA8B39744A}" type="presOf" srcId="{080CA2EE-D952-4D83-B25E-39365B79608C}" destId="{3F7166BC-495E-4A0D-A977-F222790E91F9}" srcOrd="1" destOrd="0" presId="urn:microsoft.com/office/officeart/2005/8/layout/radial5"/>
    <dgm:cxn modelId="{A5BD11D9-E2CA-4B9D-BEB1-62B5E84E24FD}" type="presParOf" srcId="{C348B782-E34C-4D8D-BD2D-A927DDF301A3}" destId="{ED0C0D7B-2EF4-4262-A423-88118F6A1B4E}" srcOrd="0" destOrd="0" presId="urn:microsoft.com/office/officeart/2005/8/layout/radial5"/>
    <dgm:cxn modelId="{AEC885AC-6EDE-4BDF-A080-FE54C92C90B7}" type="presParOf" srcId="{C348B782-E34C-4D8D-BD2D-A927DDF301A3}" destId="{0594598C-A522-49E3-9397-6FEE258134D2}" srcOrd="1" destOrd="0" presId="urn:microsoft.com/office/officeart/2005/8/layout/radial5"/>
    <dgm:cxn modelId="{37DB01B2-54C8-4612-A9AB-2CEDE0497561}" type="presParOf" srcId="{0594598C-A522-49E3-9397-6FEE258134D2}" destId="{975D18FD-16EB-4B46-A526-BA7837298EB3}" srcOrd="0" destOrd="0" presId="urn:microsoft.com/office/officeart/2005/8/layout/radial5"/>
    <dgm:cxn modelId="{2B83DCB8-8A8F-4DE3-BDFA-3A44E6FAF119}" type="presParOf" srcId="{C348B782-E34C-4D8D-BD2D-A927DDF301A3}" destId="{52631A2C-55D2-4B32-B631-806C3855F539}" srcOrd="2" destOrd="0" presId="urn:microsoft.com/office/officeart/2005/8/layout/radial5"/>
    <dgm:cxn modelId="{27662F7A-52F0-4E2B-A99D-DD37B21E5134}" type="presParOf" srcId="{C348B782-E34C-4D8D-BD2D-A927DDF301A3}" destId="{90399CF8-C5E1-4A3B-B6FF-9B1143592BB6}" srcOrd="3" destOrd="0" presId="urn:microsoft.com/office/officeart/2005/8/layout/radial5"/>
    <dgm:cxn modelId="{D6A54BB9-E9A1-4018-901A-2A4A49714408}" type="presParOf" srcId="{90399CF8-C5E1-4A3B-B6FF-9B1143592BB6}" destId="{2CBB1F4F-785D-4244-A91D-E5442E38D6EA}" srcOrd="0" destOrd="0" presId="urn:microsoft.com/office/officeart/2005/8/layout/radial5"/>
    <dgm:cxn modelId="{732B81E1-3DEC-46D3-A81D-25207E032E0E}" type="presParOf" srcId="{C348B782-E34C-4D8D-BD2D-A927DDF301A3}" destId="{EC88404E-23B1-4D70-B171-03EECFDC096F}" srcOrd="4" destOrd="0" presId="urn:microsoft.com/office/officeart/2005/8/layout/radial5"/>
    <dgm:cxn modelId="{3E76983B-48DB-4B48-B110-4B5A98EC45F3}" type="presParOf" srcId="{C348B782-E34C-4D8D-BD2D-A927DDF301A3}" destId="{FC6505BF-9661-452D-AB66-8BA14FB1841B}" srcOrd="5" destOrd="0" presId="urn:microsoft.com/office/officeart/2005/8/layout/radial5"/>
    <dgm:cxn modelId="{A514CE40-0501-4F10-9A45-1CFB07AE9E95}" type="presParOf" srcId="{FC6505BF-9661-452D-AB66-8BA14FB1841B}" destId="{197F0A13-D412-4091-AD81-43242BD1D42D}" srcOrd="0" destOrd="0" presId="urn:microsoft.com/office/officeart/2005/8/layout/radial5"/>
    <dgm:cxn modelId="{D002F945-54BE-4B2E-925F-26A74B3E791A}" type="presParOf" srcId="{C348B782-E34C-4D8D-BD2D-A927DDF301A3}" destId="{AA7C5184-83FE-4C48-931C-F1ADFA880ED8}" srcOrd="6" destOrd="0" presId="urn:microsoft.com/office/officeart/2005/8/layout/radial5"/>
    <dgm:cxn modelId="{7DB177CB-20E3-4879-B041-11DEC930B41D}" type="presParOf" srcId="{C348B782-E34C-4D8D-BD2D-A927DDF301A3}" destId="{DCFD9420-7094-4B48-A65A-26A4DD49F909}" srcOrd="7" destOrd="0" presId="urn:microsoft.com/office/officeart/2005/8/layout/radial5"/>
    <dgm:cxn modelId="{A45D4DBA-5FD8-4883-BF91-2D7D2160F8F9}" type="presParOf" srcId="{DCFD9420-7094-4B48-A65A-26A4DD49F909}" destId="{3F7166BC-495E-4A0D-A977-F222790E91F9}" srcOrd="0" destOrd="0" presId="urn:microsoft.com/office/officeart/2005/8/layout/radial5"/>
    <dgm:cxn modelId="{1512294B-E028-470C-A0A9-FB45BC927E43}" type="presParOf" srcId="{C348B782-E34C-4D8D-BD2D-A927DDF301A3}" destId="{D187AB6E-3075-4A82-8802-437D9CFAF791}" srcOrd="8" destOrd="0" presId="urn:microsoft.com/office/officeart/2005/8/layout/radial5"/>
    <dgm:cxn modelId="{7B51D109-1793-49C0-BBD5-9A76F8CA6CE8}" type="presParOf" srcId="{C348B782-E34C-4D8D-BD2D-A927DDF301A3}" destId="{61747DC7-A238-4439-954E-8CC822C5BD14}" srcOrd="9" destOrd="0" presId="urn:microsoft.com/office/officeart/2005/8/layout/radial5"/>
    <dgm:cxn modelId="{05EDD0CC-80A9-4221-84D4-7EFBB1C19CB6}" type="presParOf" srcId="{61747DC7-A238-4439-954E-8CC822C5BD14}" destId="{97ED7A96-33C7-4BEF-AEB7-3938F692734B}" srcOrd="0" destOrd="0" presId="urn:microsoft.com/office/officeart/2005/8/layout/radial5"/>
    <dgm:cxn modelId="{EEDEC210-F188-48E1-83F8-24C089D29DB8}" type="presParOf" srcId="{C348B782-E34C-4D8D-BD2D-A927DDF301A3}" destId="{9CC1211A-5450-4613-9A12-ADE16F90193B}" srcOrd="10" destOrd="0" presId="urn:microsoft.com/office/officeart/2005/8/layout/radial5"/>
    <dgm:cxn modelId="{BE0E53CE-3BF5-4CF8-9F69-EC18A0AB9262}" type="presParOf" srcId="{C348B782-E34C-4D8D-BD2D-A927DDF301A3}" destId="{3784248A-99E2-4472-99A2-1E26581B3CEB}" srcOrd="11" destOrd="0" presId="urn:microsoft.com/office/officeart/2005/8/layout/radial5"/>
    <dgm:cxn modelId="{74CBA3C2-03DC-4856-9B46-3B8F3019F30E}" type="presParOf" srcId="{3784248A-99E2-4472-99A2-1E26581B3CEB}" destId="{77CEB254-093B-4C78-AA55-84D56A4C75C3}" srcOrd="0" destOrd="0" presId="urn:microsoft.com/office/officeart/2005/8/layout/radial5"/>
    <dgm:cxn modelId="{D6DF89D0-A7B6-449B-A442-D31456452883}" type="presParOf" srcId="{C348B782-E34C-4D8D-BD2D-A927DDF301A3}" destId="{E49BDDC2-76C8-484D-BB31-89E838C7C54D}"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576A14-59CD-4E2F-B197-BDA1B1AC8F4B}"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s-ES"/>
        </a:p>
      </dgm:t>
    </dgm:pt>
    <dgm:pt modelId="{5B700611-4F6A-40DE-8271-35B7997FC5A7}">
      <dgm:prSet phldrT="[Texto]"/>
      <dgm:spPr/>
      <dgm:t>
        <a:bodyPr/>
        <a:lstStyle/>
        <a:p>
          <a:r>
            <a:rPr lang="es-ES" b="1" dirty="0" smtClean="0">
              <a:solidFill>
                <a:schemeClr val="bg1"/>
              </a:solidFill>
            </a:rPr>
            <a:t>SISTEMA AMBIENTAL</a:t>
          </a:r>
        </a:p>
        <a:p>
          <a:r>
            <a:rPr lang="es-ES" b="1" dirty="0" smtClean="0">
              <a:solidFill>
                <a:schemeClr val="bg1"/>
              </a:solidFill>
            </a:rPr>
            <a:t> O </a:t>
          </a:r>
        </a:p>
        <a:p>
          <a:r>
            <a:rPr lang="es-ES" b="1" dirty="0" smtClean="0">
              <a:solidFill>
                <a:schemeClr val="bg1"/>
              </a:solidFill>
            </a:rPr>
            <a:t>SISTEMA BIOFÍSICO</a:t>
          </a:r>
          <a:endParaRPr lang="es-ES" dirty="0">
            <a:solidFill>
              <a:schemeClr val="bg1"/>
            </a:solidFill>
          </a:endParaRPr>
        </a:p>
      </dgm:t>
    </dgm:pt>
    <dgm:pt modelId="{C15D1AB1-C459-428F-AB03-DE335C007090}" type="parTrans" cxnId="{2637B56B-AF95-43F7-A3D7-56921E3CBA0C}">
      <dgm:prSet/>
      <dgm:spPr/>
      <dgm:t>
        <a:bodyPr/>
        <a:lstStyle/>
        <a:p>
          <a:endParaRPr lang="es-ES">
            <a:solidFill>
              <a:schemeClr val="bg1"/>
            </a:solidFill>
          </a:endParaRPr>
        </a:p>
      </dgm:t>
    </dgm:pt>
    <dgm:pt modelId="{2E7913ED-9BDA-4620-930F-69D375130DA9}" type="sibTrans" cxnId="{2637B56B-AF95-43F7-A3D7-56921E3CBA0C}">
      <dgm:prSet/>
      <dgm:spPr/>
      <dgm:t>
        <a:bodyPr/>
        <a:lstStyle/>
        <a:p>
          <a:endParaRPr lang="es-ES">
            <a:solidFill>
              <a:schemeClr val="bg1"/>
            </a:solidFill>
          </a:endParaRPr>
        </a:p>
      </dgm:t>
    </dgm:pt>
    <dgm:pt modelId="{4AA71946-F6FD-4F86-BD7C-F3D6580E4483}">
      <dgm:prSet phldrT="[Texto]" custT="1"/>
      <dgm:spPr/>
      <dgm:t>
        <a:bodyPr/>
        <a:lstStyle/>
        <a:p>
          <a:r>
            <a:rPr lang="es-ES" sz="1200" b="1" dirty="0" smtClean="0">
              <a:solidFill>
                <a:schemeClr val="bg1"/>
              </a:solidFill>
            </a:rPr>
            <a:t>CLIMA</a:t>
          </a:r>
          <a:endParaRPr lang="es-ES" sz="1200" b="1" dirty="0">
            <a:solidFill>
              <a:schemeClr val="bg1"/>
            </a:solidFill>
          </a:endParaRPr>
        </a:p>
      </dgm:t>
    </dgm:pt>
    <dgm:pt modelId="{1A5FBD49-0EA6-4991-B8BD-65B1A7B6C961}" type="parTrans" cxnId="{54A50FBB-F546-405C-B6ED-4B403EC2D7E2}">
      <dgm:prSet/>
      <dgm:spPr/>
      <dgm:t>
        <a:bodyPr/>
        <a:lstStyle/>
        <a:p>
          <a:endParaRPr lang="es-ES">
            <a:solidFill>
              <a:schemeClr val="bg1"/>
            </a:solidFill>
          </a:endParaRPr>
        </a:p>
      </dgm:t>
    </dgm:pt>
    <dgm:pt modelId="{5BC3D1A2-B14E-48E6-ABDC-657D1DD6F4E7}" type="sibTrans" cxnId="{54A50FBB-F546-405C-B6ED-4B403EC2D7E2}">
      <dgm:prSet/>
      <dgm:spPr/>
      <dgm:t>
        <a:bodyPr/>
        <a:lstStyle/>
        <a:p>
          <a:endParaRPr lang="es-ES">
            <a:solidFill>
              <a:schemeClr val="bg1"/>
            </a:solidFill>
          </a:endParaRPr>
        </a:p>
      </dgm:t>
    </dgm:pt>
    <dgm:pt modelId="{5C652A15-5EBF-4A79-B50D-E1E5DCEA458C}">
      <dgm:prSet phldrT="[Texto]" custT="1"/>
      <dgm:spPr/>
      <dgm:t>
        <a:bodyPr/>
        <a:lstStyle/>
        <a:p>
          <a:r>
            <a:rPr lang="es-ES" sz="1200" b="1" dirty="0" smtClean="0">
              <a:solidFill>
                <a:schemeClr val="bg1"/>
              </a:solidFill>
            </a:rPr>
            <a:t>UNIDADES ESTRUCTURALES </a:t>
          </a:r>
          <a:endParaRPr lang="es-ES" sz="1200" b="1" dirty="0">
            <a:solidFill>
              <a:schemeClr val="bg1"/>
            </a:solidFill>
          </a:endParaRPr>
        </a:p>
      </dgm:t>
    </dgm:pt>
    <dgm:pt modelId="{BF1A6E25-F4FD-4F09-835E-C0DA1FA2FF10}" type="parTrans" cxnId="{F1F94AC6-B57B-4796-9440-8800CD61A6E3}">
      <dgm:prSet/>
      <dgm:spPr/>
      <dgm:t>
        <a:bodyPr/>
        <a:lstStyle/>
        <a:p>
          <a:endParaRPr lang="es-ES">
            <a:solidFill>
              <a:schemeClr val="bg1"/>
            </a:solidFill>
          </a:endParaRPr>
        </a:p>
      </dgm:t>
    </dgm:pt>
    <dgm:pt modelId="{52060D10-04EA-444A-BD34-9D9AD24BAF63}" type="sibTrans" cxnId="{F1F94AC6-B57B-4796-9440-8800CD61A6E3}">
      <dgm:prSet/>
      <dgm:spPr/>
      <dgm:t>
        <a:bodyPr/>
        <a:lstStyle/>
        <a:p>
          <a:endParaRPr lang="es-ES">
            <a:solidFill>
              <a:schemeClr val="bg1"/>
            </a:solidFill>
          </a:endParaRPr>
        </a:p>
      </dgm:t>
    </dgm:pt>
    <dgm:pt modelId="{836A42AB-BBB3-48C2-B0AA-DC3B0D6B6A31}">
      <dgm:prSet phldrT="[Texto]" custT="1"/>
      <dgm:spPr/>
      <dgm:t>
        <a:bodyPr/>
        <a:lstStyle/>
        <a:p>
          <a:r>
            <a:rPr lang="es-ES" sz="1200" b="1" dirty="0" smtClean="0">
              <a:solidFill>
                <a:schemeClr val="bg1"/>
              </a:solidFill>
            </a:rPr>
            <a:t>SUELO</a:t>
          </a:r>
          <a:endParaRPr lang="es-ES" sz="1200" b="1" dirty="0">
            <a:solidFill>
              <a:schemeClr val="bg1"/>
            </a:solidFill>
          </a:endParaRPr>
        </a:p>
      </dgm:t>
    </dgm:pt>
    <dgm:pt modelId="{67EE493A-E8A9-4755-938D-E4F7885B3EFE}" type="parTrans" cxnId="{AE697DFE-2632-4163-BB73-065C966F45F8}">
      <dgm:prSet/>
      <dgm:spPr/>
      <dgm:t>
        <a:bodyPr/>
        <a:lstStyle/>
        <a:p>
          <a:endParaRPr lang="es-ES">
            <a:solidFill>
              <a:schemeClr val="bg1"/>
            </a:solidFill>
          </a:endParaRPr>
        </a:p>
      </dgm:t>
    </dgm:pt>
    <dgm:pt modelId="{79527EB1-5A01-46AE-8EEE-FB55D543E7AD}" type="sibTrans" cxnId="{AE697DFE-2632-4163-BB73-065C966F45F8}">
      <dgm:prSet/>
      <dgm:spPr/>
      <dgm:t>
        <a:bodyPr/>
        <a:lstStyle/>
        <a:p>
          <a:endParaRPr lang="es-ES">
            <a:solidFill>
              <a:schemeClr val="bg1"/>
            </a:solidFill>
          </a:endParaRPr>
        </a:p>
      </dgm:t>
    </dgm:pt>
    <dgm:pt modelId="{DFD99D97-6F29-471F-A014-D577039F25CB}">
      <dgm:prSet phldrT="[Texto]" custT="1"/>
      <dgm:spPr/>
      <dgm:t>
        <a:bodyPr/>
        <a:lstStyle/>
        <a:p>
          <a:r>
            <a:rPr lang="es-ES" sz="1200" b="1" dirty="0" smtClean="0">
              <a:solidFill>
                <a:schemeClr val="bg1"/>
              </a:solidFill>
            </a:rPr>
            <a:t>AGUA</a:t>
          </a:r>
          <a:endParaRPr lang="es-ES" sz="1200" b="1" dirty="0">
            <a:solidFill>
              <a:schemeClr val="bg1"/>
            </a:solidFill>
          </a:endParaRPr>
        </a:p>
      </dgm:t>
    </dgm:pt>
    <dgm:pt modelId="{94A136D7-5631-4785-BF6D-A0B24DE11379}" type="parTrans" cxnId="{6D07842A-5708-49DB-934D-80B01FABD077}">
      <dgm:prSet/>
      <dgm:spPr/>
      <dgm:t>
        <a:bodyPr/>
        <a:lstStyle/>
        <a:p>
          <a:endParaRPr lang="es-ES">
            <a:solidFill>
              <a:schemeClr val="bg1"/>
            </a:solidFill>
          </a:endParaRPr>
        </a:p>
      </dgm:t>
    </dgm:pt>
    <dgm:pt modelId="{C774EDE2-A20B-4290-A15D-763624E8E639}" type="sibTrans" cxnId="{6D07842A-5708-49DB-934D-80B01FABD077}">
      <dgm:prSet/>
      <dgm:spPr/>
      <dgm:t>
        <a:bodyPr/>
        <a:lstStyle/>
        <a:p>
          <a:endParaRPr lang="es-ES">
            <a:solidFill>
              <a:schemeClr val="bg1"/>
            </a:solidFill>
          </a:endParaRPr>
        </a:p>
      </dgm:t>
    </dgm:pt>
    <dgm:pt modelId="{FDD2D46C-76A7-4A5C-8294-2F9D20C359D1}">
      <dgm:prSet custT="1"/>
      <dgm:spPr/>
      <dgm:t>
        <a:bodyPr/>
        <a:lstStyle/>
        <a:p>
          <a:r>
            <a:rPr lang="es-ES" sz="1200" b="1" dirty="0" smtClean="0">
              <a:solidFill>
                <a:schemeClr val="bg1"/>
              </a:solidFill>
            </a:rPr>
            <a:t>RIESGO Y SEGURIDAD</a:t>
          </a:r>
          <a:endParaRPr lang="es-ES" sz="1200" b="1" dirty="0">
            <a:solidFill>
              <a:schemeClr val="bg1"/>
            </a:solidFill>
          </a:endParaRPr>
        </a:p>
      </dgm:t>
    </dgm:pt>
    <dgm:pt modelId="{B89D4ABD-D7F4-4BB9-A4AB-59BF33405644}" type="parTrans" cxnId="{6BC6A796-4760-4CD1-BF6C-883F6B33CD58}">
      <dgm:prSet/>
      <dgm:spPr/>
      <dgm:t>
        <a:bodyPr/>
        <a:lstStyle/>
        <a:p>
          <a:endParaRPr lang="es-ES">
            <a:solidFill>
              <a:schemeClr val="bg1"/>
            </a:solidFill>
          </a:endParaRPr>
        </a:p>
      </dgm:t>
    </dgm:pt>
    <dgm:pt modelId="{2809375A-3154-4B25-9D73-D0A84E19C146}" type="sibTrans" cxnId="{6BC6A796-4760-4CD1-BF6C-883F6B33CD58}">
      <dgm:prSet/>
      <dgm:spPr/>
      <dgm:t>
        <a:bodyPr/>
        <a:lstStyle/>
        <a:p>
          <a:endParaRPr lang="es-ES">
            <a:solidFill>
              <a:schemeClr val="bg1"/>
            </a:solidFill>
          </a:endParaRPr>
        </a:p>
      </dgm:t>
    </dgm:pt>
    <dgm:pt modelId="{9DE02C93-578B-4670-B9A8-33EA1F90307D}">
      <dgm:prSet phldrT="[Texto]" custT="1"/>
      <dgm:spPr/>
      <dgm:t>
        <a:bodyPr/>
        <a:lstStyle/>
        <a:p>
          <a:r>
            <a:rPr lang="es-ES" sz="1200" b="1" dirty="0" smtClean="0">
              <a:solidFill>
                <a:schemeClr val="bg1"/>
              </a:solidFill>
            </a:rPr>
            <a:t>ECOSISTEMAS</a:t>
          </a:r>
          <a:endParaRPr lang="es-ES" sz="1200" b="1" dirty="0">
            <a:solidFill>
              <a:schemeClr val="bg1"/>
            </a:solidFill>
          </a:endParaRPr>
        </a:p>
      </dgm:t>
    </dgm:pt>
    <dgm:pt modelId="{D578117A-A769-4C43-89B8-AC4C49A78E22}" type="parTrans" cxnId="{979BAEE3-394E-4295-B472-72166C499D9E}">
      <dgm:prSet/>
      <dgm:spPr/>
      <dgm:t>
        <a:bodyPr/>
        <a:lstStyle/>
        <a:p>
          <a:endParaRPr lang="es-ES">
            <a:solidFill>
              <a:schemeClr val="bg1"/>
            </a:solidFill>
          </a:endParaRPr>
        </a:p>
      </dgm:t>
    </dgm:pt>
    <dgm:pt modelId="{ECE7D938-EC66-4088-889A-D5B01E8EC5B7}" type="sibTrans" cxnId="{979BAEE3-394E-4295-B472-72166C499D9E}">
      <dgm:prSet/>
      <dgm:spPr/>
      <dgm:t>
        <a:bodyPr/>
        <a:lstStyle/>
        <a:p>
          <a:endParaRPr lang="es-ES">
            <a:solidFill>
              <a:schemeClr val="bg1"/>
            </a:solidFill>
          </a:endParaRPr>
        </a:p>
      </dgm:t>
    </dgm:pt>
    <dgm:pt modelId="{2E78DD6D-BB7C-4A31-82EC-0B0D36F6EA1C}" type="pres">
      <dgm:prSet presAssocID="{13576A14-59CD-4E2F-B197-BDA1B1AC8F4B}" presName="Name0" presStyleCnt="0">
        <dgm:presLayoutVars>
          <dgm:chMax val="1"/>
          <dgm:dir/>
          <dgm:animLvl val="ctr"/>
          <dgm:resizeHandles val="exact"/>
        </dgm:presLayoutVars>
      </dgm:prSet>
      <dgm:spPr/>
      <dgm:t>
        <a:bodyPr/>
        <a:lstStyle/>
        <a:p>
          <a:endParaRPr lang="es-ES"/>
        </a:p>
      </dgm:t>
    </dgm:pt>
    <dgm:pt modelId="{1748C3F3-28C0-4088-85F4-D61D0268D3A5}" type="pres">
      <dgm:prSet presAssocID="{5B700611-4F6A-40DE-8271-35B7997FC5A7}" presName="centerShape" presStyleLbl="node0" presStyleIdx="0" presStyleCnt="1" custScaleX="135996" custLinFactNeighborX="-1007" custLinFactNeighborY="-181"/>
      <dgm:spPr/>
      <dgm:t>
        <a:bodyPr/>
        <a:lstStyle/>
        <a:p>
          <a:endParaRPr lang="es-ES"/>
        </a:p>
      </dgm:t>
    </dgm:pt>
    <dgm:pt modelId="{4A5FBF2B-75EB-4583-BD90-0908757C5C51}" type="pres">
      <dgm:prSet presAssocID="{4AA71946-F6FD-4F86-BD7C-F3D6580E4483}" presName="node" presStyleLbl="node1" presStyleIdx="0" presStyleCnt="6" custScaleX="156298" custScaleY="120011" custRadScaleRad="103592">
        <dgm:presLayoutVars>
          <dgm:bulletEnabled val="1"/>
        </dgm:presLayoutVars>
      </dgm:prSet>
      <dgm:spPr/>
      <dgm:t>
        <a:bodyPr/>
        <a:lstStyle/>
        <a:p>
          <a:endParaRPr lang="es-ES"/>
        </a:p>
      </dgm:t>
    </dgm:pt>
    <dgm:pt modelId="{9DC3C355-F2BD-46BB-A988-9EDA18AEF81D}" type="pres">
      <dgm:prSet presAssocID="{4AA71946-F6FD-4F86-BD7C-F3D6580E4483}" presName="dummy" presStyleCnt="0"/>
      <dgm:spPr/>
    </dgm:pt>
    <dgm:pt modelId="{93462393-A0EC-47E6-97CF-869CE3CDED60}" type="pres">
      <dgm:prSet presAssocID="{5BC3D1A2-B14E-48E6-ABDC-657D1DD6F4E7}" presName="sibTrans" presStyleLbl="sibTrans2D1" presStyleIdx="0" presStyleCnt="6"/>
      <dgm:spPr/>
      <dgm:t>
        <a:bodyPr/>
        <a:lstStyle/>
        <a:p>
          <a:endParaRPr lang="es-ES"/>
        </a:p>
      </dgm:t>
    </dgm:pt>
    <dgm:pt modelId="{4FD00C32-8B59-45BA-9452-8F442123153A}" type="pres">
      <dgm:prSet presAssocID="{5C652A15-5EBF-4A79-B50D-E1E5DCEA458C}" presName="node" presStyleLbl="node1" presStyleIdx="1" presStyleCnt="6" custScaleX="156298" custScaleY="120011" custRadScaleRad="140195" custRadScaleInc="29373">
        <dgm:presLayoutVars>
          <dgm:bulletEnabled val="1"/>
        </dgm:presLayoutVars>
      </dgm:prSet>
      <dgm:spPr/>
      <dgm:t>
        <a:bodyPr/>
        <a:lstStyle/>
        <a:p>
          <a:endParaRPr lang="es-ES"/>
        </a:p>
      </dgm:t>
    </dgm:pt>
    <dgm:pt modelId="{D5C98294-A3B0-428D-858F-CA0E0EEBD7E7}" type="pres">
      <dgm:prSet presAssocID="{5C652A15-5EBF-4A79-B50D-E1E5DCEA458C}" presName="dummy" presStyleCnt="0"/>
      <dgm:spPr/>
    </dgm:pt>
    <dgm:pt modelId="{AB839865-0D56-4021-B5BE-FC79B52D2D9F}" type="pres">
      <dgm:prSet presAssocID="{52060D10-04EA-444A-BD34-9D9AD24BAF63}" presName="sibTrans" presStyleLbl="sibTrans2D1" presStyleIdx="1" presStyleCnt="6"/>
      <dgm:spPr/>
      <dgm:t>
        <a:bodyPr/>
        <a:lstStyle/>
        <a:p>
          <a:endParaRPr lang="es-ES"/>
        </a:p>
      </dgm:t>
    </dgm:pt>
    <dgm:pt modelId="{8ADED4A4-4B9F-4EFC-AC4B-CFE7055A2C9E}" type="pres">
      <dgm:prSet presAssocID="{FDD2D46C-76A7-4A5C-8294-2F9D20C359D1}" presName="node" presStyleLbl="node1" presStyleIdx="2" presStyleCnt="6" custScaleX="156298" custScaleY="120011" custRadScaleRad="138597" custRadScaleInc="-20340">
        <dgm:presLayoutVars>
          <dgm:bulletEnabled val="1"/>
        </dgm:presLayoutVars>
      </dgm:prSet>
      <dgm:spPr/>
      <dgm:t>
        <a:bodyPr/>
        <a:lstStyle/>
        <a:p>
          <a:endParaRPr lang="es-ES"/>
        </a:p>
      </dgm:t>
    </dgm:pt>
    <dgm:pt modelId="{41BE0F0F-C852-431C-9A47-5BD210014147}" type="pres">
      <dgm:prSet presAssocID="{FDD2D46C-76A7-4A5C-8294-2F9D20C359D1}" presName="dummy" presStyleCnt="0"/>
      <dgm:spPr/>
    </dgm:pt>
    <dgm:pt modelId="{06864B05-2EBF-45EF-8731-00E288262465}" type="pres">
      <dgm:prSet presAssocID="{2809375A-3154-4B25-9D73-D0A84E19C146}" presName="sibTrans" presStyleLbl="sibTrans2D1" presStyleIdx="2" presStyleCnt="6"/>
      <dgm:spPr/>
      <dgm:t>
        <a:bodyPr/>
        <a:lstStyle/>
        <a:p>
          <a:endParaRPr lang="es-ES"/>
        </a:p>
      </dgm:t>
    </dgm:pt>
    <dgm:pt modelId="{2C761656-5C47-49D4-BA13-18C41E4CA3B5}" type="pres">
      <dgm:prSet presAssocID="{836A42AB-BBB3-48C2-B0AA-DC3B0D6B6A31}" presName="node" presStyleLbl="node1" presStyleIdx="3" presStyleCnt="6" custScaleX="156298" custScaleY="120011">
        <dgm:presLayoutVars>
          <dgm:bulletEnabled val="1"/>
        </dgm:presLayoutVars>
      </dgm:prSet>
      <dgm:spPr/>
      <dgm:t>
        <a:bodyPr/>
        <a:lstStyle/>
        <a:p>
          <a:endParaRPr lang="es-ES"/>
        </a:p>
      </dgm:t>
    </dgm:pt>
    <dgm:pt modelId="{1F97F071-38E8-4BAA-8272-366B41D875BE}" type="pres">
      <dgm:prSet presAssocID="{836A42AB-BBB3-48C2-B0AA-DC3B0D6B6A31}" presName="dummy" presStyleCnt="0"/>
      <dgm:spPr/>
    </dgm:pt>
    <dgm:pt modelId="{E52E771D-4370-463F-92FD-AE0CBE9EE16B}" type="pres">
      <dgm:prSet presAssocID="{79527EB1-5A01-46AE-8EEE-FB55D543E7AD}" presName="sibTrans" presStyleLbl="sibTrans2D1" presStyleIdx="3" presStyleCnt="6"/>
      <dgm:spPr/>
      <dgm:t>
        <a:bodyPr/>
        <a:lstStyle/>
        <a:p>
          <a:endParaRPr lang="es-ES"/>
        </a:p>
      </dgm:t>
    </dgm:pt>
    <dgm:pt modelId="{564D2213-84F3-4226-ADA0-686D93C400A3}" type="pres">
      <dgm:prSet presAssocID="{DFD99D97-6F29-471F-A014-D577039F25CB}" presName="node" presStyleLbl="node1" presStyleIdx="4" presStyleCnt="6" custScaleX="156298" custScaleY="120011" custRadScaleRad="143379" custRadScaleInc="49005">
        <dgm:presLayoutVars>
          <dgm:bulletEnabled val="1"/>
        </dgm:presLayoutVars>
      </dgm:prSet>
      <dgm:spPr/>
      <dgm:t>
        <a:bodyPr/>
        <a:lstStyle/>
        <a:p>
          <a:endParaRPr lang="es-ES"/>
        </a:p>
      </dgm:t>
    </dgm:pt>
    <dgm:pt modelId="{5C75DF8A-0D7A-493C-B60D-6D60CDC11544}" type="pres">
      <dgm:prSet presAssocID="{DFD99D97-6F29-471F-A014-D577039F25CB}" presName="dummy" presStyleCnt="0"/>
      <dgm:spPr/>
    </dgm:pt>
    <dgm:pt modelId="{40E3BBC3-3E17-4C5A-A715-DC819006D814}" type="pres">
      <dgm:prSet presAssocID="{C774EDE2-A20B-4290-A15D-763624E8E639}" presName="sibTrans" presStyleLbl="sibTrans2D1" presStyleIdx="4" presStyleCnt="6"/>
      <dgm:spPr/>
      <dgm:t>
        <a:bodyPr/>
        <a:lstStyle/>
        <a:p>
          <a:endParaRPr lang="es-ES"/>
        </a:p>
      </dgm:t>
    </dgm:pt>
    <dgm:pt modelId="{AA922AF7-8189-4499-881A-71A8B1AC01C7}" type="pres">
      <dgm:prSet presAssocID="{9DE02C93-578B-4670-B9A8-33EA1F90307D}" presName="node" presStyleLbl="node1" presStyleIdx="5" presStyleCnt="6" custScaleX="156298" custScaleY="120011" custRadScaleRad="143218" custRadScaleInc="-32075">
        <dgm:presLayoutVars>
          <dgm:bulletEnabled val="1"/>
        </dgm:presLayoutVars>
      </dgm:prSet>
      <dgm:spPr/>
      <dgm:t>
        <a:bodyPr/>
        <a:lstStyle/>
        <a:p>
          <a:endParaRPr lang="es-ES"/>
        </a:p>
      </dgm:t>
    </dgm:pt>
    <dgm:pt modelId="{7C51345A-67C3-47EF-9ABA-67D766BB4F6A}" type="pres">
      <dgm:prSet presAssocID="{9DE02C93-578B-4670-B9A8-33EA1F90307D}" presName="dummy" presStyleCnt="0"/>
      <dgm:spPr/>
    </dgm:pt>
    <dgm:pt modelId="{52F05112-C395-4B81-82AC-744E7BD266A9}" type="pres">
      <dgm:prSet presAssocID="{ECE7D938-EC66-4088-889A-D5B01E8EC5B7}" presName="sibTrans" presStyleLbl="sibTrans2D1" presStyleIdx="5" presStyleCnt="6"/>
      <dgm:spPr/>
      <dgm:t>
        <a:bodyPr/>
        <a:lstStyle/>
        <a:p>
          <a:endParaRPr lang="es-ES"/>
        </a:p>
      </dgm:t>
    </dgm:pt>
  </dgm:ptLst>
  <dgm:cxnLst>
    <dgm:cxn modelId="{F3B56F21-4FA3-449D-B713-DE072AD7BCDF}" type="presOf" srcId="{9DE02C93-578B-4670-B9A8-33EA1F90307D}" destId="{AA922AF7-8189-4499-881A-71A8B1AC01C7}" srcOrd="0" destOrd="0" presId="urn:microsoft.com/office/officeart/2005/8/layout/radial6"/>
    <dgm:cxn modelId="{F4DBE6BB-9E7C-4908-81F1-955AE3C76254}" type="presOf" srcId="{5C652A15-5EBF-4A79-B50D-E1E5DCEA458C}" destId="{4FD00C32-8B59-45BA-9452-8F442123153A}" srcOrd="0" destOrd="0" presId="urn:microsoft.com/office/officeart/2005/8/layout/radial6"/>
    <dgm:cxn modelId="{37EDE722-DF99-4C4C-847D-4C7A04DC8DA7}" type="presOf" srcId="{5BC3D1A2-B14E-48E6-ABDC-657D1DD6F4E7}" destId="{93462393-A0EC-47E6-97CF-869CE3CDED60}" srcOrd="0" destOrd="0" presId="urn:microsoft.com/office/officeart/2005/8/layout/radial6"/>
    <dgm:cxn modelId="{7BE875AD-3825-4B0F-95D4-FFF1EB66B552}" type="presOf" srcId="{FDD2D46C-76A7-4A5C-8294-2F9D20C359D1}" destId="{8ADED4A4-4B9F-4EFC-AC4B-CFE7055A2C9E}" srcOrd="0" destOrd="0" presId="urn:microsoft.com/office/officeart/2005/8/layout/radial6"/>
    <dgm:cxn modelId="{1033690A-8B50-47D3-986F-53AC24BEAAA5}" type="presOf" srcId="{4AA71946-F6FD-4F86-BD7C-F3D6580E4483}" destId="{4A5FBF2B-75EB-4583-BD90-0908757C5C51}" srcOrd="0" destOrd="0" presId="urn:microsoft.com/office/officeart/2005/8/layout/radial6"/>
    <dgm:cxn modelId="{63E33536-1AD2-441B-BA14-0324D28CB606}" type="presOf" srcId="{C774EDE2-A20B-4290-A15D-763624E8E639}" destId="{40E3BBC3-3E17-4C5A-A715-DC819006D814}" srcOrd="0" destOrd="0" presId="urn:microsoft.com/office/officeart/2005/8/layout/radial6"/>
    <dgm:cxn modelId="{7E49C8C6-68EA-4818-BEF3-88C17B9732AB}" type="presOf" srcId="{5B700611-4F6A-40DE-8271-35B7997FC5A7}" destId="{1748C3F3-28C0-4088-85F4-D61D0268D3A5}" srcOrd="0" destOrd="0" presId="urn:microsoft.com/office/officeart/2005/8/layout/radial6"/>
    <dgm:cxn modelId="{F1D47EBC-C2A7-4D09-BDC2-7C691F0487AC}" type="presOf" srcId="{13576A14-59CD-4E2F-B197-BDA1B1AC8F4B}" destId="{2E78DD6D-BB7C-4A31-82EC-0B0D36F6EA1C}" srcOrd="0" destOrd="0" presId="urn:microsoft.com/office/officeart/2005/8/layout/radial6"/>
    <dgm:cxn modelId="{6BC6A796-4760-4CD1-BF6C-883F6B33CD58}" srcId="{5B700611-4F6A-40DE-8271-35B7997FC5A7}" destId="{FDD2D46C-76A7-4A5C-8294-2F9D20C359D1}" srcOrd="2" destOrd="0" parTransId="{B89D4ABD-D7F4-4BB9-A4AB-59BF33405644}" sibTransId="{2809375A-3154-4B25-9D73-D0A84E19C146}"/>
    <dgm:cxn modelId="{7F185B39-C655-4F8A-BB67-69BFD41B5308}" type="presOf" srcId="{79527EB1-5A01-46AE-8EEE-FB55D543E7AD}" destId="{E52E771D-4370-463F-92FD-AE0CBE9EE16B}" srcOrd="0" destOrd="0" presId="urn:microsoft.com/office/officeart/2005/8/layout/radial6"/>
    <dgm:cxn modelId="{B1847B0B-9187-4643-A642-6BD2CBAFDF2B}" type="presOf" srcId="{836A42AB-BBB3-48C2-B0AA-DC3B0D6B6A31}" destId="{2C761656-5C47-49D4-BA13-18C41E4CA3B5}" srcOrd="0" destOrd="0" presId="urn:microsoft.com/office/officeart/2005/8/layout/radial6"/>
    <dgm:cxn modelId="{BA189A18-05AE-4F7C-BE4E-8171E3EA8FC8}" type="presOf" srcId="{52060D10-04EA-444A-BD34-9D9AD24BAF63}" destId="{AB839865-0D56-4021-B5BE-FC79B52D2D9F}" srcOrd="0" destOrd="0" presId="urn:microsoft.com/office/officeart/2005/8/layout/radial6"/>
    <dgm:cxn modelId="{2637B56B-AF95-43F7-A3D7-56921E3CBA0C}" srcId="{13576A14-59CD-4E2F-B197-BDA1B1AC8F4B}" destId="{5B700611-4F6A-40DE-8271-35B7997FC5A7}" srcOrd="0" destOrd="0" parTransId="{C15D1AB1-C459-428F-AB03-DE335C007090}" sibTransId="{2E7913ED-9BDA-4620-930F-69D375130DA9}"/>
    <dgm:cxn modelId="{979BAEE3-394E-4295-B472-72166C499D9E}" srcId="{5B700611-4F6A-40DE-8271-35B7997FC5A7}" destId="{9DE02C93-578B-4670-B9A8-33EA1F90307D}" srcOrd="5" destOrd="0" parTransId="{D578117A-A769-4C43-89B8-AC4C49A78E22}" sibTransId="{ECE7D938-EC66-4088-889A-D5B01E8EC5B7}"/>
    <dgm:cxn modelId="{AE697DFE-2632-4163-BB73-065C966F45F8}" srcId="{5B700611-4F6A-40DE-8271-35B7997FC5A7}" destId="{836A42AB-BBB3-48C2-B0AA-DC3B0D6B6A31}" srcOrd="3" destOrd="0" parTransId="{67EE493A-E8A9-4755-938D-E4F7885B3EFE}" sibTransId="{79527EB1-5A01-46AE-8EEE-FB55D543E7AD}"/>
    <dgm:cxn modelId="{571675C1-FE76-44D5-B4ED-E3373D61CA69}" type="presOf" srcId="{DFD99D97-6F29-471F-A014-D577039F25CB}" destId="{564D2213-84F3-4226-ADA0-686D93C400A3}" srcOrd="0" destOrd="0" presId="urn:microsoft.com/office/officeart/2005/8/layout/radial6"/>
    <dgm:cxn modelId="{54A50FBB-F546-405C-B6ED-4B403EC2D7E2}" srcId="{5B700611-4F6A-40DE-8271-35B7997FC5A7}" destId="{4AA71946-F6FD-4F86-BD7C-F3D6580E4483}" srcOrd="0" destOrd="0" parTransId="{1A5FBD49-0EA6-4991-B8BD-65B1A7B6C961}" sibTransId="{5BC3D1A2-B14E-48E6-ABDC-657D1DD6F4E7}"/>
    <dgm:cxn modelId="{6D07842A-5708-49DB-934D-80B01FABD077}" srcId="{5B700611-4F6A-40DE-8271-35B7997FC5A7}" destId="{DFD99D97-6F29-471F-A014-D577039F25CB}" srcOrd="4" destOrd="0" parTransId="{94A136D7-5631-4785-BF6D-A0B24DE11379}" sibTransId="{C774EDE2-A20B-4290-A15D-763624E8E639}"/>
    <dgm:cxn modelId="{F1F94AC6-B57B-4796-9440-8800CD61A6E3}" srcId="{5B700611-4F6A-40DE-8271-35B7997FC5A7}" destId="{5C652A15-5EBF-4A79-B50D-E1E5DCEA458C}" srcOrd="1" destOrd="0" parTransId="{BF1A6E25-F4FD-4F09-835E-C0DA1FA2FF10}" sibTransId="{52060D10-04EA-444A-BD34-9D9AD24BAF63}"/>
    <dgm:cxn modelId="{B8390D64-1F1D-4554-A0BD-CC12271DF554}" type="presOf" srcId="{2809375A-3154-4B25-9D73-D0A84E19C146}" destId="{06864B05-2EBF-45EF-8731-00E288262465}" srcOrd="0" destOrd="0" presId="urn:microsoft.com/office/officeart/2005/8/layout/radial6"/>
    <dgm:cxn modelId="{4DFAAF27-081B-482C-9E3E-FEE9D0B7F5CF}" type="presOf" srcId="{ECE7D938-EC66-4088-889A-D5B01E8EC5B7}" destId="{52F05112-C395-4B81-82AC-744E7BD266A9}" srcOrd="0" destOrd="0" presId="urn:microsoft.com/office/officeart/2005/8/layout/radial6"/>
    <dgm:cxn modelId="{CE1D7F51-6A61-4DC7-80D0-B1871AA51A43}" type="presParOf" srcId="{2E78DD6D-BB7C-4A31-82EC-0B0D36F6EA1C}" destId="{1748C3F3-28C0-4088-85F4-D61D0268D3A5}" srcOrd="0" destOrd="0" presId="urn:microsoft.com/office/officeart/2005/8/layout/radial6"/>
    <dgm:cxn modelId="{23C56422-DABF-45E2-96EF-A15A693128FD}" type="presParOf" srcId="{2E78DD6D-BB7C-4A31-82EC-0B0D36F6EA1C}" destId="{4A5FBF2B-75EB-4583-BD90-0908757C5C51}" srcOrd="1" destOrd="0" presId="urn:microsoft.com/office/officeart/2005/8/layout/radial6"/>
    <dgm:cxn modelId="{B05D2292-E514-4517-B0FC-B96EC42DF27F}" type="presParOf" srcId="{2E78DD6D-BB7C-4A31-82EC-0B0D36F6EA1C}" destId="{9DC3C355-F2BD-46BB-A988-9EDA18AEF81D}" srcOrd="2" destOrd="0" presId="urn:microsoft.com/office/officeart/2005/8/layout/radial6"/>
    <dgm:cxn modelId="{FE8E5477-538F-42CB-BEE8-9EEAB10D7F8B}" type="presParOf" srcId="{2E78DD6D-BB7C-4A31-82EC-0B0D36F6EA1C}" destId="{93462393-A0EC-47E6-97CF-869CE3CDED60}" srcOrd="3" destOrd="0" presId="urn:microsoft.com/office/officeart/2005/8/layout/radial6"/>
    <dgm:cxn modelId="{8369F7A7-818C-4C5B-8C06-DFE11C64A9BB}" type="presParOf" srcId="{2E78DD6D-BB7C-4A31-82EC-0B0D36F6EA1C}" destId="{4FD00C32-8B59-45BA-9452-8F442123153A}" srcOrd="4" destOrd="0" presId="urn:microsoft.com/office/officeart/2005/8/layout/radial6"/>
    <dgm:cxn modelId="{82D3AE57-AD28-4A93-BEE8-D340180B2B2B}" type="presParOf" srcId="{2E78DD6D-BB7C-4A31-82EC-0B0D36F6EA1C}" destId="{D5C98294-A3B0-428D-858F-CA0E0EEBD7E7}" srcOrd="5" destOrd="0" presId="urn:microsoft.com/office/officeart/2005/8/layout/radial6"/>
    <dgm:cxn modelId="{E07C9E81-065B-41D4-A4CC-0D914C1725FE}" type="presParOf" srcId="{2E78DD6D-BB7C-4A31-82EC-0B0D36F6EA1C}" destId="{AB839865-0D56-4021-B5BE-FC79B52D2D9F}" srcOrd="6" destOrd="0" presId="urn:microsoft.com/office/officeart/2005/8/layout/radial6"/>
    <dgm:cxn modelId="{E3D53EC5-F53B-4E8D-BB26-FFA80667A2F8}" type="presParOf" srcId="{2E78DD6D-BB7C-4A31-82EC-0B0D36F6EA1C}" destId="{8ADED4A4-4B9F-4EFC-AC4B-CFE7055A2C9E}" srcOrd="7" destOrd="0" presId="urn:microsoft.com/office/officeart/2005/8/layout/radial6"/>
    <dgm:cxn modelId="{8AE39507-C70C-4D94-B389-AFF0F1064E62}" type="presParOf" srcId="{2E78DD6D-BB7C-4A31-82EC-0B0D36F6EA1C}" destId="{41BE0F0F-C852-431C-9A47-5BD210014147}" srcOrd="8" destOrd="0" presId="urn:microsoft.com/office/officeart/2005/8/layout/radial6"/>
    <dgm:cxn modelId="{67B05066-E613-4661-B108-58740E975088}" type="presParOf" srcId="{2E78DD6D-BB7C-4A31-82EC-0B0D36F6EA1C}" destId="{06864B05-2EBF-45EF-8731-00E288262465}" srcOrd="9" destOrd="0" presId="urn:microsoft.com/office/officeart/2005/8/layout/radial6"/>
    <dgm:cxn modelId="{8E68F47B-A55B-491D-8C6D-F28143E07FFB}" type="presParOf" srcId="{2E78DD6D-BB7C-4A31-82EC-0B0D36F6EA1C}" destId="{2C761656-5C47-49D4-BA13-18C41E4CA3B5}" srcOrd="10" destOrd="0" presId="urn:microsoft.com/office/officeart/2005/8/layout/radial6"/>
    <dgm:cxn modelId="{9FD8EF49-CB84-4D32-A522-B948A3FEF616}" type="presParOf" srcId="{2E78DD6D-BB7C-4A31-82EC-0B0D36F6EA1C}" destId="{1F97F071-38E8-4BAA-8272-366B41D875BE}" srcOrd="11" destOrd="0" presId="urn:microsoft.com/office/officeart/2005/8/layout/radial6"/>
    <dgm:cxn modelId="{2D5F488B-7294-49AE-81F8-D29B1AEA9FE3}" type="presParOf" srcId="{2E78DD6D-BB7C-4A31-82EC-0B0D36F6EA1C}" destId="{E52E771D-4370-463F-92FD-AE0CBE9EE16B}" srcOrd="12" destOrd="0" presId="urn:microsoft.com/office/officeart/2005/8/layout/radial6"/>
    <dgm:cxn modelId="{BE180330-F8AD-4786-B576-53803FD70916}" type="presParOf" srcId="{2E78DD6D-BB7C-4A31-82EC-0B0D36F6EA1C}" destId="{564D2213-84F3-4226-ADA0-686D93C400A3}" srcOrd="13" destOrd="0" presId="urn:microsoft.com/office/officeart/2005/8/layout/radial6"/>
    <dgm:cxn modelId="{8C80F266-63A1-43DB-A063-5744E5F55309}" type="presParOf" srcId="{2E78DD6D-BB7C-4A31-82EC-0B0D36F6EA1C}" destId="{5C75DF8A-0D7A-493C-B60D-6D60CDC11544}" srcOrd="14" destOrd="0" presId="urn:microsoft.com/office/officeart/2005/8/layout/radial6"/>
    <dgm:cxn modelId="{B2D8612A-CF4C-4965-B5C3-076A30DB5778}" type="presParOf" srcId="{2E78DD6D-BB7C-4A31-82EC-0B0D36F6EA1C}" destId="{40E3BBC3-3E17-4C5A-A715-DC819006D814}" srcOrd="15" destOrd="0" presId="urn:microsoft.com/office/officeart/2005/8/layout/radial6"/>
    <dgm:cxn modelId="{5BB4C033-BDF6-4381-AA36-95D8F418996D}" type="presParOf" srcId="{2E78DD6D-BB7C-4A31-82EC-0B0D36F6EA1C}" destId="{AA922AF7-8189-4499-881A-71A8B1AC01C7}" srcOrd="16" destOrd="0" presId="urn:microsoft.com/office/officeart/2005/8/layout/radial6"/>
    <dgm:cxn modelId="{555AD4B1-DEB8-43BE-9838-9BB81519AD81}" type="presParOf" srcId="{2E78DD6D-BB7C-4A31-82EC-0B0D36F6EA1C}" destId="{7C51345A-67C3-47EF-9ABA-67D766BB4F6A}" srcOrd="17" destOrd="0" presId="urn:microsoft.com/office/officeart/2005/8/layout/radial6"/>
    <dgm:cxn modelId="{91D8DE28-C520-4503-9366-0316937B3028}" type="presParOf" srcId="{2E78DD6D-BB7C-4A31-82EC-0B0D36F6EA1C}" destId="{52F05112-C395-4B81-82AC-744E7BD266A9}"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197546-65C8-4CBB-AB46-31A50EA05274}"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s-ES"/>
        </a:p>
      </dgm:t>
    </dgm:pt>
    <dgm:pt modelId="{AC7A441D-1CB5-4641-9087-A5E286F848CA}">
      <dgm:prSet phldrT="[Texto]" custT="1"/>
      <dgm:spPr/>
      <dgm:t>
        <a:bodyPr/>
        <a:lstStyle/>
        <a:p>
          <a:r>
            <a:rPr lang="es-ES" sz="1500" b="1" noProof="0" dirty="0" smtClean="0"/>
            <a:t>SISTEMA ECONÓMICO</a:t>
          </a:r>
          <a:endParaRPr lang="es-ES" sz="1500" b="1" noProof="0" dirty="0"/>
        </a:p>
      </dgm:t>
    </dgm:pt>
    <dgm:pt modelId="{C215AA30-1B55-497C-B479-064997FDFA37}" type="parTrans" cxnId="{CB86DBAA-6739-41F9-9D6E-CBDC1BBB398C}">
      <dgm:prSet/>
      <dgm:spPr/>
      <dgm:t>
        <a:bodyPr/>
        <a:lstStyle/>
        <a:p>
          <a:endParaRPr lang="es-ES" sz="1500" b="1" noProof="0"/>
        </a:p>
      </dgm:t>
    </dgm:pt>
    <dgm:pt modelId="{376EE643-DC09-4968-B84F-5E559DEC0CED}" type="sibTrans" cxnId="{CB86DBAA-6739-41F9-9D6E-CBDC1BBB398C}">
      <dgm:prSet/>
      <dgm:spPr/>
      <dgm:t>
        <a:bodyPr/>
        <a:lstStyle/>
        <a:p>
          <a:endParaRPr lang="es-ES" sz="1500" b="1" noProof="0"/>
        </a:p>
      </dgm:t>
    </dgm:pt>
    <dgm:pt modelId="{5110F3E5-9301-417A-9B5F-4374AB2DF3D6}">
      <dgm:prSet phldrT="[Texto]" custT="1"/>
      <dgm:spPr/>
      <dgm:t>
        <a:bodyPr/>
        <a:lstStyle/>
        <a:p>
          <a:r>
            <a:rPr lang="es-ES" sz="1500" b="1" noProof="0" dirty="0" smtClean="0"/>
            <a:t>Grupos de ocupación</a:t>
          </a:r>
          <a:endParaRPr lang="es-ES" sz="1500" b="1" noProof="0" dirty="0"/>
        </a:p>
      </dgm:t>
    </dgm:pt>
    <dgm:pt modelId="{772B196D-FFEC-43D4-A553-166AB43903B0}" type="parTrans" cxnId="{A3343DBE-846A-4B9E-8309-0E8ACEA1A48B}">
      <dgm:prSet custT="1"/>
      <dgm:spPr/>
      <dgm:t>
        <a:bodyPr/>
        <a:lstStyle/>
        <a:p>
          <a:endParaRPr lang="es-ES" sz="1500" b="1" noProof="0" dirty="0"/>
        </a:p>
      </dgm:t>
    </dgm:pt>
    <dgm:pt modelId="{78D6C76A-11CB-46E1-9578-A3A1C5F3B1E8}" type="sibTrans" cxnId="{A3343DBE-846A-4B9E-8309-0E8ACEA1A48B}">
      <dgm:prSet/>
      <dgm:spPr/>
      <dgm:t>
        <a:bodyPr/>
        <a:lstStyle/>
        <a:p>
          <a:endParaRPr lang="es-ES" sz="1500" b="1" noProof="0"/>
        </a:p>
      </dgm:t>
    </dgm:pt>
    <dgm:pt modelId="{63C44019-6F94-4248-BD0C-A1789DB7C058}">
      <dgm:prSet phldrT="[Texto]" custT="1"/>
      <dgm:spPr/>
      <dgm:t>
        <a:bodyPr/>
        <a:lstStyle/>
        <a:p>
          <a:r>
            <a:rPr lang="es-ES" sz="1500" b="1" noProof="0" dirty="0" smtClean="0"/>
            <a:t>Turismo</a:t>
          </a:r>
          <a:endParaRPr lang="es-ES" sz="1500" b="1" noProof="0" dirty="0"/>
        </a:p>
      </dgm:t>
    </dgm:pt>
    <dgm:pt modelId="{E1A9818C-101D-4057-8D2B-02699B66E921}" type="parTrans" cxnId="{3C37AAC6-6799-48DD-8890-5DAA8437E82D}">
      <dgm:prSet custT="1"/>
      <dgm:spPr/>
      <dgm:t>
        <a:bodyPr/>
        <a:lstStyle/>
        <a:p>
          <a:endParaRPr lang="es-ES" sz="1500" b="1" noProof="0" dirty="0"/>
        </a:p>
      </dgm:t>
    </dgm:pt>
    <dgm:pt modelId="{43F07F01-88CB-4D7A-ABD3-330D70CF3BFF}" type="sibTrans" cxnId="{3C37AAC6-6799-48DD-8890-5DAA8437E82D}">
      <dgm:prSet/>
      <dgm:spPr/>
      <dgm:t>
        <a:bodyPr/>
        <a:lstStyle/>
        <a:p>
          <a:endParaRPr lang="es-ES" sz="1500" b="1" noProof="0"/>
        </a:p>
      </dgm:t>
    </dgm:pt>
    <dgm:pt modelId="{E7A611C1-D05A-487C-920D-2014AB15E2BB}">
      <dgm:prSet phldrT="[Texto]" custT="1"/>
      <dgm:spPr/>
      <dgm:t>
        <a:bodyPr/>
        <a:lstStyle/>
        <a:p>
          <a:r>
            <a:rPr lang="es-ES" sz="1500" b="1" noProof="0" dirty="0" smtClean="0"/>
            <a:t>Población Económicamente Activa (PEA)</a:t>
          </a:r>
          <a:endParaRPr lang="es-ES" sz="1500" b="1" noProof="0" dirty="0"/>
        </a:p>
      </dgm:t>
    </dgm:pt>
    <dgm:pt modelId="{AFC309BB-4EC2-4764-8D61-38D897DD6DAB}" type="parTrans" cxnId="{F4A39704-B790-4CDD-A9F9-BAA62616054E}">
      <dgm:prSet custT="1"/>
      <dgm:spPr/>
      <dgm:t>
        <a:bodyPr/>
        <a:lstStyle/>
        <a:p>
          <a:endParaRPr lang="es-ES" sz="1500" b="1" noProof="0" dirty="0"/>
        </a:p>
      </dgm:t>
    </dgm:pt>
    <dgm:pt modelId="{5A90E7A4-B4F3-4E30-8AE9-DBAFD098AECA}" type="sibTrans" cxnId="{F4A39704-B790-4CDD-A9F9-BAA62616054E}">
      <dgm:prSet/>
      <dgm:spPr/>
      <dgm:t>
        <a:bodyPr/>
        <a:lstStyle/>
        <a:p>
          <a:endParaRPr lang="es-ES" sz="1500" b="1" noProof="0"/>
        </a:p>
      </dgm:t>
    </dgm:pt>
    <dgm:pt modelId="{0A80F0CA-A435-4403-8BFB-879D263C6E3B}">
      <dgm:prSet phldrT="[Texto]" custT="1"/>
      <dgm:spPr/>
      <dgm:t>
        <a:bodyPr/>
        <a:lstStyle/>
        <a:p>
          <a:r>
            <a:rPr lang="es-ES" sz="1500" b="1" noProof="0" dirty="0" smtClean="0"/>
            <a:t>Pequeña y mediana industria </a:t>
          </a:r>
          <a:endParaRPr lang="es-ES" sz="1500" b="1" noProof="0" dirty="0"/>
        </a:p>
      </dgm:t>
    </dgm:pt>
    <dgm:pt modelId="{778BF592-2314-4BB2-AE73-29D415F86B12}" type="sibTrans" cxnId="{BF6F1640-C417-4DAA-83FB-EB1008EC33D0}">
      <dgm:prSet/>
      <dgm:spPr/>
      <dgm:t>
        <a:bodyPr/>
        <a:lstStyle/>
        <a:p>
          <a:endParaRPr lang="es-ES" sz="1500" b="1" noProof="0"/>
        </a:p>
      </dgm:t>
    </dgm:pt>
    <dgm:pt modelId="{F45D7165-CCC6-42D5-896A-C16F9CA47210}" type="parTrans" cxnId="{BF6F1640-C417-4DAA-83FB-EB1008EC33D0}">
      <dgm:prSet custT="1"/>
      <dgm:spPr/>
      <dgm:t>
        <a:bodyPr/>
        <a:lstStyle/>
        <a:p>
          <a:endParaRPr lang="es-ES" sz="1500" b="1" noProof="0" dirty="0"/>
        </a:p>
      </dgm:t>
    </dgm:pt>
    <dgm:pt modelId="{1FEF12A2-C1AD-4E58-8D11-2FDD0652DC65}">
      <dgm:prSet phldrT="[Texto]" custT="1"/>
      <dgm:spPr/>
      <dgm:t>
        <a:bodyPr/>
        <a:lstStyle/>
        <a:p>
          <a:r>
            <a:rPr lang="es-ES" sz="1500" b="1" noProof="0" dirty="0" smtClean="0"/>
            <a:t>Actividad agrícola y ganadera</a:t>
          </a:r>
          <a:endParaRPr lang="es-ES" sz="1500" b="1" noProof="0" dirty="0"/>
        </a:p>
      </dgm:t>
    </dgm:pt>
    <dgm:pt modelId="{AF260193-F6C6-4795-959A-A70BF8C7A393}" type="parTrans" cxnId="{8FB29127-0A7E-49C4-98C9-B7420F1C16FD}">
      <dgm:prSet custT="1"/>
      <dgm:spPr/>
      <dgm:t>
        <a:bodyPr/>
        <a:lstStyle/>
        <a:p>
          <a:endParaRPr lang="es-ES" sz="1500" b="1" noProof="0" dirty="0"/>
        </a:p>
      </dgm:t>
    </dgm:pt>
    <dgm:pt modelId="{1074EC0F-DDE3-4AF7-954E-F9152D1C3786}" type="sibTrans" cxnId="{8FB29127-0A7E-49C4-98C9-B7420F1C16FD}">
      <dgm:prSet/>
      <dgm:spPr/>
      <dgm:t>
        <a:bodyPr/>
        <a:lstStyle/>
        <a:p>
          <a:endParaRPr lang="es-ES" sz="1500" b="1" noProof="0"/>
        </a:p>
      </dgm:t>
    </dgm:pt>
    <dgm:pt modelId="{9C17938F-BE3A-4663-B0E5-9EC6239C7B7C}">
      <dgm:prSet phldrT="[Texto]" custT="1"/>
      <dgm:spPr/>
      <dgm:t>
        <a:bodyPr/>
        <a:lstStyle/>
        <a:p>
          <a:r>
            <a:rPr lang="es-ES" sz="1500" b="1" noProof="0" dirty="0" smtClean="0"/>
            <a:t>Minería</a:t>
          </a:r>
          <a:endParaRPr lang="es-ES" sz="1500" b="1" noProof="0" dirty="0"/>
        </a:p>
      </dgm:t>
    </dgm:pt>
    <dgm:pt modelId="{154B313F-FED5-45A0-A109-14357228122C}" type="parTrans" cxnId="{DF836D66-948B-4A46-A9F5-4CF3795BD5D8}">
      <dgm:prSet custT="1"/>
      <dgm:spPr/>
      <dgm:t>
        <a:bodyPr/>
        <a:lstStyle/>
        <a:p>
          <a:endParaRPr lang="es-ES" sz="1500" b="1" noProof="0" dirty="0"/>
        </a:p>
      </dgm:t>
    </dgm:pt>
    <dgm:pt modelId="{11F1E5AC-6B16-4EFA-A26F-13BCE3EB1711}" type="sibTrans" cxnId="{DF836D66-948B-4A46-A9F5-4CF3795BD5D8}">
      <dgm:prSet/>
      <dgm:spPr/>
      <dgm:t>
        <a:bodyPr/>
        <a:lstStyle/>
        <a:p>
          <a:endParaRPr lang="es-ES" sz="1500" b="1" noProof="0"/>
        </a:p>
      </dgm:t>
    </dgm:pt>
    <dgm:pt modelId="{FFE29061-6EE2-4BD8-8786-7385EB3CA223}" type="pres">
      <dgm:prSet presAssocID="{84197546-65C8-4CBB-AB46-31A50EA05274}" presName="cycle" presStyleCnt="0">
        <dgm:presLayoutVars>
          <dgm:chMax val="1"/>
          <dgm:dir/>
          <dgm:animLvl val="ctr"/>
          <dgm:resizeHandles val="exact"/>
        </dgm:presLayoutVars>
      </dgm:prSet>
      <dgm:spPr/>
      <dgm:t>
        <a:bodyPr/>
        <a:lstStyle/>
        <a:p>
          <a:endParaRPr lang="es-ES"/>
        </a:p>
      </dgm:t>
    </dgm:pt>
    <dgm:pt modelId="{E50CAF36-8379-49AB-94AB-33685FF3FD54}" type="pres">
      <dgm:prSet presAssocID="{AC7A441D-1CB5-4641-9087-A5E286F848CA}" presName="centerShape" presStyleLbl="node0" presStyleIdx="0" presStyleCnt="1" custScaleX="155495"/>
      <dgm:spPr/>
      <dgm:t>
        <a:bodyPr/>
        <a:lstStyle/>
        <a:p>
          <a:endParaRPr lang="es-ES"/>
        </a:p>
      </dgm:t>
    </dgm:pt>
    <dgm:pt modelId="{54B20420-ED0E-4CE4-835F-687ACB54A41D}" type="pres">
      <dgm:prSet presAssocID="{772B196D-FFEC-43D4-A553-166AB43903B0}" presName="Name9" presStyleLbl="parChTrans1D2" presStyleIdx="0" presStyleCnt="6"/>
      <dgm:spPr/>
      <dgm:t>
        <a:bodyPr/>
        <a:lstStyle/>
        <a:p>
          <a:endParaRPr lang="es-ES"/>
        </a:p>
      </dgm:t>
    </dgm:pt>
    <dgm:pt modelId="{8F5934A4-2938-4159-B764-9BFEA7B43572}" type="pres">
      <dgm:prSet presAssocID="{772B196D-FFEC-43D4-A553-166AB43903B0}" presName="connTx" presStyleLbl="parChTrans1D2" presStyleIdx="0" presStyleCnt="6"/>
      <dgm:spPr/>
      <dgm:t>
        <a:bodyPr/>
        <a:lstStyle/>
        <a:p>
          <a:endParaRPr lang="es-ES"/>
        </a:p>
      </dgm:t>
    </dgm:pt>
    <dgm:pt modelId="{881B989A-9F0E-4147-9914-FC691271E08F}" type="pres">
      <dgm:prSet presAssocID="{5110F3E5-9301-417A-9B5F-4374AB2DF3D6}" presName="node" presStyleLbl="node1" presStyleIdx="0" presStyleCnt="6" custRadScaleRad="104418">
        <dgm:presLayoutVars>
          <dgm:bulletEnabled val="1"/>
        </dgm:presLayoutVars>
      </dgm:prSet>
      <dgm:spPr/>
      <dgm:t>
        <a:bodyPr/>
        <a:lstStyle/>
        <a:p>
          <a:endParaRPr lang="es-ES"/>
        </a:p>
      </dgm:t>
    </dgm:pt>
    <dgm:pt modelId="{55E4113B-51D9-4541-A139-A0758307D6EB}" type="pres">
      <dgm:prSet presAssocID="{154B313F-FED5-45A0-A109-14357228122C}" presName="Name9" presStyleLbl="parChTrans1D2" presStyleIdx="1" presStyleCnt="6"/>
      <dgm:spPr/>
      <dgm:t>
        <a:bodyPr/>
        <a:lstStyle/>
        <a:p>
          <a:endParaRPr lang="es-ES"/>
        </a:p>
      </dgm:t>
    </dgm:pt>
    <dgm:pt modelId="{566B9459-4432-4994-B39E-A82375C95311}" type="pres">
      <dgm:prSet presAssocID="{154B313F-FED5-45A0-A109-14357228122C}" presName="connTx" presStyleLbl="parChTrans1D2" presStyleIdx="1" presStyleCnt="6"/>
      <dgm:spPr/>
      <dgm:t>
        <a:bodyPr/>
        <a:lstStyle/>
        <a:p>
          <a:endParaRPr lang="es-ES"/>
        </a:p>
      </dgm:t>
    </dgm:pt>
    <dgm:pt modelId="{D179E179-4C1B-40F5-AD17-7C6FF16A26C4}" type="pres">
      <dgm:prSet presAssocID="{9C17938F-BE3A-4663-B0E5-9EC6239C7B7C}" presName="node" presStyleLbl="node1" presStyleIdx="1" presStyleCnt="6" custRadScaleRad="141700" custRadScaleInc="-1630">
        <dgm:presLayoutVars>
          <dgm:bulletEnabled val="1"/>
        </dgm:presLayoutVars>
      </dgm:prSet>
      <dgm:spPr/>
      <dgm:t>
        <a:bodyPr/>
        <a:lstStyle/>
        <a:p>
          <a:endParaRPr lang="es-ES"/>
        </a:p>
      </dgm:t>
    </dgm:pt>
    <dgm:pt modelId="{6DBA5B4B-553B-439F-A28C-8808841AE5C6}" type="pres">
      <dgm:prSet presAssocID="{E1A9818C-101D-4057-8D2B-02699B66E921}" presName="Name9" presStyleLbl="parChTrans1D2" presStyleIdx="2" presStyleCnt="6"/>
      <dgm:spPr/>
      <dgm:t>
        <a:bodyPr/>
        <a:lstStyle/>
        <a:p>
          <a:endParaRPr lang="es-ES"/>
        </a:p>
      </dgm:t>
    </dgm:pt>
    <dgm:pt modelId="{03512F3C-E5DB-46A0-A8BD-31A1B8DE4EA6}" type="pres">
      <dgm:prSet presAssocID="{E1A9818C-101D-4057-8D2B-02699B66E921}" presName="connTx" presStyleLbl="parChTrans1D2" presStyleIdx="2" presStyleCnt="6"/>
      <dgm:spPr/>
      <dgm:t>
        <a:bodyPr/>
        <a:lstStyle/>
        <a:p>
          <a:endParaRPr lang="es-ES"/>
        </a:p>
      </dgm:t>
    </dgm:pt>
    <dgm:pt modelId="{9B3C2855-A316-401D-A14A-B9ABB80C5BBB}" type="pres">
      <dgm:prSet presAssocID="{63C44019-6F94-4248-BD0C-A1789DB7C058}" presName="node" presStyleLbl="node1" presStyleIdx="2" presStyleCnt="6" custRadScaleRad="133773" custRadScaleInc="-19645">
        <dgm:presLayoutVars>
          <dgm:bulletEnabled val="1"/>
        </dgm:presLayoutVars>
      </dgm:prSet>
      <dgm:spPr/>
      <dgm:t>
        <a:bodyPr/>
        <a:lstStyle/>
        <a:p>
          <a:endParaRPr lang="es-ES"/>
        </a:p>
      </dgm:t>
    </dgm:pt>
    <dgm:pt modelId="{CF727A60-01BB-4D21-959A-4597428FB0DA}" type="pres">
      <dgm:prSet presAssocID="{F45D7165-CCC6-42D5-896A-C16F9CA47210}" presName="Name9" presStyleLbl="parChTrans1D2" presStyleIdx="3" presStyleCnt="6"/>
      <dgm:spPr/>
      <dgm:t>
        <a:bodyPr/>
        <a:lstStyle/>
        <a:p>
          <a:endParaRPr lang="es-ES"/>
        </a:p>
      </dgm:t>
    </dgm:pt>
    <dgm:pt modelId="{004F5DE8-6003-4C02-B5FC-F07683744216}" type="pres">
      <dgm:prSet presAssocID="{F45D7165-CCC6-42D5-896A-C16F9CA47210}" presName="connTx" presStyleLbl="parChTrans1D2" presStyleIdx="3" presStyleCnt="6"/>
      <dgm:spPr/>
      <dgm:t>
        <a:bodyPr/>
        <a:lstStyle/>
        <a:p>
          <a:endParaRPr lang="es-ES"/>
        </a:p>
      </dgm:t>
    </dgm:pt>
    <dgm:pt modelId="{426C55D0-1680-46B7-8787-943727A7EE57}" type="pres">
      <dgm:prSet presAssocID="{0A80F0CA-A435-4403-8BFB-879D263C6E3B}" presName="node" presStyleLbl="node1" presStyleIdx="3" presStyleCnt="6">
        <dgm:presLayoutVars>
          <dgm:bulletEnabled val="1"/>
        </dgm:presLayoutVars>
      </dgm:prSet>
      <dgm:spPr/>
      <dgm:t>
        <a:bodyPr/>
        <a:lstStyle/>
        <a:p>
          <a:endParaRPr lang="es-ES"/>
        </a:p>
      </dgm:t>
    </dgm:pt>
    <dgm:pt modelId="{14D6E182-1839-4528-AC98-D90C26FE8DED}" type="pres">
      <dgm:prSet presAssocID="{AF260193-F6C6-4795-959A-A70BF8C7A393}" presName="Name9" presStyleLbl="parChTrans1D2" presStyleIdx="4" presStyleCnt="6"/>
      <dgm:spPr/>
      <dgm:t>
        <a:bodyPr/>
        <a:lstStyle/>
        <a:p>
          <a:endParaRPr lang="es-ES"/>
        </a:p>
      </dgm:t>
    </dgm:pt>
    <dgm:pt modelId="{2EF3E58D-5F98-4E4A-8F2E-CCCD66E02BAD}" type="pres">
      <dgm:prSet presAssocID="{AF260193-F6C6-4795-959A-A70BF8C7A393}" presName="connTx" presStyleLbl="parChTrans1D2" presStyleIdx="4" presStyleCnt="6"/>
      <dgm:spPr/>
      <dgm:t>
        <a:bodyPr/>
        <a:lstStyle/>
        <a:p>
          <a:endParaRPr lang="es-ES"/>
        </a:p>
      </dgm:t>
    </dgm:pt>
    <dgm:pt modelId="{74CE6198-10B1-4D17-BF1B-77DA6573EE39}" type="pres">
      <dgm:prSet presAssocID="{1FEF12A2-C1AD-4E58-8D11-2FDD0652DC65}" presName="node" presStyleLbl="node1" presStyleIdx="4" presStyleCnt="6" custRadScaleRad="141798" custRadScaleInc="22939">
        <dgm:presLayoutVars>
          <dgm:bulletEnabled val="1"/>
        </dgm:presLayoutVars>
      </dgm:prSet>
      <dgm:spPr/>
      <dgm:t>
        <a:bodyPr/>
        <a:lstStyle/>
        <a:p>
          <a:endParaRPr lang="es-ES"/>
        </a:p>
      </dgm:t>
    </dgm:pt>
    <dgm:pt modelId="{0E95511E-F349-4D18-89B3-0C49D6068204}" type="pres">
      <dgm:prSet presAssocID="{AFC309BB-4EC2-4764-8D61-38D897DD6DAB}" presName="Name9" presStyleLbl="parChTrans1D2" presStyleIdx="5" presStyleCnt="6"/>
      <dgm:spPr/>
      <dgm:t>
        <a:bodyPr/>
        <a:lstStyle/>
        <a:p>
          <a:endParaRPr lang="es-ES"/>
        </a:p>
      </dgm:t>
    </dgm:pt>
    <dgm:pt modelId="{A4A63D59-2257-4345-ADD6-0236FE9D34C3}" type="pres">
      <dgm:prSet presAssocID="{AFC309BB-4EC2-4764-8D61-38D897DD6DAB}" presName="connTx" presStyleLbl="parChTrans1D2" presStyleIdx="5" presStyleCnt="6"/>
      <dgm:spPr/>
      <dgm:t>
        <a:bodyPr/>
        <a:lstStyle/>
        <a:p>
          <a:endParaRPr lang="es-ES"/>
        </a:p>
      </dgm:t>
    </dgm:pt>
    <dgm:pt modelId="{32B1D224-32F0-4AE3-8EEB-88AB8BCBBE14}" type="pres">
      <dgm:prSet presAssocID="{E7A611C1-D05A-487C-920D-2014AB15E2BB}" presName="node" presStyleLbl="node1" presStyleIdx="5" presStyleCnt="6" custRadScaleRad="148917" custRadScaleInc="-3773">
        <dgm:presLayoutVars>
          <dgm:bulletEnabled val="1"/>
        </dgm:presLayoutVars>
      </dgm:prSet>
      <dgm:spPr/>
      <dgm:t>
        <a:bodyPr/>
        <a:lstStyle/>
        <a:p>
          <a:endParaRPr lang="es-ES"/>
        </a:p>
      </dgm:t>
    </dgm:pt>
  </dgm:ptLst>
  <dgm:cxnLst>
    <dgm:cxn modelId="{E48EC2E8-6926-42D7-99AD-A54551EBA335}" type="presOf" srcId="{AFC309BB-4EC2-4764-8D61-38D897DD6DAB}" destId="{0E95511E-F349-4D18-89B3-0C49D6068204}" srcOrd="0" destOrd="0" presId="urn:microsoft.com/office/officeart/2005/8/layout/radial1"/>
    <dgm:cxn modelId="{393C4EBE-C207-402D-B88C-74A5F8B4C207}" type="presOf" srcId="{AC7A441D-1CB5-4641-9087-A5E286F848CA}" destId="{E50CAF36-8379-49AB-94AB-33685FF3FD54}" srcOrd="0" destOrd="0" presId="urn:microsoft.com/office/officeart/2005/8/layout/radial1"/>
    <dgm:cxn modelId="{E921C6F0-57B1-4B1C-802B-3563A52914BE}" type="presOf" srcId="{5110F3E5-9301-417A-9B5F-4374AB2DF3D6}" destId="{881B989A-9F0E-4147-9914-FC691271E08F}" srcOrd="0" destOrd="0" presId="urn:microsoft.com/office/officeart/2005/8/layout/radial1"/>
    <dgm:cxn modelId="{B09DDFFF-94B3-472C-A2D0-03087165E567}" type="presOf" srcId="{154B313F-FED5-45A0-A109-14357228122C}" destId="{55E4113B-51D9-4541-A139-A0758307D6EB}" srcOrd="0" destOrd="0" presId="urn:microsoft.com/office/officeart/2005/8/layout/radial1"/>
    <dgm:cxn modelId="{3C37AAC6-6799-48DD-8890-5DAA8437E82D}" srcId="{AC7A441D-1CB5-4641-9087-A5E286F848CA}" destId="{63C44019-6F94-4248-BD0C-A1789DB7C058}" srcOrd="2" destOrd="0" parTransId="{E1A9818C-101D-4057-8D2B-02699B66E921}" sibTransId="{43F07F01-88CB-4D7A-ABD3-330D70CF3BFF}"/>
    <dgm:cxn modelId="{8774A3E4-E1A6-4E67-A093-2BBF44C9B49E}" type="presOf" srcId="{E1A9818C-101D-4057-8D2B-02699B66E921}" destId="{03512F3C-E5DB-46A0-A8BD-31A1B8DE4EA6}" srcOrd="1" destOrd="0" presId="urn:microsoft.com/office/officeart/2005/8/layout/radial1"/>
    <dgm:cxn modelId="{DF836D66-948B-4A46-A9F5-4CF3795BD5D8}" srcId="{AC7A441D-1CB5-4641-9087-A5E286F848CA}" destId="{9C17938F-BE3A-4663-B0E5-9EC6239C7B7C}" srcOrd="1" destOrd="0" parTransId="{154B313F-FED5-45A0-A109-14357228122C}" sibTransId="{11F1E5AC-6B16-4EFA-A26F-13BCE3EB1711}"/>
    <dgm:cxn modelId="{C067EDAC-812E-43A7-A23B-D6ECCCE4D63E}" type="presOf" srcId="{0A80F0CA-A435-4403-8BFB-879D263C6E3B}" destId="{426C55D0-1680-46B7-8787-943727A7EE57}" srcOrd="0" destOrd="0" presId="urn:microsoft.com/office/officeart/2005/8/layout/radial1"/>
    <dgm:cxn modelId="{29D75C86-390A-4B54-85CD-430AECDAA75D}" type="presOf" srcId="{772B196D-FFEC-43D4-A553-166AB43903B0}" destId="{54B20420-ED0E-4CE4-835F-687ACB54A41D}" srcOrd="0" destOrd="0" presId="urn:microsoft.com/office/officeart/2005/8/layout/radial1"/>
    <dgm:cxn modelId="{2A27E0BB-92B0-4917-A33B-BF483A2772CC}" type="presOf" srcId="{E7A611C1-D05A-487C-920D-2014AB15E2BB}" destId="{32B1D224-32F0-4AE3-8EEB-88AB8BCBBE14}" srcOrd="0" destOrd="0" presId="urn:microsoft.com/office/officeart/2005/8/layout/radial1"/>
    <dgm:cxn modelId="{8F4183F1-C767-47A2-B230-85C7A975D459}" type="presOf" srcId="{AF260193-F6C6-4795-959A-A70BF8C7A393}" destId="{14D6E182-1839-4528-AC98-D90C26FE8DED}" srcOrd="0" destOrd="0" presId="urn:microsoft.com/office/officeart/2005/8/layout/radial1"/>
    <dgm:cxn modelId="{76830CE3-D6F1-44B0-BF2E-EF55BCAE8E59}" type="presOf" srcId="{F45D7165-CCC6-42D5-896A-C16F9CA47210}" destId="{004F5DE8-6003-4C02-B5FC-F07683744216}" srcOrd="1" destOrd="0" presId="urn:microsoft.com/office/officeart/2005/8/layout/radial1"/>
    <dgm:cxn modelId="{D9C4C100-0569-4F9C-BEAA-507B8E8EAE9F}" type="presOf" srcId="{84197546-65C8-4CBB-AB46-31A50EA05274}" destId="{FFE29061-6EE2-4BD8-8786-7385EB3CA223}" srcOrd="0" destOrd="0" presId="urn:microsoft.com/office/officeart/2005/8/layout/radial1"/>
    <dgm:cxn modelId="{5D8613A4-6A66-4861-AED0-5316CDA0A5AE}" type="presOf" srcId="{AFC309BB-4EC2-4764-8D61-38D897DD6DAB}" destId="{A4A63D59-2257-4345-ADD6-0236FE9D34C3}" srcOrd="1" destOrd="0" presId="urn:microsoft.com/office/officeart/2005/8/layout/radial1"/>
    <dgm:cxn modelId="{CB86DBAA-6739-41F9-9D6E-CBDC1BBB398C}" srcId="{84197546-65C8-4CBB-AB46-31A50EA05274}" destId="{AC7A441D-1CB5-4641-9087-A5E286F848CA}" srcOrd="0" destOrd="0" parTransId="{C215AA30-1B55-497C-B479-064997FDFA37}" sibTransId="{376EE643-DC09-4968-B84F-5E559DEC0CED}"/>
    <dgm:cxn modelId="{D25FA6F3-156E-4073-965C-ED58CA25C027}" type="presOf" srcId="{63C44019-6F94-4248-BD0C-A1789DB7C058}" destId="{9B3C2855-A316-401D-A14A-B9ABB80C5BBB}" srcOrd="0" destOrd="0" presId="urn:microsoft.com/office/officeart/2005/8/layout/radial1"/>
    <dgm:cxn modelId="{1BFC9191-805A-47D2-A100-A59D13CFCB17}" type="presOf" srcId="{E1A9818C-101D-4057-8D2B-02699B66E921}" destId="{6DBA5B4B-553B-439F-A28C-8808841AE5C6}" srcOrd="0" destOrd="0" presId="urn:microsoft.com/office/officeart/2005/8/layout/radial1"/>
    <dgm:cxn modelId="{2575A832-2FC0-439E-80F9-3745ED921A45}" type="presOf" srcId="{772B196D-FFEC-43D4-A553-166AB43903B0}" destId="{8F5934A4-2938-4159-B764-9BFEA7B43572}" srcOrd="1" destOrd="0" presId="urn:microsoft.com/office/officeart/2005/8/layout/radial1"/>
    <dgm:cxn modelId="{B99511CF-A9C5-4FD6-B9A8-18492D4061C1}" type="presOf" srcId="{1FEF12A2-C1AD-4E58-8D11-2FDD0652DC65}" destId="{74CE6198-10B1-4D17-BF1B-77DA6573EE39}" srcOrd="0" destOrd="0" presId="urn:microsoft.com/office/officeart/2005/8/layout/radial1"/>
    <dgm:cxn modelId="{DCAE325E-3412-4F6F-A6B9-331449F698B1}" type="presOf" srcId="{9C17938F-BE3A-4663-B0E5-9EC6239C7B7C}" destId="{D179E179-4C1B-40F5-AD17-7C6FF16A26C4}" srcOrd="0" destOrd="0" presId="urn:microsoft.com/office/officeart/2005/8/layout/radial1"/>
    <dgm:cxn modelId="{8FB29127-0A7E-49C4-98C9-B7420F1C16FD}" srcId="{AC7A441D-1CB5-4641-9087-A5E286F848CA}" destId="{1FEF12A2-C1AD-4E58-8D11-2FDD0652DC65}" srcOrd="4" destOrd="0" parTransId="{AF260193-F6C6-4795-959A-A70BF8C7A393}" sibTransId="{1074EC0F-DDE3-4AF7-954E-F9152D1C3786}"/>
    <dgm:cxn modelId="{F4A39704-B790-4CDD-A9F9-BAA62616054E}" srcId="{AC7A441D-1CB5-4641-9087-A5E286F848CA}" destId="{E7A611C1-D05A-487C-920D-2014AB15E2BB}" srcOrd="5" destOrd="0" parTransId="{AFC309BB-4EC2-4764-8D61-38D897DD6DAB}" sibTransId="{5A90E7A4-B4F3-4E30-8AE9-DBAFD098AECA}"/>
    <dgm:cxn modelId="{B9941E0D-DE29-45CA-9128-5FA80BC0685C}" type="presOf" srcId="{F45D7165-CCC6-42D5-896A-C16F9CA47210}" destId="{CF727A60-01BB-4D21-959A-4597428FB0DA}" srcOrd="0" destOrd="0" presId="urn:microsoft.com/office/officeart/2005/8/layout/radial1"/>
    <dgm:cxn modelId="{F73B0AB3-51CD-41B7-848A-4DB3A07FBF47}" type="presOf" srcId="{AF260193-F6C6-4795-959A-A70BF8C7A393}" destId="{2EF3E58D-5F98-4E4A-8F2E-CCCD66E02BAD}" srcOrd="1" destOrd="0" presId="urn:microsoft.com/office/officeart/2005/8/layout/radial1"/>
    <dgm:cxn modelId="{B250D9BF-A85C-42BF-88B1-5FB98196E4DB}" type="presOf" srcId="{154B313F-FED5-45A0-A109-14357228122C}" destId="{566B9459-4432-4994-B39E-A82375C95311}" srcOrd="1" destOrd="0" presId="urn:microsoft.com/office/officeart/2005/8/layout/radial1"/>
    <dgm:cxn modelId="{BF6F1640-C417-4DAA-83FB-EB1008EC33D0}" srcId="{AC7A441D-1CB5-4641-9087-A5E286F848CA}" destId="{0A80F0CA-A435-4403-8BFB-879D263C6E3B}" srcOrd="3" destOrd="0" parTransId="{F45D7165-CCC6-42D5-896A-C16F9CA47210}" sibTransId="{778BF592-2314-4BB2-AE73-29D415F86B12}"/>
    <dgm:cxn modelId="{A3343DBE-846A-4B9E-8309-0E8ACEA1A48B}" srcId="{AC7A441D-1CB5-4641-9087-A5E286F848CA}" destId="{5110F3E5-9301-417A-9B5F-4374AB2DF3D6}" srcOrd="0" destOrd="0" parTransId="{772B196D-FFEC-43D4-A553-166AB43903B0}" sibTransId="{78D6C76A-11CB-46E1-9578-A3A1C5F3B1E8}"/>
    <dgm:cxn modelId="{0A073301-65D7-4745-852F-ADADCCD9FFBF}" type="presParOf" srcId="{FFE29061-6EE2-4BD8-8786-7385EB3CA223}" destId="{E50CAF36-8379-49AB-94AB-33685FF3FD54}" srcOrd="0" destOrd="0" presId="urn:microsoft.com/office/officeart/2005/8/layout/radial1"/>
    <dgm:cxn modelId="{3693454A-0731-4D43-9DDF-F865915C25B3}" type="presParOf" srcId="{FFE29061-6EE2-4BD8-8786-7385EB3CA223}" destId="{54B20420-ED0E-4CE4-835F-687ACB54A41D}" srcOrd="1" destOrd="0" presId="urn:microsoft.com/office/officeart/2005/8/layout/radial1"/>
    <dgm:cxn modelId="{C8A13E6F-6D46-4AB7-A563-031534AC3CCF}" type="presParOf" srcId="{54B20420-ED0E-4CE4-835F-687ACB54A41D}" destId="{8F5934A4-2938-4159-B764-9BFEA7B43572}" srcOrd="0" destOrd="0" presId="urn:microsoft.com/office/officeart/2005/8/layout/radial1"/>
    <dgm:cxn modelId="{EE3CD905-479B-4FAC-BAA6-08FBF7564A58}" type="presParOf" srcId="{FFE29061-6EE2-4BD8-8786-7385EB3CA223}" destId="{881B989A-9F0E-4147-9914-FC691271E08F}" srcOrd="2" destOrd="0" presId="urn:microsoft.com/office/officeart/2005/8/layout/radial1"/>
    <dgm:cxn modelId="{77F7B070-4B77-4DE4-B8D6-1E7441AE9058}" type="presParOf" srcId="{FFE29061-6EE2-4BD8-8786-7385EB3CA223}" destId="{55E4113B-51D9-4541-A139-A0758307D6EB}" srcOrd="3" destOrd="0" presId="urn:microsoft.com/office/officeart/2005/8/layout/radial1"/>
    <dgm:cxn modelId="{B25907CF-A5AE-44C4-A652-2F75DE08FA84}" type="presParOf" srcId="{55E4113B-51D9-4541-A139-A0758307D6EB}" destId="{566B9459-4432-4994-B39E-A82375C95311}" srcOrd="0" destOrd="0" presId="urn:microsoft.com/office/officeart/2005/8/layout/radial1"/>
    <dgm:cxn modelId="{194D462C-6228-4623-9F83-7574B8AFE600}" type="presParOf" srcId="{FFE29061-6EE2-4BD8-8786-7385EB3CA223}" destId="{D179E179-4C1B-40F5-AD17-7C6FF16A26C4}" srcOrd="4" destOrd="0" presId="urn:microsoft.com/office/officeart/2005/8/layout/radial1"/>
    <dgm:cxn modelId="{EAB281B2-AC0E-4D64-A73C-DA1B0B3516D3}" type="presParOf" srcId="{FFE29061-6EE2-4BD8-8786-7385EB3CA223}" destId="{6DBA5B4B-553B-439F-A28C-8808841AE5C6}" srcOrd="5" destOrd="0" presId="urn:microsoft.com/office/officeart/2005/8/layout/radial1"/>
    <dgm:cxn modelId="{3015069F-684D-4295-903F-4AD34C27F414}" type="presParOf" srcId="{6DBA5B4B-553B-439F-A28C-8808841AE5C6}" destId="{03512F3C-E5DB-46A0-A8BD-31A1B8DE4EA6}" srcOrd="0" destOrd="0" presId="urn:microsoft.com/office/officeart/2005/8/layout/radial1"/>
    <dgm:cxn modelId="{D1DB0C0E-48BA-4013-AFB9-6E82268B361C}" type="presParOf" srcId="{FFE29061-6EE2-4BD8-8786-7385EB3CA223}" destId="{9B3C2855-A316-401D-A14A-B9ABB80C5BBB}" srcOrd="6" destOrd="0" presId="urn:microsoft.com/office/officeart/2005/8/layout/radial1"/>
    <dgm:cxn modelId="{777BB681-2B27-4D4B-B9F3-9D58F8EE404B}" type="presParOf" srcId="{FFE29061-6EE2-4BD8-8786-7385EB3CA223}" destId="{CF727A60-01BB-4D21-959A-4597428FB0DA}" srcOrd="7" destOrd="0" presId="urn:microsoft.com/office/officeart/2005/8/layout/radial1"/>
    <dgm:cxn modelId="{97E46D80-3A73-4FDC-AE4B-C82D9A466BC9}" type="presParOf" srcId="{CF727A60-01BB-4D21-959A-4597428FB0DA}" destId="{004F5DE8-6003-4C02-B5FC-F07683744216}" srcOrd="0" destOrd="0" presId="urn:microsoft.com/office/officeart/2005/8/layout/radial1"/>
    <dgm:cxn modelId="{1AECCEFA-C612-4A2F-AD5B-B881D314971C}" type="presParOf" srcId="{FFE29061-6EE2-4BD8-8786-7385EB3CA223}" destId="{426C55D0-1680-46B7-8787-943727A7EE57}" srcOrd="8" destOrd="0" presId="urn:microsoft.com/office/officeart/2005/8/layout/radial1"/>
    <dgm:cxn modelId="{FED2333A-AED1-4955-B9BF-1BF3E8A54EB3}" type="presParOf" srcId="{FFE29061-6EE2-4BD8-8786-7385EB3CA223}" destId="{14D6E182-1839-4528-AC98-D90C26FE8DED}" srcOrd="9" destOrd="0" presId="urn:microsoft.com/office/officeart/2005/8/layout/radial1"/>
    <dgm:cxn modelId="{6004F21A-0BBB-44E8-92CF-D0C9C0E4BDF1}" type="presParOf" srcId="{14D6E182-1839-4528-AC98-D90C26FE8DED}" destId="{2EF3E58D-5F98-4E4A-8F2E-CCCD66E02BAD}" srcOrd="0" destOrd="0" presId="urn:microsoft.com/office/officeart/2005/8/layout/radial1"/>
    <dgm:cxn modelId="{AE8A888B-8F3D-4B77-BEFB-A1F364A86A8B}" type="presParOf" srcId="{FFE29061-6EE2-4BD8-8786-7385EB3CA223}" destId="{74CE6198-10B1-4D17-BF1B-77DA6573EE39}" srcOrd="10" destOrd="0" presId="urn:microsoft.com/office/officeart/2005/8/layout/radial1"/>
    <dgm:cxn modelId="{1F59294A-4D72-4201-B589-8A95D62E2F70}" type="presParOf" srcId="{FFE29061-6EE2-4BD8-8786-7385EB3CA223}" destId="{0E95511E-F349-4D18-89B3-0C49D6068204}" srcOrd="11" destOrd="0" presId="urn:microsoft.com/office/officeart/2005/8/layout/radial1"/>
    <dgm:cxn modelId="{CCA40B8B-5D5C-41EF-B25A-E2E19DF864BC}" type="presParOf" srcId="{0E95511E-F349-4D18-89B3-0C49D6068204}" destId="{A4A63D59-2257-4345-ADD6-0236FE9D34C3}" srcOrd="0" destOrd="0" presId="urn:microsoft.com/office/officeart/2005/8/layout/radial1"/>
    <dgm:cxn modelId="{6CD423E7-40DC-4ED1-B046-B7D8FDCB0C37}" type="presParOf" srcId="{FFE29061-6EE2-4BD8-8786-7385EB3CA223}" destId="{32B1D224-32F0-4AE3-8EEB-88AB8BCBBE14}"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342D9E-364F-4B9E-98B0-4C6B84F591E7}" type="doc">
      <dgm:prSet loTypeId="urn:microsoft.com/office/officeart/2005/8/layout/radial2" loCatId="relationship" qsTypeId="urn:microsoft.com/office/officeart/2005/8/quickstyle/simple1" qsCatId="simple" csTypeId="urn:microsoft.com/office/officeart/2005/8/colors/accent2_5" csCatId="accent2" phldr="1"/>
      <dgm:spPr/>
      <dgm:t>
        <a:bodyPr/>
        <a:lstStyle/>
        <a:p>
          <a:endParaRPr lang="es-ES"/>
        </a:p>
      </dgm:t>
    </dgm:pt>
    <dgm:pt modelId="{010886A7-97D7-4C97-86F7-B1C3B9BA3E17}">
      <dgm:prSet phldrT="[Texto]" custT="1"/>
      <dgm:spPr/>
      <dgm:t>
        <a:bodyPr/>
        <a:lstStyle/>
        <a:p>
          <a:r>
            <a:rPr lang="es-ES" sz="1400" b="1" dirty="0" smtClean="0"/>
            <a:t>SISTEMA SOCIOCULTURAL</a:t>
          </a:r>
          <a:endParaRPr lang="es-ES" sz="1400" dirty="0"/>
        </a:p>
      </dgm:t>
    </dgm:pt>
    <dgm:pt modelId="{AB138A9F-88FB-4474-8383-A2D7069EA706}" type="parTrans" cxnId="{0FA3A876-B510-46AF-A3DB-02146F5FA636}">
      <dgm:prSet/>
      <dgm:spPr/>
      <dgm:t>
        <a:bodyPr/>
        <a:lstStyle/>
        <a:p>
          <a:endParaRPr lang="es-ES"/>
        </a:p>
      </dgm:t>
    </dgm:pt>
    <dgm:pt modelId="{EE9758CC-7EE8-4CB1-8D38-8380FD2C1560}" type="sibTrans" cxnId="{0FA3A876-B510-46AF-A3DB-02146F5FA636}">
      <dgm:prSet/>
      <dgm:spPr/>
      <dgm:t>
        <a:bodyPr/>
        <a:lstStyle/>
        <a:p>
          <a:endParaRPr lang="es-ES"/>
        </a:p>
      </dgm:t>
    </dgm:pt>
    <dgm:pt modelId="{1DC3EEB2-D62A-491C-8994-0A0CF5B3EE87}" type="pres">
      <dgm:prSet presAssocID="{6E342D9E-364F-4B9E-98B0-4C6B84F591E7}" presName="composite" presStyleCnt="0">
        <dgm:presLayoutVars>
          <dgm:chMax val="5"/>
          <dgm:dir/>
          <dgm:animLvl val="ctr"/>
          <dgm:resizeHandles val="exact"/>
        </dgm:presLayoutVars>
      </dgm:prSet>
      <dgm:spPr/>
      <dgm:t>
        <a:bodyPr/>
        <a:lstStyle/>
        <a:p>
          <a:endParaRPr lang="es-ES"/>
        </a:p>
      </dgm:t>
    </dgm:pt>
    <dgm:pt modelId="{851465DC-6521-45EC-A5A5-6A787CDD4B63}" type="pres">
      <dgm:prSet presAssocID="{6E342D9E-364F-4B9E-98B0-4C6B84F591E7}" presName="cycle" presStyleCnt="0"/>
      <dgm:spPr/>
    </dgm:pt>
    <dgm:pt modelId="{A09417BC-DF24-4CA1-A1DC-D76A07F0A765}" type="pres">
      <dgm:prSet presAssocID="{6E342D9E-364F-4B9E-98B0-4C6B84F591E7}" presName="centerShape" presStyleCnt="0"/>
      <dgm:spPr/>
    </dgm:pt>
    <dgm:pt modelId="{DE7C0D95-AE67-4340-BBA9-B93003D194E6}" type="pres">
      <dgm:prSet presAssocID="{6E342D9E-364F-4B9E-98B0-4C6B84F591E7}" presName="connSite" presStyleLbl="node1" presStyleIdx="0" presStyleCnt="2"/>
      <dgm:spPr/>
    </dgm:pt>
    <dgm:pt modelId="{8F3FAA9D-BF4F-4311-9AFC-1B4E87ABF094}" type="pres">
      <dgm:prSet presAssocID="{6E342D9E-364F-4B9E-98B0-4C6B84F591E7}" presName="visible" presStyleLbl="node1" presStyleIdx="0" presStyleCnt="2" custScaleX="125001" custScaleY="129349" custLinFactNeighborX="6114" custLinFactNeighborY="-1056"/>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3F435663-A4CD-4791-BC3C-477D9108A02F}" type="pres">
      <dgm:prSet presAssocID="{AB138A9F-88FB-4474-8383-A2D7069EA706}" presName="Name25" presStyleLbl="parChTrans1D1" presStyleIdx="0" presStyleCnt="1"/>
      <dgm:spPr/>
      <dgm:t>
        <a:bodyPr/>
        <a:lstStyle/>
        <a:p>
          <a:endParaRPr lang="es-ES"/>
        </a:p>
      </dgm:t>
    </dgm:pt>
    <dgm:pt modelId="{41AC9D41-A7D0-448F-AB7B-3C64A1271E03}" type="pres">
      <dgm:prSet presAssocID="{010886A7-97D7-4C97-86F7-B1C3B9BA3E17}" presName="node" presStyleCnt="0"/>
      <dgm:spPr/>
    </dgm:pt>
    <dgm:pt modelId="{4E07F091-6C0C-44DA-9943-85F2A1A5FD9F}" type="pres">
      <dgm:prSet presAssocID="{010886A7-97D7-4C97-86F7-B1C3B9BA3E17}" presName="parentNode" presStyleLbl="node1" presStyleIdx="1" presStyleCnt="2" custScaleX="134002" custScaleY="96704" custLinFactNeighborX="13976" custLinFactNeighborY="-39762">
        <dgm:presLayoutVars>
          <dgm:chMax val="1"/>
          <dgm:bulletEnabled val="1"/>
        </dgm:presLayoutVars>
      </dgm:prSet>
      <dgm:spPr/>
      <dgm:t>
        <a:bodyPr/>
        <a:lstStyle/>
        <a:p>
          <a:endParaRPr lang="es-ES"/>
        </a:p>
      </dgm:t>
    </dgm:pt>
    <dgm:pt modelId="{6BF654C9-D18C-4DDD-8AEF-406850866DD2}" type="pres">
      <dgm:prSet presAssocID="{010886A7-97D7-4C97-86F7-B1C3B9BA3E17}" presName="childNode" presStyleLbl="revTx" presStyleIdx="0" presStyleCnt="0">
        <dgm:presLayoutVars>
          <dgm:bulletEnabled val="1"/>
        </dgm:presLayoutVars>
      </dgm:prSet>
      <dgm:spPr/>
      <dgm:t>
        <a:bodyPr/>
        <a:lstStyle/>
        <a:p>
          <a:endParaRPr lang="es-ES"/>
        </a:p>
      </dgm:t>
    </dgm:pt>
  </dgm:ptLst>
  <dgm:cxnLst>
    <dgm:cxn modelId="{1271498B-9442-4FD6-B904-A6301E37FA4C}" type="presOf" srcId="{010886A7-97D7-4C97-86F7-B1C3B9BA3E17}" destId="{4E07F091-6C0C-44DA-9943-85F2A1A5FD9F}" srcOrd="0" destOrd="0" presId="urn:microsoft.com/office/officeart/2005/8/layout/radial2"/>
    <dgm:cxn modelId="{A9927C0B-2DAA-49AE-BC7D-6C59422574AD}" type="presOf" srcId="{AB138A9F-88FB-4474-8383-A2D7069EA706}" destId="{3F435663-A4CD-4791-BC3C-477D9108A02F}" srcOrd="0" destOrd="0" presId="urn:microsoft.com/office/officeart/2005/8/layout/radial2"/>
    <dgm:cxn modelId="{446928AE-7F3C-4775-8EEA-291DE2B4D37B}" type="presOf" srcId="{6E342D9E-364F-4B9E-98B0-4C6B84F591E7}" destId="{1DC3EEB2-D62A-491C-8994-0A0CF5B3EE87}" srcOrd="0" destOrd="0" presId="urn:microsoft.com/office/officeart/2005/8/layout/radial2"/>
    <dgm:cxn modelId="{0FA3A876-B510-46AF-A3DB-02146F5FA636}" srcId="{6E342D9E-364F-4B9E-98B0-4C6B84F591E7}" destId="{010886A7-97D7-4C97-86F7-B1C3B9BA3E17}" srcOrd="0" destOrd="0" parTransId="{AB138A9F-88FB-4474-8383-A2D7069EA706}" sibTransId="{EE9758CC-7EE8-4CB1-8D38-8380FD2C1560}"/>
    <dgm:cxn modelId="{B7EB7E72-9D69-48B4-BAD4-8C81FB5BF36A}" type="presParOf" srcId="{1DC3EEB2-D62A-491C-8994-0A0CF5B3EE87}" destId="{851465DC-6521-45EC-A5A5-6A787CDD4B63}" srcOrd="0" destOrd="0" presId="urn:microsoft.com/office/officeart/2005/8/layout/radial2"/>
    <dgm:cxn modelId="{7CC6D75C-1F9B-449A-A85D-176729F737EE}" type="presParOf" srcId="{851465DC-6521-45EC-A5A5-6A787CDD4B63}" destId="{A09417BC-DF24-4CA1-A1DC-D76A07F0A765}" srcOrd="0" destOrd="0" presId="urn:microsoft.com/office/officeart/2005/8/layout/radial2"/>
    <dgm:cxn modelId="{BDE9CD07-E21E-43EC-A71A-3D4BFEA5CBE5}" type="presParOf" srcId="{A09417BC-DF24-4CA1-A1DC-D76A07F0A765}" destId="{DE7C0D95-AE67-4340-BBA9-B93003D194E6}" srcOrd="0" destOrd="0" presId="urn:microsoft.com/office/officeart/2005/8/layout/radial2"/>
    <dgm:cxn modelId="{3AF78331-EED0-427A-BF3E-BDD6739F8C2B}" type="presParOf" srcId="{A09417BC-DF24-4CA1-A1DC-D76A07F0A765}" destId="{8F3FAA9D-BF4F-4311-9AFC-1B4E87ABF094}" srcOrd="1" destOrd="0" presId="urn:microsoft.com/office/officeart/2005/8/layout/radial2"/>
    <dgm:cxn modelId="{74201A33-ACEA-4ADB-908B-2FEB209E5D07}" type="presParOf" srcId="{851465DC-6521-45EC-A5A5-6A787CDD4B63}" destId="{3F435663-A4CD-4791-BC3C-477D9108A02F}" srcOrd="1" destOrd="0" presId="urn:microsoft.com/office/officeart/2005/8/layout/radial2"/>
    <dgm:cxn modelId="{64512A23-5487-47C4-8641-13A55D84B7F5}" type="presParOf" srcId="{851465DC-6521-45EC-A5A5-6A787CDD4B63}" destId="{41AC9D41-A7D0-448F-AB7B-3C64A1271E03}" srcOrd="2" destOrd="0" presId="urn:microsoft.com/office/officeart/2005/8/layout/radial2"/>
    <dgm:cxn modelId="{853882FF-B073-4891-9C6E-5683B89FB6B4}" type="presParOf" srcId="{41AC9D41-A7D0-448F-AB7B-3C64A1271E03}" destId="{4E07F091-6C0C-44DA-9943-85F2A1A5FD9F}" srcOrd="0" destOrd="0" presId="urn:microsoft.com/office/officeart/2005/8/layout/radial2"/>
    <dgm:cxn modelId="{7EE4EC2F-A958-4B68-A6CE-E1CECDF2842E}" type="presParOf" srcId="{41AC9D41-A7D0-448F-AB7B-3C64A1271E03}" destId="{6BF654C9-D18C-4DDD-8AEF-406850866DD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E21531-F663-4141-8410-B2BE8C7E14AA}" type="doc">
      <dgm:prSet loTypeId="urn:microsoft.com/office/officeart/2005/8/layout/hList9" loCatId="list" qsTypeId="urn:microsoft.com/office/officeart/2005/8/quickstyle/simple1" qsCatId="simple" csTypeId="urn:microsoft.com/office/officeart/2005/8/colors/accent0_3" csCatId="mainScheme" phldr="1"/>
      <dgm:spPr/>
      <dgm:t>
        <a:bodyPr/>
        <a:lstStyle/>
        <a:p>
          <a:endParaRPr lang="es-ES"/>
        </a:p>
      </dgm:t>
    </dgm:pt>
    <dgm:pt modelId="{F8488BE3-0536-4359-BA0D-F4ABB17A685E}">
      <dgm:prSet phldrT="[Texto]" custT="1"/>
      <dgm:spPr/>
      <dgm:t>
        <a:bodyPr/>
        <a:lstStyle/>
        <a:p>
          <a:r>
            <a:rPr lang="es-ES" sz="1600" b="1" dirty="0" smtClean="0"/>
            <a:t>SISTEMA </a:t>
          </a:r>
        </a:p>
        <a:p>
          <a:r>
            <a:rPr lang="es-ES" sz="1600" b="1" dirty="0" smtClean="0"/>
            <a:t>POLÍTICO-INSTITUCIONAL </a:t>
          </a:r>
          <a:endParaRPr lang="es-ES" sz="1600" dirty="0"/>
        </a:p>
      </dgm:t>
    </dgm:pt>
    <dgm:pt modelId="{22C9EC84-E8D7-4F47-804E-B99FBB3D03FE}" type="parTrans" cxnId="{CEB8A783-8487-4409-8BA3-3277065B76DC}">
      <dgm:prSet/>
      <dgm:spPr/>
      <dgm:t>
        <a:bodyPr/>
        <a:lstStyle/>
        <a:p>
          <a:endParaRPr lang="es-ES" sz="1200"/>
        </a:p>
      </dgm:t>
    </dgm:pt>
    <dgm:pt modelId="{0A81F5AC-6295-47DD-98FD-45430ECBC1C0}" type="sibTrans" cxnId="{CEB8A783-8487-4409-8BA3-3277065B76DC}">
      <dgm:prSet/>
      <dgm:spPr/>
      <dgm:t>
        <a:bodyPr/>
        <a:lstStyle/>
        <a:p>
          <a:endParaRPr lang="es-ES" sz="1200"/>
        </a:p>
      </dgm:t>
    </dgm:pt>
    <dgm:pt modelId="{C2CF8835-F4BF-4769-B2F1-8D86006CD167}">
      <dgm:prSet phldrT="[Texto]" custT="1"/>
      <dgm:spPr/>
      <dgm:t>
        <a:bodyPr/>
        <a:lstStyle/>
        <a:p>
          <a:r>
            <a:rPr lang="es-ES" sz="1600" dirty="0" smtClean="0"/>
            <a:t>Fortalecimiento institucional</a:t>
          </a:r>
          <a:endParaRPr lang="es-ES" sz="1600" dirty="0"/>
        </a:p>
      </dgm:t>
    </dgm:pt>
    <dgm:pt modelId="{4C6FB464-D851-414B-BB16-0B1CCD338B74}" type="parTrans" cxnId="{053F8EC2-20CE-4935-A4DD-840176B62011}">
      <dgm:prSet/>
      <dgm:spPr/>
      <dgm:t>
        <a:bodyPr/>
        <a:lstStyle/>
        <a:p>
          <a:endParaRPr lang="es-ES" sz="1200"/>
        </a:p>
      </dgm:t>
    </dgm:pt>
    <dgm:pt modelId="{1BE10E39-39FE-4563-AEBD-CE1591400E71}" type="sibTrans" cxnId="{053F8EC2-20CE-4935-A4DD-840176B62011}">
      <dgm:prSet/>
      <dgm:spPr/>
      <dgm:t>
        <a:bodyPr/>
        <a:lstStyle/>
        <a:p>
          <a:endParaRPr lang="es-ES" sz="1200"/>
        </a:p>
      </dgm:t>
    </dgm:pt>
    <dgm:pt modelId="{6CBEF351-33CD-475B-8251-4C7A03804F72}">
      <dgm:prSet phldrT="[Texto]" custT="1"/>
      <dgm:spPr/>
      <dgm:t>
        <a:bodyPr/>
        <a:lstStyle/>
        <a:p>
          <a:r>
            <a:rPr lang="es-ES" sz="1600" dirty="0" smtClean="0"/>
            <a:t>Marco legal y normativo</a:t>
          </a:r>
          <a:endParaRPr lang="es-ES" sz="1600" dirty="0"/>
        </a:p>
      </dgm:t>
    </dgm:pt>
    <dgm:pt modelId="{129EF1D3-BD10-4CC6-B756-E660388D5EA3}" type="parTrans" cxnId="{784CEAB6-2DEC-4476-B193-62E31B1D341C}">
      <dgm:prSet/>
      <dgm:spPr/>
      <dgm:t>
        <a:bodyPr/>
        <a:lstStyle/>
        <a:p>
          <a:endParaRPr lang="es-ES" sz="1200"/>
        </a:p>
      </dgm:t>
    </dgm:pt>
    <dgm:pt modelId="{D1C414FC-3DD6-4B19-B40F-ED18FCE1B141}" type="sibTrans" cxnId="{784CEAB6-2DEC-4476-B193-62E31B1D341C}">
      <dgm:prSet/>
      <dgm:spPr/>
      <dgm:t>
        <a:bodyPr/>
        <a:lstStyle/>
        <a:p>
          <a:endParaRPr lang="es-ES" sz="1200"/>
        </a:p>
      </dgm:t>
    </dgm:pt>
    <dgm:pt modelId="{049BDFF0-ABAF-4184-89E5-834B9FB08075}" type="pres">
      <dgm:prSet presAssocID="{B5E21531-F663-4141-8410-B2BE8C7E14AA}" presName="list" presStyleCnt="0">
        <dgm:presLayoutVars>
          <dgm:dir/>
          <dgm:animLvl val="lvl"/>
        </dgm:presLayoutVars>
      </dgm:prSet>
      <dgm:spPr/>
      <dgm:t>
        <a:bodyPr/>
        <a:lstStyle/>
        <a:p>
          <a:endParaRPr lang="es-ES"/>
        </a:p>
      </dgm:t>
    </dgm:pt>
    <dgm:pt modelId="{91A318D1-A61E-42AC-BA53-B1457B05CB9B}" type="pres">
      <dgm:prSet presAssocID="{F8488BE3-0536-4359-BA0D-F4ABB17A685E}" presName="posSpace" presStyleCnt="0"/>
      <dgm:spPr/>
    </dgm:pt>
    <dgm:pt modelId="{19F6061F-EE22-4AFF-9F3C-D7AD32C13984}" type="pres">
      <dgm:prSet presAssocID="{F8488BE3-0536-4359-BA0D-F4ABB17A685E}" presName="vertFlow" presStyleCnt="0"/>
      <dgm:spPr/>
    </dgm:pt>
    <dgm:pt modelId="{691E6AB0-DFF1-4ABC-BE8E-29B969ACC0C9}" type="pres">
      <dgm:prSet presAssocID="{F8488BE3-0536-4359-BA0D-F4ABB17A685E}" presName="topSpace" presStyleCnt="0"/>
      <dgm:spPr/>
    </dgm:pt>
    <dgm:pt modelId="{C52E33D4-696A-4C48-9419-ED67C6771032}" type="pres">
      <dgm:prSet presAssocID="{F8488BE3-0536-4359-BA0D-F4ABB17A685E}" presName="firstComp" presStyleCnt="0"/>
      <dgm:spPr/>
    </dgm:pt>
    <dgm:pt modelId="{F331A4BB-485D-47D8-BF09-1DDBE7546E07}" type="pres">
      <dgm:prSet presAssocID="{F8488BE3-0536-4359-BA0D-F4ABB17A685E}" presName="firstChild" presStyleLbl="bgAccFollowNode1" presStyleIdx="0" presStyleCnt="2" custScaleX="89430" custScaleY="43210"/>
      <dgm:spPr/>
      <dgm:t>
        <a:bodyPr/>
        <a:lstStyle/>
        <a:p>
          <a:endParaRPr lang="es-ES"/>
        </a:p>
      </dgm:t>
    </dgm:pt>
    <dgm:pt modelId="{8A3CE7D2-0263-4E58-BD2F-607089231BB3}" type="pres">
      <dgm:prSet presAssocID="{F8488BE3-0536-4359-BA0D-F4ABB17A685E}" presName="firstChildTx" presStyleLbl="bgAccFollowNode1" presStyleIdx="0" presStyleCnt="2">
        <dgm:presLayoutVars>
          <dgm:bulletEnabled val="1"/>
        </dgm:presLayoutVars>
      </dgm:prSet>
      <dgm:spPr/>
      <dgm:t>
        <a:bodyPr/>
        <a:lstStyle/>
        <a:p>
          <a:endParaRPr lang="es-ES"/>
        </a:p>
      </dgm:t>
    </dgm:pt>
    <dgm:pt modelId="{604EC5F0-DF91-4184-8656-87E109B6B07C}" type="pres">
      <dgm:prSet presAssocID="{6CBEF351-33CD-475B-8251-4C7A03804F72}" presName="comp" presStyleCnt="0"/>
      <dgm:spPr/>
    </dgm:pt>
    <dgm:pt modelId="{9FA7EE1D-AA65-4B1E-917A-7A310D8CD565}" type="pres">
      <dgm:prSet presAssocID="{6CBEF351-33CD-475B-8251-4C7A03804F72}" presName="child" presStyleLbl="bgAccFollowNode1" presStyleIdx="1" presStyleCnt="2" custScaleX="89430" custScaleY="43210"/>
      <dgm:spPr/>
      <dgm:t>
        <a:bodyPr/>
        <a:lstStyle/>
        <a:p>
          <a:endParaRPr lang="es-ES"/>
        </a:p>
      </dgm:t>
    </dgm:pt>
    <dgm:pt modelId="{04E8AF64-240E-44FA-B75C-D96BB09DA48E}" type="pres">
      <dgm:prSet presAssocID="{6CBEF351-33CD-475B-8251-4C7A03804F72}" presName="childTx" presStyleLbl="bgAccFollowNode1" presStyleIdx="1" presStyleCnt="2">
        <dgm:presLayoutVars>
          <dgm:bulletEnabled val="1"/>
        </dgm:presLayoutVars>
      </dgm:prSet>
      <dgm:spPr/>
      <dgm:t>
        <a:bodyPr/>
        <a:lstStyle/>
        <a:p>
          <a:endParaRPr lang="es-ES"/>
        </a:p>
      </dgm:t>
    </dgm:pt>
    <dgm:pt modelId="{308A6066-BB08-4A0D-9623-B0DCEE20C220}" type="pres">
      <dgm:prSet presAssocID="{F8488BE3-0536-4359-BA0D-F4ABB17A685E}" presName="negSpace" presStyleCnt="0"/>
      <dgm:spPr/>
    </dgm:pt>
    <dgm:pt modelId="{6708888D-B3AD-446E-A29E-B39F16CD4472}" type="pres">
      <dgm:prSet presAssocID="{F8488BE3-0536-4359-BA0D-F4ABB17A685E}" presName="circle" presStyleLbl="node1" presStyleIdx="0" presStyleCnt="1" custScaleX="130016" custScaleY="81847" custLinFactNeighborX="847" custLinFactNeighborY="-64"/>
      <dgm:spPr/>
      <dgm:t>
        <a:bodyPr/>
        <a:lstStyle/>
        <a:p>
          <a:endParaRPr lang="es-ES"/>
        </a:p>
      </dgm:t>
    </dgm:pt>
  </dgm:ptLst>
  <dgm:cxnLst>
    <dgm:cxn modelId="{A34F30E2-1DAF-4742-B823-33798D14B4FC}" type="presOf" srcId="{C2CF8835-F4BF-4769-B2F1-8D86006CD167}" destId="{F331A4BB-485D-47D8-BF09-1DDBE7546E07}" srcOrd="0" destOrd="0" presId="urn:microsoft.com/office/officeart/2005/8/layout/hList9"/>
    <dgm:cxn modelId="{2C3D0D45-2909-4574-855E-28B92A36C5D7}" type="presOf" srcId="{6CBEF351-33CD-475B-8251-4C7A03804F72}" destId="{9FA7EE1D-AA65-4B1E-917A-7A310D8CD565}" srcOrd="0" destOrd="0" presId="urn:microsoft.com/office/officeart/2005/8/layout/hList9"/>
    <dgm:cxn modelId="{75A39278-2870-4F8B-931D-D9BB57CC15C6}" type="presOf" srcId="{B5E21531-F663-4141-8410-B2BE8C7E14AA}" destId="{049BDFF0-ABAF-4184-89E5-834B9FB08075}" srcOrd="0" destOrd="0" presId="urn:microsoft.com/office/officeart/2005/8/layout/hList9"/>
    <dgm:cxn modelId="{784CEAB6-2DEC-4476-B193-62E31B1D341C}" srcId="{F8488BE3-0536-4359-BA0D-F4ABB17A685E}" destId="{6CBEF351-33CD-475B-8251-4C7A03804F72}" srcOrd="1" destOrd="0" parTransId="{129EF1D3-BD10-4CC6-B756-E660388D5EA3}" sibTransId="{D1C414FC-3DD6-4B19-B40F-ED18FCE1B141}"/>
    <dgm:cxn modelId="{CEB8A783-8487-4409-8BA3-3277065B76DC}" srcId="{B5E21531-F663-4141-8410-B2BE8C7E14AA}" destId="{F8488BE3-0536-4359-BA0D-F4ABB17A685E}" srcOrd="0" destOrd="0" parTransId="{22C9EC84-E8D7-4F47-804E-B99FBB3D03FE}" sibTransId="{0A81F5AC-6295-47DD-98FD-45430ECBC1C0}"/>
    <dgm:cxn modelId="{AC4636E1-CB49-40EA-9685-0CA6048E170D}" type="presOf" srcId="{F8488BE3-0536-4359-BA0D-F4ABB17A685E}" destId="{6708888D-B3AD-446E-A29E-B39F16CD4472}" srcOrd="0" destOrd="0" presId="urn:microsoft.com/office/officeart/2005/8/layout/hList9"/>
    <dgm:cxn modelId="{9742F455-EFD0-4DB4-845F-A05EB1C5367D}" type="presOf" srcId="{C2CF8835-F4BF-4769-B2F1-8D86006CD167}" destId="{8A3CE7D2-0263-4E58-BD2F-607089231BB3}" srcOrd="1" destOrd="0" presId="urn:microsoft.com/office/officeart/2005/8/layout/hList9"/>
    <dgm:cxn modelId="{C1B9DF8B-3BDD-4ACC-A01D-7B913AAC9412}" type="presOf" srcId="{6CBEF351-33CD-475B-8251-4C7A03804F72}" destId="{04E8AF64-240E-44FA-B75C-D96BB09DA48E}" srcOrd="1" destOrd="0" presId="urn:microsoft.com/office/officeart/2005/8/layout/hList9"/>
    <dgm:cxn modelId="{053F8EC2-20CE-4935-A4DD-840176B62011}" srcId="{F8488BE3-0536-4359-BA0D-F4ABB17A685E}" destId="{C2CF8835-F4BF-4769-B2F1-8D86006CD167}" srcOrd="0" destOrd="0" parTransId="{4C6FB464-D851-414B-BB16-0B1CCD338B74}" sibTransId="{1BE10E39-39FE-4563-AEBD-CE1591400E71}"/>
    <dgm:cxn modelId="{ED90522C-D6E0-4969-9E34-04D34D1AF6AA}" type="presParOf" srcId="{049BDFF0-ABAF-4184-89E5-834B9FB08075}" destId="{91A318D1-A61E-42AC-BA53-B1457B05CB9B}" srcOrd="0" destOrd="0" presId="urn:microsoft.com/office/officeart/2005/8/layout/hList9"/>
    <dgm:cxn modelId="{BF2F6A07-941D-47B4-A74F-190545171083}" type="presParOf" srcId="{049BDFF0-ABAF-4184-89E5-834B9FB08075}" destId="{19F6061F-EE22-4AFF-9F3C-D7AD32C13984}" srcOrd="1" destOrd="0" presId="urn:microsoft.com/office/officeart/2005/8/layout/hList9"/>
    <dgm:cxn modelId="{E738154C-CB14-490D-B250-9917E2830231}" type="presParOf" srcId="{19F6061F-EE22-4AFF-9F3C-D7AD32C13984}" destId="{691E6AB0-DFF1-4ABC-BE8E-29B969ACC0C9}" srcOrd="0" destOrd="0" presId="urn:microsoft.com/office/officeart/2005/8/layout/hList9"/>
    <dgm:cxn modelId="{D9E2B06E-2474-4B34-99BF-76D17371F8AA}" type="presParOf" srcId="{19F6061F-EE22-4AFF-9F3C-D7AD32C13984}" destId="{C52E33D4-696A-4C48-9419-ED67C6771032}" srcOrd="1" destOrd="0" presId="urn:microsoft.com/office/officeart/2005/8/layout/hList9"/>
    <dgm:cxn modelId="{C8D57924-345F-4ED1-8662-410B0A845AEC}" type="presParOf" srcId="{C52E33D4-696A-4C48-9419-ED67C6771032}" destId="{F331A4BB-485D-47D8-BF09-1DDBE7546E07}" srcOrd="0" destOrd="0" presId="urn:microsoft.com/office/officeart/2005/8/layout/hList9"/>
    <dgm:cxn modelId="{9909B6A1-2640-468A-ACC9-BD6D59B05790}" type="presParOf" srcId="{C52E33D4-696A-4C48-9419-ED67C6771032}" destId="{8A3CE7D2-0263-4E58-BD2F-607089231BB3}" srcOrd="1" destOrd="0" presId="urn:microsoft.com/office/officeart/2005/8/layout/hList9"/>
    <dgm:cxn modelId="{3FC59568-B50C-4BDF-99F7-54D009AF296D}" type="presParOf" srcId="{19F6061F-EE22-4AFF-9F3C-D7AD32C13984}" destId="{604EC5F0-DF91-4184-8656-87E109B6B07C}" srcOrd="2" destOrd="0" presId="urn:microsoft.com/office/officeart/2005/8/layout/hList9"/>
    <dgm:cxn modelId="{C4980C54-747C-4EB9-9751-26AB77E20393}" type="presParOf" srcId="{604EC5F0-DF91-4184-8656-87E109B6B07C}" destId="{9FA7EE1D-AA65-4B1E-917A-7A310D8CD565}" srcOrd="0" destOrd="0" presId="urn:microsoft.com/office/officeart/2005/8/layout/hList9"/>
    <dgm:cxn modelId="{6A431DE3-5238-459B-86AD-F03FCA46055B}" type="presParOf" srcId="{604EC5F0-DF91-4184-8656-87E109B6B07C}" destId="{04E8AF64-240E-44FA-B75C-D96BB09DA48E}" srcOrd="1" destOrd="0" presId="urn:microsoft.com/office/officeart/2005/8/layout/hList9"/>
    <dgm:cxn modelId="{2B91C347-144D-4EEC-8B9B-365106D53E70}" type="presParOf" srcId="{049BDFF0-ABAF-4184-89E5-834B9FB08075}" destId="{308A6066-BB08-4A0D-9623-B0DCEE20C220}" srcOrd="2" destOrd="0" presId="urn:microsoft.com/office/officeart/2005/8/layout/hList9"/>
    <dgm:cxn modelId="{01F0501D-3EB2-46B9-B1C0-BEAAA50231D8}" type="presParOf" srcId="{049BDFF0-ABAF-4184-89E5-834B9FB08075}" destId="{6708888D-B3AD-446E-A29E-B39F16CD4472}" srcOrd="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E3EC3D4-F871-45C8-91B0-D8314FA9B101}" type="doc">
      <dgm:prSet loTypeId="urn:microsoft.com/office/officeart/2011/layout/HexagonRadial" loCatId="cycle" qsTypeId="urn:microsoft.com/office/officeart/2005/8/quickstyle/simple1" qsCatId="simple" csTypeId="urn:microsoft.com/office/officeart/2005/8/colors/accent0_3" csCatId="mainScheme" phldr="1"/>
      <dgm:spPr/>
      <dgm:t>
        <a:bodyPr/>
        <a:lstStyle/>
        <a:p>
          <a:endParaRPr lang="es-ES"/>
        </a:p>
      </dgm:t>
    </dgm:pt>
    <dgm:pt modelId="{2021D7CF-0084-4546-9E2F-A70053407D6F}">
      <dgm:prSet phldrT="[Texto]"/>
      <dgm:spPr/>
      <dgm:t>
        <a:bodyPr/>
        <a:lstStyle/>
        <a:p>
          <a:r>
            <a:rPr lang="es-ES" b="1" dirty="0" smtClean="0"/>
            <a:t>SISTEMA DE ASENTAMIENTOS HUMANOS</a:t>
          </a:r>
          <a:endParaRPr lang="es-ES" dirty="0"/>
        </a:p>
      </dgm:t>
    </dgm:pt>
    <dgm:pt modelId="{D4FF6A4B-735C-495E-8270-8E505F33C33F}" type="parTrans" cxnId="{3FF61BD7-C581-4C05-9EB9-A3D275A84E4A}">
      <dgm:prSet/>
      <dgm:spPr/>
      <dgm:t>
        <a:bodyPr/>
        <a:lstStyle/>
        <a:p>
          <a:endParaRPr lang="es-ES"/>
        </a:p>
      </dgm:t>
    </dgm:pt>
    <dgm:pt modelId="{CE9E477E-F85C-4369-925F-373EF0F9FAFA}" type="sibTrans" cxnId="{3FF61BD7-C581-4C05-9EB9-A3D275A84E4A}">
      <dgm:prSet/>
      <dgm:spPr/>
      <dgm:t>
        <a:bodyPr/>
        <a:lstStyle/>
        <a:p>
          <a:endParaRPr lang="es-ES"/>
        </a:p>
      </dgm:t>
    </dgm:pt>
    <dgm:pt modelId="{9A7211D4-BC68-4739-9635-9A37F7AA1D83}">
      <dgm:prSet phldrT="[Texto]"/>
      <dgm:spPr/>
      <dgm:t>
        <a:bodyPr/>
        <a:lstStyle/>
        <a:p>
          <a:r>
            <a:rPr lang="es-ES" b="1" dirty="0" smtClean="0"/>
            <a:t>Accesibilidad a Servicios Básicos </a:t>
          </a:r>
          <a:endParaRPr lang="es-ES" dirty="0"/>
        </a:p>
      </dgm:t>
    </dgm:pt>
    <dgm:pt modelId="{112748E4-2AF3-4281-B357-692D4207AA05}" type="parTrans" cxnId="{2E20A189-8CA0-4123-A801-37E8C67D283F}">
      <dgm:prSet/>
      <dgm:spPr/>
      <dgm:t>
        <a:bodyPr/>
        <a:lstStyle/>
        <a:p>
          <a:endParaRPr lang="es-ES"/>
        </a:p>
      </dgm:t>
    </dgm:pt>
    <dgm:pt modelId="{D6156C1D-B119-4169-9DF9-DFA10F89D8F2}" type="sibTrans" cxnId="{2E20A189-8CA0-4123-A801-37E8C67D283F}">
      <dgm:prSet/>
      <dgm:spPr/>
      <dgm:t>
        <a:bodyPr/>
        <a:lstStyle/>
        <a:p>
          <a:endParaRPr lang="es-ES"/>
        </a:p>
      </dgm:t>
    </dgm:pt>
    <dgm:pt modelId="{86C46D41-774A-40BA-BC23-7198732DBB1B}">
      <dgm:prSet phldrT="[Texto]"/>
      <dgm:spPr/>
      <dgm:t>
        <a:bodyPr/>
        <a:lstStyle/>
        <a:p>
          <a:r>
            <a:rPr lang="es-ES" b="1" dirty="0" smtClean="0"/>
            <a:t>Accesibilidad a Servicios Sociales </a:t>
          </a:r>
          <a:endParaRPr lang="es-ES" dirty="0"/>
        </a:p>
      </dgm:t>
    </dgm:pt>
    <dgm:pt modelId="{7A07A550-1656-42EA-8AB0-6DBEA3D285F2}" type="parTrans" cxnId="{59269D01-027B-44A4-BB04-8FDC264C6F98}">
      <dgm:prSet/>
      <dgm:spPr/>
      <dgm:t>
        <a:bodyPr/>
        <a:lstStyle/>
        <a:p>
          <a:endParaRPr lang="es-ES"/>
        </a:p>
      </dgm:t>
    </dgm:pt>
    <dgm:pt modelId="{B1B2E2BF-BAF2-48AF-9699-B12F41442748}" type="sibTrans" cxnId="{59269D01-027B-44A4-BB04-8FDC264C6F98}">
      <dgm:prSet/>
      <dgm:spPr/>
      <dgm:t>
        <a:bodyPr/>
        <a:lstStyle/>
        <a:p>
          <a:endParaRPr lang="es-ES"/>
        </a:p>
      </dgm:t>
    </dgm:pt>
    <dgm:pt modelId="{E150555D-1CE4-4510-97C1-914AD84AAE70}">
      <dgm:prSet phldrT="[Texto]"/>
      <dgm:spPr/>
      <dgm:t>
        <a:bodyPr/>
        <a:lstStyle/>
        <a:p>
          <a:r>
            <a:rPr lang="es-ES" b="1" dirty="0" smtClean="0"/>
            <a:t>Nivel de instrucción más alto </a:t>
          </a:r>
          <a:endParaRPr lang="es-ES" dirty="0"/>
        </a:p>
      </dgm:t>
    </dgm:pt>
    <dgm:pt modelId="{295D4C08-71BC-4621-9028-F90483E3F974}" type="parTrans" cxnId="{C56492C2-AC4F-4069-B8B2-CEA94A51ED5E}">
      <dgm:prSet/>
      <dgm:spPr/>
      <dgm:t>
        <a:bodyPr/>
        <a:lstStyle/>
        <a:p>
          <a:endParaRPr lang="es-ES"/>
        </a:p>
      </dgm:t>
    </dgm:pt>
    <dgm:pt modelId="{BA3E2BBF-7D05-48F1-B6F5-504877F7EA3E}" type="sibTrans" cxnId="{C56492C2-AC4F-4069-B8B2-CEA94A51ED5E}">
      <dgm:prSet/>
      <dgm:spPr/>
      <dgm:t>
        <a:bodyPr/>
        <a:lstStyle/>
        <a:p>
          <a:endParaRPr lang="es-ES"/>
        </a:p>
      </dgm:t>
    </dgm:pt>
    <dgm:pt modelId="{93119F05-70B4-4582-B723-B544F9DFF894}">
      <dgm:prSet phldrT="[Texto]"/>
      <dgm:spPr/>
      <dgm:t>
        <a:bodyPr/>
        <a:lstStyle/>
        <a:p>
          <a:r>
            <a:rPr lang="es-ES" b="1" dirty="0" smtClean="0"/>
            <a:t>Establecimiento de enseñanza </a:t>
          </a:r>
          <a:endParaRPr lang="es-ES" dirty="0"/>
        </a:p>
      </dgm:t>
    </dgm:pt>
    <dgm:pt modelId="{67F6B4B4-617B-48F5-9A56-D956093879C2}" type="parTrans" cxnId="{827F49C1-90DD-4DF8-BB6B-545D17F2C08F}">
      <dgm:prSet/>
      <dgm:spPr/>
      <dgm:t>
        <a:bodyPr/>
        <a:lstStyle/>
        <a:p>
          <a:endParaRPr lang="es-ES"/>
        </a:p>
      </dgm:t>
    </dgm:pt>
    <dgm:pt modelId="{2F479B10-C1E2-4568-8E9B-F40A21B83CD9}" type="sibTrans" cxnId="{827F49C1-90DD-4DF8-BB6B-545D17F2C08F}">
      <dgm:prSet/>
      <dgm:spPr/>
      <dgm:t>
        <a:bodyPr/>
        <a:lstStyle/>
        <a:p>
          <a:endParaRPr lang="es-ES"/>
        </a:p>
      </dgm:t>
    </dgm:pt>
    <dgm:pt modelId="{DD5FA280-97C3-4182-8898-A0E93FADE580}" type="pres">
      <dgm:prSet presAssocID="{9E3EC3D4-F871-45C8-91B0-D8314FA9B101}" presName="Name0" presStyleCnt="0">
        <dgm:presLayoutVars>
          <dgm:chMax val="1"/>
          <dgm:chPref val="1"/>
          <dgm:dir/>
          <dgm:animOne val="branch"/>
          <dgm:animLvl val="lvl"/>
        </dgm:presLayoutVars>
      </dgm:prSet>
      <dgm:spPr/>
      <dgm:t>
        <a:bodyPr/>
        <a:lstStyle/>
        <a:p>
          <a:endParaRPr lang="es-ES"/>
        </a:p>
      </dgm:t>
    </dgm:pt>
    <dgm:pt modelId="{9C19A0EA-D989-46A1-BA9A-F6BA5CB1896B}" type="pres">
      <dgm:prSet presAssocID="{2021D7CF-0084-4546-9E2F-A70053407D6F}" presName="Parent" presStyleLbl="node0" presStyleIdx="0" presStyleCnt="1">
        <dgm:presLayoutVars>
          <dgm:chMax val="6"/>
          <dgm:chPref val="6"/>
        </dgm:presLayoutVars>
      </dgm:prSet>
      <dgm:spPr/>
      <dgm:t>
        <a:bodyPr/>
        <a:lstStyle/>
        <a:p>
          <a:endParaRPr lang="es-ES"/>
        </a:p>
      </dgm:t>
    </dgm:pt>
    <dgm:pt modelId="{3536A9C0-45B9-4CDD-9B7E-4CC3F2AD51CD}" type="pres">
      <dgm:prSet presAssocID="{9A7211D4-BC68-4739-9635-9A37F7AA1D83}" presName="Accent1" presStyleCnt="0"/>
      <dgm:spPr/>
    </dgm:pt>
    <dgm:pt modelId="{2898C248-1189-43C7-90C0-1BEBBD3741BD}" type="pres">
      <dgm:prSet presAssocID="{9A7211D4-BC68-4739-9635-9A37F7AA1D83}" presName="Accent" presStyleLbl="bgShp" presStyleIdx="0" presStyleCnt="4"/>
      <dgm:spPr/>
    </dgm:pt>
    <dgm:pt modelId="{0068E0B0-88FA-4273-91D2-3C8D217948FA}" type="pres">
      <dgm:prSet presAssocID="{9A7211D4-BC68-4739-9635-9A37F7AA1D83}" presName="Child1" presStyleLbl="node1" presStyleIdx="0" presStyleCnt="4">
        <dgm:presLayoutVars>
          <dgm:chMax val="0"/>
          <dgm:chPref val="0"/>
          <dgm:bulletEnabled val="1"/>
        </dgm:presLayoutVars>
      </dgm:prSet>
      <dgm:spPr/>
      <dgm:t>
        <a:bodyPr/>
        <a:lstStyle/>
        <a:p>
          <a:endParaRPr lang="es-ES"/>
        </a:p>
      </dgm:t>
    </dgm:pt>
    <dgm:pt modelId="{B9DA20DE-FEF3-4C60-950C-650F11201814}" type="pres">
      <dgm:prSet presAssocID="{86C46D41-774A-40BA-BC23-7198732DBB1B}" presName="Accent2" presStyleCnt="0"/>
      <dgm:spPr/>
    </dgm:pt>
    <dgm:pt modelId="{C59318B7-6B36-4C4D-AA0D-629E50E44239}" type="pres">
      <dgm:prSet presAssocID="{86C46D41-774A-40BA-BC23-7198732DBB1B}" presName="Accent" presStyleLbl="bgShp" presStyleIdx="1" presStyleCnt="4"/>
      <dgm:spPr/>
    </dgm:pt>
    <dgm:pt modelId="{CE96B204-1408-4E97-856E-FE90F5DE0FC2}" type="pres">
      <dgm:prSet presAssocID="{86C46D41-774A-40BA-BC23-7198732DBB1B}" presName="Child2" presStyleLbl="node1" presStyleIdx="1" presStyleCnt="4">
        <dgm:presLayoutVars>
          <dgm:chMax val="0"/>
          <dgm:chPref val="0"/>
          <dgm:bulletEnabled val="1"/>
        </dgm:presLayoutVars>
      </dgm:prSet>
      <dgm:spPr/>
      <dgm:t>
        <a:bodyPr/>
        <a:lstStyle/>
        <a:p>
          <a:endParaRPr lang="es-ES"/>
        </a:p>
      </dgm:t>
    </dgm:pt>
    <dgm:pt modelId="{99ECE98C-9603-4CAF-9445-2108DDE5836A}" type="pres">
      <dgm:prSet presAssocID="{E150555D-1CE4-4510-97C1-914AD84AAE70}" presName="Accent3" presStyleCnt="0"/>
      <dgm:spPr/>
    </dgm:pt>
    <dgm:pt modelId="{20B4406C-84E6-42ED-829E-DAC8EF0FCB85}" type="pres">
      <dgm:prSet presAssocID="{E150555D-1CE4-4510-97C1-914AD84AAE70}" presName="Accent" presStyleLbl="bgShp" presStyleIdx="2" presStyleCnt="4"/>
      <dgm:spPr/>
    </dgm:pt>
    <dgm:pt modelId="{934DBC2B-5346-4C10-A2AB-3548FDED4BAA}" type="pres">
      <dgm:prSet presAssocID="{E150555D-1CE4-4510-97C1-914AD84AAE70}" presName="Child3" presStyleLbl="node1" presStyleIdx="2" presStyleCnt="4">
        <dgm:presLayoutVars>
          <dgm:chMax val="0"/>
          <dgm:chPref val="0"/>
          <dgm:bulletEnabled val="1"/>
        </dgm:presLayoutVars>
      </dgm:prSet>
      <dgm:spPr/>
      <dgm:t>
        <a:bodyPr/>
        <a:lstStyle/>
        <a:p>
          <a:endParaRPr lang="es-ES"/>
        </a:p>
      </dgm:t>
    </dgm:pt>
    <dgm:pt modelId="{453CCBE8-D086-47A9-9627-5A43C6D6075E}" type="pres">
      <dgm:prSet presAssocID="{93119F05-70B4-4582-B723-B544F9DFF894}" presName="Accent4" presStyleCnt="0"/>
      <dgm:spPr/>
    </dgm:pt>
    <dgm:pt modelId="{53BE3A79-DDAE-4238-9BEA-66DF9DF37634}" type="pres">
      <dgm:prSet presAssocID="{93119F05-70B4-4582-B723-B544F9DFF894}" presName="Accent" presStyleLbl="bgShp" presStyleIdx="3" presStyleCnt="4"/>
      <dgm:spPr/>
    </dgm:pt>
    <dgm:pt modelId="{8102E518-740D-4F95-A23A-859780E8A636}" type="pres">
      <dgm:prSet presAssocID="{93119F05-70B4-4582-B723-B544F9DFF894}" presName="Child4" presStyleLbl="node1" presStyleIdx="3" presStyleCnt="4">
        <dgm:presLayoutVars>
          <dgm:chMax val="0"/>
          <dgm:chPref val="0"/>
          <dgm:bulletEnabled val="1"/>
        </dgm:presLayoutVars>
      </dgm:prSet>
      <dgm:spPr/>
      <dgm:t>
        <a:bodyPr/>
        <a:lstStyle/>
        <a:p>
          <a:endParaRPr lang="es-ES"/>
        </a:p>
      </dgm:t>
    </dgm:pt>
  </dgm:ptLst>
  <dgm:cxnLst>
    <dgm:cxn modelId="{2E20A189-8CA0-4123-A801-37E8C67D283F}" srcId="{2021D7CF-0084-4546-9E2F-A70053407D6F}" destId="{9A7211D4-BC68-4739-9635-9A37F7AA1D83}" srcOrd="0" destOrd="0" parTransId="{112748E4-2AF3-4281-B357-692D4207AA05}" sibTransId="{D6156C1D-B119-4169-9DF9-DFA10F89D8F2}"/>
    <dgm:cxn modelId="{C4055154-EAFC-4BE6-96EC-22166445CB01}" type="presOf" srcId="{E150555D-1CE4-4510-97C1-914AD84AAE70}" destId="{934DBC2B-5346-4C10-A2AB-3548FDED4BAA}" srcOrd="0" destOrd="0" presId="urn:microsoft.com/office/officeart/2011/layout/HexagonRadial"/>
    <dgm:cxn modelId="{D716D458-9DAD-4BC5-B2F3-F47567552994}" type="presOf" srcId="{2021D7CF-0084-4546-9E2F-A70053407D6F}" destId="{9C19A0EA-D989-46A1-BA9A-F6BA5CB1896B}" srcOrd="0" destOrd="0" presId="urn:microsoft.com/office/officeart/2011/layout/HexagonRadial"/>
    <dgm:cxn modelId="{6827B266-C844-422D-A4AC-84C6F2B290AE}" type="presOf" srcId="{86C46D41-774A-40BA-BC23-7198732DBB1B}" destId="{CE96B204-1408-4E97-856E-FE90F5DE0FC2}" srcOrd="0" destOrd="0" presId="urn:microsoft.com/office/officeart/2011/layout/HexagonRadial"/>
    <dgm:cxn modelId="{C56492C2-AC4F-4069-B8B2-CEA94A51ED5E}" srcId="{2021D7CF-0084-4546-9E2F-A70053407D6F}" destId="{E150555D-1CE4-4510-97C1-914AD84AAE70}" srcOrd="2" destOrd="0" parTransId="{295D4C08-71BC-4621-9028-F90483E3F974}" sibTransId="{BA3E2BBF-7D05-48F1-B6F5-504877F7EA3E}"/>
    <dgm:cxn modelId="{34B70059-633B-40DC-BF3D-9E8FF47F2E2A}" type="presOf" srcId="{93119F05-70B4-4582-B723-B544F9DFF894}" destId="{8102E518-740D-4F95-A23A-859780E8A636}" srcOrd="0" destOrd="0" presId="urn:microsoft.com/office/officeart/2011/layout/HexagonRadial"/>
    <dgm:cxn modelId="{FF86B0FB-6936-4506-B62E-61FF496767DF}" type="presOf" srcId="{9E3EC3D4-F871-45C8-91B0-D8314FA9B101}" destId="{DD5FA280-97C3-4182-8898-A0E93FADE580}" srcOrd="0" destOrd="0" presId="urn:microsoft.com/office/officeart/2011/layout/HexagonRadial"/>
    <dgm:cxn modelId="{59269D01-027B-44A4-BB04-8FDC264C6F98}" srcId="{2021D7CF-0084-4546-9E2F-A70053407D6F}" destId="{86C46D41-774A-40BA-BC23-7198732DBB1B}" srcOrd="1" destOrd="0" parTransId="{7A07A550-1656-42EA-8AB0-6DBEA3D285F2}" sibTransId="{B1B2E2BF-BAF2-48AF-9699-B12F41442748}"/>
    <dgm:cxn modelId="{827F49C1-90DD-4DF8-BB6B-545D17F2C08F}" srcId="{2021D7CF-0084-4546-9E2F-A70053407D6F}" destId="{93119F05-70B4-4582-B723-B544F9DFF894}" srcOrd="3" destOrd="0" parTransId="{67F6B4B4-617B-48F5-9A56-D956093879C2}" sibTransId="{2F479B10-C1E2-4568-8E9B-F40A21B83CD9}"/>
    <dgm:cxn modelId="{E94FCD68-FE89-416A-9C2A-3EC7D7BDB344}" type="presOf" srcId="{9A7211D4-BC68-4739-9635-9A37F7AA1D83}" destId="{0068E0B0-88FA-4273-91D2-3C8D217948FA}" srcOrd="0" destOrd="0" presId="urn:microsoft.com/office/officeart/2011/layout/HexagonRadial"/>
    <dgm:cxn modelId="{3FF61BD7-C581-4C05-9EB9-A3D275A84E4A}" srcId="{9E3EC3D4-F871-45C8-91B0-D8314FA9B101}" destId="{2021D7CF-0084-4546-9E2F-A70053407D6F}" srcOrd="0" destOrd="0" parTransId="{D4FF6A4B-735C-495E-8270-8E505F33C33F}" sibTransId="{CE9E477E-F85C-4369-925F-373EF0F9FAFA}"/>
    <dgm:cxn modelId="{7AEA3919-451B-48C4-9489-CC30306C40A5}" type="presParOf" srcId="{DD5FA280-97C3-4182-8898-A0E93FADE580}" destId="{9C19A0EA-D989-46A1-BA9A-F6BA5CB1896B}" srcOrd="0" destOrd="0" presId="urn:microsoft.com/office/officeart/2011/layout/HexagonRadial"/>
    <dgm:cxn modelId="{333749F0-A3E3-4BB3-A312-61E895647922}" type="presParOf" srcId="{DD5FA280-97C3-4182-8898-A0E93FADE580}" destId="{3536A9C0-45B9-4CDD-9B7E-4CC3F2AD51CD}" srcOrd="1" destOrd="0" presId="urn:microsoft.com/office/officeart/2011/layout/HexagonRadial"/>
    <dgm:cxn modelId="{988258DB-11AB-4F75-B1A0-8A7DB7CA86F8}" type="presParOf" srcId="{3536A9C0-45B9-4CDD-9B7E-4CC3F2AD51CD}" destId="{2898C248-1189-43C7-90C0-1BEBBD3741BD}" srcOrd="0" destOrd="0" presId="urn:microsoft.com/office/officeart/2011/layout/HexagonRadial"/>
    <dgm:cxn modelId="{0862DA7C-F8AD-4039-8B3F-D748FD05EBEE}" type="presParOf" srcId="{DD5FA280-97C3-4182-8898-A0E93FADE580}" destId="{0068E0B0-88FA-4273-91D2-3C8D217948FA}" srcOrd="2" destOrd="0" presId="urn:microsoft.com/office/officeart/2011/layout/HexagonRadial"/>
    <dgm:cxn modelId="{6F80D2C8-A508-404A-9F6C-E3CCCB64A946}" type="presParOf" srcId="{DD5FA280-97C3-4182-8898-A0E93FADE580}" destId="{B9DA20DE-FEF3-4C60-950C-650F11201814}" srcOrd="3" destOrd="0" presId="urn:microsoft.com/office/officeart/2011/layout/HexagonRadial"/>
    <dgm:cxn modelId="{15C25547-79CE-431D-8845-ED54916C1049}" type="presParOf" srcId="{B9DA20DE-FEF3-4C60-950C-650F11201814}" destId="{C59318B7-6B36-4C4D-AA0D-629E50E44239}" srcOrd="0" destOrd="0" presId="urn:microsoft.com/office/officeart/2011/layout/HexagonRadial"/>
    <dgm:cxn modelId="{BDF31712-EFE1-42A5-80D3-962929770E0B}" type="presParOf" srcId="{DD5FA280-97C3-4182-8898-A0E93FADE580}" destId="{CE96B204-1408-4E97-856E-FE90F5DE0FC2}" srcOrd="4" destOrd="0" presId="urn:microsoft.com/office/officeart/2011/layout/HexagonRadial"/>
    <dgm:cxn modelId="{FD35CCE6-62D5-454F-BCF4-9CD17C785EB1}" type="presParOf" srcId="{DD5FA280-97C3-4182-8898-A0E93FADE580}" destId="{99ECE98C-9603-4CAF-9445-2108DDE5836A}" srcOrd="5" destOrd="0" presId="urn:microsoft.com/office/officeart/2011/layout/HexagonRadial"/>
    <dgm:cxn modelId="{3A3F6440-B80A-4502-80A0-F6AAE6CEFD22}" type="presParOf" srcId="{99ECE98C-9603-4CAF-9445-2108DDE5836A}" destId="{20B4406C-84E6-42ED-829E-DAC8EF0FCB85}" srcOrd="0" destOrd="0" presId="urn:microsoft.com/office/officeart/2011/layout/HexagonRadial"/>
    <dgm:cxn modelId="{CC61BE1C-A91A-454C-A600-08B94403EDBC}" type="presParOf" srcId="{DD5FA280-97C3-4182-8898-A0E93FADE580}" destId="{934DBC2B-5346-4C10-A2AB-3548FDED4BAA}" srcOrd="6" destOrd="0" presId="urn:microsoft.com/office/officeart/2011/layout/HexagonRadial"/>
    <dgm:cxn modelId="{037C90CA-B4EC-4EDA-882A-AA9A3C910EB8}" type="presParOf" srcId="{DD5FA280-97C3-4182-8898-A0E93FADE580}" destId="{453CCBE8-D086-47A9-9627-5A43C6D6075E}" srcOrd="7" destOrd="0" presId="urn:microsoft.com/office/officeart/2011/layout/HexagonRadial"/>
    <dgm:cxn modelId="{2DEC9395-1742-49E6-B21B-8A24DA8F85C3}" type="presParOf" srcId="{453CCBE8-D086-47A9-9627-5A43C6D6075E}" destId="{53BE3A79-DDAE-4238-9BEA-66DF9DF37634}" srcOrd="0" destOrd="0" presId="urn:microsoft.com/office/officeart/2011/layout/HexagonRadial"/>
    <dgm:cxn modelId="{D7BB6106-253C-4E17-A1DB-0EB21AA8B35C}" type="presParOf" srcId="{DD5FA280-97C3-4182-8898-A0E93FADE580}" destId="{8102E518-740D-4F95-A23A-859780E8A636}" srcOrd="8"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B3F386B-127D-45C8-81EF-0A5514474BB0}"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s-ES"/>
        </a:p>
      </dgm:t>
    </dgm:pt>
    <dgm:pt modelId="{214AF6F4-05B4-4A8F-B2AB-1F050F03C711}">
      <dgm:prSet phldrT="[Texto]" custT="1"/>
      <dgm:spPr/>
      <dgm:t>
        <a:bodyPr/>
        <a:lstStyle/>
        <a:p>
          <a:r>
            <a:rPr lang="es-ES" sz="1600" b="1" dirty="0" smtClean="0"/>
            <a:t>SISTEMAS DE MOVILIDAD, ENERGÍA Y CONECTIVIDAD</a:t>
          </a:r>
          <a:endParaRPr lang="es-ES" sz="1600" dirty="0"/>
        </a:p>
      </dgm:t>
    </dgm:pt>
    <dgm:pt modelId="{9B5DD402-DA92-46F6-B64E-1167290F2B93}" type="parTrans" cxnId="{41AAE510-6ADE-4082-B7EE-AD83FD69249F}">
      <dgm:prSet/>
      <dgm:spPr/>
      <dgm:t>
        <a:bodyPr/>
        <a:lstStyle/>
        <a:p>
          <a:endParaRPr lang="es-ES"/>
        </a:p>
      </dgm:t>
    </dgm:pt>
    <dgm:pt modelId="{AFC6009B-76A9-4D7A-9610-301E89038EE6}" type="sibTrans" cxnId="{41AAE510-6ADE-4082-B7EE-AD83FD69249F}">
      <dgm:prSet/>
      <dgm:spPr/>
      <dgm:t>
        <a:bodyPr/>
        <a:lstStyle/>
        <a:p>
          <a:endParaRPr lang="es-ES"/>
        </a:p>
      </dgm:t>
    </dgm:pt>
    <dgm:pt modelId="{82419DC1-B96A-4F08-B360-8738446BBC85}" type="pres">
      <dgm:prSet presAssocID="{AB3F386B-127D-45C8-81EF-0A5514474BB0}" presName="composite" presStyleCnt="0">
        <dgm:presLayoutVars>
          <dgm:chMax val="5"/>
          <dgm:dir/>
          <dgm:animLvl val="ctr"/>
          <dgm:resizeHandles val="exact"/>
        </dgm:presLayoutVars>
      </dgm:prSet>
      <dgm:spPr/>
      <dgm:t>
        <a:bodyPr/>
        <a:lstStyle/>
        <a:p>
          <a:endParaRPr lang="es-ES"/>
        </a:p>
      </dgm:t>
    </dgm:pt>
    <dgm:pt modelId="{911B0F25-438A-4251-AC89-6563162D560E}" type="pres">
      <dgm:prSet presAssocID="{AB3F386B-127D-45C8-81EF-0A5514474BB0}" presName="cycle" presStyleCnt="0"/>
      <dgm:spPr/>
    </dgm:pt>
    <dgm:pt modelId="{DA9BFB10-29A0-467D-80AD-5A5215A5B4BE}" type="pres">
      <dgm:prSet presAssocID="{AB3F386B-127D-45C8-81EF-0A5514474BB0}" presName="centerShape" presStyleCnt="0"/>
      <dgm:spPr/>
    </dgm:pt>
    <dgm:pt modelId="{D32781E5-6B2C-40FE-834E-4E810CDCE935}" type="pres">
      <dgm:prSet presAssocID="{AB3F386B-127D-45C8-81EF-0A5514474BB0}" presName="connSite" presStyleLbl="node1" presStyleIdx="0" presStyleCnt="2"/>
      <dgm:spPr/>
    </dgm:pt>
    <dgm:pt modelId="{6524AA5C-FB48-4417-BDCB-C3C005429F66}" type="pres">
      <dgm:prSet presAssocID="{AB3F386B-127D-45C8-81EF-0A5514474BB0}" presName="visibl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CD73AB38-EE60-4780-96CD-CF741647E927}" type="pres">
      <dgm:prSet presAssocID="{9B5DD402-DA92-46F6-B64E-1167290F2B93}" presName="Name25" presStyleLbl="parChTrans1D1" presStyleIdx="0" presStyleCnt="1"/>
      <dgm:spPr/>
      <dgm:t>
        <a:bodyPr/>
        <a:lstStyle/>
        <a:p>
          <a:endParaRPr lang="es-ES"/>
        </a:p>
      </dgm:t>
    </dgm:pt>
    <dgm:pt modelId="{5F07ED6E-5127-4D59-A1BD-95C7B1EC9F9A}" type="pres">
      <dgm:prSet presAssocID="{214AF6F4-05B4-4A8F-B2AB-1F050F03C711}" presName="node" presStyleCnt="0"/>
      <dgm:spPr/>
    </dgm:pt>
    <dgm:pt modelId="{0C0C5CE2-C6BA-480B-90BE-8E4F540C76C9}" type="pres">
      <dgm:prSet presAssocID="{214AF6F4-05B4-4A8F-B2AB-1F050F03C711}" presName="parentNode" presStyleLbl="node1" presStyleIdx="1" presStyleCnt="2" custScaleX="157387" custScaleY="122118" custLinFactNeighborX="21265" custLinFactNeighborY="-4223">
        <dgm:presLayoutVars>
          <dgm:chMax val="1"/>
          <dgm:bulletEnabled val="1"/>
        </dgm:presLayoutVars>
      </dgm:prSet>
      <dgm:spPr/>
      <dgm:t>
        <a:bodyPr/>
        <a:lstStyle/>
        <a:p>
          <a:endParaRPr lang="es-ES"/>
        </a:p>
      </dgm:t>
    </dgm:pt>
    <dgm:pt modelId="{C591A916-5F0B-4190-90D8-5FF49FC332CF}" type="pres">
      <dgm:prSet presAssocID="{214AF6F4-05B4-4A8F-B2AB-1F050F03C711}" presName="childNode" presStyleLbl="revTx" presStyleIdx="0" presStyleCnt="0">
        <dgm:presLayoutVars>
          <dgm:bulletEnabled val="1"/>
        </dgm:presLayoutVars>
      </dgm:prSet>
      <dgm:spPr/>
      <dgm:t>
        <a:bodyPr/>
        <a:lstStyle/>
        <a:p>
          <a:endParaRPr lang="es-ES"/>
        </a:p>
      </dgm:t>
    </dgm:pt>
  </dgm:ptLst>
  <dgm:cxnLst>
    <dgm:cxn modelId="{41AAE510-6ADE-4082-B7EE-AD83FD69249F}" srcId="{AB3F386B-127D-45C8-81EF-0A5514474BB0}" destId="{214AF6F4-05B4-4A8F-B2AB-1F050F03C711}" srcOrd="0" destOrd="0" parTransId="{9B5DD402-DA92-46F6-B64E-1167290F2B93}" sibTransId="{AFC6009B-76A9-4D7A-9610-301E89038EE6}"/>
    <dgm:cxn modelId="{21EB1BBD-5C55-431E-8B38-B6D193551FA3}" type="presOf" srcId="{214AF6F4-05B4-4A8F-B2AB-1F050F03C711}" destId="{0C0C5CE2-C6BA-480B-90BE-8E4F540C76C9}" srcOrd="0" destOrd="0" presId="urn:microsoft.com/office/officeart/2005/8/layout/radial2"/>
    <dgm:cxn modelId="{A06E489C-05DB-458B-B77D-4995D754EF1E}" type="presOf" srcId="{9B5DD402-DA92-46F6-B64E-1167290F2B93}" destId="{CD73AB38-EE60-4780-96CD-CF741647E927}" srcOrd="0" destOrd="0" presId="urn:microsoft.com/office/officeart/2005/8/layout/radial2"/>
    <dgm:cxn modelId="{9551DD7F-DE33-4B67-9485-BFCF6011D660}" type="presOf" srcId="{AB3F386B-127D-45C8-81EF-0A5514474BB0}" destId="{82419DC1-B96A-4F08-B360-8738446BBC85}" srcOrd="0" destOrd="0" presId="urn:microsoft.com/office/officeart/2005/8/layout/radial2"/>
    <dgm:cxn modelId="{4FFC6AE5-0051-4042-819C-106D48496F9F}" type="presParOf" srcId="{82419DC1-B96A-4F08-B360-8738446BBC85}" destId="{911B0F25-438A-4251-AC89-6563162D560E}" srcOrd="0" destOrd="0" presId="urn:microsoft.com/office/officeart/2005/8/layout/radial2"/>
    <dgm:cxn modelId="{C6CFD77D-7C6D-4BF0-8F12-33BD1FFDCA2F}" type="presParOf" srcId="{911B0F25-438A-4251-AC89-6563162D560E}" destId="{DA9BFB10-29A0-467D-80AD-5A5215A5B4BE}" srcOrd="0" destOrd="0" presId="urn:microsoft.com/office/officeart/2005/8/layout/radial2"/>
    <dgm:cxn modelId="{4EFC926C-2623-4888-9438-E2FF15D6296C}" type="presParOf" srcId="{DA9BFB10-29A0-467D-80AD-5A5215A5B4BE}" destId="{D32781E5-6B2C-40FE-834E-4E810CDCE935}" srcOrd="0" destOrd="0" presId="urn:microsoft.com/office/officeart/2005/8/layout/radial2"/>
    <dgm:cxn modelId="{45EBD9A1-55C1-43AE-A079-62DA3FAAA033}" type="presParOf" srcId="{DA9BFB10-29A0-467D-80AD-5A5215A5B4BE}" destId="{6524AA5C-FB48-4417-BDCB-C3C005429F66}" srcOrd="1" destOrd="0" presId="urn:microsoft.com/office/officeart/2005/8/layout/radial2"/>
    <dgm:cxn modelId="{D0086353-E70C-407F-9043-7AD0C91E6CD2}" type="presParOf" srcId="{911B0F25-438A-4251-AC89-6563162D560E}" destId="{CD73AB38-EE60-4780-96CD-CF741647E927}" srcOrd="1" destOrd="0" presId="urn:microsoft.com/office/officeart/2005/8/layout/radial2"/>
    <dgm:cxn modelId="{C5CA0C67-14AB-4F92-83DE-2C01D91B9B65}" type="presParOf" srcId="{911B0F25-438A-4251-AC89-6563162D560E}" destId="{5F07ED6E-5127-4D59-A1BD-95C7B1EC9F9A}" srcOrd="2" destOrd="0" presId="urn:microsoft.com/office/officeart/2005/8/layout/radial2"/>
    <dgm:cxn modelId="{3284D1E1-94C9-4470-85F8-5B3DF8520F07}" type="presParOf" srcId="{5F07ED6E-5127-4D59-A1BD-95C7B1EC9F9A}" destId="{0C0C5CE2-C6BA-480B-90BE-8E4F540C76C9}" srcOrd="0" destOrd="0" presId="urn:microsoft.com/office/officeart/2005/8/layout/radial2"/>
    <dgm:cxn modelId="{079D0091-F029-402D-9E6A-08FADA1ECA17}" type="presParOf" srcId="{5F07ED6E-5127-4D59-A1BD-95C7B1EC9F9A}" destId="{C591A916-5F0B-4190-90D8-5FF49FC332C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5301647-927A-4792-B093-2E8631DFFBB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7A2298B0-74E6-4541-A343-A5649B9BBACF}">
      <dgm:prSet phldrT="[Texto]"/>
      <dgm:spPr/>
      <dgm:t>
        <a:bodyPr/>
        <a:lstStyle/>
        <a:p>
          <a:pPr algn="ctr"/>
          <a:r>
            <a:rPr lang="es-ES" b="1" dirty="0" smtClean="0"/>
            <a:t>MOMENTO EXPLICATIVO</a:t>
          </a:r>
          <a:endParaRPr lang="es-ES" b="1" dirty="0"/>
        </a:p>
      </dgm:t>
    </dgm:pt>
    <dgm:pt modelId="{0E723B38-0B32-4090-8053-1B17B9DB0603}" type="parTrans" cxnId="{33179176-EEB2-49F1-AB29-94D461A44463}">
      <dgm:prSet/>
      <dgm:spPr/>
      <dgm:t>
        <a:bodyPr/>
        <a:lstStyle/>
        <a:p>
          <a:endParaRPr lang="es-ES"/>
        </a:p>
      </dgm:t>
    </dgm:pt>
    <dgm:pt modelId="{17F19166-C63A-461A-8B34-2637D89235BD}" type="sibTrans" cxnId="{33179176-EEB2-49F1-AB29-94D461A44463}">
      <dgm:prSet/>
      <dgm:spPr/>
      <dgm:t>
        <a:bodyPr/>
        <a:lstStyle/>
        <a:p>
          <a:endParaRPr lang="es-ES"/>
        </a:p>
      </dgm:t>
    </dgm:pt>
    <dgm:pt modelId="{6C269432-BD0D-4A29-866C-97579B9AFF5B}">
      <dgm:prSet phldrT="[Texto]"/>
      <dgm:spPr/>
      <dgm:t>
        <a:bodyPr/>
        <a:lstStyle/>
        <a:p>
          <a:pPr algn="just" rtl="0"/>
          <a:r>
            <a:rPr kumimoji="0" lang="es-MX" b="0" i="0" u="none" strike="noStrike" cap="none" normalizeH="0" baseline="0" dirty="0" smtClean="0">
              <a:ln>
                <a:noFill/>
              </a:ln>
              <a:solidFill>
                <a:schemeClr val="accent6">
                  <a:lumMod val="75000"/>
                </a:schemeClr>
              </a:solidFill>
              <a:effectLst/>
              <a:latin typeface="+mj-lt"/>
              <a:ea typeface="Times New Roman" pitchFamily="18" charset="0"/>
              <a:cs typeface="Times New Roman" pitchFamily="18" charset="0"/>
            </a:rPr>
            <a:t>En el momento explicativo los elementos del diagnóstico se traducen a variables e indicadores para así definir sus conflictos y capacidades.</a:t>
          </a:r>
          <a:endParaRPr lang="es-ES" dirty="0">
            <a:solidFill>
              <a:schemeClr val="accent6">
                <a:lumMod val="75000"/>
              </a:schemeClr>
            </a:solidFill>
          </a:endParaRPr>
        </a:p>
      </dgm:t>
    </dgm:pt>
    <dgm:pt modelId="{2423C647-71A7-4882-BD43-FEC1A48763C2}" type="parTrans" cxnId="{37B59159-113A-4B2B-8E4D-2C086C00C109}">
      <dgm:prSet/>
      <dgm:spPr/>
      <dgm:t>
        <a:bodyPr/>
        <a:lstStyle/>
        <a:p>
          <a:endParaRPr lang="es-ES"/>
        </a:p>
      </dgm:t>
    </dgm:pt>
    <dgm:pt modelId="{89B5B788-A9D6-4AA7-8519-07906A6EF73B}" type="sibTrans" cxnId="{37B59159-113A-4B2B-8E4D-2C086C00C109}">
      <dgm:prSet/>
      <dgm:spPr/>
      <dgm:t>
        <a:bodyPr/>
        <a:lstStyle/>
        <a:p>
          <a:endParaRPr lang="es-ES"/>
        </a:p>
      </dgm:t>
    </dgm:pt>
    <dgm:pt modelId="{FB15C7DB-2F54-405D-A4D9-F3B88D52852E}" type="pres">
      <dgm:prSet presAssocID="{75301647-927A-4792-B093-2E8631DFFBB6}" presName="Name0" presStyleCnt="0">
        <dgm:presLayoutVars>
          <dgm:chMax/>
          <dgm:chPref/>
          <dgm:dir/>
        </dgm:presLayoutVars>
      </dgm:prSet>
      <dgm:spPr/>
      <dgm:t>
        <a:bodyPr/>
        <a:lstStyle/>
        <a:p>
          <a:endParaRPr lang="es-ES"/>
        </a:p>
      </dgm:t>
    </dgm:pt>
    <dgm:pt modelId="{43F40AB4-A4DE-4F2D-A0DD-3773B8DB9296}" type="pres">
      <dgm:prSet presAssocID="{7A2298B0-74E6-4541-A343-A5649B9BBACF}" presName="parenttextcomposite" presStyleCnt="0"/>
      <dgm:spPr/>
    </dgm:pt>
    <dgm:pt modelId="{BFC9E670-1CB4-47BF-8171-C3628B11658B}" type="pres">
      <dgm:prSet presAssocID="{7A2298B0-74E6-4541-A343-A5649B9BBACF}" presName="parenttext" presStyleLbl="revTx" presStyleIdx="0" presStyleCnt="1">
        <dgm:presLayoutVars>
          <dgm:chMax/>
          <dgm:chPref val="2"/>
          <dgm:bulletEnabled val="1"/>
        </dgm:presLayoutVars>
      </dgm:prSet>
      <dgm:spPr/>
      <dgm:t>
        <a:bodyPr/>
        <a:lstStyle/>
        <a:p>
          <a:endParaRPr lang="es-ES"/>
        </a:p>
      </dgm:t>
    </dgm:pt>
    <dgm:pt modelId="{8FCE3901-075A-49BA-BCF8-1CE1CF5CC54E}" type="pres">
      <dgm:prSet presAssocID="{7A2298B0-74E6-4541-A343-A5649B9BBACF}" presName="composite" presStyleCnt="0"/>
      <dgm:spPr/>
    </dgm:pt>
    <dgm:pt modelId="{E3F68BA6-3EEC-40A7-B82C-3AF6EE37077B}" type="pres">
      <dgm:prSet presAssocID="{7A2298B0-74E6-4541-A343-A5649B9BBACF}" presName="chevron1" presStyleLbl="alignNode1" presStyleIdx="0" presStyleCnt="7"/>
      <dgm:spPr/>
    </dgm:pt>
    <dgm:pt modelId="{10CCE5A6-35AF-4C64-8DC5-4CA87475C428}" type="pres">
      <dgm:prSet presAssocID="{7A2298B0-74E6-4541-A343-A5649B9BBACF}" presName="chevron2" presStyleLbl="alignNode1" presStyleIdx="1" presStyleCnt="7"/>
      <dgm:spPr/>
    </dgm:pt>
    <dgm:pt modelId="{CD45167E-2262-40D8-AF9B-F8E6B1553FF2}" type="pres">
      <dgm:prSet presAssocID="{7A2298B0-74E6-4541-A343-A5649B9BBACF}" presName="chevron3" presStyleLbl="alignNode1" presStyleIdx="2" presStyleCnt="7"/>
      <dgm:spPr/>
    </dgm:pt>
    <dgm:pt modelId="{E60BC951-E34A-4770-9F96-6B52A5D8A7B5}" type="pres">
      <dgm:prSet presAssocID="{7A2298B0-74E6-4541-A343-A5649B9BBACF}" presName="chevron4" presStyleLbl="alignNode1" presStyleIdx="3" presStyleCnt="7"/>
      <dgm:spPr/>
    </dgm:pt>
    <dgm:pt modelId="{85E2680E-B524-42FD-9092-19015505DDBC}" type="pres">
      <dgm:prSet presAssocID="{7A2298B0-74E6-4541-A343-A5649B9BBACF}" presName="chevron5" presStyleLbl="alignNode1" presStyleIdx="4" presStyleCnt="7"/>
      <dgm:spPr/>
    </dgm:pt>
    <dgm:pt modelId="{61BE6777-29EE-47AB-BA8B-C9FE242CABA2}" type="pres">
      <dgm:prSet presAssocID="{7A2298B0-74E6-4541-A343-A5649B9BBACF}" presName="chevron6" presStyleLbl="alignNode1" presStyleIdx="5" presStyleCnt="7"/>
      <dgm:spPr/>
    </dgm:pt>
    <dgm:pt modelId="{938529A0-19E5-4492-B216-60763EDFD3C2}" type="pres">
      <dgm:prSet presAssocID="{7A2298B0-74E6-4541-A343-A5649B9BBACF}" presName="chevron7" presStyleLbl="alignNode1" presStyleIdx="6" presStyleCnt="7"/>
      <dgm:spPr/>
    </dgm:pt>
    <dgm:pt modelId="{240F8CD4-5649-481E-AD6B-D56BF31F9762}" type="pres">
      <dgm:prSet presAssocID="{7A2298B0-74E6-4541-A343-A5649B9BBACF}" presName="childtext" presStyleLbl="solidFgAcc1" presStyleIdx="0" presStyleCnt="1">
        <dgm:presLayoutVars>
          <dgm:chMax/>
          <dgm:chPref val="0"/>
          <dgm:bulletEnabled val="1"/>
        </dgm:presLayoutVars>
      </dgm:prSet>
      <dgm:spPr/>
      <dgm:t>
        <a:bodyPr/>
        <a:lstStyle/>
        <a:p>
          <a:endParaRPr lang="es-ES"/>
        </a:p>
      </dgm:t>
    </dgm:pt>
  </dgm:ptLst>
  <dgm:cxnLst>
    <dgm:cxn modelId="{6CADA4FB-CBBC-4740-A768-13775F599BB2}" type="presOf" srcId="{7A2298B0-74E6-4541-A343-A5649B9BBACF}" destId="{BFC9E670-1CB4-47BF-8171-C3628B11658B}" srcOrd="0" destOrd="0" presId="urn:microsoft.com/office/officeart/2008/layout/VerticalAccentList"/>
    <dgm:cxn modelId="{37B59159-113A-4B2B-8E4D-2C086C00C109}" srcId="{7A2298B0-74E6-4541-A343-A5649B9BBACF}" destId="{6C269432-BD0D-4A29-866C-97579B9AFF5B}" srcOrd="0" destOrd="0" parTransId="{2423C647-71A7-4882-BD43-FEC1A48763C2}" sibTransId="{89B5B788-A9D6-4AA7-8519-07906A6EF73B}"/>
    <dgm:cxn modelId="{33179176-EEB2-49F1-AB29-94D461A44463}" srcId="{75301647-927A-4792-B093-2E8631DFFBB6}" destId="{7A2298B0-74E6-4541-A343-A5649B9BBACF}" srcOrd="0" destOrd="0" parTransId="{0E723B38-0B32-4090-8053-1B17B9DB0603}" sibTransId="{17F19166-C63A-461A-8B34-2637D89235BD}"/>
    <dgm:cxn modelId="{A738A97D-0670-4EC6-BD65-804059A29174}" type="presOf" srcId="{6C269432-BD0D-4A29-866C-97579B9AFF5B}" destId="{240F8CD4-5649-481E-AD6B-D56BF31F9762}" srcOrd="0" destOrd="0" presId="urn:microsoft.com/office/officeart/2008/layout/VerticalAccentList"/>
    <dgm:cxn modelId="{454EAF56-DD22-443C-8A56-ABBD1961D04B}" type="presOf" srcId="{75301647-927A-4792-B093-2E8631DFFBB6}" destId="{FB15C7DB-2F54-405D-A4D9-F3B88D52852E}" srcOrd="0" destOrd="0" presId="urn:microsoft.com/office/officeart/2008/layout/VerticalAccentList"/>
    <dgm:cxn modelId="{BCA17F96-509D-4750-A8E4-04C184E269E2}" type="presParOf" srcId="{FB15C7DB-2F54-405D-A4D9-F3B88D52852E}" destId="{43F40AB4-A4DE-4F2D-A0DD-3773B8DB9296}" srcOrd="0" destOrd="0" presId="urn:microsoft.com/office/officeart/2008/layout/VerticalAccentList"/>
    <dgm:cxn modelId="{75FA8ADB-28F6-4219-931D-4DC326AF35AE}" type="presParOf" srcId="{43F40AB4-A4DE-4F2D-A0DD-3773B8DB9296}" destId="{BFC9E670-1CB4-47BF-8171-C3628B11658B}" srcOrd="0" destOrd="0" presId="urn:microsoft.com/office/officeart/2008/layout/VerticalAccentList"/>
    <dgm:cxn modelId="{4C1E7C2D-9516-48CF-8D40-B442CBC727BB}" type="presParOf" srcId="{FB15C7DB-2F54-405D-A4D9-F3B88D52852E}" destId="{8FCE3901-075A-49BA-BCF8-1CE1CF5CC54E}" srcOrd="1" destOrd="0" presId="urn:microsoft.com/office/officeart/2008/layout/VerticalAccentList"/>
    <dgm:cxn modelId="{55D66D12-6FB3-4C57-BB54-E97EAA4ACF74}" type="presParOf" srcId="{8FCE3901-075A-49BA-BCF8-1CE1CF5CC54E}" destId="{E3F68BA6-3EEC-40A7-B82C-3AF6EE37077B}" srcOrd="0" destOrd="0" presId="urn:microsoft.com/office/officeart/2008/layout/VerticalAccentList"/>
    <dgm:cxn modelId="{1C1FAA6C-7D68-4C32-A1D5-C48AA9226B5D}" type="presParOf" srcId="{8FCE3901-075A-49BA-BCF8-1CE1CF5CC54E}" destId="{10CCE5A6-35AF-4C64-8DC5-4CA87475C428}" srcOrd="1" destOrd="0" presId="urn:microsoft.com/office/officeart/2008/layout/VerticalAccentList"/>
    <dgm:cxn modelId="{C9C97EA0-89EF-49F2-8639-343392925519}" type="presParOf" srcId="{8FCE3901-075A-49BA-BCF8-1CE1CF5CC54E}" destId="{CD45167E-2262-40D8-AF9B-F8E6B1553FF2}" srcOrd="2" destOrd="0" presId="urn:microsoft.com/office/officeart/2008/layout/VerticalAccentList"/>
    <dgm:cxn modelId="{55E61893-EECA-4432-BF6B-3182139E087F}" type="presParOf" srcId="{8FCE3901-075A-49BA-BCF8-1CE1CF5CC54E}" destId="{E60BC951-E34A-4770-9F96-6B52A5D8A7B5}" srcOrd="3" destOrd="0" presId="urn:microsoft.com/office/officeart/2008/layout/VerticalAccentList"/>
    <dgm:cxn modelId="{37486F55-6384-4827-B977-C15731BC58FB}" type="presParOf" srcId="{8FCE3901-075A-49BA-BCF8-1CE1CF5CC54E}" destId="{85E2680E-B524-42FD-9092-19015505DDBC}" srcOrd="4" destOrd="0" presId="urn:microsoft.com/office/officeart/2008/layout/VerticalAccentList"/>
    <dgm:cxn modelId="{587BE831-B305-4F87-9A94-DC9F5978DA30}" type="presParOf" srcId="{8FCE3901-075A-49BA-BCF8-1CE1CF5CC54E}" destId="{61BE6777-29EE-47AB-BA8B-C9FE242CABA2}" srcOrd="5" destOrd="0" presId="urn:microsoft.com/office/officeart/2008/layout/VerticalAccentList"/>
    <dgm:cxn modelId="{CD8D6783-9ABF-4469-B8B1-0676D4296A22}" type="presParOf" srcId="{8FCE3901-075A-49BA-BCF8-1CE1CF5CC54E}" destId="{938529A0-19E5-4492-B216-60763EDFD3C2}" srcOrd="6" destOrd="0" presId="urn:microsoft.com/office/officeart/2008/layout/VerticalAccentList"/>
    <dgm:cxn modelId="{8CE3A80E-3284-4E0D-9213-AE064F70CD8E}" type="presParOf" srcId="{8FCE3901-075A-49BA-BCF8-1CE1CF5CC54E}" destId="{240F8CD4-5649-481E-AD6B-D56BF31F9762}"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9E058-FC24-4F4E-83D7-3683BAD71D6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C13FEC7B-32C3-4D8B-A254-B236A5A2B2F9}">
      <dgm:prSet phldrT="[Texto]" custT="1"/>
      <dgm:spPr/>
      <dgm:t>
        <a:bodyPr/>
        <a:lstStyle/>
        <a:p>
          <a:r>
            <a:rPr lang="es-ES" sz="2000" dirty="0" smtClean="0"/>
            <a:t>El uso insostenible del territorio, la transformación del ecosistema y el crecimiento urbano.</a:t>
          </a:r>
          <a:endParaRPr lang="es-ES" sz="2000" dirty="0"/>
        </a:p>
      </dgm:t>
    </dgm:pt>
    <dgm:pt modelId="{07A083FF-4465-4F03-91E1-7097C1BC61B8}" type="parTrans" cxnId="{31074BA1-00BC-4B6D-8BF7-F45ACF2AB0F0}">
      <dgm:prSet/>
      <dgm:spPr/>
      <dgm:t>
        <a:bodyPr/>
        <a:lstStyle/>
        <a:p>
          <a:endParaRPr lang="es-ES" sz="2000"/>
        </a:p>
      </dgm:t>
    </dgm:pt>
    <dgm:pt modelId="{9E98C28E-6C9A-4EB9-83C7-64228C0F7969}" type="sibTrans" cxnId="{31074BA1-00BC-4B6D-8BF7-F45ACF2AB0F0}">
      <dgm:prSet/>
      <dgm:spPr/>
      <dgm:t>
        <a:bodyPr/>
        <a:lstStyle/>
        <a:p>
          <a:endParaRPr lang="es-ES" sz="2000"/>
        </a:p>
      </dgm:t>
    </dgm:pt>
    <dgm:pt modelId="{F798C176-EB04-4793-8AC0-E30B27288524}">
      <dgm:prSet phldrT="[Texto]" custT="1"/>
      <dgm:spPr/>
      <dgm:t>
        <a:bodyPr/>
        <a:lstStyle/>
        <a:p>
          <a:r>
            <a:rPr lang="es-ES" sz="2000" dirty="0" smtClean="0"/>
            <a:t>La ausencia de  políticas claras dentro del marco del ordenamiento territorial cantonal en el Ecuador.</a:t>
          </a:r>
          <a:endParaRPr lang="es-ES" sz="2000" dirty="0"/>
        </a:p>
      </dgm:t>
    </dgm:pt>
    <dgm:pt modelId="{15605686-F154-47A6-BF4C-9D31D4B1626D}" type="parTrans" cxnId="{068ED600-CFCA-406C-B3C4-D4659FE136C7}">
      <dgm:prSet/>
      <dgm:spPr/>
      <dgm:t>
        <a:bodyPr/>
        <a:lstStyle/>
        <a:p>
          <a:endParaRPr lang="es-ES" sz="2000"/>
        </a:p>
      </dgm:t>
    </dgm:pt>
    <dgm:pt modelId="{F0F5B198-0D48-41BE-9C50-01A3BF82C94F}" type="sibTrans" cxnId="{068ED600-CFCA-406C-B3C4-D4659FE136C7}">
      <dgm:prSet/>
      <dgm:spPr/>
      <dgm:t>
        <a:bodyPr/>
        <a:lstStyle/>
        <a:p>
          <a:endParaRPr lang="es-ES" sz="2000"/>
        </a:p>
      </dgm:t>
    </dgm:pt>
    <dgm:pt modelId="{50B4EA51-8712-401C-B161-9F0160F3BFE4}">
      <dgm:prSet phldrT="[Texto]" custT="1"/>
      <dgm:spPr/>
      <dgm:t>
        <a:bodyPr/>
        <a:lstStyle/>
        <a:p>
          <a:r>
            <a:rPr lang="es-ES" sz="2000" dirty="0" smtClean="0"/>
            <a:t>La rápida expansión  del DMQ y el crecimiento de la frontera agrícola, requiere de una mejor administración de su territorio.</a:t>
          </a:r>
          <a:endParaRPr lang="es-ES" sz="2000" dirty="0"/>
        </a:p>
      </dgm:t>
    </dgm:pt>
    <dgm:pt modelId="{4ECB3DBD-C963-4201-A4DA-18698A36B6F9}" type="parTrans" cxnId="{070E43FA-BBCC-4C02-A777-830DA1BDE4D3}">
      <dgm:prSet/>
      <dgm:spPr/>
      <dgm:t>
        <a:bodyPr/>
        <a:lstStyle/>
        <a:p>
          <a:endParaRPr lang="es-ES" sz="2000"/>
        </a:p>
      </dgm:t>
    </dgm:pt>
    <dgm:pt modelId="{2A7A09D9-58AB-4E62-81FF-11883DE2561A}" type="sibTrans" cxnId="{070E43FA-BBCC-4C02-A777-830DA1BDE4D3}">
      <dgm:prSet/>
      <dgm:spPr/>
      <dgm:t>
        <a:bodyPr/>
        <a:lstStyle/>
        <a:p>
          <a:endParaRPr lang="es-ES" sz="2000"/>
        </a:p>
      </dgm:t>
    </dgm:pt>
    <dgm:pt modelId="{9E7ECF91-D4FC-4EF8-B1EE-CA79650184B7}" type="pres">
      <dgm:prSet presAssocID="{1D29E058-FC24-4F4E-83D7-3683BAD71D65}" presName="linear" presStyleCnt="0">
        <dgm:presLayoutVars>
          <dgm:dir/>
          <dgm:animLvl val="lvl"/>
          <dgm:resizeHandles val="exact"/>
        </dgm:presLayoutVars>
      </dgm:prSet>
      <dgm:spPr/>
      <dgm:t>
        <a:bodyPr/>
        <a:lstStyle/>
        <a:p>
          <a:endParaRPr lang="es-ES"/>
        </a:p>
      </dgm:t>
    </dgm:pt>
    <dgm:pt modelId="{BDA9DFEA-E1E7-48E6-BAAC-CE9C6BADA306}" type="pres">
      <dgm:prSet presAssocID="{C13FEC7B-32C3-4D8B-A254-B236A5A2B2F9}" presName="parentLin" presStyleCnt="0"/>
      <dgm:spPr/>
    </dgm:pt>
    <dgm:pt modelId="{A4E4A35A-2FAE-4408-ACA2-0B8FCEDB0417}" type="pres">
      <dgm:prSet presAssocID="{C13FEC7B-32C3-4D8B-A254-B236A5A2B2F9}" presName="parentLeftMargin" presStyleLbl="node1" presStyleIdx="0" presStyleCnt="3"/>
      <dgm:spPr/>
      <dgm:t>
        <a:bodyPr/>
        <a:lstStyle/>
        <a:p>
          <a:endParaRPr lang="es-ES"/>
        </a:p>
      </dgm:t>
    </dgm:pt>
    <dgm:pt modelId="{D5550ED6-F7D5-4CE9-8BF1-FDDDF5ADA306}" type="pres">
      <dgm:prSet presAssocID="{C13FEC7B-32C3-4D8B-A254-B236A5A2B2F9}" presName="parentText" presStyleLbl="node1" presStyleIdx="0" presStyleCnt="3" custScaleX="775505">
        <dgm:presLayoutVars>
          <dgm:chMax val="0"/>
          <dgm:bulletEnabled val="1"/>
        </dgm:presLayoutVars>
      </dgm:prSet>
      <dgm:spPr/>
      <dgm:t>
        <a:bodyPr/>
        <a:lstStyle/>
        <a:p>
          <a:endParaRPr lang="es-ES"/>
        </a:p>
      </dgm:t>
    </dgm:pt>
    <dgm:pt modelId="{0C0E3A50-3DE7-48EA-861D-34D613A27685}" type="pres">
      <dgm:prSet presAssocID="{C13FEC7B-32C3-4D8B-A254-B236A5A2B2F9}" presName="negativeSpace" presStyleCnt="0"/>
      <dgm:spPr/>
    </dgm:pt>
    <dgm:pt modelId="{B85FD41B-C8B0-43D2-81FA-C10BE76DBBC9}" type="pres">
      <dgm:prSet presAssocID="{C13FEC7B-32C3-4D8B-A254-B236A5A2B2F9}" presName="childText" presStyleLbl="conFgAcc1" presStyleIdx="0" presStyleCnt="3" custScaleX="81571">
        <dgm:presLayoutVars>
          <dgm:bulletEnabled val="1"/>
        </dgm:presLayoutVars>
      </dgm:prSet>
      <dgm:spPr/>
    </dgm:pt>
    <dgm:pt modelId="{0D437C87-DEF8-499B-890F-4FEBAD31D31C}" type="pres">
      <dgm:prSet presAssocID="{9E98C28E-6C9A-4EB9-83C7-64228C0F7969}" presName="spaceBetweenRectangles" presStyleCnt="0"/>
      <dgm:spPr/>
    </dgm:pt>
    <dgm:pt modelId="{192ED6E3-D907-4085-8526-38B2527906F8}" type="pres">
      <dgm:prSet presAssocID="{F798C176-EB04-4793-8AC0-E30B27288524}" presName="parentLin" presStyleCnt="0"/>
      <dgm:spPr/>
    </dgm:pt>
    <dgm:pt modelId="{861194A5-559E-4059-A959-DCB281A04583}" type="pres">
      <dgm:prSet presAssocID="{F798C176-EB04-4793-8AC0-E30B27288524}" presName="parentLeftMargin" presStyleLbl="node1" presStyleIdx="0" presStyleCnt="3"/>
      <dgm:spPr/>
      <dgm:t>
        <a:bodyPr/>
        <a:lstStyle/>
        <a:p>
          <a:endParaRPr lang="es-ES"/>
        </a:p>
      </dgm:t>
    </dgm:pt>
    <dgm:pt modelId="{0F63DE26-CC8D-4E0D-9B36-1C1535514035}" type="pres">
      <dgm:prSet presAssocID="{F798C176-EB04-4793-8AC0-E30B27288524}" presName="parentText" presStyleLbl="node1" presStyleIdx="1" presStyleCnt="3" custScaleX="775505" custScaleY="94868" custLinFactNeighborX="94212">
        <dgm:presLayoutVars>
          <dgm:chMax val="0"/>
          <dgm:bulletEnabled val="1"/>
        </dgm:presLayoutVars>
      </dgm:prSet>
      <dgm:spPr/>
      <dgm:t>
        <a:bodyPr/>
        <a:lstStyle/>
        <a:p>
          <a:endParaRPr lang="es-ES"/>
        </a:p>
      </dgm:t>
    </dgm:pt>
    <dgm:pt modelId="{D7D6E870-DA41-48D8-806B-9E67AF356006}" type="pres">
      <dgm:prSet presAssocID="{F798C176-EB04-4793-8AC0-E30B27288524}" presName="negativeSpace" presStyleCnt="0"/>
      <dgm:spPr/>
    </dgm:pt>
    <dgm:pt modelId="{142172C7-0D59-4F63-A188-E922A5A5CA94}" type="pres">
      <dgm:prSet presAssocID="{F798C176-EB04-4793-8AC0-E30B27288524}" presName="childText" presStyleLbl="conFgAcc1" presStyleIdx="1" presStyleCnt="3" custScaleX="81571">
        <dgm:presLayoutVars>
          <dgm:bulletEnabled val="1"/>
        </dgm:presLayoutVars>
      </dgm:prSet>
      <dgm:spPr/>
    </dgm:pt>
    <dgm:pt modelId="{1D80F283-344D-4FAA-90DA-FB8F790E9839}" type="pres">
      <dgm:prSet presAssocID="{F0F5B198-0D48-41BE-9C50-01A3BF82C94F}" presName="spaceBetweenRectangles" presStyleCnt="0"/>
      <dgm:spPr/>
    </dgm:pt>
    <dgm:pt modelId="{6B869AF6-E76A-4AEC-9A7D-23E917229F45}" type="pres">
      <dgm:prSet presAssocID="{50B4EA51-8712-401C-B161-9F0160F3BFE4}" presName="parentLin" presStyleCnt="0"/>
      <dgm:spPr/>
    </dgm:pt>
    <dgm:pt modelId="{07C844F9-F168-4D6E-AD2F-3B35B97004B9}" type="pres">
      <dgm:prSet presAssocID="{50B4EA51-8712-401C-B161-9F0160F3BFE4}" presName="parentLeftMargin" presStyleLbl="node1" presStyleIdx="1" presStyleCnt="3"/>
      <dgm:spPr/>
      <dgm:t>
        <a:bodyPr/>
        <a:lstStyle/>
        <a:p>
          <a:endParaRPr lang="es-ES"/>
        </a:p>
      </dgm:t>
    </dgm:pt>
    <dgm:pt modelId="{6F0ECEFF-576C-465D-8944-3FF9702D28A0}" type="pres">
      <dgm:prSet presAssocID="{50B4EA51-8712-401C-B161-9F0160F3BFE4}" presName="parentText" presStyleLbl="node1" presStyleIdx="2" presStyleCnt="3" custScaleX="169705" custLinFactNeighborX="-79693">
        <dgm:presLayoutVars>
          <dgm:chMax val="0"/>
          <dgm:bulletEnabled val="1"/>
        </dgm:presLayoutVars>
      </dgm:prSet>
      <dgm:spPr/>
      <dgm:t>
        <a:bodyPr/>
        <a:lstStyle/>
        <a:p>
          <a:endParaRPr lang="es-ES"/>
        </a:p>
      </dgm:t>
    </dgm:pt>
    <dgm:pt modelId="{0994D130-B79F-421C-8596-1933F32B2E51}" type="pres">
      <dgm:prSet presAssocID="{50B4EA51-8712-401C-B161-9F0160F3BFE4}" presName="negativeSpace" presStyleCnt="0"/>
      <dgm:spPr/>
    </dgm:pt>
    <dgm:pt modelId="{A09C3351-A810-4F24-B91C-FEA3AAEB44F6}" type="pres">
      <dgm:prSet presAssocID="{50B4EA51-8712-401C-B161-9F0160F3BFE4}" presName="childText" presStyleLbl="conFgAcc1" presStyleIdx="2" presStyleCnt="3" custScaleX="88454">
        <dgm:presLayoutVars>
          <dgm:bulletEnabled val="1"/>
        </dgm:presLayoutVars>
      </dgm:prSet>
      <dgm:spPr/>
    </dgm:pt>
  </dgm:ptLst>
  <dgm:cxnLst>
    <dgm:cxn modelId="{5C4D9CE3-767D-46F2-98B0-CA8CA7513511}" type="presOf" srcId="{F798C176-EB04-4793-8AC0-E30B27288524}" destId="{0F63DE26-CC8D-4E0D-9B36-1C1535514035}" srcOrd="1" destOrd="0" presId="urn:microsoft.com/office/officeart/2005/8/layout/list1"/>
    <dgm:cxn modelId="{068ED600-CFCA-406C-B3C4-D4659FE136C7}" srcId="{1D29E058-FC24-4F4E-83D7-3683BAD71D65}" destId="{F798C176-EB04-4793-8AC0-E30B27288524}" srcOrd="1" destOrd="0" parTransId="{15605686-F154-47A6-BF4C-9D31D4B1626D}" sibTransId="{F0F5B198-0D48-41BE-9C50-01A3BF82C94F}"/>
    <dgm:cxn modelId="{FDE7A81A-9488-4BF9-ADB6-6494E6AF64C5}" type="presOf" srcId="{50B4EA51-8712-401C-B161-9F0160F3BFE4}" destId="{6F0ECEFF-576C-465D-8944-3FF9702D28A0}" srcOrd="1" destOrd="0" presId="urn:microsoft.com/office/officeart/2005/8/layout/list1"/>
    <dgm:cxn modelId="{DA2C35E4-7504-44BF-8D9A-25721F7D2C59}" type="presOf" srcId="{F798C176-EB04-4793-8AC0-E30B27288524}" destId="{861194A5-559E-4059-A959-DCB281A04583}" srcOrd="0" destOrd="0" presId="urn:microsoft.com/office/officeart/2005/8/layout/list1"/>
    <dgm:cxn modelId="{E37CCCF1-ACCB-4C18-BD03-E54B911F96AA}" type="presOf" srcId="{C13FEC7B-32C3-4D8B-A254-B236A5A2B2F9}" destId="{D5550ED6-F7D5-4CE9-8BF1-FDDDF5ADA306}" srcOrd="1" destOrd="0" presId="urn:microsoft.com/office/officeart/2005/8/layout/list1"/>
    <dgm:cxn modelId="{EDE27C42-32DE-4EC0-B154-30BD4936D664}" type="presOf" srcId="{50B4EA51-8712-401C-B161-9F0160F3BFE4}" destId="{07C844F9-F168-4D6E-AD2F-3B35B97004B9}" srcOrd="0" destOrd="0" presId="urn:microsoft.com/office/officeart/2005/8/layout/list1"/>
    <dgm:cxn modelId="{070E43FA-BBCC-4C02-A777-830DA1BDE4D3}" srcId="{1D29E058-FC24-4F4E-83D7-3683BAD71D65}" destId="{50B4EA51-8712-401C-B161-9F0160F3BFE4}" srcOrd="2" destOrd="0" parTransId="{4ECB3DBD-C963-4201-A4DA-18698A36B6F9}" sibTransId="{2A7A09D9-58AB-4E62-81FF-11883DE2561A}"/>
    <dgm:cxn modelId="{67EDB811-6DC3-43A7-BF1E-C31225423FF2}" type="presOf" srcId="{C13FEC7B-32C3-4D8B-A254-B236A5A2B2F9}" destId="{A4E4A35A-2FAE-4408-ACA2-0B8FCEDB0417}" srcOrd="0" destOrd="0" presId="urn:microsoft.com/office/officeart/2005/8/layout/list1"/>
    <dgm:cxn modelId="{31074BA1-00BC-4B6D-8BF7-F45ACF2AB0F0}" srcId="{1D29E058-FC24-4F4E-83D7-3683BAD71D65}" destId="{C13FEC7B-32C3-4D8B-A254-B236A5A2B2F9}" srcOrd="0" destOrd="0" parTransId="{07A083FF-4465-4F03-91E1-7097C1BC61B8}" sibTransId="{9E98C28E-6C9A-4EB9-83C7-64228C0F7969}"/>
    <dgm:cxn modelId="{03A22761-CB68-48B8-855E-39AFEFD68661}" type="presOf" srcId="{1D29E058-FC24-4F4E-83D7-3683BAD71D65}" destId="{9E7ECF91-D4FC-4EF8-B1EE-CA79650184B7}" srcOrd="0" destOrd="0" presId="urn:microsoft.com/office/officeart/2005/8/layout/list1"/>
    <dgm:cxn modelId="{6BF33176-0B2E-47C0-A0A2-3AB69EDFD96C}" type="presParOf" srcId="{9E7ECF91-D4FC-4EF8-B1EE-CA79650184B7}" destId="{BDA9DFEA-E1E7-48E6-BAAC-CE9C6BADA306}" srcOrd="0" destOrd="0" presId="urn:microsoft.com/office/officeart/2005/8/layout/list1"/>
    <dgm:cxn modelId="{25975B82-27F9-4CB0-B15D-8C3BB06D5267}" type="presParOf" srcId="{BDA9DFEA-E1E7-48E6-BAAC-CE9C6BADA306}" destId="{A4E4A35A-2FAE-4408-ACA2-0B8FCEDB0417}" srcOrd="0" destOrd="0" presId="urn:microsoft.com/office/officeart/2005/8/layout/list1"/>
    <dgm:cxn modelId="{E949D670-D95E-4619-95B2-3A3B2E9C77ED}" type="presParOf" srcId="{BDA9DFEA-E1E7-48E6-BAAC-CE9C6BADA306}" destId="{D5550ED6-F7D5-4CE9-8BF1-FDDDF5ADA306}" srcOrd="1" destOrd="0" presId="urn:microsoft.com/office/officeart/2005/8/layout/list1"/>
    <dgm:cxn modelId="{8426F838-88F9-4190-8A73-DCC62D5250FB}" type="presParOf" srcId="{9E7ECF91-D4FC-4EF8-B1EE-CA79650184B7}" destId="{0C0E3A50-3DE7-48EA-861D-34D613A27685}" srcOrd="1" destOrd="0" presId="urn:microsoft.com/office/officeart/2005/8/layout/list1"/>
    <dgm:cxn modelId="{9F55E853-4168-428D-A5FE-472B5DDE0229}" type="presParOf" srcId="{9E7ECF91-D4FC-4EF8-B1EE-CA79650184B7}" destId="{B85FD41B-C8B0-43D2-81FA-C10BE76DBBC9}" srcOrd="2" destOrd="0" presId="urn:microsoft.com/office/officeart/2005/8/layout/list1"/>
    <dgm:cxn modelId="{B3BF5615-20AF-46FD-A503-433E298BAF3C}" type="presParOf" srcId="{9E7ECF91-D4FC-4EF8-B1EE-CA79650184B7}" destId="{0D437C87-DEF8-499B-890F-4FEBAD31D31C}" srcOrd="3" destOrd="0" presId="urn:microsoft.com/office/officeart/2005/8/layout/list1"/>
    <dgm:cxn modelId="{CABA316C-6492-4B47-BB2A-FB42EF9BE70A}" type="presParOf" srcId="{9E7ECF91-D4FC-4EF8-B1EE-CA79650184B7}" destId="{192ED6E3-D907-4085-8526-38B2527906F8}" srcOrd="4" destOrd="0" presId="urn:microsoft.com/office/officeart/2005/8/layout/list1"/>
    <dgm:cxn modelId="{F33F1959-F06C-4E0E-91E7-85F0B981ECB9}" type="presParOf" srcId="{192ED6E3-D907-4085-8526-38B2527906F8}" destId="{861194A5-559E-4059-A959-DCB281A04583}" srcOrd="0" destOrd="0" presId="urn:microsoft.com/office/officeart/2005/8/layout/list1"/>
    <dgm:cxn modelId="{B674F08A-B00C-4F3F-990A-3485D13791F7}" type="presParOf" srcId="{192ED6E3-D907-4085-8526-38B2527906F8}" destId="{0F63DE26-CC8D-4E0D-9B36-1C1535514035}" srcOrd="1" destOrd="0" presId="urn:microsoft.com/office/officeart/2005/8/layout/list1"/>
    <dgm:cxn modelId="{2A96ECF8-DFCF-404C-95FE-AD08CBE6BC45}" type="presParOf" srcId="{9E7ECF91-D4FC-4EF8-B1EE-CA79650184B7}" destId="{D7D6E870-DA41-48D8-806B-9E67AF356006}" srcOrd="5" destOrd="0" presId="urn:microsoft.com/office/officeart/2005/8/layout/list1"/>
    <dgm:cxn modelId="{BC9B71E7-435E-46CE-B8CA-84AF8598BDC5}" type="presParOf" srcId="{9E7ECF91-D4FC-4EF8-B1EE-CA79650184B7}" destId="{142172C7-0D59-4F63-A188-E922A5A5CA94}" srcOrd="6" destOrd="0" presId="urn:microsoft.com/office/officeart/2005/8/layout/list1"/>
    <dgm:cxn modelId="{8CD49163-77F8-4E36-B06F-B7E55CEB67E1}" type="presParOf" srcId="{9E7ECF91-D4FC-4EF8-B1EE-CA79650184B7}" destId="{1D80F283-344D-4FAA-90DA-FB8F790E9839}" srcOrd="7" destOrd="0" presId="urn:microsoft.com/office/officeart/2005/8/layout/list1"/>
    <dgm:cxn modelId="{CD4D259B-430E-4EAC-9EC4-D043EBC9ABEE}" type="presParOf" srcId="{9E7ECF91-D4FC-4EF8-B1EE-CA79650184B7}" destId="{6B869AF6-E76A-4AEC-9A7D-23E917229F45}" srcOrd="8" destOrd="0" presId="urn:microsoft.com/office/officeart/2005/8/layout/list1"/>
    <dgm:cxn modelId="{5D0FD0AC-4E21-4E55-8BDA-7FBA876B40D8}" type="presParOf" srcId="{6B869AF6-E76A-4AEC-9A7D-23E917229F45}" destId="{07C844F9-F168-4D6E-AD2F-3B35B97004B9}" srcOrd="0" destOrd="0" presId="urn:microsoft.com/office/officeart/2005/8/layout/list1"/>
    <dgm:cxn modelId="{9946104F-418C-4351-A716-872DE919C485}" type="presParOf" srcId="{6B869AF6-E76A-4AEC-9A7D-23E917229F45}" destId="{6F0ECEFF-576C-465D-8944-3FF9702D28A0}" srcOrd="1" destOrd="0" presId="urn:microsoft.com/office/officeart/2005/8/layout/list1"/>
    <dgm:cxn modelId="{414EDD40-E071-47F5-B9AD-744C4C219DFD}" type="presParOf" srcId="{9E7ECF91-D4FC-4EF8-B1EE-CA79650184B7}" destId="{0994D130-B79F-421C-8596-1933F32B2E51}" srcOrd="9" destOrd="0" presId="urn:microsoft.com/office/officeart/2005/8/layout/list1"/>
    <dgm:cxn modelId="{B9640D21-0050-461C-B40D-26740BFBA7E7}" type="presParOf" srcId="{9E7ECF91-D4FC-4EF8-B1EE-CA79650184B7}" destId="{A09C3351-A810-4F24-B91C-FEA3AAEB44F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DFACA8F-9CD9-4581-96F7-51A9EFDDAE69}"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s-ES"/>
        </a:p>
      </dgm:t>
    </dgm:pt>
    <dgm:pt modelId="{FCA765CB-688B-4C28-9215-E6E57747B170}">
      <dgm:prSet phldrT="[Texto]" custT="1"/>
      <dgm:spPr/>
      <dgm:t>
        <a:bodyPr/>
        <a:lstStyle/>
        <a:p>
          <a:pPr algn="just"/>
          <a:r>
            <a:rPr lang="es-ES" sz="2800" b="1" dirty="0" smtClean="0"/>
            <a:t>Misión</a:t>
          </a:r>
          <a:endParaRPr lang="es-ES" sz="2800" dirty="0"/>
        </a:p>
      </dgm:t>
    </dgm:pt>
    <dgm:pt modelId="{0997E658-B8F7-4DFE-A5B6-04CB398B83BC}" type="parTrans" cxnId="{19846083-F0C6-4414-8F0F-EB834C61AD6E}">
      <dgm:prSet/>
      <dgm:spPr/>
      <dgm:t>
        <a:bodyPr/>
        <a:lstStyle/>
        <a:p>
          <a:pPr algn="just"/>
          <a:endParaRPr lang="es-ES"/>
        </a:p>
      </dgm:t>
    </dgm:pt>
    <dgm:pt modelId="{3ED0C886-D368-437E-A7CC-443011B9F133}" type="sibTrans" cxnId="{19846083-F0C6-4414-8F0F-EB834C61AD6E}">
      <dgm:prSet/>
      <dgm:spPr/>
      <dgm:t>
        <a:bodyPr/>
        <a:lstStyle/>
        <a:p>
          <a:pPr algn="just"/>
          <a:endParaRPr lang="es-ES"/>
        </a:p>
      </dgm:t>
    </dgm:pt>
    <dgm:pt modelId="{B366DD25-683F-4D02-830E-C1153D14044F}">
      <dgm:prSet phldrT="[Texto]"/>
      <dgm:spPr/>
      <dgm:t>
        <a:bodyPr/>
        <a:lstStyle/>
        <a:p>
          <a:pPr algn="just"/>
          <a:r>
            <a:rPr lang="es-ES" dirty="0" smtClean="0"/>
            <a:t>El gobierno local tiene como misión: brindar servicios públicos de calidad en forma equitativa y solidaria, que contribuyan al desarrollo sostenible del Cantón Mejía y de sus habitantes; a través de la ejecución de planes, programas y proyectos técnicos que involucran la participación coordinada de la ciudadanía y una administración eficiente, honesta y responsable de los recursos municipales en pro del bienestar común.</a:t>
          </a:r>
          <a:endParaRPr lang="es-ES" dirty="0"/>
        </a:p>
      </dgm:t>
    </dgm:pt>
    <dgm:pt modelId="{6BE5C952-2367-4259-B119-FC764FE07484}" type="parTrans" cxnId="{63889CD8-CE6C-43DE-B0F5-642455AB6187}">
      <dgm:prSet/>
      <dgm:spPr/>
      <dgm:t>
        <a:bodyPr/>
        <a:lstStyle/>
        <a:p>
          <a:pPr algn="just"/>
          <a:endParaRPr lang="es-ES"/>
        </a:p>
      </dgm:t>
    </dgm:pt>
    <dgm:pt modelId="{A0716AE6-4A4B-45B3-8ED2-7CDCFD933086}" type="sibTrans" cxnId="{63889CD8-CE6C-43DE-B0F5-642455AB6187}">
      <dgm:prSet/>
      <dgm:spPr/>
      <dgm:t>
        <a:bodyPr/>
        <a:lstStyle/>
        <a:p>
          <a:pPr algn="just"/>
          <a:endParaRPr lang="es-ES"/>
        </a:p>
      </dgm:t>
    </dgm:pt>
    <dgm:pt modelId="{F346F408-3182-42DD-B67D-3D6AAD08A939}">
      <dgm:prSet phldrT="[Texto]" custT="1"/>
      <dgm:spPr/>
      <dgm:t>
        <a:bodyPr/>
        <a:lstStyle/>
        <a:p>
          <a:pPr algn="just"/>
          <a:r>
            <a:rPr lang="es-ES" sz="2800" b="1" dirty="0" smtClean="0"/>
            <a:t>Visión</a:t>
          </a:r>
          <a:endParaRPr lang="es-ES" sz="2800" dirty="0"/>
        </a:p>
      </dgm:t>
    </dgm:pt>
    <dgm:pt modelId="{57295D54-3BC0-4C90-B9BD-4155827D4102}" type="parTrans" cxnId="{33447182-5907-41C1-B214-C323D403B0FA}">
      <dgm:prSet/>
      <dgm:spPr/>
      <dgm:t>
        <a:bodyPr/>
        <a:lstStyle/>
        <a:p>
          <a:pPr algn="just"/>
          <a:endParaRPr lang="es-ES"/>
        </a:p>
      </dgm:t>
    </dgm:pt>
    <dgm:pt modelId="{175D7B75-51B7-4A25-B8BE-E8D4F98A2D65}" type="sibTrans" cxnId="{33447182-5907-41C1-B214-C323D403B0FA}">
      <dgm:prSet/>
      <dgm:spPr/>
      <dgm:t>
        <a:bodyPr/>
        <a:lstStyle/>
        <a:p>
          <a:pPr algn="just"/>
          <a:endParaRPr lang="es-ES"/>
        </a:p>
      </dgm:t>
    </dgm:pt>
    <dgm:pt modelId="{7CEA3840-EA1B-4F11-9AE7-D816AA44E9EF}">
      <dgm:prSet phldrT="[Texto]"/>
      <dgm:spPr/>
      <dgm:t>
        <a:bodyPr/>
        <a:lstStyle/>
        <a:p>
          <a:pPr algn="just"/>
          <a:r>
            <a:rPr lang="es-ES" dirty="0" smtClean="0"/>
            <a:t>Hasta el 2014 el Gobierno A.D. Municipal del Cantón Mejía ejecutará los planes, programas y proyectos contenidos en la Planificación Estratégica Institucional, habiendo desarrollado una cultura, valores y principios organizacionales que serán evidenciados en el mejoramiento continuo de la calidad y eficacia de los servicios y procesos a fin de satisfacer las necesidades de la comunidad; constituyéndose como un referente de desarrollo.</a:t>
          </a:r>
          <a:endParaRPr lang="es-ES" dirty="0"/>
        </a:p>
      </dgm:t>
    </dgm:pt>
    <dgm:pt modelId="{77761AFC-36D6-4011-A0D4-734AE0102E04}" type="sibTrans" cxnId="{76354C82-A3D0-4A94-8711-77BD70CD5681}">
      <dgm:prSet/>
      <dgm:spPr/>
      <dgm:t>
        <a:bodyPr/>
        <a:lstStyle/>
        <a:p>
          <a:pPr algn="just"/>
          <a:endParaRPr lang="es-ES"/>
        </a:p>
      </dgm:t>
    </dgm:pt>
    <dgm:pt modelId="{7AE3E606-48E4-472B-9A59-81ACCDE89A45}" type="parTrans" cxnId="{76354C82-A3D0-4A94-8711-77BD70CD5681}">
      <dgm:prSet/>
      <dgm:spPr/>
      <dgm:t>
        <a:bodyPr/>
        <a:lstStyle/>
        <a:p>
          <a:pPr algn="just"/>
          <a:endParaRPr lang="es-ES"/>
        </a:p>
      </dgm:t>
    </dgm:pt>
    <dgm:pt modelId="{75A0095D-3599-4D3A-9D5C-6FE4C7562F34}" type="pres">
      <dgm:prSet presAssocID="{5DFACA8F-9CD9-4581-96F7-51A9EFDDAE69}" presName="Name0" presStyleCnt="0">
        <dgm:presLayoutVars>
          <dgm:dir/>
          <dgm:animLvl val="lvl"/>
          <dgm:resizeHandles val="exact"/>
        </dgm:presLayoutVars>
      </dgm:prSet>
      <dgm:spPr/>
      <dgm:t>
        <a:bodyPr/>
        <a:lstStyle/>
        <a:p>
          <a:endParaRPr lang="es-ES"/>
        </a:p>
      </dgm:t>
    </dgm:pt>
    <dgm:pt modelId="{626A40DC-F9DE-4CCB-A5C5-225AA48CFE5C}" type="pres">
      <dgm:prSet presAssocID="{FCA765CB-688B-4C28-9215-E6E57747B170}" presName="linNode" presStyleCnt="0"/>
      <dgm:spPr/>
    </dgm:pt>
    <dgm:pt modelId="{91193AD0-20D7-47A8-9C1A-C61D412B92B9}" type="pres">
      <dgm:prSet presAssocID="{FCA765CB-688B-4C28-9215-E6E57747B170}" presName="parentText" presStyleLbl="node1" presStyleIdx="0" presStyleCnt="2" custScaleX="54062" custScaleY="28475" custLinFactNeighborY="-5650">
        <dgm:presLayoutVars>
          <dgm:chMax val="1"/>
          <dgm:bulletEnabled val="1"/>
        </dgm:presLayoutVars>
      </dgm:prSet>
      <dgm:spPr/>
      <dgm:t>
        <a:bodyPr/>
        <a:lstStyle/>
        <a:p>
          <a:endParaRPr lang="es-ES"/>
        </a:p>
      </dgm:t>
    </dgm:pt>
    <dgm:pt modelId="{7DF9843A-C9E7-44BA-9692-BB1F83DCE206}" type="pres">
      <dgm:prSet presAssocID="{FCA765CB-688B-4C28-9215-E6E57747B170}" presName="descendantText" presStyleLbl="alignAccFollowNode1" presStyleIdx="0" presStyleCnt="2" custScaleX="123214" custScaleY="56518">
        <dgm:presLayoutVars>
          <dgm:bulletEnabled val="1"/>
        </dgm:presLayoutVars>
      </dgm:prSet>
      <dgm:spPr/>
      <dgm:t>
        <a:bodyPr/>
        <a:lstStyle/>
        <a:p>
          <a:endParaRPr lang="es-ES"/>
        </a:p>
      </dgm:t>
    </dgm:pt>
    <dgm:pt modelId="{C1B088E5-5AEE-4ADC-B589-508671DF8385}" type="pres">
      <dgm:prSet presAssocID="{3ED0C886-D368-437E-A7CC-443011B9F133}" presName="sp" presStyleCnt="0"/>
      <dgm:spPr/>
    </dgm:pt>
    <dgm:pt modelId="{66EE5953-B486-4EEF-8972-9DDEA82F50CC}" type="pres">
      <dgm:prSet presAssocID="{F346F408-3182-42DD-B67D-3D6AAD08A939}" presName="linNode" presStyleCnt="0"/>
      <dgm:spPr/>
    </dgm:pt>
    <dgm:pt modelId="{0C9A98CC-D45F-427B-AA16-0ABB04A2E9D3}" type="pres">
      <dgm:prSet presAssocID="{F346F408-3182-42DD-B67D-3D6AAD08A939}" presName="parentText" presStyleLbl="node1" presStyleIdx="1" presStyleCnt="2" custScaleX="54062" custScaleY="28475">
        <dgm:presLayoutVars>
          <dgm:chMax val="1"/>
          <dgm:bulletEnabled val="1"/>
        </dgm:presLayoutVars>
      </dgm:prSet>
      <dgm:spPr/>
      <dgm:t>
        <a:bodyPr/>
        <a:lstStyle/>
        <a:p>
          <a:endParaRPr lang="es-ES"/>
        </a:p>
      </dgm:t>
    </dgm:pt>
    <dgm:pt modelId="{5577D185-443F-43C5-BD1E-517619E7FBEE}" type="pres">
      <dgm:prSet presAssocID="{F346F408-3182-42DD-B67D-3D6AAD08A939}" presName="descendantText" presStyleLbl="alignAccFollowNode1" presStyleIdx="1" presStyleCnt="2" custScaleX="123214" custScaleY="56518">
        <dgm:presLayoutVars>
          <dgm:bulletEnabled val="1"/>
        </dgm:presLayoutVars>
      </dgm:prSet>
      <dgm:spPr/>
      <dgm:t>
        <a:bodyPr/>
        <a:lstStyle/>
        <a:p>
          <a:endParaRPr lang="es-ES"/>
        </a:p>
      </dgm:t>
    </dgm:pt>
  </dgm:ptLst>
  <dgm:cxnLst>
    <dgm:cxn modelId="{19846083-F0C6-4414-8F0F-EB834C61AD6E}" srcId="{5DFACA8F-9CD9-4581-96F7-51A9EFDDAE69}" destId="{FCA765CB-688B-4C28-9215-E6E57747B170}" srcOrd="0" destOrd="0" parTransId="{0997E658-B8F7-4DFE-A5B6-04CB398B83BC}" sibTransId="{3ED0C886-D368-437E-A7CC-443011B9F133}"/>
    <dgm:cxn modelId="{63889CD8-CE6C-43DE-B0F5-642455AB6187}" srcId="{FCA765CB-688B-4C28-9215-E6E57747B170}" destId="{B366DD25-683F-4D02-830E-C1153D14044F}" srcOrd="0" destOrd="0" parTransId="{6BE5C952-2367-4259-B119-FC764FE07484}" sibTransId="{A0716AE6-4A4B-45B3-8ED2-7CDCFD933086}"/>
    <dgm:cxn modelId="{33FEC001-144B-467F-8D8A-81149164F750}" type="presOf" srcId="{FCA765CB-688B-4C28-9215-E6E57747B170}" destId="{91193AD0-20D7-47A8-9C1A-C61D412B92B9}" srcOrd="0" destOrd="0" presId="urn:microsoft.com/office/officeart/2005/8/layout/vList5"/>
    <dgm:cxn modelId="{AEB54337-6C62-4885-9D39-4F6EB26B2A1C}" type="presOf" srcId="{5DFACA8F-9CD9-4581-96F7-51A9EFDDAE69}" destId="{75A0095D-3599-4D3A-9D5C-6FE4C7562F34}" srcOrd="0" destOrd="0" presId="urn:microsoft.com/office/officeart/2005/8/layout/vList5"/>
    <dgm:cxn modelId="{AD78C0E1-B7D1-44B2-8B6C-649DEE6FF050}" type="presOf" srcId="{B366DD25-683F-4D02-830E-C1153D14044F}" destId="{7DF9843A-C9E7-44BA-9692-BB1F83DCE206}" srcOrd="0" destOrd="0" presId="urn:microsoft.com/office/officeart/2005/8/layout/vList5"/>
    <dgm:cxn modelId="{76354C82-A3D0-4A94-8711-77BD70CD5681}" srcId="{F346F408-3182-42DD-B67D-3D6AAD08A939}" destId="{7CEA3840-EA1B-4F11-9AE7-D816AA44E9EF}" srcOrd="0" destOrd="0" parTransId="{7AE3E606-48E4-472B-9A59-81ACCDE89A45}" sibTransId="{77761AFC-36D6-4011-A0D4-734AE0102E04}"/>
    <dgm:cxn modelId="{A6E37FD1-4F8D-411A-B56C-ED6F72B9722B}" type="presOf" srcId="{7CEA3840-EA1B-4F11-9AE7-D816AA44E9EF}" destId="{5577D185-443F-43C5-BD1E-517619E7FBEE}" srcOrd="0" destOrd="0" presId="urn:microsoft.com/office/officeart/2005/8/layout/vList5"/>
    <dgm:cxn modelId="{D1D1EDD1-0EEE-45CD-9CB3-23F9EC46CBE5}" type="presOf" srcId="{F346F408-3182-42DD-B67D-3D6AAD08A939}" destId="{0C9A98CC-D45F-427B-AA16-0ABB04A2E9D3}" srcOrd="0" destOrd="0" presId="urn:microsoft.com/office/officeart/2005/8/layout/vList5"/>
    <dgm:cxn modelId="{33447182-5907-41C1-B214-C323D403B0FA}" srcId="{5DFACA8F-9CD9-4581-96F7-51A9EFDDAE69}" destId="{F346F408-3182-42DD-B67D-3D6AAD08A939}" srcOrd="1" destOrd="0" parTransId="{57295D54-3BC0-4C90-B9BD-4155827D4102}" sibTransId="{175D7B75-51B7-4A25-B8BE-E8D4F98A2D65}"/>
    <dgm:cxn modelId="{FE82ABB6-2249-4019-8A20-D396E8252446}" type="presParOf" srcId="{75A0095D-3599-4D3A-9D5C-6FE4C7562F34}" destId="{626A40DC-F9DE-4CCB-A5C5-225AA48CFE5C}" srcOrd="0" destOrd="0" presId="urn:microsoft.com/office/officeart/2005/8/layout/vList5"/>
    <dgm:cxn modelId="{629C10A5-1E0C-475E-BBC3-F7BA5C86E3BA}" type="presParOf" srcId="{626A40DC-F9DE-4CCB-A5C5-225AA48CFE5C}" destId="{91193AD0-20D7-47A8-9C1A-C61D412B92B9}" srcOrd="0" destOrd="0" presId="urn:microsoft.com/office/officeart/2005/8/layout/vList5"/>
    <dgm:cxn modelId="{3BB4E38C-B85E-46F7-A16B-0BFE627EB407}" type="presParOf" srcId="{626A40DC-F9DE-4CCB-A5C5-225AA48CFE5C}" destId="{7DF9843A-C9E7-44BA-9692-BB1F83DCE206}" srcOrd="1" destOrd="0" presId="urn:microsoft.com/office/officeart/2005/8/layout/vList5"/>
    <dgm:cxn modelId="{1AF2582A-2D99-4F2E-BA13-08645F703764}" type="presParOf" srcId="{75A0095D-3599-4D3A-9D5C-6FE4C7562F34}" destId="{C1B088E5-5AEE-4ADC-B589-508671DF8385}" srcOrd="1" destOrd="0" presId="urn:microsoft.com/office/officeart/2005/8/layout/vList5"/>
    <dgm:cxn modelId="{4F81F26F-3711-4EC1-B943-0AE3CD828A9C}" type="presParOf" srcId="{75A0095D-3599-4D3A-9D5C-6FE4C7562F34}" destId="{66EE5953-B486-4EEF-8972-9DDEA82F50CC}" srcOrd="2" destOrd="0" presId="urn:microsoft.com/office/officeart/2005/8/layout/vList5"/>
    <dgm:cxn modelId="{E12C2C4D-92BA-43E5-A758-7F3EE56A0406}" type="presParOf" srcId="{66EE5953-B486-4EEF-8972-9DDEA82F50CC}" destId="{0C9A98CC-D45F-427B-AA16-0ABB04A2E9D3}" srcOrd="0" destOrd="0" presId="urn:microsoft.com/office/officeart/2005/8/layout/vList5"/>
    <dgm:cxn modelId="{6FFAC336-CF03-408A-9A84-FE38114BBD09}" type="presParOf" srcId="{66EE5953-B486-4EEF-8972-9DDEA82F50CC}" destId="{5577D185-443F-43C5-BD1E-517619E7FB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8493A-8CFD-4836-BF6F-0DCE1FDEF293}"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s-ES"/>
        </a:p>
      </dgm:t>
    </dgm:pt>
    <dgm:pt modelId="{F5F55F57-FBF2-4B4E-B692-3C7E8A30D331}">
      <dgm:prSet phldrT="[Texto]" custT="1"/>
      <dgm:spPr/>
      <dgm:t>
        <a:bodyPr/>
        <a:lstStyle/>
        <a:p>
          <a:r>
            <a:rPr lang="es-ES" sz="1000" b="1" dirty="0" smtClean="0">
              <a:solidFill>
                <a:schemeClr val="bg1"/>
              </a:solidFill>
            </a:rPr>
            <a:t>Elaborar una Propuesta de Ordenamiento Territorial del Cantón Mejía, en base a la Zonificación Ecológica  Económica</a:t>
          </a:r>
          <a:endParaRPr lang="es-ES" sz="1000" b="1" dirty="0">
            <a:solidFill>
              <a:schemeClr val="bg1"/>
            </a:solidFill>
          </a:endParaRPr>
        </a:p>
      </dgm:t>
    </dgm:pt>
    <dgm:pt modelId="{77DD1B88-2F66-4EB1-AF2D-6E7F068E4E79}" type="parTrans" cxnId="{2489CA5E-4CB9-41FD-AA22-657D019C268E}">
      <dgm:prSet/>
      <dgm:spPr/>
      <dgm:t>
        <a:bodyPr/>
        <a:lstStyle/>
        <a:p>
          <a:endParaRPr lang="es-ES" sz="1000" b="1">
            <a:solidFill>
              <a:schemeClr val="bg1"/>
            </a:solidFill>
          </a:endParaRPr>
        </a:p>
      </dgm:t>
    </dgm:pt>
    <dgm:pt modelId="{DAF5FE5E-68BE-4E51-8F39-BD174A22EC6A}" type="sibTrans" cxnId="{2489CA5E-4CB9-41FD-AA22-657D019C268E}">
      <dgm:prSet/>
      <dgm:spPr/>
      <dgm:t>
        <a:bodyPr/>
        <a:lstStyle/>
        <a:p>
          <a:endParaRPr lang="es-ES" sz="1000" b="1">
            <a:solidFill>
              <a:schemeClr val="bg1"/>
            </a:solidFill>
          </a:endParaRPr>
        </a:p>
      </dgm:t>
    </dgm:pt>
    <dgm:pt modelId="{539DAF42-6F02-4568-A25A-032CB88700D6}">
      <dgm:prSet phldrT="[Texto]" custT="1"/>
      <dgm:spPr/>
      <dgm:t>
        <a:bodyPr/>
        <a:lstStyle/>
        <a:p>
          <a:r>
            <a:rPr lang="es-ES" sz="1000" b="1" dirty="0" smtClean="0">
              <a:solidFill>
                <a:schemeClr val="bg1"/>
              </a:solidFill>
            </a:rPr>
            <a:t>OBJETIVO GENERAL</a:t>
          </a:r>
          <a:endParaRPr lang="es-ES" sz="1000" b="1" dirty="0">
            <a:solidFill>
              <a:schemeClr val="bg1"/>
            </a:solidFill>
          </a:endParaRPr>
        </a:p>
      </dgm:t>
    </dgm:pt>
    <dgm:pt modelId="{0896C724-7A25-4FA8-8F54-7B8B3718DF1F}" type="parTrans" cxnId="{6AC87FEC-D84D-4505-94E7-AE5591CB8641}">
      <dgm:prSet/>
      <dgm:spPr/>
      <dgm:t>
        <a:bodyPr/>
        <a:lstStyle/>
        <a:p>
          <a:endParaRPr lang="es-ES" sz="1000" b="1">
            <a:solidFill>
              <a:schemeClr val="bg1"/>
            </a:solidFill>
          </a:endParaRPr>
        </a:p>
      </dgm:t>
    </dgm:pt>
    <dgm:pt modelId="{3DF6BFB5-4B5D-4D3C-8E67-18D08A4C3EEA}" type="sibTrans" cxnId="{6AC87FEC-D84D-4505-94E7-AE5591CB8641}">
      <dgm:prSet/>
      <dgm:spPr/>
      <dgm:t>
        <a:bodyPr/>
        <a:lstStyle/>
        <a:p>
          <a:endParaRPr lang="es-ES" sz="1000" b="1">
            <a:solidFill>
              <a:schemeClr val="bg1"/>
            </a:solidFill>
          </a:endParaRPr>
        </a:p>
      </dgm:t>
    </dgm:pt>
    <dgm:pt modelId="{61A0B7B9-DB18-4193-9C31-A157A62280FF}" type="pres">
      <dgm:prSet presAssocID="{5AC8493A-8CFD-4836-BF6F-0DCE1FDEF293}" presName="Name0" presStyleCnt="0">
        <dgm:presLayoutVars>
          <dgm:chMax val="11"/>
          <dgm:chPref val="11"/>
          <dgm:dir/>
          <dgm:resizeHandles/>
        </dgm:presLayoutVars>
      </dgm:prSet>
      <dgm:spPr/>
      <dgm:t>
        <a:bodyPr/>
        <a:lstStyle/>
        <a:p>
          <a:endParaRPr lang="es-ES"/>
        </a:p>
      </dgm:t>
    </dgm:pt>
    <dgm:pt modelId="{DFE76339-2FED-4200-9CB1-63B033097485}" type="pres">
      <dgm:prSet presAssocID="{539DAF42-6F02-4568-A25A-032CB88700D6}" presName="Accent2" presStyleCnt="0"/>
      <dgm:spPr/>
    </dgm:pt>
    <dgm:pt modelId="{CAA4B125-3438-4267-ABAB-A0CF9C38962F}" type="pres">
      <dgm:prSet presAssocID="{539DAF42-6F02-4568-A25A-032CB88700D6}" presName="Accent" presStyleLbl="node1" presStyleIdx="0" presStyleCnt="2"/>
      <dgm:spPr/>
    </dgm:pt>
    <dgm:pt modelId="{AF139757-2A33-43BE-AEFB-56FABFD87F63}" type="pres">
      <dgm:prSet presAssocID="{539DAF42-6F02-4568-A25A-032CB88700D6}" presName="ParentBackground2" presStyleCnt="0"/>
      <dgm:spPr/>
    </dgm:pt>
    <dgm:pt modelId="{1C3CD60C-BBD3-4ACA-B1EC-A9E535261226}" type="pres">
      <dgm:prSet presAssocID="{539DAF42-6F02-4568-A25A-032CB88700D6}" presName="ParentBackground" presStyleLbl="fgAcc1" presStyleIdx="0" presStyleCnt="2"/>
      <dgm:spPr/>
      <dgm:t>
        <a:bodyPr/>
        <a:lstStyle/>
        <a:p>
          <a:endParaRPr lang="es-ES"/>
        </a:p>
      </dgm:t>
    </dgm:pt>
    <dgm:pt modelId="{D3BAE6E7-C60B-4398-B0FD-EDF0E5F18201}" type="pres">
      <dgm:prSet presAssocID="{539DAF42-6F02-4568-A25A-032CB88700D6}" presName="Parent2" presStyleLbl="revTx" presStyleIdx="0" presStyleCnt="0">
        <dgm:presLayoutVars>
          <dgm:chMax val="1"/>
          <dgm:chPref val="1"/>
          <dgm:bulletEnabled val="1"/>
        </dgm:presLayoutVars>
      </dgm:prSet>
      <dgm:spPr/>
      <dgm:t>
        <a:bodyPr/>
        <a:lstStyle/>
        <a:p>
          <a:endParaRPr lang="es-ES"/>
        </a:p>
      </dgm:t>
    </dgm:pt>
    <dgm:pt modelId="{50B5FC17-0E8F-49A3-BB11-28B0AF7A895F}" type="pres">
      <dgm:prSet presAssocID="{F5F55F57-FBF2-4B4E-B692-3C7E8A30D331}" presName="Accent1" presStyleCnt="0"/>
      <dgm:spPr/>
    </dgm:pt>
    <dgm:pt modelId="{5714ED5C-4C53-48E1-9108-6B08414DD4E6}" type="pres">
      <dgm:prSet presAssocID="{F5F55F57-FBF2-4B4E-B692-3C7E8A30D331}" presName="Accent" presStyleLbl="node1" presStyleIdx="1" presStyleCnt="2"/>
      <dgm:spPr/>
    </dgm:pt>
    <dgm:pt modelId="{5B9780DA-20C0-4715-AEFA-95A1EFF57986}" type="pres">
      <dgm:prSet presAssocID="{F5F55F57-FBF2-4B4E-B692-3C7E8A30D331}" presName="ParentBackground1" presStyleCnt="0"/>
      <dgm:spPr/>
    </dgm:pt>
    <dgm:pt modelId="{D7DC5891-C484-4D6A-BCB6-C6F7292DDA25}" type="pres">
      <dgm:prSet presAssocID="{F5F55F57-FBF2-4B4E-B692-3C7E8A30D331}" presName="ParentBackground" presStyleLbl="fgAcc1" presStyleIdx="1" presStyleCnt="2"/>
      <dgm:spPr/>
      <dgm:t>
        <a:bodyPr/>
        <a:lstStyle/>
        <a:p>
          <a:endParaRPr lang="es-ES"/>
        </a:p>
      </dgm:t>
    </dgm:pt>
    <dgm:pt modelId="{E3E18377-4B4F-438B-89BA-EC025F8EB1C8}" type="pres">
      <dgm:prSet presAssocID="{F5F55F57-FBF2-4B4E-B692-3C7E8A30D331}" presName="Parent1" presStyleLbl="revTx" presStyleIdx="0" presStyleCnt="0">
        <dgm:presLayoutVars>
          <dgm:chMax val="1"/>
          <dgm:chPref val="1"/>
          <dgm:bulletEnabled val="1"/>
        </dgm:presLayoutVars>
      </dgm:prSet>
      <dgm:spPr/>
      <dgm:t>
        <a:bodyPr/>
        <a:lstStyle/>
        <a:p>
          <a:endParaRPr lang="es-ES"/>
        </a:p>
      </dgm:t>
    </dgm:pt>
  </dgm:ptLst>
  <dgm:cxnLst>
    <dgm:cxn modelId="{2489CA5E-4CB9-41FD-AA22-657D019C268E}" srcId="{5AC8493A-8CFD-4836-BF6F-0DCE1FDEF293}" destId="{F5F55F57-FBF2-4B4E-B692-3C7E8A30D331}" srcOrd="0" destOrd="0" parTransId="{77DD1B88-2F66-4EB1-AF2D-6E7F068E4E79}" sibTransId="{DAF5FE5E-68BE-4E51-8F39-BD174A22EC6A}"/>
    <dgm:cxn modelId="{EDD521E7-9FDC-4844-A3AA-DE65A1A24DB2}" type="presOf" srcId="{539DAF42-6F02-4568-A25A-032CB88700D6}" destId="{1C3CD60C-BBD3-4ACA-B1EC-A9E535261226}" srcOrd="0" destOrd="0" presId="urn:microsoft.com/office/officeart/2011/layout/CircleProcess"/>
    <dgm:cxn modelId="{96987BB1-643F-4682-AC0A-859C8169293E}" type="presOf" srcId="{5AC8493A-8CFD-4836-BF6F-0DCE1FDEF293}" destId="{61A0B7B9-DB18-4193-9C31-A157A62280FF}" srcOrd="0" destOrd="0" presId="urn:microsoft.com/office/officeart/2011/layout/CircleProcess"/>
    <dgm:cxn modelId="{97A1E9E2-7EB8-4BA8-AFBA-E7D1C0798AEC}" type="presOf" srcId="{F5F55F57-FBF2-4B4E-B692-3C7E8A30D331}" destId="{D7DC5891-C484-4D6A-BCB6-C6F7292DDA25}" srcOrd="0" destOrd="0" presId="urn:microsoft.com/office/officeart/2011/layout/CircleProcess"/>
    <dgm:cxn modelId="{6AC87FEC-D84D-4505-94E7-AE5591CB8641}" srcId="{5AC8493A-8CFD-4836-BF6F-0DCE1FDEF293}" destId="{539DAF42-6F02-4568-A25A-032CB88700D6}" srcOrd="1" destOrd="0" parTransId="{0896C724-7A25-4FA8-8F54-7B8B3718DF1F}" sibTransId="{3DF6BFB5-4B5D-4D3C-8E67-18D08A4C3EEA}"/>
    <dgm:cxn modelId="{DABFBF51-AEAC-4A8A-BDFF-11558987C5B0}" type="presOf" srcId="{F5F55F57-FBF2-4B4E-B692-3C7E8A30D331}" destId="{E3E18377-4B4F-438B-89BA-EC025F8EB1C8}" srcOrd="1" destOrd="0" presId="urn:microsoft.com/office/officeart/2011/layout/CircleProcess"/>
    <dgm:cxn modelId="{89ED1CCA-486C-4785-AC9F-15CEC4D7D0A2}" type="presOf" srcId="{539DAF42-6F02-4568-A25A-032CB88700D6}" destId="{D3BAE6E7-C60B-4398-B0FD-EDF0E5F18201}" srcOrd="1" destOrd="0" presId="urn:microsoft.com/office/officeart/2011/layout/CircleProcess"/>
    <dgm:cxn modelId="{4652389E-F1D0-404E-A300-617BB8EA7304}" type="presParOf" srcId="{61A0B7B9-DB18-4193-9C31-A157A62280FF}" destId="{DFE76339-2FED-4200-9CB1-63B033097485}" srcOrd="0" destOrd="0" presId="urn:microsoft.com/office/officeart/2011/layout/CircleProcess"/>
    <dgm:cxn modelId="{64C239FC-D955-4CBA-B13B-5328C0F38180}" type="presParOf" srcId="{DFE76339-2FED-4200-9CB1-63B033097485}" destId="{CAA4B125-3438-4267-ABAB-A0CF9C38962F}" srcOrd="0" destOrd="0" presId="urn:microsoft.com/office/officeart/2011/layout/CircleProcess"/>
    <dgm:cxn modelId="{247D943A-FAB1-4207-94C3-E591D168D302}" type="presParOf" srcId="{61A0B7B9-DB18-4193-9C31-A157A62280FF}" destId="{AF139757-2A33-43BE-AEFB-56FABFD87F63}" srcOrd="1" destOrd="0" presId="urn:microsoft.com/office/officeart/2011/layout/CircleProcess"/>
    <dgm:cxn modelId="{358F93F0-665E-4EC2-8923-075C8D4F6426}" type="presParOf" srcId="{AF139757-2A33-43BE-AEFB-56FABFD87F63}" destId="{1C3CD60C-BBD3-4ACA-B1EC-A9E535261226}" srcOrd="0" destOrd="0" presId="urn:microsoft.com/office/officeart/2011/layout/CircleProcess"/>
    <dgm:cxn modelId="{578B2BB7-AC07-48B0-AB64-11351163BDC9}" type="presParOf" srcId="{61A0B7B9-DB18-4193-9C31-A157A62280FF}" destId="{D3BAE6E7-C60B-4398-B0FD-EDF0E5F18201}" srcOrd="2" destOrd="0" presId="urn:microsoft.com/office/officeart/2011/layout/CircleProcess"/>
    <dgm:cxn modelId="{FAB8B349-0E61-424C-92C4-1E4A2DBDDDBA}" type="presParOf" srcId="{61A0B7B9-DB18-4193-9C31-A157A62280FF}" destId="{50B5FC17-0E8F-49A3-BB11-28B0AF7A895F}" srcOrd="3" destOrd="0" presId="urn:microsoft.com/office/officeart/2011/layout/CircleProcess"/>
    <dgm:cxn modelId="{5A5097ED-1F56-4306-AD2F-FBBD9DE90754}" type="presParOf" srcId="{50B5FC17-0E8F-49A3-BB11-28B0AF7A895F}" destId="{5714ED5C-4C53-48E1-9108-6B08414DD4E6}" srcOrd="0" destOrd="0" presId="urn:microsoft.com/office/officeart/2011/layout/CircleProcess"/>
    <dgm:cxn modelId="{0271D082-8FBA-46D2-98A7-5B33E6291F60}" type="presParOf" srcId="{61A0B7B9-DB18-4193-9C31-A157A62280FF}" destId="{5B9780DA-20C0-4715-AEFA-95A1EFF57986}" srcOrd="4" destOrd="0" presId="urn:microsoft.com/office/officeart/2011/layout/CircleProcess"/>
    <dgm:cxn modelId="{183B8CB0-906C-4151-B54C-134341EE8126}" type="presParOf" srcId="{5B9780DA-20C0-4715-AEFA-95A1EFF57986}" destId="{D7DC5891-C484-4D6A-BCB6-C6F7292DDA25}" srcOrd="0" destOrd="0" presId="urn:microsoft.com/office/officeart/2011/layout/CircleProcess"/>
    <dgm:cxn modelId="{7752610F-52CE-4E25-B97C-F5B3326C07D7}" type="presParOf" srcId="{61A0B7B9-DB18-4193-9C31-A157A62280FF}" destId="{E3E18377-4B4F-438B-89BA-EC025F8EB1C8}"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C8493A-8CFD-4836-BF6F-0DCE1FDEF293}" type="doc">
      <dgm:prSet loTypeId="urn:microsoft.com/office/officeart/2005/8/layout/rings+Icon" loCatId="officeonline" qsTypeId="urn:microsoft.com/office/officeart/2005/8/quickstyle/simple2" qsCatId="simple" csTypeId="urn:microsoft.com/office/officeart/2005/8/colors/accent1_2" csCatId="accent1" phldr="1"/>
      <dgm:spPr/>
      <dgm:t>
        <a:bodyPr/>
        <a:lstStyle/>
        <a:p>
          <a:endParaRPr lang="es-ES"/>
        </a:p>
      </dgm:t>
    </dgm:pt>
    <dgm:pt modelId="{F5F55F57-FBF2-4B4E-B692-3C7E8A30D331}">
      <dgm:prSet phldrT="[Texto]"/>
      <dgm:spPr/>
      <dgm:t>
        <a:bodyPr/>
        <a:lstStyle/>
        <a:p>
          <a:r>
            <a:rPr lang="es-ES" dirty="0" smtClean="0"/>
            <a:t>Recopilar y validar información del cantón Mejía a través de la aplicación de técnicas cartográficas, análisis de ortofotos y de campo.</a:t>
          </a:r>
          <a:endParaRPr lang="es-ES" dirty="0"/>
        </a:p>
      </dgm:t>
    </dgm:pt>
    <dgm:pt modelId="{77DD1B88-2F66-4EB1-AF2D-6E7F068E4E79}" type="parTrans" cxnId="{2489CA5E-4CB9-41FD-AA22-657D019C268E}">
      <dgm:prSet/>
      <dgm:spPr/>
      <dgm:t>
        <a:bodyPr/>
        <a:lstStyle/>
        <a:p>
          <a:endParaRPr lang="es-ES">
            <a:solidFill>
              <a:schemeClr val="accent6"/>
            </a:solidFill>
          </a:endParaRPr>
        </a:p>
      </dgm:t>
    </dgm:pt>
    <dgm:pt modelId="{DAF5FE5E-68BE-4E51-8F39-BD174A22EC6A}" type="sibTrans" cxnId="{2489CA5E-4CB9-41FD-AA22-657D019C268E}">
      <dgm:prSet/>
      <dgm:spPr/>
      <dgm:t>
        <a:bodyPr/>
        <a:lstStyle/>
        <a:p>
          <a:endParaRPr lang="es-ES">
            <a:solidFill>
              <a:schemeClr val="accent6"/>
            </a:solidFill>
          </a:endParaRPr>
        </a:p>
      </dgm:t>
    </dgm:pt>
    <dgm:pt modelId="{539DAF42-6F02-4568-A25A-032CB88700D6}">
      <dgm:prSet phldrT="[Texto]"/>
      <dgm:spPr/>
      <dgm:t>
        <a:bodyPr/>
        <a:lstStyle/>
        <a:p>
          <a:r>
            <a:rPr lang="es-ES" dirty="0" smtClean="0"/>
            <a:t>Diseñar la Geodatabase del proyecto.</a:t>
          </a:r>
          <a:endParaRPr lang="es-ES" b="1" dirty="0"/>
        </a:p>
      </dgm:t>
    </dgm:pt>
    <dgm:pt modelId="{0896C724-7A25-4FA8-8F54-7B8B3718DF1F}" type="parTrans" cxnId="{6AC87FEC-D84D-4505-94E7-AE5591CB8641}">
      <dgm:prSet/>
      <dgm:spPr/>
      <dgm:t>
        <a:bodyPr/>
        <a:lstStyle/>
        <a:p>
          <a:endParaRPr lang="es-ES">
            <a:solidFill>
              <a:schemeClr val="accent6"/>
            </a:solidFill>
          </a:endParaRPr>
        </a:p>
      </dgm:t>
    </dgm:pt>
    <dgm:pt modelId="{3DF6BFB5-4B5D-4D3C-8E67-18D08A4C3EEA}" type="sibTrans" cxnId="{6AC87FEC-D84D-4505-94E7-AE5591CB8641}">
      <dgm:prSet/>
      <dgm:spPr/>
      <dgm:t>
        <a:bodyPr/>
        <a:lstStyle/>
        <a:p>
          <a:endParaRPr lang="es-ES">
            <a:solidFill>
              <a:schemeClr val="accent6"/>
            </a:solidFill>
          </a:endParaRPr>
        </a:p>
      </dgm:t>
    </dgm:pt>
    <dgm:pt modelId="{0C58C5DF-C94D-4BD5-8B2D-DEB6F8AC3F55}">
      <dgm:prSet phldrT="[Texto]"/>
      <dgm:spPr/>
      <dgm:t>
        <a:bodyPr/>
        <a:lstStyle/>
        <a:p>
          <a:r>
            <a:rPr lang="es-ES" b="1" dirty="0" smtClean="0"/>
            <a:t>OBJETIVOS ESPECÍFICOS</a:t>
          </a:r>
          <a:endParaRPr lang="es-ES" b="1" dirty="0"/>
        </a:p>
      </dgm:t>
    </dgm:pt>
    <dgm:pt modelId="{2B79323A-7C54-4F03-861A-B68DF459F6B7}" type="parTrans" cxnId="{7A5F5163-F3C7-44C2-8DFC-DDDF72EFB572}">
      <dgm:prSet/>
      <dgm:spPr/>
      <dgm:t>
        <a:bodyPr/>
        <a:lstStyle/>
        <a:p>
          <a:endParaRPr lang="es-ES">
            <a:solidFill>
              <a:schemeClr val="accent6"/>
            </a:solidFill>
          </a:endParaRPr>
        </a:p>
      </dgm:t>
    </dgm:pt>
    <dgm:pt modelId="{27C21202-4F55-4E34-A00A-77E105202CD5}" type="sibTrans" cxnId="{7A5F5163-F3C7-44C2-8DFC-DDDF72EFB572}">
      <dgm:prSet/>
      <dgm:spPr/>
      <dgm:t>
        <a:bodyPr/>
        <a:lstStyle/>
        <a:p>
          <a:endParaRPr lang="es-ES">
            <a:solidFill>
              <a:schemeClr val="accent6"/>
            </a:solidFill>
          </a:endParaRPr>
        </a:p>
      </dgm:t>
    </dgm:pt>
    <dgm:pt modelId="{19236154-3084-4CDC-8127-3BA9A3F89975}">
      <dgm:prSet phldrT="[Texto]"/>
      <dgm:spPr/>
      <dgm:t>
        <a:bodyPr/>
        <a:lstStyle/>
        <a:p>
          <a:r>
            <a:rPr lang="es-ES" dirty="0" smtClean="0"/>
            <a:t>Elaborar cartografía temática a escala 1:20000 de los componentes bióticos, abióticos y socioeconómicos – culturales del cantón Mejía.</a:t>
          </a:r>
          <a:endParaRPr lang="es-ES" b="1" dirty="0"/>
        </a:p>
      </dgm:t>
    </dgm:pt>
    <dgm:pt modelId="{251886E7-1104-4612-8C7C-9A85A097235B}" type="parTrans" cxnId="{5E97C90D-6715-4129-AF38-9CE01E9F9A5D}">
      <dgm:prSet/>
      <dgm:spPr/>
      <dgm:t>
        <a:bodyPr/>
        <a:lstStyle/>
        <a:p>
          <a:endParaRPr lang="es-ES">
            <a:solidFill>
              <a:schemeClr val="accent6"/>
            </a:solidFill>
          </a:endParaRPr>
        </a:p>
      </dgm:t>
    </dgm:pt>
    <dgm:pt modelId="{EA99532F-6ADE-4969-BDF1-CAD50FA0C71F}" type="sibTrans" cxnId="{5E97C90D-6715-4129-AF38-9CE01E9F9A5D}">
      <dgm:prSet/>
      <dgm:spPr/>
      <dgm:t>
        <a:bodyPr/>
        <a:lstStyle/>
        <a:p>
          <a:endParaRPr lang="es-ES">
            <a:solidFill>
              <a:schemeClr val="accent6"/>
            </a:solidFill>
          </a:endParaRPr>
        </a:p>
      </dgm:t>
    </dgm:pt>
    <dgm:pt modelId="{C61D8325-CE07-4561-BB26-4EAD4FD691A4}">
      <dgm:prSet phldrT="[Texto]"/>
      <dgm:spPr/>
      <dgm:t>
        <a:bodyPr/>
        <a:lstStyle/>
        <a:p>
          <a:r>
            <a:rPr lang="es-ES" dirty="0" smtClean="0"/>
            <a:t>Realizar una Zonificación Ecológica - Económica como elemento clave para la definición de estrategias de desarrollo del cantón. </a:t>
          </a:r>
          <a:endParaRPr lang="es-ES" b="1" dirty="0"/>
        </a:p>
      </dgm:t>
    </dgm:pt>
    <dgm:pt modelId="{26AF9CDD-C927-461F-86E0-10F66259A012}" type="parTrans" cxnId="{3B6D30C6-55CD-4A51-9238-075B53186CC5}">
      <dgm:prSet/>
      <dgm:spPr/>
      <dgm:t>
        <a:bodyPr/>
        <a:lstStyle/>
        <a:p>
          <a:endParaRPr lang="es-ES"/>
        </a:p>
      </dgm:t>
    </dgm:pt>
    <dgm:pt modelId="{9BC7348A-7215-4677-B53F-314B2007D15A}" type="sibTrans" cxnId="{3B6D30C6-55CD-4A51-9238-075B53186CC5}">
      <dgm:prSet/>
      <dgm:spPr/>
      <dgm:t>
        <a:bodyPr/>
        <a:lstStyle/>
        <a:p>
          <a:endParaRPr lang="es-ES"/>
        </a:p>
      </dgm:t>
    </dgm:pt>
    <dgm:pt modelId="{2D2F9A33-57CD-472F-A024-045A6B86488A}">
      <dgm:prSet phldrT="[Texto]"/>
      <dgm:spPr/>
      <dgm:t>
        <a:bodyPr/>
        <a:lstStyle/>
        <a:p>
          <a:r>
            <a:rPr lang="es-ES" dirty="0" smtClean="0"/>
            <a:t>Sociabilizar el proyecto a los involucrados directos e indirectos, colaboradores, auspiciantes y comunidad.</a:t>
          </a:r>
          <a:endParaRPr lang="es-ES" b="1" dirty="0"/>
        </a:p>
      </dgm:t>
    </dgm:pt>
    <dgm:pt modelId="{8389A317-3983-4179-AFA2-339B23D7D33D}" type="parTrans" cxnId="{1D20E5C5-915B-4F56-9003-70D0A1CCEA37}">
      <dgm:prSet/>
      <dgm:spPr/>
      <dgm:t>
        <a:bodyPr/>
        <a:lstStyle/>
        <a:p>
          <a:endParaRPr lang="es-ES"/>
        </a:p>
      </dgm:t>
    </dgm:pt>
    <dgm:pt modelId="{EC5B3F59-1E73-4187-8B1E-53A1766622C2}" type="sibTrans" cxnId="{1D20E5C5-915B-4F56-9003-70D0A1CCEA37}">
      <dgm:prSet/>
      <dgm:spPr/>
      <dgm:t>
        <a:bodyPr/>
        <a:lstStyle/>
        <a:p>
          <a:endParaRPr lang="es-ES"/>
        </a:p>
      </dgm:t>
    </dgm:pt>
    <dgm:pt modelId="{68B849F4-2633-4A24-9D18-05C34958BDCD}" type="pres">
      <dgm:prSet presAssocID="{5AC8493A-8CFD-4836-BF6F-0DCE1FDEF293}" presName="Name0" presStyleCnt="0">
        <dgm:presLayoutVars>
          <dgm:chMax val="7"/>
          <dgm:dir/>
          <dgm:resizeHandles val="exact"/>
        </dgm:presLayoutVars>
      </dgm:prSet>
      <dgm:spPr/>
      <dgm:t>
        <a:bodyPr/>
        <a:lstStyle/>
        <a:p>
          <a:endParaRPr lang="es-ES"/>
        </a:p>
      </dgm:t>
    </dgm:pt>
    <dgm:pt modelId="{F18DBAE8-ACAB-4955-94CF-6D3D81AEDC08}" type="pres">
      <dgm:prSet presAssocID="{5AC8493A-8CFD-4836-BF6F-0DCE1FDEF293}" presName="ellipse1" presStyleLbl="vennNode1" presStyleIdx="0" presStyleCnt="6">
        <dgm:presLayoutVars>
          <dgm:bulletEnabled val="1"/>
        </dgm:presLayoutVars>
      </dgm:prSet>
      <dgm:spPr/>
      <dgm:t>
        <a:bodyPr/>
        <a:lstStyle/>
        <a:p>
          <a:endParaRPr lang="es-ES"/>
        </a:p>
      </dgm:t>
    </dgm:pt>
    <dgm:pt modelId="{1A576350-4CE3-4037-8251-D15C376EA06B}" type="pres">
      <dgm:prSet presAssocID="{5AC8493A-8CFD-4836-BF6F-0DCE1FDEF293}" presName="ellipse2" presStyleLbl="vennNode1" presStyleIdx="1" presStyleCnt="6">
        <dgm:presLayoutVars>
          <dgm:bulletEnabled val="1"/>
        </dgm:presLayoutVars>
      </dgm:prSet>
      <dgm:spPr/>
      <dgm:t>
        <a:bodyPr/>
        <a:lstStyle/>
        <a:p>
          <a:endParaRPr lang="es-ES"/>
        </a:p>
      </dgm:t>
    </dgm:pt>
    <dgm:pt modelId="{57FC5B14-039D-449C-B40E-90DDF491B52D}" type="pres">
      <dgm:prSet presAssocID="{5AC8493A-8CFD-4836-BF6F-0DCE1FDEF293}" presName="ellipse3" presStyleLbl="vennNode1" presStyleIdx="2" presStyleCnt="6">
        <dgm:presLayoutVars>
          <dgm:bulletEnabled val="1"/>
        </dgm:presLayoutVars>
      </dgm:prSet>
      <dgm:spPr/>
      <dgm:t>
        <a:bodyPr/>
        <a:lstStyle/>
        <a:p>
          <a:endParaRPr lang="es-ES"/>
        </a:p>
      </dgm:t>
    </dgm:pt>
    <dgm:pt modelId="{9B293587-34A2-4857-8814-67D0C5D92E0B}" type="pres">
      <dgm:prSet presAssocID="{5AC8493A-8CFD-4836-BF6F-0DCE1FDEF293}" presName="ellipse4" presStyleLbl="vennNode1" presStyleIdx="3" presStyleCnt="6">
        <dgm:presLayoutVars>
          <dgm:bulletEnabled val="1"/>
        </dgm:presLayoutVars>
      </dgm:prSet>
      <dgm:spPr/>
      <dgm:t>
        <a:bodyPr/>
        <a:lstStyle/>
        <a:p>
          <a:endParaRPr lang="es-ES"/>
        </a:p>
      </dgm:t>
    </dgm:pt>
    <dgm:pt modelId="{EA5CAB06-2196-4657-B927-6661EF9C30DA}" type="pres">
      <dgm:prSet presAssocID="{5AC8493A-8CFD-4836-BF6F-0DCE1FDEF293}" presName="ellipse5" presStyleLbl="vennNode1" presStyleIdx="4" presStyleCnt="6">
        <dgm:presLayoutVars>
          <dgm:bulletEnabled val="1"/>
        </dgm:presLayoutVars>
      </dgm:prSet>
      <dgm:spPr/>
      <dgm:t>
        <a:bodyPr/>
        <a:lstStyle/>
        <a:p>
          <a:endParaRPr lang="es-ES"/>
        </a:p>
      </dgm:t>
    </dgm:pt>
    <dgm:pt modelId="{39B057A4-96D7-4987-9B0E-6E6B61BCE9FA}" type="pres">
      <dgm:prSet presAssocID="{5AC8493A-8CFD-4836-BF6F-0DCE1FDEF293}" presName="ellipse6" presStyleLbl="vennNode1" presStyleIdx="5" presStyleCnt="6">
        <dgm:presLayoutVars>
          <dgm:bulletEnabled val="1"/>
        </dgm:presLayoutVars>
      </dgm:prSet>
      <dgm:spPr/>
      <dgm:t>
        <a:bodyPr/>
        <a:lstStyle/>
        <a:p>
          <a:endParaRPr lang="es-ES"/>
        </a:p>
      </dgm:t>
    </dgm:pt>
  </dgm:ptLst>
  <dgm:cxnLst>
    <dgm:cxn modelId="{0CC289EB-6E97-431B-8C43-49C07E2C8986}" type="presOf" srcId="{2D2F9A33-57CD-472F-A024-045A6B86488A}" destId="{EA5CAB06-2196-4657-B927-6661EF9C30DA}" srcOrd="0" destOrd="0" presId="urn:microsoft.com/office/officeart/2005/8/layout/rings+Icon"/>
    <dgm:cxn modelId="{3E799051-81F3-494B-80F2-5BCD3667AA40}" type="presOf" srcId="{C61D8325-CE07-4561-BB26-4EAD4FD691A4}" destId="{9B293587-34A2-4857-8814-67D0C5D92E0B}" srcOrd="0" destOrd="0" presId="urn:microsoft.com/office/officeart/2005/8/layout/rings+Icon"/>
    <dgm:cxn modelId="{3B6D30C6-55CD-4A51-9238-075B53186CC5}" srcId="{5AC8493A-8CFD-4836-BF6F-0DCE1FDEF293}" destId="{C61D8325-CE07-4561-BB26-4EAD4FD691A4}" srcOrd="3" destOrd="0" parTransId="{26AF9CDD-C927-461F-86E0-10F66259A012}" sibTransId="{9BC7348A-7215-4677-B53F-314B2007D15A}"/>
    <dgm:cxn modelId="{059119D0-EA40-4756-8C15-8C9E440B0B56}" type="presOf" srcId="{0C58C5DF-C94D-4BD5-8B2D-DEB6F8AC3F55}" destId="{39B057A4-96D7-4987-9B0E-6E6B61BCE9FA}" srcOrd="0" destOrd="0" presId="urn:microsoft.com/office/officeart/2005/8/layout/rings+Icon"/>
    <dgm:cxn modelId="{2489CA5E-4CB9-41FD-AA22-657D019C268E}" srcId="{5AC8493A-8CFD-4836-BF6F-0DCE1FDEF293}" destId="{F5F55F57-FBF2-4B4E-B692-3C7E8A30D331}" srcOrd="0" destOrd="0" parTransId="{77DD1B88-2F66-4EB1-AF2D-6E7F068E4E79}" sibTransId="{DAF5FE5E-68BE-4E51-8F39-BD174A22EC6A}"/>
    <dgm:cxn modelId="{64A0E417-7993-4A48-9C85-B86F1431DB58}" type="presOf" srcId="{F5F55F57-FBF2-4B4E-B692-3C7E8A30D331}" destId="{F18DBAE8-ACAB-4955-94CF-6D3D81AEDC08}" srcOrd="0" destOrd="0" presId="urn:microsoft.com/office/officeart/2005/8/layout/rings+Icon"/>
    <dgm:cxn modelId="{7A5F5163-F3C7-44C2-8DFC-DDDF72EFB572}" srcId="{5AC8493A-8CFD-4836-BF6F-0DCE1FDEF293}" destId="{0C58C5DF-C94D-4BD5-8B2D-DEB6F8AC3F55}" srcOrd="5" destOrd="0" parTransId="{2B79323A-7C54-4F03-861A-B68DF459F6B7}" sibTransId="{27C21202-4F55-4E34-A00A-77E105202CD5}"/>
    <dgm:cxn modelId="{FA736A64-5146-4098-AD02-35C920FA377A}" type="presOf" srcId="{539DAF42-6F02-4568-A25A-032CB88700D6}" destId="{1A576350-4CE3-4037-8251-D15C376EA06B}" srcOrd="0" destOrd="0" presId="urn:microsoft.com/office/officeart/2005/8/layout/rings+Icon"/>
    <dgm:cxn modelId="{6A22B170-62EC-4D7C-AFDB-92F9177D3668}" type="presOf" srcId="{19236154-3084-4CDC-8127-3BA9A3F89975}" destId="{57FC5B14-039D-449C-B40E-90DDF491B52D}" srcOrd="0" destOrd="0" presId="urn:microsoft.com/office/officeart/2005/8/layout/rings+Icon"/>
    <dgm:cxn modelId="{39DD4D7A-3255-46EE-BED4-0DF643535DB8}" type="presOf" srcId="{5AC8493A-8CFD-4836-BF6F-0DCE1FDEF293}" destId="{68B849F4-2633-4A24-9D18-05C34958BDCD}" srcOrd="0" destOrd="0" presId="urn:microsoft.com/office/officeart/2005/8/layout/rings+Icon"/>
    <dgm:cxn modelId="{6AC87FEC-D84D-4505-94E7-AE5591CB8641}" srcId="{5AC8493A-8CFD-4836-BF6F-0DCE1FDEF293}" destId="{539DAF42-6F02-4568-A25A-032CB88700D6}" srcOrd="1" destOrd="0" parTransId="{0896C724-7A25-4FA8-8F54-7B8B3718DF1F}" sibTransId="{3DF6BFB5-4B5D-4D3C-8E67-18D08A4C3EEA}"/>
    <dgm:cxn modelId="{5E97C90D-6715-4129-AF38-9CE01E9F9A5D}" srcId="{5AC8493A-8CFD-4836-BF6F-0DCE1FDEF293}" destId="{19236154-3084-4CDC-8127-3BA9A3F89975}" srcOrd="2" destOrd="0" parTransId="{251886E7-1104-4612-8C7C-9A85A097235B}" sibTransId="{EA99532F-6ADE-4969-BDF1-CAD50FA0C71F}"/>
    <dgm:cxn modelId="{1D20E5C5-915B-4F56-9003-70D0A1CCEA37}" srcId="{5AC8493A-8CFD-4836-BF6F-0DCE1FDEF293}" destId="{2D2F9A33-57CD-472F-A024-045A6B86488A}" srcOrd="4" destOrd="0" parTransId="{8389A317-3983-4179-AFA2-339B23D7D33D}" sibTransId="{EC5B3F59-1E73-4187-8B1E-53A1766622C2}"/>
    <dgm:cxn modelId="{D105B690-BC57-4D7A-8BC4-AC60FF88BA80}" type="presParOf" srcId="{68B849F4-2633-4A24-9D18-05C34958BDCD}" destId="{F18DBAE8-ACAB-4955-94CF-6D3D81AEDC08}" srcOrd="0" destOrd="0" presId="urn:microsoft.com/office/officeart/2005/8/layout/rings+Icon"/>
    <dgm:cxn modelId="{CC7A8223-A947-40C6-B893-B72355C57F0B}" type="presParOf" srcId="{68B849F4-2633-4A24-9D18-05C34958BDCD}" destId="{1A576350-4CE3-4037-8251-D15C376EA06B}" srcOrd="1" destOrd="0" presId="urn:microsoft.com/office/officeart/2005/8/layout/rings+Icon"/>
    <dgm:cxn modelId="{24E22782-96A2-43D9-954A-A4AB8DE705E2}" type="presParOf" srcId="{68B849F4-2633-4A24-9D18-05C34958BDCD}" destId="{57FC5B14-039D-449C-B40E-90DDF491B52D}" srcOrd="2" destOrd="0" presId="urn:microsoft.com/office/officeart/2005/8/layout/rings+Icon"/>
    <dgm:cxn modelId="{8DEAD52A-BD7E-48D6-B1D7-496F498D2767}" type="presParOf" srcId="{68B849F4-2633-4A24-9D18-05C34958BDCD}" destId="{9B293587-34A2-4857-8814-67D0C5D92E0B}" srcOrd="3" destOrd="0" presId="urn:microsoft.com/office/officeart/2005/8/layout/rings+Icon"/>
    <dgm:cxn modelId="{B23AEDAD-5755-474D-BDFA-2C13242E58EB}" type="presParOf" srcId="{68B849F4-2633-4A24-9D18-05C34958BDCD}" destId="{EA5CAB06-2196-4657-B927-6661EF9C30DA}" srcOrd="4" destOrd="0" presId="urn:microsoft.com/office/officeart/2005/8/layout/rings+Icon"/>
    <dgm:cxn modelId="{344622ED-609D-4ECE-B78D-D66A27658136}" type="presParOf" srcId="{68B849F4-2633-4A24-9D18-05C34958BDCD}" destId="{39B057A4-96D7-4987-9B0E-6E6B61BCE9FA}" srcOrd="5" destOrd="0" presId="urn:microsoft.com/office/officeart/2005/8/layout/rings+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293199-70BA-4184-982D-DDAD583290E1}" type="doc">
      <dgm:prSet loTypeId="urn:microsoft.com/office/officeart/2008/layout/AlternatingHexagons" loCatId="list" qsTypeId="urn:microsoft.com/office/officeart/2005/8/quickstyle/simple5" qsCatId="simple" csTypeId="urn:microsoft.com/office/officeart/2005/8/colors/accent1_2" csCatId="accent1" phldr="1"/>
      <dgm:spPr/>
      <dgm:t>
        <a:bodyPr/>
        <a:lstStyle/>
        <a:p>
          <a:endParaRPr lang="es-ES"/>
        </a:p>
      </dgm:t>
    </dgm:pt>
    <dgm:pt modelId="{62B190DB-FC96-4F7B-9EB7-E8803F6AB384}">
      <dgm:prSet phldrT="[Texto]" custT="1"/>
      <dgm:spPr/>
      <dgm:t>
        <a:bodyPr/>
        <a:lstStyle/>
        <a:p>
          <a:r>
            <a:rPr lang="es-ES_tradnl" sz="1200" dirty="0" smtClean="0"/>
            <a:t>Una  propuesta de Ordenamiento Territorial del Cantón Mejía</a:t>
          </a:r>
          <a:endParaRPr lang="es-ES" sz="1200" dirty="0"/>
        </a:p>
      </dgm:t>
    </dgm:pt>
    <dgm:pt modelId="{BCFE2ABD-DC00-4D3D-BDA3-31BE31DB7257}" type="sibTrans" cxnId="{D57FAB33-A6AA-4AE4-A953-52C5B4357E18}">
      <dgm:prSet custT="1"/>
      <dgm:spPr/>
      <dgm:t>
        <a:bodyPr/>
        <a:lstStyle/>
        <a:p>
          <a:r>
            <a:rPr lang="es-ES_tradnl" sz="1200" dirty="0" smtClean="0"/>
            <a:t>Un perfil de proyecto especifico en la matriz de marco lógico</a:t>
          </a:r>
          <a:endParaRPr lang="es-ES" sz="1200" dirty="0"/>
        </a:p>
      </dgm:t>
    </dgm:pt>
    <dgm:pt modelId="{E7475300-ACC6-4887-81D5-BD73F7F6EA77}" type="parTrans" cxnId="{D57FAB33-A6AA-4AE4-A953-52C5B4357E18}">
      <dgm:prSet/>
      <dgm:spPr/>
      <dgm:t>
        <a:bodyPr/>
        <a:lstStyle/>
        <a:p>
          <a:endParaRPr lang="es-ES" sz="1200"/>
        </a:p>
      </dgm:t>
    </dgm:pt>
    <dgm:pt modelId="{32C7A449-FB77-4578-80CF-E4B237D16116}">
      <dgm:prSet phldrT="[Texto]" custT="1"/>
      <dgm:spPr/>
      <dgm:t>
        <a:bodyPr/>
        <a:lstStyle/>
        <a:p>
          <a:r>
            <a:rPr lang="es-ES_tradnl" sz="1200" dirty="0" smtClean="0"/>
            <a:t>Geodatabase del proyecto</a:t>
          </a:r>
          <a:endParaRPr lang="es-ES" sz="1200" dirty="0"/>
        </a:p>
      </dgm:t>
    </dgm:pt>
    <dgm:pt modelId="{F9787FAD-0B5E-4FAA-9F26-0F483A95D0CC}" type="sibTrans" cxnId="{3FCE0BE6-9C98-4C5D-A074-40E3116067A7}">
      <dgm:prSet custT="1"/>
      <dgm:spPr/>
      <dgm:t>
        <a:bodyPr/>
        <a:lstStyle/>
        <a:p>
          <a:r>
            <a:rPr lang="es-ES_tradnl" sz="1200" dirty="0" smtClean="0"/>
            <a:t>Una base de datos grafica </a:t>
          </a:r>
          <a:endParaRPr lang="es-ES" sz="1200" dirty="0"/>
        </a:p>
      </dgm:t>
    </dgm:pt>
    <dgm:pt modelId="{1CCCC996-10E7-4EFF-8629-4589D14FF013}" type="parTrans" cxnId="{3FCE0BE6-9C98-4C5D-A074-40E3116067A7}">
      <dgm:prSet/>
      <dgm:spPr/>
      <dgm:t>
        <a:bodyPr/>
        <a:lstStyle/>
        <a:p>
          <a:endParaRPr lang="es-ES" sz="1200"/>
        </a:p>
      </dgm:t>
    </dgm:pt>
    <dgm:pt modelId="{D7D2A0B9-4A97-438C-894A-69347D204503}" type="pres">
      <dgm:prSet presAssocID="{A0293199-70BA-4184-982D-DDAD583290E1}" presName="Name0" presStyleCnt="0">
        <dgm:presLayoutVars>
          <dgm:chMax/>
          <dgm:chPref/>
          <dgm:dir/>
          <dgm:animLvl val="lvl"/>
        </dgm:presLayoutVars>
      </dgm:prSet>
      <dgm:spPr/>
      <dgm:t>
        <a:bodyPr/>
        <a:lstStyle/>
        <a:p>
          <a:endParaRPr lang="es-ES"/>
        </a:p>
      </dgm:t>
    </dgm:pt>
    <dgm:pt modelId="{5D3C7992-2859-477F-8468-EEA8DA54D928}" type="pres">
      <dgm:prSet presAssocID="{32C7A449-FB77-4578-80CF-E4B237D16116}" presName="composite" presStyleCnt="0"/>
      <dgm:spPr/>
      <dgm:t>
        <a:bodyPr/>
        <a:lstStyle/>
        <a:p>
          <a:endParaRPr lang="es-ES"/>
        </a:p>
      </dgm:t>
    </dgm:pt>
    <dgm:pt modelId="{6007C884-E6B6-4DC5-8DB9-C1A42FC24057}" type="pres">
      <dgm:prSet presAssocID="{32C7A449-FB77-4578-80CF-E4B237D16116}" presName="Parent1" presStyleLbl="node1" presStyleIdx="0" presStyleCnt="4" custScaleX="131075" custScaleY="119219" custLinFactNeighborX="9577" custLinFactNeighborY="-1539">
        <dgm:presLayoutVars>
          <dgm:chMax val="1"/>
          <dgm:chPref val="1"/>
          <dgm:bulletEnabled val="1"/>
        </dgm:presLayoutVars>
      </dgm:prSet>
      <dgm:spPr/>
      <dgm:t>
        <a:bodyPr/>
        <a:lstStyle/>
        <a:p>
          <a:endParaRPr lang="es-ES"/>
        </a:p>
      </dgm:t>
    </dgm:pt>
    <dgm:pt modelId="{D450825F-ED6B-4564-843C-E037F1A60BD3}" type="pres">
      <dgm:prSet presAssocID="{32C7A449-FB77-4578-80CF-E4B237D16116}" presName="Childtext1" presStyleLbl="revTx" presStyleIdx="0" presStyleCnt="2">
        <dgm:presLayoutVars>
          <dgm:chMax val="0"/>
          <dgm:chPref val="0"/>
          <dgm:bulletEnabled val="1"/>
        </dgm:presLayoutVars>
      </dgm:prSet>
      <dgm:spPr/>
      <dgm:t>
        <a:bodyPr/>
        <a:lstStyle/>
        <a:p>
          <a:endParaRPr lang="es-ES"/>
        </a:p>
      </dgm:t>
    </dgm:pt>
    <dgm:pt modelId="{A616C820-FDFC-413B-BD03-1BE0BD49FADD}" type="pres">
      <dgm:prSet presAssocID="{32C7A449-FB77-4578-80CF-E4B237D16116}" presName="BalanceSpacing" presStyleCnt="0"/>
      <dgm:spPr/>
      <dgm:t>
        <a:bodyPr/>
        <a:lstStyle/>
        <a:p>
          <a:endParaRPr lang="es-ES"/>
        </a:p>
      </dgm:t>
    </dgm:pt>
    <dgm:pt modelId="{0F1AAB3D-3451-49F1-9AB5-EFA6A2C0349A}" type="pres">
      <dgm:prSet presAssocID="{32C7A449-FB77-4578-80CF-E4B237D16116}" presName="BalanceSpacing1" presStyleCnt="0"/>
      <dgm:spPr/>
      <dgm:t>
        <a:bodyPr/>
        <a:lstStyle/>
        <a:p>
          <a:endParaRPr lang="es-ES"/>
        </a:p>
      </dgm:t>
    </dgm:pt>
    <dgm:pt modelId="{06E992D1-025F-431D-90A0-54B8A5A2204B}" type="pres">
      <dgm:prSet presAssocID="{F9787FAD-0B5E-4FAA-9F26-0F483A95D0CC}" presName="Accent1Text" presStyleLbl="node1" presStyleIdx="1" presStyleCnt="4"/>
      <dgm:spPr/>
      <dgm:t>
        <a:bodyPr/>
        <a:lstStyle/>
        <a:p>
          <a:endParaRPr lang="es-ES"/>
        </a:p>
      </dgm:t>
    </dgm:pt>
    <dgm:pt modelId="{269D7483-23CC-4D11-B80D-4C81E55EB965}" type="pres">
      <dgm:prSet presAssocID="{F9787FAD-0B5E-4FAA-9F26-0F483A95D0CC}" presName="spaceBetweenRectangles" presStyleCnt="0"/>
      <dgm:spPr/>
      <dgm:t>
        <a:bodyPr/>
        <a:lstStyle/>
        <a:p>
          <a:endParaRPr lang="es-ES"/>
        </a:p>
      </dgm:t>
    </dgm:pt>
    <dgm:pt modelId="{DACC9398-AC5F-4B7B-8115-AAC0595F1C97}" type="pres">
      <dgm:prSet presAssocID="{62B190DB-FC96-4F7B-9EB7-E8803F6AB384}" presName="composite" presStyleCnt="0"/>
      <dgm:spPr/>
      <dgm:t>
        <a:bodyPr/>
        <a:lstStyle/>
        <a:p>
          <a:endParaRPr lang="es-ES"/>
        </a:p>
      </dgm:t>
    </dgm:pt>
    <dgm:pt modelId="{FA011739-149E-487B-9971-9A0039F0622C}" type="pres">
      <dgm:prSet presAssocID="{62B190DB-FC96-4F7B-9EB7-E8803F6AB384}" presName="Parent1" presStyleLbl="node1" presStyleIdx="2" presStyleCnt="4" custScaleX="124629" custScaleY="100545" custLinFactNeighborX="-22279" custLinFactNeighborY="418">
        <dgm:presLayoutVars>
          <dgm:chMax val="1"/>
          <dgm:chPref val="1"/>
          <dgm:bulletEnabled val="1"/>
        </dgm:presLayoutVars>
      </dgm:prSet>
      <dgm:spPr/>
      <dgm:t>
        <a:bodyPr/>
        <a:lstStyle/>
        <a:p>
          <a:endParaRPr lang="es-ES"/>
        </a:p>
      </dgm:t>
    </dgm:pt>
    <dgm:pt modelId="{452F634C-7EE8-428F-8CAA-7C9660F70999}" type="pres">
      <dgm:prSet presAssocID="{62B190DB-FC96-4F7B-9EB7-E8803F6AB384}" presName="Childtext1" presStyleLbl="revTx" presStyleIdx="1" presStyleCnt="2">
        <dgm:presLayoutVars>
          <dgm:chMax val="0"/>
          <dgm:chPref val="0"/>
          <dgm:bulletEnabled val="1"/>
        </dgm:presLayoutVars>
      </dgm:prSet>
      <dgm:spPr/>
      <dgm:t>
        <a:bodyPr/>
        <a:lstStyle/>
        <a:p>
          <a:endParaRPr lang="es-ES"/>
        </a:p>
      </dgm:t>
    </dgm:pt>
    <dgm:pt modelId="{C92B53FE-DE1E-4FF2-BF50-6EDBB3A0F330}" type="pres">
      <dgm:prSet presAssocID="{62B190DB-FC96-4F7B-9EB7-E8803F6AB384}" presName="BalanceSpacing" presStyleCnt="0"/>
      <dgm:spPr/>
      <dgm:t>
        <a:bodyPr/>
        <a:lstStyle/>
        <a:p>
          <a:endParaRPr lang="es-ES"/>
        </a:p>
      </dgm:t>
    </dgm:pt>
    <dgm:pt modelId="{C904EA80-574B-47C9-BED6-93F6912B16FD}" type="pres">
      <dgm:prSet presAssocID="{62B190DB-FC96-4F7B-9EB7-E8803F6AB384}" presName="BalanceSpacing1" presStyleCnt="0"/>
      <dgm:spPr/>
      <dgm:t>
        <a:bodyPr/>
        <a:lstStyle/>
        <a:p>
          <a:endParaRPr lang="es-ES"/>
        </a:p>
      </dgm:t>
    </dgm:pt>
    <dgm:pt modelId="{19E5C429-4B1C-46C8-83EB-48DC6BEC0B2C}" type="pres">
      <dgm:prSet presAssocID="{BCFE2ABD-DC00-4D3D-BDA3-31BE31DB7257}" presName="Accent1Text" presStyleLbl="node1" presStyleIdx="3" presStyleCnt="4" custScaleX="111695" custScaleY="111407" custLinFactNeighborX="-8245" custLinFactNeighborY="5496"/>
      <dgm:spPr/>
      <dgm:t>
        <a:bodyPr/>
        <a:lstStyle/>
        <a:p>
          <a:endParaRPr lang="es-ES"/>
        </a:p>
      </dgm:t>
    </dgm:pt>
  </dgm:ptLst>
  <dgm:cxnLst>
    <dgm:cxn modelId="{3FCE0BE6-9C98-4C5D-A074-40E3116067A7}" srcId="{A0293199-70BA-4184-982D-DDAD583290E1}" destId="{32C7A449-FB77-4578-80CF-E4B237D16116}" srcOrd="0" destOrd="0" parTransId="{1CCCC996-10E7-4EFF-8629-4589D14FF013}" sibTransId="{F9787FAD-0B5E-4FAA-9F26-0F483A95D0CC}"/>
    <dgm:cxn modelId="{87B89F1A-F943-4720-A070-45099DFB42F7}" type="presOf" srcId="{F9787FAD-0B5E-4FAA-9F26-0F483A95D0CC}" destId="{06E992D1-025F-431D-90A0-54B8A5A2204B}" srcOrd="0" destOrd="0" presId="urn:microsoft.com/office/officeart/2008/layout/AlternatingHexagons"/>
    <dgm:cxn modelId="{F36F4983-8BAB-4C78-83E8-49992D8AAAFF}" type="presOf" srcId="{32C7A449-FB77-4578-80CF-E4B237D16116}" destId="{6007C884-E6B6-4DC5-8DB9-C1A42FC24057}" srcOrd="0" destOrd="0" presId="urn:microsoft.com/office/officeart/2008/layout/AlternatingHexagons"/>
    <dgm:cxn modelId="{B884C466-C36E-4BEF-B0D0-3912105A1701}" type="presOf" srcId="{62B190DB-FC96-4F7B-9EB7-E8803F6AB384}" destId="{FA011739-149E-487B-9971-9A0039F0622C}" srcOrd="0" destOrd="0" presId="urn:microsoft.com/office/officeart/2008/layout/AlternatingHexagons"/>
    <dgm:cxn modelId="{D57FAB33-A6AA-4AE4-A953-52C5B4357E18}" srcId="{A0293199-70BA-4184-982D-DDAD583290E1}" destId="{62B190DB-FC96-4F7B-9EB7-E8803F6AB384}" srcOrd="1" destOrd="0" parTransId="{E7475300-ACC6-4887-81D5-BD73F7F6EA77}" sibTransId="{BCFE2ABD-DC00-4D3D-BDA3-31BE31DB7257}"/>
    <dgm:cxn modelId="{FEC07B7D-14A9-49B5-99DF-1A5C00F4F8CC}" type="presOf" srcId="{A0293199-70BA-4184-982D-DDAD583290E1}" destId="{D7D2A0B9-4A97-438C-894A-69347D204503}" srcOrd="0" destOrd="0" presId="urn:microsoft.com/office/officeart/2008/layout/AlternatingHexagons"/>
    <dgm:cxn modelId="{DFCB15DD-2F07-4BC7-8057-9FCC5382175E}" type="presOf" srcId="{BCFE2ABD-DC00-4D3D-BDA3-31BE31DB7257}" destId="{19E5C429-4B1C-46C8-83EB-48DC6BEC0B2C}" srcOrd="0" destOrd="0" presId="urn:microsoft.com/office/officeart/2008/layout/AlternatingHexagons"/>
    <dgm:cxn modelId="{0112739C-84C6-4B6B-AEDB-0C5E74045F96}" type="presParOf" srcId="{D7D2A0B9-4A97-438C-894A-69347D204503}" destId="{5D3C7992-2859-477F-8468-EEA8DA54D928}" srcOrd="0" destOrd="0" presId="urn:microsoft.com/office/officeart/2008/layout/AlternatingHexagons"/>
    <dgm:cxn modelId="{3581FCBD-9E40-43D8-A786-8991A20B56D2}" type="presParOf" srcId="{5D3C7992-2859-477F-8468-EEA8DA54D928}" destId="{6007C884-E6B6-4DC5-8DB9-C1A42FC24057}" srcOrd="0" destOrd="0" presId="urn:microsoft.com/office/officeart/2008/layout/AlternatingHexagons"/>
    <dgm:cxn modelId="{163E3A1A-C326-4B2D-9A5A-87A2A9B9826F}" type="presParOf" srcId="{5D3C7992-2859-477F-8468-EEA8DA54D928}" destId="{D450825F-ED6B-4564-843C-E037F1A60BD3}" srcOrd="1" destOrd="0" presId="urn:microsoft.com/office/officeart/2008/layout/AlternatingHexagons"/>
    <dgm:cxn modelId="{702CB9F3-B834-4535-9A0F-F250F6094934}" type="presParOf" srcId="{5D3C7992-2859-477F-8468-EEA8DA54D928}" destId="{A616C820-FDFC-413B-BD03-1BE0BD49FADD}" srcOrd="2" destOrd="0" presId="urn:microsoft.com/office/officeart/2008/layout/AlternatingHexagons"/>
    <dgm:cxn modelId="{516A73C6-3A22-497F-A447-1661A322A96A}" type="presParOf" srcId="{5D3C7992-2859-477F-8468-EEA8DA54D928}" destId="{0F1AAB3D-3451-49F1-9AB5-EFA6A2C0349A}" srcOrd="3" destOrd="0" presId="urn:microsoft.com/office/officeart/2008/layout/AlternatingHexagons"/>
    <dgm:cxn modelId="{340B390B-C419-4F83-ADB5-1D38961529F6}" type="presParOf" srcId="{5D3C7992-2859-477F-8468-EEA8DA54D928}" destId="{06E992D1-025F-431D-90A0-54B8A5A2204B}" srcOrd="4" destOrd="0" presId="urn:microsoft.com/office/officeart/2008/layout/AlternatingHexagons"/>
    <dgm:cxn modelId="{C78BDF76-EB7A-4012-A3D3-40F79C3C96AA}" type="presParOf" srcId="{D7D2A0B9-4A97-438C-894A-69347D204503}" destId="{269D7483-23CC-4D11-B80D-4C81E55EB965}" srcOrd="1" destOrd="0" presId="urn:microsoft.com/office/officeart/2008/layout/AlternatingHexagons"/>
    <dgm:cxn modelId="{1BB10334-EAA3-490B-9C7F-36F967FD4A9C}" type="presParOf" srcId="{D7D2A0B9-4A97-438C-894A-69347D204503}" destId="{DACC9398-AC5F-4B7B-8115-AAC0595F1C97}" srcOrd="2" destOrd="0" presId="urn:microsoft.com/office/officeart/2008/layout/AlternatingHexagons"/>
    <dgm:cxn modelId="{9E46742D-CDB4-4CD4-AD4B-0CA03569D80B}" type="presParOf" srcId="{DACC9398-AC5F-4B7B-8115-AAC0595F1C97}" destId="{FA011739-149E-487B-9971-9A0039F0622C}" srcOrd="0" destOrd="0" presId="urn:microsoft.com/office/officeart/2008/layout/AlternatingHexagons"/>
    <dgm:cxn modelId="{057622DF-6A5F-4924-AAA4-9E63AAAD2EC5}" type="presParOf" srcId="{DACC9398-AC5F-4B7B-8115-AAC0595F1C97}" destId="{452F634C-7EE8-428F-8CAA-7C9660F70999}" srcOrd="1" destOrd="0" presId="urn:microsoft.com/office/officeart/2008/layout/AlternatingHexagons"/>
    <dgm:cxn modelId="{11E94969-208F-46B7-890F-FEB5111E26B4}" type="presParOf" srcId="{DACC9398-AC5F-4B7B-8115-AAC0595F1C97}" destId="{C92B53FE-DE1E-4FF2-BF50-6EDBB3A0F330}" srcOrd="2" destOrd="0" presId="urn:microsoft.com/office/officeart/2008/layout/AlternatingHexagons"/>
    <dgm:cxn modelId="{258213ED-A3B4-4A96-9E93-A328C8C39617}" type="presParOf" srcId="{DACC9398-AC5F-4B7B-8115-AAC0595F1C97}" destId="{C904EA80-574B-47C9-BED6-93F6912B16FD}" srcOrd="3" destOrd="0" presId="urn:microsoft.com/office/officeart/2008/layout/AlternatingHexagons"/>
    <dgm:cxn modelId="{DAF643C6-FC9A-43F8-A3A6-3EF230F2F46F}" type="presParOf" srcId="{DACC9398-AC5F-4B7B-8115-AAC0595F1C97}" destId="{19E5C429-4B1C-46C8-83EB-48DC6BEC0B2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2F8C5F-751F-4F0D-BF44-533ECC7AF532}" type="doc">
      <dgm:prSet loTypeId="urn:microsoft.com/office/officeart/2005/8/layout/hierarchy2" loCatId="hierarchy" qsTypeId="urn:microsoft.com/office/officeart/2005/8/quickstyle/simple5" qsCatId="simple" csTypeId="urn:microsoft.com/office/officeart/2005/8/colors/colorful1" csCatId="colorful" phldr="1"/>
      <dgm:spPr/>
      <dgm:t>
        <a:bodyPr/>
        <a:lstStyle/>
        <a:p>
          <a:endParaRPr lang="es-ES"/>
        </a:p>
      </dgm:t>
    </dgm:pt>
    <dgm:pt modelId="{B3567D4B-BA14-4DAC-94CA-574273455E43}">
      <dgm:prSet phldrT="[Texto]" custT="1"/>
      <dgm:spPr/>
      <dgm:t>
        <a:bodyPr/>
        <a:lstStyle/>
        <a:p>
          <a:r>
            <a:rPr lang="es-EC" sz="1400" dirty="0" smtClean="0"/>
            <a:t>CONSTITUCIÓN DEL ECUADOR</a:t>
          </a:r>
          <a:endParaRPr lang="es-ES" sz="1400" dirty="0"/>
        </a:p>
      </dgm:t>
    </dgm:pt>
    <dgm:pt modelId="{C6B8A9FA-059B-4F55-9098-543510945C9E}" type="parTrans" cxnId="{4424A055-E684-4BF7-81BF-9231C175C3F4}">
      <dgm:prSet/>
      <dgm:spPr/>
      <dgm:t>
        <a:bodyPr/>
        <a:lstStyle/>
        <a:p>
          <a:endParaRPr lang="es-ES" sz="1400"/>
        </a:p>
      </dgm:t>
    </dgm:pt>
    <dgm:pt modelId="{104E94A0-CD36-4E75-A70E-EEE5BA514876}" type="sibTrans" cxnId="{4424A055-E684-4BF7-81BF-9231C175C3F4}">
      <dgm:prSet/>
      <dgm:spPr/>
      <dgm:t>
        <a:bodyPr/>
        <a:lstStyle/>
        <a:p>
          <a:endParaRPr lang="es-ES" sz="1400"/>
        </a:p>
      </dgm:t>
    </dgm:pt>
    <dgm:pt modelId="{F2958F4C-DCEE-485C-802E-9B17AF801E45}">
      <dgm:prSet phldrT="[Texto]" custT="1"/>
      <dgm:spPr/>
      <dgm:t>
        <a:bodyPr/>
        <a:lstStyle/>
        <a:p>
          <a:r>
            <a:rPr lang="es-MX" sz="1400" b="0" dirty="0" smtClean="0"/>
            <a:t>Título V, organización territorial del estado, Capítulo primero</a:t>
          </a:r>
          <a:endParaRPr lang="es-ES" sz="1400" dirty="0"/>
        </a:p>
      </dgm:t>
    </dgm:pt>
    <dgm:pt modelId="{6E62CC2A-F1DB-4A21-99C3-5DB6EE4AA793}" type="parTrans" cxnId="{9746663A-2D6F-4A58-A96F-0654D330DFB9}">
      <dgm:prSet custT="1"/>
      <dgm:spPr/>
      <dgm:t>
        <a:bodyPr/>
        <a:lstStyle/>
        <a:p>
          <a:endParaRPr lang="es-ES" sz="1400" dirty="0"/>
        </a:p>
      </dgm:t>
    </dgm:pt>
    <dgm:pt modelId="{D974E916-54CC-4117-B9C4-A379D35262C4}" type="sibTrans" cxnId="{9746663A-2D6F-4A58-A96F-0654D330DFB9}">
      <dgm:prSet/>
      <dgm:spPr/>
      <dgm:t>
        <a:bodyPr/>
        <a:lstStyle/>
        <a:p>
          <a:endParaRPr lang="es-ES" sz="1400"/>
        </a:p>
      </dgm:t>
    </dgm:pt>
    <dgm:pt modelId="{4F5C7D59-F631-433B-AD54-3D2F620A56E3}">
      <dgm:prSet phldrT="[Texto]" custT="1"/>
      <dgm:spPr/>
      <dgm:t>
        <a:bodyPr/>
        <a:lstStyle/>
        <a:p>
          <a:r>
            <a:rPr lang="es-MX" sz="1400" b="0" dirty="0" smtClean="0"/>
            <a:t>Código Orgánico de Organización Territorial, Autonomía y Descentralización</a:t>
          </a:r>
          <a:endParaRPr lang="es-ES" sz="1400" dirty="0"/>
        </a:p>
      </dgm:t>
    </dgm:pt>
    <dgm:pt modelId="{9B48DEB8-A324-4296-8A52-065BF0414B21}" type="parTrans" cxnId="{A1101F85-9786-4A44-83D2-785EAD921156}">
      <dgm:prSet custT="1"/>
      <dgm:spPr/>
      <dgm:t>
        <a:bodyPr/>
        <a:lstStyle/>
        <a:p>
          <a:endParaRPr lang="es-ES" sz="1400" dirty="0"/>
        </a:p>
      </dgm:t>
    </dgm:pt>
    <dgm:pt modelId="{A1CBFE3F-1CA7-429C-B5F5-B967FB9CC493}" type="sibTrans" cxnId="{A1101F85-9786-4A44-83D2-785EAD921156}">
      <dgm:prSet/>
      <dgm:spPr/>
      <dgm:t>
        <a:bodyPr/>
        <a:lstStyle/>
        <a:p>
          <a:endParaRPr lang="es-ES" sz="1400"/>
        </a:p>
      </dgm:t>
    </dgm:pt>
    <dgm:pt modelId="{D61B019D-FEB9-4DE3-AD2C-85740F6A4109}" type="pres">
      <dgm:prSet presAssocID="{3C2F8C5F-751F-4F0D-BF44-533ECC7AF532}" presName="diagram" presStyleCnt="0">
        <dgm:presLayoutVars>
          <dgm:chPref val="1"/>
          <dgm:dir/>
          <dgm:animOne val="branch"/>
          <dgm:animLvl val="lvl"/>
          <dgm:resizeHandles val="exact"/>
        </dgm:presLayoutVars>
      </dgm:prSet>
      <dgm:spPr/>
      <dgm:t>
        <a:bodyPr/>
        <a:lstStyle/>
        <a:p>
          <a:endParaRPr lang="es-ES"/>
        </a:p>
      </dgm:t>
    </dgm:pt>
    <dgm:pt modelId="{6E8664B8-0A7B-46FB-986A-71E2CE5DAAC2}" type="pres">
      <dgm:prSet presAssocID="{B3567D4B-BA14-4DAC-94CA-574273455E43}" presName="root1" presStyleCnt="0"/>
      <dgm:spPr/>
    </dgm:pt>
    <dgm:pt modelId="{CDB4A7B6-D2B4-437B-8A22-D171E70312DB}" type="pres">
      <dgm:prSet presAssocID="{B3567D4B-BA14-4DAC-94CA-574273455E43}" presName="LevelOneTextNode" presStyleLbl="node0" presStyleIdx="0" presStyleCnt="1">
        <dgm:presLayoutVars>
          <dgm:chPref val="3"/>
        </dgm:presLayoutVars>
      </dgm:prSet>
      <dgm:spPr/>
      <dgm:t>
        <a:bodyPr/>
        <a:lstStyle/>
        <a:p>
          <a:endParaRPr lang="es-ES"/>
        </a:p>
      </dgm:t>
    </dgm:pt>
    <dgm:pt modelId="{F366FF89-7569-4ADF-8CBF-FC5DE2F19D7F}" type="pres">
      <dgm:prSet presAssocID="{B3567D4B-BA14-4DAC-94CA-574273455E43}" presName="level2hierChild" presStyleCnt="0"/>
      <dgm:spPr/>
    </dgm:pt>
    <dgm:pt modelId="{10F143D9-01E8-474D-A4B8-393731F73EA2}" type="pres">
      <dgm:prSet presAssocID="{6E62CC2A-F1DB-4A21-99C3-5DB6EE4AA793}" presName="conn2-1" presStyleLbl="parChTrans1D2" presStyleIdx="0" presStyleCnt="2"/>
      <dgm:spPr/>
      <dgm:t>
        <a:bodyPr/>
        <a:lstStyle/>
        <a:p>
          <a:endParaRPr lang="es-ES"/>
        </a:p>
      </dgm:t>
    </dgm:pt>
    <dgm:pt modelId="{9CCF3DE4-7B7D-404A-BE5A-0FBF35809A48}" type="pres">
      <dgm:prSet presAssocID="{6E62CC2A-F1DB-4A21-99C3-5DB6EE4AA793}" presName="connTx" presStyleLbl="parChTrans1D2" presStyleIdx="0" presStyleCnt="2"/>
      <dgm:spPr/>
      <dgm:t>
        <a:bodyPr/>
        <a:lstStyle/>
        <a:p>
          <a:endParaRPr lang="es-ES"/>
        </a:p>
      </dgm:t>
    </dgm:pt>
    <dgm:pt modelId="{AFAAD28A-2B91-41BF-8EF2-773E51AC1ADD}" type="pres">
      <dgm:prSet presAssocID="{F2958F4C-DCEE-485C-802E-9B17AF801E45}" presName="root2" presStyleCnt="0"/>
      <dgm:spPr/>
    </dgm:pt>
    <dgm:pt modelId="{4F4694A8-1392-491E-BCE0-E9DBEB6C206C}" type="pres">
      <dgm:prSet presAssocID="{F2958F4C-DCEE-485C-802E-9B17AF801E45}" presName="LevelTwoTextNode" presStyleLbl="node2" presStyleIdx="0" presStyleCnt="2">
        <dgm:presLayoutVars>
          <dgm:chPref val="3"/>
        </dgm:presLayoutVars>
      </dgm:prSet>
      <dgm:spPr/>
      <dgm:t>
        <a:bodyPr/>
        <a:lstStyle/>
        <a:p>
          <a:endParaRPr lang="es-ES"/>
        </a:p>
      </dgm:t>
    </dgm:pt>
    <dgm:pt modelId="{C36FABFF-FCFC-4280-BB2F-FAB7852E49F5}" type="pres">
      <dgm:prSet presAssocID="{F2958F4C-DCEE-485C-802E-9B17AF801E45}" presName="level3hierChild" presStyleCnt="0"/>
      <dgm:spPr/>
    </dgm:pt>
    <dgm:pt modelId="{8999D838-2863-46DE-8D40-DFFCF185745D}" type="pres">
      <dgm:prSet presAssocID="{9B48DEB8-A324-4296-8A52-065BF0414B21}" presName="conn2-1" presStyleLbl="parChTrans1D2" presStyleIdx="1" presStyleCnt="2"/>
      <dgm:spPr/>
      <dgm:t>
        <a:bodyPr/>
        <a:lstStyle/>
        <a:p>
          <a:endParaRPr lang="es-ES"/>
        </a:p>
      </dgm:t>
    </dgm:pt>
    <dgm:pt modelId="{33EFA96B-61CC-4345-9307-AEAC075E84D2}" type="pres">
      <dgm:prSet presAssocID="{9B48DEB8-A324-4296-8A52-065BF0414B21}" presName="connTx" presStyleLbl="parChTrans1D2" presStyleIdx="1" presStyleCnt="2"/>
      <dgm:spPr/>
      <dgm:t>
        <a:bodyPr/>
        <a:lstStyle/>
        <a:p>
          <a:endParaRPr lang="es-ES"/>
        </a:p>
      </dgm:t>
    </dgm:pt>
    <dgm:pt modelId="{ED74A221-886E-44B8-B67E-6016673972E7}" type="pres">
      <dgm:prSet presAssocID="{4F5C7D59-F631-433B-AD54-3D2F620A56E3}" presName="root2" presStyleCnt="0"/>
      <dgm:spPr/>
    </dgm:pt>
    <dgm:pt modelId="{7239ECFC-D1B6-49C9-9EAC-4ED38ED1CE6F}" type="pres">
      <dgm:prSet presAssocID="{4F5C7D59-F631-433B-AD54-3D2F620A56E3}" presName="LevelTwoTextNode" presStyleLbl="node2" presStyleIdx="1" presStyleCnt="2">
        <dgm:presLayoutVars>
          <dgm:chPref val="3"/>
        </dgm:presLayoutVars>
      </dgm:prSet>
      <dgm:spPr/>
      <dgm:t>
        <a:bodyPr/>
        <a:lstStyle/>
        <a:p>
          <a:endParaRPr lang="es-ES"/>
        </a:p>
      </dgm:t>
    </dgm:pt>
    <dgm:pt modelId="{87D2E595-0561-4DB8-941E-50BA733D3868}" type="pres">
      <dgm:prSet presAssocID="{4F5C7D59-F631-433B-AD54-3D2F620A56E3}" presName="level3hierChild" presStyleCnt="0"/>
      <dgm:spPr/>
    </dgm:pt>
  </dgm:ptLst>
  <dgm:cxnLst>
    <dgm:cxn modelId="{287F5C7E-4653-46FA-96B1-E330FC05419B}" type="presOf" srcId="{B3567D4B-BA14-4DAC-94CA-574273455E43}" destId="{CDB4A7B6-D2B4-437B-8A22-D171E70312DB}" srcOrd="0" destOrd="0" presId="urn:microsoft.com/office/officeart/2005/8/layout/hierarchy2"/>
    <dgm:cxn modelId="{9746663A-2D6F-4A58-A96F-0654D330DFB9}" srcId="{B3567D4B-BA14-4DAC-94CA-574273455E43}" destId="{F2958F4C-DCEE-485C-802E-9B17AF801E45}" srcOrd="0" destOrd="0" parTransId="{6E62CC2A-F1DB-4A21-99C3-5DB6EE4AA793}" sibTransId="{D974E916-54CC-4117-B9C4-A379D35262C4}"/>
    <dgm:cxn modelId="{A1101F85-9786-4A44-83D2-785EAD921156}" srcId="{B3567D4B-BA14-4DAC-94CA-574273455E43}" destId="{4F5C7D59-F631-433B-AD54-3D2F620A56E3}" srcOrd="1" destOrd="0" parTransId="{9B48DEB8-A324-4296-8A52-065BF0414B21}" sibTransId="{A1CBFE3F-1CA7-429C-B5F5-B967FB9CC493}"/>
    <dgm:cxn modelId="{4424A055-E684-4BF7-81BF-9231C175C3F4}" srcId="{3C2F8C5F-751F-4F0D-BF44-533ECC7AF532}" destId="{B3567D4B-BA14-4DAC-94CA-574273455E43}" srcOrd="0" destOrd="0" parTransId="{C6B8A9FA-059B-4F55-9098-543510945C9E}" sibTransId="{104E94A0-CD36-4E75-A70E-EEE5BA514876}"/>
    <dgm:cxn modelId="{C441EC74-A7BE-4A51-A9D5-468CA3AC3396}" type="presOf" srcId="{3C2F8C5F-751F-4F0D-BF44-533ECC7AF532}" destId="{D61B019D-FEB9-4DE3-AD2C-85740F6A4109}" srcOrd="0" destOrd="0" presId="urn:microsoft.com/office/officeart/2005/8/layout/hierarchy2"/>
    <dgm:cxn modelId="{7D390B51-ECD4-4A65-B7CA-05A10EE539FC}" type="presOf" srcId="{4F5C7D59-F631-433B-AD54-3D2F620A56E3}" destId="{7239ECFC-D1B6-49C9-9EAC-4ED38ED1CE6F}" srcOrd="0" destOrd="0" presId="urn:microsoft.com/office/officeart/2005/8/layout/hierarchy2"/>
    <dgm:cxn modelId="{578EBCBC-4128-45A8-9E45-AFF292D2942F}" type="presOf" srcId="{6E62CC2A-F1DB-4A21-99C3-5DB6EE4AA793}" destId="{10F143D9-01E8-474D-A4B8-393731F73EA2}" srcOrd="0" destOrd="0" presId="urn:microsoft.com/office/officeart/2005/8/layout/hierarchy2"/>
    <dgm:cxn modelId="{5D265C76-7F9E-4BF4-ADCB-A63AA89E7914}" type="presOf" srcId="{9B48DEB8-A324-4296-8A52-065BF0414B21}" destId="{33EFA96B-61CC-4345-9307-AEAC075E84D2}" srcOrd="1" destOrd="0" presId="urn:microsoft.com/office/officeart/2005/8/layout/hierarchy2"/>
    <dgm:cxn modelId="{26A6DDCA-7EB1-416F-B753-DEC09449D3D3}" type="presOf" srcId="{F2958F4C-DCEE-485C-802E-9B17AF801E45}" destId="{4F4694A8-1392-491E-BCE0-E9DBEB6C206C}" srcOrd="0" destOrd="0" presId="urn:microsoft.com/office/officeart/2005/8/layout/hierarchy2"/>
    <dgm:cxn modelId="{8636DD04-B567-4D2F-8BD9-730C1648BD41}" type="presOf" srcId="{6E62CC2A-F1DB-4A21-99C3-5DB6EE4AA793}" destId="{9CCF3DE4-7B7D-404A-BE5A-0FBF35809A48}" srcOrd="1" destOrd="0" presId="urn:microsoft.com/office/officeart/2005/8/layout/hierarchy2"/>
    <dgm:cxn modelId="{FA4BBE63-4E3C-4D8A-AFD2-C967AA5D6BEC}" type="presOf" srcId="{9B48DEB8-A324-4296-8A52-065BF0414B21}" destId="{8999D838-2863-46DE-8D40-DFFCF185745D}" srcOrd="0" destOrd="0" presId="urn:microsoft.com/office/officeart/2005/8/layout/hierarchy2"/>
    <dgm:cxn modelId="{32CC73C0-C181-4C82-9C15-7F8CF742018B}" type="presParOf" srcId="{D61B019D-FEB9-4DE3-AD2C-85740F6A4109}" destId="{6E8664B8-0A7B-46FB-986A-71E2CE5DAAC2}" srcOrd="0" destOrd="0" presId="urn:microsoft.com/office/officeart/2005/8/layout/hierarchy2"/>
    <dgm:cxn modelId="{D6C2AF46-3D6B-48F2-A2AC-8F3E637C09CF}" type="presParOf" srcId="{6E8664B8-0A7B-46FB-986A-71E2CE5DAAC2}" destId="{CDB4A7B6-D2B4-437B-8A22-D171E70312DB}" srcOrd="0" destOrd="0" presId="urn:microsoft.com/office/officeart/2005/8/layout/hierarchy2"/>
    <dgm:cxn modelId="{7C863212-C1E7-4375-B281-D62B5D3CD804}" type="presParOf" srcId="{6E8664B8-0A7B-46FB-986A-71E2CE5DAAC2}" destId="{F366FF89-7569-4ADF-8CBF-FC5DE2F19D7F}" srcOrd="1" destOrd="0" presId="urn:microsoft.com/office/officeart/2005/8/layout/hierarchy2"/>
    <dgm:cxn modelId="{A0D262EF-F0C2-4675-B472-2E2A9458E2DF}" type="presParOf" srcId="{F366FF89-7569-4ADF-8CBF-FC5DE2F19D7F}" destId="{10F143D9-01E8-474D-A4B8-393731F73EA2}" srcOrd="0" destOrd="0" presId="urn:microsoft.com/office/officeart/2005/8/layout/hierarchy2"/>
    <dgm:cxn modelId="{17A9ADFB-17AA-4893-8629-8399A7629467}" type="presParOf" srcId="{10F143D9-01E8-474D-A4B8-393731F73EA2}" destId="{9CCF3DE4-7B7D-404A-BE5A-0FBF35809A48}" srcOrd="0" destOrd="0" presId="urn:microsoft.com/office/officeart/2005/8/layout/hierarchy2"/>
    <dgm:cxn modelId="{8E36B606-5E52-461A-899F-484D25B01E74}" type="presParOf" srcId="{F366FF89-7569-4ADF-8CBF-FC5DE2F19D7F}" destId="{AFAAD28A-2B91-41BF-8EF2-773E51AC1ADD}" srcOrd="1" destOrd="0" presId="urn:microsoft.com/office/officeart/2005/8/layout/hierarchy2"/>
    <dgm:cxn modelId="{FE35BE4C-D682-4CD9-BCB3-5F8A76A2C8CB}" type="presParOf" srcId="{AFAAD28A-2B91-41BF-8EF2-773E51AC1ADD}" destId="{4F4694A8-1392-491E-BCE0-E9DBEB6C206C}" srcOrd="0" destOrd="0" presId="urn:microsoft.com/office/officeart/2005/8/layout/hierarchy2"/>
    <dgm:cxn modelId="{B013C9A7-F18D-48F7-A327-E3A6E2F9056C}" type="presParOf" srcId="{AFAAD28A-2B91-41BF-8EF2-773E51AC1ADD}" destId="{C36FABFF-FCFC-4280-BB2F-FAB7852E49F5}" srcOrd="1" destOrd="0" presId="urn:microsoft.com/office/officeart/2005/8/layout/hierarchy2"/>
    <dgm:cxn modelId="{996931FF-13BD-4DEB-968D-4116C57CBA38}" type="presParOf" srcId="{F366FF89-7569-4ADF-8CBF-FC5DE2F19D7F}" destId="{8999D838-2863-46DE-8D40-DFFCF185745D}" srcOrd="2" destOrd="0" presId="urn:microsoft.com/office/officeart/2005/8/layout/hierarchy2"/>
    <dgm:cxn modelId="{18BDAB11-233C-4872-8DCF-7D117448E186}" type="presParOf" srcId="{8999D838-2863-46DE-8D40-DFFCF185745D}" destId="{33EFA96B-61CC-4345-9307-AEAC075E84D2}" srcOrd="0" destOrd="0" presId="urn:microsoft.com/office/officeart/2005/8/layout/hierarchy2"/>
    <dgm:cxn modelId="{5628AF4E-2C00-4410-AFE4-C844D9F5F67A}" type="presParOf" srcId="{F366FF89-7569-4ADF-8CBF-FC5DE2F19D7F}" destId="{ED74A221-886E-44B8-B67E-6016673972E7}" srcOrd="3" destOrd="0" presId="urn:microsoft.com/office/officeart/2005/8/layout/hierarchy2"/>
    <dgm:cxn modelId="{87CC759D-BC95-4731-8DEA-40CA118DF4E2}" type="presParOf" srcId="{ED74A221-886E-44B8-B67E-6016673972E7}" destId="{7239ECFC-D1B6-49C9-9EAC-4ED38ED1CE6F}" srcOrd="0" destOrd="0" presId="urn:microsoft.com/office/officeart/2005/8/layout/hierarchy2"/>
    <dgm:cxn modelId="{7F9DC158-4754-4832-AEFA-C8A645CF831C}" type="presParOf" srcId="{ED74A221-886E-44B8-B67E-6016673972E7}" destId="{87D2E595-0561-4DB8-941E-50BA733D386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2F8C5F-751F-4F0D-BF44-533ECC7AF532}" type="doc">
      <dgm:prSet loTypeId="urn:microsoft.com/office/officeart/2005/8/layout/hierarchy2" loCatId="hierarchy" qsTypeId="urn:microsoft.com/office/officeart/2005/8/quickstyle/3d2" qsCatId="3D" csTypeId="urn:microsoft.com/office/officeart/2005/8/colors/colorful4" csCatId="colorful" phldr="1"/>
      <dgm:spPr/>
      <dgm:t>
        <a:bodyPr/>
        <a:lstStyle/>
        <a:p>
          <a:endParaRPr lang="es-ES"/>
        </a:p>
      </dgm:t>
    </dgm:pt>
    <dgm:pt modelId="{B3567D4B-BA14-4DAC-94CA-574273455E43}">
      <dgm:prSet phldrT="[Texto]" custT="1"/>
      <dgm:spPr/>
      <dgm:t>
        <a:bodyPr/>
        <a:lstStyle/>
        <a:p>
          <a:r>
            <a:rPr lang="es-EC" sz="1500" dirty="0" smtClean="0"/>
            <a:t>SISTEMA NACIONAL DE PLANIFICACIÓN</a:t>
          </a:r>
          <a:endParaRPr lang="es-ES" sz="1500" dirty="0"/>
        </a:p>
      </dgm:t>
    </dgm:pt>
    <dgm:pt modelId="{C6B8A9FA-059B-4F55-9098-543510945C9E}" type="parTrans" cxnId="{4424A055-E684-4BF7-81BF-9231C175C3F4}">
      <dgm:prSet/>
      <dgm:spPr/>
      <dgm:t>
        <a:bodyPr/>
        <a:lstStyle/>
        <a:p>
          <a:endParaRPr lang="es-ES" sz="1500"/>
        </a:p>
      </dgm:t>
    </dgm:pt>
    <dgm:pt modelId="{104E94A0-CD36-4E75-A70E-EEE5BA514876}" type="sibTrans" cxnId="{4424A055-E684-4BF7-81BF-9231C175C3F4}">
      <dgm:prSet/>
      <dgm:spPr/>
      <dgm:t>
        <a:bodyPr/>
        <a:lstStyle/>
        <a:p>
          <a:endParaRPr lang="es-ES" sz="1500"/>
        </a:p>
      </dgm:t>
    </dgm:pt>
    <dgm:pt modelId="{F2958F4C-DCEE-485C-802E-9B17AF801E45}">
      <dgm:prSet phldrT="[Texto]" custT="1"/>
      <dgm:spPr/>
      <dgm:t>
        <a:bodyPr/>
        <a:lstStyle/>
        <a:p>
          <a:r>
            <a:rPr lang="es-EC" sz="1500" dirty="0" smtClean="0"/>
            <a:t>SENPLADES</a:t>
          </a:r>
          <a:endParaRPr lang="es-ES" sz="1500" dirty="0"/>
        </a:p>
      </dgm:t>
    </dgm:pt>
    <dgm:pt modelId="{6E62CC2A-F1DB-4A21-99C3-5DB6EE4AA793}" type="parTrans" cxnId="{9746663A-2D6F-4A58-A96F-0654D330DFB9}">
      <dgm:prSet custT="1"/>
      <dgm:spPr/>
      <dgm:t>
        <a:bodyPr/>
        <a:lstStyle/>
        <a:p>
          <a:endParaRPr lang="es-ES" sz="1500" dirty="0"/>
        </a:p>
      </dgm:t>
    </dgm:pt>
    <dgm:pt modelId="{D974E916-54CC-4117-B9C4-A379D35262C4}" type="sibTrans" cxnId="{9746663A-2D6F-4A58-A96F-0654D330DFB9}">
      <dgm:prSet/>
      <dgm:spPr/>
      <dgm:t>
        <a:bodyPr/>
        <a:lstStyle/>
        <a:p>
          <a:endParaRPr lang="es-ES" sz="1500"/>
        </a:p>
      </dgm:t>
    </dgm:pt>
    <dgm:pt modelId="{4F5C7D59-F631-433B-AD54-3D2F620A56E3}">
      <dgm:prSet phldrT="[Texto]" custT="1"/>
      <dgm:spPr/>
      <dgm:t>
        <a:bodyPr/>
        <a:lstStyle/>
        <a:p>
          <a:r>
            <a:rPr lang="es-EC" sz="1500" b="0" dirty="0" smtClean="0"/>
            <a:t>Plan Nacional del Buen Vivir </a:t>
          </a:r>
          <a:endParaRPr lang="es-ES" sz="1500" dirty="0"/>
        </a:p>
      </dgm:t>
    </dgm:pt>
    <dgm:pt modelId="{9B48DEB8-A324-4296-8A52-065BF0414B21}" type="parTrans" cxnId="{A1101F85-9786-4A44-83D2-785EAD921156}">
      <dgm:prSet custT="1"/>
      <dgm:spPr/>
      <dgm:t>
        <a:bodyPr/>
        <a:lstStyle/>
        <a:p>
          <a:endParaRPr lang="es-ES" sz="1500" dirty="0"/>
        </a:p>
      </dgm:t>
    </dgm:pt>
    <dgm:pt modelId="{A1CBFE3F-1CA7-429C-B5F5-B967FB9CC493}" type="sibTrans" cxnId="{A1101F85-9786-4A44-83D2-785EAD921156}">
      <dgm:prSet/>
      <dgm:spPr/>
      <dgm:t>
        <a:bodyPr/>
        <a:lstStyle/>
        <a:p>
          <a:endParaRPr lang="es-ES" sz="1500"/>
        </a:p>
      </dgm:t>
    </dgm:pt>
    <dgm:pt modelId="{D61B019D-FEB9-4DE3-AD2C-85740F6A4109}" type="pres">
      <dgm:prSet presAssocID="{3C2F8C5F-751F-4F0D-BF44-533ECC7AF532}" presName="diagram" presStyleCnt="0">
        <dgm:presLayoutVars>
          <dgm:chPref val="1"/>
          <dgm:dir/>
          <dgm:animOne val="branch"/>
          <dgm:animLvl val="lvl"/>
          <dgm:resizeHandles val="exact"/>
        </dgm:presLayoutVars>
      </dgm:prSet>
      <dgm:spPr/>
      <dgm:t>
        <a:bodyPr/>
        <a:lstStyle/>
        <a:p>
          <a:endParaRPr lang="es-ES"/>
        </a:p>
      </dgm:t>
    </dgm:pt>
    <dgm:pt modelId="{6E8664B8-0A7B-46FB-986A-71E2CE5DAAC2}" type="pres">
      <dgm:prSet presAssocID="{B3567D4B-BA14-4DAC-94CA-574273455E43}" presName="root1" presStyleCnt="0"/>
      <dgm:spPr/>
    </dgm:pt>
    <dgm:pt modelId="{CDB4A7B6-D2B4-437B-8A22-D171E70312DB}" type="pres">
      <dgm:prSet presAssocID="{B3567D4B-BA14-4DAC-94CA-574273455E43}" presName="LevelOneTextNode" presStyleLbl="node0" presStyleIdx="0" presStyleCnt="1">
        <dgm:presLayoutVars>
          <dgm:chPref val="3"/>
        </dgm:presLayoutVars>
      </dgm:prSet>
      <dgm:spPr/>
      <dgm:t>
        <a:bodyPr/>
        <a:lstStyle/>
        <a:p>
          <a:endParaRPr lang="es-ES"/>
        </a:p>
      </dgm:t>
    </dgm:pt>
    <dgm:pt modelId="{F366FF89-7569-4ADF-8CBF-FC5DE2F19D7F}" type="pres">
      <dgm:prSet presAssocID="{B3567D4B-BA14-4DAC-94CA-574273455E43}" presName="level2hierChild" presStyleCnt="0"/>
      <dgm:spPr/>
    </dgm:pt>
    <dgm:pt modelId="{10F143D9-01E8-474D-A4B8-393731F73EA2}" type="pres">
      <dgm:prSet presAssocID="{6E62CC2A-F1DB-4A21-99C3-5DB6EE4AA793}" presName="conn2-1" presStyleLbl="parChTrans1D2" presStyleIdx="0" presStyleCnt="2"/>
      <dgm:spPr/>
      <dgm:t>
        <a:bodyPr/>
        <a:lstStyle/>
        <a:p>
          <a:endParaRPr lang="es-ES"/>
        </a:p>
      </dgm:t>
    </dgm:pt>
    <dgm:pt modelId="{9CCF3DE4-7B7D-404A-BE5A-0FBF35809A48}" type="pres">
      <dgm:prSet presAssocID="{6E62CC2A-F1DB-4A21-99C3-5DB6EE4AA793}" presName="connTx" presStyleLbl="parChTrans1D2" presStyleIdx="0" presStyleCnt="2"/>
      <dgm:spPr/>
      <dgm:t>
        <a:bodyPr/>
        <a:lstStyle/>
        <a:p>
          <a:endParaRPr lang="es-ES"/>
        </a:p>
      </dgm:t>
    </dgm:pt>
    <dgm:pt modelId="{AFAAD28A-2B91-41BF-8EF2-773E51AC1ADD}" type="pres">
      <dgm:prSet presAssocID="{F2958F4C-DCEE-485C-802E-9B17AF801E45}" presName="root2" presStyleCnt="0"/>
      <dgm:spPr/>
    </dgm:pt>
    <dgm:pt modelId="{4F4694A8-1392-491E-BCE0-E9DBEB6C206C}" type="pres">
      <dgm:prSet presAssocID="{F2958F4C-DCEE-485C-802E-9B17AF801E45}" presName="LevelTwoTextNode" presStyleLbl="node2" presStyleIdx="0" presStyleCnt="2">
        <dgm:presLayoutVars>
          <dgm:chPref val="3"/>
        </dgm:presLayoutVars>
      </dgm:prSet>
      <dgm:spPr/>
      <dgm:t>
        <a:bodyPr/>
        <a:lstStyle/>
        <a:p>
          <a:endParaRPr lang="es-ES"/>
        </a:p>
      </dgm:t>
    </dgm:pt>
    <dgm:pt modelId="{C36FABFF-FCFC-4280-BB2F-FAB7852E49F5}" type="pres">
      <dgm:prSet presAssocID="{F2958F4C-DCEE-485C-802E-9B17AF801E45}" presName="level3hierChild" presStyleCnt="0"/>
      <dgm:spPr/>
    </dgm:pt>
    <dgm:pt modelId="{8999D838-2863-46DE-8D40-DFFCF185745D}" type="pres">
      <dgm:prSet presAssocID="{9B48DEB8-A324-4296-8A52-065BF0414B21}" presName="conn2-1" presStyleLbl="parChTrans1D2" presStyleIdx="1" presStyleCnt="2"/>
      <dgm:spPr/>
      <dgm:t>
        <a:bodyPr/>
        <a:lstStyle/>
        <a:p>
          <a:endParaRPr lang="es-ES"/>
        </a:p>
      </dgm:t>
    </dgm:pt>
    <dgm:pt modelId="{33EFA96B-61CC-4345-9307-AEAC075E84D2}" type="pres">
      <dgm:prSet presAssocID="{9B48DEB8-A324-4296-8A52-065BF0414B21}" presName="connTx" presStyleLbl="parChTrans1D2" presStyleIdx="1" presStyleCnt="2"/>
      <dgm:spPr/>
      <dgm:t>
        <a:bodyPr/>
        <a:lstStyle/>
        <a:p>
          <a:endParaRPr lang="es-ES"/>
        </a:p>
      </dgm:t>
    </dgm:pt>
    <dgm:pt modelId="{ED74A221-886E-44B8-B67E-6016673972E7}" type="pres">
      <dgm:prSet presAssocID="{4F5C7D59-F631-433B-AD54-3D2F620A56E3}" presName="root2" presStyleCnt="0"/>
      <dgm:spPr/>
    </dgm:pt>
    <dgm:pt modelId="{7239ECFC-D1B6-49C9-9EAC-4ED38ED1CE6F}" type="pres">
      <dgm:prSet presAssocID="{4F5C7D59-F631-433B-AD54-3D2F620A56E3}" presName="LevelTwoTextNode" presStyleLbl="node2" presStyleIdx="1" presStyleCnt="2">
        <dgm:presLayoutVars>
          <dgm:chPref val="3"/>
        </dgm:presLayoutVars>
      </dgm:prSet>
      <dgm:spPr/>
      <dgm:t>
        <a:bodyPr/>
        <a:lstStyle/>
        <a:p>
          <a:endParaRPr lang="es-ES"/>
        </a:p>
      </dgm:t>
    </dgm:pt>
    <dgm:pt modelId="{87D2E595-0561-4DB8-941E-50BA733D3868}" type="pres">
      <dgm:prSet presAssocID="{4F5C7D59-F631-433B-AD54-3D2F620A56E3}" presName="level3hierChild" presStyleCnt="0"/>
      <dgm:spPr/>
    </dgm:pt>
  </dgm:ptLst>
  <dgm:cxnLst>
    <dgm:cxn modelId="{9746663A-2D6F-4A58-A96F-0654D330DFB9}" srcId="{B3567D4B-BA14-4DAC-94CA-574273455E43}" destId="{F2958F4C-DCEE-485C-802E-9B17AF801E45}" srcOrd="0" destOrd="0" parTransId="{6E62CC2A-F1DB-4A21-99C3-5DB6EE4AA793}" sibTransId="{D974E916-54CC-4117-B9C4-A379D35262C4}"/>
    <dgm:cxn modelId="{717905DD-5F04-4067-B299-18FF79948652}" type="presOf" srcId="{F2958F4C-DCEE-485C-802E-9B17AF801E45}" destId="{4F4694A8-1392-491E-BCE0-E9DBEB6C206C}" srcOrd="0" destOrd="0" presId="urn:microsoft.com/office/officeart/2005/8/layout/hierarchy2"/>
    <dgm:cxn modelId="{A1101F85-9786-4A44-83D2-785EAD921156}" srcId="{B3567D4B-BA14-4DAC-94CA-574273455E43}" destId="{4F5C7D59-F631-433B-AD54-3D2F620A56E3}" srcOrd="1" destOrd="0" parTransId="{9B48DEB8-A324-4296-8A52-065BF0414B21}" sibTransId="{A1CBFE3F-1CA7-429C-B5F5-B967FB9CC493}"/>
    <dgm:cxn modelId="{4424A055-E684-4BF7-81BF-9231C175C3F4}" srcId="{3C2F8C5F-751F-4F0D-BF44-533ECC7AF532}" destId="{B3567D4B-BA14-4DAC-94CA-574273455E43}" srcOrd="0" destOrd="0" parTransId="{C6B8A9FA-059B-4F55-9098-543510945C9E}" sibTransId="{104E94A0-CD36-4E75-A70E-EEE5BA514876}"/>
    <dgm:cxn modelId="{8B0FF5E5-4AB7-4879-AD51-B2F40E7E9B0B}" type="presOf" srcId="{6E62CC2A-F1DB-4A21-99C3-5DB6EE4AA793}" destId="{9CCF3DE4-7B7D-404A-BE5A-0FBF35809A48}" srcOrd="1" destOrd="0" presId="urn:microsoft.com/office/officeart/2005/8/layout/hierarchy2"/>
    <dgm:cxn modelId="{74C50461-A919-4A82-9E40-5824AB4A364D}" type="presOf" srcId="{B3567D4B-BA14-4DAC-94CA-574273455E43}" destId="{CDB4A7B6-D2B4-437B-8A22-D171E70312DB}" srcOrd="0" destOrd="0" presId="urn:microsoft.com/office/officeart/2005/8/layout/hierarchy2"/>
    <dgm:cxn modelId="{FF2B627A-562E-48C1-822A-7BF2F39D6236}" type="presOf" srcId="{9B48DEB8-A324-4296-8A52-065BF0414B21}" destId="{8999D838-2863-46DE-8D40-DFFCF185745D}" srcOrd="0" destOrd="0" presId="urn:microsoft.com/office/officeart/2005/8/layout/hierarchy2"/>
    <dgm:cxn modelId="{656990EF-59BA-4F48-ACB7-60F7C5B0409B}" type="presOf" srcId="{9B48DEB8-A324-4296-8A52-065BF0414B21}" destId="{33EFA96B-61CC-4345-9307-AEAC075E84D2}" srcOrd="1" destOrd="0" presId="urn:microsoft.com/office/officeart/2005/8/layout/hierarchy2"/>
    <dgm:cxn modelId="{E946447C-2B2E-465E-AB21-39C63C78879D}" type="presOf" srcId="{6E62CC2A-F1DB-4A21-99C3-5DB6EE4AA793}" destId="{10F143D9-01E8-474D-A4B8-393731F73EA2}" srcOrd="0" destOrd="0" presId="urn:microsoft.com/office/officeart/2005/8/layout/hierarchy2"/>
    <dgm:cxn modelId="{D1E29CAD-0057-4C12-A951-DB2C2B6943F7}" type="presOf" srcId="{4F5C7D59-F631-433B-AD54-3D2F620A56E3}" destId="{7239ECFC-D1B6-49C9-9EAC-4ED38ED1CE6F}" srcOrd="0" destOrd="0" presId="urn:microsoft.com/office/officeart/2005/8/layout/hierarchy2"/>
    <dgm:cxn modelId="{B61D287E-49CD-42D5-9F6D-D886FDD6E368}" type="presOf" srcId="{3C2F8C5F-751F-4F0D-BF44-533ECC7AF532}" destId="{D61B019D-FEB9-4DE3-AD2C-85740F6A4109}" srcOrd="0" destOrd="0" presId="urn:microsoft.com/office/officeart/2005/8/layout/hierarchy2"/>
    <dgm:cxn modelId="{2E406FD6-0501-46CE-B426-FEFC7335DD03}" type="presParOf" srcId="{D61B019D-FEB9-4DE3-AD2C-85740F6A4109}" destId="{6E8664B8-0A7B-46FB-986A-71E2CE5DAAC2}" srcOrd="0" destOrd="0" presId="urn:microsoft.com/office/officeart/2005/8/layout/hierarchy2"/>
    <dgm:cxn modelId="{4136A34D-BE49-4EA2-85DA-C4F81E4E8326}" type="presParOf" srcId="{6E8664B8-0A7B-46FB-986A-71E2CE5DAAC2}" destId="{CDB4A7B6-D2B4-437B-8A22-D171E70312DB}" srcOrd="0" destOrd="0" presId="urn:microsoft.com/office/officeart/2005/8/layout/hierarchy2"/>
    <dgm:cxn modelId="{C18E3C13-4F9F-4F57-AE47-11F9B61008E6}" type="presParOf" srcId="{6E8664B8-0A7B-46FB-986A-71E2CE5DAAC2}" destId="{F366FF89-7569-4ADF-8CBF-FC5DE2F19D7F}" srcOrd="1" destOrd="0" presId="urn:microsoft.com/office/officeart/2005/8/layout/hierarchy2"/>
    <dgm:cxn modelId="{AB90E2CA-7F5C-4273-9F9A-CD6F86A726F0}" type="presParOf" srcId="{F366FF89-7569-4ADF-8CBF-FC5DE2F19D7F}" destId="{10F143D9-01E8-474D-A4B8-393731F73EA2}" srcOrd="0" destOrd="0" presId="urn:microsoft.com/office/officeart/2005/8/layout/hierarchy2"/>
    <dgm:cxn modelId="{F38CC1DF-A776-464D-9CC9-6E9E2D4BB62D}" type="presParOf" srcId="{10F143D9-01E8-474D-A4B8-393731F73EA2}" destId="{9CCF3DE4-7B7D-404A-BE5A-0FBF35809A48}" srcOrd="0" destOrd="0" presId="urn:microsoft.com/office/officeart/2005/8/layout/hierarchy2"/>
    <dgm:cxn modelId="{C0C53A88-C96B-40A2-8EF8-6EE34CADFB53}" type="presParOf" srcId="{F366FF89-7569-4ADF-8CBF-FC5DE2F19D7F}" destId="{AFAAD28A-2B91-41BF-8EF2-773E51AC1ADD}" srcOrd="1" destOrd="0" presId="urn:microsoft.com/office/officeart/2005/8/layout/hierarchy2"/>
    <dgm:cxn modelId="{DEB54A05-95D7-4057-AC38-030843C70B10}" type="presParOf" srcId="{AFAAD28A-2B91-41BF-8EF2-773E51AC1ADD}" destId="{4F4694A8-1392-491E-BCE0-E9DBEB6C206C}" srcOrd="0" destOrd="0" presId="urn:microsoft.com/office/officeart/2005/8/layout/hierarchy2"/>
    <dgm:cxn modelId="{99933BB1-C47E-4DA5-98B1-C705B320F89E}" type="presParOf" srcId="{AFAAD28A-2B91-41BF-8EF2-773E51AC1ADD}" destId="{C36FABFF-FCFC-4280-BB2F-FAB7852E49F5}" srcOrd="1" destOrd="0" presId="urn:microsoft.com/office/officeart/2005/8/layout/hierarchy2"/>
    <dgm:cxn modelId="{DA8664CB-3D28-4FB7-A281-B4F6A327925C}" type="presParOf" srcId="{F366FF89-7569-4ADF-8CBF-FC5DE2F19D7F}" destId="{8999D838-2863-46DE-8D40-DFFCF185745D}" srcOrd="2" destOrd="0" presId="urn:microsoft.com/office/officeart/2005/8/layout/hierarchy2"/>
    <dgm:cxn modelId="{62BFE893-499E-4E16-8B4B-8907D70D527B}" type="presParOf" srcId="{8999D838-2863-46DE-8D40-DFFCF185745D}" destId="{33EFA96B-61CC-4345-9307-AEAC075E84D2}" srcOrd="0" destOrd="0" presId="urn:microsoft.com/office/officeart/2005/8/layout/hierarchy2"/>
    <dgm:cxn modelId="{89EB17D9-2203-4203-942F-9A89F4FAB476}" type="presParOf" srcId="{F366FF89-7569-4ADF-8CBF-FC5DE2F19D7F}" destId="{ED74A221-886E-44B8-B67E-6016673972E7}" srcOrd="3" destOrd="0" presId="urn:microsoft.com/office/officeart/2005/8/layout/hierarchy2"/>
    <dgm:cxn modelId="{4D6A4EBD-D3FE-4550-94B7-7DAB9624FB1D}" type="presParOf" srcId="{ED74A221-886E-44B8-B67E-6016673972E7}" destId="{7239ECFC-D1B6-49C9-9EAC-4ED38ED1CE6F}" srcOrd="0" destOrd="0" presId="urn:microsoft.com/office/officeart/2005/8/layout/hierarchy2"/>
    <dgm:cxn modelId="{1F3944AD-053C-4C43-A113-A5EAF610F242}" type="presParOf" srcId="{ED74A221-886E-44B8-B67E-6016673972E7}" destId="{87D2E595-0561-4DB8-941E-50BA733D3868}"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13E50D-974C-4481-9727-F3897425E88C}" type="doc">
      <dgm:prSet loTypeId="urn:microsoft.com/office/officeart/2005/8/layout/pyramid2" loCatId="pyramid" qsTypeId="urn:microsoft.com/office/officeart/2005/8/quickstyle/simple1" qsCatId="simple" csTypeId="urn:microsoft.com/office/officeart/2005/8/colors/accent1_2" csCatId="accent1" phldr="1"/>
      <dgm:spPr/>
    </dgm:pt>
    <dgm:pt modelId="{47A14388-3327-4276-A973-A350AB59BFA8}">
      <dgm:prSet phldrT="[Texto]" custT="1"/>
      <dgm:spPr/>
      <dgm:t>
        <a:bodyPr/>
        <a:lstStyle/>
        <a:p>
          <a:r>
            <a:rPr lang="es-ES" sz="1700" dirty="0" smtClean="0"/>
            <a:t>Gobierno</a:t>
          </a:r>
        </a:p>
        <a:p>
          <a:r>
            <a:rPr lang="es-ES" sz="1700" dirty="0" smtClean="0"/>
            <a:t>central</a:t>
          </a:r>
          <a:endParaRPr lang="es-ES" sz="1700" dirty="0"/>
        </a:p>
      </dgm:t>
    </dgm:pt>
    <dgm:pt modelId="{91B1070E-A5D3-4E8B-BD86-391EFEAE6338}" type="parTrans" cxnId="{AFA1A30C-AF41-4ADA-A1EA-47BBF631E6DB}">
      <dgm:prSet/>
      <dgm:spPr/>
      <dgm:t>
        <a:bodyPr/>
        <a:lstStyle/>
        <a:p>
          <a:endParaRPr lang="es-ES" sz="1700"/>
        </a:p>
      </dgm:t>
    </dgm:pt>
    <dgm:pt modelId="{F8A1AC6D-3899-4464-88E5-4A98598874C1}" type="sibTrans" cxnId="{AFA1A30C-AF41-4ADA-A1EA-47BBF631E6DB}">
      <dgm:prSet/>
      <dgm:spPr/>
      <dgm:t>
        <a:bodyPr/>
        <a:lstStyle/>
        <a:p>
          <a:endParaRPr lang="es-ES" sz="1700"/>
        </a:p>
      </dgm:t>
    </dgm:pt>
    <dgm:pt modelId="{BE397666-8373-45A8-9EA1-99D336EA043D}">
      <dgm:prSet phldrT="[Texto]" custT="1"/>
      <dgm:spPr/>
      <dgm:t>
        <a:bodyPr/>
        <a:lstStyle/>
        <a:p>
          <a:r>
            <a:rPr lang="es-ES" sz="1700" dirty="0" smtClean="0"/>
            <a:t>Futuros gobiernos</a:t>
          </a:r>
        </a:p>
        <a:p>
          <a:r>
            <a:rPr lang="es-ES" sz="1700" dirty="0" smtClean="0"/>
            <a:t>regionales</a:t>
          </a:r>
          <a:endParaRPr lang="es-ES" sz="1700" dirty="0"/>
        </a:p>
      </dgm:t>
    </dgm:pt>
    <dgm:pt modelId="{AFBB9DC0-0DFD-4C95-BDEE-8468F97DD813}" type="parTrans" cxnId="{8EE3B143-445D-488A-A572-86A9D4F7C7BA}">
      <dgm:prSet/>
      <dgm:spPr/>
      <dgm:t>
        <a:bodyPr/>
        <a:lstStyle/>
        <a:p>
          <a:endParaRPr lang="es-ES" sz="1700"/>
        </a:p>
      </dgm:t>
    </dgm:pt>
    <dgm:pt modelId="{18B338EE-13F1-49EB-ADC9-5A09FC33E3D0}" type="sibTrans" cxnId="{8EE3B143-445D-488A-A572-86A9D4F7C7BA}">
      <dgm:prSet/>
      <dgm:spPr/>
      <dgm:t>
        <a:bodyPr/>
        <a:lstStyle/>
        <a:p>
          <a:endParaRPr lang="es-ES" sz="1700"/>
        </a:p>
      </dgm:t>
    </dgm:pt>
    <dgm:pt modelId="{3C56A165-3282-4751-BB50-30052C190976}">
      <dgm:prSet phldrT="[Texto]" custT="1"/>
      <dgm:spPr/>
      <dgm:t>
        <a:bodyPr/>
        <a:lstStyle/>
        <a:p>
          <a:r>
            <a:rPr lang="es-ES" sz="1700" dirty="0" smtClean="0"/>
            <a:t>Gobiernos</a:t>
          </a:r>
        </a:p>
        <a:p>
          <a:r>
            <a:rPr lang="es-ES" sz="1700" dirty="0" smtClean="0"/>
            <a:t>provinciales</a:t>
          </a:r>
          <a:endParaRPr lang="es-ES" sz="1700" dirty="0"/>
        </a:p>
      </dgm:t>
    </dgm:pt>
    <dgm:pt modelId="{EC6141C0-E3BF-4695-8DFE-2BD8CEEB3B42}" type="parTrans" cxnId="{F8CF3DCD-E9F9-48CF-A229-D55F1A683066}">
      <dgm:prSet/>
      <dgm:spPr/>
      <dgm:t>
        <a:bodyPr/>
        <a:lstStyle/>
        <a:p>
          <a:endParaRPr lang="es-ES" sz="1700"/>
        </a:p>
      </dgm:t>
    </dgm:pt>
    <dgm:pt modelId="{F1E0727D-B185-4E51-8979-9A82FD95BB31}" type="sibTrans" cxnId="{F8CF3DCD-E9F9-48CF-A229-D55F1A683066}">
      <dgm:prSet/>
      <dgm:spPr/>
      <dgm:t>
        <a:bodyPr/>
        <a:lstStyle/>
        <a:p>
          <a:endParaRPr lang="es-ES" sz="1700"/>
        </a:p>
      </dgm:t>
    </dgm:pt>
    <dgm:pt modelId="{5B47E7DE-845E-42FE-B47B-213191AC68FC}">
      <dgm:prSet phldrT="[Texto]" custT="1"/>
      <dgm:spPr/>
      <dgm:t>
        <a:bodyPr/>
        <a:lstStyle/>
        <a:p>
          <a:r>
            <a:rPr lang="es-ES" sz="1700" b="1" dirty="0" smtClean="0"/>
            <a:t>Gobiernos</a:t>
          </a:r>
        </a:p>
        <a:p>
          <a:r>
            <a:rPr lang="es-ES" sz="1700" b="1" dirty="0" smtClean="0"/>
            <a:t>municipales</a:t>
          </a:r>
          <a:endParaRPr lang="es-ES" sz="1700" b="1" dirty="0"/>
        </a:p>
      </dgm:t>
    </dgm:pt>
    <dgm:pt modelId="{CAB0C678-FFF7-4974-B272-2EE691531909}" type="parTrans" cxnId="{2188B31D-59AD-4A21-9068-BAA804FFAF08}">
      <dgm:prSet/>
      <dgm:spPr/>
      <dgm:t>
        <a:bodyPr/>
        <a:lstStyle/>
        <a:p>
          <a:endParaRPr lang="es-ES" sz="1700"/>
        </a:p>
      </dgm:t>
    </dgm:pt>
    <dgm:pt modelId="{2B3227E3-0CB3-4407-AB11-D6B52277F1DA}" type="sibTrans" cxnId="{2188B31D-59AD-4A21-9068-BAA804FFAF08}">
      <dgm:prSet/>
      <dgm:spPr/>
      <dgm:t>
        <a:bodyPr/>
        <a:lstStyle/>
        <a:p>
          <a:endParaRPr lang="es-ES" sz="1700"/>
        </a:p>
      </dgm:t>
    </dgm:pt>
    <dgm:pt modelId="{012D231F-FAEF-4195-9C37-505F61D7C393}" type="pres">
      <dgm:prSet presAssocID="{DE13E50D-974C-4481-9727-F3897425E88C}" presName="compositeShape" presStyleCnt="0">
        <dgm:presLayoutVars>
          <dgm:dir/>
          <dgm:resizeHandles/>
        </dgm:presLayoutVars>
      </dgm:prSet>
      <dgm:spPr/>
    </dgm:pt>
    <dgm:pt modelId="{B1AAA4AA-D3DE-47BC-B9A0-3FDA15769EDA}" type="pres">
      <dgm:prSet presAssocID="{DE13E50D-974C-4481-9727-F3897425E88C}" presName="pyramid" presStyleLbl="node1" presStyleIdx="0" presStyleCnt="1" custScaleX="86538" custLinFactNeighborY="-1639"/>
      <dgm:spPr/>
    </dgm:pt>
    <dgm:pt modelId="{32068E52-070C-4969-8AE8-591A2CFE4F41}" type="pres">
      <dgm:prSet presAssocID="{DE13E50D-974C-4481-9727-F3897425E88C}" presName="theList" presStyleCnt="0"/>
      <dgm:spPr/>
    </dgm:pt>
    <dgm:pt modelId="{FD103A44-46B7-44CF-AB57-E179E7B72106}" type="pres">
      <dgm:prSet presAssocID="{47A14388-3327-4276-A973-A350AB59BFA8}" presName="aNode" presStyleLbl="fgAcc1" presStyleIdx="0" presStyleCnt="4" custLinFactNeighborX="-26159" custLinFactNeighborY="34030">
        <dgm:presLayoutVars>
          <dgm:bulletEnabled val="1"/>
        </dgm:presLayoutVars>
      </dgm:prSet>
      <dgm:spPr/>
      <dgm:t>
        <a:bodyPr/>
        <a:lstStyle/>
        <a:p>
          <a:endParaRPr lang="es-ES"/>
        </a:p>
      </dgm:t>
    </dgm:pt>
    <dgm:pt modelId="{CAA7872F-1785-4A77-A47A-A2DF27D74154}" type="pres">
      <dgm:prSet presAssocID="{47A14388-3327-4276-A973-A350AB59BFA8}" presName="aSpace" presStyleCnt="0"/>
      <dgm:spPr/>
    </dgm:pt>
    <dgm:pt modelId="{20C3B4DF-83E8-4882-81F4-62C7B9994611}" type="pres">
      <dgm:prSet presAssocID="{BE397666-8373-45A8-9EA1-99D336EA043D}" presName="aNode" presStyleLbl="fgAcc1" presStyleIdx="1" presStyleCnt="4" custLinFactNeighborX="-26159" custLinFactNeighborY="34030">
        <dgm:presLayoutVars>
          <dgm:bulletEnabled val="1"/>
        </dgm:presLayoutVars>
      </dgm:prSet>
      <dgm:spPr/>
      <dgm:t>
        <a:bodyPr/>
        <a:lstStyle/>
        <a:p>
          <a:endParaRPr lang="es-ES"/>
        </a:p>
      </dgm:t>
    </dgm:pt>
    <dgm:pt modelId="{20AA75E1-1E0E-4EFA-860A-1064BD3D09C4}" type="pres">
      <dgm:prSet presAssocID="{BE397666-8373-45A8-9EA1-99D336EA043D}" presName="aSpace" presStyleCnt="0"/>
      <dgm:spPr/>
    </dgm:pt>
    <dgm:pt modelId="{63F062CB-6CDF-4E7F-8984-9295A3954C91}" type="pres">
      <dgm:prSet presAssocID="{3C56A165-3282-4751-BB50-30052C190976}" presName="aNode" presStyleLbl="fgAcc1" presStyleIdx="2" presStyleCnt="4" custLinFactNeighborX="-26159" custLinFactNeighborY="34030">
        <dgm:presLayoutVars>
          <dgm:bulletEnabled val="1"/>
        </dgm:presLayoutVars>
      </dgm:prSet>
      <dgm:spPr/>
      <dgm:t>
        <a:bodyPr/>
        <a:lstStyle/>
        <a:p>
          <a:endParaRPr lang="es-ES"/>
        </a:p>
      </dgm:t>
    </dgm:pt>
    <dgm:pt modelId="{808F918D-851D-4362-B17F-3265402CBD24}" type="pres">
      <dgm:prSet presAssocID="{3C56A165-3282-4751-BB50-30052C190976}" presName="aSpace" presStyleCnt="0"/>
      <dgm:spPr/>
    </dgm:pt>
    <dgm:pt modelId="{3F689A0C-95C1-4D81-B01C-519BF0D6872F}" type="pres">
      <dgm:prSet presAssocID="{5B47E7DE-845E-42FE-B47B-213191AC68FC}" presName="aNode" presStyleLbl="fgAcc1" presStyleIdx="3" presStyleCnt="4" custLinFactNeighborX="-26159" custLinFactNeighborY="34030">
        <dgm:presLayoutVars>
          <dgm:bulletEnabled val="1"/>
        </dgm:presLayoutVars>
      </dgm:prSet>
      <dgm:spPr/>
      <dgm:t>
        <a:bodyPr/>
        <a:lstStyle/>
        <a:p>
          <a:endParaRPr lang="es-ES"/>
        </a:p>
      </dgm:t>
    </dgm:pt>
    <dgm:pt modelId="{7B96852B-2CB8-4344-AD56-DFEF65137798}" type="pres">
      <dgm:prSet presAssocID="{5B47E7DE-845E-42FE-B47B-213191AC68FC}" presName="aSpace" presStyleCnt="0"/>
      <dgm:spPr/>
    </dgm:pt>
  </dgm:ptLst>
  <dgm:cxnLst>
    <dgm:cxn modelId="{8EE3B143-445D-488A-A572-86A9D4F7C7BA}" srcId="{DE13E50D-974C-4481-9727-F3897425E88C}" destId="{BE397666-8373-45A8-9EA1-99D336EA043D}" srcOrd="1" destOrd="0" parTransId="{AFBB9DC0-0DFD-4C95-BDEE-8468F97DD813}" sibTransId="{18B338EE-13F1-49EB-ADC9-5A09FC33E3D0}"/>
    <dgm:cxn modelId="{F8CF3DCD-E9F9-48CF-A229-D55F1A683066}" srcId="{DE13E50D-974C-4481-9727-F3897425E88C}" destId="{3C56A165-3282-4751-BB50-30052C190976}" srcOrd="2" destOrd="0" parTransId="{EC6141C0-E3BF-4695-8DFE-2BD8CEEB3B42}" sibTransId="{F1E0727D-B185-4E51-8979-9A82FD95BB31}"/>
    <dgm:cxn modelId="{47043F4F-922E-4B4F-BCEF-CA3D074A3595}" type="presOf" srcId="{3C56A165-3282-4751-BB50-30052C190976}" destId="{63F062CB-6CDF-4E7F-8984-9295A3954C91}" srcOrd="0" destOrd="0" presId="urn:microsoft.com/office/officeart/2005/8/layout/pyramid2"/>
    <dgm:cxn modelId="{AFA1A30C-AF41-4ADA-A1EA-47BBF631E6DB}" srcId="{DE13E50D-974C-4481-9727-F3897425E88C}" destId="{47A14388-3327-4276-A973-A350AB59BFA8}" srcOrd="0" destOrd="0" parTransId="{91B1070E-A5D3-4E8B-BD86-391EFEAE6338}" sibTransId="{F8A1AC6D-3899-4464-88E5-4A98598874C1}"/>
    <dgm:cxn modelId="{D2823A50-60C9-4785-B7E9-F30E383A5006}" type="presOf" srcId="{BE397666-8373-45A8-9EA1-99D336EA043D}" destId="{20C3B4DF-83E8-4882-81F4-62C7B9994611}" srcOrd="0" destOrd="0" presId="urn:microsoft.com/office/officeart/2005/8/layout/pyramid2"/>
    <dgm:cxn modelId="{F253A70F-7C64-4D20-8085-F8060338A326}" type="presOf" srcId="{47A14388-3327-4276-A973-A350AB59BFA8}" destId="{FD103A44-46B7-44CF-AB57-E179E7B72106}" srcOrd="0" destOrd="0" presId="urn:microsoft.com/office/officeart/2005/8/layout/pyramid2"/>
    <dgm:cxn modelId="{19DE530D-EBA4-482D-9534-76A7AA507132}" type="presOf" srcId="{5B47E7DE-845E-42FE-B47B-213191AC68FC}" destId="{3F689A0C-95C1-4D81-B01C-519BF0D6872F}" srcOrd="0" destOrd="0" presId="urn:microsoft.com/office/officeart/2005/8/layout/pyramid2"/>
    <dgm:cxn modelId="{EB6AA868-F451-4D3B-8DCB-4A523786A7CF}" type="presOf" srcId="{DE13E50D-974C-4481-9727-F3897425E88C}" destId="{012D231F-FAEF-4195-9C37-505F61D7C393}" srcOrd="0" destOrd="0" presId="urn:microsoft.com/office/officeart/2005/8/layout/pyramid2"/>
    <dgm:cxn modelId="{2188B31D-59AD-4A21-9068-BAA804FFAF08}" srcId="{DE13E50D-974C-4481-9727-F3897425E88C}" destId="{5B47E7DE-845E-42FE-B47B-213191AC68FC}" srcOrd="3" destOrd="0" parTransId="{CAB0C678-FFF7-4974-B272-2EE691531909}" sibTransId="{2B3227E3-0CB3-4407-AB11-D6B52277F1DA}"/>
    <dgm:cxn modelId="{DCFB3E8A-5329-4786-BCB0-3C74EB8A2D5A}" type="presParOf" srcId="{012D231F-FAEF-4195-9C37-505F61D7C393}" destId="{B1AAA4AA-D3DE-47BC-B9A0-3FDA15769EDA}" srcOrd="0" destOrd="0" presId="urn:microsoft.com/office/officeart/2005/8/layout/pyramid2"/>
    <dgm:cxn modelId="{433B8B2A-6CE7-49DE-B87A-45C98A922F85}" type="presParOf" srcId="{012D231F-FAEF-4195-9C37-505F61D7C393}" destId="{32068E52-070C-4969-8AE8-591A2CFE4F41}" srcOrd="1" destOrd="0" presId="urn:microsoft.com/office/officeart/2005/8/layout/pyramid2"/>
    <dgm:cxn modelId="{0B2B4B23-EE0E-4774-9327-0C517C76442B}" type="presParOf" srcId="{32068E52-070C-4969-8AE8-591A2CFE4F41}" destId="{FD103A44-46B7-44CF-AB57-E179E7B72106}" srcOrd="0" destOrd="0" presId="urn:microsoft.com/office/officeart/2005/8/layout/pyramid2"/>
    <dgm:cxn modelId="{4C3AF020-1477-4996-9FA4-1F4D0E633258}" type="presParOf" srcId="{32068E52-070C-4969-8AE8-591A2CFE4F41}" destId="{CAA7872F-1785-4A77-A47A-A2DF27D74154}" srcOrd="1" destOrd="0" presId="urn:microsoft.com/office/officeart/2005/8/layout/pyramid2"/>
    <dgm:cxn modelId="{B18653D8-1FEA-4707-B5C5-DAC4B3111434}" type="presParOf" srcId="{32068E52-070C-4969-8AE8-591A2CFE4F41}" destId="{20C3B4DF-83E8-4882-81F4-62C7B9994611}" srcOrd="2" destOrd="0" presId="urn:microsoft.com/office/officeart/2005/8/layout/pyramid2"/>
    <dgm:cxn modelId="{A7F4BEB3-975B-4889-9CB9-7F21B11FE9DA}" type="presParOf" srcId="{32068E52-070C-4969-8AE8-591A2CFE4F41}" destId="{20AA75E1-1E0E-4EFA-860A-1064BD3D09C4}" srcOrd="3" destOrd="0" presId="urn:microsoft.com/office/officeart/2005/8/layout/pyramid2"/>
    <dgm:cxn modelId="{C7BE02F3-8910-438C-8178-EE1BE78666EE}" type="presParOf" srcId="{32068E52-070C-4969-8AE8-591A2CFE4F41}" destId="{63F062CB-6CDF-4E7F-8984-9295A3954C91}" srcOrd="4" destOrd="0" presId="urn:microsoft.com/office/officeart/2005/8/layout/pyramid2"/>
    <dgm:cxn modelId="{3C0C8ACC-A752-4955-8D88-5FFBF7CD78F4}" type="presParOf" srcId="{32068E52-070C-4969-8AE8-591A2CFE4F41}" destId="{808F918D-851D-4362-B17F-3265402CBD24}" srcOrd="5" destOrd="0" presId="urn:microsoft.com/office/officeart/2005/8/layout/pyramid2"/>
    <dgm:cxn modelId="{0FE6A400-9C3F-4700-B0C4-47A005D6C799}" type="presParOf" srcId="{32068E52-070C-4969-8AE8-591A2CFE4F41}" destId="{3F689A0C-95C1-4D81-B01C-519BF0D6872F}" srcOrd="6" destOrd="0" presId="urn:microsoft.com/office/officeart/2005/8/layout/pyramid2"/>
    <dgm:cxn modelId="{544F2206-79A6-44D7-BFF5-E57B225CE172}" type="presParOf" srcId="{32068E52-070C-4969-8AE8-591A2CFE4F41}" destId="{7B96852B-2CB8-4344-AD56-DFEF6513779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F5347A-A284-435C-92D9-83F43C7436AE}" type="doc">
      <dgm:prSet loTypeId="urn:microsoft.com/office/officeart/2005/8/layout/default#1" loCatId="list" qsTypeId="urn:microsoft.com/office/officeart/2005/8/quickstyle/simple5" qsCatId="simple" csTypeId="urn:microsoft.com/office/officeart/2005/8/colors/colorful4" csCatId="colorful" phldr="1"/>
      <dgm:spPr/>
      <dgm:t>
        <a:bodyPr/>
        <a:lstStyle/>
        <a:p>
          <a:endParaRPr lang="es-ES"/>
        </a:p>
      </dgm:t>
    </dgm:pt>
    <dgm:pt modelId="{29BA2FE9-95C2-4B93-9543-82335708F7F2}">
      <dgm:prSet phldrT="[Texto]" custT="1"/>
      <dgm:spPr/>
      <dgm:t>
        <a:bodyPr/>
        <a:lstStyle/>
        <a:p>
          <a:r>
            <a:rPr lang="es-ES" sz="1200" b="1" dirty="0" smtClean="0">
              <a:solidFill>
                <a:schemeClr val="bg1"/>
              </a:solidFill>
            </a:rPr>
            <a:t>Cartografía base</a:t>
          </a:r>
        </a:p>
        <a:p>
          <a:r>
            <a:rPr lang="es-ES" sz="1200" dirty="0" smtClean="0">
              <a:solidFill>
                <a:schemeClr val="bg1"/>
              </a:solidFill>
            </a:rPr>
            <a:t>SIG TIERRAS (Año de generación: 2010)</a:t>
          </a:r>
        </a:p>
        <a:p>
          <a:endParaRPr lang="es-ES" sz="1200" dirty="0" smtClean="0">
            <a:solidFill>
              <a:schemeClr val="bg1"/>
            </a:solidFill>
          </a:endParaRPr>
        </a:p>
        <a:p>
          <a:r>
            <a:rPr lang="es-ES" sz="1200" dirty="0" smtClean="0">
              <a:solidFill>
                <a:schemeClr val="bg1"/>
              </a:solidFill>
            </a:rPr>
            <a:t>Drenajes</a:t>
          </a:r>
        </a:p>
        <a:p>
          <a:r>
            <a:rPr lang="es-ES" sz="1200" dirty="0" smtClean="0">
              <a:solidFill>
                <a:schemeClr val="bg1"/>
              </a:solidFill>
            </a:rPr>
            <a:t>Vías</a:t>
          </a:r>
        </a:p>
        <a:p>
          <a:r>
            <a:rPr lang="es-ES" sz="1200" dirty="0" smtClean="0">
              <a:solidFill>
                <a:schemeClr val="bg1"/>
              </a:solidFill>
            </a:rPr>
            <a:t>Infraestructura</a:t>
          </a:r>
        </a:p>
        <a:p>
          <a:r>
            <a:rPr lang="es-ES" sz="1200" dirty="0" smtClean="0">
              <a:solidFill>
                <a:schemeClr val="bg1"/>
              </a:solidFill>
            </a:rPr>
            <a:t>Curvas de nivel</a:t>
          </a:r>
          <a:endParaRPr lang="es-ES" sz="1200" dirty="0">
            <a:solidFill>
              <a:schemeClr val="bg1"/>
            </a:solidFill>
          </a:endParaRPr>
        </a:p>
      </dgm:t>
    </dgm:pt>
    <dgm:pt modelId="{29032A4F-20C2-41B6-9777-FA9A7590919B}" type="parTrans" cxnId="{E8D75871-E746-4943-A87D-AF0964007FA7}">
      <dgm:prSet/>
      <dgm:spPr/>
      <dgm:t>
        <a:bodyPr/>
        <a:lstStyle/>
        <a:p>
          <a:endParaRPr lang="es-ES" sz="1200">
            <a:solidFill>
              <a:schemeClr val="bg1"/>
            </a:solidFill>
          </a:endParaRPr>
        </a:p>
      </dgm:t>
    </dgm:pt>
    <dgm:pt modelId="{C989A5B8-88A5-4C54-900C-B1C52FA98A1E}" type="sibTrans" cxnId="{E8D75871-E746-4943-A87D-AF0964007FA7}">
      <dgm:prSet/>
      <dgm:spPr/>
      <dgm:t>
        <a:bodyPr/>
        <a:lstStyle/>
        <a:p>
          <a:endParaRPr lang="es-ES" sz="1200">
            <a:solidFill>
              <a:schemeClr val="bg1"/>
            </a:solidFill>
          </a:endParaRPr>
        </a:p>
      </dgm:t>
    </dgm:pt>
    <dgm:pt modelId="{F38EF9E7-FED0-4A7F-8628-2557948B7C69}">
      <dgm:prSet phldrT="[Texto]" custT="1"/>
      <dgm:spPr/>
      <dgm:t>
        <a:bodyPr/>
        <a:lstStyle/>
        <a:p>
          <a:r>
            <a:rPr lang="es-ES" sz="1200" b="1" dirty="0" smtClean="0">
              <a:solidFill>
                <a:schemeClr val="bg1"/>
              </a:solidFill>
            </a:rPr>
            <a:t>Cartografía temática ecológica</a:t>
          </a:r>
        </a:p>
        <a:p>
          <a:r>
            <a:rPr lang="es-ES" sz="1200" dirty="0" smtClean="0">
              <a:solidFill>
                <a:schemeClr val="bg1"/>
              </a:solidFill>
            </a:rPr>
            <a:t>SIG TIERRAS (Año de generación: 2010)</a:t>
          </a:r>
        </a:p>
        <a:p>
          <a:endParaRPr lang="es-ES" sz="1200" dirty="0" smtClean="0">
            <a:solidFill>
              <a:schemeClr val="bg1"/>
            </a:solidFill>
          </a:endParaRPr>
        </a:p>
        <a:p>
          <a:r>
            <a:rPr lang="es-ES" sz="1200" dirty="0" smtClean="0">
              <a:solidFill>
                <a:schemeClr val="bg1"/>
              </a:solidFill>
            </a:rPr>
            <a:t>Pendientes</a:t>
          </a:r>
        </a:p>
        <a:p>
          <a:r>
            <a:rPr lang="es-ES" sz="1200" dirty="0" smtClean="0">
              <a:solidFill>
                <a:schemeClr val="bg1"/>
              </a:solidFill>
            </a:rPr>
            <a:t>Uso de la Tierra</a:t>
          </a:r>
        </a:p>
        <a:p>
          <a:r>
            <a:rPr lang="es-ES" sz="1200" dirty="0" smtClean="0">
              <a:solidFill>
                <a:schemeClr val="bg1"/>
              </a:solidFill>
            </a:rPr>
            <a:t>Aptitud Forestal y agrícola</a:t>
          </a:r>
        </a:p>
        <a:p>
          <a:r>
            <a:rPr lang="es-ES" sz="1200" dirty="0" smtClean="0">
              <a:solidFill>
                <a:schemeClr val="bg1"/>
              </a:solidFill>
            </a:rPr>
            <a:t>Susceptibilidad a deslizamientos</a:t>
          </a:r>
        </a:p>
        <a:p>
          <a:r>
            <a:rPr lang="es-ES" sz="1200" dirty="0" smtClean="0">
              <a:solidFill>
                <a:schemeClr val="bg1"/>
              </a:solidFill>
            </a:rPr>
            <a:t>Susceptibilidad a heladas</a:t>
          </a:r>
        </a:p>
        <a:p>
          <a:r>
            <a:rPr lang="es-ES" sz="1200" dirty="0" smtClean="0">
              <a:solidFill>
                <a:schemeClr val="bg1"/>
              </a:solidFill>
            </a:rPr>
            <a:t>Susceptibilidad a erosión</a:t>
          </a:r>
        </a:p>
        <a:p>
          <a:r>
            <a:rPr lang="es-ES" sz="1200" dirty="0" smtClean="0">
              <a:solidFill>
                <a:schemeClr val="bg1"/>
              </a:solidFill>
            </a:rPr>
            <a:t>Susceptibilidad a inundaciones</a:t>
          </a:r>
          <a:endParaRPr lang="es-ES" sz="1200" dirty="0">
            <a:solidFill>
              <a:schemeClr val="bg1"/>
            </a:solidFill>
          </a:endParaRPr>
        </a:p>
      </dgm:t>
    </dgm:pt>
    <dgm:pt modelId="{AD735039-DA34-4448-B805-10FE5596EF8F}" type="parTrans" cxnId="{38102EAC-B4C1-4C93-BF4D-EFACAF67FCBB}">
      <dgm:prSet/>
      <dgm:spPr/>
      <dgm:t>
        <a:bodyPr/>
        <a:lstStyle/>
        <a:p>
          <a:endParaRPr lang="es-ES" sz="1200">
            <a:solidFill>
              <a:schemeClr val="bg1"/>
            </a:solidFill>
          </a:endParaRPr>
        </a:p>
      </dgm:t>
    </dgm:pt>
    <dgm:pt modelId="{02500574-7915-4096-930B-A01142178F78}" type="sibTrans" cxnId="{38102EAC-B4C1-4C93-BF4D-EFACAF67FCBB}">
      <dgm:prSet/>
      <dgm:spPr/>
      <dgm:t>
        <a:bodyPr/>
        <a:lstStyle/>
        <a:p>
          <a:endParaRPr lang="es-ES" sz="1200">
            <a:solidFill>
              <a:schemeClr val="bg1"/>
            </a:solidFill>
          </a:endParaRPr>
        </a:p>
      </dgm:t>
    </dgm:pt>
    <dgm:pt modelId="{FFE04EA9-B1FF-48FF-9AA0-8317DD7AFC56}">
      <dgm:prSet phldrT="[Texto]" custT="1"/>
      <dgm:spPr/>
      <dgm:t>
        <a:bodyPr/>
        <a:lstStyle/>
        <a:p>
          <a:r>
            <a:rPr lang="es-ES" sz="1200" b="1" dirty="0" smtClean="0">
              <a:solidFill>
                <a:schemeClr val="bg1"/>
              </a:solidFill>
            </a:rPr>
            <a:t>Cartografía temática económica</a:t>
          </a:r>
        </a:p>
        <a:p>
          <a:r>
            <a:rPr lang="es-ES" sz="1200" dirty="0" smtClean="0">
              <a:solidFill>
                <a:schemeClr val="bg1"/>
              </a:solidFill>
            </a:rPr>
            <a:t>SIG TIERRAS Año de generación: 2010)</a:t>
          </a:r>
        </a:p>
        <a:p>
          <a:endParaRPr lang="es-ES" sz="1200" dirty="0" smtClean="0">
            <a:solidFill>
              <a:schemeClr val="bg1"/>
            </a:solidFill>
          </a:endParaRPr>
        </a:p>
        <a:p>
          <a:r>
            <a:rPr lang="es-ES" sz="1200" dirty="0" smtClean="0">
              <a:solidFill>
                <a:schemeClr val="bg1"/>
              </a:solidFill>
            </a:rPr>
            <a:t>Accesibilidad a infraestructura social</a:t>
          </a:r>
        </a:p>
        <a:p>
          <a:r>
            <a:rPr lang="es-ES" sz="1200" dirty="0" smtClean="0">
              <a:solidFill>
                <a:schemeClr val="bg1"/>
              </a:solidFill>
            </a:rPr>
            <a:t>Accesibilidad al área urbana</a:t>
          </a:r>
        </a:p>
        <a:p>
          <a:r>
            <a:rPr lang="es-ES" sz="1200" dirty="0" smtClean="0">
              <a:solidFill>
                <a:schemeClr val="bg1"/>
              </a:solidFill>
            </a:rPr>
            <a:t>Accesibilidad vial</a:t>
          </a:r>
        </a:p>
        <a:p>
          <a:r>
            <a:rPr lang="es-ES" sz="1200" dirty="0" smtClean="0">
              <a:solidFill>
                <a:schemeClr val="bg1"/>
              </a:solidFill>
            </a:rPr>
            <a:t>Accesibilidad a servicios básicos</a:t>
          </a:r>
          <a:endParaRPr lang="es-ES" sz="1200" dirty="0">
            <a:solidFill>
              <a:schemeClr val="bg1"/>
            </a:solidFill>
          </a:endParaRPr>
        </a:p>
      </dgm:t>
    </dgm:pt>
    <dgm:pt modelId="{80747D92-AFA0-41FA-9856-03E92F7ABA19}" type="parTrans" cxnId="{722E05EF-4E3C-4597-BE85-ECE09D47C045}">
      <dgm:prSet/>
      <dgm:spPr/>
      <dgm:t>
        <a:bodyPr/>
        <a:lstStyle/>
        <a:p>
          <a:endParaRPr lang="es-ES" sz="1200">
            <a:solidFill>
              <a:schemeClr val="bg1"/>
            </a:solidFill>
          </a:endParaRPr>
        </a:p>
      </dgm:t>
    </dgm:pt>
    <dgm:pt modelId="{F233C6C0-F7F7-4F9C-9B00-759A77FF4F51}" type="sibTrans" cxnId="{722E05EF-4E3C-4597-BE85-ECE09D47C045}">
      <dgm:prSet/>
      <dgm:spPr/>
      <dgm:t>
        <a:bodyPr/>
        <a:lstStyle/>
        <a:p>
          <a:endParaRPr lang="es-ES" sz="1200">
            <a:solidFill>
              <a:schemeClr val="bg1"/>
            </a:solidFill>
          </a:endParaRPr>
        </a:p>
      </dgm:t>
    </dgm:pt>
    <dgm:pt modelId="{2A23F372-75F9-46B1-94E8-0C0297E53C74}">
      <dgm:prSet phldrT="[Texto]" custT="1"/>
      <dgm:spPr/>
      <dgm:t>
        <a:bodyPr/>
        <a:lstStyle/>
        <a:p>
          <a:r>
            <a:rPr lang="es-ES" sz="1200" b="1" dirty="0" smtClean="0">
              <a:solidFill>
                <a:schemeClr val="bg1"/>
              </a:solidFill>
            </a:rPr>
            <a:t>Información temática económica</a:t>
          </a:r>
        </a:p>
        <a:p>
          <a:r>
            <a:rPr lang="es-ES" sz="1200" dirty="0" smtClean="0">
              <a:solidFill>
                <a:schemeClr val="bg1"/>
              </a:solidFill>
            </a:rPr>
            <a:t>INEC (Censo 2010)</a:t>
          </a:r>
        </a:p>
        <a:p>
          <a:endParaRPr lang="es-ES" sz="1200" dirty="0" smtClean="0">
            <a:solidFill>
              <a:schemeClr val="bg1"/>
            </a:solidFill>
          </a:endParaRPr>
        </a:p>
        <a:p>
          <a:r>
            <a:rPr lang="es-ES" sz="1200" dirty="0" smtClean="0">
              <a:solidFill>
                <a:schemeClr val="bg1"/>
              </a:solidFill>
            </a:rPr>
            <a:t>Población Económicamente A.</a:t>
          </a:r>
        </a:p>
        <a:p>
          <a:r>
            <a:rPr lang="es-ES" sz="1200" dirty="0" smtClean="0">
              <a:solidFill>
                <a:schemeClr val="bg1"/>
              </a:solidFill>
            </a:rPr>
            <a:t>Grupos de edad</a:t>
          </a:r>
        </a:p>
        <a:p>
          <a:r>
            <a:rPr lang="es-ES" sz="1200" dirty="0" smtClean="0">
              <a:solidFill>
                <a:schemeClr val="bg1"/>
              </a:solidFill>
            </a:rPr>
            <a:t>Población por sexo</a:t>
          </a:r>
        </a:p>
        <a:p>
          <a:r>
            <a:rPr lang="es-ES" sz="1200" dirty="0" smtClean="0">
              <a:solidFill>
                <a:schemeClr val="bg1"/>
              </a:solidFill>
            </a:rPr>
            <a:t>Rama de actividades</a:t>
          </a:r>
        </a:p>
        <a:p>
          <a:r>
            <a:rPr lang="es-ES" sz="1200" dirty="0" smtClean="0">
              <a:solidFill>
                <a:schemeClr val="bg1"/>
              </a:solidFill>
            </a:rPr>
            <a:t>Grupos de ocupación</a:t>
          </a:r>
        </a:p>
        <a:p>
          <a:r>
            <a:rPr lang="es-ES" sz="1200" dirty="0" smtClean="0">
              <a:solidFill>
                <a:schemeClr val="bg1"/>
              </a:solidFill>
            </a:rPr>
            <a:t>Nivel de instrucción más alto</a:t>
          </a:r>
        </a:p>
        <a:p>
          <a:r>
            <a:rPr lang="es-ES" sz="1200" dirty="0" smtClean="0">
              <a:solidFill>
                <a:schemeClr val="bg1"/>
              </a:solidFill>
            </a:rPr>
            <a:t>Establecimiento de enseñanza</a:t>
          </a:r>
          <a:endParaRPr lang="es-ES" sz="1200" dirty="0">
            <a:solidFill>
              <a:schemeClr val="bg1"/>
            </a:solidFill>
          </a:endParaRPr>
        </a:p>
      </dgm:t>
    </dgm:pt>
    <dgm:pt modelId="{E311B230-57F3-4E6F-8DB6-E22E93F3A6CE}" type="parTrans" cxnId="{FF7C3A57-409C-46A3-8722-DD322995C258}">
      <dgm:prSet/>
      <dgm:spPr/>
      <dgm:t>
        <a:bodyPr/>
        <a:lstStyle/>
        <a:p>
          <a:endParaRPr lang="es-ES" sz="1200">
            <a:solidFill>
              <a:schemeClr val="bg1"/>
            </a:solidFill>
          </a:endParaRPr>
        </a:p>
      </dgm:t>
    </dgm:pt>
    <dgm:pt modelId="{2B1C318D-A4DA-43CB-A74B-6035AD804A47}" type="sibTrans" cxnId="{FF7C3A57-409C-46A3-8722-DD322995C258}">
      <dgm:prSet/>
      <dgm:spPr/>
      <dgm:t>
        <a:bodyPr/>
        <a:lstStyle/>
        <a:p>
          <a:endParaRPr lang="es-ES" sz="1200">
            <a:solidFill>
              <a:schemeClr val="bg1"/>
            </a:solidFill>
          </a:endParaRPr>
        </a:p>
      </dgm:t>
    </dgm:pt>
    <dgm:pt modelId="{F1D17D26-C099-4F97-9C6F-146DF22D6F68}" type="pres">
      <dgm:prSet presAssocID="{DAF5347A-A284-435C-92D9-83F43C7436AE}" presName="diagram" presStyleCnt="0">
        <dgm:presLayoutVars>
          <dgm:dir/>
          <dgm:resizeHandles val="exact"/>
        </dgm:presLayoutVars>
      </dgm:prSet>
      <dgm:spPr/>
      <dgm:t>
        <a:bodyPr/>
        <a:lstStyle/>
        <a:p>
          <a:endParaRPr lang="es-ES"/>
        </a:p>
      </dgm:t>
    </dgm:pt>
    <dgm:pt modelId="{CDE3C460-32C1-4DCC-A94C-74BCA8A24D69}" type="pres">
      <dgm:prSet presAssocID="{29BA2FE9-95C2-4B93-9543-82335708F7F2}" presName="node" presStyleLbl="node1" presStyleIdx="0" presStyleCnt="4">
        <dgm:presLayoutVars>
          <dgm:bulletEnabled val="1"/>
        </dgm:presLayoutVars>
      </dgm:prSet>
      <dgm:spPr/>
      <dgm:t>
        <a:bodyPr/>
        <a:lstStyle/>
        <a:p>
          <a:endParaRPr lang="es-ES"/>
        </a:p>
      </dgm:t>
    </dgm:pt>
    <dgm:pt modelId="{2B8F113C-42A1-4A15-8E53-48B4932FF8AA}" type="pres">
      <dgm:prSet presAssocID="{C989A5B8-88A5-4C54-900C-B1C52FA98A1E}" presName="sibTrans" presStyleCnt="0"/>
      <dgm:spPr/>
      <dgm:t>
        <a:bodyPr/>
        <a:lstStyle/>
        <a:p>
          <a:endParaRPr lang="es-ES"/>
        </a:p>
      </dgm:t>
    </dgm:pt>
    <dgm:pt modelId="{51433FE2-10A7-459B-BAF6-33EFD80A3F6C}" type="pres">
      <dgm:prSet presAssocID="{F38EF9E7-FED0-4A7F-8628-2557948B7C69}" presName="node" presStyleLbl="node1" presStyleIdx="1" presStyleCnt="4">
        <dgm:presLayoutVars>
          <dgm:bulletEnabled val="1"/>
        </dgm:presLayoutVars>
      </dgm:prSet>
      <dgm:spPr/>
      <dgm:t>
        <a:bodyPr/>
        <a:lstStyle/>
        <a:p>
          <a:endParaRPr lang="es-ES"/>
        </a:p>
      </dgm:t>
    </dgm:pt>
    <dgm:pt modelId="{FA9EA3CF-28F2-40C2-ADC1-E6F20574F5FB}" type="pres">
      <dgm:prSet presAssocID="{02500574-7915-4096-930B-A01142178F78}" presName="sibTrans" presStyleCnt="0"/>
      <dgm:spPr/>
      <dgm:t>
        <a:bodyPr/>
        <a:lstStyle/>
        <a:p>
          <a:endParaRPr lang="es-ES"/>
        </a:p>
      </dgm:t>
    </dgm:pt>
    <dgm:pt modelId="{B7CB4538-D5E1-4B3B-8A95-94B330B0B8F1}" type="pres">
      <dgm:prSet presAssocID="{FFE04EA9-B1FF-48FF-9AA0-8317DD7AFC56}" presName="node" presStyleLbl="node1" presStyleIdx="2" presStyleCnt="4">
        <dgm:presLayoutVars>
          <dgm:bulletEnabled val="1"/>
        </dgm:presLayoutVars>
      </dgm:prSet>
      <dgm:spPr/>
      <dgm:t>
        <a:bodyPr/>
        <a:lstStyle/>
        <a:p>
          <a:endParaRPr lang="es-ES"/>
        </a:p>
      </dgm:t>
    </dgm:pt>
    <dgm:pt modelId="{ED3CDA89-671F-4A2A-8426-6FCB529F5134}" type="pres">
      <dgm:prSet presAssocID="{F233C6C0-F7F7-4F9C-9B00-759A77FF4F51}" presName="sibTrans" presStyleCnt="0"/>
      <dgm:spPr/>
      <dgm:t>
        <a:bodyPr/>
        <a:lstStyle/>
        <a:p>
          <a:endParaRPr lang="es-ES"/>
        </a:p>
      </dgm:t>
    </dgm:pt>
    <dgm:pt modelId="{93FEB73B-3AC4-4AAE-8840-D9F2FECCB625}" type="pres">
      <dgm:prSet presAssocID="{2A23F372-75F9-46B1-94E8-0C0297E53C74}" presName="node" presStyleLbl="node1" presStyleIdx="3" presStyleCnt="4">
        <dgm:presLayoutVars>
          <dgm:bulletEnabled val="1"/>
        </dgm:presLayoutVars>
      </dgm:prSet>
      <dgm:spPr/>
      <dgm:t>
        <a:bodyPr/>
        <a:lstStyle/>
        <a:p>
          <a:endParaRPr lang="es-ES"/>
        </a:p>
      </dgm:t>
    </dgm:pt>
  </dgm:ptLst>
  <dgm:cxnLst>
    <dgm:cxn modelId="{E8D75871-E746-4943-A87D-AF0964007FA7}" srcId="{DAF5347A-A284-435C-92D9-83F43C7436AE}" destId="{29BA2FE9-95C2-4B93-9543-82335708F7F2}" srcOrd="0" destOrd="0" parTransId="{29032A4F-20C2-41B6-9777-FA9A7590919B}" sibTransId="{C989A5B8-88A5-4C54-900C-B1C52FA98A1E}"/>
    <dgm:cxn modelId="{38102EAC-B4C1-4C93-BF4D-EFACAF67FCBB}" srcId="{DAF5347A-A284-435C-92D9-83F43C7436AE}" destId="{F38EF9E7-FED0-4A7F-8628-2557948B7C69}" srcOrd="1" destOrd="0" parTransId="{AD735039-DA34-4448-B805-10FE5596EF8F}" sibTransId="{02500574-7915-4096-930B-A01142178F78}"/>
    <dgm:cxn modelId="{F68D09E5-2201-4BE3-8040-287AED96F56A}" type="presOf" srcId="{F38EF9E7-FED0-4A7F-8628-2557948B7C69}" destId="{51433FE2-10A7-459B-BAF6-33EFD80A3F6C}" srcOrd="0" destOrd="0" presId="urn:microsoft.com/office/officeart/2005/8/layout/default#1"/>
    <dgm:cxn modelId="{A22BA250-BB6D-4FFD-81C9-B0DFD81B0121}" type="presOf" srcId="{2A23F372-75F9-46B1-94E8-0C0297E53C74}" destId="{93FEB73B-3AC4-4AAE-8840-D9F2FECCB625}" srcOrd="0" destOrd="0" presId="urn:microsoft.com/office/officeart/2005/8/layout/default#1"/>
    <dgm:cxn modelId="{722E05EF-4E3C-4597-BE85-ECE09D47C045}" srcId="{DAF5347A-A284-435C-92D9-83F43C7436AE}" destId="{FFE04EA9-B1FF-48FF-9AA0-8317DD7AFC56}" srcOrd="2" destOrd="0" parTransId="{80747D92-AFA0-41FA-9856-03E92F7ABA19}" sibTransId="{F233C6C0-F7F7-4F9C-9B00-759A77FF4F51}"/>
    <dgm:cxn modelId="{197357F2-B9D9-4983-B6F3-E9E1F2B0D3ED}" type="presOf" srcId="{29BA2FE9-95C2-4B93-9543-82335708F7F2}" destId="{CDE3C460-32C1-4DCC-A94C-74BCA8A24D69}" srcOrd="0" destOrd="0" presId="urn:microsoft.com/office/officeart/2005/8/layout/default#1"/>
    <dgm:cxn modelId="{FF7C3A57-409C-46A3-8722-DD322995C258}" srcId="{DAF5347A-A284-435C-92D9-83F43C7436AE}" destId="{2A23F372-75F9-46B1-94E8-0C0297E53C74}" srcOrd="3" destOrd="0" parTransId="{E311B230-57F3-4E6F-8DB6-E22E93F3A6CE}" sibTransId="{2B1C318D-A4DA-43CB-A74B-6035AD804A47}"/>
    <dgm:cxn modelId="{CA85CF6A-6391-43DC-AD63-2020C1B4F6FE}" type="presOf" srcId="{DAF5347A-A284-435C-92D9-83F43C7436AE}" destId="{F1D17D26-C099-4F97-9C6F-146DF22D6F68}" srcOrd="0" destOrd="0" presId="urn:microsoft.com/office/officeart/2005/8/layout/default#1"/>
    <dgm:cxn modelId="{C4B94E50-9465-46DA-BA20-DFEC43F8ACDE}" type="presOf" srcId="{FFE04EA9-B1FF-48FF-9AA0-8317DD7AFC56}" destId="{B7CB4538-D5E1-4B3B-8A95-94B330B0B8F1}" srcOrd="0" destOrd="0" presId="urn:microsoft.com/office/officeart/2005/8/layout/default#1"/>
    <dgm:cxn modelId="{F0CB93B3-9C06-4D85-86FB-F69A7BBA5EF9}" type="presParOf" srcId="{F1D17D26-C099-4F97-9C6F-146DF22D6F68}" destId="{CDE3C460-32C1-4DCC-A94C-74BCA8A24D69}" srcOrd="0" destOrd="0" presId="urn:microsoft.com/office/officeart/2005/8/layout/default#1"/>
    <dgm:cxn modelId="{2DD866F8-294C-46BC-9D56-F75F56CA764E}" type="presParOf" srcId="{F1D17D26-C099-4F97-9C6F-146DF22D6F68}" destId="{2B8F113C-42A1-4A15-8E53-48B4932FF8AA}" srcOrd="1" destOrd="0" presId="urn:microsoft.com/office/officeart/2005/8/layout/default#1"/>
    <dgm:cxn modelId="{816FA38A-6CBE-41BB-A8CC-AFEFD4B3F1C6}" type="presParOf" srcId="{F1D17D26-C099-4F97-9C6F-146DF22D6F68}" destId="{51433FE2-10A7-459B-BAF6-33EFD80A3F6C}" srcOrd="2" destOrd="0" presId="urn:microsoft.com/office/officeart/2005/8/layout/default#1"/>
    <dgm:cxn modelId="{2E177B1A-D192-409B-9C0E-15ECC48AE867}" type="presParOf" srcId="{F1D17D26-C099-4F97-9C6F-146DF22D6F68}" destId="{FA9EA3CF-28F2-40C2-ADC1-E6F20574F5FB}" srcOrd="3" destOrd="0" presId="urn:microsoft.com/office/officeart/2005/8/layout/default#1"/>
    <dgm:cxn modelId="{173D0047-3285-47E5-B4F7-BE49DE63C515}" type="presParOf" srcId="{F1D17D26-C099-4F97-9C6F-146DF22D6F68}" destId="{B7CB4538-D5E1-4B3B-8A95-94B330B0B8F1}" srcOrd="4" destOrd="0" presId="urn:microsoft.com/office/officeart/2005/8/layout/default#1"/>
    <dgm:cxn modelId="{58E9D1CA-724C-4EB2-8C50-A0C970DCD76E}" type="presParOf" srcId="{F1D17D26-C099-4F97-9C6F-146DF22D6F68}" destId="{ED3CDA89-671F-4A2A-8426-6FCB529F5134}" srcOrd="5" destOrd="0" presId="urn:microsoft.com/office/officeart/2005/8/layout/default#1"/>
    <dgm:cxn modelId="{022FAEFE-E86E-4541-9BEB-E9F2DAD8B7E4}" type="presParOf" srcId="{F1D17D26-C099-4F97-9C6F-146DF22D6F68}" destId="{93FEB73B-3AC4-4AAE-8840-D9F2FECCB625}"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50FF0-7010-43FD-8CA5-16141C159CE3}">
      <dsp:nvSpPr>
        <dsp:cNvPr id="0" name=""/>
        <dsp:cNvSpPr/>
      </dsp:nvSpPr>
      <dsp:spPr>
        <a:xfrm>
          <a:off x="2225040" y="2172962"/>
          <a:ext cx="1645920" cy="164592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Límites</a:t>
          </a:r>
          <a:endParaRPr lang="es-ES" sz="2400" kern="1200" dirty="0"/>
        </a:p>
      </dsp:txBody>
      <dsp:txXfrm>
        <a:off x="2466079" y="2414001"/>
        <a:ext cx="1163842" cy="1163842"/>
      </dsp:txXfrm>
    </dsp:sp>
    <dsp:sp modelId="{5291ADED-DE0F-4FBB-97D3-713CB8353070}">
      <dsp:nvSpPr>
        <dsp:cNvPr id="0" name=""/>
        <dsp:cNvSpPr/>
      </dsp:nvSpPr>
      <dsp:spPr>
        <a:xfrm rot="11700000">
          <a:off x="758329" y="2340572"/>
          <a:ext cx="1438394" cy="469087"/>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090260-AA9A-4316-A548-2EC0AF074468}">
      <dsp:nvSpPr>
        <dsp:cNvPr id="0" name=""/>
        <dsp:cNvSpPr/>
      </dsp:nvSpPr>
      <dsp:spPr>
        <a:xfrm>
          <a:off x="1023" y="1763524"/>
          <a:ext cx="1563624" cy="125089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b="1" kern="1200" dirty="0" smtClean="0"/>
            <a:t>Norte:</a:t>
          </a:r>
          <a:r>
            <a:rPr lang="es-ES" sz="1300" kern="1200" dirty="0" smtClean="0"/>
            <a:t> Cantón Rumiñahui, DMQ y Provincia de Santo Domingo de los Tsáchilas</a:t>
          </a:r>
          <a:endParaRPr lang="es-ES" sz="1300" kern="1200" dirty="0"/>
        </a:p>
      </dsp:txBody>
      <dsp:txXfrm>
        <a:off x="37661" y="1800162"/>
        <a:ext cx="1490348" cy="1177623"/>
      </dsp:txXfrm>
    </dsp:sp>
    <dsp:sp modelId="{D99E1DF9-9ED6-4516-A754-1824161B4826}">
      <dsp:nvSpPr>
        <dsp:cNvPr id="0" name=""/>
        <dsp:cNvSpPr/>
      </dsp:nvSpPr>
      <dsp:spPr>
        <a:xfrm rot="14700000">
          <a:off x="1641679" y="1287837"/>
          <a:ext cx="1438394" cy="469087"/>
        </a:xfrm>
        <a:prstGeom prst="leftArrow">
          <a:avLst>
            <a:gd name="adj1" fmla="val 60000"/>
            <a:gd name="adj2" fmla="val 50000"/>
          </a:avLst>
        </a:prstGeom>
        <a:solidFill>
          <a:schemeClr val="accent5">
            <a:hueOff val="-2840869"/>
            <a:satOff val="3386"/>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8AA376-EB65-41C2-B7E1-4206DE8E2D8E}">
      <dsp:nvSpPr>
        <dsp:cNvPr id="0" name=""/>
        <dsp:cNvSpPr/>
      </dsp:nvSpPr>
      <dsp:spPr>
        <a:xfrm>
          <a:off x="1275118" y="245117"/>
          <a:ext cx="1563624" cy="1250899"/>
        </a:xfrm>
        <a:prstGeom prst="roundRect">
          <a:avLst>
            <a:gd name="adj" fmla="val 10000"/>
          </a:avLst>
        </a:prstGeom>
        <a:solidFill>
          <a:schemeClr val="accent5">
            <a:hueOff val="-2840869"/>
            <a:satOff val="3386"/>
            <a:lumOff val="27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b="1" kern="1200" dirty="0" smtClean="0"/>
            <a:t>Sur: </a:t>
          </a:r>
          <a:r>
            <a:rPr lang="es-ES" sz="1300" b="0" kern="1200" dirty="0" smtClean="0"/>
            <a:t>Provincia de Cotopaxi</a:t>
          </a:r>
          <a:endParaRPr lang="es-ES" sz="1300" b="1" kern="1200" dirty="0"/>
        </a:p>
      </dsp:txBody>
      <dsp:txXfrm>
        <a:off x="1311756" y="281755"/>
        <a:ext cx="1490348" cy="1177623"/>
      </dsp:txXfrm>
    </dsp:sp>
    <dsp:sp modelId="{04AC8D60-7191-4117-856D-D0A8B9E3A850}">
      <dsp:nvSpPr>
        <dsp:cNvPr id="0" name=""/>
        <dsp:cNvSpPr/>
      </dsp:nvSpPr>
      <dsp:spPr>
        <a:xfrm rot="17700000">
          <a:off x="3015926" y="1287837"/>
          <a:ext cx="1438394" cy="469087"/>
        </a:xfrm>
        <a:prstGeom prst="leftArrow">
          <a:avLst>
            <a:gd name="adj1" fmla="val 60000"/>
            <a:gd name="adj2" fmla="val 50000"/>
          </a:avLst>
        </a:prstGeom>
        <a:solidFill>
          <a:schemeClr val="accent5">
            <a:hueOff val="-5681739"/>
            <a:satOff val="6772"/>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BE10E4-AD5A-4E05-8E52-884E50512535}">
      <dsp:nvSpPr>
        <dsp:cNvPr id="0" name=""/>
        <dsp:cNvSpPr/>
      </dsp:nvSpPr>
      <dsp:spPr>
        <a:xfrm>
          <a:off x="3257257" y="245117"/>
          <a:ext cx="1563624" cy="1250899"/>
        </a:xfrm>
        <a:prstGeom prst="roundRect">
          <a:avLst>
            <a:gd name="adj" fmla="val 10000"/>
          </a:avLst>
        </a:prstGeom>
        <a:solidFill>
          <a:schemeClr val="accent5">
            <a:hueOff val="-5681739"/>
            <a:satOff val="6772"/>
            <a:lumOff val="54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b="1" kern="1200" dirty="0" smtClean="0"/>
            <a:t>Este: </a:t>
          </a:r>
          <a:r>
            <a:rPr lang="es-ES" sz="1300" b="0" kern="1200" dirty="0" smtClean="0"/>
            <a:t>Provincia de Napo</a:t>
          </a:r>
          <a:endParaRPr lang="es-ES" sz="1300" b="1" kern="1200" dirty="0"/>
        </a:p>
      </dsp:txBody>
      <dsp:txXfrm>
        <a:off x="3293895" y="281755"/>
        <a:ext cx="1490348" cy="1177623"/>
      </dsp:txXfrm>
    </dsp:sp>
    <dsp:sp modelId="{77AEFF9F-A8AE-439B-984A-69D2C2C293BD}">
      <dsp:nvSpPr>
        <dsp:cNvPr id="0" name=""/>
        <dsp:cNvSpPr/>
      </dsp:nvSpPr>
      <dsp:spPr>
        <a:xfrm rot="20700000">
          <a:off x="3899275" y="2340572"/>
          <a:ext cx="1438394" cy="469087"/>
        </a:xfrm>
        <a:prstGeom prst="leftArrow">
          <a:avLst>
            <a:gd name="adj1" fmla="val 60000"/>
            <a:gd name="adj2" fmla="val 50000"/>
          </a:avLst>
        </a:prstGeom>
        <a:solidFill>
          <a:schemeClr val="accent5">
            <a:hueOff val="-8522608"/>
            <a:satOff val="10158"/>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390D2D-E3F7-4733-8CAC-36D67A0DF89A}">
      <dsp:nvSpPr>
        <dsp:cNvPr id="0" name=""/>
        <dsp:cNvSpPr/>
      </dsp:nvSpPr>
      <dsp:spPr>
        <a:xfrm>
          <a:off x="4531352" y="1763524"/>
          <a:ext cx="1563624" cy="1250899"/>
        </a:xfrm>
        <a:prstGeom prst="roundRect">
          <a:avLst>
            <a:gd name="adj" fmla="val 10000"/>
          </a:avLst>
        </a:prstGeom>
        <a:solidFill>
          <a:schemeClr val="accent5">
            <a:hueOff val="-8522608"/>
            <a:satOff val="10158"/>
            <a:lumOff val="8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b="1" kern="1200" dirty="0" smtClean="0"/>
            <a:t>Oeste: </a:t>
          </a:r>
          <a:r>
            <a:rPr lang="es-ES" sz="1300" b="0" kern="1200" dirty="0" smtClean="0"/>
            <a:t>Provincia de Cotopaxi y Provincia de Santo Domingo de los Tsáchilas</a:t>
          </a:r>
          <a:endParaRPr lang="es-ES" sz="1300" b="1" kern="1200" dirty="0"/>
        </a:p>
      </dsp:txBody>
      <dsp:txXfrm>
        <a:off x="4567990" y="1800162"/>
        <a:ext cx="1490348" cy="11776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31421-34BA-420D-AAD5-9FC723951CC4}">
      <dsp:nvSpPr>
        <dsp:cNvPr id="0" name=""/>
        <dsp:cNvSpPr/>
      </dsp:nvSpPr>
      <dsp:spPr>
        <a:xfrm>
          <a:off x="1440" y="909216"/>
          <a:ext cx="1910022" cy="1910022"/>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BASE DE DATOS GRÁFICA</a:t>
          </a:r>
          <a:endParaRPr lang="es-ES" sz="900" kern="1200" dirty="0"/>
        </a:p>
      </dsp:txBody>
      <dsp:txXfrm>
        <a:off x="281156" y="1188932"/>
        <a:ext cx="1350590" cy="1350590"/>
      </dsp:txXfrm>
    </dsp:sp>
    <dsp:sp modelId="{CA468F42-AF3F-450E-9D4E-A9148AF5AE6B}">
      <dsp:nvSpPr>
        <dsp:cNvPr id="0" name=""/>
        <dsp:cNvSpPr/>
      </dsp:nvSpPr>
      <dsp:spPr>
        <a:xfrm>
          <a:off x="2260369" y="1310321"/>
          <a:ext cx="1107813" cy="1107813"/>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2407210" y="1733949"/>
        <a:ext cx="814131" cy="260557"/>
      </dsp:txXfrm>
    </dsp:sp>
    <dsp:sp modelId="{BF366857-5AFD-4EDB-BBB7-34779D62BCEB}">
      <dsp:nvSpPr>
        <dsp:cNvPr id="0" name=""/>
        <dsp:cNvSpPr/>
      </dsp:nvSpPr>
      <dsp:spPr>
        <a:xfrm>
          <a:off x="3528393" y="909216"/>
          <a:ext cx="1910022" cy="1910022"/>
        </a:xfrm>
        <a:prstGeom prst="ellipse">
          <a:avLst/>
        </a:prstGeom>
        <a:solidFill>
          <a:schemeClr val="accent5">
            <a:hueOff val="-4261304"/>
            <a:satOff val="5079"/>
            <a:lumOff val="41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BASE DE DATOS ALFANUMÉRICA</a:t>
          </a:r>
          <a:endParaRPr lang="es-ES" sz="900" kern="1200" dirty="0"/>
        </a:p>
      </dsp:txBody>
      <dsp:txXfrm>
        <a:off x="3808109" y="1188932"/>
        <a:ext cx="1350590" cy="1350590"/>
      </dsp:txXfrm>
    </dsp:sp>
    <dsp:sp modelId="{CE9925A1-0094-4928-9021-A27AEBCA0B4E}">
      <dsp:nvSpPr>
        <dsp:cNvPr id="0" name=""/>
        <dsp:cNvSpPr/>
      </dsp:nvSpPr>
      <dsp:spPr>
        <a:xfrm>
          <a:off x="5544615" y="1310321"/>
          <a:ext cx="1107813" cy="1107813"/>
        </a:xfrm>
        <a:prstGeom prst="mathEqual">
          <a:avLst/>
        </a:prstGeom>
        <a:solidFill>
          <a:schemeClr val="accent5">
            <a:hueOff val="-8522608"/>
            <a:satOff val="10158"/>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5691456" y="1538530"/>
        <a:ext cx="814131" cy="651395"/>
      </dsp:txXfrm>
    </dsp:sp>
    <dsp:sp modelId="{20EDCE75-A246-45DF-BC58-B76C4780FEA8}">
      <dsp:nvSpPr>
        <dsp:cNvPr id="0" name=""/>
        <dsp:cNvSpPr/>
      </dsp:nvSpPr>
      <dsp:spPr>
        <a:xfrm>
          <a:off x="6658929" y="898253"/>
          <a:ext cx="1910022" cy="1910022"/>
        </a:xfrm>
        <a:prstGeom prst="ellipse">
          <a:avLst/>
        </a:prstGeom>
        <a:solidFill>
          <a:schemeClr val="accent5">
            <a:hueOff val="-8522608"/>
            <a:satOff val="10158"/>
            <a:lumOff val="8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b="1" kern="1200" dirty="0" smtClean="0"/>
            <a:t>MODELO CARTOGRÁFICO</a:t>
          </a:r>
          <a:endParaRPr lang="es-ES" sz="900" b="1" kern="1200" dirty="0"/>
        </a:p>
      </dsp:txBody>
      <dsp:txXfrm>
        <a:off x="6938645" y="1177969"/>
        <a:ext cx="1350590" cy="13505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6BCEF-1108-47DC-A07F-35080B058507}">
      <dsp:nvSpPr>
        <dsp:cNvPr id="0" name=""/>
        <dsp:cNvSpPr/>
      </dsp:nvSpPr>
      <dsp:spPr>
        <a:xfrm>
          <a:off x="0" y="769415"/>
          <a:ext cx="5316252" cy="352800"/>
        </a:xfrm>
        <a:prstGeom prst="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A217A-E1FD-4AB4-BC26-A18A8981AC9D}">
      <dsp:nvSpPr>
        <dsp:cNvPr id="0" name=""/>
        <dsp:cNvSpPr/>
      </dsp:nvSpPr>
      <dsp:spPr>
        <a:xfrm>
          <a:off x="265812" y="562775"/>
          <a:ext cx="3721376" cy="41328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659" tIns="0" rIns="140659" bIns="0" numCol="1" spcCol="1270" anchor="ctr" anchorCtr="0">
          <a:noAutofit/>
        </a:bodyPr>
        <a:lstStyle/>
        <a:p>
          <a:pPr lvl="0" algn="l" defTabSz="622300">
            <a:lnSpc>
              <a:spcPct val="90000"/>
            </a:lnSpc>
            <a:spcBef>
              <a:spcPct val="0"/>
            </a:spcBef>
            <a:spcAft>
              <a:spcPct val="35000"/>
            </a:spcAft>
          </a:pPr>
          <a:r>
            <a:rPr lang="es-ES" sz="1400" kern="1200" dirty="0" smtClean="0"/>
            <a:t>Análisis y validación de la información</a:t>
          </a:r>
          <a:endParaRPr lang="es-ES" sz="1400" kern="1200" dirty="0"/>
        </a:p>
      </dsp:txBody>
      <dsp:txXfrm>
        <a:off x="285987" y="582950"/>
        <a:ext cx="3681026" cy="372930"/>
      </dsp:txXfrm>
    </dsp:sp>
    <dsp:sp modelId="{8F21B8DD-070F-4AF4-8DEA-5906826B7FB5}">
      <dsp:nvSpPr>
        <dsp:cNvPr id="0" name=""/>
        <dsp:cNvSpPr/>
      </dsp:nvSpPr>
      <dsp:spPr>
        <a:xfrm>
          <a:off x="0" y="1404455"/>
          <a:ext cx="5316252" cy="352800"/>
        </a:xfrm>
        <a:prstGeom prst="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88ACFF-D2AF-4849-AB61-DD51B7AB1E65}">
      <dsp:nvSpPr>
        <dsp:cNvPr id="0" name=""/>
        <dsp:cNvSpPr/>
      </dsp:nvSpPr>
      <dsp:spPr>
        <a:xfrm>
          <a:off x="265812" y="1197815"/>
          <a:ext cx="3721376" cy="41328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659" tIns="0" rIns="140659" bIns="0" numCol="1" spcCol="1270" anchor="ctr" anchorCtr="0">
          <a:noAutofit/>
        </a:bodyPr>
        <a:lstStyle/>
        <a:p>
          <a:pPr lvl="0" algn="l" defTabSz="622300">
            <a:lnSpc>
              <a:spcPct val="90000"/>
            </a:lnSpc>
            <a:spcBef>
              <a:spcPct val="0"/>
            </a:spcBef>
            <a:spcAft>
              <a:spcPct val="35000"/>
            </a:spcAft>
          </a:pPr>
          <a:r>
            <a:rPr lang="es-ES" sz="1400" kern="1200" dirty="0" smtClean="0"/>
            <a:t>Reglas topológicas</a:t>
          </a:r>
          <a:endParaRPr lang="es-ES" sz="1400" kern="1200" dirty="0"/>
        </a:p>
      </dsp:txBody>
      <dsp:txXfrm>
        <a:off x="285987" y="1217990"/>
        <a:ext cx="3681026" cy="3729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C0D7B-2EF4-4262-A423-88118F6A1B4E}">
      <dsp:nvSpPr>
        <dsp:cNvPr id="0" name=""/>
        <dsp:cNvSpPr/>
      </dsp:nvSpPr>
      <dsp:spPr>
        <a:xfrm>
          <a:off x="3322177" y="1944215"/>
          <a:ext cx="1788987" cy="139970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bg2"/>
              </a:solidFill>
            </a:rPr>
            <a:t>Sistemas</a:t>
          </a:r>
          <a:endParaRPr lang="es-ES" sz="1600" b="1" kern="1200" dirty="0">
            <a:solidFill>
              <a:schemeClr val="bg2"/>
            </a:solidFill>
          </a:endParaRPr>
        </a:p>
      </dsp:txBody>
      <dsp:txXfrm>
        <a:off x="3584168" y="2149197"/>
        <a:ext cx="1265005" cy="989740"/>
      </dsp:txXfrm>
    </dsp:sp>
    <dsp:sp modelId="{0594598C-A522-49E3-9397-6FEE258134D2}">
      <dsp:nvSpPr>
        <dsp:cNvPr id="0" name=""/>
        <dsp:cNvSpPr/>
      </dsp:nvSpPr>
      <dsp:spPr>
        <a:xfrm rot="16200000">
          <a:off x="4070590" y="1440486"/>
          <a:ext cx="292159" cy="47275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a:solidFill>
              <a:schemeClr val="bg2"/>
            </a:solidFill>
          </a:endParaRPr>
        </a:p>
      </dsp:txBody>
      <dsp:txXfrm>
        <a:off x="4114414" y="1578860"/>
        <a:ext cx="204511" cy="283650"/>
      </dsp:txXfrm>
    </dsp:sp>
    <dsp:sp modelId="{52631A2C-55D2-4B32-B631-806C3855F539}">
      <dsp:nvSpPr>
        <dsp:cNvPr id="0" name=""/>
        <dsp:cNvSpPr/>
      </dsp:nvSpPr>
      <dsp:spPr>
        <a:xfrm>
          <a:off x="3521448" y="2527"/>
          <a:ext cx="1390443" cy="139044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bg2"/>
              </a:solidFill>
            </a:rPr>
            <a:t>Ambiental </a:t>
          </a:r>
          <a:endParaRPr lang="es-ES" sz="1100" b="1" kern="1200" dirty="0">
            <a:solidFill>
              <a:schemeClr val="bg2"/>
            </a:solidFill>
          </a:endParaRPr>
        </a:p>
      </dsp:txBody>
      <dsp:txXfrm>
        <a:off x="3725074" y="206153"/>
        <a:ext cx="983191" cy="983191"/>
      </dsp:txXfrm>
    </dsp:sp>
    <dsp:sp modelId="{90399CF8-C5E1-4A3B-B6FF-9B1143592BB6}">
      <dsp:nvSpPr>
        <dsp:cNvPr id="0" name=""/>
        <dsp:cNvSpPr/>
      </dsp:nvSpPr>
      <dsp:spPr>
        <a:xfrm rot="19800000">
          <a:off x="4990738" y="1907172"/>
          <a:ext cx="185718" cy="4727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a:solidFill>
              <a:schemeClr val="bg2"/>
            </a:solidFill>
          </a:endParaRPr>
        </a:p>
      </dsp:txBody>
      <dsp:txXfrm>
        <a:off x="4994470" y="2015651"/>
        <a:ext cx="130003" cy="283650"/>
      </dsp:txXfrm>
    </dsp:sp>
    <dsp:sp modelId="{EC88404E-23B1-4D70-B171-03EECFDC096F}">
      <dsp:nvSpPr>
        <dsp:cNvPr id="0" name=""/>
        <dsp:cNvSpPr/>
      </dsp:nvSpPr>
      <dsp:spPr>
        <a:xfrm>
          <a:off x="5109122" y="975686"/>
          <a:ext cx="1586217" cy="139044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bg2"/>
              </a:solidFill>
            </a:rPr>
            <a:t>Sociocultural</a:t>
          </a:r>
          <a:endParaRPr lang="es-ES" sz="1100" b="1" kern="1200" dirty="0">
            <a:solidFill>
              <a:schemeClr val="bg2"/>
            </a:solidFill>
          </a:endParaRPr>
        </a:p>
      </dsp:txBody>
      <dsp:txXfrm>
        <a:off x="5341418" y="1179312"/>
        <a:ext cx="1121625" cy="983191"/>
      </dsp:txXfrm>
    </dsp:sp>
    <dsp:sp modelId="{FC6505BF-9661-452D-AB66-8BA14FB1841B}">
      <dsp:nvSpPr>
        <dsp:cNvPr id="0" name=""/>
        <dsp:cNvSpPr/>
      </dsp:nvSpPr>
      <dsp:spPr>
        <a:xfrm rot="1800000">
          <a:off x="4985776" y="2900451"/>
          <a:ext cx="168755" cy="47275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a:solidFill>
              <a:schemeClr val="bg2"/>
            </a:solidFill>
          </a:endParaRPr>
        </a:p>
      </dsp:txBody>
      <dsp:txXfrm>
        <a:off x="4989167" y="2982345"/>
        <a:ext cx="118129" cy="283650"/>
      </dsp:txXfrm>
    </dsp:sp>
    <dsp:sp modelId="{AA7C5184-83FE-4C48-931C-F1ADFA880ED8}">
      <dsp:nvSpPr>
        <dsp:cNvPr id="0" name=""/>
        <dsp:cNvSpPr/>
      </dsp:nvSpPr>
      <dsp:spPr>
        <a:xfrm>
          <a:off x="5060179" y="2922005"/>
          <a:ext cx="1684105" cy="139044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bg2"/>
              </a:solidFill>
            </a:rPr>
            <a:t>Político Institucional</a:t>
          </a:r>
          <a:endParaRPr lang="es-ES" sz="1100" b="1" kern="1200" dirty="0">
            <a:solidFill>
              <a:schemeClr val="bg2"/>
            </a:solidFill>
          </a:endParaRPr>
        </a:p>
      </dsp:txBody>
      <dsp:txXfrm>
        <a:off x="5306810" y="3125631"/>
        <a:ext cx="1190843" cy="983191"/>
      </dsp:txXfrm>
    </dsp:sp>
    <dsp:sp modelId="{DCFD9420-7094-4B48-A65A-26A4DD49F909}">
      <dsp:nvSpPr>
        <dsp:cNvPr id="0" name=""/>
        <dsp:cNvSpPr/>
      </dsp:nvSpPr>
      <dsp:spPr>
        <a:xfrm rot="5400000">
          <a:off x="4070590" y="3374898"/>
          <a:ext cx="292159" cy="47275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a:solidFill>
              <a:schemeClr val="bg2"/>
            </a:solidFill>
          </a:endParaRPr>
        </a:p>
      </dsp:txBody>
      <dsp:txXfrm>
        <a:off x="4114414" y="3425624"/>
        <a:ext cx="204511" cy="283650"/>
      </dsp:txXfrm>
    </dsp:sp>
    <dsp:sp modelId="{D187AB6E-3075-4A82-8802-437D9CFAF791}">
      <dsp:nvSpPr>
        <dsp:cNvPr id="0" name=""/>
        <dsp:cNvSpPr/>
      </dsp:nvSpPr>
      <dsp:spPr>
        <a:xfrm>
          <a:off x="3521448" y="3895164"/>
          <a:ext cx="1390443" cy="1390443"/>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bg2"/>
              </a:solidFill>
            </a:rPr>
            <a:t>Económico</a:t>
          </a:r>
          <a:endParaRPr lang="es-ES" sz="1100" b="1" kern="1200" dirty="0">
            <a:solidFill>
              <a:schemeClr val="bg2"/>
            </a:solidFill>
          </a:endParaRPr>
        </a:p>
      </dsp:txBody>
      <dsp:txXfrm>
        <a:off x="3725074" y="4098790"/>
        <a:ext cx="983191" cy="983191"/>
      </dsp:txXfrm>
    </dsp:sp>
    <dsp:sp modelId="{61747DC7-A238-4439-954E-8CC822C5BD14}">
      <dsp:nvSpPr>
        <dsp:cNvPr id="0" name=""/>
        <dsp:cNvSpPr/>
      </dsp:nvSpPr>
      <dsp:spPr>
        <a:xfrm rot="9000000">
          <a:off x="3282450" y="2899162"/>
          <a:ext cx="165938" cy="47275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a:solidFill>
              <a:schemeClr val="bg2"/>
            </a:solidFill>
          </a:endParaRPr>
        </a:p>
      </dsp:txBody>
      <dsp:txXfrm rot="10800000">
        <a:off x="3328896" y="2981267"/>
        <a:ext cx="116157" cy="283650"/>
      </dsp:txXfrm>
    </dsp:sp>
    <dsp:sp modelId="{9CC1211A-5450-4613-9A12-ADE16F90193B}">
      <dsp:nvSpPr>
        <dsp:cNvPr id="0" name=""/>
        <dsp:cNvSpPr/>
      </dsp:nvSpPr>
      <dsp:spPr>
        <a:xfrm>
          <a:off x="1680651" y="2922005"/>
          <a:ext cx="1700915" cy="1390443"/>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bg2"/>
              </a:solidFill>
            </a:rPr>
            <a:t>Asentamientos Humanos</a:t>
          </a:r>
          <a:endParaRPr lang="es-ES" sz="1100" b="1" kern="1200" dirty="0">
            <a:solidFill>
              <a:schemeClr val="bg2"/>
            </a:solidFill>
          </a:endParaRPr>
        </a:p>
      </dsp:txBody>
      <dsp:txXfrm>
        <a:off x="1929744" y="3125631"/>
        <a:ext cx="1202729" cy="983191"/>
      </dsp:txXfrm>
    </dsp:sp>
    <dsp:sp modelId="{3784248A-99E2-4472-99A2-1E26581B3CEB}">
      <dsp:nvSpPr>
        <dsp:cNvPr id="0" name=""/>
        <dsp:cNvSpPr/>
      </dsp:nvSpPr>
      <dsp:spPr>
        <a:xfrm rot="12600000">
          <a:off x="3259458" y="1908083"/>
          <a:ext cx="183727" cy="47275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a:solidFill>
              <a:schemeClr val="bg2"/>
            </a:solidFill>
          </a:endParaRPr>
        </a:p>
      </dsp:txBody>
      <dsp:txXfrm rot="10800000">
        <a:off x="3310884" y="2016413"/>
        <a:ext cx="128609" cy="283650"/>
      </dsp:txXfrm>
    </dsp:sp>
    <dsp:sp modelId="{E49BDDC2-76C8-484D-BB31-89E838C7C54D}">
      <dsp:nvSpPr>
        <dsp:cNvPr id="0" name=""/>
        <dsp:cNvSpPr/>
      </dsp:nvSpPr>
      <dsp:spPr>
        <a:xfrm>
          <a:off x="1732396" y="975686"/>
          <a:ext cx="1597424" cy="139044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bg2"/>
              </a:solidFill>
            </a:rPr>
            <a:t>Movilidad, energía y conectividad</a:t>
          </a:r>
          <a:endParaRPr lang="es-ES" sz="1100" b="1" kern="1200" dirty="0">
            <a:solidFill>
              <a:schemeClr val="bg2"/>
            </a:solidFill>
          </a:endParaRPr>
        </a:p>
      </dsp:txBody>
      <dsp:txXfrm>
        <a:off x="1966333" y="1179312"/>
        <a:ext cx="1129550" cy="9831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05112-C395-4B81-82AC-744E7BD266A9}">
      <dsp:nvSpPr>
        <dsp:cNvPr id="0" name=""/>
        <dsp:cNvSpPr/>
      </dsp:nvSpPr>
      <dsp:spPr>
        <a:xfrm>
          <a:off x="817328" y="447423"/>
          <a:ext cx="4570588" cy="4570588"/>
        </a:xfrm>
        <a:prstGeom prst="blockArc">
          <a:avLst>
            <a:gd name="adj1" fmla="val 12500423"/>
            <a:gd name="adj2" fmla="val 17737211"/>
            <a:gd name="adj3" fmla="val 4521"/>
          </a:avLst>
        </a:prstGeom>
        <a:solidFill>
          <a:schemeClr val="accent5">
            <a:hueOff val="-8522608"/>
            <a:satOff val="10158"/>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E3BBC3-3E17-4C5A-A715-DC819006D814}">
      <dsp:nvSpPr>
        <dsp:cNvPr id="0" name=""/>
        <dsp:cNvSpPr/>
      </dsp:nvSpPr>
      <dsp:spPr>
        <a:xfrm>
          <a:off x="732194" y="591994"/>
          <a:ext cx="4570588" cy="4570588"/>
        </a:xfrm>
        <a:prstGeom prst="blockArc">
          <a:avLst>
            <a:gd name="adj1" fmla="val 8885115"/>
            <a:gd name="adj2" fmla="val 12758703"/>
            <a:gd name="adj3" fmla="val 4521"/>
          </a:avLst>
        </a:prstGeom>
        <a:solidFill>
          <a:schemeClr val="accent5">
            <a:hueOff val="-6818087"/>
            <a:satOff val="8126"/>
            <a:lumOff val="6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2E771D-4370-463F-92FD-AE0CBE9EE16B}">
      <dsp:nvSpPr>
        <dsp:cNvPr id="0" name=""/>
        <dsp:cNvSpPr/>
      </dsp:nvSpPr>
      <dsp:spPr>
        <a:xfrm>
          <a:off x="874832" y="860063"/>
          <a:ext cx="4570588" cy="4570588"/>
        </a:xfrm>
        <a:prstGeom prst="blockArc">
          <a:avLst>
            <a:gd name="adj1" fmla="val 3960293"/>
            <a:gd name="adj2" fmla="val 9352827"/>
            <a:gd name="adj3" fmla="val 4521"/>
          </a:avLst>
        </a:prstGeom>
        <a:solidFill>
          <a:schemeClr val="accent5">
            <a:hueOff val="-5113565"/>
            <a:satOff val="6095"/>
            <a:lumOff val="4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864B05-2EBF-45EF-8731-00E288262465}">
      <dsp:nvSpPr>
        <dsp:cNvPr id="0" name=""/>
        <dsp:cNvSpPr/>
      </dsp:nvSpPr>
      <dsp:spPr>
        <a:xfrm>
          <a:off x="2665757" y="848805"/>
          <a:ext cx="4570588" cy="4570588"/>
        </a:xfrm>
        <a:prstGeom prst="blockArc">
          <a:avLst>
            <a:gd name="adj1" fmla="val 1898927"/>
            <a:gd name="adj2" fmla="val 6796487"/>
            <a:gd name="adj3" fmla="val 4521"/>
          </a:avLst>
        </a:prstGeom>
        <a:solidFill>
          <a:schemeClr val="accent5">
            <a:hueOff val="-3409043"/>
            <a:satOff val="4063"/>
            <a:lumOff val="3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839865-0D56-4021-B5BE-FC79B52D2D9F}">
      <dsp:nvSpPr>
        <dsp:cNvPr id="0" name=""/>
        <dsp:cNvSpPr/>
      </dsp:nvSpPr>
      <dsp:spPr>
        <a:xfrm>
          <a:off x="2801065" y="653387"/>
          <a:ext cx="4570588" cy="4570588"/>
        </a:xfrm>
        <a:prstGeom prst="blockArc">
          <a:avLst>
            <a:gd name="adj1" fmla="val 19527871"/>
            <a:gd name="adj2" fmla="val 2264925"/>
            <a:gd name="adj3" fmla="val 4521"/>
          </a:avLst>
        </a:prstGeom>
        <a:solidFill>
          <a:schemeClr val="accent5">
            <a:hueOff val="-1704522"/>
            <a:satOff val="2032"/>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462393-A0EC-47E6-97CF-869CE3CDED60}">
      <dsp:nvSpPr>
        <dsp:cNvPr id="0" name=""/>
        <dsp:cNvSpPr/>
      </dsp:nvSpPr>
      <dsp:spPr>
        <a:xfrm>
          <a:off x="2690076" y="474629"/>
          <a:ext cx="4570588" cy="4570588"/>
        </a:xfrm>
        <a:prstGeom prst="blockArc">
          <a:avLst>
            <a:gd name="adj1" fmla="val 14762664"/>
            <a:gd name="adj2" fmla="val 19851831"/>
            <a:gd name="adj3" fmla="val 452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48C3F3-28C0-4088-85F4-D61D0268D3A5}">
      <dsp:nvSpPr>
        <dsp:cNvPr id="0" name=""/>
        <dsp:cNvSpPr/>
      </dsp:nvSpPr>
      <dsp:spPr>
        <a:xfrm>
          <a:off x="2629427" y="1919183"/>
          <a:ext cx="2788079" cy="205011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bg1"/>
              </a:solidFill>
            </a:rPr>
            <a:t>SISTEMA AMBIENTAL</a:t>
          </a:r>
        </a:p>
        <a:p>
          <a:pPr lvl="0" algn="ctr" defTabSz="755650">
            <a:lnSpc>
              <a:spcPct val="90000"/>
            </a:lnSpc>
            <a:spcBef>
              <a:spcPct val="0"/>
            </a:spcBef>
            <a:spcAft>
              <a:spcPct val="35000"/>
            </a:spcAft>
          </a:pPr>
          <a:r>
            <a:rPr lang="es-ES" sz="1700" b="1" kern="1200" dirty="0" smtClean="0">
              <a:solidFill>
                <a:schemeClr val="bg1"/>
              </a:solidFill>
            </a:rPr>
            <a:t> O </a:t>
          </a:r>
        </a:p>
        <a:p>
          <a:pPr lvl="0" algn="ctr" defTabSz="755650">
            <a:lnSpc>
              <a:spcPct val="90000"/>
            </a:lnSpc>
            <a:spcBef>
              <a:spcPct val="0"/>
            </a:spcBef>
            <a:spcAft>
              <a:spcPct val="35000"/>
            </a:spcAft>
          </a:pPr>
          <a:r>
            <a:rPr lang="es-ES" sz="1700" b="1" kern="1200" dirty="0" smtClean="0">
              <a:solidFill>
                <a:schemeClr val="bg1"/>
              </a:solidFill>
            </a:rPr>
            <a:t>SISTEMA BIOFÍSICO</a:t>
          </a:r>
          <a:endParaRPr lang="es-ES" sz="1700" kern="1200" dirty="0">
            <a:solidFill>
              <a:schemeClr val="bg1"/>
            </a:solidFill>
          </a:endParaRPr>
        </a:p>
      </dsp:txBody>
      <dsp:txXfrm>
        <a:off x="3037732" y="2219416"/>
        <a:ext cx="1971469" cy="1449652"/>
      </dsp:txXfrm>
    </dsp:sp>
    <dsp:sp modelId="{4A5FBF2B-75EB-4583-BD90-0908757C5C51}">
      <dsp:nvSpPr>
        <dsp:cNvPr id="0" name=""/>
        <dsp:cNvSpPr/>
      </dsp:nvSpPr>
      <dsp:spPr>
        <a:xfrm>
          <a:off x="2946949" y="-142431"/>
          <a:ext cx="2243005" cy="1722257"/>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CLIMA</a:t>
          </a:r>
          <a:endParaRPr lang="es-ES" sz="1200" b="1" kern="1200" dirty="0">
            <a:solidFill>
              <a:schemeClr val="bg1"/>
            </a:solidFill>
          </a:endParaRPr>
        </a:p>
      </dsp:txBody>
      <dsp:txXfrm>
        <a:off x="3275429" y="109788"/>
        <a:ext cx="1586045" cy="1217819"/>
      </dsp:txXfrm>
    </dsp:sp>
    <dsp:sp modelId="{4FD00C32-8B59-45BA-9452-8F442123153A}">
      <dsp:nvSpPr>
        <dsp:cNvPr id="0" name=""/>
        <dsp:cNvSpPr/>
      </dsp:nvSpPr>
      <dsp:spPr>
        <a:xfrm>
          <a:off x="5804866" y="811270"/>
          <a:ext cx="2243005" cy="1722257"/>
        </a:xfrm>
        <a:prstGeom prst="ellipse">
          <a:avLst/>
        </a:prstGeom>
        <a:solidFill>
          <a:schemeClr val="accent5">
            <a:hueOff val="-1704522"/>
            <a:satOff val="2032"/>
            <a:lumOff val="16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UNIDADES ESTRUCTURALES </a:t>
          </a:r>
          <a:endParaRPr lang="es-ES" sz="1200" b="1" kern="1200" dirty="0">
            <a:solidFill>
              <a:schemeClr val="bg1"/>
            </a:solidFill>
          </a:endParaRPr>
        </a:p>
      </dsp:txBody>
      <dsp:txXfrm>
        <a:off x="6133346" y="1063489"/>
        <a:ext cx="1586045" cy="1217819"/>
      </dsp:txXfrm>
    </dsp:sp>
    <dsp:sp modelId="{8ADED4A4-4B9F-4EFC-AC4B-CFE7055A2C9E}">
      <dsp:nvSpPr>
        <dsp:cNvPr id="0" name=""/>
        <dsp:cNvSpPr/>
      </dsp:nvSpPr>
      <dsp:spPr>
        <a:xfrm>
          <a:off x="5730995" y="3444981"/>
          <a:ext cx="2243005" cy="1722257"/>
        </a:xfrm>
        <a:prstGeom prst="ellipse">
          <a:avLst/>
        </a:prstGeom>
        <a:solidFill>
          <a:schemeClr val="accent5">
            <a:hueOff val="-3409043"/>
            <a:satOff val="4063"/>
            <a:lumOff val="3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RIESGO Y SEGURIDAD</a:t>
          </a:r>
          <a:endParaRPr lang="es-ES" sz="1200" b="1" kern="1200" dirty="0">
            <a:solidFill>
              <a:schemeClr val="bg1"/>
            </a:solidFill>
          </a:endParaRPr>
        </a:p>
      </dsp:txBody>
      <dsp:txXfrm>
        <a:off x="6059475" y="3697200"/>
        <a:ext cx="1586045" cy="1217819"/>
      </dsp:txXfrm>
    </dsp:sp>
    <dsp:sp modelId="{2C761656-5C47-49D4-BA13-18C41E4CA3B5}">
      <dsp:nvSpPr>
        <dsp:cNvPr id="0" name=""/>
        <dsp:cNvSpPr/>
      </dsp:nvSpPr>
      <dsp:spPr>
        <a:xfrm>
          <a:off x="2946949" y="4324830"/>
          <a:ext cx="2243005" cy="1722257"/>
        </a:xfrm>
        <a:prstGeom prst="ellipse">
          <a:avLst/>
        </a:prstGeom>
        <a:solidFill>
          <a:schemeClr val="accent5">
            <a:hueOff val="-5113565"/>
            <a:satOff val="6095"/>
            <a:lumOff val="4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SUELO</a:t>
          </a:r>
          <a:endParaRPr lang="es-ES" sz="1200" b="1" kern="1200" dirty="0">
            <a:solidFill>
              <a:schemeClr val="bg1"/>
            </a:solidFill>
          </a:endParaRPr>
        </a:p>
      </dsp:txBody>
      <dsp:txXfrm>
        <a:off x="3275429" y="4577049"/>
        <a:ext cx="1586045" cy="1217819"/>
      </dsp:txXfrm>
    </dsp:sp>
    <dsp:sp modelId="{564D2213-84F3-4226-ADA0-686D93C400A3}">
      <dsp:nvSpPr>
        <dsp:cNvPr id="0" name=""/>
        <dsp:cNvSpPr/>
      </dsp:nvSpPr>
      <dsp:spPr>
        <a:xfrm>
          <a:off x="0" y="3196984"/>
          <a:ext cx="2243005" cy="1722257"/>
        </a:xfrm>
        <a:prstGeom prst="ellipse">
          <a:avLst/>
        </a:prstGeom>
        <a:solidFill>
          <a:schemeClr val="accent5">
            <a:hueOff val="-6818087"/>
            <a:satOff val="8126"/>
            <a:lumOff val="6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AGUA</a:t>
          </a:r>
          <a:endParaRPr lang="es-ES" sz="1200" b="1" kern="1200" dirty="0">
            <a:solidFill>
              <a:schemeClr val="bg1"/>
            </a:solidFill>
          </a:endParaRPr>
        </a:p>
      </dsp:txBody>
      <dsp:txXfrm>
        <a:off x="328480" y="3449203"/>
        <a:ext cx="1586045" cy="1217819"/>
      </dsp:txXfrm>
    </dsp:sp>
    <dsp:sp modelId="{AA922AF7-8189-4499-881A-71A8B1AC01C7}">
      <dsp:nvSpPr>
        <dsp:cNvPr id="0" name=""/>
        <dsp:cNvSpPr/>
      </dsp:nvSpPr>
      <dsp:spPr>
        <a:xfrm>
          <a:off x="15204" y="811265"/>
          <a:ext cx="2243005" cy="1722257"/>
        </a:xfrm>
        <a:prstGeom prst="ellipse">
          <a:avLst/>
        </a:prstGeom>
        <a:solidFill>
          <a:schemeClr val="accent5">
            <a:hueOff val="-8522608"/>
            <a:satOff val="10158"/>
            <a:lumOff val="8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ECOSISTEMAS</a:t>
          </a:r>
          <a:endParaRPr lang="es-ES" sz="1200" b="1" kern="1200" dirty="0">
            <a:solidFill>
              <a:schemeClr val="bg1"/>
            </a:solidFill>
          </a:endParaRPr>
        </a:p>
      </dsp:txBody>
      <dsp:txXfrm>
        <a:off x="343684" y="1063484"/>
        <a:ext cx="1586045" cy="12178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CAF36-8379-49AB-94AB-33685FF3FD54}">
      <dsp:nvSpPr>
        <dsp:cNvPr id="0" name=""/>
        <dsp:cNvSpPr/>
      </dsp:nvSpPr>
      <dsp:spPr>
        <a:xfrm>
          <a:off x="2795700" y="2243754"/>
          <a:ext cx="2651468" cy="170517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noProof="0" dirty="0" smtClean="0"/>
            <a:t>SISTEMA ECONÓMICO</a:t>
          </a:r>
          <a:endParaRPr lang="es-ES" sz="1500" b="1" kern="1200" noProof="0" dirty="0"/>
        </a:p>
      </dsp:txBody>
      <dsp:txXfrm>
        <a:off x="3183998" y="2493472"/>
        <a:ext cx="1874872" cy="1205743"/>
      </dsp:txXfrm>
    </dsp:sp>
    <dsp:sp modelId="{54B20420-ED0E-4CE4-835F-687ACB54A41D}">
      <dsp:nvSpPr>
        <dsp:cNvPr id="0" name=""/>
        <dsp:cNvSpPr/>
      </dsp:nvSpPr>
      <dsp:spPr>
        <a:xfrm rot="16200000">
          <a:off x="3852147" y="1955848"/>
          <a:ext cx="538574" cy="37236"/>
        </a:xfrm>
        <a:custGeom>
          <a:avLst/>
          <a:gdLst/>
          <a:ahLst/>
          <a:cxnLst/>
          <a:rect l="0" t="0" r="0" b="0"/>
          <a:pathLst>
            <a:path>
              <a:moveTo>
                <a:pt x="0" y="18618"/>
              </a:moveTo>
              <a:lnTo>
                <a:pt x="538574" y="1861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ES" sz="1500" b="1" kern="1200" noProof="0" dirty="0"/>
        </a:p>
      </dsp:txBody>
      <dsp:txXfrm>
        <a:off x="4107970" y="1961002"/>
        <a:ext cx="26928" cy="26928"/>
      </dsp:txXfrm>
    </dsp:sp>
    <dsp:sp modelId="{881B989A-9F0E-4147-9914-FC691271E08F}">
      <dsp:nvSpPr>
        <dsp:cNvPr id="0" name=""/>
        <dsp:cNvSpPr/>
      </dsp:nvSpPr>
      <dsp:spPr>
        <a:xfrm>
          <a:off x="3268845" y="0"/>
          <a:ext cx="1705179" cy="1705179"/>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noProof="0" dirty="0" smtClean="0"/>
            <a:t>Grupos de ocupación</a:t>
          </a:r>
          <a:endParaRPr lang="es-ES" sz="1500" b="1" kern="1200" noProof="0" dirty="0"/>
        </a:p>
      </dsp:txBody>
      <dsp:txXfrm>
        <a:off x="3518563" y="249718"/>
        <a:ext cx="1205743" cy="1205743"/>
      </dsp:txXfrm>
    </dsp:sp>
    <dsp:sp modelId="{55E4113B-51D9-4541-A139-A0758307D6EB}">
      <dsp:nvSpPr>
        <dsp:cNvPr id="0" name=""/>
        <dsp:cNvSpPr/>
      </dsp:nvSpPr>
      <dsp:spPr>
        <a:xfrm rot="19770660">
          <a:off x="5019224" y="2208329"/>
          <a:ext cx="1157601" cy="37236"/>
        </a:xfrm>
        <a:custGeom>
          <a:avLst/>
          <a:gdLst/>
          <a:ahLst/>
          <a:cxnLst/>
          <a:rect l="0" t="0" r="0" b="0"/>
          <a:pathLst>
            <a:path>
              <a:moveTo>
                <a:pt x="0" y="18618"/>
              </a:moveTo>
              <a:lnTo>
                <a:pt x="1157601" y="1861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ES" sz="1500" b="1" kern="1200" noProof="0" dirty="0"/>
        </a:p>
      </dsp:txBody>
      <dsp:txXfrm>
        <a:off x="5569085" y="2198007"/>
        <a:ext cx="57880" cy="57880"/>
      </dsp:txXfrm>
    </dsp:sp>
    <dsp:sp modelId="{D179E179-4C1B-40F5-AD17-7C6FF16A26C4}">
      <dsp:nvSpPr>
        <dsp:cNvPr id="0" name=""/>
        <dsp:cNvSpPr/>
      </dsp:nvSpPr>
      <dsp:spPr>
        <a:xfrm>
          <a:off x="5978902" y="648109"/>
          <a:ext cx="1705179" cy="1705179"/>
        </a:xfrm>
        <a:prstGeom prst="ellipse">
          <a:avLst/>
        </a:prstGeom>
        <a:solidFill>
          <a:schemeClr val="accent4">
            <a:hueOff val="1882662"/>
            <a:satOff val="-4655"/>
            <a:lumOff val="-2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noProof="0" dirty="0" smtClean="0"/>
            <a:t>Minería</a:t>
          </a:r>
          <a:endParaRPr lang="es-ES" sz="1500" b="1" kern="1200" noProof="0" dirty="0"/>
        </a:p>
      </dsp:txBody>
      <dsp:txXfrm>
        <a:off x="6228620" y="897827"/>
        <a:ext cx="1205743" cy="1205743"/>
      </dsp:txXfrm>
    </dsp:sp>
    <dsp:sp modelId="{6DBA5B4B-553B-439F-A28C-8808841AE5C6}">
      <dsp:nvSpPr>
        <dsp:cNvPr id="0" name=""/>
        <dsp:cNvSpPr/>
      </dsp:nvSpPr>
      <dsp:spPr>
        <a:xfrm rot="1446390">
          <a:off x="5169375" y="3753400"/>
          <a:ext cx="924176" cy="37236"/>
        </a:xfrm>
        <a:custGeom>
          <a:avLst/>
          <a:gdLst/>
          <a:ahLst/>
          <a:cxnLst/>
          <a:rect l="0" t="0" r="0" b="0"/>
          <a:pathLst>
            <a:path>
              <a:moveTo>
                <a:pt x="0" y="18618"/>
              </a:moveTo>
              <a:lnTo>
                <a:pt x="924176" y="1861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ES" sz="1500" b="1" kern="1200" noProof="0" dirty="0"/>
        </a:p>
      </dsp:txBody>
      <dsp:txXfrm>
        <a:off x="5608359" y="3748913"/>
        <a:ext cx="46208" cy="46208"/>
      </dsp:txXfrm>
    </dsp:sp>
    <dsp:sp modelId="{9B3C2855-A316-401D-A14A-B9ABB80C5BBB}">
      <dsp:nvSpPr>
        <dsp:cNvPr id="0" name=""/>
        <dsp:cNvSpPr/>
      </dsp:nvSpPr>
      <dsp:spPr>
        <a:xfrm>
          <a:off x="5978896" y="3456387"/>
          <a:ext cx="1705179" cy="1705179"/>
        </a:xfrm>
        <a:prstGeom prst="ellipse">
          <a:avLst/>
        </a:prstGeom>
        <a:solidFill>
          <a:schemeClr val="accent4">
            <a:hueOff val="3765325"/>
            <a:satOff val="-9310"/>
            <a:lumOff val="-4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noProof="0" dirty="0" smtClean="0"/>
            <a:t>Turismo</a:t>
          </a:r>
          <a:endParaRPr lang="es-ES" sz="1500" b="1" kern="1200" noProof="0" dirty="0"/>
        </a:p>
      </dsp:txBody>
      <dsp:txXfrm>
        <a:off x="6228614" y="3706105"/>
        <a:ext cx="1205743" cy="1205743"/>
      </dsp:txXfrm>
    </dsp:sp>
    <dsp:sp modelId="{CF727A60-01BB-4D21-959A-4597428FB0DA}">
      <dsp:nvSpPr>
        <dsp:cNvPr id="0" name=""/>
        <dsp:cNvSpPr/>
      </dsp:nvSpPr>
      <dsp:spPr>
        <a:xfrm rot="5400000">
          <a:off x="3864315" y="4187435"/>
          <a:ext cx="514238" cy="37236"/>
        </a:xfrm>
        <a:custGeom>
          <a:avLst/>
          <a:gdLst/>
          <a:ahLst/>
          <a:cxnLst/>
          <a:rect l="0" t="0" r="0" b="0"/>
          <a:pathLst>
            <a:path>
              <a:moveTo>
                <a:pt x="0" y="18618"/>
              </a:moveTo>
              <a:lnTo>
                <a:pt x="514238" y="1861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ES" sz="1500" b="1" kern="1200" noProof="0" dirty="0"/>
        </a:p>
      </dsp:txBody>
      <dsp:txXfrm>
        <a:off x="4108579" y="4193197"/>
        <a:ext cx="25711" cy="25711"/>
      </dsp:txXfrm>
    </dsp:sp>
    <dsp:sp modelId="{426C55D0-1680-46B7-8787-943727A7EE57}">
      <dsp:nvSpPr>
        <dsp:cNvPr id="0" name=""/>
        <dsp:cNvSpPr/>
      </dsp:nvSpPr>
      <dsp:spPr>
        <a:xfrm>
          <a:off x="3268845" y="4463172"/>
          <a:ext cx="1705179" cy="1705179"/>
        </a:xfrm>
        <a:prstGeom prst="ellipse">
          <a:avLst/>
        </a:prstGeom>
        <a:solidFill>
          <a:schemeClr val="accent4">
            <a:hueOff val="5647988"/>
            <a:satOff val="-13966"/>
            <a:lumOff val="-74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noProof="0" dirty="0" smtClean="0"/>
            <a:t>Pequeña y mediana industria </a:t>
          </a:r>
          <a:endParaRPr lang="es-ES" sz="1500" b="1" kern="1200" noProof="0" dirty="0"/>
        </a:p>
      </dsp:txBody>
      <dsp:txXfrm>
        <a:off x="3518563" y="4712890"/>
        <a:ext cx="1205743" cy="1205743"/>
      </dsp:txXfrm>
    </dsp:sp>
    <dsp:sp modelId="{14D6E182-1839-4528-AC98-D90C26FE8DED}">
      <dsp:nvSpPr>
        <dsp:cNvPr id="0" name=""/>
        <dsp:cNvSpPr/>
      </dsp:nvSpPr>
      <dsp:spPr>
        <a:xfrm rot="9412902">
          <a:off x="1967283" y="3763939"/>
          <a:ext cx="1093536" cy="37236"/>
        </a:xfrm>
        <a:custGeom>
          <a:avLst/>
          <a:gdLst/>
          <a:ahLst/>
          <a:cxnLst/>
          <a:rect l="0" t="0" r="0" b="0"/>
          <a:pathLst>
            <a:path>
              <a:moveTo>
                <a:pt x="0" y="18618"/>
              </a:moveTo>
              <a:lnTo>
                <a:pt x="1093536" y="1861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ES" sz="1500" b="1" kern="1200" noProof="0" dirty="0"/>
        </a:p>
      </dsp:txBody>
      <dsp:txXfrm rot="10800000">
        <a:off x="2486713" y="3755219"/>
        <a:ext cx="54676" cy="54676"/>
      </dsp:txXfrm>
    </dsp:sp>
    <dsp:sp modelId="{74CE6198-10B1-4D17-BF1B-77DA6573EE39}">
      <dsp:nvSpPr>
        <dsp:cNvPr id="0" name=""/>
        <dsp:cNvSpPr/>
      </dsp:nvSpPr>
      <dsp:spPr>
        <a:xfrm>
          <a:off x="374478" y="3479399"/>
          <a:ext cx="1705179" cy="1705179"/>
        </a:xfrm>
        <a:prstGeom prst="ellipse">
          <a:avLst/>
        </a:prstGeom>
        <a:solidFill>
          <a:schemeClr val="accent4">
            <a:hueOff val="7530650"/>
            <a:satOff val="-18621"/>
            <a:lumOff val="-9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noProof="0" dirty="0" smtClean="0"/>
            <a:t>Actividad agrícola y ganadera</a:t>
          </a:r>
          <a:endParaRPr lang="es-ES" sz="1500" b="1" kern="1200" noProof="0" dirty="0"/>
        </a:p>
      </dsp:txBody>
      <dsp:txXfrm>
        <a:off x="624196" y="3729117"/>
        <a:ext cx="1205743" cy="1205743"/>
      </dsp:txXfrm>
    </dsp:sp>
    <dsp:sp modelId="{0E95511E-F349-4D18-89B3-0C49D6068204}">
      <dsp:nvSpPr>
        <dsp:cNvPr id="0" name=""/>
        <dsp:cNvSpPr/>
      </dsp:nvSpPr>
      <dsp:spPr>
        <a:xfrm rot="12532086">
          <a:off x="1892728" y="2208249"/>
          <a:ext cx="1303156" cy="37236"/>
        </a:xfrm>
        <a:custGeom>
          <a:avLst/>
          <a:gdLst/>
          <a:ahLst/>
          <a:cxnLst/>
          <a:rect l="0" t="0" r="0" b="0"/>
          <a:pathLst>
            <a:path>
              <a:moveTo>
                <a:pt x="0" y="18618"/>
              </a:moveTo>
              <a:lnTo>
                <a:pt x="1303156" y="1861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ES" sz="1500" b="1" kern="1200" noProof="0" dirty="0"/>
        </a:p>
      </dsp:txBody>
      <dsp:txXfrm rot="10800000">
        <a:off x="2511727" y="2194288"/>
        <a:ext cx="65157" cy="65157"/>
      </dsp:txXfrm>
    </dsp:sp>
    <dsp:sp modelId="{32B1D224-32F0-4AE3-8EEB-88AB8BCBBE14}">
      <dsp:nvSpPr>
        <dsp:cNvPr id="0" name=""/>
        <dsp:cNvSpPr/>
      </dsp:nvSpPr>
      <dsp:spPr>
        <a:xfrm>
          <a:off x="374466" y="648073"/>
          <a:ext cx="1705179" cy="1705179"/>
        </a:xfrm>
        <a:prstGeom prst="ellipse">
          <a:avLst/>
        </a:prstGeom>
        <a:solidFill>
          <a:schemeClr val="accent4">
            <a:hueOff val="9413312"/>
            <a:satOff val="-23276"/>
            <a:lumOff val="-1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noProof="0" dirty="0" smtClean="0"/>
            <a:t>Población Económicamente Activa (PEA)</a:t>
          </a:r>
          <a:endParaRPr lang="es-ES" sz="1500" b="1" kern="1200" noProof="0" dirty="0"/>
        </a:p>
      </dsp:txBody>
      <dsp:txXfrm>
        <a:off x="624184" y="897791"/>
        <a:ext cx="1205743" cy="12057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35663-A4CD-4791-BC3C-477D9108A02F}">
      <dsp:nvSpPr>
        <dsp:cNvPr id="0" name=""/>
        <dsp:cNvSpPr/>
      </dsp:nvSpPr>
      <dsp:spPr>
        <a:xfrm rot="20749233">
          <a:off x="2806889" y="2417697"/>
          <a:ext cx="735661" cy="68027"/>
        </a:xfrm>
        <a:custGeom>
          <a:avLst/>
          <a:gdLst/>
          <a:ahLst/>
          <a:cxnLst/>
          <a:rect l="0" t="0" r="0" b="0"/>
          <a:pathLst>
            <a:path>
              <a:moveTo>
                <a:pt x="0" y="34013"/>
              </a:moveTo>
              <a:lnTo>
                <a:pt x="735661" y="34013"/>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FAA9D-BF4F-4311-9AFC-1B4E87ABF094}">
      <dsp:nvSpPr>
        <dsp:cNvPr id="0" name=""/>
        <dsp:cNvSpPr/>
      </dsp:nvSpPr>
      <dsp:spPr>
        <a:xfrm>
          <a:off x="-216029" y="653091"/>
          <a:ext cx="4150162" cy="4294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7F091-6C0C-44DA-9943-85F2A1A5FD9F}">
      <dsp:nvSpPr>
        <dsp:cNvPr id="0" name=""/>
        <dsp:cNvSpPr/>
      </dsp:nvSpPr>
      <dsp:spPr>
        <a:xfrm>
          <a:off x="3456370" y="1080126"/>
          <a:ext cx="2669402" cy="1926403"/>
        </a:xfrm>
        <a:prstGeom prst="ellipse">
          <a:avLst/>
        </a:prstGeom>
        <a:solidFill>
          <a:schemeClr val="accent2">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SISTEMA SOCIOCULTURAL</a:t>
          </a:r>
          <a:endParaRPr lang="es-ES" sz="1400" kern="1200" dirty="0"/>
        </a:p>
      </dsp:txBody>
      <dsp:txXfrm>
        <a:off x="3847295" y="1362241"/>
        <a:ext cx="1887552" cy="13621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1A4BB-485D-47D8-BF09-1DDBE7546E07}">
      <dsp:nvSpPr>
        <dsp:cNvPr id="0" name=""/>
        <dsp:cNvSpPr/>
      </dsp:nvSpPr>
      <dsp:spPr>
        <a:xfrm>
          <a:off x="2445953" y="1133440"/>
          <a:ext cx="2665366" cy="960506"/>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Fortalecimiento institucional</a:t>
          </a:r>
          <a:endParaRPr lang="es-ES" sz="1600" kern="1200" dirty="0"/>
        </a:p>
      </dsp:txBody>
      <dsp:txXfrm>
        <a:off x="2872412" y="1133440"/>
        <a:ext cx="2238907" cy="960506"/>
      </dsp:txXfrm>
    </dsp:sp>
    <dsp:sp modelId="{9FA7EE1D-AA65-4B1E-917A-7A310D8CD565}">
      <dsp:nvSpPr>
        <dsp:cNvPr id="0" name=""/>
        <dsp:cNvSpPr/>
      </dsp:nvSpPr>
      <dsp:spPr>
        <a:xfrm>
          <a:off x="2445953" y="2093947"/>
          <a:ext cx="2665366" cy="960506"/>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Marco legal y normativo</a:t>
          </a:r>
          <a:endParaRPr lang="es-ES" sz="1600" kern="1200" dirty="0"/>
        </a:p>
      </dsp:txBody>
      <dsp:txXfrm>
        <a:off x="2872412" y="2093947"/>
        <a:ext cx="2238907" cy="960506"/>
      </dsp:txXfrm>
    </dsp:sp>
    <dsp:sp modelId="{6708888D-B3AD-446E-A29E-B39F16CD4472}">
      <dsp:nvSpPr>
        <dsp:cNvPr id="0" name=""/>
        <dsp:cNvSpPr/>
      </dsp:nvSpPr>
      <dsp:spPr>
        <a:xfrm>
          <a:off x="44530" y="243310"/>
          <a:ext cx="2888656" cy="1818452"/>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b="1" kern="1200" dirty="0" smtClean="0"/>
            <a:t>SISTEMA </a:t>
          </a:r>
        </a:p>
        <a:p>
          <a:pPr lvl="0" algn="ctr" defTabSz="711200">
            <a:lnSpc>
              <a:spcPct val="90000"/>
            </a:lnSpc>
            <a:spcBef>
              <a:spcPct val="0"/>
            </a:spcBef>
            <a:spcAft>
              <a:spcPct val="35000"/>
            </a:spcAft>
          </a:pPr>
          <a:r>
            <a:rPr lang="es-ES" sz="1600" b="1" kern="1200" dirty="0" smtClean="0"/>
            <a:t>POLÍTICO-INSTITUCIONAL </a:t>
          </a:r>
          <a:endParaRPr lang="es-ES" sz="1600" kern="1200" dirty="0"/>
        </a:p>
      </dsp:txBody>
      <dsp:txXfrm>
        <a:off x="467564" y="509616"/>
        <a:ext cx="2042588" cy="12858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9A0EA-D989-46A1-BA9A-F6BA5CB1896B}">
      <dsp:nvSpPr>
        <dsp:cNvPr id="0" name=""/>
        <dsp:cNvSpPr/>
      </dsp:nvSpPr>
      <dsp:spPr>
        <a:xfrm>
          <a:off x="439153" y="2105075"/>
          <a:ext cx="2675956" cy="2314539"/>
        </a:xfrm>
        <a:prstGeom prst="hexagon">
          <a:avLst>
            <a:gd name="adj" fmla="val 28570"/>
            <a:gd name="vf" fmla="val 11547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SISTEMA DE ASENTAMIENTOS HUMANOS</a:t>
          </a:r>
          <a:endParaRPr lang="es-ES" sz="1400" kern="1200" dirty="0"/>
        </a:p>
      </dsp:txBody>
      <dsp:txXfrm>
        <a:off x="882571" y="2488604"/>
        <a:ext cx="1789120" cy="1547481"/>
      </dsp:txXfrm>
    </dsp:sp>
    <dsp:sp modelId="{C59318B7-6B36-4C4D-AA0D-629E50E44239}">
      <dsp:nvSpPr>
        <dsp:cNvPr id="0" name=""/>
        <dsp:cNvSpPr/>
      </dsp:nvSpPr>
      <dsp:spPr>
        <a:xfrm>
          <a:off x="2114685" y="997725"/>
          <a:ext cx="1009769" cy="86982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8E0B0-88FA-4273-91D2-3C8D217948FA}">
      <dsp:nvSpPr>
        <dsp:cNvPr id="0" name=""/>
        <dsp:cNvSpPr/>
      </dsp:nvSpPr>
      <dsp:spPr>
        <a:xfrm>
          <a:off x="685699" y="0"/>
          <a:ext cx="2192655" cy="1896917"/>
        </a:xfrm>
        <a:prstGeom prst="hexagon">
          <a:avLst>
            <a:gd name="adj" fmla="val 28570"/>
            <a:gd name="vf" fmla="val 11547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Accesibilidad a Servicios Básicos </a:t>
          </a:r>
          <a:endParaRPr lang="es-ES" sz="1200" kern="1200" dirty="0"/>
        </a:p>
      </dsp:txBody>
      <dsp:txXfrm>
        <a:off x="1049070" y="314361"/>
        <a:ext cx="1465913" cy="1268195"/>
      </dsp:txXfrm>
    </dsp:sp>
    <dsp:sp modelId="{20B4406C-84E6-42ED-829E-DAC8EF0FCB85}">
      <dsp:nvSpPr>
        <dsp:cNvPr id="0" name=""/>
        <dsp:cNvSpPr/>
      </dsp:nvSpPr>
      <dsp:spPr>
        <a:xfrm>
          <a:off x="3293121" y="2623840"/>
          <a:ext cx="1009769" cy="86982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6B204-1408-4E97-856E-FE90F5DE0FC2}">
      <dsp:nvSpPr>
        <dsp:cNvPr id="0" name=""/>
        <dsp:cNvSpPr/>
      </dsp:nvSpPr>
      <dsp:spPr>
        <a:xfrm>
          <a:off x="2696783" y="1166731"/>
          <a:ext cx="2192655" cy="1896917"/>
        </a:xfrm>
        <a:prstGeom prst="hexagon">
          <a:avLst>
            <a:gd name="adj" fmla="val 28570"/>
            <a:gd name="vf" fmla="val 11547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Accesibilidad a Servicios Sociales </a:t>
          </a:r>
          <a:endParaRPr lang="es-ES" sz="1200" kern="1200" dirty="0"/>
        </a:p>
      </dsp:txBody>
      <dsp:txXfrm>
        <a:off x="3060154" y="1481092"/>
        <a:ext cx="1465913" cy="1268195"/>
      </dsp:txXfrm>
    </dsp:sp>
    <dsp:sp modelId="{53BE3A79-DDAE-4238-9BEA-66DF9DF37634}">
      <dsp:nvSpPr>
        <dsp:cNvPr id="0" name=""/>
        <dsp:cNvSpPr/>
      </dsp:nvSpPr>
      <dsp:spPr>
        <a:xfrm>
          <a:off x="2474268" y="4459420"/>
          <a:ext cx="1009769" cy="86982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4DBC2B-5346-4C10-A2AB-3548FDED4BAA}">
      <dsp:nvSpPr>
        <dsp:cNvPr id="0" name=""/>
        <dsp:cNvSpPr/>
      </dsp:nvSpPr>
      <dsp:spPr>
        <a:xfrm>
          <a:off x="2696783" y="3460389"/>
          <a:ext cx="2192655" cy="1896917"/>
        </a:xfrm>
        <a:prstGeom prst="hexagon">
          <a:avLst>
            <a:gd name="adj" fmla="val 28570"/>
            <a:gd name="vf" fmla="val 11547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Nivel de instrucción más alto </a:t>
          </a:r>
          <a:endParaRPr lang="es-ES" sz="1200" kern="1200" dirty="0"/>
        </a:p>
      </dsp:txBody>
      <dsp:txXfrm>
        <a:off x="3060154" y="3774750"/>
        <a:ext cx="1465913" cy="1268195"/>
      </dsp:txXfrm>
    </dsp:sp>
    <dsp:sp modelId="{8102E518-740D-4F95-A23A-859780E8A636}">
      <dsp:nvSpPr>
        <dsp:cNvPr id="0" name=""/>
        <dsp:cNvSpPr/>
      </dsp:nvSpPr>
      <dsp:spPr>
        <a:xfrm>
          <a:off x="685699" y="4628426"/>
          <a:ext cx="2192655" cy="1896917"/>
        </a:xfrm>
        <a:prstGeom prst="hexagon">
          <a:avLst>
            <a:gd name="adj" fmla="val 28570"/>
            <a:gd name="vf" fmla="val 11547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Establecimiento de enseñanza </a:t>
          </a:r>
          <a:endParaRPr lang="es-ES" sz="1200" kern="1200" dirty="0"/>
        </a:p>
      </dsp:txBody>
      <dsp:txXfrm>
        <a:off x="1049070" y="4942787"/>
        <a:ext cx="1465913" cy="12681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3AB38-EE60-4780-96CD-CF741647E927}">
      <dsp:nvSpPr>
        <dsp:cNvPr id="0" name=""/>
        <dsp:cNvSpPr/>
      </dsp:nvSpPr>
      <dsp:spPr>
        <a:xfrm rot="21510204">
          <a:off x="2425544" y="2774129"/>
          <a:ext cx="483227" cy="68027"/>
        </a:xfrm>
        <a:custGeom>
          <a:avLst/>
          <a:gdLst/>
          <a:ahLst/>
          <a:cxnLst/>
          <a:rect l="0" t="0" r="0" b="0"/>
          <a:pathLst>
            <a:path>
              <a:moveTo>
                <a:pt x="0" y="34013"/>
              </a:moveTo>
              <a:lnTo>
                <a:pt x="483227" y="3401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4AA5C-FB48-4417-BDCB-C3C005429F66}">
      <dsp:nvSpPr>
        <dsp:cNvPr id="0" name=""/>
        <dsp:cNvSpPr/>
      </dsp:nvSpPr>
      <dsp:spPr>
        <a:xfrm>
          <a:off x="-350197" y="1211477"/>
          <a:ext cx="3265675" cy="326567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C5CE2-C6BA-480B-90BE-8E4F540C76C9}">
      <dsp:nvSpPr>
        <dsp:cNvPr id="0" name=""/>
        <dsp:cNvSpPr/>
      </dsp:nvSpPr>
      <dsp:spPr>
        <a:xfrm>
          <a:off x="2907816" y="1565176"/>
          <a:ext cx="3083849" cy="2392786"/>
        </a:xfrm>
        <a:prstGeom prst="ellipse">
          <a:avLst/>
        </a:prstGeom>
        <a:solidFill>
          <a:schemeClr val="accent5">
            <a:hueOff val="-8522608"/>
            <a:satOff val="10158"/>
            <a:lumOff val="8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t>SISTEMAS DE MOVILIDAD, ENERGÍA Y CONECTIVIDAD</a:t>
          </a:r>
          <a:endParaRPr lang="es-ES" sz="1600" kern="1200" dirty="0"/>
        </a:p>
      </dsp:txBody>
      <dsp:txXfrm>
        <a:off x="3359435" y="1915591"/>
        <a:ext cx="2180611" cy="16919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9E670-1CB4-47BF-8171-C3628B11658B}">
      <dsp:nvSpPr>
        <dsp:cNvPr id="0" name=""/>
        <dsp:cNvSpPr/>
      </dsp:nvSpPr>
      <dsp:spPr>
        <a:xfrm>
          <a:off x="106204" y="759204"/>
          <a:ext cx="6351105" cy="577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ctr" defTabSz="1155700">
            <a:lnSpc>
              <a:spcPct val="90000"/>
            </a:lnSpc>
            <a:spcBef>
              <a:spcPct val="0"/>
            </a:spcBef>
            <a:spcAft>
              <a:spcPct val="35000"/>
            </a:spcAft>
          </a:pPr>
          <a:r>
            <a:rPr lang="es-ES" sz="2600" b="1" kern="1200" dirty="0" smtClean="0"/>
            <a:t>MOMENTO EXPLICATIVO</a:t>
          </a:r>
          <a:endParaRPr lang="es-ES" sz="2600" b="1" kern="1200" dirty="0"/>
        </a:p>
      </dsp:txBody>
      <dsp:txXfrm>
        <a:off x="106204" y="759204"/>
        <a:ext cx="6351105" cy="577373"/>
      </dsp:txXfrm>
    </dsp:sp>
    <dsp:sp modelId="{E3F68BA6-3EEC-40A7-B82C-3AF6EE37077B}">
      <dsp:nvSpPr>
        <dsp:cNvPr id="0" name=""/>
        <dsp:cNvSpPr/>
      </dsp:nvSpPr>
      <dsp:spPr>
        <a:xfrm>
          <a:off x="106204" y="1336577"/>
          <a:ext cx="1486158" cy="1176130"/>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CCE5A6-35AF-4C64-8DC5-4CA87475C428}">
      <dsp:nvSpPr>
        <dsp:cNvPr id="0" name=""/>
        <dsp:cNvSpPr/>
      </dsp:nvSpPr>
      <dsp:spPr>
        <a:xfrm>
          <a:off x="998887" y="1336577"/>
          <a:ext cx="1486158" cy="1176130"/>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5167E-2262-40D8-AF9B-F8E6B1553FF2}">
      <dsp:nvSpPr>
        <dsp:cNvPr id="0" name=""/>
        <dsp:cNvSpPr/>
      </dsp:nvSpPr>
      <dsp:spPr>
        <a:xfrm>
          <a:off x="1892276" y="1336577"/>
          <a:ext cx="1486158" cy="1176130"/>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0BC951-E34A-4770-9F96-6B52A5D8A7B5}">
      <dsp:nvSpPr>
        <dsp:cNvPr id="0" name=""/>
        <dsp:cNvSpPr/>
      </dsp:nvSpPr>
      <dsp:spPr>
        <a:xfrm>
          <a:off x="2784959" y="1336577"/>
          <a:ext cx="1486158" cy="1176130"/>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E2680E-B524-42FD-9092-19015505DDBC}">
      <dsp:nvSpPr>
        <dsp:cNvPr id="0" name=""/>
        <dsp:cNvSpPr/>
      </dsp:nvSpPr>
      <dsp:spPr>
        <a:xfrm>
          <a:off x="3678348" y="1336577"/>
          <a:ext cx="1486158" cy="1176130"/>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E6777-29EE-47AB-BA8B-C9FE242CABA2}">
      <dsp:nvSpPr>
        <dsp:cNvPr id="0" name=""/>
        <dsp:cNvSpPr/>
      </dsp:nvSpPr>
      <dsp:spPr>
        <a:xfrm>
          <a:off x="4571031" y="1336577"/>
          <a:ext cx="1486158" cy="1176130"/>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529A0-19E5-4492-B216-60763EDFD3C2}">
      <dsp:nvSpPr>
        <dsp:cNvPr id="0" name=""/>
        <dsp:cNvSpPr/>
      </dsp:nvSpPr>
      <dsp:spPr>
        <a:xfrm>
          <a:off x="5464420" y="1336577"/>
          <a:ext cx="1486158" cy="1176130"/>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F8CD4-5649-481E-AD6B-D56BF31F9762}">
      <dsp:nvSpPr>
        <dsp:cNvPr id="0" name=""/>
        <dsp:cNvSpPr/>
      </dsp:nvSpPr>
      <dsp:spPr>
        <a:xfrm>
          <a:off x="106204" y="1454190"/>
          <a:ext cx="6433669" cy="94090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just" defTabSz="889000" rtl="0">
            <a:lnSpc>
              <a:spcPct val="90000"/>
            </a:lnSpc>
            <a:spcBef>
              <a:spcPct val="0"/>
            </a:spcBef>
            <a:spcAft>
              <a:spcPct val="35000"/>
            </a:spcAft>
          </a:pPr>
          <a:r>
            <a:rPr kumimoji="0" lang="es-MX" sz="2000" b="0" i="0" u="none" strike="noStrike" kern="1200" cap="none" normalizeH="0" baseline="0" dirty="0" smtClean="0">
              <a:ln>
                <a:noFill/>
              </a:ln>
              <a:solidFill>
                <a:schemeClr val="accent6">
                  <a:lumMod val="75000"/>
                </a:schemeClr>
              </a:solidFill>
              <a:effectLst/>
              <a:latin typeface="+mj-lt"/>
              <a:ea typeface="Times New Roman" pitchFamily="18" charset="0"/>
              <a:cs typeface="Times New Roman" pitchFamily="18" charset="0"/>
            </a:rPr>
            <a:t>En el momento explicativo los elementos del diagnóstico se traducen a variables e indicadores para así definir sus conflictos y capacidades.</a:t>
          </a:r>
          <a:endParaRPr lang="es-ES" sz="2000" kern="1200" dirty="0">
            <a:solidFill>
              <a:schemeClr val="accent6">
                <a:lumMod val="75000"/>
              </a:schemeClr>
            </a:solidFill>
          </a:endParaRPr>
        </a:p>
      </dsp:txBody>
      <dsp:txXfrm>
        <a:off x="106204" y="1454190"/>
        <a:ext cx="6433669" cy="940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FD41B-C8B0-43D2-81FA-C10BE76DBBC9}">
      <dsp:nvSpPr>
        <dsp:cNvPr id="0" name=""/>
        <dsp:cNvSpPr/>
      </dsp:nvSpPr>
      <dsp:spPr>
        <a:xfrm>
          <a:off x="0" y="613205"/>
          <a:ext cx="6461141" cy="9828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50ED6-F7D5-4CE9-8BF1-FDDDF5ADA306}">
      <dsp:nvSpPr>
        <dsp:cNvPr id="0" name=""/>
        <dsp:cNvSpPr/>
      </dsp:nvSpPr>
      <dsp:spPr>
        <a:xfrm>
          <a:off x="72227" y="37565"/>
          <a:ext cx="7841817" cy="11512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ct val="35000"/>
            </a:spcAft>
          </a:pPr>
          <a:r>
            <a:rPr lang="es-ES" sz="2000" kern="1200" dirty="0" smtClean="0"/>
            <a:t>El uso insostenible del territorio, la transformación del ecosistema y el crecimiento urbano.</a:t>
          </a:r>
          <a:endParaRPr lang="es-ES" sz="2000" kern="1200" dirty="0"/>
        </a:p>
      </dsp:txBody>
      <dsp:txXfrm>
        <a:off x="128428" y="93766"/>
        <a:ext cx="7729415" cy="1038878"/>
      </dsp:txXfrm>
    </dsp:sp>
    <dsp:sp modelId="{142172C7-0D59-4F63-A188-E922A5A5CA94}">
      <dsp:nvSpPr>
        <dsp:cNvPr id="0" name=""/>
        <dsp:cNvSpPr/>
      </dsp:nvSpPr>
      <dsp:spPr>
        <a:xfrm>
          <a:off x="0" y="2323162"/>
          <a:ext cx="6461141" cy="982800"/>
        </a:xfrm>
        <a:prstGeom prst="rect">
          <a:avLst/>
        </a:prstGeom>
        <a:solidFill>
          <a:schemeClr val="lt1">
            <a:alpha val="90000"/>
            <a:hueOff val="0"/>
            <a:satOff val="0"/>
            <a:lumOff val="0"/>
            <a:alphaOff val="0"/>
          </a:schemeClr>
        </a:solidFill>
        <a:ln w="19050" cap="rnd" cmpd="sng" algn="ctr">
          <a:solidFill>
            <a:schemeClr val="accent5">
              <a:hueOff val="-4261304"/>
              <a:satOff val="5079"/>
              <a:lumOff val="4117"/>
              <a:alphaOff val="0"/>
            </a:schemeClr>
          </a:solidFill>
          <a:prstDash val="solid"/>
        </a:ln>
        <a:effectLst/>
      </dsp:spPr>
      <dsp:style>
        <a:lnRef idx="2">
          <a:scrgbClr r="0" g="0" b="0"/>
        </a:lnRef>
        <a:fillRef idx="1">
          <a:scrgbClr r="0" g="0" b="0"/>
        </a:fillRef>
        <a:effectRef idx="0">
          <a:scrgbClr r="0" g="0" b="0"/>
        </a:effectRef>
        <a:fontRef idx="minor"/>
      </dsp:style>
    </dsp:sp>
    <dsp:sp modelId="{0F63DE26-CC8D-4E0D-9B36-1C1535514035}">
      <dsp:nvSpPr>
        <dsp:cNvPr id="0" name=""/>
        <dsp:cNvSpPr/>
      </dsp:nvSpPr>
      <dsp:spPr>
        <a:xfrm>
          <a:off x="79062" y="1806605"/>
          <a:ext cx="7841817" cy="1092196"/>
        </a:xfrm>
        <a:prstGeom prst="roundRect">
          <a:avLst/>
        </a:prstGeom>
        <a:solidFill>
          <a:schemeClr val="accent5">
            <a:hueOff val="-4261304"/>
            <a:satOff val="5079"/>
            <a:lumOff val="41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ct val="35000"/>
            </a:spcAft>
          </a:pPr>
          <a:r>
            <a:rPr lang="es-ES" sz="2000" kern="1200" dirty="0" smtClean="0"/>
            <a:t>La ausencia de  políticas claras dentro del marco del ordenamiento territorial cantonal en el Ecuador.</a:t>
          </a:r>
          <a:endParaRPr lang="es-ES" sz="2000" kern="1200" dirty="0"/>
        </a:p>
      </dsp:txBody>
      <dsp:txXfrm>
        <a:off x="132379" y="1859922"/>
        <a:ext cx="7735183" cy="985562"/>
      </dsp:txXfrm>
    </dsp:sp>
    <dsp:sp modelId="{A09C3351-A810-4F24-B91C-FEA3AAEB44F6}">
      <dsp:nvSpPr>
        <dsp:cNvPr id="0" name=""/>
        <dsp:cNvSpPr/>
      </dsp:nvSpPr>
      <dsp:spPr>
        <a:xfrm>
          <a:off x="0" y="4092202"/>
          <a:ext cx="7006335" cy="982800"/>
        </a:xfrm>
        <a:prstGeom prst="rect">
          <a:avLst/>
        </a:prstGeom>
        <a:solidFill>
          <a:schemeClr val="lt1">
            <a:alpha val="90000"/>
            <a:hueOff val="0"/>
            <a:satOff val="0"/>
            <a:lumOff val="0"/>
            <a:alphaOff val="0"/>
          </a:schemeClr>
        </a:solidFill>
        <a:ln w="19050" cap="rnd" cmpd="sng" algn="ctr">
          <a:solidFill>
            <a:schemeClr val="accent5">
              <a:hueOff val="-8522608"/>
              <a:satOff val="10158"/>
              <a:lumOff val="8235"/>
              <a:alphaOff val="0"/>
            </a:schemeClr>
          </a:solidFill>
          <a:prstDash val="solid"/>
        </a:ln>
        <a:effectLst/>
      </dsp:spPr>
      <dsp:style>
        <a:lnRef idx="2">
          <a:scrgbClr r="0" g="0" b="0"/>
        </a:lnRef>
        <a:fillRef idx="1">
          <a:scrgbClr r="0" g="0" b="0"/>
        </a:fillRef>
        <a:effectRef idx="0">
          <a:scrgbClr r="0" g="0" b="0"/>
        </a:effectRef>
        <a:fontRef idx="minor"/>
      </dsp:style>
    </dsp:sp>
    <dsp:sp modelId="{6F0ECEFF-576C-465D-8944-3FF9702D28A0}">
      <dsp:nvSpPr>
        <dsp:cNvPr id="0" name=""/>
        <dsp:cNvSpPr/>
      </dsp:nvSpPr>
      <dsp:spPr>
        <a:xfrm>
          <a:off x="64952" y="3516562"/>
          <a:ext cx="7599266" cy="1151280"/>
        </a:xfrm>
        <a:prstGeom prst="roundRect">
          <a:avLst/>
        </a:prstGeom>
        <a:solidFill>
          <a:schemeClr val="accent5">
            <a:hueOff val="-8522608"/>
            <a:satOff val="10158"/>
            <a:lumOff val="8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ct val="35000"/>
            </a:spcAft>
          </a:pPr>
          <a:r>
            <a:rPr lang="es-ES" sz="2000" kern="1200" dirty="0" smtClean="0"/>
            <a:t>La rápida expansión  del DMQ y el crecimiento de la frontera agrícola, requiere de una mejor administración de su territorio.</a:t>
          </a:r>
          <a:endParaRPr lang="es-ES" sz="2000" kern="1200" dirty="0"/>
        </a:p>
      </dsp:txBody>
      <dsp:txXfrm>
        <a:off x="121153" y="3572763"/>
        <a:ext cx="7486864" cy="10388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9843A-C9E7-44BA-9692-BB1F83DCE206}">
      <dsp:nvSpPr>
        <dsp:cNvPr id="0" name=""/>
        <dsp:cNvSpPr/>
      </dsp:nvSpPr>
      <dsp:spPr>
        <a:xfrm rot="5400000">
          <a:off x="3946246" y="-2088021"/>
          <a:ext cx="2344174" cy="675721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El gobierno local tiene como misión: brindar servicios públicos de calidad en forma equitativa y solidaria, que contribuyan al desarrollo sostenible del Cantón Mejía y de sus habitantes; a través de la ejecución de planes, programas y proyectos técnicos que involucran la participación coordinada de la ciudadanía y una administración eficiente, honesta y responsable de los recursos municipales en pro del bienestar común.</a:t>
          </a:r>
          <a:endParaRPr lang="es-ES" sz="1600" kern="1200" dirty="0"/>
        </a:p>
      </dsp:txBody>
      <dsp:txXfrm rot="-5400000">
        <a:off x="1739726" y="232932"/>
        <a:ext cx="6642782" cy="2115308"/>
      </dsp:txXfrm>
    </dsp:sp>
    <dsp:sp modelId="{91193AD0-20D7-47A8-9C1A-C61D412B92B9}">
      <dsp:nvSpPr>
        <dsp:cNvPr id="0" name=""/>
        <dsp:cNvSpPr/>
      </dsp:nvSpPr>
      <dsp:spPr>
        <a:xfrm>
          <a:off x="72010" y="259503"/>
          <a:ext cx="1667716" cy="1476308"/>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just" defTabSz="1244600">
            <a:lnSpc>
              <a:spcPct val="90000"/>
            </a:lnSpc>
            <a:spcBef>
              <a:spcPct val="0"/>
            </a:spcBef>
            <a:spcAft>
              <a:spcPct val="35000"/>
            </a:spcAft>
          </a:pPr>
          <a:r>
            <a:rPr lang="es-ES" sz="2800" b="1" kern="1200" dirty="0" smtClean="0"/>
            <a:t>Misión</a:t>
          </a:r>
          <a:endParaRPr lang="es-ES" sz="2800" kern="1200" dirty="0"/>
        </a:p>
      </dsp:txBody>
      <dsp:txXfrm>
        <a:off x="144077" y="331570"/>
        <a:ext cx="1523582" cy="1332174"/>
      </dsp:txXfrm>
    </dsp:sp>
    <dsp:sp modelId="{5577D185-443F-43C5-BD1E-517619E7FBEE}">
      <dsp:nvSpPr>
        <dsp:cNvPr id="0" name=""/>
        <dsp:cNvSpPr/>
      </dsp:nvSpPr>
      <dsp:spPr>
        <a:xfrm rot="5400000">
          <a:off x="3946246" y="515382"/>
          <a:ext cx="2344174" cy="675721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Hasta el 2014 el Gobierno A.D. Municipal del Cantón Mejía ejecutará los planes, programas y proyectos contenidos en la Planificación Estratégica Institucional, habiendo desarrollado una cultura, valores y principios organizacionales que serán evidenciados en el mejoramiento continuo de la calidad y eficacia de los servicios y procesos a fin de satisfacer las necesidades de la comunidad; constituyéndose como un referente de desarrollo.</a:t>
          </a:r>
          <a:endParaRPr lang="es-ES" sz="1600" kern="1200" dirty="0"/>
        </a:p>
      </dsp:txBody>
      <dsp:txXfrm rot="-5400000">
        <a:off x="1739726" y="2836336"/>
        <a:ext cx="6642782" cy="2115308"/>
      </dsp:txXfrm>
    </dsp:sp>
    <dsp:sp modelId="{0C9A98CC-D45F-427B-AA16-0ABB04A2E9D3}">
      <dsp:nvSpPr>
        <dsp:cNvPr id="0" name=""/>
        <dsp:cNvSpPr/>
      </dsp:nvSpPr>
      <dsp:spPr>
        <a:xfrm>
          <a:off x="72010" y="3155835"/>
          <a:ext cx="1667716" cy="1476308"/>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just" defTabSz="1244600">
            <a:lnSpc>
              <a:spcPct val="90000"/>
            </a:lnSpc>
            <a:spcBef>
              <a:spcPct val="0"/>
            </a:spcBef>
            <a:spcAft>
              <a:spcPct val="35000"/>
            </a:spcAft>
          </a:pPr>
          <a:r>
            <a:rPr lang="es-ES" sz="2800" b="1" kern="1200" dirty="0" smtClean="0"/>
            <a:t>Visión</a:t>
          </a:r>
          <a:endParaRPr lang="es-ES" sz="2800" kern="1200" dirty="0"/>
        </a:p>
      </dsp:txBody>
      <dsp:txXfrm>
        <a:off x="144077" y="3227902"/>
        <a:ext cx="1523582" cy="1332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4B125-3438-4267-ABAB-A0CF9C38962F}">
      <dsp:nvSpPr>
        <dsp:cNvPr id="0" name=""/>
        <dsp:cNvSpPr/>
      </dsp:nvSpPr>
      <dsp:spPr>
        <a:xfrm>
          <a:off x="3272913" y="720536"/>
          <a:ext cx="1871649" cy="187162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CD60C-BBD3-4ACA-B1EC-A9E535261226}">
      <dsp:nvSpPr>
        <dsp:cNvPr id="0" name=""/>
        <dsp:cNvSpPr/>
      </dsp:nvSpPr>
      <dsp:spPr>
        <a:xfrm>
          <a:off x="3335274" y="782935"/>
          <a:ext cx="1746512" cy="1746825"/>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bg1"/>
              </a:solidFill>
            </a:rPr>
            <a:t>OBJETIVO GENERAL</a:t>
          </a:r>
          <a:endParaRPr lang="es-ES" sz="1000" b="1" kern="1200" dirty="0">
            <a:solidFill>
              <a:schemeClr val="bg1"/>
            </a:solidFill>
          </a:endParaRPr>
        </a:p>
      </dsp:txBody>
      <dsp:txXfrm>
        <a:off x="3585132" y="1032528"/>
        <a:ext cx="1247627" cy="1247638"/>
      </dsp:txXfrm>
    </dsp:sp>
    <dsp:sp modelId="{5714ED5C-4C53-48E1-9108-6B08414DD4E6}">
      <dsp:nvSpPr>
        <dsp:cNvPr id="0" name=""/>
        <dsp:cNvSpPr/>
      </dsp:nvSpPr>
      <dsp:spPr>
        <a:xfrm rot="2700000">
          <a:off x="1339080" y="720328"/>
          <a:ext cx="1871711" cy="1871711"/>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DC5891-C484-4D6A-BCB6-C6F7292DDA25}">
      <dsp:nvSpPr>
        <dsp:cNvPr id="0" name=""/>
        <dsp:cNvSpPr/>
      </dsp:nvSpPr>
      <dsp:spPr>
        <a:xfrm>
          <a:off x="1401680" y="782935"/>
          <a:ext cx="1746512" cy="1746825"/>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bg1"/>
              </a:solidFill>
            </a:rPr>
            <a:t>Elaborar una Propuesta de Ordenamiento Territorial del Cantón Mejía, en base a la Zonificación Ecológica  Económica</a:t>
          </a:r>
          <a:endParaRPr lang="es-ES" sz="1000" b="1" kern="1200" dirty="0">
            <a:solidFill>
              <a:schemeClr val="bg1"/>
            </a:solidFill>
          </a:endParaRPr>
        </a:p>
      </dsp:txBody>
      <dsp:txXfrm>
        <a:off x="1651122" y="1032528"/>
        <a:ext cx="1247627" cy="1247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DBAE8-ACAB-4955-94CF-6D3D81AEDC08}">
      <dsp:nvSpPr>
        <dsp:cNvPr id="0" name=""/>
        <dsp:cNvSpPr/>
      </dsp:nvSpPr>
      <dsp:spPr>
        <a:xfrm>
          <a:off x="0" y="146941"/>
          <a:ext cx="2141949" cy="2142057"/>
        </a:xfrm>
        <a:prstGeom prst="ellipse">
          <a:avLst/>
        </a:prstGeom>
        <a:solidFill>
          <a:schemeClr val="accent1">
            <a:alpha val="5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Recopilar y validar información del cantón Mejía a través de la aplicación de técnicas cartográficas, análisis de ortofotos y de campo.</a:t>
          </a:r>
          <a:endParaRPr lang="es-ES" sz="1100" kern="1200" dirty="0"/>
        </a:p>
      </dsp:txBody>
      <dsp:txXfrm>
        <a:off x="313681" y="460638"/>
        <a:ext cx="1514587" cy="1514663"/>
      </dsp:txXfrm>
    </dsp:sp>
    <dsp:sp modelId="{1A576350-4CE3-4037-8251-D15C376EA06B}">
      <dsp:nvSpPr>
        <dsp:cNvPr id="0" name=""/>
        <dsp:cNvSpPr/>
      </dsp:nvSpPr>
      <dsp:spPr>
        <a:xfrm>
          <a:off x="1112581" y="1527425"/>
          <a:ext cx="2141949" cy="2142057"/>
        </a:xfrm>
        <a:prstGeom prst="ellipse">
          <a:avLst/>
        </a:prstGeom>
        <a:solidFill>
          <a:schemeClr val="accent1">
            <a:alpha val="5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Diseñar la Geodatabase del proyecto.</a:t>
          </a:r>
          <a:endParaRPr lang="es-ES" sz="1100" b="1" kern="1200" dirty="0"/>
        </a:p>
      </dsp:txBody>
      <dsp:txXfrm>
        <a:off x="1426262" y="1841122"/>
        <a:ext cx="1514587" cy="1514663"/>
      </dsp:txXfrm>
    </dsp:sp>
    <dsp:sp modelId="{57FC5B14-039D-449C-B40E-90DDF491B52D}">
      <dsp:nvSpPr>
        <dsp:cNvPr id="0" name=""/>
        <dsp:cNvSpPr/>
      </dsp:nvSpPr>
      <dsp:spPr>
        <a:xfrm>
          <a:off x="2225162" y="146941"/>
          <a:ext cx="2141949" cy="2142057"/>
        </a:xfrm>
        <a:prstGeom prst="ellipse">
          <a:avLst/>
        </a:prstGeom>
        <a:solidFill>
          <a:schemeClr val="accent1">
            <a:alpha val="5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Elaborar cartografía temática a escala 1:20000 de los componentes bióticos, abióticos y socioeconómicos – culturales del cantón Mejía.</a:t>
          </a:r>
          <a:endParaRPr lang="es-ES" sz="1100" b="1" kern="1200" dirty="0"/>
        </a:p>
      </dsp:txBody>
      <dsp:txXfrm>
        <a:off x="2538843" y="460638"/>
        <a:ext cx="1514587" cy="1514663"/>
      </dsp:txXfrm>
    </dsp:sp>
    <dsp:sp modelId="{9B293587-34A2-4857-8814-67D0C5D92E0B}">
      <dsp:nvSpPr>
        <dsp:cNvPr id="0" name=""/>
        <dsp:cNvSpPr/>
      </dsp:nvSpPr>
      <dsp:spPr>
        <a:xfrm>
          <a:off x="3337743" y="1527425"/>
          <a:ext cx="2141949" cy="2142057"/>
        </a:xfrm>
        <a:prstGeom prst="ellipse">
          <a:avLst/>
        </a:prstGeom>
        <a:solidFill>
          <a:schemeClr val="accent1">
            <a:alpha val="5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Realizar una Zonificación Ecológica - Económica como elemento clave para la definición de estrategias de desarrollo del cantón. </a:t>
          </a:r>
          <a:endParaRPr lang="es-ES" sz="1100" b="1" kern="1200" dirty="0"/>
        </a:p>
      </dsp:txBody>
      <dsp:txXfrm>
        <a:off x="3651424" y="1841122"/>
        <a:ext cx="1514587" cy="1514663"/>
      </dsp:txXfrm>
    </dsp:sp>
    <dsp:sp modelId="{EA5CAB06-2196-4657-B927-6661EF9C30DA}">
      <dsp:nvSpPr>
        <dsp:cNvPr id="0" name=""/>
        <dsp:cNvSpPr/>
      </dsp:nvSpPr>
      <dsp:spPr>
        <a:xfrm>
          <a:off x="4450324" y="146941"/>
          <a:ext cx="2141949" cy="2142057"/>
        </a:xfrm>
        <a:prstGeom prst="ellipse">
          <a:avLst/>
        </a:prstGeom>
        <a:solidFill>
          <a:schemeClr val="accent1">
            <a:alpha val="5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Sociabilizar el proyecto a los involucrados directos e indirectos, colaboradores, auspiciantes y comunidad.</a:t>
          </a:r>
          <a:endParaRPr lang="es-ES" sz="1100" b="1" kern="1200" dirty="0"/>
        </a:p>
      </dsp:txBody>
      <dsp:txXfrm>
        <a:off x="4764005" y="460638"/>
        <a:ext cx="1514587" cy="1514663"/>
      </dsp:txXfrm>
    </dsp:sp>
    <dsp:sp modelId="{39B057A4-96D7-4987-9B0E-6E6B61BCE9FA}">
      <dsp:nvSpPr>
        <dsp:cNvPr id="0" name=""/>
        <dsp:cNvSpPr/>
      </dsp:nvSpPr>
      <dsp:spPr>
        <a:xfrm>
          <a:off x="5562906" y="1527425"/>
          <a:ext cx="2141949" cy="2142057"/>
        </a:xfrm>
        <a:prstGeom prst="ellipse">
          <a:avLst/>
        </a:prstGeom>
        <a:solidFill>
          <a:schemeClr val="accent1">
            <a:alpha val="5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t>OBJETIVOS ESPECÍFICOS</a:t>
          </a:r>
          <a:endParaRPr lang="es-ES" sz="1100" b="1" kern="1200" dirty="0"/>
        </a:p>
      </dsp:txBody>
      <dsp:txXfrm>
        <a:off x="5876587" y="1841122"/>
        <a:ext cx="1514587" cy="1514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7C884-E6B6-4DC5-8DB9-C1A42FC24057}">
      <dsp:nvSpPr>
        <dsp:cNvPr id="0" name=""/>
        <dsp:cNvSpPr/>
      </dsp:nvSpPr>
      <dsp:spPr>
        <a:xfrm rot="5400000">
          <a:off x="2265414" y="1903720"/>
          <a:ext cx="1786737" cy="1709048"/>
        </a:xfrm>
        <a:prstGeom prst="hexagon">
          <a:avLst>
            <a:gd name="adj" fmla="val 25000"/>
            <a:gd name="vf" fmla="val 11547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Geodatabase del proyecto</a:t>
          </a:r>
          <a:endParaRPr lang="es-ES" sz="1200" kern="1200" dirty="0"/>
        </a:p>
      </dsp:txBody>
      <dsp:txXfrm rot="-5400000">
        <a:off x="2582907" y="2156191"/>
        <a:ext cx="1151750" cy="1204107"/>
      </dsp:txXfrm>
    </dsp:sp>
    <dsp:sp modelId="{D450825F-ED6B-4564-843C-E037F1A60BD3}">
      <dsp:nvSpPr>
        <dsp:cNvPr id="0" name=""/>
        <dsp:cNvSpPr/>
      </dsp:nvSpPr>
      <dsp:spPr>
        <a:xfrm>
          <a:off x="3725411" y="2331699"/>
          <a:ext cx="1672551" cy="899220"/>
        </a:xfrm>
        <a:prstGeom prst="rect">
          <a:avLst/>
        </a:prstGeom>
        <a:noFill/>
        <a:ln>
          <a:noFill/>
        </a:ln>
        <a:effectLst/>
      </dsp:spPr>
      <dsp:style>
        <a:lnRef idx="0">
          <a:scrgbClr r="0" g="0" b="0"/>
        </a:lnRef>
        <a:fillRef idx="0">
          <a:scrgbClr r="0" g="0" b="0"/>
        </a:fillRef>
        <a:effectRef idx="0">
          <a:scrgbClr r="0" g="0" b="0"/>
        </a:effectRef>
        <a:fontRef idx="minor"/>
      </dsp:style>
    </dsp:sp>
    <dsp:sp modelId="{06E992D1-025F-431D-90A0-54B8A5A2204B}">
      <dsp:nvSpPr>
        <dsp:cNvPr id="0" name=""/>
        <dsp:cNvSpPr/>
      </dsp:nvSpPr>
      <dsp:spPr>
        <a:xfrm rot="5400000">
          <a:off x="876380" y="2129374"/>
          <a:ext cx="1498701" cy="1303870"/>
        </a:xfrm>
        <a:prstGeom prst="hexagon">
          <a:avLst>
            <a:gd name="adj" fmla="val 25000"/>
            <a:gd name="vf" fmla="val 11547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_tradnl" sz="1200" kern="1200" dirty="0" smtClean="0"/>
            <a:t>Una base de datos grafica </a:t>
          </a:r>
          <a:endParaRPr lang="es-ES" sz="1200" kern="1200" dirty="0"/>
        </a:p>
      </dsp:txBody>
      <dsp:txXfrm rot="-5400000">
        <a:off x="1176981" y="2265507"/>
        <a:ext cx="897498" cy="1031605"/>
      </dsp:txXfrm>
    </dsp:sp>
    <dsp:sp modelId="{FA011739-149E-487B-9971-9A0039F0622C}">
      <dsp:nvSpPr>
        <dsp:cNvPr id="0" name=""/>
        <dsp:cNvSpPr/>
      </dsp:nvSpPr>
      <dsp:spPr>
        <a:xfrm rot="5400000">
          <a:off x="1283199" y="3476668"/>
          <a:ext cx="1506869" cy="1625000"/>
        </a:xfrm>
        <a:prstGeom prst="hexagon">
          <a:avLst>
            <a:gd name="adj" fmla="val 25000"/>
            <a:gd name="vf" fmla="val 11547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Una  propuesta de Ordenamiento Territorial del Cantón Mejía</a:t>
          </a:r>
          <a:endParaRPr lang="es-ES" sz="1200" kern="1200" dirty="0"/>
        </a:p>
      </dsp:txBody>
      <dsp:txXfrm rot="-5400000">
        <a:off x="1494967" y="3786878"/>
        <a:ext cx="1083334" cy="1004579"/>
      </dsp:txXfrm>
    </dsp:sp>
    <dsp:sp modelId="{452F634C-7EE8-428F-8CAA-7C9660F70999}">
      <dsp:nvSpPr>
        <dsp:cNvPr id="0" name=""/>
        <dsp:cNvSpPr/>
      </dsp:nvSpPr>
      <dsp:spPr>
        <a:xfrm>
          <a:off x="2637" y="3833293"/>
          <a:ext cx="1618597" cy="899220"/>
        </a:xfrm>
        <a:prstGeom prst="rect">
          <a:avLst/>
        </a:prstGeom>
        <a:noFill/>
        <a:ln>
          <a:noFill/>
        </a:ln>
        <a:effectLst/>
      </dsp:spPr>
      <dsp:style>
        <a:lnRef idx="0">
          <a:scrgbClr r="0" g="0" b="0"/>
        </a:lnRef>
        <a:fillRef idx="0">
          <a:scrgbClr r="0" g="0" b="0"/>
        </a:fillRef>
        <a:effectRef idx="0">
          <a:scrgbClr r="0" g="0" b="0"/>
        </a:effectRef>
        <a:fontRef idx="minor"/>
      </dsp:style>
    </dsp:sp>
    <dsp:sp modelId="{19E5C429-4B1C-46C8-83EB-48DC6BEC0B2C}">
      <dsp:nvSpPr>
        <dsp:cNvPr id="0" name=""/>
        <dsp:cNvSpPr/>
      </dsp:nvSpPr>
      <dsp:spPr>
        <a:xfrm rot="5400000">
          <a:off x="2792969" y="3637093"/>
          <a:ext cx="1669658" cy="1456358"/>
        </a:xfrm>
        <a:prstGeom prst="hexagon">
          <a:avLst>
            <a:gd name="adj" fmla="val 25000"/>
            <a:gd name="vf" fmla="val 11547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_tradnl" sz="1200" kern="1200" dirty="0" smtClean="0"/>
            <a:t>Un perfil de proyecto especifico en la matriz de marco lógico</a:t>
          </a:r>
          <a:endParaRPr lang="es-ES" sz="1200" kern="1200" dirty="0"/>
        </a:p>
      </dsp:txBody>
      <dsp:txXfrm rot="-5400000">
        <a:off x="3126841" y="3790944"/>
        <a:ext cx="1001914" cy="11486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4A7B6-D2B4-437B-8A22-D171E70312DB}">
      <dsp:nvSpPr>
        <dsp:cNvPr id="0" name=""/>
        <dsp:cNvSpPr/>
      </dsp:nvSpPr>
      <dsp:spPr>
        <a:xfrm>
          <a:off x="0" y="877597"/>
          <a:ext cx="2250249" cy="112512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CONSTITUCIÓN DEL ECUADOR</a:t>
          </a:r>
          <a:endParaRPr lang="es-ES" sz="1400" kern="1200" dirty="0"/>
        </a:p>
      </dsp:txBody>
      <dsp:txXfrm>
        <a:off x="32954" y="910551"/>
        <a:ext cx="2184341" cy="1059216"/>
      </dsp:txXfrm>
    </dsp:sp>
    <dsp:sp modelId="{10F143D9-01E8-474D-A4B8-393731F73EA2}">
      <dsp:nvSpPr>
        <dsp:cNvPr id="0" name=""/>
        <dsp:cNvSpPr/>
      </dsp:nvSpPr>
      <dsp:spPr>
        <a:xfrm rot="19457599">
          <a:off x="2146061" y="1081530"/>
          <a:ext cx="1108476" cy="70312"/>
        </a:xfrm>
        <a:custGeom>
          <a:avLst/>
          <a:gdLst/>
          <a:ahLst/>
          <a:cxnLst/>
          <a:rect l="0" t="0" r="0" b="0"/>
          <a:pathLst>
            <a:path>
              <a:moveTo>
                <a:pt x="0" y="35156"/>
              </a:moveTo>
              <a:lnTo>
                <a:pt x="1108476" y="3515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dirty="0"/>
        </a:p>
      </dsp:txBody>
      <dsp:txXfrm>
        <a:off x="2672588" y="1088974"/>
        <a:ext cx="55423" cy="55423"/>
      </dsp:txXfrm>
    </dsp:sp>
    <dsp:sp modelId="{4F4694A8-1392-491E-BCE0-E9DBEB6C206C}">
      <dsp:nvSpPr>
        <dsp:cNvPr id="0" name=""/>
        <dsp:cNvSpPr/>
      </dsp:nvSpPr>
      <dsp:spPr>
        <a:xfrm>
          <a:off x="3150350" y="230650"/>
          <a:ext cx="2250249" cy="1125124"/>
        </a:xfrm>
        <a:prstGeom prst="roundRect">
          <a:avLst>
            <a:gd name="adj" fmla="val 10000"/>
          </a:avLst>
        </a:prstGeom>
        <a:gradFill rotWithShape="0">
          <a:gsLst>
            <a:gs pos="0">
              <a:schemeClr val="accent2">
                <a:hueOff val="0"/>
                <a:satOff val="0"/>
                <a:lumOff val="0"/>
                <a:alphaOff val="0"/>
                <a:tint val="98000"/>
                <a:satMod val="120000"/>
                <a:lumMod val="110000"/>
              </a:schemeClr>
            </a:gs>
            <a:gs pos="100000">
              <a:schemeClr val="accent2">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0" kern="1200" dirty="0" smtClean="0"/>
            <a:t>Título V, organización territorial del estado, Capítulo primero</a:t>
          </a:r>
          <a:endParaRPr lang="es-ES" sz="1400" kern="1200" dirty="0"/>
        </a:p>
      </dsp:txBody>
      <dsp:txXfrm>
        <a:off x="3183304" y="263604"/>
        <a:ext cx="2184341" cy="1059216"/>
      </dsp:txXfrm>
    </dsp:sp>
    <dsp:sp modelId="{8999D838-2863-46DE-8D40-DFFCF185745D}">
      <dsp:nvSpPr>
        <dsp:cNvPr id="0" name=""/>
        <dsp:cNvSpPr/>
      </dsp:nvSpPr>
      <dsp:spPr>
        <a:xfrm rot="2142401">
          <a:off x="2146061" y="1728477"/>
          <a:ext cx="1108476" cy="70312"/>
        </a:xfrm>
        <a:custGeom>
          <a:avLst/>
          <a:gdLst/>
          <a:ahLst/>
          <a:cxnLst/>
          <a:rect l="0" t="0" r="0" b="0"/>
          <a:pathLst>
            <a:path>
              <a:moveTo>
                <a:pt x="0" y="35156"/>
              </a:moveTo>
              <a:lnTo>
                <a:pt x="1108476" y="3515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dirty="0"/>
        </a:p>
      </dsp:txBody>
      <dsp:txXfrm>
        <a:off x="2672588" y="1735921"/>
        <a:ext cx="55423" cy="55423"/>
      </dsp:txXfrm>
    </dsp:sp>
    <dsp:sp modelId="{7239ECFC-D1B6-49C9-9EAC-4ED38ED1CE6F}">
      <dsp:nvSpPr>
        <dsp:cNvPr id="0" name=""/>
        <dsp:cNvSpPr/>
      </dsp:nvSpPr>
      <dsp:spPr>
        <a:xfrm>
          <a:off x="3150350" y="1524544"/>
          <a:ext cx="2250249" cy="1125124"/>
        </a:xfrm>
        <a:prstGeom prst="roundRect">
          <a:avLst>
            <a:gd name="adj" fmla="val 10000"/>
          </a:avLst>
        </a:prstGeom>
        <a:gradFill rotWithShape="0">
          <a:gsLst>
            <a:gs pos="0">
              <a:schemeClr val="accent2">
                <a:hueOff val="0"/>
                <a:satOff val="0"/>
                <a:lumOff val="0"/>
                <a:alphaOff val="0"/>
                <a:tint val="98000"/>
                <a:satMod val="120000"/>
                <a:lumMod val="110000"/>
              </a:schemeClr>
            </a:gs>
            <a:gs pos="100000">
              <a:schemeClr val="accent2">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0" kern="1200" dirty="0" smtClean="0"/>
            <a:t>Código Orgánico de Organización Territorial, Autonomía y Descentralización</a:t>
          </a:r>
          <a:endParaRPr lang="es-ES" sz="1400" kern="1200" dirty="0"/>
        </a:p>
      </dsp:txBody>
      <dsp:txXfrm>
        <a:off x="3183304" y="1557498"/>
        <a:ext cx="2184341" cy="10592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4A7B6-D2B4-437B-8A22-D171E70312DB}">
      <dsp:nvSpPr>
        <dsp:cNvPr id="0" name=""/>
        <dsp:cNvSpPr/>
      </dsp:nvSpPr>
      <dsp:spPr>
        <a:xfrm>
          <a:off x="66259" y="635836"/>
          <a:ext cx="2209182" cy="1104591"/>
        </a:xfrm>
        <a:prstGeom prst="roundRect">
          <a:avLst>
            <a:gd name="adj" fmla="val 10000"/>
          </a:avLst>
        </a:prstGeom>
        <a:gradFill rotWithShape="0">
          <a:gsLst>
            <a:gs pos="0">
              <a:schemeClr val="accent3">
                <a:hueOff val="0"/>
                <a:satOff val="0"/>
                <a:lumOff val="0"/>
                <a:alphaOff val="0"/>
                <a:tint val="98000"/>
                <a:satMod val="120000"/>
                <a:lumMod val="110000"/>
              </a:schemeClr>
            </a:gs>
            <a:gs pos="100000">
              <a:schemeClr val="accent3">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SISTEMA NACIONAL DE PLANIFICACIÓN</a:t>
          </a:r>
          <a:endParaRPr lang="es-ES" sz="1500" kern="1200" dirty="0"/>
        </a:p>
      </dsp:txBody>
      <dsp:txXfrm>
        <a:off x="98611" y="668188"/>
        <a:ext cx="2144478" cy="1039887"/>
      </dsp:txXfrm>
    </dsp:sp>
    <dsp:sp modelId="{10F143D9-01E8-474D-A4B8-393731F73EA2}">
      <dsp:nvSpPr>
        <dsp:cNvPr id="0" name=""/>
        <dsp:cNvSpPr/>
      </dsp:nvSpPr>
      <dsp:spPr>
        <a:xfrm rot="19457599">
          <a:off x="2173155" y="828726"/>
          <a:ext cx="1088246" cy="83671"/>
        </a:xfrm>
        <a:custGeom>
          <a:avLst/>
          <a:gdLst/>
          <a:ahLst/>
          <a:cxnLst/>
          <a:rect l="0" t="0" r="0" b="0"/>
          <a:pathLst>
            <a:path>
              <a:moveTo>
                <a:pt x="0" y="41835"/>
              </a:moveTo>
              <a:lnTo>
                <a:pt x="1088246" y="41835"/>
              </a:lnTo>
            </a:path>
          </a:pathLst>
        </a:custGeom>
        <a:noFill/>
        <a:ln w="19050"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ES" sz="1500" kern="1200" dirty="0"/>
        </a:p>
      </dsp:txBody>
      <dsp:txXfrm>
        <a:off x="2690072" y="843355"/>
        <a:ext cx="54412" cy="54412"/>
      </dsp:txXfrm>
    </dsp:sp>
    <dsp:sp modelId="{4F4694A8-1392-491E-BCE0-E9DBEB6C206C}">
      <dsp:nvSpPr>
        <dsp:cNvPr id="0" name=""/>
        <dsp:cNvSpPr/>
      </dsp:nvSpPr>
      <dsp:spPr>
        <a:xfrm>
          <a:off x="3159115" y="696"/>
          <a:ext cx="2209182" cy="1104591"/>
        </a:xfrm>
        <a:prstGeom prst="roundRect">
          <a:avLst>
            <a:gd name="adj" fmla="val 10000"/>
          </a:avLst>
        </a:prstGeom>
        <a:gradFill rotWithShape="0">
          <a:gsLst>
            <a:gs pos="0">
              <a:schemeClr val="accent5">
                <a:hueOff val="0"/>
                <a:satOff val="0"/>
                <a:lumOff val="0"/>
                <a:alphaOff val="0"/>
                <a:tint val="98000"/>
                <a:satMod val="120000"/>
                <a:lumMod val="110000"/>
              </a:schemeClr>
            </a:gs>
            <a:gs pos="100000">
              <a:schemeClr val="accent5">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SENPLADES</a:t>
          </a:r>
          <a:endParaRPr lang="es-ES" sz="1500" kern="1200" dirty="0"/>
        </a:p>
      </dsp:txBody>
      <dsp:txXfrm>
        <a:off x="3191467" y="33048"/>
        <a:ext cx="2144478" cy="1039887"/>
      </dsp:txXfrm>
    </dsp:sp>
    <dsp:sp modelId="{8999D838-2863-46DE-8D40-DFFCF185745D}">
      <dsp:nvSpPr>
        <dsp:cNvPr id="0" name=""/>
        <dsp:cNvSpPr/>
      </dsp:nvSpPr>
      <dsp:spPr>
        <a:xfrm rot="2142401">
          <a:off x="2173155" y="1463866"/>
          <a:ext cx="1088246" cy="83671"/>
        </a:xfrm>
        <a:custGeom>
          <a:avLst/>
          <a:gdLst/>
          <a:ahLst/>
          <a:cxnLst/>
          <a:rect l="0" t="0" r="0" b="0"/>
          <a:pathLst>
            <a:path>
              <a:moveTo>
                <a:pt x="0" y="41835"/>
              </a:moveTo>
              <a:lnTo>
                <a:pt x="1088246" y="41835"/>
              </a:lnTo>
            </a:path>
          </a:pathLst>
        </a:custGeom>
        <a:noFill/>
        <a:ln w="19050"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ES" sz="1500" kern="1200" dirty="0"/>
        </a:p>
      </dsp:txBody>
      <dsp:txXfrm>
        <a:off x="2690072" y="1478495"/>
        <a:ext cx="54412" cy="54412"/>
      </dsp:txXfrm>
    </dsp:sp>
    <dsp:sp modelId="{7239ECFC-D1B6-49C9-9EAC-4ED38ED1CE6F}">
      <dsp:nvSpPr>
        <dsp:cNvPr id="0" name=""/>
        <dsp:cNvSpPr/>
      </dsp:nvSpPr>
      <dsp:spPr>
        <a:xfrm>
          <a:off x="3159115" y="1270976"/>
          <a:ext cx="2209182" cy="1104591"/>
        </a:xfrm>
        <a:prstGeom prst="roundRect">
          <a:avLst>
            <a:gd name="adj" fmla="val 10000"/>
          </a:avLst>
        </a:prstGeom>
        <a:gradFill rotWithShape="0">
          <a:gsLst>
            <a:gs pos="0">
              <a:schemeClr val="accent5">
                <a:hueOff val="0"/>
                <a:satOff val="0"/>
                <a:lumOff val="0"/>
                <a:alphaOff val="0"/>
                <a:tint val="98000"/>
                <a:satMod val="120000"/>
                <a:lumMod val="110000"/>
              </a:schemeClr>
            </a:gs>
            <a:gs pos="100000">
              <a:schemeClr val="accent5">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0" kern="1200" dirty="0" smtClean="0"/>
            <a:t>Plan Nacional del Buen Vivir </a:t>
          </a:r>
          <a:endParaRPr lang="es-ES" sz="1500" kern="1200" dirty="0"/>
        </a:p>
      </dsp:txBody>
      <dsp:txXfrm>
        <a:off x="3191467" y="1303328"/>
        <a:ext cx="2144478" cy="10398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AA4AA-D3DE-47BC-B9A0-3FDA15769EDA}">
      <dsp:nvSpPr>
        <dsp:cNvPr id="0" name=""/>
        <dsp:cNvSpPr/>
      </dsp:nvSpPr>
      <dsp:spPr>
        <a:xfrm>
          <a:off x="2086644" y="0"/>
          <a:ext cx="3801171" cy="4392488"/>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03A44-46B7-44CF-AB57-E179E7B72106}">
      <dsp:nvSpPr>
        <dsp:cNvPr id="0" name=""/>
        <dsp:cNvSpPr/>
      </dsp:nvSpPr>
      <dsp:spPr>
        <a:xfrm>
          <a:off x="3240360" y="472886"/>
          <a:ext cx="2855117" cy="78069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Gobierno</a:t>
          </a:r>
        </a:p>
        <a:p>
          <a:pPr lvl="0" algn="ctr" defTabSz="755650">
            <a:lnSpc>
              <a:spcPct val="90000"/>
            </a:lnSpc>
            <a:spcBef>
              <a:spcPct val="0"/>
            </a:spcBef>
            <a:spcAft>
              <a:spcPct val="35000"/>
            </a:spcAft>
          </a:pPr>
          <a:r>
            <a:rPr lang="es-ES" sz="1700" kern="1200" dirty="0" smtClean="0"/>
            <a:t>central</a:t>
          </a:r>
          <a:endParaRPr lang="es-ES" sz="1700" kern="1200" dirty="0"/>
        </a:p>
      </dsp:txBody>
      <dsp:txXfrm>
        <a:off x="3278470" y="510996"/>
        <a:ext cx="2778897" cy="704476"/>
      </dsp:txXfrm>
    </dsp:sp>
    <dsp:sp modelId="{20C3B4DF-83E8-4882-81F4-62C7B9994611}">
      <dsp:nvSpPr>
        <dsp:cNvPr id="0" name=""/>
        <dsp:cNvSpPr/>
      </dsp:nvSpPr>
      <dsp:spPr>
        <a:xfrm>
          <a:off x="3240360" y="1351169"/>
          <a:ext cx="2855117" cy="78069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Futuros gobiernos</a:t>
          </a:r>
        </a:p>
        <a:p>
          <a:pPr lvl="0" algn="ctr" defTabSz="755650">
            <a:lnSpc>
              <a:spcPct val="90000"/>
            </a:lnSpc>
            <a:spcBef>
              <a:spcPct val="0"/>
            </a:spcBef>
            <a:spcAft>
              <a:spcPct val="35000"/>
            </a:spcAft>
          </a:pPr>
          <a:r>
            <a:rPr lang="es-ES" sz="1700" kern="1200" dirty="0" smtClean="0"/>
            <a:t>regionales</a:t>
          </a:r>
          <a:endParaRPr lang="es-ES" sz="1700" kern="1200" dirty="0"/>
        </a:p>
      </dsp:txBody>
      <dsp:txXfrm>
        <a:off x="3278470" y="1389279"/>
        <a:ext cx="2778897" cy="704476"/>
      </dsp:txXfrm>
    </dsp:sp>
    <dsp:sp modelId="{63F062CB-6CDF-4E7F-8984-9295A3954C91}">
      <dsp:nvSpPr>
        <dsp:cNvPr id="0" name=""/>
        <dsp:cNvSpPr/>
      </dsp:nvSpPr>
      <dsp:spPr>
        <a:xfrm>
          <a:off x="3240360" y="2229452"/>
          <a:ext cx="2855117" cy="78069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Gobiernos</a:t>
          </a:r>
        </a:p>
        <a:p>
          <a:pPr lvl="0" algn="ctr" defTabSz="755650">
            <a:lnSpc>
              <a:spcPct val="90000"/>
            </a:lnSpc>
            <a:spcBef>
              <a:spcPct val="0"/>
            </a:spcBef>
            <a:spcAft>
              <a:spcPct val="35000"/>
            </a:spcAft>
          </a:pPr>
          <a:r>
            <a:rPr lang="es-ES" sz="1700" kern="1200" dirty="0" smtClean="0"/>
            <a:t>provinciales</a:t>
          </a:r>
          <a:endParaRPr lang="es-ES" sz="1700" kern="1200" dirty="0"/>
        </a:p>
      </dsp:txBody>
      <dsp:txXfrm>
        <a:off x="3278470" y="2267562"/>
        <a:ext cx="2778897" cy="704476"/>
      </dsp:txXfrm>
    </dsp:sp>
    <dsp:sp modelId="{3F689A0C-95C1-4D81-B01C-519BF0D6872F}">
      <dsp:nvSpPr>
        <dsp:cNvPr id="0" name=""/>
        <dsp:cNvSpPr/>
      </dsp:nvSpPr>
      <dsp:spPr>
        <a:xfrm>
          <a:off x="3240360" y="3107735"/>
          <a:ext cx="2855117" cy="78069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Gobiernos</a:t>
          </a:r>
        </a:p>
        <a:p>
          <a:pPr lvl="0" algn="ctr" defTabSz="755650">
            <a:lnSpc>
              <a:spcPct val="90000"/>
            </a:lnSpc>
            <a:spcBef>
              <a:spcPct val="0"/>
            </a:spcBef>
            <a:spcAft>
              <a:spcPct val="35000"/>
            </a:spcAft>
          </a:pPr>
          <a:r>
            <a:rPr lang="es-ES" sz="1700" b="1" kern="1200" dirty="0" smtClean="0"/>
            <a:t>municipales</a:t>
          </a:r>
          <a:endParaRPr lang="es-ES" sz="1700" b="1" kern="1200" dirty="0"/>
        </a:p>
      </dsp:txBody>
      <dsp:txXfrm>
        <a:off x="3278470" y="3145845"/>
        <a:ext cx="2778897" cy="7044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3C460-32C1-4DCC-A94C-74BCA8A24D69}">
      <dsp:nvSpPr>
        <dsp:cNvPr id="0" name=""/>
        <dsp:cNvSpPr/>
      </dsp:nvSpPr>
      <dsp:spPr>
        <a:xfrm>
          <a:off x="1037" y="106939"/>
          <a:ext cx="4045175" cy="2427105"/>
        </a:xfrm>
        <a:prstGeom prst="rect">
          <a:avLst/>
        </a:prstGeom>
        <a:gradFill rotWithShape="0">
          <a:gsLst>
            <a:gs pos="0">
              <a:schemeClr val="accent4">
                <a:hueOff val="0"/>
                <a:satOff val="0"/>
                <a:lumOff val="0"/>
                <a:alphaOff val="0"/>
                <a:tint val="98000"/>
                <a:satMod val="120000"/>
                <a:lumMod val="110000"/>
              </a:schemeClr>
            </a:gs>
            <a:gs pos="100000">
              <a:schemeClr val="accent4">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Cartografía base</a:t>
          </a:r>
        </a:p>
        <a:p>
          <a:pPr lvl="0" algn="ctr" defTabSz="533400">
            <a:lnSpc>
              <a:spcPct val="90000"/>
            </a:lnSpc>
            <a:spcBef>
              <a:spcPct val="0"/>
            </a:spcBef>
            <a:spcAft>
              <a:spcPct val="35000"/>
            </a:spcAft>
          </a:pPr>
          <a:r>
            <a:rPr lang="es-ES" sz="1200" kern="1200" dirty="0" smtClean="0">
              <a:solidFill>
                <a:schemeClr val="bg1"/>
              </a:solidFill>
            </a:rPr>
            <a:t>SIG TIERRAS (Año de generación: 2010)</a:t>
          </a:r>
        </a:p>
        <a:p>
          <a:pPr lvl="0" algn="ctr" defTabSz="533400">
            <a:lnSpc>
              <a:spcPct val="90000"/>
            </a:lnSpc>
            <a:spcBef>
              <a:spcPct val="0"/>
            </a:spcBef>
            <a:spcAft>
              <a:spcPct val="35000"/>
            </a:spcAft>
          </a:pPr>
          <a:endParaRPr lang="es-ES" sz="1200" kern="1200" dirty="0" smtClean="0">
            <a:solidFill>
              <a:schemeClr val="bg1"/>
            </a:solidFill>
          </a:endParaRPr>
        </a:p>
        <a:p>
          <a:pPr lvl="0" algn="ctr" defTabSz="533400">
            <a:lnSpc>
              <a:spcPct val="90000"/>
            </a:lnSpc>
            <a:spcBef>
              <a:spcPct val="0"/>
            </a:spcBef>
            <a:spcAft>
              <a:spcPct val="35000"/>
            </a:spcAft>
          </a:pPr>
          <a:r>
            <a:rPr lang="es-ES" sz="1200" kern="1200" dirty="0" smtClean="0">
              <a:solidFill>
                <a:schemeClr val="bg1"/>
              </a:solidFill>
            </a:rPr>
            <a:t>Drenajes</a:t>
          </a:r>
        </a:p>
        <a:p>
          <a:pPr lvl="0" algn="ctr" defTabSz="533400">
            <a:lnSpc>
              <a:spcPct val="90000"/>
            </a:lnSpc>
            <a:spcBef>
              <a:spcPct val="0"/>
            </a:spcBef>
            <a:spcAft>
              <a:spcPct val="35000"/>
            </a:spcAft>
          </a:pPr>
          <a:r>
            <a:rPr lang="es-ES" sz="1200" kern="1200" dirty="0" smtClean="0">
              <a:solidFill>
                <a:schemeClr val="bg1"/>
              </a:solidFill>
            </a:rPr>
            <a:t>Vías</a:t>
          </a:r>
        </a:p>
        <a:p>
          <a:pPr lvl="0" algn="ctr" defTabSz="533400">
            <a:lnSpc>
              <a:spcPct val="90000"/>
            </a:lnSpc>
            <a:spcBef>
              <a:spcPct val="0"/>
            </a:spcBef>
            <a:spcAft>
              <a:spcPct val="35000"/>
            </a:spcAft>
          </a:pPr>
          <a:r>
            <a:rPr lang="es-ES" sz="1200" kern="1200" dirty="0" smtClean="0">
              <a:solidFill>
                <a:schemeClr val="bg1"/>
              </a:solidFill>
            </a:rPr>
            <a:t>Infraestructura</a:t>
          </a:r>
        </a:p>
        <a:p>
          <a:pPr lvl="0" algn="ctr" defTabSz="533400">
            <a:lnSpc>
              <a:spcPct val="90000"/>
            </a:lnSpc>
            <a:spcBef>
              <a:spcPct val="0"/>
            </a:spcBef>
            <a:spcAft>
              <a:spcPct val="35000"/>
            </a:spcAft>
          </a:pPr>
          <a:r>
            <a:rPr lang="es-ES" sz="1200" kern="1200" dirty="0" smtClean="0">
              <a:solidFill>
                <a:schemeClr val="bg1"/>
              </a:solidFill>
            </a:rPr>
            <a:t>Curvas de nivel</a:t>
          </a:r>
          <a:endParaRPr lang="es-ES" sz="1200" kern="1200" dirty="0">
            <a:solidFill>
              <a:schemeClr val="bg1"/>
            </a:solidFill>
          </a:endParaRPr>
        </a:p>
      </dsp:txBody>
      <dsp:txXfrm>
        <a:off x="1037" y="106939"/>
        <a:ext cx="4045175" cy="2427105"/>
      </dsp:txXfrm>
    </dsp:sp>
    <dsp:sp modelId="{51433FE2-10A7-459B-BAF6-33EFD80A3F6C}">
      <dsp:nvSpPr>
        <dsp:cNvPr id="0" name=""/>
        <dsp:cNvSpPr/>
      </dsp:nvSpPr>
      <dsp:spPr>
        <a:xfrm>
          <a:off x="4450730" y="106939"/>
          <a:ext cx="4045175" cy="2427105"/>
        </a:xfrm>
        <a:prstGeom prst="rect">
          <a:avLst/>
        </a:prstGeom>
        <a:gradFill rotWithShape="0">
          <a:gsLst>
            <a:gs pos="0">
              <a:schemeClr val="accent4">
                <a:hueOff val="3137771"/>
                <a:satOff val="-7759"/>
                <a:lumOff val="-4118"/>
                <a:alphaOff val="0"/>
                <a:tint val="98000"/>
                <a:satMod val="120000"/>
                <a:lumMod val="110000"/>
              </a:schemeClr>
            </a:gs>
            <a:gs pos="100000">
              <a:schemeClr val="accent4">
                <a:hueOff val="3137771"/>
                <a:satOff val="-7759"/>
                <a:lumOff val="-4118"/>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Cartografía temática ecológica</a:t>
          </a:r>
        </a:p>
        <a:p>
          <a:pPr lvl="0" algn="ctr" defTabSz="533400">
            <a:lnSpc>
              <a:spcPct val="90000"/>
            </a:lnSpc>
            <a:spcBef>
              <a:spcPct val="0"/>
            </a:spcBef>
            <a:spcAft>
              <a:spcPct val="35000"/>
            </a:spcAft>
          </a:pPr>
          <a:r>
            <a:rPr lang="es-ES" sz="1200" kern="1200" dirty="0" smtClean="0">
              <a:solidFill>
                <a:schemeClr val="bg1"/>
              </a:solidFill>
            </a:rPr>
            <a:t>SIG TIERRAS (Año de generación: 2010)</a:t>
          </a:r>
        </a:p>
        <a:p>
          <a:pPr lvl="0" algn="ctr" defTabSz="533400">
            <a:lnSpc>
              <a:spcPct val="90000"/>
            </a:lnSpc>
            <a:spcBef>
              <a:spcPct val="0"/>
            </a:spcBef>
            <a:spcAft>
              <a:spcPct val="35000"/>
            </a:spcAft>
          </a:pPr>
          <a:endParaRPr lang="es-ES" sz="1200" kern="1200" dirty="0" smtClean="0">
            <a:solidFill>
              <a:schemeClr val="bg1"/>
            </a:solidFill>
          </a:endParaRPr>
        </a:p>
        <a:p>
          <a:pPr lvl="0" algn="ctr" defTabSz="533400">
            <a:lnSpc>
              <a:spcPct val="90000"/>
            </a:lnSpc>
            <a:spcBef>
              <a:spcPct val="0"/>
            </a:spcBef>
            <a:spcAft>
              <a:spcPct val="35000"/>
            </a:spcAft>
          </a:pPr>
          <a:r>
            <a:rPr lang="es-ES" sz="1200" kern="1200" dirty="0" smtClean="0">
              <a:solidFill>
                <a:schemeClr val="bg1"/>
              </a:solidFill>
            </a:rPr>
            <a:t>Pendientes</a:t>
          </a:r>
        </a:p>
        <a:p>
          <a:pPr lvl="0" algn="ctr" defTabSz="533400">
            <a:lnSpc>
              <a:spcPct val="90000"/>
            </a:lnSpc>
            <a:spcBef>
              <a:spcPct val="0"/>
            </a:spcBef>
            <a:spcAft>
              <a:spcPct val="35000"/>
            </a:spcAft>
          </a:pPr>
          <a:r>
            <a:rPr lang="es-ES" sz="1200" kern="1200" dirty="0" smtClean="0">
              <a:solidFill>
                <a:schemeClr val="bg1"/>
              </a:solidFill>
            </a:rPr>
            <a:t>Uso de la Tierra</a:t>
          </a:r>
        </a:p>
        <a:p>
          <a:pPr lvl="0" algn="ctr" defTabSz="533400">
            <a:lnSpc>
              <a:spcPct val="90000"/>
            </a:lnSpc>
            <a:spcBef>
              <a:spcPct val="0"/>
            </a:spcBef>
            <a:spcAft>
              <a:spcPct val="35000"/>
            </a:spcAft>
          </a:pPr>
          <a:r>
            <a:rPr lang="es-ES" sz="1200" kern="1200" dirty="0" smtClean="0">
              <a:solidFill>
                <a:schemeClr val="bg1"/>
              </a:solidFill>
            </a:rPr>
            <a:t>Aptitud Forestal y agrícola</a:t>
          </a:r>
        </a:p>
        <a:p>
          <a:pPr lvl="0" algn="ctr" defTabSz="533400">
            <a:lnSpc>
              <a:spcPct val="90000"/>
            </a:lnSpc>
            <a:spcBef>
              <a:spcPct val="0"/>
            </a:spcBef>
            <a:spcAft>
              <a:spcPct val="35000"/>
            </a:spcAft>
          </a:pPr>
          <a:r>
            <a:rPr lang="es-ES" sz="1200" kern="1200" dirty="0" smtClean="0">
              <a:solidFill>
                <a:schemeClr val="bg1"/>
              </a:solidFill>
            </a:rPr>
            <a:t>Susceptibilidad a deslizamientos</a:t>
          </a:r>
        </a:p>
        <a:p>
          <a:pPr lvl="0" algn="ctr" defTabSz="533400">
            <a:lnSpc>
              <a:spcPct val="90000"/>
            </a:lnSpc>
            <a:spcBef>
              <a:spcPct val="0"/>
            </a:spcBef>
            <a:spcAft>
              <a:spcPct val="35000"/>
            </a:spcAft>
          </a:pPr>
          <a:r>
            <a:rPr lang="es-ES" sz="1200" kern="1200" dirty="0" smtClean="0">
              <a:solidFill>
                <a:schemeClr val="bg1"/>
              </a:solidFill>
            </a:rPr>
            <a:t>Susceptibilidad a heladas</a:t>
          </a:r>
        </a:p>
        <a:p>
          <a:pPr lvl="0" algn="ctr" defTabSz="533400">
            <a:lnSpc>
              <a:spcPct val="90000"/>
            </a:lnSpc>
            <a:spcBef>
              <a:spcPct val="0"/>
            </a:spcBef>
            <a:spcAft>
              <a:spcPct val="35000"/>
            </a:spcAft>
          </a:pPr>
          <a:r>
            <a:rPr lang="es-ES" sz="1200" kern="1200" dirty="0" smtClean="0">
              <a:solidFill>
                <a:schemeClr val="bg1"/>
              </a:solidFill>
            </a:rPr>
            <a:t>Susceptibilidad a erosión</a:t>
          </a:r>
        </a:p>
        <a:p>
          <a:pPr lvl="0" algn="ctr" defTabSz="533400">
            <a:lnSpc>
              <a:spcPct val="90000"/>
            </a:lnSpc>
            <a:spcBef>
              <a:spcPct val="0"/>
            </a:spcBef>
            <a:spcAft>
              <a:spcPct val="35000"/>
            </a:spcAft>
          </a:pPr>
          <a:r>
            <a:rPr lang="es-ES" sz="1200" kern="1200" dirty="0" smtClean="0">
              <a:solidFill>
                <a:schemeClr val="bg1"/>
              </a:solidFill>
            </a:rPr>
            <a:t>Susceptibilidad a inundaciones</a:t>
          </a:r>
          <a:endParaRPr lang="es-ES" sz="1200" kern="1200" dirty="0">
            <a:solidFill>
              <a:schemeClr val="bg1"/>
            </a:solidFill>
          </a:endParaRPr>
        </a:p>
      </dsp:txBody>
      <dsp:txXfrm>
        <a:off x="4450730" y="106939"/>
        <a:ext cx="4045175" cy="2427105"/>
      </dsp:txXfrm>
    </dsp:sp>
    <dsp:sp modelId="{B7CB4538-D5E1-4B3B-8A95-94B330B0B8F1}">
      <dsp:nvSpPr>
        <dsp:cNvPr id="0" name=""/>
        <dsp:cNvSpPr/>
      </dsp:nvSpPr>
      <dsp:spPr>
        <a:xfrm>
          <a:off x="1037" y="2938562"/>
          <a:ext cx="4045175" cy="2427105"/>
        </a:xfrm>
        <a:prstGeom prst="rect">
          <a:avLst/>
        </a:prstGeom>
        <a:gradFill rotWithShape="0">
          <a:gsLst>
            <a:gs pos="0">
              <a:schemeClr val="accent4">
                <a:hueOff val="6275542"/>
                <a:satOff val="-15517"/>
                <a:lumOff val="-8235"/>
                <a:alphaOff val="0"/>
                <a:tint val="98000"/>
                <a:satMod val="120000"/>
                <a:lumMod val="110000"/>
              </a:schemeClr>
            </a:gs>
            <a:gs pos="100000">
              <a:schemeClr val="accent4">
                <a:hueOff val="6275542"/>
                <a:satOff val="-15517"/>
                <a:lumOff val="-8235"/>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Cartografía temática económica</a:t>
          </a:r>
        </a:p>
        <a:p>
          <a:pPr lvl="0" algn="ctr" defTabSz="533400">
            <a:lnSpc>
              <a:spcPct val="90000"/>
            </a:lnSpc>
            <a:spcBef>
              <a:spcPct val="0"/>
            </a:spcBef>
            <a:spcAft>
              <a:spcPct val="35000"/>
            </a:spcAft>
          </a:pPr>
          <a:r>
            <a:rPr lang="es-ES" sz="1200" kern="1200" dirty="0" smtClean="0">
              <a:solidFill>
                <a:schemeClr val="bg1"/>
              </a:solidFill>
            </a:rPr>
            <a:t>SIG TIERRAS Año de generación: 2010)</a:t>
          </a:r>
        </a:p>
        <a:p>
          <a:pPr lvl="0" algn="ctr" defTabSz="533400">
            <a:lnSpc>
              <a:spcPct val="90000"/>
            </a:lnSpc>
            <a:spcBef>
              <a:spcPct val="0"/>
            </a:spcBef>
            <a:spcAft>
              <a:spcPct val="35000"/>
            </a:spcAft>
          </a:pPr>
          <a:endParaRPr lang="es-ES" sz="1200" kern="1200" dirty="0" smtClean="0">
            <a:solidFill>
              <a:schemeClr val="bg1"/>
            </a:solidFill>
          </a:endParaRPr>
        </a:p>
        <a:p>
          <a:pPr lvl="0" algn="ctr" defTabSz="533400">
            <a:lnSpc>
              <a:spcPct val="90000"/>
            </a:lnSpc>
            <a:spcBef>
              <a:spcPct val="0"/>
            </a:spcBef>
            <a:spcAft>
              <a:spcPct val="35000"/>
            </a:spcAft>
          </a:pPr>
          <a:r>
            <a:rPr lang="es-ES" sz="1200" kern="1200" dirty="0" smtClean="0">
              <a:solidFill>
                <a:schemeClr val="bg1"/>
              </a:solidFill>
            </a:rPr>
            <a:t>Accesibilidad a infraestructura social</a:t>
          </a:r>
        </a:p>
        <a:p>
          <a:pPr lvl="0" algn="ctr" defTabSz="533400">
            <a:lnSpc>
              <a:spcPct val="90000"/>
            </a:lnSpc>
            <a:spcBef>
              <a:spcPct val="0"/>
            </a:spcBef>
            <a:spcAft>
              <a:spcPct val="35000"/>
            </a:spcAft>
          </a:pPr>
          <a:r>
            <a:rPr lang="es-ES" sz="1200" kern="1200" dirty="0" smtClean="0">
              <a:solidFill>
                <a:schemeClr val="bg1"/>
              </a:solidFill>
            </a:rPr>
            <a:t>Accesibilidad al área urbana</a:t>
          </a:r>
        </a:p>
        <a:p>
          <a:pPr lvl="0" algn="ctr" defTabSz="533400">
            <a:lnSpc>
              <a:spcPct val="90000"/>
            </a:lnSpc>
            <a:spcBef>
              <a:spcPct val="0"/>
            </a:spcBef>
            <a:spcAft>
              <a:spcPct val="35000"/>
            </a:spcAft>
          </a:pPr>
          <a:r>
            <a:rPr lang="es-ES" sz="1200" kern="1200" dirty="0" smtClean="0">
              <a:solidFill>
                <a:schemeClr val="bg1"/>
              </a:solidFill>
            </a:rPr>
            <a:t>Accesibilidad vial</a:t>
          </a:r>
        </a:p>
        <a:p>
          <a:pPr lvl="0" algn="ctr" defTabSz="533400">
            <a:lnSpc>
              <a:spcPct val="90000"/>
            </a:lnSpc>
            <a:spcBef>
              <a:spcPct val="0"/>
            </a:spcBef>
            <a:spcAft>
              <a:spcPct val="35000"/>
            </a:spcAft>
          </a:pPr>
          <a:r>
            <a:rPr lang="es-ES" sz="1200" kern="1200" dirty="0" smtClean="0">
              <a:solidFill>
                <a:schemeClr val="bg1"/>
              </a:solidFill>
            </a:rPr>
            <a:t>Accesibilidad a servicios básicos</a:t>
          </a:r>
          <a:endParaRPr lang="es-ES" sz="1200" kern="1200" dirty="0">
            <a:solidFill>
              <a:schemeClr val="bg1"/>
            </a:solidFill>
          </a:endParaRPr>
        </a:p>
      </dsp:txBody>
      <dsp:txXfrm>
        <a:off x="1037" y="2938562"/>
        <a:ext cx="4045175" cy="2427105"/>
      </dsp:txXfrm>
    </dsp:sp>
    <dsp:sp modelId="{93FEB73B-3AC4-4AAE-8840-D9F2FECCB625}">
      <dsp:nvSpPr>
        <dsp:cNvPr id="0" name=""/>
        <dsp:cNvSpPr/>
      </dsp:nvSpPr>
      <dsp:spPr>
        <a:xfrm>
          <a:off x="4450730" y="2938562"/>
          <a:ext cx="4045175" cy="2427105"/>
        </a:xfrm>
        <a:prstGeom prst="rect">
          <a:avLst/>
        </a:prstGeom>
        <a:gradFill rotWithShape="0">
          <a:gsLst>
            <a:gs pos="0">
              <a:schemeClr val="accent4">
                <a:hueOff val="9413312"/>
                <a:satOff val="-23276"/>
                <a:lumOff val="-12353"/>
                <a:alphaOff val="0"/>
                <a:tint val="98000"/>
                <a:satMod val="120000"/>
                <a:lumMod val="110000"/>
              </a:schemeClr>
            </a:gs>
            <a:gs pos="100000">
              <a:schemeClr val="accent4">
                <a:hueOff val="9413312"/>
                <a:satOff val="-23276"/>
                <a:lumOff val="-12353"/>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Información temática económica</a:t>
          </a:r>
        </a:p>
        <a:p>
          <a:pPr lvl="0" algn="ctr" defTabSz="533400">
            <a:lnSpc>
              <a:spcPct val="90000"/>
            </a:lnSpc>
            <a:spcBef>
              <a:spcPct val="0"/>
            </a:spcBef>
            <a:spcAft>
              <a:spcPct val="35000"/>
            </a:spcAft>
          </a:pPr>
          <a:r>
            <a:rPr lang="es-ES" sz="1200" kern="1200" dirty="0" smtClean="0">
              <a:solidFill>
                <a:schemeClr val="bg1"/>
              </a:solidFill>
            </a:rPr>
            <a:t>INEC (Censo 2010)</a:t>
          </a:r>
        </a:p>
        <a:p>
          <a:pPr lvl="0" algn="ctr" defTabSz="533400">
            <a:lnSpc>
              <a:spcPct val="90000"/>
            </a:lnSpc>
            <a:spcBef>
              <a:spcPct val="0"/>
            </a:spcBef>
            <a:spcAft>
              <a:spcPct val="35000"/>
            </a:spcAft>
          </a:pPr>
          <a:endParaRPr lang="es-ES" sz="1200" kern="1200" dirty="0" smtClean="0">
            <a:solidFill>
              <a:schemeClr val="bg1"/>
            </a:solidFill>
          </a:endParaRPr>
        </a:p>
        <a:p>
          <a:pPr lvl="0" algn="ctr" defTabSz="533400">
            <a:lnSpc>
              <a:spcPct val="90000"/>
            </a:lnSpc>
            <a:spcBef>
              <a:spcPct val="0"/>
            </a:spcBef>
            <a:spcAft>
              <a:spcPct val="35000"/>
            </a:spcAft>
          </a:pPr>
          <a:r>
            <a:rPr lang="es-ES" sz="1200" kern="1200" dirty="0" smtClean="0">
              <a:solidFill>
                <a:schemeClr val="bg1"/>
              </a:solidFill>
            </a:rPr>
            <a:t>Población Económicamente A.</a:t>
          </a:r>
        </a:p>
        <a:p>
          <a:pPr lvl="0" algn="ctr" defTabSz="533400">
            <a:lnSpc>
              <a:spcPct val="90000"/>
            </a:lnSpc>
            <a:spcBef>
              <a:spcPct val="0"/>
            </a:spcBef>
            <a:spcAft>
              <a:spcPct val="35000"/>
            </a:spcAft>
          </a:pPr>
          <a:r>
            <a:rPr lang="es-ES" sz="1200" kern="1200" dirty="0" smtClean="0">
              <a:solidFill>
                <a:schemeClr val="bg1"/>
              </a:solidFill>
            </a:rPr>
            <a:t>Grupos de edad</a:t>
          </a:r>
        </a:p>
        <a:p>
          <a:pPr lvl="0" algn="ctr" defTabSz="533400">
            <a:lnSpc>
              <a:spcPct val="90000"/>
            </a:lnSpc>
            <a:spcBef>
              <a:spcPct val="0"/>
            </a:spcBef>
            <a:spcAft>
              <a:spcPct val="35000"/>
            </a:spcAft>
          </a:pPr>
          <a:r>
            <a:rPr lang="es-ES" sz="1200" kern="1200" dirty="0" smtClean="0">
              <a:solidFill>
                <a:schemeClr val="bg1"/>
              </a:solidFill>
            </a:rPr>
            <a:t>Población por sexo</a:t>
          </a:r>
        </a:p>
        <a:p>
          <a:pPr lvl="0" algn="ctr" defTabSz="533400">
            <a:lnSpc>
              <a:spcPct val="90000"/>
            </a:lnSpc>
            <a:spcBef>
              <a:spcPct val="0"/>
            </a:spcBef>
            <a:spcAft>
              <a:spcPct val="35000"/>
            </a:spcAft>
          </a:pPr>
          <a:r>
            <a:rPr lang="es-ES" sz="1200" kern="1200" dirty="0" smtClean="0">
              <a:solidFill>
                <a:schemeClr val="bg1"/>
              </a:solidFill>
            </a:rPr>
            <a:t>Rama de actividades</a:t>
          </a:r>
        </a:p>
        <a:p>
          <a:pPr lvl="0" algn="ctr" defTabSz="533400">
            <a:lnSpc>
              <a:spcPct val="90000"/>
            </a:lnSpc>
            <a:spcBef>
              <a:spcPct val="0"/>
            </a:spcBef>
            <a:spcAft>
              <a:spcPct val="35000"/>
            </a:spcAft>
          </a:pPr>
          <a:r>
            <a:rPr lang="es-ES" sz="1200" kern="1200" dirty="0" smtClean="0">
              <a:solidFill>
                <a:schemeClr val="bg1"/>
              </a:solidFill>
            </a:rPr>
            <a:t>Grupos de ocupación</a:t>
          </a:r>
        </a:p>
        <a:p>
          <a:pPr lvl="0" algn="ctr" defTabSz="533400">
            <a:lnSpc>
              <a:spcPct val="90000"/>
            </a:lnSpc>
            <a:spcBef>
              <a:spcPct val="0"/>
            </a:spcBef>
            <a:spcAft>
              <a:spcPct val="35000"/>
            </a:spcAft>
          </a:pPr>
          <a:r>
            <a:rPr lang="es-ES" sz="1200" kern="1200" dirty="0" smtClean="0">
              <a:solidFill>
                <a:schemeClr val="bg1"/>
              </a:solidFill>
            </a:rPr>
            <a:t>Nivel de instrucción más alto</a:t>
          </a:r>
        </a:p>
        <a:p>
          <a:pPr lvl="0" algn="ctr" defTabSz="533400">
            <a:lnSpc>
              <a:spcPct val="90000"/>
            </a:lnSpc>
            <a:spcBef>
              <a:spcPct val="0"/>
            </a:spcBef>
            <a:spcAft>
              <a:spcPct val="35000"/>
            </a:spcAft>
          </a:pPr>
          <a:r>
            <a:rPr lang="es-ES" sz="1200" kern="1200" dirty="0" smtClean="0">
              <a:solidFill>
                <a:schemeClr val="bg1"/>
              </a:solidFill>
            </a:rPr>
            <a:t>Establecimiento de enseñanza</a:t>
          </a:r>
          <a:endParaRPr lang="es-ES" sz="1200" kern="1200" dirty="0">
            <a:solidFill>
              <a:schemeClr val="bg1"/>
            </a:solidFill>
          </a:endParaRPr>
        </a:p>
      </dsp:txBody>
      <dsp:txXfrm>
        <a:off x="4450730" y="2938562"/>
        <a:ext cx="4045175" cy="242710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EA02A-A986-4B3B-A8DF-BCC75A84CF04}" type="datetimeFigureOut">
              <a:rPr lang="es-ES" smtClean="0"/>
              <a:t>05/06/2012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91C40F-220A-46FC-993E-A16FFB3E3ADE}" type="slidenum">
              <a:rPr lang="es-ES" smtClean="0"/>
              <a:t>‹Nº›</a:t>
            </a:fld>
            <a:endParaRPr lang="es-ES" dirty="0"/>
          </a:p>
        </p:txBody>
      </p:sp>
    </p:spTree>
    <p:extLst>
      <p:ext uri="{BB962C8B-B14F-4D97-AF65-F5344CB8AC3E}">
        <p14:creationId xmlns:p14="http://schemas.microsoft.com/office/powerpoint/2010/main" val="13511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291C40F-220A-46FC-993E-A16FFB3E3ADE}" type="slidenum">
              <a:rPr lang="es-ES" smtClean="0"/>
              <a:t>1</a:t>
            </a:fld>
            <a:endParaRPr lang="es-ES" dirty="0"/>
          </a:p>
        </p:txBody>
      </p:sp>
    </p:spTree>
    <p:extLst>
      <p:ext uri="{BB962C8B-B14F-4D97-AF65-F5344CB8AC3E}">
        <p14:creationId xmlns:p14="http://schemas.microsoft.com/office/powerpoint/2010/main" val="422123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291C40F-220A-46FC-993E-A16FFB3E3ADE}" type="slidenum">
              <a:rPr lang="es-ES" smtClean="0"/>
              <a:t>16</a:t>
            </a:fld>
            <a:endParaRPr lang="es-ES" dirty="0"/>
          </a:p>
        </p:txBody>
      </p:sp>
    </p:spTree>
    <p:extLst>
      <p:ext uri="{BB962C8B-B14F-4D97-AF65-F5344CB8AC3E}">
        <p14:creationId xmlns:p14="http://schemas.microsoft.com/office/powerpoint/2010/main" val="171024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CD4FCB8-2680-4B67-940A-448A6CAC623E}" type="slidenum">
              <a:rPr lang="es-ES" smtClean="0"/>
              <a:pPr/>
              <a:t>64</a:t>
            </a:fld>
            <a:endParaRPr lang="es-ES" dirty="0"/>
          </a:p>
        </p:txBody>
      </p:sp>
    </p:spTree>
    <p:extLst>
      <p:ext uri="{BB962C8B-B14F-4D97-AF65-F5344CB8AC3E}">
        <p14:creationId xmlns:p14="http://schemas.microsoft.com/office/powerpoint/2010/main" val="355377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600" indent="-228600">
              <a:buAutoNum type="arabicParenR"/>
            </a:pPr>
            <a:r>
              <a:rPr lang="es-EC" dirty="0" smtClean="0"/>
              <a:t>Tabla de Variables Totales</a:t>
            </a:r>
          </a:p>
          <a:p>
            <a:pPr marL="228600" indent="-228600">
              <a:buAutoNum type="arabicParenR"/>
            </a:pPr>
            <a:r>
              <a:rPr lang="es-EC" dirty="0" smtClean="0"/>
              <a:t>Recomendaría</a:t>
            </a:r>
            <a:r>
              <a:rPr lang="es-EC" baseline="0" dirty="0" smtClean="0"/>
              <a:t> según el tipo de estudio requerido, la conformación de un equipo interdisciplinario que contribuya desde la experticia en cada ámbito al establecimiento de los valores y ponderaciones a utilizarse.</a:t>
            </a:r>
          </a:p>
          <a:p>
            <a:pPr marL="228600" indent="-228600">
              <a:buAutoNum type="arabicParenR"/>
            </a:pPr>
            <a:r>
              <a:rPr lang="es-EC" baseline="0" dirty="0" smtClean="0"/>
              <a:t>Análisis basados en este tipo de metodología deben considerarse como un primer paso que sea complementado con los estudios específicos necesarios según el caso (escalas, impacto ambiental, suelos, legalidad, tenencia de tierras, etc.)</a:t>
            </a:r>
            <a:endParaRPr lang="es-EC" dirty="0"/>
          </a:p>
        </p:txBody>
      </p:sp>
      <p:sp>
        <p:nvSpPr>
          <p:cNvPr id="4" name="3 Marcador de número de diapositiva"/>
          <p:cNvSpPr>
            <a:spLocks noGrp="1"/>
          </p:cNvSpPr>
          <p:nvPr>
            <p:ph type="sldNum" sz="quarter" idx="10"/>
          </p:nvPr>
        </p:nvSpPr>
        <p:spPr/>
        <p:txBody>
          <a:bodyPr/>
          <a:lstStyle/>
          <a:p>
            <a:fld id="{6CD4FCB8-2680-4B67-940A-448A6CAC623E}" type="slidenum">
              <a:rPr lang="es-ES" smtClean="0"/>
              <a:pPr/>
              <a:t>67</a:t>
            </a:fld>
            <a:endParaRPr lang="es-ES" dirty="0"/>
          </a:p>
        </p:txBody>
      </p:sp>
    </p:spTree>
    <p:extLst>
      <p:ext uri="{BB962C8B-B14F-4D97-AF65-F5344CB8AC3E}">
        <p14:creationId xmlns:p14="http://schemas.microsoft.com/office/powerpoint/2010/main" val="51527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AB494BBE-3694-439B-BE41-6F2108FD640E}" type="datetimeFigureOut">
              <a:rPr lang="es-ES" smtClean="0"/>
              <a:t>05/06/2012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D383CF4-CC60-4954-A5FA-6846D6C6B816}"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B494BBE-3694-439B-BE41-6F2108FD640E}" type="datetimeFigureOut">
              <a:rPr lang="es-ES" smtClean="0"/>
              <a:t>05/06/2012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D383CF4-CC60-4954-A5FA-6846D6C6B816}"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B494BBE-3694-439B-BE41-6F2108FD640E}" type="datetimeFigureOut">
              <a:rPr lang="es-ES" smtClean="0"/>
              <a:t>05/06/2012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D383CF4-CC60-4954-A5FA-6846D6C6B816}"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B494BBE-3694-439B-BE41-6F2108FD640E}" type="datetimeFigureOut">
              <a:rPr lang="es-ES" smtClean="0"/>
              <a:t>05/06/2012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D383CF4-CC60-4954-A5FA-6846D6C6B816}"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494BBE-3694-439B-BE41-6F2108FD640E}" type="datetimeFigureOut">
              <a:rPr lang="es-ES" smtClean="0"/>
              <a:t>05/06/2012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D383CF4-CC60-4954-A5FA-6846D6C6B816}"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B494BBE-3694-439B-BE41-6F2108FD640E}" type="datetimeFigureOut">
              <a:rPr lang="es-ES" smtClean="0"/>
              <a:t>05/06/2012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D383CF4-CC60-4954-A5FA-6846D6C6B816}"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AB494BBE-3694-439B-BE41-6F2108FD640E}" type="datetimeFigureOut">
              <a:rPr lang="es-ES" smtClean="0"/>
              <a:t>05/06/2012</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CD383CF4-CC60-4954-A5FA-6846D6C6B816}"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B494BBE-3694-439B-BE41-6F2108FD640E}" type="datetimeFigureOut">
              <a:rPr lang="es-ES" smtClean="0"/>
              <a:t>05/06/2012</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CD383CF4-CC60-4954-A5FA-6846D6C6B816}"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4BBE-3694-439B-BE41-6F2108FD640E}" type="datetimeFigureOut">
              <a:rPr lang="es-ES" smtClean="0"/>
              <a:t>05/06/2012</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CD383CF4-CC60-4954-A5FA-6846D6C6B816}"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494BBE-3694-439B-BE41-6F2108FD640E}" type="datetimeFigureOut">
              <a:rPr lang="es-ES" smtClean="0"/>
              <a:t>05/06/2012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D383CF4-CC60-4954-A5FA-6846D6C6B816}"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494BBE-3694-439B-BE41-6F2108FD640E}" type="datetimeFigureOut">
              <a:rPr lang="es-ES" smtClean="0"/>
              <a:t>05/06/2012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D383CF4-CC60-4954-A5FA-6846D6C6B816}" type="slidenum">
              <a:rPr lang="es-ES" smtClean="0"/>
              <a:t>‹Nº›</a:t>
            </a:fld>
            <a:endParaRPr lang="es-E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s-ES" dirty="0"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AB494BBE-3694-439B-BE41-6F2108FD640E}" type="datetimeFigureOut">
              <a:rPr lang="es-ES" smtClean="0"/>
              <a:t>05/06/2012</a:t>
            </a:fld>
            <a:endParaRPr lang="es-E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s-E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CD383CF4-CC60-4954-A5FA-6846D6C6B816}" type="slidenum">
              <a:rPr lang="es-ES" smtClean="0"/>
              <a:t>‹Nº›</a:t>
            </a:fld>
            <a:endParaRPr lang="es-ES" dirty="0"/>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image" Target="../media/image8.png"/><Relationship Id="rId12" Type="http://schemas.openxmlformats.org/officeDocument/2006/relationships/diagramData" Target="../diagrams/data11.xml"/><Relationship Id="rId2" Type="http://schemas.openxmlformats.org/officeDocument/2006/relationships/diagramData" Target="../diagrams/data10.xml"/><Relationship Id="rId16" Type="http://schemas.microsoft.com/office/2007/relationships/diagramDrawing" Target="../diagrams/drawing11.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12.png"/><Relationship Id="rId5" Type="http://schemas.openxmlformats.org/officeDocument/2006/relationships/diagramColors" Target="../diagrams/colors10.xml"/><Relationship Id="rId15" Type="http://schemas.openxmlformats.org/officeDocument/2006/relationships/diagramColors" Target="../diagrams/colors11.xml"/><Relationship Id="rId10" Type="http://schemas.openxmlformats.org/officeDocument/2006/relationships/image" Target="../media/image11.jpeg"/><Relationship Id="rId4" Type="http://schemas.openxmlformats.org/officeDocument/2006/relationships/diagramQuickStyle" Target="../diagrams/quickStyle10.xml"/><Relationship Id="rId9" Type="http://schemas.openxmlformats.org/officeDocument/2006/relationships/image" Target="../media/image10.jpeg"/><Relationship Id="rId1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PA%20DE%20SUSC%20INUNDACION.bmp" TargetMode="External"/><Relationship Id="rId3" Type="http://schemas.openxmlformats.org/officeDocument/2006/relationships/hyperlink" Target="MAPA%20DE%20CONFLICTOS.bmp" TargetMode="External"/><Relationship Id="rId7" Type="http://schemas.openxmlformats.org/officeDocument/2006/relationships/hyperlink" Target="MAPA%20DE%20SUSC%20HELADAS.bm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PA%20DE%20SUSC%20EROSION.bmp" TargetMode="External"/><Relationship Id="rId5" Type="http://schemas.openxmlformats.org/officeDocument/2006/relationships/hyperlink" Target="MAPA%20DE%20SUSC%20DESLIZAMIENTOS.bmp" TargetMode="External"/><Relationship Id="rId4" Type="http://schemas.openxmlformats.org/officeDocument/2006/relationships/hyperlink" Target="MAPA%20DE%20APTITUD.bmp" TargetMode="External"/><Relationship Id="rId9" Type="http://schemas.openxmlformats.org/officeDocument/2006/relationships/hyperlink" Target="UNID_ECOLOGICAS.bm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UNID_ECOLOGICAS.bmp"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PA%20DE%20ACCESIBILIDAD%20A%20SERVICIOS%20B&#193;SICOS%20DEL%20CANT&#211;N%20MEJ&#205;A.jpg" TargetMode="External"/><Relationship Id="rId7" Type="http://schemas.openxmlformats.org/officeDocument/2006/relationships/hyperlink" Target="MAPA%20DE%20UNIDADES%20SOCIO%20ECON&#211;MICAS%20DELCANT&#211;N%20MEJ&#205;A.jpg" TargetMode="External"/><Relationship Id="rId2" Type="http://schemas.openxmlformats.org/officeDocument/2006/relationships/hyperlink" Target="MAPA%20DE%20POBLACI&#211;N%20ECON&#211;MICAMENTE%20ACTIVA%20DEL%20CANT&#211;N%20MEJ&#205;A.jpg" TargetMode="External"/><Relationship Id="rId1" Type="http://schemas.openxmlformats.org/officeDocument/2006/relationships/slideLayout" Target="../slideLayouts/slideLayout2.xml"/><Relationship Id="rId6" Type="http://schemas.openxmlformats.org/officeDocument/2006/relationships/hyperlink" Target="MAPA%20DE%20ACCESIBILIDAD%20A%20V&#205;AS%20DEL%20CANT&#211;N%20MEJ&#205;A.jpg" TargetMode="External"/><Relationship Id="rId5" Type="http://schemas.openxmlformats.org/officeDocument/2006/relationships/hyperlink" Target="MAPA%20DE%20ACCESIBILIDAD%20A%20&#193;REAS%20URBANAS%20DEL%20CANT&#211;N%20MEJ&#205;A.jpg" TargetMode="External"/><Relationship Id="rId4" Type="http://schemas.openxmlformats.org/officeDocument/2006/relationships/hyperlink" Target="MAPA%20DE%20ACCESIBILIDAD%20A%20SERVICIOS%20SOCIALES%20DEL%20CANT&#211;N%20MEJ&#205;A.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PA%20DE%20UNIDADES%20SOCIO%20ECON&#211;MICAS%20DELCANT&#211;N%20MEJ&#205;A.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PA%20DE%20ZONIFICACI&#211;N%20ECOL&#211;GICA%20ECON&#211;MICA%20F.jp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0"/>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755576" y="44624"/>
            <a:ext cx="7920880" cy="648072"/>
          </a:xfrm>
        </p:spPr>
        <p:txBody>
          <a:bodyPr/>
          <a:lstStyle/>
          <a:p>
            <a:r>
              <a:rPr lang="es-EC" sz="2800" b="1" dirty="0">
                <a:solidFill>
                  <a:schemeClr val="bg1"/>
                </a:solidFill>
              </a:rPr>
              <a:t>ESCUELA POLITÉCNICA DEL EJÉRCITO</a:t>
            </a:r>
            <a:endParaRPr lang="es-ES" sz="2800" dirty="0">
              <a:solidFill>
                <a:schemeClr val="bg1"/>
              </a:solidFill>
            </a:endParaRPr>
          </a:p>
        </p:txBody>
      </p:sp>
      <p:sp>
        <p:nvSpPr>
          <p:cNvPr id="3" name="2 Subtítulo"/>
          <p:cNvSpPr>
            <a:spLocks noGrp="1"/>
          </p:cNvSpPr>
          <p:nvPr>
            <p:ph type="subTitle" idx="1"/>
          </p:nvPr>
        </p:nvSpPr>
        <p:spPr>
          <a:xfrm>
            <a:off x="1127228" y="1916832"/>
            <a:ext cx="7117180" cy="1080120"/>
          </a:xfrm>
        </p:spPr>
        <p:txBody>
          <a:bodyPr>
            <a:normAutofit/>
          </a:bodyPr>
          <a:lstStyle/>
          <a:p>
            <a:pPr algn="ctr"/>
            <a:r>
              <a:rPr lang="es-ES" b="1" dirty="0" smtClean="0">
                <a:solidFill>
                  <a:srgbClr val="283234"/>
                </a:solidFill>
              </a:rPr>
              <a:t>“PROPUESTA DE UN PLAN DE ORDENAMIENTO TERRITORIAL DEL CANTÓN MEJÍA EN BASE A LA ZONIFICACIÓN ECOLÓGICA – ECONÓMICA”</a:t>
            </a:r>
            <a:endParaRPr lang="es-ES" b="1" dirty="0">
              <a:solidFill>
                <a:srgbClr val="283234"/>
              </a:solidFill>
            </a:endParaRPr>
          </a:p>
        </p:txBody>
      </p:sp>
      <p:pic>
        <p:nvPicPr>
          <p:cNvPr id="6" name="rg_hi" descr="http://t0.gstatic.com/images?q=tbn:ANd9GcStD9yW0D6RZ-N4v3FrkeDJ-Q_PGkuoq5XmzEcftMwVRC7-oYmvH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8096" y="6055590"/>
            <a:ext cx="1515904" cy="808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3 Rectángulo"/>
          <p:cNvSpPr/>
          <p:nvPr/>
        </p:nvSpPr>
        <p:spPr>
          <a:xfrm>
            <a:off x="284297" y="836712"/>
            <a:ext cx="9184247" cy="369332"/>
          </a:xfrm>
          <a:prstGeom prst="rect">
            <a:avLst/>
          </a:prstGeom>
        </p:spPr>
        <p:txBody>
          <a:bodyPr wrap="square">
            <a:spAutoFit/>
          </a:bodyPr>
          <a:lstStyle/>
          <a:p>
            <a:r>
              <a:rPr lang="es-EC" b="1" dirty="0" smtClean="0">
                <a:solidFill>
                  <a:srgbClr val="141C26"/>
                </a:solidFill>
              </a:rPr>
              <a:t>DEPARTAMENTO DE CIENCIAS DE LA TIERRA Y LA CONSTRUCCIÓN</a:t>
            </a:r>
            <a:endParaRPr lang="es-ES" dirty="0">
              <a:solidFill>
                <a:srgbClr val="141C26"/>
              </a:solidFill>
            </a:endParaRPr>
          </a:p>
        </p:txBody>
      </p:sp>
      <p:sp>
        <p:nvSpPr>
          <p:cNvPr id="7" name="6 Rectángulo"/>
          <p:cNvSpPr/>
          <p:nvPr/>
        </p:nvSpPr>
        <p:spPr>
          <a:xfrm>
            <a:off x="464825" y="1412776"/>
            <a:ext cx="8859703" cy="369332"/>
          </a:xfrm>
          <a:prstGeom prst="rect">
            <a:avLst/>
          </a:prstGeom>
        </p:spPr>
        <p:txBody>
          <a:bodyPr wrap="square">
            <a:spAutoFit/>
          </a:bodyPr>
          <a:lstStyle/>
          <a:p>
            <a:r>
              <a:rPr lang="es-EC" b="1" dirty="0">
                <a:solidFill>
                  <a:srgbClr val="002060"/>
                </a:solidFill>
              </a:rPr>
              <a:t>CARRERA DE INGENIERÍA GEOGRÁFICA Y DEL MEDIO AMBIENTE</a:t>
            </a:r>
          </a:p>
        </p:txBody>
      </p:sp>
      <p:sp>
        <p:nvSpPr>
          <p:cNvPr id="8" name="7 Rectángulo"/>
          <p:cNvSpPr/>
          <p:nvPr/>
        </p:nvSpPr>
        <p:spPr>
          <a:xfrm>
            <a:off x="5796136" y="4869160"/>
            <a:ext cx="3024336" cy="938719"/>
          </a:xfrm>
          <a:prstGeom prst="rect">
            <a:avLst/>
          </a:prstGeom>
        </p:spPr>
        <p:txBody>
          <a:bodyPr wrap="square">
            <a:spAutoFit/>
          </a:bodyPr>
          <a:lstStyle/>
          <a:p>
            <a:r>
              <a:rPr lang="es-ES" sz="1700" b="1" dirty="0" smtClean="0"/>
              <a:t>Tesistas</a:t>
            </a:r>
            <a:r>
              <a:rPr lang="es-ES" sz="1700" dirty="0" smtClean="0"/>
              <a:t>:</a:t>
            </a:r>
            <a:endParaRPr lang="es-ES" sz="1700" dirty="0"/>
          </a:p>
          <a:p>
            <a:pPr marL="173038" indent="-173038">
              <a:buFont typeface="Wingdings" pitchFamily="2" charset="2"/>
              <a:buChar char="§"/>
            </a:pPr>
            <a:r>
              <a:rPr lang="es-ES" sz="1900" dirty="0"/>
              <a:t>María Alicia </a:t>
            </a:r>
            <a:r>
              <a:rPr lang="es-ES" sz="1900" dirty="0" smtClean="0"/>
              <a:t>Arcos V.</a:t>
            </a:r>
            <a:endParaRPr lang="es-ES" sz="1900" dirty="0"/>
          </a:p>
          <a:p>
            <a:pPr marL="173038" indent="-173038">
              <a:buFont typeface="Wingdings" pitchFamily="2" charset="2"/>
              <a:buChar char="§"/>
            </a:pPr>
            <a:r>
              <a:rPr lang="es-ES" sz="1900" dirty="0" smtClean="0"/>
              <a:t>Elba Marina Trujillo C.</a:t>
            </a:r>
            <a:endParaRPr lang="es-ES" sz="1900" dirty="0"/>
          </a:p>
        </p:txBody>
      </p:sp>
      <p:sp>
        <p:nvSpPr>
          <p:cNvPr id="10" name="9 Rectángulo"/>
          <p:cNvSpPr/>
          <p:nvPr/>
        </p:nvSpPr>
        <p:spPr>
          <a:xfrm>
            <a:off x="11513" y="5128156"/>
            <a:ext cx="4339176" cy="677108"/>
          </a:xfrm>
          <a:prstGeom prst="rect">
            <a:avLst/>
          </a:prstGeom>
        </p:spPr>
        <p:txBody>
          <a:bodyPr wrap="square">
            <a:spAutoFit/>
          </a:bodyPr>
          <a:lstStyle/>
          <a:p>
            <a:r>
              <a:rPr lang="es-ES" sz="1900" b="1" dirty="0" smtClean="0"/>
              <a:t>Director</a:t>
            </a:r>
            <a:r>
              <a:rPr lang="es-ES" sz="1900" dirty="0" smtClean="0"/>
              <a:t>: Ing. Guillermo Beltrán</a:t>
            </a:r>
          </a:p>
          <a:p>
            <a:r>
              <a:rPr lang="es-ES" sz="1900" b="1" dirty="0" smtClean="0"/>
              <a:t>Codirector: </a:t>
            </a:r>
            <a:r>
              <a:rPr lang="es-ES" sz="1900" dirty="0" smtClean="0"/>
              <a:t>Ing. Pablo Pérez</a:t>
            </a:r>
            <a:endParaRPr lang="es-ES" sz="1900" dirty="0"/>
          </a:p>
        </p:txBody>
      </p:sp>
      <p:pic>
        <p:nvPicPr>
          <p:cNvPr id="1028" name="Picture 4" descr="http://ensenanzamatematica.files.wordpress.com/2010/12/sello_esp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5805264"/>
            <a:ext cx="110050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05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116632"/>
            <a:ext cx="7125113" cy="924475"/>
          </a:xfrm>
        </p:spPr>
        <p:txBody>
          <a:bodyPr/>
          <a:lstStyle/>
          <a:p>
            <a:pPr algn="ctr"/>
            <a:r>
              <a:rPr lang="es-ES" b="1" dirty="0"/>
              <a:t>Fuentes de Información</a:t>
            </a:r>
          </a:p>
        </p:txBody>
      </p:sp>
      <p:graphicFrame>
        <p:nvGraphicFramePr>
          <p:cNvPr id="4" name="3 Diagrama"/>
          <p:cNvGraphicFramePr/>
          <p:nvPr>
            <p:extLst>
              <p:ext uri="{D42A27DB-BD31-4B8C-83A1-F6EECF244321}">
                <p14:modId xmlns:p14="http://schemas.microsoft.com/office/powerpoint/2010/main" val="169242930"/>
              </p:ext>
            </p:extLst>
          </p:nvPr>
        </p:nvGraphicFramePr>
        <p:xfrm>
          <a:off x="323528" y="1124744"/>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756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rmAutofit fontScale="90000"/>
          </a:bodyPr>
          <a:lstStyle/>
          <a:p>
            <a:pPr lvl="2" algn="ctr" rtl="0">
              <a:spcBef>
                <a:spcPct val="0"/>
              </a:spcBef>
            </a:pPr>
            <a:r>
              <a:rPr lang="es-ES_tradnl" sz="4400" b="1" dirty="0" smtClean="0">
                <a:latin typeface="+mn-lt"/>
              </a:rPr>
              <a:t/>
            </a:r>
            <a:br>
              <a:rPr lang="es-ES_tradnl" sz="4400" b="1" dirty="0" smtClean="0">
                <a:latin typeface="+mn-lt"/>
              </a:rPr>
            </a:br>
            <a:r>
              <a:rPr lang="es-ES_tradnl" sz="4000" b="1" dirty="0" smtClean="0">
                <a:latin typeface="+mn-lt"/>
              </a:rPr>
              <a:t>DISEÑO DE LA GEODATABASE</a:t>
            </a:r>
            <a:r>
              <a:rPr lang="es-EC" b="1" dirty="0"/>
              <a:t/>
            </a:r>
            <a:br>
              <a:rPr lang="es-EC" b="1" dirty="0"/>
            </a:br>
            <a:endParaRPr lang="es-EC" dirty="0"/>
          </a:p>
        </p:txBody>
      </p:sp>
      <p:graphicFrame>
        <p:nvGraphicFramePr>
          <p:cNvPr id="3" name="2 Diagrama"/>
          <p:cNvGraphicFramePr/>
          <p:nvPr>
            <p:extLst>
              <p:ext uri="{D42A27DB-BD31-4B8C-83A1-F6EECF244321}">
                <p14:modId xmlns:p14="http://schemas.microsoft.com/office/powerpoint/2010/main" val="1780466152"/>
              </p:ext>
            </p:extLst>
          </p:nvPr>
        </p:nvGraphicFramePr>
        <p:xfrm>
          <a:off x="395536" y="420624"/>
          <a:ext cx="8568952" cy="3728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7028" t="24741" r="58265" b="27733"/>
          <a:stretch/>
        </p:blipFill>
        <p:spPr bwMode="auto">
          <a:xfrm>
            <a:off x="6681143" y="3413866"/>
            <a:ext cx="2462857" cy="174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D:\Respaldo Principal\RESPALDOS - MARIA ALICIA\Pasantías GTZ\TESIS\Mapas Socio económicos\MAPAS  DE INEC, MEJÍA\MAPA DE GRUPOS DE OCUPACIÓN DELCANTÓN MEJÍ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3165439"/>
            <a:ext cx="1931415" cy="13667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Respaldo Principal\RESPALDOS - MARIA ALICIA\Pasantías GTZ\TESIS\Mapas Socio económicos\MAPAS  DE INEC, MEJÍA\MAPA DE GRUPOS DE EDAD DELCANTÓN MEJÍ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560" y="3933056"/>
            <a:ext cx="1959418" cy="13865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Respaldo Principal\RESPALDOS - MARIA ALICIA\Pasantías GTZ\TESIS\Mapas Socio económicos\MAPAS  DE INEC, MEJÍA\MAPA DE POBLACIÓN ECONÓMICAMENTE ACTIVA DEL CANTÓN MEJÍ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3608" y="4653136"/>
            <a:ext cx="2016224" cy="142674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rotWithShape="1">
          <a:blip r:embed="rId11">
            <a:extLst>
              <a:ext uri="{28A0092B-C50C-407E-A947-70E740481C1C}">
                <a14:useLocalDpi xmlns:a14="http://schemas.microsoft.com/office/drawing/2010/main" val="0"/>
              </a:ext>
            </a:extLst>
          </a:blip>
          <a:srcRect l="35473" t="30754" r="16185" b="23293"/>
          <a:stretch/>
        </p:blipFill>
        <p:spPr bwMode="auto">
          <a:xfrm>
            <a:off x="3275856" y="3429000"/>
            <a:ext cx="3096344" cy="1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11 Diagrama"/>
          <p:cNvGraphicFramePr/>
          <p:nvPr>
            <p:extLst>
              <p:ext uri="{D42A27DB-BD31-4B8C-83A1-F6EECF244321}">
                <p14:modId xmlns:p14="http://schemas.microsoft.com/office/powerpoint/2010/main" val="1837567289"/>
              </p:ext>
            </p:extLst>
          </p:nvPr>
        </p:nvGraphicFramePr>
        <p:xfrm>
          <a:off x="3720244" y="4997401"/>
          <a:ext cx="5316252" cy="23200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201395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ARINA RESPALDOS TODO\TESIS\FOTOS CAMPO\2do DIA DE CAMPO\DSC0467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66" b="15391"/>
          <a:stretch/>
        </p:blipFill>
        <p:spPr bwMode="auto">
          <a:xfrm>
            <a:off x="-32674" y="-27384"/>
            <a:ext cx="935720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009442" y="260648"/>
            <a:ext cx="7125113" cy="2105204"/>
          </a:xfrm>
        </p:spPr>
        <p:txBody>
          <a:bodyPr/>
          <a:lstStyle/>
          <a:p>
            <a:pPr algn="ctr"/>
            <a:r>
              <a:rPr lang="es-ES" sz="3700" b="1" dirty="0" smtClean="0">
                <a:solidFill>
                  <a:schemeClr val="bg1"/>
                </a:solidFill>
              </a:rPr>
              <a:t>ZONIFICACIÓN </a:t>
            </a:r>
            <a:br>
              <a:rPr lang="es-ES" sz="3700" b="1" dirty="0" smtClean="0">
                <a:solidFill>
                  <a:schemeClr val="bg1"/>
                </a:solidFill>
              </a:rPr>
            </a:br>
            <a:r>
              <a:rPr lang="es-ES" sz="3700" b="1" dirty="0" smtClean="0">
                <a:solidFill>
                  <a:schemeClr val="bg1"/>
                </a:solidFill>
              </a:rPr>
              <a:t>ECOLOGÍA – ECONÓMICA</a:t>
            </a:r>
            <a:br>
              <a:rPr lang="es-ES" sz="3700" b="1" dirty="0" smtClean="0">
                <a:solidFill>
                  <a:schemeClr val="bg1"/>
                </a:solidFill>
              </a:rPr>
            </a:br>
            <a:r>
              <a:rPr lang="es-ES" sz="3700" b="1" dirty="0" smtClean="0">
                <a:solidFill>
                  <a:schemeClr val="bg1"/>
                </a:solidFill>
              </a:rPr>
              <a:t>DEL </a:t>
            </a:r>
            <a:br>
              <a:rPr lang="es-ES" sz="3700" b="1" dirty="0" smtClean="0">
                <a:solidFill>
                  <a:schemeClr val="bg1"/>
                </a:solidFill>
              </a:rPr>
            </a:br>
            <a:r>
              <a:rPr lang="es-ES" sz="3700" b="1" dirty="0" smtClean="0">
                <a:solidFill>
                  <a:schemeClr val="bg1"/>
                </a:solidFill>
              </a:rPr>
              <a:t>CANTÓN MEJÍA</a:t>
            </a:r>
            <a:endParaRPr lang="es-ES" sz="3700" b="1" dirty="0">
              <a:solidFill>
                <a:schemeClr val="bg1"/>
              </a:solidFill>
            </a:endParaRPr>
          </a:p>
        </p:txBody>
      </p:sp>
    </p:spTree>
    <p:extLst>
      <p:ext uri="{BB962C8B-B14F-4D97-AF65-F5344CB8AC3E}">
        <p14:creationId xmlns:p14="http://schemas.microsoft.com/office/powerpoint/2010/main" val="2815299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5429" y="44624"/>
            <a:ext cx="7522995" cy="864096"/>
          </a:xfrm>
        </p:spPr>
        <p:txBody>
          <a:bodyPr/>
          <a:lstStyle/>
          <a:p>
            <a:r>
              <a:rPr lang="es-ES" sz="2400" b="1" dirty="0">
                <a:solidFill>
                  <a:schemeClr val="accent2"/>
                </a:solidFill>
              </a:rPr>
              <a:t>PROPUESTA METODOLÓGICA DE TRABAJO</a:t>
            </a:r>
            <a:endParaRPr lang="es-ES" sz="2400"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766" t="24288" r="10822" b="14547"/>
          <a:stretch/>
        </p:blipFill>
        <p:spPr bwMode="auto">
          <a:xfrm>
            <a:off x="251520" y="836712"/>
            <a:ext cx="8712968" cy="601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786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71759" y="548679"/>
            <a:ext cx="7315200" cy="5760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smtClean="0"/>
              <a:t>PONDERACIÓN DE UNIDADES ECOLÓGICAS  Y SOCIOECONÓMICAS</a:t>
            </a:r>
            <a:endParaRPr lang="es-ES" sz="2400" dirty="0"/>
          </a:p>
        </p:txBody>
      </p:sp>
      <p:sp>
        <p:nvSpPr>
          <p:cNvPr id="5" name="2 Marcador de contenido"/>
          <p:cNvSpPr txBox="1">
            <a:spLocks/>
          </p:cNvSpPr>
          <p:nvPr/>
        </p:nvSpPr>
        <p:spPr>
          <a:xfrm>
            <a:off x="1043608" y="1484784"/>
            <a:ext cx="7128792" cy="1008112"/>
          </a:xfrm>
          <a:prstGeom prst="rect">
            <a:avLst/>
          </a:prstGeom>
        </p:spPr>
        <p:txBody>
          <a:bodyPr vert="horz" lIns="91440" tIns="45720" rIns="91440" bIns="45720" rtlCol="0" anchor="ctr">
            <a:normAutofit fontScale="700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45720" indent="0" algn="just">
              <a:buFont typeface="Wingdings 2" charset="2"/>
              <a:buNone/>
            </a:pPr>
            <a:r>
              <a:rPr lang="es-ES" sz="3000" dirty="0" smtClean="0"/>
              <a:t>Para la ponderación de unidades ecol</a:t>
            </a:r>
            <a:r>
              <a:rPr lang="en-US" sz="3000" dirty="0" smtClean="0"/>
              <a:t>ó</a:t>
            </a:r>
            <a:r>
              <a:rPr lang="es-ES" sz="3000" dirty="0" smtClean="0"/>
              <a:t>gicas y socioecon</a:t>
            </a:r>
            <a:r>
              <a:rPr lang="en-US" sz="3000" dirty="0" smtClean="0"/>
              <a:t>ó</a:t>
            </a:r>
            <a:r>
              <a:rPr lang="es-ES" sz="3000" dirty="0" smtClean="0"/>
              <a:t>micas se consideraron los siguiente valores:</a:t>
            </a:r>
          </a:p>
          <a:p>
            <a:pPr marL="45720" indent="0" algn="just">
              <a:buFont typeface="Wingdings 2" charset="2"/>
              <a:buNone/>
            </a:pPr>
            <a:endParaRPr lang="es-ES" sz="2200" dirty="0"/>
          </a:p>
        </p:txBody>
      </p:sp>
      <p:graphicFrame>
        <p:nvGraphicFramePr>
          <p:cNvPr id="6" name="5 Tabla"/>
          <p:cNvGraphicFramePr>
            <a:graphicFrameLocks noGrp="1"/>
          </p:cNvGraphicFramePr>
          <p:nvPr>
            <p:extLst>
              <p:ext uri="{D42A27DB-BD31-4B8C-83A1-F6EECF244321}">
                <p14:modId xmlns:p14="http://schemas.microsoft.com/office/powerpoint/2010/main" val="1208753010"/>
              </p:ext>
            </p:extLst>
          </p:nvPr>
        </p:nvGraphicFramePr>
        <p:xfrm>
          <a:off x="2483768" y="2492896"/>
          <a:ext cx="4176464" cy="1787652"/>
        </p:xfrm>
        <a:graphic>
          <a:graphicData uri="http://schemas.openxmlformats.org/drawingml/2006/table">
            <a:tbl>
              <a:tblPr firstRow="1" firstCol="1" bandRow="1">
                <a:tableStyleId>{616DA210-FB5B-4158-B5E0-FEB733F419BA}</a:tableStyleId>
              </a:tblPr>
              <a:tblGrid>
                <a:gridCol w="2664296"/>
                <a:gridCol w="1512168"/>
              </a:tblGrid>
              <a:tr h="173355">
                <a:tc>
                  <a:txBody>
                    <a:bodyPr/>
                    <a:lstStyle/>
                    <a:p>
                      <a:pPr marL="457200" algn="l">
                        <a:lnSpc>
                          <a:spcPct val="115000"/>
                        </a:lnSpc>
                        <a:spcAft>
                          <a:spcPts val="0"/>
                        </a:spcAft>
                      </a:pPr>
                      <a:r>
                        <a:rPr lang="en-US" sz="1700" dirty="0" smtClean="0">
                          <a:effectLst/>
                        </a:rPr>
                        <a:t>CRITERIO</a:t>
                      </a:r>
                      <a:endParaRPr lang="es-ES" sz="1700" dirty="0">
                        <a:effectLst/>
                        <a:latin typeface="Calibri"/>
                        <a:ea typeface="Calibri"/>
                        <a:cs typeface="Times New Roman"/>
                      </a:endParaRPr>
                    </a:p>
                  </a:txBody>
                  <a:tcPr marL="68580" marR="68580" marT="0" marB="0"/>
                </a:tc>
                <a:tc>
                  <a:txBody>
                    <a:bodyPr/>
                    <a:lstStyle/>
                    <a:p>
                      <a:pPr marL="457200" algn="l">
                        <a:lnSpc>
                          <a:spcPct val="115000"/>
                        </a:lnSpc>
                        <a:spcAft>
                          <a:spcPts val="0"/>
                        </a:spcAft>
                      </a:pPr>
                      <a:r>
                        <a:rPr lang="es-ES" sz="1700" dirty="0" smtClean="0">
                          <a:effectLst/>
                        </a:rPr>
                        <a:t>PESO</a:t>
                      </a:r>
                      <a:endParaRPr lang="es-ES" sz="1700" dirty="0">
                        <a:effectLst/>
                        <a:latin typeface="Calibri"/>
                        <a:ea typeface="Calibri"/>
                        <a:cs typeface="Times New Roman"/>
                      </a:endParaRPr>
                    </a:p>
                  </a:txBody>
                  <a:tcPr marL="68580" marR="68580" marT="0" marB="0"/>
                </a:tc>
              </a:tr>
              <a:tr h="182880">
                <a:tc>
                  <a:txBody>
                    <a:bodyPr/>
                    <a:lstStyle/>
                    <a:p>
                      <a:pPr marL="457200">
                        <a:lnSpc>
                          <a:spcPct val="115000"/>
                        </a:lnSpc>
                        <a:spcAft>
                          <a:spcPts val="0"/>
                        </a:spcAft>
                      </a:pPr>
                      <a:r>
                        <a:rPr lang="es-ES" sz="1700" dirty="0">
                          <a:effectLst/>
                        </a:rPr>
                        <a:t>Muy Alto</a:t>
                      </a:r>
                      <a:endParaRPr lang="es-ES" sz="17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S" sz="1700" dirty="0">
                          <a:effectLst/>
                        </a:rPr>
                        <a:t>5</a:t>
                      </a:r>
                      <a:endParaRPr lang="es-ES" sz="1700" dirty="0">
                        <a:effectLst/>
                        <a:latin typeface="Calibri"/>
                        <a:ea typeface="Calibri"/>
                        <a:cs typeface="Times New Roman"/>
                      </a:endParaRPr>
                    </a:p>
                  </a:txBody>
                  <a:tcPr marL="68580" marR="68580" marT="0" marB="0"/>
                </a:tc>
              </a:tr>
              <a:tr h="173355">
                <a:tc>
                  <a:txBody>
                    <a:bodyPr/>
                    <a:lstStyle/>
                    <a:p>
                      <a:pPr marL="457200">
                        <a:lnSpc>
                          <a:spcPct val="115000"/>
                        </a:lnSpc>
                        <a:spcAft>
                          <a:spcPts val="0"/>
                        </a:spcAft>
                      </a:pPr>
                      <a:r>
                        <a:rPr lang="es-ES" sz="1700" dirty="0">
                          <a:effectLst/>
                        </a:rPr>
                        <a:t>Alto</a:t>
                      </a:r>
                      <a:endParaRPr lang="es-ES" sz="17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S" sz="1700" dirty="0">
                          <a:effectLst/>
                        </a:rPr>
                        <a:t>4</a:t>
                      </a:r>
                      <a:endParaRPr lang="es-ES" sz="1700" dirty="0">
                        <a:effectLst/>
                        <a:latin typeface="Calibri"/>
                        <a:ea typeface="Calibri"/>
                        <a:cs typeface="Times New Roman"/>
                      </a:endParaRPr>
                    </a:p>
                  </a:txBody>
                  <a:tcPr marL="68580" marR="68580" marT="0" marB="0"/>
                </a:tc>
              </a:tr>
              <a:tr h="0">
                <a:tc>
                  <a:txBody>
                    <a:bodyPr/>
                    <a:lstStyle/>
                    <a:p>
                      <a:pPr marL="457200">
                        <a:lnSpc>
                          <a:spcPct val="115000"/>
                        </a:lnSpc>
                        <a:spcAft>
                          <a:spcPts val="0"/>
                        </a:spcAft>
                      </a:pPr>
                      <a:r>
                        <a:rPr lang="es-ES" sz="1700" dirty="0">
                          <a:effectLst/>
                        </a:rPr>
                        <a:t>Medio</a:t>
                      </a:r>
                      <a:endParaRPr lang="es-ES" sz="17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S" sz="1700" dirty="0">
                          <a:effectLst/>
                        </a:rPr>
                        <a:t>3</a:t>
                      </a:r>
                      <a:endParaRPr lang="es-ES" sz="1700" dirty="0">
                        <a:effectLst/>
                        <a:latin typeface="Calibri"/>
                        <a:ea typeface="Calibri"/>
                        <a:cs typeface="Times New Roman"/>
                      </a:endParaRPr>
                    </a:p>
                  </a:txBody>
                  <a:tcPr marL="68580" marR="68580" marT="0" marB="0"/>
                </a:tc>
              </a:tr>
              <a:tr h="173355">
                <a:tc>
                  <a:txBody>
                    <a:bodyPr/>
                    <a:lstStyle/>
                    <a:p>
                      <a:pPr marL="457200">
                        <a:lnSpc>
                          <a:spcPct val="115000"/>
                        </a:lnSpc>
                        <a:spcAft>
                          <a:spcPts val="0"/>
                        </a:spcAft>
                      </a:pPr>
                      <a:r>
                        <a:rPr lang="es-ES" sz="1700" dirty="0">
                          <a:effectLst/>
                        </a:rPr>
                        <a:t>Bajo</a:t>
                      </a:r>
                      <a:endParaRPr lang="es-ES" sz="17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S" sz="1700" dirty="0">
                          <a:effectLst/>
                        </a:rPr>
                        <a:t>2</a:t>
                      </a:r>
                      <a:endParaRPr lang="es-ES" sz="1700" dirty="0">
                        <a:effectLst/>
                        <a:latin typeface="Calibri"/>
                        <a:ea typeface="Calibri"/>
                        <a:cs typeface="Times New Roman"/>
                      </a:endParaRPr>
                    </a:p>
                  </a:txBody>
                  <a:tcPr marL="68580" marR="68580" marT="0" marB="0"/>
                </a:tc>
              </a:tr>
              <a:tr h="182880">
                <a:tc>
                  <a:txBody>
                    <a:bodyPr/>
                    <a:lstStyle/>
                    <a:p>
                      <a:pPr marL="457200">
                        <a:lnSpc>
                          <a:spcPct val="115000"/>
                        </a:lnSpc>
                        <a:spcAft>
                          <a:spcPts val="0"/>
                        </a:spcAft>
                      </a:pPr>
                      <a:r>
                        <a:rPr lang="es-ES" sz="1700" dirty="0">
                          <a:effectLst/>
                        </a:rPr>
                        <a:t>Muy Bajo</a:t>
                      </a:r>
                      <a:endParaRPr lang="es-ES" sz="17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S" sz="1700" dirty="0">
                          <a:effectLst/>
                        </a:rPr>
                        <a:t>1</a:t>
                      </a:r>
                      <a:endParaRPr lang="es-ES" sz="1700" dirty="0">
                        <a:effectLst/>
                        <a:latin typeface="Calibri"/>
                        <a:ea typeface="Calibri"/>
                        <a:cs typeface="Times New Roman"/>
                      </a:endParaRPr>
                    </a:p>
                  </a:txBody>
                  <a:tcPr marL="68580" marR="68580" marT="0" marB="0"/>
                </a:tc>
              </a:tr>
            </a:tbl>
          </a:graphicData>
        </a:graphic>
      </p:graphicFrame>
      <p:sp>
        <p:nvSpPr>
          <p:cNvPr id="7" name="6 Rectángulo"/>
          <p:cNvSpPr/>
          <p:nvPr/>
        </p:nvSpPr>
        <p:spPr>
          <a:xfrm>
            <a:off x="827584" y="4725144"/>
            <a:ext cx="7488832" cy="1785104"/>
          </a:xfrm>
          <a:prstGeom prst="rect">
            <a:avLst/>
          </a:prstGeom>
        </p:spPr>
        <p:txBody>
          <a:bodyPr wrap="square">
            <a:spAutoFit/>
          </a:bodyPr>
          <a:lstStyle/>
          <a:p>
            <a:pPr algn="just"/>
            <a:r>
              <a:rPr lang="es-ES" sz="2200" dirty="0" smtClean="0"/>
              <a:t>Las áreas </a:t>
            </a:r>
            <a:r>
              <a:rPr lang="es-ES" sz="2200" dirty="0"/>
              <a:t>con </a:t>
            </a:r>
            <a:r>
              <a:rPr lang="es-ES" sz="2200" dirty="0" smtClean="0"/>
              <a:t>mayor potencial ecológico y socioecon</a:t>
            </a:r>
            <a:r>
              <a:rPr lang="en-US" sz="2200" dirty="0" smtClean="0"/>
              <a:t>ó</a:t>
            </a:r>
            <a:r>
              <a:rPr lang="es-ES" sz="2200" dirty="0" smtClean="0"/>
              <a:t>mico, son las que reciben una valoración de muy alto con un peso máximo de 5 y a </a:t>
            </a:r>
            <a:r>
              <a:rPr lang="es-ES" sz="2200" dirty="0"/>
              <a:t>medida que aumentan las limitaciones de la zona el </a:t>
            </a:r>
            <a:r>
              <a:rPr lang="es-ES" sz="2200" dirty="0" smtClean="0"/>
              <a:t>valor disminuye.</a:t>
            </a:r>
            <a:endParaRPr lang="es-ES" sz="2200" dirty="0"/>
          </a:p>
        </p:txBody>
      </p:sp>
    </p:spTree>
    <p:extLst>
      <p:ext uri="{BB962C8B-B14F-4D97-AF65-F5344CB8AC3E}">
        <p14:creationId xmlns:p14="http://schemas.microsoft.com/office/powerpoint/2010/main" val="212772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Maria Alicia\Desktop\FOTOS CAMPO\4to DIA DE CAMPO\DSC0477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ln>
            <a:noFill/>
          </a:ln>
        </p:spPr>
      </p:pic>
      <p:sp>
        <p:nvSpPr>
          <p:cNvPr id="2" name="1 Título"/>
          <p:cNvSpPr>
            <a:spLocks noGrp="1"/>
          </p:cNvSpPr>
          <p:nvPr>
            <p:ph type="title"/>
          </p:nvPr>
        </p:nvSpPr>
        <p:spPr>
          <a:xfrm>
            <a:off x="1009442" y="260648"/>
            <a:ext cx="7125113" cy="924475"/>
          </a:xfrm>
        </p:spPr>
        <p:txBody>
          <a:bodyPr/>
          <a:lstStyle/>
          <a:p>
            <a:pPr algn="ctr"/>
            <a:r>
              <a:rPr lang="es-EC" sz="3600" b="1" i="1" dirty="0">
                <a:solidFill>
                  <a:srgbClr val="FF6600"/>
                </a:solidFill>
              </a:rPr>
              <a:t>ANÁLISIS DEL ÁMBITO ECOLÓGICO</a:t>
            </a:r>
            <a:endParaRPr lang="es-ES" sz="3600" dirty="0">
              <a:solidFill>
                <a:srgbClr val="FF6600"/>
              </a:solidFill>
            </a:endParaRPr>
          </a:p>
        </p:txBody>
      </p:sp>
    </p:spTree>
    <p:extLst>
      <p:ext uri="{BB962C8B-B14F-4D97-AF65-F5344CB8AC3E}">
        <p14:creationId xmlns:p14="http://schemas.microsoft.com/office/powerpoint/2010/main" val="1377842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CuadroTexto"/>
          <p:cNvSpPr txBox="1"/>
          <p:nvPr/>
        </p:nvSpPr>
        <p:spPr>
          <a:xfrm>
            <a:off x="4392487" y="1700808"/>
            <a:ext cx="2996393"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smtClean="0"/>
              <a:t>Mapa de Uso Potencial</a:t>
            </a:r>
            <a:endParaRPr lang="es-ES" dirty="0"/>
          </a:p>
        </p:txBody>
      </p:sp>
      <p:sp>
        <p:nvSpPr>
          <p:cNvPr id="41" name="40 CuadroTexto"/>
          <p:cNvSpPr txBox="1"/>
          <p:nvPr/>
        </p:nvSpPr>
        <p:spPr>
          <a:xfrm>
            <a:off x="216024" y="2060848"/>
            <a:ext cx="251049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dirty="0" smtClean="0">
                <a:hlinkClick r:id="rId3" action="ppaction://hlinkfile"/>
              </a:rPr>
              <a:t>Mapa</a:t>
            </a:r>
            <a:r>
              <a:rPr lang="es-ES" dirty="0" smtClean="0"/>
              <a:t> de Conflictos</a:t>
            </a:r>
            <a:endParaRPr lang="es-ES" dirty="0"/>
          </a:p>
        </p:txBody>
      </p:sp>
      <p:sp>
        <p:nvSpPr>
          <p:cNvPr id="42" name="41 CuadroTexto"/>
          <p:cNvSpPr txBox="1"/>
          <p:nvPr/>
        </p:nvSpPr>
        <p:spPr>
          <a:xfrm>
            <a:off x="216024" y="1331476"/>
            <a:ext cx="251049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dirty="0" smtClean="0">
                <a:hlinkClick r:id="rId4" action="ppaction://hlinkfile"/>
              </a:rPr>
              <a:t>Mapa</a:t>
            </a:r>
            <a:r>
              <a:rPr lang="es-ES" dirty="0" smtClean="0"/>
              <a:t> de Aptitud</a:t>
            </a:r>
            <a:endParaRPr lang="es-ES" dirty="0"/>
          </a:p>
        </p:txBody>
      </p:sp>
      <p:sp>
        <p:nvSpPr>
          <p:cNvPr id="43" name="42 CuadroTexto"/>
          <p:cNvSpPr txBox="1"/>
          <p:nvPr/>
        </p:nvSpPr>
        <p:spPr>
          <a:xfrm>
            <a:off x="1598101" y="510213"/>
            <a:ext cx="6721639" cy="369332"/>
          </a:xfrm>
          <a:prstGeom prst="rect">
            <a:avLst/>
          </a:prstGeom>
          <a:noFill/>
        </p:spPr>
        <p:txBody>
          <a:bodyPr wrap="square" rtlCol="0">
            <a:spAutoFit/>
          </a:bodyPr>
          <a:lstStyle/>
          <a:p>
            <a:pPr algn="ctr"/>
            <a:r>
              <a:rPr lang="en-US" b="1" dirty="0"/>
              <a:t>PONDERACION DE UNIDADES </a:t>
            </a:r>
            <a:r>
              <a:rPr lang="en-US" b="1" dirty="0" smtClean="0"/>
              <a:t>ECOLÓ</a:t>
            </a:r>
            <a:r>
              <a:rPr lang="es-ES" b="1" dirty="0" smtClean="0"/>
              <a:t>GICAS</a:t>
            </a:r>
            <a:endParaRPr lang="es-ES" b="1" dirty="0"/>
          </a:p>
        </p:txBody>
      </p:sp>
      <p:sp>
        <p:nvSpPr>
          <p:cNvPr id="44" name="43 CuadroTexto"/>
          <p:cNvSpPr txBox="1"/>
          <p:nvPr/>
        </p:nvSpPr>
        <p:spPr>
          <a:xfrm>
            <a:off x="2880319" y="1331476"/>
            <a:ext cx="566885" cy="369332"/>
          </a:xfrm>
          <a:prstGeom prst="rect">
            <a:avLst/>
          </a:prstGeom>
          <a:noFill/>
        </p:spPr>
        <p:txBody>
          <a:bodyPr wrap="square" rtlCol="0">
            <a:spAutoFit/>
          </a:bodyPr>
          <a:lstStyle/>
          <a:p>
            <a:r>
              <a:rPr lang="en-US" dirty="0" smtClean="0"/>
              <a:t>0,2</a:t>
            </a:r>
            <a:endParaRPr lang="es-ES" dirty="0"/>
          </a:p>
        </p:txBody>
      </p:sp>
      <p:sp>
        <p:nvSpPr>
          <p:cNvPr id="45" name="44 CuadroTexto"/>
          <p:cNvSpPr txBox="1"/>
          <p:nvPr/>
        </p:nvSpPr>
        <p:spPr>
          <a:xfrm>
            <a:off x="2880319" y="2051556"/>
            <a:ext cx="566885" cy="369332"/>
          </a:xfrm>
          <a:prstGeom prst="rect">
            <a:avLst/>
          </a:prstGeom>
          <a:noFill/>
        </p:spPr>
        <p:txBody>
          <a:bodyPr wrap="square" rtlCol="0">
            <a:spAutoFit/>
          </a:bodyPr>
          <a:lstStyle/>
          <a:p>
            <a:r>
              <a:rPr lang="en-US" dirty="0" smtClean="0"/>
              <a:t>0,8</a:t>
            </a:r>
            <a:endParaRPr lang="es-ES" dirty="0"/>
          </a:p>
        </p:txBody>
      </p:sp>
      <p:cxnSp>
        <p:nvCxnSpPr>
          <p:cNvPr id="46" name="45 Conector recto de flecha"/>
          <p:cNvCxnSpPr/>
          <p:nvPr/>
        </p:nvCxnSpPr>
        <p:spPr>
          <a:xfrm>
            <a:off x="2762013" y="1516142"/>
            <a:ext cx="153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flipV="1">
            <a:off x="2762013" y="2236222"/>
            <a:ext cx="153803" cy="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47 Conector angular"/>
          <p:cNvCxnSpPr>
            <a:stCxn id="44" idx="3"/>
            <a:endCxn id="40" idx="1"/>
          </p:cNvCxnSpPr>
          <p:nvPr/>
        </p:nvCxnSpPr>
        <p:spPr>
          <a:xfrm>
            <a:off x="3447204" y="1516142"/>
            <a:ext cx="945283" cy="36933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48 Conector angular"/>
          <p:cNvCxnSpPr>
            <a:stCxn id="45" idx="3"/>
            <a:endCxn id="40" idx="1"/>
          </p:cNvCxnSpPr>
          <p:nvPr/>
        </p:nvCxnSpPr>
        <p:spPr>
          <a:xfrm flipV="1">
            <a:off x="3447204" y="1885474"/>
            <a:ext cx="945283" cy="35074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216023" y="3698448"/>
            <a:ext cx="3897433"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dirty="0" smtClean="0">
                <a:hlinkClick r:id="rId5" action="ppaction://hlinkfile"/>
              </a:rPr>
              <a:t>Map</a:t>
            </a:r>
            <a:r>
              <a:rPr lang="en-US" dirty="0" smtClean="0">
                <a:hlinkClick r:id="rId5" action="ppaction://hlinkfile"/>
              </a:rPr>
              <a:t>a</a:t>
            </a:r>
            <a:r>
              <a:rPr lang="en-US" dirty="0" smtClean="0"/>
              <a:t> de </a:t>
            </a:r>
            <a:r>
              <a:rPr lang="es-ES" dirty="0" smtClean="0"/>
              <a:t>Susc. </a:t>
            </a:r>
            <a:r>
              <a:rPr lang="es-ES" dirty="0"/>
              <a:t>a </a:t>
            </a:r>
            <a:r>
              <a:rPr lang="es-ES" dirty="0" smtClean="0"/>
              <a:t>Deslizamientos</a:t>
            </a:r>
            <a:endParaRPr lang="es-ES" dirty="0"/>
          </a:p>
        </p:txBody>
      </p:sp>
      <p:sp>
        <p:nvSpPr>
          <p:cNvPr id="51" name="50 CuadroTexto"/>
          <p:cNvSpPr txBox="1"/>
          <p:nvPr/>
        </p:nvSpPr>
        <p:spPr>
          <a:xfrm>
            <a:off x="233518" y="4418528"/>
            <a:ext cx="3834426"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dirty="0" smtClean="0">
                <a:hlinkClick r:id="rId6" action="ppaction://hlinkfile"/>
              </a:rPr>
              <a:t>Mapa</a:t>
            </a:r>
            <a:r>
              <a:rPr lang="en-US" dirty="0" smtClean="0"/>
              <a:t> de </a:t>
            </a:r>
            <a:r>
              <a:rPr lang="es-ES" dirty="0" smtClean="0"/>
              <a:t>Susc. </a:t>
            </a:r>
            <a:r>
              <a:rPr lang="es-ES" dirty="0"/>
              <a:t>a </a:t>
            </a:r>
            <a:r>
              <a:rPr lang="es-ES" dirty="0" smtClean="0"/>
              <a:t>Erosión</a:t>
            </a:r>
            <a:endParaRPr lang="es-ES" dirty="0"/>
          </a:p>
        </p:txBody>
      </p:sp>
      <p:sp>
        <p:nvSpPr>
          <p:cNvPr id="52" name="51 CuadroTexto"/>
          <p:cNvSpPr txBox="1"/>
          <p:nvPr/>
        </p:nvSpPr>
        <p:spPr>
          <a:xfrm>
            <a:off x="216024" y="5138608"/>
            <a:ext cx="386111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dirty="0" smtClean="0">
                <a:hlinkClick r:id="rId7" action="ppaction://hlinkfile"/>
              </a:rPr>
              <a:t>Mapa</a:t>
            </a:r>
            <a:r>
              <a:rPr lang="en-US" dirty="0" smtClean="0"/>
              <a:t> de </a:t>
            </a:r>
            <a:r>
              <a:rPr lang="es-ES" dirty="0" smtClean="0"/>
              <a:t>Susc. </a:t>
            </a:r>
            <a:r>
              <a:rPr lang="es-ES" dirty="0"/>
              <a:t>a H</a:t>
            </a:r>
            <a:r>
              <a:rPr lang="es-ES" dirty="0" smtClean="0"/>
              <a:t>eladas</a:t>
            </a:r>
            <a:endParaRPr lang="es-ES" dirty="0"/>
          </a:p>
        </p:txBody>
      </p:sp>
      <p:sp>
        <p:nvSpPr>
          <p:cNvPr id="53" name="52 CuadroTexto"/>
          <p:cNvSpPr txBox="1"/>
          <p:nvPr/>
        </p:nvSpPr>
        <p:spPr>
          <a:xfrm>
            <a:off x="233518" y="5858688"/>
            <a:ext cx="381693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smtClean="0">
                <a:hlinkClick r:id="rId8" action="ppaction://hlinkfile"/>
              </a:rPr>
              <a:t>Mapa</a:t>
            </a:r>
            <a:r>
              <a:rPr lang="en-US" dirty="0" smtClean="0"/>
              <a:t> de </a:t>
            </a:r>
            <a:r>
              <a:rPr lang="es-ES" dirty="0" smtClean="0"/>
              <a:t>Susc. </a:t>
            </a:r>
            <a:r>
              <a:rPr lang="es-ES" dirty="0"/>
              <a:t>a </a:t>
            </a:r>
            <a:r>
              <a:rPr lang="es-ES" dirty="0" smtClean="0"/>
              <a:t>Inundaciones</a:t>
            </a:r>
            <a:endParaRPr lang="es-ES" dirty="0"/>
          </a:p>
        </p:txBody>
      </p:sp>
      <p:sp>
        <p:nvSpPr>
          <p:cNvPr id="54" name="53 CuadroTexto"/>
          <p:cNvSpPr txBox="1"/>
          <p:nvPr/>
        </p:nvSpPr>
        <p:spPr>
          <a:xfrm>
            <a:off x="4239340" y="3707740"/>
            <a:ext cx="764708" cy="369332"/>
          </a:xfrm>
          <a:prstGeom prst="rect">
            <a:avLst/>
          </a:prstGeom>
          <a:noFill/>
        </p:spPr>
        <p:txBody>
          <a:bodyPr wrap="square" rtlCol="0">
            <a:spAutoFit/>
          </a:bodyPr>
          <a:lstStyle/>
          <a:p>
            <a:r>
              <a:rPr lang="en-US" dirty="0" smtClean="0"/>
              <a:t>0,25</a:t>
            </a:r>
            <a:endParaRPr lang="es-ES" dirty="0"/>
          </a:p>
        </p:txBody>
      </p:sp>
      <p:sp>
        <p:nvSpPr>
          <p:cNvPr id="55" name="54 CuadroTexto"/>
          <p:cNvSpPr txBox="1"/>
          <p:nvPr/>
        </p:nvSpPr>
        <p:spPr>
          <a:xfrm>
            <a:off x="4212468" y="4418528"/>
            <a:ext cx="769344" cy="369332"/>
          </a:xfrm>
          <a:prstGeom prst="rect">
            <a:avLst/>
          </a:prstGeom>
          <a:noFill/>
        </p:spPr>
        <p:txBody>
          <a:bodyPr wrap="square" rtlCol="0">
            <a:spAutoFit/>
          </a:bodyPr>
          <a:lstStyle/>
          <a:p>
            <a:r>
              <a:rPr lang="en-US" dirty="0" smtClean="0"/>
              <a:t>0,40</a:t>
            </a:r>
            <a:endParaRPr lang="es-ES" dirty="0"/>
          </a:p>
        </p:txBody>
      </p:sp>
      <p:sp>
        <p:nvSpPr>
          <p:cNvPr id="56" name="55 CuadroTexto"/>
          <p:cNvSpPr txBox="1"/>
          <p:nvPr/>
        </p:nvSpPr>
        <p:spPr>
          <a:xfrm>
            <a:off x="4265836" y="5147900"/>
            <a:ext cx="715976" cy="369332"/>
          </a:xfrm>
          <a:prstGeom prst="rect">
            <a:avLst/>
          </a:prstGeom>
          <a:noFill/>
        </p:spPr>
        <p:txBody>
          <a:bodyPr wrap="square" rtlCol="0">
            <a:spAutoFit/>
          </a:bodyPr>
          <a:lstStyle/>
          <a:p>
            <a:r>
              <a:rPr lang="en-US" dirty="0" smtClean="0"/>
              <a:t>0,25</a:t>
            </a:r>
            <a:endParaRPr lang="es-ES" dirty="0"/>
          </a:p>
        </p:txBody>
      </p:sp>
      <p:sp>
        <p:nvSpPr>
          <p:cNvPr id="57" name="56 CuadroTexto"/>
          <p:cNvSpPr txBox="1"/>
          <p:nvPr/>
        </p:nvSpPr>
        <p:spPr>
          <a:xfrm>
            <a:off x="4212468" y="5867980"/>
            <a:ext cx="850328" cy="369332"/>
          </a:xfrm>
          <a:prstGeom prst="rect">
            <a:avLst/>
          </a:prstGeom>
          <a:noFill/>
        </p:spPr>
        <p:txBody>
          <a:bodyPr wrap="square" rtlCol="0">
            <a:spAutoFit/>
          </a:bodyPr>
          <a:lstStyle/>
          <a:p>
            <a:r>
              <a:rPr lang="en-US" dirty="0" smtClean="0"/>
              <a:t>0,10</a:t>
            </a:r>
            <a:endParaRPr lang="es-ES" dirty="0"/>
          </a:p>
        </p:txBody>
      </p:sp>
      <p:cxnSp>
        <p:nvCxnSpPr>
          <p:cNvPr id="58" name="57 Conector recto de flecha"/>
          <p:cNvCxnSpPr/>
          <p:nvPr/>
        </p:nvCxnSpPr>
        <p:spPr>
          <a:xfrm>
            <a:off x="4139952" y="3883114"/>
            <a:ext cx="125884" cy="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51" idx="3"/>
            <a:endCxn id="55" idx="1"/>
          </p:cNvCxnSpPr>
          <p:nvPr/>
        </p:nvCxnSpPr>
        <p:spPr>
          <a:xfrm>
            <a:off x="4067944" y="4603194"/>
            <a:ext cx="1445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a:stCxn id="52" idx="3"/>
            <a:endCxn id="56" idx="1"/>
          </p:cNvCxnSpPr>
          <p:nvPr/>
        </p:nvCxnSpPr>
        <p:spPr>
          <a:xfrm>
            <a:off x="4077134" y="5323274"/>
            <a:ext cx="188702" cy="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a:stCxn id="53" idx="3"/>
            <a:endCxn id="57" idx="1"/>
          </p:cNvCxnSpPr>
          <p:nvPr/>
        </p:nvCxnSpPr>
        <p:spPr>
          <a:xfrm>
            <a:off x="4050450" y="6043354"/>
            <a:ext cx="162018" cy="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61 CuadroTexto"/>
          <p:cNvSpPr txBox="1"/>
          <p:nvPr/>
        </p:nvSpPr>
        <p:spPr>
          <a:xfrm>
            <a:off x="5544615" y="4581128"/>
            <a:ext cx="2186557" cy="87716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700" dirty="0" smtClean="0"/>
              <a:t>Mapa </a:t>
            </a:r>
          </a:p>
          <a:p>
            <a:pPr algn="ctr"/>
            <a:r>
              <a:rPr lang="en-US" sz="1700" dirty="0" smtClean="0"/>
              <a:t>de Susceptibilidades</a:t>
            </a:r>
            <a:endParaRPr lang="es-ES" sz="1700" dirty="0"/>
          </a:p>
        </p:txBody>
      </p:sp>
      <p:cxnSp>
        <p:nvCxnSpPr>
          <p:cNvPr id="63" name="62 Conector angular"/>
          <p:cNvCxnSpPr>
            <a:stCxn id="57" idx="3"/>
            <a:endCxn id="62" idx="1"/>
          </p:cNvCxnSpPr>
          <p:nvPr/>
        </p:nvCxnSpPr>
        <p:spPr>
          <a:xfrm flipV="1">
            <a:off x="5062796" y="5019710"/>
            <a:ext cx="481819" cy="103293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p:nvPr/>
        </p:nvCxnSpPr>
        <p:spPr>
          <a:xfrm>
            <a:off x="4988293" y="3892406"/>
            <a:ext cx="315412" cy="114835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5" name="64 Conector recto"/>
          <p:cNvCxnSpPr>
            <a:stCxn id="55" idx="3"/>
          </p:cNvCxnSpPr>
          <p:nvPr/>
        </p:nvCxnSpPr>
        <p:spPr>
          <a:xfrm>
            <a:off x="4981812" y="4603194"/>
            <a:ext cx="274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65 Conector recto"/>
          <p:cNvCxnSpPr>
            <a:stCxn id="56" idx="3"/>
          </p:cNvCxnSpPr>
          <p:nvPr/>
        </p:nvCxnSpPr>
        <p:spPr>
          <a:xfrm>
            <a:off x="4981812" y="5332566"/>
            <a:ext cx="274772"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236296" y="3060249"/>
            <a:ext cx="1619672"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400" b="1" dirty="0">
                <a:hlinkClick r:id="rId9" action="ppaction://hlinkfile"/>
              </a:rPr>
              <a:t>UNIDADES ECOLÓ</a:t>
            </a:r>
            <a:r>
              <a:rPr lang="es-ES" sz="1400" b="1" dirty="0">
                <a:hlinkClick r:id="rId9" action="ppaction://hlinkfile"/>
              </a:rPr>
              <a:t>GICAS</a:t>
            </a:r>
            <a:r>
              <a:rPr lang="en-US" sz="1400" dirty="0" smtClean="0">
                <a:hlinkClick r:id="rId9" action="ppaction://hlinkfile"/>
              </a:rPr>
              <a:t> </a:t>
            </a:r>
            <a:endParaRPr lang="es-ES" sz="1400" dirty="0"/>
          </a:p>
        </p:txBody>
      </p:sp>
      <p:sp>
        <p:nvSpPr>
          <p:cNvPr id="68" name="67 CuadroTexto"/>
          <p:cNvSpPr txBox="1"/>
          <p:nvPr/>
        </p:nvSpPr>
        <p:spPr>
          <a:xfrm>
            <a:off x="7776863" y="2195572"/>
            <a:ext cx="566885" cy="369332"/>
          </a:xfrm>
          <a:prstGeom prst="rect">
            <a:avLst/>
          </a:prstGeom>
          <a:noFill/>
        </p:spPr>
        <p:txBody>
          <a:bodyPr wrap="square" rtlCol="0">
            <a:spAutoFit/>
          </a:bodyPr>
          <a:lstStyle/>
          <a:p>
            <a:r>
              <a:rPr lang="en-US" dirty="0" smtClean="0"/>
              <a:t>0,8</a:t>
            </a:r>
            <a:endParaRPr lang="es-ES" dirty="0"/>
          </a:p>
        </p:txBody>
      </p:sp>
      <p:sp>
        <p:nvSpPr>
          <p:cNvPr id="69" name="68 CuadroTexto"/>
          <p:cNvSpPr txBox="1"/>
          <p:nvPr/>
        </p:nvSpPr>
        <p:spPr>
          <a:xfrm>
            <a:off x="7776863" y="3995772"/>
            <a:ext cx="566885" cy="369332"/>
          </a:xfrm>
          <a:prstGeom prst="rect">
            <a:avLst/>
          </a:prstGeom>
          <a:noFill/>
        </p:spPr>
        <p:txBody>
          <a:bodyPr wrap="square" rtlCol="0">
            <a:spAutoFit/>
          </a:bodyPr>
          <a:lstStyle/>
          <a:p>
            <a:r>
              <a:rPr lang="en-US" dirty="0" smtClean="0"/>
              <a:t>0,2</a:t>
            </a:r>
            <a:endParaRPr lang="es-ES" dirty="0"/>
          </a:p>
        </p:txBody>
      </p:sp>
      <p:cxnSp>
        <p:nvCxnSpPr>
          <p:cNvPr id="70" name="69 Conector angular"/>
          <p:cNvCxnSpPr>
            <a:stCxn id="40" idx="3"/>
            <a:endCxn id="68" idx="0"/>
          </p:cNvCxnSpPr>
          <p:nvPr/>
        </p:nvCxnSpPr>
        <p:spPr>
          <a:xfrm>
            <a:off x="7388880" y="1885474"/>
            <a:ext cx="671426" cy="31009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1" name="70 Conector angular"/>
          <p:cNvCxnSpPr>
            <a:endCxn id="62" idx="3"/>
          </p:cNvCxnSpPr>
          <p:nvPr/>
        </p:nvCxnSpPr>
        <p:spPr>
          <a:xfrm rot="5400000">
            <a:off x="7603468" y="4594286"/>
            <a:ext cx="553128" cy="29772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a:stCxn id="68" idx="2"/>
            <a:endCxn id="67" idx="0"/>
          </p:cNvCxnSpPr>
          <p:nvPr/>
        </p:nvCxnSpPr>
        <p:spPr>
          <a:xfrm flipH="1">
            <a:off x="8046132" y="2564904"/>
            <a:ext cx="14174" cy="495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a:stCxn id="69" idx="0"/>
          </p:cNvCxnSpPr>
          <p:nvPr/>
        </p:nvCxnSpPr>
        <p:spPr>
          <a:xfrm flipV="1">
            <a:off x="8060306" y="3583470"/>
            <a:ext cx="8674" cy="412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754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246844" y="385500"/>
            <a:ext cx="4413388" cy="523220"/>
          </a:xfrm>
          <a:prstGeom prst="rect">
            <a:avLst/>
          </a:prstGeom>
        </p:spPr>
        <p:txBody>
          <a:bodyPr wrap="none">
            <a:spAutoFit/>
          </a:bodyPr>
          <a:lstStyle/>
          <a:p>
            <a:r>
              <a:rPr lang="es-EC" sz="2800" b="1" dirty="0" smtClean="0"/>
              <a:t> </a:t>
            </a:r>
            <a:r>
              <a:rPr lang="es-EC" sz="2800" b="1" dirty="0">
                <a:hlinkClick r:id="rId2" action="ppaction://hlinkfile"/>
              </a:rPr>
              <a:t>Unidades Ecológicas</a:t>
            </a:r>
            <a:endParaRPr lang="es-ES" sz="2800" b="1" dirty="0"/>
          </a:p>
        </p:txBody>
      </p:sp>
      <p:graphicFrame>
        <p:nvGraphicFramePr>
          <p:cNvPr id="13" name="12 Tabla"/>
          <p:cNvGraphicFramePr>
            <a:graphicFrameLocks noGrp="1"/>
          </p:cNvGraphicFramePr>
          <p:nvPr>
            <p:extLst>
              <p:ext uri="{D42A27DB-BD31-4B8C-83A1-F6EECF244321}">
                <p14:modId xmlns:p14="http://schemas.microsoft.com/office/powerpoint/2010/main" val="893920967"/>
              </p:ext>
            </p:extLst>
          </p:nvPr>
        </p:nvGraphicFramePr>
        <p:xfrm>
          <a:off x="899592" y="1499381"/>
          <a:ext cx="7200800" cy="4430856"/>
        </p:xfrm>
        <a:graphic>
          <a:graphicData uri="http://schemas.openxmlformats.org/drawingml/2006/table">
            <a:tbl>
              <a:tblPr firstRow="1" bandRow="1">
                <a:tableStyleId>{5C22544A-7EE6-4342-B048-85BDC9FD1C3A}</a:tableStyleId>
              </a:tblPr>
              <a:tblGrid>
                <a:gridCol w="1368151"/>
                <a:gridCol w="3263626"/>
                <a:gridCol w="1200871"/>
                <a:gridCol w="1368152"/>
              </a:tblGrid>
              <a:tr h="738476">
                <a:tc>
                  <a:txBody>
                    <a:bodyPr/>
                    <a:lstStyle/>
                    <a:p>
                      <a:pPr>
                        <a:lnSpc>
                          <a:spcPct val="150000"/>
                        </a:lnSpc>
                        <a:spcAft>
                          <a:spcPts val="0"/>
                        </a:spcAft>
                      </a:pPr>
                      <a:r>
                        <a:rPr lang="es-EC" sz="1400" baseline="0" dirty="0" smtClean="0">
                          <a:effectLst/>
                          <a:latin typeface="+mn-lt"/>
                          <a:ea typeface="+mn-ea"/>
                          <a:cs typeface="+mn-cs"/>
                        </a:rPr>
                        <a:t> Color</a:t>
                      </a:r>
                      <a:endParaRPr lang="es-ES" sz="18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C" sz="1400" dirty="0">
                          <a:effectLst/>
                        </a:rPr>
                        <a:t>Descripción</a:t>
                      </a:r>
                      <a:endParaRPr lang="es-ES" sz="18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400" dirty="0">
                          <a:effectLst/>
                        </a:rPr>
                        <a:t>Área  ha</a:t>
                      </a:r>
                      <a:endParaRPr lang="es-ES" sz="18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400" dirty="0">
                          <a:effectLst/>
                        </a:rPr>
                        <a:t>Área %</a:t>
                      </a:r>
                      <a:endParaRPr lang="es-ES" sz="1800" dirty="0">
                        <a:effectLst/>
                        <a:latin typeface="Verdana"/>
                        <a:ea typeface="Times New Roman"/>
                        <a:cs typeface="Times New Roman"/>
                      </a:endParaRPr>
                    </a:p>
                  </a:txBody>
                  <a:tcPr marL="68580" marR="68580" marT="0" marB="0"/>
                </a:tc>
              </a:tr>
              <a:tr h="738476">
                <a:tc>
                  <a:txBody>
                    <a:bodyPr/>
                    <a:lstStyle/>
                    <a:p>
                      <a:pPr algn="ctr">
                        <a:lnSpc>
                          <a:spcPct val="150000"/>
                        </a:lnSpc>
                        <a:spcAft>
                          <a:spcPts val="0"/>
                        </a:spcAft>
                      </a:pPr>
                      <a:r>
                        <a:rPr lang="es-EC" sz="1400" dirty="0">
                          <a:effectLst/>
                        </a:rPr>
                        <a:t>1</a:t>
                      </a:r>
                      <a:endParaRPr lang="es-ES" sz="18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400" dirty="0">
                          <a:effectLst/>
                        </a:rPr>
                        <a:t>Muy Bajo Potencial Ecológico</a:t>
                      </a:r>
                      <a:endParaRPr lang="es-ES" sz="1800" dirty="0">
                        <a:effectLst/>
                        <a:latin typeface="Verdana"/>
                        <a:ea typeface="Times New Roman"/>
                        <a:cs typeface="Times New Roman"/>
                      </a:endParaRPr>
                    </a:p>
                  </a:txBody>
                  <a:tcPr marL="68580" marR="68580" marT="0" marB="0"/>
                </a:tc>
                <a:tc>
                  <a:txBody>
                    <a:bodyPr/>
                    <a:lstStyle/>
                    <a:p>
                      <a:pPr marR="196850" algn="r">
                        <a:lnSpc>
                          <a:spcPct val="150000"/>
                        </a:lnSpc>
                        <a:spcAft>
                          <a:spcPts val="0"/>
                        </a:spcAft>
                      </a:pPr>
                      <a:r>
                        <a:rPr lang="es-EC" sz="1400" dirty="0">
                          <a:effectLst/>
                        </a:rPr>
                        <a:t>65,48</a:t>
                      </a:r>
                      <a:endParaRPr lang="es-ES" sz="1800" dirty="0">
                        <a:effectLst/>
                        <a:latin typeface="Verdana"/>
                        <a:ea typeface="Times New Roman"/>
                        <a:cs typeface="Times New Roman"/>
                      </a:endParaRPr>
                    </a:p>
                  </a:txBody>
                  <a:tcPr marL="68580" marR="68580" marT="0" marB="0"/>
                </a:tc>
                <a:tc>
                  <a:txBody>
                    <a:bodyPr/>
                    <a:lstStyle/>
                    <a:p>
                      <a:pPr marR="196850" algn="r">
                        <a:lnSpc>
                          <a:spcPct val="150000"/>
                        </a:lnSpc>
                        <a:spcAft>
                          <a:spcPts val="0"/>
                        </a:spcAft>
                      </a:pPr>
                      <a:r>
                        <a:rPr lang="es-EC" sz="1400" dirty="0">
                          <a:effectLst/>
                        </a:rPr>
                        <a:t>0,05</a:t>
                      </a:r>
                      <a:endParaRPr lang="es-ES" sz="1800" dirty="0">
                        <a:effectLst/>
                        <a:latin typeface="Verdana"/>
                        <a:ea typeface="Times New Roman"/>
                        <a:cs typeface="Times New Roman"/>
                      </a:endParaRPr>
                    </a:p>
                  </a:txBody>
                  <a:tcPr marL="68580" marR="68580" marT="0" marB="0"/>
                </a:tc>
              </a:tr>
              <a:tr h="738476">
                <a:tc>
                  <a:txBody>
                    <a:bodyPr/>
                    <a:lstStyle/>
                    <a:p>
                      <a:pPr algn="ctr">
                        <a:lnSpc>
                          <a:spcPct val="150000"/>
                        </a:lnSpc>
                        <a:spcAft>
                          <a:spcPts val="0"/>
                        </a:spcAft>
                      </a:pPr>
                      <a:r>
                        <a:rPr lang="es-EC" sz="1400" dirty="0">
                          <a:effectLst/>
                        </a:rPr>
                        <a:t>2</a:t>
                      </a:r>
                      <a:endParaRPr lang="es-ES" sz="18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400" dirty="0">
                          <a:effectLst/>
                        </a:rPr>
                        <a:t>Bajo Potencial Ecológico</a:t>
                      </a:r>
                      <a:endParaRPr lang="es-ES" sz="1800" dirty="0">
                        <a:effectLst/>
                        <a:latin typeface="Verdana"/>
                        <a:ea typeface="Times New Roman"/>
                        <a:cs typeface="Times New Roman"/>
                      </a:endParaRPr>
                    </a:p>
                  </a:txBody>
                  <a:tcPr marL="68580" marR="68580" marT="0" marB="0"/>
                </a:tc>
                <a:tc>
                  <a:txBody>
                    <a:bodyPr/>
                    <a:lstStyle/>
                    <a:p>
                      <a:pPr marR="196850" algn="r">
                        <a:lnSpc>
                          <a:spcPct val="150000"/>
                        </a:lnSpc>
                        <a:spcAft>
                          <a:spcPts val="0"/>
                        </a:spcAft>
                      </a:pPr>
                      <a:r>
                        <a:rPr lang="en-US" sz="1400" dirty="0">
                          <a:effectLst/>
                        </a:rPr>
                        <a:t>288,09</a:t>
                      </a:r>
                      <a:endParaRPr lang="es-ES" sz="1800" dirty="0">
                        <a:effectLst/>
                        <a:latin typeface="Verdana"/>
                        <a:ea typeface="Times New Roman"/>
                        <a:cs typeface="Times New Roman"/>
                      </a:endParaRPr>
                    </a:p>
                  </a:txBody>
                  <a:tcPr marL="68580" marR="68580" marT="0" marB="0"/>
                </a:tc>
                <a:tc>
                  <a:txBody>
                    <a:bodyPr/>
                    <a:lstStyle/>
                    <a:p>
                      <a:pPr marR="196850" algn="r">
                        <a:lnSpc>
                          <a:spcPct val="150000"/>
                        </a:lnSpc>
                        <a:spcAft>
                          <a:spcPts val="0"/>
                        </a:spcAft>
                      </a:pPr>
                      <a:r>
                        <a:rPr lang="en-US" sz="1400" dirty="0">
                          <a:effectLst/>
                        </a:rPr>
                        <a:t>0,22</a:t>
                      </a:r>
                      <a:endParaRPr lang="es-ES" sz="1800" dirty="0">
                        <a:effectLst/>
                        <a:latin typeface="Verdana"/>
                        <a:ea typeface="Times New Roman"/>
                        <a:cs typeface="Times New Roman"/>
                      </a:endParaRPr>
                    </a:p>
                  </a:txBody>
                  <a:tcPr marL="68580" marR="68580" marT="0" marB="0"/>
                </a:tc>
              </a:tr>
              <a:tr h="738476">
                <a:tc>
                  <a:txBody>
                    <a:bodyPr/>
                    <a:lstStyle/>
                    <a:p>
                      <a:pPr algn="ctr">
                        <a:lnSpc>
                          <a:spcPct val="150000"/>
                        </a:lnSpc>
                        <a:spcAft>
                          <a:spcPts val="0"/>
                        </a:spcAft>
                      </a:pPr>
                      <a:r>
                        <a:rPr lang="es-EC" sz="1400" dirty="0">
                          <a:effectLst/>
                        </a:rPr>
                        <a:t>3</a:t>
                      </a:r>
                      <a:endParaRPr lang="es-ES" sz="18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400" dirty="0">
                          <a:effectLst/>
                        </a:rPr>
                        <a:t>Medio Potencial Ecológico</a:t>
                      </a:r>
                      <a:endParaRPr lang="es-ES" sz="1800" dirty="0">
                        <a:effectLst/>
                        <a:latin typeface="Verdana"/>
                        <a:ea typeface="Times New Roman"/>
                        <a:cs typeface="Times New Roman"/>
                      </a:endParaRPr>
                    </a:p>
                  </a:txBody>
                  <a:tcPr marL="68580" marR="68580" marT="0" marB="0"/>
                </a:tc>
                <a:tc>
                  <a:txBody>
                    <a:bodyPr/>
                    <a:lstStyle/>
                    <a:p>
                      <a:pPr marR="196850" algn="r">
                        <a:lnSpc>
                          <a:spcPct val="150000"/>
                        </a:lnSpc>
                        <a:spcAft>
                          <a:spcPts val="0"/>
                        </a:spcAft>
                      </a:pPr>
                      <a:r>
                        <a:rPr lang="en-US" sz="1400" dirty="0">
                          <a:effectLst/>
                        </a:rPr>
                        <a:t>24254,60</a:t>
                      </a:r>
                      <a:endParaRPr lang="es-ES" sz="1800" dirty="0">
                        <a:effectLst/>
                        <a:latin typeface="Verdana"/>
                        <a:ea typeface="Times New Roman"/>
                        <a:cs typeface="Times New Roman"/>
                      </a:endParaRPr>
                    </a:p>
                  </a:txBody>
                  <a:tcPr marL="68580" marR="68580" marT="0" marB="0"/>
                </a:tc>
                <a:tc>
                  <a:txBody>
                    <a:bodyPr/>
                    <a:lstStyle/>
                    <a:p>
                      <a:pPr marR="196850" algn="r">
                        <a:lnSpc>
                          <a:spcPct val="150000"/>
                        </a:lnSpc>
                        <a:spcAft>
                          <a:spcPts val="0"/>
                        </a:spcAft>
                      </a:pPr>
                      <a:r>
                        <a:rPr lang="en-US" sz="1400" dirty="0">
                          <a:effectLst/>
                        </a:rPr>
                        <a:t>18,50</a:t>
                      </a:r>
                      <a:endParaRPr lang="es-ES" sz="1800" dirty="0">
                        <a:effectLst/>
                        <a:latin typeface="Verdana"/>
                        <a:ea typeface="Times New Roman"/>
                        <a:cs typeface="Times New Roman"/>
                      </a:endParaRPr>
                    </a:p>
                  </a:txBody>
                  <a:tcPr marL="68580" marR="68580" marT="0" marB="0"/>
                </a:tc>
              </a:tr>
              <a:tr h="738476">
                <a:tc>
                  <a:txBody>
                    <a:bodyPr/>
                    <a:lstStyle/>
                    <a:p>
                      <a:pPr algn="ctr">
                        <a:lnSpc>
                          <a:spcPct val="150000"/>
                        </a:lnSpc>
                        <a:spcAft>
                          <a:spcPts val="0"/>
                        </a:spcAft>
                      </a:pPr>
                      <a:r>
                        <a:rPr lang="es-EC" sz="1400" dirty="0">
                          <a:effectLst/>
                        </a:rPr>
                        <a:t>4</a:t>
                      </a:r>
                      <a:endParaRPr lang="es-ES" sz="18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400" dirty="0">
                          <a:effectLst/>
                        </a:rPr>
                        <a:t>Alto Potencial Ecológico</a:t>
                      </a:r>
                      <a:endParaRPr lang="es-ES" sz="1800" dirty="0">
                        <a:effectLst/>
                        <a:latin typeface="Verdana"/>
                        <a:ea typeface="Times New Roman"/>
                        <a:cs typeface="Times New Roman"/>
                      </a:endParaRPr>
                    </a:p>
                  </a:txBody>
                  <a:tcPr marL="68580" marR="68580" marT="0" marB="0"/>
                </a:tc>
                <a:tc>
                  <a:txBody>
                    <a:bodyPr/>
                    <a:lstStyle/>
                    <a:p>
                      <a:pPr marR="196850" algn="r">
                        <a:lnSpc>
                          <a:spcPct val="150000"/>
                        </a:lnSpc>
                        <a:spcAft>
                          <a:spcPts val="0"/>
                        </a:spcAft>
                      </a:pPr>
                      <a:r>
                        <a:rPr lang="en-US" sz="1400" dirty="0">
                          <a:effectLst/>
                        </a:rPr>
                        <a:t>6734,87</a:t>
                      </a:r>
                      <a:endParaRPr lang="es-ES" sz="1800" dirty="0">
                        <a:effectLst/>
                        <a:latin typeface="Verdana"/>
                        <a:ea typeface="Times New Roman"/>
                        <a:cs typeface="Times New Roman"/>
                      </a:endParaRPr>
                    </a:p>
                  </a:txBody>
                  <a:tcPr marL="68580" marR="68580" marT="0" marB="0"/>
                </a:tc>
                <a:tc>
                  <a:txBody>
                    <a:bodyPr/>
                    <a:lstStyle/>
                    <a:p>
                      <a:pPr marR="196850" algn="r">
                        <a:lnSpc>
                          <a:spcPct val="150000"/>
                        </a:lnSpc>
                        <a:spcAft>
                          <a:spcPts val="0"/>
                        </a:spcAft>
                      </a:pPr>
                      <a:r>
                        <a:rPr lang="en-US" sz="1400" dirty="0">
                          <a:effectLst/>
                        </a:rPr>
                        <a:t>5,14</a:t>
                      </a:r>
                      <a:endParaRPr lang="es-ES" sz="1800" dirty="0">
                        <a:effectLst/>
                        <a:latin typeface="Verdana"/>
                        <a:ea typeface="Times New Roman"/>
                        <a:cs typeface="Times New Roman"/>
                      </a:endParaRPr>
                    </a:p>
                  </a:txBody>
                  <a:tcPr marL="68580" marR="68580" marT="0" marB="0"/>
                </a:tc>
              </a:tr>
              <a:tr h="738476">
                <a:tc>
                  <a:txBody>
                    <a:bodyPr/>
                    <a:lstStyle/>
                    <a:p>
                      <a:pPr algn="ctr">
                        <a:lnSpc>
                          <a:spcPct val="150000"/>
                        </a:lnSpc>
                        <a:spcAft>
                          <a:spcPts val="0"/>
                        </a:spcAft>
                      </a:pPr>
                      <a:r>
                        <a:rPr lang="es-EC" sz="1400" dirty="0">
                          <a:effectLst/>
                        </a:rPr>
                        <a:t>5</a:t>
                      </a:r>
                      <a:endParaRPr lang="es-ES" sz="18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400" dirty="0">
                          <a:effectLst/>
                        </a:rPr>
                        <a:t>Muy Alto Potencial Ecológico</a:t>
                      </a:r>
                      <a:endParaRPr lang="es-ES" sz="1800" dirty="0">
                        <a:effectLst/>
                        <a:latin typeface="Verdana"/>
                        <a:ea typeface="Times New Roman"/>
                        <a:cs typeface="Times New Roman"/>
                      </a:endParaRPr>
                    </a:p>
                  </a:txBody>
                  <a:tcPr marL="68580" marR="68580" marT="0" marB="0"/>
                </a:tc>
                <a:tc>
                  <a:txBody>
                    <a:bodyPr/>
                    <a:lstStyle/>
                    <a:p>
                      <a:pPr marR="196850" algn="r">
                        <a:lnSpc>
                          <a:spcPct val="150000"/>
                        </a:lnSpc>
                        <a:spcAft>
                          <a:spcPts val="0"/>
                        </a:spcAft>
                      </a:pPr>
                      <a:r>
                        <a:rPr lang="en-US" sz="1400" dirty="0">
                          <a:effectLst/>
                        </a:rPr>
                        <a:t>99743,00</a:t>
                      </a:r>
                      <a:endParaRPr lang="es-ES" sz="1800" dirty="0">
                        <a:effectLst/>
                        <a:latin typeface="Verdana"/>
                        <a:ea typeface="Times New Roman"/>
                        <a:cs typeface="Times New Roman"/>
                      </a:endParaRPr>
                    </a:p>
                  </a:txBody>
                  <a:tcPr marL="68580" marR="68580" marT="0" marB="0"/>
                </a:tc>
                <a:tc>
                  <a:txBody>
                    <a:bodyPr/>
                    <a:lstStyle/>
                    <a:p>
                      <a:pPr marR="196850" algn="r">
                        <a:lnSpc>
                          <a:spcPct val="150000"/>
                        </a:lnSpc>
                        <a:spcAft>
                          <a:spcPts val="0"/>
                        </a:spcAft>
                      </a:pPr>
                      <a:r>
                        <a:rPr lang="en-US" sz="1400" dirty="0">
                          <a:effectLst/>
                        </a:rPr>
                        <a:t>76,09</a:t>
                      </a:r>
                      <a:endParaRPr lang="es-ES" sz="1800" dirty="0">
                        <a:effectLst/>
                        <a:latin typeface="Verdana"/>
                        <a:ea typeface="Times New Roman"/>
                        <a:cs typeface="Times New Roman"/>
                      </a:endParaRPr>
                    </a:p>
                  </a:txBody>
                  <a:tcPr marL="68580" marR="68580" marT="0" marB="0"/>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348880"/>
            <a:ext cx="1152128" cy="61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379" y="3069010"/>
            <a:ext cx="1112349" cy="60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826844"/>
            <a:ext cx="1131947" cy="61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379" y="4548212"/>
            <a:ext cx="1112349" cy="60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5248621"/>
            <a:ext cx="1152128" cy="66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563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779861632"/>
              </p:ext>
            </p:extLst>
          </p:nvPr>
        </p:nvGraphicFramePr>
        <p:xfrm>
          <a:off x="539552" y="1484782"/>
          <a:ext cx="5544616" cy="4752530"/>
        </p:xfrm>
        <a:graphic>
          <a:graphicData uri="http://schemas.openxmlformats.org/drawingml/2006/table">
            <a:tbl>
              <a:tblPr firstRow="1" firstCol="1" bandRow="1">
                <a:tableStyleId>{C4B1156A-380E-4F78-BDF5-A606A8083BF9}</a:tableStyleId>
              </a:tblPr>
              <a:tblGrid>
                <a:gridCol w="4791775"/>
                <a:gridCol w="752841"/>
              </a:tblGrid>
              <a:tr h="271366">
                <a:tc>
                  <a:txBody>
                    <a:bodyPr/>
                    <a:lstStyle/>
                    <a:p>
                      <a:pPr algn="ctr">
                        <a:lnSpc>
                          <a:spcPct val="115000"/>
                        </a:lnSpc>
                        <a:spcAft>
                          <a:spcPts val="0"/>
                        </a:spcAft>
                      </a:pPr>
                      <a:r>
                        <a:rPr lang="es-ES" sz="1300" b="0" dirty="0" smtClean="0">
                          <a:effectLst/>
                        </a:rPr>
                        <a:t>DESCRIPCIÓN DE LA APTITUD</a:t>
                      </a:r>
                      <a:r>
                        <a:rPr lang="es-ES" sz="1300" b="0" baseline="0" dirty="0" smtClean="0">
                          <a:effectLst/>
                        </a:rPr>
                        <a:t> DEL SUELO </a:t>
                      </a:r>
                      <a:endParaRPr lang="es-ES" sz="1300" b="0" dirty="0">
                        <a:effectLst/>
                        <a:latin typeface="Verdana"/>
                        <a:ea typeface="Times New Roman"/>
                        <a:cs typeface="Times New Roman"/>
                      </a:endParaRPr>
                    </a:p>
                  </a:txBody>
                  <a:tcPr marL="68580" marR="68580" marT="0" marB="0" anchor="ctr"/>
                </a:tc>
                <a:tc>
                  <a:txBody>
                    <a:bodyPr/>
                    <a:lstStyle/>
                    <a:p>
                      <a:pPr algn="ctr">
                        <a:lnSpc>
                          <a:spcPct val="115000"/>
                        </a:lnSpc>
                        <a:spcAft>
                          <a:spcPts val="0"/>
                        </a:spcAft>
                      </a:pPr>
                      <a:r>
                        <a:rPr lang="es-ES" sz="1300" b="0" dirty="0">
                          <a:effectLst/>
                        </a:rPr>
                        <a:t>Peso</a:t>
                      </a:r>
                      <a:endParaRPr lang="es-ES" sz="1300" b="0" dirty="0">
                        <a:effectLst/>
                        <a:latin typeface="Verdana"/>
                        <a:ea typeface="Times New Roman"/>
                        <a:cs typeface="Times New Roman"/>
                      </a:endParaRPr>
                    </a:p>
                  </a:txBody>
                  <a:tcPr marL="68580" marR="68580" marT="0" marB="0" anchor="ctr"/>
                </a:tc>
              </a:tr>
              <a:tr h="657980">
                <a:tc>
                  <a:txBody>
                    <a:bodyPr/>
                    <a:lstStyle/>
                    <a:p>
                      <a:pPr algn="just">
                        <a:lnSpc>
                          <a:spcPct val="115000"/>
                        </a:lnSpc>
                        <a:spcAft>
                          <a:spcPts val="0"/>
                        </a:spcAft>
                      </a:pPr>
                      <a:r>
                        <a:rPr lang="es-ES" sz="1300" b="0" dirty="0">
                          <a:effectLst/>
                        </a:rPr>
                        <a:t>Agricultura intensiva, buena gama de cultivos, mecanización y riego fácil, con limitaciones climáticas</a:t>
                      </a:r>
                      <a:endParaRPr lang="es-ES" sz="1300" b="0" dirty="0">
                        <a:effectLst/>
                        <a:latin typeface="Verdana"/>
                        <a:ea typeface="Times New Roman"/>
                        <a:cs typeface="Times New Roman"/>
                      </a:endParaRPr>
                    </a:p>
                  </a:txBody>
                  <a:tcPr marL="68580" marR="68580" marT="0" marB="0" anchor="ctr"/>
                </a:tc>
                <a:tc>
                  <a:txBody>
                    <a:bodyPr/>
                    <a:lstStyle/>
                    <a:p>
                      <a:pPr algn="ctr">
                        <a:lnSpc>
                          <a:spcPct val="115000"/>
                        </a:lnSpc>
                        <a:spcAft>
                          <a:spcPts val="0"/>
                        </a:spcAft>
                      </a:pPr>
                      <a:r>
                        <a:rPr lang="es-ES" sz="1300" b="0" dirty="0">
                          <a:effectLst/>
                        </a:rPr>
                        <a:t>5</a:t>
                      </a:r>
                      <a:endParaRPr lang="es-ES" sz="1300" b="0" dirty="0">
                        <a:effectLst/>
                        <a:latin typeface="Verdana"/>
                        <a:ea typeface="Times New Roman"/>
                        <a:cs typeface="Times New Roman"/>
                      </a:endParaRPr>
                    </a:p>
                  </a:txBody>
                  <a:tcPr marL="68580" marR="68580" marT="0" marB="0" anchor="ctr"/>
                </a:tc>
              </a:tr>
              <a:tr h="874157">
                <a:tc>
                  <a:txBody>
                    <a:bodyPr/>
                    <a:lstStyle/>
                    <a:p>
                      <a:pPr algn="just">
                        <a:lnSpc>
                          <a:spcPct val="115000"/>
                        </a:lnSpc>
                        <a:spcAft>
                          <a:spcPts val="0"/>
                        </a:spcAft>
                      </a:pPr>
                      <a:r>
                        <a:rPr lang="es-ES" sz="1300" b="0" dirty="0">
                          <a:effectLst/>
                        </a:rPr>
                        <a:t>Agricultura moderada, limitaciones de relieve y de clima restringen la gama de cultivos, mecanización y riego con dificultad</a:t>
                      </a:r>
                      <a:endParaRPr lang="es-ES" sz="1300" b="0" dirty="0">
                        <a:effectLst/>
                        <a:latin typeface="Verdana"/>
                        <a:ea typeface="Times New Roman"/>
                        <a:cs typeface="Times New Roman"/>
                      </a:endParaRPr>
                    </a:p>
                  </a:txBody>
                  <a:tcPr marL="68580" marR="68580" marT="0" marB="0" anchor="ctr"/>
                </a:tc>
                <a:tc>
                  <a:txBody>
                    <a:bodyPr/>
                    <a:lstStyle/>
                    <a:p>
                      <a:pPr algn="ctr">
                        <a:lnSpc>
                          <a:spcPct val="115000"/>
                        </a:lnSpc>
                        <a:spcAft>
                          <a:spcPts val="0"/>
                        </a:spcAft>
                      </a:pPr>
                      <a:r>
                        <a:rPr lang="es-ES" sz="1300" b="0" dirty="0">
                          <a:effectLst/>
                        </a:rPr>
                        <a:t>2</a:t>
                      </a:r>
                      <a:endParaRPr lang="es-ES" sz="1300" b="0" dirty="0">
                        <a:effectLst/>
                        <a:latin typeface="Verdana"/>
                        <a:ea typeface="Times New Roman"/>
                        <a:cs typeface="Times New Roman"/>
                      </a:endParaRPr>
                    </a:p>
                  </a:txBody>
                  <a:tcPr marL="68580" marR="68580" marT="0" marB="0" anchor="ctr"/>
                </a:tc>
              </a:tr>
              <a:tr h="874157">
                <a:tc>
                  <a:txBody>
                    <a:bodyPr/>
                    <a:lstStyle/>
                    <a:p>
                      <a:pPr algn="just">
                        <a:lnSpc>
                          <a:spcPct val="115000"/>
                        </a:lnSpc>
                        <a:spcAft>
                          <a:spcPts val="0"/>
                        </a:spcAft>
                      </a:pPr>
                      <a:r>
                        <a:rPr lang="es-ES" sz="1300" b="0" dirty="0">
                          <a:effectLst/>
                        </a:rPr>
                        <a:t>Cultivos perennes o arbustivos con fuertes medidas de conservación, mecanización y riego difícil, importantes limitaciones climáticas</a:t>
                      </a:r>
                      <a:endParaRPr lang="es-ES" sz="1300" b="0" dirty="0">
                        <a:effectLst/>
                        <a:latin typeface="Verdana"/>
                        <a:ea typeface="Times New Roman"/>
                        <a:cs typeface="Times New Roman"/>
                      </a:endParaRPr>
                    </a:p>
                  </a:txBody>
                  <a:tcPr marL="68580" marR="68580" marT="0" marB="0" anchor="ctr"/>
                </a:tc>
                <a:tc>
                  <a:txBody>
                    <a:bodyPr/>
                    <a:lstStyle/>
                    <a:p>
                      <a:pPr algn="ctr">
                        <a:lnSpc>
                          <a:spcPct val="115000"/>
                        </a:lnSpc>
                        <a:spcAft>
                          <a:spcPts val="0"/>
                        </a:spcAft>
                      </a:pPr>
                      <a:r>
                        <a:rPr lang="es-ES" sz="1300" b="0" dirty="0">
                          <a:effectLst/>
                        </a:rPr>
                        <a:t>3</a:t>
                      </a:r>
                      <a:endParaRPr lang="es-ES" sz="1300" b="0" dirty="0">
                        <a:effectLst/>
                        <a:latin typeface="Verdana"/>
                        <a:ea typeface="Times New Roman"/>
                        <a:cs typeface="Times New Roman"/>
                      </a:endParaRPr>
                    </a:p>
                  </a:txBody>
                  <a:tcPr marL="68580" marR="68580" marT="0" marB="0" anchor="ctr"/>
                </a:tc>
              </a:tr>
              <a:tr h="572762">
                <a:tc>
                  <a:txBody>
                    <a:bodyPr/>
                    <a:lstStyle/>
                    <a:p>
                      <a:pPr algn="just">
                        <a:lnSpc>
                          <a:spcPct val="115000"/>
                        </a:lnSpc>
                        <a:spcAft>
                          <a:spcPts val="0"/>
                        </a:spcAft>
                      </a:pPr>
                      <a:r>
                        <a:rPr lang="es-ES" sz="1300" b="0" dirty="0">
                          <a:effectLst/>
                        </a:rPr>
                        <a:t>Zonas marginales para actividades agropecuarias y forestales, mantenimiento de la cobertura vegetal.</a:t>
                      </a:r>
                      <a:endParaRPr lang="es-ES" sz="1300" b="0" dirty="0">
                        <a:effectLst/>
                        <a:latin typeface="Verdana"/>
                        <a:ea typeface="Times New Roman"/>
                        <a:cs typeface="Times New Roman"/>
                      </a:endParaRPr>
                    </a:p>
                  </a:txBody>
                  <a:tcPr marL="68580" marR="68580" marT="0" marB="0" anchor="ctr"/>
                </a:tc>
                <a:tc>
                  <a:txBody>
                    <a:bodyPr/>
                    <a:lstStyle/>
                    <a:p>
                      <a:pPr algn="ctr">
                        <a:lnSpc>
                          <a:spcPct val="115000"/>
                        </a:lnSpc>
                        <a:spcAft>
                          <a:spcPts val="0"/>
                        </a:spcAft>
                      </a:pPr>
                      <a:r>
                        <a:rPr lang="es-ES" sz="1300" b="0" dirty="0">
                          <a:effectLst/>
                        </a:rPr>
                        <a:t>2</a:t>
                      </a:r>
                      <a:endParaRPr lang="es-ES" sz="1300" b="0" dirty="0">
                        <a:effectLst/>
                        <a:latin typeface="Verdana"/>
                        <a:ea typeface="Times New Roman"/>
                        <a:cs typeface="Times New Roman"/>
                      </a:endParaRPr>
                    </a:p>
                  </a:txBody>
                  <a:tcPr marL="68580" marR="68580" marT="0" marB="0" anchor="ctr"/>
                </a:tc>
              </a:tr>
              <a:tr h="657980">
                <a:tc>
                  <a:txBody>
                    <a:bodyPr/>
                    <a:lstStyle/>
                    <a:p>
                      <a:pPr algn="just">
                        <a:lnSpc>
                          <a:spcPct val="115000"/>
                        </a:lnSpc>
                        <a:spcAft>
                          <a:spcPts val="0"/>
                        </a:spcAft>
                      </a:pPr>
                      <a:r>
                        <a:rPr lang="es-ES" sz="1300" b="0" dirty="0">
                          <a:effectLst/>
                        </a:rPr>
                        <a:t>Zonas marginales para cultivos o con fuertes medidas de conservación, aptos para pastos y/o bosques</a:t>
                      </a:r>
                      <a:endParaRPr lang="es-ES" sz="1300" b="0" dirty="0">
                        <a:effectLst/>
                        <a:latin typeface="Verdana"/>
                        <a:ea typeface="Times New Roman"/>
                        <a:cs typeface="Times New Roman"/>
                      </a:endParaRPr>
                    </a:p>
                  </a:txBody>
                  <a:tcPr marL="68580" marR="68580" marT="0" marB="0" anchor="ctr"/>
                </a:tc>
                <a:tc>
                  <a:txBody>
                    <a:bodyPr/>
                    <a:lstStyle/>
                    <a:p>
                      <a:pPr algn="ctr">
                        <a:lnSpc>
                          <a:spcPct val="115000"/>
                        </a:lnSpc>
                        <a:spcAft>
                          <a:spcPts val="0"/>
                        </a:spcAft>
                      </a:pPr>
                      <a:r>
                        <a:rPr lang="es-ES" sz="1300" b="0" dirty="0">
                          <a:effectLst/>
                        </a:rPr>
                        <a:t>2</a:t>
                      </a:r>
                      <a:endParaRPr lang="es-ES" sz="1300" b="0" dirty="0">
                        <a:effectLst/>
                        <a:latin typeface="Verdana"/>
                        <a:ea typeface="Times New Roman"/>
                        <a:cs typeface="Times New Roman"/>
                      </a:endParaRPr>
                    </a:p>
                  </a:txBody>
                  <a:tcPr marL="68580" marR="68580" marT="0" marB="0" anchor="ctr"/>
                </a:tc>
              </a:tr>
              <a:tr h="271366">
                <a:tc>
                  <a:txBody>
                    <a:bodyPr/>
                    <a:lstStyle/>
                    <a:p>
                      <a:pPr algn="just">
                        <a:lnSpc>
                          <a:spcPct val="115000"/>
                        </a:lnSpc>
                        <a:spcAft>
                          <a:spcPts val="0"/>
                        </a:spcAft>
                      </a:pPr>
                      <a:r>
                        <a:rPr lang="es-ES" sz="1300" b="0" dirty="0">
                          <a:effectLst/>
                        </a:rPr>
                        <a:t>Zonas no cultivables, bosque protector indispensable</a:t>
                      </a:r>
                      <a:endParaRPr lang="es-ES" sz="1300" b="0" dirty="0">
                        <a:effectLst/>
                        <a:latin typeface="Verdana"/>
                        <a:ea typeface="Times New Roman"/>
                        <a:cs typeface="Times New Roman"/>
                      </a:endParaRPr>
                    </a:p>
                  </a:txBody>
                  <a:tcPr marL="68580" marR="68580" marT="0" marB="0" anchor="ctr"/>
                </a:tc>
                <a:tc>
                  <a:txBody>
                    <a:bodyPr/>
                    <a:lstStyle/>
                    <a:p>
                      <a:pPr algn="ctr">
                        <a:lnSpc>
                          <a:spcPct val="115000"/>
                        </a:lnSpc>
                        <a:spcAft>
                          <a:spcPts val="0"/>
                        </a:spcAft>
                      </a:pPr>
                      <a:r>
                        <a:rPr lang="es-ES" sz="1300" b="0" dirty="0">
                          <a:effectLst/>
                        </a:rPr>
                        <a:t>5</a:t>
                      </a:r>
                      <a:endParaRPr lang="es-ES" sz="1300" b="0" dirty="0">
                        <a:effectLst/>
                        <a:latin typeface="Verdana"/>
                        <a:ea typeface="Times New Roman"/>
                        <a:cs typeface="Times New Roman"/>
                      </a:endParaRPr>
                    </a:p>
                  </a:txBody>
                  <a:tcPr marL="68580" marR="68580" marT="0" marB="0" anchor="ctr"/>
                </a:tc>
              </a:tr>
              <a:tr h="572762">
                <a:tc>
                  <a:txBody>
                    <a:bodyPr/>
                    <a:lstStyle/>
                    <a:p>
                      <a:pPr algn="just">
                        <a:lnSpc>
                          <a:spcPct val="115000"/>
                        </a:lnSpc>
                        <a:spcAft>
                          <a:spcPts val="0"/>
                        </a:spcAft>
                      </a:pPr>
                      <a:r>
                        <a:rPr lang="es-ES" sz="1300" b="0" dirty="0">
                          <a:effectLst/>
                        </a:rPr>
                        <a:t>Zonas no cultivables, forestación y reforestación para la producción</a:t>
                      </a:r>
                      <a:endParaRPr lang="es-ES" sz="1300" b="0" dirty="0">
                        <a:effectLst/>
                        <a:latin typeface="Verdana"/>
                        <a:ea typeface="Times New Roman"/>
                        <a:cs typeface="Times New Roman"/>
                      </a:endParaRPr>
                    </a:p>
                  </a:txBody>
                  <a:tcPr marL="68580" marR="68580" marT="0" marB="0" anchor="ctr"/>
                </a:tc>
                <a:tc>
                  <a:txBody>
                    <a:bodyPr/>
                    <a:lstStyle/>
                    <a:p>
                      <a:pPr algn="ctr">
                        <a:lnSpc>
                          <a:spcPct val="115000"/>
                        </a:lnSpc>
                        <a:spcAft>
                          <a:spcPts val="0"/>
                        </a:spcAft>
                      </a:pPr>
                      <a:r>
                        <a:rPr lang="es-ES" sz="1300" b="0" dirty="0">
                          <a:effectLst/>
                        </a:rPr>
                        <a:t>2</a:t>
                      </a:r>
                      <a:endParaRPr lang="es-ES" sz="1300" b="0" dirty="0">
                        <a:effectLst/>
                        <a:latin typeface="Verdana"/>
                        <a:ea typeface="Times New Roman"/>
                        <a:cs typeface="Times New Roman"/>
                      </a:endParaRPr>
                    </a:p>
                  </a:txBody>
                  <a:tcPr marL="68580" marR="68580" marT="0" marB="0" anchor="ctr"/>
                </a:tc>
              </a:tr>
            </a:tbl>
          </a:graphicData>
        </a:graphic>
      </p:graphicFrame>
      <p:sp>
        <p:nvSpPr>
          <p:cNvPr id="8" name="7 CuadroTexto"/>
          <p:cNvSpPr txBox="1"/>
          <p:nvPr/>
        </p:nvSpPr>
        <p:spPr>
          <a:xfrm>
            <a:off x="251520" y="314832"/>
            <a:ext cx="6192688" cy="923330"/>
          </a:xfrm>
          <a:prstGeom prst="rect">
            <a:avLst/>
          </a:prstGeom>
          <a:noFill/>
        </p:spPr>
        <p:txBody>
          <a:bodyPr wrap="square" rtlCol="0">
            <a:spAutoFit/>
          </a:bodyPr>
          <a:lstStyle/>
          <a:p>
            <a:pPr algn="ctr"/>
            <a:r>
              <a:rPr lang="es-ES" b="1" dirty="0" smtClean="0"/>
              <a:t>PONDERACIÓN y METODOLOGIA DE LA COBERTURA DE </a:t>
            </a:r>
          </a:p>
          <a:p>
            <a:pPr algn="ctr"/>
            <a:r>
              <a:rPr lang="es-ES" b="1" dirty="0" smtClean="0"/>
              <a:t>APTITUD DEL SUELO </a:t>
            </a:r>
            <a:endParaRPr lang="es-ES" b="1"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10" name="9 Objeto"/>
          <p:cNvGraphicFramePr>
            <a:graphicFrameLocks noChangeAspect="1"/>
          </p:cNvGraphicFramePr>
          <p:nvPr>
            <p:extLst>
              <p:ext uri="{D42A27DB-BD31-4B8C-83A1-F6EECF244321}">
                <p14:modId xmlns:p14="http://schemas.microsoft.com/office/powerpoint/2010/main" val="2261197297"/>
              </p:ext>
            </p:extLst>
          </p:nvPr>
        </p:nvGraphicFramePr>
        <p:xfrm>
          <a:off x="6588224" y="692696"/>
          <a:ext cx="2016224" cy="5945934"/>
        </p:xfrm>
        <a:graphic>
          <a:graphicData uri="http://schemas.openxmlformats.org/presentationml/2006/ole">
            <mc:AlternateContent xmlns:mc="http://schemas.openxmlformats.org/markup-compatibility/2006">
              <mc:Choice xmlns:v="urn:schemas-microsoft-com:vml" Requires="v">
                <p:oleObj spid="_x0000_s4153" name="Visio" r:id="rId3" imgW="1550973" imgH="4863830" progId="Visio.Drawing.11">
                  <p:embed/>
                </p:oleObj>
              </mc:Choice>
              <mc:Fallback>
                <p:oleObj name="Visio" r:id="rId3" imgW="1550973" imgH="486383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692696"/>
                        <a:ext cx="2016224" cy="5945934"/>
                      </a:xfrm>
                      <a:prstGeom prst="rect">
                        <a:avLst/>
                      </a:prstGeom>
                      <a:noFill/>
                    </p:spPr>
                  </p:pic>
                </p:oleObj>
              </mc:Fallback>
            </mc:AlternateContent>
          </a:graphicData>
        </a:graphic>
      </p:graphicFrame>
    </p:spTree>
    <p:extLst>
      <p:ext uri="{BB962C8B-B14F-4D97-AF65-F5344CB8AC3E}">
        <p14:creationId xmlns:p14="http://schemas.microsoft.com/office/powerpoint/2010/main" val="133553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48680"/>
            <a:ext cx="4680521" cy="1872208"/>
          </a:xfrm>
        </p:spPr>
        <p:txBody>
          <a:bodyPr/>
          <a:lstStyle/>
          <a:p>
            <a:pPr algn="ctr"/>
            <a:r>
              <a:rPr lang="es-ES" sz="2000" b="1" dirty="0"/>
              <a:t>PONDERACIÓN </a:t>
            </a:r>
            <a:r>
              <a:rPr lang="es-ES" sz="2000" b="1" dirty="0" smtClean="0"/>
              <a:t> </a:t>
            </a:r>
            <a:br>
              <a:rPr lang="es-ES" sz="2000" b="1" dirty="0" smtClean="0"/>
            </a:br>
            <a:r>
              <a:rPr lang="es-ES" sz="2000" b="1" dirty="0" smtClean="0"/>
              <a:t>Y </a:t>
            </a:r>
            <a:br>
              <a:rPr lang="es-ES" sz="2000" b="1" dirty="0" smtClean="0"/>
            </a:br>
            <a:r>
              <a:rPr lang="es-ES" sz="2000" b="1" dirty="0" smtClean="0"/>
              <a:t>METODOLOGIA </a:t>
            </a:r>
            <a:br>
              <a:rPr lang="es-ES" sz="2000" b="1" dirty="0" smtClean="0"/>
            </a:br>
            <a:r>
              <a:rPr lang="es-ES" sz="2000" b="1" dirty="0" smtClean="0"/>
              <a:t>DE </a:t>
            </a:r>
            <a:r>
              <a:rPr lang="es-ES" sz="2000" b="1" dirty="0"/>
              <a:t>LA COBERTURA DE </a:t>
            </a:r>
            <a:br>
              <a:rPr lang="es-ES" sz="2000" b="1" dirty="0"/>
            </a:br>
            <a:r>
              <a:rPr lang="es-ES" sz="2000" b="1" dirty="0" smtClean="0"/>
              <a:t>CONFLICTOS</a:t>
            </a:r>
            <a:r>
              <a:rPr lang="es-ES" sz="2000" b="1" dirty="0"/>
              <a:t/>
            </a:r>
            <a:br>
              <a:rPr lang="es-ES" sz="2000" b="1" dirty="0"/>
            </a:br>
            <a:endParaRPr lang="es-ES" sz="2000" dirty="0"/>
          </a:p>
        </p:txBody>
      </p:sp>
      <p:graphicFrame>
        <p:nvGraphicFramePr>
          <p:cNvPr id="4" name="3 Tabla"/>
          <p:cNvGraphicFramePr>
            <a:graphicFrameLocks noGrp="1"/>
          </p:cNvGraphicFramePr>
          <p:nvPr>
            <p:extLst>
              <p:ext uri="{D42A27DB-BD31-4B8C-83A1-F6EECF244321}">
                <p14:modId xmlns:p14="http://schemas.microsoft.com/office/powerpoint/2010/main" val="2069767873"/>
              </p:ext>
            </p:extLst>
          </p:nvPr>
        </p:nvGraphicFramePr>
        <p:xfrm>
          <a:off x="1763688" y="2996952"/>
          <a:ext cx="2520280" cy="1280160"/>
        </p:xfrm>
        <a:graphic>
          <a:graphicData uri="http://schemas.openxmlformats.org/drawingml/2006/table">
            <a:tbl>
              <a:tblPr firstRow="1" firstCol="1" bandRow="1">
                <a:tableStyleId>{69CF1AB2-1976-4502-BF36-3FF5EA218861}</a:tableStyleId>
              </a:tblPr>
              <a:tblGrid>
                <a:gridCol w="1347019"/>
                <a:gridCol w="1173261"/>
              </a:tblGrid>
              <a:tr h="270030">
                <a:tc>
                  <a:txBody>
                    <a:bodyPr/>
                    <a:lstStyle/>
                    <a:p>
                      <a:pPr algn="ctr">
                        <a:lnSpc>
                          <a:spcPct val="150000"/>
                        </a:lnSpc>
                        <a:spcAft>
                          <a:spcPts val="0"/>
                        </a:spcAft>
                      </a:pPr>
                      <a:r>
                        <a:rPr lang="es-ES" sz="1400" dirty="0">
                          <a:effectLst/>
                        </a:rPr>
                        <a:t>Conflicto</a:t>
                      </a:r>
                      <a:endParaRPr lang="es-ES" sz="14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S" sz="1400" dirty="0">
                          <a:effectLst/>
                        </a:rPr>
                        <a:t>Peso</a:t>
                      </a:r>
                      <a:endParaRPr lang="es-ES" sz="1400" dirty="0">
                        <a:effectLst/>
                        <a:latin typeface="Verdana"/>
                        <a:ea typeface="Times New Roman"/>
                        <a:cs typeface="Times New Roman"/>
                      </a:endParaRPr>
                    </a:p>
                  </a:txBody>
                  <a:tcPr marL="68580" marR="68580" marT="0" marB="0"/>
                </a:tc>
              </a:tr>
              <a:tr h="270030">
                <a:tc>
                  <a:txBody>
                    <a:bodyPr/>
                    <a:lstStyle/>
                    <a:p>
                      <a:pPr>
                        <a:lnSpc>
                          <a:spcPct val="150000"/>
                        </a:lnSpc>
                        <a:spcAft>
                          <a:spcPts val="0"/>
                        </a:spcAft>
                      </a:pPr>
                      <a:r>
                        <a:rPr lang="es-ES" sz="1400" dirty="0">
                          <a:effectLst/>
                        </a:rPr>
                        <a:t>Adecuado</a:t>
                      </a:r>
                      <a:endParaRPr lang="es-ES" sz="14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S" sz="1400" dirty="0">
                          <a:effectLst/>
                        </a:rPr>
                        <a:t>5</a:t>
                      </a:r>
                      <a:endParaRPr lang="es-ES" sz="1400" dirty="0">
                        <a:effectLst/>
                        <a:latin typeface="Verdana"/>
                        <a:ea typeface="Times New Roman"/>
                        <a:cs typeface="Times New Roman"/>
                      </a:endParaRPr>
                    </a:p>
                  </a:txBody>
                  <a:tcPr marL="68580" marR="68580" marT="0" marB="0"/>
                </a:tc>
              </a:tr>
              <a:tr h="270030">
                <a:tc>
                  <a:txBody>
                    <a:bodyPr/>
                    <a:lstStyle/>
                    <a:p>
                      <a:pPr>
                        <a:lnSpc>
                          <a:spcPct val="150000"/>
                        </a:lnSpc>
                        <a:spcAft>
                          <a:spcPts val="0"/>
                        </a:spcAft>
                      </a:pPr>
                      <a:r>
                        <a:rPr lang="es-ES" sz="1400" dirty="0">
                          <a:effectLst/>
                        </a:rPr>
                        <a:t>Subuso</a:t>
                      </a:r>
                      <a:endParaRPr lang="es-ES" sz="14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S" sz="1400" dirty="0">
                          <a:effectLst/>
                        </a:rPr>
                        <a:t>3</a:t>
                      </a:r>
                      <a:endParaRPr lang="es-ES" sz="1400" dirty="0">
                        <a:effectLst/>
                        <a:latin typeface="Verdana"/>
                        <a:ea typeface="Times New Roman"/>
                        <a:cs typeface="Times New Roman"/>
                      </a:endParaRPr>
                    </a:p>
                  </a:txBody>
                  <a:tcPr marL="68580" marR="68580" marT="0" marB="0"/>
                </a:tc>
              </a:tr>
              <a:tr h="270030">
                <a:tc>
                  <a:txBody>
                    <a:bodyPr/>
                    <a:lstStyle/>
                    <a:p>
                      <a:pPr>
                        <a:lnSpc>
                          <a:spcPct val="150000"/>
                        </a:lnSpc>
                        <a:spcAft>
                          <a:spcPts val="0"/>
                        </a:spcAft>
                      </a:pPr>
                      <a:r>
                        <a:rPr lang="es-ES" sz="1400" dirty="0">
                          <a:effectLst/>
                        </a:rPr>
                        <a:t>Sobreuso</a:t>
                      </a:r>
                      <a:endParaRPr lang="es-ES" sz="14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S" sz="1400" dirty="0">
                          <a:effectLst/>
                        </a:rPr>
                        <a:t>1</a:t>
                      </a:r>
                      <a:endParaRPr lang="es-ES" sz="1400" dirty="0">
                        <a:effectLst/>
                        <a:latin typeface="Verdana"/>
                        <a:ea typeface="Times New Roman"/>
                        <a:cs typeface="Times New Roman"/>
                      </a:endParaRPr>
                    </a:p>
                  </a:txBody>
                  <a:tcPr marL="68580" marR="68580" marT="0" marB="0"/>
                </a:tc>
              </a:tr>
            </a:tbl>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6" name="5 Objeto"/>
          <p:cNvGraphicFramePr>
            <a:graphicFrameLocks noChangeAspect="1"/>
          </p:cNvGraphicFramePr>
          <p:nvPr>
            <p:extLst>
              <p:ext uri="{D42A27DB-BD31-4B8C-83A1-F6EECF244321}">
                <p14:modId xmlns:p14="http://schemas.microsoft.com/office/powerpoint/2010/main" val="1330088533"/>
              </p:ext>
            </p:extLst>
          </p:nvPr>
        </p:nvGraphicFramePr>
        <p:xfrm>
          <a:off x="5004048" y="260648"/>
          <a:ext cx="2484115" cy="6465566"/>
        </p:xfrm>
        <a:graphic>
          <a:graphicData uri="http://schemas.openxmlformats.org/presentationml/2006/ole">
            <mc:AlternateContent xmlns:mc="http://schemas.openxmlformats.org/markup-compatibility/2006">
              <mc:Choice xmlns:v="urn:schemas-microsoft-com:vml" Requires="v">
                <p:oleObj spid="_x0000_s6198" name="Visio" r:id="rId3" imgW="1901898" imgH="5497749" progId="Visio.Drawing.11">
                  <p:embed/>
                </p:oleObj>
              </mc:Choice>
              <mc:Fallback>
                <p:oleObj name="Visio" r:id="rId3" imgW="1901898" imgH="549774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60648"/>
                        <a:ext cx="2484115" cy="6465566"/>
                      </a:xfrm>
                      <a:prstGeom prst="rect">
                        <a:avLst/>
                      </a:prstGeom>
                      <a:noFill/>
                    </p:spPr>
                  </p:pic>
                </p:oleObj>
              </mc:Fallback>
            </mc:AlternateContent>
          </a:graphicData>
        </a:graphic>
      </p:graphicFrame>
    </p:spTree>
    <p:extLst>
      <p:ext uri="{BB962C8B-B14F-4D97-AF65-F5344CB8AC3E}">
        <p14:creationId xmlns:p14="http://schemas.microsoft.com/office/powerpoint/2010/main" val="124036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9392"/>
            <a:ext cx="7125113" cy="924475"/>
          </a:xfrm>
        </p:spPr>
        <p:txBody>
          <a:bodyPr/>
          <a:lstStyle/>
          <a:p>
            <a:pPr algn="ctr"/>
            <a:r>
              <a:rPr lang="es-ES" sz="2400" b="1" dirty="0" smtClean="0"/>
              <a:t>ÁREA DE ESTUDIO</a:t>
            </a:r>
            <a:endParaRPr lang="es-ES" sz="2400" b="1" dirty="0"/>
          </a:p>
        </p:txBody>
      </p:sp>
      <p:pic>
        <p:nvPicPr>
          <p:cNvPr id="1026" name="Picture 2" descr="C:\Users\Maria Alicia\Desktop\MODIFICAR SHAPES MARY\AMÉRICA DEL SUR Y ECUAD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15376"/>
            <a:ext cx="2952328" cy="396575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F:\cantón mejia y las provincias2.jpg"/>
          <p:cNvPicPr/>
          <p:nvPr/>
        </p:nvPicPr>
        <p:blipFill>
          <a:blip r:embed="rId3" cstate="print"/>
          <a:srcRect/>
          <a:stretch>
            <a:fillRect/>
          </a:stretch>
        </p:blipFill>
        <p:spPr bwMode="auto">
          <a:xfrm>
            <a:off x="3347864" y="615376"/>
            <a:ext cx="4824536" cy="3149968"/>
          </a:xfrm>
          <a:prstGeom prst="rect">
            <a:avLst/>
          </a:prstGeom>
          <a:noFill/>
          <a:ln w="9525">
            <a:noFill/>
            <a:miter lim="800000"/>
            <a:headEnd/>
            <a:tailEnd/>
          </a:ln>
        </p:spPr>
      </p:pic>
      <p:pic>
        <p:nvPicPr>
          <p:cNvPr id="6" name="5 Imagen" descr="D:\Respaldo Principal\RESPALDOS - MARIA ALICIA\Pasantías GTZ\PERFIL DE TESIS\Ubicación\Municipio\PARROQUIAS DEL CANTON MEJIA1.jpg"/>
          <p:cNvPicPr/>
          <p:nvPr/>
        </p:nvPicPr>
        <p:blipFill rotWithShape="1">
          <a:blip r:embed="rId4" cstate="print"/>
          <a:srcRect t="7356"/>
          <a:stretch/>
        </p:blipFill>
        <p:spPr bwMode="auto">
          <a:xfrm>
            <a:off x="4427984" y="3765345"/>
            <a:ext cx="4392488" cy="2904016"/>
          </a:xfrm>
          <a:prstGeom prst="rect">
            <a:avLst/>
          </a:prstGeom>
          <a:noFill/>
          <a:ln w="9525">
            <a:noFill/>
            <a:miter lim="800000"/>
            <a:headEnd/>
            <a:tailEnd/>
          </a:ln>
        </p:spPr>
      </p:pic>
      <p:graphicFrame>
        <p:nvGraphicFramePr>
          <p:cNvPr id="7" name="6 Tabla"/>
          <p:cNvGraphicFramePr>
            <a:graphicFrameLocks noGrp="1"/>
          </p:cNvGraphicFramePr>
          <p:nvPr>
            <p:extLst>
              <p:ext uri="{D42A27DB-BD31-4B8C-83A1-F6EECF244321}">
                <p14:modId xmlns:p14="http://schemas.microsoft.com/office/powerpoint/2010/main" val="2481975261"/>
              </p:ext>
            </p:extLst>
          </p:nvPr>
        </p:nvGraphicFramePr>
        <p:xfrm>
          <a:off x="305352" y="4725144"/>
          <a:ext cx="3834600" cy="1765912"/>
        </p:xfrm>
        <a:graphic>
          <a:graphicData uri="http://schemas.openxmlformats.org/drawingml/2006/table">
            <a:tbl>
              <a:tblPr firstRow="1" firstCol="1" bandRow="1">
                <a:tableStyleId>{93296810-A885-4BE3-A3E7-6D5BEEA58F35}</a:tableStyleId>
              </a:tblPr>
              <a:tblGrid>
                <a:gridCol w="1856438"/>
                <a:gridCol w="1978162"/>
              </a:tblGrid>
              <a:tr h="210312">
                <a:tc>
                  <a:txBody>
                    <a:bodyPr/>
                    <a:lstStyle/>
                    <a:p>
                      <a:pPr algn="just">
                        <a:lnSpc>
                          <a:spcPct val="150000"/>
                        </a:lnSpc>
                        <a:spcAft>
                          <a:spcPts val="0"/>
                        </a:spcAft>
                      </a:pPr>
                      <a:r>
                        <a:rPr lang="es-ES" sz="1000" dirty="0">
                          <a:effectLst/>
                        </a:rPr>
                        <a:t>Capital: </a:t>
                      </a:r>
                      <a:endParaRPr lang="es-ES" sz="1100" dirty="0">
                        <a:effectLst/>
                        <a:latin typeface="Verdana"/>
                        <a:ea typeface="Times New Roman"/>
                        <a:cs typeface="Times New Roman"/>
                      </a:endParaRPr>
                    </a:p>
                  </a:txBody>
                  <a:tcPr marL="68580" marR="68580" marT="0" marB="0"/>
                </a:tc>
                <a:tc>
                  <a:txBody>
                    <a:bodyPr/>
                    <a:lstStyle/>
                    <a:p>
                      <a:pPr algn="just">
                        <a:lnSpc>
                          <a:spcPct val="150000"/>
                        </a:lnSpc>
                        <a:spcAft>
                          <a:spcPts val="0"/>
                        </a:spcAft>
                      </a:pPr>
                      <a:r>
                        <a:rPr lang="es-ES" sz="1000" dirty="0">
                          <a:effectLst/>
                        </a:rPr>
                        <a:t>Machachi</a:t>
                      </a:r>
                      <a:endParaRPr lang="es-ES" sz="1100" dirty="0">
                        <a:effectLst/>
                        <a:latin typeface="Verdana"/>
                        <a:ea typeface="Times New Roman"/>
                        <a:cs typeface="Times New Roman"/>
                      </a:endParaRPr>
                    </a:p>
                  </a:txBody>
                  <a:tcPr marL="68580" marR="68580" marT="0" marB="0"/>
                </a:tc>
              </a:tr>
              <a:tr h="210312">
                <a:tc>
                  <a:txBody>
                    <a:bodyPr/>
                    <a:lstStyle/>
                    <a:p>
                      <a:pPr algn="just">
                        <a:lnSpc>
                          <a:spcPct val="150000"/>
                        </a:lnSpc>
                        <a:spcAft>
                          <a:spcPts val="0"/>
                        </a:spcAft>
                      </a:pPr>
                      <a:r>
                        <a:rPr lang="es-ES" sz="1000" dirty="0">
                          <a:effectLst/>
                        </a:rPr>
                        <a:t>Superficie: </a:t>
                      </a:r>
                      <a:endParaRPr lang="es-ES" sz="1100" dirty="0">
                        <a:effectLst/>
                        <a:latin typeface="Verdana"/>
                        <a:ea typeface="Times New Roman"/>
                        <a:cs typeface="Times New Roman"/>
                      </a:endParaRPr>
                    </a:p>
                  </a:txBody>
                  <a:tcPr marL="68580" marR="68580" marT="0" marB="0"/>
                </a:tc>
                <a:tc>
                  <a:txBody>
                    <a:bodyPr/>
                    <a:lstStyle/>
                    <a:p>
                      <a:pPr algn="just">
                        <a:lnSpc>
                          <a:spcPct val="150000"/>
                        </a:lnSpc>
                        <a:spcAft>
                          <a:spcPts val="0"/>
                        </a:spcAft>
                      </a:pPr>
                      <a:r>
                        <a:rPr lang="es-ES" sz="1000" dirty="0" smtClean="0">
                          <a:effectLst/>
                        </a:rPr>
                        <a:t>1.422Km</a:t>
                      </a:r>
                      <a:r>
                        <a:rPr lang="es-ES" sz="1000" baseline="30000" dirty="0" smtClean="0">
                          <a:effectLst/>
                        </a:rPr>
                        <a:t>2</a:t>
                      </a:r>
                      <a:endParaRPr lang="es-ES" sz="1100" dirty="0">
                        <a:effectLst/>
                        <a:latin typeface="Verdana"/>
                        <a:ea typeface="Times New Roman"/>
                        <a:cs typeface="Times New Roman"/>
                      </a:endParaRPr>
                    </a:p>
                  </a:txBody>
                  <a:tcPr marL="68580" marR="68580" marT="0" marB="0"/>
                </a:tc>
              </a:tr>
              <a:tr h="210312">
                <a:tc>
                  <a:txBody>
                    <a:bodyPr/>
                    <a:lstStyle/>
                    <a:p>
                      <a:pPr algn="just">
                        <a:lnSpc>
                          <a:spcPct val="150000"/>
                        </a:lnSpc>
                        <a:spcAft>
                          <a:spcPts val="0"/>
                        </a:spcAft>
                      </a:pPr>
                      <a:r>
                        <a:rPr lang="es-ES" sz="1000" dirty="0">
                          <a:effectLst/>
                        </a:rPr>
                        <a:t>Población: </a:t>
                      </a:r>
                      <a:endParaRPr lang="es-ES" sz="1100" dirty="0">
                        <a:effectLst/>
                        <a:latin typeface="Verdana"/>
                        <a:ea typeface="Times New Roman"/>
                        <a:cs typeface="Times New Roman"/>
                      </a:endParaRPr>
                    </a:p>
                  </a:txBody>
                  <a:tcPr marL="68580" marR="68580" marT="0" marB="0"/>
                </a:tc>
                <a:tc>
                  <a:txBody>
                    <a:bodyPr/>
                    <a:lstStyle/>
                    <a:p>
                      <a:pPr algn="just">
                        <a:lnSpc>
                          <a:spcPct val="150000"/>
                        </a:lnSpc>
                        <a:spcAft>
                          <a:spcPts val="0"/>
                        </a:spcAft>
                      </a:pPr>
                      <a:r>
                        <a:rPr lang="es-ES" sz="1000" dirty="0">
                          <a:effectLst/>
                        </a:rPr>
                        <a:t>81.335 hab. </a:t>
                      </a:r>
                      <a:endParaRPr lang="es-ES" sz="1100" dirty="0">
                        <a:effectLst/>
                        <a:latin typeface="Verdana"/>
                        <a:ea typeface="Times New Roman"/>
                        <a:cs typeface="Times New Roman"/>
                      </a:endParaRPr>
                    </a:p>
                  </a:txBody>
                  <a:tcPr marL="68580" marR="68580" marT="0" marB="0"/>
                </a:tc>
              </a:tr>
              <a:tr h="210312">
                <a:tc>
                  <a:txBody>
                    <a:bodyPr/>
                    <a:lstStyle/>
                    <a:p>
                      <a:pPr algn="just">
                        <a:lnSpc>
                          <a:spcPct val="150000"/>
                        </a:lnSpc>
                        <a:spcAft>
                          <a:spcPts val="0"/>
                        </a:spcAft>
                      </a:pPr>
                      <a:r>
                        <a:rPr lang="es-ES" sz="1000" dirty="0">
                          <a:effectLst/>
                        </a:rPr>
                        <a:t>Mujeres</a:t>
                      </a:r>
                      <a:endParaRPr lang="es-ES" sz="1100" dirty="0">
                        <a:effectLst/>
                        <a:latin typeface="Verdana"/>
                        <a:ea typeface="Times New Roman"/>
                        <a:cs typeface="Times New Roman"/>
                      </a:endParaRPr>
                    </a:p>
                  </a:txBody>
                  <a:tcPr marL="68580" marR="68580" marT="0" marB="0"/>
                </a:tc>
                <a:tc>
                  <a:txBody>
                    <a:bodyPr/>
                    <a:lstStyle/>
                    <a:p>
                      <a:pPr algn="just">
                        <a:lnSpc>
                          <a:spcPct val="150000"/>
                        </a:lnSpc>
                        <a:spcAft>
                          <a:spcPts val="0"/>
                        </a:spcAft>
                      </a:pPr>
                      <a:r>
                        <a:rPr lang="es-ES" sz="1000" dirty="0">
                          <a:effectLst/>
                        </a:rPr>
                        <a:t>41.552</a:t>
                      </a:r>
                      <a:endParaRPr lang="es-ES" sz="1100" dirty="0">
                        <a:effectLst/>
                        <a:latin typeface="Verdana"/>
                        <a:ea typeface="Times New Roman"/>
                        <a:cs typeface="Times New Roman"/>
                      </a:endParaRPr>
                    </a:p>
                  </a:txBody>
                  <a:tcPr marL="68580" marR="68580" marT="0" marB="0"/>
                </a:tc>
              </a:tr>
              <a:tr h="210312">
                <a:tc>
                  <a:txBody>
                    <a:bodyPr/>
                    <a:lstStyle/>
                    <a:p>
                      <a:pPr algn="just">
                        <a:lnSpc>
                          <a:spcPct val="150000"/>
                        </a:lnSpc>
                        <a:spcAft>
                          <a:spcPts val="0"/>
                        </a:spcAft>
                      </a:pPr>
                      <a:r>
                        <a:rPr lang="es-ES" sz="1000" dirty="0">
                          <a:effectLst/>
                        </a:rPr>
                        <a:t>Hombres</a:t>
                      </a:r>
                      <a:endParaRPr lang="es-ES" sz="1100" dirty="0">
                        <a:effectLst/>
                        <a:latin typeface="Verdana"/>
                        <a:ea typeface="Times New Roman"/>
                        <a:cs typeface="Times New Roman"/>
                      </a:endParaRPr>
                    </a:p>
                  </a:txBody>
                  <a:tcPr marL="68580" marR="68580" marT="0" marB="0"/>
                </a:tc>
                <a:tc>
                  <a:txBody>
                    <a:bodyPr/>
                    <a:lstStyle/>
                    <a:p>
                      <a:pPr algn="just">
                        <a:lnSpc>
                          <a:spcPct val="150000"/>
                        </a:lnSpc>
                        <a:spcAft>
                          <a:spcPts val="0"/>
                        </a:spcAft>
                      </a:pPr>
                      <a:r>
                        <a:rPr lang="es-ES" sz="1000" dirty="0">
                          <a:effectLst/>
                        </a:rPr>
                        <a:t>39.783</a:t>
                      </a:r>
                      <a:endParaRPr lang="es-ES" sz="1100" dirty="0">
                        <a:effectLst/>
                        <a:latin typeface="Verdana"/>
                        <a:ea typeface="Times New Roman"/>
                        <a:cs typeface="Times New Roman"/>
                      </a:endParaRPr>
                    </a:p>
                  </a:txBody>
                  <a:tcPr marL="68580" marR="68580" marT="0" marB="0"/>
                </a:tc>
              </a:tr>
              <a:tr h="210312">
                <a:tc>
                  <a:txBody>
                    <a:bodyPr/>
                    <a:lstStyle/>
                    <a:p>
                      <a:pPr algn="just">
                        <a:lnSpc>
                          <a:spcPct val="150000"/>
                        </a:lnSpc>
                        <a:spcAft>
                          <a:spcPts val="0"/>
                        </a:spcAft>
                      </a:pPr>
                      <a:r>
                        <a:rPr lang="es-ES" sz="1000" dirty="0">
                          <a:effectLst/>
                        </a:rPr>
                        <a:t>Altura: </a:t>
                      </a:r>
                      <a:endParaRPr lang="es-ES" sz="1100" dirty="0">
                        <a:effectLst/>
                        <a:latin typeface="Verdana"/>
                        <a:ea typeface="Times New Roman"/>
                        <a:cs typeface="Times New Roman"/>
                      </a:endParaRPr>
                    </a:p>
                  </a:txBody>
                  <a:tcPr marL="68580" marR="68580" marT="0" marB="0"/>
                </a:tc>
                <a:tc>
                  <a:txBody>
                    <a:bodyPr/>
                    <a:lstStyle/>
                    <a:p>
                      <a:pPr algn="just">
                        <a:lnSpc>
                          <a:spcPct val="150000"/>
                        </a:lnSpc>
                        <a:spcAft>
                          <a:spcPts val="0"/>
                        </a:spcAft>
                      </a:pPr>
                      <a:r>
                        <a:rPr lang="es-ES" sz="1000" dirty="0">
                          <a:effectLst/>
                        </a:rPr>
                        <a:t>entre 600 y 4.750 m.s.n.m.</a:t>
                      </a:r>
                      <a:endParaRPr lang="es-ES" sz="1100" dirty="0">
                        <a:effectLst/>
                        <a:latin typeface="Verdana"/>
                        <a:ea typeface="Times New Roman"/>
                        <a:cs typeface="Times New Roman"/>
                      </a:endParaRPr>
                    </a:p>
                  </a:txBody>
                  <a:tcPr marL="68580" marR="68580" marT="0" marB="0"/>
                </a:tc>
              </a:tr>
              <a:tr h="394312">
                <a:tc>
                  <a:txBody>
                    <a:bodyPr/>
                    <a:lstStyle/>
                    <a:p>
                      <a:pPr algn="just">
                        <a:lnSpc>
                          <a:spcPct val="150000"/>
                        </a:lnSpc>
                        <a:spcAft>
                          <a:spcPts val="0"/>
                        </a:spcAft>
                      </a:pPr>
                      <a:r>
                        <a:rPr lang="es-ES" sz="1000" dirty="0" smtClean="0">
                          <a:effectLst/>
                        </a:rPr>
                        <a:t>Temperatura</a:t>
                      </a:r>
                      <a:r>
                        <a:rPr lang="es-ES" sz="1000" baseline="0" dirty="0" smtClean="0">
                          <a:effectLst/>
                        </a:rPr>
                        <a:t> </a:t>
                      </a:r>
                      <a:r>
                        <a:rPr lang="es-ES" sz="1000" dirty="0" smtClean="0">
                          <a:effectLst/>
                        </a:rPr>
                        <a:t>promedio:</a:t>
                      </a:r>
                      <a:endParaRPr lang="es-ES" sz="1100" dirty="0">
                        <a:effectLst/>
                        <a:latin typeface="Verdana"/>
                        <a:ea typeface="Times New Roman"/>
                        <a:cs typeface="Times New Roman"/>
                      </a:endParaRPr>
                    </a:p>
                  </a:txBody>
                  <a:tcPr marL="68580" marR="68580" marT="0" marB="0"/>
                </a:tc>
                <a:tc>
                  <a:txBody>
                    <a:bodyPr/>
                    <a:lstStyle/>
                    <a:p>
                      <a:pPr algn="just">
                        <a:lnSpc>
                          <a:spcPct val="150000"/>
                        </a:lnSpc>
                        <a:spcAft>
                          <a:spcPts val="0"/>
                        </a:spcAft>
                      </a:pPr>
                      <a:r>
                        <a:rPr lang="es-ES" sz="1000" kern="1200" dirty="0" smtClean="0">
                          <a:effectLst/>
                        </a:rPr>
                        <a:t>11.9°C</a:t>
                      </a:r>
                      <a:endParaRPr lang="es-ES" sz="10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81400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548680"/>
            <a:ext cx="7125113" cy="924475"/>
          </a:xfrm>
        </p:spPr>
        <p:txBody>
          <a:bodyPr/>
          <a:lstStyle/>
          <a:p>
            <a:pPr algn="ctr"/>
            <a:r>
              <a:rPr lang="es-ES" sz="2400" b="1" dirty="0" smtClean="0">
                <a:solidFill>
                  <a:srgbClr val="FFFFFF"/>
                </a:solidFill>
              </a:rPr>
              <a:t>MAPA DE CONFLICTOS</a:t>
            </a:r>
            <a:endParaRPr lang="es-ES" sz="2400" b="1" dirty="0">
              <a:solidFill>
                <a:srgbClr val="FFFFFF"/>
              </a:solidFill>
            </a:endParaRPr>
          </a:p>
        </p:txBody>
      </p:sp>
      <p:sp>
        <p:nvSpPr>
          <p:cNvPr id="3" name="2 Marcador de contenido"/>
          <p:cNvSpPr>
            <a:spLocks noGrp="1"/>
          </p:cNvSpPr>
          <p:nvPr>
            <p:ph idx="1"/>
          </p:nvPr>
        </p:nvSpPr>
        <p:spPr>
          <a:xfrm>
            <a:off x="611560" y="1916832"/>
            <a:ext cx="7488832" cy="4051437"/>
          </a:xfrm>
        </p:spPr>
        <p:txBody>
          <a:bodyPr>
            <a:noAutofit/>
          </a:bodyPr>
          <a:lstStyle/>
          <a:p>
            <a:pPr algn="just"/>
            <a:r>
              <a:rPr lang="es-ES" b="1" dirty="0"/>
              <a:t>Adecuado.-</a:t>
            </a:r>
            <a:r>
              <a:rPr lang="es-ES" dirty="0"/>
              <a:t> Indica que el suelo esta utilizado de forma correcta, es decir, tiene exigencias similares a su potencialidad ambiental, se encuentra en equilibrio. (</a:t>
            </a:r>
            <a:r>
              <a:rPr lang="es-ES" sz="1600" dirty="0"/>
              <a:t>102.388 ha)</a:t>
            </a:r>
            <a:endParaRPr lang="es-ES" sz="1600" dirty="0">
              <a:latin typeface="Calibri"/>
              <a:ea typeface="Calibri"/>
              <a:cs typeface="Times New Roman"/>
            </a:endParaRPr>
          </a:p>
          <a:p>
            <a:pPr marL="0" indent="0" algn="just">
              <a:buNone/>
            </a:pPr>
            <a:endParaRPr lang="es-ES" dirty="0"/>
          </a:p>
          <a:p>
            <a:pPr algn="just"/>
            <a:r>
              <a:rPr lang="es-ES" b="1" dirty="0"/>
              <a:t>Sub-uso.-</a:t>
            </a:r>
            <a:r>
              <a:rPr lang="es-ES" dirty="0"/>
              <a:t> Cuando las exigencias del uso o cobertura vegetal actual son menores a las potencialidades ambientales ofertadas, se puede decir que el suelo puede dar más de lo actual. (</a:t>
            </a:r>
            <a:r>
              <a:rPr lang="es-ES" sz="1600" dirty="0"/>
              <a:t>20.038 ha)</a:t>
            </a:r>
            <a:endParaRPr lang="es-ES" dirty="0"/>
          </a:p>
          <a:p>
            <a:pPr marL="0" indent="0" algn="just">
              <a:buNone/>
            </a:pPr>
            <a:endParaRPr lang="es-ES" dirty="0"/>
          </a:p>
          <a:p>
            <a:pPr algn="just"/>
            <a:r>
              <a:rPr lang="es-ES" b="1" dirty="0"/>
              <a:t>Sobre-uso.-</a:t>
            </a:r>
            <a:r>
              <a:rPr lang="es-ES" dirty="0"/>
              <a:t> Cuando las exigencias del uso o cobertura vegetal actual son mayores al potencial ambiental ofertado, es decir el suelo esta degradado o degenerado por empobrecimiento de sus condiciones iniciales (</a:t>
            </a:r>
            <a:r>
              <a:rPr lang="es-ES" sz="1600" dirty="0"/>
              <a:t>11.204 ha)</a:t>
            </a:r>
            <a:endParaRPr lang="es-ES" sz="1600" dirty="0">
              <a:latin typeface="Calibri"/>
              <a:ea typeface="Calibri"/>
              <a:cs typeface="Times New Roman"/>
            </a:endParaRPr>
          </a:p>
          <a:p>
            <a:pPr marL="0" indent="0">
              <a:buNone/>
            </a:pPr>
            <a:endParaRPr lang="es-ES" dirty="0"/>
          </a:p>
        </p:txBody>
      </p:sp>
    </p:spTree>
    <p:extLst>
      <p:ext uri="{BB962C8B-B14F-4D97-AF65-F5344CB8AC3E}">
        <p14:creationId xmlns:p14="http://schemas.microsoft.com/office/powerpoint/2010/main" val="384663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40759996"/>
              </p:ext>
            </p:extLst>
          </p:nvPr>
        </p:nvGraphicFramePr>
        <p:xfrm>
          <a:off x="1187624" y="2636912"/>
          <a:ext cx="3024336" cy="2108874"/>
        </p:xfrm>
        <a:graphic>
          <a:graphicData uri="http://schemas.openxmlformats.org/drawingml/2006/table">
            <a:tbl>
              <a:tblPr firstRow="1" firstCol="1" bandRow="1">
                <a:tableStyleId>{22838BEF-8BB2-4498-84A7-C5851F593DF1}</a:tableStyleId>
              </a:tblPr>
              <a:tblGrid>
                <a:gridCol w="2088232"/>
                <a:gridCol w="936104"/>
              </a:tblGrid>
              <a:tr h="508674">
                <a:tc>
                  <a:txBody>
                    <a:bodyPr/>
                    <a:lstStyle/>
                    <a:p>
                      <a:pPr marL="0" indent="0" algn="ctr">
                        <a:lnSpc>
                          <a:spcPct val="150000"/>
                        </a:lnSpc>
                        <a:spcAft>
                          <a:spcPts val="0"/>
                        </a:spcAft>
                      </a:pPr>
                      <a:r>
                        <a:rPr lang="es-ES" sz="1400" dirty="0">
                          <a:effectLst/>
                        </a:rPr>
                        <a:t>Potencial del suelo</a:t>
                      </a:r>
                      <a:endParaRPr lang="es-ES" sz="1400" dirty="0">
                        <a:effectLst/>
                        <a:latin typeface="Verdana"/>
                        <a:ea typeface="Times New Roman"/>
                        <a:cs typeface="Times New Roman"/>
                      </a:endParaRPr>
                    </a:p>
                  </a:txBody>
                  <a:tcPr marL="68580" marR="68580" marT="0" marB="0"/>
                </a:tc>
                <a:tc>
                  <a:txBody>
                    <a:bodyPr/>
                    <a:lstStyle/>
                    <a:p>
                      <a:pPr marL="171450" indent="0" algn="ctr">
                        <a:lnSpc>
                          <a:spcPct val="150000"/>
                        </a:lnSpc>
                        <a:spcAft>
                          <a:spcPts val="0"/>
                        </a:spcAft>
                      </a:pPr>
                      <a:r>
                        <a:rPr lang="es-ES" sz="1400" dirty="0">
                          <a:effectLst/>
                        </a:rPr>
                        <a:t>Peso</a:t>
                      </a:r>
                      <a:endParaRPr lang="es-ES" sz="1400" dirty="0">
                        <a:effectLst/>
                        <a:latin typeface="Verdana"/>
                        <a:ea typeface="Times New Roman"/>
                        <a:cs typeface="Times New Roman"/>
                      </a:endParaRPr>
                    </a:p>
                  </a:txBody>
                  <a:tcPr marL="68580" marR="68580" marT="0" marB="0"/>
                </a:tc>
              </a:tr>
              <a:tr h="272707">
                <a:tc>
                  <a:txBody>
                    <a:bodyPr/>
                    <a:lstStyle/>
                    <a:p>
                      <a:pPr marL="266700" indent="0">
                        <a:lnSpc>
                          <a:spcPct val="150000"/>
                        </a:lnSpc>
                        <a:spcAft>
                          <a:spcPts val="0"/>
                        </a:spcAft>
                      </a:pPr>
                      <a:r>
                        <a:rPr lang="es-ES" sz="1400" dirty="0">
                          <a:effectLst/>
                        </a:rPr>
                        <a:t>Muy Alto</a:t>
                      </a:r>
                      <a:endParaRPr lang="es-ES" sz="1400" dirty="0">
                        <a:effectLst/>
                        <a:latin typeface="Verdana"/>
                        <a:ea typeface="Times New Roman"/>
                        <a:cs typeface="Times New Roman"/>
                      </a:endParaRPr>
                    </a:p>
                  </a:txBody>
                  <a:tcPr marL="68580" marR="68580" marT="0" marB="0"/>
                </a:tc>
                <a:tc>
                  <a:txBody>
                    <a:bodyPr/>
                    <a:lstStyle/>
                    <a:p>
                      <a:pPr marL="88900" indent="0" algn="ctr">
                        <a:lnSpc>
                          <a:spcPct val="150000"/>
                        </a:lnSpc>
                        <a:spcAft>
                          <a:spcPts val="0"/>
                        </a:spcAft>
                      </a:pPr>
                      <a:r>
                        <a:rPr lang="es-ES" sz="1400" dirty="0">
                          <a:effectLst/>
                        </a:rPr>
                        <a:t>5</a:t>
                      </a:r>
                      <a:endParaRPr lang="es-ES" sz="1400" dirty="0">
                        <a:effectLst/>
                        <a:latin typeface="Verdana"/>
                        <a:ea typeface="Times New Roman"/>
                        <a:cs typeface="Times New Roman"/>
                      </a:endParaRPr>
                    </a:p>
                  </a:txBody>
                  <a:tcPr marL="68580" marR="68580" marT="0" marB="0"/>
                </a:tc>
              </a:tr>
              <a:tr h="272707">
                <a:tc>
                  <a:txBody>
                    <a:bodyPr/>
                    <a:lstStyle/>
                    <a:p>
                      <a:pPr marL="266700" indent="0">
                        <a:lnSpc>
                          <a:spcPct val="150000"/>
                        </a:lnSpc>
                        <a:spcAft>
                          <a:spcPts val="0"/>
                        </a:spcAft>
                      </a:pPr>
                      <a:r>
                        <a:rPr lang="es-ES" sz="1400" dirty="0">
                          <a:effectLst/>
                        </a:rPr>
                        <a:t>Alto</a:t>
                      </a:r>
                      <a:endParaRPr lang="es-ES" sz="1400" dirty="0">
                        <a:effectLst/>
                        <a:latin typeface="Verdana"/>
                        <a:ea typeface="Times New Roman"/>
                        <a:cs typeface="Times New Roman"/>
                      </a:endParaRPr>
                    </a:p>
                  </a:txBody>
                  <a:tcPr marL="68580" marR="68580" marT="0" marB="0"/>
                </a:tc>
                <a:tc>
                  <a:txBody>
                    <a:bodyPr/>
                    <a:lstStyle/>
                    <a:p>
                      <a:pPr marL="88900" indent="0" algn="ctr">
                        <a:lnSpc>
                          <a:spcPct val="150000"/>
                        </a:lnSpc>
                        <a:spcAft>
                          <a:spcPts val="0"/>
                        </a:spcAft>
                        <a:tabLst>
                          <a:tab pos="177800" algn="l"/>
                        </a:tabLst>
                      </a:pPr>
                      <a:r>
                        <a:rPr lang="es-ES" sz="1400" dirty="0">
                          <a:effectLst/>
                        </a:rPr>
                        <a:t>4</a:t>
                      </a:r>
                      <a:endParaRPr lang="es-ES" sz="1400" dirty="0">
                        <a:effectLst/>
                        <a:latin typeface="Verdana"/>
                        <a:ea typeface="Times New Roman"/>
                        <a:cs typeface="Times New Roman"/>
                      </a:endParaRPr>
                    </a:p>
                  </a:txBody>
                  <a:tcPr marL="68580" marR="68580" marT="0" marB="0"/>
                </a:tc>
              </a:tr>
              <a:tr h="272707">
                <a:tc>
                  <a:txBody>
                    <a:bodyPr/>
                    <a:lstStyle/>
                    <a:p>
                      <a:pPr marL="266700" indent="0">
                        <a:lnSpc>
                          <a:spcPct val="150000"/>
                        </a:lnSpc>
                        <a:spcAft>
                          <a:spcPts val="0"/>
                        </a:spcAft>
                      </a:pPr>
                      <a:r>
                        <a:rPr lang="es-ES" sz="1400" dirty="0">
                          <a:effectLst/>
                        </a:rPr>
                        <a:t>Medio</a:t>
                      </a:r>
                      <a:endParaRPr lang="es-ES" sz="1400" dirty="0">
                        <a:effectLst/>
                        <a:latin typeface="Verdana"/>
                        <a:ea typeface="Times New Roman"/>
                        <a:cs typeface="Times New Roman"/>
                      </a:endParaRPr>
                    </a:p>
                  </a:txBody>
                  <a:tcPr marL="68580" marR="68580" marT="0" marB="0"/>
                </a:tc>
                <a:tc>
                  <a:txBody>
                    <a:bodyPr/>
                    <a:lstStyle/>
                    <a:p>
                      <a:pPr marL="88900" indent="0" algn="ctr">
                        <a:lnSpc>
                          <a:spcPct val="150000"/>
                        </a:lnSpc>
                        <a:spcAft>
                          <a:spcPts val="0"/>
                        </a:spcAft>
                      </a:pPr>
                      <a:r>
                        <a:rPr lang="es-ES" sz="1400" dirty="0">
                          <a:effectLst/>
                        </a:rPr>
                        <a:t>3</a:t>
                      </a:r>
                      <a:endParaRPr lang="es-ES" sz="1400" dirty="0">
                        <a:effectLst/>
                        <a:latin typeface="Verdana"/>
                        <a:ea typeface="Times New Roman"/>
                        <a:cs typeface="Times New Roman"/>
                      </a:endParaRPr>
                    </a:p>
                  </a:txBody>
                  <a:tcPr marL="68580" marR="68580" marT="0" marB="0"/>
                </a:tc>
              </a:tr>
              <a:tr h="55984">
                <a:tc>
                  <a:txBody>
                    <a:bodyPr/>
                    <a:lstStyle/>
                    <a:p>
                      <a:pPr marL="266700" indent="0">
                        <a:lnSpc>
                          <a:spcPct val="150000"/>
                        </a:lnSpc>
                        <a:spcAft>
                          <a:spcPts val="0"/>
                        </a:spcAft>
                      </a:pPr>
                      <a:r>
                        <a:rPr lang="es-ES" sz="1400" dirty="0">
                          <a:effectLst/>
                        </a:rPr>
                        <a:t>Bajo</a:t>
                      </a:r>
                      <a:endParaRPr lang="es-ES" sz="1400" dirty="0">
                        <a:effectLst/>
                        <a:latin typeface="Verdana"/>
                        <a:ea typeface="Times New Roman"/>
                        <a:cs typeface="Times New Roman"/>
                      </a:endParaRPr>
                    </a:p>
                  </a:txBody>
                  <a:tcPr marL="68580" marR="68580" marT="0" marB="0"/>
                </a:tc>
                <a:tc>
                  <a:txBody>
                    <a:bodyPr/>
                    <a:lstStyle/>
                    <a:p>
                      <a:pPr marL="88900" indent="0" algn="ctr">
                        <a:lnSpc>
                          <a:spcPct val="150000"/>
                        </a:lnSpc>
                        <a:spcAft>
                          <a:spcPts val="0"/>
                        </a:spcAft>
                      </a:pPr>
                      <a:r>
                        <a:rPr lang="es-ES" sz="1400" dirty="0">
                          <a:effectLst/>
                        </a:rPr>
                        <a:t>2</a:t>
                      </a:r>
                      <a:endParaRPr lang="es-ES" sz="1400" dirty="0">
                        <a:effectLst/>
                        <a:latin typeface="Verdana"/>
                        <a:ea typeface="Times New Roman"/>
                        <a:cs typeface="Times New Roman"/>
                      </a:endParaRPr>
                    </a:p>
                  </a:txBody>
                  <a:tcPr marL="68580" marR="68580" marT="0" marB="0"/>
                </a:tc>
              </a:tr>
              <a:tr h="272707">
                <a:tc>
                  <a:txBody>
                    <a:bodyPr/>
                    <a:lstStyle/>
                    <a:p>
                      <a:pPr marL="266700" indent="0">
                        <a:lnSpc>
                          <a:spcPct val="150000"/>
                        </a:lnSpc>
                        <a:spcAft>
                          <a:spcPts val="0"/>
                        </a:spcAft>
                      </a:pPr>
                      <a:r>
                        <a:rPr lang="es-ES" sz="1400" dirty="0">
                          <a:effectLst/>
                        </a:rPr>
                        <a:t>Muy Bajo</a:t>
                      </a:r>
                      <a:endParaRPr lang="es-ES" sz="1400" dirty="0">
                        <a:effectLst/>
                        <a:latin typeface="Verdana"/>
                        <a:ea typeface="Times New Roman"/>
                        <a:cs typeface="Times New Roman"/>
                      </a:endParaRPr>
                    </a:p>
                  </a:txBody>
                  <a:tcPr marL="68580" marR="68580" marT="0" marB="0"/>
                </a:tc>
                <a:tc>
                  <a:txBody>
                    <a:bodyPr/>
                    <a:lstStyle/>
                    <a:p>
                      <a:pPr marL="88900" indent="0" algn="ctr">
                        <a:lnSpc>
                          <a:spcPct val="150000"/>
                        </a:lnSpc>
                        <a:spcAft>
                          <a:spcPts val="0"/>
                        </a:spcAft>
                      </a:pPr>
                      <a:r>
                        <a:rPr lang="es-ES" sz="1400" dirty="0">
                          <a:effectLst/>
                        </a:rPr>
                        <a:t>1</a:t>
                      </a:r>
                      <a:endParaRPr lang="es-ES" sz="1400" dirty="0">
                        <a:effectLst/>
                        <a:latin typeface="Verdana"/>
                        <a:ea typeface="Times New Roman"/>
                        <a:cs typeface="Times New Roman"/>
                      </a:endParaRPr>
                    </a:p>
                  </a:txBody>
                  <a:tcPr marL="68580" marR="68580" marT="0" marB="0"/>
                </a:tc>
              </a:tr>
            </a:tbl>
          </a:graphicData>
        </a:graphic>
      </p:graphicFrame>
      <p:sp>
        <p:nvSpPr>
          <p:cNvPr id="5" name="4 Rectángulo"/>
          <p:cNvSpPr/>
          <p:nvPr/>
        </p:nvSpPr>
        <p:spPr>
          <a:xfrm>
            <a:off x="1619672" y="692696"/>
            <a:ext cx="5616624" cy="1477328"/>
          </a:xfrm>
          <a:prstGeom prst="rect">
            <a:avLst/>
          </a:prstGeom>
        </p:spPr>
        <p:txBody>
          <a:bodyPr wrap="square">
            <a:spAutoFit/>
          </a:bodyPr>
          <a:lstStyle/>
          <a:p>
            <a:pPr algn="ctr"/>
            <a:r>
              <a:rPr lang="es-ES" b="1" dirty="0"/>
              <a:t/>
            </a:r>
            <a:br>
              <a:rPr lang="es-ES" b="1" dirty="0"/>
            </a:br>
            <a:r>
              <a:rPr lang="es-ES" b="1" dirty="0"/>
              <a:t>METODOLOGIA </a:t>
            </a:r>
            <a:r>
              <a:rPr lang="es-ES" b="1" dirty="0" smtClean="0"/>
              <a:t> DE </a:t>
            </a:r>
            <a:r>
              <a:rPr lang="es-ES" b="1" dirty="0"/>
              <a:t>LA COBERTURA </a:t>
            </a:r>
            <a:endParaRPr lang="es-ES" b="1" dirty="0" smtClean="0"/>
          </a:p>
          <a:p>
            <a:pPr algn="ctr"/>
            <a:r>
              <a:rPr lang="es-ES" b="1" dirty="0" smtClean="0"/>
              <a:t>DE </a:t>
            </a:r>
            <a:r>
              <a:rPr lang="es-ES" b="1" dirty="0"/>
              <a:t/>
            </a:r>
            <a:br>
              <a:rPr lang="es-ES" b="1" dirty="0"/>
            </a:br>
            <a:r>
              <a:rPr lang="es-ES" b="1" dirty="0" smtClean="0"/>
              <a:t>USO POTENCIAL</a:t>
            </a:r>
            <a:r>
              <a:rPr lang="es-ES" b="1" dirty="0"/>
              <a:t/>
            </a:r>
            <a:br>
              <a:rPr lang="es-ES" b="1" dirty="0"/>
            </a:br>
            <a:endParaRPr lang="es-E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7" name="6 Objeto"/>
          <p:cNvGraphicFramePr>
            <a:graphicFrameLocks noChangeAspect="1"/>
          </p:cNvGraphicFramePr>
          <p:nvPr>
            <p:extLst>
              <p:ext uri="{D42A27DB-BD31-4B8C-83A1-F6EECF244321}">
                <p14:modId xmlns:p14="http://schemas.microsoft.com/office/powerpoint/2010/main" val="964373705"/>
              </p:ext>
            </p:extLst>
          </p:nvPr>
        </p:nvGraphicFramePr>
        <p:xfrm>
          <a:off x="4762739" y="2583488"/>
          <a:ext cx="2905605" cy="2429688"/>
        </p:xfrm>
        <a:graphic>
          <a:graphicData uri="http://schemas.openxmlformats.org/presentationml/2006/ole">
            <mc:AlternateContent xmlns:mc="http://schemas.openxmlformats.org/markup-compatibility/2006">
              <mc:Choice xmlns:v="urn:schemas-microsoft-com:vml" Requires="v">
                <p:oleObj spid="_x0000_s7222" name="Visio" r:id="rId3" imgW="2213172" imgH="1860415" progId="Visio.Drawing.11">
                  <p:embed/>
                </p:oleObj>
              </mc:Choice>
              <mc:Fallback>
                <p:oleObj name="Visio" r:id="rId3" imgW="2213172" imgH="186041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739" y="2583488"/>
                        <a:ext cx="2905605" cy="2429688"/>
                      </a:xfrm>
                      <a:prstGeom prst="rect">
                        <a:avLst/>
                      </a:prstGeom>
                      <a:noFill/>
                    </p:spPr>
                  </p:pic>
                </p:oleObj>
              </mc:Fallback>
            </mc:AlternateContent>
          </a:graphicData>
        </a:graphic>
      </p:graphicFrame>
    </p:spTree>
    <p:extLst>
      <p:ext uri="{BB962C8B-B14F-4D97-AF65-F5344CB8AC3E}">
        <p14:creationId xmlns:p14="http://schemas.microsoft.com/office/powerpoint/2010/main" val="46153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6512" y="1556792"/>
            <a:ext cx="7125113" cy="1008112"/>
          </a:xfrm>
        </p:spPr>
        <p:txBody>
          <a:bodyPr/>
          <a:lstStyle/>
          <a:p>
            <a:pPr algn="ctr"/>
            <a:r>
              <a:rPr lang="es-ES" sz="1900" b="1" dirty="0" smtClean="0"/>
              <a:t>PONDERACIÓN Y METODOLOGIA </a:t>
            </a:r>
            <a:br>
              <a:rPr lang="es-ES" sz="1900" b="1" dirty="0" smtClean="0"/>
            </a:br>
            <a:r>
              <a:rPr lang="es-ES" sz="1900" b="1" dirty="0" smtClean="0"/>
              <a:t>DE LA </a:t>
            </a:r>
            <a:br>
              <a:rPr lang="es-ES" sz="1900" b="1" dirty="0" smtClean="0"/>
            </a:br>
            <a:r>
              <a:rPr lang="es-ES" sz="1900" b="1" dirty="0" smtClean="0"/>
              <a:t>COBERTURA DE SUSCEPTIBILIDADES</a:t>
            </a:r>
            <a:endParaRPr lang="es-ES" sz="1900" dirty="0"/>
          </a:p>
        </p:txBody>
      </p:sp>
      <p:graphicFrame>
        <p:nvGraphicFramePr>
          <p:cNvPr id="4" name="3 Tabla"/>
          <p:cNvGraphicFramePr>
            <a:graphicFrameLocks noGrp="1"/>
          </p:cNvGraphicFramePr>
          <p:nvPr>
            <p:extLst>
              <p:ext uri="{D42A27DB-BD31-4B8C-83A1-F6EECF244321}">
                <p14:modId xmlns:p14="http://schemas.microsoft.com/office/powerpoint/2010/main" val="2735895226"/>
              </p:ext>
            </p:extLst>
          </p:nvPr>
        </p:nvGraphicFramePr>
        <p:xfrm>
          <a:off x="1331640" y="2924944"/>
          <a:ext cx="4680520" cy="2808312"/>
        </p:xfrm>
        <a:graphic>
          <a:graphicData uri="http://schemas.openxmlformats.org/drawingml/2006/table">
            <a:tbl>
              <a:tblPr firstRow="1" firstCol="1" bandRow="1">
                <a:tableStyleId>{D7AC3CCA-C797-4891-BE02-D94E43425B78}</a:tableStyleId>
              </a:tblPr>
              <a:tblGrid>
                <a:gridCol w="3528392"/>
                <a:gridCol w="1152128"/>
              </a:tblGrid>
              <a:tr h="576800">
                <a:tc>
                  <a:txBody>
                    <a:bodyPr/>
                    <a:lstStyle/>
                    <a:p>
                      <a:pPr marL="95250" indent="0" algn="ctr">
                        <a:lnSpc>
                          <a:spcPct val="150000"/>
                        </a:lnSpc>
                        <a:spcAft>
                          <a:spcPts val="0"/>
                        </a:spcAft>
                      </a:pPr>
                      <a:r>
                        <a:rPr lang="es-ES" sz="1200" dirty="0">
                          <a:effectLst/>
                        </a:rPr>
                        <a:t>Descripción</a:t>
                      </a:r>
                      <a:endParaRPr lang="es-ES" sz="1200" dirty="0">
                        <a:effectLst/>
                        <a:latin typeface="Verdana"/>
                        <a:ea typeface="Times New Roman"/>
                        <a:cs typeface="Times New Roman"/>
                      </a:endParaRPr>
                    </a:p>
                  </a:txBody>
                  <a:tcPr marL="68580" marR="68580" marT="0" marB="0"/>
                </a:tc>
                <a:tc>
                  <a:txBody>
                    <a:bodyPr/>
                    <a:lstStyle/>
                    <a:p>
                      <a:pPr marL="171450" indent="0" algn="ctr">
                        <a:lnSpc>
                          <a:spcPct val="150000"/>
                        </a:lnSpc>
                        <a:spcAft>
                          <a:spcPts val="0"/>
                        </a:spcAft>
                      </a:pPr>
                      <a:r>
                        <a:rPr lang="es-ES" sz="1200" dirty="0">
                          <a:effectLst/>
                        </a:rPr>
                        <a:t>Peso</a:t>
                      </a:r>
                      <a:endParaRPr lang="es-ES" sz="1200" dirty="0">
                        <a:effectLst/>
                        <a:latin typeface="Verdana"/>
                        <a:ea typeface="Times New Roman"/>
                        <a:cs typeface="Times New Roman"/>
                      </a:endParaRPr>
                    </a:p>
                  </a:txBody>
                  <a:tcPr marL="68580" marR="68580" marT="0" marB="0"/>
                </a:tc>
              </a:tr>
              <a:tr h="593882">
                <a:tc>
                  <a:txBody>
                    <a:bodyPr/>
                    <a:lstStyle/>
                    <a:p>
                      <a:pPr marL="171450" indent="0">
                        <a:lnSpc>
                          <a:spcPct val="150000"/>
                        </a:lnSpc>
                        <a:spcAft>
                          <a:spcPts val="0"/>
                        </a:spcAft>
                      </a:pPr>
                      <a:r>
                        <a:rPr lang="es-ES" sz="1200" dirty="0">
                          <a:effectLst/>
                        </a:rPr>
                        <a:t>Sin susceptibilidad </a:t>
                      </a:r>
                      <a:r>
                        <a:rPr lang="es-ES" sz="1200" dirty="0" smtClean="0">
                          <a:effectLst/>
                        </a:rPr>
                        <a:t>a</a:t>
                      </a:r>
                      <a:r>
                        <a:rPr lang="es-ES" sz="1200" baseline="0" dirty="0" smtClean="0">
                          <a:effectLst/>
                        </a:rPr>
                        <a:t> …</a:t>
                      </a:r>
                      <a:endParaRPr lang="es-ES" sz="1200" dirty="0">
                        <a:effectLst/>
                        <a:latin typeface="Verdana"/>
                        <a:ea typeface="Times New Roman"/>
                        <a:cs typeface="Times New Roman"/>
                      </a:endParaRPr>
                    </a:p>
                  </a:txBody>
                  <a:tcPr marL="68580" marR="68580" marT="0" marB="0"/>
                </a:tc>
                <a:tc>
                  <a:txBody>
                    <a:bodyPr/>
                    <a:lstStyle/>
                    <a:p>
                      <a:pPr marL="457200" algn="ctr">
                        <a:lnSpc>
                          <a:spcPct val="150000"/>
                        </a:lnSpc>
                        <a:spcAft>
                          <a:spcPts val="0"/>
                        </a:spcAft>
                      </a:pPr>
                      <a:r>
                        <a:rPr lang="es-ES" sz="1200" dirty="0">
                          <a:effectLst/>
                        </a:rPr>
                        <a:t>5</a:t>
                      </a:r>
                      <a:endParaRPr lang="es-ES" sz="1200" dirty="0">
                        <a:effectLst/>
                        <a:latin typeface="Verdana"/>
                        <a:ea typeface="Times New Roman"/>
                        <a:cs typeface="Times New Roman"/>
                      </a:endParaRPr>
                    </a:p>
                  </a:txBody>
                  <a:tcPr marL="68580" marR="68580" marT="0" marB="0"/>
                </a:tc>
              </a:tr>
              <a:tr h="593882">
                <a:tc>
                  <a:txBody>
                    <a:bodyPr/>
                    <a:lstStyle/>
                    <a:p>
                      <a:pPr marL="171450" indent="0">
                        <a:lnSpc>
                          <a:spcPct val="150000"/>
                        </a:lnSpc>
                        <a:spcAft>
                          <a:spcPts val="0"/>
                        </a:spcAft>
                      </a:pPr>
                      <a:r>
                        <a:rPr lang="es-ES" sz="1200" dirty="0" smtClean="0">
                          <a:effectLst/>
                        </a:rPr>
                        <a:t>Susceptibilidad baja a …</a:t>
                      </a:r>
                      <a:endParaRPr lang="es-ES" sz="1200" dirty="0">
                        <a:effectLst/>
                        <a:latin typeface="Verdana"/>
                        <a:ea typeface="Times New Roman"/>
                        <a:cs typeface="Times New Roman"/>
                      </a:endParaRPr>
                    </a:p>
                  </a:txBody>
                  <a:tcPr marL="68580" marR="68580" marT="0" marB="0"/>
                </a:tc>
                <a:tc>
                  <a:txBody>
                    <a:bodyPr/>
                    <a:lstStyle/>
                    <a:p>
                      <a:pPr marL="457200" algn="ctr">
                        <a:lnSpc>
                          <a:spcPct val="150000"/>
                        </a:lnSpc>
                        <a:spcAft>
                          <a:spcPts val="0"/>
                        </a:spcAft>
                      </a:pPr>
                      <a:r>
                        <a:rPr lang="es-ES" sz="1200" dirty="0">
                          <a:effectLst/>
                        </a:rPr>
                        <a:t>4</a:t>
                      </a:r>
                      <a:endParaRPr lang="es-ES" sz="1200" dirty="0">
                        <a:effectLst/>
                        <a:latin typeface="Verdana"/>
                        <a:ea typeface="Times New Roman"/>
                        <a:cs typeface="Times New Roman"/>
                      </a:endParaRPr>
                    </a:p>
                  </a:txBody>
                  <a:tcPr marL="68580" marR="68580" marT="0" marB="0"/>
                </a:tc>
              </a:tr>
              <a:tr h="593882">
                <a:tc>
                  <a:txBody>
                    <a:bodyPr/>
                    <a:lstStyle/>
                    <a:p>
                      <a:pPr marL="171450" indent="0">
                        <a:lnSpc>
                          <a:spcPct val="150000"/>
                        </a:lnSpc>
                        <a:spcAft>
                          <a:spcPts val="0"/>
                        </a:spcAft>
                      </a:pPr>
                      <a:r>
                        <a:rPr lang="es-ES" sz="1200" dirty="0" smtClean="0">
                          <a:effectLst/>
                        </a:rPr>
                        <a:t>Susceptibilidad media a …</a:t>
                      </a:r>
                      <a:endParaRPr lang="es-ES" sz="1200" dirty="0">
                        <a:effectLst/>
                        <a:latin typeface="Verdana"/>
                        <a:ea typeface="Times New Roman"/>
                        <a:cs typeface="Times New Roman"/>
                      </a:endParaRPr>
                    </a:p>
                  </a:txBody>
                  <a:tcPr marL="68580" marR="68580" marT="0" marB="0"/>
                </a:tc>
                <a:tc>
                  <a:txBody>
                    <a:bodyPr/>
                    <a:lstStyle/>
                    <a:p>
                      <a:pPr marL="457200" algn="ctr">
                        <a:lnSpc>
                          <a:spcPct val="150000"/>
                        </a:lnSpc>
                        <a:spcAft>
                          <a:spcPts val="0"/>
                        </a:spcAft>
                      </a:pPr>
                      <a:r>
                        <a:rPr lang="es-ES" sz="1200" dirty="0">
                          <a:effectLst/>
                        </a:rPr>
                        <a:t>3</a:t>
                      </a:r>
                      <a:endParaRPr lang="es-ES" sz="1200" dirty="0">
                        <a:effectLst/>
                        <a:latin typeface="Verdana"/>
                        <a:ea typeface="Times New Roman"/>
                        <a:cs typeface="Times New Roman"/>
                      </a:endParaRPr>
                    </a:p>
                  </a:txBody>
                  <a:tcPr marL="68580" marR="68580" marT="0" marB="0"/>
                </a:tc>
              </a:tr>
              <a:tr h="449866">
                <a:tc>
                  <a:txBody>
                    <a:bodyPr/>
                    <a:lstStyle/>
                    <a:p>
                      <a:pPr marL="171450" indent="0">
                        <a:lnSpc>
                          <a:spcPct val="150000"/>
                        </a:lnSpc>
                        <a:spcAft>
                          <a:spcPts val="0"/>
                        </a:spcAft>
                      </a:pPr>
                      <a:r>
                        <a:rPr lang="es-ES" sz="1200" dirty="0" smtClean="0">
                          <a:effectLst/>
                        </a:rPr>
                        <a:t>Susceptibilidad alta a …</a:t>
                      </a:r>
                      <a:endParaRPr lang="es-ES" sz="1200" dirty="0">
                        <a:effectLst/>
                        <a:latin typeface="Verdana"/>
                        <a:ea typeface="Times New Roman"/>
                        <a:cs typeface="Times New Roman"/>
                      </a:endParaRPr>
                    </a:p>
                  </a:txBody>
                  <a:tcPr marL="68580" marR="68580" marT="0" marB="0"/>
                </a:tc>
                <a:tc>
                  <a:txBody>
                    <a:bodyPr/>
                    <a:lstStyle/>
                    <a:p>
                      <a:pPr marL="457200" algn="ctr">
                        <a:lnSpc>
                          <a:spcPct val="150000"/>
                        </a:lnSpc>
                        <a:spcAft>
                          <a:spcPts val="0"/>
                        </a:spcAft>
                      </a:pPr>
                      <a:r>
                        <a:rPr lang="es-ES" sz="1200" dirty="0">
                          <a:effectLst/>
                        </a:rPr>
                        <a:t>2</a:t>
                      </a:r>
                      <a:endParaRPr lang="es-ES" sz="1200" dirty="0">
                        <a:effectLst/>
                        <a:latin typeface="Verdana"/>
                        <a:ea typeface="Times New Roman"/>
                        <a:cs typeface="Times New Roman"/>
                      </a:endParaRPr>
                    </a:p>
                  </a:txBody>
                  <a:tcPr marL="68580" marR="68580" marT="0" marB="0"/>
                </a:tc>
              </a:tr>
            </a:tbl>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456316550"/>
              </p:ext>
            </p:extLst>
          </p:nvPr>
        </p:nvGraphicFramePr>
        <p:xfrm>
          <a:off x="6804248" y="908720"/>
          <a:ext cx="1944216" cy="5673936"/>
        </p:xfrm>
        <a:graphic>
          <a:graphicData uri="http://schemas.openxmlformats.org/presentationml/2006/ole">
            <mc:AlternateContent xmlns:mc="http://schemas.openxmlformats.org/markup-compatibility/2006">
              <mc:Choice xmlns:v="urn:schemas-microsoft-com:vml" Requires="v">
                <p:oleObj spid="_x0000_s8250" name="Visio" r:id="rId3" imgW="1574171" imgH="4866262" progId="Visio.Drawing.11">
                  <p:embed/>
                </p:oleObj>
              </mc:Choice>
              <mc:Fallback>
                <p:oleObj name="Visio" r:id="rId3" imgW="1574171" imgH="4866262" progId="Visio.Drawing.11">
                  <p:embed/>
                  <p:pic>
                    <p:nvPicPr>
                      <p:cNvPr id="0" name="Object 1"/>
                      <p:cNvPicPr>
                        <a:picLocks noChangeAspect="1" noChangeArrowheads="1"/>
                      </p:cNvPicPr>
                      <p:nvPr/>
                    </p:nvPicPr>
                    <p:blipFill>
                      <a:blip r:embed="rId4"/>
                      <a:srcRect/>
                      <a:stretch>
                        <a:fillRect/>
                      </a:stretch>
                    </p:blipFill>
                    <p:spPr bwMode="auto">
                      <a:xfrm>
                        <a:off x="6804248" y="908720"/>
                        <a:ext cx="1944216" cy="5673936"/>
                      </a:xfrm>
                      <a:prstGeom prst="rect">
                        <a:avLst/>
                      </a:prstGeom>
                      <a:noFill/>
                    </p:spPr>
                  </p:pic>
                </p:oleObj>
              </mc:Fallback>
            </mc:AlternateContent>
          </a:graphicData>
        </a:graphic>
      </p:graphicFrame>
    </p:spTree>
    <p:extLst>
      <p:ext uri="{BB962C8B-B14F-4D97-AF65-F5344CB8AC3E}">
        <p14:creationId xmlns:p14="http://schemas.microsoft.com/office/powerpoint/2010/main" val="210261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1900" b="1" dirty="0"/>
              <a:t>PONDERACIÓN Y METODOLOGIA </a:t>
            </a:r>
            <a:br>
              <a:rPr lang="es-ES" sz="1900" b="1" dirty="0"/>
            </a:br>
            <a:r>
              <a:rPr lang="es-ES" sz="1900" b="1" dirty="0"/>
              <a:t>DE LA </a:t>
            </a:r>
            <a:br>
              <a:rPr lang="es-ES" sz="1900" b="1" dirty="0"/>
            </a:br>
            <a:r>
              <a:rPr lang="es-ES" sz="1900" b="1" dirty="0"/>
              <a:t>COBERTURA DE SUSCEPTIBILIDADES</a:t>
            </a:r>
            <a:endParaRPr lang="es-ES" sz="1900" dirty="0"/>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9" name="8 Objeto"/>
          <p:cNvGraphicFramePr>
            <a:graphicFrameLocks noChangeAspect="1"/>
          </p:cNvGraphicFramePr>
          <p:nvPr>
            <p:extLst>
              <p:ext uri="{D42A27DB-BD31-4B8C-83A1-F6EECF244321}">
                <p14:modId xmlns:p14="http://schemas.microsoft.com/office/powerpoint/2010/main" val="2850599337"/>
              </p:ext>
            </p:extLst>
          </p:nvPr>
        </p:nvGraphicFramePr>
        <p:xfrm>
          <a:off x="611560" y="2359657"/>
          <a:ext cx="7776864" cy="3949663"/>
        </p:xfrm>
        <a:graphic>
          <a:graphicData uri="http://schemas.openxmlformats.org/presentationml/2006/ole">
            <mc:AlternateContent xmlns:mc="http://schemas.openxmlformats.org/markup-compatibility/2006">
              <mc:Choice xmlns:v="urn:schemas-microsoft-com:vml" Requires="v">
                <p:oleObj spid="_x0000_s9273" name="Visio" r:id="rId3" imgW="6317182" imgH="3225800" progId="Visio.Drawing.11">
                  <p:embed/>
                </p:oleObj>
              </mc:Choice>
              <mc:Fallback>
                <p:oleObj name="Visio" r:id="rId3" imgW="6317182" imgH="322580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359657"/>
                        <a:ext cx="7776864" cy="3949663"/>
                      </a:xfrm>
                      <a:prstGeom prst="rect">
                        <a:avLst/>
                      </a:prstGeom>
                      <a:noFill/>
                    </p:spPr>
                  </p:pic>
                </p:oleObj>
              </mc:Fallback>
            </mc:AlternateContent>
          </a:graphicData>
        </a:graphic>
      </p:graphicFrame>
    </p:spTree>
    <p:extLst>
      <p:ext uri="{BB962C8B-B14F-4D97-AF65-F5344CB8AC3E}">
        <p14:creationId xmlns:p14="http://schemas.microsoft.com/office/powerpoint/2010/main" val="8920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Maria Alicia\Desktop\FOTOS CAMPO\2do DIA DE CAMPO\DSC04660.JPG"/>
          <p:cNvPicPr/>
          <p:nvPr/>
        </p:nvPicPr>
        <p:blipFill rotWithShape="1">
          <a:blip r:embed="rId2" cstate="print">
            <a:extLst>
              <a:ext uri="{28A0092B-C50C-407E-A947-70E740481C1C}">
                <a14:useLocalDpi xmlns:a14="http://schemas.microsoft.com/office/drawing/2010/main" val="0"/>
              </a:ext>
            </a:extLst>
          </a:blip>
          <a:srcRect l="4910" r="4233" b="10268"/>
          <a:stretch/>
        </p:blipFill>
        <p:spPr bwMode="auto">
          <a:xfrm>
            <a:off x="0" y="-27384"/>
            <a:ext cx="9144000" cy="6885384"/>
          </a:xfrm>
          <a:prstGeom prst="rect">
            <a:avLst/>
          </a:prstGeom>
          <a:noFill/>
          <a:ln>
            <a:noFill/>
          </a:ln>
        </p:spPr>
      </p:pic>
      <p:sp>
        <p:nvSpPr>
          <p:cNvPr id="2" name="1 Título"/>
          <p:cNvSpPr>
            <a:spLocks noGrp="1"/>
          </p:cNvSpPr>
          <p:nvPr>
            <p:ph type="title"/>
          </p:nvPr>
        </p:nvSpPr>
        <p:spPr>
          <a:xfrm>
            <a:off x="1009442" y="260648"/>
            <a:ext cx="7125113" cy="924475"/>
          </a:xfrm>
        </p:spPr>
        <p:txBody>
          <a:bodyPr/>
          <a:lstStyle/>
          <a:p>
            <a:pPr algn="ctr"/>
            <a:r>
              <a:rPr lang="es-EC" b="1" i="1" dirty="0">
                <a:solidFill>
                  <a:schemeClr val="accent3">
                    <a:lumMod val="75000"/>
                  </a:schemeClr>
                </a:solidFill>
              </a:rPr>
              <a:t>ANÁLISIS DEL ÁMBITO </a:t>
            </a:r>
            <a:br>
              <a:rPr lang="es-EC" b="1" i="1" dirty="0">
                <a:solidFill>
                  <a:schemeClr val="accent3">
                    <a:lumMod val="75000"/>
                  </a:schemeClr>
                </a:solidFill>
              </a:rPr>
            </a:br>
            <a:r>
              <a:rPr lang="es-EC" b="1" i="1" dirty="0">
                <a:solidFill>
                  <a:schemeClr val="accent3">
                    <a:lumMod val="75000"/>
                  </a:schemeClr>
                </a:solidFill>
              </a:rPr>
              <a:t>SOCIO-ECONÓMICO</a:t>
            </a:r>
            <a:endParaRPr lang="es-ES" dirty="0">
              <a:solidFill>
                <a:schemeClr val="accent3">
                  <a:lumMod val="75000"/>
                </a:schemeClr>
              </a:solidFill>
            </a:endParaRPr>
          </a:p>
        </p:txBody>
      </p:sp>
    </p:spTree>
    <p:extLst>
      <p:ext uri="{BB962C8B-B14F-4D97-AF65-F5344CB8AC3E}">
        <p14:creationId xmlns:p14="http://schemas.microsoft.com/office/powerpoint/2010/main" val="823552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90 CuadroTexto"/>
          <p:cNvSpPr txBox="1"/>
          <p:nvPr/>
        </p:nvSpPr>
        <p:spPr>
          <a:xfrm>
            <a:off x="1979712" y="1628800"/>
            <a:ext cx="5076564"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600" dirty="0" smtClean="0">
                <a:hlinkClick r:id="rId2" action="ppaction://hlinkfile"/>
              </a:rPr>
              <a:t>Mapa</a:t>
            </a:r>
            <a:r>
              <a:rPr lang="en-US" sz="1600" dirty="0" smtClean="0"/>
              <a:t> de la Población Económicamente Activa</a:t>
            </a:r>
            <a:endParaRPr lang="es-ES" sz="1600" dirty="0"/>
          </a:p>
        </p:txBody>
      </p:sp>
      <p:sp>
        <p:nvSpPr>
          <p:cNvPr id="92" name="91 CuadroTexto"/>
          <p:cNvSpPr txBox="1"/>
          <p:nvPr/>
        </p:nvSpPr>
        <p:spPr>
          <a:xfrm>
            <a:off x="1475656" y="476672"/>
            <a:ext cx="5976664" cy="338554"/>
          </a:xfrm>
          <a:prstGeom prst="rect">
            <a:avLst/>
          </a:prstGeom>
          <a:noFill/>
        </p:spPr>
        <p:txBody>
          <a:bodyPr wrap="square" rtlCol="0">
            <a:spAutoFit/>
          </a:bodyPr>
          <a:lstStyle/>
          <a:p>
            <a:pPr algn="ctr"/>
            <a:r>
              <a:rPr lang="en-US" sz="1600" b="1" dirty="0"/>
              <a:t>PONDERACION DE UNIDADES </a:t>
            </a:r>
            <a:r>
              <a:rPr lang="es-ES" sz="1600" b="1" dirty="0" smtClean="0"/>
              <a:t>SOCIOECONÓMICAS</a:t>
            </a:r>
            <a:endParaRPr lang="es-ES" sz="1600" b="1" dirty="0"/>
          </a:p>
        </p:txBody>
      </p:sp>
      <p:sp>
        <p:nvSpPr>
          <p:cNvPr id="93" name="92 CuadroTexto"/>
          <p:cNvSpPr txBox="1"/>
          <p:nvPr/>
        </p:nvSpPr>
        <p:spPr>
          <a:xfrm>
            <a:off x="251520" y="3626440"/>
            <a:ext cx="3672408"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600" dirty="0" smtClean="0">
                <a:hlinkClick r:id="rId3" action="ppaction://hlinkfile"/>
              </a:rPr>
              <a:t>Map</a:t>
            </a:r>
            <a:r>
              <a:rPr lang="en-US" sz="1600" dirty="0" smtClean="0">
                <a:hlinkClick r:id="rId3" action="ppaction://hlinkfile"/>
              </a:rPr>
              <a:t>a </a:t>
            </a:r>
            <a:r>
              <a:rPr lang="en-US" sz="1600" dirty="0" smtClean="0"/>
              <a:t>de </a:t>
            </a:r>
            <a:r>
              <a:rPr lang="es-ES" sz="1600" dirty="0" smtClean="0"/>
              <a:t>Acc. </a:t>
            </a:r>
            <a:r>
              <a:rPr lang="es-ES" sz="1600" dirty="0"/>
              <a:t>a </a:t>
            </a:r>
            <a:r>
              <a:rPr lang="es-ES" sz="1600" dirty="0" smtClean="0"/>
              <a:t>Servicios Básicos</a:t>
            </a:r>
            <a:endParaRPr lang="es-ES" sz="1600" dirty="0"/>
          </a:p>
        </p:txBody>
      </p:sp>
      <p:sp>
        <p:nvSpPr>
          <p:cNvPr id="94" name="93 CuadroTexto"/>
          <p:cNvSpPr txBox="1"/>
          <p:nvPr/>
        </p:nvSpPr>
        <p:spPr>
          <a:xfrm>
            <a:off x="107504" y="4346520"/>
            <a:ext cx="3816424"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600" dirty="0">
                <a:hlinkClick r:id="rId4" action="ppaction://hlinkfile"/>
              </a:rPr>
              <a:t>Map</a:t>
            </a:r>
            <a:r>
              <a:rPr lang="en-US" sz="1600" dirty="0">
                <a:hlinkClick r:id="rId4" action="ppaction://hlinkfile"/>
              </a:rPr>
              <a:t>a </a:t>
            </a:r>
            <a:r>
              <a:rPr lang="en-US" sz="1600" dirty="0"/>
              <a:t>de </a:t>
            </a:r>
            <a:r>
              <a:rPr lang="es-ES" sz="1600" dirty="0"/>
              <a:t>Acc. a Servicios </a:t>
            </a:r>
            <a:r>
              <a:rPr lang="es-ES" sz="1600" dirty="0" smtClean="0"/>
              <a:t>Sociales</a:t>
            </a:r>
            <a:endParaRPr lang="es-ES" sz="1600" dirty="0"/>
          </a:p>
        </p:txBody>
      </p:sp>
      <p:sp>
        <p:nvSpPr>
          <p:cNvPr id="95" name="94 CuadroTexto"/>
          <p:cNvSpPr txBox="1"/>
          <p:nvPr/>
        </p:nvSpPr>
        <p:spPr>
          <a:xfrm>
            <a:off x="251520" y="5066600"/>
            <a:ext cx="3672408"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600" dirty="0">
                <a:hlinkClick r:id="rId5" action="ppaction://hlinkfile"/>
              </a:rPr>
              <a:t>Map</a:t>
            </a:r>
            <a:r>
              <a:rPr lang="en-US" sz="1600" dirty="0">
                <a:hlinkClick r:id="rId5" action="ppaction://hlinkfile"/>
              </a:rPr>
              <a:t>a </a:t>
            </a:r>
            <a:r>
              <a:rPr lang="en-US" sz="1600" dirty="0"/>
              <a:t>de </a:t>
            </a:r>
            <a:r>
              <a:rPr lang="es-ES" sz="1600" dirty="0"/>
              <a:t>Acc. a </a:t>
            </a:r>
            <a:r>
              <a:rPr lang="es-ES" sz="1600" dirty="0" smtClean="0"/>
              <a:t>Áreas urbanas</a:t>
            </a:r>
            <a:endParaRPr lang="es-ES" sz="1600" dirty="0"/>
          </a:p>
        </p:txBody>
      </p:sp>
      <p:sp>
        <p:nvSpPr>
          <p:cNvPr id="96" name="95 CuadroTexto"/>
          <p:cNvSpPr txBox="1"/>
          <p:nvPr/>
        </p:nvSpPr>
        <p:spPr>
          <a:xfrm>
            <a:off x="251520" y="5786680"/>
            <a:ext cx="3672408"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600" dirty="0">
                <a:hlinkClick r:id="rId6" action="ppaction://hlinkfile"/>
              </a:rPr>
              <a:t>Map</a:t>
            </a:r>
            <a:r>
              <a:rPr lang="en-US" sz="1600" dirty="0">
                <a:hlinkClick r:id="rId6" action="ppaction://hlinkfile"/>
              </a:rPr>
              <a:t>a </a:t>
            </a:r>
            <a:r>
              <a:rPr lang="en-US" sz="1600" dirty="0"/>
              <a:t>de </a:t>
            </a:r>
            <a:r>
              <a:rPr lang="es-ES" sz="1600" dirty="0"/>
              <a:t>Acc. a </a:t>
            </a:r>
            <a:r>
              <a:rPr lang="es-ES" sz="1600" dirty="0" smtClean="0"/>
              <a:t>Vías</a:t>
            </a:r>
            <a:endParaRPr lang="es-ES" sz="1600" dirty="0"/>
          </a:p>
        </p:txBody>
      </p:sp>
      <p:sp>
        <p:nvSpPr>
          <p:cNvPr id="97" name="96 CuadroTexto"/>
          <p:cNvSpPr txBox="1"/>
          <p:nvPr/>
        </p:nvSpPr>
        <p:spPr>
          <a:xfrm>
            <a:off x="4211960" y="3635732"/>
            <a:ext cx="720080" cy="338554"/>
          </a:xfrm>
          <a:prstGeom prst="rect">
            <a:avLst/>
          </a:prstGeom>
          <a:noFill/>
        </p:spPr>
        <p:txBody>
          <a:bodyPr wrap="square" rtlCol="0">
            <a:spAutoFit/>
          </a:bodyPr>
          <a:lstStyle/>
          <a:p>
            <a:r>
              <a:rPr lang="en-US" sz="1600" dirty="0" smtClean="0"/>
              <a:t>0,35</a:t>
            </a:r>
            <a:endParaRPr lang="es-ES" sz="1600" dirty="0"/>
          </a:p>
        </p:txBody>
      </p:sp>
      <p:sp>
        <p:nvSpPr>
          <p:cNvPr id="98" name="97 CuadroTexto"/>
          <p:cNvSpPr txBox="1"/>
          <p:nvPr/>
        </p:nvSpPr>
        <p:spPr>
          <a:xfrm>
            <a:off x="4247964" y="4346520"/>
            <a:ext cx="684076" cy="338554"/>
          </a:xfrm>
          <a:prstGeom prst="rect">
            <a:avLst/>
          </a:prstGeom>
          <a:noFill/>
        </p:spPr>
        <p:txBody>
          <a:bodyPr wrap="square" rtlCol="0">
            <a:spAutoFit/>
          </a:bodyPr>
          <a:lstStyle/>
          <a:p>
            <a:r>
              <a:rPr lang="en-US" sz="1600" dirty="0" smtClean="0"/>
              <a:t>0,20</a:t>
            </a:r>
            <a:endParaRPr lang="es-ES" sz="1600" dirty="0"/>
          </a:p>
        </p:txBody>
      </p:sp>
      <p:sp>
        <p:nvSpPr>
          <p:cNvPr id="99" name="98 CuadroTexto"/>
          <p:cNvSpPr txBox="1"/>
          <p:nvPr/>
        </p:nvSpPr>
        <p:spPr>
          <a:xfrm>
            <a:off x="4247964" y="5075892"/>
            <a:ext cx="684076" cy="338554"/>
          </a:xfrm>
          <a:prstGeom prst="rect">
            <a:avLst/>
          </a:prstGeom>
          <a:noFill/>
        </p:spPr>
        <p:txBody>
          <a:bodyPr wrap="square" rtlCol="0">
            <a:spAutoFit/>
          </a:bodyPr>
          <a:lstStyle/>
          <a:p>
            <a:r>
              <a:rPr lang="en-US" sz="1600" dirty="0" smtClean="0"/>
              <a:t>0,15</a:t>
            </a:r>
            <a:endParaRPr lang="es-ES" sz="1600" dirty="0"/>
          </a:p>
        </p:txBody>
      </p:sp>
      <p:sp>
        <p:nvSpPr>
          <p:cNvPr id="100" name="99 CuadroTexto"/>
          <p:cNvSpPr txBox="1"/>
          <p:nvPr/>
        </p:nvSpPr>
        <p:spPr>
          <a:xfrm>
            <a:off x="4247964" y="5795972"/>
            <a:ext cx="756084" cy="338554"/>
          </a:xfrm>
          <a:prstGeom prst="rect">
            <a:avLst/>
          </a:prstGeom>
          <a:noFill/>
        </p:spPr>
        <p:txBody>
          <a:bodyPr wrap="square" rtlCol="0">
            <a:spAutoFit/>
          </a:bodyPr>
          <a:lstStyle/>
          <a:p>
            <a:r>
              <a:rPr lang="en-US" sz="1600" dirty="0" smtClean="0"/>
              <a:t>0,30</a:t>
            </a:r>
            <a:endParaRPr lang="es-ES" sz="1600" dirty="0"/>
          </a:p>
        </p:txBody>
      </p:sp>
      <p:cxnSp>
        <p:nvCxnSpPr>
          <p:cNvPr id="101" name="100 Conector recto de flecha"/>
          <p:cNvCxnSpPr>
            <a:stCxn id="93" idx="3"/>
            <a:endCxn id="97" idx="1"/>
          </p:cNvCxnSpPr>
          <p:nvPr/>
        </p:nvCxnSpPr>
        <p:spPr>
          <a:xfrm>
            <a:off x="3923928" y="3795717"/>
            <a:ext cx="288032" cy="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101 Conector recto de flecha"/>
          <p:cNvCxnSpPr>
            <a:endCxn id="98" idx="1"/>
          </p:cNvCxnSpPr>
          <p:nvPr/>
        </p:nvCxnSpPr>
        <p:spPr>
          <a:xfrm flipV="1">
            <a:off x="3923928" y="4515797"/>
            <a:ext cx="324036" cy="15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102 Conector recto de flecha"/>
          <p:cNvCxnSpPr>
            <a:endCxn id="99" idx="1"/>
          </p:cNvCxnSpPr>
          <p:nvPr/>
        </p:nvCxnSpPr>
        <p:spPr>
          <a:xfrm flipV="1">
            <a:off x="3923928" y="5245169"/>
            <a:ext cx="324036" cy="6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103 Conector recto de flecha"/>
          <p:cNvCxnSpPr>
            <a:endCxn id="100" idx="1"/>
          </p:cNvCxnSpPr>
          <p:nvPr/>
        </p:nvCxnSpPr>
        <p:spPr>
          <a:xfrm flipV="1">
            <a:off x="3923928" y="5965249"/>
            <a:ext cx="324036" cy="15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104 CuadroTexto"/>
          <p:cNvSpPr txBox="1"/>
          <p:nvPr/>
        </p:nvSpPr>
        <p:spPr>
          <a:xfrm>
            <a:off x="5580112" y="4509120"/>
            <a:ext cx="1944216"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600" dirty="0" smtClean="0"/>
              <a:t>Mapa </a:t>
            </a:r>
          </a:p>
          <a:p>
            <a:pPr algn="ctr"/>
            <a:r>
              <a:rPr lang="en-US" sz="1600" dirty="0" smtClean="0"/>
              <a:t>de Accesibilidades</a:t>
            </a:r>
            <a:endParaRPr lang="es-ES" sz="1600" dirty="0"/>
          </a:p>
        </p:txBody>
      </p:sp>
      <p:cxnSp>
        <p:nvCxnSpPr>
          <p:cNvPr id="106" name="105 Conector angular"/>
          <p:cNvCxnSpPr>
            <a:stCxn id="100" idx="3"/>
            <a:endCxn id="105" idx="1"/>
          </p:cNvCxnSpPr>
          <p:nvPr/>
        </p:nvCxnSpPr>
        <p:spPr>
          <a:xfrm flipV="1">
            <a:off x="5004048" y="4924619"/>
            <a:ext cx="576064" cy="104063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106 Conector angular"/>
          <p:cNvCxnSpPr>
            <a:stCxn id="97" idx="3"/>
          </p:cNvCxnSpPr>
          <p:nvPr/>
        </p:nvCxnSpPr>
        <p:spPr>
          <a:xfrm>
            <a:off x="4932040" y="3805009"/>
            <a:ext cx="360040" cy="116374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8" name="107 Conector recto"/>
          <p:cNvCxnSpPr>
            <a:stCxn id="98" idx="3"/>
          </p:cNvCxnSpPr>
          <p:nvPr/>
        </p:nvCxnSpPr>
        <p:spPr>
          <a:xfrm>
            <a:off x="4932040" y="4515797"/>
            <a:ext cx="360040" cy="15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108 Conector recto"/>
          <p:cNvCxnSpPr>
            <a:stCxn id="99" idx="3"/>
          </p:cNvCxnSpPr>
          <p:nvPr/>
        </p:nvCxnSpPr>
        <p:spPr>
          <a:xfrm>
            <a:off x="4932040" y="5245169"/>
            <a:ext cx="360040" cy="15389"/>
          </a:xfrm>
          <a:prstGeom prst="line">
            <a:avLst/>
          </a:prstGeom>
        </p:spPr>
        <p:style>
          <a:lnRef idx="1">
            <a:schemeClr val="accent1"/>
          </a:lnRef>
          <a:fillRef idx="0">
            <a:schemeClr val="accent1"/>
          </a:fillRef>
          <a:effectRef idx="0">
            <a:schemeClr val="accent1"/>
          </a:effectRef>
          <a:fontRef idx="minor">
            <a:schemeClr val="tx1"/>
          </a:fontRef>
        </p:style>
      </p:cxnSp>
      <p:sp>
        <p:nvSpPr>
          <p:cNvPr id="110" name="109 CuadroTexto"/>
          <p:cNvSpPr txBox="1"/>
          <p:nvPr/>
        </p:nvSpPr>
        <p:spPr>
          <a:xfrm>
            <a:off x="6948264" y="3040504"/>
            <a:ext cx="2123728" cy="89255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endParaRPr lang="en-US" sz="1300" b="1" dirty="0" smtClean="0"/>
          </a:p>
          <a:p>
            <a:pPr algn="ctr"/>
            <a:r>
              <a:rPr lang="en-US" sz="1300" b="1" dirty="0" smtClean="0">
                <a:hlinkClick r:id="rId7" action="ppaction://hlinkfile"/>
              </a:rPr>
              <a:t>UNIDADES SOCIOECONÓMICAS</a:t>
            </a:r>
            <a:endParaRPr lang="en-US" sz="1300" b="1" dirty="0" smtClean="0"/>
          </a:p>
          <a:p>
            <a:pPr algn="ctr"/>
            <a:r>
              <a:rPr lang="en-US" sz="1300" dirty="0" smtClean="0"/>
              <a:t> </a:t>
            </a:r>
            <a:endParaRPr lang="es-ES" sz="1300" dirty="0"/>
          </a:p>
        </p:txBody>
      </p:sp>
      <p:sp>
        <p:nvSpPr>
          <p:cNvPr id="111" name="110 CuadroTexto"/>
          <p:cNvSpPr txBox="1"/>
          <p:nvPr/>
        </p:nvSpPr>
        <p:spPr>
          <a:xfrm>
            <a:off x="7740352" y="2123564"/>
            <a:ext cx="576064" cy="338554"/>
          </a:xfrm>
          <a:prstGeom prst="rect">
            <a:avLst/>
          </a:prstGeom>
          <a:noFill/>
        </p:spPr>
        <p:txBody>
          <a:bodyPr wrap="square" rtlCol="0">
            <a:spAutoFit/>
          </a:bodyPr>
          <a:lstStyle/>
          <a:p>
            <a:r>
              <a:rPr lang="en-US" sz="1600" dirty="0" smtClean="0"/>
              <a:t>0,2</a:t>
            </a:r>
            <a:endParaRPr lang="es-ES" sz="1600" dirty="0"/>
          </a:p>
        </p:txBody>
      </p:sp>
      <p:sp>
        <p:nvSpPr>
          <p:cNvPr id="112" name="111 CuadroTexto"/>
          <p:cNvSpPr txBox="1"/>
          <p:nvPr/>
        </p:nvSpPr>
        <p:spPr>
          <a:xfrm>
            <a:off x="7812360" y="4314582"/>
            <a:ext cx="648072" cy="338554"/>
          </a:xfrm>
          <a:prstGeom prst="rect">
            <a:avLst/>
          </a:prstGeom>
          <a:noFill/>
        </p:spPr>
        <p:txBody>
          <a:bodyPr wrap="square" rtlCol="0">
            <a:spAutoFit/>
          </a:bodyPr>
          <a:lstStyle/>
          <a:p>
            <a:r>
              <a:rPr lang="en-US" sz="1600" dirty="0" smtClean="0"/>
              <a:t>0,8</a:t>
            </a:r>
            <a:endParaRPr lang="es-ES" sz="1600" dirty="0"/>
          </a:p>
        </p:txBody>
      </p:sp>
      <p:cxnSp>
        <p:nvCxnSpPr>
          <p:cNvPr id="113" name="112 Conector angular"/>
          <p:cNvCxnSpPr/>
          <p:nvPr/>
        </p:nvCxnSpPr>
        <p:spPr>
          <a:xfrm>
            <a:off x="7056276" y="1813466"/>
            <a:ext cx="972108" cy="31009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14" name="113 Conector angular"/>
          <p:cNvCxnSpPr>
            <a:stCxn id="112" idx="2"/>
            <a:endCxn id="105" idx="3"/>
          </p:cNvCxnSpPr>
          <p:nvPr/>
        </p:nvCxnSpPr>
        <p:spPr>
          <a:xfrm rot="5400000">
            <a:off x="7694621" y="4482843"/>
            <a:ext cx="271483" cy="61206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15" name="114 Conector recto de flecha"/>
          <p:cNvCxnSpPr/>
          <p:nvPr/>
        </p:nvCxnSpPr>
        <p:spPr>
          <a:xfrm>
            <a:off x="8028384" y="2492896"/>
            <a:ext cx="1" cy="495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115 Conector recto de flecha"/>
          <p:cNvCxnSpPr/>
          <p:nvPr/>
        </p:nvCxnSpPr>
        <p:spPr>
          <a:xfrm flipV="1">
            <a:off x="8100390" y="3963254"/>
            <a:ext cx="0" cy="401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546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000" b="1" dirty="0" smtClean="0">
                <a:hlinkClick r:id="rId2" action="ppaction://hlinkfile"/>
              </a:rPr>
              <a:t>UNIDADES SOCIO ECONÓMICAS</a:t>
            </a:r>
            <a:endParaRPr lang="es-ES" sz="2000" b="1" dirty="0"/>
          </a:p>
        </p:txBody>
      </p:sp>
      <p:graphicFrame>
        <p:nvGraphicFramePr>
          <p:cNvPr id="4" name="3 Tabla"/>
          <p:cNvGraphicFramePr>
            <a:graphicFrameLocks noGrp="1"/>
          </p:cNvGraphicFramePr>
          <p:nvPr>
            <p:extLst>
              <p:ext uri="{D42A27DB-BD31-4B8C-83A1-F6EECF244321}">
                <p14:modId xmlns:p14="http://schemas.microsoft.com/office/powerpoint/2010/main" val="1573275927"/>
              </p:ext>
            </p:extLst>
          </p:nvPr>
        </p:nvGraphicFramePr>
        <p:xfrm>
          <a:off x="1187624" y="1844825"/>
          <a:ext cx="7344818" cy="4199202"/>
        </p:xfrm>
        <a:graphic>
          <a:graphicData uri="http://schemas.openxmlformats.org/drawingml/2006/table">
            <a:tbl>
              <a:tblPr firstRow="1" bandRow="1">
                <a:tableStyleId>{5C22544A-7EE6-4342-B048-85BDC9FD1C3A}</a:tableStyleId>
              </a:tblPr>
              <a:tblGrid>
                <a:gridCol w="757196"/>
                <a:gridCol w="757196"/>
                <a:gridCol w="3598176"/>
                <a:gridCol w="1224136"/>
                <a:gridCol w="1008114"/>
              </a:tblGrid>
              <a:tr h="699867">
                <a:tc>
                  <a:txBody>
                    <a:bodyPr/>
                    <a:lstStyle/>
                    <a:p>
                      <a:pPr algn="ctr">
                        <a:lnSpc>
                          <a:spcPct val="150000"/>
                        </a:lnSpc>
                        <a:spcAft>
                          <a:spcPts val="0"/>
                        </a:spcAft>
                      </a:pPr>
                      <a:r>
                        <a:rPr lang="es-ES" sz="1500" b="1" kern="1200" dirty="0" smtClean="0">
                          <a:solidFill>
                            <a:schemeClr val="lt1"/>
                          </a:solidFill>
                          <a:effectLst/>
                          <a:latin typeface="+mn-lt"/>
                          <a:ea typeface="+mn-ea"/>
                          <a:cs typeface="+mn-cs"/>
                        </a:rPr>
                        <a:t>Color</a:t>
                      </a:r>
                      <a:endParaRPr lang="es-ES" sz="1500" b="1" kern="1200" dirty="0">
                        <a:solidFill>
                          <a:schemeClr val="lt1"/>
                        </a:solidFill>
                        <a:effectLst/>
                        <a:latin typeface="+mn-lt"/>
                        <a:ea typeface="+mn-ea"/>
                        <a:cs typeface="+mn-cs"/>
                      </a:endParaRPr>
                    </a:p>
                  </a:txBody>
                  <a:tcPr marL="68580" marR="68580" marT="0" marB="0"/>
                </a:tc>
                <a:tc>
                  <a:txBody>
                    <a:bodyPr/>
                    <a:lstStyle/>
                    <a:p>
                      <a:pPr algn="ctr">
                        <a:lnSpc>
                          <a:spcPct val="150000"/>
                        </a:lnSpc>
                        <a:spcAft>
                          <a:spcPts val="0"/>
                        </a:spcAft>
                      </a:pPr>
                      <a:r>
                        <a:rPr lang="es-EC" sz="1500" dirty="0">
                          <a:effectLst/>
                        </a:rPr>
                        <a:t>Valor</a:t>
                      </a:r>
                      <a:endParaRPr lang="es-ES" sz="15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C" sz="1500" dirty="0">
                          <a:effectLst/>
                        </a:rPr>
                        <a:t>Descripción</a:t>
                      </a:r>
                      <a:endParaRPr lang="es-ES" sz="15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500" dirty="0">
                          <a:effectLst/>
                        </a:rPr>
                        <a:t>Área  ha</a:t>
                      </a:r>
                      <a:endParaRPr lang="es-ES" sz="15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C" sz="1500" dirty="0">
                          <a:effectLst/>
                        </a:rPr>
                        <a:t>Área %</a:t>
                      </a:r>
                      <a:endParaRPr lang="es-ES" sz="1500" dirty="0">
                        <a:effectLst/>
                        <a:latin typeface="Verdana"/>
                        <a:ea typeface="Times New Roman"/>
                        <a:cs typeface="Times New Roman"/>
                      </a:endParaRPr>
                    </a:p>
                  </a:txBody>
                  <a:tcPr marL="68580" marR="68580" marT="0" marB="0"/>
                </a:tc>
              </a:tr>
              <a:tr h="699867">
                <a:tc>
                  <a:txBody>
                    <a:bodyPr/>
                    <a:lstStyle/>
                    <a:p>
                      <a:pPr algn="ctr">
                        <a:lnSpc>
                          <a:spcPct val="150000"/>
                        </a:lnSpc>
                        <a:spcAft>
                          <a:spcPts val="0"/>
                        </a:spcAft>
                      </a:pPr>
                      <a:endParaRPr lang="es-ES" sz="15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C" sz="1500" dirty="0">
                          <a:effectLst/>
                        </a:rPr>
                        <a:t>1</a:t>
                      </a:r>
                      <a:endParaRPr lang="es-ES" sz="15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500" dirty="0">
                          <a:effectLst/>
                        </a:rPr>
                        <a:t>Muy Bajo Potencial Socioeconómico</a:t>
                      </a:r>
                      <a:endParaRPr lang="es-ES" sz="1500" dirty="0">
                        <a:effectLst/>
                        <a:latin typeface="Verdana"/>
                        <a:ea typeface="Times New Roman"/>
                        <a:cs typeface="Times New Roman"/>
                      </a:endParaRPr>
                    </a:p>
                  </a:txBody>
                  <a:tcPr marL="68580" marR="68580" marT="0" marB="0"/>
                </a:tc>
                <a:tc>
                  <a:txBody>
                    <a:bodyPr/>
                    <a:lstStyle/>
                    <a:p>
                      <a:pPr marR="76835" algn="r">
                        <a:lnSpc>
                          <a:spcPct val="150000"/>
                        </a:lnSpc>
                        <a:spcAft>
                          <a:spcPts val="0"/>
                        </a:spcAft>
                      </a:pPr>
                      <a:r>
                        <a:rPr lang="es-EC" sz="1500" dirty="0">
                          <a:effectLst/>
                        </a:rPr>
                        <a:t>21988,55</a:t>
                      </a:r>
                      <a:endParaRPr lang="es-ES" sz="1500" dirty="0">
                        <a:effectLst/>
                        <a:latin typeface="Verdana"/>
                        <a:ea typeface="Times New Roman"/>
                        <a:cs typeface="Times New Roman"/>
                      </a:endParaRPr>
                    </a:p>
                  </a:txBody>
                  <a:tcPr marL="68580" marR="68580" marT="0" marB="0"/>
                </a:tc>
                <a:tc>
                  <a:txBody>
                    <a:bodyPr/>
                    <a:lstStyle/>
                    <a:p>
                      <a:pPr marR="188595" algn="r">
                        <a:lnSpc>
                          <a:spcPct val="150000"/>
                        </a:lnSpc>
                        <a:spcAft>
                          <a:spcPts val="0"/>
                        </a:spcAft>
                      </a:pPr>
                      <a:r>
                        <a:rPr lang="es-EC" sz="1500" dirty="0">
                          <a:effectLst/>
                        </a:rPr>
                        <a:t>15,91</a:t>
                      </a:r>
                      <a:endParaRPr lang="es-ES" sz="1500" dirty="0">
                        <a:effectLst/>
                        <a:latin typeface="Verdana"/>
                        <a:ea typeface="Times New Roman"/>
                        <a:cs typeface="Times New Roman"/>
                      </a:endParaRPr>
                    </a:p>
                  </a:txBody>
                  <a:tcPr marL="68580" marR="68580" marT="0" marB="0"/>
                </a:tc>
              </a:tr>
              <a:tr h="699867">
                <a:tc>
                  <a:txBody>
                    <a:bodyPr/>
                    <a:lstStyle/>
                    <a:p>
                      <a:pPr algn="ctr">
                        <a:lnSpc>
                          <a:spcPct val="150000"/>
                        </a:lnSpc>
                        <a:spcAft>
                          <a:spcPts val="0"/>
                        </a:spcAft>
                      </a:pPr>
                      <a:endParaRPr lang="es-ES" sz="15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C" sz="1500" dirty="0">
                          <a:effectLst/>
                        </a:rPr>
                        <a:t>2</a:t>
                      </a:r>
                      <a:endParaRPr lang="es-ES" sz="15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500" dirty="0">
                          <a:effectLst/>
                        </a:rPr>
                        <a:t>Bajo Potencial Socioeconómico</a:t>
                      </a:r>
                      <a:endParaRPr lang="es-ES" sz="1500" dirty="0">
                        <a:effectLst/>
                        <a:latin typeface="Verdana"/>
                        <a:ea typeface="Times New Roman"/>
                        <a:cs typeface="Times New Roman"/>
                      </a:endParaRPr>
                    </a:p>
                  </a:txBody>
                  <a:tcPr marL="68580" marR="68580" marT="0" marB="0"/>
                </a:tc>
                <a:tc>
                  <a:txBody>
                    <a:bodyPr/>
                    <a:lstStyle/>
                    <a:p>
                      <a:pPr marR="76835" algn="r">
                        <a:lnSpc>
                          <a:spcPct val="150000"/>
                        </a:lnSpc>
                        <a:spcAft>
                          <a:spcPts val="0"/>
                        </a:spcAft>
                      </a:pPr>
                      <a:r>
                        <a:rPr lang="es-EC" sz="1500" dirty="0">
                          <a:effectLst/>
                        </a:rPr>
                        <a:t>73016,04</a:t>
                      </a:r>
                      <a:endParaRPr lang="es-ES" sz="1500" dirty="0">
                        <a:effectLst/>
                        <a:latin typeface="Verdana"/>
                        <a:ea typeface="Times New Roman"/>
                        <a:cs typeface="Times New Roman"/>
                      </a:endParaRPr>
                    </a:p>
                  </a:txBody>
                  <a:tcPr marL="68580" marR="68580" marT="0" marB="0"/>
                </a:tc>
                <a:tc>
                  <a:txBody>
                    <a:bodyPr/>
                    <a:lstStyle/>
                    <a:p>
                      <a:pPr marR="188595" algn="r">
                        <a:lnSpc>
                          <a:spcPct val="150000"/>
                        </a:lnSpc>
                        <a:spcAft>
                          <a:spcPts val="0"/>
                        </a:spcAft>
                      </a:pPr>
                      <a:r>
                        <a:rPr lang="es-EC" sz="1500" dirty="0">
                          <a:effectLst/>
                        </a:rPr>
                        <a:t>52,82</a:t>
                      </a:r>
                      <a:endParaRPr lang="es-ES" sz="1500" dirty="0">
                        <a:effectLst/>
                        <a:latin typeface="Verdana"/>
                        <a:ea typeface="Times New Roman"/>
                        <a:cs typeface="Times New Roman"/>
                      </a:endParaRPr>
                    </a:p>
                  </a:txBody>
                  <a:tcPr marL="68580" marR="68580" marT="0" marB="0"/>
                </a:tc>
              </a:tr>
              <a:tr h="699867">
                <a:tc>
                  <a:txBody>
                    <a:bodyPr/>
                    <a:lstStyle/>
                    <a:p>
                      <a:pPr algn="ctr">
                        <a:lnSpc>
                          <a:spcPct val="150000"/>
                        </a:lnSpc>
                        <a:spcAft>
                          <a:spcPts val="0"/>
                        </a:spcAft>
                      </a:pPr>
                      <a:endParaRPr lang="es-ES" sz="15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C" sz="1500" dirty="0">
                          <a:effectLst/>
                        </a:rPr>
                        <a:t>3</a:t>
                      </a:r>
                      <a:endParaRPr lang="es-ES" sz="15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500" dirty="0">
                          <a:effectLst/>
                        </a:rPr>
                        <a:t>Medio Potencial Socioeconómico</a:t>
                      </a:r>
                      <a:endParaRPr lang="es-ES" sz="1500" dirty="0">
                        <a:effectLst/>
                        <a:latin typeface="Verdana"/>
                        <a:ea typeface="Times New Roman"/>
                        <a:cs typeface="Times New Roman"/>
                      </a:endParaRPr>
                    </a:p>
                  </a:txBody>
                  <a:tcPr marL="68580" marR="68580" marT="0" marB="0"/>
                </a:tc>
                <a:tc>
                  <a:txBody>
                    <a:bodyPr/>
                    <a:lstStyle/>
                    <a:p>
                      <a:pPr marR="76835" algn="r">
                        <a:lnSpc>
                          <a:spcPct val="150000"/>
                        </a:lnSpc>
                        <a:spcAft>
                          <a:spcPts val="0"/>
                        </a:spcAft>
                      </a:pPr>
                      <a:r>
                        <a:rPr lang="es-EC" sz="1500" dirty="0">
                          <a:effectLst/>
                        </a:rPr>
                        <a:t>23785,57</a:t>
                      </a:r>
                      <a:endParaRPr lang="es-ES" sz="1500" dirty="0">
                        <a:effectLst/>
                        <a:latin typeface="Verdana"/>
                        <a:ea typeface="Times New Roman"/>
                        <a:cs typeface="Times New Roman"/>
                      </a:endParaRPr>
                    </a:p>
                  </a:txBody>
                  <a:tcPr marL="68580" marR="68580" marT="0" marB="0"/>
                </a:tc>
                <a:tc>
                  <a:txBody>
                    <a:bodyPr/>
                    <a:lstStyle/>
                    <a:p>
                      <a:pPr marR="188595" algn="r">
                        <a:lnSpc>
                          <a:spcPct val="150000"/>
                        </a:lnSpc>
                        <a:spcAft>
                          <a:spcPts val="0"/>
                        </a:spcAft>
                      </a:pPr>
                      <a:r>
                        <a:rPr lang="es-EC" sz="1500" dirty="0">
                          <a:effectLst/>
                        </a:rPr>
                        <a:t>17,21</a:t>
                      </a:r>
                      <a:endParaRPr lang="es-ES" sz="1500" dirty="0">
                        <a:effectLst/>
                        <a:latin typeface="Verdana"/>
                        <a:ea typeface="Times New Roman"/>
                        <a:cs typeface="Times New Roman"/>
                      </a:endParaRPr>
                    </a:p>
                  </a:txBody>
                  <a:tcPr marL="68580" marR="68580" marT="0" marB="0"/>
                </a:tc>
              </a:tr>
              <a:tr h="699867">
                <a:tc>
                  <a:txBody>
                    <a:bodyPr/>
                    <a:lstStyle/>
                    <a:p>
                      <a:pPr algn="ctr">
                        <a:lnSpc>
                          <a:spcPct val="150000"/>
                        </a:lnSpc>
                        <a:spcAft>
                          <a:spcPts val="0"/>
                        </a:spcAft>
                      </a:pPr>
                      <a:endParaRPr lang="es-ES" sz="15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C" sz="1500" dirty="0">
                          <a:effectLst/>
                        </a:rPr>
                        <a:t>4</a:t>
                      </a:r>
                      <a:endParaRPr lang="es-ES" sz="15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500" dirty="0">
                          <a:effectLst/>
                        </a:rPr>
                        <a:t>Alto Potencial Socioeconómico</a:t>
                      </a:r>
                      <a:endParaRPr lang="es-ES" sz="1500" dirty="0">
                        <a:effectLst/>
                        <a:latin typeface="Verdana"/>
                        <a:ea typeface="Times New Roman"/>
                        <a:cs typeface="Times New Roman"/>
                      </a:endParaRPr>
                    </a:p>
                  </a:txBody>
                  <a:tcPr marL="68580" marR="68580" marT="0" marB="0"/>
                </a:tc>
                <a:tc>
                  <a:txBody>
                    <a:bodyPr/>
                    <a:lstStyle/>
                    <a:p>
                      <a:pPr marR="76835" algn="r">
                        <a:lnSpc>
                          <a:spcPct val="150000"/>
                        </a:lnSpc>
                        <a:spcAft>
                          <a:spcPts val="0"/>
                        </a:spcAft>
                      </a:pPr>
                      <a:r>
                        <a:rPr lang="es-EC" sz="1500" dirty="0">
                          <a:effectLst/>
                        </a:rPr>
                        <a:t>14562,19</a:t>
                      </a:r>
                      <a:endParaRPr lang="es-ES" sz="1500" dirty="0">
                        <a:effectLst/>
                        <a:latin typeface="Verdana"/>
                        <a:ea typeface="Times New Roman"/>
                        <a:cs typeface="Times New Roman"/>
                      </a:endParaRPr>
                    </a:p>
                  </a:txBody>
                  <a:tcPr marL="68580" marR="68580" marT="0" marB="0"/>
                </a:tc>
                <a:tc>
                  <a:txBody>
                    <a:bodyPr/>
                    <a:lstStyle/>
                    <a:p>
                      <a:pPr marR="188595" algn="r">
                        <a:lnSpc>
                          <a:spcPct val="150000"/>
                        </a:lnSpc>
                        <a:spcAft>
                          <a:spcPts val="0"/>
                        </a:spcAft>
                      </a:pPr>
                      <a:r>
                        <a:rPr lang="es-EC" sz="1500" dirty="0">
                          <a:effectLst/>
                        </a:rPr>
                        <a:t>10,53</a:t>
                      </a:r>
                      <a:endParaRPr lang="es-ES" sz="1500" dirty="0">
                        <a:effectLst/>
                        <a:latin typeface="Verdana"/>
                        <a:ea typeface="Times New Roman"/>
                        <a:cs typeface="Times New Roman"/>
                      </a:endParaRPr>
                    </a:p>
                  </a:txBody>
                  <a:tcPr marL="68580" marR="68580" marT="0" marB="0"/>
                </a:tc>
              </a:tr>
              <a:tr h="699867">
                <a:tc>
                  <a:txBody>
                    <a:bodyPr/>
                    <a:lstStyle/>
                    <a:p>
                      <a:pPr algn="ctr">
                        <a:lnSpc>
                          <a:spcPct val="150000"/>
                        </a:lnSpc>
                        <a:spcAft>
                          <a:spcPts val="0"/>
                        </a:spcAft>
                      </a:pPr>
                      <a:endParaRPr lang="es-ES" sz="15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s-EC" sz="1500" dirty="0">
                          <a:effectLst/>
                        </a:rPr>
                        <a:t>5</a:t>
                      </a:r>
                      <a:endParaRPr lang="es-ES" sz="15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s-EC" sz="1500" dirty="0">
                          <a:effectLst/>
                        </a:rPr>
                        <a:t>Muy Alto Potencial Socioeconómico</a:t>
                      </a:r>
                      <a:endParaRPr lang="es-ES" sz="1500" dirty="0">
                        <a:effectLst/>
                        <a:latin typeface="Verdana"/>
                        <a:ea typeface="Times New Roman"/>
                        <a:cs typeface="Times New Roman"/>
                      </a:endParaRPr>
                    </a:p>
                  </a:txBody>
                  <a:tcPr marL="68580" marR="68580" marT="0" marB="0"/>
                </a:tc>
                <a:tc>
                  <a:txBody>
                    <a:bodyPr/>
                    <a:lstStyle/>
                    <a:p>
                      <a:pPr marR="76835" algn="r">
                        <a:lnSpc>
                          <a:spcPct val="150000"/>
                        </a:lnSpc>
                        <a:spcAft>
                          <a:spcPts val="0"/>
                        </a:spcAft>
                      </a:pPr>
                      <a:r>
                        <a:rPr lang="es-EC" sz="1500" dirty="0">
                          <a:effectLst/>
                        </a:rPr>
                        <a:t>4880,85</a:t>
                      </a:r>
                      <a:endParaRPr lang="es-ES" sz="1500" dirty="0">
                        <a:effectLst/>
                        <a:latin typeface="Verdana"/>
                        <a:ea typeface="Times New Roman"/>
                        <a:cs typeface="Times New Roman"/>
                      </a:endParaRPr>
                    </a:p>
                  </a:txBody>
                  <a:tcPr marL="68580" marR="68580" marT="0" marB="0"/>
                </a:tc>
                <a:tc>
                  <a:txBody>
                    <a:bodyPr/>
                    <a:lstStyle/>
                    <a:p>
                      <a:pPr marR="188595" algn="r">
                        <a:lnSpc>
                          <a:spcPct val="150000"/>
                        </a:lnSpc>
                        <a:spcAft>
                          <a:spcPts val="0"/>
                        </a:spcAft>
                      </a:pPr>
                      <a:r>
                        <a:rPr lang="es-EC" sz="1500" dirty="0">
                          <a:effectLst/>
                        </a:rPr>
                        <a:t>3,53</a:t>
                      </a:r>
                      <a:endParaRPr lang="es-ES" sz="1500" dirty="0">
                        <a:effectLst/>
                        <a:latin typeface="Verdana"/>
                        <a:ea typeface="Times New Roman"/>
                        <a:cs typeface="Times New Roman"/>
                      </a:endParaRPr>
                    </a:p>
                  </a:txBody>
                  <a:tcPr marL="68580" marR="68580" marT="0" marB="0"/>
                </a:tc>
              </a:tr>
            </a:tbl>
          </a:graphicData>
        </a:graphic>
      </p:graphicFrame>
      <p:grpSp>
        <p:nvGrpSpPr>
          <p:cNvPr id="3" name="2 Grupo"/>
          <p:cNvGrpSpPr/>
          <p:nvPr/>
        </p:nvGrpSpPr>
        <p:grpSpPr>
          <a:xfrm>
            <a:off x="1251849" y="2564905"/>
            <a:ext cx="655855" cy="3384376"/>
            <a:chOff x="804264" y="2418713"/>
            <a:chExt cx="871879" cy="3713933"/>
          </a:xfrm>
        </p:grpSpPr>
        <p:pic>
          <p:nvPicPr>
            <p:cNvPr id="5" name="Picture 2"/>
            <p:cNvPicPr>
              <a:picLocks noChangeAspect="1" noChangeArrowheads="1"/>
            </p:cNvPicPr>
            <p:nvPr/>
          </p:nvPicPr>
          <p:blipFill>
            <a:blip r:embed="rId3" cstate="print"/>
            <a:srcRect l="58172" t="11340" r="28244" b="76240"/>
            <a:stretch>
              <a:fillRect/>
            </a:stretch>
          </p:blipFill>
          <p:spPr bwMode="auto">
            <a:xfrm>
              <a:off x="804265" y="2418713"/>
              <a:ext cx="864096" cy="51213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58172" t="25678" r="28244" b="62190"/>
            <a:stretch>
              <a:fillRect/>
            </a:stretch>
          </p:blipFill>
          <p:spPr bwMode="auto">
            <a:xfrm>
              <a:off x="804265" y="3157580"/>
              <a:ext cx="864096" cy="50026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58861" t="41118" r="28244" b="46750"/>
            <a:stretch>
              <a:fillRect/>
            </a:stretch>
          </p:blipFill>
          <p:spPr bwMode="auto">
            <a:xfrm>
              <a:off x="825388" y="4021676"/>
              <a:ext cx="850755" cy="500266"/>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58172" t="56559" r="28731" b="32412"/>
            <a:stretch>
              <a:fillRect/>
            </a:stretch>
          </p:blipFill>
          <p:spPr bwMode="auto">
            <a:xfrm>
              <a:off x="804264" y="4885771"/>
              <a:ext cx="864096" cy="45478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58172" t="72000" r="28731" b="16970"/>
            <a:stretch>
              <a:fillRect/>
            </a:stretch>
          </p:blipFill>
          <p:spPr bwMode="auto">
            <a:xfrm>
              <a:off x="804264" y="5677859"/>
              <a:ext cx="864096" cy="454787"/>
            </a:xfrm>
            <a:prstGeom prst="rect">
              <a:avLst/>
            </a:prstGeom>
            <a:noFill/>
            <a:ln w="9525">
              <a:noFill/>
              <a:miter lim="800000"/>
              <a:headEnd/>
              <a:tailEnd/>
            </a:ln>
          </p:spPr>
        </p:pic>
      </p:grpSp>
    </p:spTree>
    <p:extLst>
      <p:ext uri="{BB962C8B-B14F-4D97-AF65-F5344CB8AC3E}">
        <p14:creationId xmlns:p14="http://schemas.microsoft.com/office/powerpoint/2010/main" val="364245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7125113" cy="924475"/>
          </a:xfrm>
        </p:spPr>
        <p:txBody>
          <a:bodyPr/>
          <a:lstStyle/>
          <a:p>
            <a:pPr algn="ctr"/>
            <a:r>
              <a:rPr lang="es-ES" sz="1900" b="1" dirty="0"/>
              <a:t>PONDERACIÓN Y METODOLOGIA </a:t>
            </a:r>
            <a:br>
              <a:rPr lang="es-ES" sz="1900" b="1" dirty="0"/>
            </a:br>
            <a:r>
              <a:rPr lang="es-ES" sz="1900" b="1" dirty="0"/>
              <a:t>DE </a:t>
            </a:r>
            <a:r>
              <a:rPr lang="es-ES" sz="1900" b="1" dirty="0" smtClean="0"/>
              <a:t>POBLACIÓN ECONÓMICAMENTE ACTIVA</a:t>
            </a:r>
            <a:endParaRPr lang="es-ES" sz="1900" dirty="0"/>
          </a:p>
        </p:txBody>
      </p:sp>
      <p:graphicFrame>
        <p:nvGraphicFramePr>
          <p:cNvPr id="4" name="3 Tabla"/>
          <p:cNvGraphicFramePr>
            <a:graphicFrameLocks noGrp="1"/>
          </p:cNvGraphicFramePr>
          <p:nvPr>
            <p:extLst>
              <p:ext uri="{D42A27DB-BD31-4B8C-83A1-F6EECF244321}">
                <p14:modId xmlns:p14="http://schemas.microsoft.com/office/powerpoint/2010/main" val="3399821651"/>
              </p:ext>
            </p:extLst>
          </p:nvPr>
        </p:nvGraphicFramePr>
        <p:xfrm>
          <a:off x="971600" y="2233684"/>
          <a:ext cx="4032448" cy="2713444"/>
        </p:xfrm>
        <a:graphic>
          <a:graphicData uri="http://schemas.openxmlformats.org/drawingml/2006/table">
            <a:tbl>
              <a:tblPr firstRow="1" firstCol="1" bandRow="1">
                <a:tableStyleId>{22838BEF-8BB2-4498-84A7-C5851F593DF1}</a:tableStyleId>
              </a:tblPr>
              <a:tblGrid>
                <a:gridCol w="2751618"/>
                <a:gridCol w="1280830"/>
              </a:tblGrid>
              <a:tr h="269432">
                <a:tc>
                  <a:txBody>
                    <a:bodyPr/>
                    <a:lstStyle/>
                    <a:p>
                      <a:pPr algn="ctr">
                        <a:lnSpc>
                          <a:spcPct val="150000"/>
                        </a:lnSpc>
                        <a:spcAft>
                          <a:spcPts val="0"/>
                        </a:spcAft>
                      </a:pPr>
                      <a:r>
                        <a:rPr lang="es-ES" sz="1300" dirty="0">
                          <a:effectLst/>
                        </a:rPr>
                        <a:t>Parroquia</a:t>
                      </a:r>
                      <a:endParaRPr lang="es-ES" sz="1300" dirty="0">
                        <a:effectLst/>
                        <a:latin typeface="Verdana"/>
                        <a:ea typeface="Times New Roman"/>
                        <a:cs typeface="Times New Roman"/>
                      </a:endParaRPr>
                    </a:p>
                  </a:txBody>
                  <a:tcPr marL="44450" marR="44450" marT="0" marB="0" anchor="ctr"/>
                </a:tc>
                <a:tc>
                  <a:txBody>
                    <a:bodyPr/>
                    <a:lstStyle/>
                    <a:p>
                      <a:pPr algn="ctr">
                        <a:lnSpc>
                          <a:spcPct val="150000"/>
                        </a:lnSpc>
                        <a:spcAft>
                          <a:spcPts val="0"/>
                        </a:spcAft>
                      </a:pPr>
                      <a:r>
                        <a:rPr lang="es-ES" sz="1300" dirty="0">
                          <a:effectLst/>
                        </a:rPr>
                        <a:t>Peso</a:t>
                      </a:r>
                      <a:endParaRPr lang="es-ES" sz="1300" dirty="0">
                        <a:effectLst/>
                        <a:latin typeface="Verdana"/>
                        <a:ea typeface="Times New Roman"/>
                        <a:cs typeface="Times New Roman"/>
                      </a:endParaRPr>
                    </a:p>
                  </a:txBody>
                  <a:tcPr marL="44450" marR="44450" marT="0" marB="0" anchor="ctr"/>
                </a:tc>
              </a:tr>
              <a:tr h="269432">
                <a:tc>
                  <a:txBody>
                    <a:bodyPr/>
                    <a:lstStyle/>
                    <a:p>
                      <a:pPr marL="449580" indent="-449580">
                        <a:lnSpc>
                          <a:spcPct val="150000"/>
                        </a:lnSpc>
                        <a:spcAft>
                          <a:spcPts val="0"/>
                        </a:spcAft>
                      </a:pPr>
                      <a:r>
                        <a:rPr lang="es-ES" sz="1300" dirty="0">
                          <a:effectLst/>
                        </a:rPr>
                        <a:t>Machachi</a:t>
                      </a:r>
                      <a:endParaRPr lang="es-ES" sz="1300" dirty="0">
                        <a:effectLst/>
                        <a:latin typeface="Verdana"/>
                        <a:ea typeface="Times New Roman"/>
                        <a:cs typeface="Times New Roman"/>
                      </a:endParaRPr>
                    </a:p>
                  </a:txBody>
                  <a:tcPr marL="44450" marR="44450" marT="0" marB="0" anchor="ctr"/>
                </a:tc>
                <a:tc>
                  <a:txBody>
                    <a:bodyPr/>
                    <a:lstStyle/>
                    <a:p>
                      <a:pPr algn="ctr">
                        <a:lnSpc>
                          <a:spcPct val="150000"/>
                        </a:lnSpc>
                        <a:spcAft>
                          <a:spcPts val="0"/>
                        </a:spcAft>
                      </a:pPr>
                      <a:r>
                        <a:rPr lang="es-ES" sz="1300" dirty="0">
                          <a:effectLst/>
                        </a:rPr>
                        <a:t>5</a:t>
                      </a:r>
                      <a:endParaRPr lang="es-ES" sz="1300" dirty="0">
                        <a:effectLst/>
                        <a:latin typeface="Verdana"/>
                        <a:ea typeface="Times New Roman"/>
                        <a:cs typeface="Times New Roman"/>
                      </a:endParaRPr>
                    </a:p>
                  </a:txBody>
                  <a:tcPr marL="44450" marR="44450" marT="0" marB="0" anchor="ctr"/>
                </a:tc>
              </a:tr>
              <a:tr h="269432">
                <a:tc>
                  <a:txBody>
                    <a:bodyPr/>
                    <a:lstStyle/>
                    <a:p>
                      <a:pPr>
                        <a:lnSpc>
                          <a:spcPct val="150000"/>
                        </a:lnSpc>
                        <a:spcAft>
                          <a:spcPts val="0"/>
                        </a:spcAft>
                      </a:pPr>
                      <a:r>
                        <a:rPr lang="es-ES" sz="1300" dirty="0" smtClean="0">
                          <a:effectLst/>
                        </a:rPr>
                        <a:t>Cutuglagua</a:t>
                      </a:r>
                      <a:endParaRPr lang="es-ES" sz="1300" dirty="0">
                        <a:effectLst/>
                        <a:latin typeface="Verdana"/>
                        <a:ea typeface="Times New Roman"/>
                        <a:cs typeface="Times New Roman"/>
                      </a:endParaRPr>
                    </a:p>
                  </a:txBody>
                  <a:tcPr marL="44450" marR="44450" marT="0" marB="0" anchor="ctr"/>
                </a:tc>
                <a:tc>
                  <a:txBody>
                    <a:bodyPr/>
                    <a:lstStyle/>
                    <a:p>
                      <a:pPr algn="ctr">
                        <a:lnSpc>
                          <a:spcPct val="150000"/>
                        </a:lnSpc>
                        <a:spcAft>
                          <a:spcPts val="0"/>
                        </a:spcAft>
                      </a:pPr>
                      <a:r>
                        <a:rPr lang="es-ES" sz="1300" dirty="0">
                          <a:effectLst/>
                        </a:rPr>
                        <a:t>5</a:t>
                      </a:r>
                      <a:endParaRPr lang="es-ES" sz="1300" dirty="0">
                        <a:effectLst/>
                        <a:latin typeface="Verdana"/>
                        <a:ea typeface="Times New Roman"/>
                        <a:cs typeface="Times New Roman"/>
                      </a:endParaRPr>
                    </a:p>
                  </a:txBody>
                  <a:tcPr marL="44450" marR="44450" marT="0" marB="0" anchor="ctr"/>
                </a:tc>
              </a:tr>
              <a:tr h="269432">
                <a:tc>
                  <a:txBody>
                    <a:bodyPr/>
                    <a:lstStyle/>
                    <a:p>
                      <a:pPr>
                        <a:lnSpc>
                          <a:spcPct val="150000"/>
                        </a:lnSpc>
                        <a:spcAft>
                          <a:spcPts val="0"/>
                        </a:spcAft>
                      </a:pPr>
                      <a:r>
                        <a:rPr lang="es-ES" sz="1300" dirty="0">
                          <a:effectLst/>
                        </a:rPr>
                        <a:t>Aloasí</a:t>
                      </a:r>
                      <a:endParaRPr lang="es-ES" sz="1300" dirty="0">
                        <a:effectLst/>
                        <a:latin typeface="Verdana"/>
                        <a:ea typeface="Times New Roman"/>
                        <a:cs typeface="Times New Roman"/>
                      </a:endParaRPr>
                    </a:p>
                  </a:txBody>
                  <a:tcPr marL="44450" marR="44450" marT="0" marB="0" anchor="ctr"/>
                </a:tc>
                <a:tc>
                  <a:txBody>
                    <a:bodyPr/>
                    <a:lstStyle/>
                    <a:p>
                      <a:pPr algn="ctr">
                        <a:lnSpc>
                          <a:spcPct val="150000"/>
                        </a:lnSpc>
                        <a:spcAft>
                          <a:spcPts val="0"/>
                        </a:spcAft>
                      </a:pPr>
                      <a:r>
                        <a:rPr lang="es-ES" sz="1300" dirty="0">
                          <a:effectLst/>
                        </a:rPr>
                        <a:t>5</a:t>
                      </a:r>
                      <a:endParaRPr lang="es-ES" sz="1300" dirty="0">
                        <a:effectLst/>
                        <a:latin typeface="Verdana"/>
                        <a:ea typeface="Times New Roman"/>
                        <a:cs typeface="Times New Roman"/>
                      </a:endParaRPr>
                    </a:p>
                  </a:txBody>
                  <a:tcPr marL="44450" marR="44450" marT="0" marB="0" anchor="ctr"/>
                </a:tc>
              </a:tr>
              <a:tr h="269432">
                <a:tc>
                  <a:txBody>
                    <a:bodyPr/>
                    <a:lstStyle/>
                    <a:p>
                      <a:pPr>
                        <a:lnSpc>
                          <a:spcPct val="150000"/>
                        </a:lnSpc>
                        <a:spcAft>
                          <a:spcPts val="0"/>
                        </a:spcAft>
                      </a:pPr>
                      <a:r>
                        <a:rPr lang="es-ES" sz="1300" dirty="0">
                          <a:effectLst/>
                        </a:rPr>
                        <a:t>Aloag</a:t>
                      </a:r>
                      <a:endParaRPr lang="es-ES" sz="1300" dirty="0">
                        <a:effectLst/>
                        <a:latin typeface="Verdana"/>
                        <a:ea typeface="Times New Roman"/>
                        <a:cs typeface="Times New Roman"/>
                      </a:endParaRPr>
                    </a:p>
                  </a:txBody>
                  <a:tcPr marL="44450" marR="44450" marT="0" marB="0" anchor="ctr"/>
                </a:tc>
                <a:tc>
                  <a:txBody>
                    <a:bodyPr/>
                    <a:lstStyle/>
                    <a:p>
                      <a:pPr algn="ctr">
                        <a:lnSpc>
                          <a:spcPct val="150000"/>
                        </a:lnSpc>
                        <a:spcAft>
                          <a:spcPts val="0"/>
                        </a:spcAft>
                      </a:pPr>
                      <a:r>
                        <a:rPr lang="es-ES" sz="1300" dirty="0">
                          <a:effectLst/>
                        </a:rPr>
                        <a:t>5</a:t>
                      </a:r>
                      <a:endParaRPr lang="es-ES" sz="1300" dirty="0">
                        <a:effectLst/>
                        <a:latin typeface="Verdana"/>
                        <a:ea typeface="Times New Roman"/>
                        <a:cs typeface="Times New Roman"/>
                      </a:endParaRPr>
                    </a:p>
                  </a:txBody>
                  <a:tcPr marL="44450" marR="44450" marT="0" marB="0" anchor="ctr"/>
                </a:tc>
              </a:tr>
              <a:tr h="269432">
                <a:tc>
                  <a:txBody>
                    <a:bodyPr/>
                    <a:lstStyle/>
                    <a:p>
                      <a:pPr>
                        <a:lnSpc>
                          <a:spcPct val="150000"/>
                        </a:lnSpc>
                        <a:spcAft>
                          <a:spcPts val="0"/>
                        </a:spcAft>
                      </a:pPr>
                      <a:r>
                        <a:rPr lang="es-ES" sz="1300" dirty="0">
                          <a:effectLst/>
                        </a:rPr>
                        <a:t>Tambillo</a:t>
                      </a:r>
                      <a:endParaRPr lang="es-ES" sz="1300" dirty="0">
                        <a:effectLst/>
                        <a:latin typeface="Verdana"/>
                        <a:ea typeface="Times New Roman"/>
                        <a:cs typeface="Times New Roman"/>
                      </a:endParaRPr>
                    </a:p>
                  </a:txBody>
                  <a:tcPr marL="44450" marR="44450" marT="0" marB="0" anchor="ctr"/>
                </a:tc>
                <a:tc>
                  <a:txBody>
                    <a:bodyPr/>
                    <a:lstStyle/>
                    <a:p>
                      <a:pPr algn="ctr">
                        <a:lnSpc>
                          <a:spcPct val="150000"/>
                        </a:lnSpc>
                        <a:spcAft>
                          <a:spcPts val="0"/>
                        </a:spcAft>
                      </a:pPr>
                      <a:r>
                        <a:rPr lang="es-ES" sz="1300" dirty="0">
                          <a:effectLst/>
                        </a:rPr>
                        <a:t>5</a:t>
                      </a:r>
                      <a:endParaRPr lang="es-ES" sz="1300" dirty="0">
                        <a:effectLst/>
                        <a:latin typeface="Verdana"/>
                        <a:ea typeface="Times New Roman"/>
                        <a:cs typeface="Times New Roman"/>
                      </a:endParaRPr>
                    </a:p>
                  </a:txBody>
                  <a:tcPr marL="44450" marR="44450" marT="0" marB="0" anchor="ctr"/>
                </a:tc>
              </a:tr>
              <a:tr h="269432">
                <a:tc>
                  <a:txBody>
                    <a:bodyPr/>
                    <a:lstStyle/>
                    <a:p>
                      <a:pPr>
                        <a:lnSpc>
                          <a:spcPct val="150000"/>
                        </a:lnSpc>
                        <a:spcAft>
                          <a:spcPts val="0"/>
                        </a:spcAft>
                      </a:pPr>
                      <a:r>
                        <a:rPr lang="es-ES" sz="1300" dirty="0">
                          <a:effectLst/>
                        </a:rPr>
                        <a:t>Uyumbicho</a:t>
                      </a:r>
                      <a:endParaRPr lang="es-ES" sz="1300" dirty="0">
                        <a:effectLst/>
                        <a:latin typeface="Verdana"/>
                        <a:ea typeface="Times New Roman"/>
                        <a:cs typeface="Times New Roman"/>
                      </a:endParaRPr>
                    </a:p>
                  </a:txBody>
                  <a:tcPr marL="44450" marR="44450" marT="0" marB="0" anchor="ctr"/>
                </a:tc>
                <a:tc>
                  <a:txBody>
                    <a:bodyPr/>
                    <a:lstStyle/>
                    <a:p>
                      <a:pPr algn="ctr">
                        <a:lnSpc>
                          <a:spcPct val="150000"/>
                        </a:lnSpc>
                        <a:spcAft>
                          <a:spcPts val="0"/>
                        </a:spcAft>
                      </a:pPr>
                      <a:r>
                        <a:rPr lang="es-ES" sz="1300" dirty="0">
                          <a:effectLst/>
                        </a:rPr>
                        <a:t>4</a:t>
                      </a:r>
                      <a:endParaRPr lang="es-ES" sz="1300" dirty="0">
                        <a:effectLst/>
                        <a:latin typeface="Verdana"/>
                        <a:ea typeface="Times New Roman"/>
                        <a:cs typeface="Times New Roman"/>
                      </a:endParaRPr>
                    </a:p>
                  </a:txBody>
                  <a:tcPr marL="44450" marR="44450" marT="0" marB="0" anchor="ctr"/>
                </a:tc>
              </a:tr>
              <a:tr h="336004">
                <a:tc>
                  <a:txBody>
                    <a:bodyPr/>
                    <a:lstStyle/>
                    <a:p>
                      <a:pPr>
                        <a:lnSpc>
                          <a:spcPct val="150000"/>
                        </a:lnSpc>
                        <a:spcAft>
                          <a:spcPts val="0"/>
                        </a:spcAft>
                      </a:pPr>
                      <a:r>
                        <a:rPr lang="es-ES" sz="1300" dirty="0">
                          <a:effectLst/>
                        </a:rPr>
                        <a:t>Manuel Cornejo Astorga</a:t>
                      </a:r>
                      <a:endParaRPr lang="es-ES" sz="1300" dirty="0">
                        <a:effectLst/>
                        <a:latin typeface="Verdana"/>
                        <a:ea typeface="Times New Roman"/>
                        <a:cs typeface="Times New Roman"/>
                      </a:endParaRPr>
                    </a:p>
                  </a:txBody>
                  <a:tcPr marL="44450" marR="44450" marT="0" marB="0" anchor="ctr"/>
                </a:tc>
                <a:tc>
                  <a:txBody>
                    <a:bodyPr/>
                    <a:lstStyle/>
                    <a:p>
                      <a:pPr algn="ctr">
                        <a:lnSpc>
                          <a:spcPct val="150000"/>
                        </a:lnSpc>
                        <a:spcAft>
                          <a:spcPts val="0"/>
                        </a:spcAft>
                      </a:pPr>
                      <a:r>
                        <a:rPr lang="es-ES" sz="1300" dirty="0">
                          <a:effectLst/>
                        </a:rPr>
                        <a:t>4</a:t>
                      </a:r>
                      <a:endParaRPr lang="es-ES" sz="1300" dirty="0">
                        <a:effectLst/>
                        <a:latin typeface="Verdana"/>
                        <a:ea typeface="Times New Roman"/>
                        <a:cs typeface="Times New Roman"/>
                      </a:endParaRPr>
                    </a:p>
                  </a:txBody>
                  <a:tcPr marL="44450" marR="44450" marT="0" marB="0" anchor="ctr"/>
                </a:tc>
              </a:tr>
              <a:tr h="269432">
                <a:tc>
                  <a:txBody>
                    <a:bodyPr/>
                    <a:lstStyle/>
                    <a:p>
                      <a:pPr>
                        <a:lnSpc>
                          <a:spcPct val="150000"/>
                        </a:lnSpc>
                        <a:spcAft>
                          <a:spcPts val="0"/>
                        </a:spcAft>
                      </a:pPr>
                      <a:r>
                        <a:rPr lang="es-ES" sz="1300" dirty="0">
                          <a:effectLst/>
                        </a:rPr>
                        <a:t>El Chaupi</a:t>
                      </a:r>
                      <a:endParaRPr lang="es-ES" sz="1300" dirty="0">
                        <a:effectLst/>
                        <a:latin typeface="Verdana"/>
                        <a:ea typeface="Times New Roman"/>
                        <a:cs typeface="Times New Roman"/>
                      </a:endParaRPr>
                    </a:p>
                  </a:txBody>
                  <a:tcPr marL="44450" marR="44450" marT="0" marB="0" anchor="ctr"/>
                </a:tc>
                <a:tc>
                  <a:txBody>
                    <a:bodyPr/>
                    <a:lstStyle/>
                    <a:p>
                      <a:pPr algn="ctr">
                        <a:lnSpc>
                          <a:spcPct val="150000"/>
                        </a:lnSpc>
                        <a:spcAft>
                          <a:spcPts val="0"/>
                        </a:spcAft>
                      </a:pPr>
                      <a:r>
                        <a:rPr lang="es-ES" sz="1300" dirty="0">
                          <a:effectLst/>
                        </a:rPr>
                        <a:t>4</a:t>
                      </a:r>
                      <a:endParaRPr lang="es-ES" sz="1300" dirty="0">
                        <a:effectLst/>
                        <a:latin typeface="Verdana"/>
                        <a:ea typeface="Times New Roman"/>
                        <a:cs typeface="Times New Roman"/>
                      </a:endParaRPr>
                    </a:p>
                  </a:txBody>
                  <a:tcPr marL="44450" marR="44450" marT="0" marB="0" anchor="ctr"/>
                </a:tc>
              </a:tr>
            </a:tbl>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6" name="5 Objeto"/>
          <p:cNvGraphicFramePr>
            <a:graphicFrameLocks noChangeAspect="1"/>
          </p:cNvGraphicFramePr>
          <p:nvPr>
            <p:extLst>
              <p:ext uri="{D42A27DB-BD31-4B8C-83A1-F6EECF244321}">
                <p14:modId xmlns:p14="http://schemas.microsoft.com/office/powerpoint/2010/main" val="2513434897"/>
              </p:ext>
            </p:extLst>
          </p:nvPr>
        </p:nvGraphicFramePr>
        <p:xfrm>
          <a:off x="6012160" y="1484784"/>
          <a:ext cx="1656184" cy="5153946"/>
        </p:xfrm>
        <a:graphic>
          <a:graphicData uri="http://schemas.openxmlformats.org/presentationml/2006/ole">
            <mc:AlternateContent xmlns:mc="http://schemas.openxmlformats.org/markup-compatibility/2006">
              <mc:Choice xmlns:v="urn:schemas-microsoft-com:vml" Requires="v">
                <p:oleObj spid="_x0000_s12341" name="Visio" r:id="rId3" imgW="1550810" imgH="4863663" progId="Visio.Drawing.11">
                  <p:embed/>
                </p:oleObj>
              </mc:Choice>
              <mc:Fallback>
                <p:oleObj name="Visio" r:id="rId3" imgW="1550810" imgH="486366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484784"/>
                        <a:ext cx="1656184" cy="5153946"/>
                      </a:xfrm>
                      <a:prstGeom prst="rect">
                        <a:avLst/>
                      </a:prstGeom>
                      <a:noFill/>
                    </p:spPr>
                  </p:pic>
                </p:oleObj>
              </mc:Fallback>
            </mc:AlternateContent>
          </a:graphicData>
        </a:graphic>
      </p:graphicFrame>
    </p:spTree>
    <p:extLst>
      <p:ext uri="{BB962C8B-B14F-4D97-AF65-F5344CB8AC3E}">
        <p14:creationId xmlns:p14="http://schemas.microsoft.com/office/powerpoint/2010/main" val="290761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3" y="476672"/>
            <a:ext cx="4930710" cy="1512168"/>
          </a:xfrm>
        </p:spPr>
        <p:txBody>
          <a:bodyPr/>
          <a:lstStyle/>
          <a:p>
            <a:pPr algn="ctr"/>
            <a:r>
              <a:rPr lang="es-ES" sz="1800" b="1" dirty="0"/>
              <a:t>PONDERACIÓN Y METODOLOGIA </a:t>
            </a:r>
            <a:br>
              <a:rPr lang="es-ES" sz="1800" b="1" dirty="0"/>
            </a:br>
            <a:r>
              <a:rPr lang="es-ES" sz="1800" b="1" dirty="0"/>
              <a:t>DE LA </a:t>
            </a:r>
            <a:br>
              <a:rPr lang="es-ES" sz="1800" b="1" dirty="0"/>
            </a:br>
            <a:r>
              <a:rPr lang="es-ES" sz="1800" b="1" dirty="0"/>
              <a:t>COBERTURA </a:t>
            </a:r>
            <a:r>
              <a:rPr lang="es-ES" sz="1800" b="1" dirty="0" smtClean="0"/>
              <a:t>DE ACCESIBILIDADES</a:t>
            </a:r>
            <a:endParaRPr lang="es-ES" sz="1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04645990"/>
              </p:ext>
            </p:extLst>
          </p:nvPr>
        </p:nvGraphicFramePr>
        <p:xfrm>
          <a:off x="1376864" y="2492896"/>
          <a:ext cx="4347264" cy="2664294"/>
        </p:xfrm>
        <a:graphic>
          <a:graphicData uri="http://schemas.openxmlformats.org/drawingml/2006/table">
            <a:tbl>
              <a:tblPr firstRow="1" firstCol="1" bandRow="1">
                <a:tableStyleId>{D7AC3CCA-C797-4891-BE02-D94E43425B78}</a:tableStyleId>
              </a:tblPr>
              <a:tblGrid>
                <a:gridCol w="3295146"/>
                <a:gridCol w="1052118"/>
              </a:tblGrid>
              <a:tr h="444049">
                <a:tc>
                  <a:txBody>
                    <a:bodyPr/>
                    <a:lstStyle/>
                    <a:p>
                      <a:pPr marL="0" indent="0" algn="ctr">
                        <a:lnSpc>
                          <a:spcPct val="150000"/>
                        </a:lnSpc>
                        <a:spcAft>
                          <a:spcPts val="0"/>
                        </a:spcAft>
                      </a:pPr>
                      <a:r>
                        <a:rPr lang="es-ES" sz="1200" dirty="0">
                          <a:effectLst/>
                        </a:rPr>
                        <a:t>Descripción</a:t>
                      </a:r>
                      <a:endParaRPr lang="es-ES" sz="1200" dirty="0">
                        <a:effectLst/>
                        <a:latin typeface="Verdana"/>
                        <a:ea typeface="Times New Roman"/>
                        <a:cs typeface="Times New Roman"/>
                      </a:endParaRPr>
                    </a:p>
                  </a:txBody>
                  <a:tcPr marL="68580" marR="68580" marT="0" marB="0"/>
                </a:tc>
                <a:tc>
                  <a:txBody>
                    <a:bodyPr/>
                    <a:lstStyle/>
                    <a:p>
                      <a:pPr marL="171450" indent="0" algn="ctr">
                        <a:lnSpc>
                          <a:spcPct val="150000"/>
                        </a:lnSpc>
                        <a:spcAft>
                          <a:spcPts val="0"/>
                        </a:spcAft>
                      </a:pPr>
                      <a:r>
                        <a:rPr lang="es-ES" sz="1200" dirty="0">
                          <a:effectLst/>
                        </a:rPr>
                        <a:t>Peso</a:t>
                      </a:r>
                      <a:endParaRPr lang="es-ES" sz="1200" dirty="0">
                        <a:effectLst/>
                        <a:latin typeface="Verdana"/>
                        <a:ea typeface="Times New Roman"/>
                        <a:cs typeface="Times New Roman"/>
                      </a:endParaRPr>
                    </a:p>
                  </a:txBody>
                  <a:tcPr marL="68580" marR="68580" marT="0" marB="0"/>
                </a:tc>
              </a:tr>
              <a:tr h="444049">
                <a:tc>
                  <a:txBody>
                    <a:bodyPr/>
                    <a:lstStyle/>
                    <a:p>
                      <a:pPr marL="457200">
                        <a:lnSpc>
                          <a:spcPct val="150000"/>
                        </a:lnSpc>
                        <a:spcAft>
                          <a:spcPts val="0"/>
                        </a:spcAft>
                      </a:pPr>
                      <a:r>
                        <a:rPr lang="es-ES" sz="1200" dirty="0">
                          <a:effectLst/>
                        </a:rPr>
                        <a:t>Accesibilidad muy alta </a:t>
                      </a:r>
                      <a:r>
                        <a:rPr lang="es-ES" sz="1200" dirty="0" smtClean="0">
                          <a:effectLst/>
                        </a:rPr>
                        <a:t>a</a:t>
                      </a:r>
                      <a:endParaRPr lang="es-ES" sz="1200" dirty="0">
                        <a:effectLst/>
                        <a:latin typeface="Verdana"/>
                        <a:ea typeface="Times New Roman"/>
                        <a:cs typeface="Times New Roman"/>
                      </a:endParaRPr>
                    </a:p>
                  </a:txBody>
                  <a:tcPr marL="68580" marR="68580" marT="0" marB="0"/>
                </a:tc>
                <a:tc>
                  <a:txBody>
                    <a:bodyPr/>
                    <a:lstStyle/>
                    <a:p>
                      <a:pPr marL="457200" algn="ctr">
                        <a:lnSpc>
                          <a:spcPct val="150000"/>
                        </a:lnSpc>
                        <a:spcAft>
                          <a:spcPts val="0"/>
                        </a:spcAft>
                      </a:pPr>
                      <a:r>
                        <a:rPr lang="es-ES" sz="1200" dirty="0">
                          <a:effectLst/>
                        </a:rPr>
                        <a:t>5</a:t>
                      </a:r>
                      <a:endParaRPr lang="es-ES" sz="1200" dirty="0">
                        <a:effectLst/>
                        <a:latin typeface="Verdana"/>
                        <a:ea typeface="Times New Roman"/>
                        <a:cs typeface="Times New Roman"/>
                      </a:endParaRPr>
                    </a:p>
                  </a:txBody>
                  <a:tcPr marL="68580" marR="68580" marT="0" marB="0"/>
                </a:tc>
              </a:tr>
              <a:tr h="444049">
                <a:tc>
                  <a:txBody>
                    <a:bodyPr/>
                    <a:lstStyle/>
                    <a:p>
                      <a:pPr marL="457200">
                        <a:lnSpc>
                          <a:spcPct val="150000"/>
                        </a:lnSpc>
                        <a:spcAft>
                          <a:spcPts val="0"/>
                        </a:spcAft>
                      </a:pPr>
                      <a:r>
                        <a:rPr lang="es-ES" sz="1200" dirty="0">
                          <a:effectLst/>
                        </a:rPr>
                        <a:t>Accesibilidad alta </a:t>
                      </a:r>
                      <a:r>
                        <a:rPr lang="es-ES" sz="1200" dirty="0" smtClean="0">
                          <a:effectLst/>
                        </a:rPr>
                        <a:t>a</a:t>
                      </a:r>
                      <a:endParaRPr lang="es-ES" sz="1200" dirty="0">
                        <a:effectLst/>
                        <a:latin typeface="Verdana"/>
                        <a:ea typeface="Times New Roman"/>
                        <a:cs typeface="Times New Roman"/>
                      </a:endParaRPr>
                    </a:p>
                  </a:txBody>
                  <a:tcPr marL="68580" marR="68580" marT="0" marB="0"/>
                </a:tc>
                <a:tc>
                  <a:txBody>
                    <a:bodyPr/>
                    <a:lstStyle/>
                    <a:p>
                      <a:pPr marL="457200" algn="ctr">
                        <a:lnSpc>
                          <a:spcPct val="150000"/>
                        </a:lnSpc>
                        <a:spcAft>
                          <a:spcPts val="0"/>
                        </a:spcAft>
                      </a:pPr>
                      <a:r>
                        <a:rPr lang="es-ES" sz="1200" dirty="0">
                          <a:effectLst/>
                        </a:rPr>
                        <a:t>4</a:t>
                      </a:r>
                      <a:endParaRPr lang="es-ES" sz="1200" dirty="0">
                        <a:effectLst/>
                        <a:latin typeface="Verdana"/>
                        <a:ea typeface="Times New Roman"/>
                        <a:cs typeface="Times New Roman"/>
                      </a:endParaRPr>
                    </a:p>
                  </a:txBody>
                  <a:tcPr marL="68580" marR="68580" marT="0" marB="0"/>
                </a:tc>
              </a:tr>
              <a:tr h="444049">
                <a:tc>
                  <a:txBody>
                    <a:bodyPr/>
                    <a:lstStyle/>
                    <a:p>
                      <a:pPr marL="457200">
                        <a:lnSpc>
                          <a:spcPct val="150000"/>
                        </a:lnSpc>
                        <a:spcAft>
                          <a:spcPts val="0"/>
                        </a:spcAft>
                      </a:pPr>
                      <a:r>
                        <a:rPr lang="es-ES" sz="1200" dirty="0">
                          <a:effectLst/>
                        </a:rPr>
                        <a:t>Accesibilidad media </a:t>
                      </a:r>
                      <a:r>
                        <a:rPr lang="es-ES" sz="1200" dirty="0" smtClean="0">
                          <a:effectLst/>
                        </a:rPr>
                        <a:t>a</a:t>
                      </a:r>
                      <a:endParaRPr lang="es-ES" sz="1200" dirty="0">
                        <a:effectLst/>
                        <a:latin typeface="Verdana"/>
                        <a:ea typeface="Times New Roman"/>
                        <a:cs typeface="Times New Roman"/>
                      </a:endParaRPr>
                    </a:p>
                  </a:txBody>
                  <a:tcPr marL="68580" marR="68580" marT="0" marB="0"/>
                </a:tc>
                <a:tc>
                  <a:txBody>
                    <a:bodyPr/>
                    <a:lstStyle/>
                    <a:p>
                      <a:pPr marL="457200" algn="ctr">
                        <a:lnSpc>
                          <a:spcPct val="150000"/>
                        </a:lnSpc>
                        <a:spcAft>
                          <a:spcPts val="0"/>
                        </a:spcAft>
                      </a:pPr>
                      <a:r>
                        <a:rPr lang="es-ES" sz="1200" dirty="0">
                          <a:effectLst/>
                        </a:rPr>
                        <a:t>3</a:t>
                      </a:r>
                      <a:endParaRPr lang="es-ES" sz="1200" dirty="0">
                        <a:effectLst/>
                        <a:latin typeface="Verdana"/>
                        <a:ea typeface="Times New Roman"/>
                        <a:cs typeface="Times New Roman"/>
                      </a:endParaRPr>
                    </a:p>
                  </a:txBody>
                  <a:tcPr marL="68580" marR="68580" marT="0" marB="0"/>
                </a:tc>
              </a:tr>
              <a:tr h="444049">
                <a:tc>
                  <a:txBody>
                    <a:bodyPr/>
                    <a:lstStyle/>
                    <a:p>
                      <a:pPr marL="457200">
                        <a:lnSpc>
                          <a:spcPct val="150000"/>
                        </a:lnSpc>
                        <a:spcAft>
                          <a:spcPts val="0"/>
                        </a:spcAft>
                      </a:pPr>
                      <a:r>
                        <a:rPr lang="es-ES" sz="1200" dirty="0">
                          <a:effectLst/>
                        </a:rPr>
                        <a:t>Accesibilidad baja </a:t>
                      </a:r>
                      <a:r>
                        <a:rPr lang="es-ES" sz="1200" dirty="0" smtClean="0">
                          <a:effectLst/>
                        </a:rPr>
                        <a:t>a</a:t>
                      </a:r>
                      <a:endParaRPr lang="es-ES" sz="1200" dirty="0">
                        <a:effectLst/>
                        <a:latin typeface="Verdana"/>
                        <a:ea typeface="Times New Roman"/>
                        <a:cs typeface="Times New Roman"/>
                      </a:endParaRPr>
                    </a:p>
                  </a:txBody>
                  <a:tcPr marL="68580" marR="68580" marT="0" marB="0"/>
                </a:tc>
                <a:tc>
                  <a:txBody>
                    <a:bodyPr/>
                    <a:lstStyle/>
                    <a:p>
                      <a:pPr marL="457200" algn="ctr">
                        <a:lnSpc>
                          <a:spcPct val="150000"/>
                        </a:lnSpc>
                        <a:spcAft>
                          <a:spcPts val="0"/>
                        </a:spcAft>
                      </a:pPr>
                      <a:r>
                        <a:rPr lang="es-ES" sz="1200" dirty="0">
                          <a:effectLst/>
                        </a:rPr>
                        <a:t>2</a:t>
                      </a:r>
                      <a:endParaRPr lang="es-ES" sz="1200" dirty="0">
                        <a:effectLst/>
                        <a:latin typeface="Verdana"/>
                        <a:ea typeface="Times New Roman"/>
                        <a:cs typeface="Times New Roman"/>
                      </a:endParaRPr>
                    </a:p>
                  </a:txBody>
                  <a:tcPr marL="68580" marR="68580" marT="0" marB="0"/>
                </a:tc>
              </a:tr>
              <a:tr h="444049">
                <a:tc>
                  <a:txBody>
                    <a:bodyPr/>
                    <a:lstStyle/>
                    <a:p>
                      <a:pPr marL="457200">
                        <a:lnSpc>
                          <a:spcPct val="150000"/>
                        </a:lnSpc>
                        <a:spcAft>
                          <a:spcPts val="0"/>
                        </a:spcAft>
                      </a:pPr>
                      <a:r>
                        <a:rPr lang="es-ES" sz="1200" dirty="0">
                          <a:effectLst/>
                        </a:rPr>
                        <a:t>Accesibilidad muy baja </a:t>
                      </a:r>
                      <a:r>
                        <a:rPr lang="es-ES" sz="1200" dirty="0" smtClean="0">
                          <a:effectLst/>
                        </a:rPr>
                        <a:t>a</a:t>
                      </a:r>
                      <a:endParaRPr lang="es-ES" sz="1200" dirty="0">
                        <a:effectLst/>
                        <a:latin typeface="Verdana"/>
                        <a:ea typeface="Times New Roman"/>
                        <a:cs typeface="Times New Roman"/>
                      </a:endParaRPr>
                    </a:p>
                  </a:txBody>
                  <a:tcPr marL="68580" marR="68580" marT="0" marB="0"/>
                </a:tc>
                <a:tc>
                  <a:txBody>
                    <a:bodyPr/>
                    <a:lstStyle/>
                    <a:p>
                      <a:pPr marL="457200" algn="ctr">
                        <a:lnSpc>
                          <a:spcPct val="150000"/>
                        </a:lnSpc>
                        <a:spcAft>
                          <a:spcPts val="0"/>
                        </a:spcAft>
                      </a:pPr>
                      <a:r>
                        <a:rPr lang="es-ES" sz="1200" dirty="0">
                          <a:effectLst/>
                        </a:rPr>
                        <a:t>1</a:t>
                      </a:r>
                      <a:endParaRPr lang="es-ES" sz="1200" dirty="0">
                        <a:effectLst/>
                        <a:latin typeface="Verdana"/>
                        <a:ea typeface="Times New Roman"/>
                        <a:cs typeface="Times New Roman"/>
                      </a:endParaRPr>
                    </a:p>
                  </a:txBody>
                  <a:tcPr marL="68580" marR="68580" marT="0" marB="0"/>
                </a:tc>
              </a:tr>
            </a:tbl>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3514551718"/>
              </p:ext>
            </p:extLst>
          </p:nvPr>
        </p:nvGraphicFramePr>
        <p:xfrm>
          <a:off x="6444208" y="557972"/>
          <a:ext cx="1872208" cy="6039380"/>
        </p:xfrm>
        <a:graphic>
          <a:graphicData uri="http://schemas.openxmlformats.org/presentationml/2006/ole">
            <mc:AlternateContent xmlns:mc="http://schemas.openxmlformats.org/markup-compatibility/2006">
              <mc:Choice xmlns:v="urn:schemas-microsoft-com:vml" Requires="v">
                <p:oleObj spid="_x0000_s10294" name="Visio" r:id="rId3" imgW="1574295" imgH="4866363" progId="Visio.Drawing.11">
                  <p:embed/>
                </p:oleObj>
              </mc:Choice>
              <mc:Fallback>
                <p:oleObj name="Visio" r:id="rId3" imgW="1574295" imgH="486636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57972"/>
                        <a:ext cx="1872208" cy="6039380"/>
                      </a:xfrm>
                      <a:prstGeom prst="rect">
                        <a:avLst/>
                      </a:prstGeom>
                      <a:noFill/>
                    </p:spPr>
                  </p:pic>
                </p:oleObj>
              </mc:Fallback>
            </mc:AlternateContent>
          </a:graphicData>
        </a:graphic>
      </p:graphicFrame>
    </p:spTree>
    <p:extLst>
      <p:ext uri="{BB962C8B-B14F-4D97-AF65-F5344CB8AC3E}">
        <p14:creationId xmlns:p14="http://schemas.microsoft.com/office/powerpoint/2010/main" val="4212008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1900" b="1" dirty="0"/>
              <a:t>PONDERACIÓN Y METODOLOGIA </a:t>
            </a:r>
            <a:br>
              <a:rPr lang="es-ES" sz="1900" b="1" dirty="0"/>
            </a:br>
            <a:r>
              <a:rPr lang="es-ES" sz="1900" b="1" dirty="0"/>
              <a:t>DE LA </a:t>
            </a:r>
            <a:br>
              <a:rPr lang="es-ES" sz="1900" b="1" dirty="0"/>
            </a:br>
            <a:r>
              <a:rPr lang="es-ES" sz="1900" b="1" dirty="0"/>
              <a:t>COBERTURA DE ACCESIBILIDADES</a:t>
            </a:r>
            <a:endParaRPr lang="es-ES" sz="19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5" name="4 Objeto"/>
          <p:cNvGraphicFramePr>
            <a:graphicFrameLocks noChangeAspect="1"/>
          </p:cNvGraphicFramePr>
          <p:nvPr>
            <p:extLst>
              <p:ext uri="{D42A27DB-BD31-4B8C-83A1-F6EECF244321}">
                <p14:modId xmlns:p14="http://schemas.microsoft.com/office/powerpoint/2010/main" val="994102536"/>
              </p:ext>
            </p:extLst>
          </p:nvPr>
        </p:nvGraphicFramePr>
        <p:xfrm>
          <a:off x="755575" y="2348880"/>
          <a:ext cx="7635331" cy="3600400"/>
        </p:xfrm>
        <a:graphic>
          <a:graphicData uri="http://schemas.openxmlformats.org/presentationml/2006/ole">
            <mc:AlternateContent xmlns:mc="http://schemas.openxmlformats.org/markup-compatibility/2006">
              <mc:Choice xmlns:v="urn:schemas-microsoft-com:vml" Requires="v">
                <p:oleObj spid="_x0000_s11317" name="Visio" r:id="rId3" imgW="6317156" imgH="2837542" progId="Visio.Drawing.11">
                  <p:embed/>
                </p:oleObj>
              </mc:Choice>
              <mc:Fallback>
                <p:oleObj name="Visio" r:id="rId3" imgW="6317156" imgH="283754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2348880"/>
                        <a:ext cx="7635331" cy="3600400"/>
                      </a:xfrm>
                      <a:prstGeom prst="rect">
                        <a:avLst/>
                      </a:prstGeom>
                      <a:noFill/>
                    </p:spPr>
                  </p:pic>
                </p:oleObj>
              </mc:Fallback>
            </mc:AlternateContent>
          </a:graphicData>
        </a:graphic>
      </p:graphicFrame>
    </p:spTree>
    <p:extLst>
      <p:ext uri="{BB962C8B-B14F-4D97-AF65-F5344CB8AC3E}">
        <p14:creationId xmlns:p14="http://schemas.microsoft.com/office/powerpoint/2010/main" val="2933845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Límites Cantonales</a:t>
            </a:r>
            <a:endParaRPr lang="es-ES" dirty="0"/>
          </a:p>
        </p:txBody>
      </p:sp>
      <p:graphicFrame>
        <p:nvGraphicFramePr>
          <p:cNvPr id="6" name="5 Diagrama"/>
          <p:cNvGraphicFramePr/>
          <p:nvPr>
            <p:extLst>
              <p:ext uri="{D42A27DB-BD31-4B8C-83A1-F6EECF244321}">
                <p14:modId xmlns:p14="http://schemas.microsoft.com/office/powerpoint/2010/main" val="1310291422"/>
              </p:ext>
            </p:extLst>
          </p:nvPr>
        </p:nvGraphicFramePr>
        <p:xfrm>
          <a:off x="1475656"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58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7378982" cy="665044"/>
          </a:xfrm>
        </p:spPr>
        <p:txBody>
          <a:bodyPr/>
          <a:lstStyle/>
          <a:p>
            <a:pPr lvl="1" algn="l" defTabSz="457200" rtl="0">
              <a:spcBef>
                <a:spcPct val="0"/>
              </a:spcBef>
            </a:pPr>
            <a:r>
              <a:rPr lang="es-ES" sz="2000" b="1" dirty="0">
                <a:solidFill>
                  <a:schemeClr val="tx1"/>
                </a:solidFill>
              </a:rPr>
              <a:t>METODOLOGÍA  ZONIFICACIÓN ECOLÓGICA ECONÓMICA </a:t>
            </a:r>
            <a:r>
              <a:rPr lang="es-ES" sz="1600" dirty="0">
                <a:solidFill>
                  <a:schemeClr val="tx1"/>
                </a:solidFill>
              </a:rPr>
              <a:t/>
            </a:r>
            <a:br>
              <a:rPr lang="es-ES" sz="1600" dirty="0">
                <a:solidFill>
                  <a:schemeClr val="tx1"/>
                </a:solidFill>
              </a:rPr>
            </a:br>
            <a:endParaRPr lang="es-ES"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5" name="4 Objeto"/>
          <p:cNvGraphicFramePr>
            <a:graphicFrameLocks noChangeAspect="1"/>
          </p:cNvGraphicFramePr>
          <p:nvPr>
            <p:extLst>
              <p:ext uri="{D42A27DB-BD31-4B8C-83A1-F6EECF244321}">
                <p14:modId xmlns:p14="http://schemas.microsoft.com/office/powerpoint/2010/main" val="569434340"/>
              </p:ext>
            </p:extLst>
          </p:nvPr>
        </p:nvGraphicFramePr>
        <p:xfrm>
          <a:off x="3275856" y="908720"/>
          <a:ext cx="2880320" cy="5923064"/>
        </p:xfrm>
        <a:graphic>
          <a:graphicData uri="http://schemas.openxmlformats.org/presentationml/2006/ole">
            <mc:AlternateContent xmlns:mc="http://schemas.openxmlformats.org/markup-compatibility/2006">
              <mc:Choice xmlns:v="urn:schemas-microsoft-com:vml" Requires="v">
                <p:oleObj spid="_x0000_s13365" name="Visio" r:id="rId3" imgW="2753180" imgH="5684196" progId="Visio.Drawing.11">
                  <p:embed/>
                </p:oleObj>
              </mc:Choice>
              <mc:Fallback>
                <p:oleObj name="Visio" r:id="rId3" imgW="2753180" imgH="568419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908720"/>
                        <a:ext cx="2880320" cy="5923064"/>
                      </a:xfrm>
                      <a:prstGeom prst="rect">
                        <a:avLst/>
                      </a:prstGeom>
                      <a:noFill/>
                    </p:spPr>
                  </p:pic>
                </p:oleObj>
              </mc:Fallback>
            </mc:AlternateContent>
          </a:graphicData>
        </a:graphic>
      </p:graphicFrame>
    </p:spTree>
    <p:extLst>
      <p:ext uri="{BB962C8B-B14F-4D97-AF65-F5344CB8AC3E}">
        <p14:creationId xmlns:p14="http://schemas.microsoft.com/office/powerpoint/2010/main" val="359334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611560" y="404664"/>
            <a:ext cx="7459216" cy="864096"/>
          </a:xfrm>
        </p:spPr>
        <p:txBody>
          <a:bodyPr>
            <a:normAutofit fontScale="90000"/>
          </a:bodyPr>
          <a:lstStyle/>
          <a:p>
            <a:pPr lvl="0"/>
            <a:r>
              <a:rPr lang="es-E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ZONIFICACIÓN ECONÓMICA ECOLÓGICA </a:t>
            </a:r>
          </a:p>
        </p:txBody>
      </p:sp>
      <p:sp>
        <p:nvSpPr>
          <p:cNvPr id="7" name="2 Marcador de contenido"/>
          <p:cNvSpPr>
            <a:spLocks noGrp="1"/>
          </p:cNvSpPr>
          <p:nvPr>
            <p:ph idx="1"/>
          </p:nvPr>
        </p:nvSpPr>
        <p:spPr>
          <a:xfrm>
            <a:off x="899592" y="1484784"/>
            <a:ext cx="7315200" cy="763627"/>
          </a:xfrm>
        </p:spPr>
        <p:txBody>
          <a:bodyPr>
            <a:normAutofit/>
          </a:bodyPr>
          <a:lstStyle/>
          <a:p>
            <a:pPr marL="45720" indent="0">
              <a:buNone/>
            </a:pPr>
            <a:r>
              <a:rPr lang="es-ES" sz="1800" dirty="0"/>
              <a:t>Las unidades ecológicas económicas presentes en el cantón Mejía, son</a:t>
            </a:r>
            <a:r>
              <a:rPr lang="es-ES" sz="1800" dirty="0" smtClean="0"/>
              <a:t>:</a:t>
            </a:r>
          </a:p>
          <a:p>
            <a:pPr marL="45720" indent="0">
              <a:buNone/>
            </a:pPr>
            <a:endParaRPr lang="es-ES" dirty="0"/>
          </a:p>
        </p:txBody>
      </p:sp>
      <p:sp>
        <p:nvSpPr>
          <p:cNvPr id="8" name="7 Rectángulo"/>
          <p:cNvSpPr/>
          <p:nvPr/>
        </p:nvSpPr>
        <p:spPr>
          <a:xfrm>
            <a:off x="251520" y="2060848"/>
            <a:ext cx="8640960" cy="4708981"/>
          </a:xfrm>
          <a:prstGeom prst="rect">
            <a:avLst/>
          </a:prstGeom>
        </p:spPr>
        <p:txBody>
          <a:bodyPr wrap="square">
            <a:spAutoFit/>
          </a:bodyPr>
          <a:lstStyle/>
          <a:p>
            <a:pPr marL="45720" indent="0">
              <a:buNone/>
            </a:pPr>
            <a:endParaRPr lang="es-ES" dirty="0"/>
          </a:p>
          <a:p>
            <a:pPr lvl="0"/>
            <a:r>
              <a:rPr lang="es-ES" b="1" dirty="0"/>
              <a:t> </a:t>
            </a:r>
            <a:r>
              <a:rPr lang="es-ES" b="1" dirty="0" smtClean="0"/>
              <a:t>     -  Zonas </a:t>
            </a:r>
            <a:r>
              <a:rPr lang="es-ES" b="1" dirty="0"/>
              <a:t>de Conservación  y </a:t>
            </a:r>
            <a:r>
              <a:rPr lang="es-ES" b="1" dirty="0" smtClean="0"/>
              <a:t>Protección</a:t>
            </a:r>
            <a:endParaRPr lang="es-ES" sz="1600" dirty="0" smtClean="0"/>
          </a:p>
          <a:p>
            <a:pPr marL="1200150" lvl="2" indent="-285750">
              <a:buFont typeface="Arial" pitchFamily="34" charset="0"/>
              <a:buChar char="•"/>
            </a:pPr>
            <a:r>
              <a:rPr lang="es-ES" sz="1600" dirty="0" smtClean="0"/>
              <a:t>Áreas Naturales</a:t>
            </a:r>
            <a:endParaRPr lang="es-ES" sz="1600" dirty="0"/>
          </a:p>
          <a:p>
            <a:pPr marL="1200150" lvl="2" indent="-285750">
              <a:buFont typeface="Arial" pitchFamily="34" charset="0"/>
              <a:buChar char="•"/>
            </a:pPr>
            <a:r>
              <a:rPr lang="es-ES" sz="1600" dirty="0"/>
              <a:t>Bosque </a:t>
            </a:r>
            <a:r>
              <a:rPr lang="es-ES" sz="1600" dirty="0" smtClean="0"/>
              <a:t>Natural</a:t>
            </a:r>
            <a:endParaRPr lang="es-ES" sz="1600" dirty="0"/>
          </a:p>
          <a:p>
            <a:pPr marL="1200150" lvl="2" indent="-285750">
              <a:buFont typeface="Arial" pitchFamily="34" charset="0"/>
              <a:buChar char="•"/>
            </a:pPr>
            <a:r>
              <a:rPr lang="es-ES" sz="1600" dirty="0" smtClean="0"/>
              <a:t>Páramos</a:t>
            </a:r>
          </a:p>
          <a:p>
            <a:pPr marL="742950" lvl="1" indent="-285750">
              <a:buFont typeface="Arial" pitchFamily="34" charset="0"/>
              <a:buChar char="•"/>
            </a:pPr>
            <a:endParaRPr lang="es-ES" sz="1600" b="1" dirty="0"/>
          </a:p>
          <a:p>
            <a:pPr lvl="1"/>
            <a:r>
              <a:rPr lang="es-ES" b="1" dirty="0" smtClean="0"/>
              <a:t>- Zonas </a:t>
            </a:r>
            <a:r>
              <a:rPr lang="es-ES" b="1" dirty="0"/>
              <a:t>de </a:t>
            </a:r>
            <a:r>
              <a:rPr lang="es-ES" b="1" dirty="0" smtClean="0"/>
              <a:t>recuperación</a:t>
            </a:r>
          </a:p>
          <a:p>
            <a:pPr marL="1200150" lvl="2" indent="-285750">
              <a:buFont typeface="Arial" pitchFamily="34" charset="0"/>
              <a:buChar char="•"/>
            </a:pPr>
            <a:r>
              <a:rPr lang="es-ES" sz="1500" dirty="0"/>
              <a:t>Zonas adyacentes </a:t>
            </a:r>
            <a:r>
              <a:rPr lang="es-ES" sz="1500" dirty="0" smtClean="0"/>
              <a:t>a SNAP</a:t>
            </a:r>
          </a:p>
          <a:p>
            <a:pPr marL="1200150" lvl="2" indent="-285750">
              <a:buFont typeface="Arial" pitchFamily="34" charset="0"/>
              <a:buChar char="•"/>
            </a:pPr>
            <a:r>
              <a:rPr lang="es-ES" sz="1500" dirty="0"/>
              <a:t>Zonas de páramo y bosques </a:t>
            </a:r>
            <a:r>
              <a:rPr lang="es-ES" sz="1500" dirty="0" smtClean="0"/>
              <a:t>naturales</a:t>
            </a:r>
            <a:endParaRPr lang="es-ES" sz="1500" dirty="0"/>
          </a:p>
          <a:p>
            <a:pPr marL="1200150" lvl="2" indent="-285750">
              <a:buFont typeface="Arial" pitchFamily="34" charset="0"/>
              <a:buChar char="•"/>
            </a:pPr>
            <a:r>
              <a:rPr lang="es-ES" sz="1500" dirty="0"/>
              <a:t>Zonas que reciben uso </a:t>
            </a:r>
            <a:r>
              <a:rPr lang="es-ES" sz="1500" dirty="0" smtClean="0"/>
              <a:t>inadecuado</a:t>
            </a:r>
          </a:p>
          <a:p>
            <a:pPr lvl="1"/>
            <a:endParaRPr lang="en-US" sz="1500" dirty="0"/>
          </a:p>
          <a:p>
            <a:pPr lvl="1"/>
            <a:r>
              <a:rPr lang="es-ES" b="1" dirty="0" smtClean="0"/>
              <a:t>- Zonas </a:t>
            </a:r>
            <a:r>
              <a:rPr lang="es-ES" b="1" dirty="0"/>
              <a:t>de </a:t>
            </a:r>
            <a:r>
              <a:rPr lang="es-ES" b="1" dirty="0" smtClean="0"/>
              <a:t>restauración</a:t>
            </a:r>
            <a:endParaRPr lang="es-ES" dirty="0"/>
          </a:p>
          <a:p>
            <a:pPr lvl="1"/>
            <a:r>
              <a:rPr lang="es-ES" b="1" dirty="0" smtClean="0"/>
              <a:t>- Zonas </a:t>
            </a:r>
            <a:r>
              <a:rPr lang="es-ES" b="1" dirty="0"/>
              <a:t>Agrícolas y Ganaderas con bajas limitaciones </a:t>
            </a:r>
            <a:endParaRPr lang="es-ES" dirty="0"/>
          </a:p>
          <a:p>
            <a:pPr lvl="1"/>
            <a:r>
              <a:rPr lang="es-ES" b="1" dirty="0" smtClean="0"/>
              <a:t>- Zonas </a:t>
            </a:r>
            <a:r>
              <a:rPr lang="es-ES" b="1" dirty="0"/>
              <a:t>de Producción Forestal y Pastoreo con limitaciones </a:t>
            </a:r>
            <a:endParaRPr lang="es-ES" dirty="0"/>
          </a:p>
          <a:p>
            <a:pPr lvl="1"/>
            <a:r>
              <a:rPr lang="es-ES" b="1" dirty="0" smtClean="0"/>
              <a:t>- Zona </a:t>
            </a:r>
            <a:r>
              <a:rPr lang="es-ES" b="1" dirty="0"/>
              <a:t>urbana e </a:t>
            </a:r>
            <a:r>
              <a:rPr lang="es-ES" b="1" dirty="0" smtClean="0"/>
              <a:t>industrial</a:t>
            </a:r>
            <a:endParaRPr lang="es-ES" dirty="0"/>
          </a:p>
          <a:p>
            <a:pPr lvl="1"/>
            <a:endParaRPr lang="es-ES" dirty="0"/>
          </a:p>
          <a:p>
            <a:pPr marL="742950" lvl="1" indent="-285750">
              <a:buFont typeface="Arial" pitchFamily="34" charset="0"/>
              <a:buChar char="•"/>
            </a:pPr>
            <a:endParaRPr lang="es-ES" sz="1600" dirty="0"/>
          </a:p>
          <a:p>
            <a:pPr lvl="1"/>
            <a:endParaRPr lang="es-ES" sz="1600" dirty="0" smtClean="0"/>
          </a:p>
        </p:txBody>
      </p:sp>
    </p:spTree>
    <p:extLst>
      <p:ext uri="{BB962C8B-B14F-4D97-AF65-F5344CB8AC3E}">
        <p14:creationId xmlns:p14="http://schemas.microsoft.com/office/powerpoint/2010/main" val="2729770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548680"/>
            <a:ext cx="7034212" cy="617537"/>
          </a:xfrm>
        </p:spPr>
        <p:txBody>
          <a:bodyPr>
            <a:normAutofit fontScale="90000"/>
          </a:bodyPr>
          <a:lstStyle/>
          <a:p>
            <a:r>
              <a:rPr lang="es-ES" sz="2800" b="1" dirty="0" smtClean="0"/>
              <a:t>Zonas de conservación y protección</a:t>
            </a:r>
            <a:endParaRPr lang="es-ES" sz="2800" b="1" dirty="0"/>
          </a:p>
        </p:txBody>
      </p:sp>
      <p:sp>
        <p:nvSpPr>
          <p:cNvPr id="3" name="2 Marcador de contenido"/>
          <p:cNvSpPr>
            <a:spLocks noGrp="1"/>
          </p:cNvSpPr>
          <p:nvPr>
            <p:ph idx="1"/>
          </p:nvPr>
        </p:nvSpPr>
        <p:spPr>
          <a:xfrm>
            <a:off x="1039813" y="2060848"/>
            <a:ext cx="7034212" cy="4160565"/>
          </a:xfrm>
        </p:spPr>
        <p:txBody>
          <a:bodyPr>
            <a:noAutofit/>
          </a:bodyPr>
          <a:lstStyle/>
          <a:p>
            <a:pPr lvl="1" algn="just"/>
            <a:r>
              <a:rPr lang="es-ES" sz="1800" dirty="0"/>
              <a:t>Áreas Naturales:</a:t>
            </a:r>
          </a:p>
          <a:p>
            <a:pPr marL="0" indent="0" algn="just">
              <a:buNone/>
            </a:pPr>
            <a:r>
              <a:rPr lang="es-ES" sz="1800" dirty="0"/>
              <a:t> </a:t>
            </a:r>
          </a:p>
          <a:p>
            <a:pPr marL="952500" lvl="2" indent="0" algn="just">
              <a:buNone/>
            </a:pPr>
            <a:r>
              <a:rPr lang="es-ES" sz="1800" dirty="0"/>
              <a:t>La Reserva Ecológica Ilinizas, el Parque Nacional </a:t>
            </a:r>
            <a:r>
              <a:rPr lang="es-ES" sz="1800" dirty="0" smtClean="0"/>
              <a:t>Cotopaxi y </a:t>
            </a:r>
            <a:r>
              <a:rPr lang="es-ES" sz="1800" dirty="0"/>
              <a:t>el Refugio de Vida Silvestre Pasochoa, constituyen una zona de preservación y manejo de la diversidad ecológica además de ser protección de las fuentes de recarga hídrica. Estas áreas naturales representan el 24,91% de todo el cantón y por su significado deben ser estrictamente utilizadas para investigación científica, turismo y educación. </a:t>
            </a:r>
            <a:endParaRPr lang="es-ES" sz="1800" dirty="0" smtClean="0"/>
          </a:p>
          <a:p>
            <a:pPr algn="just"/>
            <a:endParaRPr lang="es-ES" sz="1800" dirty="0"/>
          </a:p>
          <a:p>
            <a:pPr lvl="1" algn="just"/>
            <a:r>
              <a:rPr lang="es-ES" sz="1800" dirty="0"/>
              <a:t>Bosque </a:t>
            </a:r>
            <a:r>
              <a:rPr lang="es-ES" sz="1800" dirty="0" smtClean="0"/>
              <a:t>Natural</a:t>
            </a:r>
            <a:endParaRPr lang="es-ES" sz="1800" dirty="0"/>
          </a:p>
          <a:p>
            <a:pPr algn="just"/>
            <a:endParaRPr lang="es-ES" sz="1800" dirty="0"/>
          </a:p>
          <a:p>
            <a:pPr lvl="1" algn="just"/>
            <a:r>
              <a:rPr lang="es-ES" sz="1800" dirty="0" smtClean="0"/>
              <a:t>Páramos</a:t>
            </a:r>
            <a:endParaRPr lang="es-ES" sz="1800" dirty="0"/>
          </a:p>
          <a:p>
            <a:pPr algn="just"/>
            <a:endParaRPr lang="es-ES" sz="1800" dirty="0"/>
          </a:p>
          <a:p>
            <a:pPr algn="just"/>
            <a:endParaRPr lang="es-ES" sz="1800" dirty="0"/>
          </a:p>
        </p:txBody>
      </p:sp>
    </p:spTree>
    <p:extLst>
      <p:ext uri="{BB962C8B-B14F-4D97-AF65-F5344CB8AC3E}">
        <p14:creationId xmlns:p14="http://schemas.microsoft.com/office/powerpoint/2010/main" val="245140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714252" y="764704"/>
            <a:ext cx="7034212" cy="617537"/>
          </a:xfrm>
        </p:spPr>
        <p:txBody>
          <a:bodyPr/>
          <a:lstStyle/>
          <a:p>
            <a:r>
              <a:rPr lang="es-ES" sz="2800" b="1" dirty="0" smtClean="0"/>
              <a:t>Zonas de recuperación</a:t>
            </a:r>
            <a:endParaRPr lang="es-ES" sz="2800" b="1" dirty="0"/>
          </a:p>
        </p:txBody>
      </p:sp>
      <p:sp>
        <p:nvSpPr>
          <p:cNvPr id="3" name="2 Marcador de contenido"/>
          <p:cNvSpPr>
            <a:spLocks noGrp="1"/>
          </p:cNvSpPr>
          <p:nvPr>
            <p:ph idx="1"/>
          </p:nvPr>
        </p:nvSpPr>
        <p:spPr/>
        <p:txBody>
          <a:bodyPr>
            <a:normAutofit/>
          </a:bodyPr>
          <a:lstStyle/>
          <a:p>
            <a:pPr lvl="0" algn="just"/>
            <a:r>
              <a:rPr lang="es-ES" dirty="0"/>
              <a:t>Zonas adyacentes a </a:t>
            </a:r>
            <a:r>
              <a:rPr lang="es-ES" dirty="0" smtClean="0"/>
              <a:t>las áreas naturales protegidas, bosques conservacionistas y páramos </a:t>
            </a:r>
            <a:r>
              <a:rPr lang="es-ES" dirty="0"/>
              <a:t>que sufren procesos de erosión o que están dedicadas a actividades agrícolas, de pastoreo o producción forestal, pero que debido a su cercanía tan directa, no es recomendable que continúen realizándose, pues esta explotación contribuiría a la reducción progresiva de estas </a:t>
            </a:r>
            <a:r>
              <a:rPr lang="es-ES" dirty="0" smtClean="0"/>
              <a:t>áreas.</a:t>
            </a:r>
            <a:endParaRPr lang="es-ES" dirty="0"/>
          </a:p>
          <a:p>
            <a:pPr marL="0" indent="0" algn="just">
              <a:buNone/>
            </a:pPr>
            <a:r>
              <a:rPr lang="es-ES" dirty="0"/>
              <a:t> </a:t>
            </a:r>
            <a:endParaRPr lang="es-ES" dirty="0" smtClean="0"/>
          </a:p>
          <a:p>
            <a:pPr lvl="0" algn="just"/>
            <a:r>
              <a:rPr lang="es-ES" dirty="0" smtClean="0"/>
              <a:t>Zonas </a:t>
            </a:r>
            <a:r>
              <a:rPr lang="es-ES" dirty="0"/>
              <a:t>que reciben uso inadecuado, por ejemplo: al ser de gran potencial agrícola no son explotadas adecuadamente para su producción sino más bien abandonadas o destinadas a actividades que le otorgan un grado de sub uso al suelo.</a:t>
            </a:r>
          </a:p>
          <a:p>
            <a:pPr algn="just"/>
            <a:endParaRPr lang="es-ES" dirty="0"/>
          </a:p>
        </p:txBody>
      </p:sp>
    </p:spTree>
    <p:extLst>
      <p:ext uri="{BB962C8B-B14F-4D97-AF65-F5344CB8AC3E}">
        <p14:creationId xmlns:p14="http://schemas.microsoft.com/office/powerpoint/2010/main" val="231628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714252" y="1875359"/>
            <a:ext cx="7034212" cy="617537"/>
          </a:xfrm>
        </p:spPr>
        <p:txBody>
          <a:bodyPr/>
          <a:lstStyle/>
          <a:p>
            <a:r>
              <a:rPr lang="es-ES" sz="2800" b="1" dirty="0" smtClean="0"/>
              <a:t>Zonas de restauración</a:t>
            </a:r>
            <a:endParaRPr lang="es-ES" sz="2800" b="1" dirty="0"/>
          </a:p>
        </p:txBody>
      </p:sp>
      <p:sp>
        <p:nvSpPr>
          <p:cNvPr id="3" name="2 Marcador de contenido"/>
          <p:cNvSpPr>
            <a:spLocks noGrp="1"/>
          </p:cNvSpPr>
          <p:nvPr>
            <p:ph idx="1"/>
          </p:nvPr>
        </p:nvSpPr>
        <p:spPr>
          <a:xfrm>
            <a:off x="457200" y="2204865"/>
            <a:ext cx="8229600" cy="3312368"/>
          </a:xfrm>
        </p:spPr>
        <p:txBody>
          <a:bodyPr>
            <a:normAutofit/>
          </a:bodyPr>
          <a:lstStyle/>
          <a:p>
            <a:pPr algn="just"/>
            <a:r>
              <a:rPr lang="es-ES" dirty="0"/>
              <a:t>S</a:t>
            </a:r>
            <a:r>
              <a:rPr lang="es-ES" dirty="0" smtClean="0"/>
              <a:t>on </a:t>
            </a:r>
            <a:r>
              <a:rPr lang="es-ES" dirty="0"/>
              <a:t>áreas </a:t>
            </a:r>
            <a:r>
              <a:rPr lang="es-ES" dirty="0" smtClean="0"/>
              <a:t>naturales protegidas utilizadas </a:t>
            </a:r>
            <a:r>
              <a:rPr lang="es-ES" dirty="0"/>
              <a:t>para actividades </a:t>
            </a:r>
            <a:r>
              <a:rPr lang="es-ES" dirty="0" smtClean="0"/>
              <a:t>agropecuarias y degradadas por este uso inadecuado e incompatible </a:t>
            </a:r>
            <a:r>
              <a:rPr lang="es-ES" dirty="0"/>
              <a:t>con su vocación natural, por </a:t>
            </a:r>
            <a:r>
              <a:rPr lang="es-ES" dirty="0" smtClean="0"/>
              <a:t>ello </a:t>
            </a:r>
            <a:r>
              <a:rPr lang="es-ES" dirty="0"/>
              <a:t>deben restauradas, evitando así </a:t>
            </a:r>
            <a:r>
              <a:rPr lang="es-ES" dirty="0" smtClean="0"/>
              <a:t>la pérdida de su alto </a:t>
            </a:r>
            <a:r>
              <a:rPr lang="es-ES" dirty="0"/>
              <a:t>significado y valor. También se encuentran aquí áreas en proceso de erosión.</a:t>
            </a:r>
          </a:p>
          <a:p>
            <a:pPr algn="just"/>
            <a:endParaRPr lang="es-ES" dirty="0"/>
          </a:p>
        </p:txBody>
      </p:sp>
    </p:spTree>
    <p:extLst>
      <p:ext uri="{BB962C8B-B14F-4D97-AF65-F5344CB8AC3E}">
        <p14:creationId xmlns:p14="http://schemas.microsoft.com/office/powerpoint/2010/main" val="64478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039813" y="1587327"/>
            <a:ext cx="7034212" cy="617537"/>
          </a:xfrm>
        </p:spPr>
        <p:txBody>
          <a:bodyPr>
            <a:noAutofit/>
          </a:bodyPr>
          <a:lstStyle/>
          <a:p>
            <a:pPr algn="ctr"/>
            <a:r>
              <a:rPr lang="es-ES" sz="2800" b="1" dirty="0" smtClean="0"/>
              <a:t>Zonas Agrícolas y ganaderas con bajas limitaciones</a:t>
            </a:r>
            <a:endParaRPr lang="es-ES" sz="2800" b="1" dirty="0"/>
          </a:p>
        </p:txBody>
      </p:sp>
      <p:sp>
        <p:nvSpPr>
          <p:cNvPr id="3" name="2 Marcador de contenido"/>
          <p:cNvSpPr>
            <a:spLocks noGrp="1"/>
          </p:cNvSpPr>
          <p:nvPr>
            <p:ph idx="1"/>
          </p:nvPr>
        </p:nvSpPr>
        <p:spPr>
          <a:xfrm>
            <a:off x="971600" y="2492896"/>
            <a:ext cx="7034212" cy="3008437"/>
          </a:xfrm>
        </p:spPr>
        <p:txBody>
          <a:bodyPr/>
          <a:lstStyle/>
          <a:p>
            <a:pPr algn="just"/>
            <a:r>
              <a:rPr lang="es-ES" dirty="0"/>
              <a:t>Incluyen las áreas que contienes bajas limitaciones ya sea climáticas o de relieve, y son aptas por sus condiciones para actividades agrícolas y ganaderas de diferente índole, con una dificultad baja de mecanización y riego. </a:t>
            </a:r>
          </a:p>
          <a:p>
            <a:pPr algn="just"/>
            <a:endParaRPr lang="es-ES" dirty="0"/>
          </a:p>
        </p:txBody>
      </p:sp>
    </p:spTree>
    <p:extLst>
      <p:ext uri="{BB962C8B-B14F-4D97-AF65-F5344CB8AC3E}">
        <p14:creationId xmlns:p14="http://schemas.microsoft.com/office/powerpoint/2010/main" val="255975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994172" y="1340768"/>
            <a:ext cx="7034212" cy="617537"/>
          </a:xfrm>
        </p:spPr>
        <p:txBody>
          <a:bodyPr>
            <a:normAutofit fontScale="90000"/>
          </a:bodyPr>
          <a:lstStyle/>
          <a:p>
            <a:pPr algn="ctr"/>
            <a:r>
              <a:rPr lang="es-ES" b="1" dirty="0" smtClean="0"/>
              <a:t>Zonas de producción forestal </a:t>
            </a:r>
            <a:br>
              <a:rPr lang="es-ES" b="1" dirty="0" smtClean="0"/>
            </a:br>
            <a:r>
              <a:rPr lang="es-ES" b="1" dirty="0" smtClean="0"/>
              <a:t>y </a:t>
            </a:r>
            <a:br>
              <a:rPr lang="es-ES" b="1" dirty="0" smtClean="0"/>
            </a:br>
            <a:r>
              <a:rPr lang="es-ES" b="1" dirty="0" smtClean="0"/>
              <a:t>pastoreo con limitaciones</a:t>
            </a:r>
            <a:endParaRPr lang="es-ES" b="1" dirty="0"/>
          </a:p>
        </p:txBody>
      </p:sp>
      <p:sp>
        <p:nvSpPr>
          <p:cNvPr id="3" name="2 Marcador de contenido"/>
          <p:cNvSpPr>
            <a:spLocks noGrp="1"/>
          </p:cNvSpPr>
          <p:nvPr>
            <p:ph idx="1"/>
          </p:nvPr>
        </p:nvSpPr>
        <p:spPr>
          <a:xfrm>
            <a:off x="1039813" y="2420888"/>
            <a:ext cx="7034212" cy="3656509"/>
          </a:xfrm>
        </p:spPr>
        <p:txBody>
          <a:bodyPr>
            <a:normAutofit/>
          </a:bodyPr>
          <a:lstStyle/>
          <a:p>
            <a:pPr algn="just"/>
            <a:r>
              <a:rPr lang="es-ES" dirty="0"/>
              <a:t>Áreas con grandes limitaciones de relieve, lo que provoca una mecanización y riego con dificultad, no es recomendable las actividades agrícolas </a:t>
            </a:r>
            <a:r>
              <a:rPr lang="es-ES" dirty="0" smtClean="0"/>
              <a:t>pues </a:t>
            </a:r>
            <a:r>
              <a:rPr lang="es-ES" dirty="0"/>
              <a:t>provocarían una mayor susceptibilidad a diferentes factores naturales, pero se puede aplicar actividades agropecuarias y forestales con ciertos limitantes para evitar una sobre explotación de bosques y deforestación, preservando el suelo.</a:t>
            </a:r>
          </a:p>
          <a:p>
            <a:pPr algn="just"/>
            <a:endParaRPr lang="es-ES" dirty="0"/>
          </a:p>
        </p:txBody>
      </p:sp>
    </p:spTree>
    <p:extLst>
      <p:ext uri="{BB962C8B-B14F-4D97-AF65-F5344CB8AC3E}">
        <p14:creationId xmlns:p14="http://schemas.microsoft.com/office/powerpoint/2010/main" val="188825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1700808"/>
            <a:ext cx="7034212" cy="679291"/>
          </a:xfrm>
        </p:spPr>
        <p:txBody>
          <a:bodyPr/>
          <a:lstStyle/>
          <a:p>
            <a:r>
              <a:rPr lang="es-ES" b="1" dirty="0" smtClean="0"/>
              <a:t>Zona urbana</a:t>
            </a:r>
            <a:endParaRPr lang="es-ES" b="1" dirty="0"/>
          </a:p>
        </p:txBody>
      </p:sp>
      <p:sp>
        <p:nvSpPr>
          <p:cNvPr id="3" name="2 Marcador de contenido"/>
          <p:cNvSpPr>
            <a:spLocks noGrp="1"/>
          </p:cNvSpPr>
          <p:nvPr>
            <p:ph idx="1"/>
          </p:nvPr>
        </p:nvSpPr>
        <p:spPr/>
        <p:txBody>
          <a:bodyPr/>
          <a:lstStyle/>
          <a:p>
            <a:pPr algn="just"/>
            <a:r>
              <a:rPr lang="es-ES" dirty="0"/>
              <a:t>Comprende todas las áreas de centros poblados. Esta zona posee: servicios básicos, sociales, urbanos y viales en niveles altos, ubicada principalmente en los alrededores de la cabecera cantonal: Machachi, por su gran potencial socio económico.</a:t>
            </a:r>
          </a:p>
          <a:p>
            <a:pPr marL="0" indent="0" algn="just">
              <a:buNone/>
            </a:pPr>
            <a:endParaRPr lang="es-ES" dirty="0"/>
          </a:p>
        </p:txBody>
      </p:sp>
    </p:spTree>
    <p:extLst>
      <p:ext uri="{BB962C8B-B14F-4D97-AF65-F5344CB8AC3E}">
        <p14:creationId xmlns:p14="http://schemas.microsoft.com/office/powerpoint/2010/main" val="143423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36722" t="24396" r="14112" b="11511"/>
          <a:stretch/>
        </p:blipFill>
        <p:spPr bwMode="auto">
          <a:xfrm>
            <a:off x="641445" y="1119116"/>
            <a:ext cx="7792871" cy="528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53395" y="303039"/>
            <a:ext cx="7416824" cy="461665"/>
          </a:xfrm>
          <a:prstGeom prst="rect">
            <a:avLst/>
          </a:prstGeom>
        </p:spPr>
        <p:txBody>
          <a:bodyPr wrap="square">
            <a:spAutoFit/>
          </a:bodyPr>
          <a:lstStyle/>
          <a:p>
            <a:pPr algn="ctr"/>
            <a:r>
              <a:rPr lang="es-EC" sz="2400" b="1" dirty="0">
                <a:solidFill>
                  <a:schemeClr val="bg1"/>
                </a:solidFill>
                <a:hlinkClick r:id="rId3" action="ppaction://hlinkfile"/>
              </a:rPr>
              <a:t>Mapa de Unidades </a:t>
            </a:r>
            <a:r>
              <a:rPr lang="es-EC" sz="2400" b="1" dirty="0" smtClean="0">
                <a:solidFill>
                  <a:schemeClr val="bg1"/>
                </a:solidFill>
                <a:hlinkClick r:id="rId3" action="ppaction://hlinkfile"/>
              </a:rPr>
              <a:t>Ecológicas Económicas</a:t>
            </a:r>
            <a:endParaRPr lang="es-ES" sz="2400" b="1" dirty="0">
              <a:solidFill>
                <a:schemeClr val="bg1"/>
              </a:solidFill>
            </a:endParaRPr>
          </a:p>
        </p:txBody>
      </p:sp>
    </p:spTree>
    <p:extLst>
      <p:ext uri="{BB962C8B-B14F-4D97-AF65-F5344CB8AC3E}">
        <p14:creationId xmlns:p14="http://schemas.microsoft.com/office/powerpoint/2010/main" val="1415590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37037" cy="700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016473" y="4149080"/>
            <a:ext cx="7125112" cy="2557743"/>
          </a:xfrm>
        </p:spPr>
        <p:txBody>
          <a:bodyPr>
            <a:noAutofit/>
          </a:bodyPr>
          <a:lstStyle/>
          <a:p>
            <a:pPr marL="0" indent="0">
              <a:buNone/>
            </a:pPr>
            <a:r>
              <a:rPr lang="es-EC" sz="3800" b="1" dirty="0"/>
              <a:t>FORMULACIÓN DEL PLAN DE ORDENAMIENTO TERRITORIAL</a:t>
            </a:r>
            <a:endParaRPr lang="es-ES" sz="3800" dirty="0"/>
          </a:p>
        </p:txBody>
      </p:sp>
    </p:spTree>
    <p:extLst>
      <p:ext uri="{BB962C8B-B14F-4D97-AF65-F5344CB8AC3E}">
        <p14:creationId xmlns:p14="http://schemas.microsoft.com/office/powerpoint/2010/main" val="328572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188640"/>
            <a:ext cx="7125113" cy="924475"/>
          </a:xfrm>
        </p:spPr>
        <p:txBody>
          <a:bodyPr/>
          <a:lstStyle/>
          <a:p>
            <a:pPr algn="ctr"/>
            <a:r>
              <a:rPr lang="es-ES" b="1" dirty="0" smtClean="0"/>
              <a:t>Definición</a:t>
            </a:r>
            <a:r>
              <a:rPr lang="en-US" b="1" dirty="0" smtClean="0"/>
              <a:t> del </a:t>
            </a:r>
            <a:r>
              <a:rPr lang="es-ES" b="1" dirty="0" smtClean="0"/>
              <a:t>Problema</a:t>
            </a:r>
            <a:endParaRPr lang="es-ES" b="1" dirty="0"/>
          </a:p>
        </p:txBody>
      </p:sp>
      <p:graphicFrame>
        <p:nvGraphicFramePr>
          <p:cNvPr id="4" name="3 Diagrama"/>
          <p:cNvGraphicFramePr/>
          <p:nvPr>
            <p:extLst>
              <p:ext uri="{D42A27DB-BD31-4B8C-83A1-F6EECF244321}">
                <p14:modId xmlns:p14="http://schemas.microsoft.com/office/powerpoint/2010/main" val="3320956057"/>
              </p:ext>
            </p:extLst>
          </p:nvPr>
        </p:nvGraphicFramePr>
        <p:xfrm>
          <a:off x="827584" y="1412776"/>
          <a:ext cx="792088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786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normAutofit fontScale="90000"/>
          </a:bodyPr>
          <a:lstStyle/>
          <a:p>
            <a:pPr lvl="0" algn="just"/>
            <a:r>
              <a:rPr lang="es-EC" sz="2700" b="1" dirty="0" smtClean="0"/>
              <a:t/>
            </a:r>
            <a:br>
              <a:rPr lang="es-EC" sz="2700" b="1" dirty="0" smtClean="0"/>
            </a:br>
            <a:r>
              <a:rPr lang="es-EC" sz="2700" b="1" dirty="0" smtClean="0"/>
              <a:t/>
            </a:r>
            <a:br>
              <a:rPr lang="es-EC" sz="2700" b="1" dirty="0" smtClean="0"/>
            </a:br>
            <a:r>
              <a:rPr lang="es-EC" sz="2700" b="1" dirty="0" smtClean="0"/>
              <a:t/>
            </a:r>
            <a:br>
              <a:rPr lang="es-EC" sz="2700" b="1" dirty="0" smtClean="0"/>
            </a:br>
            <a:r>
              <a:rPr lang="es-EC" dirty="0"/>
              <a:t/>
            </a:r>
            <a:br>
              <a:rPr lang="es-EC" dirty="0"/>
            </a:br>
            <a:endParaRPr lang="es-EC" dirty="0"/>
          </a:p>
        </p:txBody>
      </p:sp>
      <p:sp>
        <p:nvSpPr>
          <p:cNvPr id="3" name="2 Marcador de contenido"/>
          <p:cNvSpPr>
            <a:spLocks noGrp="1"/>
          </p:cNvSpPr>
          <p:nvPr>
            <p:ph idx="1"/>
          </p:nvPr>
        </p:nvSpPr>
        <p:spPr>
          <a:xfrm>
            <a:off x="395536" y="332656"/>
            <a:ext cx="8229600" cy="1002982"/>
          </a:xfrm>
        </p:spPr>
        <p:txBody>
          <a:bodyPr>
            <a:normAutofit fontScale="92500" lnSpcReduction="20000"/>
          </a:bodyPr>
          <a:lstStyle/>
          <a:p>
            <a:pPr marL="342900" lvl="2" indent="-342900" algn="ctr">
              <a:buNone/>
            </a:pPr>
            <a:r>
              <a:rPr lang="es-MX" sz="2800" b="1" dirty="0" smtClean="0"/>
              <a:t>MOMENTO DESCRIPTIVO</a:t>
            </a:r>
          </a:p>
          <a:p>
            <a:pPr marL="342900" lvl="2" indent="-342900" algn="ctr">
              <a:buNone/>
            </a:pPr>
            <a:r>
              <a:rPr lang="es-MX" sz="2800" b="1" dirty="0" smtClean="0"/>
              <a:t>DIAGNÓSTICO </a:t>
            </a:r>
            <a:r>
              <a:rPr lang="es-MX" sz="2800" b="1" dirty="0"/>
              <a:t>TERRITORIAL</a:t>
            </a:r>
            <a:endParaRPr lang="es-EC" sz="2800" dirty="0"/>
          </a:p>
          <a:p>
            <a:pPr>
              <a:buNone/>
            </a:pPr>
            <a:endParaRPr lang="es-EC" dirty="0"/>
          </a:p>
        </p:txBody>
      </p:sp>
      <p:graphicFrame>
        <p:nvGraphicFramePr>
          <p:cNvPr id="6" name="5 Diagrama"/>
          <p:cNvGraphicFramePr/>
          <p:nvPr>
            <p:extLst>
              <p:ext uri="{D42A27DB-BD31-4B8C-83A1-F6EECF244321}">
                <p14:modId xmlns:p14="http://schemas.microsoft.com/office/powerpoint/2010/main" val="1528600670"/>
              </p:ext>
            </p:extLst>
          </p:nvPr>
        </p:nvGraphicFramePr>
        <p:xfrm>
          <a:off x="179512" y="1268760"/>
          <a:ext cx="8424936" cy="528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013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94592478"/>
              </p:ext>
            </p:extLst>
          </p:nvPr>
        </p:nvGraphicFramePr>
        <p:xfrm>
          <a:off x="539552" y="476672"/>
          <a:ext cx="813690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953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47749171"/>
              </p:ext>
            </p:extLst>
          </p:nvPr>
        </p:nvGraphicFramePr>
        <p:xfrm>
          <a:off x="361578" y="260648"/>
          <a:ext cx="824287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633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39579727"/>
              </p:ext>
            </p:extLst>
          </p:nvPr>
        </p:nvGraphicFramePr>
        <p:xfrm>
          <a:off x="107504" y="-459432"/>
          <a:ext cx="8784976" cy="5670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868144" y="908720"/>
            <a:ext cx="3096344" cy="2031325"/>
          </a:xfrm>
          <a:prstGeom prst="rect">
            <a:avLst/>
          </a:prstGeom>
          <a:noFill/>
        </p:spPr>
        <p:txBody>
          <a:bodyPr wrap="square" rtlCol="0">
            <a:spAutoFit/>
          </a:bodyPr>
          <a:lstStyle/>
          <a:p>
            <a:pPr marL="285750" indent="-285750">
              <a:buFont typeface="Wingdings" pitchFamily="2" charset="2"/>
              <a:buChar char="§"/>
            </a:pPr>
            <a:r>
              <a:rPr lang="es-ES" b="1" dirty="0" smtClean="0"/>
              <a:t>Grupos de edad </a:t>
            </a:r>
          </a:p>
          <a:p>
            <a:endParaRPr lang="es-ES" b="1" dirty="0"/>
          </a:p>
          <a:p>
            <a:endParaRPr lang="es-ES" b="1" dirty="0" smtClean="0"/>
          </a:p>
          <a:p>
            <a:endParaRPr lang="es-ES" b="1" dirty="0" smtClean="0"/>
          </a:p>
          <a:p>
            <a:pPr marL="285750" indent="-285750">
              <a:buFont typeface="Wingdings" pitchFamily="2" charset="2"/>
              <a:buChar char="§"/>
            </a:pPr>
            <a:r>
              <a:rPr lang="es-ES" b="1" dirty="0" smtClean="0"/>
              <a:t>Población por sexo</a:t>
            </a:r>
          </a:p>
          <a:p>
            <a:endParaRPr lang="es-ES" dirty="0"/>
          </a:p>
          <a:p>
            <a:endParaRPr lang="es-ES" dirty="0"/>
          </a:p>
        </p:txBody>
      </p:sp>
      <p:graphicFrame>
        <p:nvGraphicFramePr>
          <p:cNvPr id="6" name="5 Marcador de contenido"/>
          <p:cNvGraphicFramePr>
            <a:graphicFrameLocks/>
          </p:cNvGraphicFramePr>
          <p:nvPr>
            <p:extLst>
              <p:ext uri="{D42A27DB-BD31-4B8C-83A1-F6EECF244321}">
                <p14:modId xmlns:p14="http://schemas.microsoft.com/office/powerpoint/2010/main" val="1536483924"/>
              </p:ext>
            </p:extLst>
          </p:nvPr>
        </p:nvGraphicFramePr>
        <p:xfrm>
          <a:off x="3419872" y="3573016"/>
          <a:ext cx="5112568" cy="32991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44002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443185838"/>
              </p:ext>
            </p:extLst>
          </p:nvPr>
        </p:nvGraphicFramePr>
        <p:xfrm>
          <a:off x="1475656" y="332656"/>
          <a:ext cx="5328592"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302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96354541"/>
              </p:ext>
            </p:extLst>
          </p:nvPr>
        </p:nvGraphicFramePr>
        <p:xfrm>
          <a:off x="251520" y="836712"/>
          <a:ext cx="8640960" cy="5688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6048672" y="3031792"/>
            <a:ext cx="2987824" cy="1477328"/>
          </a:xfrm>
          <a:prstGeom prst="rect">
            <a:avLst/>
          </a:prstGeom>
          <a:noFill/>
        </p:spPr>
        <p:txBody>
          <a:bodyPr wrap="square" rtlCol="0">
            <a:spAutoFit/>
          </a:bodyPr>
          <a:lstStyle/>
          <a:p>
            <a:pPr marL="285750" lvl="0" indent="-285750">
              <a:buFont typeface="Wingdings" pitchFamily="2" charset="2"/>
              <a:buChar char="§"/>
            </a:pPr>
            <a:r>
              <a:rPr lang="es-ES" dirty="0"/>
              <a:t>Tipo y calidad de </a:t>
            </a:r>
            <a:r>
              <a:rPr lang="es-ES" dirty="0" smtClean="0"/>
              <a:t>vía</a:t>
            </a:r>
          </a:p>
          <a:p>
            <a:pPr marL="285750" lvl="0" indent="-285750">
              <a:buFont typeface="Wingdings" pitchFamily="2" charset="2"/>
              <a:buChar char="§"/>
            </a:pPr>
            <a:endParaRPr lang="es-ES" dirty="0"/>
          </a:p>
          <a:p>
            <a:pPr marL="285750" lvl="0" indent="-285750">
              <a:buFont typeface="Wingdings" pitchFamily="2" charset="2"/>
              <a:buChar char="§"/>
            </a:pPr>
            <a:endParaRPr lang="es-ES" dirty="0"/>
          </a:p>
          <a:p>
            <a:pPr marL="285750" lvl="0" indent="-285750">
              <a:buFont typeface="Wingdings" pitchFamily="2" charset="2"/>
              <a:buChar char="§"/>
            </a:pPr>
            <a:r>
              <a:rPr lang="es-ES" dirty="0"/>
              <a:t>Interconexión</a:t>
            </a:r>
          </a:p>
          <a:p>
            <a:endParaRPr lang="es-ES" dirty="0"/>
          </a:p>
        </p:txBody>
      </p:sp>
    </p:spTree>
    <p:extLst>
      <p:ext uri="{BB962C8B-B14F-4D97-AF65-F5344CB8AC3E}">
        <p14:creationId xmlns:p14="http://schemas.microsoft.com/office/powerpoint/2010/main" val="26489542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3470375574"/>
              </p:ext>
            </p:extLst>
          </p:nvPr>
        </p:nvGraphicFramePr>
        <p:xfrm>
          <a:off x="1619672" y="3645024"/>
          <a:ext cx="5932025" cy="2378956"/>
        </p:xfrm>
        <a:graphic>
          <a:graphicData uri="http://schemas.openxmlformats.org/drawingml/2006/table">
            <a:tbl>
              <a:tblPr firstRow="1" firstCol="1" bandRow="1"/>
              <a:tblGrid>
                <a:gridCol w="1296144"/>
                <a:gridCol w="4635881"/>
              </a:tblGrid>
              <a:tr h="576064">
                <a:tc>
                  <a:txBody>
                    <a:bodyPr/>
                    <a:lstStyle/>
                    <a:p>
                      <a:pPr algn="ctr">
                        <a:lnSpc>
                          <a:spcPct val="150000"/>
                        </a:lnSpc>
                        <a:spcAft>
                          <a:spcPts val="1000"/>
                        </a:spcAft>
                      </a:pPr>
                      <a:r>
                        <a:rPr lang="es-ES" sz="1400" b="1" dirty="0">
                          <a:effectLst/>
                          <a:latin typeface="+mj-lt"/>
                          <a:ea typeface="Calibri"/>
                          <a:cs typeface="Times New Roman"/>
                        </a:rPr>
                        <a:t>Simbología</a:t>
                      </a:r>
                      <a:endParaRPr lang="es-ES" sz="1400" dirty="0">
                        <a:effectLst/>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1000"/>
                        </a:spcAft>
                      </a:pPr>
                      <a:r>
                        <a:rPr lang="es-ES" sz="1400" b="1" dirty="0">
                          <a:effectLst/>
                          <a:latin typeface="+mj-lt"/>
                          <a:ea typeface="Calibri"/>
                          <a:cs typeface="Times New Roman"/>
                        </a:rPr>
                        <a:t>Descripción</a:t>
                      </a:r>
                      <a:endParaRPr lang="es-ES" sz="1400" dirty="0">
                        <a:effectLst/>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930">
                <a:tc>
                  <a:txBody>
                    <a:bodyPr/>
                    <a:lstStyle/>
                    <a:p>
                      <a:pPr algn="ctr">
                        <a:lnSpc>
                          <a:spcPct val="150000"/>
                        </a:lnSpc>
                        <a:spcAft>
                          <a:spcPts val="1000"/>
                        </a:spcAft>
                      </a:pPr>
                      <a:r>
                        <a:rPr lang="es-ES" sz="1300" dirty="0">
                          <a:effectLst/>
                          <a:latin typeface="+mj-lt"/>
                          <a:ea typeface="Calibri"/>
                          <a:cs typeface="Times New Roman"/>
                        </a:rPr>
                        <a:t>V</a:t>
                      </a:r>
                      <a:endParaRPr lang="es-ES" sz="1300" dirty="0">
                        <a:effectLst/>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just">
                        <a:lnSpc>
                          <a:spcPct val="115000"/>
                        </a:lnSpc>
                        <a:spcAft>
                          <a:spcPts val="0"/>
                        </a:spcAft>
                      </a:pPr>
                      <a:r>
                        <a:rPr lang="es-ES" sz="1300" dirty="0">
                          <a:latin typeface="+mj-lt"/>
                          <a:ea typeface="Times New Roman"/>
                          <a:cs typeface="Times New Roman"/>
                        </a:rPr>
                        <a:t>El indicador presenta un buen estado y refleja las potencialidades que tiene </a:t>
                      </a:r>
                      <a:r>
                        <a:rPr lang="es-ES" sz="1300" dirty="0" smtClean="0">
                          <a:latin typeface="+mj-lt"/>
                          <a:ea typeface="Times New Roman"/>
                          <a:cs typeface="Times New Roman"/>
                        </a:rPr>
                        <a:t>el</a:t>
                      </a:r>
                      <a:r>
                        <a:rPr lang="es-ES" sz="1300" baseline="0" dirty="0" smtClean="0">
                          <a:latin typeface="+mj-lt"/>
                          <a:ea typeface="Times New Roman"/>
                          <a:cs typeface="Times New Roman"/>
                        </a:rPr>
                        <a:t> cantón.</a:t>
                      </a:r>
                      <a:endParaRPr lang="es-EC" sz="130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930">
                <a:tc>
                  <a:txBody>
                    <a:bodyPr/>
                    <a:lstStyle/>
                    <a:p>
                      <a:pPr algn="ctr">
                        <a:lnSpc>
                          <a:spcPct val="150000"/>
                        </a:lnSpc>
                        <a:spcAft>
                          <a:spcPts val="1000"/>
                        </a:spcAft>
                      </a:pPr>
                      <a:r>
                        <a:rPr lang="es-ES" sz="1300" dirty="0">
                          <a:effectLst/>
                          <a:latin typeface="+mj-lt"/>
                          <a:ea typeface="Calibri"/>
                          <a:cs typeface="Times New Roman"/>
                        </a:rPr>
                        <a:t>A</a:t>
                      </a:r>
                      <a:endParaRPr lang="es-ES" sz="1300" dirty="0">
                        <a:effectLst/>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nSpc>
                          <a:spcPct val="115000"/>
                        </a:lnSpc>
                        <a:spcAft>
                          <a:spcPts val="0"/>
                        </a:spcAft>
                      </a:pPr>
                      <a:r>
                        <a:rPr lang="es-ES" sz="1300" dirty="0">
                          <a:latin typeface="+mj-lt"/>
                          <a:ea typeface="Times New Roman"/>
                          <a:cs typeface="Times New Roman"/>
                        </a:rPr>
                        <a:t>El indicador presenta un estado de prevención y alerta.</a:t>
                      </a:r>
                      <a:endParaRPr lang="es-EC" sz="130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930">
                <a:tc>
                  <a:txBody>
                    <a:bodyPr/>
                    <a:lstStyle/>
                    <a:p>
                      <a:pPr algn="ctr">
                        <a:lnSpc>
                          <a:spcPct val="150000"/>
                        </a:lnSpc>
                        <a:spcAft>
                          <a:spcPts val="1000"/>
                        </a:spcAft>
                      </a:pPr>
                      <a:r>
                        <a:rPr lang="es-ES" sz="1300" dirty="0">
                          <a:effectLst/>
                          <a:latin typeface="+mj-lt"/>
                          <a:ea typeface="Calibri"/>
                          <a:cs typeface="Times New Roman"/>
                        </a:rPr>
                        <a:t>R</a:t>
                      </a:r>
                      <a:endParaRPr lang="es-ES" sz="1300" dirty="0">
                        <a:effectLst/>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just">
                        <a:lnSpc>
                          <a:spcPct val="150000"/>
                        </a:lnSpc>
                        <a:spcAft>
                          <a:spcPts val="0"/>
                        </a:spcAft>
                      </a:pPr>
                      <a:r>
                        <a:rPr lang="es-ES" sz="1300" dirty="0">
                          <a:latin typeface="+mj-lt"/>
                          <a:ea typeface="Times New Roman"/>
                          <a:cs typeface="Times New Roman"/>
                        </a:rPr>
                        <a:t>El indicador presenta un deterioro o malas condiciones, afecta al medio ambiente y al aspecto  socio-económico.</a:t>
                      </a:r>
                      <a:endParaRPr lang="es-EC" sz="130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9 Diagrama"/>
          <p:cNvGraphicFramePr/>
          <p:nvPr>
            <p:extLst>
              <p:ext uri="{D42A27DB-BD31-4B8C-83A1-F6EECF244321}">
                <p14:modId xmlns:p14="http://schemas.microsoft.com/office/powerpoint/2010/main" val="3317314139"/>
              </p:ext>
            </p:extLst>
          </p:nvPr>
        </p:nvGraphicFramePr>
        <p:xfrm>
          <a:off x="1115616" y="260648"/>
          <a:ext cx="7056784" cy="32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9676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433904296"/>
              </p:ext>
            </p:extLst>
          </p:nvPr>
        </p:nvGraphicFramePr>
        <p:xfrm>
          <a:off x="323528" y="1434172"/>
          <a:ext cx="8496944" cy="4947156"/>
        </p:xfrm>
        <a:graphic>
          <a:graphicData uri="http://schemas.openxmlformats.org/drawingml/2006/table">
            <a:tbl>
              <a:tblPr firstRow="1" firstCol="1" bandRow="1"/>
              <a:tblGrid>
                <a:gridCol w="897125"/>
                <a:gridCol w="1047091"/>
                <a:gridCol w="2160240"/>
                <a:gridCol w="3456384"/>
                <a:gridCol w="936104"/>
              </a:tblGrid>
              <a:tr h="282545">
                <a:tc>
                  <a:txBody>
                    <a:bodyPr/>
                    <a:lstStyle/>
                    <a:p>
                      <a:pPr algn="ctr">
                        <a:lnSpc>
                          <a:spcPct val="150000"/>
                        </a:lnSpc>
                        <a:spcAft>
                          <a:spcPts val="0"/>
                        </a:spcAft>
                      </a:pPr>
                      <a:r>
                        <a:rPr lang="es-ES" sz="1200" b="1" dirty="0">
                          <a:effectLst/>
                          <a:latin typeface="Times New Roman"/>
                          <a:ea typeface="Calibri"/>
                          <a:cs typeface="Times New Roman"/>
                        </a:rPr>
                        <a:t>FACTOR</a:t>
                      </a:r>
                      <a:endParaRPr lang="es-ES" sz="140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VARIABLES</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INDICADORES</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dirty="0">
                          <a:effectLst/>
                          <a:latin typeface="Times New Roman"/>
                          <a:ea typeface="Calibri"/>
                          <a:cs typeface="Times New Roman"/>
                        </a:rPr>
                        <a:t>DESCRIPCIÓN</a:t>
                      </a:r>
                      <a:endParaRPr lang="es-ES" sz="140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CRITERIO</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8062">
                <a:tc rowSpan="5">
                  <a:txBody>
                    <a:bodyPr/>
                    <a:lstStyle/>
                    <a:p>
                      <a:pPr marL="71755" marR="71755" algn="ctr">
                        <a:lnSpc>
                          <a:spcPct val="150000"/>
                        </a:lnSpc>
                        <a:spcAft>
                          <a:spcPts val="0"/>
                        </a:spcAft>
                      </a:pPr>
                      <a:r>
                        <a:rPr lang="es-ES" sz="1200" b="1">
                          <a:effectLst/>
                          <a:latin typeface="Times New Roman"/>
                          <a:ea typeface="Calibri"/>
                          <a:cs typeface="Times New Roman"/>
                        </a:rPr>
                        <a:t>Sistema Ambiental</a:t>
                      </a:r>
                      <a:endParaRPr lang="es-ES" sz="1400">
                        <a:effectLst/>
                        <a:latin typeface="Verdana"/>
                        <a:ea typeface="Times New Roman"/>
                        <a:cs typeface="Times New Roman"/>
                      </a:endParaRPr>
                    </a:p>
                  </a:txBody>
                  <a:tcPr marL="16582" marR="1658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Clima</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Temperatura Promedio</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Calibri"/>
                          <a:cs typeface="Times New Roman"/>
                        </a:rPr>
                        <a:t>La temperatura promedio es de 11,9 °C.  La temperatura mínima es de 1,8 °C y la máxima es de 21,5 °C, lo cual es un factor preponderante para el desarrollo productivo a nivel agrícola y ganadero óptimo. </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Times New Roman"/>
                          <a:ea typeface="Calibri"/>
                          <a:cs typeface="Times New Roman"/>
                        </a:rPr>
                        <a:t>V</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378062">
                <a:tc vMerge="1">
                  <a:txBody>
                    <a:bodyPr/>
                    <a:lstStyle/>
                    <a:p>
                      <a:endParaRPr lang="es-ES"/>
                    </a:p>
                  </a:txBody>
                  <a:tcPr/>
                </a:tc>
                <a:tc rowSpan="4">
                  <a:txBody>
                    <a:bodyPr/>
                    <a:lstStyle/>
                    <a:p>
                      <a:pPr algn="ctr">
                        <a:lnSpc>
                          <a:spcPct val="150000"/>
                        </a:lnSpc>
                        <a:spcAft>
                          <a:spcPts val="0"/>
                        </a:spcAft>
                      </a:pPr>
                      <a:r>
                        <a:rPr lang="es-ES" sz="1200" b="1">
                          <a:effectLst/>
                          <a:latin typeface="Times New Roman"/>
                          <a:ea typeface="Calibri"/>
                          <a:cs typeface="Times New Roman"/>
                        </a:rPr>
                        <a:t>Ecosistemas</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80340" algn="l"/>
                        </a:tabLst>
                      </a:pPr>
                      <a:r>
                        <a:rPr lang="es-ES" sz="1200" b="1">
                          <a:effectLst/>
                          <a:latin typeface="Times New Roman"/>
                          <a:ea typeface="Times New Roman"/>
                          <a:cs typeface="Times New Roman"/>
                        </a:rPr>
                        <a:t>Bosques protectores</a:t>
                      </a:r>
                      <a:endParaRPr lang="es-ES" sz="1400">
                        <a:effectLst/>
                        <a:latin typeface="Verdana"/>
                        <a:ea typeface="Times New Roman"/>
                        <a:cs typeface="Times New Roman"/>
                      </a:endParaRPr>
                    </a:p>
                    <a:p>
                      <a:pPr algn="ctr">
                        <a:lnSpc>
                          <a:spcPct val="150000"/>
                        </a:lnSpc>
                        <a:spcAft>
                          <a:spcPts val="0"/>
                        </a:spcAft>
                        <a:tabLst>
                          <a:tab pos="180340" algn="l"/>
                        </a:tabLst>
                      </a:pPr>
                      <a:r>
                        <a:rPr lang="es-ES" sz="1200" b="1">
                          <a:effectLst/>
                          <a:latin typeface="Times New Roman"/>
                          <a:ea typeface="Times New Roman"/>
                          <a:cs typeface="Times New Roman"/>
                        </a:rPr>
                        <a:t>y</a:t>
                      </a:r>
                      <a:endParaRPr lang="es-ES" sz="1400">
                        <a:effectLst/>
                        <a:latin typeface="Verdana"/>
                        <a:ea typeface="Times New Roman"/>
                        <a:cs typeface="Times New Roman"/>
                      </a:endParaRPr>
                    </a:p>
                    <a:p>
                      <a:pPr algn="ctr">
                        <a:lnSpc>
                          <a:spcPct val="150000"/>
                        </a:lnSpc>
                        <a:spcAft>
                          <a:spcPts val="0"/>
                        </a:spcAft>
                        <a:tabLst>
                          <a:tab pos="180340" algn="l"/>
                        </a:tabLst>
                      </a:pPr>
                      <a:r>
                        <a:rPr lang="es-ES" sz="1200" b="1">
                          <a:effectLst/>
                          <a:latin typeface="Times New Roman"/>
                          <a:ea typeface="Times New Roman"/>
                          <a:cs typeface="Times New Roman"/>
                        </a:rPr>
                        <a:t>Áreas protegidas</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Times New Roman"/>
                          <a:cs typeface="Times New Roman"/>
                        </a:rPr>
                        <a:t>Se encuentran tres áreas declaradas protegidas por el Ministerio del Ambiente: Bosque Protector Pasochoa, Reserva Ecológica Ilinizas y Parque Nacional Cotopaxi, y un bosque protector de carácter particular ubicado en la parroquia Manuel Cornejo Astorga.</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Times New Roman"/>
                          <a:ea typeface="Calibri"/>
                          <a:cs typeface="Times New Roman"/>
                        </a:rPr>
                        <a:t>V</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812971">
                <a:tc vMerge="1">
                  <a:txBody>
                    <a:bodyPr/>
                    <a:lstStyle/>
                    <a:p>
                      <a:endParaRPr lang="es-ES"/>
                    </a:p>
                  </a:txBody>
                  <a:tcPr/>
                </a:tc>
                <a:tc vMerge="1">
                  <a:txBody>
                    <a:bodyPr/>
                    <a:lstStyle/>
                    <a:p>
                      <a:endParaRPr lang="es-ES"/>
                    </a:p>
                  </a:txBody>
                  <a:tcPr/>
                </a:tc>
                <a:tc>
                  <a:txBody>
                    <a:bodyPr/>
                    <a:lstStyle/>
                    <a:p>
                      <a:pPr marL="457200" indent="-457200" algn="ctr">
                        <a:lnSpc>
                          <a:spcPct val="150000"/>
                        </a:lnSpc>
                        <a:spcAft>
                          <a:spcPts val="0"/>
                        </a:spcAft>
                      </a:pPr>
                      <a:r>
                        <a:rPr lang="es-ES" sz="1200" b="1" dirty="0">
                          <a:effectLst/>
                          <a:latin typeface="Times New Roman"/>
                          <a:ea typeface="Times New Roman"/>
                          <a:cs typeface="Times New Roman"/>
                        </a:rPr>
                        <a:t>Flora</a:t>
                      </a:r>
                      <a:endParaRPr lang="es-ES" sz="1400" b="1" dirty="0">
                        <a:effectLst/>
                        <a:latin typeface="Arial"/>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Times New Roman"/>
                          <a:cs typeface="Times New Roman"/>
                        </a:rPr>
                        <a:t>Por las diferentes fuentes de agua  que recorren el territorio del cantón y por las distintas zonas de vida, se distingue un extenso y variado manto de verdura. </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Times New Roman"/>
                          <a:ea typeface="Calibri"/>
                          <a:cs typeface="Times New Roman"/>
                        </a:rPr>
                        <a:t>V</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812971">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200" b="1">
                          <a:effectLst/>
                          <a:latin typeface="Times New Roman"/>
                          <a:ea typeface="Calibri"/>
                          <a:cs typeface="Times New Roman"/>
                        </a:rPr>
                        <a:t>Fauna</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Times New Roman"/>
                          <a:cs typeface="Times New Roman"/>
                        </a:rPr>
                        <a:t>El cantón Mejía cuenta con gran diversidad de especies de fauna gracias a sus características topográficas y climáticas.</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Times New Roman"/>
                          <a:ea typeface="Calibri"/>
                          <a:cs typeface="Times New Roman"/>
                        </a:rPr>
                        <a:t>V</a:t>
                      </a:r>
                      <a:endParaRPr lang="es-ES" sz="14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282545">
                <a:tc vMerge="1">
                  <a:txBody>
                    <a:bodyPr/>
                    <a:lstStyle/>
                    <a:p>
                      <a:endParaRPr lang="es-ES"/>
                    </a:p>
                  </a:txBody>
                  <a:tcPr/>
                </a:tc>
                <a:tc vMerge="1">
                  <a:txBody>
                    <a:bodyPr/>
                    <a:lstStyle/>
                    <a:p>
                      <a:endParaRPr lang="es-ES"/>
                    </a:p>
                  </a:txBody>
                  <a:tcPr/>
                </a:tc>
                <a:tc>
                  <a:txBody>
                    <a:bodyPr/>
                    <a:lstStyle/>
                    <a:p>
                      <a:pPr marL="457200" indent="-457200" algn="ctr">
                        <a:lnSpc>
                          <a:spcPct val="150000"/>
                        </a:lnSpc>
                        <a:spcAft>
                          <a:spcPts val="0"/>
                        </a:spcAft>
                      </a:pPr>
                      <a:r>
                        <a:rPr lang="es-ES" sz="1200" b="1">
                          <a:effectLst/>
                          <a:latin typeface="Times New Roman"/>
                          <a:ea typeface="Times New Roman"/>
                          <a:cs typeface="Times New Roman"/>
                        </a:rPr>
                        <a:t>Zonas de vida</a:t>
                      </a:r>
                      <a:endParaRPr lang="es-ES" sz="1400" b="1">
                        <a:effectLst/>
                        <a:latin typeface="Arial"/>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effectLst/>
                          <a:latin typeface="Times New Roman"/>
                          <a:ea typeface="Times New Roman"/>
                          <a:cs typeface="Times New Roman"/>
                        </a:rPr>
                        <a:t>El cantón presenta ocho diferentes zonas de vida.</a:t>
                      </a:r>
                      <a:endParaRPr lang="es-ES" sz="140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Times New Roman"/>
                          <a:ea typeface="Calibri"/>
                          <a:cs typeface="Times New Roman"/>
                        </a:rPr>
                        <a:t>V</a:t>
                      </a:r>
                      <a:endParaRPr lang="es-ES" sz="140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
        <p:nvSpPr>
          <p:cNvPr id="5" name="1 Título"/>
          <p:cNvSpPr>
            <a:spLocks noGrp="1"/>
          </p:cNvSpPr>
          <p:nvPr>
            <p:ph type="title"/>
          </p:nvPr>
        </p:nvSpPr>
        <p:spPr>
          <a:xfrm>
            <a:off x="1009442" y="260648"/>
            <a:ext cx="7125113" cy="924475"/>
          </a:xfrm>
        </p:spPr>
        <p:txBody>
          <a:bodyPr/>
          <a:lstStyle/>
          <a:p>
            <a:pPr algn="ctr"/>
            <a:r>
              <a:rPr lang="es-ES" dirty="0" smtClean="0"/>
              <a:t>SISTEMA </a:t>
            </a:r>
            <a:r>
              <a:rPr lang="es-ES" dirty="0" smtClean="0"/>
              <a:t>AMBIENTAL</a:t>
            </a:r>
            <a:endParaRPr lang="es-ES" dirty="0"/>
          </a:p>
        </p:txBody>
      </p:sp>
    </p:spTree>
    <p:extLst>
      <p:ext uri="{BB962C8B-B14F-4D97-AF65-F5344CB8AC3E}">
        <p14:creationId xmlns:p14="http://schemas.microsoft.com/office/powerpoint/2010/main" val="3219791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213916313"/>
              </p:ext>
            </p:extLst>
          </p:nvPr>
        </p:nvGraphicFramePr>
        <p:xfrm>
          <a:off x="395535" y="548681"/>
          <a:ext cx="8280922" cy="6030548"/>
        </p:xfrm>
        <a:graphic>
          <a:graphicData uri="http://schemas.openxmlformats.org/drawingml/2006/table">
            <a:tbl>
              <a:tblPr firstRow="1" firstCol="1" bandRow="1"/>
              <a:tblGrid>
                <a:gridCol w="874319"/>
                <a:gridCol w="874319"/>
                <a:gridCol w="2652934"/>
                <a:gridCol w="2984116"/>
                <a:gridCol w="895234"/>
              </a:tblGrid>
              <a:tr h="226963">
                <a:tc>
                  <a:txBody>
                    <a:bodyPr/>
                    <a:lstStyle/>
                    <a:p>
                      <a:pPr algn="ctr">
                        <a:lnSpc>
                          <a:spcPct val="150000"/>
                        </a:lnSpc>
                        <a:spcAft>
                          <a:spcPts val="0"/>
                        </a:spcAft>
                      </a:pPr>
                      <a:r>
                        <a:rPr lang="es-ES" sz="1050" b="1" dirty="0">
                          <a:effectLst/>
                          <a:latin typeface="Times New Roman"/>
                          <a:ea typeface="Calibri"/>
                          <a:cs typeface="Times New Roman"/>
                        </a:rPr>
                        <a:t>FACTOR</a:t>
                      </a:r>
                      <a:endParaRPr lang="es-ES" sz="110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a:effectLst/>
                          <a:latin typeface="Times New Roman"/>
                          <a:ea typeface="Calibri"/>
                          <a:cs typeface="Times New Roman"/>
                        </a:rPr>
                        <a:t>VARIABLES</a:t>
                      </a:r>
                      <a:endParaRPr lang="es-ES" sz="11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a:effectLst/>
                          <a:latin typeface="Times New Roman"/>
                          <a:ea typeface="Calibri"/>
                          <a:cs typeface="Times New Roman"/>
                        </a:rPr>
                        <a:t>INDICADORES</a:t>
                      </a:r>
                      <a:endParaRPr lang="es-ES" sz="11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dirty="0">
                          <a:effectLst/>
                          <a:latin typeface="Times New Roman"/>
                          <a:ea typeface="Calibri"/>
                          <a:cs typeface="Times New Roman"/>
                        </a:rPr>
                        <a:t>DESCRIPCIÓN</a:t>
                      </a:r>
                      <a:endParaRPr lang="es-ES" sz="110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a:effectLst/>
                          <a:latin typeface="Times New Roman"/>
                          <a:ea typeface="Calibri"/>
                          <a:cs typeface="Times New Roman"/>
                        </a:rPr>
                        <a:t>CRITERIO</a:t>
                      </a:r>
                      <a:endParaRPr lang="es-ES" sz="110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169">
                <a:tc rowSpan="5">
                  <a:txBody>
                    <a:bodyPr/>
                    <a:lstStyle/>
                    <a:p>
                      <a:pPr marL="71755" marR="71755" algn="ctr">
                        <a:lnSpc>
                          <a:spcPct val="150000"/>
                        </a:lnSpc>
                        <a:spcAft>
                          <a:spcPts val="0"/>
                        </a:spcAft>
                      </a:pPr>
                      <a:r>
                        <a:rPr lang="es-ES" sz="1050" b="1" dirty="0">
                          <a:effectLst/>
                          <a:latin typeface="Times New Roman"/>
                          <a:ea typeface="Calibri"/>
                          <a:cs typeface="Times New Roman"/>
                        </a:rPr>
                        <a:t>Sistema Ambiental</a:t>
                      </a:r>
                      <a:endParaRPr lang="es-ES" sz="1100" dirty="0">
                        <a:effectLst/>
                        <a:latin typeface="Verdana"/>
                        <a:ea typeface="Times New Roman"/>
                        <a:cs typeface="Times New Roman"/>
                      </a:endParaRPr>
                    </a:p>
                  </a:txBody>
                  <a:tcPr marL="16582" marR="1658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S" sz="1000" b="1">
                          <a:effectLst/>
                          <a:latin typeface="Times New Roman"/>
                          <a:ea typeface="Calibri"/>
                          <a:cs typeface="Times New Roman"/>
                        </a:rPr>
                        <a:t>Agua</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Times New Roman"/>
                          <a:ea typeface="Calibri"/>
                          <a:cs typeface="Times New Roman"/>
                        </a:rPr>
                        <a:t>Hidrografía</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dirty="0">
                          <a:effectLst/>
                          <a:latin typeface="Times New Roman"/>
                          <a:ea typeface="Times New Roman"/>
                          <a:cs typeface="Times New Roman"/>
                        </a:rPr>
                        <a:t>Mejía es atravesado por varios ríos, que luego de recoger numerosos afluentes bañan las cuencas, </a:t>
                      </a:r>
                      <a:r>
                        <a:rPr lang="es-ES" sz="1000" dirty="0" err="1">
                          <a:effectLst/>
                          <a:latin typeface="Times New Roman"/>
                          <a:ea typeface="Times New Roman"/>
                          <a:cs typeface="Times New Roman"/>
                        </a:rPr>
                        <a:t>subcuencas</a:t>
                      </a:r>
                      <a:r>
                        <a:rPr lang="es-ES" sz="1000" dirty="0">
                          <a:effectLst/>
                          <a:latin typeface="Times New Roman"/>
                          <a:ea typeface="Times New Roman"/>
                          <a:cs typeface="Times New Roman"/>
                        </a:rPr>
                        <a:t> y micro cuencas, las cuales son aprovechadas por los habitantes del cantón para diversos usos.</a:t>
                      </a:r>
                      <a:endParaRPr lang="es-ES" sz="105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Times New Roman"/>
                          <a:ea typeface="Calibri"/>
                          <a:cs typeface="Times New Roman"/>
                        </a:rPr>
                        <a:t>V</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090810">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000" b="1">
                          <a:effectLst/>
                          <a:latin typeface="Times New Roman"/>
                          <a:ea typeface="Times New Roman"/>
                          <a:cs typeface="Times New Roman"/>
                        </a:rPr>
                        <a:t>Contaminación del  agua y deterioro de cuencas hídricas</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dirty="0">
                          <a:effectLst/>
                          <a:latin typeface="Times New Roman"/>
                          <a:ea typeface="Times New Roman"/>
                          <a:cs typeface="Times New Roman"/>
                        </a:rPr>
                        <a:t>No se cuenta con información objetiva sobre la contaminación al recurso agua. Se conoce que existen descargas directas de aguas residuales domésticas hacia los ríos y de ciertas industrias en índices muy bajos, pero sin un criterio de valoración sustentado técnicamente.</a:t>
                      </a:r>
                      <a:endParaRPr lang="es-ES" sz="105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Times New Roman"/>
                          <a:ea typeface="Calibri"/>
                          <a:cs typeface="Times New Roman"/>
                        </a:rPr>
                        <a:t>V</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314451">
                <a:tc vMerge="1">
                  <a:txBody>
                    <a:bodyPr/>
                    <a:lstStyle/>
                    <a:p>
                      <a:endParaRPr lang="es-ES"/>
                    </a:p>
                  </a:txBody>
                  <a:tcPr/>
                </a:tc>
                <a:tc rowSpan="3">
                  <a:txBody>
                    <a:bodyPr/>
                    <a:lstStyle/>
                    <a:p>
                      <a:pPr algn="ctr">
                        <a:lnSpc>
                          <a:spcPct val="150000"/>
                        </a:lnSpc>
                        <a:spcAft>
                          <a:spcPts val="0"/>
                        </a:spcAft>
                      </a:pPr>
                      <a:r>
                        <a:rPr lang="es-ES" sz="1000" b="1">
                          <a:effectLst/>
                          <a:latin typeface="Times New Roman"/>
                          <a:ea typeface="Calibri"/>
                          <a:cs typeface="Times New Roman"/>
                        </a:rPr>
                        <a:t>Suelos</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effectLst/>
                          <a:latin typeface="Times New Roman"/>
                          <a:ea typeface="Calibri"/>
                          <a:cs typeface="Times New Roman"/>
                        </a:rPr>
                        <a:t>Orografía</a:t>
                      </a:r>
                      <a:endParaRPr lang="es-ES" sz="105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effectLst/>
                          <a:latin typeface="Times New Roman"/>
                          <a:ea typeface="Times New Roman"/>
                          <a:cs typeface="Times New Roman"/>
                        </a:rPr>
                        <a:t>La orografía del cantón es variada,  su gran extensión le permite gozar de una topografía irregular: inicia con la hoya de Machachi, incluye parte del callejón interandino y parte de la cordillera occidental (estribaciones). Esta realidad se convierte en una potencialidad </a:t>
                      </a:r>
                      <a:r>
                        <a:rPr lang="es-ES" sz="1000">
                          <a:solidFill>
                            <a:srgbClr val="000000"/>
                          </a:solidFill>
                          <a:effectLst/>
                          <a:latin typeface="Times New Roman"/>
                          <a:ea typeface="Times New Roman"/>
                          <a:cs typeface="Times New Roman"/>
                        </a:rPr>
                        <a:t>productiva</a:t>
                      </a:r>
                      <a:r>
                        <a:rPr lang="es-ES" sz="1000">
                          <a:solidFill>
                            <a:srgbClr val="FF0000"/>
                          </a:solidFill>
                          <a:effectLst/>
                          <a:latin typeface="Times New Roman"/>
                          <a:ea typeface="Times New Roman"/>
                          <a:cs typeface="Times New Roman"/>
                        </a:rPr>
                        <a:t> </a:t>
                      </a:r>
                      <a:r>
                        <a:rPr lang="es-ES" sz="1000">
                          <a:effectLst/>
                          <a:latin typeface="Times New Roman"/>
                          <a:ea typeface="Times New Roman"/>
                          <a:cs typeface="Times New Roman"/>
                        </a:rPr>
                        <a:t>para Mejía.</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Times New Roman"/>
                          <a:ea typeface="Calibri"/>
                          <a:cs typeface="Times New Roman"/>
                        </a:rPr>
                        <a:t>V</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314451">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000" b="1">
                          <a:effectLst/>
                          <a:latin typeface="Times New Roman"/>
                          <a:ea typeface="Calibri"/>
                          <a:cs typeface="Times New Roman"/>
                        </a:rPr>
                        <a:t>Uso Actual</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effectLst/>
                          <a:latin typeface="Times New Roman"/>
                          <a:ea typeface="Calibri"/>
                          <a:cs typeface="Times New Roman"/>
                        </a:rPr>
                        <a:t>En la diversidad de paisajes, el bosque natural tiene una gran extensión es el 27,49% del total, las áreas protegidas también son representativas como la Reserva Ecológica Ilinizas que abarca el 15,82%. En cuanto a cultivos, el de pasto es el más significativo con un 20,78% siendo Mejía una verdadera zona ganadera.</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Times New Roman"/>
                          <a:ea typeface="Calibri"/>
                          <a:cs typeface="Times New Roman"/>
                        </a:rPr>
                        <a:t>V</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090810">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000" b="1">
                          <a:effectLst/>
                          <a:latin typeface="Times New Roman"/>
                          <a:ea typeface="Times New Roman"/>
                          <a:cs typeface="Times New Roman"/>
                        </a:rPr>
                        <a:t>Contaminación y deterioro del recurso suelo</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effectLst/>
                          <a:latin typeface="Times New Roman"/>
                          <a:ea typeface="Times New Roman"/>
                          <a:cs typeface="Times New Roman"/>
                        </a:rPr>
                        <a:t>La contaminación se encuentra focalizada en las zonas de producción agropecuaria, que es la zona que conforma el callejón interandino principalmente. Esta zona en comparación con la extensión total del cantón es relativamente baja.</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effectLst/>
                          <a:latin typeface="Times New Roman"/>
                          <a:ea typeface="Calibri"/>
                          <a:cs typeface="Times New Roman"/>
                        </a:rPr>
                        <a:t>V</a:t>
                      </a:r>
                      <a:endParaRPr lang="es-ES" sz="105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3512144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260037432"/>
              </p:ext>
            </p:extLst>
          </p:nvPr>
        </p:nvGraphicFramePr>
        <p:xfrm>
          <a:off x="395537" y="476672"/>
          <a:ext cx="8352926" cy="5943600"/>
        </p:xfrm>
        <a:graphic>
          <a:graphicData uri="http://schemas.openxmlformats.org/drawingml/2006/table">
            <a:tbl>
              <a:tblPr firstRow="1" firstCol="1" bandRow="1"/>
              <a:tblGrid>
                <a:gridCol w="881919"/>
                <a:gridCol w="990288"/>
                <a:gridCol w="2229676"/>
                <a:gridCol w="3430666"/>
                <a:gridCol w="820377"/>
              </a:tblGrid>
              <a:tr h="127665">
                <a:tc>
                  <a:txBody>
                    <a:bodyPr/>
                    <a:lstStyle/>
                    <a:p>
                      <a:pPr algn="ctr">
                        <a:lnSpc>
                          <a:spcPct val="150000"/>
                        </a:lnSpc>
                        <a:spcAft>
                          <a:spcPts val="0"/>
                        </a:spcAft>
                      </a:pPr>
                      <a:r>
                        <a:rPr lang="es-ES" sz="1000" b="1" dirty="0">
                          <a:effectLst/>
                          <a:latin typeface="Times New Roman"/>
                          <a:ea typeface="Calibri"/>
                          <a:cs typeface="Times New Roman"/>
                        </a:rPr>
                        <a:t>FACTOR</a:t>
                      </a:r>
                      <a:endParaRPr lang="es-ES" sz="105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Times New Roman"/>
                          <a:ea typeface="Calibri"/>
                          <a:cs typeface="Times New Roman"/>
                        </a:rPr>
                        <a:t>VARIABLES</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Times New Roman"/>
                          <a:ea typeface="Calibri"/>
                          <a:cs typeface="Times New Roman"/>
                        </a:rPr>
                        <a:t>INDICADORES</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Times New Roman"/>
                          <a:ea typeface="Calibri"/>
                          <a:cs typeface="Times New Roman"/>
                        </a:rPr>
                        <a:t>DESCRIPCIÓN</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Times New Roman"/>
                          <a:ea typeface="Calibri"/>
                          <a:cs typeface="Times New Roman"/>
                        </a:rPr>
                        <a:t>CRITERIO</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498">
                <a:tc rowSpan="6">
                  <a:txBody>
                    <a:bodyPr/>
                    <a:lstStyle/>
                    <a:p>
                      <a:pPr marL="71755" marR="71755" algn="ctr">
                        <a:lnSpc>
                          <a:spcPct val="150000"/>
                        </a:lnSpc>
                        <a:spcAft>
                          <a:spcPts val="0"/>
                        </a:spcAft>
                      </a:pPr>
                      <a:r>
                        <a:rPr lang="es-ES" sz="1000" b="1" dirty="0">
                          <a:effectLst/>
                          <a:latin typeface="Times New Roman"/>
                          <a:ea typeface="Calibri"/>
                          <a:cs typeface="Times New Roman"/>
                        </a:rPr>
                        <a:t>Sistema Ambiental</a:t>
                      </a:r>
                      <a:endParaRPr lang="es-ES" sz="1050" dirty="0">
                        <a:effectLst/>
                        <a:latin typeface="Verdana"/>
                        <a:ea typeface="Times New Roman"/>
                        <a:cs typeface="Times New Roman"/>
                      </a:endParaRPr>
                    </a:p>
                  </a:txBody>
                  <a:tcPr marL="16582" marR="1658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Times New Roman"/>
                          <a:ea typeface="Calibri"/>
                          <a:cs typeface="Times New Roman"/>
                        </a:rPr>
                        <a:t>Aire</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Times New Roman"/>
                          <a:ea typeface="Times New Roman"/>
                          <a:cs typeface="Times New Roman"/>
                        </a:rPr>
                        <a:t>Contaminación del aire</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dirty="0">
                          <a:effectLst/>
                          <a:latin typeface="Times New Roman"/>
                          <a:ea typeface="Times New Roman"/>
                          <a:cs typeface="Times New Roman"/>
                        </a:rPr>
                        <a:t>La emanación de gases de las diferentes industrias ubicadas en las cercanías a zonas residenciales, son poco representativas desde la perspectiva cantonal.</a:t>
                      </a:r>
                      <a:endParaRPr lang="es-ES" sz="105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Times New Roman"/>
                          <a:ea typeface="Calibri"/>
                          <a:cs typeface="Times New Roman"/>
                        </a:rPr>
                        <a:t>V</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82995">
                <a:tc vMerge="1">
                  <a:txBody>
                    <a:bodyPr/>
                    <a:lstStyle/>
                    <a:p>
                      <a:endParaRPr lang="es-ES"/>
                    </a:p>
                  </a:txBody>
                  <a:tcPr/>
                </a:tc>
                <a:tc rowSpan="4">
                  <a:txBody>
                    <a:bodyPr/>
                    <a:lstStyle/>
                    <a:p>
                      <a:pPr algn="ctr">
                        <a:lnSpc>
                          <a:spcPct val="150000"/>
                        </a:lnSpc>
                        <a:spcAft>
                          <a:spcPts val="0"/>
                        </a:spcAft>
                      </a:pPr>
                      <a:r>
                        <a:rPr lang="es-ES" sz="1000" b="1" dirty="0">
                          <a:effectLst/>
                          <a:latin typeface="Times New Roman"/>
                          <a:ea typeface="Calibri"/>
                          <a:cs typeface="Times New Roman"/>
                        </a:rPr>
                        <a:t>Susceptibilidades</a:t>
                      </a:r>
                      <a:endParaRPr lang="es-ES" sz="105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Times New Roman"/>
                          <a:ea typeface="Calibri"/>
                          <a:cs typeface="Times New Roman"/>
                        </a:rPr>
                        <a:t>Heladas</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effectLst/>
                          <a:latin typeface="Times New Roman"/>
                          <a:ea typeface="Calibri"/>
                          <a:cs typeface="Times New Roman"/>
                        </a:rPr>
                        <a:t>Las heladas son un factor propio de la zona. Son de consideración las temperaturas entre 6 y 12 °C, que abarcan gran parte de la superficie, lo cual nos indica que en el sector de estudio la presencia de un evento de heladas es elevada, este factor limita el tipo de actividad productiva.</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Times New Roman"/>
                          <a:ea typeface="Calibri"/>
                          <a:cs typeface="Times New Roman"/>
                        </a:rPr>
                        <a:t>V</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91498">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000" b="1">
                          <a:effectLst/>
                          <a:latin typeface="Times New Roman"/>
                          <a:ea typeface="Calibri"/>
                          <a:cs typeface="Times New Roman"/>
                        </a:rPr>
                        <a:t>Erosión</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effectLst/>
                          <a:latin typeface="Times New Roman"/>
                          <a:ea typeface="Calibri"/>
                          <a:cs typeface="Times New Roman"/>
                        </a:rPr>
                        <a:t>La susceptibilidad a la erosión en el cantón es baja. La cobertura vegetal extensa permite una sostenibilidad adecuada del suelo.</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Times New Roman"/>
                          <a:ea typeface="Calibri"/>
                          <a:cs typeface="Times New Roman"/>
                        </a:rPr>
                        <a:t>V</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255330">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000" b="1">
                          <a:effectLst/>
                          <a:latin typeface="Times New Roman"/>
                          <a:ea typeface="Calibri"/>
                          <a:cs typeface="Times New Roman"/>
                        </a:rPr>
                        <a:t>Deslizamientos</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effectLst/>
                          <a:latin typeface="Times New Roman"/>
                          <a:ea typeface="Calibri"/>
                          <a:cs typeface="Times New Roman"/>
                        </a:rPr>
                        <a:t>Se considera un conjunto de eventos de movimientos en masa como: derrumbes, coladas de barro y otros.  La susceptibilidad a deslizamientos es baja por la presencia de cobertura vegetal existente.</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Times New Roman"/>
                          <a:ea typeface="Calibri"/>
                          <a:cs typeface="Times New Roman"/>
                        </a:rPr>
                        <a:t>V</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255330">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000" b="1">
                          <a:effectLst/>
                          <a:latin typeface="Times New Roman"/>
                          <a:ea typeface="Calibri"/>
                          <a:cs typeface="Times New Roman"/>
                        </a:rPr>
                        <a:t>Inundaciones</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effectLst/>
                          <a:latin typeface="Times New Roman"/>
                          <a:ea typeface="Calibri"/>
                          <a:cs typeface="Times New Roman"/>
                        </a:rPr>
                        <a:t>La susceptibilidad a inundaciones es baja a nivel cantonal. En caso de presentarse este fenómeno la única zona expuesta es la que conforma el callejón interandino, por ser el área con una topografía bastante plana.</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Times New Roman"/>
                          <a:ea typeface="Calibri"/>
                          <a:cs typeface="Times New Roman"/>
                        </a:rPr>
                        <a:t>V</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510659">
                <a:tc vMerge="1">
                  <a:txBody>
                    <a:bodyPr/>
                    <a:lstStyle/>
                    <a:p>
                      <a:endParaRPr lang="es-ES"/>
                    </a:p>
                  </a:txBody>
                  <a:tcPr/>
                </a:tc>
                <a:tc>
                  <a:txBody>
                    <a:bodyPr/>
                    <a:lstStyle/>
                    <a:p>
                      <a:pPr algn="ctr">
                        <a:lnSpc>
                          <a:spcPct val="150000"/>
                        </a:lnSpc>
                        <a:spcAft>
                          <a:spcPts val="0"/>
                        </a:spcAft>
                      </a:pPr>
                      <a:r>
                        <a:rPr lang="es-ES" sz="1000" b="1">
                          <a:effectLst/>
                          <a:latin typeface="Times New Roman"/>
                          <a:ea typeface="Calibri"/>
                          <a:cs typeface="Times New Roman"/>
                        </a:rPr>
                        <a:t>Unidades Estructurales</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Times New Roman"/>
                          <a:ea typeface="Calibri"/>
                          <a:cs typeface="Times New Roman"/>
                        </a:rPr>
                        <a:t>Pendientes</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effectLst/>
                          <a:latin typeface="Times New Roman"/>
                          <a:ea typeface="Calibri"/>
                          <a:cs typeface="Times New Roman"/>
                        </a:rPr>
                        <a:t>El cantón Mejía presenta una geomorfología compleja, en su mayor parte posee un relieve montañoso y escarpado. De forma esporádica se encuentran superficies de aplanamiento, valles interandinos y terrazas bajas, asociadas con pendientes suaves y débiles, localizadas en el callejón central del cantón. Esta topografía irregular  en toda la extensión del cantón da como resultado  una diversidad de escenarios naturales.</a:t>
                      </a:r>
                      <a:endParaRPr lang="es-ES" sz="105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effectLst/>
                          <a:latin typeface="Times New Roman"/>
                          <a:ea typeface="Calibri"/>
                          <a:cs typeface="Times New Roman"/>
                        </a:rPr>
                        <a:t>V</a:t>
                      </a:r>
                      <a:endParaRPr lang="es-ES" sz="1050" dirty="0">
                        <a:effectLst/>
                        <a:latin typeface="Verdana"/>
                        <a:ea typeface="Times New Roman"/>
                        <a:cs typeface="Times New Roman"/>
                      </a:endParaRPr>
                    </a:p>
                  </a:txBody>
                  <a:tcPr marL="16582" marR="1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2912177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332656"/>
            <a:ext cx="7125113" cy="924475"/>
          </a:xfrm>
        </p:spPr>
        <p:txBody>
          <a:bodyPr/>
          <a:lstStyle/>
          <a:p>
            <a:pPr algn="ctr"/>
            <a:r>
              <a:rPr lang="es-ES" dirty="0" smtClean="0"/>
              <a:t>OBJETIVOS</a:t>
            </a:r>
            <a:endParaRPr lang="es-ES" dirty="0"/>
          </a:p>
        </p:txBody>
      </p:sp>
      <p:graphicFrame>
        <p:nvGraphicFramePr>
          <p:cNvPr id="4" name="3 Diagrama"/>
          <p:cNvGraphicFramePr/>
          <p:nvPr>
            <p:extLst>
              <p:ext uri="{D42A27DB-BD31-4B8C-83A1-F6EECF244321}">
                <p14:modId xmlns:p14="http://schemas.microsoft.com/office/powerpoint/2010/main" val="2511104993"/>
              </p:ext>
            </p:extLst>
          </p:nvPr>
        </p:nvGraphicFramePr>
        <p:xfrm>
          <a:off x="1356320" y="548680"/>
          <a:ext cx="6096000"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4077061870"/>
              </p:ext>
            </p:extLst>
          </p:nvPr>
        </p:nvGraphicFramePr>
        <p:xfrm>
          <a:off x="683568" y="3096670"/>
          <a:ext cx="7704856"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55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332656"/>
            <a:ext cx="7125113" cy="924475"/>
          </a:xfrm>
        </p:spPr>
        <p:txBody>
          <a:bodyPr/>
          <a:lstStyle/>
          <a:p>
            <a:pPr algn="ctr"/>
            <a:r>
              <a:rPr lang="es-ES" dirty="0" smtClean="0"/>
              <a:t>SISTEMA ECONÓMICO</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498525902"/>
              </p:ext>
            </p:extLst>
          </p:nvPr>
        </p:nvGraphicFramePr>
        <p:xfrm>
          <a:off x="323528" y="1340768"/>
          <a:ext cx="8424936" cy="5280660"/>
        </p:xfrm>
        <a:graphic>
          <a:graphicData uri="http://schemas.openxmlformats.org/drawingml/2006/table">
            <a:tbl>
              <a:tblPr firstRow="1" firstCol="1" bandRow="1"/>
              <a:tblGrid>
                <a:gridCol w="794043"/>
                <a:gridCol w="934149"/>
                <a:gridCol w="1224136"/>
                <a:gridCol w="4680520"/>
                <a:gridCol w="792088"/>
              </a:tblGrid>
              <a:tr h="227471">
                <a:tc>
                  <a:txBody>
                    <a:bodyPr/>
                    <a:lstStyle/>
                    <a:p>
                      <a:pPr algn="ctr">
                        <a:lnSpc>
                          <a:spcPct val="150000"/>
                        </a:lnSpc>
                        <a:spcAft>
                          <a:spcPts val="0"/>
                        </a:spcAft>
                      </a:pPr>
                      <a:r>
                        <a:rPr lang="es-ES" sz="1050" b="1" dirty="0">
                          <a:effectLst/>
                          <a:latin typeface="Times New Roman"/>
                          <a:ea typeface="Calibri"/>
                          <a:cs typeface="Times New Roman"/>
                        </a:rPr>
                        <a:t>FACTOR</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a:effectLst/>
                          <a:latin typeface="Times New Roman"/>
                          <a:ea typeface="Calibri"/>
                          <a:cs typeface="Times New Roman"/>
                        </a:rPr>
                        <a:t>VARIABLES</a:t>
                      </a:r>
                      <a:endParaRPr lang="es-ES" sz="105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dirty="0">
                          <a:effectLst/>
                          <a:latin typeface="Times New Roman"/>
                          <a:ea typeface="Calibri"/>
                          <a:cs typeface="Times New Roman"/>
                        </a:rPr>
                        <a:t>INDICADORES</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a:effectLst/>
                          <a:latin typeface="Times New Roman"/>
                          <a:ea typeface="Calibri"/>
                          <a:cs typeface="Times New Roman"/>
                        </a:rPr>
                        <a:t>DESCRIPCIÓN</a:t>
                      </a:r>
                      <a:endParaRPr lang="es-ES" sz="105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dirty="0">
                          <a:effectLst/>
                          <a:latin typeface="Times New Roman"/>
                          <a:ea typeface="Calibri"/>
                          <a:cs typeface="Times New Roman"/>
                        </a:rPr>
                        <a:t>CRITERIO</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047">
                <a:tc rowSpan="3">
                  <a:txBody>
                    <a:bodyPr/>
                    <a:lstStyle/>
                    <a:p>
                      <a:pPr marL="71755" marR="71755" algn="ctr">
                        <a:lnSpc>
                          <a:spcPct val="150000"/>
                        </a:lnSpc>
                        <a:spcAft>
                          <a:spcPts val="0"/>
                        </a:spcAft>
                      </a:pPr>
                      <a:r>
                        <a:rPr lang="es-ES" sz="1050" b="1" dirty="0">
                          <a:effectLst/>
                          <a:latin typeface="Times New Roman"/>
                          <a:ea typeface="Calibri"/>
                          <a:cs typeface="Times New Roman"/>
                        </a:rPr>
                        <a:t> </a:t>
                      </a:r>
                      <a:endParaRPr lang="es-ES" sz="1050" dirty="0">
                        <a:effectLst/>
                        <a:latin typeface="Verdana"/>
                        <a:ea typeface="Times New Roman"/>
                        <a:cs typeface="Times New Roman"/>
                      </a:endParaRPr>
                    </a:p>
                    <a:p>
                      <a:pPr marL="71755" marR="71755" algn="ctr">
                        <a:lnSpc>
                          <a:spcPct val="150000"/>
                        </a:lnSpc>
                        <a:spcAft>
                          <a:spcPts val="0"/>
                        </a:spcAft>
                      </a:pPr>
                      <a:r>
                        <a:rPr lang="es-ES" sz="1050" b="1" dirty="0">
                          <a:effectLst/>
                          <a:latin typeface="Times New Roman"/>
                          <a:ea typeface="Calibri"/>
                          <a:cs typeface="Times New Roman"/>
                        </a:rPr>
                        <a:t>Sistema Económico</a:t>
                      </a:r>
                      <a:endParaRPr lang="es-ES" sz="1050" dirty="0">
                        <a:effectLst/>
                        <a:latin typeface="Verdana"/>
                        <a:ea typeface="Times New Roman"/>
                        <a:cs typeface="Times New Roman"/>
                      </a:endParaRPr>
                    </a:p>
                  </a:txBody>
                  <a:tcPr marL="26858" marR="268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dirty="0">
                          <a:effectLst/>
                          <a:latin typeface="Times New Roman"/>
                          <a:ea typeface="Calibri"/>
                          <a:cs typeface="Times New Roman"/>
                        </a:rPr>
                        <a:t>Población </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dirty="0">
                          <a:effectLst/>
                          <a:latin typeface="Times New Roman"/>
                          <a:ea typeface="Calibri"/>
                          <a:cs typeface="Times New Roman"/>
                        </a:rPr>
                        <a:t>PEA</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dirty="0">
                          <a:effectLst/>
                          <a:latin typeface="Times New Roman"/>
                          <a:ea typeface="Calibri"/>
                          <a:cs typeface="Times New Roman"/>
                        </a:rPr>
                        <a:t> </a:t>
                      </a:r>
                      <a:endParaRPr lang="es-ES" sz="1050" dirty="0">
                        <a:effectLst/>
                        <a:latin typeface="Verdana"/>
                        <a:ea typeface="Times New Roman"/>
                        <a:cs typeface="Times New Roman"/>
                      </a:endParaRPr>
                    </a:p>
                    <a:p>
                      <a:pPr algn="just">
                        <a:lnSpc>
                          <a:spcPct val="150000"/>
                        </a:lnSpc>
                        <a:spcAft>
                          <a:spcPts val="0"/>
                        </a:spcAft>
                      </a:pPr>
                      <a:r>
                        <a:rPr lang="es-ES" sz="1050" dirty="0">
                          <a:effectLst/>
                          <a:latin typeface="Times New Roman"/>
                          <a:ea typeface="Calibri"/>
                          <a:cs typeface="Times New Roman"/>
                        </a:rPr>
                        <a:t>La población económicamente activa del cantón Mejía, se toma desde los 15 años hasta los 65 años,  llega a 46.783 habitantes, que equivale al 57.51% de la población total.</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dirty="0">
                          <a:effectLst/>
                          <a:latin typeface="Times New Roman"/>
                          <a:ea typeface="Calibri"/>
                          <a:cs typeface="Times New Roman"/>
                        </a:rPr>
                        <a:t> </a:t>
                      </a:r>
                      <a:endParaRPr lang="es-ES" sz="1050" dirty="0">
                        <a:effectLst/>
                        <a:latin typeface="Verdana"/>
                        <a:ea typeface="Times New Roman"/>
                        <a:cs typeface="Times New Roman"/>
                      </a:endParaRPr>
                    </a:p>
                    <a:p>
                      <a:pPr algn="ctr">
                        <a:lnSpc>
                          <a:spcPct val="150000"/>
                        </a:lnSpc>
                        <a:spcAft>
                          <a:spcPts val="0"/>
                        </a:spcAft>
                      </a:pPr>
                      <a:r>
                        <a:rPr lang="es-ES" sz="1050" dirty="0">
                          <a:effectLst/>
                          <a:latin typeface="Times New Roman"/>
                          <a:ea typeface="Calibri"/>
                          <a:cs typeface="Times New Roman"/>
                        </a:rPr>
                        <a:t>V</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158598">
                <a:tc vMerge="1">
                  <a:txBody>
                    <a:bodyPr/>
                    <a:lstStyle/>
                    <a:p>
                      <a:endParaRPr lang="es-ES"/>
                    </a:p>
                  </a:txBody>
                  <a:tcPr/>
                </a:tc>
                <a:tc>
                  <a:txBody>
                    <a:bodyPr/>
                    <a:lstStyle/>
                    <a:p>
                      <a:pPr algn="ctr">
                        <a:lnSpc>
                          <a:spcPct val="150000"/>
                        </a:lnSpc>
                        <a:spcAft>
                          <a:spcPts val="0"/>
                        </a:spcAft>
                      </a:pPr>
                      <a:r>
                        <a:rPr lang="es-ES" sz="1050" b="1" dirty="0">
                          <a:effectLst/>
                          <a:latin typeface="Times New Roman"/>
                          <a:ea typeface="Calibri"/>
                          <a:cs typeface="Times New Roman"/>
                        </a:rPr>
                        <a:t>Actividades productivas</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dirty="0">
                          <a:effectLst/>
                          <a:latin typeface="Times New Roman"/>
                          <a:ea typeface="Calibri"/>
                          <a:cs typeface="Times New Roman"/>
                        </a:rPr>
                        <a:t>Agricultura  y ganadería</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50" dirty="0">
                          <a:effectLst/>
                          <a:latin typeface="Times New Roman"/>
                          <a:ea typeface="Calibri"/>
                          <a:cs typeface="Times New Roman"/>
                        </a:rPr>
                        <a:t>Mejía es un cantón fundamentalmente agrícola y ganadero. La agricultura, ganadería, silvicultura y pesca, constituyen las principales actividades económicas del cantón Mejía, abarcando el  21,46% del total de ellas. </a:t>
                      </a:r>
                      <a:endParaRPr lang="es-ES" sz="1050" dirty="0">
                        <a:effectLst/>
                        <a:latin typeface="Verdana"/>
                        <a:ea typeface="Times New Roman"/>
                        <a:cs typeface="Times New Roman"/>
                      </a:endParaRPr>
                    </a:p>
                    <a:p>
                      <a:pPr algn="just">
                        <a:lnSpc>
                          <a:spcPct val="150000"/>
                        </a:lnSpc>
                        <a:spcAft>
                          <a:spcPts val="0"/>
                        </a:spcAft>
                      </a:pPr>
                      <a:r>
                        <a:rPr lang="es-ES" sz="1050" dirty="0">
                          <a:effectLst/>
                          <a:latin typeface="Times New Roman"/>
                          <a:ea typeface="Calibri"/>
                          <a:cs typeface="Times New Roman"/>
                        </a:rPr>
                        <a:t>Machachi es uno de los principales centros de abastecimiento de leche y carne para el Distrito Metropolitano de Quito y de intercambio comercial de la región Sierra.</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dirty="0">
                          <a:effectLst/>
                          <a:latin typeface="Times New Roman"/>
                          <a:ea typeface="Calibri"/>
                          <a:cs typeface="Times New Roman"/>
                        </a:rPr>
                        <a:t> </a:t>
                      </a:r>
                      <a:endParaRPr lang="es-ES" sz="1050" dirty="0">
                        <a:effectLst/>
                        <a:latin typeface="Verdana"/>
                        <a:ea typeface="Times New Roman"/>
                        <a:cs typeface="Times New Roman"/>
                      </a:endParaRPr>
                    </a:p>
                    <a:p>
                      <a:pPr algn="ctr">
                        <a:lnSpc>
                          <a:spcPct val="150000"/>
                        </a:lnSpc>
                        <a:spcAft>
                          <a:spcPts val="0"/>
                        </a:spcAft>
                      </a:pPr>
                      <a:r>
                        <a:rPr lang="es-ES" sz="1050" dirty="0">
                          <a:effectLst/>
                          <a:latin typeface="Times New Roman"/>
                          <a:ea typeface="Calibri"/>
                          <a:cs typeface="Times New Roman"/>
                        </a:rPr>
                        <a:t>V</a:t>
                      </a:r>
                      <a:endParaRPr lang="es-ES" sz="1050" dirty="0">
                        <a:effectLst/>
                        <a:latin typeface="Verdana"/>
                        <a:ea typeface="Times New Roman"/>
                        <a:cs typeface="Times New Roman"/>
                      </a:endParaRPr>
                    </a:p>
                    <a:p>
                      <a:pPr algn="ctr">
                        <a:lnSpc>
                          <a:spcPct val="150000"/>
                        </a:lnSpc>
                        <a:spcAft>
                          <a:spcPts val="0"/>
                        </a:spcAft>
                      </a:pPr>
                      <a:r>
                        <a:rPr lang="es-ES" sz="1050" dirty="0">
                          <a:effectLst/>
                          <a:latin typeface="Times New Roman"/>
                          <a:ea typeface="Calibri"/>
                          <a:cs typeface="Times New Roman"/>
                        </a:rPr>
                        <a:t> </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2821459">
                <a:tc vMerge="1">
                  <a:txBody>
                    <a:bodyPr/>
                    <a:lstStyle/>
                    <a:p>
                      <a:endParaRPr lang="es-ES"/>
                    </a:p>
                  </a:txBody>
                  <a:tcPr/>
                </a:tc>
                <a:tc>
                  <a:txBody>
                    <a:bodyPr/>
                    <a:lstStyle/>
                    <a:p>
                      <a:pPr algn="ctr">
                        <a:lnSpc>
                          <a:spcPct val="150000"/>
                        </a:lnSpc>
                        <a:spcAft>
                          <a:spcPts val="0"/>
                        </a:spcAft>
                      </a:pPr>
                      <a:r>
                        <a:rPr lang="es-ES" sz="1050" b="1">
                          <a:effectLst/>
                          <a:latin typeface="Times New Roman"/>
                          <a:ea typeface="Calibri"/>
                          <a:cs typeface="Times New Roman"/>
                        </a:rPr>
                        <a:t> </a:t>
                      </a:r>
                      <a:endParaRPr lang="es-ES" sz="1050">
                        <a:effectLst/>
                        <a:latin typeface="Verdana"/>
                        <a:ea typeface="Times New Roman"/>
                        <a:cs typeface="Times New Roman"/>
                      </a:endParaRPr>
                    </a:p>
                    <a:p>
                      <a:pPr algn="ctr">
                        <a:lnSpc>
                          <a:spcPct val="150000"/>
                        </a:lnSpc>
                        <a:spcAft>
                          <a:spcPts val="0"/>
                        </a:spcAft>
                      </a:pPr>
                      <a:r>
                        <a:rPr lang="es-ES" sz="1050" b="1">
                          <a:effectLst/>
                          <a:latin typeface="Times New Roman"/>
                          <a:ea typeface="Calibri"/>
                          <a:cs typeface="Times New Roman"/>
                        </a:rPr>
                        <a:t>Industria</a:t>
                      </a:r>
                      <a:endParaRPr lang="es-ES" sz="1050">
                        <a:effectLst/>
                        <a:latin typeface="Verdana"/>
                        <a:ea typeface="Times New Roman"/>
                        <a:cs typeface="Times New Roman"/>
                      </a:endParaRPr>
                    </a:p>
                    <a:p>
                      <a:pPr algn="ctr">
                        <a:lnSpc>
                          <a:spcPct val="150000"/>
                        </a:lnSpc>
                        <a:spcAft>
                          <a:spcPts val="0"/>
                        </a:spcAft>
                      </a:pPr>
                      <a:r>
                        <a:rPr lang="es-ES" sz="1050" b="1">
                          <a:effectLst/>
                          <a:latin typeface="Times New Roman"/>
                          <a:ea typeface="Calibri"/>
                          <a:cs typeface="Times New Roman"/>
                        </a:rPr>
                        <a:t> </a:t>
                      </a:r>
                      <a:endParaRPr lang="es-ES" sz="105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a:effectLst/>
                          <a:latin typeface="Times New Roman"/>
                          <a:ea typeface="Calibri"/>
                          <a:cs typeface="Times New Roman"/>
                        </a:rPr>
                        <a:t>Pequeña y Mediana Industria</a:t>
                      </a:r>
                      <a:endParaRPr lang="es-ES" sz="105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50" dirty="0">
                          <a:effectLst/>
                          <a:latin typeface="Times New Roman"/>
                          <a:ea typeface="Calibri"/>
                          <a:cs typeface="Times New Roman"/>
                        </a:rPr>
                        <a:t>La cercanía a Quito y la ubicación estratégica del cantón han contribuido sin duda a la implantación de varias industrias de impacto nacional, en los últimos años se han implantado grandes fábricas como Paraíso, Alpina, Yanbal y </a:t>
                      </a:r>
                      <a:r>
                        <a:rPr lang="es-ES" sz="1050" dirty="0" err="1">
                          <a:effectLst/>
                          <a:latin typeface="Times New Roman"/>
                          <a:ea typeface="Calibri"/>
                          <a:cs typeface="Times New Roman"/>
                        </a:rPr>
                        <a:t>Aga</a:t>
                      </a:r>
                      <a:r>
                        <a:rPr lang="es-ES" sz="1050" dirty="0">
                          <a:effectLst/>
                          <a:latin typeface="Times New Roman"/>
                          <a:ea typeface="Calibri"/>
                          <a:cs typeface="Times New Roman"/>
                        </a:rPr>
                        <a:t>, a más de las industrias que ya han venido operando por varios años como Acerías del Ecuador, </a:t>
                      </a:r>
                      <a:r>
                        <a:rPr lang="es-ES" sz="1050" dirty="0" err="1">
                          <a:effectLst/>
                          <a:latin typeface="Times New Roman"/>
                          <a:ea typeface="Calibri"/>
                          <a:cs typeface="Times New Roman"/>
                        </a:rPr>
                        <a:t>Adelca</a:t>
                      </a:r>
                      <a:r>
                        <a:rPr lang="es-ES" sz="1050" dirty="0">
                          <a:effectLst/>
                          <a:latin typeface="Times New Roman"/>
                          <a:ea typeface="Calibri"/>
                          <a:cs typeface="Times New Roman"/>
                        </a:rPr>
                        <a:t>, Tesalia, procesadoras de alimentos, entre otras.</a:t>
                      </a:r>
                      <a:endParaRPr lang="es-ES" sz="1050" dirty="0">
                        <a:effectLst/>
                        <a:latin typeface="Verdana"/>
                        <a:ea typeface="Times New Roman"/>
                        <a:cs typeface="Times New Roman"/>
                      </a:endParaRPr>
                    </a:p>
                    <a:p>
                      <a:pPr algn="just">
                        <a:lnSpc>
                          <a:spcPct val="150000"/>
                        </a:lnSpc>
                        <a:spcAft>
                          <a:spcPts val="0"/>
                        </a:spcAft>
                      </a:pPr>
                      <a:r>
                        <a:rPr lang="es-ES" sz="1050" dirty="0">
                          <a:effectLst/>
                          <a:latin typeface="Times New Roman"/>
                          <a:ea typeface="Calibri"/>
                          <a:cs typeface="Times New Roman"/>
                        </a:rPr>
                        <a:t>A continuación de la agricultura y ganadería, se encuentran: el comercio al por mayor y menor (15,20%) y las industrias manufactureras (14,35%). Otras actividades económicas que se hallan entre las microempresas y la pequeña industria son: la confección de textiles y la talabartería, con una considerable producción de monturas.</a:t>
                      </a:r>
                      <a:endParaRPr lang="es-ES" sz="1050" dirty="0">
                        <a:effectLst/>
                        <a:latin typeface="Verdana"/>
                        <a:ea typeface="Times New Roman"/>
                        <a:cs typeface="Times New Roman"/>
                      </a:endParaRPr>
                    </a:p>
                    <a:p>
                      <a:pPr algn="just">
                        <a:lnSpc>
                          <a:spcPct val="150000"/>
                        </a:lnSpc>
                        <a:spcAft>
                          <a:spcPts val="0"/>
                        </a:spcAft>
                      </a:pPr>
                      <a:r>
                        <a:rPr lang="es-ES" sz="1050" dirty="0">
                          <a:effectLst/>
                          <a:latin typeface="Times New Roman"/>
                          <a:ea typeface="Calibri"/>
                          <a:cs typeface="Times New Roman"/>
                        </a:rPr>
                        <a:t>La definición de una zona industrial dentro del cantón es de suma importancia para lograr  el  óptimo desarrollo de todas las actividades económicas que allí existen y evitar el uso desordenado del suelo.</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dirty="0">
                          <a:effectLst/>
                          <a:latin typeface="Times New Roman"/>
                          <a:ea typeface="Calibri"/>
                          <a:cs typeface="Times New Roman"/>
                        </a:rPr>
                        <a:t> </a:t>
                      </a:r>
                      <a:endParaRPr lang="es-ES" sz="1050" dirty="0">
                        <a:effectLst/>
                        <a:latin typeface="Verdana"/>
                        <a:ea typeface="Times New Roman"/>
                        <a:cs typeface="Times New Roman"/>
                      </a:endParaRPr>
                    </a:p>
                    <a:p>
                      <a:pPr algn="ctr">
                        <a:lnSpc>
                          <a:spcPct val="150000"/>
                        </a:lnSpc>
                        <a:spcAft>
                          <a:spcPts val="0"/>
                        </a:spcAft>
                      </a:pPr>
                      <a:r>
                        <a:rPr lang="es-ES" sz="1050" dirty="0">
                          <a:effectLst/>
                          <a:latin typeface="Times New Roman"/>
                          <a:ea typeface="Calibri"/>
                          <a:cs typeface="Times New Roman"/>
                        </a:rPr>
                        <a:t>V</a:t>
                      </a:r>
                      <a:endParaRPr lang="es-ES" sz="105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609743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70456842"/>
              </p:ext>
            </p:extLst>
          </p:nvPr>
        </p:nvGraphicFramePr>
        <p:xfrm>
          <a:off x="467544" y="980728"/>
          <a:ext cx="8136904" cy="5276621"/>
        </p:xfrm>
        <a:graphic>
          <a:graphicData uri="http://schemas.openxmlformats.org/drawingml/2006/table">
            <a:tbl>
              <a:tblPr firstRow="1" firstCol="1" bandRow="1"/>
              <a:tblGrid>
                <a:gridCol w="766897"/>
                <a:gridCol w="1174016"/>
                <a:gridCol w="2307559"/>
                <a:gridCol w="3024336"/>
                <a:gridCol w="864096"/>
              </a:tblGrid>
              <a:tr h="338861">
                <a:tc>
                  <a:txBody>
                    <a:bodyPr/>
                    <a:lstStyle/>
                    <a:p>
                      <a:pPr algn="ctr">
                        <a:lnSpc>
                          <a:spcPct val="150000"/>
                        </a:lnSpc>
                        <a:spcAft>
                          <a:spcPts val="0"/>
                        </a:spcAft>
                      </a:pPr>
                      <a:r>
                        <a:rPr lang="es-ES" sz="1200" b="1" dirty="0">
                          <a:effectLst/>
                          <a:latin typeface="Times New Roman"/>
                          <a:ea typeface="Calibri"/>
                          <a:cs typeface="Times New Roman"/>
                        </a:rPr>
                        <a:t>FACTOR</a:t>
                      </a:r>
                      <a:endParaRPr lang="es-ES" sz="120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VARIABLES</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INDICADORES</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DESCRIPCIÓN</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CRITERIO</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153">
                <a:tc rowSpan="3">
                  <a:txBody>
                    <a:bodyPr/>
                    <a:lstStyle/>
                    <a:p>
                      <a:pPr marL="71755" marR="71755" algn="ctr">
                        <a:lnSpc>
                          <a:spcPct val="150000"/>
                        </a:lnSpc>
                        <a:spcAft>
                          <a:spcPts val="0"/>
                        </a:spcAft>
                      </a:pPr>
                      <a:r>
                        <a:rPr lang="es-ES" sz="1200" b="1" dirty="0">
                          <a:effectLst/>
                          <a:latin typeface="Times New Roman"/>
                          <a:ea typeface="Calibri"/>
                          <a:cs typeface="Times New Roman"/>
                        </a:rPr>
                        <a:t> </a:t>
                      </a:r>
                      <a:endParaRPr lang="es-ES" sz="1200" dirty="0">
                        <a:effectLst/>
                        <a:latin typeface="Verdana"/>
                        <a:ea typeface="Times New Roman"/>
                        <a:cs typeface="Times New Roman"/>
                      </a:endParaRPr>
                    </a:p>
                    <a:p>
                      <a:pPr marL="71755" marR="71755" algn="ctr">
                        <a:lnSpc>
                          <a:spcPct val="150000"/>
                        </a:lnSpc>
                        <a:spcAft>
                          <a:spcPts val="0"/>
                        </a:spcAft>
                      </a:pPr>
                      <a:r>
                        <a:rPr lang="es-ES" sz="1200" b="1" dirty="0">
                          <a:effectLst/>
                          <a:latin typeface="Times New Roman"/>
                          <a:ea typeface="Calibri"/>
                          <a:cs typeface="Times New Roman"/>
                        </a:rPr>
                        <a:t>Sistema Económico</a:t>
                      </a:r>
                      <a:endParaRPr lang="es-ES" sz="1200" dirty="0">
                        <a:effectLst/>
                        <a:latin typeface="Verdana"/>
                        <a:ea typeface="Times New Roman"/>
                        <a:cs typeface="Times New Roman"/>
                      </a:endParaRPr>
                    </a:p>
                  </a:txBody>
                  <a:tcPr marL="26858" marR="268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 </a:t>
                      </a:r>
                      <a:endParaRPr lang="es-ES" sz="1200">
                        <a:effectLst/>
                        <a:latin typeface="Verdana"/>
                        <a:ea typeface="Times New Roman"/>
                        <a:cs typeface="Times New Roman"/>
                      </a:endParaRPr>
                    </a:p>
                    <a:p>
                      <a:pPr algn="ctr">
                        <a:lnSpc>
                          <a:spcPct val="150000"/>
                        </a:lnSpc>
                        <a:spcAft>
                          <a:spcPts val="0"/>
                        </a:spcAft>
                      </a:pPr>
                      <a:r>
                        <a:rPr lang="es-ES" sz="1200" b="1">
                          <a:effectLst/>
                          <a:latin typeface="Times New Roman"/>
                          <a:ea typeface="Calibri"/>
                          <a:cs typeface="Times New Roman"/>
                        </a:rPr>
                        <a:t>Industria</a:t>
                      </a:r>
                      <a:endParaRPr lang="es-ES" sz="1200">
                        <a:effectLst/>
                        <a:latin typeface="Verdana"/>
                        <a:ea typeface="Times New Roman"/>
                        <a:cs typeface="Times New Roman"/>
                      </a:endParaRPr>
                    </a:p>
                    <a:p>
                      <a:pPr algn="ctr">
                        <a:lnSpc>
                          <a:spcPct val="150000"/>
                        </a:lnSpc>
                        <a:spcAft>
                          <a:spcPts val="0"/>
                        </a:spcAft>
                      </a:pPr>
                      <a:r>
                        <a:rPr lang="es-ES" sz="1200" b="1">
                          <a:effectLst/>
                          <a:latin typeface="Times New Roman"/>
                          <a:ea typeface="Calibri"/>
                          <a:cs typeface="Times New Roman"/>
                        </a:rPr>
                        <a:t> </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Turismo</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Calibri"/>
                          <a:cs typeface="Times New Roman"/>
                        </a:rPr>
                        <a:t>El cantón Mejía  presenta un paisaje natural que invita a disfrutar de todos los tipos de turismo,  así: turismo de montaña, recreacional y científico, de salud, cultural y religioso. Posee características ecológicas, biológicas y paisajísticas sobresalientes. </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Times New Roman"/>
                          <a:ea typeface="Calibri"/>
                          <a:cs typeface="Times New Roman"/>
                        </a:rPr>
                        <a:t>V</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677722">
                <a:tc vMerge="1">
                  <a:txBody>
                    <a:bodyPr/>
                    <a:lstStyle/>
                    <a:p>
                      <a:endParaRPr lang="es-ES"/>
                    </a:p>
                  </a:txBody>
                  <a:tcPr/>
                </a:tc>
                <a:tc>
                  <a:txBody>
                    <a:bodyPr/>
                    <a:lstStyle/>
                    <a:p>
                      <a:pPr algn="ctr">
                        <a:lnSpc>
                          <a:spcPct val="150000"/>
                        </a:lnSpc>
                        <a:spcAft>
                          <a:spcPts val="0"/>
                        </a:spcAft>
                      </a:pPr>
                      <a:r>
                        <a:rPr lang="es-ES" sz="1200" b="1" dirty="0">
                          <a:effectLst/>
                          <a:latin typeface="Times New Roman"/>
                          <a:ea typeface="Calibri"/>
                          <a:cs typeface="Times New Roman"/>
                        </a:rPr>
                        <a:t>Minería a baja escala</a:t>
                      </a:r>
                      <a:endParaRPr lang="es-ES" sz="120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Extracción de materia pétrea</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Calibri"/>
                          <a:cs typeface="Times New Roman"/>
                        </a:rPr>
                        <a:t>En la actualidad, la minería a baja escala presente dentro del cantón, se reduce a la extracción de materia pétrea en algunas canteras y no es representativa (0,16%) dentro de los índices económicos de Mejía.</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Times New Roman"/>
                          <a:ea typeface="Calibri"/>
                          <a:cs typeface="Times New Roman"/>
                        </a:rPr>
                        <a:t>V</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016584">
                <a:tc vMerge="1">
                  <a:txBody>
                    <a:bodyPr/>
                    <a:lstStyle/>
                    <a:p>
                      <a:endParaRPr lang="es-ES"/>
                    </a:p>
                  </a:txBody>
                  <a:tcPr/>
                </a:tc>
                <a:tc>
                  <a:txBody>
                    <a:bodyPr/>
                    <a:lstStyle/>
                    <a:p>
                      <a:pPr algn="ctr">
                        <a:lnSpc>
                          <a:spcPct val="150000"/>
                        </a:lnSpc>
                        <a:spcAft>
                          <a:spcPts val="0"/>
                        </a:spcAft>
                      </a:pPr>
                      <a:r>
                        <a:rPr lang="es-ES" sz="1200" b="1">
                          <a:effectLst/>
                          <a:latin typeface="Times New Roman"/>
                          <a:ea typeface="Calibri"/>
                          <a:cs typeface="Times New Roman"/>
                        </a:rPr>
                        <a:t>Grupos de ocupación</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Ocupación o cargo</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Calibri"/>
                          <a:cs typeface="Times New Roman"/>
                        </a:rPr>
                        <a:t>Dentro de los grupos de ocupación mayoritarios, a nivel cantonal, se encuentran: los trabajadores de los servicios y vendedores (16,69%),  los oficiales operarios y artesanos (14,92%), agricultores y trabajadores calificados (13,71%), operadores de instalaciones y maquinaria (13,30%). </a:t>
                      </a:r>
                      <a:endParaRPr lang="es-ES" sz="120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Times New Roman"/>
                          <a:ea typeface="Calibri"/>
                          <a:cs typeface="Times New Roman"/>
                        </a:rPr>
                        <a:t> </a:t>
                      </a:r>
                      <a:endParaRPr lang="es-ES" sz="1200" dirty="0">
                        <a:effectLst/>
                        <a:latin typeface="Verdana"/>
                        <a:ea typeface="Times New Roman"/>
                        <a:cs typeface="Times New Roman"/>
                      </a:endParaRPr>
                    </a:p>
                    <a:p>
                      <a:pPr algn="ctr">
                        <a:lnSpc>
                          <a:spcPct val="150000"/>
                        </a:lnSpc>
                        <a:spcAft>
                          <a:spcPts val="0"/>
                        </a:spcAft>
                      </a:pPr>
                      <a:r>
                        <a:rPr lang="es-ES" sz="1200" dirty="0">
                          <a:effectLst/>
                          <a:latin typeface="Times New Roman"/>
                          <a:ea typeface="Calibri"/>
                          <a:cs typeface="Times New Roman"/>
                        </a:rPr>
                        <a:t>V</a:t>
                      </a:r>
                      <a:endParaRPr lang="es-ES" sz="1200" dirty="0">
                        <a:effectLst/>
                        <a:latin typeface="Verdana"/>
                        <a:ea typeface="Times New Roman"/>
                        <a:cs typeface="Times New Roman"/>
                      </a:endParaRPr>
                    </a:p>
                  </a:txBody>
                  <a:tcPr marL="26858" marR="26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3753678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560309"/>
            <a:ext cx="7125113" cy="924475"/>
          </a:xfrm>
        </p:spPr>
        <p:txBody>
          <a:bodyPr/>
          <a:lstStyle/>
          <a:p>
            <a:pPr algn="ctr"/>
            <a:r>
              <a:rPr lang="es-ES" dirty="0" smtClean="0"/>
              <a:t>SISTEMA SOCIO CULTURAL</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220817522"/>
              </p:ext>
            </p:extLst>
          </p:nvPr>
        </p:nvGraphicFramePr>
        <p:xfrm>
          <a:off x="323529" y="1844824"/>
          <a:ext cx="8352928" cy="4406707"/>
        </p:xfrm>
        <a:graphic>
          <a:graphicData uri="http://schemas.openxmlformats.org/drawingml/2006/table">
            <a:tbl>
              <a:tblPr firstRow="1" firstCol="1" bandRow="1"/>
              <a:tblGrid>
                <a:gridCol w="859829"/>
                <a:gridCol w="1300410"/>
                <a:gridCol w="1728192"/>
                <a:gridCol w="3456384"/>
                <a:gridCol w="1008113"/>
              </a:tblGrid>
              <a:tr h="491973">
                <a:tc>
                  <a:txBody>
                    <a:bodyPr/>
                    <a:lstStyle/>
                    <a:p>
                      <a:pPr algn="ctr">
                        <a:lnSpc>
                          <a:spcPct val="150000"/>
                        </a:lnSpc>
                        <a:spcAft>
                          <a:spcPts val="1000"/>
                        </a:spcAft>
                      </a:pPr>
                      <a:r>
                        <a:rPr lang="es-ES" sz="1200" b="1">
                          <a:effectLst/>
                          <a:latin typeface="Times New Roman"/>
                          <a:ea typeface="Calibri"/>
                          <a:cs typeface="Times New Roman"/>
                        </a:rPr>
                        <a:t>FACTOR</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VARIABLES</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INDICADORES</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DESCRIPCIÓN</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CRITERIO</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3879">
                <a:tc rowSpan="2">
                  <a:txBody>
                    <a:bodyPr/>
                    <a:lstStyle/>
                    <a:p>
                      <a:pPr marL="71755" marR="71755" algn="ctr">
                        <a:lnSpc>
                          <a:spcPct val="150000"/>
                        </a:lnSpc>
                        <a:spcAft>
                          <a:spcPts val="1000"/>
                        </a:spcAft>
                      </a:pPr>
                      <a:r>
                        <a:rPr lang="es-ES" sz="1200" b="1">
                          <a:effectLst/>
                          <a:latin typeface="Times New Roman"/>
                          <a:ea typeface="Calibri"/>
                          <a:cs typeface="Times New Roman"/>
                        </a:rPr>
                        <a:t> </a:t>
                      </a:r>
                      <a:endParaRPr lang="es-ES" sz="1400">
                        <a:effectLst/>
                        <a:latin typeface="Verdana"/>
                        <a:ea typeface="Times New Roman"/>
                        <a:cs typeface="Times New Roman"/>
                      </a:endParaRPr>
                    </a:p>
                    <a:p>
                      <a:pPr marL="71755" marR="71755" algn="ctr">
                        <a:lnSpc>
                          <a:spcPct val="150000"/>
                        </a:lnSpc>
                        <a:spcAft>
                          <a:spcPts val="1000"/>
                        </a:spcAft>
                      </a:pPr>
                      <a:r>
                        <a:rPr lang="es-ES" sz="1200" b="1">
                          <a:effectLst/>
                          <a:latin typeface="Times New Roman"/>
                          <a:ea typeface="Calibri"/>
                          <a:cs typeface="Times New Roman"/>
                        </a:rPr>
                        <a:t>Sistema Socio Cultural</a:t>
                      </a:r>
                      <a:endParaRPr lang="es-ES" sz="1400">
                        <a:effectLst/>
                        <a:latin typeface="Verdana"/>
                        <a:ea typeface="Times New Roman"/>
                        <a:cs typeface="Times New Roman"/>
                      </a:endParaRPr>
                    </a:p>
                  </a:txBody>
                  <a:tcPr marL="56433" marR="5643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Grupos de edad</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Edad</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S" sz="1200">
                          <a:effectLst/>
                          <a:latin typeface="Times New Roman"/>
                          <a:ea typeface="Calibri"/>
                          <a:cs typeface="Times New Roman"/>
                        </a:rPr>
                        <a:t>De acuerdo a la información del último Censo de Población y Vivienda del INEC en el 2010, la población del cantón Mejía asciende a 81.335 hab.  En términos de edades se aprecia que se trata de una población en plena capacidad productiva, ya que de los 15 años hasta los 64 años se concentra la mayor parte, esto es el 62,22%, mientras que la población más joven (0 - 14 años) representa un 31,19% y la población mayor de 65 años, tan solo 6,59%.</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a:effectLst/>
                          <a:latin typeface="Times New Roman"/>
                          <a:ea typeface="Calibri"/>
                          <a:cs typeface="Times New Roman"/>
                        </a:rPr>
                        <a:t>V</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445854">
                <a:tc vMerge="1">
                  <a:txBody>
                    <a:bodyPr/>
                    <a:lstStyle/>
                    <a:p>
                      <a:endParaRPr lang="es-ES"/>
                    </a:p>
                  </a:txBody>
                  <a:tcPr/>
                </a:tc>
                <a:tc>
                  <a:txBody>
                    <a:bodyPr/>
                    <a:lstStyle/>
                    <a:p>
                      <a:pPr algn="ctr">
                        <a:lnSpc>
                          <a:spcPct val="150000"/>
                        </a:lnSpc>
                        <a:spcAft>
                          <a:spcPts val="1000"/>
                        </a:spcAft>
                      </a:pPr>
                      <a:r>
                        <a:rPr lang="es-ES" sz="1200" b="1">
                          <a:effectLst/>
                          <a:latin typeface="Times New Roman"/>
                          <a:ea typeface="Calibri"/>
                          <a:cs typeface="Times New Roman"/>
                        </a:rPr>
                        <a:t>Población por sexo</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Sexo</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S" sz="1200">
                          <a:effectLst/>
                          <a:latin typeface="Times New Roman"/>
                          <a:ea typeface="Calibri"/>
                          <a:cs typeface="Times New Roman"/>
                        </a:rPr>
                        <a:t>Vista la población por sexo, a nivel cantonal, se puede evidenciar una ligera ventaja de mujeres (51.09%) sobre hombres (48.91%), pero que al ser muy pequeña, ubica a estos dos grupos en condiciones equitativas en cuanto a su número.</a:t>
                      </a:r>
                      <a:endParaRPr lang="es-ES" sz="140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dirty="0">
                          <a:effectLst/>
                          <a:latin typeface="Times New Roman"/>
                          <a:ea typeface="Calibri"/>
                          <a:cs typeface="Times New Roman"/>
                        </a:rPr>
                        <a:t>V</a:t>
                      </a:r>
                      <a:endParaRPr lang="es-ES" sz="1400" dirty="0">
                        <a:effectLst/>
                        <a:latin typeface="Verdana"/>
                        <a:ea typeface="Times New Roman"/>
                        <a:cs typeface="Times New Roman"/>
                      </a:endParaRPr>
                    </a:p>
                  </a:txBody>
                  <a:tcPr marL="56433" marR="56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27078174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548680"/>
            <a:ext cx="7125113" cy="924475"/>
          </a:xfrm>
        </p:spPr>
        <p:txBody>
          <a:bodyPr/>
          <a:lstStyle/>
          <a:p>
            <a:pPr algn="ctr"/>
            <a:r>
              <a:rPr lang="es-ES" dirty="0" smtClean="0"/>
              <a:t>SISTEMA DE ASENTAMIENTOS HUMANOS</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2707609278"/>
              </p:ext>
            </p:extLst>
          </p:nvPr>
        </p:nvGraphicFramePr>
        <p:xfrm>
          <a:off x="395536" y="1700808"/>
          <a:ext cx="8280921" cy="4773163"/>
        </p:xfrm>
        <a:graphic>
          <a:graphicData uri="http://schemas.openxmlformats.org/drawingml/2006/table">
            <a:tbl>
              <a:tblPr firstRow="1" firstCol="1" bandRow="1"/>
              <a:tblGrid>
                <a:gridCol w="757782"/>
                <a:gridCol w="1114426"/>
                <a:gridCol w="2520280"/>
                <a:gridCol w="2952328"/>
                <a:gridCol w="936105"/>
              </a:tblGrid>
              <a:tr h="384043">
                <a:tc>
                  <a:txBody>
                    <a:bodyPr/>
                    <a:lstStyle/>
                    <a:p>
                      <a:pPr algn="ctr">
                        <a:lnSpc>
                          <a:spcPct val="150000"/>
                        </a:lnSpc>
                        <a:spcAft>
                          <a:spcPts val="0"/>
                        </a:spcAft>
                      </a:pPr>
                      <a:r>
                        <a:rPr lang="es-ES" sz="1200" b="1" dirty="0">
                          <a:effectLst/>
                          <a:latin typeface="Times New Roman"/>
                          <a:ea typeface="Calibri"/>
                          <a:cs typeface="Times New Roman"/>
                        </a:rPr>
                        <a:t>FACTOR</a:t>
                      </a:r>
                      <a:endParaRPr lang="es-ES" sz="1200" dirty="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VARIABLES</a:t>
                      </a:r>
                      <a:endParaRPr lang="es-ES" sz="12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INDICADORES</a:t>
                      </a:r>
                      <a:endParaRPr lang="es-ES" sz="12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DESCRIPCIÓN</a:t>
                      </a:r>
                      <a:endParaRPr lang="es-ES" sz="12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CRITERIO</a:t>
                      </a:r>
                      <a:endParaRPr lang="es-ES" sz="12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085">
                <a:tc rowSpan="2">
                  <a:txBody>
                    <a:bodyPr/>
                    <a:lstStyle/>
                    <a:p>
                      <a:pPr marL="71755" marR="71755" algn="ctr">
                        <a:lnSpc>
                          <a:spcPct val="150000"/>
                        </a:lnSpc>
                        <a:spcAft>
                          <a:spcPts val="0"/>
                        </a:spcAft>
                      </a:pPr>
                      <a:r>
                        <a:rPr lang="es-ES" sz="1200" b="1">
                          <a:effectLst/>
                          <a:latin typeface="Times New Roman"/>
                          <a:ea typeface="Calibri"/>
                          <a:cs typeface="Times New Roman"/>
                        </a:rPr>
                        <a:t>Sistema  de Asentamientos humanos</a:t>
                      </a:r>
                      <a:endParaRPr lang="es-ES" sz="1200">
                        <a:effectLst/>
                        <a:latin typeface="Verdana"/>
                        <a:ea typeface="Times New Roman"/>
                        <a:cs typeface="Times New Roman"/>
                      </a:endParaRPr>
                    </a:p>
                  </a:txBody>
                  <a:tcPr marL="32861" marR="32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Servicios básicos </a:t>
                      </a:r>
                      <a:endParaRPr lang="es-ES" sz="12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dirty="0">
                          <a:effectLst/>
                          <a:latin typeface="Times New Roman"/>
                          <a:ea typeface="Calibri"/>
                          <a:cs typeface="Times New Roman"/>
                        </a:rPr>
                        <a:t>Disponibilidad</a:t>
                      </a:r>
                      <a:endParaRPr lang="es-ES" sz="1200" dirty="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Calibri"/>
                          <a:cs typeface="Times New Roman"/>
                        </a:rPr>
                        <a:t>La disponibilidad de servicios básicos como: agua potable, luz eléctrica y alcantarillado público en las áreas de asentamiento de la población, presentan porcentajes que reflejan condiciones de cobertura adecuados.</a:t>
                      </a:r>
                      <a:endParaRPr lang="es-ES" sz="12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Times New Roman"/>
                          <a:ea typeface="Calibri"/>
                          <a:cs typeface="Times New Roman"/>
                        </a:rPr>
                        <a:t>A</a:t>
                      </a:r>
                      <a:endParaRPr lang="es-ES" sz="12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28192">
                <a:tc vMerge="1">
                  <a:txBody>
                    <a:bodyPr/>
                    <a:lstStyle/>
                    <a:p>
                      <a:endParaRPr lang="es-ES"/>
                    </a:p>
                  </a:txBody>
                  <a:tcPr/>
                </a:tc>
                <a:tc>
                  <a:txBody>
                    <a:bodyPr/>
                    <a:lstStyle/>
                    <a:p>
                      <a:pPr algn="ctr">
                        <a:lnSpc>
                          <a:spcPct val="150000"/>
                        </a:lnSpc>
                        <a:spcAft>
                          <a:spcPts val="0"/>
                        </a:spcAft>
                      </a:pPr>
                      <a:r>
                        <a:rPr lang="es-ES" sz="1200" b="1">
                          <a:effectLst/>
                          <a:latin typeface="Times New Roman"/>
                          <a:ea typeface="Calibri"/>
                          <a:cs typeface="Times New Roman"/>
                        </a:rPr>
                        <a:t>Salud</a:t>
                      </a:r>
                      <a:endParaRPr lang="es-ES" sz="12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Centros médicos y personal especializado</a:t>
                      </a:r>
                      <a:endParaRPr lang="es-ES" sz="12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Calibri"/>
                          <a:cs typeface="Times New Roman"/>
                        </a:rPr>
                        <a:t>El cantón Mejía cuenta con un centro de salud hospitalario que presta atención básica y complementaria en la cabecera cantonal; además posee siete subcentros de salud rural y un dispensario del IESS. Si bien es aceptable la estructura arquitectónica, existe la falta de equipos modernos actualizados para asegurar una atención médica de calidad y el número de personal médico necesario para la población actual no es el adecuado, 1 doctor por cada 500 habitantes.</a:t>
                      </a:r>
                      <a:endParaRPr lang="es-ES" sz="12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Times New Roman"/>
                          <a:ea typeface="Calibri"/>
                          <a:cs typeface="Times New Roman"/>
                        </a:rPr>
                        <a:t>R</a:t>
                      </a:r>
                      <a:endParaRPr lang="es-ES" sz="1200" dirty="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2527346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388949293"/>
              </p:ext>
            </p:extLst>
          </p:nvPr>
        </p:nvGraphicFramePr>
        <p:xfrm>
          <a:off x="467544" y="332656"/>
          <a:ext cx="8208913" cy="6461549"/>
        </p:xfrm>
        <a:graphic>
          <a:graphicData uri="http://schemas.openxmlformats.org/drawingml/2006/table">
            <a:tbl>
              <a:tblPr firstRow="1" firstCol="1" bandRow="1"/>
              <a:tblGrid>
                <a:gridCol w="751193"/>
                <a:gridCol w="904991"/>
                <a:gridCol w="2520280"/>
                <a:gridCol w="3168352"/>
                <a:gridCol w="864097"/>
              </a:tblGrid>
              <a:tr h="426509">
                <a:tc>
                  <a:txBody>
                    <a:bodyPr/>
                    <a:lstStyle/>
                    <a:p>
                      <a:pPr algn="ctr">
                        <a:lnSpc>
                          <a:spcPct val="150000"/>
                        </a:lnSpc>
                        <a:spcAft>
                          <a:spcPts val="0"/>
                        </a:spcAft>
                      </a:pPr>
                      <a:r>
                        <a:rPr lang="es-ES" sz="1100" b="1" dirty="0">
                          <a:effectLst/>
                          <a:latin typeface="Times New Roman"/>
                          <a:ea typeface="Calibri"/>
                          <a:cs typeface="Times New Roman"/>
                        </a:rPr>
                        <a:t>FACTOR</a:t>
                      </a:r>
                      <a:endParaRPr lang="es-ES" sz="1100" dirty="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effectLst/>
                          <a:latin typeface="Times New Roman"/>
                          <a:ea typeface="Calibri"/>
                          <a:cs typeface="Times New Roman"/>
                        </a:rPr>
                        <a:t>VARIABLES</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effectLst/>
                          <a:latin typeface="Times New Roman"/>
                          <a:ea typeface="Calibri"/>
                          <a:cs typeface="Times New Roman"/>
                        </a:rPr>
                        <a:t>INDICADORES</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effectLst/>
                          <a:latin typeface="Times New Roman"/>
                          <a:ea typeface="Calibri"/>
                          <a:cs typeface="Times New Roman"/>
                        </a:rPr>
                        <a:t>DESCRIPCIÓN</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effectLst/>
                          <a:latin typeface="Times New Roman"/>
                          <a:ea typeface="Calibri"/>
                          <a:cs typeface="Times New Roman"/>
                        </a:rPr>
                        <a:t>CRITERIO</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036">
                <a:tc rowSpan="4">
                  <a:txBody>
                    <a:bodyPr/>
                    <a:lstStyle/>
                    <a:p>
                      <a:pPr marL="71755" marR="71755" algn="ctr">
                        <a:lnSpc>
                          <a:spcPct val="150000"/>
                        </a:lnSpc>
                        <a:spcAft>
                          <a:spcPts val="0"/>
                        </a:spcAft>
                      </a:pPr>
                      <a:r>
                        <a:rPr lang="es-ES" sz="1100" b="1" dirty="0">
                          <a:effectLst/>
                          <a:latin typeface="Times New Roman"/>
                          <a:ea typeface="Calibri"/>
                          <a:cs typeface="Times New Roman"/>
                        </a:rPr>
                        <a:t>Sistema  de Asentamientos humanos</a:t>
                      </a:r>
                      <a:endParaRPr lang="es-ES" sz="1100" dirty="0">
                        <a:effectLst/>
                        <a:latin typeface="Verdana"/>
                        <a:ea typeface="Times New Roman"/>
                        <a:cs typeface="Times New Roman"/>
                      </a:endParaRPr>
                    </a:p>
                  </a:txBody>
                  <a:tcPr marL="32861" marR="32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50000"/>
                        </a:lnSpc>
                        <a:spcAft>
                          <a:spcPts val="0"/>
                        </a:spcAft>
                      </a:pPr>
                      <a:r>
                        <a:rPr lang="es-ES" sz="1100" b="1" dirty="0">
                          <a:effectLst/>
                          <a:latin typeface="Times New Roman"/>
                          <a:ea typeface="Calibri"/>
                          <a:cs typeface="Times New Roman"/>
                        </a:rPr>
                        <a:t>Educación</a:t>
                      </a:r>
                      <a:endParaRPr lang="es-ES" sz="1100" dirty="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effectLst/>
                          <a:latin typeface="Times New Roman"/>
                          <a:ea typeface="Calibri"/>
                          <a:cs typeface="Times New Roman"/>
                        </a:rPr>
                        <a:t>Cobertura de establecimientos educativos</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100">
                          <a:effectLst/>
                          <a:latin typeface="Times New Roman"/>
                          <a:ea typeface="Calibri"/>
                          <a:cs typeface="Times New Roman"/>
                        </a:rPr>
                        <a:t>El sistema educativo aplicado en el cantón Mejía muestra un nivel de servicio aceptable en cuanto a cobertura, encontrándose la mayoría de los establecimientos en la cabecera cantonal, aunque existen también centros educativos distribuidos en la parroquia Manuel Cornejo Astorga, los cuales presentan un amplio nivel de servicio, pertenecientes al Centro de Educación Municipal (CEM).      </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effectLst/>
                          <a:latin typeface="Times New Roman"/>
                          <a:ea typeface="Calibri"/>
                          <a:cs typeface="Times New Roman"/>
                        </a:rPr>
                        <a:t>V</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279526">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100" b="1">
                          <a:effectLst/>
                          <a:latin typeface="Times New Roman"/>
                          <a:ea typeface="Calibri"/>
                          <a:cs typeface="Times New Roman"/>
                        </a:rPr>
                        <a:t>Formación del Personal docente</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100">
                          <a:effectLst/>
                          <a:latin typeface="Times New Roman"/>
                          <a:ea typeface="Calibri"/>
                          <a:cs typeface="Times New Roman"/>
                        </a:rPr>
                        <a:t>El nivel formativo profesional de los docentes en educación secundaria es aceptable. El 3,4% de los docentes no tienen ningún título, el 13,8% presentan títulos en otras profesiones, mientras el 82,8%, tienen título superior en pedagogía. Por lo tanto, la mayoría de docentes están orientados hacia la educación.</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effectLst/>
                          <a:latin typeface="Times New Roman"/>
                          <a:ea typeface="Calibri"/>
                          <a:cs typeface="Times New Roman"/>
                        </a:rPr>
                        <a:t>V</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426509">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100" b="1">
                          <a:effectLst/>
                          <a:latin typeface="Times New Roman"/>
                          <a:ea typeface="Calibri"/>
                          <a:cs typeface="Times New Roman"/>
                        </a:rPr>
                        <a:t>Analfabetismo</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100">
                          <a:effectLst/>
                          <a:latin typeface="Times New Roman"/>
                          <a:ea typeface="Calibri"/>
                          <a:cs typeface="Times New Roman"/>
                        </a:rPr>
                        <a:t>La población que no ha recibido nivel de instrucción alguno, se encuentra en un 5,04%.</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effectLst/>
                          <a:latin typeface="Times New Roman"/>
                          <a:ea typeface="Calibri"/>
                          <a:cs typeface="Times New Roman"/>
                        </a:rPr>
                        <a:t> </a:t>
                      </a:r>
                      <a:endParaRPr lang="es-ES" sz="1100">
                        <a:effectLst/>
                        <a:latin typeface="Verdana"/>
                        <a:ea typeface="Times New Roman"/>
                        <a:cs typeface="Times New Roman"/>
                      </a:endParaRPr>
                    </a:p>
                    <a:p>
                      <a:pPr algn="ctr">
                        <a:lnSpc>
                          <a:spcPct val="150000"/>
                        </a:lnSpc>
                        <a:spcAft>
                          <a:spcPts val="0"/>
                        </a:spcAft>
                      </a:pPr>
                      <a:r>
                        <a:rPr lang="es-ES" sz="1100">
                          <a:effectLst/>
                          <a:latin typeface="Times New Roman"/>
                          <a:ea typeface="Calibri"/>
                          <a:cs typeface="Times New Roman"/>
                        </a:rPr>
                        <a:t>V</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706036">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100" b="1">
                          <a:effectLst/>
                          <a:latin typeface="Times New Roman"/>
                          <a:ea typeface="Calibri"/>
                          <a:cs typeface="Times New Roman"/>
                        </a:rPr>
                        <a:t>Establecimiento de enseñanza al que asiste</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100">
                          <a:effectLst/>
                          <a:latin typeface="Times New Roman"/>
                          <a:ea typeface="Calibri"/>
                          <a:cs typeface="Times New Roman"/>
                        </a:rPr>
                        <a:t>La cercanía geográfica del cantón Mejía a Quito ha sido y es factor al desarrollo educativo, como también el cruce de la Carretera Panamericana por el cantón es positivo. La mayoría  de habitantes que asisten a un establecimiento de enseñanza, lo hace a institutos fiscales (75,63%) y a particulares (22,36%), en menores porcentajes a centros educativos municipales (1,13%) y finalmente a fiscomisionales (0,87%).</a:t>
                      </a:r>
                      <a:endParaRPr lang="es-ES" sz="110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dirty="0">
                          <a:effectLst/>
                          <a:latin typeface="Times New Roman"/>
                          <a:ea typeface="Calibri"/>
                          <a:cs typeface="Times New Roman"/>
                        </a:rPr>
                        <a:t>V</a:t>
                      </a:r>
                      <a:endParaRPr lang="es-ES" sz="1100" dirty="0">
                        <a:effectLst/>
                        <a:latin typeface="Verdana"/>
                        <a:ea typeface="Times New Roman"/>
                        <a:cs typeface="Times New Roman"/>
                      </a:endParaRPr>
                    </a:p>
                  </a:txBody>
                  <a:tcPr marL="32861" marR="3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525189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900" dirty="0" smtClean="0"/>
              <a:t>SISTEMA POLÍTICO INSTITUCIONAL</a:t>
            </a:r>
            <a:endParaRPr lang="es-ES" sz="2900" dirty="0"/>
          </a:p>
        </p:txBody>
      </p:sp>
      <p:graphicFrame>
        <p:nvGraphicFramePr>
          <p:cNvPr id="3" name="2 Tabla"/>
          <p:cNvGraphicFramePr>
            <a:graphicFrameLocks noGrp="1"/>
          </p:cNvGraphicFramePr>
          <p:nvPr>
            <p:extLst>
              <p:ext uri="{D42A27DB-BD31-4B8C-83A1-F6EECF244321}">
                <p14:modId xmlns:p14="http://schemas.microsoft.com/office/powerpoint/2010/main" val="1670678485"/>
              </p:ext>
            </p:extLst>
          </p:nvPr>
        </p:nvGraphicFramePr>
        <p:xfrm>
          <a:off x="539552" y="2060848"/>
          <a:ext cx="8064896" cy="4157851"/>
        </p:xfrm>
        <a:graphic>
          <a:graphicData uri="http://schemas.openxmlformats.org/drawingml/2006/table">
            <a:tbl>
              <a:tblPr firstRow="1" firstCol="1" bandRow="1"/>
              <a:tblGrid>
                <a:gridCol w="830310"/>
                <a:gridCol w="1113906"/>
                <a:gridCol w="2232248"/>
                <a:gridCol w="2880320"/>
                <a:gridCol w="1008112"/>
              </a:tblGrid>
              <a:tr h="533463">
                <a:tc>
                  <a:txBody>
                    <a:bodyPr/>
                    <a:lstStyle/>
                    <a:p>
                      <a:pPr algn="ctr">
                        <a:lnSpc>
                          <a:spcPct val="150000"/>
                        </a:lnSpc>
                        <a:spcAft>
                          <a:spcPts val="1000"/>
                        </a:spcAft>
                      </a:pPr>
                      <a:r>
                        <a:rPr lang="es-ES" sz="1200" b="1">
                          <a:effectLst/>
                          <a:latin typeface="Times New Roman"/>
                          <a:ea typeface="Calibri"/>
                          <a:cs typeface="Times New Roman"/>
                        </a:rPr>
                        <a:t>FACTOR</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VARIABLES</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INDICADORES</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DESCRIPCIÓN</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CRITERIO</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4275">
                <a:tc rowSpan="2">
                  <a:txBody>
                    <a:bodyPr/>
                    <a:lstStyle/>
                    <a:p>
                      <a:pPr marL="71755" marR="71755" algn="ctr">
                        <a:lnSpc>
                          <a:spcPct val="150000"/>
                        </a:lnSpc>
                        <a:spcAft>
                          <a:spcPts val="1000"/>
                        </a:spcAft>
                      </a:pPr>
                      <a:r>
                        <a:rPr lang="es-ES" sz="1200" b="1">
                          <a:effectLst/>
                          <a:latin typeface="Times New Roman"/>
                          <a:ea typeface="Calibri"/>
                          <a:cs typeface="Times New Roman"/>
                        </a:rPr>
                        <a:t> </a:t>
                      </a:r>
                      <a:endParaRPr lang="es-ES" sz="1400">
                        <a:effectLst/>
                        <a:latin typeface="Verdana"/>
                        <a:ea typeface="Times New Roman"/>
                        <a:cs typeface="Times New Roman"/>
                      </a:endParaRPr>
                    </a:p>
                    <a:p>
                      <a:pPr marL="71755" marR="71755" algn="ctr">
                        <a:lnSpc>
                          <a:spcPct val="150000"/>
                        </a:lnSpc>
                        <a:spcAft>
                          <a:spcPts val="1000"/>
                        </a:spcAft>
                      </a:pPr>
                      <a:r>
                        <a:rPr lang="es-ES" sz="1200" b="1">
                          <a:effectLst/>
                          <a:latin typeface="Times New Roman"/>
                          <a:ea typeface="Calibri"/>
                          <a:cs typeface="Times New Roman"/>
                        </a:rPr>
                        <a:t>Sistema Político Institucional</a:t>
                      </a:r>
                      <a:endParaRPr lang="es-ES" sz="1400">
                        <a:effectLst/>
                        <a:latin typeface="Verdana"/>
                        <a:ea typeface="Times New Roman"/>
                        <a:cs typeface="Times New Roman"/>
                      </a:endParaRPr>
                    </a:p>
                  </a:txBody>
                  <a:tcPr marL="57061" marR="570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200" b="1">
                          <a:effectLst/>
                          <a:latin typeface="Times New Roman"/>
                          <a:ea typeface="Calibri"/>
                          <a:cs typeface="Times New Roman"/>
                        </a:rPr>
                        <a:t>Fortalecimiento institucional</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Times New Roman"/>
                          <a:cs typeface="Times New Roman"/>
                        </a:rPr>
                        <a:t>Gobierno Autónomo</a:t>
                      </a:r>
                      <a:br>
                        <a:rPr lang="es-ES" sz="1200" b="1">
                          <a:effectLst/>
                          <a:latin typeface="Times New Roman"/>
                          <a:ea typeface="Times New Roman"/>
                          <a:cs typeface="Times New Roman"/>
                        </a:rPr>
                      </a:br>
                      <a:r>
                        <a:rPr lang="es-ES" sz="1200" b="1">
                          <a:effectLst/>
                          <a:latin typeface="Times New Roman"/>
                          <a:ea typeface="Times New Roman"/>
                          <a:cs typeface="Times New Roman"/>
                        </a:rPr>
                        <a:t>Descentralizado</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Times New Roman"/>
                          <a:cs typeface="Times New Roman"/>
                        </a:rPr>
                        <a:t>El gobierno autónomo del cantón a pesar de poseer una estructura organizacional adecuada requiere de mayores fuentes de financiamiento y planificación territorial para el desarrollo, para cumplir con los programas, proyectos y capacitaciones técnicas.</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Times New Roman"/>
                          <a:ea typeface="Times New Roman"/>
                          <a:cs typeface="Times New Roman"/>
                        </a:rPr>
                        <a:t>A</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70113">
                <a:tc vMerge="1">
                  <a:txBody>
                    <a:bodyPr/>
                    <a:lstStyle/>
                    <a:p>
                      <a:endParaRPr lang="es-ES"/>
                    </a:p>
                  </a:txBody>
                  <a:tcPr/>
                </a:tc>
                <a:tc>
                  <a:txBody>
                    <a:bodyPr/>
                    <a:lstStyle/>
                    <a:p>
                      <a:pPr algn="ctr">
                        <a:lnSpc>
                          <a:spcPct val="150000"/>
                        </a:lnSpc>
                        <a:spcAft>
                          <a:spcPts val="1000"/>
                        </a:spcAft>
                      </a:pPr>
                      <a:r>
                        <a:rPr lang="es-ES" sz="1200" b="1">
                          <a:effectLst/>
                          <a:latin typeface="Times New Roman"/>
                          <a:ea typeface="Calibri"/>
                          <a:cs typeface="Times New Roman"/>
                        </a:rPr>
                        <a:t>Marco Legal y Normativo</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Times New Roman"/>
                          <a:cs typeface="Times New Roman"/>
                        </a:rPr>
                        <a:t>Constitución de la República</a:t>
                      </a:r>
                      <a:br>
                        <a:rPr lang="es-ES" sz="1200" b="1">
                          <a:effectLst/>
                          <a:latin typeface="Times New Roman"/>
                          <a:ea typeface="Times New Roman"/>
                          <a:cs typeface="Times New Roman"/>
                        </a:rPr>
                      </a:br>
                      <a:r>
                        <a:rPr lang="es-ES" sz="1200" b="1">
                          <a:effectLst/>
                          <a:latin typeface="Times New Roman"/>
                          <a:ea typeface="Times New Roman"/>
                          <a:cs typeface="Times New Roman"/>
                        </a:rPr>
                        <a:t> del Ecuador </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Times New Roman"/>
                          <a:cs typeface="Times New Roman"/>
                        </a:rPr>
                        <a:t>El gobierno autónomo del cantón cumple con las leyes establecidas en la constitución y se están llevando a cabo las ordenanzas municipales en las que se rige el GAD gracias a la ejecución de diversos proyectos.</a:t>
                      </a:r>
                      <a:endParaRPr lang="es-ES" sz="140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Times New Roman"/>
                          <a:ea typeface="Times New Roman"/>
                          <a:cs typeface="Times New Roman"/>
                        </a:rPr>
                        <a:t>V</a:t>
                      </a:r>
                      <a:endParaRPr lang="es-ES" sz="1400" dirty="0">
                        <a:effectLst/>
                        <a:latin typeface="Verdana"/>
                        <a:ea typeface="Times New Roman"/>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220467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7287" y="675724"/>
            <a:ext cx="7125113" cy="924475"/>
          </a:xfrm>
        </p:spPr>
        <p:txBody>
          <a:bodyPr/>
          <a:lstStyle/>
          <a:p>
            <a:pPr algn="ctr"/>
            <a:r>
              <a:rPr lang="es-ES" sz="3000" dirty="0" smtClean="0"/>
              <a:t>SISTEMA DE MOVILIDAD ENERGÍA Y CONECTIVIDAD</a:t>
            </a:r>
            <a:endParaRPr lang="es-ES" sz="3000" dirty="0"/>
          </a:p>
        </p:txBody>
      </p:sp>
      <p:graphicFrame>
        <p:nvGraphicFramePr>
          <p:cNvPr id="3" name="2 Tabla"/>
          <p:cNvGraphicFramePr>
            <a:graphicFrameLocks noGrp="1"/>
          </p:cNvGraphicFramePr>
          <p:nvPr>
            <p:extLst>
              <p:ext uri="{D42A27DB-BD31-4B8C-83A1-F6EECF244321}">
                <p14:modId xmlns:p14="http://schemas.microsoft.com/office/powerpoint/2010/main" val="1405432860"/>
              </p:ext>
            </p:extLst>
          </p:nvPr>
        </p:nvGraphicFramePr>
        <p:xfrm>
          <a:off x="496572" y="1772816"/>
          <a:ext cx="8208911" cy="4924187"/>
        </p:xfrm>
        <a:graphic>
          <a:graphicData uri="http://schemas.openxmlformats.org/drawingml/2006/table">
            <a:tbl>
              <a:tblPr firstRow="1" firstCol="1" bandRow="1"/>
              <a:tblGrid>
                <a:gridCol w="731489"/>
                <a:gridCol w="910293"/>
                <a:gridCol w="1365445"/>
                <a:gridCol w="4380793"/>
                <a:gridCol w="820891"/>
              </a:tblGrid>
              <a:tr h="363617">
                <a:tc>
                  <a:txBody>
                    <a:bodyPr/>
                    <a:lstStyle/>
                    <a:p>
                      <a:pPr algn="ctr">
                        <a:lnSpc>
                          <a:spcPct val="150000"/>
                        </a:lnSpc>
                        <a:spcAft>
                          <a:spcPts val="0"/>
                        </a:spcAft>
                      </a:pPr>
                      <a:r>
                        <a:rPr lang="es-ES" sz="1050" b="1" dirty="0">
                          <a:effectLst/>
                          <a:latin typeface="Times New Roman"/>
                          <a:ea typeface="Calibri"/>
                          <a:cs typeface="Times New Roman"/>
                        </a:rPr>
                        <a:t>FACTOR</a:t>
                      </a:r>
                      <a:endParaRPr lang="es-ES" sz="1100" dirty="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a:effectLst/>
                          <a:latin typeface="Times New Roman"/>
                          <a:ea typeface="Calibri"/>
                          <a:cs typeface="Times New Roman"/>
                        </a:rPr>
                        <a:t>VARIABLES</a:t>
                      </a:r>
                      <a:endParaRPr lang="es-ES" sz="11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a:effectLst/>
                          <a:latin typeface="Times New Roman"/>
                          <a:ea typeface="Calibri"/>
                          <a:cs typeface="Times New Roman"/>
                        </a:rPr>
                        <a:t>INDICADORES</a:t>
                      </a:r>
                      <a:endParaRPr lang="es-ES" sz="11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dirty="0">
                          <a:effectLst/>
                          <a:latin typeface="Times New Roman"/>
                          <a:ea typeface="Calibri"/>
                          <a:cs typeface="Times New Roman"/>
                        </a:rPr>
                        <a:t>DESCRIPCIÓN</a:t>
                      </a:r>
                      <a:endParaRPr lang="es-ES" sz="1100" dirty="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a:effectLst/>
                          <a:latin typeface="Times New Roman"/>
                          <a:ea typeface="Calibri"/>
                          <a:cs typeface="Times New Roman"/>
                        </a:rPr>
                        <a:t>CRITERIO</a:t>
                      </a:r>
                      <a:endParaRPr lang="es-ES" sz="11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7422">
                <a:tc rowSpan="2">
                  <a:txBody>
                    <a:bodyPr/>
                    <a:lstStyle/>
                    <a:p>
                      <a:pPr marL="71755" marR="71755" algn="ctr">
                        <a:lnSpc>
                          <a:spcPct val="150000"/>
                        </a:lnSpc>
                        <a:spcAft>
                          <a:spcPts val="0"/>
                        </a:spcAft>
                      </a:pPr>
                      <a:r>
                        <a:rPr lang="es-ES" sz="1050" b="1">
                          <a:effectLst/>
                          <a:latin typeface="Times New Roman"/>
                          <a:ea typeface="Calibri"/>
                          <a:cs typeface="Times New Roman"/>
                        </a:rPr>
                        <a:t> </a:t>
                      </a:r>
                      <a:endParaRPr lang="es-ES" sz="1100">
                        <a:effectLst/>
                        <a:latin typeface="Verdana"/>
                        <a:ea typeface="Times New Roman"/>
                        <a:cs typeface="Times New Roman"/>
                      </a:endParaRPr>
                    </a:p>
                    <a:p>
                      <a:pPr marL="71755" marR="71755" algn="ctr">
                        <a:lnSpc>
                          <a:spcPct val="150000"/>
                        </a:lnSpc>
                        <a:spcAft>
                          <a:spcPts val="0"/>
                        </a:spcAft>
                      </a:pPr>
                      <a:r>
                        <a:rPr lang="es-ES" sz="1050" b="1">
                          <a:effectLst/>
                          <a:latin typeface="Times New Roman"/>
                          <a:ea typeface="Calibri"/>
                          <a:cs typeface="Times New Roman"/>
                        </a:rPr>
                        <a:t>Sistema de Movilidad, Energía y Conectividad</a:t>
                      </a:r>
                      <a:endParaRPr lang="es-ES" sz="1100">
                        <a:effectLst/>
                        <a:latin typeface="Verdana"/>
                        <a:ea typeface="Times New Roman"/>
                        <a:cs typeface="Times New Roman"/>
                      </a:endParaRPr>
                    </a:p>
                  </a:txBody>
                  <a:tcPr marL="35761" marR="357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S" sz="1050" b="1">
                          <a:effectLst/>
                          <a:latin typeface="Times New Roman"/>
                          <a:ea typeface="Calibri"/>
                          <a:cs typeface="Times New Roman"/>
                        </a:rPr>
                        <a:t> </a:t>
                      </a:r>
                      <a:endParaRPr lang="es-ES" sz="1100">
                        <a:effectLst/>
                        <a:latin typeface="Verdana"/>
                        <a:ea typeface="Times New Roman"/>
                        <a:cs typeface="Times New Roman"/>
                      </a:endParaRPr>
                    </a:p>
                    <a:p>
                      <a:pPr algn="ctr">
                        <a:lnSpc>
                          <a:spcPct val="150000"/>
                        </a:lnSpc>
                        <a:spcAft>
                          <a:spcPts val="0"/>
                        </a:spcAft>
                      </a:pPr>
                      <a:r>
                        <a:rPr lang="es-ES" sz="1050" b="1">
                          <a:effectLst/>
                          <a:latin typeface="Times New Roman"/>
                          <a:ea typeface="Calibri"/>
                          <a:cs typeface="Times New Roman"/>
                        </a:rPr>
                        <a:t> </a:t>
                      </a:r>
                      <a:endParaRPr lang="es-ES" sz="1100">
                        <a:effectLst/>
                        <a:latin typeface="Verdana"/>
                        <a:ea typeface="Times New Roman"/>
                        <a:cs typeface="Times New Roman"/>
                      </a:endParaRPr>
                    </a:p>
                    <a:p>
                      <a:pPr algn="ctr">
                        <a:lnSpc>
                          <a:spcPct val="150000"/>
                        </a:lnSpc>
                        <a:spcAft>
                          <a:spcPts val="0"/>
                        </a:spcAft>
                      </a:pPr>
                      <a:r>
                        <a:rPr lang="es-ES" sz="1050" b="1">
                          <a:effectLst/>
                          <a:latin typeface="Times New Roman"/>
                          <a:ea typeface="Calibri"/>
                          <a:cs typeface="Times New Roman"/>
                        </a:rPr>
                        <a:t> </a:t>
                      </a:r>
                      <a:endParaRPr lang="es-ES" sz="1100">
                        <a:effectLst/>
                        <a:latin typeface="Verdana"/>
                        <a:ea typeface="Times New Roman"/>
                        <a:cs typeface="Times New Roman"/>
                      </a:endParaRPr>
                    </a:p>
                    <a:p>
                      <a:pPr algn="ctr">
                        <a:lnSpc>
                          <a:spcPct val="150000"/>
                        </a:lnSpc>
                        <a:spcAft>
                          <a:spcPts val="0"/>
                        </a:spcAft>
                      </a:pPr>
                      <a:r>
                        <a:rPr lang="es-ES" sz="1050" b="1">
                          <a:effectLst/>
                          <a:latin typeface="Times New Roman"/>
                          <a:ea typeface="Calibri"/>
                          <a:cs typeface="Times New Roman"/>
                        </a:rPr>
                        <a:t>Vías</a:t>
                      </a:r>
                      <a:endParaRPr lang="es-ES" sz="11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b="1">
                          <a:effectLst/>
                          <a:latin typeface="Times New Roman"/>
                          <a:ea typeface="Calibri"/>
                          <a:cs typeface="Times New Roman"/>
                        </a:rPr>
                        <a:t>Tipo</a:t>
                      </a:r>
                      <a:endParaRPr lang="es-ES" sz="11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50">
                          <a:effectLst/>
                          <a:latin typeface="Times New Roman"/>
                          <a:ea typeface="Calibri"/>
                          <a:cs typeface="Times New Roman"/>
                        </a:rPr>
                        <a:t>El cantón está atravesado de norte a sur en su parte central, por la carretera panamericana en un tramo que corre a lo largo de 35km, con dos accesos importantes: la vía Aloag – Sto. Domingo y el tramo Tambillo-Sangolquí. El nodo vial que conforman las vías Aloag-Santo Domingo y Panamericana Sur, presenta un sistema de flujos de alta intensidad de uso.</a:t>
                      </a:r>
                      <a:endParaRPr lang="es-ES" sz="1100">
                        <a:effectLst/>
                        <a:latin typeface="Verdana"/>
                        <a:ea typeface="Times New Roman"/>
                        <a:cs typeface="Times New Roman"/>
                      </a:endParaRPr>
                    </a:p>
                    <a:p>
                      <a:pPr algn="just">
                        <a:lnSpc>
                          <a:spcPct val="150000"/>
                        </a:lnSpc>
                        <a:spcAft>
                          <a:spcPts val="0"/>
                        </a:spcAft>
                        <a:tabLst>
                          <a:tab pos="2700020" algn="ctr"/>
                          <a:tab pos="5400040" algn="r"/>
                        </a:tabLst>
                      </a:pPr>
                      <a:r>
                        <a:rPr lang="es-ES" sz="1050">
                          <a:effectLst/>
                          <a:latin typeface="Times New Roman"/>
                          <a:ea typeface="Times New Roman"/>
                          <a:cs typeface="Times New Roman"/>
                        </a:rPr>
                        <a:t>La zona central del valle de Machachi está atravesada por una vasta y anudada red de caminos secundarios que en muchos casos tienen un carácter casi de tramo urbano; en buena parte están empedrados sirviendo de acceso a 45000 hectáreas de la zona más fértil del cantón. La zona circundante de Machachi, se sirve de un tramo que provee accesibilidad a las haciendas ganaderas y para el turismo al refugio del Cotopaxi, en una longitud de 35 km, es un camino de verano. </a:t>
                      </a:r>
                      <a:endParaRPr lang="es-ES" sz="11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a:effectLst/>
                          <a:latin typeface="Times New Roman"/>
                          <a:ea typeface="Calibri"/>
                          <a:cs typeface="Times New Roman"/>
                        </a:rPr>
                        <a:t>V</a:t>
                      </a:r>
                      <a:endParaRPr lang="es-ES" sz="11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1643496">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050" b="1">
                          <a:effectLst/>
                          <a:latin typeface="Times New Roman"/>
                          <a:ea typeface="Calibri"/>
                          <a:cs typeface="Times New Roman"/>
                        </a:rPr>
                        <a:t>Interconexión</a:t>
                      </a:r>
                      <a:endParaRPr lang="es-ES" sz="11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50">
                          <a:effectLst/>
                          <a:latin typeface="Times New Roman"/>
                          <a:ea typeface="Calibri"/>
                          <a:cs typeface="Times New Roman"/>
                        </a:rPr>
                        <a:t>El cantón Mejía es actualmente en uno de los principales centros de producción agropecuaria de la sierra norte del país. Su importancia radica en su ubicación estratégica, al constituirse en un punto de integración regional: costa, sierra, oriente, en nudos de interconexión importantes a nivel nacional como son el sector de Aloag, punto de intercepción del ramal de la carretera nacional que trae la mayor parte de tráfico vehicular de la región sierra y de la carretera panamericana que trae todo el flujo vehicular de la zona sur del país.</a:t>
                      </a:r>
                      <a:endParaRPr lang="es-ES" sz="11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50" dirty="0">
                          <a:effectLst/>
                          <a:latin typeface="Times New Roman"/>
                          <a:ea typeface="Calibri"/>
                          <a:cs typeface="Times New Roman"/>
                        </a:rPr>
                        <a:t>V</a:t>
                      </a:r>
                      <a:endParaRPr lang="es-ES" sz="1100" dirty="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41656606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7935556"/>
              </p:ext>
            </p:extLst>
          </p:nvPr>
        </p:nvGraphicFramePr>
        <p:xfrm>
          <a:off x="554066" y="1412776"/>
          <a:ext cx="8122390" cy="3639815"/>
        </p:xfrm>
        <a:graphic>
          <a:graphicData uri="http://schemas.openxmlformats.org/drawingml/2006/table">
            <a:tbl>
              <a:tblPr firstRow="1" firstCol="1" bandRow="1"/>
              <a:tblGrid>
                <a:gridCol w="894208"/>
                <a:gridCol w="1069181"/>
                <a:gridCol w="2118884"/>
                <a:gridCol w="3178326"/>
                <a:gridCol w="861791"/>
              </a:tblGrid>
              <a:tr h="622295">
                <a:tc>
                  <a:txBody>
                    <a:bodyPr/>
                    <a:lstStyle/>
                    <a:p>
                      <a:pPr algn="ctr">
                        <a:lnSpc>
                          <a:spcPct val="150000"/>
                        </a:lnSpc>
                        <a:spcAft>
                          <a:spcPts val="0"/>
                        </a:spcAft>
                      </a:pPr>
                      <a:r>
                        <a:rPr lang="es-ES" sz="1200" b="1">
                          <a:effectLst/>
                          <a:latin typeface="Times New Roman"/>
                          <a:ea typeface="Calibri"/>
                          <a:cs typeface="Times New Roman"/>
                        </a:rPr>
                        <a:t>FACTOR</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VARIABLES</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INDICADORES</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DESCRIPCIÓN</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CRITERIO</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591">
                <a:tc rowSpan="2">
                  <a:txBody>
                    <a:bodyPr/>
                    <a:lstStyle/>
                    <a:p>
                      <a:pPr marL="71755" marR="71755" algn="ctr">
                        <a:lnSpc>
                          <a:spcPct val="150000"/>
                        </a:lnSpc>
                        <a:spcAft>
                          <a:spcPts val="0"/>
                        </a:spcAft>
                      </a:pPr>
                      <a:r>
                        <a:rPr lang="es-ES" sz="1200" b="1" dirty="0">
                          <a:effectLst/>
                          <a:latin typeface="Times New Roman"/>
                          <a:ea typeface="Calibri"/>
                          <a:cs typeface="Times New Roman"/>
                        </a:rPr>
                        <a:t> </a:t>
                      </a:r>
                      <a:endParaRPr lang="es-ES" sz="1400" dirty="0">
                        <a:effectLst/>
                        <a:latin typeface="Verdana"/>
                        <a:ea typeface="Times New Roman"/>
                        <a:cs typeface="Times New Roman"/>
                      </a:endParaRPr>
                    </a:p>
                    <a:p>
                      <a:pPr marL="71755" marR="71755" algn="ctr">
                        <a:lnSpc>
                          <a:spcPct val="150000"/>
                        </a:lnSpc>
                        <a:spcAft>
                          <a:spcPts val="0"/>
                        </a:spcAft>
                      </a:pPr>
                      <a:r>
                        <a:rPr lang="es-ES" sz="1200" b="1" dirty="0">
                          <a:effectLst/>
                          <a:latin typeface="Times New Roman"/>
                          <a:ea typeface="Calibri"/>
                          <a:cs typeface="Times New Roman"/>
                        </a:rPr>
                        <a:t>Sistema de Movilidad, Energía y Conectividad</a:t>
                      </a:r>
                      <a:endParaRPr lang="es-ES" sz="1400" dirty="0">
                        <a:effectLst/>
                        <a:latin typeface="Verdana"/>
                        <a:ea typeface="Times New Roman"/>
                        <a:cs typeface="Times New Roman"/>
                      </a:endParaRPr>
                    </a:p>
                  </a:txBody>
                  <a:tcPr marL="35761" marR="357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Transporte</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Transporte terrestre</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Calibri"/>
                          <a:cs typeface="Times New Roman"/>
                        </a:rPr>
                        <a:t>El servicio de transporte público interprovincial e intercantonal de Mejía posee ciertas falencias por la ausencia de normativas claras en su funcionamiento. Existen 24 cooperativas de transporte público colectivo y de carga.</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Times New Roman"/>
                          <a:ea typeface="Calibri"/>
                          <a:cs typeface="Times New Roman"/>
                        </a:rPr>
                        <a:t>A</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555740">
                <a:tc vMerge="1">
                  <a:txBody>
                    <a:bodyPr/>
                    <a:lstStyle/>
                    <a:p>
                      <a:endParaRPr lang="es-ES"/>
                    </a:p>
                  </a:txBody>
                  <a:tcPr/>
                </a:tc>
                <a:tc>
                  <a:txBody>
                    <a:bodyPr/>
                    <a:lstStyle/>
                    <a:p>
                      <a:pPr algn="ctr">
                        <a:lnSpc>
                          <a:spcPct val="150000"/>
                        </a:lnSpc>
                        <a:spcAft>
                          <a:spcPts val="0"/>
                        </a:spcAft>
                      </a:pPr>
                      <a:r>
                        <a:rPr lang="es-ES" sz="1200" b="1">
                          <a:effectLst/>
                          <a:latin typeface="Times New Roman"/>
                          <a:ea typeface="Calibri"/>
                          <a:cs typeface="Times New Roman"/>
                        </a:rPr>
                        <a:t>Telefonía</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effectLst/>
                          <a:latin typeface="Times New Roman"/>
                          <a:ea typeface="Calibri"/>
                          <a:cs typeface="Times New Roman"/>
                        </a:rPr>
                        <a:t>Telefonía móvil</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Times New Roman"/>
                          <a:ea typeface="Calibri"/>
                          <a:cs typeface="Times New Roman"/>
                        </a:rPr>
                        <a:t>Existen tres operadoras Alegro (con cobertura solo en Machachi), Movistar (con cobertura en: Aloag, Aloasí, Cutuglagua, El Chaupi y Machachi) y Claro (cobertura en todas las parroquias), considerando que en lugares muy cerrados, la señal es deficiente.</a:t>
                      </a:r>
                      <a:endParaRPr lang="es-ES" sz="140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Times New Roman"/>
                          <a:ea typeface="Calibri"/>
                          <a:cs typeface="Times New Roman"/>
                        </a:rPr>
                        <a:t>A</a:t>
                      </a:r>
                      <a:endParaRPr lang="es-ES" sz="1400" dirty="0">
                        <a:effectLst/>
                        <a:latin typeface="Verdana"/>
                        <a:ea typeface="Times New Roman"/>
                        <a:cs typeface="Times New Roman"/>
                      </a:endParaRPr>
                    </a:p>
                  </a:txBody>
                  <a:tcPr marL="35761" marR="35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2138872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404664"/>
            <a:ext cx="6757852" cy="646331"/>
          </a:xfrm>
          <a:prstGeom prst="rect">
            <a:avLst/>
          </a:prstGeom>
          <a:noFill/>
        </p:spPr>
        <p:txBody>
          <a:bodyPr wrap="square" lIns="91440" tIns="45720" rIns="91440" bIns="45720">
            <a:spAutoFit/>
          </a:bodyPr>
          <a:lstStyle/>
          <a:p>
            <a:pPr lvl="0" algn="ctr"/>
            <a:r>
              <a:rPr lang="es-ES" sz="3600" b="1" dirty="0"/>
              <a:t>MOMENTO </a:t>
            </a:r>
            <a:r>
              <a:rPr lang="es-ES" sz="3600" b="1" dirty="0" smtClean="0"/>
              <a:t>NORMATIVO</a:t>
            </a:r>
            <a:endParaRPr lang="es-ES" sz="3600" dirty="0"/>
          </a:p>
        </p:txBody>
      </p:sp>
      <p:graphicFrame>
        <p:nvGraphicFramePr>
          <p:cNvPr id="6" name="5 Diagrama"/>
          <p:cNvGraphicFramePr/>
          <p:nvPr>
            <p:extLst>
              <p:ext uri="{D42A27DB-BD31-4B8C-83A1-F6EECF244321}">
                <p14:modId xmlns:p14="http://schemas.microsoft.com/office/powerpoint/2010/main" val="2934207433"/>
              </p:ext>
            </p:extLst>
          </p:nvPr>
        </p:nvGraphicFramePr>
        <p:xfrm>
          <a:off x="323528" y="1196752"/>
          <a:ext cx="856895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0006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116632"/>
            <a:ext cx="7125113" cy="924475"/>
          </a:xfrm>
        </p:spPr>
        <p:txBody>
          <a:bodyPr/>
          <a:lstStyle/>
          <a:p>
            <a:pPr algn="ctr"/>
            <a:r>
              <a:rPr lang="es-ES" sz="2400" b="1" dirty="0" smtClean="0"/>
              <a:t>MOMENTO ESTRATÉGICO</a:t>
            </a:r>
            <a:br>
              <a:rPr lang="es-ES" sz="2400" b="1" dirty="0" smtClean="0"/>
            </a:br>
            <a:r>
              <a:rPr lang="es-ES" sz="2400" b="1" dirty="0" smtClean="0"/>
              <a:t>TABLERO DE CONTROL</a:t>
            </a:r>
            <a:endParaRPr lang="es-ES" sz="2400" b="1" dirty="0"/>
          </a:p>
        </p:txBody>
      </p:sp>
      <p:graphicFrame>
        <p:nvGraphicFramePr>
          <p:cNvPr id="5" name="4 Tabla"/>
          <p:cNvGraphicFramePr>
            <a:graphicFrameLocks noGrp="1"/>
          </p:cNvGraphicFramePr>
          <p:nvPr>
            <p:extLst>
              <p:ext uri="{D42A27DB-BD31-4B8C-83A1-F6EECF244321}">
                <p14:modId xmlns:p14="http://schemas.microsoft.com/office/powerpoint/2010/main" val="2077872471"/>
              </p:ext>
            </p:extLst>
          </p:nvPr>
        </p:nvGraphicFramePr>
        <p:xfrm>
          <a:off x="611560" y="1268759"/>
          <a:ext cx="7992888" cy="5267440"/>
        </p:xfrm>
        <a:graphic>
          <a:graphicData uri="http://schemas.openxmlformats.org/drawingml/2006/table">
            <a:tbl>
              <a:tblPr firstRow="1" firstCol="1" bandRow="1">
                <a:tableStyleId>{073A0DAA-6AF3-43AB-8588-CEC1D06C72B9}</a:tableStyleId>
              </a:tblPr>
              <a:tblGrid>
                <a:gridCol w="1140202"/>
                <a:gridCol w="2136145"/>
                <a:gridCol w="1628517"/>
                <a:gridCol w="1625497"/>
                <a:gridCol w="1462527"/>
              </a:tblGrid>
              <a:tr h="213616">
                <a:tc>
                  <a:txBody>
                    <a:bodyPr/>
                    <a:lstStyle/>
                    <a:p>
                      <a:pPr algn="ctr">
                        <a:lnSpc>
                          <a:spcPct val="150000"/>
                        </a:lnSpc>
                      </a:pPr>
                      <a:r>
                        <a:rPr lang="es-ES" sz="1050">
                          <a:effectLst/>
                        </a:rPr>
                        <a:t>NOMBRRE</a:t>
                      </a:r>
                      <a:endParaRPr lang="es-ES" sz="1050">
                        <a:effectLst/>
                        <a:latin typeface="Calibri"/>
                        <a:cs typeface="Times New Roman"/>
                      </a:endParaRPr>
                    </a:p>
                  </a:txBody>
                  <a:tcPr marL="58095" marR="58095" marT="0" marB="0" anchor="ctr"/>
                </a:tc>
                <a:tc>
                  <a:txBody>
                    <a:bodyPr/>
                    <a:lstStyle/>
                    <a:p>
                      <a:pPr algn="ctr">
                        <a:lnSpc>
                          <a:spcPct val="150000"/>
                        </a:lnSpc>
                      </a:pPr>
                      <a:r>
                        <a:rPr lang="es-ES" sz="1050">
                          <a:effectLst/>
                        </a:rPr>
                        <a:t>DESCRIPCIÓN</a:t>
                      </a:r>
                      <a:endParaRPr lang="es-ES" sz="1050">
                        <a:effectLst/>
                        <a:latin typeface="Calibri"/>
                        <a:cs typeface="Times New Roman"/>
                      </a:endParaRPr>
                    </a:p>
                  </a:txBody>
                  <a:tcPr marL="58095" marR="58095" marT="0" marB="0" anchor="ctr"/>
                </a:tc>
                <a:tc>
                  <a:txBody>
                    <a:bodyPr/>
                    <a:lstStyle/>
                    <a:p>
                      <a:pPr algn="ctr">
                        <a:lnSpc>
                          <a:spcPct val="150000"/>
                        </a:lnSpc>
                      </a:pPr>
                      <a:r>
                        <a:rPr lang="es-ES" sz="1050">
                          <a:effectLst/>
                        </a:rPr>
                        <a:t>CÁLCULO</a:t>
                      </a:r>
                      <a:endParaRPr lang="es-ES" sz="1050">
                        <a:effectLst/>
                        <a:latin typeface="Calibri"/>
                        <a:cs typeface="Times New Roman"/>
                      </a:endParaRPr>
                    </a:p>
                  </a:txBody>
                  <a:tcPr marL="58095" marR="58095" marT="0" marB="0" anchor="ctr"/>
                </a:tc>
                <a:tc>
                  <a:txBody>
                    <a:bodyPr/>
                    <a:lstStyle/>
                    <a:p>
                      <a:pPr algn="ctr">
                        <a:lnSpc>
                          <a:spcPct val="150000"/>
                        </a:lnSpc>
                      </a:pPr>
                      <a:r>
                        <a:rPr lang="es-ES" sz="1050">
                          <a:effectLst/>
                        </a:rPr>
                        <a:t>META</a:t>
                      </a:r>
                      <a:endParaRPr lang="es-ES" sz="1050">
                        <a:effectLst/>
                        <a:latin typeface="Calibri"/>
                        <a:cs typeface="Times New Roman"/>
                      </a:endParaRPr>
                    </a:p>
                  </a:txBody>
                  <a:tcPr marL="58095" marR="58095" marT="0" marB="0" anchor="ctr"/>
                </a:tc>
                <a:tc>
                  <a:txBody>
                    <a:bodyPr/>
                    <a:lstStyle/>
                    <a:p>
                      <a:pPr algn="ctr">
                        <a:lnSpc>
                          <a:spcPct val="150000"/>
                        </a:lnSpc>
                      </a:pPr>
                      <a:r>
                        <a:rPr lang="es-ES" sz="1050">
                          <a:effectLst/>
                        </a:rPr>
                        <a:t>ACTIVIDAD</a:t>
                      </a:r>
                      <a:endParaRPr lang="es-ES" sz="1050">
                        <a:effectLst/>
                        <a:latin typeface="Calibri"/>
                        <a:cs typeface="Times New Roman"/>
                      </a:endParaRPr>
                    </a:p>
                  </a:txBody>
                  <a:tcPr marL="58095" marR="58095" marT="0" marB="0" anchor="ctr"/>
                </a:tc>
              </a:tr>
              <a:tr h="1761000">
                <a:tc>
                  <a:txBody>
                    <a:bodyPr/>
                    <a:lstStyle/>
                    <a:p>
                      <a:pPr algn="just">
                        <a:lnSpc>
                          <a:spcPct val="150000"/>
                        </a:lnSpc>
                      </a:pPr>
                      <a:r>
                        <a:rPr lang="es-ES" sz="1050">
                          <a:effectLst/>
                        </a:rPr>
                        <a:t>Incremento del # de hectáreas de bosques protectores y   áreas protegidas</a:t>
                      </a:r>
                      <a:endParaRPr lang="es-ES" sz="1050">
                        <a:effectLst/>
                        <a:latin typeface="Calibri"/>
                        <a:cs typeface="Times New Roman"/>
                      </a:endParaRPr>
                    </a:p>
                  </a:txBody>
                  <a:tcPr marL="58095" marR="58095" marT="0" marB="0" anchor="ctr"/>
                </a:tc>
                <a:tc>
                  <a:txBody>
                    <a:bodyPr/>
                    <a:lstStyle/>
                    <a:p>
                      <a:pPr algn="just">
                        <a:lnSpc>
                          <a:spcPct val="150000"/>
                        </a:lnSpc>
                        <a:spcAft>
                          <a:spcPts val="0"/>
                        </a:spcAft>
                      </a:pPr>
                      <a:r>
                        <a:rPr lang="es-ES" sz="1050">
                          <a:effectLst/>
                        </a:rPr>
                        <a:t>Este indicador nos permite conocer el incremento de la extensión en hectáreas, ya sea de bosques protectores o de áreas protegidas.</a:t>
                      </a:r>
                      <a:endParaRPr lang="es-ES" sz="1100">
                        <a:effectLst/>
                        <a:latin typeface="Verdana"/>
                        <a:ea typeface="Times New Roman"/>
                        <a:cs typeface="Times New Roman"/>
                      </a:endParaRPr>
                    </a:p>
                  </a:txBody>
                  <a:tcPr marL="58095" marR="58095" marT="0" marB="0" anchor="ctr"/>
                </a:tc>
                <a:tc>
                  <a:txBody>
                    <a:bodyPr/>
                    <a:lstStyle/>
                    <a:p>
                      <a:pPr algn="just">
                        <a:lnSpc>
                          <a:spcPct val="150000"/>
                        </a:lnSpc>
                        <a:spcAft>
                          <a:spcPts val="0"/>
                        </a:spcAft>
                      </a:pPr>
                      <a:r>
                        <a:rPr lang="es-ES" sz="1050">
                          <a:effectLst/>
                        </a:rPr>
                        <a:t># de hectáreas incrementadas de bosques protectores o áreas protegidas / # de hectáreas totales del Cantón.</a:t>
                      </a:r>
                      <a:endParaRPr lang="es-ES" sz="1100">
                        <a:effectLst/>
                        <a:latin typeface="Verdana"/>
                        <a:ea typeface="Times New Roman"/>
                        <a:cs typeface="Times New Roman"/>
                      </a:endParaRPr>
                    </a:p>
                  </a:txBody>
                  <a:tcPr marL="58095" marR="58095" marT="0" marB="0" anchor="ctr"/>
                </a:tc>
                <a:tc>
                  <a:txBody>
                    <a:bodyPr/>
                    <a:lstStyle/>
                    <a:p>
                      <a:pPr algn="just">
                        <a:lnSpc>
                          <a:spcPct val="150000"/>
                        </a:lnSpc>
                        <a:spcAft>
                          <a:spcPts val="0"/>
                        </a:spcAft>
                      </a:pPr>
                      <a:r>
                        <a:rPr lang="es-ES" sz="1050">
                          <a:effectLst/>
                        </a:rPr>
                        <a:t>Incrementar las áreas naturales de protección y conservación para el 2015.</a:t>
                      </a:r>
                      <a:endParaRPr lang="es-ES" sz="1100">
                        <a:effectLst/>
                        <a:latin typeface="Verdana"/>
                        <a:ea typeface="Times New Roman"/>
                        <a:cs typeface="Times New Roman"/>
                      </a:endParaRPr>
                    </a:p>
                  </a:txBody>
                  <a:tcPr marL="58095" marR="58095" marT="0" marB="0" anchor="ctr"/>
                </a:tc>
                <a:tc>
                  <a:txBody>
                    <a:bodyPr/>
                    <a:lstStyle/>
                    <a:p>
                      <a:pPr algn="just">
                        <a:lnSpc>
                          <a:spcPct val="150000"/>
                        </a:lnSpc>
                        <a:spcAft>
                          <a:spcPts val="0"/>
                        </a:spcAft>
                      </a:pPr>
                      <a:r>
                        <a:rPr lang="es-ES" sz="1050">
                          <a:effectLst/>
                        </a:rPr>
                        <a:t>Crear nuevas áreas de naturales de protección y conservación.</a:t>
                      </a:r>
                      <a:endParaRPr lang="es-ES" sz="1100">
                        <a:effectLst/>
                      </a:endParaRPr>
                    </a:p>
                    <a:p>
                      <a:pPr algn="just">
                        <a:lnSpc>
                          <a:spcPct val="150000"/>
                        </a:lnSpc>
                        <a:spcAft>
                          <a:spcPts val="0"/>
                        </a:spcAft>
                      </a:pPr>
                      <a:r>
                        <a:rPr lang="es-ES" sz="1050">
                          <a:effectLst/>
                        </a:rPr>
                        <a:t>Campañas de reforestación.</a:t>
                      </a:r>
                      <a:endParaRPr lang="es-ES" sz="1100">
                        <a:effectLst/>
                        <a:latin typeface="Verdana"/>
                        <a:ea typeface="Times New Roman"/>
                        <a:cs typeface="Times New Roman"/>
                      </a:endParaRPr>
                    </a:p>
                  </a:txBody>
                  <a:tcPr marL="58095" marR="58095" marT="0" marB="0" anchor="ctr"/>
                </a:tc>
              </a:tr>
              <a:tr h="1761000">
                <a:tc>
                  <a:txBody>
                    <a:bodyPr/>
                    <a:lstStyle/>
                    <a:p>
                      <a:pPr algn="just">
                        <a:lnSpc>
                          <a:spcPct val="150000"/>
                        </a:lnSpc>
                      </a:pPr>
                      <a:r>
                        <a:rPr lang="es-ES" sz="1050">
                          <a:effectLst/>
                        </a:rPr>
                        <a:t># de especies de flora y fauna conservados en el cantón. </a:t>
                      </a:r>
                      <a:endParaRPr lang="es-ES" sz="1050">
                        <a:effectLst/>
                        <a:latin typeface="Calibri"/>
                        <a:cs typeface="Times New Roman"/>
                      </a:endParaRPr>
                    </a:p>
                  </a:txBody>
                  <a:tcPr marL="58095" marR="58095" marT="0" marB="0" anchor="ctr"/>
                </a:tc>
                <a:tc>
                  <a:txBody>
                    <a:bodyPr/>
                    <a:lstStyle/>
                    <a:p>
                      <a:pPr algn="just">
                        <a:lnSpc>
                          <a:spcPct val="150000"/>
                        </a:lnSpc>
                        <a:spcAft>
                          <a:spcPts val="0"/>
                        </a:spcAft>
                      </a:pPr>
                      <a:r>
                        <a:rPr lang="es-ES" sz="1050">
                          <a:effectLst/>
                        </a:rPr>
                        <a:t> </a:t>
                      </a:r>
                      <a:endParaRPr lang="es-ES" sz="1100">
                        <a:effectLst/>
                      </a:endParaRPr>
                    </a:p>
                    <a:p>
                      <a:pPr algn="just">
                        <a:lnSpc>
                          <a:spcPct val="150000"/>
                        </a:lnSpc>
                        <a:spcAft>
                          <a:spcPts val="0"/>
                        </a:spcAft>
                      </a:pPr>
                      <a:r>
                        <a:rPr lang="es-ES" sz="1050">
                          <a:effectLst/>
                        </a:rPr>
                        <a:t>El indicador permite conocer si el numero de especies de flora y fauna, ha disminuido permanece constante o existe un incremento.</a:t>
                      </a:r>
                      <a:endParaRPr lang="es-ES" sz="1100">
                        <a:effectLst/>
                        <a:latin typeface="Verdana"/>
                        <a:ea typeface="Times New Roman"/>
                        <a:cs typeface="Times New Roman"/>
                      </a:endParaRPr>
                    </a:p>
                  </a:txBody>
                  <a:tcPr marL="58095" marR="58095" marT="0" marB="0" anchor="ctr"/>
                </a:tc>
                <a:tc>
                  <a:txBody>
                    <a:bodyPr/>
                    <a:lstStyle/>
                    <a:p>
                      <a:pPr algn="just">
                        <a:lnSpc>
                          <a:spcPct val="150000"/>
                        </a:lnSpc>
                      </a:pPr>
                      <a:r>
                        <a:rPr lang="es-ES" sz="1050">
                          <a:effectLst/>
                        </a:rPr>
                        <a:t># de especies de flora y fauna (2012) - # de especies de flora y fauna (2020)</a:t>
                      </a:r>
                      <a:endParaRPr lang="es-ES" sz="1050">
                        <a:effectLst/>
                        <a:latin typeface="Calibri"/>
                        <a:cs typeface="Times New Roman"/>
                      </a:endParaRPr>
                    </a:p>
                  </a:txBody>
                  <a:tcPr marL="58095" marR="58095" marT="0" marB="0" anchor="ctr"/>
                </a:tc>
                <a:tc>
                  <a:txBody>
                    <a:bodyPr/>
                    <a:lstStyle/>
                    <a:p>
                      <a:pPr algn="just">
                        <a:lnSpc>
                          <a:spcPct val="150000"/>
                        </a:lnSpc>
                      </a:pPr>
                      <a:r>
                        <a:rPr lang="es-ES" sz="1050">
                          <a:effectLst/>
                        </a:rPr>
                        <a:t>Conservar la diversidad de especies de flora y fauna para el 2020.</a:t>
                      </a:r>
                      <a:endParaRPr lang="es-ES" sz="1050">
                        <a:effectLst/>
                        <a:latin typeface="Calibri"/>
                        <a:cs typeface="Times New Roman"/>
                      </a:endParaRPr>
                    </a:p>
                  </a:txBody>
                  <a:tcPr marL="58095" marR="58095" marT="0" marB="0" anchor="ctr"/>
                </a:tc>
                <a:tc>
                  <a:txBody>
                    <a:bodyPr/>
                    <a:lstStyle/>
                    <a:p>
                      <a:pPr algn="just">
                        <a:lnSpc>
                          <a:spcPct val="150000"/>
                        </a:lnSpc>
                      </a:pPr>
                      <a:r>
                        <a:rPr lang="es-ES" sz="1050">
                          <a:effectLst/>
                        </a:rPr>
                        <a:t>Organizar campañas de concientización ciudadana.  </a:t>
                      </a:r>
                      <a:endParaRPr lang="es-ES" sz="1050">
                        <a:effectLst/>
                        <a:latin typeface="Calibri"/>
                        <a:cs typeface="Times New Roman"/>
                      </a:endParaRPr>
                    </a:p>
                  </a:txBody>
                  <a:tcPr marL="58095" marR="58095" marT="0" marB="0" anchor="ctr"/>
                </a:tc>
              </a:tr>
              <a:tr h="1505410">
                <a:tc>
                  <a:txBody>
                    <a:bodyPr/>
                    <a:lstStyle/>
                    <a:p>
                      <a:pPr algn="just">
                        <a:lnSpc>
                          <a:spcPct val="150000"/>
                        </a:lnSpc>
                        <a:spcAft>
                          <a:spcPts val="0"/>
                        </a:spcAft>
                      </a:pPr>
                      <a:r>
                        <a:rPr lang="es-ES" sz="1050">
                          <a:effectLst/>
                        </a:rPr>
                        <a:t>Tasa de crecimiento de la frontera agrícola.</a:t>
                      </a:r>
                      <a:endParaRPr lang="es-ES" sz="1100">
                        <a:effectLst/>
                        <a:latin typeface="Verdana"/>
                        <a:ea typeface="Times New Roman"/>
                        <a:cs typeface="Times New Roman"/>
                      </a:endParaRPr>
                    </a:p>
                  </a:txBody>
                  <a:tcPr marL="58095" marR="58095" marT="0" marB="0" anchor="ctr"/>
                </a:tc>
                <a:tc>
                  <a:txBody>
                    <a:bodyPr/>
                    <a:lstStyle/>
                    <a:p>
                      <a:pPr algn="just">
                        <a:lnSpc>
                          <a:spcPct val="150000"/>
                        </a:lnSpc>
                        <a:spcAft>
                          <a:spcPts val="0"/>
                        </a:spcAft>
                      </a:pPr>
                      <a:r>
                        <a:rPr lang="es-ES" sz="1050">
                          <a:effectLst/>
                        </a:rPr>
                        <a:t>Este indicador nos muestra el avance de la frontera agrícola por año, en un periodo determinado. </a:t>
                      </a:r>
                      <a:endParaRPr lang="es-ES" sz="1100">
                        <a:effectLst/>
                        <a:latin typeface="Verdana"/>
                        <a:ea typeface="Times New Roman"/>
                        <a:cs typeface="Times New Roman"/>
                      </a:endParaRPr>
                    </a:p>
                  </a:txBody>
                  <a:tcPr marL="58095" marR="58095" marT="0" marB="0" anchor="ctr"/>
                </a:tc>
                <a:tc>
                  <a:txBody>
                    <a:bodyPr/>
                    <a:lstStyle/>
                    <a:p>
                      <a:pPr algn="just">
                        <a:lnSpc>
                          <a:spcPct val="150000"/>
                        </a:lnSpc>
                      </a:pPr>
                      <a:r>
                        <a:rPr lang="es-ES" sz="1050">
                          <a:effectLst/>
                        </a:rPr>
                        <a:t>área1 – área 2 / año 1 – año 2 = ha /año </a:t>
                      </a:r>
                      <a:endParaRPr lang="es-ES" sz="1050">
                        <a:effectLst/>
                        <a:latin typeface="Calibri"/>
                        <a:cs typeface="Times New Roman"/>
                      </a:endParaRPr>
                    </a:p>
                  </a:txBody>
                  <a:tcPr marL="58095" marR="58095" marT="0" marB="0" anchor="ctr"/>
                </a:tc>
                <a:tc>
                  <a:txBody>
                    <a:bodyPr/>
                    <a:lstStyle/>
                    <a:p>
                      <a:pPr algn="just">
                        <a:lnSpc>
                          <a:spcPct val="150000"/>
                        </a:lnSpc>
                      </a:pPr>
                      <a:r>
                        <a:rPr lang="es-ES" sz="1050">
                          <a:effectLst/>
                        </a:rPr>
                        <a:t>Reducir el avance de la frontera agrícola anual para el 2020.</a:t>
                      </a:r>
                      <a:endParaRPr lang="es-ES" sz="1050">
                        <a:effectLst/>
                        <a:latin typeface="Calibri"/>
                        <a:cs typeface="Times New Roman"/>
                      </a:endParaRPr>
                    </a:p>
                  </a:txBody>
                  <a:tcPr marL="58095" marR="58095" marT="0" marB="0" anchor="ctr"/>
                </a:tc>
                <a:tc>
                  <a:txBody>
                    <a:bodyPr/>
                    <a:lstStyle/>
                    <a:p>
                      <a:pPr algn="just">
                        <a:lnSpc>
                          <a:spcPct val="150000"/>
                        </a:lnSpc>
                      </a:pPr>
                      <a:r>
                        <a:rPr lang="es-ES" sz="1050" dirty="0">
                          <a:effectLst/>
                        </a:rPr>
                        <a:t>Programas para controlar el avance de actividades agrícolas y ganadera.</a:t>
                      </a:r>
                      <a:endParaRPr lang="es-ES" sz="1050" dirty="0">
                        <a:effectLst/>
                        <a:latin typeface="Calibri"/>
                        <a:cs typeface="Times New Roman"/>
                      </a:endParaRPr>
                    </a:p>
                  </a:txBody>
                  <a:tcPr marL="58095" marR="58095" marT="0" marB="0" anchor="ctr"/>
                </a:tc>
              </a:tr>
            </a:tbl>
          </a:graphicData>
        </a:graphic>
      </p:graphicFrame>
    </p:spTree>
    <p:extLst>
      <p:ext uri="{BB962C8B-B14F-4D97-AF65-F5344CB8AC3E}">
        <p14:creationId xmlns:p14="http://schemas.microsoft.com/office/powerpoint/2010/main" val="251849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44624"/>
            <a:ext cx="7125113" cy="924475"/>
          </a:xfrm>
        </p:spPr>
        <p:txBody>
          <a:bodyPr/>
          <a:lstStyle/>
          <a:p>
            <a:pPr algn="ctr"/>
            <a:r>
              <a:rPr lang="en-US" b="1" dirty="0" smtClean="0"/>
              <a:t>METAS</a:t>
            </a:r>
            <a:endParaRPr lang="es-ES" b="1" dirty="0"/>
          </a:p>
        </p:txBody>
      </p:sp>
      <p:graphicFrame>
        <p:nvGraphicFramePr>
          <p:cNvPr id="5" name="4 Tabla"/>
          <p:cNvGraphicFramePr>
            <a:graphicFrameLocks noGrp="1"/>
          </p:cNvGraphicFramePr>
          <p:nvPr>
            <p:extLst>
              <p:ext uri="{D42A27DB-BD31-4B8C-83A1-F6EECF244321}">
                <p14:modId xmlns:p14="http://schemas.microsoft.com/office/powerpoint/2010/main" val="571158448"/>
              </p:ext>
            </p:extLst>
          </p:nvPr>
        </p:nvGraphicFramePr>
        <p:xfrm>
          <a:off x="-36512" y="1124744"/>
          <a:ext cx="5832648" cy="4381332"/>
        </p:xfrm>
        <a:graphic>
          <a:graphicData uri="http://schemas.openxmlformats.org/drawingml/2006/table">
            <a:tbl>
              <a:tblPr firstRow="1" firstCol="1" bandRow="1">
                <a:tableStyleId>{AF606853-7671-496A-8E4F-DF71F8EC918B}</a:tableStyleId>
              </a:tblPr>
              <a:tblGrid>
                <a:gridCol w="2318103"/>
                <a:gridCol w="1495551"/>
                <a:gridCol w="2018994"/>
              </a:tblGrid>
              <a:tr h="452200">
                <a:tc>
                  <a:txBody>
                    <a:bodyPr/>
                    <a:lstStyle/>
                    <a:p>
                      <a:pPr marL="457200" marR="95250" algn="l">
                        <a:lnSpc>
                          <a:spcPct val="150000"/>
                        </a:lnSpc>
                        <a:spcAft>
                          <a:spcPts val="0"/>
                        </a:spcAft>
                      </a:pPr>
                      <a:r>
                        <a:rPr lang="es-ES_tradnl" sz="1200" dirty="0">
                          <a:effectLst/>
                        </a:rPr>
                        <a:t>MAPA TEMÁTICO</a:t>
                      </a:r>
                      <a:endParaRPr lang="es-ES" sz="1200" dirty="0">
                        <a:effectLst/>
                        <a:latin typeface="Verdana"/>
                        <a:ea typeface="Times New Roman"/>
                        <a:cs typeface="Times New Roman"/>
                      </a:endParaRPr>
                    </a:p>
                  </a:txBody>
                  <a:tcPr marL="15998" marR="15998" marT="0" marB="0" anchor="ctr"/>
                </a:tc>
                <a:tc>
                  <a:txBody>
                    <a:bodyPr/>
                    <a:lstStyle/>
                    <a:p>
                      <a:pPr marL="457200" marR="95250" algn="l">
                        <a:lnSpc>
                          <a:spcPct val="150000"/>
                        </a:lnSpc>
                        <a:spcAft>
                          <a:spcPts val="0"/>
                        </a:spcAft>
                      </a:pPr>
                      <a:r>
                        <a:rPr lang="es-ES_tradnl" sz="1200" dirty="0">
                          <a:effectLst/>
                        </a:rPr>
                        <a:t>ESCALA</a:t>
                      </a:r>
                      <a:endParaRPr lang="es-ES" sz="1200" dirty="0">
                        <a:effectLst/>
                        <a:latin typeface="Verdana"/>
                        <a:ea typeface="Times New Roman"/>
                        <a:cs typeface="Times New Roman"/>
                      </a:endParaRPr>
                    </a:p>
                  </a:txBody>
                  <a:tcPr marL="15998" marR="15998" marT="0" marB="0" anchor="ctr"/>
                </a:tc>
                <a:tc>
                  <a:txBody>
                    <a:bodyPr/>
                    <a:lstStyle/>
                    <a:p>
                      <a:pPr marL="441325" marR="95250" indent="0" algn="l">
                        <a:lnSpc>
                          <a:spcPct val="150000"/>
                        </a:lnSpc>
                        <a:spcAft>
                          <a:spcPts val="0"/>
                        </a:spcAft>
                      </a:pPr>
                      <a:r>
                        <a:rPr lang="es-ES_tradnl" sz="1200" dirty="0">
                          <a:effectLst/>
                        </a:rPr>
                        <a:t>GENERADO POR:</a:t>
                      </a:r>
                      <a:endParaRPr lang="es-ES" sz="1200" dirty="0">
                        <a:effectLst/>
                        <a:latin typeface="Verdana"/>
                        <a:ea typeface="Times New Roman"/>
                        <a:cs typeface="Times New Roman"/>
                      </a:endParaRPr>
                    </a:p>
                  </a:txBody>
                  <a:tcPr marL="15998" marR="15998" marT="0" marB="0" anchor="ctr"/>
                </a:tc>
              </a:tr>
              <a:tr h="452200">
                <a:tc>
                  <a:txBody>
                    <a:bodyPr/>
                    <a:lstStyle/>
                    <a:p>
                      <a:pPr marL="95250" marR="95250" indent="0" algn="l" defTabSz="290513">
                        <a:lnSpc>
                          <a:spcPct val="150000"/>
                        </a:lnSpc>
                        <a:spcAft>
                          <a:spcPts val="0"/>
                        </a:spcAft>
                      </a:pPr>
                      <a:r>
                        <a:rPr lang="es-ES_tradnl" sz="1200" dirty="0">
                          <a:effectLst/>
                        </a:rPr>
                        <a:t>Mapa de Pendientes</a:t>
                      </a:r>
                      <a:endParaRPr lang="es-ES" sz="1200" dirty="0">
                        <a:effectLst/>
                        <a:latin typeface="Verdana"/>
                        <a:ea typeface="Times New Roman"/>
                        <a:cs typeface="Times New Roman"/>
                      </a:endParaRPr>
                    </a:p>
                  </a:txBody>
                  <a:tcPr marL="15998" marR="15998" marT="0" marB="0" anchor="ctr"/>
                </a:tc>
                <a:tc>
                  <a:txBody>
                    <a:bodyPr/>
                    <a:lstStyle/>
                    <a:p>
                      <a:pPr marL="457200" marR="95250" algn="l">
                        <a:lnSpc>
                          <a:spcPct val="150000"/>
                        </a:lnSpc>
                        <a:spcAft>
                          <a:spcPts val="0"/>
                        </a:spcAft>
                      </a:pPr>
                      <a:r>
                        <a:rPr lang="es-ES_tradnl" sz="1200" dirty="0">
                          <a:effectLst/>
                        </a:rPr>
                        <a:t>1 : 20 000</a:t>
                      </a:r>
                      <a:endParaRPr lang="es-ES" sz="1200" dirty="0">
                        <a:effectLst/>
                        <a:latin typeface="Verdana"/>
                        <a:ea typeface="Times New Roman"/>
                        <a:cs typeface="Times New Roman"/>
                      </a:endParaRPr>
                    </a:p>
                  </a:txBody>
                  <a:tcPr marL="15998" marR="15998" marT="0" marB="0" anchor="ctr"/>
                </a:tc>
                <a:tc>
                  <a:txBody>
                    <a:bodyPr/>
                    <a:lstStyle/>
                    <a:p>
                      <a:pPr marL="457200" marR="95250" algn="ctr">
                        <a:lnSpc>
                          <a:spcPct val="150000"/>
                        </a:lnSpc>
                        <a:spcAft>
                          <a:spcPts val="0"/>
                        </a:spcAft>
                      </a:pPr>
                      <a:r>
                        <a:rPr lang="es-ES_tradnl" sz="1200" dirty="0">
                          <a:effectLst/>
                        </a:rPr>
                        <a:t>SIGTIERRAS - Municipio de Mejía</a:t>
                      </a:r>
                      <a:endParaRPr lang="es-ES" sz="1200" dirty="0">
                        <a:effectLst/>
                        <a:latin typeface="Verdana"/>
                        <a:ea typeface="Times New Roman"/>
                        <a:cs typeface="Times New Roman"/>
                      </a:endParaRPr>
                    </a:p>
                  </a:txBody>
                  <a:tcPr marL="15998" marR="15998" marT="0" marB="0" anchor="ctr"/>
                </a:tc>
              </a:tr>
              <a:tr h="452200">
                <a:tc>
                  <a:txBody>
                    <a:bodyPr/>
                    <a:lstStyle/>
                    <a:p>
                      <a:pPr marL="95250" marR="95250" indent="0" algn="l">
                        <a:lnSpc>
                          <a:spcPct val="150000"/>
                        </a:lnSpc>
                        <a:spcAft>
                          <a:spcPts val="0"/>
                        </a:spcAft>
                      </a:pPr>
                      <a:r>
                        <a:rPr lang="es-ES_tradnl" sz="1200" dirty="0">
                          <a:effectLst/>
                        </a:rPr>
                        <a:t>Mapa de Uso de la Tierra</a:t>
                      </a:r>
                      <a:endParaRPr lang="es-ES" sz="1200" dirty="0">
                        <a:effectLst/>
                        <a:latin typeface="Verdana"/>
                        <a:ea typeface="Times New Roman"/>
                        <a:cs typeface="Times New Roman"/>
                      </a:endParaRPr>
                    </a:p>
                  </a:txBody>
                  <a:tcPr marL="15998" marR="15998" marT="0" marB="0" anchor="ctr"/>
                </a:tc>
                <a:tc>
                  <a:txBody>
                    <a:bodyPr/>
                    <a:lstStyle/>
                    <a:p>
                      <a:pPr marL="457200" marR="95250" algn="l">
                        <a:lnSpc>
                          <a:spcPct val="150000"/>
                        </a:lnSpc>
                        <a:spcAft>
                          <a:spcPts val="0"/>
                        </a:spcAft>
                      </a:pPr>
                      <a:r>
                        <a:rPr lang="es-ES_tradnl" sz="1200" dirty="0">
                          <a:effectLst/>
                        </a:rPr>
                        <a:t>1 : 20 000</a:t>
                      </a:r>
                      <a:endParaRPr lang="es-ES" sz="1200" dirty="0">
                        <a:effectLst/>
                        <a:latin typeface="Verdana"/>
                        <a:ea typeface="Times New Roman"/>
                        <a:cs typeface="Times New Roman"/>
                      </a:endParaRPr>
                    </a:p>
                  </a:txBody>
                  <a:tcPr marL="15998" marR="15998" marT="0" marB="0" anchor="ctr"/>
                </a:tc>
                <a:tc>
                  <a:txBody>
                    <a:bodyPr/>
                    <a:lstStyle/>
                    <a:p>
                      <a:pPr marL="457200" marR="95250" algn="ctr">
                        <a:lnSpc>
                          <a:spcPct val="150000"/>
                        </a:lnSpc>
                        <a:spcAft>
                          <a:spcPts val="0"/>
                        </a:spcAft>
                      </a:pPr>
                      <a:r>
                        <a:rPr lang="es-ES_tradnl" sz="1200" dirty="0">
                          <a:effectLst/>
                        </a:rPr>
                        <a:t>SIG TIERRAS - Municipio de Mejía</a:t>
                      </a:r>
                      <a:endParaRPr lang="es-ES" sz="1200" dirty="0">
                        <a:effectLst/>
                        <a:latin typeface="Verdana"/>
                        <a:ea typeface="Times New Roman"/>
                        <a:cs typeface="Times New Roman"/>
                      </a:endParaRPr>
                    </a:p>
                  </a:txBody>
                  <a:tcPr marL="15998" marR="15998" marT="0" marB="0" anchor="ctr"/>
                </a:tc>
              </a:tr>
              <a:tr h="641186">
                <a:tc>
                  <a:txBody>
                    <a:bodyPr/>
                    <a:lstStyle/>
                    <a:p>
                      <a:pPr marL="95250" marR="95250" indent="0" algn="l">
                        <a:lnSpc>
                          <a:spcPct val="150000"/>
                        </a:lnSpc>
                        <a:spcAft>
                          <a:spcPts val="0"/>
                        </a:spcAft>
                      </a:pPr>
                      <a:r>
                        <a:rPr lang="es-ES_tradnl" sz="1200" dirty="0">
                          <a:effectLst/>
                        </a:rPr>
                        <a:t>Mapa de Amenazas y Riesgos Naturales</a:t>
                      </a:r>
                      <a:endParaRPr lang="es-ES" sz="1200" dirty="0">
                        <a:effectLst/>
                        <a:latin typeface="Verdana"/>
                        <a:ea typeface="Times New Roman"/>
                        <a:cs typeface="Times New Roman"/>
                      </a:endParaRPr>
                    </a:p>
                  </a:txBody>
                  <a:tcPr marL="15998" marR="15998" marT="0" marB="0" anchor="ctr"/>
                </a:tc>
                <a:tc>
                  <a:txBody>
                    <a:bodyPr/>
                    <a:lstStyle/>
                    <a:p>
                      <a:pPr marL="457200" marR="95250" algn="l">
                        <a:lnSpc>
                          <a:spcPct val="150000"/>
                        </a:lnSpc>
                        <a:spcAft>
                          <a:spcPts val="0"/>
                        </a:spcAft>
                      </a:pPr>
                      <a:r>
                        <a:rPr lang="es-ES_tradnl" sz="1200" dirty="0">
                          <a:effectLst/>
                        </a:rPr>
                        <a:t>1 : 20 000</a:t>
                      </a:r>
                      <a:endParaRPr lang="es-ES" sz="1200" dirty="0">
                        <a:effectLst/>
                        <a:latin typeface="Verdana"/>
                        <a:ea typeface="Times New Roman"/>
                        <a:cs typeface="Times New Roman"/>
                      </a:endParaRPr>
                    </a:p>
                  </a:txBody>
                  <a:tcPr marL="15998" marR="15998" marT="0" marB="0" anchor="ctr"/>
                </a:tc>
                <a:tc>
                  <a:txBody>
                    <a:bodyPr/>
                    <a:lstStyle/>
                    <a:p>
                      <a:pPr marL="457200" marR="95250" algn="ctr">
                        <a:lnSpc>
                          <a:spcPct val="150000"/>
                        </a:lnSpc>
                        <a:spcAft>
                          <a:spcPts val="0"/>
                        </a:spcAft>
                      </a:pPr>
                      <a:r>
                        <a:rPr lang="es-ES_tradnl" sz="1200" dirty="0">
                          <a:effectLst/>
                        </a:rPr>
                        <a:t>SIGTIERRAS - Municipio de Mejía</a:t>
                      </a:r>
                      <a:endParaRPr lang="es-ES" sz="1200" dirty="0">
                        <a:effectLst/>
                        <a:latin typeface="Verdana"/>
                        <a:ea typeface="Times New Roman"/>
                        <a:cs typeface="Times New Roman"/>
                      </a:endParaRPr>
                    </a:p>
                  </a:txBody>
                  <a:tcPr marL="15998" marR="15998" marT="0" marB="0" anchor="ctr"/>
                </a:tc>
              </a:tr>
              <a:tr h="452200">
                <a:tc>
                  <a:txBody>
                    <a:bodyPr/>
                    <a:lstStyle/>
                    <a:p>
                      <a:pPr algn="l">
                        <a:lnSpc>
                          <a:spcPct val="150000"/>
                        </a:lnSpc>
                        <a:spcAft>
                          <a:spcPts val="0"/>
                        </a:spcAft>
                      </a:pPr>
                      <a:r>
                        <a:rPr lang="es-ES_tradnl" sz="1200" dirty="0">
                          <a:effectLst/>
                        </a:rPr>
                        <a:t>Mapa de Población Total</a:t>
                      </a:r>
                      <a:endParaRPr lang="es-ES" sz="1200" dirty="0">
                        <a:effectLst/>
                        <a:latin typeface="Verdana"/>
                        <a:ea typeface="Times New Roman"/>
                        <a:cs typeface="Times New Roman"/>
                      </a:endParaRPr>
                    </a:p>
                  </a:txBody>
                  <a:tcPr marL="15998" marR="15998" marT="0" marB="0" anchor="ctr"/>
                </a:tc>
                <a:tc>
                  <a:txBody>
                    <a:bodyPr/>
                    <a:lstStyle/>
                    <a:p>
                      <a:pPr marL="457200" marR="95250" algn="l">
                        <a:lnSpc>
                          <a:spcPct val="150000"/>
                        </a:lnSpc>
                        <a:spcAft>
                          <a:spcPts val="0"/>
                        </a:spcAft>
                      </a:pPr>
                      <a:r>
                        <a:rPr lang="es-ES_tradnl" sz="1200" dirty="0">
                          <a:effectLst/>
                        </a:rPr>
                        <a:t>1 : 20 000</a:t>
                      </a:r>
                      <a:endParaRPr lang="es-ES" sz="1200" dirty="0">
                        <a:effectLst/>
                        <a:latin typeface="Verdana"/>
                        <a:ea typeface="Times New Roman"/>
                        <a:cs typeface="Times New Roman"/>
                      </a:endParaRPr>
                    </a:p>
                  </a:txBody>
                  <a:tcPr marL="15998" marR="15998" marT="0" marB="0" anchor="ctr"/>
                </a:tc>
                <a:tc>
                  <a:txBody>
                    <a:bodyPr/>
                    <a:lstStyle/>
                    <a:p>
                      <a:pPr marL="457200" marR="95250" algn="ctr">
                        <a:lnSpc>
                          <a:spcPct val="150000"/>
                        </a:lnSpc>
                        <a:spcAft>
                          <a:spcPts val="0"/>
                        </a:spcAft>
                      </a:pPr>
                      <a:r>
                        <a:rPr lang="es-ES_tradnl" sz="1200" dirty="0">
                          <a:effectLst/>
                        </a:rPr>
                        <a:t>Tesista</a:t>
                      </a:r>
                      <a:endParaRPr lang="es-ES" sz="1200" dirty="0">
                        <a:effectLst/>
                        <a:latin typeface="Verdana"/>
                        <a:ea typeface="Times New Roman"/>
                        <a:cs typeface="Times New Roman"/>
                      </a:endParaRPr>
                    </a:p>
                  </a:txBody>
                  <a:tcPr marL="15998" marR="15998" marT="0" marB="0" anchor="ctr"/>
                </a:tc>
              </a:tr>
              <a:tr h="226100">
                <a:tc>
                  <a:txBody>
                    <a:bodyPr/>
                    <a:lstStyle/>
                    <a:p>
                      <a:pPr algn="l">
                        <a:lnSpc>
                          <a:spcPct val="150000"/>
                        </a:lnSpc>
                        <a:spcAft>
                          <a:spcPts val="0"/>
                        </a:spcAft>
                      </a:pPr>
                      <a:r>
                        <a:rPr lang="es-ES_tradnl" sz="1200" dirty="0">
                          <a:effectLst/>
                        </a:rPr>
                        <a:t>Mapa de PEA</a:t>
                      </a:r>
                      <a:endParaRPr lang="es-ES" sz="1200" dirty="0">
                        <a:effectLst/>
                        <a:latin typeface="Verdana"/>
                        <a:ea typeface="Times New Roman"/>
                        <a:cs typeface="Times New Roman"/>
                      </a:endParaRPr>
                    </a:p>
                  </a:txBody>
                  <a:tcPr marL="15998" marR="15998" marT="0" marB="0" anchor="ctr"/>
                </a:tc>
                <a:tc>
                  <a:txBody>
                    <a:bodyPr/>
                    <a:lstStyle/>
                    <a:p>
                      <a:pPr marL="457200" marR="95250" algn="l">
                        <a:lnSpc>
                          <a:spcPct val="150000"/>
                        </a:lnSpc>
                        <a:spcAft>
                          <a:spcPts val="0"/>
                        </a:spcAft>
                      </a:pPr>
                      <a:r>
                        <a:rPr lang="es-ES_tradnl" sz="1200" dirty="0">
                          <a:effectLst/>
                        </a:rPr>
                        <a:t>1 : 20 000</a:t>
                      </a:r>
                      <a:endParaRPr lang="es-ES" sz="1200" dirty="0">
                        <a:effectLst/>
                        <a:latin typeface="Verdana"/>
                        <a:ea typeface="Times New Roman"/>
                        <a:cs typeface="Times New Roman"/>
                      </a:endParaRPr>
                    </a:p>
                  </a:txBody>
                  <a:tcPr marL="15998" marR="15998" marT="0" marB="0" anchor="ctr"/>
                </a:tc>
                <a:tc>
                  <a:txBody>
                    <a:bodyPr/>
                    <a:lstStyle/>
                    <a:p>
                      <a:pPr marL="457200" marR="95250" algn="ctr">
                        <a:lnSpc>
                          <a:spcPct val="150000"/>
                        </a:lnSpc>
                        <a:spcAft>
                          <a:spcPts val="0"/>
                        </a:spcAft>
                      </a:pPr>
                      <a:r>
                        <a:rPr lang="es-ES_tradnl" sz="1200" dirty="0">
                          <a:effectLst/>
                        </a:rPr>
                        <a:t>Tesista</a:t>
                      </a:r>
                      <a:endParaRPr lang="es-ES" sz="1200" dirty="0">
                        <a:effectLst/>
                        <a:latin typeface="Verdana"/>
                        <a:ea typeface="Times New Roman"/>
                        <a:cs typeface="Times New Roman"/>
                      </a:endParaRPr>
                    </a:p>
                  </a:txBody>
                  <a:tcPr marL="15998" marR="15998" marT="0" marB="0" anchor="ctr"/>
                </a:tc>
              </a:tr>
              <a:tr h="452200">
                <a:tc>
                  <a:txBody>
                    <a:bodyPr/>
                    <a:lstStyle/>
                    <a:p>
                      <a:pPr algn="l">
                        <a:lnSpc>
                          <a:spcPct val="150000"/>
                        </a:lnSpc>
                        <a:spcAft>
                          <a:spcPts val="0"/>
                        </a:spcAft>
                      </a:pPr>
                      <a:r>
                        <a:rPr lang="es-ES_tradnl" sz="1200" dirty="0">
                          <a:effectLst/>
                        </a:rPr>
                        <a:t>Mapa de Ramas de Actividad</a:t>
                      </a:r>
                      <a:endParaRPr lang="es-ES" sz="1200" dirty="0">
                        <a:effectLst/>
                        <a:latin typeface="Verdana"/>
                        <a:ea typeface="Times New Roman"/>
                        <a:cs typeface="Times New Roman"/>
                      </a:endParaRPr>
                    </a:p>
                  </a:txBody>
                  <a:tcPr marL="15998" marR="15998" marT="0" marB="0" anchor="ctr"/>
                </a:tc>
                <a:tc>
                  <a:txBody>
                    <a:bodyPr/>
                    <a:lstStyle/>
                    <a:p>
                      <a:pPr marL="457200" marR="95250" algn="l">
                        <a:lnSpc>
                          <a:spcPct val="150000"/>
                        </a:lnSpc>
                        <a:spcAft>
                          <a:spcPts val="0"/>
                        </a:spcAft>
                      </a:pPr>
                      <a:r>
                        <a:rPr lang="es-ES_tradnl" sz="1200" dirty="0">
                          <a:effectLst/>
                        </a:rPr>
                        <a:t>1 : 20 000</a:t>
                      </a:r>
                      <a:endParaRPr lang="es-ES" sz="1200" dirty="0">
                        <a:effectLst/>
                        <a:latin typeface="Verdana"/>
                        <a:ea typeface="Times New Roman"/>
                        <a:cs typeface="Times New Roman"/>
                      </a:endParaRPr>
                    </a:p>
                  </a:txBody>
                  <a:tcPr marL="15998" marR="15998" marT="0" marB="0" anchor="ctr"/>
                </a:tc>
                <a:tc>
                  <a:txBody>
                    <a:bodyPr/>
                    <a:lstStyle/>
                    <a:p>
                      <a:pPr marL="457200" marR="95250" algn="ctr">
                        <a:lnSpc>
                          <a:spcPct val="150000"/>
                        </a:lnSpc>
                        <a:spcAft>
                          <a:spcPts val="0"/>
                        </a:spcAft>
                      </a:pPr>
                      <a:r>
                        <a:rPr lang="es-ES_tradnl" sz="1200" dirty="0">
                          <a:effectLst/>
                        </a:rPr>
                        <a:t>Tesista</a:t>
                      </a:r>
                      <a:endParaRPr lang="es-ES" sz="1200" dirty="0">
                        <a:effectLst/>
                        <a:latin typeface="Verdana"/>
                        <a:ea typeface="Times New Roman"/>
                        <a:cs typeface="Times New Roman"/>
                      </a:endParaRPr>
                    </a:p>
                  </a:txBody>
                  <a:tcPr marL="15998" marR="15998" marT="0" marB="0" anchor="ctr"/>
                </a:tc>
              </a:tr>
              <a:tr h="226100">
                <a:tc>
                  <a:txBody>
                    <a:bodyPr/>
                    <a:lstStyle/>
                    <a:p>
                      <a:pPr algn="l">
                        <a:lnSpc>
                          <a:spcPct val="150000"/>
                        </a:lnSpc>
                        <a:spcAft>
                          <a:spcPts val="0"/>
                        </a:spcAft>
                      </a:pPr>
                      <a:r>
                        <a:rPr lang="es-ES_tradnl" sz="1200" dirty="0">
                          <a:effectLst/>
                        </a:rPr>
                        <a:t>Mapa de Educación</a:t>
                      </a:r>
                      <a:endParaRPr lang="es-ES" sz="1200" dirty="0">
                        <a:effectLst/>
                        <a:latin typeface="Verdana"/>
                        <a:ea typeface="Times New Roman"/>
                        <a:cs typeface="Times New Roman"/>
                      </a:endParaRPr>
                    </a:p>
                  </a:txBody>
                  <a:tcPr marL="15998" marR="15998" marT="0" marB="0" anchor="ctr"/>
                </a:tc>
                <a:tc>
                  <a:txBody>
                    <a:bodyPr/>
                    <a:lstStyle/>
                    <a:p>
                      <a:pPr marL="457200" marR="95250" algn="l">
                        <a:lnSpc>
                          <a:spcPct val="150000"/>
                        </a:lnSpc>
                        <a:spcAft>
                          <a:spcPts val="0"/>
                        </a:spcAft>
                      </a:pPr>
                      <a:r>
                        <a:rPr lang="es-ES_tradnl" sz="1200" dirty="0">
                          <a:effectLst/>
                        </a:rPr>
                        <a:t>1 : 20 000</a:t>
                      </a:r>
                      <a:endParaRPr lang="es-ES" sz="1200" dirty="0">
                        <a:effectLst/>
                        <a:latin typeface="Verdana"/>
                        <a:ea typeface="Times New Roman"/>
                        <a:cs typeface="Times New Roman"/>
                      </a:endParaRPr>
                    </a:p>
                  </a:txBody>
                  <a:tcPr marL="15998" marR="15998" marT="0" marB="0" anchor="ctr"/>
                </a:tc>
                <a:tc>
                  <a:txBody>
                    <a:bodyPr/>
                    <a:lstStyle/>
                    <a:p>
                      <a:pPr marL="457200" marR="95250" algn="ctr">
                        <a:lnSpc>
                          <a:spcPct val="150000"/>
                        </a:lnSpc>
                        <a:spcAft>
                          <a:spcPts val="0"/>
                        </a:spcAft>
                      </a:pPr>
                      <a:r>
                        <a:rPr lang="es-ES_tradnl" sz="1200" dirty="0">
                          <a:effectLst/>
                        </a:rPr>
                        <a:t>Tesista</a:t>
                      </a:r>
                      <a:endParaRPr lang="es-ES" sz="1200" dirty="0">
                        <a:effectLst/>
                        <a:latin typeface="Verdana"/>
                        <a:ea typeface="Times New Roman"/>
                        <a:cs typeface="Times New Roman"/>
                      </a:endParaRPr>
                    </a:p>
                  </a:txBody>
                  <a:tcPr marL="15998" marR="15998" marT="0" marB="0" anchor="ctr"/>
                </a:tc>
              </a:tr>
              <a:tr h="641186">
                <a:tc>
                  <a:txBody>
                    <a:bodyPr/>
                    <a:lstStyle/>
                    <a:p>
                      <a:pPr algn="l">
                        <a:lnSpc>
                          <a:spcPct val="150000"/>
                        </a:lnSpc>
                        <a:spcAft>
                          <a:spcPts val="0"/>
                        </a:spcAft>
                      </a:pPr>
                      <a:r>
                        <a:rPr lang="es-ES_tradnl" sz="1200" dirty="0">
                          <a:effectLst/>
                        </a:rPr>
                        <a:t>Mapa de Zonificación Ecológica - Económica</a:t>
                      </a:r>
                      <a:endParaRPr lang="es-ES" sz="1200" dirty="0">
                        <a:effectLst/>
                        <a:latin typeface="Verdana"/>
                        <a:ea typeface="Times New Roman"/>
                        <a:cs typeface="Times New Roman"/>
                      </a:endParaRPr>
                    </a:p>
                  </a:txBody>
                  <a:tcPr marL="15998" marR="15998" marT="0" marB="0" anchor="ctr"/>
                </a:tc>
                <a:tc>
                  <a:txBody>
                    <a:bodyPr/>
                    <a:lstStyle/>
                    <a:p>
                      <a:pPr marL="457200" marR="95250" algn="l">
                        <a:lnSpc>
                          <a:spcPct val="150000"/>
                        </a:lnSpc>
                        <a:spcAft>
                          <a:spcPts val="0"/>
                        </a:spcAft>
                      </a:pPr>
                      <a:r>
                        <a:rPr lang="es-ES_tradnl" sz="1200" dirty="0">
                          <a:effectLst/>
                        </a:rPr>
                        <a:t>1 : 20 000</a:t>
                      </a:r>
                      <a:endParaRPr lang="es-ES" sz="1200" dirty="0">
                        <a:effectLst/>
                        <a:latin typeface="Verdana"/>
                        <a:ea typeface="Times New Roman"/>
                        <a:cs typeface="Times New Roman"/>
                      </a:endParaRPr>
                    </a:p>
                  </a:txBody>
                  <a:tcPr marL="15998" marR="15998" marT="0" marB="0" anchor="ctr"/>
                </a:tc>
                <a:tc>
                  <a:txBody>
                    <a:bodyPr/>
                    <a:lstStyle/>
                    <a:p>
                      <a:pPr marL="457200" marR="95250" algn="ctr">
                        <a:lnSpc>
                          <a:spcPct val="150000"/>
                        </a:lnSpc>
                        <a:spcAft>
                          <a:spcPts val="0"/>
                        </a:spcAft>
                      </a:pPr>
                      <a:r>
                        <a:rPr lang="es-ES_tradnl" sz="1200" dirty="0">
                          <a:effectLst/>
                        </a:rPr>
                        <a:t>Tesista</a:t>
                      </a:r>
                      <a:endParaRPr lang="es-ES" sz="1200" dirty="0">
                        <a:effectLst/>
                        <a:latin typeface="Verdana"/>
                        <a:ea typeface="Times New Roman"/>
                        <a:cs typeface="Times New Roman"/>
                      </a:endParaRPr>
                    </a:p>
                  </a:txBody>
                  <a:tcPr marL="15998" marR="15998" marT="0" marB="0" anchor="ctr"/>
                </a:tc>
              </a:tr>
            </a:tbl>
          </a:graphicData>
        </a:graphic>
      </p:graphicFrame>
      <p:graphicFrame>
        <p:nvGraphicFramePr>
          <p:cNvPr id="6" name="5 Diagrama"/>
          <p:cNvGraphicFramePr/>
          <p:nvPr>
            <p:extLst>
              <p:ext uri="{D42A27DB-BD31-4B8C-83A1-F6EECF244321}">
                <p14:modId xmlns:p14="http://schemas.microsoft.com/office/powerpoint/2010/main" val="3037447970"/>
              </p:ext>
            </p:extLst>
          </p:nvPr>
        </p:nvGraphicFramePr>
        <p:xfrm>
          <a:off x="4788024" y="-173450"/>
          <a:ext cx="5400600" cy="700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0067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274243438"/>
              </p:ext>
            </p:extLst>
          </p:nvPr>
        </p:nvGraphicFramePr>
        <p:xfrm>
          <a:off x="395536" y="486242"/>
          <a:ext cx="8352928" cy="6000750"/>
        </p:xfrm>
        <a:graphic>
          <a:graphicData uri="http://schemas.openxmlformats.org/drawingml/2006/table">
            <a:tbl>
              <a:tblPr firstRow="1" firstCol="1" bandRow="1">
                <a:tableStyleId>{073A0DAA-6AF3-43AB-8588-CEC1D06C72B9}</a:tableStyleId>
              </a:tblPr>
              <a:tblGrid>
                <a:gridCol w="1224136"/>
                <a:gridCol w="2379905"/>
                <a:gridCol w="1580535"/>
                <a:gridCol w="1800200"/>
                <a:gridCol w="1368152"/>
              </a:tblGrid>
              <a:tr h="277364">
                <a:tc>
                  <a:txBody>
                    <a:bodyPr/>
                    <a:lstStyle/>
                    <a:p>
                      <a:pPr algn="ctr">
                        <a:lnSpc>
                          <a:spcPct val="150000"/>
                        </a:lnSpc>
                      </a:pPr>
                      <a:r>
                        <a:rPr lang="es-ES" sz="1050" dirty="0">
                          <a:effectLst/>
                        </a:rPr>
                        <a:t>NOMBRRE</a:t>
                      </a:r>
                      <a:endParaRPr lang="es-ES" sz="1050" dirty="0">
                        <a:effectLst/>
                        <a:latin typeface="Calibri"/>
                        <a:cs typeface="Times New Roman"/>
                      </a:endParaRPr>
                    </a:p>
                  </a:txBody>
                  <a:tcPr marL="25869" marR="25869" marT="0" marB="0" anchor="ctr"/>
                </a:tc>
                <a:tc>
                  <a:txBody>
                    <a:bodyPr/>
                    <a:lstStyle/>
                    <a:p>
                      <a:pPr algn="ctr">
                        <a:lnSpc>
                          <a:spcPct val="150000"/>
                        </a:lnSpc>
                      </a:pPr>
                      <a:r>
                        <a:rPr lang="es-ES" sz="1050">
                          <a:effectLst/>
                        </a:rPr>
                        <a:t>DESCRIPCIÓN</a:t>
                      </a:r>
                      <a:endParaRPr lang="es-ES" sz="1050">
                        <a:effectLst/>
                        <a:latin typeface="Calibri"/>
                        <a:cs typeface="Times New Roman"/>
                      </a:endParaRPr>
                    </a:p>
                  </a:txBody>
                  <a:tcPr marL="25869" marR="25869" marT="0" marB="0" anchor="ctr"/>
                </a:tc>
                <a:tc>
                  <a:txBody>
                    <a:bodyPr/>
                    <a:lstStyle/>
                    <a:p>
                      <a:pPr algn="ctr">
                        <a:lnSpc>
                          <a:spcPct val="150000"/>
                        </a:lnSpc>
                      </a:pPr>
                      <a:r>
                        <a:rPr lang="es-ES" sz="1050">
                          <a:effectLst/>
                        </a:rPr>
                        <a:t>FÓRMULA DE CÁLCULO</a:t>
                      </a:r>
                      <a:endParaRPr lang="es-ES" sz="1050">
                        <a:effectLst/>
                        <a:latin typeface="Calibri"/>
                        <a:cs typeface="Times New Roman"/>
                      </a:endParaRPr>
                    </a:p>
                  </a:txBody>
                  <a:tcPr marL="25869" marR="25869" marT="0" marB="0" anchor="ctr"/>
                </a:tc>
                <a:tc>
                  <a:txBody>
                    <a:bodyPr/>
                    <a:lstStyle/>
                    <a:p>
                      <a:pPr algn="ctr">
                        <a:lnSpc>
                          <a:spcPct val="150000"/>
                        </a:lnSpc>
                      </a:pPr>
                      <a:r>
                        <a:rPr lang="es-ES" sz="1050">
                          <a:effectLst/>
                        </a:rPr>
                        <a:t>META</a:t>
                      </a:r>
                      <a:endParaRPr lang="es-ES" sz="1050">
                        <a:effectLst/>
                        <a:latin typeface="Calibri"/>
                        <a:cs typeface="Times New Roman"/>
                      </a:endParaRPr>
                    </a:p>
                  </a:txBody>
                  <a:tcPr marL="25869" marR="25869" marT="0" marB="0" anchor="ctr"/>
                </a:tc>
                <a:tc>
                  <a:txBody>
                    <a:bodyPr/>
                    <a:lstStyle/>
                    <a:p>
                      <a:pPr algn="ctr">
                        <a:lnSpc>
                          <a:spcPct val="150000"/>
                        </a:lnSpc>
                      </a:pPr>
                      <a:r>
                        <a:rPr lang="es-ES" sz="1050">
                          <a:effectLst/>
                        </a:rPr>
                        <a:t>ACTIVIDADES</a:t>
                      </a:r>
                      <a:endParaRPr lang="es-ES" sz="1050">
                        <a:effectLst/>
                        <a:latin typeface="Calibri"/>
                        <a:cs typeface="Times New Roman"/>
                      </a:endParaRPr>
                    </a:p>
                  </a:txBody>
                  <a:tcPr marL="25869" marR="25869" marT="0" marB="0" anchor="ctr"/>
                </a:tc>
              </a:tr>
              <a:tr h="970775">
                <a:tc>
                  <a:txBody>
                    <a:bodyPr/>
                    <a:lstStyle/>
                    <a:p>
                      <a:pPr algn="ctr">
                        <a:lnSpc>
                          <a:spcPct val="150000"/>
                        </a:lnSpc>
                      </a:pPr>
                      <a:r>
                        <a:rPr lang="es-ES" sz="1050">
                          <a:effectLst/>
                        </a:rPr>
                        <a:t>% de disponibilidad de servicios básicos de calidad</a:t>
                      </a:r>
                      <a:endParaRPr lang="es-ES" sz="1050">
                        <a:effectLst/>
                        <a:latin typeface="Calibri"/>
                        <a:cs typeface="Times New Roman"/>
                      </a:endParaRPr>
                    </a:p>
                  </a:txBody>
                  <a:tcPr marL="25869" marR="25869" marT="0" marB="0" anchor="ctr"/>
                </a:tc>
                <a:tc>
                  <a:txBody>
                    <a:bodyPr/>
                    <a:lstStyle/>
                    <a:p>
                      <a:pPr algn="just">
                        <a:lnSpc>
                          <a:spcPct val="150000"/>
                        </a:lnSpc>
                      </a:pPr>
                      <a:r>
                        <a:rPr lang="es-ES" sz="1050" dirty="0">
                          <a:effectLst/>
                        </a:rPr>
                        <a:t>Este indicador muestra la cantidad de viviendas que cuentan con servicios básicos como: agua potable, luz eléctrica y alcantarillado. En la actualidad los principales asentamientos poblacionales presentan estos servicios pero aun la cobertura no es completa.</a:t>
                      </a:r>
                      <a:endParaRPr lang="es-ES" sz="1050" dirty="0">
                        <a:effectLst/>
                        <a:latin typeface="Calibri"/>
                        <a:cs typeface="Times New Roman"/>
                      </a:endParaRPr>
                    </a:p>
                  </a:txBody>
                  <a:tcPr marL="25869" marR="25869" marT="0" marB="0" anchor="ctr"/>
                </a:tc>
                <a:tc>
                  <a:txBody>
                    <a:bodyPr/>
                    <a:lstStyle/>
                    <a:p>
                      <a:pPr algn="ctr">
                        <a:lnSpc>
                          <a:spcPct val="150000"/>
                        </a:lnSpc>
                      </a:pPr>
                      <a:r>
                        <a:rPr lang="es-ES" sz="1050">
                          <a:effectLst/>
                        </a:rPr>
                        <a:t># de viviendas con servicios básicos /# total de viviendas x 100</a:t>
                      </a:r>
                      <a:endParaRPr lang="es-ES" sz="1050">
                        <a:effectLst/>
                        <a:latin typeface="Calibri"/>
                        <a:cs typeface="Times New Roman"/>
                      </a:endParaRPr>
                    </a:p>
                  </a:txBody>
                  <a:tcPr marL="25869" marR="25869" marT="0" marB="0" anchor="ctr"/>
                </a:tc>
                <a:tc>
                  <a:txBody>
                    <a:bodyPr/>
                    <a:lstStyle/>
                    <a:p>
                      <a:pPr algn="just">
                        <a:lnSpc>
                          <a:spcPct val="150000"/>
                        </a:lnSpc>
                      </a:pPr>
                      <a:r>
                        <a:rPr lang="es-ES" sz="1050">
                          <a:effectLst/>
                        </a:rPr>
                        <a:t>Hasta el 2.015 lograr un porcentaje de disponibilidad de servicios básicos que supere el 80% de viviendas presentes en el cantón.</a:t>
                      </a:r>
                      <a:endParaRPr lang="es-ES" sz="1050">
                        <a:effectLst/>
                        <a:latin typeface="Calibri"/>
                        <a:cs typeface="Times New Roman"/>
                      </a:endParaRPr>
                    </a:p>
                  </a:txBody>
                  <a:tcPr marL="25869" marR="25869" marT="0" marB="0" anchor="ctr"/>
                </a:tc>
                <a:tc>
                  <a:txBody>
                    <a:bodyPr/>
                    <a:lstStyle/>
                    <a:p>
                      <a:pPr algn="just">
                        <a:lnSpc>
                          <a:spcPct val="150000"/>
                        </a:lnSpc>
                      </a:pPr>
                      <a:r>
                        <a:rPr lang="es-ES" sz="1050">
                          <a:effectLst/>
                        </a:rPr>
                        <a:t>Creación de nuevas redes de agua potable, luz eléctrica y alcantarillado.</a:t>
                      </a:r>
                      <a:endParaRPr lang="es-ES" sz="1050">
                        <a:effectLst/>
                        <a:latin typeface="Calibri"/>
                        <a:cs typeface="Times New Roman"/>
                      </a:endParaRPr>
                    </a:p>
                  </a:txBody>
                  <a:tcPr marL="25869" marR="25869" marT="0" marB="0" anchor="ctr"/>
                </a:tc>
              </a:tr>
              <a:tr h="693411">
                <a:tc>
                  <a:txBody>
                    <a:bodyPr/>
                    <a:lstStyle/>
                    <a:p>
                      <a:pPr algn="ctr">
                        <a:lnSpc>
                          <a:spcPct val="150000"/>
                        </a:lnSpc>
                      </a:pPr>
                      <a:r>
                        <a:rPr lang="es-ES" sz="1050">
                          <a:effectLst/>
                        </a:rPr>
                        <a:t> % de vías en buen estado</a:t>
                      </a:r>
                      <a:endParaRPr lang="es-ES" sz="1050">
                        <a:effectLst/>
                        <a:latin typeface="Calibri"/>
                        <a:cs typeface="Times New Roman"/>
                      </a:endParaRPr>
                    </a:p>
                  </a:txBody>
                  <a:tcPr marL="25869" marR="25869" marT="0" marB="0" anchor="ctr"/>
                </a:tc>
                <a:tc>
                  <a:txBody>
                    <a:bodyPr/>
                    <a:lstStyle/>
                    <a:p>
                      <a:pPr algn="just">
                        <a:lnSpc>
                          <a:spcPct val="150000"/>
                        </a:lnSpc>
                      </a:pPr>
                      <a:r>
                        <a:rPr lang="es-ES" sz="1050">
                          <a:effectLst/>
                        </a:rPr>
                        <a:t>Este indicador muestra la realidad del cantón en cuanto a su infraestructura vial, y refleja el nivel de articulación tanto interna (parroquial) como externa (cantonal) que Mejía presenta.</a:t>
                      </a:r>
                      <a:endParaRPr lang="es-ES" sz="1050">
                        <a:effectLst/>
                        <a:latin typeface="Calibri"/>
                        <a:cs typeface="Times New Roman"/>
                      </a:endParaRPr>
                    </a:p>
                  </a:txBody>
                  <a:tcPr marL="25869" marR="25869" marT="0" marB="0" anchor="ctr"/>
                </a:tc>
                <a:tc>
                  <a:txBody>
                    <a:bodyPr/>
                    <a:lstStyle/>
                    <a:p>
                      <a:pPr algn="just">
                        <a:lnSpc>
                          <a:spcPct val="150000"/>
                        </a:lnSpc>
                      </a:pPr>
                      <a:r>
                        <a:rPr lang="es-ES" sz="1050">
                          <a:effectLst/>
                        </a:rPr>
                        <a:t>Longitud de la vías de primer y segundo orden  (km) / Longitud total de la vías (km)  x 100</a:t>
                      </a:r>
                      <a:endParaRPr lang="es-ES" sz="1050">
                        <a:effectLst/>
                        <a:latin typeface="Calibri"/>
                        <a:cs typeface="Times New Roman"/>
                      </a:endParaRPr>
                    </a:p>
                  </a:txBody>
                  <a:tcPr marL="25869" marR="25869" marT="0" marB="0" anchor="ctr"/>
                </a:tc>
                <a:tc>
                  <a:txBody>
                    <a:bodyPr/>
                    <a:lstStyle/>
                    <a:p>
                      <a:pPr algn="just">
                        <a:lnSpc>
                          <a:spcPct val="150000"/>
                        </a:lnSpc>
                      </a:pPr>
                      <a:r>
                        <a:rPr lang="es-ES" sz="1050">
                          <a:effectLst/>
                        </a:rPr>
                        <a:t>La construcción y mejoramiento de vías será aumentada en un 50% hasta el 2.015.</a:t>
                      </a:r>
                      <a:endParaRPr lang="es-ES" sz="1050">
                        <a:effectLst/>
                        <a:latin typeface="Calibri"/>
                        <a:cs typeface="Times New Roman"/>
                      </a:endParaRPr>
                    </a:p>
                  </a:txBody>
                  <a:tcPr marL="25869" marR="25869" marT="0" marB="0" anchor="ctr"/>
                </a:tc>
                <a:tc>
                  <a:txBody>
                    <a:bodyPr/>
                    <a:lstStyle/>
                    <a:p>
                      <a:pPr algn="just">
                        <a:lnSpc>
                          <a:spcPct val="150000"/>
                        </a:lnSpc>
                      </a:pPr>
                      <a:r>
                        <a:rPr lang="es-ES" sz="1050">
                          <a:effectLst/>
                        </a:rPr>
                        <a:t>Creación de nuevas vías de primer y segundo orden.</a:t>
                      </a:r>
                      <a:endParaRPr lang="es-ES" sz="1050">
                        <a:effectLst/>
                        <a:latin typeface="Calibri"/>
                        <a:cs typeface="Times New Roman"/>
                      </a:endParaRPr>
                    </a:p>
                  </a:txBody>
                  <a:tcPr marL="25869" marR="25869" marT="0" marB="0"/>
                </a:tc>
              </a:tr>
              <a:tr h="693411">
                <a:tc>
                  <a:txBody>
                    <a:bodyPr/>
                    <a:lstStyle/>
                    <a:p>
                      <a:pPr algn="ctr">
                        <a:lnSpc>
                          <a:spcPct val="150000"/>
                        </a:lnSpc>
                      </a:pPr>
                      <a:r>
                        <a:rPr lang="es-ES" sz="1050">
                          <a:effectLst/>
                        </a:rPr>
                        <a:t>% de población en capacidad de producir (PEA)</a:t>
                      </a:r>
                      <a:endParaRPr lang="es-ES" sz="1050">
                        <a:effectLst/>
                        <a:latin typeface="Calibri"/>
                        <a:cs typeface="Times New Roman"/>
                      </a:endParaRPr>
                    </a:p>
                  </a:txBody>
                  <a:tcPr marL="25869" marR="25869" marT="0" marB="0" anchor="ctr"/>
                </a:tc>
                <a:tc>
                  <a:txBody>
                    <a:bodyPr/>
                    <a:lstStyle/>
                    <a:p>
                      <a:pPr algn="just">
                        <a:lnSpc>
                          <a:spcPct val="150000"/>
                        </a:lnSpc>
                      </a:pPr>
                      <a:r>
                        <a:rPr lang="es-ES" sz="1050">
                          <a:effectLst/>
                        </a:rPr>
                        <a:t>La PEA del cantón indica la cantidad de personas entre los 15 y 65 años que aporta laboralmente dentro de algún tipo de actividad económica.</a:t>
                      </a:r>
                      <a:endParaRPr lang="es-ES" sz="1050">
                        <a:effectLst/>
                        <a:latin typeface="Calibri"/>
                        <a:cs typeface="Times New Roman"/>
                      </a:endParaRPr>
                    </a:p>
                  </a:txBody>
                  <a:tcPr marL="25869" marR="25869" marT="0" marB="0" anchor="ctr"/>
                </a:tc>
                <a:tc>
                  <a:txBody>
                    <a:bodyPr/>
                    <a:lstStyle/>
                    <a:p>
                      <a:pPr algn="just">
                        <a:lnSpc>
                          <a:spcPct val="150000"/>
                        </a:lnSpc>
                      </a:pPr>
                      <a:r>
                        <a:rPr lang="es-ES" sz="1050">
                          <a:effectLst/>
                        </a:rPr>
                        <a:t># de personas entre los 15 y 65 años que realizan algún tipo de actividad económica / # total de personas entre los 15 y 65 años x 100</a:t>
                      </a:r>
                      <a:endParaRPr lang="es-ES" sz="1050">
                        <a:effectLst/>
                        <a:latin typeface="Calibri"/>
                        <a:cs typeface="Times New Roman"/>
                      </a:endParaRPr>
                    </a:p>
                  </a:txBody>
                  <a:tcPr marL="25869" marR="25869" marT="0" marB="0" anchor="ctr"/>
                </a:tc>
                <a:tc>
                  <a:txBody>
                    <a:bodyPr/>
                    <a:lstStyle/>
                    <a:p>
                      <a:pPr algn="just">
                        <a:lnSpc>
                          <a:spcPct val="150000"/>
                        </a:lnSpc>
                      </a:pPr>
                      <a:r>
                        <a:rPr lang="es-ES" sz="1050">
                          <a:effectLst/>
                        </a:rPr>
                        <a:t>Incrementar en los próximos 3 años (2015) las plazas de trabajo y la capacitación técnica a los pequeños productores.</a:t>
                      </a:r>
                      <a:endParaRPr lang="es-ES" sz="1050">
                        <a:effectLst/>
                        <a:latin typeface="Calibri"/>
                        <a:cs typeface="Times New Roman"/>
                      </a:endParaRPr>
                    </a:p>
                  </a:txBody>
                  <a:tcPr marL="25869" marR="25869" marT="0" marB="0" anchor="ctr"/>
                </a:tc>
                <a:tc>
                  <a:txBody>
                    <a:bodyPr/>
                    <a:lstStyle/>
                    <a:p>
                      <a:pPr algn="just">
                        <a:lnSpc>
                          <a:spcPct val="150000"/>
                        </a:lnSpc>
                      </a:pPr>
                      <a:r>
                        <a:rPr lang="es-ES" sz="1050" dirty="0">
                          <a:effectLst/>
                        </a:rPr>
                        <a:t>Programas y proyectos de generación de nuevas ofertas de trabajo para la población en desempleo o subempleo.</a:t>
                      </a:r>
                      <a:endParaRPr lang="es-ES" sz="1050" dirty="0">
                        <a:effectLst/>
                        <a:latin typeface="Calibri"/>
                        <a:cs typeface="Times New Roman"/>
                      </a:endParaRPr>
                    </a:p>
                  </a:txBody>
                  <a:tcPr marL="25869" marR="25869" marT="0" marB="0"/>
                </a:tc>
              </a:tr>
            </a:tbl>
          </a:graphicData>
        </a:graphic>
      </p:graphicFrame>
    </p:spTree>
    <p:extLst>
      <p:ext uri="{BB962C8B-B14F-4D97-AF65-F5344CB8AC3E}">
        <p14:creationId xmlns:p14="http://schemas.microsoft.com/office/powerpoint/2010/main" val="3120665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254603447"/>
              </p:ext>
            </p:extLst>
          </p:nvPr>
        </p:nvGraphicFramePr>
        <p:xfrm>
          <a:off x="395537" y="705192"/>
          <a:ext cx="8280919" cy="5532120"/>
        </p:xfrm>
        <a:graphic>
          <a:graphicData uri="http://schemas.openxmlformats.org/drawingml/2006/table">
            <a:tbl>
              <a:tblPr firstRow="1" firstCol="1" bandRow="1">
                <a:tableStyleId>{073A0DAA-6AF3-43AB-8588-CEC1D06C72B9}</a:tableStyleId>
              </a:tblPr>
              <a:tblGrid>
                <a:gridCol w="1330862"/>
                <a:gridCol w="2292040"/>
                <a:gridCol w="1639249"/>
                <a:gridCol w="1471696"/>
                <a:gridCol w="1547072"/>
              </a:tblGrid>
              <a:tr h="426713">
                <a:tc>
                  <a:txBody>
                    <a:bodyPr/>
                    <a:lstStyle/>
                    <a:p>
                      <a:pPr algn="ctr">
                        <a:lnSpc>
                          <a:spcPct val="150000"/>
                        </a:lnSpc>
                      </a:pPr>
                      <a:r>
                        <a:rPr lang="es-ES" sz="1100" dirty="0">
                          <a:effectLst/>
                        </a:rPr>
                        <a:t>NOMBRRE</a:t>
                      </a:r>
                      <a:endParaRPr lang="es-ES" sz="1100" dirty="0">
                        <a:effectLst/>
                        <a:latin typeface="Calibri"/>
                        <a:cs typeface="Times New Roman"/>
                      </a:endParaRPr>
                    </a:p>
                  </a:txBody>
                  <a:tcPr marL="25869" marR="25869" marT="0" marB="0" anchor="ctr"/>
                </a:tc>
                <a:tc>
                  <a:txBody>
                    <a:bodyPr/>
                    <a:lstStyle/>
                    <a:p>
                      <a:pPr algn="ctr">
                        <a:lnSpc>
                          <a:spcPct val="150000"/>
                        </a:lnSpc>
                      </a:pPr>
                      <a:r>
                        <a:rPr lang="es-ES" sz="1100" dirty="0">
                          <a:effectLst/>
                        </a:rPr>
                        <a:t>DESCRIPCIÓN</a:t>
                      </a:r>
                      <a:endParaRPr lang="es-ES" sz="1100" dirty="0">
                        <a:effectLst/>
                        <a:latin typeface="Calibri"/>
                        <a:cs typeface="Times New Roman"/>
                      </a:endParaRPr>
                    </a:p>
                  </a:txBody>
                  <a:tcPr marL="25869" marR="25869" marT="0" marB="0" anchor="ctr"/>
                </a:tc>
                <a:tc>
                  <a:txBody>
                    <a:bodyPr/>
                    <a:lstStyle/>
                    <a:p>
                      <a:pPr algn="ctr">
                        <a:lnSpc>
                          <a:spcPct val="150000"/>
                        </a:lnSpc>
                      </a:pPr>
                      <a:r>
                        <a:rPr lang="es-ES" sz="1100">
                          <a:effectLst/>
                        </a:rPr>
                        <a:t>FÓRMULA DE CÁLCULO</a:t>
                      </a:r>
                      <a:endParaRPr lang="es-ES" sz="1100">
                        <a:effectLst/>
                        <a:latin typeface="Calibri"/>
                        <a:cs typeface="Times New Roman"/>
                      </a:endParaRPr>
                    </a:p>
                  </a:txBody>
                  <a:tcPr marL="25869" marR="25869" marT="0" marB="0" anchor="ctr"/>
                </a:tc>
                <a:tc>
                  <a:txBody>
                    <a:bodyPr/>
                    <a:lstStyle/>
                    <a:p>
                      <a:pPr algn="ctr">
                        <a:lnSpc>
                          <a:spcPct val="150000"/>
                        </a:lnSpc>
                      </a:pPr>
                      <a:r>
                        <a:rPr lang="es-ES" sz="1100">
                          <a:effectLst/>
                        </a:rPr>
                        <a:t>META</a:t>
                      </a:r>
                      <a:endParaRPr lang="es-ES" sz="1100">
                        <a:effectLst/>
                        <a:latin typeface="Calibri"/>
                        <a:cs typeface="Times New Roman"/>
                      </a:endParaRPr>
                    </a:p>
                  </a:txBody>
                  <a:tcPr marL="25869" marR="25869" marT="0" marB="0" anchor="ctr"/>
                </a:tc>
                <a:tc>
                  <a:txBody>
                    <a:bodyPr/>
                    <a:lstStyle/>
                    <a:p>
                      <a:pPr algn="ctr">
                        <a:lnSpc>
                          <a:spcPct val="150000"/>
                        </a:lnSpc>
                      </a:pPr>
                      <a:r>
                        <a:rPr lang="es-ES" sz="1100">
                          <a:effectLst/>
                        </a:rPr>
                        <a:t>ACTIVIDADES</a:t>
                      </a:r>
                      <a:endParaRPr lang="es-ES" sz="1100">
                        <a:effectLst/>
                        <a:latin typeface="Calibri"/>
                        <a:cs typeface="Times New Roman"/>
                      </a:endParaRPr>
                    </a:p>
                  </a:txBody>
                  <a:tcPr marL="25869" marR="25869" marT="0" marB="0" anchor="ctr"/>
                </a:tc>
              </a:tr>
              <a:tr h="1706857">
                <a:tc>
                  <a:txBody>
                    <a:bodyPr/>
                    <a:lstStyle/>
                    <a:p>
                      <a:pPr algn="ctr">
                        <a:lnSpc>
                          <a:spcPct val="150000"/>
                        </a:lnSpc>
                      </a:pPr>
                      <a:r>
                        <a:rPr lang="es-ES" sz="1100" dirty="0">
                          <a:effectLst/>
                        </a:rPr>
                        <a:t> </a:t>
                      </a:r>
                    </a:p>
                    <a:p>
                      <a:pPr algn="ctr">
                        <a:lnSpc>
                          <a:spcPct val="150000"/>
                        </a:lnSpc>
                      </a:pPr>
                      <a:r>
                        <a:rPr lang="es-ES" sz="1100" dirty="0">
                          <a:effectLst/>
                        </a:rPr>
                        <a:t>% de industrias ubicadas dentro de la zona específica de su desarrollo</a:t>
                      </a:r>
                      <a:endParaRPr lang="es-ES" sz="1100" dirty="0">
                        <a:effectLst/>
                        <a:latin typeface="Calibri"/>
                        <a:cs typeface="Times New Roman"/>
                      </a:endParaRPr>
                    </a:p>
                  </a:txBody>
                  <a:tcPr marL="25869" marR="25869" marT="0" marB="0" anchor="ctr"/>
                </a:tc>
                <a:tc>
                  <a:txBody>
                    <a:bodyPr/>
                    <a:lstStyle/>
                    <a:p>
                      <a:pPr algn="just">
                        <a:lnSpc>
                          <a:spcPct val="150000"/>
                        </a:lnSpc>
                      </a:pPr>
                      <a:r>
                        <a:rPr lang="es-ES" sz="1100">
                          <a:effectLst/>
                        </a:rPr>
                        <a:t>Este indicador muestra la cantidad de industrias existentes y nuevas reubicadas en la futura zona industrial, definida en la ordenanza de uso de suelo.</a:t>
                      </a:r>
                      <a:endParaRPr lang="es-ES" sz="1100">
                        <a:effectLst/>
                        <a:latin typeface="Calibri"/>
                        <a:cs typeface="Times New Roman"/>
                      </a:endParaRPr>
                    </a:p>
                  </a:txBody>
                  <a:tcPr marL="25869" marR="25869" marT="0" marB="0" anchor="ctr"/>
                </a:tc>
                <a:tc>
                  <a:txBody>
                    <a:bodyPr/>
                    <a:lstStyle/>
                    <a:p>
                      <a:pPr algn="just">
                        <a:lnSpc>
                          <a:spcPct val="150000"/>
                        </a:lnSpc>
                      </a:pPr>
                      <a:r>
                        <a:rPr lang="es-ES" sz="1100">
                          <a:effectLst/>
                        </a:rPr>
                        <a:t># de industrias reubicadas / # total de industrias x 100</a:t>
                      </a:r>
                      <a:endParaRPr lang="es-ES" sz="1100">
                        <a:effectLst/>
                        <a:latin typeface="Calibri"/>
                        <a:cs typeface="Times New Roman"/>
                      </a:endParaRPr>
                    </a:p>
                  </a:txBody>
                  <a:tcPr marL="25869" marR="25869" marT="0" marB="0" anchor="ctr"/>
                </a:tc>
                <a:tc>
                  <a:txBody>
                    <a:bodyPr/>
                    <a:lstStyle/>
                    <a:p>
                      <a:pPr algn="just">
                        <a:lnSpc>
                          <a:spcPct val="150000"/>
                        </a:lnSpc>
                      </a:pPr>
                      <a:r>
                        <a:rPr lang="es-ES" sz="1100">
                          <a:effectLst/>
                        </a:rPr>
                        <a:t>Definir hasta el 2013 la zona industrial para el cantón Mejía y a partir de esta fecha ubicar al 100% las nuevas y reubicar en un 80% las ya existentes, hasta el 2020.</a:t>
                      </a:r>
                      <a:endParaRPr lang="es-ES" sz="1100">
                        <a:effectLst/>
                        <a:latin typeface="Calibri"/>
                        <a:cs typeface="Times New Roman"/>
                      </a:endParaRPr>
                    </a:p>
                  </a:txBody>
                  <a:tcPr marL="25869" marR="25869" marT="0" marB="0" anchor="ctr"/>
                </a:tc>
                <a:tc>
                  <a:txBody>
                    <a:bodyPr/>
                    <a:lstStyle/>
                    <a:p>
                      <a:pPr algn="just">
                        <a:lnSpc>
                          <a:spcPct val="150000"/>
                        </a:lnSpc>
                      </a:pPr>
                      <a:r>
                        <a:rPr lang="es-ES" sz="1100">
                          <a:effectLst/>
                        </a:rPr>
                        <a:t>Elaboración del plan de uso del suelo por parte de la municipalidad del cantón Mejía.</a:t>
                      </a:r>
                      <a:endParaRPr lang="es-ES" sz="1100">
                        <a:effectLst/>
                        <a:latin typeface="Calibri"/>
                        <a:cs typeface="Times New Roman"/>
                      </a:endParaRPr>
                    </a:p>
                  </a:txBody>
                  <a:tcPr marL="25869" marR="25869" marT="0" marB="0"/>
                </a:tc>
              </a:tr>
              <a:tr h="1706857">
                <a:tc>
                  <a:txBody>
                    <a:bodyPr/>
                    <a:lstStyle/>
                    <a:p>
                      <a:pPr algn="ctr">
                        <a:lnSpc>
                          <a:spcPct val="150000"/>
                        </a:lnSpc>
                      </a:pPr>
                      <a:r>
                        <a:rPr lang="es-ES" sz="1100">
                          <a:effectLst/>
                        </a:rPr>
                        <a:t>% de analfabetismo</a:t>
                      </a:r>
                      <a:endParaRPr lang="es-ES" sz="1100">
                        <a:effectLst/>
                        <a:latin typeface="Calibri"/>
                        <a:cs typeface="Times New Roman"/>
                      </a:endParaRPr>
                    </a:p>
                  </a:txBody>
                  <a:tcPr marL="25869" marR="25869" marT="0" marB="0" anchor="ctr"/>
                </a:tc>
                <a:tc>
                  <a:txBody>
                    <a:bodyPr/>
                    <a:lstStyle/>
                    <a:p>
                      <a:pPr algn="just">
                        <a:lnSpc>
                          <a:spcPct val="150000"/>
                        </a:lnSpc>
                      </a:pPr>
                      <a:r>
                        <a:rPr lang="es-ES" sz="1100">
                          <a:effectLst/>
                        </a:rPr>
                        <a:t>Este indicador nos permite conocer cuántas personas no cuentan con algún tipo de instrucción académica. En la actualidad, aproximadamente el 5% de la población se encuentra dentro de este grupo.</a:t>
                      </a:r>
                      <a:endParaRPr lang="es-ES" sz="1100">
                        <a:effectLst/>
                        <a:latin typeface="Calibri"/>
                        <a:cs typeface="Times New Roman"/>
                      </a:endParaRPr>
                    </a:p>
                  </a:txBody>
                  <a:tcPr marL="25869" marR="25869" marT="0" marB="0" anchor="ctr"/>
                </a:tc>
                <a:tc>
                  <a:txBody>
                    <a:bodyPr/>
                    <a:lstStyle/>
                    <a:p>
                      <a:pPr algn="just">
                        <a:lnSpc>
                          <a:spcPct val="150000"/>
                        </a:lnSpc>
                      </a:pPr>
                      <a:r>
                        <a:rPr lang="es-ES" sz="1100">
                          <a:effectLst/>
                        </a:rPr>
                        <a:t># de personas sin instrucción académica alguna/ # total de la población  x 100</a:t>
                      </a:r>
                      <a:endParaRPr lang="es-ES" sz="1100">
                        <a:effectLst/>
                        <a:latin typeface="Calibri"/>
                        <a:cs typeface="Times New Roman"/>
                      </a:endParaRPr>
                    </a:p>
                  </a:txBody>
                  <a:tcPr marL="25869" marR="25869" marT="0" marB="0" anchor="ctr"/>
                </a:tc>
                <a:tc>
                  <a:txBody>
                    <a:bodyPr/>
                    <a:lstStyle/>
                    <a:p>
                      <a:pPr algn="just">
                        <a:lnSpc>
                          <a:spcPct val="150000"/>
                        </a:lnSpc>
                      </a:pPr>
                      <a:r>
                        <a:rPr lang="es-ES" sz="1100">
                          <a:effectLst/>
                        </a:rPr>
                        <a:t> </a:t>
                      </a:r>
                    </a:p>
                    <a:p>
                      <a:pPr algn="just">
                        <a:lnSpc>
                          <a:spcPct val="150000"/>
                        </a:lnSpc>
                      </a:pPr>
                      <a:r>
                        <a:rPr lang="es-ES" sz="1100">
                          <a:effectLst/>
                        </a:rPr>
                        <a:t>Hasta el 2020 disminuir el porcentaje de analfabetismo actual, en 3 puntos, hasta llegar a menos del 2% de este valor.</a:t>
                      </a:r>
                      <a:endParaRPr lang="es-ES" sz="1100">
                        <a:effectLst/>
                        <a:latin typeface="Calibri"/>
                        <a:cs typeface="Times New Roman"/>
                      </a:endParaRPr>
                    </a:p>
                  </a:txBody>
                  <a:tcPr marL="25869" marR="25869" marT="0" marB="0" anchor="ctr"/>
                </a:tc>
                <a:tc>
                  <a:txBody>
                    <a:bodyPr/>
                    <a:lstStyle/>
                    <a:p>
                      <a:pPr algn="just">
                        <a:lnSpc>
                          <a:spcPct val="150000"/>
                        </a:lnSpc>
                      </a:pPr>
                      <a:r>
                        <a:rPr lang="es-ES" sz="1100" dirty="0">
                          <a:effectLst/>
                        </a:rPr>
                        <a:t>La gratuidad proporcionada por el gobierno debe ir acompañada de programas que incentiven el valor y la importancia de la formación académica en la población de Mejía.</a:t>
                      </a:r>
                      <a:endParaRPr lang="es-ES" sz="1100" dirty="0">
                        <a:effectLst/>
                        <a:latin typeface="Calibri"/>
                        <a:cs typeface="Times New Roman"/>
                      </a:endParaRPr>
                    </a:p>
                  </a:txBody>
                  <a:tcPr marL="25869" marR="25869" marT="0" marB="0" anchor="ctr"/>
                </a:tc>
              </a:tr>
            </a:tbl>
          </a:graphicData>
        </a:graphic>
      </p:graphicFrame>
    </p:spTree>
    <p:extLst>
      <p:ext uri="{BB962C8B-B14F-4D97-AF65-F5344CB8AC3E}">
        <p14:creationId xmlns:p14="http://schemas.microsoft.com/office/powerpoint/2010/main" val="30672219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342807615"/>
              </p:ext>
            </p:extLst>
          </p:nvPr>
        </p:nvGraphicFramePr>
        <p:xfrm>
          <a:off x="323528" y="375637"/>
          <a:ext cx="8352928" cy="6099943"/>
        </p:xfrm>
        <a:graphic>
          <a:graphicData uri="http://schemas.openxmlformats.org/drawingml/2006/table">
            <a:tbl>
              <a:tblPr firstRow="1" firstCol="1" bandRow="1">
                <a:tableStyleId>{073A0DAA-6AF3-43AB-8588-CEC1D06C72B9}</a:tableStyleId>
              </a:tblPr>
              <a:tblGrid>
                <a:gridCol w="1092491"/>
                <a:gridCol w="2511551"/>
                <a:gridCol w="1703867"/>
                <a:gridCol w="1484494"/>
                <a:gridCol w="1560525"/>
              </a:tblGrid>
              <a:tr h="457816">
                <a:tc>
                  <a:txBody>
                    <a:bodyPr/>
                    <a:lstStyle/>
                    <a:p>
                      <a:pPr algn="ctr">
                        <a:lnSpc>
                          <a:spcPct val="150000"/>
                        </a:lnSpc>
                      </a:pPr>
                      <a:r>
                        <a:rPr lang="es-ES" sz="1050" dirty="0">
                          <a:effectLst/>
                        </a:rPr>
                        <a:t>NOMBRRE</a:t>
                      </a:r>
                      <a:endParaRPr lang="es-ES" sz="1050" dirty="0">
                        <a:effectLst/>
                        <a:latin typeface="Calibri"/>
                        <a:cs typeface="Times New Roman"/>
                      </a:endParaRPr>
                    </a:p>
                  </a:txBody>
                  <a:tcPr marL="25869" marR="25869" marT="0" marB="0" anchor="ctr"/>
                </a:tc>
                <a:tc>
                  <a:txBody>
                    <a:bodyPr/>
                    <a:lstStyle/>
                    <a:p>
                      <a:pPr algn="ctr">
                        <a:lnSpc>
                          <a:spcPct val="150000"/>
                        </a:lnSpc>
                      </a:pPr>
                      <a:r>
                        <a:rPr lang="es-ES" sz="1050">
                          <a:effectLst/>
                        </a:rPr>
                        <a:t>DESCRIPCIÓN</a:t>
                      </a:r>
                      <a:endParaRPr lang="es-ES" sz="1050">
                        <a:effectLst/>
                        <a:latin typeface="Calibri"/>
                        <a:cs typeface="Times New Roman"/>
                      </a:endParaRPr>
                    </a:p>
                  </a:txBody>
                  <a:tcPr marL="25869" marR="25869" marT="0" marB="0" anchor="ctr"/>
                </a:tc>
                <a:tc>
                  <a:txBody>
                    <a:bodyPr/>
                    <a:lstStyle/>
                    <a:p>
                      <a:pPr algn="ctr">
                        <a:lnSpc>
                          <a:spcPct val="150000"/>
                        </a:lnSpc>
                      </a:pPr>
                      <a:r>
                        <a:rPr lang="es-ES" sz="1050" dirty="0">
                          <a:effectLst/>
                        </a:rPr>
                        <a:t>FÓRMULA DE CÁLCULO</a:t>
                      </a:r>
                      <a:endParaRPr lang="es-ES" sz="1050" dirty="0">
                        <a:effectLst/>
                        <a:latin typeface="Calibri"/>
                        <a:cs typeface="Times New Roman"/>
                      </a:endParaRPr>
                    </a:p>
                  </a:txBody>
                  <a:tcPr marL="25869" marR="25869" marT="0" marB="0" anchor="ctr"/>
                </a:tc>
                <a:tc>
                  <a:txBody>
                    <a:bodyPr/>
                    <a:lstStyle/>
                    <a:p>
                      <a:pPr algn="ctr">
                        <a:lnSpc>
                          <a:spcPct val="150000"/>
                        </a:lnSpc>
                      </a:pPr>
                      <a:r>
                        <a:rPr lang="es-ES" sz="1050">
                          <a:effectLst/>
                        </a:rPr>
                        <a:t>META</a:t>
                      </a:r>
                      <a:endParaRPr lang="es-ES" sz="1050">
                        <a:effectLst/>
                        <a:latin typeface="Calibri"/>
                        <a:cs typeface="Times New Roman"/>
                      </a:endParaRPr>
                    </a:p>
                  </a:txBody>
                  <a:tcPr marL="25869" marR="25869" marT="0" marB="0" anchor="ctr"/>
                </a:tc>
                <a:tc>
                  <a:txBody>
                    <a:bodyPr/>
                    <a:lstStyle/>
                    <a:p>
                      <a:pPr algn="ctr">
                        <a:lnSpc>
                          <a:spcPct val="150000"/>
                        </a:lnSpc>
                      </a:pPr>
                      <a:r>
                        <a:rPr lang="es-ES" sz="1050">
                          <a:effectLst/>
                        </a:rPr>
                        <a:t>ACTIVIDADES</a:t>
                      </a:r>
                      <a:endParaRPr lang="es-ES" sz="1050">
                        <a:effectLst/>
                        <a:latin typeface="Calibri"/>
                        <a:cs typeface="Times New Roman"/>
                      </a:endParaRPr>
                    </a:p>
                  </a:txBody>
                  <a:tcPr marL="25869" marR="25869" marT="0" marB="0" anchor="ctr"/>
                </a:tc>
              </a:tr>
              <a:tr h="2886353">
                <a:tc>
                  <a:txBody>
                    <a:bodyPr/>
                    <a:lstStyle/>
                    <a:p>
                      <a:pPr algn="ctr">
                        <a:lnSpc>
                          <a:spcPct val="150000"/>
                        </a:lnSpc>
                      </a:pPr>
                      <a:r>
                        <a:rPr lang="es-ES" sz="1050" dirty="0">
                          <a:effectLst/>
                        </a:rPr>
                        <a:t>% de eficiencia en la producción agrícola</a:t>
                      </a:r>
                      <a:endParaRPr lang="es-ES" sz="1050" dirty="0">
                        <a:effectLst/>
                        <a:latin typeface="Calibri"/>
                        <a:cs typeface="Times New Roman"/>
                      </a:endParaRPr>
                    </a:p>
                  </a:txBody>
                  <a:tcPr marL="25869" marR="25869" marT="0" marB="0" anchor="ctr"/>
                </a:tc>
                <a:tc>
                  <a:txBody>
                    <a:bodyPr/>
                    <a:lstStyle/>
                    <a:p>
                      <a:pPr algn="just">
                        <a:lnSpc>
                          <a:spcPct val="150000"/>
                        </a:lnSpc>
                      </a:pPr>
                      <a:r>
                        <a:rPr lang="es-ES" sz="1050" dirty="0">
                          <a:effectLst/>
                        </a:rPr>
                        <a:t> </a:t>
                      </a:r>
                    </a:p>
                    <a:p>
                      <a:pPr algn="just">
                        <a:lnSpc>
                          <a:spcPct val="150000"/>
                        </a:lnSpc>
                      </a:pPr>
                      <a:r>
                        <a:rPr lang="es-ES" sz="1050" dirty="0">
                          <a:effectLst/>
                        </a:rPr>
                        <a:t>Este indicador muestra el porcentaje de producción agrícola generada en el cantón en comparación a lo estimado inicialmente como meta.</a:t>
                      </a:r>
                    </a:p>
                    <a:p>
                      <a:pPr algn="just">
                        <a:lnSpc>
                          <a:spcPct val="150000"/>
                        </a:lnSpc>
                      </a:pPr>
                      <a:r>
                        <a:rPr lang="es-ES" sz="1050" dirty="0">
                          <a:effectLst/>
                        </a:rPr>
                        <a:t> </a:t>
                      </a:r>
                      <a:endParaRPr lang="es-ES" sz="1050" dirty="0">
                        <a:effectLst/>
                        <a:latin typeface="Calibri"/>
                        <a:cs typeface="Times New Roman"/>
                      </a:endParaRPr>
                    </a:p>
                  </a:txBody>
                  <a:tcPr marL="25869" marR="25869" marT="0" marB="0"/>
                </a:tc>
                <a:tc>
                  <a:txBody>
                    <a:bodyPr/>
                    <a:lstStyle/>
                    <a:p>
                      <a:pPr algn="ctr">
                        <a:lnSpc>
                          <a:spcPct val="150000"/>
                        </a:lnSpc>
                      </a:pPr>
                      <a:r>
                        <a:rPr lang="es-ES" sz="1050">
                          <a:effectLst/>
                        </a:rPr>
                        <a:t> </a:t>
                      </a:r>
                    </a:p>
                    <a:p>
                      <a:pPr algn="ctr">
                        <a:lnSpc>
                          <a:spcPct val="150000"/>
                        </a:lnSpc>
                      </a:pPr>
                      <a:r>
                        <a:rPr lang="es-ES" sz="1050">
                          <a:effectLst/>
                        </a:rPr>
                        <a:t># de productos agrícolas generados/ # de productos agrícolas meta  x 100</a:t>
                      </a:r>
                      <a:endParaRPr lang="es-ES" sz="1050">
                        <a:effectLst/>
                        <a:latin typeface="Calibri"/>
                        <a:cs typeface="Times New Roman"/>
                      </a:endParaRPr>
                    </a:p>
                  </a:txBody>
                  <a:tcPr marL="25869" marR="25869" marT="0" marB="0"/>
                </a:tc>
                <a:tc>
                  <a:txBody>
                    <a:bodyPr/>
                    <a:lstStyle/>
                    <a:p>
                      <a:pPr algn="ctr">
                        <a:lnSpc>
                          <a:spcPct val="150000"/>
                        </a:lnSpc>
                      </a:pPr>
                      <a:r>
                        <a:rPr lang="es-ES" sz="1050">
                          <a:effectLst/>
                        </a:rPr>
                        <a:t>Constituir a Mejía como zona de seguridad alimentaria y de agro exportación a nivel nacional, hacia el año 2020.</a:t>
                      </a:r>
                      <a:endParaRPr lang="es-ES" sz="1050">
                        <a:effectLst/>
                        <a:latin typeface="Calibri"/>
                        <a:cs typeface="Times New Roman"/>
                      </a:endParaRPr>
                    </a:p>
                  </a:txBody>
                  <a:tcPr marL="25869" marR="25869" marT="0" marB="0"/>
                </a:tc>
                <a:tc>
                  <a:txBody>
                    <a:bodyPr/>
                    <a:lstStyle/>
                    <a:p>
                      <a:pPr algn="ctr">
                        <a:lnSpc>
                          <a:spcPct val="150000"/>
                        </a:lnSpc>
                      </a:pPr>
                      <a:r>
                        <a:rPr lang="es-ES" sz="1050">
                          <a:effectLst/>
                        </a:rPr>
                        <a:t>Invertir económicamente en proyectos de capacitación técnica al personal involucrado con el proceso de producción así como en maquinaria y químicos necesarios para conservar la calidad de los productos.</a:t>
                      </a:r>
                      <a:endParaRPr lang="es-ES" sz="1050">
                        <a:effectLst/>
                        <a:latin typeface="Calibri"/>
                        <a:cs typeface="Times New Roman"/>
                      </a:endParaRPr>
                    </a:p>
                  </a:txBody>
                  <a:tcPr marL="25869" marR="25869" marT="0" marB="0"/>
                </a:tc>
              </a:tr>
              <a:tr h="1242514">
                <a:tc>
                  <a:txBody>
                    <a:bodyPr/>
                    <a:lstStyle/>
                    <a:p>
                      <a:pPr algn="ctr">
                        <a:lnSpc>
                          <a:spcPct val="150000"/>
                        </a:lnSpc>
                      </a:pPr>
                      <a:r>
                        <a:rPr lang="es-ES" sz="1050">
                          <a:effectLst/>
                        </a:rPr>
                        <a:t> </a:t>
                      </a:r>
                    </a:p>
                    <a:p>
                      <a:pPr algn="ctr">
                        <a:lnSpc>
                          <a:spcPct val="150000"/>
                        </a:lnSpc>
                      </a:pPr>
                      <a:r>
                        <a:rPr lang="es-ES" sz="1050">
                          <a:effectLst/>
                        </a:rPr>
                        <a:t># de personas por médico </a:t>
                      </a:r>
                      <a:endParaRPr lang="es-ES" sz="1050">
                        <a:effectLst/>
                        <a:latin typeface="Calibri"/>
                        <a:cs typeface="Times New Roman"/>
                      </a:endParaRPr>
                    </a:p>
                  </a:txBody>
                  <a:tcPr marL="25869" marR="25869" marT="0" marB="0"/>
                </a:tc>
                <a:tc>
                  <a:txBody>
                    <a:bodyPr/>
                    <a:lstStyle/>
                    <a:p>
                      <a:pPr algn="just">
                        <a:lnSpc>
                          <a:spcPct val="150000"/>
                        </a:lnSpc>
                      </a:pPr>
                      <a:r>
                        <a:rPr lang="es-ES" sz="1050">
                          <a:effectLst/>
                        </a:rPr>
                        <a:t> </a:t>
                      </a:r>
                    </a:p>
                    <a:p>
                      <a:pPr algn="just">
                        <a:lnSpc>
                          <a:spcPct val="150000"/>
                        </a:lnSpc>
                      </a:pPr>
                      <a:r>
                        <a:rPr lang="es-ES" sz="1050">
                          <a:effectLst/>
                        </a:rPr>
                        <a:t>Este indicador muestra la calidad de la atención médica a la población, considerando el número de doctores con los que se cuenta.</a:t>
                      </a:r>
                      <a:endParaRPr lang="es-ES" sz="1050">
                        <a:effectLst/>
                        <a:latin typeface="Calibri"/>
                        <a:cs typeface="Times New Roman"/>
                      </a:endParaRPr>
                    </a:p>
                  </a:txBody>
                  <a:tcPr marL="25869" marR="25869" marT="0" marB="0"/>
                </a:tc>
                <a:tc>
                  <a:txBody>
                    <a:bodyPr/>
                    <a:lstStyle/>
                    <a:p>
                      <a:pPr algn="ctr">
                        <a:lnSpc>
                          <a:spcPct val="150000"/>
                        </a:lnSpc>
                      </a:pPr>
                      <a:r>
                        <a:rPr lang="es-ES" sz="1050">
                          <a:effectLst/>
                        </a:rPr>
                        <a:t>Población /# de médicos </a:t>
                      </a:r>
                      <a:endParaRPr lang="es-ES" sz="1050">
                        <a:effectLst/>
                        <a:latin typeface="Calibri"/>
                        <a:cs typeface="Times New Roman"/>
                      </a:endParaRPr>
                    </a:p>
                  </a:txBody>
                  <a:tcPr marL="25869" marR="25869" marT="0" marB="0" anchor="ctr"/>
                </a:tc>
                <a:tc>
                  <a:txBody>
                    <a:bodyPr/>
                    <a:lstStyle/>
                    <a:p>
                      <a:pPr algn="ctr">
                        <a:lnSpc>
                          <a:spcPct val="150000"/>
                        </a:lnSpc>
                      </a:pPr>
                      <a:r>
                        <a:rPr lang="es-ES" sz="1050">
                          <a:effectLst/>
                        </a:rPr>
                        <a:t>Hasta el 2015 lograr  una cobertura más equitativa del personal médico sobre la población. </a:t>
                      </a:r>
                      <a:endParaRPr lang="es-ES" sz="1050">
                        <a:effectLst/>
                        <a:latin typeface="Calibri"/>
                        <a:cs typeface="Times New Roman"/>
                      </a:endParaRPr>
                    </a:p>
                  </a:txBody>
                  <a:tcPr marL="25869" marR="25869" marT="0" marB="0"/>
                </a:tc>
                <a:tc>
                  <a:txBody>
                    <a:bodyPr/>
                    <a:lstStyle/>
                    <a:p>
                      <a:pPr algn="ctr">
                        <a:lnSpc>
                          <a:spcPct val="150000"/>
                        </a:lnSpc>
                      </a:pPr>
                      <a:r>
                        <a:rPr lang="es-ES" sz="1050">
                          <a:effectLst/>
                        </a:rPr>
                        <a:t> </a:t>
                      </a:r>
                    </a:p>
                    <a:p>
                      <a:pPr algn="ctr">
                        <a:lnSpc>
                          <a:spcPct val="150000"/>
                        </a:lnSpc>
                      </a:pPr>
                      <a:r>
                        <a:rPr lang="es-ES" sz="1050">
                          <a:effectLst/>
                        </a:rPr>
                        <a:t>Dotar de mayor personal (doctores) los diferentes centros médicos.</a:t>
                      </a:r>
                      <a:endParaRPr lang="es-ES" sz="1050">
                        <a:effectLst/>
                        <a:latin typeface="Calibri"/>
                        <a:cs typeface="Times New Roman"/>
                      </a:endParaRPr>
                    </a:p>
                  </a:txBody>
                  <a:tcPr marL="25869" marR="25869" marT="0" marB="0"/>
                </a:tc>
              </a:tr>
              <a:tr h="1491016">
                <a:tc>
                  <a:txBody>
                    <a:bodyPr/>
                    <a:lstStyle/>
                    <a:p>
                      <a:pPr algn="ctr">
                        <a:lnSpc>
                          <a:spcPct val="150000"/>
                        </a:lnSpc>
                      </a:pPr>
                      <a:r>
                        <a:rPr lang="es-ES" sz="1050">
                          <a:effectLst/>
                        </a:rPr>
                        <a:t> </a:t>
                      </a:r>
                    </a:p>
                    <a:p>
                      <a:pPr algn="ctr">
                        <a:lnSpc>
                          <a:spcPct val="150000"/>
                        </a:lnSpc>
                      </a:pPr>
                      <a:r>
                        <a:rPr lang="es-ES" sz="1050">
                          <a:effectLst/>
                        </a:rPr>
                        <a:t> </a:t>
                      </a:r>
                    </a:p>
                    <a:p>
                      <a:pPr algn="ctr">
                        <a:lnSpc>
                          <a:spcPct val="150000"/>
                        </a:lnSpc>
                      </a:pPr>
                      <a:r>
                        <a:rPr lang="es-ES" sz="1050">
                          <a:effectLst/>
                        </a:rPr>
                        <a:t># de estudiantes por docente</a:t>
                      </a:r>
                      <a:endParaRPr lang="es-ES" sz="1050">
                        <a:effectLst/>
                        <a:latin typeface="Calibri"/>
                        <a:cs typeface="Times New Roman"/>
                      </a:endParaRPr>
                    </a:p>
                  </a:txBody>
                  <a:tcPr marL="25869" marR="25869" marT="0" marB="0"/>
                </a:tc>
                <a:tc>
                  <a:txBody>
                    <a:bodyPr/>
                    <a:lstStyle/>
                    <a:p>
                      <a:pPr algn="just">
                        <a:lnSpc>
                          <a:spcPct val="150000"/>
                        </a:lnSpc>
                      </a:pPr>
                      <a:r>
                        <a:rPr lang="es-ES" sz="1050">
                          <a:effectLst/>
                        </a:rPr>
                        <a:t> </a:t>
                      </a:r>
                    </a:p>
                    <a:p>
                      <a:pPr algn="just">
                        <a:lnSpc>
                          <a:spcPct val="150000"/>
                        </a:lnSpc>
                      </a:pPr>
                      <a:r>
                        <a:rPr lang="es-ES" sz="1050">
                          <a:effectLst/>
                        </a:rPr>
                        <a:t>Este indicador muestra la realidad del ámbito educativo, considerando el número de docentes que labora en comparación a la demanda de estudiantes.</a:t>
                      </a:r>
                      <a:endParaRPr lang="es-ES" sz="1050">
                        <a:effectLst/>
                        <a:latin typeface="Calibri"/>
                        <a:cs typeface="Times New Roman"/>
                      </a:endParaRPr>
                    </a:p>
                  </a:txBody>
                  <a:tcPr marL="25869" marR="25869" marT="0" marB="0"/>
                </a:tc>
                <a:tc>
                  <a:txBody>
                    <a:bodyPr/>
                    <a:lstStyle/>
                    <a:p>
                      <a:pPr algn="ctr">
                        <a:lnSpc>
                          <a:spcPct val="150000"/>
                        </a:lnSpc>
                      </a:pPr>
                      <a:r>
                        <a:rPr lang="es-ES" sz="1050">
                          <a:effectLst/>
                        </a:rPr>
                        <a:t> </a:t>
                      </a:r>
                    </a:p>
                    <a:p>
                      <a:pPr algn="ctr">
                        <a:lnSpc>
                          <a:spcPct val="150000"/>
                        </a:lnSpc>
                      </a:pPr>
                      <a:r>
                        <a:rPr lang="es-ES" sz="1050">
                          <a:effectLst/>
                        </a:rPr>
                        <a:t> </a:t>
                      </a:r>
                    </a:p>
                    <a:p>
                      <a:pPr algn="ctr">
                        <a:lnSpc>
                          <a:spcPct val="150000"/>
                        </a:lnSpc>
                      </a:pPr>
                      <a:r>
                        <a:rPr lang="es-ES" sz="1050">
                          <a:effectLst/>
                        </a:rPr>
                        <a:t>Estudiantes /# de profesores </a:t>
                      </a:r>
                      <a:endParaRPr lang="es-ES" sz="1050">
                        <a:effectLst/>
                        <a:latin typeface="Calibri"/>
                        <a:cs typeface="Times New Roman"/>
                      </a:endParaRPr>
                    </a:p>
                  </a:txBody>
                  <a:tcPr marL="25869" marR="25869" marT="0" marB="0"/>
                </a:tc>
                <a:tc>
                  <a:txBody>
                    <a:bodyPr/>
                    <a:lstStyle/>
                    <a:p>
                      <a:pPr algn="ctr">
                        <a:lnSpc>
                          <a:spcPct val="150000"/>
                        </a:lnSpc>
                      </a:pPr>
                      <a:r>
                        <a:rPr lang="es-ES" sz="1050">
                          <a:effectLst/>
                        </a:rPr>
                        <a:t>Hasta el 2015 lograr una educación de calidad en los establecimientos de enseñanza fiscales, principalmente.</a:t>
                      </a:r>
                      <a:endParaRPr lang="es-ES" sz="1050">
                        <a:effectLst/>
                        <a:latin typeface="Calibri"/>
                        <a:cs typeface="Times New Roman"/>
                      </a:endParaRPr>
                    </a:p>
                  </a:txBody>
                  <a:tcPr marL="25869" marR="25869" marT="0" marB="0"/>
                </a:tc>
                <a:tc>
                  <a:txBody>
                    <a:bodyPr/>
                    <a:lstStyle/>
                    <a:p>
                      <a:pPr algn="ctr">
                        <a:lnSpc>
                          <a:spcPct val="150000"/>
                        </a:lnSpc>
                      </a:pPr>
                      <a:r>
                        <a:rPr lang="es-ES" sz="1050" dirty="0">
                          <a:effectLst/>
                        </a:rPr>
                        <a:t> </a:t>
                      </a:r>
                    </a:p>
                    <a:p>
                      <a:pPr algn="ctr">
                        <a:lnSpc>
                          <a:spcPct val="150000"/>
                        </a:lnSpc>
                      </a:pPr>
                      <a:r>
                        <a:rPr lang="es-ES" sz="1050" dirty="0">
                          <a:effectLst/>
                        </a:rPr>
                        <a:t>Aumentar el número de profesores en los diferentes centros educativos.</a:t>
                      </a:r>
                      <a:endParaRPr lang="es-ES" sz="1050" dirty="0">
                        <a:effectLst/>
                        <a:latin typeface="Calibri"/>
                        <a:cs typeface="Times New Roman"/>
                      </a:endParaRPr>
                    </a:p>
                  </a:txBody>
                  <a:tcPr marL="25869" marR="25869" marT="0" marB="0"/>
                </a:tc>
              </a:tr>
            </a:tbl>
          </a:graphicData>
        </a:graphic>
      </p:graphicFrame>
    </p:spTree>
    <p:extLst>
      <p:ext uri="{BB962C8B-B14F-4D97-AF65-F5344CB8AC3E}">
        <p14:creationId xmlns:p14="http://schemas.microsoft.com/office/powerpoint/2010/main" val="457077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MARINA RESPALDOS TODO\TESIS\FOTOS CAMPO\2do DIA DE CAMPO\DSC04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0" y="-1"/>
            <a:ext cx="9371250" cy="702843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algn="ctr"/>
            <a:r>
              <a:rPr lang="es-ES" b="1" dirty="0">
                <a:solidFill>
                  <a:schemeClr val="bg1"/>
                </a:solidFill>
              </a:rPr>
              <a:t>PROYECTO ESPECÍFICO DE ZONAS INDUSTRIALES</a:t>
            </a:r>
            <a:endParaRPr lang="es-ES" dirty="0">
              <a:solidFill>
                <a:schemeClr val="bg1"/>
              </a:solidFill>
            </a:endParaRPr>
          </a:p>
        </p:txBody>
      </p:sp>
    </p:spTree>
    <p:extLst>
      <p:ext uri="{BB962C8B-B14F-4D97-AF65-F5344CB8AC3E}">
        <p14:creationId xmlns:p14="http://schemas.microsoft.com/office/powerpoint/2010/main" val="42161768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764704"/>
            <a:ext cx="7315200" cy="781980"/>
          </a:xfrm>
        </p:spPr>
        <p:txBody>
          <a:bodyPr>
            <a:normAutofit/>
          </a:bodyPr>
          <a:lstStyle/>
          <a:p>
            <a:r>
              <a:rPr lang="es-ES" sz="2900" b="1" dirty="0" smtClean="0"/>
              <a:t>METODOLOGÍA</a:t>
            </a:r>
            <a:endParaRPr lang="es-ES" sz="2900" b="1" dirty="0"/>
          </a:p>
        </p:txBody>
      </p:sp>
      <p:sp>
        <p:nvSpPr>
          <p:cNvPr id="3" name="2 Marcador de contenido"/>
          <p:cNvSpPr>
            <a:spLocks noGrp="1"/>
          </p:cNvSpPr>
          <p:nvPr>
            <p:ph idx="1"/>
          </p:nvPr>
        </p:nvSpPr>
        <p:spPr>
          <a:xfrm>
            <a:off x="914400" y="2132855"/>
            <a:ext cx="7315200" cy="4392489"/>
          </a:xfrm>
        </p:spPr>
        <p:txBody>
          <a:bodyPr>
            <a:normAutofit fontScale="77500" lnSpcReduction="20000"/>
          </a:bodyPr>
          <a:lstStyle/>
          <a:p>
            <a:pPr algn="just">
              <a:buFont typeface="Wingdings" pitchFamily="2" charset="2"/>
              <a:buChar char="ü"/>
            </a:pPr>
            <a:r>
              <a:rPr lang="es-ES" sz="2100" dirty="0" smtClean="0"/>
              <a:t>Como resultado de la ZEE se han depurado y estructurado bases de datos que pueden servir como un insumo para la realización de análisis específicos futuros. </a:t>
            </a:r>
          </a:p>
          <a:p>
            <a:pPr algn="just">
              <a:buFont typeface="Wingdings" pitchFamily="2" charset="2"/>
              <a:buChar char="ü"/>
            </a:pPr>
            <a:endParaRPr lang="es-ES" sz="2100" dirty="0" smtClean="0"/>
          </a:p>
          <a:p>
            <a:pPr algn="just">
              <a:buFont typeface="Wingdings" pitchFamily="2" charset="2"/>
              <a:buChar char="ü"/>
            </a:pPr>
            <a:r>
              <a:rPr lang="es-ES" sz="2100" dirty="0" smtClean="0"/>
              <a:t>Un ejemplo: variables a considerarse para </a:t>
            </a:r>
            <a:r>
              <a:rPr lang="es-ES" sz="2100" dirty="0"/>
              <a:t>la definición </a:t>
            </a:r>
            <a:r>
              <a:rPr lang="es-ES" sz="2100" dirty="0" smtClean="0"/>
              <a:t>preliminar de una zona industrial:</a:t>
            </a:r>
          </a:p>
          <a:p>
            <a:pPr marL="0" indent="0">
              <a:buNone/>
            </a:pPr>
            <a:endParaRPr lang="es-ES" sz="2100" dirty="0"/>
          </a:p>
          <a:p>
            <a:pPr lvl="1">
              <a:buFont typeface="Wingdings" pitchFamily="2" charset="2"/>
              <a:buChar char="§"/>
            </a:pPr>
            <a:r>
              <a:rPr lang="es-ES" sz="1800" dirty="0"/>
              <a:t>Pendientes (&lt; 15</a:t>
            </a:r>
            <a:r>
              <a:rPr lang="es-ES" sz="1800" baseline="30000" dirty="0"/>
              <a:t>o </a:t>
            </a:r>
            <a:r>
              <a:rPr lang="es-ES" sz="1800" dirty="0"/>
              <a:t>)</a:t>
            </a:r>
          </a:p>
          <a:p>
            <a:pPr lvl="1">
              <a:buFont typeface="Wingdings" pitchFamily="2" charset="2"/>
              <a:buChar char="§"/>
            </a:pPr>
            <a:r>
              <a:rPr lang="es-ES" sz="1800" dirty="0"/>
              <a:t>Áreas protegidas</a:t>
            </a:r>
          </a:p>
          <a:p>
            <a:pPr lvl="1">
              <a:buFont typeface="Wingdings" pitchFamily="2" charset="2"/>
              <a:buChar char="§"/>
            </a:pPr>
            <a:r>
              <a:rPr lang="es-ES" sz="1800" dirty="0"/>
              <a:t>Bosques Naturales</a:t>
            </a:r>
          </a:p>
          <a:p>
            <a:pPr lvl="1">
              <a:buFont typeface="Wingdings" pitchFamily="2" charset="2"/>
              <a:buChar char="§"/>
            </a:pPr>
            <a:r>
              <a:rPr lang="es-ES" sz="1800" dirty="0"/>
              <a:t>Páramos</a:t>
            </a:r>
          </a:p>
          <a:p>
            <a:pPr lvl="1">
              <a:buFont typeface="Wingdings" pitchFamily="2" charset="2"/>
              <a:buChar char="§"/>
            </a:pPr>
            <a:r>
              <a:rPr lang="es-ES" sz="1800" dirty="0" smtClean="0"/>
              <a:t>Accesibilidad a servicios sociales</a:t>
            </a:r>
          </a:p>
          <a:p>
            <a:pPr lvl="1">
              <a:buFont typeface="Wingdings" pitchFamily="2" charset="2"/>
              <a:buChar char="§"/>
            </a:pPr>
            <a:r>
              <a:rPr lang="es-ES" sz="1800" dirty="0" smtClean="0"/>
              <a:t>Disponibilidad a </a:t>
            </a:r>
            <a:r>
              <a:rPr lang="es-ES" sz="1800" dirty="0"/>
              <a:t>servicios básicos</a:t>
            </a:r>
          </a:p>
          <a:p>
            <a:pPr lvl="1">
              <a:buFont typeface="Wingdings" pitchFamily="2" charset="2"/>
              <a:buChar char="§"/>
            </a:pPr>
            <a:r>
              <a:rPr lang="es-ES" sz="1800" dirty="0"/>
              <a:t>Accesibilidad a vías</a:t>
            </a:r>
          </a:p>
          <a:p>
            <a:pPr lvl="1">
              <a:buFont typeface="Wingdings" pitchFamily="2" charset="2"/>
              <a:buChar char="§"/>
            </a:pPr>
            <a:r>
              <a:rPr lang="es-ES" sz="1800" dirty="0"/>
              <a:t>Susceptibilidad a deslizamientos </a:t>
            </a:r>
          </a:p>
          <a:p>
            <a:endParaRPr lang="es-ES" dirty="0"/>
          </a:p>
          <a:p>
            <a:endParaRPr lang="es-ES" dirty="0"/>
          </a:p>
        </p:txBody>
      </p:sp>
    </p:spTree>
    <p:extLst>
      <p:ext uri="{BB962C8B-B14F-4D97-AF65-F5344CB8AC3E}">
        <p14:creationId xmlns:p14="http://schemas.microsoft.com/office/powerpoint/2010/main" val="3678433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882505710"/>
              </p:ext>
            </p:extLst>
          </p:nvPr>
        </p:nvGraphicFramePr>
        <p:xfrm>
          <a:off x="1344347" y="2622921"/>
          <a:ext cx="6715099" cy="606015"/>
        </p:xfrm>
        <a:graphic>
          <a:graphicData uri="http://schemas.openxmlformats.org/drawingml/2006/table">
            <a:tbl>
              <a:tblPr firstRow="1" firstCol="1" bandRow="1">
                <a:tableStyleId>{D7AC3CCA-C797-4891-BE02-D94E43425B78}</a:tableStyleId>
              </a:tblPr>
              <a:tblGrid>
                <a:gridCol w="4094572"/>
                <a:gridCol w="2620527"/>
              </a:tblGrid>
              <a:tr h="606015">
                <a:tc>
                  <a:txBody>
                    <a:bodyPr/>
                    <a:lstStyle/>
                    <a:p>
                      <a:pPr marL="457200" algn="ctr" defTabSz="914400" rtl="0" eaLnBrk="1" latinLnBrk="0" hangingPunct="1">
                        <a:lnSpc>
                          <a:spcPct val="115000"/>
                        </a:lnSpc>
                        <a:spcAft>
                          <a:spcPts val="0"/>
                        </a:spcAft>
                      </a:pPr>
                      <a:r>
                        <a:rPr lang="es-ES" sz="1600" kern="1200" dirty="0">
                          <a:effectLst/>
                        </a:rPr>
                        <a:t>Criterio</a:t>
                      </a:r>
                      <a:endParaRPr lang="es-ES" sz="1600" b="1" kern="1200" dirty="0">
                        <a:solidFill>
                          <a:schemeClr val="dk1"/>
                        </a:solidFill>
                        <a:effectLst/>
                        <a:latin typeface="+mn-lt"/>
                        <a:ea typeface="+mn-ea"/>
                        <a:cs typeface="+mn-cs"/>
                      </a:endParaRPr>
                    </a:p>
                  </a:txBody>
                  <a:tcPr marL="68580" marR="68580" marT="0" marB="0"/>
                </a:tc>
                <a:tc>
                  <a:txBody>
                    <a:bodyPr/>
                    <a:lstStyle/>
                    <a:p>
                      <a:pPr marL="457200" algn="ctr" defTabSz="914400" rtl="0" eaLnBrk="1" latinLnBrk="0" hangingPunct="1">
                        <a:lnSpc>
                          <a:spcPct val="115000"/>
                        </a:lnSpc>
                        <a:spcAft>
                          <a:spcPts val="0"/>
                        </a:spcAft>
                      </a:pPr>
                      <a:r>
                        <a:rPr lang="es-ES" sz="1600" kern="1200" dirty="0" smtClean="0">
                          <a:effectLst/>
                        </a:rPr>
                        <a:t>Ponderación</a:t>
                      </a:r>
                      <a:endParaRPr lang="es-ES" sz="1600" b="1" kern="1200" dirty="0" smtClean="0">
                        <a:solidFill>
                          <a:schemeClr val="dk1"/>
                        </a:solidFill>
                        <a:effectLst/>
                        <a:latin typeface="+mn-lt"/>
                        <a:ea typeface="+mn-ea"/>
                        <a:cs typeface="+mn-cs"/>
                      </a:endParaRPr>
                    </a:p>
                  </a:txBody>
                  <a:tcPr marL="68580" marR="68580" marT="0" marB="0"/>
                </a:tc>
              </a:tr>
            </a:tbl>
          </a:graphicData>
        </a:graphic>
      </p:graphicFrame>
      <p:sp>
        <p:nvSpPr>
          <p:cNvPr id="5" name="1 Título"/>
          <p:cNvSpPr txBox="1">
            <a:spLocks/>
          </p:cNvSpPr>
          <p:nvPr/>
        </p:nvSpPr>
        <p:spPr>
          <a:xfrm>
            <a:off x="289033" y="692695"/>
            <a:ext cx="9019824" cy="1603237"/>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dirty="0" smtClean="0"/>
              <a:t>PONDERACIÓN</a:t>
            </a:r>
            <a:r>
              <a:rPr lang="en-US" sz="2000" b="1" dirty="0" smtClean="0"/>
              <a:t> DEL MODELO CARTOGRÁ</a:t>
            </a:r>
            <a:r>
              <a:rPr lang="es-ES" sz="2000" b="1" dirty="0" smtClean="0"/>
              <a:t>FICO</a:t>
            </a:r>
          </a:p>
          <a:p>
            <a:pPr algn="ctr"/>
            <a:r>
              <a:rPr lang="es-ES" sz="2000" b="1" dirty="0" smtClean="0"/>
              <a:t>PARA LA DEFINICIÓN DE ZONA INDUSTRIAL </a:t>
            </a:r>
            <a:endParaRPr lang="es-ES" sz="2000" b="1" dirty="0"/>
          </a:p>
        </p:txBody>
      </p:sp>
      <p:sp>
        <p:nvSpPr>
          <p:cNvPr id="6" name="5 CuadroTexto"/>
          <p:cNvSpPr txBox="1"/>
          <p:nvPr/>
        </p:nvSpPr>
        <p:spPr>
          <a:xfrm>
            <a:off x="1475656" y="3559026"/>
            <a:ext cx="417646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dirty="0" smtClean="0"/>
              <a:t>Acc. </a:t>
            </a:r>
            <a:r>
              <a:rPr lang="es-ES" dirty="0"/>
              <a:t>a </a:t>
            </a:r>
            <a:r>
              <a:rPr lang="es-ES" dirty="0" smtClean="0"/>
              <a:t>Servicios Básicos</a:t>
            </a:r>
            <a:endParaRPr lang="es-ES" dirty="0"/>
          </a:p>
        </p:txBody>
      </p:sp>
      <p:sp>
        <p:nvSpPr>
          <p:cNvPr id="7" name="6 CuadroTexto"/>
          <p:cNvSpPr txBox="1"/>
          <p:nvPr/>
        </p:nvSpPr>
        <p:spPr>
          <a:xfrm>
            <a:off x="1475656" y="4279106"/>
            <a:ext cx="417646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dirty="0" smtClean="0"/>
              <a:t>Acc</a:t>
            </a:r>
            <a:r>
              <a:rPr lang="es-ES" dirty="0"/>
              <a:t>. a Servicios </a:t>
            </a:r>
            <a:r>
              <a:rPr lang="es-ES" dirty="0" smtClean="0"/>
              <a:t>Sociales</a:t>
            </a:r>
            <a:endParaRPr lang="es-ES" dirty="0"/>
          </a:p>
        </p:txBody>
      </p:sp>
      <p:sp>
        <p:nvSpPr>
          <p:cNvPr id="8" name="7 CuadroTexto"/>
          <p:cNvSpPr txBox="1"/>
          <p:nvPr/>
        </p:nvSpPr>
        <p:spPr>
          <a:xfrm>
            <a:off x="1475656" y="4999186"/>
            <a:ext cx="417646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dirty="0" smtClean="0"/>
              <a:t>Acc</a:t>
            </a:r>
            <a:r>
              <a:rPr lang="es-ES" dirty="0"/>
              <a:t>. a Vías</a:t>
            </a:r>
          </a:p>
        </p:txBody>
      </p:sp>
      <p:sp>
        <p:nvSpPr>
          <p:cNvPr id="9" name="8 CuadroTexto"/>
          <p:cNvSpPr txBox="1"/>
          <p:nvPr/>
        </p:nvSpPr>
        <p:spPr>
          <a:xfrm>
            <a:off x="1475656" y="5719266"/>
            <a:ext cx="417646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dirty="0" smtClean="0"/>
              <a:t>Susceptibilidad a Deslizamientos</a:t>
            </a:r>
            <a:endParaRPr lang="es-ES" dirty="0"/>
          </a:p>
        </p:txBody>
      </p:sp>
      <p:sp>
        <p:nvSpPr>
          <p:cNvPr id="10" name="9 CuadroTexto"/>
          <p:cNvSpPr txBox="1"/>
          <p:nvPr/>
        </p:nvSpPr>
        <p:spPr>
          <a:xfrm>
            <a:off x="6401849" y="3568318"/>
            <a:ext cx="818915" cy="369332"/>
          </a:xfrm>
          <a:prstGeom prst="rect">
            <a:avLst/>
          </a:prstGeom>
          <a:noFill/>
        </p:spPr>
        <p:txBody>
          <a:bodyPr wrap="square" rtlCol="0">
            <a:spAutoFit/>
          </a:bodyPr>
          <a:lstStyle/>
          <a:p>
            <a:r>
              <a:rPr lang="en-US" dirty="0" smtClean="0"/>
              <a:t>0,31</a:t>
            </a:r>
            <a:endParaRPr lang="es-ES" dirty="0"/>
          </a:p>
        </p:txBody>
      </p:sp>
      <p:sp>
        <p:nvSpPr>
          <p:cNvPr id="11" name="10 CuadroTexto"/>
          <p:cNvSpPr txBox="1"/>
          <p:nvPr/>
        </p:nvSpPr>
        <p:spPr>
          <a:xfrm>
            <a:off x="6439971" y="4279106"/>
            <a:ext cx="777969" cy="369332"/>
          </a:xfrm>
          <a:prstGeom prst="rect">
            <a:avLst/>
          </a:prstGeom>
          <a:noFill/>
        </p:spPr>
        <p:txBody>
          <a:bodyPr wrap="square" rtlCol="0">
            <a:spAutoFit/>
          </a:bodyPr>
          <a:lstStyle/>
          <a:p>
            <a:r>
              <a:rPr lang="en-US" dirty="0" smtClean="0"/>
              <a:t>0,19</a:t>
            </a:r>
            <a:endParaRPr lang="es-ES" dirty="0"/>
          </a:p>
        </p:txBody>
      </p:sp>
      <p:sp>
        <p:nvSpPr>
          <p:cNvPr id="12" name="11 CuadroTexto"/>
          <p:cNvSpPr txBox="1"/>
          <p:nvPr/>
        </p:nvSpPr>
        <p:spPr>
          <a:xfrm>
            <a:off x="6439971" y="5008478"/>
            <a:ext cx="777969" cy="369332"/>
          </a:xfrm>
          <a:prstGeom prst="rect">
            <a:avLst/>
          </a:prstGeom>
          <a:noFill/>
        </p:spPr>
        <p:txBody>
          <a:bodyPr wrap="square" rtlCol="0">
            <a:spAutoFit/>
          </a:bodyPr>
          <a:lstStyle/>
          <a:p>
            <a:r>
              <a:rPr lang="en-US" dirty="0" smtClean="0"/>
              <a:t>0,28</a:t>
            </a:r>
            <a:endParaRPr lang="es-ES" dirty="0"/>
          </a:p>
        </p:txBody>
      </p:sp>
      <p:sp>
        <p:nvSpPr>
          <p:cNvPr id="13" name="12 CuadroTexto"/>
          <p:cNvSpPr txBox="1"/>
          <p:nvPr/>
        </p:nvSpPr>
        <p:spPr>
          <a:xfrm>
            <a:off x="6435735" y="5728558"/>
            <a:ext cx="859861" cy="369332"/>
          </a:xfrm>
          <a:prstGeom prst="rect">
            <a:avLst/>
          </a:prstGeom>
          <a:noFill/>
        </p:spPr>
        <p:txBody>
          <a:bodyPr wrap="square" rtlCol="0">
            <a:spAutoFit/>
          </a:bodyPr>
          <a:lstStyle/>
          <a:p>
            <a:r>
              <a:rPr lang="en-US" dirty="0" smtClean="0"/>
              <a:t>0,22</a:t>
            </a:r>
            <a:endParaRPr lang="es-ES" dirty="0"/>
          </a:p>
        </p:txBody>
      </p:sp>
      <p:cxnSp>
        <p:nvCxnSpPr>
          <p:cNvPr id="14" name="13 Conector recto de flecha"/>
          <p:cNvCxnSpPr>
            <a:endCxn id="10" idx="1"/>
          </p:cNvCxnSpPr>
          <p:nvPr/>
        </p:nvCxnSpPr>
        <p:spPr>
          <a:xfrm>
            <a:off x="5652120" y="3752984"/>
            <a:ext cx="7497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endCxn id="11" idx="1"/>
          </p:cNvCxnSpPr>
          <p:nvPr/>
        </p:nvCxnSpPr>
        <p:spPr>
          <a:xfrm>
            <a:off x="5580112" y="4463772"/>
            <a:ext cx="8598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8" idx="3"/>
            <a:endCxn id="12" idx="1"/>
          </p:cNvCxnSpPr>
          <p:nvPr/>
        </p:nvCxnSpPr>
        <p:spPr>
          <a:xfrm>
            <a:off x="5652120" y="5183852"/>
            <a:ext cx="787851" cy="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9" idx="3"/>
            <a:endCxn id="13" idx="1"/>
          </p:cNvCxnSpPr>
          <p:nvPr/>
        </p:nvCxnSpPr>
        <p:spPr>
          <a:xfrm>
            <a:off x="5652120" y="5903932"/>
            <a:ext cx="783615" cy="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2168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801" t="18651" r="10755" b="14087"/>
          <a:stretch/>
        </p:blipFill>
        <p:spPr bwMode="auto">
          <a:xfrm>
            <a:off x="323528" y="548680"/>
            <a:ext cx="8559107" cy="583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6732240" y="692696"/>
            <a:ext cx="2016224" cy="636443"/>
          </a:xfrm>
        </p:spPr>
        <p:txBody>
          <a:bodyPr/>
          <a:lstStyle/>
          <a:p>
            <a:r>
              <a:rPr lang="es-ES" sz="1400" b="1" dirty="0" smtClean="0">
                <a:solidFill>
                  <a:schemeClr val="bg2"/>
                </a:solidFill>
              </a:rPr>
              <a:t>Figura. Posibles </a:t>
            </a:r>
            <a:br>
              <a:rPr lang="es-ES" sz="1400" b="1" dirty="0" smtClean="0">
                <a:solidFill>
                  <a:schemeClr val="bg2"/>
                </a:solidFill>
              </a:rPr>
            </a:br>
            <a:r>
              <a:rPr lang="es-ES" sz="1400" b="1" dirty="0" smtClean="0">
                <a:solidFill>
                  <a:schemeClr val="bg2"/>
                </a:solidFill>
              </a:rPr>
              <a:t>Zonas industriales</a:t>
            </a:r>
            <a:endParaRPr lang="es-ES" sz="1400" b="1" dirty="0">
              <a:solidFill>
                <a:schemeClr val="bg2"/>
              </a:solidFill>
            </a:endParaRPr>
          </a:p>
        </p:txBody>
      </p:sp>
    </p:spTree>
    <p:extLst>
      <p:ext uri="{BB962C8B-B14F-4D97-AF65-F5344CB8AC3E}">
        <p14:creationId xmlns:p14="http://schemas.microsoft.com/office/powerpoint/2010/main" val="30872221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pPr>
              <a:defRPr/>
            </a:pPr>
            <a:fld id="{B91B4955-0798-4C50-B7D7-457B0A77010A}" type="datetime1">
              <a:rPr lang="de-DE" smtClean="0">
                <a:solidFill>
                  <a:srgbClr val="FFFFFF"/>
                </a:solidFill>
              </a:rPr>
              <a:pPr>
                <a:defRPr/>
              </a:pPr>
              <a:t>05.06.2012</a:t>
            </a:fld>
            <a:endParaRPr lang="de-DE">
              <a:solidFill>
                <a:srgbClr val="FFFFFF"/>
              </a:solidFill>
            </a:endParaRPr>
          </a:p>
        </p:txBody>
      </p:sp>
      <p:sp>
        <p:nvSpPr>
          <p:cNvPr id="7" name="1 Título"/>
          <p:cNvSpPr>
            <a:spLocks noGrp="1"/>
          </p:cNvSpPr>
          <p:nvPr>
            <p:ph type="title"/>
          </p:nvPr>
        </p:nvSpPr>
        <p:spPr>
          <a:xfrm>
            <a:off x="1979712" y="260648"/>
            <a:ext cx="6048672" cy="781980"/>
          </a:xfrm>
        </p:spPr>
        <p:txBody>
          <a:bodyPr>
            <a:normAutofit/>
          </a:bodyPr>
          <a:lstStyle/>
          <a:p>
            <a:r>
              <a:rPr lang="es-ES" sz="2400" b="1" dirty="0" smtClean="0"/>
              <a:t>VARIABLES CONSIDERADAS</a:t>
            </a:r>
            <a:endParaRPr lang="es-ES" sz="2400" b="1" dirty="0"/>
          </a:p>
        </p:txBody>
      </p:sp>
      <p:graphicFrame>
        <p:nvGraphicFramePr>
          <p:cNvPr id="6" name="5 Tabla"/>
          <p:cNvGraphicFramePr>
            <a:graphicFrameLocks noGrp="1"/>
          </p:cNvGraphicFramePr>
          <p:nvPr>
            <p:extLst>
              <p:ext uri="{D42A27DB-BD31-4B8C-83A1-F6EECF244321}">
                <p14:modId xmlns:p14="http://schemas.microsoft.com/office/powerpoint/2010/main" val="1256376"/>
              </p:ext>
            </p:extLst>
          </p:nvPr>
        </p:nvGraphicFramePr>
        <p:xfrm>
          <a:off x="395536" y="980728"/>
          <a:ext cx="8352929" cy="5625782"/>
        </p:xfrm>
        <a:graphic>
          <a:graphicData uri="http://schemas.openxmlformats.org/drawingml/2006/table">
            <a:tbl>
              <a:tblPr firstRow="1" firstCol="1" bandRow="1">
                <a:tableStyleId>{073A0DAA-6AF3-43AB-8588-CEC1D06C72B9}</a:tableStyleId>
              </a:tblPr>
              <a:tblGrid>
                <a:gridCol w="4392488"/>
                <a:gridCol w="936104"/>
                <a:gridCol w="1632182"/>
                <a:gridCol w="1392155"/>
              </a:tblGrid>
              <a:tr h="572286">
                <a:tc>
                  <a:txBody>
                    <a:bodyPr/>
                    <a:lstStyle/>
                    <a:p>
                      <a:pPr algn="ctr">
                        <a:lnSpc>
                          <a:spcPct val="100000"/>
                        </a:lnSpc>
                        <a:spcAft>
                          <a:spcPts val="0"/>
                        </a:spcAft>
                      </a:pPr>
                      <a:r>
                        <a:rPr lang="es-ES" sz="1400" dirty="0">
                          <a:effectLst/>
                        </a:rPr>
                        <a:t>FACTOR DE LOCALIZACIÓN</a:t>
                      </a:r>
                      <a:endParaRPr lang="es-ES" sz="1400" dirty="0">
                        <a:effectLst/>
                        <a:latin typeface="Calibri"/>
                        <a:ea typeface="Calibri"/>
                        <a:cs typeface="Times New Roman"/>
                      </a:endParaRPr>
                    </a:p>
                  </a:txBody>
                  <a:tcPr marL="44450" marR="44450" marT="0" marB="0" anchor="ctr"/>
                </a:tc>
                <a:tc>
                  <a:txBody>
                    <a:bodyPr/>
                    <a:lstStyle/>
                    <a:p>
                      <a:pPr algn="ctr">
                        <a:lnSpc>
                          <a:spcPct val="100000"/>
                        </a:lnSpc>
                        <a:spcAft>
                          <a:spcPts val="0"/>
                        </a:spcAft>
                      </a:pPr>
                      <a:r>
                        <a:rPr lang="es-ES" sz="1400" dirty="0">
                          <a:effectLst/>
                        </a:rPr>
                        <a:t>VALOR</a:t>
                      </a:r>
                      <a:endParaRPr lang="es-ES" sz="1400" dirty="0">
                        <a:effectLst/>
                        <a:latin typeface="Calibri"/>
                        <a:ea typeface="Calibri"/>
                        <a:cs typeface="Times New Roman"/>
                      </a:endParaRPr>
                    </a:p>
                  </a:txBody>
                  <a:tcPr marL="44450" marR="44450" marT="0" marB="0" anchor="ctr"/>
                </a:tc>
                <a:tc>
                  <a:txBody>
                    <a:bodyPr/>
                    <a:lstStyle/>
                    <a:p>
                      <a:pPr algn="ctr">
                        <a:lnSpc>
                          <a:spcPct val="100000"/>
                        </a:lnSpc>
                        <a:spcAft>
                          <a:spcPts val="0"/>
                        </a:spcAft>
                      </a:pPr>
                      <a:r>
                        <a:rPr lang="es-ES" sz="1400" dirty="0">
                          <a:effectLst/>
                        </a:rPr>
                        <a:t>CALIFICACIÓN</a:t>
                      </a:r>
                      <a:endParaRPr lang="es-ES" sz="1400" dirty="0">
                        <a:effectLst/>
                        <a:latin typeface="Calibri"/>
                        <a:ea typeface="Calibri"/>
                        <a:cs typeface="Times New Roman"/>
                      </a:endParaRPr>
                    </a:p>
                  </a:txBody>
                  <a:tcPr marL="44450" marR="44450" marT="0" marB="0" anchor="ctr"/>
                </a:tc>
                <a:tc>
                  <a:txBody>
                    <a:bodyPr/>
                    <a:lstStyle/>
                    <a:p>
                      <a:pPr algn="ctr">
                        <a:lnSpc>
                          <a:spcPct val="100000"/>
                        </a:lnSpc>
                        <a:spcAft>
                          <a:spcPts val="0"/>
                        </a:spcAft>
                      </a:pPr>
                      <a:r>
                        <a:rPr lang="es-ES" sz="1400" dirty="0">
                          <a:effectLst/>
                        </a:rPr>
                        <a:t>VALOR PONDERADO</a:t>
                      </a:r>
                      <a:endParaRPr lang="es-ES" sz="1400" dirty="0">
                        <a:effectLst/>
                        <a:latin typeface="Calibri"/>
                        <a:ea typeface="Calibri"/>
                        <a:cs typeface="Times New Roman"/>
                      </a:endParaRPr>
                    </a:p>
                  </a:txBody>
                  <a:tcPr marL="44450" marR="44450" marT="0" marB="0" anchor="ctr"/>
                </a:tc>
              </a:tr>
              <a:tr h="557154">
                <a:tc>
                  <a:txBody>
                    <a:bodyPr/>
                    <a:lstStyle/>
                    <a:p>
                      <a:pPr>
                        <a:lnSpc>
                          <a:spcPct val="115000"/>
                        </a:lnSpc>
                        <a:spcAft>
                          <a:spcPts val="0"/>
                        </a:spcAft>
                      </a:pPr>
                      <a:r>
                        <a:rPr lang="es-ES" sz="1600" dirty="0">
                          <a:effectLst/>
                        </a:rPr>
                        <a:t>1. Servicios públicos existentes en el sector</a:t>
                      </a: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r>
              <a:tr h="749778">
                <a:tc>
                  <a:txBody>
                    <a:bodyPr/>
                    <a:lstStyle/>
                    <a:p>
                      <a:pPr>
                        <a:lnSpc>
                          <a:spcPct val="115000"/>
                        </a:lnSpc>
                        <a:spcAft>
                          <a:spcPts val="0"/>
                        </a:spcAft>
                      </a:pPr>
                      <a:r>
                        <a:rPr lang="es-ES" sz="1600" dirty="0">
                          <a:effectLst/>
                        </a:rPr>
                        <a:t>2. Disponibilidad de servicios de infraestructura básica</a:t>
                      </a: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r>
              <a:tr h="494378">
                <a:tc>
                  <a:txBody>
                    <a:bodyPr/>
                    <a:lstStyle/>
                    <a:p>
                      <a:pPr>
                        <a:lnSpc>
                          <a:spcPct val="115000"/>
                        </a:lnSpc>
                        <a:spcAft>
                          <a:spcPts val="0"/>
                        </a:spcAft>
                      </a:pPr>
                      <a:r>
                        <a:rPr lang="es-ES" sz="1600" dirty="0">
                          <a:effectLst/>
                        </a:rPr>
                        <a:t>3. Proximidad a las áreas urbanas</a:t>
                      </a: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r>
              <a:tr h="494378">
                <a:tc>
                  <a:txBody>
                    <a:bodyPr/>
                    <a:lstStyle/>
                    <a:p>
                      <a:pPr>
                        <a:lnSpc>
                          <a:spcPct val="115000"/>
                        </a:lnSpc>
                        <a:spcAft>
                          <a:spcPts val="0"/>
                        </a:spcAft>
                      </a:pPr>
                      <a:r>
                        <a:rPr lang="es-ES" sz="1600" dirty="0">
                          <a:effectLst/>
                        </a:rPr>
                        <a:t>4. Cercanía a Áreas Naturales Protegidas</a:t>
                      </a: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r>
              <a:tr h="557154">
                <a:tc>
                  <a:txBody>
                    <a:bodyPr/>
                    <a:lstStyle/>
                    <a:p>
                      <a:pPr>
                        <a:lnSpc>
                          <a:spcPct val="115000"/>
                        </a:lnSpc>
                        <a:spcAft>
                          <a:spcPts val="0"/>
                        </a:spcAft>
                      </a:pPr>
                      <a:r>
                        <a:rPr lang="es-ES" sz="1600" dirty="0">
                          <a:effectLst/>
                        </a:rPr>
                        <a:t>5. Presencia de cuerpos de agua en la zona</a:t>
                      </a: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r>
              <a:tr h="278577">
                <a:tc>
                  <a:txBody>
                    <a:bodyPr/>
                    <a:lstStyle/>
                    <a:p>
                      <a:pPr>
                        <a:lnSpc>
                          <a:spcPct val="115000"/>
                        </a:lnSpc>
                        <a:spcAft>
                          <a:spcPts val="0"/>
                        </a:spcAft>
                      </a:pPr>
                      <a:r>
                        <a:rPr lang="es-ES" sz="1600" dirty="0">
                          <a:effectLst/>
                        </a:rPr>
                        <a:t>6. Infraestructura afectada</a:t>
                      </a: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r>
              <a:tr h="1005180">
                <a:tc>
                  <a:txBody>
                    <a:bodyPr/>
                    <a:lstStyle/>
                    <a:p>
                      <a:pPr>
                        <a:lnSpc>
                          <a:spcPct val="115000"/>
                        </a:lnSpc>
                        <a:spcAft>
                          <a:spcPts val="0"/>
                        </a:spcAft>
                      </a:pPr>
                      <a:r>
                        <a:rPr lang="es-ES" sz="1600" dirty="0">
                          <a:effectLst/>
                        </a:rPr>
                        <a:t>7. Disponibilidad de áreas de amortiguamiento (quebradas. montículos. obstáculos naturales)</a:t>
                      </a: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r>
              <a:tr h="278577">
                <a:tc>
                  <a:txBody>
                    <a:bodyPr/>
                    <a:lstStyle/>
                    <a:p>
                      <a:pPr>
                        <a:lnSpc>
                          <a:spcPct val="115000"/>
                        </a:lnSpc>
                        <a:spcAft>
                          <a:spcPts val="0"/>
                        </a:spcAft>
                      </a:pPr>
                      <a:r>
                        <a:rPr lang="es-ES" sz="1600" dirty="0">
                          <a:effectLst/>
                        </a:rPr>
                        <a:t>8. Accesibilidad a vías</a:t>
                      </a: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r>
              <a:tr h="278577">
                <a:tc>
                  <a:txBody>
                    <a:bodyPr/>
                    <a:lstStyle/>
                    <a:p>
                      <a:pPr>
                        <a:lnSpc>
                          <a:spcPct val="115000"/>
                        </a:lnSpc>
                        <a:spcAft>
                          <a:spcPts val="0"/>
                        </a:spcAft>
                      </a:pPr>
                      <a:r>
                        <a:rPr lang="es-ES" sz="1600" dirty="0">
                          <a:effectLst/>
                        </a:rPr>
                        <a:t>9. Impacto Paisajístico</a:t>
                      </a: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r>
              <a:tr h="278577">
                <a:tc>
                  <a:txBody>
                    <a:bodyPr/>
                    <a:lstStyle/>
                    <a:p>
                      <a:pPr>
                        <a:lnSpc>
                          <a:spcPct val="115000"/>
                        </a:lnSpc>
                        <a:spcAft>
                          <a:spcPts val="0"/>
                        </a:spcAft>
                      </a:pPr>
                      <a:r>
                        <a:rPr lang="es-ES" sz="1600" dirty="0">
                          <a:effectLst/>
                        </a:rPr>
                        <a:t>TOTAL</a:t>
                      </a: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S" sz="14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68945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260648"/>
            <a:ext cx="9235220" cy="369332"/>
          </a:xfrm>
          <a:prstGeom prst="rect">
            <a:avLst/>
          </a:prstGeom>
        </p:spPr>
        <p:txBody>
          <a:bodyPr wrap="none">
            <a:spAutoFit/>
          </a:bodyPr>
          <a:lstStyle/>
          <a:p>
            <a:r>
              <a:rPr lang="es-ES" b="1" dirty="0" smtClean="0"/>
              <a:t>CALIFICACIÓN DE LAS DIFERENTES POSIBLES ZONAS INDUSTRIALES</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3487926699"/>
              </p:ext>
            </p:extLst>
          </p:nvPr>
        </p:nvGraphicFramePr>
        <p:xfrm>
          <a:off x="179512" y="764704"/>
          <a:ext cx="8856985" cy="5898182"/>
        </p:xfrm>
        <a:graphic>
          <a:graphicData uri="http://schemas.openxmlformats.org/drawingml/2006/table">
            <a:tbl>
              <a:tblPr firstRow="1" firstCol="1" bandRow="1">
                <a:tableStyleId>{073A0DAA-6AF3-43AB-8588-CEC1D06C72B9}</a:tableStyleId>
              </a:tblPr>
              <a:tblGrid>
                <a:gridCol w="2088232"/>
                <a:gridCol w="504056"/>
                <a:gridCol w="799938"/>
                <a:gridCol w="784238"/>
                <a:gridCol w="749791"/>
                <a:gridCol w="813072"/>
                <a:gridCol w="754615"/>
                <a:gridCol w="777643"/>
                <a:gridCol w="779414"/>
                <a:gridCol w="805986"/>
              </a:tblGrid>
              <a:tr h="273777">
                <a:tc>
                  <a:txBody>
                    <a:bodyPr/>
                    <a:lstStyle/>
                    <a:p>
                      <a:endParaRPr lang="es-ES" sz="1000" dirty="0">
                        <a:effectLst/>
                        <a:latin typeface="Calibri"/>
                        <a:cs typeface="Times New Roman"/>
                      </a:endParaRPr>
                    </a:p>
                  </a:txBody>
                  <a:tcPr marL="44450" marR="44450" marT="0" marB="0" anchor="ctr"/>
                </a:tc>
                <a:tc>
                  <a:txBody>
                    <a:bodyPr/>
                    <a:lstStyle/>
                    <a:p>
                      <a:endParaRPr lang="es-ES" sz="1000">
                        <a:effectLst/>
                        <a:latin typeface="Calibri"/>
                        <a:cs typeface="Times New Roman"/>
                      </a:endParaRPr>
                    </a:p>
                  </a:txBody>
                  <a:tcPr marL="44450" marR="44450" marT="0" marB="0" anchor="ctr"/>
                </a:tc>
                <a:tc gridSpan="2">
                  <a:txBody>
                    <a:bodyPr/>
                    <a:lstStyle/>
                    <a:p>
                      <a:pPr algn="ctr">
                        <a:spcAft>
                          <a:spcPts val="0"/>
                        </a:spcAft>
                      </a:pPr>
                      <a:r>
                        <a:rPr lang="es-ES" sz="800">
                          <a:effectLst/>
                        </a:rPr>
                        <a:t>ZONA 1</a:t>
                      </a:r>
                      <a:endParaRPr lang="es-ES" sz="1100">
                        <a:effectLst/>
                        <a:latin typeface="Verdana"/>
                        <a:ea typeface="Times New Roman"/>
                        <a:cs typeface="Times New Roman"/>
                      </a:endParaRPr>
                    </a:p>
                  </a:txBody>
                  <a:tcPr marL="44450" marR="44450" marT="0" marB="0" anchor="ctr"/>
                </a:tc>
                <a:tc hMerge="1">
                  <a:txBody>
                    <a:bodyPr/>
                    <a:lstStyle/>
                    <a:p>
                      <a:endParaRPr lang="es-ES"/>
                    </a:p>
                  </a:txBody>
                  <a:tcPr/>
                </a:tc>
                <a:tc gridSpan="2">
                  <a:txBody>
                    <a:bodyPr/>
                    <a:lstStyle/>
                    <a:p>
                      <a:pPr algn="ctr">
                        <a:spcAft>
                          <a:spcPts val="0"/>
                        </a:spcAft>
                      </a:pPr>
                      <a:r>
                        <a:rPr lang="es-ES" sz="800">
                          <a:effectLst/>
                        </a:rPr>
                        <a:t>ZONA2</a:t>
                      </a:r>
                      <a:endParaRPr lang="es-ES" sz="1100">
                        <a:effectLst/>
                        <a:latin typeface="Verdana"/>
                        <a:ea typeface="Times New Roman"/>
                        <a:cs typeface="Times New Roman"/>
                      </a:endParaRPr>
                    </a:p>
                  </a:txBody>
                  <a:tcPr marL="44450" marR="44450" marT="0" marB="0" anchor="ctr"/>
                </a:tc>
                <a:tc hMerge="1">
                  <a:txBody>
                    <a:bodyPr/>
                    <a:lstStyle/>
                    <a:p>
                      <a:endParaRPr lang="es-ES"/>
                    </a:p>
                  </a:txBody>
                  <a:tcPr/>
                </a:tc>
                <a:tc gridSpan="2">
                  <a:txBody>
                    <a:bodyPr/>
                    <a:lstStyle/>
                    <a:p>
                      <a:pPr algn="ctr">
                        <a:spcAft>
                          <a:spcPts val="0"/>
                        </a:spcAft>
                      </a:pPr>
                      <a:r>
                        <a:rPr lang="es-ES" sz="800">
                          <a:effectLst/>
                        </a:rPr>
                        <a:t>ZONA 3</a:t>
                      </a:r>
                      <a:endParaRPr lang="es-ES" sz="1100">
                        <a:effectLst/>
                        <a:latin typeface="Verdana"/>
                        <a:ea typeface="Times New Roman"/>
                        <a:cs typeface="Times New Roman"/>
                      </a:endParaRPr>
                    </a:p>
                  </a:txBody>
                  <a:tcPr marL="44450" marR="44450" marT="0" marB="0" anchor="ctr"/>
                </a:tc>
                <a:tc hMerge="1">
                  <a:txBody>
                    <a:bodyPr/>
                    <a:lstStyle/>
                    <a:p>
                      <a:endParaRPr lang="es-ES"/>
                    </a:p>
                  </a:txBody>
                  <a:tcPr/>
                </a:tc>
                <a:tc gridSpan="2">
                  <a:txBody>
                    <a:bodyPr/>
                    <a:lstStyle/>
                    <a:p>
                      <a:pPr algn="ctr">
                        <a:spcAft>
                          <a:spcPts val="0"/>
                        </a:spcAft>
                      </a:pPr>
                      <a:r>
                        <a:rPr lang="es-ES" sz="800">
                          <a:effectLst/>
                        </a:rPr>
                        <a:t>ZONA 4</a:t>
                      </a:r>
                      <a:endParaRPr lang="es-ES" sz="1100">
                        <a:effectLst/>
                        <a:latin typeface="Verdana"/>
                        <a:ea typeface="Times New Roman"/>
                        <a:cs typeface="Times New Roman"/>
                      </a:endParaRPr>
                    </a:p>
                  </a:txBody>
                  <a:tcPr marL="44450" marR="44450" marT="0" marB="0" anchor="ctr"/>
                </a:tc>
                <a:tc hMerge="1">
                  <a:txBody>
                    <a:bodyPr/>
                    <a:lstStyle/>
                    <a:p>
                      <a:endParaRPr lang="es-ES"/>
                    </a:p>
                  </a:txBody>
                  <a:tcPr/>
                </a:tc>
              </a:tr>
              <a:tr h="470576">
                <a:tc>
                  <a:txBody>
                    <a:bodyPr/>
                    <a:lstStyle/>
                    <a:p>
                      <a:pPr algn="ctr">
                        <a:spcAft>
                          <a:spcPts val="0"/>
                        </a:spcAft>
                      </a:pPr>
                      <a:r>
                        <a:rPr lang="es-ES" sz="900">
                          <a:effectLst/>
                        </a:rPr>
                        <a:t>FACTOR DE LOCALIZACIÓN</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900">
                          <a:effectLst/>
                        </a:rPr>
                        <a:t>VALOR</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900">
                          <a:effectLst/>
                        </a:rPr>
                        <a:t>Calificación</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900">
                          <a:effectLst/>
                        </a:rPr>
                        <a:t>Valor ponderado</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900">
                          <a:effectLst/>
                        </a:rPr>
                        <a:t>Calificación</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900">
                          <a:effectLst/>
                        </a:rPr>
                        <a:t>Valor ponderado</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900">
                          <a:effectLst/>
                        </a:rPr>
                        <a:t>Calificación</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900">
                          <a:effectLst/>
                        </a:rPr>
                        <a:t>Valor ponderado</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900">
                          <a:effectLst/>
                        </a:rPr>
                        <a:t>Calificación</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900">
                          <a:effectLst/>
                        </a:rPr>
                        <a:t>Valor ponderado</a:t>
                      </a:r>
                      <a:endParaRPr lang="es-ES" sz="1100">
                        <a:effectLst/>
                        <a:latin typeface="Verdana"/>
                        <a:ea typeface="Times New Roman"/>
                        <a:cs typeface="Times New Roman"/>
                      </a:endParaRPr>
                    </a:p>
                  </a:txBody>
                  <a:tcPr marL="44450" marR="44450" marT="0" marB="0" anchor="ctr"/>
                </a:tc>
              </a:tr>
              <a:tr h="522863">
                <a:tc>
                  <a:txBody>
                    <a:bodyPr/>
                    <a:lstStyle/>
                    <a:p>
                      <a:pPr>
                        <a:spcAft>
                          <a:spcPts val="0"/>
                        </a:spcAft>
                      </a:pPr>
                      <a:r>
                        <a:rPr lang="es-ES" sz="1000">
                          <a:effectLst/>
                        </a:rPr>
                        <a:t>1. Servicios públicos existentes en el sector</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0,06</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0,18</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0,06</a:t>
                      </a:r>
                      <a:endParaRPr lang="es-ES" sz="1100">
                        <a:effectLst/>
                        <a:latin typeface="Verdana"/>
                        <a:ea typeface="Times New Roman"/>
                        <a:cs typeface="Times New Roman"/>
                      </a:endParaRPr>
                    </a:p>
                  </a:txBody>
                  <a:tcPr marL="44450" marR="44450" marT="0" marB="0" anchor="ctr"/>
                </a:tc>
              </a:tr>
              <a:tr h="697150">
                <a:tc>
                  <a:txBody>
                    <a:bodyPr/>
                    <a:lstStyle/>
                    <a:p>
                      <a:pPr>
                        <a:spcAft>
                          <a:spcPts val="0"/>
                        </a:spcAft>
                      </a:pPr>
                      <a:r>
                        <a:rPr lang="es-ES" sz="1000">
                          <a:effectLst/>
                        </a:rPr>
                        <a:t>2. Disponibilidad de servicios de infraestructura básica</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0,24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0,36</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0,24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0,12</a:t>
                      </a:r>
                      <a:endParaRPr lang="es-ES" sz="1100">
                        <a:effectLst/>
                        <a:latin typeface="Verdana"/>
                        <a:ea typeface="Times New Roman"/>
                        <a:cs typeface="Times New Roman"/>
                      </a:endParaRPr>
                    </a:p>
                  </a:txBody>
                  <a:tcPr marL="44450" marR="44450" marT="0" marB="0" anchor="ctr"/>
                </a:tc>
              </a:tr>
              <a:tr h="348575">
                <a:tc>
                  <a:txBody>
                    <a:bodyPr/>
                    <a:lstStyle/>
                    <a:p>
                      <a:pPr>
                        <a:spcAft>
                          <a:spcPts val="0"/>
                        </a:spcAft>
                      </a:pPr>
                      <a:r>
                        <a:rPr lang="es-ES" sz="1000">
                          <a:effectLst/>
                        </a:rPr>
                        <a:t>3. Proximidad a las áreas urbanas</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0,16</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0,48</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0,16</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0,64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0,16</a:t>
                      </a:r>
                      <a:endParaRPr lang="es-ES" sz="1100">
                        <a:effectLst/>
                        <a:latin typeface="Verdana"/>
                        <a:ea typeface="Times New Roman"/>
                        <a:cs typeface="Times New Roman"/>
                      </a:endParaRPr>
                    </a:p>
                  </a:txBody>
                  <a:tcPr marL="44450" marR="44450" marT="0" marB="0" anchor="ctr"/>
                </a:tc>
              </a:tr>
              <a:tr h="522863">
                <a:tc>
                  <a:txBody>
                    <a:bodyPr/>
                    <a:lstStyle/>
                    <a:p>
                      <a:pPr>
                        <a:spcAft>
                          <a:spcPts val="0"/>
                        </a:spcAft>
                      </a:pPr>
                      <a:r>
                        <a:rPr lang="pt-BR" sz="1000">
                          <a:effectLst/>
                        </a:rPr>
                        <a:t>4. Cercanía a Áreas Naturales Protegidas</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0,48</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0,48</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0,36</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0,48</a:t>
                      </a:r>
                      <a:endParaRPr lang="es-ES" sz="1100">
                        <a:effectLst/>
                        <a:latin typeface="Verdana"/>
                        <a:ea typeface="Times New Roman"/>
                        <a:cs typeface="Times New Roman"/>
                      </a:endParaRPr>
                    </a:p>
                  </a:txBody>
                  <a:tcPr marL="44450" marR="44450" marT="0" marB="0" anchor="ctr"/>
                </a:tc>
              </a:tr>
              <a:tr h="522863">
                <a:tc>
                  <a:txBody>
                    <a:bodyPr/>
                    <a:lstStyle/>
                    <a:p>
                      <a:pPr>
                        <a:spcAft>
                          <a:spcPts val="0"/>
                        </a:spcAft>
                      </a:pPr>
                      <a:r>
                        <a:rPr lang="es-ES" sz="1000">
                          <a:effectLst/>
                        </a:rPr>
                        <a:t>5. Presencia de cuerpos de agua en la zona</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0,56</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0,42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0,42</a:t>
                      </a:r>
                      <a:endParaRPr lang="es-ES" sz="1100">
                        <a:effectLst/>
                        <a:latin typeface="Verdana"/>
                        <a:ea typeface="Times New Roman"/>
                        <a:cs typeface="Times New Roman"/>
                      </a:endParaRPr>
                    </a:p>
                  </a:txBody>
                  <a:tcPr marL="44450" marR="44450" marT="0" marB="0" anchor="ctr"/>
                </a:tc>
              </a:tr>
              <a:tr h="348575">
                <a:tc>
                  <a:txBody>
                    <a:bodyPr/>
                    <a:lstStyle/>
                    <a:p>
                      <a:pPr>
                        <a:spcAft>
                          <a:spcPts val="0"/>
                        </a:spcAft>
                      </a:pPr>
                      <a:r>
                        <a:rPr lang="es-ES" sz="1000">
                          <a:effectLst/>
                        </a:rPr>
                        <a:t>6. Infraestructura afectada</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0,3</a:t>
                      </a:r>
                      <a:endParaRPr lang="es-ES" sz="1100">
                        <a:effectLst/>
                        <a:latin typeface="Verdana"/>
                        <a:ea typeface="Times New Roman"/>
                        <a:cs typeface="Times New Roman"/>
                      </a:endParaRPr>
                    </a:p>
                  </a:txBody>
                  <a:tcPr marL="44450" marR="44450" marT="0" marB="0" anchor="ctr"/>
                </a:tc>
              </a:tr>
              <a:tr h="1220013">
                <a:tc>
                  <a:txBody>
                    <a:bodyPr/>
                    <a:lstStyle/>
                    <a:p>
                      <a:pPr>
                        <a:spcAft>
                          <a:spcPts val="0"/>
                        </a:spcAft>
                      </a:pPr>
                      <a:r>
                        <a:rPr lang="es-ES" sz="1000">
                          <a:effectLst/>
                        </a:rPr>
                        <a:t>7. Disponibilidad de áreas de amortiguamiento (quebradas, montículos. obstáculos naturales)</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0,3</a:t>
                      </a:r>
                      <a:endParaRPr lang="es-ES" sz="1100">
                        <a:effectLst/>
                        <a:latin typeface="Verdana"/>
                        <a:ea typeface="Times New Roman"/>
                        <a:cs typeface="Times New Roman"/>
                      </a:endParaRPr>
                    </a:p>
                  </a:txBody>
                  <a:tcPr marL="44450" marR="44450" marT="0" marB="0" anchor="ctr"/>
                </a:tc>
              </a:tr>
              <a:tr h="348575">
                <a:tc>
                  <a:txBody>
                    <a:bodyPr/>
                    <a:lstStyle/>
                    <a:p>
                      <a:pPr>
                        <a:spcAft>
                          <a:spcPts val="0"/>
                        </a:spcAft>
                      </a:pPr>
                      <a:r>
                        <a:rPr lang="es-ES" sz="1000">
                          <a:effectLst/>
                        </a:rPr>
                        <a:t>8. Accesibilidad a vías</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0,11</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0,44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0,44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0,33</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4</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0,44</a:t>
                      </a:r>
                      <a:endParaRPr lang="es-ES" sz="1100">
                        <a:effectLst/>
                        <a:latin typeface="Verdana"/>
                        <a:ea typeface="Times New Roman"/>
                        <a:cs typeface="Times New Roman"/>
                      </a:endParaRPr>
                    </a:p>
                  </a:txBody>
                  <a:tcPr marL="44450" marR="44450" marT="0" marB="0" anchor="ctr"/>
                </a:tc>
              </a:tr>
              <a:tr h="348575">
                <a:tc>
                  <a:txBody>
                    <a:bodyPr/>
                    <a:lstStyle/>
                    <a:p>
                      <a:pPr>
                        <a:spcAft>
                          <a:spcPts val="0"/>
                        </a:spcAft>
                      </a:pPr>
                      <a:r>
                        <a:rPr lang="es-ES" sz="1000">
                          <a:effectLst/>
                        </a:rPr>
                        <a:t>9. Impacto Paisajístico</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0,09</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0,18</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0,18</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0,18</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2</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0,18</a:t>
                      </a:r>
                      <a:endParaRPr lang="es-ES" sz="1100">
                        <a:effectLst/>
                        <a:latin typeface="Verdana"/>
                        <a:ea typeface="Times New Roman"/>
                        <a:cs typeface="Times New Roman"/>
                      </a:endParaRPr>
                    </a:p>
                  </a:txBody>
                  <a:tcPr marL="44450" marR="44450" marT="0" marB="0" anchor="ctr"/>
                </a:tc>
              </a:tr>
              <a:tr h="273777">
                <a:tc>
                  <a:txBody>
                    <a:bodyPr/>
                    <a:lstStyle/>
                    <a:p>
                      <a:pPr algn="ctr">
                        <a:spcAft>
                          <a:spcPts val="0"/>
                        </a:spcAft>
                      </a:pPr>
                      <a:r>
                        <a:rPr lang="es-ES" sz="1000">
                          <a:effectLst/>
                        </a:rPr>
                        <a:t>TOTAL</a:t>
                      </a:r>
                      <a:endParaRPr lang="es-ES" sz="1100">
                        <a:effectLst/>
                        <a:latin typeface="Verdana"/>
                        <a:ea typeface="Times New Roman"/>
                        <a:cs typeface="Times New Roman"/>
                      </a:endParaRPr>
                    </a:p>
                  </a:txBody>
                  <a:tcPr marL="44450" marR="44450" marT="0" marB="0" anchor="ctr"/>
                </a:tc>
                <a:tc>
                  <a:txBody>
                    <a:bodyPr/>
                    <a:lstStyle/>
                    <a:p>
                      <a:pPr algn="ctr">
                        <a:spcAft>
                          <a:spcPts val="0"/>
                        </a:spcAft>
                      </a:pPr>
                      <a:r>
                        <a:rPr lang="es-ES" sz="1000">
                          <a:effectLst/>
                        </a:rPr>
                        <a:t>1</a:t>
                      </a:r>
                      <a:endParaRPr lang="es-ES" sz="1100">
                        <a:effectLst/>
                        <a:latin typeface="Verdana"/>
                        <a:ea typeface="Times New Roman"/>
                        <a:cs typeface="Times New Roman"/>
                      </a:endParaRPr>
                    </a:p>
                  </a:txBody>
                  <a:tcPr marL="44450" marR="44450" marT="0" marB="0" anchor="ctr"/>
                </a:tc>
                <a:tc>
                  <a:txBody>
                    <a:bodyPr/>
                    <a:lstStyle/>
                    <a:p>
                      <a:endParaRPr lang="es-ES" sz="1000" dirty="0">
                        <a:effectLst/>
                        <a:latin typeface="Calibri"/>
                        <a:cs typeface="Times New Roman"/>
                      </a:endParaRPr>
                    </a:p>
                  </a:txBody>
                  <a:tcPr marL="44450" marR="44450" marT="0" marB="0" anchor="ctr"/>
                </a:tc>
                <a:tc>
                  <a:txBody>
                    <a:bodyPr/>
                    <a:lstStyle/>
                    <a:p>
                      <a:pPr algn="ctr">
                        <a:spcAft>
                          <a:spcPts val="0"/>
                        </a:spcAft>
                      </a:pPr>
                      <a:r>
                        <a:rPr lang="es-ES" sz="1000">
                          <a:effectLst/>
                        </a:rPr>
                        <a:t>3</a:t>
                      </a:r>
                      <a:endParaRPr lang="es-ES" sz="1100">
                        <a:effectLst/>
                        <a:latin typeface="Verdana"/>
                        <a:ea typeface="Times New Roman"/>
                        <a:cs typeface="Times New Roman"/>
                      </a:endParaRPr>
                    </a:p>
                  </a:txBody>
                  <a:tcPr marL="44450" marR="44450" marT="0" marB="0" anchor="ctr"/>
                </a:tc>
                <a:tc>
                  <a:txBody>
                    <a:bodyPr/>
                    <a:lstStyle/>
                    <a:p>
                      <a:endParaRPr lang="es-ES" sz="1000">
                        <a:effectLst/>
                        <a:latin typeface="Calibri"/>
                        <a:cs typeface="Times New Roman"/>
                      </a:endParaRPr>
                    </a:p>
                  </a:txBody>
                  <a:tcPr marL="44450" marR="44450" marT="0" marB="0" anchor="ctr"/>
                </a:tc>
                <a:tc>
                  <a:txBody>
                    <a:bodyPr/>
                    <a:lstStyle/>
                    <a:p>
                      <a:pPr algn="ctr">
                        <a:spcAft>
                          <a:spcPts val="0"/>
                        </a:spcAft>
                      </a:pPr>
                      <a:r>
                        <a:rPr lang="es-ES" sz="1000">
                          <a:effectLst/>
                        </a:rPr>
                        <a:t>2,38</a:t>
                      </a:r>
                      <a:endParaRPr lang="es-ES" sz="1100">
                        <a:effectLst/>
                        <a:latin typeface="Verdana"/>
                        <a:ea typeface="Times New Roman"/>
                        <a:cs typeface="Times New Roman"/>
                      </a:endParaRPr>
                    </a:p>
                  </a:txBody>
                  <a:tcPr marL="44450" marR="44450" marT="0" marB="0" anchor="ctr"/>
                </a:tc>
                <a:tc>
                  <a:txBody>
                    <a:bodyPr/>
                    <a:lstStyle/>
                    <a:p>
                      <a:endParaRPr lang="es-ES" sz="1000">
                        <a:effectLst/>
                        <a:latin typeface="Calibri"/>
                        <a:cs typeface="Times New Roman"/>
                      </a:endParaRPr>
                    </a:p>
                  </a:txBody>
                  <a:tcPr marL="44450" marR="44450" marT="0" marB="0" anchor="ctr"/>
                </a:tc>
                <a:tc>
                  <a:txBody>
                    <a:bodyPr/>
                    <a:lstStyle/>
                    <a:p>
                      <a:pPr algn="ctr">
                        <a:spcAft>
                          <a:spcPts val="0"/>
                        </a:spcAft>
                      </a:pPr>
                      <a:r>
                        <a:rPr lang="es-ES" sz="1000">
                          <a:effectLst/>
                        </a:rPr>
                        <a:t>2,85</a:t>
                      </a:r>
                      <a:endParaRPr lang="es-ES" sz="1100">
                        <a:effectLst/>
                        <a:latin typeface="Verdana"/>
                        <a:ea typeface="Times New Roman"/>
                        <a:cs typeface="Times New Roman"/>
                      </a:endParaRPr>
                    </a:p>
                  </a:txBody>
                  <a:tcPr marL="44450" marR="44450" marT="0" marB="0" anchor="ctr"/>
                </a:tc>
                <a:tc>
                  <a:txBody>
                    <a:bodyPr/>
                    <a:lstStyle/>
                    <a:p>
                      <a:endParaRPr lang="es-ES" sz="1000">
                        <a:effectLst/>
                        <a:latin typeface="Calibri"/>
                        <a:cs typeface="Times New Roman"/>
                      </a:endParaRPr>
                    </a:p>
                  </a:txBody>
                  <a:tcPr marL="44450" marR="44450" marT="0" marB="0" anchor="ctr"/>
                </a:tc>
                <a:tc>
                  <a:txBody>
                    <a:bodyPr/>
                    <a:lstStyle/>
                    <a:p>
                      <a:pPr algn="ctr">
                        <a:spcAft>
                          <a:spcPts val="0"/>
                        </a:spcAft>
                      </a:pPr>
                      <a:r>
                        <a:rPr lang="es-ES" sz="1000" dirty="0">
                          <a:effectLst/>
                        </a:rPr>
                        <a:t>2,46</a:t>
                      </a:r>
                      <a:endParaRPr lang="es-ES" sz="1100" dirty="0">
                        <a:effectLst/>
                        <a:latin typeface="Verdana"/>
                        <a:ea typeface="Times New Roman"/>
                        <a:cs typeface="Times New Roman"/>
                      </a:endParaRPr>
                    </a:p>
                  </a:txBody>
                  <a:tcPr marL="44450" marR="44450" marT="0" marB="0" anchor="ctr"/>
                </a:tc>
              </a:tr>
            </a:tbl>
          </a:graphicData>
        </a:graphic>
      </p:graphicFrame>
      <p:sp>
        <p:nvSpPr>
          <p:cNvPr id="3" name="Oval 33"/>
          <p:cNvSpPr>
            <a:spLocks noChangeArrowheads="1"/>
          </p:cNvSpPr>
          <p:nvPr/>
        </p:nvSpPr>
        <p:spPr bwMode="auto">
          <a:xfrm>
            <a:off x="3762127" y="6381328"/>
            <a:ext cx="377825" cy="28803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5142229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93504" y="332656"/>
            <a:ext cx="2130624" cy="1154097"/>
          </a:xfrm>
        </p:spPr>
        <p:txBody>
          <a:bodyPr>
            <a:normAutofit/>
          </a:bodyPr>
          <a:lstStyle/>
          <a:p>
            <a:r>
              <a:rPr lang="es-ES" b="1" dirty="0"/>
              <a:t>ZONA 1</a:t>
            </a:r>
            <a:r>
              <a:rPr lang="es-ES" dirty="0"/>
              <a:t/>
            </a:r>
            <a:br>
              <a:rPr lang="es-ES" dirty="0"/>
            </a:br>
            <a:endParaRPr lang="es-ES" dirty="0"/>
          </a:p>
        </p:txBody>
      </p:sp>
      <p:sp>
        <p:nvSpPr>
          <p:cNvPr id="3" name="2 Marcador de contenido"/>
          <p:cNvSpPr>
            <a:spLocks noGrp="1"/>
          </p:cNvSpPr>
          <p:nvPr>
            <p:ph idx="1"/>
          </p:nvPr>
        </p:nvSpPr>
        <p:spPr>
          <a:xfrm>
            <a:off x="457200" y="1124744"/>
            <a:ext cx="8229600" cy="1108719"/>
          </a:xfrm>
        </p:spPr>
        <p:txBody>
          <a:bodyPr>
            <a:normAutofit/>
          </a:bodyPr>
          <a:lstStyle/>
          <a:p>
            <a:pPr algn="just"/>
            <a:r>
              <a:rPr lang="es-ES" sz="2000" dirty="0" smtClean="0"/>
              <a:t>Se </a:t>
            </a:r>
            <a:r>
              <a:rPr lang="es-ES" sz="2000" dirty="0"/>
              <a:t>localiza en la parroquia de Aloag y posee un área de </a:t>
            </a:r>
            <a:r>
              <a:rPr lang="es-ES" sz="2000" dirty="0" smtClean="0"/>
              <a:t>257 </a:t>
            </a:r>
            <a:r>
              <a:rPr lang="es-ES" sz="2000" dirty="0"/>
              <a:t>ha aproximadamente.</a:t>
            </a:r>
          </a:p>
          <a:p>
            <a:pPr algn="just"/>
            <a:endParaRPr lang="es-ES" sz="2500" dirty="0"/>
          </a:p>
        </p:txBody>
      </p:sp>
      <p:pic>
        <p:nvPicPr>
          <p:cNvPr id="1025" name="Imagen 7"/>
          <p:cNvPicPr>
            <a:picLocks noChangeAspect="1" noChangeArrowheads="1"/>
          </p:cNvPicPr>
          <p:nvPr/>
        </p:nvPicPr>
        <p:blipFill>
          <a:blip r:embed="rId2">
            <a:extLst>
              <a:ext uri="{28A0092B-C50C-407E-A947-70E740481C1C}">
                <a14:useLocalDpi xmlns:a14="http://schemas.microsoft.com/office/drawing/2010/main" val="0"/>
              </a:ext>
            </a:extLst>
          </a:blip>
          <a:srcRect l="26131" t="28532" r="23373" b="15817"/>
          <a:stretch>
            <a:fillRect/>
          </a:stretch>
        </p:blipFill>
        <p:spPr bwMode="auto">
          <a:xfrm>
            <a:off x="899592" y="1944216"/>
            <a:ext cx="7155244" cy="49411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943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6084168" y="5085184"/>
            <a:ext cx="827471" cy="369332"/>
          </a:xfrm>
          <a:prstGeom prst="rect">
            <a:avLst/>
          </a:prstGeom>
        </p:spPr>
        <p:txBody>
          <a:bodyPr wrap="none">
            <a:spAutoFit/>
          </a:bodyPr>
          <a:lstStyle/>
          <a:p>
            <a:r>
              <a:rPr lang="es-ES" dirty="0"/>
              <a:t>Aloag</a:t>
            </a:r>
          </a:p>
        </p:txBody>
      </p:sp>
    </p:spTree>
    <p:extLst>
      <p:ext uri="{BB962C8B-B14F-4D97-AF65-F5344CB8AC3E}">
        <p14:creationId xmlns:p14="http://schemas.microsoft.com/office/powerpoint/2010/main" val="4140327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7848872" cy="924475"/>
          </a:xfrm>
        </p:spPr>
        <p:txBody>
          <a:bodyPr/>
          <a:lstStyle/>
          <a:p>
            <a:r>
              <a:rPr lang="es-EC" b="1" dirty="0"/>
              <a:t>MARCO LEGAL </a:t>
            </a:r>
            <a:r>
              <a:rPr lang="es-EC" b="1" dirty="0" smtClean="0"/>
              <a:t>E INSTITUCIONAL</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47583944"/>
              </p:ext>
            </p:extLst>
          </p:nvPr>
        </p:nvGraphicFramePr>
        <p:xfrm>
          <a:off x="395536" y="1052736"/>
          <a:ext cx="5400600"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3368993045"/>
              </p:ext>
            </p:extLst>
          </p:nvPr>
        </p:nvGraphicFramePr>
        <p:xfrm>
          <a:off x="3347864" y="4077072"/>
          <a:ext cx="5434558"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49426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5433467"/>
          </a:xfrm>
        </p:spPr>
        <p:txBody>
          <a:bodyPr>
            <a:normAutofit fontScale="85000" lnSpcReduction="20000"/>
          </a:bodyPr>
          <a:lstStyle/>
          <a:p>
            <a:pPr marL="0" indent="0" algn="just">
              <a:buNone/>
            </a:pPr>
            <a:r>
              <a:rPr lang="es-ES" sz="2600" dirty="0"/>
              <a:t>Los factores más representativos para el </a:t>
            </a:r>
            <a:r>
              <a:rPr lang="es-ES" sz="2600" dirty="0" smtClean="0"/>
              <a:t>zona, son</a:t>
            </a:r>
            <a:r>
              <a:rPr lang="es-ES" sz="2600" dirty="0"/>
              <a:t>: </a:t>
            </a:r>
          </a:p>
          <a:p>
            <a:pPr marL="0" indent="0" algn="just">
              <a:lnSpc>
                <a:spcPct val="110000"/>
              </a:lnSpc>
              <a:buFont typeface="Arial" pitchFamily="34" charset="0"/>
              <a:buNone/>
            </a:pPr>
            <a:endParaRPr lang="es-ES" sz="2600" dirty="0"/>
          </a:p>
          <a:p>
            <a:pPr algn="just"/>
            <a:r>
              <a:rPr lang="es-ES" sz="2600" dirty="0"/>
              <a:t>La distancia existente tanto a las áreas urbanas como a las áreas  naturales protegidas, es bastante adecuada.</a:t>
            </a:r>
          </a:p>
          <a:p>
            <a:pPr algn="just"/>
            <a:endParaRPr lang="es-ES" sz="2600" dirty="0"/>
          </a:p>
          <a:p>
            <a:pPr algn="just"/>
            <a:r>
              <a:rPr lang="es-ES" sz="2600" dirty="0"/>
              <a:t>Existe una baja disponibilidad de áreas de amortiguamiento.</a:t>
            </a:r>
          </a:p>
          <a:p>
            <a:pPr algn="just"/>
            <a:endParaRPr lang="es-ES" sz="2600" dirty="0"/>
          </a:p>
          <a:p>
            <a:pPr algn="just"/>
            <a:r>
              <a:rPr lang="es-ES" sz="2600" dirty="0"/>
              <a:t>Los servicios públicos y de infraestructura básica, son bastante deficientes para el área.</a:t>
            </a:r>
          </a:p>
          <a:p>
            <a:pPr algn="just"/>
            <a:endParaRPr lang="es-ES" sz="2600" dirty="0"/>
          </a:p>
          <a:p>
            <a:pPr algn="just"/>
            <a:r>
              <a:rPr lang="es-ES" sz="2600" dirty="0"/>
              <a:t>Las infraestructuras afectadas en el interior del área son menores a 20 entre: viviendas, galpones, bodegas, invernadero y reservorio.</a:t>
            </a:r>
          </a:p>
          <a:p>
            <a:pPr algn="just"/>
            <a:endParaRPr lang="es-ES" dirty="0"/>
          </a:p>
        </p:txBody>
      </p:sp>
    </p:spTree>
    <p:extLst>
      <p:ext uri="{BB962C8B-B14F-4D97-AF65-F5344CB8AC3E}">
        <p14:creationId xmlns:p14="http://schemas.microsoft.com/office/powerpoint/2010/main" val="324440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30925" y="44624"/>
            <a:ext cx="7315200" cy="1154097"/>
          </a:xfrm>
        </p:spPr>
        <p:txBody>
          <a:bodyPr>
            <a:normAutofit/>
          </a:bodyPr>
          <a:lstStyle/>
          <a:p>
            <a:pPr algn="ctr"/>
            <a:r>
              <a:rPr lang="es-ES" b="1" dirty="0" smtClean="0"/>
              <a:t>ZONA </a:t>
            </a:r>
            <a:r>
              <a:rPr lang="es-ES" b="1" dirty="0"/>
              <a:t>2</a:t>
            </a:r>
            <a:r>
              <a:rPr lang="es-ES" b="1" dirty="0" smtClean="0"/>
              <a:t> </a:t>
            </a:r>
            <a:r>
              <a:rPr lang="es-ES" dirty="0"/>
              <a:t/>
            </a:r>
            <a:br>
              <a:rPr lang="es-ES" dirty="0"/>
            </a:br>
            <a:endParaRPr lang="es-ES" dirty="0"/>
          </a:p>
        </p:txBody>
      </p:sp>
      <p:sp>
        <p:nvSpPr>
          <p:cNvPr id="3" name="2 Marcador de contenido"/>
          <p:cNvSpPr>
            <a:spLocks noGrp="1"/>
          </p:cNvSpPr>
          <p:nvPr>
            <p:ph idx="1"/>
          </p:nvPr>
        </p:nvSpPr>
        <p:spPr>
          <a:xfrm>
            <a:off x="457200" y="764704"/>
            <a:ext cx="8229600" cy="1108719"/>
          </a:xfrm>
        </p:spPr>
        <p:txBody>
          <a:bodyPr>
            <a:noAutofit/>
          </a:bodyPr>
          <a:lstStyle/>
          <a:p>
            <a:pPr algn="just"/>
            <a:r>
              <a:rPr lang="es-ES" dirty="0" smtClean="0"/>
              <a:t>El </a:t>
            </a:r>
            <a:r>
              <a:rPr lang="es-ES" dirty="0"/>
              <a:t>área que cubre es de </a:t>
            </a:r>
            <a:r>
              <a:rPr lang="es-ES" dirty="0" smtClean="0"/>
              <a:t>563 </a:t>
            </a:r>
            <a:r>
              <a:rPr lang="es-ES" dirty="0"/>
              <a:t>ha aproximadamente.</a:t>
            </a:r>
          </a:p>
          <a:p>
            <a:pPr marL="45720" indent="0" algn="just">
              <a:buNone/>
            </a:pPr>
            <a:endParaRPr lang="es-ES" sz="25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Imagen 5"/>
          <p:cNvPicPr>
            <a:picLocks noChangeAspect="1" noChangeArrowheads="1"/>
          </p:cNvPicPr>
          <p:nvPr/>
        </p:nvPicPr>
        <p:blipFill>
          <a:blip r:embed="rId2">
            <a:extLst>
              <a:ext uri="{28A0092B-C50C-407E-A947-70E740481C1C}">
                <a14:useLocalDpi xmlns:a14="http://schemas.microsoft.com/office/drawing/2010/main" val="0"/>
              </a:ext>
            </a:extLst>
          </a:blip>
          <a:srcRect l="31956" t="22598" r="9953" b="12148"/>
          <a:stretch>
            <a:fillRect/>
          </a:stretch>
        </p:blipFill>
        <p:spPr bwMode="auto">
          <a:xfrm>
            <a:off x="1187624" y="1621880"/>
            <a:ext cx="6889057" cy="483145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932040" y="2780928"/>
            <a:ext cx="1080119" cy="307777"/>
          </a:xfrm>
          <a:prstGeom prst="rect">
            <a:avLst/>
          </a:prstGeom>
        </p:spPr>
        <p:txBody>
          <a:bodyPr wrap="square">
            <a:spAutoFit/>
          </a:bodyPr>
          <a:lstStyle/>
          <a:p>
            <a:r>
              <a:rPr lang="es-ES" sz="1400" b="1" dirty="0">
                <a:solidFill>
                  <a:schemeClr val="bg2"/>
                </a:solidFill>
              </a:rPr>
              <a:t>Tambillo </a:t>
            </a:r>
          </a:p>
        </p:txBody>
      </p:sp>
      <p:sp>
        <p:nvSpPr>
          <p:cNvPr id="7" name="6 Rectángulo"/>
          <p:cNvSpPr/>
          <p:nvPr/>
        </p:nvSpPr>
        <p:spPr>
          <a:xfrm>
            <a:off x="3491880" y="5661248"/>
            <a:ext cx="1064887" cy="307777"/>
          </a:xfrm>
          <a:prstGeom prst="rect">
            <a:avLst/>
          </a:prstGeom>
        </p:spPr>
        <p:txBody>
          <a:bodyPr wrap="square">
            <a:spAutoFit/>
          </a:bodyPr>
          <a:lstStyle/>
          <a:p>
            <a:r>
              <a:rPr lang="es-ES" sz="1400" b="1" dirty="0" smtClean="0">
                <a:solidFill>
                  <a:schemeClr val="bg2"/>
                </a:solidFill>
              </a:rPr>
              <a:t>Obelisco</a:t>
            </a:r>
            <a:endParaRPr lang="es-ES" sz="1400" b="1" dirty="0">
              <a:solidFill>
                <a:schemeClr val="bg2"/>
              </a:solidFill>
            </a:endParaRPr>
          </a:p>
        </p:txBody>
      </p:sp>
      <p:sp>
        <p:nvSpPr>
          <p:cNvPr id="8" name="7 Rectángulo"/>
          <p:cNvSpPr/>
          <p:nvPr/>
        </p:nvSpPr>
        <p:spPr>
          <a:xfrm>
            <a:off x="2051720" y="6093296"/>
            <a:ext cx="837089" cy="338554"/>
          </a:xfrm>
          <a:prstGeom prst="rect">
            <a:avLst/>
          </a:prstGeom>
        </p:spPr>
        <p:txBody>
          <a:bodyPr wrap="none">
            <a:spAutoFit/>
          </a:bodyPr>
          <a:lstStyle/>
          <a:p>
            <a:r>
              <a:rPr lang="es-ES" sz="1600" b="1" dirty="0"/>
              <a:t>Aloag</a:t>
            </a:r>
          </a:p>
        </p:txBody>
      </p:sp>
    </p:spTree>
    <p:extLst>
      <p:ext uri="{BB962C8B-B14F-4D97-AF65-F5344CB8AC3E}">
        <p14:creationId xmlns:p14="http://schemas.microsoft.com/office/powerpoint/2010/main" val="17406290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6856" y="476672"/>
            <a:ext cx="8229600" cy="6048672"/>
          </a:xfrm>
        </p:spPr>
        <p:txBody>
          <a:bodyPr>
            <a:noAutofit/>
          </a:bodyPr>
          <a:lstStyle/>
          <a:p>
            <a:pPr marL="0" indent="0" algn="just">
              <a:lnSpc>
                <a:spcPct val="80000"/>
              </a:lnSpc>
              <a:buFont typeface="Arial" pitchFamily="34" charset="0"/>
              <a:buNone/>
            </a:pPr>
            <a:r>
              <a:rPr lang="es-ES" sz="2000" dirty="0"/>
              <a:t>Los factores más representativos del área, son:</a:t>
            </a:r>
          </a:p>
          <a:p>
            <a:pPr marL="0" indent="0">
              <a:buNone/>
            </a:pPr>
            <a:endParaRPr lang="es-ES" dirty="0"/>
          </a:p>
          <a:p>
            <a:pPr algn="just">
              <a:lnSpc>
                <a:spcPct val="80000"/>
              </a:lnSpc>
            </a:pPr>
            <a:r>
              <a:rPr lang="es-ES" sz="2000" dirty="0"/>
              <a:t>La accesibilidad a vías es muy buena, existe una vía de primer orden que cruza la zona industrial.</a:t>
            </a:r>
          </a:p>
          <a:p>
            <a:pPr marL="0" indent="0" algn="just">
              <a:lnSpc>
                <a:spcPct val="80000"/>
              </a:lnSpc>
              <a:buFont typeface="Arial" pitchFamily="34" charset="0"/>
              <a:buNone/>
            </a:pPr>
            <a:endParaRPr lang="es-ES" sz="2000" dirty="0"/>
          </a:p>
          <a:p>
            <a:pPr algn="just">
              <a:lnSpc>
                <a:spcPct val="80000"/>
              </a:lnSpc>
            </a:pPr>
            <a:r>
              <a:rPr lang="es-ES" sz="2000" dirty="0"/>
              <a:t>La infraestructura afectada es de consideración, la presencia de viviendas en el interior y alrededor del área es representativa. También se encuentran galpones y una escuela de formación.</a:t>
            </a:r>
          </a:p>
          <a:p>
            <a:pPr marL="0" indent="0" algn="just">
              <a:lnSpc>
                <a:spcPct val="80000"/>
              </a:lnSpc>
              <a:buFont typeface="Arial" pitchFamily="34" charset="0"/>
              <a:buNone/>
            </a:pPr>
            <a:endParaRPr lang="es-ES" sz="2000" dirty="0"/>
          </a:p>
          <a:p>
            <a:pPr algn="just">
              <a:lnSpc>
                <a:spcPct val="80000"/>
              </a:lnSpc>
            </a:pPr>
            <a:r>
              <a:rPr lang="es-ES" sz="2000" dirty="0"/>
              <a:t>Las áreas urbanas se encuentran próximas a la zona industrial, en el sector Norte se encuentra dividida por una gran quebrada, en el sector Sur  se encuentran juntas. Se debe considerar una distancia prudente por motivos de expansión urbana y afectación al medio.</a:t>
            </a:r>
          </a:p>
          <a:p>
            <a:pPr algn="just">
              <a:lnSpc>
                <a:spcPct val="80000"/>
              </a:lnSpc>
            </a:pPr>
            <a:endParaRPr lang="es-ES" sz="2000" dirty="0"/>
          </a:p>
          <a:p>
            <a:pPr algn="just">
              <a:lnSpc>
                <a:spcPct val="80000"/>
              </a:lnSpc>
            </a:pPr>
            <a:r>
              <a:rPr lang="es-ES" sz="2000" dirty="0"/>
              <a:t>La distancia a las áreas naturales protegidas es adecuada.</a:t>
            </a:r>
          </a:p>
        </p:txBody>
      </p:sp>
    </p:spTree>
    <p:extLst>
      <p:ext uri="{BB962C8B-B14F-4D97-AF65-F5344CB8AC3E}">
        <p14:creationId xmlns:p14="http://schemas.microsoft.com/office/powerpoint/2010/main" val="299311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1180727"/>
          </a:xfrm>
        </p:spPr>
        <p:txBody>
          <a:bodyPr>
            <a:normAutofit fontScale="92500" lnSpcReduction="10000"/>
          </a:bodyPr>
          <a:lstStyle/>
          <a:p>
            <a:pPr algn="just"/>
            <a:r>
              <a:rPr lang="es-ES" sz="2500" dirty="0" smtClean="0"/>
              <a:t>Se </a:t>
            </a:r>
            <a:r>
              <a:rPr lang="es-ES" sz="2500" dirty="0"/>
              <a:t>localiza en la parte sur del cantón Mejía, </a:t>
            </a:r>
            <a:r>
              <a:rPr lang="es-ES" sz="2500" dirty="0" smtClean="0"/>
              <a:t>entre </a:t>
            </a:r>
            <a:r>
              <a:rPr lang="es-ES" sz="2500" dirty="0"/>
              <a:t>las parroquias de </a:t>
            </a:r>
            <a:r>
              <a:rPr lang="es-ES" sz="2500" dirty="0" smtClean="0"/>
              <a:t>Machachi y Aloasí, </a:t>
            </a:r>
            <a:r>
              <a:rPr lang="es-ES" sz="2500" dirty="0"/>
              <a:t>y, posee un área de </a:t>
            </a:r>
            <a:r>
              <a:rPr lang="es-ES" sz="2500" dirty="0" smtClean="0"/>
              <a:t>646 </a:t>
            </a:r>
            <a:r>
              <a:rPr lang="es-ES" sz="2500" dirty="0"/>
              <a:t>ha aproximadamente.</a:t>
            </a:r>
          </a:p>
          <a:p>
            <a:pPr algn="just"/>
            <a:endParaRPr lang="es-ES" sz="25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8" name="1 Título"/>
          <p:cNvSpPr txBox="1">
            <a:spLocks/>
          </p:cNvSpPr>
          <p:nvPr/>
        </p:nvSpPr>
        <p:spPr>
          <a:xfrm>
            <a:off x="3593504" y="260648"/>
            <a:ext cx="2130624" cy="1154097"/>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smtClean="0"/>
              <a:t>ZONA 3</a:t>
            </a:r>
            <a:r>
              <a:rPr lang="es-ES" dirty="0" smtClean="0"/>
              <a:t/>
            </a:r>
            <a:br>
              <a:rPr lang="es-ES" dirty="0" smtClean="0"/>
            </a:br>
            <a:endParaRPr lang="es-E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36" t="18976" r="1609" b="14608"/>
          <a:stretch/>
        </p:blipFill>
        <p:spPr bwMode="auto">
          <a:xfrm>
            <a:off x="852717" y="2141715"/>
            <a:ext cx="7535707" cy="44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3215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76664"/>
          </a:xfrm>
        </p:spPr>
        <p:txBody>
          <a:bodyPr>
            <a:noAutofit/>
          </a:bodyPr>
          <a:lstStyle/>
          <a:p>
            <a:pPr marL="0" indent="0" algn="just">
              <a:lnSpc>
                <a:spcPct val="90000"/>
              </a:lnSpc>
              <a:buNone/>
            </a:pPr>
            <a:r>
              <a:rPr lang="es-ES" sz="2000" dirty="0"/>
              <a:t>Los factores más representativos, son: </a:t>
            </a:r>
          </a:p>
          <a:p>
            <a:pPr lvl="0" algn="just">
              <a:lnSpc>
                <a:spcPct val="90000"/>
              </a:lnSpc>
            </a:pPr>
            <a:endParaRPr lang="es-ES" sz="2000" dirty="0" smtClean="0"/>
          </a:p>
          <a:p>
            <a:pPr lvl="0" algn="just">
              <a:lnSpc>
                <a:spcPct val="90000"/>
              </a:lnSpc>
            </a:pPr>
            <a:r>
              <a:rPr lang="es-ES" sz="2000" dirty="0" smtClean="0"/>
              <a:t>No </a:t>
            </a:r>
            <a:r>
              <a:rPr lang="es-ES" sz="2000" dirty="0"/>
              <a:t>existe una disponibilidad alta o media de servicios de infraestructura básica en toda el área, ésta es muy baja en general</a:t>
            </a:r>
            <a:r>
              <a:rPr lang="es-ES" sz="2000" dirty="0" smtClean="0"/>
              <a:t>.</a:t>
            </a:r>
          </a:p>
          <a:p>
            <a:pPr lvl="0" algn="just">
              <a:lnSpc>
                <a:spcPct val="90000"/>
              </a:lnSpc>
            </a:pPr>
            <a:endParaRPr lang="es-ES" sz="2000" dirty="0" smtClean="0"/>
          </a:p>
          <a:p>
            <a:pPr lvl="0" algn="just">
              <a:lnSpc>
                <a:spcPct val="90000"/>
              </a:lnSpc>
            </a:pPr>
            <a:r>
              <a:rPr lang="es-ES" sz="2000" dirty="0" smtClean="0"/>
              <a:t>La </a:t>
            </a:r>
            <a:r>
              <a:rPr lang="es-ES" sz="2000" dirty="0"/>
              <a:t>infraestructura afectada es alta en su número, sobre todo por las viviendas existentes</a:t>
            </a:r>
            <a:r>
              <a:rPr lang="es-ES" sz="2000" dirty="0" smtClean="0"/>
              <a:t>.</a:t>
            </a:r>
          </a:p>
          <a:p>
            <a:pPr marL="0" lvl="0" indent="0" algn="just">
              <a:lnSpc>
                <a:spcPct val="90000"/>
              </a:lnSpc>
              <a:buNone/>
            </a:pPr>
            <a:endParaRPr lang="es-ES" sz="2000" dirty="0"/>
          </a:p>
          <a:p>
            <a:pPr lvl="0" algn="just">
              <a:lnSpc>
                <a:spcPct val="90000"/>
              </a:lnSpc>
            </a:pPr>
            <a:r>
              <a:rPr lang="es-ES" sz="2000" dirty="0"/>
              <a:t>Existe una alta disponibilidad de áreas de amortiguamiento (carretera principal y quebradas contiguas</a:t>
            </a:r>
            <a:r>
              <a:rPr lang="es-ES" sz="2000" dirty="0" smtClean="0"/>
              <a:t>).</a:t>
            </a:r>
          </a:p>
          <a:p>
            <a:pPr marL="0" lvl="0" indent="0" algn="just">
              <a:lnSpc>
                <a:spcPct val="90000"/>
              </a:lnSpc>
              <a:buNone/>
            </a:pPr>
            <a:endParaRPr lang="es-ES" sz="2000" dirty="0"/>
          </a:p>
          <a:p>
            <a:pPr lvl="0" algn="just">
              <a:lnSpc>
                <a:spcPct val="90000"/>
              </a:lnSpc>
            </a:pPr>
            <a:r>
              <a:rPr lang="es-ES" sz="2000" dirty="0"/>
              <a:t>El desorden paisajístico es mediano por la cercanía de la zona industrial propuesta a la vía principal, donde el tránsito es alto.</a:t>
            </a:r>
          </a:p>
          <a:p>
            <a:pPr algn="just"/>
            <a:endParaRPr lang="es-ES" sz="1400" dirty="0"/>
          </a:p>
        </p:txBody>
      </p:sp>
    </p:spTree>
    <p:extLst>
      <p:ext uri="{BB962C8B-B14F-4D97-AF65-F5344CB8AC3E}">
        <p14:creationId xmlns:p14="http://schemas.microsoft.com/office/powerpoint/2010/main" val="71697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1324744"/>
          </a:xfrm>
        </p:spPr>
        <p:txBody>
          <a:bodyPr>
            <a:normAutofit/>
          </a:bodyPr>
          <a:lstStyle/>
          <a:p>
            <a:pPr algn="just"/>
            <a:r>
              <a:rPr lang="es-ES" sz="2500" b="1" dirty="0"/>
              <a:t> </a:t>
            </a:r>
            <a:r>
              <a:rPr lang="es-ES" dirty="0" smtClean="0"/>
              <a:t>Se </a:t>
            </a:r>
            <a:r>
              <a:rPr lang="es-ES" dirty="0"/>
              <a:t>localiza en la parte norte del cantón Mejía, en la parroquia de Tambillo, y posee un área de 263 ha aproximadamente.</a:t>
            </a:r>
          </a:p>
          <a:p>
            <a:pPr algn="just"/>
            <a:endParaRPr lang="es-ES" sz="2500" dirty="0"/>
          </a:p>
        </p:txBody>
      </p:sp>
      <p:sp>
        <p:nvSpPr>
          <p:cNvPr id="6" name="1 Título"/>
          <p:cNvSpPr txBox="1">
            <a:spLocks/>
          </p:cNvSpPr>
          <p:nvPr/>
        </p:nvSpPr>
        <p:spPr>
          <a:xfrm>
            <a:off x="1130925" y="116632"/>
            <a:ext cx="7315200" cy="1154097"/>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800" b="1" dirty="0" smtClean="0"/>
              <a:t>ZONA </a:t>
            </a:r>
            <a:r>
              <a:rPr lang="es-ES" sz="2800" b="1" dirty="0"/>
              <a:t>4</a:t>
            </a:r>
            <a:r>
              <a:rPr lang="es-ES" sz="2800" dirty="0" smtClean="0"/>
              <a:t/>
            </a:r>
            <a:br>
              <a:rPr lang="es-ES" sz="2800" dirty="0" smtClean="0"/>
            </a:br>
            <a:endParaRPr lang="es-ES" sz="2800" dirty="0"/>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479" t="20742" r="5436" b="13888"/>
          <a:stretch/>
        </p:blipFill>
        <p:spPr bwMode="auto">
          <a:xfrm>
            <a:off x="1149634" y="1842604"/>
            <a:ext cx="7022766" cy="47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9535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976664"/>
          </a:xfrm>
        </p:spPr>
        <p:txBody>
          <a:bodyPr>
            <a:normAutofit/>
          </a:bodyPr>
          <a:lstStyle/>
          <a:p>
            <a:pPr marL="0" indent="0" algn="just">
              <a:buNone/>
            </a:pPr>
            <a:r>
              <a:rPr lang="es-ES" dirty="0"/>
              <a:t>Los factores más representativos para el área, son: </a:t>
            </a:r>
          </a:p>
          <a:p>
            <a:pPr lvl="0"/>
            <a:endParaRPr lang="es-ES" dirty="0" smtClean="0"/>
          </a:p>
          <a:p>
            <a:pPr lvl="0" algn="just"/>
            <a:r>
              <a:rPr lang="es-ES" dirty="0" smtClean="0"/>
              <a:t>La </a:t>
            </a:r>
            <a:r>
              <a:rPr lang="es-ES" dirty="0"/>
              <a:t>accesibilidad a servicios sociales e infraestructura básica es muy deficiente</a:t>
            </a:r>
            <a:r>
              <a:rPr lang="es-ES" dirty="0" smtClean="0"/>
              <a:t>.</a:t>
            </a:r>
          </a:p>
          <a:p>
            <a:pPr marL="0" lvl="0" indent="0" algn="just">
              <a:buNone/>
            </a:pPr>
            <a:endParaRPr lang="es-ES" dirty="0"/>
          </a:p>
          <a:p>
            <a:pPr lvl="0" algn="just"/>
            <a:r>
              <a:rPr lang="es-ES" dirty="0"/>
              <a:t>No existe distancia alguna hacia las áreas urbanas, éstas se encuentran juntas, lo cual constituye un efecto negativo directo hacia la población asentada, por las futuras repercusiones</a:t>
            </a:r>
            <a:r>
              <a:rPr lang="es-ES" dirty="0" smtClean="0"/>
              <a:t>.</a:t>
            </a:r>
          </a:p>
          <a:p>
            <a:pPr marL="0" lvl="0" indent="0" algn="just">
              <a:buNone/>
            </a:pPr>
            <a:endParaRPr lang="es-ES" dirty="0"/>
          </a:p>
          <a:p>
            <a:pPr lvl="0" algn="just"/>
            <a:r>
              <a:rPr lang="es-ES" dirty="0" smtClean="0"/>
              <a:t>No </a:t>
            </a:r>
            <a:r>
              <a:rPr lang="es-ES" dirty="0"/>
              <a:t>existe gran afectación hacia la infraestructura, el número de viviendas de la zona es bajo</a:t>
            </a:r>
            <a:r>
              <a:rPr lang="es-ES" dirty="0" smtClean="0"/>
              <a:t>.</a:t>
            </a:r>
          </a:p>
          <a:p>
            <a:pPr marL="0" lvl="0" indent="0" algn="just">
              <a:buNone/>
            </a:pPr>
            <a:endParaRPr lang="es-ES" dirty="0"/>
          </a:p>
          <a:p>
            <a:pPr lvl="0" algn="just"/>
            <a:r>
              <a:rPr lang="es-ES" dirty="0" smtClean="0"/>
              <a:t>El </a:t>
            </a:r>
            <a:r>
              <a:rPr lang="es-ES" dirty="0"/>
              <a:t>desorden paisajístico es mediano por la cercanía de la zona industrial propuesta a la vía principal, donde el tránsito es alto.</a:t>
            </a:r>
          </a:p>
          <a:p>
            <a:endParaRPr lang="es-ES" dirty="0"/>
          </a:p>
        </p:txBody>
      </p:sp>
    </p:spTree>
    <p:extLst>
      <p:ext uri="{BB962C8B-B14F-4D97-AF65-F5344CB8AC3E}">
        <p14:creationId xmlns:p14="http://schemas.microsoft.com/office/powerpoint/2010/main" val="583786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764704"/>
            <a:ext cx="7125113" cy="636443"/>
          </a:xfrm>
        </p:spPr>
        <p:txBody>
          <a:bodyPr/>
          <a:lstStyle/>
          <a:p>
            <a:pPr algn="ctr"/>
            <a:r>
              <a:rPr lang="es-ES" b="1" dirty="0" smtClean="0"/>
              <a:t>MOMENTO OPERATIVO</a:t>
            </a:r>
            <a:r>
              <a:rPr lang="es-ES" sz="2800" b="1" dirty="0" smtClean="0"/>
              <a:t/>
            </a:r>
            <a:br>
              <a:rPr lang="es-ES" sz="2800" b="1" dirty="0" smtClean="0"/>
            </a:br>
            <a:r>
              <a:rPr lang="es-ES" sz="2800" b="1" dirty="0" smtClean="0"/>
              <a:t/>
            </a:r>
            <a:br>
              <a:rPr lang="es-ES" sz="2800" b="1" dirty="0" smtClean="0"/>
            </a:br>
            <a:r>
              <a:rPr lang="es-ES" sz="2800" b="1" dirty="0" smtClean="0"/>
              <a:t>MATRIZ DE MARCO LÓGICO</a:t>
            </a:r>
            <a:br>
              <a:rPr lang="es-ES" sz="2800" b="1" dirty="0" smtClean="0"/>
            </a:br>
            <a:endParaRPr lang="es-ES" sz="2800" b="1" dirty="0"/>
          </a:p>
        </p:txBody>
      </p:sp>
      <p:graphicFrame>
        <p:nvGraphicFramePr>
          <p:cNvPr id="7" name="6 Tabla"/>
          <p:cNvGraphicFramePr>
            <a:graphicFrameLocks noGrp="1"/>
          </p:cNvGraphicFramePr>
          <p:nvPr>
            <p:extLst>
              <p:ext uri="{D42A27DB-BD31-4B8C-83A1-F6EECF244321}">
                <p14:modId xmlns:p14="http://schemas.microsoft.com/office/powerpoint/2010/main" val="243665412"/>
              </p:ext>
            </p:extLst>
          </p:nvPr>
        </p:nvGraphicFramePr>
        <p:xfrm>
          <a:off x="611560" y="1700809"/>
          <a:ext cx="8136904" cy="4895832"/>
        </p:xfrm>
        <a:graphic>
          <a:graphicData uri="http://schemas.openxmlformats.org/drawingml/2006/table">
            <a:tbl>
              <a:tblPr firstRow="1" firstCol="1" bandRow="1"/>
              <a:tblGrid>
                <a:gridCol w="2137661"/>
                <a:gridCol w="1999747"/>
                <a:gridCol w="1792878"/>
                <a:gridCol w="2206618"/>
              </a:tblGrid>
              <a:tr h="506712">
                <a:tc gridSpan="4">
                  <a:txBody>
                    <a:bodyPr/>
                    <a:lstStyle/>
                    <a:p>
                      <a:pPr marL="457200">
                        <a:lnSpc>
                          <a:spcPct val="150000"/>
                        </a:lnSpc>
                        <a:spcAft>
                          <a:spcPts val="0"/>
                        </a:spcAft>
                      </a:pPr>
                      <a:r>
                        <a:rPr lang="es-ES" sz="1200" b="1" dirty="0">
                          <a:effectLst/>
                          <a:latin typeface="+mj-lt"/>
                          <a:ea typeface="Times New Roman"/>
                          <a:cs typeface="Times New Roman"/>
                        </a:rPr>
                        <a:t>Título del Proyecto: </a:t>
                      </a:r>
                      <a:r>
                        <a:rPr lang="es-ES" sz="1200" dirty="0">
                          <a:effectLst/>
                          <a:latin typeface="+mj-lt"/>
                          <a:ea typeface="Times New Roman"/>
                          <a:cs typeface="Times New Roman"/>
                        </a:rPr>
                        <a:t>Definición de la zona industrial del cantón Mejía</a:t>
                      </a: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530727">
                <a:tc>
                  <a:txBody>
                    <a:bodyPr/>
                    <a:lstStyle/>
                    <a:p>
                      <a:pPr marL="457200" algn="ctr">
                        <a:spcAft>
                          <a:spcPts val="0"/>
                        </a:spcAft>
                      </a:pPr>
                      <a:r>
                        <a:rPr lang="es-ES" sz="1200" b="1" dirty="0">
                          <a:effectLst/>
                          <a:latin typeface="+mj-lt"/>
                          <a:ea typeface="Times New Roman"/>
                          <a:cs typeface="Times New Roman"/>
                        </a:rPr>
                        <a:t>Resumen Narrativo de objetivos</a:t>
                      </a:r>
                      <a:endParaRPr lang="es-ES" sz="1200" dirty="0">
                        <a:effectLst/>
                        <a:latin typeface="+mj-lt"/>
                        <a:ea typeface="Times New Roman"/>
                        <a:cs typeface="Times New Roman"/>
                      </a:endParaRP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spcAft>
                          <a:spcPts val="0"/>
                        </a:spcAft>
                      </a:pPr>
                      <a:r>
                        <a:rPr lang="es-ES" sz="1200" b="1" dirty="0">
                          <a:effectLst/>
                          <a:latin typeface="+mj-lt"/>
                          <a:ea typeface="Times New Roman"/>
                          <a:cs typeface="Times New Roman"/>
                        </a:rPr>
                        <a:t>Indicadores Verificables</a:t>
                      </a:r>
                      <a:endParaRPr lang="es-ES" sz="1200" dirty="0">
                        <a:effectLst/>
                        <a:latin typeface="+mj-lt"/>
                        <a:ea typeface="Times New Roman"/>
                        <a:cs typeface="Times New Roman"/>
                      </a:endParaRPr>
                    </a:p>
                    <a:p>
                      <a:pPr marL="457200" algn="ctr">
                        <a:spcAft>
                          <a:spcPts val="0"/>
                        </a:spcAft>
                      </a:pPr>
                      <a:r>
                        <a:rPr lang="es-ES" sz="1200" b="1" dirty="0">
                          <a:effectLst/>
                          <a:latin typeface="+mj-lt"/>
                          <a:ea typeface="Times New Roman"/>
                          <a:cs typeface="Times New Roman"/>
                        </a:rPr>
                        <a:t>Objetivamente</a:t>
                      </a:r>
                      <a:endParaRPr lang="es-ES" sz="1200" dirty="0">
                        <a:effectLst/>
                        <a:latin typeface="+mj-lt"/>
                        <a:ea typeface="Times New Roman"/>
                        <a:cs typeface="Times New Roman"/>
                      </a:endParaRP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spcAft>
                          <a:spcPts val="0"/>
                        </a:spcAft>
                      </a:pPr>
                      <a:r>
                        <a:rPr lang="es-ES" sz="1200" b="1" dirty="0">
                          <a:effectLst/>
                          <a:latin typeface="+mj-lt"/>
                          <a:ea typeface="Times New Roman"/>
                          <a:cs typeface="Times New Roman"/>
                        </a:rPr>
                        <a:t>Medios de Verificación</a:t>
                      </a:r>
                      <a:endParaRPr lang="es-ES" sz="1200" dirty="0">
                        <a:effectLst/>
                        <a:latin typeface="+mj-lt"/>
                        <a:ea typeface="Times New Roman"/>
                        <a:cs typeface="Times New Roman"/>
                      </a:endParaRP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spcAft>
                          <a:spcPts val="0"/>
                        </a:spcAft>
                      </a:pPr>
                      <a:r>
                        <a:rPr lang="es-ES" sz="1200" b="1" dirty="0">
                          <a:effectLst/>
                          <a:latin typeface="+mj-lt"/>
                          <a:ea typeface="Times New Roman"/>
                          <a:cs typeface="Times New Roman"/>
                        </a:rPr>
                        <a:t>Supuestos</a:t>
                      </a:r>
                      <a:endParaRPr lang="es-ES" sz="1200" dirty="0">
                        <a:effectLst/>
                        <a:latin typeface="+mj-lt"/>
                        <a:ea typeface="Times New Roman"/>
                        <a:cs typeface="Times New Roman"/>
                      </a:endParaRP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5089">
                <a:tc>
                  <a:txBody>
                    <a:bodyPr/>
                    <a:lstStyle/>
                    <a:p>
                      <a:pPr marL="457200" algn="just">
                        <a:lnSpc>
                          <a:spcPct val="150000"/>
                        </a:lnSpc>
                        <a:spcAft>
                          <a:spcPts val="0"/>
                        </a:spcAft>
                      </a:pPr>
                      <a:r>
                        <a:rPr lang="es-ES" sz="1200" b="1" dirty="0">
                          <a:effectLst/>
                          <a:latin typeface="+mj-lt"/>
                          <a:ea typeface="Times New Roman"/>
                          <a:cs typeface="Times New Roman"/>
                        </a:rPr>
                        <a:t>Fin:</a:t>
                      </a:r>
                      <a:r>
                        <a:rPr lang="es-ES" sz="1200" dirty="0">
                          <a:effectLst/>
                          <a:latin typeface="+mj-lt"/>
                          <a:ea typeface="Times New Roman"/>
                          <a:cs typeface="Times New Roman"/>
                        </a:rPr>
                        <a:t>  </a:t>
                      </a:r>
                    </a:p>
                    <a:p>
                      <a:pPr marL="457200" algn="just">
                        <a:lnSpc>
                          <a:spcPct val="150000"/>
                        </a:lnSpc>
                        <a:spcAft>
                          <a:spcPts val="0"/>
                        </a:spcAft>
                      </a:pPr>
                      <a:r>
                        <a:rPr lang="es-ES" sz="1200" dirty="0">
                          <a:effectLst/>
                          <a:latin typeface="+mj-lt"/>
                          <a:ea typeface="Times New Roman"/>
                          <a:cs typeface="Times New Roman"/>
                        </a:rPr>
                        <a:t>Normar el uso del suelo, compatible con el desarrollo de actividades industriales.</a:t>
                      </a: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50000"/>
                        </a:lnSpc>
                        <a:spcAft>
                          <a:spcPts val="0"/>
                        </a:spcAft>
                      </a:pPr>
                      <a:r>
                        <a:rPr lang="es-ES" sz="1200" dirty="0">
                          <a:effectLst/>
                          <a:latin typeface="+mj-lt"/>
                          <a:ea typeface="Times New Roman"/>
                          <a:cs typeface="Times New Roman"/>
                        </a:rPr>
                        <a:t> </a:t>
                      </a:r>
                    </a:p>
                    <a:p>
                      <a:pPr marL="457200" algn="just">
                        <a:lnSpc>
                          <a:spcPct val="150000"/>
                        </a:lnSpc>
                        <a:spcAft>
                          <a:spcPts val="0"/>
                        </a:spcAft>
                      </a:pPr>
                      <a:r>
                        <a:rPr lang="es-ES" sz="1200" dirty="0">
                          <a:effectLst/>
                          <a:latin typeface="+mj-lt"/>
                          <a:ea typeface="Times New Roman"/>
                          <a:cs typeface="Times New Roman"/>
                        </a:rPr>
                        <a:t>El proceso de ubicación y reubicación de las industrias de bajo y mediano impacto del cantón Mejía, dentro de la nueva zona industrial, debe completarse en un 80% al año 2020.</a:t>
                      </a:r>
                    </a:p>
                    <a:p>
                      <a:pPr marL="457200">
                        <a:lnSpc>
                          <a:spcPct val="150000"/>
                        </a:lnSpc>
                        <a:spcAft>
                          <a:spcPts val="0"/>
                        </a:spcAft>
                      </a:pPr>
                      <a:r>
                        <a:rPr lang="es-ES" sz="1200" dirty="0">
                          <a:effectLst/>
                          <a:latin typeface="+mj-lt"/>
                          <a:ea typeface="Times New Roman"/>
                          <a:cs typeface="Times New Roman"/>
                        </a:rPr>
                        <a:t> </a:t>
                      </a: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50000"/>
                        </a:lnSpc>
                        <a:spcAft>
                          <a:spcPts val="0"/>
                        </a:spcAft>
                        <a:buFont typeface="+mj-lt"/>
                        <a:buAutoNum type="arabicPeriod"/>
                      </a:pPr>
                      <a:r>
                        <a:rPr lang="es-ES" sz="1200" dirty="0">
                          <a:effectLst/>
                          <a:latin typeface="+mj-lt"/>
                          <a:ea typeface="Times New Roman"/>
                          <a:cs typeface="Times New Roman"/>
                        </a:rPr>
                        <a:t>Inspecciones visuales periódicas alrededor del cantón.</a:t>
                      </a:r>
                    </a:p>
                    <a:p>
                      <a:pPr marL="342900" lvl="0" indent="-342900">
                        <a:lnSpc>
                          <a:spcPct val="150000"/>
                        </a:lnSpc>
                        <a:spcAft>
                          <a:spcPts val="0"/>
                        </a:spcAft>
                        <a:buFont typeface="+mj-lt"/>
                        <a:buAutoNum type="arabicPeriod"/>
                      </a:pPr>
                      <a:r>
                        <a:rPr lang="es-ES" sz="1200" dirty="0">
                          <a:effectLst/>
                          <a:latin typeface="+mj-lt"/>
                          <a:ea typeface="Times New Roman"/>
                          <a:cs typeface="Times New Roman"/>
                        </a:rPr>
                        <a:t>Encuestas por muestreo a la población.</a:t>
                      </a: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50000"/>
                        </a:lnSpc>
                        <a:spcAft>
                          <a:spcPts val="0"/>
                        </a:spcAft>
                        <a:buFont typeface="+mj-lt"/>
                        <a:buAutoNum type="arabicPeriod"/>
                      </a:pPr>
                      <a:r>
                        <a:rPr lang="es-ES" sz="1200" dirty="0">
                          <a:effectLst/>
                          <a:latin typeface="+mj-lt"/>
                          <a:ea typeface="Times New Roman"/>
                          <a:cs typeface="Times New Roman"/>
                        </a:rPr>
                        <a:t>Falta de </a:t>
                      </a:r>
                      <a:r>
                        <a:rPr lang="es-ES" sz="1200" dirty="0" smtClean="0">
                          <a:effectLst/>
                          <a:latin typeface="+mj-lt"/>
                          <a:ea typeface="Times New Roman"/>
                          <a:cs typeface="Times New Roman"/>
                        </a:rPr>
                        <a:t>c</a:t>
                      </a:r>
                      <a:r>
                        <a:rPr lang="es-CO" sz="1200" dirty="0" err="1" smtClean="0">
                          <a:effectLst/>
                          <a:latin typeface="+mj-lt"/>
                          <a:ea typeface="Times New Roman"/>
                          <a:cs typeface="Times New Roman"/>
                        </a:rPr>
                        <a:t>ontribución</a:t>
                      </a:r>
                      <a:r>
                        <a:rPr lang="es-CO" sz="1200" dirty="0" smtClean="0">
                          <a:effectLst/>
                          <a:latin typeface="+mj-lt"/>
                          <a:ea typeface="Times New Roman"/>
                          <a:cs typeface="Times New Roman"/>
                        </a:rPr>
                        <a:t> </a:t>
                      </a:r>
                      <a:r>
                        <a:rPr lang="es-CO" sz="1200" dirty="0">
                          <a:effectLst/>
                          <a:latin typeface="+mj-lt"/>
                          <a:ea typeface="Times New Roman"/>
                          <a:cs typeface="Times New Roman"/>
                        </a:rPr>
                        <a:t>de organismos internacionales e inversión tanto pública como privada.</a:t>
                      </a:r>
                      <a:endParaRPr lang="es-ES" sz="1200" dirty="0">
                        <a:effectLst/>
                        <a:latin typeface="+mj-lt"/>
                        <a:ea typeface="Times New Roman"/>
                        <a:cs typeface="Times New Roman"/>
                      </a:endParaRPr>
                    </a:p>
                    <a:p>
                      <a:pPr marL="342900" lvl="0" indent="-342900" algn="just">
                        <a:lnSpc>
                          <a:spcPct val="150000"/>
                        </a:lnSpc>
                        <a:spcAft>
                          <a:spcPts val="0"/>
                        </a:spcAft>
                        <a:buFont typeface="+mj-lt"/>
                        <a:buAutoNum type="arabicPeriod"/>
                      </a:pPr>
                      <a:r>
                        <a:rPr lang="es-ES" sz="1200" dirty="0">
                          <a:effectLst/>
                          <a:latin typeface="+mj-lt"/>
                          <a:ea typeface="Times New Roman"/>
                          <a:cs typeface="Times New Roman"/>
                        </a:rPr>
                        <a:t>Intereses políticos por parte de las diferentes autoridades competentes y la falta de asignación de un presupuesto anual para el proyecto industrial del cantón.</a:t>
                      </a: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92175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41200977"/>
              </p:ext>
            </p:extLst>
          </p:nvPr>
        </p:nvGraphicFramePr>
        <p:xfrm>
          <a:off x="683568" y="945677"/>
          <a:ext cx="7738815" cy="5147619"/>
        </p:xfrm>
        <a:graphic>
          <a:graphicData uri="http://schemas.openxmlformats.org/drawingml/2006/table">
            <a:tbl>
              <a:tblPr firstRow="1" firstCol="1" bandRow="1"/>
              <a:tblGrid>
                <a:gridCol w="1872208"/>
                <a:gridCol w="2304256"/>
                <a:gridCol w="1800200"/>
                <a:gridCol w="1762151"/>
              </a:tblGrid>
              <a:tr h="5147619">
                <a:tc>
                  <a:txBody>
                    <a:bodyPr/>
                    <a:lstStyle/>
                    <a:p>
                      <a:pPr marL="457200" algn="just">
                        <a:lnSpc>
                          <a:spcPct val="150000"/>
                        </a:lnSpc>
                        <a:spcAft>
                          <a:spcPts val="0"/>
                        </a:spcAft>
                      </a:pPr>
                      <a:r>
                        <a:rPr lang="es-ES" sz="1200" b="1" dirty="0">
                          <a:effectLst/>
                          <a:latin typeface="+mj-lt"/>
                          <a:ea typeface="Times New Roman"/>
                          <a:cs typeface="Times New Roman"/>
                        </a:rPr>
                        <a:t>Propósito: </a:t>
                      </a:r>
                      <a:r>
                        <a:rPr lang="es-ES" sz="1200" dirty="0">
                          <a:effectLst/>
                          <a:latin typeface="+mj-lt"/>
                          <a:ea typeface="Times New Roman"/>
                          <a:cs typeface="Times New Roman"/>
                        </a:rPr>
                        <a:t> </a:t>
                      </a:r>
                    </a:p>
                    <a:p>
                      <a:pPr marL="457200" algn="just">
                        <a:lnSpc>
                          <a:spcPct val="150000"/>
                        </a:lnSpc>
                        <a:spcAft>
                          <a:spcPts val="0"/>
                        </a:spcAft>
                      </a:pPr>
                      <a:r>
                        <a:rPr lang="es-ES" sz="1200" dirty="0">
                          <a:effectLst/>
                          <a:latin typeface="+mj-lt"/>
                          <a:ea typeface="Times New Roman"/>
                          <a:cs typeface="Times New Roman"/>
                        </a:rPr>
                        <a:t>Ubicar y reubicar las industrias dentro de un espacio que goce del equipamiento correcto en infraestructura y servicios, que permita un desenvolvimiento responsable y las más bajas repercusiones al territorio.</a:t>
                      </a: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50000"/>
                        </a:lnSpc>
                        <a:spcAft>
                          <a:spcPts val="0"/>
                        </a:spcAft>
                        <a:buFont typeface="+mj-lt"/>
                        <a:buAutoNum type="arabicPeriod"/>
                      </a:pPr>
                      <a:r>
                        <a:rPr lang="es-ES" sz="1200" dirty="0">
                          <a:effectLst/>
                          <a:latin typeface="+mj-lt"/>
                          <a:ea typeface="Times New Roman"/>
                          <a:cs typeface="Times New Roman"/>
                        </a:rPr>
                        <a:t>Definición al 100% del parque industrial del cantón Mejía al año 2013.</a:t>
                      </a:r>
                    </a:p>
                    <a:p>
                      <a:pPr marL="342900" lvl="0" indent="-342900" algn="just">
                        <a:lnSpc>
                          <a:spcPct val="150000"/>
                        </a:lnSpc>
                        <a:spcAft>
                          <a:spcPts val="0"/>
                        </a:spcAft>
                        <a:buFont typeface="+mj-lt"/>
                        <a:buAutoNum type="arabicPeriod"/>
                      </a:pPr>
                      <a:r>
                        <a:rPr lang="es-ES" sz="1200" dirty="0">
                          <a:effectLst/>
                          <a:latin typeface="+mj-lt"/>
                          <a:ea typeface="Times New Roman"/>
                          <a:cs typeface="Times New Roman"/>
                        </a:rPr>
                        <a:t>Óptimo estado del 80% de los recursos naturales como: aire, cuerpos de agua, áreas protegidas, bosques y  páramos cercanos al área industrial al año 2020.</a:t>
                      </a:r>
                    </a:p>
                    <a:p>
                      <a:pPr marL="342900" lvl="0" indent="-342900" algn="just">
                        <a:lnSpc>
                          <a:spcPct val="150000"/>
                        </a:lnSpc>
                        <a:spcAft>
                          <a:spcPts val="0"/>
                        </a:spcAft>
                        <a:buFont typeface="+mj-lt"/>
                        <a:buAutoNum type="arabicPeriod"/>
                      </a:pPr>
                      <a:r>
                        <a:rPr lang="es-ES" sz="1200" dirty="0">
                          <a:effectLst/>
                          <a:latin typeface="+mj-lt"/>
                          <a:ea typeface="Times New Roman"/>
                          <a:cs typeface="Times New Roman"/>
                        </a:rPr>
                        <a:t>Nivel de satisfacción de la comunidad aledaña a la zona industrial, en un 80% a partir del 2013, año de definición de dicho sector.</a:t>
                      </a: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50000"/>
                        </a:lnSpc>
                        <a:spcAft>
                          <a:spcPts val="0"/>
                        </a:spcAft>
                        <a:buFont typeface="+mj-lt"/>
                        <a:buAutoNum type="arabicPeriod"/>
                      </a:pPr>
                      <a:r>
                        <a:rPr lang="es-ES" sz="1200" dirty="0">
                          <a:effectLst/>
                          <a:latin typeface="+mj-lt"/>
                          <a:ea typeface="Times New Roman"/>
                          <a:cs typeface="Times New Roman"/>
                        </a:rPr>
                        <a:t>Ordenanza de la Municipalidad del Cantón Mejía.</a:t>
                      </a:r>
                    </a:p>
                    <a:p>
                      <a:pPr marL="342900" lvl="0" indent="-342900" algn="just">
                        <a:lnSpc>
                          <a:spcPct val="150000"/>
                        </a:lnSpc>
                        <a:spcAft>
                          <a:spcPts val="0"/>
                        </a:spcAft>
                        <a:buFont typeface="+mj-lt"/>
                        <a:buAutoNum type="arabicPeriod"/>
                      </a:pPr>
                      <a:r>
                        <a:rPr lang="es-ES" sz="1200" dirty="0">
                          <a:effectLst/>
                          <a:latin typeface="+mj-lt"/>
                          <a:ea typeface="Times New Roman"/>
                          <a:cs typeface="Times New Roman"/>
                        </a:rPr>
                        <a:t>Realizar una evaluación trimestral del estado de los recursos naturales.</a:t>
                      </a:r>
                    </a:p>
                    <a:p>
                      <a:pPr marL="342900" lvl="0" indent="-342900" algn="just">
                        <a:lnSpc>
                          <a:spcPct val="150000"/>
                        </a:lnSpc>
                        <a:spcAft>
                          <a:spcPts val="0"/>
                        </a:spcAft>
                        <a:buFont typeface="+mj-lt"/>
                        <a:buAutoNum type="arabicPeriod"/>
                      </a:pPr>
                      <a:r>
                        <a:rPr lang="es-ES" sz="1200" dirty="0">
                          <a:effectLst/>
                          <a:latin typeface="+mj-lt"/>
                          <a:ea typeface="Times New Roman"/>
                          <a:cs typeface="Times New Roman"/>
                        </a:rPr>
                        <a:t>Desarrollo de encuestas a la población.</a:t>
                      </a: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50000"/>
                        </a:lnSpc>
                        <a:spcAft>
                          <a:spcPts val="0"/>
                        </a:spcAft>
                        <a:buFont typeface="+mj-lt"/>
                        <a:buAutoNum type="arabicPeriod"/>
                      </a:pPr>
                      <a:r>
                        <a:rPr lang="es-ES" sz="1200" dirty="0">
                          <a:effectLst/>
                          <a:latin typeface="+mj-lt"/>
                          <a:ea typeface="Times New Roman"/>
                          <a:cs typeface="Times New Roman"/>
                        </a:rPr>
                        <a:t>Una ordenanza poco clara y sin criterios específicos que ayuden a la ubicación de industrias.</a:t>
                      </a:r>
                    </a:p>
                    <a:p>
                      <a:pPr marL="342900" lvl="0" indent="-342900" algn="just">
                        <a:lnSpc>
                          <a:spcPct val="150000"/>
                        </a:lnSpc>
                        <a:spcAft>
                          <a:spcPts val="0"/>
                        </a:spcAft>
                        <a:buFont typeface="+mj-lt"/>
                        <a:buAutoNum type="arabicPeriod"/>
                      </a:pPr>
                      <a:r>
                        <a:rPr lang="es-ES" sz="1200" dirty="0">
                          <a:effectLst/>
                          <a:latin typeface="+mj-lt"/>
                          <a:ea typeface="Times New Roman"/>
                          <a:cs typeface="Times New Roman"/>
                        </a:rPr>
                        <a:t>Incumplimiento de los plazos establecidos para las debidas evaluaciones.</a:t>
                      </a:r>
                    </a:p>
                    <a:p>
                      <a:pPr marL="342900" lvl="0" indent="-342900" algn="just">
                        <a:lnSpc>
                          <a:spcPct val="150000"/>
                        </a:lnSpc>
                        <a:spcAft>
                          <a:spcPts val="0"/>
                        </a:spcAft>
                        <a:buFont typeface="+mj-lt"/>
                        <a:buAutoNum type="arabicPeriod"/>
                      </a:pPr>
                      <a:r>
                        <a:rPr lang="es-ES" sz="1200" dirty="0">
                          <a:effectLst/>
                          <a:latin typeface="+mj-lt"/>
                          <a:ea typeface="Times New Roman"/>
                          <a:cs typeface="Times New Roman"/>
                        </a:rPr>
                        <a:t>Desconocimiento de la realidad o  criterios falsos.</a:t>
                      </a:r>
                    </a:p>
                  </a:txBody>
                  <a:tcPr marL="55880" marR="55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28087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866378907"/>
              </p:ext>
            </p:extLst>
          </p:nvPr>
        </p:nvGraphicFramePr>
        <p:xfrm>
          <a:off x="323528" y="309325"/>
          <a:ext cx="8496944" cy="6537960"/>
        </p:xfrm>
        <a:graphic>
          <a:graphicData uri="http://schemas.openxmlformats.org/drawingml/2006/table">
            <a:tbl>
              <a:tblPr firstRow="1" firstCol="1" bandRow="1"/>
              <a:tblGrid>
                <a:gridCol w="2281586"/>
                <a:gridCol w="2398934"/>
                <a:gridCol w="1849538"/>
                <a:gridCol w="1966886"/>
              </a:tblGrid>
              <a:tr h="6321936">
                <a:tc>
                  <a:txBody>
                    <a:bodyPr/>
                    <a:lstStyle/>
                    <a:p>
                      <a:pPr algn="just">
                        <a:lnSpc>
                          <a:spcPct val="150000"/>
                        </a:lnSpc>
                        <a:spcAft>
                          <a:spcPts val="0"/>
                        </a:spcAft>
                      </a:pPr>
                      <a:r>
                        <a:rPr lang="es-ES" sz="1100" b="1" dirty="0">
                          <a:effectLst/>
                          <a:latin typeface="+mj-lt"/>
                          <a:ea typeface="Times New Roman"/>
                          <a:cs typeface="Times New Roman"/>
                        </a:rPr>
                        <a:t>Resultados:</a:t>
                      </a:r>
                      <a:endParaRPr lang="es-ES" sz="1100" dirty="0">
                        <a:effectLst/>
                        <a:latin typeface="+mj-lt"/>
                        <a:ea typeface="Times New Roman"/>
                        <a:cs typeface="Times New Roman"/>
                      </a:endParaRPr>
                    </a:p>
                    <a:p>
                      <a:pPr algn="just">
                        <a:lnSpc>
                          <a:spcPct val="150000"/>
                        </a:lnSpc>
                        <a:spcAft>
                          <a:spcPts val="0"/>
                        </a:spcAft>
                      </a:pPr>
                      <a:r>
                        <a:rPr lang="es-ES" sz="1100" b="1" dirty="0">
                          <a:effectLst/>
                          <a:latin typeface="+mj-lt"/>
                          <a:ea typeface="Times New Roman"/>
                          <a:cs typeface="Times New Roman"/>
                        </a:rPr>
                        <a:t> </a:t>
                      </a:r>
                      <a:endParaRPr lang="es-ES" sz="1100" dirty="0">
                        <a:effectLst/>
                        <a:latin typeface="+mj-lt"/>
                        <a:ea typeface="Times New Roman"/>
                        <a:cs typeface="Times New Roman"/>
                      </a:endParaRP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Industrias existentes reubicadas.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Delimitación de un espacio específico para la implantación de nuevas industrias.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Reducción del impacto paisajístico brusco en áreas naturales y urbanas.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Reducción de problemas de salud por influencia directa del desarrollo de las actividades industriales en zonas pobladas.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Reducción de conflictos de uso del suelo.</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Mitigación de los impactos ambientales producidos sobre los cuerpos de agua.</a:t>
                      </a:r>
                    </a:p>
                    <a:p>
                      <a:pPr marL="457200" algn="just">
                        <a:lnSpc>
                          <a:spcPct val="150000"/>
                        </a:lnSpc>
                        <a:spcAft>
                          <a:spcPts val="0"/>
                        </a:spcAft>
                      </a:pPr>
                      <a:r>
                        <a:rPr lang="es-ES" sz="1100" dirty="0">
                          <a:effectLst/>
                          <a:latin typeface="+mj-lt"/>
                          <a:ea typeface="Times New Roman"/>
                          <a:cs typeface="Times New Roman"/>
                        </a:rPr>
                        <a:t> </a:t>
                      </a:r>
                    </a:p>
                    <a:p>
                      <a:pPr marL="457200" algn="just">
                        <a:lnSpc>
                          <a:spcPct val="150000"/>
                        </a:lnSpc>
                        <a:spcAft>
                          <a:spcPts val="0"/>
                        </a:spcAft>
                      </a:pPr>
                      <a:r>
                        <a:rPr lang="es-ES" sz="1100" dirty="0">
                          <a:effectLst/>
                          <a:latin typeface="+mj-lt"/>
                          <a:ea typeface="Times New Roman"/>
                          <a:cs typeface="Times New Roman"/>
                        </a:rPr>
                        <a:t> </a:t>
                      </a:r>
                    </a:p>
                  </a:txBody>
                  <a:tcPr marL="50242" marR="502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50000"/>
                        </a:lnSpc>
                        <a:spcAft>
                          <a:spcPts val="0"/>
                        </a:spcAft>
                      </a:pPr>
                      <a:r>
                        <a:rPr lang="es-ES" sz="1100" dirty="0">
                          <a:effectLst/>
                          <a:latin typeface="+mj-lt"/>
                          <a:ea typeface="Times New Roman"/>
                          <a:cs typeface="Times New Roman"/>
                        </a:rPr>
                        <a:t> </a:t>
                      </a:r>
                    </a:p>
                    <a:p>
                      <a:pPr marL="457200" algn="just">
                        <a:lnSpc>
                          <a:spcPct val="150000"/>
                        </a:lnSpc>
                        <a:spcAft>
                          <a:spcPts val="0"/>
                        </a:spcAft>
                      </a:pPr>
                      <a:r>
                        <a:rPr lang="es-ES" sz="1100" dirty="0">
                          <a:effectLst/>
                          <a:latin typeface="+mj-lt"/>
                          <a:ea typeface="Times New Roman"/>
                          <a:cs typeface="Times New Roman"/>
                        </a:rPr>
                        <a:t> </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80% de Industrias existentes, ubicadas dentro del parque industrial definido, hasta el año 2020.</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Ubicación en un 100% de las nuevas industrias dentro del parque industrial a partir del 2013, año de su definición.</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Belleza escénica de la cuenca visual debe conservar un nivel muy alto, al año 2015.</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Índices muy altos en la calidad de la salud humana al año 2015.</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Plan de ocupación de uso del suelo 100% definido y en vigencia al año 2013.</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Índices muy altos en la calidad del agua al año 2015.</a:t>
                      </a:r>
                    </a:p>
                    <a:p>
                      <a:pPr marL="457200" algn="just">
                        <a:lnSpc>
                          <a:spcPct val="150000"/>
                        </a:lnSpc>
                        <a:spcAft>
                          <a:spcPts val="0"/>
                        </a:spcAft>
                      </a:pPr>
                      <a:r>
                        <a:rPr lang="es-ES" sz="1100" dirty="0">
                          <a:effectLst/>
                          <a:latin typeface="+mj-lt"/>
                          <a:ea typeface="Times New Roman"/>
                          <a:cs typeface="Times New Roman"/>
                        </a:rPr>
                        <a:t> </a:t>
                      </a:r>
                    </a:p>
                  </a:txBody>
                  <a:tcPr marL="50242" marR="502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50000"/>
                        </a:lnSpc>
                        <a:spcAft>
                          <a:spcPts val="0"/>
                        </a:spcAft>
                      </a:pPr>
                      <a:r>
                        <a:rPr lang="es-ES" sz="1100" dirty="0">
                          <a:effectLst/>
                          <a:latin typeface="+mj-lt"/>
                          <a:ea typeface="Times New Roman"/>
                          <a:cs typeface="Times New Roman"/>
                        </a:rPr>
                        <a:t> </a:t>
                      </a:r>
                    </a:p>
                    <a:p>
                      <a:pPr marL="457200" algn="just">
                        <a:lnSpc>
                          <a:spcPct val="150000"/>
                        </a:lnSpc>
                        <a:spcAft>
                          <a:spcPts val="0"/>
                        </a:spcAft>
                      </a:pPr>
                      <a:r>
                        <a:rPr lang="es-ES" sz="1100" dirty="0">
                          <a:effectLst/>
                          <a:latin typeface="+mj-lt"/>
                          <a:ea typeface="Times New Roman"/>
                          <a:cs typeface="Times New Roman"/>
                        </a:rPr>
                        <a:t> </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Catastro de las industrias reubicadas.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Catastro de las nuevas industrias.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Encuestas a la comunidad.</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Estudios médicos de la población y análisis físico químicos de los recursos.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Cumplir la norma industrial.</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Análisis físico químico de las muestras de agua.</a:t>
                      </a:r>
                    </a:p>
                  </a:txBody>
                  <a:tcPr marL="50242" marR="502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50000"/>
                        </a:lnSpc>
                        <a:spcAft>
                          <a:spcPts val="0"/>
                        </a:spcAft>
                      </a:pPr>
                      <a:r>
                        <a:rPr lang="es-ES" sz="1100" dirty="0">
                          <a:effectLst/>
                          <a:latin typeface="+mj-lt"/>
                          <a:ea typeface="Times New Roman"/>
                          <a:cs typeface="Times New Roman"/>
                        </a:rPr>
                        <a:t> </a:t>
                      </a:r>
                    </a:p>
                    <a:p>
                      <a:pPr marL="457200" algn="just">
                        <a:lnSpc>
                          <a:spcPct val="150000"/>
                        </a:lnSpc>
                        <a:spcAft>
                          <a:spcPts val="0"/>
                        </a:spcAft>
                      </a:pPr>
                      <a:r>
                        <a:rPr lang="es-ES" sz="1100" dirty="0">
                          <a:effectLst/>
                          <a:latin typeface="+mj-lt"/>
                          <a:ea typeface="Times New Roman"/>
                          <a:cs typeface="Times New Roman"/>
                        </a:rPr>
                        <a:t> </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Colaboración de los representantes legales de las diferentes industrias.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Colaboración de los representantes legales de las diferentes industrias.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Comunidad abierta al dialogo.</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Disponibilidad y colaboración de los pobladores.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Talleres de sociabilización de la norma industrial a la comunidad competente.</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Condiciones climáticas del medio natural.</a:t>
                      </a:r>
                    </a:p>
                  </a:txBody>
                  <a:tcPr marL="50242" marR="502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2735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369483" y="476672"/>
            <a:ext cx="3418541" cy="619471"/>
          </a:xfrm>
        </p:spPr>
        <p:txBody>
          <a:bodyPr/>
          <a:lstStyle/>
          <a:p>
            <a:r>
              <a:rPr lang="es-ES" sz="2000" b="1" dirty="0" smtClean="0"/>
              <a:t>NIVEL DE GOBIERNO</a:t>
            </a:r>
            <a:endParaRPr lang="es-ES" sz="20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850418797"/>
              </p:ext>
            </p:extLst>
          </p:nvPr>
        </p:nvGraphicFramePr>
        <p:xfrm>
          <a:off x="-1836712" y="1340768"/>
          <a:ext cx="892899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izquierda"/>
          <p:cNvSpPr/>
          <p:nvPr/>
        </p:nvSpPr>
        <p:spPr>
          <a:xfrm>
            <a:off x="4283968" y="2780928"/>
            <a:ext cx="4608512" cy="3960440"/>
          </a:xfrm>
          <a:prstGeom prst="leftArrow">
            <a:avLst>
              <a:gd name="adj1" fmla="val 86573"/>
              <a:gd name="adj2" fmla="val 21850"/>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es-ES" sz="1500" b="1" dirty="0">
                <a:solidFill>
                  <a:schemeClr val="bg1"/>
                </a:solidFill>
              </a:rPr>
              <a:t>Planificación del desarrollo cantonal; planes de </a:t>
            </a:r>
            <a:r>
              <a:rPr lang="es-ES" sz="1500" b="1" dirty="0" smtClean="0">
                <a:solidFill>
                  <a:schemeClr val="bg1"/>
                </a:solidFill>
              </a:rPr>
              <a:t>ordenamiento territorial</a:t>
            </a:r>
            <a:r>
              <a:rPr lang="es-ES" sz="1500" b="1" dirty="0">
                <a:solidFill>
                  <a:schemeClr val="bg1"/>
                </a:solidFill>
              </a:rPr>
              <a:t>; control sobre el uso y ocupación del suelo; </a:t>
            </a:r>
            <a:r>
              <a:rPr lang="es-ES" sz="1500" b="1" dirty="0" smtClean="0">
                <a:solidFill>
                  <a:schemeClr val="bg1"/>
                </a:solidFill>
              </a:rPr>
              <a:t>vialidad urbana</a:t>
            </a:r>
            <a:r>
              <a:rPr lang="es-ES" sz="1500" b="1" dirty="0">
                <a:solidFill>
                  <a:schemeClr val="bg1"/>
                </a:solidFill>
              </a:rPr>
              <a:t>, tránsito y transporte público; infraestructura física </a:t>
            </a:r>
            <a:r>
              <a:rPr lang="es-ES" sz="1500" b="1" dirty="0" smtClean="0">
                <a:solidFill>
                  <a:schemeClr val="bg1"/>
                </a:solidFill>
              </a:rPr>
              <a:t>y equipamientos </a:t>
            </a:r>
            <a:r>
              <a:rPr lang="es-ES" sz="1500" b="1" dirty="0">
                <a:solidFill>
                  <a:schemeClr val="bg1"/>
                </a:solidFill>
              </a:rPr>
              <a:t>de salud y educación; servicios públicos de </a:t>
            </a:r>
            <a:r>
              <a:rPr lang="es-ES" sz="1500" b="1" dirty="0" smtClean="0">
                <a:solidFill>
                  <a:schemeClr val="bg1"/>
                </a:solidFill>
              </a:rPr>
              <a:t>agua potable</a:t>
            </a:r>
            <a:r>
              <a:rPr lang="es-ES" sz="1500" b="1" dirty="0">
                <a:solidFill>
                  <a:schemeClr val="bg1"/>
                </a:solidFill>
              </a:rPr>
              <a:t>, alcantarillado y saneamiento ambiental. Creación </a:t>
            </a:r>
            <a:r>
              <a:rPr lang="es-ES" sz="1500" b="1" dirty="0" smtClean="0">
                <a:solidFill>
                  <a:schemeClr val="bg1"/>
                </a:solidFill>
              </a:rPr>
              <a:t>o modificación </a:t>
            </a:r>
            <a:r>
              <a:rPr lang="es-ES" sz="1500" b="1" dirty="0">
                <a:solidFill>
                  <a:schemeClr val="bg1"/>
                </a:solidFill>
              </a:rPr>
              <a:t>de tasas </a:t>
            </a:r>
            <a:r>
              <a:rPr lang="es-ES" sz="1500" b="1" dirty="0" smtClean="0">
                <a:solidFill>
                  <a:schemeClr val="bg1"/>
                </a:solidFill>
              </a:rPr>
              <a:t>y contribuciones</a:t>
            </a:r>
            <a:r>
              <a:rPr lang="es-ES" sz="1500" b="1" dirty="0">
                <a:solidFill>
                  <a:schemeClr val="bg1"/>
                </a:solidFill>
              </a:rPr>
              <a:t>. Expedición de ordenanzas</a:t>
            </a:r>
          </a:p>
          <a:p>
            <a:pPr algn="just"/>
            <a:r>
              <a:rPr lang="es-ES" sz="1500" b="1" dirty="0">
                <a:solidFill>
                  <a:schemeClr val="bg1"/>
                </a:solidFill>
              </a:rPr>
              <a:t>cantonales.</a:t>
            </a:r>
          </a:p>
        </p:txBody>
      </p:sp>
      <p:sp>
        <p:nvSpPr>
          <p:cNvPr id="7" name="1 Título"/>
          <p:cNvSpPr txBox="1">
            <a:spLocks/>
          </p:cNvSpPr>
          <p:nvPr/>
        </p:nvSpPr>
        <p:spPr>
          <a:xfrm>
            <a:off x="5580112" y="1988840"/>
            <a:ext cx="3130509" cy="61947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dirty="0" smtClean="0"/>
              <a:t>COMPETENCIAS EXCLUSIVAS</a:t>
            </a:r>
            <a:endParaRPr lang="es-ES" sz="2000" dirty="0"/>
          </a:p>
        </p:txBody>
      </p:sp>
    </p:spTree>
    <p:extLst>
      <p:ext uri="{BB962C8B-B14F-4D97-AF65-F5344CB8AC3E}">
        <p14:creationId xmlns:p14="http://schemas.microsoft.com/office/powerpoint/2010/main" val="2430207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485078686"/>
              </p:ext>
            </p:extLst>
          </p:nvPr>
        </p:nvGraphicFramePr>
        <p:xfrm>
          <a:off x="395536" y="404664"/>
          <a:ext cx="8280918" cy="6035040"/>
        </p:xfrm>
        <a:graphic>
          <a:graphicData uri="http://schemas.openxmlformats.org/drawingml/2006/table">
            <a:tbl>
              <a:tblPr firstRow="1" firstCol="1" bandRow="1"/>
              <a:tblGrid>
                <a:gridCol w="2559557"/>
                <a:gridCol w="2032589"/>
                <a:gridCol w="1806746"/>
                <a:gridCol w="1882026"/>
              </a:tblGrid>
              <a:tr h="5976664">
                <a:tc>
                  <a:txBody>
                    <a:bodyPr/>
                    <a:lstStyle/>
                    <a:p>
                      <a:pPr algn="just">
                        <a:lnSpc>
                          <a:spcPct val="150000"/>
                        </a:lnSpc>
                        <a:spcAft>
                          <a:spcPts val="0"/>
                        </a:spcAft>
                      </a:pPr>
                      <a:r>
                        <a:rPr lang="es-ES" sz="1100" b="1" dirty="0">
                          <a:effectLst/>
                          <a:latin typeface="+mj-lt"/>
                          <a:ea typeface="Times New Roman"/>
                          <a:cs typeface="Times New Roman"/>
                        </a:rPr>
                        <a:t>Actividades:</a:t>
                      </a:r>
                      <a:endParaRPr lang="es-ES" sz="1100" dirty="0">
                        <a:effectLst/>
                        <a:latin typeface="+mj-lt"/>
                        <a:ea typeface="Times New Roman"/>
                        <a:cs typeface="Times New Roman"/>
                      </a:endParaRP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Evaluación del desenvolvimiento y aporte socioeconómico de las industrias al cantón. </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Limitar el espacio para uso industrial bajo criterios físicos, ambientales y socioeconómicos.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Definir distancias pertinentes del área industrial con respecto a zonas urbanas y de conservación natural.</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Realizar estudios de impacto ambiental de las diferentes actividades llevadas acabo por las industrias.</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Elaborar el plan de ocupación de uso del suelo para el cantón Mejía.</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Establecer distancias adecuadas del área industrial con respecto a cuerpos se agua.</a:t>
                      </a:r>
                    </a:p>
                  </a:txBody>
                  <a:tcPr marL="55267" marR="55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50000"/>
                        </a:lnSpc>
                        <a:spcAft>
                          <a:spcPts val="0"/>
                        </a:spcAft>
                      </a:pPr>
                      <a:r>
                        <a:rPr lang="es-ES" sz="1100" dirty="0">
                          <a:effectLst/>
                          <a:latin typeface="+mj-lt"/>
                          <a:ea typeface="Times New Roman"/>
                          <a:cs typeface="Times New Roman"/>
                        </a:rPr>
                        <a:t> </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Costos de estudios de mercadeo  a nivel industrial $ 5 000.</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Costo del estudio de prefactibilidad para el proyecto de definición del área industrial $ 10 000, este costo abarca las actividades 3 y 4 y 6.</a:t>
                      </a:r>
                    </a:p>
                    <a:p>
                      <a:pPr marL="228600" algn="just">
                        <a:lnSpc>
                          <a:spcPct val="150000"/>
                        </a:lnSpc>
                        <a:spcAft>
                          <a:spcPts val="0"/>
                        </a:spcAft>
                      </a:pPr>
                      <a:r>
                        <a:rPr lang="es-ES" sz="1100" dirty="0">
                          <a:effectLst/>
                          <a:latin typeface="+mj-lt"/>
                          <a:ea typeface="Times New Roman"/>
                          <a:cs typeface="Times New Roman"/>
                        </a:rPr>
                        <a:t>5. Contratación del personal capacitado para la elaboración del plan de ocupación de uso del suelo $ 6 000.</a:t>
                      </a:r>
                    </a:p>
                    <a:p>
                      <a:pPr marL="228600" algn="just">
                        <a:lnSpc>
                          <a:spcPct val="150000"/>
                        </a:lnSpc>
                        <a:spcAft>
                          <a:spcPts val="0"/>
                        </a:spcAft>
                      </a:pPr>
                      <a:r>
                        <a:rPr lang="es-ES" sz="1100" dirty="0">
                          <a:effectLst/>
                          <a:latin typeface="+mj-lt"/>
                          <a:ea typeface="Times New Roman"/>
                          <a:cs typeface="Times New Roman"/>
                        </a:rPr>
                        <a:t> </a:t>
                      </a:r>
                    </a:p>
                    <a:p>
                      <a:pPr algn="just">
                        <a:lnSpc>
                          <a:spcPct val="150000"/>
                        </a:lnSpc>
                        <a:spcAft>
                          <a:spcPts val="0"/>
                        </a:spcAft>
                      </a:pPr>
                      <a:r>
                        <a:rPr lang="es-ES" sz="1100" dirty="0">
                          <a:effectLst/>
                          <a:latin typeface="+mj-lt"/>
                          <a:ea typeface="Times New Roman"/>
                          <a:cs typeface="Times New Roman"/>
                        </a:rPr>
                        <a:t> </a:t>
                      </a:r>
                    </a:p>
                  </a:txBody>
                  <a:tcPr marL="55267" marR="55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S" sz="1100" dirty="0">
                          <a:effectLst/>
                          <a:latin typeface="+mj-lt"/>
                          <a:ea typeface="Times New Roman"/>
                          <a:cs typeface="Times New Roman"/>
                        </a:rPr>
                        <a:t> </a:t>
                      </a:r>
                    </a:p>
                    <a:p>
                      <a:pPr algn="just">
                        <a:lnSpc>
                          <a:spcPct val="150000"/>
                        </a:lnSpc>
                        <a:spcAft>
                          <a:spcPts val="0"/>
                        </a:spcAft>
                      </a:pPr>
                      <a:r>
                        <a:rPr lang="es-ES" sz="1100" dirty="0">
                          <a:effectLst/>
                          <a:latin typeface="+mj-lt"/>
                          <a:ea typeface="Times New Roman"/>
                          <a:cs typeface="Times New Roman"/>
                        </a:rPr>
                        <a:t> </a:t>
                      </a:r>
                    </a:p>
                    <a:p>
                      <a:pPr algn="just">
                        <a:lnSpc>
                          <a:spcPct val="150000"/>
                        </a:lnSpc>
                        <a:spcAft>
                          <a:spcPts val="0"/>
                        </a:spcAft>
                      </a:pPr>
                      <a:r>
                        <a:rPr lang="es-ES" sz="1100" dirty="0">
                          <a:effectLst/>
                          <a:latin typeface="+mj-lt"/>
                          <a:ea typeface="Times New Roman"/>
                          <a:cs typeface="Times New Roman"/>
                        </a:rPr>
                        <a:t>Registro contable del presupuesto anual para el desarrollo de proyectos de la Municipalidad del Cantón Mejía.</a:t>
                      </a:r>
                    </a:p>
                  </a:txBody>
                  <a:tcPr marL="55267" marR="55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S" sz="1100" dirty="0">
                          <a:effectLst/>
                          <a:latin typeface="+mj-lt"/>
                          <a:ea typeface="Times New Roman"/>
                          <a:cs typeface="Times New Roman"/>
                        </a:rPr>
                        <a:t> </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Colaboración y participación activa de las diferentes direcciones del Municipio del Cantón Mejía y la comunidad.</a:t>
                      </a:r>
                    </a:p>
                    <a:p>
                      <a:pPr marL="342900" lvl="0" indent="-342900" algn="just">
                        <a:lnSpc>
                          <a:spcPct val="150000"/>
                        </a:lnSpc>
                        <a:spcAft>
                          <a:spcPts val="0"/>
                        </a:spcAft>
                        <a:buFont typeface="+mj-lt"/>
                        <a:buAutoNum type="arabicPeriod"/>
                      </a:pPr>
                      <a:r>
                        <a:rPr lang="es-ES" sz="1100" dirty="0">
                          <a:effectLst/>
                          <a:latin typeface="+mj-lt"/>
                          <a:ea typeface="Times New Roman"/>
                          <a:cs typeface="Times New Roman"/>
                        </a:rPr>
                        <a:t>Cumplimiento con los tiempos establecidos para el desarrollo continuo y eficaz del proyecto.</a:t>
                      </a:r>
                    </a:p>
                  </a:txBody>
                  <a:tcPr marL="55267" marR="55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05733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1772816"/>
            <a:ext cx="6696744" cy="3416320"/>
          </a:xfrm>
          <a:prstGeom prst="rect">
            <a:avLst/>
          </a:prstGeom>
          <a:noFill/>
        </p:spPr>
        <p:txBody>
          <a:bodyPr wrap="square" lIns="91440" tIns="45720" rIns="91440" bIns="45720">
            <a:spAutoFit/>
          </a:bodyPr>
          <a:lstStyle/>
          <a:p>
            <a:pPr algn="ctr"/>
            <a:r>
              <a:rPr lang="en-US"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a:t>
            </a:r>
          </a:p>
          <a:p>
            <a:pPr algn="ctr"/>
            <a:endPar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s-ES"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815072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DISEÑO DEL PROYECTO</a:t>
            </a:r>
            <a:endParaRPr lang="es-E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495" t="21496" r="16884" b="11269"/>
          <a:stretch/>
        </p:blipFill>
        <p:spPr bwMode="auto">
          <a:xfrm>
            <a:off x="1403648" y="1700808"/>
            <a:ext cx="6192688" cy="4717605"/>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2723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Otoño</Template>
  <TotalTime>1070</TotalTime>
  <Words>6064</Words>
  <Application>Microsoft Office PowerPoint</Application>
  <PresentationFormat>Presentación en pantalla (4:3)</PresentationFormat>
  <Paragraphs>1051</Paragraphs>
  <Slides>81</Slides>
  <Notes>4</Notes>
  <HiddenSlides>23</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81</vt:i4>
      </vt:variant>
    </vt:vector>
  </HeadingPairs>
  <TitlesOfParts>
    <vt:vector size="83" baseType="lpstr">
      <vt:lpstr>Autumn</vt:lpstr>
      <vt:lpstr>Visio</vt:lpstr>
      <vt:lpstr>ESCUELA POLITÉCNICA DEL EJÉRCITO</vt:lpstr>
      <vt:lpstr>ÁREA DE ESTUDIO</vt:lpstr>
      <vt:lpstr>Límites Cantonales</vt:lpstr>
      <vt:lpstr>Definición del Problema</vt:lpstr>
      <vt:lpstr>OBJETIVOS</vt:lpstr>
      <vt:lpstr>METAS</vt:lpstr>
      <vt:lpstr>MARCO LEGAL E INSTITUCIONAL</vt:lpstr>
      <vt:lpstr>NIVEL DE GOBIERNO</vt:lpstr>
      <vt:lpstr>DISEÑO DEL PROYECTO</vt:lpstr>
      <vt:lpstr>Fuentes de Información</vt:lpstr>
      <vt:lpstr> DISEÑO DE LA GEODATABASE </vt:lpstr>
      <vt:lpstr>ZONIFICACIÓN  ECOLOGÍA – ECONÓMICA DEL  CANTÓN MEJÍA</vt:lpstr>
      <vt:lpstr>PROPUESTA METODOLÓGICA DE TRABAJO</vt:lpstr>
      <vt:lpstr>Presentación de PowerPoint</vt:lpstr>
      <vt:lpstr>ANÁLISIS DEL ÁMBITO ECOLÓGICO</vt:lpstr>
      <vt:lpstr>Presentación de PowerPoint</vt:lpstr>
      <vt:lpstr>Presentación de PowerPoint</vt:lpstr>
      <vt:lpstr>Presentación de PowerPoint</vt:lpstr>
      <vt:lpstr>PONDERACIÓN   Y  METODOLOGIA  DE LA COBERTURA DE  CONFLICTOS </vt:lpstr>
      <vt:lpstr>MAPA DE CONFLICTOS</vt:lpstr>
      <vt:lpstr>Presentación de PowerPoint</vt:lpstr>
      <vt:lpstr>PONDERACIÓN Y METODOLOGIA  DE LA  COBERTURA DE SUSCEPTIBILIDADES</vt:lpstr>
      <vt:lpstr>PONDERACIÓN Y METODOLOGIA  DE LA  COBERTURA DE SUSCEPTIBILIDADES</vt:lpstr>
      <vt:lpstr>ANÁLISIS DEL ÁMBITO  SOCIO-ECONÓMICO</vt:lpstr>
      <vt:lpstr>Presentación de PowerPoint</vt:lpstr>
      <vt:lpstr>UNIDADES SOCIO ECONÓMICAS</vt:lpstr>
      <vt:lpstr>PONDERACIÓN Y METODOLOGIA  DE POBLACIÓN ECONÓMICAMENTE ACTIVA</vt:lpstr>
      <vt:lpstr>PONDERACIÓN Y METODOLOGIA  DE LA  COBERTURA DE ACCESIBILIDADES</vt:lpstr>
      <vt:lpstr>PONDERACIÓN Y METODOLOGIA  DE LA  COBERTURA DE ACCESIBILIDADES</vt:lpstr>
      <vt:lpstr>METODOLOGÍA  ZONIFICACIÓN ECOLÓGICA ECONÓMICA  </vt:lpstr>
      <vt:lpstr>ZONIFICACIÓN ECONÓMICA ECOLÓGICA </vt:lpstr>
      <vt:lpstr>Zonas de conservación y protección</vt:lpstr>
      <vt:lpstr>Zonas de recuperación</vt:lpstr>
      <vt:lpstr>Zonas de restauración</vt:lpstr>
      <vt:lpstr>Zonas Agrícolas y ganaderas con bajas limitaciones</vt:lpstr>
      <vt:lpstr>Zonas de producción forestal  y  pastoreo con limitaciones</vt:lpstr>
      <vt:lpstr>Zona urbana</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SISTEMA AMBIENTAL</vt:lpstr>
      <vt:lpstr>Presentación de PowerPoint</vt:lpstr>
      <vt:lpstr>Presentación de PowerPoint</vt:lpstr>
      <vt:lpstr>SISTEMA ECONÓMICO</vt:lpstr>
      <vt:lpstr>Presentación de PowerPoint</vt:lpstr>
      <vt:lpstr>SISTEMA SOCIO CULTURAL</vt:lpstr>
      <vt:lpstr>SISTEMA DE ASENTAMIENTOS HUMANOS</vt:lpstr>
      <vt:lpstr>Presentación de PowerPoint</vt:lpstr>
      <vt:lpstr>SISTEMA POLÍTICO INSTITUCIONAL</vt:lpstr>
      <vt:lpstr>SISTEMA DE MOVILIDAD ENERGÍA Y CONECTIVIDAD</vt:lpstr>
      <vt:lpstr>Presentación de PowerPoint</vt:lpstr>
      <vt:lpstr>Presentación de PowerPoint</vt:lpstr>
      <vt:lpstr>MOMENTO ESTRATÉGICO TABLERO DE CONTROL</vt:lpstr>
      <vt:lpstr>Presentación de PowerPoint</vt:lpstr>
      <vt:lpstr>Presentación de PowerPoint</vt:lpstr>
      <vt:lpstr>Presentación de PowerPoint</vt:lpstr>
      <vt:lpstr>PROYECTO ESPECÍFICO DE ZONAS INDUSTRIALES</vt:lpstr>
      <vt:lpstr>METODOLOGÍA</vt:lpstr>
      <vt:lpstr>Presentación de PowerPoint</vt:lpstr>
      <vt:lpstr>Figura. Posibles  Zonas industriales</vt:lpstr>
      <vt:lpstr>VARIABLES CONSIDERADAS</vt:lpstr>
      <vt:lpstr>Presentación de PowerPoint</vt:lpstr>
      <vt:lpstr>ZONA 1 </vt:lpstr>
      <vt:lpstr>Presentación de PowerPoint</vt:lpstr>
      <vt:lpstr>ZONA 2  </vt:lpstr>
      <vt:lpstr>Presentación de PowerPoint</vt:lpstr>
      <vt:lpstr>Presentación de PowerPoint</vt:lpstr>
      <vt:lpstr>Presentación de PowerPoint</vt:lpstr>
      <vt:lpstr>Presentación de PowerPoint</vt:lpstr>
      <vt:lpstr>Presentación de PowerPoint</vt:lpstr>
      <vt:lpstr>MOMENTO OPERATIVO  MATRIZ DE MARCO LÓGICO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Maryna</dc:creator>
  <cp:lastModifiedBy>Maria Alicia</cp:lastModifiedBy>
  <cp:revision>78</cp:revision>
  <dcterms:created xsi:type="dcterms:W3CDTF">2012-05-15T03:56:26Z</dcterms:created>
  <dcterms:modified xsi:type="dcterms:W3CDTF">2012-06-05T14:43:47Z</dcterms:modified>
</cp:coreProperties>
</file>