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charts/chart5.xml" ContentType="application/vnd.openxmlformats-officedocument.drawingml.chart+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slides/slide98.xml" ContentType="application/vnd.openxmlformats-officedocument.presentationml.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charts/chart7.xml" ContentType="application/vnd.openxmlformats-officedocument.drawingml.char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diagrams/colors12.xml" ContentType="application/vnd.openxmlformats-officedocument.drawingml.diagramColors+xml"/>
  <Override PartName="/ppt/notesSlides/notesSlide3.xml" ContentType="application/vnd.openxmlformats-officedocument.presentationml.notesSlide+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Default Extension="vml" ContentType="application/vnd.openxmlformats-officedocument.vmlDrawing"/>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9">
  <p:sldMasterIdLst>
    <p:sldMasterId id="2147483648" r:id="rId1"/>
    <p:sldMasterId id="2147483664" r:id="rId2"/>
  </p:sldMasterIdLst>
  <p:notesMasterIdLst>
    <p:notesMasterId r:id="rId107"/>
  </p:notesMasterIdLst>
  <p:sldIdLst>
    <p:sldId id="377" r:id="rId3"/>
    <p:sldId id="494" r:id="rId4"/>
    <p:sldId id="495" r:id="rId5"/>
    <p:sldId id="496" r:id="rId6"/>
    <p:sldId id="493" r:id="rId7"/>
    <p:sldId id="528" r:id="rId8"/>
    <p:sldId id="539" r:id="rId9"/>
    <p:sldId id="538" r:id="rId10"/>
    <p:sldId id="540" r:id="rId11"/>
    <p:sldId id="568" r:id="rId12"/>
    <p:sldId id="511" r:id="rId13"/>
    <p:sldId id="475" r:id="rId14"/>
    <p:sldId id="476" r:id="rId15"/>
    <p:sldId id="477" r:id="rId16"/>
    <p:sldId id="478" r:id="rId17"/>
    <p:sldId id="509" r:id="rId18"/>
    <p:sldId id="497" r:id="rId19"/>
    <p:sldId id="479" r:id="rId20"/>
    <p:sldId id="569" r:id="rId21"/>
    <p:sldId id="571" r:id="rId22"/>
    <p:sldId id="572" r:id="rId23"/>
    <p:sldId id="570" r:id="rId24"/>
    <p:sldId id="574" r:id="rId25"/>
    <p:sldId id="575" r:id="rId26"/>
    <p:sldId id="576" r:id="rId27"/>
    <p:sldId id="577" r:id="rId28"/>
    <p:sldId id="578" r:id="rId29"/>
    <p:sldId id="499" r:id="rId30"/>
    <p:sldId id="500" r:id="rId31"/>
    <p:sldId id="501" r:id="rId32"/>
    <p:sldId id="502" r:id="rId33"/>
    <p:sldId id="503" r:id="rId34"/>
    <p:sldId id="504" r:id="rId35"/>
    <p:sldId id="505" r:id="rId36"/>
    <p:sldId id="508" r:id="rId37"/>
    <p:sldId id="480" r:id="rId38"/>
    <p:sldId id="506" r:id="rId39"/>
    <p:sldId id="507" r:id="rId40"/>
    <p:sldId id="512" r:id="rId41"/>
    <p:sldId id="481" r:id="rId42"/>
    <p:sldId id="482" r:id="rId43"/>
    <p:sldId id="484" r:id="rId44"/>
    <p:sldId id="485" r:id="rId45"/>
    <p:sldId id="483" r:id="rId46"/>
    <p:sldId id="489" r:id="rId47"/>
    <p:sldId id="486" r:id="rId48"/>
    <p:sldId id="487" r:id="rId49"/>
    <p:sldId id="488" r:id="rId50"/>
    <p:sldId id="490" r:id="rId51"/>
    <p:sldId id="491" r:id="rId52"/>
    <p:sldId id="492" r:id="rId53"/>
    <p:sldId id="513" r:id="rId54"/>
    <p:sldId id="514" r:id="rId55"/>
    <p:sldId id="515" r:id="rId56"/>
    <p:sldId id="516" r:id="rId57"/>
    <p:sldId id="517" r:id="rId58"/>
    <p:sldId id="518" r:id="rId59"/>
    <p:sldId id="519" r:id="rId60"/>
    <p:sldId id="520" r:id="rId61"/>
    <p:sldId id="521" r:id="rId62"/>
    <p:sldId id="522" r:id="rId63"/>
    <p:sldId id="523" r:id="rId64"/>
    <p:sldId id="583" r:id="rId65"/>
    <p:sldId id="524" r:id="rId66"/>
    <p:sldId id="525" r:id="rId67"/>
    <p:sldId id="526" r:id="rId68"/>
    <p:sldId id="529" r:id="rId69"/>
    <p:sldId id="530" r:id="rId70"/>
    <p:sldId id="531" r:id="rId71"/>
    <p:sldId id="532" r:id="rId72"/>
    <p:sldId id="533" r:id="rId73"/>
    <p:sldId id="534" r:id="rId74"/>
    <p:sldId id="535" r:id="rId75"/>
    <p:sldId id="541" r:id="rId76"/>
    <p:sldId id="542" r:id="rId77"/>
    <p:sldId id="543" r:id="rId78"/>
    <p:sldId id="544" r:id="rId79"/>
    <p:sldId id="545" r:id="rId80"/>
    <p:sldId id="546" r:id="rId81"/>
    <p:sldId id="582" r:id="rId82"/>
    <p:sldId id="547" r:id="rId83"/>
    <p:sldId id="548" r:id="rId84"/>
    <p:sldId id="552" r:id="rId85"/>
    <p:sldId id="553" r:id="rId86"/>
    <p:sldId id="554" r:id="rId87"/>
    <p:sldId id="555" r:id="rId88"/>
    <p:sldId id="556" r:id="rId89"/>
    <p:sldId id="557" r:id="rId90"/>
    <p:sldId id="559" r:id="rId91"/>
    <p:sldId id="558" r:id="rId92"/>
    <p:sldId id="579" r:id="rId93"/>
    <p:sldId id="580" r:id="rId94"/>
    <p:sldId id="581" r:id="rId95"/>
    <p:sldId id="560" r:id="rId96"/>
    <p:sldId id="561" r:id="rId97"/>
    <p:sldId id="562" r:id="rId98"/>
    <p:sldId id="563" r:id="rId99"/>
    <p:sldId id="565" r:id="rId100"/>
    <p:sldId id="564" r:id="rId101"/>
    <p:sldId id="567" r:id="rId102"/>
    <p:sldId id="549" r:id="rId103"/>
    <p:sldId id="550" r:id="rId104"/>
    <p:sldId id="566" r:id="rId105"/>
    <p:sldId id="527" r:id="rId10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9900CC"/>
    <a:srgbClr val="6600FF"/>
    <a:srgbClr val="0066FF"/>
    <a:srgbClr val="CC0066"/>
    <a:srgbClr val="66FF33"/>
    <a:srgbClr val="CC0099"/>
    <a:srgbClr val="000099"/>
  </p:clrMru>
</p:presentationPr>
</file>

<file path=ppt/tableStyles.xml><?xml version="1.0" encoding="utf-8"?>
<a:tblStyleLst xmlns:a="http://schemas.openxmlformats.org/drawingml/2006/main" def="{5C22544A-7EE6-4342-B048-85BDC9FD1C3A}">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59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AN&#193;LISIS%20DE%20LOS%20ESTADOS%20FINANCIEROS%20DE%20AGESE%20C&#205;A%20LTD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AN&#193;LISIS%20DE%20LOS%20ESTADOS%20FINANCIEROS%20DE%20AGESE%20C&#205;A%20LTD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AN&#193;LISIS%20DE%20LOS%20ESTADOS%20FINANCIEROS%20DE%20AGESE%20C&#205;A%20LTD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AN&#193;LISIS%20DE%20LOS%20ESTADOS%20FINANCIEROS%20DE%20AGESE%20C&#205;A%20LTD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AN&#193;LISIS%20DE%20LOS%20ESTADOS%20FINANCIEROS%20DE%20AGESE%20C&#205;A%20LTD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ISHELL\Desktop\TESIS\AN&#193;LISIS%20DE%20LOS%20ESTADOS%20FINANCIEROS%20DE%20AGESE%20C&#205;A%20LT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5"/>
  <c:chart>
    <c:title>
      <c:tx>
        <c:rich>
          <a:bodyPr/>
          <a:lstStyle/>
          <a:p>
            <a:pPr>
              <a:defRPr/>
            </a:pPr>
            <a:r>
              <a:rPr lang="es-EC"/>
              <a:t>CRECIMIENTO</a:t>
            </a:r>
            <a:r>
              <a:rPr lang="es-EC" baseline="0"/>
              <a:t> PIB</a:t>
            </a:r>
            <a:endParaRPr lang="es-EC"/>
          </a:p>
        </c:rich>
      </c:tx>
      <c:layout/>
    </c:title>
    <c:view3D>
      <c:rAngAx val="1"/>
    </c:view3D>
    <c:plotArea>
      <c:layout/>
      <c:bar3DChart>
        <c:barDir val="col"/>
        <c:grouping val="clustered"/>
        <c:ser>
          <c:idx val="0"/>
          <c:order val="0"/>
          <c:dLbls>
            <c:dLbl>
              <c:idx val="3"/>
              <c:layout>
                <c:manualLayout>
                  <c:x val="8.3333333333333523E-3"/>
                  <c:y val="0"/>
                </c:manualLayout>
              </c:layout>
              <c:showVal val="1"/>
            </c:dLbl>
            <c:showVal val="1"/>
          </c:dLbls>
          <c:cat>
            <c:numRef>
              <c:f>Hoja1!$A$3:$E$3</c:f>
              <c:numCache>
                <c:formatCode>General</c:formatCode>
                <c:ptCount val="5"/>
                <c:pt idx="0">
                  <c:v>2008</c:v>
                </c:pt>
                <c:pt idx="1">
                  <c:v>2009</c:v>
                </c:pt>
                <c:pt idx="2">
                  <c:v>2010</c:v>
                </c:pt>
                <c:pt idx="3">
                  <c:v>2011</c:v>
                </c:pt>
                <c:pt idx="4">
                  <c:v>2012</c:v>
                </c:pt>
              </c:numCache>
            </c:numRef>
          </c:cat>
          <c:val>
            <c:numRef>
              <c:f>Hoja1!$A$4:$E$4</c:f>
              <c:numCache>
                <c:formatCode>0.0%</c:formatCode>
                <c:ptCount val="5"/>
                <c:pt idx="0">
                  <c:v>7.2000000000000064E-2</c:v>
                </c:pt>
                <c:pt idx="1">
                  <c:v>4.0000000000000114E-3</c:v>
                </c:pt>
                <c:pt idx="2">
                  <c:v>3.6000000000000032E-2</c:v>
                </c:pt>
                <c:pt idx="3">
                  <c:v>6.5000000000000072E-2</c:v>
                </c:pt>
                <c:pt idx="4">
                  <c:v>5.3000000000000033E-2</c:v>
                </c:pt>
              </c:numCache>
            </c:numRef>
          </c:val>
        </c:ser>
        <c:shape val="box"/>
        <c:axId val="82401536"/>
        <c:axId val="82415616"/>
        <c:axId val="0"/>
      </c:bar3DChart>
      <c:catAx>
        <c:axId val="82401536"/>
        <c:scaling>
          <c:orientation val="minMax"/>
        </c:scaling>
        <c:axPos val="b"/>
        <c:numFmt formatCode="General" sourceLinked="1"/>
        <c:majorTickMark val="none"/>
        <c:tickLblPos val="nextTo"/>
        <c:crossAx val="82415616"/>
        <c:crosses val="autoZero"/>
        <c:auto val="1"/>
        <c:lblAlgn val="ctr"/>
        <c:lblOffset val="100"/>
      </c:catAx>
      <c:valAx>
        <c:axId val="82415616"/>
        <c:scaling>
          <c:orientation val="minMax"/>
        </c:scaling>
        <c:axPos val="l"/>
        <c:majorGridlines/>
        <c:numFmt formatCode="0.0%" sourceLinked="1"/>
        <c:majorTickMark val="none"/>
        <c:tickLblPos val="nextTo"/>
        <c:crossAx val="8240153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1"/>
  <c:chart>
    <c:title>
      <c:tx>
        <c:rich>
          <a:bodyPr/>
          <a:lstStyle/>
          <a:p>
            <a:pPr>
              <a:defRPr lang="es-EC"/>
            </a:pPr>
            <a:r>
              <a:rPr lang="es-EC" dirty="0"/>
              <a:t>EVOLUCIÓN</a:t>
            </a:r>
            <a:r>
              <a:rPr lang="es-EC" baseline="0" dirty="0"/>
              <a:t> DE LOS</a:t>
            </a:r>
            <a:r>
              <a:rPr lang="es-EC" dirty="0"/>
              <a:t> ACTIVOS</a:t>
            </a:r>
          </a:p>
        </c:rich>
      </c:tx>
      <c:layout>
        <c:manualLayout>
          <c:xMode val="edge"/>
          <c:yMode val="edge"/>
          <c:x val="0.20051593550806188"/>
          <c:y val="0"/>
        </c:manualLayout>
      </c:layout>
    </c:title>
    <c:plotArea>
      <c:layout/>
      <c:scatterChart>
        <c:scatterStyle val="smoothMarker"/>
        <c:ser>
          <c:idx val="0"/>
          <c:order val="0"/>
          <c:marker>
            <c:symbol val="none"/>
          </c:marker>
          <c:dLbls>
            <c:txPr>
              <a:bodyPr/>
              <a:lstStyle/>
              <a:p>
                <a:pPr>
                  <a:defRPr lang="es-EC"/>
                </a:pPr>
                <a:endParaRPr lang="es-EC"/>
              </a:p>
            </c:txPr>
            <c:showVal val="1"/>
          </c:dLbls>
          <c:xVal>
            <c:numRef>
              <c:f>BG!$B$4:$D$4</c:f>
              <c:numCache>
                <c:formatCode>General</c:formatCode>
                <c:ptCount val="3"/>
                <c:pt idx="0">
                  <c:v>2008</c:v>
                </c:pt>
                <c:pt idx="1">
                  <c:v>2009</c:v>
                </c:pt>
                <c:pt idx="2">
                  <c:v>2010</c:v>
                </c:pt>
              </c:numCache>
            </c:numRef>
          </c:xVal>
          <c:yVal>
            <c:numRef>
              <c:f>BG!$B$28:$D$28</c:f>
              <c:numCache>
                <c:formatCode>#,##0.00</c:formatCode>
                <c:ptCount val="3"/>
                <c:pt idx="0">
                  <c:v>71085.139999999985</c:v>
                </c:pt>
                <c:pt idx="1">
                  <c:v>80583.989999999991</c:v>
                </c:pt>
                <c:pt idx="2">
                  <c:v>391246.79000000021</c:v>
                </c:pt>
              </c:numCache>
            </c:numRef>
          </c:yVal>
          <c:smooth val="1"/>
        </c:ser>
        <c:axId val="93176960"/>
        <c:axId val="93178496"/>
      </c:scatterChart>
      <c:valAx>
        <c:axId val="93176960"/>
        <c:scaling>
          <c:orientation val="minMax"/>
          <c:max val="2010"/>
          <c:min val="2008"/>
        </c:scaling>
        <c:axPos val="b"/>
        <c:numFmt formatCode="General" sourceLinked="1"/>
        <c:majorTickMark val="none"/>
        <c:tickLblPos val="nextTo"/>
        <c:txPr>
          <a:bodyPr/>
          <a:lstStyle/>
          <a:p>
            <a:pPr>
              <a:defRPr lang="es-EC"/>
            </a:pPr>
            <a:endParaRPr lang="es-EC"/>
          </a:p>
        </c:txPr>
        <c:crossAx val="93178496"/>
        <c:crosses val="autoZero"/>
        <c:crossBetween val="midCat"/>
        <c:majorUnit val="1"/>
      </c:valAx>
      <c:valAx>
        <c:axId val="93178496"/>
        <c:scaling>
          <c:orientation val="minMax"/>
        </c:scaling>
        <c:axPos val="l"/>
        <c:majorGridlines/>
        <c:numFmt formatCode="#,##0" sourceLinked="0"/>
        <c:majorTickMark val="none"/>
        <c:tickLblPos val="nextTo"/>
        <c:txPr>
          <a:bodyPr/>
          <a:lstStyle/>
          <a:p>
            <a:pPr>
              <a:defRPr lang="es-EC"/>
            </a:pPr>
            <a:endParaRPr lang="es-EC"/>
          </a:p>
        </c:txPr>
        <c:crossAx val="93176960"/>
        <c:crosses val="autoZero"/>
        <c:crossBetween val="midCat"/>
      </c:valAx>
      <c:spPr>
        <a:gradFill>
          <a:gsLst>
            <a:gs pos="0">
              <a:srgbClr val="5E9EFF"/>
            </a:gs>
            <a:gs pos="39999">
              <a:srgbClr val="85C2FF"/>
            </a:gs>
            <a:gs pos="70000">
              <a:srgbClr val="C4D6EB"/>
            </a:gs>
            <a:gs pos="100000">
              <a:srgbClr val="FFEBFA"/>
            </a:gs>
          </a:gsLst>
          <a:lin ang="5400000" scaled="0"/>
        </a:gradFill>
      </c:spPr>
    </c:plotArea>
    <c:plotVisOnly val="1"/>
  </c:chart>
  <c:spPr>
    <a:solidFill>
      <a:schemeClr val="lt1"/>
    </a:solidFill>
    <a:ln w="25400" cap="flat" cmpd="sng" algn="ctr">
      <a:solidFill>
        <a:schemeClr val="dk1"/>
      </a:solidFill>
      <a:prstDash val="solid"/>
    </a:ln>
    <a:effectLst/>
    <a:scene3d>
      <a:camera prst="orthographicFront"/>
      <a:lightRig rig="threePt" dir="t"/>
    </a:scene3d>
    <a:sp3d prstMaterial="matte">
      <a:bevelT w="63500" h="63500" prst="artDeco"/>
      <a:contourClr>
        <a:srgbClr val="000000"/>
      </a:contourClr>
    </a:sp3d>
  </c:spPr>
  <c:txPr>
    <a:bodyPr/>
    <a:lstStyle/>
    <a:p>
      <a:pPr>
        <a:defRPr>
          <a:solidFill>
            <a:schemeClr val="dk1"/>
          </a:solidFill>
          <a:latin typeface="+mn-lt"/>
          <a:ea typeface="+mn-ea"/>
          <a:cs typeface="+mn-cs"/>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1"/>
  <c:chart>
    <c:autoTitleDeleted val="1"/>
    <c:plotArea>
      <c:layout/>
      <c:scatterChart>
        <c:scatterStyle val="smoothMarker"/>
        <c:ser>
          <c:idx val="0"/>
          <c:order val="0"/>
          <c:marker>
            <c:symbol val="none"/>
          </c:marker>
          <c:dLbls>
            <c:txPr>
              <a:bodyPr/>
              <a:lstStyle/>
              <a:p>
                <a:pPr>
                  <a:defRPr lang="es-EC"/>
                </a:pPr>
                <a:endParaRPr lang="es-EC"/>
              </a:p>
            </c:txPr>
            <c:showVal val="1"/>
          </c:dLbls>
          <c:xVal>
            <c:numRef>
              <c:f>BG!$B$4:$D$4</c:f>
              <c:numCache>
                <c:formatCode>General</c:formatCode>
                <c:ptCount val="3"/>
                <c:pt idx="0">
                  <c:v>2008</c:v>
                </c:pt>
                <c:pt idx="1">
                  <c:v>2009</c:v>
                </c:pt>
                <c:pt idx="2">
                  <c:v>2010</c:v>
                </c:pt>
              </c:numCache>
            </c:numRef>
          </c:xVal>
          <c:yVal>
            <c:numRef>
              <c:f>BG!$B$38:$D$38</c:f>
              <c:numCache>
                <c:formatCode>#,##0.00</c:formatCode>
                <c:ptCount val="3"/>
                <c:pt idx="0">
                  <c:v>57464.280000000006</c:v>
                </c:pt>
                <c:pt idx="1">
                  <c:v>67482.39</c:v>
                </c:pt>
                <c:pt idx="2">
                  <c:v>378354.93000000028</c:v>
                </c:pt>
              </c:numCache>
            </c:numRef>
          </c:yVal>
          <c:smooth val="1"/>
        </c:ser>
        <c:axId val="93214592"/>
        <c:axId val="93216128"/>
      </c:scatterChart>
      <c:valAx>
        <c:axId val="93214592"/>
        <c:scaling>
          <c:orientation val="minMax"/>
          <c:max val="2010"/>
          <c:min val="2008"/>
        </c:scaling>
        <c:axPos val="b"/>
        <c:numFmt formatCode="General" sourceLinked="1"/>
        <c:majorTickMark val="none"/>
        <c:tickLblPos val="nextTo"/>
        <c:txPr>
          <a:bodyPr/>
          <a:lstStyle/>
          <a:p>
            <a:pPr>
              <a:defRPr lang="es-EC"/>
            </a:pPr>
            <a:endParaRPr lang="es-EC"/>
          </a:p>
        </c:txPr>
        <c:crossAx val="93216128"/>
        <c:crosses val="autoZero"/>
        <c:crossBetween val="midCat"/>
        <c:majorUnit val="1"/>
      </c:valAx>
      <c:valAx>
        <c:axId val="93216128"/>
        <c:scaling>
          <c:orientation val="minMax"/>
        </c:scaling>
        <c:axPos val="l"/>
        <c:majorGridlines/>
        <c:numFmt formatCode="#,##0" sourceLinked="0"/>
        <c:majorTickMark val="none"/>
        <c:tickLblPos val="nextTo"/>
        <c:txPr>
          <a:bodyPr/>
          <a:lstStyle/>
          <a:p>
            <a:pPr>
              <a:defRPr lang="es-EC"/>
            </a:pPr>
            <a:endParaRPr lang="es-EC"/>
          </a:p>
        </c:txPr>
        <c:crossAx val="93214592"/>
        <c:crosses val="autoZero"/>
        <c:crossBetween val="midCat"/>
      </c:valAx>
      <c:spPr>
        <a:gradFill>
          <a:gsLst>
            <a:gs pos="0">
              <a:srgbClr val="CCCCFF"/>
            </a:gs>
            <a:gs pos="17999">
              <a:srgbClr val="99CCFF"/>
            </a:gs>
            <a:gs pos="36000">
              <a:srgbClr val="9966FF"/>
            </a:gs>
            <a:gs pos="61000">
              <a:srgbClr val="CC99FF"/>
            </a:gs>
            <a:gs pos="82001">
              <a:srgbClr val="99CCFF"/>
            </a:gs>
            <a:gs pos="100000">
              <a:srgbClr val="CCCCFF"/>
            </a:gs>
          </a:gsLst>
          <a:lin ang="5400000" scaled="0"/>
        </a:gradFill>
      </c:spPr>
    </c:plotArea>
    <c:plotVisOnly val="1"/>
  </c:chart>
  <c:spPr>
    <a:gradFill>
      <a:gsLst>
        <a:gs pos="0">
          <a:srgbClr val="CCCCFF"/>
        </a:gs>
        <a:gs pos="17999">
          <a:srgbClr val="99CCFF"/>
        </a:gs>
        <a:gs pos="36000">
          <a:srgbClr val="9966FF"/>
        </a:gs>
        <a:gs pos="61000">
          <a:srgbClr val="CC99FF"/>
        </a:gs>
        <a:gs pos="82001">
          <a:srgbClr val="99CCFF"/>
        </a:gs>
        <a:gs pos="100000">
          <a:srgbClr val="CCCCFF"/>
        </a:gs>
      </a:gsLst>
      <a:lin ang="5400000" scaled="0"/>
    </a:gradFill>
    <a:ln w="28575">
      <a:solidFill>
        <a:schemeClr val="tx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style val="1"/>
  <c:chart>
    <c:autoTitleDeleted val="1"/>
    <c:plotArea>
      <c:layout>
        <c:manualLayout>
          <c:layoutTarget val="inner"/>
          <c:xMode val="edge"/>
          <c:yMode val="edge"/>
          <c:x val="0.14287963945936441"/>
          <c:y val="6.2197504545031118E-2"/>
          <c:w val="0.80429855944058981"/>
          <c:h val="0.78191544405583535"/>
        </c:manualLayout>
      </c:layout>
      <c:scatterChart>
        <c:scatterStyle val="smoothMarker"/>
        <c:ser>
          <c:idx val="0"/>
          <c:order val="0"/>
          <c:marker>
            <c:symbol val="none"/>
          </c:marker>
          <c:dLbls>
            <c:txPr>
              <a:bodyPr/>
              <a:lstStyle/>
              <a:p>
                <a:pPr>
                  <a:defRPr lang="es-EC"/>
                </a:pPr>
                <a:endParaRPr lang="es-EC"/>
              </a:p>
            </c:txPr>
            <c:showVal val="1"/>
          </c:dLbls>
          <c:xVal>
            <c:numRef>
              <c:f>BG!$B$4:$D$4</c:f>
              <c:numCache>
                <c:formatCode>General</c:formatCode>
                <c:ptCount val="3"/>
                <c:pt idx="0">
                  <c:v>2008</c:v>
                </c:pt>
                <c:pt idx="1">
                  <c:v>2009</c:v>
                </c:pt>
                <c:pt idx="2">
                  <c:v>2010</c:v>
                </c:pt>
              </c:numCache>
            </c:numRef>
          </c:xVal>
          <c:yVal>
            <c:numRef>
              <c:f>BG!$B$47:$D$47</c:f>
              <c:numCache>
                <c:formatCode>#,##0.00</c:formatCode>
                <c:ptCount val="3"/>
                <c:pt idx="0">
                  <c:v>13620.859999999517</c:v>
                </c:pt>
                <c:pt idx="1">
                  <c:v>13101.6</c:v>
                </c:pt>
                <c:pt idx="2">
                  <c:v>12891.859999999513</c:v>
                </c:pt>
              </c:numCache>
            </c:numRef>
          </c:yVal>
          <c:smooth val="1"/>
        </c:ser>
        <c:axId val="93254016"/>
        <c:axId val="93255552"/>
      </c:scatterChart>
      <c:valAx>
        <c:axId val="93254016"/>
        <c:scaling>
          <c:orientation val="minMax"/>
          <c:max val="2010"/>
          <c:min val="2008"/>
        </c:scaling>
        <c:axPos val="b"/>
        <c:numFmt formatCode="General" sourceLinked="1"/>
        <c:majorTickMark val="none"/>
        <c:tickLblPos val="nextTo"/>
        <c:txPr>
          <a:bodyPr/>
          <a:lstStyle/>
          <a:p>
            <a:pPr>
              <a:defRPr lang="es-EC"/>
            </a:pPr>
            <a:endParaRPr lang="es-EC"/>
          </a:p>
        </c:txPr>
        <c:crossAx val="93255552"/>
        <c:crosses val="autoZero"/>
        <c:crossBetween val="midCat"/>
        <c:majorUnit val="1"/>
      </c:valAx>
      <c:valAx>
        <c:axId val="93255552"/>
        <c:scaling>
          <c:orientation val="minMax"/>
        </c:scaling>
        <c:axPos val="l"/>
        <c:majorGridlines/>
        <c:numFmt formatCode="#,##0" sourceLinked="0"/>
        <c:majorTickMark val="none"/>
        <c:tickLblPos val="nextTo"/>
        <c:txPr>
          <a:bodyPr/>
          <a:lstStyle/>
          <a:p>
            <a:pPr>
              <a:defRPr lang="es-EC"/>
            </a:pPr>
            <a:endParaRPr lang="es-EC"/>
          </a:p>
        </c:txPr>
        <c:crossAx val="93254016"/>
        <c:crosses val="autoZero"/>
        <c:crossBetween val="midCat"/>
      </c:valAx>
      <c:spPr>
        <a:gradFill>
          <a:gsLst>
            <a:gs pos="0">
              <a:srgbClr val="CCCCFF"/>
            </a:gs>
            <a:gs pos="17999">
              <a:srgbClr val="99CCFF"/>
            </a:gs>
            <a:gs pos="36000">
              <a:srgbClr val="9966FF"/>
            </a:gs>
            <a:gs pos="61000">
              <a:srgbClr val="CC99FF"/>
            </a:gs>
            <a:gs pos="82001">
              <a:srgbClr val="99CCFF"/>
            </a:gs>
            <a:gs pos="100000">
              <a:srgbClr val="CCCCFF"/>
            </a:gs>
          </a:gsLst>
          <a:lin ang="5400000" scaled="0"/>
        </a:gradFill>
      </c:spPr>
    </c:plotArea>
    <c:plotVisOnly val="1"/>
  </c:chart>
  <c:spPr>
    <a:gradFill>
      <a:gsLst>
        <a:gs pos="0">
          <a:srgbClr val="CCCCFF"/>
        </a:gs>
        <a:gs pos="17999">
          <a:srgbClr val="99CCFF"/>
        </a:gs>
        <a:gs pos="36000">
          <a:srgbClr val="9966FF"/>
        </a:gs>
        <a:gs pos="61000">
          <a:srgbClr val="CC99FF"/>
        </a:gs>
        <a:gs pos="82001">
          <a:srgbClr val="99CCFF"/>
        </a:gs>
        <a:gs pos="100000">
          <a:srgbClr val="CCCCFF"/>
        </a:gs>
      </a:gsLst>
      <a:lin ang="5400000" scaled="0"/>
    </a:gradFill>
    <a:ln>
      <a:gradFill flip="none" rotWithShape="1">
        <a:gsLst>
          <a:gs pos="0">
            <a:schemeClr val="accent1">
              <a:lumMod val="60000"/>
              <a:lumOff val="40000"/>
            </a:schemeClr>
          </a:gs>
          <a:gs pos="50000">
            <a:srgbClr val="4F81BD">
              <a:tint val="44500"/>
              <a:satMod val="160000"/>
            </a:srgbClr>
          </a:gs>
          <a:gs pos="100000">
            <a:srgbClr val="4F81BD">
              <a:tint val="23500"/>
              <a:satMod val="160000"/>
            </a:srgbClr>
          </a:gs>
        </a:gsLst>
        <a:lin ang="5400000" scaled="1"/>
        <a:tileRect/>
      </a:gra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a:pPr>
            <a:r>
              <a:rPr lang="es-EC" dirty="0"/>
              <a:t>COMPOSICIÓN</a:t>
            </a:r>
            <a:r>
              <a:rPr lang="es-EC" baseline="0" dirty="0"/>
              <a:t> DEL PASIVO Y PATRIMONIO</a:t>
            </a:r>
            <a:endParaRPr lang="es-EC" dirty="0"/>
          </a:p>
        </c:rich>
      </c:tx>
      <c:layout>
        <c:manualLayout>
          <c:xMode val="edge"/>
          <c:yMode val="edge"/>
          <c:x val="0.1795816622442005"/>
          <c:y val="5.3703703703703733E-2"/>
        </c:manualLayout>
      </c:layout>
    </c:title>
    <c:plotArea>
      <c:layout/>
      <c:barChart>
        <c:barDir val="col"/>
        <c:grouping val="stacked"/>
        <c:ser>
          <c:idx val="0"/>
          <c:order val="0"/>
          <c:tx>
            <c:strRef>
              <c:f>'ANÁLISIS VERTICAL BG'!$A$39</c:f>
              <c:strCache>
                <c:ptCount val="1"/>
                <c:pt idx="0">
                  <c:v>TOTAL PASIVOS</c:v>
                </c:pt>
              </c:strCache>
            </c:strRef>
          </c:tx>
          <c:dLbls>
            <c:txPr>
              <a:bodyPr/>
              <a:lstStyle/>
              <a:p>
                <a:pPr>
                  <a:defRPr lang="es-EC"/>
                </a:pPr>
                <a:endParaRPr lang="es-EC"/>
              </a:p>
            </c:txPr>
            <c:showVal val="1"/>
          </c:dLbls>
          <c:cat>
            <c:numRef>
              <c:f>'ANÁLISIS VERTICAL BG'!$C$4:$G$4</c:f>
              <c:numCache>
                <c:formatCode>General</c:formatCode>
                <c:ptCount val="3"/>
                <c:pt idx="0">
                  <c:v>2008</c:v>
                </c:pt>
                <c:pt idx="1">
                  <c:v>2009</c:v>
                </c:pt>
                <c:pt idx="2">
                  <c:v>2010</c:v>
                </c:pt>
              </c:numCache>
            </c:numRef>
          </c:cat>
          <c:val>
            <c:numRef>
              <c:f>'ANÁLISIS VERTICAL BG'!$B$39:$G$39</c:f>
              <c:numCache>
                <c:formatCode>0%</c:formatCode>
                <c:ptCount val="3"/>
                <c:pt idx="0">
                  <c:v>0.80838667547113208</c:v>
                </c:pt>
                <c:pt idx="1">
                  <c:v>0.83741683676869305</c:v>
                </c:pt>
                <c:pt idx="2">
                  <c:v>0.96704928876221552</c:v>
                </c:pt>
              </c:numCache>
            </c:numRef>
          </c:val>
        </c:ser>
        <c:ser>
          <c:idx val="1"/>
          <c:order val="1"/>
          <c:tx>
            <c:strRef>
              <c:f>'ANÁLISIS VERTICAL BG'!$A$48</c:f>
              <c:strCache>
                <c:ptCount val="1"/>
                <c:pt idx="0">
                  <c:v>TOTAL PATRIMONIO</c:v>
                </c:pt>
              </c:strCache>
            </c:strRef>
          </c:tx>
          <c:dLbls>
            <c:txPr>
              <a:bodyPr/>
              <a:lstStyle/>
              <a:p>
                <a:pPr>
                  <a:defRPr lang="es-EC"/>
                </a:pPr>
                <a:endParaRPr lang="es-EC"/>
              </a:p>
            </c:txPr>
            <c:showVal val="1"/>
          </c:dLbls>
          <c:cat>
            <c:numRef>
              <c:f>'ANÁLISIS VERTICAL BG'!$C$4:$G$4</c:f>
              <c:numCache>
                <c:formatCode>General</c:formatCode>
                <c:ptCount val="3"/>
                <c:pt idx="0">
                  <c:v>2008</c:v>
                </c:pt>
                <c:pt idx="1">
                  <c:v>2009</c:v>
                </c:pt>
                <c:pt idx="2">
                  <c:v>2010</c:v>
                </c:pt>
              </c:numCache>
            </c:numRef>
          </c:cat>
          <c:val>
            <c:numRef>
              <c:f>'ANÁLISIS VERTICAL BG'!$B$48:$G$48</c:f>
              <c:numCache>
                <c:formatCode>0%</c:formatCode>
                <c:ptCount val="3"/>
                <c:pt idx="0">
                  <c:v>0.19161332452886776</c:v>
                </c:pt>
                <c:pt idx="1">
                  <c:v>0.16258316323130689</c:v>
                </c:pt>
                <c:pt idx="2">
                  <c:v>3.2950711237784217E-2</c:v>
                </c:pt>
              </c:numCache>
            </c:numRef>
          </c:val>
        </c:ser>
        <c:overlap val="100"/>
        <c:axId val="82535936"/>
        <c:axId val="82537472"/>
      </c:barChart>
      <c:catAx>
        <c:axId val="82535936"/>
        <c:scaling>
          <c:orientation val="minMax"/>
        </c:scaling>
        <c:axPos val="b"/>
        <c:numFmt formatCode="General" sourceLinked="1"/>
        <c:majorTickMark val="none"/>
        <c:tickLblPos val="nextTo"/>
        <c:txPr>
          <a:bodyPr/>
          <a:lstStyle/>
          <a:p>
            <a:pPr>
              <a:defRPr lang="es-EC"/>
            </a:pPr>
            <a:endParaRPr lang="es-EC"/>
          </a:p>
        </c:txPr>
        <c:crossAx val="82537472"/>
        <c:crosses val="autoZero"/>
        <c:auto val="1"/>
        <c:lblAlgn val="ctr"/>
        <c:lblOffset val="100"/>
      </c:catAx>
      <c:valAx>
        <c:axId val="82537472"/>
        <c:scaling>
          <c:orientation val="minMax"/>
          <c:max val="1"/>
        </c:scaling>
        <c:axPos val="l"/>
        <c:majorGridlines/>
        <c:numFmt formatCode="0%" sourceLinked="1"/>
        <c:majorTickMark val="none"/>
        <c:tickLblPos val="nextTo"/>
        <c:txPr>
          <a:bodyPr/>
          <a:lstStyle/>
          <a:p>
            <a:pPr>
              <a:defRPr lang="es-EC"/>
            </a:pPr>
            <a:endParaRPr lang="es-EC"/>
          </a:p>
        </c:txPr>
        <c:crossAx val="82535936"/>
        <c:crosses val="autoZero"/>
        <c:crossBetween val="between"/>
      </c:valAx>
    </c:plotArea>
    <c:legend>
      <c:legendPos val="b"/>
      <c:layout/>
      <c:txPr>
        <a:bodyPr/>
        <a:lstStyle/>
        <a:p>
          <a:pPr>
            <a:defRPr lang="es-EC"/>
          </a:pPr>
          <a:endParaRPr lang="es-EC"/>
        </a:p>
      </c:txPr>
    </c:legend>
    <c:plotVisOnly val="1"/>
  </c:chart>
  <c:spPr>
    <a:ln w="28575">
      <a:solidFill>
        <a:schemeClr val="tx1"/>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lgn="ctr">
              <a:defRPr lang="es-EC"/>
            </a:pPr>
            <a:r>
              <a:rPr lang="es-EC"/>
              <a:t>COMPOSICIÓN DEL ACTIVO</a:t>
            </a:r>
          </a:p>
        </c:rich>
      </c:tx>
      <c:layout/>
      <c:overlay val="1"/>
    </c:title>
    <c:plotArea>
      <c:layout/>
      <c:barChart>
        <c:barDir val="col"/>
        <c:grouping val="clustered"/>
        <c:ser>
          <c:idx val="0"/>
          <c:order val="0"/>
          <c:tx>
            <c:strRef>
              <c:f>'ANÁLISIS VERTICAL BG'!$I$5</c:f>
              <c:strCache>
                <c:ptCount val="1"/>
                <c:pt idx="0">
                  <c:v>TOTAL ACTIVO CORRIENTE</c:v>
                </c:pt>
              </c:strCache>
            </c:strRef>
          </c:tx>
          <c:cat>
            <c:numRef>
              <c:f>'ANÁLISIS VERTICAL BG'!$J$4:$L$4</c:f>
              <c:numCache>
                <c:formatCode>General</c:formatCode>
                <c:ptCount val="3"/>
                <c:pt idx="0">
                  <c:v>2008</c:v>
                </c:pt>
                <c:pt idx="1">
                  <c:v>2009</c:v>
                </c:pt>
                <c:pt idx="2">
                  <c:v>2010</c:v>
                </c:pt>
              </c:numCache>
            </c:numRef>
          </c:cat>
          <c:val>
            <c:numRef>
              <c:f>'ANÁLISIS VERTICAL BG'!$J$5:$L$5</c:f>
              <c:numCache>
                <c:formatCode>0%</c:formatCode>
                <c:ptCount val="3"/>
                <c:pt idx="0">
                  <c:v>0.59848274899645471</c:v>
                </c:pt>
                <c:pt idx="1">
                  <c:v>0.52012105630413863</c:v>
                </c:pt>
                <c:pt idx="2">
                  <c:v>0.3933559173738041</c:v>
                </c:pt>
              </c:numCache>
            </c:numRef>
          </c:val>
        </c:ser>
        <c:ser>
          <c:idx val="1"/>
          <c:order val="1"/>
          <c:tx>
            <c:strRef>
              <c:f>'ANÁLISIS VERTICAL BG'!$I$6</c:f>
              <c:strCache>
                <c:ptCount val="1"/>
                <c:pt idx="0">
                  <c:v>TOTAL ACTIVO FIJO</c:v>
                </c:pt>
              </c:strCache>
            </c:strRef>
          </c:tx>
          <c:cat>
            <c:numRef>
              <c:f>'ANÁLISIS VERTICAL BG'!$J$4:$L$4</c:f>
              <c:numCache>
                <c:formatCode>General</c:formatCode>
                <c:ptCount val="3"/>
                <c:pt idx="0">
                  <c:v>2008</c:v>
                </c:pt>
                <c:pt idx="1">
                  <c:v>2009</c:v>
                </c:pt>
                <c:pt idx="2">
                  <c:v>2010</c:v>
                </c:pt>
              </c:numCache>
            </c:numRef>
          </c:cat>
          <c:val>
            <c:numRef>
              <c:f>'ANÁLISIS VERTICAL BG'!$J$6:$L$6</c:f>
              <c:numCache>
                <c:formatCode>0%</c:formatCode>
                <c:ptCount val="3"/>
                <c:pt idx="0">
                  <c:v>0.3522101806369094</c:v>
                </c:pt>
                <c:pt idx="1">
                  <c:v>0.4422784227983747</c:v>
                </c:pt>
                <c:pt idx="2">
                  <c:v>0.24850823696215488</c:v>
                </c:pt>
              </c:numCache>
            </c:numRef>
          </c:val>
        </c:ser>
        <c:ser>
          <c:idx val="2"/>
          <c:order val="2"/>
          <c:tx>
            <c:strRef>
              <c:f>'ANÁLISIS VERTICAL BG'!$I$7</c:f>
              <c:strCache>
                <c:ptCount val="1"/>
                <c:pt idx="0">
                  <c:v>TOTAL OTROS ACTIVOS</c:v>
                </c:pt>
              </c:strCache>
            </c:strRef>
          </c:tx>
          <c:cat>
            <c:numRef>
              <c:f>'ANÁLISIS VERTICAL BG'!$J$4:$L$4</c:f>
              <c:numCache>
                <c:formatCode>General</c:formatCode>
                <c:ptCount val="3"/>
                <c:pt idx="0">
                  <c:v>2008</c:v>
                </c:pt>
                <c:pt idx="1">
                  <c:v>2009</c:v>
                </c:pt>
                <c:pt idx="2">
                  <c:v>2010</c:v>
                </c:pt>
              </c:numCache>
            </c:numRef>
          </c:cat>
          <c:val>
            <c:numRef>
              <c:f>'ANÁLISIS VERTICAL BG'!$J$7:$L$7</c:f>
              <c:numCache>
                <c:formatCode>0%</c:formatCode>
                <c:ptCount val="3"/>
                <c:pt idx="0">
                  <c:v>0</c:v>
                </c:pt>
                <c:pt idx="1">
                  <c:v>0</c:v>
                </c:pt>
                <c:pt idx="2">
                  <c:v>0.35039137317907537</c:v>
                </c:pt>
              </c:numCache>
            </c:numRef>
          </c:val>
        </c:ser>
        <c:ser>
          <c:idx val="3"/>
          <c:order val="3"/>
          <c:tx>
            <c:strRef>
              <c:f>'ANÁLISIS VERTICAL BG'!$I$8</c:f>
              <c:strCache>
                <c:ptCount val="1"/>
                <c:pt idx="0">
                  <c:v>TOTAL OTROS ACTIVOS</c:v>
                </c:pt>
              </c:strCache>
            </c:strRef>
          </c:tx>
          <c:cat>
            <c:numRef>
              <c:f>'ANÁLISIS VERTICAL BG'!$J$4:$L$4</c:f>
              <c:numCache>
                <c:formatCode>General</c:formatCode>
                <c:ptCount val="3"/>
                <c:pt idx="0">
                  <c:v>2008</c:v>
                </c:pt>
                <c:pt idx="1">
                  <c:v>2009</c:v>
                </c:pt>
                <c:pt idx="2">
                  <c:v>2010</c:v>
                </c:pt>
              </c:numCache>
            </c:numRef>
          </c:cat>
          <c:val>
            <c:numRef>
              <c:f>'ANÁLISIS VERTICAL BG'!$J$8:$L$8</c:f>
              <c:numCache>
                <c:formatCode>0%</c:formatCode>
                <c:ptCount val="3"/>
                <c:pt idx="0">
                  <c:v>4.9307070366605504E-2</c:v>
                </c:pt>
                <c:pt idx="1">
                  <c:v>3.7600520897513291E-2</c:v>
                </c:pt>
                <c:pt idx="2">
                  <c:v>7.7444724850014354E-3</c:v>
                </c:pt>
              </c:numCache>
            </c:numRef>
          </c:val>
        </c:ser>
        <c:dLbls>
          <c:showVal val="1"/>
        </c:dLbls>
        <c:gapWidth val="75"/>
        <c:axId val="93391488"/>
        <c:axId val="93405568"/>
      </c:barChart>
      <c:catAx>
        <c:axId val="93391488"/>
        <c:scaling>
          <c:orientation val="minMax"/>
        </c:scaling>
        <c:axPos val="b"/>
        <c:numFmt formatCode="General" sourceLinked="1"/>
        <c:majorTickMark val="none"/>
        <c:tickLblPos val="nextTo"/>
        <c:txPr>
          <a:bodyPr/>
          <a:lstStyle/>
          <a:p>
            <a:pPr>
              <a:defRPr lang="es-EC"/>
            </a:pPr>
            <a:endParaRPr lang="es-EC"/>
          </a:p>
        </c:txPr>
        <c:crossAx val="93405568"/>
        <c:crosses val="autoZero"/>
        <c:auto val="1"/>
        <c:lblAlgn val="ctr"/>
        <c:lblOffset val="100"/>
      </c:catAx>
      <c:valAx>
        <c:axId val="93405568"/>
        <c:scaling>
          <c:orientation val="minMax"/>
        </c:scaling>
        <c:axPos val="l"/>
        <c:numFmt formatCode="0%" sourceLinked="1"/>
        <c:majorTickMark val="none"/>
        <c:tickLblPos val="nextTo"/>
        <c:txPr>
          <a:bodyPr/>
          <a:lstStyle/>
          <a:p>
            <a:pPr>
              <a:defRPr lang="es-EC"/>
            </a:pPr>
            <a:endParaRPr lang="es-EC"/>
          </a:p>
        </c:txPr>
        <c:crossAx val="93391488"/>
        <c:crosses val="autoZero"/>
        <c:crossBetween val="between"/>
      </c:valAx>
    </c:plotArea>
    <c:legend>
      <c:legendPos val="b"/>
      <c:layout/>
      <c:txPr>
        <a:bodyPr/>
        <a:lstStyle/>
        <a:p>
          <a:pPr>
            <a:defRPr lang="es-EC"/>
          </a:pPr>
          <a:endParaRPr lang="es-EC"/>
        </a:p>
      </c:txPr>
    </c:legend>
    <c:plotVisOnly val="1"/>
  </c:chart>
  <c:spPr>
    <a:solidFill>
      <a:schemeClr val="lt1"/>
    </a:solidFill>
    <a:ln w="25400" cap="flat" cmpd="sng" algn="ctr">
      <a:solidFill>
        <a:schemeClr val="dk1"/>
      </a:solidFill>
      <a:prstDash val="solid"/>
    </a:ln>
    <a:effectLst/>
    <a:scene3d>
      <a:camera prst="orthographicFront"/>
      <a:lightRig rig="threePt" dir="t"/>
    </a:scene3d>
    <a:sp3d>
      <a:bevelT w="190500" h="38100"/>
    </a:sp3d>
  </c:spPr>
  <c:txPr>
    <a:bodyPr/>
    <a:lstStyle/>
    <a:p>
      <a:pPr>
        <a:defRPr>
          <a:solidFill>
            <a:schemeClr val="dk1"/>
          </a:solidFill>
          <a:latin typeface="+mn-lt"/>
          <a:ea typeface="+mn-ea"/>
          <a:cs typeface="+mn-cs"/>
        </a:defRPr>
      </a:pPr>
      <a:endParaRPr lang="es-EC"/>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a:t>ECUACIÓN DE LA CURVA Y SU CORRELACIÓN</a:t>
            </a:r>
          </a:p>
        </c:rich>
      </c:tx>
      <c:layout/>
    </c:title>
    <c:plotArea>
      <c:layout/>
      <c:lineChart>
        <c:grouping val="standard"/>
        <c:ser>
          <c:idx val="0"/>
          <c:order val="0"/>
          <c:marker>
            <c:symbol val="none"/>
          </c:marker>
          <c:trendline>
            <c:trendlineType val="log"/>
            <c:dispRSqr val="1"/>
            <c:dispEq val="1"/>
            <c:trendlineLbl>
              <c:layout/>
              <c:numFmt formatCode="General" sourceLinked="0"/>
            </c:trendlineLbl>
          </c:trendline>
          <c:cat>
            <c:numRef>
              <c:f>'FIJACION TASA'!$E$3:$E$67</c:f>
              <c:numCache>
                <c:formatCode>_ * #,##0_ ;_ * \-#,##0_ ;_ * "-"??_ ;_ @_ </c:formatCode>
                <c:ptCount val="65"/>
                <c:pt idx="0">
                  <c:v>510</c:v>
                </c:pt>
                <c:pt idx="1">
                  <c:v>521</c:v>
                </c:pt>
                <c:pt idx="2">
                  <c:v>523</c:v>
                </c:pt>
                <c:pt idx="3">
                  <c:v>528</c:v>
                </c:pt>
                <c:pt idx="4">
                  <c:v>529</c:v>
                </c:pt>
                <c:pt idx="5">
                  <c:v>530</c:v>
                </c:pt>
                <c:pt idx="6">
                  <c:v>533</c:v>
                </c:pt>
                <c:pt idx="7">
                  <c:v>534</c:v>
                </c:pt>
                <c:pt idx="8">
                  <c:v>534</c:v>
                </c:pt>
                <c:pt idx="9">
                  <c:v>537</c:v>
                </c:pt>
                <c:pt idx="10">
                  <c:v>541</c:v>
                </c:pt>
                <c:pt idx="11">
                  <c:v>630</c:v>
                </c:pt>
                <c:pt idx="12">
                  <c:v>642</c:v>
                </c:pt>
                <c:pt idx="13">
                  <c:v>676</c:v>
                </c:pt>
                <c:pt idx="14">
                  <c:v>747</c:v>
                </c:pt>
                <c:pt idx="15">
                  <c:v>779</c:v>
                </c:pt>
                <c:pt idx="16">
                  <c:v>833</c:v>
                </c:pt>
                <c:pt idx="17">
                  <c:v>834</c:v>
                </c:pt>
                <c:pt idx="18">
                  <c:v>837</c:v>
                </c:pt>
                <c:pt idx="19">
                  <c:v>838</c:v>
                </c:pt>
                <c:pt idx="20">
                  <c:v>839</c:v>
                </c:pt>
                <c:pt idx="21">
                  <c:v>840</c:v>
                </c:pt>
                <c:pt idx="22">
                  <c:v>869</c:v>
                </c:pt>
                <c:pt idx="23">
                  <c:v>875</c:v>
                </c:pt>
                <c:pt idx="24">
                  <c:v>897</c:v>
                </c:pt>
                <c:pt idx="25">
                  <c:v>977</c:v>
                </c:pt>
                <c:pt idx="26">
                  <c:v>1002</c:v>
                </c:pt>
                <c:pt idx="27">
                  <c:v>1185</c:v>
                </c:pt>
                <c:pt idx="28">
                  <c:v>1290</c:v>
                </c:pt>
                <c:pt idx="29">
                  <c:v>1290</c:v>
                </c:pt>
                <c:pt idx="30">
                  <c:v>1310</c:v>
                </c:pt>
                <c:pt idx="31">
                  <c:v>1342</c:v>
                </c:pt>
                <c:pt idx="32">
                  <c:v>1359</c:v>
                </c:pt>
                <c:pt idx="33">
                  <c:v>1432</c:v>
                </c:pt>
                <c:pt idx="34">
                  <c:v>1434</c:v>
                </c:pt>
                <c:pt idx="35">
                  <c:v>1435</c:v>
                </c:pt>
                <c:pt idx="36">
                  <c:v>1440</c:v>
                </c:pt>
                <c:pt idx="37">
                  <c:v>1650</c:v>
                </c:pt>
                <c:pt idx="38">
                  <c:v>1695</c:v>
                </c:pt>
                <c:pt idx="39">
                  <c:v>1695</c:v>
                </c:pt>
                <c:pt idx="40">
                  <c:v>1697</c:v>
                </c:pt>
                <c:pt idx="41">
                  <c:v>1700</c:v>
                </c:pt>
                <c:pt idx="42">
                  <c:v>1701</c:v>
                </c:pt>
                <c:pt idx="43">
                  <c:v>1703</c:v>
                </c:pt>
                <c:pt idx="44">
                  <c:v>1704</c:v>
                </c:pt>
                <c:pt idx="45">
                  <c:v>1709</c:v>
                </c:pt>
                <c:pt idx="46">
                  <c:v>1722</c:v>
                </c:pt>
                <c:pt idx="47">
                  <c:v>1723</c:v>
                </c:pt>
                <c:pt idx="48">
                  <c:v>1733</c:v>
                </c:pt>
                <c:pt idx="49">
                  <c:v>1737</c:v>
                </c:pt>
                <c:pt idx="50">
                  <c:v>1739</c:v>
                </c:pt>
                <c:pt idx="51">
                  <c:v>1749</c:v>
                </c:pt>
                <c:pt idx="52">
                  <c:v>1753</c:v>
                </c:pt>
                <c:pt idx="53">
                  <c:v>1760</c:v>
                </c:pt>
                <c:pt idx="54">
                  <c:v>1771</c:v>
                </c:pt>
                <c:pt idx="55">
                  <c:v>1772</c:v>
                </c:pt>
                <c:pt idx="56">
                  <c:v>1773</c:v>
                </c:pt>
                <c:pt idx="57">
                  <c:v>1774</c:v>
                </c:pt>
                <c:pt idx="58">
                  <c:v>1779</c:v>
                </c:pt>
                <c:pt idx="59">
                  <c:v>1794</c:v>
                </c:pt>
                <c:pt idx="60">
                  <c:v>1812</c:v>
                </c:pt>
                <c:pt idx="61">
                  <c:v>1842</c:v>
                </c:pt>
                <c:pt idx="62">
                  <c:v>1849</c:v>
                </c:pt>
                <c:pt idx="63">
                  <c:v>1855</c:v>
                </c:pt>
                <c:pt idx="64">
                  <c:v>1856</c:v>
                </c:pt>
              </c:numCache>
            </c:numRef>
          </c:cat>
          <c:val>
            <c:numRef>
              <c:f>'FIJACION TASA'!$F$3:$F$67</c:f>
              <c:numCache>
                <c:formatCode>0.0000%</c:formatCode>
                <c:ptCount val="65"/>
                <c:pt idx="0">
                  <c:v>5.6083198918674526E-2</c:v>
                </c:pt>
                <c:pt idx="1">
                  <c:v>5.5880003920457902E-2</c:v>
                </c:pt>
                <c:pt idx="2">
                  <c:v>5.5843904311243343E-2</c:v>
                </c:pt>
                <c:pt idx="3">
                  <c:v>5.5754766670484707E-2</c:v>
                </c:pt>
                <c:pt idx="4">
                  <c:v>5.5737127735354462E-2</c:v>
                </c:pt>
                <c:pt idx="5">
                  <c:v>5.5719551108941799E-2</c:v>
                </c:pt>
                <c:pt idx="6">
                  <c:v>5.5667192734404125E-2</c:v>
                </c:pt>
                <c:pt idx="7">
                  <c:v>5.5649863001872246E-2</c:v>
                </c:pt>
                <c:pt idx="8">
                  <c:v>5.5649863001872246E-2</c:v>
                </c:pt>
                <c:pt idx="9">
                  <c:v>5.5598239758915917E-2</c:v>
                </c:pt>
                <c:pt idx="10">
                  <c:v>5.5530254201262792E-2</c:v>
                </c:pt>
                <c:pt idx="11">
                  <c:v>5.8467902253879003E-2</c:v>
                </c:pt>
                <c:pt idx="12">
                  <c:v>5.4096273771932039E-2</c:v>
                </c:pt>
                <c:pt idx="13">
                  <c:v>5.7944685690582497E-2</c:v>
                </c:pt>
                <c:pt idx="14">
                  <c:v>6.1881523654421823E-2</c:v>
                </c:pt>
                <c:pt idx="15">
                  <c:v>6.5886838260519554E-2</c:v>
                </c:pt>
                <c:pt idx="16">
                  <c:v>6.7128724462548084E-2</c:v>
                </c:pt>
                <c:pt idx="17">
                  <c:v>6.7128724462548084E-2</c:v>
                </c:pt>
                <c:pt idx="18">
                  <c:v>6.7128724462548084E-2</c:v>
                </c:pt>
                <c:pt idx="19">
                  <c:v>6.7128724462548084E-2</c:v>
                </c:pt>
                <c:pt idx="20">
                  <c:v>6.7128724462548084E-2</c:v>
                </c:pt>
                <c:pt idx="21">
                  <c:v>6.7128724462548084E-2</c:v>
                </c:pt>
                <c:pt idx="22">
                  <c:v>5.8438191413904064E-2</c:v>
                </c:pt>
                <c:pt idx="23">
                  <c:v>5.8438191413904064E-2</c:v>
                </c:pt>
                <c:pt idx="24">
                  <c:v>5.8438191413904064E-2</c:v>
                </c:pt>
                <c:pt idx="25">
                  <c:v>6.0727358684861343E-2</c:v>
                </c:pt>
                <c:pt idx="26">
                  <c:v>6.0670094383445963E-2</c:v>
                </c:pt>
                <c:pt idx="27">
                  <c:v>7.3019342250654859E-2</c:v>
                </c:pt>
                <c:pt idx="28">
                  <c:v>7.2244338528962615E-2</c:v>
                </c:pt>
                <c:pt idx="29">
                  <c:v>6.3015895674849887E-2</c:v>
                </c:pt>
                <c:pt idx="30">
                  <c:v>7.3019342250654859E-2</c:v>
                </c:pt>
                <c:pt idx="31">
                  <c:v>6.8552321378033923E-2</c:v>
                </c:pt>
                <c:pt idx="32">
                  <c:v>6.4321169574641082E-2</c:v>
                </c:pt>
                <c:pt idx="33">
                  <c:v>6.8234111461659766E-2</c:v>
                </c:pt>
                <c:pt idx="34">
                  <c:v>6.8234111461659766E-2</c:v>
                </c:pt>
                <c:pt idx="35">
                  <c:v>6.8234111461659766E-2</c:v>
                </c:pt>
                <c:pt idx="36">
                  <c:v>6.8234111461659766E-2</c:v>
                </c:pt>
                <c:pt idx="37">
                  <c:v>6.3786599855202783E-2</c:v>
                </c:pt>
                <c:pt idx="38">
                  <c:v>6.4465514241599894E-2</c:v>
                </c:pt>
                <c:pt idx="39">
                  <c:v>6.974784848586868E-2</c:v>
                </c:pt>
                <c:pt idx="40">
                  <c:v>6.974784848586868E-2</c:v>
                </c:pt>
                <c:pt idx="41">
                  <c:v>6.974784848586868E-2</c:v>
                </c:pt>
                <c:pt idx="42">
                  <c:v>6.974784848586868E-2</c:v>
                </c:pt>
                <c:pt idx="43">
                  <c:v>6.974784848586868E-2</c:v>
                </c:pt>
                <c:pt idx="44">
                  <c:v>6.974784848586868E-2</c:v>
                </c:pt>
                <c:pt idx="45">
                  <c:v>6.974784848586868E-2</c:v>
                </c:pt>
                <c:pt idx="46">
                  <c:v>6.1640380700853648E-2</c:v>
                </c:pt>
                <c:pt idx="47">
                  <c:v>6.1640380700853648E-2</c:v>
                </c:pt>
                <c:pt idx="48">
                  <c:v>6.1640380700853648E-2</c:v>
                </c:pt>
                <c:pt idx="49">
                  <c:v>6.1640380700853648E-2</c:v>
                </c:pt>
                <c:pt idx="50">
                  <c:v>6.1640380700853648E-2</c:v>
                </c:pt>
                <c:pt idx="51">
                  <c:v>6.1640380700853648E-2</c:v>
                </c:pt>
                <c:pt idx="52">
                  <c:v>6.47683876729577E-2</c:v>
                </c:pt>
                <c:pt idx="53">
                  <c:v>6.480626075287374E-2</c:v>
                </c:pt>
                <c:pt idx="54">
                  <c:v>6.4866333312539187E-2</c:v>
                </c:pt>
                <c:pt idx="55">
                  <c:v>6.4871828014712918E-2</c:v>
                </c:pt>
                <c:pt idx="56">
                  <c:v>6.487732828305591E-2</c:v>
                </c:pt>
                <c:pt idx="57">
                  <c:v>6.4882834111322521E-2</c:v>
                </c:pt>
                <c:pt idx="58">
                  <c:v>6.4910446433630933E-2</c:v>
                </c:pt>
                <c:pt idx="59">
                  <c:v>6.4994108734514291E-2</c:v>
                </c:pt>
                <c:pt idx="60">
                  <c:v>6.5096114831711335E-2</c:v>
                </c:pt>
                <c:pt idx="61">
                  <c:v>6.3214935359139024E-2</c:v>
                </c:pt>
                <c:pt idx="62">
                  <c:v>6.3256147153264664E-2</c:v>
                </c:pt>
                <c:pt idx="63">
                  <c:v>6.3291670986992704E-2</c:v>
                </c:pt>
                <c:pt idx="64">
                  <c:v>6.3297609434717322E-2</c:v>
                </c:pt>
              </c:numCache>
            </c:numRef>
          </c:val>
        </c:ser>
        <c:marker val="1"/>
        <c:axId val="94507008"/>
        <c:axId val="94508544"/>
      </c:lineChart>
      <c:catAx>
        <c:axId val="94507008"/>
        <c:scaling>
          <c:orientation val="minMax"/>
        </c:scaling>
        <c:axPos val="b"/>
        <c:numFmt formatCode="_ * #,##0_ ;_ * \-#,##0_ ;_ * &quot;-&quot;??_ ;_ @_ " sourceLinked="1"/>
        <c:majorTickMark val="none"/>
        <c:tickLblPos val="nextTo"/>
        <c:crossAx val="94508544"/>
        <c:crosses val="autoZero"/>
        <c:auto val="1"/>
        <c:lblAlgn val="ctr"/>
        <c:lblOffset val="300"/>
        <c:tickLblSkip val="4"/>
        <c:tickMarkSkip val="2"/>
      </c:catAx>
      <c:valAx>
        <c:axId val="94508544"/>
        <c:scaling>
          <c:orientation val="minMax"/>
          <c:min val="3.0000000000000002E-2"/>
        </c:scaling>
        <c:axPos val="l"/>
        <c:majorGridlines/>
        <c:title>
          <c:tx>
            <c:rich>
              <a:bodyPr/>
              <a:lstStyle/>
              <a:p>
                <a:pPr>
                  <a:defRPr/>
                </a:pPr>
                <a:r>
                  <a:rPr lang="en-US"/>
                  <a:t>RENDIMIENTO</a:t>
                </a:r>
              </a:p>
            </c:rich>
          </c:tx>
          <c:layout/>
        </c:title>
        <c:numFmt formatCode="0.0000%" sourceLinked="1"/>
        <c:majorTickMark val="none"/>
        <c:tickLblPos val="nextTo"/>
        <c:crossAx val="94507008"/>
        <c:crosses val="autoZero"/>
        <c:crossBetween val="between"/>
        <c:majorUnit val="1.0000000000000005E-2"/>
      </c:valAx>
    </c:plotArea>
    <c:plotVisOnly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1DC6C-0122-49D8-A9E7-9422029B302B}"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s-EC"/>
        </a:p>
      </dgm:t>
    </dgm:pt>
    <dgm:pt modelId="{E4E7C7E0-ABD9-4B38-A585-C97331FF0CED}">
      <dgm:prSet phldrT="[Texto]" custT="1"/>
      <dgm:spPr/>
      <dgm:t>
        <a:bodyPr/>
        <a:lstStyle/>
        <a:p>
          <a:pPr algn="ctr"/>
          <a:r>
            <a:rPr lang="es-EC" sz="2000" dirty="0" smtClean="0">
              <a:solidFill>
                <a:schemeClr val="tx1"/>
              </a:solidFill>
              <a:latin typeface="+mn-lt"/>
            </a:rPr>
            <a:t>FACTORES POLÍTICOS</a:t>
          </a:r>
          <a:endParaRPr lang="es-EC" sz="2000" dirty="0">
            <a:solidFill>
              <a:schemeClr val="tx1"/>
            </a:solidFill>
            <a:latin typeface="+mn-lt"/>
          </a:endParaRPr>
        </a:p>
      </dgm:t>
    </dgm:pt>
    <dgm:pt modelId="{44437F5B-9680-4488-975A-BBCA98C4796D}" type="parTrans" cxnId="{2BF60831-F195-4353-8C4C-EB9243316FEE}">
      <dgm:prSet/>
      <dgm:spPr/>
      <dgm:t>
        <a:bodyPr/>
        <a:lstStyle/>
        <a:p>
          <a:endParaRPr lang="es-EC" sz="1400">
            <a:solidFill>
              <a:schemeClr val="tx1"/>
            </a:solidFill>
            <a:latin typeface="+mn-lt"/>
          </a:endParaRPr>
        </a:p>
      </dgm:t>
    </dgm:pt>
    <dgm:pt modelId="{E3EA5694-006A-4C4B-B5F0-63A78A604C19}" type="sibTrans" cxnId="{2BF60831-F195-4353-8C4C-EB9243316FEE}">
      <dgm:prSet/>
      <dgm:spPr/>
      <dgm:t>
        <a:bodyPr/>
        <a:lstStyle/>
        <a:p>
          <a:endParaRPr lang="es-EC" sz="1400">
            <a:solidFill>
              <a:schemeClr val="tx1"/>
            </a:solidFill>
            <a:latin typeface="+mn-lt"/>
          </a:endParaRPr>
        </a:p>
      </dgm:t>
    </dgm:pt>
    <dgm:pt modelId="{8ED26B82-FFE3-411E-AD0A-7DA4449F5C21}">
      <dgm:prSet phldrT="[Texto]" custT="1"/>
      <dgm:spPr/>
      <dgm:t>
        <a:bodyPr/>
        <a:lstStyle/>
        <a:p>
          <a:pPr algn="just">
            <a:lnSpc>
              <a:spcPct val="150000"/>
            </a:lnSpc>
          </a:pPr>
          <a:r>
            <a:rPr lang="es-EC" sz="1900" dirty="0" smtClean="0"/>
            <a:t>Ecuador ha tenido un sistema político inestable, hay promesas no cumplidas</a:t>
          </a:r>
          <a:endParaRPr lang="es-EC" sz="1900" dirty="0">
            <a:solidFill>
              <a:schemeClr val="tx1"/>
            </a:solidFill>
            <a:latin typeface="+mn-lt"/>
          </a:endParaRPr>
        </a:p>
      </dgm:t>
    </dgm:pt>
    <dgm:pt modelId="{BA30BDBA-89F3-4046-93AE-C16AD76A92BC}" type="parTrans" cxnId="{F2C16D2D-BA41-446D-956C-811CCC37B86C}">
      <dgm:prSet/>
      <dgm:spPr/>
      <dgm:t>
        <a:bodyPr/>
        <a:lstStyle/>
        <a:p>
          <a:endParaRPr lang="es-EC"/>
        </a:p>
      </dgm:t>
    </dgm:pt>
    <dgm:pt modelId="{2AECBC3A-A56D-41FB-BCEB-A3E187B8297A}" type="sibTrans" cxnId="{F2C16D2D-BA41-446D-956C-811CCC37B86C}">
      <dgm:prSet/>
      <dgm:spPr/>
      <dgm:t>
        <a:bodyPr/>
        <a:lstStyle/>
        <a:p>
          <a:endParaRPr lang="es-EC"/>
        </a:p>
      </dgm:t>
    </dgm:pt>
    <dgm:pt modelId="{CE7C7233-4072-476F-B39B-75AB4067F333}">
      <dgm:prSet phldrT="[Texto]" custT="1"/>
      <dgm:spPr/>
      <dgm:t>
        <a:bodyPr/>
        <a:lstStyle/>
        <a:p>
          <a:pPr algn="just">
            <a:lnSpc>
              <a:spcPct val="150000"/>
            </a:lnSpc>
          </a:pPr>
          <a:r>
            <a:rPr lang="es-EC" sz="1900" dirty="0" smtClean="0"/>
            <a:t>Los proyectos que el gobierno actual ha planteado tienen como finalidad contribuir al mejoramiento de la economía,  esto es fortaleciendo a los mercados financieros,</a:t>
          </a:r>
          <a:endParaRPr lang="es-EC" sz="1900" dirty="0">
            <a:solidFill>
              <a:schemeClr val="tx1"/>
            </a:solidFill>
            <a:latin typeface="+mn-lt"/>
          </a:endParaRPr>
        </a:p>
      </dgm:t>
    </dgm:pt>
    <dgm:pt modelId="{2799BF93-C69E-4BB9-974E-53C6F51B9A35}" type="parTrans" cxnId="{5F2286F5-3EAB-4FC0-B03C-18EA1A6E5CBD}">
      <dgm:prSet/>
      <dgm:spPr/>
      <dgm:t>
        <a:bodyPr/>
        <a:lstStyle/>
        <a:p>
          <a:endParaRPr lang="es-EC"/>
        </a:p>
      </dgm:t>
    </dgm:pt>
    <dgm:pt modelId="{A3470B0D-C1A7-44DD-958A-A18CB55F43F1}" type="sibTrans" cxnId="{5F2286F5-3EAB-4FC0-B03C-18EA1A6E5CBD}">
      <dgm:prSet/>
      <dgm:spPr/>
      <dgm:t>
        <a:bodyPr/>
        <a:lstStyle/>
        <a:p>
          <a:endParaRPr lang="es-EC"/>
        </a:p>
      </dgm:t>
    </dgm:pt>
    <dgm:pt modelId="{FA34F81D-C495-4272-9472-3ADBE5BACEA2}">
      <dgm:prSet phldrT="[Texto]" custT="1"/>
      <dgm:spPr/>
      <dgm:t>
        <a:bodyPr/>
        <a:lstStyle/>
        <a:p>
          <a:pPr algn="just">
            <a:lnSpc>
              <a:spcPct val="150000"/>
            </a:lnSpc>
          </a:pPr>
          <a:r>
            <a:rPr lang="es-EC" sz="1900" dirty="0" smtClean="0"/>
            <a:t>Para muchas empresas es una buena opción, ya que de esta manera se puede impulsar al desarrollo económico de la misma, buscando nuevas alternativas de financiamiento para incrementar el capital de trabajo, y poder realizar nuevos proyectos de crecimiento.</a:t>
          </a:r>
          <a:endParaRPr lang="es-EC" sz="1900" dirty="0">
            <a:solidFill>
              <a:schemeClr val="tx1"/>
            </a:solidFill>
            <a:latin typeface="+mn-lt"/>
          </a:endParaRPr>
        </a:p>
      </dgm:t>
    </dgm:pt>
    <dgm:pt modelId="{B8026F7C-ED35-4E9C-813D-79D2D6D79C9F}" type="parTrans" cxnId="{69A2762D-B55B-4083-92D1-467BD96F4D9B}">
      <dgm:prSet/>
      <dgm:spPr/>
      <dgm:t>
        <a:bodyPr/>
        <a:lstStyle/>
        <a:p>
          <a:endParaRPr lang="es-EC"/>
        </a:p>
      </dgm:t>
    </dgm:pt>
    <dgm:pt modelId="{D1763DA4-DF94-43FB-8ED8-F957DDD5926C}" type="sibTrans" cxnId="{69A2762D-B55B-4083-92D1-467BD96F4D9B}">
      <dgm:prSet/>
      <dgm:spPr/>
      <dgm:t>
        <a:bodyPr/>
        <a:lstStyle/>
        <a:p>
          <a:endParaRPr lang="es-EC"/>
        </a:p>
      </dgm:t>
    </dgm:pt>
    <dgm:pt modelId="{56A095B2-2A1A-4138-AE93-CD61ACE606BB}" type="pres">
      <dgm:prSet presAssocID="{C4A1DC6C-0122-49D8-A9E7-9422029B302B}" presName="linear" presStyleCnt="0">
        <dgm:presLayoutVars>
          <dgm:dir/>
          <dgm:animLvl val="lvl"/>
          <dgm:resizeHandles val="exact"/>
        </dgm:presLayoutVars>
      </dgm:prSet>
      <dgm:spPr/>
      <dgm:t>
        <a:bodyPr/>
        <a:lstStyle/>
        <a:p>
          <a:endParaRPr lang="es-EC"/>
        </a:p>
      </dgm:t>
    </dgm:pt>
    <dgm:pt modelId="{35C9D07D-7C4D-49F8-B1C4-2BC6212BF149}" type="pres">
      <dgm:prSet presAssocID="{E4E7C7E0-ABD9-4B38-A585-C97331FF0CED}" presName="parentLin" presStyleCnt="0"/>
      <dgm:spPr/>
    </dgm:pt>
    <dgm:pt modelId="{E6E587EA-5D28-476C-9A90-BF8470057A02}" type="pres">
      <dgm:prSet presAssocID="{E4E7C7E0-ABD9-4B38-A585-C97331FF0CED}" presName="parentLeftMargin" presStyleLbl="node1" presStyleIdx="0" presStyleCnt="1"/>
      <dgm:spPr/>
      <dgm:t>
        <a:bodyPr/>
        <a:lstStyle/>
        <a:p>
          <a:endParaRPr lang="es-EC"/>
        </a:p>
      </dgm:t>
    </dgm:pt>
    <dgm:pt modelId="{3567EF98-0615-47FE-8209-D7DD0EC732E9}" type="pres">
      <dgm:prSet presAssocID="{E4E7C7E0-ABD9-4B38-A585-C97331FF0CED}" presName="parentText" presStyleLbl="node1" presStyleIdx="0" presStyleCnt="1" custScaleY="507580" custLinFactNeighborX="-9910" custLinFactNeighborY="-23861">
        <dgm:presLayoutVars>
          <dgm:chMax val="0"/>
          <dgm:bulletEnabled val="1"/>
        </dgm:presLayoutVars>
      </dgm:prSet>
      <dgm:spPr/>
      <dgm:t>
        <a:bodyPr/>
        <a:lstStyle/>
        <a:p>
          <a:endParaRPr lang="es-EC"/>
        </a:p>
      </dgm:t>
    </dgm:pt>
    <dgm:pt modelId="{8B26D304-09C8-4233-A5FC-836949B536EF}" type="pres">
      <dgm:prSet presAssocID="{E4E7C7E0-ABD9-4B38-A585-C97331FF0CED}" presName="negativeSpace" presStyleCnt="0"/>
      <dgm:spPr/>
    </dgm:pt>
    <dgm:pt modelId="{B47CB0D1-8D94-4248-AD97-148D9CA96C19}" type="pres">
      <dgm:prSet presAssocID="{E4E7C7E0-ABD9-4B38-A585-C97331FF0CED}" presName="childText" presStyleLbl="conFgAcc1" presStyleIdx="0" presStyleCnt="1">
        <dgm:presLayoutVars>
          <dgm:bulletEnabled val="1"/>
        </dgm:presLayoutVars>
      </dgm:prSet>
      <dgm:spPr/>
      <dgm:t>
        <a:bodyPr/>
        <a:lstStyle/>
        <a:p>
          <a:endParaRPr lang="es-EC"/>
        </a:p>
      </dgm:t>
    </dgm:pt>
  </dgm:ptLst>
  <dgm:cxnLst>
    <dgm:cxn modelId="{69A2762D-B55B-4083-92D1-467BD96F4D9B}" srcId="{E4E7C7E0-ABD9-4B38-A585-C97331FF0CED}" destId="{FA34F81D-C495-4272-9472-3ADBE5BACEA2}" srcOrd="2" destOrd="0" parTransId="{B8026F7C-ED35-4E9C-813D-79D2D6D79C9F}" sibTransId="{D1763DA4-DF94-43FB-8ED8-F957DDD5926C}"/>
    <dgm:cxn modelId="{CDFE99E7-BD34-405E-95EA-98B85E6149AD}" type="presOf" srcId="{C4A1DC6C-0122-49D8-A9E7-9422029B302B}" destId="{56A095B2-2A1A-4138-AE93-CD61ACE606BB}" srcOrd="0" destOrd="0" presId="urn:microsoft.com/office/officeart/2005/8/layout/list1"/>
    <dgm:cxn modelId="{9BF65CE4-B0AD-4BBD-9FEC-1B060733DB09}" type="presOf" srcId="{E4E7C7E0-ABD9-4B38-A585-C97331FF0CED}" destId="{3567EF98-0615-47FE-8209-D7DD0EC732E9}" srcOrd="1" destOrd="0" presId="urn:microsoft.com/office/officeart/2005/8/layout/list1"/>
    <dgm:cxn modelId="{99C6E381-E009-4CF6-A0B9-9F7DC5403E61}" type="presOf" srcId="{E4E7C7E0-ABD9-4B38-A585-C97331FF0CED}" destId="{E6E587EA-5D28-476C-9A90-BF8470057A02}" srcOrd="0" destOrd="0" presId="urn:microsoft.com/office/officeart/2005/8/layout/list1"/>
    <dgm:cxn modelId="{AF24FEF6-B3E4-4B3F-90FD-792E9FEC9783}" type="presOf" srcId="{CE7C7233-4072-476F-B39B-75AB4067F333}" destId="{B47CB0D1-8D94-4248-AD97-148D9CA96C19}" srcOrd="0" destOrd="1" presId="urn:microsoft.com/office/officeart/2005/8/layout/list1"/>
    <dgm:cxn modelId="{D3132C7F-441C-421B-B558-791CACD477BB}" type="presOf" srcId="{FA34F81D-C495-4272-9472-3ADBE5BACEA2}" destId="{B47CB0D1-8D94-4248-AD97-148D9CA96C19}" srcOrd="0" destOrd="2" presId="urn:microsoft.com/office/officeart/2005/8/layout/list1"/>
    <dgm:cxn modelId="{F2C16D2D-BA41-446D-956C-811CCC37B86C}" srcId="{E4E7C7E0-ABD9-4B38-A585-C97331FF0CED}" destId="{8ED26B82-FFE3-411E-AD0A-7DA4449F5C21}" srcOrd="0" destOrd="0" parTransId="{BA30BDBA-89F3-4046-93AE-C16AD76A92BC}" sibTransId="{2AECBC3A-A56D-41FB-BCEB-A3E187B8297A}"/>
    <dgm:cxn modelId="{FD6FFCF2-90BF-4EA6-9D35-56F8A4F7838D}" type="presOf" srcId="{8ED26B82-FFE3-411E-AD0A-7DA4449F5C21}" destId="{B47CB0D1-8D94-4248-AD97-148D9CA96C19}" srcOrd="0" destOrd="0" presId="urn:microsoft.com/office/officeart/2005/8/layout/list1"/>
    <dgm:cxn modelId="{2BF60831-F195-4353-8C4C-EB9243316FEE}" srcId="{C4A1DC6C-0122-49D8-A9E7-9422029B302B}" destId="{E4E7C7E0-ABD9-4B38-A585-C97331FF0CED}" srcOrd="0" destOrd="0" parTransId="{44437F5B-9680-4488-975A-BBCA98C4796D}" sibTransId="{E3EA5694-006A-4C4B-B5F0-63A78A604C19}"/>
    <dgm:cxn modelId="{5F2286F5-3EAB-4FC0-B03C-18EA1A6E5CBD}" srcId="{E4E7C7E0-ABD9-4B38-A585-C97331FF0CED}" destId="{CE7C7233-4072-476F-B39B-75AB4067F333}" srcOrd="1" destOrd="0" parTransId="{2799BF93-C69E-4BB9-974E-53C6F51B9A35}" sibTransId="{A3470B0D-C1A7-44DD-958A-A18CB55F43F1}"/>
    <dgm:cxn modelId="{AB603661-BFCD-46DB-82B5-5CF974A0C461}" type="presParOf" srcId="{56A095B2-2A1A-4138-AE93-CD61ACE606BB}" destId="{35C9D07D-7C4D-49F8-B1C4-2BC6212BF149}" srcOrd="0" destOrd="0" presId="urn:microsoft.com/office/officeart/2005/8/layout/list1"/>
    <dgm:cxn modelId="{0B123BF9-2B2B-46E6-B71B-B747660027FC}" type="presParOf" srcId="{35C9D07D-7C4D-49F8-B1C4-2BC6212BF149}" destId="{E6E587EA-5D28-476C-9A90-BF8470057A02}" srcOrd="0" destOrd="0" presId="urn:microsoft.com/office/officeart/2005/8/layout/list1"/>
    <dgm:cxn modelId="{74FCE914-7D2D-4BE2-ACC3-4AC07CD244C8}" type="presParOf" srcId="{35C9D07D-7C4D-49F8-B1C4-2BC6212BF149}" destId="{3567EF98-0615-47FE-8209-D7DD0EC732E9}" srcOrd="1" destOrd="0" presId="urn:microsoft.com/office/officeart/2005/8/layout/list1"/>
    <dgm:cxn modelId="{0198D6B0-5C3B-4426-9991-6B548F313465}" type="presParOf" srcId="{56A095B2-2A1A-4138-AE93-CD61ACE606BB}" destId="{8B26D304-09C8-4233-A5FC-836949B536EF}" srcOrd="1" destOrd="0" presId="urn:microsoft.com/office/officeart/2005/8/layout/list1"/>
    <dgm:cxn modelId="{E5150099-B9B3-4AD0-9075-5AD449090ACB}" type="presParOf" srcId="{56A095B2-2A1A-4138-AE93-CD61ACE606BB}" destId="{B47CB0D1-8D94-4248-AD97-148D9CA96C19}"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7A56B1-63F7-4815-BE36-3F041DDDB65D}" type="doc">
      <dgm:prSet loTypeId="urn:microsoft.com/office/officeart/2005/8/layout/cycle7" loCatId="cycle" qsTypeId="urn:microsoft.com/office/officeart/2005/8/quickstyle/3d1" qsCatId="3D" csTypeId="urn:microsoft.com/office/officeart/2005/8/colors/colorful3" csCatId="colorful" phldr="1"/>
      <dgm:spPr/>
      <dgm:t>
        <a:bodyPr/>
        <a:lstStyle/>
        <a:p>
          <a:endParaRPr lang="es-EC"/>
        </a:p>
      </dgm:t>
    </dgm:pt>
    <dgm:pt modelId="{80F0AB20-1FD0-4EDD-9F6F-D0BDA14B5DCB}">
      <dgm:prSet phldrT="[Texto]" custT="1"/>
      <dgm:spPr/>
      <dgm:t>
        <a:bodyPr/>
        <a:lstStyle/>
        <a:p>
          <a:r>
            <a:rPr lang="es-EC" sz="2400" dirty="0" smtClean="0">
              <a:solidFill>
                <a:schemeClr val="tx1"/>
              </a:solidFill>
            </a:rPr>
            <a:t>MERCADO FINANCIERO</a:t>
          </a:r>
          <a:endParaRPr lang="es-EC" sz="2400" dirty="0">
            <a:solidFill>
              <a:schemeClr val="tx1"/>
            </a:solidFill>
          </a:endParaRPr>
        </a:p>
      </dgm:t>
    </dgm:pt>
    <dgm:pt modelId="{CBED1C7E-0F0E-4E3F-8DB6-EDBFF7FB5064}" type="parTrans" cxnId="{EB5B21CE-50E9-443E-9ADA-8F20B7222817}">
      <dgm:prSet/>
      <dgm:spPr/>
      <dgm:t>
        <a:bodyPr/>
        <a:lstStyle/>
        <a:p>
          <a:endParaRPr lang="es-EC" sz="2400">
            <a:solidFill>
              <a:schemeClr val="tx1"/>
            </a:solidFill>
          </a:endParaRPr>
        </a:p>
      </dgm:t>
    </dgm:pt>
    <dgm:pt modelId="{BDA9825E-29C9-47C6-B5B3-D918280AEB99}" type="sibTrans" cxnId="{EB5B21CE-50E9-443E-9ADA-8F20B7222817}">
      <dgm:prSet custT="1"/>
      <dgm:spPr/>
      <dgm:t>
        <a:bodyPr/>
        <a:lstStyle/>
        <a:p>
          <a:endParaRPr lang="es-EC" sz="2400">
            <a:solidFill>
              <a:schemeClr val="tx1"/>
            </a:solidFill>
          </a:endParaRPr>
        </a:p>
      </dgm:t>
    </dgm:pt>
    <dgm:pt modelId="{E0C00ED1-04F3-49CC-B949-4983F0C52AC1}">
      <dgm:prSet phldrT="[Texto]" custT="1"/>
      <dgm:spPr/>
      <dgm:t>
        <a:bodyPr/>
        <a:lstStyle/>
        <a:p>
          <a:r>
            <a:rPr lang="es-EC" sz="2400" dirty="0" smtClean="0">
              <a:solidFill>
                <a:schemeClr val="tx1"/>
              </a:solidFill>
            </a:rPr>
            <a:t>MERCADO BURSÁTIL</a:t>
          </a:r>
          <a:endParaRPr lang="es-EC" sz="2400" dirty="0">
            <a:solidFill>
              <a:schemeClr val="tx1"/>
            </a:solidFill>
          </a:endParaRPr>
        </a:p>
      </dgm:t>
    </dgm:pt>
    <dgm:pt modelId="{0F294384-CE07-42E0-9A8D-10A32C1874C3}" type="parTrans" cxnId="{FF9BBB7B-BEE1-4B2B-BB3D-2592629D7F35}">
      <dgm:prSet/>
      <dgm:spPr/>
      <dgm:t>
        <a:bodyPr/>
        <a:lstStyle/>
        <a:p>
          <a:endParaRPr lang="es-EC" sz="2400">
            <a:solidFill>
              <a:schemeClr val="tx1"/>
            </a:solidFill>
          </a:endParaRPr>
        </a:p>
      </dgm:t>
    </dgm:pt>
    <dgm:pt modelId="{F88C4BF9-1639-4BCF-BF25-860C98DFA9BB}" type="sibTrans" cxnId="{FF9BBB7B-BEE1-4B2B-BB3D-2592629D7F35}">
      <dgm:prSet custT="1"/>
      <dgm:spPr/>
      <dgm:t>
        <a:bodyPr/>
        <a:lstStyle/>
        <a:p>
          <a:endParaRPr lang="es-EC" sz="2400">
            <a:solidFill>
              <a:schemeClr val="tx1"/>
            </a:solidFill>
          </a:endParaRPr>
        </a:p>
      </dgm:t>
    </dgm:pt>
    <dgm:pt modelId="{4E2DB3C0-195D-4E8E-BC57-DFA5F7B9CEAF}">
      <dgm:prSet phldrT="[Texto]" custT="1"/>
      <dgm:spPr/>
      <dgm:t>
        <a:bodyPr/>
        <a:lstStyle/>
        <a:p>
          <a:r>
            <a:rPr lang="es-EC" sz="2400" dirty="0" smtClean="0">
              <a:solidFill>
                <a:schemeClr val="tx1"/>
              </a:solidFill>
            </a:rPr>
            <a:t>MERCADO DE INSTITUCIONES FINANCIERAS</a:t>
          </a:r>
          <a:endParaRPr lang="es-EC" sz="2400" dirty="0">
            <a:solidFill>
              <a:schemeClr val="tx1"/>
            </a:solidFill>
          </a:endParaRPr>
        </a:p>
      </dgm:t>
    </dgm:pt>
    <dgm:pt modelId="{B0E9E946-088C-4D3F-A438-5F95255329AB}" type="parTrans" cxnId="{62FB37C1-B1F5-4F29-A849-0197F88D7E50}">
      <dgm:prSet/>
      <dgm:spPr/>
      <dgm:t>
        <a:bodyPr/>
        <a:lstStyle/>
        <a:p>
          <a:endParaRPr lang="es-EC" sz="2400">
            <a:solidFill>
              <a:schemeClr val="tx1"/>
            </a:solidFill>
          </a:endParaRPr>
        </a:p>
      </dgm:t>
    </dgm:pt>
    <dgm:pt modelId="{B5B2EDBD-D71D-4736-AF0D-EE03731B4EF9}" type="sibTrans" cxnId="{62FB37C1-B1F5-4F29-A849-0197F88D7E50}">
      <dgm:prSet custT="1"/>
      <dgm:spPr/>
      <dgm:t>
        <a:bodyPr/>
        <a:lstStyle/>
        <a:p>
          <a:endParaRPr lang="es-EC" sz="2400">
            <a:solidFill>
              <a:schemeClr val="tx1"/>
            </a:solidFill>
          </a:endParaRPr>
        </a:p>
      </dgm:t>
    </dgm:pt>
    <dgm:pt modelId="{23F90ED9-FC5A-4220-83F0-DDFCDE1AEB88}" type="pres">
      <dgm:prSet presAssocID="{487A56B1-63F7-4815-BE36-3F041DDDB65D}" presName="Name0" presStyleCnt="0">
        <dgm:presLayoutVars>
          <dgm:dir/>
          <dgm:resizeHandles val="exact"/>
        </dgm:presLayoutVars>
      </dgm:prSet>
      <dgm:spPr/>
      <dgm:t>
        <a:bodyPr/>
        <a:lstStyle/>
        <a:p>
          <a:endParaRPr lang="es-EC"/>
        </a:p>
      </dgm:t>
    </dgm:pt>
    <dgm:pt modelId="{7FE3FA15-EEF9-4270-B2D9-346509FC5B21}" type="pres">
      <dgm:prSet presAssocID="{80F0AB20-1FD0-4EDD-9F6F-D0BDA14B5DCB}" presName="node" presStyleLbl="node1" presStyleIdx="0" presStyleCnt="3">
        <dgm:presLayoutVars>
          <dgm:bulletEnabled val="1"/>
        </dgm:presLayoutVars>
      </dgm:prSet>
      <dgm:spPr/>
      <dgm:t>
        <a:bodyPr/>
        <a:lstStyle/>
        <a:p>
          <a:endParaRPr lang="es-EC"/>
        </a:p>
      </dgm:t>
    </dgm:pt>
    <dgm:pt modelId="{18949487-8EF6-45B9-B953-F73E3E75EA75}" type="pres">
      <dgm:prSet presAssocID="{BDA9825E-29C9-47C6-B5B3-D918280AEB99}" presName="sibTrans" presStyleLbl="sibTrans2D1" presStyleIdx="0" presStyleCnt="3"/>
      <dgm:spPr/>
      <dgm:t>
        <a:bodyPr/>
        <a:lstStyle/>
        <a:p>
          <a:endParaRPr lang="es-EC"/>
        </a:p>
      </dgm:t>
    </dgm:pt>
    <dgm:pt modelId="{80E7BC2E-E304-4679-84CF-F37678E745BC}" type="pres">
      <dgm:prSet presAssocID="{BDA9825E-29C9-47C6-B5B3-D918280AEB99}" presName="connectorText" presStyleLbl="sibTrans2D1" presStyleIdx="0" presStyleCnt="3"/>
      <dgm:spPr/>
      <dgm:t>
        <a:bodyPr/>
        <a:lstStyle/>
        <a:p>
          <a:endParaRPr lang="es-EC"/>
        </a:p>
      </dgm:t>
    </dgm:pt>
    <dgm:pt modelId="{EEB253D6-BDB6-42DF-953F-3A345BCEC723}" type="pres">
      <dgm:prSet presAssocID="{E0C00ED1-04F3-49CC-B949-4983F0C52AC1}" presName="node" presStyleLbl="node1" presStyleIdx="1" presStyleCnt="3">
        <dgm:presLayoutVars>
          <dgm:bulletEnabled val="1"/>
        </dgm:presLayoutVars>
      </dgm:prSet>
      <dgm:spPr/>
      <dgm:t>
        <a:bodyPr/>
        <a:lstStyle/>
        <a:p>
          <a:endParaRPr lang="es-EC"/>
        </a:p>
      </dgm:t>
    </dgm:pt>
    <dgm:pt modelId="{056DD8C7-39AE-44A1-90D8-BB6C74C52A56}" type="pres">
      <dgm:prSet presAssocID="{F88C4BF9-1639-4BCF-BF25-860C98DFA9BB}" presName="sibTrans" presStyleLbl="sibTrans2D1" presStyleIdx="1" presStyleCnt="3"/>
      <dgm:spPr/>
      <dgm:t>
        <a:bodyPr/>
        <a:lstStyle/>
        <a:p>
          <a:endParaRPr lang="es-EC"/>
        </a:p>
      </dgm:t>
    </dgm:pt>
    <dgm:pt modelId="{CBFE0534-A4A2-4CD3-AF2A-A93AE2E34633}" type="pres">
      <dgm:prSet presAssocID="{F88C4BF9-1639-4BCF-BF25-860C98DFA9BB}" presName="connectorText" presStyleLbl="sibTrans2D1" presStyleIdx="1" presStyleCnt="3"/>
      <dgm:spPr/>
      <dgm:t>
        <a:bodyPr/>
        <a:lstStyle/>
        <a:p>
          <a:endParaRPr lang="es-EC"/>
        </a:p>
      </dgm:t>
    </dgm:pt>
    <dgm:pt modelId="{498A1B3C-0BA9-4139-9142-46FCF8321B2E}" type="pres">
      <dgm:prSet presAssocID="{4E2DB3C0-195D-4E8E-BC57-DFA5F7B9CEAF}" presName="node" presStyleLbl="node1" presStyleIdx="2" presStyleCnt="3" custScaleX="110589">
        <dgm:presLayoutVars>
          <dgm:bulletEnabled val="1"/>
        </dgm:presLayoutVars>
      </dgm:prSet>
      <dgm:spPr/>
      <dgm:t>
        <a:bodyPr/>
        <a:lstStyle/>
        <a:p>
          <a:endParaRPr lang="es-EC"/>
        </a:p>
      </dgm:t>
    </dgm:pt>
    <dgm:pt modelId="{7E1D6719-C20E-423E-8D88-281094D5346F}" type="pres">
      <dgm:prSet presAssocID="{B5B2EDBD-D71D-4736-AF0D-EE03731B4EF9}" presName="sibTrans" presStyleLbl="sibTrans2D1" presStyleIdx="2" presStyleCnt="3"/>
      <dgm:spPr/>
      <dgm:t>
        <a:bodyPr/>
        <a:lstStyle/>
        <a:p>
          <a:endParaRPr lang="es-EC"/>
        </a:p>
      </dgm:t>
    </dgm:pt>
    <dgm:pt modelId="{6E288077-DD32-496A-9B87-06A94C3E28FA}" type="pres">
      <dgm:prSet presAssocID="{B5B2EDBD-D71D-4736-AF0D-EE03731B4EF9}" presName="connectorText" presStyleLbl="sibTrans2D1" presStyleIdx="2" presStyleCnt="3"/>
      <dgm:spPr/>
      <dgm:t>
        <a:bodyPr/>
        <a:lstStyle/>
        <a:p>
          <a:endParaRPr lang="es-EC"/>
        </a:p>
      </dgm:t>
    </dgm:pt>
  </dgm:ptLst>
  <dgm:cxnLst>
    <dgm:cxn modelId="{D2924E33-A56E-4370-98FE-5E9CD8738155}" type="presOf" srcId="{E0C00ED1-04F3-49CC-B949-4983F0C52AC1}" destId="{EEB253D6-BDB6-42DF-953F-3A345BCEC723}" srcOrd="0" destOrd="0" presId="urn:microsoft.com/office/officeart/2005/8/layout/cycle7"/>
    <dgm:cxn modelId="{4CB8E3EB-162F-4E4A-ADFA-25BF1C1FCD32}" type="presOf" srcId="{BDA9825E-29C9-47C6-B5B3-D918280AEB99}" destId="{18949487-8EF6-45B9-B953-F73E3E75EA75}" srcOrd="0" destOrd="0" presId="urn:microsoft.com/office/officeart/2005/8/layout/cycle7"/>
    <dgm:cxn modelId="{E0F42416-F398-422B-AC44-9F6C65FE7125}" type="presOf" srcId="{80F0AB20-1FD0-4EDD-9F6F-D0BDA14B5DCB}" destId="{7FE3FA15-EEF9-4270-B2D9-346509FC5B21}" srcOrd="0" destOrd="0" presId="urn:microsoft.com/office/officeart/2005/8/layout/cycle7"/>
    <dgm:cxn modelId="{63E04B22-613B-4321-8E7E-72A266801D67}" type="presOf" srcId="{487A56B1-63F7-4815-BE36-3F041DDDB65D}" destId="{23F90ED9-FC5A-4220-83F0-DDFCDE1AEB88}" srcOrd="0" destOrd="0" presId="urn:microsoft.com/office/officeart/2005/8/layout/cycle7"/>
    <dgm:cxn modelId="{1AFB1DC8-496A-492B-A0BB-3720C8FD91F8}" type="presOf" srcId="{BDA9825E-29C9-47C6-B5B3-D918280AEB99}" destId="{80E7BC2E-E304-4679-84CF-F37678E745BC}" srcOrd="1" destOrd="0" presId="urn:microsoft.com/office/officeart/2005/8/layout/cycle7"/>
    <dgm:cxn modelId="{EBD31CC0-8255-495D-A0B1-B314BD830739}" type="presOf" srcId="{4E2DB3C0-195D-4E8E-BC57-DFA5F7B9CEAF}" destId="{498A1B3C-0BA9-4139-9142-46FCF8321B2E}" srcOrd="0" destOrd="0" presId="urn:microsoft.com/office/officeart/2005/8/layout/cycle7"/>
    <dgm:cxn modelId="{7187EFE6-509B-422E-A8F4-9D2B9C665611}" type="presOf" srcId="{B5B2EDBD-D71D-4736-AF0D-EE03731B4EF9}" destId="{6E288077-DD32-496A-9B87-06A94C3E28FA}" srcOrd="1" destOrd="0" presId="urn:microsoft.com/office/officeart/2005/8/layout/cycle7"/>
    <dgm:cxn modelId="{FF9BBB7B-BEE1-4B2B-BB3D-2592629D7F35}" srcId="{487A56B1-63F7-4815-BE36-3F041DDDB65D}" destId="{E0C00ED1-04F3-49CC-B949-4983F0C52AC1}" srcOrd="1" destOrd="0" parTransId="{0F294384-CE07-42E0-9A8D-10A32C1874C3}" sibTransId="{F88C4BF9-1639-4BCF-BF25-860C98DFA9BB}"/>
    <dgm:cxn modelId="{EB5B21CE-50E9-443E-9ADA-8F20B7222817}" srcId="{487A56B1-63F7-4815-BE36-3F041DDDB65D}" destId="{80F0AB20-1FD0-4EDD-9F6F-D0BDA14B5DCB}" srcOrd="0" destOrd="0" parTransId="{CBED1C7E-0F0E-4E3F-8DB6-EDBFF7FB5064}" sibTransId="{BDA9825E-29C9-47C6-B5B3-D918280AEB99}"/>
    <dgm:cxn modelId="{62FB37C1-B1F5-4F29-A849-0197F88D7E50}" srcId="{487A56B1-63F7-4815-BE36-3F041DDDB65D}" destId="{4E2DB3C0-195D-4E8E-BC57-DFA5F7B9CEAF}" srcOrd="2" destOrd="0" parTransId="{B0E9E946-088C-4D3F-A438-5F95255329AB}" sibTransId="{B5B2EDBD-D71D-4736-AF0D-EE03731B4EF9}"/>
    <dgm:cxn modelId="{043C31EC-124A-49FF-BB8A-D347FEE60E5C}" type="presOf" srcId="{B5B2EDBD-D71D-4736-AF0D-EE03731B4EF9}" destId="{7E1D6719-C20E-423E-8D88-281094D5346F}" srcOrd="0" destOrd="0" presId="urn:microsoft.com/office/officeart/2005/8/layout/cycle7"/>
    <dgm:cxn modelId="{74DADA44-2708-43D1-95A9-CA658D2B6F9D}" type="presOf" srcId="{F88C4BF9-1639-4BCF-BF25-860C98DFA9BB}" destId="{CBFE0534-A4A2-4CD3-AF2A-A93AE2E34633}" srcOrd="1" destOrd="0" presId="urn:microsoft.com/office/officeart/2005/8/layout/cycle7"/>
    <dgm:cxn modelId="{F0D66420-FBCF-4971-AF27-AFB16A93AAE4}" type="presOf" srcId="{F88C4BF9-1639-4BCF-BF25-860C98DFA9BB}" destId="{056DD8C7-39AE-44A1-90D8-BB6C74C52A56}" srcOrd="0" destOrd="0" presId="urn:microsoft.com/office/officeart/2005/8/layout/cycle7"/>
    <dgm:cxn modelId="{34925491-6FAC-4087-904A-945C01640286}" type="presParOf" srcId="{23F90ED9-FC5A-4220-83F0-DDFCDE1AEB88}" destId="{7FE3FA15-EEF9-4270-B2D9-346509FC5B21}" srcOrd="0" destOrd="0" presId="urn:microsoft.com/office/officeart/2005/8/layout/cycle7"/>
    <dgm:cxn modelId="{4B9747B9-0D02-4BC5-85BC-F866A97E29A7}" type="presParOf" srcId="{23F90ED9-FC5A-4220-83F0-DDFCDE1AEB88}" destId="{18949487-8EF6-45B9-B953-F73E3E75EA75}" srcOrd="1" destOrd="0" presId="urn:microsoft.com/office/officeart/2005/8/layout/cycle7"/>
    <dgm:cxn modelId="{059921CE-F8B9-4305-B5E9-CEF8201912B7}" type="presParOf" srcId="{18949487-8EF6-45B9-B953-F73E3E75EA75}" destId="{80E7BC2E-E304-4679-84CF-F37678E745BC}" srcOrd="0" destOrd="0" presId="urn:microsoft.com/office/officeart/2005/8/layout/cycle7"/>
    <dgm:cxn modelId="{F45F87DC-F903-4D24-B52A-527BD34AB2CE}" type="presParOf" srcId="{23F90ED9-FC5A-4220-83F0-DDFCDE1AEB88}" destId="{EEB253D6-BDB6-42DF-953F-3A345BCEC723}" srcOrd="2" destOrd="0" presId="urn:microsoft.com/office/officeart/2005/8/layout/cycle7"/>
    <dgm:cxn modelId="{275F7B1D-8428-4AEE-ACA5-31C8A9F2A340}" type="presParOf" srcId="{23F90ED9-FC5A-4220-83F0-DDFCDE1AEB88}" destId="{056DD8C7-39AE-44A1-90D8-BB6C74C52A56}" srcOrd="3" destOrd="0" presId="urn:microsoft.com/office/officeart/2005/8/layout/cycle7"/>
    <dgm:cxn modelId="{F64DF395-767F-4986-9D6D-C8F116403D26}" type="presParOf" srcId="{056DD8C7-39AE-44A1-90D8-BB6C74C52A56}" destId="{CBFE0534-A4A2-4CD3-AF2A-A93AE2E34633}" srcOrd="0" destOrd="0" presId="urn:microsoft.com/office/officeart/2005/8/layout/cycle7"/>
    <dgm:cxn modelId="{6A9A51AF-81B9-43EA-904C-6F373115EA00}" type="presParOf" srcId="{23F90ED9-FC5A-4220-83F0-DDFCDE1AEB88}" destId="{498A1B3C-0BA9-4139-9142-46FCF8321B2E}" srcOrd="4" destOrd="0" presId="urn:microsoft.com/office/officeart/2005/8/layout/cycle7"/>
    <dgm:cxn modelId="{A341D2A5-024A-44A5-AD2F-428F1FE493D9}" type="presParOf" srcId="{23F90ED9-FC5A-4220-83F0-DDFCDE1AEB88}" destId="{7E1D6719-C20E-423E-8D88-281094D5346F}" srcOrd="5" destOrd="0" presId="urn:microsoft.com/office/officeart/2005/8/layout/cycle7"/>
    <dgm:cxn modelId="{F129F3BC-8273-4BE3-A1BB-3B9B8CAE9AA0}" type="presParOf" srcId="{7E1D6719-C20E-423E-8D88-281094D5346F}" destId="{6E288077-DD32-496A-9B87-06A94C3E28FA}"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5E3546-5C70-4BE8-A9AF-F7B57C42DFB3}"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C"/>
        </a:p>
      </dgm:t>
    </dgm:pt>
    <dgm:pt modelId="{4EE1E007-7FCC-4EBE-96F4-67CBCF0A5229}">
      <dgm:prSet phldrT="[Texto]" custT="1"/>
      <dgm:spPr/>
      <dgm:t>
        <a:bodyPr/>
        <a:lstStyle/>
        <a:p>
          <a:r>
            <a:rPr lang="es-ES" sz="2000" dirty="0" smtClean="0"/>
            <a:t>Son títulos al portador o a la orden;</a:t>
          </a:r>
          <a:endParaRPr lang="es-EC" sz="2000" dirty="0"/>
        </a:p>
      </dgm:t>
    </dgm:pt>
    <dgm:pt modelId="{A6540D4A-17E0-44EA-982B-7AC8BFB3D9A9}" type="parTrans" cxnId="{A06E1A09-F55A-4396-A0DC-C56C6E70272B}">
      <dgm:prSet/>
      <dgm:spPr/>
      <dgm:t>
        <a:bodyPr/>
        <a:lstStyle/>
        <a:p>
          <a:endParaRPr lang="es-EC"/>
        </a:p>
      </dgm:t>
    </dgm:pt>
    <dgm:pt modelId="{59EF5CCE-AAA1-4378-A763-02AA4C612512}" type="sibTrans" cxnId="{A06E1A09-F55A-4396-A0DC-C56C6E70272B}">
      <dgm:prSet/>
      <dgm:spPr/>
      <dgm:t>
        <a:bodyPr/>
        <a:lstStyle/>
        <a:p>
          <a:endParaRPr lang="es-EC"/>
        </a:p>
      </dgm:t>
    </dgm:pt>
    <dgm:pt modelId="{82483821-232F-491B-B83D-85DA8F5FF3A6}">
      <dgm:prSet custT="1"/>
      <dgm:spPr/>
      <dgm:t>
        <a:bodyPr/>
        <a:lstStyle/>
        <a:p>
          <a:r>
            <a:rPr lang="es-ES" sz="2000" dirty="0" smtClean="0"/>
            <a:t>Son valores de corto, mediano o largo plazo;</a:t>
          </a:r>
          <a:endParaRPr lang="es-EC" sz="2000" dirty="0"/>
        </a:p>
      </dgm:t>
    </dgm:pt>
    <dgm:pt modelId="{CFC3D059-A080-44D4-B589-D0A77672DEF1}" type="parTrans" cxnId="{348DE225-BE79-4367-A452-A38204FC12B0}">
      <dgm:prSet/>
      <dgm:spPr/>
      <dgm:t>
        <a:bodyPr/>
        <a:lstStyle/>
        <a:p>
          <a:endParaRPr lang="es-EC"/>
        </a:p>
      </dgm:t>
    </dgm:pt>
    <dgm:pt modelId="{7AE26760-F497-4BB9-B51F-92D1DE807783}" type="sibTrans" cxnId="{348DE225-BE79-4367-A452-A38204FC12B0}">
      <dgm:prSet/>
      <dgm:spPr/>
      <dgm:t>
        <a:bodyPr/>
        <a:lstStyle/>
        <a:p>
          <a:endParaRPr lang="es-EC"/>
        </a:p>
      </dgm:t>
    </dgm:pt>
    <dgm:pt modelId="{33182133-D0C9-47DF-B065-C507C3EA6A93}">
      <dgm:prSet custT="1"/>
      <dgm:spPr/>
      <dgm:t>
        <a:bodyPr/>
        <a:lstStyle/>
        <a:p>
          <a:r>
            <a:rPr lang="es-ES" sz="2000" dirty="0" smtClean="0"/>
            <a:t>Representan un valor nominal;</a:t>
          </a:r>
          <a:endParaRPr lang="es-EC" sz="2000" dirty="0"/>
        </a:p>
      </dgm:t>
    </dgm:pt>
    <dgm:pt modelId="{E4300184-2A34-4617-B528-C8DF1F621961}" type="parTrans" cxnId="{6EB2B2FE-6B97-4B0F-B89B-496B1CF8581D}">
      <dgm:prSet/>
      <dgm:spPr/>
      <dgm:t>
        <a:bodyPr/>
        <a:lstStyle/>
        <a:p>
          <a:endParaRPr lang="es-EC"/>
        </a:p>
      </dgm:t>
    </dgm:pt>
    <dgm:pt modelId="{29A8717E-400B-490E-A66C-980F236824D6}" type="sibTrans" cxnId="{6EB2B2FE-6B97-4B0F-B89B-496B1CF8581D}">
      <dgm:prSet/>
      <dgm:spPr/>
      <dgm:t>
        <a:bodyPr/>
        <a:lstStyle/>
        <a:p>
          <a:endParaRPr lang="es-EC"/>
        </a:p>
      </dgm:t>
    </dgm:pt>
    <dgm:pt modelId="{58FE8123-A57E-4053-B1EB-5866D3C20A6A}">
      <dgm:prSet custT="1"/>
      <dgm:spPr/>
      <dgm:t>
        <a:bodyPr/>
        <a:lstStyle/>
        <a:p>
          <a:r>
            <a:rPr lang="es-ES" sz="2000" dirty="0" smtClean="0"/>
            <a:t>Generan una renta fija;</a:t>
          </a:r>
          <a:endParaRPr lang="es-EC" sz="2000" dirty="0"/>
        </a:p>
      </dgm:t>
    </dgm:pt>
    <dgm:pt modelId="{E4E515CE-D6F8-4C3A-8EA3-DDBC4DF93D25}" type="parTrans" cxnId="{EA035D6C-9510-48D8-92C6-3E2D7E133078}">
      <dgm:prSet/>
      <dgm:spPr/>
      <dgm:t>
        <a:bodyPr/>
        <a:lstStyle/>
        <a:p>
          <a:endParaRPr lang="es-EC"/>
        </a:p>
      </dgm:t>
    </dgm:pt>
    <dgm:pt modelId="{4E2AB935-E6EF-472F-82CE-04D646DB93D3}" type="sibTrans" cxnId="{EA035D6C-9510-48D8-92C6-3E2D7E133078}">
      <dgm:prSet/>
      <dgm:spPr/>
      <dgm:t>
        <a:bodyPr/>
        <a:lstStyle/>
        <a:p>
          <a:endParaRPr lang="es-EC"/>
        </a:p>
      </dgm:t>
    </dgm:pt>
    <dgm:pt modelId="{9BE7A4AE-4325-4259-9F71-A1D2A7AC7C0A}">
      <dgm:prSet custT="1"/>
      <dgm:spPr/>
      <dgm:t>
        <a:bodyPr/>
        <a:lstStyle/>
        <a:p>
          <a:r>
            <a:rPr lang="es-ES" sz="2000" dirty="0" smtClean="0"/>
            <a:t>Se emiten con la indicación de un plazo determinado;</a:t>
          </a:r>
          <a:endParaRPr lang="es-EC" sz="2000" dirty="0"/>
        </a:p>
      </dgm:t>
    </dgm:pt>
    <dgm:pt modelId="{55912386-6B06-429F-B3FB-44B7668892D1}" type="parTrans" cxnId="{AF10E462-2C4F-47A9-8A0F-3B6E517EDD56}">
      <dgm:prSet/>
      <dgm:spPr/>
      <dgm:t>
        <a:bodyPr/>
        <a:lstStyle/>
        <a:p>
          <a:endParaRPr lang="es-EC"/>
        </a:p>
      </dgm:t>
    </dgm:pt>
    <dgm:pt modelId="{BBFF70CB-E291-4BD3-8B78-8BDAD8061661}" type="sibTrans" cxnId="{AF10E462-2C4F-47A9-8A0F-3B6E517EDD56}">
      <dgm:prSet/>
      <dgm:spPr/>
      <dgm:t>
        <a:bodyPr/>
        <a:lstStyle/>
        <a:p>
          <a:endParaRPr lang="es-EC"/>
        </a:p>
      </dgm:t>
    </dgm:pt>
    <dgm:pt modelId="{0A55A345-0D68-4135-9A2F-C28E06FBCF33}">
      <dgm:prSet custT="1"/>
      <dgm:spPr/>
      <dgm:t>
        <a:bodyPr/>
        <a:lstStyle/>
        <a:p>
          <a:r>
            <a:rPr lang="es-ES" sz="2000" dirty="0" smtClean="0"/>
            <a:t>Son amortizables;</a:t>
          </a:r>
          <a:endParaRPr lang="es-EC" sz="2000" dirty="0"/>
        </a:p>
      </dgm:t>
    </dgm:pt>
    <dgm:pt modelId="{59C05E9D-BB75-405E-B252-6E35ADCEAAB3}" type="parTrans" cxnId="{D5CDFA78-C80F-4565-BB40-D61394A00F4F}">
      <dgm:prSet/>
      <dgm:spPr/>
      <dgm:t>
        <a:bodyPr/>
        <a:lstStyle/>
        <a:p>
          <a:endParaRPr lang="es-EC"/>
        </a:p>
      </dgm:t>
    </dgm:pt>
    <dgm:pt modelId="{82E129C5-3C1B-4B3E-BFB4-957E83115959}" type="sibTrans" cxnId="{D5CDFA78-C80F-4565-BB40-D61394A00F4F}">
      <dgm:prSet/>
      <dgm:spPr/>
      <dgm:t>
        <a:bodyPr/>
        <a:lstStyle/>
        <a:p>
          <a:endParaRPr lang="es-EC"/>
        </a:p>
      </dgm:t>
    </dgm:pt>
    <dgm:pt modelId="{FC96FD8D-C6A8-491A-91E4-72EF78F5E697}">
      <dgm:prSet custT="1"/>
      <dgm:spPr/>
      <dgm:t>
        <a:bodyPr/>
        <a:lstStyle/>
        <a:p>
          <a:r>
            <a:rPr lang="es-ES" sz="2000" dirty="0" smtClean="0"/>
            <a:t>Son negociables en las bolsas de valores y pueden ser ofrecidos en venta al público en general.</a:t>
          </a:r>
          <a:endParaRPr lang="es-EC" sz="2000" dirty="0"/>
        </a:p>
      </dgm:t>
    </dgm:pt>
    <dgm:pt modelId="{7F3E6540-83A8-4B51-B2CC-8E885D350C88}" type="parTrans" cxnId="{F671B778-995D-40F7-8E30-C7AA5A3C6D4A}">
      <dgm:prSet/>
      <dgm:spPr/>
      <dgm:t>
        <a:bodyPr/>
        <a:lstStyle/>
        <a:p>
          <a:endParaRPr lang="es-EC"/>
        </a:p>
      </dgm:t>
    </dgm:pt>
    <dgm:pt modelId="{B4037CE2-A639-4ACC-8F27-AF67076CB740}" type="sibTrans" cxnId="{F671B778-995D-40F7-8E30-C7AA5A3C6D4A}">
      <dgm:prSet/>
      <dgm:spPr/>
      <dgm:t>
        <a:bodyPr/>
        <a:lstStyle/>
        <a:p>
          <a:endParaRPr lang="es-EC"/>
        </a:p>
      </dgm:t>
    </dgm:pt>
    <dgm:pt modelId="{7DABEB1C-C092-4F8D-8072-96416B7090DE}" type="pres">
      <dgm:prSet presAssocID="{745E3546-5C70-4BE8-A9AF-F7B57C42DFB3}" presName="linear" presStyleCnt="0">
        <dgm:presLayoutVars>
          <dgm:dir/>
          <dgm:animLvl val="lvl"/>
          <dgm:resizeHandles val="exact"/>
        </dgm:presLayoutVars>
      </dgm:prSet>
      <dgm:spPr/>
      <dgm:t>
        <a:bodyPr/>
        <a:lstStyle/>
        <a:p>
          <a:endParaRPr lang="es-EC"/>
        </a:p>
      </dgm:t>
    </dgm:pt>
    <dgm:pt modelId="{21CA9F61-4556-4FB7-8438-2B62B5A676FF}" type="pres">
      <dgm:prSet presAssocID="{4EE1E007-7FCC-4EBE-96F4-67CBCF0A5229}" presName="parentLin" presStyleCnt="0"/>
      <dgm:spPr/>
    </dgm:pt>
    <dgm:pt modelId="{B83CDBBB-6A39-4B96-88E0-9378403D65B2}" type="pres">
      <dgm:prSet presAssocID="{4EE1E007-7FCC-4EBE-96F4-67CBCF0A5229}" presName="parentLeftMargin" presStyleLbl="node1" presStyleIdx="0" presStyleCnt="7"/>
      <dgm:spPr/>
      <dgm:t>
        <a:bodyPr/>
        <a:lstStyle/>
        <a:p>
          <a:endParaRPr lang="es-EC"/>
        </a:p>
      </dgm:t>
    </dgm:pt>
    <dgm:pt modelId="{C2877FE9-D289-476E-A73C-AD5C80851FAD}" type="pres">
      <dgm:prSet presAssocID="{4EE1E007-7FCC-4EBE-96F4-67CBCF0A5229}" presName="parentText" presStyleLbl="node1" presStyleIdx="0" presStyleCnt="7" custScaleX="135461" custScaleY="125541">
        <dgm:presLayoutVars>
          <dgm:chMax val="0"/>
          <dgm:bulletEnabled val="1"/>
        </dgm:presLayoutVars>
      </dgm:prSet>
      <dgm:spPr/>
      <dgm:t>
        <a:bodyPr/>
        <a:lstStyle/>
        <a:p>
          <a:endParaRPr lang="es-EC"/>
        </a:p>
      </dgm:t>
    </dgm:pt>
    <dgm:pt modelId="{4CF38896-E4C3-4893-A593-25B8561FE083}" type="pres">
      <dgm:prSet presAssocID="{4EE1E007-7FCC-4EBE-96F4-67CBCF0A5229}" presName="negativeSpace" presStyleCnt="0"/>
      <dgm:spPr/>
    </dgm:pt>
    <dgm:pt modelId="{2D8DC44B-3EAC-4A7F-9EFD-E0E5E29740DC}" type="pres">
      <dgm:prSet presAssocID="{4EE1E007-7FCC-4EBE-96F4-67CBCF0A5229}" presName="childText" presStyleLbl="conFgAcc1" presStyleIdx="0" presStyleCnt="7">
        <dgm:presLayoutVars>
          <dgm:bulletEnabled val="1"/>
        </dgm:presLayoutVars>
      </dgm:prSet>
      <dgm:spPr/>
    </dgm:pt>
    <dgm:pt modelId="{003AF46A-6A20-44AB-8FB6-6724B87CC384}" type="pres">
      <dgm:prSet presAssocID="{59EF5CCE-AAA1-4378-A763-02AA4C612512}" presName="spaceBetweenRectangles" presStyleCnt="0"/>
      <dgm:spPr/>
    </dgm:pt>
    <dgm:pt modelId="{430EEBF7-BEDA-4968-A228-7ACFBFD24799}" type="pres">
      <dgm:prSet presAssocID="{82483821-232F-491B-B83D-85DA8F5FF3A6}" presName="parentLin" presStyleCnt="0"/>
      <dgm:spPr/>
    </dgm:pt>
    <dgm:pt modelId="{A208B9B3-4D23-40FD-9B6F-EC8DF2B5AADB}" type="pres">
      <dgm:prSet presAssocID="{82483821-232F-491B-B83D-85DA8F5FF3A6}" presName="parentLeftMargin" presStyleLbl="node1" presStyleIdx="0" presStyleCnt="7"/>
      <dgm:spPr/>
      <dgm:t>
        <a:bodyPr/>
        <a:lstStyle/>
        <a:p>
          <a:endParaRPr lang="es-EC"/>
        </a:p>
      </dgm:t>
    </dgm:pt>
    <dgm:pt modelId="{6493F0BA-A999-4C1C-8615-65519E52FB9B}" type="pres">
      <dgm:prSet presAssocID="{82483821-232F-491B-B83D-85DA8F5FF3A6}" presName="parentText" presStyleLbl="node1" presStyleIdx="1" presStyleCnt="7" custScaleX="135461" custScaleY="125541">
        <dgm:presLayoutVars>
          <dgm:chMax val="0"/>
          <dgm:bulletEnabled val="1"/>
        </dgm:presLayoutVars>
      </dgm:prSet>
      <dgm:spPr/>
      <dgm:t>
        <a:bodyPr/>
        <a:lstStyle/>
        <a:p>
          <a:endParaRPr lang="es-EC"/>
        </a:p>
      </dgm:t>
    </dgm:pt>
    <dgm:pt modelId="{E4169728-47DA-4674-8C85-E299C615D75F}" type="pres">
      <dgm:prSet presAssocID="{82483821-232F-491B-B83D-85DA8F5FF3A6}" presName="negativeSpace" presStyleCnt="0"/>
      <dgm:spPr/>
    </dgm:pt>
    <dgm:pt modelId="{7F268678-FE1A-487F-892F-F04BEF36FE8E}" type="pres">
      <dgm:prSet presAssocID="{82483821-232F-491B-B83D-85DA8F5FF3A6}" presName="childText" presStyleLbl="conFgAcc1" presStyleIdx="1" presStyleCnt="7">
        <dgm:presLayoutVars>
          <dgm:bulletEnabled val="1"/>
        </dgm:presLayoutVars>
      </dgm:prSet>
      <dgm:spPr/>
    </dgm:pt>
    <dgm:pt modelId="{E93A1705-A2C7-4BFB-9D39-C679BC26FF8E}" type="pres">
      <dgm:prSet presAssocID="{7AE26760-F497-4BB9-B51F-92D1DE807783}" presName="spaceBetweenRectangles" presStyleCnt="0"/>
      <dgm:spPr/>
    </dgm:pt>
    <dgm:pt modelId="{1E1331C7-8FC9-48A6-9F09-EBCA6508270E}" type="pres">
      <dgm:prSet presAssocID="{33182133-D0C9-47DF-B065-C507C3EA6A93}" presName="parentLin" presStyleCnt="0"/>
      <dgm:spPr/>
    </dgm:pt>
    <dgm:pt modelId="{30373132-B895-46C3-8CAC-DFCDFF9A77D6}" type="pres">
      <dgm:prSet presAssocID="{33182133-D0C9-47DF-B065-C507C3EA6A93}" presName="parentLeftMargin" presStyleLbl="node1" presStyleIdx="1" presStyleCnt="7"/>
      <dgm:spPr/>
      <dgm:t>
        <a:bodyPr/>
        <a:lstStyle/>
        <a:p>
          <a:endParaRPr lang="es-EC"/>
        </a:p>
      </dgm:t>
    </dgm:pt>
    <dgm:pt modelId="{4442E746-0954-4A2F-AFF4-AF0F4DA1A1AF}" type="pres">
      <dgm:prSet presAssocID="{33182133-D0C9-47DF-B065-C507C3EA6A93}" presName="parentText" presStyleLbl="node1" presStyleIdx="2" presStyleCnt="7" custScaleX="135461" custScaleY="125541">
        <dgm:presLayoutVars>
          <dgm:chMax val="0"/>
          <dgm:bulletEnabled val="1"/>
        </dgm:presLayoutVars>
      </dgm:prSet>
      <dgm:spPr/>
      <dgm:t>
        <a:bodyPr/>
        <a:lstStyle/>
        <a:p>
          <a:endParaRPr lang="es-EC"/>
        </a:p>
      </dgm:t>
    </dgm:pt>
    <dgm:pt modelId="{2426D5B9-06D3-4BCA-A761-E48BA972D002}" type="pres">
      <dgm:prSet presAssocID="{33182133-D0C9-47DF-B065-C507C3EA6A93}" presName="negativeSpace" presStyleCnt="0"/>
      <dgm:spPr/>
    </dgm:pt>
    <dgm:pt modelId="{D6E5B209-4F55-4B13-BAA2-8C1BE6E41D27}" type="pres">
      <dgm:prSet presAssocID="{33182133-D0C9-47DF-B065-C507C3EA6A93}" presName="childText" presStyleLbl="conFgAcc1" presStyleIdx="2" presStyleCnt="7">
        <dgm:presLayoutVars>
          <dgm:bulletEnabled val="1"/>
        </dgm:presLayoutVars>
      </dgm:prSet>
      <dgm:spPr/>
    </dgm:pt>
    <dgm:pt modelId="{FEC2E04E-FC82-448D-97C4-785BBDD4FB2A}" type="pres">
      <dgm:prSet presAssocID="{29A8717E-400B-490E-A66C-980F236824D6}" presName="spaceBetweenRectangles" presStyleCnt="0"/>
      <dgm:spPr/>
    </dgm:pt>
    <dgm:pt modelId="{6321F331-CD8C-4295-918D-87F898A90688}" type="pres">
      <dgm:prSet presAssocID="{58FE8123-A57E-4053-B1EB-5866D3C20A6A}" presName="parentLin" presStyleCnt="0"/>
      <dgm:spPr/>
    </dgm:pt>
    <dgm:pt modelId="{DE0BF8B3-696F-472C-9143-A913D985D00A}" type="pres">
      <dgm:prSet presAssocID="{58FE8123-A57E-4053-B1EB-5866D3C20A6A}" presName="parentLeftMargin" presStyleLbl="node1" presStyleIdx="2" presStyleCnt="7"/>
      <dgm:spPr/>
      <dgm:t>
        <a:bodyPr/>
        <a:lstStyle/>
        <a:p>
          <a:endParaRPr lang="es-EC"/>
        </a:p>
      </dgm:t>
    </dgm:pt>
    <dgm:pt modelId="{A76DAFFA-0971-4D0B-BF12-DD194A743DE4}" type="pres">
      <dgm:prSet presAssocID="{58FE8123-A57E-4053-B1EB-5866D3C20A6A}" presName="parentText" presStyleLbl="node1" presStyleIdx="3" presStyleCnt="7" custScaleX="135461" custScaleY="125541">
        <dgm:presLayoutVars>
          <dgm:chMax val="0"/>
          <dgm:bulletEnabled val="1"/>
        </dgm:presLayoutVars>
      </dgm:prSet>
      <dgm:spPr/>
      <dgm:t>
        <a:bodyPr/>
        <a:lstStyle/>
        <a:p>
          <a:endParaRPr lang="es-EC"/>
        </a:p>
      </dgm:t>
    </dgm:pt>
    <dgm:pt modelId="{A05D9534-E158-4006-A32B-906531F8B0A1}" type="pres">
      <dgm:prSet presAssocID="{58FE8123-A57E-4053-B1EB-5866D3C20A6A}" presName="negativeSpace" presStyleCnt="0"/>
      <dgm:spPr/>
    </dgm:pt>
    <dgm:pt modelId="{F2CAFF9A-02F0-4190-8C34-80C5E3548D3D}" type="pres">
      <dgm:prSet presAssocID="{58FE8123-A57E-4053-B1EB-5866D3C20A6A}" presName="childText" presStyleLbl="conFgAcc1" presStyleIdx="3" presStyleCnt="7">
        <dgm:presLayoutVars>
          <dgm:bulletEnabled val="1"/>
        </dgm:presLayoutVars>
      </dgm:prSet>
      <dgm:spPr/>
    </dgm:pt>
    <dgm:pt modelId="{C0A3B85D-A7C1-4300-B917-25FF44A08E0D}" type="pres">
      <dgm:prSet presAssocID="{4E2AB935-E6EF-472F-82CE-04D646DB93D3}" presName="spaceBetweenRectangles" presStyleCnt="0"/>
      <dgm:spPr/>
    </dgm:pt>
    <dgm:pt modelId="{C95182B6-A5DD-4322-8880-C70CC6C9C9FC}" type="pres">
      <dgm:prSet presAssocID="{9BE7A4AE-4325-4259-9F71-A1D2A7AC7C0A}" presName="parentLin" presStyleCnt="0"/>
      <dgm:spPr/>
    </dgm:pt>
    <dgm:pt modelId="{FADC5C9A-7D88-4BB2-BE8B-3B97D12D2814}" type="pres">
      <dgm:prSet presAssocID="{9BE7A4AE-4325-4259-9F71-A1D2A7AC7C0A}" presName="parentLeftMargin" presStyleLbl="node1" presStyleIdx="3" presStyleCnt="7"/>
      <dgm:spPr/>
      <dgm:t>
        <a:bodyPr/>
        <a:lstStyle/>
        <a:p>
          <a:endParaRPr lang="es-EC"/>
        </a:p>
      </dgm:t>
    </dgm:pt>
    <dgm:pt modelId="{79DA81AE-EC97-4822-9A3B-9B3167883538}" type="pres">
      <dgm:prSet presAssocID="{9BE7A4AE-4325-4259-9F71-A1D2A7AC7C0A}" presName="parentText" presStyleLbl="node1" presStyleIdx="4" presStyleCnt="7" custScaleX="135461" custScaleY="125541">
        <dgm:presLayoutVars>
          <dgm:chMax val="0"/>
          <dgm:bulletEnabled val="1"/>
        </dgm:presLayoutVars>
      </dgm:prSet>
      <dgm:spPr/>
      <dgm:t>
        <a:bodyPr/>
        <a:lstStyle/>
        <a:p>
          <a:endParaRPr lang="es-EC"/>
        </a:p>
      </dgm:t>
    </dgm:pt>
    <dgm:pt modelId="{7CB29C7D-6238-4C36-B7EE-7BB754796B78}" type="pres">
      <dgm:prSet presAssocID="{9BE7A4AE-4325-4259-9F71-A1D2A7AC7C0A}" presName="negativeSpace" presStyleCnt="0"/>
      <dgm:spPr/>
    </dgm:pt>
    <dgm:pt modelId="{974DBF8E-1B93-4E55-83C4-B403567E5441}" type="pres">
      <dgm:prSet presAssocID="{9BE7A4AE-4325-4259-9F71-A1D2A7AC7C0A}" presName="childText" presStyleLbl="conFgAcc1" presStyleIdx="4" presStyleCnt="7">
        <dgm:presLayoutVars>
          <dgm:bulletEnabled val="1"/>
        </dgm:presLayoutVars>
      </dgm:prSet>
      <dgm:spPr/>
    </dgm:pt>
    <dgm:pt modelId="{2BA62695-251E-4EEE-B94C-6D3042743AE2}" type="pres">
      <dgm:prSet presAssocID="{BBFF70CB-E291-4BD3-8B78-8BDAD8061661}" presName="spaceBetweenRectangles" presStyleCnt="0"/>
      <dgm:spPr/>
    </dgm:pt>
    <dgm:pt modelId="{68439CB3-4846-4509-BBAE-287F22BC9A31}" type="pres">
      <dgm:prSet presAssocID="{0A55A345-0D68-4135-9A2F-C28E06FBCF33}" presName="parentLin" presStyleCnt="0"/>
      <dgm:spPr/>
    </dgm:pt>
    <dgm:pt modelId="{688CC9C4-6D75-4750-950D-FF13F55914AC}" type="pres">
      <dgm:prSet presAssocID="{0A55A345-0D68-4135-9A2F-C28E06FBCF33}" presName="parentLeftMargin" presStyleLbl="node1" presStyleIdx="4" presStyleCnt="7"/>
      <dgm:spPr/>
      <dgm:t>
        <a:bodyPr/>
        <a:lstStyle/>
        <a:p>
          <a:endParaRPr lang="es-EC"/>
        </a:p>
      </dgm:t>
    </dgm:pt>
    <dgm:pt modelId="{F594D803-CC83-490C-B8DA-5E3F81E081E8}" type="pres">
      <dgm:prSet presAssocID="{0A55A345-0D68-4135-9A2F-C28E06FBCF33}" presName="parentText" presStyleLbl="node1" presStyleIdx="5" presStyleCnt="7" custScaleX="135461" custScaleY="125541">
        <dgm:presLayoutVars>
          <dgm:chMax val="0"/>
          <dgm:bulletEnabled val="1"/>
        </dgm:presLayoutVars>
      </dgm:prSet>
      <dgm:spPr/>
      <dgm:t>
        <a:bodyPr/>
        <a:lstStyle/>
        <a:p>
          <a:endParaRPr lang="es-EC"/>
        </a:p>
      </dgm:t>
    </dgm:pt>
    <dgm:pt modelId="{983DE73F-EAFC-4510-9335-69B0DC16EC26}" type="pres">
      <dgm:prSet presAssocID="{0A55A345-0D68-4135-9A2F-C28E06FBCF33}" presName="negativeSpace" presStyleCnt="0"/>
      <dgm:spPr/>
    </dgm:pt>
    <dgm:pt modelId="{13BEEB26-23F8-4E87-A46E-297E535C002E}" type="pres">
      <dgm:prSet presAssocID="{0A55A345-0D68-4135-9A2F-C28E06FBCF33}" presName="childText" presStyleLbl="conFgAcc1" presStyleIdx="5" presStyleCnt="7">
        <dgm:presLayoutVars>
          <dgm:bulletEnabled val="1"/>
        </dgm:presLayoutVars>
      </dgm:prSet>
      <dgm:spPr/>
    </dgm:pt>
    <dgm:pt modelId="{6AB90FAB-E6E5-420E-AF4A-375816D72A31}" type="pres">
      <dgm:prSet presAssocID="{82E129C5-3C1B-4B3E-BFB4-957E83115959}" presName="spaceBetweenRectangles" presStyleCnt="0"/>
      <dgm:spPr/>
    </dgm:pt>
    <dgm:pt modelId="{6531580D-DD9E-4403-927D-B22499F6614D}" type="pres">
      <dgm:prSet presAssocID="{FC96FD8D-C6A8-491A-91E4-72EF78F5E697}" presName="parentLin" presStyleCnt="0"/>
      <dgm:spPr/>
    </dgm:pt>
    <dgm:pt modelId="{2B7C42B7-1A0D-4088-8ED9-3E496E934627}" type="pres">
      <dgm:prSet presAssocID="{FC96FD8D-C6A8-491A-91E4-72EF78F5E697}" presName="parentLeftMargin" presStyleLbl="node1" presStyleIdx="5" presStyleCnt="7"/>
      <dgm:spPr/>
      <dgm:t>
        <a:bodyPr/>
        <a:lstStyle/>
        <a:p>
          <a:endParaRPr lang="es-EC"/>
        </a:p>
      </dgm:t>
    </dgm:pt>
    <dgm:pt modelId="{7176BE5C-FEB6-45FC-B59C-3A35ED875CA2}" type="pres">
      <dgm:prSet presAssocID="{FC96FD8D-C6A8-491A-91E4-72EF78F5E697}" presName="parentText" presStyleLbl="node1" presStyleIdx="6" presStyleCnt="7" custScaleX="135461" custScaleY="125541">
        <dgm:presLayoutVars>
          <dgm:chMax val="0"/>
          <dgm:bulletEnabled val="1"/>
        </dgm:presLayoutVars>
      </dgm:prSet>
      <dgm:spPr/>
      <dgm:t>
        <a:bodyPr/>
        <a:lstStyle/>
        <a:p>
          <a:endParaRPr lang="es-EC"/>
        </a:p>
      </dgm:t>
    </dgm:pt>
    <dgm:pt modelId="{059A34D3-80F6-4055-B10A-DA7ED9779EC0}" type="pres">
      <dgm:prSet presAssocID="{FC96FD8D-C6A8-491A-91E4-72EF78F5E697}" presName="negativeSpace" presStyleCnt="0"/>
      <dgm:spPr/>
    </dgm:pt>
    <dgm:pt modelId="{942EF6C1-5F95-4360-8AC6-4DFB8D8E1B4B}" type="pres">
      <dgm:prSet presAssocID="{FC96FD8D-C6A8-491A-91E4-72EF78F5E697}" presName="childText" presStyleLbl="conFgAcc1" presStyleIdx="6" presStyleCnt="7">
        <dgm:presLayoutVars>
          <dgm:bulletEnabled val="1"/>
        </dgm:presLayoutVars>
      </dgm:prSet>
      <dgm:spPr/>
      <dgm:t>
        <a:bodyPr/>
        <a:lstStyle/>
        <a:p>
          <a:endParaRPr lang="es-EC"/>
        </a:p>
      </dgm:t>
    </dgm:pt>
  </dgm:ptLst>
  <dgm:cxnLst>
    <dgm:cxn modelId="{50FEB8B9-B9D3-4617-83D4-70D51C34DA7C}" type="presOf" srcId="{0A55A345-0D68-4135-9A2F-C28E06FBCF33}" destId="{F594D803-CC83-490C-B8DA-5E3F81E081E8}" srcOrd="1" destOrd="0" presId="urn:microsoft.com/office/officeart/2005/8/layout/list1"/>
    <dgm:cxn modelId="{348DE225-BE79-4367-A452-A38204FC12B0}" srcId="{745E3546-5C70-4BE8-A9AF-F7B57C42DFB3}" destId="{82483821-232F-491B-B83D-85DA8F5FF3A6}" srcOrd="1" destOrd="0" parTransId="{CFC3D059-A080-44D4-B589-D0A77672DEF1}" sibTransId="{7AE26760-F497-4BB9-B51F-92D1DE807783}"/>
    <dgm:cxn modelId="{3DC06399-6C42-44C4-97B6-1A6D79EC1EF5}" type="presOf" srcId="{82483821-232F-491B-B83D-85DA8F5FF3A6}" destId="{6493F0BA-A999-4C1C-8615-65519E52FB9B}" srcOrd="1" destOrd="0" presId="urn:microsoft.com/office/officeart/2005/8/layout/list1"/>
    <dgm:cxn modelId="{3E5A7008-51BB-4AC6-94B0-CEE42EE6F773}" type="presOf" srcId="{FC96FD8D-C6A8-491A-91E4-72EF78F5E697}" destId="{2B7C42B7-1A0D-4088-8ED9-3E496E934627}" srcOrd="0" destOrd="0" presId="urn:microsoft.com/office/officeart/2005/8/layout/list1"/>
    <dgm:cxn modelId="{9DD43C11-F926-4CE9-B190-DE22465594E7}" type="presOf" srcId="{58FE8123-A57E-4053-B1EB-5866D3C20A6A}" destId="{A76DAFFA-0971-4D0B-BF12-DD194A743DE4}" srcOrd="1" destOrd="0" presId="urn:microsoft.com/office/officeart/2005/8/layout/list1"/>
    <dgm:cxn modelId="{E3457325-E9D7-465A-B3E6-620BFCBD3679}" type="presOf" srcId="{9BE7A4AE-4325-4259-9F71-A1D2A7AC7C0A}" destId="{FADC5C9A-7D88-4BB2-BE8B-3B97D12D2814}" srcOrd="0" destOrd="0" presId="urn:microsoft.com/office/officeart/2005/8/layout/list1"/>
    <dgm:cxn modelId="{F671B778-995D-40F7-8E30-C7AA5A3C6D4A}" srcId="{745E3546-5C70-4BE8-A9AF-F7B57C42DFB3}" destId="{FC96FD8D-C6A8-491A-91E4-72EF78F5E697}" srcOrd="6" destOrd="0" parTransId="{7F3E6540-83A8-4B51-B2CC-8E885D350C88}" sibTransId="{B4037CE2-A639-4ACC-8F27-AF67076CB740}"/>
    <dgm:cxn modelId="{2AD18A1D-F602-40A4-A881-D84802B15A81}" type="presOf" srcId="{0A55A345-0D68-4135-9A2F-C28E06FBCF33}" destId="{688CC9C4-6D75-4750-950D-FF13F55914AC}" srcOrd="0" destOrd="0" presId="urn:microsoft.com/office/officeart/2005/8/layout/list1"/>
    <dgm:cxn modelId="{FA2BF63A-934B-4839-AE0A-954BC7A0216F}" type="presOf" srcId="{4EE1E007-7FCC-4EBE-96F4-67CBCF0A5229}" destId="{B83CDBBB-6A39-4B96-88E0-9378403D65B2}" srcOrd="0" destOrd="0" presId="urn:microsoft.com/office/officeart/2005/8/layout/list1"/>
    <dgm:cxn modelId="{AF10E462-2C4F-47A9-8A0F-3B6E517EDD56}" srcId="{745E3546-5C70-4BE8-A9AF-F7B57C42DFB3}" destId="{9BE7A4AE-4325-4259-9F71-A1D2A7AC7C0A}" srcOrd="4" destOrd="0" parTransId="{55912386-6B06-429F-B3FB-44B7668892D1}" sibTransId="{BBFF70CB-E291-4BD3-8B78-8BDAD8061661}"/>
    <dgm:cxn modelId="{9AEACE5F-3163-4529-87B3-19A206CCAE8D}" type="presOf" srcId="{33182133-D0C9-47DF-B065-C507C3EA6A93}" destId="{30373132-B895-46C3-8CAC-DFCDFF9A77D6}" srcOrd="0" destOrd="0" presId="urn:microsoft.com/office/officeart/2005/8/layout/list1"/>
    <dgm:cxn modelId="{122B84FF-E206-4515-B309-24957D59D47A}" type="presOf" srcId="{4EE1E007-7FCC-4EBE-96F4-67CBCF0A5229}" destId="{C2877FE9-D289-476E-A73C-AD5C80851FAD}" srcOrd="1" destOrd="0" presId="urn:microsoft.com/office/officeart/2005/8/layout/list1"/>
    <dgm:cxn modelId="{43B68E58-5B1B-45FD-8C63-6FAF2B29D1F4}" type="presOf" srcId="{745E3546-5C70-4BE8-A9AF-F7B57C42DFB3}" destId="{7DABEB1C-C092-4F8D-8072-96416B7090DE}" srcOrd="0" destOrd="0" presId="urn:microsoft.com/office/officeart/2005/8/layout/list1"/>
    <dgm:cxn modelId="{EA035D6C-9510-48D8-92C6-3E2D7E133078}" srcId="{745E3546-5C70-4BE8-A9AF-F7B57C42DFB3}" destId="{58FE8123-A57E-4053-B1EB-5866D3C20A6A}" srcOrd="3" destOrd="0" parTransId="{E4E515CE-D6F8-4C3A-8EA3-DDBC4DF93D25}" sibTransId="{4E2AB935-E6EF-472F-82CE-04D646DB93D3}"/>
    <dgm:cxn modelId="{461AC7FC-5120-43F7-BFBF-066E18C5C703}" type="presOf" srcId="{9BE7A4AE-4325-4259-9F71-A1D2A7AC7C0A}" destId="{79DA81AE-EC97-4822-9A3B-9B3167883538}" srcOrd="1" destOrd="0" presId="urn:microsoft.com/office/officeart/2005/8/layout/list1"/>
    <dgm:cxn modelId="{A06E1A09-F55A-4396-A0DC-C56C6E70272B}" srcId="{745E3546-5C70-4BE8-A9AF-F7B57C42DFB3}" destId="{4EE1E007-7FCC-4EBE-96F4-67CBCF0A5229}" srcOrd="0" destOrd="0" parTransId="{A6540D4A-17E0-44EA-982B-7AC8BFB3D9A9}" sibTransId="{59EF5CCE-AAA1-4378-A763-02AA4C612512}"/>
    <dgm:cxn modelId="{0855B885-D79E-4647-80FA-21E5C220C6F5}" type="presOf" srcId="{82483821-232F-491B-B83D-85DA8F5FF3A6}" destId="{A208B9B3-4D23-40FD-9B6F-EC8DF2B5AADB}" srcOrd="0" destOrd="0" presId="urn:microsoft.com/office/officeart/2005/8/layout/list1"/>
    <dgm:cxn modelId="{6EB2B2FE-6B97-4B0F-B89B-496B1CF8581D}" srcId="{745E3546-5C70-4BE8-A9AF-F7B57C42DFB3}" destId="{33182133-D0C9-47DF-B065-C507C3EA6A93}" srcOrd="2" destOrd="0" parTransId="{E4300184-2A34-4617-B528-C8DF1F621961}" sibTransId="{29A8717E-400B-490E-A66C-980F236824D6}"/>
    <dgm:cxn modelId="{84102005-8E9E-459E-A770-886D5E7A3DEB}" type="presOf" srcId="{58FE8123-A57E-4053-B1EB-5866D3C20A6A}" destId="{DE0BF8B3-696F-472C-9143-A913D985D00A}" srcOrd="0" destOrd="0" presId="urn:microsoft.com/office/officeart/2005/8/layout/list1"/>
    <dgm:cxn modelId="{E91E6750-5E68-460F-8238-60C8F0BE647C}" type="presOf" srcId="{FC96FD8D-C6A8-491A-91E4-72EF78F5E697}" destId="{7176BE5C-FEB6-45FC-B59C-3A35ED875CA2}" srcOrd="1" destOrd="0" presId="urn:microsoft.com/office/officeart/2005/8/layout/list1"/>
    <dgm:cxn modelId="{6FEF1A72-7F58-4EE8-AD87-C95E896921F0}" type="presOf" srcId="{33182133-D0C9-47DF-B065-C507C3EA6A93}" destId="{4442E746-0954-4A2F-AFF4-AF0F4DA1A1AF}" srcOrd="1" destOrd="0" presId="urn:microsoft.com/office/officeart/2005/8/layout/list1"/>
    <dgm:cxn modelId="{D5CDFA78-C80F-4565-BB40-D61394A00F4F}" srcId="{745E3546-5C70-4BE8-A9AF-F7B57C42DFB3}" destId="{0A55A345-0D68-4135-9A2F-C28E06FBCF33}" srcOrd="5" destOrd="0" parTransId="{59C05E9D-BB75-405E-B252-6E35ADCEAAB3}" sibTransId="{82E129C5-3C1B-4B3E-BFB4-957E83115959}"/>
    <dgm:cxn modelId="{0C92D8AC-3824-48ED-8125-6B9A1BBDA770}" type="presParOf" srcId="{7DABEB1C-C092-4F8D-8072-96416B7090DE}" destId="{21CA9F61-4556-4FB7-8438-2B62B5A676FF}" srcOrd="0" destOrd="0" presId="urn:microsoft.com/office/officeart/2005/8/layout/list1"/>
    <dgm:cxn modelId="{0F8B09EE-1898-4854-B546-B367C77701C4}" type="presParOf" srcId="{21CA9F61-4556-4FB7-8438-2B62B5A676FF}" destId="{B83CDBBB-6A39-4B96-88E0-9378403D65B2}" srcOrd="0" destOrd="0" presId="urn:microsoft.com/office/officeart/2005/8/layout/list1"/>
    <dgm:cxn modelId="{CF7D250A-E1BA-4406-B370-C1A75A96EFFE}" type="presParOf" srcId="{21CA9F61-4556-4FB7-8438-2B62B5A676FF}" destId="{C2877FE9-D289-476E-A73C-AD5C80851FAD}" srcOrd="1" destOrd="0" presId="urn:microsoft.com/office/officeart/2005/8/layout/list1"/>
    <dgm:cxn modelId="{5EE7C79D-92B7-4648-892D-2403FA96498E}" type="presParOf" srcId="{7DABEB1C-C092-4F8D-8072-96416B7090DE}" destId="{4CF38896-E4C3-4893-A593-25B8561FE083}" srcOrd="1" destOrd="0" presId="urn:microsoft.com/office/officeart/2005/8/layout/list1"/>
    <dgm:cxn modelId="{3C577B25-2359-435B-BBE4-BC153D95CA8B}" type="presParOf" srcId="{7DABEB1C-C092-4F8D-8072-96416B7090DE}" destId="{2D8DC44B-3EAC-4A7F-9EFD-E0E5E29740DC}" srcOrd="2" destOrd="0" presId="urn:microsoft.com/office/officeart/2005/8/layout/list1"/>
    <dgm:cxn modelId="{E181ADDA-36A3-40FB-B78F-CBD2E330E689}" type="presParOf" srcId="{7DABEB1C-C092-4F8D-8072-96416B7090DE}" destId="{003AF46A-6A20-44AB-8FB6-6724B87CC384}" srcOrd="3" destOrd="0" presId="urn:microsoft.com/office/officeart/2005/8/layout/list1"/>
    <dgm:cxn modelId="{E144BD1F-725D-4617-8573-4325DE1139F8}" type="presParOf" srcId="{7DABEB1C-C092-4F8D-8072-96416B7090DE}" destId="{430EEBF7-BEDA-4968-A228-7ACFBFD24799}" srcOrd="4" destOrd="0" presId="urn:microsoft.com/office/officeart/2005/8/layout/list1"/>
    <dgm:cxn modelId="{45846A04-993B-415B-8727-659266148C89}" type="presParOf" srcId="{430EEBF7-BEDA-4968-A228-7ACFBFD24799}" destId="{A208B9B3-4D23-40FD-9B6F-EC8DF2B5AADB}" srcOrd="0" destOrd="0" presId="urn:microsoft.com/office/officeart/2005/8/layout/list1"/>
    <dgm:cxn modelId="{F01CFA9B-DD01-4EF8-B73F-1AC405FA59AA}" type="presParOf" srcId="{430EEBF7-BEDA-4968-A228-7ACFBFD24799}" destId="{6493F0BA-A999-4C1C-8615-65519E52FB9B}" srcOrd="1" destOrd="0" presId="urn:microsoft.com/office/officeart/2005/8/layout/list1"/>
    <dgm:cxn modelId="{96F4BB44-ED91-4AD3-B375-CCF6A6AF167E}" type="presParOf" srcId="{7DABEB1C-C092-4F8D-8072-96416B7090DE}" destId="{E4169728-47DA-4674-8C85-E299C615D75F}" srcOrd="5" destOrd="0" presId="urn:microsoft.com/office/officeart/2005/8/layout/list1"/>
    <dgm:cxn modelId="{ECC03767-68D7-4CBC-95A3-F5E60927A2BF}" type="presParOf" srcId="{7DABEB1C-C092-4F8D-8072-96416B7090DE}" destId="{7F268678-FE1A-487F-892F-F04BEF36FE8E}" srcOrd="6" destOrd="0" presId="urn:microsoft.com/office/officeart/2005/8/layout/list1"/>
    <dgm:cxn modelId="{B20939C0-9A52-42B5-8F14-A0F2458D1FAF}" type="presParOf" srcId="{7DABEB1C-C092-4F8D-8072-96416B7090DE}" destId="{E93A1705-A2C7-4BFB-9D39-C679BC26FF8E}" srcOrd="7" destOrd="0" presId="urn:microsoft.com/office/officeart/2005/8/layout/list1"/>
    <dgm:cxn modelId="{6D9E42E0-6EBE-475C-8DF8-FCA5AD0D154B}" type="presParOf" srcId="{7DABEB1C-C092-4F8D-8072-96416B7090DE}" destId="{1E1331C7-8FC9-48A6-9F09-EBCA6508270E}" srcOrd="8" destOrd="0" presId="urn:microsoft.com/office/officeart/2005/8/layout/list1"/>
    <dgm:cxn modelId="{C8EF41F6-5826-4358-B595-62CBA7FCBD5C}" type="presParOf" srcId="{1E1331C7-8FC9-48A6-9F09-EBCA6508270E}" destId="{30373132-B895-46C3-8CAC-DFCDFF9A77D6}" srcOrd="0" destOrd="0" presId="urn:microsoft.com/office/officeart/2005/8/layout/list1"/>
    <dgm:cxn modelId="{59750C4B-7CEA-4A30-9609-1846598256EF}" type="presParOf" srcId="{1E1331C7-8FC9-48A6-9F09-EBCA6508270E}" destId="{4442E746-0954-4A2F-AFF4-AF0F4DA1A1AF}" srcOrd="1" destOrd="0" presId="urn:microsoft.com/office/officeart/2005/8/layout/list1"/>
    <dgm:cxn modelId="{6B4B6D00-AD59-4733-9108-0A637C05D6F2}" type="presParOf" srcId="{7DABEB1C-C092-4F8D-8072-96416B7090DE}" destId="{2426D5B9-06D3-4BCA-A761-E48BA972D002}" srcOrd="9" destOrd="0" presId="urn:microsoft.com/office/officeart/2005/8/layout/list1"/>
    <dgm:cxn modelId="{B2078C9D-67B1-481B-B38E-31B11069965C}" type="presParOf" srcId="{7DABEB1C-C092-4F8D-8072-96416B7090DE}" destId="{D6E5B209-4F55-4B13-BAA2-8C1BE6E41D27}" srcOrd="10" destOrd="0" presId="urn:microsoft.com/office/officeart/2005/8/layout/list1"/>
    <dgm:cxn modelId="{3799C398-8204-4F84-9F58-5AD5653EAEEF}" type="presParOf" srcId="{7DABEB1C-C092-4F8D-8072-96416B7090DE}" destId="{FEC2E04E-FC82-448D-97C4-785BBDD4FB2A}" srcOrd="11" destOrd="0" presId="urn:microsoft.com/office/officeart/2005/8/layout/list1"/>
    <dgm:cxn modelId="{41851D74-6FA4-4277-AD3F-10106EA4AB39}" type="presParOf" srcId="{7DABEB1C-C092-4F8D-8072-96416B7090DE}" destId="{6321F331-CD8C-4295-918D-87F898A90688}" srcOrd="12" destOrd="0" presId="urn:microsoft.com/office/officeart/2005/8/layout/list1"/>
    <dgm:cxn modelId="{28532DC9-0D2D-48E1-A9E1-A8AC40DB73B5}" type="presParOf" srcId="{6321F331-CD8C-4295-918D-87F898A90688}" destId="{DE0BF8B3-696F-472C-9143-A913D985D00A}" srcOrd="0" destOrd="0" presId="urn:microsoft.com/office/officeart/2005/8/layout/list1"/>
    <dgm:cxn modelId="{7D981997-5AF6-4E97-803B-3590ACC3AA90}" type="presParOf" srcId="{6321F331-CD8C-4295-918D-87F898A90688}" destId="{A76DAFFA-0971-4D0B-BF12-DD194A743DE4}" srcOrd="1" destOrd="0" presId="urn:microsoft.com/office/officeart/2005/8/layout/list1"/>
    <dgm:cxn modelId="{47152AEC-EDC7-43D0-A862-E82D94772873}" type="presParOf" srcId="{7DABEB1C-C092-4F8D-8072-96416B7090DE}" destId="{A05D9534-E158-4006-A32B-906531F8B0A1}" srcOrd="13" destOrd="0" presId="urn:microsoft.com/office/officeart/2005/8/layout/list1"/>
    <dgm:cxn modelId="{994D7CDB-3772-42E8-9144-169407B3768D}" type="presParOf" srcId="{7DABEB1C-C092-4F8D-8072-96416B7090DE}" destId="{F2CAFF9A-02F0-4190-8C34-80C5E3548D3D}" srcOrd="14" destOrd="0" presId="urn:microsoft.com/office/officeart/2005/8/layout/list1"/>
    <dgm:cxn modelId="{44DC411C-2582-49AB-87A1-3FF972D10588}" type="presParOf" srcId="{7DABEB1C-C092-4F8D-8072-96416B7090DE}" destId="{C0A3B85D-A7C1-4300-B917-25FF44A08E0D}" srcOrd="15" destOrd="0" presId="urn:microsoft.com/office/officeart/2005/8/layout/list1"/>
    <dgm:cxn modelId="{F94D19A1-ADAC-49AF-AAA5-B5736D098014}" type="presParOf" srcId="{7DABEB1C-C092-4F8D-8072-96416B7090DE}" destId="{C95182B6-A5DD-4322-8880-C70CC6C9C9FC}" srcOrd="16" destOrd="0" presId="urn:microsoft.com/office/officeart/2005/8/layout/list1"/>
    <dgm:cxn modelId="{F518FCB9-9F16-4C64-B6F9-E9B1A9D88BA0}" type="presParOf" srcId="{C95182B6-A5DD-4322-8880-C70CC6C9C9FC}" destId="{FADC5C9A-7D88-4BB2-BE8B-3B97D12D2814}" srcOrd="0" destOrd="0" presId="urn:microsoft.com/office/officeart/2005/8/layout/list1"/>
    <dgm:cxn modelId="{6E1BDA2F-156A-4B04-9664-BC646094B3B2}" type="presParOf" srcId="{C95182B6-A5DD-4322-8880-C70CC6C9C9FC}" destId="{79DA81AE-EC97-4822-9A3B-9B3167883538}" srcOrd="1" destOrd="0" presId="urn:microsoft.com/office/officeart/2005/8/layout/list1"/>
    <dgm:cxn modelId="{ACD4F746-71DB-40CC-8ED2-10439ED02393}" type="presParOf" srcId="{7DABEB1C-C092-4F8D-8072-96416B7090DE}" destId="{7CB29C7D-6238-4C36-B7EE-7BB754796B78}" srcOrd="17" destOrd="0" presId="urn:microsoft.com/office/officeart/2005/8/layout/list1"/>
    <dgm:cxn modelId="{ABB940E7-D098-467A-A955-BC4D779F7B7A}" type="presParOf" srcId="{7DABEB1C-C092-4F8D-8072-96416B7090DE}" destId="{974DBF8E-1B93-4E55-83C4-B403567E5441}" srcOrd="18" destOrd="0" presId="urn:microsoft.com/office/officeart/2005/8/layout/list1"/>
    <dgm:cxn modelId="{5244FB58-6C70-4BB2-ABAC-17917BC05AE5}" type="presParOf" srcId="{7DABEB1C-C092-4F8D-8072-96416B7090DE}" destId="{2BA62695-251E-4EEE-B94C-6D3042743AE2}" srcOrd="19" destOrd="0" presId="urn:microsoft.com/office/officeart/2005/8/layout/list1"/>
    <dgm:cxn modelId="{4C540383-A965-4827-AF4E-D6217680D73E}" type="presParOf" srcId="{7DABEB1C-C092-4F8D-8072-96416B7090DE}" destId="{68439CB3-4846-4509-BBAE-287F22BC9A31}" srcOrd="20" destOrd="0" presId="urn:microsoft.com/office/officeart/2005/8/layout/list1"/>
    <dgm:cxn modelId="{27EB7A5D-C5CD-4AF1-94F3-F7BB0CDE2462}" type="presParOf" srcId="{68439CB3-4846-4509-BBAE-287F22BC9A31}" destId="{688CC9C4-6D75-4750-950D-FF13F55914AC}" srcOrd="0" destOrd="0" presId="urn:microsoft.com/office/officeart/2005/8/layout/list1"/>
    <dgm:cxn modelId="{7E62CCA0-1F30-44E3-816C-55D94D12C3FD}" type="presParOf" srcId="{68439CB3-4846-4509-BBAE-287F22BC9A31}" destId="{F594D803-CC83-490C-B8DA-5E3F81E081E8}" srcOrd="1" destOrd="0" presId="urn:microsoft.com/office/officeart/2005/8/layout/list1"/>
    <dgm:cxn modelId="{A5E9D9BC-41A0-45FD-8F2A-FD636CFD7F7B}" type="presParOf" srcId="{7DABEB1C-C092-4F8D-8072-96416B7090DE}" destId="{983DE73F-EAFC-4510-9335-69B0DC16EC26}" srcOrd="21" destOrd="0" presId="urn:microsoft.com/office/officeart/2005/8/layout/list1"/>
    <dgm:cxn modelId="{B1140F81-A4DB-43C4-9452-8582C5A55CE2}" type="presParOf" srcId="{7DABEB1C-C092-4F8D-8072-96416B7090DE}" destId="{13BEEB26-23F8-4E87-A46E-297E535C002E}" srcOrd="22" destOrd="0" presId="urn:microsoft.com/office/officeart/2005/8/layout/list1"/>
    <dgm:cxn modelId="{3FDD7619-7510-470D-AD40-358B8C0F48A1}" type="presParOf" srcId="{7DABEB1C-C092-4F8D-8072-96416B7090DE}" destId="{6AB90FAB-E6E5-420E-AF4A-375816D72A31}" srcOrd="23" destOrd="0" presId="urn:microsoft.com/office/officeart/2005/8/layout/list1"/>
    <dgm:cxn modelId="{98D73A85-C13A-4160-99AE-B067B4981346}" type="presParOf" srcId="{7DABEB1C-C092-4F8D-8072-96416B7090DE}" destId="{6531580D-DD9E-4403-927D-B22499F6614D}" srcOrd="24" destOrd="0" presId="urn:microsoft.com/office/officeart/2005/8/layout/list1"/>
    <dgm:cxn modelId="{C71B190F-B8A3-4FC2-BC9E-F04C0871FBE2}" type="presParOf" srcId="{6531580D-DD9E-4403-927D-B22499F6614D}" destId="{2B7C42B7-1A0D-4088-8ED9-3E496E934627}" srcOrd="0" destOrd="0" presId="urn:microsoft.com/office/officeart/2005/8/layout/list1"/>
    <dgm:cxn modelId="{BD7A2370-525F-4A89-A982-011A6EEE996B}" type="presParOf" srcId="{6531580D-DD9E-4403-927D-B22499F6614D}" destId="{7176BE5C-FEB6-45FC-B59C-3A35ED875CA2}" srcOrd="1" destOrd="0" presId="urn:microsoft.com/office/officeart/2005/8/layout/list1"/>
    <dgm:cxn modelId="{6F28439F-7B74-44CA-A3B8-9EAEB223B18D}" type="presParOf" srcId="{7DABEB1C-C092-4F8D-8072-96416B7090DE}" destId="{059A34D3-80F6-4055-B10A-DA7ED9779EC0}" srcOrd="25" destOrd="0" presId="urn:microsoft.com/office/officeart/2005/8/layout/list1"/>
    <dgm:cxn modelId="{1EA9784B-1CFD-47E0-974B-8ABF6F17C9E7}" type="presParOf" srcId="{7DABEB1C-C092-4F8D-8072-96416B7090DE}" destId="{942EF6C1-5F95-4360-8AC6-4DFB8D8E1B4B}"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882F6A-396C-48E7-93AB-6535407E721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s-EC"/>
        </a:p>
      </dgm:t>
    </dgm:pt>
    <dgm:pt modelId="{073F4CA3-8316-4B75-9D44-F746C3122C88}">
      <dgm:prSet phldrT="[Texto]"/>
      <dgm:spPr/>
      <dgm:t>
        <a:bodyPr/>
        <a:lstStyle/>
        <a:p>
          <a:r>
            <a:rPr lang="es-ES" b="1" dirty="0" smtClean="0"/>
            <a:t>Obligaciones de corto plazo o papel comercial:</a:t>
          </a:r>
          <a:endParaRPr lang="es-EC" dirty="0"/>
        </a:p>
      </dgm:t>
    </dgm:pt>
    <dgm:pt modelId="{7F23927E-5B1D-4362-B806-23AD5981D6A2}" type="parTrans" cxnId="{7F60BCC5-0E7A-4944-9EEE-B6611BDB1E6C}">
      <dgm:prSet/>
      <dgm:spPr/>
      <dgm:t>
        <a:bodyPr/>
        <a:lstStyle/>
        <a:p>
          <a:endParaRPr lang="es-EC"/>
        </a:p>
      </dgm:t>
    </dgm:pt>
    <dgm:pt modelId="{3595530B-DC48-4C8A-A6C9-BD57A93F24FC}" type="sibTrans" cxnId="{7F60BCC5-0E7A-4944-9EEE-B6611BDB1E6C}">
      <dgm:prSet/>
      <dgm:spPr/>
      <dgm:t>
        <a:bodyPr/>
        <a:lstStyle/>
        <a:p>
          <a:endParaRPr lang="es-EC"/>
        </a:p>
      </dgm:t>
    </dgm:pt>
    <dgm:pt modelId="{D21645F4-BE4A-468D-95B7-89DBB4D9EAD6}">
      <dgm:prSet phldrT="[Texto]"/>
      <dgm:spPr/>
      <dgm:t>
        <a:bodyPr/>
        <a:lstStyle/>
        <a:p>
          <a:r>
            <a:rPr lang="es-ES" dirty="0" smtClean="0"/>
            <a:t>Plazo de 1 a 359 días. </a:t>
          </a:r>
          <a:endParaRPr lang="es-EC" dirty="0"/>
        </a:p>
      </dgm:t>
    </dgm:pt>
    <dgm:pt modelId="{A56A4302-D101-4664-A751-EF25A347A4B6}" type="parTrans" cxnId="{9BD6BE4B-A055-4E1E-B30B-78A2A65E1552}">
      <dgm:prSet/>
      <dgm:spPr/>
      <dgm:t>
        <a:bodyPr/>
        <a:lstStyle/>
        <a:p>
          <a:endParaRPr lang="es-EC"/>
        </a:p>
      </dgm:t>
    </dgm:pt>
    <dgm:pt modelId="{DAF27F44-4188-4864-8900-17C88B7B9E80}" type="sibTrans" cxnId="{9BD6BE4B-A055-4E1E-B30B-78A2A65E1552}">
      <dgm:prSet/>
      <dgm:spPr/>
      <dgm:t>
        <a:bodyPr/>
        <a:lstStyle/>
        <a:p>
          <a:endParaRPr lang="es-EC"/>
        </a:p>
      </dgm:t>
    </dgm:pt>
    <dgm:pt modelId="{C55ACFC6-4650-4F8F-A69A-186D293EAC65}">
      <dgm:prSet phldrT="[Texto]"/>
      <dgm:spPr/>
      <dgm:t>
        <a:bodyPr/>
        <a:lstStyle/>
        <a:p>
          <a:r>
            <a:rPr lang="es-ES" b="1" dirty="0" smtClean="0"/>
            <a:t>Largo plazo:</a:t>
          </a:r>
          <a:endParaRPr lang="es-EC" dirty="0"/>
        </a:p>
      </dgm:t>
    </dgm:pt>
    <dgm:pt modelId="{6216710D-D40F-4AD0-A881-25656FA40855}" type="parTrans" cxnId="{58F7C25A-9A1A-4E0F-982B-353C40EB17DB}">
      <dgm:prSet/>
      <dgm:spPr/>
      <dgm:t>
        <a:bodyPr/>
        <a:lstStyle/>
        <a:p>
          <a:endParaRPr lang="es-EC"/>
        </a:p>
      </dgm:t>
    </dgm:pt>
    <dgm:pt modelId="{855453FF-46FB-4133-8CE1-E28375B82803}" type="sibTrans" cxnId="{58F7C25A-9A1A-4E0F-982B-353C40EB17DB}">
      <dgm:prSet/>
      <dgm:spPr/>
      <dgm:t>
        <a:bodyPr/>
        <a:lstStyle/>
        <a:p>
          <a:endParaRPr lang="es-EC"/>
        </a:p>
      </dgm:t>
    </dgm:pt>
    <dgm:pt modelId="{C00F63E8-AC0B-4DEA-9C99-16BBB437BB01}">
      <dgm:prSet phldrT="[Texto]"/>
      <dgm:spPr/>
      <dgm:t>
        <a:bodyPr/>
        <a:lstStyle/>
        <a:p>
          <a:r>
            <a:rPr lang="es-ES" dirty="0" smtClean="0"/>
            <a:t>Mayor a 360 días </a:t>
          </a:r>
          <a:endParaRPr lang="es-EC" dirty="0"/>
        </a:p>
      </dgm:t>
    </dgm:pt>
    <dgm:pt modelId="{1223BF28-E5A8-468E-9E6A-19C56AA74B66}" type="parTrans" cxnId="{CFC2AC72-5DE7-4D6B-83DE-248A48EB9D79}">
      <dgm:prSet/>
      <dgm:spPr/>
      <dgm:t>
        <a:bodyPr/>
        <a:lstStyle/>
        <a:p>
          <a:endParaRPr lang="es-EC"/>
        </a:p>
      </dgm:t>
    </dgm:pt>
    <dgm:pt modelId="{7F74680E-CF5E-4C82-B442-83BB42DD0CED}" type="sibTrans" cxnId="{CFC2AC72-5DE7-4D6B-83DE-248A48EB9D79}">
      <dgm:prSet/>
      <dgm:spPr/>
      <dgm:t>
        <a:bodyPr/>
        <a:lstStyle/>
        <a:p>
          <a:endParaRPr lang="es-EC"/>
        </a:p>
      </dgm:t>
    </dgm:pt>
    <dgm:pt modelId="{61026C34-50B4-4FF8-9A55-CBC3E50CD494}">
      <dgm:prSet phldrT="[Texto]"/>
      <dgm:spPr/>
      <dgm:t>
        <a:bodyPr/>
        <a:lstStyle/>
        <a:p>
          <a:r>
            <a:rPr lang="es-ES" b="1" dirty="0" smtClean="0"/>
            <a:t>convertibles en acciones.</a:t>
          </a:r>
          <a:endParaRPr lang="es-EC" dirty="0"/>
        </a:p>
      </dgm:t>
    </dgm:pt>
    <dgm:pt modelId="{2708F797-8A33-45FE-BE14-CCBBEC468596}" type="parTrans" cxnId="{4C659A24-9BFC-45EB-A14C-A6CBFCE151D5}">
      <dgm:prSet/>
      <dgm:spPr/>
      <dgm:t>
        <a:bodyPr/>
        <a:lstStyle/>
        <a:p>
          <a:endParaRPr lang="es-EC"/>
        </a:p>
      </dgm:t>
    </dgm:pt>
    <dgm:pt modelId="{B100850B-D5A3-4C3C-8552-7F323BFEFCD6}" type="sibTrans" cxnId="{4C659A24-9BFC-45EB-A14C-A6CBFCE151D5}">
      <dgm:prSet/>
      <dgm:spPr/>
      <dgm:t>
        <a:bodyPr/>
        <a:lstStyle/>
        <a:p>
          <a:endParaRPr lang="es-EC"/>
        </a:p>
      </dgm:t>
    </dgm:pt>
    <dgm:pt modelId="{844A1533-A9C2-4A5F-80C4-F643F33BE9EB}">
      <dgm:prSet phldrT="[Texto]"/>
      <dgm:spPr/>
      <dgm:t>
        <a:bodyPr/>
        <a:lstStyle/>
        <a:p>
          <a:r>
            <a:rPr lang="es-ES" dirty="0" smtClean="0"/>
            <a:t>Conceden al titular o tenedor del título, el derecho más no la obligación.</a:t>
          </a:r>
          <a:endParaRPr lang="es-EC" dirty="0"/>
        </a:p>
      </dgm:t>
    </dgm:pt>
    <dgm:pt modelId="{D4CF05BF-9771-4D00-8150-A3CF3BF0AC3D}" type="parTrans" cxnId="{3E6AAA30-DA4C-470C-8B4C-17ED7645CE98}">
      <dgm:prSet/>
      <dgm:spPr/>
      <dgm:t>
        <a:bodyPr/>
        <a:lstStyle/>
        <a:p>
          <a:endParaRPr lang="es-EC"/>
        </a:p>
      </dgm:t>
    </dgm:pt>
    <dgm:pt modelId="{A50419A8-1B4A-4AA4-B40D-5897C421483F}" type="sibTrans" cxnId="{3E6AAA30-DA4C-470C-8B4C-17ED7645CE98}">
      <dgm:prSet/>
      <dgm:spPr/>
      <dgm:t>
        <a:bodyPr/>
        <a:lstStyle/>
        <a:p>
          <a:endParaRPr lang="es-EC"/>
        </a:p>
      </dgm:t>
    </dgm:pt>
    <dgm:pt modelId="{1D9114BC-86C5-4751-832F-83C66FAC74D6}" type="pres">
      <dgm:prSet presAssocID="{85882F6A-396C-48E7-93AB-6535407E721A}" presName="Name0" presStyleCnt="0">
        <dgm:presLayoutVars>
          <dgm:chMax val="7"/>
          <dgm:dir/>
          <dgm:animLvl val="lvl"/>
          <dgm:resizeHandles val="exact"/>
        </dgm:presLayoutVars>
      </dgm:prSet>
      <dgm:spPr/>
      <dgm:t>
        <a:bodyPr/>
        <a:lstStyle/>
        <a:p>
          <a:endParaRPr lang="es-EC"/>
        </a:p>
      </dgm:t>
    </dgm:pt>
    <dgm:pt modelId="{22B0BF4E-D5F1-40E3-B1EC-06CDB5A66503}" type="pres">
      <dgm:prSet presAssocID="{073F4CA3-8316-4B75-9D44-F746C3122C88}" presName="circle1" presStyleLbl="node1" presStyleIdx="0" presStyleCnt="3"/>
      <dgm:spPr/>
    </dgm:pt>
    <dgm:pt modelId="{B0FF4793-ED73-4DF2-9189-49FA7F1BD616}" type="pres">
      <dgm:prSet presAssocID="{073F4CA3-8316-4B75-9D44-F746C3122C88}" presName="space" presStyleCnt="0"/>
      <dgm:spPr/>
    </dgm:pt>
    <dgm:pt modelId="{3677ABFA-822B-4696-B535-46ACB1F3C2B7}" type="pres">
      <dgm:prSet presAssocID="{073F4CA3-8316-4B75-9D44-F746C3122C88}" presName="rect1" presStyleLbl="alignAcc1" presStyleIdx="0" presStyleCnt="3"/>
      <dgm:spPr/>
      <dgm:t>
        <a:bodyPr/>
        <a:lstStyle/>
        <a:p>
          <a:endParaRPr lang="es-EC"/>
        </a:p>
      </dgm:t>
    </dgm:pt>
    <dgm:pt modelId="{B9B0C8B5-70BE-4D8C-A10C-CC0979C74C6A}" type="pres">
      <dgm:prSet presAssocID="{C55ACFC6-4650-4F8F-A69A-186D293EAC65}" presName="vertSpace2" presStyleLbl="node1" presStyleIdx="0" presStyleCnt="3"/>
      <dgm:spPr/>
    </dgm:pt>
    <dgm:pt modelId="{4F4CE7C3-BF8E-4862-9E3C-742638ABB6C3}" type="pres">
      <dgm:prSet presAssocID="{C55ACFC6-4650-4F8F-A69A-186D293EAC65}" presName="circle2" presStyleLbl="node1" presStyleIdx="1" presStyleCnt="3"/>
      <dgm:spPr/>
    </dgm:pt>
    <dgm:pt modelId="{8DAD87C5-277D-44EB-B982-98C01DD21918}" type="pres">
      <dgm:prSet presAssocID="{C55ACFC6-4650-4F8F-A69A-186D293EAC65}" presName="rect2" presStyleLbl="alignAcc1" presStyleIdx="1" presStyleCnt="3"/>
      <dgm:spPr/>
      <dgm:t>
        <a:bodyPr/>
        <a:lstStyle/>
        <a:p>
          <a:endParaRPr lang="es-EC"/>
        </a:p>
      </dgm:t>
    </dgm:pt>
    <dgm:pt modelId="{B2D5092D-1ADC-4D22-8DE1-0B4BCAA507AE}" type="pres">
      <dgm:prSet presAssocID="{61026C34-50B4-4FF8-9A55-CBC3E50CD494}" presName="vertSpace3" presStyleLbl="node1" presStyleIdx="1" presStyleCnt="3"/>
      <dgm:spPr/>
    </dgm:pt>
    <dgm:pt modelId="{714EA063-E056-4EAB-A927-9056FFD78C23}" type="pres">
      <dgm:prSet presAssocID="{61026C34-50B4-4FF8-9A55-CBC3E50CD494}" presName="circle3" presStyleLbl="node1" presStyleIdx="2" presStyleCnt="3"/>
      <dgm:spPr/>
    </dgm:pt>
    <dgm:pt modelId="{C039466C-5017-4A7D-A922-33CA3E0ACE22}" type="pres">
      <dgm:prSet presAssocID="{61026C34-50B4-4FF8-9A55-CBC3E50CD494}" presName="rect3" presStyleLbl="alignAcc1" presStyleIdx="2" presStyleCnt="3"/>
      <dgm:spPr/>
      <dgm:t>
        <a:bodyPr/>
        <a:lstStyle/>
        <a:p>
          <a:endParaRPr lang="es-EC"/>
        </a:p>
      </dgm:t>
    </dgm:pt>
    <dgm:pt modelId="{77D40F2E-E65B-42A0-866A-188D3A82A348}" type="pres">
      <dgm:prSet presAssocID="{073F4CA3-8316-4B75-9D44-F746C3122C88}" presName="rect1ParTx" presStyleLbl="alignAcc1" presStyleIdx="2" presStyleCnt="3">
        <dgm:presLayoutVars>
          <dgm:chMax val="1"/>
          <dgm:bulletEnabled val="1"/>
        </dgm:presLayoutVars>
      </dgm:prSet>
      <dgm:spPr/>
      <dgm:t>
        <a:bodyPr/>
        <a:lstStyle/>
        <a:p>
          <a:endParaRPr lang="es-EC"/>
        </a:p>
      </dgm:t>
    </dgm:pt>
    <dgm:pt modelId="{0BDEB6B5-BD88-479D-9594-00A5395A8D6D}" type="pres">
      <dgm:prSet presAssocID="{073F4CA3-8316-4B75-9D44-F746C3122C88}" presName="rect1ChTx" presStyleLbl="alignAcc1" presStyleIdx="2" presStyleCnt="3">
        <dgm:presLayoutVars>
          <dgm:bulletEnabled val="1"/>
        </dgm:presLayoutVars>
      </dgm:prSet>
      <dgm:spPr/>
      <dgm:t>
        <a:bodyPr/>
        <a:lstStyle/>
        <a:p>
          <a:endParaRPr lang="es-EC"/>
        </a:p>
      </dgm:t>
    </dgm:pt>
    <dgm:pt modelId="{2952EC72-3553-42A3-850D-54D2F299572A}" type="pres">
      <dgm:prSet presAssocID="{C55ACFC6-4650-4F8F-A69A-186D293EAC65}" presName="rect2ParTx" presStyleLbl="alignAcc1" presStyleIdx="2" presStyleCnt="3">
        <dgm:presLayoutVars>
          <dgm:chMax val="1"/>
          <dgm:bulletEnabled val="1"/>
        </dgm:presLayoutVars>
      </dgm:prSet>
      <dgm:spPr/>
      <dgm:t>
        <a:bodyPr/>
        <a:lstStyle/>
        <a:p>
          <a:endParaRPr lang="es-EC"/>
        </a:p>
      </dgm:t>
    </dgm:pt>
    <dgm:pt modelId="{36E5DDFC-4005-4ADF-890C-0DB061A09EE9}" type="pres">
      <dgm:prSet presAssocID="{C55ACFC6-4650-4F8F-A69A-186D293EAC65}" presName="rect2ChTx" presStyleLbl="alignAcc1" presStyleIdx="2" presStyleCnt="3">
        <dgm:presLayoutVars>
          <dgm:bulletEnabled val="1"/>
        </dgm:presLayoutVars>
      </dgm:prSet>
      <dgm:spPr/>
      <dgm:t>
        <a:bodyPr/>
        <a:lstStyle/>
        <a:p>
          <a:endParaRPr lang="es-EC"/>
        </a:p>
      </dgm:t>
    </dgm:pt>
    <dgm:pt modelId="{7F31801B-E333-408D-9118-6693D53FAF83}" type="pres">
      <dgm:prSet presAssocID="{61026C34-50B4-4FF8-9A55-CBC3E50CD494}" presName="rect3ParTx" presStyleLbl="alignAcc1" presStyleIdx="2" presStyleCnt="3">
        <dgm:presLayoutVars>
          <dgm:chMax val="1"/>
          <dgm:bulletEnabled val="1"/>
        </dgm:presLayoutVars>
      </dgm:prSet>
      <dgm:spPr/>
      <dgm:t>
        <a:bodyPr/>
        <a:lstStyle/>
        <a:p>
          <a:endParaRPr lang="es-EC"/>
        </a:p>
      </dgm:t>
    </dgm:pt>
    <dgm:pt modelId="{5909A015-E08A-43F7-8D79-7DFB39EB3349}" type="pres">
      <dgm:prSet presAssocID="{61026C34-50B4-4FF8-9A55-CBC3E50CD494}" presName="rect3ChTx" presStyleLbl="alignAcc1" presStyleIdx="2" presStyleCnt="3">
        <dgm:presLayoutVars>
          <dgm:bulletEnabled val="1"/>
        </dgm:presLayoutVars>
      </dgm:prSet>
      <dgm:spPr/>
      <dgm:t>
        <a:bodyPr/>
        <a:lstStyle/>
        <a:p>
          <a:endParaRPr lang="es-EC"/>
        </a:p>
      </dgm:t>
    </dgm:pt>
  </dgm:ptLst>
  <dgm:cxnLst>
    <dgm:cxn modelId="{38C62D8B-511C-4722-A96E-CB9C44EE601C}" type="presOf" srcId="{844A1533-A9C2-4A5F-80C4-F643F33BE9EB}" destId="{5909A015-E08A-43F7-8D79-7DFB39EB3349}" srcOrd="0" destOrd="0" presId="urn:microsoft.com/office/officeart/2005/8/layout/target3"/>
    <dgm:cxn modelId="{9DB55427-8AC9-44D8-9E00-22C940C773A0}" type="presOf" srcId="{073F4CA3-8316-4B75-9D44-F746C3122C88}" destId="{3677ABFA-822B-4696-B535-46ACB1F3C2B7}" srcOrd="0" destOrd="0" presId="urn:microsoft.com/office/officeart/2005/8/layout/target3"/>
    <dgm:cxn modelId="{7711651D-951B-433F-9BFD-CA6ACF320376}" type="presOf" srcId="{61026C34-50B4-4FF8-9A55-CBC3E50CD494}" destId="{7F31801B-E333-408D-9118-6693D53FAF83}" srcOrd="1" destOrd="0" presId="urn:microsoft.com/office/officeart/2005/8/layout/target3"/>
    <dgm:cxn modelId="{58F7C25A-9A1A-4E0F-982B-353C40EB17DB}" srcId="{85882F6A-396C-48E7-93AB-6535407E721A}" destId="{C55ACFC6-4650-4F8F-A69A-186D293EAC65}" srcOrd="1" destOrd="0" parTransId="{6216710D-D40F-4AD0-A881-25656FA40855}" sibTransId="{855453FF-46FB-4133-8CE1-E28375B82803}"/>
    <dgm:cxn modelId="{3E6AAA30-DA4C-470C-8B4C-17ED7645CE98}" srcId="{61026C34-50B4-4FF8-9A55-CBC3E50CD494}" destId="{844A1533-A9C2-4A5F-80C4-F643F33BE9EB}" srcOrd="0" destOrd="0" parTransId="{D4CF05BF-9771-4D00-8150-A3CF3BF0AC3D}" sibTransId="{A50419A8-1B4A-4AA4-B40D-5897C421483F}"/>
    <dgm:cxn modelId="{7F60BCC5-0E7A-4944-9EEE-B6611BDB1E6C}" srcId="{85882F6A-396C-48E7-93AB-6535407E721A}" destId="{073F4CA3-8316-4B75-9D44-F746C3122C88}" srcOrd="0" destOrd="0" parTransId="{7F23927E-5B1D-4362-B806-23AD5981D6A2}" sibTransId="{3595530B-DC48-4C8A-A6C9-BD57A93F24FC}"/>
    <dgm:cxn modelId="{3E79FF9F-63AD-4A44-B513-2998FBE92A2A}" type="presOf" srcId="{C00F63E8-AC0B-4DEA-9C99-16BBB437BB01}" destId="{36E5DDFC-4005-4ADF-890C-0DB061A09EE9}" srcOrd="0" destOrd="0" presId="urn:microsoft.com/office/officeart/2005/8/layout/target3"/>
    <dgm:cxn modelId="{4C659A24-9BFC-45EB-A14C-A6CBFCE151D5}" srcId="{85882F6A-396C-48E7-93AB-6535407E721A}" destId="{61026C34-50B4-4FF8-9A55-CBC3E50CD494}" srcOrd="2" destOrd="0" parTransId="{2708F797-8A33-45FE-BE14-CCBBEC468596}" sibTransId="{B100850B-D5A3-4C3C-8552-7F323BFEFCD6}"/>
    <dgm:cxn modelId="{1A174B77-081F-48F1-81B5-748533AACF16}" type="presOf" srcId="{C55ACFC6-4650-4F8F-A69A-186D293EAC65}" destId="{8DAD87C5-277D-44EB-B982-98C01DD21918}" srcOrd="0" destOrd="0" presId="urn:microsoft.com/office/officeart/2005/8/layout/target3"/>
    <dgm:cxn modelId="{FC80B5CA-AECB-469E-A14C-304227F9D019}" type="presOf" srcId="{073F4CA3-8316-4B75-9D44-F746C3122C88}" destId="{77D40F2E-E65B-42A0-866A-188D3A82A348}" srcOrd="1" destOrd="0" presId="urn:microsoft.com/office/officeart/2005/8/layout/target3"/>
    <dgm:cxn modelId="{9BD6BE4B-A055-4E1E-B30B-78A2A65E1552}" srcId="{073F4CA3-8316-4B75-9D44-F746C3122C88}" destId="{D21645F4-BE4A-468D-95B7-89DBB4D9EAD6}" srcOrd="0" destOrd="0" parTransId="{A56A4302-D101-4664-A751-EF25A347A4B6}" sibTransId="{DAF27F44-4188-4864-8900-17C88B7B9E80}"/>
    <dgm:cxn modelId="{CFC2AC72-5DE7-4D6B-83DE-248A48EB9D79}" srcId="{C55ACFC6-4650-4F8F-A69A-186D293EAC65}" destId="{C00F63E8-AC0B-4DEA-9C99-16BBB437BB01}" srcOrd="0" destOrd="0" parTransId="{1223BF28-E5A8-468E-9E6A-19C56AA74B66}" sibTransId="{7F74680E-CF5E-4C82-B442-83BB42DD0CED}"/>
    <dgm:cxn modelId="{253729FC-4DD4-4546-8A6E-F74781D31A2C}" type="presOf" srcId="{85882F6A-396C-48E7-93AB-6535407E721A}" destId="{1D9114BC-86C5-4751-832F-83C66FAC74D6}" srcOrd="0" destOrd="0" presId="urn:microsoft.com/office/officeart/2005/8/layout/target3"/>
    <dgm:cxn modelId="{195B61B6-5230-40D3-892E-753D7C0CCA6F}" type="presOf" srcId="{61026C34-50B4-4FF8-9A55-CBC3E50CD494}" destId="{C039466C-5017-4A7D-A922-33CA3E0ACE22}" srcOrd="0" destOrd="0" presId="urn:microsoft.com/office/officeart/2005/8/layout/target3"/>
    <dgm:cxn modelId="{06CF4760-0331-4E53-B764-1BCFD025F4DC}" type="presOf" srcId="{D21645F4-BE4A-468D-95B7-89DBB4D9EAD6}" destId="{0BDEB6B5-BD88-479D-9594-00A5395A8D6D}" srcOrd="0" destOrd="0" presId="urn:microsoft.com/office/officeart/2005/8/layout/target3"/>
    <dgm:cxn modelId="{6E56A8AF-8669-4DD1-A838-ADB62AA7DE72}" type="presOf" srcId="{C55ACFC6-4650-4F8F-A69A-186D293EAC65}" destId="{2952EC72-3553-42A3-850D-54D2F299572A}" srcOrd="1" destOrd="0" presId="urn:microsoft.com/office/officeart/2005/8/layout/target3"/>
    <dgm:cxn modelId="{06E88C7D-B80F-46F4-BA36-F0D89E78DB2C}" type="presParOf" srcId="{1D9114BC-86C5-4751-832F-83C66FAC74D6}" destId="{22B0BF4E-D5F1-40E3-B1EC-06CDB5A66503}" srcOrd="0" destOrd="0" presId="urn:microsoft.com/office/officeart/2005/8/layout/target3"/>
    <dgm:cxn modelId="{EA686D25-235D-47E0-84F2-0D396D7B48A6}" type="presParOf" srcId="{1D9114BC-86C5-4751-832F-83C66FAC74D6}" destId="{B0FF4793-ED73-4DF2-9189-49FA7F1BD616}" srcOrd="1" destOrd="0" presId="urn:microsoft.com/office/officeart/2005/8/layout/target3"/>
    <dgm:cxn modelId="{57C47ED0-3842-4FAB-B386-7C0A6E2B1AD9}" type="presParOf" srcId="{1D9114BC-86C5-4751-832F-83C66FAC74D6}" destId="{3677ABFA-822B-4696-B535-46ACB1F3C2B7}" srcOrd="2" destOrd="0" presId="urn:microsoft.com/office/officeart/2005/8/layout/target3"/>
    <dgm:cxn modelId="{96D8F800-1D43-4196-B1BA-D9EDE3B5D8B3}" type="presParOf" srcId="{1D9114BC-86C5-4751-832F-83C66FAC74D6}" destId="{B9B0C8B5-70BE-4D8C-A10C-CC0979C74C6A}" srcOrd="3" destOrd="0" presId="urn:microsoft.com/office/officeart/2005/8/layout/target3"/>
    <dgm:cxn modelId="{C615972A-5841-4351-9F43-F6E83C12DE5B}" type="presParOf" srcId="{1D9114BC-86C5-4751-832F-83C66FAC74D6}" destId="{4F4CE7C3-BF8E-4862-9E3C-742638ABB6C3}" srcOrd="4" destOrd="0" presId="urn:microsoft.com/office/officeart/2005/8/layout/target3"/>
    <dgm:cxn modelId="{377EC157-C26E-4ED6-B243-8C07A316ED01}" type="presParOf" srcId="{1D9114BC-86C5-4751-832F-83C66FAC74D6}" destId="{8DAD87C5-277D-44EB-B982-98C01DD21918}" srcOrd="5" destOrd="0" presId="urn:microsoft.com/office/officeart/2005/8/layout/target3"/>
    <dgm:cxn modelId="{3829E63A-560C-48E3-A6D8-24317948F942}" type="presParOf" srcId="{1D9114BC-86C5-4751-832F-83C66FAC74D6}" destId="{B2D5092D-1ADC-4D22-8DE1-0B4BCAA507AE}" srcOrd="6" destOrd="0" presId="urn:microsoft.com/office/officeart/2005/8/layout/target3"/>
    <dgm:cxn modelId="{F5DF3817-1019-4F67-85F7-C2AFE23A82E1}" type="presParOf" srcId="{1D9114BC-86C5-4751-832F-83C66FAC74D6}" destId="{714EA063-E056-4EAB-A927-9056FFD78C23}" srcOrd="7" destOrd="0" presId="urn:microsoft.com/office/officeart/2005/8/layout/target3"/>
    <dgm:cxn modelId="{D9E05321-01E9-480C-8BC7-91C39C272232}" type="presParOf" srcId="{1D9114BC-86C5-4751-832F-83C66FAC74D6}" destId="{C039466C-5017-4A7D-A922-33CA3E0ACE22}" srcOrd="8" destOrd="0" presId="urn:microsoft.com/office/officeart/2005/8/layout/target3"/>
    <dgm:cxn modelId="{4AEF5BBE-ED68-4506-BCB4-CF5AD700A4DD}" type="presParOf" srcId="{1D9114BC-86C5-4751-832F-83C66FAC74D6}" destId="{77D40F2E-E65B-42A0-866A-188D3A82A348}" srcOrd="9" destOrd="0" presId="urn:microsoft.com/office/officeart/2005/8/layout/target3"/>
    <dgm:cxn modelId="{581BE30D-01F9-4C92-8D04-4EF8CC22A9FA}" type="presParOf" srcId="{1D9114BC-86C5-4751-832F-83C66FAC74D6}" destId="{0BDEB6B5-BD88-479D-9594-00A5395A8D6D}" srcOrd="10" destOrd="0" presId="urn:microsoft.com/office/officeart/2005/8/layout/target3"/>
    <dgm:cxn modelId="{9C6C2360-C78C-4A05-AA79-DA6E3A8BC682}" type="presParOf" srcId="{1D9114BC-86C5-4751-832F-83C66FAC74D6}" destId="{2952EC72-3553-42A3-850D-54D2F299572A}" srcOrd="11" destOrd="0" presId="urn:microsoft.com/office/officeart/2005/8/layout/target3"/>
    <dgm:cxn modelId="{F1A793E4-AFDA-4E9A-84CF-1682DA192721}" type="presParOf" srcId="{1D9114BC-86C5-4751-832F-83C66FAC74D6}" destId="{36E5DDFC-4005-4ADF-890C-0DB061A09EE9}" srcOrd="12" destOrd="0" presId="urn:microsoft.com/office/officeart/2005/8/layout/target3"/>
    <dgm:cxn modelId="{89380E36-49A1-49B9-A888-3DC7222DD4E9}" type="presParOf" srcId="{1D9114BC-86C5-4751-832F-83C66FAC74D6}" destId="{7F31801B-E333-408D-9118-6693D53FAF83}" srcOrd="13" destOrd="0" presId="urn:microsoft.com/office/officeart/2005/8/layout/target3"/>
    <dgm:cxn modelId="{3B58CBA4-B4C4-49BF-AD3E-F53A573A15E7}" type="presParOf" srcId="{1D9114BC-86C5-4751-832F-83C66FAC74D6}" destId="{5909A015-E08A-43F7-8D79-7DFB39EB3349}"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EB7E78-C953-4322-947F-1A2D97A59CFF}" type="doc">
      <dgm:prSet loTypeId="urn:microsoft.com/office/officeart/2005/8/layout/hierarchy3" loCatId="list" qsTypeId="urn:microsoft.com/office/officeart/2005/8/quickstyle/3d1" qsCatId="3D" csTypeId="urn:microsoft.com/office/officeart/2005/8/colors/colorful5" csCatId="colorful" phldr="1"/>
      <dgm:spPr/>
      <dgm:t>
        <a:bodyPr/>
        <a:lstStyle/>
        <a:p>
          <a:endParaRPr lang="es-EC"/>
        </a:p>
      </dgm:t>
    </dgm:pt>
    <dgm:pt modelId="{35F7F7A4-5D53-4FE4-A40B-7C878C44983B}">
      <dgm:prSet phldrT="[Texto]" custT="1"/>
      <dgm:spPr/>
      <dgm:t>
        <a:bodyPr/>
        <a:lstStyle/>
        <a:p>
          <a:r>
            <a:rPr lang="es-ES" sz="3600" b="1" dirty="0" smtClean="0">
              <a:solidFill>
                <a:schemeClr val="tx1"/>
              </a:solidFill>
            </a:rPr>
            <a:t>Emisor:</a:t>
          </a:r>
          <a:endParaRPr lang="es-EC" sz="4000" dirty="0">
            <a:solidFill>
              <a:schemeClr val="tx1"/>
            </a:solidFill>
          </a:endParaRPr>
        </a:p>
      </dgm:t>
    </dgm:pt>
    <dgm:pt modelId="{15EC1D55-04D6-4071-833E-F13307F20C53}" type="parTrans" cxnId="{19E3E54B-A249-4FE5-95B4-92E7F4048DE2}">
      <dgm:prSet/>
      <dgm:spPr/>
      <dgm:t>
        <a:bodyPr/>
        <a:lstStyle/>
        <a:p>
          <a:endParaRPr lang="es-EC"/>
        </a:p>
      </dgm:t>
    </dgm:pt>
    <dgm:pt modelId="{D5D16184-D65C-4B02-B98F-F3F426939A88}" type="sibTrans" cxnId="{19E3E54B-A249-4FE5-95B4-92E7F4048DE2}">
      <dgm:prSet/>
      <dgm:spPr/>
      <dgm:t>
        <a:bodyPr/>
        <a:lstStyle/>
        <a:p>
          <a:endParaRPr lang="es-EC"/>
        </a:p>
      </dgm:t>
    </dgm:pt>
    <dgm:pt modelId="{FFF6DF22-F95A-4BEF-A9A9-18E8E77DCC7B}">
      <dgm:prSet phldrT="[Texto]" custT="1"/>
      <dgm:spPr/>
      <dgm:t>
        <a:bodyPr/>
        <a:lstStyle/>
        <a:p>
          <a:r>
            <a:rPr lang="es-ES" sz="2000" dirty="0" smtClean="0"/>
            <a:t>Estructurar pasivos obteniendo una mejor posición financiera</a:t>
          </a:r>
          <a:endParaRPr lang="es-EC" sz="2000" dirty="0"/>
        </a:p>
      </dgm:t>
    </dgm:pt>
    <dgm:pt modelId="{C14EB0FE-6919-422A-BC5E-F37A871CEA99}" type="parTrans" cxnId="{DDE58BDA-1B82-42E2-A4D3-E0C8CD6BD900}">
      <dgm:prSet/>
      <dgm:spPr/>
      <dgm:t>
        <a:bodyPr/>
        <a:lstStyle/>
        <a:p>
          <a:endParaRPr lang="es-EC"/>
        </a:p>
      </dgm:t>
    </dgm:pt>
    <dgm:pt modelId="{D09E5F13-6579-4C5A-9ACD-CC5670E18D75}" type="sibTrans" cxnId="{DDE58BDA-1B82-42E2-A4D3-E0C8CD6BD900}">
      <dgm:prSet/>
      <dgm:spPr/>
      <dgm:t>
        <a:bodyPr/>
        <a:lstStyle/>
        <a:p>
          <a:endParaRPr lang="es-EC"/>
        </a:p>
      </dgm:t>
    </dgm:pt>
    <dgm:pt modelId="{C6250626-2FC5-44C5-9882-D686A1AA9250}">
      <dgm:prSet phldrT="[Texto]" custT="1"/>
      <dgm:spPr/>
      <dgm:t>
        <a:bodyPr/>
        <a:lstStyle/>
        <a:p>
          <a:r>
            <a:rPr lang="es-ES" sz="2000" dirty="0" smtClean="0"/>
            <a:t>Disminuir los costos financieros,</a:t>
          </a:r>
          <a:endParaRPr lang="es-EC" sz="2000" dirty="0"/>
        </a:p>
      </dgm:t>
    </dgm:pt>
    <dgm:pt modelId="{5A6669AA-9EE4-4AF0-92A2-2FA65E6B1266}" type="parTrans" cxnId="{3AF484DC-D1B4-4398-95E3-5AAAC7E285CA}">
      <dgm:prSet/>
      <dgm:spPr/>
      <dgm:t>
        <a:bodyPr/>
        <a:lstStyle/>
        <a:p>
          <a:endParaRPr lang="es-EC"/>
        </a:p>
      </dgm:t>
    </dgm:pt>
    <dgm:pt modelId="{26FA748C-BEBA-4369-A7D7-027EB473B0DE}" type="sibTrans" cxnId="{3AF484DC-D1B4-4398-95E3-5AAAC7E285CA}">
      <dgm:prSet/>
      <dgm:spPr/>
      <dgm:t>
        <a:bodyPr/>
        <a:lstStyle/>
        <a:p>
          <a:endParaRPr lang="es-EC"/>
        </a:p>
      </dgm:t>
    </dgm:pt>
    <dgm:pt modelId="{4B8B28A0-CBDE-43F8-9F1F-171BCC6B9634}">
      <dgm:prSet phldrT="[Texto]" custT="1"/>
      <dgm:spPr/>
      <dgm:t>
        <a:bodyPr/>
        <a:lstStyle/>
        <a:p>
          <a:r>
            <a:rPr lang="es-ES" sz="3600" b="1" dirty="0" smtClean="0">
              <a:solidFill>
                <a:schemeClr val="tx1"/>
              </a:solidFill>
            </a:rPr>
            <a:t>Inversionista:</a:t>
          </a:r>
          <a:endParaRPr lang="es-EC" sz="3600" dirty="0">
            <a:solidFill>
              <a:schemeClr val="tx1"/>
            </a:solidFill>
          </a:endParaRPr>
        </a:p>
      </dgm:t>
    </dgm:pt>
    <dgm:pt modelId="{B3B7E599-69FF-4902-A5FC-184B1F963150}" type="parTrans" cxnId="{E7F0FBA5-0CF4-43BA-8CA3-52665F892C8D}">
      <dgm:prSet/>
      <dgm:spPr/>
      <dgm:t>
        <a:bodyPr/>
        <a:lstStyle/>
        <a:p>
          <a:endParaRPr lang="es-EC"/>
        </a:p>
      </dgm:t>
    </dgm:pt>
    <dgm:pt modelId="{63F63A6B-E5FA-4CC0-B78B-694EA12B4134}" type="sibTrans" cxnId="{E7F0FBA5-0CF4-43BA-8CA3-52665F892C8D}">
      <dgm:prSet/>
      <dgm:spPr/>
      <dgm:t>
        <a:bodyPr/>
        <a:lstStyle/>
        <a:p>
          <a:endParaRPr lang="es-EC"/>
        </a:p>
      </dgm:t>
    </dgm:pt>
    <dgm:pt modelId="{FBC5FF74-FE48-497F-BBB2-68665F220AF1}">
      <dgm:prSet phldrT="[Texto]" custT="1"/>
      <dgm:spPr/>
      <dgm:t>
        <a:bodyPr/>
        <a:lstStyle/>
        <a:p>
          <a:r>
            <a:rPr lang="es-ES" sz="2000" dirty="0" smtClean="0"/>
            <a:t>Contar con información </a:t>
          </a:r>
          <a:endParaRPr lang="es-EC" sz="2000" dirty="0"/>
        </a:p>
      </dgm:t>
    </dgm:pt>
    <dgm:pt modelId="{6D4AB132-864F-4F8D-B52F-EA6E85593A81}" type="parTrans" cxnId="{4583F492-01C6-4D15-A9A9-63CA84174048}">
      <dgm:prSet/>
      <dgm:spPr/>
      <dgm:t>
        <a:bodyPr/>
        <a:lstStyle/>
        <a:p>
          <a:endParaRPr lang="es-EC"/>
        </a:p>
      </dgm:t>
    </dgm:pt>
    <dgm:pt modelId="{B6D13923-15CE-4B18-B365-83E758FFBBC8}" type="sibTrans" cxnId="{4583F492-01C6-4D15-A9A9-63CA84174048}">
      <dgm:prSet/>
      <dgm:spPr/>
      <dgm:t>
        <a:bodyPr/>
        <a:lstStyle/>
        <a:p>
          <a:endParaRPr lang="es-EC"/>
        </a:p>
      </dgm:t>
    </dgm:pt>
    <dgm:pt modelId="{732D2E76-2927-44CB-92A7-D64CF74E16C4}">
      <dgm:prSet phldrT="[Texto]" custT="1"/>
      <dgm:spPr/>
      <dgm:t>
        <a:bodyPr/>
        <a:lstStyle/>
        <a:p>
          <a:r>
            <a:rPr lang="es-ES" sz="2000" dirty="0" smtClean="0"/>
            <a:t>Ayuda a la toma de decisiones.</a:t>
          </a:r>
          <a:endParaRPr lang="es-EC" sz="2000" dirty="0"/>
        </a:p>
      </dgm:t>
    </dgm:pt>
    <dgm:pt modelId="{88C7E2B0-1954-4C0C-8806-84827689FF4D}" type="parTrans" cxnId="{55B52794-EF41-40F4-A12C-B4F86E486846}">
      <dgm:prSet/>
      <dgm:spPr/>
      <dgm:t>
        <a:bodyPr/>
        <a:lstStyle/>
        <a:p>
          <a:endParaRPr lang="es-EC"/>
        </a:p>
      </dgm:t>
    </dgm:pt>
    <dgm:pt modelId="{882E2C56-5899-47CB-8175-5C5C9308FDC1}" type="sibTrans" cxnId="{55B52794-EF41-40F4-A12C-B4F86E486846}">
      <dgm:prSet/>
      <dgm:spPr/>
      <dgm:t>
        <a:bodyPr/>
        <a:lstStyle/>
        <a:p>
          <a:endParaRPr lang="es-EC"/>
        </a:p>
      </dgm:t>
    </dgm:pt>
    <dgm:pt modelId="{3253B40C-2F93-4DDD-9F13-E7C6A5D942B7}">
      <dgm:prSet phldrT="[Texto]" custT="1"/>
      <dgm:spPr/>
      <dgm:t>
        <a:bodyPr/>
        <a:lstStyle/>
        <a:p>
          <a:r>
            <a:rPr lang="es-ES" sz="2000" dirty="0" smtClean="0"/>
            <a:t>estructurar su título </a:t>
          </a:r>
          <a:endParaRPr lang="es-EC" sz="2000" dirty="0"/>
        </a:p>
      </dgm:t>
    </dgm:pt>
    <dgm:pt modelId="{827BFD76-405E-47F9-9591-7502E61D1301}" type="parTrans" cxnId="{1EB48CCE-E013-4787-B08F-792034AB9791}">
      <dgm:prSet/>
      <dgm:spPr/>
      <dgm:t>
        <a:bodyPr/>
        <a:lstStyle/>
        <a:p>
          <a:endParaRPr lang="es-EC"/>
        </a:p>
      </dgm:t>
    </dgm:pt>
    <dgm:pt modelId="{EB7EEA6A-B983-4257-99F9-77ABA7CA4D69}" type="sibTrans" cxnId="{1EB48CCE-E013-4787-B08F-792034AB9791}">
      <dgm:prSet/>
      <dgm:spPr/>
      <dgm:t>
        <a:bodyPr/>
        <a:lstStyle/>
        <a:p>
          <a:endParaRPr lang="es-EC"/>
        </a:p>
      </dgm:t>
    </dgm:pt>
    <dgm:pt modelId="{7965C9B3-81FE-4078-B5DE-FB1196969C5E}">
      <dgm:prSet phldrT="[Texto]" custT="1"/>
      <dgm:spPr/>
      <dgm:t>
        <a:bodyPr/>
        <a:lstStyle/>
        <a:p>
          <a:r>
            <a:rPr lang="es-ES" sz="2000" dirty="0" smtClean="0"/>
            <a:t>Endeuda a la empresa a niveles bajo </a:t>
          </a:r>
          <a:endParaRPr lang="es-EC" sz="2000" dirty="0"/>
        </a:p>
      </dgm:t>
    </dgm:pt>
    <dgm:pt modelId="{04A51E82-C262-4D2B-A8E9-3AB7D56EF03C}" type="parTrans" cxnId="{B8D14A2B-A97D-4418-9D83-2C191209DDCE}">
      <dgm:prSet/>
      <dgm:spPr/>
      <dgm:t>
        <a:bodyPr/>
        <a:lstStyle/>
        <a:p>
          <a:endParaRPr lang="es-EC"/>
        </a:p>
      </dgm:t>
    </dgm:pt>
    <dgm:pt modelId="{68B48EFB-CEC6-4601-AAC2-3F6B502F3E3B}" type="sibTrans" cxnId="{B8D14A2B-A97D-4418-9D83-2C191209DDCE}">
      <dgm:prSet/>
      <dgm:spPr/>
      <dgm:t>
        <a:bodyPr/>
        <a:lstStyle/>
        <a:p>
          <a:endParaRPr lang="es-EC"/>
        </a:p>
      </dgm:t>
    </dgm:pt>
    <dgm:pt modelId="{7F9312C0-0AC9-4550-A12C-7FF76B72366B}">
      <dgm:prSet phldrT="[Texto]" custT="1"/>
      <dgm:spPr/>
      <dgm:t>
        <a:bodyPr/>
        <a:lstStyle/>
        <a:p>
          <a:r>
            <a:rPr lang="es-ES" sz="2000" dirty="0" smtClean="0"/>
            <a:t>Obtener una rentabilidad superior </a:t>
          </a:r>
          <a:endParaRPr lang="es-EC" sz="2000" dirty="0"/>
        </a:p>
      </dgm:t>
    </dgm:pt>
    <dgm:pt modelId="{00DF8D3C-6DB4-430E-999E-AB24C3758F2F}" type="parTrans" cxnId="{25FC1714-1D87-4ECB-88A0-8EE26C0DF001}">
      <dgm:prSet/>
      <dgm:spPr/>
      <dgm:t>
        <a:bodyPr/>
        <a:lstStyle/>
        <a:p>
          <a:endParaRPr lang="es-EC"/>
        </a:p>
      </dgm:t>
    </dgm:pt>
    <dgm:pt modelId="{80122547-CE66-40A6-BD12-66EE7D4A2E75}" type="sibTrans" cxnId="{25FC1714-1D87-4ECB-88A0-8EE26C0DF001}">
      <dgm:prSet/>
      <dgm:spPr/>
      <dgm:t>
        <a:bodyPr/>
        <a:lstStyle/>
        <a:p>
          <a:endParaRPr lang="es-EC"/>
        </a:p>
      </dgm:t>
    </dgm:pt>
    <dgm:pt modelId="{A03B5991-81B4-48E6-BBEF-FADAF0DFD944}" type="pres">
      <dgm:prSet presAssocID="{42EB7E78-C953-4322-947F-1A2D97A59CFF}" presName="diagram" presStyleCnt="0">
        <dgm:presLayoutVars>
          <dgm:chPref val="1"/>
          <dgm:dir/>
          <dgm:animOne val="branch"/>
          <dgm:animLvl val="lvl"/>
          <dgm:resizeHandles/>
        </dgm:presLayoutVars>
      </dgm:prSet>
      <dgm:spPr/>
      <dgm:t>
        <a:bodyPr/>
        <a:lstStyle/>
        <a:p>
          <a:endParaRPr lang="es-EC"/>
        </a:p>
      </dgm:t>
    </dgm:pt>
    <dgm:pt modelId="{86FFB353-DBB9-4589-B635-52333A1CDFB8}" type="pres">
      <dgm:prSet presAssocID="{35F7F7A4-5D53-4FE4-A40B-7C878C44983B}" presName="root" presStyleCnt="0"/>
      <dgm:spPr/>
    </dgm:pt>
    <dgm:pt modelId="{47F58BB6-729F-4009-87EE-B599716A58E9}" type="pres">
      <dgm:prSet presAssocID="{35F7F7A4-5D53-4FE4-A40B-7C878C44983B}" presName="rootComposite" presStyleCnt="0"/>
      <dgm:spPr/>
    </dgm:pt>
    <dgm:pt modelId="{6299ACB5-06AD-46D3-84E4-6BA4D3BCFACD}" type="pres">
      <dgm:prSet presAssocID="{35F7F7A4-5D53-4FE4-A40B-7C878C44983B}" presName="rootText" presStyleLbl="node1" presStyleIdx="0" presStyleCnt="2" custScaleX="207394"/>
      <dgm:spPr/>
      <dgm:t>
        <a:bodyPr/>
        <a:lstStyle/>
        <a:p>
          <a:endParaRPr lang="es-EC"/>
        </a:p>
      </dgm:t>
    </dgm:pt>
    <dgm:pt modelId="{6C092DFC-4CBB-46BB-94E0-39A1DA4F25A4}" type="pres">
      <dgm:prSet presAssocID="{35F7F7A4-5D53-4FE4-A40B-7C878C44983B}" presName="rootConnector" presStyleLbl="node1" presStyleIdx="0" presStyleCnt="2"/>
      <dgm:spPr/>
      <dgm:t>
        <a:bodyPr/>
        <a:lstStyle/>
        <a:p>
          <a:endParaRPr lang="es-EC"/>
        </a:p>
      </dgm:t>
    </dgm:pt>
    <dgm:pt modelId="{00A764D7-1F69-47BE-900C-7CDC8F782518}" type="pres">
      <dgm:prSet presAssocID="{35F7F7A4-5D53-4FE4-A40B-7C878C44983B}" presName="childShape" presStyleCnt="0"/>
      <dgm:spPr/>
    </dgm:pt>
    <dgm:pt modelId="{8BDF3604-5A78-42E1-8974-1440D16A91A3}" type="pres">
      <dgm:prSet presAssocID="{C14EB0FE-6919-422A-BC5E-F37A871CEA99}" presName="Name13" presStyleLbl="parChTrans1D2" presStyleIdx="0" presStyleCnt="7"/>
      <dgm:spPr/>
      <dgm:t>
        <a:bodyPr/>
        <a:lstStyle/>
        <a:p>
          <a:endParaRPr lang="es-EC"/>
        </a:p>
      </dgm:t>
    </dgm:pt>
    <dgm:pt modelId="{C35C1045-9A4D-4987-822F-C42471FF0979}" type="pres">
      <dgm:prSet presAssocID="{FFF6DF22-F95A-4BEF-A9A9-18E8E77DCC7B}" presName="childText" presStyleLbl="bgAcc1" presStyleIdx="0" presStyleCnt="7" custScaleX="207394">
        <dgm:presLayoutVars>
          <dgm:bulletEnabled val="1"/>
        </dgm:presLayoutVars>
      </dgm:prSet>
      <dgm:spPr/>
      <dgm:t>
        <a:bodyPr/>
        <a:lstStyle/>
        <a:p>
          <a:endParaRPr lang="es-EC"/>
        </a:p>
      </dgm:t>
    </dgm:pt>
    <dgm:pt modelId="{2E3121B5-EFF8-4303-BDCA-68A017FB09F6}" type="pres">
      <dgm:prSet presAssocID="{5A6669AA-9EE4-4AF0-92A2-2FA65E6B1266}" presName="Name13" presStyleLbl="parChTrans1D2" presStyleIdx="1" presStyleCnt="7"/>
      <dgm:spPr/>
      <dgm:t>
        <a:bodyPr/>
        <a:lstStyle/>
        <a:p>
          <a:endParaRPr lang="es-EC"/>
        </a:p>
      </dgm:t>
    </dgm:pt>
    <dgm:pt modelId="{9421BC29-1A74-47CF-A9EF-6CA25E536340}" type="pres">
      <dgm:prSet presAssocID="{C6250626-2FC5-44C5-9882-D686A1AA9250}" presName="childText" presStyleLbl="bgAcc1" presStyleIdx="1" presStyleCnt="7" custScaleX="207394">
        <dgm:presLayoutVars>
          <dgm:bulletEnabled val="1"/>
        </dgm:presLayoutVars>
      </dgm:prSet>
      <dgm:spPr/>
      <dgm:t>
        <a:bodyPr/>
        <a:lstStyle/>
        <a:p>
          <a:endParaRPr lang="es-EC"/>
        </a:p>
      </dgm:t>
    </dgm:pt>
    <dgm:pt modelId="{155CF63E-2B23-4212-995D-9FE6BA5C8763}" type="pres">
      <dgm:prSet presAssocID="{827BFD76-405E-47F9-9591-7502E61D1301}" presName="Name13" presStyleLbl="parChTrans1D2" presStyleIdx="2" presStyleCnt="7"/>
      <dgm:spPr/>
      <dgm:t>
        <a:bodyPr/>
        <a:lstStyle/>
        <a:p>
          <a:endParaRPr lang="es-EC"/>
        </a:p>
      </dgm:t>
    </dgm:pt>
    <dgm:pt modelId="{5C89154F-1B66-407B-B3E0-231A447A89E3}" type="pres">
      <dgm:prSet presAssocID="{3253B40C-2F93-4DDD-9F13-E7C6A5D942B7}" presName="childText" presStyleLbl="bgAcc1" presStyleIdx="2" presStyleCnt="7" custScaleX="207394">
        <dgm:presLayoutVars>
          <dgm:bulletEnabled val="1"/>
        </dgm:presLayoutVars>
      </dgm:prSet>
      <dgm:spPr/>
      <dgm:t>
        <a:bodyPr/>
        <a:lstStyle/>
        <a:p>
          <a:endParaRPr lang="es-EC"/>
        </a:p>
      </dgm:t>
    </dgm:pt>
    <dgm:pt modelId="{3050B09A-03D2-4AA2-8D10-4768A2A79851}" type="pres">
      <dgm:prSet presAssocID="{04A51E82-C262-4D2B-A8E9-3AB7D56EF03C}" presName="Name13" presStyleLbl="parChTrans1D2" presStyleIdx="3" presStyleCnt="7"/>
      <dgm:spPr/>
      <dgm:t>
        <a:bodyPr/>
        <a:lstStyle/>
        <a:p>
          <a:endParaRPr lang="es-EC"/>
        </a:p>
      </dgm:t>
    </dgm:pt>
    <dgm:pt modelId="{CEB1A47D-4FFA-44CC-A860-62326120E146}" type="pres">
      <dgm:prSet presAssocID="{7965C9B3-81FE-4078-B5DE-FB1196969C5E}" presName="childText" presStyleLbl="bgAcc1" presStyleIdx="3" presStyleCnt="7" custScaleX="207394">
        <dgm:presLayoutVars>
          <dgm:bulletEnabled val="1"/>
        </dgm:presLayoutVars>
      </dgm:prSet>
      <dgm:spPr/>
      <dgm:t>
        <a:bodyPr/>
        <a:lstStyle/>
        <a:p>
          <a:endParaRPr lang="es-EC"/>
        </a:p>
      </dgm:t>
    </dgm:pt>
    <dgm:pt modelId="{032BDB87-F336-45CD-99F8-3CB90974989D}" type="pres">
      <dgm:prSet presAssocID="{4B8B28A0-CBDE-43F8-9F1F-171BCC6B9634}" presName="root" presStyleCnt="0"/>
      <dgm:spPr/>
    </dgm:pt>
    <dgm:pt modelId="{D062ED58-F3B3-420C-8376-C27F93220AFB}" type="pres">
      <dgm:prSet presAssocID="{4B8B28A0-CBDE-43F8-9F1F-171BCC6B9634}" presName="rootComposite" presStyleCnt="0"/>
      <dgm:spPr/>
    </dgm:pt>
    <dgm:pt modelId="{39FCADA3-7A9A-4D97-BBCD-2E7073312D59}" type="pres">
      <dgm:prSet presAssocID="{4B8B28A0-CBDE-43F8-9F1F-171BCC6B9634}" presName="rootText" presStyleLbl="node1" presStyleIdx="1" presStyleCnt="2" custScaleX="207394"/>
      <dgm:spPr/>
      <dgm:t>
        <a:bodyPr/>
        <a:lstStyle/>
        <a:p>
          <a:endParaRPr lang="es-EC"/>
        </a:p>
      </dgm:t>
    </dgm:pt>
    <dgm:pt modelId="{92D0B987-F48D-4C52-BFC6-0D5C1E442CC4}" type="pres">
      <dgm:prSet presAssocID="{4B8B28A0-CBDE-43F8-9F1F-171BCC6B9634}" presName="rootConnector" presStyleLbl="node1" presStyleIdx="1" presStyleCnt="2"/>
      <dgm:spPr/>
      <dgm:t>
        <a:bodyPr/>
        <a:lstStyle/>
        <a:p>
          <a:endParaRPr lang="es-EC"/>
        </a:p>
      </dgm:t>
    </dgm:pt>
    <dgm:pt modelId="{1CF969F5-1B06-4122-B698-0EFFCCF38105}" type="pres">
      <dgm:prSet presAssocID="{4B8B28A0-CBDE-43F8-9F1F-171BCC6B9634}" presName="childShape" presStyleCnt="0"/>
      <dgm:spPr/>
    </dgm:pt>
    <dgm:pt modelId="{B5783216-F6A8-4DC7-8A16-A6C557ACB645}" type="pres">
      <dgm:prSet presAssocID="{6D4AB132-864F-4F8D-B52F-EA6E85593A81}" presName="Name13" presStyleLbl="parChTrans1D2" presStyleIdx="4" presStyleCnt="7"/>
      <dgm:spPr/>
      <dgm:t>
        <a:bodyPr/>
        <a:lstStyle/>
        <a:p>
          <a:endParaRPr lang="es-EC"/>
        </a:p>
      </dgm:t>
    </dgm:pt>
    <dgm:pt modelId="{B26C79CA-CEBC-4065-B6F3-BA78C32A0B2F}" type="pres">
      <dgm:prSet presAssocID="{FBC5FF74-FE48-497F-BBB2-68665F220AF1}" presName="childText" presStyleLbl="bgAcc1" presStyleIdx="4" presStyleCnt="7" custScaleX="207394">
        <dgm:presLayoutVars>
          <dgm:bulletEnabled val="1"/>
        </dgm:presLayoutVars>
      </dgm:prSet>
      <dgm:spPr/>
      <dgm:t>
        <a:bodyPr/>
        <a:lstStyle/>
        <a:p>
          <a:endParaRPr lang="es-EC"/>
        </a:p>
      </dgm:t>
    </dgm:pt>
    <dgm:pt modelId="{976121F4-EB04-4B0A-99BB-B993176FE2EC}" type="pres">
      <dgm:prSet presAssocID="{88C7E2B0-1954-4C0C-8806-84827689FF4D}" presName="Name13" presStyleLbl="parChTrans1D2" presStyleIdx="5" presStyleCnt="7"/>
      <dgm:spPr/>
      <dgm:t>
        <a:bodyPr/>
        <a:lstStyle/>
        <a:p>
          <a:endParaRPr lang="es-EC"/>
        </a:p>
      </dgm:t>
    </dgm:pt>
    <dgm:pt modelId="{D85F91AB-6C93-4C68-9A1F-222190ADAB72}" type="pres">
      <dgm:prSet presAssocID="{732D2E76-2927-44CB-92A7-D64CF74E16C4}" presName="childText" presStyleLbl="bgAcc1" presStyleIdx="5" presStyleCnt="7" custScaleX="207394">
        <dgm:presLayoutVars>
          <dgm:bulletEnabled val="1"/>
        </dgm:presLayoutVars>
      </dgm:prSet>
      <dgm:spPr/>
      <dgm:t>
        <a:bodyPr/>
        <a:lstStyle/>
        <a:p>
          <a:endParaRPr lang="es-EC"/>
        </a:p>
      </dgm:t>
    </dgm:pt>
    <dgm:pt modelId="{EA24885C-A48D-4D38-ADAC-BDD9706700B9}" type="pres">
      <dgm:prSet presAssocID="{00DF8D3C-6DB4-430E-999E-AB24C3758F2F}" presName="Name13" presStyleLbl="parChTrans1D2" presStyleIdx="6" presStyleCnt="7"/>
      <dgm:spPr/>
      <dgm:t>
        <a:bodyPr/>
        <a:lstStyle/>
        <a:p>
          <a:endParaRPr lang="es-EC"/>
        </a:p>
      </dgm:t>
    </dgm:pt>
    <dgm:pt modelId="{6313882C-B73B-47F0-BE74-7CB5CD302D08}" type="pres">
      <dgm:prSet presAssocID="{7F9312C0-0AC9-4550-A12C-7FF76B72366B}" presName="childText" presStyleLbl="bgAcc1" presStyleIdx="6" presStyleCnt="7" custScaleX="207394">
        <dgm:presLayoutVars>
          <dgm:bulletEnabled val="1"/>
        </dgm:presLayoutVars>
      </dgm:prSet>
      <dgm:spPr/>
      <dgm:t>
        <a:bodyPr/>
        <a:lstStyle/>
        <a:p>
          <a:endParaRPr lang="es-EC"/>
        </a:p>
      </dgm:t>
    </dgm:pt>
  </dgm:ptLst>
  <dgm:cxnLst>
    <dgm:cxn modelId="{E7507B37-BB90-45E9-8FF4-8B1B2B6BF2B0}" type="presOf" srcId="{FFF6DF22-F95A-4BEF-A9A9-18E8E77DCC7B}" destId="{C35C1045-9A4D-4987-822F-C42471FF0979}" srcOrd="0" destOrd="0" presId="urn:microsoft.com/office/officeart/2005/8/layout/hierarchy3"/>
    <dgm:cxn modelId="{E7F0FBA5-0CF4-43BA-8CA3-52665F892C8D}" srcId="{42EB7E78-C953-4322-947F-1A2D97A59CFF}" destId="{4B8B28A0-CBDE-43F8-9F1F-171BCC6B9634}" srcOrd="1" destOrd="0" parTransId="{B3B7E599-69FF-4902-A5FC-184B1F963150}" sibTransId="{63F63A6B-E5FA-4CC0-B78B-694EA12B4134}"/>
    <dgm:cxn modelId="{1EB48CCE-E013-4787-B08F-792034AB9791}" srcId="{35F7F7A4-5D53-4FE4-A40B-7C878C44983B}" destId="{3253B40C-2F93-4DDD-9F13-E7C6A5D942B7}" srcOrd="2" destOrd="0" parTransId="{827BFD76-405E-47F9-9591-7502E61D1301}" sibTransId="{EB7EEA6A-B983-4257-99F9-77ABA7CA4D69}"/>
    <dgm:cxn modelId="{4CC201CA-2CDF-4E05-A0F7-038839403BBA}" type="presOf" srcId="{88C7E2B0-1954-4C0C-8806-84827689FF4D}" destId="{976121F4-EB04-4B0A-99BB-B993176FE2EC}" srcOrd="0" destOrd="0" presId="urn:microsoft.com/office/officeart/2005/8/layout/hierarchy3"/>
    <dgm:cxn modelId="{3AF484DC-D1B4-4398-95E3-5AAAC7E285CA}" srcId="{35F7F7A4-5D53-4FE4-A40B-7C878C44983B}" destId="{C6250626-2FC5-44C5-9882-D686A1AA9250}" srcOrd="1" destOrd="0" parTransId="{5A6669AA-9EE4-4AF0-92A2-2FA65E6B1266}" sibTransId="{26FA748C-BEBA-4369-A7D7-027EB473B0DE}"/>
    <dgm:cxn modelId="{85C333E7-4705-403E-8526-7FC3CCB49A37}" type="presOf" srcId="{35F7F7A4-5D53-4FE4-A40B-7C878C44983B}" destId="{6C092DFC-4CBB-46BB-94E0-39A1DA4F25A4}" srcOrd="1" destOrd="0" presId="urn:microsoft.com/office/officeart/2005/8/layout/hierarchy3"/>
    <dgm:cxn modelId="{4583F492-01C6-4D15-A9A9-63CA84174048}" srcId="{4B8B28A0-CBDE-43F8-9F1F-171BCC6B9634}" destId="{FBC5FF74-FE48-497F-BBB2-68665F220AF1}" srcOrd="0" destOrd="0" parTransId="{6D4AB132-864F-4F8D-B52F-EA6E85593A81}" sibTransId="{B6D13923-15CE-4B18-B365-83E758FFBBC8}"/>
    <dgm:cxn modelId="{55B52794-EF41-40F4-A12C-B4F86E486846}" srcId="{4B8B28A0-CBDE-43F8-9F1F-171BCC6B9634}" destId="{732D2E76-2927-44CB-92A7-D64CF74E16C4}" srcOrd="1" destOrd="0" parTransId="{88C7E2B0-1954-4C0C-8806-84827689FF4D}" sibTransId="{882E2C56-5899-47CB-8175-5C5C9308FDC1}"/>
    <dgm:cxn modelId="{A48317F0-9E6F-4430-B264-B257218335A4}" type="presOf" srcId="{FBC5FF74-FE48-497F-BBB2-68665F220AF1}" destId="{B26C79CA-CEBC-4065-B6F3-BA78C32A0B2F}" srcOrd="0" destOrd="0" presId="urn:microsoft.com/office/officeart/2005/8/layout/hierarchy3"/>
    <dgm:cxn modelId="{2D4B1C65-95BD-4A44-89AE-A33AF536456B}" type="presOf" srcId="{7F9312C0-0AC9-4550-A12C-7FF76B72366B}" destId="{6313882C-B73B-47F0-BE74-7CB5CD302D08}" srcOrd="0" destOrd="0" presId="urn:microsoft.com/office/officeart/2005/8/layout/hierarchy3"/>
    <dgm:cxn modelId="{DDE58BDA-1B82-42E2-A4D3-E0C8CD6BD900}" srcId="{35F7F7A4-5D53-4FE4-A40B-7C878C44983B}" destId="{FFF6DF22-F95A-4BEF-A9A9-18E8E77DCC7B}" srcOrd="0" destOrd="0" parTransId="{C14EB0FE-6919-422A-BC5E-F37A871CEA99}" sibTransId="{D09E5F13-6579-4C5A-9ACD-CC5670E18D75}"/>
    <dgm:cxn modelId="{C9D75D7A-ECD4-467E-8B49-A15676EA7273}" type="presOf" srcId="{7965C9B3-81FE-4078-B5DE-FB1196969C5E}" destId="{CEB1A47D-4FFA-44CC-A860-62326120E146}" srcOrd="0" destOrd="0" presId="urn:microsoft.com/office/officeart/2005/8/layout/hierarchy3"/>
    <dgm:cxn modelId="{AE00BEA8-AD6A-4F68-B492-27BDC2EBAD59}" type="presOf" srcId="{35F7F7A4-5D53-4FE4-A40B-7C878C44983B}" destId="{6299ACB5-06AD-46D3-84E4-6BA4D3BCFACD}" srcOrd="0" destOrd="0" presId="urn:microsoft.com/office/officeart/2005/8/layout/hierarchy3"/>
    <dgm:cxn modelId="{25FC1714-1D87-4ECB-88A0-8EE26C0DF001}" srcId="{4B8B28A0-CBDE-43F8-9F1F-171BCC6B9634}" destId="{7F9312C0-0AC9-4550-A12C-7FF76B72366B}" srcOrd="2" destOrd="0" parTransId="{00DF8D3C-6DB4-430E-999E-AB24C3758F2F}" sibTransId="{80122547-CE66-40A6-BD12-66EE7D4A2E75}"/>
    <dgm:cxn modelId="{6DDC55D6-D072-4E75-A716-3C5522BB9E3F}" type="presOf" srcId="{6D4AB132-864F-4F8D-B52F-EA6E85593A81}" destId="{B5783216-F6A8-4DC7-8A16-A6C557ACB645}" srcOrd="0" destOrd="0" presId="urn:microsoft.com/office/officeart/2005/8/layout/hierarchy3"/>
    <dgm:cxn modelId="{B9E5A97D-84FA-4A28-B1F8-9D92A7B8981A}" type="presOf" srcId="{C6250626-2FC5-44C5-9882-D686A1AA9250}" destId="{9421BC29-1A74-47CF-A9EF-6CA25E536340}" srcOrd="0" destOrd="0" presId="urn:microsoft.com/office/officeart/2005/8/layout/hierarchy3"/>
    <dgm:cxn modelId="{6CCC4546-6093-4C38-9D58-4AF3FB2230CB}" type="presOf" srcId="{42EB7E78-C953-4322-947F-1A2D97A59CFF}" destId="{A03B5991-81B4-48E6-BBEF-FADAF0DFD944}" srcOrd="0" destOrd="0" presId="urn:microsoft.com/office/officeart/2005/8/layout/hierarchy3"/>
    <dgm:cxn modelId="{19E3E54B-A249-4FE5-95B4-92E7F4048DE2}" srcId="{42EB7E78-C953-4322-947F-1A2D97A59CFF}" destId="{35F7F7A4-5D53-4FE4-A40B-7C878C44983B}" srcOrd="0" destOrd="0" parTransId="{15EC1D55-04D6-4071-833E-F13307F20C53}" sibTransId="{D5D16184-D65C-4B02-B98F-F3F426939A88}"/>
    <dgm:cxn modelId="{F7BD6AED-2763-476B-B3FC-7864A1B7722C}" type="presOf" srcId="{732D2E76-2927-44CB-92A7-D64CF74E16C4}" destId="{D85F91AB-6C93-4C68-9A1F-222190ADAB72}" srcOrd="0" destOrd="0" presId="urn:microsoft.com/office/officeart/2005/8/layout/hierarchy3"/>
    <dgm:cxn modelId="{1926A97D-14B5-4B3A-9E9E-91D2BBB743E3}" type="presOf" srcId="{827BFD76-405E-47F9-9591-7502E61D1301}" destId="{155CF63E-2B23-4212-995D-9FE6BA5C8763}" srcOrd="0" destOrd="0" presId="urn:microsoft.com/office/officeart/2005/8/layout/hierarchy3"/>
    <dgm:cxn modelId="{BAF6EDCB-7252-4389-9994-A2A849FFAB55}" type="presOf" srcId="{4B8B28A0-CBDE-43F8-9F1F-171BCC6B9634}" destId="{92D0B987-F48D-4C52-BFC6-0D5C1E442CC4}" srcOrd="1" destOrd="0" presId="urn:microsoft.com/office/officeart/2005/8/layout/hierarchy3"/>
    <dgm:cxn modelId="{B8D14A2B-A97D-4418-9D83-2C191209DDCE}" srcId="{35F7F7A4-5D53-4FE4-A40B-7C878C44983B}" destId="{7965C9B3-81FE-4078-B5DE-FB1196969C5E}" srcOrd="3" destOrd="0" parTransId="{04A51E82-C262-4D2B-A8E9-3AB7D56EF03C}" sibTransId="{68B48EFB-CEC6-4601-AAC2-3F6B502F3E3B}"/>
    <dgm:cxn modelId="{DE72D36C-5CE5-4A4C-9429-7F823421EADC}" type="presOf" srcId="{4B8B28A0-CBDE-43F8-9F1F-171BCC6B9634}" destId="{39FCADA3-7A9A-4D97-BBCD-2E7073312D59}" srcOrd="0" destOrd="0" presId="urn:microsoft.com/office/officeart/2005/8/layout/hierarchy3"/>
    <dgm:cxn modelId="{FB5C6F63-5EE7-49D1-AA56-DB8FB9EA5C1B}" type="presOf" srcId="{04A51E82-C262-4D2B-A8E9-3AB7D56EF03C}" destId="{3050B09A-03D2-4AA2-8D10-4768A2A79851}" srcOrd="0" destOrd="0" presId="urn:microsoft.com/office/officeart/2005/8/layout/hierarchy3"/>
    <dgm:cxn modelId="{7B98A4E5-622C-4678-99A2-EC56B427D56C}" type="presOf" srcId="{C14EB0FE-6919-422A-BC5E-F37A871CEA99}" destId="{8BDF3604-5A78-42E1-8974-1440D16A91A3}" srcOrd="0" destOrd="0" presId="urn:microsoft.com/office/officeart/2005/8/layout/hierarchy3"/>
    <dgm:cxn modelId="{344B2155-A931-4517-83A4-081C2CB641FE}" type="presOf" srcId="{00DF8D3C-6DB4-430E-999E-AB24C3758F2F}" destId="{EA24885C-A48D-4D38-ADAC-BDD9706700B9}" srcOrd="0" destOrd="0" presId="urn:microsoft.com/office/officeart/2005/8/layout/hierarchy3"/>
    <dgm:cxn modelId="{DF93BB9E-3142-4601-B18D-CCB6B9C9D787}" type="presOf" srcId="{3253B40C-2F93-4DDD-9F13-E7C6A5D942B7}" destId="{5C89154F-1B66-407B-B3E0-231A447A89E3}" srcOrd="0" destOrd="0" presId="urn:microsoft.com/office/officeart/2005/8/layout/hierarchy3"/>
    <dgm:cxn modelId="{27844646-36D1-4FE2-BFCA-B9E00ABAECE6}" type="presOf" srcId="{5A6669AA-9EE4-4AF0-92A2-2FA65E6B1266}" destId="{2E3121B5-EFF8-4303-BDCA-68A017FB09F6}" srcOrd="0" destOrd="0" presId="urn:microsoft.com/office/officeart/2005/8/layout/hierarchy3"/>
    <dgm:cxn modelId="{A75237E9-C905-4D09-AACC-3A533768CC52}" type="presParOf" srcId="{A03B5991-81B4-48E6-BBEF-FADAF0DFD944}" destId="{86FFB353-DBB9-4589-B635-52333A1CDFB8}" srcOrd="0" destOrd="0" presId="urn:microsoft.com/office/officeart/2005/8/layout/hierarchy3"/>
    <dgm:cxn modelId="{B05CF97A-4363-4F8A-A708-EC66867BB5EE}" type="presParOf" srcId="{86FFB353-DBB9-4589-B635-52333A1CDFB8}" destId="{47F58BB6-729F-4009-87EE-B599716A58E9}" srcOrd="0" destOrd="0" presId="urn:microsoft.com/office/officeart/2005/8/layout/hierarchy3"/>
    <dgm:cxn modelId="{12B5D61D-2BBA-4E05-B7C3-ED0B6FA42D6A}" type="presParOf" srcId="{47F58BB6-729F-4009-87EE-B599716A58E9}" destId="{6299ACB5-06AD-46D3-84E4-6BA4D3BCFACD}" srcOrd="0" destOrd="0" presId="urn:microsoft.com/office/officeart/2005/8/layout/hierarchy3"/>
    <dgm:cxn modelId="{2CB7E583-AE69-42C3-B437-811199792AE4}" type="presParOf" srcId="{47F58BB6-729F-4009-87EE-B599716A58E9}" destId="{6C092DFC-4CBB-46BB-94E0-39A1DA4F25A4}" srcOrd="1" destOrd="0" presId="urn:microsoft.com/office/officeart/2005/8/layout/hierarchy3"/>
    <dgm:cxn modelId="{44F3F0ED-3492-4CEE-B2AE-543869BF1368}" type="presParOf" srcId="{86FFB353-DBB9-4589-B635-52333A1CDFB8}" destId="{00A764D7-1F69-47BE-900C-7CDC8F782518}" srcOrd="1" destOrd="0" presId="urn:microsoft.com/office/officeart/2005/8/layout/hierarchy3"/>
    <dgm:cxn modelId="{97031F3B-28FC-4925-9C85-283B9DAC9F04}" type="presParOf" srcId="{00A764D7-1F69-47BE-900C-7CDC8F782518}" destId="{8BDF3604-5A78-42E1-8974-1440D16A91A3}" srcOrd="0" destOrd="0" presId="urn:microsoft.com/office/officeart/2005/8/layout/hierarchy3"/>
    <dgm:cxn modelId="{6AD23F0E-E5A1-4203-88C8-0FF11172137C}" type="presParOf" srcId="{00A764D7-1F69-47BE-900C-7CDC8F782518}" destId="{C35C1045-9A4D-4987-822F-C42471FF0979}" srcOrd="1" destOrd="0" presId="urn:microsoft.com/office/officeart/2005/8/layout/hierarchy3"/>
    <dgm:cxn modelId="{B40C39CF-D99A-469A-B9F7-67C9D7B5872B}" type="presParOf" srcId="{00A764D7-1F69-47BE-900C-7CDC8F782518}" destId="{2E3121B5-EFF8-4303-BDCA-68A017FB09F6}" srcOrd="2" destOrd="0" presId="urn:microsoft.com/office/officeart/2005/8/layout/hierarchy3"/>
    <dgm:cxn modelId="{DC4C0EFF-96D1-4047-8E39-336208FB6018}" type="presParOf" srcId="{00A764D7-1F69-47BE-900C-7CDC8F782518}" destId="{9421BC29-1A74-47CF-A9EF-6CA25E536340}" srcOrd="3" destOrd="0" presId="urn:microsoft.com/office/officeart/2005/8/layout/hierarchy3"/>
    <dgm:cxn modelId="{9C1018B5-82F1-4AD1-9248-3567B426C8F6}" type="presParOf" srcId="{00A764D7-1F69-47BE-900C-7CDC8F782518}" destId="{155CF63E-2B23-4212-995D-9FE6BA5C8763}" srcOrd="4" destOrd="0" presId="urn:microsoft.com/office/officeart/2005/8/layout/hierarchy3"/>
    <dgm:cxn modelId="{8A5DF66B-D6FD-4F93-8C69-31FD5AE13675}" type="presParOf" srcId="{00A764D7-1F69-47BE-900C-7CDC8F782518}" destId="{5C89154F-1B66-407B-B3E0-231A447A89E3}" srcOrd="5" destOrd="0" presId="urn:microsoft.com/office/officeart/2005/8/layout/hierarchy3"/>
    <dgm:cxn modelId="{5463B122-D666-4941-AE7E-FBFC7F56DA2D}" type="presParOf" srcId="{00A764D7-1F69-47BE-900C-7CDC8F782518}" destId="{3050B09A-03D2-4AA2-8D10-4768A2A79851}" srcOrd="6" destOrd="0" presId="urn:microsoft.com/office/officeart/2005/8/layout/hierarchy3"/>
    <dgm:cxn modelId="{913A7FCB-B1A7-4EE7-9396-2EECF544E2A8}" type="presParOf" srcId="{00A764D7-1F69-47BE-900C-7CDC8F782518}" destId="{CEB1A47D-4FFA-44CC-A860-62326120E146}" srcOrd="7" destOrd="0" presId="urn:microsoft.com/office/officeart/2005/8/layout/hierarchy3"/>
    <dgm:cxn modelId="{2D2FE632-A513-472F-9A94-AB8C49E3557B}" type="presParOf" srcId="{A03B5991-81B4-48E6-BBEF-FADAF0DFD944}" destId="{032BDB87-F336-45CD-99F8-3CB90974989D}" srcOrd="1" destOrd="0" presId="urn:microsoft.com/office/officeart/2005/8/layout/hierarchy3"/>
    <dgm:cxn modelId="{2393D239-DB6F-461D-B212-8FBC50C91562}" type="presParOf" srcId="{032BDB87-F336-45CD-99F8-3CB90974989D}" destId="{D062ED58-F3B3-420C-8376-C27F93220AFB}" srcOrd="0" destOrd="0" presId="urn:microsoft.com/office/officeart/2005/8/layout/hierarchy3"/>
    <dgm:cxn modelId="{5619BEC2-2773-4942-939D-0655B8AE2D1F}" type="presParOf" srcId="{D062ED58-F3B3-420C-8376-C27F93220AFB}" destId="{39FCADA3-7A9A-4D97-BBCD-2E7073312D59}" srcOrd="0" destOrd="0" presId="urn:microsoft.com/office/officeart/2005/8/layout/hierarchy3"/>
    <dgm:cxn modelId="{114C2DA3-646F-4E26-B4FE-AC2326CCB183}" type="presParOf" srcId="{D062ED58-F3B3-420C-8376-C27F93220AFB}" destId="{92D0B987-F48D-4C52-BFC6-0D5C1E442CC4}" srcOrd="1" destOrd="0" presId="urn:microsoft.com/office/officeart/2005/8/layout/hierarchy3"/>
    <dgm:cxn modelId="{FC1C1105-9ADD-4E34-AF50-1406EC0E3678}" type="presParOf" srcId="{032BDB87-F336-45CD-99F8-3CB90974989D}" destId="{1CF969F5-1B06-4122-B698-0EFFCCF38105}" srcOrd="1" destOrd="0" presId="urn:microsoft.com/office/officeart/2005/8/layout/hierarchy3"/>
    <dgm:cxn modelId="{DAC3757C-14FD-45E1-AD21-B8787972E05D}" type="presParOf" srcId="{1CF969F5-1B06-4122-B698-0EFFCCF38105}" destId="{B5783216-F6A8-4DC7-8A16-A6C557ACB645}" srcOrd="0" destOrd="0" presId="urn:microsoft.com/office/officeart/2005/8/layout/hierarchy3"/>
    <dgm:cxn modelId="{5813F5B0-D82D-4FB8-AEBE-E97C42192C46}" type="presParOf" srcId="{1CF969F5-1B06-4122-B698-0EFFCCF38105}" destId="{B26C79CA-CEBC-4065-B6F3-BA78C32A0B2F}" srcOrd="1" destOrd="0" presId="urn:microsoft.com/office/officeart/2005/8/layout/hierarchy3"/>
    <dgm:cxn modelId="{CE182596-7ACC-4A1F-BA09-54EA989B859F}" type="presParOf" srcId="{1CF969F5-1B06-4122-B698-0EFFCCF38105}" destId="{976121F4-EB04-4B0A-99BB-B993176FE2EC}" srcOrd="2" destOrd="0" presId="urn:microsoft.com/office/officeart/2005/8/layout/hierarchy3"/>
    <dgm:cxn modelId="{54CE589E-FDDD-42B6-81A3-7853B6E1CE89}" type="presParOf" srcId="{1CF969F5-1B06-4122-B698-0EFFCCF38105}" destId="{D85F91AB-6C93-4C68-9A1F-222190ADAB72}" srcOrd="3" destOrd="0" presId="urn:microsoft.com/office/officeart/2005/8/layout/hierarchy3"/>
    <dgm:cxn modelId="{1B731842-B8E0-4D38-8C87-496C32BD53C3}" type="presParOf" srcId="{1CF969F5-1B06-4122-B698-0EFFCCF38105}" destId="{EA24885C-A48D-4D38-ADAC-BDD9706700B9}" srcOrd="4" destOrd="0" presId="urn:microsoft.com/office/officeart/2005/8/layout/hierarchy3"/>
    <dgm:cxn modelId="{7BEB242A-6D10-44AE-AD2B-A31206A91354}" type="presParOf" srcId="{1CF969F5-1B06-4122-B698-0EFFCCF38105}" destId="{6313882C-B73B-47F0-BE74-7CB5CD302D08}"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66C709-9F65-45DA-B2D5-50E1A9651838}" type="doc">
      <dgm:prSet loTypeId="urn:microsoft.com/office/officeart/2005/8/layout/arrow2" loCatId="process" qsTypeId="urn:microsoft.com/office/officeart/2005/8/quickstyle/simple1" qsCatId="simple" csTypeId="urn:microsoft.com/office/officeart/2005/8/colors/accent2_4" csCatId="accent2" phldr="1"/>
      <dgm:spPr/>
    </dgm:pt>
    <dgm:pt modelId="{C21580DE-F1E0-4454-85BB-898090CD45D1}">
      <dgm:prSet phldrT="[Texto]" custT="1"/>
      <dgm:spPr/>
      <dgm:t>
        <a:bodyPr/>
        <a:lstStyle/>
        <a:p>
          <a:r>
            <a:rPr lang="es-ES" sz="2600" dirty="0" smtClean="0"/>
            <a:t>Trámite complejo.</a:t>
          </a:r>
          <a:endParaRPr lang="es-EC" sz="2600" dirty="0"/>
        </a:p>
      </dgm:t>
    </dgm:pt>
    <dgm:pt modelId="{0D51FC09-7010-4F55-83BC-0540C467A059}" type="parTrans" cxnId="{8DF4C005-9C52-4D69-BB0F-535BA88AD37E}">
      <dgm:prSet/>
      <dgm:spPr/>
      <dgm:t>
        <a:bodyPr/>
        <a:lstStyle/>
        <a:p>
          <a:endParaRPr lang="es-EC" sz="2600"/>
        </a:p>
      </dgm:t>
    </dgm:pt>
    <dgm:pt modelId="{6FC16950-B914-429E-950A-FB60B042DD4E}" type="sibTrans" cxnId="{8DF4C005-9C52-4D69-BB0F-535BA88AD37E}">
      <dgm:prSet/>
      <dgm:spPr/>
      <dgm:t>
        <a:bodyPr/>
        <a:lstStyle/>
        <a:p>
          <a:endParaRPr lang="es-EC" sz="2600"/>
        </a:p>
      </dgm:t>
    </dgm:pt>
    <dgm:pt modelId="{709D20E7-92F4-4DA2-BBCF-78BB9D119927}">
      <dgm:prSet custT="1"/>
      <dgm:spPr/>
      <dgm:t>
        <a:bodyPr/>
        <a:lstStyle/>
        <a:p>
          <a:r>
            <a:rPr lang="es-ES" sz="2600" dirty="0" smtClean="0"/>
            <a:t>Demasiado tiempo</a:t>
          </a:r>
          <a:endParaRPr lang="es-EC" sz="2600" dirty="0"/>
        </a:p>
      </dgm:t>
    </dgm:pt>
    <dgm:pt modelId="{21A950F8-53D6-4417-B45C-B453516B43DC}" type="parTrans" cxnId="{F996622E-E881-4B94-83E2-CCAA32E48022}">
      <dgm:prSet/>
      <dgm:spPr/>
      <dgm:t>
        <a:bodyPr/>
        <a:lstStyle/>
        <a:p>
          <a:endParaRPr lang="es-EC" sz="2600"/>
        </a:p>
      </dgm:t>
    </dgm:pt>
    <dgm:pt modelId="{34B52384-7A4C-4D23-A547-B7D4EF3887AE}" type="sibTrans" cxnId="{F996622E-E881-4B94-83E2-CCAA32E48022}">
      <dgm:prSet/>
      <dgm:spPr/>
      <dgm:t>
        <a:bodyPr/>
        <a:lstStyle/>
        <a:p>
          <a:endParaRPr lang="es-EC" sz="2600"/>
        </a:p>
      </dgm:t>
    </dgm:pt>
    <dgm:pt modelId="{AD8D0DB7-1804-4AB1-9C7D-8F3DEA81E742}">
      <dgm:prSet custT="1"/>
      <dgm:spPr/>
      <dgm:t>
        <a:bodyPr/>
        <a:lstStyle/>
        <a:p>
          <a:r>
            <a:rPr lang="es-ES" sz="2600" dirty="0" smtClean="0"/>
            <a:t>Falta de información</a:t>
          </a:r>
          <a:endParaRPr lang="es-EC" sz="2600" dirty="0"/>
        </a:p>
      </dgm:t>
    </dgm:pt>
    <dgm:pt modelId="{E47CA09A-6ED3-4845-AF9A-2A3FE2A3C4A9}" type="parTrans" cxnId="{529EA4A9-EBF7-4B13-8592-45721BCCB209}">
      <dgm:prSet/>
      <dgm:spPr/>
      <dgm:t>
        <a:bodyPr/>
        <a:lstStyle/>
        <a:p>
          <a:endParaRPr lang="es-EC" sz="2600"/>
        </a:p>
      </dgm:t>
    </dgm:pt>
    <dgm:pt modelId="{CF772798-034A-4D72-B239-27C67D5FC541}" type="sibTrans" cxnId="{529EA4A9-EBF7-4B13-8592-45721BCCB209}">
      <dgm:prSet/>
      <dgm:spPr/>
      <dgm:t>
        <a:bodyPr/>
        <a:lstStyle/>
        <a:p>
          <a:endParaRPr lang="es-EC" sz="2600"/>
        </a:p>
      </dgm:t>
    </dgm:pt>
    <dgm:pt modelId="{898E6D53-24DA-4080-BE28-45A5B3E3B16E}" type="pres">
      <dgm:prSet presAssocID="{F766C709-9F65-45DA-B2D5-50E1A9651838}" presName="arrowDiagram" presStyleCnt="0">
        <dgm:presLayoutVars>
          <dgm:chMax val="5"/>
          <dgm:dir/>
          <dgm:resizeHandles val="exact"/>
        </dgm:presLayoutVars>
      </dgm:prSet>
      <dgm:spPr/>
    </dgm:pt>
    <dgm:pt modelId="{4ECACDB9-B3D3-4F78-8B05-F8A9007A692E}" type="pres">
      <dgm:prSet presAssocID="{F766C709-9F65-45DA-B2D5-50E1A9651838}" presName="arrow" presStyleLbl="bgShp" presStyleIdx="0" presStyleCnt="1"/>
      <dgm:spPr/>
    </dgm:pt>
    <dgm:pt modelId="{3A0A857E-4D4D-43FA-9C56-BD2A722FAC1D}" type="pres">
      <dgm:prSet presAssocID="{F766C709-9F65-45DA-B2D5-50E1A9651838}" presName="arrowDiagram3" presStyleCnt="0"/>
      <dgm:spPr/>
    </dgm:pt>
    <dgm:pt modelId="{B4E6F385-F5CD-4DFA-9DC8-7213DC4E263C}" type="pres">
      <dgm:prSet presAssocID="{C21580DE-F1E0-4454-85BB-898090CD45D1}" presName="bullet3a" presStyleLbl="node1" presStyleIdx="0" presStyleCnt="3"/>
      <dgm:spPr/>
    </dgm:pt>
    <dgm:pt modelId="{41851723-FA13-4450-95C4-0B8E229A3CE0}" type="pres">
      <dgm:prSet presAssocID="{C21580DE-F1E0-4454-85BB-898090CD45D1}" presName="textBox3a" presStyleLbl="revTx" presStyleIdx="0" presStyleCnt="3">
        <dgm:presLayoutVars>
          <dgm:bulletEnabled val="1"/>
        </dgm:presLayoutVars>
      </dgm:prSet>
      <dgm:spPr/>
      <dgm:t>
        <a:bodyPr/>
        <a:lstStyle/>
        <a:p>
          <a:endParaRPr lang="es-EC"/>
        </a:p>
      </dgm:t>
    </dgm:pt>
    <dgm:pt modelId="{85A36B67-C662-402E-82DB-65A9CC30599E}" type="pres">
      <dgm:prSet presAssocID="{709D20E7-92F4-4DA2-BBCF-78BB9D119927}" presName="bullet3b" presStyleLbl="node1" presStyleIdx="1" presStyleCnt="3"/>
      <dgm:spPr/>
    </dgm:pt>
    <dgm:pt modelId="{2D4B75E7-C3C2-4B27-914B-5D3BA7C05C1A}" type="pres">
      <dgm:prSet presAssocID="{709D20E7-92F4-4DA2-BBCF-78BB9D119927}" presName="textBox3b" presStyleLbl="revTx" presStyleIdx="1" presStyleCnt="3">
        <dgm:presLayoutVars>
          <dgm:bulletEnabled val="1"/>
        </dgm:presLayoutVars>
      </dgm:prSet>
      <dgm:spPr/>
      <dgm:t>
        <a:bodyPr/>
        <a:lstStyle/>
        <a:p>
          <a:endParaRPr lang="es-EC"/>
        </a:p>
      </dgm:t>
    </dgm:pt>
    <dgm:pt modelId="{0071EDA8-42D5-410B-97F1-958C81D8B2A0}" type="pres">
      <dgm:prSet presAssocID="{AD8D0DB7-1804-4AB1-9C7D-8F3DEA81E742}" presName="bullet3c" presStyleLbl="node1" presStyleIdx="2" presStyleCnt="3"/>
      <dgm:spPr/>
    </dgm:pt>
    <dgm:pt modelId="{60A86975-9AFF-4FF2-B9E7-E326D1A7F631}" type="pres">
      <dgm:prSet presAssocID="{AD8D0DB7-1804-4AB1-9C7D-8F3DEA81E742}" presName="textBox3c" presStyleLbl="revTx" presStyleIdx="2" presStyleCnt="3" custScaleX="111492">
        <dgm:presLayoutVars>
          <dgm:bulletEnabled val="1"/>
        </dgm:presLayoutVars>
      </dgm:prSet>
      <dgm:spPr/>
      <dgm:t>
        <a:bodyPr/>
        <a:lstStyle/>
        <a:p>
          <a:endParaRPr lang="es-EC"/>
        </a:p>
      </dgm:t>
    </dgm:pt>
  </dgm:ptLst>
  <dgm:cxnLst>
    <dgm:cxn modelId="{98A04E2A-5BCE-4BEC-AEFF-A696A990BB63}" type="presOf" srcId="{AD8D0DB7-1804-4AB1-9C7D-8F3DEA81E742}" destId="{60A86975-9AFF-4FF2-B9E7-E326D1A7F631}" srcOrd="0" destOrd="0" presId="urn:microsoft.com/office/officeart/2005/8/layout/arrow2"/>
    <dgm:cxn modelId="{15968566-E6C5-4C2B-BE20-27A09F734FB9}" type="presOf" srcId="{F766C709-9F65-45DA-B2D5-50E1A9651838}" destId="{898E6D53-24DA-4080-BE28-45A5B3E3B16E}" srcOrd="0" destOrd="0" presId="urn:microsoft.com/office/officeart/2005/8/layout/arrow2"/>
    <dgm:cxn modelId="{8DF4C005-9C52-4D69-BB0F-535BA88AD37E}" srcId="{F766C709-9F65-45DA-B2D5-50E1A9651838}" destId="{C21580DE-F1E0-4454-85BB-898090CD45D1}" srcOrd="0" destOrd="0" parTransId="{0D51FC09-7010-4F55-83BC-0540C467A059}" sibTransId="{6FC16950-B914-429E-950A-FB60B042DD4E}"/>
    <dgm:cxn modelId="{36E52D20-061D-409E-AD81-F11E8F41D066}" type="presOf" srcId="{709D20E7-92F4-4DA2-BBCF-78BB9D119927}" destId="{2D4B75E7-C3C2-4B27-914B-5D3BA7C05C1A}" srcOrd="0" destOrd="0" presId="urn:microsoft.com/office/officeart/2005/8/layout/arrow2"/>
    <dgm:cxn modelId="{18A0AA0A-3651-4A10-9551-6639FD8854FD}" type="presOf" srcId="{C21580DE-F1E0-4454-85BB-898090CD45D1}" destId="{41851723-FA13-4450-95C4-0B8E229A3CE0}" srcOrd="0" destOrd="0" presId="urn:microsoft.com/office/officeart/2005/8/layout/arrow2"/>
    <dgm:cxn modelId="{F996622E-E881-4B94-83E2-CCAA32E48022}" srcId="{F766C709-9F65-45DA-B2D5-50E1A9651838}" destId="{709D20E7-92F4-4DA2-BBCF-78BB9D119927}" srcOrd="1" destOrd="0" parTransId="{21A950F8-53D6-4417-B45C-B453516B43DC}" sibTransId="{34B52384-7A4C-4D23-A547-B7D4EF3887AE}"/>
    <dgm:cxn modelId="{529EA4A9-EBF7-4B13-8592-45721BCCB209}" srcId="{F766C709-9F65-45DA-B2D5-50E1A9651838}" destId="{AD8D0DB7-1804-4AB1-9C7D-8F3DEA81E742}" srcOrd="2" destOrd="0" parTransId="{E47CA09A-6ED3-4845-AF9A-2A3FE2A3C4A9}" sibTransId="{CF772798-034A-4D72-B239-27C67D5FC541}"/>
    <dgm:cxn modelId="{78711830-3E65-48C7-A8F9-586D59F4473E}" type="presParOf" srcId="{898E6D53-24DA-4080-BE28-45A5B3E3B16E}" destId="{4ECACDB9-B3D3-4F78-8B05-F8A9007A692E}" srcOrd="0" destOrd="0" presId="urn:microsoft.com/office/officeart/2005/8/layout/arrow2"/>
    <dgm:cxn modelId="{72AC1C3D-22F8-4AF5-AFC8-29F19079A6A0}" type="presParOf" srcId="{898E6D53-24DA-4080-BE28-45A5B3E3B16E}" destId="{3A0A857E-4D4D-43FA-9C56-BD2A722FAC1D}" srcOrd="1" destOrd="0" presId="urn:microsoft.com/office/officeart/2005/8/layout/arrow2"/>
    <dgm:cxn modelId="{7343CD82-F084-47EE-A05D-66DA5E6DB3B5}" type="presParOf" srcId="{3A0A857E-4D4D-43FA-9C56-BD2A722FAC1D}" destId="{B4E6F385-F5CD-4DFA-9DC8-7213DC4E263C}" srcOrd="0" destOrd="0" presId="urn:microsoft.com/office/officeart/2005/8/layout/arrow2"/>
    <dgm:cxn modelId="{95795CFE-FAFF-412C-98A6-122A4CF68BD1}" type="presParOf" srcId="{3A0A857E-4D4D-43FA-9C56-BD2A722FAC1D}" destId="{41851723-FA13-4450-95C4-0B8E229A3CE0}" srcOrd="1" destOrd="0" presId="urn:microsoft.com/office/officeart/2005/8/layout/arrow2"/>
    <dgm:cxn modelId="{92E8B93A-53A7-4A4D-9A61-7FCC71DE138C}" type="presParOf" srcId="{3A0A857E-4D4D-43FA-9C56-BD2A722FAC1D}" destId="{85A36B67-C662-402E-82DB-65A9CC30599E}" srcOrd="2" destOrd="0" presId="urn:microsoft.com/office/officeart/2005/8/layout/arrow2"/>
    <dgm:cxn modelId="{23E7768E-634C-499B-A88C-77DF8CDE8151}" type="presParOf" srcId="{3A0A857E-4D4D-43FA-9C56-BD2A722FAC1D}" destId="{2D4B75E7-C3C2-4B27-914B-5D3BA7C05C1A}" srcOrd="3" destOrd="0" presId="urn:microsoft.com/office/officeart/2005/8/layout/arrow2"/>
    <dgm:cxn modelId="{1D5A8AEB-01C6-43AC-AB4D-D5938F048A92}" type="presParOf" srcId="{3A0A857E-4D4D-43FA-9C56-BD2A722FAC1D}" destId="{0071EDA8-42D5-410B-97F1-958C81D8B2A0}" srcOrd="4" destOrd="0" presId="urn:microsoft.com/office/officeart/2005/8/layout/arrow2"/>
    <dgm:cxn modelId="{F72F474B-03F8-4FC0-923A-50FD4A354741}" type="presParOf" srcId="{3A0A857E-4D4D-43FA-9C56-BD2A722FAC1D}" destId="{60A86975-9AFF-4FF2-B9E7-E326D1A7F631}"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B07F68B-A70B-4F26-B52E-1E74927A04F7}" type="doc">
      <dgm:prSet loTypeId="urn:microsoft.com/office/officeart/2005/8/layout/process5" loCatId="process" qsTypeId="urn:microsoft.com/office/officeart/2005/8/quickstyle/3d1" qsCatId="3D" csTypeId="urn:microsoft.com/office/officeart/2005/8/colors/colorful5" csCatId="colorful" phldr="1"/>
      <dgm:spPr/>
      <dgm:t>
        <a:bodyPr/>
        <a:lstStyle/>
        <a:p>
          <a:endParaRPr lang="es-EC"/>
        </a:p>
      </dgm:t>
    </dgm:pt>
    <dgm:pt modelId="{72368CCA-8B90-44CD-B8C5-658CC1B9851B}">
      <dgm:prSet phldrT="[Texto]"/>
      <dgm:spPr/>
      <dgm:t>
        <a:bodyPr/>
        <a:lstStyle/>
        <a:p>
          <a:r>
            <a:rPr lang="es-ES" b="1" dirty="0" smtClean="0">
              <a:solidFill>
                <a:schemeClr val="tx1"/>
              </a:solidFill>
            </a:rPr>
            <a:t>Reestructuración de pasivos.</a:t>
          </a:r>
          <a:endParaRPr lang="es-EC" b="1" dirty="0">
            <a:solidFill>
              <a:schemeClr val="tx1"/>
            </a:solidFill>
          </a:endParaRPr>
        </a:p>
      </dgm:t>
    </dgm:pt>
    <dgm:pt modelId="{FE93962A-74BC-4EDA-A7FA-E9100982EF1A}" type="parTrans" cxnId="{652057E1-1824-4EF1-BD0E-9F99AA8C7A4B}">
      <dgm:prSet/>
      <dgm:spPr/>
      <dgm:t>
        <a:bodyPr/>
        <a:lstStyle/>
        <a:p>
          <a:endParaRPr lang="es-EC" b="1">
            <a:solidFill>
              <a:schemeClr val="tx1"/>
            </a:solidFill>
          </a:endParaRPr>
        </a:p>
      </dgm:t>
    </dgm:pt>
    <dgm:pt modelId="{B39F30BE-0912-4615-A436-9B8BB1638730}" type="sibTrans" cxnId="{652057E1-1824-4EF1-BD0E-9F99AA8C7A4B}">
      <dgm:prSet/>
      <dgm:spPr/>
      <dgm:t>
        <a:bodyPr/>
        <a:lstStyle/>
        <a:p>
          <a:endParaRPr lang="es-EC" b="1">
            <a:solidFill>
              <a:schemeClr val="tx1"/>
            </a:solidFill>
          </a:endParaRPr>
        </a:p>
      </dgm:t>
    </dgm:pt>
    <dgm:pt modelId="{3D54CFD1-D565-419E-8D56-62BBE51088F8}">
      <dgm:prSet/>
      <dgm:spPr/>
      <dgm:t>
        <a:bodyPr/>
        <a:lstStyle/>
        <a:p>
          <a:r>
            <a:rPr lang="es-ES" b="1" dirty="0" smtClean="0">
              <a:solidFill>
                <a:schemeClr val="tx1"/>
              </a:solidFill>
            </a:rPr>
            <a:t>Dotación de Capital de trabajo</a:t>
          </a:r>
          <a:endParaRPr lang="es-EC" b="1" dirty="0">
            <a:solidFill>
              <a:schemeClr val="tx1"/>
            </a:solidFill>
          </a:endParaRPr>
        </a:p>
      </dgm:t>
    </dgm:pt>
    <dgm:pt modelId="{D15E9D10-8CDE-43B3-A70E-846F200E87FB}" type="parTrans" cxnId="{A2F3CC56-05AB-4F86-AB7C-FE1CF4E1E810}">
      <dgm:prSet/>
      <dgm:spPr/>
      <dgm:t>
        <a:bodyPr/>
        <a:lstStyle/>
        <a:p>
          <a:endParaRPr lang="es-EC" b="1">
            <a:solidFill>
              <a:schemeClr val="tx1"/>
            </a:solidFill>
          </a:endParaRPr>
        </a:p>
      </dgm:t>
    </dgm:pt>
    <dgm:pt modelId="{BE8DA8F4-ACDA-4048-ABA2-6F173A9D8E6D}" type="sibTrans" cxnId="{A2F3CC56-05AB-4F86-AB7C-FE1CF4E1E810}">
      <dgm:prSet/>
      <dgm:spPr/>
      <dgm:t>
        <a:bodyPr/>
        <a:lstStyle/>
        <a:p>
          <a:endParaRPr lang="es-EC" b="1">
            <a:solidFill>
              <a:schemeClr val="tx1"/>
            </a:solidFill>
          </a:endParaRPr>
        </a:p>
      </dgm:t>
    </dgm:pt>
    <dgm:pt modelId="{A91D86F6-974E-4DC8-95F4-E83B48A23816}">
      <dgm:prSet/>
      <dgm:spPr/>
      <dgm:t>
        <a:bodyPr/>
        <a:lstStyle/>
        <a:p>
          <a:r>
            <a:rPr lang="es-ES" b="1" dirty="0" smtClean="0">
              <a:solidFill>
                <a:schemeClr val="tx1"/>
              </a:solidFill>
            </a:rPr>
            <a:t>Financiar planes de crecimiento</a:t>
          </a:r>
          <a:endParaRPr lang="es-EC" b="1" dirty="0">
            <a:solidFill>
              <a:schemeClr val="tx1"/>
            </a:solidFill>
          </a:endParaRPr>
        </a:p>
      </dgm:t>
    </dgm:pt>
    <dgm:pt modelId="{F544B140-2357-49C8-8B37-BE3430C891C4}" type="parTrans" cxnId="{E7EFFBAA-726D-4816-A1B1-FDDB0F3BEB53}">
      <dgm:prSet/>
      <dgm:spPr/>
      <dgm:t>
        <a:bodyPr/>
        <a:lstStyle/>
        <a:p>
          <a:endParaRPr lang="es-EC" b="1">
            <a:solidFill>
              <a:schemeClr val="tx1"/>
            </a:solidFill>
          </a:endParaRPr>
        </a:p>
      </dgm:t>
    </dgm:pt>
    <dgm:pt modelId="{B5D19091-3216-4090-8976-A81467D69FE7}" type="sibTrans" cxnId="{E7EFFBAA-726D-4816-A1B1-FDDB0F3BEB53}">
      <dgm:prSet/>
      <dgm:spPr/>
      <dgm:t>
        <a:bodyPr/>
        <a:lstStyle/>
        <a:p>
          <a:endParaRPr lang="es-EC" b="1">
            <a:solidFill>
              <a:schemeClr val="tx1"/>
            </a:solidFill>
          </a:endParaRPr>
        </a:p>
      </dgm:t>
    </dgm:pt>
    <dgm:pt modelId="{DBC5CCD3-94B2-47E4-A632-A79ADB0F33F4}">
      <dgm:prSet/>
      <dgm:spPr/>
      <dgm:t>
        <a:bodyPr/>
        <a:lstStyle/>
        <a:p>
          <a:r>
            <a:rPr lang="es-ES" b="1" dirty="0" smtClean="0">
              <a:solidFill>
                <a:schemeClr val="tx1"/>
              </a:solidFill>
            </a:rPr>
            <a:t>Financiamiento de Activos.</a:t>
          </a:r>
          <a:endParaRPr lang="es-EC" b="1" dirty="0">
            <a:solidFill>
              <a:schemeClr val="tx1"/>
            </a:solidFill>
          </a:endParaRPr>
        </a:p>
      </dgm:t>
    </dgm:pt>
    <dgm:pt modelId="{A6E65A25-B95C-425F-9E77-810F515CED79}" type="parTrans" cxnId="{DF15D183-C9AE-40F6-9931-8031302B1CD6}">
      <dgm:prSet/>
      <dgm:spPr/>
      <dgm:t>
        <a:bodyPr/>
        <a:lstStyle/>
        <a:p>
          <a:endParaRPr lang="es-EC" b="1">
            <a:solidFill>
              <a:schemeClr val="tx1"/>
            </a:solidFill>
          </a:endParaRPr>
        </a:p>
      </dgm:t>
    </dgm:pt>
    <dgm:pt modelId="{BA3F0E0A-096F-42F9-9489-0DB299A1EF8B}" type="sibTrans" cxnId="{DF15D183-C9AE-40F6-9931-8031302B1CD6}">
      <dgm:prSet/>
      <dgm:spPr/>
      <dgm:t>
        <a:bodyPr/>
        <a:lstStyle/>
        <a:p>
          <a:endParaRPr lang="es-EC" b="1">
            <a:solidFill>
              <a:schemeClr val="tx1"/>
            </a:solidFill>
          </a:endParaRPr>
        </a:p>
      </dgm:t>
    </dgm:pt>
    <dgm:pt modelId="{092479BA-331C-4FA1-AAC0-3E72C769CD70}" type="pres">
      <dgm:prSet presAssocID="{5B07F68B-A70B-4F26-B52E-1E74927A04F7}" presName="diagram" presStyleCnt="0">
        <dgm:presLayoutVars>
          <dgm:dir/>
          <dgm:resizeHandles val="exact"/>
        </dgm:presLayoutVars>
      </dgm:prSet>
      <dgm:spPr/>
      <dgm:t>
        <a:bodyPr/>
        <a:lstStyle/>
        <a:p>
          <a:endParaRPr lang="es-EC"/>
        </a:p>
      </dgm:t>
    </dgm:pt>
    <dgm:pt modelId="{635F5A9D-0C67-4D2C-9F86-E0FD5AB62A01}" type="pres">
      <dgm:prSet presAssocID="{72368CCA-8B90-44CD-B8C5-658CC1B9851B}" presName="node" presStyleLbl="node1" presStyleIdx="0" presStyleCnt="4">
        <dgm:presLayoutVars>
          <dgm:bulletEnabled val="1"/>
        </dgm:presLayoutVars>
      </dgm:prSet>
      <dgm:spPr/>
      <dgm:t>
        <a:bodyPr/>
        <a:lstStyle/>
        <a:p>
          <a:endParaRPr lang="es-EC"/>
        </a:p>
      </dgm:t>
    </dgm:pt>
    <dgm:pt modelId="{C66727D2-D37C-4F1C-87D8-3F232992DD1E}" type="pres">
      <dgm:prSet presAssocID="{B39F30BE-0912-4615-A436-9B8BB1638730}" presName="sibTrans" presStyleLbl="sibTrans2D1" presStyleIdx="0" presStyleCnt="3"/>
      <dgm:spPr/>
      <dgm:t>
        <a:bodyPr/>
        <a:lstStyle/>
        <a:p>
          <a:endParaRPr lang="es-EC"/>
        </a:p>
      </dgm:t>
    </dgm:pt>
    <dgm:pt modelId="{C8C82651-30F9-4941-955C-D40CDDED2580}" type="pres">
      <dgm:prSet presAssocID="{B39F30BE-0912-4615-A436-9B8BB1638730}" presName="connectorText" presStyleLbl="sibTrans2D1" presStyleIdx="0" presStyleCnt="3"/>
      <dgm:spPr/>
      <dgm:t>
        <a:bodyPr/>
        <a:lstStyle/>
        <a:p>
          <a:endParaRPr lang="es-EC"/>
        </a:p>
      </dgm:t>
    </dgm:pt>
    <dgm:pt modelId="{CC6D6E3B-69FB-47AE-B642-B97ED9EA6B68}" type="pres">
      <dgm:prSet presAssocID="{3D54CFD1-D565-419E-8D56-62BBE51088F8}" presName="node" presStyleLbl="node1" presStyleIdx="1" presStyleCnt="4">
        <dgm:presLayoutVars>
          <dgm:bulletEnabled val="1"/>
        </dgm:presLayoutVars>
      </dgm:prSet>
      <dgm:spPr/>
      <dgm:t>
        <a:bodyPr/>
        <a:lstStyle/>
        <a:p>
          <a:endParaRPr lang="es-EC"/>
        </a:p>
      </dgm:t>
    </dgm:pt>
    <dgm:pt modelId="{F4AF6A16-5CA7-4F45-B18B-491078386DDD}" type="pres">
      <dgm:prSet presAssocID="{BE8DA8F4-ACDA-4048-ABA2-6F173A9D8E6D}" presName="sibTrans" presStyleLbl="sibTrans2D1" presStyleIdx="1" presStyleCnt="3"/>
      <dgm:spPr/>
      <dgm:t>
        <a:bodyPr/>
        <a:lstStyle/>
        <a:p>
          <a:endParaRPr lang="es-EC"/>
        </a:p>
      </dgm:t>
    </dgm:pt>
    <dgm:pt modelId="{DE511FD0-8BD2-4080-AC1E-8EF5EE1C55E1}" type="pres">
      <dgm:prSet presAssocID="{BE8DA8F4-ACDA-4048-ABA2-6F173A9D8E6D}" presName="connectorText" presStyleLbl="sibTrans2D1" presStyleIdx="1" presStyleCnt="3"/>
      <dgm:spPr/>
      <dgm:t>
        <a:bodyPr/>
        <a:lstStyle/>
        <a:p>
          <a:endParaRPr lang="es-EC"/>
        </a:p>
      </dgm:t>
    </dgm:pt>
    <dgm:pt modelId="{B5A62534-009A-4351-A056-4E6C7C70181C}" type="pres">
      <dgm:prSet presAssocID="{A91D86F6-974E-4DC8-95F4-E83B48A23816}" presName="node" presStyleLbl="node1" presStyleIdx="2" presStyleCnt="4">
        <dgm:presLayoutVars>
          <dgm:bulletEnabled val="1"/>
        </dgm:presLayoutVars>
      </dgm:prSet>
      <dgm:spPr/>
      <dgm:t>
        <a:bodyPr/>
        <a:lstStyle/>
        <a:p>
          <a:endParaRPr lang="es-EC"/>
        </a:p>
      </dgm:t>
    </dgm:pt>
    <dgm:pt modelId="{6804FD15-5ED5-499B-9AFD-A928F26D9101}" type="pres">
      <dgm:prSet presAssocID="{B5D19091-3216-4090-8976-A81467D69FE7}" presName="sibTrans" presStyleLbl="sibTrans2D1" presStyleIdx="2" presStyleCnt="3"/>
      <dgm:spPr/>
      <dgm:t>
        <a:bodyPr/>
        <a:lstStyle/>
        <a:p>
          <a:endParaRPr lang="es-EC"/>
        </a:p>
      </dgm:t>
    </dgm:pt>
    <dgm:pt modelId="{BDBBC098-5361-44FF-9FF6-15A67F944F42}" type="pres">
      <dgm:prSet presAssocID="{B5D19091-3216-4090-8976-A81467D69FE7}" presName="connectorText" presStyleLbl="sibTrans2D1" presStyleIdx="2" presStyleCnt="3"/>
      <dgm:spPr/>
      <dgm:t>
        <a:bodyPr/>
        <a:lstStyle/>
        <a:p>
          <a:endParaRPr lang="es-EC"/>
        </a:p>
      </dgm:t>
    </dgm:pt>
    <dgm:pt modelId="{FB3B3BF9-FD22-4C5C-91AA-52BD65066CB4}" type="pres">
      <dgm:prSet presAssocID="{DBC5CCD3-94B2-47E4-A632-A79ADB0F33F4}" presName="node" presStyleLbl="node1" presStyleIdx="3" presStyleCnt="4">
        <dgm:presLayoutVars>
          <dgm:bulletEnabled val="1"/>
        </dgm:presLayoutVars>
      </dgm:prSet>
      <dgm:spPr/>
      <dgm:t>
        <a:bodyPr/>
        <a:lstStyle/>
        <a:p>
          <a:endParaRPr lang="es-EC"/>
        </a:p>
      </dgm:t>
    </dgm:pt>
  </dgm:ptLst>
  <dgm:cxnLst>
    <dgm:cxn modelId="{6C230418-06A0-43AF-8B53-D917F9C81315}" type="presOf" srcId="{A91D86F6-974E-4DC8-95F4-E83B48A23816}" destId="{B5A62534-009A-4351-A056-4E6C7C70181C}" srcOrd="0" destOrd="0" presId="urn:microsoft.com/office/officeart/2005/8/layout/process5"/>
    <dgm:cxn modelId="{FA3A8996-03F7-43EE-AD8D-E0C77ECFDB23}" type="presOf" srcId="{BE8DA8F4-ACDA-4048-ABA2-6F173A9D8E6D}" destId="{DE511FD0-8BD2-4080-AC1E-8EF5EE1C55E1}" srcOrd="1" destOrd="0" presId="urn:microsoft.com/office/officeart/2005/8/layout/process5"/>
    <dgm:cxn modelId="{652057E1-1824-4EF1-BD0E-9F99AA8C7A4B}" srcId="{5B07F68B-A70B-4F26-B52E-1E74927A04F7}" destId="{72368CCA-8B90-44CD-B8C5-658CC1B9851B}" srcOrd="0" destOrd="0" parTransId="{FE93962A-74BC-4EDA-A7FA-E9100982EF1A}" sibTransId="{B39F30BE-0912-4615-A436-9B8BB1638730}"/>
    <dgm:cxn modelId="{606591F8-F326-4AE9-9F70-6C3ED43CEC85}" type="presOf" srcId="{3D54CFD1-D565-419E-8D56-62BBE51088F8}" destId="{CC6D6E3B-69FB-47AE-B642-B97ED9EA6B68}" srcOrd="0" destOrd="0" presId="urn:microsoft.com/office/officeart/2005/8/layout/process5"/>
    <dgm:cxn modelId="{DF15D183-C9AE-40F6-9931-8031302B1CD6}" srcId="{5B07F68B-A70B-4F26-B52E-1E74927A04F7}" destId="{DBC5CCD3-94B2-47E4-A632-A79ADB0F33F4}" srcOrd="3" destOrd="0" parTransId="{A6E65A25-B95C-425F-9E77-810F515CED79}" sibTransId="{BA3F0E0A-096F-42F9-9489-0DB299A1EF8B}"/>
    <dgm:cxn modelId="{E7EFFBAA-726D-4816-A1B1-FDDB0F3BEB53}" srcId="{5B07F68B-A70B-4F26-B52E-1E74927A04F7}" destId="{A91D86F6-974E-4DC8-95F4-E83B48A23816}" srcOrd="2" destOrd="0" parTransId="{F544B140-2357-49C8-8B37-BE3430C891C4}" sibTransId="{B5D19091-3216-4090-8976-A81467D69FE7}"/>
    <dgm:cxn modelId="{D4C9CC49-511D-4021-BA13-F9BE7F5093DD}" type="presOf" srcId="{BE8DA8F4-ACDA-4048-ABA2-6F173A9D8E6D}" destId="{F4AF6A16-5CA7-4F45-B18B-491078386DDD}" srcOrd="0" destOrd="0" presId="urn:microsoft.com/office/officeart/2005/8/layout/process5"/>
    <dgm:cxn modelId="{F8732585-C11F-4628-B6D0-D17499F48913}" type="presOf" srcId="{B39F30BE-0912-4615-A436-9B8BB1638730}" destId="{C8C82651-30F9-4941-955C-D40CDDED2580}" srcOrd="1" destOrd="0" presId="urn:microsoft.com/office/officeart/2005/8/layout/process5"/>
    <dgm:cxn modelId="{9E228C23-2064-4365-BC6E-4FDB8D0842E7}" type="presOf" srcId="{B5D19091-3216-4090-8976-A81467D69FE7}" destId="{6804FD15-5ED5-499B-9AFD-A928F26D9101}" srcOrd="0" destOrd="0" presId="urn:microsoft.com/office/officeart/2005/8/layout/process5"/>
    <dgm:cxn modelId="{364760CD-4FB7-42F3-85EC-61B4EE248FF7}" type="presOf" srcId="{5B07F68B-A70B-4F26-B52E-1E74927A04F7}" destId="{092479BA-331C-4FA1-AAC0-3E72C769CD70}" srcOrd="0" destOrd="0" presId="urn:microsoft.com/office/officeart/2005/8/layout/process5"/>
    <dgm:cxn modelId="{B76AA06E-66DC-48C2-B2F7-AFA939E8227D}" type="presOf" srcId="{B39F30BE-0912-4615-A436-9B8BB1638730}" destId="{C66727D2-D37C-4F1C-87D8-3F232992DD1E}" srcOrd="0" destOrd="0" presId="urn:microsoft.com/office/officeart/2005/8/layout/process5"/>
    <dgm:cxn modelId="{A2F3CC56-05AB-4F86-AB7C-FE1CF4E1E810}" srcId="{5B07F68B-A70B-4F26-B52E-1E74927A04F7}" destId="{3D54CFD1-D565-419E-8D56-62BBE51088F8}" srcOrd="1" destOrd="0" parTransId="{D15E9D10-8CDE-43B3-A70E-846F200E87FB}" sibTransId="{BE8DA8F4-ACDA-4048-ABA2-6F173A9D8E6D}"/>
    <dgm:cxn modelId="{61770CEF-8E67-496D-B657-9E5A773310FF}" type="presOf" srcId="{DBC5CCD3-94B2-47E4-A632-A79ADB0F33F4}" destId="{FB3B3BF9-FD22-4C5C-91AA-52BD65066CB4}" srcOrd="0" destOrd="0" presId="urn:microsoft.com/office/officeart/2005/8/layout/process5"/>
    <dgm:cxn modelId="{F02F1C70-D47F-4C02-BA37-4C2209753EE1}" type="presOf" srcId="{72368CCA-8B90-44CD-B8C5-658CC1B9851B}" destId="{635F5A9D-0C67-4D2C-9F86-E0FD5AB62A01}" srcOrd="0" destOrd="0" presId="urn:microsoft.com/office/officeart/2005/8/layout/process5"/>
    <dgm:cxn modelId="{9AAD34D7-75DA-426F-AD1A-D22BA4E31936}" type="presOf" srcId="{B5D19091-3216-4090-8976-A81467D69FE7}" destId="{BDBBC098-5361-44FF-9FF6-15A67F944F42}" srcOrd="1" destOrd="0" presId="urn:microsoft.com/office/officeart/2005/8/layout/process5"/>
    <dgm:cxn modelId="{DAEDB0F7-D393-4756-B992-C72B4794C7B2}" type="presParOf" srcId="{092479BA-331C-4FA1-AAC0-3E72C769CD70}" destId="{635F5A9D-0C67-4D2C-9F86-E0FD5AB62A01}" srcOrd="0" destOrd="0" presId="urn:microsoft.com/office/officeart/2005/8/layout/process5"/>
    <dgm:cxn modelId="{FB3799B2-F778-464D-85B6-D5F966D6724D}" type="presParOf" srcId="{092479BA-331C-4FA1-AAC0-3E72C769CD70}" destId="{C66727D2-D37C-4F1C-87D8-3F232992DD1E}" srcOrd="1" destOrd="0" presId="urn:microsoft.com/office/officeart/2005/8/layout/process5"/>
    <dgm:cxn modelId="{DE166CEE-2939-46F1-885B-F33242EC5D11}" type="presParOf" srcId="{C66727D2-D37C-4F1C-87D8-3F232992DD1E}" destId="{C8C82651-30F9-4941-955C-D40CDDED2580}" srcOrd="0" destOrd="0" presId="urn:microsoft.com/office/officeart/2005/8/layout/process5"/>
    <dgm:cxn modelId="{C40337E9-8B99-434B-BA11-2353A9F99EFB}" type="presParOf" srcId="{092479BA-331C-4FA1-AAC0-3E72C769CD70}" destId="{CC6D6E3B-69FB-47AE-B642-B97ED9EA6B68}" srcOrd="2" destOrd="0" presId="urn:microsoft.com/office/officeart/2005/8/layout/process5"/>
    <dgm:cxn modelId="{C116677A-C77A-4C73-8E89-798DB20CF07F}" type="presParOf" srcId="{092479BA-331C-4FA1-AAC0-3E72C769CD70}" destId="{F4AF6A16-5CA7-4F45-B18B-491078386DDD}" srcOrd="3" destOrd="0" presId="urn:microsoft.com/office/officeart/2005/8/layout/process5"/>
    <dgm:cxn modelId="{E1076999-C9BB-4B47-8904-F7A247BD4628}" type="presParOf" srcId="{F4AF6A16-5CA7-4F45-B18B-491078386DDD}" destId="{DE511FD0-8BD2-4080-AC1E-8EF5EE1C55E1}" srcOrd="0" destOrd="0" presId="urn:microsoft.com/office/officeart/2005/8/layout/process5"/>
    <dgm:cxn modelId="{793A5B48-1215-441E-AB37-0961FA76DDC3}" type="presParOf" srcId="{092479BA-331C-4FA1-AAC0-3E72C769CD70}" destId="{B5A62534-009A-4351-A056-4E6C7C70181C}" srcOrd="4" destOrd="0" presId="urn:microsoft.com/office/officeart/2005/8/layout/process5"/>
    <dgm:cxn modelId="{45F2B0A1-1D46-4BDE-938E-28EC0B115D11}" type="presParOf" srcId="{092479BA-331C-4FA1-AAC0-3E72C769CD70}" destId="{6804FD15-5ED5-499B-9AFD-A928F26D9101}" srcOrd="5" destOrd="0" presId="urn:microsoft.com/office/officeart/2005/8/layout/process5"/>
    <dgm:cxn modelId="{21409CC3-132B-4D6B-9BE7-7E4E24D103C5}" type="presParOf" srcId="{6804FD15-5ED5-499B-9AFD-A928F26D9101}" destId="{BDBBC098-5361-44FF-9FF6-15A67F944F42}" srcOrd="0" destOrd="0" presId="urn:microsoft.com/office/officeart/2005/8/layout/process5"/>
    <dgm:cxn modelId="{01504F59-BED2-4266-BE6F-596D51D3BF3C}" type="presParOf" srcId="{092479BA-331C-4FA1-AAC0-3E72C769CD70}" destId="{FB3B3BF9-FD22-4C5C-91AA-52BD65066CB4}" srcOrd="6"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FC55EF-730F-480E-A986-2322AB478947}" type="doc">
      <dgm:prSet loTypeId="urn:microsoft.com/office/officeart/2005/8/layout/pyramid2" loCatId="list" qsTypeId="urn:microsoft.com/office/officeart/2005/8/quickstyle/simple5" qsCatId="simple" csTypeId="urn:microsoft.com/office/officeart/2005/8/colors/colorful4" csCatId="colorful" phldr="1"/>
      <dgm:spPr/>
    </dgm:pt>
    <dgm:pt modelId="{6A23B022-6C79-4B29-9FBD-98057DFD016A}">
      <dgm:prSet phldrT="[Texto]"/>
      <dgm:spPr/>
      <dgm:t>
        <a:bodyPr/>
        <a:lstStyle/>
        <a:p>
          <a:r>
            <a:rPr lang="es-ES" dirty="0" smtClean="0"/>
            <a:t>Cubrir parte de los pasivos a corto plazo</a:t>
          </a:r>
          <a:endParaRPr lang="es-EC" dirty="0"/>
        </a:p>
      </dgm:t>
    </dgm:pt>
    <dgm:pt modelId="{9D28A9C0-CFF2-46F6-93E0-8506E128C81A}" type="parTrans" cxnId="{05CB5946-C0EE-4629-B3BF-BC46A3A7272E}">
      <dgm:prSet/>
      <dgm:spPr/>
      <dgm:t>
        <a:bodyPr/>
        <a:lstStyle/>
        <a:p>
          <a:endParaRPr lang="es-EC"/>
        </a:p>
      </dgm:t>
    </dgm:pt>
    <dgm:pt modelId="{33ECFE3A-F82D-4A90-B12F-E8084087745B}" type="sibTrans" cxnId="{05CB5946-C0EE-4629-B3BF-BC46A3A7272E}">
      <dgm:prSet/>
      <dgm:spPr/>
      <dgm:t>
        <a:bodyPr/>
        <a:lstStyle/>
        <a:p>
          <a:endParaRPr lang="es-EC"/>
        </a:p>
      </dgm:t>
    </dgm:pt>
    <dgm:pt modelId="{24196F02-5889-4F71-B125-D7DD59086FE8}">
      <dgm:prSet phldrT="[Texto]"/>
      <dgm:spPr/>
      <dgm:t>
        <a:bodyPr/>
        <a:lstStyle/>
        <a:p>
          <a:r>
            <a:rPr lang="es-ES" dirty="0" smtClean="0"/>
            <a:t>Financiar la ampliación de un nuevo centro de entretenimiento</a:t>
          </a:r>
          <a:endParaRPr lang="es-EC" dirty="0"/>
        </a:p>
      </dgm:t>
    </dgm:pt>
    <dgm:pt modelId="{36E35704-DAE4-4C6F-8A20-92E4A1F2D8E6}" type="parTrans" cxnId="{9222CF4D-2B5D-4A6C-ACA2-808310640010}">
      <dgm:prSet/>
      <dgm:spPr/>
      <dgm:t>
        <a:bodyPr/>
        <a:lstStyle/>
        <a:p>
          <a:endParaRPr lang="es-EC"/>
        </a:p>
      </dgm:t>
    </dgm:pt>
    <dgm:pt modelId="{FCE5BAC5-667F-4050-BAF4-23C9511115DD}" type="sibTrans" cxnId="{9222CF4D-2B5D-4A6C-ACA2-808310640010}">
      <dgm:prSet/>
      <dgm:spPr/>
      <dgm:t>
        <a:bodyPr/>
        <a:lstStyle/>
        <a:p>
          <a:endParaRPr lang="es-EC"/>
        </a:p>
      </dgm:t>
    </dgm:pt>
    <dgm:pt modelId="{76FB17B9-A517-4620-A1B9-1A9EE11FBC1A}" type="pres">
      <dgm:prSet presAssocID="{47FC55EF-730F-480E-A986-2322AB478947}" presName="compositeShape" presStyleCnt="0">
        <dgm:presLayoutVars>
          <dgm:dir/>
          <dgm:resizeHandles/>
        </dgm:presLayoutVars>
      </dgm:prSet>
      <dgm:spPr/>
    </dgm:pt>
    <dgm:pt modelId="{BEC5425D-357E-4C4B-B7F1-B02BBB342233}" type="pres">
      <dgm:prSet presAssocID="{47FC55EF-730F-480E-A986-2322AB478947}" presName="pyramid" presStyleLbl="node1" presStyleIdx="0" presStyleCnt="1"/>
      <dgm:spPr/>
    </dgm:pt>
    <dgm:pt modelId="{41BC937E-66EB-4C9C-BF43-23C6B835DC12}" type="pres">
      <dgm:prSet presAssocID="{47FC55EF-730F-480E-A986-2322AB478947}" presName="theList" presStyleCnt="0"/>
      <dgm:spPr/>
    </dgm:pt>
    <dgm:pt modelId="{DE8FC5AE-7207-4C20-A253-129BE18D93D8}" type="pres">
      <dgm:prSet presAssocID="{6A23B022-6C79-4B29-9FBD-98057DFD016A}" presName="aNode" presStyleLbl="fgAcc1" presStyleIdx="0" presStyleCnt="2" custScaleX="139957" custScaleY="72277">
        <dgm:presLayoutVars>
          <dgm:bulletEnabled val="1"/>
        </dgm:presLayoutVars>
      </dgm:prSet>
      <dgm:spPr/>
      <dgm:t>
        <a:bodyPr/>
        <a:lstStyle/>
        <a:p>
          <a:endParaRPr lang="es-EC"/>
        </a:p>
      </dgm:t>
    </dgm:pt>
    <dgm:pt modelId="{26BAF6E9-8BEB-4E98-BCBF-8994E6B732F0}" type="pres">
      <dgm:prSet presAssocID="{6A23B022-6C79-4B29-9FBD-98057DFD016A}" presName="aSpace" presStyleCnt="0"/>
      <dgm:spPr/>
    </dgm:pt>
    <dgm:pt modelId="{763FC18D-507F-4606-9F58-CB4EE4B2A6A5}" type="pres">
      <dgm:prSet presAssocID="{24196F02-5889-4F71-B125-D7DD59086FE8}" presName="aNode" presStyleLbl="fgAcc1" presStyleIdx="1" presStyleCnt="2" custScaleX="139957" custScaleY="72277">
        <dgm:presLayoutVars>
          <dgm:bulletEnabled val="1"/>
        </dgm:presLayoutVars>
      </dgm:prSet>
      <dgm:spPr/>
      <dgm:t>
        <a:bodyPr/>
        <a:lstStyle/>
        <a:p>
          <a:endParaRPr lang="es-EC"/>
        </a:p>
      </dgm:t>
    </dgm:pt>
    <dgm:pt modelId="{169D9DF7-DA1C-4073-8A7E-9DE3575FE8A0}" type="pres">
      <dgm:prSet presAssocID="{24196F02-5889-4F71-B125-D7DD59086FE8}" presName="aSpace" presStyleCnt="0"/>
      <dgm:spPr/>
    </dgm:pt>
  </dgm:ptLst>
  <dgm:cxnLst>
    <dgm:cxn modelId="{9222CF4D-2B5D-4A6C-ACA2-808310640010}" srcId="{47FC55EF-730F-480E-A986-2322AB478947}" destId="{24196F02-5889-4F71-B125-D7DD59086FE8}" srcOrd="1" destOrd="0" parTransId="{36E35704-DAE4-4C6F-8A20-92E4A1F2D8E6}" sibTransId="{FCE5BAC5-667F-4050-BAF4-23C9511115DD}"/>
    <dgm:cxn modelId="{33BEC50A-E640-4ED1-920F-B88C7DA7A441}" type="presOf" srcId="{6A23B022-6C79-4B29-9FBD-98057DFD016A}" destId="{DE8FC5AE-7207-4C20-A253-129BE18D93D8}" srcOrd="0" destOrd="0" presId="urn:microsoft.com/office/officeart/2005/8/layout/pyramid2"/>
    <dgm:cxn modelId="{2F9CA5E6-859C-46EE-83DE-46562BFD35BE}" type="presOf" srcId="{24196F02-5889-4F71-B125-D7DD59086FE8}" destId="{763FC18D-507F-4606-9F58-CB4EE4B2A6A5}" srcOrd="0" destOrd="0" presId="urn:microsoft.com/office/officeart/2005/8/layout/pyramid2"/>
    <dgm:cxn modelId="{24E7499B-6019-4A3C-835B-231690E8237D}" type="presOf" srcId="{47FC55EF-730F-480E-A986-2322AB478947}" destId="{76FB17B9-A517-4620-A1B9-1A9EE11FBC1A}" srcOrd="0" destOrd="0" presId="urn:microsoft.com/office/officeart/2005/8/layout/pyramid2"/>
    <dgm:cxn modelId="{05CB5946-C0EE-4629-B3BF-BC46A3A7272E}" srcId="{47FC55EF-730F-480E-A986-2322AB478947}" destId="{6A23B022-6C79-4B29-9FBD-98057DFD016A}" srcOrd="0" destOrd="0" parTransId="{9D28A9C0-CFF2-46F6-93E0-8506E128C81A}" sibTransId="{33ECFE3A-F82D-4A90-B12F-E8084087745B}"/>
    <dgm:cxn modelId="{549A1A30-D1F7-490E-B5F0-32CAE5C0A06E}" type="presParOf" srcId="{76FB17B9-A517-4620-A1B9-1A9EE11FBC1A}" destId="{BEC5425D-357E-4C4B-B7F1-B02BBB342233}" srcOrd="0" destOrd="0" presId="urn:microsoft.com/office/officeart/2005/8/layout/pyramid2"/>
    <dgm:cxn modelId="{796C34CB-5983-4915-AA1C-F01815E09C18}" type="presParOf" srcId="{76FB17B9-A517-4620-A1B9-1A9EE11FBC1A}" destId="{41BC937E-66EB-4C9C-BF43-23C6B835DC12}" srcOrd="1" destOrd="0" presId="urn:microsoft.com/office/officeart/2005/8/layout/pyramid2"/>
    <dgm:cxn modelId="{16891971-62DC-48A3-B399-1B5C1E803352}" type="presParOf" srcId="{41BC937E-66EB-4C9C-BF43-23C6B835DC12}" destId="{DE8FC5AE-7207-4C20-A253-129BE18D93D8}" srcOrd="0" destOrd="0" presId="urn:microsoft.com/office/officeart/2005/8/layout/pyramid2"/>
    <dgm:cxn modelId="{1C3897CC-4515-4167-ADD2-271AD1DE20F6}" type="presParOf" srcId="{41BC937E-66EB-4C9C-BF43-23C6B835DC12}" destId="{26BAF6E9-8BEB-4E98-BCBF-8994E6B732F0}" srcOrd="1" destOrd="0" presId="urn:microsoft.com/office/officeart/2005/8/layout/pyramid2"/>
    <dgm:cxn modelId="{6E847277-9D8A-4A9E-B5E0-7A8FFABF424A}" type="presParOf" srcId="{41BC937E-66EB-4C9C-BF43-23C6B835DC12}" destId="{763FC18D-507F-4606-9F58-CB4EE4B2A6A5}" srcOrd="2" destOrd="0" presId="urn:microsoft.com/office/officeart/2005/8/layout/pyramid2"/>
    <dgm:cxn modelId="{947862C8-3603-4625-9A1E-EFA3BE24EA6B}" type="presParOf" srcId="{41BC937E-66EB-4C9C-BF43-23C6B835DC12}" destId="{169D9DF7-DA1C-4073-8A7E-9DE3575FE8A0}"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DF6864-2444-404A-AF43-6E11C6DD1BB7}"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s-EC"/>
        </a:p>
      </dgm:t>
    </dgm:pt>
    <dgm:pt modelId="{2522AF38-24CE-432F-A208-FA8D7F9F5C8A}">
      <dgm:prSet phldrT="[Texto]" custT="1"/>
      <dgm:spPr/>
      <dgm:t>
        <a:bodyPr/>
        <a:lstStyle/>
        <a:p>
          <a:r>
            <a:rPr lang="es-ES" sz="1500" dirty="0" smtClean="0">
              <a:solidFill>
                <a:schemeClr val="tx1"/>
              </a:solidFill>
            </a:rPr>
            <a:t>Realizar los respectivos gastos tanto de ventas como administrativos de acuerdo a la importancia y relevancia de los mismos.</a:t>
          </a:r>
          <a:endParaRPr lang="es-EC" sz="1500" dirty="0">
            <a:solidFill>
              <a:schemeClr val="tx1"/>
            </a:solidFill>
          </a:endParaRPr>
        </a:p>
      </dgm:t>
    </dgm:pt>
    <dgm:pt modelId="{2747BE5C-A338-4579-95D8-41193B93C811}" type="parTrans" cxnId="{E414CC72-D3CA-4068-9E0F-9B976F81E803}">
      <dgm:prSet/>
      <dgm:spPr/>
      <dgm:t>
        <a:bodyPr/>
        <a:lstStyle/>
        <a:p>
          <a:endParaRPr lang="es-EC"/>
        </a:p>
      </dgm:t>
    </dgm:pt>
    <dgm:pt modelId="{34C703E5-CAD6-47C3-977C-B4491AEE81F0}" type="sibTrans" cxnId="{E414CC72-D3CA-4068-9E0F-9B976F81E803}">
      <dgm:prSet/>
      <dgm:spPr/>
      <dgm:t>
        <a:bodyPr/>
        <a:lstStyle/>
        <a:p>
          <a:endParaRPr lang="es-EC"/>
        </a:p>
      </dgm:t>
    </dgm:pt>
    <dgm:pt modelId="{F06CF6CE-D366-4E0D-9834-C777FE1024B5}">
      <dgm:prSet custT="1"/>
      <dgm:spPr/>
      <dgm:t>
        <a:bodyPr/>
        <a:lstStyle/>
        <a:p>
          <a:r>
            <a:rPr lang="es-ES" sz="1500" dirty="0" smtClean="0">
              <a:solidFill>
                <a:schemeClr val="tx1"/>
              </a:solidFill>
            </a:rPr>
            <a:t>Realizar inversiones en adecuaciones, instalaciones y en tecnología en los diversos locales</a:t>
          </a:r>
          <a:endParaRPr lang="es-EC" sz="1500" dirty="0">
            <a:solidFill>
              <a:schemeClr val="tx1"/>
            </a:solidFill>
          </a:endParaRPr>
        </a:p>
      </dgm:t>
    </dgm:pt>
    <dgm:pt modelId="{30D88F1D-D336-4A03-8425-A2F9A9B488E4}" type="parTrans" cxnId="{2C23B617-A8EA-44C9-AC0E-3BCB629335C3}">
      <dgm:prSet/>
      <dgm:spPr/>
      <dgm:t>
        <a:bodyPr/>
        <a:lstStyle/>
        <a:p>
          <a:endParaRPr lang="es-EC"/>
        </a:p>
      </dgm:t>
    </dgm:pt>
    <dgm:pt modelId="{E1A2037F-6D95-498C-BEB6-1B2FD6720837}" type="sibTrans" cxnId="{2C23B617-A8EA-44C9-AC0E-3BCB629335C3}">
      <dgm:prSet/>
      <dgm:spPr/>
      <dgm:t>
        <a:bodyPr/>
        <a:lstStyle/>
        <a:p>
          <a:endParaRPr lang="es-EC"/>
        </a:p>
      </dgm:t>
    </dgm:pt>
    <dgm:pt modelId="{F9F571C6-90A0-4A16-9C22-FF16BF873D77}">
      <dgm:prSet custT="1"/>
      <dgm:spPr/>
      <dgm:t>
        <a:bodyPr/>
        <a:lstStyle/>
        <a:p>
          <a:r>
            <a:rPr lang="es-ES" sz="1500" dirty="0" smtClean="0">
              <a:solidFill>
                <a:schemeClr val="tx1"/>
              </a:solidFill>
            </a:rPr>
            <a:t>Mantener un límite de endeudamiento para la empresa, e Incrementar la liquidez de la empresa.</a:t>
          </a:r>
          <a:endParaRPr lang="es-EC" sz="1500" dirty="0">
            <a:solidFill>
              <a:schemeClr val="tx1"/>
            </a:solidFill>
          </a:endParaRPr>
        </a:p>
      </dgm:t>
    </dgm:pt>
    <dgm:pt modelId="{0AF2E1F3-885E-4772-B873-8BE24AC5BE9C}" type="parTrans" cxnId="{0CE2D5D2-FE35-4D9A-88DD-B395C33963AE}">
      <dgm:prSet/>
      <dgm:spPr/>
      <dgm:t>
        <a:bodyPr/>
        <a:lstStyle/>
        <a:p>
          <a:endParaRPr lang="es-EC"/>
        </a:p>
      </dgm:t>
    </dgm:pt>
    <dgm:pt modelId="{5ADBE02F-0C7B-44EA-8656-D2ACEFF5ABD2}" type="sibTrans" cxnId="{0CE2D5D2-FE35-4D9A-88DD-B395C33963AE}">
      <dgm:prSet/>
      <dgm:spPr/>
      <dgm:t>
        <a:bodyPr/>
        <a:lstStyle/>
        <a:p>
          <a:endParaRPr lang="es-EC"/>
        </a:p>
      </dgm:t>
    </dgm:pt>
    <dgm:pt modelId="{1F1328D3-D513-4689-A0C2-36918B8EEA36}">
      <dgm:prSet custT="1"/>
      <dgm:spPr/>
      <dgm:t>
        <a:bodyPr/>
        <a:lstStyle/>
        <a:p>
          <a:r>
            <a:rPr lang="es-ES" sz="1500" dirty="0" smtClean="0">
              <a:solidFill>
                <a:schemeClr val="tx1"/>
              </a:solidFill>
            </a:rPr>
            <a:t>En caso de mora, no realizar distribución de utilidades.</a:t>
          </a:r>
          <a:endParaRPr lang="es-EC" sz="1500" dirty="0">
            <a:solidFill>
              <a:schemeClr val="tx1"/>
            </a:solidFill>
          </a:endParaRPr>
        </a:p>
      </dgm:t>
    </dgm:pt>
    <dgm:pt modelId="{48E0498E-0D81-4477-8A18-770E7B659A2D}" type="parTrans" cxnId="{64666C8D-0E8B-4944-803D-7B419B368142}">
      <dgm:prSet/>
      <dgm:spPr/>
      <dgm:t>
        <a:bodyPr/>
        <a:lstStyle/>
        <a:p>
          <a:endParaRPr lang="es-EC"/>
        </a:p>
      </dgm:t>
    </dgm:pt>
    <dgm:pt modelId="{79EEC7B2-BEC6-4CE2-971E-AE3330BD4E12}" type="sibTrans" cxnId="{64666C8D-0E8B-4944-803D-7B419B368142}">
      <dgm:prSet/>
      <dgm:spPr/>
      <dgm:t>
        <a:bodyPr/>
        <a:lstStyle/>
        <a:p>
          <a:endParaRPr lang="es-EC"/>
        </a:p>
      </dgm:t>
    </dgm:pt>
    <dgm:pt modelId="{F71A9B5D-6057-40E2-9976-55963B0F7E0A}">
      <dgm:prSet custT="1"/>
      <dgm:spPr/>
      <dgm:t>
        <a:bodyPr/>
        <a:lstStyle/>
        <a:p>
          <a:r>
            <a:rPr lang="es-ES" sz="1500" dirty="0" smtClean="0">
              <a:solidFill>
                <a:schemeClr val="tx1"/>
              </a:solidFill>
            </a:rPr>
            <a:t>Mantener los activos libres de gravámenes.</a:t>
          </a:r>
          <a:endParaRPr lang="es-EC" sz="1500" dirty="0">
            <a:solidFill>
              <a:schemeClr val="tx1"/>
            </a:solidFill>
          </a:endParaRPr>
        </a:p>
      </dgm:t>
    </dgm:pt>
    <dgm:pt modelId="{9586553E-B1D5-498C-8D94-6503C6B0A034}" type="parTrans" cxnId="{7F583A2E-9C31-4BE0-8DCB-04CCDFBF9592}">
      <dgm:prSet/>
      <dgm:spPr/>
      <dgm:t>
        <a:bodyPr/>
        <a:lstStyle/>
        <a:p>
          <a:endParaRPr lang="es-EC"/>
        </a:p>
      </dgm:t>
    </dgm:pt>
    <dgm:pt modelId="{3A70E2F9-1B40-4EA3-B74A-EFF800A2BEF1}" type="sibTrans" cxnId="{7F583A2E-9C31-4BE0-8DCB-04CCDFBF9592}">
      <dgm:prSet/>
      <dgm:spPr/>
      <dgm:t>
        <a:bodyPr/>
        <a:lstStyle/>
        <a:p>
          <a:endParaRPr lang="es-EC"/>
        </a:p>
      </dgm:t>
    </dgm:pt>
    <dgm:pt modelId="{CE8A7B9E-469A-465D-9777-4B71FC49E7F1}">
      <dgm:prSet custT="1"/>
      <dgm:spPr/>
      <dgm:t>
        <a:bodyPr/>
        <a:lstStyle/>
        <a:p>
          <a:r>
            <a:rPr lang="es-ES" sz="1500" dirty="0" smtClean="0">
              <a:solidFill>
                <a:schemeClr val="tx1"/>
              </a:solidFill>
            </a:rPr>
            <a:t>Conservar el trabajo en equipo, cumplir con valores y principios</a:t>
          </a:r>
          <a:endParaRPr lang="es-EC" sz="1500" dirty="0">
            <a:solidFill>
              <a:schemeClr val="tx1"/>
            </a:solidFill>
          </a:endParaRPr>
        </a:p>
      </dgm:t>
    </dgm:pt>
    <dgm:pt modelId="{822C90E8-E258-4C12-88FB-B394A4EF86F3}" type="parTrans" cxnId="{FEDF0551-6DF2-4A9A-ADD9-4844F08BBFF4}">
      <dgm:prSet/>
      <dgm:spPr/>
      <dgm:t>
        <a:bodyPr/>
        <a:lstStyle/>
        <a:p>
          <a:endParaRPr lang="es-EC"/>
        </a:p>
      </dgm:t>
    </dgm:pt>
    <dgm:pt modelId="{BD0FB6C9-C8C1-4E9C-A659-C40C94ACEEEB}" type="sibTrans" cxnId="{FEDF0551-6DF2-4A9A-ADD9-4844F08BBFF4}">
      <dgm:prSet/>
      <dgm:spPr/>
      <dgm:t>
        <a:bodyPr/>
        <a:lstStyle/>
        <a:p>
          <a:endParaRPr lang="es-EC"/>
        </a:p>
      </dgm:t>
    </dgm:pt>
    <dgm:pt modelId="{37DE5D8D-B134-4C69-BC43-3701CD9BEC5B}" type="pres">
      <dgm:prSet presAssocID="{0FDF6864-2444-404A-AF43-6E11C6DD1BB7}" presName="linear" presStyleCnt="0">
        <dgm:presLayoutVars>
          <dgm:dir/>
          <dgm:animLvl val="lvl"/>
          <dgm:resizeHandles val="exact"/>
        </dgm:presLayoutVars>
      </dgm:prSet>
      <dgm:spPr/>
      <dgm:t>
        <a:bodyPr/>
        <a:lstStyle/>
        <a:p>
          <a:endParaRPr lang="es-EC"/>
        </a:p>
      </dgm:t>
    </dgm:pt>
    <dgm:pt modelId="{DD50514E-6D9D-4B8F-8E41-783E1F6829AF}" type="pres">
      <dgm:prSet presAssocID="{2522AF38-24CE-432F-A208-FA8D7F9F5C8A}" presName="parentLin" presStyleCnt="0"/>
      <dgm:spPr/>
    </dgm:pt>
    <dgm:pt modelId="{A84BFDF7-66FA-499C-A345-202749F2ED6B}" type="pres">
      <dgm:prSet presAssocID="{2522AF38-24CE-432F-A208-FA8D7F9F5C8A}" presName="parentLeftMargin" presStyleLbl="node1" presStyleIdx="0" presStyleCnt="6"/>
      <dgm:spPr/>
      <dgm:t>
        <a:bodyPr/>
        <a:lstStyle/>
        <a:p>
          <a:endParaRPr lang="es-EC"/>
        </a:p>
      </dgm:t>
    </dgm:pt>
    <dgm:pt modelId="{6B373176-4233-4AB5-BCA9-8DC4F521AAC6}" type="pres">
      <dgm:prSet presAssocID="{2522AF38-24CE-432F-A208-FA8D7F9F5C8A}" presName="parentText" presStyleLbl="node1" presStyleIdx="0" presStyleCnt="6" custScaleX="133750">
        <dgm:presLayoutVars>
          <dgm:chMax val="0"/>
          <dgm:bulletEnabled val="1"/>
        </dgm:presLayoutVars>
      </dgm:prSet>
      <dgm:spPr/>
      <dgm:t>
        <a:bodyPr/>
        <a:lstStyle/>
        <a:p>
          <a:endParaRPr lang="es-EC"/>
        </a:p>
      </dgm:t>
    </dgm:pt>
    <dgm:pt modelId="{90D3708C-3BE2-4E9A-B65B-3C96ABA98D5B}" type="pres">
      <dgm:prSet presAssocID="{2522AF38-24CE-432F-A208-FA8D7F9F5C8A}" presName="negativeSpace" presStyleCnt="0"/>
      <dgm:spPr/>
    </dgm:pt>
    <dgm:pt modelId="{28183C32-E30D-4848-9054-D651915E6F7C}" type="pres">
      <dgm:prSet presAssocID="{2522AF38-24CE-432F-A208-FA8D7F9F5C8A}" presName="childText" presStyleLbl="conFgAcc1" presStyleIdx="0" presStyleCnt="6">
        <dgm:presLayoutVars>
          <dgm:bulletEnabled val="1"/>
        </dgm:presLayoutVars>
      </dgm:prSet>
      <dgm:spPr/>
    </dgm:pt>
    <dgm:pt modelId="{C084702D-0321-41FD-82BF-821362385A99}" type="pres">
      <dgm:prSet presAssocID="{34C703E5-CAD6-47C3-977C-B4491AEE81F0}" presName="spaceBetweenRectangles" presStyleCnt="0"/>
      <dgm:spPr/>
    </dgm:pt>
    <dgm:pt modelId="{D4EBF31E-840A-4351-82D0-E8CD1B99B192}" type="pres">
      <dgm:prSet presAssocID="{F06CF6CE-D366-4E0D-9834-C777FE1024B5}" presName="parentLin" presStyleCnt="0"/>
      <dgm:spPr/>
    </dgm:pt>
    <dgm:pt modelId="{B6FBF6E7-49DE-41D8-9938-49CB22411444}" type="pres">
      <dgm:prSet presAssocID="{F06CF6CE-D366-4E0D-9834-C777FE1024B5}" presName="parentLeftMargin" presStyleLbl="node1" presStyleIdx="0" presStyleCnt="6"/>
      <dgm:spPr/>
      <dgm:t>
        <a:bodyPr/>
        <a:lstStyle/>
        <a:p>
          <a:endParaRPr lang="es-EC"/>
        </a:p>
      </dgm:t>
    </dgm:pt>
    <dgm:pt modelId="{70C09ADC-043F-4295-8581-6541D9B82308}" type="pres">
      <dgm:prSet presAssocID="{F06CF6CE-D366-4E0D-9834-C777FE1024B5}" presName="parentText" presStyleLbl="node1" presStyleIdx="1" presStyleCnt="6" custScaleX="133750">
        <dgm:presLayoutVars>
          <dgm:chMax val="0"/>
          <dgm:bulletEnabled val="1"/>
        </dgm:presLayoutVars>
      </dgm:prSet>
      <dgm:spPr/>
      <dgm:t>
        <a:bodyPr/>
        <a:lstStyle/>
        <a:p>
          <a:endParaRPr lang="es-EC"/>
        </a:p>
      </dgm:t>
    </dgm:pt>
    <dgm:pt modelId="{93FD2581-DE9E-4B5A-8343-E4D2C991BF01}" type="pres">
      <dgm:prSet presAssocID="{F06CF6CE-D366-4E0D-9834-C777FE1024B5}" presName="negativeSpace" presStyleCnt="0"/>
      <dgm:spPr/>
    </dgm:pt>
    <dgm:pt modelId="{BC8EB4EC-9A7F-4A09-BA63-13B996D75C56}" type="pres">
      <dgm:prSet presAssocID="{F06CF6CE-D366-4E0D-9834-C777FE1024B5}" presName="childText" presStyleLbl="conFgAcc1" presStyleIdx="1" presStyleCnt="6">
        <dgm:presLayoutVars>
          <dgm:bulletEnabled val="1"/>
        </dgm:presLayoutVars>
      </dgm:prSet>
      <dgm:spPr/>
      <dgm:t>
        <a:bodyPr/>
        <a:lstStyle/>
        <a:p>
          <a:endParaRPr lang="es-EC"/>
        </a:p>
      </dgm:t>
    </dgm:pt>
    <dgm:pt modelId="{E117596F-9C6C-494D-BED4-F4655028A081}" type="pres">
      <dgm:prSet presAssocID="{E1A2037F-6D95-498C-BEB6-1B2FD6720837}" presName="spaceBetweenRectangles" presStyleCnt="0"/>
      <dgm:spPr/>
    </dgm:pt>
    <dgm:pt modelId="{97427E58-F4B1-4114-9BD2-7FEF488413AB}" type="pres">
      <dgm:prSet presAssocID="{CE8A7B9E-469A-465D-9777-4B71FC49E7F1}" presName="parentLin" presStyleCnt="0"/>
      <dgm:spPr/>
    </dgm:pt>
    <dgm:pt modelId="{B85EE399-1CEB-42DF-BB3B-3ECFD1D7C251}" type="pres">
      <dgm:prSet presAssocID="{CE8A7B9E-469A-465D-9777-4B71FC49E7F1}" presName="parentLeftMargin" presStyleLbl="node1" presStyleIdx="1" presStyleCnt="6"/>
      <dgm:spPr/>
      <dgm:t>
        <a:bodyPr/>
        <a:lstStyle/>
        <a:p>
          <a:endParaRPr lang="es-EC"/>
        </a:p>
      </dgm:t>
    </dgm:pt>
    <dgm:pt modelId="{755BA8E8-A8FA-4410-A19D-6A2AEF770DF2}" type="pres">
      <dgm:prSet presAssocID="{CE8A7B9E-469A-465D-9777-4B71FC49E7F1}" presName="parentText" presStyleLbl="node1" presStyleIdx="2" presStyleCnt="6" custScaleX="133750">
        <dgm:presLayoutVars>
          <dgm:chMax val="0"/>
          <dgm:bulletEnabled val="1"/>
        </dgm:presLayoutVars>
      </dgm:prSet>
      <dgm:spPr/>
      <dgm:t>
        <a:bodyPr/>
        <a:lstStyle/>
        <a:p>
          <a:endParaRPr lang="es-EC"/>
        </a:p>
      </dgm:t>
    </dgm:pt>
    <dgm:pt modelId="{3774C1EA-32D8-4136-BC58-72C32E3E59DC}" type="pres">
      <dgm:prSet presAssocID="{CE8A7B9E-469A-465D-9777-4B71FC49E7F1}" presName="negativeSpace" presStyleCnt="0"/>
      <dgm:spPr/>
    </dgm:pt>
    <dgm:pt modelId="{EB3E9739-F6D4-4366-9F6F-796B65462534}" type="pres">
      <dgm:prSet presAssocID="{CE8A7B9E-469A-465D-9777-4B71FC49E7F1}" presName="childText" presStyleLbl="conFgAcc1" presStyleIdx="2" presStyleCnt="6">
        <dgm:presLayoutVars>
          <dgm:bulletEnabled val="1"/>
        </dgm:presLayoutVars>
      </dgm:prSet>
      <dgm:spPr/>
      <dgm:t>
        <a:bodyPr/>
        <a:lstStyle/>
        <a:p>
          <a:endParaRPr lang="es-EC"/>
        </a:p>
      </dgm:t>
    </dgm:pt>
    <dgm:pt modelId="{0F98F3B8-38D4-44F3-9D8E-F1048E223EEC}" type="pres">
      <dgm:prSet presAssocID="{BD0FB6C9-C8C1-4E9C-A659-C40C94ACEEEB}" presName="spaceBetweenRectangles" presStyleCnt="0"/>
      <dgm:spPr/>
    </dgm:pt>
    <dgm:pt modelId="{785B8C19-37BC-42EA-904A-316DD2D3238A}" type="pres">
      <dgm:prSet presAssocID="{F9F571C6-90A0-4A16-9C22-FF16BF873D77}" presName="parentLin" presStyleCnt="0"/>
      <dgm:spPr/>
    </dgm:pt>
    <dgm:pt modelId="{A6DB399D-5898-463F-90C2-50E9101D40E5}" type="pres">
      <dgm:prSet presAssocID="{F9F571C6-90A0-4A16-9C22-FF16BF873D77}" presName="parentLeftMargin" presStyleLbl="node1" presStyleIdx="2" presStyleCnt="6"/>
      <dgm:spPr/>
      <dgm:t>
        <a:bodyPr/>
        <a:lstStyle/>
        <a:p>
          <a:endParaRPr lang="es-EC"/>
        </a:p>
      </dgm:t>
    </dgm:pt>
    <dgm:pt modelId="{A96A5098-29A5-4283-B8A0-D5E2A8F0A796}" type="pres">
      <dgm:prSet presAssocID="{F9F571C6-90A0-4A16-9C22-FF16BF873D77}" presName="parentText" presStyleLbl="node1" presStyleIdx="3" presStyleCnt="6" custScaleX="133750">
        <dgm:presLayoutVars>
          <dgm:chMax val="0"/>
          <dgm:bulletEnabled val="1"/>
        </dgm:presLayoutVars>
      </dgm:prSet>
      <dgm:spPr/>
      <dgm:t>
        <a:bodyPr/>
        <a:lstStyle/>
        <a:p>
          <a:endParaRPr lang="es-EC"/>
        </a:p>
      </dgm:t>
    </dgm:pt>
    <dgm:pt modelId="{9A93607B-E76C-40DB-8DED-00BD8C07C880}" type="pres">
      <dgm:prSet presAssocID="{F9F571C6-90A0-4A16-9C22-FF16BF873D77}" presName="negativeSpace" presStyleCnt="0"/>
      <dgm:spPr/>
    </dgm:pt>
    <dgm:pt modelId="{34A73C6F-FBE9-4A05-B65F-7BE7B53A01E3}" type="pres">
      <dgm:prSet presAssocID="{F9F571C6-90A0-4A16-9C22-FF16BF873D77}" presName="childText" presStyleLbl="conFgAcc1" presStyleIdx="3" presStyleCnt="6">
        <dgm:presLayoutVars>
          <dgm:bulletEnabled val="1"/>
        </dgm:presLayoutVars>
      </dgm:prSet>
      <dgm:spPr/>
    </dgm:pt>
    <dgm:pt modelId="{427081A5-5693-41C1-ABBC-07B4F42631B6}" type="pres">
      <dgm:prSet presAssocID="{5ADBE02F-0C7B-44EA-8656-D2ACEFF5ABD2}" presName="spaceBetweenRectangles" presStyleCnt="0"/>
      <dgm:spPr/>
    </dgm:pt>
    <dgm:pt modelId="{A19D2841-5B9E-4765-A15E-AE0D9E6B341E}" type="pres">
      <dgm:prSet presAssocID="{1F1328D3-D513-4689-A0C2-36918B8EEA36}" presName="parentLin" presStyleCnt="0"/>
      <dgm:spPr/>
    </dgm:pt>
    <dgm:pt modelId="{5FD09AC7-27B6-43F0-BB6F-E2C6CC63ED5C}" type="pres">
      <dgm:prSet presAssocID="{1F1328D3-D513-4689-A0C2-36918B8EEA36}" presName="parentLeftMargin" presStyleLbl="node1" presStyleIdx="3" presStyleCnt="6"/>
      <dgm:spPr/>
      <dgm:t>
        <a:bodyPr/>
        <a:lstStyle/>
        <a:p>
          <a:endParaRPr lang="es-EC"/>
        </a:p>
      </dgm:t>
    </dgm:pt>
    <dgm:pt modelId="{C55A451A-7312-40E9-A80B-40E75D809EA8}" type="pres">
      <dgm:prSet presAssocID="{1F1328D3-D513-4689-A0C2-36918B8EEA36}" presName="parentText" presStyleLbl="node1" presStyleIdx="4" presStyleCnt="6" custScaleX="133750">
        <dgm:presLayoutVars>
          <dgm:chMax val="0"/>
          <dgm:bulletEnabled val="1"/>
        </dgm:presLayoutVars>
      </dgm:prSet>
      <dgm:spPr/>
      <dgm:t>
        <a:bodyPr/>
        <a:lstStyle/>
        <a:p>
          <a:endParaRPr lang="es-EC"/>
        </a:p>
      </dgm:t>
    </dgm:pt>
    <dgm:pt modelId="{8444BC5A-D079-4F29-903B-F2AE3269A84A}" type="pres">
      <dgm:prSet presAssocID="{1F1328D3-D513-4689-A0C2-36918B8EEA36}" presName="negativeSpace" presStyleCnt="0"/>
      <dgm:spPr/>
    </dgm:pt>
    <dgm:pt modelId="{344D972B-2C4D-4AA0-8011-228EC6354F94}" type="pres">
      <dgm:prSet presAssocID="{1F1328D3-D513-4689-A0C2-36918B8EEA36}" presName="childText" presStyleLbl="conFgAcc1" presStyleIdx="4" presStyleCnt="6">
        <dgm:presLayoutVars>
          <dgm:bulletEnabled val="1"/>
        </dgm:presLayoutVars>
      </dgm:prSet>
      <dgm:spPr/>
      <dgm:t>
        <a:bodyPr/>
        <a:lstStyle/>
        <a:p>
          <a:endParaRPr lang="es-EC"/>
        </a:p>
      </dgm:t>
    </dgm:pt>
    <dgm:pt modelId="{B0CBD946-22CC-4F37-A9AF-AC889C887557}" type="pres">
      <dgm:prSet presAssocID="{79EEC7B2-BEC6-4CE2-971E-AE3330BD4E12}" presName="spaceBetweenRectangles" presStyleCnt="0"/>
      <dgm:spPr/>
    </dgm:pt>
    <dgm:pt modelId="{EB4F2E06-10D7-447A-98A1-50EEE501E9CB}" type="pres">
      <dgm:prSet presAssocID="{F71A9B5D-6057-40E2-9976-55963B0F7E0A}" presName="parentLin" presStyleCnt="0"/>
      <dgm:spPr/>
    </dgm:pt>
    <dgm:pt modelId="{52F47F70-F86F-45D4-990F-490528EEFCBB}" type="pres">
      <dgm:prSet presAssocID="{F71A9B5D-6057-40E2-9976-55963B0F7E0A}" presName="parentLeftMargin" presStyleLbl="node1" presStyleIdx="4" presStyleCnt="6"/>
      <dgm:spPr/>
      <dgm:t>
        <a:bodyPr/>
        <a:lstStyle/>
        <a:p>
          <a:endParaRPr lang="es-EC"/>
        </a:p>
      </dgm:t>
    </dgm:pt>
    <dgm:pt modelId="{68B7B279-47DB-44D9-8400-4EE8A217BDB9}" type="pres">
      <dgm:prSet presAssocID="{F71A9B5D-6057-40E2-9976-55963B0F7E0A}" presName="parentText" presStyleLbl="node1" presStyleIdx="5" presStyleCnt="6" custScaleX="133750">
        <dgm:presLayoutVars>
          <dgm:chMax val="0"/>
          <dgm:bulletEnabled val="1"/>
        </dgm:presLayoutVars>
      </dgm:prSet>
      <dgm:spPr/>
      <dgm:t>
        <a:bodyPr/>
        <a:lstStyle/>
        <a:p>
          <a:endParaRPr lang="es-EC"/>
        </a:p>
      </dgm:t>
    </dgm:pt>
    <dgm:pt modelId="{97146924-0B02-427A-A90D-926FBF0130F7}" type="pres">
      <dgm:prSet presAssocID="{F71A9B5D-6057-40E2-9976-55963B0F7E0A}" presName="negativeSpace" presStyleCnt="0"/>
      <dgm:spPr/>
    </dgm:pt>
    <dgm:pt modelId="{35A54B22-6B3F-4AAD-A8FB-9196F7111488}" type="pres">
      <dgm:prSet presAssocID="{F71A9B5D-6057-40E2-9976-55963B0F7E0A}" presName="childText" presStyleLbl="conFgAcc1" presStyleIdx="5" presStyleCnt="6">
        <dgm:presLayoutVars>
          <dgm:bulletEnabled val="1"/>
        </dgm:presLayoutVars>
      </dgm:prSet>
      <dgm:spPr/>
      <dgm:t>
        <a:bodyPr/>
        <a:lstStyle/>
        <a:p>
          <a:endParaRPr lang="es-EC"/>
        </a:p>
      </dgm:t>
    </dgm:pt>
  </dgm:ptLst>
  <dgm:cxnLst>
    <dgm:cxn modelId="{F1D6D8B0-9417-4854-A46F-7A01F401E58E}" type="presOf" srcId="{CE8A7B9E-469A-465D-9777-4B71FC49E7F1}" destId="{B85EE399-1CEB-42DF-BB3B-3ECFD1D7C251}" srcOrd="0" destOrd="0" presId="urn:microsoft.com/office/officeart/2005/8/layout/list1"/>
    <dgm:cxn modelId="{0CE2D5D2-FE35-4D9A-88DD-B395C33963AE}" srcId="{0FDF6864-2444-404A-AF43-6E11C6DD1BB7}" destId="{F9F571C6-90A0-4A16-9C22-FF16BF873D77}" srcOrd="3" destOrd="0" parTransId="{0AF2E1F3-885E-4772-B873-8BE24AC5BE9C}" sibTransId="{5ADBE02F-0C7B-44EA-8656-D2ACEFF5ABD2}"/>
    <dgm:cxn modelId="{F8E86FD0-7317-475E-A340-9F3C7C41ADA9}" type="presOf" srcId="{CE8A7B9E-469A-465D-9777-4B71FC49E7F1}" destId="{755BA8E8-A8FA-4410-A19D-6A2AEF770DF2}" srcOrd="1" destOrd="0" presId="urn:microsoft.com/office/officeart/2005/8/layout/list1"/>
    <dgm:cxn modelId="{4D82FFA6-80EB-40F7-83E5-B2345E65DA22}" type="presOf" srcId="{F06CF6CE-D366-4E0D-9834-C777FE1024B5}" destId="{B6FBF6E7-49DE-41D8-9938-49CB22411444}" srcOrd="0" destOrd="0" presId="urn:microsoft.com/office/officeart/2005/8/layout/list1"/>
    <dgm:cxn modelId="{F1E3A0F4-A8D0-47BA-BFDC-026798ACF236}" type="presOf" srcId="{2522AF38-24CE-432F-A208-FA8D7F9F5C8A}" destId="{A84BFDF7-66FA-499C-A345-202749F2ED6B}" srcOrd="0" destOrd="0" presId="urn:microsoft.com/office/officeart/2005/8/layout/list1"/>
    <dgm:cxn modelId="{BBC39E6D-2134-404F-88BA-09A11F939ACA}" type="presOf" srcId="{1F1328D3-D513-4689-A0C2-36918B8EEA36}" destId="{C55A451A-7312-40E9-A80B-40E75D809EA8}" srcOrd="1" destOrd="0" presId="urn:microsoft.com/office/officeart/2005/8/layout/list1"/>
    <dgm:cxn modelId="{7F583A2E-9C31-4BE0-8DCB-04CCDFBF9592}" srcId="{0FDF6864-2444-404A-AF43-6E11C6DD1BB7}" destId="{F71A9B5D-6057-40E2-9976-55963B0F7E0A}" srcOrd="5" destOrd="0" parTransId="{9586553E-B1D5-498C-8D94-6503C6B0A034}" sibTransId="{3A70E2F9-1B40-4EA3-B74A-EFF800A2BEF1}"/>
    <dgm:cxn modelId="{D4C00848-D4BA-45AD-AC69-5183B2E8904E}" type="presOf" srcId="{F71A9B5D-6057-40E2-9976-55963B0F7E0A}" destId="{68B7B279-47DB-44D9-8400-4EE8A217BDB9}" srcOrd="1" destOrd="0" presId="urn:microsoft.com/office/officeart/2005/8/layout/list1"/>
    <dgm:cxn modelId="{7E10CE50-13DB-41CB-B5B7-1AAA5B64D846}" type="presOf" srcId="{F9F571C6-90A0-4A16-9C22-FF16BF873D77}" destId="{A96A5098-29A5-4283-B8A0-D5E2A8F0A796}" srcOrd="1" destOrd="0" presId="urn:microsoft.com/office/officeart/2005/8/layout/list1"/>
    <dgm:cxn modelId="{2C23B617-A8EA-44C9-AC0E-3BCB629335C3}" srcId="{0FDF6864-2444-404A-AF43-6E11C6DD1BB7}" destId="{F06CF6CE-D366-4E0D-9834-C777FE1024B5}" srcOrd="1" destOrd="0" parTransId="{30D88F1D-D336-4A03-8425-A2F9A9B488E4}" sibTransId="{E1A2037F-6D95-498C-BEB6-1B2FD6720837}"/>
    <dgm:cxn modelId="{FEDF0551-6DF2-4A9A-ADD9-4844F08BBFF4}" srcId="{0FDF6864-2444-404A-AF43-6E11C6DD1BB7}" destId="{CE8A7B9E-469A-465D-9777-4B71FC49E7F1}" srcOrd="2" destOrd="0" parTransId="{822C90E8-E258-4C12-88FB-B394A4EF86F3}" sibTransId="{BD0FB6C9-C8C1-4E9C-A659-C40C94ACEEEB}"/>
    <dgm:cxn modelId="{6989D558-020D-4271-AA11-E4502BFA689D}" type="presOf" srcId="{2522AF38-24CE-432F-A208-FA8D7F9F5C8A}" destId="{6B373176-4233-4AB5-BCA9-8DC4F521AAC6}" srcOrd="1" destOrd="0" presId="urn:microsoft.com/office/officeart/2005/8/layout/list1"/>
    <dgm:cxn modelId="{64666C8D-0E8B-4944-803D-7B419B368142}" srcId="{0FDF6864-2444-404A-AF43-6E11C6DD1BB7}" destId="{1F1328D3-D513-4689-A0C2-36918B8EEA36}" srcOrd="4" destOrd="0" parTransId="{48E0498E-0D81-4477-8A18-770E7B659A2D}" sibTransId="{79EEC7B2-BEC6-4CE2-971E-AE3330BD4E12}"/>
    <dgm:cxn modelId="{4B982762-E030-4ED2-BFB9-F8483A35E9AB}" type="presOf" srcId="{0FDF6864-2444-404A-AF43-6E11C6DD1BB7}" destId="{37DE5D8D-B134-4C69-BC43-3701CD9BEC5B}" srcOrd="0" destOrd="0" presId="urn:microsoft.com/office/officeart/2005/8/layout/list1"/>
    <dgm:cxn modelId="{9B87CA48-C5BA-4F4E-97DB-F70C442FB34A}" type="presOf" srcId="{1F1328D3-D513-4689-A0C2-36918B8EEA36}" destId="{5FD09AC7-27B6-43F0-BB6F-E2C6CC63ED5C}" srcOrd="0" destOrd="0" presId="urn:microsoft.com/office/officeart/2005/8/layout/list1"/>
    <dgm:cxn modelId="{3CE06469-295D-4009-B969-DA1F33A8A076}" type="presOf" srcId="{F71A9B5D-6057-40E2-9976-55963B0F7E0A}" destId="{52F47F70-F86F-45D4-990F-490528EEFCBB}" srcOrd="0" destOrd="0" presId="urn:microsoft.com/office/officeart/2005/8/layout/list1"/>
    <dgm:cxn modelId="{F86EFBAE-185D-47D5-803E-785278AEB4F4}" type="presOf" srcId="{F9F571C6-90A0-4A16-9C22-FF16BF873D77}" destId="{A6DB399D-5898-463F-90C2-50E9101D40E5}" srcOrd="0" destOrd="0" presId="urn:microsoft.com/office/officeart/2005/8/layout/list1"/>
    <dgm:cxn modelId="{E414CC72-D3CA-4068-9E0F-9B976F81E803}" srcId="{0FDF6864-2444-404A-AF43-6E11C6DD1BB7}" destId="{2522AF38-24CE-432F-A208-FA8D7F9F5C8A}" srcOrd="0" destOrd="0" parTransId="{2747BE5C-A338-4579-95D8-41193B93C811}" sibTransId="{34C703E5-CAD6-47C3-977C-B4491AEE81F0}"/>
    <dgm:cxn modelId="{B903C62B-26F6-4344-BAEC-C86CA270C915}" type="presOf" srcId="{F06CF6CE-D366-4E0D-9834-C777FE1024B5}" destId="{70C09ADC-043F-4295-8581-6541D9B82308}" srcOrd="1" destOrd="0" presId="urn:microsoft.com/office/officeart/2005/8/layout/list1"/>
    <dgm:cxn modelId="{A891AD29-F099-4B59-B791-2E321C1F1E4D}" type="presParOf" srcId="{37DE5D8D-B134-4C69-BC43-3701CD9BEC5B}" destId="{DD50514E-6D9D-4B8F-8E41-783E1F6829AF}" srcOrd="0" destOrd="0" presId="urn:microsoft.com/office/officeart/2005/8/layout/list1"/>
    <dgm:cxn modelId="{D6082013-90D7-48A2-AC29-EE6AD9A3FB42}" type="presParOf" srcId="{DD50514E-6D9D-4B8F-8E41-783E1F6829AF}" destId="{A84BFDF7-66FA-499C-A345-202749F2ED6B}" srcOrd="0" destOrd="0" presId="urn:microsoft.com/office/officeart/2005/8/layout/list1"/>
    <dgm:cxn modelId="{01A3969D-1A77-424C-8A62-086872D8A0FB}" type="presParOf" srcId="{DD50514E-6D9D-4B8F-8E41-783E1F6829AF}" destId="{6B373176-4233-4AB5-BCA9-8DC4F521AAC6}" srcOrd="1" destOrd="0" presId="urn:microsoft.com/office/officeart/2005/8/layout/list1"/>
    <dgm:cxn modelId="{EE23AE6C-B60D-4987-A621-8721107EC9AA}" type="presParOf" srcId="{37DE5D8D-B134-4C69-BC43-3701CD9BEC5B}" destId="{90D3708C-3BE2-4E9A-B65B-3C96ABA98D5B}" srcOrd="1" destOrd="0" presId="urn:microsoft.com/office/officeart/2005/8/layout/list1"/>
    <dgm:cxn modelId="{167A4FF2-6FA8-4F4E-B31D-E174C0E63903}" type="presParOf" srcId="{37DE5D8D-B134-4C69-BC43-3701CD9BEC5B}" destId="{28183C32-E30D-4848-9054-D651915E6F7C}" srcOrd="2" destOrd="0" presId="urn:microsoft.com/office/officeart/2005/8/layout/list1"/>
    <dgm:cxn modelId="{1438DDF3-C769-4F6A-90E7-FF40DC7A529B}" type="presParOf" srcId="{37DE5D8D-B134-4C69-BC43-3701CD9BEC5B}" destId="{C084702D-0321-41FD-82BF-821362385A99}" srcOrd="3" destOrd="0" presId="urn:microsoft.com/office/officeart/2005/8/layout/list1"/>
    <dgm:cxn modelId="{BC02DEE8-F28E-4553-9564-EA61F7B037EA}" type="presParOf" srcId="{37DE5D8D-B134-4C69-BC43-3701CD9BEC5B}" destId="{D4EBF31E-840A-4351-82D0-E8CD1B99B192}" srcOrd="4" destOrd="0" presId="urn:microsoft.com/office/officeart/2005/8/layout/list1"/>
    <dgm:cxn modelId="{0C604A33-D131-4572-B198-E2ED0D691AC3}" type="presParOf" srcId="{D4EBF31E-840A-4351-82D0-E8CD1B99B192}" destId="{B6FBF6E7-49DE-41D8-9938-49CB22411444}" srcOrd="0" destOrd="0" presId="urn:microsoft.com/office/officeart/2005/8/layout/list1"/>
    <dgm:cxn modelId="{4560939A-6C8F-47E2-97A0-654B5827CA91}" type="presParOf" srcId="{D4EBF31E-840A-4351-82D0-E8CD1B99B192}" destId="{70C09ADC-043F-4295-8581-6541D9B82308}" srcOrd="1" destOrd="0" presId="urn:microsoft.com/office/officeart/2005/8/layout/list1"/>
    <dgm:cxn modelId="{9DA846F2-69E4-4DA2-872B-439FAA37491A}" type="presParOf" srcId="{37DE5D8D-B134-4C69-BC43-3701CD9BEC5B}" destId="{93FD2581-DE9E-4B5A-8343-E4D2C991BF01}" srcOrd="5" destOrd="0" presId="urn:microsoft.com/office/officeart/2005/8/layout/list1"/>
    <dgm:cxn modelId="{59080B2E-8061-40C7-A177-0CD3A779BECA}" type="presParOf" srcId="{37DE5D8D-B134-4C69-BC43-3701CD9BEC5B}" destId="{BC8EB4EC-9A7F-4A09-BA63-13B996D75C56}" srcOrd="6" destOrd="0" presId="urn:microsoft.com/office/officeart/2005/8/layout/list1"/>
    <dgm:cxn modelId="{663C2DED-D31B-4230-AB8A-A2450586B55C}" type="presParOf" srcId="{37DE5D8D-B134-4C69-BC43-3701CD9BEC5B}" destId="{E117596F-9C6C-494D-BED4-F4655028A081}" srcOrd="7" destOrd="0" presId="urn:microsoft.com/office/officeart/2005/8/layout/list1"/>
    <dgm:cxn modelId="{1B7AF795-C970-477A-B818-8F640DD02531}" type="presParOf" srcId="{37DE5D8D-B134-4C69-BC43-3701CD9BEC5B}" destId="{97427E58-F4B1-4114-9BD2-7FEF488413AB}" srcOrd="8" destOrd="0" presId="urn:microsoft.com/office/officeart/2005/8/layout/list1"/>
    <dgm:cxn modelId="{F8C05AE8-E73B-4756-9B05-47F442D83ABD}" type="presParOf" srcId="{97427E58-F4B1-4114-9BD2-7FEF488413AB}" destId="{B85EE399-1CEB-42DF-BB3B-3ECFD1D7C251}" srcOrd="0" destOrd="0" presId="urn:microsoft.com/office/officeart/2005/8/layout/list1"/>
    <dgm:cxn modelId="{BAE1AAC5-EAF8-4E5C-BE9C-F8C8D4310668}" type="presParOf" srcId="{97427E58-F4B1-4114-9BD2-7FEF488413AB}" destId="{755BA8E8-A8FA-4410-A19D-6A2AEF770DF2}" srcOrd="1" destOrd="0" presId="urn:microsoft.com/office/officeart/2005/8/layout/list1"/>
    <dgm:cxn modelId="{F3C4E922-E4B9-4B8E-B73E-51750666DF47}" type="presParOf" srcId="{37DE5D8D-B134-4C69-BC43-3701CD9BEC5B}" destId="{3774C1EA-32D8-4136-BC58-72C32E3E59DC}" srcOrd="9" destOrd="0" presId="urn:microsoft.com/office/officeart/2005/8/layout/list1"/>
    <dgm:cxn modelId="{AF07E9B9-E6B4-4D44-B823-2CDE6AB4655D}" type="presParOf" srcId="{37DE5D8D-B134-4C69-BC43-3701CD9BEC5B}" destId="{EB3E9739-F6D4-4366-9F6F-796B65462534}" srcOrd="10" destOrd="0" presId="urn:microsoft.com/office/officeart/2005/8/layout/list1"/>
    <dgm:cxn modelId="{BB73B24B-931B-4B5C-84D8-DE8CC59FF3CA}" type="presParOf" srcId="{37DE5D8D-B134-4C69-BC43-3701CD9BEC5B}" destId="{0F98F3B8-38D4-44F3-9D8E-F1048E223EEC}" srcOrd="11" destOrd="0" presId="urn:microsoft.com/office/officeart/2005/8/layout/list1"/>
    <dgm:cxn modelId="{DA035739-152B-44AC-9101-33BA1EB65CC5}" type="presParOf" srcId="{37DE5D8D-B134-4C69-BC43-3701CD9BEC5B}" destId="{785B8C19-37BC-42EA-904A-316DD2D3238A}" srcOrd="12" destOrd="0" presId="urn:microsoft.com/office/officeart/2005/8/layout/list1"/>
    <dgm:cxn modelId="{A18F6EE2-6123-4216-92C6-DA8FBB42A223}" type="presParOf" srcId="{785B8C19-37BC-42EA-904A-316DD2D3238A}" destId="{A6DB399D-5898-463F-90C2-50E9101D40E5}" srcOrd="0" destOrd="0" presId="urn:microsoft.com/office/officeart/2005/8/layout/list1"/>
    <dgm:cxn modelId="{05DC3D71-117C-4BDD-AE2A-B6312BD4626D}" type="presParOf" srcId="{785B8C19-37BC-42EA-904A-316DD2D3238A}" destId="{A96A5098-29A5-4283-B8A0-D5E2A8F0A796}" srcOrd="1" destOrd="0" presId="urn:microsoft.com/office/officeart/2005/8/layout/list1"/>
    <dgm:cxn modelId="{BBA5A70B-69EB-4BF0-B845-A44CF0A5F854}" type="presParOf" srcId="{37DE5D8D-B134-4C69-BC43-3701CD9BEC5B}" destId="{9A93607B-E76C-40DB-8DED-00BD8C07C880}" srcOrd="13" destOrd="0" presId="urn:microsoft.com/office/officeart/2005/8/layout/list1"/>
    <dgm:cxn modelId="{9A532DED-7F55-453B-A8B2-D2E79F60ADA2}" type="presParOf" srcId="{37DE5D8D-B134-4C69-BC43-3701CD9BEC5B}" destId="{34A73C6F-FBE9-4A05-B65F-7BE7B53A01E3}" srcOrd="14" destOrd="0" presId="urn:microsoft.com/office/officeart/2005/8/layout/list1"/>
    <dgm:cxn modelId="{64EE0BE8-ECC2-41A8-9D83-E1F0958212F5}" type="presParOf" srcId="{37DE5D8D-B134-4C69-BC43-3701CD9BEC5B}" destId="{427081A5-5693-41C1-ABBC-07B4F42631B6}" srcOrd="15" destOrd="0" presId="urn:microsoft.com/office/officeart/2005/8/layout/list1"/>
    <dgm:cxn modelId="{1BF9F88B-C0FC-40E0-8940-458B79449411}" type="presParOf" srcId="{37DE5D8D-B134-4C69-BC43-3701CD9BEC5B}" destId="{A19D2841-5B9E-4765-A15E-AE0D9E6B341E}" srcOrd="16" destOrd="0" presId="urn:microsoft.com/office/officeart/2005/8/layout/list1"/>
    <dgm:cxn modelId="{93F72056-1400-48F7-AF06-1425AE80A499}" type="presParOf" srcId="{A19D2841-5B9E-4765-A15E-AE0D9E6B341E}" destId="{5FD09AC7-27B6-43F0-BB6F-E2C6CC63ED5C}" srcOrd="0" destOrd="0" presId="urn:microsoft.com/office/officeart/2005/8/layout/list1"/>
    <dgm:cxn modelId="{2390DB22-3273-4D14-ADD0-3E670FA7AD0B}" type="presParOf" srcId="{A19D2841-5B9E-4765-A15E-AE0D9E6B341E}" destId="{C55A451A-7312-40E9-A80B-40E75D809EA8}" srcOrd="1" destOrd="0" presId="urn:microsoft.com/office/officeart/2005/8/layout/list1"/>
    <dgm:cxn modelId="{F75801CE-B77C-48C1-8FA2-37E6A0D3B572}" type="presParOf" srcId="{37DE5D8D-B134-4C69-BC43-3701CD9BEC5B}" destId="{8444BC5A-D079-4F29-903B-F2AE3269A84A}" srcOrd="17" destOrd="0" presId="urn:microsoft.com/office/officeart/2005/8/layout/list1"/>
    <dgm:cxn modelId="{0FD48E55-507D-430C-9FA5-856CC3E36382}" type="presParOf" srcId="{37DE5D8D-B134-4C69-BC43-3701CD9BEC5B}" destId="{344D972B-2C4D-4AA0-8011-228EC6354F94}" srcOrd="18" destOrd="0" presId="urn:microsoft.com/office/officeart/2005/8/layout/list1"/>
    <dgm:cxn modelId="{56EF8E7C-B9E7-480C-A152-777AF289A574}" type="presParOf" srcId="{37DE5D8D-B134-4C69-BC43-3701CD9BEC5B}" destId="{B0CBD946-22CC-4F37-A9AF-AC889C887557}" srcOrd="19" destOrd="0" presId="urn:microsoft.com/office/officeart/2005/8/layout/list1"/>
    <dgm:cxn modelId="{974016A8-573C-4826-9455-92FF915A7A08}" type="presParOf" srcId="{37DE5D8D-B134-4C69-BC43-3701CD9BEC5B}" destId="{EB4F2E06-10D7-447A-98A1-50EEE501E9CB}" srcOrd="20" destOrd="0" presId="urn:microsoft.com/office/officeart/2005/8/layout/list1"/>
    <dgm:cxn modelId="{2816F2B6-3224-4A41-9D3A-E0BA80357CCF}" type="presParOf" srcId="{EB4F2E06-10D7-447A-98A1-50EEE501E9CB}" destId="{52F47F70-F86F-45D4-990F-490528EEFCBB}" srcOrd="0" destOrd="0" presId="urn:microsoft.com/office/officeart/2005/8/layout/list1"/>
    <dgm:cxn modelId="{AC2EF5A5-DAE0-4609-94DF-E3EAEB00D0B9}" type="presParOf" srcId="{EB4F2E06-10D7-447A-98A1-50EEE501E9CB}" destId="{68B7B279-47DB-44D9-8400-4EE8A217BDB9}" srcOrd="1" destOrd="0" presId="urn:microsoft.com/office/officeart/2005/8/layout/list1"/>
    <dgm:cxn modelId="{20138460-7571-40FC-8EBB-255E4D942D0F}" type="presParOf" srcId="{37DE5D8D-B134-4C69-BC43-3701CD9BEC5B}" destId="{97146924-0B02-427A-A90D-926FBF0130F7}" srcOrd="21" destOrd="0" presId="urn:microsoft.com/office/officeart/2005/8/layout/list1"/>
    <dgm:cxn modelId="{9C7D1D88-9666-42A0-AB44-696A7BACE7CA}" type="presParOf" srcId="{37DE5D8D-B134-4C69-BC43-3701CD9BEC5B}" destId="{35A54B22-6B3F-4AAD-A8FB-9196F7111488}"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55DF27B-D2D9-4BD6-A4FF-AEAC920059AB}"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8066E4ED-005B-4239-B20B-9370061C9F0A}">
      <dgm:prSet phldrT="[Texto]" custT="1"/>
      <dgm:spPr/>
      <dgm:t>
        <a:bodyPr/>
        <a:lstStyle/>
        <a:p>
          <a:pPr algn="just"/>
          <a:r>
            <a:rPr lang="es-ES" sz="1800" dirty="0" smtClean="0"/>
            <a:t>La tecnología está en constantes cambios y avances, AGESE no tendría ningún inconveniente en sus juegos, ya que estos son mecánicos</a:t>
          </a:r>
          <a:endParaRPr lang="es-EC" sz="1800" dirty="0"/>
        </a:p>
      </dgm:t>
    </dgm:pt>
    <dgm:pt modelId="{EB1FE59C-6D85-4521-94AD-C0AFFE19530A}" type="parTrans" cxnId="{7D4ADF2B-02B8-4EC4-9B24-D8FA76772065}">
      <dgm:prSet/>
      <dgm:spPr/>
      <dgm:t>
        <a:bodyPr/>
        <a:lstStyle/>
        <a:p>
          <a:endParaRPr lang="es-EC" sz="1800"/>
        </a:p>
      </dgm:t>
    </dgm:pt>
    <dgm:pt modelId="{A6F37800-5E3F-4F04-8A85-89618C1A043B}" type="sibTrans" cxnId="{7D4ADF2B-02B8-4EC4-9B24-D8FA76772065}">
      <dgm:prSet/>
      <dgm:spPr/>
      <dgm:t>
        <a:bodyPr/>
        <a:lstStyle/>
        <a:p>
          <a:endParaRPr lang="es-EC" sz="1800"/>
        </a:p>
      </dgm:t>
    </dgm:pt>
    <dgm:pt modelId="{2EBDFAAA-E4E9-448A-A0EF-3F54D2EBB751}">
      <dgm:prSet phldrT="[Texto]" custT="1"/>
      <dgm:spPr/>
      <dgm:t>
        <a:bodyPr/>
        <a:lstStyle/>
        <a:p>
          <a:pPr algn="just"/>
          <a:r>
            <a:rPr lang="es-ES" sz="1800" dirty="0" smtClean="0"/>
            <a:t>El crecimiento de posible competencia dentro del mercado de AGESE, es bajo, </a:t>
          </a:r>
          <a:endParaRPr lang="es-EC" sz="1800" dirty="0"/>
        </a:p>
      </dgm:t>
    </dgm:pt>
    <dgm:pt modelId="{391D7341-5D33-4001-8137-6C0191840BEA}" type="parTrans" cxnId="{F1D53260-BA8C-40BF-AD0F-CC65958CE349}">
      <dgm:prSet/>
      <dgm:spPr/>
      <dgm:t>
        <a:bodyPr/>
        <a:lstStyle/>
        <a:p>
          <a:endParaRPr lang="es-EC" sz="1800"/>
        </a:p>
      </dgm:t>
    </dgm:pt>
    <dgm:pt modelId="{798E44AE-37DE-4724-B8AF-1D2F0C2FD345}" type="sibTrans" cxnId="{F1D53260-BA8C-40BF-AD0F-CC65958CE349}">
      <dgm:prSet/>
      <dgm:spPr/>
      <dgm:t>
        <a:bodyPr/>
        <a:lstStyle/>
        <a:p>
          <a:endParaRPr lang="es-EC" sz="1800"/>
        </a:p>
      </dgm:t>
    </dgm:pt>
    <dgm:pt modelId="{B50D1B32-BB29-478F-B92D-CBA8C44EB9EB}">
      <dgm:prSet phldrT="[Texto]" custT="1"/>
      <dgm:spPr/>
      <dgm:t>
        <a:bodyPr/>
        <a:lstStyle/>
        <a:p>
          <a:pPr algn="just"/>
          <a:r>
            <a:rPr lang="es-ES" sz="1800" dirty="0" smtClean="0"/>
            <a:t>La compañía realizará un aumento de capital social.</a:t>
          </a:r>
          <a:endParaRPr lang="es-EC" sz="1800" dirty="0"/>
        </a:p>
      </dgm:t>
    </dgm:pt>
    <dgm:pt modelId="{6EF2A459-D8CF-4788-BFA5-4672ED81CFD6}" type="parTrans" cxnId="{958BFC31-3FC1-4ED1-849E-718DF010C533}">
      <dgm:prSet/>
      <dgm:spPr/>
      <dgm:t>
        <a:bodyPr/>
        <a:lstStyle/>
        <a:p>
          <a:endParaRPr lang="es-EC" sz="1800"/>
        </a:p>
      </dgm:t>
    </dgm:pt>
    <dgm:pt modelId="{BC4C15A0-7F91-4400-BBA5-9908ECBA5B46}" type="sibTrans" cxnId="{958BFC31-3FC1-4ED1-849E-718DF010C533}">
      <dgm:prSet/>
      <dgm:spPr/>
      <dgm:t>
        <a:bodyPr/>
        <a:lstStyle/>
        <a:p>
          <a:endParaRPr lang="es-EC" sz="1800"/>
        </a:p>
      </dgm:t>
    </dgm:pt>
    <dgm:pt modelId="{4EE2FE44-0A38-48E5-B0AD-48D8A00C128A}">
      <dgm:prSet phldrT="[Texto]" custT="1"/>
      <dgm:spPr/>
      <dgm:t>
        <a:bodyPr/>
        <a:lstStyle/>
        <a:p>
          <a:pPr algn="just"/>
          <a:r>
            <a:rPr lang="es-ES" sz="1800" dirty="0" smtClean="0"/>
            <a:t>En cuanto a los procesos y comunicación en cada centro de entretenimiento, la empresa implementará un sistema de control, un manual de procesos y software</a:t>
          </a:r>
          <a:endParaRPr lang="es-EC" sz="1800" dirty="0"/>
        </a:p>
      </dgm:t>
    </dgm:pt>
    <dgm:pt modelId="{DB9B8C40-D485-442E-A281-36F0D8BEFE36}" type="parTrans" cxnId="{BBF13AA3-8A9E-40EB-8116-4203194D9C05}">
      <dgm:prSet/>
      <dgm:spPr/>
      <dgm:t>
        <a:bodyPr/>
        <a:lstStyle/>
        <a:p>
          <a:endParaRPr lang="es-EC" sz="1800"/>
        </a:p>
      </dgm:t>
    </dgm:pt>
    <dgm:pt modelId="{96BD8EB3-34EA-4812-AE4B-DCD40470B54A}" type="sibTrans" cxnId="{BBF13AA3-8A9E-40EB-8116-4203194D9C05}">
      <dgm:prSet/>
      <dgm:spPr/>
      <dgm:t>
        <a:bodyPr/>
        <a:lstStyle/>
        <a:p>
          <a:endParaRPr lang="es-EC" sz="1800"/>
        </a:p>
      </dgm:t>
    </dgm:pt>
    <dgm:pt modelId="{FC1B7AB0-4A7F-43D0-AB33-1985EC6F39C2}">
      <dgm:prSet phldrT="[Texto]" custT="1"/>
      <dgm:spPr/>
      <dgm:t>
        <a:bodyPr/>
        <a:lstStyle/>
        <a:p>
          <a:pPr algn="just"/>
          <a:r>
            <a:rPr lang="es-ES" sz="1800" dirty="0" smtClean="0"/>
            <a:t>Con las proyecciones que se realizaron la empresa logrará aumentar su patrimonio, el valor de sus activos, y sobre todo las utilidades</a:t>
          </a:r>
          <a:endParaRPr lang="es-EC" sz="1800" dirty="0"/>
        </a:p>
      </dgm:t>
    </dgm:pt>
    <dgm:pt modelId="{9D6CAA66-66CF-49C7-AFCD-DD0CF1D06458}" type="parTrans" cxnId="{0A39AA92-28B8-4919-819C-B1281CA7370F}">
      <dgm:prSet/>
      <dgm:spPr/>
      <dgm:t>
        <a:bodyPr/>
        <a:lstStyle/>
        <a:p>
          <a:endParaRPr lang="es-EC" sz="1800"/>
        </a:p>
      </dgm:t>
    </dgm:pt>
    <dgm:pt modelId="{6E3DA496-E012-4788-9373-8956DFEBC4D5}" type="sibTrans" cxnId="{0A39AA92-28B8-4919-819C-B1281CA7370F}">
      <dgm:prSet/>
      <dgm:spPr/>
      <dgm:t>
        <a:bodyPr/>
        <a:lstStyle/>
        <a:p>
          <a:endParaRPr lang="es-EC" sz="1800"/>
        </a:p>
      </dgm:t>
    </dgm:pt>
    <dgm:pt modelId="{2C59BC01-6569-44A6-A6F1-0783ADDAD1EA}" type="pres">
      <dgm:prSet presAssocID="{A55DF27B-D2D9-4BD6-A4FF-AEAC920059AB}" presName="linear" presStyleCnt="0">
        <dgm:presLayoutVars>
          <dgm:dir/>
          <dgm:animLvl val="lvl"/>
          <dgm:resizeHandles val="exact"/>
        </dgm:presLayoutVars>
      </dgm:prSet>
      <dgm:spPr/>
      <dgm:t>
        <a:bodyPr/>
        <a:lstStyle/>
        <a:p>
          <a:endParaRPr lang="es-EC"/>
        </a:p>
      </dgm:t>
    </dgm:pt>
    <dgm:pt modelId="{5387EE07-AC47-46E5-BFBA-E79229F5C819}" type="pres">
      <dgm:prSet presAssocID="{8066E4ED-005B-4239-B20B-9370061C9F0A}" presName="parentLin" presStyleCnt="0"/>
      <dgm:spPr/>
    </dgm:pt>
    <dgm:pt modelId="{90968C46-CD1B-4FD7-A36F-8C9C2EB708D2}" type="pres">
      <dgm:prSet presAssocID="{8066E4ED-005B-4239-B20B-9370061C9F0A}" presName="parentLeftMargin" presStyleLbl="node1" presStyleIdx="0" presStyleCnt="5"/>
      <dgm:spPr/>
      <dgm:t>
        <a:bodyPr/>
        <a:lstStyle/>
        <a:p>
          <a:endParaRPr lang="es-EC"/>
        </a:p>
      </dgm:t>
    </dgm:pt>
    <dgm:pt modelId="{C6E65A5D-9E73-49DF-B269-74A340F5DB13}" type="pres">
      <dgm:prSet presAssocID="{8066E4ED-005B-4239-B20B-9370061C9F0A}" presName="parentText" presStyleLbl="node1" presStyleIdx="0" presStyleCnt="5" custScaleX="127000">
        <dgm:presLayoutVars>
          <dgm:chMax val="0"/>
          <dgm:bulletEnabled val="1"/>
        </dgm:presLayoutVars>
      </dgm:prSet>
      <dgm:spPr/>
      <dgm:t>
        <a:bodyPr/>
        <a:lstStyle/>
        <a:p>
          <a:endParaRPr lang="es-EC"/>
        </a:p>
      </dgm:t>
    </dgm:pt>
    <dgm:pt modelId="{0C5E87BF-048D-46A6-832C-98E20FABF4A5}" type="pres">
      <dgm:prSet presAssocID="{8066E4ED-005B-4239-B20B-9370061C9F0A}" presName="negativeSpace" presStyleCnt="0"/>
      <dgm:spPr/>
    </dgm:pt>
    <dgm:pt modelId="{F155C983-9A60-4900-A42E-C165CEC2996E}" type="pres">
      <dgm:prSet presAssocID="{8066E4ED-005B-4239-B20B-9370061C9F0A}" presName="childText" presStyleLbl="conFgAcc1" presStyleIdx="0" presStyleCnt="5">
        <dgm:presLayoutVars>
          <dgm:bulletEnabled val="1"/>
        </dgm:presLayoutVars>
      </dgm:prSet>
      <dgm:spPr/>
    </dgm:pt>
    <dgm:pt modelId="{E7FDF58F-5B4F-43EA-BB21-80359A4A5CC4}" type="pres">
      <dgm:prSet presAssocID="{A6F37800-5E3F-4F04-8A85-89618C1A043B}" presName="spaceBetweenRectangles" presStyleCnt="0"/>
      <dgm:spPr/>
    </dgm:pt>
    <dgm:pt modelId="{10F5800F-A145-4818-AC45-2D38CEDC5375}" type="pres">
      <dgm:prSet presAssocID="{2EBDFAAA-E4E9-448A-A0EF-3F54D2EBB751}" presName="parentLin" presStyleCnt="0"/>
      <dgm:spPr/>
    </dgm:pt>
    <dgm:pt modelId="{69938F17-C3EF-48E6-8462-7A12DC54066F}" type="pres">
      <dgm:prSet presAssocID="{2EBDFAAA-E4E9-448A-A0EF-3F54D2EBB751}" presName="parentLeftMargin" presStyleLbl="node1" presStyleIdx="0" presStyleCnt="5"/>
      <dgm:spPr/>
      <dgm:t>
        <a:bodyPr/>
        <a:lstStyle/>
        <a:p>
          <a:endParaRPr lang="es-EC"/>
        </a:p>
      </dgm:t>
    </dgm:pt>
    <dgm:pt modelId="{68A40BC0-25B1-4051-A5E3-D0DB47AB00A1}" type="pres">
      <dgm:prSet presAssocID="{2EBDFAAA-E4E9-448A-A0EF-3F54D2EBB751}" presName="parentText" presStyleLbl="node1" presStyleIdx="1" presStyleCnt="5" custScaleX="127000">
        <dgm:presLayoutVars>
          <dgm:chMax val="0"/>
          <dgm:bulletEnabled val="1"/>
        </dgm:presLayoutVars>
      </dgm:prSet>
      <dgm:spPr/>
      <dgm:t>
        <a:bodyPr/>
        <a:lstStyle/>
        <a:p>
          <a:endParaRPr lang="es-EC"/>
        </a:p>
      </dgm:t>
    </dgm:pt>
    <dgm:pt modelId="{193E74BE-7BEF-4033-A553-93FCFA801B86}" type="pres">
      <dgm:prSet presAssocID="{2EBDFAAA-E4E9-448A-A0EF-3F54D2EBB751}" presName="negativeSpace" presStyleCnt="0"/>
      <dgm:spPr/>
    </dgm:pt>
    <dgm:pt modelId="{8DB8E1B9-4D6B-42CF-882A-CC6106EB2064}" type="pres">
      <dgm:prSet presAssocID="{2EBDFAAA-E4E9-448A-A0EF-3F54D2EBB751}" presName="childText" presStyleLbl="conFgAcc1" presStyleIdx="1" presStyleCnt="5">
        <dgm:presLayoutVars>
          <dgm:bulletEnabled val="1"/>
        </dgm:presLayoutVars>
      </dgm:prSet>
      <dgm:spPr/>
    </dgm:pt>
    <dgm:pt modelId="{6A7F9BE5-F16A-4801-93E7-A4A9CEFFDF9F}" type="pres">
      <dgm:prSet presAssocID="{798E44AE-37DE-4724-B8AF-1D2F0C2FD345}" presName="spaceBetweenRectangles" presStyleCnt="0"/>
      <dgm:spPr/>
    </dgm:pt>
    <dgm:pt modelId="{2E572AE1-7B91-4960-A00E-8F5259B98E91}" type="pres">
      <dgm:prSet presAssocID="{B50D1B32-BB29-478F-B92D-CBA8C44EB9EB}" presName="parentLin" presStyleCnt="0"/>
      <dgm:spPr/>
    </dgm:pt>
    <dgm:pt modelId="{3F4B80CE-9479-4E6F-9288-7BEA7A3CE8CB}" type="pres">
      <dgm:prSet presAssocID="{B50D1B32-BB29-478F-B92D-CBA8C44EB9EB}" presName="parentLeftMargin" presStyleLbl="node1" presStyleIdx="1" presStyleCnt="5"/>
      <dgm:spPr/>
      <dgm:t>
        <a:bodyPr/>
        <a:lstStyle/>
        <a:p>
          <a:endParaRPr lang="es-EC"/>
        </a:p>
      </dgm:t>
    </dgm:pt>
    <dgm:pt modelId="{D814AB7B-A8EB-4B34-9535-2F20A286B5A7}" type="pres">
      <dgm:prSet presAssocID="{B50D1B32-BB29-478F-B92D-CBA8C44EB9EB}" presName="parentText" presStyleLbl="node1" presStyleIdx="2" presStyleCnt="5" custScaleX="127000">
        <dgm:presLayoutVars>
          <dgm:chMax val="0"/>
          <dgm:bulletEnabled val="1"/>
        </dgm:presLayoutVars>
      </dgm:prSet>
      <dgm:spPr/>
      <dgm:t>
        <a:bodyPr/>
        <a:lstStyle/>
        <a:p>
          <a:endParaRPr lang="es-EC"/>
        </a:p>
      </dgm:t>
    </dgm:pt>
    <dgm:pt modelId="{E4ABEBF8-1960-4D5B-A427-9C035EEFB29C}" type="pres">
      <dgm:prSet presAssocID="{B50D1B32-BB29-478F-B92D-CBA8C44EB9EB}" presName="negativeSpace" presStyleCnt="0"/>
      <dgm:spPr/>
    </dgm:pt>
    <dgm:pt modelId="{75D956F9-CC14-47E9-A029-1B99F1CCE98F}" type="pres">
      <dgm:prSet presAssocID="{B50D1B32-BB29-478F-B92D-CBA8C44EB9EB}" presName="childText" presStyleLbl="conFgAcc1" presStyleIdx="2" presStyleCnt="5">
        <dgm:presLayoutVars>
          <dgm:bulletEnabled val="1"/>
        </dgm:presLayoutVars>
      </dgm:prSet>
      <dgm:spPr/>
    </dgm:pt>
    <dgm:pt modelId="{C38C78F2-6764-4BB3-B570-07D6F485D720}" type="pres">
      <dgm:prSet presAssocID="{BC4C15A0-7F91-4400-BBA5-9908ECBA5B46}" presName="spaceBetweenRectangles" presStyleCnt="0"/>
      <dgm:spPr/>
    </dgm:pt>
    <dgm:pt modelId="{36C4CFD2-2564-4EE2-9B56-B3B20C8164A9}" type="pres">
      <dgm:prSet presAssocID="{4EE2FE44-0A38-48E5-B0AD-48D8A00C128A}" presName="parentLin" presStyleCnt="0"/>
      <dgm:spPr/>
    </dgm:pt>
    <dgm:pt modelId="{F49DA204-B739-4DC2-A330-D4780B211C28}" type="pres">
      <dgm:prSet presAssocID="{4EE2FE44-0A38-48E5-B0AD-48D8A00C128A}" presName="parentLeftMargin" presStyleLbl="node1" presStyleIdx="2" presStyleCnt="5"/>
      <dgm:spPr/>
      <dgm:t>
        <a:bodyPr/>
        <a:lstStyle/>
        <a:p>
          <a:endParaRPr lang="es-EC"/>
        </a:p>
      </dgm:t>
    </dgm:pt>
    <dgm:pt modelId="{FDE427A6-26D1-4970-B3A3-E03869921866}" type="pres">
      <dgm:prSet presAssocID="{4EE2FE44-0A38-48E5-B0AD-48D8A00C128A}" presName="parentText" presStyleLbl="node1" presStyleIdx="3" presStyleCnt="5" custScaleX="127000">
        <dgm:presLayoutVars>
          <dgm:chMax val="0"/>
          <dgm:bulletEnabled val="1"/>
        </dgm:presLayoutVars>
      </dgm:prSet>
      <dgm:spPr/>
      <dgm:t>
        <a:bodyPr/>
        <a:lstStyle/>
        <a:p>
          <a:endParaRPr lang="es-EC"/>
        </a:p>
      </dgm:t>
    </dgm:pt>
    <dgm:pt modelId="{F06DC8C5-DD79-496A-AFBE-6B6656E1A926}" type="pres">
      <dgm:prSet presAssocID="{4EE2FE44-0A38-48E5-B0AD-48D8A00C128A}" presName="negativeSpace" presStyleCnt="0"/>
      <dgm:spPr/>
    </dgm:pt>
    <dgm:pt modelId="{0CBCC54C-48FD-4823-850E-EAF273A8A06F}" type="pres">
      <dgm:prSet presAssocID="{4EE2FE44-0A38-48E5-B0AD-48D8A00C128A}" presName="childText" presStyleLbl="conFgAcc1" presStyleIdx="3" presStyleCnt="5">
        <dgm:presLayoutVars>
          <dgm:bulletEnabled val="1"/>
        </dgm:presLayoutVars>
      </dgm:prSet>
      <dgm:spPr/>
    </dgm:pt>
    <dgm:pt modelId="{9DCA7A01-5885-4B93-850F-1F055C8DB79E}" type="pres">
      <dgm:prSet presAssocID="{96BD8EB3-34EA-4812-AE4B-DCD40470B54A}" presName="spaceBetweenRectangles" presStyleCnt="0"/>
      <dgm:spPr/>
    </dgm:pt>
    <dgm:pt modelId="{0248AABD-305F-4149-86D5-6FDF80BDD7AE}" type="pres">
      <dgm:prSet presAssocID="{FC1B7AB0-4A7F-43D0-AB33-1985EC6F39C2}" presName="parentLin" presStyleCnt="0"/>
      <dgm:spPr/>
    </dgm:pt>
    <dgm:pt modelId="{E0A48C45-990D-4948-87FA-99A9EC270942}" type="pres">
      <dgm:prSet presAssocID="{FC1B7AB0-4A7F-43D0-AB33-1985EC6F39C2}" presName="parentLeftMargin" presStyleLbl="node1" presStyleIdx="3" presStyleCnt="5"/>
      <dgm:spPr/>
      <dgm:t>
        <a:bodyPr/>
        <a:lstStyle/>
        <a:p>
          <a:endParaRPr lang="es-EC"/>
        </a:p>
      </dgm:t>
    </dgm:pt>
    <dgm:pt modelId="{42F52CA7-06AB-4188-8C8F-FC0DE9A38C12}" type="pres">
      <dgm:prSet presAssocID="{FC1B7AB0-4A7F-43D0-AB33-1985EC6F39C2}" presName="parentText" presStyleLbl="node1" presStyleIdx="4" presStyleCnt="5" custScaleX="127000">
        <dgm:presLayoutVars>
          <dgm:chMax val="0"/>
          <dgm:bulletEnabled val="1"/>
        </dgm:presLayoutVars>
      </dgm:prSet>
      <dgm:spPr/>
      <dgm:t>
        <a:bodyPr/>
        <a:lstStyle/>
        <a:p>
          <a:endParaRPr lang="es-EC"/>
        </a:p>
      </dgm:t>
    </dgm:pt>
    <dgm:pt modelId="{47A39700-4BE5-40AB-A546-5F0010A80442}" type="pres">
      <dgm:prSet presAssocID="{FC1B7AB0-4A7F-43D0-AB33-1985EC6F39C2}" presName="negativeSpace" presStyleCnt="0"/>
      <dgm:spPr/>
    </dgm:pt>
    <dgm:pt modelId="{96342274-F82C-4B19-B86F-E5B5C7DB476C}" type="pres">
      <dgm:prSet presAssocID="{FC1B7AB0-4A7F-43D0-AB33-1985EC6F39C2}" presName="childText" presStyleLbl="conFgAcc1" presStyleIdx="4" presStyleCnt="5">
        <dgm:presLayoutVars>
          <dgm:bulletEnabled val="1"/>
        </dgm:presLayoutVars>
      </dgm:prSet>
      <dgm:spPr/>
    </dgm:pt>
  </dgm:ptLst>
  <dgm:cxnLst>
    <dgm:cxn modelId="{74301DBD-A73D-4005-84A5-035725A33DC1}" type="presOf" srcId="{4EE2FE44-0A38-48E5-B0AD-48D8A00C128A}" destId="{FDE427A6-26D1-4970-B3A3-E03869921866}" srcOrd="1" destOrd="0" presId="urn:microsoft.com/office/officeart/2005/8/layout/list1"/>
    <dgm:cxn modelId="{F1D53260-BA8C-40BF-AD0F-CC65958CE349}" srcId="{A55DF27B-D2D9-4BD6-A4FF-AEAC920059AB}" destId="{2EBDFAAA-E4E9-448A-A0EF-3F54D2EBB751}" srcOrd="1" destOrd="0" parTransId="{391D7341-5D33-4001-8137-6C0191840BEA}" sibTransId="{798E44AE-37DE-4724-B8AF-1D2F0C2FD345}"/>
    <dgm:cxn modelId="{984F34E0-1A97-4A88-B54C-CEEDFDE25535}" type="presOf" srcId="{2EBDFAAA-E4E9-448A-A0EF-3F54D2EBB751}" destId="{69938F17-C3EF-48E6-8462-7A12DC54066F}" srcOrd="0" destOrd="0" presId="urn:microsoft.com/office/officeart/2005/8/layout/list1"/>
    <dgm:cxn modelId="{7EF8CC39-AAF7-47C9-985D-D345BE8D3FF3}" type="presOf" srcId="{B50D1B32-BB29-478F-B92D-CBA8C44EB9EB}" destId="{D814AB7B-A8EB-4B34-9535-2F20A286B5A7}" srcOrd="1" destOrd="0" presId="urn:microsoft.com/office/officeart/2005/8/layout/list1"/>
    <dgm:cxn modelId="{7B673D57-DA31-4E36-86D3-974764871FAE}" type="presOf" srcId="{4EE2FE44-0A38-48E5-B0AD-48D8A00C128A}" destId="{F49DA204-B739-4DC2-A330-D4780B211C28}" srcOrd="0" destOrd="0" presId="urn:microsoft.com/office/officeart/2005/8/layout/list1"/>
    <dgm:cxn modelId="{E3A4A7CC-0299-4EDD-A528-810B00BD9A3F}" type="presOf" srcId="{B50D1B32-BB29-478F-B92D-CBA8C44EB9EB}" destId="{3F4B80CE-9479-4E6F-9288-7BEA7A3CE8CB}" srcOrd="0" destOrd="0" presId="urn:microsoft.com/office/officeart/2005/8/layout/list1"/>
    <dgm:cxn modelId="{27A5438B-8011-49AE-8A6E-50FB593846D7}" type="presOf" srcId="{FC1B7AB0-4A7F-43D0-AB33-1985EC6F39C2}" destId="{E0A48C45-990D-4948-87FA-99A9EC270942}" srcOrd="0" destOrd="0" presId="urn:microsoft.com/office/officeart/2005/8/layout/list1"/>
    <dgm:cxn modelId="{60B51964-86FB-4F46-AAAC-37F26E6FCDA0}" type="presOf" srcId="{8066E4ED-005B-4239-B20B-9370061C9F0A}" destId="{C6E65A5D-9E73-49DF-B269-74A340F5DB13}" srcOrd="1" destOrd="0" presId="urn:microsoft.com/office/officeart/2005/8/layout/list1"/>
    <dgm:cxn modelId="{5F134B4B-0A02-49DE-B113-AF4D1F572D69}" type="presOf" srcId="{A55DF27B-D2D9-4BD6-A4FF-AEAC920059AB}" destId="{2C59BC01-6569-44A6-A6F1-0783ADDAD1EA}" srcOrd="0" destOrd="0" presId="urn:microsoft.com/office/officeart/2005/8/layout/list1"/>
    <dgm:cxn modelId="{50530F87-6DD0-40A9-90D4-4FF8BD7026A8}" type="presOf" srcId="{2EBDFAAA-E4E9-448A-A0EF-3F54D2EBB751}" destId="{68A40BC0-25B1-4051-A5E3-D0DB47AB00A1}" srcOrd="1" destOrd="0" presId="urn:microsoft.com/office/officeart/2005/8/layout/list1"/>
    <dgm:cxn modelId="{7D4ADF2B-02B8-4EC4-9B24-D8FA76772065}" srcId="{A55DF27B-D2D9-4BD6-A4FF-AEAC920059AB}" destId="{8066E4ED-005B-4239-B20B-9370061C9F0A}" srcOrd="0" destOrd="0" parTransId="{EB1FE59C-6D85-4521-94AD-C0AFFE19530A}" sibTransId="{A6F37800-5E3F-4F04-8A85-89618C1A043B}"/>
    <dgm:cxn modelId="{958BFC31-3FC1-4ED1-849E-718DF010C533}" srcId="{A55DF27B-D2D9-4BD6-A4FF-AEAC920059AB}" destId="{B50D1B32-BB29-478F-B92D-CBA8C44EB9EB}" srcOrd="2" destOrd="0" parTransId="{6EF2A459-D8CF-4788-BFA5-4672ED81CFD6}" sibTransId="{BC4C15A0-7F91-4400-BBA5-9908ECBA5B46}"/>
    <dgm:cxn modelId="{0998D306-EDA9-4824-AD6E-68C5F1FBB709}" type="presOf" srcId="{FC1B7AB0-4A7F-43D0-AB33-1985EC6F39C2}" destId="{42F52CA7-06AB-4188-8C8F-FC0DE9A38C12}" srcOrd="1" destOrd="0" presId="urn:microsoft.com/office/officeart/2005/8/layout/list1"/>
    <dgm:cxn modelId="{BBF13AA3-8A9E-40EB-8116-4203194D9C05}" srcId="{A55DF27B-D2D9-4BD6-A4FF-AEAC920059AB}" destId="{4EE2FE44-0A38-48E5-B0AD-48D8A00C128A}" srcOrd="3" destOrd="0" parTransId="{DB9B8C40-D485-442E-A281-36F0D8BEFE36}" sibTransId="{96BD8EB3-34EA-4812-AE4B-DCD40470B54A}"/>
    <dgm:cxn modelId="{0A39AA92-28B8-4919-819C-B1281CA7370F}" srcId="{A55DF27B-D2D9-4BD6-A4FF-AEAC920059AB}" destId="{FC1B7AB0-4A7F-43D0-AB33-1985EC6F39C2}" srcOrd="4" destOrd="0" parTransId="{9D6CAA66-66CF-49C7-AFCD-DD0CF1D06458}" sibTransId="{6E3DA496-E012-4788-9373-8956DFEBC4D5}"/>
    <dgm:cxn modelId="{B629CD4F-8B38-4E0B-959C-B1DCD0F7CD3A}" type="presOf" srcId="{8066E4ED-005B-4239-B20B-9370061C9F0A}" destId="{90968C46-CD1B-4FD7-A36F-8C9C2EB708D2}" srcOrd="0" destOrd="0" presId="urn:microsoft.com/office/officeart/2005/8/layout/list1"/>
    <dgm:cxn modelId="{12DFE548-FD96-41D6-89AB-C4E1DC75F976}" type="presParOf" srcId="{2C59BC01-6569-44A6-A6F1-0783ADDAD1EA}" destId="{5387EE07-AC47-46E5-BFBA-E79229F5C819}" srcOrd="0" destOrd="0" presId="urn:microsoft.com/office/officeart/2005/8/layout/list1"/>
    <dgm:cxn modelId="{AE663F95-8170-4133-8590-B878A6A4AC7D}" type="presParOf" srcId="{5387EE07-AC47-46E5-BFBA-E79229F5C819}" destId="{90968C46-CD1B-4FD7-A36F-8C9C2EB708D2}" srcOrd="0" destOrd="0" presId="urn:microsoft.com/office/officeart/2005/8/layout/list1"/>
    <dgm:cxn modelId="{3BED8600-7D5B-45FE-90D5-C46EB2A830F6}" type="presParOf" srcId="{5387EE07-AC47-46E5-BFBA-E79229F5C819}" destId="{C6E65A5D-9E73-49DF-B269-74A340F5DB13}" srcOrd="1" destOrd="0" presId="urn:microsoft.com/office/officeart/2005/8/layout/list1"/>
    <dgm:cxn modelId="{86575270-4791-47A9-8BB8-CE161778D19B}" type="presParOf" srcId="{2C59BC01-6569-44A6-A6F1-0783ADDAD1EA}" destId="{0C5E87BF-048D-46A6-832C-98E20FABF4A5}" srcOrd="1" destOrd="0" presId="urn:microsoft.com/office/officeart/2005/8/layout/list1"/>
    <dgm:cxn modelId="{E332930F-3AB0-494C-BFB2-763378BE3189}" type="presParOf" srcId="{2C59BC01-6569-44A6-A6F1-0783ADDAD1EA}" destId="{F155C983-9A60-4900-A42E-C165CEC2996E}" srcOrd="2" destOrd="0" presId="urn:microsoft.com/office/officeart/2005/8/layout/list1"/>
    <dgm:cxn modelId="{40754F28-5D96-4D43-96F0-E6E1B49197F1}" type="presParOf" srcId="{2C59BC01-6569-44A6-A6F1-0783ADDAD1EA}" destId="{E7FDF58F-5B4F-43EA-BB21-80359A4A5CC4}" srcOrd="3" destOrd="0" presId="urn:microsoft.com/office/officeart/2005/8/layout/list1"/>
    <dgm:cxn modelId="{F5DDBB02-19D9-4D0F-83F9-78DB0ADFE7CA}" type="presParOf" srcId="{2C59BC01-6569-44A6-A6F1-0783ADDAD1EA}" destId="{10F5800F-A145-4818-AC45-2D38CEDC5375}" srcOrd="4" destOrd="0" presId="urn:microsoft.com/office/officeart/2005/8/layout/list1"/>
    <dgm:cxn modelId="{447C913A-5B3B-4ED5-A47E-5B9B72D88FBE}" type="presParOf" srcId="{10F5800F-A145-4818-AC45-2D38CEDC5375}" destId="{69938F17-C3EF-48E6-8462-7A12DC54066F}" srcOrd="0" destOrd="0" presId="urn:microsoft.com/office/officeart/2005/8/layout/list1"/>
    <dgm:cxn modelId="{5515942E-2E91-4F0C-94D3-FFF87D02A665}" type="presParOf" srcId="{10F5800F-A145-4818-AC45-2D38CEDC5375}" destId="{68A40BC0-25B1-4051-A5E3-D0DB47AB00A1}" srcOrd="1" destOrd="0" presId="urn:microsoft.com/office/officeart/2005/8/layout/list1"/>
    <dgm:cxn modelId="{B21B4643-B1A2-4EF1-A63E-6FEA819CE31C}" type="presParOf" srcId="{2C59BC01-6569-44A6-A6F1-0783ADDAD1EA}" destId="{193E74BE-7BEF-4033-A553-93FCFA801B86}" srcOrd="5" destOrd="0" presId="urn:microsoft.com/office/officeart/2005/8/layout/list1"/>
    <dgm:cxn modelId="{44C0B80C-03E5-4021-8EE5-1AF346DFC280}" type="presParOf" srcId="{2C59BC01-6569-44A6-A6F1-0783ADDAD1EA}" destId="{8DB8E1B9-4D6B-42CF-882A-CC6106EB2064}" srcOrd="6" destOrd="0" presId="urn:microsoft.com/office/officeart/2005/8/layout/list1"/>
    <dgm:cxn modelId="{2F994A95-B717-4D0B-9D02-5A6D3369309F}" type="presParOf" srcId="{2C59BC01-6569-44A6-A6F1-0783ADDAD1EA}" destId="{6A7F9BE5-F16A-4801-93E7-A4A9CEFFDF9F}" srcOrd="7" destOrd="0" presId="urn:microsoft.com/office/officeart/2005/8/layout/list1"/>
    <dgm:cxn modelId="{14A3FD85-AAB4-4470-9C96-E314C769D288}" type="presParOf" srcId="{2C59BC01-6569-44A6-A6F1-0783ADDAD1EA}" destId="{2E572AE1-7B91-4960-A00E-8F5259B98E91}" srcOrd="8" destOrd="0" presId="urn:microsoft.com/office/officeart/2005/8/layout/list1"/>
    <dgm:cxn modelId="{B7014F16-8A09-4333-AF87-261E4CF2C3AE}" type="presParOf" srcId="{2E572AE1-7B91-4960-A00E-8F5259B98E91}" destId="{3F4B80CE-9479-4E6F-9288-7BEA7A3CE8CB}" srcOrd="0" destOrd="0" presId="urn:microsoft.com/office/officeart/2005/8/layout/list1"/>
    <dgm:cxn modelId="{8BEA153E-FB26-44D4-A2BE-C3AD182E3623}" type="presParOf" srcId="{2E572AE1-7B91-4960-A00E-8F5259B98E91}" destId="{D814AB7B-A8EB-4B34-9535-2F20A286B5A7}" srcOrd="1" destOrd="0" presId="urn:microsoft.com/office/officeart/2005/8/layout/list1"/>
    <dgm:cxn modelId="{1B4DBFDF-9643-4811-849F-2B8E7ACE5B7D}" type="presParOf" srcId="{2C59BC01-6569-44A6-A6F1-0783ADDAD1EA}" destId="{E4ABEBF8-1960-4D5B-A427-9C035EEFB29C}" srcOrd="9" destOrd="0" presId="urn:microsoft.com/office/officeart/2005/8/layout/list1"/>
    <dgm:cxn modelId="{571697E8-7209-42A5-AEA2-0B3AA34DCB5A}" type="presParOf" srcId="{2C59BC01-6569-44A6-A6F1-0783ADDAD1EA}" destId="{75D956F9-CC14-47E9-A029-1B99F1CCE98F}" srcOrd="10" destOrd="0" presId="urn:microsoft.com/office/officeart/2005/8/layout/list1"/>
    <dgm:cxn modelId="{4C8CE87C-A0DE-4960-A02B-B4B1151E8674}" type="presParOf" srcId="{2C59BC01-6569-44A6-A6F1-0783ADDAD1EA}" destId="{C38C78F2-6764-4BB3-B570-07D6F485D720}" srcOrd="11" destOrd="0" presId="urn:microsoft.com/office/officeart/2005/8/layout/list1"/>
    <dgm:cxn modelId="{30049FA6-A58C-4CA6-A6B7-782A8486429E}" type="presParOf" srcId="{2C59BC01-6569-44A6-A6F1-0783ADDAD1EA}" destId="{36C4CFD2-2564-4EE2-9B56-B3B20C8164A9}" srcOrd="12" destOrd="0" presId="urn:microsoft.com/office/officeart/2005/8/layout/list1"/>
    <dgm:cxn modelId="{DEBCC31B-5BEB-4697-A48B-1C8FC074CEE9}" type="presParOf" srcId="{36C4CFD2-2564-4EE2-9B56-B3B20C8164A9}" destId="{F49DA204-B739-4DC2-A330-D4780B211C28}" srcOrd="0" destOrd="0" presId="urn:microsoft.com/office/officeart/2005/8/layout/list1"/>
    <dgm:cxn modelId="{D0A6CA48-5996-4B86-A5F9-5D2EA599142F}" type="presParOf" srcId="{36C4CFD2-2564-4EE2-9B56-B3B20C8164A9}" destId="{FDE427A6-26D1-4970-B3A3-E03869921866}" srcOrd="1" destOrd="0" presId="urn:microsoft.com/office/officeart/2005/8/layout/list1"/>
    <dgm:cxn modelId="{E846E3F0-B13E-4306-B488-B446C1F3039C}" type="presParOf" srcId="{2C59BC01-6569-44A6-A6F1-0783ADDAD1EA}" destId="{F06DC8C5-DD79-496A-AFBE-6B6656E1A926}" srcOrd="13" destOrd="0" presId="urn:microsoft.com/office/officeart/2005/8/layout/list1"/>
    <dgm:cxn modelId="{9FB5FC34-7782-40E3-8F3D-413CF23F501A}" type="presParOf" srcId="{2C59BC01-6569-44A6-A6F1-0783ADDAD1EA}" destId="{0CBCC54C-48FD-4823-850E-EAF273A8A06F}" srcOrd="14" destOrd="0" presId="urn:microsoft.com/office/officeart/2005/8/layout/list1"/>
    <dgm:cxn modelId="{209D4467-335E-4B62-BC52-F1362A62F128}" type="presParOf" srcId="{2C59BC01-6569-44A6-A6F1-0783ADDAD1EA}" destId="{9DCA7A01-5885-4B93-850F-1F055C8DB79E}" srcOrd="15" destOrd="0" presId="urn:microsoft.com/office/officeart/2005/8/layout/list1"/>
    <dgm:cxn modelId="{121F7DB8-6F12-45FF-8CB9-7E80BDFFC72B}" type="presParOf" srcId="{2C59BC01-6569-44A6-A6F1-0783ADDAD1EA}" destId="{0248AABD-305F-4149-86D5-6FDF80BDD7AE}" srcOrd="16" destOrd="0" presId="urn:microsoft.com/office/officeart/2005/8/layout/list1"/>
    <dgm:cxn modelId="{4B26FB01-1BFD-44B0-B19B-F00C00BC19FB}" type="presParOf" srcId="{0248AABD-305F-4149-86D5-6FDF80BDD7AE}" destId="{E0A48C45-990D-4948-87FA-99A9EC270942}" srcOrd="0" destOrd="0" presId="urn:microsoft.com/office/officeart/2005/8/layout/list1"/>
    <dgm:cxn modelId="{E66480FA-6104-4FFE-B6FA-06C784F161B3}" type="presParOf" srcId="{0248AABD-305F-4149-86D5-6FDF80BDD7AE}" destId="{42F52CA7-06AB-4188-8C8F-FC0DE9A38C12}" srcOrd="1" destOrd="0" presId="urn:microsoft.com/office/officeart/2005/8/layout/list1"/>
    <dgm:cxn modelId="{6285291B-87FB-4A39-B0B6-09A8850FB28B}" type="presParOf" srcId="{2C59BC01-6569-44A6-A6F1-0783ADDAD1EA}" destId="{47A39700-4BE5-40AB-A546-5F0010A80442}" srcOrd="17" destOrd="0" presId="urn:microsoft.com/office/officeart/2005/8/layout/list1"/>
    <dgm:cxn modelId="{56CEA682-642E-4375-B399-AD96FD4E2FE8}" type="presParOf" srcId="{2C59BC01-6569-44A6-A6F1-0783ADDAD1EA}" destId="{96342274-F82C-4B19-B86F-E5B5C7DB476C}"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55DF27B-D2D9-4BD6-A4FF-AEAC920059AB}"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8066E4ED-005B-4239-B20B-9370061C9F0A}">
      <dgm:prSet phldrT="[Texto]" custT="1"/>
      <dgm:spPr/>
      <dgm:t>
        <a:bodyPr/>
        <a:lstStyle/>
        <a:p>
          <a:pPr algn="just"/>
          <a:r>
            <a:rPr lang="es-ES" sz="1800" dirty="0" smtClean="0"/>
            <a:t>Cambio de actividad económica</a:t>
          </a:r>
          <a:endParaRPr lang="es-EC" sz="1800" dirty="0"/>
        </a:p>
      </dgm:t>
    </dgm:pt>
    <dgm:pt modelId="{EB1FE59C-6D85-4521-94AD-C0AFFE19530A}" type="parTrans" cxnId="{7D4ADF2B-02B8-4EC4-9B24-D8FA76772065}">
      <dgm:prSet/>
      <dgm:spPr/>
      <dgm:t>
        <a:bodyPr/>
        <a:lstStyle/>
        <a:p>
          <a:endParaRPr lang="es-EC" sz="1800"/>
        </a:p>
      </dgm:t>
    </dgm:pt>
    <dgm:pt modelId="{A6F37800-5E3F-4F04-8A85-89618C1A043B}" type="sibTrans" cxnId="{7D4ADF2B-02B8-4EC4-9B24-D8FA76772065}">
      <dgm:prSet/>
      <dgm:spPr/>
      <dgm:t>
        <a:bodyPr/>
        <a:lstStyle/>
        <a:p>
          <a:endParaRPr lang="es-EC" sz="1800"/>
        </a:p>
      </dgm:t>
    </dgm:pt>
    <dgm:pt modelId="{2EBDFAAA-E4E9-448A-A0EF-3F54D2EBB751}">
      <dgm:prSet phldrT="[Texto]" custT="1"/>
      <dgm:spPr/>
      <dgm:t>
        <a:bodyPr/>
        <a:lstStyle/>
        <a:p>
          <a:pPr algn="just"/>
          <a:r>
            <a:rPr lang="es-ES" sz="1800" dirty="0" smtClean="0"/>
            <a:t>En el análisis de los balances del año 2008, 2009 y 2010 AGESE no cuenta con una suficiente liquidez</a:t>
          </a:r>
          <a:endParaRPr lang="es-EC" sz="1800" dirty="0"/>
        </a:p>
      </dgm:t>
    </dgm:pt>
    <dgm:pt modelId="{391D7341-5D33-4001-8137-6C0191840BEA}" type="parTrans" cxnId="{F1D53260-BA8C-40BF-AD0F-CC65958CE349}">
      <dgm:prSet/>
      <dgm:spPr/>
      <dgm:t>
        <a:bodyPr/>
        <a:lstStyle/>
        <a:p>
          <a:endParaRPr lang="es-EC" sz="1800"/>
        </a:p>
      </dgm:t>
    </dgm:pt>
    <dgm:pt modelId="{798E44AE-37DE-4724-B8AF-1D2F0C2FD345}" type="sibTrans" cxnId="{F1D53260-BA8C-40BF-AD0F-CC65958CE349}">
      <dgm:prSet/>
      <dgm:spPr/>
      <dgm:t>
        <a:bodyPr/>
        <a:lstStyle/>
        <a:p>
          <a:endParaRPr lang="es-EC" sz="1800"/>
        </a:p>
      </dgm:t>
    </dgm:pt>
    <dgm:pt modelId="{571CE797-A176-4A0B-8DA2-CA126AEFADF4}">
      <dgm:prSet phldrT="[Texto]" custT="1"/>
      <dgm:spPr/>
      <dgm:t>
        <a:bodyPr/>
        <a:lstStyle/>
        <a:p>
          <a:pPr algn="just"/>
          <a:r>
            <a:rPr lang="es-EC" sz="1800" dirty="0" smtClean="0"/>
            <a:t>Alto índice de endeudamiento</a:t>
          </a:r>
          <a:endParaRPr lang="es-EC" sz="1800" dirty="0"/>
        </a:p>
      </dgm:t>
    </dgm:pt>
    <dgm:pt modelId="{6B4DAA2C-3B90-459E-902A-D1FEBA3BB220}" type="parTrans" cxnId="{B4045DB4-A68E-46A7-B306-E1C9A5A0A081}">
      <dgm:prSet/>
      <dgm:spPr/>
      <dgm:t>
        <a:bodyPr/>
        <a:lstStyle/>
        <a:p>
          <a:endParaRPr lang="es-EC" sz="1800"/>
        </a:p>
      </dgm:t>
    </dgm:pt>
    <dgm:pt modelId="{C9EFAD1A-4E7A-4D00-AF75-FDAA0C30451D}" type="sibTrans" cxnId="{B4045DB4-A68E-46A7-B306-E1C9A5A0A081}">
      <dgm:prSet/>
      <dgm:spPr/>
      <dgm:t>
        <a:bodyPr/>
        <a:lstStyle/>
        <a:p>
          <a:endParaRPr lang="es-EC" sz="1800"/>
        </a:p>
      </dgm:t>
    </dgm:pt>
    <dgm:pt modelId="{2C59BC01-6569-44A6-A6F1-0783ADDAD1EA}" type="pres">
      <dgm:prSet presAssocID="{A55DF27B-D2D9-4BD6-A4FF-AEAC920059AB}" presName="linear" presStyleCnt="0">
        <dgm:presLayoutVars>
          <dgm:dir/>
          <dgm:animLvl val="lvl"/>
          <dgm:resizeHandles val="exact"/>
        </dgm:presLayoutVars>
      </dgm:prSet>
      <dgm:spPr/>
      <dgm:t>
        <a:bodyPr/>
        <a:lstStyle/>
        <a:p>
          <a:endParaRPr lang="es-EC"/>
        </a:p>
      </dgm:t>
    </dgm:pt>
    <dgm:pt modelId="{5387EE07-AC47-46E5-BFBA-E79229F5C819}" type="pres">
      <dgm:prSet presAssocID="{8066E4ED-005B-4239-B20B-9370061C9F0A}" presName="parentLin" presStyleCnt="0"/>
      <dgm:spPr/>
    </dgm:pt>
    <dgm:pt modelId="{90968C46-CD1B-4FD7-A36F-8C9C2EB708D2}" type="pres">
      <dgm:prSet presAssocID="{8066E4ED-005B-4239-B20B-9370061C9F0A}" presName="parentLeftMargin" presStyleLbl="node1" presStyleIdx="0" presStyleCnt="3"/>
      <dgm:spPr/>
      <dgm:t>
        <a:bodyPr/>
        <a:lstStyle/>
        <a:p>
          <a:endParaRPr lang="es-EC"/>
        </a:p>
      </dgm:t>
    </dgm:pt>
    <dgm:pt modelId="{C6E65A5D-9E73-49DF-B269-74A340F5DB13}" type="pres">
      <dgm:prSet presAssocID="{8066E4ED-005B-4239-B20B-9370061C9F0A}" presName="parentText" presStyleLbl="node1" presStyleIdx="0" presStyleCnt="3" custScaleX="99611">
        <dgm:presLayoutVars>
          <dgm:chMax val="0"/>
          <dgm:bulletEnabled val="1"/>
        </dgm:presLayoutVars>
      </dgm:prSet>
      <dgm:spPr/>
      <dgm:t>
        <a:bodyPr/>
        <a:lstStyle/>
        <a:p>
          <a:endParaRPr lang="es-EC"/>
        </a:p>
      </dgm:t>
    </dgm:pt>
    <dgm:pt modelId="{0C5E87BF-048D-46A6-832C-98E20FABF4A5}" type="pres">
      <dgm:prSet presAssocID="{8066E4ED-005B-4239-B20B-9370061C9F0A}" presName="negativeSpace" presStyleCnt="0"/>
      <dgm:spPr/>
    </dgm:pt>
    <dgm:pt modelId="{F155C983-9A60-4900-A42E-C165CEC2996E}" type="pres">
      <dgm:prSet presAssocID="{8066E4ED-005B-4239-B20B-9370061C9F0A}" presName="childText" presStyleLbl="conFgAcc1" presStyleIdx="0" presStyleCnt="3">
        <dgm:presLayoutVars>
          <dgm:bulletEnabled val="1"/>
        </dgm:presLayoutVars>
      </dgm:prSet>
      <dgm:spPr/>
    </dgm:pt>
    <dgm:pt modelId="{E7FDF58F-5B4F-43EA-BB21-80359A4A5CC4}" type="pres">
      <dgm:prSet presAssocID="{A6F37800-5E3F-4F04-8A85-89618C1A043B}" presName="spaceBetweenRectangles" presStyleCnt="0"/>
      <dgm:spPr/>
    </dgm:pt>
    <dgm:pt modelId="{10F5800F-A145-4818-AC45-2D38CEDC5375}" type="pres">
      <dgm:prSet presAssocID="{2EBDFAAA-E4E9-448A-A0EF-3F54D2EBB751}" presName="parentLin" presStyleCnt="0"/>
      <dgm:spPr/>
    </dgm:pt>
    <dgm:pt modelId="{69938F17-C3EF-48E6-8462-7A12DC54066F}" type="pres">
      <dgm:prSet presAssocID="{2EBDFAAA-E4E9-448A-A0EF-3F54D2EBB751}" presName="parentLeftMargin" presStyleLbl="node1" presStyleIdx="0" presStyleCnt="3"/>
      <dgm:spPr/>
      <dgm:t>
        <a:bodyPr/>
        <a:lstStyle/>
        <a:p>
          <a:endParaRPr lang="es-EC"/>
        </a:p>
      </dgm:t>
    </dgm:pt>
    <dgm:pt modelId="{68A40BC0-25B1-4051-A5E3-D0DB47AB00A1}" type="pres">
      <dgm:prSet presAssocID="{2EBDFAAA-E4E9-448A-A0EF-3F54D2EBB751}" presName="parentText" presStyleLbl="node1" presStyleIdx="1" presStyleCnt="3" custScaleX="99611">
        <dgm:presLayoutVars>
          <dgm:chMax val="0"/>
          <dgm:bulletEnabled val="1"/>
        </dgm:presLayoutVars>
      </dgm:prSet>
      <dgm:spPr/>
      <dgm:t>
        <a:bodyPr/>
        <a:lstStyle/>
        <a:p>
          <a:endParaRPr lang="es-EC"/>
        </a:p>
      </dgm:t>
    </dgm:pt>
    <dgm:pt modelId="{193E74BE-7BEF-4033-A553-93FCFA801B86}" type="pres">
      <dgm:prSet presAssocID="{2EBDFAAA-E4E9-448A-A0EF-3F54D2EBB751}" presName="negativeSpace" presStyleCnt="0"/>
      <dgm:spPr/>
    </dgm:pt>
    <dgm:pt modelId="{8DB8E1B9-4D6B-42CF-882A-CC6106EB2064}" type="pres">
      <dgm:prSet presAssocID="{2EBDFAAA-E4E9-448A-A0EF-3F54D2EBB751}" presName="childText" presStyleLbl="conFgAcc1" presStyleIdx="1" presStyleCnt="3">
        <dgm:presLayoutVars>
          <dgm:bulletEnabled val="1"/>
        </dgm:presLayoutVars>
      </dgm:prSet>
      <dgm:spPr/>
    </dgm:pt>
    <dgm:pt modelId="{6A7F9BE5-F16A-4801-93E7-A4A9CEFFDF9F}" type="pres">
      <dgm:prSet presAssocID="{798E44AE-37DE-4724-B8AF-1D2F0C2FD345}" presName="spaceBetweenRectangles" presStyleCnt="0"/>
      <dgm:spPr/>
    </dgm:pt>
    <dgm:pt modelId="{FDEFCAF8-3B30-4F18-8961-508CC39CAE34}" type="pres">
      <dgm:prSet presAssocID="{571CE797-A176-4A0B-8DA2-CA126AEFADF4}" presName="parentLin" presStyleCnt="0"/>
      <dgm:spPr/>
    </dgm:pt>
    <dgm:pt modelId="{8C9E3681-1E7E-4319-BB71-36E7C8D60230}" type="pres">
      <dgm:prSet presAssocID="{571CE797-A176-4A0B-8DA2-CA126AEFADF4}" presName="parentLeftMargin" presStyleLbl="node1" presStyleIdx="1" presStyleCnt="3"/>
      <dgm:spPr/>
      <dgm:t>
        <a:bodyPr/>
        <a:lstStyle/>
        <a:p>
          <a:endParaRPr lang="es-EC"/>
        </a:p>
      </dgm:t>
    </dgm:pt>
    <dgm:pt modelId="{630DFEAC-71B7-4343-AD71-E9CDC2813FAE}" type="pres">
      <dgm:prSet presAssocID="{571CE797-A176-4A0B-8DA2-CA126AEFADF4}" presName="parentText" presStyleLbl="node1" presStyleIdx="2" presStyleCnt="3">
        <dgm:presLayoutVars>
          <dgm:chMax val="0"/>
          <dgm:bulletEnabled val="1"/>
        </dgm:presLayoutVars>
      </dgm:prSet>
      <dgm:spPr/>
      <dgm:t>
        <a:bodyPr/>
        <a:lstStyle/>
        <a:p>
          <a:endParaRPr lang="es-EC"/>
        </a:p>
      </dgm:t>
    </dgm:pt>
    <dgm:pt modelId="{D38401E1-5755-460C-AC96-9C30FFA449DC}" type="pres">
      <dgm:prSet presAssocID="{571CE797-A176-4A0B-8DA2-CA126AEFADF4}" presName="negativeSpace" presStyleCnt="0"/>
      <dgm:spPr/>
    </dgm:pt>
    <dgm:pt modelId="{8AE925FC-5748-4ADD-83DB-246C42DF028E}" type="pres">
      <dgm:prSet presAssocID="{571CE797-A176-4A0B-8DA2-CA126AEFADF4}" presName="childText" presStyleLbl="conFgAcc1" presStyleIdx="2" presStyleCnt="3">
        <dgm:presLayoutVars>
          <dgm:bulletEnabled val="1"/>
        </dgm:presLayoutVars>
      </dgm:prSet>
      <dgm:spPr/>
    </dgm:pt>
  </dgm:ptLst>
  <dgm:cxnLst>
    <dgm:cxn modelId="{8F243F2D-4CD7-4EBF-97B0-28A4F4F3929E}" type="presOf" srcId="{571CE797-A176-4A0B-8DA2-CA126AEFADF4}" destId="{630DFEAC-71B7-4343-AD71-E9CDC2813FAE}" srcOrd="1" destOrd="0" presId="urn:microsoft.com/office/officeart/2005/8/layout/list1"/>
    <dgm:cxn modelId="{B4045DB4-A68E-46A7-B306-E1C9A5A0A081}" srcId="{A55DF27B-D2D9-4BD6-A4FF-AEAC920059AB}" destId="{571CE797-A176-4A0B-8DA2-CA126AEFADF4}" srcOrd="2" destOrd="0" parTransId="{6B4DAA2C-3B90-459E-902A-D1FEBA3BB220}" sibTransId="{C9EFAD1A-4E7A-4D00-AF75-FDAA0C30451D}"/>
    <dgm:cxn modelId="{F1D53260-BA8C-40BF-AD0F-CC65958CE349}" srcId="{A55DF27B-D2D9-4BD6-A4FF-AEAC920059AB}" destId="{2EBDFAAA-E4E9-448A-A0EF-3F54D2EBB751}" srcOrd="1" destOrd="0" parTransId="{391D7341-5D33-4001-8137-6C0191840BEA}" sibTransId="{798E44AE-37DE-4724-B8AF-1D2F0C2FD345}"/>
    <dgm:cxn modelId="{BF6BD5BF-D15C-485F-86C2-9A1D9A6416D3}" type="presOf" srcId="{2EBDFAAA-E4E9-448A-A0EF-3F54D2EBB751}" destId="{69938F17-C3EF-48E6-8462-7A12DC54066F}" srcOrd="0" destOrd="0" presId="urn:microsoft.com/office/officeart/2005/8/layout/list1"/>
    <dgm:cxn modelId="{87540EAC-B841-453A-A7B6-A26DF1E0037F}" type="presOf" srcId="{A55DF27B-D2D9-4BD6-A4FF-AEAC920059AB}" destId="{2C59BC01-6569-44A6-A6F1-0783ADDAD1EA}" srcOrd="0" destOrd="0" presId="urn:microsoft.com/office/officeart/2005/8/layout/list1"/>
    <dgm:cxn modelId="{B64DD25B-426B-41A5-8B79-5DF2C9E11C7F}" type="presOf" srcId="{8066E4ED-005B-4239-B20B-9370061C9F0A}" destId="{C6E65A5D-9E73-49DF-B269-74A340F5DB13}" srcOrd="1" destOrd="0" presId="urn:microsoft.com/office/officeart/2005/8/layout/list1"/>
    <dgm:cxn modelId="{837C688C-B8B4-4B38-BE1B-93D5F98AB637}" type="presOf" srcId="{571CE797-A176-4A0B-8DA2-CA126AEFADF4}" destId="{8C9E3681-1E7E-4319-BB71-36E7C8D60230}" srcOrd="0" destOrd="0" presId="urn:microsoft.com/office/officeart/2005/8/layout/list1"/>
    <dgm:cxn modelId="{1EBF6FC9-7625-45EA-ADC7-A2D2B8C4EF7E}" type="presOf" srcId="{2EBDFAAA-E4E9-448A-A0EF-3F54D2EBB751}" destId="{68A40BC0-25B1-4051-A5E3-D0DB47AB00A1}" srcOrd="1" destOrd="0" presId="urn:microsoft.com/office/officeart/2005/8/layout/list1"/>
    <dgm:cxn modelId="{204236A3-EC0B-4B2E-9AFE-6024BCA7C85A}" type="presOf" srcId="{8066E4ED-005B-4239-B20B-9370061C9F0A}" destId="{90968C46-CD1B-4FD7-A36F-8C9C2EB708D2}" srcOrd="0" destOrd="0" presId="urn:microsoft.com/office/officeart/2005/8/layout/list1"/>
    <dgm:cxn modelId="{7D4ADF2B-02B8-4EC4-9B24-D8FA76772065}" srcId="{A55DF27B-D2D9-4BD6-A4FF-AEAC920059AB}" destId="{8066E4ED-005B-4239-B20B-9370061C9F0A}" srcOrd="0" destOrd="0" parTransId="{EB1FE59C-6D85-4521-94AD-C0AFFE19530A}" sibTransId="{A6F37800-5E3F-4F04-8A85-89618C1A043B}"/>
    <dgm:cxn modelId="{15D2A9D1-94BC-4544-8383-DC94AAE5E955}" type="presParOf" srcId="{2C59BC01-6569-44A6-A6F1-0783ADDAD1EA}" destId="{5387EE07-AC47-46E5-BFBA-E79229F5C819}" srcOrd="0" destOrd="0" presId="urn:microsoft.com/office/officeart/2005/8/layout/list1"/>
    <dgm:cxn modelId="{99459059-0559-4209-9F82-44499AC811E4}" type="presParOf" srcId="{5387EE07-AC47-46E5-BFBA-E79229F5C819}" destId="{90968C46-CD1B-4FD7-A36F-8C9C2EB708D2}" srcOrd="0" destOrd="0" presId="urn:microsoft.com/office/officeart/2005/8/layout/list1"/>
    <dgm:cxn modelId="{9A7B7229-8A76-460C-87BF-0900874AC6B7}" type="presParOf" srcId="{5387EE07-AC47-46E5-BFBA-E79229F5C819}" destId="{C6E65A5D-9E73-49DF-B269-74A340F5DB13}" srcOrd="1" destOrd="0" presId="urn:microsoft.com/office/officeart/2005/8/layout/list1"/>
    <dgm:cxn modelId="{CB4261ED-6489-42EE-9EBD-B827A873C480}" type="presParOf" srcId="{2C59BC01-6569-44A6-A6F1-0783ADDAD1EA}" destId="{0C5E87BF-048D-46A6-832C-98E20FABF4A5}" srcOrd="1" destOrd="0" presId="urn:microsoft.com/office/officeart/2005/8/layout/list1"/>
    <dgm:cxn modelId="{5B53AB5F-8530-4FB7-AD53-850274441334}" type="presParOf" srcId="{2C59BC01-6569-44A6-A6F1-0783ADDAD1EA}" destId="{F155C983-9A60-4900-A42E-C165CEC2996E}" srcOrd="2" destOrd="0" presId="urn:microsoft.com/office/officeart/2005/8/layout/list1"/>
    <dgm:cxn modelId="{A5408A60-46A9-4018-BEB4-B26E367C6CE7}" type="presParOf" srcId="{2C59BC01-6569-44A6-A6F1-0783ADDAD1EA}" destId="{E7FDF58F-5B4F-43EA-BB21-80359A4A5CC4}" srcOrd="3" destOrd="0" presId="urn:microsoft.com/office/officeart/2005/8/layout/list1"/>
    <dgm:cxn modelId="{A37488D0-9B10-465A-9A6F-585A420D57E7}" type="presParOf" srcId="{2C59BC01-6569-44A6-A6F1-0783ADDAD1EA}" destId="{10F5800F-A145-4818-AC45-2D38CEDC5375}" srcOrd="4" destOrd="0" presId="urn:microsoft.com/office/officeart/2005/8/layout/list1"/>
    <dgm:cxn modelId="{4C19419D-CA8C-47E2-8790-000F1126F339}" type="presParOf" srcId="{10F5800F-A145-4818-AC45-2D38CEDC5375}" destId="{69938F17-C3EF-48E6-8462-7A12DC54066F}" srcOrd="0" destOrd="0" presId="urn:microsoft.com/office/officeart/2005/8/layout/list1"/>
    <dgm:cxn modelId="{A646C27F-0374-4BEF-9A5F-A98CE2E36462}" type="presParOf" srcId="{10F5800F-A145-4818-AC45-2D38CEDC5375}" destId="{68A40BC0-25B1-4051-A5E3-D0DB47AB00A1}" srcOrd="1" destOrd="0" presId="urn:microsoft.com/office/officeart/2005/8/layout/list1"/>
    <dgm:cxn modelId="{094F473E-4618-41BA-A435-E75D5BFF6CBB}" type="presParOf" srcId="{2C59BC01-6569-44A6-A6F1-0783ADDAD1EA}" destId="{193E74BE-7BEF-4033-A553-93FCFA801B86}" srcOrd="5" destOrd="0" presId="urn:microsoft.com/office/officeart/2005/8/layout/list1"/>
    <dgm:cxn modelId="{A1D89316-8FAD-44F9-AAF7-72F23147E7EA}" type="presParOf" srcId="{2C59BC01-6569-44A6-A6F1-0783ADDAD1EA}" destId="{8DB8E1B9-4D6B-42CF-882A-CC6106EB2064}" srcOrd="6" destOrd="0" presId="urn:microsoft.com/office/officeart/2005/8/layout/list1"/>
    <dgm:cxn modelId="{DE1AF33C-3A3C-4C7F-B7BD-D13F09642A13}" type="presParOf" srcId="{2C59BC01-6569-44A6-A6F1-0783ADDAD1EA}" destId="{6A7F9BE5-F16A-4801-93E7-A4A9CEFFDF9F}" srcOrd="7" destOrd="0" presId="urn:microsoft.com/office/officeart/2005/8/layout/list1"/>
    <dgm:cxn modelId="{B3D89CE8-16C7-4DD8-B09A-C97723E23D58}" type="presParOf" srcId="{2C59BC01-6569-44A6-A6F1-0783ADDAD1EA}" destId="{FDEFCAF8-3B30-4F18-8961-508CC39CAE34}" srcOrd="8" destOrd="0" presId="urn:microsoft.com/office/officeart/2005/8/layout/list1"/>
    <dgm:cxn modelId="{D539546A-B1F8-465B-9706-CADC0559887D}" type="presParOf" srcId="{FDEFCAF8-3B30-4F18-8961-508CC39CAE34}" destId="{8C9E3681-1E7E-4319-BB71-36E7C8D60230}" srcOrd="0" destOrd="0" presId="urn:microsoft.com/office/officeart/2005/8/layout/list1"/>
    <dgm:cxn modelId="{9D7CFA96-94A7-42DD-A5B3-FE4C57E31F9B}" type="presParOf" srcId="{FDEFCAF8-3B30-4F18-8961-508CC39CAE34}" destId="{630DFEAC-71B7-4343-AD71-E9CDC2813FAE}" srcOrd="1" destOrd="0" presId="urn:microsoft.com/office/officeart/2005/8/layout/list1"/>
    <dgm:cxn modelId="{79904A2E-39F0-451D-AC72-7C5064D553F8}" type="presParOf" srcId="{2C59BC01-6569-44A6-A6F1-0783ADDAD1EA}" destId="{D38401E1-5755-460C-AC96-9C30FFA449DC}" srcOrd="9" destOrd="0" presId="urn:microsoft.com/office/officeart/2005/8/layout/list1"/>
    <dgm:cxn modelId="{1CFB21B1-A7AA-4544-98FF-8E99D22955CF}" type="presParOf" srcId="{2C59BC01-6569-44A6-A6F1-0783ADDAD1EA}" destId="{8AE925FC-5748-4ADD-83DB-246C42DF028E}"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A1DC6C-0122-49D8-A9E7-9422029B302B}"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s-EC"/>
        </a:p>
      </dgm:t>
    </dgm:pt>
    <dgm:pt modelId="{E4E7C7E0-ABD9-4B38-A585-C97331FF0CED}">
      <dgm:prSet phldrT="[Texto]" custT="1"/>
      <dgm:spPr/>
      <dgm:t>
        <a:bodyPr/>
        <a:lstStyle/>
        <a:p>
          <a:pPr algn="ctr"/>
          <a:r>
            <a:rPr lang="es-EC" sz="2000" dirty="0" smtClean="0">
              <a:solidFill>
                <a:schemeClr val="tx1"/>
              </a:solidFill>
              <a:latin typeface="+mn-lt"/>
            </a:rPr>
            <a:t>PROVEEDORES</a:t>
          </a:r>
          <a:endParaRPr lang="es-EC" sz="2000" dirty="0">
            <a:solidFill>
              <a:schemeClr val="tx1"/>
            </a:solidFill>
            <a:latin typeface="+mn-lt"/>
          </a:endParaRPr>
        </a:p>
      </dgm:t>
    </dgm:pt>
    <dgm:pt modelId="{44437F5B-9680-4488-975A-BBCA98C4796D}" type="parTrans" cxnId="{2BF60831-F195-4353-8C4C-EB9243316FEE}">
      <dgm:prSet/>
      <dgm:spPr/>
      <dgm:t>
        <a:bodyPr/>
        <a:lstStyle/>
        <a:p>
          <a:endParaRPr lang="es-EC" sz="1400">
            <a:solidFill>
              <a:schemeClr val="tx1"/>
            </a:solidFill>
            <a:latin typeface="+mn-lt"/>
          </a:endParaRPr>
        </a:p>
      </dgm:t>
    </dgm:pt>
    <dgm:pt modelId="{E3EA5694-006A-4C4B-B5F0-63A78A604C19}" type="sibTrans" cxnId="{2BF60831-F195-4353-8C4C-EB9243316FEE}">
      <dgm:prSet/>
      <dgm:spPr/>
      <dgm:t>
        <a:bodyPr/>
        <a:lstStyle/>
        <a:p>
          <a:endParaRPr lang="es-EC" sz="1400">
            <a:solidFill>
              <a:schemeClr val="tx1"/>
            </a:solidFill>
            <a:latin typeface="+mn-lt"/>
          </a:endParaRPr>
        </a:p>
      </dgm:t>
    </dgm:pt>
    <dgm:pt modelId="{F6332BA3-2F76-48E8-9334-FECB3EE57881}">
      <dgm:prSet phldrT="[Texto]" custT="1"/>
      <dgm:spPr/>
      <dgm:t>
        <a:bodyPr/>
        <a:lstStyle/>
        <a:p>
          <a:r>
            <a:rPr lang="es-ES" sz="1600" dirty="0" smtClean="0">
              <a:solidFill>
                <a:schemeClr val="tx1"/>
              </a:solidFill>
              <a:latin typeface="+mn-lt"/>
            </a:rPr>
            <a:t>Locales dentro de los centros comerciales</a:t>
          </a:r>
          <a:endParaRPr lang="es-EC" sz="1600" dirty="0">
            <a:solidFill>
              <a:schemeClr val="tx1"/>
            </a:solidFill>
            <a:latin typeface="+mn-lt"/>
          </a:endParaRPr>
        </a:p>
      </dgm:t>
    </dgm:pt>
    <dgm:pt modelId="{E1EFA7C0-576E-4817-90C2-72D56F841461}" type="parTrans" cxnId="{A83B20B4-146A-4915-B860-CAE1F21C4B81}">
      <dgm:prSet/>
      <dgm:spPr/>
      <dgm:t>
        <a:bodyPr/>
        <a:lstStyle/>
        <a:p>
          <a:endParaRPr lang="es-EC" sz="1400">
            <a:solidFill>
              <a:schemeClr val="tx1"/>
            </a:solidFill>
            <a:latin typeface="+mn-lt"/>
          </a:endParaRPr>
        </a:p>
      </dgm:t>
    </dgm:pt>
    <dgm:pt modelId="{E9CA7B9C-63F8-4A92-B7DB-283ED6CC5C07}" type="sibTrans" cxnId="{A83B20B4-146A-4915-B860-CAE1F21C4B81}">
      <dgm:prSet/>
      <dgm:spPr/>
      <dgm:t>
        <a:bodyPr/>
        <a:lstStyle/>
        <a:p>
          <a:endParaRPr lang="es-EC" sz="1400">
            <a:solidFill>
              <a:schemeClr val="tx1"/>
            </a:solidFill>
            <a:latin typeface="+mn-lt"/>
          </a:endParaRPr>
        </a:p>
      </dgm:t>
    </dgm:pt>
    <dgm:pt modelId="{FF4B3B1D-DD51-421E-B604-4E521C4FBE02}">
      <dgm:prSet phldrT="[Texto]" custT="1"/>
      <dgm:spPr/>
      <dgm:t>
        <a:bodyPr/>
        <a:lstStyle/>
        <a:p>
          <a:pPr algn="ctr"/>
          <a:r>
            <a:rPr lang="es-EC" sz="2000" dirty="0" smtClean="0">
              <a:solidFill>
                <a:schemeClr val="tx1"/>
              </a:solidFill>
              <a:latin typeface="+mn-lt"/>
            </a:rPr>
            <a:t>CLIENTES</a:t>
          </a:r>
          <a:endParaRPr lang="es-EC" sz="2000" dirty="0">
            <a:solidFill>
              <a:schemeClr val="tx1"/>
            </a:solidFill>
            <a:latin typeface="+mn-lt"/>
          </a:endParaRPr>
        </a:p>
      </dgm:t>
    </dgm:pt>
    <dgm:pt modelId="{0B468C30-D243-4001-A532-5952BACD9A2A}" type="parTrans" cxnId="{8D3F37E5-B29D-47C5-90A3-70572165BBE1}">
      <dgm:prSet/>
      <dgm:spPr/>
      <dgm:t>
        <a:bodyPr/>
        <a:lstStyle/>
        <a:p>
          <a:endParaRPr lang="es-EC" sz="1400">
            <a:solidFill>
              <a:schemeClr val="tx1"/>
            </a:solidFill>
            <a:latin typeface="+mn-lt"/>
          </a:endParaRPr>
        </a:p>
      </dgm:t>
    </dgm:pt>
    <dgm:pt modelId="{4831EBA6-A896-4C8A-B5FE-1AB8635F7A43}" type="sibTrans" cxnId="{8D3F37E5-B29D-47C5-90A3-70572165BBE1}">
      <dgm:prSet/>
      <dgm:spPr/>
      <dgm:t>
        <a:bodyPr/>
        <a:lstStyle/>
        <a:p>
          <a:endParaRPr lang="es-EC" sz="1400">
            <a:solidFill>
              <a:schemeClr val="tx1"/>
            </a:solidFill>
            <a:latin typeface="+mn-lt"/>
          </a:endParaRPr>
        </a:p>
      </dgm:t>
    </dgm:pt>
    <dgm:pt modelId="{47A7BDAD-6252-4F50-9C72-526C4E0A0D77}">
      <dgm:prSet phldrT="[Texto]" custT="1"/>
      <dgm:spPr/>
      <dgm:t>
        <a:bodyPr/>
        <a:lstStyle/>
        <a:p>
          <a:r>
            <a:rPr lang="es-EC" sz="1600" dirty="0" smtClean="0">
              <a:solidFill>
                <a:schemeClr val="tx1"/>
              </a:solidFill>
              <a:latin typeface="+mn-lt"/>
            </a:rPr>
            <a:t>Externo</a:t>
          </a:r>
          <a:r>
            <a:rPr lang="es-EC" sz="1600" dirty="0" smtClean="0">
              <a:solidFill>
                <a:schemeClr val="tx1"/>
              </a:solidFill>
              <a:latin typeface="+mn-lt"/>
              <a:sym typeface="Wingdings" pitchFamily="2" charset="2"/>
            </a:rPr>
            <a:t></a:t>
          </a:r>
          <a:r>
            <a:rPr lang="es-ES" sz="1600" dirty="0" smtClean="0">
              <a:solidFill>
                <a:schemeClr val="tx1"/>
              </a:solidFill>
              <a:latin typeface="+mn-lt"/>
            </a:rPr>
            <a:t>niños de 3 años hasta adultos.</a:t>
          </a:r>
          <a:endParaRPr lang="es-EC" sz="1600" dirty="0">
            <a:solidFill>
              <a:schemeClr val="tx1"/>
            </a:solidFill>
            <a:latin typeface="+mn-lt"/>
          </a:endParaRPr>
        </a:p>
      </dgm:t>
    </dgm:pt>
    <dgm:pt modelId="{E92FF849-D808-4A34-A505-BDE5FE73EEF3}" type="parTrans" cxnId="{512D3B62-4D8E-4300-9C11-A85F7F4EDEB1}">
      <dgm:prSet/>
      <dgm:spPr/>
      <dgm:t>
        <a:bodyPr/>
        <a:lstStyle/>
        <a:p>
          <a:endParaRPr lang="es-EC" sz="1400">
            <a:solidFill>
              <a:schemeClr val="tx1"/>
            </a:solidFill>
            <a:latin typeface="+mn-lt"/>
          </a:endParaRPr>
        </a:p>
      </dgm:t>
    </dgm:pt>
    <dgm:pt modelId="{9311E967-F24F-4D54-9099-7E4069161845}" type="sibTrans" cxnId="{512D3B62-4D8E-4300-9C11-A85F7F4EDEB1}">
      <dgm:prSet/>
      <dgm:spPr/>
      <dgm:t>
        <a:bodyPr/>
        <a:lstStyle/>
        <a:p>
          <a:endParaRPr lang="es-EC" sz="1400">
            <a:solidFill>
              <a:schemeClr val="tx1"/>
            </a:solidFill>
            <a:latin typeface="+mn-lt"/>
          </a:endParaRPr>
        </a:p>
      </dgm:t>
    </dgm:pt>
    <dgm:pt modelId="{AE87A309-0008-4463-BC03-E734A057BB41}">
      <dgm:prSet phldrT="[Texto]" custT="1"/>
      <dgm:spPr/>
      <dgm:t>
        <a:bodyPr/>
        <a:lstStyle/>
        <a:p>
          <a:r>
            <a:rPr lang="es-EC" sz="1600" dirty="0" smtClean="0">
              <a:solidFill>
                <a:schemeClr val="tx1"/>
              </a:solidFill>
              <a:latin typeface="+mn-lt"/>
            </a:rPr>
            <a:t>Internos</a:t>
          </a:r>
          <a:r>
            <a:rPr lang="es-EC" sz="1600" dirty="0" smtClean="0">
              <a:solidFill>
                <a:schemeClr val="tx1"/>
              </a:solidFill>
              <a:latin typeface="+mn-lt"/>
              <a:sym typeface="Wingdings" pitchFamily="2" charset="2"/>
            </a:rPr>
            <a:t></a:t>
          </a:r>
          <a:r>
            <a:rPr lang="es-ES" sz="1600" dirty="0" smtClean="0">
              <a:solidFill>
                <a:schemeClr val="tx1"/>
              </a:solidFill>
              <a:latin typeface="+mn-lt"/>
            </a:rPr>
            <a:t>socios y el personal de la empresa</a:t>
          </a:r>
          <a:endParaRPr lang="es-EC" sz="1600" dirty="0">
            <a:solidFill>
              <a:schemeClr val="tx1"/>
            </a:solidFill>
            <a:latin typeface="+mn-lt"/>
          </a:endParaRPr>
        </a:p>
      </dgm:t>
    </dgm:pt>
    <dgm:pt modelId="{4AEDB31A-7386-4D2C-9A51-73576DB0E048}" type="parTrans" cxnId="{06566361-A99D-4351-BAA1-6B78734ACE03}">
      <dgm:prSet/>
      <dgm:spPr/>
      <dgm:t>
        <a:bodyPr/>
        <a:lstStyle/>
        <a:p>
          <a:endParaRPr lang="es-EC" sz="1400">
            <a:solidFill>
              <a:schemeClr val="tx1"/>
            </a:solidFill>
            <a:latin typeface="+mn-lt"/>
          </a:endParaRPr>
        </a:p>
      </dgm:t>
    </dgm:pt>
    <dgm:pt modelId="{9CCEF70F-9C85-4019-822F-5849BB0081CB}" type="sibTrans" cxnId="{06566361-A99D-4351-BAA1-6B78734ACE03}">
      <dgm:prSet/>
      <dgm:spPr/>
      <dgm:t>
        <a:bodyPr/>
        <a:lstStyle/>
        <a:p>
          <a:endParaRPr lang="es-EC" sz="1400">
            <a:solidFill>
              <a:schemeClr val="tx1"/>
            </a:solidFill>
            <a:latin typeface="+mn-lt"/>
          </a:endParaRPr>
        </a:p>
      </dgm:t>
    </dgm:pt>
    <dgm:pt modelId="{8A32D661-E8EC-4D0A-BC7A-4F74DF7A63B5}">
      <dgm:prSet phldrT="[Texto]" custT="1"/>
      <dgm:spPr/>
      <dgm:t>
        <a:bodyPr/>
        <a:lstStyle/>
        <a:p>
          <a:pPr algn="ctr"/>
          <a:r>
            <a:rPr lang="es-EC" sz="2000" dirty="0" smtClean="0">
              <a:solidFill>
                <a:schemeClr val="tx1"/>
              </a:solidFill>
              <a:latin typeface="+mn-lt"/>
            </a:rPr>
            <a:t>COMPETENCIA</a:t>
          </a:r>
          <a:endParaRPr lang="es-EC" sz="2000" dirty="0">
            <a:solidFill>
              <a:schemeClr val="tx1"/>
            </a:solidFill>
            <a:latin typeface="+mn-lt"/>
          </a:endParaRPr>
        </a:p>
      </dgm:t>
    </dgm:pt>
    <dgm:pt modelId="{2341D423-98DA-44EB-897D-0B00CB4CD38E}" type="parTrans" cxnId="{B01B9C09-4590-44CA-A18B-D99D4BFDEC3A}">
      <dgm:prSet/>
      <dgm:spPr/>
      <dgm:t>
        <a:bodyPr/>
        <a:lstStyle/>
        <a:p>
          <a:endParaRPr lang="es-EC" sz="1400">
            <a:solidFill>
              <a:schemeClr val="tx1"/>
            </a:solidFill>
            <a:latin typeface="+mn-lt"/>
          </a:endParaRPr>
        </a:p>
      </dgm:t>
    </dgm:pt>
    <dgm:pt modelId="{99619486-9069-4D2C-BE6B-19BAA961D3CD}" type="sibTrans" cxnId="{B01B9C09-4590-44CA-A18B-D99D4BFDEC3A}">
      <dgm:prSet/>
      <dgm:spPr/>
      <dgm:t>
        <a:bodyPr/>
        <a:lstStyle/>
        <a:p>
          <a:endParaRPr lang="es-EC" sz="1400">
            <a:solidFill>
              <a:schemeClr val="tx1"/>
            </a:solidFill>
            <a:latin typeface="+mn-lt"/>
          </a:endParaRPr>
        </a:p>
      </dgm:t>
    </dgm:pt>
    <dgm:pt modelId="{0CCDDB7C-F20C-4F94-BB5A-369B4978ED09}">
      <dgm:prSet phldrT="[Texto]" custT="1"/>
      <dgm:spPr/>
      <dgm:t>
        <a:bodyPr/>
        <a:lstStyle/>
        <a:p>
          <a:r>
            <a:rPr lang="es-ES" sz="1600" dirty="0" smtClean="0">
              <a:solidFill>
                <a:schemeClr val="tx1"/>
              </a:solidFill>
              <a:latin typeface="+mn-lt"/>
            </a:rPr>
            <a:t>Vulcano Park, </a:t>
          </a:r>
          <a:endParaRPr lang="es-EC" sz="1600" dirty="0">
            <a:solidFill>
              <a:schemeClr val="tx1"/>
            </a:solidFill>
            <a:latin typeface="+mn-lt"/>
          </a:endParaRPr>
        </a:p>
      </dgm:t>
    </dgm:pt>
    <dgm:pt modelId="{B8CFB480-E41D-400A-A4FF-800FC99D4031}" type="parTrans" cxnId="{55191A59-781C-45C9-8AED-4ABFA47CA73E}">
      <dgm:prSet/>
      <dgm:spPr/>
      <dgm:t>
        <a:bodyPr/>
        <a:lstStyle/>
        <a:p>
          <a:endParaRPr lang="es-EC" sz="1400">
            <a:solidFill>
              <a:schemeClr val="tx1"/>
            </a:solidFill>
            <a:latin typeface="+mn-lt"/>
          </a:endParaRPr>
        </a:p>
      </dgm:t>
    </dgm:pt>
    <dgm:pt modelId="{BB865133-FDE7-4A2E-A130-BEEF222EF89F}" type="sibTrans" cxnId="{55191A59-781C-45C9-8AED-4ABFA47CA73E}">
      <dgm:prSet/>
      <dgm:spPr/>
      <dgm:t>
        <a:bodyPr/>
        <a:lstStyle/>
        <a:p>
          <a:endParaRPr lang="es-EC" sz="1400">
            <a:solidFill>
              <a:schemeClr val="tx1"/>
            </a:solidFill>
            <a:latin typeface="+mn-lt"/>
          </a:endParaRPr>
        </a:p>
      </dgm:t>
    </dgm:pt>
    <dgm:pt modelId="{89553B3A-4F77-4129-8148-9950E15E30F7}">
      <dgm:prSet phldrT="[Texto]" custT="1"/>
      <dgm:spPr/>
      <dgm:t>
        <a:bodyPr/>
        <a:lstStyle/>
        <a:p>
          <a:endParaRPr lang="es-EC" sz="1600" dirty="0">
            <a:solidFill>
              <a:schemeClr val="tx1"/>
            </a:solidFill>
            <a:latin typeface="+mn-lt"/>
          </a:endParaRPr>
        </a:p>
      </dgm:t>
    </dgm:pt>
    <dgm:pt modelId="{887C6831-A23C-4BE9-99E6-5268BDBCFF2D}" type="parTrans" cxnId="{74B187B7-5276-4465-BB4D-1024FE2885A0}">
      <dgm:prSet/>
      <dgm:spPr/>
      <dgm:t>
        <a:bodyPr/>
        <a:lstStyle/>
        <a:p>
          <a:endParaRPr lang="es-EC" sz="1400">
            <a:solidFill>
              <a:schemeClr val="tx1"/>
            </a:solidFill>
            <a:latin typeface="+mn-lt"/>
          </a:endParaRPr>
        </a:p>
      </dgm:t>
    </dgm:pt>
    <dgm:pt modelId="{699C3D44-334D-4198-9FDB-B6C91D6FADCE}" type="sibTrans" cxnId="{74B187B7-5276-4465-BB4D-1024FE2885A0}">
      <dgm:prSet/>
      <dgm:spPr/>
      <dgm:t>
        <a:bodyPr/>
        <a:lstStyle/>
        <a:p>
          <a:endParaRPr lang="es-EC" sz="1400">
            <a:solidFill>
              <a:schemeClr val="tx1"/>
            </a:solidFill>
            <a:latin typeface="+mn-lt"/>
          </a:endParaRPr>
        </a:p>
      </dgm:t>
    </dgm:pt>
    <dgm:pt modelId="{F92CB5A9-A4E3-4DD9-93F8-8221DEF04395}">
      <dgm:prSet phldrT="[Texto]" custT="1"/>
      <dgm:spPr/>
      <dgm:t>
        <a:bodyPr/>
        <a:lstStyle/>
        <a:p>
          <a:r>
            <a:rPr lang="es-ES" sz="1600" dirty="0" smtClean="0">
              <a:solidFill>
                <a:schemeClr val="tx1"/>
              </a:solidFill>
              <a:latin typeface="+mn-lt"/>
            </a:rPr>
            <a:t>locales de juegos en los que se halla: El </a:t>
          </a:r>
          <a:r>
            <a:rPr lang="es-ES" sz="1600" dirty="0" err="1" smtClean="0">
              <a:solidFill>
                <a:schemeClr val="tx1"/>
              </a:solidFill>
              <a:latin typeface="+mn-lt"/>
            </a:rPr>
            <a:t>Nintendo</a:t>
          </a:r>
          <a:r>
            <a:rPr lang="es-ES" sz="1600" dirty="0" smtClean="0">
              <a:solidFill>
                <a:schemeClr val="tx1"/>
              </a:solidFill>
              <a:latin typeface="+mn-lt"/>
            </a:rPr>
            <a:t>, Play </a:t>
          </a:r>
          <a:r>
            <a:rPr lang="es-ES" sz="1600" dirty="0" err="1" smtClean="0">
              <a:solidFill>
                <a:schemeClr val="tx1"/>
              </a:solidFill>
              <a:latin typeface="+mn-lt"/>
            </a:rPr>
            <a:t>Station</a:t>
          </a:r>
          <a:r>
            <a:rPr lang="es-ES" sz="1600" dirty="0" smtClean="0">
              <a:solidFill>
                <a:schemeClr val="tx1"/>
              </a:solidFill>
              <a:latin typeface="+mn-lt"/>
            </a:rPr>
            <a:t>, </a:t>
          </a:r>
          <a:r>
            <a:rPr lang="es-ES" sz="1600" dirty="0" err="1" smtClean="0">
              <a:solidFill>
                <a:schemeClr val="tx1"/>
              </a:solidFill>
              <a:latin typeface="+mn-lt"/>
            </a:rPr>
            <a:t>multijuego</a:t>
          </a:r>
          <a:r>
            <a:rPr lang="es-ES" sz="1600" dirty="0" smtClean="0">
              <a:solidFill>
                <a:schemeClr val="tx1"/>
              </a:solidFill>
              <a:latin typeface="+mn-lt"/>
            </a:rPr>
            <a:t>, (baile, Xbox, neo </a:t>
          </a:r>
          <a:r>
            <a:rPr lang="es-ES" sz="1600" dirty="0" err="1" smtClean="0">
              <a:solidFill>
                <a:schemeClr val="tx1"/>
              </a:solidFill>
              <a:latin typeface="+mn-lt"/>
            </a:rPr>
            <a:t>geo</a:t>
          </a:r>
          <a:r>
            <a:rPr lang="es-ES" sz="1600" dirty="0" smtClean="0">
              <a:solidFill>
                <a:schemeClr val="tx1"/>
              </a:solidFill>
              <a:latin typeface="+mn-lt"/>
            </a:rPr>
            <a:t>), maquinas tragamonedas, videojuegos cosmos, entre otros.</a:t>
          </a:r>
          <a:endParaRPr lang="es-EC" sz="1600" dirty="0">
            <a:solidFill>
              <a:schemeClr val="tx1"/>
            </a:solidFill>
            <a:latin typeface="+mn-lt"/>
          </a:endParaRPr>
        </a:p>
      </dgm:t>
    </dgm:pt>
    <dgm:pt modelId="{51DA8D8D-870B-4D55-B18F-0FD3F5E88CAC}" type="parTrans" cxnId="{D7869E4C-27B8-49EE-9104-D5739C141CA8}">
      <dgm:prSet/>
      <dgm:spPr/>
      <dgm:t>
        <a:bodyPr/>
        <a:lstStyle/>
        <a:p>
          <a:endParaRPr lang="es-EC" sz="1400">
            <a:solidFill>
              <a:schemeClr val="tx1"/>
            </a:solidFill>
            <a:latin typeface="+mn-lt"/>
          </a:endParaRPr>
        </a:p>
      </dgm:t>
    </dgm:pt>
    <dgm:pt modelId="{80DF760B-E8E8-473E-85FA-9A6EDBE9C7F8}" type="sibTrans" cxnId="{D7869E4C-27B8-49EE-9104-D5739C141CA8}">
      <dgm:prSet/>
      <dgm:spPr/>
      <dgm:t>
        <a:bodyPr/>
        <a:lstStyle/>
        <a:p>
          <a:endParaRPr lang="es-EC" sz="1400">
            <a:solidFill>
              <a:schemeClr val="tx1"/>
            </a:solidFill>
            <a:latin typeface="+mn-lt"/>
          </a:endParaRPr>
        </a:p>
      </dgm:t>
    </dgm:pt>
    <dgm:pt modelId="{C37CD2D2-4EA9-4941-A225-119B7D16865F}">
      <dgm:prSet phldrT="[Texto]" custT="1"/>
      <dgm:spPr/>
      <dgm:t>
        <a:bodyPr/>
        <a:lstStyle/>
        <a:p>
          <a:pPr algn="ctr"/>
          <a:r>
            <a:rPr lang="es-EC" sz="2000" dirty="0" smtClean="0">
              <a:solidFill>
                <a:schemeClr val="tx1"/>
              </a:solidFill>
              <a:latin typeface="+mn-lt"/>
            </a:rPr>
            <a:t>ORGANISMOS DE CONTROL</a:t>
          </a:r>
          <a:endParaRPr lang="es-EC" sz="2000" dirty="0">
            <a:solidFill>
              <a:schemeClr val="tx1"/>
            </a:solidFill>
            <a:latin typeface="+mn-lt"/>
          </a:endParaRPr>
        </a:p>
      </dgm:t>
    </dgm:pt>
    <dgm:pt modelId="{76EE2735-C380-4E55-BE9F-6FBAE6C3EB09}" type="parTrans" cxnId="{BF5C941E-90A6-4442-9236-38477CB741EB}">
      <dgm:prSet/>
      <dgm:spPr/>
      <dgm:t>
        <a:bodyPr/>
        <a:lstStyle/>
        <a:p>
          <a:endParaRPr lang="es-EC" sz="1400">
            <a:solidFill>
              <a:schemeClr val="tx1"/>
            </a:solidFill>
            <a:latin typeface="+mn-lt"/>
          </a:endParaRPr>
        </a:p>
      </dgm:t>
    </dgm:pt>
    <dgm:pt modelId="{5D010AD4-F98D-49AD-9AB2-6FBE1103BBDF}" type="sibTrans" cxnId="{BF5C941E-90A6-4442-9236-38477CB741EB}">
      <dgm:prSet/>
      <dgm:spPr/>
      <dgm:t>
        <a:bodyPr/>
        <a:lstStyle/>
        <a:p>
          <a:endParaRPr lang="es-EC" sz="1400">
            <a:solidFill>
              <a:schemeClr val="tx1"/>
            </a:solidFill>
            <a:latin typeface="+mn-lt"/>
          </a:endParaRPr>
        </a:p>
      </dgm:t>
    </dgm:pt>
    <dgm:pt modelId="{193AD1CA-7328-4BA6-BC81-99FB09F0C3CF}">
      <dgm:prSet phldrT="[Texto]" custT="1"/>
      <dgm:spPr/>
      <dgm:t>
        <a:bodyPr/>
        <a:lstStyle/>
        <a:p>
          <a:r>
            <a:rPr lang="es-EC" sz="1600" dirty="0" smtClean="0">
              <a:solidFill>
                <a:schemeClr val="tx1"/>
              </a:solidFill>
              <a:latin typeface="+mn-lt"/>
            </a:rPr>
            <a:t>Superintendencia de Compañía,  (S.R.I.), (I.E.S.S.), ordenanzas</a:t>
          </a:r>
          <a:r>
            <a:rPr lang="es-EC" sz="1400" dirty="0" smtClean="0">
              <a:solidFill>
                <a:schemeClr val="tx1"/>
              </a:solidFill>
              <a:latin typeface="+mn-lt"/>
            </a:rPr>
            <a:t>.</a:t>
          </a:r>
          <a:endParaRPr lang="es-EC" sz="1400" dirty="0">
            <a:solidFill>
              <a:schemeClr val="tx1"/>
            </a:solidFill>
            <a:latin typeface="+mn-lt"/>
          </a:endParaRPr>
        </a:p>
      </dgm:t>
    </dgm:pt>
    <dgm:pt modelId="{1E279FEA-8332-4B55-A55D-9FC8B4A9E863}" type="parTrans" cxnId="{891C8B0E-B477-4925-B163-47B57F026ECD}">
      <dgm:prSet/>
      <dgm:spPr/>
      <dgm:t>
        <a:bodyPr/>
        <a:lstStyle/>
        <a:p>
          <a:endParaRPr lang="es-EC" sz="1400">
            <a:solidFill>
              <a:schemeClr val="tx1"/>
            </a:solidFill>
            <a:latin typeface="+mn-lt"/>
          </a:endParaRPr>
        </a:p>
      </dgm:t>
    </dgm:pt>
    <dgm:pt modelId="{B0CC97D9-82C9-4AA7-9311-4D4F80C74355}" type="sibTrans" cxnId="{891C8B0E-B477-4925-B163-47B57F026ECD}">
      <dgm:prSet/>
      <dgm:spPr/>
      <dgm:t>
        <a:bodyPr/>
        <a:lstStyle/>
        <a:p>
          <a:endParaRPr lang="es-EC" sz="1400">
            <a:solidFill>
              <a:schemeClr val="tx1"/>
            </a:solidFill>
            <a:latin typeface="+mn-lt"/>
          </a:endParaRPr>
        </a:p>
      </dgm:t>
    </dgm:pt>
    <dgm:pt modelId="{56A095B2-2A1A-4138-AE93-CD61ACE606BB}" type="pres">
      <dgm:prSet presAssocID="{C4A1DC6C-0122-49D8-A9E7-9422029B302B}" presName="linear" presStyleCnt="0">
        <dgm:presLayoutVars>
          <dgm:dir/>
          <dgm:animLvl val="lvl"/>
          <dgm:resizeHandles val="exact"/>
        </dgm:presLayoutVars>
      </dgm:prSet>
      <dgm:spPr/>
      <dgm:t>
        <a:bodyPr/>
        <a:lstStyle/>
        <a:p>
          <a:endParaRPr lang="es-EC"/>
        </a:p>
      </dgm:t>
    </dgm:pt>
    <dgm:pt modelId="{35C9D07D-7C4D-49F8-B1C4-2BC6212BF149}" type="pres">
      <dgm:prSet presAssocID="{E4E7C7E0-ABD9-4B38-A585-C97331FF0CED}" presName="parentLin" presStyleCnt="0"/>
      <dgm:spPr/>
    </dgm:pt>
    <dgm:pt modelId="{E6E587EA-5D28-476C-9A90-BF8470057A02}" type="pres">
      <dgm:prSet presAssocID="{E4E7C7E0-ABD9-4B38-A585-C97331FF0CED}" presName="parentLeftMargin" presStyleLbl="node1" presStyleIdx="0" presStyleCnt="4"/>
      <dgm:spPr/>
      <dgm:t>
        <a:bodyPr/>
        <a:lstStyle/>
        <a:p>
          <a:endParaRPr lang="es-EC"/>
        </a:p>
      </dgm:t>
    </dgm:pt>
    <dgm:pt modelId="{3567EF98-0615-47FE-8209-D7DD0EC732E9}" type="pres">
      <dgm:prSet presAssocID="{E4E7C7E0-ABD9-4B38-A585-C97331FF0CED}" presName="parentText" presStyleLbl="node1" presStyleIdx="0" presStyleCnt="4">
        <dgm:presLayoutVars>
          <dgm:chMax val="0"/>
          <dgm:bulletEnabled val="1"/>
        </dgm:presLayoutVars>
      </dgm:prSet>
      <dgm:spPr/>
      <dgm:t>
        <a:bodyPr/>
        <a:lstStyle/>
        <a:p>
          <a:endParaRPr lang="es-EC"/>
        </a:p>
      </dgm:t>
    </dgm:pt>
    <dgm:pt modelId="{8B26D304-09C8-4233-A5FC-836949B536EF}" type="pres">
      <dgm:prSet presAssocID="{E4E7C7E0-ABD9-4B38-A585-C97331FF0CED}" presName="negativeSpace" presStyleCnt="0"/>
      <dgm:spPr/>
    </dgm:pt>
    <dgm:pt modelId="{B47CB0D1-8D94-4248-AD97-148D9CA96C19}" type="pres">
      <dgm:prSet presAssocID="{E4E7C7E0-ABD9-4B38-A585-C97331FF0CED}" presName="childText" presStyleLbl="conFgAcc1" presStyleIdx="0" presStyleCnt="4">
        <dgm:presLayoutVars>
          <dgm:bulletEnabled val="1"/>
        </dgm:presLayoutVars>
      </dgm:prSet>
      <dgm:spPr/>
      <dgm:t>
        <a:bodyPr/>
        <a:lstStyle/>
        <a:p>
          <a:endParaRPr lang="es-EC"/>
        </a:p>
      </dgm:t>
    </dgm:pt>
    <dgm:pt modelId="{D290F1C5-6D5C-40AB-9074-DFEEED6783B5}" type="pres">
      <dgm:prSet presAssocID="{E3EA5694-006A-4C4B-B5F0-63A78A604C19}" presName="spaceBetweenRectangles" presStyleCnt="0"/>
      <dgm:spPr/>
    </dgm:pt>
    <dgm:pt modelId="{84E6CDC7-C9EE-4118-A856-EF4EC2DDD770}" type="pres">
      <dgm:prSet presAssocID="{FF4B3B1D-DD51-421E-B604-4E521C4FBE02}" presName="parentLin" presStyleCnt="0"/>
      <dgm:spPr/>
    </dgm:pt>
    <dgm:pt modelId="{EB10C4C5-A9A1-49C9-BC82-34F49529FB35}" type="pres">
      <dgm:prSet presAssocID="{FF4B3B1D-DD51-421E-B604-4E521C4FBE02}" presName="parentLeftMargin" presStyleLbl="node1" presStyleIdx="0" presStyleCnt="4"/>
      <dgm:spPr/>
      <dgm:t>
        <a:bodyPr/>
        <a:lstStyle/>
        <a:p>
          <a:endParaRPr lang="es-EC"/>
        </a:p>
      </dgm:t>
    </dgm:pt>
    <dgm:pt modelId="{7D4486FA-4000-49A3-99AB-484B1A5C16D6}" type="pres">
      <dgm:prSet presAssocID="{FF4B3B1D-DD51-421E-B604-4E521C4FBE02}" presName="parentText" presStyleLbl="node1" presStyleIdx="1" presStyleCnt="4">
        <dgm:presLayoutVars>
          <dgm:chMax val="0"/>
          <dgm:bulletEnabled val="1"/>
        </dgm:presLayoutVars>
      </dgm:prSet>
      <dgm:spPr/>
      <dgm:t>
        <a:bodyPr/>
        <a:lstStyle/>
        <a:p>
          <a:endParaRPr lang="es-EC"/>
        </a:p>
      </dgm:t>
    </dgm:pt>
    <dgm:pt modelId="{4896058A-E83E-4304-9BB0-79DD6C1EDFCB}" type="pres">
      <dgm:prSet presAssocID="{FF4B3B1D-DD51-421E-B604-4E521C4FBE02}" presName="negativeSpace" presStyleCnt="0"/>
      <dgm:spPr/>
    </dgm:pt>
    <dgm:pt modelId="{93ABD095-B354-4DC3-B4FA-1206373A6150}" type="pres">
      <dgm:prSet presAssocID="{FF4B3B1D-DD51-421E-B604-4E521C4FBE02}" presName="childText" presStyleLbl="conFgAcc1" presStyleIdx="1" presStyleCnt="4">
        <dgm:presLayoutVars>
          <dgm:bulletEnabled val="1"/>
        </dgm:presLayoutVars>
      </dgm:prSet>
      <dgm:spPr/>
      <dgm:t>
        <a:bodyPr/>
        <a:lstStyle/>
        <a:p>
          <a:endParaRPr lang="es-EC"/>
        </a:p>
      </dgm:t>
    </dgm:pt>
    <dgm:pt modelId="{EFA183DF-7B1C-451A-98D3-B80DB87E2A73}" type="pres">
      <dgm:prSet presAssocID="{4831EBA6-A896-4C8A-B5FE-1AB8635F7A43}" presName="spaceBetweenRectangles" presStyleCnt="0"/>
      <dgm:spPr/>
    </dgm:pt>
    <dgm:pt modelId="{7621CC51-34F3-4088-B8AD-FE74E70E6B7D}" type="pres">
      <dgm:prSet presAssocID="{8A32D661-E8EC-4D0A-BC7A-4F74DF7A63B5}" presName="parentLin" presStyleCnt="0"/>
      <dgm:spPr/>
    </dgm:pt>
    <dgm:pt modelId="{A896D9AF-C543-4F21-9E12-903AE67B0E25}" type="pres">
      <dgm:prSet presAssocID="{8A32D661-E8EC-4D0A-BC7A-4F74DF7A63B5}" presName="parentLeftMargin" presStyleLbl="node1" presStyleIdx="1" presStyleCnt="4"/>
      <dgm:spPr/>
      <dgm:t>
        <a:bodyPr/>
        <a:lstStyle/>
        <a:p>
          <a:endParaRPr lang="es-EC"/>
        </a:p>
      </dgm:t>
    </dgm:pt>
    <dgm:pt modelId="{AE95CC4B-F94F-4B5C-9929-8784E1A24A79}" type="pres">
      <dgm:prSet presAssocID="{8A32D661-E8EC-4D0A-BC7A-4F74DF7A63B5}" presName="parentText" presStyleLbl="node1" presStyleIdx="2" presStyleCnt="4">
        <dgm:presLayoutVars>
          <dgm:chMax val="0"/>
          <dgm:bulletEnabled val="1"/>
        </dgm:presLayoutVars>
      </dgm:prSet>
      <dgm:spPr/>
      <dgm:t>
        <a:bodyPr/>
        <a:lstStyle/>
        <a:p>
          <a:endParaRPr lang="es-EC"/>
        </a:p>
      </dgm:t>
    </dgm:pt>
    <dgm:pt modelId="{2909FB8D-382B-470F-8338-7F4234123EB1}" type="pres">
      <dgm:prSet presAssocID="{8A32D661-E8EC-4D0A-BC7A-4F74DF7A63B5}" presName="negativeSpace" presStyleCnt="0"/>
      <dgm:spPr/>
    </dgm:pt>
    <dgm:pt modelId="{32CCE4EF-8806-4A26-A615-9914F9B9A83E}" type="pres">
      <dgm:prSet presAssocID="{8A32D661-E8EC-4D0A-BC7A-4F74DF7A63B5}" presName="childText" presStyleLbl="conFgAcc1" presStyleIdx="2" presStyleCnt="4">
        <dgm:presLayoutVars>
          <dgm:bulletEnabled val="1"/>
        </dgm:presLayoutVars>
      </dgm:prSet>
      <dgm:spPr/>
      <dgm:t>
        <a:bodyPr/>
        <a:lstStyle/>
        <a:p>
          <a:endParaRPr lang="es-EC"/>
        </a:p>
      </dgm:t>
    </dgm:pt>
    <dgm:pt modelId="{D15C6A17-D79B-47F6-B61F-2CBE80A5C3C8}" type="pres">
      <dgm:prSet presAssocID="{99619486-9069-4D2C-BE6B-19BAA961D3CD}" presName="spaceBetweenRectangles" presStyleCnt="0"/>
      <dgm:spPr/>
    </dgm:pt>
    <dgm:pt modelId="{4E11DAB9-4292-4DE3-BA76-2AB1B2D6B23C}" type="pres">
      <dgm:prSet presAssocID="{C37CD2D2-4EA9-4941-A225-119B7D16865F}" presName="parentLin" presStyleCnt="0"/>
      <dgm:spPr/>
    </dgm:pt>
    <dgm:pt modelId="{4CE202B8-1230-4EE4-82AA-1DD5268BE11F}" type="pres">
      <dgm:prSet presAssocID="{C37CD2D2-4EA9-4941-A225-119B7D16865F}" presName="parentLeftMargin" presStyleLbl="node1" presStyleIdx="2" presStyleCnt="4"/>
      <dgm:spPr/>
      <dgm:t>
        <a:bodyPr/>
        <a:lstStyle/>
        <a:p>
          <a:endParaRPr lang="es-EC"/>
        </a:p>
      </dgm:t>
    </dgm:pt>
    <dgm:pt modelId="{9F4DF62A-B231-4A1A-80C0-14C0E0783EA4}" type="pres">
      <dgm:prSet presAssocID="{C37CD2D2-4EA9-4941-A225-119B7D16865F}" presName="parentText" presStyleLbl="node1" presStyleIdx="3" presStyleCnt="4">
        <dgm:presLayoutVars>
          <dgm:chMax val="0"/>
          <dgm:bulletEnabled val="1"/>
        </dgm:presLayoutVars>
      </dgm:prSet>
      <dgm:spPr/>
      <dgm:t>
        <a:bodyPr/>
        <a:lstStyle/>
        <a:p>
          <a:endParaRPr lang="es-EC"/>
        </a:p>
      </dgm:t>
    </dgm:pt>
    <dgm:pt modelId="{5A13F8EE-99F9-4F41-8F7E-785942CF0311}" type="pres">
      <dgm:prSet presAssocID="{C37CD2D2-4EA9-4941-A225-119B7D16865F}" presName="negativeSpace" presStyleCnt="0"/>
      <dgm:spPr/>
    </dgm:pt>
    <dgm:pt modelId="{27295483-C173-4096-93A4-95D983444816}" type="pres">
      <dgm:prSet presAssocID="{C37CD2D2-4EA9-4941-A225-119B7D16865F}" presName="childText" presStyleLbl="conFgAcc1" presStyleIdx="3" presStyleCnt="4">
        <dgm:presLayoutVars>
          <dgm:bulletEnabled val="1"/>
        </dgm:presLayoutVars>
      </dgm:prSet>
      <dgm:spPr/>
      <dgm:t>
        <a:bodyPr/>
        <a:lstStyle/>
        <a:p>
          <a:endParaRPr lang="es-EC"/>
        </a:p>
      </dgm:t>
    </dgm:pt>
  </dgm:ptLst>
  <dgm:cxnLst>
    <dgm:cxn modelId="{0E4E6B9D-F71A-4CAA-BBD9-4299BF08302D}" type="presOf" srcId="{C37CD2D2-4EA9-4941-A225-119B7D16865F}" destId="{4CE202B8-1230-4EE4-82AA-1DD5268BE11F}" srcOrd="0" destOrd="0" presId="urn:microsoft.com/office/officeart/2005/8/layout/list1"/>
    <dgm:cxn modelId="{BA80E729-1B77-4865-98F4-E4AE7D4F8F53}" type="presOf" srcId="{C4A1DC6C-0122-49D8-A9E7-9422029B302B}" destId="{56A095B2-2A1A-4138-AE93-CD61ACE606BB}" srcOrd="0" destOrd="0" presId="urn:microsoft.com/office/officeart/2005/8/layout/list1"/>
    <dgm:cxn modelId="{55191A59-781C-45C9-8AED-4ABFA47CA73E}" srcId="{8A32D661-E8EC-4D0A-BC7A-4F74DF7A63B5}" destId="{0CCDDB7C-F20C-4F94-BB5A-369B4978ED09}" srcOrd="0" destOrd="0" parTransId="{B8CFB480-E41D-400A-A4FF-800FC99D4031}" sibTransId="{BB865133-FDE7-4A2E-A130-BEEF222EF89F}"/>
    <dgm:cxn modelId="{8D3F37E5-B29D-47C5-90A3-70572165BBE1}" srcId="{C4A1DC6C-0122-49D8-A9E7-9422029B302B}" destId="{FF4B3B1D-DD51-421E-B604-4E521C4FBE02}" srcOrd="1" destOrd="0" parTransId="{0B468C30-D243-4001-A532-5952BACD9A2A}" sibTransId="{4831EBA6-A896-4C8A-B5FE-1AB8635F7A43}"/>
    <dgm:cxn modelId="{3BC3F799-7578-4E6E-8515-7CA78C12CD66}" type="presOf" srcId="{FF4B3B1D-DD51-421E-B604-4E521C4FBE02}" destId="{EB10C4C5-A9A1-49C9-BC82-34F49529FB35}" srcOrd="0" destOrd="0" presId="urn:microsoft.com/office/officeart/2005/8/layout/list1"/>
    <dgm:cxn modelId="{78CE5E69-078A-415A-A4EE-C85033BC60BE}" type="presOf" srcId="{F6332BA3-2F76-48E8-9334-FECB3EE57881}" destId="{B47CB0D1-8D94-4248-AD97-148D9CA96C19}" srcOrd="0" destOrd="0" presId="urn:microsoft.com/office/officeart/2005/8/layout/list1"/>
    <dgm:cxn modelId="{891C8B0E-B477-4925-B163-47B57F026ECD}" srcId="{C37CD2D2-4EA9-4941-A225-119B7D16865F}" destId="{193AD1CA-7328-4BA6-BC81-99FB09F0C3CF}" srcOrd="0" destOrd="0" parTransId="{1E279FEA-8332-4B55-A55D-9FC8B4A9E863}" sibTransId="{B0CC97D9-82C9-4AA7-9311-4D4F80C74355}"/>
    <dgm:cxn modelId="{21BF9D69-93AC-4F8D-AEDB-182142AECE85}" type="presOf" srcId="{193AD1CA-7328-4BA6-BC81-99FB09F0C3CF}" destId="{27295483-C173-4096-93A4-95D983444816}" srcOrd="0" destOrd="0" presId="urn:microsoft.com/office/officeart/2005/8/layout/list1"/>
    <dgm:cxn modelId="{B01B9C09-4590-44CA-A18B-D99D4BFDEC3A}" srcId="{C4A1DC6C-0122-49D8-A9E7-9422029B302B}" destId="{8A32D661-E8EC-4D0A-BC7A-4F74DF7A63B5}" srcOrd="2" destOrd="0" parTransId="{2341D423-98DA-44EB-897D-0B00CB4CD38E}" sibTransId="{99619486-9069-4D2C-BE6B-19BAA961D3CD}"/>
    <dgm:cxn modelId="{A83B20B4-146A-4915-B860-CAE1F21C4B81}" srcId="{E4E7C7E0-ABD9-4B38-A585-C97331FF0CED}" destId="{F6332BA3-2F76-48E8-9334-FECB3EE57881}" srcOrd="0" destOrd="0" parTransId="{E1EFA7C0-576E-4817-90C2-72D56F841461}" sibTransId="{E9CA7B9C-63F8-4A92-B7DB-283ED6CC5C07}"/>
    <dgm:cxn modelId="{1AF0267E-B104-411D-A2E8-463F042AE902}" type="presOf" srcId="{E4E7C7E0-ABD9-4B38-A585-C97331FF0CED}" destId="{E6E587EA-5D28-476C-9A90-BF8470057A02}" srcOrd="0" destOrd="0" presId="urn:microsoft.com/office/officeart/2005/8/layout/list1"/>
    <dgm:cxn modelId="{427376DE-D6A5-4236-AF29-E0B811CC756C}" type="presOf" srcId="{89553B3A-4F77-4129-8148-9950E15E30F7}" destId="{93ABD095-B354-4DC3-B4FA-1206373A6150}" srcOrd="0" destOrd="1" presId="urn:microsoft.com/office/officeart/2005/8/layout/list1"/>
    <dgm:cxn modelId="{7659E8D3-73C3-4AAF-B3CB-CA535B75295F}" type="presOf" srcId="{AE87A309-0008-4463-BC03-E734A057BB41}" destId="{93ABD095-B354-4DC3-B4FA-1206373A6150}" srcOrd="0" destOrd="2" presId="urn:microsoft.com/office/officeart/2005/8/layout/list1"/>
    <dgm:cxn modelId="{9E8D4820-6F15-4C06-992F-FFAB9405F706}" type="presOf" srcId="{8A32D661-E8EC-4D0A-BC7A-4F74DF7A63B5}" destId="{A896D9AF-C543-4F21-9E12-903AE67B0E25}" srcOrd="0" destOrd="0" presId="urn:microsoft.com/office/officeart/2005/8/layout/list1"/>
    <dgm:cxn modelId="{74B187B7-5276-4465-BB4D-1024FE2885A0}" srcId="{FF4B3B1D-DD51-421E-B604-4E521C4FBE02}" destId="{89553B3A-4F77-4129-8148-9950E15E30F7}" srcOrd="1" destOrd="0" parTransId="{887C6831-A23C-4BE9-99E6-5268BDBCFF2D}" sibTransId="{699C3D44-334D-4198-9FDB-B6C91D6FADCE}"/>
    <dgm:cxn modelId="{F16AB651-FF92-45C5-BCB9-5CDCD6566834}" type="presOf" srcId="{FF4B3B1D-DD51-421E-B604-4E521C4FBE02}" destId="{7D4486FA-4000-49A3-99AB-484B1A5C16D6}" srcOrd="1" destOrd="0" presId="urn:microsoft.com/office/officeart/2005/8/layout/list1"/>
    <dgm:cxn modelId="{BF5C941E-90A6-4442-9236-38477CB741EB}" srcId="{C4A1DC6C-0122-49D8-A9E7-9422029B302B}" destId="{C37CD2D2-4EA9-4941-A225-119B7D16865F}" srcOrd="3" destOrd="0" parTransId="{76EE2735-C380-4E55-BE9F-6FBAE6C3EB09}" sibTransId="{5D010AD4-F98D-49AD-9AB2-6FBE1103BBDF}"/>
    <dgm:cxn modelId="{AE26664F-D865-4CB9-8F9D-7B1108D1DF42}" type="presOf" srcId="{47A7BDAD-6252-4F50-9C72-526C4E0A0D77}" destId="{93ABD095-B354-4DC3-B4FA-1206373A6150}" srcOrd="0" destOrd="0" presId="urn:microsoft.com/office/officeart/2005/8/layout/list1"/>
    <dgm:cxn modelId="{78593B48-C9FE-46E1-9E61-9625083AFB08}" type="presOf" srcId="{C37CD2D2-4EA9-4941-A225-119B7D16865F}" destId="{9F4DF62A-B231-4A1A-80C0-14C0E0783EA4}" srcOrd="1" destOrd="0" presId="urn:microsoft.com/office/officeart/2005/8/layout/list1"/>
    <dgm:cxn modelId="{512D3B62-4D8E-4300-9C11-A85F7F4EDEB1}" srcId="{FF4B3B1D-DD51-421E-B604-4E521C4FBE02}" destId="{47A7BDAD-6252-4F50-9C72-526C4E0A0D77}" srcOrd="0" destOrd="0" parTransId="{E92FF849-D808-4A34-A505-BDE5FE73EEF3}" sibTransId="{9311E967-F24F-4D54-9099-7E4069161845}"/>
    <dgm:cxn modelId="{06566361-A99D-4351-BAA1-6B78734ACE03}" srcId="{FF4B3B1D-DD51-421E-B604-4E521C4FBE02}" destId="{AE87A309-0008-4463-BC03-E734A057BB41}" srcOrd="2" destOrd="0" parTransId="{4AEDB31A-7386-4D2C-9A51-73576DB0E048}" sibTransId="{9CCEF70F-9C85-4019-822F-5849BB0081CB}"/>
    <dgm:cxn modelId="{25A51E3E-BCD0-4BD7-8CFA-753D5DB0AE89}" type="presOf" srcId="{F92CB5A9-A4E3-4DD9-93F8-8221DEF04395}" destId="{32CCE4EF-8806-4A26-A615-9914F9B9A83E}" srcOrd="0" destOrd="1" presId="urn:microsoft.com/office/officeart/2005/8/layout/list1"/>
    <dgm:cxn modelId="{2BF60831-F195-4353-8C4C-EB9243316FEE}" srcId="{C4A1DC6C-0122-49D8-A9E7-9422029B302B}" destId="{E4E7C7E0-ABD9-4B38-A585-C97331FF0CED}" srcOrd="0" destOrd="0" parTransId="{44437F5B-9680-4488-975A-BBCA98C4796D}" sibTransId="{E3EA5694-006A-4C4B-B5F0-63A78A604C19}"/>
    <dgm:cxn modelId="{D7869E4C-27B8-49EE-9104-D5739C141CA8}" srcId="{8A32D661-E8EC-4D0A-BC7A-4F74DF7A63B5}" destId="{F92CB5A9-A4E3-4DD9-93F8-8221DEF04395}" srcOrd="1" destOrd="0" parTransId="{51DA8D8D-870B-4D55-B18F-0FD3F5E88CAC}" sibTransId="{80DF760B-E8E8-473E-85FA-9A6EDBE9C7F8}"/>
    <dgm:cxn modelId="{03F77C1E-2FC4-4E21-B957-6FB03C2F5318}" type="presOf" srcId="{0CCDDB7C-F20C-4F94-BB5A-369B4978ED09}" destId="{32CCE4EF-8806-4A26-A615-9914F9B9A83E}" srcOrd="0" destOrd="0" presId="urn:microsoft.com/office/officeart/2005/8/layout/list1"/>
    <dgm:cxn modelId="{C3030635-C9F9-42CB-B559-DF79188E24FC}" type="presOf" srcId="{8A32D661-E8EC-4D0A-BC7A-4F74DF7A63B5}" destId="{AE95CC4B-F94F-4B5C-9929-8784E1A24A79}" srcOrd="1" destOrd="0" presId="urn:microsoft.com/office/officeart/2005/8/layout/list1"/>
    <dgm:cxn modelId="{E91B16BF-2BFB-4521-9411-F35D5CD00E31}" type="presOf" srcId="{E4E7C7E0-ABD9-4B38-A585-C97331FF0CED}" destId="{3567EF98-0615-47FE-8209-D7DD0EC732E9}" srcOrd="1" destOrd="0" presId="urn:microsoft.com/office/officeart/2005/8/layout/list1"/>
    <dgm:cxn modelId="{6F02F9BB-AF49-483B-92BB-172592D8CF5C}" type="presParOf" srcId="{56A095B2-2A1A-4138-AE93-CD61ACE606BB}" destId="{35C9D07D-7C4D-49F8-B1C4-2BC6212BF149}" srcOrd="0" destOrd="0" presId="urn:microsoft.com/office/officeart/2005/8/layout/list1"/>
    <dgm:cxn modelId="{E7EC2A3D-0CDC-4513-ACA9-171FA462C8DC}" type="presParOf" srcId="{35C9D07D-7C4D-49F8-B1C4-2BC6212BF149}" destId="{E6E587EA-5D28-476C-9A90-BF8470057A02}" srcOrd="0" destOrd="0" presId="urn:microsoft.com/office/officeart/2005/8/layout/list1"/>
    <dgm:cxn modelId="{F93711AB-169F-4EF1-A738-7BC00C163F0D}" type="presParOf" srcId="{35C9D07D-7C4D-49F8-B1C4-2BC6212BF149}" destId="{3567EF98-0615-47FE-8209-D7DD0EC732E9}" srcOrd="1" destOrd="0" presId="urn:microsoft.com/office/officeart/2005/8/layout/list1"/>
    <dgm:cxn modelId="{B1F723E3-FBC6-4F71-A733-B8E0238F4D7B}" type="presParOf" srcId="{56A095B2-2A1A-4138-AE93-CD61ACE606BB}" destId="{8B26D304-09C8-4233-A5FC-836949B536EF}" srcOrd="1" destOrd="0" presId="urn:microsoft.com/office/officeart/2005/8/layout/list1"/>
    <dgm:cxn modelId="{C7DF3B14-298B-48E2-B06C-4BBE1B5932CB}" type="presParOf" srcId="{56A095B2-2A1A-4138-AE93-CD61ACE606BB}" destId="{B47CB0D1-8D94-4248-AD97-148D9CA96C19}" srcOrd="2" destOrd="0" presId="urn:microsoft.com/office/officeart/2005/8/layout/list1"/>
    <dgm:cxn modelId="{D6F259D4-9DF5-4571-895B-E1B45C693820}" type="presParOf" srcId="{56A095B2-2A1A-4138-AE93-CD61ACE606BB}" destId="{D290F1C5-6D5C-40AB-9074-DFEEED6783B5}" srcOrd="3" destOrd="0" presId="urn:microsoft.com/office/officeart/2005/8/layout/list1"/>
    <dgm:cxn modelId="{C9E2BA99-CA36-448F-AD7F-971D37E128F7}" type="presParOf" srcId="{56A095B2-2A1A-4138-AE93-CD61ACE606BB}" destId="{84E6CDC7-C9EE-4118-A856-EF4EC2DDD770}" srcOrd="4" destOrd="0" presId="urn:microsoft.com/office/officeart/2005/8/layout/list1"/>
    <dgm:cxn modelId="{4E0D6BC5-F7DC-419B-9610-560D4787B81E}" type="presParOf" srcId="{84E6CDC7-C9EE-4118-A856-EF4EC2DDD770}" destId="{EB10C4C5-A9A1-49C9-BC82-34F49529FB35}" srcOrd="0" destOrd="0" presId="urn:microsoft.com/office/officeart/2005/8/layout/list1"/>
    <dgm:cxn modelId="{F62C71A8-F555-4706-8192-B5E511CC7B28}" type="presParOf" srcId="{84E6CDC7-C9EE-4118-A856-EF4EC2DDD770}" destId="{7D4486FA-4000-49A3-99AB-484B1A5C16D6}" srcOrd="1" destOrd="0" presId="urn:microsoft.com/office/officeart/2005/8/layout/list1"/>
    <dgm:cxn modelId="{07552FE8-CE1C-4C5D-8409-49EEFE8384ED}" type="presParOf" srcId="{56A095B2-2A1A-4138-AE93-CD61ACE606BB}" destId="{4896058A-E83E-4304-9BB0-79DD6C1EDFCB}" srcOrd="5" destOrd="0" presId="urn:microsoft.com/office/officeart/2005/8/layout/list1"/>
    <dgm:cxn modelId="{9D9B4600-F435-4489-9E52-0F4952F3ADA5}" type="presParOf" srcId="{56A095B2-2A1A-4138-AE93-CD61ACE606BB}" destId="{93ABD095-B354-4DC3-B4FA-1206373A6150}" srcOrd="6" destOrd="0" presId="urn:microsoft.com/office/officeart/2005/8/layout/list1"/>
    <dgm:cxn modelId="{A41E3730-209B-42C7-9E0B-222CE45721AB}" type="presParOf" srcId="{56A095B2-2A1A-4138-AE93-CD61ACE606BB}" destId="{EFA183DF-7B1C-451A-98D3-B80DB87E2A73}" srcOrd="7" destOrd="0" presId="urn:microsoft.com/office/officeart/2005/8/layout/list1"/>
    <dgm:cxn modelId="{4559009A-103C-443C-B758-9F68C135A2B9}" type="presParOf" srcId="{56A095B2-2A1A-4138-AE93-CD61ACE606BB}" destId="{7621CC51-34F3-4088-B8AD-FE74E70E6B7D}" srcOrd="8" destOrd="0" presId="urn:microsoft.com/office/officeart/2005/8/layout/list1"/>
    <dgm:cxn modelId="{F310F35B-1743-45BF-AB92-EEA132E98696}" type="presParOf" srcId="{7621CC51-34F3-4088-B8AD-FE74E70E6B7D}" destId="{A896D9AF-C543-4F21-9E12-903AE67B0E25}" srcOrd="0" destOrd="0" presId="urn:microsoft.com/office/officeart/2005/8/layout/list1"/>
    <dgm:cxn modelId="{0BA37B49-9462-47D4-AFAF-BC386F356B4B}" type="presParOf" srcId="{7621CC51-34F3-4088-B8AD-FE74E70E6B7D}" destId="{AE95CC4B-F94F-4B5C-9929-8784E1A24A79}" srcOrd="1" destOrd="0" presId="urn:microsoft.com/office/officeart/2005/8/layout/list1"/>
    <dgm:cxn modelId="{A8184403-89DC-44D6-8B18-7BC8CBB7C499}" type="presParOf" srcId="{56A095B2-2A1A-4138-AE93-CD61ACE606BB}" destId="{2909FB8D-382B-470F-8338-7F4234123EB1}" srcOrd="9" destOrd="0" presId="urn:microsoft.com/office/officeart/2005/8/layout/list1"/>
    <dgm:cxn modelId="{AC49F589-D832-4C66-9C78-3629DD7215BF}" type="presParOf" srcId="{56A095B2-2A1A-4138-AE93-CD61ACE606BB}" destId="{32CCE4EF-8806-4A26-A615-9914F9B9A83E}" srcOrd="10" destOrd="0" presId="urn:microsoft.com/office/officeart/2005/8/layout/list1"/>
    <dgm:cxn modelId="{D1259286-1BFE-4E15-88BA-080DD2DA4196}" type="presParOf" srcId="{56A095B2-2A1A-4138-AE93-CD61ACE606BB}" destId="{D15C6A17-D79B-47F6-B61F-2CBE80A5C3C8}" srcOrd="11" destOrd="0" presId="urn:microsoft.com/office/officeart/2005/8/layout/list1"/>
    <dgm:cxn modelId="{2614B9C1-11E0-4EC1-BB65-85CA794F08EC}" type="presParOf" srcId="{56A095B2-2A1A-4138-AE93-CD61ACE606BB}" destId="{4E11DAB9-4292-4DE3-BA76-2AB1B2D6B23C}" srcOrd="12" destOrd="0" presId="urn:microsoft.com/office/officeart/2005/8/layout/list1"/>
    <dgm:cxn modelId="{DEF99ABE-055A-4B35-B3DA-8734CF16FB9B}" type="presParOf" srcId="{4E11DAB9-4292-4DE3-BA76-2AB1B2D6B23C}" destId="{4CE202B8-1230-4EE4-82AA-1DD5268BE11F}" srcOrd="0" destOrd="0" presId="urn:microsoft.com/office/officeart/2005/8/layout/list1"/>
    <dgm:cxn modelId="{2EE17DD3-F11D-49F4-A7FD-69F939EE69EE}" type="presParOf" srcId="{4E11DAB9-4292-4DE3-BA76-2AB1B2D6B23C}" destId="{9F4DF62A-B231-4A1A-80C0-14C0E0783EA4}" srcOrd="1" destOrd="0" presId="urn:microsoft.com/office/officeart/2005/8/layout/list1"/>
    <dgm:cxn modelId="{8F4AFD12-02EB-4F71-86A0-57AEF40DF424}" type="presParOf" srcId="{56A095B2-2A1A-4138-AE93-CD61ACE606BB}" destId="{5A13F8EE-99F9-4F41-8F7E-785942CF0311}" srcOrd="13" destOrd="0" presId="urn:microsoft.com/office/officeart/2005/8/layout/list1"/>
    <dgm:cxn modelId="{5DDC65AA-728E-47BF-AB22-92161E16D658}" type="presParOf" srcId="{56A095B2-2A1A-4138-AE93-CD61ACE606BB}" destId="{27295483-C173-4096-93A4-95D983444816}"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03BB275-7F57-4C05-8BB1-F304777E396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C"/>
        </a:p>
      </dgm:t>
    </dgm:pt>
    <dgm:pt modelId="{BBE05333-D3ED-4340-BF4B-5DCD845CE0AB}">
      <dgm:prSet phldrT="[Texto]"/>
      <dgm:spPr/>
      <dgm:t>
        <a:bodyPr/>
        <a:lstStyle/>
        <a:p>
          <a:r>
            <a:rPr lang="es-EC" dirty="0" smtClean="0"/>
            <a:t>1.-</a:t>
          </a:r>
          <a:endParaRPr lang="es-EC" dirty="0"/>
        </a:p>
      </dgm:t>
    </dgm:pt>
    <dgm:pt modelId="{C3D2FF31-27C0-4D26-AC66-9F3C40F08F7A}" type="parTrans" cxnId="{4398A4D8-8E80-4432-8322-6B14E4789A01}">
      <dgm:prSet/>
      <dgm:spPr/>
      <dgm:t>
        <a:bodyPr/>
        <a:lstStyle/>
        <a:p>
          <a:endParaRPr lang="es-EC"/>
        </a:p>
      </dgm:t>
    </dgm:pt>
    <dgm:pt modelId="{06110567-6C48-4AE4-B941-7596D221CCD6}" type="sibTrans" cxnId="{4398A4D8-8E80-4432-8322-6B14E4789A01}">
      <dgm:prSet/>
      <dgm:spPr/>
      <dgm:t>
        <a:bodyPr/>
        <a:lstStyle/>
        <a:p>
          <a:endParaRPr lang="es-EC"/>
        </a:p>
      </dgm:t>
    </dgm:pt>
    <dgm:pt modelId="{78176B14-CF47-4012-BDB1-66CFE1D97C73}">
      <dgm:prSet phldrT="[Texto]"/>
      <dgm:spPr/>
      <dgm:t>
        <a:bodyPr/>
        <a:lstStyle/>
        <a:p>
          <a:pPr algn="just"/>
          <a:r>
            <a:rPr lang="es-EC" dirty="0" smtClean="0"/>
            <a:t>AGESE, es una empresa fundada en el año de 1989, su principal actividad económica fue brindar capacitación y formación de personal, a través de cursos, seminarios, congresos, convenciones, etc., pero a fines del año 2010, sus nuevos accionistas deciden cambiar su fin social a planificar, organizar, participar en eventos de entretenimiento para el disfrute de toda la familia., a través de juegos novedosos y accesibles para toda edad.</a:t>
          </a:r>
          <a:endParaRPr lang="es-EC" dirty="0"/>
        </a:p>
      </dgm:t>
    </dgm:pt>
    <dgm:pt modelId="{4A96B6D2-87AB-4CAD-B35B-6BF42259D120}" type="parTrans" cxnId="{22C2F3A4-BFE5-4203-8FE3-32F02C50BAC8}">
      <dgm:prSet/>
      <dgm:spPr/>
      <dgm:t>
        <a:bodyPr/>
        <a:lstStyle/>
        <a:p>
          <a:endParaRPr lang="es-EC"/>
        </a:p>
      </dgm:t>
    </dgm:pt>
    <dgm:pt modelId="{0CE6F954-E9A4-47DE-8880-B4F6341A2D29}" type="sibTrans" cxnId="{22C2F3A4-BFE5-4203-8FE3-32F02C50BAC8}">
      <dgm:prSet/>
      <dgm:spPr/>
      <dgm:t>
        <a:bodyPr/>
        <a:lstStyle/>
        <a:p>
          <a:endParaRPr lang="es-EC"/>
        </a:p>
      </dgm:t>
    </dgm:pt>
    <dgm:pt modelId="{C4B2D410-F2CB-4581-BDD4-8F54EB584888}">
      <dgm:prSet phldrT="[Texto]"/>
      <dgm:spPr/>
      <dgm:t>
        <a:bodyPr/>
        <a:lstStyle/>
        <a:p>
          <a:r>
            <a:rPr lang="es-EC" dirty="0" smtClean="0"/>
            <a:t>2.-</a:t>
          </a:r>
          <a:endParaRPr lang="es-EC" dirty="0"/>
        </a:p>
      </dgm:t>
    </dgm:pt>
    <dgm:pt modelId="{97A72E60-6252-4658-8604-A79DF7FE060E}" type="parTrans" cxnId="{A098265C-25DB-4C22-9071-116F2BC5CFB6}">
      <dgm:prSet/>
      <dgm:spPr/>
      <dgm:t>
        <a:bodyPr/>
        <a:lstStyle/>
        <a:p>
          <a:endParaRPr lang="es-EC"/>
        </a:p>
      </dgm:t>
    </dgm:pt>
    <dgm:pt modelId="{290C53DA-AAF9-45C9-8141-2239A019660C}" type="sibTrans" cxnId="{A098265C-25DB-4C22-9071-116F2BC5CFB6}">
      <dgm:prSet/>
      <dgm:spPr/>
      <dgm:t>
        <a:bodyPr/>
        <a:lstStyle/>
        <a:p>
          <a:endParaRPr lang="es-EC"/>
        </a:p>
      </dgm:t>
    </dgm:pt>
    <dgm:pt modelId="{71FD8724-F4EE-4538-8CA0-CBFC7A1CB1A2}">
      <dgm:prSet phldrT="[Texto]" custT="1"/>
      <dgm:spPr/>
      <dgm:t>
        <a:bodyPr/>
        <a:lstStyle/>
        <a:p>
          <a:pPr algn="just"/>
          <a:r>
            <a:rPr lang="es-EC" sz="2000" dirty="0" smtClean="0"/>
            <a:t>AGESE, al cambiar su actividad económica, no se han establecido procesos ni controles, los empleados trabajan bajo responsabilidad propia, compromiso con la empresa y trabajo en equipo. </a:t>
          </a:r>
          <a:endParaRPr lang="es-EC" sz="2000" dirty="0"/>
        </a:p>
      </dgm:t>
    </dgm:pt>
    <dgm:pt modelId="{A7C356D2-CAAB-443A-B3C4-3F5CE35B1E72}" type="parTrans" cxnId="{A0428611-3D12-4280-A069-915C7F48AEB0}">
      <dgm:prSet/>
      <dgm:spPr/>
      <dgm:t>
        <a:bodyPr/>
        <a:lstStyle/>
        <a:p>
          <a:endParaRPr lang="es-EC"/>
        </a:p>
      </dgm:t>
    </dgm:pt>
    <dgm:pt modelId="{371736EF-614C-4B1D-B0C7-0089CAB95F7A}" type="sibTrans" cxnId="{A0428611-3D12-4280-A069-915C7F48AEB0}">
      <dgm:prSet/>
      <dgm:spPr/>
      <dgm:t>
        <a:bodyPr/>
        <a:lstStyle/>
        <a:p>
          <a:endParaRPr lang="es-EC"/>
        </a:p>
      </dgm:t>
    </dgm:pt>
    <dgm:pt modelId="{14E9E8B9-6918-4A89-B505-787CCCB65FC0}" type="pres">
      <dgm:prSet presAssocID="{E03BB275-7F57-4C05-8BB1-F304777E3966}" presName="Name0" presStyleCnt="0">
        <dgm:presLayoutVars>
          <dgm:dir/>
          <dgm:animLvl val="lvl"/>
          <dgm:resizeHandles val="exact"/>
        </dgm:presLayoutVars>
      </dgm:prSet>
      <dgm:spPr/>
      <dgm:t>
        <a:bodyPr/>
        <a:lstStyle/>
        <a:p>
          <a:endParaRPr lang="es-EC"/>
        </a:p>
      </dgm:t>
    </dgm:pt>
    <dgm:pt modelId="{867082EC-7BAE-43E6-8D0C-91C904FD8C98}" type="pres">
      <dgm:prSet presAssocID="{BBE05333-D3ED-4340-BF4B-5DCD845CE0AB}" presName="linNode" presStyleCnt="0"/>
      <dgm:spPr/>
    </dgm:pt>
    <dgm:pt modelId="{7022D1D3-A824-4C24-90E4-7A10B5DEE6B8}" type="pres">
      <dgm:prSet presAssocID="{BBE05333-D3ED-4340-BF4B-5DCD845CE0AB}" presName="parentText" presStyleLbl="node1" presStyleIdx="0" presStyleCnt="2" custScaleX="43020" custScaleY="65063" custLinFactNeighborX="-10844">
        <dgm:presLayoutVars>
          <dgm:chMax val="1"/>
          <dgm:bulletEnabled val="1"/>
        </dgm:presLayoutVars>
      </dgm:prSet>
      <dgm:spPr/>
      <dgm:t>
        <a:bodyPr/>
        <a:lstStyle/>
        <a:p>
          <a:endParaRPr lang="es-EC"/>
        </a:p>
      </dgm:t>
    </dgm:pt>
    <dgm:pt modelId="{F2F7980B-48E0-4314-991F-A19D587986BA}" type="pres">
      <dgm:prSet presAssocID="{BBE05333-D3ED-4340-BF4B-5DCD845CE0AB}" presName="descendantText" presStyleLbl="alignAccFollowNode1" presStyleIdx="0" presStyleCnt="2" custScaleX="124359">
        <dgm:presLayoutVars>
          <dgm:bulletEnabled val="1"/>
        </dgm:presLayoutVars>
      </dgm:prSet>
      <dgm:spPr/>
      <dgm:t>
        <a:bodyPr/>
        <a:lstStyle/>
        <a:p>
          <a:endParaRPr lang="es-EC"/>
        </a:p>
      </dgm:t>
    </dgm:pt>
    <dgm:pt modelId="{41FBE479-159F-49E1-89D5-D650F1972557}" type="pres">
      <dgm:prSet presAssocID="{06110567-6C48-4AE4-B941-7596D221CCD6}" presName="sp" presStyleCnt="0"/>
      <dgm:spPr/>
    </dgm:pt>
    <dgm:pt modelId="{F193F5AD-74BA-4AF5-911E-E2CEC57F80CF}" type="pres">
      <dgm:prSet presAssocID="{C4B2D410-F2CB-4581-BDD4-8F54EB584888}" presName="linNode" presStyleCnt="0"/>
      <dgm:spPr/>
    </dgm:pt>
    <dgm:pt modelId="{87474863-FDC4-4C1F-A685-E70BE4FD6805}" type="pres">
      <dgm:prSet presAssocID="{C4B2D410-F2CB-4581-BDD4-8F54EB584888}" presName="parentText" presStyleLbl="node1" presStyleIdx="1" presStyleCnt="2" custScaleX="43020" custScaleY="65063" custLinFactNeighborX="-10844">
        <dgm:presLayoutVars>
          <dgm:chMax val="1"/>
          <dgm:bulletEnabled val="1"/>
        </dgm:presLayoutVars>
      </dgm:prSet>
      <dgm:spPr/>
      <dgm:t>
        <a:bodyPr/>
        <a:lstStyle/>
        <a:p>
          <a:endParaRPr lang="es-EC"/>
        </a:p>
      </dgm:t>
    </dgm:pt>
    <dgm:pt modelId="{7BAF0A8B-2DDF-4BDD-A3B8-0D81D568FB24}" type="pres">
      <dgm:prSet presAssocID="{C4B2D410-F2CB-4581-BDD4-8F54EB584888}" presName="descendantText" presStyleLbl="alignAccFollowNode1" presStyleIdx="1" presStyleCnt="2" custScaleX="124359">
        <dgm:presLayoutVars>
          <dgm:bulletEnabled val="1"/>
        </dgm:presLayoutVars>
      </dgm:prSet>
      <dgm:spPr/>
      <dgm:t>
        <a:bodyPr/>
        <a:lstStyle/>
        <a:p>
          <a:endParaRPr lang="es-EC"/>
        </a:p>
      </dgm:t>
    </dgm:pt>
  </dgm:ptLst>
  <dgm:cxnLst>
    <dgm:cxn modelId="{311DD8E5-EC05-40A7-9F97-9CE25815C1C0}" type="presOf" srcId="{78176B14-CF47-4012-BDB1-66CFE1D97C73}" destId="{F2F7980B-48E0-4314-991F-A19D587986BA}" srcOrd="0" destOrd="0" presId="urn:microsoft.com/office/officeart/2005/8/layout/vList5"/>
    <dgm:cxn modelId="{D66B0E91-3843-4874-99CD-2F1B5B791419}" type="presOf" srcId="{BBE05333-D3ED-4340-BF4B-5DCD845CE0AB}" destId="{7022D1D3-A824-4C24-90E4-7A10B5DEE6B8}" srcOrd="0" destOrd="0" presId="urn:microsoft.com/office/officeart/2005/8/layout/vList5"/>
    <dgm:cxn modelId="{A098265C-25DB-4C22-9071-116F2BC5CFB6}" srcId="{E03BB275-7F57-4C05-8BB1-F304777E3966}" destId="{C4B2D410-F2CB-4581-BDD4-8F54EB584888}" srcOrd="1" destOrd="0" parTransId="{97A72E60-6252-4658-8604-A79DF7FE060E}" sibTransId="{290C53DA-AAF9-45C9-8141-2239A019660C}"/>
    <dgm:cxn modelId="{39FCC6FD-9C05-45E1-800E-2021FEF151C3}" type="presOf" srcId="{E03BB275-7F57-4C05-8BB1-F304777E3966}" destId="{14E9E8B9-6918-4A89-B505-787CCCB65FC0}" srcOrd="0" destOrd="0" presId="urn:microsoft.com/office/officeart/2005/8/layout/vList5"/>
    <dgm:cxn modelId="{4B9F2FE8-92AF-43ED-A7C2-F8F083AEEAC9}" type="presOf" srcId="{C4B2D410-F2CB-4581-BDD4-8F54EB584888}" destId="{87474863-FDC4-4C1F-A685-E70BE4FD6805}" srcOrd="0" destOrd="0" presId="urn:microsoft.com/office/officeart/2005/8/layout/vList5"/>
    <dgm:cxn modelId="{8FE93C3F-8211-4121-A3CF-979432E4212E}" type="presOf" srcId="{71FD8724-F4EE-4538-8CA0-CBFC7A1CB1A2}" destId="{7BAF0A8B-2DDF-4BDD-A3B8-0D81D568FB24}" srcOrd="0" destOrd="0" presId="urn:microsoft.com/office/officeart/2005/8/layout/vList5"/>
    <dgm:cxn modelId="{22C2F3A4-BFE5-4203-8FE3-32F02C50BAC8}" srcId="{BBE05333-D3ED-4340-BF4B-5DCD845CE0AB}" destId="{78176B14-CF47-4012-BDB1-66CFE1D97C73}" srcOrd="0" destOrd="0" parTransId="{4A96B6D2-87AB-4CAD-B35B-6BF42259D120}" sibTransId="{0CE6F954-E9A4-47DE-8880-B4F6341A2D29}"/>
    <dgm:cxn modelId="{A0428611-3D12-4280-A069-915C7F48AEB0}" srcId="{C4B2D410-F2CB-4581-BDD4-8F54EB584888}" destId="{71FD8724-F4EE-4538-8CA0-CBFC7A1CB1A2}" srcOrd="0" destOrd="0" parTransId="{A7C356D2-CAAB-443A-B3C4-3F5CE35B1E72}" sibTransId="{371736EF-614C-4B1D-B0C7-0089CAB95F7A}"/>
    <dgm:cxn modelId="{4398A4D8-8E80-4432-8322-6B14E4789A01}" srcId="{E03BB275-7F57-4C05-8BB1-F304777E3966}" destId="{BBE05333-D3ED-4340-BF4B-5DCD845CE0AB}" srcOrd="0" destOrd="0" parTransId="{C3D2FF31-27C0-4D26-AC66-9F3C40F08F7A}" sibTransId="{06110567-6C48-4AE4-B941-7596D221CCD6}"/>
    <dgm:cxn modelId="{18B0144C-00AE-4B5B-B843-F0B646E83D15}" type="presParOf" srcId="{14E9E8B9-6918-4A89-B505-787CCCB65FC0}" destId="{867082EC-7BAE-43E6-8D0C-91C904FD8C98}" srcOrd="0" destOrd="0" presId="urn:microsoft.com/office/officeart/2005/8/layout/vList5"/>
    <dgm:cxn modelId="{4F921074-35E1-4977-AE9A-7A071166692B}" type="presParOf" srcId="{867082EC-7BAE-43E6-8D0C-91C904FD8C98}" destId="{7022D1D3-A824-4C24-90E4-7A10B5DEE6B8}" srcOrd="0" destOrd="0" presId="urn:microsoft.com/office/officeart/2005/8/layout/vList5"/>
    <dgm:cxn modelId="{BED046D8-8ADD-4B72-9440-A60191B3A73E}" type="presParOf" srcId="{867082EC-7BAE-43E6-8D0C-91C904FD8C98}" destId="{F2F7980B-48E0-4314-991F-A19D587986BA}" srcOrd="1" destOrd="0" presId="urn:microsoft.com/office/officeart/2005/8/layout/vList5"/>
    <dgm:cxn modelId="{56EF2A09-2C8D-4892-8590-6EC18DCA695A}" type="presParOf" srcId="{14E9E8B9-6918-4A89-B505-787CCCB65FC0}" destId="{41FBE479-159F-49E1-89D5-D650F1972557}" srcOrd="1" destOrd="0" presId="urn:microsoft.com/office/officeart/2005/8/layout/vList5"/>
    <dgm:cxn modelId="{8BF9FE95-A534-46CB-B242-E7D86B0D25C7}" type="presParOf" srcId="{14E9E8B9-6918-4A89-B505-787CCCB65FC0}" destId="{F193F5AD-74BA-4AF5-911E-E2CEC57F80CF}" srcOrd="2" destOrd="0" presId="urn:microsoft.com/office/officeart/2005/8/layout/vList5"/>
    <dgm:cxn modelId="{12188F3B-069B-4A75-8528-B6A141A51E2B}" type="presParOf" srcId="{F193F5AD-74BA-4AF5-911E-E2CEC57F80CF}" destId="{87474863-FDC4-4C1F-A685-E70BE4FD6805}" srcOrd="0" destOrd="0" presId="urn:microsoft.com/office/officeart/2005/8/layout/vList5"/>
    <dgm:cxn modelId="{89EAFA2A-B256-4659-9E99-5BBFBAA59C53}" type="presParOf" srcId="{F193F5AD-74BA-4AF5-911E-E2CEC57F80CF}" destId="{7BAF0A8B-2DDF-4BDD-A3B8-0D81D568FB24}"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03BB275-7F57-4C05-8BB1-F304777E3966}"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EC"/>
        </a:p>
      </dgm:t>
    </dgm:pt>
    <dgm:pt modelId="{BBE05333-D3ED-4340-BF4B-5DCD845CE0AB}">
      <dgm:prSet phldrT="[Texto]"/>
      <dgm:spPr/>
      <dgm:t>
        <a:bodyPr/>
        <a:lstStyle/>
        <a:p>
          <a:r>
            <a:rPr lang="es-EC" dirty="0" smtClean="0"/>
            <a:t>3.-</a:t>
          </a:r>
          <a:endParaRPr lang="es-EC" dirty="0"/>
        </a:p>
      </dgm:t>
    </dgm:pt>
    <dgm:pt modelId="{C3D2FF31-27C0-4D26-AC66-9F3C40F08F7A}" type="parTrans" cxnId="{4398A4D8-8E80-4432-8322-6B14E4789A01}">
      <dgm:prSet/>
      <dgm:spPr/>
      <dgm:t>
        <a:bodyPr/>
        <a:lstStyle/>
        <a:p>
          <a:endParaRPr lang="es-EC"/>
        </a:p>
      </dgm:t>
    </dgm:pt>
    <dgm:pt modelId="{06110567-6C48-4AE4-B941-7596D221CCD6}" type="sibTrans" cxnId="{4398A4D8-8E80-4432-8322-6B14E4789A01}">
      <dgm:prSet/>
      <dgm:spPr/>
      <dgm:t>
        <a:bodyPr/>
        <a:lstStyle/>
        <a:p>
          <a:endParaRPr lang="es-EC"/>
        </a:p>
      </dgm:t>
    </dgm:pt>
    <dgm:pt modelId="{57E79DF9-EB2D-48D2-BFD8-8540E3A26CDA}">
      <dgm:prSet phldrT="[Texto]" custT="1"/>
      <dgm:spPr/>
      <dgm:t>
        <a:bodyPr/>
        <a:lstStyle/>
        <a:p>
          <a:pPr algn="just"/>
          <a:r>
            <a:rPr lang="es-EC" sz="1600" dirty="0" smtClean="0"/>
            <a:t>El Mercado de Valores es una alternativa de financiamiento  que presenta cierta ventaja sobre el Mercado Financiero,  eso conlleva a que muchas de las empresas opten por esta opción, llevando a que una</a:t>
          </a:r>
          <a:r>
            <a:rPr lang="es-MX" sz="1600" dirty="0" smtClean="0"/>
            <a:t> </a:t>
          </a:r>
          <a:r>
            <a:rPr lang="es-MX" sz="1600" dirty="0" smtClean="0"/>
            <a:t>emisión de obligaciones tiene ventajas tanto para el emisor como para el inversionista, </a:t>
          </a:r>
          <a:endParaRPr lang="es-EC" sz="1600" dirty="0"/>
        </a:p>
      </dgm:t>
    </dgm:pt>
    <dgm:pt modelId="{8F8C99A8-2FC2-4999-BBCC-25E9CD1D51C2}" type="parTrans" cxnId="{284537A8-1D0F-4F6A-968B-D65E38200950}">
      <dgm:prSet/>
      <dgm:spPr/>
      <dgm:t>
        <a:bodyPr/>
        <a:lstStyle/>
        <a:p>
          <a:endParaRPr lang="es-EC"/>
        </a:p>
      </dgm:t>
    </dgm:pt>
    <dgm:pt modelId="{7603A881-F079-4D86-9F66-98565B4EE49C}" type="sibTrans" cxnId="{284537A8-1D0F-4F6A-968B-D65E38200950}">
      <dgm:prSet/>
      <dgm:spPr/>
      <dgm:t>
        <a:bodyPr/>
        <a:lstStyle/>
        <a:p>
          <a:endParaRPr lang="es-EC"/>
        </a:p>
      </dgm:t>
    </dgm:pt>
    <dgm:pt modelId="{89CA526D-52A6-4445-9C51-DAF0C149E48B}">
      <dgm:prSet phldrT="[Texto]"/>
      <dgm:spPr/>
      <dgm:t>
        <a:bodyPr/>
        <a:lstStyle/>
        <a:p>
          <a:pPr algn="just"/>
          <a:r>
            <a:rPr lang="es-ES" dirty="0" smtClean="0"/>
            <a:t>Según los análisis que se ha realizado a la empresa AGESE, se ha determinado que la misma no podría en el corto plazo realizar una emisión de obligaciones, ya que no posee buenos indicadores, debido a que sufrió grandes cambios en su situación financiero por su nueva actividad económica, está opción se podrá ser optada a largo plazo, teniendo en cuenta el aumento de capital como se vio propuesta en los estados financieros proyectados.</a:t>
          </a:r>
          <a:endParaRPr lang="es-EC" dirty="0"/>
        </a:p>
      </dgm:t>
    </dgm:pt>
    <dgm:pt modelId="{E7C45455-1E7E-446F-8247-A528E238EDCA}" type="parTrans" cxnId="{4D42BFDD-095D-49F0-B74B-4C3EA188AFE8}">
      <dgm:prSet/>
      <dgm:spPr/>
      <dgm:t>
        <a:bodyPr/>
        <a:lstStyle/>
        <a:p>
          <a:endParaRPr lang="es-EC"/>
        </a:p>
      </dgm:t>
    </dgm:pt>
    <dgm:pt modelId="{A2F08E25-5CCC-4480-9815-06237438BE62}" type="sibTrans" cxnId="{4D42BFDD-095D-49F0-B74B-4C3EA188AFE8}">
      <dgm:prSet/>
      <dgm:spPr/>
      <dgm:t>
        <a:bodyPr/>
        <a:lstStyle/>
        <a:p>
          <a:endParaRPr lang="es-EC"/>
        </a:p>
      </dgm:t>
    </dgm:pt>
    <dgm:pt modelId="{615BD108-F436-4663-99F3-DAEA3C8DBF53}">
      <dgm:prSet phldrT="[Texto]"/>
      <dgm:spPr/>
      <dgm:t>
        <a:bodyPr/>
        <a:lstStyle/>
        <a:p>
          <a:r>
            <a:rPr lang="es-EC" dirty="0" smtClean="0"/>
            <a:t>4.-</a:t>
          </a:r>
          <a:endParaRPr lang="es-EC" dirty="0"/>
        </a:p>
      </dgm:t>
    </dgm:pt>
    <dgm:pt modelId="{ED0D34D5-6D4B-4A82-BC39-FB4AE7C1694A}" type="parTrans" cxnId="{046C9D27-ECD0-4816-B3BE-EDB0AE62A7E4}">
      <dgm:prSet/>
      <dgm:spPr/>
      <dgm:t>
        <a:bodyPr/>
        <a:lstStyle/>
        <a:p>
          <a:endParaRPr lang="es-EC"/>
        </a:p>
      </dgm:t>
    </dgm:pt>
    <dgm:pt modelId="{DCE96AC6-79AA-4EDA-913E-CAA7349BFB63}" type="sibTrans" cxnId="{046C9D27-ECD0-4816-B3BE-EDB0AE62A7E4}">
      <dgm:prSet/>
      <dgm:spPr/>
      <dgm:t>
        <a:bodyPr/>
        <a:lstStyle/>
        <a:p>
          <a:endParaRPr lang="es-EC"/>
        </a:p>
      </dgm:t>
    </dgm:pt>
    <dgm:pt modelId="{0715D1DA-2AB5-414B-B99B-9F99C0027990}">
      <dgm:prSet/>
      <dgm:spPr/>
      <dgm:t>
        <a:bodyPr/>
        <a:lstStyle/>
        <a:p>
          <a:pPr algn="l"/>
          <a:endParaRPr lang="es-EC" sz="1400" dirty="0" smtClean="0"/>
        </a:p>
      </dgm:t>
    </dgm:pt>
    <dgm:pt modelId="{BC729DA1-5A3E-4FFC-A5BE-E936B4490179}" type="parTrans" cxnId="{5E99741C-E14B-43DA-9B49-B2A18A21EE37}">
      <dgm:prSet/>
      <dgm:spPr/>
      <dgm:t>
        <a:bodyPr/>
        <a:lstStyle/>
        <a:p>
          <a:endParaRPr lang="es-EC"/>
        </a:p>
      </dgm:t>
    </dgm:pt>
    <dgm:pt modelId="{92CE78F3-D991-4DED-A669-0161F55FA86F}" type="sibTrans" cxnId="{5E99741C-E14B-43DA-9B49-B2A18A21EE37}">
      <dgm:prSet/>
      <dgm:spPr/>
      <dgm:t>
        <a:bodyPr/>
        <a:lstStyle/>
        <a:p>
          <a:endParaRPr lang="es-EC"/>
        </a:p>
      </dgm:t>
    </dgm:pt>
    <dgm:pt modelId="{7A4AD673-2DE1-475D-94B5-067EEE06C633}">
      <dgm:prSet/>
      <dgm:spPr/>
      <dgm:t>
        <a:bodyPr/>
        <a:lstStyle/>
        <a:p>
          <a:pPr algn="l"/>
          <a:endParaRPr lang="es-EC" sz="1400" dirty="0" smtClean="0"/>
        </a:p>
      </dgm:t>
    </dgm:pt>
    <dgm:pt modelId="{9F85F340-8F9F-4F4C-8064-0C2EF6894EF1}" type="parTrans" cxnId="{C61A4353-D007-48EE-A639-D296FC4E3394}">
      <dgm:prSet/>
      <dgm:spPr/>
      <dgm:t>
        <a:bodyPr/>
        <a:lstStyle/>
        <a:p>
          <a:endParaRPr lang="es-EC"/>
        </a:p>
      </dgm:t>
    </dgm:pt>
    <dgm:pt modelId="{450891AA-5959-45FB-A90F-6E4DC64B7BEB}" type="sibTrans" cxnId="{C61A4353-D007-48EE-A639-D296FC4E3394}">
      <dgm:prSet/>
      <dgm:spPr/>
      <dgm:t>
        <a:bodyPr/>
        <a:lstStyle/>
        <a:p>
          <a:endParaRPr lang="es-EC"/>
        </a:p>
      </dgm:t>
    </dgm:pt>
    <dgm:pt modelId="{24C73768-4619-4FA9-B462-EC8A98D361B2}">
      <dgm:prSet/>
      <dgm:spPr/>
      <dgm:t>
        <a:bodyPr/>
        <a:lstStyle/>
        <a:p>
          <a:pPr algn="l"/>
          <a:endParaRPr lang="es-EC" sz="1400" dirty="0" smtClean="0"/>
        </a:p>
      </dgm:t>
    </dgm:pt>
    <dgm:pt modelId="{B6112D88-2291-4C08-9772-1EB02FF9C355}" type="parTrans" cxnId="{3C365FFF-837C-413B-A7CC-7C0852B6F480}">
      <dgm:prSet/>
      <dgm:spPr/>
      <dgm:t>
        <a:bodyPr/>
        <a:lstStyle/>
        <a:p>
          <a:endParaRPr lang="es-EC"/>
        </a:p>
      </dgm:t>
    </dgm:pt>
    <dgm:pt modelId="{704D49A1-28F8-4FFD-BFE4-53DD499F2F8E}" type="sibTrans" cxnId="{3C365FFF-837C-413B-A7CC-7C0852B6F480}">
      <dgm:prSet/>
      <dgm:spPr/>
      <dgm:t>
        <a:bodyPr/>
        <a:lstStyle/>
        <a:p>
          <a:endParaRPr lang="es-EC"/>
        </a:p>
      </dgm:t>
    </dgm:pt>
    <dgm:pt modelId="{14E9E8B9-6918-4A89-B505-787CCCB65FC0}" type="pres">
      <dgm:prSet presAssocID="{E03BB275-7F57-4C05-8BB1-F304777E3966}" presName="Name0" presStyleCnt="0">
        <dgm:presLayoutVars>
          <dgm:dir/>
          <dgm:animLvl val="lvl"/>
          <dgm:resizeHandles val="exact"/>
        </dgm:presLayoutVars>
      </dgm:prSet>
      <dgm:spPr/>
      <dgm:t>
        <a:bodyPr/>
        <a:lstStyle/>
        <a:p>
          <a:endParaRPr lang="es-EC"/>
        </a:p>
      </dgm:t>
    </dgm:pt>
    <dgm:pt modelId="{867082EC-7BAE-43E6-8D0C-91C904FD8C98}" type="pres">
      <dgm:prSet presAssocID="{BBE05333-D3ED-4340-BF4B-5DCD845CE0AB}" presName="linNode" presStyleCnt="0"/>
      <dgm:spPr/>
    </dgm:pt>
    <dgm:pt modelId="{7022D1D3-A824-4C24-90E4-7A10B5DEE6B8}" type="pres">
      <dgm:prSet presAssocID="{BBE05333-D3ED-4340-BF4B-5DCD845CE0AB}" presName="parentText" presStyleLbl="node1" presStyleIdx="0" presStyleCnt="2" custScaleX="43020" custScaleY="65063" custLinFactNeighborX="-10844">
        <dgm:presLayoutVars>
          <dgm:chMax val="1"/>
          <dgm:bulletEnabled val="1"/>
        </dgm:presLayoutVars>
      </dgm:prSet>
      <dgm:spPr/>
      <dgm:t>
        <a:bodyPr/>
        <a:lstStyle/>
        <a:p>
          <a:endParaRPr lang="es-EC"/>
        </a:p>
      </dgm:t>
    </dgm:pt>
    <dgm:pt modelId="{F2F7980B-48E0-4314-991F-A19D587986BA}" type="pres">
      <dgm:prSet presAssocID="{BBE05333-D3ED-4340-BF4B-5DCD845CE0AB}" presName="descendantText" presStyleLbl="alignAccFollowNode1" presStyleIdx="0" presStyleCnt="2" custScaleX="116346" custLinFactNeighborX="-5033" custLinFactNeighborY="-101">
        <dgm:presLayoutVars>
          <dgm:bulletEnabled val="1"/>
        </dgm:presLayoutVars>
      </dgm:prSet>
      <dgm:spPr/>
      <dgm:t>
        <a:bodyPr/>
        <a:lstStyle/>
        <a:p>
          <a:endParaRPr lang="es-EC"/>
        </a:p>
      </dgm:t>
    </dgm:pt>
    <dgm:pt modelId="{41FBE479-159F-49E1-89D5-D650F1972557}" type="pres">
      <dgm:prSet presAssocID="{06110567-6C48-4AE4-B941-7596D221CCD6}" presName="sp" presStyleCnt="0"/>
      <dgm:spPr/>
    </dgm:pt>
    <dgm:pt modelId="{AFD5D9FA-0F61-4D4D-8720-02F0C481DC85}" type="pres">
      <dgm:prSet presAssocID="{615BD108-F436-4663-99F3-DAEA3C8DBF53}" presName="linNode" presStyleCnt="0"/>
      <dgm:spPr/>
    </dgm:pt>
    <dgm:pt modelId="{CE1836C5-A30C-4801-96BD-58B94FE1ACD7}" type="pres">
      <dgm:prSet presAssocID="{615BD108-F436-4663-99F3-DAEA3C8DBF53}" presName="parentText" presStyleLbl="node1" presStyleIdx="1" presStyleCnt="2" custScaleX="38538" custScaleY="58105" custLinFactNeighborX="-10919" custLinFactNeighborY="3333">
        <dgm:presLayoutVars>
          <dgm:chMax val="1"/>
          <dgm:bulletEnabled val="1"/>
        </dgm:presLayoutVars>
      </dgm:prSet>
      <dgm:spPr/>
      <dgm:t>
        <a:bodyPr/>
        <a:lstStyle/>
        <a:p>
          <a:endParaRPr lang="es-EC"/>
        </a:p>
      </dgm:t>
    </dgm:pt>
    <dgm:pt modelId="{E675E57A-24D4-4EC8-B2F9-21333D757850}" type="pres">
      <dgm:prSet presAssocID="{615BD108-F436-4663-99F3-DAEA3C8DBF53}" presName="descendantText" presStyleLbl="alignAccFollowNode1" presStyleIdx="1" presStyleCnt="2" custScaleX="116046">
        <dgm:presLayoutVars>
          <dgm:bulletEnabled val="1"/>
        </dgm:presLayoutVars>
      </dgm:prSet>
      <dgm:spPr/>
      <dgm:t>
        <a:bodyPr/>
        <a:lstStyle/>
        <a:p>
          <a:endParaRPr lang="es-EC"/>
        </a:p>
      </dgm:t>
    </dgm:pt>
  </dgm:ptLst>
  <dgm:cxnLst>
    <dgm:cxn modelId="{4684F58F-A723-430B-94A7-DD9BD05E3DD3}" type="presOf" srcId="{BBE05333-D3ED-4340-BF4B-5DCD845CE0AB}" destId="{7022D1D3-A824-4C24-90E4-7A10B5DEE6B8}" srcOrd="0" destOrd="0" presId="urn:microsoft.com/office/officeart/2005/8/layout/vList5"/>
    <dgm:cxn modelId="{C2BDEFE9-5832-4AF4-B44A-1FDD09F3D717}" type="presOf" srcId="{89CA526D-52A6-4445-9C51-DAF0C149E48B}" destId="{E675E57A-24D4-4EC8-B2F9-21333D757850}" srcOrd="0" destOrd="0" presId="urn:microsoft.com/office/officeart/2005/8/layout/vList5"/>
    <dgm:cxn modelId="{3C365FFF-837C-413B-A7CC-7C0852B6F480}" srcId="{BBE05333-D3ED-4340-BF4B-5DCD845CE0AB}" destId="{24C73768-4619-4FA9-B462-EC8A98D361B2}" srcOrd="3" destOrd="0" parTransId="{B6112D88-2291-4C08-9772-1EB02FF9C355}" sibTransId="{704D49A1-28F8-4FFD-BFE4-53DD499F2F8E}"/>
    <dgm:cxn modelId="{046C9D27-ECD0-4816-B3BE-EDB0AE62A7E4}" srcId="{E03BB275-7F57-4C05-8BB1-F304777E3966}" destId="{615BD108-F436-4663-99F3-DAEA3C8DBF53}" srcOrd="1" destOrd="0" parTransId="{ED0D34D5-6D4B-4A82-BC39-FB4AE7C1694A}" sibTransId="{DCE96AC6-79AA-4EDA-913E-CAA7349BFB63}"/>
    <dgm:cxn modelId="{35009974-6265-4E29-A5EE-C2C8B3E5ED63}" type="presOf" srcId="{E03BB275-7F57-4C05-8BB1-F304777E3966}" destId="{14E9E8B9-6918-4A89-B505-787CCCB65FC0}" srcOrd="0" destOrd="0" presId="urn:microsoft.com/office/officeart/2005/8/layout/vList5"/>
    <dgm:cxn modelId="{CEFE573E-6494-40CD-8324-4E7E9FD0ED15}" type="presOf" srcId="{24C73768-4619-4FA9-B462-EC8A98D361B2}" destId="{F2F7980B-48E0-4314-991F-A19D587986BA}" srcOrd="0" destOrd="3" presId="urn:microsoft.com/office/officeart/2005/8/layout/vList5"/>
    <dgm:cxn modelId="{7DE6EF68-99E2-4347-A123-7AC930CB5008}" type="presOf" srcId="{615BD108-F436-4663-99F3-DAEA3C8DBF53}" destId="{CE1836C5-A30C-4801-96BD-58B94FE1ACD7}" srcOrd="0" destOrd="0" presId="urn:microsoft.com/office/officeart/2005/8/layout/vList5"/>
    <dgm:cxn modelId="{284537A8-1D0F-4F6A-968B-D65E38200950}" srcId="{BBE05333-D3ED-4340-BF4B-5DCD845CE0AB}" destId="{57E79DF9-EB2D-48D2-BFD8-8540E3A26CDA}" srcOrd="0" destOrd="0" parTransId="{8F8C99A8-2FC2-4999-BBCC-25E9CD1D51C2}" sibTransId="{7603A881-F079-4D86-9F66-98565B4EE49C}"/>
    <dgm:cxn modelId="{5E99741C-E14B-43DA-9B49-B2A18A21EE37}" srcId="{BBE05333-D3ED-4340-BF4B-5DCD845CE0AB}" destId="{0715D1DA-2AB5-414B-B99B-9F99C0027990}" srcOrd="1" destOrd="0" parTransId="{BC729DA1-5A3E-4FFC-A5BE-E936B4490179}" sibTransId="{92CE78F3-D991-4DED-A669-0161F55FA86F}"/>
    <dgm:cxn modelId="{2F063BC1-8706-4EA5-B41D-8DE95CCADD22}" type="presOf" srcId="{0715D1DA-2AB5-414B-B99B-9F99C0027990}" destId="{F2F7980B-48E0-4314-991F-A19D587986BA}" srcOrd="0" destOrd="1" presId="urn:microsoft.com/office/officeart/2005/8/layout/vList5"/>
    <dgm:cxn modelId="{EFF303AF-93D4-4458-B40C-AE98D758C3AA}" type="presOf" srcId="{57E79DF9-EB2D-48D2-BFD8-8540E3A26CDA}" destId="{F2F7980B-48E0-4314-991F-A19D587986BA}" srcOrd="0" destOrd="0" presId="urn:microsoft.com/office/officeart/2005/8/layout/vList5"/>
    <dgm:cxn modelId="{FE5CADB6-4449-469D-A6DB-C363906FD06D}" type="presOf" srcId="{7A4AD673-2DE1-475D-94B5-067EEE06C633}" destId="{F2F7980B-48E0-4314-991F-A19D587986BA}" srcOrd="0" destOrd="2" presId="urn:microsoft.com/office/officeart/2005/8/layout/vList5"/>
    <dgm:cxn modelId="{4D42BFDD-095D-49F0-B74B-4C3EA188AFE8}" srcId="{615BD108-F436-4663-99F3-DAEA3C8DBF53}" destId="{89CA526D-52A6-4445-9C51-DAF0C149E48B}" srcOrd="0" destOrd="0" parTransId="{E7C45455-1E7E-446F-8247-A528E238EDCA}" sibTransId="{A2F08E25-5CCC-4480-9815-06237438BE62}"/>
    <dgm:cxn modelId="{4398A4D8-8E80-4432-8322-6B14E4789A01}" srcId="{E03BB275-7F57-4C05-8BB1-F304777E3966}" destId="{BBE05333-D3ED-4340-BF4B-5DCD845CE0AB}" srcOrd="0" destOrd="0" parTransId="{C3D2FF31-27C0-4D26-AC66-9F3C40F08F7A}" sibTransId="{06110567-6C48-4AE4-B941-7596D221CCD6}"/>
    <dgm:cxn modelId="{C61A4353-D007-48EE-A639-D296FC4E3394}" srcId="{BBE05333-D3ED-4340-BF4B-5DCD845CE0AB}" destId="{7A4AD673-2DE1-475D-94B5-067EEE06C633}" srcOrd="2" destOrd="0" parTransId="{9F85F340-8F9F-4F4C-8064-0C2EF6894EF1}" sibTransId="{450891AA-5959-45FB-A90F-6E4DC64B7BEB}"/>
    <dgm:cxn modelId="{04411DF7-D7E0-43FC-9D66-FC728013D03F}" type="presParOf" srcId="{14E9E8B9-6918-4A89-B505-787CCCB65FC0}" destId="{867082EC-7BAE-43E6-8D0C-91C904FD8C98}" srcOrd="0" destOrd="0" presId="urn:microsoft.com/office/officeart/2005/8/layout/vList5"/>
    <dgm:cxn modelId="{9D1C82D0-DAF1-4E42-8072-85ADC1D96DC4}" type="presParOf" srcId="{867082EC-7BAE-43E6-8D0C-91C904FD8C98}" destId="{7022D1D3-A824-4C24-90E4-7A10B5DEE6B8}" srcOrd="0" destOrd="0" presId="urn:microsoft.com/office/officeart/2005/8/layout/vList5"/>
    <dgm:cxn modelId="{B5058F1C-6974-4FF0-A96C-EDA5509DE272}" type="presParOf" srcId="{867082EC-7BAE-43E6-8D0C-91C904FD8C98}" destId="{F2F7980B-48E0-4314-991F-A19D587986BA}" srcOrd="1" destOrd="0" presId="urn:microsoft.com/office/officeart/2005/8/layout/vList5"/>
    <dgm:cxn modelId="{A39E6D80-7D8D-4EF8-AA78-486262389470}" type="presParOf" srcId="{14E9E8B9-6918-4A89-B505-787CCCB65FC0}" destId="{41FBE479-159F-49E1-89D5-D650F1972557}" srcOrd="1" destOrd="0" presId="urn:microsoft.com/office/officeart/2005/8/layout/vList5"/>
    <dgm:cxn modelId="{74B76F39-F514-4EBF-B9E7-C57807FBE496}" type="presParOf" srcId="{14E9E8B9-6918-4A89-B505-787CCCB65FC0}" destId="{AFD5D9FA-0F61-4D4D-8720-02F0C481DC85}" srcOrd="2" destOrd="0" presId="urn:microsoft.com/office/officeart/2005/8/layout/vList5"/>
    <dgm:cxn modelId="{D96093F2-702D-4797-B9DB-CF1C0DBB460C}" type="presParOf" srcId="{AFD5D9FA-0F61-4D4D-8720-02F0C481DC85}" destId="{CE1836C5-A30C-4801-96BD-58B94FE1ACD7}" srcOrd="0" destOrd="0" presId="urn:microsoft.com/office/officeart/2005/8/layout/vList5"/>
    <dgm:cxn modelId="{0F4034E9-F12F-4D34-96F2-C8BCC95B161D}" type="presParOf" srcId="{AFD5D9FA-0F61-4D4D-8720-02F0C481DC85}" destId="{E675E57A-24D4-4EC8-B2F9-21333D75785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65FA401-B251-4559-B964-84330C6987E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C"/>
        </a:p>
      </dgm:t>
    </dgm:pt>
    <dgm:pt modelId="{11F04E01-3FA8-45A5-8C17-9EB4E3A363B8}">
      <dgm:prSet phldrT="[Texto]"/>
      <dgm:spPr/>
      <dgm:t>
        <a:bodyPr/>
        <a:lstStyle/>
        <a:p>
          <a:r>
            <a:rPr lang="es-EC" dirty="0" smtClean="0"/>
            <a:t>1.-</a:t>
          </a:r>
          <a:endParaRPr lang="es-EC" dirty="0"/>
        </a:p>
      </dgm:t>
    </dgm:pt>
    <dgm:pt modelId="{42F6A289-E237-4251-A4A5-7C048A1E11C9}" type="parTrans" cxnId="{25E23916-026F-4A6B-A041-3BFCE9835525}">
      <dgm:prSet/>
      <dgm:spPr/>
      <dgm:t>
        <a:bodyPr/>
        <a:lstStyle/>
        <a:p>
          <a:endParaRPr lang="es-EC"/>
        </a:p>
      </dgm:t>
    </dgm:pt>
    <dgm:pt modelId="{56D7C613-D364-4DB9-BAC1-DA5FFA35D531}" type="sibTrans" cxnId="{25E23916-026F-4A6B-A041-3BFCE9835525}">
      <dgm:prSet/>
      <dgm:spPr/>
      <dgm:t>
        <a:bodyPr/>
        <a:lstStyle/>
        <a:p>
          <a:endParaRPr lang="es-EC"/>
        </a:p>
      </dgm:t>
    </dgm:pt>
    <dgm:pt modelId="{03AE3A49-D69B-4CCF-AD1C-6AAB9E6B965F}">
      <dgm:prSet phldrT="[Texto]" custT="1"/>
      <dgm:spPr/>
      <dgm:t>
        <a:bodyPr/>
        <a:lstStyle/>
        <a:p>
          <a:r>
            <a:rPr lang="es-EC" sz="1600" dirty="0" smtClean="0"/>
            <a:t>Realizar el respectivo trámite para el cambio de la razón social de la empresa, para que tanto clientes, proveedores y posibles inversionistas conozcan a que se dedica la compañía</a:t>
          </a:r>
          <a:endParaRPr lang="es-EC" sz="1600" dirty="0"/>
        </a:p>
      </dgm:t>
    </dgm:pt>
    <dgm:pt modelId="{6F38CC3B-482F-4737-8DCF-BF2969335904}" type="parTrans" cxnId="{C551028D-D628-4715-A4A2-D2DAE2799617}">
      <dgm:prSet/>
      <dgm:spPr/>
      <dgm:t>
        <a:bodyPr/>
        <a:lstStyle/>
        <a:p>
          <a:endParaRPr lang="es-EC"/>
        </a:p>
      </dgm:t>
    </dgm:pt>
    <dgm:pt modelId="{B6818473-75DE-4154-AEE8-8E8EEE19B33E}" type="sibTrans" cxnId="{C551028D-D628-4715-A4A2-D2DAE2799617}">
      <dgm:prSet/>
      <dgm:spPr/>
      <dgm:t>
        <a:bodyPr/>
        <a:lstStyle/>
        <a:p>
          <a:endParaRPr lang="es-EC"/>
        </a:p>
      </dgm:t>
    </dgm:pt>
    <dgm:pt modelId="{446C3CDE-640D-4CB5-AC7E-4E8C4DC3872E}">
      <dgm:prSet phldrT="[Texto]"/>
      <dgm:spPr/>
      <dgm:t>
        <a:bodyPr/>
        <a:lstStyle/>
        <a:p>
          <a:r>
            <a:rPr lang="es-EC" dirty="0" smtClean="0"/>
            <a:t>2.-</a:t>
          </a:r>
          <a:endParaRPr lang="es-EC" dirty="0"/>
        </a:p>
      </dgm:t>
    </dgm:pt>
    <dgm:pt modelId="{4DCCE3F2-89E7-4442-A877-3D598401FE92}" type="parTrans" cxnId="{FC0F35B7-9485-49FB-A6C5-18449B8BD71D}">
      <dgm:prSet/>
      <dgm:spPr/>
      <dgm:t>
        <a:bodyPr/>
        <a:lstStyle/>
        <a:p>
          <a:endParaRPr lang="es-EC"/>
        </a:p>
      </dgm:t>
    </dgm:pt>
    <dgm:pt modelId="{D2D522CB-9184-4BE1-B606-4BF74EBD0F62}" type="sibTrans" cxnId="{FC0F35B7-9485-49FB-A6C5-18449B8BD71D}">
      <dgm:prSet/>
      <dgm:spPr/>
      <dgm:t>
        <a:bodyPr/>
        <a:lstStyle/>
        <a:p>
          <a:endParaRPr lang="es-EC"/>
        </a:p>
      </dgm:t>
    </dgm:pt>
    <dgm:pt modelId="{F1213BAE-A024-42F0-959E-EB9BEDCE0A2F}">
      <dgm:prSet phldrT="[Texto]" custT="1"/>
      <dgm:spPr/>
      <dgm:t>
        <a:bodyPr/>
        <a:lstStyle/>
        <a:p>
          <a:pPr algn="just"/>
          <a:r>
            <a:rPr lang="es-EC" sz="1600" dirty="0" smtClean="0"/>
            <a:t>Aprovechar de mejor manera la oportunidad de participar dentro del nuevo centro comercial en la ciudad de Riobamba, realizando los respectivos proyectos tomando en cuenta la publicidad, la decoración, instalación y conservando lo lúdico de los juegos, para que de esta manera sea atrayente para los futuros clientes</a:t>
          </a:r>
          <a:r>
            <a:rPr lang="es-EC" sz="1500" dirty="0" smtClean="0"/>
            <a:t>.</a:t>
          </a:r>
          <a:endParaRPr lang="es-EC" sz="1500" dirty="0"/>
        </a:p>
      </dgm:t>
    </dgm:pt>
    <dgm:pt modelId="{3D266E6B-7466-4BFF-9D1D-28173AAAEFDE}" type="parTrans" cxnId="{6F298996-CBE4-43AC-A3D0-D17AB1013EA9}">
      <dgm:prSet/>
      <dgm:spPr/>
      <dgm:t>
        <a:bodyPr/>
        <a:lstStyle/>
        <a:p>
          <a:endParaRPr lang="es-EC"/>
        </a:p>
      </dgm:t>
    </dgm:pt>
    <dgm:pt modelId="{84AE00AC-A50F-45FA-B747-77FC74DD176B}" type="sibTrans" cxnId="{6F298996-CBE4-43AC-A3D0-D17AB1013EA9}">
      <dgm:prSet/>
      <dgm:spPr/>
      <dgm:t>
        <a:bodyPr/>
        <a:lstStyle/>
        <a:p>
          <a:endParaRPr lang="es-EC"/>
        </a:p>
      </dgm:t>
    </dgm:pt>
    <dgm:pt modelId="{2E6110F8-754F-48FE-832E-550DAED49B9B}">
      <dgm:prSet phldrT="[Texto]"/>
      <dgm:spPr/>
      <dgm:t>
        <a:bodyPr/>
        <a:lstStyle/>
        <a:p>
          <a:r>
            <a:rPr lang="es-EC" dirty="0" smtClean="0"/>
            <a:t>3.-</a:t>
          </a:r>
          <a:endParaRPr lang="es-EC" dirty="0"/>
        </a:p>
      </dgm:t>
    </dgm:pt>
    <dgm:pt modelId="{828D0B2A-C531-4C2A-927D-F75EA287E2CC}" type="parTrans" cxnId="{2E1CC69E-F89F-4724-93B7-17450D796AE2}">
      <dgm:prSet/>
      <dgm:spPr/>
      <dgm:t>
        <a:bodyPr/>
        <a:lstStyle/>
        <a:p>
          <a:endParaRPr lang="es-EC"/>
        </a:p>
      </dgm:t>
    </dgm:pt>
    <dgm:pt modelId="{56C36BB4-AD06-4CE1-A7CF-BB8CD5A96204}" type="sibTrans" cxnId="{2E1CC69E-F89F-4724-93B7-17450D796AE2}">
      <dgm:prSet/>
      <dgm:spPr/>
      <dgm:t>
        <a:bodyPr/>
        <a:lstStyle/>
        <a:p>
          <a:endParaRPr lang="es-EC"/>
        </a:p>
      </dgm:t>
    </dgm:pt>
    <dgm:pt modelId="{F77C623E-7B44-4E0F-932B-5431ABC2566F}">
      <dgm:prSet phldrT="[Texto]" custT="1"/>
      <dgm:spPr/>
      <dgm:t>
        <a:bodyPr/>
        <a:lstStyle/>
        <a:p>
          <a:r>
            <a:rPr lang="es-EC" sz="1600" dirty="0" smtClean="0"/>
            <a:t>Buscar lugares estratégicos, como ciudades o proyectos con nuevos centros comerciales, creando nuevos vínculos con sus proveedores que se den en el futuro, para crecer dentro del mercado del entretenimiento.</a:t>
          </a:r>
          <a:endParaRPr lang="es-EC" sz="1600" dirty="0"/>
        </a:p>
      </dgm:t>
    </dgm:pt>
    <dgm:pt modelId="{6E63BAF3-240D-4729-B67D-F7C007D2B33E}" type="parTrans" cxnId="{80F3B0C5-BE2E-4986-A5B0-4EA38222032E}">
      <dgm:prSet/>
      <dgm:spPr/>
      <dgm:t>
        <a:bodyPr/>
        <a:lstStyle/>
        <a:p>
          <a:endParaRPr lang="es-EC"/>
        </a:p>
      </dgm:t>
    </dgm:pt>
    <dgm:pt modelId="{4571E983-B71E-4DEB-AB86-C2F32456CDDC}" type="sibTrans" cxnId="{80F3B0C5-BE2E-4986-A5B0-4EA38222032E}">
      <dgm:prSet/>
      <dgm:spPr/>
      <dgm:t>
        <a:bodyPr/>
        <a:lstStyle/>
        <a:p>
          <a:endParaRPr lang="es-EC"/>
        </a:p>
      </dgm:t>
    </dgm:pt>
    <dgm:pt modelId="{4EE45ACB-C68F-4AC4-A025-1BF6096EFA4B}" type="pres">
      <dgm:prSet presAssocID="{E65FA401-B251-4559-B964-84330C6987E1}" presName="linearFlow" presStyleCnt="0">
        <dgm:presLayoutVars>
          <dgm:dir/>
          <dgm:animLvl val="lvl"/>
          <dgm:resizeHandles val="exact"/>
        </dgm:presLayoutVars>
      </dgm:prSet>
      <dgm:spPr/>
      <dgm:t>
        <a:bodyPr/>
        <a:lstStyle/>
        <a:p>
          <a:endParaRPr lang="es-EC"/>
        </a:p>
      </dgm:t>
    </dgm:pt>
    <dgm:pt modelId="{717E567A-199B-4005-8D5C-19379D96A612}" type="pres">
      <dgm:prSet presAssocID="{11F04E01-3FA8-45A5-8C17-9EB4E3A363B8}" presName="composite" presStyleCnt="0"/>
      <dgm:spPr/>
    </dgm:pt>
    <dgm:pt modelId="{F83B6E82-9C94-4712-B870-E9621F4E3449}" type="pres">
      <dgm:prSet presAssocID="{11F04E01-3FA8-45A5-8C17-9EB4E3A363B8}" presName="parentText" presStyleLbl="alignNode1" presStyleIdx="0" presStyleCnt="3">
        <dgm:presLayoutVars>
          <dgm:chMax val="1"/>
          <dgm:bulletEnabled val="1"/>
        </dgm:presLayoutVars>
      </dgm:prSet>
      <dgm:spPr/>
      <dgm:t>
        <a:bodyPr/>
        <a:lstStyle/>
        <a:p>
          <a:endParaRPr lang="es-EC"/>
        </a:p>
      </dgm:t>
    </dgm:pt>
    <dgm:pt modelId="{64B6698E-F086-4473-8899-AFE2388A1DA9}" type="pres">
      <dgm:prSet presAssocID="{11F04E01-3FA8-45A5-8C17-9EB4E3A363B8}" presName="descendantText" presStyleLbl="alignAcc1" presStyleIdx="0" presStyleCnt="3">
        <dgm:presLayoutVars>
          <dgm:bulletEnabled val="1"/>
        </dgm:presLayoutVars>
      </dgm:prSet>
      <dgm:spPr/>
      <dgm:t>
        <a:bodyPr/>
        <a:lstStyle/>
        <a:p>
          <a:endParaRPr lang="es-EC"/>
        </a:p>
      </dgm:t>
    </dgm:pt>
    <dgm:pt modelId="{DAC80465-21FB-42A8-B04F-13129FFB27F6}" type="pres">
      <dgm:prSet presAssocID="{56D7C613-D364-4DB9-BAC1-DA5FFA35D531}" presName="sp" presStyleCnt="0"/>
      <dgm:spPr/>
    </dgm:pt>
    <dgm:pt modelId="{9D0E43EE-28A1-4F9D-AD27-4C69D8B63884}" type="pres">
      <dgm:prSet presAssocID="{446C3CDE-640D-4CB5-AC7E-4E8C4DC3872E}" presName="composite" presStyleCnt="0"/>
      <dgm:spPr/>
    </dgm:pt>
    <dgm:pt modelId="{9FADC355-5A29-4217-8845-31DA96FFDA3E}" type="pres">
      <dgm:prSet presAssocID="{446C3CDE-640D-4CB5-AC7E-4E8C4DC3872E}" presName="parentText" presStyleLbl="alignNode1" presStyleIdx="1" presStyleCnt="3">
        <dgm:presLayoutVars>
          <dgm:chMax val="1"/>
          <dgm:bulletEnabled val="1"/>
        </dgm:presLayoutVars>
      </dgm:prSet>
      <dgm:spPr/>
      <dgm:t>
        <a:bodyPr/>
        <a:lstStyle/>
        <a:p>
          <a:endParaRPr lang="es-EC"/>
        </a:p>
      </dgm:t>
    </dgm:pt>
    <dgm:pt modelId="{B7B6869C-B491-48D0-B331-0DD716775155}" type="pres">
      <dgm:prSet presAssocID="{446C3CDE-640D-4CB5-AC7E-4E8C4DC3872E}" presName="descendantText" presStyleLbl="alignAcc1" presStyleIdx="1" presStyleCnt="3">
        <dgm:presLayoutVars>
          <dgm:bulletEnabled val="1"/>
        </dgm:presLayoutVars>
      </dgm:prSet>
      <dgm:spPr/>
      <dgm:t>
        <a:bodyPr/>
        <a:lstStyle/>
        <a:p>
          <a:endParaRPr lang="es-EC"/>
        </a:p>
      </dgm:t>
    </dgm:pt>
    <dgm:pt modelId="{454B4E6E-6EE2-404C-A386-F0E201CB84AC}" type="pres">
      <dgm:prSet presAssocID="{D2D522CB-9184-4BE1-B606-4BF74EBD0F62}" presName="sp" presStyleCnt="0"/>
      <dgm:spPr/>
    </dgm:pt>
    <dgm:pt modelId="{E4E21971-10D0-4D9F-8727-13B221781803}" type="pres">
      <dgm:prSet presAssocID="{2E6110F8-754F-48FE-832E-550DAED49B9B}" presName="composite" presStyleCnt="0"/>
      <dgm:spPr/>
    </dgm:pt>
    <dgm:pt modelId="{09F33183-9995-420F-A38A-1160ECDFD372}" type="pres">
      <dgm:prSet presAssocID="{2E6110F8-754F-48FE-832E-550DAED49B9B}" presName="parentText" presStyleLbl="alignNode1" presStyleIdx="2" presStyleCnt="3">
        <dgm:presLayoutVars>
          <dgm:chMax val="1"/>
          <dgm:bulletEnabled val="1"/>
        </dgm:presLayoutVars>
      </dgm:prSet>
      <dgm:spPr/>
      <dgm:t>
        <a:bodyPr/>
        <a:lstStyle/>
        <a:p>
          <a:endParaRPr lang="es-EC"/>
        </a:p>
      </dgm:t>
    </dgm:pt>
    <dgm:pt modelId="{2F3772C1-B26E-485D-A5ED-FB80941736D4}" type="pres">
      <dgm:prSet presAssocID="{2E6110F8-754F-48FE-832E-550DAED49B9B}" presName="descendantText" presStyleLbl="alignAcc1" presStyleIdx="2" presStyleCnt="3">
        <dgm:presLayoutVars>
          <dgm:bulletEnabled val="1"/>
        </dgm:presLayoutVars>
      </dgm:prSet>
      <dgm:spPr/>
      <dgm:t>
        <a:bodyPr/>
        <a:lstStyle/>
        <a:p>
          <a:endParaRPr lang="es-EC"/>
        </a:p>
      </dgm:t>
    </dgm:pt>
  </dgm:ptLst>
  <dgm:cxnLst>
    <dgm:cxn modelId="{A839CD85-F18D-4ADE-962C-8E9B0213DEB7}" type="presOf" srcId="{11F04E01-3FA8-45A5-8C17-9EB4E3A363B8}" destId="{F83B6E82-9C94-4712-B870-E9621F4E3449}" srcOrd="0" destOrd="0" presId="urn:microsoft.com/office/officeart/2005/8/layout/chevron2"/>
    <dgm:cxn modelId="{8475BDC8-A5AB-4989-901B-75DDFE62B6F1}" type="presOf" srcId="{03AE3A49-D69B-4CCF-AD1C-6AAB9E6B965F}" destId="{64B6698E-F086-4473-8899-AFE2388A1DA9}" srcOrd="0" destOrd="0" presId="urn:microsoft.com/office/officeart/2005/8/layout/chevron2"/>
    <dgm:cxn modelId="{1973F5E2-1810-4565-B756-274B69420166}" type="presOf" srcId="{2E6110F8-754F-48FE-832E-550DAED49B9B}" destId="{09F33183-9995-420F-A38A-1160ECDFD372}" srcOrd="0" destOrd="0" presId="urn:microsoft.com/office/officeart/2005/8/layout/chevron2"/>
    <dgm:cxn modelId="{D6073A0F-DF85-4FF7-8923-EF698431AA47}" type="presOf" srcId="{F1213BAE-A024-42F0-959E-EB9BEDCE0A2F}" destId="{B7B6869C-B491-48D0-B331-0DD716775155}" srcOrd="0" destOrd="0" presId="urn:microsoft.com/office/officeart/2005/8/layout/chevron2"/>
    <dgm:cxn modelId="{9B59ADFA-F262-4CEE-8836-143C15E1A798}" type="presOf" srcId="{E65FA401-B251-4559-B964-84330C6987E1}" destId="{4EE45ACB-C68F-4AC4-A025-1BF6096EFA4B}" srcOrd="0" destOrd="0" presId="urn:microsoft.com/office/officeart/2005/8/layout/chevron2"/>
    <dgm:cxn modelId="{25E23916-026F-4A6B-A041-3BFCE9835525}" srcId="{E65FA401-B251-4559-B964-84330C6987E1}" destId="{11F04E01-3FA8-45A5-8C17-9EB4E3A363B8}" srcOrd="0" destOrd="0" parTransId="{42F6A289-E237-4251-A4A5-7C048A1E11C9}" sibTransId="{56D7C613-D364-4DB9-BAC1-DA5FFA35D531}"/>
    <dgm:cxn modelId="{C551028D-D628-4715-A4A2-D2DAE2799617}" srcId="{11F04E01-3FA8-45A5-8C17-9EB4E3A363B8}" destId="{03AE3A49-D69B-4CCF-AD1C-6AAB9E6B965F}" srcOrd="0" destOrd="0" parTransId="{6F38CC3B-482F-4737-8DCF-BF2969335904}" sibTransId="{B6818473-75DE-4154-AEE8-8E8EEE19B33E}"/>
    <dgm:cxn modelId="{1641752B-27EF-424C-9F84-AC719F04AFE6}" type="presOf" srcId="{F77C623E-7B44-4E0F-932B-5431ABC2566F}" destId="{2F3772C1-B26E-485D-A5ED-FB80941736D4}" srcOrd="0" destOrd="0" presId="urn:microsoft.com/office/officeart/2005/8/layout/chevron2"/>
    <dgm:cxn modelId="{FC0F35B7-9485-49FB-A6C5-18449B8BD71D}" srcId="{E65FA401-B251-4559-B964-84330C6987E1}" destId="{446C3CDE-640D-4CB5-AC7E-4E8C4DC3872E}" srcOrd="1" destOrd="0" parTransId="{4DCCE3F2-89E7-4442-A877-3D598401FE92}" sibTransId="{D2D522CB-9184-4BE1-B606-4BF74EBD0F62}"/>
    <dgm:cxn modelId="{2E1CC69E-F89F-4724-93B7-17450D796AE2}" srcId="{E65FA401-B251-4559-B964-84330C6987E1}" destId="{2E6110F8-754F-48FE-832E-550DAED49B9B}" srcOrd="2" destOrd="0" parTransId="{828D0B2A-C531-4C2A-927D-F75EA287E2CC}" sibTransId="{56C36BB4-AD06-4CE1-A7CF-BB8CD5A96204}"/>
    <dgm:cxn modelId="{6F298996-CBE4-43AC-A3D0-D17AB1013EA9}" srcId="{446C3CDE-640D-4CB5-AC7E-4E8C4DC3872E}" destId="{F1213BAE-A024-42F0-959E-EB9BEDCE0A2F}" srcOrd="0" destOrd="0" parTransId="{3D266E6B-7466-4BFF-9D1D-28173AAAEFDE}" sibTransId="{84AE00AC-A50F-45FA-B747-77FC74DD176B}"/>
    <dgm:cxn modelId="{80F3B0C5-BE2E-4986-A5B0-4EA38222032E}" srcId="{2E6110F8-754F-48FE-832E-550DAED49B9B}" destId="{F77C623E-7B44-4E0F-932B-5431ABC2566F}" srcOrd="0" destOrd="0" parTransId="{6E63BAF3-240D-4729-B67D-F7C007D2B33E}" sibTransId="{4571E983-B71E-4DEB-AB86-C2F32456CDDC}"/>
    <dgm:cxn modelId="{811ADFBE-C9ED-46B7-BD73-F23B397DE35B}" type="presOf" srcId="{446C3CDE-640D-4CB5-AC7E-4E8C4DC3872E}" destId="{9FADC355-5A29-4217-8845-31DA96FFDA3E}" srcOrd="0" destOrd="0" presId="urn:microsoft.com/office/officeart/2005/8/layout/chevron2"/>
    <dgm:cxn modelId="{4F56C84E-E65C-4BE3-8EA8-312E289F3268}" type="presParOf" srcId="{4EE45ACB-C68F-4AC4-A025-1BF6096EFA4B}" destId="{717E567A-199B-4005-8D5C-19379D96A612}" srcOrd="0" destOrd="0" presId="urn:microsoft.com/office/officeart/2005/8/layout/chevron2"/>
    <dgm:cxn modelId="{6E9514ED-977F-4A13-BD1D-442F062EE68A}" type="presParOf" srcId="{717E567A-199B-4005-8D5C-19379D96A612}" destId="{F83B6E82-9C94-4712-B870-E9621F4E3449}" srcOrd="0" destOrd="0" presId="urn:microsoft.com/office/officeart/2005/8/layout/chevron2"/>
    <dgm:cxn modelId="{F1D25BA1-EA3B-41B4-934E-E1374E0F7833}" type="presParOf" srcId="{717E567A-199B-4005-8D5C-19379D96A612}" destId="{64B6698E-F086-4473-8899-AFE2388A1DA9}" srcOrd="1" destOrd="0" presId="urn:microsoft.com/office/officeart/2005/8/layout/chevron2"/>
    <dgm:cxn modelId="{10B3C92E-E94E-499F-91DC-12BA1779CBA7}" type="presParOf" srcId="{4EE45ACB-C68F-4AC4-A025-1BF6096EFA4B}" destId="{DAC80465-21FB-42A8-B04F-13129FFB27F6}" srcOrd="1" destOrd="0" presId="urn:microsoft.com/office/officeart/2005/8/layout/chevron2"/>
    <dgm:cxn modelId="{F0CDB66D-97C8-4E3F-A54C-91E3C4A677C8}" type="presParOf" srcId="{4EE45ACB-C68F-4AC4-A025-1BF6096EFA4B}" destId="{9D0E43EE-28A1-4F9D-AD27-4C69D8B63884}" srcOrd="2" destOrd="0" presId="urn:microsoft.com/office/officeart/2005/8/layout/chevron2"/>
    <dgm:cxn modelId="{20EFDA6B-1309-4F44-AEE9-EDBE679B9460}" type="presParOf" srcId="{9D0E43EE-28A1-4F9D-AD27-4C69D8B63884}" destId="{9FADC355-5A29-4217-8845-31DA96FFDA3E}" srcOrd="0" destOrd="0" presId="urn:microsoft.com/office/officeart/2005/8/layout/chevron2"/>
    <dgm:cxn modelId="{D9AA45DE-18BD-4F68-AB18-220AEFC80421}" type="presParOf" srcId="{9D0E43EE-28A1-4F9D-AD27-4C69D8B63884}" destId="{B7B6869C-B491-48D0-B331-0DD716775155}" srcOrd="1" destOrd="0" presId="urn:microsoft.com/office/officeart/2005/8/layout/chevron2"/>
    <dgm:cxn modelId="{881A42AE-6FBB-4903-820D-30385EB91947}" type="presParOf" srcId="{4EE45ACB-C68F-4AC4-A025-1BF6096EFA4B}" destId="{454B4E6E-6EE2-404C-A386-F0E201CB84AC}" srcOrd="3" destOrd="0" presId="urn:microsoft.com/office/officeart/2005/8/layout/chevron2"/>
    <dgm:cxn modelId="{93A1B777-F337-4A35-ABF3-945280831487}" type="presParOf" srcId="{4EE45ACB-C68F-4AC4-A025-1BF6096EFA4B}" destId="{E4E21971-10D0-4D9F-8727-13B221781803}" srcOrd="4" destOrd="0" presId="urn:microsoft.com/office/officeart/2005/8/layout/chevron2"/>
    <dgm:cxn modelId="{4027D16B-7367-4859-B026-D885A5090D4F}" type="presParOf" srcId="{E4E21971-10D0-4D9F-8727-13B221781803}" destId="{09F33183-9995-420F-A38A-1160ECDFD372}" srcOrd="0" destOrd="0" presId="urn:microsoft.com/office/officeart/2005/8/layout/chevron2"/>
    <dgm:cxn modelId="{768D6ABE-9D95-41CE-8281-07E6D26BBB88}" type="presParOf" srcId="{E4E21971-10D0-4D9F-8727-13B221781803}" destId="{2F3772C1-B26E-485D-A5ED-FB80941736D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65FA401-B251-4559-B964-84330C6987E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C"/>
        </a:p>
      </dgm:t>
    </dgm:pt>
    <dgm:pt modelId="{11F04E01-3FA8-45A5-8C17-9EB4E3A363B8}">
      <dgm:prSet phldrT="[Texto]"/>
      <dgm:spPr/>
      <dgm:t>
        <a:bodyPr/>
        <a:lstStyle/>
        <a:p>
          <a:r>
            <a:rPr lang="es-EC" dirty="0" smtClean="0"/>
            <a:t>4.-</a:t>
          </a:r>
          <a:endParaRPr lang="es-EC" dirty="0"/>
        </a:p>
      </dgm:t>
    </dgm:pt>
    <dgm:pt modelId="{42F6A289-E237-4251-A4A5-7C048A1E11C9}" type="parTrans" cxnId="{25E23916-026F-4A6B-A041-3BFCE9835525}">
      <dgm:prSet/>
      <dgm:spPr/>
      <dgm:t>
        <a:bodyPr/>
        <a:lstStyle/>
        <a:p>
          <a:endParaRPr lang="es-EC"/>
        </a:p>
      </dgm:t>
    </dgm:pt>
    <dgm:pt modelId="{56D7C613-D364-4DB9-BAC1-DA5FFA35D531}" type="sibTrans" cxnId="{25E23916-026F-4A6B-A041-3BFCE9835525}">
      <dgm:prSet/>
      <dgm:spPr/>
      <dgm:t>
        <a:bodyPr/>
        <a:lstStyle/>
        <a:p>
          <a:endParaRPr lang="es-EC"/>
        </a:p>
      </dgm:t>
    </dgm:pt>
    <dgm:pt modelId="{03AE3A49-D69B-4CCF-AD1C-6AAB9E6B965F}">
      <dgm:prSet phldrT="[Texto]" custT="1"/>
      <dgm:spPr/>
      <dgm:t>
        <a:bodyPr/>
        <a:lstStyle/>
        <a:p>
          <a:pPr algn="just"/>
          <a:r>
            <a:rPr lang="es-ES" sz="1600" smtClean="0"/>
            <a:t>Mantener el trabajo en equipo y la rotación de personal dentro de la organización, con la finalidad de brindar un mejor servicio diferenciado al cliente a bajo costo, y sobre todo evitar inconvenientes y pérdida de tiempo.</a:t>
          </a:r>
          <a:endParaRPr lang="es-EC" sz="1600" dirty="0"/>
        </a:p>
      </dgm:t>
    </dgm:pt>
    <dgm:pt modelId="{6F38CC3B-482F-4737-8DCF-BF2969335904}" type="parTrans" cxnId="{C551028D-D628-4715-A4A2-D2DAE2799617}">
      <dgm:prSet/>
      <dgm:spPr/>
      <dgm:t>
        <a:bodyPr/>
        <a:lstStyle/>
        <a:p>
          <a:endParaRPr lang="es-EC"/>
        </a:p>
      </dgm:t>
    </dgm:pt>
    <dgm:pt modelId="{B6818473-75DE-4154-AEE8-8E8EEE19B33E}" type="sibTrans" cxnId="{C551028D-D628-4715-A4A2-D2DAE2799617}">
      <dgm:prSet/>
      <dgm:spPr/>
      <dgm:t>
        <a:bodyPr/>
        <a:lstStyle/>
        <a:p>
          <a:endParaRPr lang="es-EC"/>
        </a:p>
      </dgm:t>
    </dgm:pt>
    <dgm:pt modelId="{446C3CDE-640D-4CB5-AC7E-4E8C4DC3872E}">
      <dgm:prSet phldrT="[Texto]"/>
      <dgm:spPr/>
      <dgm:t>
        <a:bodyPr/>
        <a:lstStyle/>
        <a:p>
          <a:r>
            <a:rPr lang="es-EC" dirty="0" smtClean="0"/>
            <a:t>5.-</a:t>
          </a:r>
          <a:endParaRPr lang="es-EC" dirty="0"/>
        </a:p>
      </dgm:t>
    </dgm:pt>
    <dgm:pt modelId="{4DCCE3F2-89E7-4442-A877-3D598401FE92}" type="parTrans" cxnId="{FC0F35B7-9485-49FB-A6C5-18449B8BD71D}">
      <dgm:prSet/>
      <dgm:spPr/>
      <dgm:t>
        <a:bodyPr/>
        <a:lstStyle/>
        <a:p>
          <a:endParaRPr lang="es-EC"/>
        </a:p>
      </dgm:t>
    </dgm:pt>
    <dgm:pt modelId="{D2D522CB-9184-4BE1-B606-4BF74EBD0F62}" type="sibTrans" cxnId="{FC0F35B7-9485-49FB-A6C5-18449B8BD71D}">
      <dgm:prSet/>
      <dgm:spPr/>
      <dgm:t>
        <a:bodyPr/>
        <a:lstStyle/>
        <a:p>
          <a:endParaRPr lang="es-EC"/>
        </a:p>
      </dgm:t>
    </dgm:pt>
    <dgm:pt modelId="{F1213BAE-A024-42F0-959E-EB9BEDCE0A2F}">
      <dgm:prSet phldrT="[Texto]" custT="1"/>
      <dgm:spPr/>
      <dgm:t>
        <a:bodyPr/>
        <a:lstStyle/>
        <a:p>
          <a:r>
            <a:rPr lang="es-ES" sz="1600" dirty="0" smtClean="0"/>
            <a:t>Establecer controles y definir los procesos que se lleven a cabo en todas las áreas dentro de la organización. </a:t>
          </a:r>
          <a:endParaRPr lang="es-EC" sz="1500" dirty="0"/>
        </a:p>
      </dgm:t>
    </dgm:pt>
    <dgm:pt modelId="{3D266E6B-7466-4BFF-9D1D-28173AAAEFDE}" type="parTrans" cxnId="{6F298996-CBE4-43AC-A3D0-D17AB1013EA9}">
      <dgm:prSet/>
      <dgm:spPr/>
      <dgm:t>
        <a:bodyPr/>
        <a:lstStyle/>
        <a:p>
          <a:endParaRPr lang="es-EC"/>
        </a:p>
      </dgm:t>
    </dgm:pt>
    <dgm:pt modelId="{84AE00AC-A50F-45FA-B747-77FC74DD176B}" type="sibTrans" cxnId="{6F298996-CBE4-43AC-A3D0-D17AB1013EA9}">
      <dgm:prSet/>
      <dgm:spPr/>
      <dgm:t>
        <a:bodyPr/>
        <a:lstStyle/>
        <a:p>
          <a:endParaRPr lang="es-EC"/>
        </a:p>
      </dgm:t>
    </dgm:pt>
    <dgm:pt modelId="{2E6110F8-754F-48FE-832E-550DAED49B9B}">
      <dgm:prSet phldrT="[Texto]"/>
      <dgm:spPr/>
      <dgm:t>
        <a:bodyPr/>
        <a:lstStyle/>
        <a:p>
          <a:r>
            <a:rPr lang="es-EC" dirty="0" smtClean="0"/>
            <a:t>6.-</a:t>
          </a:r>
          <a:endParaRPr lang="es-EC" dirty="0"/>
        </a:p>
      </dgm:t>
    </dgm:pt>
    <dgm:pt modelId="{828D0B2A-C531-4C2A-927D-F75EA287E2CC}" type="parTrans" cxnId="{2E1CC69E-F89F-4724-93B7-17450D796AE2}">
      <dgm:prSet/>
      <dgm:spPr/>
      <dgm:t>
        <a:bodyPr/>
        <a:lstStyle/>
        <a:p>
          <a:endParaRPr lang="es-EC"/>
        </a:p>
      </dgm:t>
    </dgm:pt>
    <dgm:pt modelId="{56C36BB4-AD06-4CE1-A7CF-BB8CD5A96204}" type="sibTrans" cxnId="{2E1CC69E-F89F-4724-93B7-17450D796AE2}">
      <dgm:prSet/>
      <dgm:spPr/>
      <dgm:t>
        <a:bodyPr/>
        <a:lstStyle/>
        <a:p>
          <a:endParaRPr lang="es-EC"/>
        </a:p>
      </dgm:t>
    </dgm:pt>
    <dgm:pt modelId="{F77C623E-7B44-4E0F-932B-5431ABC2566F}">
      <dgm:prSet phldrT="[Texto]" custT="1"/>
      <dgm:spPr/>
      <dgm:t>
        <a:bodyPr/>
        <a:lstStyle/>
        <a:p>
          <a:r>
            <a:rPr lang="es-ES" sz="1600" dirty="0" smtClean="0"/>
            <a:t>Adquirir nuevos equipos y software, para mantener una mejor comunicación, supervisión y control en cada uno de los establecimientos de la empresa, además poder competir dentro del sector de entretenimiento.</a:t>
          </a:r>
          <a:endParaRPr lang="es-EC" sz="1600" dirty="0"/>
        </a:p>
      </dgm:t>
    </dgm:pt>
    <dgm:pt modelId="{6E63BAF3-240D-4729-B67D-F7C007D2B33E}" type="parTrans" cxnId="{80F3B0C5-BE2E-4986-A5B0-4EA38222032E}">
      <dgm:prSet/>
      <dgm:spPr/>
      <dgm:t>
        <a:bodyPr/>
        <a:lstStyle/>
        <a:p>
          <a:endParaRPr lang="es-EC"/>
        </a:p>
      </dgm:t>
    </dgm:pt>
    <dgm:pt modelId="{4571E983-B71E-4DEB-AB86-C2F32456CDDC}" type="sibTrans" cxnId="{80F3B0C5-BE2E-4986-A5B0-4EA38222032E}">
      <dgm:prSet/>
      <dgm:spPr/>
      <dgm:t>
        <a:bodyPr/>
        <a:lstStyle/>
        <a:p>
          <a:endParaRPr lang="es-EC"/>
        </a:p>
      </dgm:t>
    </dgm:pt>
    <dgm:pt modelId="{4EE45ACB-C68F-4AC4-A025-1BF6096EFA4B}" type="pres">
      <dgm:prSet presAssocID="{E65FA401-B251-4559-B964-84330C6987E1}" presName="linearFlow" presStyleCnt="0">
        <dgm:presLayoutVars>
          <dgm:dir/>
          <dgm:animLvl val="lvl"/>
          <dgm:resizeHandles val="exact"/>
        </dgm:presLayoutVars>
      </dgm:prSet>
      <dgm:spPr/>
      <dgm:t>
        <a:bodyPr/>
        <a:lstStyle/>
        <a:p>
          <a:endParaRPr lang="es-EC"/>
        </a:p>
      </dgm:t>
    </dgm:pt>
    <dgm:pt modelId="{717E567A-199B-4005-8D5C-19379D96A612}" type="pres">
      <dgm:prSet presAssocID="{11F04E01-3FA8-45A5-8C17-9EB4E3A363B8}" presName="composite" presStyleCnt="0"/>
      <dgm:spPr/>
    </dgm:pt>
    <dgm:pt modelId="{F83B6E82-9C94-4712-B870-E9621F4E3449}" type="pres">
      <dgm:prSet presAssocID="{11F04E01-3FA8-45A5-8C17-9EB4E3A363B8}" presName="parentText" presStyleLbl="alignNode1" presStyleIdx="0" presStyleCnt="3">
        <dgm:presLayoutVars>
          <dgm:chMax val="1"/>
          <dgm:bulletEnabled val="1"/>
        </dgm:presLayoutVars>
      </dgm:prSet>
      <dgm:spPr/>
      <dgm:t>
        <a:bodyPr/>
        <a:lstStyle/>
        <a:p>
          <a:endParaRPr lang="es-EC"/>
        </a:p>
      </dgm:t>
    </dgm:pt>
    <dgm:pt modelId="{64B6698E-F086-4473-8899-AFE2388A1DA9}" type="pres">
      <dgm:prSet presAssocID="{11F04E01-3FA8-45A5-8C17-9EB4E3A363B8}" presName="descendantText" presStyleLbl="alignAcc1" presStyleIdx="0" presStyleCnt="3">
        <dgm:presLayoutVars>
          <dgm:bulletEnabled val="1"/>
        </dgm:presLayoutVars>
      </dgm:prSet>
      <dgm:spPr/>
      <dgm:t>
        <a:bodyPr/>
        <a:lstStyle/>
        <a:p>
          <a:endParaRPr lang="es-EC"/>
        </a:p>
      </dgm:t>
    </dgm:pt>
    <dgm:pt modelId="{DAC80465-21FB-42A8-B04F-13129FFB27F6}" type="pres">
      <dgm:prSet presAssocID="{56D7C613-D364-4DB9-BAC1-DA5FFA35D531}" presName="sp" presStyleCnt="0"/>
      <dgm:spPr/>
    </dgm:pt>
    <dgm:pt modelId="{9D0E43EE-28A1-4F9D-AD27-4C69D8B63884}" type="pres">
      <dgm:prSet presAssocID="{446C3CDE-640D-4CB5-AC7E-4E8C4DC3872E}" presName="composite" presStyleCnt="0"/>
      <dgm:spPr/>
    </dgm:pt>
    <dgm:pt modelId="{9FADC355-5A29-4217-8845-31DA96FFDA3E}" type="pres">
      <dgm:prSet presAssocID="{446C3CDE-640D-4CB5-AC7E-4E8C4DC3872E}" presName="parentText" presStyleLbl="alignNode1" presStyleIdx="1" presStyleCnt="3">
        <dgm:presLayoutVars>
          <dgm:chMax val="1"/>
          <dgm:bulletEnabled val="1"/>
        </dgm:presLayoutVars>
      </dgm:prSet>
      <dgm:spPr/>
      <dgm:t>
        <a:bodyPr/>
        <a:lstStyle/>
        <a:p>
          <a:endParaRPr lang="es-EC"/>
        </a:p>
      </dgm:t>
    </dgm:pt>
    <dgm:pt modelId="{B7B6869C-B491-48D0-B331-0DD716775155}" type="pres">
      <dgm:prSet presAssocID="{446C3CDE-640D-4CB5-AC7E-4E8C4DC3872E}" presName="descendantText" presStyleLbl="alignAcc1" presStyleIdx="1" presStyleCnt="3">
        <dgm:presLayoutVars>
          <dgm:bulletEnabled val="1"/>
        </dgm:presLayoutVars>
      </dgm:prSet>
      <dgm:spPr/>
      <dgm:t>
        <a:bodyPr/>
        <a:lstStyle/>
        <a:p>
          <a:endParaRPr lang="es-EC"/>
        </a:p>
      </dgm:t>
    </dgm:pt>
    <dgm:pt modelId="{454B4E6E-6EE2-404C-A386-F0E201CB84AC}" type="pres">
      <dgm:prSet presAssocID="{D2D522CB-9184-4BE1-B606-4BF74EBD0F62}" presName="sp" presStyleCnt="0"/>
      <dgm:spPr/>
    </dgm:pt>
    <dgm:pt modelId="{E4E21971-10D0-4D9F-8727-13B221781803}" type="pres">
      <dgm:prSet presAssocID="{2E6110F8-754F-48FE-832E-550DAED49B9B}" presName="composite" presStyleCnt="0"/>
      <dgm:spPr/>
    </dgm:pt>
    <dgm:pt modelId="{09F33183-9995-420F-A38A-1160ECDFD372}" type="pres">
      <dgm:prSet presAssocID="{2E6110F8-754F-48FE-832E-550DAED49B9B}" presName="parentText" presStyleLbl="alignNode1" presStyleIdx="2" presStyleCnt="3">
        <dgm:presLayoutVars>
          <dgm:chMax val="1"/>
          <dgm:bulletEnabled val="1"/>
        </dgm:presLayoutVars>
      </dgm:prSet>
      <dgm:spPr/>
      <dgm:t>
        <a:bodyPr/>
        <a:lstStyle/>
        <a:p>
          <a:endParaRPr lang="es-EC"/>
        </a:p>
      </dgm:t>
    </dgm:pt>
    <dgm:pt modelId="{2F3772C1-B26E-485D-A5ED-FB80941736D4}" type="pres">
      <dgm:prSet presAssocID="{2E6110F8-754F-48FE-832E-550DAED49B9B}" presName="descendantText" presStyleLbl="alignAcc1" presStyleIdx="2" presStyleCnt="3">
        <dgm:presLayoutVars>
          <dgm:bulletEnabled val="1"/>
        </dgm:presLayoutVars>
      </dgm:prSet>
      <dgm:spPr/>
      <dgm:t>
        <a:bodyPr/>
        <a:lstStyle/>
        <a:p>
          <a:endParaRPr lang="es-EC"/>
        </a:p>
      </dgm:t>
    </dgm:pt>
  </dgm:ptLst>
  <dgm:cxnLst>
    <dgm:cxn modelId="{D11E9244-0520-4E89-984C-9A75DC6D8C13}" type="presOf" srcId="{11F04E01-3FA8-45A5-8C17-9EB4E3A363B8}" destId="{F83B6E82-9C94-4712-B870-E9621F4E3449}" srcOrd="0" destOrd="0" presId="urn:microsoft.com/office/officeart/2005/8/layout/chevron2"/>
    <dgm:cxn modelId="{1127660E-1B15-40D3-9083-3C0CE983DF6D}" type="presOf" srcId="{446C3CDE-640D-4CB5-AC7E-4E8C4DC3872E}" destId="{9FADC355-5A29-4217-8845-31DA96FFDA3E}" srcOrd="0" destOrd="0" presId="urn:microsoft.com/office/officeart/2005/8/layout/chevron2"/>
    <dgm:cxn modelId="{5DD98300-53B3-4651-BFF2-A05F2BCC6FD1}" type="presOf" srcId="{03AE3A49-D69B-4CCF-AD1C-6AAB9E6B965F}" destId="{64B6698E-F086-4473-8899-AFE2388A1DA9}" srcOrd="0" destOrd="0" presId="urn:microsoft.com/office/officeart/2005/8/layout/chevron2"/>
    <dgm:cxn modelId="{D10BF9A3-4A40-46F1-8884-010532074542}" type="presOf" srcId="{E65FA401-B251-4559-B964-84330C6987E1}" destId="{4EE45ACB-C68F-4AC4-A025-1BF6096EFA4B}" srcOrd="0" destOrd="0" presId="urn:microsoft.com/office/officeart/2005/8/layout/chevron2"/>
    <dgm:cxn modelId="{25E23916-026F-4A6B-A041-3BFCE9835525}" srcId="{E65FA401-B251-4559-B964-84330C6987E1}" destId="{11F04E01-3FA8-45A5-8C17-9EB4E3A363B8}" srcOrd="0" destOrd="0" parTransId="{42F6A289-E237-4251-A4A5-7C048A1E11C9}" sibTransId="{56D7C613-D364-4DB9-BAC1-DA5FFA35D531}"/>
    <dgm:cxn modelId="{F23D2F4A-F55F-44F9-AA92-23B335E4063A}" type="presOf" srcId="{2E6110F8-754F-48FE-832E-550DAED49B9B}" destId="{09F33183-9995-420F-A38A-1160ECDFD372}" srcOrd="0" destOrd="0" presId="urn:microsoft.com/office/officeart/2005/8/layout/chevron2"/>
    <dgm:cxn modelId="{C551028D-D628-4715-A4A2-D2DAE2799617}" srcId="{11F04E01-3FA8-45A5-8C17-9EB4E3A363B8}" destId="{03AE3A49-D69B-4CCF-AD1C-6AAB9E6B965F}" srcOrd="0" destOrd="0" parTransId="{6F38CC3B-482F-4737-8DCF-BF2969335904}" sibTransId="{B6818473-75DE-4154-AEE8-8E8EEE19B33E}"/>
    <dgm:cxn modelId="{2739E4DD-3F37-4D18-9E62-45A892B48BC9}" type="presOf" srcId="{F1213BAE-A024-42F0-959E-EB9BEDCE0A2F}" destId="{B7B6869C-B491-48D0-B331-0DD716775155}" srcOrd="0" destOrd="0" presId="urn:microsoft.com/office/officeart/2005/8/layout/chevron2"/>
    <dgm:cxn modelId="{D9BF0747-0A0D-4011-B4C4-DF986641518E}" type="presOf" srcId="{F77C623E-7B44-4E0F-932B-5431ABC2566F}" destId="{2F3772C1-B26E-485D-A5ED-FB80941736D4}" srcOrd="0" destOrd="0" presId="urn:microsoft.com/office/officeart/2005/8/layout/chevron2"/>
    <dgm:cxn modelId="{FC0F35B7-9485-49FB-A6C5-18449B8BD71D}" srcId="{E65FA401-B251-4559-B964-84330C6987E1}" destId="{446C3CDE-640D-4CB5-AC7E-4E8C4DC3872E}" srcOrd="1" destOrd="0" parTransId="{4DCCE3F2-89E7-4442-A877-3D598401FE92}" sibTransId="{D2D522CB-9184-4BE1-B606-4BF74EBD0F62}"/>
    <dgm:cxn modelId="{2E1CC69E-F89F-4724-93B7-17450D796AE2}" srcId="{E65FA401-B251-4559-B964-84330C6987E1}" destId="{2E6110F8-754F-48FE-832E-550DAED49B9B}" srcOrd="2" destOrd="0" parTransId="{828D0B2A-C531-4C2A-927D-F75EA287E2CC}" sibTransId="{56C36BB4-AD06-4CE1-A7CF-BB8CD5A96204}"/>
    <dgm:cxn modelId="{6F298996-CBE4-43AC-A3D0-D17AB1013EA9}" srcId="{446C3CDE-640D-4CB5-AC7E-4E8C4DC3872E}" destId="{F1213BAE-A024-42F0-959E-EB9BEDCE0A2F}" srcOrd="0" destOrd="0" parTransId="{3D266E6B-7466-4BFF-9D1D-28173AAAEFDE}" sibTransId="{84AE00AC-A50F-45FA-B747-77FC74DD176B}"/>
    <dgm:cxn modelId="{80F3B0C5-BE2E-4986-A5B0-4EA38222032E}" srcId="{2E6110F8-754F-48FE-832E-550DAED49B9B}" destId="{F77C623E-7B44-4E0F-932B-5431ABC2566F}" srcOrd="0" destOrd="0" parTransId="{6E63BAF3-240D-4729-B67D-F7C007D2B33E}" sibTransId="{4571E983-B71E-4DEB-AB86-C2F32456CDDC}"/>
    <dgm:cxn modelId="{24E6FC50-221A-461E-8F7D-2CCC3B501DFB}" type="presParOf" srcId="{4EE45ACB-C68F-4AC4-A025-1BF6096EFA4B}" destId="{717E567A-199B-4005-8D5C-19379D96A612}" srcOrd="0" destOrd="0" presId="urn:microsoft.com/office/officeart/2005/8/layout/chevron2"/>
    <dgm:cxn modelId="{499E4172-8F4B-4C86-824D-9B227CAE6A0A}" type="presParOf" srcId="{717E567A-199B-4005-8D5C-19379D96A612}" destId="{F83B6E82-9C94-4712-B870-E9621F4E3449}" srcOrd="0" destOrd="0" presId="urn:microsoft.com/office/officeart/2005/8/layout/chevron2"/>
    <dgm:cxn modelId="{01537023-9531-4CD2-B712-D01F968479E8}" type="presParOf" srcId="{717E567A-199B-4005-8D5C-19379D96A612}" destId="{64B6698E-F086-4473-8899-AFE2388A1DA9}" srcOrd="1" destOrd="0" presId="urn:microsoft.com/office/officeart/2005/8/layout/chevron2"/>
    <dgm:cxn modelId="{E5B4A52E-1164-493C-AB4D-1BE2C5108931}" type="presParOf" srcId="{4EE45ACB-C68F-4AC4-A025-1BF6096EFA4B}" destId="{DAC80465-21FB-42A8-B04F-13129FFB27F6}" srcOrd="1" destOrd="0" presId="urn:microsoft.com/office/officeart/2005/8/layout/chevron2"/>
    <dgm:cxn modelId="{0DF0EC29-1F51-421A-B1D8-6E480D859619}" type="presParOf" srcId="{4EE45ACB-C68F-4AC4-A025-1BF6096EFA4B}" destId="{9D0E43EE-28A1-4F9D-AD27-4C69D8B63884}" srcOrd="2" destOrd="0" presId="urn:microsoft.com/office/officeart/2005/8/layout/chevron2"/>
    <dgm:cxn modelId="{7BFD8F7B-E86A-4858-AAC3-50361B56D8E4}" type="presParOf" srcId="{9D0E43EE-28A1-4F9D-AD27-4C69D8B63884}" destId="{9FADC355-5A29-4217-8845-31DA96FFDA3E}" srcOrd="0" destOrd="0" presId="urn:microsoft.com/office/officeart/2005/8/layout/chevron2"/>
    <dgm:cxn modelId="{D068338C-80EF-43A8-B185-C080C397E398}" type="presParOf" srcId="{9D0E43EE-28A1-4F9D-AD27-4C69D8B63884}" destId="{B7B6869C-B491-48D0-B331-0DD716775155}" srcOrd="1" destOrd="0" presId="urn:microsoft.com/office/officeart/2005/8/layout/chevron2"/>
    <dgm:cxn modelId="{768054D5-406C-47F1-A891-75D32F218CC7}" type="presParOf" srcId="{4EE45ACB-C68F-4AC4-A025-1BF6096EFA4B}" destId="{454B4E6E-6EE2-404C-A386-F0E201CB84AC}" srcOrd="3" destOrd="0" presId="urn:microsoft.com/office/officeart/2005/8/layout/chevron2"/>
    <dgm:cxn modelId="{7E965975-1335-4114-A4E7-644A8A7FC063}" type="presParOf" srcId="{4EE45ACB-C68F-4AC4-A025-1BF6096EFA4B}" destId="{E4E21971-10D0-4D9F-8727-13B221781803}" srcOrd="4" destOrd="0" presId="urn:microsoft.com/office/officeart/2005/8/layout/chevron2"/>
    <dgm:cxn modelId="{8EF1628C-7391-49F7-944C-744C766D1DB2}" type="presParOf" srcId="{E4E21971-10D0-4D9F-8727-13B221781803}" destId="{09F33183-9995-420F-A38A-1160ECDFD372}" srcOrd="0" destOrd="0" presId="urn:microsoft.com/office/officeart/2005/8/layout/chevron2"/>
    <dgm:cxn modelId="{299DF36A-F352-4856-B7BD-CCAFB149751A}" type="presParOf" srcId="{E4E21971-10D0-4D9F-8727-13B221781803}" destId="{2F3772C1-B26E-485D-A5ED-FB80941736D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65FA401-B251-4559-B964-84330C6987E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C"/>
        </a:p>
      </dgm:t>
    </dgm:pt>
    <dgm:pt modelId="{11F04E01-3FA8-45A5-8C17-9EB4E3A363B8}">
      <dgm:prSet phldrT="[Texto]"/>
      <dgm:spPr/>
      <dgm:t>
        <a:bodyPr/>
        <a:lstStyle/>
        <a:p>
          <a:r>
            <a:rPr lang="es-EC" dirty="0" smtClean="0"/>
            <a:t>7.-</a:t>
          </a:r>
          <a:endParaRPr lang="es-EC" dirty="0"/>
        </a:p>
      </dgm:t>
    </dgm:pt>
    <dgm:pt modelId="{42F6A289-E237-4251-A4A5-7C048A1E11C9}" type="parTrans" cxnId="{25E23916-026F-4A6B-A041-3BFCE9835525}">
      <dgm:prSet/>
      <dgm:spPr/>
      <dgm:t>
        <a:bodyPr/>
        <a:lstStyle/>
        <a:p>
          <a:endParaRPr lang="es-EC"/>
        </a:p>
      </dgm:t>
    </dgm:pt>
    <dgm:pt modelId="{56D7C613-D364-4DB9-BAC1-DA5FFA35D531}" type="sibTrans" cxnId="{25E23916-026F-4A6B-A041-3BFCE9835525}">
      <dgm:prSet/>
      <dgm:spPr/>
      <dgm:t>
        <a:bodyPr/>
        <a:lstStyle/>
        <a:p>
          <a:endParaRPr lang="es-EC"/>
        </a:p>
      </dgm:t>
    </dgm:pt>
    <dgm:pt modelId="{03AE3A49-D69B-4CCF-AD1C-6AAB9E6B965F}">
      <dgm:prSet phldrT="[Texto]" custT="1"/>
      <dgm:spPr/>
      <dgm:t>
        <a:bodyPr/>
        <a:lstStyle/>
        <a:p>
          <a:pPr algn="just"/>
          <a:r>
            <a:rPr lang="es-ES" sz="1800" dirty="0" smtClean="0"/>
            <a:t>Incrementar el capital social, además utilizar las utilidades retenidas para recapitalizar, con la finalidad de poder reducir el apalancamiento financiero.</a:t>
          </a:r>
          <a:endParaRPr lang="es-EC" sz="1800" dirty="0"/>
        </a:p>
      </dgm:t>
    </dgm:pt>
    <dgm:pt modelId="{6F38CC3B-482F-4737-8DCF-BF2969335904}" type="parTrans" cxnId="{C551028D-D628-4715-A4A2-D2DAE2799617}">
      <dgm:prSet/>
      <dgm:spPr/>
      <dgm:t>
        <a:bodyPr/>
        <a:lstStyle/>
        <a:p>
          <a:endParaRPr lang="es-EC"/>
        </a:p>
      </dgm:t>
    </dgm:pt>
    <dgm:pt modelId="{B6818473-75DE-4154-AEE8-8E8EEE19B33E}" type="sibTrans" cxnId="{C551028D-D628-4715-A4A2-D2DAE2799617}">
      <dgm:prSet/>
      <dgm:spPr/>
      <dgm:t>
        <a:bodyPr/>
        <a:lstStyle/>
        <a:p>
          <a:endParaRPr lang="es-EC"/>
        </a:p>
      </dgm:t>
    </dgm:pt>
    <dgm:pt modelId="{446C3CDE-640D-4CB5-AC7E-4E8C4DC3872E}">
      <dgm:prSet phldrT="[Texto]"/>
      <dgm:spPr/>
      <dgm:t>
        <a:bodyPr/>
        <a:lstStyle/>
        <a:p>
          <a:r>
            <a:rPr lang="es-EC" dirty="0" smtClean="0"/>
            <a:t>8.-</a:t>
          </a:r>
          <a:endParaRPr lang="es-EC" dirty="0"/>
        </a:p>
      </dgm:t>
    </dgm:pt>
    <dgm:pt modelId="{4DCCE3F2-89E7-4442-A877-3D598401FE92}" type="parTrans" cxnId="{FC0F35B7-9485-49FB-A6C5-18449B8BD71D}">
      <dgm:prSet/>
      <dgm:spPr/>
      <dgm:t>
        <a:bodyPr/>
        <a:lstStyle/>
        <a:p>
          <a:endParaRPr lang="es-EC"/>
        </a:p>
      </dgm:t>
    </dgm:pt>
    <dgm:pt modelId="{D2D522CB-9184-4BE1-B606-4BF74EBD0F62}" type="sibTrans" cxnId="{FC0F35B7-9485-49FB-A6C5-18449B8BD71D}">
      <dgm:prSet/>
      <dgm:spPr/>
      <dgm:t>
        <a:bodyPr/>
        <a:lstStyle/>
        <a:p>
          <a:endParaRPr lang="es-EC"/>
        </a:p>
      </dgm:t>
    </dgm:pt>
    <dgm:pt modelId="{F1213BAE-A024-42F0-959E-EB9BEDCE0A2F}">
      <dgm:prSet phldrT="[Texto]" custT="1"/>
      <dgm:spPr/>
      <dgm:t>
        <a:bodyPr/>
        <a:lstStyle/>
        <a:p>
          <a:r>
            <a:rPr lang="es-ES" sz="1800" dirty="0" smtClean="0"/>
            <a:t>Mantener la póliza contra accidentes para tener mayor confianza con los clientes, además en caso de que se adquiera nuevos equipos asegurarlos en el tiempo correcto.</a:t>
          </a:r>
          <a:endParaRPr lang="es-EC" sz="1600" dirty="0"/>
        </a:p>
      </dgm:t>
    </dgm:pt>
    <dgm:pt modelId="{3D266E6B-7466-4BFF-9D1D-28173AAAEFDE}" type="parTrans" cxnId="{6F298996-CBE4-43AC-A3D0-D17AB1013EA9}">
      <dgm:prSet/>
      <dgm:spPr/>
      <dgm:t>
        <a:bodyPr/>
        <a:lstStyle/>
        <a:p>
          <a:endParaRPr lang="es-EC"/>
        </a:p>
      </dgm:t>
    </dgm:pt>
    <dgm:pt modelId="{84AE00AC-A50F-45FA-B747-77FC74DD176B}" type="sibTrans" cxnId="{6F298996-CBE4-43AC-A3D0-D17AB1013EA9}">
      <dgm:prSet/>
      <dgm:spPr/>
      <dgm:t>
        <a:bodyPr/>
        <a:lstStyle/>
        <a:p>
          <a:endParaRPr lang="es-EC"/>
        </a:p>
      </dgm:t>
    </dgm:pt>
    <dgm:pt modelId="{4EE45ACB-C68F-4AC4-A025-1BF6096EFA4B}" type="pres">
      <dgm:prSet presAssocID="{E65FA401-B251-4559-B964-84330C6987E1}" presName="linearFlow" presStyleCnt="0">
        <dgm:presLayoutVars>
          <dgm:dir/>
          <dgm:animLvl val="lvl"/>
          <dgm:resizeHandles val="exact"/>
        </dgm:presLayoutVars>
      </dgm:prSet>
      <dgm:spPr/>
      <dgm:t>
        <a:bodyPr/>
        <a:lstStyle/>
        <a:p>
          <a:endParaRPr lang="es-EC"/>
        </a:p>
      </dgm:t>
    </dgm:pt>
    <dgm:pt modelId="{717E567A-199B-4005-8D5C-19379D96A612}" type="pres">
      <dgm:prSet presAssocID="{11F04E01-3FA8-45A5-8C17-9EB4E3A363B8}" presName="composite" presStyleCnt="0"/>
      <dgm:spPr/>
    </dgm:pt>
    <dgm:pt modelId="{F83B6E82-9C94-4712-B870-E9621F4E3449}" type="pres">
      <dgm:prSet presAssocID="{11F04E01-3FA8-45A5-8C17-9EB4E3A363B8}" presName="parentText" presStyleLbl="alignNode1" presStyleIdx="0" presStyleCnt="2">
        <dgm:presLayoutVars>
          <dgm:chMax val="1"/>
          <dgm:bulletEnabled val="1"/>
        </dgm:presLayoutVars>
      </dgm:prSet>
      <dgm:spPr/>
      <dgm:t>
        <a:bodyPr/>
        <a:lstStyle/>
        <a:p>
          <a:endParaRPr lang="es-EC"/>
        </a:p>
      </dgm:t>
    </dgm:pt>
    <dgm:pt modelId="{64B6698E-F086-4473-8899-AFE2388A1DA9}" type="pres">
      <dgm:prSet presAssocID="{11F04E01-3FA8-45A5-8C17-9EB4E3A363B8}" presName="descendantText" presStyleLbl="alignAcc1" presStyleIdx="0" presStyleCnt="2">
        <dgm:presLayoutVars>
          <dgm:bulletEnabled val="1"/>
        </dgm:presLayoutVars>
      </dgm:prSet>
      <dgm:spPr/>
      <dgm:t>
        <a:bodyPr/>
        <a:lstStyle/>
        <a:p>
          <a:endParaRPr lang="es-EC"/>
        </a:p>
      </dgm:t>
    </dgm:pt>
    <dgm:pt modelId="{DAC80465-21FB-42A8-B04F-13129FFB27F6}" type="pres">
      <dgm:prSet presAssocID="{56D7C613-D364-4DB9-BAC1-DA5FFA35D531}" presName="sp" presStyleCnt="0"/>
      <dgm:spPr/>
    </dgm:pt>
    <dgm:pt modelId="{9D0E43EE-28A1-4F9D-AD27-4C69D8B63884}" type="pres">
      <dgm:prSet presAssocID="{446C3CDE-640D-4CB5-AC7E-4E8C4DC3872E}" presName="composite" presStyleCnt="0"/>
      <dgm:spPr/>
    </dgm:pt>
    <dgm:pt modelId="{9FADC355-5A29-4217-8845-31DA96FFDA3E}" type="pres">
      <dgm:prSet presAssocID="{446C3CDE-640D-4CB5-AC7E-4E8C4DC3872E}" presName="parentText" presStyleLbl="alignNode1" presStyleIdx="1" presStyleCnt="2">
        <dgm:presLayoutVars>
          <dgm:chMax val="1"/>
          <dgm:bulletEnabled val="1"/>
        </dgm:presLayoutVars>
      </dgm:prSet>
      <dgm:spPr/>
      <dgm:t>
        <a:bodyPr/>
        <a:lstStyle/>
        <a:p>
          <a:endParaRPr lang="es-EC"/>
        </a:p>
      </dgm:t>
    </dgm:pt>
    <dgm:pt modelId="{B7B6869C-B491-48D0-B331-0DD716775155}" type="pres">
      <dgm:prSet presAssocID="{446C3CDE-640D-4CB5-AC7E-4E8C4DC3872E}" presName="descendantText" presStyleLbl="alignAcc1" presStyleIdx="1" presStyleCnt="2">
        <dgm:presLayoutVars>
          <dgm:bulletEnabled val="1"/>
        </dgm:presLayoutVars>
      </dgm:prSet>
      <dgm:spPr/>
      <dgm:t>
        <a:bodyPr/>
        <a:lstStyle/>
        <a:p>
          <a:endParaRPr lang="es-EC"/>
        </a:p>
      </dgm:t>
    </dgm:pt>
  </dgm:ptLst>
  <dgm:cxnLst>
    <dgm:cxn modelId="{C3EB0005-2FAA-4127-B571-9A2FB3D9CB81}" type="presOf" srcId="{446C3CDE-640D-4CB5-AC7E-4E8C4DC3872E}" destId="{9FADC355-5A29-4217-8845-31DA96FFDA3E}" srcOrd="0" destOrd="0" presId="urn:microsoft.com/office/officeart/2005/8/layout/chevron2"/>
    <dgm:cxn modelId="{0DB254D5-BCF5-45F8-9B6E-ED3321C7B79A}" type="presOf" srcId="{11F04E01-3FA8-45A5-8C17-9EB4E3A363B8}" destId="{F83B6E82-9C94-4712-B870-E9621F4E3449}" srcOrd="0" destOrd="0" presId="urn:microsoft.com/office/officeart/2005/8/layout/chevron2"/>
    <dgm:cxn modelId="{F25C102F-BEB1-4FD0-A99E-2C10BD3C89DF}" type="presOf" srcId="{E65FA401-B251-4559-B964-84330C6987E1}" destId="{4EE45ACB-C68F-4AC4-A025-1BF6096EFA4B}" srcOrd="0" destOrd="0" presId="urn:microsoft.com/office/officeart/2005/8/layout/chevron2"/>
    <dgm:cxn modelId="{25E23916-026F-4A6B-A041-3BFCE9835525}" srcId="{E65FA401-B251-4559-B964-84330C6987E1}" destId="{11F04E01-3FA8-45A5-8C17-9EB4E3A363B8}" srcOrd="0" destOrd="0" parTransId="{42F6A289-E237-4251-A4A5-7C048A1E11C9}" sibTransId="{56D7C613-D364-4DB9-BAC1-DA5FFA35D531}"/>
    <dgm:cxn modelId="{C551028D-D628-4715-A4A2-D2DAE2799617}" srcId="{11F04E01-3FA8-45A5-8C17-9EB4E3A363B8}" destId="{03AE3A49-D69B-4CCF-AD1C-6AAB9E6B965F}" srcOrd="0" destOrd="0" parTransId="{6F38CC3B-482F-4737-8DCF-BF2969335904}" sibTransId="{B6818473-75DE-4154-AEE8-8E8EEE19B33E}"/>
    <dgm:cxn modelId="{F22BFB42-EE68-4CF2-9FC4-DF9E5C908B69}" type="presOf" srcId="{03AE3A49-D69B-4CCF-AD1C-6AAB9E6B965F}" destId="{64B6698E-F086-4473-8899-AFE2388A1DA9}" srcOrd="0" destOrd="0" presId="urn:microsoft.com/office/officeart/2005/8/layout/chevron2"/>
    <dgm:cxn modelId="{FC0F35B7-9485-49FB-A6C5-18449B8BD71D}" srcId="{E65FA401-B251-4559-B964-84330C6987E1}" destId="{446C3CDE-640D-4CB5-AC7E-4E8C4DC3872E}" srcOrd="1" destOrd="0" parTransId="{4DCCE3F2-89E7-4442-A877-3D598401FE92}" sibTransId="{D2D522CB-9184-4BE1-B606-4BF74EBD0F62}"/>
    <dgm:cxn modelId="{6F298996-CBE4-43AC-A3D0-D17AB1013EA9}" srcId="{446C3CDE-640D-4CB5-AC7E-4E8C4DC3872E}" destId="{F1213BAE-A024-42F0-959E-EB9BEDCE0A2F}" srcOrd="0" destOrd="0" parTransId="{3D266E6B-7466-4BFF-9D1D-28173AAAEFDE}" sibTransId="{84AE00AC-A50F-45FA-B747-77FC74DD176B}"/>
    <dgm:cxn modelId="{FED59C47-F9D8-4218-BC7D-4A46F5798352}" type="presOf" srcId="{F1213BAE-A024-42F0-959E-EB9BEDCE0A2F}" destId="{B7B6869C-B491-48D0-B331-0DD716775155}" srcOrd="0" destOrd="0" presId="urn:microsoft.com/office/officeart/2005/8/layout/chevron2"/>
    <dgm:cxn modelId="{6DA2AA18-8F47-461A-9525-51B5C0C1A600}" type="presParOf" srcId="{4EE45ACB-C68F-4AC4-A025-1BF6096EFA4B}" destId="{717E567A-199B-4005-8D5C-19379D96A612}" srcOrd="0" destOrd="0" presId="urn:microsoft.com/office/officeart/2005/8/layout/chevron2"/>
    <dgm:cxn modelId="{118DBF59-1568-40E3-A5A6-4578F29284F9}" type="presParOf" srcId="{717E567A-199B-4005-8D5C-19379D96A612}" destId="{F83B6E82-9C94-4712-B870-E9621F4E3449}" srcOrd="0" destOrd="0" presId="urn:microsoft.com/office/officeart/2005/8/layout/chevron2"/>
    <dgm:cxn modelId="{04A0A42F-B181-485E-934D-0B10BED6C830}" type="presParOf" srcId="{717E567A-199B-4005-8D5C-19379D96A612}" destId="{64B6698E-F086-4473-8899-AFE2388A1DA9}" srcOrd="1" destOrd="0" presId="urn:microsoft.com/office/officeart/2005/8/layout/chevron2"/>
    <dgm:cxn modelId="{8B48B1C0-9C1A-42AD-8FED-48C87F6A21FC}" type="presParOf" srcId="{4EE45ACB-C68F-4AC4-A025-1BF6096EFA4B}" destId="{DAC80465-21FB-42A8-B04F-13129FFB27F6}" srcOrd="1" destOrd="0" presId="urn:microsoft.com/office/officeart/2005/8/layout/chevron2"/>
    <dgm:cxn modelId="{009F27B4-AAAF-4A72-98EF-6DBB0EE94849}" type="presParOf" srcId="{4EE45ACB-C68F-4AC4-A025-1BF6096EFA4B}" destId="{9D0E43EE-28A1-4F9D-AD27-4C69D8B63884}" srcOrd="2" destOrd="0" presId="urn:microsoft.com/office/officeart/2005/8/layout/chevron2"/>
    <dgm:cxn modelId="{15991A83-C210-4407-ADF8-570842FB0E62}" type="presParOf" srcId="{9D0E43EE-28A1-4F9D-AD27-4C69D8B63884}" destId="{9FADC355-5A29-4217-8845-31DA96FFDA3E}" srcOrd="0" destOrd="0" presId="urn:microsoft.com/office/officeart/2005/8/layout/chevron2"/>
    <dgm:cxn modelId="{F57BB5CC-A69F-4046-B04E-1D5B4B8094EB}" type="presParOf" srcId="{9D0E43EE-28A1-4F9D-AD27-4C69D8B63884}" destId="{B7B6869C-B491-48D0-B331-0DD71677515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0B534-991A-406A-B7AD-E82840C14C15}"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s-EC"/>
        </a:p>
      </dgm:t>
    </dgm:pt>
    <dgm:pt modelId="{601C15FB-8C78-451E-AA6A-AA9F06B2D588}">
      <dgm:prSet phldrT="[Texto]"/>
      <dgm:spPr/>
      <dgm:t>
        <a:bodyPr/>
        <a:lstStyle/>
        <a:p>
          <a:r>
            <a:rPr lang="es-EC" dirty="0" smtClean="0">
              <a:solidFill>
                <a:schemeClr val="tx1"/>
              </a:solidFill>
            </a:rPr>
            <a:t>Esquema sencillo	</a:t>
          </a:r>
          <a:endParaRPr lang="es-EC" dirty="0">
            <a:solidFill>
              <a:schemeClr val="tx1"/>
            </a:solidFill>
          </a:endParaRPr>
        </a:p>
      </dgm:t>
    </dgm:pt>
    <dgm:pt modelId="{1B7E64A3-F19E-4D9A-99A9-EBA6582BB030}" type="parTrans" cxnId="{4F24B4F8-26F3-4074-A33E-948C5E3B4AEE}">
      <dgm:prSet/>
      <dgm:spPr/>
      <dgm:t>
        <a:bodyPr/>
        <a:lstStyle/>
        <a:p>
          <a:endParaRPr lang="es-EC"/>
        </a:p>
      </dgm:t>
    </dgm:pt>
    <dgm:pt modelId="{790B4C11-F98D-4D71-AEE3-C0FC2D80161B}" type="sibTrans" cxnId="{4F24B4F8-26F3-4074-A33E-948C5E3B4AEE}">
      <dgm:prSet/>
      <dgm:spPr/>
      <dgm:t>
        <a:bodyPr/>
        <a:lstStyle/>
        <a:p>
          <a:endParaRPr lang="es-EC"/>
        </a:p>
      </dgm:t>
    </dgm:pt>
    <dgm:pt modelId="{0FDA15D2-D245-4CF7-9EA1-E8F6743BD24C}">
      <dgm:prSet phldrT="[Texto]"/>
      <dgm:spPr/>
      <dgm:t>
        <a:bodyPr/>
        <a:lstStyle/>
        <a:p>
          <a:r>
            <a:rPr lang="es-EC" dirty="0" smtClean="0">
              <a:solidFill>
                <a:schemeClr val="tx1"/>
              </a:solidFill>
            </a:rPr>
            <a:t>Tres niveles</a:t>
          </a:r>
          <a:endParaRPr lang="es-EC" dirty="0">
            <a:solidFill>
              <a:schemeClr val="tx1"/>
            </a:solidFill>
          </a:endParaRPr>
        </a:p>
      </dgm:t>
    </dgm:pt>
    <dgm:pt modelId="{BA54D388-5876-45EF-8BAF-5C196DE4C4F1}" type="parTrans" cxnId="{AA9E0B9D-25BC-493D-89A5-5F7813626AE5}">
      <dgm:prSet/>
      <dgm:spPr/>
      <dgm:t>
        <a:bodyPr/>
        <a:lstStyle/>
        <a:p>
          <a:endParaRPr lang="es-EC"/>
        </a:p>
      </dgm:t>
    </dgm:pt>
    <dgm:pt modelId="{E4DDE80D-32B9-4413-B682-12C5F51C387A}" type="sibTrans" cxnId="{AA9E0B9D-25BC-493D-89A5-5F7813626AE5}">
      <dgm:prSet/>
      <dgm:spPr/>
      <dgm:t>
        <a:bodyPr/>
        <a:lstStyle/>
        <a:p>
          <a:endParaRPr lang="es-EC"/>
        </a:p>
      </dgm:t>
    </dgm:pt>
    <dgm:pt modelId="{BB9FF6D7-408A-4AAF-B945-145AA9B789F5}">
      <dgm:prSet phldrT="[Texto]"/>
      <dgm:spPr/>
      <dgm:t>
        <a:bodyPr/>
        <a:lstStyle/>
        <a:p>
          <a:r>
            <a:rPr lang="es-EC" dirty="0" smtClean="0">
              <a:solidFill>
                <a:schemeClr val="tx1"/>
              </a:solidFill>
            </a:rPr>
            <a:t>Realiza concesiones con centros comerciales</a:t>
          </a:r>
          <a:endParaRPr lang="es-EC" dirty="0">
            <a:solidFill>
              <a:schemeClr val="tx1"/>
            </a:solidFill>
          </a:endParaRPr>
        </a:p>
      </dgm:t>
    </dgm:pt>
    <dgm:pt modelId="{3623ABC7-B4F2-490E-96CB-F46816C95379}" type="parTrans" cxnId="{4FC340E5-4EA3-492F-A47F-B958A7B241E5}">
      <dgm:prSet/>
      <dgm:spPr/>
      <dgm:t>
        <a:bodyPr/>
        <a:lstStyle/>
        <a:p>
          <a:endParaRPr lang="es-EC"/>
        </a:p>
      </dgm:t>
    </dgm:pt>
    <dgm:pt modelId="{16396D0C-B2C6-4101-B714-E2A2F6B8BE6D}" type="sibTrans" cxnId="{4FC340E5-4EA3-492F-A47F-B958A7B241E5}">
      <dgm:prSet/>
      <dgm:spPr/>
      <dgm:t>
        <a:bodyPr/>
        <a:lstStyle/>
        <a:p>
          <a:endParaRPr lang="es-EC"/>
        </a:p>
      </dgm:t>
    </dgm:pt>
    <dgm:pt modelId="{4DA1596E-9A5C-4469-96FD-9CAC5E889DB5}">
      <dgm:prSet phldrT="[Texto]"/>
      <dgm:spPr/>
      <dgm:t>
        <a:bodyPr/>
        <a:lstStyle/>
        <a:p>
          <a:r>
            <a:rPr lang="es-EC" dirty="0" smtClean="0">
              <a:solidFill>
                <a:schemeClr val="tx1"/>
              </a:solidFill>
            </a:rPr>
            <a:t>Mantiene una Póliza de seguros para los juegos.</a:t>
          </a:r>
          <a:endParaRPr lang="es-EC" dirty="0">
            <a:solidFill>
              <a:schemeClr val="tx1"/>
            </a:solidFill>
          </a:endParaRPr>
        </a:p>
      </dgm:t>
    </dgm:pt>
    <dgm:pt modelId="{92684BFC-3DA1-4AB0-8427-677BACCDC478}" type="parTrans" cxnId="{83C3C6E3-F8FA-41DC-8444-4F94894D992D}">
      <dgm:prSet/>
      <dgm:spPr/>
      <dgm:t>
        <a:bodyPr/>
        <a:lstStyle/>
        <a:p>
          <a:endParaRPr lang="es-EC"/>
        </a:p>
      </dgm:t>
    </dgm:pt>
    <dgm:pt modelId="{5E2CB8E6-84F0-4E41-AE82-8157BECC453D}" type="sibTrans" cxnId="{83C3C6E3-F8FA-41DC-8444-4F94894D992D}">
      <dgm:prSet/>
      <dgm:spPr/>
      <dgm:t>
        <a:bodyPr/>
        <a:lstStyle/>
        <a:p>
          <a:endParaRPr lang="es-EC"/>
        </a:p>
      </dgm:t>
    </dgm:pt>
    <dgm:pt modelId="{F1A4759A-6238-4665-B403-801FCCB8A263}">
      <dgm:prSet phldrT="[Texto]"/>
      <dgm:spPr/>
      <dgm:t>
        <a:bodyPr/>
        <a:lstStyle/>
        <a:p>
          <a:r>
            <a:rPr lang="es-EC" dirty="0" smtClean="0">
              <a:solidFill>
                <a:schemeClr val="tx1"/>
              </a:solidFill>
            </a:rPr>
            <a:t>Cuenta con 22 personas</a:t>
          </a:r>
          <a:endParaRPr lang="es-EC" dirty="0">
            <a:solidFill>
              <a:schemeClr val="tx1"/>
            </a:solidFill>
          </a:endParaRPr>
        </a:p>
      </dgm:t>
    </dgm:pt>
    <dgm:pt modelId="{D4E983FB-A610-4699-AC63-8942FE69F33C}" type="parTrans" cxnId="{4970C7D6-921E-4228-A3D9-979AC3C6A3EA}">
      <dgm:prSet/>
      <dgm:spPr/>
      <dgm:t>
        <a:bodyPr/>
        <a:lstStyle/>
        <a:p>
          <a:endParaRPr lang="es-EC"/>
        </a:p>
      </dgm:t>
    </dgm:pt>
    <dgm:pt modelId="{5E08D615-A78B-4500-AAF4-FAF8EFDFEB85}" type="sibTrans" cxnId="{4970C7D6-921E-4228-A3D9-979AC3C6A3EA}">
      <dgm:prSet/>
      <dgm:spPr/>
      <dgm:t>
        <a:bodyPr/>
        <a:lstStyle/>
        <a:p>
          <a:endParaRPr lang="es-EC"/>
        </a:p>
      </dgm:t>
    </dgm:pt>
    <dgm:pt modelId="{37327756-30EC-4B67-840A-6929C227B0CE}" type="pres">
      <dgm:prSet presAssocID="{9760B534-991A-406A-B7AD-E82840C14C15}" presName="diagram" presStyleCnt="0">
        <dgm:presLayoutVars>
          <dgm:dir/>
          <dgm:resizeHandles val="exact"/>
        </dgm:presLayoutVars>
      </dgm:prSet>
      <dgm:spPr/>
      <dgm:t>
        <a:bodyPr/>
        <a:lstStyle/>
        <a:p>
          <a:endParaRPr lang="es-EC"/>
        </a:p>
      </dgm:t>
    </dgm:pt>
    <dgm:pt modelId="{2629F09E-45D0-42E9-8ECD-B209CF3B6292}" type="pres">
      <dgm:prSet presAssocID="{601C15FB-8C78-451E-AA6A-AA9F06B2D588}" presName="node" presStyleLbl="node1" presStyleIdx="0" presStyleCnt="5">
        <dgm:presLayoutVars>
          <dgm:bulletEnabled val="1"/>
        </dgm:presLayoutVars>
      </dgm:prSet>
      <dgm:spPr>
        <a:prstGeom prst="roundRect">
          <a:avLst/>
        </a:prstGeom>
      </dgm:spPr>
      <dgm:t>
        <a:bodyPr/>
        <a:lstStyle/>
        <a:p>
          <a:endParaRPr lang="es-EC"/>
        </a:p>
      </dgm:t>
    </dgm:pt>
    <dgm:pt modelId="{CC7D9DC0-3D27-4548-84BB-9DE8BC064744}" type="pres">
      <dgm:prSet presAssocID="{790B4C11-F98D-4D71-AEE3-C0FC2D80161B}" presName="sibTrans" presStyleCnt="0"/>
      <dgm:spPr/>
    </dgm:pt>
    <dgm:pt modelId="{B7077FA5-208F-4235-8AF8-7507CD47E3BC}" type="pres">
      <dgm:prSet presAssocID="{0FDA15D2-D245-4CF7-9EA1-E8F6743BD24C}" presName="node" presStyleLbl="node1" presStyleIdx="1" presStyleCnt="5">
        <dgm:presLayoutVars>
          <dgm:bulletEnabled val="1"/>
        </dgm:presLayoutVars>
      </dgm:prSet>
      <dgm:spPr>
        <a:prstGeom prst="roundRect">
          <a:avLst/>
        </a:prstGeom>
      </dgm:spPr>
      <dgm:t>
        <a:bodyPr/>
        <a:lstStyle/>
        <a:p>
          <a:endParaRPr lang="es-EC"/>
        </a:p>
      </dgm:t>
    </dgm:pt>
    <dgm:pt modelId="{77237822-9F49-450C-B6B7-77866C8E7D09}" type="pres">
      <dgm:prSet presAssocID="{E4DDE80D-32B9-4413-B682-12C5F51C387A}" presName="sibTrans" presStyleCnt="0"/>
      <dgm:spPr/>
    </dgm:pt>
    <dgm:pt modelId="{26172DB2-EB7A-4A03-9CC4-D310ADFB4200}" type="pres">
      <dgm:prSet presAssocID="{BB9FF6D7-408A-4AAF-B945-145AA9B789F5}" presName="node" presStyleLbl="node1" presStyleIdx="2" presStyleCnt="5">
        <dgm:presLayoutVars>
          <dgm:bulletEnabled val="1"/>
        </dgm:presLayoutVars>
      </dgm:prSet>
      <dgm:spPr>
        <a:prstGeom prst="roundRect">
          <a:avLst/>
        </a:prstGeom>
      </dgm:spPr>
      <dgm:t>
        <a:bodyPr/>
        <a:lstStyle/>
        <a:p>
          <a:endParaRPr lang="es-EC"/>
        </a:p>
      </dgm:t>
    </dgm:pt>
    <dgm:pt modelId="{F04454D6-7C08-4602-89B6-F73A140F7B61}" type="pres">
      <dgm:prSet presAssocID="{16396D0C-B2C6-4101-B714-E2A2F6B8BE6D}" presName="sibTrans" presStyleCnt="0"/>
      <dgm:spPr/>
    </dgm:pt>
    <dgm:pt modelId="{524A488B-828A-494B-A941-A12506082658}" type="pres">
      <dgm:prSet presAssocID="{4DA1596E-9A5C-4469-96FD-9CAC5E889DB5}" presName="node" presStyleLbl="node1" presStyleIdx="3" presStyleCnt="5">
        <dgm:presLayoutVars>
          <dgm:bulletEnabled val="1"/>
        </dgm:presLayoutVars>
      </dgm:prSet>
      <dgm:spPr>
        <a:prstGeom prst="roundRect">
          <a:avLst/>
        </a:prstGeom>
      </dgm:spPr>
      <dgm:t>
        <a:bodyPr/>
        <a:lstStyle/>
        <a:p>
          <a:endParaRPr lang="es-EC"/>
        </a:p>
      </dgm:t>
    </dgm:pt>
    <dgm:pt modelId="{CF979881-DD0F-42F0-849F-C06EC234B4F6}" type="pres">
      <dgm:prSet presAssocID="{5E2CB8E6-84F0-4E41-AE82-8157BECC453D}" presName="sibTrans" presStyleCnt="0"/>
      <dgm:spPr/>
    </dgm:pt>
    <dgm:pt modelId="{A7DDB524-A168-4616-BA57-94DB08B5EA00}" type="pres">
      <dgm:prSet presAssocID="{F1A4759A-6238-4665-B403-801FCCB8A263}" presName="node" presStyleLbl="node1" presStyleIdx="4" presStyleCnt="5">
        <dgm:presLayoutVars>
          <dgm:bulletEnabled val="1"/>
        </dgm:presLayoutVars>
      </dgm:prSet>
      <dgm:spPr>
        <a:prstGeom prst="roundRect">
          <a:avLst/>
        </a:prstGeom>
      </dgm:spPr>
      <dgm:t>
        <a:bodyPr/>
        <a:lstStyle/>
        <a:p>
          <a:endParaRPr lang="es-EC"/>
        </a:p>
      </dgm:t>
    </dgm:pt>
  </dgm:ptLst>
  <dgm:cxnLst>
    <dgm:cxn modelId="{7ACCFD2F-E1D6-4E66-9631-F9347861EE8B}" type="presOf" srcId="{BB9FF6D7-408A-4AAF-B945-145AA9B789F5}" destId="{26172DB2-EB7A-4A03-9CC4-D310ADFB4200}" srcOrd="0" destOrd="0" presId="urn:microsoft.com/office/officeart/2005/8/layout/default"/>
    <dgm:cxn modelId="{4F24B4F8-26F3-4074-A33E-948C5E3B4AEE}" srcId="{9760B534-991A-406A-B7AD-E82840C14C15}" destId="{601C15FB-8C78-451E-AA6A-AA9F06B2D588}" srcOrd="0" destOrd="0" parTransId="{1B7E64A3-F19E-4D9A-99A9-EBA6582BB030}" sibTransId="{790B4C11-F98D-4D71-AEE3-C0FC2D80161B}"/>
    <dgm:cxn modelId="{4FC340E5-4EA3-492F-A47F-B958A7B241E5}" srcId="{9760B534-991A-406A-B7AD-E82840C14C15}" destId="{BB9FF6D7-408A-4AAF-B945-145AA9B789F5}" srcOrd="2" destOrd="0" parTransId="{3623ABC7-B4F2-490E-96CB-F46816C95379}" sibTransId="{16396D0C-B2C6-4101-B714-E2A2F6B8BE6D}"/>
    <dgm:cxn modelId="{0E2906E9-9F41-49EF-BE3B-7F8A0ED7DDDE}" type="presOf" srcId="{601C15FB-8C78-451E-AA6A-AA9F06B2D588}" destId="{2629F09E-45D0-42E9-8ECD-B209CF3B6292}" srcOrd="0" destOrd="0" presId="urn:microsoft.com/office/officeart/2005/8/layout/default"/>
    <dgm:cxn modelId="{F2A70C38-813C-49E5-BD68-820555554BEF}" type="presOf" srcId="{0FDA15D2-D245-4CF7-9EA1-E8F6743BD24C}" destId="{B7077FA5-208F-4235-8AF8-7507CD47E3BC}" srcOrd="0" destOrd="0" presId="urn:microsoft.com/office/officeart/2005/8/layout/default"/>
    <dgm:cxn modelId="{AA9E0B9D-25BC-493D-89A5-5F7813626AE5}" srcId="{9760B534-991A-406A-B7AD-E82840C14C15}" destId="{0FDA15D2-D245-4CF7-9EA1-E8F6743BD24C}" srcOrd="1" destOrd="0" parTransId="{BA54D388-5876-45EF-8BAF-5C196DE4C4F1}" sibTransId="{E4DDE80D-32B9-4413-B682-12C5F51C387A}"/>
    <dgm:cxn modelId="{E3104F0F-535E-4832-9941-5915E8E3561C}" type="presOf" srcId="{9760B534-991A-406A-B7AD-E82840C14C15}" destId="{37327756-30EC-4B67-840A-6929C227B0CE}" srcOrd="0" destOrd="0" presId="urn:microsoft.com/office/officeart/2005/8/layout/default"/>
    <dgm:cxn modelId="{83C3C6E3-F8FA-41DC-8444-4F94894D992D}" srcId="{9760B534-991A-406A-B7AD-E82840C14C15}" destId="{4DA1596E-9A5C-4469-96FD-9CAC5E889DB5}" srcOrd="3" destOrd="0" parTransId="{92684BFC-3DA1-4AB0-8427-677BACCDC478}" sibTransId="{5E2CB8E6-84F0-4E41-AE82-8157BECC453D}"/>
    <dgm:cxn modelId="{4970C7D6-921E-4228-A3D9-979AC3C6A3EA}" srcId="{9760B534-991A-406A-B7AD-E82840C14C15}" destId="{F1A4759A-6238-4665-B403-801FCCB8A263}" srcOrd="4" destOrd="0" parTransId="{D4E983FB-A610-4699-AC63-8942FE69F33C}" sibTransId="{5E08D615-A78B-4500-AAF4-FAF8EFDFEB85}"/>
    <dgm:cxn modelId="{38D35229-AF24-4525-90AA-80C2074AD0BB}" type="presOf" srcId="{4DA1596E-9A5C-4469-96FD-9CAC5E889DB5}" destId="{524A488B-828A-494B-A941-A12506082658}" srcOrd="0" destOrd="0" presId="urn:microsoft.com/office/officeart/2005/8/layout/default"/>
    <dgm:cxn modelId="{81D29A04-4B55-48A7-917B-60B1779E8728}" type="presOf" srcId="{F1A4759A-6238-4665-B403-801FCCB8A263}" destId="{A7DDB524-A168-4616-BA57-94DB08B5EA00}" srcOrd="0" destOrd="0" presId="urn:microsoft.com/office/officeart/2005/8/layout/default"/>
    <dgm:cxn modelId="{2A80FBC8-BFC9-46F0-B903-7F4C12206E8B}" type="presParOf" srcId="{37327756-30EC-4B67-840A-6929C227B0CE}" destId="{2629F09E-45D0-42E9-8ECD-B209CF3B6292}" srcOrd="0" destOrd="0" presId="urn:microsoft.com/office/officeart/2005/8/layout/default"/>
    <dgm:cxn modelId="{57B8BB68-6CD0-42ED-8A66-47B555E75DBB}" type="presParOf" srcId="{37327756-30EC-4B67-840A-6929C227B0CE}" destId="{CC7D9DC0-3D27-4548-84BB-9DE8BC064744}" srcOrd="1" destOrd="0" presId="urn:microsoft.com/office/officeart/2005/8/layout/default"/>
    <dgm:cxn modelId="{01646C40-0AF4-4D35-B4D7-3DE05FCA4D2E}" type="presParOf" srcId="{37327756-30EC-4B67-840A-6929C227B0CE}" destId="{B7077FA5-208F-4235-8AF8-7507CD47E3BC}" srcOrd="2" destOrd="0" presId="urn:microsoft.com/office/officeart/2005/8/layout/default"/>
    <dgm:cxn modelId="{FD7DB488-4220-4C22-BBAF-112C4F14ADBE}" type="presParOf" srcId="{37327756-30EC-4B67-840A-6929C227B0CE}" destId="{77237822-9F49-450C-B6B7-77866C8E7D09}" srcOrd="3" destOrd="0" presId="urn:microsoft.com/office/officeart/2005/8/layout/default"/>
    <dgm:cxn modelId="{068104F7-2DA5-4D9E-A416-A9C26AD025FE}" type="presParOf" srcId="{37327756-30EC-4B67-840A-6929C227B0CE}" destId="{26172DB2-EB7A-4A03-9CC4-D310ADFB4200}" srcOrd="4" destOrd="0" presId="urn:microsoft.com/office/officeart/2005/8/layout/default"/>
    <dgm:cxn modelId="{8146B112-6A03-45B9-A1EC-AE836B5DC149}" type="presParOf" srcId="{37327756-30EC-4B67-840A-6929C227B0CE}" destId="{F04454D6-7C08-4602-89B6-F73A140F7B61}" srcOrd="5" destOrd="0" presId="urn:microsoft.com/office/officeart/2005/8/layout/default"/>
    <dgm:cxn modelId="{5806E69A-BEBB-4421-A953-AE5758731C8A}" type="presParOf" srcId="{37327756-30EC-4B67-840A-6929C227B0CE}" destId="{524A488B-828A-494B-A941-A12506082658}" srcOrd="6" destOrd="0" presId="urn:microsoft.com/office/officeart/2005/8/layout/default"/>
    <dgm:cxn modelId="{095659A5-6494-4B0B-B77D-6D91199EEC05}" type="presParOf" srcId="{37327756-30EC-4B67-840A-6929C227B0CE}" destId="{CF979881-DD0F-42F0-849F-C06EC234B4F6}" srcOrd="7" destOrd="0" presId="urn:microsoft.com/office/officeart/2005/8/layout/default"/>
    <dgm:cxn modelId="{6FBE4A6E-ADC0-416E-A26D-3DD5F368C3AD}" type="presParOf" srcId="{37327756-30EC-4B67-840A-6929C227B0CE}" destId="{A7DDB524-A168-4616-BA57-94DB08B5EA00}"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0B534-991A-406A-B7AD-E82840C14C15}"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s-EC"/>
        </a:p>
      </dgm:t>
    </dgm:pt>
    <dgm:pt modelId="{601C15FB-8C78-451E-AA6A-AA9F06B2D588}">
      <dgm:prSet phldrT="[Texto]" custT="1"/>
      <dgm:spPr/>
      <dgm:t>
        <a:bodyPr/>
        <a:lstStyle/>
        <a:p>
          <a:pPr algn="ctr"/>
          <a:r>
            <a:rPr lang="es-EC" sz="2400" dirty="0" smtClean="0">
              <a:solidFill>
                <a:schemeClr val="tx1"/>
              </a:solidFill>
            </a:rPr>
            <a:t>Maneja un </a:t>
          </a:r>
          <a:r>
            <a:rPr lang="es-ES" sz="2400" dirty="0" smtClean="0">
              <a:solidFill>
                <a:schemeClr val="tx1"/>
              </a:solidFill>
            </a:rPr>
            <a:t>software</a:t>
          </a:r>
          <a:endParaRPr lang="es-EC" sz="2400" dirty="0">
            <a:solidFill>
              <a:schemeClr val="tx1"/>
            </a:solidFill>
          </a:endParaRPr>
        </a:p>
      </dgm:t>
    </dgm:pt>
    <dgm:pt modelId="{1B7E64A3-F19E-4D9A-99A9-EBA6582BB030}" type="parTrans" cxnId="{4F24B4F8-26F3-4074-A33E-948C5E3B4AEE}">
      <dgm:prSet/>
      <dgm:spPr/>
      <dgm:t>
        <a:bodyPr/>
        <a:lstStyle/>
        <a:p>
          <a:endParaRPr lang="es-EC"/>
        </a:p>
      </dgm:t>
    </dgm:pt>
    <dgm:pt modelId="{790B4C11-F98D-4D71-AEE3-C0FC2D80161B}" type="sibTrans" cxnId="{4F24B4F8-26F3-4074-A33E-948C5E3B4AEE}">
      <dgm:prSet/>
      <dgm:spPr/>
      <dgm:t>
        <a:bodyPr/>
        <a:lstStyle/>
        <a:p>
          <a:endParaRPr lang="es-EC"/>
        </a:p>
      </dgm:t>
    </dgm:pt>
    <dgm:pt modelId="{64BFC84B-0BAE-4EA4-9259-D989A94E33D2}">
      <dgm:prSet phldrT="[Texto]" custT="1"/>
      <dgm:spPr/>
      <dgm:t>
        <a:bodyPr/>
        <a:lstStyle/>
        <a:p>
          <a:pPr algn="ctr"/>
          <a:r>
            <a:rPr lang="es-ES" sz="2400" dirty="0" smtClean="0">
              <a:solidFill>
                <a:schemeClr val="tx1"/>
              </a:solidFill>
            </a:rPr>
            <a:t>Para mantener contacto </a:t>
          </a:r>
          <a:endParaRPr lang="es-EC" sz="2400" dirty="0">
            <a:solidFill>
              <a:schemeClr val="tx1"/>
            </a:solidFill>
          </a:endParaRPr>
        </a:p>
      </dgm:t>
    </dgm:pt>
    <dgm:pt modelId="{20D794EC-3A2A-485D-8366-0F8CD2CB6F2D}" type="parTrans" cxnId="{C340A477-2710-4A91-B96C-5476F335BD21}">
      <dgm:prSet/>
      <dgm:spPr/>
      <dgm:t>
        <a:bodyPr/>
        <a:lstStyle/>
        <a:p>
          <a:endParaRPr lang="es-EC"/>
        </a:p>
      </dgm:t>
    </dgm:pt>
    <dgm:pt modelId="{2149D1AD-7898-4417-8E66-A531EA77B5FD}" type="sibTrans" cxnId="{C340A477-2710-4A91-B96C-5476F335BD21}">
      <dgm:prSet/>
      <dgm:spPr/>
      <dgm:t>
        <a:bodyPr/>
        <a:lstStyle/>
        <a:p>
          <a:endParaRPr lang="es-EC"/>
        </a:p>
      </dgm:t>
    </dgm:pt>
    <dgm:pt modelId="{E0E8763B-0D1B-4C73-8B26-A5EE95C11776}">
      <dgm:prSet custT="1"/>
      <dgm:spPr/>
      <dgm:t>
        <a:bodyPr/>
        <a:lstStyle/>
        <a:p>
          <a:pPr algn="ctr"/>
          <a:r>
            <a:rPr lang="es-ES" sz="2400" smtClean="0">
              <a:solidFill>
                <a:schemeClr val="tx1"/>
              </a:solidFill>
            </a:rPr>
            <a:t>Vía </a:t>
          </a:r>
          <a:r>
            <a:rPr lang="es-EC" sz="2400" smtClean="0">
              <a:solidFill>
                <a:schemeClr val="tx1"/>
              </a:solidFill>
            </a:rPr>
            <a:t>Skype</a:t>
          </a:r>
          <a:r>
            <a:rPr lang="es-ES" sz="2400" smtClean="0">
              <a:solidFill>
                <a:schemeClr val="tx1"/>
              </a:solidFill>
            </a:rPr>
            <a:t>.</a:t>
          </a:r>
          <a:endParaRPr lang="es-EC" sz="2400" dirty="0">
            <a:solidFill>
              <a:schemeClr val="tx1"/>
            </a:solidFill>
          </a:endParaRPr>
        </a:p>
      </dgm:t>
    </dgm:pt>
    <dgm:pt modelId="{2CD6A9E2-49C7-4DED-BF8D-B0994622CB71}" type="parTrans" cxnId="{B2688971-1E8D-4154-8652-97BECC1D914E}">
      <dgm:prSet/>
      <dgm:spPr/>
      <dgm:t>
        <a:bodyPr/>
        <a:lstStyle/>
        <a:p>
          <a:endParaRPr lang="es-EC"/>
        </a:p>
      </dgm:t>
    </dgm:pt>
    <dgm:pt modelId="{C5E31E5B-3F9D-493D-BC2A-9AF551B62E23}" type="sibTrans" cxnId="{B2688971-1E8D-4154-8652-97BECC1D914E}">
      <dgm:prSet/>
      <dgm:spPr/>
      <dgm:t>
        <a:bodyPr/>
        <a:lstStyle/>
        <a:p>
          <a:endParaRPr lang="es-EC"/>
        </a:p>
      </dgm:t>
    </dgm:pt>
    <dgm:pt modelId="{423CBCB9-E022-47D1-975C-6BF6B79DC724}">
      <dgm:prSet phldrT="[Texto]" custT="1"/>
      <dgm:spPr/>
      <dgm:t>
        <a:bodyPr/>
        <a:lstStyle/>
        <a:p>
          <a:pPr algn="ctr"/>
          <a:r>
            <a:rPr lang="es-ES" sz="2400" dirty="0" smtClean="0">
              <a:solidFill>
                <a:schemeClr val="tx1"/>
              </a:solidFill>
            </a:rPr>
            <a:t>El </a:t>
          </a:r>
          <a:r>
            <a:rPr lang="es-ES" sz="2400" dirty="0" err="1" smtClean="0">
              <a:solidFill>
                <a:schemeClr val="tx1"/>
              </a:solidFill>
            </a:rPr>
            <a:t>Teamviewer</a:t>
          </a:r>
          <a:r>
            <a:rPr lang="es-ES" sz="2400" dirty="0" smtClean="0">
              <a:solidFill>
                <a:schemeClr val="tx1"/>
              </a:solidFill>
            </a:rPr>
            <a:t>, </a:t>
          </a:r>
          <a:endParaRPr lang="es-EC" sz="2400" dirty="0">
            <a:solidFill>
              <a:schemeClr val="tx1"/>
            </a:solidFill>
          </a:endParaRPr>
        </a:p>
      </dgm:t>
    </dgm:pt>
    <dgm:pt modelId="{D32FED10-C068-48E1-8E71-D77A603366B5}" type="parTrans" cxnId="{C2B0B358-0207-4DF7-BE7A-B8F80B3D4256}">
      <dgm:prSet/>
      <dgm:spPr/>
      <dgm:t>
        <a:bodyPr/>
        <a:lstStyle/>
        <a:p>
          <a:endParaRPr lang="es-EC"/>
        </a:p>
      </dgm:t>
    </dgm:pt>
    <dgm:pt modelId="{6944C3AD-BBCB-471E-B398-107D9E67916E}" type="sibTrans" cxnId="{C2B0B358-0207-4DF7-BE7A-B8F80B3D4256}">
      <dgm:prSet/>
      <dgm:spPr/>
      <dgm:t>
        <a:bodyPr/>
        <a:lstStyle/>
        <a:p>
          <a:endParaRPr lang="es-EC"/>
        </a:p>
      </dgm:t>
    </dgm:pt>
    <dgm:pt modelId="{6F0C9517-8DBA-4588-A0C3-5CB16BEF7D84}">
      <dgm:prSet custT="1"/>
      <dgm:spPr/>
      <dgm:t>
        <a:bodyPr/>
        <a:lstStyle/>
        <a:p>
          <a:pPr algn="ctr"/>
          <a:r>
            <a:rPr lang="es-ES" sz="2400" dirty="0" smtClean="0">
              <a:solidFill>
                <a:schemeClr val="tx1"/>
              </a:solidFill>
            </a:rPr>
            <a:t>Maquinarias y equipos</a:t>
          </a:r>
          <a:endParaRPr lang="es-EC" sz="2400" dirty="0">
            <a:solidFill>
              <a:schemeClr val="tx1"/>
            </a:solidFill>
          </a:endParaRPr>
        </a:p>
      </dgm:t>
    </dgm:pt>
    <dgm:pt modelId="{C90FC310-3CD9-49B6-A509-352C71B2F3B5}" type="parTrans" cxnId="{EDBD2FF1-EA4F-42A4-9578-14B923FB8E81}">
      <dgm:prSet/>
      <dgm:spPr/>
      <dgm:t>
        <a:bodyPr/>
        <a:lstStyle/>
        <a:p>
          <a:endParaRPr lang="es-EC"/>
        </a:p>
      </dgm:t>
    </dgm:pt>
    <dgm:pt modelId="{81A4F68C-A35B-461F-90E4-EA3164056BC5}" type="sibTrans" cxnId="{EDBD2FF1-EA4F-42A4-9578-14B923FB8E81}">
      <dgm:prSet/>
      <dgm:spPr/>
      <dgm:t>
        <a:bodyPr/>
        <a:lstStyle/>
        <a:p>
          <a:endParaRPr lang="es-EC"/>
        </a:p>
      </dgm:t>
    </dgm:pt>
    <dgm:pt modelId="{A4EC2488-213C-4357-9608-054D3E07C37F}">
      <dgm:prSet phldrT="[Texto]" custT="1"/>
      <dgm:spPr/>
      <dgm:t>
        <a:bodyPr/>
        <a:lstStyle/>
        <a:p>
          <a:pPr algn="ctr"/>
          <a:r>
            <a:rPr lang="es-ES" sz="2400" dirty="0" smtClean="0">
              <a:solidFill>
                <a:schemeClr val="tx1"/>
              </a:solidFill>
            </a:rPr>
            <a:t>ARES 7</a:t>
          </a:r>
          <a:endParaRPr lang="es-EC" sz="2400" dirty="0">
            <a:solidFill>
              <a:schemeClr val="tx1"/>
            </a:solidFill>
          </a:endParaRPr>
        </a:p>
      </dgm:t>
    </dgm:pt>
    <dgm:pt modelId="{3807718C-1720-44D8-A08A-5B43B930E3D9}" type="parTrans" cxnId="{69AA0B89-D2AF-42BA-9382-A0DEB88CCC5C}">
      <dgm:prSet/>
      <dgm:spPr/>
      <dgm:t>
        <a:bodyPr/>
        <a:lstStyle/>
        <a:p>
          <a:endParaRPr lang="es-EC"/>
        </a:p>
      </dgm:t>
    </dgm:pt>
    <dgm:pt modelId="{D1B941DB-14EE-4857-B2BE-2AC6865CA068}" type="sibTrans" cxnId="{69AA0B89-D2AF-42BA-9382-A0DEB88CCC5C}">
      <dgm:prSet/>
      <dgm:spPr/>
      <dgm:t>
        <a:bodyPr/>
        <a:lstStyle/>
        <a:p>
          <a:endParaRPr lang="es-EC"/>
        </a:p>
      </dgm:t>
    </dgm:pt>
    <dgm:pt modelId="{BAC1381C-3009-4D06-A7E1-025CFFAD0654}">
      <dgm:prSet custT="1"/>
      <dgm:spPr/>
      <dgm:t>
        <a:bodyPr/>
        <a:lstStyle/>
        <a:p>
          <a:pPr algn="ctr"/>
          <a:r>
            <a:rPr lang="es-ES" sz="2400" dirty="0" smtClean="0">
              <a:solidFill>
                <a:schemeClr val="tx1"/>
              </a:solidFill>
            </a:rPr>
            <a:t>Tipo mecánico</a:t>
          </a:r>
          <a:endParaRPr lang="es-EC" sz="2400" dirty="0">
            <a:solidFill>
              <a:schemeClr val="tx1"/>
            </a:solidFill>
          </a:endParaRPr>
        </a:p>
      </dgm:t>
    </dgm:pt>
    <dgm:pt modelId="{751D2D12-D9FD-440B-8FC2-B65D3C5216B7}" type="parTrans" cxnId="{6BDAF01B-840A-438E-B679-A826BDB2B105}">
      <dgm:prSet/>
      <dgm:spPr/>
      <dgm:t>
        <a:bodyPr/>
        <a:lstStyle/>
        <a:p>
          <a:endParaRPr lang="es-EC"/>
        </a:p>
      </dgm:t>
    </dgm:pt>
    <dgm:pt modelId="{D0C17F94-D1CB-4BB1-BC0D-187FB492CAD3}" type="sibTrans" cxnId="{6BDAF01B-840A-438E-B679-A826BDB2B105}">
      <dgm:prSet/>
      <dgm:spPr/>
      <dgm:t>
        <a:bodyPr/>
        <a:lstStyle/>
        <a:p>
          <a:endParaRPr lang="es-EC"/>
        </a:p>
      </dgm:t>
    </dgm:pt>
    <dgm:pt modelId="{37327756-30EC-4B67-840A-6929C227B0CE}" type="pres">
      <dgm:prSet presAssocID="{9760B534-991A-406A-B7AD-E82840C14C15}" presName="diagram" presStyleCnt="0">
        <dgm:presLayoutVars>
          <dgm:dir/>
          <dgm:resizeHandles val="exact"/>
        </dgm:presLayoutVars>
      </dgm:prSet>
      <dgm:spPr/>
      <dgm:t>
        <a:bodyPr/>
        <a:lstStyle/>
        <a:p>
          <a:endParaRPr lang="es-EC"/>
        </a:p>
      </dgm:t>
    </dgm:pt>
    <dgm:pt modelId="{2629F09E-45D0-42E9-8ECD-B209CF3B6292}" type="pres">
      <dgm:prSet presAssocID="{601C15FB-8C78-451E-AA6A-AA9F06B2D588}" presName="node" presStyleLbl="node1" presStyleIdx="0" presStyleCnt="3" custScaleX="107191" custLinFactNeighborX="-22502" custLinFactNeighborY="-132">
        <dgm:presLayoutVars>
          <dgm:bulletEnabled val="1"/>
        </dgm:presLayoutVars>
      </dgm:prSet>
      <dgm:spPr>
        <a:prstGeom prst="snip2DiagRect">
          <a:avLst/>
        </a:prstGeom>
      </dgm:spPr>
      <dgm:t>
        <a:bodyPr/>
        <a:lstStyle/>
        <a:p>
          <a:endParaRPr lang="es-EC"/>
        </a:p>
      </dgm:t>
    </dgm:pt>
    <dgm:pt modelId="{CC7D9DC0-3D27-4548-84BB-9DE8BC064744}" type="pres">
      <dgm:prSet presAssocID="{790B4C11-F98D-4D71-AEE3-C0FC2D80161B}" presName="sibTrans" presStyleCnt="0"/>
      <dgm:spPr/>
    </dgm:pt>
    <dgm:pt modelId="{DC1AB4A5-FABA-4C1A-AF06-A5D848F3BAF7}" type="pres">
      <dgm:prSet presAssocID="{64BFC84B-0BAE-4EA4-9259-D989A94E33D2}" presName="node" presStyleLbl="node1" presStyleIdx="1" presStyleCnt="3" custScaleX="132500">
        <dgm:presLayoutVars>
          <dgm:bulletEnabled val="1"/>
        </dgm:presLayoutVars>
      </dgm:prSet>
      <dgm:spPr>
        <a:prstGeom prst="snip2DiagRect">
          <a:avLst/>
        </a:prstGeom>
      </dgm:spPr>
      <dgm:t>
        <a:bodyPr/>
        <a:lstStyle/>
        <a:p>
          <a:endParaRPr lang="es-EC"/>
        </a:p>
      </dgm:t>
    </dgm:pt>
    <dgm:pt modelId="{C0CBC8EE-BD0A-46AE-B72B-499640784DDC}" type="pres">
      <dgm:prSet presAssocID="{2149D1AD-7898-4417-8E66-A531EA77B5FD}" presName="sibTrans" presStyleCnt="0"/>
      <dgm:spPr/>
    </dgm:pt>
    <dgm:pt modelId="{67C023F6-2C20-4A9A-A7C0-3A0AF8EC3FC8}" type="pres">
      <dgm:prSet presAssocID="{6F0C9517-8DBA-4588-A0C3-5CB16BEF7D84}" presName="node" presStyleLbl="node1" presStyleIdx="2" presStyleCnt="3" custScaleX="138127">
        <dgm:presLayoutVars>
          <dgm:bulletEnabled val="1"/>
        </dgm:presLayoutVars>
      </dgm:prSet>
      <dgm:spPr>
        <a:prstGeom prst="snip2DiagRect">
          <a:avLst/>
        </a:prstGeom>
      </dgm:spPr>
      <dgm:t>
        <a:bodyPr/>
        <a:lstStyle/>
        <a:p>
          <a:endParaRPr lang="es-EC"/>
        </a:p>
      </dgm:t>
    </dgm:pt>
  </dgm:ptLst>
  <dgm:cxnLst>
    <dgm:cxn modelId="{4F24B4F8-26F3-4074-A33E-948C5E3B4AEE}" srcId="{9760B534-991A-406A-B7AD-E82840C14C15}" destId="{601C15FB-8C78-451E-AA6A-AA9F06B2D588}" srcOrd="0" destOrd="0" parTransId="{1B7E64A3-F19E-4D9A-99A9-EBA6582BB030}" sibTransId="{790B4C11-F98D-4D71-AEE3-C0FC2D80161B}"/>
    <dgm:cxn modelId="{69AA0B89-D2AF-42BA-9382-A0DEB88CCC5C}" srcId="{601C15FB-8C78-451E-AA6A-AA9F06B2D588}" destId="{A4EC2488-213C-4357-9608-054D3E07C37F}" srcOrd="0" destOrd="0" parTransId="{3807718C-1720-44D8-A08A-5B43B930E3D9}" sibTransId="{D1B941DB-14EE-4857-B2BE-2AC6865CA068}"/>
    <dgm:cxn modelId="{DCA45A01-83C3-4DEE-B23D-C932DCBAD6A7}" type="presOf" srcId="{BAC1381C-3009-4D06-A7E1-025CFFAD0654}" destId="{67C023F6-2C20-4A9A-A7C0-3A0AF8EC3FC8}" srcOrd="0" destOrd="1" presId="urn:microsoft.com/office/officeart/2005/8/layout/default"/>
    <dgm:cxn modelId="{DD5A045E-2C2F-47C4-AC2A-2F2C03E1A864}" type="presOf" srcId="{E0E8763B-0D1B-4C73-8B26-A5EE95C11776}" destId="{DC1AB4A5-FABA-4C1A-AF06-A5D848F3BAF7}" srcOrd="0" destOrd="2" presId="urn:microsoft.com/office/officeart/2005/8/layout/default"/>
    <dgm:cxn modelId="{6BDAF01B-840A-438E-B679-A826BDB2B105}" srcId="{6F0C9517-8DBA-4588-A0C3-5CB16BEF7D84}" destId="{BAC1381C-3009-4D06-A7E1-025CFFAD0654}" srcOrd="0" destOrd="0" parTransId="{751D2D12-D9FD-440B-8FC2-B65D3C5216B7}" sibTransId="{D0C17F94-D1CB-4BB1-BC0D-187FB492CAD3}"/>
    <dgm:cxn modelId="{04E200D5-6325-4013-BB71-BFE9B05F5729}" type="presOf" srcId="{64BFC84B-0BAE-4EA4-9259-D989A94E33D2}" destId="{DC1AB4A5-FABA-4C1A-AF06-A5D848F3BAF7}" srcOrd="0" destOrd="0" presId="urn:microsoft.com/office/officeart/2005/8/layout/default"/>
    <dgm:cxn modelId="{B2688971-1E8D-4154-8652-97BECC1D914E}" srcId="{64BFC84B-0BAE-4EA4-9259-D989A94E33D2}" destId="{E0E8763B-0D1B-4C73-8B26-A5EE95C11776}" srcOrd="1" destOrd="0" parTransId="{2CD6A9E2-49C7-4DED-BF8D-B0994622CB71}" sibTransId="{C5E31E5B-3F9D-493D-BC2A-9AF551B62E23}"/>
    <dgm:cxn modelId="{1BB58EAB-AF91-4DD3-9FAC-8C8DBC2C0C84}" type="presOf" srcId="{6F0C9517-8DBA-4588-A0C3-5CB16BEF7D84}" destId="{67C023F6-2C20-4A9A-A7C0-3A0AF8EC3FC8}" srcOrd="0" destOrd="0" presId="urn:microsoft.com/office/officeart/2005/8/layout/default"/>
    <dgm:cxn modelId="{C340A477-2710-4A91-B96C-5476F335BD21}" srcId="{9760B534-991A-406A-B7AD-E82840C14C15}" destId="{64BFC84B-0BAE-4EA4-9259-D989A94E33D2}" srcOrd="1" destOrd="0" parTransId="{20D794EC-3A2A-485D-8366-0F8CD2CB6F2D}" sibTransId="{2149D1AD-7898-4417-8E66-A531EA77B5FD}"/>
    <dgm:cxn modelId="{5D336F18-5A5B-4AF9-B0B1-7BC663465A19}" type="presOf" srcId="{601C15FB-8C78-451E-AA6A-AA9F06B2D588}" destId="{2629F09E-45D0-42E9-8ECD-B209CF3B6292}" srcOrd="0" destOrd="0" presId="urn:microsoft.com/office/officeart/2005/8/layout/default"/>
    <dgm:cxn modelId="{307F76EE-D953-4947-8E6E-BF9EAFE53A91}" type="presOf" srcId="{9760B534-991A-406A-B7AD-E82840C14C15}" destId="{37327756-30EC-4B67-840A-6929C227B0CE}" srcOrd="0" destOrd="0" presId="urn:microsoft.com/office/officeart/2005/8/layout/default"/>
    <dgm:cxn modelId="{C2B0B358-0207-4DF7-BE7A-B8F80B3D4256}" srcId="{64BFC84B-0BAE-4EA4-9259-D989A94E33D2}" destId="{423CBCB9-E022-47D1-975C-6BF6B79DC724}" srcOrd="0" destOrd="0" parTransId="{D32FED10-C068-48E1-8E71-D77A603366B5}" sibTransId="{6944C3AD-BBCB-471E-B398-107D9E67916E}"/>
    <dgm:cxn modelId="{EDBD2FF1-EA4F-42A4-9578-14B923FB8E81}" srcId="{9760B534-991A-406A-B7AD-E82840C14C15}" destId="{6F0C9517-8DBA-4588-A0C3-5CB16BEF7D84}" srcOrd="2" destOrd="0" parTransId="{C90FC310-3CD9-49B6-A509-352C71B2F3B5}" sibTransId="{81A4F68C-A35B-461F-90E4-EA3164056BC5}"/>
    <dgm:cxn modelId="{4ED1A419-C2A6-4463-BCB9-2CEC05CFDE3B}" type="presOf" srcId="{A4EC2488-213C-4357-9608-054D3E07C37F}" destId="{2629F09E-45D0-42E9-8ECD-B209CF3B6292}" srcOrd="0" destOrd="1" presId="urn:microsoft.com/office/officeart/2005/8/layout/default"/>
    <dgm:cxn modelId="{0EC0FF8B-122F-42B0-B312-BB28CD091A8E}" type="presOf" srcId="{423CBCB9-E022-47D1-975C-6BF6B79DC724}" destId="{DC1AB4A5-FABA-4C1A-AF06-A5D848F3BAF7}" srcOrd="0" destOrd="1" presId="urn:microsoft.com/office/officeart/2005/8/layout/default"/>
    <dgm:cxn modelId="{1A8CE964-7105-4092-A4E9-11774B2757CA}" type="presParOf" srcId="{37327756-30EC-4B67-840A-6929C227B0CE}" destId="{2629F09E-45D0-42E9-8ECD-B209CF3B6292}" srcOrd="0" destOrd="0" presId="urn:microsoft.com/office/officeart/2005/8/layout/default"/>
    <dgm:cxn modelId="{73FF23AC-B292-4200-9AED-F1178C565296}" type="presParOf" srcId="{37327756-30EC-4B67-840A-6929C227B0CE}" destId="{CC7D9DC0-3D27-4548-84BB-9DE8BC064744}" srcOrd="1" destOrd="0" presId="urn:microsoft.com/office/officeart/2005/8/layout/default"/>
    <dgm:cxn modelId="{9A177BAE-04A0-4CA5-B2B5-B27A5B33292F}" type="presParOf" srcId="{37327756-30EC-4B67-840A-6929C227B0CE}" destId="{DC1AB4A5-FABA-4C1A-AF06-A5D848F3BAF7}" srcOrd="2" destOrd="0" presId="urn:microsoft.com/office/officeart/2005/8/layout/default"/>
    <dgm:cxn modelId="{582250E6-32CC-4F1E-B6FC-714FC8A1F22D}" type="presParOf" srcId="{37327756-30EC-4B67-840A-6929C227B0CE}" destId="{C0CBC8EE-BD0A-46AE-B72B-499640784DDC}" srcOrd="3" destOrd="0" presId="urn:microsoft.com/office/officeart/2005/8/layout/default"/>
    <dgm:cxn modelId="{CC8BF131-7F64-4FD1-B317-8F050A2AE6E5}" type="presParOf" srcId="{37327756-30EC-4B67-840A-6929C227B0CE}" destId="{67C023F6-2C20-4A9A-A7C0-3A0AF8EC3FC8}"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B41D9B-4AE2-4F8E-AE64-886314BE8246}"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s-EC"/>
        </a:p>
      </dgm:t>
    </dgm:pt>
    <dgm:pt modelId="{5D8B3548-9903-4A2F-BFD3-704721202231}">
      <dgm:prSet phldrT="[Texto]" custT="1"/>
      <dgm:spPr/>
      <dgm:t>
        <a:bodyPr/>
        <a:lstStyle/>
        <a:p>
          <a:r>
            <a:rPr lang="es-EC" sz="1100" dirty="0"/>
            <a:t>Respeto</a:t>
          </a:r>
        </a:p>
      </dgm:t>
    </dgm:pt>
    <dgm:pt modelId="{1307E96E-AF32-4D45-AC8E-AFA07F8952DC}" type="parTrans" cxnId="{AD1D6E1C-6AF5-4D19-9FB6-AC8B9DFF52F1}">
      <dgm:prSet/>
      <dgm:spPr/>
      <dgm:t>
        <a:bodyPr/>
        <a:lstStyle/>
        <a:p>
          <a:endParaRPr lang="es-EC" sz="1100"/>
        </a:p>
      </dgm:t>
    </dgm:pt>
    <dgm:pt modelId="{E0FCD3A9-5A8C-4E84-BE5E-64C220110116}" type="sibTrans" cxnId="{AD1D6E1C-6AF5-4D19-9FB6-AC8B9DFF52F1}">
      <dgm:prSet/>
      <dgm:spPr/>
      <dgm:t>
        <a:bodyPr/>
        <a:lstStyle/>
        <a:p>
          <a:endParaRPr lang="es-EC" sz="1100"/>
        </a:p>
      </dgm:t>
    </dgm:pt>
    <dgm:pt modelId="{77351AA7-0B25-4B19-B8AF-B67C851F3306}">
      <dgm:prSet phldrT="[Texto]" custT="1"/>
      <dgm:spPr/>
      <dgm:t>
        <a:bodyPr/>
        <a:lstStyle/>
        <a:p>
          <a:r>
            <a:rPr lang="es-EC" sz="1100"/>
            <a:t>Integridad</a:t>
          </a:r>
        </a:p>
      </dgm:t>
    </dgm:pt>
    <dgm:pt modelId="{6895B157-E6FB-4A50-BE76-38F503F9CB73}" type="parTrans" cxnId="{C8DB5974-8A73-498F-A959-CBEF5663D0DE}">
      <dgm:prSet/>
      <dgm:spPr/>
      <dgm:t>
        <a:bodyPr/>
        <a:lstStyle/>
        <a:p>
          <a:endParaRPr lang="es-EC" sz="1100"/>
        </a:p>
      </dgm:t>
    </dgm:pt>
    <dgm:pt modelId="{EC86C1E5-6E71-4B7C-8D85-2AADD996C20B}" type="sibTrans" cxnId="{C8DB5974-8A73-498F-A959-CBEF5663D0DE}">
      <dgm:prSet/>
      <dgm:spPr/>
      <dgm:t>
        <a:bodyPr/>
        <a:lstStyle/>
        <a:p>
          <a:endParaRPr lang="es-EC" sz="1100"/>
        </a:p>
      </dgm:t>
    </dgm:pt>
    <dgm:pt modelId="{70DFA4B2-1AC9-4FA7-B655-E9FE494BB136}">
      <dgm:prSet phldrT="[Texto]" custT="1"/>
      <dgm:spPr/>
      <dgm:t>
        <a:bodyPr/>
        <a:lstStyle/>
        <a:p>
          <a:r>
            <a:rPr lang="es-EC" sz="1100"/>
            <a:t>Solidaridad</a:t>
          </a:r>
        </a:p>
      </dgm:t>
    </dgm:pt>
    <dgm:pt modelId="{FAF2BF87-27A3-4016-9F2A-1448A274DD3A}" type="parTrans" cxnId="{45948C01-3A9D-4BC1-BD80-E341C5BFB85A}">
      <dgm:prSet/>
      <dgm:spPr/>
      <dgm:t>
        <a:bodyPr/>
        <a:lstStyle/>
        <a:p>
          <a:endParaRPr lang="es-EC" sz="1100"/>
        </a:p>
      </dgm:t>
    </dgm:pt>
    <dgm:pt modelId="{89609790-3D4F-40FA-9DEE-7EBB2118004E}" type="sibTrans" cxnId="{45948C01-3A9D-4BC1-BD80-E341C5BFB85A}">
      <dgm:prSet/>
      <dgm:spPr/>
      <dgm:t>
        <a:bodyPr/>
        <a:lstStyle/>
        <a:p>
          <a:endParaRPr lang="es-EC" sz="1100"/>
        </a:p>
      </dgm:t>
    </dgm:pt>
    <dgm:pt modelId="{8FA4D73B-0975-4586-8281-3DD6A52A2FFE}">
      <dgm:prSet phldrT="[Texto]" custT="1"/>
      <dgm:spPr/>
      <dgm:t>
        <a:bodyPr/>
        <a:lstStyle/>
        <a:p>
          <a:r>
            <a:rPr lang="es-EC" sz="1100"/>
            <a:t>Responsabilidad</a:t>
          </a:r>
        </a:p>
      </dgm:t>
    </dgm:pt>
    <dgm:pt modelId="{0F5A5EA7-4A0F-4AE4-BCFF-2EB13781CECE}" type="parTrans" cxnId="{402B8802-1550-405E-B254-6DE28FCD8113}">
      <dgm:prSet/>
      <dgm:spPr/>
      <dgm:t>
        <a:bodyPr/>
        <a:lstStyle/>
        <a:p>
          <a:endParaRPr lang="es-EC" sz="1100"/>
        </a:p>
      </dgm:t>
    </dgm:pt>
    <dgm:pt modelId="{DAA21ED9-E922-4ED4-A001-F54C9ADD02E8}" type="sibTrans" cxnId="{402B8802-1550-405E-B254-6DE28FCD8113}">
      <dgm:prSet/>
      <dgm:spPr/>
      <dgm:t>
        <a:bodyPr/>
        <a:lstStyle/>
        <a:p>
          <a:endParaRPr lang="es-EC" sz="1100"/>
        </a:p>
      </dgm:t>
    </dgm:pt>
    <dgm:pt modelId="{265ED8EF-346D-48B6-A89E-E8BD326B69AD}">
      <dgm:prSet phldrT="[Texto]" custT="1"/>
      <dgm:spPr/>
      <dgm:t>
        <a:bodyPr/>
        <a:lstStyle/>
        <a:p>
          <a:r>
            <a:rPr lang="es-EC" sz="1100"/>
            <a:t>Honestidad</a:t>
          </a:r>
        </a:p>
      </dgm:t>
    </dgm:pt>
    <dgm:pt modelId="{A55C5798-0E8E-4F3E-AD56-6EB28B81C511}" type="parTrans" cxnId="{F6149646-60AA-4EE9-B4D9-43ECCDFA487F}">
      <dgm:prSet/>
      <dgm:spPr/>
      <dgm:t>
        <a:bodyPr/>
        <a:lstStyle/>
        <a:p>
          <a:endParaRPr lang="es-EC" sz="1100"/>
        </a:p>
      </dgm:t>
    </dgm:pt>
    <dgm:pt modelId="{AFAAFAF9-C1D2-4A1B-A24F-72AAA5FDCB77}" type="sibTrans" cxnId="{F6149646-60AA-4EE9-B4D9-43ECCDFA487F}">
      <dgm:prSet/>
      <dgm:spPr/>
      <dgm:t>
        <a:bodyPr/>
        <a:lstStyle/>
        <a:p>
          <a:endParaRPr lang="es-EC" sz="1100"/>
        </a:p>
      </dgm:t>
    </dgm:pt>
    <dgm:pt modelId="{7D2D8137-0FDD-4C0C-B474-8D1ECDD8A0EB}" type="pres">
      <dgm:prSet presAssocID="{2DB41D9B-4AE2-4F8E-AE64-886314BE8246}" presName="Name0" presStyleCnt="0">
        <dgm:presLayoutVars>
          <dgm:dir/>
          <dgm:animLvl val="lvl"/>
          <dgm:resizeHandles val="exact"/>
        </dgm:presLayoutVars>
      </dgm:prSet>
      <dgm:spPr/>
      <dgm:t>
        <a:bodyPr/>
        <a:lstStyle/>
        <a:p>
          <a:endParaRPr lang="es-EC"/>
        </a:p>
      </dgm:t>
    </dgm:pt>
    <dgm:pt modelId="{596BF7CB-BC7C-4A61-A6A0-7E2CDF9F3EBB}" type="pres">
      <dgm:prSet presAssocID="{5D8B3548-9903-4A2F-BFD3-704721202231}" presName="linNode" presStyleCnt="0"/>
      <dgm:spPr/>
    </dgm:pt>
    <dgm:pt modelId="{589FA448-AF9B-4703-9DFD-9F995D397930}" type="pres">
      <dgm:prSet presAssocID="{5D8B3548-9903-4A2F-BFD3-704721202231}" presName="parentText" presStyleLbl="node1" presStyleIdx="0" presStyleCnt="5" custScaleX="126488" custScaleY="2000000">
        <dgm:presLayoutVars>
          <dgm:chMax val="1"/>
          <dgm:bulletEnabled val="1"/>
        </dgm:presLayoutVars>
      </dgm:prSet>
      <dgm:spPr/>
      <dgm:t>
        <a:bodyPr/>
        <a:lstStyle/>
        <a:p>
          <a:endParaRPr lang="es-EC"/>
        </a:p>
      </dgm:t>
    </dgm:pt>
    <dgm:pt modelId="{8D647E50-D341-4D04-A907-848B14A1C746}" type="pres">
      <dgm:prSet presAssocID="{E0FCD3A9-5A8C-4E84-BE5E-64C220110116}" presName="sp" presStyleCnt="0"/>
      <dgm:spPr/>
    </dgm:pt>
    <dgm:pt modelId="{8D15C31F-B3B6-44CC-AF7E-E9A7021E1FE2}" type="pres">
      <dgm:prSet presAssocID="{77351AA7-0B25-4B19-B8AF-B67C851F3306}" presName="linNode" presStyleCnt="0"/>
      <dgm:spPr/>
    </dgm:pt>
    <dgm:pt modelId="{41EC1D1A-24D2-4929-891B-538F9D9329B5}" type="pres">
      <dgm:prSet presAssocID="{77351AA7-0B25-4B19-B8AF-B67C851F3306}" presName="parentText" presStyleLbl="node1" presStyleIdx="1" presStyleCnt="5" custScaleX="126488" custScaleY="2000000">
        <dgm:presLayoutVars>
          <dgm:chMax val="1"/>
          <dgm:bulletEnabled val="1"/>
        </dgm:presLayoutVars>
      </dgm:prSet>
      <dgm:spPr/>
      <dgm:t>
        <a:bodyPr/>
        <a:lstStyle/>
        <a:p>
          <a:endParaRPr lang="es-EC"/>
        </a:p>
      </dgm:t>
    </dgm:pt>
    <dgm:pt modelId="{3A807D66-40AF-4BCB-935D-965461CAE328}" type="pres">
      <dgm:prSet presAssocID="{EC86C1E5-6E71-4B7C-8D85-2AADD996C20B}" presName="sp" presStyleCnt="0"/>
      <dgm:spPr/>
    </dgm:pt>
    <dgm:pt modelId="{69950789-05A4-4845-A2A9-A55BF2767C6B}" type="pres">
      <dgm:prSet presAssocID="{70DFA4B2-1AC9-4FA7-B655-E9FE494BB136}" presName="linNode" presStyleCnt="0"/>
      <dgm:spPr/>
    </dgm:pt>
    <dgm:pt modelId="{2A896B4F-FEBC-49CD-A84E-2B9A3A32BE29}" type="pres">
      <dgm:prSet presAssocID="{70DFA4B2-1AC9-4FA7-B655-E9FE494BB136}" presName="parentText" presStyleLbl="node1" presStyleIdx="2" presStyleCnt="5" custScaleX="126488" custScaleY="2000000">
        <dgm:presLayoutVars>
          <dgm:chMax val="1"/>
          <dgm:bulletEnabled val="1"/>
        </dgm:presLayoutVars>
      </dgm:prSet>
      <dgm:spPr/>
      <dgm:t>
        <a:bodyPr/>
        <a:lstStyle/>
        <a:p>
          <a:endParaRPr lang="es-EC"/>
        </a:p>
      </dgm:t>
    </dgm:pt>
    <dgm:pt modelId="{2159CC74-EEDD-4342-BA0A-732893C0889C}" type="pres">
      <dgm:prSet presAssocID="{89609790-3D4F-40FA-9DEE-7EBB2118004E}" presName="sp" presStyleCnt="0"/>
      <dgm:spPr/>
    </dgm:pt>
    <dgm:pt modelId="{80AC0D16-03FB-4BFF-9104-48BDE7CA9F80}" type="pres">
      <dgm:prSet presAssocID="{8FA4D73B-0975-4586-8281-3DD6A52A2FFE}" presName="linNode" presStyleCnt="0"/>
      <dgm:spPr/>
    </dgm:pt>
    <dgm:pt modelId="{35D9A88F-BDB2-47AC-9325-9F0DF5016CA0}" type="pres">
      <dgm:prSet presAssocID="{8FA4D73B-0975-4586-8281-3DD6A52A2FFE}" presName="parentText" presStyleLbl="node1" presStyleIdx="3" presStyleCnt="5" custScaleX="126488" custScaleY="2000000">
        <dgm:presLayoutVars>
          <dgm:chMax val="1"/>
          <dgm:bulletEnabled val="1"/>
        </dgm:presLayoutVars>
      </dgm:prSet>
      <dgm:spPr/>
      <dgm:t>
        <a:bodyPr/>
        <a:lstStyle/>
        <a:p>
          <a:endParaRPr lang="es-EC"/>
        </a:p>
      </dgm:t>
    </dgm:pt>
    <dgm:pt modelId="{2DD1BC0C-0623-48DF-983D-1F7564546EE8}" type="pres">
      <dgm:prSet presAssocID="{DAA21ED9-E922-4ED4-A001-F54C9ADD02E8}" presName="sp" presStyleCnt="0"/>
      <dgm:spPr/>
    </dgm:pt>
    <dgm:pt modelId="{03701594-21FD-4E9B-92C0-543E25443669}" type="pres">
      <dgm:prSet presAssocID="{265ED8EF-346D-48B6-A89E-E8BD326B69AD}" presName="linNode" presStyleCnt="0"/>
      <dgm:spPr/>
    </dgm:pt>
    <dgm:pt modelId="{C6FF211B-2B56-4D14-8A79-D848CDBF3078}" type="pres">
      <dgm:prSet presAssocID="{265ED8EF-346D-48B6-A89E-E8BD326B69AD}" presName="parentText" presStyleLbl="node1" presStyleIdx="4" presStyleCnt="5" custScaleX="126488" custScaleY="2000000">
        <dgm:presLayoutVars>
          <dgm:chMax val="1"/>
          <dgm:bulletEnabled val="1"/>
        </dgm:presLayoutVars>
      </dgm:prSet>
      <dgm:spPr/>
      <dgm:t>
        <a:bodyPr/>
        <a:lstStyle/>
        <a:p>
          <a:endParaRPr lang="es-EC"/>
        </a:p>
      </dgm:t>
    </dgm:pt>
  </dgm:ptLst>
  <dgm:cxnLst>
    <dgm:cxn modelId="{AD1D6E1C-6AF5-4D19-9FB6-AC8B9DFF52F1}" srcId="{2DB41D9B-4AE2-4F8E-AE64-886314BE8246}" destId="{5D8B3548-9903-4A2F-BFD3-704721202231}" srcOrd="0" destOrd="0" parTransId="{1307E96E-AF32-4D45-AC8E-AFA07F8952DC}" sibTransId="{E0FCD3A9-5A8C-4E84-BE5E-64C220110116}"/>
    <dgm:cxn modelId="{7E10B956-DDCB-4B0D-AEE0-9979F61A57C3}" type="presOf" srcId="{5D8B3548-9903-4A2F-BFD3-704721202231}" destId="{589FA448-AF9B-4703-9DFD-9F995D397930}" srcOrd="0" destOrd="0" presId="urn:microsoft.com/office/officeart/2005/8/layout/vList5"/>
    <dgm:cxn modelId="{C8DB5974-8A73-498F-A959-CBEF5663D0DE}" srcId="{2DB41D9B-4AE2-4F8E-AE64-886314BE8246}" destId="{77351AA7-0B25-4B19-B8AF-B67C851F3306}" srcOrd="1" destOrd="0" parTransId="{6895B157-E6FB-4A50-BE76-38F503F9CB73}" sibTransId="{EC86C1E5-6E71-4B7C-8D85-2AADD996C20B}"/>
    <dgm:cxn modelId="{45948C01-3A9D-4BC1-BD80-E341C5BFB85A}" srcId="{2DB41D9B-4AE2-4F8E-AE64-886314BE8246}" destId="{70DFA4B2-1AC9-4FA7-B655-E9FE494BB136}" srcOrd="2" destOrd="0" parTransId="{FAF2BF87-27A3-4016-9F2A-1448A274DD3A}" sibTransId="{89609790-3D4F-40FA-9DEE-7EBB2118004E}"/>
    <dgm:cxn modelId="{F6149646-60AA-4EE9-B4D9-43ECCDFA487F}" srcId="{2DB41D9B-4AE2-4F8E-AE64-886314BE8246}" destId="{265ED8EF-346D-48B6-A89E-E8BD326B69AD}" srcOrd="4" destOrd="0" parTransId="{A55C5798-0E8E-4F3E-AD56-6EB28B81C511}" sibTransId="{AFAAFAF9-C1D2-4A1B-A24F-72AAA5FDCB77}"/>
    <dgm:cxn modelId="{0A11F7C9-12C1-482E-93E4-0BDDF8B2E358}" type="presOf" srcId="{70DFA4B2-1AC9-4FA7-B655-E9FE494BB136}" destId="{2A896B4F-FEBC-49CD-A84E-2B9A3A32BE29}" srcOrd="0" destOrd="0" presId="urn:microsoft.com/office/officeart/2005/8/layout/vList5"/>
    <dgm:cxn modelId="{51788813-9EDF-489E-B18D-95DDA73DE2A4}" type="presOf" srcId="{77351AA7-0B25-4B19-B8AF-B67C851F3306}" destId="{41EC1D1A-24D2-4929-891B-538F9D9329B5}" srcOrd="0" destOrd="0" presId="urn:microsoft.com/office/officeart/2005/8/layout/vList5"/>
    <dgm:cxn modelId="{402B8802-1550-405E-B254-6DE28FCD8113}" srcId="{2DB41D9B-4AE2-4F8E-AE64-886314BE8246}" destId="{8FA4D73B-0975-4586-8281-3DD6A52A2FFE}" srcOrd="3" destOrd="0" parTransId="{0F5A5EA7-4A0F-4AE4-BCFF-2EB13781CECE}" sibTransId="{DAA21ED9-E922-4ED4-A001-F54C9ADD02E8}"/>
    <dgm:cxn modelId="{762F1DFF-B5DE-4578-A0F2-349DE7329862}" type="presOf" srcId="{8FA4D73B-0975-4586-8281-3DD6A52A2FFE}" destId="{35D9A88F-BDB2-47AC-9325-9F0DF5016CA0}" srcOrd="0" destOrd="0" presId="urn:microsoft.com/office/officeart/2005/8/layout/vList5"/>
    <dgm:cxn modelId="{1ADC9C70-63F7-406F-AB2D-16C052135084}" type="presOf" srcId="{265ED8EF-346D-48B6-A89E-E8BD326B69AD}" destId="{C6FF211B-2B56-4D14-8A79-D848CDBF3078}" srcOrd="0" destOrd="0" presId="urn:microsoft.com/office/officeart/2005/8/layout/vList5"/>
    <dgm:cxn modelId="{1A8A0AD1-76C2-4671-A48B-A7F69408D7E5}" type="presOf" srcId="{2DB41D9B-4AE2-4F8E-AE64-886314BE8246}" destId="{7D2D8137-0FDD-4C0C-B474-8D1ECDD8A0EB}" srcOrd="0" destOrd="0" presId="urn:microsoft.com/office/officeart/2005/8/layout/vList5"/>
    <dgm:cxn modelId="{F4E7B681-1A4A-4FFC-90F7-833E8B36A438}" type="presParOf" srcId="{7D2D8137-0FDD-4C0C-B474-8D1ECDD8A0EB}" destId="{596BF7CB-BC7C-4A61-A6A0-7E2CDF9F3EBB}" srcOrd="0" destOrd="0" presId="urn:microsoft.com/office/officeart/2005/8/layout/vList5"/>
    <dgm:cxn modelId="{093B70E6-41C4-4FD4-BC29-1C57DA9C2EE6}" type="presParOf" srcId="{596BF7CB-BC7C-4A61-A6A0-7E2CDF9F3EBB}" destId="{589FA448-AF9B-4703-9DFD-9F995D397930}" srcOrd="0" destOrd="0" presId="urn:microsoft.com/office/officeart/2005/8/layout/vList5"/>
    <dgm:cxn modelId="{D87ACCD9-90CC-434D-8C01-2318D1DE45C5}" type="presParOf" srcId="{7D2D8137-0FDD-4C0C-B474-8D1ECDD8A0EB}" destId="{8D647E50-D341-4D04-A907-848B14A1C746}" srcOrd="1" destOrd="0" presId="urn:microsoft.com/office/officeart/2005/8/layout/vList5"/>
    <dgm:cxn modelId="{8C1D5225-770B-4B40-BA97-06ECA2F4BDD2}" type="presParOf" srcId="{7D2D8137-0FDD-4C0C-B474-8D1ECDD8A0EB}" destId="{8D15C31F-B3B6-44CC-AF7E-E9A7021E1FE2}" srcOrd="2" destOrd="0" presId="urn:microsoft.com/office/officeart/2005/8/layout/vList5"/>
    <dgm:cxn modelId="{0CAE3D57-EE4B-4F94-A726-CC2238F2B07C}" type="presParOf" srcId="{8D15C31F-B3B6-44CC-AF7E-E9A7021E1FE2}" destId="{41EC1D1A-24D2-4929-891B-538F9D9329B5}" srcOrd="0" destOrd="0" presId="urn:microsoft.com/office/officeart/2005/8/layout/vList5"/>
    <dgm:cxn modelId="{785E75CB-9603-4443-8390-2B121438C31C}" type="presParOf" srcId="{7D2D8137-0FDD-4C0C-B474-8D1ECDD8A0EB}" destId="{3A807D66-40AF-4BCB-935D-965461CAE328}" srcOrd="3" destOrd="0" presId="urn:microsoft.com/office/officeart/2005/8/layout/vList5"/>
    <dgm:cxn modelId="{7357F5D7-B1A0-40D6-8F54-5661A37C2984}" type="presParOf" srcId="{7D2D8137-0FDD-4C0C-B474-8D1ECDD8A0EB}" destId="{69950789-05A4-4845-A2A9-A55BF2767C6B}" srcOrd="4" destOrd="0" presId="urn:microsoft.com/office/officeart/2005/8/layout/vList5"/>
    <dgm:cxn modelId="{6E8112F5-BE22-4370-8553-BF4AA3B17321}" type="presParOf" srcId="{69950789-05A4-4845-A2A9-A55BF2767C6B}" destId="{2A896B4F-FEBC-49CD-A84E-2B9A3A32BE29}" srcOrd="0" destOrd="0" presId="urn:microsoft.com/office/officeart/2005/8/layout/vList5"/>
    <dgm:cxn modelId="{272EC5AE-C21F-4D7C-BD1F-EA987BFB250B}" type="presParOf" srcId="{7D2D8137-0FDD-4C0C-B474-8D1ECDD8A0EB}" destId="{2159CC74-EEDD-4342-BA0A-732893C0889C}" srcOrd="5" destOrd="0" presId="urn:microsoft.com/office/officeart/2005/8/layout/vList5"/>
    <dgm:cxn modelId="{C3E1FDE9-16B9-48BE-97FB-BA7A3AB9260E}" type="presParOf" srcId="{7D2D8137-0FDD-4C0C-B474-8D1ECDD8A0EB}" destId="{80AC0D16-03FB-4BFF-9104-48BDE7CA9F80}" srcOrd="6" destOrd="0" presId="urn:microsoft.com/office/officeart/2005/8/layout/vList5"/>
    <dgm:cxn modelId="{812907A5-5B0D-43CB-902D-59483F1026DD}" type="presParOf" srcId="{80AC0D16-03FB-4BFF-9104-48BDE7CA9F80}" destId="{35D9A88F-BDB2-47AC-9325-9F0DF5016CA0}" srcOrd="0" destOrd="0" presId="urn:microsoft.com/office/officeart/2005/8/layout/vList5"/>
    <dgm:cxn modelId="{76E71935-30A2-4862-AC52-461643B151CC}" type="presParOf" srcId="{7D2D8137-0FDD-4C0C-B474-8D1ECDD8A0EB}" destId="{2DD1BC0C-0623-48DF-983D-1F7564546EE8}" srcOrd="7" destOrd="0" presId="urn:microsoft.com/office/officeart/2005/8/layout/vList5"/>
    <dgm:cxn modelId="{6C539BCE-400C-4428-97AA-29D348E96773}" type="presParOf" srcId="{7D2D8137-0FDD-4C0C-B474-8D1ECDD8A0EB}" destId="{03701594-21FD-4E9B-92C0-543E25443669}" srcOrd="8" destOrd="0" presId="urn:microsoft.com/office/officeart/2005/8/layout/vList5"/>
    <dgm:cxn modelId="{F914B008-31AF-4B4E-A1E3-DA40DD20A8E7}" type="presParOf" srcId="{03701594-21FD-4E9B-92C0-543E25443669}" destId="{C6FF211B-2B56-4D14-8A79-D848CDBF307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A40930-B671-453E-AF12-17F6C8B0AFB5}" type="doc">
      <dgm:prSet loTypeId="urn:microsoft.com/office/officeart/2005/8/layout/arrow2" loCatId="process" qsTypeId="urn:microsoft.com/office/officeart/2005/8/quickstyle/simple1" qsCatId="simple" csTypeId="urn:microsoft.com/office/officeart/2005/8/colors/colorful4" csCatId="colorful" phldr="1"/>
      <dgm:spPr/>
    </dgm:pt>
    <dgm:pt modelId="{DCB13D50-6976-4CDC-8264-8F3979C7C557}">
      <dgm:prSet phldrT="[Texto]" custT="1"/>
      <dgm:spPr/>
      <dgm:t>
        <a:bodyPr/>
        <a:lstStyle/>
        <a:p>
          <a:pPr algn="ctr"/>
          <a:r>
            <a:rPr lang="es-ES" sz="1100">
              <a:latin typeface="Times New Roman" pitchFamily="18" charset="0"/>
              <a:cs typeface="Times New Roman" pitchFamily="18" charset="0"/>
            </a:rPr>
            <a:t>Reducir los costos de mantenimiento</a:t>
          </a:r>
          <a:endParaRPr lang="es-EC" sz="1100">
            <a:latin typeface="Times New Roman" pitchFamily="18" charset="0"/>
            <a:cs typeface="Times New Roman" pitchFamily="18" charset="0"/>
          </a:endParaRPr>
        </a:p>
      </dgm:t>
    </dgm:pt>
    <dgm:pt modelId="{C0AB2E9F-C4E6-45C9-BF68-3D8CBC63C806}" type="parTrans" cxnId="{4EA91B0B-1248-46FD-8749-A22FAE42337B}">
      <dgm:prSet/>
      <dgm:spPr/>
      <dgm:t>
        <a:bodyPr/>
        <a:lstStyle/>
        <a:p>
          <a:endParaRPr lang="es-EC" sz="1100"/>
        </a:p>
      </dgm:t>
    </dgm:pt>
    <dgm:pt modelId="{17905051-DE5E-4C0C-8C29-D6509ACA5F58}" type="sibTrans" cxnId="{4EA91B0B-1248-46FD-8749-A22FAE42337B}">
      <dgm:prSet/>
      <dgm:spPr/>
      <dgm:t>
        <a:bodyPr/>
        <a:lstStyle/>
        <a:p>
          <a:endParaRPr lang="es-EC" sz="1100"/>
        </a:p>
      </dgm:t>
    </dgm:pt>
    <dgm:pt modelId="{DE9BF149-457E-4BAA-B7F9-5442B9B3B38E}">
      <dgm:prSet custT="1"/>
      <dgm:spPr/>
      <dgm:t>
        <a:bodyPr/>
        <a:lstStyle/>
        <a:p>
          <a:pPr algn="ctr"/>
          <a:r>
            <a:rPr lang="es-ES" sz="1100" dirty="0">
              <a:latin typeface="Times New Roman" pitchFamily="18" charset="0"/>
              <a:cs typeface="Times New Roman" pitchFamily="18" charset="0"/>
            </a:rPr>
            <a:t>Aumentar el número promedio de juegos en 3 y 4 para la nueva sucursal que estarán ubicada en un centro comercial.</a:t>
          </a:r>
          <a:endParaRPr lang="es-EC" sz="1100" dirty="0">
            <a:latin typeface="Times New Roman" pitchFamily="18" charset="0"/>
            <a:cs typeface="Times New Roman" pitchFamily="18" charset="0"/>
          </a:endParaRPr>
        </a:p>
      </dgm:t>
    </dgm:pt>
    <dgm:pt modelId="{4B015090-349F-4D6C-AD66-75304C9CA096}" type="parTrans" cxnId="{20FB94BC-5099-465A-AF19-B99237408346}">
      <dgm:prSet/>
      <dgm:spPr/>
      <dgm:t>
        <a:bodyPr/>
        <a:lstStyle/>
        <a:p>
          <a:endParaRPr lang="es-EC" sz="1100"/>
        </a:p>
      </dgm:t>
    </dgm:pt>
    <dgm:pt modelId="{9F695164-71D0-4105-A8E9-58E4F2A701E1}" type="sibTrans" cxnId="{20FB94BC-5099-465A-AF19-B99237408346}">
      <dgm:prSet/>
      <dgm:spPr/>
      <dgm:t>
        <a:bodyPr/>
        <a:lstStyle/>
        <a:p>
          <a:endParaRPr lang="es-EC" sz="1100"/>
        </a:p>
      </dgm:t>
    </dgm:pt>
    <dgm:pt modelId="{EFBD4029-F3DF-42A3-8637-F5B0914B9A4E}">
      <dgm:prSet custT="1"/>
      <dgm:spPr/>
      <dgm:t>
        <a:bodyPr/>
        <a:lstStyle/>
        <a:p>
          <a:pPr algn="ctr"/>
          <a:r>
            <a:rPr lang="es-ES" sz="1100" dirty="0">
              <a:latin typeface="Times New Roman" pitchFamily="18" charset="0"/>
              <a:cs typeface="Times New Roman" pitchFamily="18" charset="0"/>
            </a:rPr>
            <a:t>Generar una una oferta de mayor cantidad, renovación y ampliación de infraestructura para mayor afluencia de visitantes en base a inversión que se obtenga</a:t>
          </a:r>
          <a:r>
            <a:rPr lang="es-ES" sz="1100" dirty="0"/>
            <a:t>.</a:t>
          </a:r>
          <a:endParaRPr lang="es-EC" sz="1100" dirty="0">
            <a:latin typeface="Times New Roman" pitchFamily="18" charset="0"/>
            <a:cs typeface="Times New Roman" pitchFamily="18" charset="0"/>
          </a:endParaRPr>
        </a:p>
      </dgm:t>
    </dgm:pt>
    <dgm:pt modelId="{6A0C2421-DF63-45B7-8ECA-8F0DF2AAAD89}" type="parTrans" cxnId="{BEDCDBB3-37F8-4AD0-8B3A-EC2A716121A4}">
      <dgm:prSet/>
      <dgm:spPr/>
      <dgm:t>
        <a:bodyPr/>
        <a:lstStyle/>
        <a:p>
          <a:endParaRPr lang="es-EC" sz="1100"/>
        </a:p>
      </dgm:t>
    </dgm:pt>
    <dgm:pt modelId="{0FE233F6-C8E6-434F-86C6-15D125B2E0F8}" type="sibTrans" cxnId="{BEDCDBB3-37F8-4AD0-8B3A-EC2A716121A4}">
      <dgm:prSet/>
      <dgm:spPr/>
      <dgm:t>
        <a:bodyPr/>
        <a:lstStyle/>
        <a:p>
          <a:endParaRPr lang="es-EC" sz="1100"/>
        </a:p>
      </dgm:t>
    </dgm:pt>
    <dgm:pt modelId="{87DC3FFE-5B27-474F-B920-3AB84D2C5D34}">
      <dgm:prSet custT="1"/>
      <dgm:spPr/>
      <dgm:t>
        <a:bodyPr/>
        <a:lstStyle/>
        <a:p>
          <a:pPr algn="ctr"/>
          <a:r>
            <a:rPr lang="es-EC" sz="1100">
              <a:latin typeface="Times New Roman" pitchFamily="18" charset="0"/>
              <a:cs typeface="Times New Roman" pitchFamily="18" charset="0"/>
            </a:rPr>
            <a:t>Crear  fuentes de trabajo, con empleos directos e indirectos, relacionados con el giro del negocio</a:t>
          </a:r>
        </a:p>
      </dgm:t>
    </dgm:pt>
    <dgm:pt modelId="{B39882F4-B30D-4B4F-B8A9-21EE1D1A7627}" type="parTrans" cxnId="{A42CFFEF-863B-41B4-A1F7-64021EBAF9DC}">
      <dgm:prSet/>
      <dgm:spPr/>
      <dgm:t>
        <a:bodyPr/>
        <a:lstStyle/>
        <a:p>
          <a:endParaRPr lang="es-EC" sz="1100"/>
        </a:p>
      </dgm:t>
    </dgm:pt>
    <dgm:pt modelId="{522179A1-5171-4895-9577-DAC9E66BB080}" type="sibTrans" cxnId="{A42CFFEF-863B-41B4-A1F7-64021EBAF9DC}">
      <dgm:prSet/>
      <dgm:spPr/>
      <dgm:t>
        <a:bodyPr/>
        <a:lstStyle/>
        <a:p>
          <a:endParaRPr lang="es-EC" sz="1100"/>
        </a:p>
      </dgm:t>
    </dgm:pt>
    <dgm:pt modelId="{83B212FA-2F33-4FF1-80E5-CA405BF63C56}" type="pres">
      <dgm:prSet presAssocID="{60A40930-B671-453E-AF12-17F6C8B0AFB5}" presName="arrowDiagram" presStyleCnt="0">
        <dgm:presLayoutVars>
          <dgm:chMax val="5"/>
          <dgm:dir/>
          <dgm:resizeHandles val="exact"/>
        </dgm:presLayoutVars>
      </dgm:prSet>
      <dgm:spPr/>
    </dgm:pt>
    <dgm:pt modelId="{DE4ABB73-5DE6-4A3C-8CF0-E83A3BE58FCB}" type="pres">
      <dgm:prSet presAssocID="{60A40930-B671-453E-AF12-17F6C8B0AFB5}" presName="arrow" presStyleLbl="bgShp" presStyleIdx="0" presStyleCnt="1" custLinFactNeighborX="-3757"/>
      <dgm:spPr/>
    </dgm:pt>
    <dgm:pt modelId="{DB14FE15-B802-4E52-9AE5-40B89C0643F4}" type="pres">
      <dgm:prSet presAssocID="{60A40930-B671-453E-AF12-17F6C8B0AFB5}" presName="arrowDiagram4" presStyleCnt="0"/>
      <dgm:spPr/>
    </dgm:pt>
    <dgm:pt modelId="{B53B1BC3-19BB-4D15-A9B4-E1B67EF4E967}" type="pres">
      <dgm:prSet presAssocID="{DCB13D50-6976-4CDC-8264-8F3979C7C557}" presName="bullet4a" presStyleLbl="node1" presStyleIdx="0" presStyleCnt="4"/>
      <dgm:spPr/>
    </dgm:pt>
    <dgm:pt modelId="{1B465982-E740-460E-910D-A17F9FF6CCF1}" type="pres">
      <dgm:prSet presAssocID="{DCB13D50-6976-4CDC-8264-8F3979C7C557}" presName="textBox4a" presStyleLbl="revTx" presStyleIdx="0" presStyleCnt="4">
        <dgm:presLayoutVars>
          <dgm:bulletEnabled val="1"/>
        </dgm:presLayoutVars>
      </dgm:prSet>
      <dgm:spPr/>
      <dgm:t>
        <a:bodyPr/>
        <a:lstStyle/>
        <a:p>
          <a:endParaRPr lang="es-EC"/>
        </a:p>
      </dgm:t>
    </dgm:pt>
    <dgm:pt modelId="{19BA2D16-9980-425B-BBF5-35A3B25F6CCF}" type="pres">
      <dgm:prSet presAssocID="{DE9BF149-457E-4BAA-B7F9-5442B9B3B38E}" presName="bullet4b" presStyleLbl="node1" presStyleIdx="1" presStyleCnt="4"/>
      <dgm:spPr/>
    </dgm:pt>
    <dgm:pt modelId="{4A2742B7-BA49-4685-9EB2-FF1BDF78BCFD}" type="pres">
      <dgm:prSet presAssocID="{DE9BF149-457E-4BAA-B7F9-5442B9B3B38E}" presName="textBox4b" presStyleLbl="revTx" presStyleIdx="1" presStyleCnt="4">
        <dgm:presLayoutVars>
          <dgm:bulletEnabled val="1"/>
        </dgm:presLayoutVars>
      </dgm:prSet>
      <dgm:spPr/>
      <dgm:t>
        <a:bodyPr/>
        <a:lstStyle/>
        <a:p>
          <a:endParaRPr lang="es-EC"/>
        </a:p>
      </dgm:t>
    </dgm:pt>
    <dgm:pt modelId="{1D61AC89-5A51-4FA3-986F-D935E1BA9F96}" type="pres">
      <dgm:prSet presAssocID="{EFBD4029-F3DF-42A3-8637-F5B0914B9A4E}" presName="bullet4c" presStyleLbl="node1" presStyleIdx="2" presStyleCnt="4"/>
      <dgm:spPr/>
    </dgm:pt>
    <dgm:pt modelId="{0EF2CAF2-9B54-48D4-8B87-9E61CCD01E0C}" type="pres">
      <dgm:prSet presAssocID="{EFBD4029-F3DF-42A3-8637-F5B0914B9A4E}" presName="textBox4c" presStyleLbl="revTx" presStyleIdx="2" presStyleCnt="4">
        <dgm:presLayoutVars>
          <dgm:bulletEnabled val="1"/>
        </dgm:presLayoutVars>
      </dgm:prSet>
      <dgm:spPr/>
      <dgm:t>
        <a:bodyPr/>
        <a:lstStyle/>
        <a:p>
          <a:endParaRPr lang="es-EC"/>
        </a:p>
      </dgm:t>
    </dgm:pt>
    <dgm:pt modelId="{69AA28B7-F723-40FB-8846-E2F900B3A6BB}" type="pres">
      <dgm:prSet presAssocID="{87DC3FFE-5B27-474F-B920-3AB84D2C5D34}" presName="bullet4d" presStyleLbl="node1" presStyleIdx="3" presStyleCnt="4"/>
      <dgm:spPr/>
    </dgm:pt>
    <dgm:pt modelId="{A9B6F056-F9A8-4178-AE17-C4B39B56C666}" type="pres">
      <dgm:prSet presAssocID="{87DC3FFE-5B27-474F-B920-3AB84D2C5D34}" presName="textBox4d" presStyleLbl="revTx" presStyleIdx="3" presStyleCnt="4">
        <dgm:presLayoutVars>
          <dgm:bulletEnabled val="1"/>
        </dgm:presLayoutVars>
      </dgm:prSet>
      <dgm:spPr/>
      <dgm:t>
        <a:bodyPr/>
        <a:lstStyle/>
        <a:p>
          <a:endParaRPr lang="es-EC"/>
        </a:p>
      </dgm:t>
    </dgm:pt>
  </dgm:ptLst>
  <dgm:cxnLst>
    <dgm:cxn modelId="{B96098DB-AD12-4AE0-A66F-076A97C7C342}" type="presOf" srcId="{DE9BF149-457E-4BAA-B7F9-5442B9B3B38E}" destId="{4A2742B7-BA49-4685-9EB2-FF1BDF78BCFD}" srcOrd="0" destOrd="0" presId="urn:microsoft.com/office/officeart/2005/8/layout/arrow2"/>
    <dgm:cxn modelId="{FCCBC0E5-8872-4265-B6C6-091DC36463E6}" type="presOf" srcId="{60A40930-B671-453E-AF12-17F6C8B0AFB5}" destId="{83B212FA-2F33-4FF1-80E5-CA405BF63C56}" srcOrd="0" destOrd="0" presId="urn:microsoft.com/office/officeart/2005/8/layout/arrow2"/>
    <dgm:cxn modelId="{20FB94BC-5099-465A-AF19-B99237408346}" srcId="{60A40930-B671-453E-AF12-17F6C8B0AFB5}" destId="{DE9BF149-457E-4BAA-B7F9-5442B9B3B38E}" srcOrd="1" destOrd="0" parTransId="{4B015090-349F-4D6C-AD66-75304C9CA096}" sibTransId="{9F695164-71D0-4105-A8E9-58E4F2A701E1}"/>
    <dgm:cxn modelId="{5CECD043-65BD-4F99-B268-16EA78546820}" type="presOf" srcId="{DCB13D50-6976-4CDC-8264-8F3979C7C557}" destId="{1B465982-E740-460E-910D-A17F9FF6CCF1}" srcOrd="0" destOrd="0" presId="urn:microsoft.com/office/officeart/2005/8/layout/arrow2"/>
    <dgm:cxn modelId="{A42CFFEF-863B-41B4-A1F7-64021EBAF9DC}" srcId="{60A40930-B671-453E-AF12-17F6C8B0AFB5}" destId="{87DC3FFE-5B27-474F-B920-3AB84D2C5D34}" srcOrd="3" destOrd="0" parTransId="{B39882F4-B30D-4B4F-B8A9-21EE1D1A7627}" sibTransId="{522179A1-5171-4895-9577-DAC9E66BB080}"/>
    <dgm:cxn modelId="{BEDCDBB3-37F8-4AD0-8B3A-EC2A716121A4}" srcId="{60A40930-B671-453E-AF12-17F6C8B0AFB5}" destId="{EFBD4029-F3DF-42A3-8637-F5B0914B9A4E}" srcOrd="2" destOrd="0" parTransId="{6A0C2421-DF63-45B7-8ECA-8F0DF2AAAD89}" sibTransId="{0FE233F6-C8E6-434F-86C6-15D125B2E0F8}"/>
    <dgm:cxn modelId="{B2ABCFC8-4EBC-4F61-A9A8-87EAC672AAD3}" type="presOf" srcId="{EFBD4029-F3DF-42A3-8637-F5B0914B9A4E}" destId="{0EF2CAF2-9B54-48D4-8B87-9E61CCD01E0C}" srcOrd="0" destOrd="0" presId="urn:microsoft.com/office/officeart/2005/8/layout/arrow2"/>
    <dgm:cxn modelId="{D455790F-F50A-4257-9780-0D679AD7C403}" type="presOf" srcId="{87DC3FFE-5B27-474F-B920-3AB84D2C5D34}" destId="{A9B6F056-F9A8-4178-AE17-C4B39B56C666}" srcOrd="0" destOrd="0" presId="urn:microsoft.com/office/officeart/2005/8/layout/arrow2"/>
    <dgm:cxn modelId="{4EA91B0B-1248-46FD-8749-A22FAE42337B}" srcId="{60A40930-B671-453E-AF12-17F6C8B0AFB5}" destId="{DCB13D50-6976-4CDC-8264-8F3979C7C557}" srcOrd="0" destOrd="0" parTransId="{C0AB2E9F-C4E6-45C9-BF68-3D8CBC63C806}" sibTransId="{17905051-DE5E-4C0C-8C29-D6509ACA5F58}"/>
    <dgm:cxn modelId="{F340F177-43CE-4CEF-9E30-81371C9808BE}" type="presParOf" srcId="{83B212FA-2F33-4FF1-80E5-CA405BF63C56}" destId="{DE4ABB73-5DE6-4A3C-8CF0-E83A3BE58FCB}" srcOrd="0" destOrd="0" presId="urn:microsoft.com/office/officeart/2005/8/layout/arrow2"/>
    <dgm:cxn modelId="{A827C154-20AD-413E-A09D-A2DE65D2DB90}" type="presParOf" srcId="{83B212FA-2F33-4FF1-80E5-CA405BF63C56}" destId="{DB14FE15-B802-4E52-9AE5-40B89C0643F4}" srcOrd="1" destOrd="0" presId="urn:microsoft.com/office/officeart/2005/8/layout/arrow2"/>
    <dgm:cxn modelId="{DB2CCC7A-BD45-4A43-982E-166194425240}" type="presParOf" srcId="{DB14FE15-B802-4E52-9AE5-40B89C0643F4}" destId="{B53B1BC3-19BB-4D15-A9B4-E1B67EF4E967}" srcOrd="0" destOrd="0" presId="urn:microsoft.com/office/officeart/2005/8/layout/arrow2"/>
    <dgm:cxn modelId="{F8AF403D-DA3D-4696-96A9-198E10D5D82B}" type="presParOf" srcId="{DB14FE15-B802-4E52-9AE5-40B89C0643F4}" destId="{1B465982-E740-460E-910D-A17F9FF6CCF1}" srcOrd="1" destOrd="0" presId="urn:microsoft.com/office/officeart/2005/8/layout/arrow2"/>
    <dgm:cxn modelId="{9F35C28F-A9B6-4EAD-AAB1-0FA4B1075F2F}" type="presParOf" srcId="{DB14FE15-B802-4E52-9AE5-40B89C0643F4}" destId="{19BA2D16-9980-425B-BBF5-35A3B25F6CCF}" srcOrd="2" destOrd="0" presId="urn:microsoft.com/office/officeart/2005/8/layout/arrow2"/>
    <dgm:cxn modelId="{74941F01-8E2C-4CBC-98E8-044E75A9099C}" type="presParOf" srcId="{DB14FE15-B802-4E52-9AE5-40B89C0643F4}" destId="{4A2742B7-BA49-4685-9EB2-FF1BDF78BCFD}" srcOrd="3" destOrd="0" presId="urn:microsoft.com/office/officeart/2005/8/layout/arrow2"/>
    <dgm:cxn modelId="{6698799B-565A-43AC-B5B0-F716D23BF686}" type="presParOf" srcId="{DB14FE15-B802-4E52-9AE5-40B89C0643F4}" destId="{1D61AC89-5A51-4FA3-986F-D935E1BA9F96}" srcOrd="4" destOrd="0" presId="urn:microsoft.com/office/officeart/2005/8/layout/arrow2"/>
    <dgm:cxn modelId="{CE599AB8-AF6B-4AD5-AA23-0EDFFD6D3B63}" type="presParOf" srcId="{DB14FE15-B802-4E52-9AE5-40B89C0643F4}" destId="{0EF2CAF2-9B54-48D4-8B87-9E61CCD01E0C}" srcOrd="5" destOrd="0" presId="urn:microsoft.com/office/officeart/2005/8/layout/arrow2"/>
    <dgm:cxn modelId="{D9098072-CCAC-4ED5-83B4-DB600257BF29}" type="presParOf" srcId="{DB14FE15-B802-4E52-9AE5-40B89C0643F4}" destId="{69AA28B7-F723-40FB-8846-E2F900B3A6BB}" srcOrd="6" destOrd="0" presId="urn:microsoft.com/office/officeart/2005/8/layout/arrow2"/>
    <dgm:cxn modelId="{BD82D8C2-F3DC-4B43-8701-97C5A0B34098}" type="presParOf" srcId="{DB14FE15-B802-4E52-9AE5-40B89C0643F4}" destId="{A9B6F056-F9A8-4178-AE17-C4B39B56C666}" srcOrd="7" destOrd="0" presId="urn:microsoft.com/office/officeart/2005/8/layout/arrow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701E59-02F0-4C24-A171-727812D5D6F3}" type="doc">
      <dgm:prSet loTypeId="urn:microsoft.com/office/officeart/2005/8/layout/process1" loCatId="process" qsTypeId="urn:microsoft.com/office/officeart/2005/8/quickstyle/simple3" qsCatId="simple" csTypeId="urn:microsoft.com/office/officeart/2005/8/colors/colorful3" csCatId="colorful" phldr="1"/>
      <dgm:spPr/>
    </dgm:pt>
    <dgm:pt modelId="{EB147B09-CCC7-47CC-A4AB-2824C9078CC9}">
      <dgm:prSet phldrT="[Texto]"/>
      <dgm:spPr/>
      <dgm:t>
        <a:bodyPr/>
        <a:lstStyle/>
        <a:p>
          <a:r>
            <a:rPr lang="es-EC"/>
            <a:t>Con empleados</a:t>
          </a:r>
        </a:p>
      </dgm:t>
    </dgm:pt>
    <dgm:pt modelId="{0FD3CF8E-0BC7-45C9-8BAB-46913F290BFA}" type="parTrans" cxnId="{70010CA3-130E-48FB-9212-2DD4F6C1A845}">
      <dgm:prSet/>
      <dgm:spPr/>
      <dgm:t>
        <a:bodyPr/>
        <a:lstStyle/>
        <a:p>
          <a:endParaRPr lang="es-EC"/>
        </a:p>
      </dgm:t>
    </dgm:pt>
    <dgm:pt modelId="{B6E1DF61-AE35-461F-B111-3DE1DD0E8A9D}" type="sibTrans" cxnId="{70010CA3-130E-48FB-9212-2DD4F6C1A845}">
      <dgm:prSet/>
      <dgm:spPr/>
      <dgm:t>
        <a:bodyPr/>
        <a:lstStyle/>
        <a:p>
          <a:endParaRPr lang="es-EC"/>
        </a:p>
      </dgm:t>
    </dgm:pt>
    <dgm:pt modelId="{16993417-279C-404B-9D12-F66DA1CEF52A}">
      <dgm:prSet phldrT="[Texto]"/>
      <dgm:spPr/>
      <dgm:t>
        <a:bodyPr/>
        <a:lstStyle/>
        <a:p>
          <a:r>
            <a:rPr lang="es-EC"/>
            <a:t>Con clientes</a:t>
          </a:r>
        </a:p>
      </dgm:t>
    </dgm:pt>
    <dgm:pt modelId="{4A6F02FE-E6DF-486B-94A9-2A8F36DB8F27}" type="parTrans" cxnId="{AB27810E-061F-40F1-B77E-43F2F0EEAEB7}">
      <dgm:prSet/>
      <dgm:spPr/>
      <dgm:t>
        <a:bodyPr/>
        <a:lstStyle/>
        <a:p>
          <a:endParaRPr lang="es-EC"/>
        </a:p>
      </dgm:t>
    </dgm:pt>
    <dgm:pt modelId="{14D1FF8F-3FF3-4682-A1CE-9A480B291F10}" type="sibTrans" cxnId="{AB27810E-061F-40F1-B77E-43F2F0EEAEB7}">
      <dgm:prSet/>
      <dgm:spPr/>
      <dgm:t>
        <a:bodyPr/>
        <a:lstStyle/>
        <a:p>
          <a:endParaRPr lang="es-EC"/>
        </a:p>
      </dgm:t>
    </dgm:pt>
    <dgm:pt modelId="{A2B33479-E505-4B4F-9324-74FF71A62A69}">
      <dgm:prSet phldrT="[Texto]"/>
      <dgm:spPr/>
      <dgm:t>
        <a:bodyPr/>
        <a:lstStyle/>
        <a:p>
          <a:r>
            <a:rPr lang="es-EC"/>
            <a:t>Liderazgo</a:t>
          </a:r>
        </a:p>
      </dgm:t>
    </dgm:pt>
    <dgm:pt modelId="{1FF75BD3-34BD-4F80-8DAA-98C6209C9ADF}" type="parTrans" cxnId="{87D4F759-5AE7-45E2-A79A-ED5F2FD291E9}">
      <dgm:prSet/>
      <dgm:spPr/>
      <dgm:t>
        <a:bodyPr/>
        <a:lstStyle/>
        <a:p>
          <a:endParaRPr lang="es-EC"/>
        </a:p>
      </dgm:t>
    </dgm:pt>
    <dgm:pt modelId="{A07FFBD6-C77F-48E2-ABB1-873A87DC95C0}" type="sibTrans" cxnId="{87D4F759-5AE7-45E2-A79A-ED5F2FD291E9}">
      <dgm:prSet/>
      <dgm:spPr/>
      <dgm:t>
        <a:bodyPr/>
        <a:lstStyle/>
        <a:p>
          <a:endParaRPr lang="es-EC"/>
        </a:p>
      </dgm:t>
    </dgm:pt>
    <dgm:pt modelId="{D7195E07-8742-48ED-9D33-F7634F5F6931}">
      <dgm:prSet phldrT="[Texto]"/>
      <dgm:spPr/>
      <dgm:t>
        <a:bodyPr/>
        <a:lstStyle/>
        <a:p>
          <a:r>
            <a:rPr lang="es-EC"/>
            <a:t>Eficiencia</a:t>
          </a:r>
        </a:p>
      </dgm:t>
    </dgm:pt>
    <dgm:pt modelId="{50AA180E-C028-482B-8C18-89C4A6D4B815}" type="parTrans" cxnId="{95BF6820-AE94-49CC-8C29-FBB6F0450BE2}">
      <dgm:prSet/>
      <dgm:spPr/>
      <dgm:t>
        <a:bodyPr/>
        <a:lstStyle/>
        <a:p>
          <a:endParaRPr lang="es-EC"/>
        </a:p>
      </dgm:t>
    </dgm:pt>
    <dgm:pt modelId="{A69A5B26-BF40-4855-B95C-3A51DAE497B4}" type="sibTrans" cxnId="{95BF6820-AE94-49CC-8C29-FBB6F0450BE2}">
      <dgm:prSet/>
      <dgm:spPr/>
      <dgm:t>
        <a:bodyPr/>
        <a:lstStyle/>
        <a:p>
          <a:endParaRPr lang="es-EC"/>
        </a:p>
      </dgm:t>
    </dgm:pt>
    <dgm:pt modelId="{19B1D512-9843-4A03-ACA0-163C9BE923DC}">
      <dgm:prSet phldrT="[Texto]"/>
      <dgm:spPr/>
      <dgm:t>
        <a:bodyPr/>
        <a:lstStyle/>
        <a:p>
          <a:r>
            <a:rPr lang="es-EC"/>
            <a:t>Juegos</a:t>
          </a:r>
        </a:p>
      </dgm:t>
    </dgm:pt>
    <dgm:pt modelId="{CC2FC725-0017-4CF2-B2CB-39D239B62426}" type="parTrans" cxnId="{C5EA569B-34BB-4674-AA65-8160CD92433A}">
      <dgm:prSet/>
      <dgm:spPr/>
      <dgm:t>
        <a:bodyPr/>
        <a:lstStyle/>
        <a:p>
          <a:endParaRPr lang="es-EC"/>
        </a:p>
      </dgm:t>
    </dgm:pt>
    <dgm:pt modelId="{EF45776C-FB3E-4DC1-9001-2F41897A493D}" type="sibTrans" cxnId="{C5EA569B-34BB-4674-AA65-8160CD92433A}">
      <dgm:prSet/>
      <dgm:spPr/>
      <dgm:t>
        <a:bodyPr/>
        <a:lstStyle/>
        <a:p>
          <a:endParaRPr lang="es-EC"/>
        </a:p>
      </dgm:t>
    </dgm:pt>
    <dgm:pt modelId="{8B95A645-C6B1-4B91-AD72-0D6E6CE717AE}" type="pres">
      <dgm:prSet presAssocID="{94701E59-02F0-4C24-A171-727812D5D6F3}" presName="Name0" presStyleCnt="0">
        <dgm:presLayoutVars>
          <dgm:dir/>
          <dgm:resizeHandles val="exact"/>
        </dgm:presLayoutVars>
      </dgm:prSet>
      <dgm:spPr/>
    </dgm:pt>
    <dgm:pt modelId="{B008F1DF-D059-40F4-AD02-931FCF9EF94F}" type="pres">
      <dgm:prSet presAssocID="{EB147B09-CCC7-47CC-A4AB-2824C9078CC9}" presName="node" presStyleLbl="node1" presStyleIdx="0" presStyleCnt="5">
        <dgm:presLayoutVars>
          <dgm:bulletEnabled val="1"/>
        </dgm:presLayoutVars>
      </dgm:prSet>
      <dgm:spPr/>
      <dgm:t>
        <a:bodyPr/>
        <a:lstStyle/>
        <a:p>
          <a:endParaRPr lang="es-EC"/>
        </a:p>
      </dgm:t>
    </dgm:pt>
    <dgm:pt modelId="{8C71EDFF-9F12-41B2-BC3D-DEB7624B0D40}" type="pres">
      <dgm:prSet presAssocID="{B6E1DF61-AE35-461F-B111-3DE1DD0E8A9D}" presName="sibTrans" presStyleLbl="sibTrans2D1" presStyleIdx="0" presStyleCnt="4"/>
      <dgm:spPr/>
      <dgm:t>
        <a:bodyPr/>
        <a:lstStyle/>
        <a:p>
          <a:endParaRPr lang="es-EC"/>
        </a:p>
      </dgm:t>
    </dgm:pt>
    <dgm:pt modelId="{43D0E5DB-49C9-4838-9B1E-2A4880CF7B75}" type="pres">
      <dgm:prSet presAssocID="{B6E1DF61-AE35-461F-B111-3DE1DD0E8A9D}" presName="connectorText" presStyleLbl="sibTrans2D1" presStyleIdx="0" presStyleCnt="4"/>
      <dgm:spPr/>
      <dgm:t>
        <a:bodyPr/>
        <a:lstStyle/>
        <a:p>
          <a:endParaRPr lang="es-EC"/>
        </a:p>
      </dgm:t>
    </dgm:pt>
    <dgm:pt modelId="{DC40787A-C1F6-4069-B2F4-2199F2BFC9C0}" type="pres">
      <dgm:prSet presAssocID="{16993417-279C-404B-9D12-F66DA1CEF52A}" presName="node" presStyleLbl="node1" presStyleIdx="1" presStyleCnt="5">
        <dgm:presLayoutVars>
          <dgm:bulletEnabled val="1"/>
        </dgm:presLayoutVars>
      </dgm:prSet>
      <dgm:spPr/>
      <dgm:t>
        <a:bodyPr/>
        <a:lstStyle/>
        <a:p>
          <a:endParaRPr lang="es-EC"/>
        </a:p>
      </dgm:t>
    </dgm:pt>
    <dgm:pt modelId="{4ECF378B-8370-4DFE-8C7A-28EE98BCED85}" type="pres">
      <dgm:prSet presAssocID="{14D1FF8F-3FF3-4682-A1CE-9A480B291F10}" presName="sibTrans" presStyleLbl="sibTrans2D1" presStyleIdx="1" presStyleCnt="4"/>
      <dgm:spPr/>
      <dgm:t>
        <a:bodyPr/>
        <a:lstStyle/>
        <a:p>
          <a:endParaRPr lang="es-EC"/>
        </a:p>
      </dgm:t>
    </dgm:pt>
    <dgm:pt modelId="{CE8E8ADF-B262-4D67-93AA-DEECC8414AF9}" type="pres">
      <dgm:prSet presAssocID="{14D1FF8F-3FF3-4682-A1CE-9A480B291F10}" presName="connectorText" presStyleLbl="sibTrans2D1" presStyleIdx="1" presStyleCnt="4"/>
      <dgm:spPr/>
      <dgm:t>
        <a:bodyPr/>
        <a:lstStyle/>
        <a:p>
          <a:endParaRPr lang="es-EC"/>
        </a:p>
      </dgm:t>
    </dgm:pt>
    <dgm:pt modelId="{27F66BBB-5301-41E9-9C1F-50B4C6234F93}" type="pres">
      <dgm:prSet presAssocID="{A2B33479-E505-4B4F-9324-74FF71A62A69}" presName="node" presStyleLbl="node1" presStyleIdx="2" presStyleCnt="5">
        <dgm:presLayoutVars>
          <dgm:bulletEnabled val="1"/>
        </dgm:presLayoutVars>
      </dgm:prSet>
      <dgm:spPr/>
      <dgm:t>
        <a:bodyPr/>
        <a:lstStyle/>
        <a:p>
          <a:endParaRPr lang="es-EC"/>
        </a:p>
      </dgm:t>
    </dgm:pt>
    <dgm:pt modelId="{515D8651-7E30-426D-B8B4-7D117EF86CD7}" type="pres">
      <dgm:prSet presAssocID="{A07FFBD6-C77F-48E2-ABB1-873A87DC95C0}" presName="sibTrans" presStyleLbl="sibTrans2D1" presStyleIdx="2" presStyleCnt="4"/>
      <dgm:spPr/>
      <dgm:t>
        <a:bodyPr/>
        <a:lstStyle/>
        <a:p>
          <a:endParaRPr lang="es-EC"/>
        </a:p>
      </dgm:t>
    </dgm:pt>
    <dgm:pt modelId="{B4B75ABC-33D4-4DEE-AE5C-D5ABD4D5E469}" type="pres">
      <dgm:prSet presAssocID="{A07FFBD6-C77F-48E2-ABB1-873A87DC95C0}" presName="connectorText" presStyleLbl="sibTrans2D1" presStyleIdx="2" presStyleCnt="4"/>
      <dgm:spPr/>
      <dgm:t>
        <a:bodyPr/>
        <a:lstStyle/>
        <a:p>
          <a:endParaRPr lang="es-EC"/>
        </a:p>
      </dgm:t>
    </dgm:pt>
    <dgm:pt modelId="{F183FD10-69E3-4280-9A14-0649A1F470C7}" type="pres">
      <dgm:prSet presAssocID="{D7195E07-8742-48ED-9D33-F7634F5F6931}" presName="node" presStyleLbl="node1" presStyleIdx="3" presStyleCnt="5">
        <dgm:presLayoutVars>
          <dgm:bulletEnabled val="1"/>
        </dgm:presLayoutVars>
      </dgm:prSet>
      <dgm:spPr/>
      <dgm:t>
        <a:bodyPr/>
        <a:lstStyle/>
        <a:p>
          <a:endParaRPr lang="es-EC"/>
        </a:p>
      </dgm:t>
    </dgm:pt>
    <dgm:pt modelId="{F37B50E2-F5DE-44BD-94F6-70FF05AAD883}" type="pres">
      <dgm:prSet presAssocID="{A69A5B26-BF40-4855-B95C-3A51DAE497B4}" presName="sibTrans" presStyleLbl="sibTrans2D1" presStyleIdx="3" presStyleCnt="4"/>
      <dgm:spPr/>
      <dgm:t>
        <a:bodyPr/>
        <a:lstStyle/>
        <a:p>
          <a:endParaRPr lang="es-EC"/>
        </a:p>
      </dgm:t>
    </dgm:pt>
    <dgm:pt modelId="{2BC7D80E-0CA0-4541-BDD0-CF6ED9A328A7}" type="pres">
      <dgm:prSet presAssocID="{A69A5B26-BF40-4855-B95C-3A51DAE497B4}" presName="connectorText" presStyleLbl="sibTrans2D1" presStyleIdx="3" presStyleCnt="4"/>
      <dgm:spPr/>
      <dgm:t>
        <a:bodyPr/>
        <a:lstStyle/>
        <a:p>
          <a:endParaRPr lang="es-EC"/>
        </a:p>
      </dgm:t>
    </dgm:pt>
    <dgm:pt modelId="{B83D8266-4257-46CC-8DDF-2A6EA9C0020E}" type="pres">
      <dgm:prSet presAssocID="{19B1D512-9843-4A03-ACA0-163C9BE923DC}" presName="node" presStyleLbl="node1" presStyleIdx="4" presStyleCnt="5">
        <dgm:presLayoutVars>
          <dgm:bulletEnabled val="1"/>
        </dgm:presLayoutVars>
      </dgm:prSet>
      <dgm:spPr/>
      <dgm:t>
        <a:bodyPr/>
        <a:lstStyle/>
        <a:p>
          <a:endParaRPr lang="es-EC"/>
        </a:p>
      </dgm:t>
    </dgm:pt>
  </dgm:ptLst>
  <dgm:cxnLst>
    <dgm:cxn modelId="{E304BF03-F442-47FD-A619-C8F2ED888660}" type="presOf" srcId="{B6E1DF61-AE35-461F-B111-3DE1DD0E8A9D}" destId="{43D0E5DB-49C9-4838-9B1E-2A4880CF7B75}" srcOrd="1" destOrd="0" presId="urn:microsoft.com/office/officeart/2005/8/layout/process1"/>
    <dgm:cxn modelId="{70010CA3-130E-48FB-9212-2DD4F6C1A845}" srcId="{94701E59-02F0-4C24-A171-727812D5D6F3}" destId="{EB147B09-CCC7-47CC-A4AB-2824C9078CC9}" srcOrd="0" destOrd="0" parTransId="{0FD3CF8E-0BC7-45C9-8BAB-46913F290BFA}" sibTransId="{B6E1DF61-AE35-461F-B111-3DE1DD0E8A9D}"/>
    <dgm:cxn modelId="{AA95A1FA-DC24-4294-8EAC-0D5EEB7BFCE3}" type="presOf" srcId="{D7195E07-8742-48ED-9D33-F7634F5F6931}" destId="{F183FD10-69E3-4280-9A14-0649A1F470C7}" srcOrd="0" destOrd="0" presId="urn:microsoft.com/office/officeart/2005/8/layout/process1"/>
    <dgm:cxn modelId="{95BF6820-AE94-49CC-8C29-FBB6F0450BE2}" srcId="{94701E59-02F0-4C24-A171-727812D5D6F3}" destId="{D7195E07-8742-48ED-9D33-F7634F5F6931}" srcOrd="3" destOrd="0" parTransId="{50AA180E-C028-482B-8C18-89C4A6D4B815}" sibTransId="{A69A5B26-BF40-4855-B95C-3A51DAE497B4}"/>
    <dgm:cxn modelId="{87D4F759-5AE7-45E2-A79A-ED5F2FD291E9}" srcId="{94701E59-02F0-4C24-A171-727812D5D6F3}" destId="{A2B33479-E505-4B4F-9324-74FF71A62A69}" srcOrd="2" destOrd="0" parTransId="{1FF75BD3-34BD-4F80-8DAA-98C6209C9ADF}" sibTransId="{A07FFBD6-C77F-48E2-ABB1-873A87DC95C0}"/>
    <dgm:cxn modelId="{DF2F4B5E-2AB2-4B16-8BB1-E4145CBD2ED5}" type="presOf" srcId="{A69A5B26-BF40-4855-B95C-3A51DAE497B4}" destId="{F37B50E2-F5DE-44BD-94F6-70FF05AAD883}" srcOrd="0" destOrd="0" presId="urn:microsoft.com/office/officeart/2005/8/layout/process1"/>
    <dgm:cxn modelId="{51B634D4-D25D-479A-8B93-CC4E999527C2}" type="presOf" srcId="{14D1FF8F-3FF3-4682-A1CE-9A480B291F10}" destId="{CE8E8ADF-B262-4D67-93AA-DEECC8414AF9}" srcOrd="1" destOrd="0" presId="urn:microsoft.com/office/officeart/2005/8/layout/process1"/>
    <dgm:cxn modelId="{C5EA569B-34BB-4674-AA65-8160CD92433A}" srcId="{94701E59-02F0-4C24-A171-727812D5D6F3}" destId="{19B1D512-9843-4A03-ACA0-163C9BE923DC}" srcOrd="4" destOrd="0" parTransId="{CC2FC725-0017-4CF2-B2CB-39D239B62426}" sibTransId="{EF45776C-FB3E-4DC1-9001-2F41897A493D}"/>
    <dgm:cxn modelId="{51B208C0-9247-42BA-93A2-31C214F25D89}" type="presOf" srcId="{A2B33479-E505-4B4F-9324-74FF71A62A69}" destId="{27F66BBB-5301-41E9-9C1F-50B4C6234F93}" srcOrd="0" destOrd="0" presId="urn:microsoft.com/office/officeart/2005/8/layout/process1"/>
    <dgm:cxn modelId="{363D7506-27C3-494F-9AB0-D71226579EA0}" type="presOf" srcId="{A07FFBD6-C77F-48E2-ABB1-873A87DC95C0}" destId="{B4B75ABC-33D4-4DEE-AE5C-D5ABD4D5E469}" srcOrd="1" destOrd="0" presId="urn:microsoft.com/office/officeart/2005/8/layout/process1"/>
    <dgm:cxn modelId="{FEA5A63F-9E65-4D35-8955-F71EEE2B4816}" type="presOf" srcId="{EB147B09-CCC7-47CC-A4AB-2824C9078CC9}" destId="{B008F1DF-D059-40F4-AD02-931FCF9EF94F}" srcOrd="0" destOrd="0" presId="urn:microsoft.com/office/officeart/2005/8/layout/process1"/>
    <dgm:cxn modelId="{F3BDAC4B-6799-4DA7-AA94-C8281E7212EB}" type="presOf" srcId="{B6E1DF61-AE35-461F-B111-3DE1DD0E8A9D}" destId="{8C71EDFF-9F12-41B2-BC3D-DEB7624B0D40}" srcOrd="0" destOrd="0" presId="urn:microsoft.com/office/officeart/2005/8/layout/process1"/>
    <dgm:cxn modelId="{46C44EAE-B208-4FEB-A7EB-BF85D6F69D3E}" type="presOf" srcId="{14D1FF8F-3FF3-4682-A1CE-9A480B291F10}" destId="{4ECF378B-8370-4DFE-8C7A-28EE98BCED85}" srcOrd="0" destOrd="0" presId="urn:microsoft.com/office/officeart/2005/8/layout/process1"/>
    <dgm:cxn modelId="{5ED79DD9-24D7-4DFF-A1CB-0EF9C3E31D60}" type="presOf" srcId="{A07FFBD6-C77F-48E2-ABB1-873A87DC95C0}" destId="{515D8651-7E30-426D-B8B4-7D117EF86CD7}" srcOrd="0" destOrd="0" presId="urn:microsoft.com/office/officeart/2005/8/layout/process1"/>
    <dgm:cxn modelId="{AB27810E-061F-40F1-B77E-43F2F0EEAEB7}" srcId="{94701E59-02F0-4C24-A171-727812D5D6F3}" destId="{16993417-279C-404B-9D12-F66DA1CEF52A}" srcOrd="1" destOrd="0" parTransId="{4A6F02FE-E6DF-486B-94A9-2A8F36DB8F27}" sibTransId="{14D1FF8F-3FF3-4682-A1CE-9A480B291F10}"/>
    <dgm:cxn modelId="{2BF40518-A7F1-4610-A0EC-EB09DD5E2844}" type="presOf" srcId="{19B1D512-9843-4A03-ACA0-163C9BE923DC}" destId="{B83D8266-4257-46CC-8DDF-2A6EA9C0020E}" srcOrd="0" destOrd="0" presId="urn:microsoft.com/office/officeart/2005/8/layout/process1"/>
    <dgm:cxn modelId="{82AC4AB7-A4EB-4DAA-AF0B-143665580B71}" type="presOf" srcId="{94701E59-02F0-4C24-A171-727812D5D6F3}" destId="{8B95A645-C6B1-4B91-AD72-0D6E6CE717AE}" srcOrd="0" destOrd="0" presId="urn:microsoft.com/office/officeart/2005/8/layout/process1"/>
    <dgm:cxn modelId="{CF946D66-DB85-4B06-B6E1-4F109B426C78}" type="presOf" srcId="{16993417-279C-404B-9D12-F66DA1CEF52A}" destId="{DC40787A-C1F6-4069-B2F4-2199F2BFC9C0}" srcOrd="0" destOrd="0" presId="urn:microsoft.com/office/officeart/2005/8/layout/process1"/>
    <dgm:cxn modelId="{D5B25DA5-75DC-4E61-A63C-48D046431BD8}" type="presOf" srcId="{A69A5B26-BF40-4855-B95C-3A51DAE497B4}" destId="{2BC7D80E-0CA0-4541-BDD0-CF6ED9A328A7}" srcOrd="1" destOrd="0" presId="urn:microsoft.com/office/officeart/2005/8/layout/process1"/>
    <dgm:cxn modelId="{1A2C5B6E-5996-4AAE-952B-3483A72FFFB2}" type="presParOf" srcId="{8B95A645-C6B1-4B91-AD72-0D6E6CE717AE}" destId="{B008F1DF-D059-40F4-AD02-931FCF9EF94F}" srcOrd="0" destOrd="0" presId="urn:microsoft.com/office/officeart/2005/8/layout/process1"/>
    <dgm:cxn modelId="{70EA3CBA-7F18-4E75-A781-1A21253DCB02}" type="presParOf" srcId="{8B95A645-C6B1-4B91-AD72-0D6E6CE717AE}" destId="{8C71EDFF-9F12-41B2-BC3D-DEB7624B0D40}" srcOrd="1" destOrd="0" presId="urn:microsoft.com/office/officeart/2005/8/layout/process1"/>
    <dgm:cxn modelId="{8553DC1C-8253-44C4-B6AF-87F9E6F4BB5A}" type="presParOf" srcId="{8C71EDFF-9F12-41B2-BC3D-DEB7624B0D40}" destId="{43D0E5DB-49C9-4838-9B1E-2A4880CF7B75}" srcOrd="0" destOrd="0" presId="urn:microsoft.com/office/officeart/2005/8/layout/process1"/>
    <dgm:cxn modelId="{4AE0C697-4245-4A48-A578-E34FFB21FB62}" type="presParOf" srcId="{8B95A645-C6B1-4B91-AD72-0D6E6CE717AE}" destId="{DC40787A-C1F6-4069-B2F4-2199F2BFC9C0}" srcOrd="2" destOrd="0" presId="urn:microsoft.com/office/officeart/2005/8/layout/process1"/>
    <dgm:cxn modelId="{AE0C18A0-A754-47D7-8D22-C33A64A4ECBD}" type="presParOf" srcId="{8B95A645-C6B1-4B91-AD72-0D6E6CE717AE}" destId="{4ECF378B-8370-4DFE-8C7A-28EE98BCED85}" srcOrd="3" destOrd="0" presId="urn:microsoft.com/office/officeart/2005/8/layout/process1"/>
    <dgm:cxn modelId="{D99B51EA-B33E-4BB0-A7C2-0807D3F9FB36}" type="presParOf" srcId="{4ECF378B-8370-4DFE-8C7A-28EE98BCED85}" destId="{CE8E8ADF-B262-4D67-93AA-DEECC8414AF9}" srcOrd="0" destOrd="0" presId="urn:microsoft.com/office/officeart/2005/8/layout/process1"/>
    <dgm:cxn modelId="{3C883BFA-8243-42B2-866E-09C0DC47F34E}" type="presParOf" srcId="{8B95A645-C6B1-4B91-AD72-0D6E6CE717AE}" destId="{27F66BBB-5301-41E9-9C1F-50B4C6234F93}" srcOrd="4" destOrd="0" presId="urn:microsoft.com/office/officeart/2005/8/layout/process1"/>
    <dgm:cxn modelId="{1CCA3E20-0C26-463D-BA46-1F94267B57AA}" type="presParOf" srcId="{8B95A645-C6B1-4B91-AD72-0D6E6CE717AE}" destId="{515D8651-7E30-426D-B8B4-7D117EF86CD7}" srcOrd="5" destOrd="0" presId="urn:microsoft.com/office/officeart/2005/8/layout/process1"/>
    <dgm:cxn modelId="{4D31CDD9-D755-418B-8A9D-F1E31D167554}" type="presParOf" srcId="{515D8651-7E30-426D-B8B4-7D117EF86CD7}" destId="{B4B75ABC-33D4-4DEE-AE5C-D5ABD4D5E469}" srcOrd="0" destOrd="0" presId="urn:microsoft.com/office/officeart/2005/8/layout/process1"/>
    <dgm:cxn modelId="{6497665C-8D04-41C6-B5AA-2BE9A1AF0B10}" type="presParOf" srcId="{8B95A645-C6B1-4B91-AD72-0D6E6CE717AE}" destId="{F183FD10-69E3-4280-9A14-0649A1F470C7}" srcOrd="6" destOrd="0" presId="urn:microsoft.com/office/officeart/2005/8/layout/process1"/>
    <dgm:cxn modelId="{3757E8DD-ED70-469D-A526-DEA824DE2EF8}" type="presParOf" srcId="{8B95A645-C6B1-4B91-AD72-0D6E6CE717AE}" destId="{F37B50E2-F5DE-44BD-94F6-70FF05AAD883}" srcOrd="7" destOrd="0" presId="urn:microsoft.com/office/officeart/2005/8/layout/process1"/>
    <dgm:cxn modelId="{ED50432B-0055-4176-9CE7-541081DB79ED}" type="presParOf" srcId="{F37B50E2-F5DE-44BD-94F6-70FF05AAD883}" destId="{2BC7D80E-0CA0-4541-BDD0-CF6ED9A328A7}" srcOrd="0" destOrd="0" presId="urn:microsoft.com/office/officeart/2005/8/layout/process1"/>
    <dgm:cxn modelId="{9C461C1D-3D90-4412-A314-7505034FFC23}" type="presParOf" srcId="{8B95A645-C6B1-4B91-AD72-0D6E6CE717AE}" destId="{B83D8266-4257-46CC-8DDF-2A6EA9C0020E}" srcOrd="8" destOrd="0" presId="urn:microsoft.com/office/officeart/2005/8/layout/process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C9133F-8C00-4666-A054-D93312650611}"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C"/>
        </a:p>
      </dgm:t>
    </dgm:pt>
    <dgm:pt modelId="{7F93CBBE-7ACF-40BE-A5F8-743F71371EAA}">
      <dgm:prSet phldrT="[Texto]"/>
      <dgm:spPr/>
      <dgm:t>
        <a:bodyPr/>
        <a:lstStyle/>
        <a:p>
          <a:r>
            <a:rPr lang="es-EC" b="0" dirty="0" smtClean="0"/>
            <a:t>VAN</a:t>
          </a:r>
          <a:endParaRPr lang="es-EC" b="0" dirty="0"/>
        </a:p>
      </dgm:t>
    </dgm:pt>
    <dgm:pt modelId="{9D32FB60-4DB0-4020-A2BF-64E2B2588647}" type="parTrans" cxnId="{0890972B-33D4-46DB-A503-3617F63E8814}">
      <dgm:prSet/>
      <dgm:spPr/>
      <dgm:t>
        <a:bodyPr/>
        <a:lstStyle/>
        <a:p>
          <a:endParaRPr lang="es-EC" b="0"/>
        </a:p>
      </dgm:t>
    </dgm:pt>
    <dgm:pt modelId="{0A28BFB1-7912-4100-A31D-0BA83E6FDFF9}" type="sibTrans" cxnId="{0890972B-33D4-46DB-A503-3617F63E8814}">
      <dgm:prSet/>
      <dgm:spPr/>
      <dgm:t>
        <a:bodyPr/>
        <a:lstStyle/>
        <a:p>
          <a:endParaRPr lang="es-EC" b="0"/>
        </a:p>
      </dgm:t>
    </dgm:pt>
    <dgm:pt modelId="{0FF981E9-F086-43EF-9A12-63017CB65B75}">
      <dgm:prSet phldrT="[Texto]"/>
      <dgm:spPr/>
      <dgm:t>
        <a:bodyPr/>
        <a:lstStyle/>
        <a:p>
          <a:r>
            <a:rPr lang="es-EC" b="0" dirty="0" smtClean="0"/>
            <a:t>VAN= $32.910</a:t>
          </a:r>
          <a:endParaRPr lang="es-EC" b="0" dirty="0"/>
        </a:p>
      </dgm:t>
    </dgm:pt>
    <dgm:pt modelId="{8C09614E-F801-4460-A35F-63A534493283}" type="parTrans" cxnId="{22E3C8EC-81FE-4D50-977C-0E7CFF656823}">
      <dgm:prSet/>
      <dgm:spPr/>
      <dgm:t>
        <a:bodyPr/>
        <a:lstStyle/>
        <a:p>
          <a:endParaRPr lang="es-EC" b="0"/>
        </a:p>
      </dgm:t>
    </dgm:pt>
    <dgm:pt modelId="{A3E70809-0B1C-406E-A50E-B8C272C4485A}" type="sibTrans" cxnId="{22E3C8EC-81FE-4D50-977C-0E7CFF656823}">
      <dgm:prSet/>
      <dgm:spPr/>
      <dgm:t>
        <a:bodyPr/>
        <a:lstStyle/>
        <a:p>
          <a:endParaRPr lang="es-EC" b="0"/>
        </a:p>
      </dgm:t>
    </dgm:pt>
    <dgm:pt modelId="{5ACEF431-A168-45AC-854A-69C4407D5C9C}">
      <dgm:prSet phldrT="[Texto]"/>
      <dgm:spPr/>
      <dgm:t>
        <a:bodyPr/>
        <a:lstStyle/>
        <a:p>
          <a:r>
            <a:rPr lang="es-EC" b="0" dirty="0" err="1" smtClean="0"/>
            <a:t>TIR</a:t>
          </a:r>
          <a:endParaRPr lang="es-EC" b="0" dirty="0"/>
        </a:p>
      </dgm:t>
    </dgm:pt>
    <dgm:pt modelId="{2B11236B-3C33-4BD7-B97B-90AAE41CA9E6}" type="parTrans" cxnId="{825F96F9-02F3-4404-99C8-540A13304322}">
      <dgm:prSet/>
      <dgm:spPr/>
      <dgm:t>
        <a:bodyPr/>
        <a:lstStyle/>
        <a:p>
          <a:endParaRPr lang="es-EC" b="0"/>
        </a:p>
      </dgm:t>
    </dgm:pt>
    <dgm:pt modelId="{B648B729-1CD9-478C-9782-C176BBA54B88}" type="sibTrans" cxnId="{825F96F9-02F3-4404-99C8-540A13304322}">
      <dgm:prSet/>
      <dgm:spPr/>
      <dgm:t>
        <a:bodyPr/>
        <a:lstStyle/>
        <a:p>
          <a:endParaRPr lang="es-EC" b="0"/>
        </a:p>
      </dgm:t>
    </dgm:pt>
    <dgm:pt modelId="{5D338763-3C21-4BCB-8E02-9C53509F3EA6}">
      <dgm:prSet phldrT="[Texto]"/>
      <dgm:spPr/>
      <dgm:t>
        <a:bodyPr/>
        <a:lstStyle/>
        <a:p>
          <a:r>
            <a:rPr lang="es-EC" b="0" dirty="0" err="1" smtClean="0"/>
            <a:t>TIR</a:t>
          </a:r>
          <a:r>
            <a:rPr lang="es-EC" b="0" dirty="0" smtClean="0"/>
            <a:t>= 20%</a:t>
          </a:r>
          <a:endParaRPr lang="es-EC" b="0" dirty="0"/>
        </a:p>
      </dgm:t>
    </dgm:pt>
    <dgm:pt modelId="{CAA7281F-B829-4508-9D90-2EDB55E30255}" type="parTrans" cxnId="{EC0E2432-B1CB-44C1-8CBA-1EF15E316323}">
      <dgm:prSet/>
      <dgm:spPr/>
      <dgm:t>
        <a:bodyPr/>
        <a:lstStyle/>
        <a:p>
          <a:endParaRPr lang="es-EC" b="0"/>
        </a:p>
      </dgm:t>
    </dgm:pt>
    <dgm:pt modelId="{6A870BB1-B4EB-4532-B0E2-F2FAB78CCCFF}" type="sibTrans" cxnId="{EC0E2432-B1CB-44C1-8CBA-1EF15E316323}">
      <dgm:prSet/>
      <dgm:spPr/>
      <dgm:t>
        <a:bodyPr/>
        <a:lstStyle/>
        <a:p>
          <a:endParaRPr lang="es-EC" b="0"/>
        </a:p>
      </dgm:t>
    </dgm:pt>
    <dgm:pt modelId="{19ED77F5-57B7-4A63-93D8-2F6732B8E89B}">
      <dgm:prSet phldrT="[Texto]"/>
      <dgm:spPr/>
      <dgm:t>
        <a:bodyPr/>
        <a:lstStyle/>
        <a:p>
          <a:r>
            <a:rPr lang="es-EC" b="0" dirty="0" err="1" smtClean="0"/>
            <a:t>Pay</a:t>
          </a:r>
          <a:r>
            <a:rPr lang="es-EC" b="0" dirty="0" smtClean="0"/>
            <a:t> Back</a:t>
          </a:r>
          <a:endParaRPr lang="es-EC" b="0" dirty="0"/>
        </a:p>
      </dgm:t>
    </dgm:pt>
    <dgm:pt modelId="{4AC6B45E-E180-405C-9582-4A4D4972F9EE}" type="parTrans" cxnId="{25D4B7E2-7E77-49AE-9618-3D63A9DD7EF6}">
      <dgm:prSet/>
      <dgm:spPr/>
      <dgm:t>
        <a:bodyPr/>
        <a:lstStyle/>
        <a:p>
          <a:endParaRPr lang="es-EC" b="0"/>
        </a:p>
      </dgm:t>
    </dgm:pt>
    <dgm:pt modelId="{E1D51437-CB6B-41B4-BEAB-BC3C417D62F9}" type="sibTrans" cxnId="{25D4B7E2-7E77-49AE-9618-3D63A9DD7EF6}">
      <dgm:prSet/>
      <dgm:spPr/>
      <dgm:t>
        <a:bodyPr/>
        <a:lstStyle/>
        <a:p>
          <a:endParaRPr lang="es-EC" b="0"/>
        </a:p>
      </dgm:t>
    </dgm:pt>
    <dgm:pt modelId="{DE78E2C5-A8B2-4A56-AE93-34EDDE40DACA}">
      <dgm:prSet phldrT="[Texto]"/>
      <dgm:spPr/>
      <dgm:t>
        <a:bodyPr/>
        <a:lstStyle/>
        <a:p>
          <a:r>
            <a:rPr lang="es-ES" b="0" dirty="0" smtClean="0"/>
            <a:t>3 años, 0 meses, 19 días</a:t>
          </a:r>
          <a:endParaRPr lang="es-EC" b="0" dirty="0"/>
        </a:p>
      </dgm:t>
    </dgm:pt>
    <dgm:pt modelId="{32627955-0163-44A4-A490-3D18EE7C7366}" type="parTrans" cxnId="{3DE9BF8F-3C5A-433F-9E68-5C9261EC16DA}">
      <dgm:prSet/>
      <dgm:spPr/>
      <dgm:t>
        <a:bodyPr/>
        <a:lstStyle/>
        <a:p>
          <a:endParaRPr lang="es-EC" b="0"/>
        </a:p>
      </dgm:t>
    </dgm:pt>
    <dgm:pt modelId="{F9379060-7DFB-4CEC-8FC7-B9B226F75027}" type="sibTrans" cxnId="{3DE9BF8F-3C5A-433F-9E68-5C9261EC16DA}">
      <dgm:prSet/>
      <dgm:spPr/>
      <dgm:t>
        <a:bodyPr/>
        <a:lstStyle/>
        <a:p>
          <a:endParaRPr lang="es-EC" b="0"/>
        </a:p>
      </dgm:t>
    </dgm:pt>
    <dgm:pt modelId="{93E9286D-9922-43C2-BB91-F5EAB03DBDA6}">
      <dgm:prSet phldrT="[Texto]"/>
      <dgm:spPr/>
      <dgm:t>
        <a:bodyPr/>
        <a:lstStyle/>
        <a:p>
          <a:r>
            <a:rPr lang="es-EC" b="0" dirty="0" smtClean="0"/>
            <a:t>Índice de Beneficio</a:t>
          </a:r>
          <a:endParaRPr lang="es-EC" b="0" dirty="0"/>
        </a:p>
      </dgm:t>
    </dgm:pt>
    <dgm:pt modelId="{0C8B4C63-0A1A-4780-8727-A7FC1CEC48CF}" type="parTrans" cxnId="{9C4A2142-161F-4222-AC18-53816AA09848}">
      <dgm:prSet/>
      <dgm:spPr/>
      <dgm:t>
        <a:bodyPr/>
        <a:lstStyle/>
        <a:p>
          <a:endParaRPr lang="es-EC" b="0"/>
        </a:p>
      </dgm:t>
    </dgm:pt>
    <dgm:pt modelId="{E0BC702A-EE3C-4795-84CE-596353624918}" type="sibTrans" cxnId="{9C4A2142-161F-4222-AC18-53816AA09848}">
      <dgm:prSet/>
      <dgm:spPr/>
      <dgm:t>
        <a:bodyPr/>
        <a:lstStyle/>
        <a:p>
          <a:endParaRPr lang="es-EC" b="0"/>
        </a:p>
      </dgm:t>
    </dgm:pt>
    <dgm:pt modelId="{4E824386-3751-4696-9FFF-0D53F41F68EC}">
      <dgm:prSet phldrT="[Texto]"/>
      <dgm:spPr/>
      <dgm:t>
        <a:bodyPr/>
        <a:lstStyle/>
        <a:p>
          <a:r>
            <a:rPr lang="es-EC" b="0" dirty="0" smtClean="0"/>
            <a:t>B/C= 31,75%</a:t>
          </a:r>
          <a:endParaRPr lang="es-EC" b="0" dirty="0"/>
        </a:p>
      </dgm:t>
    </dgm:pt>
    <dgm:pt modelId="{5AEFC69A-A9B1-497A-9D78-6CCE5B7B6324}" type="parTrans" cxnId="{305F95DD-713D-4A53-849D-B3D6E18EBD7F}">
      <dgm:prSet/>
      <dgm:spPr/>
      <dgm:t>
        <a:bodyPr/>
        <a:lstStyle/>
        <a:p>
          <a:endParaRPr lang="es-EC" b="0"/>
        </a:p>
      </dgm:t>
    </dgm:pt>
    <dgm:pt modelId="{4EE9E3FC-DCCD-4255-BEB8-CDCF86F68B05}" type="sibTrans" cxnId="{305F95DD-713D-4A53-849D-B3D6E18EBD7F}">
      <dgm:prSet/>
      <dgm:spPr/>
      <dgm:t>
        <a:bodyPr/>
        <a:lstStyle/>
        <a:p>
          <a:endParaRPr lang="es-EC" b="0"/>
        </a:p>
      </dgm:t>
    </dgm:pt>
    <dgm:pt modelId="{B5A6CD47-0778-4DAE-B79D-5DBCBA52576F}" type="pres">
      <dgm:prSet presAssocID="{A3C9133F-8C00-4666-A054-D93312650611}" presName="Name0" presStyleCnt="0">
        <dgm:presLayoutVars>
          <dgm:dir/>
          <dgm:animLvl val="lvl"/>
          <dgm:resizeHandles val="exact"/>
        </dgm:presLayoutVars>
      </dgm:prSet>
      <dgm:spPr/>
      <dgm:t>
        <a:bodyPr/>
        <a:lstStyle/>
        <a:p>
          <a:endParaRPr lang="es-EC"/>
        </a:p>
      </dgm:t>
    </dgm:pt>
    <dgm:pt modelId="{49F53F42-5C74-4A94-AA2A-D820ACC1474E}" type="pres">
      <dgm:prSet presAssocID="{7F93CBBE-7ACF-40BE-A5F8-743F71371EAA}" presName="linNode" presStyleCnt="0"/>
      <dgm:spPr/>
    </dgm:pt>
    <dgm:pt modelId="{91845BFD-CAF0-4262-8FF5-3E5FA18DA5F0}" type="pres">
      <dgm:prSet presAssocID="{7F93CBBE-7ACF-40BE-A5F8-743F71371EAA}" presName="parentText" presStyleLbl="node1" presStyleIdx="0" presStyleCnt="4" custScaleX="87019">
        <dgm:presLayoutVars>
          <dgm:chMax val="1"/>
          <dgm:bulletEnabled val="1"/>
        </dgm:presLayoutVars>
      </dgm:prSet>
      <dgm:spPr/>
      <dgm:t>
        <a:bodyPr/>
        <a:lstStyle/>
        <a:p>
          <a:endParaRPr lang="es-EC"/>
        </a:p>
      </dgm:t>
    </dgm:pt>
    <dgm:pt modelId="{02EF2A9A-2CB9-4B99-A760-7B3FEDEDCFB0}" type="pres">
      <dgm:prSet presAssocID="{7F93CBBE-7ACF-40BE-A5F8-743F71371EAA}" presName="descendantText" presStyleLbl="alignAccFollowNode1" presStyleIdx="0" presStyleCnt="4">
        <dgm:presLayoutVars>
          <dgm:bulletEnabled val="1"/>
        </dgm:presLayoutVars>
      </dgm:prSet>
      <dgm:spPr/>
      <dgm:t>
        <a:bodyPr/>
        <a:lstStyle/>
        <a:p>
          <a:endParaRPr lang="es-EC"/>
        </a:p>
      </dgm:t>
    </dgm:pt>
    <dgm:pt modelId="{0A0CA309-0EB7-4754-A959-1C973EC29626}" type="pres">
      <dgm:prSet presAssocID="{0A28BFB1-7912-4100-A31D-0BA83E6FDFF9}" presName="sp" presStyleCnt="0"/>
      <dgm:spPr/>
    </dgm:pt>
    <dgm:pt modelId="{9204229F-F511-4DA1-B0A1-92B75AEADCE8}" type="pres">
      <dgm:prSet presAssocID="{5ACEF431-A168-45AC-854A-69C4407D5C9C}" presName="linNode" presStyleCnt="0"/>
      <dgm:spPr/>
    </dgm:pt>
    <dgm:pt modelId="{C5B85DEC-FCA8-4A2E-9819-3CE8C8E121C7}" type="pres">
      <dgm:prSet presAssocID="{5ACEF431-A168-45AC-854A-69C4407D5C9C}" presName="parentText" presStyleLbl="node1" presStyleIdx="1" presStyleCnt="4" custScaleX="87019">
        <dgm:presLayoutVars>
          <dgm:chMax val="1"/>
          <dgm:bulletEnabled val="1"/>
        </dgm:presLayoutVars>
      </dgm:prSet>
      <dgm:spPr/>
      <dgm:t>
        <a:bodyPr/>
        <a:lstStyle/>
        <a:p>
          <a:endParaRPr lang="es-EC"/>
        </a:p>
      </dgm:t>
    </dgm:pt>
    <dgm:pt modelId="{90E58B6C-7600-46DF-8580-6285915EAFDC}" type="pres">
      <dgm:prSet presAssocID="{5ACEF431-A168-45AC-854A-69C4407D5C9C}" presName="descendantText" presStyleLbl="alignAccFollowNode1" presStyleIdx="1" presStyleCnt="4">
        <dgm:presLayoutVars>
          <dgm:bulletEnabled val="1"/>
        </dgm:presLayoutVars>
      </dgm:prSet>
      <dgm:spPr/>
      <dgm:t>
        <a:bodyPr/>
        <a:lstStyle/>
        <a:p>
          <a:endParaRPr lang="es-EC"/>
        </a:p>
      </dgm:t>
    </dgm:pt>
    <dgm:pt modelId="{F91A61F1-8ACC-4374-8EDF-F81A2413FFFD}" type="pres">
      <dgm:prSet presAssocID="{B648B729-1CD9-478C-9782-C176BBA54B88}" presName="sp" presStyleCnt="0"/>
      <dgm:spPr/>
    </dgm:pt>
    <dgm:pt modelId="{9D54D285-D63C-496D-891F-641077930A7E}" type="pres">
      <dgm:prSet presAssocID="{19ED77F5-57B7-4A63-93D8-2F6732B8E89B}" presName="linNode" presStyleCnt="0"/>
      <dgm:spPr/>
    </dgm:pt>
    <dgm:pt modelId="{B6BAAE9C-90C3-43A1-B596-92644C7ED996}" type="pres">
      <dgm:prSet presAssocID="{19ED77F5-57B7-4A63-93D8-2F6732B8E89B}" presName="parentText" presStyleLbl="node1" presStyleIdx="2" presStyleCnt="4" custScaleX="87019">
        <dgm:presLayoutVars>
          <dgm:chMax val="1"/>
          <dgm:bulletEnabled val="1"/>
        </dgm:presLayoutVars>
      </dgm:prSet>
      <dgm:spPr/>
      <dgm:t>
        <a:bodyPr/>
        <a:lstStyle/>
        <a:p>
          <a:endParaRPr lang="es-EC"/>
        </a:p>
      </dgm:t>
    </dgm:pt>
    <dgm:pt modelId="{AD9D13ED-56F3-4845-BE03-25AAFB777B7D}" type="pres">
      <dgm:prSet presAssocID="{19ED77F5-57B7-4A63-93D8-2F6732B8E89B}" presName="descendantText" presStyleLbl="alignAccFollowNode1" presStyleIdx="2" presStyleCnt="4">
        <dgm:presLayoutVars>
          <dgm:bulletEnabled val="1"/>
        </dgm:presLayoutVars>
      </dgm:prSet>
      <dgm:spPr/>
      <dgm:t>
        <a:bodyPr/>
        <a:lstStyle/>
        <a:p>
          <a:endParaRPr lang="es-EC"/>
        </a:p>
      </dgm:t>
    </dgm:pt>
    <dgm:pt modelId="{E79C54EB-31CF-4BFE-8F1F-90CBF3AD915A}" type="pres">
      <dgm:prSet presAssocID="{E1D51437-CB6B-41B4-BEAB-BC3C417D62F9}" presName="sp" presStyleCnt="0"/>
      <dgm:spPr/>
    </dgm:pt>
    <dgm:pt modelId="{3962082A-C507-4054-8207-EAE1F498647F}" type="pres">
      <dgm:prSet presAssocID="{93E9286D-9922-43C2-BB91-F5EAB03DBDA6}" presName="linNode" presStyleCnt="0"/>
      <dgm:spPr/>
    </dgm:pt>
    <dgm:pt modelId="{6375FDE8-E378-470B-92AE-32090456B756}" type="pres">
      <dgm:prSet presAssocID="{93E9286D-9922-43C2-BB91-F5EAB03DBDA6}" presName="parentText" presStyleLbl="node1" presStyleIdx="3" presStyleCnt="4" custScaleX="87019">
        <dgm:presLayoutVars>
          <dgm:chMax val="1"/>
          <dgm:bulletEnabled val="1"/>
        </dgm:presLayoutVars>
      </dgm:prSet>
      <dgm:spPr/>
      <dgm:t>
        <a:bodyPr/>
        <a:lstStyle/>
        <a:p>
          <a:endParaRPr lang="es-EC"/>
        </a:p>
      </dgm:t>
    </dgm:pt>
    <dgm:pt modelId="{91FFC9B8-CD8B-4B0F-80DF-F37BF116BB17}" type="pres">
      <dgm:prSet presAssocID="{93E9286D-9922-43C2-BB91-F5EAB03DBDA6}" presName="descendantText" presStyleLbl="alignAccFollowNode1" presStyleIdx="3" presStyleCnt="4">
        <dgm:presLayoutVars>
          <dgm:bulletEnabled val="1"/>
        </dgm:presLayoutVars>
      </dgm:prSet>
      <dgm:spPr/>
      <dgm:t>
        <a:bodyPr/>
        <a:lstStyle/>
        <a:p>
          <a:endParaRPr lang="es-EC"/>
        </a:p>
      </dgm:t>
    </dgm:pt>
  </dgm:ptLst>
  <dgm:cxnLst>
    <dgm:cxn modelId="{9C4A2142-161F-4222-AC18-53816AA09848}" srcId="{A3C9133F-8C00-4666-A054-D93312650611}" destId="{93E9286D-9922-43C2-BB91-F5EAB03DBDA6}" srcOrd="3" destOrd="0" parTransId="{0C8B4C63-0A1A-4780-8727-A7FC1CEC48CF}" sibTransId="{E0BC702A-EE3C-4795-84CE-596353624918}"/>
    <dgm:cxn modelId="{825F96F9-02F3-4404-99C8-540A13304322}" srcId="{A3C9133F-8C00-4666-A054-D93312650611}" destId="{5ACEF431-A168-45AC-854A-69C4407D5C9C}" srcOrd="1" destOrd="0" parTransId="{2B11236B-3C33-4BD7-B97B-90AAE41CA9E6}" sibTransId="{B648B729-1CD9-478C-9782-C176BBA54B88}"/>
    <dgm:cxn modelId="{305F95DD-713D-4A53-849D-B3D6E18EBD7F}" srcId="{93E9286D-9922-43C2-BB91-F5EAB03DBDA6}" destId="{4E824386-3751-4696-9FFF-0D53F41F68EC}" srcOrd="0" destOrd="0" parTransId="{5AEFC69A-A9B1-497A-9D78-6CCE5B7B6324}" sibTransId="{4EE9E3FC-DCCD-4255-BEB8-CDCF86F68B05}"/>
    <dgm:cxn modelId="{3DE9BF8F-3C5A-433F-9E68-5C9261EC16DA}" srcId="{19ED77F5-57B7-4A63-93D8-2F6732B8E89B}" destId="{DE78E2C5-A8B2-4A56-AE93-34EDDE40DACA}" srcOrd="0" destOrd="0" parTransId="{32627955-0163-44A4-A490-3D18EE7C7366}" sibTransId="{F9379060-7DFB-4CEC-8FC7-B9B226F75027}"/>
    <dgm:cxn modelId="{0890972B-33D4-46DB-A503-3617F63E8814}" srcId="{A3C9133F-8C00-4666-A054-D93312650611}" destId="{7F93CBBE-7ACF-40BE-A5F8-743F71371EAA}" srcOrd="0" destOrd="0" parTransId="{9D32FB60-4DB0-4020-A2BF-64E2B2588647}" sibTransId="{0A28BFB1-7912-4100-A31D-0BA83E6FDFF9}"/>
    <dgm:cxn modelId="{EC0E2432-B1CB-44C1-8CBA-1EF15E316323}" srcId="{5ACEF431-A168-45AC-854A-69C4407D5C9C}" destId="{5D338763-3C21-4BCB-8E02-9C53509F3EA6}" srcOrd="0" destOrd="0" parTransId="{CAA7281F-B829-4508-9D90-2EDB55E30255}" sibTransId="{6A870BB1-B4EB-4532-B0E2-F2FAB78CCCFF}"/>
    <dgm:cxn modelId="{D7BAB32C-265E-4E3C-B83E-ABC76E8F295E}" type="presOf" srcId="{0FF981E9-F086-43EF-9A12-63017CB65B75}" destId="{02EF2A9A-2CB9-4B99-A760-7B3FEDEDCFB0}" srcOrd="0" destOrd="0" presId="urn:microsoft.com/office/officeart/2005/8/layout/vList5"/>
    <dgm:cxn modelId="{667B1E84-F85D-4FC6-BDA8-2E56A3061456}" type="presOf" srcId="{19ED77F5-57B7-4A63-93D8-2F6732B8E89B}" destId="{B6BAAE9C-90C3-43A1-B596-92644C7ED996}" srcOrd="0" destOrd="0" presId="urn:microsoft.com/office/officeart/2005/8/layout/vList5"/>
    <dgm:cxn modelId="{22E3C8EC-81FE-4D50-977C-0E7CFF656823}" srcId="{7F93CBBE-7ACF-40BE-A5F8-743F71371EAA}" destId="{0FF981E9-F086-43EF-9A12-63017CB65B75}" srcOrd="0" destOrd="0" parTransId="{8C09614E-F801-4460-A35F-63A534493283}" sibTransId="{A3E70809-0B1C-406E-A50E-B8C272C4485A}"/>
    <dgm:cxn modelId="{3880A43B-6A0A-489C-87F5-5FB7DC0D22F4}" type="presOf" srcId="{5D338763-3C21-4BCB-8E02-9C53509F3EA6}" destId="{90E58B6C-7600-46DF-8580-6285915EAFDC}" srcOrd="0" destOrd="0" presId="urn:microsoft.com/office/officeart/2005/8/layout/vList5"/>
    <dgm:cxn modelId="{2815F978-69BC-46FA-AFF6-86F6F6194B62}" type="presOf" srcId="{5ACEF431-A168-45AC-854A-69C4407D5C9C}" destId="{C5B85DEC-FCA8-4A2E-9819-3CE8C8E121C7}" srcOrd="0" destOrd="0" presId="urn:microsoft.com/office/officeart/2005/8/layout/vList5"/>
    <dgm:cxn modelId="{BDC118D4-CFE1-485F-A0A1-A9488F2E158F}" type="presOf" srcId="{7F93CBBE-7ACF-40BE-A5F8-743F71371EAA}" destId="{91845BFD-CAF0-4262-8FF5-3E5FA18DA5F0}" srcOrd="0" destOrd="0" presId="urn:microsoft.com/office/officeart/2005/8/layout/vList5"/>
    <dgm:cxn modelId="{3128D7DF-FA80-4228-852D-96C164ECFF5F}" type="presOf" srcId="{A3C9133F-8C00-4666-A054-D93312650611}" destId="{B5A6CD47-0778-4DAE-B79D-5DBCBA52576F}" srcOrd="0" destOrd="0" presId="urn:microsoft.com/office/officeart/2005/8/layout/vList5"/>
    <dgm:cxn modelId="{25D4B7E2-7E77-49AE-9618-3D63A9DD7EF6}" srcId="{A3C9133F-8C00-4666-A054-D93312650611}" destId="{19ED77F5-57B7-4A63-93D8-2F6732B8E89B}" srcOrd="2" destOrd="0" parTransId="{4AC6B45E-E180-405C-9582-4A4D4972F9EE}" sibTransId="{E1D51437-CB6B-41B4-BEAB-BC3C417D62F9}"/>
    <dgm:cxn modelId="{BAF53998-3B1E-4A73-99D8-9F900398ACA9}" type="presOf" srcId="{DE78E2C5-A8B2-4A56-AE93-34EDDE40DACA}" destId="{AD9D13ED-56F3-4845-BE03-25AAFB777B7D}" srcOrd="0" destOrd="0" presId="urn:microsoft.com/office/officeart/2005/8/layout/vList5"/>
    <dgm:cxn modelId="{2674AF0F-6E93-4AA9-AD42-89A282604630}" type="presOf" srcId="{93E9286D-9922-43C2-BB91-F5EAB03DBDA6}" destId="{6375FDE8-E378-470B-92AE-32090456B756}" srcOrd="0" destOrd="0" presId="urn:microsoft.com/office/officeart/2005/8/layout/vList5"/>
    <dgm:cxn modelId="{7FEDA718-6B46-4364-BF3F-F2A1D4D36867}" type="presOf" srcId="{4E824386-3751-4696-9FFF-0D53F41F68EC}" destId="{91FFC9B8-CD8B-4B0F-80DF-F37BF116BB17}" srcOrd="0" destOrd="0" presId="urn:microsoft.com/office/officeart/2005/8/layout/vList5"/>
    <dgm:cxn modelId="{3AA03D4D-2012-4E8E-9E27-863CC225E0A1}" type="presParOf" srcId="{B5A6CD47-0778-4DAE-B79D-5DBCBA52576F}" destId="{49F53F42-5C74-4A94-AA2A-D820ACC1474E}" srcOrd="0" destOrd="0" presId="urn:microsoft.com/office/officeart/2005/8/layout/vList5"/>
    <dgm:cxn modelId="{A20E7E7F-DA53-4153-ABFB-02305880CBA6}" type="presParOf" srcId="{49F53F42-5C74-4A94-AA2A-D820ACC1474E}" destId="{91845BFD-CAF0-4262-8FF5-3E5FA18DA5F0}" srcOrd="0" destOrd="0" presId="urn:microsoft.com/office/officeart/2005/8/layout/vList5"/>
    <dgm:cxn modelId="{16E76A8F-8851-476B-B45A-A642E4C65FD9}" type="presParOf" srcId="{49F53F42-5C74-4A94-AA2A-D820ACC1474E}" destId="{02EF2A9A-2CB9-4B99-A760-7B3FEDEDCFB0}" srcOrd="1" destOrd="0" presId="urn:microsoft.com/office/officeart/2005/8/layout/vList5"/>
    <dgm:cxn modelId="{C3FB2146-E616-4DD6-B4E0-370B48627513}" type="presParOf" srcId="{B5A6CD47-0778-4DAE-B79D-5DBCBA52576F}" destId="{0A0CA309-0EB7-4754-A959-1C973EC29626}" srcOrd="1" destOrd="0" presId="urn:microsoft.com/office/officeart/2005/8/layout/vList5"/>
    <dgm:cxn modelId="{154AB2D1-BC81-4BA1-99BD-CC1CF6C9EFF7}" type="presParOf" srcId="{B5A6CD47-0778-4DAE-B79D-5DBCBA52576F}" destId="{9204229F-F511-4DA1-B0A1-92B75AEADCE8}" srcOrd="2" destOrd="0" presId="urn:microsoft.com/office/officeart/2005/8/layout/vList5"/>
    <dgm:cxn modelId="{A25740BC-DA55-44FE-AEFD-CA922E15E1C2}" type="presParOf" srcId="{9204229F-F511-4DA1-B0A1-92B75AEADCE8}" destId="{C5B85DEC-FCA8-4A2E-9819-3CE8C8E121C7}" srcOrd="0" destOrd="0" presId="urn:microsoft.com/office/officeart/2005/8/layout/vList5"/>
    <dgm:cxn modelId="{670B1413-359E-4EDE-89CA-F45D3842E9C8}" type="presParOf" srcId="{9204229F-F511-4DA1-B0A1-92B75AEADCE8}" destId="{90E58B6C-7600-46DF-8580-6285915EAFDC}" srcOrd="1" destOrd="0" presId="urn:microsoft.com/office/officeart/2005/8/layout/vList5"/>
    <dgm:cxn modelId="{5441D46E-6A8C-49BD-BF51-FBE6D77DFFF3}" type="presParOf" srcId="{B5A6CD47-0778-4DAE-B79D-5DBCBA52576F}" destId="{F91A61F1-8ACC-4374-8EDF-F81A2413FFFD}" srcOrd="3" destOrd="0" presId="urn:microsoft.com/office/officeart/2005/8/layout/vList5"/>
    <dgm:cxn modelId="{DA552D0B-1A2E-4A7E-8D68-8779F762965E}" type="presParOf" srcId="{B5A6CD47-0778-4DAE-B79D-5DBCBA52576F}" destId="{9D54D285-D63C-496D-891F-641077930A7E}" srcOrd="4" destOrd="0" presId="urn:microsoft.com/office/officeart/2005/8/layout/vList5"/>
    <dgm:cxn modelId="{029B8EEC-88B0-4ABA-B5D2-6A4FE96FDDD2}" type="presParOf" srcId="{9D54D285-D63C-496D-891F-641077930A7E}" destId="{B6BAAE9C-90C3-43A1-B596-92644C7ED996}" srcOrd="0" destOrd="0" presId="urn:microsoft.com/office/officeart/2005/8/layout/vList5"/>
    <dgm:cxn modelId="{C9911C04-1473-481B-BF0D-57AFADD42AFF}" type="presParOf" srcId="{9D54D285-D63C-496D-891F-641077930A7E}" destId="{AD9D13ED-56F3-4845-BE03-25AAFB777B7D}" srcOrd="1" destOrd="0" presId="urn:microsoft.com/office/officeart/2005/8/layout/vList5"/>
    <dgm:cxn modelId="{46302356-E500-4288-95B5-C24D03207FE8}" type="presParOf" srcId="{B5A6CD47-0778-4DAE-B79D-5DBCBA52576F}" destId="{E79C54EB-31CF-4BFE-8F1F-90CBF3AD915A}" srcOrd="5" destOrd="0" presId="urn:microsoft.com/office/officeart/2005/8/layout/vList5"/>
    <dgm:cxn modelId="{A643E143-846A-40F0-9454-4038098F753A}" type="presParOf" srcId="{B5A6CD47-0778-4DAE-B79D-5DBCBA52576F}" destId="{3962082A-C507-4054-8207-EAE1F498647F}" srcOrd="6" destOrd="0" presId="urn:microsoft.com/office/officeart/2005/8/layout/vList5"/>
    <dgm:cxn modelId="{83564032-9547-49A4-9D06-EF9210DFBD9C}" type="presParOf" srcId="{3962082A-C507-4054-8207-EAE1F498647F}" destId="{6375FDE8-E378-470B-92AE-32090456B756}" srcOrd="0" destOrd="0" presId="urn:microsoft.com/office/officeart/2005/8/layout/vList5"/>
    <dgm:cxn modelId="{7D4EAFC7-3BB2-4A57-B0B1-AD351DA2B0E5}" type="presParOf" srcId="{3962082A-C507-4054-8207-EAE1F498647F}" destId="{91FFC9B8-CD8B-4B0F-80DF-F37BF116BB1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207A90-E55C-45A2-B10A-25EC1D5EA7DD}" type="doc">
      <dgm:prSet loTypeId="urn:microsoft.com/office/officeart/2005/8/layout/process4" loCatId="list" qsTypeId="urn:microsoft.com/office/officeart/2005/8/quickstyle/simple4" qsCatId="simple" csTypeId="urn:microsoft.com/office/officeart/2005/8/colors/colorful1" csCatId="colorful" phldr="1"/>
      <dgm:spPr/>
      <dgm:t>
        <a:bodyPr/>
        <a:lstStyle/>
        <a:p>
          <a:endParaRPr lang="es-EC"/>
        </a:p>
      </dgm:t>
    </dgm:pt>
    <dgm:pt modelId="{2F70A23A-18E7-48AD-B3AF-95E731ED0C59}">
      <dgm:prSet phldrT="[Texto]"/>
      <dgm:spPr/>
      <dgm:t>
        <a:bodyPr/>
        <a:lstStyle/>
        <a:p>
          <a:r>
            <a:rPr lang="es-ES" b="1" dirty="0" smtClean="0"/>
            <a:t>Análisis del posicionamiento de la empresa en la industria</a:t>
          </a:r>
          <a:endParaRPr lang="es-EC" dirty="0"/>
        </a:p>
      </dgm:t>
    </dgm:pt>
    <dgm:pt modelId="{80E18CDF-6BD4-4E05-8C81-B7FF7476BA1E}" type="parTrans" cxnId="{9F9457B3-4FBE-433E-A283-12134A7A8606}">
      <dgm:prSet/>
      <dgm:spPr/>
      <dgm:t>
        <a:bodyPr/>
        <a:lstStyle/>
        <a:p>
          <a:endParaRPr lang="es-EC"/>
        </a:p>
      </dgm:t>
    </dgm:pt>
    <dgm:pt modelId="{91AD52F0-6B54-4601-BB88-AAEC14341D5B}" type="sibTrans" cxnId="{9F9457B3-4FBE-433E-A283-12134A7A8606}">
      <dgm:prSet/>
      <dgm:spPr/>
      <dgm:t>
        <a:bodyPr/>
        <a:lstStyle/>
        <a:p>
          <a:endParaRPr lang="es-EC"/>
        </a:p>
      </dgm:t>
    </dgm:pt>
    <dgm:pt modelId="{E2B34276-5538-48BB-8702-EEA7CC4470FE}">
      <dgm:prSet phldrT="[Texto]"/>
      <dgm:spPr/>
      <dgm:t>
        <a:bodyPr/>
        <a:lstStyle/>
        <a:p>
          <a:r>
            <a:rPr lang="es-EC" dirty="0" smtClean="0"/>
            <a:t>Se instalan juegos en diferentes centros comerciales ubicados en distintas ciudades del país</a:t>
          </a:r>
          <a:endParaRPr lang="es-EC" dirty="0"/>
        </a:p>
      </dgm:t>
    </dgm:pt>
    <dgm:pt modelId="{B49B1459-71B7-4083-92A0-2A5317D56DC8}" type="parTrans" cxnId="{59DBC543-A9CD-4904-A58E-FB7DA8CC4868}">
      <dgm:prSet/>
      <dgm:spPr/>
      <dgm:t>
        <a:bodyPr/>
        <a:lstStyle/>
        <a:p>
          <a:endParaRPr lang="es-EC"/>
        </a:p>
      </dgm:t>
    </dgm:pt>
    <dgm:pt modelId="{EB0FCB0A-847C-4B26-8638-4FDB4E8E31EF}" type="sibTrans" cxnId="{59DBC543-A9CD-4904-A58E-FB7DA8CC4868}">
      <dgm:prSet/>
      <dgm:spPr/>
      <dgm:t>
        <a:bodyPr/>
        <a:lstStyle/>
        <a:p>
          <a:endParaRPr lang="es-EC"/>
        </a:p>
      </dgm:t>
    </dgm:pt>
    <dgm:pt modelId="{13C405F1-4DEA-4EBD-85AE-3670A6AE8168}">
      <dgm:prSet phldrT="[Texto]"/>
      <dgm:spPr/>
      <dgm:t>
        <a:bodyPr/>
        <a:lstStyle/>
        <a:p>
          <a:r>
            <a:rPr lang="es-ES" b="1" dirty="0" smtClean="0"/>
            <a:t>Análisis de la Administración y la propiedad</a:t>
          </a:r>
          <a:endParaRPr lang="es-EC" dirty="0"/>
        </a:p>
      </dgm:t>
    </dgm:pt>
    <dgm:pt modelId="{7C6AD71B-FBCD-451B-ACFD-7D2B3B915290}" type="parTrans" cxnId="{49014FE5-EA3F-44B0-827E-6AC9EA7E3CE3}">
      <dgm:prSet/>
      <dgm:spPr/>
      <dgm:t>
        <a:bodyPr/>
        <a:lstStyle/>
        <a:p>
          <a:endParaRPr lang="es-EC"/>
        </a:p>
      </dgm:t>
    </dgm:pt>
    <dgm:pt modelId="{67E33585-A3FD-4BAF-8AFB-113FABD79D48}" type="sibTrans" cxnId="{49014FE5-EA3F-44B0-827E-6AC9EA7E3CE3}">
      <dgm:prSet/>
      <dgm:spPr/>
      <dgm:t>
        <a:bodyPr/>
        <a:lstStyle/>
        <a:p>
          <a:endParaRPr lang="es-EC"/>
        </a:p>
      </dgm:t>
    </dgm:pt>
    <dgm:pt modelId="{F2E66889-08C6-439A-86CD-4999698FB351}">
      <dgm:prSet phldrT="[Texto]"/>
      <dgm:spPr/>
      <dgm:t>
        <a:bodyPr/>
        <a:lstStyle/>
        <a:p>
          <a:r>
            <a:rPr lang="es-ES" dirty="0" smtClean="0"/>
            <a:t>Accionistas quienes mantienen un espíritu de lucha.</a:t>
          </a:r>
          <a:endParaRPr lang="es-EC" dirty="0"/>
        </a:p>
      </dgm:t>
    </dgm:pt>
    <dgm:pt modelId="{104BBE32-736C-4A67-AE62-E430895DF91F}" type="parTrans" cxnId="{55F3BAD1-3A64-4C92-927C-C3B7A01BDB8E}">
      <dgm:prSet/>
      <dgm:spPr/>
      <dgm:t>
        <a:bodyPr/>
        <a:lstStyle/>
        <a:p>
          <a:endParaRPr lang="es-EC"/>
        </a:p>
      </dgm:t>
    </dgm:pt>
    <dgm:pt modelId="{E0905A8F-6EFD-4A1F-8C00-0BA98767D79D}" type="sibTrans" cxnId="{55F3BAD1-3A64-4C92-927C-C3B7A01BDB8E}">
      <dgm:prSet/>
      <dgm:spPr/>
      <dgm:t>
        <a:bodyPr/>
        <a:lstStyle/>
        <a:p>
          <a:endParaRPr lang="es-EC"/>
        </a:p>
      </dgm:t>
    </dgm:pt>
    <dgm:pt modelId="{598512B2-79EE-4916-BD34-F97DA3573921}">
      <dgm:prSet phldrT="[Texto]"/>
      <dgm:spPr/>
      <dgm:t>
        <a:bodyPr/>
        <a:lstStyle/>
        <a:p>
          <a:r>
            <a:rPr lang="es-ES" b="1" dirty="0" smtClean="0"/>
            <a:t>Análisis de la capacidad utilizada</a:t>
          </a:r>
          <a:endParaRPr lang="es-EC" dirty="0"/>
        </a:p>
      </dgm:t>
    </dgm:pt>
    <dgm:pt modelId="{EA053992-6063-4A0B-8A5A-6CACFFE46464}" type="parTrans" cxnId="{BC5ECFF1-5D98-4846-ABEA-1AA563D65951}">
      <dgm:prSet/>
      <dgm:spPr/>
      <dgm:t>
        <a:bodyPr/>
        <a:lstStyle/>
        <a:p>
          <a:endParaRPr lang="es-EC"/>
        </a:p>
      </dgm:t>
    </dgm:pt>
    <dgm:pt modelId="{69D9C2FD-9A52-4BB7-B82F-A38D154AEA78}" type="sibTrans" cxnId="{BC5ECFF1-5D98-4846-ABEA-1AA563D65951}">
      <dgm:prSet/>
      <dgm:spPr/>
      <dgm:t>
        <a:bodyPr/>
        <a:lstStyle/>
        <a:p>
          <a:endParaRPr lang="es-EC"/>
        </a:p>
      </dgm:t>
    </dgm:pt>
    <dgm:pt modelId="{231094C9-1AFF-40B5-8397-69EA24786101}">
      <dgm:prSet phldrT="[Texto]"/>
      <dgm:spPr/>
      <dgm:t>
        <a:bodyPr/>
        <a:lstStyle/>
        <a:p>
          <a:r>
            <a:rPr lang="es-ES" dirty="0" smtClean="0"/>
            <a:t>C.C. atienden aproximadamente 10 horas cada día</a:t>
          </a:r>
          <a:endParaRPr lang="es-EC" dirty="0"/>
        </a:p>
      </dgm:t>
    </dgm:pt>
    <dgm:pt modelId="{E8846BD2-A21A-47EC-8D42-3201CA50202A}" type="parTrans" cxnId="{22FC0A5B-FFC3-43DE-968D-250AD33269AC}">
      <dgm:prSet/>
      <dgm:spPr/>
      <dgm:t>
        <a:bodyPr/>
        <a:lstStyle/>
        <a:p>
          <a:endParaRPr lang="es-EC"/>
        </a:p>
      </dgm:t>
    </dgm:pt>
    <dgm:pt modelId="{D089E120-6EA0-4B9B-A6EA-D1FB64E189F6}" type="sibTrans" cxnId="{22FC0A5B-FFC3-43DE-968D-250AD33269AC}">
      <dgm:prSet/>
      <dgm:spPr/>
      <dgm:t>
        <a:bodyPr/>
        <a:lstStyle/>
        <a:p>
          <a:endParaRPr lang="es-EC"/>
        </a:p>
      </dgm:t>
    </dgm:pt>
    <dgm:pt modelId="{0892C194-185D-4B87-BAC6-E6E428E59198}">
      <dgm:prSet phldrT="[Texto]"/>
      <dgm:spPr/>
      <dgm:t>
        <a:bodyPr/>
        <a:lstStyle/>
        <a:p>
          <a:r>
            <a:rPr lang="es-ES" dirty="0" smtClean="0"/>
            <a:t>Juegos duran alrededor de 4 minutos</a:t>
          </a:r>
          <a:endParaRPr lang="es-EC" dirty="0"/>
        </a:p>
      </dgm:t>
    </dgm:pt>
    <dgm:pt modelId="{10C9869D-9E84-4001-A4B4-BAF120B990F6}" type="parTrans" cxnId="{E3EDB1EC-6A38-4AF3-AEF2-62BCE096AE64}">
      <dgm:prSet/>
      <dgm:spPr/>
      <dgm:t>
        <a:bodyPr/>
        <a:lstStyle/>
        <a:p>
          <a:endParaRPr lang="es-EC"/>
        </a:p>
      </dgm:t>
    </dgm:pt>
    <dgm:pt modelId="{E93510A9-142D-4743-98C2-7E92D59E4D15}" type="sibTrans" cxnId="{E3EDB1EC-6A38-4AF3-AEF2-62BCE096AE64}">
      <dgm:prSet/>
      <dgm:spPr/>
      <dgm:t>
        <a:bodyPr/>
        <a:lstStyle/>
        <a:p>
          <a:endParaRPr lang="es-EC"/>
        </a:p>
      </dgm:t>
    </dgm:pt>
    <dgm:pt modelId="{833C569E-182C-4BD5-AF48-9AB428D9AF15}">
      <dgm:prSet phldrT="[Texto]"/>
      <dgm:spPr/>
      <dgm:t>
        <a:bodyPr/>
        <a:lstStyle/>
        <a:p>
          <a:r>
            <a:rPr lang="es-ES" dirty="0" smtClean="0"/>
            <a:t>El número de personal aumentará.</a:t>
          </a:r>
          <a:endParaRPr lang="es-EC" dirty="0"/>
        </a:p>
      </dgm:t>
    </dgm:pt>
    <dgm:pt modelId="{361CF20E-01EC-4FB9-9CA7-66D2BDB5B7B9}" type="parTrans" cxnId="{03AB41EF-C2DA-4E94-9B18-2C9C88E9D4CC}">
      <dgm:prSet/>
      <dgm:spPr/>
      <dgm:t>
        <a:bodyPr/>
        <a:lstStyle/>
        <a:p>
          <a:endParaRPr lang="es-EC"/>
        </a:p>
      </dgm:t>
    </dgm:pt>
    <dgm:pt modelId="{C2E5763E-458E-4284-83DF-CCC25B2A3E78}" type="sibTrans" cxnId="{03AB41EF-C2DA-4E94-9B18-2C9C88E9D4CC}">
      <dgm:prSet/>
      <dgm:spPr/>
      <dgm:t>
        <a:bodyPr/>
        <a:lstStyle/>
        <a:p>
          <a:endParaRPr lang="es-EC"/>
        </a:p>
      </dgm:t>
    </dgm:pt>
    <dgm:pt modelId="{16EA73BC-8DDF-4019-97B9-65EBE8D59606}">
      <dgm:prSet phldrT="[Texto]"/>
      <dgm:spPr/>
      <dgm:t>
        <a:bodyPr/>
        <a:lstStyle/>
        <a:p>
          <a:r>
            <a:rPr lang="es-ES" dirty="0" smtClean="0"/>
            <a:t>Adquirirá nuevos juegos </a:t>
          </a:r>
          <a:endParaRPr lang="es-EC" dirty="0"/>
        </a:p>
      </dgm:t>
    </dgm:pt>
    <dgm:pt modelId="{A55A57FB-526C-406F-9365-A85FBF6F1EE1}" type="parTrans" cxnId="{6B138A3A-D570-41AD-824E-C98D7AB7C041}">
      <dgm:prSet/>
      <dgm:spPr/>
      <dgm:t>
        <a:bodyPr/>
        <a:lstStyle/>
        <a:p>
          <a:endParaRPr lang="es-EC"/>
        </a:p>
      </dgm:t>
    </dgm:pt>
    <dgm:pt modelId="{539AA03F-81DC-4FD5-B966-9003325B6F71}" type="sibTrans" cxnId="{6B138A3A-D570-41AD-824E-C98D7AB7C041}">
      <dgm:prSet/>
      <dgm:spPr/>
      <dgm:t>
        <a:bodyPr/>
        <a:lstStyle/>
        <a:p>
          <a:endParaRPr lang="es-EC"/>
        </a:p>
      </dgm:t>
    </dgm:pt>
    <dgm:pt modelId="{987BEDD0-FBA6-47BC-9B48-1F1EE94817F3}">
      <dgm:prSet phldrT="[Texto]"/>
      <dgm:spPr/>
      <dgm:t>
        <a:bodyPr/>
        <a:lstStyle/>
        <a:p>
          <a:r>
            <a:rPr lang="es-ES" dirty="0" smtClean="0"/>
            <a:t>Más atención fines de semana</a:t>
          </a:r>
          <a:endParaRPr lang="es-EC" dirty="0"/>
        </a:p>
      </dgm:t>
    </dgm:pt>
    <dgm:pt modelId="{5F171814-1C07-4250-BCBD-D06F8A493EE7}" type="parTrans" cxnId="{43B67725-E5C3-4B43-ADEC-BF7A3F27819A}">
      <dgm:prSet/>
      <dgm:spPr/>
      <dgm:t>
        <a:bodyPr/>
        <a:lstStyle/>
        <a:p>
          <a:endParaRPr lang="es-EC"/>
        </a:p>
      </dgm:t>
    </dgm:pt>
    <dgm:pt modelId="{670344FD-3C7F-4B08-9D22-A3797FF47568}" type="sibTrans" cxnId="{43B67725-E5C3-4B43-ADEC-BF7A3F27819A}">
      <dgm:prSet/>
      <dgm:spPr/>
      <dgm:t>
        <a:bodyPr/>
        <a:lstStyle/>
        <a:p>
          <a:endParaRPr lang="es-EC"/>
        </a:p>
      </dgm:t>
    </dgm:pt>
    <dgm:pt modelId="{78550236-061E-43EA-9D1F-0393689B6CE5}" type="pres">
      <dgm:prSet presAssocID="{B2207A90-E55C-45A2-B10A-25EC1D5EA7DD}" presName="Name0" presStyleCnt="0">
        <dgm:presLayoutVars>
          <dgm:dir/>
          <dgm:animLvl val="lvl"/>
          <dgm:resizeHandles val="exact"/>
        </dgm:presLayoutVars>
      </dgm:prSet>
      <dgm:spPr/>
      <dgm:t>
        <a:bodyPr/>
        <a:lstStyle/>
        <a:p>
          <a:endParaRPr lang="es-EC"/>
        </a:p>
      </dgm:t>
    </dgm:pt>
    <dgm:pt modelId="{788E41E7-1191-43F5-95EE-9904B0A2C28C}" type="pres">
      <dgm:prSet presAssocID="{598512B2-79EE-4916-BD34-F97DA3573921}" presName="boxAndChildren" presStyleCnt="0"/>
      <dgm:spPr/>
    </dgm:pt>
    <dgm:pt modelId="{36EBF92D-4427-4062-BE95-A8952303F6FC}" type="pres">
      <dgm:prSet presAssocID="{598512B2-79EE-4916-BD34-F97DA3573921}" presName="parentTextBox" presStyleLbl="node1" presStyleIdx="0" presStyleCnt="3"/>
      <dgm:spPr/>
      <dgm:t>
        <a:bodyPr/>
        <a:lstStyle/>
        <a:p>
          <a:endParaRPr lang="es-EC"/>
        </a:p>
      </dgm:t>
    </dgm:pt>
    <dgm:pt modelId="{CDA57154-9F5B-44D3-A5F6-7AD22438318A}" type="pres">
      <dgm:prSet presAssocID="{598512B2-79EE-4916-BD34-F97DA3573921}" presName="entireBox" presStyleLbl="node1" presStyleIdx="0" presStyleCnt="3" custScaleY="68114"/>
      <dgm:spPr/>
      <dgm:t>
        <a:bodyPr/>
        <a:lstStyle/>
        <a:p>
          <a:endParaRPr lang="es-EC"/>
        </a:p>
      </dgm:t>
    </dgm:pt>
    <dgm:pt modelId="{CD6DD1E0-32F1-44AB-857E-B896E9AE75EB}" type="pres">
      <dgm:prSet presAssocID="{598512B2-79EE-4916-BD34-F97DA3573921}" presName="descendantBox" presStyleCnt="0"/>
      <dgm:spPr/>
    </dgm:pt>
    <dgm:pt modelId="{AF1AC45D-FA3C-4592-943D-02A4B10E5094}" type="pres">
      <dgm:prSet presAssocID="{231094C9-1AFF-40B5-8397-69EA24786101}" presName="childTextBox" presStyleLbl="fgAccFollowNode1" presStyleIdx="0" presStyleCnt="7">
        <dgm:presLayoutVars>
          <dgm:bulletEnabled val="1"/>
        </dgm:presLayoutVars>
      </dgm:prSet>
      <dgm:spPr/>
      <dgm:t>
        <a:bodyPr/>
        <a:lstStyle/>
        <a:p>
          <a:endParaRPr lang="es-EC"/>
        </a:p>
      </dgm:t>
    </dgm:pt>
    <dgm:pt modelId="{98DE66A4-4E2F-45C0-87BC-7B40E2040175}" type="pres">
      <dgm:prSet presAssocID="{0892C194-185D-4B87-BAC6-E6E428E59198}" presName="childTextBox" presStyleLbl="fgAccFollowNode1" presStyleIdx="1" presStyleCnt="7">
        <dgm:presLayoutVars>
          <dgm:bulletEnabled val="1"/>
        </dgm:presLayoutVars>
      </dgm:prSet>
      <dgm:spPr/>
      <dgm:t>
        <a:bodyPr/>
        <a:lstStyle/>
        <a:p>
          <a:endParaRPr lang="es-EC"/>
        </a:p>
      </dgm:t>
    </dgm:pt>
    <dgm:pt modelId="{076E1B44-F194-4C24-B7B9-A9091021FCF1}" type="pres">
      <dgm:prSet presAssocID="{987BEDD0-FBA6-47BC-9B48-1F1EE94817F3}" presName="childTextBox" presStyleLbl="fgAccFollowNode1" presStyleIdx="2" presStyleCnt="7">
        <dgm:presLayoutVars>
          <dgm:bulletEnabled val="1"/>
        </dgm:presLayoutVars>
      </dgm:prSet>
      <dgm:spPr/>
      <dgm:t>
        <a:bodyPr/>
        <a:lstStyle/>
        <a:p>
          <a:endParaRPr lang="es-EC"/>
        </a:p>
      </dgm:t>
    </dgm:pt>
    <dgm:pt modelId="{3B2D7D5A-B3E8-4D30-AB6D-12E403245440}" type="pres">
      <dgm:prSet presAssocID="{67E33585-A3FD-4BAF-8AFB-113FABD79D48}" presName="sp" presStyleCnt="0"/>
      <dgm:spPr/>
    </dgm:pt>
    <dgm:pt modelId="{9988A822-4C97-48CC-92D4-134EB3B2DF9B}" type="pres">
      <dgm:prSet presAssocID="{13C405F1-4DEA-4EBD-85AE-3670A6AE8168}" presName="arrowAndChildren" presStyleCnt="0"/>
      <dgm:spPr/>
    </dgm:pt>
    <dgm:pt modelId="{9703698E-A063-405F-9A93-D65F47127F8C}" type="pres">
      <dgm:prSet presAssocID="{13C405F1-4DEA-4EBD-85AE-3670A6AE8168}" presName="parentTextArrow" presStyleLbl="node1" presStyleIdx="0" presStyleCnt="3"/>
      <dgm:spPr/>
      <dgm:t>
        <a:bodyPr/>
        <a:lstStyle/>
        <a:p>
          <a:endParaRPr lang="es-EC"/>
        </a:p>
      </dgm:t>
    </dgm:pt>
    <dgm:pt modelId="{6314F55C-AB66-459C-A958-63464C60A1FC}" type="pres">
      <dgm:prSet presAssocID="{13C405F1-4DEA-4EBD-85AE-3670A6AE8168}" presName="arrow" presStyleLbl="node1" presStyleIdx="1" presStyleCnt="3" custScaleY="77611"/>
      <dgm:spPr/>
      <dgm:t>
        <a:bodyPr/>
        <a:lstStyle/>
        <a:p>
          <a:endParaRPr lang="es-EC"/>
        </a:p>
      </dgm:t>
    </dgm:pt>
    <dgm:pt modelId="{581E6FDC-B406-4171-B1FC-275CCF81FF52}" type="pres">
      <dgm:prSet presAssocID="{13C405F1-4DEA-4EBD-85AE-3670A6AE8168}" presName="descendantArrow" presStyleCnt="0"/>
      <dgm:spPr/>
    </dgm:pt>
    <dgm:pt modelId="{33C44CD7-3649-4815-836C-5CC439CAFD53}" type="pres">
      <dgm:prSet presAssocID="{F2E66889-08C6-439A-86CD-4999698FB351}" presName="childTextArrow" presStyleLbl="fgAccFollowNode1" presStyleIdx="3" presStyleCnt="7">
        <dgm:presLayoutVars>
          <dgm:bulletEnabled val="1"/>
        </dgm:presLayoutVars>
      </dgm:prSet>
      <dgm:spPr/>
      <dgm:t>
        <a:bodyPr/>
        <a:lstStyle/>
        <a:p>
          <a:endParaRPr lang="es-EC"/>
        </a:p>
      </dgm:t>
    </dgm:pt>
    <dgm:pt modelId="{CB91D92F-0180-42CC-8A6B-C1CB4D85EBAC}" type="pres">
      <dgm:prSet presAssocID="{833C569E-182C-4BD5-AF48-9AB428D9AF15}" presName="childTextArrow" presStyleLbl="fgAccFollowNode1" presStyleIdx="4" presStyleCnt="7">
        <dgm:presLayoutVars>
          <dgm:bulletEnabled val="1"/>
        </dgm:presLayoutVars>
      </dgm:prSet>
      <dgm:spPr/>
      <dgm:t>
        <a:bodyPr/>
        <a:lstStyle/>
        <a:p>
          <a:endParaRPr lang="es-EC"/>
        </a:p>
      </dgm:t>
    </dgm:pt>
    <dgm:pt modelId="{FDB120A7-6F8C-4AD6-8BDB-5E2781E33B1E}" type="pres">
      <dgm:prSet presAssocID="{16EA73BC-8DDF-4019-97B9-65EBE8D59606}" presName="childTextArrow" presStyleLbl="fgAccFollowNode1" presStyleIdx="5" presStyleCnt="7">
        <dgm:presLayoutVars>
          <dgm:bulletEnabled val="1"/>
        </dgm:presLayoutVars>
      </dgm:prSet>
      <dgm:spPr/>
      <dgm:t>
        <a:bodyPr/>
        <a:lstStyle/>
        <a:p>
          <a:endParaRPr lang="es-EC"/>
        </a:p>
      </dgm:t>
    </dgm:pt>
    <dgm:pt modelId="{CFC23A35-FEBD-4A1F-BD27-2085A7ECA682}" type="pres">
      <dgm:prSet presAssocID="{91AD52F0-6B54-4601-BB88-AAEC14341D5B}" presName="sp" presStyleCnt="0"/>
      <dgm:spPr/>
    </dgm:pt>
    <dgm:pt modelId="{7FEE8F4B-D114-4520-AAA4-95FEE55C45E6}" type="pres">
      <dgm:prSet presAssocID="{2F70A23A-18E7-48AD-B3AF-95E731ED0C59}" presName="arrowAndChildren" presStyleCnt="0"/>
      <dgm:spPr/>
    </dgm:pt>
    <dgm:pt modelId="{D015FC12-4064-4084-BA12-25DD6EB0152A}" type="pres">
      <dgm:prSet presAssocID="{2F70A23A-18E7-48AD-B3AF-95E731ED0C59}" presName="parentTextArrow" presStyleLbl="node1" presStyleIdx="1" presStyleCnt="3"/>
      <dgm:spPr/>
      <dgm:t>
        <a:bodyPr/>
        <a:lstStyle/>
        <a:p>
          <a:endParaRPr lang="es-EC"/>
        </a:p>
      </dgm:t>
    </dgm:pt>
    <dgm:pt modelId="{E339BBC8-05B4-4E82-9BD3-5B5DEA54ADCF}" type="pres">
      <dgm:prSet presAssocID="{2F70A23A-18E7-48AD-B3AF-95E731ED0C59}" presName="arrow" presStyleLbl="node1" presStyleIdx="2" presStyleCnt="3" custScaleY="81975"/>
      <dgm:spPr/>
      <dgm:t>
        <a:bodyPr/>
        <a:lstStyle/>
        <a:p>
          <a:endParaRPr lang="es-EC"/>
        </a:p>
      </dgm:t>
    </dgm:pt>
    <dgm:pt modelId="{DEB8807D-6AA7-439C-BDA6-170566E2AC86}" type="pres">
      <dgm:prSet presAssocID="{2F70A23A-18E7-48AD-B3AF-95E731ED0C59}" presName="descendantArrow" presStyleCnt="0"/>
      <dgm:spPr/>
    </dgm:pt>
    <dgm:pt modelId="{E2806E15-AFA5-45B8-ABDB-E0931F4E383F}" type="pres">
      <dgm:prSet presAssocID="{E2B34276-5538-48BB-8702-EEA7CC4470FE}" presName="childTextArrow" presStyleLbl="fgAccFollowNode1" presStyleIdx="6" presStyleCnt="7">
        <dgm:presLayoutVars>
          <dgm:bulletEnabled val="1"/>
        </dgm:presLayoutVars>
      </dgm:prSet>
      <dgm:spPr/>
      <dgm:t>
        <a:bodyPr/>
        <a:lstStyle/>
        <a:p>
          <a:endParaRPr lang="es-EC"/>
        </a:p>
      </dgm:t>
    </dgm:pt>
  </dgm:ptLst>
  <dgm:cxnLst>
    <dgm:cxn modelId="{6B138A3A-D570-41AD-824E-C98D7AB7C041}" srcId="{13C405F1-4DEA-4EBD-85AE-3670A6AE8168}" destId="{16EA73BC-8DDF-4019-97B9-65EBE8D59606}" srcOrd="2" destOrd="0" parTransId="{A55A57FB-526C-406F-9365-A85FBF6F1EE1}" sibTransId="{539AA03F-81DC-4FD5-B966-9003325B6F71}"/>
    <dgm:cxn modelId="{BC5ECFF1-5D98-4846-ABEA-1AA563D65951}" srcId="{B2207A90-E55C-45A2-B10A-25EC1D5EA7DD}" destId="{598512B2-79EE-4916-BD34-F97DA3573921}" srcOrd="2" destOrd="0" parTransId="{EA053992-6063-4A0B-8A5A-6CACFFE46464}" sibTransId="{69D9C2FD-9A52-4BB7-B82F-A38D154AEA78}"/>
    <dgm:cxn modelId="{7398EEA1-940D-436F-AEF0-0D47FDBD3540}" type="presOf" srcId="{598512B2-79EE-4916-BD34-F97DA3573921}" destId="{CDA57154-9F5B-44D3-A5F6-7AD22438318A}" srcOrd="1" destOrd="0" presId="urn:microsoft.com/office/officeart/2005/8/layout/process4"/>
    <dgm:cxn modelId="{10BB79E5-30DD-426E-88CA-D665F489D13A}" type="presOf" srcId="{2F70A23A-18E7-48AD-B3AF-95E731ED0C59}" destId="{D015FC12-4064-4084-BA12-25DD6EB0152A}" srcOrd="0" destOrd="0" presId="urn:microsoft.com/office/officeart/2005/8/layout/process4"/>
    <dgm:cxn modelId="{03AB41EF-C2DA-4E94-9B18-2C9C88E9D4CC}" srcId="{13C405F1-4DEA-4EBD-85AE-3670A6AE8168}" destId="{833C569E-182C-4BD5-AF48-9AB428D9AF15}" srcOrd="1" destOrd="0" parTransId="{361CF20E-01EC-4FB9-9CA7-66D2BDB5B7B9}" sibTransId="{C2E5763E-458E-4284-83DF-CCC25B2A3E78}"/>
    <dgm:cxn modelId="{9F9457B3-4FBE-433E-A283-12134A7A8606}" srcId="{B2207A90-E55C-45A2-B10A-25EC1D5EA7DD}" destId="{2F70A23A-18E7-48AD-B3AF-95E731ED0C59}" srcOrd="0" destOrd="0" parTransId="{80E18CDF-6BD4-4E05-8C81-B7FF7476BA1E}" sibTransId="{91AD52F0-6B54-4601-BB88-AAEC14341D5B}"/>
    <dgm:cxn modelId="{F634D400-6AEE-475E-B3F6-2B5877E4DA9D}" type="presOf" srcId="{16EA73BC-8DDF-4019-97B9-65EBE8D59606}" destId="{FDB120A7-6F8C-4AD6-8BDB-5E2781E33B1E}" srcOrd="0" destOrd="0" presId="urn:microsoft.com/office/officeart/2005/8/layout/process4"/>
    <dgm:cxn modelId="{5CF30F86-98FF-4E0F-B56A-C8F485181D78}" type="presOf" srcId="{833C569E-182C-4BD5-AF48-9AB428D9AF15}" destId="{CB91D92F-0180-42CC-8A6B-C1CB4D85EBAC}" srcOrd="0" destOrd="0" presId="urn:microsoft.com/office/officeart/2005/8/layout/process4"/>
    <dgm:cxn modelId="{FBA4BFE6-C082-4CD9-9545-49248464E77B}" type="presOf" srcId="{231094C9-1AFF-40B5-8397-69EA24786101}" destId="{AF1AC45D-FA3C-4592-943D-02A4B10E5094}" srcOrd="0" destOrd="0" presId="urn:microsoft.com/office/officeart/2005/8/layout/process4"/>
    <dgm:cxn modelId="{E3EDB1EC-6A38-4AF3-AEF2-62BCE096AE64}" srcId="{598512B2-79EE-4916-BD34-F97DA3573921}" destId="{0892C194-185D-4B87-BAC6-E6E428E59198}" srcOrd="1" destOrd="0" parTransId="{10C9869D-9E84-4001-A4B4-BAF120B990F6}" sibTransId="{E93510A9-142D-4743-98C2-7E92D59E4D15}"/>
    <dgm:cxn modelId="{59DBC543-A9CD-4904-A58E-FB7DA8CC4868}" srcId="{2F70A23A-18E7-48AD-B3AF-95E731ED0C59}" destId="{E2B34276-5538-48BB-8702-EEA7CC4470FE}" srcOrd="0" destOrd="0" parTransId="{B49B1459-71B7-4083-92A0-2A5317D56DC8}" sibTransId="{EB0FCB0A-847C-4B26-8638-4FDB4E8E31EF}"/>
    <dgm:cxn modelId="{55F3BAD1-3A64-4C92-927C-C3B7A01BDB8E}" srcId="{13C405F1-4DEA-4EBD-85AE-3670A6AE8168}" destId="{F2E66889-08C6-439A-86CD-4999698FB351}" srcOrd="0" destOrd="0" parTransId="{104BBE32-736C-4A67-AE62-E430895DF91F}" sibTransId="{E0905A8F-6EFD-4A1F-8C00-0BA98767D79D}"/>
    <dgm:cxn modelId="{DE5235AF-A6B5-40A8-8F9E-3825E0883C34}" type="presOf" srcId="{13C405F1-4DEA-4EBD-85AE-3670A6AE8168}" destId="{6314F55C-AB66-459C-A958-63464C60A1FC}" srcOrd="1" destOrd="0" presId="urn:microsoft.com/office/officeart/2005/8/layout/process4"/>
    <dgm:cxn modelId="{22FC0A5B-FFC3-43DE-968D-250AD33269AC}" srcId="{598512B2-79EE-4916-BD34-F97DA3573921}" destId="{231094C9-1AFF-40B5-8397-69EA24786101}" srcOrd="0" destOrd="0" parTransId="{E8846BD2-A21A-47EC-8D42-3201CA50202A}" sibTransId="{D089E120-6EA0-4B9B-A6EA-D1FB64E189F6}"/>
    <dgm:cxn modelId="{43B67725-E5C3-4B43-ADEC-BF7A3F27819A}" srcId="{598512B2-79EE-4916-BD34-F97DA3573921}" destId="{987BEDD0-FBA6-47BC-9B48-1F1EE94817F3}" srcOrd="2" destOrd="0" parTransId="{5F171814-1C07-4250-BCBD-D06F8A493EE7}" sibTransId="{670344FD-3C7F-4B08-9D22-A3797FF47568}"/>
    <dgm:cxn modelId="{A4E8FF43-7AF8-4F48-8062-B88B762DB897}" type="presOf" srcId="{E2B34276-5538-48BB-8702-EEA7CC4470FE}" destId="{E2806E15-AFA5-45B8-ABDB-E0931F4E383F}" srcOrd="0" destOrd="0" presId="urn:microsoft.com/office/officeart/2005/8/layout/process4"/>
    <dgm:cxn modelId="{49014FE5-EA3F-44B0-827E-6AC9EA7E3CE3}" srcId="{B2207A90-E55C-45A2-B10A-25EC1D5EA7DD}" destId="{13C405F1-4DEA-4EBD-85AE-3670A6AE8168}" srcOrd="1" destOrd="0" parTransId="{7C6AD71B-FBCD-451B-ACFD-7D2B3B915290}" sibTransId="{67E33585-A3FD-4BAF-8AFB-113FABD79D48}"/>
    <dgm:cxn modelId="{B4FF959D-BFFD-4345-980C-35E337C346BD}" type="presOf" srcId="{F2E66889-08C6-439A-86CD-4999698FB351}" destId="{33C44CD7-3649-4815-836C-5CC439CAFD53}" srcOrd="0" destOrd="0" presId="urn:microsoft.com/office/officeart/2005/8/layout/process4"/>
    <dgm:cxn modelId="{B3EA0430-2943-49AA-90F7-B275EF18FC5A}" type="presOf" srcId="{987BEDD0-FBA6-47BC-9B48-1F1EE94817F3}" destId="{076E1B44-F194-4C24-B7B9-A9091021FCF1}" srcOrd="0" destOrd="0" presId="urn:microsoft.com/office/officeart/2005/8/layout/process4"/>
    <dgm:cxn modelId="{C6EDBA98-9C1A-4FF2-8885-463EC40CB9CF}" type="presOf" srcId="{B2207A90-E55C-45A2-B10A-25EC1D5EA7DD}" destId="{78550236-061E-43EA-9D1F-0393689B6CE5}" srcOrd="0" destOrd="0" presId="urn:microsoft.com/office/officeart/2005/8/layout/process4"/>
    <dgm:cxn modelId="{F10A5E84-A33A-4D64-A791-9BFB662B7671}" type="presOf" srcId="{13C405F1-4DEA-4EBD-85AE-3670A6AE8168}" destId="{9703698E-A063-405F-9A93-D65F47127F8C}" srcOrd="0" destOrd="0" presId="urn:microsoft.com/office/officeart/2005/8/layout/process4"/>
    <dgm:cxn modelId="{69CF6118-B456-431A-97F4-1E97BDEC1952}" type="presOf" srcId="{2F70A23A-18E7-48AD-B3AF-95E731ED0C59}" destId="{E339BBC8-05B4-4E82-9BD3-5B5DEA54ADCF}" srcOrd="1" destOrd="0" presId="urn:microsoft.com/office/officeart/2005/8/layout/process4"/>
    <dgm:cxn modelId="{B01966CF-A744-43B6-8925-FB4F2AC35934}" type="presOf" srcId="{598512B2-79EE-4916-BD34-F97DA3573921}" destId="{36EBF92D-4427-4062-BE95-A8952303F6FC}" srcOrd="0" destOrd="0" presId="urn:microsoft.com/office/officeart/2005/8/layout/process4"/>
    <dgm:cxn modelId="{263C1A32-EB62-451F-9788-9A3F7D1E528C}" type="presOf" srcId="{0892C194-185D-4B87-BAC6-E6E428E59198}" destId="{98DE66A4-4E2F-45C0-87BC-7B40E2040175}" srcOrd="0" destOrd="0" presId="urn:microsoft.com/office/officeart/2005/8/layout/process4"/>
    <dgm:cxn modelId="{140BFC14-3BBA-4D06-B071-7359AD81D0C3}" type="presParOf" srcId="{78550236-061E-43EA-9D1F-0393689B6CE5}" destId="{788E41E7-1191-43F5-95EE-9904B0A2C28C}" srcOrd="0" destOrd="0" presId="urn:microsoft.com/office/officeart/2005/8/layout/process4"/>
    <dgm:cxn modelId="{EA078807-4589-4F2F-9870-307A75129C3D}" type="presParOf" srcId="{788E41E7-1191-43F5-95EE-9904B0A2C28C}" destId="{36EBF92D-4427-4062-BE95-A8952303F6FC}" srcOrd="0" destOrd="0" presId="urn:microsoft.com/office/officeart/2005/8/layout/process4"/>
    <dgm:cxn modelId="{D6DB5AB1-5FE3-4B97-8EF5-63303949DE2F}" type="presParOf" srcId="{788E41E7-1191-43F5-95EE-9904B0A2C28C}" destId="{CDA57154-9F5B-44D3-A5F6-7AD22438318A}" srcOrd="1" destOrd="0" presId="urn:microsoft.com/office/officeart/2005/8/layout/process4"/>
    <dgm:cxn modelId="{5BF78F63-6344-4D54-BB43-847260B8D33C}" type="presParOf" srcId="{788E41E7-1191-43F5-95EE-9904B0A2C28C}" destId="{CD6DD1E0-32F1-44AB-857E-B896E9AE75EB}" srcOrd="2" destOrd="0" presId="urn:microsoft.com/office/officeart/2005/8/layout/process4"/>
    <dgm:cxn modelId="{3A8E7C30-E3A1-4FA9-9EFB-0FD057DB5A7E}" type="presParOf" srcId="{CD6DD1E0-32F1-44AB-857E-B896E9AE75EB}" destId="{AF1AC45D-FA3C-4592-943D-02A4B10E5094}" srcOrd="0" destOrd="0" presId="urn:microsoft.com/office/officeart/2005/8/layout/process4"/>
    <dgm:cxn modelId="{F4C515EE-9510-4C48-9BAC-9622AEA27816}" type="presParOf" srcId="{CD6DD1E0-32F1-44AB-857E-B896E9AE75EB}" destId="{98DE66A4-4E2F-45C0-87BC-7B40E2040175}" srcOrd="1" destOrd="0" presId="urn:microsoft.com/office/officeart/2005/8/layout/process4"/>
    <dgm:cxn modelId="{42FAA22A-8007-4E3D-A4AA-6943552A8FF8}" type="presParOf" srcId="{CD6DD1E0-32F1-44AB-857E-B896E9AE75EB}" destId="{076E1B44-F194-4C24-B7B9-A9091021FCF1}" srcOrd="2" destOrd="0" presId="urn:microsoft.com/office/officeart/2005/8/layout/process4"/>
    <dgm:cxn modelId="{0BCDD05B-F8C0-434E-8064-29D25F55C93B}" type="presParOf" srcId="{78550236-061E-43EA-9D1F-0393689B6CE5}" destId="{3B2D7D5A-B3E8-4D30-AB6D-12E403245440}" srcOrd="1" destOrd="0" presId="urn:microsoft.com/office/officeart/2005/8/layout/process4"/>
    <dgm:cxn modelId="{C4B7F91C-43C0-448F-9F74-52FEFF7F579D}" type="presParOf" srcId="{78550236-061E-43EA-9D1F-0393689B6CE5}" destId="{9988A822-4C97-48CC-92D4-134EB3B2DF9B}" srcOrd="2" destOrd="0" presId="urn:microsoft.com/office/officeart/2005/8/layout/process4"/>
    <dgm:cxn modelId="{2839C0BC-FE8C-4B9B-AF36-D21BF24085F5}" type="presParOf" srcId="{9988A822-4C97-48CC-92D4-134EB3B2DF9B}" destId="{9703698E-A063-405F-9A93-D65F47127F8C}" srcOrd="0" destOrd="0" presId="urn:microsoft.com/office/officeart/2005/8/layout/process4"/>
    <dgm:cxn modelId="{8E6F0012-D10A-435A-A5C1-CEED49F0F0F8}" type="presParOf" srcId="{9988A822-4C97-48CC-92D4-134EB3B2DF9B}" destId="{6314F55C-AB66-459C-A958-63464C60A1FC}" srcOrd="1" destOrd="0" presId="urn:microsoft.com/office/officeart/2005/8/layout/process4"/>
    <dgm:cxn modelId="{72DAC28F-D7FD-4360-A850-EA8C72AAC160}" type="presParOf" srcId="{9988A822-4C97-48CC-92D4-134EB3B2DF9B}" destId="{581E6FDC-B406-4171-B1FC-275CCF81FF52}" srcOrd="2" destOrd="0" presId="urn:microsoft.com/office/officeart/2005/8/layout/process4"/>
    <dgm:cxn modelId="{DDB0E503-9292-4A40-8979-B7355A2D4833}" type="presParOf" srcId="{581E6FDC-B406-4171-B1FC-275CCF81FF52}" destId="{33C44CD7-3649-4815-836C-5CC439CAFD53}" srcOrd="0" destOrd="0" presId="urn:microsoft.com/office/officeart/2005/8/layout/process4"/>
    <dgm:cxn modelId="{DD3A3357-DA6A-4A02-B6FC-6B5DCD4843BE}" type="presParOf" srcId="{581E6FDC-B406-4171-B1FC-275CCF81FF52}" destId="{CB91D92F-0180-42CC-8A6B-C1CB4D85EBAC}" srcOrd="1" destOrd="0" presId="urn:microsoft.com/office/officeart/2005/8/layout/process4"/>
    <dgm:cxn modelId="{53EF63E8-E9B2-4C57-86D6-4C866AF5C582}" type="presParOf" srcId="{581E6FDC-B406-4171-B1FC-275CCF81FF52}" destId="{FDB120A7-6F8C-4AD6-8BDB-5E2781E33B1E}" srcOrd="2" destOrd="0" presId="urn:microsoft.com/office/officeart/2005/8/layout/process4"/>
    <dgm:cxn modelId="{F0654BC3-D7FD-41C1-933E-A0D570435D0F}" type="presParOf" srcId="{78550236-061E-43EA-9D1F-0393689B6CE5}" destId="{CFC23A35-FEBD-4A1F-BD27-2085A7ECA682}" srcOrd="3" destOrd="0" presId="urn:microsoft.com/office/officeart/2005/8/layout/process4"/>
    <dgm:cxn modelId="{51457632-534F-4972-BC21-A4674B3A7C90}" type="presParOf" srcId="{78550236-061E-43EA-9D1F-0393689B6CE5}" destId="{7FEE8F4B-D114-4520-AAA4-95FEE55C45E6}" srcOrd="4" destOrd="0" presId="urn:microsoft.com/office/officeart/2005/8/layout/process4"/>
    <dgm:cxn modelId="{80AC3D64-6CA5-49CE-B4BE-B117AACCA935}" type="presParOf" srcId="{7FEE8F4B-D114-4520-AAA4-95FEE55C45E6}" destId="{D015FC12-4064-4084-BA12-25DD6EB0152A}" srcOrd="0" destOrd="0" presId="urn:microsoft.com/office/officeart/2005/8/layout/process4"/>
    <dgm:cxn modelId="{93D98EEB-6D3E-4A88-869B-24D9A2B4123C}" type="presParOf" srcId="{7FEE8F4B-D114-4520-AAA4-95FEE55C45E6}" destId="{E339BBC8-05B4-4E82-9BD3-5B5DEA54ADCF}" srcOrd="1" destOrd="0" presId="urn:microsoft.com/office/officeart/2005/8/layout/process4"/>
    <dgm:cxn modelId="{45A551A6-4032-4347-B2E1-5F3CF8D5F042}" type="presParOf" srcId="{7FEE8F4B-D114-4520-AAA4-95FEE55C45E6}" destId="{DEB8807D-6AA7-439C-BDA6-170566E2AC86}" srcOrd="2" destOrd="0" presId="urn:microsoft.com/office/officeart/2005/8/layout/process4"/>
    <dgm:cxn modelId="{8C6679C1-CEE7-491B-8BE0-350738BDF0F7}" type="presParOf" srcId="{DEB8807D-6AA7-439C-BDA6-170566E2AC86}" destId="{E2806E15-AFA5-45B8-ABDB-E0931F4E383F}"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7CB0D1-8D94-4248-AD97-148D9CA96C19}">
      <dsp:nvSpPr>
        <dsp:cNvPr id="0" name=""/>
        <dsp:cNvSpPr/>
      </dsp:nvSpPr>
      <dsp:spPr>
        <a:xfrm>
          <a:off x="0" y="646194"/>
          <a:ext cx="8208912" cy="395922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7103" tIns="162625" rIns="637103" bIns="135128" numCol="1" spcCol="1270" anchor="t" anchorCtr="0">
          <a:noAutofit/>
        </a:bodyPr>
        <a:lstStyle/>
        <a:p>
          <a:pPr marL="171450" lvl="1" indent="-171450" algn="just" defTabSz="844550">
            <a:lnSpc>
              <a:spcPct val="150000"/>
            </a:lnSpc>
            <a:spcBef>
              <a:spcPct val="0"/>
            </a:spcBef>
            <a:spcAft>
              <a:spcPct val="15000"/>
            </a:spcAft>
            <a:buChar char="••"/>
          </a:pPr>
          <a:r>
            <a:rPr lang="es-EC" sz="1900" kern="1200" dirty="0" smtClean="0"/>
            <a:t>Ecuador ha tenido un sistema político inestable, hay promesas no cumplidas</a:t>
          </a:r>
          <a:endParaRPr lang="es-EC" sz="1900" kern="1200" dirty="0">
            <a:solidFill>
              <a:schemeClr val="tx1"/>
            </a:solidFill>
            <a:latin typeface="+mn-lt"/>
          </a:endParaRPr>
        </a:p>
        <a:p>
          <a:pPr marL="171450" lvl="1" indent="-171450" algn="just" defTabSz="844550">
            <a:lnSpc>
              <a:spcPct val="150000"/>
            </a:lnSpc>
            <a:spcBef>
              <a:spcPct val="0"/>
            </a:spcBef>
            <a:spcAft>
              <a:spcPct val="15000"/>
            </a:spcAft>
            <a:buChar char="••"/>
          </a:pPr>
          <a:r>
            <a:rPr lang="es-EC" sz="1900" kern="1200" dirty="0" smtClean="0"/>
            <a:t>Los proyectos que el gobierno actual ha planteado tienen como finalidad contribuir al mejoramiento de la economía,  esto es fortaleciendo a los mercados financieros,</a:t>
          </a:r>
          <a:endParaRPr lang="es-EC" sz="1900" kern="1200" dirty="0">
            <a:solidFill>
              <a:schemeClr val="tx1"/>
            </a:solidFill>
            <a:latin typeface="+mn-lt"/>
          </a:endParaRPr>
        </a:p>
        <a:p>
          <a:pPr marL="171450" lvl="1" indent="-171450" algn="just" defTabSz="844550">
            <a:lnSpc>
              <a:spcPct val="150000"/>
            </a:lnSpc>
            <a:spcBef>
              <a:spcPct val="0"/>
            </a:spcBef>
            <a:spcAft>
              <a:spcPct val="15000"/>
            </a:spcAft>
            <a:buChar char="••"/>
          </a:pPr>
          <a:r>
            <a:rPr lang="es-EC" sz="1900" kern="1200" dirty="0" smtClean="0"/>
            <a:t>Para muchas empresas es una buena opción, ya que de esta manera se puede impulsar al desarrollo económico de la misma, buscando nuevas alternativas de financiamiento para incrementar el capital de trabajo, y poder realizar nuevos proyectos de crecimiento.</a:t>
          </a:r>
          <a:endParaRPr lang="es-EC" sz="1900" kern="1200" dirty="0">
            <a:solidFill>
              <a:schemeClr val="tx1"/>
            </a:solidFill>
            <a:latin typeface="+mn-lt"/>
          </a:endParaRPr>
        </a:p>
      </dsp:txBody>
      <dsp:txXfrm>
        <a:off x="0" y="646194"/>
        <a:ext cx="8208912" cy="3959223"/>
      </dsp:txXfrm>
    </dsp:sp>
    <dsp:sp modelId="{3567EF98-0615-47FE-8209-D7DD0EC732E9}">
      <dsp:nvSpPr>
        <dsp:cNvPr id="0" name=""/>
        <dsp:cNvSpPr/>
      </dsp:nvSpPr>
      <dsp:spPr>
        <a:xfrm>
          <a:off x="369409" y="0"/>
          <a:ext cx="5740626" cy="713372"/>
        </a:xfrm>
        <a:prstGeom prst="roundRect">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94" tIns="0" rIns="217194" bIns="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mn-lt"/>
            </a:rPr>
            <a:t>FACTORES POLÍTICOS</a:t>
          </a:r>
          <a:endParaRPr lang="es-EC" sz="2000" kern="1200" dirty="0">
            <a:solidFill>
              <a:schemeClr val="tx1"/>
            </a:solidFill>
            <a:latin typeface="+mn-lt"/>
          </a:endParaRPr>
        </a:p>
      </dsp:txBody>
      <dsp:txXfrm>
        <a:off x="369409" y="0"/>
        <a:ext cx="5740626" cy="71337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E3FA15-EEF9-4270-B2D9-346509FC5B21}">
      <dsp:nvSpPr>
        <dsp:cNvPr id="0" name=""/>
        <dsp:cNvSpPr/>
      </dsp:nvSpPr>
      <dsp:spPr>
        <a:xfrm>
          <a:off x="2988702" y="904"/>
          <a:ext cx="2508325" cy="1254162"/>
        </a:xfrm>
        <a:prstGeom prst="roundRect">
          <a:avLst>
            <a:gd name="adj" fmla="val 1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MERCADO FINANCIERO</a:t>
          </a:r>
          <a:endParaRPr lang="es-EC" sz="2400" kern="1200" dirty="0">
            <a:solidFill>
              <a:schemeClr val="tx1"/>
            </a:solidFill>
          </a:endParaRPr>
        </a:p>
      </dsp:txBody>
      <dsp:txXfrm>
        <a:off x="2988702" y="904"/>
        <a:ext cx="2508325" cy="1254162"/>
      </dsp:txXfrm>
    </dsp:sp>
    <dsp:sp modelId="{18949487-8EF6-45B9-B953-F73E3E75EA75}">
      <dsp:nvSpPr>
        <dsp:cNvPr id="0" name=""/>
        <dsp:cNvSpPr/>
      </dsp:nvSpPr>
      <dsp:spPr>
        <a:xfrm rot="3600000">
          <a:off x="4678491" y="2200677"/>
          <a:ext cx="1198168" cy="438956"/>
        </a:xfrm>
        <a:prstGeom prst="leftRightArrow">
          <a:avLst>
            <a:gd name="adj1" fmla="val 60000"/>
            <a:gd name="adj2" fmla="val 5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1"/>
            </a:solidFill>
          </a:endParaRPr>
        </a:p>
      </dsp:txBody>
      <dsp:txXfrm rot="3600000">
        <a:off x="4678491" y="2200677"/>
        <a:ext cx="1198168" cy="438956"/>
      </dsp:txXfrm>
    </dsp:sp>
    <dsp:sp modelId="{EEB253D6-BDB6-42DF-953F-3A345BCEC723}">
      <dsp:nvSpPr>
        <dsp:cNvPr id="0" name=""/>
        <dsp:cNvSpPr/>
      </dsp:nvSpPr>
      <dsp:spPr>
        <a:xfrm>
          <a:off x="5058122" y="3585244"/>
          <a:ext cx="2508325" cy="1254162"/>
        </a:xfrm>
        <a:prstGeom prst="roundRect">
          <a:avLst>
            <a:gd name="adj" fmla="val 10000"/>
          </a:avLst>
        </a:prstGeom>
        <a:gradFill rotWithShape="0">
          <a:gsLst>
            <a:gs pos="0">
              <a:schemeClr val="accent3">
                <a:hueOff val="5625132"/>
                <a:satOff val="-8440"/>
                <a:lumOff val="-1373"/>
                <a:alphaOff val="0"/>
                <a:tint val="60000"/>
                <a:satMod val="160000"/>
              </a:schemeClr>
            </a:gs>
            <a:gs pos="46000">
              <a:schemeClr val="accent3">
                <a:hueOff val="5625132"/>
                <a:satOff val="-8440"/>
                <a:lumOff val="-1373"/>
                <a:alphaOff val="0"/>
                <a:tint val="86000"/>
                <a:satMod val="160000"/>
              </a:schemeClr>
            </a:gs>
            <a:gs pos="100000">
              <a:schemeClr val="accent3">
                <a:hueOff val="5625132"/>
                <a:satOff val="-8440"/>
                <a:lumOff val="-137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MERCADO BURSÁTIL</a:t>
          </a:r>
          <a:endParaRPr lang="es-EC" sz="2400" kern="1200" dirty="0">
            <a:solidFill>
              <a:schemeClr val="tx1"/>
            </a:solidFill>
          </a:endParaRPr>
        </a:p>
      </dsp:txBody>
      <dsp:txXfrm>
        <a:off x="5058122" y="3585244"/>
        <a:ext cx="2508325" cy="1254162"/>
      </dsp:txXfrm>
    </dsp:sp>
    <dsp:sp modelId="{056DD8C7-39AE-44A1-90D8-BB6C74C52A56}">
      <dsp:nvSpPr>
        <dsp:cNvPr id="0" name=""/>
        <dsp:cNvSpPr/>
      </dsp:nvSpPr>
      <dsp:spPr>
        <a:xfrm rot="10800000">
          <a:off x="3710182" y="3992847"/>
          <a:ext cx="1198168" cy="438956"/>
        </a:xfrm>
        <a:prstGeom prst="leftRightArrow">
          <a:avLst>
            <a:gd name="adj1" fmla="val 60000"/>
            <a:gd name="adj2" fmla="val 50000"/>
          </a:avLst>
        </a:prstGeom>
        <a:gradFill rotWithShape="0">
          <a:gsLst>
            <a:gs pos="0">
              <a:schemeClr val="accent3">
                <a:hueOff val="5625132"/>
                <a:satOff val="-8440"/>
                <a:lumOff val="-1373"/>
                <a:alphaOff val="0"/>
                <a:tint val="60000"/>
                <a:satMod val="160000"/>
              </a:schemeClr>
            </a:gs>
            <a:gs pos="46000">
              <a:schemeClr val="accent3">
                <a:hueOff val="5625132"/>
                <a:satOff val="-8440"/>
                <a:lumOff val="-1373"/>
                <a:alphaOff val="0"/>
                <a:tint val="86000"/>
                <a:satMod val="160000"/>
              </a:schemeClr>
            </a:gs>
            <a:gs pos="100000">
              <a:schemeClr val="accent3">
                <a:hueOff val="5625132"/>
                <a:satOff val="-8440"/>
                <a:lumOff val="-137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1"/>
            </a:solidFill>
          </a:endParaRPr>
        </a:p>
      </dsp:txBody>
      <dsp:txXfrm rot="10800000">
        <a:off x="3710182" y="3992847"/>
        <a:ext cx="1198168" cy="438956"/>
      </dsp:txXfrm>
    </dsp:sp>
    <dsp:sp modelId="{498A1B3C-0BA9-4139-9142-46FCF8321B2E}">
      <dsp:nvSpPr>
        <dsp:cNvPr id="0" name=""/>
        <dsp:cNvSpPr/>
      </dsp:nvSpPr>
      <dsp:spPr>
        <a:xfrm>
          <a:off x="786479" y="3585244"/>
          <a:ext cx="2773932" cy="1254162"/>
        </a:xfrm>
        <a:prstGeom prst="roundRect">
          <a:avLst>
            <a:gd name="adj" fmla="val 10000"/>
          </a:avLst>
        </a:prstGeom>
        <a:gradFill rotWithShape="0">
          <a:gsLst>
            <a:gs pos="0">
              <a:schemeClr val="accent3">
                <a:hueOff val="11250264"/>
                <a:satOff val="-16880"/>
                <a:lumOff val="-2745"/>
                <a:alphaOff val="0"/>
                <a:tint val="60000"/>
                <a:satMod val="160000"/>
              </a:schemeClr>
            </a:gs>
            <a:gs pos="46000">
              <a:schemeClr val="accent3">
                <a:hueOff val="11250264"/>
                <a:satOff val="-16880"/>
                <a:lumOff val="-2745"/>
                <a:alphaOff val="0"/>
                <a:tint val="86000"/>
                <a:satMod val="160000"/>
              </a:schemeClr>
            </a:gs>
            <a:gs pos="100000">
              <a:schemeClr val="accent3">
                <a:hueOff val="11250264"/>
                <a:satOff val="-16880"/>
                <a:lumOff val="-274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MERCADO DE INSTITUCIONES FINANCIERAS</a:t>
          </a:r>
          <a:endParaRPr lang="es-EC" sz="2400" kern="1200" dirty="0">
            <a:solidFill>
              <a:schemeClr val="tx1"/>
            </a:solidFill>
          </a:endParaRPr>
        </a:p>
      </dsp:txBody>
      <dsp:txXfrm>
        <a:off x="786479" y="3585244"/>
        <a:ext cx="2773932" cy="1254162"/>
      </dsp:txXfrm>
    </dsp:sp>
    <dsp:sp modelId="{7E1D6719-C20E-423E-8D88-281094D5346F}">
      <dsp:nvSpPr>
        <dsp:cNvPr id="0" name=""/>
        <dsp:cNvSpPr/>
      </dsp:nvSpPr>
      <dsp:spPr>
        <a:xfrm rot="18000000">
          <a:off x="2609071" y="2200677"/>
          <a:ext cx="1198168" cy="438956"/>
        </a:xfrm>
        <a:prstGeom prst="leftRightArrow">
          <a:avLst>
            <a:gd name="adj1" fmla="val 60000"/>
            <a:gd name="adj2" fmla="val 50000"/>
          </a:avLst>
        </a:prstGeom>
        <a:gradFill rotWithShape="0">
          <a:gsLst>
            <a:gs pos="0">
              <a:schemeClr val="accent3">
                <a:hueOff val="11250264"/>
                <a:satOff val="-16880"/>
                <a:lumOff val="-2745"/>
                <a:alphaOff val="0"/>
                <a:tint val="60000"/>
                <a:satMod val="160000"/>
              </a:schemeClr>
            </a:gs>
            <a:gs pos="46000">
              <a:schemeClr val="accent3">
                <a:hueOff val="11250264"/>
                <a:satOff val="-16880"/>
                <a:lumOff val="-2745"/>
                <a:alphaOff val="0"/>
                <a:tint val="86000"/>
                <a:satMod val="160000"/>
              </a:schemeClr>
            </a:gs>
            <a:gs pos="100000">
              <a:schemeClr val="accent3">
                <a:hueOff val="11250264"/>
                <a:satOff val="-16880"/>
                <a:lumOff val="-274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1"/>
            </a:solidFill>
          </a:endParaRPr>
        </a:p>
      </dsp:txBody>
      <dsp:txXfrm rot="18000000">
        <a:off x="2609071" y="2200677"/>
        <a:ext cx="1198168" cy="43895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8DC44B-3EAC-4A7F-9EFD-E0E5E29740DC}">
      <dsp:nvSpPr>
        <dsp:cNvPr id="0" name=""/>
        <dsp:cNvSpPr/>
      </dsp:nvSpPr>
      <dsp:spPr>
        <a:xfrm>
          <a:off x="0" y="370069"/>
          <a:ext cx="7632848" cy="378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C2877FE9-D289-476E-A73C-AD5C80851FAD}">
      <dsp:nvSpPr>
        <dsp:cNvPr id="0" name=""/>
        <dsp:cNvSpPr/>
      </dsp:nvSpPr>
      <dsp:spPr>
        <a:xfrm>
          <a:off x="381642" y="35573"/>
          <a:ext cx="7237672" cy="555895"/>
        </a:xfrm>
        <a:prstGeom prst="roundRect">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1952" tIns="0" rIns="201952" bIns="0" numCol="1" spcCol="1270" anchor="ctr" anchorCtr="0">
          <a:noAutofit/>
        </a:bodyPr>
        <a:lstStyle/>
        <a:p>
          <a:pPr lvl="0" algn="l" defTabSz="889000">
            <a:lnSpc>
              <a:spcPct val="90000"/>
            </a:lnSpc>
            <a:spcBef>
              <a:spcPct val="0"/>
            </a:spcBef>
            <a:spcAft>
              <a:spcPct val="35000"/>
            </a:spcAft>
          </a:pPr>
          <a:r>
            <a:rPr lang="es-ES" sz="2000" kern="1200" dirty="0" smtClean="0"/>
            <a:t>Son títulos al portador o a la orden;</a:t>
          </a:r>
          <a:endParaRPr lang="es-EC" sz="2000" kern="1200" dirty="0"/>
        </a:p>
      </dsp:txBody>
      <dsp:txXfrm>
        <a:off x="381642" y="35573"/>
        <a:ext cx="7237672" cy="555895"/>
      </dsp:txXfrm>
    </dsp:sp>
    <dsp:sp modelId="{7F268678-FE1A-487F-892F-F04BEF36FE8E}">
      <dsp:nvSpPr>
        <dsp:cNvPr id="0" name=""/>
        <dsp:cNvSpPr/>
      </dsp:nvSpPr>
      <dsp:spPr>
        <a:xfrm>
          <a:off x="0" y="1163564"/>
          <a:ext cx="7632848" cy="378000"/>
        </a:xfrm>
        <a:prstGeom prst="rect">
          <a:avLst/>
        </a:prstGeom>
        <a:solidFill>
          <a:schemeClr val="lt1">
            <a:alpha val="90000"/>
            <a:hueOff val="0"/>
            <a:satOff val="0"/>
            <a:lumOff val="0"/>
            <a:alphaOff val="0"/>
          </a:schemeClr>
        </a:solidFill>
        <a:ln w="9525" cap="flat" cmpd="sng" algn="ctr">
          <a:solidFill>
            <a:schemeClr val="accent3">
              <a:hueOff val="1875044"/>
              <a:satOff val="-2813"/>
              <a:lumOff val="-458"/>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6493F0BA-A999-4C1C-8615-65519E52FB9B}">
      <dsp:nvSpPr>
        <dsp:cNvPr id="0" name=""/>
        <dsp:cNvSpPr/>
      </dsp:nvSpPr>
      <dsp:spPr>
        <a:xfrm>
          <a:off x="381642" y="829069"/>
          <a:ext cx="7237672" cy="555895"/>
        </a:xfrm>
        <a:prstGeom prst="roundRect">
          <a:avLst/>
        </a:prstGeom>
        <a:gradFill rotWithShape="0">
          <a:gsLst>
            <a:gs pos="0">
              <a:schemeClr val="accent3">
                <a:hueOff val="1875044"/>
                <a:satOff val="-2813"/>
                <a:lumOff val="-458"/>
                <a:alphaOff val="0"/>
                <a:tint val="60000"/>
                <a:satMod val="160000"/>
              </a:schemeClr>
            </a:gs>
            <a:gs pos="46000">
              <a:schemeClr val="accent3">
                <a:hueOff val="1875044"/>
                <a:satOff val="-2813"/>
                <a:lumOff val="-458"/>
                <a:alphaOff val="0"/>
                <a:tint val="86000"/>
                <a:satMod val="160000"/>
              </a:schemeClr>
            </a:gs>
            <a:gs pos="100000">
              <a:schemeClr val="accent3">
                <a:hueOff val="1875044"/>
                <a:satOff val="-2813"/>
                <a:lumOff val="-45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1875044"/>
              <a:satOff val="-2813"/>
              <a:lumOff val="-45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1952" tIns="0" rIns="201952" bIns="0" numCol="1" spcCol="1270" anchor="ctr" anchorCtr="0">
          <a:noAutofit/>
        </a:bodyPr>
        <a:lstStyle/>
        <a:p>
          <a:pPr lvl="0" algn="l" defTabSz="889000">
            <a:lnSpc>
              <a:spcPct val="90000"/>
            </a:lnSpc>
            <a:spcBef>
              <a:spcPct val="0"/>
            </a:spcBef>
            <a:spcAft>
              <a:spcPct val="35000"/>
            </a:spcAft>
          </a:pPr>
          <a:r>
            <a:rPr lang="es-ES" sz="2000" kern="1200" dirty="0" smtClean="0"/>
            <a:t>Son valores de corto, mediano o largo plazo;</a:t>
          </a:r>
          <a:endParaRPr lang="es-EC" sz="2000" kern="1200" dirty="0"/>
        </a:p>
      </dsp:txBody>
      <dsp:txXfrm>
        <a:off x="381642" y="829069"/>
        <a:ext cx="7237672" cy="555895"/>
      </dsp:txXfrm>
    </dsp:sp>
    <dsp:sp modelId="{D6E5B209-4F55-4B13-BAA2-8C1BE6E41D27}">
      <dsp:nvSpPr>
        <dsp:cNvPr id="0" name=""/>
        <dsp:cNvSpPr/>
      </dsp:nvSpPr>
      <dsp:spPr>
        <a:xfrm>
          <a:off x="0" y="1957060"/>
          <a:ext cx="7632848" cy="37800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442E746-0954-4A2F-AFF4-AF0F4DA1A1AF}">
      <dsp:nvSpPr>
        <dsp:cNvPr id="0" name=""/>
        <dsp:cNvSpPr/>
      </dsp:nvSpPr>
      <dsp:spPr>
        <a:xfrm>
          <a:off x="381642" y="1622564"/>
          <a:ext cx="7237672" cy="555895"/>
        </a:xfrm>
        <a:prstGeom prst="roundRect">
          <a:avLst/>
        </a:prstGeom>
        <a:gradFill rotWithShape="0">
          <a:gsLst>
            <a:gs pos="0">
              <a:schemeClr val="accent3">
                <a:hueOff val="3750088"/>
                <a:satOff val="-5627"/>
                <a:lumOff val="-915"/>
                <a:alphaOff val="0"/>
                <a:tint val="60000"/>
                <a:satMod val="160000"/>
              </a:schemeClr>
            </a:gs>
            <a:gs pos="46000">
              <a:schemeClr val="accent3">
                <a:hueOff val="3750088"/>
                <a:satOff val="-5627"/>
                <a:lumOff val="-915"/>
                <a:alphaOff val="0"/>
                <a:tint val="86000"/>
                <a:satMod val="160000"/>
              </a:schemeClr>
            </a:gs>
            <a:gs pos="100000">
              <a:schemeClr val="accent3">
                <a:hueOff val="3750088"/>
                <a:satOff val="-5627"/>
                <a:lumOff val="-91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3750088"/>
              <a:satOff val="-5627"/>
              <a:lumOff val="-91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1952" tIns="0" rIns="201952" bIns="0" numCol="1" spcCol="1270" anchor="ctr" anchorCtr="0">
          <a:noAutofit/>
        </a:bodyPr>
        <a:lstStyle/>
        <a:p>
          <a:pPr lvl="0" algn="l" defTabSz="889000">
            <a:lnSpc>
              <a:spcPct val="90000"/>
            </a:lnSpc>
            <a:spcBef>
              <a:spcPct val="0"/>
            </a:spcBef>
            <a:spcAft>
              <a:spcPct val="35000"/>
            </a:spcAft>
          </a:pPr>
          <a:r>
            <a:rPr lang="es-ES" sz="2000" kern="1200" dirty="0" smtClean="0"/>
            <a:t>Representan un valor nominal;</a:t>
          </a:r>
          <a:endParaRPr lang="es-EC" sz="2000" kern="1200" dirty="0"/>
        </a:p>
      </dsp:txBody>
      <dsp:txXfrm>
        <a:off x="381642" y="1622564"/>
        <a:ext cx="7237672" cy="555895"/>
      </dsp:txXfrm>
    </dsp:sp>
    <dsp:sp modelId="{F2CAFF9A-02F0-4190-8C34-80C5E3548D3D}">
      <dsp:nvSpPr>
        <dsp:cNvPr id="0" name=""/>
        <dsp:cNvSpPr/>
      </dsp:nvSpPr>
      <dsp:spPr>
        <a:xfrm>
          <a:off x="0" y="2750555"/>
          <a:ext cx="7632848" cy="3780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A76DAFFA-0971-4D0B-BF12-DD194A743DE4}">
      <dsp:nvSpPr>
        <dsp:cNvPr id="0" name=""/>
        <dsp:cNvSpPr/>
      </dsp:nvSpPr>
      <dsp:spPr>
        <a:xfrm>
          <a:off x="381642" y="2416060"/>
          <a:ext cx="7237672" cy="555895"/>
        </a:xfrm>
        <a:prstGeom prst="roundRect">
          <a:avLst/>
        </a:prstGeom>
        <a:gradFill rotWithShape="0">
          <a:gsLst>
            <a:gs pos="0">
              <a:schemeClr val="accent3">
                <a:hueOff val="5625132"/>
                <a:satOff val="-8440"/>
                <a:lumOff val="-1373"/>
                <a:alphaOff val="0"/>
                <a:tint val="60000"/>
                <a:satMod val="160000"/>
              </a:schemeClr>
            </a:gs>
            <a:gs pos="46000">
              <a:schemeClr val="accent3">
                <a:hueOff val="5625132"/>
                <a:satOff val="-8440"/>
                <a:lumOff val="-1373"/>
                <a:alphaOff val="0"/>
                <a:tint val="86000"/>
                <a:satMod val="160000"/>
              </a:schemeClr>
            </a:gs>
            <a:gs pos="100000">
              <a:schemeClr val="accent3">
                <a:hueOff val="5625132"/>
                <a:satOff val="-8440"/>
                <a:lumOff val="-137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5625132"/>
              <a:satOff val="-8440"/>
              <a:lumOff val="-137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1952" tIns="0" rIns="201952" bIns="0" numCol="1" spcCol="1270" anchor="ctr" anchorCtr="0">
          <a:noAutofit/>
        </a:bodyPr>
        <a:lstStyle/>
        <a:p>
          <a:pPr lvl="0" algn="l" defTabSz="889000">
            <a:lnSpc>
              <a:spcPct val="90000"/>
            </a:lnSpc>
            <a:spcBef>
              <a:spcPct val="0"/>
            </a:spcBef>
            <a:spcAft>
              <a:spcPct val="35000"/>
            </a:spcAft>
          </a:pPr>
          <a:r>
            <a:rPr lang="es-ES" sz="2000" kern="1200" dirty="0" smtClean="0"/>
            <a:t>Generan una renta fija;</a:t>
          </a:r>
          <a:endParaRPr lang="es-EC" sz="2000" kern="1200" dirty="0"/>
        </a:p>
      </dsp:txBody>
      <dsp:txXfrm>
        <a:off x="381642" y="2416060"/>
        <a:ext cx="7237672" cy="555895"/>
      </dsp:txXfrm>
    </dsp:sp>
    <dsp:sp modelId="{974DBF8E-1B93-4E55-83C4-B403567E5441}">
      <dsp:nvSpPr>
        <dsp:cNvPr id="0" name=""/>
        <dsp:cNvSpPr/>
      </dsp:nvSpPr>
      <dsp:spPr>
        <a:xfrm>
          <a:off x="0" y="3544051"/>
          <a:ext cx="7632848" cy="378000"/>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79DA81AE-EC97-4822-9A3B-9B3167883538}">
      <dsp:nvSpPr>
        <dsp:cNvPr id="0" name=""/>
        <dsp:cNvSpPr/>
      </dsp:nvSpPr>
      <dsp:spPr>
        <a:xfrm>
          <a:off x="381642" y="3209555"/>
          <a:ext cx="7237672" cy="555895"/>
        </a:xfrm>
        <a:prstGeom prst="roundRect">
          <a:avLst/>
        </a:prstGeom>
        <a:gradFill rotWithShape="0">
          <a:gsLst>
            <a:gs pos="0">
              <a:schemeClr val="accent3">
                <a:hueOff val="7500176"/>
                <a:satOff val="-11253"/>
                <a:lumOff val="-1830"/>
                <a:alphaOff val="0"/>
                <a:tint val="60000"/>
                <a:satMod val="160000"/>
              </a:schemeClr>
            </a:gs>
            <a:gs pos="46000">
              <a:schemeClr val="accent3">
                <a:hueOff val="7500176"/>
                <a:satOff val="-11253"/>
                <a:lumOff val="-1830"/>
                <a:alphaOff val="0"/>
                <a:tint val="86000"/>
                <a:satMod val="160000"/>
              </a:schemeClr>
            </a:gs>
            <a:gs pos="100000">
              <a:schemeClr val="accent3">
                <a:hueOff val="7500176"/>
                <a:satOff val="-11253"/>
                <a:lumOff val="-183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7500176"/>
              <a:satOff val="-11253"/>
              <a:lumOff val="-183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1952" tIns="0" rIns="201952" bIns="0" numCol="1" spcCol="1270" anchor="ctr" anchorCtr="0">
          <a:noAutofit/>
        </a:bodyPr>
        <a:lstStyle/>
        <a:p>
          <a:pPr lvl="0" algn="l" defTabSz="889000">
            <a:lnSpc>
              <a:spcPct val="90000"/>
            </a:lnSpc>
            <a:spcBef>
              <a:spcPct val="0"/>
            </a:spcBef>
            <a:spcAft>
              <a:spcPct val="35000"/>
            </a:spcAft>
          </a:pPr>
          <a:r>
            <a:rPr lang="es-ES" sz="2000" kern="1200" dirty="0" smtClean="0"/>
            <a:t>Se emiten con la indicación de un plazo determinado;</a:t>
          </a:r>
          <a:endParaRPr lang="es-EC" sz="2000" kern="1200" dirty="0"/>
        </a:p>
      </dsp:txBody>
      <dsp:txXfrm>
        <a:off x="381642" y="3209555"/>
        <a:ext cx="7237672" cy="555895"/>
      </dsp:txXfrm>
    </dsp:sp>
    <dsp:sp modelId="{13BEEB26-23F8-4E87-A46E-297E535C002E}">
      <dsp:nvSpPr>
        <dsp:cNvPr id="0" name=""/>
        <dsp:cNvSpPr/>
      </dsp:nvSpPr>
      <dsp:spPr>
        <a:xfrm>
          <a:off x="0" y="4337546"/>
          <a:ext cx="7632848" cy="378000"/>
        </a:xfrm>
        <a:prstGeom prst="rect">
          <a:avLst/>
        </a:prstGeom>
        <a:solidFill>
          <a:schemeClr val="lt1">
            <a:alpha val="90000"/>
            <a:hueOff val="0"/>
            <a:satOff val="0"/>
            <a:lumOff val="0"/>
            <a:alphaOff val="0"/>
          </a:schemeClr>
        </a:solidFill>
        <a:ln w="9525" cap="flat" cmpd="sng" algn="ctr">
          <a:solidFill>
            <a:schemeClr val="accent3">
              <a:hueOff val="9375220"/>
              <a:satOff val="-14067"/>
              <a:lumOff val="-2288"/>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F594D803-CC83-490C-B8DA-5E3F81E081E8}">
      <dsp:nvSpPr>
        <dsp:cNvPr id="0" name=""/>
        <dsp:cNvSpPr/>
      </dsp:nvSpPr>
      <dsp:spPr>
        <a:xfrm>
          <a:off x="381642" y="4003051"/>
          <a:ext cx="7237672" cy="555895"/>
        </a:xfrm>
        <a:prstGeom prst="roundRect">
          <a:avLst/>
        </a:prstGeom>
        <a:gradFill rotWithShape="0">
          <a:gsLst>
            <a:gs pos="0">
              <a:schemeClr val="accent3">
                <a:hueOff val="9375220"/>
                <a:satOff val="-14067"/>
                <a:lumOff val="-2288"/>
                <a:alphaOff val="0"/>
                <a:tint val="60000"/>
                <a:satMod val="160000"/>
              </a:schemeClr>
            </a:gs>
            <a:gs pos="46000">
              <a:schemeClr val="accent3">
                <a:hueOff val="9375220"/>
                <a:satOff val="-14067"/>
                <a:lumOff val="-2288"/>
                <a:alphaOff val="0"/>
                <a:tint val="86000"/>
                <a:satMod val="160000"/>
              </a:schemeClr>
            </a:gs>
            <a:gs pos="100000">
              <a:schemeClr val="accent3">
                <a:hueOff val="9375220"/>
                <a:satOff val="-14067"/>
                <a:lumOff val="-228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9375220"/>
              <a:satOff val="-14067"/>
              <a:lumOff val="-228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1952" tIns="0" rIns="201952" bIns="0" numCol="1" spcCol="1270" anchor="ctr" anchorCtr="0">
          <a:noAutofit/>
        </a:bodyPr>
        <a:lstStyle/>
        <a:p>
          <a:pPr lvl="0" algn="l" defTabSz="889000">
            <a:lnSpc>
              <a:spcPct val="90000"/>
            </a:lnSpc>
            <a:spcBef>
              <a:spcPct val="0"/>
            </a:spcBef>
            <a:spcAft>
              <a:spcPct val="35000"/>
            </a:spcAft>
          </a:pPr>
          <a:r>
            <a:rPr lang="es-ES" sz="2000" kern="1200" dirty="0" smtClean="0"/>
            <a:t>Son amortizables;</a:t>
          </a:r>
          <a:endParaRPr lang="es-EC" sz="2000" kern="1200" dirty="0"/>
        </a:p>
      </dsp:txBody>
      <dsp:txXfrm>
        <a:off x="381642" y="4003051"/>
        <a:ext cx="7237672" cy="555895"/>
      </dsp:txXfrm>
    </dsp:sp>
    <dsp:sp modelId="{942EF6C1-5F95-4360-8AC6-4DFB8D8E1B4B}">
      <dsp:nvSpPr>
        <dsp:cNvPr id="0" name=""/>
        <dsp:cNvSpPr/>
      </dsp:nvSpPr>
      <dsp:spPr>
        <a:xfrm>
          <a:off x="0" y="5131042"/>
          <a:ext cx="7632848" cy="3780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7176BE5C-FEB6-45FC-B59C-3A35ED875CA2}">
      <dsp:nvSpPr>
        <dsp:cNvPr id="0" name=""/>
        <dsp:cNvSpPr/>
      </dsp:nvSpPr>
      <dsp:spPr>
        <a:xfrm>
          <a:off x="381642" y="4796546"/>
          <a:ext cx="7237672" cy="555895"/>
        </a:xfrm>
        <a:prstGeom prst="roundRect">
          <a:avLst/>
        </a:prstGeom>
        <a:gradFill rotWithShape="0">
          <a:gsLst>
            <a:gs pos="0">
              <a:schemeClr val="accent3">
                <a:hueOff val="11250264"/>
                <a:satOff val="-16880"/>
                <a:lumOff val="-2745"/>
                <a:alphaOff val="0"/>
                <a:tint val="60000"/>
                <a:satMod val="160000"/>
              </a:schemeClr>
            </a:gs>
            <a:gs pos="46000">
              <a:schemeClr val="accent3">
                <a:hueOff val="11250264"/>
                <a:satOff val="-16880"/>
                <a:lumOff val="-2745"/>
                <a:alphaOff val="0"/>
                <a:tint val="86000"/>
                <a:satMod val="160000"/>
              </a:schemeClr>
            </a:gs>
            <a:gs pos="100000">
              <a:schemeClr val="accent3">
                <a:hueOff val="11250264"/>
                <a:satOff val="-16880"/>
                <a:lumOff val="-274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11250264"/>
              <a:satOff val="-16880"/>
              <a:lumOff val="-274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1952" tIns="0" rIns="201952" bIns="0" numCol="1" spcCol="1270" anchor="ctr" anchorCtr="0">
          <a:noAutofit/>
        </a:bodyPr>
        <a:lstStyle/>
        <a:p>
          <a:pPr lvl="0" algn="l" defTabSz="889000">
            <a:lnSpc>
              <a:spcPct val="90000"/>
            </a:lnSpc>
            <a:spcBef>
              <a:spcPct val="0"/>
            </a:spcBef>
            <a:spcAft>
              <a:spcPct val="35000"/>
            </a:spcAft>
          </a:pPr>
          <a:r>
            <a:rPr lang="es-ES" sz="2000" kern="1200" dirty="0" smtClean="0"/>
            <a:t>Son negociables en las bolsas de valores y pueden ser ofrecidos en venta al público en general.</a:t>
          </a:r>
          <a:endParaRPr lang="es-EC" sz="2000" kern="1200" dirty="0"/>
        </a:p>
      </dsp:txBody>
      <dsp:txXfrm>
        <a:off x="381642" y="4796546"/>
        <a:ext cx="7237672" cy="55589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B0BF4E-D5F1-40E3-B1EC-06CDB5A66503}">
      <dsp:nvSpPr>
        <dsp:cNvPr id="0" name=""/>
        <dsp:cNvSpPr/>
      </dsp:nvSpPr>
      <dsp:spPr>
        <a:xfrm>
          <a:off x="0" y="0"/>
          <a:ext cx="4063999" cy="4063999"/>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7ABFA-822B-4696-B535-46ACB1F3C2B7}">
      <dsp:nvSpPr>
        <dsp:cNvPr id="0" name=""/>
        <dsp:cNvSpPr/>
      </dsp:nvSpPr>
      <dsp:spPr>
        <a:xfrm>
          <a:off x="2031999" y="0"/>
          <a:ext cx="5024783" cy="4063999"/>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t>Obligaciones de corto plazo o papel comercial:</a:t>
          </a:r>
          <a:endParaRPr lang="es-EC" sz="2500" kern="1200" dirty="0"/>
        </a:p>
      </dsp:txBody>
      <dsp:txXfrm>
        <a:off x="2031999" y="0"/>
        <a:ext cx="2512391" cy="1219202"/>
      </dsp:txXfrm>
    </dsp:sp>
    <dsp:sp modelId="{4F4CE7C3-BF8E-4862-9E3C-742638ABB6C3}">
      <dsp:nvSpPr>
        <dsp:cNvPr id="0" name=""/>
        <dsp:cNvSpPr/>
      </dsp:nvSpPr>
      <dsp:spPr>
        <a:xfrm>
          <a:off x="711201" y="1219202"/>
          <a:ext cx="2641597" cy="2641597"/>
        </a:xfrm>
        <a:prstGeom prst="pie">
          <a:avLst>
            <a:gd name="adj1" fmla="val 5400000"/>
            <a:gd name="adj2" fmla="val 1620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D87C5-277D-44EB-B982-98C01DD21918}">
      <dsp:nvSpPr>
        <dsp:cNvPr id="0" name=""/>
        <dsp:cNvSpPr/>
      </dsp:nvSpPr>
      <dsp:spPr>
        <a:xfrm>
          <a:off x="2031999" y="1219202"/>
          <a:ext cx="5024783" cy="2641597"/>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t>Largo plazo:</a:t>
          </a:r>
          <a:endParaRPr lang="es-EC" sz="2500" kern="1200" dirty="0"/>
        </a:p>
      </dsp:txBody>
      <dsp:txXfrm>
        <a:off x="2031999" y="1219202"/>
        <a:ext cx="2512391" cy="1219198"/>
      </dsp:txXfrm>
    </dsp:sp>
    <dsp:sp modelId="{714EA063-E056-4EAB-A927-9056FFD78C23}">
      <dsp:nvSpPr>
        <dsp:cNvPr id="0" name=""/>
        <dsp:cNvSpPr/>
      </dsp:nvSpPr>
      <dsp:spPr>
        <a:xfrm>
          <a:off x="1422400" y="2438401"/>
          <a:ext cx="1219198" cy="1219198"/>
        </a:xfrm>
        <a:prstGeom prst="pie">
          <a:avLst>
            <a:gd name="adj1" fmla="val 54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9466C-5017-4A7D-A922-33CA3E0ACE22}">
      <dsp:nvSpPr>
        <dsp:cNvPr id="0" name=""/>
        <dsp:cNvSpPr/>
      </dsp:nvSpPr>
      <dsp:spPr>
        <a:xfrm>
          <a:off x="2031999" y="2438401"/>
          <a:ext cx="5024783" cy="1219198"/>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t>convertibles en acciones.</a:t>
          </a:r>
          <a:endParaRPr lang="es-EC" sz="2500" kern="1200" dirty="0"/>
        </a:p>
      </dsp:txBody>
      <dsp:txXfrm>
        <a:off x="2031999" y="2438401"/>
        <a:ext cx="2512391" cy="1219198"/>
      </dsp:txXfrm>
    </dsp:sp>
    <dsp:sp modelId="{0BDEB6B5-BD88-479D-9594-00A5395A8D6D}">
      <dsp:nvSpPr>
        <dsp:cNvPr id="0" name=""/>
        <dsp:cNvSpPr/>
      </dsp:nvSpPr>
      <dsp:spPr>
        <a:xfrm>
          <a:off x="4544391" y="0"/>
          <a:ext cx="2512391" cy="12192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Plazo de 1 a 359 días. </a:t>
          </a:r>
          <a:endParaRPr lang="es-EC" sz="2000" kern="1200" dirty="0"/>
        </a:p>
      </dsp:txBody>
      <dsp:txXfrm>
        <a:off x="4544391" y="0"/>
        <a:ext cx="2512391" cy="1219202"/>
      </dsp:txXfrm>
    </dsp:sp>
    <dsp:sp modelId="{36E5DDFC-4005-4ADF-890C-0DB061A09EE9}">
      <dsp:nvSpPr>
        <dsp:cNvPr id="0" name=""/>
        <dsp:cNvSpPr/>
      </dsp:nvSpPr>
      <dsp:spPr>
        <a:xfrm>
          <a:off x="4544391" y="1219202"/>
          <a:ext cx="2512391" cy="12191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Mayor a 360 días </a:t>
          </a:r>
          <a:endParaRPr lang="es-EC" sz="2000" kern="1200" dirty="0"/>
        </a:p>
      </dsp:txBody>
      <dsp:txXfrm>
        <a:off x="4544391" y="1219202"/>
        <a:ext cx="2512391" cy="1219198"/>
      </dsp:txXfrm>
    </dsp:sp>
    <dsp:sp modelId="{5909A015-E08A-43F7-8D79-7DFB39EB3349}">
      <dsp:nvSpPr>
        <dsp:cNvPr id="0" name=""/>
        <dsp:cNvSpPr/>
      </dsp:nvSpPr>
      <dsp:spPr>
        <a:xfrm>
          <a:off x="4544391" y="2438401"/>
          <a:ext cx="2512391" cy="12191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Conceden al titular o tenedor del título, el derecho más no la obligación.</a:t>
          </a:r>
          <a:endParaRPr lang="es-EC" sz="2000" kern="1200" dirty="0"/>
        </a:p>
      </dsp:txBody>
      <dsp:txXfrm>
        <a:off x="4544391" y="2438401"/>
        <a:ext cx="2512391" cy="121919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99ACB5-06AD-46D3-84E4-6BA4D3BCFACD}">
      <dsp:nvSpPr>
        <dsp:cNvPr id="0" name=""/>
        <dsp:cNvSpPr/>
      </dsp:nvSpPr>
      <dsp:spPr>
        <a:xfrm>
          <a:off x="325184" y="2613"/>
          <a:ext cx="3292777" cy="793846"/>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S" sz="3600" b="1" kern="1200" dirty="0" smtClean="0">
              <a:solidFill>
                <a:schemeClr val="tx1"/>
              </a:solidFill>
            </a:rPr>
            <a:t>Emisor:</a:t>
          </a:r>
          <a:endParaRPr lang="es-EC" sz="4000" kern="1200" dirty="0">
            <a:solidFill>
              <a:schemeClr val="tx1"/>
            </a:solidFill>
          </a:endParaRPr>
        </a:p>
      </dsp:txBody>
      <dsp:txXfrm>
        <a:off x="325184" y="2613"/>
        <a:ext cx="3292777" cy="793846"/>
      </dsp:txXfrm>
    </dsp:sp>
    <dsp:sp modelId="{8BDF3604-5A78-42E1-8974-1440D16A91A3}">
      <dsp:nvSpPr>
        <dsp:cNvPr id="0" name=""/>
        <dsp:cNvSpPr/>
      </dsp:nvSpPr>
      <dsp:spPr>
        <a:xfrm>
          <a:off x="654462" y="796459"/>
          <a:ext cx="329277" cy="595384"/>
        </a:xfrm>
        <a:custGeom>
          <a:avLst/>
          <a:gdLst/>
          <a:ahLst/>
          <a:cxnLst/>
          <a:rect l="0" t="0" r="0" b="0"/>
          <a:pathLst>
            <a:path>
              <a:moveTo>
                <a:pt x="0" y="0"/>
              </a:moveTo>
              <a:lnTo>
                <a:pt x="0" y="595384"/>
              </a:lnTo>
              <a:lnTo>
                <a:pt x="329277" y="59538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5C1045-9A4D-4987-822F-C42471FF0979}">
      <dsp:nvSpPr>
        <dsp:cNvPr id="0" name=""/>
        <dsp:cNvSpPr/>
      </dsp:nvSpPr>
      <dsp:spPr>
        <a:xfrm>
          <a:off x="983740" y="994921"/>
          <a:ext cx="2634222" cy="79384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Estructurar pasivos obteniendo una mejor posición financiera</a:t>
          </a:r>
          <a:endParaRPr lang="es-EC" sz="2000" kern="1200" dirty="0"/>
        </a:p>
      </dsp:txBody>
      <dsp:txXfrm>
        <a:off x="983740" y="994921"/>
        <a:ext cx="2634222" cy="793846"/>
      </dsp:txXfrm>
    </dsp:sp>
    <dsp:sp modelId="{2E3121B5-EFF8-4303-BDCA-68A017FB09F6}">
      <dsp:nvSpPr>
        <dsp:cNvPr id="0" name=""/>
        <dsp:cNvSpPr/>
      </dsp:nvSpPr>
      <dsp:spPr>
        <a:xfrm>
          <a:off x="654462" y="796459"/>
          <a:ext cx="329277" cy="1587692"/>
        </a:xfrm>
        <a:custGeom>
          <a:avLst/>
          <a:gdLst/>
          <a:ahLst/>
          <a:cxnLst/>
          <a:rect l="0" t="0" r="0" b="0"/>
          <a:pathLst>
            <a:path>
              <a:moveTo>
                <a:pt x="0" y="0"/>
              </a:moveTo>
              <a:lnTo>
                <a:pt x="0" y="1587692"/>
              </a:lnTo>
              <a:lnTo>
                <a:pt x="329277" y="158769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21BC29-1A74-47CF-A9EF-6CA25E536340}">
      <dsp:nvSpPr>
        <dsp:cNvPr id="0" name=""/>
        <dsp:cNvSpPr/>
      </dsp:nvSpPr>
      <dsp:spPr>
        <a:xfrm>
          <a:off x="983740" y="1987228"/>
          <a:ext cx="2634222" cy="79384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655646"/>
              <a:satOff val="6635"/>
              <a:lumOff val="1438"/>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Disminuir los costos financieros,</a:t>
          </a:r>
          <a:endParaRPr lang="es-EC" sz="2000" kern="1200" dirty="0"/>
        </a:p>
      </dsp:txBody>
      <dsp:txXfrm>
        <a:off x="983740" y="1987228"/>
        <a:ext cx="2634222" cy="793846"/>
      </dsp:txXfrm>
    </dsp:sp>
    <dsp:sp modelId="{155CF63E-2B23-4212-995D-9FE6BA5C8763}">
      <dsp:nvSpPr>
        <dsp:cNvPr id="0" name=""/>
        <dsp:cNvSpPr/>
      </dsp:nvSpPr>
      <dsp:spPr>
        <a:xfrm>
          <a:off x="654462" y="796459"/>
          <a:ext cx="329277" cy="2579999"/>
        </a:xfrm>
        <a:custGeom>
          <a:avLst/>
          <a:gdLst/>
          <a:ahLst/>
          <a:cxnLst/>
          <a:rect l="0" t="0" r="0" b="0"/>
          <a:pathLst>
            <a:path>
              <a:moveTo>
                <a:pt x="0" y="0"/>
              </a:moveTo>
              <a:lnTo>
                <a:pt x="0" y="2579999"/>
              </a:lnTo>
              <a:lnTo>
                <a:pt x="329277" y="257999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C89154F-1B66-407B-B3E0-231A447A89E3}">
      <dsp:nvSpPr>
        <dsp:cNvPr id="0" name=""/>
        <dsp:cNvSpPr/>
      </dsp:nvSpPr>
      <dsp:spPr>
        <a:xfrm>
          <a:off x="983740" y="2979536"/>
          <a:ext cx="2634222" cy="79384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estructurar su título </a:t>
          </a:r>
          <a:endParaRPr lang="es-EC" sz="2000" kern="1200" dirty="0"/>
        </a:p>
      </dsp:txBody>
      <dsp:txXfrm>
        <a:off x="983740" y="2979536"/>
        <a:ext cx="2634222" cy="793846"/>
      </dsp:txXfrm>
    </dsp:sp>
    <dsp:sp modelId="{3050B09A-03D2-4AA2-8D10-4768A2A79851}">
      <dsp:nvSpPr>
        <dsp:cNvPr id="0" name=""/>
        <dsp:cNvSpPr/>
      </dsp:nvSpPr>
      <dsp:spPr>
        <a:xfrm>
          <a:off x="654462" y="796459"/>
          <a:ext cx="329277" cy="3572307"/>
        </a:xfrm>
        <a:custGeom>
          <a:avLst/>
          <a:gdLst/>
          <a:ahLst/>
          <a:cxnLst/>
          <a:rect l="0" t="0" r="0" b="0"/>
          <a:pathLst>
            <a:path>
              <a:moveTo>
                <a:pt x="0" y="0"/>
              </a:moveTo>
              <a:lnTo>
                <a:pt x="0" y="3572307"/>
              </a:lnTo>
              <a:lnTo>
                <a:pt x="329277" y="3572307"/>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B1A47D-4FFA-44CC-A860-62326120E146}">
      <dsp:nvSpPr>
        <dsp:cNvPr id="0" name=""/>
        <dsp:cNvSpPr/>
      </dsp:nvSpPr>
      <dsp:spPr>
        <a:xfrm>
          <a:off x="983740" y="3971844"/>
          <a:ext cx="2634222" cy="79384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Endeuda a la empresa a niveles bajo </a:t>
          </a:r>
          <a:endParaRPr lang="es-EC" sz="2000" kern="1200" dirty="0"/>
        </a:p>
      </dsp:txBody>
      <dsp:txXfrm>
        <a:off x="983740" y="3971844"/>
        <a:ext cx="2634222" cy="793846"/>
      </dsp:txXfrm>
    </dsp:sp>
    <dsp:sp modelId="{39FCADA3-7A9A-4D97-BBCD-2E7073312D59}">
      <dsp:nvSpPr>
        <dsp:cNvPr id="0" name=""/>
        <dsp:cNvSpPr/>
      </dsp:nvSpPr>
      <dsp:spPr>
        <a:xfrm>
          <a:off x="4014885" y="2613"/>
          <a:ext cx="3292777" cy="793846"/>
        </a:xfrm>
        <a:prstGeom prst="roundRect">
          <a:avLst>
            <a:gd name="adj" fmla="val 10000"/>
          </a:avLst>
        </a:prstGeom>
        <a:gradFill rotWithShape="0">
          <a:gsLst>
            <a:gs pos="0">
              <a:schemeClr val="accent5">
                <a:hueOff val="-9933876"/>
                <a:satOff val="39811"/>
                <a:lumOff val="8628"/>
                <a:alphaOff val="0"/>
                <a:tint val="60000"/>
                <a:satMod val="160000"/>
              </a:schemeClr>
            </a:gs>
            <a:gs pos="46000">
              <a:schemeClr val="accent5">
                <a:hueOff val="-9933876"/>
                <a:satOff val="39811"/>
                <a:lumOff val="8628"/>
                <a:alphaOff val="0"/>
                <a:tint val="86000"/>
                <a:satMod val="160000"/>
              </a:schemeClr>
            </a:gs>
            <a:gs pos="100000">
              <a:schemeClr val="accent5">
                <a:hueOff val="-9933876"/>
                <a:satOff val="39811"/>
                <a:lumOff val="862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S" sz="3600" b="1" kern="1200" dirty="0" smtClean="0">
              <a:solidFill>
                <a:schemeClr val="tx1"/>
              </a:solidFill>
            </a:rPr>
            <a:t>Inversionista:</a:t>
          </a:r>
          <a:endParaRPr lang="es-EC" sz="3600" kern="1200" dirty="0">
            <a:solidFill>
              <a:schemeClr val="tx1"/>
            </a:solidFill>
          </a:endParaRPr>
        </a:p>
      </dsp:txBody>
      <dsp:txXfrm>
        <a:off x="4014885" y="2613"/>
        <a:ext cx="3292777" cy="793846"/>
      </dsp:txXfrm>
    </dsp:sp>
    <dsp:sp modelId="{B5783216-F6A8-4DC7-8A16-A6C557ACB645}">
      <dsp:nvSpPr>
        <dsp:cNvPr id="0" name=""/>
        <dsp:cNvSpPr/>
      </dsp:nvSpPr>
      <dsp:spPr>
        <a:xfrm>
          <a:off x="4344163" y="796459"/>
          <a:ext cx="329277" cy="595384"/>
        </a:xfrm>
        <a:custGeom>
          <a:avLst/>
          <a:gdLst/>
          <a:ahLst/>
          <a:cxnLst/>
          <a:rect l="0" t="0" r="0" b="0"/>
          <a:pathLst>
            <a:path>
              <a:moveTo>
                <a:pt x="0" y="0"/>
              </a:moveTo>
              <a:lnTo>
                <a:pt x="0" y="595384"/>
              </a:lnTo>
              <a:lnTo>
                <a:pt x="329277" y="59538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6C79CA-CEBC-4065-B6F3-BA78C32A0B2F}">
      <dsp:nvSpPr>
        <dsp:cNvPr id="0" name=""/>
        <dsp:cNvSpPr/>
      </dsp:nvSpPr>
      <dsp:spPr>
        <a:xfrm>
          <a:off x="4673441" y="994921"/>
          <a:ext cx="2634222" cy="79384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Contar con información </a:t>
          </a:r>
          <a:endParaRPr lang="es-EC" sz="2000" kern="1200" dirty="0"/>
        </a:p>
      </dsp:txBody>
      <dsp:txXfrm>
        <a:off x="4673441" y="994921"/>
        <a:ext cx="2634222" cy="793846"/>
      </dsp:txXfrm>
    </dsp:sp>
    <dsp:sp modelId="{976121F4-EB04-4B0A-99BB-B993176FE2EC}">
      <dsp:nvSpPr>
        <dsp:cNvPr id="0" name=""/>
        <dsp:cNvSpPr/>
      </dsp:nvSpPr>
      <dsp:spPr>
        <a:xfrm>
          <a:off x="4344163" y="796459"/>
          <a:ext cx="329277" cy="1587692"/>
        </a:xfrm>
        <a:custGeom>
          <a:avLst/>
          <a:gdLst/>
          <a:ahLst/>
          <a:cxnLst/>
          <a:rect l="0" t="0" r="0" b="0"/>
          <a:pathLst>
            <a:path>
              <a:moveTo>
                <a:pt x="0" y="0"/>
              </a:moveTo>
              <a:lnTo>
                <a:pt x="0" y="1587692"/>
              </a:lnTo>
              <a:lnTo>
                <a:pt x="329277" y="158769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5F91AB-6C93-4C68-9A1F-222190ADAB72}">
      <dsp:nvSpPr>
        <dsp:cNvPr id="0" name=""/>
        <dsp:cNvSpPr/>
      </dsp:nvSpPr>
      <dsp:spPr>
        <a:xfrm>
          <a:off x="4673441" y="1987228"/>
          <a:ext cx="2634222" cy="79384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8278230"/>
              <a:satOff val="33176"/>
              <a:lumOff val="719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Ayuda a la toma de decisiones.</a:t>
          </a:r>
          <a:endParaRPr lang="es-EC" sz="2000" kern="1200" dirty="0"/>
        </a:p>
      </dsp:txBody>
      <dsp:txXfrm>
        <a:off x="4673441" y="1987228"/>
        <a:ext cx="2634222" cy="793846"/>
      </dsp:txXfrm>
    </dsp:sp>
    <dsp:sp modelId="{EA24885C-A48D-4D38-ADAC-BDD9706700B9}">
      <dsp:nvSpPr>
        <dsp:cNvPr id="0" name=""/>
        <dsp:cNvSpPr/>
      </dsp:nvSpPr>
      <dsp:spPr>
        <a:xfrm>
          <a:off x="4344163" y="796459"/>
          <a:ext cx="329277" cy="2579999"/>
        </a:xfrm>
        <a:custGeom>
          <a:avLst/>
          <a:gdLst/>
          <a:ahLst/>
          <a:cxnLst/>
          <a:rect l="0" t="0" r="0" b="0"/>
          <a:pathLst>
            <a:path>
              <a:moveTo>
                <a:pt x="0" y="0"/>
              </a:moveTo>
              <a:lnTo>
                <a:pt x="0" y="2579999"/>
              </a:lnTo>
              <a:lnTo>
                <a:pt x="329277" y="257999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13882C-B73B-47F0-BE74-7CB5CD302D08}">
      <dsp:nvSpPr>
        <dsp:cNvPr id="0" name=""/>
        <dsp:cNvSpPr/>
      </dsp:nvSpPr>
      <dsp:spPr>
        <a:xfrm>
          <a:off x="4673441" y="2979536"/>
          <a:ext cx="2634222" cy="79384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Obtener una rentabilidad superior </a:t>
          </a:r>
          <a:endParaRPr lang="es-EC" sz="2000" kern="1200" dirty="0"/>
        </a:p>
      </dsp:txBody>
      <dsp:txXfrm>
        <a:off x="4673441" y="2979536"/>
        <a:ext cx="2634222" cy="79384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CACDB9-B3D3-4F78-8B05-F8A9007A692E}">
      <dsp:nvSpPr>
        <dsp:cNvPr id="0" name=""/>
        <dsp:cNvSpPr/>
      </dsp:nvSpPr>
      <dsp:spPr>
        <a:xfrm>
          <a:off x="244827" y="0"/>
          <a:ext cx="7143193" cy="4464495"/>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6F385-F5CD-4DFA-9DC8-7213DC4E263C}">
      <dsp:nvSpPr>
        <dsp:cNvPr id="0" name=""/>
        <dsp:cNvSpPr/>
      </dsp:nvSpPr>
      <dsp:spPr>
        <a:xfrm>
          <a:off x="1152012" y="3081395"/>
          <a:ext cx="185723" cy="1857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51723-FA13-4450-95C4-0B8E229A3CE0}">
      <dsp:nvSpPr>
        <dsp:cNvPr id="0" name=""/>
        <dsp:cNvSpPr/>
      </dsp:nvSpPr>
      <dsp:spPr>
        <a:xfrm>
          <a:off x="1244874" y="3174256"/>
          <a:ext cx="1664364" cy="129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1" tIns="0" rIns="0" bIns="0" numCol="1" spcCol="1270" anchor="t" anchorCtr="0">
          <a:noAutofit/>
        </a:bodyPr>
        <a:lstStyle/>
        <a:p>
          <a:pPr lvl="0" algn="l" defTabSz="1155700">
            <a:lnSpc>
              <a:spcPct val="90000"/>
            </a:lnSpc>
            <a:spcBef>
              <a:spcPct val="0"/>
            </a:spcBef>
            <a:spcAft>
              <a:spcPct val="35000"/>
            </a:spcAft>
          </a:pPr>
          <a:r>
            <a:rPr lang="es-ES" sz="2600" kern="1200" dirty="0" smtClean="0"/>
            <a:t>Trámite complejo.</a:t>
          </a:r>
          <a:endParaRPr lang="es-EC" sz="2600" kern="1200" dirty="0"/>
        </a:p>
      </dsp:txBody>
      <dsp:txXfrm>
        <a:off x="1244874" y="3174256"/>
        <a:ext cx="1664364" cy="1290239"/>
      </dsp:txXfrm>
    </dsp:sp>
    <dsp:sp modelId="{85A36B67-C662-402E-82DB-65A9CC30599E}">
      <dsp:nvSpPr>
        <dsp:cNvPr id="0" name=""/>
        <dsp:cNvSpPr/>
      </dsp:nvSpPr>
      <dsp:spPr>
        <a:xfrm>
          <a:off x="2791375" y="1867945"/>
          <a:ext cx="335730" cy="335730"/>
        </a:xfrm>
        <a:prstGeom prst="ellipse">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B75E7-C3C2-4B27-914B-5D3BA7C05C1A}">
      <dsp:nvSpPr>
        <dsp:cNvPr id="0" name=""/>
        <dsp:cNvSpPr/>
      </dsp:nvSpPr>
      <dsp:spPr>
        <a:xfrm>
          <a:off x="2959240" y="2035810"/>
          <a:ext cx="1714366" cy="2428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96" tIns="0" rIns="0" bIns="0" numCol="1" spcCol="1270" anchor="t" anchorCtr="0">
          <a:noAutofit/>
        </a:bodyPr>
        <a:lstStyle/>
        <a:p>
          <a:pPr lvl="0" algn="l" defTabSz="1155700">
            <a:lnSpc>
              <a:spcPct val="90000"/>
            </a:lnSpc>
            <a:spcBef>
              <a:spcPct val="0"/>
            </a:spcBef>
            <a:spcAft>
              <a:spcPct val="35000"/>
            </a:spcAft>
          </a:pPr>
          <a:r>
            <a:rPr lang="es-ES" sz="2600" kern="1200" dirty="0" smtClean="0"/>
            <a:t>Demasiado tiempo</a:t>
          </a:r>
          <a:endParaRPr lang="es-EC" sz="2600" kern="1200" dirty="0"/>
        </a:p>
      </dsp:txBody>
      <dsp:txXfrm>
        <a:off x="2959240" y="2035810"/>
        <a:ext cx="1714366" cy="2428685"/>
      </dsp:txXfrm>
    </dsp:sp>
    <dsp:sp modelId="{0071EDA8-42D5-410B-97F1-958C81D8B2A0}">
      <dsp:nvSpPr>
        <dsp:cNvPr id="0" name=""/>
        <dsp:cNvSpPr/>
      </dsp:nvSpPr>
      <dsp:spPr>
        <a:xfrm>
          <a:off x="4762897" y="1129517"/>
          <a:ext cx="464307" cy="464307"/>
        </a:xfrm>
        <a:prstGeom prst="ellipse">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86975-9AFF-4FF2-B9E7-E326D1A7F631}">
      <dsp:nvSpPr>
        <dsp:cNvPr id="0" name=""/>
        <dsp:cNvSpPr/>
      </dsp:nvSpPr>
      <dsp:spPr>
        <a:xfrm>
          <a:off x="4896543" y="1361671"/>
          <a:ext cx="1911381" cy="310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27" tIns="0" rIns="0" bIns="0" numCol="1" spcCol="1270" anchor="t" anchorCtr="0">
          <a:noAutofit/>
        </a:bodyPr>
        <a:lstStyle/>
        <a:p>
          <a:pPr lvl="0" algn="l" defTabSz="1155700">
            <a:lnSpc>
              <a:spcPct val="90000"/>
            </a:lnSpc>
            <a:spcBef>
              <a:spcPct val="0"/>
            </a:spcBef>
            <a:spcAft>
              <a:spcPct val="35000"/>
            </a:spcAft>
          </a:pPr>
          <a:r>
            <a:rPr lang="es-ES" sz="2600" kern="1200" dirty="0" smtClean="0"/>
            <a:t>Falta de información</a:t>
          </a:r>
          <a:endParaRPr lang="es-EC" sz="2600" kern="1200" dirty="0"/>
        </a:p>
      </dsp:txBody>
      <dsp:txXfrm>
        <a:off x="4896543" y="1361671"/>
        <a:ext cx="1911381" cy="310282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5F5A9D-0C67-4D2C-9F86-E0FD5AB62A01}">
      <dsp:nvSpPr>
        <dsp:cNvPr id="0" name=""/>
        <dsp:cNvSpPr/>
      </dsp:nvSpPr>
      <dsp:spPr>
        <a:xfrm>
          <a:off x="1190" y="793"/>
          <a:ext cx="2539007" cy="1523404"/>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Reestructuración de pasivos.</a:t>
          </a:r>
          <a:endParaRPr lang="es-EC" sz="2400" b="1" kern="1200" dirty="0">
            <a:solidFill>
              <a:schemeClr val="tx1"/>
            </a:solidFill>
          </a:endParaRPr>
        </a:p>
      </dsp:txBody>
      <dsp:txXfrm>
        <a:off x="1190" y="793"/>
        <a:ext cx="2539007" cy="1523404"/>
      </dsp:txXfrm>
    </dsp:sp>
    <dsp:sp modelId="{C66727D2-D37C-4F1C-87D8-3F232992DD1E}">
      <dsp:nvSpPr>
        <dsp:cNvPr id="0" name=""/>
        <dsp:cNvSpPr/>
      </dsp:nvSpPr>
      <dsp:spPr>
        <a:xfrm>
          <a:off x="2763631" y="447659"/>
          <a:ext cx="538269" cy="629673"/>
        </a:xfrm>
        <a:prstGeom prst="rightArrow">
          <a:avLst>
            <a:gd name="adj1" fmla="val 60000"/>
            <a:gd name="adj2" fmla="val 5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b="1" kern="1200">
            <a:solidFill>
              <a:schemeClr val="tx1"/>
            </a:solidFill>
          </a:endParaRPr>
        </a:p>
      </dsp:txBody>
      <dsp:txXfrm>
        <a:off x="2763631" y="447659"/>
        <a:ext cx="538269" cy="629673"/>
      </dsp:txXfrm>
    </dsp:sp>
    <dsp:sp modelId="{CC6D6E3B-69FB-47AE-B642-B97ED9EA6B68}">
      <dsp:nvSpPr>
        <dsp:cNvPr id="0" name=""/>
        <dsp:cNvSpPr/>
      </dsp:nvSpPr>
      <dsp:spPr>
        <a:xfrm>
          <a:off x="3555801" y="793"/>
          <a:ext cx="2539007" cy="1523404"/>
        </a:xfrm>
        <a:prstGeom prst="roundRect">
          <a:avLst>
            <a:gd name="adj" fmla="val 10000"/>
          </a:avLst>
        </a:prstGeom>
        <a:gradFill rotWithShape="0">
          <a:gsLst>
            <a:gs pos="0">
              <a:schemeClr val="accent5">
                <a:hueOff val="-3311292"/>
                <a:satOff val="13270"/>
                <a:lumOff val="2876"/>
                <a:alphaOff val="0"/>
                <a:tint val="60000"/>
                <a:satMod val="160000"/>
              </a:schemeClr>
            </a:gs>
            <a:gs pos="46000">
              <a:schemeClr val="accent5">
                <a:hueOff val="-3311292"/>
                <a:satOff val="13270"/>
                <a:lumOff val="2876"/>
                <a:alphaOff val="0"/>
                <a:tint val="86000"/>
                <a:satMod val="160000"/>
              </a:schemeClr>
            </a:gs>
            <a:gs pos="100000">
              <a:schemeClr val="accent5">
                <a:hueOff val="-3311292"/>
                <a:satOff val="13270"/>
                <a:lumOff val="287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Dotación de Capital de trabajo</a:t>
          </a:r>
          <a:endParaRPr lang="es-EC" sz="2400" b="1" kern="1200" dirty="0">
            <a:solidFill>
              <a:schemeClr val="tx1"/>
            </a:solidFill>
          </a:endParaRPr>
        </a:p>
      </dsp:txBody>
      <dsp:txXfrm>
        <a:off x="3555801" y="793"/>
        <a:ext cx="2539007" cy="1523404"/>
      </dsp:txXfrm>
    </dsp:sp>
    <dsp:sp modelId="{F4AF6A16-5CA7-4F45-B18B-491078386DDD}">
      <dsp:nvSpPr>
        <dsp:cNvPr id="0" name=""/>
        <dsp:cNvSpPr/>
      </dsp:nvSpPr>
      <dsp:spPr>
        <a:xfrm rot="5400000">
          <a:off x="4556170" y="1701928"/>
          <a:ext cx="538269" cy="629673"/>
        </a:xfrm>
        <a:prstGeom prst="rightArrow">
          <a:avLst>
            <a:gd name="adj1" fmla="val 60000"/>
            <a:gd name="adj2" fmla="val 50000"/>
          </a:avLst>
        </a:prstGeom>
        <a:gradFill rotWithShape="0">
          <a:gsLst>
            <a:gs pos="0">
              <a:schemeClr val="accent5">
                <a:hueOff val="-4966938"/>
                <a:satOff val="19906"/>
                <a:lumOff val="4314"/>
                <a:alphaOff val="0"/>
                <a:tint val="60000"/>
                <a:satMod val="160000"/>
              </a:schemeClr>
            </a:gs>
            <a:gs pos="46000">
              <a:schemeClr val="accent5">
                <a:hueOff val="-4966938"/>
                <a:satOff val="19906"/>
                <a:lumOff val="4314"/>
                <a:alphaOff val="0"/>
                <a:tint val="86000"/>
                <a:satMod val="160000"/>
              </a:schemeClr>
            </a:gs>
            <a:gs pos="100000">
              <a:schemeClr val="accent5">
                <a:hueOff val="-4966938"/>
                <a:satOff val="19906"/>
                <a:lumOff val="4314"/>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b="1" kern="1200">
            <a:solidFill>
              <a:schemeClr val="tx1"/>
            </a:solidFill>
          </a:endParaRPr>
        </a:p>
      </dsp:txBody>
      <dsp:txXfrm rot="5400000">
        <a:off x="4556170" y="1701928"/>
        <a:ext cx="538269" cy="629673"/>
      </dsp:txXfrm>
    </dsp:sp>
    <dsp:sp modelId="{B5A62534-009A-4351-A056-4E6C7C70181C}">
      <dsp:nvSpPr>
        <dsp:cNvPr id="0" name=""/>
        <dsp:cNvSpPr/>
      </dsp:nvSpPr>
      <dsp:spPr>
        <a:xfrm>
          <a:off x="3555801" y="2539801"/>
          <a:ext cx="2539007" cy="1523404"/>
        </a:xfrm>
        <a:prstGeom prst="roundRect">
          <a:avLst>
            <a:gd name="adj" fmla="val 10000"/>
          </a:avLst>
        </a:prstGeom>
        <a:gradFill rotWithShape="0">
          <a:gsLst>
            <a:gs pos="0">
              <a:schemeClr val="accent5">
                <a:hueOff val="-6622584"/>
                <a:satOff val="26541"/>
                <a:lumOff val="5752"/>
                <a:alphaOff val="0"/>
                <a:tint val="60000"/>
                <a:satMod val="160000"/>
              </a:schemeClr>
            </a:gs>
            <a:gs pos="46000">
              <a:schemeClr val="accent5">
                <a:hueOff val="-6622584"/>
                <a:satOff val="26541"/>
                <a:lumOff val="5752"/>
                <a:alphaOff val="0"/>
                <a:tint val="86000"/>
                <a:satMod val="160000"/>
              </a:schemeClr>
            </a:gs>
            <a:gs pos="100000">
              <a:schemeClr val="accent5">
                <a:hueOff val="-6622584"/>
                <a:satOff val="26541"/>
                <a:lumOff val="575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Financiar planes de crecimiento</a:t>
          </a:r>
          <a:endParaRPr lang="es-EC" sz="2400" b="1" kern="1200" dirty="0">
            <a:solidFill>
              <a:schemeClr val="tx1"/>
            </a:solidFill>
          </a:endParaRPr>
        </a:p>
      </dsp:txBody>
      <dsp:txXfrm>
        <a:off x="3555801" y="2539801"/>
        <a:ext cx="2539007" cy="1523404"/>
      </dsp:txXfrm>
    </dsp:sp>
    <dsp:sp modelId="{6804FD15-5ED5-499B-9AFD-A928F26D9101}">
      <dsp:nvSpPr>
        <dsp:cNvPr id="0" name=""/>
        <dsp:cNvSpPr/>
      </dsp:nvSpPr>
      <dsp:spPr>
        <a:xfrm rot="10800000">
          <a:off x="2794099" y="2986666"/>
          <a:ext cx="538269" cy="629673"/>
        </a:xfrm>
        <a:prstGeom prst="rightArrow">
          <a:avLst>
            <a:gd name="adj1" fmla="val 60000"/>
            <a:gd name="adj2" fmla="val 50000"/>
          </a:avLst>
        </a:prstGeom>
        <a:gradFill rotWithShape="0">
          <a:gsLst>
            <a:gs pos="0">
              <a:schemeClr val="accent5">
                <a:hueOff val="-9933876"/>
                <a:satOff val="39811"/>
                <a:lumOff val="8628"/>
                <a:alphaOff val="0"/>
                <a:tint val="60000"/>
                <a:satMod val="160000"/>
              </a:schemeClr>
            </a:gs>
            <a:gs pos="46000">
              <a:schemeClr val="accent5">
                <a:hueOff val="-9933876"/>
                <a:satOff val="39811"/>
                <a:lumOff val="8628"/>
                <a:alphaOff val="0"/>
                <a:tint val="86000"/>
                <a:satMod val="160000"/>
              </a:schemeClr>
            </a:gs>
            <a:gs pos="100000">
              <a:schemeClr val="accent5">
                <a:hueOff val="-9933876"/>
                <a:satOff val="39811"/>
                <a:lumOff val="862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b="1" kern="1200">
            <a:solidFill>
              <a:schemeClr val="tx1"/>
            </a:solidFill>
          </a:endParaRPr>
        </a:p>
      </dsp:txBody>
      <dsp:txXfrm rot="10800000">
        <a:off x="2794099" y="2986666"/>
        <a:ext cx="538269" cy="629673"/>
      </dsp:txXfrm>
    </dsp:sp>
    <dsp:sp modelId="{FB3B3BF9-FD22-4C5C-91AA-52BD65066CB4}">
      <dsp:nvSpPr>
        <dsp:cNvPr id="0" name=""/>
        <dsp:cNvSpPr/>
      </dsp:nvSpPr>
      <dsp:spPr>
        <a:xfrm>
          <a:off x="1190" y="2539801"/>
          <a:ext cx="2539007" cy="1523404"/>
        </a:xfrm>
        <a:prstGeom prst="roundRect">
          <a:avLst>
            <a:gd name="adj" fmla="val 10000"/>
          </a:avLst>
        </a:prstGeom>
        <a:gradFill rotWithShape="0">
          <a:gsLst>
            <a:gs pos="0">
              <a:schemeClr val="accent5">
                <a:hueOff val="-9933876"/>
                <a:satOff val="39811"/>
                <a:lumOff val="8628"/>
                <a:alphaOff val="0"/>
                <a:tint val="60000"/>
                <a:satMod val="160000"/>
              </a:schemeClr>
            </a:gs>
            <a:gs pos="46000">
              <a:schemeClr val="accent5">
                <a:hueOff val="-9933876"/>
                <a:satOff val="39811"/>
                <a:lumOff val="8628"/>
                <a:alphaOff val="0"/>
                <a:tint val="86000"/>
                <a:satMod val="160000"/>
              </a:schemeClr>
            </a:gs>
            <a:gs pos="100000">
              <a:schemeClr val="accent5">
                <a:hueOff val="-9933876"/>
                <a:satOff val="39811"/>
                <a:lumOff val="862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Financiamiento de Activos.</a:t>
          </a:r>
          <a:endParaRPr lang="es-EC" sz="2400" b="1" kern="1200" dirty="0">
            <a:solidFill>
              <a:schemeClr val="tx1"/>
            </a:solidFill>
          </a:endParaRPr>
        </a:p>
      </dsp:txBody>
      <dsp:txXfrm>
        <a:off x="1190" y="2539801"/>
        <a:ext cx="2539007" cy="152340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C5425D-357E-4C4B-B7F1-B02BBB342233}">
      <dsp:nvSpPr>
        <dsp:cNvPr id="0" name=""/>
        <dsp:cNvSpPr/>
      </dsp:nvSpPr>
      <dsp:spPr>
        <a:xfrm>
          <a:off x="1103474" y="0"/>
          <a:ext cx="4464495" cy="4464495"/>
        </a:xfrm>
        <a:prstGeom prst="triangl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DE8FC5AE-7207-4C20-A253-129BE18D93D8}">
      <dsp:nvSpPr>
        <dsp:cNvPr id="0" name=""/>
        <dsp:cNvSpPr/>
      </dsp:nvSpPr>
      <dsp:spPr>
        <a:xfrm>
          <a:off x="2755961" y="449221"/>
          <a:ext cx="4061443" cy="1520127"/>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Cubrir parte de los pasivos a corto plazo</a:t>
          </a:r>
          <a:endParaRPr lang="es-EC" sz="2900" kern="1200" dirty="0"/>
        </a:p>
      </dsp:txBody>
      <dsp:txXfrm>
        <a:off x="2755961" y="449221"/>
        <a:ext cx="4061443" cy="1520127"/>
      </dsp:txXfrm>
    </dsp:sp>
    <dsp:sp modelId="{763FC18D-507F-4606-9F58-CB4EE4B2A6A5}">
      <dsp:nvSpPr>
        <dsp:cNvPr id="0" name=""/>
        <dsp:cNvSpPr/>
      </dsp:nvSpPr>
      <dsp:spPr>
        <a:xfrm>
          <a:off x="2755961" y="2232247"/>
          <a:ext cx="4061443" cy="1520127"/>
        </a:xfrm>
        <a:prstGeom prst="round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Financiar la ampliación de un nuevo centro de entretenimiento</a:t>
          </a:r>
          <a:endParaRPr lang="es-EC" sz="2900" kern="1200" dirty="0"/>
        </a:p>
      </dsp:txBody>
      <dsp:txXfrm>
        <a:off x="2755961" y="2232247"/>
        <a:ext cx="4061443" cy="152012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183C32-E30D-4848-9054-D651915E6F7C}">
      <dsp:nvSpPr>
        <dsp:cNvPr id="0" name=""/>
        <dsp:cNvSpPr/>
      </dsp:nvSpPr>
      <dsp:spPr>
        <a:xfrm>
          <a:off x="0" y="252699"/>
          <a:ext cx="7416824" cy="378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373176-4233-4AB5-BCA9-8DC4F521AAC6}">
      <dsp:nvSpPr>
        <dsp:cNvPr id="0" name=""/>
        <dsp:cNvSpPr/>
      </dsp:nvSpPr>
      <dsp:spPr>
        <a:xfrm>
          <a:off x="370841" y="31299"/>
          <a:ext cx="6944001" cy="442800"/>
        </a:xfrm>
        <a:prstGeom prst="roundRect">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1"/>
              </a:solidFill>
            </a:rPr>
            <a:t>Realizar los respectivos gastos tanto de ventas como administrativos de acuerdo a la importancia y relevancia de los mismos.</a:t>
          </a:r>
          <a:endParaRPr lang="es-EC" sz="1500" kern="1200" dirty="0">
            <a:solidFill>
              <a:schemeClr val="tx1"/>
            </a:solidFill>
          </a:endParaRPr>
        </a:p>
      </dsp:txBody>
      <dsp:txXfrm>
        <a:off x="370841" y="31299"/>
        <a:ext cx="6944001" cy="442800"/>
      </dsp:txXfrm>
    </dsp:sp>
    <dsp:sp modelId="{BC8EB4EC-9A7F-4A09-BA63-13B996D75C56}">
      <dsp:nvSpPr>
        <dsp:cNvPr id="0" name=""/>
        <dsp:cNvSpPr/>
      </dsp:nvSpPr>
      <dsp:spPr>
        <a:xfrm>
          <a:off x="0" y="933099"/>
          <a:ext cx="7416824" cy="378000"/>
        </a:xfrm>
        <a:prstGeom prst="rect">
          <a:avLst/>
        </a:prstGeom>
        <a:solidFill>
          <a:schemeClr val="lt1">
            <a:alpha val="90000"/>
            <a:hueOff val="0"/>
            <a:satOff val="0"/>
            <a:lumOff val="0"/>
            <a:alphaOff val="0"/>
          </a:schemeClr>
        </a:solidFill>
        <a:ln w="9525" cap="flat" cmpd="sng" algn="ctr">
          <a:solidFill>
            <a:schemeClr val="accent3">
              <a:hueOff val="2250053"/>
              <a:satOff val="-3376"/>
              <a:lumOff val="-549"/>
              <a:alphaOff val="0"/>
            </a:schemeClr>
          </a:solidFill>
          <a:prstDash val="solid"/>
        </a:ln>
        <a:effectLst/>
      </dsp:spPr>
      <dsp:style>
        <a:lnRef idx="1">
          <a:scrgbClr r="0" g="0" b="0"/>
        </a:lnRef>
        <a:fillRef idx="1">
          <a:scrgbClr r="0" g="0" b="0"/>
        </a:fillRef>
        <a:effectRef idx="0">
          <a:scrgbClr r="0" g="0" b="0"/>
        </a:effectRef>
        <a:fontRef idx="minor"/>
      </dsp:style>
    </dsp:sp>
    <dsp:sp modelId="{70C09ADC-043F-4295-8581-6541D9B82308}">
      <dsp:nvSpPr>
        <dsp:cNvPr id="0" name=""/>
        <dsp:cNvSpPr/>
      </dsp:nvSpPr>
      <dsp:spPr>
        <a:xfrm>
          <a:off x="370841" y="711699"/>
          <a:ext cx="6944001" cy="442800"/>
        </a:xfrm>
        <a:prstGeom prst="roundRect">
          <a:avLst/>
        </a:prstGeom>
        <a:gradFill rotWithShape="0">
          <a:gsLst>
            <a:gs pos="0">
              <a:schemeClr val="accent3">
                <a:hueOff val="2250053"/>
                <a:satOff val="-3376"/>
                <a:lumOff val="-549"/>
                <a:alphaOff val="0"/>
                <a:tint val="60000"/>
                <a:satMod val="160000"/>
              </a:schemeClr>
            </a:gs>
            <a:gs pos="46000">
              <a:schemeClr val="accent3">
                <a:hueOff val="2250053"/>
                <a:satOff val="-3376"/>
                <a:lumOff val="-549"/>
                <a:alphaOff val="0"/>
                <a:tint val="86000"/>
                <a:satMod val="160000"/>
              </a:schemeClr>
            </a:gs>
            <a:gs pos="100000">
              <a:schemeClr val="accent3">
                <a:hueOff val="2250053"/>
                <a:satOff val="-3376"/>
                <a:lumOff val="-54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1"/>
              </a:solidFill>
            </a:rPr>
            <a:t>Realizar inversiones en adecuaciones, instalaciones y en tecnología en los diversos locales</a:t>
          </a:r>
          <a:endParaRPr lang="es-EC" sz="1500" kern="1200" dirty="0">
            <a:solidFill>
              <a:schemeClr val="tx1"/>
            </a:solidFill>
          </a:endParaRPr>
        </a:p>
      </dsp:txBody>
      <dsp:txXfrm>
        <a:off x="370841" y="711699"/>
        <a:ext cx="6944001" cy="442800"/>
      </dsp:txXfrm>
    </dsp:sp>
    <dsp:sp modelId="{EB3E9739-F6D4-4366-9F6F-796B65462534}">
      <dsp:nvSpPr>
        <dsp:cNvPr id="0" name=""/>
        <dsp:cNvSpPr/>
      </dsp:nvSpPr>
      <dsp:spPr>
        <a:xfrm>
          <a:off x="0" y="1613500"/>
          <a:ext cx="7416824" cy="378000"/>
        </a:xfrm>
        <a:prstGeom prst="rect">
          <a:avLst/>
        </a:prstGeom>
        <a:solidFill>
          <a:schemeClr val="lt1">
            <a:alpha val="90000"/>
            <a:hueOff val="0"/>
            <a:satOff val="0"/>
            <a:lumOff val="0"/>
            <a:alphaOff val="0"/>
          </a:schemeClr>
        </a:solidFill>
        <a:ln w="9525" cap="flat" cmpd="sng" algn="ctr">
          <a:solidFill>
            <a:schemeClr val="accent3">
              <a:hueOff val="4500106"/>
              <a:satOff val="-6752"/>
              <a:lumOff val="-1098"/>
              <a:alphaOff val="0"/>
            </a:schemeClr>
          </a:solidFill>
          <a:prstDash val="solid"/>
        </a:ln>
        <a:effectLst/>
      </dsp:spPr>
      <dsp:style>
        <a:lnRef idx="1">
          <a:scrgbClr r="0" g="0" b="0"/>
        </a:lnRef>
        <a:fillRef idx="1">
          <a:scrgbClr r="0" g="0" b="0"/>
        </a:fillRef>
        <a:effectRef idx="0">
          <a:scrgbClr r="0" g="0" b="0"/>
        </a:effectRef>
        <a:fontRef idx="minor"/>
      </dsp:style>
    </dsp:sp>
    <dsp:sp modelId="{755BA8E8-A8FA-4410-A19D-6A2AEF770DF2}">
      <dsp:nvSpPr>
        <dsp:cNvPr id="0" name=""/>
        <dsp:cNvSpPr/>
      </dsp:nvSpPr>
      <dsp:spPr>
        <a:xfrm>
          <a:off x="370841" y="1392099"/>
          <a:ext cx="6944001" cy="442800"/>
        </a:xfrm>
        <a:prstGeom prst="roundRect">
          <a:avLst/>
        </a:prstGeom>
        <a:gradFill rotWithShape="0">
          <a:gsLst>
            <a:gs pos="0">
              <a:schemeClr val="accent3">
                <a:hueOff val="4500106"/>
                <a:satOff val="-6752"/>
                <a:lumOff val="-1098"/>
                <a:alphaOff val="0"/>
                <a:tint val="60000"/>
                <a:satMod val="160000"/>
              </a:schemeClr>
            </a:gs>
            <a:gs pos="46000">
              <a:schemeClr val="accent3">
                <a:hueOff val="4500106"/>
                <a:satOff val="-6752"/>
                <a:lumOff val="-1098"/>
                <a:alphaOff val="0"/>
                <a:tint val="86000"/>
                <a:satMod val="160000"/>
              </a:schemeClr>
            </a:gs>
            <a:gs pos="100000">
              <a:schemeClr val="accent3">
                <a:hueOff val="4500106"/>
                <a:satOff val="-6752"/>
                <a:lumOff val="-109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1"/>
              </a:solidFill>
            </a:rPr>
            <a:t>Conservar el trabajo en equipo, cumplir con valores y principios</a:t>
          </a:r>
          <a:endParaRPr lang="es-EC" sz="1500" kern="1200" dirty="0">
            <a:solidFill>
              <a:schemeClr val="tx1"/>
            </a:solidFill>
          </a:endParaRPr>
        </a:p>
      </dsp:txBody>
      <dsp:txXfrm>
        <a:off x="370841" y="1392099"/>
        <a:ext cx="6944001" cy="442800"/>
      </dsp:txXfrm>
    </dsp:sp>
    <dsp:sp modelId="{34A73C6F-FBE9-4A05-B65F-7BE7B53A01E3}">
      <dsp:nvSpPr>
        <dsp:cNvPr id="0" name=""/>
        <dsp:cNvSpPr/>
      </dsp:nvSpPr>
      <dsp:spPr>
        <a:xfrm>
          <a:off x="0" y="2293900"/>
          <a:ext cx="7416824" cy="378000"/>
        </a:xfrm>
        <a:prstGeom prst="rect">
          <a:avLst/>
        </a:prstGeom>
        <a:solidFill>
          <a:schemeClr val="lt1">
            <a:alpha val="90000"/>
            <a:hueOff val="0"/>
            <a:satOff val="0"/>
            <a:lumOff val="0"/>
            <a:alphaOff val="0"/>
          </a:schemeClr>
        </a:solidFill>
        <a:ln w="9525" cap="flat" cmpd="sng" algn="ctr">
          <a:solidFill>
            <a:schemeClr val="accent3">
              <a:hueOff val="6750158"/>
              <a:satOff val="-10128"/>
              <a:lumOff val="-1647"/>
              <a:alphaOff val="0"/>
            </a:schemeClr>
          </a:solidFill>
          <a:prstDash val="solid"/>
        </a:ln>
        <a:effectLst/>
      </dsp:spPr>
      <dsp:style>
        <a:lnRef idx="1">
          <a:scrgbClr r="0" g="0" b="0"/>
        </a:lnRef>
        <a:fillRef idx="1">
          <a:scrgbClr r="0" g="0" b="0"/>
        </a:fillRef>
        <a:effectRef idx="0">
          <a:scrgbClr r="0" g="0" b="0"/>
        </a:effectRef>
        <a:fontRef idx="minor"/>
      </dsp:style>
    </dsp:sp>
    <dsp:sp modelId="{A96A5098-29A5-4283-B8A0-D5E2A8F0A796}">
      <dsp:nvSpPr>
        <dsp:cNvPr id="0" name=""/>
        <dsp:cNvSpPr/>
      </dsp:nvSpPr>
      <dsp:spPr>
        <a:xfrm>
          <a:off x="370841" y="2072500"/>
          <a:ext cx="6944001" cy="442800"/>
        </a:xfrm>
        <a:prstGeom prst="roundRect">
          <a:avLst/>
        </a:prstGeom>
        <a:gradFill rotWithShape="0">
          <a:gsLst>
            <a:gs pos="0">
              <a:schemeClr val="accent3">
                <a:hueOff val="6750158"/>
                <a:satOff val="-10128"/>
                <a:lumOff val="-1647"/>
                <a:alphaOff val="0"/>
                <a:tint val="60000"/>
                <a:satMod val="160000"/>
              </a:schemeClr>
            </a:gs>
            <a:gs pos="46000">
              <a:schemeClr val="accent3">
                <a:hueOff val="6750158"/>
                <a:satOff val="-10128"/>
                <a:lumOff val="-1647"/>
                <a:alphaOff val="0"/>
                <a:tint val="86000"/>
                <a:satMod val="160000"/>
              </a:schemeClr>
            </a:gs>
            <a:gs pos="100000">
              <a:schemeClr val="accent3">
                <a:hueOff val="6750158"/>
                <a:satOff val="-10128"/>
                <a:lumOff val="-1647"/>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1"/>
              </a:solidFill>
            </a:rPr>
            <a:t>Mantener un límite de endeudamiento para la empresa, e Incrementar la liquidez de la empresa.</a:t>
          </a:r>
          <a:endParaRPr lang="es-EC" sz="1500" kern="1200" dirty="0">
            <a:solidFill>
              <a:schemeClr val="tx1"/>
            </a:solidFill>
          </a:endParaRPr>
        </a:p>
      </dsp:txBody>
      <dsp:txXfrm>
        <a:off x="370841" y="2072500"/>
        <a:ext cx="6944001" cy="442800"/>
      </dsp:txXfrm>
    </dsp:sp>
    <dsp:sp modelId="{344D972B-2C4D-4AA0-8011-228EC6354F94}">
      <dsp:nvSpPr>
        <dsp:cNvPr id="0" name=""/>
        <dsp:cNvSpPr/>
      </dsp:nvSpPr>
      <dsp:spPr>
        <a:xfrm>
          <a:off x="0" y="2974300"/>
          <a:ext cx="7416824" cy="378000"/>
        </a:xfrm>
        <a:prstGeom prst="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dsp:spPr>
      <dsp:style>
        <a:lnRef idx="1">
          <a:scrgbClr r="0" g="0" b="0"/>
        </a:lnRef>
        <a:fillRef idx="1">
          <a:scrgbClr r="0" g="0" b="0"/>
        </a:fillRef>
        <a:effectRef idx="0">
          <a:scrgbClr r="0" g="0" b="0"/>
        </a:effectRef>
        <a:fontRef idx="minor"/>
      </dsp:style>
    </dsp:sp>
    <dsp:sp modelId="{C55A451A-7312-40E9-A80B-40E75D809EA8}">
      <dsp:nvSpPr>
        <dsp:cNvPr id="0" name=""/>
        <dsp:cNvSpPr/>
      </dsp:nvSpPr>
      <dsp:spPr>
        <a:xfrm>
          <a:off x="370841" y="2752900"/>
          <a:ext cx="6944001" cy="442800"/>
        </a:xfrm>
        <a:prstGeom prst="roundRect">
          <a:avLst/>
        </a:prstGeom>
        <a:gradFill rotWithShape="0">
          <a:gsLst>
            <a:gs pos="0">
              <a:schemeClr val="accent3">
                <a:hueOff val="9000211"/>
                <a:satOff val="-13504"/>
                <a:lumOff val="-2196"/>
                <a:alphaOff val="0"/>
                <a:tint val="60000"/>
                <a:satMod val="160000"/>
              </a:schemeClr>
            </a:gs>
            <a:gs pos="46000">
              <a:schemeClr val="accent3">
                <a:hueOff val="9000211"/>
                <a:satOff val="-13504"/>
                <a:lumOff val="-2196"/>
                <a:alphaOff val="0"/>
                <a:tint val="86000"/>
                <a:satMod val="160000"/>
              </a:schemeClr>
            </a:gs>
            <a:gs pos="100000">
              <a:schemeClr val="accent3">
                <a:hueOff val="9000211"/>
                <a:satOff val="-13504"/>
                <a:lumOff val="-219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1"/>
              </a:solidFill>
            </a:rPr>
            <a:t>En caso de mora, no realizar distribución de utilidades.</a:t>
          </a:r>
          <a:endParaRPr lang="es-EC" sz="1500" kern="1200" dirty="0">
            <a:solidFill>
              <a:schemeClr val="tx1"/>
            </a:solidFill>
          </a:endParaRPr>
        </a:p>
      </dsp:txBody>
      <dsp:txXfrm>
        <a:off x="370841" y="2752900"/>
        <a:ext cx="6944001" cy="442800"/>
      </dsp:txXfrm>
    </dsp:sp>
    <dsp:sp modelId="{35A54B22-6B3F-4AAD-A8FB-9196F7111488}">
      <dsp:nvSpPr>
        <dsp:cNvPr id="0" name=""/>
        <dsp:cNvSpPr/>
      </dsp:nvSpPr>
      <dsp:spPr>
        <a:xfrm>
          <a:off x="0" y="3654700"/>
          <a:ext cx="7416824" cy="3780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68B7B279-47DB-44D9-8400-4EE8A217BDB9}">
      <dsp:nvSpPr>
        <dsp:cNvPr id="0" name=""/>
        <dsp:cNvSpPr/>
      </dsp:nvSpPr>
      <dsp:spPr>
        <a:xfrm>
          <a:off x="370841" y="3433300"/>
          <a:ext cx="6944001" cy="442800"/>
        </a:xfrm>
        <a:prstGeom prst="roundRect">
          <a:avLst/>
        </a:prstGeom>
        <a:gradFill rotWithShape="0">
          <a:gsLst>
            <a:gs pos="0">
              <a:schemeClr val="accent3">
                <a:hueOff val="11250264"/>
                <a:satOff val="-16880"/>
                <a:lumOff val="-2745"/>
                <a:alphaOff val="0"/>
                <a:tint val="60000"/>
                <a:satMod val="160000"/>
              </a:schemeClr>
            </a:gs>
            <a:gs pos="46000">
              <a:schemeClr val="accent3">
                <a:hueOff val="11250264"/>
                <a:satOff val="-16880"/>
                <a:lumOff val="-2745"/>
                <a:alphaOff val="0"/>
                <a:tint val="86000"/>
                <a:satMod val="160000"/>
              </a:schemeClr>
            </a:gs>
            <a:gs pos="100000">
              <a:schemeClr val="accent3">
                <a:hueOff val="11250264"/>
                <a:satOff val="-16880"/>
                <a:lumOff val="-274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1"/>
              </a:solidFill>
            </a:rPr>
            <a:t>Mantener los activos libres de gravámenes.</a:t>
          </a:r>
          <a:endParaRPr lang="es-EC" sz="1500" kern="1200" dirty="0">
            <a:solidFill>
              <a:schemeClr val="tx1"/>
            </a:solidFill>
          </a:endParaRPr>
        </a:p>
      </dsp:txBody>
      <dsp:txXfrm>
        <a:off x="370841" y="3433300"/>
        <a:ext cx="6944001" cy="44280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5C983-9A60-4900-A42E-C165CEC2996E}">
      <dsp:nvSpPr>
        <dsp:cNvPr id="0" name=""/>
        <dsp:cNvSpPr/>
      </dsp:nvSpPr>
      <dsp:spPr>
        <a:xfrm>
          <a:off x="0" y="381484"/>
          <a:ext cx="8064895" cy="554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E65A5D-9E73-49DF-B269-74A340F5DB13}">
      <dsp:nvSpPr>
        <dsp:cNvPr id="0" name=""/>
        <dsp:cNvSpPr/>
      </dsp:nvSpPr>
      <dsp:spPr>
        <a:xfrm>
          <a:off x="403244" y="56764"/>
          <a:ext cx="7169692" cy="649440"/>
        </a:xfrm>
        <a:prstGeom prst="roundRect">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es-ES" sz="1800" kern="1200" dirty="0" smtClean="0"/>
            <a:t>La tecnología está en constantes cambios y avances, AGESE no tendría ningún inconveniente en sus juegos, ya que estos son mecánicos</a:t>
          </a:r>
          <a:endParaRPr lang="es-EC" sz="1800" kern="1200" dirty="0"/>
        </a:p>
      </dsp:txBody>
      <dsp:txXfrm>
        <a:off x="403244" y="56764"/>
        <a:ext cx="7169692" cy="649440"/>
      </dsp:txXfrm>
    </dsp:sp>
    <dsp:sp modelId="{8DB8E1B9-4D6B-42CF-882A-CC6106EB2064}">
      <dsp:nvSpPr>
        <dsp:cNvPr id="0" name=""/>
        <dsp:cNvSpPr/>
      </dsp:nvSpPr>
      <dsp:spPr>
        <a:xfrm>
          <a:off x="0" y="1379404"/>
          <a:ext cx="8064895" cy="554400"/>
        </a:xfrm>
        <a:prstGeom prst="rect">
          <a:avLst/>
        </a:prstGeom>
        <a:solidFill>
          <a:schemeClr val="lt1">
            <a:alpha val="90000"/>
            <a:hueOff val="0"/>
            <a:satOff val="0"/>
            <a:lumOff val="0"/>
            <a:alphaOff val="0"/>
          </a:schemeClr>
        </a:solidFill>
        <a:ln w="9525" cap="flat" cmpd="sng" algn="ctr">
          <a:solidFill>
            <a:schemeClr val="accent4">
              <a:hueOff val="-1116192"/>
              <a:satOff val="6725"/>
              <a:lumOff val="539"/>
              <a:alphaOff val="0"/>
            </a:schemeClr>
          </a:solidFill>
          <a:prstDash val="solid"/>
        </a:ln>
        <a:effectLst/>
      </dsp:spPr>
      <dsp:style>
        <a:lnRef idx="1">
          <a:scrgbClr r="0" g="0" b="0"/>
        </a:lnRef>
        <a:fillRef idx="1">
          <a:scrgbClr r="0" g="0" b="0"/>
        </a:fillRef>
        <a:effectRef idx="0">
          <a:scrgbClr r="0" g="0" b="0"/>
        </a:effectRef>
        <a:fontRef idx="minor"/>
      </dsp:style>
    </dsp:sp>
    <dsp:sp modelId="{68A40BC0-25B1-4051-A5E3-D0DB47AB00A1}">
      <dsp:nvSpPr>
        <dsp:cNvPr id="0" name=""/>
        <dsp:cNvSpPr/>
      </dsp:nvSpPr>
      <dsp:spPr>
        <a:xfrm>
          <a:off x="403244" y="1054684"/>
          <a:ext cx="7169692" cy="649440"/>
        </a:xfrm>
        <a:prstGeom prst="roundRect">
          <a:avLst/>
        </a:prstGeom>
        <a:gradFill rotWithShape="0">
          <a:gsLst>
            <a:gs pos="0">
              <a:schemeClr val="accent4">
                <a:hueOff val="-1116192"/>
                <a:satOff val="6725"/>
                <a:lumOff val="539"/>
                <a:alphaOff val="0"/>
                <a:tint val="10000"/>
                <a:satMod val="300000"/>
              </a:schemeClr>
            </a:gs>
            <a:gs pos="34000">
              <a:schemeClr val="accent4">
                <a:hueOff val="-1116192"/>
                <a:satOff val="6725"/>
                <a:lumOff val="539"/>
                <a:alphaOff val="0"/>
                <a:tint val="13500"/>
                <a:satMod val="250000"/>
              </a:schemeClr>
            </a:gs>
            <a:gs pos="100000">
              <a:schemeClr val="accent4">
                <a:hueOff val="-1116192"/>
                <a:satOff val="6725"/>
                <a:lumOff val="539"/>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es-ES" sz="1800" kern="1200" dirty="0" smtClean="0"/>
            <a:t>El crecimiento de posible competencia dentro del mercado de AGESE, es bajo, </a:t>
          </a:r>
          <a:endParaRPr lang="es-EC" sz="1800" kern="1200" dirty="0"/>
        </a:p>
      </dsp:txBody>
      <dsp:txXfrm>
        <a:off x="403244" y="1054684"/>
        <a:ext cx="7169692" cy="649440"/>
      </dsp:txXfrm>
    </dsp:sp>
    <dsp:sp modelId="{75D956F9-CC14-47E9-A029-1B99F1CCE98F}">
      <dsp:nvSpPr>
        <dsp:cNvPr id="0" name=""/>
        <dsp:cNvSpPr/>
      </dsp:nvSpPr>
      <dsp:spPr>
        <a:xfrm>
          <a:off x="0" y="2377324"/>
          <a:ext cx="8064895" cy="5544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D814AB7B-A8EB-4B34-9535-2F20A286B5A7}">
      <dsp:nvSpPr>
        <dsp:cNvPr id="0" name=""/>
        <dsp:cNvSpPr/>
      </dsp:nvSpPr>
      <dsp:spPr>
        <a:xfrm>
          <a:off x="403244" y="2052603"/>
          <a:ext cx="7169692" cy="649440"/>
        </a:xfrm>
        <a:prstGeom prst="roundRect">
          <a:avLst/>
        </a:prstGeom>
        <a:gradFill rotWithShape="0">
          <a:gsLst>
            <a:gs pos="0">
              <a:schemeClr val="accent4">
                <a:hueOff val="-2232385"/>
                <a:satOff val="13449"/>
                <a:lumOff val="1078"/>
                <a:alphaOff val="0"/>
                <a:tint val="10000"/>
                <a:satMod val="300000"/>
              </a:schemeClr>
            </a:gs>
            <a:gs pos="34000">
              <a:schemeClr val="accent4">
                <a:hueOff val="-2232385"/>
                <a:satOff val="13449"/>
                <a:lumOff val="1078"/>
                <a:alphaOff val="0"/>
                <a:tint val="13500"/>
                <a:satMod val="250000"/>
              </a:schemeClr>
            </a:gs>
            <a:gs pos="100000">
              <a:schemeClr val="accent4">
                <a:hueOff val="-2232385"/>
                <a:satOff val="13449"/>
                <a:lumOff val="1078"/>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es-ES" sz="1800" kern="1200" dirty="0" smtClean="0"/>
            <a:t>La compañía realizará un aumento de capital social.</a:t>
          </a:r>
          <a:endParaRPr lang="es-EC" sz="1800" kern="1200" dirty="0"/>
        </a:p>
      </dsp:txBody>
      <dsp:txXfrm>
        <a:off x="403244" y="2052603"/>
        <a:ext cx="7169692" cy="649440"/>
      </dsp:txXfrm>
    </dsp:sp>
    <dsp:sp modelId="{0CBCC54C-48FD-4823-850E-EAF273A8A06F}">
      <dsp:nvSpPr>
        <dsp:cNvPr id="0" name=""/>
        <dsp:cNvSpPr/>
      </dsp:nvSpPr>
      <dsp:spPr>
        <a:xfrm>
          <a:off x="0" y="3375244"/>
          <a:ext cx="8064895" cy="554400"/>
        </a:xfrm>
        <a:prstGeom prst="rect">
          <a:avLst/>
        </a:prstGeom>
        <a:solidFill>
          <a:schemeClr val="lt1">
            <a:alpha val="90000"/>
            <a:hueOff val="0"/>
            <a:satOff val="0"/>
            <a:lumOff val="0"/>
            <a:alphaOff val="0"/>
          </a:schemeClr>
        </a:solidFill>
        <a:ln w="9525" cap="flat" cmpd="sng" algn="ctr">
          <a:solidFill>
            <a:schemeClr val="accent4">
              <a:hueOff val="-3348577"/>
              <a:satOff val="20174"/>
              <a:lumOff val="1617"/>
              <a:alphaOff val="0"/>
            </a:schemeClr>
          </a:solidFill>
          <a:prstDash val="solid"/>
        </a:ln>
        <a:effectLst/>
      </dsp:spPr>
      <dsp:style>
        <a:lnRef idx="1">
          <a:scrgbClr r="0" g="0" b="0"/>
        </a:lnRef>
        <a:fillRef idx="1">
          <a:scrgbClr r="0" g="0" b="0"/>
        </a:fillRef>
        <a:effectRef idx="0">
          <a:scrgbClr r="0" g="0" b="0"/>
        </a:effectRef>
        <a:fontRef idx="minor"/>
      </dsp:style>
    </dsp:sp>
    <dsp:sp modelId="{FDE427A6-26D1-4970-B3A3-E03869921866}">
      <dsp:nvSpPr>
        <dsp:cNvPr id="0" name=""/>
        <dsp:cNvSpPr/>
      </dsp:nvSpPr>
      <dsp:spPr>
        <a:xfrm>
          <a:off x="403244" y="3050524"/>
          <a:ext cx="7169692" cy="649440"/>
        </a:xfrm>
        <a:prstGeom prst="roundRect">
          <a:avLst/>
        </a:prstGeom>
        <a:gradFill rotWithShape="0">
          <a:gsLst>
            <a:gs pos="0">
              <a:schemeClr val="accent4">
                <a:hueOff val="-3348577"/>
                <a:satOff val="20174"/>
                <a:lumOff val="1617"/>
                <a:alphaOff val="0"/>
                <a:tint val="10000"/>
                <a:satMod val="300000"/>
              </a:schemeClr>
            </a:gs>
            <a:gs pos="34000">
              <a:schemeClr val="accent4">
                <a:hueOff val="-3348577"/>
                <a:satOff val="20174"/>
                <a:lumOff val="1617"/>
                <a:alphaOff val="0"/>
                <a:tint val="13500"/>
                <a:satMod val="250000"/>
              </a:schemeClr>
            </a:gs>
            <a:gs pos="100000">
              <a:schemeClr val="accent4">
                <a:hueOff val="-3348577"/>
                <a:satOff val="20174"/>
                <a:lumOff val="1617"/>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es-ES" sz="1800" kern="1200" dirty="0" smtClean="0"/>
            <a:t>En cuanto a los procesos y comunicación en cada centro de entretenimiento, la empresa implementará un sistema de control, un manual de procesos y software</a:t>
          </a:r>
          <a:endParaRPr lang="es-EC" sz="1800" kern="1200" dirty="0"/>
        </a:p>
      </dsp:txBody>
      <dsp:txXfrm>
        <a:off x="403244" y="3050524"/>
        <a:ext cx="7169692" cy="649440"/>
      </dsp:txXfrm>
    </dsp:sp>
    <dsp:sp modelId="{96342274-F82C-4B19-B86F-E5B5C7DB476C}">
      <dsp:nvSpPr>
        <dsp:cNvPr id="0" name=""/>
        <dsp:cNvSpPr/>
      </dsp:nvSpPr>
      <dsp:spPr>
        <a:xfrm>
          <a:off x="0" y="4373164"/>
          <a:ext cx="8064895" cy="5544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42F52CA7-06AB-4188-8C8F-FC0DE9A38C12}">
      <dsp:nvSpPr>
        <dsp:cNvPr id="0" name=""/>
        <dsp:cNvSpPr/>
      </dsp:nvSpPr>
      <dsp:spPr>
        <a:xfrm>
          <a:off x="403244" y="4048444"/>
          <a:ext cx="7169692" cy="649440"/>
        </a:xfrm>
        <a:prstGeom prst="roundRect">
          <a:avLst/>
        </a:prstGeom>
        <a:gradFill rotWithShape="0">
          <a:gsLst>
            <a:gs pos="0">
              <a:schemeClr val="accent4">
                <a:hueOff val="-4464770"/>
                <a:satOff val="26899"/>
                <a:lumOff val="2156"/>
                <a:alphaOff val="0"/>
                <a:tint val="10000"/>
                <a:satMod val="300000"/>
              </a:schemeClr>
            </a:gs>
            <a:gs pos="34000">
              <a:schemeClr val="accent4">
                <a:hueOff val="-4464770"/>
                <a:satOff val="26899"/>
                <a:lumOff val="2156"/>
                <a:alphaOff val="0"/>
                <a:tint val="13500"/>
                <a:satMod val="250000"/>
              </a:schemeClr>
            </a:gs>
            <a:gs pos="100000">
              <a:schemeClr val="accent4">
                <a:hueOff val="-4464770"/>
                <a:satOff val="26899"/>
                <a:lumOff val="2156"/>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es-ES" sz="1800" kern="1200" dirty="0" smtClean="0"/>
            <a:t>Con las proyecciones que se realizaron la empresa logrará aumentar su patrimonio, el valor de sus activos, y sobre todo las utilidades</a:t>
          </a:r>
          <a:endParaRPr lang="es-EC" sz="1800" kern="1200" dirty="0"/>
        </a:p>
      </dsp:txBody>
      <dsp:txXfrm>
        <a:off x="403244" y="4048444"/>
        <a:ext cx="7169692" cy="64944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5C983-9A60-4900-A42E-C165CEC2996E}">
      <dsp:nvSpPr>
        <dsp:cNvPr id="0" name=""/>
        <dsp:cNvSpPr/>
      </dsp:nvSpPr>
      <dsp:spPr>
        <a:xfrm>
          <a:off x="0" y="427688"/>
          <a:ext cx="7344816" cy="630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E65A5D-9E73-49DF-B269-74A340F5DB13}">
      <dsp:nvSpPr>
        <dsp:cNvPr id="0" name=""/>
        <dsp:cNvSpPr/>
      </dsp:nvSpPr>
      <dsp:spPr>
        <a:xfrm>
          <a:off x="367240" y="58688"/>
          <a:ext cx="5121371" cy="738000"/>
        </a:xfrm>
        <a:prstGeom prst="roundRect">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32" tIns="0" rIns="194332" bIns="0" numCol="1" spcCol="1270" anchor="ctr" anchorCtr="0">
          <a:noAutofit/>
        </a:bodyPr>
        <a:lstStyle/>
        <a:p>
          <a:pPr lvl="0" algn="just" defTabSz="800100">
            <a:lnSpc>
              <a:spcPct val="90000"/>
            </a:lnSpc>
            <a:spcBef>
              <a:spcPct val="0"/>
            </a:spcBef>
            <a:spcAft>
              <a:spcPct val="35000"/>
            </a:spcAft>
          </a:pPr>
          <a:r>
            <a:rPr lang="es-ES" sz="1800" kern="1200" dirty="0" smtClean="0"/>
            <a:t>Cambio de actividad económica</a:t>
          </a:r>
          <a:endParaRPr lang="es-EC" sz="1800" kern="1200" dirty="0"/>
        </a:p>
      </dsp:txBody>
      <dsp:txXfrm>
        <a:off x="367240" y="58688"/>
        <a:ext cx="5121371" cy="738000"/>
      </dsp:txXfrm>
    </dsp:sp>
    <dsp:sp modelId="{8DB8E1B9-4D6B-42CF-882A-CC6106EB2064}">
      <dsp:nvSpPr>
        <dsp:cNvPr id="0" name=""/>
        <dsp:cNvSpPr/>
      </dsp:nvSpPr>
      <dsp:spPr>
        <a:xfrm>
          <a:off x="0" y="1561688"/>
          <a:ext cx="7344816" cy="6300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68A40BC0-25B1-4051-A5E3-D0DB47AB00A1}">
      <dsp:nvSpPr>
        <dsp:cNvPr id="0" name=""/>
        <dsp:cNvSpPr/>
      </dsp:nvSpPr>
      <dsp:spPr>
        <a:xfrm>
          <a:off x="367240" y="1192688"/>
          <a:ext cx="5121371" cy="738000"/>
        </a:xfrm>
        <a:prstGeom prst="roundRect">
          <a:avLst/>
        </a:prstGeom>
        <a:gradFill rotWithShape="0">
          <a:gsLst>
            <a:gs pos="0">
              <a:schemeClr val="accent4">
                <a:hueOff val="-2232385"/>
                <a:satOff val="13449"/>
                <a:lumOff val="1078"/>
                <a:alphaOff val="0"/>
                <a:tint val="10000"/>
                <a:satMod val="300000"/>
              </a:schemeClr>
            </a:gs>
            <a:gs pos="34000">
              <a:schemeClr val="accent4">
                <a:hueOff val="-2232385"/>
                <a:satOff val="13449"/>
                <a:lumOff val="1078"/>
                <a:alphaOff val="0"/>
                <a:tint val="13500"/>
                <a:satMod val="250000"/>
              </a:schemeClr>
            </a:gs>
            <a:gs pos="100000">
              <a:schemeClr val="accent4">
                <a:hueOff val="-2232385"/>
                <a:satOff val="13449"/>
                <a:lumOff val="1078"/>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32" tIns="0" rIns="194332" bIns="0" numCol="1" spcCol="1270" anchor="ctr" anchorCtr="0">
          <a:noAutofit/>
        </a:bodyPr>
        <a:lstStyle/>
        <a:p>
          <a:pPr lvl="0" algn="just" defTabSz="800100">
            <a:lnSpc>
              <a:spcPct val="90000"/>
            </a:lnSpc>
            <a:spcBef>
              <a:spcPct val="0"/>
            </a:spcBef>
            <a:spcAft>
              <a:spcPct val="35000"/>
            </a:spcAft>
          </a:pPr>
          <a:r>
            <a:rPr lang="es-ES" sz="1800" kern="1200" dirty="0" smtClean="0"/>
            <a:t>En el análisis de los balances del año 2008, 2009 y 2010 AGESE no cuenta con una suficiente liquidez</a:t>
          </a:r>
          <a:endParaRPr lang="es-EC" sz="1800" kern="1200" dirty="0"/>
        </a:p>
      </dsp:txBody>
      <dsp:txXfrm>
        <a:off x="367240" y="1192688"/>
        <a:ext cx="5121371" cy="738000"/>
      </dsp:txXfrm>
    </dsp:sp>
    <dsp:sp modelId="{8AE925FC-5748-4ADD-83DB-246C42DF028E}">
      <dsp:nvSpPr>
        <dsp:cNvPr id="0" name=""/>
        <dsp:cNvSpPr/>
      </dsp:nvSpPr>
      <dsp:spPr>
        <a:xfrm>
          <a:off x="0" y="2695687"/>
          <a:ext cx="7344816" cy="6300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630DFEAC-71B7-4343-AD71-E9CDC2813FAE}">
      <dsp:nvSpPr>
        <dsp:cNvPr id="0" name=""/>
        <dsp:cNvSpPr/>
      </dsp:nvSpPr>
      <dsp:spPr>
        <a:xfrm>
          <a:off x="367240" y="2326687"/>
          <a:ext cx="5141371" cy="738000"/>
        </a:xfrm>
        <a:prstGeom prst="roundRect">
          <a:avLst/>
        </a:prstGeom>
        <a:gradFill rotWithShape="0">
          <a:gsLst>
            <a:gs pos="0">
              <a:schemeClr val="accent4">
                <a:hueOff val="-4464770"/>
                <a:satOff val="26899"/>
                <a:lumOff val="2156"/>
                <a:alphaOff val="0"/>
                <a:tint val="10000"/>
                <a:satMod val="300000"/>
              </a:schemeClr>
            </a:gs>
            <a:gs pos="34000">
              <a:schemeClr val="accent4">
                <a:hueOff val="-4464770"/>
                <a:satOff val="26899"/>
                <a:lumOff val="2156"/>
                <a:alphaOff val="0"/>
                <a:tint val="13500"/>
                <a:satMod val="250000"/>
              </a:schemeClr>
            </a:gs>
            <a:gs pos="100000">
              <a:schemeClr val="accent4">
                <a:hueOff val="-4464770"/>
                <a:satOff val="26899"/>
                <a:lumOff val="2156"/>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32" tIns="0" rIns="194332" bIns="0" numCol="1" spcCol="1270" anchor="ctr" anchorCtr="0">
          <a:noAutofit/>
        </a:bodyPr>
        <a:lstStyle/>
        <a:p>
          <a:pPr lvl="0" algn="just" defTabSz="800100">
            <a:lnSpc>
              <a:spcPct val="90000"/>
            </a:lnSpc>
            <a:spcBef>
              <a:spcPct val="0"/>
            </a:spcBef>
            <a:spcAft>
              <a:spcPct val="35000"/>
            </a:spcAft>
          </a:pPr>
          <a:r>
            <a:rPr lang="es-EC" sz="1800" kern="1200" dirty="0" smtClean="0"/>
            <a:t>Alto índice de endeudamiento</a:t>
          </a:r>
          <a:endParaRPr lang="es-EC" sz="1800" kern="1200" dirty="0"/>
        </a:p>
      </dsp:txBody>
      <dsp:txXfrm>
        <a:off x="367240" y="2326687"/>
        <a:ext cx="5141371" cy="738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7CB0D1-8D94-4248-AD97-148D9CA96C19}">
      <dsp:nvSpPr>
        <dsp:cNvPr id="0" name=""/>
        <dsp:cNvSpPr/>
      </dsp:nvSpPr>
      <dsp:spPr>
        <a:xfrm>
          <a:off x="0" y="234903"/>
          <a:ext cx="7992887" cy="5764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249936" rIns="620337"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solidFill>
                <a:schemeClr val="tx1"/>
              </a:solidFill>
              <a:latin typeface="+mn-lt"/>
            </a:rPr>
            <a:t>Locales dentro de los centros comerciales</a:t>
          </a:r>
          <a:endParaRPr lang="es-EC" sz="1600" kern="1200" dirty="0">
            <a:solidFill>
              <a:schemeClr val="tx1"/>
            </a:solidFill>
            <a:latin typeface="+mn-lt"/>
          </a:endParaRPr>
        </a:p>
      </dsp:txBody>
      <dsp:txXfrm>
        <a:off x="0" y="234903"/>
        <a:ext cx="7992887" cy="576450"/>
      </dsp:txXfrm>
    </dsp:sp>
    <dsp:sp modelId="{3567EF98-0615-47FE-8209-D7DD0EC732E9}">
      <dsp:nvSpPr>
        <dsp:cNvPr id="0" name=""/>
        <dsp:cNvSpPr/>
      </dsp:nvSpPr>
      <dsp:spPr>
        <a:xfrm>
          <a:off x="399644" y="57783"/>
          <a:ext cx="5595021" cy="354239"/>
        </a:xfrm>
        <a:prstGeom prst="roundRect">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mn-lt"/>
            </a:rPr>
            <a:t>PROVEEDORES</a:t>
          </a:r>
          <a:endParaRPr lang="es-EC" sz="2000" kern="1200" dirty="0">
            <a:solidFill>
              <a:schemeClr val="tx1"/>
            </a:solidFill>
            <a:latin typeface="+mn-lt"/>
          </a:endParaRPr>
        </a:p>
      </dsp:txBody>
      <dsp:txXfrm>
        <a:off x="399644" y="57783"/>
        <a:ext cx="5595021" cy="354239"/>
      </dsp:txXfrm>
    </dsp:sp>
    <dsp:sp modelId="{93ABD095-B354-4DC3-B4FA-1206373A6150}">
      <dsp:nvSpPr>
        <dsp:cNvPr id="0" name=""/>
        <dsp:cNvSpPr/>
      </dsp:nvSpPr>
      <dsp:spPr>
        <a:xfrm>
          <a:off x="0" y="1053273"/>
          <a:ext cx="7992887" cy="10773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249936" rIns="620337"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solidFill>
                <a:schemeClr val="tx1"/>
              </a:solidFill>
              <a:latin typeface="+mn-lt"/>
            </a:rPr>
            <a:t>Externo</a:t>
          </a:r>
          <a:r>
            <a:rPr lang="es-EC" sz="1600" kern="1200" dirty="0" smtClean="0">
              <a:solidFill>
                <a:schemeClr val="tx1"/>
              </a:solidFill>
              <a:latin typeface="+mn-lt"/>
              <a:sym typeface="Wingdings" pitchFamily="2" charset="2"/>
            </a:rPr>
            <a:t></a:t>
          </a:r>
          <a:r>
            <a:rPr lang="es-ES" sz="1600" kern="1200" dirty="0" smtClean="0">
              <a:solidFill>
                <a:schemeClr val="tx1"/>
              </a:solidFill>
              <a:latin typeface="+mn-lt"/>
            </a:rPr>
            <a:t>niños de 3 años hasta adultos.</a:t>
          </a:r>
          <a:endParaRPr lang="es-EC" sz="1600" kern="1200" dirty="0">
            <a:solidFill>
              <a:schemeClr val="tx1"/>
            </a:solidFill>
            <a:latin typeface="+mn-lt"/>
          </a:endParaRPr>
        </a:p>
        <a:p>
          <a:pPr marL="171450" lvl="1" indent="-171450" algn="l" defTabSz="711200">
            <a:lnSpc>
              <a:spcPct val="90000"/>
            </a:lnSpc>
            <a:spcBef>
              <a:spcPct val="0"/>
            </a:spcBef>
            <a:spcAft>
              <a:spcPct val="15000"/>
            </a:spcAft>
            <a:buChar char="••"/>
          </a:pPr>
          <a:endParaRPr lang="es-EC" sz="1600" kern="1200" dirty="0">
            <a:solidFill>
              <a:schemeClr val="tx1"/>
            </a:solidFill>
            <a:latin typeface="+mn-lt"/>
          </a:endParaRPr>
        </a:p>
        <a:p>
          <a:pPr marL="171450" lvl="1" indent="-171450" algn="l" defTabSz="711200">
            <a:lnSpc>
              <a:spcPct val="90000"/>
            </a:lnSpc>
            <a:spcBef>
              <a:spcPct val="0"/>
            </a:spcBef>
            <a:spcAft>
              <a:spcPct val="15000"/>
            </a:spcAft>
            <a:buChar char="••"/>
          </a:pPr>
          <a:r>
            <a:rPr lang="es-EC" sz="1600" kern="1200" dirty="0" smtClean="0">
              <a:solidFill>
                <a:schemeClr val="tx1"/>
              </a:solidFill>
              <a:latin typeface="+mn-lt"/>
            </a:rPr>
            <a:t>Internos</a:t>
          </a:r>
          <a:r>
            <a:rPr lang="es-EC" sz="1600" kern="1200" dirty="0" smtClean="0">
              <a:solidFill>
                <a:schemeClr val="tx1"/>
              </a:solidFill>
              <a:latin typeface="+mn-lt"/>
              <a:sym typeface="Wingdings" pitchFamily="2" charset="2"/>
            </a:rPr>
            <a:t></a:t>
          </a:r>
          <a:r>
            <a:rPr lang="es-ES" sz="1600" kern="1200" dirty="0" smtClean="0">
              <a:solidFill>
                <a:schemeClr val="tx1"/>
              </a:solidFill>
              <a:latin typeface="+mn-lt"/>
            </a:rPr>
            <a:t>socios y el personal de la empresa</a:t>
          </a:r>
          <a:endParaRPr lang="es-EC" sz="1600" kern="1200" dirty="0">
            <a:solidFill>
              <a:schemeClr val="tx1"/>
            </a:solidFill>
            <a:latin typeface="+mn-lt"/>
          </a:endParaRPr>
        </a:p>
      </dsp:txBody>
      <dsp:txXfrm>
        <a:off x="0" y="1053273"/>
        <a:ext cx="7992887" cy="1077300"/>
      </dsp:txXfrm>
    </dsp:sp>
    <dsp:sp modelId="{7D4486FA-4000-49A3-99AB-484B1A5C16D6}">
      <dsp:nvSpPr>
        <dsp:cNvPr id="0" name=""/>
        <dsp:cNvSpPr/>
      </dsp:nvSpPr>
      <dsp:spPr>
        <a:xfrm>
          <a:off x="399644" y="876154"/>
          <a:ext cx="5595021" cy="354239"/>
        </a:xfrm>
        <a:prstGeom prst="roundRect">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mn-lt"/>
            </a:rPr>
            <a:t>CLIENTES</a:t>
          </a:r>
          <a:endParaRPr lang="es-EC" sz="2000" kern="1200" dirty="0">
            <a:solidFill>
              <a:schemeClr val="tx1"/>
            </a:solidFill>
            <a:latin typeface="+mn-lt"/>
          </a:endParaRPr>
        </a:p>
      </dsp:txBody>
      <dsp:txXfrm>
        <a:off x="399644" y="876154"/>
        <a:ext cx="5595021" cy="354239"/>
      </dsp:txXfrm>
    </dsp:sp>
    <dsp:sp modelId="{32CCE4EF-8806-4A26-A615-9914F9B9A83E}">
      <dsp:nvSpPr>
        <dsp:cNvPr id="0" name=""/>
        <dsp:cNvSpPr/>
      </dsp:nvSpPr>
      <dsp:spPr>
        <a:xfrm>
          <a:off x="0" y="2372493"/>
          <a:ext cx="7992887" cy="1247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249936" rIns="620337"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solidFill>
                <a:schemeClr val="tx1"/>
              </a:solidFill>
              <a:latin typeface="+mn-lt"/>
            </a:rPr>
            <a:t>Vulcano Park, </a:t>
          </a:r>
          <a:endParaRPr lang="es-EC" sz="1600" kern="1200" dirty="0">
            <a:solidFill>
              <a:schemeClr val="tx1"/>
            </a:solidFill>
            <a:latin typeface="+mn-lt"/>
          </a:endParaRPr>
        </a:p>
        <a:p>
          <a:pPr marL="171450" lvl="1" indent="-171450" algn="l" defTabSz="711200">
            <a:lnSpc>
              <a:spcPct val="90000"/>
            </a:lnSpc>
            <a:spcBef>
              <a:spcPct val="0"/>
            </a:spcBef>
            <a:spcAft>
              <a:spcPct val="15000"/>
            </a:spcAft>
            <a:buChar char="••"/>
          </a:pPr>
          <a:r>
            <a:rPr lang="es-ES" sz="1600" kern="1200" dirty="0" smtClean="0">
              <a:solidFill>
                <a:schemeClr val="tx1"/>
              </a:solidFill>
              <a:latin typeface="+mn-lt"/>
            </a:rPr>
            <a:t>locales de juegos en los que se halla: El </a:t>
          </a:r>
          <a:r>
            <a:rPr lang="es-ES" sz="1600" kern="1200" dirty="0" err="1" smtClean="0">
              <a:solidFill>
                <a:schemeClr val="tx1"/>
              </a:solidFill>
              <a:latin typeface="+mn-lt"/>
            </a:rPr>
            <a:t>Nintendo</a:t>
          </a:r>
          <a:r>
            <a:rPr lang="es-ES" sz="1600" kern="1200" dirty="0" smtClean="0">
              <a:solidFill>
                <a:schemeClr val="tx1"/>
              </a:solidFill>
              <a:latin typeface="+mn-lt"/>
            </a:rPr>
            <a:t>, Play </a:t>
          </a:r>
          <a:r>
            <a:rPr lang="es-ES" sz="1600" kern="1200" dirty="0" err="1" smtClean="0">
              <a:solidFill>
                <a:schemeClr val="tx1"/>
              </a:solidFill>
              <a:latin typeface="+mn-lt"/>
            </a:rPr>
            <a:t>Station</a:t>
          </a:r>
          <a:r>
            <a:rPr lang="es-ES" sz="1600" kern="1200" dirty="0" smtClean="0">
              <a:solidFill>
                <a:schemeClr val="tx1"/>
              </a:solidFill>
              <a:latin typeface="+mn-lt"/>
            </a:rPr>
            <a:t>, </a:t>
          </a:r>
          <a:r>
            <a:rPr lang="es-ES" sz="1600" kern="1200" dirty="0" err="1" smtClean="0">
              <a:solidFill>
                <a:schemeClr val="tx1"/>
              </a:solidFill>
              <a:latin typeface="+mn-lt"/>
            </a:rPr>
            <a:t>multijuego</a:t>
          </a:r>
          <a:r>
            <a:rPr lang="es-ES" sz="1600" kern="1200" dirty="0" smtClean="0">
              <a:solidFill>
                <a:schemeClr val="tx1"/>
              </a:solidFill>
              <a:latin typeface="+mn-lt"/>
            </a:rPr>
            <a:t>, (baile, Xbox, neo </a:t>
          </a:r>
          <a:r>
            <a:rPr lang="es-ES" sz="1600" kern="1200" dirty="0" err="1" smtClean="0">
              <a:solidFill>
                <a:schemeClr val="tx1"/>
              </a:solidFill>
              <a:latin typeface="+mn-lt"/>
            </a:rPr>
            <a:t>geo</a:t>
          </a:r>
          <a:r>
            <a:rPr lang="es-ES" sz="1600" kern="1200" dirty="0" smtClean="0">
              <a:solidFill>
                <a:schemeClr val="tx1"/>
              </a:solidFill>
              <a:latin typeface="+mn-lt"/>
            </a:rPr>
            <a:t>), maquinas tragamonedas, videojuegos cosmos, entre otros.</a:t>
          </a:r>
          <a:endParaRPr lang="es-EC" sz="1600" kern="1200" dirty="0">
            <a:solidFill>
              <a:schemeClr val="tx1"/>
            </a:solidFill>
            <a:latin typeface="+mn-lt"/>
          </a:endParaRPr>
        </a:p>
      </dsp:txBody>
      <dsp:txXfrm>
        <a:off x="0" y="2372493"/>
        <a:ext cx="7992887" cy="1247400"/>
      </dsp:txXfrm>
    </dsp:sp>
    <dsp:sp modelId="{AE95CC4B-F94F-4B5C-9929-8784E1A24A79}">
      <dsp:nvSpPr>
        <dsp:cNvPr id="0" name=""/>
        <dsp:cNvSpPr/>
      </dsp:nvSpPr>
      <dsp:spPr>
        <a:xfrm>
          <a:off x="399644" y="2195374"/>
          <a:ext cx="5595021" cy="354239"/>
        </a:xfrm>
        <a:prstGeom prst="roundRect">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mn-lt"/>
            </a:rPr>
            <a:t>COMPETENCIA</a:t>
          </a:r>
          <a:endParaRPr lang="es-EC" sz="2000" kern="1200" dirty="0">
            <a:solidFill>
              <a:schemeClr val="tx1"/>
            </a:solidFill>
            <a:latin typeface="+mn-lt"/>
          </a:endParaRPr>
        </a:p>
      </dsp:txBody>
      <dsp:txXfrm>
        <a:off x="399644" y="2195374"/>
        <a:ext cx="5595021" cy="354239"/>
      </dsp:txXfrm>
    </dsp:sp>
    <dsp:sp modelId="{27295483-C173-4096-93A4-95D983444816}">
      <dsp:nvSpPr>
        <dsp:cNvPr id="0" name=""/>
        <dsp:cNvSpPr/>
      </dsp:nvSpPr>
      <dsp:spPr>
        <a:xfrm>
          <a:off x="0" y="3861813"/>
          <a:ext cx="7992887" cy="57645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249936" rIns="620337"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solidFill>
                <a:schemeClr val="tx1"/>
              </a:solidFill>
              <a:latin typeface="+mn-lt"/>
            </a:rPr>
            <a:t>Superintendencia de Compañía,  (S.R.I.), (I.E.S.S.), ordenanzas</a:t>
          </a:r>
          <a:r>
            <a:rPr lang="es-EC" sz="1400" kern="1200" dirty="0" smtClean="0">
              <a:solidFill>
                <a:schemeClr val="tx1"/>
              </a:solidFill>
              <a:latin typeface="+mn-lt"/>
            </a:rPr>
            <a:t>.</a:t>
          </a:r>
          <a:endParaRPr lang="es-EC" sz="1400" kern="1200" dirty="0">
            <a:solidFill>
              <a:schemeClr val="tx1"/>
            </a:solidFill>
            <a:latin typeface="+mn-lt"/>
          </a:endParaRPr>
        </a:p>
      </dsp:txBody>
      <dsp:txXfrm>
        <a:off x="0" y="3861813"/>
        <a:ext cx="7992887" cy="576450"/>
      </dsp:txXfrm>
    </dsp:sp>
    <dsp:sp modelId="{9F4DF62A-B231-4A1A-80C0-14C0E0783EA4}">
      <dsp:nvSpPr>
        <dsp:cNvPr id="0" name=""/>
        <dsp:cNvSpPr/>
      </dsp:nvSpPr>
      <dsp:spPr>
        <a:xfrm>
          <a:off x="399644" y="3684694"/>
          <a:ext cx="5595021" cy="354239"/>
        </a:xfrm>
        <a:prstGeom prst="round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mn-lt"/>
            </a:rPr>
            <a:t>ORGANISMOS DE CONTROL</a:t>
          </a:r>
          <a:endParaRPr lang="es-EC" sz="2000" kern="1200" dirty="0">
            <a:solidFill>
              <a:schemeClr val="tx1"/>
            </a:solidFill>
            <a:latin typeface="+mn-lt"/>
          </a:endParaRPr>
        </a:p>
      </dsp:txBody>
      <dsp:txXfrm>
        <a:off x="399644" y="3684694"/>
        <a:ext cx="5595021" cy="35423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F7980B-48E0-4314-991F-A19D587986BA}">
      <dsp:nvSpPr>
        <dsp:cNvPr id="0" name=""/>
        <dsp:cNvSpPr/>
      </dsp:nvSpPr>
      <dsp:spPr>
        <a:xfrm rot="5400000">
          <a:off x="3758535" y="-2244136"/>
          <a:ext cx="2212652" cy="670538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AGESE, es una empresa fundada en el año de 1989, su principal actividad económica fue brindar capacitación y formación de personal, a través de cursos, seminarios, congresos, convenciones, etc., pero a fines del año 2010, sus nuevos accionistas deciden cambiar su fin social a planificar, organizar, participar en eventos de entretenimiento para el disfrute de toda la familia., a través de juegos novedosos y accesibles para toda edad.</a:t>
          </a:r>
          <a:endParaRPr lang="es-EC" sz="1800" kern="1200" dirty="0"/>
        </a:p>
      </dsp:txBody>
      <dsp:txXfrm rot="5400000">
        <a:off x="3758535" y="-2244136"/>
        <a:ext cx="2212652" cy="6705386"/>
      </dsp:txXfrm>
    </dsp:sp>
    <dsp:sp modelId="{7022D1D3-A824-4C24-90E4-7A10B5DEE6B8}">
      <dsp:nvSpPr>
        <dsp:cNvPr id="0" name=""/>
        <dsp:cNvSpPr/>
      </dsp:nvSpPr>
      <dsp:spPr>
        <a:xfrm>
          <a:off x="0" y="208795"/>
          <a:ext cx="1304786" cy="179952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s-EC" sz="5500" kern="1200" dirty="0" smtClean="0"/>
            <a:t>1.-</a:t>
          </a:r>
          <a:endParaRPr lang="es-EC" sz="5500" kern="1200" dirty="0"/>
        </a:p>
      </dsp:txBody>
      <dsp:txXfrm>
        <a:off x="0" y="208795"/>
        <a:ext cx="1304786" cy="1799522"/>
      </dsp:txXfrm>
    </dsp:sp>
    <dsp:sp modelId="{7BAF0A8B-2DDF-4BDD-A3B8-0D81D568FB24}">
      <dsp:nvSpPr>
        <dsp:cNvPr id="0" name=""/>
        <dsp:cNvSpPr/>
      </dsp:nvSpPr>
      <dsp:spPr>
        <a:xfrm rot="5400000">
          <a:off x="3758535" y="106806"/>
          <a:ext cx="2212652" cy="6705386"/>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t>AGESE, al cambiar su actividad económica, no se han establecido procesos ni controles, los empleados trabajan bajo responsabilidad propia, compromiso con la empresa y trabajo en equipo. </a:t>
          </a:r>
          <a:endParaRPr lang="es-EC" sz="2000" kern="1200" dirty="0"/>
        </a:p>
      </dsp:txBody>
      <dsp:txXfrm rot="5400000">
        <a:off x="3758535" y="106806"/>
        <a:ext cx="2212652" cy="6705386"/>
      </dsp:txXfrm>
    </dsp:sp>
    <dsp:sp modelId="{87474863-FDC4-4C1F-A685-E70BE4FD6805}">
      <dsp:nvSpPr>
        <dsp:cNvPr id="0" name=""/>
        <dsp:cNvSpPr/>
      </dsp:nvSpPr>
      <dsp:spPr>
        <a:xfrm>
          <a:off x="0" y="2559738"/>
          <a:ext cx="1304786" cy="179952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s-EC" sz="5500" kern="1200" dirty="0" smtClean="0"/>
            <a:t>2.-</a:t>
          </a:r>
          <a:endParaRPr lang="es-EC" sz="5500" kern="1200" dirty="0"/>
        </a:p>
      </dsp:txBody>
      <dsp:txXfrm>
        <a:off x="0" y="2559738"/>
        <a:ext cx="1304786" cy="1799522"/>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F7980B-48E0-4314-991F-A19D587986BA}">
      <dsp:nvSpPr>
        <dsp:cNvPr id="0" name=""/>
        <dsp:cNvSpPr/>
      </dsp:nvSpPr>
      <dsp:spPr>
        <a:xfrm rot="5400000">
          <a:off x="3605885" y="-2030338"/>
          <a:ext cx="2212652" cy="627332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El Mercado de Valores es una alternativa de financiamiento  que presenta cierta ventaja sobre el Mercado Financiero,  eso conlleva a que muchas de las empresas opten por esta opción, llevando a que una</a:t>
          </a:r>
          <a:r>
            <a:rPr lang="es-MX" sz="1600" kern="1200" dirty="0" smtClean="0"/>
            <a:t> </a:t>
          </a:r>
          <a:r>
            <a:rPr lang="es-MX" sz="1600" kern="1200" dirty="0" smtClean="0"/>
            <a:t>emisión de obligaciones tiene ventajas tanto para el emisor como para el inversionista, </a:t>
          </a:r>
          <a:endParaRPr lang="es-EC" sz="1600" kern="1200" dirty="0"/>
        </a:p>
        <a:p>
          <a:pPr marL="114300" lvl="1" indent="-114300" algn="l" defTabSz="622300">
            <a:lnSpc>
              <a:spcPct val="90000"/>
            </a:lnSpc>
            <a:spcBef>
              <a:spcPct val="0"/>
            </a:spcBef>
            <a:spcAft>
              <a:spcPct val="15000"/>
            </a:spcAft>
            <a:buChar char="••"/>
          </a:pPr>
          <a:endParaRPr lang="es-EC" sz="1400" kern="1200" dirty="0" smtClean="0"/>
        </a:p>
        <a:p>
          <a:pPr marL="114300" lvl="1" indent="-114300" algn="l" defTabSz="622300">
            <a:lnSpc>
              <a:spcPct val="90000"/>
            </a:lnSpc>
            <a:spcBef>
              <a:spcPct val="0"/>
            </a:spcBef>
            <a:spcAft>
              <a:spcPct val="15000"/>
            </a:spcAft>
            <a:buChar char="••"/>
          </a:pPr>
          <a:endParaRPr lang="es-EC" sz="1400" kern="1200" dirty="0" smtClean="0"/>
        </a:p>
        <a:p>
          <a:pPr marL="114300" lvl="1" indent="-114300" algn="l" defTabSz="622300">
            <a:lnSpc>
              <a:spcPct val="90000"/>
            </a:lnSpc>
            <a:spcBef>
              <a:spcPct val="0"/>
            </a:spcBef>
            <a:spcAft>
              <a:spcPct val="15000"/>
            </a:spcAft>
            <a:buChar char="••"/>
          </a:pPr>
          <a:endParaRPr lang="es-EC" sz="1400" kern="1200" dirty="0" smtClean="0"/>
        </a:p>
      </dsp:txBody>
      <dsp:txXfrm rot="5400000">
        <a:off x="3605885" y="-2030338"/>
        <a:ext cx="2212652" cy="6273328"/>
      </dsp:txXfrm>
    </dsp:sp>
    <dsp:sp modelId="{7022D1D3-A824-4C24-90E4-7A10B5DEE6B8}">
      <dsp:nvSpPr>
        <dsp:cNvPr id="0" name=""/>
        <dsp:cNvSpPr/>
      </dsp:nvSpPr>
      <dsp:spPr>
        <a:xfrm>
          <a:off x="0" y="208795"/>
          <a:ext cx="1304786" cy="1799522"/>
        </a:xfrm>
        <a:prstGeom prst="roundRect">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s-EC" sz="4900" kern="1200" dirty="0" smtClean="0"/>
            <a:t>3.-</a:t>
          </a:r>
          <a:endParaRPr lang="es-EC" sz="4900" kern="1200" dirty="0"/>
        </a:p>
      </dsp:txBody>
      <dsp:txXfrm>
        <a:off x="0" y="208795"/>
        <a:ext cx="1304786" cy="1799522"/>
      </dsp:txXfrm>
    </dsp:sp>
    <dsp:sp modelId="{E675E57A-24D4-4EC8-B2F9-21333D757850}">
      <dsp:nvSpPr>
        <dsp:cNvPr id="0" name=""/>
        <dsp:cNvSpPr/>
      </dsp:nvSpPr>
      <dsp:spPr>
        <a:xfrm rot="5400000">
          <a:off x="3614509" y="330923"/>
          <a:ext cx="2212652" cy="6257152"/>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Según los análisis que se ha realizado a la empresa AGESE, se ha determinado que la misma no podría en el corto plazo realizar una emisión de obligaciones, ya que no posee buenos indicadores, debido a que sufrió grandes cambios en su situación financiero por su nueva actividad económica, está opción se podrá ser optada a largo plazo, teniendo en cuenta el aumento de capital como se vio propuesta en los estados financieros proyectados.</a:t>
          </a:r>
          <a:endParaRPr lang="es-EC" sz="1800" kern="1200" dirty="0"/>
        </a:p>
      </dsp:txBody>
      <dsp:txXfrm rot="5400000">
        <a:off x="3614509" y="330923"/>
        <a:ext cx="2212652" cy="6257152"/>
      </dsp:txXfrm>
    </dsp:sp>
    <dsp:sp modelId="{CE1836C5-A30C-4801-96BD-58B94FE1ACD7}">
      <dsp:nvSpPr>
        <dsp:cNvPr id="0" name=""/>
        <dsp:cNvSpPr/>
      </dsp:nvSpPr>
      <dsp:spPr>
        <a:xfrm>
          <a:off x="0" y="2748145"/>
          <a:ext cx="1168848" cy="1607076"/>
        </a:xfrm>
        <a:prstGeom prst="roundRect">
          <a:avLst/>
        </a:prstGeom>
        <a:gradFill rotWithShape="0">
          <a:gsLst>
            <a:gs pos="0">
              <a:schemeClr val="accent4">
                <a:hueOff val="-4464770"/>
                <a:satOff val="26899"/>
                <a:lumOff val="2156"/>
                <a:alphaOff val="0"/>
                <a:tint val="10000"/>
                <a:satMod val="300000"/>
              </a:schemeClr>
            </a:gs>
            <a:gs pos="34000">
              <a:schemeClr val="accent4">
                <a:hueOff val="-4464770"/>
                <a:satOff val="26899"/>
                <a:lumOff val="2156"/>
                <a:alphaOff val="0"/>
                <a:tint val="13500"/>
                <a:satMod val="250000"/>
              </a:schemeClr>
            </a:gs>
            <a:gs pos="100000">
              <a:schemeClr val="accent4">
                <a:hueOff val="-4464770"/>
                <a:satOff val="26899"/>
                <a:lumOff val="2156"/>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s-EC" sz="4900" kern="1200" dirty="0" smtClean="0"/>
            <a:t>4.-</a:t>
          </a:r>
          <a:endParaRPr lang="es-EC" sz="4900" kern="1200" dirty="0"/>
        </a:p>
      </dsp:txBody>
      <dsp:txXfrm>
        <a:off x="0" y="2748145"/>
        <a:ext cx="1168848" cy="160707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B6E82-9C94-4712-B870-E9621F4E3449}">
      <dsp:nvSpPr>
        <dsp:cNvPr id="0" name=""/>
        <dsp:cNvSpPr/>
      </dsp:nvSpPr>
      <dsp:spPr>
        <a:xfrm rot="5400000">
          <a:off x="-253090" y="255553"/>
          <a:ext cx="1687268" cy="118108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1.-</a:t>
          </a:r>
          <a:endParaRPr lang="es-EC" sz="3500" kern="1200" dirty="0"/>
        </a:p>
      </dsp:txBody>
      <dsp:txXfrm rot="5400000">
        <a:off x="-253090" y="255553"/>
        <a:ext cx="1687268" cy="1181088"/>
      </dsp:txXfrm>
    </dsp:sp>
    <dsp:sp modelId="{64B6698E-F086-4473-8899-AFE2388A1DA9}">
      <dsp:nvSpPr>
        <dsp:cNvPr id="0" name=""/>
        <dsp:cNvSpPr/>
      </dsp:nvSpPr>
      <dsp:spPr>
        <a:xfrm rot="5400000">
          <a:off x="4038625" y="-2855074"/>
          <a:ext cx="1096724" cy="681179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Realizar el respectivo trámite para el cambio de la razón social de la empresa, para que tanto clientes, proveedores y posibles inversionistas conozcan a que se dedica la compañía</a:t>
          </a:r>
          <a:endParaRPr lang="es-EC" sz="1600" kern="1200" dirty="0"/>
        </a:p>
      </dsp:txBody>
      <dsp:txXfrm rot="5400000">
        <a:off x="4038625" y="-2855074"/>
        <a:ext cx="1096724" cy="6811799"/>
      </dsp:txXfrm>
    </dsp:sp>
    <dsp:sp modelId="{9FADC355-5A29-4217-8845-31DA96FFDA3E}">
      <dsp:nvSpPr>
        <dsp:cNvPr id="0" name=""/>
        <dsp:cNvSpPr/>
      </dsp:nvSpPr>
      <dsp:spPr>
        <a:xfrm rot="5400000">
          <a:off x="-253090" y="1749715"/>
          <a:ext cx="1687268" cy="118108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2.-</a:t>
          </a:r>
          <a:endParaRPr lang="es-EC" sz="3500" kern="1200" dirty="0"/>
        </a:p>
      </dsp:txBody>
      <dsp:txXfrm rot="5400000">
        <a:off x="-253090" y="1749715"/>
        <a:ext cx="1687268" cy="1181088"/>
      </dsp:txXfrm>
    </dsp:sp>
    <dsp:sp modelId="{B7B6869C-B491-48D0-B331-0DD716775155}">
      <dsp:nvSpPr>
        <dsp:cNvPr id="0" name=""/>
        <dsp:cNvSpPr/>
      </dsp:nvSpPr>
      <dsp:spPr>
        <a:xfrm rot="5400000">
          <a:off x="4038625" y="-1360911"/>
          <a:ext cx="1096724" cy="681179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Aprovechar de mejor manera la oportunidad de participar dentro del nuevo centro comercial en la ciudad de Riobamba, realizando los respectivos proyectos tomando en cuenta la publicidad, la decoración, instalación y conservando lo lúdico de los juegos, para que de esta manera sea atrayente para los futuros clientes</a:t>
          </a:r>
          <a:r>
            <a:rPr lang="es-EC" sz="1500" kern="1200" dirty="0" smtClean="0"/>
            <a:t>.</a:t>
          </a:r>
          <a:endParaRPr lang="es-EC" sz="1500" kern="1200" dirty="0"/>
        </a:p>
      </dsp:txBody>
      <dsp:txXfrm rot="5400000">
        <a:off x="4038625" y="-1360911"/>
        <a:ext cx="1096724" cy="6811799"/>
      </dsp:txXfrm>
    </dsp:sp>
    <dsp:sp modelId="{09F33183-9995-420F-A38A-1160ECDFD372}">
      <dsp:nvSpPr>
        <dsp:cNvPr id="0" name=""/>
        <dsp:cNvSpPr/>
      </dsp:nvSpPr>
      <dsp:spPr>
        <a:xfrm rot="5400000">
          <a:off x="-253090" y="3243878"/>
          <a:ext cx="1687268" cy="118108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3.-</a:t>
          </a:r>
          <a:endParaRPr lang="es-EC" sz="3500" kern="1200" dirty="0"/>
        </a:p>
      </dsp:txBody>
      <dsp:txXfrm rot="5400000">
        <a:off x="-253090" y="3243878"/>
        <a:ext cx="1687268" cy="1181088"/>
      </dsp:txXfrm>
    </dsp:sp>
    <dsp:sp modelId="{2F3772C1-B26E-485D-A5ED-FB80941736D4}">
      <dsp:nvSpPr>
        <dsp:cNvPr id="0" name=""/>
        <dsp:cNvSpPr/>
      </dsp:nvSpPr>
      <dsp:spPr>
        <a:xfrm rot="5400000">
          <a:off x="4038625" y="133250"/>
          <a:ext cx="1096724" cy="681179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Buscar lugares estratégicos, como ciudades o proyectos con nuevos centros comerciales, creando nuevos vínculos con sus proveedores que se den en el futuro, para crecer dentro del mercado del entretenimiento.</a:t>
          </a:r>
          <a:endParaRPr lang="es-EC" sz="1600" kern="1200" dirty="0"/>
        </a:p>
      </dsp:txBody>
      <dsp:txXfrm rot="5400000">
        <a:off x="4038625" y="133250"/>
        <a:ext cx="1096724" cy="681179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B6E82-9C94-4712-B870-E9621F4E3449}">
      <dsp:nvSpPr>
        <dsp:cNvPr id="0" name=""/>
        <dsp:cNvSpPr/>
      </dsp:nvSpPr>
      <dsp:spPr>
        <a:xfrm rot="5400000">
          <a:off x="-253337" y="253515"/>
          <a:ext cx="1688918" cy="118224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4.-</a:t>
          </a:r>
          <a:endParaRPr lang="es-EC" sz="3500" kern="1200" dirty="0"/>
        </a:p>
      </dsp:txBody>
      <dsp:txXfrm rot="5400000">
        <a:off x="-253337" y="253515"/>
        <a:ext cx="1688918" cy="1182242"/>
      </dsp:txXfrm>
    </dsp:sp>
    <dsp:sp modelId="{64B6698E-F086-4473-8899-AFE2388A1DA9}">
      <dsp:nvSpPr>
        <dsp:cNvPr id="0" name=""/>
        <dsp:cNvSpPr/>
      </dsp:nvSpPr>
      <dsp:spPr>
        <a:xfrm rot="5400000">
          <a:off x="4038666" y="-2856246"/>
          <a:ext cx="1097796" cy="681064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smtClean="0"/>
            <a:t>Mantener el trabajo en equipo y la rotación de personal dentro de la organización, con la finalidad de brindar un mejor servicio diferenciado al cliente a bajo costo, y sobre todo evitar inconvenientes y pérdida de tiempo.</a:t>
          </a:r>
          <a:endParaRPr lang="es-EC" sz="1600" kern="1200" dirty="0"/>
        </a:p>
      </dsp:txBody>
      <dsp:txXfrm rot="5400000">
        <a:off x="4038666" y="-2856246"/>
        <a:ext cx="1097796" cy="6810645"/>
      </dsp:txXfrm>
    </dsp:sp>
    <dsp:sp modelId="{9FADC355-5A29-4217-8845-31DA96FFDA3E}">
      <dsp:nvSpPr>
        <dsp:cNvPr id="0" name=""/>
        <dsp:cNvSpPr/>
      </dsp:nvSpPr>
      <dsp:spPr>
        <a:xfrm rot="5400000">
          <a:off x="-253337" y="1749138"/>
          <a:ext cx="1688918" cy="118224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5.-</a:t>
          </a:r>
          <a:endParaRPr lang="es-EC" sz="3500" kern="1200" dirty="0"/>
        </a:p>
      </dsp:txBody>
      <dsp:txXfrm rot="5400000">
        <a:off x="-253337" y="1749138"/>
        <a:ext cx="1688918" cy="1182242"/>
      </dsp:txXfrm>
    </dsp:sp>
    <dsp:sp modelId="{B7B6869C-B491-48D0-B331-0DD716775155}">
      <dsp:nvSpPr>
        <dsp:cNvPr id="0" name=""/>
        <dsp:cNvSpPr/>
      </dsp:nvSpPr>
      <dsp:spPr>
        <a:xfrm rot="5400000">
          <a:off x="4038666" y="-1360623"/>
          <a:ext cx="1097796" cy="681064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Establecer controles y definir los procesos que se lleven a cabo en todas las áreas dentro de la organización. </a:t>
          </a:r>
          <a:endParaRPr lang="es-EC" sz="1500" kern="1200" dirty="0"/>
        </a:p>
      </dsp:txBody>
      <dsp:txXfrm rot="5400000">
        <a:off x="4038666" y="-1360623"/>
        <a:ext cx="1097796" cy="6810645"/>
      </dsp:txXfrm>
    </dsp:sp>
    <dsp:sp modelId="{09F33183-9995-420F-A38A-1160ECDFD372}">
      <dsp:nvSpPr>
        <dsp:cNvPr id="0" name=""/>
        <dsp:cNvSpPr/>
      </dsp:nvSpPr>
      <dsp:spPr>
        <a:xfrm rot="5400000">
          <a:off x="-253337" y="3244762"/>
          <a:ext cx="1688918" cy="118224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smtClean="0"/>
            <a:t>6.-</a:t>
          </a:r>
          <a:endParaRPr lang="es-EC" sz="3500" kern="1200" dirty="0"/>
        </a:p>
      </dsp:txBody>
      <dsp:txXfrm rot="5400000">
        <a:off x="-253337" y="3244762"/>
        <a:ext cx="1688918" cy="1182242"/>
      </dsp:txXfrm>
    </dsp:sp>
    <dsp:sp modelId="{2F3772C1-B26E-485D-A5ED-FB80941736D4}">
      <dsp:nvSpPr>
        <dsp:cNvPr id="0" name=""/>
        <dsp:cNvSpPr/>
      </dsp:nvSpPr>
      <dsp:spPr>
        <a:xfrm rot="5400000">
          <a:off x="4038666" y="135000"/>
          <a:ext cx="1097796" cy="681064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Adquirir nuevos equipos y software, para mantener una mejor comunicación, supervisión y control en cada uno de los establecimientos de la empresa, además poder competir dentro del sector de entretenimiento.</a:t>
          </a:r>
          <a:endParaRPr lang="es-EC" sz="1600" kern="1200" dirty="0"/>
        </a:p>
      </dsp:txBody>
      <dsp:txXfrm rot="5400000">
        <a:off x="4038666" y="135000"/>
        <a:ext cx="1097796" cy="681064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B6E82-9C94-4712-B870-E9621F4E3449}">
      <dsp:nvSpPr>
        <dsp:cNvPr id="0" name=""/>
        <dsp:cNvSpPr/>
      </dsp:nvSpPr>
      <dsp:spPr>
        <a:xfrm rot="5400000">
          <a:off x="-339794" y="341545"/>
          <a:ext cx="2265298" cy="158570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EC" sz="4700" kern="1200" dirty="0" smtClean="0"/>
            <a:t>7.-</a:t>
          </a:r>
          <a:endParaRPr lang="es-EC" sz="4700" kern="1200" dirty="0"/>
        </a:p>
      </dsp:txBody>
      <dsp:txXfrm rot="5400000">
        <a:off x="-339794" y="341545"/>
        <a:ext cx="2265298" cy="1585708"/>
      </dsp:txXfrm>
    </dsp:sp>
    <dsp:sp modelId="{64B6698E-F086-4473-8899-AFE2388A1DA9}">
      <dsp:nvSpPr>
        <dsp:cNvPr id="0" name=""/>
        <dsp:cNvSpPr/>
      </dsp:nvSpPr>
      <dsp:spPr>
        <a:xfrm rot="5400000">
          <a:off x="4053076" y="-2465616"/>
          <a:ext cx="1472444" cy="640717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Incrementar el capital social, además utilizar las utilidades retenidas para recapitalizar, con la finalidad de poder reducir el apalancamiento financiero.</a:t>
          </a:r>
          <a:endParaRPr lang="es-EC" sz="1800" kern="1200" dirty="0"/>
        </a:p>
      </dsp:txBody>
      <dsp:txXfrm rot="5400000">
        <a:off x="4053076" y="-2465616"/>
        <a:ext cx="1472444" cy="6407179"/>
      </dsp:txXfrm>
    </dsp:sp>
    <dsp:sp modelId="{9FADC355-5A29-4217-8845-31DA96FFDA3E}">
      <dsp:nvSpPr>
        <dsp:cNvPr id="0" name=""/>
        <dsp:cNvSpPr/>
      </dsp:nvSpPr>
      <dsp:spPr>
        <a:xfrm rot="5400000">
          <a:off x="-339794" y="2321217"/>
          <a:ext cx="2265298" cy="158570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EC" sz="4700" kern="1200" dirty="0" smtClean="0"/>
            <a:t>8.-</a:t>
          </a:r>
          <a:endParaRPr lang="es-EC" sz="4700" kern="1200" dirty="0"/>
        </a:p>
      </dsp:txBody>
      <dsp:txXfrm rot="5400000">
        <a:off x="-339794" y="2321217"/>
        <a:ext cx="2265298" cy="1585708"/>
      </dsp:txXfrm>
    </dsp:sp>
    <dsp:sp modelId="{B7B6869C-B491-48D0-B331-0DD716775155}">
      <dsp:nvSpPr>
        <dsp:cNvPr id="0" name=""/>
        <dsp:cNvSpPr/>
      </dsp:nvSpPr>
      <dsp:spPr>
        <a:xfrm rot="5400000">
          <a:off x="4053076" y="-485944"/>
          <a:ext cx="1472444" cy="640717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Mantener la póliza contra accidentes para tener mayor confianza con los clientes, además en caso de que se adquiera nuevos equipos asegurarlos en el tiempo correcto.</a:t>
          </a:r>
          <a:endParaRPr lang="es-EC" sz="1600" kern="1200" dirty="0"/>
        </a:p>
      </dsp:txBody>
      <dsp:txXfrm rot="5400000">
        <a:off x="4053076" y="-485944"/>
        <a:ext cx="1472444" cy="64071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29F09E-45D0-42E9-8ECD-B209CF3B6292}">
      <dsp:nvSpPr>
        <dsp:cNvPr id="0" name=""/>
        <dsp:cNvSpPr/>
      </dsp:nvSpPr>
      <dsp:spPr>
        <a:xfrm>
          <a:off x="0" y="569337"/>
          <a:ext cx="2250249" cy="1350150"/>
        </a:xfrm>
        <a:prstGeom prst="roundRect">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Esquema sencillo	</a:t>
          </a:r>
          <a:endParaRPr lang="es-EC" sz="2000" kern="1200" dirty="0">
            <a:solidFill>
              <a:schemeClr val="tx1"/>
            </a:solidFill>
          </a:endParaRPr>
        </a:p>
      </dsp:txBody>
      <dsp:txXfrm>
        <a:off x="0" y="569337"/>
        <a:ext cx="2250249" cy="1350150"/>
      </dsp:txXfrm>
    </dsp:sp>
    <dsp:sp modelId="{B7077FA5-208F-4235-8AF8-7507CD47E3BC}">
      <dsp:nvSpPr>
        <dsp:cNvPr id="0" name=""/>
        <dsp:cNvSpPr/>
      </dsp:nvSpPr>
      <dsp:spPr>
        <a:xfrm>
          <a:off x="2475274" y="569337"/>
          <a:ext cx="2250249" cy="1350150"/>
        </a:xfrm>
        <a:prstGeom prst="roundRect">
          <a:avLst/>
        </a:prstGeom>
        <a:gradFill rotWithShape="0">
          <a:gsLst>
            <a:gs pos="0">
              <a:schemeClr val="accent3">
                <a:hueOff val="2812566"/>
                <a:satOff val="-4220"/>
                <a:lumOff val="-686"/>
                <a:alphaOff val="0"/>
                <a:tint val="60000"/>
                <a:satMod val="160000"/>
              </a:schemeClr>
            </a:gs>
            <a:gs pos="46000">
              <a:schemeClr val="accent3">
                <a:hueOff val="2812566"/>
                <a:satOff val="-4220"/>
                <a:lumOff val="-686"/>
                <a:alphaOff val="0"/>
                <a:tint val="86000"/>
                <a:satMod val="160000"/>
              </a:schemeClr>
            </a:gs>
            <a:gs pos="100000">
              <a:schemeClr val="accent3">
                <a:hueOff val="2812566"/>
                <a:satOff val="-4220"/>
                <a:lumOff val="-68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2812566"/>
              <a:satOff val="-4220"/>
              <a:lumOff val="-68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Tres niveles</a:t>
          </a:r>
          <a:endParaRPr lang="es-EC" sz="2000" kern="1200" dirty="0">
            <a:solidFill>
              <a:schemeClr val="tx1"/>
            </a:solidFill>
          </a:endParaRPr>
        </a:p>
      </dsp:txBody>
      <dsp:txXfrm>
        <a:off x="2475274" y="569337"/>
        <a:ext cx="2250249" cy="1350150"/>
      </dsp:txXfrm>
    </dsp:sp>
    <dsp:sp modelId="{26172DB2-EB7A-4A03-9CC4-D310ADFB4200}">
      <dsp:nvSpPr>
        <dsp:cNvPr id="0" name=""/>
        <dsp:cNvSpPr/>
      </dsp:nvSpPr>
      <dsp:spPr>
        <a:xfrm>
          <a:off x="4950550" y="569337"/>
          <a:ext cx="2250249" cy="1350150"/>
        </a:xfrm>
        <a:prstGeom prst="roundRect">
          <a:avLst/>
        </a:prstGeom>
        <a:gradFill rotWithShape="0">
          <a:gsLst>
            <a:gs pos="0">
              <a:schemeClr val="accent3">
                <a:hueOff val="5625132"/>
                <a:satOff val="-8440"/>
                <a:lumOff val="-1373"/>
                <a:alphaOff val="0"/>
                <a:tint val="60000"/>
                <a:satMod val="160000"/>
              </a:schemeClr>
            </a:gs>
            <a:gs pos="46000">
              <a:schemeClr val="accent3">
                <a:hueOff val="5625132"/>
                <a:satOff val="-8440"/>
                <a:lumOff val="-1373"/>
                <a:alphaOff val="0"/>
                <a:tint val="86000"/>
                <a:satMod val="160000"/>
              </a:schemeClr>
            </a:gs>
            <a:gs pos="100000">
              <a:schemeClr val="accent3">
                <a:hueOff val="5625132"/>
                <a:satOff val="-8440"/>
                <a:lumOff val="-137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5625132"/>
              <a:satOff val="-8440"/>
              <a:lumOff val="-137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Realiza concesiones con centros comerciales</a:t>
          </a:r>
          <a:endParaRPr lang="es-EC" sz="2000" kern="1200" dirty="0">
            <a:solidFill>
              <a:schemeClr val="tx1"/>
            </a:solidFill>
          </a:endParaRPr>
        </a:p>
      </dsp:txBody>
      <dsp:txXfrm>
        <a:off x="4950550" y="569337"/>
        <a:ext cx="2250249" cy="1350150"/>
      </dsp:txXfrm>
    </dsp:sp>
    <dsp:sp modelId="{524A488B-828A-494B-A941-A12506082658}">
      <dsp:nvSpPr>
        <dsp:cNvPr id="0" name=""/>
        <dsp:cNvSpPr/>
      </dsp:nvSpPr>
      <dsp:spPr>
        <a:xfrm>
          <a:off x="1237637" y="2144512"/>
          <a:ext cx="2250249" cy="1350150"/>
        </a:xfrm>
        <a:prstGeom prst="roundRect">
          <a:avLst/>
        </a:prstGeom>
        <a:gradFill rotWithShape="0">
          <a:gsLst>
            <a:gs pos="0">
              <a:schemeClr val="accent3">
                <a:hueOff val="8437698"/>
                <a:satOff val="-12660"/>
                <a:lumOff val="-2059"/>
                <a:alphaOff val="0"/>
                <a:tint val="60000"/>
                <a:satMod val="160000"/>
              </a:schemeClr>
            </a:gs>
            <a:gs pos="46000">
              <a:schemeClr val="accent3">
                <a:hueOff val="8437698"/>
                <a:satOff val="-12660"/>
                <a:lumOff val="-2059"/>
                <a:alphaOff val="0"/>
                <a:tint val="86000"/>
                <a:satMod val="160000"/>
              </a:schemeClr>
            </a:gs>
            <a:gs pos="100000">
              <a:schemeClr val="accent3">
                <a:hueOff val="8437698"/>
                <a:satOff val="-12660"/>
                <a:lumOff val="-205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8437698"/>
              <a:satOff val="-12660"/>
              <a:lumOff val="-205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Mantiene una Póliza de seguros para los juegos.</a:t>
          </a:r>
          <a:endParaRPr lang="es-EC" sz="2000" kern="1200" dirty="0">
            <a:solidFill>
              <a:schemeClr val="tx1"/>
            </a:solidFill>
          </a:endParaRPr>
        </a:p>
      </dsp:txBody>
      <dsp:txXfrm>
        <a:off x="1237637" y="2144512"/>
        <a:ext cx="2250249" cy="1350150"/>
      </dsp:txXfrm>
    </dsp:sp>
    <dsp:sp modelId="{A7DDB524-A168-4616-BA57-94DB08B5EA00}">
      <dsp:nvSpPr>
        <dsp:cNvPr id="0" name=""/>
        <dsp:cNvSpPr/>
      </dsp:nvSpPr>
      <dsp:spPr>
        <a:xfrm>
          <a:off x="3712912" y="2144512"/>
          <a:ext cx="2250249" cy="1350150"/>
        </a:xfrm>
        <a:prstGeom prst="roundRect">
          <a:avLst/>
        </a:prstGeom>
        <a:gradFill rotWithShape="0">
          <a:gsLst>
            <a:gs pos="0">
              <a:schemeClr val="accent3">
                <a:hueOff val="11250264"/>
                <a:satOff val="-16880"/>
                <a:lumOff val="-2745"/>
                <a:alphaOff val="0"/>
                <a:tint val="60000"/>
                <a:satMod val="160000"/>
              </a:schemeClr>
            </a:gs>
            <a:gs pos="46000">
              <a:schemeClr val="accent3">
                <a:hueOff val="11250264"/>
                <a:satOff val="-16880"/>
                <a:lumOff val="-2745"/>
                <a:alphaOff val="0"/>
                <a:tint val="86000"/>
                <a:satMod val="160000"/>
              </a:schemeClr>
            </a:gs>
            <a:gs pos="100000">
              <a:schemeClr val="accent3">
                <a:hueOff val="11250264"/>
                <a:satOff val="-16880"/>
                <a:lumOff val="-274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11250264"/>
              <a:satOff val="-16880"/>
              <a:lumOff val="-274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Cuenta con 22 personas</a:t>
          </a:r>
          <a:endParaRPr lang="es-EC" sz="2000" kern="1200" dirty="0">
            <a:solidFill>
              <a:schemeClr val="tx1"/>
            </a:solidFill>
          </a:endParaRPr>
        </a:p>
      </dsp:txBody>
      <dsp:txXfrm>
        <a:off x="3712912" y="2144512"/>
        <a:ext cx="2250249" cy="13501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29F09E-45D0-42E9-8ECD-B209CF3B6292}">
      <dsp:nvSpPr>
        <dsp:cNvPr id="0" name=""/>
        <dsp:cNvSpPr/>
      </dsp:nvSpPr>
      <dsp:spPr>
        <a:xfrm>
          <a:off x="0" y="0"/>
          <a:ext cx="2905785" cy="1626508"/>
        </a:xfrm>
        <a:prstGeom prst="snip2DiagRect">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C" sz="2400" kern="1200" dirty="0" smtClean="0">
              <a:solidFill>
                <a:schemeClr val="tx1"/>
              </a:solidFill>
            </a:rPr>
            <a:t>Maneja un </a:t>
          </a:r>
          <a:r>
            <a:rPr lang="es-ES" sz="2400" kern="1200" dirty="0" smtClean="0">
              <a:solidFill>
                <a:schemeClr val="tx1"/>
              </a:solidFill>
            </a:rPr>
            <a:t>software</a:t>
          </a:r>
          <a:endParaRPr lang="es-EC" sz="2400" kern="1200" dirty="0">
            <a:solidFill>
              <a:schemeClr val="tx1"/>
            </a:solidFill>
          </a:endParaRPr>
        </a:p>
        <a:p>
          <a:pPr marL="228600" lvl="1" indent="-228600" algn="ctr" defTabSz="1066800">
            <a:lnSpc>
              <a:spcPct val="90000"/>
            </a:lnSpc>
            <a:spcBef>
              <a:spcPct val="0"/>
            </a:spcBef>
            <a:spcAft>
              <a:spcPct val="15000"/>
            </a:spcAft>
            <a:buChar char="••"/>
          </a:pPr>
          <a:r>
            <a:rPr lang="es-ES" sz="2400" kern="1200" dirty="0" smtClean="0">
              <a:solidFill>
                <a:schemeClr val="tx1"/>
              </a:solidFill>
            </a:rPr>
            <a:t>ARES 7</a:t>
          </a:r>
          <a:endParaRPr lang="es-EC" sz="2400" kern="1200" dirty="0">
            <a:solidFill>
              <a:schemeClr val="tx1"/>
            </a:solidFill>
          </a:endParaRPr>
        </a:p>
      </dsp:txBody>
      <dsp:txXfrm>
        <a:off x="0" y="0"/>
        <a:ext cx="2905785" cy="1626508"/>
      </dsp:txXfrm>
    </dsp:sp>
    <dsp:sp modelId="{DC1AB4A5-FABA-4C1A-AF06-A5D848F3BAF7}">
      <dsp:nvSpPr>
        <dsp:cNvPr id="0" name=""/>
        <dsp:cNvSpPr/>
      </dsp:nvSpPr>
      <dsp:spPr>
        <a:xfrm>
          <a:off x="3392898" y="2144"/>
          <a:ext cx="3591873" cy="1626508"/>
        </a:xfrm>
        <a:prstGeom prst="snip2DiagRect">
          <a:avLst/>
        </a:prstGeom>
        <a:gradFill rotWithShape="0">
          <a:gsLst>
            <a:gs pos="0">
              <a:schemeClr val="accent2">
                <a:hueOff val="2340759"/>
                <a:satOff val="-2919"/>
                <a:lumOff val="686"/>
                <a:alphaOff val="0"/>
                <a:tint val="60000"/>
                <a:satMod val="160000"/>
              </a:schemeClr>
            </a:gs>
            <a:gs pos="46000">
              <a:schemeClr val="accent2">
                <a:hueOff val="2340759"/>
                <a:satOff val="-2919"/>
                <a:lumOff val="686"/>
                <a:alphaOff val="0"/>
                <a:tint val="86000"/>
                <a:satMod val="160000"/>
              </a:schemeClr>
            </a:gs>
            <a:gs pos="100000">
              <a:schemeClr val="accent2">
                <a:hueOff val="2340759"/>
                <a:satOff val="-2919"/>
                <a:lumOff val="68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S" sz="2400" kern="1200" dirty="0" smtClean="0">
              <a:solidFill>
                <a:schemeClr val="tx1"/>
              </a:solidFill>
            </a:rPr>
            <a:t>Para mantener contacto </a:t>
          </a:r>
          <a:endParaRPr lang="es-EC" sz="2400" kern="1200" dirty="0">
            <a:solidFill>
              <a:schemeClr val="tx1"/>
            </a:solidFill>
          </a:endParaRPr>
        </a:p>
        <a:p>
          <a:pPr marL="228600" lvl="1" indent="-228600" algn="ctr" defTabSz="1066800">
            <a:lnSpc>
              <a:spcPct val="90000"/>
            </a:lnSpc>
            <a:spcBef>
              <a:spcPct val="0"/>
            </a:spcBef>
            <a:spcAft>
              <a:spcPct val="15000"/>
            </a:spcAft>
            <a:buChar char="••"/>
          </a:pPr>
          <a:r>
            <a:rPr lang="es-ES" sz="2400" kern="1200" dirty="0" smtClean="0">
              <a:solidFill>
                <a:schemeClr val="tx1"/>
              </a:solidFill>
            </a:rPr>
            <a:t>El </a:t>
          </a:r>
          <a:r>
            <a:rPr lang="es-ES" sz="2400" kern="1200" dirty="0" err="1" smtClean="0">
              <a:solidFill>
                <a:schemeClr val="tx1"/>
              </a:solidFill>
            </a:rPr>
            <a:t>Teamviewer</a:t>
          </a:r>
          <a:r>
            <a:rPr lang="es-ES" sz="2400" kern="1200" dirty="0" smtClean="0">
              <a:solidFill>
                <a:schemeClr val="tx1"/>
              </a:solidFill>
            </a:rPr>
            <a:t>, </a:t>
          </a:r>
          <a:endParaRPr lang="es-EC" sz="2400" kern="1200" dirty="0">
            <a:solidFill>
              <a:schemeClr val="tx1"/>
            </a:solidFill>
          </a:endParaRPr>
        </a:p>
        <a:p>
          <a:pPr marL="228600" lvl="1" indent="-228600" algn="ctr" defTabSz="1066800">
            <a:lnSpc>
              <a:spcPct val="90000"/>
            </a:lnSpc>
            <a:spcBef>
              <a:spcPct val="0"/>
            </a:spcBef>
            <a:spcAft>
              <a:spcPct val="15000"/>
            </a:spcAft>
            <a:buChar char="••"/>
          </a:pPr>
          <a:r>
            <a:rPr lang="es-ES" sz="2400" kern="1200" smtClean="0">
              <a:solidFill>
                <a:schemeClr val="tx1"/>
              </a:solidFill>
            </a:rPr>
            <a:t>Vía </a:t>
          </a:r>
          <a:r>
            <a:rPr lang="es-EC" sz="2400" kern="1200" smtClean="0">
              <a:solidFill>
                <a:schemeClr val="tx1"/>
              </a:solidFill>
            </a:rPr>
            <a:t>Skype</a:t>
          </a:r>
          <a:r>
            <a:rPr lang="es-ES" sz="2400" kern="1200" smtClean="0">
              <a:solidFill>
                <a:schemeClr val="tx1"/>
              </a:solidFill>
            </a:rPr>
            <a:t>.</a:t>
          </a:r>
          <a:endParaRPr lang="es-EC" sz="2400" kern="1200" dirty="0">
            <a:solidFill>
              <a:schemeClr val="tx1"/>
            </a:solidFill>
          </a:endParaRPr>
        </a:p>
      </dsp:txBody>
      <dsp:txXfrm>
        <a:off x="3392898" y="2144"/>
        <a:ext cx="3591873" cy="1626508"/>
      </dsp:txXfrm>
    </dsp:sp>
    <dsp:sp modelId="{67C023F6-2C20-4A9A-A7C0-3A0AF8EC3FC8}">
      <dsp:nvSpPr>
        <dsp:cNvPr id="0" name=""/>
        <dsp:cNvSpPr/>
      </dsp:nvSpPr>
      <dsp:spPr>
        <a:xfrm>
          <a:off x="1728193" y="1899738"/>
          <a:ext cx="3744413" cy="1626508"/>
        </a:xfrm>
        <a:prstGeom prst="snip2DiagRect">
          <a:avLst/>
        </a:prstGeom>
        <a:gradFill rotWithShape="0">
          <a:gsLst>
            <a:gs pos="0">
              <a:schemeClr val="accent2">
                <a:hueOff val="4681519"/>
                <a:satOff val="-5839"/>
                <a:lumOff val="1373"/>
                <a:alphaOff val="0"/>
                <a:tint val="60000"/>
                <a:satMod val="160000"/>
              </a:schemeClr>
            </a:gs>
            <a:gs pos="46000">
              <a:schemeClr val="accent2">
                <a:hueOff val="4681519"/>
                <a:satOff val="-5839"/>
                <a:lumOff val="1373"/>
                <a:alphaOff val="0"/>
                <a:tint val="86000"/>
                <a:satMod val="160000"/>
              </a:schemeClr>
            </a:gs>
            <a:gs pos="100000">
              <a:schemeClr val="accent2">
                <a:hueOff val="4681519"/>
                <a:satOff val="-5839"/>
                <a:lumOff val="137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S" sz="2400" kern="1200" dirty="0" smtClean="0">
              <a:solidFill>
                <a:schemeClr val="tx1"/>
              </a:solidFill>
            </a:rPr>
            <a:t>Maquinarias y equipos</a:t>
          </a:r>
          <a:endParaRPr lang="es-EC" sz="2400" kern="1200" dirty="0">
            <a:solidFill>
              <a:schemeClr val="tx1"/>
            </a:solidFill>
          </a:endParaRPr>
        </a:p>
        <a:p>
          <a:pPr marL="228600" lvl="1" indent="-228600" algn="ctr" defTabSz="1066800">
            <a:lnSpc>
              <a:spcPct val="90000"/>
            </a:lnSpc>
            <a:spcBef>
              <a:spcPct val="0"/>
            </a:spcBef>
            <a:spcAft>
              <a:spcPct val="15000"/>
            </a:spcAft>
            <a:buChar char="••"/>
          </a:pPr>
          <a:r>
            <a:rPr lang="es-ES" sz="2400" kern="1200" dirty="0" smtClean="0">
              <a:solidFill>
                <a:schemeClr val="tx1"/>
              </a:solidFill>
            </a:rPr>
            <a:t>Tipo mecánico</a:t>
          </a:r>
          <a:endParaRPr lang="es-EC" sz="2400" kern="1200" dirty="0">
            <a:solidFill>
              <a:schemeClr val="tx1"/>
            </a:solidFill>
          </a:endParaRPr>
        </a:p>
      </dsp:txBody>
      <dsp:txXfrm>
        <a:off x="1728193" y="1899738"/>
        <a:ext cx="3744413" cy="16265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9FA448-AF9B-4703-9DFD-9F995D397930}">
      <dsp:nvSpPr>
        <dsp:cNvPr id="0" name=""/>
        <dsp:cNvSpPr/>
      </dsp:nvSpPr>
      <dsp:spPr>
        <a:xfrm>
          <a:off x="637685" y="58"/>
          <a:ext cx="1064381" cy="294662"/>
        </a:xfrm>
        <a:prstGeom prst="round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dirty="0"/>
            <a:t>Respeto</a:t>
          </a:r>
        </a:p>
      </dsp:txBody>
      <dsp:txXfrm>
        <a:off x="637685" y="58"/>
        <a:ext cx="1064381" cy="294662"/>
      </dsp:txXfrm>
    </dsp:sp>
    <dsp:sp modelId="{41EC1D1A-24D2-4929-891B-538F9D9329B5}">
      <dsp:nvSpPr>
        <dsp:cNvPr id="0" name=""/>
        <dsp:cNvSpPr/>
      </dsp:nvSpPr>
      <dsp:spPr>
        <a:xfrm>
          <a:off x="637685" y="295457"/>
          <a:ext cx="1064381" cy="294662"/>
        </a:xfrm>
        <a:prstGeom prst="roundRect">
          <a:avLst/>
        </a:prstGeom>
        <a:gradFill rotWithShape="0">
          <a:gsLst>
            <a:gs pos="0">
              <a:schemeClr val="accent2">
                <a:hueOff val="1170380"/>
                <a:satOff val="-1460"/>
                <a:lumOff val="343"/>
                <a:alphaOff val="0"/>
                <a:tint val="10000"/>
                <a:satMod val="300000"/>
              </a:schemeClr>
            </a:gs>
            <a:gs pos="34000">
              <a:schemeClr val="accent2">
                <a:hueOff val="1170380"/>
                <a:satOff val="-1460"/>
                <a:lumOff val="343"/>
                <a:alphaOff val="0"/>
                <a:tint val="13500"/>
                <a:satMod val="250000"/>
              </a:schemeClr>
            </a:gs>
            <a:gs pos="100000">
              <a:schemeClr val="accent2">
                <a:hueOff val="1170380"/>
                <a:satOff val="-1460"/>
                <a:lumOff val="343"/>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a:t>Integridad</a:t>
          </a:r>
        </a:p>
      </dsp:txBody>
      <dsp:txXfrm>
        <a:off x="637685" y="295457"/>
        <a:ext cx="1064381" cy="294662"/>
      </dsp:txXfrm>
    </dsp:sp>
    <dsp:sp modelId="{2A896B4F-FEBC-49CD-A84E-2B9A3A32BE29}">
      <dsp:nvSpPr>
        <dsp:cNvPr id="0" name=""/>
        <dsp:cNvSpPr/>
      </dsp:nvSpPr>
      <dsp:spPr>
        <a:xfrm>
          <a:off x="637685" y="590856"/>
          <a:ext cx="1064381" cy="294662"/>
        </a:xfrm>
        <a:prstGeom prst="roundRect">
          <a:avLst/>
        </a:prstGeom>
        <a:gradFill rotWithShape="0">
          <a:gsLst>
            <a:gs pos="0">
              <a:schemeClr val="accent2">
                <a:hueOff val="2340759"/>
                <a:satOff val="-2919"/>
                <a:lumOff val="686"/>
                <a:alphaOff val="0"/>
                <a:tint val="10000"/>
                <a:satMod val="300000"/>
              </a:schemeClr>
            </a:gs>
            <a:gs pos="34000">
              <a:schemeClr val="accent2">
                <a:hueOff val="2340759"/>
                <a:satOff val="-2919"/>
                <a:lumOff val="686"/>
                <a:alphaOff val="0"/>
                <a:tint val="13500"/>
                <a:satMod val="250000"/>
              </a:schemeClr>
            </a:gs>
            <a:gs pos="100000">
              <a:schemeClr val="accent2">
                <a:hueOff val="2340759"/>
                <a:satOff val="-2919"/>
                <a:lumOff val="686"/>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a:t>Solidaridad</a:t>
          </a:r>
        </a:p>
      </dsp:txBody>
      <dsp:txXfrm>
        <a:off x="637685" y="590856"/>
        <a:ext cx="1064381" cy="294662"/>
      </dsp:txXfrm>
    </dsp:sp>
    <dsp:sp modelId="{35D9A88F-BDB2-47AC-9325-9F0DF5016CA0}">
      <dsp:nvSpPr>
        <dsp:cNvPr id="0" name=""/>
        <dsp:cNvSpPr/>
      </dsp:nvSpPr>
      <dsp:spPr>
        <a:xfrm>
          <a:off x="637685" y="886255"/>
          <a:ext cx="1064381" cy="294662"/>
        </a:xfrm>
        <a:prstGeom prst="roundRect">
          <a:avLst/>
        </a:prstGeom>
        <a:gradFill rotWithShape="0">
          <a:gsLst>
            <a:gs pos="0">
              <a:schemeClr val="accent2">
                <a:hueOff val="3511139"/>
                <a:satOff val="-4379"/>
                <a:lumOff val="1030"/>
                <a:alphaOff val="0"/>
                <a:tint val="10000"/>
                <a:satMod val="300000"/>
              </a:schemeClr>
            </a:gs>
            <a:gs pos="34000">
              <a:schemeClr val="accent2">
                <a:hueOff val="3511139"/>
                <a:satOff val="-4379"/>
                <a:lumOff val="1030"/>
                <a:alphaOff val="0"/>
                <a:tint val="13500"/>
                <a:satMod val="250000"/>
              </a:schemeClr>
            </a:gs>
            <a:gs pos="100000">
              <a:schemeClr val="accent2">
                <a:hueOff val="3511139"/>
                <a:satOff val="-4379"/>
                <a:lumOff val="103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a:t>Responsabilidad</a:t>
          </a:r>
        </a:p>
      </dsp:txBody>
      <dsp:txXfrm>
        <a:off x="637685" y="886255"/>
        <a:ext cx="1064381" cy="294662"/>
      </dsp:txXfrm>
    </dsp:sp>
    <dsp:sp modelId="{C6FF211B-2B56-4D14-8A79-D848CDBF3078}">
      <dsp:nvSpPr>
        <dsp:cNvPr id="0" name=""/>
        <dsp:cNvSpPr/>
      </dsp:nvSpPr>
      <dsp:spPr>
        <a:xfrm>
          <a:off x="637685" y="1181654"/>
          <a:ext cx="1064381" cy="294662"/>
        </a:xfrm>
        <a:prstGeom prst="roundRect">
          <a:avLst/>
        </a:prstGeom>
        <a:gradFill rotWithShape="0">
          <a:gsLst>
            <a:gs pos="0">
              <a:schemeClr val="accent2">
                <a:hueOff val="4681519"/>
                <a:satOff val="-5839"/>
                <a:lumOff val="1373"/>
                <a:alphaOff val="0"/>
                <a:tint val="10000"/>
                <a:satMod val="300000"/>
              </a:schemeClr>
            </a:gs>
            <a:gs pos="34000">
              <a:schemeClr val="accent2">
                <a:hueOff val="4681519"/>
                <a:satOff val="-5839"/>
                <a:lumOff val="1373"/>
                <a:alphaOff val="0"/>
                <a:tint val="13500"/>
                <a:satMod val="250000"/>
              </a:schemeClr>
            </a:gs>
            <a:gs pos="100000">
              <a:schemeClr val="accent2">
                <a:hueOff val="4681519"/>
                <a:satOff val="-5839"/>
                <a:lumOff val="1373"/>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a:t>Honestidad</a:t>
          </a:r>
        </a:p>
      </dsp:txBody>
      <dsp:txXfrm>
        <a:off x="637685" y="1181654"/>
        <a:ext cx="1064381" cy="29466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4ABB73-5DE6-4A3C-8CF0-E83A3BE58FCB}">
      <dsp:nvSpPr>
        <dsp:cNvPr id="0" name=""/>
        <dsp:cNvSpPr/>
      </dsp:nvSpPr>
      <dsp:spPr>
        <a:xfrm>
          <a:off x="3747" y="0"/>
          <a:ext cx="5351065" cy="3344416"/>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B1BC3-19BB-4D15-A9B4-E1B67EF4E967}">
      <dsp:nvSpPr>
        <dsp:cNvPr id="0" name=""/>
        <dsp:cNvSpPr/>
      </dsp:nvSpPr>
      <dsp:spPr>
        <a:xfrm>
          <a:off x="731867" y="2486907"/>
          <a:ext cx="123074" cy="12307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65982-E740-460E-910D-A17F9FF6CCF1}">
      <dsp:nvSpPr>
        <dsp:cNvPr id="0" name=""/>
        <dsp:cNvSpPr/>
      </dsp:nvSpPr>
      <dsp:spPr>
        <a:xfrm>
          <a:off x="793404" y="2548444"/>
          <a:ext cx="915032" cy="795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15" tIns="0" rIns="0" bIns="0" numCol="1" spcCol="1270" anchor="t" anchorCtr="0">
          <a:noAutofit/>
        </a:bodyPr>
        <a:lstStyle/>
        <a:p>
          <a:pPr lvl="0" algn="ctr" defTabSz="488950">
            <a:lnSpc>
              <a:spcPct val="90000"/>
            </a:lnSpc>
            <a:spcBef>
              <a:spcPct val="0"/>
            </a:spcBef>
            <a:spcAft>
              <a:spcPct val="35000"/>
            </a:spcAft>
          </a:pPr>
          <a:r>
            <a:rPr lang="es-ES" sz="1100" kern="1200">
              <a:latin typeface="Times New Roman" pitchFamily="18" charset="0"/>
              <a:cs typeface="Times New Roman" pitchFamily="18" charset="0"/>
            </a:rPr>
            <a:t>Reducir los costos de mantenimiento</a:t>
          </a:r>
          <a:endParaRPr lang="es-EC" sz="1100" kern="1200">
            <a:latin typeface="Times New Roman" pitchFamily="18" charset="0"/>
            <a:cs typeface="Times New Roman" pitchFamily="18" charset="0"/>
          </a:endParaRPr>
        </a:p>
      </dsp:txBody>
      <dsp:txXfrm>
        <a:off x="793404" y="2548444"/>
        <a:ext cx="915032" cy="795971"/>
      </dsp:txXfrm>
    </dsp:sp>
    <dsp:sp modelId="{19BA2D16-9980-425B-BBF5-35A3B25F6CCF}">
      <dsp:nvSpPr>
        <dsp:cNvPr id="0" name=""/>
        <dsp:cNvSpPr/>
      </dsp:nvSpPr>
      <dsp:spPr>
        <a:xfrm>
          <a:off x="1601415" y="1708996"/>
          <a:ext cx="214042" cy="214042"/>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742B7-BA49-4685-9EB2-FF1BDF78BCFD}">
      <dsp:nvSpPr>
        <dsp:cNvPr id="0" name=""/>
        <dsp:cNvSpPr/>
      </dsp:nvSpPr>
      <dsp:spPr>
        <a:xfrm>
          <a:off x="1708436" y="1816017"/>
          <a:ext cx="1123723" cy="152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417" tIns="0" rIns="0" bIns="0" numCol="1" spcCol="1270" anchor="t" anchorCtr="0">
          <a:noAutofit/>
        </a:bodyPr>
        <a:lstStyle/>
        <a:p>
          <a:pPr lvl="0" algn="ctr" defTabSz="488950">
            <a:lnSpc>
              <a:spcPct val="90000"/>
            </a:lnSpc>
            <a:spcBef>
              <a:spcPct val="0"/>
            </a:spcBef>
            <a:spcAft>
              <a:spcPct val="35000"/>
            </a:spcAft>
          </a:pPr>
          <a:r>
            <a:rPr lang="es-ES" sz="1100" kern="1200" dirty="0">
              <a:latin typeface="Times New Roman" pitchFamily="18" charset="0"/>
              <a:cs typeface="Times New Roman" pitchFamily="18" charset="0"/>
            </a:rPr>
            <a:t>Aumentar el número promedio de juegos en 3 y 4 para la nueva sucursal que estarán ubicada en un centro comercial.</a:t>
          </a:r>
          <a:endParaRPr lang="es-EC" sz="1100" kern="1200" dirty="0">
            <a:latin typeface="Times New Roman" pitchFamily="18" charset="0"/>
            <a:cs typeface="Times New Roman" pitchFamily="18" charset="0"/>
          </a:endParaRPr>
        </a:p>
      </dsp:txBody>
      <dsp:txXfrm>
        <a:off x="1708436" y="1816017"/>
        <a:ext cx="1123723" cy="1528398"/>
      </dsp:txXfrm>
    </dsp:sp>
    <dsp:sp modelId="{1D61AC89-5A51-4FA3-986F-D935E1BA9F96}">
      <dsp:nvSpPr>
        <dsp:cNvPr id="0" name=""/>
        <dsp:cNvSpPr/>
      </dsp:nvSpPr>
      <dsp:spPr>
        <a:xfrm>
          <a:off x="2711761" y="1135763"/>
          <a:ext cx="283606" cy="283606"/>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2CAF2-9B54-48D4-8B87-9E61CCD01E0C}">
      <dsp:nvSpPr>
        <dsp:cNvPr id="0" name=""/>
        <dsp:cNvSpPr/>
      </dsp:nvSpPr>
      <dsp:spPr>
        <a:xfrm>
          <a:off x="2853564" y="1277566"/>
          <a:ext cx="1123723" cy="206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77" tIns="0" rIns="0" bIns="0" numCol="1" spcCol="1270" anchor="t" anchorCtr="0">
          <a:noAutofit/>
        </a:bodyPr>
        <a:lstStyle/>
        <a:p>
          <a:pPr lvl="0" algn="ctr" defTabSz="488950">
            <a:lnSpc>
              <a:spcPct val="90000"/>
            </a:lnSpc>
            <a:spcBef>
              <a:spcPct val="0"/>
            </a:spcBef>
            <a:spcAft>
              <a:spcPct val="35000"/>
            </a:spcAft>
          </a:pPr>
          <a:r>
            <a:rPr lang="es-ES" sz="1100" kern="1200" dirty="0">
              <a:latin typeface="Times New Roman" pitchFamily="18" charset="0"/>
              <a:cs typeface="Times New Roman" pitchFamily="18" charset="0"/>
            </a:rPr>
            <a:t>Generar una una oferta de mayor cantidad, renovación y ampliación de infraestructura para mayor afluencia de visitantes en base a inversión que se obtenga</a:t>
          </a:r>
          <a:r>
            <a:rPr lang="es-ES" sz="1100" kern="1200" dirty="0"/>
            <a:t>.</a:t>
          </a:r>
          <a:endParaRPr lang="es-EC" sz="1100" kern="1200" dirty="0">
            <a:latin typeface="Times New Roman" pitchFamily="18" charset="0"/>
            <a:cs typeface="Times New Roman" pitchFamily="18" charset="0"/>
          </a:endParaRPr>
        </a:p>
      </dsp:txBody>
      <dsp:txXfrm>
        <a:off x="2853564" y="1277566"/>
        <a:ext cx="1123723" cy="2066849"/>
      </dsp:txXfrm>
    </dsp:sp>
    <dsp:sp modelId="{69AA28B7-F723-40FB-8846-E2F900B3A6BB}">
      <dsp:nvSpPr>
        <dsp:cNvPr id="0" name=""/>
        <dsp:cNvSpPr/>
      </dsp:nvSpPr>
      <dsp:spPr>
        <a:xfrm>
          <a:off x="3921102" y="756506"/>
          <a:ext cx="379925" cy="379925"/>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6F056-F9A8-4178-AE17-C4B39B56C666}">
      <dsp:nvSpPr>
        <dsp:cNvPr id="0" name=""/>
        <dsp:cNvSpPr/>
      </dsp:nvSpPr>
      <dsp:spPr>
        <a:xfrm>
          <a:off x="4111065" y="946469"/>
          <a:ext cx="1123723" cy="239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315" tIns="0" rIns="0" bIns="0" numCol="1" spcCol="1270" anchor="t" anchorCtr="0">
          <a:noAutofit/>
        </a:bodyPr>
        <a:lstStyle/>
        <a:p>
          <a:pPr lvl="0" algn="ctr" defTabSz="488950">
            <a:lnSpc>
              <a:spcPct val="90000"/>
            </a:lnSpc>
            <a:spcBef>
              <a:spcPct val="0"/>
            </a:spcBef>
            <a:spcAft>
              <a:spcPct val="35000"/>
            </a:spcAft>
          </a:pPr>
          <a:r>
            <a:rPr lang="es-EC" sz="1100" kern="1200">
              <a:latin typeface="Times New Roman" pitchFamily="18" charset="0"/>
              <a:cs typeface="Times New Roman" pitchFamily="18" charset="0"/>
            </a:rPr>
            <a:t>Crear  fuentes de trabajo, con empleos directos e indirectos, relacionados con el giro del negocio</a:t>
          </a:r>
        </a:p>
      </dsp:txBody>
      <dsp:txXfrm>
        <a:off x="4111065" y="946469"/>
        <a:ext cx="1123723" cy="239794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08F1DF-D059-40F4-AD02-931FCF9EF94F}">
      <dsp:nvSpPr>
        <dsp:cNvPr id="0" name=""/>
        <dsp:cNvSpPr/>
      </dsp:nvSpPr>
      <dsp:spPr>
        <a:xfrm>
          <a:off x="2678" y="179486"/>
          <a:ext cx="830460" cy="498276"/>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Con empleados</a:t>
          </a:r>
        </a:p>
      </dsp:txBody>
      <dsp:txXfrm>
        <a:off x="2678" y="179486"/>
        <a:ext cx="830460" cy="498276"/>
      </dsp:txXfrm>
    </dsp:sp>
    <dsp:sp modelId="{8C71EDFF-9F12-41B2-BC3D-DEB7624B0D40}">
      <dsp:nvSpPr>
        <dsp:cNvPr id="0" name=""/>
        <dsp:cNvSpPr/>
      </dsp:nvSpPr>
      <dsp:spPr>
        <a:xfrm>
          <a:off x="916185" y="325647"/>
          <a:ext cx="176057" cy="205954"/>
        </a:xfrm>
        <a:prstGeom prst="rightArrow">
          <a:avLst>
            <a:gd name="adj1" fmla="val 60000"/>
            <a:gd name="adj2" fmla="val 5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916185" y="325647"/>
        <a:ext cx="176057" cy="205954"/>
      </dsp:txXfrm>
    </dsp:sp>
    <dsp:sp modelId="{DC40787A-C1F6-4069-B2F4-2199F2BFC9C0}">
      <dsp:nvSpPr>
        <dsp:cNvPr id="0" name=""/>
        <dsp:cNvSpPr/>
      </dsp:nvSpPr>
      <dsp:spPr>
        <a:xfrm>
          <a:off x="1165324" y="179486"/>
          <a:ext cx="830460" cy="498276"/>
        </a:xfrm>
        <a:prstGeom prst="roundRect">
          <a:avLst>
            <a:gd name="adj" fmla="val 10000"/>
          </a:avLst>
        </a:prstGeom>
        <a:gradFill rotWithShape="0">
          <a:gsLst>
            <a:gs pos="0">
              <a:schemeClr val="accent3">
                <a:hueOff val="2812566"/>
                <a:satOff val="-4220"/>
                <a:lumOff val="-686"/>
                <a:alphaOff val="0"/>
                <a:tint val="10000"/>
                <a:satMod val="300000"/>
              </a:schemeClr>
            </a:gs>
            <a:gs pos="34000">
              <a:schemeClr val="accent3">
                <a:hueOff val="2812566"/>
                <a:satOff val="-4220"/>
                <a:lumOff val="-686"/>
                <a:alphaOff val="0"/>
                <a:tint val="13500"/>
                <a:satMod val="250000"/>
              </a:schemeClr>
            </a:gs>
            <a:gs pos="100000">
              <a:schemeClr val="accent3">
                <a:hueOff val="2812566"/>
                <a:satOff val="-4220"/>
                <a:lumOff val="-686"/>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Con clientes</a:t>
          </a:r>
        </a:p>
      </dsp:txBody>
      <dsp:txXfrm>
        <a:off x="1165324" y="179486"/>
        <a:ext cx="830460" cy="498276"/>
      </dsp:txXfrm>
    </dsp:sp>
    <dsp:sp modelId="{4ECF378B-8370-4DFE-8C7A-28EE98BCED85}">
      <dsp:nvSpPr>
        <dsp:cNvPr id="0" name=""/>
        <dsp:cNvSpPr/>
      </dsp:nvSpPr>
      <dsp:spPr>
        <a:xfrm>
          <a:off x="2078831" y="325647"/>
          <a:ext cx="176057" cy="205954"/>
        </a:xfrm>
        <a:prstGeom prst="rightArrow">
          <a:avLst>
            <a:gd name="adj1" fmla="val 60000"/>
            <a:gd name="adj2" fmla="val 50000"/>
          </a:avLst>
        </a:prstGeom>
        <a:gradFill rotWithShape="0">
          <a:gsLst>
            <a:gs pos="0">
              <a:schemeClr val="accent3">
                <a:hueOff val="3750088"/>
                <a:satOff val="-5627"/>
                <a:lumOff val="-915"/>
                <a:alphaOff val="0"/>
                <a:tint val="10000"/>
                <a:satMod val="300000"/>
              </a:schemeClr>
            </a:gs>
            <a:gs pos="34000">
              <a:schemeClr val="accent3">
                <a:hueOff val="3750088"/>
                <a:satOff val="-5627"/>
                <a:lumOff val="-915"/>
                <a:alphaOff val="0"/>
                <a:tint val="13500"/>
                <a:satMod val="250000"/>
              </a:schemeClr>
            </a:gs>
            <a:gs pos="100000">
              <a:schemeClr val="accent3">
                <a:hueOff val="3750088"/>
                <a:satOff val="-5627"/>
                <a:lumOff val="-915"/>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2078831" y="325647"/>
        <a:ext cx="176057" cy="205954"/>
      </dsp:txXfrm>
    </dsp:sp>
    <dsp:sp modelId="{27F66BBB-5301-41E9-9C1F-50B4C6234F93}">
      <dsp:nvSpPr>
        <dsp:cNvPr id="0" name=""/>
        <dsp:cNvSpPr/>
      </dsp:nvSpPr>
      <dsp:spPr>
        <a:xfrm>
          <a:off x="2327969" y="179486"/>
          <a:ext cx="830460" cy="498276"/>
        </a:xfrm>
        <a:prstGeom prst="roundRect">
          <a:avLst>
            <a:gd name="adj" fmla="val 10000"/>
          </a:avLst>
        </a:prstGeom>
        <a:gradFill rotWithShape="0">
          <a:gsLst>
            <a:gs pos="0">
              <a:schemeClr val="accent3">
                <a:hueOff val="5625132"/>
                <a:satOff val="-8440"/>
                <a:lumOff val="-1373"/>
                <a:alphaOff val="0"/>
                <a:tint val="10000"/>
                <a:satMod val="300000"/>
              </a:schemeClr>
            </a:gs>
            <a:gs pos="34000">
              <a:schemeClr val="accent3">
                <a:hueOff val="5625132"/>
                <a:satOff val="-8440"/>
                <a:lumOff val="-1373"/>
                <a:alphaOff val="0"/>
                <a:tint val="13500"/>
                <a:satMod val="250000"/>
              </a:schemeClr>
            </a:gs>
            <a:gs pos="100000">
              <a:schemeClr val="accent3">
                <a:hueOff val="5625132"/>
                <a:satOff val="-8440"/>
                <a:lumOff val="-1373"/>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Liderazgo</a:t>
          </a:r>
        </a:p>
      </dsp:txBody>
      <dsp:txXfrm>
        <a:off x="2327969" y="179486"/>
        <a:ext cx="830460" cy="498276"/>
      </dsp:txXfrm>
    </dsp:sp>
    <dsp:sp modelId="{515D8651-7E30-426D-B8B4-7D117EF86CD7}">
      <dsp:nvSpPr>
        <dsp:cNvPr id="0" name=""/>
        <dsp:cNvSpPr/>
      </dsp:nvSpPr>
      <dsp:spPr>
        <a:xfrm>
          <a:off x="3241476" y="325647"/>
          <a:ext cx="176057" cy="205954"/>
        </a:xfrm>
        <a:prstGeom prst="rightArrow">
          <a:avLst>
            <a:gd name="adj1" fmla="val 60000"/>
            <a:gd name="adj2" fmla="val 50000"/>
          </a:avLst>
        </a:prstGeom>
        <a:gradFill rotWithShape="0">
          <a:gsLst>
            <a:gs pos="0">
              <a:schemeClr val="accent3">
                <a:hueOff val="7500176"/>
                <a:satOff val="-11253"/>
                <a:lumOff val="-1830"/>
                <a:alphaOff val="0"/>
                <a:tint val="10000"/>
                <a:satMod val="300000"/>
              </a:schemeClr>
            </a:gs>
            <a:gs pos="34000">
              <a:schemeClr val="accent3">
                <a:hueOff val="7500176"/>
                <a:satOff val="-11253"/>
                <a:lumOff val="-1830"/>
                <a:alphaOff val="0"/>
                <a:tint val="13500"/>
                <a:satMod val="250000"/>
              </a:schemeClr>
            </a:gs>
            <a:gs pos="100000">
              <a:schemeClr val="accent3">
                <a:hueOff val="7500176"/>
                <a:satOff val="-11253"/>
                <a:lumOff val="-183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3241476" y="325647"/>
        <a:ext cx="176057" cy="205954"/>
      </dsp:txXfrm>
    </dsp:sp>
    <dsp:sp modelId="{F183FD10-69E3-4280-9A14-0649A1F470C7}">
      <dsp:nvSpPr>
        <dsp:cNvPr id="0" name=""/>
        <dsp:cNvSpPr/>
      </dsp:nvSpPr>
      <dsp:spPr>
        <a:xfrm>
          <a:off x="3490614" y="179486"/>
          <a:ext cx="830460" cy="498276"/>
        </a:xfrm>
        <a:prstGeom prst="roundRect">
          <a:avLst>
            <a:gd name="adj" fmla="val 10000"/>
          </a:avLst>
        </a:prstGeom>
        <a:gradFill rotWithShape="0">
          <a:gsLst>
            <a:gs pos="0">
              <a:schemeClr val="accent3">
                <a:hueOff val="8437698"/>
                <a:satOff val="-12660"/>
                <a:lumOff val="-2059"/>
                <a:alphaOff val="0"/>
                <a:tint val="10000"/>
                <a:satMod val="300000"/>
              </a:schemeClr>
            </a:gs>
            <a:gs pos="34000">
              <a:schemeClr val="accent3">
                <a:hueOff val="8437698"/>
                <a:satOff val="-12660"/>
                <a:lumOff val="-2059"/>
                <a:alphaOff val="0"/>
                <a:tint val="13500"/>
                <a:satMod val="250000"/>
              </a:schemeClr>
            </a:gs>
            <a:gs pos="100000">
              <a:schemeClr val="accent3">
                <a:hueOff val="8437698"/>
                <a:satOff val="-12660"/>
                <a:lumOff val="-2059"/>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Eficiencia</a:t>
          </a:r>
        </a:p>
      </dsp:txBody>
      <dsp:txXfrm>
        <a:off x="3490614" y="179486"/>
        <a:ext cx="830460" cy="498276"/>
      </dsp:txXfrm>
    </dsp:sp>
    <dsp:sp modelId="{F37B50E2-F5DE-44BD-94F6-70FF05AAD883}">
      <dsp:nvSpPr>
        <dsp:cNvPr id="0" name=""/>
        <dsp:cNvSpPr/>
      </dsp:nvSpPr>
      <dsp:spPr>
        <a:xfrm>
          <a:off x="4404121" y="325647"/>
          <a:ext cx="176057" cy="205954"/>
        </a:xfrm>
        <a:prstGeom prst="rightArrow">
          <a:avLst>
            <a:gd name="adj1" fmla="val 60000"/>
            <a:gd name="adj2" fmla="val 50000"/>
          </a:avLst>
        </a:prstGeom>
        <a:gradFill rotWithShape="0">
          <a:gsLst>
            <a:gs pos="0">
              <a:schemeClr val="accent3">
                <a:hueOff val="11250264"/>
                <a:satOff val="-16880"/>
                <a:lumOff val="-2745"/>
                <a:alphaOff val="0"/>
                <a:tint val="10000"/>
                <a:satMod val="300000"/>
              </a:schemeClr>
            </a:gs>
            <a:gs pos="34000">
              <a:schemeClr val="accent3">
                <a:hueOff val="11250264"/>
                <a:satOff val="-16880"/>
                <a:lumOff val="-2745"/>
                <a:alphaOff val="0"/>
                <a:tint val="13500"/>
                <a:satMod val="250000"/>
              </a:schemeClr>
            </a:gs>
            <a:gs pos="100000">
              <a:schemeClr val="accent3">
                <a:hueOff val="11250264"/>
                <a:satOff val="-16880"/>
                <a:lumOff val="-2745"/>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4404121" y="325647"/>
        <a:ext cx="176057" cy="205954"/>
      </dsp:txXfrm>
    </dsp:sp>
    <dsp:sp modelId="{B83D8266-4257-46CC-8DDF-2A6EA9C0020E}">
      <dsp:nvSpPr>
        <dsp:cNvPr id="0" name=""/>
        <dsp:cNvSpPr/>
      </dsp:nvSpPr>
      <dsp:spPr>
        <a:xfrm>
          <a:off x="4653260" y="179486"/>
          <a:ext cx="830460" cy="498276"/>
        </a:xfrm>
        <a:prstGeom prst="roundRect">
          <a:avLst>
            <a:gd name="adj" fmla="val 10000"/>
          </a:avLst>
        </a:prstGeom>
        <a:gradFill rotWithShape="0">
          <a:gsLst>
            <a:gs pos="0">
              <a:schemeClr val="accent3">
                <a:hueOff val="11250264"/>
                <a:satOff val="-16880"/>
                <a:lumOff val="-2745"/>
                <a:alphaOff val="0"/>
                <a:tint val="10000"/>
                <a:satMod val="300000"/>
              </a:schemeClr>
            </a:gs>
            <a:gs pos="34000">
              <a:schemeClr val="accent3">
                <a:hueOff val="11250264"/>
                <a:satOff val="-16880"/>
                <a:lumOff val="-2745"/>
                <a:alphaOff val="0"/>
                <a:tint val="13500"/>
                <a:satMod val="250000"/>
              </a:schemeClr>
            </a:gs>
            <a:gs pos="100000">
              <a:schemeClr val="accent3">
                <a:hueOff val="11250264"/>
                <a:satOff val="-16880"/>
                <a:lumOff val="-2745"/>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Juegos</a:t>
          </a:r>
        </a:p>
      </dsp:txBody>
      <dsp:txXfrm>
        <a:off x="4653260" y="179486"/>
        <a:ext cx="830460" cy="49827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EF2A9A-2CB9-4B99-A760-7B3FEDEDCFB0}">
      <dsp:nvSpPr>
        <dsp:cNvPr id="0" name=""/>
        <dsp:cNvSpPr/>
      </dsp:nvSpPr>
      <dsp:spPr>
        <a:xfrm rot="5400000">
          <a:off x="4384255" y="-1836116"/>
          <a:ext cx="782637" cy="4654597"/>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s-EC" sz="3300" b="0" kern="1200" dirty="0" smtClean="0"/>
            <a:t>VAN= $32.910</a:t>
          </a:r>
          <a:endParaRPr lang="es-EC" sz="3300" b="0" kern="1200" dirty="0"/>
        </a:p>
      </dsp:txBody>
      <dsp:txXfrm rot="5400000">
        <a:off x="4384255" y="-1836116"/>
        <a:ext cx="782637" cy="4654597"/>
      </dsp:txXfrm>
    </dsp:sp>
    <dsp:sp modelId="{91845BFD-CAF0-4262-8FF5-3E5FA18DA5F0}">
      <dsp:nvSpPr>
        <dsp:cNvPr id="0" name=""/>
        <dsp:cNvSpPr/>
      </dsp:nvSpPr>
      <dsp:spPr>
        <a:xfrm>
          <a:off x="169934" y="2033"/>
          <a:ext cx="2278340" cy="978296"/>
        </a:xfrm>
        <a:prstGeom prst="round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0" kern="1200" dirty="0" smtClean="0"/>
            <a:t>VAN</a:t>
          </a:r>
          <a:endParaRPr lang="es-EC" sz="2900" b="0" kern="1200" dirty="0"/>
        </a:p>
      </dsp:txBody>
      <dsp:txXfrm>
        <a:off x="169934" y="2033"/>
        <a:ext cx="2278340" cy="978296"/>
      </dsp:txXfrm>
    </dsp:sp>
    <dsp:sp modelId="{90E58B6C-7600-46DF-8580-6285915EAFDC}">
      <dsp:nvSpPr>
        <dsp:cNvPr id="0" name=""/>
        <dsp:cNvSpPr/>
      </dsp:nvSpPr>
      <dsp:spPr>
        <a:xfrm rot="5400000">
          <a:off x="4384255" y="-808904"/>
          <a:ext cx="782637" cy="4654597"/>
        </a:xfrm>
        <a:prstGeom prst="round2Same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s-EC" sz="3300" b="0" kern="1200" dirty="0" err="1" smtClean="0"/>
            <a:t>TIR</a:t>
          </a:r>
          <a:r>
            <a:rPr lang="es-EC" sz="3300" b="0" kern="1200" dirty="0" smtClean="0"/>
            <a:t>= 20%</a:t>
          </a:r>
          <a:endParaRPr lang="es-EC" sz="3300" b="0" kern="1200" dirty="0"/>
        </a:p>
      </dsp:txBody>
      <dsp:txXfrm rot="5400000">
        <a:off x="4384255" y="-808904"/>
        <a:ext cx="782637" cy="4654597"/>
      </dsp:txXfrm>
    </dsp:sp>
    <dsp:sp modelId="{C5B85DEC-FCA8-4A2E-9819-3CE8C8E121C7}">
      <dsp:nvSpPr>
        <dsp:cNvPr id="0" name=""/>
        <dsp:cNvSpPr/>
      </dsp:nvSpPr>
      <dsp:spPr>
        <a:xfrm>
          <a:off x="169934" y="1029245"/>
          <a:ext cx="2278340" cy="978296"/>
        </a:xfrm>
        <a:prstGeom prst="roundRect">
          <a:avLst/>
        </a:prstGeom>
        <a:gradFill rotWithShape="0">
          <a:gsLst>
            <a:gs pos="0">
              <a:schemeClr val="accent5">
                <a:hueOff val="-3311292"/>
                <a:satOff val="13270"/>
                <a:lumOff val="2876"/>
                <a:alphaOff val="0"/>
                <a:tint val="60000"/>
                <a:satMod val="160000"/>
              </a:schemeClr>
            </a:gs>
            <a:gs pos="46000">
              <a:schemeClr val="accent5">
                <a:hueOff val="-3311292"/>
                <a:satOff val="13270"/>
                <a:lumOff val="2876"/>
                <a:alphaOff val="0"/>
                <a:tint val="86000"/>
                <a:satMod val="160000"/>
              </a:schemeClr>
            </a:gs>
            <a:gs pos="100000">
              <a:schemeClr val="accent5">
                <a:hueOff val="-3311292"/>
                <a:satOff val="13270"/>
                <a:lumOff val="287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3311292"/>
              <a:satOff val="13270"/>
              <a:lumOff val="287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0" kern="1200" dirty="0" err="1" smtClean="0"/>
            <a:t>TIR</a:t>
          </a:r>
          <a:endParaRPr lang="es-EC" sz="2900" b="0" kern="1200" dirty="0"/>
        </a:p>
      </dsp:txBody>
      <dsp:txXfrm>
        <a:off x="169934" y="1029245"/>
        <a:ext cx="2278340" cy="978296"/>
      </dsp:txXfrm>
    </dsp:sp>
    <dsp:sp modelId="{AD9D13ED-56F3-4845-BE03-25AAFB777B7D}">
      <dsp:nvSpPr>
        <dsp:cNvPr id="0" name=""/>
        <dsp:cNvSpPr/>
      </dsp:nvSpPr>
      <dsp:spPr>
        <a:xfrm rot="5400000">
          <a:off x="4384255" y="218307"/>
          <a:ext cx="782637" cy="4654597"/>
        </a:xfrm>
        <a:prstGeom prst="round2Same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s-ES" sz="3300" b="0" kern="1200" dirty="0" smtClean="0"/>
            <a:t>3 años, 0 meses, 19 días</a:t>
          </a:r>
          <a:endParaRPr lang="es-EC" sz="3300" b="0" kern="1200" dirty="0"/>
        </a:p>
      </dsp:txBody>
      <dsp:txXfrm rot="5400000">
        <a:off x="4384255" y="218307"/>
        <a:ext cx="782637" cy="4654597"/>
      </dsp:txXfrm>
    </dsp:sp>
    <dsp:sp modelId="{B6BAAE9C-90C3-43A1-B596-92644C7ED996}">
      <dsp:nvSpPr>
        <dsp:cNvPr id="0" name=""/>
        <dsp:cNvSpPr/>
      </dsp:nvSpPr>
      <dsp:spPr>
        <a:xfrm>
          <a:off x="169934" y="2056457"/>
          <a:ext cx="2278340" cy="978296"/>
        </a:xfrm>
        <a:prstGeom prst="roundRect">
          <a:avLst/>
        </a:prstGeom>
        <a:gradFill rotWithShape="0">
          <a:gsLst>
            <a:gs pos="0">
              <a:schemeClr val="accent5">
                <a:hueOff val="-6622584"/>
                <a:satOff val="26541"/>
                <a:lumOff val="5752"/>
                <a:alphaOff val="0"/>
                <a:tint val="60000"/>
                <a:satMod val="160000"/>
              </a:schemeClr>
            </a:gs>
            <a:gs pos="46000">
              <a:schemeClr val="accent5">
                <a:hueOff val="-6622584"/>
                <a:satOff val="26541"/>
                <a:lumOff val="5752"/>
                <a:alphaOff val="0"/>
                <a:tint val="86000"/>
                <a:satMod val="160000"/>
              </a:schemeClr>
            </a:gs>
            <a:gs pos="100000">
              <a:schemeClr val="accent5">
                <a:hueOff val="-6622584"/>
                <a:satOff val="26541"/>
                <a:lumOff val="575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6622584"/>
              <a:satOff val="26541"/>
              <a:lumOff val="575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0" kern="1200" dirty="0" err="1" smtClean="0"/>
            <a:t>Pay</a:t>
          </a:r>
          <a:r>
            <a:rPr lang="es-EC" sz="2900" b="0" kern="1200" dirty="0" smtClean="0"/>
            <a:t> Back</a:t>
          </a:r>
          <a:endParaRPr lang="es-EC" sz="2900" b="0" kern="1200" dirty="0"/>
        </a:p>
      </dsp:txBody>
      <dsp:txXfrm>
        <a:off x="169934" y="2056457"/>
        <a:ext cx="2278340" cy="978296"/>
      </dsp:txXfrm>
    </dsp:sp>
    <dsp:sp modelId="{91FFC9B8-CD8B-4B0F-80DF-F37BF116BB17}">
      <dsp:nvSpPr>
        <dsp:cNvPr id="0" name=""/>
        <dsp:cNvSpPr/>
      </dsp:nvSpPr>
      <dsp:spPr>
        <a:xfrm rot="5400000">
          <a:off x="4384255" y="1245519"/>
          <a:ext cx="782637" cy="4654597"/>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s-EC" sz="3300" b="0" kern="1200" dirty="0" smtClean="0"/>
            <a:t>B/C= 31,75%</a:t>
          </a:r>
          <a:endParaRPr lang="es-EC" sz="3300" b="0" kern="1200" dirty="0"/>
        </a:p>
      </dsp:txBody>
      <dsp:txXfrm rot="5400000">
        <a:off x="4384255" y="1245519"/>
        <a:ext cx="782637" cy="4654597"/>
      </dsp:txXfrm>
    </dsp:sp>
    <dsp:sp modelId="{6375FDE8-E378-470B-92AE-32090456B756}">
      <dsp:nvSpPr>
        <dsp:cNvPr id="0" name=""/>
        <dsp:cNvSpPr/>
      </dsp:nvSpPr>
      <dsp:spPr>
        <a:xfrm>
          <a:off x="169934" y="3083669"/>
          <a:ext cx="2278340" cy="978296"/>
        </a:xfrm>
        <a:prstGeom prst="roundRect">
          <a:avLst/>
        </a:prstGeom>
        <a:gradFill rotWithShape="0">
          <a:gsLst>
            <a:gs pos="0">
              <a:schemeClr val="accent5">
                <a:hueOff val="-9933876"/>
                <a:satOff val="39811"/>
                <a:lumOff val="8628"/>
                <a:alphaOff val="0"/>
                <a:tint val="60000"/>
                <a:satMod val="160000"/>
              </a:schemeClr>
            </a:gs>
            <a:gs pos="46000">
              <a:schemeClr val="accent5">
                <a:hueOff val="-9933876"/>
                <a:satOff val="39811"/>
                <a:lumOff val="8628"/>
                <a:alphaOff val="0"/>
                <a:tint val="86000"/>
                <a:satMod val="160000"/>
              </a:schemeClr>
            </a:gs>
            <a:gs pos="100000">
              <a:schemeClr val="accent5">
                <a:hueOff val="-9933876"/>
                <a:satOff val="39811"/>
                <a:lumOff val="862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9933876"/>
              <a:satOff val="39811"/>
              <a:lumOff val="862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0" kern="1200" dirty="0" smtClean="0"/>
            <a:t>Índice de Beneficio</a:t>
          </a:r>
          <a:endParaRPr lang="es-EC" sz="2900" b="0" kern="1200" dirty="0"/>
        </a:p>
      </dsp:txBody>
      <dsp:txXfrm>
        <a:off x="169934" y="3083669"/>
        <a:ext cx="2278340" cy="9782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A57154-9F5B-44D3-A5F6-7AD22438318A}">
      <dsp:nvSpPr>
        <dsp:cNvPr id="0" name=""/>
        <dsp:cNvSpPr/>
      </dsp:nvSpPr>
      <dsp:spPr>
        <a:xfrm>
          <a:off x="0" y="3616097"/>
          <a:ext cx="7992887" cy="1015802"/>
        </a:xfrm>
        <a:prstGeom prst="rect">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t>Análisis de la capacidad utilizada</a:t>
          </a:r>
          <a:endParaRPr lang="es-EC" sz="2000" kern="1200" dirty="0"/>
        </a:p>
      </dsp:txBody>
      <dsp:txXfrm>
        <a:off x="0" y="3616097"/>
        <a:ext cx="7992887" cy="548533"/>
      </dsp:txXfrm>
    </dsp:sp>
    <dsp:sp modelId="{AF1AC45D-FA3C-4592-943D-02A4B10E5094}">
      <dsp:nvSpPr>
        <dsp:cNvPr id="0" name=""/>
        <dsp:cNvSpPr/>
      </dsp:nvSpPr>
      <dsp:spPr>
        <a:xfrm>
          <a:off x="3902" y="4153825"/>
          <a:ext cx="2661694" cy="68601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kern="1200" dirty="0" smtClean="0"/>
            <a:t>C.C. atienden aproximadamente 10 horas cada día</a:t>
          </a:r>
          <a:endParaRPr lang="es-EC" sz="1600" kern="1200" dirty="0"/>
        </a:p>
      </dsp:txBody>
      <dsp:txXfrm>
        <a:off x="3902" y="4153825"/>
        <a:ext cx="2661694" cy="686010"/>
      </dsp:txXfrm>
    </dsp:sp>
    <dsp:sp modelId="{98DE66A4-4E2F-45C0-87BC-7B40E2040175}">
      <dsp:nvSpPr>
        <dsp:cNvPr id="0" name=""/>
        <dsp:cNvSpPr/>
      </dsp:nvSpPr>
      <dsp:spPr>
        <a:xfrm>
          <a:off x="2665596" y="4153825"/>
          <a:ext cx="2661694" cy="68601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kern="1200" dirty="0" smtClean="0"/>
            <a:t>Juegos duran alrededor de 4 minutos</a:t>
          </a:r>
          <a:endParaRPr lang="es-EC" sz="1600" kern="1200" dirty="0"/>
        </a:p>
      </dsp:txBody>
      <dsp:txXfrm>
        <a:off x="2665596" y="4153825"/>
        <a:ext cx="2661694" cy="686010"/>
      </dsp:txXfrm>
    </dsp:sp>
    <dsp:sp modelId="{076E1B44-F194-4C24-B7B9-A9091021FCF1}">
      <dsp:nvSpPr>
        <dsp:cNvPr id="0" name=""/>
        <dsp:cNvSpPr/>
      </dsp:nvSpPr>
      <dsp:spPr>
        <a:xfrm>
          <a:off x="5327291" y="4153825"/>
          <a:ext cx="2661694" cy="68601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kern="1200" dirty="0" smtClean="0"/>
            <a:t>Más atención fines de semana</a:t>
          </a:r>
          <a:endParaRPr lang="es-EC" sz="1600" kern="1200" dirty="0"/>
        </a:p>
      </dsp:txBody>
      <dsp:txXfrm>
        <a:off x="5327291" y="4153825"/>
        <a:ext cx="2661694" cy="686010"/>
      </dsp:txXfrm>
    </dsp:sp>
    <dsp:sp modelId="{6314F55C-AB66-459C-A958-63464C60A1FC}">
      <dsp:nvSpPr>
        <dsp:cNvPr id="0" name=""/>
        <dsp:cNvSpPr/>
      </dsp:nvSpPr>
      <dsp:spPr>
        <a:xfrm rot="10800000">
          <a:off x="0" y="1858334"/>
          <a:ext cx="7992887" cy="1780132"/>
        </a:xfrm>
        <a:prstGeom prst="upArrowCallout">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t>Análisis de la Administración y la propiedad</a:t>
          </a:r>
          <a:endParaRPr lang="es-EC" sz="2000" kern="1200" dirty="0"/>
        </a:p>
      </dsp:txBody>
      <dsp:txXfrm>
        <a:off x="0" y="1858334"/>
        <a:ext cx="7992887" cy="624826"/>
      </dsp:txXfrm>
    </dsp:sp>
    <dsp:sp modelId="{33C44CD7-3649-4815-836C-5CC439CAFD53}">
      <dsp:nvSpPr>
        <dsp:cNvPr id="0" name=""/>
        <dsp:cNvSpPr/>
      </dsp:nvSpPr>
      <dsp:spPr>
        <a:xfrm>
          <a:off x="3902" y="2406645"/>
          <a:ext cx="2661694" cy="685804"/>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kern="1200" dirty="0" smtClean="0"/>
            <a:t>Accionistas quienes mantienen un espíritu de lucha.</a:t>
          </a:r>
          <a:endParaRPr lang="es-EC" sz="1600" kern="1200" dirty="0"/>
        </a:p>
      </dsp:txBody>
      <dsp:txXfrm>
        <a:off x="3902" y="2406645"/>
        <a:ext cx="2661694" cy="685804"/>
      </dsp:txXfrm>
    </dsp:sp>
    <dsp:sp modelId="{CB91D92F-0180-42CC-8A6B-C1CB4D85EBAC}">
      <dsp:nvSpPr>
        <dsp:cNvPr id="0" name=""/>
        <dsp:cNvSpPr/>
      </dsp:nvSpPr>
      <dsp:spPr>
        <a:xfrm>
          <a:off x="2665596" y="2406645"/>
          <a:ext cx="2661694" cy="685804"/>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kern="1200" dirty="0" smtClean="0"/>
            <a:t>El número de personal aumentará.</a:t>
          </a:r>
          <a:endParaRPr lang="es-EC" sz="1600" kern="1200" dirty="0"/>
        </a:p>
      </dsp:txBody>
      <dsp:txXfrm>
        <a:off x="2665596" y="2406645"/>
        <a:ext cx="2661694" cy="685804"/>
      </dsp:txXfrm>
    </dsp:sp>
    <dsp:sp modelId="{FDB120A7-6F8C-4AD6-8BDB-5E2781E33B1E}">
      <dsp:nvSpPr>
        <dsp:cNvPr id="0" name=""/>
        <dsp:cNvSpPr/>
      </dsp:nvSpPr>
      <dsp:spPr>
        <a:xfrm>
          <a:off x="5327291" y="2406645"/>
          <a:ext cx="2661694" cy="6858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kern="1200" dirty="0" smtClean="0"/>
            <a:t>Adquirirá nuevos juegos </a:t>
          </a:r>
          <a:endParaRPr lang="es-EC" sz="1600" kern="1200" dirty="0"/>
        </a:p>
      </dsp:txBody>
      <dsp:txXfrm>
        <a:off x="5327291" y="2406645"/>
        <a:ext cx="2661694" cy="685804"/>
      </dsp:txXfrm>
    </dsp:sp>
    <dsp:sp modelId="{E339BBC8-05B4-4E82-9BD3-5B5DEA54ADCF}">
      <dsp:nvSpPr>
        <dsp:cNvPr id="0" name=""/>
        <dsp:cNvSpPr/>
      </dsp:nvSpPr>
      <dsp:spPr>
        <a:xfrm rot="10800000">
          <a:off x="0" y="476"/>
          <a:ext cx="7992887" cy="1880228"/>
        </a:xfrm>
        <a:prstGeom prst="upArrowCallout">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t>Análisis del posicionamiento de la empresa en la industria</a:t>
          </a:r>
          <a:endParaRPr lang="es-EC" sz="2000" kern="1200" dirty="0"/>
        </a:p>
      </dsp:txBody>
      <dsp:txXfrm>
        <a:off x="0" y="476"/>
        <a:ext cx="7992887" cy="659960"/>
      </dsp:txXfrm>
    </dsp:sp>
    <dsp:sp modelId="{E2806E15-AFA5-45B8-ABDB-E0931F4E383F}">
      <dsp:nvSpPr>
        <dsp:cNvPr id="0" name=""/>
        <dsp:cNvSpPr/>
      </dsp:nvSpPr>
      <dsp:spPr>
        <a:xfrm>
          <a:off x="0" y="598835"/>
          <a:ext cx="7992887" cy="68580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Se instalan juegos en diferentes centros comerciales ubicados en distintas ciudades del país</a:t>
          </a:r>
          <a:endParaRPr lang="es-EC" sz="1600" kern="1200" dirty="0"/>
        </a:p>
      </dsp:txBody>
      <dsp:txXfrm>
        <a:off x="0" y="598835"/>
        <a:ext cx="7992887" cy="6858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8116795-F981-4073-B7EC-22E5AF64C94F}"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96450F-671A-4632-A7C9-87788090B8F9}" type="slidenum">
              <a:rPr lang="es-ES" sz="1200"/>
              <a:pPr algn="r"/>
              <a:t>1</a:t>
            </a:fld>
            <a:endParaRPr lang="es-E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C" dirty="0" smtClean="0"/>
              <a:t>Empresas</a:t>
            </a:r>
            <a:r>
              <a:rPr lang="es-EC" baseline="0" dirty="0" smtClean="0"/>
              <a:t> internacionales: </a:t>
            </a:r>
            <a:r>
              <a:rPr lang="es-ES" sz="1200" kern="1200" dirty="0" smtClean="0">
                <a:solidFill>
                  <a:schemeClr val="tx1"/>
                </a:solidFill>
                <a:latin typeface="Arial" charset="0"/>
                <a:ea typeface="+mn-ea"/>
                <a:cs typeface="+mn-cs"/>
              </a:rPr>
              <a:t>Eurobungy, </a:t>
            </a:r>
            <a:r>
              <a:rPr lang="en-US" sz="1200" kern="1200" dirty="0" smtClean="0">
                <a:solidFill>
                  <a:schemeClr val="tx1"/>
                </a:solidFill>
                <a:latin typeface="Arial" charset="0"/>
                <a:ea typeface="+mn-ea"/>
                <a:cs typeface="+mn-cs"/>
              </a:rPr>
              <a:t>Motion Fitness</a:t>
            </a:r>
            <a:r>
              <a:rPr lang="es-ES" sz="1200" kern="1200" dirty="0" smtClean="0">
                <a:solidFill>
                  <a:schemeClr val="tx1"/>
                </a:solidFill>
                <a:latin typeface="Arial" charset="0"/>
                <a:ea typeface="+mn-ea"/>
                <a:cs typeface="+mn-cs"/>
              </a:rPr>
              <a:t>, y </a:t>
            </a:r>
            <a:r>
              <a:rPr lang="en-US" sz="1200" kern="1200" dirty="0" smtClean="0">
                <a:solidFill>
                  <a:schemeClr val="tx1"/>
                </a:solidFill>
                <a:latin typeface="Arial" charset="0"/>
                <a:ea typeface="+mn-ea"/>
                <a:cs typeface="+mn-cs"/>
              </a:rPr>
              <a:t>The Creative work. </a:t>
            </a:r>
            <a:endParaRPr lang="es-EC" sz="1200" kern="1200" dirty="0" smtClean="0">
              <a:solidFill>
                <a:schemeClr val="tx1"/>
              </a:solidFill>
              <a:latin typeface="Arial" charset="0"/>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pPr>
              <a:defRPr/>
            </a:pPr>
            <a:fld id="{C8116795-F981-4073-B7EC-22E5AF64C94F}" type="slidenum">
              <a:rPr lang="es-ES" smtClean="0"/>
              <a:pPr>
                <a:defRPr/>
              </a:pPr>
              <a:t>13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pPr>
              <a:defRPr/>
            </a:pPr>
            <a:fld id="{C8116795-F981-4073-B7EC-22E5AF64C94F}" type="slidenum">
              <a:rPr lang="es-ES" smtClean="0"/>
              <a:pPr>
                <a:defRPr/>
              </a:pPr>
              <a:t>86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B87EA6D-1764-4468-8718-69FA36A08482}"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589B48E-BC9D-4261-A321-7050CBD6726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EA6BADA-D2E6-4D47-8DD8-A88BC22F10E8}"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35A7015-423E-45D8-ADB7-98FC35AC7B3D}"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FD78B1D-3E05-4A26-BB7C-0EFC4E550DF3}"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494BF29-9462-4D1E-BE28-22A5D3F0FD5D}"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A02DF9E-3C27-4513-927B-CA999D98BCCA}"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s-ES_tradnl">
                <a:latin typeface="Arial" charset="0"/>
              </a:endParaRP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es-ES_tradnl" sz="2400">
                <a:latin typeface="Arial"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es-ES_tradnl">
                <a:latin typeface="Arial" charset="0"/>
              </a:endParaRPr>
            </a:p>
          </p:txBody>
        </p:sp>
      </p:grpSp>
      <p:sp>
        <p:nvSpPr>
          <p:cNvPr id="90118" name="Rectangle 6"/>
          <p:cNvSpPr>
            <a:spLocks noGrp="1" noChangeArrowheads="1"/>
          </p:cNvSpPr>
          <p:nvPr>
            <p:ph type="ctrTitle"/>
          </p:nvPr>
        </p:nvSpPr>
        <p:spPr>
          <a:xfrm>
            <a:off x="1443038" y="985838"/>
            <a:ext cx="7239000" cy="1444625"/>
          </a:xfrm>
        </p:spPr>
        <p:txBody>
          <a:bodyPr/>
          <a:lstStyle>
            <a:lvl1pPr>
              <a:defRPr sz="4000"/>
            </a:lvl1pPr>
          </a:lstStyle>
          <a:p>
            <a:r>
              <a:rPr lang="es-ES_tradnl"/>
              <a:t>Haga clic para cambiar el estilo de título	</a:t>
            </a:r>
          </a:p>
        </p:txBody>
      </p:sp>
      <p:sp>
        <p:nvSpPr>
          <p:cNvPr id="9011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s-ES_tradnl"/>
              <a:t>Haga clic para modificar el estilo de subtítulo del patrón</a:t>
            </a:r>
          </a:p>
        </p:txBody>
      </p:sp>
      <p:sp>
        <p:nvSpPr>
          <p:cNvPr id="8" name="Rectangle 8"/>
          <p:cNvSpPr>
            <a:spLocks noGrp="1" noChangeArrowheads="1"/>
          </p:cNvSpPr>
          <p:nvPr>
            <p:ph type="dt" sz="half" idx="10"/>
          </p:nvPr>
        </p:nvSpPr>
        <p:spPr/>
        <p:txBody>
          <a:bodyPr/>
          <a:lstStyle>
            <a:lvl1pPr>
              <a:defRPr/>
            </a:lvl1pPr>
          </a:lstStyle>
          <a:p>
            <a:pPr>
              <a:defRPr/>
            </a:pPr>
            <a:fld id="{A7579DF6-17AC-41DC-97CC-D645C5BB87C5}" type="datetimeFigureOut">
              <a:rPr lang="es-ES" smtClean="0"/>
              <a:pPr>
                <a:defRPr/>
              </a:pPr>
              <a:t>22/05/2012</a:t>
            </a:fld>
            <a:endParaRPr lang="es-ES_tradnl"/>
          </a:p>
        </p:txBody>
      </p:sp>
      <p:sp>
        <p:nvSpPr>
          <p:cNvPr id="9" name="Rectangle 9"/>
          <p:cNvSpPr>
            <a:spLocks noGrp="1" noChangeArrowheads="1"/>
          </p:cNvSpPr>
          <p:nvPr>
            <p:ph type="ftr" sz="quarter" idx="11"/>
          </p:nvPr>
        </p:nvSpPr>
        <p:spPr/>
        <p:txBody>
          <a:bodyPr/>
          <a:lstStyle>
            <a:lvl1pPr>
              <a:defRPr/>
            </a:lvl1pPr>
          </a:lstStyle>
          <a:p>
            <a:pPr>
              <a:defRPr/>
            </a:pPr>
            <a:endParaRPr lang="es-ES_tradnl"/>
          </a:p>
        </p:txBody>
      </p:sp>
      <p:sp>
        <p:nvSpPr>
          <p:cNvPr id="10" name="Rectangle 10"/>
          <p:cNvSpPr>
            <a:spLocks noGrp="1" noChangeArrowheads="1"/>
          </p:cNvSpPr>
          <p:nvPr>
            <p:ph type="sldNum" sz="quarter" idx="12"/>
          </p:nvPr>
        </p:nvSpPr>
        <p:spPr/>
        <p:txBody>
          <a:bodyPr/>
          <a:lstStyle>
            <a:lvl1pPr>
              <a:defRPr/>
            </a:lvl1pPr>
          </a:lstStyle>
          <a:p>
            <a:pPr>
              <a:defRPr/>
            </a:pPr>
            <a:fld id="{FB563AC8-8907-4CBD-A181-1E1D833B2843}" type="slidenum">
              <a:rPr lang="es-ES_tradnl"/>
              <a:pPr>
                <a:defRPr/>
              </a:pPr>
              <a:t>‹Nº›</a:t>
            </a:fld>
            <a:endParaRPr lang="es-ES_trad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8"/>
          <p:cNvSpPr>
            <a:spLocks noGrp="1" noChangeArrowheads="1"/>
          </p:cNvSpPr>
          <p:nvPr>
            <p:ph type="dt" sz="half" idx="10"/>
          </p:nvPr>
        </p:nvSpPr>
        <p:spPr>
          <a:ln/>
        </p:spPr>
        <p:txBody>
          <a:bodyPr/>
          <a:lstStyle>
            <a:lvl1pPr>
              <a:defRPr/>
            </a:lvl1pPr>
          </a:lstStyle>
          <a:p>
            <a:pPr>
              <a:defRPr/>
            </a:pPr>
            <a:fld id="{21E46B28-B14E-469F-9800-FC8829790DB2}" type="datetimeFigureOut">
              <a:rPr lang="es-ES" smtClean="0"/>
              <a:pPr>
                <a:defRPr/>
              </a:pPr>
              <a:t>22/05/2012</a:t>
            </a:fld>
            <a:endParaRPr lang="es-ES_tradnl"/>
          </a:p>
        </p:txBody>
      </p:sp>
      <p:sp>
        <p:nvSpPr>
          <p:cNvPr id="5"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0"/>
          <p:cNvSpPr>
            <a:spLocks noGrp="1" noChangeArrowheads="1"/>
          </p:cNvSpPr>
          <p:nvPr>
            <p:ph type="sldNum" sz="quarter" idx="12"/>
          </p:nvPr>
        </p:nvSpPr>
        <p:spPr>
          <a:ln/>
        </p:spPr>
        <p:txBody>
          <a:bodyPr/>
          <a:lstStyle>
            <a:lvl1pPr>
              <a:defRPr/>
            </a:lvl1pPr>
          </a:lstStyle>
          <a:p>
            <a:pPr>
              <a:defRPr/>
            </a:pPr>
            <a:fld id="{3A979D49-D639-4E42-B572-4EE9580708F3}" type="slidenum">
              <a:rPr lang="es-ES_tradnl"/>
              <a:pPr>
                <a:defRPr/>
              </a:pPr>
              <a:t>‹Nº›</a:t>
            </a:fld>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
          <p:cNvSpPr>
            <a:spLocks noGrp="1" noChangeArrowheads="1"/>
          </p:cNvSpPr>
          <p:nvPr>
            <p:ph type="dt" sz="half" idx="10"/>
          </p:nvPr>
        </p:nvSpPr>
        <p:spPr>
          <a:ln/>
        </p:spPr>
        <p:txBody>
          <a:bodyPr/>
          <a:lstStyle>
            <a:lvl1pPr>
              <a:defRPr/>
            </a:lvl1pPr>
          </a:lstStyle>
          <a:p>
            <a:pPr>
              <a:defRPr/>
            </a:pPr>
            <a:fld id="{9268F606-19D0-4F7F-9EF2-EFDC8D6AFB10}" type="datetimeFigureOut">
              <a:rPr lang="es-ES" smtClean="0"/>
              <a:pPr>
                <a:defRPr/>
              </a:pPr>
              <a:t>22/05/2012</a:t>
            </a:fld>
            <a:endParaRPr lang="es-ES_tradnl"/>
          </a:p>
        </p:txBody>
      </p:sp>
      <p:sp>
        <p:nvSpPr>
          <p:cNvPr id="5"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0"/>
          <p:cNvSpPr>
            <a:spLocks noGrp="1" noChangeArrowheads="1"/>
          </p:cNvSpPr>
          <p:nvPr>
            <p:ph type="sldNum" sz="quarter" idx="12"/>
          </p:nvPr>
        </p:nvSpPr>
        <p:spPr>
          <a:ln/>
        </p:spPr>
        <p:txBody>
          <a:bodyPr/>
          <a:lstStyle>
            <a:lvl1pPr>
              <a:defRPr/>
            </a:lvl1pPr>
          </a:lstStyle>
          <a:p>
            <a:pPr>
              <a:defRPr/>
            </a:pPr>
            <a:fld id="{A1DA1E95-7C83-4406-99EB-13290CDA8AF2}" type="slidenum">
              <a:rPr lang="es-ES_tradnl"/>
              <a:pPr>
                <a:defRPr/>
              </a:pPr>
              <a:t>‹Nº›</a:t>
            </a:fld>
            <a:endParaRPr lang="es-ES_trad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8"/>
          <p:cNvSpPr>
            <a:spLocks noGrp="1" noChangeArrowheads="1"/>
          </p:cNvSpPr>
          <p:nvPr>
            <p:ph type="dt" sz="half" idx="10"/>
          </p:nvPr>
        </p:nvSpPr>
        <p:spPr>
          <a:ln/>
        </p:spPr>
        <p:txBody>
          <a:bodyPr/>
          <a:lstStyle>
            <a:lvl1pPr>
              <a:defRPr/>
            </a:lvl1pPr>
          </a:lstStyle>
          <a:p>
            <a:pPr>
              <a:defRPr/>
            </a:pPr>
            <a:fld id="{371FDEC3-FF48-4B2A-A44C-CA82DA950930}" type="datetimeFigureOut">
              <a:rPr lang="es-ES" smtClean="0"/>
              <a:pPr>
                <a:defRPr/>
              </a:pPr>
              <a:t>22/05/2012</a:t>
            </a:fld>
            <a:endParaRPr lang="es-ES_tradnl"/>
          </a:p>
        </p:txBody>
      </p:sp>
      <p:sp>
        <p:nvSpPr>
          <p:cNvPr id="6"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0"/>
          <p:cNvSpPr>
            <a:spLocks noGrp="1" noChangeArrowheads="1"/>
          </p:cNvSpPr>
          <p:nvPr>
            <p:ph type="sldNum" sz="quarter" idx="12"/>
          </p:nvPr>
        </p:nvSpPr>
        <p:spPr>
          <a:ln/>
        </p:spPr>
        <p:txBody>
          <a:bodyPr/>
          <a:lstStyle>
            <a:lvl1pPr>
              <a:defRPr/>
            </a:lvl1pPr>
          </a:lstStyle>
          <a:p>
            <a:pPr>
              <a:defRPr/>
            </a:pPr>
            <a:fld id="{1E8BA0C7-3C3B-4AD3-8C8F-8DC13D06D14C}"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13AA14B-D4CD-4ED8-91BB-E73A5EEACDD6}"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8"/>
          <p:cNvSpPr>
            <a:spLocks noGrp="1" noChangeArrowheads="1"/>
          </p:cNvSpPr>
          <p:nvPr>
            <p:ph type="dt" sz="half" idx="10"/>
          </p:nvPr>
        </p:nvSpPr>
        <p:spPr>
          <a:ln/>
        </p:spPr>
        <p:txBody>
          <a:bodyPr/>
          <a:lstStyle>
            <a:lvl1pPr>
              <a:defRPr/>
            </a:lvl1pPr>
          </a:lstStyle>
          <a:p>
            <a:pPr>
              <a:defRPr/>
            </a:pPr>
            <a:fld id="{94FE5650-293D-4E77-9DC6-5A4CF1B4247E}" type="datetimeFigureOut">
              <a:rPr lang="es-ES" smtClean="0"/>
              <a:pPr>
                <a:defRPr/>
              </a:pPr>
              <a:t>22/05/2012</a:t>
            </a:fld>
            <a:endParaRPr lang="es-ES_tradnl"/>
          </a:p>
        </p:txBody>
      </p:sp>
      <p:sp>
        <p:nvSpPr>
          <p:cNvPr id="8"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10"/>
          <p:cNvSpPr>
            <a:spLocks noGrp="1" noChangeArrowheads="1"/>
          </p:cNvSpPr>
          <p:nvPr>
            <p:ph type="sldNum" sz="quarter" idx="12"/>
          </p:nvPr>
        </p:nvSpPr>
        <p:spPr>
          <a:ln/>
        </p:spPr>
        <p:txBody>
          <a:bodyPr/>
          <a:lstStyle>
            <a:lvl1pPr>
              <a:defRPr/>
            </a:lvl1pPr>
          </a:lstStyle>
          <a:p>
            <a:pPr>
              <a:defRPr/>
            </a:pPr>
            <a:fld id="{16DEEB8F-7B6D-4070-BC93-16EDD4A820D3}" type="slidenum">
              <a:rPr lang="es-ES_tradnl"/>
              <a:pPr>
                <a:defRPr/>
              </a:pPr>
              <a:t>‹Nº›</a:t>
            </a:fld>
            <a:endParaRPr lang="es-ES_trad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8"/>
          <p:cNvSpPr>
            <a:spLocks noGrp="1" noChangeArrowheads="1"/>
          </p:cNvSpPr>
          <p:nvPr>
            <p:ph type="dt" sz="half" idx="10"/>
          </p:nvPr>
        </p:nvSpPr>
        <p:spPr>
          <a:ln/>
        </p:spPr>
        <p:txBody>
          <a:bodyPr/>
          <a:lstStyle>
            <a:lvl1pPr>
              <a:defRPr/>
            </a:lvl1pPr>
          </a:lstStyle>
          <a:p>
            <a:pPr>
              <a:defRPr/>
            </a:pPr>
            <a:fld id="{A922F428-B003-4ED0-A53E-233BD82A101C}" type="datetimeFigureOut">
              <a:rPr lang="es-ES" smtClean="0"/>
              <a:pPr>
                <a:defRPr/>
              </a:pPr>
              <a:t>22/05/2012</a:t>
            </a:fld>
            <a:endParaRPr lang="es-ES_tradnl"/>
          </a:p>
        </p:txBody>
      </p:sp>
      <p:sp>
        <p:nvSpPr>
          <p:cNvPr id="4"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10"/>
          <p:cNvSpPr>
            <a:spLocks noGrp="1" noChangeArrowheads="1"/>
          </p:cNvSpPr>
          <p:nvPr>
            <p:ph type="sldNum" sz="quarter" idx="12"/>
          </p:nvPr>
        </p:nvSpPr>
        <p:spPr>
          <a:ln/>
        </p:spPr>
        <p:txBody>
          <a:bodyPr/>
          <a:lstStyle>
            <a:lvl1pPr>
              <a:defRPr/>
            </a:lvl1pPr>
          </a:lstStyle>
          <a:p>
            <a:pPr>
              <a:defRPr/>
            </a:pPr>
            <a:fld id="{6CBE0041-A8EA-4AC3-8F00-589419C9196C}" type="slidenum">
              <a:rPr lang="es-ES_tradnl"/>
              <a:pPr>
                <a:defRPr/>
              </a:pPr>
              <a:t>‹Nº›</a:t>
            </a:fld>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6062C884-0B18-4480-94E8-C0555AACA650}" type="datetimeFigureOut">
              <a:rPr lang="es-ES" smtClean="0"/>
              <a:pPr>
                <a:defRPr/>
              </a:pPr>
              <a:t>22/05/2012</a:t>
            </a:fld>
            <a:endParaRPr lang="es-ES_tradnl"/>
          </a:p>
        </p:txBody>
      </p:sp>
      <p:sp>
        <p:nvSpPr>
          <p:cNvPr id="3"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10"/>
          <p:cNvSpPr>
            <a:spLocks noGrp="1" noChangeArrowheads="1"/>
          </p:cNvSpPr>
          <p:nvPr>
            <p:ph type="sldNum" sz="quarter" idx="12"/>
          </p:nvPr>
        </p:nvSpPr>
        <p:spPr>
          <a:ln/>
        </p:spPr>
        <p:txBody>
          <a:bodyPr/>
          <a:lstStyle>
            <a:lvl1pPr>
              <a:defRPr/>
            </a:lvl1pPr>
          </a:lstStyle>
          <a:p>
            <a:pPr>
              <a:defRPr/>
            </a:pPr>
            <a:fld id="{6D876CCE-C9F6-4278-AF49-FF144A8A4021}" type="slidenum">
              <a:rPr lang="es-ES_tradnl"/>
              <a:pPr>
                <a:defRPr/>
              </a:pPr>
              <a:t>‹Nº›</a:t>
            </a:fld>
            <a:endParaRPr lang="es-ES_trad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fld id="{0EE88FC3-44FF-47C9-9AB1-996AC2F45A37}" type="datetimeFigureOut">
              <a:rPr lang="es-ES" smtClean="0"/>
              <a:pPr>
                <a:defRPr/>
              </a:pPr>
              <a:t>22/05/2012</a:t>
            </a:fld>
            <a:endParaRPr lang="es-ES_tradnl"/>
          </a:p>
        </p:txBody>
      </p:sp>
      <p:sp>
        <p:nvSpPr>
          <p:cNvPr id="6"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0"/>
          <p:cNvSpPr>
            <a:spLocks noGrp="1" noChangeArrowheads="1"/>
          </p:cNvSpPr>
          <p:nvPr>
            <p:ph type="sldNum" sz="quarter" idx="12"/>
          </p:nvPr>
        </p:nvSpPr>
        <p:spPr>
          <a:ln/>
        </p:spPr>
        <p:txBody>
          <a:bodyPr/>
          <a:lstStyle>
            <a:lvl1pPr>
              <a:defRPr/>
            </a:lvl1pPr>
          </a:lstStyle>
          <a:p>
            <a:pPr>
              <a:defRPr/>
            </a:pPr>
            <a:fld id="{7164446B-EF19-4DDE-9297-F20EEC55B1A3}" type="slidenum">
              <a:rPr lang="es-ES_tradnl"/>
              <a:pPr>
                <a:defRPr/>
              </a:pPr>
              <a:t>‹Nº›</a:t>
            </a:fld>
            <a:endParaRPr lang="es-ES_trad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fld id="{031443AE-BFAF-4690-93D5-3363C00C5965}" type="datetimeFigureOut">
              <a:rPr lang="es-ES" smtClean="0"/>
              <a:pPr>
                <a:defRPr/>
              </a:pPr>
              <a:t>22/05/2012</a:t>
            </a:fld>
            <a:endParaRPr lang="es-ES_tradnl"/>
          </a:p>
        </p:txBody>
      </p:sp>
      <p:sp>
        <p:nvSpPr>
          <p:cNvPr id="6"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10"/>
          <p:cNvSpPr>
            <a:spLocks noGrp="1" noChangeArrowheads="1"/>
          </p:cNvSpPr>
          <p:nvPr>
            <p:ph type="sldNum" sz="quarter" idx="12"/>
          </p:nvPr>
        </p:nvSpPr>
        <p:spPr>
          <a:ln/>
        </p:spPr>
        <p:txBody>
          <a:bodyPr/>
          <a:lstStyle>
            <a:lvl1pPr>
              <a:defRPr/>
            </a:lvl1pPr>
          </a:lstStyle>
          <a:p>
            <a:pPr>
              <a:defRPr/>
            </a:pPr>
            <a:fld id="{318FF00C-EE12-469E-84BF-90585A29756A}" type="slidenum">
              <a:rPr lang="es-ES_tradnl"/>
              <a:pPr>
                <a:defRPr/>
              </a:pPr>
              <a:t>‹Nº›</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8"/>
          <p:cNvSpPr>
            <a:spLocks noGrp="1" noChangeArrowheads="1"/>
          </p:cNvSpPr>
          <p:nvPr>
            <p:ph type="dt" sz="half" idx="10"/>
          </p:nvPr>
        </p:nvSpPr>
        <p:spPr>
          <a:ln/>
        </p:spPr>
        <p:txBody>
          <a:bodyPr/>
          <a:lstStyle>
            <a:lvl1pPr>
              <a:defRPr/>
            </a:lvl1pPr>
          </a:lstStyle>
          <a:p>
            <a:pPr>
              <a:defRPr/>
            </a:pPr>
            <a:fld id="{0A51AEAF-604D-4B61-9C22-891306B8E435}" type="datetimeFigureOut">
              <a:rPr lang="es-ES" smtClean="0"/>
              <a:pPr>
                <a:defRPr/>
              </a:pPr>
              <a:t>22/05/2012</a:t>
            </a:fld>
            <a:endParaRPr lang="es-ES_tradnl"/>
          </a:p>
        </p:txBody>
      </p:sp>
      <p:sp>
        <p:nvSpPr>
          <p:cNvPr id="5"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0"/>
          <p:cNvSpPr>
            <a:spLocks noGrp="1" noChangeArrowheads="1"/>
          </p:cNvSpPr>
          <p:nvPr>
            <p:ph type="sldNum" sz="quarter" idx="12"/>
          </p:nvPr>
        </p:nvSpPr>
        <p:spPr>
          <a:ln/>
        </p:spPr>
        <p:txBody>
          <a:bodyPr/>
          <a:lstStyle>
            <a:lvl1pPr>
              <a:defRPr/>
            </a:lvl1pPr>
          </a:lstStyle>
          <a:p>
            <a:pPr>
              <a:defRPr/>
            </a:pPr>
            <a:fld id="{57035D21-D6F3-4899-A603-C9A8CBC35567}" type="slidenum">
              <a:rPr lang="es-ES_tradnl"/>
              <a:pPr>
                <a:defRPr/>
              </a:pPr>
              <a:t>‹Nº›</a:t>
            </a:fld>
            <a:endParaRPr lang="es-ES_trad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6413" y="301625"/>
            <a:ext cx="1827212" cy="5640388"/>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1370013" y="301625"/>
            <a:ext cx="5334000" cy="56403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8"/>
          <p:cNvSpPr>
            <a:spLocks noGrp="1" noChangeArrowheads="1"/>
          </p:cNvSpPr>
          <p:nvPr>
            <p:ph type="dt" sz="half" idx="10"/>
          </p:nvPr>
        </p:nvSpPr>
        <p:spPr>
          <a:ln/>
        </p:spPr>
        <p:txBody>
          <a:bodyPr/>
          <a:lstStyle>
            <a:lvl1pPr>
              <a:defRPr/>
            </a:lvl1pPr>
          </a:lstStyle>
          <a:p>
            <a:pPr>
              <a:defRPr/>
            </a:pPr>
            <a:fld id="{8601C4F6-9CBF-4BBF-82B7-9E71CBD6FB02}" type="datetimeFigureOut">
              <a:rPr lang="es-ES" smtClean="0"/>
              <a:pPr>
                <a:defRPr/>
              </a:pPr>
              <a:t>22/05/2012</a:t>
            </a:fld>
            <a:endParaRPr lang="es-ES_tradnl"/>
          </a:p>
        </p:txBody>
      </p:sp>
      <p:sp>
        <p:nvSpPr>
          <p:cNvPr id="5" name="Rectangle 9"/>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10"/>
          <p:cNvSpPr>
            <a:spLocks noGrp="1" noChangeArrowheads="1"/>
          </p:cNvSpPr>
          <p:nvPr>
            <p:ph type="sldNum" sz="quarter" idx="12"/>
          </p:nvPr>
        </p:nvSpPr>
        <p:spPr>
          <a:ln/>
        </p:spPr>
        <p:txBody>
          <a:bodyPr/>
          <a:lstStyle>
            <a:lvl1pPr>
              <a:defRPr/>
            </a:lvl1pPr>
          </a:lstStyle>
          <a:p>
            <a:pPr>
              <a:defRPr/>
            </a:pPr>
            <a:fld id="{1F3AC4F6-1A22-4904-9849-72334FB34605}"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017E29D-2847-4DD8-AF9D-7CF0862289BB}"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4CBD752-A8D5-437F-99C3-3BD2CDE09AA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F94C76D-691C-4B7E-86BF-B9303AD4F026}"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0697F29-AD1F-4E65-A6A4-3299E5688B0E}"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CEEAFB2-DAB6-4B65-9DAE-9C487EC0377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D8965A7-3CA8-439A-9BBE-DBCD6261AFFF}"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7D52760-74E2-476E-8CAB-33561B75879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26667"/>
                <a:invGamma/>
              </a:schemeClr>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AD74050-0285-4A8D-BFE3-7B0E4E80930F}" type="slidenum">
              <a:rPr lang="es-ES"/>
              <a:pPr>
                <a:defRPr/>
              </a:pPr>
              <a:t>‹Nº›</a:t>
            </a:fld>
            <a:endParaRPr lang="es-ES"/>
          </a:p>
        </p:txBody>
      </p:sp>
      <p:sp>
        <p:nvSpPr>
          <p:cNvPr id="1032" name="Rectangle 8"/>
          <p:cNvSpPr>
            <a:spLocks noChangeArrowheads="1"/>
          </p:cNvSpPr>
          <p:nvPr userDrawn="1"/>
        </p:nvSpPr>
        <p:spPr bwMode="auto">
          <a:xfrm>
            <a:off x="0" y="0"/>
            <a:ext cx="9144000" cy="549275"/>
          </a:xfrm>
          <a:prstGeom prst="rect">
            <a:avLst/>
          </a:prstGeom>
          <a:gradFill rotWithShape="1">
            <a:gsLst>
              <a:gs pos="0">
                <a:srgbClr val="336600"/>
              </a:gs>
              <a:gs pos="100000">
                <a:srgbClr val="336600">
                  <a:gamma/>
                  <a:tint val="37255"/>
                  <a:invGamma/>
                </a:srgbClr>
              </a:gs>
            </a:gsLst>
            <a:lin ang="5400000" scaled="1"/>
          </a:gradFill>
          <a:ln w="9525">
            <a:noFill/>
            <a:miter lim="800000"/>
            <a:headEnd/>
            <a:tailEnd/>
          </a:ln>
          <a:effectLst/>
        </p:spPr>
        <p:txBody>
          <a:bodyPr wrap="none" anchor="ctr"/>
          <a:lstStyle/>
          <a:p>
            <a:pPr>
              <a:defRPr/>
            </a:pPr>
            <a:endParaRPr lang="es-ES">
              <a:latin typeface="Arial" charset="0"/>
            </a:endParaRPr>
          </a:p>
        </p:txBody>
      </p:sp>
      <p:sp>
        <p:nvSpPr>
          <p:cNvPr id="1038" name="Rectangle 14"/>
          <p:cNvSpPr>
            <a:spLocks noChangeArrowheads="1"/>
          </p:cNvSpPr>
          <p:nvPr userDrawn="1"/>
        </p:nvSpPr>
        <p:spPr bwMode="auto">
          <a:xfrm>
            <a:off x="7938" y="6623050"/>
            <a:ext cx="9144000" cy="261938"/>
          </a:xfrm>
          <a:prstGeom prst="rect">
            <a:avLst/>
          </a:prstGeom>
          <a:gradFill rotWithShape="1">
            <a:gsLst>
              <a:gs pos="0">
                <a:srgbClr val="336600">
                  <a:gamma/>
                  <a:tint val="37255"/>
                  <a:invGamma/>
                </a:srgbClr>
              </a:gs>
              <a:gs pos="100000">
                <a:srgbClr val="336600"/>
              </a:gs>
            </a:gsLst>
            <a:lin ang="5400000" scaled="1"/>
          </a:gradFill>
          <a:ln w="9525">
            <a:noFill/>
            <a:miter lim="800000"/>
            <a:headEnd/>
            <a:tailEnd/>
          </a:ln>
          <a:effectLst/>
        </p:spPr>
        <p:txBody>
          <a:bodyPr wrap="none" anchor="ctr"/>
          <a:lstStyle/>
          <a:p>
            <a:pPr>
              <a:defRPr/>
            </a:pPr>
            <a:endParaRPr lang="es-ES">
              <a:latin typeface="Arial" charset="0"/>
            </a:endParaRPr>
          </a:p>
        </p:txBody>
      </p:sp>
      <p:pic>
        <p:nvPicPr>
          <p:cNvPr id="2057" name="Picture 7" descr="logo_espe"/>
          <p:cNvPicPr>
            <a:picLocks noChangeAspect="1" noChangeArrowheads="1"/>
          </p:cNvPicPr>
          <p:nvPr userDrawn="1"/>
        </p:nvPicPr>
        <p:blipFill>
          <a:blip r:embed="rId17" cstate="print"/>
          <a:srcRect/>
          <a:stretch>
            <a:fillRect/>
          </a:stretch>
        </p:blipFill>
        <p:spPr bwMode="auto">
          <a:xfrm>
            <a:off x="0" y="0"/>
            <a:ext cx="1979613" cy="555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3238500" y="0"/>
            <a:ext cx="11925300" cy="3810000"/>
            <a:chOff x="-2040" y="0"/>
            <a:chExt cx="7512" cy="2400"/>
          </a:xfrm>
        </p:grpSpPr>
        <p:sp>
          <p:nvSpPr>
            <p:cNvPr id="8909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es-ES_tradnl" sz="2400">
                <a:latin typeface="Arial" charset="0"/>
              </a:endParaRPr>
            </a:p>
          </p:txBody>
        </p:sp>
        <p:sp>
          <p:nvSpPr>
            <p:cNvPr id="8909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es-ES_tradnl">
                <a:latin typeface="Arial" charset="0"/>
              </a:endParaRPr>
            </a:p>
          </p:txBody>
        </p:sp>
        <p:sp>
          <p:nvSpPr>
            <p:cNvPr id="89093"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s-ES_tradnl">
                <a:latin typeface="Arial" charset="0"/>
              </a:endParaRPr>
            </a:p>
          </p:txBody>
        </p:sp>
      </p:grpSp>
      <p:sp>
        <p:nvSpPr>
          <p:cNvPr id="3075"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_tradnl" smtClean="0"/>
              <a:t>Haga clic para cambiar el estilo de título	</a:t>
            </a:r>
          </a:p>
        </p:txBody>
      </p:sp>
      <p:sp>
        <p:nvSpPr>
          <p:cNvPr id="3076"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8909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7DED3E96-5C0C-45F8-B532-3BCDBE1668F3}" type="datetimeFigureOut">
              <a:rPr lang="es-ES" smtClean="0"/>
              <a:pPr>
                <a:defRPr/>
              </a:pPr>
              <a:t>22/05/2012</a:t>
            </a:fld>
            <a:endParaRPr lang="es-ES_tradnl"/>
          </a:p>
        </p:txBody>
      </p:sp>
      <p:sp>
        <p:nvSpPr>
          <p:cNvPr id="8909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s-ES_tradnl"/>
          </a:p>
        </p:txBody>
      </p:sp>
      <p:sp>
        <p:nvSpPr>
          <p:cNvPr id="8909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3E19BF8E-59D5-4F33-9065-9A5E39CA1D6A}"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783"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100.xml"/><Relationship Id="rId1" Type="http://schemas.openxmlformats.org/officeDocument/2006/relationships/slideLayout" Target="../slideLayouts/slideLayout22.xml"/><Relationship Id="rId4" Type="http://schemas.openxmlformats.org/officeDocument/2006/relationships/slide" Target="slide35.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slide" Target="slide5.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slide" Target="slide5.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5.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5.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slide" Target="slide5.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chart" Target="../charts/char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3.xml"/><Relationship Id="rId7" Type="http://schemas.openxmlformats.org/officeDocument/2006/relationships/slide" Target="slide18.xml"/><Relationship Id="rId2" Type="http://schemas.openxmlformats.org/officeDocument/2006/relationships/slide" Target="slide12.xml"/><Relationship Id="rId1" Type="http://schemas.openxmlformats.org/officeDocument/2006/relationships/slideLayout" Target="../slideLayouts/slideLayout22.xml"/><Relationship Id="rId6" Type="http://schemas.openxmlformats.org/officeDocument/2006/relationships/slide" Target="slide17.xml"/><Relationship Id="rId11" Type="http://schemas.openxmlformats.org/officeDocument/2006/relationships/slide" Target="slide16.xml"/><Relationship Id="rId5" Type="http://schemas.openxmlformats.org/officeDocument/2006/relationships/slide" Target="slide11.xml"/><Relationship Id="rId10" Type="http://schemas.openxmlformats.org/officeDocument/2006/relationships/slide" Target="slide32.xml"/><Relationship Id="rId4" Type="http://schemas.openxmlformats.org/officeDocument/2006/relationships/slide" Target="slide15.xml"/><Relationship Id="rId9" Type="http://schemas.openxmlformats.org/officeDocument/2006/relationships/slide" Target="slide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2.xml"/><Relationship Id="rId4" Type="http://schemas.openxmlformats.org/officeDocument/2006/relationships/slide" Target="slide3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5.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5.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slide" Target="slide5.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xml.rels><?xml version="1.0" encoding="UTF-8" standalone="yes"?>
<Relationships xmlns="http://schemas.openxmlformats.org/package/2006/relationships"><Relationship Id="rId3" Type="http://schemas.openxmlformats.org/officeDocument/2006/relationships/slide" Target="slide50.xml"/><Relationship Id="rId7" Type="http://schemas.openxmlformats.org/officeDocument/2006/relationships/slide" Target="slide38.xml"/><Relationship Id="rId2" Type="http://schemas.openxmlformats.org/officeDocument/2006/relationships/slide" Target="slide40.xml"/><Relationship Id="rId1" Type="http://schemas.openxmlformats.org/officeDocument/2006/relationships/slideLayout" Target="../slideLayouts/slideLayout22.xml"/><Relationship Id="rId6" Type="http://schemas.openxmlformats.org/officeDocument/2006/relationships/slide" Target="slide35.xml"/><Relationship Id="rId5" Type="http://schemas.openxmlformats.org/officeDocument/2006/relationships/slide" Target="slide61.xml"/><Relationship Id="rId4" Type="http://schemas.openxmlformats.org/officeDocument/2006/relationships/slide" Target="slide5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71.xml"/><Relationship Id="rId7" Type="http://schemas.openxmlformats.org/officeDocument/2006/relationships/slide" Target="slide84.xml"/><Relationship Id="rId2" Type="http://schemas.openxmlformats.org/officeDocument/2006/relationships/slide" Target="slide64.xml"/><Relationship Id="rId1" Type="http://schemas.openxmlformats.org/officeDocument/2006/relationships/slideLayout" Target="../slideLayouts/slideLayout22.xml"/><Relationship Id="rId6" Type="http://schemas.openxmlformats.org/officeDocument/2006/relationships/slide" Target="slide83.xml"/><Relationship Id="rId5" Type="http://schemas.openxmlformats.org/officeDocument/2006/relationships/slide" Target="slide82.xml"/><Relationship Id="rId4" Type="http://schemas.openxmlformats.org/officeDocument/2006/relationships/slide" Target="slide81.xml"/></Relationships>
</file>

<file path=ppt/slides/_rels/slide8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slide" Target="slide5.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slide" Target="slide5.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87.xml"/><Relationship Id="rId7" Type="http://schemas.openxmlformats.org/officeDocument/2006/relationships/slide" Target="slide94.xml"/><Relationship Id="rId2" Type="http://schemas.openxmlformats.org/officeDocument/2006/relationships/slide" Target="slide86.xml"/><Relationship Id="rId1" Type="http://schemas.openxmlformats.org/officeDocument/2006/relationships/slideLayout" Target="../slideLayouts/slideLayout22.xml"/><Relationship Id="rId6" Type="http://schemas.openxmlformats.org/officeDocument/2006/relationships/slide" Target="slide90.xml"/><Relationship Id="rId5" Type="http://schemas.openxmlformats.org/officeDocument/2006/relationships/slide" Target="slide89.xml"/><Relationship Id="rId10" Type="http://schemas.openxmlformats.org/officeDocument/2006/relationships/slide" Target="slide35.xml"/><Relationship Id="rId4" Type="http://schemas.openxmlformats.org/officeDocument/2006/relationships/slide" Target="slide88.xml"/><Relationship Id="rId9" Type="http://schemas.openxmlformats.org/officeDocument/2006/relationships/slide" Target="slide9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39.jpeg"/></Relationships>
</file>

<file path=ppt/slides/_rels/slide9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 name="Rectangle 8"/>
          <p:cNvSpPr>
            <a:spLocks noChangeArrowheads="1"/>
          </p:cNvSpPr>
          <p:nvPr/>
        </p:nvSpPr>
        <p:spPr bwMode="auto">
          <a:xfrm>
            <a:off x="4283968" y="2261483"/>
            <a:ext cx="4438204" cy="461665"/>
          </a:xfrm>
          <a:prstGeom prst="rect">
            <a:avLst/>
          </a:prstGeom>
          <a:noFill/>
          <a:ln w="9525">
            <a:noFill/>
            <a:miter lim="800000"/>
            <a:headEnd/>
            <a:tailEnd/>
          </a:ln>
        </p:spPr>
        <p:txBody>
          <a:bodyPr wrap="square" anchor="ctr">
            <a:spAutoFit/>
          </a:bodyPr>
          <a:lstStyle/>
          <a:p>
            <a:pPr algn="ctr"/>
            <a:r>
              <a:rPr lang="es-ES" sz="2400" b="1" dirty="0" smtClean="0">
                <a:ln w="10541" cmpd="sng">
                  <a:solidFill>
                    <a:sysClr val="windowText" lastClr="000000"/>
                  </a:solidFill>
                  <a:prstDash val="solid"/>
                </a:ln>
                <a:solidFill>
                  <a:sysClr val="windowText" lastClr="000000"/>
                </a:solidFill>
                <a:latin typeface="Times New Roman" pitchFamily="18" charset="0"/>
                <a:ea typeface="Calibri" pitchFamily="34" charset="0"/>
                <a:cs typeface="Times New Roman" pitchFamily="18" charset="0"/>
              </a:rPr>
              <a:t>GUAMANÍ CLAVIJO DAYSI</a:t>
            </a:r>
            <a:endParaRPr lang="es-ES" sz="2400" b="1" dirty="0">
              <a:ln w="10541" cmpd="sng">
                <a:solidFill>
                  <a:sysClr val="windowText" lastClr="000000"/>
                </a:solidFill>
                <a:prstDash val="solid"/>
              </a:ln>
              <a:solidFill>
                <a:sysClr val="windowText" lastClr="000000"/>
              </a:solidFill>
              <a:latin typeface="Times New Roman" pitchFamily="18" charset="0"/>
              <a:ea typeface="Calibri" pitchFamily="34" charset="0"/>
              <a:cs typeface="Times New Roman" pitchFamily="18" charset="0"/>
            </a:endParaRPr>
          </a:p>
        </p:txBody>
      </p:sp>
      <p:graphicFrame>
        <p:nvGraphicFramePr>
          <p:cNvPr id="1026" name="Object 3"/>
          <p:cNvGraphicFramePr>
            <a:graphicFrameLocks noChangeAspect="1"/>
          </p:cNvGraphicFramePr>
          <p:nvPr/>
        </p:nvGraphicFramePr>
        <p:xfrm>
          <a:off x="683569" y="1556793"/>
          <a:ext cx="3600759" cy="1800200"/>
        </p:xfrm>
        <a:graphic>
          <a:graphicData uri="http://schemas.openxmlformats.org/presentationml/2006/ole">
            <p:oleObj spid="_x0000_s1026" name="Imagen de mapa de bits" r:id="rId4" imgW="4382112" imgH="1991003" progId="PBrush">
              <p:embed/>
            </p:oleObj>
          </a:graphicData>
        </a:graphic>
      </p:graphicFrame>
      <p:sp>
        <p:nvSpPr>
          <p:cNvPr id="7" name="Rectangle 8"/>
          <p:cNvSpPr>
            <a:spLocks noChangeArrowheads="1"/>
          </p:cNvSpPr>
          <p:nvPr/>
        </p:nvSpPr>
        <p:spPr bwMode="auto">
          <a:xfrm>
            <a:off x="251520" y="4322712"/>
            <a:ext cx="8568952" cy="1015663"/>
          </a:xfrm>
          <a:prstGeom prst="rect">
            <a:avLst/>
          </a:prstGeom>
          <a:noFill/>
          <a:ln w="9525">
            <a:noFill/>
            <a:miter lim="800000"/>
            <a:headEnd/>
            <a:tailEnd/>
          </a:ln>
        </p:spPr>
        <p:txBody>
          <a:bodyPr wrap="square" anchor="ctr">
            <a:spAutoFit/>
          </a:bodyPr>
          <a:lstStyle/>
          <a:p>
            <a:pPr algn="ctr"/>
            <a:r>
              <a:rPr lang="es-ES" sz="2000" b="1" dirty="0" smtClean="0">
                <a:solidFill>
                  <a:srgbClr val="0070C0"/>
                </a:solidFill>
                <a:latin typeface="Bookman Old Style" pitchFamily="18" charset="0"/>
              </a:rPr>
              <a:t>“ESTRUCTURACIÓN DE EMISIÓN DE OBLIGACIONES PARA “AGESE CÍA. LTDA.”, PARA FINANCIAR LA AMPLIACIÓN DE UNA NUEVA SUCURSAL EN RIOBAMBA”</a:t>
            </a:r>
            <a:endParaRPr lang="es-EC" sz="2000" b="1" dirty="0" smtClean="0">
              <a:solidFill>
                <a:srgbClr val="0070C0"/>
              </a:solidFill>
              <a:latin typeface="Bookman Old Style" pitchFamily="18" charset="0"/>
            </a:endParaRPr>
          </a:p>
        </p:txBody>
      </p:sp>
      <p:sp>
        <p:nvSpPr>
          <p:cNvPr id="9" name="Rectangle 8"/>
          <p:cNvSpPr>
            <a:spLocks noChangeArrowheads="1"/>
          </p:cNvSpPr>
          <p:nvPr/>
        </p:nvSpPr>
        <p:spPr bwMode="auto">
          <a:xfrm>
            <a:off x="6084168" y="6402814"/>
            <a:ext cx="3059832" cy="338554"/>
          </a:xfrm>
          <a:prstGeom prst="rect">
            <a:avLst/>
          </a:prstGeom>
          <a:noFill/>
          <a:ln w="9525">
            <a:noFill/>
            <a:miter lim="800000"/>
            <a:headEnd/>
            <a:tailEnd/>
          </a:ln>
        </p:spPr>
        <p:txBody>
          <a:bodyPr wrap="square" anchor="ctr">
            <a:spAutoFit/>
          </a:bodyPr>
          <a:lstStyle/>
          <a:p>
            <a:pPr algn="ctr"/>
            <a:r>
              <a:rPr lang="es-ES" sz="1600" b="1" dirty="0" smtClean="0">
                <a:latin typeface="Times New Roman" pitchFamily="18" charset="0"/>
                <a:cs typeface="Times New Roman" pitchFamily="18" charset="0"/>
              </a:rPr>
              <a:t>22 </a:t>
            </a:r>
            <a:r>
              <a:rPr lang="es-ES" sz="1600" b="1" dirty="0">
                <a:latin typeface="Times New Roman" pitchFamily="18" charset="0"/>
                <a:cs typeface="Times New Roman" pitchFamily="18" charset="0"/>
              </a:rPr>
              <a:t>de Mayo del </a:t>
            </a:r>
            <a:r>
              <a:rPr lang="es-ES" sz="1600" b="1" dirty="0" smtClean="0">
                <a:latin typeface="Times New Roman" pitchFamily="18" charset="0"/>
                <a:cs typeface="Times New Roman" pitchFamily="18" charset="0"/>
              </a:rPr>
              <a:t>2012</a:t>
            </a:r>
            <a:endParaRPr lang="es-ES" sz="1600" b="1" dirty="0">
              <a:latin typeface="Times New Roman" pitchFamily="18" charset="0"/>
              <a:cs typeface="Times New Roman" pitchFamily="18" charset="0"/>
            </a:endParaRPr>
          </a:p>
        </p:txBody>
      </p:sp>
      <p:pic>
        <p:nvPicPr>
          <p:cNvPr id="10" name="9 Imagen"/>
          <p:cNvPicPr/>
          <p:nvPr/>
        </p:nvPicPr>
        <p:blipFill>
          <a:blip r:embed="rId5" cstate="print"/>
          <a:srcRect l="5568" r="3529"/>
          <a:stretch>
            <a:fillRect/>
          </a:stretch>
        </p:blipFill>
        <p:spPr bwMode="auto">
          <a:xfrm>
            <a:off x="1547664" y="188640"/>
            <a:ext cx="6336704" cy="1296143"/>
          </a:xfrm>
          <a:prstGeom prst="rect">
            <a:avLst/>
          </a:prstGeom>
          <a:noFill/>
          <a:ln w="9525">
            <a:noFill/>
            <a:miter lim="800000"/>
            <a:headEnd/>
            <a:tailEnd/>
          </a:ln>
        </p:spPr>
      </p:pic>
      <p:sp>
        <p:nvSpPr>
          <p:cNvPr id="1027" name="Rectangle 3"/>
          <p:cNvSpPr>
            <a:spLocks noChangeArrowheads="1"/>
          </p:cNvSpPr>
          <p:nvPr/>
        </p:nvSpPr>
        <p:spPr bwMode="auto">
          <a:xfrm>
            <a:off x="1043608" y="5599694"/>
            <a:ext cx="70922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normalizeH="0" baseline="0" dirty="0" smtClean="0">
                <a:ln w="10541" cmpd="sng">
                  <a:solidFill>
                    <a:sysClr val="windowText" lastClr="000000"/>
                  </a:solidFill>
                  <a:prstDash val="solid"/>
                </a:ln>
                <a:solidFill>
                  <a:sysClr val="windowText" lastClr="000000"/>
                </a:solidFill>
                <a:latin typeface="Times New Roman" pitchFamily="18" charset="0"/>
                <a:ea typeface="Calibri" pitchFamily="34" charset="0"/>
                <a:cs typeface="Times New Roman" pitchFamily="18" charset="0"/>
              </a:rPr>
              <a:t>Eco. Dudley Morales			Eco. Oscar Peñaherrera</a:t>
            </a:r>
            <a:endParaRPr kumimoji="0" lang="es-EC" sz="1600" b="1" i="0" u="none" strike="noStrike" normalizeH="0" baseline="0"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600" b="1" i="0" u="none" strike="noStrike" normalizeH="0" baseline="0" dirty="0" smtClean="0">
                <a:ln w="10541" cmpd="sng">
                  <a:solidFill>
                    <a:sysClr val="windowText" lastClr="000000"/>
                  </a:solidFill>
                  <a:prstDash val="solid"/>
                </a:ln>
                <a:solidFill>
                  <a:sysClr val="windowText" lastClr="000000"/>
                </a:solidFill>
                <a:latin typeface="Times New Roman" pitchFamily="18" charset="0"/>
                <a:ea typeface="Calibri" pitchFamily="34" charset="0"/>
                <a:cs typeface="Times New Roman" pitchFamily="18" charset="0"/>
              </a:rPr>
              <a:t>DIRECTOR			CODIRECTOR</a:t>
            </a:r>
            <a:endParaRPr kumimoji="0" lang="es-EC" sz="1600" b="1" i="0" u="none" strike="noStrike" normalizeH="0" baseline="0" dirty="0" smtClean="0">
              <a:ln w="10541" cmpd="sng">
                <a:solidFill>
                  <a:sysClr val="windowText" lastClr="000000"/>
                </a:solidFill>
                <a:prstDash val="solid"/>
              </a:ln>
              <a:solidFill>
                <a:sysClr val="windowText" lastClr="000000"/>
              </a:solidFill>
              <a:latin typeface="Times New Roman" pitchFamily="18" charset="0"/>
              <a:cs typeface="Times New Roman" pitchFamily="18" charset="0"/>
            </a:endParaRPr>
          </a:p>
        </p:txBody>
      </p:sp>
      <p:sp>
        <p:nvSpPr>
          <p:cNvPr id="1028" name="Rectangle 4"/>
          <p:cNvSpPr>
            <a:spLocks noChangeArrowheads="1"/>
          </p:cNvSpPr>
          <p:nvPr/>
        </p:nvSpPr>
        <p:spPr bwMode="auto">
          <a:xfrm>
            <a:off x="1187624" y="3429000"/>
            <a:ext cx="69127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r>
              <a:rPr lang="es-MX" sz="1600" b="1" dirty="0" smtClean="0">
                <a:ln w="10541" cmpd="sng">
                  <a:solidFill>
                    <a:sysClr val="windowText" lastClr="000000"/>
                  </a:solidFill>
                  <a:prstDash val="solid"/>
                </a:ln>
                <a:solidFill>
                  <a:sysClr val="windowText" lastClr="000000"/>
                </a:solidFill>
                <a:latin typeface="Times New Roman" pitchFamily="18" charset="0"/>
                <a:ea typeface="Calibri" pitchFamily="34" charset="0"/>
                <a:cs typeface="Times New Roman" pitchFamily="18" charset="0"/>
              </a:rPr>
              <a:t>TESIS DE GRADO</a:t>
            </a:r>
            <a:endParaRPr lang="es-EC" sz="1600" b="1" dirty="0" smtClean="0">
              <a:ln w="10541" cmpd="sng">
                <a:solidFill>
                  <a:sysClr val="windowText" lastClr="000000"/>
                </a:solidFill>
                <a:prstDash val="solid"/>
              </a:ln>
              <a:solidFill>
                <a:sysClr val="windowText" lastClr="000000"/>
              </a:solidFill>
              <a:latin typeface="Times New Roman" pitchFamily="18" charset="0"/>
              <a:ea typeface="Calibri" pitchFamily="34" charset="0"/>
              <a:cs typeface="Times New Roman" pitchFamily="18" charset="0"/>
            </a:endParaRPr>
          </a:p>
          <a:p>
            <a:pPr algn="ctr" eaLnBrk="0" hangingPunct="0"/>
            <a:r>
              <a:rPr lang="es-ES" sz="1600" b="1" dirty="0" smtClean="0">
                <a:ln w="10541" cmpd="sng">
                  <a:solidFill>
                    <a:sysClr val="windowText" lastClr="000000"/>
                  </a:solidFill>
                  <a:prstDash val="solid"/>
                </a:ln>
                <a:solidFill>
                  <a:sysClr val="windowText" lastClr="000000"/>
                </a:solidFill>
                <a:latin typeface="Times New Roman" pitchFamily="18" charset="0"/>
                <a:ea typeface="Calibri" pitchFamily="34" charset="0"/>
                <a:cs typeface="Times New Roman" pitchFamily="18" charset="0"/>
              </a:rPr>
              <a:t>Previa a la obtención del Título de:</a:t>
            </a:r>
            <a:endParaRPr lang="es-EC" sz="1600" b="1" dirty="0" smtClean="0">
              <a:ln w="10541" cmpd="sng">
                <a:solidFill>
                  <a:sysClr val="windowText" lastClr="000000"/>
                </a:solidFill>
                <a:prstDash val="solid"/>
              </a:ln>
              <a:solidFill>
                <a:sysClr val="windowText" lastClr="000000"/>
              </a:solidFill>
              <a:latin typeface="Times New Roman" pitchFamily="18" charset="0"/>
              <a:ea typeface="Calibri" pitchFamily="34" charset="0"/>
              <a:cs typeface="Times New Roman" pitchFamily="18" charset="0"/>
            </a:endParaRPr>
          </a:p>
          <a:p>
            <a:pPr algn="ctr" eaLnBrk="0" hangingPunct="0"/>
            <a:r>
              <a:rPr lang="es-MX" sz="1600" b="1" dirty="0" smtClean="0">
                <a:ln w="10541" cmpd="sng">
                  <a:solidFill>
                    <a:sysClr val="windowText" lastClr="000000"/>
                  </a:solidFill>
                  <a:prstDash val="solid"/>
                </a:ln>
                <a:solidFill>
                  <a:sysClr val="windowText" lastClr="000000"/>
                </a:solidFill>
                <a:latin typeface="Times New Roman" pitchFamily="18" charset="0"/>
                <a:ea typeface="Calibri" pitchFamily="34" charset="0"/>
                <a:cs typeface="Times New Roman" pitchFamily="18" charset="0"/>
              </a:rPr>
              <a:t>INGENIERÍA EN FINANZAS Y AUDITORÍA, C.P.A.</a:t>
            </a: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par>
                                <p:cTn id="10" presetID="53"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2000" fill="hold"/>
                                        <p:tgtEl>
                                          <p:spTgt spid="1026"/>
                                        </p:tgtEl>
                                        <p:attrNameLst>
                                          <p:attrName>ppt_w</p:attrName>
                                        </p:attrNameLst>
                                      </p:cBhvr>
                                      <p:tavLst>
                                        <p:tav tm="0">
                                          <p:val>
                                            <p:fltVal val="0"/>
                                          </p:val>
                                        </p:tav>
                                        <p:tav tm="100000">
                                          <p:val>
                                            <p:strVal val="#ppt_w"/>
                                          </p:val>
                                        </p:tav>
                                      </p:tavLst>
                                    </p:anim>
                                    <p:anim calcmode="lin" valueType="num">
                                      <p:cBhvr>
                                        <p:cTn id="13" dur="2000" fill="hold"/>
                                        <p:tgtEl>
                                          <p:spTgt spid="1026"/>
                                        </p:tgtEl>
                                        <p:attrNameLst>
                                          <p:attrName>ppt_h</p:attrName>
                                        </p:attrNameLst>
                                      </p:cBhvr>
                                      <p:tavLst>
                                        <p:tav tm="0">
                                          <p:val>
                                            <p:fltVal val="0"/>
                                          </p:val>
                                        </p:tav>
                                        <p:tav tm="100000">
                                          <p:val>
                                            <p:strVal val="#ppt_h"/>
                                          </p:val>
                                        </p:tav>
                                      </p:tavLst>
                                    </p:anim>
                                    <p:animEffect transition="in" filter="fade">
                                      <p:cBhvr>
                                        <p:cTn id="14" dur="2000"/>
                                        <p:tgtEl>
                                          <p:spTgt spid="1026"/>
                                        </p:tgtEl>
                                      </p:cBhvr>
                                    </p:animEffect>
                                  </p:childTnLst>
                                </p:cTn>
                              </p:par>
                            </p:childTnLst>
                          </p:cTn>
                        </p:par>
                        <p:par>
                          <p:cTn id="15" fill="hold">
                            <p:stCondLst>
                              <p:cond delay="2000"/>
                            </p:stCondLst>
                            <p:childTnLst>
                              <p:par>
                                <p:cTn id="16" presetID="8" presetClass="entr" presetSubtype="16" fill="hold" grpId="0" nodeType="afterEffect">
                                  <p:stCondLst>
                                    <p:cond delay="0"/>
                                  </p:stCondLst>
                                  <p:childTnLst>
                                    <p:set>
                                      <p:cBhvr>
                                        <p:cTn id="17" dur="1" fill="hold">
                                          <p:stCondLst>
                                            <p:cond delay="0"/>
                                          </p:stCondLst>
                                        </p:cTn>
                                        <p:tgtEl>
                                          <p:spTgt spid="1227"/>
                                        </p:tgtEl>
                                        <p:attrNameLst>
                                          <p:attrName>style.visibility</p:attrName>
                                        </p:attrNameLst>
                                      </p:cBhvr>
                                      <p:to>
                                        <p:strVal val="visible"/>
                                      </p:to>
                                    </p:set>
                                    <p:animEffect transition="in" filter="diamond(in)">
                                      <p:cBhvr>
                                        <p:cTn id="18" dur="2000"/>
                                        <p:tgtEl>
                                          <p:spTgt spid="1227"/>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up)">
                                      <p:cBhvr>
                                        <p:cTn id="22" dur="2000"/>
                                        <p:tgtEl>
                                          <p:spTgt spid="1028"/>
                                        </p:tgtEl>
                                      </p:cBhvr>
                                    </p:animEffect>
                                  </p:childTnLst>
                                </p:cTn>
                              </p:par>
                            </p:childTnLst>
                          </p:cTn>
                        </p:par>
                        <p:par>
                          <p:cTn id="23" fill="hold">
                            <p:stCondLst>
                              <p:cond delay="60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2000"/>
                                        <p:tgtEl>
                                          <p:spTgt spid="7"/>
                                        </p:tgtEl>
                                      </p:cBhvr>
                                    </p:animEffect>
                                  </p:childTnLst>
                                </p:cTn>
                              </p:par>
                            </p:childTnLst>
                          </p:cTn>
                        </p:par>
                        <p:par>
                          <p:cTn id="27" fill="hold">
                            <p:stCondLst>
                              <p:cond delay="8000"/>
                            </p:stCondLst>
                            <p:childTnLst>
                              <p:par>
                                <p:cTn id="28" presetID="2" presetClass="entr" presetSubtype="4" fill="hold" grpId="0" nodeType="after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additive="base">
                                        <p:cTn id="30" dur="500" fill="hold"/>
                                        <p:tgtEl>
                                          <p:spTgt spid="1027"/>
                                        </p:tgtEl>
                                        <p:attrNameLst>
                                          <p:attrName>ppt_x</p:attrName>
                                        </p:attrNameLst>
                                      </p:cBhvr>
                                      <p:tavLst>
                                        <p:tav tm="0">
                                          <p:val>
                                            <p:strVal val="#ppt_x"/>
                                          </p:val>
                                        </p:tav>
                                        <p:tav tm="100000">
                                          <p:val>
                                            <p:strVal val="#ppt_x"/>
                                          </p:val>
                                        </p:tav>
                                      </p:tavLst>
                                    </p:anim>
                                    <p:anim calcmode="lin" valueType="num">
                                      <p:cBhvr additive="base">
                                        <p:cTn id="31" dur="500" fill="hold"/>
                                        <p:tgtEl>
                                          <p:spTgt spid="1027"/>
                                        </p:tgtEl>
                                        <p:attrNameLst>
                                          <p:attrName>ppt_y</p:attrName>
                                        </p:attrNameLst>
                                      </p:cBhvr>
                                      <p:tavLst>
                                        <p:tav tm="0">
                                          <p:val>
                                            <p:strVal val="1+#ppt_h/2"/>
                                          </p:val>
                                        </p:tav>
                                        <p:tav tm="100000">
                                          <p:val>
                                            <p:strVal val="#ppt_y"/>
                                          </p:val>
                                        </p:tav>
                                      </p:tavLst>
                                    </p:anim>
                                  </p:childTnLst>
                                </p:cTn>
                              </p:par>
                              <p:par>
                                <p:cTn id="32" presetID="1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plus(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 grpId="0"/>
      <p:bldP spid="7" grpId="0"/>
      <p:bldP spid="9" grpId="0"/>
      <p:bldP spid="1027" grpId="0"/>
      <p:bldP spid="10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27784" y="3140968"/>
            <a:ext cx="4320480" cy="923330"/>
          </a:xfrm>
          <a:prstGeom prst="rect">
            <a:avLst/>
          </a:prstGeom>
        </p:spPr>
        <p:txBody>
          <a:bodyPr wrap="square">
            <a:spAutoFit/>
          </a:bodyPr>
          <a:lstStyle/>
          <a:p>
            <a:pPr marL="900113" indent="-900113">
              <a:lnSpc>
                <a:spcPct val="150000"/>
              </a:lnSpc>
            </a:pPr>
            <a:r>
              <a:rPr lang="es-ES" dirty="0" smtClean="0">
                <a:latin typeface="Times New Roman" pitchFamily="18" charset="0"/>
                <a:cs typeface="Times New Roman" pitchFamily="18" charset="0"/>
              </a:rPr>
              <a:t>6.1.</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2" action="ppaction://hlinksldjump"/>
              </a:rPr>
              <a:t>CONCLUSIONES</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6.2.</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3" action="ppaction://hlinksldjump"/>
              </a:rPr>
              <a:t>RECOMENDACIONES</a:t>
            </a:r>
            <a:endParaRPr lang="es-EC" dirty="0" smtClean="0">
              <a:latin typeface="Times New Roman" pitchFamily="18" charset="0"/>
              <a:cs typeface="Times New Roman" pitchFamily="18" charset="0"/>
            </a:endParaRPr>
          </a:p>
        </p:txBody>
      </p:sp>
      <p:sp>
        <p:nvSpPr>
          <p:cNvPr id="3" name="2 Rectángulo"/>
          <p:cNvSpPr/>
          <p:nvPr/>
        </p:nvSpPr>
        <p:spPr>
          <a:xfrm>
            <a:off x="2555776" y="476672"/>
            <a:ext cx="4392488" cy="923330"/>
          </a:xfrm>
          <a:prstGeom prst="rect">
            <a:avLst/>
          </a:prstGeom>
          <a:noFill/>
        </p:spPr>
        <p:txBody>
          <a:bodyPr wrap="squar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rPr>
              <a:t>CONTENIDO</a:t>
            </a:r>
            <a:endParaRPr lang="es-ES" sz="5400" b="1" cap="none" spc="0" dirty="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endParaRPr>
          </a:p>
        </p:txBody>
      </p:sp>
      <p:sp>
        <p:nvSpPr>
          <p:cNvPr id="4" name="3 Rectángulo">
            <a:hlinkClick r:id="rId4" action="ppaction://hlinksldjump"/>
          </p:cNvPr>
          <p:cNvSpPr/>
          <p:nvPr/>
        </p:nvSpPr>
        <p:spPr>
          <a:xfrm>
            <a:off x="1187624" y="1700808"/>
            <a:ext cx="7382797" cy="954107"/>
          </a:xfrm>
          <a:prstGeom prst="rect">
            <a:avLst/>
          </a:prstGeom>
        </p:spPr>
        <p:txBody>
          <a:bodyPr wrap="square">
            <a:spAutoFit/>
          </a:bodyPr>
          <a:lstStyle/>
          <a:p>
            <a:pPr lvl="0" algn="ctr" eaLnBrk="0" hangingPunct="0">
              <a:tabLst>
                <a:tab pos="5033963" algn="r"/>
              </a:tabLst>
            </a:pPr>
            <a:r>
              <a:rPr lang="es-ES" sz="2800" dirty="0" smtClean="0">
                <a:solidFill>
                  <a:srgbClr val="FF3399"/>
                </a:solidFill>
                <a:latin typeface="Times New Roman" pitchFamily="18" charset="0"/>
                <a:ea typeface="Times New Roman" pitchFamily="18" charset="0"/>
                <a:cs typeface="Times New Roman" pitchFamily="18" charset="0"/>
              </a:rPr>
              <a:t>CAPÍTULO VI: CONCLUSIONES Y RECOMENDACIONES</a:t>
            </a:r>
            <a:endParaRPr lang="es-EC" sz="2800" dirty="0" smtClean="0">
              <a:solidFill>
                <a:srgbClr val="FF3399"/>
              </a:solidFill>
              <a:latin typeface="Times New Roman" pitchFamily="18" charset="0"/>
              <a:cs typeface="Times New Roman" pitchFamily="18" charset="0"/>
            </a:endParaRPr>
          </a:p>
        </p:txBody>
      </p:sp>
      <p:sp>
        <p:nvSpPr>
          <p:cNvPr id="6" name="5 Botón de acción: Final">
            <a:hlinkClick r:id="" action="ppaction://hlinkshowjump?jump=endshow" highlightClick="1"/>
          </p:cNvPr>
          <p:cNvSpPr/>
          <p:nvPr/>
        </p:nvSpPr>
        <p:spPr>
          <a:xfrm>
            <a:off x="8316416" y="6165304"/>
            <a:ext cx="827584" cy="692696"/>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35696" y="764704"/>
            <a:ext cx="572464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CONCLUSIONES</a:t>
            </a:r>
            <a:endPar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5" name="4 Diagrama"/>
          <p:cNvGraphicFramePr/>
          <p:nvPr/>
        </p:nvGraphicFramePr>
        <p:xfrm>
          <a:off x="467544" y="1844824"/>
          <a:ext cx="8424936"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0078" y="764704"/>
            <a:ext cx="745588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recomendacionES</a:t>
            </a:r>
            <a:endPar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3 Diagrama"/>
          <p:cNvGraphicFramePr/>
          <p:nvPr/>
        </p:nvGraphicFramePr>
        <p:xfrm>
          <a:off x="611560" y="1844824"/>
          <a:ext cx="799288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11560" y="1844824"/>
          <a:ext cx="799288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970078" y="764704"/>
            <a:ext cx="745588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recomendacionES</a:t>
            </a:r>
            <a:endPar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11560" y="2276872"/>
          <a:ext cx="799288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970078" y="764704"/>
            <a:ext cx="745588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recomendacionES</a:t>
            </a:r>
            <a:endPar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0107703">
            <a:off x="168692" y="1836099"/>
            <a:ext cx="8794142" cy="2800767"/>
          </a:xfrm>
          <a:prstGeom prst="rect">
            <a:avLst/>
          </a:prstGeom>
          <a:noFill/>
        </p:spPr>
        <p:txBody>
          <a:bodyPr wrap="square" lIns="91440" tIns="45720" rIns="91440" bIns="45720">
            <a:spAutoFit/>
          </a:bodyPr>
          <a:lstStyle/>
          <a:p>
            <a:pPr algn="ctr"/>
            <a:r>
              <a:rPr lang="es-ES"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pitchFamily="34" charset="0"/>
              </a:rPr>
              <a:t>Gracias por su atención</a:t>
            </a:r>
            <a:endParaRPr lang="es-E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fill="hold" grpId="1" nodeType="with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75656" y="1916832"/>
            <a:ext cx="6473888" cy="2862322"/>
          </a:xfrm>
          <a:prstGeom prst="rect">
            <a:avLst/>
          </a:prstGeom>
          <a:noFill/>
        </p:spPr>
        <p:txBody>
          <a:bodyPr wrap="square" lIns="91440" tIns="45720" rIns="91440" bIns="45720">
            <a:spAutoFit/>
          </a:bodyPr>
          <a:lstStyle/>
          <a:p>
            <a:pPr algn="ctr"/>
            <a:r>
              <a:rPr kumimoji="0" lang="es-ES" sz="6000" b="1" i="0" u="none" strike="noStrike" cap="none" spc="0" normalizeH="0" baseline="0" dirty="0" smtClean="0" bmk="_Toc323507472">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Times New Roman" pitchFamily="18" charset="0"/>
                <a:cs typeface="Times New Roman" pitchFamily="18" charset="0"/>
              </a:rPr>
              <a:t>CAPÍTULO I: ASPECTOS GENERALES</a:t>
            </a:r>
            <a:endParaRPr lang="es-EC"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tretch>
            <a:fillRect/>
          </a:stretch>
        </p:blipFill>
        <p:spPr bwMode="auto">
          <a:xfrm>
            <a:off x="251520" y="620688"/>
            <a:ext cx="3888432" cy="1152128"/>
          </a:xfrm>
          <a:prstGeom prst="rect">
            <a:avLst/>
          </a:prstGeom>
          <a:noFill/>
          <a:ln>
            <a:noFill/>
          </a:ln>
        </p:spPr>
      </p:pic>
      <p:sp>
        <p:nvSpPr>
          <p:cNvPr id="5" name="4 Flecha derecha"/>
          <p:cNvSpPr/>
          <p:nvPr/>
        </p:nvSpPr>
        <p:spPr>
          <a:xfrm>
            <a:off x="4427984" y="836712"/>
            <a:ext cx="1656184" cy="7200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Se fundó</a:t>
            </a:r>
            <a:endParaRPr lang="es-EC" dirty="0"/>
          </a:p>
        </p:txBody>
      </p:sp>
      <p:sp>
        <p:nvSpPr>
          <p:cNvPr id="6" name="5 Rectángulo"/>
          <p:cNvSpPr/>
          <p:nvPr/>
        </p:nvSpPr>
        <p:spPr>
          <a:xfrm>
            <a:off x="6454080" y="692696"/>
            <a:ext cx="1415772" cy="830997"/>
          </a:xfrm>
          <a:prstGeom prst="rect">
            <a:avLst/>
          </a:prstGeom>
          <a:noFill/>
        </p:spPr>
        <p:txBody>
          <a:bodyPr wrap="none" lIns="91440" tIns="45720" rIns="91440" bIns="45720">
            <a:spAutoFit/>
          </a:bodyPr>
          <a:lstStyle/>
          <a:p>
            <a:pPr algn="ctr"/>
            <a:r>
              <a:rPr lang="es-ES"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1989</a:t>
            </a:r>
            <a:endParaRPr lang="es-ES"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7" name="6 Rectángulo"/>
          <p:cNvSpPr/>
          <p:nvPr/>
        </p:nvSpPr>
        <p:spPr>
          <a:xfrm>
            <a:off x="4716016" y="2060848"/>
            <a:ext cx="3203848" cy="1200329"/>
          </a:xfrm>
          <a:prstGeom prst="rect">
            <a:avLst/>
          </a:prstGeom>
        </p:spPr>
        <p:txBody>
          <a:bodyPr wrap="square">
            <a:spAutoFit/>
          </a:bodyPr>
          <a:lstStyle/>
          <a:p>
            <a:pPr algn="ctr"/>
            <a:r>
              <a:rPr lang="es-ES" dirty="0" smtClean="0">
                <a:latin typeface="Times New Roman" pitchFamily="18" charset="0"/>
                <a:cs typeface="Times New Roman" pitchFamily="18" charset="0"/>
              </a:rPr>
              <a:t>Capacitación y formación de personal, a través de cursos, seminarios, congresos, convenciones.</a:t>
            </a:r>
            <a:endParaRPr lang="es-EC" dirty="0">
              <a:latin typeface="Times New Roman" pitchFamily="18" charset="0"/>
              <a:cs typeface="Times New Roman" pitchFamily="18" charset="0"/>
            </a:endParaRPr>
          </a:p>
        </p:txBody>
      </p:sp>
      <p:sp>
        <p:nvSpPr>
          <p:cNvPr id="8" name="7 Flecha curvada hacia la izquierda"/>
          <p:cNvSpPr/>
          <p:nvPr/>
        </p:nvSpPr>
        <p:spPr>
          <a:xfrm>
            <a:off x="7884368" y="1052736"/>
            <a:ext cx="936104" cy="1872208"/>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solidFill>
                <a:schemeClr val="tx1"/>
              </a:solidFill>
            </a:endParaRPr>
          </a:p>
        </p:txBody>
      </p:sp>
      <p:pic>
        <p:nvPicPr>
          <p:cNvPr id="45058" name="Picture 2" descr="http://mass.pe/sites/default/files/imagecache/SlidePortada_638x280/capacitacion.jpg"/>
          <p:cNvPicPr>
            <a:picLocks noChangeAspect="1" noChangeArrowheads="1"/>
          </p:cNvPicPr>
          <p:nvPr/>
        </p:nvPicPr>
        <p:blipFill>
          <a:blip r:embed="rId3" cstate="print"/>
          <a:srcRect/>
          <a:stretch>
            <a:fillRect/>
          </a:stretch>
        </p:blipFill>
        <p:spPr bwMode="auto">
          <a:xfrm>
            <a:off x="1547664" y="2060848"/>
            <a:ext cx="2999637" cy="1316455"/>
          </a:xfrm>
          <a:prstGeom prst="rect">
            <a:avLst/>
          </a:prstGeom>
          <a:noFill/>
        </p:spPr>
      </p:pic>
      <p:graphicFrame>
        <p:nvGraphicFramePr>
          <p:cNvPr id="10" name="9 Tabla"/>
          <p:cNvGraphicFramePr>
            <a:graphicFrameLocks noGrp="1"/>
          </p:cNvGraphicFramePr>
          <p:nvPr/>
        </p:nvGraphicFramePr>
        <p:xfrm>
          <a:off x="1187624" y="3501008"/>
          <a:ext cx="2808312" cy="1097280"/>
        </p:xfrm>
        <a:graphic>
          <a:graphicData uri="http://schemas.openxmlformats.org/drawingml/2006/table">
            <a:tbl>
              <a:tblPr>
                <a:tableStyleId>{ED083AE6-46FA-4A59-8FB0-9F97EB10719F}</a:tableStyleId>
              </a:tblPr>
              <a:tblGrid>
                <a:gridCol w="2808312"/>
              </a:tblGrid>
              <a:tr h="0">
                <a:tc>
                  <a:txBody>
                    <a:bodyPr/>
                    <a:lstStyle/>
                    <a:p>
                      <a:pPr algn="just">
                        <a:lnSpc>
                          <a:spcPct val="150000"/>
                        </a:lnSpc>
                        <a:spcAft>
                          <a:spcPts val="0"/>
                        </a:spcAft>
                      </a:pPr>
                      <a:r>
                        <a:rPr lang="es-ES" sz="1600" dirty="0"/>
                        <a:t>Lcda. Rosa León de Garzón</a:t>
                      </a:r>
                      <a:endParaRPr lang="es-EC" sz="1100" dirty="0">
                        <a:latin typeface="Times New Roman"/>
                        <a:ea typeface="Times New Roman"/>
                        <a:cs typeface="Times New Roman"/>
                      </a:endParaRPr>
                    </a:p>
                  </a:txBody>
                  <a:tcPr marL="68580" marR="68580" marT="0" marB="0" anchor="ctr"/>
                </a:tc>
              </a:tr>
              <a:tr h="0">
                <a:tc>
                  <a:txBody>
                    <a:bodyPr/>
                    <a:lstStyle/>
                    <a:p>
                      <a:pPr algn="just">
                        <a:lnSpc>
                          <a:spcPct val="150000"/>
                        </a:lnSpc>
                        <a:spcAft>
                          <a:spcPts val="0"/>
                        </a:spcAft>
                      </a:pPr>
                      <a:r>
                        <a:rPr lang="es-ES" sz="1600"/>
                        <a:t>Sr. Iván Rodrigo Garzón</a:t>
                      </a:r>
                      <a:endParaRPr lang="es-EC" sz="1100">
                        <a:latin typeface="Times New Roman"/>
                        <a:ea typeface="Times New Roman"/>
                        <a:cs typeface="Times New Roman"/>
                      </a:endParaRPr>
                    </a:p>
                  </a:txBody>
                  <a:tcPr marL="68580" marR="68580" marT="0" marB="0" anchor="ctr"/>
                </a:tc>
              </a:tr>
              <a:tr h="0">
                <a:tc>
                  <a:txBody>
                    <a:bodyPr/>
                    <a:lstStyle/>
                    <a:p>
                      <a:pPr algn="just">
                        <a:lnSpc>
                          <a:spcPct val="150000"/>
                        </a:lnSpc>
                        <a:spcAft>
                          <a:spcPts val="0"/>
                        </a:spcAft>
                      </a:pPr>
                      <a:r>
                        <a:rPr lang="es-ES" sz="1600" dirty="0"/>
                        <a:t>Lcda. Nancy J. Garzón</a:t>
                      </a:r>
                      <a:endParaRPr lang="es-EC" sz="1100" dirty="0">
                        <a:latin typeface="Times New Roman"/>
                        <a:ea typeface="Times New Roman"/>
                        <a:cs typeface="Times New Roman"/>
                      </a:endParaRPr>
                    </a:p>
                  </a:txBody>
                  <a:tcPr marL="68580" marR="68580" marT="0" marB="0" anchor="ctr"/>
                </a:tc>
              </a:tr>
            </a:tbl>
          </a:graphicData>
        </a:graphic>
      </p:graphicFrame>
      <p:sp>
        <p:nvSpPr>
          <p:cNvPr id="11" name="10 Rectángulo"/>
          <p:cNvSpPr/>
          <p:nvPr/>
        </p:nvSpPr>
        <p:spPr>
          <a:xfrm>
            <a:off x="323528" y="2276872"/>
            <a:ext cx="648511" cy="2306823"/>
          </a:xfrm>
          <a:prstGeom prst="rect">
            <a:avLst/>
          </a:prstGeom>
        </p:spPr>
        <p:txBody>
          <a:bodyPr vert="wordArtVert" wrap="square" anchor="ctr">
            <a:spAutoFit/>
          </a:bodyPr>
          <a:lstStyle/>
          <a:p>
            <a:pPr algn="ctr"/>
            <a:r>
              <a:rPr lang="es-ES" sz="1400" b="1" spc="-300" dirty="0" smtClean="0">
                <a:latin typeface="+mn-lt"/>
              </a:rPr>
              <a:t>socios fundadores</a:t>
            </a:r>
            <a:endParaRPr lang="es-EC" sz="1400" b="1" spc="-300" dirty="0">
              <a:latin typeface="+mn-lt"/>
            </a:endParaRPr>
          </a:p>
        </p:txBody>
      </p:sp>
      <p:sp>
        <p:nvSpPr>
          <p:cNvPr id="12" name="11 Flecha a la derecha con bandas"/>
          <p:cNvSpPr/>
          <p:nvPr/>
        </p:nvSpPr>
        <p:spPr>
          <a:xfrm>
            <a:off x="4355976" y="3501008"/>
            <a:ext cx="2026215" cy="1406188"/>
          </a:xfrm>
          <a:prstGeom prst="stripedRightArrow">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2008</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13" name="12 Tabla"/>
          <p:cNvGraphicFramePr>
            <a:graphicFrameLocks noGrp="1"/>
          </p:cNvGraphicFramePr>
          <p:nvPr/>
        </p:nvGraphicFramePr>
        <p:xfrm>
          <a:off x="6516216" y="3789040"/>
          <a:ext cx="2160240" cy="640080"/>
        </p:xfrm>
        <a:graphic>
          <a:graphicData uri="http://schemas.openxmlformats.org/drawingml/2006/table">
            <a:tbl>
              <a:tblPr>
                <a:tableStyleId>{BDBED569-4797-4DF1-A0F4-6AAB3CD982D8}</a:tableStyleId>
              </a:tblPr>
              <a:tblGrid>
                <a:gridCol w="2160240"/>
              </a:tblGrid>
              <a:tr h="0">
                <a:tc>
                  <a:txBody>
                    <a:bodyPr/>
                    <a:lstStyle/>
                    <a:p>
                      <a:pPr algn="just">
                        <a:lnSpc>
                          <a:spcPct val="150000"/>
                        </a:lnSpc>
                        <a:spcAft>
                          <a:spcPts val="0"/>
                        </a:spcAft>
                      </a:pPr>
                      <a:r>
                        <a:rPr lang="es-EC" sz="1400" dirty="0"/>
                        <a:t>Luis Alexander Mancero.</a:t>
                      </a:r>
                      <a:endParaRPr lang="es-EC" sz="1050" dirty="0">
                        <a:latin typeface="Times New Roman"/>
                        <a:ea typeface="Times New Roman"/>
                        <a:cs typeface="Times New Roman"/>
                      </a:endParaRPr>
                    </a:p>
                  </a:txBody>
                  <a:tcPr marL="68580" marR="68580" marT="0" marB="0" anchor="ctr"/>
                </a:tc>
              </a:tr>
              <a:tr h="0">
                <a:tc>
                  <a:txBody>
                    <a:bodyPr/>
                    <a:lstStyle/>
                    <a:p>
                      <a:pPr algn="just">
                        <a:lnSpc>
                          <a:spcPct val="150000"/>
                        </a:lnSpc>
                        <a:spcAft>
                          <a:spcPts val="0"/>
                        </a:spcAft>
                      </a:pPr>
                      <a:r>
                        <a:rPr lang="es-EC" sz="1400" dirty="0"/>
                        <a:t>María Fernanda Navas</a:t>
                      </a:r>
                      <a:endParaRPr lang="es-EC" sz="1050" dirty="0">
                        <a:latin typeface="Times New Roman"/>
                        <a:ea typeface="Times New Roman"/>
                        <a:cs typeface="Times New Roman"/>
                      </a:endParaRPr>
                    </a:p>
                  </a:txBody>
                  <a:tcPr marL="68580" marR="68580" marT="0" marB="0" anchor="ctr"/>
                </a:tc>
              </a:tr>
            </a:tbl>
          </a:graphicData>
        </a:graphic>
      </p:graphicFrame>
      <p:sp>
        <p:nvSpPr>
          <p:cNvPr id="14" name="13 Rectángulo"/>
          <p:cNvSpPr/>
          <p:nvPr/>
        </p:nvSpPr>
        <p:spPr>
          <a:xfrm>
            <a:off x="6948264" y="5589240"/>
            <a:ext cx="1415773"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2010</a:t>
            </a:r>
            <a:endParaRPr lang="es-E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5" name="14 Rectángulo"/>
          <p:cNvSpPr/>
          <p:nvPr/>
        </p:nvSpPr>
        <p:spPr>
          <a:xfrm>
            <a:off x="899592" y="5517232"/>
            <a:ext cx="2592288" cy="923330"/>
          </a:xfrm>
          <a:prstGeom prst="rect">
            <a:avLst/>
          </a:prstGeom>
        </p:spPr>
        <p:txBody>
          <a:bodyPr wrap="square">
            <a:spAutoFit/>
          </a:bodyPr>
          <a:lstStyle/>
          <a:p>
            <a:pPr algn="ctr"/>
            <a:r>
              <a:rPr lang="es-MX" dirty="0" smtClean="0">
                <a:latin typeface="+mn-lt"/>
              </a:rPr>
              <a:t>Abrir el primer Europark en el centro comercial</a:t>
            </a:r>
            <a:r>
              <a:rPr lang="es-EC" dirty="0" smtClean="0">
                <a:latin typeface="+mn-lt"/>
              </a:rPr>
              <a:t> </a:t>
            </a:r>
            <a:r>
              <a:rPr lang="es-EC" dirty="0" err="1" smtClean="0">
                <a:latin typeface="+mn-lt"/>
              </a:rPr>
              <a:t>Mall</a:t>
            </a:r>
            <a:r>
              <a:rPr lang="es-MX" dirty="0" smtClean="0">
                <a:latin typeface="+mn-lt"/>
              </a:rPr>
              <a:t> del Sol</a:t>
            </a:r>
            <a:endParaRPr lang="es-EC" dirty="0">
              <a:latin typeface="+mn-lt"/>
            </a:endParaRPr>
          </a:p>
        </p:txBody>
      </p:sp>
      <p:sp>
        <p:nvSpPr>
          <p:cNvPr id="16" name="15 Flecha abajo"/>
          <p:cNvSpPr/>
          <p:nvPr/>
        </p:nvSpPr>
        <p:spPr>
          <a:xfrm>
            <a:off x="7164288" y="4725144"/>
            <a:ext cx="576064" cy="72008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8" name="17 Rectángulo"/>
          <p:cNvSpPr/>
          <p:nvPr/>
        </p:nvSpPr>
        <p:spPr>
          <a:xfrm>
            <a:off x="4067944" y="5589240"/>
            <a:ext cx="2592288" cy="64633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b="1" dirty="0" smtClean="0">
                <a:latin typeface="+mn-lt"/>
              </a:rPr>
              <a:t>Cambiar su actividad económica</a:t>
            </a:r>
            <a:endParaRPr lang="es-EC" b="1" dirty="0">
              <a:latin typeface="+mn-lt"/>
            </a:endParaRPr>
          </a:p>
        </p:txBody>
      </p:sp>
      <p:sp>
        <p:nvSpPr>
          <p:cNvPr id="17" name="16 Botón de acción: Inicio">
            <a:hlinkClick r:id="rId4" action="ppaction://hlinksldjump" highlightClick="1"/>
          </p:cNvPr>
          <p:cNvSpPr/>
          <p:nvPr/>
        </p:nvSpPr>
        <p:spPr>
          <a:xfrm>
            <a:off x="8532440" y="6381328"/>
            <a:ext cx="611560" cy="476672"/>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1000"/>
                                        <p:tgtEl>
                                          <p:spTgt spid="5"/>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1000"/>
                                        <p:tgtEl>
                                          <p:spTgt spid="8"/>
                                        </p:tgtEl>
                                      </p:cBhvr>
                                    </p:animEffect>
                                  </p:child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1000"/>
                                        <p:tgtEl>
                                          <p:spTgt spid="7"/>
                                        </p:tgtEl>
                                      </p:cBhvr>
                                    </p:animEffect>
                                  </p:childTnLst>
                                </p:cTn>
                              </p:par>
                            </p:childTnLst>
                          </p:cTn>
                        </p:par>
                        <p:par>
                          <p:cTn id="24" fill="hold">
                            <p:stCondLst>
                              <p:cond delay="5000"/>
                            </p:stCondLst>
                            <p:childTnLst>
                              <p:par>
                                <p:cTn id="25" presetID="4" presetClass="entr" presetSubtype="16" fill="hold" nodeType="afterEffect">
                                  <p:stCondLst>
                                    <p:cond delay="0"/>
                                  </p:stCondLst>
                                  <p:childTnLst>
                                    <p:set>
                                      <p:cBhvr>
                                        <p:cTn id="26" dur="1" fill="hold">
                                          <p:stCondLst>
                                            <p:cond delay="0"/>
                                          </p:stCondLst>
                                        </p:cTn>
                                        <p:tgtEl>
                                          <p:spTgt spid="45058"/>
                                        </p:tgtEl>
                                        <p:attrNameLst>
                                          <p:attrName>style.visibility</p:attrName>
                                        </p:attrNameLst>
                                      </p:cBhvr>
                                      <p:to>
                                        <p:strVal val="visible"/>
                                      </p:to>
                                    </p:set>
                                    <p:animEffect transition="in" filter="box(in)">
                                      <p:cBhvr>
                                        <p:cTn id="27" dur="1000"/>
                                        <p:tgtEl>
                                          <p:spTgt spid="45058"/>
                                        </p:tgtEl>
                                      </p:cBhvr>
                                    </p:animEffect>
                                  </p:childTnLst>
                                </p:cTn>
                              </p:par>
                            </p:childTnLst>
                          </p:cTn>
                        </p:par>
                        <p:par>
                          <p:cTn id="28" fill="hold">
                            <p:stCondLst>
                              <p:cond delay="6000"/>
                            </p:stCondLst>
                            <p:childTnLst>
                              <p:par>
                                <p:cTn id="29" presetID="4"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1000"/>
                                        <p:tgtEl>
                                          <p:spTgt spid="1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1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plus(in)">
                                      <p:cBhvr>
                                        <p:cTn id="37" dur="2000"/>
                                        <p:tgtEl>
                                          <p:spTgt spid="10"/>
                                        </p:tgtEl>
                                      </p:cBhvr>
                                    </p:animEffect>
                                  </p:childTnLst>
                                </p:cTn>
                              </p:par>
                            </p:childTnLst>
                          </p:cTn>
                        </p:par>
                        <p:par>
                          <p:cTn id="38" fill="hold">
                            <p:stCondLst>
                              <p:cond delay="8000"/>
                            </p:stCondLst>
                            <p:childTnLst>
                              <p:par>
                                <p:cTn id="39" presetID="20" presetClass="entr" presetSubtype="0" fill="hold" grpId="1"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edge">
                                      <p:cBhvr>
                                        <p:cTn id="41" dur="2000"/>
                                        <p:tgtEl>
                                          <p:spTgt spid="12"/>
                                        </p:tgtEl>
                                      </p:cBhvr>
                                    </p:animEffect>
                                  </p:childTnLst>
                                </p:cTn>
                              </p:par>
                            </p:childTnLst>
                          </p:cTn>
                        </p:par>
                        <p:par>
                          <p:cTn id="42" fill="hold">
                            <p:stCondLst>
                              <p:cond delay="10000"/>
                            </p:stCondLst>
                            <p:childTnLst>
                              <p:par>
                                <p:cTn id="43" presetID="53"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Effect transition="in" filter="fade">
                                      <p:cBhvr>
                                        <p:cTn id="47" dur="1000"/>
                                        <p:tgtEl>
                                          <p:spTgt spid="13"/>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ox(in)">
                                      <p:cBhvr>
                                        <p:cTn id="50" dur="1000"/>
                                        <p:tgtEl>
                                          <p:spTgt spid="16"/>
                                        </p:tgtEl>
                                      </p:cBhvr>
                                    </p:animEffect>
                                  </p:childTnLst>
                                </p:cTn>
                              </p:par>
                            </p:childTnLst>
                          </p:cTn>
                        </p:par>
                        <p:par>
                          <p:cTn id="51" fill="hold">
                            <p:stCondLst>
                              <p:cond delay="11000"/>
                            </p:stCondLst>
                            <p:childTnLst>
                              <p:par>
                                <p:cTn id="52" presetID="4"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1000"/>
                                        <p:tgtEl>
                                          <p:spTgt spid="14"/>
                                        </p:tgtEl>
                                      </p:cBhvr>
                                    </p:animEffect>
                                  </p:childTnLst>
                                </p:cTn>
                              </p:par>
                            </p:childTnLst>
                          </p:cTn>
                        </p:par>
                        <p:par>
                          <p:cTn id="55" fill="hold">
                            <p:stCondLst>
                              <p:cond delay="12000"/>
                            </p:stCondLst>
                            <p:childTnLst>
                              <p:par>
                                <p:cTn id="56" presetID="2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edge">
                                      <p:cBhvr>
                                        <p:cTn id="58" dur="2000"/>
                                        <p:tgtEl>
                                          <p:spTgt spid="15"/>
                                        </p:tgtEl>
                                      </p:cBhvr>
                                    </p:animEffect>
                                  </p:childTnLst>
                                </p:cTn>
                              </p:par>
                            </p:childTnLst>
                          </p:cTn>
                        </p:par>
                        <p:par>
                          <p:cTn id="59" fill="hold">
                            <p:stCondLst>
                              <p:cond delay="14000"/>
                            </p:stCondLst>
                            <p:childTnLst>
                              <p:par>
                                <p:cTn id="60" presetID="20"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edge">
                                      <p:cBhvr>
                                        <p:cTn id="6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1" grpId="0"/>
      <p:bldP spid="12" grpId="0" animBg="1"/>
      <p:bldP spid="12" grpId="1" animBg="1"/>
      <p:bldP spid="14" grpId="0"/>
      <p:bldP spid="15" grpId="0"/>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o"/>
          <p:cNvSpPr/>
          <p:nvPr/>
        </p:nvSpPr>
        <p:spPr>
          <a:xfrm>
            <a:off x="2555776" y="620688"/>
            <a:ext cx="4176464" cy="858857"/>
          </a:xfrm>
          <a:prstGeom prst="frame">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MX" dirty="0" smtClean="0">
                <a:latin typeface="+mn-lt"/>
              </a:rPr>
              <a:t>Bajo el cobijo de 3 empresas internacionales </a:t>
            </a:r>
            <a:endParaRPr lang="es-EC" dirty="0">
              <a:latin typeface="+mn-lt"/>
            </a:endParaRPr>
          </a:p>
        </p:txBody>
      </p:sp>
      <p:sp>
        <p:nvSpPr>
          <p:cNvPr id="3" name="2 Flecha a la derecha con bandas"/>
          <p:cNvSpPr/>
          <p:nvPr/>
        </p:nvSpPr>
        <p:spPr>
          <a:xfrm>
            <a:off x="539552" y="2636912"/>
            <a:ext cx="1944216" cy="1080120"/>
          </a:xfrm>
          <a:prstGeom prst="stripedRight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solidFill>
                  <a:schemeClr val="tx1"/>
                </a:solidFill>
              </a:rPr>
              <a:t>Pueden ayudar</a:t>
            </a:r>
            <a:endParaRPr lang="es-EC" dirty="0">
              <a:solidFill>
                <a:schemeClr val="tx1"/>
              </a:solidFill>
            </a:endParaRPr>
          </a:p>
        </p:txBody>
      </p:sp>
      <p:pic>
        <p:nvPicPr>
          <p:cNvPr id="44034" name="Picture 2" descr="http://us.123rf.com/400wm/400/400/stockbroker/stockbroker0908/stockbroker090800298/5297010-grupo-de-cinco-ninos-jovenes-en-studio.jpg"/>
          <p:cNvPicPr>
            <a:picLocks noChangeAspect="1" noChangeArrowheads="1"/>
          </p:cNvPicPr>
          <p:nvPr/>
        </p:nvPicPr>
        <p:blipFill>
          <a:blip r:embed="rId3" cstate="print"/>
          <a:srcRect l="19530" t="6607" r="24401" b="5619"/>
          <a:stretch>
            <a:fillRect/>
          </a:stretch>
        </p:blipFill>
        <p:spPr bwMode="auto">
          <a:xfrm>
            <a:off x="3059832" y="2348880"/>
            <a:ext cx="2136237" cy="2232248"/>
          </a:xfrm>
          <a:prstGeom prst="rect">
            <a:avLst/>
          </a:prstGeom>
          <a:noFill/>
        </p:spPr>
      </p:pic>
      <p:sp>
        <p:nvSpPr>
          <p:cNvPr id="5" name="4 Rectángulo"/>
          <p:cNvSpPr/>
          <p:nvPr/>
        </p:nvSpPr>
        <p:spPr>
          <a:xfrm>
            <a:off x="5364088" y="2843644"/>
            <a:ext cx="2858475" cy="369332"/>
          </a:xfrm>
          <a:prstGeom prst="rect">
            <a:avLst/>
          </a:prstGeom>
        </p:spPr>
        <p:txBody>
          <a:bodyPr wrap="none">
            <a:spAutoFit/>
          </a:bodyPr>
          <a:lstStyle/>
          <a:p>
            <a:r>
              <a:rPr lang="es-MX" dirty="0" smtClean="0">
                <a:latin typeface="+mn-lt"/>
              </a:rPr>
              <a:t>distraigan de forma diferente</a:t>
            </a:r>
            <a:endParaRPr lang="es-EC" dirty="0">
              <a:latin typeface="+mn-lt"/>
            </a:endParaRPr>
          </a:p>
        </p:txBody>
      </p:sp>
      <p:sp>
        <p:nvSpPr>
          <p:cNvPr id="6" name="5 Marco"/>
          <p:cNvSpPr/>
          <p:nvPr/>
        </p:nvSpPr>
        <p:spPr>
          <a:xfrm>
            <a:off x="3059832" y="4581128"/>
            <a:ext cx="4572000" cy="858857"/>
          </a:xfrm>
          <a:prstGeom prst="frame">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MX" dirty="0" smtClean="0">
                <a:solidFill>
                  <a:schemeClr val="dk1"/>
                </a:solidFill>
                <a:latin typeface="+mn-lt"/>
              </a:rPr>
              <a:t>juegos que son una mezcla entre lo lúdico y lo electrónico</a:t>
            </a:r>
            <a:endParaRPr lang="es-EC" dirty="0" smtClean="0">
              <a:solidFill>
                <a:schemeClr val="dk1"/>
              </a:solidFill>
              <a:latin typeface="+mn-lt"/>
            </a:endParaRPr>
          </a:p>
        </p:txBody>
      </p:sp>
      <p:sp>
        <p:nvSpPr>
          <p:cNvPr id="7" name="6 Flecha curvada hacia la izquierda"/>
          <p:cNvSpPr/>
          <p:nvPr/>
        </p:nvSpPr>
        <p:spPr>
          <a:xfrm>
            <a:off x="7812360" y="2636912"/>
            <a:ext cx="936104" cy="1872208"/>
          </a:xfrm>
          <a:prstGeom prst="curved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tx1"/>
              </a:solidFill>
            </a:endParaRPr>
          </a:p>
        </p:txBody>
      </p:sp>
      <p:sp>
        <p:nvSpPr>
          <p:cNvPr id="8" name="7 CuadroTexto"/>
          <p:cNvSpPr txBox="1"/>
          <p:nvPr/>
        </p:nvSpPr>
        <p:spPr>
          <a:xfrm>
            <a:off x="7164288" y="3501008"/>
            <a:ext cx="1224136" cy="369332"/>
          </a:xfrm>
          <a:prstGeom prst="rect">
            <a:avLst/>
          </a:prstGeom>
          <a:noFill/>
        </p:spPr>
        <p:txBody>
          <a:bodyPr wrap="square" rtlCol="0">
            <a:spAutoFit/>
          </a:bodyPr>
          <a:lstStyle/>
          <a:p>
            <a:pPr algn="ctr"/>
            <a:r>
              <a:rPr lang="es-EC" dirty="0" smtClean="0">
                <a:latin typeface="+mn-lt"/>
              </a:rPr>
              <a:t>A través</a:t>
            </a:r>
            <a:endParaRPr lang="es-EC" dirty="0">
              <a:latin typeface="+mn-lt"/>
            </a:endParaRPr>
          </a:p>
        </p:txBody>
      </p:sp>
      <p:sp>
        <p:nvSpPr>
          <p:cNvPr id="9" name="8 Rectángulo"/>
          <p:cNvSpPr/>
          <p:nvPr/>
        </p:nvSpPr>
        <p:spPr>
          <a:xfrm>
            <a:off x="3635896" y="1484784"/>
            <a:ext cx="1838965"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idea</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 name="0 Imagen" descr="1290551426europark_fachada.jpg"/>
          <p:cNvPicPr/>
          <p:nvPr/>
        </p:nvPicPr>
        <p:blipFill>
          <a:blip r:embed="rId4" cstate="print"/>
          <a:stretch>
            <a:fillRect/>
          </a:stretch>
        </p:blipFill>
        <p:spPr>
          <a:xfrm>
            <a:off x="179512" y="4653136"/>
            <a:ext cx="2515662" cy="1844824"/>
          </a:xfrm>
          <a:prstGeom prst="rect">
            <a:avLst/>
          </a:prstGeom>
          <a:ln>
            <a:noFill/>
          </a:ln>
          <a:effectLst>
            <a:outerShdw blurRad="292100" dist="139700" dir="2700000" algn="tl" rotWithShape="0">
              <a:srgbClr val="333333">
                <a:alpha val="65000"/>
              </a:srgbClr>
            </a:outerShdw>
          </a:effectLst>
        </p:spPr>
      </p:pic>
      <p:sp>
        <p:nvSpPr>
          <p:cNvPr id="11" name="10 Rectángulo"/>
          <p:cNvSpPr/>
          <p:nvPr/>
        </p:nvSpPr>
        <p:spPr>
          <a:xfrm>
            <a:off x="3563888" y="5877272"/>
            <a:ext cx="4560864" cy="461665"/>
          </a:xfrm>
          <a:prstGeom prst="rect">
            <a:avLst/>
          </a:prstGeom>
        </p:spPr>
        <p:txBody>
          <a:bodyPr wrap="none">
            <a:spAutoFit/>
          </a:bodyPr>
          <a:lstStyle/>
          <a:p>
            <a:r>
              <a:rPr lang="es-MX" sz="2400" dirty="0" smtClean="0">
                <a:solidFill>
                  <a:srgbClr val="9900CC"/>
                </a:solidFill>
                <a:latin typeface="+mn-lt"/>
              </a:rPr>
              <a:t>brinda entretenimiento y recreación</a:t>
            </a:r>
            <a:endParaRPr lang="es-EC" sz="2400" dirty="0">
              <a:solidFill>
                <a:srgbClr val="9900CC"/>
              </a:solidFill>
              <a:latin typeface="+mn-lt"/>
            </a:endParaRPr>
          </a:p>
        </p:txBody>
      </p:sp>
      <p:sp>
        <p:nvSpPr>
          <p:cNvPr id="12" name="11 Botón de acción: Inicio">
            <a:hlinkClick r:id="rId5"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1000"/>
                                        <p:tgtEl>
                                          <p:spTgt spid="9"/>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1000"/>
                                        <p:tgtEl>
                                          <p:spTgt spid="3"/>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44034"/>
                                        </p:tgtEl>
                                        <p:attrNameLst>
                                          <p:attrName>style.visibility</p:attrName>
                                        </p:attrNameLst>
                                      </p:cBhvr>
                                      <p:to>
                                        <p:strVal val="visible"/>
                                      </p:to>
                                    </p:set>
                                    <p:animEffect transition="in" filter="wedge">
                                      <p:cBhvr>
                                        <p:cTn id="19" dur="2000"/>
                                        <p:tgtEl>
                                          <p:spTgt spid="44034"/>
                                        </p:tgtEl>
                                      </p:cBhvr>
                                    </p:animEffect>
                                  </p:childTnLst>
                                </p:cTn>
                              </p:par>
                            </p:childTnLst>
                          </p:cTn>
                        </p:par>
                        <p:par>
                          <p:cTn id="20" fill="hold">
                            <p:stCondLst>
                              <p:cond delay="5000"/>
                            </p:stCondLst>
                            <p:childTnLst>
                              <p:par>
                                <p:cTn id="21" presetID="8"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par>
                          <p:cTn id="24" fill="hold">
                            <p:stCondLst>
                              <p:cond delay="7000"/>
                            </p:stCondLst>
                            <p:childTnLst>
                              <p:par>
                                <p:cTn id="25" presetID="8"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2000"/>
                                        <p:tgtEl>
                                          <p:spTgt spid="8"/>
                                        </p:tgtEl>
                                      </p:cBhvr>
                                    </p:animEffect>
                                  </p:childTnLst>
                                </p:cTn>
                              </p:par>
                            </p:childTnLst>
                          </p:cTn>
                        </p:par>
                        <p:par>
                          <p:cTn id="31" fill="hold">
                            <p:stCondLst>
                              <p:cond delay="9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2000"/>
                                        <p:tgtEl>
                                          <p:spTgt spid="6"/>
                                        </p:tgtEl>
                                      </p:cBhvr>
                                    </p:animEffect>
                                  </p:childTnLst>
                                </p:cTn>
                              </p:par>
                              <p:par>
                                <p:cTn id="35" presetID="2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539552" y="620688"/>
            <a:ext cx="3166251" cy="649724"/>
          </a:xfrm>
          <a:prstGeom prst="flowChartDocument">
            <a:avLst/>
          </a:prstGeom>
          <a:ln>
            <a:headEnd/>
            <a:tailEn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rgbClr val="000000"/>
                </a:solidFill>
                <a:effectLst/>
                <a:latin typeface="+mn-lt"/>
                <a:ea typeface="Calibri" pitchFamily="34" charset="0"/>
                <a:cs typeface="Arial" pitchFamily="34" charset="0"/>
              </a:rPr>
              <a:t>Entre los juegos que tiene están:</a:t>
            </a:r>
            <a:endParaRPr kumimoji="0" lang="es-EC" sz="2800" b="0" i="0" u="none" strike="noStrike" cap="none" normalizeH="0" baseline="0" dirty="0" smtClean="0">
              <a:ln>
                <a:noFill/>
              </a:ln>
              <a:solidFill>
                <a:schemeClr val="tx1"/>
              </a:solidFill>
              <a:effectLst/>
              <a:latin typeface="+mn-lt"/>
              <a:cs typeface="Arial" pitchFamily="34" charset="0"/>
            </a:endParaRPr>
          </a:p>
        </p:txBody>
      </p:sp>
      <p:grpSp>
        <p:nvGrpSpPr>
          <p:cNvPr id="19" name="18 Grupo"/>
          <p:cNvGrpSpPr/>
          <p:nvPr/>
        </p:nvGrpSpPr>
        <p:grpSpPr>
          <a:xfrm>
            <a:off x="5405232" y="764704"/>
            <a:ext cx="3759491" cy="2808312"/>
            <a:chOff x="5405232" y="764704"/>
            <a:chExt cx="3759491" cy="2808312"/>
          </a:xfrm>
        </p:grpSpPr>
        <p:sp>
          <p:nvSpPr>
            <p:cNvPr id="9" name="8 Rectángulo"/>
            <p:cNvSpPr/>
            <p:nvPr/>
          </p:nvSpPr>
          <p:spPr>
            <a:xfrm>
              <a:off x="5405232" y="764704"/>
              <a:ext cx="3759491" cy="307777"/>
            </a:xfrm>
            <a:prstGeom prst="rect">
              <a:avLst/>
            </a:prstGeom>
          </p:spPr>
          <p:txBody>
            <a:bodyPr wrap="none">
              <a:spAutoFit/>
            </a:bodyPr>
            <a:lstStyle/>
            <a:p>
              <a:pPr lvl="0" algn="ctr" eaLnBrk="0" hangingPunct="0">
                <a:tabLst>
                  <a:tab pos="457200" algn="l"/>
                </a:tabLst>
              </a:pPr>
              <a:r>
                <a:rPr lang="es-EC" sz="1400" b="1" spc="300" dirty="0" smtClean="0">
                  <a:solidFill>
                    <a:srgbClr val="000000"/>
                  </a:solidFill>
                  <a:latin typeface="Broadway" pitchFamily="82" charset="0"/>
                  <a:ea typeface="Calibri" pitchFamily="34" charset="0"/>
                  <a:cs typeface="Times New Roman" pitchFamily="18" charset="0"/>
                </a:rPr>
                <a:t>Eurobungy de 4 unidades </a:t>
              </a:r>
              <a:endParaRPr lang="es-EC" sz="1400" b="1" spc="300" dirty="0" smtClean="0">
                <a:solidFill>
                  <a:prstClr val="black"/>
                </a:solidFill>
                <a:latin typeface="Broadway" pitchFamily="82" charset="0"/>
                <a:cs typeface="Times New Roman" pitchFamily="18" charset="0"/>
              </a:endParaRPr>
            </a:p>
          </p:txBody>
        </p:sp>
        <p:pic>
          <p:nvPicPr>
            <p:cNvPr id="10" name="4 Imagen" descr="IMG00035-20110813-2041.jpg"/>
            <p:cNvPicPr/>
            <p:nvPr/>
          </p:nvPicPr>
          <p:blipFill>
            <a:blip r:embed="rId2" cstate="print"/>
            <a:stretch>
              <a:fillRect/>
            </a:stretch>
          </p:blipFill>
          <p:spPr>
            <a:xfrm>
              <a:off x="5580112" y="1197056"/>
              <a:ext cx="3069299" cy="2375960"/>
            </a:xfrm>
            <a:prstGeom prst="rect">
              <a:avLst/>
            </a:prstGeom>
            <a:ln w="28575">
              <a:solidFill>
                <a:schemeClr val="accent4">
                  <a:lumMod val="75000"/>
                </a:schemeClr>
              </a:solidFill>
            </a:ln>
            <a:effectLst>
              <a:outerShdw blurRad="292100" dist="139700" dir="2700000" algn="tl" rotWithShape="0">
                <a:srgbClr val="333333">
                  <a:alpha val="65000"/>
                </a:srgbClr>
              </a:outerShdw>
            </a:effectLst>
          </p:spPr>
        </p:pic>
      </p:grpSp>
      <p:grpSp>
        <p:nvGrpSpPr>
          <p:cNvPr id="18" name="17 Grupo"/>
          <p:cNvGrpSpPr/>
          <p:nvPr/>
        </p:nvGrpSpPr>
        <p:grpSpPr>
          <a:xfrm>
            <a:off x="374126" y="1412776"/>
            <a:ext cx="3147294" cy="2720510"/>
            <a:chOff x="374126" y="1412776"/>
            <a:chExt cx="3147294" cy="2720510"/>
          </a:xfrm>
        </p:grpSpPr>
        <p:sp>
          <p:nvSpPr>
            <p:cNvPr id="8" name="7 Rectángulo"/>
            <p:cNvSpPr/>
            <p:nvPr/>
          </p:nvSpPr>
          <p:spPr>
            <a:xfrm>
              <a:off x="1115616" y="1412776"/>
              <a:ext cx="1420710" cy="307777"/>
            </a:xfrm>
            <a:prstGeom prst="rect">
              <a:avLst/>
            </a:prstGeom>
          </p:spPr>
          <p:txBody>
            <a:bodyPr wrap="none">
              <a:spAutoFit/>
            </a:bodyPr>
            <a:lstStyle/>
            <a:p>
              <a:pPr lvl="0" algn="just" eaLnBrk="0" hangingPunct="0">
                <a:tabLst>
                  <a:tab pos="457200" algn="l"/>
                </a:tabLst>
              </a:pPr>
              <a:r>
                <a:rPr lang="en-US" sz="1400" b="1" spc="300" dirty="0" smtClean="0">
                  <a:solidFill>
                    <a:srgbClr val="000000"/>
                  </a:solidFill>
                  <a:latin typeface="Broadway" pitchFamily="82" charset="0"/>
                  <a:ea typeface="Calibri" pitchFamily="34" charset="0"/>
                  <a:cs typeface="Times New Roman" pitchFamily="18" charset="0"/>
                </a:rPr>
                <a:t>Euro ball</a:t>
              </a:r>
              <a:endParaRPr lang="es-EC" sz="1400" b="1" spc="300" dirty="0" smtClean="0">
                <a:solidFill>
                  <a:prstClr val="black"/>
                </a:solidFill>
                <a:latin typeface="Broadway" pitchFamily="82" charset="0"/>
                <a:cs typeface="Times New Roman" pitchFamily="18" charset="0"/>
              </a:endParaRPr>
            </a:p>
          </p:txBody>
        </p:sp>
        <p:pic>
          <p:nvPicPr>
            <p:cNvPr id="12" name="11 Imagen" descr="DSC03453.JPG"/>
            <p:cNvPicPr>
              <a:picLocks noChangeAspect="1"/>
            </p:cNvPicPr>
            <p:nvPr/>
          </p:nvPicPr>
          <p:blipFill>
            <a:blip r:embed="rId3" cstate="print"/>
            <a:stretch>
              <a:fillRect/>
            </a:stretch>
          </p:blipFill>
          <p:spPr>
            <a:xfrm>
              <a:off x="374126" y="1772816"/>
              <a:ext cx="3147294" cy="2360470"/>
            </a:xfrm>
            <a:prstGeom prst="rect">
              <a:avLst/>
            </a:prstGeom>
            <a:ln w="28575">
              <a:solidFill>
                <a:schemeClr val="accent4">
                  <a:lumMod val="75000"/>
                </a:schemeClr>
              </a:solidFill>
            </a:ln>
            <a:effectLst>
              <a:outerShdw blurRad="292100" dist="139700" dir="2700000" algn="tl" rotWithShape="0">
                <a:srgbClr val="333333">
                  <a:alpha val="65000"/>
                </a:srgbClr>
              </a:outerShdw>
            </a:effectLst>
          </p:spPr>
        </p:pic>
      </p:grpSp>
      <p:grpSp>
        <p:nvGrpSpPr>
          <p:cNvPr id="21" name="20 Grupo"/>
          <p:cNvGrpSpPr/>
          <p:nvPr/>
        </p:nvGrpSpPr>
        <p:grpSpPr>
          <a:xfrm>
            <a:off x="3851920" y="3717032"/>
            <a:ext cx="2438400" cy="2188840"/>
            <a:chOff x="3851920" y="3717032"/>
            <a:chExt cx="2438400" cy="2188840"/>
          </a:xfrm>
        </p:grpSpPr>
        <p:pic>
          <p:nvPicPr>
            <p:cNvPr id="38914" name="Picture 2" descr="http://t1.gstatic.com/images?q=tbn:ANd9GcRxQpg5GuUtifikk32Uci172vh0ZixF0fJV-Eh-bdnh7FJjqxKwpQ"/>
            <p:cNvPicPr>
              <a:picLocks noChangeAspect="1" noChangeArrowheads="1"/>
            </p:cNvPicPr>
            <p:nvPr/>
          </p:nvPicPr>
          <p:blipFill>
            <a:blip r:embed="rId4" cstate="print"/>
            <a:srcRect/>
            <a:stretch>
              <a:fillRect/>
            </a:stretch>
          </p:blipFill>
          <p:spPr bwMode="auto">
            <a:xfrm>
              <a:off x="3851920" y="4077072"/>
              <a:ext cx="2438400" cy="1828800"/>
            </a:xfrm>
            <a:prstGeom prst="rect">
              <a:avLst/>
            </a:prstGeom>
            <a:ln w="28575">
              <a:solidFill>
                <a:schemeClr val="accent4">
                  <a:lumMod val="75000"/>
                </a:schemeClr>
              </a:solidFill>
            </a:ln>
            <a:effectLst>
              <a:outerShdw blurRad="292100" dist="139700" dir="2700000" algn="tl" rotWithShape="0">
                <a:srgbClr val="333333">
                  <a:alpha val="65000"/>
                </a:srgbClr>
              </a:outerShdw>
            </a:effectLst>
          </p:spPr>
        </p:pic>
        <p:sp>
          <p:nvSpPr>
            <p:cNvPr id="13" name="12 Rectángulo"/>
            <p:cNvSpPr/>
            <p:nvPr/>
          </p:nvSpPr>
          <p:spPr>
            <a:xfrm>
              <a:off x="4067944" y="3717032"/>
              <a:ext cx="1951432" cy="307777"/>
            </a:xfrm>
            <a:prstGeom prst="rect">
              <a:avLst/>
            </a:prstGeom>
          </p:spPr>
          <p:txBody>
            <a:bodyPr wrap="none">
              <a:spAutoFit/>
            </a:bodyPr>
            <a:lstStyle/>
            <a:p>
              <a:pPr lvl="0" algn="ctr" eaLnBrk="0" hangingPunct="0">
                <a:tabLst>
                  <a:tab pos="457200" algn="l"/>
                </a:tabLst>
              </a:pPr>
              <a:r>
                <a:rPr lang="en-US" sz="1400" b="1" spc="300" dirty="0" err="1" smtClean="0">
                  <a:solidFill>
                    <a:srgbClr val="000000"/>
                  </a:solidFill>
                  <a:latin typeface="Broadway" pitchFamily="82" charset="0"/>
                  <a:ea typeface="Calibri" pitchFamily="34" charset="0"/>
                  <a:cs typeface="Times New Roman" pitchFamily="18" charset="0"/>
                </a:rPr>
                <a:t>Lazer</a:t>
              </a:r>
              <a:r>
                <a:rPr lang="en-US" sz="1400" b="1" spc="300" dirty="0" smtClean="0">
                  <a:solidFill>
                    <a:srgbClr val="000000"/>
                  </a:solidFill>
                  <a:latin typeface="Broadway" pitchFamily="82" charset="0"/>
                  <a:ea typeface="Calibri" pitchFamily="34" charset="0"/>
                  <a:cs typeface="Times New Roman" pitchFamily="18" charset="0"/>
                </a:rPr>
                <a:t> </a:t>
              </a:r>
              <a:r>
                <a:rPr lang="en-US" sz="1400" b="1" spc="300" dirty="0" err="1" smtClean="0">
                  <a:solidFill>
                    <a:srgbClr val="000000"/>
                  </a:solidFill>
                  <a:latin typeface="Broadway" pitchFamily="82" charset="0"/>
                  <a:ea typeface="Calibri" pitchFamily="34" charset="0"/>
                  <a:cs typeface="Times New Roman" pitchFamily="18" charset="0"/>
                </a:rPr>
                <a:t>frency</a:t>
              </a:r>
              <a:r>
                <a:rPr lang="en-US" sz="1400" b="1" spc="300" dirty="0" smtClean="0">
                  <a:solidFill>
                    <a:srgbClr val="000000"/>
                  </a:solidFill>
                  <a:latin typeface="Broadway" pitchFamily="82" charset="0"/>
                  <a:ea typeface="Calibri" pitchFamily="34" charset="0"/>
                  <a:cs typeface="Times New Roman" pitchFamily="18" charset="0"/>
                </a:rPr>
                <a:t> </a:t>
              </a:r>
              <a:endParaRPr lang="es-EC" sz="1400" b="1" spc="300" dirty="0" smtClean="0">
                <a:solidFill>
                  <a:prstClr val="black"/>
                </a:solidFill>
                <a:latin typeface="Broadway" pitchFamily="82" charset="0"/>
                <a:cs typeface="Times New Roman" pitchFamily="18" charset="0"/>
              </a:endParaRPr>
            </a:p>
          </p:txBody>
        </p:sp>
      </p:grpSp>
      <p:sp>
        <p:nvSpPr>
          <p:cNvPr id="38918" name="AutoShape 6" descr="data:image/jpeg;base64,/9j/4AAQSkZJRgABAQAAAQABAAD/2wBDAAkGBwgHBgkIBwgKCgkLDRYPDQwMDRsUFRAWIB0iIiAdHx8kKDQsJCYxJx8fLT0tMTU3Ojo6Iys/RD84QzQ5Ojf/2wBDAQoKCg0MDRoPDxo3JR8lNzc3Nzc3Nzc3Nzc3Nzc3Nzc3Nzc3Nzc3Nzc3Nzc3Nzc3Nzc3Nzc3Nzc3Nzc3Nzc3Nzf/wAARCACQALQDASIAAhEBAxEB/8QAHAAAAgIDAQEAAAAAAAAAAAAABQYDBAACBwEI/8QAQBAAAgEDAwEFBQYEBAQHAAAAAQIDAAQRBRIhMQYTQVFhInGBkaEHFCMysdEVQsHwFlJy4SRDYoIlM1NkosLx/8QAGQEAAgMBAAAAAAAAAAAAAAAAAgMAAQQF/8QALBEAAgMAAgEDAwIGAwAAAAAAAAECAxESIQQiMUEFE1EUYSMycYGx0TVCUv/aAAwDAQACEQMRAD8A5OjJ3UzAtmIKwyMdSB/WptCCmMiRCwY8jPUBhxUNx3ZXU3hQojHciE5KqZAQPgOKv9ndRt9NTfNFK7LG2BHjOWIweeKBhSzENXZSMJJcSOpYSvGTIi/hqFOeT4DgVdutM76QlFI287gVXBHX3j9aGza7C2kJp0Nq5cqXeUyBVUnnkDrgD3VWsu0YgSdLljyMh41IyQSQM/E9KUm37gNo11e1XRrqIsCow4yjZ25A/c9KIWfamKzs7a3tHVkQCNUZGGPfSzqV1LqDqZXMbPyAVLDJ93pj517pmmLcWqyyyMoLH2AAQfDnIq21Faw4Jy6R0CwnjuJi+oyvuB/8t+APSmm1uIxGBCAFHgK5ohulIK30injkRx/L8tTxNdrIJBqE4b/pVF+gXFL+9EaqZHSjdnoMZpL17thd/eXt9OkKJGxVpAASxHXHpVZby/2n/wATuM46+wP/AK0FS2Sa5mct+Ye03Q+PPvzijruhusv9PJjP2b7VahHdIt3I9xA5ywYZYeo/auhM209eMVxmxuZba4C/mdG24x1//a6PP2msf4M17IZY2i2iVAm4xkkLg/Ej51qu4YpREwjLeOdh3v1DYLD51et5VMZdmAQDJY8AVyO87Xp94EsE73K4/I0ZjA+NXbPtTpF0FftFdX9yoOVs4INkK+/kFvjWbkjQ/Fu/8s6K+urcSmDR4WvZRw0i8RJ72/ardtpUtwRLq0/fN17lPZjU+7qfjSzafaT2Xto1jggvI414CrbAAfWrkf2l9nJWAD3a5/zW5q+cfyX+j8h/9GOCIEUKgAA6AcAVBqUQKiRIu9YD21XB9nxz6cULTtXpMyxGGdmaXHdr3Zy3uFRS6rezuyWad0pO3e3Jb3eVW3yXQqVc4P1LCYWETZuNHma0LH2o/wA0efHK+B91atey22F1KDuc/wDPi9qM+/xHxqhawzWcztbzMWOTJuOQ586MQahGW7u6UxZ45/KatIBkkQSRFkRhIjdGU5zW7RBhjg+jV4ulQhmm0yU2sjcnYMo3vXp8q0a4mtfZ1K2Kj/14RuT4jqPrRIEz7kGJPdMfcayr9tNbtCrRTo6tyGXkVlEUfIluwmS7HTMajOf+taK6boV3fbpLe5jj/Km0xhvygYoOssll7ELFXIy7engKY+x2rzd5LZTS5eT2oyQOWHUfH9qHsZmtRBWtW8+n3y2s0pDMof8AC4XxHp5Vb0ns/qmp24u7aAzxjcod5VyrD0PrTdcWcN/iSSGzmkAxumgUkY8M9ayxuL3T4mt7RbGKMHcI0UqDnxAzQ8kkFZ40q/cB3ugXGnxW9xdzKJD7Tw4zg+/OM1ppB/4CE+h/U0W1677+yP391SZiBD3YJU+8+Hn8DQvRUZrW3jA9snbj13UmzuPRdSxl5WqZGxx40x33YXV7CwllkfT2nBDRR/eSCyfzcY60u6eEvLW1uF3oJlztznwrJZFwWyHq2LeIlDZU+NB7aSa91e8s7YHvEJI9QBnwompch3ZNid4yJznO04P1FCdBuHt+0988cZkdpNgAJHUdeOad48db0G2zEmh07OaREALi6iR7hgDhgDs9B60Xuuyllq6gwzSW7htxRTmOXHgynPiKqaPMZIUdfzrjg+PnTXp2HZZ4+MZ3L5HHX6VvjWswyysk3pxrtBpjaJqkllcMjMAHVlTaCCTgfSqfd8biu0e6ur/aR2ci1bT0u1Ui4tmxkeKHwJ9D8smubakJ7BrG2l2jPtlsYJ4IwRWaytKWHXq+ozUU2tB9tJHJLsC9eAcZ591FYYlDKoRRnqcdOaN9nrfThK26NBICrZKgMGI5A8fGjfZzS9FaW5FzZNL7ZVGuHBHQn2AoGMdOaGcYtdLBlH1GVKcrXqZd7IabBFE0rzwzzFQuV5MY8uf6U1LtQcYzjA9KHW2nafYQulrGp/m2b9x8OOTxxz86IJpytEHVBg+GeaKFlcVmnJ8jyXdY5yegie9uE7XadpsbKbaa0mmlBHJZSAvPzpgMaleMZPBzXO+0GtaZpfa61nJabuLR43ih5YMzcZOcdP1ps7O6ppms2STQFkYyCNo5XyysegwPD1pvJfkV+4at0a1P/DOQM8qR7PyonDfxN7NyBGemSfZPx/eqy6YFAHdsfVnr1tNQKSyE+meKIro1uNMtJZmeOFEB67GwCfPg1lAdR00y3Aa0vSItoACHgGsqaUfL7uWYsxyTya9hmeGVZYyQ6EMCPStDWtEQ6TaTx6jaQ3cTMokXLKD0bxHz5+NTraoxyw3e8ZpM7L37wyyWgYkSe1EPJxzj49KbrTUIpoVOeGyCpBHoaFRG2Wc8Yt6k7TXMkuQ6Z2oCM+yOBRDs/cfjWxAG6KdN3ryOanvdHWKNmtYpJY2IAxztJPGCOvuNBbW4+4aoFlDAxv7aFfaxnOMeY64pbj0SLaZ1pvtLsdej1G2j0siZLORkkdgMDcq9Mnn28/CkjQZANL08ZziMc/Cozp8Oja5FBEFktb6E7J3JLlc5YDGB4A5xRDUl0vSo4XF1HFblE+7wYLSsc4fJ8uhz76VevuxSSBq6l2QJciXTYYjjMVxN08QXY/0ob2T1z/D3abUdUFus5i3L3bEjIbAOCPHGavRvD/DoliK7e9kdTj2irHOSfeTQHTLX77rN/B3iJuctubGOBmjp6m9G2wcUosc9H1OKGSWWXe0LKZVVBkkYzgUc0XtIJZVAi2RSAryxJx091Jogk0+GGDcO8jjGwqQRjHH0pm7MaYZbYMFw0jD04plk2s4l0Vxk3yR0K8ja7sbhIvaZ4yEPUZxkf0rj08g1eW2YRqJ8DHGfZ8fhmuyaWhijEROShwD8K5hqtmNL7YTQbCiM7OgPipwePnReRF4pg0NcnX8Cw9nLY6lJGbloLgDOyQ8c+o6irq3NwkluNQXEcZwk8bY2eoI91Gu21ohjsZjbrK0m4HDYYYxjHn1pWuYzBETHBdgDBMUiZVseorRT6o8jNcuMuJ0227Q291p1uoN08yHDTlhl/PjHrxV5e23Zuyg+7XF1cwyrn88LMV565AIJpO09ro6e01xNEhjcCOKL+QEdfTpSXqTpqesXEDvKDnDtgHw65+NDd4tPH7mdgxr5PMGzVdFH8Zv7trmZmfdNEJACrq53Ar48Dj4GjP2XXNvaahcPI++MwmQezk5z1A8+tKl3NdX9xDeXtxK8kEfdxqThY0AxjHlxTh9ntsts+2SLAkjPdlh08flWeuOy79jpy8Sf2289jpc3aCwhjDyGYAuEA7luWJAx09aILPHJCJlb8NuQcUsTRzW0UExACmYKfZX9qOWafedKEAYjGUJHUYOP0rVZWorUcyMuXRkdiwaQuV9pyRtXAxWVdXeucjPy4rKTgfFHxSa1o5b6V3ltMBbvI+3KHYd270/agjqyMVYFWBwQRgimWVSrzfkGE1LcPUYxurqSGVgwx5inrR9QG2KdcCK55bjhZAPaHx60hDNGez9xvkfT5GCpcEd2zHASQdPnyPjSnoxPDpQ1aMRKWdFYDHHB86C9prk69ere3TZuAQqTKu3kDpkV5baZLp7B7q8SKRc7AqFieo8RjGBW6x391j7xJLJEWBK7Qq/HpyD5UqWLthStjHHJ4eW2ofdbaCO42NHAWMMp4xuGMZ8PHmg+rTw6rbJNFHL3lrAQO9bfvG4Hg9SeTz45pjbThdWklstksaMMZ3MSxI8CcjPupekt3s7WWOXc20BEyclAMVUJRzArLK5y5R+f8keizk70IwyxqSvTk7uPpRGK4gXLzzxbSWD7sZjI8qrWUkUiGRWUyYUMuOQMVT07Sbi/vrxli/DM35mHBHjUWOb0YpS49LWMGmxDUJESAlw7da6hpcUGnQiIEGVEBKg9CelKWlWyaBp7X7RhpSe7gU9M+Z9KKaPLNK4MgJEh3MQeS3meOadTWpy1+wN1n24Z8sc7MlpV5zlfaPrSb9ptlOdW0m8t1yjbo5DnoRjH0zTbp528ZoZ9oZf+DW7xjLRzFuf9J/etN8di0jLTLjPWJXbRO9t7HMckqRKd3dNggnpn09mldxhQ33e9KrwFkkGAfSmu1ij1T7zZXLN3TESDa2DtODwevXFMOmdkNH+6mOKA5f8A5kjl2U+Yz0+Aoa5cIZ8l2eufL4FKGaOz0t/vLok1y3eNuNLaRwOJpYZkR3fcztyD4fLinftFDHbXlzBESUjcoM+X98Um3FhBBp5v0DrLvMbNuPKk4HHvNH5FfCmMd9zV4+zm5r4L+mw3F5LFa7EZG5aRWz7Irp2h2VvKquAsj27YTJ/KcYJ+R/WuV6DqctvKIItw3K24bRuGB4V0P7PL5H1LVZJ27m2jgikVmI4xvB/TNZ6q3vOXwavL8hTqzlrf4/A3Xryy6Y0LxtvX2lIU4yKvaJICJlHQkOPiKXtM1Wd9Itp3JEk0YkYHzbk/rVjS9UkSdm2KE28g+CDxpjsTjhyVHi9bG2spQPb/AE9CVeNgQcfmrKTqD05DqWorYARxoHbqcnhaT+1pja5idYdskqLIXXxBGP1BpqvbYzXzEjKkBvecUC7RQj+HROqhu7DIM9eHGPoTWy61tyiZfG8ZRhCz8/6FLpWysQwKkgg5B8qkS3klcCJGbd0A5INEtP7O3l5OkTFInfoud7fIVkNZ1fsboH8e0a11OaaNWnXE+QSzEDHXwHHSpdcsIdKunijlcRoB+F0L5Uc5HPGD1pd0ftYnZHS00w2813dWoKle87uPJOfDOeD5VvL2n1DtDbxSQWkaXEpkxHD0QKcZyf8AaolDdaF/aW7gyabrFlolrJHcQuZt5cF8ZwcdSTxzn4Ui64k08ZuFjJFyneRHdwRnBX3gj9K20WH+IW0sl3Iz71MiMW5OcYFE5X73sVpyhSXtbuWN3xxhvaHT4f3ihnijqQ9tTnotaPay20TtPw0oHs58qYuzM8DrLHazgXSO/eRN1JyMceWCTQsD2ah7Kyx2+u3807BYkDlmPQAdaRHttj+XDMGG6u77Ve0FzEUb7pbFY4EVcAZGST69M/AU3aXA0ewsrqQPEVR0tFlkluvzKQBHjx8qb7GI7Yx+YKpJPmen71qqm4oy2LlLS1a7aXe32sWwk0/T0dHky8j7SG28YAI9evPlRjtPqR0TQ2uMbZWOxeP5jgD6n6VybXPZv1cMMkgluenTJ/amuxyQtRxhm2ItNQEi8RsQuc54Pr44JGaeezdz+MYJM+wwPPhnPH0pAkdmimIByFBx6eXlj0pr7O3UW/8AGkEYCCTcfH04931oX2WA9WkaPtIYHG7dcyF8/wCUc/oaDdpLkWmnIYpUtDJI23KblBJLY5zjxIz0xVi5upLnXrm5lUB3gnkAB6ZrbX7GO/hWJ0V9rtjcM45xSvJu2/8Apn+DuU1pfT2/l/7Fa2uC8yvLJaTFSeQOc491MMmpJadnNQKn8WVoLUE8Eli7N8lJNUtB0CGSfZMJFIfaV3f34UA7QXIZ0tFLYM7zkMMED8iZ+GfpWmFq4P8AJxJVOMk2PWkfaRp6WkVnfWFxGsahFlixICAMZI4I+tE5O1mm3On3MenXULyS4URk7XVR449+a5AOgFSLyeRSAn2Ojxl3LAkAnjPNZSqs8yqAs0ijyDkVlViGK1jNM7/dElRhkrtz4gr0xQDXF2aOodsNJvdQf8owM0etYUu7QxTB0AYOB0P99aVO0t6ZdXvINo7uGExRgeHAJ/v0Fa74KOz/ACc3xbZSca2+o6a9mbP77DKYnYTxSqPNWDKeMe9cfGjeiwpNfI0yMmwsGRuuehGR7qHfZ3crDqdzG0e8GES7M/m2MCR8iaZtT0+0TUIHgutsc4DTKFwY05yzeq+nUVk/Y2i1r0aG5Z4wQhBQk+fhn1x+laaBPMLi0tLSQpLJIyIxOMbuTz8DTB2t7MyaTbm6sr1L6xLAs4UqyHoMg9Rz1pHVSzOu4rg4BHWq/Yg69nLVJr670ggNsnLGVG4C4AJGPUU+6ppum2fYe8sNPdiw23ZWTBZWBAOCAOMD4c1z/wCzFt+vXcZ5JtwRn/VXTJbMSWV4r8AQvHuOMAsDj+tVP+UuPuctXpQmycLe3uRlDIwceY4omjewPD0ql2bK/wCIblXAYbn4I4pNfWsdP4OmaLMvcRxBVBxkAjBxxTlpO8xxHu9oIxz481za0uXS4QLGZME8AgY+ddL0hibCJ2BXdyPHFaI9iWKf2sXzGbRtPU4R5DM/rg4H6n5UrdorcvEsg64wRTn290lNRu1vI2Ims4lBB5G3k/1pCbV2vmigW3C73ClmbNXpGn0Tw3hkso5BxKMBueRg4ozZ3KrbpccKcksfcP0yaEx2VuuvS6U7sFyrB1A5O0HH1q9rWnz2On3WwbrUSoVbx2t5/EYqlLvAlHO2VnkEuryEOH/4KQEjzJ/3oxGFZpCxAxI3X/Uf2pX0U5vrjkn8AD5uKvahMwiYKxG6Qn9TWf3vO0/+N/sEUV7fXAzYMUyhhjzHB/pXOdevBqGv390DlO9McZHQqvAPxwT8aYLvUDY2890G5SFsc/zHAH1xSXCBHGqeQ5rQ1jZxW9ii0Dk1IvWoVPFSoaIAnHSsrwHisqEGjTDtuCCc7lzShrKBO0t+r9CCR8VBptt5IzOuxgSrbWx5kUu9q4gnaFXA4mtj8wrD+grf5iTrTRyvp2q5xl8lLsZN9y7W6dvyA0xgYjycFM//ACp/sNtxrN3cSAMQxXG38uDtx9K5bbXLRXFvdRj8eB1fH+baQR+ldcuDBBf3LrtUTE3CtnhkbBz9R8656R1Wwj2djhvI7jSbkCSJWa3APihHs/IED3iuWaXpr32vRaX3ixyzS933jjhSAckj4U9aXrNtZtd6jM5ijd8wFVJLgLgEe9gcHywa5+99Pp2s29/ashuImLKXGRuGevzoks7ZW/A73WjW/ZTXLL7jcsGls3Z5Zs/iOsgHgOBgj5VV7Rds72+hjsnaNIIpRIxiJzIw6ZPiBz4ClhdUe+vbi71i/nklMBVGyp9rghcdFHuoSZHmbli3riqk0/Yi0N/xmzaViHZQWOAVNU9MvfumsTXRVmRg2MeJOMVSEK9akUZIABJJ4Apaig+THHTNetHCLdb4pD+YhcjPpiup9mtXspNPQRzFm44Cnk48q47Y2LW9gZEUSXEowc/yDxxTL2RvTBMIXOGWTDA+tTlx9g4wUvcYW7SGLtBqCXMR7iWQ7d3gOgDeXShcljadn9QN7A+Y5W32zGNmWIY5B2+IyeKvdrYXtLhJbWyt5Vu0KyPNJtwwwB4eR+lQ3XaOxPZGOxaGKRpJNpjQ8wEfzkdc+Hrmm0w162DdLFxQD1i4luO0UeqWTwzPlWk7v2SQAAfZIHOOPXFMHaq97zTIbSC3eVrhA4KjIUZBPj1yP1oVLBLYrDMkM0scxKpIEIHAzyPiKKSz26R2ECbnuY1yVZSuEx456Z8KKcf4npBr9UMYsaKrx3l0JI5I22Qgq64ODIP2qxPMGgaBdxmZ1eMKmSfA8+41J95+86xfSKmwKIExuz0cnrRDRnENrJKFQt3Bb2h5KTj6Vjgn99nbu9P05L+go9s7YWNpZwSOfvE7F3TjAVefnnApXU1e7RajJqWqvNLszEohGwYGBknxPiTQ4HNaZe5wluLSdWqZGquRhQfOtkaqLLgfisqEPxWVZBqnjSC7kEMokXEbAldpGQTgjPX96H9rlDXOmTjod6fMVatbORFkM0m6aRsnHiffUPaMGTS7KQDmG6UH3HI/at9kGvHxnKqsT81NPoRAT7NdBtpdP/gmku2nW9w0lttbvFyAVJViPAHpz51z9htcjyNXxqMv8PhtVJCwl8EHqGIP71gi8OrJBnV7+KKXurUjulXjLl9vPr8PlQN3+8yqv8ucsTUBJPnU0C4DnqTxUctIlhtIzXEgYqFUDaAPL1+dTIqjpxWigKBjwr32pGCICXbgAUJZMDGSFAYsegopp1pHHIDIfxPLyrW0to7VkDh5biT+RSCQP78TRa2td8neGMxn/IXB+oqKMn7DIwlP2R5O6qqRljwOg5qWxburlJNxIfhiRj+/9q1uoVjmTvDsL8AHk/KtnC8QqdgHUk45FSME9UngMm4P2HDtfdu3ZuwnEXeMJdjcjg7TzSbZ2rRyp7aSOGDsmfH3jyz0zT9Z2lxqnZG4Btm3QgSc9DgZOPhkUkW9r3aia1hXruYoP09PHFPhHa+3/YGyX8TpB/WLu51CzjieaRETBRITjGM9T1PWptGsIY4QHQNuGWMntE/Og7yySNHHsYKTycUy6f3ewbm9kDmg70mYhfn2JrWppCAI1eADHQ+xn+te3VzFY6JezMcFLdVH/cyg/QtUTHvdZ1LZxuniwfdF/tQzttOYtISA43XFwoHqqDc31K/OkUr1SkzqeZLPGrgvwJGSTubq3tH3nk16DXpryjOUSEkgDyrZajNSKQcVZCYdKyvR0rKsg7qoPWquvRq2jTDqVKvn3EVJPdrbxTu+F7pAx3dCzHCj3n9KF6tfx3Ol3BgYNGQIu8HAc/zEDwGeB7q6d18JJwXfRw/HosU4z+NQmzRt38nH85/Wt4oGKkgEjOMgVb25OfGpEVkHssRk5OD1rlHdZV7gqOR9K8Vu7LK4xznNXXJbkk1A/J6ZqFGqZldY4hudugFHbCxFq4YgNKerEfSjHYvQLW70n77vZZ2kdGIA6A4o23Zk7tyTg+9cUXCWaiuaFjuIjKJGi/EHRgSDVlLqQy7cY54xRf8Aw9ecmMxt/wB37iof4Jfq5JtnJwcFSP3qoc0/wHG5wXpZRaS2a9Ds4Fwy7RvOAAOOP75qeaxIgfcjmaQHEZXkjxPux5ZNUVstSguTJPYzRPklXVNyegI8vdzVv+KyhWjaxeZy4Yna6gkcDktn4ZArQqIv1JoQ7ZezGnsrrdxZ6DPbxgC4lj7uGWVz3eenQnn3DpnwodcaE+gXEYuWk7maBRHvYENtGMgZz5dea80C/wBShnMsbWCTMRh5bYt/qAO7Pj1rbtjPf3NxbfxG7jmcR+ykKFUQe4knJ99HvHslcuM0zySa3hjy5JU5yI42LfTpVDR2uDqcsim5S2YeyJict061Hb2+AM0UjjYBRnBA8qC2z7nwa7LnP4KVod2p6kf/AHH6JignbxAXsX3YADhUJ88Zb6AfKmTTYCj3bO24vOxHFJnbK9a61p4txMdqvdKCeAepx8azJYh3kzUks+EgFWV7nNa4NQxnp5rdeorWt4xzVkJh0rK3VeKyo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8920" name="AutoShape 8" descr="data:image/jpeg;base64,/9j/4AAQSkZJRgABAQAAAQABAAD/2wBDAAkGBwgHBgkIBwgKCgkLDRYPDQwMDRsUFRAWIB0iIiAdHx8kKDQsJCYxJx8fLT0tMTU3Ojo6Iys/RD84QzQ5Ojf/2wBDAQoKCg0MDRoPDxo3JR8lNzc3Nzc3Nzc3Nzc3Nzc3Nzc3Nzc3Nzc3Nzc3Nzc3Nzc3Nzc3Nzc3Nzc3Nzc3Nzc3Nzf/wAARCACQALQDASIAAhEBAxEB/8QAHAAAAgIDAQEAAAAAAAAAAAAABQYDBAACBwEI/8QAQBAAAgEDAwEFBQYEBAQHAAAAAQIDAAQRBRIhMQYTQVFhInGBkaEHFCMysdEVQsHwFlJy4SRDYoIlM1NkosLx/8QAGQEAAgMBAAAAAAAAAAAAAAAAAgMAAQQF/8QALBEAAgMAAgEDAwIGAwAAAAAAAAECAxESIQQiMUEFE1EUYSMycYGx0TVCUv/aAAwDAQACEQMRAD8A5OjJ3UzAtmIKwyMdSB/WptCCmMiRCwY8jPUBhxUNx3ZXU3hQojHciE5KqZAQPgOKv9ndRt9NTfNFK7LG2BHjOWIweeKBhSzENXZSMJJcSOpYSvGTIi/hqFOeT4DgVdutM76QlFI287gVXBHX3j9aGza7C2kJp0Nq5cqXeUyBVUnnkDrgD3VWsu0YgSdLljyMh41IyQSQM/E9KUm37gNo11e1XRrqIsCow4yjZ25A/c9KIWfamKzs7a3tHVkQCNUZGGPfSzqV1LqDqZXMbPyAVLDJ93pj517pmmLcWqyyyMoLH2AAQfDnIq21Faw4Jy6R0CwnjuJi+oyvuB/8t+APSmm1uIxGBCAFHgK5ohulIK30injkRx/L8tTxNdrIJBqE4b/pVF+gXFL+9EaqZHSjdnoMZpL17thd/eXt9OkKJGxVpAASxHXHpVZby/2n/wATuM46+wP/AK0FS2Sa5mct+Ye03Q+PPvzijruhusv9PJjP2b7VahHdIt3I9xA5ywYZYeo/auhM209eMVxmxuZba4C/mdG24x1//a6PP2msf4M17IZY2i2iVAm4xkkLg/Ej51qu4YpREwjLeOdh3v1DYLD51et5VMZdmAQDJY8AVyO87Xp94EsE73K4/I0ZjA+NXbPtTpF0FftFdX9yoOVs4INkK+/kFvjWbkjQ/Fu/8s6K+urcSmDR4WvZRw0i8RJ72/ardtpUtwRLq0/fN17lPZjU+7qfjSzafaT2Xto1jggvI414CrbAAfWrkf2l9nJWAD3a5/zW5q+cfyX+j8h/9GOCIEUKgAA6AcAVBqUQKiRIu9YD21XB9nxz6cULTtXpMyxGGdmaXHdr3Zy3uFRS6rezuyWad0pO3e3Jb3eVW3yXQqVc4P1LCYWETZuNHma0LH2o/wA0efHK+B91atey22F1KDuc/wDPi9qM+/xHxqhawzWcztbzMWOTJuOQ586MQahGW7u6UxZ45/KatIBkkQSRFkRhIjdGU5zW7RBhjg+jV4ulQhmm0yU2sjcnYMo3vXp8q0a4mtfZ1K2Kj/14RuT4jqPrRIEz7kGJPdMfcayr9tNbtCrRTo6tyGXkVlEUfIluwmS7HTMajOf+taK6boV3fbpLe5jj/Km0xhvygYoOssll7ELFXIy7engKY+x2rzd5LZTS5eT2oyQOWHUfH9qHsZmtRBWtW8+n3y2s0pDMof8AC4XxHp5Vb0ns/qmp24u7aAzxjcod5VyrD0PrTdcWcN/iSSGzmkAxumgUkY8M9ayxuL3T4mt7RbGKMHcI0UqDnxAzQ8kkFZ40q/cB3ugXGnxW9xdzKJD7Tw4zg+/OM1ppB/4CE+h/U0W1677+yP391SZiBD3YJU+8+Hn8DQvRUZrW3jA9snbj13UmzuPRdSxl5WqZGxx40x33YXV7CwllkfT2nBDRR/eSCyfzcY60u6eEvLW1uF3oJlztznwrJZFwWyHq2LeIlDZU+NB7aSa91e8s7YHvEJI9QBnwompch3ZNid4yJznO04P1FCdBuHt+0988cZkdpNgAJHUdeOad48db0G2zEmh07OaREALi6iR7hgDhgDs9B60Xuuyllq6gwzSW7htxRTmOXHgynPiKqaPMZIUdfzrjg+PnTXp2HZZ4+MZ3L5HHX6VvjWswyysk3pxrtBpjaJqkllcMjMAHVlTaCCTgfSqfd8biu0e6ur/aR2ci1bT0u1Ui4tmxkeKHwJ9D8smubakJ7BrG2l2jPtlsYJ4IwRWaytKWHXq+ozUU2tB9tJHJLsC9eAcZ591FYYlDKoRRnqcdOaN9nrfThK26NBICrZKgMGI5A8fGjfZzS9FaW5FzZNL7ZVGuHBHQn2AoGMdOaGcYtdLBlH1GVKcrXqZd7IabBFE0rzwzzFQuV5MY8uf6U1LtQcYzjA9KHW2nafYQulrGp/m2b9x8OOTxxz86IJpytEHVBg+GeaKFlcVmnJ8jyXdY5yegie9uE7XadpsbKbaa0mmlBHJZSAvPzpgMaleMZPBzXO+0GtaZpfa61nJabuLR43ih5YMzcZOcdP1ps7O6ppms2STQFkYyCNo5XyysegwPD1pvJfkV+4at0a1P/DOQM8qR7PyonDfxN7NyBGemSfZPx/eqy6YFAHdsfVnr1tNQKSyE+meKIro1uNMtJZmeOFEB67GwCfPg1lAdR00y3Aa0vSItoACHgGsqaUfL7uWYsxyTya9hmeGVZYyQ6EMCPStDWtEQ6TaTx6jaQ3cTMokXLKD0bxHz5+NTraoxyw3e8ZpM7L37wyyWgYkSe1EPJxzj49KbrTUIpoVOeGyCpBHoaFRG2Wc8Yt6k7TXMkuQ6Z2oCM+yOBRDs/cfjWxAG6KdN3ryOanvdHWKNmtYpJY2IAxztJPGCOvuNBbW4+4aoFlDAxv7aFfaxnOMeY64pbj0SLaZ1pvtLsdej1G2j0siZLORkkdgMDcq9Mnn28/CkjQZANL08ZziMc/Cozp8Oja5FBEFktb6E7J3JLlc5YDGB4A5xRDUl0vSo4XF1HFblE+7wYLSsc4fJ8uhz76VevuxSSBq6l2QJciXTYYjjMVxN08QXY/0ob2T1z/D3abUdUFus5i3L3bEjIbAOCPHGavRvD/DoliK7e9kdTj2irHOSfeTQHTLX77rN/B3iJuctubGOBmjp6m9G2wcUosc9H1OKGSWWXe0LKZVVBkkYzgUc0XtIJZVAi2RSAryxJx091Jogk0+GGDcO8jjGwqQRjHH0pm7MaYZbYMFw0jD04plk2s4l0Vxk3yR0K8ja7sbhIvaZ4yEPUZxkf0rj08g1eW2YRqJ8DHGfZ8fhmuyaWhijEROShwD8K5hqtmNL7YTQbCiM7OgPipwePnReRF4pg0NcnX8Cw9nLY6lJGbloLgDOyQ8c+o6irq3NwkluNQXEcZwk8bY2eoI91Gu21ohjsZjbrK0m4HDYYYxjHn1pWuYzBETHBdgDBMUiZVseorRT6o8jNcuMuJ0227Q291p1uoN08yHDTlhl/PjHrxV5e23Zuyg+7XF1cwyrn88LMV565AIJpO09ro6e01xNEhjcCOKL+QEdfTpSXqTpqesXEDvKDnDtgHw65+NDd4tPH7mdgxr5PMGzVdFH8Zv7trmZmfdNEJACrq53Ar48Dj4GjP2XXNvaahcPI++MwmQezk5z1A8+tKl3NdX9xDeXtxK8kEfdxqThY0AxjHlxTh9ntsts+2SLAkjPdlh08flWeuOy79jpy8Sf2289jpc3aCwhjDyGYAuEA7luWJAx09aILPHJCJlb8NuQcUsTRzW0UExACmYKfZX9qOWafedKEAYjGUJHUYOP0rVZWorUcyMuXRkdiwaQuV9pyRtXAxWVdXeucjPy4rKTgfFHxSa1o5b6V3ltMBbvI+3KHYd270/agjqyMVYFWBwQRgimWVSrzfkGE1LcPUYxurqSGVgwx5inrR9QG2KdcCK55bjhZAPaHx60hDNGez9xvkfT5GCpcEd2zHASQdPnyPjSnoxPDpQ1aMRKWdFYDHHB86C9prk69ere3TZuAQqTKu3kDpkV5baZLp7B7q8SKRc7AqFieo8RjGBW6x391j7xJLJEWBK7Qq/HpyD5UqWLthStjHHJ4eW2ofdbaCO42NHAWMMp4xuGMZ8PHmg+rTw6rbJNFHL3lrAQO9bfvG4Hg9SeTz45pjbThdWklstksaMMZ3MSxI8CcjPupekt3s7WWOXc20BEyclAMVUJRzArLK5y5R+f8keizk70IwyxqSvTk7uPpRGK4gXLzzxbSWD7sZjI8qrWUkUiGRWUyYUMuOQMVT07Sbi/vrxli/DM35mHBHjUWOb0YpS49LWMGmxDUJESAlw7da6hpcUGnQiIEGVEBKg9CelKWlWyaBp7X7RhpSe7gU9M+Z9KKaPLNK4MgJEh3MQeS3meOadTWpy1+wN1n24Z8sc7MlpV5zlfaPrSb9ptlOdW0m8t1yjbo5DnoRjH0zTbp528ZoZ9oZf+DW7xjLRzFuf9J/etN8di0jLTLjPWJXbRO9t7HMckqRKd3dNggnpn09mldxhQ33e9KrwFkkGAfSmu1ij1T7zZXLN3TESDa2DtODwevXFMOmdkNH+6mOKA5f8A5kjl2U+Yz0+Aoa5cIZ8l2eufL4FKGaOz0t/vLok1y3eNuNLaRwOJpYZkR3fcztyD4fLinftFDHbXlzBESUjcoM+X98Um3FhBBp5v0DrLvMbNuPKk4HHvNH5FfCmMd9zV4+zm5r4L+mw3F5LFa7EZG5aRWz7Irp2h2VvKquAsj27YTJ/KcYJ+R/WuV6DqctvKIItw3K24bRuGB4V0P7PL5H1LVZJ27m2jgikVmI4xvB/TNZ6q3vOXwavL8hTqzlrf4/A3Xryy6Y0LxtvX2lIU4yKvaJICJlHQkOPiKXtM1Wd9Itp3JEk0YkYHzbk/rVjS9UkSdm2KE28g+CDxpjsTjhyVHi9bG2spQPb/AE9CVeNgQcfmrKTqD05DqWorYARxoHbqcnhaT+1pja5idYdskqLIXXxBGP1BpqvbYzXzEjKkBvecUC7RQj+HROqhu7DIM9eHGPoTWy61tyiZfG8ZRhCz8/6FLpWysQwKkgg5B8qkS3klcCJGbd0A5INEtP7O3l5OkTFInfoud7fIVkNZ1fsboH8e0a11OaaNWnXE+QSzEDHXwHHSpdcsIdKunijlcRoB+F0L5Uc5HPGD1pd0ftYnZHS00w2813dWoKle87uPJOfDOeD5VvL2n1DtDbxSQWkaXEpkxHD0QKcZyf8AaolDdaF/aW7gyabrFlolrJHcQuZt5cF8ZwcdSTxzn4Ui64k08ZuFjJFyneRHdwRnBX3gj9K20WH+IW0sl3Iz71MiMW5OcYFE5X73sVpyhSXtbuWN3xxhvaHT4f3ihnijqQ9tTnotaPay20TtPw0oHs58qYuzM8DrLHazgXSO/eRN1JyMceWCTQsD2ah7Kyx2+u3807BYkDlmPQAdaRHttj+XDMGG6u77Ve0FzEUb7pbFY4EVcAZGST69M/AU3aXA0ewsrqQPEVR0tFlkluvzKQBHjx8qb7GI7Yx+YKpJPmen71qqm4oy2LlLS1a7aXe32sWwk0/T0dHky8j7SG28YAI9evPlRjtPqR0TQ2uMbZWOxeP5jgD6n6VybXPZv1cMMkgluenTJ/amuxyQtRxhm2ItNQEi8RsQuc54Pr44JGaeezdz+MYJM+wwPPhnPH0pAkdmimIByFBx6eXlj0pr7O3UW/8AGkEYCCTcfH04931oX2WA9WkaPtIYHG7dcyF8/wCUc/oaDdpLkWmnIYpUtDJI23KblBJLY5zjxIz0xVi5upLnXrm5lUB3gnkAB6ZrbX7GO/hWJ0V9rtjcM45xSvJu2/8Apn+DuU1pfT2/l/7Fa2uC8yvLJaTFSeQOc491MMmpJadnNQKn8WVoLUE8Eli7N8lJNUtB0CGSfZMJFIfaV3f34UA7QXIZ0tFLYM7zkMMED8iZ+GfpWmFq4P8AJxJVOMk2PWkfaRp6WkVnfWFxGsahFlixICAMZI4I+tE5O1mm3On3MenXULyS4URk7XVR449+a5AOgFSLyeRSAn2Ojxl3LAkAnjPNZSqs8yqAs0ijyDkVlViGK1jNM7/dElRhkrtz4gr0xQDXF2aOodsNJvdQf8owM0etYUu7QxTB0AYOB0P99aVO0t6ZdXvINo7uGExRgeHAJ/v0Fa74KOz/ACc3xbZSca2+o6a9mbP77DKYnYTxSqPNWDKeMe9cfGjeiwpNfI0yMmwsGRuuehGR7qHfZ3crDqdzG0e8GES7M/m2MCR8iaZtT0+0TUIHgutsc4DTKFwY05yzeq+nUVk/Y2i1r0aG5Z4wQhBQk+fhn1x+laaBPMLi0tLSQpLJIyIxOMbuTz8DTB2t7MyaTbm6sr1L6xLAs4UqyHoMg9Rz1pHVSzOu4rg4BHWq/Yg69nLVJr670ggNsnLGVG4C4AJGPUU+6ppum2fYe8sNPdiw23ZWTBZWBAOCAOMD4c1z/wCzFt+vXcZ5JtwRn/VXTJbMSWV4r8AQvHuOMAsDj+tVP+UuPuctXpQmycLe3uRlDIwceY4omjewPD0ql2bK/wCIblXAYbn4I4pNfWsdP4OmaLMvcRxBVBxkAjBxxTlpO8xxHu9oIxz481za0uXS4QLGZME8AgY+ddL0hibCJ2BXdyPHFaI9iWKf2sXzGbRtPU4R5DM/rg4H6n5UrdorcvEsg64wRTn290lNRu1vI2Ims4lBB5G3k/1pCbV2vmigW3C73ClmbNXpGn0Tw3hkso5BxKMBueRg4ozZ3KrbpccKcksfcP0yaEx2VuuvS6U7sFyrB1A5O0HH1q9rWnz2On3WwbrUSoVbx2t5/EYqlLvAlHO2VnkEuryEOH/4KQEjzJ/3oxGFZpCxAxI3X/Uf2pX0U5vrjkn8AD5uKvahMwiYKxG6Qn9TWf3vO0/+N/sEUV7fXAzYMUyhhjzHB/pXOdevBqGv390DlO9McZHQqvAPxwT8aYLvUDY2890G5SFsc/zHAH1xSXCBHGqeQ5rQ1jZxW9ii0Dk1IvWoVPFSoaIAnHSsrwHisqEGjTDtuCCc7lzShrKBO0t+r9CCR8VBptt5IzOuxgSrbWx5kUu9q4gnaFXA4mtj8wrD+grf5iTrTRyvp2q5xl8lLsZN9y7W6dvyA0xgYjycFM//ACp/sNtxrN3cSAMQxXG38uDtx9K5bbXLRXFvdRj8eB1fH+baQR+ldcuDBBf3LrtUTE3CtnhkbBz9R8656R1Wwj2djhvI7jSbkCSJWa3APihHs/IED3iuWaXpr32vRaX3ixyzS933jjhSAckj4U9aXrNtZtd6jM5ijd8wFVJLgLgEe9gcHywa5+99Pp2s29/ashuImLKXGRuGevzoks7ZW/A73WjW/ZTXLL7jcsGls3Z5Zs/iOsgHgOBgj5VV7Rds72+hjsnaNIIpRIxiJzIw6ZPiBz4ClhdUe+vbi71i/nklMBVGyp9rghcdFHuoSZHmbli3riqk0/Yi0N/xmzaViHZQWOAVNU9MvfumsTXRVmRg2MeJOMVSEK9akUZIABJJ4Apaig+THHTNetHCLdb4pD+YhcjPpiup9mtXspNPQRzFm44Cnk48q47Y2LW9gZEUSXEowc/yDxxTL2RvTBMIXOGWTDA+tTlx9g4wUvcYW7SGLtBqCXMR7iWQ7d3gOgDeXShcljadn9QN7A+Y5W32zGNmWIY5B2+IyeKvdrYXtLhJbWyt5Vu0KyPNJtwwwB4eR+lQ3XaOxPZGOxaGKRpJNpjQ8wEfzkdc+Hrmm0w162DdLFxQD1i4luO0UeqWTwzPlWk7v2SQAAfZIHOOPXFMHaq97zTIbSC3eVrhA4KjIUZBPj1yP1oVLBLYrDMkM0scxKpIEIHAzyPiKKSz26R2ECbnuY1yVZSuEx456Z8KKcf4npBr9UMYsaKrx3l0JI5I22Qgq64ODIP2qxPMGgaBdxmZ1eMKmSfA8+41J95+86xfSKmwKIExuz0cnrRDRnENrJKFQt3Bb2h5KTj6Vjgn99nbu9P05L+go9s7YWNpZwSOfvE7F3TjAVefnnApXU1e7RajJqWqvNLszEohGwYGBknxPiTQ4HNaZe5wluLSdWqZGquRhQfOtkaqLLgfisqEPxWVZBqnjSC7kEMokXEbAldpGQTgjPX96H9rlDXOmTjod6fMVatbORFkM0m6aRsnHiffUPaMGTS7KQDmG6UH3HI/at9kGvHxnKqsT81NPoRAT7NdBtpdP/gmku2nW9w0lttbvFyAVJViPAHpz51z9htcjyNXxqMv8PhtVJCwl8EHqGIP71gi8OrJBnV7+KKXurUjulXjLl9vPr8PlQN3+8yqv8ucsTUBJPnU0C4DnqTxUctIlhtIzXEgYqFUDaAPL1+dTIqjpxWigKBjwr32pGCICXbgAUJZMDGSFAYsegopp1pHHIDIfxPLyrW0to7VkDh5biT+RSCQP78TRa2td8neGMxn/IXB+oqKMn7DIwlP2R5O6qqRljwOg5qWxburlJNxIfhiRj+/9q1uoVjmTvDsL8AHk/KtnC8QqdgHUk45FSME9UngMm4P2HDtfdu3ZuwnEXeMJdjcjg7TzSbZ2rRyp7aSOGDsmfH3jyz0zT9Z2lxqnZG4Btm3QgSc9DgZOPhkUkW9r3aia1hXruYoP09PHFPhHa+3/YGyX8TpB/WLu51CzjieaRETBRITjGM9T1PWptGsIY4QHQNuGWMntE/Og7yySNHHsYKTycUy6f3ewbm9kDmg70mYhfn2JrWppCAI1eADHQ+xn+te3VzFY6JezMcFLdVH/cyg/QtUTHvdZ1LZxuniwfdF/tQzttOYtISA43XFwoHqqDc31K/OkUr1SkzqeZLPGrgvwJGSTubq3tH3nk16DXpryjOUSEkgDyrZajNSKQcVZCYdKyvR0rKsg7qoPWquvRq2jTDqVKvn3EVJPdrbxTu+F7pAx3dCzHCj3n9KF6tfx3Ol3BgYNGQIu8HAc/zEDwGeB7q6d18JJwXfRw/HosU4z+NQmzRt38nH85/Wt4oGKkgEjOMgVb25OfGpEVkHssRk5OD1rlHdZV7gqOR9K8Vu7LK4xznNXXJbkk1A/J6ZqFGqZldY4hudugFHbCxFq4YgNKerEfSjHYvQLW70n77vZZ2kdGIA6A4o23Zk7tyTg+9cUXCWaiuaFjuIjKJGi/EHRgSDVlLqQy7cY54xRf8Aw9ecmMxt/wB37iof4Jfq5JtnJwcFSP3qoc0/wHG5wXpZRaS2a9Ds4Fwy7RvOAAOOP75qeaxIgfcjmaQHEZXkjxPux5ZNUVstSguTJPYzRPklXVNyegI8vdzVv+KyhWjaxeZy4Yna6gkcDktn4ZArQqIv1JoQ7ZezGnsrrdxZ6DPbxgC4lj7uGWVz3eenQnn3DpnwodcaE+gXEYuWk7maBRHvYENtGMgZz5dea80C/wBShnMsbWCTMRh5bYt/qAO7Pj1rbtjPf3NxbfxG7jmcR+ykKFUQe4knJ99HvHslcuM0zySa3hjy5JU5yI42LfTpVDR2uDqcsim5S2YeyJict061Hb2+AM0UjjYBRnBA8qC2z7nwa7LnP4KVod2p6kf/AHH6JignbxAXsX3YADhUJ88Zb6AfKmTTYCj3bO24vOxHFJnbK9a61p4txMdqvdKCeAepx8azJYh3kzUks+EgFWV7nNa4NQxnp5rdeorWt4xzVkJh0rK3VeKyo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pSp>
        <p:nvGrpSpPr>
          <p:cNvPr id="22" name="21 Grupo"/>
          <p:cNvGrpSpPr/>
          <p:nvPr/>
        </p:nvGrpSpPr>
        <p:grpSpPr>
          <a:xfrm>
            <a:off x="6444208" y="3861048"/>
            <a:ext cx="2376264" cy="2808312"/>
            <a:chOff x="6444208" y="3861048"/>
            <a:chExt cx="2376264" cy="2808312"/>
          </a:xfrm>
        </p:grpSpPr>
        <p:sp>
          <p:nvSpPr>
            <p:cNvPr id="115717" name="Rectangle 5"/>
            <p:cNvSpPr>
              <a:spLocks noChangeArrowheads="1"/>
            </p:cNvSpPr>
            <p:nvPr/>
          </p:nvSpPr>
          <p:spPr bwMode="auto">
            <a:xfrm>
              <a:off x="6804248" y="3861048"/>
              <a:ext cx="15841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457200" algn="l"/>
                </a:tabLst>
              </a:pPr>
              <a:r>
                <a:rPr kumimoji="0" lang="es-EC" sz="1400" b="1" i="0" u="none" strike="noStrike" cap="none" spc="300" normalizeH="0" baseline="0" dirty="0" smtClean="0">
                  <a:ln>
                    <a:noFill/>
                  </a:ln>
                  <a:solidFill>
                    <a:srgbClr val="000000"/>
                  </a:solidFill>
                  <a:effectLst/>
                  <a:latin typeface="Broadway" pitchFamily="82" charset="0"/>
                  <a:ea typeface="Calibri" pitchFamily="34" charset="0"/>
                  <a:cs typeface="Times New Roman" pitchFamily="18" charset="0"/>
                </a:rPr>
                <a:t>I dance</a:t>
              </a:r>
              <a:endParaRPr kumimoji="0" lang="es-EC" sz="2000" b="1" i="0" u="none" strike="noStrike" cap="none" spc="300" normalizeH="0" baseline="0" dirty="0" smtClean="0">
                <a:ln>
                  <a:noFill/>
                </a:ln>
                <a:solidFill>
                  <a:schemeClr val="tx1"/>
                </a:solidFill>
                <a:effectLst/>
                <a:latin typeface="Broadway" pitchFamily="82" charset="0"/>
                <a:cs typeface="Arial" pitchFamily="34" charset="0"/>
              </a:endParaRPr>
            </a:p>
          </p:txBody>
        </p:sp>
        <p:pic>
          <p:nvPicPr>
            <p:cNvPr id="38922" name="Picture 10" descr="http://www.odioentrenar.com/wp-content/uploads/image/dance-dance-revolution.jpg"/>
            <p:cNvPicPr>
              <a:picLocks noChangeAspect="1" noChangeArrowheads="1"/>
            </p:cNvPicPr>
            <p:nvPr/>
          </p:nvPicPr>
          <p:blipFill>
            <a:blip r:embed="rId5" cstate="print"/>
            <a:srcRect r="20621" b="983"/>
            <a:stretch>
              <a:fillRect/>
            </a:stretch>
          </p:blipFill>
          <p:spPr bwMode="auto">
            <a:xfrm>
              <a:off x="6444208" y="4293096"/>
              <a:ext cx="2376264" cy="2376264"/>
            </a:xfrm>
            <a:prstGeom prst="rect">
              <a:avLst/>
            </a:prstGeom>
            <a:ln w="28575">
              <a:solidFill>
                <a:schemeClr val="accent4">
                  <a:lumMod val="75000"/>
                </a:schemeClr>
              </a:solidFill>
            </a:ln>
            <a:effectLst>
              <a:outerShdw blurRad="292100" dist="139700" dir="2700000" algn="tl" rotWithShape="0">
                <a:srgbClr val="333333">
                  <a:alpha val="65000"/>
                </a:srgbClr>
              </a:outerShdw>
            </a:effectLst>
          </p:spPr>
        </p:pic>
      </p:grpSp>
      <p:grpSp>
        <p:nvGrpSpPr>
          <p:cNvPr id="20" name="19 Grupo"/>
          <p:cNvGrpSpPr/>
          <p:nvPr/>
        </p:nvGrpSpPr>
        <p:grpSpPr>
          <a:xfrm>
            <a:off x="0" y="4581128"/>
            <a:ext cx="4035079" cy="2032248"/>
            <a:chOff x="0" y="4581128"/>
            <a:chExt cx="4035079" cy="2032248"/>
          </a:xfrm>
        </p:grpSpPr>
        <p:pic>
          <p:nvPicPr>
            <p:cNvPr id="38916" name="Picture 4" descr="http://t1.gstatic.com/images?q=tbn:ANd9GcRRU2yapEXBQvn7G6a6YohiPDQvgPiXfAbp4oe1JOWG-_epFQyj"/>
            <p:cNvPicPr>
              <a:picLocks noChangeAspect="1" noChangeArrowheads="1"/>
            </p:cNvPicPr>
            <p:nvPr/>
          </p:nvPicPr>
          <p:blipFill>
            <a:blip r:embed="rId6" cstate="print"/>
            <a:srcRect/>
            <a:stretch>
              <a:fillRect/>
            </a:stretch>
          </p:blipFill>
          <p:spPr bwMode="auto">
            <a:xfrm>
              <a:off x="539552" y="5013176"/>
              <a:ext cx="2857500" cy="1600200"/>
            </a:xfrm>
            <a:prstGeom prst="rect">
              <a:avLst/>
            </a:prstGeom>
            <a:ln w="28575">
              <a:solidFill>
                <a:schemeClr val="accent4">
                  <a:lumMod val="75000"/>
                </a:schemeClr>
              </a:solidFill>
            </a:ln>
            <a:effectLst>
              <a:outerShdw blurRad="292100" dist="139700" dir="2700000" algn="tl" rotWithShape="0">
                <a:srgbClr val="333333">
                  <a:alpha val="65000"/>
                </a:srgbClr>
              </a:outerShdw>
            </a:effectLst>
          </p:spPr>
        </p:pic>
        <p:sp>
          <p:nvSpPr>
            <p:cNvPr id="16" name="15 Rectángulo"/>
            <p:cNvSpPr/>
            <p:nvPr/>
          </p:nvSpPr>
          <p:spPr>
            <a:xfrm>
              <a:off x="0" y="4581128"/>
              <a:ext cx="4035079" cy="307777"/>
            </a:xfrm>
            <a:prstGeom prst="rect">
              <a:avLst/>
            </a:prstGeom>
          </p:spPr>
          <p:txBody>
            <a:bodyPr wrap="none">
              <a:spAutoFit/>
            </a:bodyPr>
            <a:lstStyle/>
            <a:p>
              <a:pPr lvl="0" algn="ctr" eaLnBrk="0" hangingPunct="0">
                <a:tabLst>
                  <a:tab pos="457200" algn="l"/>
                </a:tabLst>
              </a:pPr>
              <a:r>
                <a:rPr lang="en-US" sz="1400" b="1" spc="300" dirty="0" err="1" smtClean="0">
                  <a:solidFill>
                    <a:srgbClr val="000000"/>
                  </a:solidFill>
                  <a:latin typeface="Broadway" pitchFamily="82" charset="0"/>
                  <a:ea typeface="Calibri" pitchFamily="34" charset="0"/>
                  <a:cs typeface="Times New Roman" pitchFamily="18" charset="0"/>
                </a:rPr>
                <a:t>Lightspace</a:t>
              </a:r>
              <a:r>
                <a:rPr lang="en-US" sz="1400" b="1" spc="300" dirty="0" smtClean="0">
                  <a:solidFill>
                    <a:srgbClr val="000000"/>
                  </a:solidFill>
                  <a:latin typeface="Broadway" pitchFamily="82" charset="0"/>
                  <a:ea typeface="Calibri" pitchFamily="34" charset="0"/>
                  <a:cs typeface="Times New Roman" pitchFamily="18" charset="0"/>
                </a:rPr>
                <a:t> de </a:t>
              </a:r>
              <a:r>
                <a:rPr lang="en-US" sz="1400" b="1" spc="300" dirty="0" err="1" smtClean="0">
                  <a:solidFill>
                    <a:srgbClr val="000000"/>
                  </a:solidFill>
                  <a:latin typeface="Broadway" pitchFamily="82" charset="0"/>
                  <a:ea typeface="Calibri" pitchFamily="34" charset="0"/>
                  <a:cs typeface="Times New Roman" pitchFamily="18" charset="0"/>
                </a:rPr>
                <a:t>Piso</a:t>
              </a:r>
              <a:r>
                <a:rPr lang="en-US" sz="1400" b="1" spc="300" dirty="0" smtClean="0">
                  <a:solidFill>
                    <a:srgbClr val="000000"/>
                  </a:solidFill>
                  <a:latin typeface="Broadway" pitchFamily="82" charset="0"/>
                  <a:ea typeface="Calibri" pitchFamily="34" charset="0"/>
                  <a:cs typeface="Times New Roman" pitchFamily="18" charset="0"/>
                </a:rPr>
                <a:t> (I Floor) </a:t>
              </a:r>
              <a:endParaRPr lang="es-EC" sz="1400" b="1" spc="300" dirty="0" smtClean="0">
                <a:solidFill>
                  <a:prstClr val="black"/>
                </a:solidFill>
                <a:latin typeface="Broadway" pitchFamily="82" charset="0"/>
                <a:cs typeface="Times New Roman" pitchFamily="18" charset="0"/>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5713"/>
                                        </p:tgtEl>
                                        <p:attrNameLst>
                                          <p:attrName>style.visibility</p:attrName>
                                        </p:attrNameLst>
                                      </p:cBhvr>
                                      <p:to>
                                        <p:strVal val="visible"/>
                                      </p:to>
                                    </p:set>
                                    <p:anim calcmode="lin" valueType="num">
                                      <p:cBhvr>
                                        <p:cTn id="7" dur="1000" fill="hold"/>
                                        <p:tgtEl>
                                          <p:spTgt spid="115713"/>
                                        </p:tgtEl>
                                        <p:attrNameLst>
                                          <p:attrName>ppt_w</p:attrName>
                                        </p:attrNameLst>
                                      </p:cBhvr>
                                      <p:tavLst>
                                        <p:tav tm="0">
                                          <p:val>
                                            <p:fltVal val="0"/>
                                          </p:val>
                                        </p:tav>
                                        <p:tav tm="100000">
                                          <p:val>
                                            <p:strVal val="#ppt_w"/>
                                          </p:val>
                                        </p:tav>
                                      </p:tavLst>
                                    </p:anim>
                                    <p:anim calcmode="lin" valueType="num">
                                      <p:cBhvr>
                                        <p:cTn id="8" dur="1000" fill="hold"/>
                                        <p:tgtEl>
                                          <p:spTgt spid="115713"/>
                                        </p:tgtEl>
                                        <p:attrNameLst>
                                          <p:attrName>ppt_h</p:attrName>
                                        </p:attrNameLst>
                                      </p:cBhvr>
                                      <p:tavLst>
                                        <p:tav tm="0">
                                          <p:val>
                                            <p:fltVal val="0"/>
                                          </p:val>
                                        </p:tav>
                                        <p:tav tm="100000">
                                          <p:val>
                                            <p:strVal val="#ppt_h"/>
                                          </p:val>
                                        </p:tav>
                                      </p:tavLst>
                                    </p:anim>
                                    <p:animEffect transition="in" filter="fade">
                                      <p:cBhvr>
                                        <p:cTn id="9" dur="1000"/>
                                        <p:tgtEl>
                                          <p:spTgt spid="115713"/>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7 Grupo"/>
          <p:cNvGrpSpPr/>
          <p:nvPr/>
        </p:nvGrpSpPr>
        <p:grpSpPr>
          <a:xfrm>
            <a:off x="611561" y="1484784"/>
            <a:ext cx="7992888" cy="5065365"/>
            <a:chOff x="0" y="0"/>
            <a:chExt cx="8410575" cy="5810250"/>
          </a:xfrm>
          <a:solidFill>
            <a:srgbClr val="DAFEF8"/>
          </a:solidFill>
        </p:grpSpPr>
        <p:sp>
          <p:nvSpPr>
            <p:cNvPr id="3" name="1 Rectángulo"/>
            <p:cNvSpPr/>
            <p:nvPr/>
          </p:nvSpPr>
          <p:spPr>
            <a:xfrm>
              <a:off x="57150" y="2695574"/>
              <a:ext cx="2171700" cy="447675"/>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100">
                  <a:latin typeface="Times New Roman" pitchFamily="18" charset="0"/>
                  <a:cs typeface="Times New Roman" pitchFamily="18" charset="0"/>
                </a:rPr>
                <a:t>SUBJEFE DE ALMACÉN</a:t>
              </a:r>
            </a:p>
            <a:p>
              <a:pPr algn="ctr"/>
              <a:r>
                <a:rPr lang="es-ES" sz="1200" b="1">
                  <a:solidFill>
                    <a:schemeClr val="dk1"/>
                  </a:solidFill>
                  <a:latin typeface="Times New Roman" pitchFamily="18" charset="0"/>
                  <a:ea typeface="+mn-ea"/>
                  <a:cs typeface="Times New Roman" pitchFamily="18" charset="0"/>
                </a:rPr>
                <a:t>HERMINIA ESCOBAR</a:t>
              </a:r>
              <a:endParaRPr lang="es-EC" sz="1200" b="1">
                <a:latin typeface="Times New Roman" pitchFamily="18" charset="0"/>
                <a:cs typeface="Times New Roman" pitchFamily="18" charset="0"/>
              </a:endParaRPr>
            </a:p>
          </p:txBody>
        </p:sp>
        <p:sp>
          <p:nvSpPr>
            <p:cNvPr id="4" name="2 Rectángulo"/>
            <p:cNvSpPr/>
            <p:nvPr/>
          </p:nvSpPr>
          <p:spPr>
            <a:xfrm>
              <a:off x="171450" y="3267074"/>
              <a:ext cx="1943100" cy="1209676"/>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200">
                  <a:latin typeface="Times New Roman" pitchFamily="18" charset="0"/>
                  <a:cs typeface="Times New Roman" pitchFamily="18" charset="0"/>
                </a:rPr>
                <a:t>CAJEROS</a:t>
              </a:r>
            </a:p>
            <a:p>
              <a:pPr algn="ctr"/>
              <a:r>
                <a:rPr lang="es-ES" sz="1200" b="1">
                  <a:solidFill>
                    <a:schemeClr val="dk1"/>
                  </a:solidFill>
                  <a:latin typeface="Times New Roman" pitchFamily="18" charset="0"/>
                  <a:ea typeface="+mn-ea"/>
                  <a:cs typeface="Times New Roman" pitchFamily="18" charset="0"/>
                </a:rPr>
                <a:t>Ángela Banzola</a:t>
              </a:r>
              <a:endParaRPr lang="es-EC" sz="1200" b="1">
                <a:solidFill>
                  <a:schemeClr val="dk1"/>
                </a:solidFill>
                <a:latin typeface="Times New Roman" pitchFamily="18" charset="0"/>
                <a:ea typeface="+mn-ea"/>
                <a:cs typeface="Times New Roman" pitchFamily="18" charset="0"/>
              </a:endParaRPr>
            </a:p>
            <a:p>
              <a:pPr algn="ctr"/>
              <a:r>
                <a:rPr lang="es-ES" sz="1200" b="1">
                  <a:solidFill>
                    <a:schemeClr val="dk1"/>
                  </a:solidFill>
                  <a:latin typeface="Times New Roman" pitchFamily="18" charset="0"/>
                  <a:ea typeface="+mn-ea"/>
                  <a:cs typeface="Times New Roman" pitchFamily="18" charset="0"/>
                </a:rPr>
                <a:t>Ana Jumbo</a:t>
              </a:r>
              <a:endParaRPr lang="es-EC" sz="1200" b="1">
                <a:solidFill>
                  <a:schemeClr val="dk1"/>
                </a:solidFill>
                <a:latin typeface="Times New Roman" pitchFamily="18" charset="0"/>
                <a:ea typeface="+mn-ea"/>
                <a:cs typeface="Times New Roman" pitchFamily="18" charset="0"/>
              </a:endParaRPr>
            </a:p>
            <a:p>
              <a:pPr algn="ctr"/>
              <a:r>
                <a:rPr lang="es-ES" sz="1200" b="1">
                  <a:solidFill>
                    <a:schemeClr val="dk1"/>
                  </a:solidFill>
                  <a:latin typeface="Times New Roman" pitchFamily="18" charset="0"/>
                  <a:ea typeface="+mn-ea"/>
                  <a:cs typeface="Times New Roman" pitchFamily="18" charset="0"/>
                </a:rPr>
                <a:t>Xavier Fierro</a:t>
              </a:r>
              <a:endParaRPr lang="es-EC" sz="1200" b="1">
                <a:solidFill>
                  <a:schemeClr val="dk1"/>
                </a:solidFill>
                <a:latin typeface="Times New Roman" pitchFamily="18" charset="0"/>
                <a:ea typeface="+mn-ea"/>
                <a:cs typeface="Times New Roman" pitchFamily="18" charset="0"/>
              </a:endParaRPr>
            </a:p>
            <a:p>
              <a:pPr algn="ctr"/>
              <a:r>
                <a:rPr lang="es-ES" sz="1200" b="1">
                  <a:solidFill>
                    <a:schemeClr val="dk1"/>
                  </a:solidFill>
                  <a:latin typeface="Times New Roman" pitchFamily="18" charset="0"/>
                  <a:ea typeface="+mn-ea"/>
                  <a:cs typeface="Times New Roman" pitchFamily="18" charset="0"/>
                </a:rPr>
                <a:t>Layol Ordoñez</a:t>
              </a:r>
              <a:endParaRPr lang="es-EC" sz="1200" b="1">
                <a:solidFill>
                  <a:schemeClr val="dk1"/>
                </a:solidFill>
                <a:latin typeface="Times New Roman" pitchFamily="18" charset="0"/>
                <a:ea typeface="+mn-ea"/>
                <a:cs typeface="Times New Roman" pitchFamily="18" charset="0"/>
              </a:endParaRPr>
            </a:p>
            <a:p>
              <a:pPr algn="ctr"/>
              <a:r>
                <a:rPr lang="es-ES" sz="1200" b="1">
                  <a:solidFill>
                    <a:schemeClr val="dk1"/>
                  </a:solidFill>
                  <a:latin typeface="Times New Roman" pitchFamily="18" charset="0"/>
                  <a:ea typeface="+mn-ea"/>
                  <a:cs typeface="Times New Roman" pitchFamily="18" charset="0"/>
                </a:rPr>
                <a:t>Danilo Ruiz</a:t>
              </a:r>
              <a:endParaRPr lang="es-EC" sz="1200" b="1">
                <a:latin typeface="Times New Roman" pitchFamily="18" charset="0"/>
                <a:cs typeface="Times New Roman" pitchFamily="18" charset="0"/>
              </a:endParaRPr>
            </a:p>
          </p:txBody>
        </p:sp>
        <p:sp>
          <p:nvSpPr>
            <p:cNvPr id="5" name="3 Rectángulo"/>
            <p:cNvSpPr/>
            <p:nvPr/>
          </p:nvSpPr>
          <p:spPr>
            <a:xfrm>
              <a:off x="180976" y="4619625"/>
              <a:ext cx="1962149" cy="1190625"/>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200">
                  <a:latin typeface="Times New Roman" pitchFamily="18" charset="0"/>
                  <a:cs typeface="Times New Roman" pitchFamily="18" charset="0"/>
                </a:rPr>
                <a:t>OPERADORES</a:t>
              </a:r>
            </a:p>
            <a:p>
              <a:pPr algn="ctr"/>
              <a:r>
                <a:rPr lang="es-ES" sz="1200" b="1">
                  <a:solidFill>
                    <a:schemeClr val="dk1"/>
                  </a:solidFill>
                  <a:latin typeface="Times New Roman" pitchFamily="18" charset="0"/>
                  <a:ea typeface="+mn-ea"/>
                  <a:cs typeface="Times New Roman" pitchFamily="18" charset="0"/>
                </a:rPr>
                <a:t>Luis Espinoza</a:t>
              </a:r>
              <a:endParaRPr lang="es-EC" sz="1200" b="1">
                <a:solidFill>
                  <a:schemeClr val="dk1"/>
                </a:solidFill>
                <a:latin typeface="Times New Roman" pitchFamily="18" charset="0"/>
                <a:ea typeface="+mn-ea"/>
                <a:cs typeface="Times New Roman" pitchFamily="18" charset="0"/>
              </a:endParaRPr>
            </a:p>
            <a:p>
              <a:pPr algn="ctr"/>
              <a:r>
                <a:rPr lang="es-ES" sz="1200" b="1">
                  <a:solidFill>
                    <a:schemeClr val="dk1"/>
                  </a:solidFill>
                  <a:latin typeface="Times New Roman" pitchFamily="18" charset="0"/>
                  <a:ea typeface="+mn-ea"/>
                  <a:cs typeface="Times New Roman" pitchFamily="18" charset="0"/>
                </a:rPr>
                <a:t>David Zurita</a:t>
              </a:r>
              <a:endParaRPr lang="es-EC" sz="1200" b="1">
                <a:solidFill>
                  <a:schemeClr val="dk1"/>
                </a:solidFill>
                <a:latin typeface="Times New Roman" pitchFamily="18" charset="0"/>
                <a:ea typeface="+mn-ea"/>
                <a:cs typeface="Times New Roman" pitchFamily="18" charset="0"/>
              </a:endParaRPr>
            </a:p>
            <a:p>
              <a:pPr algn="ctr"/>
              <a:r>
                <a:rPr lang="es-ES" sz="1200" b="1">
                  <a:solidFill>
                    <a:schemeClr val="dk1"/>
                  </a:solidFill>
                  <a:latin typeface="Times New Roman" pitchFamily="18" charset="0"/>
                  <a:ea typeface="+mn-ea"/>
                  <a:cs typeface="Times New Roman" pitchFamily="18" charset="0"/>
                </a:rPr>
                <a:t>Patricio Zurita</a:t>
              </a:r>
              <a:endParaRPr lang="es-EC" sz="1200" b="1">
                <a:solidFill>
                  <a:schemeClr val="dk1"/>
                </a:solidFill>
                <a:latin typeface="Times New Roman" pitchFamily="18" charset="0"/>
                <a:ea typeface="+mn-ea"/>
                <a:cs typeface="Times New Roman" pitchFamily="18" charset="0"/>
              </a:endParaRPr>
            </a:p>
            <a:p>
              <a:pPr algn="ctr"/>
              <a:r>
                <a:rPr lang="es-ES" sz="1200" b="1">
                  <a:solidFill>
                    <a:schemeClr val="dk1"/>
                  </a:solidFill>
                  <a:latin typeface="Times New Roman" pitchFamily="18" charset="0"/>
                  <a:ea typeface="+mn-ea"/>
                  <a:cs typeface="Times New Roman" pitchFamily="18" charset="0"/>
                </a:rPr>
                <a:t>José Méndez</a:t>
              </a:r>
              <a:endParaRPr lang="es-EC" sz="1200" b="1">
                <a:latin typeface="Times New Roman" pitchFamily="18" charset="0"/>
                <a:cs typeface="Times New Roman" pitchFamily="18" charset="0"/>
              </a:endParaRPr>
            </a:p>
          </p:txBody>
        </p:sp>
        <p:grpSp>
          <p:nvGrpSpPr>
            <p:cNvPr id="6" name="7 Grupo"/>
            <p:cNvGrpSpPr/>
            <p:nvPr/>
          </p:nvGrpSpPr>
          <p:grpSpPr>
            <a:xfrm>
              <a:off x="0" y="0"/>
              <a:ext cx="8410575" cy="5214937"/>
              <a:chOff x="0" y="0"/>
              <a:chExt cx="8410575" cy="5214937"/>
            </a:xfrm>
            <a:grpFill/>
          </p:grpSpPr>
          <p:sp>
            <p:nvSpPr>
              <p:cNvPr id="7" name="8 Rectángulo"/>
              <p:cNvSpPr/>
              <p:nvPr/>
            </p:nvSpPr>
            <p:spPr>
              <a:xfrm>
                <a:off x="3076575" y="0"/>
                <a:ext cx="2286000" cy="447675"/>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s-EC" sz="1200" b="0">
                    <a:solidFill>
                      <a:schemeClr val="dk1"/>
                    </a:solidFill>
                    <a:latin typeface="Times New Roman" pitchFamily="18" charset="0"/>
                    <a:ea typeface="+mn-ea"/>
                    <a:cs typeface="Times New Roman" pitchFamily="18" charset="0"/>
                  </a:rPr>
                  <a:t>PRESIDENTE</a:t>
                </a:r>
              </a:p>
              <a:p>
                <a:pPr marL="0" indent="0" algn="ctr"/>
                <a:r>
                  <a:rPr lang="es-EC" sz="1200" b="1">
                    <a:solidFill>
                      <a:schemeClr val="dk1"/>
                    </a:solidFill>
                    <a:latin typeface="Times New Roman" pitchFamily="18" charset="0"/>
                    <a:ea typeface="+mn-ea"/>
                    <a:cs typeface="Times New Roman" pitchFamily="18" charset="0"/>
                  </a:rPr>
                  <a:t>ALEX</a:t>
                </a:r>
                <a:r>
                  <a:rPr lang="es-EC" sz="1200" b="1" baseline="0">
                    <a:solidFill>
                      <a:schemeClr val="dk1"/>
                    </a:solidFill>
                    <a:latin typeface="Times New Roman" pitchFamily="18" charset="0"/>
                    <a:ea typeface="+mn-ea"/>
                    <a:cs typeface="Times New Roman" pitchFamily="18" charset="0"/>
                  </a:rPr>
                  <a:t> MANCERO</a:t>
                </a:r>
                <a:endParaRPr lang="es-EC" sz="1200" b="1">
                  <a:solidFill>
                    <a:schemeClr val="dk1"/>
                  </a:solidFill>
                  <a:latin typeface="Times New Roman" pitchFamily="18" charset="0"/>
                  <a:ea typeface="+mn-ea"/>
                  <a:cs typeface="Times New Roman" pitchFamily="18" charset="0"/>
                </a:endParaRPr>
              </a:p>
            </p:txBody>
          </p:sp>
          <p:sp>
            <p:nvSpPr>
              <p:cNvPr id="8" name="9 Rectángulo"/>
              <p:cNvSpPr/>
              <p:nvPr/>
            </p:nvSpPr>
            <p:spPr>
              <a:xfrm>
                <a:off x="3086100" y="590550"/>
                <a:ext cx="2286000" cy="447675"/>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200" b="0">
                    <a:latin typeface="Times New Roman" pitchFamily="18" charset="0"/>
                    <a:cs typeface="Times New Roman" pitchFamily="18" charset="0"/>
                  </a:rPr>
                  <a:t>GERENTE GENERAL</a:t>
                </a:r>
              </a:p>
              <a:p>
                <a:pPr algn="ctr"/>
                <a:r>
                  <a:rPr lang="es-EC" sz="1200" b="1">
                    <a:latin typeface="Times New Roman" pitchFamily="18" charset="0"/>
                    <a:cs typeface="Times New Roman" pitchFamily="18" charset="0"/>
                  </a:rPr>
                  <a:t>MARÍA</a:t>
                </a:r>
                <a:r>
                  <a:rPr lang="es-EC" sz="1200" b="1" baseline="0">
                    <a:latin typeface="Times New Roman" pitchFamily="18" charset="0"/>
                    <a:cs typeface="Times New Roman" pitchFamily="18" charset="0"/>
                  </a:rPr>
                  <a:t> FERNANDA NAVAS</a:t>
                </a:r>
                <a:endParaRPr lang="es-EC" sz="1200" b="1">
                  <a:latin typeface="Times New Roman" pitchFamily="18" charset="0"/>
                  <a:cs typeface="Times New Roman" pitchFamily="18" charset="0"/>
                </a:endParaRPr>
              </a:p>
            </p:txBody>
          </p:sp>
          <p:sp>
            <p:nvSpPr>
              <p:cNvPr id="9" name="10 Rectángulo"/>
              <p:cNvSpPr/>
              <p:nvPr/>
            </p:nvSpPr>
            <p:spPr>
              <a:xfrm>
                <a:off x="2857500" y="1200150"/>
                <a:ext cx="2743200" cy="523875"/>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000" b="0">
                    <a:latin typeface="Times New Roman" pitchFamily="18" charset="0"/>
                    <a:cs typeface="Times New Roman" pitchFamily="18" charset="0"/>
                  </a:rPr>
                  <a:t>GERENTE ADMINISTRATIVO-FINANCIERO</a:t>
                </a:r>
              </a:p>
              <a:p>
                <a:pPr algn="ctr"/>
                <a:r>
                  <a:rPr lang="es-EC" sz="1200" b="1">
                    <a:latin typeface="Times New Roman" pitchFamily="18" charset="0"/>
                    <a:cs typeface="Times New Roman" pitchFamily="18" charset="0"/>
                  </a:rPr>
                  <a:t>GERARDO GUAMANÍ</a:t>
                </a:r>
              </a:p>
            </p:txBody>
          </p:sp>
          <p:cxnSp>
            <p:nvCxnSpPr>
              <p:cNvPr id="10" name="11 Conector recto de flecha"/>
              <p:cNvCxnSpPr>
                <a:stCxn id="7" idx="2"/>
                <a:endCxn id="8" idx="0"/>
              </p:cNvCxnSpPr>
              <p:nvPr/>
            </p:nvCxnSpPr>
            <p:spPr>
              <a:xfrm>
                <a:off x="4219575" y="447675"/>
                <a:ext cx="9525" cy="142875"/>
              </a:xfrm>
              <a:prstGeom prst="straightConnector1">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cxnSp>
            <p:nvCxnSpPr>
              <p:cNvPr id="11" name="12 Conector recto de flecha"/>
              <p:cNvCxnSpPr>
                <a:stCxn id="8" idx="2"/>
                <a:endCxn id="9" idx="0"/>
              </p:cNvCxnSpPr>
              <p:nvPr/>
            </p:nvCxnSpPr>
            <p:spPr>
              <a:xfrm>
                <a:off x="4229100" y="1038225"/>
                <a:ext cx="0" cy="161925"/>
              </a:xfrm>
              <a:prstGeom prst="straightConnector1">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sp>
            <p:nvSpPr>
              <p:cNvPr id="12" name="13 Rectángulo"/>
              <p:cNvSpPr/>
              <p:nvPr/>
            </p:nvSpPr>
            <p:spPr>
              <a:xfrm>
                <a:off x="0" y="2066925"/>
                <a:ext cx="2286000" cy="447675"/>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200" b="0">
                    <a:latin typeface="Times New Roman" pitchFamily="18" charset="0"/>
                    <a:cs typeface="Times New Roman" pitchFamily="18" charset="0"/>
                  </a:rPr>
                  <a:t>JEFE DE ALMACÉN</a:t>
                </a:r>
              </a:p>
              <a:p>
                <a:pPr algn="ctr"/>
                <a:r>
                  <a:rPr lang="es-ES" sz="1200" b="1">
                    <a:solidFill>
                      <a:schemeClr val="dk1"/>
                    </a:solidFill>
                    <a:latin typeface="Times New Roman" pitchFamily="18" charset="0"/>
                    <a:ea typeface="+mn-ea"/>
                    <a:cs typeface="Times New Roman" pitchFamily="18" charset="0"/>
                  </a:rPr>
                  <a:t>JOFFRE GONZÁLEZ</a:t>
                </a:r>
                <a:endParaRPr lang="es-EC" sz="1200" b="1">
                  <a:latin typeface="Times New Roman" pitchFamily="18" charset="0"/>
                  <a:cs typeface="Times New Roman" pitchFamily="18" charset="0"/>
                </a:endParaRPr>
              </a:p>
            </p:txBody>
          </p:sp>
          <p:sp>
            <p:nvSpPr>
              <p:cNvPr id="13" name="14 Rectángulo"/>
              <p:cNvSpPr/>
              <p:nvPr/>
            </p:nvSpPr>
            <p:spPr>
              <a:xfrm>
                <a:off x="3086100" y="2038350"/>
                <a:ext cx="2286000" cy="447675"/>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200" b="0">
                    <a:latin typeface="Times New Roman" pitchFamily="18" charset="0"/>
                    <a:cs typeface="Times New Roman" pitchFamily="18" charset="0"/>
                  </a:rPr>
                  <a:t>CONTADOR</a:t>
                </a:r>
              </a:p>
              <a:p>
                <a:pPr algn="ctr"/>
                <a:r>
                  <a:rPr lang="es-ES" sz="1200" b="1">
                    <a:solidFill>
                      <a:schemeClr val="dk1"/>
                    </a:solidFill>
                    <a:latin typeface="Times New Roman" pitchFamily="18" charset="0"/>
                    <a:ea typeface="+mn-ea"/>
                    <a:cs typeface="Times New Roman" pitchFamily="18" charset="0"/>
                  </a:rPr>
                  <a:t>GABRIELA VARGAS</a:t>
                </a:r>
                <a:endParaRPr lang="es-EC" sz="1200" b="1">
                  <a:latin typeface="Times New Roman" pitchFamily="18" charset="0"/>
                  <a:cs typeface="Times New Roman" pitchFamily="18" charset="0"/>
                </a:endParaRPr>
              </a:p>
            </p:txBody>
          </p:sp>
          <p:sp>
            <p:nvSpPr>
              <p:cNvPr id="14" name="15 Rectángulo"/>
              <p:cNvSpPr/>
              <p:nvPr/>
            </p:nvSpPr>
            <p:spPr>
              <a:xfrm>
                <a:off x="6124575" y="2066925"/>
                <a:ext cx="2286000" cy="447675"/>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200" b="0">
                    <a:latin typeface="Times New Roman" pitchFamily="18" charset="0"/>
                    <a:cs typeface="Times New Roman" pitchFamily="18" charset="0"/>
                  </a:rPr>
                  <a:t>JEFE DE OPERACIONES</a:t>
                </a:r>
              </a:p>
              <a:p>
                <a:pPr algn="ctr"/>
                <a:r>
                  <a:rPr lang="es-ES" sz="1200" b="1">
                    <a:solidFill>
                      <a:schemeClr val="dk1"/>
                    </a:solidFill>
                    <a:latin typeface="Times New Roman" pitchFamily="18" charset="0"/>
                    <a:ea typeface="+mn-ea"/>
                    <a:cs typeface="Times New Roman" pitchFamily="18" charset="0"/>
                  </a:rPr>
                  <a:t>LENIN ROJAS.</a:t>
                </a:r>
                <a:endParaRPr lang="es-EC" sz="1200" b="1">
                  <a:latin typeface="Times New Roman" pitchFamily="18" charset="0"/>
                  <a:cs typeface="Times New Roman" pitchFamily="18" charset="0"/>
                </a:endParaRPr>
              </a:p>
            </p:txBody>
          </p:sp>
          <p:cxnSp>
            <p:nvCxnSpPr>
              <p:cNvPr id="15" name="16 Conector angular"/>
              <p:cNvCxnSpPr>
                <a:stCxn id="9" idx="2"/>
                <a:endCxn id="12" idx="0"/>
              </p:cNvCxnSpPr>
              <p:nvPr/>
            </p:nvCxnSpPr>
            <p:spPr>
              <a:xfrm rot="5400000">
                <a:off x="2514600" y="352425"/>
                <a:ext cx="342900" cy="3086100"/>
              </a:xfrm>
              <a:prstGeom prst="bentConnector3">
                <a:avLst>
                  <a:gd name="adj1" fmla="val 50000"/>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cxnSp>
            <p:nvCxnSpPr>
              <p:cNvPr id="16" name="17 Conector angular"/>
              <p:cNvCxnSpPr>
                <a:stCxn id="9" idx="2"/>
                <a:endCxn id="14" idx="0"/>
              </p:cNvCxnSpPr>
              <p:nvPr/>
            </p:nvCxnSpPr>
            <p:spPr>
              <a:xfrm rot="16200000" flipH="1">
                <a:off x="5576887" y="376237"/>
                <a:ext cx="342900" cy="3038475"/>
              </a:xfrm>
              <a:prstGeom prst="bentConnector3">
                <a:avLst>
                  <a:gd name="adj1" fmla="val 50000"/>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cxnSp>
            <p:nvCxnSpPr>
              <p:cNvPr id="17" name="18 Conector recto de flecha"/>
              <p:cNvCxnSpPr>
                <a:stCxn id="9" idx="2"/>
                <a:endCxn id="13" idx="0"/>
              </p:cNvCxnSpPr>
              <p:nvPr/>
            </p:nvCxnSpPr>
            <p:spPr>
              <a:xfrm>
                <a:off x="4229100" y="1724025"/>
                <a:ext cx="0" cy="314325"/>
              </a:xfrm>
              <a:prstGeom prst="straightConnector1">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cxnSp>
            <p:nvCxnSpPr>
              <p:cNvPr id="18" name="19 Conector angular"/>
              <p:cNvCxnSpPr>
                <a:stCxn id="12" idx="1"/>
                <a:endCxn id="3" idx="1"/>
              </p:cNvCxnSpPr>
              <p:nvPr/>
            </p:nvCxnSpPr>
            <p:spPr>
              <a:xfrm rot="10800000" flipH="1" flipV="1">
                <a:off x="0" y="2290762"/>
                <a:ext cx="57150" cy="628649"/>
              </a:xfrm>
              <a:prstGeom prst="bentConnector3">
                <a:avLst>
                  <a:gd name="adj1" fmla="val -400000"/>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cxnSp>
            <p:nvCxnSpPr>
              <p:cNvPr id="19" name="29 Forma"/>
              <p:cNvCxnSpPr>
                <a:stCxn id="12" idx="1"/>
                <a:endCxn id="4" idx="1"/>
              </p:cNvCxnSpPr>
              <p:nvPr/>
            </p:nvCxnSpPr>
            <p:spPr>
              <a:xfrm rot="10800000" flipH="1" flipV="1">
                <a:off x="0" y="2290762"/>
                <a:ext cx="171450" cy="1581149"/>
              </a:xfrm>
              <a:prstGeom prst="bentConnector3">
                <a:avLst>
                  <a:gd name="adj1" fmla="val -133333"/>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cxnSp>
            <p:nvCxnSpPr>
              <p:cNvPr id="20" name="32 Forma"/>
              <p:cNvCxnSpPr>
                <a:stCxn id="12" idx="1"/>
                <a:endCxn id="5" idx="1"/>
              </p:cNvCxnSpPr>
              <p:nvPr/>
            </p:nvCxnSpPr>
            <p:spPr>
              <a:xfrm rot="10800000" flipH="1" flipV="1">
                <a:off x="0" y="2290762"/>
                <a:ext cx="180976" cy="2924175"/>
              </a:xfrm>
              <a:prstGeom prst="bentConnector3">
                <a:avLst>
                  <a:gd name="adj1" fmla="val -126315"/>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sp>
            <p:nvSpPr>
              <p:cNvPr id="21" name="22 Rectángulo"/>
              <p:cNvSpPr/>
              <p:nvPr/>
            </p:nvSpPr>
            <p:spPr>
              <a:xfrm>
                <a:off x="3152774" y="2714625"/>
                <a:ext cx="2171700" cy="400050"/>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200">
                    <a:latin typeface="Times New Roman" pitchFamily="18" charset="0"/>
                    <a:cs typeface="Times New Roman" pitchFamily="18" charset="0"/>
                  </a:rPr>
                  <a:t>ASISTENTE CONTABLE</a:t>
                </a:r>
              </a:p>
            </p:txBody>
          </p:sp>
          <p:cxnSp>
            <p:nvCxnSpPr>
              <p:cNvPr id="22" name="23 Conector recto de flecha"/>
              <p:cNvCxnSpPr>
                <a:stCxn id="13" idx="2"/>
                <a:endCxn id="21" idx="0"/>
              </p:cNvCxnSpPr>
              <p:nvPr/>
            </p:nvCxnSpPr>
            <p:spPr>
              <a:xfrm>
                <a:off x="4229100" y="2486025"/>
                <a:ext cx="9524" cy="228600"/>
              </a:xfrm>
              <a:prstGeom prst="straightConnector1">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sp>
            <p:nvSpPr>
              <p:cNvPr id="23" name="24 Rectángulo"/>
              <p:cNvSpPr/>
              <p:nvPr/>
            </p:nvSpPr>
            <p:spPr>
              <a:xfrm>
                <a:off x="1190625" y="1266825"/>
                <a:ext cx="1466848" cy="400050"/>
              </a:xfrm>
              <a:prstGeom prst="rect">
                <a:avLst/>
              </a:prstGeom>
              <a:ln w="19050">
                <a:solidFill>
                  <a:sysClr val="windowText" lastClr="000000"/>
                </a:solidFill>
              </a:ln>
            </p:spPr>
            <p:style>
              <a:lnRef idx="1">
                <a:schemeClr val="accent1"/>
              </a:lnRef>
              <a:fillRef idx="2">
                <a:schemeClr val="accent1"/>
              </a:fillRef>
              <a:effectRef idx="1">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C" sz="1200" dirty="0">
                    <a:latin typeface="Times New Roman" pitchFamily="18" charset="0"/>
                    <a:cs typeface="Times New Roman" pitchFamily="18" charset="0"/>
                  </a:rPr>
                  <a:t>ASISTENTE</a:t>
                </a:r>
              </a:p>
            </p:txBody>
          </p:sp>
          <p:cxnSp>
            <p:nvCxnSpPr>
              <p:cNvPr id="24" name="25 Conector recto de flecha"/>
              <p:cNvCxnSpPr>
                <a:stCxn id="9" idx="1"/>
                <a:endCxn id="23" idx="3"/>
              </p:cNvCxnSpPr>
              <p:nvPr/>
            </p:nvCxnSpPr>
            <p:spPr>
              <a:xfrm flipH="1">
                <a:off x="2657473" y="1462088"/>
                <a:ext cx="200027" cy="4762"/>
              </a:xfrm>
              <a:prstGeom prst="straightConnector1">
                <a:avLst/>
              </a:prstGeom>
              <a:ln w="19050">
                <a:solidFill>
                  <a:sysClr val="windowText" lastClr="000000"/>
                </a:solidFill>
                <a:tailEnd type="arrow"/>
              </a:ln>
            </p:spPr>
            <p:style>
              <a:lnRef idx="1">
                <a:schemeClr val="accent1"/>
              </a:lnRef>
              <a:fillRef idx="2">
                <a:schemeClr val="accent1"/>
              </a:fillRef>
              <a:effectRef idx="1">
                <a:schemeClr val="accent1"/>
              </a:effectRef>
              <a:fontRef idx="minor">
                <a:schemeClr val="dk1"/>
              </a:fontRef>
            </p:style>
          </p:cxnSp>
        </p:grpSp>
      </p:grpSp>
      <p:sp>
        <p:nvSpPr>
          <p:cNvPr id="25" name="24 Rectángulo"/>
          <p:cNvSpPr/>
          <p:nvPr/>
        </p:nvSpPr>
        <p:spPr>
          <a:xfrm>
            <a:off x="1669967" y="476672"/>
            <a:ext cx="5993950" cy="923330"/>
          </a:xfrm>
          <a:prstGeom prst="rect">
            <a:avLst/>
          </a:prstGeom>
          <a:noFill/>
        </p:spPr>
        <p:txBody>
          <a:bodyPr wrap="none" lIns="91440" tIns="45720" rIns="91440" bIns="45720">
            <a:spAutoFit/>
          </a:bodyPr>
          <a:lstStyle/>
          <a:p>
            <a:pPr algn="ctr"/>
            <a:r>
              <a:rPr lang="es-ES" sz="5400" b="1" spc="300" dirty="0" smtClean="0">
                <a:ln w="11430" cmpd="sng">
                  <a:solidFill>
                    <a:sysClr val="windowText" lastClr="00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ORGANIGRAMA</a:t>
            </a:r>
            <a:endParaRPr lang="es-ES" sz="5400" b="1" spc="300" dirty="0">
              <a:ln w="11430" cmpd="sng">
                <a:solidFill>
                  <a:sysClr val="windowText" lastClr="00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6" name="25 CuadroTexto"/>
          <p:cNvSpPr txBox="1"/>
          <p:nvPr/>
        </p:nvSpPr>
        <p:spPr>
          <a:xfrm>
            <a:off x="0" y="188640"/>
            <a:ext cx="9144000" cy="369332"/>
          </a:xfrm>
          <a:prstGeom prst="rect">
            <a:avLst/>
          </a:prstGeom>
          <a:noFill/>
        </p:spPr>
        <p:txBody>
          <a:bodyPr wrap="square" rtlCol="0">
            <a:spAutoFit/>
          </a:bodyPr>
          <a:lstStyle/>
          <a:p>
            <a:endParaRPr lang="es-EC" dirty="0"/>
          </a:p>
        </p:txBody>
      </p:sp>
      <p:sp>
        <p:nvSpPr>
          <p:cNvPr id="27" name="26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7624" y="1934830"/>
            <a:ext cx="7147447" cy="2862322"/>
          </a:xfrm>
          <a:prstGeom prst="rect">
            <a:avLst/>
          </a:prstGeom>
          <a:noFill/>
        </p:spPr>
        <p:txBody>
          <a:bodyPr wrap="square" lIns="91440" tIns="45720" rIns="91440" bIns="45720">
            <a:spAutoFit/>
          </a:bodyPr>
          <a:lstStyle/>
          <a:p>
            <a:pPr algn="ctr"/>
            <a:r>
              <a:rPr kumimoji="0" lang="es-ES" sz="6000" b="1" i="0" u="none" strike="noStrike" cap="none" spc="0" normalizeH="0" baseline="0" dirty="0" smtClean="0" bmk="_Toc323507479">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Times New Roman" pitchFamily="18" charset="0"/>
                <a:cs typeface="Times New Roman" pitchFamily="18" charset="0"/>
              </a:rPr>
              <a:t>CAPÍTULO II: ANÁLISIS SITUACIONAL</a:t>
            </a:r>
            <a:endParaRPr lang="es-EC"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spd="med">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bwMode="auto">
          <a:xfrm>
            <a:off x="251520" y="764704"/>
            <a:ext cx="3888432" cy="1152128"/>
          </a:xfrm>
          <a:prstGeom prst="rect">
            <a:avLst/>
          </a:prstGeom>
          <a:noFill/>
          <a:ln>
            <a:noFill/>
          </a:ln>
        </p:spPr>
      </p:pic>
      <p:sp>
        <p:nvSpPr>
          <p:cNvPr id="3" name="2 Rectángulo"/>
          <p:cNvSpPr/>
          <p:nvPr/>
        </p:nvSpPr>
        <p:spPr>
          <a:xfrm>
            <a:off x="1043608" y="4149080"/>
            <a:ext cx="7416824" cy="2345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s-EC" sz="2000" dirty="0" smtClean="0">
                <a:latin typeface="+mn-lt"/>
              </a:rPr>
              <a:t>el requerimiento de sus clientes en la ciudad de Riobamba, asegurando una oportunidad de entretenimiento para niños, jóvenes y adultos; además generando mayores utilidades, y la posibilidad de abrir nuevos centros en distintas ciudades del Ecuador, garantizando el crecimiento de la empresa en el mercado nacional.</a:t>
            </a:r>
            <a:endParaRPr lang="es-EC" sz="2000" dirty="0">
              <a:latin typeface="+mn-lt"/>
            </a:endParaRPr>
          </a:p>
        </p:txBody>
      </p:sp>
      <p:sp>
        <p:nvSpPr>
          <p:cNvPr id="4" name="3 Flecha derecha"/>
          <p:cNvSpPr/>
          <p:nvPr/>
        </p:nvSpPr>
        <p:spPr>
          <a:xfrm>
            <a:off x="4427984" y="1052736"/>
            <a:ext cx="2304256" cy="93610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Ampliando</a:t>
            </a:r>
            <a:endParaRPr lang="es-EC" dirty="0"/>
          </a:p>
        </p:txBody>
      </p:sp>
      <p:sp>
        <p:nvSpPr>
          <p:cNvPr id="5" name="4 Rectángulo"/>
          <p:cNvSpPr/>
          <p:nvPr/>
        </p:nvSpPr>
        <p:spPr>
          <a:xfrm>
            <a:off x="7020272" y="1196752"/>
            <a:ext cx="1319592" cy="523220"/>
          </a:xfrm>
          <a:prstGeom prst="rect">
            <a:avLst/>
          </a:prstGeom>
        </p:spPr>
        <p:txBody>
          <a:bodyPr wrap="none">
            <a:spAutoFit/>
          </a:bodyPr>
          <a:lstStyle/>
          <a:p>
            <a:r>
              <a:rPr lang="es-EC" sz="2800" dirty="0" smtClean="0">
                <a:solidFill>
                  <a:srgbClr val="0066FF"/>
                </a:solidFill>
                <a:latin typeface="Times New Roman"/>
              </a:rPr>
              <a:t>negocio</a:t>
            </a:r>
            <a:endParaRPr lang="es-EC" sz="2400" dirty="0">
              <a:solidFill>
                <a:srgbClr val="0066FF"/>
              </a:solidFill>
            </a:endParaRPr>
          </a:p>
        </p:txBody>
      </p:sp>
      <p:sp>
        <p:nvSpPr>
          <p:cNvPr id="6" name="5 Documento"/>
          <p:cNvSpPr/>
          <p:nvPr/>
        </p:nvSpPr>
        <p:spPr>
          <a:xfrm>
            <a:off x="1259632" y="2492896"/>
            <a:ext cx="3528392" cy="496848"/>
          </a:xfrm>
          <a:prstGeom prst="flowChartDocumen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2000" dirty="0" smtClean="0">
                <a:solidFill>
                  <a:prstClr val="black"/>
                </a:solidFill>
                <a:latin typeface="Times New Roman"/>
              </a:rPr>
              <a:t>Requiere nuevo financiamiento </a:t>
            </a:r>
            <a:endParaRPr lang="es-EC" dirty="0"/>
          </a:p>
        </p:txBody>
      </p:sp>
      <p:sp>
        <p:nvSpPr>
          <p:cNvPr id="7" name="6 Rectángulo"/>
          <p:cNvSpPr/>
          <p:nvPr/>
        </p:nvSpPr>
        <p:spPr>
          <a:xfrm>
            <a:off x="5652120" y="2564904"/>
            <a:ext cx="1566647"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C" sz="2000" dirty="0" smtClean="0">
                <a:solidFill>
                  <a:prstClr val="black"/>
                </a:solidFill>
                <a:latin typeface="Times New Roman"/>
              </a:rPr>
              <a:t>a largo plazo </a:t>
            </a:r>
            <a:endParaRPr lang="es-EC" dirty="0"/>
          </a:p>
        </p:txBody>
      </p:sp>
      <p:cxnSp>
        <p:nvCxnSpPr>
          <p:cNvPr id="9" name="8 Conector recto de flecha"/>
          <p:cNvCxnSpPr>
            <a:stCxn id="6" idx="3"/>
            <a:endCxn id="7" idx="1"/>
          </p:cNvCxnSpPr>
          <p:nvPr/>
        </p:nvCxnSpPr>
        <p:spPr>
          <a:xfrm>
            <a:off x="4788024" y="2741320"/>
            <a:ext cx="864096" cy="2363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2" name="11 Rectángulo"/>
          <p:cNvSpPr/>
          <p:nvPr/>
        </p:nvSpPr>
        <p:spPr>
          <a:xfrm>
            <a:off x="3923928" y="3140968"/>
            <a:ext cx="1313180" cy="769441"/>
          </a:xfrm>
          <a:prstGeom prst="rect">
            <a:avLst/>
          </a:prstGeom>
          <a:noFill/>
        </p:spPr>
        <p:txBody>
          <a:bodyPr wrap="none" lIns="91440" tIns="45720" rIns="91440" bIns="45720">
            <a:spAutoFit/>
          </a:bodyPr>
          <a:lstStyle/>
          <a:p>
            <a:pPr algn="ctr"/>
            <a:r>
              <a:rPr lang="es-E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para</a:t>
            </a:r>
            <a:endParaRPr lang="es-E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90"/>
                                          </p:val>
                                        </p:tav>
                                        <p:tav tm="100000">
                                          <p:val>
                                            <p:fltVal val="0"/>
                                          </p:val>
                                        </p:tav>
                                      </p:tavLst>
                                    </p:anim>
                                    <p:animEffect transition="in" filter="fade">
                                      <p:cBhvr>
                                        <p:cTn id="14" dur="500"/>
                                        <p:tgtEl>
                                          <p:spTgt spid="3"/>
                                        </p:tgtEl>
                                      </p:cBhvr>
                                    </p:animEffect>
                                  </p:childTnLst>
                                </p:cTn>
                              </p:par>
                            </p:childTnLst>
                          </p:cTn>
                        </p:par>
                        <p:par>
                          <p:cTn id="15" fill="hold">
                            <p:stCondLst>
                              <p:cond delay="77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90"/>
                                          </p:val>
                                        </p:tav>
                                        <p:tav tm="100000">
                                          <p:val>
                                            <p:fltVal val="0"/>
                                          </p:val>
                                        </p:tav>
                                      </p:tavLst>
                                    </p:anim>
                                    <p:animEffect transition="in" filter="fade">
                                      <p:cBhvr>
                                        <p:cTn id="21" dur="500"/>
                                        <p:tgtEl>
                                          <p:spTgt spid="4"/>
                                        </p:tgtEl>
                                      </p:cBhvr>
                                    </p:animEffect>
                                  </p:childTnLst>
                                </p:cTn>
                              </p:par>
                            </p:childTnLst>
                          </p:cTn>
                        </p:par>
                        <p:par>
                          <p:cTn id="22" fill="hold">
                            <p:stCondLst>
                              <p:cond delay="840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90"/>
                                          </p:val>
                                        </p:tav>
                                        <p:tav tm="100000">
                                          <p:val>
                                            <p:fltVal val="0"/>
                                          </p:val>
                                        </p:tav>
                                      </p:tavLst>
                                    </p:anim>
                                    <p:animEffect transition="in" filter="fade">
                                      <p:cBhvr>
                                        <p:cTn id="28" dur="500"/>
                                        <p:tgtEl>
                                          <p:spTgt spid="5"/>
                                        </p:tgtEl>
                                      </p:cBhvr>
                                    </p:animEffect>
                                  </p:childTnLst>
                                </p:cTn>
                              </p:par>
                            </p:childTnLst>
                          </p:cTn>
                        </p:par>
                        <p:par>
                          <p:cTn id="29" fill="hold">
                            <p:stCondLst>
                              <p:cond delay="905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90"/>
                                          </p:val>
                                        </p:tav>
                                        <p:tav tm="100000">
                                          <p:val>
                                            <p:fltVal val="0"/>
                                          </p:val>
                                        </p:tav>
                                      </p:tavLst>
                                    </p:anim>
                                    <p:animEffect transition="in" filter="fade">
                                      <p:cBhvr>
                                        <p:cTn id="35" dur="500"/>
                                        <p:tgtEl>
                                          <p:spTgt spid="6"/>
                                        </p:tgtEl>
                                      </p:cBhvr>
                                    </p:animEffect>
                                  </p:childTnLst>
                                </p:cTn>
                              </p:par>
                            </p:childTnLst>
                          </p:cTn>
                        </p:par>
                        <p:par>
                          <p:cTn id="36" fill="hold">
                            <p:stCondLst>
                              <p:cond delay="102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style.rotation</p:attrName>
                                        </p:attrNameLst>
                                      </p:cBhvr>
                                      <p:tavLst>
                                        <p:tav tm="0">
                                          <p:val>
                                            <p:fltVal val="90"/>
                                          </p:val>
                                        </p:tav>
                                        <p:tav tm="100000">
                                          <p:val>
                                            <p:fltVal val="0"/>
                                          </p:val>
                                        </p:tav>
                                      </p:tavLst>
                                    </p:anim>
                                    <p:animEffect transition="in" filter="fade">
                                      <p:cBhvr>
                                        <p:cTn id="42" dur="500"/>
                                        <p:tgtEl>
                                          <p:spTgt spid="7"/>
                                        </p:tgtEl>
                                      </p:cBhvr>
                                    </p:animEffect>
                                  </p:childTnLst>
                                </p:cTn>
                              </p:par>
                            </p:childTnLst>
                          </p:cTn>
                        </p:par>
                        <p:par>
                          <p:cTn id="43" fill="hold">
                            <p:stCondLst>
                              <p:cond delay="10950"/>
                            </p:stCondLst>
                            <p:childTnLst>
                              <p:par>
                                <p:cTn id="44" presetID="31" presetClass="entr" presetSubtype="0" fill="hold" nodeType="afterEffect">
                                  <p:stCondLst>
                                    <p:cond delay="0"/>
                                  </p:stCondLst>
                                  <p:iterate type="lt">
                                    <p:tmPct val="5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 calcmode="lin" valueType="num">
                                      <p:cBhvr>
                                        <p:cTn id="48" dur="500" fill="hold"/>
                                        <p:tgtEl>
                                          <p:spTgt spid="9"/>
                                        </p:tgtEl>
                                        <p:attrNameLst>
                                          <p:attrName>style.rotation</p:attrName>
                                        </p:attrNameLst>
                                      </p:cBhvr>
                                      <p:tavLst>
                                        <p:tav tm="0">
                                          <p:val>
                                            <p:fltVal val="90"/>
                                          </p:val>
                                        </p:tav>
                                        <p:tav tm="100000">
                                          <p:val>
                                            <p:fltVal val="0"/>
                                          </p:val>
                                        </p:tav>
                                      </p:tavLst>
                                    </p:anim>
                                    <p:animEffect transition="in" filter="fade">
                                      <p:cBhvr>
                                        <p:cTn id="49" dur="500"/>
                                        <p:tgtEl>
                                          <p:spTgt spid="9"/>
                                        </p:tgtEl>
                                      </p:cBhvr>
                                    </p:animEffect>
                                  </p:childTnLst>
                                </p:cTn>
                              </p:par>
                            </p:childTnLst>
                          </p:cTn>
                        </p:par>
                        <p:par>
                          <p:cTn id="50" fill="hold">
                            <p:stCondLst>
                              <p:cond delay="1145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29 Imagen"/>
          <p:cNvPicPr>
            <a:picLocks noChangeAspect="1"/>
          </p:cNvPicPr>
          <p:nvPr/>
        </p:nvPicPr>
        <p:blipFill>
          <a:blip r:embed="rId2" cstate="print"/>
          <a:srcRect l="1135" t="1965" r="2304" b="4074"/>
          <a:stretch>
            <a:fillRect/>
          </a:stretch>
        </p:blipFill>
        <p:spPr bwMode="auto">
          <a:xfrm>
            <a:off x="323528" y="750254"/>
            <a:ext cx="8568952" cy="4910994"/>
          </a:xfrm>
          <a:prstGeom prst="rect">
            <a:avLst/>
          </a:prstGeom>
          <a:ln>
            <a:noFill/>
          </a:ln>
          <a:effectLst>
            <a:softEdge rad="112500"/>
          </a:effectLst>
        </p:spPr>
      </p:pic>
      <p:sp>
        <p:nvSpPr>
          <p:cNvPr id="43079" name="Rectangle 71"/>
          <p:cNvSpPr>
            <a:spLocks noChangeArrowheads="1"/>
          </p:cNvSpPr>
          <p:nvPr/>
        </p:nvSpPr>
        <p:spPr bwMode="auto">
          <a:xfrm>
            <a:off x="3203848" y="476672"/>
            <a:ext cx="327044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bmk="_Toc318199021">
                <a:ln>
                  <a:noFill/>
                </a:ln>
                <a:solidFill>
                  <a:srgbClr val="FF0000"/>
                </a:solidFill>
                <a:effectLst/>
                <a:latin typeface="+mn-lt"/>
                <a:ea typeface="Times New Roman" pitchFamily="18" charset="0"/>
                <a:cs typeface="Arial" pitchFamily="34" charset="0"/>
              </a:rPr>
              <a:t>Diagrama Causa-efecto</a:t>
            </a:r>
            <a:endParaRPr kumimoji="0" lang="es-EC" sz="2400" b="0" i="0" u="none" strike="noStrike" cap="none" normalizeH="0" baseline="0" dirty="0" smtClean="0">
              <a:ln>
                <a:noFill/>
              </a:ln>
              <a:solidFill>
                <a:srgbClr val="FF0000"/>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mn-lt"/>
              <a:cs typeface="Arial" pitchFamily="34" charset="0"/>
            </a:endParaRPr>
          </a:p>
        </p:txBody>
      </p:sp>
      <p:grpSp>
        <p:nvGrpSpPr>
          <p:cNvPr id="57" name="56 Grupo"/>
          <p:cNvGrpSpPr/>
          <p:nvPr/>
        </p:nvGrpSpPr>
        <p:grpSpPr>
          <a:xfrm>
            <a:off x="323528" y="908720"/>
            <a:ext cx="8973591" cy="4724722"/>
            <a:chOff x="0" y="547301"/>
            <a:chExt cx="8973591" cy="4724722"/>
          </a:xfrm>
        </p:grpSpPr>
        <p:sp>
          <p:nvSpPr>
            <p:cNvPr id="43070" name="AutoShape 62"/>
            <p:cNvSpPr>
              <a:spLocks noChangeArrowheads="1"/>
            </p:cNvSpPr>
            <p:nvPr/>
          </p:nvSpPr>
          <p:spPr bwMode="auto">
            <a:xfrm>
              <a:off x="7308304" y="2564904"/>
              <a:ext cx="1665287" cy="1543050"/>
            </a:xfrm>
            <a:prstGeom prst="roundRect">
              <a:avLst>
                <a:gd name="adj" fmla="val 16667"/>
              </a:avLst>
            </a:prstGeom>
            <a:no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accent2">
                      <a:lumMod val="75000"/>
                    </a:schemeClr>
                  </a:solidFill>
                  <a:effectLst/>
                  <a:latin typeface="+mn-lt"/>
                  <a:ea typeface="Times New Roman" pitchFamily="18" charset="0"/>
                  <a:cs typeface="Arial" pitchFamily="34" charset="0"/>
                </a:rPr>
                <a:t>Alternativa de financiamiento en el mercado bursátil para ampliación de un nuevo centro de entretenimiento</a:t>
              </a:r>
              <a:endParaRPr kumimoji="0" lang="es-EC" sz="1200" b="0" i="0" u="none" strike="noStrike" cap="none" normalizeH="0" baseline="0" dirty="0" smtClean="0">
                <a:ln>
                  <a:noFill/>
                </a:ln>
                <a:solidFill>
                  <a:schemeClr val="accent2">
                    <a:lumMod val="75000"/>
                  </a:schemeClr>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mn-lt"/>
                <a:cs typeface="Arial" pitchFamily="34" charset="0"/>
              </a:endParaRPr>
            </a:p>
          </p:txBody>
        </p:sp>
        <p:grpSp>
          <p:nvGrpSpPr>
            <p:cNvPr id="43072" name="Group 64"/>
            <p:cNvGrpSpPr>
              <a:grpSpLocks/>
            </p:cNvGrpSpPr>
            <p:nvPr/>
          </p:nvGrpSpPr>
          <p:grpSpPr bwMode="auto">
            <a:xfrm>
              <a:off x="958850" y="1189038"/>
              <a:ext cx="3048000" cy="1603375"/>
              <a:chOff x="3777" y="3267"/>
              <a:chExt cx="4801" cy="2524"/>
            </a:xfrm>
          </p:grpSpPr>
          <p:sp>
            <p:nvSpPr>
              <p:cNvPr id="43078" name="Text Box 70"/>
              <p:cNvSpPr txBox="1">
                <a:spLocks noChangeArrowheads="1"/>
              </p:cNvSpPr>
              <p:nvPr/>
            </p:nvSpPr>
            <p:spPr bwMode="auto">
              <a:xfrm>
                <a:off x="3777" y="3267"/>
                <a:ext cx="2737" cy="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n-lt"/>
                    <a:ea typeface="Times New Roman" pitchFamily="18" charset="0"/>
                    <a:cs typeface="Arial" pitchFamily="34" charset="0"/>
                  </a:rPr>
                  <a:t>OFERTA</a:t>
                </a:r>
                <a:endParaRPr kumimoji="0" lang="es-EC" sz="1600" b="0" i="0" u="none" strike="noStrike" cap="none" normalizeH="0" baseline="0" dirty="0" smtClean="0">
                  <a:ln>
                    <a:noFill/>
                  </a:ln>
                  <a:solidFill>
                    <a:schemeClr val="tx1"/>
                  </a:solidFill>
                  <a:effectLst/>
                  <a:latin typeface="+mn-lt"/>
                  <a:cs typeface="Arial" pitchFamily="34" charset="0"/>
                </a:endParaRPr>
              </a:p>
            </p:txBody>
          </p:sp>
          <p:grpSp>
            <p:nvGrpSpPr>
              <p:cNvPr id="43073" name="Group 65"/>
              <p:cNvGrpSpPr>
                <a:grpSpLocks/>
              </p:cNvGrpSpPr>
              <p:nvPr/>
            </p:nvGrpSpPr>
            <p:grpSpPr bwMode="auto">
              <a:xfrm>
                <a:off x="3777" y="3970"/>
                <a:ext cx="4801" cy="1821"/>
                <a:chOff x="3777" y="3970"/>
                <a:chExt cx="4801" cy="1821"/>
              </a:xfrm>
            </p:grpSpPr>
            <p:sp>
              <p:nvSpPr>
                <p:cNvPr id="43077" name="Text Box 69"/>
                <p:cNvSpPr txBox="1">
                  <a:spLocks noChangeArrowheads="1"/>
                </p:cNvSpPr>
                <p:nvPr/>
              </p:nvSpPr>
              <p:spPr bwMode="auto">
                <a:xfrm>
                  <a:off x="3777" y="4578"/>
                  <a:ext cx="2205" cy="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mn-lt"/>
                      <a:ea typeface="Times New Roman" pitchFamily="18" charset="0"/>
                      <a:cs typeface="Arial" pitchFamily="34" charset="0"/>
                    </a:rPr>
                    <a:t>Compra de nuevos juegos</a:t>
                  </a:r>
                  <a:endParaRPr kumimoji="0" lang="es-EC" sz="1200" b="0" i="0" u="none" strike="noStrike" cap="none" normalizeH="0" baseline="0" smtClean="0">
                    <a:ln>
                      <a:noFill/>
                    </a:ln>
                    <a:solidFill>
                      <a:schemeClr val="tx1"/>
                    </a:solidFill>
                    <a:effectLst/>
                    <a:latin typeface="+mn-lt"/>
                    <a:cs typeface="Arial" pitchFamily="34" charset="0"/>
                  </a:endParaRPr>
                </a:p>
              </p:txBody>
            </p:sp>
            <p:grpSp>
              <p:nvGrpSpPr>
                <p:cNvPr id="43074" name="Group 66"/>
                <p:cNvGrpSpPr>
                  <a:grpSpLocks/>
                </p:cNvGrpSpPr>
                <p:nvPr/>
              </p:nvGrpSpPr>
              <p:grpSpPr bwMode="auto">
                <a:xfrm>
                  <a:off x="5421" y="3970"/>
                  <a:ext cx="3157" cy="1821"/>
                  <a:chOff x="5421" y="3970"/>
                  <a:chExt cx="3157" cy="1821"/>
                </a:xfrm>
              </p:grpSpPr>
              <p:sp>
                <p:nvSpPr>
                  <p:cNvPr id="43076" name="Text Box 68"/>
                  <p:cNvSpPr txBox="1">
                    <a:spLocks noChangeArrowheads="1"/>
                  </p:cNvSpPr>
                  <p:nvPr/>
                </p:nvSpPr>
                <p:spPr bwMode="auto">
                  <a:xfrm>
                    <a:off x="5421" y="3970"/>
                    <a:ext cx="2310" cy="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mn-lt"/>
                        <a:ea typeface="Times New Roman" pitchFamily="18" charset="0"/>
                        <a:cs typeface="Arial" pitchFamily="34" charset="0"/>
                      </a:rPr>
                      <a:t>Aumento de personal</a:t>
                    </a:r>
                    <a:endParaRPr kumimoji="0" lang="es-EC" sz="1200" b="0" i="0" u="none" strike="noStrike" cap="none" normalizeH="0" baseline="0" smtClean="0">
                      <a:ln>
                        <a:noFill/>
                      </a:ln>
                      <a:solidFill>
                        <a:schemeClr val="tx1"/>
                      </a:solidFill>
                      <a:effectLst/>
                      <a:latin typeface="+mn-lt"/>
                      <a:cs typeface="Arial" pitchFamily="34" charset="0"/>
                    </a:endParaRPr>
                  </a:p>
                </p:txBody>
              </p:sp>
              <p:sp>
                <p:nvSpPr>
                  <p:cNvPr id="43075" name="Text Box 67"/>
                  <p:cNvSpPr txBox="1">
                    <a:spLocks noChangeArrowheads="1"/>
                  </p:cNvSpPr>
                  <p:nvPr/>
                </p:nvSpPr>
                <p:spPr bwMode="auto">
                  <a:xfrm>
                    <a:off x="6373" y="5041"/>
                    <a:ext cx="2205" cy="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mn-lt"/>
                        <a:ea typeface="Times New Roman" pitchFamily="18" charset="0"/>
                        <a:cs typeface="Arial" pitchFamily="34" charset="0"/>
                      </a:rPr>
                      <a:t>Incremento de nuevos gastos</a:t>
                    </a:r>
                    <a:endParaRPr kumimoji="0" lang="es-EC" sz="1200" b="0" i="0" u="none" strike="noStrike" cap="none" normalizeH="0" baseline="0" smtClean="0">
                      <a:ln>
                        <a:noFill/>
                      </a:ln>
                      <a:solidFill>
                        <a:schemeClr val="tx1"/>
                      </a:solidFill>
                      <a:effectLst/>
                      <a:latin typeface="+mn-lt"/>
                      <a:cs typeface="Arial" pitchFamily="34" charset="0"/>
                    </a:endParaRPr>
                  </a:p>
                </p:txBody>
              </p:sp>
            </p:grpSp>
          </p:grpSp>
        </p:grpSp>
        <p:sp>
          <p:nvSpPr>
            <p:cNvPr id="43058" name="AutoShape 50"/>
            <p:cNvSpPr>
              <a:spLocks noChangeShapeType="1"/>
            </p:cNvSpPr>
            <p:nvPr/>
          </p:nvSpPr>
          <p:spPr bwMode="auto">
            <a:xfrm>
              <a:off x="2873375" y="2741613"/>
              <a:ext cx="876300"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sz="1200">
                <a:latin typeface="+mn-lt"/>
              </a:endParaRPr>
            </a:p>
          </p:txBody>
        </p:sp>
        <p:sp>
          <p:nvSpPr>
            <p:cNvPr id="43057" name="Text Box 49"/>
            <p:cNvSpPr txBox="1">
              <a:spLocks noChangeArrowheads="1"/>
            </p:cNvSpPr>
            <p:nvPr/>
          </p:nvSpPr>
          <p:spPr bwMode="auto">
            <a:xfrm>
              <a:off x="4392488" y="1123365"/>
              <a:ext cx="1704975" cy="409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n-lt"/>
                  <a:ea typeface="Times New Roman" pitchFamily="18" charset="0"/>
                  <a:cs typeface="Arial" pitchFamily="34" charset="0"/>
                </a:rPr>
                <a:t>DEMANDA</a:t>
              </a:r>
              <a:endParaRPr kumimoji="0" lang="es-EC" sz="1600" b="0" i="0" u="none" strike="noStrike" cap="none" normalizeH="0" baseline="0" dirty="0" smtClean="0">
                <a:ln>
                  <a:noFill/>
                </a:ln>
                <a:solidFill>
                  <a:schemeClr val="tx1"/>
                </a:solidFill>
                <a:effectLst/>
                <a:latin typeface="+mn-lt"/>
                <a:cs typeface="Arial" pitchFamily="34" charset="0"/>
              </a:endParaRPr>
            </a:p>
          </p:txBody>
        </p:sp>
        <p:sp>
          <p:nvSpPr>
            <p:cNvPr id="43061" name="Text Box 53"/>
            <p:cNvSpPr txBox="1">
              <a:spLocks noChangeArrowheads="1"/>
            </p:cNvSpPr>
            <p:nvPr/>
          </p:nvSpPr>
          <p:spPr bwMode="auto">
            <a:xfrm>
              <a:off x="6552728" y="2131477"/>
              <a:ext cx="1425575"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Aumento de demanda para la distracción familiar</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3059" name="Text Box 51"/>
            <p:cNvSpPr txBox="1">
              <a:spLocks noChangeArrowheads="1"/>
            </p:cNvSpPr>
            <p:nvPr/>
          </p:nvSpPr>
          <p:spPr bwMode="auto">
            <a:xfrm>
              <a:off x="4214813" y="1879600"/>
              <a:ext cx="1400175"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A los niños les gustan los juegos novedosos</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3062" name="Text Box 54"/>
            <p:cNvSpPr txBox="1">
              <a:spLocks noChangeArrowheads="1"/>
            </p:cNvSpPr>
            <p:nvPr/>
          </p:nvSpPr>
          <p:spPr bwMode="auto">
            <a:xfrm>
              <a:off x="720080" y="3211597"/>
              <a:ext cx="1400175"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Tasas de interés muy elevadas</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3056" name="Text Box 48"/>
            <p:cNvSpPr txBox="1">
              <a:spLocks noChangeArrowheads="1"/>
            </p:cNvSpPr>
            <p:nvPr/>
          </p:nvSpPr>
          <p:spPr bwMode="auto">
            <a:xfrm>
              <a:off x="2232248" y="4003685"/>
              <a:ext cx="1400175"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Opciones limitadas de plazo</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3069" name="Text Box 61"/>
            <p:cNvSpPr txBox="1">
              <a:spLocks noChangeArrowheads="1"/>
            </p:cNvSpPr>
            <p:nvPr/>
          </p:nvSpPr>
          <p:spPr bwMode="auto">
            <a:xfrm>
              <a:off x="4032448" y="3643645"/>
              <a:ext cx="1400175" cy="71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El inversionista obtiene mejores rendimientos que el sistema financiero</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3071" name="Text Box 63"/>
            <p:cNvSpPr txBox="1">
              <a:spLocks noChangeArrowheads="1"/>
            </p:cNvSpPr>
            <p:nvPr/>
          </p:nvSpPr>
          <p:spPr bwMode="auto">
            <a:xfrm>
              <a:off x="2664296" y="3139589"/>
              <a:ext cx="1589409" cy="5119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Plazo e interés de acuerdo a la necesidad</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3067" name="Text Box 59"/>
            <p:cNvSpPr txBox="1">
              <a:spLocks noChangeArrowheads="1"/>
            </p:cNvSpPr>
            <p:nvPr/>
          </p:nvSpPr>
          <p:spPr bwMode="auto">
            <a:xfrm>
              <a:off x="5544616" y="3211597"/>
              <a:ext cx="144016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mn-lt"/>
                  <a:ea typeface="Times New Roman" pitchFamily="18" charset="0"/>
                  <a:cs typeface="Arial" pitchFamily="34" charset="0"/>
                </a:rPr>
                <a:t>Mejores precios</a:t>
              </a:r>
              <a:endParaRPr kumimoji="0" lang="es-EC" sz="1400" b="0" i="0" u="none" strike="noStrike" cap="none" normalizeH="0" baseline="0" dirty="0" smtClean="0">
                <a:ln>
                  <a:noFill/>
                </a:ln>
                <a:solidFill>
                  <a:schemeClr val="tx1"/>
                </a:solidFill>
                <a:effectLst/>
                <a:latin typeface="+mn-lt"/>
                <a:cs typeface="Arial" pitchFamily="34" charset="0"/>
              </a:endParaRPr>
            </a:p>
          </p:txBody>
        </p:sp>
        <p:sp>
          <p:nvSpPr>
            <p:cNvPr id="43066" name="Text Box 58"/>
            <p:cNvSpPr txBox="1">
              <a:spLocks noChangeArrowheads="1"/>
            </p:cNvSpPr>
            <p:nvPr/>
          </p:nvSpPr>
          <p:spPr bwMode="auto">
            <a:xfrm>
              <a:off x="5472608" y="3787661"/>
              <a:ext cx="123825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Mejor servicio</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3063" name="Text Box 55"/>
            <p:cNvSpPr txBox="1">
              <a:spLocks noChangeArrowheads="1"/>
            </p:cNvSpPr>
            <p:nvPr/>
          </p:nvSpPr>
          <p:spPr bwMode="auto">
            <a:xfrm>
              <a:off x="72008" y="4651757"/>
              <a:ext cx="177165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n-lt"/>
                  <a:ea typeface="Times New Roman" pitchFamily="18" charset="0"/>
                  <a:cs typeface="Arial" pitchFamily="34" charset="0"/>
                </a:rPr>
                <a:t>MERCADO FINANCIERO</a:t>
              </a:r>
              <a:endParaRPr kumimoji="0" lang="es-EC" sz="1600" b="0" i="0" u="none" strike="noStrike" cap="none" normalizeH="0" baseline="0" dirty="0" smtClean="0">
                <a:ln>
                  <a:noFill/>
                </a:ln>
                <a:solidFill>
                  <a:schemeClr val="tx1"/>
                </a:solidFill>
                <a:effectLst/>
                <a:latin typeface="+mn-lt"/>
                <a:cs typeface="Arial" pitchFamily="34" charset="0"/>
              </a:endParaRPr>
            </a:p>
          </p:txBody>
        </p:sp>
        <p:sp>
          <p:nvSpPr>
            <p:cNvPr id="43064" name="Text Box 56"/>
            <p:cNvSpPr txBox="1">
              <a:spLocks noChangeArrowheads="1"/>
            </p:cNvSpPr>
            <p:nvPr/>
          </p:nvSpPr>
          <p:spPr bwMode="auto">
            <a:xfrm>
              <a:off x="2304256" y="4795773"/>
              <a:ext cx="177165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n-lt"/>
                  <a:ea typeface="Times New Roman" pitchFamily="18" charset="0"/>
                  <a:cs typeface="Arial" pitchFamily="34" charset="0"/>
                </a:rPr>
                <a:t>MERCADO BURSÁTIL</a:t>
              </a:r>
              <a:endParaRPr kumimoji="0" lang="es-EC" sz="1600" b="0" i="0" u="none" strike="noStrike" cap="none" normalizeH="0" baseline="0" dirty="0" smtClean="0">
                <a:ln>
                  <a:noFill/>
                </a:ln>
                <a:solidFill>
                  <a:schemeClr val="tx1"/>
                </a:solidFill>
                <a:effectLst/>
                <a:latin typeface="+mn-lt"/>
                <a:cs typeface="Arial" pitchFamily="34" charset="0"/>
              </a:endParaRPr>
            </a:p>
          </p:txBody>
        </p:sp>
        <p:sp>
          <p:nvSpPr>
            <p:cNvPr id="43065" name="Text Box 57"/>
            <p:cNvSpPr txBox="1">
              <a:spLocks noChangeArrowheads="1"/>
            </p:cNvSpPr>
            <p:nvPr/>
          </p:nvSpPr>
          <p:spPr bwMode="auto">
            <a:xfrm>
              <a:off x="5112568" y="4723765"/>
              <a:ext cx="1771650" cy="361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mn-lt"/>
                  <a:ea typeface="Times New Roman" pitchFamily="18" charset="0"/>
                  <a:cs typeface="Arial" pitchFamily="34" charset="0"/>
                </a:rPr>
                <a:t>COMPETENCIA</a:t>
              </a:r>
              <a:endParaRPr kumimoji="0" lang="es-EC" sz="1600" b="0" i="0" u="none" strike="noStrike" cap="none" normalizeH="0" baseline="0" dirty="0" smtClean="0">
                <a:ln>
                  <a:noFill/>
                </a:ln>
                <a:solidFill>
                  <a:schemeClr val="tx1"/>
                </a:solidFill>
                <a:effectLst/>
                <a:latin typeface="+mn-lt"/>
                <a:cs typeface="Arial" pitchFamily="34" charset="0"/>
              </a:endParaRPr>
            </a:p>
          </p:txBody>
        </p:sp>
        <p:sp>
          <p:nvSpPr>
            <p:cNvPr id="43060" name="Text Box 52"/>
            <p:cNvSpPr txBox="1">
              <a:spLocks noChangeArrowheads="1"/>
            </p:cNvSpPr>
            <p:nvPr/>
          </p:nvSpPr>
          <p:spPr bwMode="auto">
            <a:xfrm>
              <a:off x="5904656" y="1627421"/>
              <a:ext cx="1554163"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Apertura de un nuevo centro comercial</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3068" name="Text Box 60"/>
            <p:cNvSpPr txBox="1">
              <a:spLocks noChangeArrowheads="1"/>
            </p:cNvSpPr>
            <p:nvPr/>
          </p:nvSpPr>
          <p:spPr bwMode="auto">
            <a:xfrm>
              <a:off x="6480720" y="4003685"/>
              <a:ext cx="12573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En la ciudad no presenta competencia</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3099" name="Rectangle 91"/>
            <p:cNvSpPr>
              <a:spLocks noChangeArrowheads="1"/>
            </p:cNvSpPr>
            <p:nvPr/>
          </p:nvSpPr>
          <p:spPr bwMode="auto">
            <a:xfrm>
              <a:off x="0" y="547301"/>
              <a:ext cx="1847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sz="1200">
                <a:latin typeface="+mn-lt"/>
              </a:endParaRPr>
            </a:p>
          </p:txBody>
        </p:sp>
      </p:grpSp>
      <p:sp>
        <p:nvSpPr>
          <p:cNvPr id="43100" name="Rectangle 92"/>
          <p:cNvSpPr>
            <a:spLocks noChangeArrowheads="1"/>
          </p:cNvSpPr>
          <p:nvPr/>
        </p:nvSpPr>
        <p:spPr bwMode="auto">
          <a:xfrm>
            <a:off x="467544" y="6165304"/>
            <a:ext cx="223811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mn-lt"/>
                <a:ea typeface="Times New Roman" pitchFamily="18" charset="0"/>
                <a:cs typeface="Arial" pitchFamily="34" charset="0"/>
              </a:rPr>
              <a:t>Elaborado por:</a:t>
            </a:r>
            <a:r>
              <a:rPr kumimoji="0" lang="es-MX" sz="1200" b="0" i="0" u="none" strike="noStrike" cap="none" normalizeH="0" baseline="0" dirty="0" smtClean="0">
                <a:ln>
                  <a:noFill/>
                </a:ln>
                <a:solidFill>
                  <a:schemeClr val="tx1"/>
                </a:solidFill>
                <a:effectLst/>
                <a:latin typeface="+mn-lt"/>
                <a:ea typeface="Times New Roman" pitchFamily="18" charset="0"/>
                <a:cs typeface="Arial" pitchFamily="34" charset="0"/>
              </a:rPr>
              <a:t> Daysi Guamaní</a:t>
            </a:r>
            <a:r>
              <a:rPr kumimoji="0" lang="es-EC" sz="1200" b="0" i="0" u="none" strike="noStrike" cap="none" normalizeH="0" baseline="0" dirty="0" smtClean="0">
                <a:ln>
                  <a:noFill/>
                </a:ln>
                <a:solidFill>
                  <a:schemeClr val="tx1"/>
                </a:solidFill>
                <a:effectLst/>
                <a:latin typeface="+mn-lt"/>
                <a:cs typeface="Arial" pitchFamily="34" charset="0"/>
              </a:rPr>
              <a:t> </a:t>
            </a:r>
          </a:p>
        </p:txBody>
      </p:sp>
      <p:sp>
        <p:nvSpPr>
          <p:cNvPr id="31" name="30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3079"/>
                                        </p:tgtEl>
                                        <p:attrNameLst>
                                          <p:attrName>style.visibility</p:attrName>
                                        </p:attrNameLst>
                                      </p:cBhvr>
                                      <p:to>
                                        <p:strVal val="visible"/>
                                      </p:to>
                                    </p:set>
                                    <p:animEffect transition="in" filter="wedge">
                                      <p:cBhvr>
                                        <p:cTn id="7" dur="1000"/>
                                        <p:tgtEl>
                                          <p:spTgt spid="4307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edge">
                                      <p:cBhvr>
                                        <p:cTn id="11" dur="1000"/>
                                        <p:tgtEl>
                                          <p:spTgt spid="30"/>
                                        </p:tgtEl>
                                      </p:cBhvr>
                                    </p:animEffect>
                                  </p:childTnLst>
                                </p:cTn>
                              </p:par>
                              <p:par>
                                <p:cTn id="12" presetID="20"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edge">
                                      <p:cBhvr>
                                        <p:cTn id="14" dur="1000"/>
                                        <p:tgtEl>
                                          <p:spTgt spid="57"/>
                                        </p:tgtEl>
                                      </p:cBhvr>
                                    </p:animEffect>
                                  </p:childTnLst>
                                </p:cTn>
                              </p:par>
                            </p:childTnLst>
                          </p:cTn>
                        </p:par>
                        <p:par>
                          <p:cTn id="15" fill="hold">
                            <p:stCondLst>
                              <p:cond delay="2000"/>
                            </p:stCondLst>
                            <p:childTnLst>
                              <p:par>
                                <p:cTn id="16" presetID="20" presetClass="entr" presetSubtype="0" fill="hold" grpId="0" nodeType="afterEffect">
                                  <p:stCondLst>
                                    <p:cond delay="0"/>
                                  </p:stCondLst>
                                  <p:childTnLst>
                                    <p:set>
                                      <p:cBhvr>
                                        <p:cTn id="17" dur="1" fill="hold">
                                          <p:stCondLst>
                                            <p:cond delay="0"/>
                                          </p:stCondLst>
                                        </p:cTn>
                                        <p:tgtEl>
                                          <p:spTgt spid="43100"/>
                                        </p:tgtEl>
                                        <p:attrNameLst>
                                          <p:attrName>style.visibility</p:attrName>
                                        </p:attrNameLst>
                                      </p:cBhvr>
                                      <p:to>
                                        <p:strVal val="visible"/>
                                      </p:to>
                                    </p:set>
                                    <p:animEffect transition="in" filter="wedge">
                                      <p:cBhvr>
                                        <p:cTn id="18" dur="1000"/>
                                        <p:tgtEl>
                                          <p:spTgt spid="4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79" grpId="0"/>
      <p:bldP spid="43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2688" y="476672"/>
            <a:ext cx="752674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s-ES" sz="5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A</a:t>
            </a:r>
            <a:r>
              <a:rPr kumimoji="0" lang="es-ES" sz="5400" b="1" i="0" u="none" strike="noStrike" cap="none" spc="50" normalizeH="0" baseline="0" dirty="0"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nálisis </a:t>
            </a:r>
            <a:r>
              <a:rPr kumimoji="0" lang="es-ES" sz="5400" b="1" i="0" u="none" strike="noStrike" cap="none" spc="50" normalizeH="0" baseline="0" dirty="0" err="1"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Macroambiente</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Diagrama"/>
          <p:cNvGraphicFramePr/>
          <p:nvPr/>
        </p:nvGraphicFramePr>
        <p:xfrm>
          <a:off x="683568" y="1628800"/>
          <a:ext cx="820891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043608" y="1960625"/>
            <a:ext cx="7164288" cy="3745492"/>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304704" rIns="91440" bIns="304704"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 ESSENCE" pitchFamily="2" charset="0"/>
                <a:ea typeface="Times New Roman" pitchFamily="18" charset="0"/>
                <a:cs typeface="Times New Roman" pitchFamily="18" charset="0"/>
              </a:rPr>
              <a:t>Presentar una propuesta debidamente estructurada, en base a una emisión de obligaciones para AGESE CÍA. LTDA., como fuente de financiamiento para la ampliación de un centro de entretenimiento en la ciudad de Riobamba</a:t>
            </a:r>
            <a:endParaRPr kumimoji="0" lang="es-ES" sz="3600" b="0" i="0" u="none" strike="noStrike" cap="none" normalizeH="0" baseline="0" dirty="0" smtClean="0">
              <a:ln>
                <a:noFill/>
              </a:ln>
              <a:solidFill>
                <a:schemeClr val="tx1"/>
              </a:solidFill>
              <a:effectLst/>
              <a:latin typeface="AR ESSENCE" pitchFamily="2" charset="0"/>
              <a:cs typeface="Times New Roman" pitchFamily="18" charset="0"/>
            </a:endParaRPr>
          </a:p>
        </p:txBody>
      </p:sp>
      <p:sp>
        <p:nvSpPr>
          <p:cNvPr id="4" name="3 Rectángulo"/>
          <p:cNvSpPr/>
          <p:nvPr/>
        </p:nvSpPr>
        <p:spPr>
          <a:xfrm>
            <a:off x="1115616" y="548680"/>
            <a:ext cx="7263528" cy="923330"/>
          </a:xfrm>
          <a:prstGeom prst="rect">
            <a:avLst/>
          </a:prstGeom>
          <a:noFill/>
        </p:spPr>
        <p:txBody>
          <a:bodyPr wrap="none" lIns="91440" tIns="45720" rIns="91440" bIns="45720">
            <a:spAutoFit/>
          </a:bodyPr>
          <a:lstStyle/>
          <a:p>
            <a:pPr algn="ctr"/>
            <a:r>
              <a:rPr lang="es-ES" sz="5400" b="1" dirty="0" smtClean="0">
                <a:ln w="31550" cmpd="sng">
                  <a:solidFill>
                    <a:sysClr val="windowText" lastClr="00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OBJETIVO GENERAL</a:t>
            </a:r>
            <a:endParaRPr lang="es-ES" sz="5400" b="1" cap="none" spc="0" dirty="0">
              <a:ln w="31550" cmpd="sng">
                <a:solidFill>
                  <a:sysClr val="windowText" lastClr="00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793">
                                            <p:bg/>
                                          </p:spTgt>
                                        </p:tgtEl>
                                        <p:attrNameLst>
                                          <p:attrName>style.visibility</p:attrName>
                                        </p:attrNameLst>
                                      </p:cBhvr>
                                      <p:to>
                                        <p:strVal val="visible"/>
                                      </p:to>
                                    </p:set>
                                    <p:animEffect transition="in" filter="fade">
                                      <p:cBhvr>
                                        <p:cTn id="11" dur="1000"/>
                                        <p:tgtEl>
                                          <p:spTgt spid="33793">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793">
                                            <p:txEl>
                                              <p:pRg st="0" end="0"/>
                                            </p:txEl>
                                          </p:spTgt>
                                        </p:tgtEl>
                                        <p:attrNameLst>
                                          <p:attrName>style.visibility</p:attrName>
                                        </p:attrNameLst>
                                      </p:cBhvr>
                                      <p:to>
                                        <p:strVal val="visible"/>
                                      </p:to>
                                    </p:set>
                                    <p:animEffect transition="in" filter="fade">
                                      <p:cBhvr>
                                        <p:cTn id="15" dur="1000"/>
                                        <p:tgtEl>
                                          <p:spTgt spid="337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uiExpand="1" build="p" animBg="1"/>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18434" t="46385" r="18924" b="24012"/>
          <a:stretch>
            <a:fillRect/>
          </a:stretch>
        </p:blipFill>
        <p:spPr bwMode="auto">
          <a:xfrm>
            <a:off x="1475656" y="1340768"/>
            <a:ext cx="6408712" cy="2736304"/>
          </a:xfrm>
          <a:prstGeom prst="rect">
            <a:avLst/>
          </a:prstGeom>
          <a:noFill/>
          <a:ln w="9525">
            <a:solidFill>
              <a:schemeClr val="tx1"/>
            </a:solidFill>
            <a:miter lim="800000"/>
            <a:headEnd/>
            <a:tailEnd/>
          </a:ln>
        </p:spPr>
      </p:pic>
      <p:sp>
        <p:nvSpPr>
          <p:cNvPr id="3" name="2 Rectángulo"/>
          <p:cNvSpPr/>
          <p:nvPr/>
        </p:nvSpPr>
        <p:spPr>
          <a:xfrm>
            <a:off x="755576" y="476672"/>
            <a:ext cx="8109849"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BALANZA COMERCIAL</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3 Rectángulo"/>
          <p:cNvSpPr/>
          <p:nvPr/>
        </p:nvSpPr>
        <p:spPr>
          <a:xfrm>
            <a:off x="683568" y="4221088"/>
            <a:ext cx="7776864" cy="2246769"/>
          </a:xfrm>
          <a:prstGeom prst="rect">
            <a:avLst/>
          </a:prstGeom>
        </p:spPr>
        <p:txBody>
          <a:bodyPr wrap="square">
            <a:spAutoFit/>
          </a:bodyPr>
          <a:lstStyle/>
          <a:p>
            <a:pPr lvl="0" algn="just"/>
            <a:r>
              <a:rPr lang="es-EC" sz="2000" dirty="0" smtClean="0">
                <a:latin typeface="+mn-lt"/>
              </a:rPr>
              <a:t>En el Ecuador el déficit de la balanza comercial se ha mantenido por años, el incremento del consumo tanto de personas como empresas ha presionado a las importaciones, a pesar de las reformas arancelarias, éstas han continuado creciendo ya que es una alternativa por la que se puede obtener materia prima y maquinaria a menor costo, con mejor calidad, con tecnología más avanzada y en muchos casos que no se produzcan en el país.</a:t>
            </a:r>
          </a:p>
        </p:txBody>
      </p:sp>
      <p:sp>
        <p:nvSpPr>
          <p:cNvPr id="5" name="4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115616" y="836712"/>
            <a:ext cx="7056784" cy="561855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50000"/>
              </a:lnSpc>
            </a:pPr>
            <a:r>
              <a:rPr lang="es-EC" dirty="0" smtClean="0"/>
              <a:t>Para AGESE, el tema de las importaciones es un tema que influye en el giro del negocio, ya que la empresa importa sus juegos que forman parte de sus activos, es decir contribuye en un porcentaje al grupo de bienes de capital, que como se vio en la información anterior para el periodo de enero-septiembre representa un 32,03%, aumentó en volumen un 6,91% y el precio en un 7,72%, esto significa que para implementar un nuevo centro de entretenimiento, el valor de la maquinaria aumentará de precio, por tal razón se debe destinar un porcentaje adicional para las nuevas adquisiciones, ya que puede existir por parte del gobierno nuevas reformas para disminuir el déficit.</a:t>
            </a:r>
            <a:endParaRPr lang="es-EC"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2688" y="476672"/>
            <a:ext cx="752674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s-ES" sz="5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A</a:t>
            </a:r>
            <a:r>
              <a:rPr kumimoji="0" lang="es-ES" sz="5400" b="1" i="0" u="none" strike="noStrike" cap="none" spc="50" normalizeH="0" baseline="0" dirty="0"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nálisis </a:t>
            </a:r>
            <a:r>
              <a:rPr kumimoji="0" lang="es-ES" sz="5400" b="1" i="0" u="none" strike="noStrike" cap="none" spc="50" normalizeH="0" baseline="0" dirty="0" err="1"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Macroambiente</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5953" name="Rectangle 1"/>
          <p:cNvSpPr>
            <a:spLocks noChangeArrowheads="1"/>
          </p:cNvSpPr>
          <p:nvPr/>
        </p:nvSpPr>
        <p:spPr bwMode="auto">
          <a:xfrm>
            <a:off x="2483768" y="1844824"/>
            <a:ext cx="471725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PRODUCTO INTERNO BRUTO (P.I.B.)</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1763688" y="2564904"/>
          <a:ext cx="6048672"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6" name="5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125953"/>
                                        </p:tgtEl>
                                        <p:attrNameLst>
                                          <p:attrName>style.visibility</p:attrName>
                                        </p:attrNameLst>
                                      </p:cBhvr>
                                      <p:to>
                                        <p:strVal val="visible"/>
                                      </p:to>
                                    </p:set>
                                    <p:animEffect transition="in" filter="plus(in)">
                                      <p:cBhvr>
                                        <p:cTn id="11" dur="2000"/>
                                        <p:tgtEl>
                                          <p:spTgt spid="125953"/>
                                        </p:tgtEl>
                                      </p:cBhvr>
                                    </p:animEffect>
                                  </p:childTnLst>
                                </p:cTn>
                              </p:par>
                            </p:childTnLst>
                          </p:cTn>
                        </p:par>
                        <p:par>
                          <p:cTn id="12" fill="hold">
                            <p:stCondLst>
                              <p:cond delay="3000"/>
                            </p:stCondLst>
                            <p:childTnLst>
                              <p:par>
                                <p:cTn id="13" presetID="1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5953" grpId="0"/>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2688" y="476672"/>
            <a:ext cx="752674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s-ES" sz="5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A</a:t>
            </a:r>
            <a:r>
              <a:rPr kumimoji="0" lang="es-ES" sz="5400" b="1" i="0" u="none" strike="noStrike" cap="none" spc="50" normalizeH="0" baseline="0" dirty="0"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nálisis </a:t>
            </a:r>
            <a:r>
              <a:rPr kumimoji="0" lang="es-ES" sz="5400" b="1" i="0" u="none" strike="noStrike" cap="none" spc="50" normalizeH="0" baseline="0" dirty="0" err="1"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Macroambiente</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5953" name="Rectangle 1"/>
          <p:cNvSpPr>
            <a:spLocks noChangeArrowheads="1"/>
          </p:cNvSpPr>
          <p:nvPr/>
        </p:nvSpPr>
        <p:spPr bwMode="auto">
          <a:xfrm>
            <a:off x="4015085" y="1844824"/>
            <a:ext cx="165462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INFLACIÓN</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p:cNvPicPr/>
          <p:nvPr/>
        </p:nvPicPr>
        <p:blipFill>
          <a:blip r:embed="rId2" cstate="print"/>
          <a:srcRect l="50353" t="36170" r="13967" b="15198"/>
          <a:stretch>
            <a:fillRect/>
          </a:stretch>
        </p:blipFill>
        <p:spPr bwMode="auto">
          <a:xfrm>
            <a:off x="1907704" y="2492896"/>
            <a:ext cx="5358935" cy="3558501"/>
          </a:xfrm>
          <a:prstGeom prst="rect">
            <a:avLst/>
          </a:prstGeom>
          <a:noFill/>
          <a:ln w="9525">
            <a:solidFill>
              <a:schemeClr val="tx1"/>
            </a:solidFill>
            <a:miter lim="800000"/>
            <a:headEnd/>
            <a:tailEnd/>
          </a:ln>
        </p:spPr>
      </p:pic>
      <p:sp>
        <p:nvSpPr>
          <p:cNvPr id="7" name="6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5953"/>
                                        </p:tgtEl>
                                        <p:attrNameLst>
                                          <p:attrName>style.visibility</p:attrName>
                                        </p:attrNameLst>
                                      </p:cBhvr>
                                      <p:to>
                                        <p:strVal val="visible"/>
                                      </p:to>
                                    </p:set>
                                    <p:animEffect transition="in" filter="fade">
                                      <p:cBhvr>
                                        <p:cTn id="13" dur="1000"/>
                                        <p:tgtEl>
                                          <p:spTgt spid="125953"/>
                                        </p:tgtEl>
                                      </p:cBhvr>
                                    </p:animEffect>
                                    <p:anim calcmode="lin" valueType="num">
                                      <p:cBhvr>
                                        <p:cTn id="14" dur="1000" fill="hold"/>
                                        <p:tgtEl>
                                          <p:spTgt spid="125953"/>
                                        </p:tgtEl>
                                        <p:attrNameLst>
                                          <p:attrName>ppt_x</p:attrName>
                                        </p:attrNameLst>
                                      </p:cBhvr>
                                      <p:tavLst>
                                        <p:tav tm="0">
                                          <p:val>
                                            <p:strVal val="#ppt_x"/>
                                          </p:val>
                                        </p:tav>
                                        <p:tav tm="100000">
                                          <p:val>
                                            <p:strVal val="#ppt_x"/>
                                          </p:val>
                                        </p:tav>
                                      </p:tavLst>
                                    </p:anim>
                                    <p:anim calcmode="lin" valueType="num">
                                      <p:cBhvr>
                                        <p:cTn id="15" dur="1000" fill="hold"/>
                                        <p:tgtEl>
                                          <p:spTgt spid="1259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259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2688" y="476672"/>
            <a:ext cx="752674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s-ES" sz="5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A</a:t>
            </a:r>
            <a:r>
              <a:rPr kumimoji="0" lang="es-ES" sz="5400" b="1" i="0" u="none" strike="noStrike" cap="none" spc="50" normalizeH="0" baseline="0" dirty="0"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nálisis </a:t>
            </a:r>
            <a:r>
              <a:rPr kumimoji="0" lang="es-ES" sz="5400" b="1" i="0" u="none" strike="noStrike" cap="none" spc="50" normalizeH="0" baseline="0" dirty="0" err="1"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Macroambiente</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2097" name="Rectangle 1"/>
          <p:cNvSpPr>
            <a:spLocks noChangeArrowheads="1"/>
          </p:cNvSpPr>
          <p:nvPr/>
        </p:nvSpPr>
        <p:spPr bwMode="auto">
          <a:xfrm>
            <a:off x="1403648" y="1628800"/>
            <a:ext cx="5800479" cy="1046343"/>
          </a:xfrm>
          <a:prstGeom prst="rect">
            <a:avLst/>
          </a:prstGeom>
          <a:noFill/>
          <a:ln w="9525">
            <a:noFill/>
            <a:miter lim="800000"/>
            <a:headEnd/>
            <a:tailEnd/>
          </a:ln>
          <a:effectLst/>
        </p:spPr>
        <p:txBody>
          <a:bodyPr vert="horz" wrap="square" lIns="1417191" tIns="152352" rIns="91440" bIns="152352" numCol="1" anchor="ctr" anchorCtr="0" compatLnSpc="1">
            <a:prstTxWarp prst="textNoShape">
              <a:avLst/>
            </a:prstTxWarp>
            <a:spAutoFit/>
          </a:bodyPr>
          <a:lstStyle/>
          <a:p>
            <a:pPr marL="0" marR="0" lvl="4" algn="ctr" defTabSz="914400" rtl="0" eaLnBrk="1" fontAlgn="base" latinLnBrk="0" hangingPunct="1">
              <a:lnSpc>
                <a:spcPct val="100000"/>
              </a:lnSpc>
              <a:spcBef>
                <a:spcPct val="0"/>
              </a:spcBef>
              <a:spcAft>
                <a:spcPct val="0"/>
              </a:spcAft>
              <a:buClrTx/>
              <a:buSzTx/>
              <a:tabLst/>
            </a:pPr>
            <a:r>
              <a:rPr kumimoji="0" lang="es-ES" sz="2400" b="1" i="0" u="none" strike="noStrike" cap="none" normalizeH="0" baseline="0" dirty="0" smtClean="0">
                <a:ln>
                  <a:noFill/>
                </a:ln>
                <a:solidFill>
                  <a:schemeClr val="tx1"/>
                </a:solidFill>
                <a:effectLst/>
                <a:latin typeface="+mn-lt"/>
                <a:ea typeface="Times New Roman" pitchFamily="18" charset="0"/>
                <a:cs typeface="Times New Roman" pitchFamily="18" charset="0"/>
              </a:rPr>
              <a:t>Situación Económica Familiar.</a:t>
            </a:r>
          </a:p>
          <a:p>
            <a:pPr marL="0" marR="0" lvl="4" algn="ctr" defTabSz="914400" rtl="0" eaLnBrk="0" fontAlgn="base" latinLnBrk="0" hangingPunct="0">
              <a:lnSpc>
                <a:spcPct val="100000"/>
              </a:lnSpc>
              <a:spcBef>
                <a:spcPct val="0"/>
              </a:spcBef>
              <a:spcAft>
                <a:spcPct val="0"/>
              </a:spcAft>
              <a:buClrTx/>
              <a:buSzTx/>
              <a:tabLst/>
            </a:pPr>
            <a:r>
              <a:rPr kumimoji="0" lang="es-EC" sz="2400" b="1" i="0" u="none" strike="noStrike" cap="none" normalizeH="0" baseline="0" dirty="0" smtClean="0">
                <a:ln>
                  <a:noFill/>
                </a:ln>
                <a:solidFill>
                  <a:schemeClr val="tx1"/>
                </a:solidFill>
                <a:effectLst/>
                <a:latin typeface="+mn-lt"/>
                <a:ea typeface="Times New Roman" pitchFamily="18" charset="0"/>
                <a:cs typeface="Arial" pitchFamily="34" charset="0"/>
              </a:rPr>
              <a:t>SALARIOS</a:t>
            </a:r>
            <a:endParaRPr kumimoji="0" lang="es-EC" sz="3600" b="0" i="0" u="none" strike="noStrike" cap="none" normalizeH="0" baseline="0" dirty="0" smtClean="0">
              <a:ln>
                <a:noFill/>
              </a:ln>
              <a:solidFill>
                <a:schemeClr val="tx1"/>
              </a:solidFill>
              <a:effectLst/>
              <a:latin typeface="+mn-lt"/>
              <a:cs typeface="Arial" pitchFamily="34" charset="0"/>
            </a:endParaRPr>
          </a:p>
        </p:txBody>
      </p:sp>
      <p:graphicFrame>
        <p:nvGraphicFramePr>
          <p:cNvPr id="7" name="6 Tabla"/>
          <p:cNvGraphicFramePr>
            <a:graphicFrameLocks noGrp="1"/>
          </p:cNvGraphicFramePr>
          <p:nvPr/>
        </p:nvGraphicFramePr>
        <p:xfrm>
          <a:off x="2123728" y="2564905"/>
          <a:ext cx="4968551" cy="3391271"/>
        </p:xfrm>
        <a:graphic>
          <a:graphicData uri="http://schemas.openxmlformats.org/drawingml/2006/table">
            <a:tbl>
              <a:tblPr/>
              <a:tblGrid>
                <a:gridCol w="689865"/>
                <a:gridCol w="1427920"/>
                <a:gridCol w="1394102"/>
                <a:gridCol w="1456664"/>
              </a:tblGrid>
              <a:tr h="1017382">
                <a:tc>
                  <a:txBody>
                    <a:bodyPr/>
                    <a:lstStyle/>
                    <a:p>
                      <a:pPr algn="ctr">
                        <a:lnSpc>
                          <a:spcPct val="150000"/>
                        </a:lnSpc>
                        <a:spcAft>
                          <a:spcPts val="0"/>
                        </a:spcAft>
                      </a:pPr>
                      <a:r>
                        <a:rPr lang="es-ES" sz="1200" b="1" dirty="0">
                          <a:solidFill>
                            <a:srgbClr val="FFFFFF"/>
                          </a:solidFill>
                          <a:latin typeface="Times New Roman"/>
                          <a:ea typeface="Times New Roman"/>
                          <a:cs typeface="Times New Roman"/>
                        </a:rPr>
                        <a:t>Años</a:t>
                      </a:r>
                      <a:endParaRPr lang="es-EC" sz="1000" dirty="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S" sz="1200" b="1">
                          <a:solidFill>
                            <a:srgbClr val="FFFFFF"/>
                          </a:solidFill>
                          <a:latin typeface="Times New Roman"/>
                          <a:ea typeface="Times New Roman"/>
                          <a:cs typeface="Times New Roman"/>
                        </a:rPr>
                        <a:t>Valor USD/MES</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S" sz="1200" b="1">
                          <a:solidFill>
                            <a:srgbClr val="FFFFFF"/>
                          </a:solidFill>
                          <a:latin typeface="Times New Roman"/>
                          <a:ea typeface="Times New Roman"/>
                          <a:cs typeface="Times New Roman"/>
                        </a:rPr>
                        <a:t>VARIACIÓN ANUAL</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BACC6"/>
                    </a:solidFill>
                  </a:tcPr>
                </a:tc>
                <a:tc>
                  <a:txBody>
                    <a:bodyPr/>
                    <a:lstStyle/>
                    <a:p>
                      <a:pPr algn="ctr">
                        <a:lnSpc>
                          <a:spcPct val="150000"/>
                        </a:lnSpc>
                        <a:spcAft>
                          <a:spcPts val="0"/>
                        </a:spcAft>
                      </a:pPr>
                      <a:r>
                        <a:rPr lang="es-ES" sz="1200" b="1">
                          <a:solidFill>
                            <a:srgbClr val="FFFFFF"/>
                          </a:solidFill>
                          <a:latin typeface="Times New Roman"/>
                          <a:ea typeface="Times New Roman"/>
                          <a:cs typeface="Times New Roman"/>
                        </a:rPr>
                        <a:t>INFLACIÓN A NOVIEMBRE</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BACC6"/>
                    </a:solidFill>
                  </a:tcPr>
                </a:tc>
              </a:tr>
              <a:tr h="339127">
                <a:tc>
                  <a:txBody>
                    <a:bodyPr/>
                    <a:lstStyle/>
                    <a:p>
                      <a:pPr>
                        <a:lnSpc>
                          <a:spcPct val="150000"/>
                        </a:lnSpc>
                        <a:spcAft>
                          <a:spcPts val="0"/>
                        </a:spcAft>
                      </a:pPr>
                      <a:r>
                        <a:rPr lang="es-ES" sz="1200" b="1">
                          <a:latin typeface="Times New Roman"/>
                          <a:ea typeface="Times New Roman"/>
                          <a:cs typeface="Times New Roman"/>
                        </a:rPr>
                        <a:t>2006</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160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6.70%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2.87%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39127">
                <a:tc>
                  <a:txBody>
                    <a:bodyPr/>
                    <a:lstStyle/>
                    <a:p>
                      <a:pPr>
                        <a:lnSpc>
                          <a:spcPct val="150000"/>
                        </a:lnSpc>
                        <a:spcAft>
                          <a:spcPts val="0"/>
                        </a:spcAft>
                      </a:pPr>
                      <a:r>
                        <a:rPr lang="es-ES" sz="1200" b="1">
                          <a:latin typeface="Times New Roman"/>
                          <a:ea typeface="Times New Roman"/>
                          <a:cs typeface="Times New Roman"/>
                        </a:rPr>
                        <a:t>2007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170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6.25%</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3.32%</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39127">
                <a:tc>
                  <a:txBody>
                    <a:bodyPr/>
                    <a:lstStyle/>
                    <a:p>
                      <a:pPr>
                        <a:lnSpc>
                          <a:spcPct val="150000"/>
                        </a:lnSpc>
                        <a:spcAft>
                          <a:spcPts val="0"/>
                        </a:spcAft>
                      </a:pPr>
                      <a:r>
                        <a:rPr lang="es-ES" sz="1200" b="1">
                          <a:latin typeface="Times New Roman"/>
                          <a:ea typeface="Times New Roman"/>
                          <a:cs typeface="Times New Roman"/>
                        </a:rPr>
                        <a:t>2008</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200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17.64%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8.83%</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39127">
                <a:tc>
                  <a:txBody>
                    <a:bodyPr/>
                    <a:lstStyle/>
                    <a:p>
                      <a:pPr>
                        <a:lnSpc>
                          <a:spcPct val="150000"/>
                        </a:lnSpc>
                        <a:spcAft>
                          <a:spcPts val="0"/>
                        </a:spcAft>
                      </a:pPr>
                      <a:r>
                        <a:rPr lang="es-ES" sz="1200" b="1">
                          <a:latin typeface="Times New Roman"/>
                          <a:ea typeface="Times New Roman"/>
                          <a:cs typeface="Times New Roman"/>
                        </a:rPr>
                        <a:t>2009</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218</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9.00%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4.31%</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39127">
                <a:tc>
                  <a:txBody>
                    <a:bodyPr/>
                    <a:lstStyle/>
                    <a:p>
                      <a:pPr>
                        <a:lnSpc>
                          <a:spcPct val="150000"/>
                        </a:lnSpc>
                        <a:spcAft>
                          <a:spcPts val="0"/>
                        </a:spcAft>
                      </a:pPr>
                      <a:r>
                        <a:rPr lang="es-ES" sz="1200" b="1">
                          <a:latin typeface="Times New Roman"/>
                          <a:ea typeface="Times New Roman"/>
                          <a:cs typeface="Times New Roman"/>
                        </a:rPr>
                        <a:t>2010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240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10.09%</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3.39%</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39127">
                <a:tc>
                  <a:txBody>
                    <a:bodyPr/>
                    <a:lstStyle/>
                    <a:p>
                      <a:pPr>
                        <a:lnSpc>
                          <a:spcPct val="150000"/>
                        </a:lnSpc>
                        <a:spcAft>
                          <a:spcPts val="0"/>
                        </a:spcAft>
                      </a:pPr>
                      <a:r>
                        <a:rPr lang="es-ES" sz="1200" b="1">
                          <a:latin typeface="Times New Roman"/>
                          <a:ea typeface="Times New Roman"/>
                          <a:cs typeface="Times New Roman"/>
                        </a:rPr>
                        <a:t>2011</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264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10.00%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5.53%</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39127">
                <a:tc>
                  <a:txBody>
                    <a:bodyPr/>
                    <a:lstStyle/>
                    <a:p>
                      <a:pPr>
                        <a:lnSpc>
                          <a:spcPct val="150000"/>
                        </a:lnSpc>
                        <a:spcAft>
                          <a:spcPts val="0"/>
                        </a:spcAft>
                      </a:pPr>
                      <a:r>
                        <a:rPr lang="es-ES" sz="1200" b="1">
                          <a:latin typeface="Times New Roman"/>
                          <a:ea typeface="Times New Roman"/>
                          <a:cs typeface="Times New Roman"/>
                        </a:rPr>
                        <a:t>2012*</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278,18</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5,37%*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dirty="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7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32097"/>
                                        </p:tgtEl>
                                        <p:attrNameLst>
                                          <p:attrName>style.visibility</p:attrName>
                                        </p:attrNameLst>
                                      </p:cBhvr>
                                      <p:to>
                                        <p:strVal val="visible"/>
                                      </p:to>
                                    </p:set>
                                    <p:animEffect transition="in" filter="circle(in)">
                                      <p:cBhvr>
                                        <p:cTn id="11" dur="500"/>
                                        <p:tgtEl>
                                          <p:spTgt spid="132097"/>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320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2688" y="476672"/>
            <a:ext cx="752674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s-ES" sz="5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A</a:t>
            </a:r>
            <a:r>
              <a:rPr kumimoji="0" lang="es-ES" sz="5400" b="1" i="0" u="none" strike="noStrike" cap="none" spc="50" normalizeH="0" baseline="0" dirty="0"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nálisis </a:t>
            </a:r>
            <a:r>
              <a:rPr kumimoji="0" lang="es-ES" sz="5400" b="1" i="0" u="none" strike="noStrike" cap="none" spc="50" normalizeH="0" baseline="0" dirty="0" err="1"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Macroambiente</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Imagen"/>
          <p:cNvPicPr/>
          <p:nvPr/>
        </p:nvPicPr>
        <p:blipFill>
          <a:blip r:embed="rId2" cstate="print"/>
          <a:srcRect l="53734" t="30989" r="12490" b="26140"/>
          <a:stretch>
            <a:fillRect/>
          </a:stretch>
        </p:blipFill>
        <p:spPr bwMode="auto">
          <a:xfrm>
            <a:off x="1979712" y="2636912"/>
            <a:ext cx="5616624" cy="3273529"/>
          </a:xfrm>
          <a:prstGeom prst="rect">
            <a:avLst/>
          </a:prstGeom>
          <a:noFill/>
          <a:ln w="9525">
            <a:solidFill>
              <a:schemeClr val="tx1"/>
            </a:solidFill>
            <a:miter lim="800000"/>
            <a:headEnd/>
            <a:tailEnd/>
          </a:ln>
        </p:spPr>
      </p:pic>
      <p:sp>
        <p:nvSpPr>
          <p:cNvPr id="6" name="5 Rectángulo"/>
          <p:cNvSpPr/>
          <p:nvPr/>
        </p:nvSpPr>
        <p:spPr>
          <a:xfrm>
            <a:off x="2347075" y="1700808"/>
            <a:ext cx="4822794" cy="646331"/>
          </a:xfrm>
          <a:prstGeom prst="rect">
            <a:avLst/>
          </a:prstGeom>
          <a:noFill/>
        </p:spPr>
        <p:txBody>
          <a:bodyPr wrap="none" lIns="91440" tIns="45720" rIns="91440" bIns="45720">
            <a:spAutoFit/>
          </a:bodyPr>
          <a:lstStyle/>
          <a:p>
            <a:pPr algn="ctr"/>
            <a:r>
              <a:rPr kumimoji="0" lang="es-EC" sz="3600" b="1" i="0" u="none" strike="noStrike" cap="none" spc="0"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Times New Roman" pitchFamily="18" charset="0"/>
                <a:cs typeface="Arial" pitchFamily="34" charset="0"/>
              </a:rPr>
              <a:t>CANASTA FAMILIAR</a:t>
            </a:r>
            <a:endParaRPr lang="es-EC"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7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2688" y="476672"/>
            <a:ext cx="752674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s-ES" sz="5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A</a:t>
            </a:r>
            <a:r>
              <a:rPr kumimoji="0" lang="es-ES" sz="5400" b="1" i="0" u="none" strike="noStrike" cap="none" spc="50" normalizeH="0" baseline="0" dirty="0"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nálisis </a:t>
            </a:r>
            <a:r>
              <a:rPr kumimoji="0" lang="es-ES" sz="5400" b="1" i="0" u="none" strike="noStrike" cap="none" spc="50" normalizeH="0" baseline="0" dirty="0" err="1"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Macroambiente</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1763688" y="1556792"/>
            <a:ext cx="6088205" cy="646331"/>
          </a:xfrm>
          <a:prstGeom prst="rect">
            <a:avLst/>
          </a:prstGeom>
          <a:noFill/>
        </p:spPr>
        <p:txBody>
          <a:bodyPr wrap="none" lIns="91440" tIns="45720" rIns="91440" bIns="45720">
            <a:spAutoFit/>
          </a:bodyPr>
          <a:lstStyle/>
          <a:p>
            <a:pPr marL="0" lvl="3" algn="ctr"/>
            <a:r>
              <a:rPr lang="es-E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Times New Roman" pitchFamily="18" charset="0"/>
                <a:cs typeface="Arial" pitchFamily="34" charset="0"/>
              </a:rPr>
              <a:t>Factores Sociales – Culturales</a:t>
            </a:r>
            <a:endParaRPr lang="es-EC"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6194" name="Rectangle 2"/>
          <p:cNvSpPr>
            <a:spLocks noChangeArrowheads="1"/>
          </p:cNvSpPr>
          <p:nvPr/>
        </p:nvSpPr>
        <p:spPr bwMode="auto">
          <a:xfrm>
            <a:off x="2987824" y="2420888"/>
            <a:ext cx="392767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mn-lt"/>
                <a:ea typeface="Times New Roman" pitchFamily="18" charset="0"/>
                <a:cs typeface="Arial" pitchFamily="34" charset="0"/>
              </a:rPr>
              <a:t>Ocupación-Desempleo-Subempleo</a:t>
            </a:r>
            <a:endParaRPr kumimoji="0" lang="es-EC" sz="3200" b="0" i="0" u="none" strike="noStrike" cap="none" normalizeH="0" baseline="0" dirty="0" smtClean="0">
              <a:ln>
                <a:noFill/>
              </a:ln>
              <a:solidFill>
                <a:schemeClr val="tx1"/>
              </a:solidFill>
              <a:effectLst/>
              <a:latin typeface="+mn-lt"/>
              <a:cs typeface="Arial" pitchFamily="34" charset="0"/>
            </a:endParaRPr>
          </a:p>
        </p:txBody>
      </p:sp>
      <p:pic>
        <p:nvPicPr>
          <p:cNvPr id="136193" name="Imagen 16"/>
          <p:cNvPicPr>
            <a:picLocks noChangeAspect="1" noChangeArrowheads="1"/>
          </p:cNvPicPr>
          <p:nvPr/>
        </p:nvPicPr>
        <p:blipFill>
          <a:blip r:embed="rId2" cstate="print"/>
          <a:srcRect t="2464" b="3522"/>
          <a:stretch>
            <a:fillRect/>
          </a:stretch>
        </p:blipFill>
        <p:spPr bwMode="auto">
          <a:xfrm>
            <a:off x="1619671" y="3068960"/>
            <a:ext cx="6330767" cy="2827015"/>
          </a:xfrm>
          <a:prstGeom prst="rect">
            <a:avLst/>
          </a:prstGeom>
          <a:noFill/>
        </p:spPr>
      </p:pic>
      <p:sp>
        <p:nvSpPr>
          <p:cNvPr id="136195" name="Rectangle 3"/>
          <p:cNvSpPr>
            <a:spLocks noChangeArrowheads="1"/>
          </p:cNvSpPr>
          <p:nvPr/>
        </p:nvSpPr>
        <p:spPr bwMode="auto">
          <a:xfrm>
            <a:off x="4089336" y="6254371"/>
            <a:ext cx="965329"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1" i="0" u="none" strike="noStrike" cap="none" normalizeH="0" baseline="0" dirty="0" smtClean="0">
                <a:ln>
                  <a:noFill/>
                </a:ln>
                <a:solidFill>
                  <a:srgbClr val="000000"/>
                </a:solidFill>
                <a:effectLst/>
                <a:latin typeface="+mn-lt"/>
                <a:ea typeface="Times New Roman" pitchFamily="18" charset="0"/>
                <a:cs typeface="Arial" pitchFamily="34" charset="0"/>
              </a:rPr>
              <a:t>Fuente</a:t>
            </a:r>
            <a:r>
              <a:rPr kumimoji="0" lang="es-EC" sz="1050" b="0" i="0" u="none" strike="noStrike" cap="none" normalizeH="0" baseline="0" dirty="0" smtClean="0">
                <a:ln>
                  <a:noFill/>
                </a:ln>
                <a:solidFill>
                  <a:srgbClr val="000000"/>
                </a:solidFill>
                <a:effectLst/>
                <a:latin typeface="+mn-lt"/>
                <a:ea typeface="Times New Roman" pitchFamily="18" charset="0"/>
                <a:cs typeface="Arial" pitchFamily="34" charset="0"/>
              </a:rPr>
              <a:t>: INEC</a:t>
            </a:r>
            <a:endParaRPr kumimoji="0" lang="es-EC" sz="2000" b="0" i="0" u="none" strike="noStrike" cap="none" normalizeH="0" baseline="0" dirty="0" smtClean="0">
              <a:ln>
                <a:noFill/>
              </a:ln>
              <a:solidFill>
                <a:schemeClr val="tx1"/>
              </a:solidFill>
              <a:effectLst/>
              <a:latin typeface="+mn-lt"/>
              <a:cs typeface="Arial" pitchFamily="34" charset="0"/>
            </a:endParaRPr>
          </a:p>
        </p:txBody>
      </p:sp>
      <p:sp>
        <p:nvSpPr>
          <p:cNvPr id="9" name="8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6194"/>
                                        </p:tgtEl>
                                        <p:attrNameLst>
                                          <p:attrName>style.visibility</p:attrName>
                                        </p:attrNameLst>
                                      </p:cBhvr>
                                      <p:to>
                                        <p:strVal val="visible"/>
                                      </p:to>
                                    </p:set>
                                    <p:animEffect transition="in" filter="wipe(down)">
                                      <p:cBhvr>
                                        <p:cTn id="11" dur="500"/>
                                        <p:tgtEl>
                                          <p:spTgt spid="13619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6193"/>
                                        </p:tgtEl>
                                        <p:attrNameLst>
                                          <p:attrName>style.visibility</p:attrName>
                                        </p:attrNameLst>
                                      </p:cBhvr>
                                      <p:to>
                                        <p:strVal val="visible"/>
                                      </p:to>
                                    </p:set>
                                    <p:animEffect transition="in" filter="wipe(down)">
                                      <p:cBhvr>
                                        <p:cTn id="15" dur="500"/>
                                        <p:tgtEl>
                                          <p:spTgt spid="13619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6195"/>
                                        </p:tgtEl>
                                        <p:attrNameLst>
                                          <p:attrName>style.visibility</p:attrName>
                                        </p:attrNameLst>
                                      </p:cBhvr>
                                      <p:to>
                                        <p:strVal val="visible"/>
                                      </p:to>
                                    </p:set>
                                    <p:animEffect transition="in" filter="wipe(down)">
                                      <p:cBhvr>
                                        <p:cTn id="19" dur="500"/>
                                        <p:tgtEl>
                                          <p:spTgt spid="13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6194" grpId="0"/>
      <p:bldP spid="13619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35696" y="620688"/>
            <a:ext cx="5327292" cy="138499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3" algn="ctr" defTabSz="914400" rtl="0" eaLnBrk="1" fontAlgn="base" latinLnBrk="0" hangingPunct="1">
              <a:lnSpc>
                <a:spcPct val="100000"/>
              </a:lnSpc>
              <a:spcBef>
                <a:spcPct val="0"/>
              </a:spcBef>
              <a:spcAft>
                <a:spcPct val="0"/>
              </a:spcAft>
              <a:buClrTx/>
              <a:buSzTx/>
              <a:tabLst/>
            </a:pPr>
            <a:r>
              <a:rPr lang="es-ES" sz="3600" b="1" cap="none" spc="0" dirty="0" smtClean="0">
                <a:ln/>
                <a:solidFill>
                  <a:schemeClr val="accent3"/>
                </a:solidFill>
                <a:effectLst/>
                <a:latin typeface="+mn-lt"/>
              </a:rPr>
              <a:t>SISTEMA FINANCIERO</a:t>
            </a:r>
          </a:p>
          <a:p>
            <a:pPr marL="0" marR="0" lvl="3" algn="ctr" defTabSz="914400" rtl="0" eaLnBrk="1" fontAlgn="base" latinLnBrk="0" hangingPunct="1">
              <a:lnSpc>
                <a:spcPct val="100000"/>
              </a:lnSpc>
              <a:spcBef>
                <a:spcPct val="0"/>
              </a:spcBef>
              <a:spcAft>
                <a:spcPct val="0"/>
              </a:spcAft>
              <a:buClrTx/>
              <a:buSzTx/>
              <a:tabLst/>
            </a:pPr>
            <a:r>
              <a:rPr lang="es-ES" sz="2400" b="1" cap="none" spc="0" dirty="0" smtClean="0">
                <a:ln/>
                <a:effectLst/>
                <a:latin typeface="+mn-lt"/>
              </a:rPr>
              <a:t>Instituciones Financieras Privadas</a:t>
            </a:r>
          </a:p>
          <a:p>
            <a:pPr marR="0" lvl="0" algn="ctr" defTabSz="914400" rtl="0" eaLnBrk="0" fontAlgn="base" latinLnBrk="0" hangingPunct="0">
              <a:lnSpc>
                <a:spcPct val="100000"/>
              </a:lnSpc>
              <a:spcBef>
                <a:spcPct val="0"/>
              </a:spcBef>
              <a:spcAft>
                <a:spcPct val="0"/>
              </a:spcAft>
              <a:buClrTx/>
              <a:buSzTx/>
              <a:buFontTx/>
              <a:buNone/>
              <a:tabLst/>
            </a:pPr>
            <a:r>
              <a:rPr lang="es-EC" sz="2400" b="1" cap="none" spc="0" dirty="0" smtClean="0">
                <a:ln/>
                <a:effectLst/>
                <a:latin typeface="+mn-lt"/>
              </a:rPr>
              <a:t>CAPTACIONES Y COLOCACIONES</a:t>
            </a:r>
            <a:endParaRPr lang="es-EC" sz="2400" b="1" cap="none" spc="0" dirty="0">
              <a:ln/>
              <a:effectLst/>
              <a:latin typeface="+mn-lt"/>
            </a:endParaRPr>
          </a:p>
        </p:txBody>
      </p:sp>
      <p:pic>
        <p:nvPicPr>
          <p:cNvPr id="4" name="3 Imagen"/>
          <p:cNvPicPr/>
          <p:nvPr/>
        </p:nvPicPr>
        <p:blipFill>
          <a:blip r:embed="rId2" cstate="print"/>
          <a:srcRect l="10753" t="17933" r="49805" b="39210"/>
          <a:stretch>
            <a:fillRect/>
          </a:stretch>
        </p:blipFill>
        <p:spPr bwMode="auto">
          <a:xfrm>
            <a:off x="1475656" y="2492896"/>
            <a:ext cx="6480720" cy="3787618"/>
          </a:xfrm>
          <a:prstGeom prst="rect">
            <a:avLst/>
          </a:prstGeom>
          <a:noFill/>
          <a:ln w="9525">
            <a:solidFill>
              <a:schemeClr val="tx1"/>
            </a:solidFill>
            <a:miter lim="800000"/>
            <a:headEnd/>
            <a:tailEnd/>
          </a:ln>
        </p:spPr>
      </p:pic>
      <p:sp>
        <p:nvSpPr>
          <p:cNvPr id="5" name="4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500"/>
                                        <p:tgtEl>
                                          <p:spTgt spid="3"/>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59632" y="476672"/>
            <a:ext cx="73728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s-ES" sz="5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A</a:t>
            </a:r>
            <a:r>
              <a:rPr kumimoji="0" lang="es-ES" sz="5400" b="1" i="0" u="none" strike="noStrike" cap="none" spc="50" normalizeH="0" baseline="0" dirty="0"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imes New Roman" pitchFamily="18" charset="0"/>
                <a:cs typeface="Times New Roman" pitchFamily="18" charset="0"/>
              </a:rPr>
              <a:t>nálisis Microambiente</a:t>
            </a: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Diagrama"/>
          <p:cNvGraphicFramePr/>
          <p:nvPr/>
        </p:nvGraphicFramePr>
        <p:xfrm>
          <a:off x="683568" y="1628800"/>
          <a:ext cx="7992888"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620688"/>
            <a:ext cx="6724919"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INTERNO</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2 Diagrama"/>
          <p:cNvGraphicFramePr/>
          <p:nvPr/>
        </p:nvGraphicFramePr>
        <p:xfrm>
          <a:off x="1475656" y="2204864"/>
          <a:ext cx="7200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225203" y="1700808"/>
            <a:ext cx="4006803" cy="707886"/>
          </a:xfrm>
          <a:prstGeom prst="rect">
            <a:avLst/>
          </a:prstGeom>
          <a:noFill/>
        </p:spPr>
        <p:txBody>
          <a:bodyPr wrap="none" lIns="91440" tIns="45720" rIns="91440" bIns="45720">
            <a:spAutoFit/>
          </a:bodyPr>
          <a:lstStyle/>
          <a:p>
            <a:pPr algn="ctr"/>
            <a:r>
              <a:rPr lang="es-ES" sz="4000" b="1" dirty="0" smtClean="0">
                <a:ln w="18000">
                  <a:solidFill>
                    <a:sysClr val="windowText" lastClr="000000"/>
                  </a:solidFill>
                  <a:prstDash val="solid"/>
                  <a:miter lim="800000"/>
                </a:ln>
                <a:solidFill>
                  <a:srgbClr val="C00000"/>
                </a:solidFill>
                <a:effectLst>
                  <a:outerShdw blurRad="25500" dist="23000" dir="7020000" algn="tl">
                    <a:srgbClr val="000000">
                      <a:alpha val="50000"/>
                    </a:srgbClr>
                  </a:outerShdw>
                </a:effectLst>
                <a:latin typeface="+mn-lt"/>
              </a:rPr>
              <a:t>1. Administrativa</a:t>
            </a:r>
            <a:endParaRPr lang="es-ES" sz="4000" b="1" dirty="0">
              <a:ln w="18000">
                <a:solidFill>
                  <a:sysClr val="windowText" lastClr="000000"/>
                </a:solidFill>
                <a:prstDash val="solid"/>
                <a:miter lim="800000"/>
              </a:ln>
              <a:solidFill>
                <a:srgbClr val="C00000"/>
              </a:solidFill>
              <a:effectLst>
                <a:outerShdw blurRad="25500" dist="23000" dir="7020000" algn="tl">
                  <a:srgbClr val="000000">
                    <a:alpha val="50000"/>
                  </a:srgbClr>
                </a:outerShdw>
              </a:effectLst>
              <a:latin typeface="+mn-lt"/>
            </a:endParaRPr>
          </a:p>
        </p:txBody>
      </p:sp>
      <p:sp>
        <p:nvSpPr>
          <p:cNvPr id="5" name="4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000"/>
                                        <p:tgtEl>
                                          <p:spTgt spid="2"/>
                                        </p:tgtEl>
                                      </p:cBhvr>
                                    </p:animEffect>
                                  </p:childTnLst>
                                </p:cTn>
                              </p:par>
                            </p:childTnLst>
                          </p:cTn>
                        </p:par>
                        <p:par>
                          <p:cTn id="8" fill="hold">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1000"/>
                                        <p:tgtEl>
                                          <p:spTgt spid="4"/>
                                        </p:tgtEl>
                                      </p:cBhvr>
                                    </p:animEffect>
                                  </p:childTnLst>
                                </p:cTn>
                              </p:par>
                            </p:childTnLst>
                          </p:cTn>
                        </p:par>
                        <p:par>
                          <p:cTn id="12" fill="hold">
                            <p:stCondLst>
                              <p:cond delay="2000"/>
                            </p:stCondLst>
                            <p:childTnLst>
                              <p:par>
                                <p:cTn id="13" presetID="16" presetClass="entr" presetSubtype="4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Horizontal)">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0"/>
            <a:ext cx="7017660" cy="1569660"/>
          </a:xfrm>
          <a:prstGeom prst="rect">
            <a:avLst/>
          </a:prstGeom>
          <a:noFill/>
        </p:spPr>
        <p:txBody>
          <a:bodyPr wrap="square" lIns="91440" tIns="45720" rIns="91440" bIns="45720">
            <a:spAutoFit/>
          </a:bodyPr>
          <a:lstStyle/>
          <a:p>
            <a:pPr algn="ctr"/>
            <a:r>
              <a:rPr lang="es-E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OBJETIVOS ESPECÍFICOS</a:t>
            </a:r>
            <a:endParaRPr lang="es-ES"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4273" name="Rectangle 1"/>
          <p:cNvSpPr>
            <a:spLocks noChangeArrowheads="1"/>
          </p:cNvSpPr>
          <p:nvPr/>
        </p:nvSpPr>
        <p:spPr bwMode="auto">
          <a:xfrm>
            <a:off x="1259632" y="1844824"/>
            <a:ext cx="738031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0850" marR="0" lvl="0" indent="-450850" algn="just" defTabSz="914400" rtl="0" eaLnBrk="1" fontAlgn="base" latinLnBrk="0" hangingPunct="1">
              <a:lnSpc>
                <a:spcPct val="150000"/>
              </a:lnSpc>
              <a:spcBef>
                <a:spcPct val="0"/>
              </a:spcBef>
              <a:spcAft>
                <a:spcPct val="0"/>
              </a:spcAft>
              <a:buClrTx/>
              <a:buSzTx/>
              <a:buBlip>
                <a:blip r:embed="rId2"/>
              </a:buBlip>
              <a:tabLst/>
            </a:pP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Conocer los aspectos generales de la empresa objeto de estudio.</a:t>
            </a:r>
          </a:p>
          <a:p>
            <a:pPr marL="450850" marR="0" lvl="0" indent="-450850" algn="just" defTabSz="914400" rtl="0" eaLnBrk="1" fontAlgn="base" latinLnBrk="0" hangingPunct="1">
              <a:lnSpc>
                <a:spcPct val="150000"/>
              </a:lnSpc>
              <a:spcBef>
                <a:spcPct val="0"/>
              </a:spcBef>
              <a:spcAft>
                <a:spcPct val="0"/>
              </a:spcAft>
              <a:buClrTx/>
              <a:buSzTx/>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0850" marR="0" lvl="0" indent="-450850" algn="just" defTabSz="914400" rtl="0" eaLnBrk="0" fontAlgn="base" latinLnBrk="0" hangingPunct="0">
              <a:lnSpc>
                <a:spcPct val="150000"/>
              </a:lnSpc>
              <a:spcBef>
                <a:spcPct val="0"/>
              </a:spcBef>
              <a:spcAft>
                <a:spcPct val="0"/>
              </a:spcAft>
              <a:buClrTx/>
              <a:buSzTx/>
              <a:buBlip>
                <a:blip r:embed="rId2"/>
              </a:buBlip>
              <a:tabLst/>
            </a:pP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Conocer y analizar el entorno externo e interno de la organización.</a:t>
            </a: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0850" marR="0" lvl="0" indent="-450850" algn="just" defTabSz="914400" rtl="0" eaLnBrk="0" fontAlgn="base" latinLnBrk="0" hangingPunct="0">
              <a:lnSpc>
                <a:spcPct val="150000"/>
              </a:lnSpc>
              <a:spcBef>
                <a:spcPct val="0"/>
              </a:spcBef>
              <a:spcAft>
                <a:spcPct val="0"/>
              </a:spcAft>
              <a:buClrTx/>
              <a:buSzTx/>
              <a:buBlip>
                <a:blip r:embed="rId2"/>
              </a:buBlip>
              <a:tabLst/>
            </a:pPr>
            <a:endPar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0850" marR="0" lvl="0" indent="-450850" algn="just" defTabSz="914400" rtl="0" eaLnBrk="0" fontAlgn="base" latinLnBrk="0" hangingPunct="0">
              <a:lnSpc>
                <a:spcPct val="150000"/>
              </a:lnSpc>
              <a:spcBef>
                <a:spcPct val="0"/>
              </a:spcBef>
              <a:spcAft>
                <a:spcPct val="0"/>
              </a:spcAft>
              <a:buClrTx/>
              <a:buSzTx/>
              <a:buBlip>
                <a:blip r:embed="rId2"/>
              </a:buBlip>
              <a:tabLst/>
            </a:pP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Determinar el direccionamiento estratégico de la empresa.</a:t>
            </a: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0850" marR="0" lvl="0" indent="-450850" algn="just" defTabSz="914400" rtl="0" eaLnBrk="0" fontAlgn="base" latinLnBrk="0" hangingPunct="0">
              <a:lnSpc>
                <a:spcPct val="150000"/>
              </a:lnSpc>
              <a:spcBef>
                <a:spcPct val="0"/>
              </a:spcBef>
              <a:spcAft>
                <a:spcPct val="0"/>
              </a:spcAft>
              <a:buClrTx/>
              <a:buSzTx/>
              <a:buBlip>
                <a:blip r:embed="rId2"/>
              </a:buBlip>
              <a:tabLst/>
            </a:pPr>
            <a:endPar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0850" marR="0" lvl="0" indent="-450850" algn="just" defTabSz="914400" rtl="0" eaLnBrk="0" fontAlgn="base" latinLnBrk="0" hangingPunct="0">
              <a:lnSpc>
                <a:spcPct val="150000"/>
              </a:lnSpc>
              <a:spcBef>
                <a:spcPct val="0"/>
              </a:spcBef>
              <a:spcAft>
                <a:spcPct val="0"/>
              </a:spcAft>
              <a:buClrTx/>
              <a:buSzTx/>
              <a:buBlip>
                <a:blip r:embed="rId2"/>
              </a:buBlip>
              <a:tabLst/>
            </a:pP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Estudiar la situación financiera, tanto en el Balance General como el estado de Pérdidas y Ganancias</a:t>
            </a: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out)">
                                      <p:cBhvr>
                                        <p:cTn id="7" dur="1000"/>
                                        <p:tgtEl>
                                          <p:spTgt spid="2"/>
                                        </p:tgtEl>
                                      </p:cBhvr>
                                    </p:animEffect>
                                  </p:childTnLst>
                                </p:cTn>
                              </p:par>
                            </p:childTnLst>
                          </p:cTn>
                        </p:par>
                        <p:par>
                          <p:cTn id="8" fill="hold">
                            <p:stCondLst>
                              <p:cond delay="1000"/>
                            </p:stCondLst>
                            <p:childTnLst>
                              <p:par>
                                <p:cTn id="9" presetID="13" presetClass="entr" presetSubtype="32" fill="hold" grpId="0" nodeType="afterEffect">
                                  <p:stCondLst>
                                    <p:cond delay="0"/>
                                  </p:stCondLst>
                                  <p:childTnLst>
                                    <p:set>
                                      <p:cBhvr>
                                        <p:cTn id="10" dur="1" fill="hold">
                                          <p:stCondLst>
                                            <p:cond delay="0"/>
                                          </p:stCondLst>
                                        </p:cTn>
                                        <p:tgtEl>
                                          <p:spTgt spid="54273"/>
                                        </p:tgtEl>
                                        <p:attrNameLst>
                                          <p:attrName>style.visibility</p:attrName>
                                        </p:attrNameLst>
                                      </p:cBhvr>
                                      <p:to>
                                        <p:strVal val="visible"/>
                                      </p:to>
                                    </p:set>
                                    <p:animEffect transition="in" filter="plus(out)">
                                      <p:cBhvr>
                                        <p:cTn id="11" dur="10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2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620688"/>
            <a:ext cx="6724919"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INTERNO</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Rectángulo"/>
          <p:cNvSpPr/>
          <p:nvPr/>
        </p:nvSpPr>
        <p:spPr>
          <a:xfrm>
            <a:off x="241523" y="1700808"/>
            <a:ext cx="3974166" cy="707886"/>
          </a:xfrm>
          <a:prstGeom prst="rect">
            <a:avLst/>
          </a:prstGeom>
          <a:noFill/>
        </p:spPr>
        <p:txBody>
          <a:bodyPr wrap="none" lIns="91440" tIns="45720" rIns="91440" bIns="45720">
            <a:spAutoFit/>
          </a:bodyPr>
          <a:lstStyle/>
          <a:p>
            <a:pPr algn="ctr"/>
            <a:r>
              <a:rPr lang="es-ES" sz="4000" b="1" dirty="0" smtClean="0">
                <a:ln w="18000">
                  <a:solidFill>
                    <a:sysClr val="windowText" lastClr="000000"/>
                  </a:solidFill>
                  <a:prstDash val="solid"/>
                  <a:miter lim="800000"/>
                </a:ln>
                <a:solidFill>
                  <a:srgbClr val="C00000"/>
                </a:solidFill>
                <a:effectLst>
                  <a:outerShdw blurRad="25500" dist="23000" dir="7020000" algn="tl">
                    <a:srgbClr val="000000">
                      <a:alpha val="50000"/>
                    </a:srgbClr>
                  </a:outerShdw>
                </a:effectLst>
                <a:latin typeface="+mn-lt"/>
              </a:rPr>
              <a:t>1. FINANCIERA</a:t>
            </a:r>
            <a:endParaRPr lang="es-ES" sz="4000" b="1" dirty="0">
              <a:ln w="18000">
                <a:solidFill>
                  <a:sysClr val="windowText" lastClr="000000"/>
                </a:solidFill>
                <a:prstDash val="solid"/>
                <a:miter lim="800000"/>
              </a:ln>
              <a:solidFill>
                <a:srgbClr val="C00000"/>
              </a:solidFill>
              <a:effectLst>
                <a:outerShdw blurRad="25500" dist="23000" dir="7020000" algn="tl">
                  <a:srgbClr val="000000">
                    <a:alpha val="50000"/>
                  </a:srgbClr>
                </a:outerShdw>
              </a:effectLst>
              <a:latin typeface="+mn-lt"/>
            </a:endParaRPr>
          </a:p>
        </p:txBody>
      </p:sp>
      <p:sp>
        <p:nvSpPr>
          <p:cNvPr id="6" name="5 Flecha a la derecha con bandas"/>
          <p:cNvSpPr/>
          <p:nvPr/>
        </p:nvSpPr>
        <p:spPr>
          <a:xfrm>
            <a:off x="1115616" y="2780928"/>
            <a:ext cx="1656184" cy="792088"/>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7" name="6 Rectángulo"/>
          <p:cNvSpPr/>
          <p:nvPr/>
        </p:nvSpPr>
        <p:spPr>
          <a:xfrm>
            <a:off x="2987824" y="2852936"/>
            <a:ext cx="3759548" cy="461665"/>
          </a:xfrm>
          <a:prstGeom prst="rect">
            <a:avLst/>
          </a:prstGeom>
        </p:spPr>
        <p:txBody>
          <a:bodyPr wrap="square">
            <a:spAutoFit/>
          </a:bodyPr>
          <a:lstStyle/>
          <a:p>
            <a:r>
              <a:rPr lang="es-EC" sz="2400" dirty="0" smtClean="0">
                <a:solidFill>
                  <a:srgbClr val="6600FF"/>
                </a:solidFill>
                <a:latin typeface="Times New Roman"/>
              </a:rPr>
              <a:t>Apalancamiento financiero </a:t>
            </a:r>
            <a:endParaRPr lang="es-EC" sz="2400" dirty="0">
              <a:solidFill>
                <a:srgbClr val="6600FF"/>
              </a:solidFill>
            </a:endParaRPr>
          </a:p>
        </p:txBody>
      </p:sp>
      <p:sp>
        <p:nvSpPr>
          <p:cNvPr id="8" name="7 Rectángulo"/>
          <p:cNvSpPr/>
          <p:nvPr/>
        </p:nvSpPr>
        <p:spPr>
          <a:xfrm>
            <a:off x="6948264" y="2924944"/>
            <a:ext cx="718466" cy="400110"/>
          </a:xfrm>
          <a:prstGeom prst="rect">
            <a:avLst/>
          </a:prstGeom>
        </p:spPr>
        <p:txBody>
          <a:bodyPr wrap="none">
            <a:spAutoFit/>
          </a:bodyPr>
          <a:lstStyle/>
          <a:p>
            <a:r>
              <a:rPr lang="es-EC" sz="2000" dirty="0" smtClean="0">
                <a:solidFill>
                  <a:srgbClr val="C00000"/>
                </a:solidFill>
                <a:latin typeface="Times New Roman"/>
              </a:rPr>
              <a:t>97% </a:t>
            </a:r>
            <a:endParaRPr lang="es-EC" sz="2000" dirty="0">
              <a:solidFill>
                <a:srgbClr val="C00000"/>
              </a:solidFill>
            </a:endParaRPr>
          </a:p>
        </p:txBody>
      </p:sp>
      <p:sp>
        <p:nvSpPr>
          <p:cNvPr id="9" name="8 Elipse"/>
          <p:cNvSpPr/>
          <p:nvPr/>
        </p:nvSpPr>
        <p:spPr>
          <a:xfrm>
            <a:off x="4572000" y="5013176"/>
            <a:ext cx="3312368" cy="519351"/>
          </a:xfrm>
          <a:prstGeom prst="ellipse">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dirty="0" smtClean="0">
                <a:latin typeface="+mn-lt"/>
              </a:rPr>
              <a:t>Pago de los contratos </a:t>
            </a:r>
            <a:endParaRPr lang="es-EC" dirty="0">
              <a:latin typeface="+mn-lt"/>
            </a:endParaRPr>
          </a:p>
        </p:txBody>
      </p:sp>
      <p:sp>
        <p:nvSpPr>
          <p:cNvPr id="10" name="9 Elipse"/>
          <p:cNvSpPr/>
          <p:nvPr/>
        </p:nvSpPr>
        <p:spPr>
          <a:xfrm>
            <a:off x="1331640" y="4149080"/>
            <a:ext cx="2790056" cy="908864"/>
          </a:xfrm>
          <a:prstGeom prst="ellipse">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C" dirty="0" smtClean="0">
                <a:solidFill>
                  <a:prstClr val="black"/>
                </a:solidFill>
                <a:latin typeface="Times New Roman"/>
              </a:rPr>
              <a:t>Compra de nuevas maquinarias </a:t>
            </a:r>
            <a:endParaRPr lang="es-EC" dirty="0"/>
          </a:p>
        </p:txBody>
      </p:sp>
      <p:sp>
        <p:nvSpPr>
          <p:cNvPr id="11" name="10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1000"/>
                                        <p:tgtEl>
                                          <p:spTgt spid="4"/>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1000"/>
                                        <p:tgtEl>
                                          <p:spTgt spid="6"/>
                                        </p:tgtEl>
                                      </p:cBhvr>
                                    </p:animEffect>
                                  </p:childTnLst>
                                </p:cTn>
                              </p:par>
                            </p:childTnLst>
                          </p:cTn>
                        </p:par>
                        <p:par>
                          <p:cTn id="16" fill="hold">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1000"/>
                                        <p:tgtEl>
                                          <p:spTgt spid="7"/>
                                        </p:tgtEl>
                                      </p:cBhvr>
                                    </p:animEffect>
                                  </p:childTnLst>
                                </p:cTn>
                              </p:par>
                            </p:childTnLst>
                          </p:cTn>
                        </p:par>
                        <p:par>
                          <p:cTn id="20" fill="hold">
                            <p:stCondLst>
                              <p:cond delay="4000"/>
                            </p:stCondLst>
                            <p:childTnLst>
                              <p:par>
                                <p:cTn id="21" presetID="2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1000"/>
                                        <p:tgtEl>
                                          <p:spTgt spid="8"/>
                                        </p:tgtEl>
                                      </p:cBhvr>
                                    </p:animEffect>
                                  </p:childTnLst>
                                </p:cTn>
                              </p:par>
                            </p:childTnLst>
                          </p:cTn>
                        </p:par>
                        <p:par>
                          <p:cTn id="24" fill="hold">
                            <p:stCondLst>
                              <p:cond delay="5000"/>
                            </p:stCondLst>
                            <p:childTnLst>
                              <p:par>
                                <p:cTn id="25" presetID="2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edge">
                                      <p:cBhvr>
                                        <p:cTn id="27" dur="1000"/>
                                        <p:tgtEl>
                                          <p:spTgt spid="9"/>
                                        </p:tgtEl>
                                      </p:cBhvr>
                                    </p:animEffect>
                                  </p:childTnLst>
                                </p:cTn>
                              </p:par>
                            </p:childTnLst>
                          </p:cTn>
                        </p:par>
                        <p:par>
                          <p:cTn id="28" fill="hold">
                            <p:stCondLst>
                              <p:cond delay="6000"/>
                            </p:stCondLst>
                            <p:childTnLst>
                              <p:par>
                                <p:cTn id="29" presetID="2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edg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620688"/>
            <a:ext cx="6724919"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INTERNO</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2 Diagrama"/>
          <p:cNvGraphicFramePr/>
          <p:nvPr/>
        </p:nvGraphicFramePr>
        <p:xfrm>
          <a:off x="1403648" y="2564904"/>
          <a:ext cx="720080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539552" y="1556792"/>
            <a:ext cx="4591643" cy="707886"/>
          </a:xfrm>
          <a:prstGeom prst="rect">
            <a:avLst/>
          </a:prstGeom>
          <a:noFill/>
        </p:spPr>
        <p:txBody>
          <a:bodyPr wrap="none" lIns="91440" tIns="45720" rIns="91440" bIns="45720">
            <a:spAutoFit/>
          </a:bodyPr>
          <a:lstStyle/>
          <a:p>
            <a:pPr algn="ctr"/>
            <a:r>
              <a:rPr lang="es-ES" sz="4000" b="1" dirty="0" smtClean="0">
                <a:ln w="18000">
                  <a:solidFill>
                    <a:sysClr val="windowText" lastClr="000000"/>
                  </a:solidFill>
                  <a:prstDash val="solid"/>
                  <a:miter lim="800000"/>
                </a:ln>
                <a:solidFill>
                  <a:srgbClr val="C00000"/>
                </a:solidFill>
                <a:effectLst>
                  <a:outerShdw blurRad="25500" dist="23000" dir="7020000" algn="tl">
                    <a:srgbClr val="000000">
                      <a:alpha val="50000"/>
                    </a:srgbClr>
                  </a:outerShdw>
                </a:effectLst>
                <a:latin typeface="+mn-lt"/>
              </a:rPr>
              <a:t>1. TECNOLÓGICA</a:t>
            </a:r>
            <a:endParaRPr lang="es-ES" sz="4000" b="1" dirty="0">
              <a:ln w="18000">
                <a:solidFill>
                  <a:sysClr val="windowText" lastClr="000000"/>
                </a:solidFill>
                <a:prstDash val="solid"/>
                <a:miter lim="800000"/>
              </a:ln>
              <a:solidFill>
                <a:srgbClr val="C00000"/>
              </a:solidFill>
              <a:effectLst>
                <a:outerShdw blurRad="25500" dist="23000" dir="7020000" algn="tl">
                  <a:srgbClr val="000000">
                    <a:alpha val="50000"/>
                  </a:srgbClr>
                </a:outerShdw>
              </a:effectLst>
              <a:latin typeface="+mn-lt"/>
            </a:endParaRPr>
          </a:p>
        </p:txBody>
      </p:sp>
      <p:sp>
        <p:nvSpPr>
          <p:cNvPr id="5" name="4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1000"/>
                                        <p:tgtEl>
                                          <p:spTgt spid="4"/>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1880" y="404664"/>
            <a:ext cx="2249335" cy="923330"/>
          </a:xfrm>
          <a:prstGeom prst="rect">
            <a:avLst/>
          </a:prstGeom>
          <a:noFill/>
        </p:spPr>
        <p:txBody>
          <a:bodyPr wrap="none" lIns="91440" tIns="45720" rIns="91440" bIns="45720">
            <a:spAutoFit/>
          </a:bodyPr>
          <a:lstStyle/>
          <a:p>
            <a:pPr algn="ctr"/>
            <a:r>
              <a:rPr lang="es-ES" sz="5400" b="1" spc="200" dirty="0" smtClean="0">
                <a:ln w="29210">
                  <a:solidFill>
                    <a:sysClr val="windowText" lastClr="000000"/>
                  </a:solidFill>
                </a:ln>
                <a:solidFill>
                  <a:schemeClr val="accent3">
                    <a:satMod val="200000"/>
                    <a:alpha val="50000"/>
                  </a:schemeClr>
                </a:solidFill>
                <a:effectLst>
                  <a:innerShdw blurRad="50800" dist="50800" dir="8100000">
                    <a:srgbClr val="7D7D7D">
                      <a:alpha val="73000"/>
                    </a:srgbClr>
                  </a:innerShdw>
                </a:effectLst>
              </a:rPr>
              <a:t>FODA</a:t>
            </a:r>
            <a:endParaRPr lang="es-ES" sz="5400" b="1" cap="none" spc="200" dirty="0">
              <a:ln w="29210">
                <a:solidFill>
                  <a:sysClr val="windowText" lastClr="000000"/>
                </a:solidFill>
              </a:ln>
              <a:solidFill>
                <a:schemeClr val="accent3">
                  <a:satMod val="200000"/>
                  <a:alpha val="50000"/>
                </a:schemeClr>
              </a:solidFill>
              <a:effectLst>
                <a:innerShdw blurRad="50800" dist="50800" dir="8100000">
                  <a:srgbClr val="7D7D7D">
                    <a:alpha val="73000"/>
                  </a:srgbClr>
                </a:innerShdw>
              </a:effectLst>
            </a:endParaRPr>
          </a:p>
        </p:txBody>
      </p:sp>
      <p:graphicFrame>
        <p:nvGraphicFramePr>
          <p:cNvPr id="3" name="2 Tabla"/>
          <p:cNvGraphicFramePr>
            <a:graphicFrameLocks noGrp="1"/>
          </p:cNvGraphicFramePr>
          <p:nvPr/>
        </p:nvGraphicFramePr>
        <p:xfrm>
          <a:off x="755576" y="1268760"/>
          <a:ext cx="7704856" cy="2232248"/>
        </p:xfrm>
        <a:graphic>
          <a:graphicData uri="http://schemas.openxmlformats.org/drawingml/2006/table">
            <a:tbl>
              <a:tblPr/>
              <a:tblGrid>
                <a:gridCol w="2635721"/>
                <a:gridCol w="5069135"/>
              </a:tblGrid>
              <a:tr h="2232248">
                <a:tc>
                  <a:txBody>
                    <a:bodyPr/>
                    <a:lstStyle/>
                    <a:p>
                      <a:pPr algn="ctr">
                        <a:lnSpc>
                          <a:spcPct val="150000"/>
                        </a:lnSpc>
                        <a:spcAft>
                          <a:spcPts val="0"/>
                        </a:spcAft>
                      </a:pPr>
                      <a:r>
                        <a:rPr lang="es-EC" sz="2800" b="1" dirty="0">
                          <a:latin typeface="Times New Roman"/>
                          <a:ea typeface="Calibri"/>
                          <a:cs typeface="Times New Roman"/>
                        </a:rPr>
                        <a:t>FORTALEZAS</a:t>
                      </a:r>
                      <a:endParaRPr lang="es-EC" sz="1600" dirty="0">
                        <a:latin typeface="Times New Roman"/>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57150" cap="flat" cmpd="dbl" algn="ctr">
                      <a:solidFill>
                        <a:srgbClr val="76923C"/>
                      </a:solidFill>
                      <a:prstDash val="solid"/>
                      <a:round/>
                      <a:headEnd type="none" w="med" len="med"/>
                      <a:tailEnd type="none" w="med" len="med"/>
                    </a:lnT>
                    <a:lnB w="57150" cap="flat" cmpd="dbl" algn="ctr">
                      <a:solidFill>
                        <a:srgbClr val="76923C"/>
                      </a:solidFill>
                      <a:prstDash val="solid"/>
                      <a:round/>
                      <a:headEnd type="none" w="med" len="med"/>
                      <a:tailEnd type="none" w="med" len="med"/>
                    </a:lnB>
                    <a:solidFill>
                      <a:srgbClr val="D6E3BC"/>
                    </a:solidFill>
                  </a:tcPr>
                </a:tc>
                <a:tc>
                  <a:txBody>
                    <a:bodyPr/>
                    <a:lstStyle/>
                    <a:p>
                      <a:pPr marL="342900" lvl="0" indent="-342900" algn="just">
                        <a:lnSpc>
                          <a:spcPct val="150000"/>
                        </a:lnSpc>
                        <a:spcAft>
                          <a:spcPts val="0"/>
                        </a:spcAft>
                        <a:buFont typeface="+mj-lt"/>
                        <a:buAutoNum type="arabicPeriod"/>
                      </a:pPr>
                      <a:r>
                        <a:rPr lang="es-EC" sz="1600" dirty="0">
                          <a:latin typeface="Times New Roman"/>
                          <a:ea typeface="Calibri"/>
                          <a:cs typeface="Times New Roman"/>
                        </a:rPr>
                        <a:t>Diversidad de juegos</a:t>
                      </a:r>
                      <a:r>
                        <a:rPr lang="es-ES" sz="1600" dirty="0">
                          <a:latin typeface="Times New Roman"/>
                          <a:ea typeface="Times New Roman"/>
                          <a:cs typeface="Times New Roman"/>
                        </a:rPr>
                        <a:t>.</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Relación entre calidad y precio del </a:t>
                      </a:r>
                      <a:r>
                        <a:rPr lang="es-ES" sz="1600" dirty="0">
                          <a:latin typeface="Times New Roman"/>
                          <a:ea typeface="Calibri"/>
                          <a:cs typeface="Times New Roman"/>
                        </a:rPr>
                        <a:t>producto.</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S" sz="1600" dirty="0">
                          <a:latin typeface="Times New Roman"/>
                          <a:ea typeface="Calibri"/>
                          <a:cs typeface="Times New Roman"/>
                        </a:rPr>
                        <a:t>Mayor facilidad para trasladarse a nuevos mercados.</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S" sz="1600" dirty="0">
                          <a:latin typeface="Times New Roman"/>
                          <a:ea typeface="Calibri"/>
                          <a:cs typeface="Times New Roman"/>
                        </a:rPr>
                        <a:t>Trabajo en Equipo.</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S" sz="1600" dirty="0">
                          <a:latin typeface="Times New Roman"/>
                          <a:ea typeface="Calibri"/>
                          <a:cs typeface="Times New Roman"/>
                        </a:rPr>
                        <a:t>Existe rotación de personal.</a:t>
                      </a:r>
                      <a:endParaRPr lang="es-EC" sz="1600" dirty="0">
                        <a:latin typeface="Times New Roman"/>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57150" cap="flat" cmpd="dbl" algn="ctr">
                      <a:solidFill>
                        <a:srgbClr val="76923C"/>
                      </a:solidFill>
                      <a:prstDash val="solid"/>
                      <a:round/>
                      <a:headEnd type="none" w="med" len="med"/>
                      <a:tailEnd type="none" w="med" len="med"/>
                    </a:lnT>
                    <a:lnB w="57150" cap="flat" cmpd="dbl" algn="ctr">
                      <a:solidFill>
                        <a:srgbClr val="76923C"/>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611560" y="3789040"/>
          <a:ext cx="7992888" cy="2194560"/>
        </p:xfrm>
        <a:graphic>
          <a:graphicData uri="http://schemas.openxmlformats.org/drawingml/2006/table">
            <a:tbl>
              <a:tblPr/>
              <a:tblGrid>
                <a:gridCol w="2748112"/>
                <a:gridCol w="5244776"/>
              </a:tblGrid>
              <a:tr h="302895">
                <a:tc>
                  <a:txBody>
                    <a:bodyPr/>
                    <a:lstStyle/>
                    <a:p>
                      <a:pPr algn="ctr">
                        <a:lnSpc>
                          <a:spcPct val="150000"/>
                        </a:lnSpc>
                        <a:spcAft>
                          <a:spcPts val="0"/>
                        </a:spcAft>
                      </a:pPr>
                      <a:r>
                        <a:rPr lang="es-EC" sz="2000" b="1" dirty="0">
                          <a:latin typeface="Times New Roman"/>
                          <a:ea typeface="Calibri"/>
                          <a:cs typeface="Times New Roman"/>
                        </a:rPr>
                        <a:t>OPORTUNIDADES</a:t>
                      </a:r>
                      <a:endParaRPr lang="es-EC" sz="2000" dirty="0">
                        <a:latin typeface="Times New Roman"/>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57150" cap="flat" cmpd="dbl" algn="ctr">
                      <a:solidFill>
                        <a:srgbClr val="76923C"/>
                      </a:solidFill>
                      <a:prstDash val="solid"/>
                      <a:round/>
                      <a:headEnd type="none" w="med" len="med"/>
                      <a:tailEnd type="none" w="med" len="med"/>
                    </a:lnT>
                    <a:lnB w="57150" cap="flat" cmpd="dbl" algn="ctr">
                      <a:solidFill>
                        <a:srgbClr val="76923C"/>
                      </a:solidFill>
                      <a:prstDash val="solid"/>
                      <a:round/>
                      <a:headEnd type="none" w="med" len="med"/>
                      <a:tailEnd type="none" w="med" len="med"/>
                    </a:lnB>
                    <a:solidFill>
                      <a:srgbClr val="D6E3BC"/>
                    </a:solidFill>
                  </a:tcPr>
                </a:tc>
                <a:tc>
                  <a:txBody>
                    <a:bodyPr/>
                    <a:lstStyle/>
                    <a:p>
                      <a:pPr marL="342900" lvl="0" indent="-342900" algn="just">
                        <a:lnSpc>
                          <a:spcPct val="150000"/>
                        </a:lnSpc>
                        <a:spcAft>
                          <a:spcPts val="0"/>
                        </a:spcAft>
                        <a:buFont typeface="+mj-lt"/>
                        <a:buAutoNum type="arabicPeriod"/>
                      </a:pPr>
                      <a:r>
                        <a:rPr lang="es-EC" sz="1600" dirty="0">
                          <a:latin typeface="Times New Roman"/>
                          <a:ea typeface="Calibri"/>
                          <a:cs typeface="Times New Roman"/>
                        </a:rPr>
                        <a:t>Aumento en la población (niños) dentro de las ciudades.</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Adquisición de nuevos juegos novedosos.</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La familia destina una parte de sus ingresos para la distracción.</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Crecimiento en el sector del entretenimiento.</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Preferencia por juegos que involucren nuevas emociones.</a:t>
                      </a:r>
                      <a:endParaRPr lang="es-EC" sz="1600" dirty="0">
                        <a:latin typeface="Times New Roman"/>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57150" cap="flat" cmpd="dbl" algn="ctr">
                      <a:solidFill>
                        <a:srgbClr val="76923C"/>
                      </a:solidFill>
                      <a:prstDash val="solid"/>
                      <a:round/>
                      <a:headEnd type="none" w="med" len="med"/>
                      <a:tailEnd type="none" w="med" len="med"/>
                    </a:lnT>
                    <a:lnB w="57150" cap="flat" cmpd="dbl" algn="ctr">
                      <a:solidFill>
                        <a:srgbClr val="76923C"/>
                      </a:solidFill>
                      <a:prstDash val="solid"/>
                      <a:round/>
                      <a:headEnd type="none" w="med" len="med"/>
                      <a:tailEnd type="none" w="med" len="med"/>
                    </a:lnB>
                  </a:tcPr>
                </a:tc>
              </a:tr>
            </a:tbl>
          </a:graphicData>
        </a:graphic>
      </p:graphicFrame>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1880" y="404664"/>
            <a:ext cx="2249335" cy="923330"/>
          </a:xfrm>
          <a:prstGeom prst="rect">
            <a:avLst/>
          </a:prstGeom>
          <a:noFill/>
        </p:spPr>
        <p:txBody>
          <a:bodyPr wrap="none" lIns="91440" tIns="45720" rIns="91440" bIns="45720">
            <a:spAutoFit/>
          </a:bodyPr>
          <a:lstStyle/>
          <a:p>
            <a:pPr algn="ctr"/>
            <a:r>
              <a:rPr lang="es-ES" sz="5400" b="1" spc="200" dirty="0" smtClean="0">
                <a:ln w="29210">
                  <a:solidFill>
                    <a:sysClr val="windowText" lastClr="000000"/>
                  </a:solidFill>
                </a:ln>
                <a:solidFill>
                  <a:schemeClr val="accent3">
                    <a:satMod val="200000"/>
                    <a:alpha val="50000"/>
                  </a:schemeClr>
                </a:solidFill>
                <a:effectLst>
                  <a:innerShdw blurRad="50800" dist="50800" dir="8100000">
                    <a:srgbClr val="7D7D7D">
                      <a:alpha val="73000"/>
                    </a:srgbClr>
                  </a:innerShdw>
                </a:effectLst>
              </a:rPr>
              <a:t>FODA</a:t>
            </a:r>
            <a:endParaRPr lang="es-ES" sz="5400" b="1" cap="none" spc="200" dirty="0">
              <a:ln w="29210">
                <a:solidFill>
                  <a:sysClr val="windowText" lastClr="000000"/>
                </a:solidFill>
              </a:ln>
              <a:solidFill>
                <a:schemeClr val="accent3">
                  <a:satMod val="200000"/>
                  <a:alpha val="50000"/>
                </a:schemeClr>
              </a:solidFill>
              <a:effectLst>
                <a:innerShdw blurRad="50800" dist="50800" dir="8100000">
                  <a:srgbClr val="7D7D7D">
                    <a:alpha val="73000"/>
                  </a:srgbClr>
                </a:innerShdw>
              </a:effectLst>
            </a:endParaRPr>
          </a:p>
        </p:txBody>
      </p:sp>
      <p:graphicFrame>
        <p:nvGraphicFramePr>
          <p:cNvPr id="3" name="2 Tabla"/>
          <p:cNvGraphicFramePr>
            <a:graphicFrameLocks noGrp="1"/>
          </p:cNvGraphicFramePr>
          <p:nvPr/>
        </p:nvGraphicFramePr>
        <p:xfrm>
          <a:off x="1547664" y="1412776"/>
          <a:ext cx="6264696" cy="2194560"/>
        </p:xfrm>
        <a:graphic>
          <a:graphicData uri="http://schemas.openxmlformats.org/drawingml/2006/table">
            <a:tbl>
              <a:tblPr/>
              <a:tblGrid>
                <a:gridCol w="2060129"/>
                <a:gridCol w="4204567"/>
              </a:tblGrid>
              <a:tr h="299085">
                <a:tc>
                  <a:txBody>
                    <a:bodyPr/>
                    <a:lstStyle/>
                    <a:p>
                      <a:pPr algn="ctr">
                        <a:lnSpc>
                          <a:spcPct val="150000"/>
                        </a:lnSpc>
                        <a:spcAft>
                          <a:spcPts val="0"/>
                        </a:spcAft>
                      </a:pPr>
                      <a:r>
                        <a:rPr lang="es-EC" sz="2000" b="1" dirty="0">
                          <a:latin typeface="Times New Roman"/>
                          <a:ea typeface="Calibri"/>
                          <a:cs typeface="Times New Roman"/>
                        </a:rPr>
                        <a:t>DEBILIDADES</a:t>
                      </a:r>
                      <a:endParaRPr lang="es-EC" sz="1200" dirty="0">
                        <a:latin typeface="Times New Roman"/>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57150" cap="flat" cmpd="dbl" algn="ctr">
                      <a:solidFill>
                        <a:srgbClr val="76923C"/>
                      </a:solidFill>
                      <a:prstDash val="solid"/>
                      <a:round/>
                      <a:headEnd type="none" w="med" len="med"/>
                      <a:tailEnd type="none" w="med" len="med"/>
                    </a:lnT>
                    <a:lnB w="57150" cap="flat" cmpd="dbl" algn="ctr">
                      <a:solidFill>
                        <a:srgbClr val="76923C"/>
                      </a:solidFill>
                      <a:prstDash val="solid"/>
                      <a:round/>
                      <a:headEnd type="none" w="med" len="med"/>
                      <a:tailEnd type="none" w="med" len="med"/>
                    </a:lnB>
                    <a:solidFill>
                      <a:srgbClr val="D6E3BC"/>
                    </a:solidFill>
                  </a:tcPr>
                </a:tc>
                <a:tc>
                  <a:txBody>
                    <a:bodyPr/>
                    <a:lstStyle/>
                    <a:p>
                      <a:pPr marL="342900" lvl="0" indent="-342900" algn="just">
                        <a:lnSpc>
                          <a:spcPct val="150000"/>
                        </a:lnSpc>
                        <a:spcAft>
                          <a:spcPts val="0"/>
                        </a:spcAft>
                        <a:buFont typeface="+mj-lt"/>
                        <a:buAutoNum type="arabicPeriod"/>
                      </a:pPr>
                      <a:r>
                        <a:rPr lang="es-EC" sz="1600" dirty="0">
                          <a:latin typeface="Times New Roman"/>
                          <a:ea typeface="Calibri"/>
                          <a:cs typeface="Times New Roman"/>
                        </a:rPr>
                        <a:t>Remuneración del personal más baja que el promedio de la Industria.</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No contar con la suficiente tecnología.</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No tienen sus procesos claramente definidos.</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Capital de trabajo insuficiente.</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Falta de controles</a:t>
                      </a:r>
                      <a:endParaRPr lang="es-EC" sz="1600" dirty="0">
                        <a:latin typeface="Times New Roman"/>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57150" cap="flat" cmpd="dbl" algn="ctr">
                      <a:solidFill>
                        <a:srgbClr val="76923C"/>
                      </a:solidFill>
                      <a:prstDash val="solid"/>
                      <a:round/>
                      <a:headEnd type="none" w="med" len="med"/>
                      <a:tailEnd type="none" w="med" len="med"/>
                    </a:lnT>
                    <a:lnB w="57150" cap="flat" cmpd="dbl" algn="ctr">
                      <a:solidFill>
                        <a:srgbClr val="76923C"/>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1619672" y="3933056"/>
          <a:ext cx="6408712" cy="2194560"/>
        </p:xfrm>
        <a:graphic>
          <a:graphicData uri="http://schemas.openxmlformats.org/drawingml/2006/table">
            <a:tbl>
              <a:tblPr/>
              <a:tblGrid>
                <a:gridCol w="1924561"/>
                <a:gridCol w="4484151"/>
              </a:tblGrid>
              <a:tr h="299085">
                <a:tc>
                  <a:txBody>
                    <a:bodyPr/>
                    <a:lstStyle/>
                    <a:p>
                      <a:pPr algn="ctr">
                        <a:lnSpc>
                          <a:spcPct val="150000"/>
                        </a:lnSpc>
                        <a:spcAft>
                          <a:spcPts val="0"/>
                        </a:spcAft>
                      </a:pPr>
                      <a:r>
                        <a:rPr lang="es-EC" sz="2400" b="1" dirty="0">
                          <a:latin typeface="Times New Roman"/>
                          <a:ea typeface="Calibri"/>
                          <a:cs typeface="Times New Roman"/>
                        </a:rPr>
                        <a:t>AMENAZAS</a:t>
                      </a:r>
                      <a:endParaRPr lang="es-EC" sz="1400" dirty="0">
                        <a:latin typeface="Times New Roman"/>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57150" cap="flat" cmpd="dbl" algn="ctr">
                      <a:solidFill>
                        <a:srgbClr val="76923C"/>
                      </a:solidFill>
                      <a:prstDash val="solid"/>
                      <a:round/>
                      <a:headEnd type="none" w="med" len="med"/>
                      <a:tailEnd type="none" w="med" len="med"/>
                    </a:lnT>
                    <a:lnB w="57150" cap="flat" cmpd="dbl" algn="ctr">
                      <a:solidFill>
                        <a:srgbClr val="76923C"/>
                      </a:solidFill>
                      <a:prstDash val="solid"/>
                      <a:round/>
                      <a:headEnd type="none" w="med" len="med"/>
                      <a:tailEnd type="none" w="med" len="med"/>
                    </a:lnB>
                    <a:solidFill>
                      <a:srgbClr val="D6E3BC"/>
                    </a:solidFill>
                  </a:tcPr>
                </a:tc>
                <a:tc>
                  <a:txBody>
                    <a:bodyPr/>
                    <a:lstStyle/>
                    <a:p>
                      <a:pPr marL="342900" lvl="0" indent="-342900" algn="just">
                        <a:lnSpc>
                          <a:spcPct val="150000"/>
                        </a:lnSpc>
                        <a:spcAft>
                          <a:spcPts val="0"/>
                        </a:spcAft>
                        <a:buFont typeface="+mj-lt"/>
                        <a:buAutoNum type="arabicPeriod"/>
                      </a:pPr>
                      <a:r>
                        <a:rPr lang="es-EC" sz="1600" dirty="0">
                          <a:latin typeface="Times New Roman"/>
                          <a:ea typeface="Calibri"/>
                          <a:cs typeface="Times New Roman"/>
                        </a:rPr>
                        <a:t>Locales de video-juegos</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Aparecimiento de nuevos competidores.</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Aparición de nuevas reformas arancelarias que afecten al giro del negocio.</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Aumento de la pobreza en el país.</a:t>
                      </a:r>
                      <a:endParaRPr lang="es-EC" sz="1600" dirty="0">
                        <a:latin typeface="Times New Roman"/>
                        <a:ea typeface="Times New Roman"/>
                        <a:cs typeface="Times New Roman"/>
                      </a:endParaRPr>
                    </a:p>
                    <a:p>
                      <a:pPr marL="342900" lvl="0" indent="-342900" algn="just">
                        <a:lnSpc>
                          <a:spcPct val="150000"/>
                        </a:lnSpc>
                        <a:spcAft>
                          <a:spcPts val="0"/>
                        </a:spcAft>
                        <a:buFont typeface="+mj-lt"/>
                        <a:buAutoNum type="arabicPeriod"/>
                      </a:pPr>
                      <a:r>
                        <a:rPr lang="es-EC" sz="1600" dirty="0">
                          <a:latin typeface="Times New Roman"/>
                          <a:ea typeface="Calibri"/>
                          <a:cs typeface="Times New Roman"/>
                        </a:rPr>
                        <a:t>No exista acogida por parte de los clientes</a:t>
                      </a:r>
                      <a:r>
                        <a:rPr lang="es-EC" sz="1200" dirty="0">
                          <a:latin typeface="Times New Roman"/>
                          <a:ea typeface="Calibri"/>
                          <a:cs typeface="Times New Roman"/>
                        </a:rPr>
                        <a:t>.</a:t>
                      </a:r>
                      <a:endParaRPr lang="es-EC" sz="1200" dirty="0">
                        <a:latin typeface="Times New Roman"/>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57150" cap="flat" cmpd="dbl" algn="ctr">
                      <a:solidFill>
                        <a:srgbClr val="76923C"/>
                      </a:solidFill>
                      <a:prstDash val="solid"/>
                      <a:round/>
                      <a:headEnd type="none" w="med" len="med"/>
                      <a:tailEnd type="none" w="med" len="med"/>
                    </a:lnT>
                    <a:lnB w="57150" cap="flat" cmpd="dbl" algn="ctr">
                      <a:solidFill>
                        <a:srgbClr val="76923C"/>
                      </a:solidFill>
                      <a:prstDash val="solid"/>
                      <a:round/>
                      <a:headEnd type="none" w="med" len="med"/>
                      <a:tailEnd type="none" w="med" len="med"/>
                    </a:lnB>
                  </a:tcPr>
                </a:tc>
              </a:tr>
            </a:tbl>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621070"/>
          <a:ext cx="8712967" cy="5944772"/>
        </p:xfrm>
        <a:graphic>
          <a:graphicData uri="http://schemas.openxmlformats.org/drawingml/2006/table">
            <a:tbl>
              <a:tblPr/>
              <a:tblGrid>
                <a:gridCol w="504056"/>
                <a:gridCol w="4248472"/>
                <a:gridCol w="3960439"/>
              </a:tblGrid>
              <a:tr h="134838">
                <a:tc>
                  <a:txBody>
                    <a:bodyPr/>
                    <a:lstStyle/>
                    <a:p>
                      <a:pPr marL="457200" algn="just">
                        <a:lnSpc>
                          <a:spcPct val="115000"/>
                        </a:lnSpc>
                        <a:spcAft>
                          <a:spcPts val="0"/>
                        </a:spcAft>
                      </a:pPr>
                      <a:endParaRPr lang="es-EC" sz="12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200" b="1">
                          <a:latin typeface="Times New Roman"/>
                          <a:ea typeface="Calibri"/>
                          <a:cs typeface="Times New Roman"/>
                        </a:rPr>
                        <a:t>OPORTUNIDADES</a:t>
                      </a:r>
                      <a:endParaRPr lang="es-EC" sz="120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200" b="1">
                          <a:latin typeface="Times New Roman"/>
                          <a:ea typeface="Calibri"/>
                          <a:cs typeface="Times New Roman"/>
                        </a:rPr>
                        <a:t>AMENAZAS</a:t>
                      </a:r>
                      <a:endParaRPr lang="es-EC" sz="120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34838">
                <a:tc rowSpan="4">
                  <a:txBody>
                    <a:bodyPr/>
                    <a:lstStyle/>
                    <a:p>
                      <a:pPr marL="457200" algn="just">
                        <a:lnSpc>
                          <a:spcPct val="115000"/>
                        </a:lnSpc>
                        <a:spcAft>
                          <a:spcPts val="0"/>
                        </a:spcAft>
                      </a:pPr>
                      <a:r>
                        <a:rPr lang="es-EC" sz="1200" b="1" dirty="0">
                          <a:latin typeface="Times New Roman"/>
                          <a:ea typeface="Calibri"/>
                          <a:cs typeface="Times New Roman"/>
                        </a:rPr>
                        <a:t>FORTALEZAS</a:t>
                      </a:r>
                      <a:endParaRPr lang="es-EC" sz="1200" dirty="0">
                        <a:latin typeface="Times New Roman"/>
                        <a:ea typeface="Times New Roman"/>
                        <a:cs typeface="Times New Roman"/>
                      </a:endParaRPr>
                    </a:p>
                  </a:txBody>
                  <a:tcPr marL="30986" marR="30986" marT="0" marB="0" vert="wordArtVert"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200" b="1">
                          <a:latin typeface="Times New Roman"/>
                          <a:ea typeface="Calibri"/>
                          <a:cs typeface="Times New Roman"/>
                        </a:rPr>
                        <a:t>FO</a:t>
                      </a:r>
                      <a:endParaRPr lang="es-EC" sz="120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457200" algn="ctr">
                        <a:lnSpc>
                          <a:spcPct val="115000"/>
                        </a:lnSpc>
                        <a:spcAft>
                          <a:spcPts val="0"/>
                        </a:spcAft>
                      </a:pPr>
                      <a:r>
                        <a:rPr lang="es-EC" sz="1200" b="1">
                          <a:latin typeface="Times New Roman"/>
                          <a:ea typeface="Calibri"/>
                          <a:cs typeface="Times New Roman"/>
                        </a:rPr>
                        <a:t>FA</a:t>
                      </a:r>
                      <a:endParaRPr lang="es-EC" sz="120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r>
              <a:tr h="704325">
                <a:tc vMerge="1">
                  <a:txBody>
                    <a:bodyPr/>
                    <a:lstStyle/>
                    <a:p>
                      <a:endParaRPr lang="es-EC"/>
                    </a:p>
                  </a:txBody>
                  <a:tcPr/>
                </a:tc>
                <a:tc>
                  <a:txBody>
                    <a:bodyPr/>
                    <a:lstStyle/>
                    <a:p>
                      <a:pPr marL="177800" indent="0" algn="just">
                        <a:lnSpc>
                          <a:spcPct val="115000"/>
                        </a:lnSpc>
                        <a:spcAft>
                          <a:spcPts val="0"/>
                        </a:spcAft>
                      </a:pPr>
                      <a:r>
                        <a:rPr lang="es-EC" sz="1300" dirty="0">
                          <a:latin typeface="Times New Roman"/>
                          <a:ea typeface="Calibri"/>
                          <a:cs typeface="Times New Roman"/>
                        </a:rPr>
                        <a:t>Mantener e innovar cada una de las gamas de juegos que la empresa tiene, para de esta manera lograr la atención y satisfacción del cliente.</a:t>
                      </a:r>
                      <a:endParaRPr lang="es-EC" sz="13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177800" indent="0" algn="just">
                        <a:lnSpc>
                          <a:spcPct val="115000"/>
                        </a:lnSpc>
                        <a:spcAft>
                          <a:spcPts val="0"/>
                        </a:spcAft>
                      </a:pPr>
                      <a:r>
                        <a:rPr lang="es-EC" sz="1300" b="1" dirty="0">
                          <a:latin typeface="Times New Roman"/>
                          <a:ea typeface="Calibri"/>
                          <a:cs typeface="Times New Roman"/>
                        </a:rPr>
                        <a:t>Conservar los precios que se encuentren asignados, con el fin de que los clientes sigan acudiendo a los juegos.</a:t>
                      </a:r>
                      <a:endParaRPr lang="es-EC" sz="13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r>
              <a:tr h="704325">
                <a:tc vMerge="1">
                  <a:txBody>
                    <a:bodyPr/>
                    <a:lstStyle/>
                    <a:p>
                      <a:endParaRPr lang="es-EC"/>
                    </a:p>
                  </a:txBody>
                  <a:tcPr/>
                </a:tc>
                <a:tc>
                  <a:txBody>
                    <a:bodyPr/>
                    <a:lstStyle/>
                    <a:p>
                      <a:pPr marL="171450" indent="0" algn="just">
                        <a:lnSpc>
                          <a:spcPct val="115000"/>
                        </a:lnSpc>
                        <a:spcAft>
                          <a:spcPts val="0"/>
                        </a:spcAft>
                      </a:pPr>
                      <a:r>
                        <a:rPr lang="es-EC" sz="1300" dirty="0">
                          <a:latin typeface="Times New Roman"/>
                          <a:ea typeface="Calibri"/>
                          <a:cs typeface="Times New Roman"/>
                        </a:rPr>
                        <a:t>Buscar lugares estratégicos, como ciudades que tengan mayor cantidad de niños, de esta manera poder crecer en el mercado del entretenimiento.</a:t>
                      </a:r>
                      <a:endParaRPr lang="es-EC" sz="13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171450" indent="0" algn="just">
                        <a:lnSpc>
                          <a:spcPct val="115000"/>
                        </a:lnSpc>
                        <a:spcAft>
                          <a:spcPts val="0"/>
                        </a:spcAft>
                      </a:pPr>
                      <a:r>
                        <a:rPr lang="es-EC" sz="1300" b="1" dirty="0">
                          <a:latin typeface="Times New Roman"/>
                          <a:ea typeface="Calibri"/>
                          <a:cs typeface="Times New Roman"/>
                        </a:rPr>
                        <a:t>Mantener y mejorar la calidad de los juegos, para tener ventaja sobre los posibles competidores.</a:t>
                      </a:r>
                      <a:endParaRPr lang="es-EC" sz="13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r>
              <a:tr h="1173875">
                <a:tc vMerge="1">
                  <a:txBody>
                    <a:bodyPr/>
                    <a:lstStyle/>
                    <a:p>
                      <a:endParaRPr lang="es-EC"/>
                    </a:p>
                  </a:txBody>
                  <a:tcPr/>
                </a:tc>
                <a:tc>
                  <a:txBody>
                    <a:bodyPr/>
                    <a:lstStyle/>
                    <a:p>
                      <a:pPr marL="171450" indent="0" algn="just">
                        <a:lnSpc>
                          <a:spcPct val="115000"/>
                        </a:lnSpc>
                        <a:spcAft>
                          <a:spcPts val="0"/>
                        </a:spcAft>
                      </a:pPr>
                      <a:r>
                        <a:rPr lang="es-EC" sz="1300" dirty="0">
                          <a:latin typeface="Times New Roman"/>
                          <a:ea typeface="Calibri"/>
                          <a:cs typeface="Times New Roman"/>
                        </a:rPr>
                        <a:t>Mantener el trabajo en equipo y la rotación de personal dentro de la organización, con la finalidad de brindar un mejor servicio diferenciado al cliente a bajo costo, y sobre todo evitar inconvenientes y pérdida de tiempo.</a:t>
                      </a:r>
                      <a:endParaRPr lang="es-EC" sz="13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177800" indent="0" algn="just">
                        <a:lnSpc>
                          <a:spcPct val="115000"/>
                        </a:lnSpc>
                        <a:spcAft>
                          <a:spcPts val="0"/>
                        </a:spcAft>
                      </a:pPr>
                      <a:r>
                        <a:rPr lang="es-EC" sz="1300" b="1" dirty="0">
                          <a:latin typeface="Times New Roman"/>
                          <a:ea typeface="Calibri"/>
                          <a:cs typeface="Times New Roman"/>
                        </a:rPr>
                        <a:t>Fijar los precios de los nuevos juegos dependiendo del lugar donde se encuentre ubicado el local, ya que cada sitio cuenta con diferentes niveles sociales.</a:t>
                      </a:r>
                      <a:endParaRPr lang="es-EC" sz="13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r>
              <a:tr h="234775">
                <a:tc rowSpan="3">
                  <a:txBody>
                    <a:bodyPr/>
                    <a:lstStyle/>
                    <a:p>
                      <a:pPr marL="457200" algn="just" defTabSz="914400" rtl="0" eaLnBrk="1" latinLnBrk="0" hangingPunct="1">
                        <a:lnSpc>
                          <a:spcPct val="115000"/>
                        </a:lnSpc>
                        <a:spcAft>
                          <a:spcPts val="0"/>
                        </a:spcAft>
                      </a:pPr>
                      <a:r>
                        <a:rPr lang="es-EC" sz="1200" b="1" kern="1200" dirty="0">
                          <a:solidFill>
                            <a:schemeClr val="tx1"/>
                          </a:solidFill>
                          <a:latin typeface="Times New Roman"/>
                          <a:ea typeface="Calibri"/>
                          <a:cs typeface="Times New Roman"/>
                        </a:rPr>
                        <a:t>DEBILIDADES</a:t>
                      </a:r>
                    </a:p>
                  </a:txBody>
                  <a:tcPr marL="30986" marR="30986" marT="0" marB="0" vert="wordArtVert"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s-EC" sz="1200" b="1">
                          <a:latin typeface="Times New Roman"/>
                          <a:ea typeface="Calibri"/>
                          <a:cs typeface="Times New Roman"/>
                        </a:rPr>
                        <a:t>DO</a:t>
                      </a:r>
                      <a:endParaRPr lang="es-EC" sz="120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marL="457200" algn="ctr">
                        <a:lnSpc>
                          <a:spcPct val="115000"/>
                        </a:lnSpc>
                        <a:spcAft>
                          <a:spcPts val="0"/>
                        </a:spcAft>
                      </a:pPr>
                      <a:r>
                        <a:rPr lang="es-EC" sz="1200" b="1">
                          <a:latin typeface="Times New Roman"/>
                          <a:ea typeface="Calibri"/>
                          <a:cs typeface="Times New Roman"/>
                        </a:rPr>
                        <a:t>DA</a:t>
                      </a:r>
                      <a:endParaRPr lang="es-EC" sz="120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r>
              <a:tr h="1298198">
                <a:tc vMerge="1">
                  <a:txBody>
                    <a:bodyPr/>
                    <a:lstStyle/>
                    <a:p>
                      <a:endParaRPr lang="es-EC"/>
                    </a:p>
                  </a:txBody>
                  <a:tcPr/>
                </a:tc>
                <a:tc>
                  <a:txBody>
                    <a:bodyPr/>
                    <a:lstStyle/>
                    <a:p>
                      <a:pPr marL="171450" indent="0" algn="just">
                        <a:lnSpc>
                          <a:spcPct val="115000"/>
                        </a:lnSpc>
                        <a:spcAft>
                          <a:spcPts val="0"/>
                        </a:spcAft>
                      </a:pPr>
                      <a:r>
                        <a:rPr lang="es-EC" sz="1300" b="1" dirty="0">
                          <a:latin typeface="Times New Roman"/>
                          <a:ea typeface="Calibri"/>
                          <a:cs typeface="Times New Roman"/>
                        </a:rPr>
                        <a:t>Adquirir nuevos equipos y software, para mantener una mejor comunicación, supervisión y control en cada uno de los establecimientos de la empresa, además poder competir dentro del sector de entretenimiento.</a:t>
                      </a:r>
                      <a:endParaRPr lang="es-EC" sz="13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marL="177800" indent="0" algn="just">
                        <a:lnSpc>
                          <a:spcPct val="115000"/>
                        </a:lnSpc>
                        <a:spcAft>
                          <a:spcPts val="0"/>
                        </a:spcAft>
                      </a:pPr>
                      <a:r>
                        <a:rPr lang="es-EC" sz="1300" dirty="0">
                          <a:latin typeface="Times New Roman"/>
                          <a:ea typeface="Calibri"/>
                          <a:cs typeface="Times New Roman"/>
                        </a:rPr>
                        <a:t>Buscar nuevas fuentes de financiamiento a largo plazo y a costos bajos, con el fin de asignar recursos suficientes al correcto funcionamiento de la empresa y de esta manera estar en condiciones para enfrentar posibles competidores.</a:t>
                      </a:r>
                      <a:endParaRPr lang="es-EC" sz="13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r>
              <a:tr h="1408650">
                <a:tc vMerge="1">
                  <a:txBody>
                    <a:bodyPr/>
                    <a:lstStyle/>
                    <a:p>
                      <a:endParaRPr lang="es-EC"/>
                    </a:p>
                  </a:txBody>
                  <a:tcPr/>
                </a:tc>
                <a:tc>
                  <a:txBody>
                    <a:bodyPr/>
                    <a:lstStyle/>
                    <a:p>
                      <a:pPr marL="171450" indent="0" algn="just">
                        <a:lnSpc>
                          <a:spcPct val="115000"/>
                        </a:lnSpc>
                        <a:spcAft>
                          <a:spcPts val="0"/>
                        </a:spcAft>
                      </a:pPr>
                      <a:r>
                        <a:rPr lang="es-EC" sz="1300" b="1" dirty="0">
                          <a:latin typeface="Times New Roman"/>
                          <a:ea typeface="Calibri"/>
                          <a:cs typeface="Times New Roman"/>
                        </a:rPr>
                        <a:t>Aumentar el capital de trabajo, a través de nuevos financiamientos que ofrece tanto el mercado financiero como el bursátil, para poder satisfacer de mejor manera el aumento de la demanda y aprovechar la oportunidad de que muchos hogares asignan una parte de sus ingresos para la distracción.</a:t>
                      </a:r>
                      <a:endParaRPr lang="es-EC" sz="13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DFEC"/>
                    </a:solidFill>
                  </a:tcPr>
                </a:tc>
                <a:tc>
                  <a:txBody>
                    <a:bodyPr/>
                    <a:lstStyle/>
                    <a:p>
                      <a:pPr marL="171450" indent="0" algn="just">
                        <a:lnSpc>
                          <a:spcPct val="115000"/>
                        </a:lnSpc>
                        <a:spcAft>
                          <a:spcPts val="0"/>
                        </a:spcAft>
                      </a:pPr>
                      <a:r>
                        <a:rPr lang="es-EC" sz="1400" dirty="0">
                          <a:latin typeface="Times New Roman"/>
                          <a:ea typeface="Calibri"/>
                          <a:cs typeface="Times New Roman"/>
                        </a:rPr>
                        <a:t>Innovar en los servicios, para que de esta manera sea atractivo y llamativo para los clientes.</a:t>
                      </a:r>
                      <a:endParaRPr lang="es-EC" sz="1400" dirty="0">
                        <a:latin typeface="Times New Roman"/>
                        <a:ea typeface="Times New Roman"/>
                        <a:cs typeface="Times New Roman"/>
                      </a:endParaRPr>
                    </a:p>
                  </a:txBody>
                  <a:tcPr marL="30986" marR="3098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AF1DD"/>
                    </a:solidFill>
                  </a:tcPr>
                </a:tc>
              </a:tr>
            </a:tbl>
          </a:graphicData>
        </a:graphic>
      </p:graphicFrame>
      <p:sp>
        <p:nvSpPr>
          <p:cNvPr id="3" name="2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755576" y="1421627"/>
            <a:ext cx="7828015" cy="3231509"/>
          </a:xfrm>
          <a:prstGeom prst="rect">
            <a:avLst/>
          </a:prstGeom>
          <a:noFill/>
          <a:ln w="9525">
            <a:noFill/>
            <a:miter lim="800000"/>
            <a:headEnd/>
            <a:tailEnd/>
          </a:ln>
          <a:effectLst/>
        </p:spPr>
        <p:txBody>
          <a:bodyPr vert="horz" wrap="square" lIns="91440" tIns="304704" rIns="91440" bIns="15235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s-ES" sz="5400" b="1" i="0" u="none" strike="noStrike" normalizeH="0" baseline="0" dirty="0" smtClean="0" bmk="_Toc323507507">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Times New Roman" pitchFamily="18" charset="0"/>
                <a:cs typeface="Times New Roman" pitchFamily="18" charset="0"/>
              </a:rPr>
              <a:t>CAPÍTULO III: DIRECCIONAMIENTO ESTRATÉGICO</a:t>
            </a:r>
            <a:endParaRPr kumimoji="0" lang="es-ES" sz="5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3"/>
          <p:cNvSpPr>
            <a:spLocks noChangeArrowheads="1"/>
          </p:cNvSpPr>
          <p:nvPr/>
        </p:nvSpPr>
        <p:spPr bwMode="auto">
          <a:xfrm>
            <a:off x="0" y="5157192"/>
            <a:ext cx="5148064" cy="1440160"/>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mn-lt"/>
                <a:ea typeface="Times New Roman" pitchFamily="18" charset="0"/>
                <a:cs typeface="Arial" pitchFamily="34" charset="0"/>
              </a:rPr>
              <a:t>AGESE es una empresa dedicada al esparcimiento y entretenimiento familiar mediante los juegos lúdicos.  La compañía está enfocada a que la familia y en especial los niños jueguen mientras hacen ejercicios,  ofreciendo un servicio individual y personalizado a gusto de cada cliente,  satisfaciendo los deseos, expectativas y esparcimiento en el tiempo libre de niños, jóvenes y adultos, convirtiendo en  una mejor opción para la convivencia sana y unión familiar.</a:t>
            </a:r>
            <a:endParaRPr kumimoji="0" lang="es-ES" sz="1200" b="0" i="0" u="none" strike="noStrike" cap="none" normalizeH="0" baseline="0" dirty="0" smtClean="0">
              <a:ln>
                <a:noFill/>
              </a:ln>
              <a:solidFill>
                <a:schemeClr val="tx1"/>
              </a:solidFill>
              <a:effectLst/>
              <a:latin typeface="+mn-lt"/>
              <a:cs typeface="Arial" pitchFamily="34" charset="0"/>
            </a:endParaRPr>
          </a:p>
        </p:txBody>
      </p:sp>
      <p:sp>
        <p:nvSpPr>
          <p:cNvPr id="47109" name="WordArt 5"/>
          <p:cNvSpPr>
            <a:spLocks noChangeArrowheads="1" noChangeShapeType="1" noTextEdit="1"/>
          </p:cNvSpPr>
          <p:nvPr/>
        </p:nvSpPr>
        <p:spPr bwMode="auto">
          <a:xfrm>
            <a:off x="323528" y="4653136"/>
            <a:ext cx="1476375" cy="514350"/>
          </a:xfrm>
          <a:prstGeom prst="rect">
            <a:avLst/>
          </a:prstGeom>
        </p:spPr>
        <p:txBody>
          <a:bodyPr wrap="none" fromWordArt="1">
            <a:prstTxWarp prst="textPlain">
              <a:avLst>
                <a:gd name="adj" fmla="val 50000"/>
              </a:avLst>
            </a:prstTxWarp>
          </a:bodyPr>
          <a:lstStyle/>
          <a:p>
            <a:pPr algn="ctr" rtl="0"/>
            <a:r>
              <a:rPr lang="es-EC" sz="1200" kern="10" spc="0" dirty="0" smtClean="0">
                <a:ln w="12700">
                  <a:solidFill>
                    <a:srgbClr val="C2D69B"/>
                  </a:solidFill>
                  <a:round/>
                  <a:headEnd/>
                  <a:tailEnd/>
                </a:ln>
                <a:solidFill>
                  <a:srgbClr val="C2D69B">
                    <a:alpha val="50000"/>
                  </a:srgbClr>
                </a:solidFill>
                <a:effectLst>
                  <a:outerShdw dist="45791" dir="2021404" algn="ctr" rotWithShape="0">
                    <a:srgbClr val="9999FF"/>
                  </a:outerShdw>
                </a:effectLst>
                <a:latin typeface="+mn-lt"/>
              </a:rPr>
              <a:t>MISIÓN</a:t>
            </a:r>
            <a:endParaRPr lang="es-EC" sz="1200" kern="10" spc="0" dirty="0">
              <a:ln w="12700">
                <a:solidFill>
                  <a:srgbClr val="C2D69B"/>
                </a:solidFill>
                <a:round/>
                <a:headEnd/>
                <a:tailEnd/>
              </a:ln>
              <a:solidFill>
                <a:srgbClr val="C2D69B">
                  <a:alpha val="50000"/>
                </a:srgbClr>
              </a:solidFill>
              <a:effectLst>
                <a:outerShdw dist="45791" dir="2021404" algn="ctr" rotWithShape="0">
                  <a:srgbClr val="9999FF"/>
                </a:outerShdw>
              </a:effectLst>
              <a:latin typeface="+mn-lt"/>
            </a:endParaRPr>
          </a:p>
        </p:txBody>
      </p:sp>
      <p:sp>
        <p:nvSpPr>
          <p:cNvPr id="47110" name="WordArt 6"/>
          <p:cNvSpPr>
            <a:spLocks noChangeArrowheads="1" noChangeShapeType="1" noTextEdit="1"/>
          </p:cNvSpPr>
          <p:nvPr/>
        </p:nvSpPr>
        <p:spPr bwMode="auto">
          <a:xfrm>
            <a:off x="971600" y="1196752"/>
            <a:ext cx="3886200" cy="161925"/>
          </a:xfrm>
          <a:prstGeom prst="rect">
            <a:avLst/>
          </a:prstGeom>
        </p:spPr>
        <p:txBody>
          <a:bodyPr wrap="none" fromWordArt="1">
            <a:prstTxWarp prst="textPlain">
              <a:avLst>
                <a:gd name="adj" fmla="val 50000"/>
              </a:avLst>
            </a:prstTxWarp>
          </a:bodyPr>
          <a:lstStyle/>
          <a:p>
            <a:pPr algn="ctr" rtl="0"/>
            <a:r>
              <a:rPr lang="es-EC" sz="1200" kern="10" spc="900" smtClean="0">
                <a:ln w="9525">
                  <a:solidFill>
                    <a:srgbClr val="000000"/>
                  </a:solidFill>
                  <a:round/>
                  <a:headEnd/>
                  <a:tailEnd/>
                </a:ln>
                <a:gradFill rotWithShape="0">
                  <a:gsLst>
                    <a:gs pos="0">
                      <a:srgbClr val="B2A1C7"/>
                    </a:gs>
                    <a:gs pos="100000">
                      <a:srgbClr val="B2A1C7">
                        <a:gamma/>
                        <a:tint val="20000"/>
                        <a:invGamma/>
                      </a:srgbClr>
                    </a:gs>
                  </a:gsLst>
                  <a:path path="rect">
                    <a:fillToRect l="50000" t="50000" r="50000" b="50000"/>
                  </a:path>
                </a:gradFill>
                <a:effectLst/>
                <a:latin typeface="+mn-lt"/>
              </a:rPr>
              <a:t>PRINCIPIOS</a:t>
            </a:r>
            <a:endParaRPr lang="es-EC" sz="1200" kern="10" spc="900">
              <a:ln w="9525">
                <a:solidFill>
                  <a:srgbClr val="000000"/>
                </a:solidFill>
                <a:round/>
                <a:headEnd/>
                <a:tailEnd/>
              </a:ln>
              <a:gradFill rotWithShape="0">
                <a:gsLst>
                  <a:gs pos="0">
                    <a:srgbClr val="B2A1C7"/>
                  </a:gs>
                  <a:gs pos="100000">
                    <a:srgbClr val="B2A1C7">
                      <a:gamma/>
                      <a:tint val="20000"/>
                      <a:invGamma/>
                    </a:srgbClr>
                  </a:gs>
                </a:gsLst>
                <a:path path="rect">
                  <a:fillToRect l="50000" t="50000" r="50000" b="50000"/>
                </a:path>
              </a:gradFill>
              <a:effectLst/>
              <a:latin typeface="+mn-lt"/>
            </a:endParaRPr>
          </a:p>
        </p:txBody>
      </p:sp>
      <p:graphicFrame>
        <p:nvGraphicFramePr>
          <p:cNvPr id="5" name="4 Diagrama"/>
          <p:cNvGraphicFramePr/>
          <p:nvPr/>
        </p:nvGraphicFramePr>
        <p:xfrm>
          <a:off x="6804248" y="4581128"/>
          <a:ext cx="2339752" cy="1476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12" name="WordArt 8"/>
          <p:cNvSpPr>
            <a:spLocks noChangeArrowheads="1" noChangeShapeType="1" noTextEdit="1"/>
          </p:cNvSpPr>
          <p:nvPr/>
        </p:nvSpPr>
        <p:spPr bwMode="auto">
          <a:xfrm rot="5400000">
            <a:off x="6057043" y="5184317"/>
            <a:ext cx="2070473" cy="288032"/>
          </a:xfrm>
          <a:prstGeom prst="rect">
            <a:avLst/>
          </a:prstGeom>
        </p:spPr>
        <p:txBody>
          <a:bodyPr vert="wordArtVert" wrap="none" fromWordArt="1">
            <a:prstTxWarp prst="textPlain">
              <a:avLst>
                <a:gd name="adj" fmla="val 50000"/>
              </a:avLst>
            </a:prstTxWarp>
          </a:bodyPr>
          <a:lstStyle/>
          <a:p>
            <a:pPr algn="ctr" rtl="0" fontAlgn="auto"/>
            <a:r>
              <a:rPr lang="es-EC" sz="1200" i="1" kern="10" spc="1000" dirty="0" smtClean="0">
                <a:ln w="9525">
                  <a:solidFill>
                    <a:srgbClr val="800000"/>
                  </a:solidFill>
                  <a:round/>
                  <a:headEnd/>
                  <a:tailEnd/>
                </a:ln>
                <a:solidFill>
                  <a:srgbClr val="800000"/>
                </a:solidFill>
                <a:effectLst>
                  <a:outerShdw dist="35921" dir="2700000" algn="ctr" rotWithShape="0">
                    <a:srgbClr val="B2B2B2">
                      <a:alpha val="80000"/>
                    </a:srgbClr>
                  </a:outerShdw>
                </a:effectLst>
                <a:latin typeface="+mn-lt"/>
              </a:rPr>
              <a:t>VALORES</a:t>
            </a:r>
            <a:endParaRPr lang="es-EC" sz="1200" i="1" kern="10" spc="1000" dirty="0">
              <a:ln w="9525">
                <a:solidFill>
                  <a:srgbClr val="800000"/>
                </a:solidFill>
                <a:round/>
                <a:headEnd/>
                <a:tailEnd/>
              </a:ln>
              <a:solidFill>
                <a:srgbClr val="800000"/>
              </a:solidFill>
              <a:effectLst>
                <a:outerShdw dist="35921" dir="2700000" algn="ctr" rotWithShape="0">
                  <a:srgbClr val="B2B2B2">
                    <a:alpha val="80000"/>
                  </a:srgbClr>
                </a:outerShdw>
              </a:effectLst>
              <a:latin typeface="+mn-lt"/>
            </a:endParaRPr>
          </a:p>
        </p:txBody>
      </p:sp>
      <p:sp>
        <p:nvSpPr>
          <p:cNvPr id="47105" name="AutoShape 1"/>
          <p:cNvSpPr>
            <a:spLocks noChangeArrowheads="1"/>
          </p:cNvSpPr>
          <p:nvPr/>
        </p:nvSpPr>
        <p:spPr bwMode="auto">
          <a:xfrm>
            <a:off x="6107980" y="548680"/>
            <a:ext cx="3036020" cy="2162175"/>
          </a:xfrm>
          <a:prstGeom prst="flowChartAlternateProcess">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mn-lt"/>
                <a:ea typeface="Times New Roman" pitchFamily="18" charset="0"/>
                <a:cs typeface="Arial" pitchFamily="34" charset="0"/>
              </a:rPr>
              <a:t>Para el 2013, nuestra visión es llegar obtener un crecimiento de más del 150%, proyecto plasmado ya en contratos con varios centros comerciales, logrando el reconocimiento por la innovación, calidad, servicio, rentabilidad y talento humano, mediante la disposición </a:t>
            </a:r>
            <a:r>
              <a:rPr kumimoji="0" lang="es-EC" sz="1200" b="0" i="0" u="none" strike="noStrike" cap="none" normalizeH="0" baseline="0" dirty="0" smtClean="0">
                <a:ln>
                  <a:noFill/>
                </a:ln>
                <a:solidFill>
                  <a:schemeClr val="tx1"/>
                </a:solidFill>
                <a:effectLst/>
                <a:latin typeface="+mn-lt"/>
                <a:ea typeface="Times New Roman" pitchFamily="18" charset="0"/>
                <a:cs typeface="Arial" pitchFamily="34" charset="0"/>
              </a:rPr>
              <a:t>de un equipo profesional, específico e innovador con una gran capacidad de adaptación, además de una infraestructura sólida con cobertura a nivel nacional.</a:t>
            </a:r>
            <a:endParaRPr kumimoji="0" lang="es-EC"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7106" name="WordArt 2"/>
          <p:cNvSpPr>
            <a:spLocks noChangeArrowheads="1" noChangeShapeType="1" noTextEdit="1"/>
          </p:cNvSpPr>
          <p:nvPr/>
        </p:nvSpPr>
        <p:spPr bwMode="auto">
          <a:xfrm>
            <a:off x="6767513" y="0"/>
            <a:ext cx="1476375" cy="514350"/>
          </a:xfrm>
          <a:prstGeom prst="rect">
            <a:avLst/>
          </a:prstGeom>
        </p:spPr>
        <p:txBody>
          <a:bodyPr wrap="none" fromWordArt="1">
            <a:prstTxWarp prst="textPlain">
              <a:avLst>
                <a:gd name="adj" fmla="val 50000"/>
              </a:avLst>
            </a:prstTxWarp>
          </a:bodyPr>
          <a:lstStyle/>
          <a:p>
            <a:pPr algn="ctr" rtl="0"/>
            <a:r>
              <a:rPr lang="es-EC" sz="1200" kern="10" spc="0" dirty="0" smtClean="0">
                <a:ln w="12700">
                  <a:solidFill>
                    <a:srgbClr val="000000"/>
                  </a:solidFill>
                  <a:round/>
                  <a:headEnd/>
                  <a:tailEnd/>
                </a:ln>
                <a:solidFill>
                  <a:srgbClr val="FFFF00">
                    <a:alpha val="50000"/>
                  </a:srgbClr>
                </a:solidFill>
                <a:effectLst>
                  <a:outerShdw dist="45791" dir="2021404" algn="ctr" rotWithShape="0">
                    <a:srgbClr val="9999FF"/>
                  </a:outerShdw>
                </a:effectLst>
                <a:latin typeface="+mn-lt"/>
              </a:rPr>
              <a:t>VISIÓN</a:t>
            </a:r>
            <a:endParaRPr lang="es-EC" sz="1200" kern="10" spc="0" dirty="0">
              <a:ln w="12700">
                <a:solidFill>
                  <a:srgbClr val="000000"/>
                </a:solidFill>
                <a:round/>
                <a:headEnd/>
                <a:tailEnd/>
              </a:ln>
              <a:solidFill>
                <a:srgbClr val="FFFF00">
                  <a:alpha val="50000"/>
                </a:srgbClr>
              </a:solidFill>
              <a:effectLst>
                <a:outerShdw dist="45791" dir="2021404" algn="ctr" rotWithShape="0">
                  <a:srgbClr val="9999FF"/>
                </a:outerShdw>
              </a:effectLst>
              <a:latin typeface="+mn-lt"/>
            </a:endParaRPr>
          </a:p>
        </p:txBody>
      </p:sp>
      <p:graphicFrame>
        <p:nvGraphicFramePr>
          <p:cNvPr id="9" name="8 Diagrama"/>
          <p:cNvGraphicFramePr/>
          <p:nvPr/>
        </p:nvGraphicFramePr>
        <p:xfrm>
          <a:off x="899592" y="1628800"/>
          <a:ext cx="5760640" cy="33444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9 Diagrama"/>
          <p:cNvGraphicFramePr/>
          <p:nvPr/>
        </p:nvGraphicFramePr>
        <p:xfrm>
          <a:off x="467544" y="476672"/>
          <a:ext cx="5486400" cy="8572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7114" name="Rectangle 10"/>
          <p:cNvSpPr>
            <a:spLocks noChangeArrowheads="1"/>
          </p:cNvSpPr>
          <p:nvPr/>
        </p:nvSpPr>
        <p:spPr bwMode="auto">
          <a:xfrm>
            <a:off x="0"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mn-lt"/>
                <a:ea typeface="Times New Roman" pitchFamily="18" charset="0"/>
                <a:cs typeface="Arial" pitchFamily="34" charset="0"/>
              </a:rPr>
              <a:t/>
            </a:r>
            <a:br>
              <a:rPr kumimoji="0" lang="es-ES" sz="1200" b="0" i="0" u="none" strike="noStrike" cap="none" normalizeH="0" baseline="0" smtClean="0">
                <a:ln>
                  <a:noFill/>
                </a:ln>
                <a:solidFill>
                  <a:schemeClr val="tx1"/>
                </a:solidFill>
                <a:effectLst/>
                <a:latin typeface="+mn-lt"/>
                <a:ea typeface="Times New Roman" pitchFamily="18" charset="0"/>
                <a:cs typeface="Arial" pitchFamily="34" charset="0"/>
              </a:rPr>
            </a:br>
            <a:endParaRPr kumimoji="0" lang="es-EC" sz="1200" b="0" i="0" u="none" strike="noStrike" cap="none" normalizeH="0" baseline="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smtClean="0">
              <a:ln>
                <a:noFill/>
              </a:ln>
              <a:solidFill>
                <a:schemeClr val="tx1"/>
              </a:solidFill>
              <a:effectLst/>
              <a:latin typeface="+mn-lt"/>
              <a:cs typeface="Arial" pitchFamily="34" charset="0"/>
            </a:endParaRPr>
          </a:p>
        </p:txBody>
      </p:sp>
      <p:sp>
        <p:nvSpPr>
          <p:cNvPr id="47117" name="Rectangle 13"/>
          <p:cNvSpPr>
            <a:spLocks noChangeArrowheads="1"/>
          </p:cNvSpPr>
          <p:nvPr/>
        </p:nvSpPr>
        <p:spPr bwMode="auto">
          <a:xfrm>
            <a:off x="0" y="-323166"/>
            <a:ext cx="110799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mn-lt"/>
                <a:ea typeface="Times New Roman" pitchFamily="18" charset="0"/>
                <a:cs typeface="Arial" pitchFamily="34" charset="0"/>
              </a:rPr>
              <a:t> 	</a:t>
            </a:r>
            <a:endParaRPr kumimoji="0" lang="es-ES" sz="1200" b="0" i="0" u="none" strike="noStrike" cap="none" normalizeH="0" baseline="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mn-lt"/>
                <a:ea typeface="Times New Roman" pitchFamily="18" charset="0"/>
                <a:cs typeface="Arial" pitchFamily="34" charset="0"/>
              </a:rPr>
              <a:t/>
            </a:r>
            <a:br>
              <a:rPr kumimoji="0" lang="es-ES" sz="1200" b="0" i="0" u="none" strike="noStrike" cap="none" normalizeH="0" baseline="0" smtClean="0">
                <a:ln>
                  <a:noFill/>
                </a:ln>
                <a:solidFill>
                  <a:schemeClr val="tx1"/>
                </a:solidFill>
                <a:effectLst/>
                <a:latin typeface="+mn-lt"/>
                <a:ea typeface="Times New Roman" pitchFamily="18" charset="0"/>
                <a:cs typeface="Arial" pitchFamily="34" charset="0"/>
              </a:rPr>
            </a:br>
            <a:endParaRPr kumimoji="0" lang="es-ES" sz="1200" b="0" i="0" u="none" strike="noStrike" cap="none" normalizeH="0" baseline="0" smtClean="0">
              <a:ln>
                <a:noFill/>
              </a:ln>
              <a:solidFill>
                <a:schemeClr val="tx1"/>
              </a:solidFill>
              <a:effectLst/>
              <a:latin typeface="+mn-lt"/>
              <a:cs typeface="Arial" pitchFamily="34" charset="0"/>
            </a:endParaRPr>
          </a:p>
        </p:txBody>
      </p:sp>
      <p:sp>
        <p:nvSpPr>
          <p:cNvPr id="13" name="12 Botón de acción: Inicio">
            <a:hlinkClick r:id="rId1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edge">
                                      <p:cBhvr>
                                        <p:cTn id="7" dur="1000"/>
                                        <p:tgtEl>
                                          <p:spTgt spid="47107"/>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47109"/>
                                        </p:tgtEl>
                                        <p:attrNameLst>
                                          <p:attrName>style.visibility</p:attrName>
                                        </p:attrNameLst>
                                      </p:cBhvr>
                                      <p:to>
                                        <p:strVal val="visible"/>
                                      </p:to>
                                    </p:set>
                                    <p:animEffect transition="in" filter="wedge">
                                      <p:cBhvr>
                                        <p:cTn id="11" dur="1000"/>
                                        <p:tgtEl>
                                          <p:spTgt spid="47109"/>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1000"/>
                                        <p:tgtEl>
                                          <p:spTgt spid="9"/>
                                        </p:tgtEl>
                                      </p:cBhvr>
                                    </p:animEffect>
                                  </p:childTnLst>
                                </p:cTn>
                              </p:par>
                            </p:childTnLst>
                          </p:cTn>
                        </p:par>
                        <p:par>
                          <p:cTn id="16" fill="hold">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47112"/>
                                        </p:tgtEl>
                                        <p:attrNameLst>
                                          <p:attrName>style.visibility</p:attrName>
                                        </p:attrNameLst>
                                      </p:cBhvr>
                                      <p:to>
                                        <p:strVal val="visible"/>
                                      </p:to>
                                    </p:set>
                                    <p:animEffect transition="in" filter="wedge">
                                      <p:cBhvr>
                                        <p:cTn id="19" dur="1000"/>
                                        <p:tgtEl>
                                          <p:spTgt spid="47112"/>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1000"/>
                                        <p:tgtEl>
                                          <p:spTgt spid="5"/>
                                        </p:tgtEl>
                                      </p:cBhvr>
                                    </p:animEffect>
                                  </p:childTnLst>
                                </p:cTn>
                              </p:par>
                            </p:childTnLst>
                          </p:cTn>
                        </p:par>
                        <p:par>
                          <p:cTn id="23" fill="hold">
                            <p:stCondLst>
                              <p:cond delay="4000"/>
                            </p:stCondLst>
                            <p:childTnLst>
                              <p:par>
                                <p:cTn id="24" presetID="20" presetClass="entr" presetSubtype="0" fill="hold" grpId="0" nodeType="afterEffect">
                                  <p:stCondLst>
                                    <p:cond delay="0"/>
                                  </p:stCondLst>
                                  <p:childTnLst>
                                    <p:set>
                                      <p:cBhvr>
                                        <p:cTn id="25" dur="1" fill="hold">
                                          <p:stCondLst>
                                            <p:cond delay="0"/>
                                          </p:stCondLst>
                                        </p:cTn>
                                        <p:tgtEl>
                                          <p:spTgt spid="47110"/>
                                        </p:tgtEl>
                                        <p:attrNameLst>
                                          <p:attrName>style.visibility</p:attrName>
                                        </p:attrNameLst>
                                      </p:cBhvr>
                                      <p:to>
                                        <p:strVal val="visible"/>
                                      </p:to>
                                    </p:set>
                                    <p:animEffect transition="in" filter="wedge">
                                      <p:cBhvr>
                                        <p:cTn id="26" dur="1000"/>
                                        <p:tgtEl>
                                          <p:spTgt spid="47110"/>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edge">
                                      <p:cBhvr>
                                        <p:cTn id="29" dur="1000"/>
                                        <p:tgtEl>
                                          <p:spTgt spid="10"/>
                                        </p:tgtEl>
                                      </p:cBhvr>
                                    </p:animEffect>
                                  </p:childTnLst>
                                </p:cTn>
                              </p:par>
                            </p:childTnLst>
                          </p:cTn>
                        </p:par>
                        <p:par>
                          <p:cTn id="30" fill="hold">
                            <p:stCondLst>
                              <p:cond delay="5000"/>
                            </p:stCondLst>
                            <p:childTnLst>
                              <p:par>
                                <p:cTn id="31" presetID="20" presetClass="entr" presetSubtype="0" fill="hold" grpId="0" nodeType="afterEffect">
                                  <p:stCondLst>
                                    <p:cond delay="0"/>
                                  </p:stCondLst>
                                  <p:childTnLst>
                                    <p:set>
                                      <p:cBhvr>
                                        <p:cTn id="32" dur="1" fill="hold">
                                          <p:stCondLst>
                                            <p:cond delay="0"/>
                                          </p:stCondLst>
                                        </p:cTn>
                                        <p:tgtEl>
                                          <p:spTgt spid="47106"/>
                                        </p:tgtEl>
                                        <p:attrNameLst>
                                          <p:attrName>style.visibility</p:attrName>
                                        </p:attrNameLst>
                                      </p:cBhvr>
                                      <p:to>
                                        <p:strVal val="visible"/>
                                      </p:to>
                                    </p:set>
                                    <p:animEffect transition="in" filter="wedge">
                                      <p:cBhvr>
                                        <p:cTn id="33" dur="1000"/>
                                        <p:tgtEl>
                                          <p:spTgt spid="47106"/>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47105"/>
                                        </p:tgtEl>
                                        <p:attrNameLst>
                                          <p:attrName>style.visibility</p:attrName>
                                        </p:attrNameLst>
                                      </p:cBhvr>
                                      <p:to>
                                        <p:strVal val="visible"/>
                                      </p:to>
                                    </p:set>
                                    <p:animEffect transition="in" filter="wedge">
                                      <p:cBhvr>
                                        <p:cTn id="36" dur="10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9" grpId="0"/>
      <p:bldP spid="47110" grpId="0"/>
      <p:bldGraphic spid="5" grpId="0">
        <p:bldAsOne/>
      </p:bldGraphic>
      <p:bldP spid="47112" grpId="0"/>
      <p:bldP spid="47105" grpId="0" animBg="1"/>
      <p:bldP spid="47106" grpId="0"/>
      <p:bldGraphic spid="9" grpId="0">
        <p:bldAsOne/>
      </p:bldGraphic>
      <p:bldGraphic spid="10"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1829" y="692696"/>
            <a:ext cx="8928406" cy="584775"/>
          </a:xfrm>
          <a:prstGeom prst="rect">
            <a:avLst/>
          </a:prstGeom>
          <a:noFill/>
        </p:spPr>
        <p:txBody>
          <a:bodyPr wrap="none" lIns="91440" tIns="45720" rIns="91440" bIns="45720">
            <a:spAutoFit/>
          </a:bodyPr>
          <a:lstStyle/>
          <a:p>
            <a:pPr algn="ctr"/>
            <a:r>
              <a:rPr lang="es-ES" sz="3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rPr>
              <a:t>NUEVO PROYECTO DE AGESE CÍA. LTDA.</a:t>
            </a:r>
            <a:endParaRPr lang="es-EC" sz="3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ndParaRPr>
          </a:p>
        </p:txBody>
      </p:sp>
      <p:sp>
        <p:nvSpPr>
          <p:cNvPr id="7" name="6 Flecha a la derecha con bandas"/>
          <p:cNvSpPr/>
          <p:nvPr/>
        </p:nvSpPr>
        <p:spPr>
          <a:xfrm>
            <a:off x="323528" y="1484784"/>
            <a:ext cx="2736304" cy="1283910"/>
          </a:xfrm>
          <a:prstGeom prst="stripedRightArrow">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dirty="0" smtClean="0">
                <a:solidFill>
                  <a:prstClr val="black"/>
                </a:solidFill>
                <a:latin typeface="+mn-lt"/>
                <a:ea typeface="Times New Roman" pitchFamily="18" charset="0"/>
                <a:cs typeface="Arial" pitchFamily="34" charset="0"/>
              </a:rPr>
              <a:t>Acogida por parte de los clientes</a:t>
            </a:r>
            <a:endParaRPr lang="es-EC" dirty="0">
              <a:latin typeface="+mn-lt"/>
            </a:endParaRPr>
          </a:p>
        </p:txBody>
      </p:sp>
      <p:sp>
        <p:nvSpPr>
          <p:cNvPr id="8" name="7 Recortar rectángulo de esquina sencilla"/>
          <p:cNvSpPr/>
          <p:nvPr/>
        </p:nvSpPr>
        <p:spPr>
          <a:xfrm>
            <a:off x="5940152" y="1916832"/>
            <a:ext cx="2983230" cy="401479"/>
          </a:xfrm>
          <a:prstGeom prst="snip1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dirty="0" smtClean="0">
                <a:solidFill>
                  <a:prstClr val="black"/>
                </a:solidFill>
                <a:latin typeface="+mn-lt"/>
                <a:ea typeface="Times New Roman" pitchFamily="18" charset="0"/>
                <a:cs typeface="Arial" pitchFamily="34" charset="0"/>
              </a:rPr>
              <a:t>diseñando un nuevo proyecto </a:t>
            </a:r>
            <a:endParaRPr lang="es-EC" dirty="0">
              <a:latin typeface="+mn-lt"/>
            </a:endParaRPr>
          </a:p>
        </p:txBody>
      </p:sp>
      <p:sp>
        <p:nvSpPr>
          <p:cNvPr id="9" name="8 Recortar rectángulo de esquina sencilla"/>
          <p:cNvSpPr/>
          <p:nvPr/>
        </p:nvSpPr>
        <p:spPr>
          <a:xfrm>
            <a:off x="4572000" y="3212976"/>
            <a:ext cx="1469301" cy="401479"/>
          </a:xfrm>
          <a:prstGeom prst="snip1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S" dirty="0" smtClean="0">
                <a:solidFill>
                  <a:prstClr val="black"/>
                </a:solidFill>
                <a:latin typeface="+mn-lt"/>
                <a:ea typeface="Times New Roman" pitchFamily="18" charset="0"/>
                <a:cs typeface="Arial" pitchFamily="34" charset="0"/>
              </a:rPr>
              <a:t>nuevo centro </a:t>
            </a:r>
            <a:endParaRPr lang="es-EC" dirty="0">
              <a:latin typeface="+mn-lt"/>
            </a:endParaRPr>
          </a:p>
        </p:txBody>
      </p:sp>
      <p:sp>
        <p:nvSpPr>
          <p:cNvPr id="10" name="9 Recortar rectángulo de esquina sencilla"/>
          <p:cNvSpPr/>
          <p:nvPr/>
        </p:nvSpPr>
        <p:spPr>
          <a:xfrm>
            <a:off x="827584" y="3212976"/>
            <a:ext cx="2381146" cy="401479"/>
          </a:xfrm>
          <a:prstGeom prst="snip1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S" dirty="0" smtClean="0">
                <a:solidFill>
                  <a:prstClr val="black"/>
                </a:solidFill>
                <a:latin typeface="+mn-lt"/>
                <a:ea typeface="Times New Roman" pitchFamily="18" charset="0"/>
                <a:cs typeface="Arial" pitchFamily="34" charset="0"/>
              </a:rPr>
              <a:t>la Ciudad de Riobamba</a:t>
            </a:r>
            <a:endParaRPr lang="es-EC" dirty="0">
              <a:latin typeface="+mn-lt"/>
            </a:endParaRPr>
          </a:p>
        </p:txBody>
      </p:sp>
      <p:sp>
        <p:nvSpPr>
          <p:cNvPr id="11" name="10 Terminador"/>
          <p:cNvSpPr/>
          <p:nvPr/>
        </p:nvSpPr>
        <p:spPr>
          <a:xfrm>
            <a:off x="5508104" y="4437112"/>
            <a:ext cx="2178554" cy="519351"/>
          </a:xfrm>
          <a:prstGeom prst="flowChartTerminator">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MX" dirty="0" smtClean="0">
                <a:solidFill>
                  <a:prstClr val="black"/>
                </a:solidFill>
                <a:latin typeface="+mn-lt"/>
                <a:ea typeface="Times New Roman" pitchFamily="18" charset="0"/>
                <a:cs typeface="Arial" pitchFamily="34" charset="0"/>
              </a:rPr>
              <a:t>225.741habitantes, </a:t>
            </a:r>
            <a:endParaRPr lang="es-EC" dirty="0">
              <a:latin typeface="+mn-lt"/>
            </a:endParaRPr>
          </a:p>
        </p:txBody>
      </p:sp>
      <p:sp>
        <p:nvSpPr>
          <p:cNvPr id="12" name="11 Pentágono"/>
          <p:cNvSpPr/>
          <p:nvPr/>
        </p:nvSpPr>
        <p:spPr>
          <a:xfrm>
            <a:off x="1547664" y="4437112"/>
            <a:ext cx="3231723" cy="369332"/>
          </a:xfrm>
          <a:prstGeom prst="homePlate">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dirty="0" smtClean="0">
                <a:latin typeface="+mn-lt"/>
              </a:rPr>
              <a:t>situada en el centro del Ecuador</a:t>
            </a:r>
            <a:endParaRPr lang="es-EC" dirty="0">
              <a:latin typeface="+mn-lt"/>
            </a:endParaRPr>
          </a:p>
        </p:txBody>
      </p:sp>
      <p:sp>
        <p:nvSpPr>
          <p:cNvPr id="66565" name="Rectangle 5"/>
          <p:cNvSpPr>
            <a:spLocks noChangeArrowheads="1"/>
          </p:cNvSpPr>
          <p:nvPr/>
        </p:nvSpPr>
        <p:spPr bwMode="auto">
          <a:xfrm>
            <a:off x="1547664" y="5877272"/>
            <a:ext cx="6545382" cy="401479"/>
          </a:xfrm>
          <a:prstGeom prst="snip1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mn-lt"/>
                <a:ea typeface="Times New Roman" pitchFamily="18" charset="0"/>
                <a:cs typeface="Arial" pitchFamily="34" charset="0"/>
              </a:rPr>
              <a:t>habitantes pueden acudir a realizar sus compras con mayor facilidad.</a:t>
            </a:r>
            <a:endParaRPr kumimoji="0" lang="es-ES" b="0" i="0" u="none" strike="noStrike" cap="none" normalizeH="0" baseline="0" dirty="0" smtClean="0">
              <a:ln>
                <a:noFill/>
              </a:ln>
              <a:solidFill>
                <a:schemeClr val="tx1"/>
              </a:solidFill>
              <a:effectLst/>
              <a:latin typeface="+mn-lt"/>
              <a:cs typeface="Arial" pitchFamily="34" charset="0"/>
            </a:endParaRPr>
          </a:p>
        </p:txBody>
      </p:sp>
      <p:sp>
        <p:nvSpPr>
          <p:cNvPr id="15" name="14 Rectángulo"/>
          <p:cNvSpPr/>
          <p:nvPr/>
        </p:nvSpPr>
        <p:spPr>
          <a:xfrm>
            <a:off x="3131840" y="1733907"/>
            <a:ext cx="2339102"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AGESE</a:t>
            </a:r>
            <a:endPar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15 Flecha izquierda y arriba"/>
          <p:cNvSpPr/>
          <p:nvPr/>
        </p:nvSpPr>
        <p:spPr>
          <a:xfrm>
            <a:off x="6444208" y="2708920"/>
            <a:ext cx="1008112" cy="936104"/>
          </a:xfrm>
          <a:prstGeom prst="lef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cxnSp>
        <p:nvCxnSpPr>
          <p:cNvPr id="19" name="18 Conector recto de flecha"/>
          <p:cNvCxnSpPr>
            <a:stCxn id="9" idx="2"/>
            <a:endCxn id="10" idx="0"/>
          </p:cNvCxnSpPr>
          <p:nvPr/>
        </p:nvCxnSpPr>
        <p:spPr>
          <a:xfrm flipH="1">
            <a:off x="3208730" y="3413716"/>
            <a:ext cx="136327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19 Flecha curvada hacia la derecha"/>
          <p:cNvSpPr/>
          <p:nvPr/>
        </p:nvSpPr>
        <p:spPr>
          <a:xfrm rot="20753297">
            <a:off x="662534" y="3698952"/>
            <a:ext cx="576064" cy="1080120"/>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solidFill>
                <a:schemeClr val="tx1"/>
              </a:solidFill>
            </a:endParaRPr>
          </a:p>
        </p:txBody>
      </p:sp>
      <p:sp>
        <p:nvSpPr>
          <p:cNvPr id="21" name="20 Flecha abajo"/>
          <p:cNvSpPr/>
          <p:nvPr/>
        </p:nvSpPr>
        <p:spPr>
          <a:xfrm>
            <a:off x="4716016" y="5085184"/>
            <a:ext cx="504056" cy="6480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7" name="16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12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90"/>
                                          </p:val>
                                        </p:tav>
                                        <p:tav tm="100000">
                                          <p:val>
                                            <p:fltVal val="0"/>
                                          </p:val>
                                        </p:tav>
                                      </p:tavLst>
                                    </p:anim>
                                    <p:animEffect transition="in" filter="fade">
                                      <p:cBhvr>
                                        <p:cTn id="17" dur="500"/>
                                        <p:tgtEl>
                                          <p:spTgt spid="7"/>
                                        </p:tgtEl>
                                      </p:cBhvr>
                                    </p:animEffect>
                                  </p:childTnLst>
                                </p:cTn>
                              </p:par>
                            </p:childTnLst>
                          </p:cTn>
                        </p:par>
                        <p:par>
                          <p:cTn id="18" fill="hold">
                            <p:stCondLst>
                              <p:cond delay="2375"/>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90"/>
                                          </p:val>
                                        </p:tav>
                                        <p:tav tm="100000">
                                          <p:val>
                                            <p:fltVal val="0"/>
                                          </p:val>
                                        </p:tav>
                                      </p:tavLst>
                                    </p:anim>
                                    <p:animEffect transition="in" filter="fade">
                                      <p:cBhvr>
                                        <p:cTn id="24" dur="500"/>
                                        <p:tgtEl>
                                          <p:spTgt spid="15"/>
                                        </p:tgtEl>
                                      </p:cBhvr>
                                    </p:animEffect>
                                  </p:childTnLst>
                                </p:cTn>
                              </p:par>
                            </p:childTnLst>
                          </p:cTn>
                        </p:par>
                        <p:par>
                          <p:cTn id="25" fill="hold">
                            <p:stCondLst>
                              <p:cond delay="2975"/>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childTnLst>
                          </p:cTn>
                        </p:par>
                        <p:par>
                          <p:cTn id="32" fill="hold">
                            <p:stCondLst>
                              <p:cond delay="4050"/>
                            </p:stCondLst>
                            <p:childTnLst>
                              <p:par>
                                <p:cTn id="33" presetID="31" presetClass="entr" presetSubtype="0" fill="hold" grpId="0" nodeType="afterEffect">
                                  <p:stCondLst>
                                    <p:cond delay="0"/>
                                  </p:stCondLst>
                                  <p:iterate type="lt">
                                    <p:tmPct val="5000"/>
                                  </p:iterate>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90"/>
                                          </p:val>
                                        </p:tav>
                                        <p:tav tm="100000">
                                          <p:val>
                                            <p:fltVal val="0"/>
                                          </p:val>
                                        </p:tav>
                                      </p:tavLst>
                                    </p:anim>
                                    <p:animEffect transition="in" filter="fade">
                                      <p:cBhvr>
                                        <p:cTn id="38" dur="500"/>
                                        <p:tgtEl>
                                          <p:spTgt spid="16"/>
                                        </p:tgtEl>
                                      </p:cBhvr>
                                    </p:animEffect>
                                  </p:childTnLst>
                                </p:cTn>
                              </p:par>
                            </p:childTnLst>
                          </p:cTn>
                        </p:par>
                        <p:par>
                          <p:cTn id="39" fill="hold">
                            <p:stCondLst>
                              <p:cond delay="455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 calcmode="lin" valueType="num">
                                      <p:cBhvr>
                                        <p:cTn id="44" dur="500" fill="hold"/>
                                        <p:tgtEl>
                                          <p:spTgt spid="9"/>
                                        </p:tgtEl>
                                        <p:attrNameLst>
                                          <p:attrName>style.rotation</p:attrName>
                                        </p:attrNameLst>
                                      </p:cBhvr>
                                      <p:tavLst>
                                        <p:tav tm="0">
                                          <p:val>
                                            <p:fltVal val="90"/>
                                          </p:val>
                                        </p:tav>
                                        <p:tav tm="100000">
                                          <p:val>
                                            <p:fltVal val="0"/>
                                          </p:val>
                                        </p:tav>
                                      </p:tavLst>
                                    </p:anim>
                                    <p:animEffect transition="in" filter="fade">
                                      <p:cBhvr>
                                        <p:cTn id="45" dur="500"/>
                                        <p:tgtEl>
                                          <p:spTgt spid="9"/>
                                        </p:tgtEl>
                                      </p:cBhvr>
                                    </p:animEffect>
                                  </p:childTnLst>
                                </p:cTn>
                              </p:par>
                            </p:childTnLst>
                          </p:cTn>
                        </p:par>
                        <p:par>
                          <p:cTn id="46" fill="hold">
                            <p:stCondLst>
                              <p:cond delay="530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style.rotation</p:attrName>
                                        </p:attrNameLst>
                                      </p:cBhvr>
                                      <p:tavLst>
                                        <p:tav tm="0">
                                          <p:val>
                                            <p:fltVal val="90"/>
                                          </p:val>
                                        </p:tav>
                                        <p:tav tm="100000">
                                          <p:val>
                                            <p:fltVal val="0"/>
                                          </p:val>
                                        </p:tav>
                                      </p:tavLst>
                                    </p:anim>
                                    <p:animEffect transition="in" filter="fade">
                                      <p:cBhvr>
                                        <p:cTn id="52" dur="500"/>
                                        <p:tgtEl>
                                          <p:spTgt spid="19"/>
                                        </p:tgtEl>
                                      </p:cBhvr>
                                    </p:animEffect>
                                  </p:childTnLst>
                                </p:cTn>
                              </p:par>
                            </p:childTnLst>
                          </p:cTn>
                        </p:par>
                        <p:par>
                          <p:cTn id="53" fill="hold">
                            <p:stCondLst>
                              <p:cond delay="5800"/>
                            </p:stCondLst>
                            <p:childTnLst>
                              <p:par>
                                <p:cTn id="54" presetID="31" presetClass="entr" presetSubtype="0" fill="hold" grpId="0" nodeType="afterEffect">
                                  <p:stCondLst>
                                    <p:cond delay="0"/>
                                  </p:stCondLst>
                                  <p:iterate type="lt">
                                    <p:tmPct val="5000"/>
                                  </p:iterate>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 calcmode="lin" valueType="num">
                                      <p:cBhvr>
                                        <p:cTn id="58" dur="500" fill="hold"/>
                                        <p:tgtEl>
                                          <p:spTgt spid="10"/>
                                        </p:tgtEl>
                                        <p:attrNameLst>
                                          <p:attrName>style.rotation</p:attrName>
                                        </p:attrNameLst>
                                      </p:cBhvr>
                                      <p:tavLst>
                                        <p:tav tm="0">
                                          <p:val>
                                            <p:fltVal val="90"/>
                                          </p:val>
                                        </p:tav>
                                        <p:tav tm="100000">
                                          <p:val>
                                            <p:fltVal val="0"/>
                                          </p:val>
                                        </p:tav>
                                      </p:tavLst>
                                    </p:anim>
                                    <p:animEffect transition="in" filter="fade">
                                      <p:cBhvr>
                                        <p:cTn id="59" dur="500"/>
                                        <p:tgtEl>
                                          <p:spTgt spid="10"/>
                                        </p:tgtEl>
                                      </p:cBhvr>
                                    </p:animEffect>
                                  </p:childTnLst>
                                </p:cTn>
                              </p:par>
                            </p:childTnLst>
                          </p:cTn>
                        </p:par>
                        <p:par>
                          <p:cTn id="60" fill="hold">
                            <p:stCondLst>
                              <p:cond delay="6725"/>
                            </p:stCondLst>
                            <p:childTnLst>
                              <p:par>
                                <p:cTn id="61" presetID="31" presetClass="entr" presetSubtype="0" fill="hold" grpId="0" nodeType="afterEffect">
                                  <p:stCondLst>
                                    <p:cond delay="0"/>
                                  </p:stCondLst>
                                  <p:iterate type="lt">
                                    <p:tmPct val="5000"/>
                                  </p:iterate>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 calcmode="lin" valueType="num">
                                      <p:cBhvr>
                                        <p:cTn id="65" dur="500" fill="hold"/>
                                        <p:tgtEl>
                                          <p:spTgt spid="20"/>
                                        </p:tgtEl>
                                        <p:attrNameLst>
                                          <p:attrName>style.rotation</p:attrName>
                                        </p:attrNameLst>
                                      </p:cBhvr>
                                      <p:tavLst>
                                        <p:tav tm="0">
                                          <p:val>
                                            <p:fltVal val="90"/>
                                          </p:val>
                                        </p:tav>
                                        <p:tav tm="100000">
                                          <p:val>
                                            <p:fltVal val="0"/>
                                          </p:val>
                                        </p:tav>
                                      </p:tavLst>
                                    </p:anim>
                                    <p:animEffect transition="in" filter="fade">
                                      <p:cBhvr>
                                        <p:cTn id="66" dur="500"/>
                                        <p:tgtEl>
                                          <p:spTgt spid="20"/>
                                        </p:tgtEl>
                                      </p:cBhvr>
                                    </p:animEffect>
                                  </p:childTnLst>
                                </p:cTn>
                              </p:par>
                            </p:childTnLst>
                          </p:cTn>
                        </p:par>
                        <p:par>
                          <p:cTn id="67" fill="hold">
                            <p:stCondLst>
                              <p:cond delay="7225"/>
                            </p:stCondLst>
                            <p:childTnLst>
                              <p:par>
                                <p:cTn id="68" presetID="31" presetClass="entr" presetSubtype="0" fill="hold" grpId="0" nodeType="afterEffect">
                                  <p:stCondLst>
                                    <p:cond delay="0"/>
                                  </p:stCondLst>
                                  <p:iterate type="lt">
                                    <p:tmPct val="5000"/>
                                  </p:iterate>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 calcmode="lin" valueType="num">
                                      <p:cBhvr>
                                        <p:cTn id="72" dur="500" fill="hold"/>
                                        <p:tgtEl>
                                          <p:spTgt spid="12"/>
                                        </p:tgtEl>
                                        <p:attrNameLst>
                                          <p:attrName>style.rotation</p:attrName>
                                        </p:attrNameLst>
                                      </p:cBhvr>
                                      <p:tavLst>
                                        <p:tav tm="0">
                                          <p:val>
                                            <p:fltVal val="90"/>
                                          </p:val>
                                        </p:tav>
                                        <p:tav tm="100000">
                                          <p:val>
                                            <p:fltVal val="0"/>
                                          </p:val>
                                        </p:tav>
                                      </p:tavLst>
                                    </p:anim>
                                    <p:animEffect transition="in" filter="fade">
                                      <p:cBhvr>
                                        <p:cTn id="73" dur="500"/>
                                        <p:tgtEl>
                                          <p:spTgt spid="12"/>
                                        </p:tgtEl>
                                      </p:cBhvr>
                                    </p:animEffect>
                                  </p:childTnLst>
                                </p:cTn>
                              </p:par>
                            </p:childTnLst>
                          </p:cTn>
                        </p:par>
                        <p:par>
                          <p:cTn id="74" fill="hold">
                            <p:stCondLst>
                              <p:cond delay="8375"/>
                            </p:stCondLst>
                            <p:childTnLst>
                              <p:par>
                                <p:cTn id="75" presetID="31" presetClass="entr" presetSubtype="0" fill="hold" grpId="0" nodeType="afterEffect">
                                  <p:stCondLst>
                                    <p:cond delay="0"/>
                                  </p:stCondLst>
                                  <p:iterate type="lt">
                                    <p:tmPct val="5000"/>
                                  </p:iterate>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 calcmode="lin" valueType="num">
                                      <p:cBhvr>
                                        <p:cTn id="79" dur="500" fill="hold"/>
                                        <p:tgtEl>
                                          <p:spTgt spid="11"/>
                                        </p:tgtEl>
                                        <p:attrNameLst>
                                          <p:attrName>style.rotation</p:attrName>
                                        </p:attrNameLst>
                                      </p:cBhvr>
                                      <p:tavLst>
                                        <p:tav tm="0">
                                          <p:val>
                                            <p:fltVal val="90"/>
                                          </p:val>
                                        </p:tav>
                                        <p:tav tm="100000">
                                          <p:val>
                                            <p:fltVal val="0"/>
                                          </p:val>
                                        </p:tav>
                                      </p:tavLst>
                                    </p:anim>
                                    <p:animEffect transition="in" filter="fade">
                                      <p:cBhvr>
                                        <p:cTn id="80" dur="500"/>
                                        <p:tgtEl>
                                          <p:spTgt spid="11"/>
                                        </p:tgtEl>
                                      </p:cBhvr>
                                    </p:animEffect>
                                  </p:childTnLst>
                                </p:cTn>
                              </p:par>
                            </p:childTnLst>
                          </p:cTn>
                        </p:par>
                        <p:par>
                          <p:cTn id="81" fill="hold">
                            <p:stCondLst>
                              <p:cond delay="9300"/>
                            </p:stCondLst>
                            <p:childTnLst>
                              <p:par>
                                <p:cTn id="82" presetID="31" presetClass="entr" presetSubtype="0" fill="hold" grpId="0" nodeType="afterEffect">
                                  <p:stCondLst>
                                    <p:cond delay="0"/>
                                  </p:stCondLst>
                                  <p:iterate type="lt">
                                    <p:tmPct val="5000"/>
                                  </p:iterate>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 calcmode="lin" valueType="num">
                                      <p:cBhvr>
                                        <p:cTn id="86" dur="500" fill="hold"/>
                                        <p:tgtEl>
                                          <p:spTgt spid="21"/>
                                        </p:tgtEl>
                                        <p:attrNameLst>
                                          <p:attrName>style.rotation</p:attrName>
                                        </p:attrNameLst>
                                      </p:cBhvr>
                                      <p:tavLst>
                                        <p:tav tm="0">
                                          <p:val>
                                            <p:fltVal val="90"/>
                                          </p:val>
                                        </p:tav>
                                        <p:tav tm="100000">
                                          <p:val>
                                            <p:fltVal val="0"/>
                                          </p:val>
                                        </p:tav>
                                      </p:tavLst>
                                    </p:anim>
                                    <p:animEffect transition="in" filter="fade">
                                      <p:cBhvr>
                                        <p:cTn id="87" dur="500"/>
                                        <p:tgtEl>
                                          <p:spTgt spid="21"/>
                                        </p:tgtEl>
                                      </p:cBhvr>
                                    </p:animEffect>
                                  </p:childTnLst>
                                </p:cTn>
                              </p:par>
                            </p:childTnLst>
                          </p:cTn>
                        </p:par>
                        <p:par>
                          <p:cTn id="88" fill="hold">
                            <p:stCondLst>
                              <p:cond delay="9800"/>
                            </p:stCondLst>
                            <p:childTnLst>
                              <p:par>
                                <p:cTn id="89" presetID="31" presetClass="entr" presetSubtype="0" fill="hold" grpId="0" nodeType="afterEffect">
                                  <p:stCondLst>
                                    <p:cond delay="0"/>
                                  </p:stCondLst>
                                  <p:iterate type="lt">
                                    <p:tmPct val="5000"/>
                                  </p:iterate>
                                  <p:childTnLst>
                                    <p:set>
                                      <p:cBhvr>
                                        <p:cTn id="90" dur="1" fill="hold">
                                          <p:stCondLst>
                                            <p:cond delay="0"/>
                                          </p:stCondLst>
                                        </p:cTn>
                                        <p:tgtEl>
                                          <p:spTgt spid="66565"/>
                                        </p:tgtEl>
                                        <p:attrNameLst>
                                          <p:attrName>style.visibility</p:attrName>
                                        </p:attrNameLst>
                                      </p:cBhvr>
                                      <p:to>
                                        <p:strVal val="visible"/>
                                      </p:to>
                                    </p:set>
                                    <p:anim calcmode="lin" valueType="num">
                                      <p:cBhvr>
                                        <p:cTn id="91" dur="500" fill="hold"/>
                                        <p:tgtEl>
                                          <p:spTgt spid="66565"/>
                                        </p:tgtEl>
                                        <p:attrNameLst>
                                          <p:attrName>ppt_w</p:attrName>
                                        </p:attrNameLst>
                                      </p:cBhvr>
                                      <p:tavLst>
                                        <p:tav tm="0">
                                          <p:val>
                                            <p:fltVal val="0"/>
                                          </p:val>
                                        </p:tav>
                                        <p:tav tm="100000">
                                          <p:val>
                                            <p:strVal val="#ppt_w"/>
                                          </p:val>
                                        </p:tav>
                                      </p:tavLst>
                                    </p:anim>
                                    <p:anim calcmode="lin" valueType="num">
                                      <p:cBhvr>
                                        <p:cTn id="92" dur="500" fill="hold"/>
                                        <p:tgtEl>
                                          <p:spTgt spid="66565"/>
                                        </p:tgtEl>
                                        <p:attrNameLst>
                                          <p:attrName>ppt_h</p:attrName>
                                        </p:attrNameLst>
                                      </p:cBhvr>
                                      <p:tavLst>
                                        <p:tav tm="0">
                                          <p:val>
                                            <p:fltVal val="0"/>
                                          </p:val>
                                        </p:tav>
                                        <p:tav tm="100000">
                                          <p:val>
                                            <p:strVal val="#ppt_h"/>
                                          </p:val>
                                        </p:tav>
                                      </p:tavLst>
                                    </p:anim>
                                    <p:anim calcmode="lin" valueType="num">
                                      <p:cBhvr>
                                        <p:cTn id="93" dur="500" fill="hold"/>
                                        <p:tgtEl>
                                          <p:spTgt spid="66565"/>
                                        </p:tgtEl>
                                        <p:attrNameLst>
                                          <p:attrName>style.rotation</p:attrName>
                                        </p:attrNameLst>
                                      </p:cBhvr>
                                      <p:tavLst>
                                        <p:tav tm="0">
                                          <p:val>
                                            <p:fltVal val="90"/>
                                          </p:val>
                                        </p:tav>
                                        <p:tav tm="100000">
                                          <p:val>
                                            <p:fltVal val="0"/>
                                          </p:val>
                                        </p:tav>
                                      </p:tavLst>
                                    </p:anim>
                                    <p:animEffect transition="in" filter="fade">
                                      <p:cBhvr>
                                        <p:cTn id="94"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P spid="11" grpId="0" animBg="1"/>
      <p:bldP spid="12" grpId="0" animBg="1"/>
      <p:bldP spid="66565" grpId="0" animBg="1"/>
      <p:bldP spid="15" grpId="0"/>
      <p:bldP spid="16" grpId="0" animBg="1"/>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1136933"/>
            <a:ext cx="7920880" cy="4524315"/>
          </a:xfrm>
          <a:prstGeom prst="rect">
            <a:avLst/>
          </a:prstGeom>
          <a:noFill/>
        </p:spPr>
        <p:txBody>
          <a:bodyPr wrap="square" lIns="91440" tIns="45720" rIns="91440" bIns="45720">
            <a:spAutoFit/>
          </a:bodyPr>
          <a:lstStyle/>
          <a:p>
            <a:pPr algn="ctr"/>
            <a:r>
              <a:rPr kumimoji="0" lang="es-ES" sz="4800" b="1" i="0" u="none" strike="noStrike" cap="none" spc="0" normalizeH="0" baseline="0" dirty="0" smtClean="0" bmk="_Toc323507519">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Times New Roman" pitchFamily="18" charset="0"/>
                <a:cs typeface="Times New Roman" pitchFamily="18" charset="0"/>
              </a:rPr>
              <a:t>CAPÍTULO IV: ANÁLISIS DE LA SITUACIÓN ECONÓMICA E INGRESOS DE LA EMPRESA AGESE CÍA. LTDA.</a:t>
            </a:r>
            <a:r>
              <a:rPr kumimoji="0" lang="es-ES" sz="48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Times New Roman" pitchFamily="18" charset="0"/>
                <a:cs typeface="Times New Roman" pitchFamily="18" charset="0"/>
              </a:rPr>
              <a:t> </a:t>
            </a:r>
            <a:endParaRPr lang="es-EC"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spd="med">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1043608" y="1124744"/>
            <a:ext cx="712879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tab pos="457200" algn="l"/>
              </a:tabLst>
            </a:pPr>
            <a:r>
              <a:rPr kumimoji="0" lang="es-ES" sz="2800" b="0" i="0" u="none" strike="noStrike" cap="none" normalizeH="0" baseline="0" dirty="0" smtClean="0">
                <a:ln>
                  <a:noFill/>
                </a:ln>
                <a:solidFill>
                  <a:srgbClr val="339933"/>
                </a:solidFill>
                <a:effectLst/>
                <a:latin typeface="+mn-lt"/>
                <a:ea typeface="KaiTi" pitchFamily="49" charset="-122"/>
                <a:cs typeface="Arial" pitchFamily="34" charset="0"/>
              </a:rPr>
              <a:t>HERRAMIENTAS FINANCIERAS</a:t>
            </a:r>
            <a:endParaRPr kumimoji="0" lang="es-EC" sz="28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457200" algn="l"/>
              </a:tabLst>
            </a:pPr>
            <a:r>
              <a:rPr kumimoji="0" lang="es-ES" sz="2800" b="0" i="0" u="none" strike="noStrike" cap="none" normalizeH="0" baseline="0" dirty="0" smtClean="0">
                <a:ln>
                  <a:noFill/>
                </a:ln>
                <a:solidFill>
                  <a:schemeClr val="tx1"/>
                </a:solidFill>
                <a:effectLst/>
                <a:latin typeface="+mn-lt"/>
                <a:ea typeface="Times New Roman" pitchFamily="18" charset="0"/>
                <a:cs typeface="Arial" pitchFamily="34" charset="0"/>
              </a:rPr>
              <a:t>Algunas herramientas que se pueden aplicar son:</a:t>
            </a:r>
            <a:endParaRPr kumimoji="0" lang="es-EC" sz="2800" b="0" i="0" u="none" strike="noStrike" cap="none" normalizeH="0" baseline="0" dirty="0" smtClean="0">
              <a:ln>
                <a:noFill/>
              </a:ln>
              <a:solidFill>
                <a:schemeClr val="tx1"/>
              </a:solidFill>
              <a:effectLst/>
              <a:latin typeface="+mn-lt"/>
              <a:cs typeface="Arial" pitchFamily="34" charset="0"/>
            </a:endParaRPr>
          </a:p>
        </p:txBody>
      </p:sp>
      <p:sp>
        <p:nvSpPr>
          <p:cNvPr id="3" name="2 Rectángulo"/>
          <p:cNvSpPr/>
          <p:nvPr/>
        </p:nvSpPr>
        <p:spPr>
          <a:xfrm>
            <a:off x="1763688" y="2759586"/>
            <a:ext cx="5976664" cy="2862322"/>
          </a:xfrm>
          <a:prstGeom prst="rect">
            <a:avLst/>
          </a:prstGeom>
        </p:spPr>
        <p:txBody>
          <a:bodyPr wrap="square">
            <a:spAutoFit/>
          </a:bodyPr>
          <a:lstStyle/>
          <a:p>
            <a:pPr marL="627063" lvl="0" indent="-627063" algn="just" eaLnBrk="0" hangingPunct="0">
              <a:lnSpc>
                <a:spcPct val="150000"/>
              </a:lnSpc>
              <a:buFont typeface="Wingdings" pitchFamily="2" charset="2"/>
              <a:buChar char="q"/>
            </a:pPr>
            <a:r>
              <a:rPr lang="es-CO" sz="2400" dirty="0" smtClean="0">
                <a:latin typeface="+mn-lt"/>
                <a:ea typeface="Times New Roman" pitchFamily="18" charset="0"/>
                <a:cs typeface="Arial" pitchFamily="34" charset="0"/>
              </a:rPr>
              <a:t>Análisis horizontal</a:t>
            </a:r>
          </a:p>
          <a:p>
            <a:pPr marL="627063" lvl="0" indent="-627063" algn="just" eaLnBrk="0" hangingPunct="0">
              <a:lnSpc>
                <a:spcPct val="150000"/>
              </a:lnSpc>
            </a:pPr>
            <a:endParaRPr lang="es-EC" sz="2400" dirty="0" smtClean="0">
              <a:latin typeface="+mn-lt"/>
              <a:cs typeface="Arial" pitchFamily="34" charset="0"/>
            </a:endParaRPr>
          </a:p>
          <a:p>
            <a:pPr marL="627063" lvl="0" indent="-627063" algn="just" eaLnBrk="0" hangingPunct="0">
              <a:lnSpc>
                <a:spcPct val="150000"/>
              </a:lnSpc>
              <a:buFont typeface="Wingdings" pitchFamily="2" charset="2"/>
              <a:buChar char="q"/>
            </a:pPr>
            <a:r>
              <a:rPr lang="es-CO" sz="2400" dirty="0" smtClean="0">
                <a:latin typeface="+mn-lt"/>
                <a:ea typeface="Times New Roman" pitchFamily="18" charset="0"/>
                <a:cs typeface="Arial" pitchFamily="34" charset="0"/>
              </a:rPr>
              <a:t>Análisis vertical</a:t>
            </a:r>
            <a:endParaRPr lang="es-EC" sz="2400" dirty="0" smtClean="0">
              <a:latin typeface="+mn-lt"/>
              <a:cs typeface="Arial" pitchFamily="34" charset="0"/>
            </a:endParaRPr>
          </a:p>
          <a:p>
            <a:pPr marL="627063" lvl="0" indent="-627063" algn="just" eaLnBrk="0" hangingPunct="0">
              <a:lnSpc>
                <a:spcPct val="150000"/>
              </a:lnSpc>
              <a:buFont typeface="Wingdings" pitchFamily="2" charset="2"/>
              <a:buChar char="q"/>
            </a:pPr>
            <a:endParaRPr lang="es-CO" sz="2400" dirty="0" smtClean="0">
              <a:latin typeface="+mn-lt"/>
              <a:ea typeface="Times New Roman" pitchFamily="18" charset="0"/>
              <a:cs typeface="Arial" pitchFamily="34" charset="0"/>
            </a:endParaRPr>
          </a:p>
          <a:p>
            <a:pPr marL="627063" lvl="0" indent="-627063" algn="just" eaLnBrk="0" hangingPunct="0">
              <a:lnSpc>
                <a:spcPct val="150000"/>
              </a:lnSpc>
              <a:buFont typeface="Wingdings" pitchFamily="2" charset="2"/>
              <a:buChar char="q"/>
            </a:pPr>
            <a:r>
              <a:rPr lang="es-CO" sz="2400" dirty="0" smtClean="0">
                <a:latin typeface="+mn-lt"/>
                <a:ea typeface="Times New Roman" pitchFamily="18" charset="0"/>
                <a:cs typeface="Arial" pitchFamily="34" charset="0"/>
              </a:rPr>
              <a:t>Razones financieras (índices, indicadores</a:t>
            </a:r>
            <a:r>
              <a:rPr lang="es-CO" dirty="0" smtClean="0">
                <a:ea typeface="Times New Roman" pitchFamily="18" charset="0"/>
                <a:cs typeface="Arial" pitchFamily="34" charset="0"/>
              </a:rPr>
              <a:t>)</a:t>
            </a:r>
            <a:endParaRPr lang="es-CO" dirty="0" smtClean="0">
              <a:cs typeface="Arial" pitchFamily="34" charset="0"/>
            </a:endParaRPr>
          </a:p>
        </p:txBody>
      </p:sp>
      <p:sp>
        <p:nvSpPr>
          <p:cNvPr id="4" name="3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4753"/>
                                        </p:tgtEl>
                                        <p:attrNameLst>
                                          <p:attrName>style.visibility</p:attrName>
                                        </p:attrNameLst>
                                      </p:cBhvr>
                                      <p:to>
                                        <p:strVal val="visible"/>
                                      </p:to>
                                    </p:set>
                                    <p:animEffect transition="in" filter="wipe(down)">
                                      <p:cBhvr>
                                        <p:cTn id="7" dur="500"/>
                                        <p:tgtEl>
                                          <p:spTgt spid="7475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844824"/>
            <a:ext cx="6966520" cy="3785652"/>
          </a:xfrm>
          <a:prstGeom prst="rect">
            <a:avLst/>
          </a:prstGeom>
        </p:spPr>
        <p:txBody>
          <a:bodyPr wrap="square">
            <a:spAutoFit/>
          </a:bodyPr>
          <a:lstStyle/>
          <a:p>
            <a:pPr marL="450850" lvl="0" indent="-450850" algn="just" eaLnBrk="0" hangingPunct="0">
              <a:lnSpc>
                <a:spcPct val="150000"/>
              </a:lnSpc>
              <a:buBlip>
                <a:blip r:embed="rId2"/>
              </a:buBlip>
            </a:pPr>
            <a:r>
              <a:rPr lang="es-ES" sz="2000" dirty="0" smtClean="0">
                <a:latin typeface="Times New Roman" pitchFamily="18" charset="0"/>
                <a:ea typeface="Times New Roman" pitchFamily="18" charset="0"/>
                <a:cs typeface="Times New Roman" pitchFamily="18" charset="0"/>
              </a:rPr>
              <a:t>Aplicar y analizar los ratios financieros, con el propósito de conocer el desempeño tanto administrativo y financiero de la entidad. </a:t>
            </a:r>
            <a:endParaRPr lang="es-EC" sz="2000" dirty="0" smtClean="0">
              <a:latin typeface="Times New Roman" pitchFamily="18" charset="0"/>
              <a:cs typeface="Times New Roman" pitchFamily="18" charset="0"/>
            </a:endParaRPr>
          </a:p>
          <a:p>
            <a:pPr marL="450850" lvl="0" indent="-450850" algn="just" eaLnBrk="0" hangingPunct="0">
              <a:lnSpc>
                <a:spcPct val="150000"/>
              </a:lnSpc>
              <a:buBlip>
                <a:blip r:embed="rId2"/>
              </a:buBlip>
            </a:pPr>
            <a:endParaRPr lang="es-ES" sz="2000" dirty="0" smtClean="0">
              <a:latin typeface="Times New Roman" pitchFamily="18" charset="0"/>
              <a:ea typeface="Times New Roman" pitchFamily="18" charset="0"/>
              <a:cs typeface="Times New Roman" pitchFamily="18" charset="0"/>
            </a:endParaRPr>
          </a:p>
          <a:p>
            <a:pPr marL="450850" lvl="0" indent="-450850" algn="just" eaLnBrk="0" hangingPunct="0">
              <a:lnSpc>
                <a:spcPct val="150000"/>
              </a:lnSpc>
              <a:buBlip>
                <a:blip r:embed="rId2"/>
              </a:buBlip>
            </a:pPr>
            <a:r>
              <a:rPr lang="es-ES" sz="2000" dirty="0" smtClean="0">
                <a:latin typeface="Times New Roman" pitchFamily="18" charset="0"/>
                <a:ea typeface="Times New Roman" pitchFamily="18" charset="0"/>
                <a:cs typeface="Times New Roman" pitchFamily="18" charset="0"/>
              </a:rPr>
              <a:t>Estructurar la emisión de obligaciones de la empresa AGESE para el financiamiento.</a:t>
            </a:r>
            <a:endParaRPr lang="es-EC" sz="2000" dirty="0" smtClean="0">
              <a:latin typeface="Times New Roman" pitchFamily="18" charset="0"/>
              <a:cs typeface="Times New Roman" pitchFamily="18" charset="0"/>
            </a:endParaRPr>
          </a:p>
          <a:p>
            <a:pPr marL="450850" lvl="0" indent="-450850" algn="just" eaLnBrk="0" hangingPunct="0">
              <a:lnSpc>
                <a:spcPct val="150000"/>
              </a:lnSpc>
              <a:buBlip>
                <a:blip r:embed="rId2"/>
              </a:buBlip>
            </a:pPr>
            <a:endParaRPr lang="es-ES" sz="2000" dirty="0" smtClean="0">
              <a:latin typeface="Times New Roman" pitchFamily="18" charset="0"/>
              <a:ea typeface="Times New Roman" pitchFamily="18" charset="0"/>
              <a:cs typeface="Times New Roman" pitchFamily="18" charset="0"/>
            </a:endParaRPr>
          </a:p>
          <a:p>
            <a:pPr marL="450850" lvl="0" indent="-450850" algn="just" eaLnBrk="0" hangingPunct="0">
              <a:lnSpc>
                <a:spcPct val="150000"/>
              </a:lnSpc>
              <a:buBlip>
                <a:blip r:embed="rId2"/>
              </a:buBlip>
            </a:pPr>
            <a:r>
              <a:rPr lang="es-ES" sz="2000" dirty="0" smtClean="0">
                <a:latin typeface="Times New Roman" pitchFamily="18" charset="0"/>
                <a:ea typeface="Times New Roman" pitchFamily="18" charset="0"/>
                <a:cs typeface="Times New Roman" pitchFamily="18" charset="0"/>
              </a:rPr>
              <a:t>Determinar conclusiones y recomendaciones.</a:t>
            </a:r>
            <a:endParaRPr lang="es-EC" sz="2000" dirty="0"/>
          </a:p>
        </p:txBody>
      </p:sp>
      <p:sp>
        <p:nvSpPr>
          <p:cNvPr id="3" name="2 Rectángulo"/>
          <p:cNvSpPr/>
          <p:nvPr/>
        </p:nvSpPr>
        <p:spPr>
          <a:xfrm>
            <a:off x="1331640" y="0"/>
            <a:ext cx="7017660" cy="1569660"/>
          </a:xfrm>
          <a:prstGeom prst="rect">
            <a:avLst/>
          </a:prstGeom>
          <a:noFill/>
        </p:spPr>
        <p:txBody>
          <a:bodyPr wrap="square" lIns="91440" tIns="45720" rIns="91440" bIns="45720">
            <a:spAutoFit/>
          </a:bodyPr>
          <a:lstStyle/>
          <a:p>
            <a:pPr algn="ctr"/>
            <a:r>
              <a:rPr lang="es-E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OBJETIVOS ESPECÍFICOS</a:t>
            </a:r>
            <a:endParaRPr lang="es-ES"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67545" y="1559302"/>
          <a:ext cx="8064895" cy="4848308"/>
        </p:xfrm>
        <a:graphic>
          <a:graphicData uri="http://schemas.openxmlformats.org/drawingml/2006/table">
            <a:tbl>
              <a:tblPr/>
              <a:tblGrid>
                <a:gridCol w="3502030"/>
                <a:gridCol w="885262"/>
                <a:gridCol w="885262"/>
                <a:gridCol w="994238"/>
                <a:gridCol w="885262"/>
                <a:gridCol w="912841"/>
              </a:tblGrid>
              <a:tr h="215878">
                <a:tc>
                  <a:txBody>
                    <a:bodyPr/>
                    <a:lstStyle/>
                    <a:p>
                      <a:pPr algn="ctr">
                        <a:lnSpc>
                          <a:spcPct val="115000"/>
                        </a:lnSpc>
                        <a:spcAft>
                          <a:spcPts val="0"/>
                        </a:spcAft>
                      </a:pPr>
                      <a:r>
                        <a:rPr lang="es-EC" sz="1200" b="1">
                          <a:solidFill>
                            <a:srgbClr val="FF0000"/>
                          </a:solidFill>
                          <a:latin typeface="Times New Roman"/>
                          <a:ea typeface="Times New Roman"/>
                          <a:cs typeface="Times New Roman"/>
                        </a:rPr>
                        <a:t>ACTIVOS</a:t>
                      </a:r>
                      <a:endParaRPr lang="es-EC" sz="1200">
                        <a:latin typeface="Times New Roman"/>
                        <a:ea typeface="Times New Roman"/>
                        <a:cs typeface="Times New Roman"/>
                      </a:endParaRPr>
                    </a:p>
                  </a:txBody>
                  <a:tcPr marL="35590" marR="3559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a:txBody>
                    <a:bodyPr/>
                    <a:lstStyle/>
                    <a:p>
                      <a:pPr algn="ctr">
                        <a:lnSpc>
                          <a:spcPct val="115000"/>
                        </a:lnSpc>
                        <a:spcAft>
                          <a:spcPts val="0"/>
                        </a:spcAft>
                      </a:pPr>
                      <a:r>
                        <a:rPr lang="es-EC" sz="1200" b="1">
                          <a:solidFill>
                            <a:srgbClr val="000000"/>
                          </a:solidFill>
                          <a:latin typeface="Times New Roman"/>
                          <a:ea typeface="Times New Roman"/>
                          <a:cs typeface="Times New Roman"/>
                        </a:rPr>
                        <a:t>2008</a:t>
                      </a:r>
                      <a:endParaRPr lang="es-EC" sz="1200">
                        <a:latin typeface="Times New Roman"/>
                        <a:ea typeface="Times New Roman"/>
                        <a:cs typeface="Times New Roman"/>
                      </a:endParaRPr>
                    </a:p>
                  </a:txBody>
                  <a:tcPr marL="35590" marR="3559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200" b="1">
                          <a:solidFill>
                            <a:srgbClr val="000000"/>
                          </a:solidFill>
                          <a:latin typeface="Times New Roman"/>
                          <a:ea typeface="Times New Roman"/>
                          <a:cs typeface="Times New Roman"/>
                        </a:rPr>
                        <a:t>2009</a:t>
                      </a:r>
                      <a:endParaRPr lang="es-EC" sz="1200">
                        <a:latin typeface="Times New Roman"/>
                        <a:ea typeface="Times New Roman"/>
                        <a:cs typeface="Times New Roman"/>
                      </a:endParaRPr>
                    </a:p>
                  </a:txBody>
                  <a:tcPr marL="35590" marR="3559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200" b="1">
                          <a:solidFill>
                            <a:srgbClr val="000000"/>
                          </a:solidFill>
                          <a:latin typeface="Times New Roman"/>
                          <a:ea typeface="Times New Roman"/>
                          <a:cs typeface="Times New Roman"/>
                        </a:rPr>
                        <a:t>2010</a:t>
                      </a:r>
                      <a:endParaRPr lang="es-EC" sz="1200">
                        <a:latin typeface="Times New Roman"/>
                        <a:ea typeface="Times New Roman"/>
                        <a:cs typeface="Times New Roman"/>
                      </a:endParaRPr>
                    </a:p>
                  </a:txBody>
                  <a:tcPr marL="35590" marR="3559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200" b="1">
                          <a:solidFill>
                            <a:srgbClr val="000000"/>
                          </a:solidFill>
                          <a:latin typeface="Times New Roman"/>
                          <a:ea typeface="Times New Roman"/>
                          <a:cs typeface="Times New Roman"/>
                        </a:rPr>
                        <a:t>VARIACIÓN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215878">
                <a:tc>
                  <a:txBody>
                    <a:bodyPr/>
                    <a:lstStyle/>
                    <a:p>
                      <a:pPr algn="ctr">
                        <a:lnSpc>
                          <a:spcPct val="115000"/>
                        </a:lnSpc>
                        <a:spcAft>
                          <a:spcPts val="0"/>
                        </a:spcAft>
                      </a:pPr>
                      <a:r>
                        <a:rPr lang="es-EC" sz="1200" b="1">
                          <a:solidFill>
                            <a:srgbClr val="000000"/>
                          </a:solidFill>
                          <a:latin typeface="Times New Roman"/>
                          <a:ea typeface="Times New Roman"/>
                          <a:cs typeface="Times New Roman"/>
                        </a:rPr>
                        <a:t>ACTIVOS CORRIENTES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200" b="1">
                          <a:solidFill>
                            <a:srgbClr val="000000"/>
                          </a:solidFill>
                          <a:latin typeface="Times New Roman"/>
                          <a:ea typeface="Times New Roman"/>
                          <a:cs typeface="Times New Roman"/>
                        </a:rPr>
                        <a:t>2008-2009</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 2009-2010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Caja-bancos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3.852,27</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-100,00%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Cuentas y Documentos por cobrar clientes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8.014,85</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7.502,30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4.769,12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-6,40%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-36,43%</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Otras Cuentas y Documentos por cobrar clientes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3.828,66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5.089,66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98.849,95</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32,94%</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1842,17%</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 Provisión Cuentas por Cobrar</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-848,00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-923,02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-923,02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8,85%</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Crédito Tributario a favor del Sujeto pasivo (IVA)</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23.429,83</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24.958,56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45.556,89</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6,52%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82,53%</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Crédito Tributario a favor del Sujeto pasivo (IR)</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4.265,62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5.285,93</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5.646,30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23,92%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6,82%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b="1">
                          <a:solidFill>
                            <a:srgbClr val="0070C0"/>
                          </a:solidFill>
                          <a:latin typeface="Times New Roman"/>
                          <a:ea typeface="Times New Roman"/>
                          <a:cs typeface="Times New Roman"/>
                        </a:rPr>
                        <a:t>TOTAL ACTIVO CORRIENTE</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42.543,23</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41.913,43</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153.899,24</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-1,48%</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267,18%</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198774">
                <a:tc>
                  <a:txBody>
                    <a:bodyPr/>
                    <a:lstStyle/>
                    <a:p>
                      <a:pPr algn="ctr">
                        <a:lnSpc>
                          <a:spcPct val="115000"/>
                        </a:lnSpc>
                        <a:spcAft>
                          <a:spcPts val="0"/>
                        </a:spcAft>
                      </a:pPr>
                      <a:r>
                        <a:rPr lang="es-EC" sz="1200" b="1">
                          <a:solidFill>
                            <a:srgbClr val="000000"/>
                          </a:solidFill>
                          <a:latin typeface="Times New Roman"/>
                          <a:ea typeface="Times New Roman"/>
                          <a:cs typeface="Times New Roman"/>
                        </a:rPr>
                        <a:t>ACTIVOS FIJOS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Muebles y Enseres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4.894,68</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4.894,68</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6.939,68</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41,78%</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Maquinaria, equipos e instalaciones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29.452,19</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49.814,72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104.384,26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69,14%</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109,55%</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Equipo de Computación</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10.785,31</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Vehículo, equipo de transporte</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31.660,46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31.660,46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31.660,46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 Depreciación Acumulada Activo Fijo</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-40.970,42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-50.729,30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-56.541,66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23,82%</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11,46%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b="1">
                          <a:solidFill>
                            <a:srgbClr val="0070C0"/>
                          </a:solidFill>
                          <a:latin typeface="Times New Roman"/>
                          <a:ea typeface="Times New Roman"/>
                          <a:cs typeface="Times New Roman"/>
                        </a:rPr>
                        <a:t>TOTAL ACTIVO FIJO</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25.036,91</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35.640,56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97.228,05</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42,35%</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172,80%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198774">
                <a:tc>
                  <a:txBody>
                    <a:bodyPr/>
                    <a:lstStyle/>
                    <a:p>
                      <a:pPr algn="ctr">
                        <a:lnSpc>
                          <a:spcPct val="115000"/>
                        </a:lnSpc>
                        <a:spcAft>
                          <a:spcPts val="0"/>
                        </a:spcAft>
                      </a:pPr>
                      <a:r>
                        <a:rPr lang="es-EC" sz="1200" b="1">
                          <a:solidFill>
                            <a:srgbClr val="000000"/>
                          </a:solidFill>
                          <a:latin typeface="Times New Roman"/>
                          <a:ea typeface="Times New Roman"/>
                          <a:cs typeface="Times New Roman"/>
                        </a:rPr>
                        <a:t>ACTIVOS DIFERIDOS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Otros Activos Diferidos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137.089,50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198774">
                <a:tc>
                  <a:txBody>
                    <a:bodyPr/>
                    <a:lstStyle/>
                    <a:p>
                      <a:pPr>
                        <a:lnSpc>
                          <a:spcPct val="115000"/>
                        </a:lnSpc>
                        <a:spcAft>
                          <a:spcPts val="0"/>
                        </a:spcAft>
                      </a:pPr>
                      <a:r>
                        <a:rPr lang="es-EC" sz="1200" b="1">
                          <a:solidFill>
                            <a:srgbClr val="0070C0"/>
                          </a:solidFill>
                          <a:latin typeface="Times New Roman"/>
                          <a:ea typeface="Times New Roman"/>
                          <a:cs typeface="Times New Roman"/>
                        </a:rPr>
                        <a:t>TOTAL OTROS ACTIVOS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137.089,50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C" sz="1200" b="1">
                          <a:solidFill>
                            <a:srgbClr val="0070C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198774">
                <a:tc>
                  <a:txBody>
                    <a:bodyPr/>
                    <a:lstStyle/>
                    <a:p>
                      <a:pPr algn="ctr">
                        <a:lnSpc>
                          <a:spcPct val="115000"/>
                        </a:lnSpc>
                        <a:spcAft>
                          <a:spcPts val="0"/>
                        </a:spcAft>
                      </a:pPr>
                      <a:r>
                        <a:rPr lang="es-EC" sz="1200" b="1">
                          <a:solidFill>
                            <a:srgbClr val="000000"/>
                          </a:solidFill>
                          <a:latin typeface="Times New Roman"/>
                          <a:ea typeface="Times New Roman"/>
                          <a:cs typeface="Times New Roman"/>
                        </a:rPr>
                        <a:t>ACTIVOS A LARGO PLAZO</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a:solidFill>
                            <a:srgbClr val="000000"/>
                          </a:solidFill>
                          <a:latin typeface="Times New Roman"/>
                          <a:ea typeface="Times New Roman"/>
                          <a:cs typeface="Times New Roman"/>
                        </a:rPr>
                        <a:t>Otros Activos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3.505,00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3.030,00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3.030,00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-13,55%</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74">
                <a:tc>
                  <a:txBody>
                    <a:bodyPr/>
                    <a:lstStyle/>
                    <a:p>
                      <a:pPr>
                        <a:lnSpc>
                          <a:spcPct val="115000"/>
                        </a:lnSpc>
                        <a:spcAft>
                          <a:spcPts val="0"/>
                        </a:spcAft>
                      </a:pPr>
                      <a:r>
                        <a:rPr lang="es-EC" sz="1200" b="1">
                          <a:solidFill>
                            <a:srgbClr val="0070C0"/>
                          </a:solidFill>
                          <a:latin typeface="Times New Roman"/>
                          <a:ea typeface="Times New Roman"/>
                          <a:cs typeface="Times New Roman"/>
                        </a:rPr>
                        <a:t>TOTAL OTROS ACTIVOS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3.505,00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3.030,00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3.030,00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-13,55%</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Times New Roman"/>
                          <a:ea typeface="Times New Roman"/>
                          <a:cs typeface="Times New Roman"/>
                        </a:rPr>
                        <a:t>0,00%</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198774">
                <a:tc>
                  <a:txBody>
                    <a:bodyPr/>
                    <a:lstStyle/>
                    <a:p>
                      <a:pPr>
                        <a:lnSpc>
                          <a:spcPct val="115000"/>
                        </a:lnSpc>
                        <a:spcAft>
                          <a:spcPts val="0"/>
                        </a:spcAft>
                      </a:pPr>
                      <a:r>
                        <a:rPr lang="es-EC" sz="1200">
                          <a:solidFill>
                            <a:srgbClr val="FF0000"/>
                          </a:solidFill>
                          <a:latin typeface="Times New Roman"/>
                          <a:ea typeface="Times New Roman"/>
                          <a:cs typeface="Times New Roman"/>
                        </a:rPr>
                        <a:t>TOTAL ACTIVOS</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Times New Roman"/>
                          <a:ea typeface="Times New Roman"/>
                          <a:cs typeface="Times New Roman"/>
                        </a:rPr>
                        <a:t>71.085,14</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Times New Roman"/>
                          <a:ea typeface="Times New Roman"/>
                          <a:cs typeface="Times New Roman"/>
                        </a:rPr>
                        <a:t>80.583,99</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Times New Roman"/>
                          <a:ea typeface="Times New Roman"/>
                          <a:cs typeface="Times New Roman"/>
                        </a:rPr>
                        <a:t>391.246,79</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Times New Roman"/>
                          <a:ea typeface="Times New Roman"/>
                          <a:cs typeface="Times New Roman"/>
                        </a:rPr>
                        <a:t>13,36%</a:t>
                      </a:r>
                      <a:endParaRPr lang="es-EC" sz="120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dirty="0">
                          <a:solidFill>
                            <a:srgbClr val="FF0000"/>
                          </a:solidFill>
                          <a:latin typeface="Times New Roman"/>
                          <a:ea typeface="Times New Roman"/>
                          <a:cs typeface="Times New Roman"/>
                        </a:rPr>
                        <a:t>385,51%</a:t>
                      </a:r>
                      <a:endParaRPr lang="es-EC" sz="1200" dirty="0">
                        <a:latin typeface="Times New Roman"/>
                        <a:ea typeface="Times New Roman"/>
                        <a:cs typeface="Times New Roman"/>
                      </a:endParaRPr>
                    </a:p>
                  </a:txBody>
                  <a:tcPr marL="35590" marR="3559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r>
            </a:tbl>
          </a:graphicData>
        </a:graphic>
      </p:graphicFrame>
      <p:sp>
        <p:nvSpPr>
          <p:cNvPr id="46081" name="Rectangle 1"/>
          <p:cNvSpPr>
            <a:spLocks noChangeArrowheads="1"/>
          </p:cNvSpPr>
          <p:nvPr/>
        </p:nvSpPr>
        <p:spPr bwMode="auto">
          <a:xfrm>
            <a:off x="3119598" y="528356"/>
            <a:ext cx="2905475"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effectLst/>
                <a:latin typeface="+mn-lt"/>
                <a:ea typeface="Calibri" pitchFamily="34" charset="0"/>
                <a:cs typeface="Times New Roman" pitchFamily="18" charset="0"/>
              </a:rPr>
              <a:t>ANÁLISIS HORIZONTAL</a:t>
            </a:r>
            <a:endParaRPr kumimoji="0" lang="es-EC" b="0" i="0" u="none" strike="noStrike" cap="none" normalizeH="0" baseline="0" dirty="0" smtClean="0">
              <a:ln>
                <a:noFill/>
              </a:ln>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effectLst/>
                <a:latin typeface="+mn-lt"/>
                <a:ea typeface="Calibri" pitchFamily="34" charset="0"/>
                <a:cs typeface="Times New Roman" pitchFamily="18" charset="0"/>
              </a:rPr>
              <a:t>AGESE CÍA. LTDA.</a:t>
            </a:r>
            <a:endParaRPr kumimoji="0" lang="es-EC" b="0" i="0" u="none" strike="noStrike" cap="none" normalizeH="0" baseline="0" dirty="0" smtClean="0">
              <a:ln>
                <a:noFill/>
              </a:ln>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effectLst/>
                <a:latin typeface="+mn-lt"/>
                <a:ea typeface="Calibri" pitchFamily="34" charset="0"/>
                <a:cs typeface="Times New Roman" pitchFamily="18" charset="0"/>
              </a:rPr>
              <a:t>BALANCE GENERAL</a:t>
            </a:r>
            <a:endParaRPr kumimoji="0" lang="es-EC" b="0" i="0" u="none" strike="noStrike" cap="none" normalizeH="0" baseline="0" dirty="0" smtClean="0">
              <a:ln>
                <a:noFill/>
              </a:ln>
              <a:effectLst/>
              <a:latin typeface="+mn-lt"/>
              <a:cs typeface="Arial"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6081"/>
                                        </p:tgtEl>
                                        <p:attrNameLst>
                                          <p:attrName>style.visibility</p:attrName>
                                        </p:attrNameLst>
                                      </p:cBhvr>
                                      <p:to>
                                        <p:strVal val="visible"/>
                                      </p:to>
                                    </p:set>
                                    <p:animEffect transition="in" filter="fade">
                                      <p:cBhvr>
                                        <p:cTn id="7" dur="2000"/>
                                        <p:tgtEl>
                                          <p:spTgt spid="46081"/>
                                        </p:tgtEl>
                                      </p:cBhvr>
                                    </p:animEffect>
                                    <p:anim calcmode="lin" valueType="num">
                                      <p:cBhvr>
                                        <p:cTn id="8" dur="2000" fill="hold"/>
                                        <p:tgtEl>
                                          <p:spTgt spid="46081"/>
                                        </p:tgtEl>
                                        <p:attrNameLst>
                                          <p:attrName>ppt_x</p:attrName>
                                        </p:attrNameLst>
                                      </p:cBhvr>
                                      <p:tavLst>
                                        <p:tav tm="0">
                                          <p:val>
                                            <p:strVal val="#ppt_x"/>
                                          </p:val>
                                        </p:tav>
                                        <p:tav tm="100000">
                                          <p:val>
                                            <p:strVal val="#ppt_x"/>
                                          </p:val>
                                        </p:tav>
                                      </p:tavLst>
                                    </p:anim>
                                    <p:anim calcmode="lin" valueType="num">
                                      <p:cBhvr>
                                        <p:cTn id="9" dur="2000" fill="hold"/>
                                        <p:tgtEl>
                                          <p:spTgt spid="46081"/>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043608" y="1772816"/>
          <a:ext cx="7560839" cy="4320476"/>
        </p:xfrm>
        <a:graphic>
          <a:graphicData uri="http://schemas.openxmlformats.org/drawingml/2006/table">
            <a:tbl>
              <a:tblPr/>
              <a:tblGrid>
                <a:gridCol w="3213388"/>
                <a:gridCol w="812724"/>
                <a:gridCol w="812724"/>
                <a:gridCol w="912753"/>
                <a:gridCol w="971518"/>
                <a:gridCol w="837732"/>
              </a:tblGrid>
              <a:tr h="224694">
                <a:tc>
                  <a:txBody>
                    <a:bodyPr/>
                    <a:lstStyle/>
                    <a:p>
                      <a:pPr algn="ctr">
                        <a:lnSpc>
                          <a:spcPct val="115000"/>
                        </a:lnSpc>
                        <a:spcAft>
                          <a:spcPts val="0"/>
                        </a:spcAft>
                      </a:pPr>
                      <a:r>
                        <a:rPr lang="es-EC" sz="1200" b="1">
                          <a:solidFill>
                            <a:srgbClr val="FF0000"/>
                          </a:solidFill>
                          <a:latin typeface="+mn-lt"/>
                          <a:ea typeface="Times New Roman"/>
                          <a:cs typeface="Times New Roman"/>
                        </a:rPr>
                        <a:t>PASIVOS</a:t>
                      </a:r>
                      <a:endParaRPr lang="es-EC" sz="1200">
                        <a:latin typeface="+mn-lt"/>
                        <a:ea typeface="Times New Roman"/>
                        <a:cs typeface="Times New Roman"/>
                      </a:endParaRPr>
                    </a:p>
                  </a:txBody>
                  <a:tcPr marL="35284" marR="352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a:txBody>
                    <a:bodyPr/>
                    <a:lstStyle/>
                    <a:p>
                      <a:pPr algn="ctr">
                        <a:lnSpc>
                          <a:spcPct val="115000"/>
                        </a:lnSpc>
                        <a:spcAft>
                          <a:spcPts val="0"/>
                        </a:spcAft>
                      </a:pPr>
                      <a:r>
                        <a:rPr lang="es-EC" sz="1200" b="1">
                          <a:solidFill>
                            <a:srgbClr val="000000"/>
                          </a:solidFill>
                          <a:latin typeface="+mn-lt"/>
                          <a:ea typeface="Times New Roman"/>
                          <a:cs typeface="Times New Roman"/>
                        </a:rPr>
                        <a:t>2008</a:t>
                      </a:r>
                      <a:endParaRPr lang="es-EC" sz="1200">
                        <a:latin typeface="+mn-lt"/>
                        <a:ea typeface="Times New Roman"/>
                        <a:cs typeface="Times New Roman"/>
                      </a:endParaRPr>
                    </a:p>
                  </a:txBody>
                  <a:tcPr marL="35284" marR="352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200" b="1">
                          <a:solidFill>
                            <a:srgbClr val="000000"/>
                          </a:solidFill>
                          <a:latin typeface="+mn-lt"/>
                          <a:ea typeface="Times New Roman"/>
                          <a:cs typeface="Times New Roman"/>
                        </a:rPr>
                        <a:t>2009</a:t>
                      </a:r>
                      <a:endParaRPr lang="es-EC" sz="1200">
                        <a:latin typeface="+mn-lt"/>
                        <a:ea typeface="Times New Roman"/>
                        <a:cs typeface="Times New Roman"/>
                      </a:endParaRPr>
                    </a:p>
                  </a:txBody>
                  <a:tcPr marL="35284" marR="352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200" b="1">
                          <a:solidFill>
                            <a:srgbClr val="000000"/>
                          </a:solidFill>
                          <a:latin typeface="+mn-lt"/>
                          <a:ea typeface="Times New Roman"/>
                          <a:cs typeface="Times New Roman"/>
                        </a:rPr>
                        <a:t>2010</a:t>
                      </a:r>
                      <a:endParaRPr lang="es-EC" sz="1200">
                        <a:latin typeface="+mn-lt"/>
                        <a:ea typeface="Times New Roman"/>
                        <a:cs typeface="Times New Roman"/>
                      </a:endParaRPr>
                    </a:p>
                  </a:txBody>
                  <a:tcPr marL="35284" marR="352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200" b="1">
                          <a:solidFill>
                            <a:srgbClr val="000000"/>
                          </a:solidFill>
                          <a:latin typeface="+mn-lt"/>
                          <a:ea typeface="Times New Roman"/>
                          <a:cs typeface="Times New Roman"/>
                        </a:rPr>
                        <a:t>VARIACIÓN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24694">
                <a:tc>
                  <a:txBody>
                    <a:bodyPr/>
                    <a:lstStyle/>
                    <a:p>
                      <a:pPr algn="ctr">
                        <a:lnSpc>
                          <a:spcPct val="115000"/>
                        </a:lnSpc>
                        <a:spcAft>
                          <a:spcPts val="0"/>
                        </a:spcAft>
                      </a:pPr>
                      <a:r>
                        <a:rPr lang="es-EC" sz="1200" b="1">
                          <a:solidFill>
                            <a:srgbClr val="000000"/>
                          </a:solidFill>
                          <a:latin typeface="+mn-lt"/>
                          <a:ea typeface="Times New Roman"/>
                          <a:cs typeface="Times New Roman"/>
                        </a:rPr>
                        <a:t>PASIVOS CORRIENTES</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a:solidFill>
                            <a:srgbClr val="000000"/>
                          </a:solidFill>
                          <a:latin typeface="+mn-lt"/>
                          <a:ea typeface="Times New Roman"/>
                          <a:cs typeface="Times New Roman"/>
                        </a:rPr>
                        <a:t>2008-2009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mn-lt"/>
                          <a:ea typeface="Times New Roman"/>
                          <a:cs typeface="Times New Roman"/>
                        </a:rPr>
                        <a:t>2009-2010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Cuentas y Documentos por pagar proveedores</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54.433,83</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7.689,69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160.393,49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-85,87%</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1985,83%</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Participación Trabajadores por pagar</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873,90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-100,00%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r>
              <a:tr h="224694">
                <a:tc>
                  <a:txBody>
                    <a:bodyPr/>
                    <a:lstStyle/>
                    <a:p>
                      <a:pPr>
                        <a:lnSpc>
                          <a:spcPct val="115000"/>
                        </a:lnSpc>
                        <a:spcAft>
                          <a:spcPts val="0"/>
                        </a:spcAft>
                      </a:pPr>
                      <a:r>
                        <a:rPr lang="es-EC" sz="1200">
                          <a:solidFill>
                            <a:srgbClr val="000000"/>
                          </a:solidFill>
                          <a:latin typeface="+mn-lt"/>
                          <a:ea typeface="Times New Roman"/>
                          <a:cs typeface="Times New Roman"/>
                        </a:rPr>
                        <a:t>Obligaciones Financieras</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28.274,61</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62.074,40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a:solidFill>
                            <a:srgbClr val="000000"/>
                          </a:solidFill>
                          <a:latin typeface="+mn-lt"/>
                          <a:ea typeface="Times New Roman"/>
                          <a:cs typeface="Times New Roman"/>
                        </a:rPr>
                        <a:t>119,54%</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Préstamos de accionistas</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17.217,78</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a:solidFill>
                            <a:srgbClr val="000000"/>
                          </a:solidFill>
                          <a:latin typeface="+mn-lt"/>
                          <a:ea typeface="Times New Roman"/>
                          <a:cs typeface="Times New Roman"/>
                        </a:rPr>
                        <a:t>-100,00%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Otras Cuentas y Documentos por pagar</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2.156,55</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14.300,31</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155.887,04</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563,11%</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990,10%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b="1">
                          <a:solidFill>
                            <a:srgbClr val="0070C0"/>
                          </a:solidFill>
                          <a:latin typeface="+mn-lt"/>
                          <a:ea typeface="Times New Roman"/>
                          <a:cs typeface="Times New Roman"/>
                        </a:rPr>
                        <a:t>TOTAL PASIVO CORRIENTE</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57.464,28</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67.482,39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378.354,93</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17,43%</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460,67%</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250339">
                <a:tc>
                  <a:txBody>
                    <a:bodyPr/>
                    <a:lstStyle/>
                    <a:p>
                      <a:pPr>
                        <a:lnSpc>
                          <a:spcPct val="115000"/>
                        </a:lnSpc>
                        <a:spcAft>
                          <a:spcPts val="0"/>
                        </a:spcAft>
                      </a:pPr>
                      <a:r>
                        <a:rPr lang="es-EC" sz="1200">
                          <a:solidFill>
                            <a:srgbClr val="FF0000"/>
                          </a:solidFill>
                          <a:latin typeface="+mn-lt"/>
                          <a:ea typeface="Times New Roman"/>
                          <a:cs typeface="Times New Roman"/>
                        </a:rPr>
                        <a:t>TOTAL PASIVOS</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mn-lt"/>
                          <a:ea typeface="Times New Roman"/>
                          <a:cs typeface="Times New Roman"/>
                        </a:rPr>
                        <a:t>57.464,28</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mn-lt"/>
                          <a:ea typeface="Times New Roman"/>
                          <a:cs typeface="Times New Roman"/>
                        </a:rPr>
                        <a:t>67.482,39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mn-lt"/>
                          <a:ea typeface="Times New Roman"/>
                          <a:cs typeface="Times New Roman"/>
                        </a:rPr>
                        <a:t>378.354,93</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mn-lt"/>
                          <a:ea typeface="Times New Roman"/>
                          <a:cs typeface="Times New Roman"/>
                        </a:rPr>
                        <a:t>17,43%</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mn-lt"/>
                          <a:ea typeface="Times New Roman"/>
                          <a:cs typeface="Times New Roman"/>
                        </a:rPr>
                        <a:t>460,67%</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r>
              <a:tr h="224694">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gn="ctr">
                        <a:lnSpc>
                          <a:spcPct val="115000"/>
                        </a:lnSpc>
                        <a:spcAft>
                          <a:spcPts val="0"/>
                        </a:spcAft>
                      </a:pPr>
                      <a:r>
                        <a:rPr lang="es-EC" sz="1200" b="1">
                          <a:solidFill>
                            <a:srgbClr val="FF0000"/>
                          </a:solidFill>
                          <a:latin typeface="+mn-lt"/>
                          <a:ea typeface="Times New Roman"/>
                          <a:cs typeface="Times New Roman"/>
                        </a:rPr>
                        <a:t>PATRIMONIO</a:t>
                      </a:r>
                      <a:endParaRPr lang="es-EC" sz="1200">
                        <a:latin typeface="+mn-lt"/>
                        <a:ea typeface="Times New Roman"/>
                        <a:cs typeface="Times New Roman"/>
                      </a:endParaRPr>
                    </a:p>
                  </a:txBody>
                  <a:tcPr marL="35284" marR="352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mn-lt"/>
                          <a:ea typeface="Times New Roman"/>
                          <a:cs typeface="Times New Roman"/>
                        </a:rPr>
                        <a:t> </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Capital suscrito</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1.000,00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1.000,00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1.000,00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Capitalización</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1.191,00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1.191,00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1.191,00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Reserva Legal</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160,00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160,00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160,00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Otras Reserva</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1.063,39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1.063,39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1.063,39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0,00%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Utilidad no distribuida ejercicio anterior</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7.480,18</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10.206,47</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9.687,21</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36,45%</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-5,09%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a:solidFill>
                            <a:srgbClr val="000000"/>
                          </a:solidFill>
                          <a:latin typeface="+mn-lt"/>
                          <a:ea typeface="Times New Roman"/>
                          <a:cs typeface="Times New Roman"/>
                        </a:rPr>
                        <a:t>Utilidad/pérdida del Ejercicio</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2.726,29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-519,26</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-209,74</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-80,95%</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mn-lt"/>
                          <a:ea typeface="Times New Roman"/>
                          <a:cs typeface="Times New Roman"/>
                        </a:rPr>
                        <a:t>-59,61%</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4694">
                <a:tc>
                  <a:txBody>
                    <a:bodyPr/>
                    <a:lstStyle/>
                    <a:p>
                      <a:pPr>
                        <a:lnSpc>
                          <a:spcPct val="115000"/>
                        </a:lnSpc>
                        <a:spcAft>
                          <a:spcPts val="0"/>
                        </a:spcAft>
                      </a:pPr>
                      <a:r>
                        <a:rPr lang="es-EC" sz="1200" b="1">
                          <a:solidFill>
                            <a:srgbClr val="0070C0"/>
                          </a:solidFill>
                          <a:latin typeface="+mn-lt"/>
                          <a:ea typeface="Times New Roman"/>
                          <a:cs typeface="Times New Roman"/>
                        </a:rPr>
                        <a:t>TOTAL PATRIMONIO</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13.620,86</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13.101,60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12.891,86</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-3,81%</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C" sz="1200" b="1">
                          <a:solidFill>
                            <a:srgbClr val="0070C0"/>
                          </a:solidFill>
                          <a:latin typeface="+mn-lt"/>
                          <a:ea typeface="Times New Roman"/>
                          <a:cs typeface="Times New Roman"/>
                        </a:rPr>
                        <a:t>-1,60%</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250339">
                <a:tc>
                  <a:txBody>
                    <a:bodyPr/>
                    <a:lstStyle/>
                    <a:p>
                      <a:pPr>
                        <a:lnSpc>
                          <a:spcPct val="115000"/>
                        </a:lnSpc>
                        <a:spcAft>
                          <a:spcPts val="0"/>
                        </a:spcAft>
                      </a:pPr>
                      <a:r>
                        <a:rPr lang="es-EC" sz="1200">
                          <a:solidFill>
                            <a:srgbClr val="FF0000"/>
                          </a:solidFill>
                          <a:latin typeface="+mn-lt"/>
                          <a:ea typeface="Times New Roman"/>
                          <a:cs typeface="Times New Roman"/>
                        </a:rPr>
                        <a:t>TOTAL PASIVO Y PATRIMONIO</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mn-lt"/>
                          <a:ea typeface="Times New Roman"/>
                          <a:cs typeface="Times New Roman"/>
                        </a:rPr>
                        <a:t>71.085,14</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mn-lt"/>
                          <a:ea typeface="Times New Roman"/>
                          <a:cs typeface="Times New Roman"/>
                        </a:rPr>
                        <a:t>80.583,99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mn-lt"/>
                          <a:ea typeface="Times New Roman"/>
                          <a:cs typeface="Times New Roman"/>
                        </a:rPr>
                        <a:t>391.246,79</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a:solidFill>
                            <a:srgbClr val="FF0000"/>
                          </a:solidFill>
                          <a:latin typeface="+mn-lt"/>
                          <a:ea typeface="Times New Roman"/>
                          <a:cs typeface="Times New Roman"/>
                        </a:rPr>
                        <a:t>13,36%</a:t>
                      </a:r>
                      <a:endParaRPr lang="es-EC" sz="120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C" sz="1200" dirty="0">
                          <a:solidFill>
                            <a:srgbClr val="FF0000"/>
                          </a:solidFill>
                          <a:latin typeface="+mn-lt"/>
                          <a:ea typeface="Times New Roman"/>
                          <a:cs typeface="Times New Roman"/>
                        </a:rPr>
                        <a:t>385,51%</a:t>
                      </a:r>
                      <a:endParaRPr lang="es-EC" sz="1200" dirty="0">
                        <a:latin typeface="+mn-lt"/>
                        <a:ea typeface="Times New Roman"/>
                        <a:cs typeface="Times New Roman"/>
                      </a:endParaRPr>
                    </a:p>
                  </a:txBody>
                  <a:tcPr marL="35284" marR="352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r>
            </a:tbl>
          </a:graphicData>
        </a:graphic>
      </p:graphicFrame>
      <p:sp>
        <p:nvSpPr>
          <p:cNvPr id="3" name="Rectangle 1"/>
          <p:cNvSpPr>
            <a:spLocks noChangeArrowheads="1"/>
          </p:cNvSpPr>
          <p:nvPr/>
        </p:nvSpPr>
        <p:spPr bwMode="auto">
          <a:xfrm>
            <a:off x="3119598" y="528356"/>
            <a:ext cx="2905475"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effectLst/>
                <a:latin typeface="+mn-lt"/>
                <a:ea typeface="Calibri" pitchFamily="34" charset="0"/>
                <a:cs typeface="Times New Roman" pitchFamily="18" charset="0"/>
              </a:rPr>
              <a:t>ANÁLISIS HORIZONTAL</a:t>
            </a:r>
            <a:endParaRPr kumimoji="0" lang="es-EC" b="0" i="0" u="none" strike="noStrike" cap="none" normalizeH="0" baseline="0" dirty="0" smtClean="0">
              <a:ln>
                <a:noFill/>
              </a:ln>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effectLst/>
                <a:latin typeface="+mn-lt"/>
                <a:ea typeface="Calibri" pitchFamily="34" charset="0"/>
                <a:cs typeface="Times New Roman" pitchFamily="18" charset="0"/>
              </a:rPr>
              <a:t>AGESE CÍA. LTDA.</a:t>
            </a:r>
            <a:endParaRPr kumimoji="0" lang="es-EC" b="0" i="0" u="none" strike="noStrike" cap="none" normalizeH="0" baseline="0" dirty="0" smtClean="0">
              <a:ln>
                <a:noFill/>
              </a:ln>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effectLst/>
                <a:latin typeface="+mn-lt"/>
                <a:ea typeface="Calibri" pitchFamily="34" charset="0"/>
                <a:cs typeface="Times New Roman" pitchFamily="18" charset="0"/>
              </a:rPr>
              <a:t>BALANCE GENERAL</a:t>
            </a:r>
            <a:endParaRPr kumimoji="0" lang="es-EC" b="0" i="0" u="none" strike="noStrike" cap="none" normalizeH="0" baseline="0" dirty="0" smtClean="0">
              <a:ln>
                <a:noFill/>
              </a:ln>
              <a:effectLst/>
              <a:latin typeface="+mn-lt"/>
              <a:cs typeface="Arial"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nvGraphicFramePr>
        <p:xfrm>
          <a:off x="251520" y="692696"/>
          <a:ext cx="4104456"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49155" name="Rectangle 3"/>
          <p:cNvSpPr>
            <a:spLocks noChangeArrowheads="1"/>
          </p:cNvSpPr>
          <p:nvPr/>
        </p:nvSpPr>
        <p:spPr bwMode="auto">
          <a:xfrm>
            <a:off x="1331640" y="6309320"/>
            <a:ext cx="651621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mn-lt"/>
                <a:ea typeface="Times New Roman" pitchFamily="18" charset="0"/>
                <a:cs typeface="Arial" pitchFamily="34" charset="0"/>
              </a:rPr>
              <a:t>Fuente</a:t>
            </a:r>
            <a:r>
              <a:rPr kumimoji="0" lang="es-EC" sz="1200" b="0" i="0" u="none" strike="noStrike" cap="none" normalizeH="0" baseline="0" dirty="0" smtClean="0">
                <a:ln>
                  <a:noFill/>
                </a:ln>
                <a:solidFill>
                  <a:srgbClr val="000000"/>
                </a:solidFill>
                <a:effectLst/>
                <a:latin typeface="+mn-lt"/>
                <a:ea typeface="Times New Roman" pitchFamily="18" charset="0"/>
                <a:cs typeface="Arial" pitchFamily="34" charset="0"/>
              </a:rPr>
              <a:t>: Balance 2008-2009 y 2010 AGESE</a:t>
            </a:r>
            <a:endParaRPr kumimoji="0" lang="es-EC" sz="1200" b="0" i="0" u="none" strike="noStrike" cap="none" normalizeH="0" baseline="0" dirty="0" smtClean="0">
              <a:ln>
                <a:noFill/>
              </a:ln>
              <a:solidFill>
                <a:schemeClr val="tx1"/>
              </a:solidFill>
              <a:effectLst/>
              <a:latin typeface="+mn-lt"/>
              <a:cs typeface="Arial" pitchFamily="34" charset="0"/>
            </a:endParaRPr>
          </a:p>
        </p:txBody>
      </p:sp>
      <p:sp>
        <p:nvSpPr>
          <p:cNvPr id="49157" name="Rectangle 5"/>
          <p:cNvSpPr>
            <a:spLocks noChangeArrowheads="1"/>
          </p:cNvSpPr>
          <p:nvPr/>
        </p:nvSpPr>
        <p:spPr bwMode="auto">
          <a:xfrm>
            <a:off x="5220072" y="2348880"/>
            <a:ext cx="353744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mn-lt"/>
                <a:ea typeface="Times New Roman" pitchFamily="18" charset="0"/>
                <a:cs typeface="Arial" pitchFamily="34" charset="0"/>
              </a:rPr>
              <a:t>EVOLUCIÓN DE LOS PASIVOS</a:t>
            </a:r>
            <a:endParaRPr kumimoji="0" lang="es-EC"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mn-lt"/>
              <a:cs typeface="Arial" pitchFamily="34" charset="0"/>
            </a:endParaRPr>
          </a:p>
        </p:txBody>
      </p:sp>
      <p:graphicFrame>
        <p:nvGraphicFramePr>
          <p:cNvPr id="6" name="5 Gráfico"/>
          <p:cNvGraphicFramePr/>
          <p:nvPr/>
        </p:nvGraphicFramePr>
        <p:xfrm>
          <a:off x="4716016" y="2852936"/>
          <a:ext cx="4248472" cy="2301347"/>
        </p:xfrm>
        <a:graphic>
          <a:graphicData uri="http://schemas.openxmlformats.org/drawingml/2006/chart">
            <c:chart xmlns:c="http://schemas.openxmlformats.org/drawingml/2006/chart" xmlns:r="http://schemas.openxmlformats.org/officeDocument/2006/relationships" r:id="rId3"/>
          </a:graphicData>
        </a:graphic>
      </p:graphicFrame>
      <p:sp>
        <p:nvSpPr>
          <p:cNvPr id="49158" name="Rectangle 6"/>
          <p:cNvSpPr>
            <a:spLocks noChangeArrowheads="1"/>
          </p:cNvSpPr>
          <p:nvPr/>
        </p:nvSpPr>
        <p:spPr bwMode="auto">
          <a:xfrm>
            <a:off x="0" y="2054483"/>
            <a:ext cx="1847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smtClean="0">
              <a:ln>
                <a:noFill/>
              </a:ln>
              <a:solidFill>
                <a:schemeClr val="tx1"/>
              </a:solidFill>
              <a:effectLst/>
              <a:latin typeface="+mn-lt"/>
              <a:cs typeface="Arial" pitchFamily="34" charset="0"/>
            </a:endParaRPr>
          </a:p>
        </p:txBody>
      </p:sp>
      <p:sp>
        <p:nvSpPr>
          <p:cNvPr id="49160" name="Rectangle 8"/>
          <p:cNvSpPr>
            <a:spLocks noChangeArrowheads="1"/>
          </p:cNvSpPr>
          <p:nvPr/>
        </p:nvSpPr>
        <p:spPr bwMode="auto">
          <a:xfrm>
            <a:off x="539552" y="3861048"/>
            <a:ext cx="36981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mn-lt"/>
                <a:ea typeface="Times New Roman" pitchFamily="18" charset="0"/>
                <a:cs typeface="Arial" pitchFamily="34" charset="0"/>
              </a:rPr>
              <a:t>EVOLUCIÓN DEL PATRIMONIO</a:t>
            </a:r>
            <a:endParaRPr kumimoji="0" lang="es-EC"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mn-lt"/>
              <a:cs typeface="Arial" pitchFamily="34" charset="0"/>
            </a:endParaRPr>
          </a:p>
        </p:txBody>
      </p:sp>
      <p:graphicFrame>
        <p:nvGraphicFramePr>
          <p:cNvPr id="9" name="8 Gráfico"/>
          <p:cNvGraphicFramePr/>
          <p:nvPr/>
        </p:nvGraphicFramePr>
        <p:xfrm>
          <a:off x="323528" y="4293096"/>
          <a:ext cx="3960440" cy="1872208"/>
        </p:xfrm>
        <a:graphic>
          <a:graphicData uri="http://schemas.openxmlformats.org/drawingml/2006/chart">
            <c:chart xmlns:c="http://schemas.openxmlformats.org/drawingml/2006/chart" xmlns:r="http://schemas.openxmlformats.org/officeDocument/2006/relationships" r:id="rId4"/>
          </a:graphicData>
        </a:graphic>
      </p:graphicFrame>
      <p:sp>
        <p:nvSpPr>
          <p:cNvPr id="49161" name="Rectangle 9"/>
          <p:cNvSpPr>
            <a:spLocks noChangeArrowheads="1"/>
          </p:cNvSpPr>
          <p:nvPr/>
        </p:nvSpPr>
        <p:spPr bwMode="auto">
          <a:xfrm>
            <a:off x="0" y="2092583"/>
            <a:ext cx="1847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smtClean="0">
              <a:ln>
                <a:noFill/>
              </a:ln>
              <a:solidFill>
                <a:schemeClr val="tx1"/>
              </a:solidFill>
              <a:effectLst/>
              <a:latin typeface="+mn-lt"/>
              <a:cs typeface="Arial" pitchFamily="34" charset="0"/>
            </a:endParaRPr>
          </a:p>
        </p:txBody>
      </p:sp>
      <p:sp>
        <p:nvSpPr>
          <p:cNvPr id="10" name="9 Botón de acción: Inicio">
            <a:hlinkClick r:id="rId5"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49155"/>
                                        </p:tgtEl>
                                        <p:attrNameLst>
                                          <p:attrName>style.visibility</p:attrName>
                                        </p:attrNameLst>
                                      </p:cBhvr>
                                      <p:to>
                                        <p:strVal val="visible"/>
                                      </p:to>
                                    </p:set>
                                    <p:anim calcmode="lin" valueType="num">
                                      <p:cBhvr>
                                        <p:cTn id="13" dur="500" fill="hold"/>
                                        <p:tgtEl>
                                          <p:spTgt spid="49155"/>
                                        </p:tgtEl>
                                        <p:attrNameLst>
                                          <p:attrName>ppt_w</p:attrName>
                                        </p:attrNameLst>
                                      </p:cBhvr>
                                      <p:tavLst>
                                        <p:tav tm="0">
                                          <p:val>
                                            <p:strVal val="#ppt_w+.3"/>
                                          </p:val>
                                        </p:tav>
                                        <p:tav tm="100000">
                                          <p:val>
                                            <p:strVal val="#ppt_w"/>
                                          </p:val>
                                        </p:tav>
                                      </p:tavLst>
                                    </p:anim>
                                    <p:anim calcmode="lin" valueType="num">
                                      <p:cBhvr>
                                        <p:cTn id="14" dur="500" fill="hold"/>
                                        <p:tgtEl>
                                          <p:spTgt spid="49155"/>
                                        </p:tgtEl>
                                        <p:attrNameLst>
                                          <p:attrName>ppt_h</p:attrName>
                                        </p:attrNameLst>
                                      </p:cBhvr>
                                      <p:tavLst>
                                        <p:tav tm="0">
                                          <p:val>
                                            <p:strVal val="#ppt_h"/>
                                          </p:val>
                                        </p:tav>
                                        <p:tav tm="100000">
                                          <p:val>
                                            <p:strVal val="#ppt_h"/>
                                          </p:val>
                                        </p:tav>
                                      </p:tavLst>
                                    </p:anim>
                                    <p:animEffect transition="in" filter="fade">
                                      <p:cBhvr>
                                        <p:cTn id="15" dur="500"/>
                                        <p:tgtEl>
                                          <p:spTgt spid="49155"/>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49157"/>
                                        </p:tgtEl>
                                        <p:attrNameLst>
                                          <p:attrName>style.visibility</p:attrName>
                                        </p:attrNameLst>
                                      </p:cBhvr>
                                      <p:to>
                                        <p:strVal val="visible"/>
                                      </p:to>
                                    </p:set>
                                    <p:anim calcmode="lin" valueType="num">
                                      <p:cBhvr>
                                        <p:cTn id="19" dur="500" fill="hold"/>
                                        <p:tgtEl>
                                          <p:spTgt spid="49157"/>
                                        </p:tgtEl>
                                        <p:attrNameLst>
                                          <p:attrName>ppt_w</p:attrName>
                                        </p:attrNameLst>
                                      </p:cBhvr>
                                      <p:tavLst>
                                        <p:tav tm="0">
                                          <p:val>
                                            <p:strVal val="#ppt_w+.3"/>
                                          </p:val>
                                        </p:tav>
                                        <p:tav tm="100000">
                                          <p:val>
                                            <p:strVal val="#ppt_w"/>
                                          </p:val>
                                        </p:tav>
                                      </p:tavLst>
                                    </p:anim>
                                    <p:anim calcmode="lin" valueType="num">
                                      <p:cBhvr>
                                        <p:cTn id="20" dur="500" fill="hold"/>
                                        <p:tgtEl>
                                          <p:spTgt spid="49157"/>
                                        </p:tgtEl>
                                        <p:attrNameLst>
                                          <p:attrName>ppt_h</p:attrName>
                                        </p:attrNameLst>
                                      </p:cBhvr>
                                      <p:tavLst>
                                        <p:tav tm="0">
                                          <p:val>
                                            <p:strVal val="#ppt_h"/>
                                          </p:val>
                                        </p:tav>
                                        <p:tav tm="100000">
                                          <p:val>
                                            <p:strVal val="#ppt_h"/>
                                          </p:val>
                                        </p:tav>
                                      </p:tavLst>
                                    </p:anim>
                                    <p:animEffect transition="in" filter="fade">
                                      <p:cBhvr>
                                        <p:cTn id="21" dur="500"/>
                                        <p:tgtEl>
                                          <p:spTgt spid="49157"/>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3"/>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0" presetClass="entr" presetSubtype="0" decel="100000" fill="hold" grpId="0" nodeType="afterEffect" nodePh="1">
                                  <p:stCondLst>
                                    <p:cond delay="0"/>
                                  </p:stCondLst>
                                  <p:endCondLst>
                                    <p:cond evt="begin" delay="0">
                                      <p:tn val="29"/>
                                    </p:cond>
                                  </p:endCondLst>
                                  <p:childTnLst>
                                    <p:set>
                                      <p:cBhvr>
                                        <p:cTn id="30" dur="1" fill="hold">
                                          <p:stCondLst>
                                            <p:cond delay="0"/>
                                          </p:stCondLst>
                                        </p:cTn>
                                        <p:tgtEl>
                                          <p:spTgt spid="49158"/>
                                        </p:tgtEl>
                                        <p:attrNameLst>
                                          <p:attrName>style.visibility</p:attrName>
                                        </p:attrNameLst>
                                      </p:cBhvr>
                                      <p:to>
                                        <p:strVal val="visible"/>
                                      </p:to>
                                    </p:set>
                                    <p:anim calcmode="lin" valueType="num">
                                      <p:cBhvr>
                                        <p:cTn id="31" dur="500" fill="hold"/>
                                        <p:tgtEl>
                                          <p:spTgt spid="49158"/>
                                        </p:tgtEl>
                                        <p:attrNameLst>
                                          <p:attrName>ppt_w</p:attrName>
                                        </p:attrNameLst>
                                      </p:cBhvr>
                                      <p:tavLst>
                                        <p:tav tm="0">
                                          <p:val>
                                            <p:strVal val="#ppt_w+.3"/>
                                          </p:val>
                                        </p:tav>
                                        <p:tav tm="100000">
                                          <p:val>
                                            <p:strVal val="#ppt_w"/>
                                          </p:val>
                                        </p:tav>
                                      </p:tavLst>
                                    </p:anim>
                                    <p:anim calcmode="lin" valueType="num">
                                      <p:cBhvr>
                                        <p:cTn id="32" dur="500" fill="hold"/>
                                        <p:tgtEl>
                                          <p:spTgt spid="49158"/>
                                        </p:tgtEl>
                                        <p:attrNameLst>
                                          <p:attrName>ppt_h</p:attrName>
                                        </p:attrNameLst>
                                      </p:cBhvr>
                                      <p:tavLst>
                                        <p:tav tm="0">
                                          <p:val>
                                            <p:strVal val="#ppt_h"/>
                                          </p:val>
                                        </p:tav>
                                        <p:tav tm="100000">
                                          <p:val>
                                            <p:strVal val="#ppt_h"/>
                                          </p:val>
                                        </p:tav>
                                      </p:tavLst>
                                    </p:anim>
                                    <p:animEffect transition="in" filter="fade">
                                      <p:cBhvr>
                                        <p:cTn id="33" dur="500"/>
                                        <p:tgtEl>
                                          <p:spTgt spid="49158"/>
                                        </p:tgtEl>
                                      </p:cBhvr>
                                    </p:animEffect>
                                  </p:childTnLst>
                                </p:cTn>
                              </p:par>
                            </p:childTnLst>
                          </p:cTn>
                        </p:par>
                        <p:par>
                          <p:cTn id="34" fill="hold">
                            <p:stCondLst>
                              <p:cond delay="2500"/>
                            </p:stCondLst>
                            <p:childTnLst>
                              <p:par>
                                <p:cTn id="35" presetID="50" presetClass="entr" presetSubtype="0" decel="100000" fill="hold" grpId="0" nodeType="afterEffect">
                                  <p:stCondLst>
                                    <p:cond delay="0"/>
                                  </p:stCondLst>
                                  <p:childTnLst>
                                    <p:set>
                                      <p:cBhvr>
                                        <p:cTn id="36" dur="1" fill="hold">
                                          <p:stCondLst>
                                            <p:cond delay="0"/>
                                          </p:stCondLst>
                                        </p:cTn>
                                        <p:tgtEl>
                                          <p:spTgt spid="49160"/>
                                        </p:tgtEl>
                                        <p:attrNameLst>
                                          <p:attrName>style.visibility</p:attrName>
                                        </p:attrNameLst>
                                      </p:cBhvr>
                                      <p:to>
                                        <p:strVal val="visible"/>
                                      </p:to>
                                    </p:set>
                                    <p:anim calcmode="lin" valueType="num">
                                      <p:cBhvr>
                                        <p:cTn id="37" dur="500" fill="hold"/>
                                        <p:tgtEl>
                                          <p:spTgt spid="49160"/>
                                        </p:tgtEl>
                                        <p:attrNameLst>
                                          <p:attrName>ppt_w</p:attrName>
                                        </p:attrNameLst>
                                      </p:cBhvr>
                                      <p:tavLst>
                                        <p:tav tm="0">
                                          <p:val>
                                            <p:strVal val="#ppt_w+.3"/>
                                          </p:val>
                                        </p:tav>
                                        <p:tav tm="100000">
                                          <p:val>
                                            <p:strVal val="#ppt_w"/>
                                          </p:val>
                                        </p:tav>
                                      </p:tavLst>
                                    </p:anim>
                                    <p:anim calcmode="lin" valueType="num">
                                      <p:cBhvr>
                                        <p:cTn id="38" dur="500" fill="hold"/>
                                        <p:tgtEl>
                                          <p:spTgt spid="49160"/>
                                        </p:tgtEl>
                                        <p:attrNameLst>
                                          <p:attrName>ppt_h</p:attrName>
                                        </p:attrNameLst>
                                      </p:cBhvr>
                                      <p:tavLst>
                                        <p:tav tm="0">
                                          <p:val>
                                            <p:strVal val="#ppt_h"/>
                                          </p:val>
                                        </p:tav>
                                        <p:tav tm="100000">
                                          <p:val>
                                            <p:strVal val="#ppt_h"/>
                                          </p:val>
                                        </p:tav>
                                      </p:tavLst>
                                    </p:anim>
                                    <p:animEffect transition="in" filter="fade">
                                      <p:cBhvr>
                                        <p:cTn id="39" dur="500"/>
                                        <p:tgtEl>
                                          <p:spTgt spid="49160"/>
                                        </p:tgtEl>
                                      </p:cBhvr>
                                    </p:animEffect>
                                  </p:childTnLst>
                                </p:cTn>
                              </p:par>
                            </p:childTnLst>
                          </p:cTn>
                        </p:par>
                        <p:par>
                          <p:cTn id="40" fill="hold">
                            <p:stCondLst>
                              <p:cond delay="3000"/>
                            </p:stCondLst>
                            <p:childTnLst>
                              <p:par>
                                <p:cTn id="41" presetID="50" presetClass="entr" presetSubtype="0" decel="10000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ppt_w+.3"/>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animEffect transition="in" filter="fade">
                                      <p:cBhvr>
                                        <p:cTn id="45" dur="500"/>
                                        <p:tgtEl>
                                          <p:spTgt spid="9"/>
                                        </p:tgtEl>
                                      </p:cBhvr>
                                    </p:animEffect>
                                  </p:childTnLst>
                                </p:cTn>
                              </p:par>
                            </p:childTnLst>
                          </p:cTn>
                        </p:par>
                        <p:par>
                          <p:cTn id="46" fill="hold">
                            <p:stCondLst>
                              <p:cond delay="3500"/>
                            </p:stCondLst>
                            <p:childTnLst>
                              <p:par>
                                <p:cTn id="47" presetID="50" presetClass="entr" presetSubtype="0" decel="100000" fill="hold" grpId="0" nodeType="afterEffect" nodePh="1">
                                  <p:stCondLst>
                                    <p:cond delay="0"/>
                                  </p:stCondLst>
                                  <p:endCondLst>
                                    <p:cond evt="begin" delay="0">
                                      <p:tn val="47"/>
                                    </p:cond>
                                  </p:endCondLst>
                                  <p:childTnLst>
                                    <p:set>
                                      <p:cBhvr>
                                        <p:cTn id="48" dur="1" fill="hold">
                                          <p:stCondLst>
                                            <p:cond delay="0"/>
                                          </p:stCondLst>
                                        </p:cTn>
                                        <p:tgtEl>
                                          <p:spTgt spid="49161"/>
                                        </p:tgtEl>
                                        <p:attrNameLst>
                                          <p:attrName>style.visibility</p:attrName>
                                        </p:attrNameLst>
                                      </p:cBhvr>
                                      <p:to>
                                        <p:strVal val="visible"/>
                                      </p:to>
                                    </p:set>
                                    <p:anim calcmode="lin" valueType="num">
                                      <p:cBhvr>
                                        <p:cTn id="49" dur="500" fill="hold"/>
                                        <p:tgtEl>
                                          <p:spTgt spid="49161"/>
                                        </p:tgtEl>
                                        <p:attrNameLst>
                                          <p:attrName>ppt_w</p:attrName>
                                        </p:attrNameLst>
                                      </p:cBhvr>
                                      <p:tavLst>
                                        <p:tav tm="0">
                                          <p:val>
                                            <p:strVal val="#ppt_w+.3"/>
                                          </p:val>
                                        </p:tav>
                                        <p:tav tm="100000">
                                          <p:val>
                                            <p:strVal val="#ppt_w"/>
                                          </p:val>
                                        </p:tav>
                                      </p:tavLst>
                                    </p:anim>
                                    <p:anim calcmode="lin" valueType="num">
                                      <p:cBhvr>
                                        <p:cTn id="50" dur="500" fill="hold"/>
                                        <p:tgtEl>
                                          <p:spTgt spid="49161"/>
                                        </p:tgtEl>
                                        <p:attrNameLst>
                                          <p:attrName>ppt_h</p:attrName>
                                        </p:attrNameLst>
                                      </p:cBhvr>
                                      <p:tavLst>
                                        <p:tav tm="0">
                                          <p:val>
                                            <p:strVal val="#ppt_h"/>
                                          </p:val>
                                        </p:tav>
                                        <p:tav tm="100000">
                                          <p:val>
                                            <p:strVal val="#ppt_h"/>
                                          </p:val>
                                        </p:tav>
                                      </p:tavLst>
                                    </p:anim>
                                    <p:animEffect transition="in" filter="fade">
                                      <p:cBhvr>
                                        <p:cTn id="51" dur="5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9155" grpId="0"/>
      <p:bldP spid="49157" grpId="0"/>
      <p:bldGraphic spid="6" grpId="0">
        <p:bldAsOne/>
      </p:bldGraphic>
      <p:bldP spid="49158" grpId="0"/>
      <p:bldP spid="49160" grpId="0"/>
      <p:bldGraphic spid="9" grpId="0">
        <p:bldAsOne/>
      </p:bldGraphic>
      <p:bldP spid="491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331640" y="574522"/>
            <a:ext cx="63001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mn-lt"/>
                <a:ea typeface="Calibri" pitchFamily="34" charset="0"/>
                <a:cs typeface="Times New Roman" pitchFamily="18" charset="0"/>
              </a:rPr>
              <a:t>ANÁLISIS VERTICAL</a:t>
            </a:r>
            <a:endParaRPr kumimoji="0" lang="es-EC" sz="14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mn-lt"/>
                <a:ea typeface="Calibri" pitchFamily="34" charset="0"/>
                <a:cs typeface="Times New Roman" pitchFamily="18" charset="0"/>
              </a:rPr>
              <a:t>AGESE CÍA. LTDA.</a:t>
            </a:r>
            <a:endParaRPr kumimoji="0" lang="es-EC" sz="14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mn-lt"/>
                <a:ea typeface="Calibri" pitchFamily="34" charset="0"/>
                <a:cs typeface="Times New Roman" pitchFamily="18" charset="0"/>
              </a:rPr>
              <a:t>BALANCE GENERAL</a:t>
            </a:r>
            <a:endParaRPr kumimoji="0" lang="es-EC" sz="1400" b="0" i="0" u="none" strike="noStrike" cap="none" normalizeH="0" baseline="0" dirty="0" smtClean="0">
              <a:ln>
                <a:noFill/>
              </a:ln>
              <a:solidFill>
                <a:schemeClr val="tx1"/>
              </a:solidFill>
              <a:effectLst/>
              <a:latin typeface="+mn-lt"/>
              <a:cs typeface="Arial" pitchFamily="34" charset="0"/>
            </a:endParaRPr>
          </a:p>
        </p:txBody>
      </p:sp>
      <p:graphicFrame>
        <p:nvGraphicFramePr>
          <p:cNvPr id="4" name="3 Tabla"/>
          <p:cNvGraphicFramePr>
            <a:graphicFrameLocks noGrp="1"/>
          </p:cNvGraphicFramePr>
          <p:nvPr/>
        </p:nvGraphicFramePr>
        <p:xfrm>
          <a:off x="1691680" y="1340768"/>
          <a:ext cx="5760640" cy="4965531"/>
        </p:xfrm>
        <a:graphic>
          <a:graphicData uri="http://schemas.openxmlformats.org/drawingml/2006/table">
            <a:tbl>
              <a:tblPr/>
              <a:tblGrid>
                <a:gridCol w="3468836"/>
                <a:gridCol w="663074"/>
                <a:gridCol w="814365"/>
                <a:gridCol w="814365"/>
              </a:tblGrid>
              <a:tr h="169333">
                <a:tc>
                  <a:txBody>
                    <a:bodyPr/>
                    <a:lstStyle/>
                    <a:p>
                      <a:pPr algn="ctr">
                        <a:lnSpc>
                          <a:spcPct val="115000"/>
                        </a:lnSpc>
                        <a:spcAft>
                          <a:spcPts val="0"/>
                        </a:spcAft>
                      </a:pPr>
                      <a:r>
                        <a:rPr lang="es-EC" sz="1200" b="1">
                          <a:solidFill>
                            <a:srgbClr val="FF0000"/>
                          </a:solidFill>
                          <a:latin typeface="Times New Roman"/>
                          <a:ea typeface="Times New Roman"/>
                          <a:cs typeface="Times New Roman"/>
                        </a:rPr>
                        <a:t>ACTIVOS</a:t>
                      </a:r>
                      <a:endParaRPr lang="es-EC" sz="1200">
                        <a:latin typeface="Times New Roman"/>
                        <a:ea typeface="Times New Roman"/>
                        <a:cs typeface="Times New Roman"/>
                      </a:endParaRPr>
                    </a:p>
                  </a:txBody>
                  <a:tcPr marL="39043" marR="390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2008</a:t>
                      </a:r>
                      <a:endParaRPr lang="es-EC" sz="1200">
                        <a:latin typeface="Times New Roman"/>
                        <a:ea typeface="Times New Roman"/>
                        <a:cs typeface="Times New Roman"/>
                      </a:endParaRPr>
                    </a:p>
                  </a:txBody>
                  <a:tcPr marL="39043" marR="390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2009</a:t>
                      </a:r>
                      <a:endParaRPr lang="es-EC" sz="1200">
                        <a:latin typeface="Times New Roman"/>
                        <a:ea typeface="Times New Roman"/>
                        <a:cs typeface="Times New Roman"/>
                      </a:endParaRPr>
                    </a:p>
                  </a:txBody>
                  <a:tcPr marL="39043" marR="390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2010</a:t>
                      </a:r>
                      <a:endParaRPr lang="es-EC" sz="1200">
                        <a:latin typeface="Times New Roman"/>
                        <a:ea typeface="Times New Roman"/>
                        <a:cs typeface="Times New Roman"/>
                      </a:endParaRPr>
                    </a:p>
                  </a:txBody>
                  <a:tcPr marL="39043" marR="390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s-EC" sz="1200" b="1">
                          <a:solidFill>
                            <a:srgbClr val="000000"/>
                          </a:solidFill>
                          <a:latin typeface="Times New Roman"/>
                          <a:ea typeface="Times New Roman"/>
                          <a:cs typeface="Times New Roman"/>
                        </a:rPr>
                        <a:t>ACTIVOS CORRIENTES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Caja-bancos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5,42%</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Cuentas y Documentos por cobrar clientes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11,28%</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9,31%</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1,22%</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Otras Cuentas y Documentos por cobrar clientes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5,39%</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6,32%</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25,27%</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 Provisión Cuentas por Cobrar</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-1,19%</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-1,15%</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-0,24%</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Crédito Tributario a favor del Sujeto pasivo (IVA)</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32,96%</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30,97%</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11,64%</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Crédito Tributario a favor del Sujeto pasivo (IR)</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6,00%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6,56%</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1,44%</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b="1">
                          <a:solidFill>
                            <a:srgbClr val="0070C0"/>
                          </a:solidFill>
                          <a:latin typeface="Times New Roman"/>
                          <a:ea typeface="Times New Roman"/>
                          <a:cs typeface="Times New Roman"/>
                        </a:rPr>
                        <a:t>TOTAL ACTIVO CORRIENTE</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59,85%</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52,01%</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39,34%</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169333">
                <a:tc>
                  <a:txBody>
                    <a:bodyPr/>
                    <a:lstStyle/>
                    <a:p>
                      <a:pPr algn="ctr">
                        <a:lnSpc>
                          <a:spcPct val="115000"/>
                        </a:lnSpc>
                        <a:spcAft>
                          <a:spcPts val="0"/>
                        </a:spcAft>
                      </a:pPr>
                      <a:r>
                        <a:rPr lang="es-EC" sz="1200" b="1">
                          <a:solidFill>
                            <a:srgbClr val="000000"/>
                          </a:solidFill>
                          <a:latin typeface="Times New Roman"/>
                          <a:ea typeface="Times New Roman"/>
                          <a:cs typeface="Times New Roman"/>
                        </a:rPr>
                        <a:t>ACTIVOS FIJOS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Muebles y Enseres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6,89%</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6,07%</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1,77%</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Maquinaria, equipos e instalaciones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41,43%</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61,82%</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26,68%</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Equipo de Computación</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2,76%</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Vehículo, equipo de transporte</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44,54%</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39,29%</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8,09%</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 Depreciación Acumulada Activo Fijo</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-57,64%</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-62,95%</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-14,45%</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b="1">
                          <a:solidFill>
                            <a:srgbClr val="0070C0"/>
                          </a:solidFill>
                          <a:latin typeface="Times New Roman"/>
                          <a:ea typeface="Times New Roman"/>
                          <a:cs typeface="Times New Roman"/>
                        </a:rPr>
                        <a:t>TOTAL ACTIVO FIJO</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35,22%</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44,23%</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24,85%</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169333">
                <a:tc>
                  <a:txBody>
                    <a:bodyPr/>
                    <a:lstStyle/>
                    <a:p>
                      <a:pPr algn="ctr">
                        <a:lnSpc>
                          <a:spcPct val="115000"/>
                        </a:lnSpc>
                        <a:spcAft>
                          <a:spcPts val="0"/>
                        </a:spcAft>
                      </a:pPr>
                      <a:r>
                        <a:rPr lang="es-EC" sz="1200" b="1">
                          <a:solidFill>
                            <a:srgbClr val="000000"/>
                          </a:solidFill>
                          <a:latin typeface="Times New Roman"/>
                          <a:ea typeface="Times New Roman"/>
                          <a:cs typeface="Times New Roman"/>
                        </a:rPr>
                        <a:t>ACTIVOS DIFERIDOS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Otros Activos Diferidos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35,04%</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b="1">
                          <a:solidFill>
                            <a:srgbClr val="0070C0"/>
                          </a:solidFill>
                          <a:latin typeface="Times New Roman"/>
                          <a:ea typeface="Times New Roman"/>
                          <a:cs typeface="Times New Roman"/>
                        </a:rPr>
                        <a:t>TOTAL OTROS ACTIVOS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35,04%</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9333">
                <a:tc>
                  <a:txBody>
                    <a:bodyPr/>
                    <a:lstStyle/>
                    <a:p>
                      <a:pPr algn="ctr">
                        <a:lnSpc>
                          <a:spcPct val="115000"/>
                        </a:lnSpc>
                        <a:spcAft>
                          <a:spcPts val="0"/>
                        </a:spcAft>
                      </a:pPr>
                      <a:r>
                        <a:rPr lang="es-EC" sz="1200" b="1">
                          <a:solidFill>
                            <a:srgbClr val="000000"/>
                          </a:solidFill>
                          <a:latin typeface="Times New Roman"/>
                          <a:ea typeface="Times New Roman"/>
                          <a:cs typeface="Times New Roman"/>
                        </a:rPr>
                        <a:t>ACTIVOS A LARGO PLAZO</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a:solidFill>
                            <a:srgbClr val="000000"/>
                          </a:solidFill>
                          <a:latin typeface="Times New Roman"/>
                          <a:ea typeface="Times New Roman"/>
                          <a:cs typeface="Times New Roman"/>
                        </a:rPr>
                        <a:t>Otros Activos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4,93%</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3,76%</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0,77%</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15000"/>
                        </a:lnSpc>
                        <a:spcAft>
                          <a:spcPts val="0"/>
                        </a:spcAft>
                      </a:pPr>
                      <a:r>
                        <a:rPr lang="es-EC" sz="1200" b="1">
                          <a:solidFill>
                            <a:srgbClr val="0070C0"/>
                          </a:solidFill>
                          <a:latin typeface="Times New Roman"/>
                          <a:ea typeface="Times New Roman"/>
                          <a:cs typeface="Times New Roman"/>
                        </a:rPr>
                        <a:t>TOTAL OTROS ACTIVOS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4,93%</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3,76%</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0,77%</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338667">
                <a:tc>
                  <a:txBody>
                    <a:bodyPr/>
                    <a:lstStyle/>
                    <a:p>
                      <a:pPr>
                        <a:lnSpc>
                          <a:spcPct val="115000"/>
                        </a:lnSpc>
                        <a:spcAft>
                          <a:spcPts val="0"/>
                        </a:spcAft>
                      </a:pPr>
                      <a:r>
                        <a:rPr lang="es-EC" sz="1200">
                          <a:solidFill>
                            <a:srgbClr val="FF0000"/>
                          </a:solidFill>
                          <a:latin typeface="Times New Roman"/>
                          <a:ea typeface="Times New Roman"/>
                          <a:cs typeface="Times New Roman"/>
                        </a:rPr>
                        <a:t>TOTAL ACTIVOS</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a:solidFill>
                            <a:srgbClr val="FF0000"/>
                          </a:solidFill>
                          <a:latin typeface="Times New Roman"/>
                          <a:ea typeface="Times New Roman"/>
                          <a:cs typeface="Times New Roman"/>
                        </a:rPr>
                        <a:t>100,00%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a:solidFill>
                            <a:srgbClr val="FF0000"/>
                          </a:solidFill>
                          <a:latin typeface="Times New Roman"/>
                          <a:ea typeface="Times New Roman"/>
                          <a:cs typeface="Times New Roman"/>
                        </a:rPr>
                        <a:t>100,00%</a:t>
                      </a:r>
                      <a:endParaRPr lang="es-EC" sz="120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dirty="0">
                          <a:solidFill>
                            <a:srgbClr val="FF0000"/>
                          </a:solidFill>
                          <a:latin typeface="Times New Roman"/>
                          <a:ea typeface="Times New Roman"/>
                          <a:cs typeface="Times New Roman"/>
                        </a:rPr>
                        <a:t>100,00%</a:t>
                      </a:r>
                      <a:endParaRPr lang="es-EC" sz="1200" dirty="0">
                        <a:latin typeface="Times New Roman"/>
                        <a:ea typeface="Times New Roman"/>
                        <a:cs typeface="Times New Roman"/>
                      </a:endParaRPr>
                    </a:p>
                  </a:txBody>
                  <a:tcPr marL="39043" marR="39043"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r>
            </a:tbl>
          </a:graphicData>
        </a:graphic>
      </p:graphicFrame>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129"/>
                                        </p:tgtEl>
                                        <p:attrNameLst>
                                          <p:attrName>style.visibility</p:attrName>
                                        </p:attrNameLst>
                                      </p:cBhvr>
                                      <p:to>
                                        <p:strVal val="visible"/>
                                      </p:to>
                                    </p:set>
                                    <p:animEffect transition="in" filter="wipe(right)">
                                      <p:cBhvr>
                                        <p:cTn id="7" dur="1000"/>
                                        <p:tgtEl>
                                          <p:spTgt spid="4812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31640" y="574522"/>
            <a:ext cx="63001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mn-lt"/>
                <a:ea typeface="Calibri" pitchFamily="34" charset="0"/>
                <a:cs typeface="Times New Roman" pitchFamily="18" charset="0"/>
              </a:rPr>
              <a:t>ANÁLISIS VERTICAL</a:t>
            </a:r>
            <a:endParaRPr kumimoji="0" lang="es-EC" sz="14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mn-lt"/>
                <a:ea typeface="Calibri" pitchFamily="34" charset="0"/>
                <a:cs typeface="Times New Roman" pitchFamily="18" charset="0"/>
              </a:rPr>
              <a:t>AGESE CÍA. LTDA.</a:t>
            </a:r>
            <a:endParaRPr kumimoji="0" lang="es-EC" sz="14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mn-lt"/>
                <a:ea typeface="Calibri" pitchFamily="34" charset="0"/>
                <a:cs typeface="Times New Roman" pitchFamily="18" charset="0"/>
              </a:rPr>
              <a:t>BALANCE GENERAL</a:t>
            </a:r>
            <a:endParaRPr kumimoji="0" lang="es-EC" sz="1400" b="0" i="0" u="none" strike="noStrike" cap="none" normalizeH="0" baseline="0" dirty="0" smtClean="0">
              <a:ln>
                <a:noFill/>
              </a:ln>
              <a:solidFill>
                <a:schemeClr val="tx1"/>
              </a:solidFill>
              <a:effectLst/>
              <a:latin typeface="+mn-lt"/>
              <a:cs typeface="Arial" pitchFamily="34" charset="0"/>
            </a:endParaRPr>
          </a:p>
        </p:txBody>
      </p:sp>
      <p:graphicFrame>
        <p:nvGraphicFramePr>
          <p:cNvPr id="3" name="2 Tabla"/>
          <p:cNvGraphicFramePr>
            <a:graphicFrameLocks noGrp="1"/>
          </p:cNvGraphicFramePr>
          <p:nvPr/>
        </p:nvGraphicFramePr>
        <p:xfrm>
          <a:off x="2045334" y="1588770"/>
          <a:ext cx="5478994" cy="4177892"/>
        </p:xfrm>
        <a:graphic>
          <a:graphicData uri="http://schemas.openxmlformats.org/drawingml/2006/table">
            <a:tbl>
              <a:tblPr/>
              <a:tblGrid>
                <a:gridCol w="3299239"/>
                <a:gridCol w="739595"/>
                <a:gridCol w="665610"/>
                <a:gridCol w="774550"/>
              </a:tblGrid>
              <a:tr h="194723">
                <a:tc>
                  <a:txBody>
                    <a:bodyPr/>
                    <a:lstStyle/>
                    <a:p>
                      <a:pPr algn="ctr">
                        <a:lnSpc>
                          <a:spcPct val="115000"/>
                        </a:lnSpc>
                        <a:spcAft>
                          <a:spcPts val="0"/>
                        </a:spcAft>
                      </a:pPr>
                      <a:r>
                        <a:rPr lang="es-EC" sz="1200" b="1" dirty="0">
                          <a:solidFill>
                            <a:srgbClr val="FF0000"/>
                          </a:solidFill>
                          <a:latin typeface="Times New Roman"/>
                          <a:ea typeface="Times New Roman"/>
                          <a:cs typeface="Times New Roman"/>
                        </a:rPr>
                        <a:t>PASIVOS</a:t>
                      </a:r>
                      <a:endParaRPr lang="es-EC" sz="1200" dirty="0">
                        <a:latin typeface="Times New Roman"/>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gn="ctr">
                        <a:lnSpc>
                          <a:spcPct val="115000"/>
                        </a:lnSpc>
                        <a:spcAft>
                          <a:spcPts val="0"/>
                        </a:spcAft>
                      </a:pPr>
                      <a:r>
                        <a:rPr lang="es-EC" sz="1200" b="1">
                          <a:solidFill>
                            <a:srgbClr val="000000"/>
                          </a:solidFill>
                          <a:latin typeface="Times New Roman"/>
                          <a:ea typeface="Times New Roman"/>
                          <a:cs typeface="Times New Roman"/>
                        </a:rPr>
                        <a:t>PASIVOS CORRIENTES</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Cuentas y Documentos por pagar proveedores</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76,58%</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9,54%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41,00%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Participación Trabajadores por pagar</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1,23%</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Obligaciones Financieras</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35,09%</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15,87%</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Préstamos de accionistas</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21,37%</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Otras Cuentas y Documentos por pagar</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3,03%</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17,75%</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39,84%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50">
                <a:tc>
                  <a:txBody>
                    <a:bodyPr/>
                    <a:lstStyle/>
                    <a:p>
                      <a:pPr>
                        <a:lnSpc>
                          <a:spcPct val="115000"/>
                        </a:lnSpc>
                        <a:spcAft>
                          <a:spcPts val="0"/>
                        </a:spcAft>
                      </a:pPr>
                      <a:r>
                        <a:rPr lang="es-EC" sz="1200" b="1">
                          <a:solidFill>
                            <a:srgbClr val="0070C0"/>
                          </a:solidFill>
                          <a:latin typeface="Times New Roman"/>
                          <a:ea typeface="Times New Roman"/>
                          <a:cs typeface="Times New Roman"/>
                        </a:rPr>
                        <a:t>TOTAL PASIVO CORRIENTE</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80,84%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83,74%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200" b="1">
                          <a:solidFill>
                            <a:srgbClr val="0070C0"/>
                          </a:solidFill>
                          <a:latin typeface="Times New Roman"/>
                          <a:ea typeface="Times New Roman"/>
                          <a:cs typeface="Times New Roman"/>
                        </a:rPr>
                        <a:t>96,70%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4723">
                <a:tc>
                  <a:txBody>
                    <a:bodyPr/>
                    <a:lstStyle/>
                    <a:p>
                      <a:pPr>
                        <a:lnSpc>
                          <a:spcPct val="115000"/>
                        </a:lnSpc>
                        <a:spcAft>
                          <a:spcPts val="0"/>
                        </a:spcAft>
                      </a:pPr>
                      <a:r>
                        <a:rPr lang="es-EC" sz="1200">
                          <a:solidFill>
                            <a:srgbClr val="FF0000"/>
                          </a:solidFill>
                          <a:latin typeface="Times New Roman"/>
                          <a:ea typeface="Times New Roman"/>
                          <a:cs typeface="Times New Roman"/>
                        </a:rPr>
                        <a:t>TOTAL PASIVOS</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a:solidFill>
                            <a:srgbClr val="FF0000"/>
                          </a:solidFill>
                          <a:latin typeface="Times New Roman"/>
                          <a:ea typeface="Times New Roman"/>
                          <a:cs typeface="Times New Roman"/>
                        </a:rPr>
                        <a:t>80,84%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a:solidFill>
                            <a:srgbClr val="FF0000"/>
                          </a:solidFill>
                          <a:latin typeface="Times New Roman"/>
                          <a:ea typeface="Times New Roman"/>
                          <a:cs typeface="Times New Roman"/>
                        </a:rPr>
                        <a:t>83,74%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dirty="0">
                          <a:solidFill>
                            <a:srgbClr val="FF0000"/>
                          </a:solidFill>
                          <a:latin typeface="Times New Roman"/>
                          <a:ea typeface="Times New Roman"/>
                          <a:cs typeface="Times New Roman"/>
                        </a:rPr>
                        <a:t>96,70%</a:t>
                      </a:r>
                      <a:endParaRPr lang="es-EC" sz="1200" dirty="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194723">
                <a:tc>
                  <a:txBody>
                    <a:bodyPr/>
                    <a:lstStyle/>
                    <a:p>
                      <a:pPr algn="ctr">
                        <a:lnSpc>
                          <a:spcPct val="115000"/>
                        </a:lnSpc>
                        <a:spcAft>
                          <a:spcPts val="0"/>
                        </a:spcAft>
                      </a:pPr>
                      <a:r>
                        <a:rPr lang="es-EC" sz="1200" b="1">
                          <a:solidFill>
                            <a:srgbClr val="FF0000"/>
                          </a:solidFill>
                          <a:latin typeface="Times New Roman"/>
                          <a:ea typeface="Times New Roman"/>
                          <a:cs typeface="Times New Roman"/>
                        </a:rPr>
                        <a:t>PATRIMONIO</a:t>
                      </a:r>
                      <a:endParaRPr lang="es-EC" sz="1200">
                        <a:latin typeface="Times New Roman"/>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Capital suscrito</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1,41%</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1,24%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0,26%</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Capitalización</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1,68%</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1,48%</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0,30%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Reserva Legal</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0,23%</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0,20%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Otras Reserva</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1,50%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1,32%</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0,27%</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Utilidad no distribuida ejercicio anterior</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10,52%</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12,67%</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2,48%</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solidFill>
                            <a:srgbClr val="000000"/>
                          </a:solidFill>
                          <a:latin typeface="Times New Roman"/>
                          <a:ea typeface="Times New Roman"/>
                          <a:cs typeface="Times New Roman"/>
                        </a:rPr>
                        <a:t>Utilidad/pérdida del Ejercicio</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3,84%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-0,64%</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Times New Roman"/>
                          <a:ea typeface="Times New Roman"/>
                          <a:cs typeface="Times New Roman"/>
                        </a:rPr>
                        <a:t>-0,05%</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3">
                <a:tc>
                  <a:txBody>
                    <a:bodyPr/>
                    <a:lstStyle/>
                    <a:p>
                      <a:pPr>
                        <a:lnSpc>
                          <a:spcPct val="115000"/>
                        </a:lnSpc>
                        <a:spcAft>
                          <a:spcPts val="0"/>
                        </a:spcAft>
                      </a:pPr>
                      <a:r>
                        <a:rPr lang="es-EC" sz="1200">
                          <a:latin typeface="Times New Roman"/>
                          <a:ea typeface="Times New Roman"/>
                          <a:cs typeface="Times New Roman"/>
                        </a:rPr>
                        <a:t>TOTAL PATRIMONIO</a:t>
                      </a: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a:solidFill>
                            <a:srgbClr val="FF0000"/>
                          </a:solidFill>
                          <a:latin typeface="Times New Roman"/>
                          <a:ea typeface="Times New Roman"/>
                          <a:cs typeface="Times New Roman"/>
                        </a:rPr>
                        <a:t>19,16%</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a:solidFill>
                            <a:srgbClr val="FF0000"/>
                          </a:solidFill>
                          <a:latin typeface="Times New Roman"/>
                          <a:ea typeface="Times New Roman"/>
                          <a:cs typeface="Times New Roman"/>
                        </a:rPr>
                        <a:t>16,26%</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a:solidFill>
                            <a:srgbClr val="FF0000"/>
                          </a:solidFill>
                          <a:latin typeface="Times New Roman"/>
                          <a:ea typeface="Times New Roman"/>
                          <a:cs typeface="Times New Roman"/>
                        </a:rPr>
                        <a:t>3,30%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406450">
                <a:tc>
                  <a:txBody>
                    <a:bodyPr/>
                    <a:lstStyle/>
                    <a:p>
                      <a:pPr>
                        <a:lnSpc>
                          <a:spcPct val="115000"/>
                        </a:lnSpc>
                        <a:spcAft>
                          <a:spcPts val="0"/>
                        </a:spcAft>
                      </a:pPr>
                      <a:r>
                        <a:rPr lang="es-EC" sz="1200">
                          <a:latin typeface="Times New Roman"/>
                          <a:ea typeface="Times New Roman"/>
                          <a:cs typeface="Times New Roman"/>
                        </a:rPr>
                        <a:t>TOTAL PASIVO Y PATRIMONIO</a:t>
                      </a: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a:solidFill>
                            <a:srgbClr val="FF0000"/>
                          </a:solidFill>
                          <a:latin typeface="Times New Roman"/>
                          <a:ea typeface="Times New Roman"/>
                          <a:cs typeface="Times New Roman"/>
                        </a:rPr>
                        <a:t>100,00%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a:solidFill>
                            <a:srgbClr val="FF0000"/>
                          </a:solidFill>
                          <a:latin typeface="Times New Roman"/>
                          <a:ea typeface="Times New Roman"/>
                          <a:cs typeface="Times New Roman"/>
                        </a:rPr>
                        <a:t>100,00%</a:t>
                      </a:r>
                      <a:endParaRPr lang="es-EC" sz="120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c>
                  <a:txBody>
                    <a:bodyPr/>
                    <a:lstStyle/>
                    <a:p>
                      <a:pPr algn="r">
                        <a:lnSpc>
                          <a:spcPct val="115000"/>
                        </a:lnSpc>
                        <a:spcAft>
                          <a:spcPts val="0"/>
                        </a:spcAft>
                      </a:pPr>
                      <a:r>
                        <a:rPr lang="es-ES" sz="1200" dirty="0">
                          <a:solidFill>
                            <a:srgbClr val="FF0000"/>
                          </a:solidFill>
                          <a:latin typeface="Times New Roman"/>
                          <a:ea typeface="Times New Roman"/>
                          <a:cs typeface="Times New Roman"/>
                        </a:rPr>
                        <a:t>100,00%</a:t>
                      </a:r>
                      <a:endParaRPr lang="es-EC" sz="1200" dirty="0">
                        <a:latin typeface="Times New Roman"/>
                        <a:ea typeface="Times New Roma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2A1C7"/>
                    </a:solidFill>
                  </a:tcPr>
                </a:tc>
              </a:tr>
            </a:tbl>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p:nvPr/>
        </p:nvGraphicFramePr>
        <p:xfrm>
          <a:off x="3491880" y="3284984"/>
          <a:ext cx="4968552"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nvGraphicFramePr>
        <p:xfrm>
          <a:off x="179512" y="548680"/>
          <a:ext cx="5112568"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51203" name="Rectangle 3"/>
          <p:cNvSpPr>
            <a:spLocks noChangeArrowheads="1"/>
          </p:cNvSpPr>
          <p:nvPr/>
        </p:nvSpPr>
        <p:spPr bwMode="auto">
          <a:xfrm>
            <a:off x="2835315" y="6365939"/>
            <a:ext cx="335995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mn-lt"/>
                <a:ea typeface="Times New Roman" pitchFamily="18" charset="0"/>
                <a:cs typeface="Arial" pitchFamily="34" charset="0"/>
              </a:rPr>
              <a:t>Fuente</a:t>
            </a:r>
            <a:r>
              <a:rPr kumimoji="0" lang="es-EC" sz="1400" b="0" i="0" u="none" strike="noStrike" cap="none" normalizeH="0" baseline="0" dirty="0" smtClean="0">
                <a:ln>
                  <a:noFill/>
                </a:ln>
                <a:solidFill>
                  <a:srgbClr val="000000"/>
                </a:solidFill>
                <a:effectLst/>
                <a:latin typeface="+mn-lt"/>
                <a:ea typeface="Times New Roman" pitchFamily="18" charset="0"/>
                <a:cs typeface="Arial" pitchFamily="34" charset="0"/>
              </a:rPr>
              <a:t>: Balance 2008-2009 y 2010 AGESE</a:t>
            </a:r>
            <a:endParaRPr kumimoji="0" lang="es-EC" sz="1400" b="0" i="0" u="none" strike="noStrike" cap="none" normalizeH="0" baseline="0" dirty="0" smtClean="0">
              <a:ln>
                <a:noFill/>
              </a:ln>
              <a:solidFill>
                <a:schemeClr val="tx1"/>
              </a:solidFill>
              <a:effectLst/>
              <a:latin typeface="+mn-lt"/>
              <a:cs typeface="Arial" pitchFamily="34" charset="0"/>
            </a:endParaRPr>
          </a:p>
        </p:txBody>
      </p:sp>
      <p:sp>
        <p:nvSpPr>
          <p:cNvPr id="51206" name="Rectangle 6"/>
          <p:cNvSpPr>
            <a:spLocks noChangeArrowheads="1"/>
          </p:cNvSpPr>
          <p:nvPr/>
        </p:nvSpPr>
        <p:spPr bwMode="auto">
          <a:xfrm>
            <a:off x="0" y="336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Botón de acción: Inicio">
            <a:hlinkClick r:id="rId4"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plus(out)">
                                      <p:cBhvr>
                                        <p:cTn id="10" dur="2000"/>
                                        <p:tgtEl>
                                          <p:spTgt spid="51203"/>
                                        </p:tgtEl>
                                      </p:cBhvr>
                                    </p:animEffect>
                                  </p:childTnLst>
                                </p:cTn>
                              </p:par>
                            </p:childTnLst>
                          </p:cTn>
                        </p:par>
                        <p:par>
                          <p:cTn id="11" fill="hold">
                            <p:stCondLst>
                              <p:cond delay="2000"/>
                            </p:stCondLst>
                            <p:childTnLst>
                              <p:par>
                                <p:cTn id="12" presetID="13" presetClass="entr" presetSubtype="3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plus(out)">
                                      <p:cBhvr>
                                        <p:cTn id="14" dur="2000"/>
                                        <p:tgtEl>
                                          <p:spTgt spid="6"/>
                                        </p:tgtEl>
                                      </p:cBhvr>
                                    </p:animEffect>
                                  </p:childTnLst>
                                </p:cTn>
                              </p:par>
                            </p:childTnLst>
                          </p:cTn>
                        </p:par>
                        <p:par>
                          <p:cTn id="15" fill="hold">
                            <p:stCondLst>
                              <p:cond delay="4000"/>
                            </p:stCondLst>
                            <p:childTnLst>
                              <p:par>
                                <p:cTn id="16" presetID="13" presetClass="entr" presetSubtype="32" fill="hold" grpId="0" nodeType="afterEffect" nodePh="1">
                                  <p:stCondLst>
                                    <p:cond delay="0"/>
                                  </p:stCondLst>
                                  <p:endCondLst>
                                    <p:cond evt="begin" delay="0">
                                      <p:tn val="16"/>
                                    </p:cond>
                                  </p:endCondLst>
                                  <p:childTnLst>
                                    <p:set>
                                      <p:cBhvr>
                                        <p:cTn id="17" dur="1" fill="hold">
                                          <p:stCondLst>
                                            <p:cond delay="0"/>
                                          </p:stCondLst>
                                        </p:cTn>
                                        <p:tgtEl>
                                          <p:spTgt spid="51206"/>
                                        </p:tgtEl>
                                        <p:attrNameLst>
                                          <p:attrName>style.visibility</p:attrName>
                                        </p:attrNameLst>
                                      </p:cBhvr>
                                      <p:to>
                                        <p:strVal val="visible"/>
                                      </p:to>
                                    </p:set>
                                    <p:animEffect transition="in" filter="plus(out)">
                                      <p:cBhvr>
                                        <p:cTn id="18"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3" grpId="0">
        <p:bldAsOne/>
      </p:bldGraphic>
      <p:bldP spid="51203" grpId="0"/>
      <p:bldP spid="5120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907704" y="1196752"/>
            <a:ext cx="5311105" cy="5472608"/>
          </a:xfrm>
          <a:prstGeom prst="rect">
            <a:avLst/>
          </a:prstGeom>
          <a:noFill/>
          <a:ln w="9525">
            <a:noFill/>
            <a:miter lim="800000"/>
            <a:headEnd/>
            <a:tailEnd/>
          </a:ln>
        </p:spPr>
      </p:pic>
      <p:sp>
        <p:nvSpPr>
          <p:cNvPr id="54273" name="Rectangle 1"/>
          <p:cNvSpPr>
            <a:spLocks noChangeArrowheads="1"/>
          </p:cNvSpPr>
          <p:nvPr/>
        </p:nvSpPr>
        <p:spPr bwMode="auto">
          <a:xfrm>
            <a:off x="2987824" y="476672"/>
            <a:ext cx="3463385"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ANÁLISIS HORIZONTAL Y VERTICAL</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AGESE CÍA. LTDA.</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ESTADO DE PÉRDIDAS Y GANANCIAS</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4273"/>
                                        </p:tgtEl>
                                        <p:attrNameLst>
                                          <p:attrName>style.visibility</p:attrName>
                                        </p:attrNameLst>
                                      </p:cBhvr>
                                      <p:to>
                                        <p:strVal val="visible"/>
                                      </p:to>
                                    </p:set>
                                    <p:animEffect transition="in" filter="wedge">
                                      <p:cBhvr>
                                        <p:cTn id="10" dur="20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475656" y="1916832"/>
          <a:ext cx="6432375" cy="3854082"/>
        </p:xfrm>
        <a:graphic>
          <a:graphicData uri="http://schemas.openxmlformats.org/drawingml/2006/table">
            <a:tbl>
              <a:tblPr/>
              <a:tblGrid>
                <a:gridCol w="1618287"/>
                <a:gridCol w="2286300"/>
                <a:gridCol w="856186"/>
                <a:gridCol w="856186"/>
                <a:gridCol w="815416"/>
              </a:tblGrid>
              <a:tr h="216217">
                <a:tc gridSpan="5">
                  <a:txBody>
                    <a:bodyPr/>
                    <a:lstStyle/>
                    <a:p>
                      <a:pPr algn="ctr" fontAlgn="b"/>
                      <a:r>
                        <a:rPr lang="es-EC" sz="1600" b="1" i="0" u="none" strike="noStrike" dirty="0">
                          <a:solidFill>
                            <a:srgbClr val="7030A0"/>
                          </a:solidFill>
                          <a:latin typeface="Times New Roman"/>
                        </a:rPr>
                        <a:t>ÍNDICE DE LIQUIDEZ</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6513">
                <a:tc>
                  <a:txBody>
                    <a:bodyPr/>
                    <a:lstStyle/>
                    <a:p>
                      <a:pPr algn="ctr" fontAlgn="b"/>
                      <a:endParaRPr lang="es-EC" sz="1200" b="1" i="0" u="none" strike="noStrike">
                        <a:solidFill>
                          <a:srgbClr val="7030A0"/>
                        </a:solidFill>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200" b="1" i="0" u="none" strike="noStrike">
                        <a:solidFill>
                          <a:srgbClr val="7030A0"/>
                        </a:solidFill>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7030A0"/>
                          </a:solidFill>
                          <a:latin typeface="Times New Roman"/>
                        </a:rPr>
                        <a:t>2008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7030A0"/>
                          </a:solidFill>
                          <a:latin typeface="Times New Roman"/>
                        </a:rPr>
                        <a:t>2009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7030A0"/>
                          </a:solidFill>
                          <a:latin typeface="Times New Roman"/>
                        </a:rPr>
                        <a:t>2010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514803">
                <a:tc>
                  <a:txBody>
                    <a:bodyPr/>
                    <a:lstStyle/>
                    <a:p>
                      <a:pPr algn="ctr" fontAlgn="ctr"/>
                      <a:r>
                        <a:rPr lang="es-EC" sz="1200" b="0" i="0" u="none" strike="noStrike" dirty="0">
                          <a:solidFill>
                            <a:srgbClr val="000000"/>
                          </a:solidFill>
                          <a:latin typeface="Times New Roman"/>
                        </a:rPr>
                        <a:t>RAZÓN  CORRIENTE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0" i="0" u="sng" strike="noStrike">
                          <a:solidFill>
                            <a:srgbClr val="000000"/>
                          </a:solidFill>
                          <a:latin typeface="Times New Roman"/>
                        </a:rPr>
                        <a:t>Activo Corriente</a:t>
                      </a:r>
                      <a:r>
                        <a:rPr lang="es-EC" sz="1200" b="0" i="0" u="none" strike="noStrike">
                          <a:solidFill>
                            <a:srgbClr val="000000"/>
                          </a:solidFill>
                          <a:latin typeface="Times New Roman"/>
                        </a:rPr>
                        <a:t>                           Pasivo Corriente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C" sz="1200" b="0" i="0" u="none" strike="noStrike">
                          <a:solidFill>
                            <a:srgbClr val="000000"/>
                          </a:solidFill>
                          <a:latin typeface="Times New Roman"/>
                        </a:rPr>
                        <a:t>0,74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C" sz="1200" b="0" i="0" u="none" strike="noStrike">
                          <a:solidFill>
                            <a:srgbClr val="000000"/>
                          </a:solidFill>
                          <a:latin typeface="Times New Roman"/>
                        </a:rPr>
                        <a:t>0,62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C" sz="1200" b="0" i="0" u="none" strike="noStrike">
                          <a:solidFill>
                            <a:srgbClr val="000000"/>
                          </a:solidFill>
                          <a:latin typeface="Times New Roman"/>
                        </a:rPr>
                        <a:t>0,41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42732">
                <a:tc>
                  <a:txBody>
                    <a:bodyPr/>
                    <a:lstStyle/>
                    <a:p>
                      <a:pPr algn="ctr" fontAlgn="ctr"/>
                      <a:r>
                        <a:rPr lang="es-EC" sz="1200" b="0" i="0" u="none" strike="noStrike">
                          <a:solidFill>
                            <a:srgbClr val="000000"/>
                          </a:solidFill>
                          <a:latin typeface="Times New Roman"/>
                        </a:rPr>
                        <a:t>PRUEBA ÁCIDA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200" b="0" i="0" u="sng" strike="noStrike" dirty="0">
                          <a:solidFill>
                            <a:srgbClr val="000000"/>
                          </a:solidFill>
                          <a:latin typeface="Times New Roman"/>
                        </a:rPr>
                        <a:t>Activo Corriente-Inventarios-</a:t>
                      </a:r>
                      <a:r>
                        <a:rPr lang="es-EC" sz="1200" b="0" i="0" u="sng" strike="noStrike" dirty="0" err="1">
                          <a:solidFill>
                            <a:srgbClr val="000000"/>
                          </a:solidFill>
                          <a:latin typeface="Times New Roman"/>
                        </a:rPr>
                        <a:t>Gtos</a:t>
                      </a:r>
                      <a:r>
                        <a:rPr lang="es-EC" sz="1200" b="0" i="0" u="sng" strike="noStrike" dirty="0">
                          <a:solidFill>
                            <a:srgbClr val="000000"/>
                          </a:solidFill>
                          <a:latin typeface="Times New Roman"/>
                        </a:rPr>
                        <a:t> </a:t>
                      </a:r>
                      <a:r>
                        <a:rPr lang="es-EC" sz="1200" b="0" i="0" u="sng" strike="noStrike" dirty="0" err="1">
                          <a:solidFill>
                            <a:srgbClr val="000000"/>
                          </a:solidFill>
                          <a:latin typeface="Times New Roman"/>
                        </a:rPr>
                        <a:t>ant</a:t>
                      </a:r>
                      <a:r>
                        <a:rPr lang="es-EC" sz="1200" b="0" i="0" u="none" strike="noStrike" dirty="0">
                          <a:solidFill>
                            <a:srgbClr val="000000"/>
                          </a:solidFill>
                          <a:latin typeface="Times New Roman"/>
                        </a:rPr>
                        <a:t>   Pasivo Corriente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C" sz="1200" b="0" i="0" u="none" strike="noStrike">
                          <a:solidFill>
                            <a:srgbClr val="000000"/>
                          </a:solidFill>
                          <a:latin typeface="Times New Roman"/>
                        </a:rPr>
                        <a:t>0,74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C" sz="1200" b="0" i="0" u="none" strike="noStrike">
                          <a:solidFill>
                            <a:srgbClr val="000000"/>
                          </a:solidFill>
                          <a:latin typeface="Times New Roman"/>
                        </a:rPr>
                        <a:t>0,62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EC" sz="1200" b="0" i="0" u="none" strike="noStrike" dirty="0">
                          <a:solidFill>
                            <a:srgbClr val="000000"/>
                          </a:solidFill>
                          <a:latin typeface="Times New Roman"/>
                        </a:rPr>
                        <a:t>0,41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21727">
                <a:tc>
                  <a:txBody>
                    <a:bodyPr/>
                    <a:lstStyle/>
                    <a:p>
                      <a:pPr algn="ctr" fontAlgn="ctr"/>
                      <a:r>
                        <a:rPr lang="es-EC" sz="1200" b="0" i="0" u="none" strike="noStrike">
                          <a:solidFill>
                            <a:srgbClr val="000000"/>
                          </a:solidFill>
                          <a:latin typeface="Times New Roman"/>
                        </a:rPr>
                        <a:t>CAPITAL DE TRABAJO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ctr"/>
                      <a:r>
                        <a:rPr lang="es-EC" sz="1200" b="0" i="0" u="none" strike="noStrike" dirty="0">
                          <a:solidFill>
                            <a:srgbClr val="000000"/>
                          </a:solidFill>
                          <a:latin typeface="Times New Roman"/>
                        </a:rPr>
                        <a:t>Activo Corriente-Pasivo Corriente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s-EC" sz="1200" b="0" i="0" u="none" strike="noStrike" dirty="0">
                          <a:solidFill>
                            <a:srgbClr val="000000"/>
                          </a:solidFill>
                          <a:latin typeface="Times New Roman"/>
                        </a:rPr>
                        <a:t>-14.921,05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s-EC" sz="1200" b="0" i="0" u="none" strike="noStrike" dirty="0">
                          <a:solidFill>
                            <a:srgbClr val="000000"/>
                          </a:solidFill>
                          <a:latin typeface="Times New Roman"/>
                        </a:rPr>
                        <a:t>-25.568,96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s-EC" sz="1200" b="0" i="0" u="none" strike="noStrike" dirty="0">
                          <a:solidFill>
                            <a:srgbClr val="000000"/>
                          </a:solidFill>
                          <a:latin typeface="Times New Roman"/>
                        </a:rPr>
                        <a:t>-224.455,69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16217">
                <a:tc>
                  <a:txBody>
                    <a:bodyPr/>
                    <a:lstStyle/>
                    <a:p>
                      <a:pPr algn="just" fontAlgn="b"/>
                      <a:r>
                        <a:rPr lang="es-EC" sz="1200" b="0" i="0" u="none" strike="noStrike">
                          <a:solidFill>
                            <a:srgbClr val="000000"/>
                          </a:solidFill>
                          <a:latin typeface="Times New Roman"/>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C" sz="12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C" sz="12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C" sz="12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C" sz="12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16217">
                <a:tc gridSpan="5">
                  <a:txBody>
                    <a:bodyPr/>
                    <a:lstStyle/>
                    <a:p>
                      <a:pPr algn="ctr" fontAlgn="b"/>
                      <a:r>
                        <a:rPr lang="es-EC" sz="1600" b="1" i="0" u="none" strike="noStrike" dirty="0">
                          <a:solidFill>
                            <a:srgbClr val="7030A0"/>
                          </a:solidFill>
                          <a:latin typeface="Times New Roman"/>
                        </a:rPr>
                        <a:t>ÍNDICE DE ACTIVIDAD</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6513">
                <a:tc>
                  <a:txBody>
                    <a:bodyPr/>
                    <a:lstStyle/>
                    <a:p>
                      <a:pPr algn="ctr" fontAlgn="b"/>
                      <a:endParaRPr lang="es-EC" sz="1200" b="1" i="0" u="none" strike="noStrike">
                        <a:solidFill>
                          <a:srgbClr val="7030A0"/>
                        </a:solidFill>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200" b="1" i="0" u="none" strike="noStrike">
                        <a:solidFill>
                          <a:srgbClr val="7030A0"/>
                        </a:solidFill>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7030A0"/>
                          </a:solidFill>
                          <a:latin typeface="Times New Roman"/>
                        </a:rPr>
                        <a:t>2008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7030A0"/>
                          </a:solidFill>
                          <a:latin typeface="Times New Roman"/>
                        </a:rPr>
                        <a:t>2009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7030A0"/>
                          </a:solidFill>
                          <a:latin typeface="Times New Roman"/>
                        </a:rPr>
                        <a:t>2010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638357">
                <a:tc>
                  <a:txBody>
                    <a:bodyPr/>
                    <a:lstStyle/>
                    <a:p>
                      <a:pPr algn="ctr" fontAlgn="ctr"/>
                      <a:r>
                        <a:rPr lang="es-EC" sz="1200" b="0" i="0" u="none" strike="noStrike" dirty="0" err="1">
                          <a:solidFill>
                            <a:srgbClr val="000000"/>
                          </a:solidFill>
                          <a:latin typeface="Times New Roman"/>
                        </a:rPr>
                        <a:t>PERIÓDO</a:t>
                      </a:r>
                      <a:r>
                        <a:rPr lang="es-EC" sz="1200" b="0" i="0" u="none" strike="noStrike" dirty="0">
                          <a:solidFill>
                            <a:srgbClr val="000000"/>
                          </a:solidFill>
                          <a:latin typeface="Times New Roman"/>
                        </a:rPr>
                        <a:t> MEDIO DE COBRO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C" sz="1200" b="0" i="0" u="sng" strike="noStrike" dirty="0">
                          <a:solidFill>
                            <a:srgbClr val="000000"/>
                          </a:solidFill>
                          <a:latin typeface="Times New Roman"/>
                        </a:rPr>
                        <a:t>Cuentas por Cobrar</a:t>
                      </a:r>
                      <a:r>
                        <a:rPr lang="es-EC" sz="1200" b="0" i="0" u="none" strike="noStrike" dirty="0">
                          <a:solidFill>
                            <a:srgbClr val="FFFFFF"/>
                          </a:solidFill>
                          <a:latin typeface="Times New Roman"/>
                        </a:rPr>
                        <a:t>             </a:t>
                      </a:r>
                      <a:r>
                        <a:rPr lang="es-EC" sz="1200" b="0" i="0" u="sng" strike="noStrike" dirty="0">
                          <a:solidFill>
                            <a:srgbClr val="FFFFFF"/>
                          </a:solidFill>
                          <a:latin typeface="Times New Roman"/>
                        </a:rPr>
                        <a:t>  </a:t>
                      </a:r>
                      <a:r>
                        <a:rPr lang="es-EC" sz="1200" b="0" i="0" u="none" strike="noStrike" dirty="0">
                          <a:solidFill>
                            <a:srgbClr val="FFFFFF"/>
                          </a:solidFill>
                          <a:latin typeface="Times New Roman"/>
                        </a:rPr>
                        <a:t>      </a:t>
                      </a:r>
                      <a:r>
                        <a:rPr lang="es-EC" sz="1200" b="0" i="0" u="none" strike="noStrike" dirty="0">
                          <a:solidFill>
                            <a:srgbClr val="000000"/>
                          </a:solidFill>
                          <a:latin typeface="Times New Roman"/>
                        </a:rPr>
                        <a:t>Ventas Netas/360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C" sz="1200" b="0" i="0" u="none" strike="noStrike" dirty="0">
                          <a:solidFill>
                            <a:srgbClr val="000000"/>
                          </a:solidFill>
                          <a:latin typeface="Times New Roman"/>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C" sz="1200" b="0" i="0" u="none" strike="noStrike">
                          <a:solidFill>
                            <a:srgbClr val="000000"/>
                          </a:solidFill>
                          <a:latin typeface="Times New Roman"/>
                        </a:rPr>
                        <a:t>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C" sz="1200" b="0" i="0" u="none" strike="noStrike">
                          <a:solidFill>
                            <a:srgbClr val="000000"/>
                          </a:solidFill>
                          <a:latin typeface="Times New Roman"/>
                        </a:rPr>
                        <a:t>151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679540">
                <a:tc>
                  <a:txBody>
                    <a:bodyPr/>
                    <a:lstStyle/>
                    <a:p>
                      <a:pPr algn="ctr" fontAlgn="ctr"/>
                      <a:r>
                        <a:rPr lang="es-EC" sz="1200" b="0" i="0" u="none" strike="noStrike">
                          <a:solidFill>
                            <a:srgbClr val="000000"/>
                          </a:solidFill>
                          <a:latin typeface="Times New Roman"/>
                        </a:rPr>
                        <a:t>ROTACIÓN DE ACTIVOS TOTALES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C" sz="1200" b="0" i="0" u="sng" strike="noStrike" dirty="0">
                          <a:solidFill>
                            <a:srgbClr val="000000"/>
                          </a:solidFill>
                          <a:latin typeface="Times New Roman"/>
                        </a:rPr>
                        <a:t>Ventas Netas</a:t>
                      </a:r>
                      <a:r>
                        <a:rPr lang="es-EC" sz="1200" b="0" i="0" u="none" strike="noStrike" dirty="0">
                          <a:solidFill>
                            <a:srgbClr val="000000"/>
                          </a:solidFill>
                          <a:latin typeface="Times New Roman"/>
                        </a:rPr>
                        <a:t>                              Activos Totales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C" sz="1200" b="0" i="0" u="none" strike="noStrike" dirty="0">
                          <a:solidFill>
                            <a:srgbClr val="000000"/>
                          </a:solidFill>
                          <a:latin typeface="Times New Roman"/>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C" sz="1200" b="0" i="0" u="none" strike="noStrike" dirty="0">
                          <a:solidFill>
                            <a:srgbClr val="000000"/>
                          </a:solidFill>
                          <a:latin typeface="Times New Roman"/>
                        </a:rPr>
                        <a:t>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C" sz="1200" b="0" i="0" u="none" strike="noStrike" dirty="0">
                          <a:solidFill>
                            <a:srgbClr val="000000"/>
                          </a:solidFill>
                          <a:latin typeface="Times New Roman"/>
                        </a:rPr>
                        <a:t>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4" name="3 Rectángulo"/>
          <p:cNvSpPr/>
          <p:nvPr/>
        </p:nvSpPr>
        <p:spPr>
          <a:xfrm>
            <a:off x="2051720" y="764704"/>
            <a:ext cx="5760640" cy="646331"/>
          </a:xfrm>
          <a:prstGeom prst="rect">
            <a:avLst/>
          </a:prstGeom>
          <a:noFill/>
        </p:spPr>
        <p:txBody>
          <a:bodyPr wrap="square" lIns="91440" tIns="45720" rIns="91440" bIns="45720">
            <a:spAutoFit/>
          </a:bodyPr>
          <a:lstStyle/>
          <a:p>
            <a:pPr algn="ctr" fontAlgn="b"/>
            <a:r>
              <a:rPr lang="es-EC" sz="3600" b="1" dirty="0" smtClean="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a:rPr>
              <a:t>ÍNDICES FINANCIEROS</a:t>
            </a:r>
            <a:endParaRPr lang="es-EC" sz="3600" b="1"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187624" y="1844824"/>
          <a:ext cx="7008440" cy="4035278"/>
        </p:xfrm>
        <a:graphic>
          <a:graphicData uri="http://schemas.openxmlformats.org/drawingml/2006/table">
            <a:tbl>
              <a:tblPr/>
              <a:tblGrid>
                <a:gridCol w="1763216"/>
                <a:gridCol w="2491054"/>
                <a:gridCol w="138218"/>
                <a:gridCol w="794646"/>
                <a:gridCol w="932864"/>
                <a:gridCol w="888442"/>
              </a:tblGrid>
              <a:tr h="221320">
                <a:tc gridSpan="6">
                  <a:txBody>
                    <a:bodyPr/>
                    <a:lstStyle/>
                    <a:p>
                      <a:pPr algn="ctr" fontAlgn="b"/>
                      <a:r>
                        <a:rPr lang="es-EC" sz="1600" b="1" i="0" u="none" strike="noStrike" dirty="0">
                          <a:solidFill>
                            <a:srgbClr val="7030A0"/>
                          </a:solidFill>
                          <a:latin typeface="Times New Roman"/>
                        </a:rPr>
                        <a:t>ÍNDICE DE ENDEUDAMIENTO</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0688">
                <a:tc>
                  <a:txBody>
                    <a:bodyPr/>
                    <a:lstStyle/>
                    <a:p>
                      <a:pPr algn="ctr" fontAlgn="b"/>
                      <a:endParaRPr lang="es-EC" sz="1400" b="1" i="0" u="none" strike="noStrike">
                        <a:solidFill>
                          <a:srgbClr val="7030A0"/>
                        </a:solidFill>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endParaRPr lang="es-EC" sz="1400" b="1" i="0" u="none" strike="noStrike">
                        <a:solidFill>
                          <a:srgbClr val="7030A0"/>
                        </a:solidFill>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es-EC" sz="1400" b="1" i="0" u="none" strike="noStrike">
                        <a:solidFill>
                          <a:srgbClr val="7030A0"/>
                        </a:solidFill>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7030A0"/>
                          </a:solidFill>
                          <a:latin typeface="Times New Roman"/>
                        </a:rPr>
                        <a:t>2008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7030A0"/>
                          </a:solidFill>
                          <a:latin typeface="Times New Roman"/>
                        </a:rPr>
                        <a:t>2009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7030A0"/>
                          </a:solidFill>
                          <a:latin typeface="Times New Roman"/>
                        </a:rPr>
                        <a:t>2010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450893">
                <a:tc>
                  <a:txBody>
                    <a:bodyPr/>
                    <a:lstStyle/>
                    <a:p>
                      <a:pPr algn="ctr" fontAlgn="ctr"/>
                      <a:r>
                        <a:rPr lang="es-EC" sz="1400" b="0" i="0" u="none" strike="noStrike" dirty="0">
                          <a:solidFill>
                            <a:srgbClr val="000000"/>
                          </a:solidFill>
                          <a:latin typeface="Times New Roman"/>
                        </a:rPr>
                        <a:t>ENDEUDAMIENTO 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es-EC" sz="1400" b="0" i="0" u="sng" strike="noStrike" dirty="0">
                          <a:solidFill>
                            <a:srgbClr val="000000"/>
                          </a:solidFill>
                          <a:latin typeface="Times New Roman"/>
                        </a:rPr>
                        <a:t>Pasivo Total</a:t>
                      </a:r>
                      <a:r>
                        <a:rPr lang="es-EC" sz="1400" b="0" i="0" u="none" strike="noStrike" dirty="0">
                          <a:solidFill>
                            <a:srgbClr val="000000"/>
                          </a:solidFill>
                          <a:latin typeface="Times New Roman"/>
                        </a:rPr>
                        <a:t>                               Activos Totales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es-EC" sz="1400" b="0" i="0" u="none" strike="noStrike">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400" b="0" i="0" u="none" strike="noStrike">
                          <a:solidFill>
                            <a:srgbClr val="000000"/>
                          </a:solidFill>
                          <a:latin typeface="Times New Roman"/>
                        </a:rPr>
                        <a:t>80,84%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400" b="0" i="0" u="none" strike="noStrike">
                          <a:solidFill>
                            <a:srgbClr val="000000"/>
                          </a:solidFill>
                          <a:latin typeface="Times New Roman"/>
                        </a:rPr>
                        <a:t>83,74%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400" b="0" i="0" u="none" strike="noStrike">
                          <a:solidFill>
                            <a:srgbClr val="000000"/>
                          </a:solidFill>
                          <a:latin typeface="Times New Roman"/>
                        </a:rPr>
                        <a:t>96,70%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03322">
                <a:tc>
                  <a:txBody>
                    <a:bodyPr/>
                    <a:lstStyle/>
                    <a:p>
                      <a:pPr algn="ctr" fontAlgn="ctr"/>
                      <a:r>
                        <a:rPr lang="es-EC" sz="1400" b="0" i="0" u="none" strike="noStrike">
                          <a:solidFill>
                            <a:srgbClr val="000000"/>
                          </a:solidFill>
                          <a:latin typeface="Times New Roman"/>
                        </a:rPr>
                        <a:t>COBERTURA DE INTERESES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s-EC" sz="1400" b="0" i="0" u="sng" strike="noStrike" dirty="0">
                          <a:solidFill>
                            <a:srgbClr val="000000"/>
                          </a:solidFill>
                          <a:latin typeface="Times New Roman"/>
                        </a:rPr>
                        <a:t>Utilidades antes de impuestos+Inter</a:t>
                      </a:r>
                      <a:r>
                        <a:rPr lang="es-EC" sz="1400" b="0" i="0" u="none" strike="noStrike" dirty="0">
                          <a:solidFill>
                            <a:srgbClr val="000000"/>
                          </a:solidFill>
                          <a:latin typeface="Times New Roman"/>
                        </a:rPr>
                        <a:t>    </a:t>
                      </a:r>
                      <a:r>
                        <a:rPr lang="es-EC" sz="1400" b="0" i="0" u="none" strike="noStrike" dirty="0" smtClean="0">
                          <a:solidFill>
                            <a:srgbClr val="000000"/>
                          </a:solidFill>
                          <a:latin typeface="Times New Roman"/>
                        </a:rPr>
                        <a:t>Intereses</a:t>
                      </a:r>
                      <a:endParaRPr lang="es-EC" sz="1400" b="0" i="0" u="none" strike="noStrike"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es-EC" sz="1400" b="0"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400" b="0" i="0" u="none" strike="noStrike" dirty="0">
                          <a:solidFill>
                            <a:srgbClr val="000000"/>
                          </a:solidFill>
                          <a:latin typeface="Times New Roman"/>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400" b="0" i="0" u="none" strike="noStrike" dirty="0">
                          <a:solidFill>
                            <a:srgbClr val="000000"/>
                          </a:solidFill>
                          <a:latin typeface="Times New Roman"/>
                        </a:rPr>
                        <a:t>0,42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400" b="0" i="0" u="none" strike="noStrike" dirty="0">
                          <a:solidFill>
                            <a:srgbClr val="000000"/>
                          </a:solidFill>
                          <a:latin typeface="Times New Roman"/>
                        </a:rPr>
                        <a:t>0,92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1320">
                <a:tc>
                  <a:txBody>
                    <a:bodyPr/>
                    <a:lstStyle/>
                    <a:p>
                      <a:pPr algn="l" fontAlgn="b"/>
                      <a:endParaRPr lang="es-EC"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b"/>
                      <a:endParaRPr lang="es-EC"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fontAlgn="b"/>
                      <a:endParaRPr lang="es-EC"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C"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s-EC"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21320">
                <a:tc>
                  <a:txBody>
                    <a:bodyPr/>
                    <a:lstStyle/>
                    <a:p>
                      <a:pPr algn="l" fontAlgn="b"/>
                      <a:endParaRPr lang="es-EC" sz="1400" b="0" i="0" u="none" strike="noStrike">
                        <a:solidFill>
                          <a:srgbClr val="000000"/>
                        </a:solidFill>
                        <a:latin typeface="Times New Roman"/>
                      </a:endParaRPr>
                    </a:p>
                  </a:txBody>
                  <a:tcPr marL="0" marR="0" marT="0" marB="0" anchor="b">
                    <a:lnL>
                      <a:noFill/>
                    </a:lnL>
                    <a:lnR>
                      <a:noFill/>
                    </a:lnR>
                    <a:lnT>
                      <a:noFill/>
                    </a:lnT>
                    <a:lnB>
                      <a:noFill/>
                    </a:lnB>
                  </a:tcPr>
                </a:tc>
                <a:tc gridSpan="2">
                  <a:txBody>
                    <a:bodyPr/>
                    <a:lstStyle/>
                    <a:p>
                      <a:pPr algn="l" fontAlgn="b"/>
                      <a:endParaRPr lang="es-EC" sz="1400" b="0" i="0" u="none" strike="noStrike">
                        <a:solidFill>
                          <a:srgbClr val="000000"/>
                        </a:solidFill>
                        <a:latin typeface="Times New Roman"/>
                      </a:endParaRPr>
                    </a:p>
                  </a:txBody>
                  <a:tcPr marL="0" marR="0" marT="0" marB="0" anchor="b">
                    <a:lnL>
                      <a:noFill/>
                    </a:lnL>
                    <a:lnR>
                      <a:noFill/>
                    </a:lnR>
                    <a:lnT>
                      <a:noFill/>
                    </a:lnT>
                    <a:lnB>
                      <a:noFill/>
                    </a:lnB>
                  </a:tcPr>
                </a:tc>
                <a:tc hMerge="1">
                  <a:txBody>
                    <a:bodyPr/>
                    <a:lstStyle/>
                    <a:p>
                      <a:pPr algn="l" fontAlgn="b"/>
                      <a:endParaRPr lang="es-EC"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endParaRPr lang="es-EC" dirty="0"/>
                    </a:p>
                  </a:txBody>
                  <a:tcPr marL="0" marR="0" marT="0" marB="0" anchor="b">
                    <a:lnL>
                      <a:noFill/>
                    </a:lnL>
                    <a:lnR>
                      <a:noFill/>
                    </a:lnR>
                    <a:lnT>
                      <a:noFill/>
                    </a:lnT>
                    <a:lnB>
                      <a:noFill/>
                    </a:lnB>
                  </a:tcPr>
                </a:tc>
                <a:tc>
                  <a:txBody>
                    <a:bodyPr/>
                    <a:lstStyle/>
                    <a:p>
                      <a:pPr algn="l" fontAlgn="b"/>
                      <a:endParaRPr lang="es-EC"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s-EC" sz="1400" b="0" i="0" u="none" strike="noStrike">
                        <a:solidFill>
                          <a:srgbClr val="000000"/>
                        </a:solidFill>
                        <a:latin typeface="Times New Roman"/>
                      </a:endParaRPr>
                    </a:p>
                  </a:txBody>
                  <a:tcPr marL="0" marR="0" marT="0" marB="0" anchor="b">
                    <a:lnL>
                      <a:noFill/>
                    </a:lnL>
                    <a:lnR>
                      <a:noFill/>
                    </a:lnR>
                    <a:lnT>
                      <a:noFill/>
                    </a:lnT>
                    <a:lnB>
                      <a:noFill/>
                    </a:lnB>
                  </a:tcPr>
                </a:tc>
              </a:tr>
              <a:tr h="221320">
                <a:tc gridSpan="6">
                  <a:txBody>
                    <a:bodyPr/>
                    <a:lstStyle/>
                    <a:p>
                      <a:pPr algn="ctr" fontAlgn="b"/>
                      <a:r>
                        <a:rPr lang="es-EC" sz="1600" b="1" i="0" u="none" strike="noStrike" dirty="0">
                          <a:solidFill>
                            <a:srgbClr val="7030A0"/>
                          </a:solidFill>
                          <a:latin typeface="Times New Roman"/>
                        </a:rPr>
                        <a:t>ÍNDICE DE RENTABILIDAD</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0688">
                <a:tc>
                  <a:txBody>
                    <a:bodyPr/>
                    <a:lstStyle/>
                    <a:p>
                      <a:pPr algn="ctr" fontAlgn="b"/>
                      <a:endParaRPr lang="es-EC" sz="1400" b="1" i="0" u="none" strike="noStrike">
                        <a:solidFill>
                          <a:srgbClr val="7030A0"/>
                        </a:solidFill>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400" b="1" i="0" u="none" strike="noStrike">
                        <a:solidFill>
                          <a:srgbClr val="7030A0"/>
                        </a:solidFill>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s-EC" sz="1400" b="1" i="0" u="none" strike="noStrike">
                          <a:solidFill>
                            <a:srgbClr val="7030A0"/>
                          </a:solidFill>
                          <a:latin typeface="Times New Roman"/>
                        </a:rPr>
                        <a:t>2008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b"/>
                      <a:r>
                        <a:rPr lang="es-EC" sz="1400" b="1" i="0" u="none" strike="noStrike">
                          <a:solidFill>
                            <a:srgbClr val="7030A0"/>
                          </a:solidFill>
                          <a:latin typeface="Times New Roman"/>
                        </a:rPr>
                        <a:t>2009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7030A0"/>
                          </a:solidFill>
                          <a:latin typeface="Times New Roman"/>
                        </a:rPr>
                        <a:t>2010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492836">
                <a:tc>
                  <a:txBody>
                    <a:bodyPr/>
                    <a:lstStyle/>
                    <a:p>
                      <a:pPr algn="ctr" fontAlgn="ctr"/>
                      <a:r>
                        <a:rPr lang="es-EC" sz="1400" b="0" i="0" u="none" strike="noStrike" dirty="0">
                          <a:solidFill>
                            <a:srgbClr val="000000"/>
                          </a:solidFill>
                          <a:latin typeface="Times New Roman"/>
                        </a:rPr>
                        <a:t>MARGEN DE UTILIDAD NETA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EC" sz="1400" b="0" i="0" u="sng" strike="noStrike" dirty="0">
                          <a:solidFill>
                            <a:srgbClr val="000000"/>
                          </a:solidFill>
                          <a:latin typeface="Times New Roman"/>
                        </a:rPr>
                        <a:t>Utilidad Neta</a:t>
                      </a:r>
                      <a:r>
                        <a:rPr lang="es-EC" sz="1400" b="0" i="0" u="none" strike="noStrike" dirty="0">
                          <a:solidFill>
                            <a:srgbClr val="000000"/>
                          </a:solidFill>
                          <a:latin typeface="Times New Roman"/>
                        </a:rPr>
                        <a:t>                             </a:t>
                      </a:r>
                      <a:endParaRPr lang="es-EC" sz="1400" b="0" i="0" u="none" strike="noStrike" dirty="0" smtClean="0">
                        <a:solidFill>
                          <a:srgbClr val="000000"/>
                        </a:solidFill>
                        <a:latin typeface="Times New Roman"/>
                      </a:endParaRPr>
                    </a:p>
                    <a:p>
                      <a:pPr algn="ctr" fontAlgn="ctr"/>
                      <a:r>
                        <a:rPr lang="es-EC" sz="1400" b="0" i="0" u="none" strike="noStrike" dirty="0" smtClean="0">
                          <a:solidFill>
                            <a:srgbClr val="000000"/>
                          </a:solidFill>
                          <a:latin typeface="Times New Roman"/>
                        </a:rPr>
                        <a:t> </a:t>
                      </a:r>
                      <a:r>
                        <a:rPr lang="es-EC" sz="1400" b="0" i="0" u="none" strike="noStrike" dirty="0">
                          <a:solidFill>
                            <a:srgbClr val="000000"/>
                          </a:solidFill>
                          <a:latin typeface="Times New Roman"/>
                        </a:rPr>
                        <a:t>Ventas Netas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es-EC" sz="1400" b="0" i="0" u="none" strike="noStrike">
                          <a:solidFill>
                            <a:srgbClr val="000000"/>
                          </a:solidFill>
                          <a:latin typeface="Times New Roman"/>
                        </a:rPr>
                        <a:t>1,96%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s-EC"/>
                    </a:p>
                  </a:txBody>
                  <a:tcPr/>
                </a:tc>
                <a:tc>
                  <a:txBody>
                    <a:bodyPr/>
                    <a:lstStyle/>
                    <a:p>
                      <a:pPr algn="ctr" fontAlgn="ctr"/>
                      <a:r>
                        <a:rPr lang="es-EC" sz="1400" b="0" i="0" u="none" strike="noStrike">
                          <a:solidFill>
                            <a:srgbClr val="000000"/>
                          </a:solidFill>
                          <a:latin typeface="Times New Roman"/>
                        </a:rPr>
                        <a:t>-0,71%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EC" sz="1400" b="0" i="0" u="none" strike="noStrike">
                          <a:solidFill>
                            <a:srgbClr val="000000"/>
                          </a:solidFill>
                          <a:latin typeface="Times New Roman"/>
                        </a:rPr>
                        <a:t>-0,08%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66238">
                <a:tc>
                  <a:txBody>
                    <a:bodyPr/>
                    <a:lstStyle/>
                    <a:p>
                      <a:pPr algn="ctr" fontAlgn="ctr"/>
                      <a:r>
                        <a:rPr lang="es-EC" sz="1400" b="0" i="0" u="none" strike="noStrike">
                          <a:solidFill>
                            <a:srgbClr val="000000"/>
                          </a:solidFill>
                          <a:latin typeface="Times New Roman"/>
                        </a:rPr>
                        <a:t>RENTABILIDAD SOBRE ACTIVOS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EC" sz="1400" b="0" i="0" u="sng" strike="noStrike" dirty="0">
                          <a:solidFill>
                            <a:srgbClr val="000000"/>
                          </a:solidFill>
                          <a:latin typeface="Times New Roman"/>
                        </a:rPr>
                        <a:t>Utilidad Neta </a:t>
                      </a:r>
                      <a:r>
                        <a:rPr lang="es-EC" sz="1400" b="0" i="0" u="none" strike="noStrike" dirty="0">
                          <a:solidFill>
                            <a:srgbClr val="000000"/>
                          </a:solidFill>
                          <a:latin typeface="Times New Roman"/>
                        </a:rPr>
                        <a:t>                                        Activo 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es-EC" sz="1400" b="0" i="0" u="none" strike="noStrike" dirty="0">
                          <a:solidFill>
                            <a:srgbClr val="000000"/>
                          </a:solidFill>
                          <a:latin typeface="Times New Roman"/>
                        </a:rPr>
                        <a:t>6,02%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s-EC"/>
                    </a:p>
                  </a:txBody>
                  <a:tcPr/>
                </a:tc>
                <a:tc>
                  <a:txBody>
                    <a:bodyPr/>
                    <a:lstStyle/>
                    <a:p>
                      <a:pPr algn="ctr" fontAlgn="ctr"/>
                      <a:r>
                        <a:rPr lang="es-EC" sz="1400" b="0" i="0" u="none" strike="noStrike" dirty="0">
                          <a:solidFill>
                            <a:srgbClr val="000000"/>
                          </a:solidFill>
                          <a:latin typeface="Times New Roman"/>
                        </a:rPr>
                        <a:t>-0,64%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EC" sz="1400" b="0" i="0" u="none" strike="noStrike">
                          <a:solidFill>
                            <a:srgbClr val="000000"/>
                          </a:solidFill>
                          <a:latin typeface="Times New Roman"/>
                        </a:rPr>
                        <a:t>-0,05%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24293">
                <a:tc>
                  <a:txBody>
                    <a:bodyPr/>
                    <a:lstStyle/>
                    <a:p>
                      <a:pPr algn="ctr" fontAlgn="ctr"/>
                      <a:r>
                        <a:rPr lang="es-EC" sz="1400" b="0" i="0" u="none" strike="noStrike">
                          <a:solidFill>
                            <a:srgbClr val="000000"/>
                          </a:solidFill>
                          <a:latin typeface="Times New Roman"/>
                        </a:rPr>
                        <a:t>RENTABILIDAD SOBRE PATRIMONIO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EC" sz="1400" b="0" i="0" u="sng" strike="noStrike">
                          <a:solidFill>
                            <a:srgbClr val="000000"/>
                          </a:solidFill>
                          <a:latin typeface="Times New Roman"/>
                        </a:rPr>
                        <a:t>Utilidad Neta</a:t>
                      </a:r>
                      <a:r>
                        <a:rPr lang="es-EC" sz="1400" b="0" i="0" u="none" strike="noStrike">
                          <a:solidFill>
                            <a:srgbClr val="000000"/>
                          </a:solidFill>
                          <a:latin typeface="Times New Roman"/>
                        </a:rPr>
                        <a:t>                         Patrimonio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es-EC" sz="1400" b="0" i="0" u="none" strike="noStrike">
                          <a:solidFill>
                            <a:srgbClr val="000000"/>
                          </a:solidFill>
                          <a:latin typeface="Times New Roman"/>
                        </a:rPr>
                        <a:t>26,69%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s-EC"/>
                    </a:p>
                  </a:txBody>
                  <a:tcPr/>
                </a:tc>
                <a:tc>
                  <a:txBody>
                    <a:bodyPr/>
                    <a:lstStyle/>
                    <a:p>
                      <a:pPr algn="ctr" fontAlgn="ctr"/>
                      <a:r>
                        <a:rPr lang="es-EC" sz="1400" b="0" i="0" u="none" strike="noStrike" dirty="0">
                          <a:solidFill>
                            <a:srgbClr val="000000"/>
                          </a:solidFill>
                          <a:latin typeface="Times New Roman"/>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EC" sz="1400" b="0" i="0" u="none" strike="noStrike" dirty="0">
                          <a:solidFill>
                            <a:srgbClr val="000000"/>
                          </a:solidFill>
                          <a:latin typeface="Times New Roman"/>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4" name="3 Rectángulo"/>
          <p:cNvSpPr/>
          <p:nvPr/>
        </p:nvSpPr>
        <p:spPr>
          <a:xfrm>
            <a:off x="2051720" y="764704"/>
            <a:ext cx="5760640" cy="646331"/>
          </a:xfrm>
          <a:prstGeom prst="rect">
            <a:avLst/>
          </a:prstGeom>
          <a:noFill/>
        </p:spPr>
        <p:txBody>
          <a:bodyPr wrap="square" lIns="91440" tIns="45720" rIns="91440" bIns="45720">
            <a:spAutoFit/>
          </a:bodyPr>
          <a:lstStyle/>
          <a:p>
            <a:pPr algn="ctr" fontAlgn="b"/>
            <a:r>
              <a:rPr lang="es-EC" sz="3600" b="1" dirty="0" smtClean="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a:rPr>
              <a:t>ÍNDICES FINANCIEROS</a:t>
            </a:r>
            <a:endParaRPr lang="es-EC" sz="3600" b="1"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a:endParaRPr>
          </a:p>
        </p:txBody>
      </p:sp>
      <p:sp>
        <p:nvSpPr>
          <p:cNvPr id="5" name="4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8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187624" y="2348880"/>
          <a:ext cx="7488835" cy="2468880"/>
        </p:xfrm>
        <a:graphic>
          <a:graphicData uri="http://schemas.openxmlformats.org/drawingml/2006/table">
            <a:tbl>
              <a:tblPr/>
              <a:tblGrid>
                <a:gridCol w="690141"/>
                <a:gridCol w="1355955"/>
                <a:gridCol w="351377"/>
                <a:gridCol w="1384786"/>
                <a:gridCol w="351377"/>
                <a:gridCol w="1966810"/>
                <a:gridCol w="382912"/>
                <a:gridCol w="1005477"/>
              </a:tblGrid>
              <a:tr h="614045">
                <a:tc>
                  <a:txBody>
                    <a:bodyPr/>
                    <a:lstStyle/>
                    <a:p>
                      <a:pPr algn="ctr">
                        <a:lnSpc>
                          <a:spcPct val="150000"/>
                        </a:lnSpc>
                        <a:spcBef>
                          <a:spcPts val="600"/>
                        </a:spcBef>
                        <a:spcAft>
                          <a:spcPts val="600"/>
                        </a:spcAft>
                      </a:pPr>
                      <a:r>
                        <a:rPr lang="es-ES" sz="1800" b="1" dirty="0">
                          <a:solidFill>
                            <a:srgbClr val="FFFFFF"/>
                          </a:solidFill>
                          <a:latin typeface="Times New Roman"/>
                          <a:ea typeface="Times New Roman"/>
                          <a:cs typeface="Times New Roman"/>
                        </a:rPr>
                        <a:t>AÑO</a:t>
                      </a:r>
                      <a:endParaRPr lang="es-EC" sz="1800" dirty="0">
                        <a:latin typeface="Times New Roman"/>
                        <a:ea typeface="Times New Roman"/>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lnSpc>
                          <a:spcPct val="150000"/>
                        </a:lnSpc>
                        <a:spcBef>
                          <a:spcPts val="600"/>
                        </a:spcBef>
                        <a:spcAft>
                          <a:spcPts val="600"/>
                        </a:spcAft>
                      </a:pPr>
                      <a:r>
                        <a:rPr lang="es-ES" sz="1800">
                          <a:solidFill>
                            <a:srgbClr val="FFFFFF"/>
                          </a:solidFill>
                          <a:latin typeface="Times New Roman"/>
                          <a:ea typeface="Times New Roman"/>
                          <a:cs typeface="Times New Roman"/>
                        </a:rPr>
                        <a:t>MARGEN DE UTILIDAD</a:t>
                      </a:r>
                      <a:endParaRPr lang="es-EC" sz="1800">
                        <a:latin typeface="Times New Roman"/>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lnSpc>
                          <a:spcPct val="150000"/>
                        </a:lnSpc>
                        <a:spcBef>
                          <a:spcPts val="600"/>
                        </a:spcBef>
                        <a:spcAft>
                          <a:spcPts val="600"/>
                        </a:spcAft>
                      </a:pPr>
                      <a:endParaRPr lang="es-ES" sz="1800">
                        <a:solidFill>
                          <a:srgbClr val="FFFFFF"/>
                        </a:solidFill>
                        <a:latin typeface="Times New Roman"/>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lnSpc>
                          <a:spcPct val="150000"/>
                        </a:lnSpc>
                        <a:spcBef>
                          <a:spcPts val="600"/>
                        </a:spcBef>
                        <a:spcAft>
                          <a:spcPts val="600"/>
                        </a:spcAft>
                      </a:pPr>
                      <a:r>
                        <a:rPr lang="es-ES" sz="1800">
                          <a:solidFill>
                            <a:srgbClr val="FFFFFF"/>
                          </a:solidFill>
                          <a:latin typeface="Times New Roman"/>
                          <a:ea typeface="Times New Roman"/>
                          <a:cs typeface="Times New Roman"/>
                        </a:rPr>
                        <a:t>ROTACIÓN DE ACTIVOS</a:t>
                      </a:r>
                      <a:endParaRPr lang="es-EC" sz="1800">
                        <a:latin typeface="Times New Roman"/>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lnSpc>
                          <a:spcPct val="150000"/>
                        </a:lnSpc>
                        <a:spcBef>
                          <a:spcPts val="600"/>
                        </a:spcBef>
                        <a:spcAft>
                          <a:spcPts val="600"/>
                        </a:spcAft>
                      </a:pPr>
                      <a:endParaRPr lang="es-ES" sz="1800">
                        <a:solidFill>
                          <a:srgbClr val="FFFFFF"/>
                        </a:solidFill>
                        <a:latin typeface="Times New Roman"/>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lnSpc>
                          <a:spcPct val="150000"/>
                        </a:lnSpc>
                        <a:spcBef>
                          <a:spcPts val="600"/>
                        </a:spcBef>
                        <a:spcAft>
                          <a:spcPts val="600"/>
                        </a:spcAft>
                      </a:pPr>
                      <a:r>
                        <a:rPr lang="es-ES" sz="1400" dirty="0">
                          <a:solidFill>
                            <a:srgbClr val="FFFFFF"/>
                          </a:solidFill>
                          <a:latin typeface="Times New Roman"/>
                          <a:ea typeface="Times New Roman"/>
                          <a:cs typeface="Times New Roman"/>
                        </a:rPr>
                        <a:t>APALANCAMIENTO</a:t>
                      </a:r>
                      <a:endParaRPr lang="es-EC" sz="1400" dirty="0">
                        <a:latin typeface="Times New Roman"/>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lnSpc>
                          <a:spcPct val="150000"/>
                        </a:lnSpc>
                        <a:spcBef>
                          <a:spcPts val="600"/>
                        </a:spcBef>
                        <a:spcAft>
                          <a:spcPts val="600"/>
                        </a:spcAft>
                      </a:pPr>
                      <a:endParaRPr lang="es-EC" sz="1800">
                        <a:latin typeface="Times New Roman"/>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lnSpc>
                          <a:spcPct val="150000"/>
                        </a:lnSpc>
                        <a:spcBef>
                          <a:spcPts val="600"/>
                        </a:spcBef>
                        <a:spcAft>
                          <a:spcPts val="600"/>
                        </a:spcAft>
                      </a:pPr>
                      <a:endParaRPr lang="es-EC" sz="1800">
                        <a:latin typeface="Times New Roman"/>
                        <a:ea typeface="Times New Roman"/>
                        <a:cs typeface="Times New Roman"/>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0">
                <a:tc>
                  <a:txBody>
                    <a:bodyPr/>
                    <a:lstStyle/>
                    <a:p>
                      <a:pPr algn="ctr">
                        <a:lnSpc>
                          <a:spcPct val="150000"/>
                        </a:lnSpc>
                        <a:spcBef>
                          <a:spcPts val="600"/>
                        </a:spcBef>
                        <a:spcAft>
                          <a:spcPts val="600"/>
                        </a:spcAft>
                      </a:pPr>
                      <a:r>
                        <a:rPr lang="es-ES" sz="1800" b="1">
                          <a:solidFill>
                            <a:srgbClr val="FF0000"/>
                          </a:solidFill>
                          <a:latin typeface="Times New Roman"/>
                          <a:ea typeface="Times New Roman"/>
                          <a:cs typeface="Times New Roman"/>
                        </a:rPr>
                        <a:t>2008</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1800">
                          <a:latin typeface="Times New Roman"/>
                          <a:ea typeface="Times New Roman"/>
                          <a:cs typeface="Times New Roman"/>
                        </a:rPr>
                        <a:t>1,96%</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Bef>
                          <a:spcPts val="600"/>
                        </a:spcBef>
                        <a:spcAft>
                          <a:spcPts val="600"/>
                        </a:spcAft>
                      </a:pPr>
                      <a:r>
                        <a:rPr lang="es-ES" sz="1800">
                          <a:solidFill>
                            <a:srgbClr val="FF0000"/>
                          </a:solidFill>
                          <a:latin typeface="Times New Roman"/>
                          <a:ea typeface="Times New Roman"/>
                          <a:cs typeface="Times New Roman"/>
                        </a:rPr>
                        <a:t>x</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1800">
                          <a:latin typeface="Times New Roman"/>
                          <a:ea typeface="Times New Roman"/>
                          <a:cs typeface="Times New Roman"/>
                        </a:rPr>
                        <a:t>195,33%</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Bef>
                          <a:spcPts val="600"/>
                        </a:spcBef>
                        <a:spcAft>
                          <a:spcPts val="600"/>
                        </a:spcAft>
                      </a:pPr>
                      <a:r>
                        <a:rPr lang="es-ES" sz="1800">
                          <a:solidFill>
                            <a:srgbClr val="FF0000"/>
                          </a:solidFill>
                          <a:latin typeface="Times New Roman"/>
                          <a:ea typeface="Times New Roman"/>
                          <a:cs typeface="Times New Roman"/>
                        </a:rPr>
                        <a:t>x</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1800">
                          <a:latin typeface="Times New Roman"/>
                          <a:ea typeface="Times New Roman"/>
                          <a:cs typeface="Times New Roman"/>
                        </a:rPr>
                        <a:t>195,33%</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Bef>
                          <a:spcPts val="600"/>
                        </a:spcBef>
                        <a:spcAft>
                          <a:spcPts val="600"/>
                        </a:spcAft>
                      </a:pPr>
                      <a:r>
                        <a:rPr lang="es-ES" sz="1800">
                          <a:solidFill>
                            <a:srgbClr val="FF0000"/>
                          </a:solidFill>
                          <a:latin typeface="Times New Roman"/>
                          <a:ea typeface="Times New Roman"/>
                          <a:cs typeface="Times New Roman"/>
                        </a:rPr>
                        <a:t>=</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1800" b="1">
                          <a:solidFill>
                            <a:srgbClr val="000000"/>
                          </a:solidFill>
                          <a:latin typeface="Times New Roman"/>
                          <a:ea typeface="Times New Roman"/>
                          <a:cs typeface="Times New Roman"/>
                        </a:rPr>
                        <a:t>20,02%</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r>
              <a:tr h="0">
                <a:tc>
                  <a:txBody>
                    <a:bodyPr/>
                    <a:lstStyle/>
                    <a:p>
                      <a:pPr algn="ctr">
                        <a:lnSpc>
                          <a:spcPct val="150000"/>
                        </a:lnSpc>
                        <a:spcBef>
                          <a:spcPts val="600"/>
                        </a:spcBef>
                        <a:spcAft>
                          <a:spcPts val="600"/>
                        </a:spcAft>
                      </a:pPr>
                      <a:r>
                        <a:rPr lang="es-ES" sz="1800" b="1">
                          <a:solidFill>
                            <a:srgbClr val="FF0000"/>
                          </a:solidFill>
                          <a:latin typeface="Times New Roman"/>
                          <a:ea typeface="Times New Roman"/>
                          <a:cs typeface="Times New Roman"/>
                        </a:rPr>
                        <a:t>2009</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tcPr>
                </a:tc>
                <a:tc>
                  <a:txBody>
                    <a:bodyPr/>
                    <a:lstStyle/>
                    <a:p>
                      <a:pPr algn="ctr">
                        <a:lnSpc>
                          <a:spcPct val="150000"/>
                        </a:lnSpc>
                        <a:spcAft>
                          <a:spcPts val="0"/>
                        </a:spcAft>
                      </a:pPr>
                      <a:r>
                        <a:rPr lang="es-ES" sz="1800">
                          <a:latin typeface="Times New Roman"/>
                          <a:ea typeface="Times New Roman"/>
                          <a:cs typeface="Times New Roman"/>
                        </a:rPr>
                        <a:t>-0,71%</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tcPr>
                </a:tc>
                <a:tc>
                  <a:txBody>
                    <a:bodyPr/>
                    <a:lstStyle/>
                    <a:p>
                      <a:pPr algn="ctr">
                        <a:lnSpc>
                          <a:spcPct val="150000"/>
                        </a:lnSpc>
                        <a:spcBef>
                          <a:spcPts val="600"/>
                        </a:spcBef>
                        <a:spcAft>
                          <a:spcPts val="600"/>
                        </a:spcAft>
                      </a:pPr>
                      <a:r>
                        <a:rPr lang="es-ES" sz="1800">
                          <a:solidFill>
                            <a:srgbClr val="FF0000"/>
                          </a:solidFill>
                          <a:latin typeface="Times New Roman"/>
                          <a:ea typeface="Times New Roman"/>
                          <a:cs typeface="Times New Roman"/>
                        </a:rPr>
                        <a:t>x</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tcPr>
                </a:tc>
                <a:tc>
                  <a:txBody>
                    <a:bodyPr/>
                    <a:lstStyle/>
                    <a:p>
                      <a:pPr algn="ctr">
                        <a:lnSpc>
                          <a:spcPct val="150000"/>
                        </a:lnSpc>
                        <a:spcAft>
                          <a:spcPts val="0"/>
                        </a:spcAft>
                      </a:pPr>
                      <a:r>
                        <a:rPr lang="es-ES" sz="1800">
                          <a:latin typeface="Times New Roman"/>
                          <a:ea typeface="Times New Roman"/>
                          <a:cs typeface="Times New Roman"/>
                        </a:rPr>
                        <a:t>90,60%</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tcPr>
                </a:tc>
                <a:tc>
                  <a:txBody>
                    <a:bodyPr/>
                    <a:lstStyle/>
                    <a:p>
                      <a:pPr algn="ctr">
                        <a:lnSpc>
                          <a:spcPct val="150000"/>
                        </a:lnSpc>
                        <a:spcBef>
                          <a:spcPts val="600"/>
                        </a:spcBef>
                        <a:spcAft>
                          <a:spcPts val="600"/>
                        </a:spcAft>
                      </a:pPr>
                      <a:r>
                        <a:rPr lang="es-ES" sz="1800">
                          <a:solidFill>
                            <a:srgbClr val="FF0000"/>
                          </a:solidFill>
                          <a:latin typeface="Times New Roman"/>
                          <a:ea typeface="Times New Roman"/>
                          <a:cs typeface="Times New Roman"/>
                        </a:rPr>
                        <a:t>x</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tcPr>
                </a:tc>
                <a:tc>
                  <a:txBody>
                    <a:bodyPr/>
                    <a:lstStyle/>
                    <a:p>
                      <a:pPr algn="ctr">
                        <a:lnSpc>
                          <a:spcPct val="150000"/>
                        </a:lnSpc>
                        <a:spcAft>
                          <a:spcPts val="0"/>
                        </a:spcAft>
                      </a:pPr>
                      <a:r>
                        <a:rPr lang="es-ES" sz="1800">
                          <a:latin typeface="Times New Roman"/>
                          <a:ea typeface="Times New Roman"/>
                          <a:cs typeface="Times New Roman"/>
                        </a:rPr>
                        <a:t>90,60%</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tcPr>
                </a:tc>
                <a:tc>
                  <a:txBody>
                    <a:bodyPr/>
                    <a:lstStyle/>
                    <a:p>
                      <a:pPr algn="ctr">
                        <a:lnSpc>
                          <a:spcPct val="150000"/>
                        </a:lnSpc>
                        <a:spcBef>
                          <a:spcPts val="600"/>
                        </a:spcBef>
                        <a:spcAft>
                          <a:spcPts val="600"/>
                        </a:spcAft>
                      </a:pPr>
                      <a:r>
                        <a:rPr lang="es-ES" sz="1800">
                          <a:solidFill>
                            <a:srgbClr val="FF0000"/>
                          </a:solidFill>
                          <a:latin typeface="Times New Roman"/>
                          <a:ea typeface="Times New Roman"/>
                          <a:cs typeface="Times New Roman"/>
                        </a:rPr>
                        <a:t>=</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tcPr>
                </a:tc>
                <a:tc>
                  <a:txBody>
                    <a:bodyPr/>
                    <a:lstStyle/>
                    <a:p>
                      <a:pPr algn="ctr">
                        <a:lnSpc>
                          <a:spcPct val="150000"/>
                        </a:lnSpc>
                        <a:spcAft>
                          <a:spcPts val="0"/>
                        </a:spcAft>
                      </a:pPr>
                      <a:r>
                        <a:rPr lang="es-ES" sz="1800" b="1">
                          <a:solidFill>
                            <a:srgbClr val="000000"/>
                          </a:solidFill>
                          <a:latin typeface="Times New Roman"/>
                          <a:ea typeface="Times New Roman"/>
                          <a:cs typeface="Times New Roman"/>
                        </a:rPr>
                        <a:t>-0,64%</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tcPr>
                </a:tc>
              </a:tr>
              <a:tr h="0">
                <a:tc>
                  <a:txBody>
                    <a:bodyPr/>
                    <a:lstStyle/>
                    <a:p>
                      <a:pPr algn="ctr">
                        <a:lnSpc>
                          <a:spcPct val="150000"/>
                        </a:lnSpc>
                        <a:spcBef>
                          <a:spcPts val="600"/>
                        </a:spcBef>
                        <a:spcAft>
                          <a:spcPts val="600"/>
                        </a:spcAft>
                      </a:pPr>
                      <a:r>
                        <a:rPr lang="es-ES" sz="1800" b="1">
                          <a:solidFill>
                            <a:srgbClr val="FF0000"/>
                          </a:solidFill>
                          <a:latin typeface="Times New Roman"/>
                          <a:ea typeface="Times New Roman"/>
                          <a:cs typeface="Times New Roman"/>
                        </a:rPr>
                        <a:t>2010</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1800">
                          <a:latin typeface="Times New Roman"/>
                          <a:ea typeface="Times New Roman"/>
                          <a:cs typeface="Times New Roman"/>
                        </a:rPr>
                        <a:t>-0,08%</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Bef>
                          <a:spcPts val="600"/>
                        </a:spcBef>
                        <a:spcAft>
                          <a:spcPts val="600"/>
                        </a:spcAft>
                      </a:pPr>
                      <a:r>
                        <a:rPr lang="es-ES" sz="1800">
                          <a:solidFill>
                            <a:srgbClr val="FF0000"/>
                          </a:solidFill>
                          <a:latin typeface="Times New Roman"/>
                          <a:ea typeface="Times New Roman"/>
                          <a:cs typeface="Times New Roman"/>
                        </a:rPr>
                        <a:t>x</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1800">
                          <a:latin typeface="Times New Roman"/>
                          <a:ea typeface="Times New Roman"/>
                          <a:cs typeface="Times New Roman"/>
                        </a:rPr>
                        <a:t>63,07%</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Bef>
                          <a:spcPts val="600"/>
                        </a:spcBef>
                        <a:spcAft>
                          <a:spcPts val="600"/>
                        </a:spcAft>
                      </a:pPr>
                      <a:r>
                        <a:rPr lang="es-ES" sz="1800">
                          <a:solidFill>
                            <a:srgbClr val="FF0000"/>
                          </a:solidFill>
                          <a:latin typeface="Times New Roman"/>
                          <a:ea typeface="Times New Roman"/>
                          <a:cs typeface="Times New Roman"/>
                        </a:rPr>
                        <a:t>x</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1800">
                          <a:latin typeface="Times New Roman"/>
                          <a:ea typeface="Times New Roman"/>
                          <a:cs typeface="Times New Roman"/>
                        </a:rPr>
                        <a:t>63,07%</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Bef>
                          <a:spcPts val="600"/>
                        </a:spcBef>
                        <a:spcAft>
                          <a:spcPts val="600"/>
                        </a:spcAft>
                      </a:pPr>
                      <a:r>
                        <a:rPr lang="es-ES" sz="1800">
                          <a:solidFill>
                            <a:srgbClr val="FF0000"/>
                          </a:solidFill>
                          <a:latin typeface="Times New Roman"/>
                          <a:ea typeface="Times New Roman"/>
                          <a:cs typeface="Times New Roman"/>
                        </a:rPr>
                        <a:t>=</a:t>
                      </a:r>
                      <a:endParaRPr lang="es-EC" sz="180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1800" b="1" dirty="0">
                          <a:solidFill>
                            <a:srgbClr val="000000"/>
                          </a:solidFill>
                          <a:latin typeface="Times New Roman"/>
                          <a:ea typeface="Times New Roman"/>
                          <a:cs typeface="Times New Roman"/>
                        </a:rPr>
                        <a:t>-0,05%</a:t>
                      </a:r>
                      <a:endParaRPr lang="es-EC" sz="1800" dirty="0">
                        <a:latin typeface="Times New Roman"/>
                        <a:ea typeface="Times New Roman"/>
                        <a:cs typeface="Times New Roman"/>
                      </a:endParaRPr>
                    </a:p>
                  </a:txBody>
                  <a:tcPr marL="68580" marR="68580" marT="0" marB="0" anchor="ctr">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r>
            </a:tbl>
          </a:graphicData>
        </a:graphic>
      </p:graphicFrame>
      <p:sp>
        <p:nvSpPr>
          <p:cNvPr id="4" name="3 Rectángulo"/>
          <p:cNvSpPr/>
          <p:nvPr/>
        </p:nvSpPr>
        <p:spPr>
          <a:xfrm>
            <a:off x="2627784" y="4869160"/>
            <a:ext cx="4572000" cy="523220"/>
          </a:xfrm>
          <a:prstGeom prst="rect">
            <a:avLst/>
          </a:prstGeom>
        </p:spPr>
        <p:txBody>
          <a:bodyPr>
            <a:spAutoFit/>
          </a:bodyPr>
          <a:lstStyle/>
          <a:p>
            <a:pPr lvl="0" algn="ctr" eaLnBrk="0" hangingPunct="0"/>
            <a:r>
              <a:rPr lang="es-EC" sz="1400" b="1" dirty="0" smtClean="0">
                <a:solidFill>
                  <a:srgbClr val="000000"/>
                </a:solidFill>
                <a:latin typeface="+mn-lt"/>
                <a:ea typeface="Times New Roman" pitchFamily="18" charset="0"/>
                <a:cs typeface="Arial" pitchFamily="34" charset="0"/>
              </a:rPr>
              <a:t>Fuente: </a:t>
            </a:r>
            <a:r>
              <a:rPr lang="es-EC" sz="1400" dirty="0" smtClean="0">
                <a:solidFill>
                  <a:srgbClr val="000000"/>
                </a:solidFill>
                <a:latin typeface="+mn-lt"/>
                <a:ea typeface="Times New Roman" pitchFamily="18" charset="0"/>
                <a:cs typeface="Arial" pitchFamily="34" charset="0"/>
              </a:rPr>
              <a:t>Estados Financieros 2008-2009 y 2010 AGESE</a:t>
            </a:r>
            <a:endParaRPr lang="es-EC" sz="1400" dirty="0" smtClean="0">
              <a:latin typeface="+mn-lt"/>
              <a:cs typeface="Arial" pitchFamily="34" charset="0"/>
            </a:endParaRPr>
          </a:p>
          <a:p>
            <a:pPr lvl="0" algn="ctr" eaLnBrk="0" hangingPunct="0"/>
            <a:r>
              <a:rPr lang="es-EC" sz="1400" b="1" dirty="0" smtClean="0">
                <a:solidFill>
                  <a:srgbClr val="000000"/>
                </a:solidFill>
                <a:latin typeface="+mn-lt"/>
                <a:ea typeface="Times New Roman" pitchFamily="18" charset="0"/>
                <a:cs typeface="Arial" pitchFamily="34" charset="0"/>
              </a:rPr>
              <a:t>Elaborado Por: </a:t>
            </a:r>
            <a:r>
              <a:rPr lang="es-EC" sz="1400" dirty="0" smtClean="0">
                <a:solidFill>
                  <a:srgbClr val="000000"/>
                </a:solidFill>
                <a:latin typeface="+mn-lt"/>
                <a:ea typeface="Times New Roman" pitchFamily="18" charset="0"/>
                <a:cs typeface="Arial" pitchFamily="34" charset="0"/>
              </a:rPr>
              <a:t>Daysi Guamaní</a:t>
            </a:r>
            <a:endParaRPr lang="es-EC" sz="1400" dirty="0" smtClean="0">
              <a:latin typeface="+mn-lt"/>
              <a:cs typeface="Arial" pitchFamily="34" charset="0"/>
            </a:endParaRPr>
          </a:p>
        </p:txBody>
      </p:sp>
      <p:sp>
        <p:nvSpPr>
          <p:cNvPr id="5" name="4 Rectángulo"/>
          <p:cNvSpPr/>
          <p:nvPr/>
        </p:nvSpPr>
        <p:spPr>
          <a:xfrm>
            <a:off x="1331640" y="1052736"/>
            <a:ext cx="6744155" cy="923330"/>
          </a:xfrm>
          <a:prstGeom prst="rect">
            <a:avLst/>
          </a:prstGeom>
          <a:noFill/>
        </p:spPr>
        <p:txBody>
          <a:bodyPr wrap="none" lIns="91440" tIns="45720" rIns="91440" bIns="45720">
            <a:spAutoFit/>
          </a:bodyPr>
          <a:lstStyle/>
          <a:p>
            <a:pPr algn="ctr"/>
            <a:r>
              <a:rPr kumimoji="0" lang="es-ES" sz="5400" b="1" i="0" u="none" strike="noStrike" cap="none" spc="0"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a typeface="Times New Roman" pitchFamily="18" charset="0"/>
                <a:cs typeface="Arial" pitchFamily="34" charset="0"/>
              </a:rPr>
              <a:t>CÁLCULO DUPONT</a:t>
            </a:r>
            <a:endParaRPr lang="es-EC"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5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05"/>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fade">
                                      <p:cBhvr>
                                        <p:cTn id="19" dur="1000"/>
                                        <p:tgtEl>
                                          <p:spTgt spid="2"/>
                                        </p:tgtEl>
                                      </p:cBhvr>
                                    </p:animEffect>
                                  </p:childTnLst>
                                </p:cTn>
                              </p:par>
                              <p:par>
                                <p:cTn id="20" presetID="54" presetClass="entr" presetSubtype="0" accel="10000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1000" fill="hold"/>
                                        <p:tgtEl>
                                          <p:spTgt spid="4"/>
                                        </p:tgtEl>
                                        <p:attrNameLst>
                                          <p:attrName>ppt_x</p:attrName>
                                        </p:attrNameLst>
                                      </p:cBhvr>
                                      <p:tavLst>
                                        <p:tav tm="0">
                                          <p:val>
                                            <p:strVal val="#ppt_x-.2"/>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6" y="476672"/>
            <a:ext cx="4339650" cy="923330"/>
          </a:xfrm>
          <a:prstGeom prst="rect">
            <a:avLst/>
          </a:prstGeom>
          <a:noFill/>
        </p:spPr>
        <p:txBody>
          <a:bodyPr wrap="non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rPr>
              <a:t>CONTENIDO</a:t>
            </a:r>
            <a:endParaRPr lang="es-ES" sz="5400" b="1" cap="none" spc="0" dirty="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endParaRPr>
          </a:p>
        </p:txBody>
      </p:sp>
      <p:sp>
        <p:nvSpPr>
          <p:cNvPr id="4" name="Rectangle 1"/>
          <p:cNvSpPr>
            <a:spLocks noChangeArrowheads="1"/>
          </p:cNvSpPr>
          <p:nvPr/>
        </p:nvSpPr>
        <p:spPr bwMode="auto">
          <a:xfrm>
            <a:off x="1043608" y="2132856"/>
            <a:ext cx="61206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s-ES" sz="2000" i="0" strike="noStrike" cap="none" normalizeH="0" baseline="0" dirty="0" smtClean="0">
                <a:ln>
                  <a:noFill/>
                </a:ln>
                <a:effectLst/>
                <a:latin typeface="Times New Roman" pitchFamily="18" charset="0"/>
                <a:ea typeface="Times New Roman" pitchFamily="18" charset="0"/>
                <a:cs typeface="Times New Roman" pitchFamily="18" charset="0"/>
              </a:rPr>
              <a:t>1.1.</a:t>
            </a:r>
            <a:r>
              <a:rPr kumimoji="0" lang="es-EC" sz="2000"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s-ES" sz="2000" i="0" strike="noStrike" cap="none" normalizeH="0" baseline="0" dirty="0" smtClean="0">
                <a:ln>
                  <a:noFill/>
                </a:ln>
                <a:effectLst/>
                <a:latin typeface="Times New Roman" pitchFamily="18" charset="0"/>
                <a:ea typeface="Times New Roman" pitchFamily="18" charset="0"/>
                <a:cs typeface="Times New Roman" pitchFamily="18" charset="0"/>
                <a:hlinkClick r:id="rId2" action="ppaction://hlinksldjump"/>
              </a:rPr>
              <a:t>BASE LEGAL</a:t>
            </a:r>
            <a:endParaRPr kumimoji="0" lang="es-EC" sz="2000" i="0"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s-ES" sz="2000" i="0" strike="noStrike" cap="none" normalizeH="0" baseline="0" dirty="0" smtClean="0">
                <a:ln>
                  <a:noFill/>
                </a:ln>
                <a:effectLst/>
                <a:latin typeface="Times New Roman" pitchFamily="18" charset="0"/>
                <a:ea typeface="Times New Roman" pitchFamily="18" charset="0"/>
                <a:cs typeface="Times New Roman" pitchFamily="18" charset="0"/>
              </a:rPr>
              <a:t>1.2.</a:t>
            </a:r>
            <a:r>
              <a:rPr kumimoji="0" lang="es-EC" sz="2000"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s-ES" sz="2000" i="0"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RESEÑA HISTÓRICA</a:t>
            </a:r>
            <a:endParaRPr kumimoji="0" lang="es-EC" sz="2000" i="0"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s-ES" sz="2000" i="0" strike="noStrike" cap="none" normalizeH="0" baseline="0" dirty="0" smtClean="0">
                <a:ln>
                  <a:noFill/>
                </a:ln>
                <a:effectLst/>
                <a:latin typeface="Times New Roman" pitchFamily="18" charset="0"/>
                <a:ea typeface="Times New Roman" pitchFamily="18" charset="0"/>
                <a:cs typeface="Times New Roman" pitchFamily="18" charset="0"/>
              </a:rPr>
              <a:t>1.3.</a:t>
            </a:r>
            <a:r>
              <a:rPr kumimoji="0" lang="es-EC" sz="2000"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s-ES" sz="2000" i="0" strike="noStrike" cap="none" normalizeH="0" baseline="0" dirty="0" smtClean="0">
                <a:ln>
                  <a:noFill/>
                </a:ln>
                <a:effectLst/>
                <a:latin typeface="Times New Roman" pitchFamily="18" charset="0"/>
                <a:ea typeface="Times New Roman" pitchFamily="18" charset="0"/>
                <a:cs typeface="Times New Roman" pitchFamily="18" charset="0"/>
                <a:hlinkClick r:id="rId4" action="ppaction://hlinksldjump"/>
              </a:rPr>
              <a:t>ESTRUCTURA</a:t>
            </a:r>
            <a:endParaRPr kumimoji="0" lang="es-EC" sz="2000" i="0" strike="noStrike" cap="none" normalizeH="0" baseline="0" dirty="0" smtClean="0">
              <a:ln>
                <a:noFill/>
              </a:ln>
              <a:effectLst/>
              <a:latin typeface="Times New Roman" pitchFamily="18" charset="0"/>
              <a:cs typeface="Times New Roman" pitchFamily="18" charset="0"/>
            </a:endParaRPr>
          </a:p>
        </p:txBody>
      </p:sp>
      <p:sp>
        <p:nvSpPr>
          <p:cNvPr id="5" name="4 Rectángulo"/>
          <p:cNvSpPr/>
          <p:nvPr/>
        </p:nvSpPr>
        <p:spPr>
          <a:xfrm>
            <a:off x="1691680" y="1628800"/>
            <a:ext cx="6320320" cy="523220"/>
          </a:xfrm>
          <a:prstGeom prst="rect">
            <a:avLst/>
          </a:prstGeom>
        </p:spPr>
        <p:txBody>
          <a:bodyPr wrap="none">
            <a:spAutoFit/>
          </a:bodyPr>
          <a:lstStyle/>
          <a:p>
            <a:pPr lvl="0" eaLnBrk="0" hangingPunct="0">
              <a:tabLst>
                <a:tab pos="5033963" algn="r"/>
              </a:tabLst>
            </a:pPr>
            <a:r>
              <a:rPr lang="es-ES" sz="2800" dirty="0" smtClean="0">
                <a:solidFill>
                  <a:srgbClr val="FF3399"/>
                </a:solidFill>
                <a:latin typeface="Times New Roman" pitchFamily="18" charset="0"/>
                <a:ea typeface="Times New Roman" pitchFamily="18" charset="0"/>
                <a:cs typeface="Times New Roman" pitchFamily="18" charset="0"/>
                <a:hlinkClick r:id="rId5" action="ppaction://hlinksldjump"/>
              </a:rPr>
              <a:t>CAPÍTULO I: ASPECTOS GENERALES</a:t>
            </a:r>
            <a:endParaRPr lang="es-EC" sz="2800" dirty="0" smtClean="0">
              <a:solidFill>
                <a:srgbClr val="FF3399"/>
              </a:solidFill>
              <a:latin typeface="Times New Roman" pitchFamily="18" charset="0"/>
              <a:cs typeface="Times New Roman" pitchFamily="18" charset="0"/>
            </a:endParaRPr>
          </a:p>
        </p:txBody>
      </p:sp>
      <p:sp>
        <p:nvSpPr>
          <p:cNvPr id="34818" name="Rectangle 2"/>
          <p:cNvSpPr>
            <a:spLocks noChangeArrowheads="1"/>
          </p:cNvSpPr>
          <p:nvPr/>
        </p:nvSpPr>
        <p:spPr bwMode="auto">
          <a:xfrm>
            <a:off x="1115616" y="3970799"/>
            <a:ext cx="583264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es-ES" sz="2000" dirty="0" smtClean="0">
                <a:latin typeface="Times New Roman" pitchFamily="18" charset="0"/>
                <a:ea typeface="Times New Roman" pitchFamily="18" charset="0"/>
                <a:cs typeface="Times New Roman" pitchFamily="18" charset="0"/>
              </a:rPr>
              <a:t>2.1.</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6" action="ppaction://hlinksldjump"/>
              </a:rPr>
              <a:t>PROBLEMÁTICA.</a:t>
            </a:r>
            <a:endParaRPr lang="es-EC" sz="2000" dirty="0" smtClean="0">
              <a:latin typeface="Times New Roman" pitchFamily="18" charset="0"/>
              <a:ea typeface="Times New Roman" pitchFamily="18" charset="0"/>
              <a:cs typeface="Times New Roman" pitchFamily="18" charset="0"/>
            </a:endParaRPr>
          </a:p>
          <a:p>
            <a:pPr eaLnBrk="0" hangingPunct="0"/>
            <a:r>
              <a:rPr lang="es-ES" sz="2000" dirty="0" smtClean="0">
                <a:latin typeface="Times New Roman" pitchFamily="18" charset="0"/>
                <a:ea typeface="Times New Roman" pitchFamily="18" charset="0"/>
                <a:cs typeface="Times New Roman" pitchFamily="18" charset="0"/>
              </a:rPr>
              <a:t>2.2.</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rPr>
              <a:t>DETERMINACIÓN DEL PROBLEMA.</a:t>
            </a:r>
            <a:endParaRPr lang="es-EC" sz="2000" dirty="0" smtClean="0">
              <a:latin typeface="Times New Roman" pitchFamily="18" charset="0"/>
              <a:ea typeface="Times New Roman" pitchFamily="18" charset="0"/>
              <a:cs typeface="Times New Roman" pitchFamily="18" charset="0"/>
            </a:endParaRPr>
          </a:p>
          <a:p>
            <a:pPr eaLnBrk="0" hangingPunct="0"/>
            <a:r>
              <a:rPr lang="es-ES" sz="2000" dirty="0" smtClean="0">
                <a:latin typeface="Times New Roman" pitchFamily="18" charset="0"/>
                <a:ea typeface="Times New Roman" pitchFamily="18" charset="0"/>
                <a:cs typeface="Times New Roman" pitchFamily="18" charset="0"/>
              </a:rPr>
              <a:t>2.2.1.</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7" action="ppaction://hlinksldjump"/>
              </a:rPr>
              <a:t>Diagrama Causa – Efecto</a:t>
            </a:r>
            <a:endParaRPr lang="es-EC" sz="2000" dirty="0" smtClean="0">
              <a:latin typeface="Times New Roman" pitchFamily="18" charset="0"/>
              <a:ea typeface="Times New Roman" pitchFamily="18" charset="0"/>
              <a:cs typeface="Times New Roman" pitchFamily="18" charset="0"/>
            </a:endParaRPr>
          </a:p>
          <a:p>
            <a:pPr eaLnBrk="0" hangingPunct="0"/>
            <a:r>
              <a:rPr lang="es-ES" sz="2000" dirty="0" smtClean="0">
                <a:latin typeface="Times New Roman" pitchFamily="18" charset="0"/>
                <a:ea typeface="Times New Roman" pitchFamily="18" charset="0"/>
                <a:cs typeface="Times New Roman" pitchFamily="18" charset="0"/>
              </a:rPr>
              <a:t>2.3.</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rPr>
              <a:t>ANÁLISIS DEL ENTORNO</a:t>
            </a:r>
            <a:endParaRPr lang="es-EC" sz="2000" dirty="0" smtClean="0">
              <a:latin typeface="Times New Roman" pitchFamily="18" charset="0"/>
              <a:ea typeface="Times New Roman" pitchFamily="18" charset="0"/>
              <a:cs typeface="Times New Roman" pitchFamily="18" charset="0"/>
            </a:endParaRPr>
          </a:p>
          <a:p>
            <a:pPr eaLnBrk="0" hangingPunct="0"/>
            <a:r>
              <a:rPr lang="es-ES" sz="2000" dirty="0" smtClean="0">
                <a:latin typeface="Times New Roman" pitchFamily="18" charset="0"/>
                <a:ea typeface="Times New Roman" pitchFamily="18" charset="0"/>
                <a:cs typeface="Times New Roman" pitchFamily="18" charset="0"/>
              </a:rPr>
              <a:t>2.3.1.</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6" action="ppaction://hlinksldjump"/>
              </a:rPr>
              <a:t>Análisis Macro Ambiental</a:t>
            </a:r>
            <a:endParaRPr lang="es-EC" sz="2000" dirty="0" smtClean="0">
              <a:latin typeface="Times New Roman" pitchFamily="18" charset="0"/>
              <a:ea typeface="Times New Roman" pitchFamily="18" charset="0"/>
              <a:cs typeface="Times New Roman" pitchFamily="18" charset="0"/>
            </a:endParaRPr>
          </a:p>
          <a:p>
            <a:pPr eaLnBrk="0" hangingPunct="0"/>
            <a:r>
              <a:rPr lang="es-ES" sz="2000" dirty="0" smtClean="0">
                <a:latin typeface="Times New Roman" pitchFamily="18" charset="0"/>
                <a:ea typeface="Times New Roman" pitchFamily="18" charset="0"/>
                <a:cs typeface="Times New Roman" pitchFamily="18" charset="0"/>
              </a:rPr>
              <a:t>2.3.2.</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8" action="ppaction://hlinksldjump"/>
              </a:rPr>
              <a:t>Análisis Microambiente</a:t>
            </a:r>
            <a:endParaRPr lang="es-EC" sz="2000" dirty="0" smtClean="0">
              <a:latin typeface="Times New Roman" pitchFamily="18" charset="0"/>
              <a:ea typeface="Times New Roman" pitchFamily="18" charset="0"/>
              <a:cs typeface="Times New Roman" pitchFamily="18" charset="0"/>
            </a:endParaRPr>
          </a:p>
          <a:p>
            <a:pPr eaLnBrk="0" hangingPunct="0"/>
            <a:r>
              <a:rPr lang="es-ES" sz="2000" dirty="0" smtClean="0">
                <a:latin typeface="Times New Roman" pitchFamily="18" charset="0"/>
                <a:ea typeface="Times New Roman" pitchFamily="18" charset="0"/>
                <a:cs typeface="Times New Roman" pitchFamily="18" charset="0"/>
              </a:rPr>
              <a:t>2.3.3.</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9" action="ppaction://hlinksldjump"/>
              </a:rPr>
              <a:t>Análisis Interno.</a:t>
            </a:r>
            <a:endParaRPr lang="es-EC" sz="2000" dirty="0" smtClean="0">
              <a:latin typeface="Times New Roman" pitchFamily="18" charset="0"/>
              <a:ea typeface="Times New Roman" pitchFamily="18" charset="0"/>
              <a:cs typeface="Times New Roman" pitchFamily="18" charset="0"/>
            </a:endParaRPr>
          </a:p>
          <a:p>
            <a:pPr eaLnBrk="0" hangingPunct="0"/>
            <a:r>
              <a:rPr lang="es-ES" sz="2000" dirty="0" smtClean="0">
                <a:latin typeface="Times New Roman" pitchFamily="18" charset="0"/>
                <a:ea typeface="Times New Roman" pitchFamily="18" charset="0"/>
                <a:cs typeface="Times New Roman" pitchFamily="18" charset="0"/>
              </a:rPr>
              <a:t>2.4.</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10" action="ppaction://hlinksldjump"/>
              </a:rPr>
              <a:t>ANÁLISIS FODA</a:t>
            </a:r>
            <a:endParaRPr lang="es-EC" sz="2000" dirty="0" smtClean="0">
              <a:latin typeface="Times New Roman" pitchFamily="18" charset="0"/>
              <a:ea typeface="Times New Roman" pitchFamily="18" charset="0"/>
              <a:cs typeface="Times New Roman" pitchFamily="18" charset="0"/>
            </a:endParaRPr>
          </a:p>
        </p:txBody>
      </p:sp>
      <p:sp>
        <p:nvSpPr>
          <p:cNvPr id="7" name="6 Rectángulo"/>
          <p:cNvSpPr/>
          <p:nvPr/>
        </p:nvSpPr>
        <p:spPr>
          <a:xfrm>
            <a:off x="1547664" y="3265820"/>
            <a:ext cx="6608925" cy="523220"/>
          </a:xfrm>
          <a:prstGeom prst="rect">
            <a:avLst/>
          </a:prstGeom>
        </p:spPr>
        <p:txBody>
          <a:bodyPr wrap="none">
            <a:spAutoFit/>
          </a:bodyPr>
          <a:lstStyle/>
          <a:p>
            <a:pPr lvl="0" eaLnBrk="0" hangingPunct="0">
              <a:tabLst>
                <a:tab pos="5033963" algn="r"/>
              </a:tabLst>
            </a:pPr>
            <a:r>
              <a:rPr lang="es-ES" sz="2800" dirty="0" smtClean="0">
                <a:solidFill>
                  <a:srgbClr val="FF3399"/>
                </a:solidFill>
                <a:latin typeface="Times New Roman" pitchFamily="18" charset="0"/>
                <a:ea typeface="Times New Roman" pitchFamily="18" charset="0"/>
                <a:cs typeface="Times New Roman" pitchFamily="18" charset="0"/>
                <a:hlinkClick r:id="rId11" action="ppaction://hlinksldjump"/>
              </a:rPr>
              <a:t>CAPÍTULO II: ANÁLISIS SITUACIONAL</a:t>
            </a:r>
            <a:endParaRPr lang="es-EC" sz="2800" dirty="0" smtClean="0">
              <a:solidFill>
                <a:srgbClr val="FF3399"/>
              </a:solidFill>
              <a:latin typeface="Times New Roman" pitchFamily="18" charset="0"/>
              <a:cs typeface="Times New Roman" pitchFamily="18" charset="0"/>
            </a:endParaRPr>
          </a:p>
        </p:txBody>
      </p:sp>
      <p:sp>
        <p:nvSpPr>
          <p:cNvPr id="8" name="7 Botón de acción: Hacia delante o Siguiente">
            <a:hlinkClick r:id="" action="ppaction://hlinkshowjump?jump=nextslide" highlightClick="1"/>
          </p:cNvPr>
          <p:cNvSpPr/>
          <p:nvPr/>
        </p:nvSpPr>
        <p:spPr>
          <a:xfrm>
            <a:off x="8388424" y="6237312"/>
            <a:ext cx="792088" cy="62068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818"/>
                                        </p:tgtEl>
                                        <p:attrNameLst>
                                          <p:attrName>style.visibility</p:attrName>
                                        </p:attrNameLst>
                                      </p:cBhvr>
                                      <p:to>
                                        <p:strVal val="visible"/>
                                      </p:to>
                                    </p:set>
                                    <p:animEffect transition="in" filter="wipe(down)">
                                      <p:cBhvr>
                                        <p:cTn id="16" dur="500"/>
                                        <p:tgtEl>
                                          <p:spTgt spid="348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4818"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692696"/>
            <a:ext cx="7704856" cy="954107"/>
          </a:xfrm>
          <a:prstGeom prst="rect">
            <a:avLst/>
          </a:prstGeom>
        </p:spPr>
        <p:txBody>
          <a:bodyPr wrap="square">
            <a:spAutoFit/>
          </a:bodyPr>
          <a:lstStyle/>
          <a:p>
            <a:pPr algn="ctr"/>
            <a:r>
              <a:rPr lang="es-ES" sz="2800" dirty="0" smtClean="0">
                <a:solidFill>
                  <a:srgbClr val="9900CC"/>
                </a:solidFill>
                <a:latin typeface="AR JULIAN" pitchFamily="2" charset="0"/>
              </a:rPr>
              <a:t>ANÁLISIS BÁSICO DE RIESGO DE LA EMPRESA</a:t>
            </a:r>
            <a:endParaRPr lang="es-EC" sz="2800" dirty="0">
              <a:solidFill>
                <a:srgbClr val="9900CC"/>
              </a:solidFill>
              <a:latin typeface="AR JULIAN" pitchFamily="2" charset="0"/>
            </a:endParaRPr>
          </a:p>
        </p:txBody>
      </p:sp>
      <p:sp>
        <p:nvSpPr>
          <p:cNvPr id="37890" name="Rectangle 2"/>
          <p:cNvSpPr>
            <a:spLocks noChangeArrowheads="1"/>
          </p:cNvSpPr>
          <p:nvPr/>
        </p:nvSpPr>
        <p:spPr bwMode="auto">
          <a:xfrm>
            <a:off x="971600" y="3445198"/>
            <a:ext cx="3384376" cy="573286"/>
          </a:xfrm>
          <a:prstGeom prst="flowChartDocumen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mn-lt"/>
                <a:ea typeface="Times New Roman" pitchFamily="18" charset="0"/>
                <a:cs typeface="Arial" pitchFamily="34" charset="0"/>
              </a:rPr>
              <a:t>llamativo para los niños</a:t>
            </a:r>
            <a:endParaRPr kumimoji="0" lang="es-ES" sz="3600" b="0" i="0" u="none" strike="noStrike" cap="none" normalizeH="0" baseline="0" dirty="0" smtClean="0">
              <a:ln>
                <a:noFill/>
              </a:ln>
              <a:solidFill>
                <a:schemeClr val="tx1"/>
              </a:solidFill>
              <a:effectLst/>
              <a:latin typeface="+mn-lt"/>
              <a:cs typeface="Arial" pitchFamily="34" charset="0"/>
            </a:endParaRPr>
          </a:p>
        </p:txBody>
      </p:sp>
      <p:sp>
        <p:nvSpPr>
          <p:cNvPr id="7" name="6 Rectángulo"/>
          <p:cNvSpPr/>
          <p:nvPr/>
        </p:nvSpPr>
        <p:spPr>
          <a:xfrm>
            <a:off x="539552" y="2204864"/>
            <a:ext cx="3007555" cy="523220"/>
          </a:xfrm>
          <a:prstGeom prst="rect">
            <a:avLst/>
          </a:prstGeom>
        </p:spPr>
        <p:txBody>
          <a:bodyPr wrap="none">
            <a:spAutoFit/>
          </a:bodyPr>
          <a:lstStyle/>
          <a:p>
            <a:r>
              <a:rPr lang="es-ES" sz="2800" dirty="0" smtClean="0">
                <a:solidFill>
                  <a:srgbClr val="FF0000"/>
                </a:solidFill>
                <a:latin typeface="Times New Roman"/>
                <a:ea typeface="Times New Roman" pitchFamily="18" charset="0"/>
                <a:cs typeface="Arial" pitchFamily="34" charset="0"/>
              </a:rPr>
              <a:t>NO</a:t>
            </a:r>
            <a:r>
              <a:rPr lang="es-ES" sz="2000" dirty="0" smtClean="0">
                <a:solidFill>
                  <a:prstClr val="black"/>
                </a:solidFill>
                <a:latin typeface="Times New Roman"/>
                <a:ea typeface="Times New Roman" pitchFamily="18" charset="0"/>
                <a:cs typeface="Arial" pitchFamily="34" charset="0"/>
              </a:rPr>
              <a:t> existen aún empresas </a:t>
            </a:r>
            <a:endParaRPr lang="es-EC" sz="2400" dirty="0"/>
          </a:p>
        </p:txBody>
      </p:sp>
      <p:sp>
        <p:nvSpPr>
          <p:cNvPr id="8" name="7 Disco magnético"/>
          <p:cNvSpPr/>
          <p:nvPr/>
        </p:nvSpPr>
        <p:spPr>
          <a:xfrm>
            <a:off x="3993654" y="1907327"/>
            <a:ext cx="2882602" cy="1161633"/>
          </a:xfrm>
          <a:prstGeom prst="flowChartMagneticDisk">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1600" dirty="0" smtClean="0">
                <a:solidFill>
                  <a:prstClr val="black"/>
                </a:solidFill>
                <a:latin typeface="Times New Roman"/>
                <a:ea typeface="Times New Roman" pitchFamily="18" charset="0"/>
                <a:cs typeface="Arial" pitchFamily="34" charset="0"/>
              </a:rPr>
              <a:t>Que se dediquen a este tipo de negocio </a:t>
            </a:r>
            <a:endParaRPr lang="es-EC" dirty="0"/>
          </a:p>
        </p:txBody>
      </p:sp>
      <p:cxnSp>
        <p:nvCxnSpPr>
          <p:cNvPr id="10" name="9 Conector recto de flecha"/>
          <p:cNvCxnSpPr>
            <a:stCxn id="7" idx="3"/>
            <a:endCxn id="8" idx="2"/>
          </p:cNvCxnSpPr>
          <p:nvPr/>
        </p:nvCxnSpPr>
        <p:spPr>
          <a:xfrm>
            <a:off x="3547107" y="2466474"/>
            <a:ext cx="446547" cy="216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5291786" y="3420289"/>
            <a:ext cx="1518364" cy="584775"/>
          </a:xfrm>
          <a:prstGeom prst="rect">
            <a:avLst/>
          </a:prstGeom>
        </p:spPr>
        <p:txBody>
          <a:bodyPr wrap="none">
            <a:spAutoFit/>
          </a:bodyPr>
          <a:lstStyle/>
          <a:p>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Times New Roman" pitchFamily="18" charset="0"/>
                <a:cs typeface="Arial" pitchFamily="34" charset="0"/>
              </a:rPr>
              <a:t>en auge</a:t>
            </a:r>
            <a:endParaRPr lang="es-EC"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15 Flecha curvada hacia la izquierda"/>
          <p:cNvSpPr/>
          <p:nvPr/>
        </p:nvSpPr>
        <p:spPr>
          <a:xfrm>
            <a:off x="7092280" y="2348880"/>
            <a:ext cx="1080120" cy="1440160"/>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endParaRPr>
          </a:p>
        </p:txBody>
      </p:sp>
      <p:cxnSp>
        <p:nvCxnSpPr>
          <p:cNvPr id="18" name="17 Conector recto de flecha"/>
          <p:cNvCxnSpPr>
            <a:stCxn id="15" idx="1"/>
            <a:endCxn id="37890" idx="3"/>
          </p:cNvCxnSpPr>
          <p:nvPr/>
        </p:nvCxnSpPr>
        <p:spPr>
          <a:xfrm flipH="1">
            <a:off x="4355976" y="3712677"/>
            <a:ext cx="935810" cy="19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179512" y="5013176"/>
            <a:ext cx="2088232" cy="1077218"/>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sz="3200" b="1" cap="none" spc="0" dirty="0" smtClean="0">
                <a:ln w="28575">
                  <a:solidFill>
                    <a:sysClr val="windowText" lastClr="000000"/>
                  </a:solidFill>
                </a:ln>
                <a:solidFill>
                  <a:schemeClr val="accent5">
                    <a:tint val="50000"/>
                    <a:satMod val="180000"/>
                  </a:schemeClr>
                </a:solidFill>
                <a:effectLst/>
                <a:latin typeface="+mn-lt"/>
              </a:rPr>
              <a:t>Aspecto econ</a:t>
            </a:r>
            <a:r>
              <a:rPr lang="es-ES" sz="3200" b="1" dirty="0" smtClean="0">
                <a:ln w="28575">
                  <a:solidFill>
                    <a:sysClr val="windowText" lastClr="000000"/>
                  </a:solidFill>
                </a:ln>
                <a:solidFill>
                  <a:schemeClr val="accent5">
                    <a:tint val="50000"/>
                    <a:satMod val="180000"/>
                  </a:schemeClr>
                </a:solidFill>
                <a:latin typeface="+mn-lt"/>
              </a:rPr>
              <a:t>ómico</a:t>
            </a:r>
            <a:endParaRPr lang="es-ES" sz="3200" b="1" cap="none" spc="0" dirty="0">
              <a:ln w="28575">
                <a:solidFill>
                  <a:sysClr val="windowText" lastClr="000000"/>
                </a:solidFill>
              </a:ln>
              <a:solidFill>
                <a:schemeClr val="accent5">
                  <a:tint val="50000"/>
                  <a:satMod val="180000"/>
                </a:schemeClr>
              </a:solidFill>
              <a:effectLst/>
              <a:latin typeface="+mn-lt"/>
            </a:endParaRPr>
          </a:p>
        </p:txBody>
      </p:sp>
      <p:sp>
        <p:nvSpPr>
          <p:cNvPr id="20" name="19 Rectángulo"/>
          <p:cNvSpPr/>
          <p:nvPr/>
        </p:nvSpPr>
        <p:spPr>
          <a:xfrm>
            <a:off x="2915816" y="4536172"/>
            <a:ext cx="5688632" cy="369332"/>
          </a:xfrm>
          <a:prstGeom prst="rect">
            <a:avLst/>
          </a:prstGeom>
        </p:spPr>
        <p:txBody>
          <a:bodyPr wrap="square">
            <a:spAutoFit/>
          </a:bodyPr>
          <a:lstStyle/>
          <a:p>
            <a:r>
              <a:rPr lang="es-ES" dirty="0" smtClean="0">
                <a:solidFill>
                  <a:prstClr val="black"/>
                </a:solidFill>
                <a:latin typeface="+mn-lt"/>
              </a:rPr>
              <a:t>No contar con una suficiente liquidez </a:t>
            </a:r>
            <a:r>
              <a:rPr lang="es-ES" dirty="0" smtClean="0">
                <a:solidFill>
                  <a:prstClr val="black"/>
                </a:solidFill>
                <a:latin typeface="+mn-lt"/>
                <a:sym typeface="Wingdings" pitchFamily="2" charset="2"/>
              </a:rPr>
              <a:t> fines del 2010</a:t>
            </a:r>
            <a:r>
              <a:rPr lang="es-ES" dirty="0" smtClean="0">
                <a:solidFill>
                  <a:prstClr val="black"/>
                </a:solidFill>
                <a:latin typeface="+mn-lt"/>
              </a:rPr>
              <a:t> </a:t>
            </a:r>
            <a:endParaRPr lang="es-EC" dirty="0">
              <a:latin typeface="+mn-lt"/>
            </a:endParaRPr>
          </a:p>
        </p:txBody>
      </p:sp>
      <p:sp>
        <p:nvSpPr>
          <p:cNvPr id="21" name="20 Rectángulo"/>
          <p:cNvSpPr/>
          <p:nvPr/>
        </p:nvSpPr>
        <p:spPr>
          <a:xfrm>
            <a:off x="2915816" y="5013176"/>
            <a:ext cx="3358612" cy="369332"/>
          </a:xfrm>
          <a:prstGeom prst="rect">
            <a:avLst/>
          </a:prstGeom>
        </p:spPr>
        <p:txBody>
          <a:bodyPr wrap="none">
            <a:spAutoFit/>
          </a:bodyPr>
          <a:lstStyle/>
          <a:p>
            <a:r>
              <a:rPr lang="es-ES" dirty="0" smtClean="0">
                <a:latin typeface="+mn-lt"/>
              </a:rPr>
              <a:t>nuevo giro del negocio es rentable</a:t>
            </a:r>
            <a:endParaRPr lang="es-EC" dirty="0">
              <a:latin typeface="+mn-lt"/>
            </a:endParaRPr>
          </a:p>
        </p:txBody>
      </p:sp>
      <p:sp>
        <p:nvSpPr>
          <p:cNvPr id="22" name="21 Rectángulo"/>
          <p:cNvSpPr/>
          <p:nvPr/>
        </p:nvSpPr>
        <p:spPr>
          <a:xfrm>
            <a:off x="2915816" y="5445224"/>
            <a:ext cx="3999813" cy="369332"/>
          </a:xfrm>
          <a:prstGeom prst="rect">
            <a:avLst/>
          </a:prstGeom>
        </p:spPr>
        <p:txBody>
          <a:bodyPr wrap="none">
            <a:spAutoFit/>
          </a:bodyPr>
          <a:lstStyle/>
          <a:p>
            <a:r>
              <a:rPr lang="es-ES" dirty="0" smtClean="0">
                <a:latin typeface="+mn-lt"/>
              </a:rPr>
              <a:t>recurrir a varios gastos y financiamientos</a:t>
            </a:r>
            <a:endParaRPr lang="es-EC" dirty="0">
              <a:latin typeface="+mn-lt"/>
            </a:endParaRPr>
          </a:p>
        </p:txBody>
      </p:sp>
      <p:sp>
        <p:nvSpPr>
          <p:cNvPr id="23" name="22 Rectángulo"/>
          <p:cNvSpPr/>
          <p:nvPr/>
        </p:nvSpPr>
        <p:spPr>
          <a:xfrm>
            <a:off x="2915816" y="5949280"/>
            <a:ext cx="2499402" cy="369332"/>
          </a:xfrm>
          <a:prstGeom prst="rect">
            <a:avLst/>
          </a:prstGeom>
        </p:spPr>
        <p:txBody>
          <a:bodyPr wrap="none">
            <a:spAutoFit/>
          </a:bodyPr>
          <a:lstStyle/>
          <a:p>
            <a:r>
              <a:rPr lang="es-ES" dirty="0" smtClean="0">
                <a:latin typeface="+mn-lt"/>
              </a:rPr>
              <a:t>Aumento de activos fijos</a:t>
            </a:r>
            <a:endParaRPr lang="es-EC" dirty="0">
              <a:latin typeface="+mn-lt"/>
            </a:endParaRPr>
          </a:p>
        </p:txBody>
      </p:sp>
      <p:sp>
        <p:nvSpPr>
          <p:cNvPr id="24" name="23 Abrir llave"/>
          <p:cNvSpPr/>
          <p:nvPr/>
        </p:nvSpPr>
        <p:spPr>
          <a:xfrm>
            <a:off x="2411760" y="4509120"/>
            <a:ext cx="288032" cy="1800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37890"/>
                                        </p:tgtEl>
                                        <p:attrNameLst>
                                          <p:attrName>style.visibility</p:attrName>
                                        </p:attrNameLst>
                                      </p:cBhvr>
                                      <p:to>
                                        <p:strVal val="visible"/>
                                      </p:to>
                                    </p:set>
                                    <p:anim calcmode="lin" valueType="num">
                                      <p:cBhvr>
                                        <p:cTn id="49" dur="500" fill="hold"/>
                                        <p:tgtEl>
                                          <p:spTgt spid="37890"/>
                                        </p:tgtEl>
                                        <p:attrNameLst>
                                          <p:attrName>ppt_w</p:attrName>
                                        </p:attrNameLst>
                                      </p:cBhvr>
                                      <p:tavLst>
                                        <p:tav tm="0">
                                          <p:val>
                                            <p:fltVal val="0"/>
                                          </p:val>
                                        </p:tav>
                                        <p:tav tm="100000">
                                          <p:val>
                                            <p:strVal val="#ppt_w"/>
                                          </p:val>
                                        </p:tav>
                                      </p:tavLst>
                                    </p:anim>
                                    <p:anim calcmode="lin" valueType="num">
                                      <p:cBhvr>
                                        <p:cTn id="50" dur="500" fill="hold"/>
                                        <p:tgtEl>
                                          <p:spTgt spid="37890"/>
                                        </p:tgtEl>
                                        <p:attrNameLst>
                                          <p:attrName>ppt_h</p:attrName>
                                        </p:attrNameLst>
                                      </p:cBhvr>
                                      <p:tavLst>
                                        <p:tav tm="0">
                                          <p:val>
                                            <p:fltVal val="0"/>
                                          </p:val>
                                        </p:tav>
                                        <p:tav tm="100000">
                                          <p:val>
                                            <p:strVal val="#ppt_h"/>
                                          </p:val>
                                        </p:tav>
                                      </p:tavLst>
                                    </p:anim>
                                    <p:animEffect transition="in" filter="fade">
                                      <p:cBhvr>
                                        <p:cTn id="51" dur="500"/>
                                        <p:tgtEl>
                                          <p:spTgt spid="37890"/>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890" grpId="0" animBg="1"/>
      <p:bldP spid="7" grpId="0"/>
      <p:bldP spid="8" grpId="0" animBg="1"/>
      <p:bldP spid="15" grpId="0"/>
      <p:bldP spid="16" grpId="0" animBg="1"/>
      <p:bldP spid="19" grpId="0"/>
      <p:bldP spid="20" grpId="0"/>
      <p:bldP spid="21" grpId="0"/>
      <p:bldP spid="22" grpId="0"/>
      <p:bldP spid="23" grpId="0"/>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de flecha hacia abajo"/>
          <p:cNvSpPr/>
          <p:nvPr/>
        </p:nvSpPr>
        <p:spPr>
          <a:xfrm>
            <a:off x="2267744" y="764704"/>
            <a:ext cx="4572000" cy="1084421"/>
          </a:xfrm>
          <a:prstGeom prst="downArrowCallou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spAutoFit/>
          </a:bodyPr>
          <a:lstStyle/>
          <a:p>
            <a:pPr algn="ctr"/>
            <a:r>
              <a:rPr lang="es-ES" sz="2000" dirty="0" smtClean="0">
                <a:latin typeface="+mn-lt"/>
              </a:rPr>
              <a:t>Posibles riesgos que podrían afectar a la actividad </a:t>
            </a:r>
            <a:endParaRPr lang="es-EC" sz="2000" dirty="0">
              <a:latin typeface="+mn-lt"/>
            </a:endParaRPr>
          </a:p>
        </p:txBody>
      </p:sp>
      <p:sp>
        <p:nvSpPr>
          <p:cNvPr id="36865" name="Rectangle 1"/>
          <p:cNvSpPr>
            <a:spLocks noChangeArrowheads="1"/>
          </p:cNvSpPr>
          <p:nvPr/>
        </p:nvSpPr>
        <p:spPr bwMode="auto">
          <a:xfrm>
            <a:off x="4499992" y="2132856"/>
            <a:ext cx="4175103" cy="369332"/>
          </a:xfrm>
          <a:prstGeom prst="flowChartPreparation">
            <a:avLst/>
          </a:prstGeom>
          <a:ln>
            <a:headEnd/>
            <a:tailEn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ES" b="0" i="0" u="none" strike="noStrike" cap="none" normalizeH="0" baseline="0" dirty="0" smtClean="0">
                <a:ln>
                  <a:noFill/>
                </a:ln>
                <a:solidFill>
                  <a:schemeClr val="tx1"/>
                </a:solidFill>
                <a:effectLst/>
                <a:latin typeface="+mn-lt"/>
                <a:ea typeface="Times New Roman" pitchFamily="18" charset="0"/>
                <a:cs typeface="Arial" pitchFamily="34" charset="0"/>
              </a:rPr>
              <a:t>Riesgos de fuerza mayor.</a:t>
            </a:r>
            <a:endParaRPr kumimoji="0" lang="es-ES" b="0" i="0" u="none" strike="noStrike" cap="none" normalizeH="0" baseline="0" dirty="0" smtClean="0">
              <a:ln>
                <a:noFill/>
              </a:ln>
              <a:solidFill>
                <a:schemeClr val="tx1"/>
              </a:solidFill>
              <a:effectLst/>
              <a:latin typeface="+mn-lt"/>
              <a:cs typeface="Arial" pitchFamily="34" charset="0"/>
            </a:endParaRPr>
          </a:p>
        </p:txBody>
      </p:sp>
      <p:sp>
        <p:nvSpPr>
          <p:cNvPr id="4" name="3 Preparación"/>
          <p:cNvSpPr/>
          <p:nvPr/>
        </p:nvSpPr>
        <p:spPr>
          <a:xfrm>
            <a:off x="1043608" y="2132856"/>
            <a:ext cx="2825137" cy="369332"/>
          </a:xfrm>
          <a:prstGeom prst="flowChartPreparation">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smtClean="0">
                <a:solidFill>
                  <a:prstClr val="black"/>
                </a:solidFill>
                <a:latin typeface="+mn-lt"/>
                <a:ea typeface="Times New Roman" pitchFamily="18" charset="0"/>
                <a:cs typeface="Arial" pitchFamily="34" charset="0"/>
              </a:rPr>
              <a:t>Riesgo político, </a:t>
            </a:r>
            <a:endParaRPr lang="es-EC" dirty="0">
              <a:latin typeface="+mn-lt"/>
            </a:endParaRPr>
          </a:p>
        </p:txBody>
      </p:sp>
      <p:sp>
        <p:nvSpPr>
          <p:cNvPr id="5" name="4 Rectángulo"/>
          <p:cNvSpPr/>
          <p:nvPr/>
        </p:nvSpPr>
        <p:spPr>
          <a:xfrm>
            <a:off x="2771800" y="3573016"/>
            <a:ext cx="4169731" cy="461665"/>
          </a:xfrm>
          <a:prstGeom prst="rect">
            <a:avLst/>
          </a:prstGeom>
        </p:spPr>
        <p:txBody>
          <a:bodyPr wrap="none">
            <a:spAutoFit/>
          </a:bodyPr>
          <a:lstStyle/>
          <a:p>
            <a:r>
              <a:rPr lang="es-ES" sz="2400" dirty="0" smtClean="0">
                <a:latin typeface="+mn-lt"/>
              </a:rPr>
              <a:t>débil probabilidad de ocurrencia</a:t>
            </a:r>
            <a:endParaRPr lang="es-EC" sz="2400" dirty="0">
              <a:latin typeface="+mn-lt"/>
            </a:endParaRPr>
          </a:p>
        </p:txBody>
      </p:sp>
      <p:sp>
        <p:nvSpPr>
          <p:cNvPr id="6" name="5 Cerrar llave"/>
          <p:cNvSpPr/>
          <p:nvPr/>
        </p:nvSpPr>
        <p:spPr>
          <a:xfrm rot="5400000">
            <a:off x="4211960" y="-315416"/>
            <a:ext cx="648072" cy="712879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6 Llamada de flecha hacia abajo"/>
          <p:cNvSpPr/>
          <p:nvPr/>
        </p:nvSpPr>
        <p:spPr>
          <a:xfrm>
            <a:off x="1835696" y="4509120"/>
            <a:ext cx="5293437" cy="707231"/>
          </a:xfrm>
          <a:prstGeom prst="downArrowCallou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sz="2400" dirty="0" smtClean="0">
                <a:latin typeface="+mn-lt"/>
              </a:rPr>
              <a:t>riesgos que pueden ocurrir con los juegos</a:t>
            </a:r>
            <a:endParaRPr lang="es-EC" sz="2400" dirty="0">
              <a:latin typeface="+mn-lt"/>
            </a:endParaRPr>
          </a:p>
        </p:txBody>
      </p:sp>
      <p:sp>
        <p:nvSpPr>
          <p:cNvPr id="8" name="7 Documento"/>
          <p:cNvSpPr/>
          <p:nvPr/>
        </p:nvSpPr>
        <p:spPr>
          <a:xfrm>
            <a:off x="2843808" y="5589240"/>
            <a:ext cx="3398687" cy="496848"/>
          </a:xfrm>
          <a:prstGeom prst="flowChartDocumen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S" sz="2000" dirty="0" smtClean="0">
                <a:latin typeface="+mn-lt"/>
              </a:rPr>
              <a:t>mantiene una póliza de seguros</a:t>
            </a:r>
            <a:endParaRPr lang="es-EC" sz="2000" dirty="0">
              <a:latin typeface="+mn-lt"/>
            </a:endParaRPr>
          </a:p>
        </p:txBody>
      </p:sp>
      <p:sp>
        <p:nvSpPr>
          <p:cNvPr id="9" name="8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36865"/>
                                        </p:tgtEl>
                                        <p:attrNameLst>
                                          <p:attrName>style.visibility</p:attrName>
                                        </p:attrNameLst>
                                      </p:cBhvr>
                                      <p:to>
                                        <p:strVal val="visible"/>
                                      </p:to>
                                    </p:set>
                                    <p:animEffect transition="in" filter="barn(inHorizontal)">
                                      <p:cBhvr>
                                        <p:cTn id="15" dur="500"/>
                                        <p:tgtEl>
                                          <p:spTgt spid="36865"/>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Horizontal)">
                                      <p:cBhvr>
                                        <p:cTn id="19" dur="500"/>
                                        <p:tgtEl>
                                          <p:spTgt spid="6"/>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par>
                          <p:cTn id="24" fill="hold">
                            <p:stCondLst>
                              <p:cond delay="2500"/>
                            </p:stCondLst>
                            <p:childTnLst>
                              <p:par>
                                <p:cTn id="25" presetID="16" presetClass="entr" presetSubtype="2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Horizontal)">
                                      <p:cBhvr>
                                        <p:cTn id="27" dur="500"/>
                                        <p:tgtEl>
                                          <p:spTgt spid="7"/>
                                        </p:tgtEl>
                                      </p:cBhvr>
                                    </p:animEffect>
                                  </p:childTnLst>
                                </p:cTn>
                              </p:par>
                            </p:childTnLst>
                          </p:cTn>
                        </p:par>
                        <p:par>
                          <p:cTn id="28" fill="hold">
                            <p:stCondLst>
                              <p:cond delay="3000"/>
                            </p:stCondLst>
                            <p:childTnLst>
                              <p:par>
                                <p:cTn id="29" presetID="16" presetClass="entr" presetSubtype="2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865" grpId="0" animBg="1"/>
      <p:bldP spid="4" grpId="0" animBg="1"/>
      <p:bldP spid="5" grpId="0"/>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764704"/>
            <a:ext cx="8208912" cy="830997"/>
          </a:xfrm>
          <a:prstGeom prst="rect">
            <a:avLst/>
          </a:prstGeom>
        </p:spPr>
        <p:txBody>
          <a:bodyPr wrap="square">
            <a:spAutoFit/>
          </a:bodyPr>
          <a:lstStyle/>
          <a:p>
            <a:pPr algn="ctr"/>
            <a:r>
              <a:rPr lang="es-ES" sz="4800" dirty="0" smtClean="0">
                <a:solidFill>
                  <a:srgbClr val="9900CC"/>
                </a:solidFill>
                <a:latin typeface="AR JULIAN" pitchFamily="2" charset="0"/>
              </a:rPr>
              <a:t>COBERTURAS FINANCIERAS</a:t>
            </a:r>
            <a:endParaRPr lang="es-EC" sz="4800" dirty="0">
              <a:solidFill>
                <a:srgbClr val="9900CC"/>
              </a:solidFill>
              <a:latin typeface="AR JULIAN" pitchFamily="2" charset="0"/>
            </a:endParaRPr>
          </a:p>
        </p:txBody>
      </p:sp>
      <p:sp>
        <p:nvSpPr>
          <p:cNvPr id="3" name="2 Rectángulo"/>
          <p:cNvSpPr/>
          <p:nvPr/>
        </p:nvSpPr>
        <p:spPr>
          <a:xfrm>
            <a:off x="1979712" y="2420888"/>
            <a:ext cx="5832648" cy="279595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pPr>
            <a:r>
              <a:rPr lang="es-ES" sz="2400" dirty="0" smtClean="0">
                <a:latin typeface="+mn-lt"/>
              </a:rPr>
              <a:t>Para poder realizar las proyecciones de la empresa, se analizarán cada uno de los componentes tanto del balance general como el estado de resultados y la relación con los crecimientos proyectados</a:t>
            </a:r>
            <a:endParaRPr lang="es-EC" sz="2400" dirty="0">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475656" y="836712"/>
            <a:ext cx="6264695" cy="5801374"/>
          </a:xfrm>
          <a:prstGeom prst="rect">
            <a:avLst/>
          </a:prstGeom>
          <a:noFill/>
          <a:ln w="9525">
            <a:noFill/>
            <a:miter lim="800000"/>
            <a:headEnd/>
            <a:tailEnd/>
          </a:ln>
        </p:spPr>
      </p:pic>
      <p:sp>
        <p:nvSpPr>
          <p:cNvPr id="75777" name="Rectangle 1"/>
          <p:cNvSpPr>
            <a:spLocks noChangeArrowheads="1"/>
          </p:cNvSpPr>
          <p:nvPr/>
        </p:nvSpPr>
        <p:spPr bwMode="auto">
          <a:xfrm>
            <a:off x="2108281" y="262389"/>
            <a:ext cx="492743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mn-lt"/>
                <a:ea typeface="Calibri" pitchFamily="34" charset="0"/>
                <a:cs typeface="Times New Roman" pitchFamily="18" charset="0"/>
              </a:rPr>
              <a:t>AGESE CÍA. LTDA.</a:t>
            </a:r>
            <a:endParaRPr kumimoji="0" lang="es-EC"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bmk="_Toc323507038">
                <a:ln>
                  <a:noFill/>
                </a:ln>
                <a:solidFill>
                  <a:schemeClr val="tx1"/>
                </a:solidFill>
                <a:effectLst/>
                <a:latin typeface="+mn-lt"/>
                <a:ea typeface="Times New Roman" pitchFamily="18" charset="0"/>
                <a:cs typeface="Arial" pitchFamily="34" charset="0"/>
              </a:rPr>
              <a:t>Estado De Pérdidas Y Ganancias Presupuestado</a:t>
            </a:r>
            <a:endParaRPr kumimoji="0" lang="es-ES"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5777"/>
                                        </p:tgtEl>
                                        <p:attrNameLst>
                                          <p:attrName>style.visibility</p:attrName>
                                        </p:attrNameLst>
                                      </p:cBhvr>
                                      <p:to>
                                        <p:strVal val="visible"/>
                                      </p:to>
                                    </p:set>
                                    <p:animEffect transition="in" filter="fade">
                                      <p:cBhvr>
                                        <p:cTn id="13" dur="500"/>
                                        <p:tgtEl>
                                          <p:spTgt spid="75777"/>
                                        </p:tgtEl>
                                      </p:cBhvr>
                                    </p:animEffect>
                                    <p:anim calcmode="lin" valueType="num">
                                      <p:cBhvr>
                                        <p:cTn id="14" dur="500" fill="hold"/>
                                        <p:tgtEl>
                                          <p:spTgt spid="75777"/>
                                        </p:tgtEl>
                                        <p:attrNameLst>
                                          <p:attrName>ppt_x</p:attrName>
                                        </p:attrNameLst>
                                      </p:cBhvr>
                                      <p:tavLst>
                                        <p:tav tm="0">
                                          <p:val>
                                            <p:strVal val="#ppt_x"/>
                                          </p:val>
                                        </p:tav>
                                        <p:tav tm="100000">
                                          <p:val>
                                            <p:strVal val="#ppt_x"/>
                                          </p:val>
                                        </p:tav>
                                      </p:tavLst>
                                    </p:anim>
                                    <p:anim calcmode="lin" valueType="num">
                                      <p:cBhvr>
                                        <p:cTn id="15" dur="500" fill="hold"/>
                                        <p:tgtEl>
                                          <p:spTgt spid="757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1043608" y="476672"/>
            <a:ext cx="7200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1" i="0" u="none" strike="noStrike" cap="none" normalizeH="0" baseline="0" dirty="0" smtClean="0">
                <a:ln>
                  <a:noFill/>
                </a:ln>
                <a:solidFill>
                  <a:srgbClr val="000000"/>
                </a:solidFill>
                <a:effectLst/>
                <a:latin typeface="+mn-lt"/>
                <a:ea typeface="Calibri" pitchFamily="34" charset="0"/>
                <a:cs typeface="Times New Roman" pitchFamily="18" charset="0"/>
              </a:rPr>
              <a:t>AGESE CÍA. LTDA.</a:t>
            </a:r>
            <a:endParaRPr kumimoji="0" lang="es-EC" sz="28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bmk="_Toc323507039">
                <a:ln>
                  <a:noFill/>
                </a:ln>
                <a:solidFill>
                  <a:schemeClr val="tx1"/>
                </a:solidFill>
                <a:effectLst/>
                <a:latin typeface="+mn-lt"/>
                <a:ea typeface="Times New Roman" pitchFamily="18" charset="0"/>
                <a:cs typeface="Arial" pitchFamily="34" charset="0"/>
              </a:rPr>
              <a:t>Flujo De Caja Presupuestado</a:t>
            </a:r>
            <a:endParaRPr kumimoji="0" lang="es-ES" sz="2800" b="0" i="0" u="none" strike="noStrike" cap="none" normalizeH="0" baseline="0" dirty="0" smtClean="0">
              <a:ln>
                <a:noFill/>
              </a:ln>
              <a:solidFill>
                <a:schemeClr val="tx1"/>
              </a:solidFill>
              <a:effectLst/>
              <a:latin typeface="+mn-lt"/>
              <a:cs typeface="Arial" pitchFamily="34" charset="0"/>
            </a:endParaRPr>
          </a:p>
        </p:txBody>
      </p:sp>
      <p:pic>
        <p:nvPicPr>
          <p:cNvPr id="3" name="2 Imagen"/>
          <p:cNvPicPr/>
          <p:nvPr/>
        </p:nvPicPr>
        <p:blipFill>
          <a:blip r:embed="rId2" cstate="print"/>
          <a:srcRect/>
          <a:stretch>
            <a:fillRect/>
          </a:stretch>
        </p:blipFill>
        <p:spPr bwMode="auto">
          <a:xfrm>
            <a:off x="755576" y="1988840"/>
            <a:ext cx="7632848" cy="3600400"/>
          </a:xfrm>
          <a:prstGeom prst="rect">
            <a:avLst/>
          </a:prstGeom>
          <a:noFill/>
          <a:ln w="9525">
            <a:noFill/>
            <a:miter lim="800000"/>
            <a:headEnd/>
            <a:tailEnd/>
          </a:ln>
        </p:spPr>
      </p:pic>
      <p:sp>
        <p:nvSpPr>
          <p:cNvPr id="4" name="3 CuadroTexto"/>
          <p:cNvSpPr txBox="1"/>
          <p:nvPr/>
        </p:nvSpPr>
        <p:spPr>
          <a:xfrm>
            <a:off x="1043608" y="1700808"/>
            <a:ext cx="1296144" cy="369332"/>
          </a:xfrm>
          <a:prstGeom prst="rect">
            <a:avLst/>
          </a:prstGeom>
          <a:noFill/>
        </p:spPr>
        <p:txBody>
          <a:bodyPr wrap="square" rtlCol="0">
            <a:spAutoFit/>
          </a:bodyPr>
          <a:lstStyle/>
          <a:p>
            <a:r>
              <a:rPr lang="es-EC" dirty="0" smtClean="0">
                <a:latin typeface="+mn-lt"/>
              </a:rPr>
              <a:t>PARTE 1</a:t>
            </a:r>
            <a:endParaRPr lang="es-EC" dirty="0">
              <a:latin typeface="+mn-lt"/>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7825"/>
                                        </p:tgtEl>
                                        <p:attrNameLst>
                                          <p:attrName>style.visibility</p:attrName>
                                        </p:attrNameLst>
                                      </p:cBhvr>
                                      <p:to>
                                        <p:strVal val="visible"/>
                                      </p:to>
                                    </p:set>
                                    <p:animEffect transition="in" filter="wedge">
                                      <p:cBhvr>
                                        <p:cTn id="7" dur="500"/>
                                        <p:tgtEl>
                                          <p:spTgt spid="77825"/>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500"/>
                                        <p:tgtEl>
                                          <p:spTgt spid="3"/>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043608" y="980728"/>
            <a:ext cx="7272808" cy="2736304"/>
          </a:xfrm>
          <a:prstGeom prst="rect">
            <a:avLst/>
          </a:prstGeom>
          <a:noFill/>
          <a:ln w="9525">
            <a:noFill/>
            <a:miter lim="800000"/>
            <a:headEnd/>
            <a:tailEnd/>
          </a:ln>
        </p:spPr>
      </p:pic>
      <p:sp>
        <p:nvSpPr>
          <p:cNvPr id="4" name="3 CuadroTexto"/>
          <p:cNvSpPr txBox="1"/>
          <p:nvPr/>
        </p:nvSpPr>
        <p:spPr>
          <a:xfrm>
            <a:off x="1115616" y="620688"/>
            <a:ext cx="1296144" cy="369332"/>
          </a:xfrm>
          <a:prstGeom prst="rect">
            <a:avLst/>
          </a:prstGeom>
          <a:noFill/>
        </p:spPr>
        <p:txBody>
          <a:bodyPr wrap="square" rtlCol="0">
            <a:spAutoFit/>
          </a:bodyPr>
          <a:lstStyle/>
          <a:p>
            <a:r>
              <a:rPr lang="es-EC" dirty="0" smtClean="0">
                <a:latin typeface="+mn-lt"/>
              </a:rPr>
              <a:t>PARTE 2</a:t>
            </a:r>
            <a:endParaRPr lang="es-EC" dirty="0">
              <a:latin typeface="+mn-lt"/>
            </a:endParaRPr>
          </a:p>
        </p:txBody>
      </p:sp>
      <p:pic>
        <p:nvPicPr>
          <p:cNvPr id="5" name="4 Imagen"/>
          <p:cNvPicPr/>
          <p:nvPr/>
        </p:nvPicPr>
        <p:blipFill>
          <a:blip r:embed="rId3" cstate="print"/>
          <a:srcRect/>
          <a:stretch>
            <a:fillRect/>
          </a:stretch>
        </p:blipFill>
        <p:spPr bwMode="auto">
          <a:xfrm>
            <a:off x="1043608" y="3785151"/>
            <a:ext cx="7272808" cy="274019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611560" y="1340768"/>
            <a:ext cx="7560840" cy="2561470"/>
          </a:xfrm>
          <a:prstGeom prst="rect">
            <a:avLst/>
          </a:prstGeom>
          <a:noFill/>
          <a:ln w="9525">
            <a:noFill/>
            <a:miter lim="800000"/>
            <a:headEnd/>
            <a:tailEnd/>
          </a:ln>
        </p:spPr>
      </p:pic>
      <p:sp>
        <p:nvSpPr>
          <p:cNvPr id="3" name="2 CuadroTexto"/>
          <p:cNvSpPr txBox="1"/>
          <p:nvPr/>
        </p:nvSpPr>
        <p:spPr>
          <a:xfrm>
            <a:off x="1043608" y="908720"/>
            <a:ext cx="1296144" cy="369332"/>
          </a:xfrm>
          <a:prstGeom prst="rect">
            <a:avLst/>
          </a:prstGeom>
          <a:noFill/>
        </p:spPr>
        <p:txBody>
          <a:bodyPr wrap="square" rtlCol="0">
            <a:spAutoFit/>
          </a:bodyPr>
          <a:lstStyle/>
          <a:p>
            <a:r>
              <a:rPr lang="es-EC" dirty="0" smtClean="0">
                <a:latin typeface="+mn-lt"/>
              </a:rPr>
              <a:t>PARTE 3</a:t>
            </a:r>
            <a:endParaRPr lang="es-EC" dirty="0">
              <a:latin typeface="+mn-lt"/>
            </a:endParaRPr>
          </a:p>
        </p:txBody>
      </p:sp>
      <p:sp>
        <p:nvSpPr>
          <p:cNvPr id="78849" name="Rectangle 1"/>
          <p:cNvSpPr>
            <a:spLocks noChangeArrowheads="1"/>
          </p:cNvSpPr>
          <p:nvPr/>
        </p:nvSpPr>
        <p:spPr bwMode="auto">
          <a:xfrm>
            <a:off x="2795714" y="4033611"/>
            <a:ext cx="355257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0000"/>
                </a:solidFill>
                <a:effectLst/>
                <a:latin typeface="+mn-lt"/>
                <a:ea typeface="Times New Roman" pitchFamily="18" charset="0"/>
                <a:cs typeface="Arial" pitchFamily="34" charset="0"/>
              </a:rPr>
              <a:t>Elaborado Por: </a:t>
            </a:r>
            <a:r>
              <a:rPr kumimoji="0" lang="es-EC" sz="2000" b="0" i="0" u="none" strike="noStrike" cap="none" normalizeH="0" baseline="0" dirty="0" smtClean="0">
                <a:ln>
                  <a:noFill/>
                </a:ln>
                <a:solidFill>
                  <a:srgbClr val="000000"/>
                </a:solidFill>
                <a:effectLst/>
                <a:latin typeface="+mn-lt"/>
                <a:ea typeface="Times New Roman" pitchFamily="18" charset="0"/>
                <a:cs typeface="Arial" pitchFamily="34" charset="0"/>
              </a:rPr>
              <a:t>Daysi Guamaní</a:t>
            </a:r>
            <a:endParaRPr kumimoji="0" lang="es-EC" sz="44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8849"/>
                                        </p:tgtEl>
                                        <p:attrNameLst>
                                          <p:attrName>style.visibility</p:attrName>
                                        </p:attrNameLst>
                                      </p:cBhvr>
                                      <p:to>
                                        <p:strVal val="visible"/>
                                      </p:to>
                                    </p:set>
                                    <p:animEffect transition="in" filter="fade">
                                      <p:cBhvr>
                                        <p:cTn id="19" dur="1000"/>
                                        <p:tgtEl>
                                          <p:spTgt spid="78849"/>
                                        </p:tgtEl>
                                      </p:cBhvr>
                                    </p:animEffect>
                                    <p:anim calcmode="lin" valueType="num">
                                      <p:cBhvr>
                                        <p:cTn id="20" dur="1000" fill="hold"/>
                                        <p:tgtEl>
                                          <p:spTgt spid="78849"/>
                                        </p:tgtEl>
                                        <p:attrNameLst>
                                          <p:attrName>ppt_x</p:attrName>
                                        </p:attrNameLst>
                                      </p:cBhvr>
                                      <p:tavLst>
                                        <p:tav tm="0">
                                          <p:val>
                                            <p:strVal val="#ppt_x"/>
                                          </p:val>
                                        </p:tav>
                                        <p:tav tm="100000">
                                          <p:val>
                                            <p:strVal val="#ppt_x"/>
                                          </p:val>
                                        </p:tav>
                                      </p:tavLst>
                                    </p:anim>
                                    <p:anim calcmode="lin" valueType="num">
                                      <p:cBhvr>
                                        <p:cTn id="21" dur="1000" fill="hold"/>
                                        <p:tgtEl>
                                          <p:spTgt spid="788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884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040729" y="516830"/>
            <a:ext cx="5062540"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1" i="0" u="none" strike="noStrike" cap="none" normalizeH="0" baseline="0" dirty="0" smtClean="0">
                <a:ln>
                  <a:noFill/>
                </a:ln>
                <a:solidFill>
                  <a:srgbClr val="000000"/>
                </a:solidFill>
                <a:effectLst/>
                <a:latin typeface="+mn-lt"/>
                <a:ea typeface="Calibri" pitchFamily="34" charset="0"/>
                <a:cs typeface="Times New Roman" pitchFamily="18" charset="0"/>
              </a:rPr>
              <a:t>AGESE CÍA. LTDA.</a:t>
            </a:r>
            <a:endParaRPr kumimoji="0" lang="es-EC" sz="28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bmk="_Toc323507040">
                <a:ln>
                  <a:noFill/>
                </a:ln>
                <a:solidFill>
                  <a:schemeClr val="tx1"/>
                </a:solidFill>
                <a:effectLst/>
                <a:latin typeface="+mn-lt"/>
                <a:ea typeface="Times New Roman" pitchFamily="18" charset="0"/>
                <a:cs typeface="Arial" pitchFamily="34" charset="0"/>
              </a:rPr>
              <a:t>Balance General Presupuestado</a:t>
            </a:r>
            <a:endParaRPr kumimoji="0" lang="es-EC" sz="28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2800" b="0" i="0" u="none" strike="noStrike" cap="none" normalizeH="0" baseline="0" dirty="0" smtClean="0">
              <a:ln>
                <a:noFill/>
              </a:ln>
              <a:solidFill>
                <a:schemeClr val="tx1"/>
              </a:solidFill>
              <a:effectLst/>
              <a:latin typeface="+mn-lt"/>
              <a:cs typeface="Arial" pitchFamily="34" charset="0"/>
            </a:endParaRPr>
          </a:p>
        </p:txBody>
      </p:sp>
      <p:pic>
        <p:nvPicPr>
          <p:cNvPr id="81921" name="Imagen 583"/>
          <p:cNvPicPr>
            <a:picLocks noChangeAspect="1" noChangeArrowheads="1"/>
          </p:cNvPicPr>
          <p:nvPr/>
        </p:nvPicPr>
        <p:blipFill>
          <a:blip r:embed="rId2" cstate="print"/>
          <a:srcRect b="50298"/>
          <a:stretch>
            <a:fillRect/>
          </a:stretch>
        </p:blipFill>
        <p:spPr bwMode="auto">
          <a:xfrm>
            <a:off x="755577" y="1484784"/>
            <a:ext cx="7539234" cy="5093036"/>
          </a:xfrm>
          <a:prstGeom prst="rect">
            <a:avLst/>
          </a:prstGeom>
          <a:noFill/>
        </p:spPr>
      </p:pic>
      <p:sp>
        <p:nvSpPr>
          <p:cNvPr id="81923" name="Rectangle 3"/>
          <p:cNvSpPr>
            <a:spLocks noChangeArrowheads="1"/>
          </p:cNvSpPr>
          <p:nvPr/>
        </p:nvSpPr>
        <p:spPr bwMode="auto">
          <a:xfrm>
            <a:off x="0" y="7305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Elaborado Por: </a:t>
            </a:r>
            <a:r>
              <a:rPr kumimoji="0" lang="es-EC"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Daysi Guamaní</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CuadroTexto"/>
          <p:cNvSpPr txBox="1"/>
          <p:nvPr/>
        </p:nvSpPr>
        <p:spPr>
          <a:xfrm>
            <a:off x="611560" y="1124744"/>
            <a:ext cx="1296144" cy="307777"/>
          </a:xfrm>
          <a:prstGeom prst="rect">
            <a:avLst/>
          </a:prstGeom>
          <a:noFill/>
        </p:spPr>
        <p:txBody>
          <a:bodyPr wrap="square" rtlCol="0">
            <a:spAutoFit/>
          </a:bodyPr>
          <a:lstStyle/>
          <a:p>
            <a:r>
              <a:rPr lang="es-EC" sz="1400" dirty="0" smtClean="0">
                <a:latin typeface="+mn-lt"/>
              </a:rPr>
              <a:t>PARTE 1</a:t>
            </a:r>
            <a:endParaRPr lang="es-EC" sz="1400" dirty="0">
              <a:latin typeface="+mn-lt"/>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linds(horizontal)">
                                      <p:cBhvr>
                                        <p:cTn id="7" dur="500"/>
                                        <p:tgtEl>
                                          <p:spTgt spid="8192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1921"/>
                                        </p:tgtEl>
                                        <p:attrNameLst>
                                          <p:attrName>style.visibility</p:attrName>
                                        </p:attrNameLst>
                                      </p:cBhvr>
                                      <p:to>
                                        <p:strVal val="visible"/>
                                      </p:to>
                                    </p:set>
                                    <p:animEffect transition="in" filter="blinds(horizontal)">
                                      <p:cBhvr>
                                        <p:cTn id="11" dur="500"/>
                                        <p:tgtEl>
                                          <p:spTgt spid="81921"/>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1923"/>
                                        </p:tgtEl>
                                        <p:attrNameLst>
                                          <p:attrName>style.visibility</p:attrName>
                                        </p:attrNameLst>
                                      </p:cBhvr>
                                      <p:to>
                                        <p:strVal val="visible"/>
                                      </p:to>
                                    </p:set>
                                    <p:animEffect transition="in" filter="blinds(horizontal)">
                                      <p:cBhvr>
                                        <p:cTn id="15" dur="500"/>
                                        <p:tgtEl>
                                          <p:spTgt spid="8192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40729" y="732274"/>
            <a:ext cx="5062540"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1" i="0" u="none" strike="noStrike" cap="none" normalizeH="0" baseline="0" dirty="0" smtClean="0">
                <a:ln>
                  <a:noFill/>
                </a:ln>
                <a:solidFill>
                  <a:srgbClr val="000000"/>
                </a:solidFill>
                <a:effectLst/>
                <a:latin typeface="+mn-lt"/>
                <a:ea typeface="Calibri" pitchFamily="34" charset="0"/>
                <a:cs typeface="Times New Roman" pitchFamily="18" charset="0"/>
              </a:rPr>
              <a:t>AGESE CÍA. LTDA.</a:t>
            </a:r>
            <a:endParaRPr kumimoji="0" lang="es-EC" sz="28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bmk="_Toc323507040">
                <a:ln>
                  <a:noFill/>
                </a:ln>
                <a:solidFill>
                  <a:schemeClr val="tx1"/>
                </a:solidFill>
                <a:effectLst/>
                <a:latin typeface="+mn-lt"/>
                <a:ea typeface="Times New Roman" pitchFamily="18" charset="0"/>
                <a:cs typeface="Arial" pitchFamily="34" charset="0"/>
              </a:rPr>
              <a:t>Balance General Presupuestado</a:t>
            </a:r>
            <a:endParaRPr kumimoji="0" lang="es-EC" sz="2800" b="0" i="0" u="none" strike="noStrike" cap="none" normalizeH="0" baseline="0" dirty="0" smtClean="0">
              <a:ln>
                <a:noFill/>
              </a:ln>
              <a:solidFill>
                <a:schemeClr val="tx1"/>
              </a:solidFill>
              <a:effectLst/>
              <a:latin typeface="+mn-lt"/>
              <a:cs typeface="Arial" pitchFamily="34" charset="0"/>
            </a:endParaRPr>
          </a:p>
        </p:txBody>
      </p:sp>
      <p:pic>
        <p:nvPicPr>
          <p:cNvPr id="3" name="2 Imagen"/>
          <p:cNvPicPr/>
          <p:nvPr/>
        </p:nvPicPr>
        <p:blipFill>
          <a:blip r:embed="rId2" cstate="print"/>
          <a:srcRect t="50462"/>
          <a:stretch>
            <a:fillRect/>
          </a:stretch>
        </p:blipFill>
        <p:spPr bwMode="auto">
          <a:xfrm>
            <a:off x="1115616" y="2060848"/>
            <a:ext cx="6912768" cy="4536504"/>
          </a:xfrm>
          <a:prstGeom prst="rect">
            <a:avLst/>
          </a:prstGeom>
          <a:noFill/>
          <a:ln w="9525">
            <a:noFill/>
            <a:miter lim="800000"/>
            <a:headEnd/>
            <a:tailEnd/>
          </a:ln>
        </p:spPr>
      </p:pic>
      <p:sp>
        <p:nvSpPr>
          <p:cNvPr id="4" name="3 CuadroTexto"/>
          <p:cNvSpPr txBox="1"/>
          <p:nvPr/>
        </p:nvSpPr>
        <p:spPr>
          <a:xfrm>
            <a:off x="1259632" y="1700808"/>
            <a:ext cx="1296144" cy="369332"/>
          </a:xfrm>
          <a:prstGeom prst="rect">
            <a:avLst/>
          </a:prstGeom>
          <a:noFill/>
        </p:spPr>
        <p:txBody>
          <a:bodyPr wrap="square" rtlCol="0">
            <a:spAutoFit/>
          </a:bodyPr>
          <a:lstStyle/>
          <a:p>
            <a:r>
              <a:rPr lang="es-EC" dirty="0" smtClean="0">
                <a:latin typeface="+mn-lt"/>
              </a:rPr>
              <a:t>PARTE 2</a:t>
            </a:r>
            <a:endParaRPr lang="es-EC" dirty="0">
              <a:latin typeface="+mn-lt"/>
            </a:endParaRPr>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Horizontal)">
                                      <p:cBhvr>
                                        <p:cTn id="11" dur="500"/>
                                        <p:tgtEl>
                                          <p:spTgt spid="3"/>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483768" y="1124744"/>
            <a:ext cx="3788217"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000" b="1" i="0" u="none" strike="noStrike" cap="none" normalizeH="0" baseline="0" dirty="0" smtClean="0" bmk="_Toc318136494">
                <a:ln>
                  <a:noFill/>
                </a:ln>
                <a:solidFill>
                  <a:schemeClr val="tx1"/>
                </a:solidFill>
                <a:effectLst/>
                <a:latin typeface="+mn-lt"/>
                <a:ea typeface="Times New Roman" pitchFamily="18" charset="0"/>
                <a:cs typeface="Arial" pitchFamily="34" charset="0"/>
              </a:rPr>
              <a:t>Cobertura Financiera</a:t>
            </a:r>
            <a:endParaRPr kumimoji="0" lang="es-EC" sz="3000" b="0" i="0" u="none" strike="noStrike" cap="none" normalizeH="0" baseline="0" dirty="0" smtClean="0">
              <a:ln>
                <a:noFill/>
              </a:ln>
              <a:solidFill>
                <a:schemeClr val="tx1"/>
              </a:solidFill>
              <a:effectLst/>
              <a:latin typeface="+mn-lt"/>
              <a:cs typeface="Arial" pitchFamily="34" charset="0"/>
            </a:endParaRPr>
          </a:p>
        </p:txBody>
      </p:sp>
      <p:pic>
        <p:nvPicPr>
          <p:cNvPr id="84993" name="Imagen 584"/>
          <p:cNvPicPr>
            <a:picLocks noChangeAspect="1" noChangeArrowheads="1"/>
          </p:cNvPicPr>
          <p:nvPr/>
        </p:nvPicPr>
        <p:blipFill>
          <a:blip r:embed="rId2" cstate="print"/>
          <a:srcRect/>
          <a:stretch>
            <a:fillRect/>
          </a:stretch>
        </p:blipFill>
        <p:spPr bwMode="auto">
          <a:xfrm>
            <a:off x="486248" y="1988840"/>
            <a:ext cx="8118200" cy="2520280"/>
          </a:xfrm>
          <a:prstGeom prst="rect">
            <a:avLst/>
          </a:prstGeom>
          <a:noFill/>
        </p:spPr>
      </p:pic>
      <p:sp>
        <p:nvSpPr>
          <p:cNvPr id="84995" name="Rectangle 3"/>
          <p:cNvSpPr>
            <a:spLocks noChangeArrowheads="1"/>
          </p:cNvSpPr>
          <p:nvPr/>
        </p:nvSpPr>
        <p:spPr bwMode="auto">
          <a:xfrm>
            <a:off x="2671510" y="5548009"/>
            <a:ext cx="378475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mn-lt"/>
                <a:ea typeface="Times New Roman" pitchFamily="18" charset="0"/>
                <a:cs typeface="Arial" pitchFamily="34" charset="0"/>
              </a:rPr>
              <a:t>Fuente: </a:t>
            </a:r>
            <a:r>
              <a:rPr kumimoji="0" lang="es-EC" sz="1400" b="0" i="0" u="none" strike="noStrike" cap="none" normalizeH="0" baseline="0" dirty="0" smtClean="0">
                <a:ln>
                  <a:noFill/>
                </a:ln>
                <a:solidFill>
                  <a:srgbClr val="000000"/>
                </a:solidFill>
                <a:effectLst/>
                <a:latin typeface="+mn-lt"/>
                <a:ea typeface="Times New Roman" pitchFamily="18" charset="0"/>
                <a:cs typeface="Arial" pitchFamily="34" charset="0"/>
              </a:rPr>
              <a:t>Estados Financieros proyectados AGESE</a:t>
            </a:r>
            <a:endParaRPr kumimoji="0" lang="es-EC" sz="14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000000"/>
                </a:solidFill>
                <a:effectLst/>
                <a:latin typeface="+mn-lt"/>
                <a:ea typeface="Times New Roman" pitchFamily="18" charset="0"/>
                <a:cs typeface="Arial" pitchFamily="34" charset="0"/>
              </a:rPr>
              <a:t>Elaborado Por: </a:t>
            </a:r>
            <a:r>
              <a:rPr kumimoji="0" lang="es-EC" sz="1400" b="0" i="0" u="none" strike="noStrike" cap="none" normalizeH="0" baseline="0" dirty="0" smtClean="0">
                <a:ln>
                  <a:noFill/>
                </a:ln>
                <a:solidFill>
                  <a:srgbClr val="000000"/>
                </a:solidFill>
                <a:effectLst/>
                <a:latin typeface="+mn-lt"/>
                <a:ea typeface="Times New Roman" pitchFamily="18" charset="0"/>
                <a:cs typeface="Arial" pitchFamily="34" charset="0"/>
              </a:rPr>
              <a:t>Daysi Guamaní</a:t>
            </a:r>
            <a:endParaRPr kumimoji="0" lang="es-EC" sz="1400" b="0" i="0" u="none" strike="noStrike" cap="none" normalizeH="0" baseline="0" dirty="0" smtClean="0">
              <a:ln>
                <a:noFill/>
              </a:ln>
              <a:solidFill>
                <a:schemeClr val="tx1"/>
              </a:solidFill>
              <a:effectLst/>
              <a:latin typeface="+mn-lt"/>
              <a:cs typeface="Arial" pitchFamily="34" charset="0"/>
            </a:endParaRPr>
          </a:p>
        </p:txBody>
      </p:sp>
      <p:sp>
        <p:nvSpPr>
          <p:cNvPr id="5" name="4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1000"/>
                                        <p:tgtEl>
                                          <p:spTgt spid="8499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4993"/>
                                        </p:tgtEl>
                                        <p:attrNameLst>
                                          <p:attrName>style.visibility</p:attrName>
                                        </p:attrNameLst>
                                      </p:cBhvr>
                                      <p:to>
                                        <p:strVal val="visible"/>
                                      </p:to>
                                    </p:set>
                                    <p:animEffect transition="in" filter="fade">
                                      <p:cBhvr>
                                        <p:cTn id="11" dur="1000"/>
                                        <p:tgtEl>
                                          <p:spTgt spid="8499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4995"/>
                                        </p:tgtEl>
                                        <p:attrNameLst>
                                          <p:attrName>style.visibility</p:attrName>
                                        </p:attrNameLst>
                                      </p:cBhvr>
                                      <p:to>
                                        <p:strVal val="visible"/>
                                      </p:to>
                                    </p:set>
                                    <p:animEffect transition="in" filter="fade">
                                      <p:cBhvr>
                                        <p:cTn id="15" dur="10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403648" y="2924944"/>
            <a:ext cx="6073458" cy="286232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55600" marR="0" lvl="0" indent="-355600" defTabSz="914400" eaLnBrk="0" latinLnBrk="0" hangingPunct="0">
              <a:lnSpc>
                <a:spcPct val="100000"/>
              </a:lnSpc>
              <a:buClrTx/>
              <a:buSzTx/>
              <a:buFontTx/>
              <a:buNone/>
            </a:pPr>
            <a:r>
              <a:rPr lang="es-ES" sz="2000" dirty="0" smtClean="0">
                <a:latin typeface="Times New Roman" pitchFamily="18" charset="0"/>
                <a:ea typeface="Times New Roman" pitchFamily="18" charset="0"/>
                <a:cs typeface="Times New Roman" pitchFamily="18" charset="0"/>
              </a:rPr>
              <a:t>3.1.</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2" action="ppaction://hlinksldjump"/>
              </a:rPr>
              <a:t>FIN SOCIAL:</a:t>
            </a:r>
            <a:endParaRPr lang="es-EC" sz="2000" dirty="0" smtClean="0">
              <a:latin typeface="Times New Roman" pitchFamily="18" charset="0"/>
              <a:ea typeface="Times New Roman" pitchFamily="18" charset="0"/>
              <a:cs typeface="Times New Roman" pitchFamily="18" charset="0"/>
              <a:hlinkClick r:id="rId2" action="ppaction://hlinksldjump"/>
            </a:endParaRPr>
          </a:p>
          <a:p>
            <a:pPr marL="355600" marR="0" lvl="0" indent="-355600" defTabSz="914400" eaLnBrk="0" latinLnBrk="0" hangingPunct="0">
              <a:lnSpc>
                <a:spcPct val="100000"/>
              </a:lnSpc>
              <a:buClrTx/>
              <a:buSzTx/>
              <a:buFontTx/>
              <a:buNone/>
            </a:pPr>
            <a:r>
              <a:rPr lang="es-ES" sz="2000" dirty="0" smtClean="0">
                <a:latin typeface="Times New Roman" pitchFamily="18" charset="0"/>
                <a:ea typeface="Times New Roman" pitchFamily="18" charset="0"/>
                <a:cs typeface="Times New Roman" pitchFamily="18" charset="0"/>
              </a:rPr>
              <a:t>3.2.</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2" action="ppaction://hlinksldjump"/>
              </a:rPr>
              <a:t>MISIÓN</a:t>
            </a:r>
            <a:endParaRPr lang="es-EC" sz="2000" dirty="0" smtClean="0">
              <a:latin typeface="Times New Roman" pitchFamily="18" charset="0"/>
              <a:ea typeface="Times New Roman" pitchFamily="18" charset="0"/>
              <a:cs typeface="Times New Roman" pitchFamily="18" charset="0"/>
              <a:hlinkClick r:id="rId2" action="ppaction://hlinksldjump"/>
            </a:endParaRPr>
          </a:p>
          <a:p>
            <a:pPr marL="355600" marR="0" lvl="0" indent="-355600" defTabSz="914400" eaLnBrk="0" latinLnBrk="0" hangingPunct="0">
              <a:lnSpc>
                <a:spcPct val="100000"/>
              </a:lnSpc>
              <a:buClrTx/>
              <a:buSzTx/>
              <a:buFontTx/>
              <a:buNone/>
            </a:pPr>
            <a:r>
              <a:rPr lang="es-ES" sz="2000" dirty="0" smtClean="0">
                <a:latin typeface="Times New Roman" pitchFamily="18" charset="0"/>
                <a:ea typeface="Times New Roman" pitchFamily="18" charset="0"/>
                <a:cs typeface="Times New Roman" pitchFamily="18" charset="0"/>
              </a:rPr>
              <a:t>3.3.</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2" action="ppaction://hlinksldjump"/>
              </a:rPr>
              <a:t>VISIÓN.</a:t>
            </a:r>
            <a:endParaRPr lang="es-EC" sz="2000" dirty="0" smtClean="0">
              <a:latin typeface="Times New Roman" pitchFamily="18" charset="0"/>
              <a:ea typeface="Times New Roman" pitchFamily="18" charset="0"/>
              <a:cs typeface="Times New Roman" pitchFamily="18" charset="0"/>
              <a:hlinkClick r:id="rId2" action="ppaction://hlinksldjump"/>
            </a:endParaRPr>
          </a:p>
          <a:p>
            <a:pPr marL="355600" marR="0" lvl="0" indent="-355600" defTabSz="914400" eaLnBrk="0" latinLnBrk="0" hangingPunct="0">
              <a:lnSpc>
                <a:spcPct val="100000"/>
              </a:lnSpc>
              <a:buClrTx/>
              <a:buSzTx/>
              <a:buFontTx/>
              <a:buNone/>
            </a:pPr>
            <a:r>
              <a:rPr lang="es-ES" sz="2000" dirty="0" smtClean="0">
                <a:latin typeface="Times New Roman" pitchFamily="18" charset="0"/>
                <a:ea typeface="Times New Roman" pitchFamily="18" charset="0"/>
                <a:cs typeface="Times New Roman" pitchFamily="18" charset="0"/>
              </a:rPr>
              <a:t>3.4.</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2" action="ppaction://hlinksldjump"/>
              </a:rPr>
              <a:t>OBJETIVOS.</a:t>
            </a:r>
            <a:endParaRPr lang="es-EC" sz="2000" dirty="0" smtClean="0">
              <a:latin typeface="Times New Roman" pitchFamily="18" charset="0"/>
              <a:ea typeface="Times New Roman" pitchFamily="18" charset="0"/>
              <a:cs typeface="Times New Roman" pitchFamily="18" charset="0"/>
              <a:hlinkClick r:id="rId2" action="ppaction://hlinksldjump"/>
            </a:endParaRPr>
          </a:p>
          <a:p>
            <a:pPr marL="355600" marR="0" lvl="0" indent="-355600" defTabSz="914400" eaLnBrk="0" latinLnBrk="0" hangingPunct="0">
              <a:lnSpc>
                <a:spcPct val="100000"/>
              </a:lnSpc>
              <a:buClrTx/>
              <a:buSzTx/>
              <a:buFontTx/>
              <a:buNone/>
            </a:pPr>
            <a:r>
              <a:rPr lang="es-ES" sz="2000" dirty="0" smtClean="0">
                <a:latin typeface="Times New Roman" pitchFamily="18" charset="0"/>
                <a:ea typeface="Times New Roman" pitchFamily="18" charset="0"/>
                <a:cs typeface="Times New Roman" pitchFamily="18" charset="0"/>
              </a:rPr>
              <a:t>3.5.</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2" action="ppaction://hlinksldjump"/>
              </a:rPr>
              <a:t>POLÍTICAS.</a:t>
            </a:r>
            <a:endParaRPr lang="es-EC" sz="2000" dirty="0" smtClean="0">
              <a:latin typeface="Times New Roman" pitchFamily="18" charset="0"/>
              <a:ea typeface="Times New Roman" pitchFamily="18" charset="0"/>
              <a:cs typeface="Times New Roman" pitchFamily="18" charset="0"/>
              <a:hlinkClick r:id="rId2" action="ppaction://hlinksldjump"/>
            </a:endParaRPr>
          </a:p>
          <a:p>
            <a:pPr marL="355600" marR="0" lvl="0" indent="-355600" defTabSz="914400" eaLnBrk="0" latinLnBrk="0" hangingPunct="0">
              <a:lnSpc>
                <a:spcPct val="100000"/>
              </a:lnSpc>
              <a:buClrTx/>
              <a:buSzTx/>
              <a:buFontTx/>
              <a:buNone/>
            </a:pPr>
            <a:r>
              <a:rPr lang="es-ES" sz="2000" dirty="0" smtClean="0">
                <a:latin typeface="Times New Roman" pitchFamily="18" charset="0"/>
                <a:ea typeface="Times New Roman" pitchFamily="18" charset="0"/>
                <a:cs typeface="Times New Roman" pitchFamily="18" charset="0"/>
              </a:rPr>
              <a:t>3.6.</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2" action="ppaction://hlinksldjump"/>
              </a:rPr>
              <a:t>INDICADORES DE GESTIÓN</a:t>
            </a:r>
            <a:endParaRPr lang="es-EC" sz="2000" dirty="0" smtClean="0">
              <a:latin typeface="Times New Roman" pitchFamily="18" charset="0"/>
              <a:ea typeface="Times New Roman" pitchFamily="18" charset="0"/>
              <a:cs typeface="Times New Roman" pitchFamily="18" charset="0"/>
              <a:hlinkClick r:id="rId2" action="ppaction://hlinksldjump"/>
            </a:endParaRPr>
          </a:p>
          <a:p>
            <a:pPr marL="355600" marR="0" lvl="0" indent="-355600" defTabSz="914400" eaLnBrk="0" latinLnBrk="0" hangingPunct="0">
              <a:lnSpc>
                <a:spcPct val="100000"/>
              </a:lnSpc>
              <a:buClrTx/>
              <a:buSzTx/>
              <a:buFontTx/>
              <a:buNone/>
            </a:pPr>
            <a:r>
              <a:rPr lang="es-ES" sz="2000" dirty="0" smtClean="0">
                <a:latin typeface="Times New Roman" pitchFamily="18" charset="0"/>
                <a:ea typeface="Times New Roman" pitchFamily="18" charset="0"/>
                <a:cs typeface="Times New Roman" pitchFamily="18" charset="0"/>
              </a:rPr>
              <a:t>3.7.</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2" action="ppaction://hlinksldjump"/>
              </a:rPr>
              <a:t>PRINCIPIOS</a:t>
            </a:r>
            <a:endParaRPr lang="es-EC" sz="2000" dirty="0" smtClean="0">
              <a:latin typeface="Times New Roman" pitchFamily="18" charset="0"/>
              <a:ea typeface="Times New Roman" pitchFamily="18" charset="0"/>
              <a:cs typeface="Times New Roman" pitchFamily="18" charset="0"/>
              <a:hlinkClick r:id="rId2" action="ppaction://hlinksldjump"/>
            </a:endParaRPr>
          </a:p>
          <a:p>
            <a:pPr marL="355600" marR="0" lvl="0" indent="-355600" defTabSz="914400" eaLnBrk="0" latinLnBrk="0" hangingPunct="0">
              <a:lnSpc>
                <a:spcPct val="100000"/>
              </a:lnSpc>
              <a:buClrTx/>
              <a:buSzTx/>
              <a:buFontTx/>
              <a:buNone/>
            </a:pPr>
            <a:r>
              <a:rPr lang="es-ES" sz="2000" dirty="0" smtClean="0">
                <a:latin typeface="Times New Roman" pitchFamily="18" charset="0"/>
                <a:ea typeface="Times New Roman" pitchFamily="18" charset="0"/>
                <a:cs typeface="Times New Roman" pitchFamily="18" charset="0"/>
              </a:rPr>
              <a:t>3.8.</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2" action="ppaction://hlinksldjump"/>
              </a:rPr>
              <a:t>VALORES</a:t>
            </a:r>
            <a:endParaRPr lang="es-EC" sz="2000" dirty="0" smtClean="0">
              <a:latin typeface="Times New Roman" pitchFamily="18" charset="0"/>
              <a:ea typeface="Times New Roman" pitchFamily="18" charset="0"/>
              <a:cs typeface="Times New Roman" pitchFamily="18" charset="0"/>
            </a:endParaRPr>
          </a:p>
          <a:p>
            <a:pPr marL="355600" marR="0" lvl="0" indent="-355600" defTabSz="914400" eaLnBrk="0" latinLnBrk="0" hangingPunct="0">
              <a:lnSpc>
                <a:spcPct val="100000"/>
              </a:lnSpc>
              <a:buClrTx/>
              <a:buSzTx/>
              <a:buFontTx/>
              <a:buNone/>
            </a:pPr>
            <a:r>
              <a:rPr lang="es-ES" sz="2000" dirty="0" smtClean="0">
                <a:latin typeface="Times New Roman" pitchFamily="18" charset="0"/>
                <a:ea typeface="Times New Roman" pitchFamily="18" charset="0"/>
                <a:cs typeface="Times New Roman" pitchFamily="18" charset="0"/>
              </a:rPr>
              <a:t>3.9.</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3" action="ppaction://hlinksldjump"/>
              </a:rPr>
              <a:t>NUEVO PROYECTO DE AGESE CÍA. LTDA.</a:t>
            </a:r>
            <a:endParaRPr lang="es-ES" sz="2000" dirty="0" smtClean="0">
              <a:latin typeface="Times New Roman" pitchFamily="18" charset="0"/>
              <a:ea typeface="Times New Roman" pitchFamily="18" charset="0"/>
              <a:cs typeface="Times New Roman" pitchFamily="18" charset="0"/>
            </a:endParaRPr>
          </a:p>
        </p:txBody>
      </p:sp>
      <p:sp>
        <p:nvSpPr>
          <p:cNvPr id="3" name="2 Rectángulo"/>
          <p:cNvSpPr/>
          <p:nvPr/>
        </p:nvSpPr>
        <p:spPr>
          <a:xfrm>
            <a:off x="2555776" y="476672"/>
            <a:ext cx="4339650" cy="923330"/>
          </a:xfrm>
          <a:prstGeom prst="rect">
            <a:avLst/>
          </a:prstGeom>
          <a:noFill/>
        </p:spPr>
        <p:txBody>
          <a:bodyPr wrap="non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rPr>
              <a:t>CONTENIDO</a:t>
            </a:r>
            <a:endParaRPr lang="es-ES" sz="5400" b="1" cap="none" spc="0" dirty="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endParaRPr>
          </a:p>
        </p:txBody>
      </p:sp>
      <p:sp>
        <p:nvSpPr>
          <p:cNvPr id="4" name="3 Rectángulo">
            <a:hlinkClick r:id="rId4" action="ppaction://hlinksldjump"/>
          </p:cNvPr>
          <p:cNvSpPr/>
          <p:nvPr/>
        </p:nvSpPr>
        <p:spPr>
          <a:xfrm>
            <a:off x="1187624" y="1700808"/>
            <a:ext cx="7382797" cy="954107"/>
          </a:xfrm>
          <a:prstGeom prst="rect">
            <a:avLst/>
          </a:prstGeom>
        </p:spPr>
        <p:txBody>
          <a:bodyPr wrap="square">
            <a:spAutoFit/>
          </a:bodyPr>
          <a:lstStyle/>
          <a:p>
            <a:pPr lvl="0" algn="ctr" eaLnBrk="0" hangingPunct="0">
              <a:tabLst>
                <a:tab pos="5033963" algn="r"/>
              </a:tabLst>
            </a:pPr>
            <a:r>
              <a:rPr lang="es-ES" sz="2800" dirty="0" smtClean="0">
                <a:solidFill>
                  <a:srgbClr val="FF3399"/>
                </a:solidFill>
                <a:latin typeface="Times New Roman" pitchFamily="18" charset="0"/>
                <a:ea typeface="Times New Roman" pitchFamily="18" charset="0"/>
                <a:cs typeface="Times New Roman" pitchFamily="18" charset="0"/>
              </a:rPr>
              <a:t>CAPÍTULO III: DIRECCIONAMIENTO ESTRATÉGICO</a:t>
            </a:r>
            <a:endParaRPr lang="es-EC" sz="2800" dirty="0" smtClean="0">
              <a:solidFill>
                <a:srgbClr val="FF3399"/>
              </a:solidFill>
              <a:latin typeface="Times New Roman" pitchFamily="18" charset="0"/>
              <a:cs typeface="Times New Roman" pitchFamily="18" charset="0"/>
            </a:endParaRPr>
          </a:p>
        </p:txBody>
      </p:sp>
      <p:sp>
        <p:nvSpPr>
          <p:cNvPr id="5" name="4 Botón de acción: Hacia delante o Siguiente">
            <a:hlinkClick r:id="" action="ppaction://hlinkshowjump?jump=nextslide" highlightClick="1"/>
          </p:cNvPr>
          <p:cNvSpPr/>
          <p:nvPr/>
        </p:nvSpPr>
        <p:spPr>
          <a:xfrm>
            <a:off x="8388424" y="6237312"/>
            <a:ext cx="792088" cy="62068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430481" y="980728"/>
            <a:ext cx="824597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mn-lt"/>
                <a:ea typeface="Times New Roman" pitchFamily="18" charset="0"/>
                <a:cs typeface="Arial" pitchFamily="34" charset="0"/>
              </a:rPr>
              <a:t>APLICACIÓN DE MÉTODOS PARA EVALUACIÓN DE PROYECTOS</a:t>
            </a:r>
            <a:endParaRPr kumimoji="0" lang="es-ES" sz="2800" b="0" i="0" u="none" strike="noStrike" cap="none" normalizeH="0" baseline="0" dirty="0" smtClean="0">
              <a:ln>
                <a:noFill/>
              </a:ln>
              <a:solidFill>
                <a:schemeClr val="tx1"/>
              </a:solidFill>
              <a:effectLst/>
              <a:latin typeface="+mn-lt"/>
              <a:cs typeface="Arial" pitchFamily="34" charset="0"/>
            </a:endParaRPr>
          </a:p>
        </p:txBody>
      </p:sp>
      <p:graphicFrame>
        <p:nvGraphicFramePr>
          <p:cNvPr id="3" name="2 Diagrama"/>
          <p:cNvGraphicFramePr/>
          <p:nvPr/>
        </p:nvGraphicFramePr>
        <p:xfrm>
          <a:off x="971600" y="1772816"/>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83969"/>
                                        </p:tgtEl>
                                        <p:attrNameLst>
                                          <p:attrName>style.visibility</p:attrName>
                                        </p:attrNameLst>
                                      </p:cBhvr>
                                      <p:to>
                                        <p:strVal val="visible"/>
                                      </p:to>
                                    </p:set>
                                    <p:animEffect transition="in" filter="plus(in)">
                                      <p:cBhvr>
                                        <p:cTn id="7" dur="500"/>
                                        <p:tgtEl>
                                          <p:spTgt spid="83969"/>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Graphic spid="3"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11560" y="1397000"/>
          <a:ext cx="799288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95536" y="548680"/>
            <a:ext cx="8496944" cy="584775"/>
          </a:xfrm>
          <a:prstGeom prst="rect">
            <a:avLst/>
          </a:prstGeom>
        </p:spPr>
        <p:txBody>
          <a:bodyPr wrap="square">
            <a:spAutoFit/>
          </a:bodyPr>
          <a:lstStyle/>
          <a:p>
            <a:pPr lvl="1"/>
            <a:r>
              <a:rPr lang="es-ES" sz="3200" b="1" dirty="0" smtClean="0">
                <a:solidFill>
                  <a:schemeClr val="accent2">
                    <a:lumMod val="75000"/>
                  </a:schemeClr>
                </a:solidFill>
                <a:latin typeface="+mn-lt"/>
              </a:rPr>
              <a:t>ANÁLISIS DE LA CAPACIDAD DE PAGO </a:t>
            </a:r>
            <a:endParaRPr lang="es-EC" sz="3200" b="1" dirty="0">
              <a:solidFill>
                <a:schemeClr val="accent2">
                  <a:lumMod val="75000"/>
                </a:schemeClr>
              </a:solidFill>
              <a:latin typeface="+mn-lt"/>
            </a:endParaRPr>
          </a:p>
        </p:txBody>
      </p:sp>
      <p:sp>
        <p:nvSpPr>
          <p:cNvPr id="4" name="3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1772816"/>
            <a:ext cx="7560840" cy="2862322"/>
          </a:xfrm>
          <a:prstGeom prst="rect">
            <a:avLst/>
          </a:prstGeom>
          <a:noFill/>
        </p:spPr>
        <p:txBody>
          <a:bodyPr wrap="square" lIns="91440" tIns="45720" rIns="91440" bIns="45720">
            <a:spAutoFit/>
          </a:bodyPr>
          <a:lstStyle/>
          <a:p>
            <a:pPr algn="ctr"/>
            <a:r>
              <a:rPr kumimoji="0" lang="es-ES" sz="6000" b="1" i="0" u="none" strike="noStrike" cap="none" spc="0" normalizeH="0" baseline="0" dirty="0" smtClean="0" bmk="_Toc323507532">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Times New Roman" pitchFamily="18" charset="0"/>
                <a:cs typeface="Times New Roman" pitchFamily="18" charset="0"/>
              </a:rPr>
              <a:t>CAPÍTULO V: CARACTERÍSTICAS DE LA EMISIÓN</a:t>
            </a:r>
            <a:endParaRPr lang="es-EC"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467544" y="1397000"/>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8182048" cy="769441"/>
          </a:xfrm>
          <a:prstGeom prst="rect">
            <a:avLst/>
          </a:prstGeom>
          <a:noFill/>
        </p:spPr>
        <p:txBody>
          <a:bodyPr wrap="none" lIns="91440" tIns="45720" rIns="91440" bIns="45720">
            <a:spAutoFit/>
          </a:bodyPr>
          <a:lstStyle/>
          <a:p>
            <a:pPr algn="ctr"/>
            <a:r>
              <a:rPr lang="es-E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EMISI</a:t>
            </a:r>
            <a:r>
              <a:rPr lang="es-E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ÓN DE OBLIGACIONES</a:t>
            </a:r>
            <a:endParaRPr lang="es-E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
        <p:nvSpPr>
          <p:cNvPr id="3" name="2 Flecha a la derecha con bandas"/>
          <p:cNvSpPr/>
          <p:nvPr/>
        </p:nvSpPr>
        <p:spPr>
          <a:xfrm>
            <a:off x="2123728" y="1484784"/>
            <a:ext cx="2160240" cy="1080120"/>
          </a:xfrm>
          <a:prstGeom prst="strip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2000" b="1" dirty="0" smtClean="0"/>
              <a:t>CONCEPTO</a:t>
            </a:r>
            <a:endParaRPr lang="es-EC" sz="2000" b="1" dirty="0"/>
          </a:p>
        </p:txBody>
      </p:sp>
      <p:sp>
        <p:nvSpPr>
          <p:cNvPr id="89089" name="Rectangle 1"/>
          <p:cNvSpPr>
            <a:spLocks noChangeArrowheads="1"/>
          </p:cNvSpPr>
          <p:nvPr/>
        </p:nvSpPr>
        <p:spPr bwMode="auto">
          <a:xfrm>
            <a:off x="4572000" y="5445224"/>
            <a:ext cx="24482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mn-lt"/>
                <a:ea typeface="Times New Roman" pitchFamily="18" charset="0"/>
                <a:cs typeface="Arial" pitchFamily="34" charset="0"/>
              </a:rPr>
              <a:t>financiar las</a:t>
            </a:r>
            <a:r>
              <a:rPr kumimoji="0" lang="es-ES" b="0" i="0" u="none" strike="noStrike" cap="none" normalizeH="0" dirty="0" smtClean="0">
                <a:ln>
                  <a:noFill/>
                </a:ln>
                <a:solidFill>
                  <a:schemeClr val="tx1"/>
                </a:solidFill>
                <a:effectLst/>
                <a:latin typeface="+mn-lt"/>
                <a:ea typeface="Times New Roman" pitchFamily="18" charset="0"/>
                <a:cs typeface="Arial" pitchFamily="34" charset="0"/>
              </a:rPr>
              <a:t> </a:t>
            </a:r>
            <a:r>
              <a:rPr kumimoji="0" lang="es-ES" b="0" i="0" u="none" strike="noStrike" cap="none" normalizeH="0" baseline="0" dirty="0" smtClean="0">
                <a:ln>
                  <a:noFill/>
                </a:ln>
                <a:solidFill>
                  <a:schemeClr val="tx1"/>
                </a:solidFill>
                <a:effectLst/>
                <a:latin typeface="+mn-lt"/>
                <a:ea typeface="Times New Roman" pitchFamily="18" charset="0"/>
                <a:cs typeface="Arial" pitchFamily="34" charset="0"/>
              </a:rPr>
              <a:t>actividades productivas</a:t>
            </a:r>
            <a:endParaRPr kumimoji="0" lang="es-EC" b="0" i="0" u="none" strike="noStrike" cap="none" normalizeH="0" baseline="0" dirty="0" smtClean="0">
              <a:ln>
                <a:noFill/>
              </a:ln>
              <a:solidFill>
                <a:schemeClr val="tx1"/>
              </a:solidFill>
              <a:effectLst/>
              <a:latin typeface="+mn-lt"/>
              <a:cs typeface="Arial" pitchFamily="34" charset="0"/>
            </a:endParaRPr>
          </a:p>
        </p:txBody>
      </p:sp>
      <p:sp>
        <p:nvSpPr>
          <p:cNvPr id="6" name="5 Rectángulo"/>
          <p:cNvSpPr/>
          <p:nvPr/>
        </p:nvSpPr>
        <p:spPr>
          <a:xfrm>
            <a:off x="4499992" y="1772816"/>
            <a:ext cx="2831224"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MECANISMO</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grpSp>
        <p:nvGrpSpPr>
          <p:cNvPr id="16" name="15 Grupo"/>
          <p:cNvGrpSpPr/>
          <p:nvPr/>
        </p:nvGrpSpPr>
        <p:grpSpPr>
          <a:xfrm>
            <a:off x="611560" y="2636912"/>
            <a:ext cx="1730418" cy="1665476"/>
            <a:chOff x="611560" y="2492896"/>
            <a:chExt cx="1730418" cy="1665476"/>
          </a:xfrm>
        </p:grpSpPr>
        <p:pic>
          <p:nvPicPr>
            <p:cNvPr id="37890" name="Picture 2" descr="http://t0.gstatic.com/images?q=tbn:ANd9GcR19Mk_iPfF8ixEVerP3QdkNlaYgy33wwFgbf53IUVKqktVF91r_Q"/>
            <p:cNvPicPr>
              <a:picLocks noChangeAspect="1" noChangeArrowheads="1"/>
            </p:cNvPicPr>
            <p:nvPr/>
          </p:nvPicPr>
          <p:blipFill>
            <a:blip r:embed="rId2" cstate="print"/>
            <a:srcRect/>
            <a:stretch>
              <a:fillRect/>
            </a:stretch>
          </p:blipFill>
          <p:spPr bwMode="auto">
            <a:xfrm>
              <a:off x="611560" y="2492896"/>
              <a:ext cx="1730418" cy="1296144"/>
            </a:xfrm>
            <a:prstGeom prst="rect">
              <a:avLst/>
            </a:prstGeom>
            <a:noFill/>
          </p:spPr>
        </p:pic>
        <p:sp>
          <p:nvSpPr>
            <p:cNvPr id="7" name="6 Rectángulo"/>
            <p:cNvSpPr/>
            <p:nvPr/>
          </p:nvSpPr>
          <p:spPr>
            <a:xfrm>
              <a:off x="1043608" y="3789040"/>
              <a:ext cx="954107" cy="369332"/>
            </a:xfrm>
            <a:prstGeom prst="rect">
              <a:avLst/>
            </a:prstGeom>
          </p:spPr>
          <p:txBody>
            <a:bodyPr wrap="none">
              <a:spAutoFit/>
            </a:bodyPr>
            <a:lstStyle/>
            <a:p>
              <a:r>
                <a:rPr lang="es-ES" dirty="0" smtClean="0">
                  <a:solidFill>
                    <a:prstClr val="black"/>
                  </a:solidFill>
                  <a:latin typeface="+mn-lt"/>
                  <a:ea typeface="Times New Roman" pitchFamily="18" charset="0"/>
                  <a:cs typeface="Arial" pitchFamily="34" charset="0"/>
                </a:rPr>
                <a:t>empresa</a:t>
              </a:r>
              <a:endParaRPr lang="es-EC" dirty="0">
                <a:latin typeface="+mn-lt"/>
              </a:endParaRPr>
            </a:p>
          </p:txBody>
        </p:sp>
      </p:grpSp>
      <p:sp>
        <p:nvSpPr>
          <p:cNvPr id="8" name="7 Flecha a la derecha con bandas"/>
          <p:cNvSpPr/>
          <p:nvPr/>
        </p:nvSpPr>
        <p:spPr>
          <a:xfrm>
            <a:off x="2483768" y="2924944"/>
            <a:ext cx="1064910" cy="794802"/>
          </a:xfrm>
          <a:prstGeom prst="stripedRightArrow">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2000" dirty="0" smtClean="0">
                <a:solidFill>
                  <a:prstClr val="black"/>
                </a:solidFill>
                <a:latin typeface="+mn-lt"/>
                <a:ea typeface="Times New Roman" pitchFamily="18" charset="0"/>
                <a:cs typeface="Arial" pitchFamily="34" charset="0"/>
              </a:rPr>
              <a:t>emite</a:t>
            </a:r>
            <a:endParaRPr lang="es-EC" sz="2000" dirty="0">
              <a:latin typeface="+mn-lt"/>
            </a:endParaRPr>
          </a:p>
        </p:txBody>
      </p:sp>
      <p:grpSp>
        <p:nvGrpSpPr>
          <p:cNvPr id="17" name="16 Grupo"/>
          <p:cNvGrpSpPr/>
          <p:nvPr/>
        </p:nvGrpSpPr>
        <p:grpSpPr>
          <a:xfrm>
            <a:off x="3491880" y="2708920"/>
            <a:ext cx="2016224" cy="1798459"/>
            <a:chOff x="3491880" y="2708920"/>
            <a:chExt cx="2016224" cy="1798459"/>
          </a:xfrm>
        </p:grpSpPr>
        <p:pic>
          <p:nvPicPr>
            <p:cNvPr id="37892" name="Picture 4" descr="http://t2.gstatic.com/images?q=tbn:ANd9GcSYEhAVVeL2oxlJS_L8EaOiDolTAX64uwbcnuKDcuqU44_bqV64"/>
            <p:cNvPicPr>
              <a:picLocks noChangeAspect="1" noChangeArrowheads="1"/>
            </p:cNvPicPr>
            <p:nvPr/>
          </p:nvPicPr>
          <p:blipFill>
            <a:blip r:embed="rId3" cstate="print"/>
            <a:srcRect l="37945" t="19484" r="21190" b="18166"/>
            <a:stretch>
              <a:fillRect/>
            </a:stretch>
          </p:blipFill>
          <p:spPr bwMode="auto">
            <a:xfrm>
              <a:off x="4067944" y="2708920"/>
              <a:ext cx="1008112" cy="1152128"/>
            </a:xfrm>
            <a:prstGeom prst="rect">
              <a:avLst/>
            </a:prstGeom>
            <a:noFill/>
          </p:spPr>
        </p:pic>
        <p:sp>
          <p:nvSpPr>
            <p:cNvPr id="10" name="9 Rectángulo"/>
            <p:cNvSpPr/>
            <p:nvPr/>
          </p:nvSpPr>
          <p:spPr>
            <a:xfrm>
              <a:off x="3491880" y="3861048"/>
              <a:ext cx="2016224" cy="646331"/>
            </a:xfrm>
            <a:prstGeom prst="rect">
              <a:avLst/>
            </a:prstGeom>
          </p:spPr>
          <p:txBody>
            <a:bodyPr wrap="square">
              <a:spAutoFit/>
            </a:bodyPr>
            <a:lstStyle/>
            <a:p>
              <a:pPr algn="ctr"/>
              <a:r>
                <a:rPr lang="es-ES" dirty="0" smtClean="0">
                  <a:solidFill>
                    <a:prstClr val="black"/>
                  </a:solidFill>
                  <a:latin typeface="+mn-lt"/>
                  <a:ea typeface="Times New Roman" pitchFamily="18" charset="0"/>
                  <a:cs typeface="Arial" pitchFamily="34" charset="0"/>
                </a:rPr>
                <a:t>papeles de deuda (obligaciones) </a:t>
              </a:r>
              <a:endParaRPr lang="es-EC" dirty="0">
                <a:latin typeface="+mn-lt"/>
              </a:endParaRPr>
            </a:p>
          </p:txBody>
        </p:sp>
      </p:grpSp>
      <p:sp>
        <p:nvSpPr>
          <p:cNvPr id="11" name="10 Rectángulo"/>
          <p:cNvSpPr/>
          <p:nvPr/>
        </p:nvSpPr>
        <p:spPr>
          <a:xfrm>
            <a:off x="5652120" y="3212976"/>
            <a:ext cx="1338828" cy="369332"/>
          </a:xfrm>
          <a:prstGeom prst="rect">
            <a:avLst/>
          </a:prstGeom>
        </p:spPr>
        <p:txBody>
          <a:bodyPr wrap="none">
            <a:spAutoFit/>
          </a:bodyPr>
          <a:lstStyle/>
          <a:p>
            <a:r>
              <a:rPr lang="es-ES" dirty="0" smtClean="0">
                <a:solidFill>
                  <a:prstClr val="black"/>
                </a:solidFill>
                <a:latin typeface="+mn-lt"/>
                <a:ea typeface="Times New Roman" pitchFamily="18" charset="0"/>
                <a:cs typeface="Arial" pitchFamily="34" charset="0"/>
              </a:rPr>
              <a:t>determinado</a:t>
            </a:r>
            <a:endParaRPr lang="es-EC" dirty="0">
              <a:latin typeface="+mn-lt"/>
            </a:endParaRPr>
          </a:p>
        </p:txBody>
      </p:sp>
      <p:sp>
        <p:nvSpPr>
          <p:cNvPr id="12" name="11 Rectángulo"/>
          <p:cNvSpPr/>
          <p:nvPr/>
        </p:nvSpPr>
        <p:spPr>
          <a:xfrm>
            <a:off x="7740352" y="2689756"/>
            <a:ext cx="550151" cy="523220"/>
          </a:xfrm>
          <a:prstGeom prst="rect">
            <a:avLst/>
          </a:prstGeom>
          <a:noFill/>
        </p:spPr>
        <p:txBody>
          <a:bodyPr wrap="none" lIns="91440" tIns="45720" rIns="91440" bIns="45720">
            <a:spAutoFit/>
          </a:bodyPr>
          <a:lstStyle/>
          <a:p>
            <a:pPr algn="ctr"/>
            <a:r>
              <a:rPr lang="es-E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a:t>
            </a:r>
            <a:endParaRPr lang="es-E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
        <p:nvSpPr>
          <p:cNvPr id="13" name="12 Rectángulo"/>
          <p:cNvSpPr/>
          <p:nvPr/>
        </p:nvSpPr>
        <p:spPr>
          <a:xfrm>
            <a:off x="7688929" y="3429000"/>
            <a:ext cx="1053495" cy="523220"/>
          </a:xfrm>
          <a:prstGeom prst="rect">
            <a:avLst/>
          </a:prstGeom>
          <a:noFill/>
        </p:spPr>
        <p:txBody>
          <a:bodyPr wrap="none" lIns="91440" tIns="45720" rIns="91440" bIns="45720">
            <a:spAutoFit/>
          </a:bodyPr>
          <a:lstStyle/>
          <a:p>
            <a:pPr algn="ctr"/>
            <a:r>
              <a:rPr lang="es-E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Plazo</a:t>
            </a:r>
            <a:endParaRPr lang="es-E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
        <p:nvSpPr>
          <p:cNvPr id="14" name="13 Cinta perforada"/>
          <p:cNvSpPr/>
          <p:nvPr/>
        </p:nvSpPr>
        <p:spPr>
          <a:xfrm>
            <a:off x="467544" y="5085184"/>
            <a:ext cx="3368230" cy="765274"/>
          </a:xfrm>
          <a:prstGeom prst="flowChartPunchedTape">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s-ES" sz="2400" dirty="0" smtClean="0">
                <a:solidFill>
                  <a:sysClr val="windowText" lastClr="000000"/>
                </a:solidFill>
                <a:latin typeface="+mn-lt"/>
                <a:ea typeface="Times New Roman" pitchFamily="18" charset="0"/>
                <a:cs typeface="Arial" pitchFamily="34" charset="0"/>
              </a:rPr>
              <a:t>En el mercado de valores </a:t>
            </a:r>
            <a:endParaRPr lang="es-EC" sz="2400" dirty="0">
              <a:solidFill>
                <a:sysClr val="windowText" lastClr="000000"/>
              </a:solidFill>
              <a:latin typeface="+mn-lt"/>
            </a:endParaRPr>
          </a:p>
        </p:txBody>
      </p:sp>
      <p:sp>
        <p:nvSpPr>
          <p:cNvPr id="15" name="14 Rectángulo"/>
          <p:cNvSpPr/>
          <p:nvPr/>
        </p:nvSpPr>
        <p:spPr>
          <a:xfrm>
            <a:off x="4644008" y="4797152"/>
            <a:ext cx="2089033" cy="369332"/>
          </a:xfrm>
          <a:prstGeom prst="rect">
            <a:avLst/>
          </a:prstGeom>
        </p:spPr>
        <p:txBody>
          <a:bodyPr wrap="none">
            <a:spAutoFit/>
          </a:bodyPr>
          <a:lstStyle/>
          <a:p>
            <a:r>
              <a:rPr lang="es-ES" dirty="0" smtClean="0">
                <a:solidFill>
                  <a:prstClr val="black"/>
                </a:solidFill>
                <a:latin typeface="+mn-lt"/>
                <a:ea typeface="Times New Roman" pitchFamily="18" charset="0"/>
                <a:cs typeface="Arial" pitchFamily="34" charset="0"/>
              </a:rPr>
              <a:t>para captar recursos </a:t>
            </a:r>
            <a:endParaRPr lang="es-EC" dirty="0">
              <a:latin typeface="+mn-lt"/>
            </a:endParaRPr>
          </a:p>
        </p:txBody>
      </p:sp>
      <p:cxnSp>
        <p:nvCxnSpPr>
          <p:cNvPr id="19" name="18 Conector recto de flecha"/>
          <p:cNvCxnSpPr>
            <a:stCxn id="11" idx="3"/>
            <a:endCxn id="12" idx="1"/>
          </p:cNvCxnSpPr>
          <p:nvPr/>
        </p:nvCxnSpPr>
        <p:spPr>
          <a:xfrm flipV="1">
            <a:off x="6990948" y="2951366"/>
            <a:ext cx="749404" cy="44627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20 Conector recto de flecha"/>
          <p:cNvCxnSpPr>
            <a:stCxn id="11" idx="3"/>
            <a:endCxn id="13" idx="1"/>
          </p:cNvCxnSpPr>
          <p:nvPr/>
        </p:nvCxnSpPr>
        <p:spPr>
          <a:xfrm>
            <a:off x="6990948" y="3397642"/>
            <a:ext cx="697981" cy="292968"/>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4" name="23 Abrir llave"/>
          <p:cNvSpPr/>
          <p:nvPr/>
        </p:nvSpPr>
        <p:spPr>
          <a:xfrm>
            <a:off x="4139952" y="4581128"/>
            <a:ext cx="504056" cy="1656184"/>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22" name="21 Botón de acción: Inicio">
            <a:hlinkClick r:id="rId4"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000"/>
                                        <p:tgtEl>
                                          <p:spTgt spid="3"/>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1000"/>
                                        <p:tgtEl>
                                          <p:spTgt spid="8"/>
                                        </p:tgtEl>
                                      </p:cBhvr>
                                    </p:animEffect>
                                  </p:childTnLst>
                                </p:cTn>
                              </p:par>
                            </p:childTnLst>
                          </p:cTn>
                        </p:par>
                        <p:par>
                          <p:cTn id="24" fill="hold">
                            <p:stCondLst>
                              <p:cond delay="4500"/>
                            </p:stCondLst>
                            <p:childTnLst>
                              <p:par>
                                <p:cTn id="25" presetID="16" presetClass="entr" presetSubtype="2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Horizontal)">
                                      <p:cBhvr>
                                        <p:cTn id="27" dur="500"/>
                                        <p:tgtEl>
                                          <p:spTgt spid="17"/>
                                        </p:tgtEl>
                                      </p:cBhvr>
                                    </p:animEffect>
                                  </p:childTnLst>
                                </p:cTn>
                              </p:par>
                            </p:childTnLst>
                          </p:cTn>
                        </p:par>
                        <p:par>
                          <p:cTn id="28" fill="hold">
                            <p:stCondLst>
                              <p:cond delay="50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childTnLst>
                          </p:cTn>
                        </p:par>
                        <p:par>
                          <p:cTn id="32" fill="hold">
                            <p:stCondLst>
                              <p:cond delay="6000"/>
                            </p:stCondLst>
                            <p:childTnLst>
                              <p:par>
                                <p:cTn id="33" presetID="1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plus(in)">
                                      <p:cBhvr>
                                        <p:cTn id="35" dur="500"/>
                                        <p:tgtEl>
                                          <p:spTgt spid="19"/>
                                        </p:tgtEl>
                                      </p:cBhvr>
                                    </p:animEffect>
                                  </p:childTnLst>
                                </p:cTn>
                              </p:par>
                            </p:childTnLst>
                          </p:cTn>
                        </p:par>
                        <p:par>
                          <p:cTn id="36" fill="hold">
                            <p:stCondLst>
                              <p:cond delay="6500"/>
                            </p:stCondLst>
                            <p:childTnLst>
                              <p:par>
                                <p:cTn id="37" presetID="22" presetClass="entr" presetSubtype="2"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1000"/>
                                        <p:tgtEl>
                                          <p:spTgt spid="12"/>
                                        </p:tgtEl>
                                      </p:cBhvr>
                                    </p:animEffect>
                                  </p:childTnLst>
                                </p:cTn>
                              </p:par>
                            </p:childTnLst>
                          </p:cTn>
                        </p:par>
                        <p:par>
                          <p:cTn id="40" fill="hold">
                            <p:stCondLst>
                              <p:cond delay="7500"/>
                            </p:stCondLst>
                            <p:childTnLst>
                              <p:par>
                                <p:cTn id="41" presetID="2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800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1000"/>
                                        <p:tgtEl>
                                          <p:spTgt spid="13"/>
                                        </p:tgtEl>
                                      </p:cBhvr>
                                    </p:animEffect>
                                  </p:childTnLst>
                                </p:cTn>
                              </p:par>
                            </p:childTnLst>
                          </p:cTn>
                        </p:par>
                        <p:par>
                          <p:cTn id="48" fill="hold">
                            <p:stCondLst>
                              <p:cond delay="9000"/>
                            </p:stCondLst>
                            <p:childTnLst>
                              <p:par>
                                <p:cTn id="49" presetID="22" presetClass="entr" presetSubtype="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1000"/>
                                        <p:tgtEl>
                                          <p:spTgt spid="14"/>
                                        </p:tgtEl>
                                      </p:cBhvr>
                                    </p:animEffect>
                                  </p:childTnLst>
                                </p:cTn>
                              </p:par>
                            </p:childTnLst>
                          </p:cTn>
                        </p:par>
                        <p:par>
                          <p:cTn id="52" fill="hold">
                            <p:stCondLst>
                              <p:cond delay="10000"/>
                            </p:stCondLst>
                            <p:childTnLst>
                              <p:par>
                                <p:cTn id="53" presetID="16" presetClass="entr" presetSubtype="2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Horizontal)">
                                      <p:cBhvr>
                                        <p:cTn id="55" dur="1000"/>
                                        <p:tgtEl>
                                          <p:spTgt spid="24"/>
                                        </p:tgtEl>
                                      </p:cBhvr>
                                    </p:animEffect>
                                  </p:childTnLst>
                                </p:cTn>
                              </p:par>
                            </p:childTnLst>
                          </p:cTn>
                        </p:par>
                        <p:par>
                          <p:cTn id="56" fill="hold">
                            <p:stCondLst>
                              <p:cond delay="11000"/>
                            </p:stCondLst>
                            <p:childTnLst>
                              <p:par>
                                <p:cTn id="57" presetID="22" presetClass="entr" presetSubtype="2"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1000"/>
                                        <p:tgtEl>
                                          <p:spTgt spid="15"/>
                                        </p:tgtEl>
                                      </p:cBhvr>
                                    </p:animEffect>
                                  </p:childTnLst>
                                </p:cTn>
                              </p:par>
                            </p:childTnLst>
                          </p:cTn>
                        </p:par>
                        <p:par>
                          <p:cTn id="60" fill="hold">
                            <p:stCondLst>
                              <p:cond delay="12000"/>
                            </p:stCondLst>
                            <p:childTnLst>
                              <p:par>
                                <p:cTn id="61" presetID="22" presetClass="entr" presetSubtype="2" fill="hold" grpId="0" nodeType="afterEffect">
                                  <p:stCondLst>
                                    <p:cond delay="0"/>
                                  </p:stCondLst>
                                  <p:childTnLst>
                                    <p:set>
                                      <p:cBhvr>
                                        <p:cTn id="62" dur="1" fill="hold">
                                          <p:stCondLst>
                                            <p:cond delay="0"/>
                                          </p:stCondLst>
                                        </p:cTn>
                                        <p:tgtEl>
                                          <p:spTgt spid="89089"/>
                                        </p:tgtEl>
                                        <p:attrNameLst>
                                          <p:attrName>style.visibility</p:attrName>
                                        </p:attrNameLst>
                                      </p:cBhvr>
                                      <p:to>
                                        <p:strVal val="visible"/>
                                      </p:to>
                                    </p:set>
                                    <p:animEffect transition="in" filter="wipe(right)">
                                      <p:cBhvr>
                                        <p:cTn id="63" dur="1000"/>
                                        <p:tgtEl>
                                          <p:spTgt spid="89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9089" grpId="0"/>
      <p:bldP spid="6" grpId="0"/>
      <p:bldP spid="8" grpId="0" animBg="1"/>
      <p:bldP spid="11" grpId="0"/>
      <p:bldP spid="12" grpId="0"/>
      <p:bldP spid="13" grpId="0"/>
      <p:bldP spid="14" grpId="0" animBg="1"/>
      <p:bldP spid="15" grpId="0"/>
      <p:bldP spid="2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620688"/>
            <a:ext cx="7925678" cy="1446550"/>
          </a:xfrm>
          <a:prstGeom prst="rect">
            <a:avLst/>
          </a:prstGeom>
          <a:noFill/>
        </p:spPr>
        <p:txBody>
          <a:bodyPr wrap="square" lIns="91440" tIns="45720" rIns="91440" bIns="45720">
            <a:spAutoFit/>
          </a:bodyPr>
          <a:lstStyle/>
          <a:p>
            <a:pPr algn="ctr"/>
            <a:r>
              <a:rPr kumimoji="0" lang="es-EC" sz="4400" b="1" i="0" u="none" strike="noStrike" cap="none" spc="0" normalizeH="0" baseline="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ea typeface="Calibri" pitchFamily="34" charset="0"/>
                <a:cs typeface="Times New Roman" pitchFamily="18" charset="0"/>
              </a:rPr>
              <a:t>¿QUIENES PUEDEN EMITIR?</a:t>
            </a:r>
            <a:endParaRPr lang="es-EC"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4 Disco magnético"/>
          <p:cNvSpPr/>
          <p:nvPr/>
        </p:nvSpPr>
        <p:spPr>
          <a:xfrm>
            <a:off x="539552" y="2348880"/>
            <a:ext cx="2165978" cy="733663"/>
          </a:xfrm>
          <a:prstGeom prst="flowChartMagneticDisk">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lvl="0" algn="ctr"/>
            <a:r>
              <a:rPr lang="es-ES" dirty="0" smtClean="0">
                <a:latin typeface="+mn-lt"/>
              </a:rPr>
              <a:t>Compañías anónimas</a:t>
            </a:r>
            <a:endParaRPr lang="es-EC" dirty="0">
              <a:latin typeface="+mn-lt"/>
            </a:endParaRPr>
          </a:p>
        </p:txBody>
      </p:sp>
      <p:sp>
        <p:nvSpPr>
          <p:cNvPr id="6" name="5 Disco magnético"/>
          <p:cNvSpPr/>
          <p:nvPr/>
        </p:nvSpPr>
        <p:spPr>
          <a:xfrm>
            <a:off x="4499992" y="2420888"/>
            <a:ext cx="3820277" cy="733663"/>
          </a:xfrm>
          <a:prstGeom prst="flowChartMagneticDisk">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lgn="ctr"/>
            <a:r>
              <a:rPr lang="es-ES" dirty="0" smtClean="0">
                <a:latin typeface="+mn-lt"/>
              </a:rPr>
              <a:t>Compañías de responsabilidad limitada</a:t>
            </a:r>
            <a:endParaRPr lang="es-EC" dirty="0">
              <a:latin typeface="+mn-lt"/>
            </a:endParaRPr>
          </a:p>
        </p:txBody>
      </p:sp>
      <p:sp>
        <p:nvSpPr>
          <p:cNvPr id="7" name="6 Disco magnético"/>
          <p:cNvSpPr/>
          <p:nvPr/>
        </p:nvSpPr>
        <p:spPr>
          <a:xfrm>
            <a:off x="971600" y="3356992"/>
            <a:ext cx="4572000" cy="1283910"/>
          </a:xfrm>
          <a:prstGeom prst="flowChartMagneticDisk">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s-ES" dirty="0" smtClean="0">
                <a:latin typeface="+mn-lt"/>
              </a:rPr>
              <a:t>Sucursales de compañías extranjeras domiciliadas en el Ecuador</a:t>
            </a:r>
            <a:endParaRPr lang="es-EC" dirty="0">
              <a:latin typeface="+mn-lt"/>
            </a:endParaRPr>
          </a:p>
        </p:txBody>
      </p:sp>
      <p:sp>
        <p:nvSpPr>
          <p:cNvPr id="8" name="7 Disco magnético"/>
          <p:cNvSpPr/>
          <p:nvPr/>
        </p:nvSpPr>
        <p:spPr>
          <a:xfrm>
            <a:off x="3851920" y="4941168"/>
            <a:ext cx="4572000" cy="1283910"/>
          </a:xfrm>
          <a:prstGeom prst="flowChartMagneticDisk">
            <a:avLst/>
          </a:prstGeom>
        </p:spPr>
        <p:style>
          <a:lnRef idx="1">
            <a:schemeClr val="accent6"/>
          </a:lnRef>
          <a:fillRef idx="2">
            <a:schemeClr val="accent6"/>
          </a:fillRef>
          <a:effectRef idx="1">
            <a:schemeClr val="accent6"/>
          </a:effectRef>
          <a:fontRef idx="minor">
            <a:schemeClr val="dk1"/>
          </a:fontRef>
        </p:style>
        <p:txBody>
          <a:bodyPr>
            <a:spAutoFit/>
          </a:bodyPr>
          <a:lstStyle/>
          <a:p>
            <a:pPr lvl="0" algn="ctr"/>
            <a:r>
              <a:rPr lang="es-ES" dirty="0" smtClean="0">
                <a:latin typeface="+mn-lt"/>
              </a:rPr>
              <a:t>Organismos seccionales que reconocen o crean una deuda a cargo de la emisora.</a:t>
            </a:r>
            <a:endParaRPr lang="es-EC" dirty="0">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043608" y="692696"/>
          <a:ext cx="76328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251520" y="548680"/>
            <a:ext cx="582211" cy="6055504"/>
          </a:xfrm>
          <a:prstGeom prst="rect">
            <a:avLst/>
          </a:prstGeom>
        </p:spPr>
        <p:txBody>
          <a:bodyPr vert="wordArtVert" wrap="none">
            <a:spAutoFit/>
          </a:bodyPr>
          <a:lstStyle/>
          <a:p>
            <a:pPr algn="ctr"/>
            <a:r>
              <a:rPr lang="es-ES" sz="2400" b="1" dirty="0" smtClean="0">
                <a:solidFill>
                  <a:srgbClr val="FF0000"/>
                </a:solidFill>
                <a:latin typeface="+mn-lt"/>
              </a:rPr>
              <a:t>CARACTERÍSTICAS</a:t>
            </a:r>
            <a:endParaRPr lang="es-EC" sz="2400" dirty="0">
              <a:solidFill>
                <a:srgbClr val="FF0000"/>
              </a:solidFill>
              <a:latin typeface="+mn-lt"/>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620688"/>
            <a:ext cx="7586859" cy="1200329"/>
          </a:xfrm>
          <a:prstGeom prst="rect">
            <a:avLst/>
          </a:prstGeom>
          <a:noFill/>
        </p:spPr>
        <p:txBody>
          <a:bodyPr wrap="square" lIns="91440" tIns="45720" rIns="91440" bIns="45720">
            <a:spAutoFit/>
          </a:bodyPr>
          <a:lstStyle/>
          <a:p>
            <a:pPr algn="ctr"/>
            <a:r>
              <a:rPr kumimoji="0" lang="es-EC" sz="3600" b="1" i="0" u="none" strike="noStrike" cap="none" spc="0"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ea typeface="Calibri" pitchFamily="34" charset="0"/>
                <a:cs typeface="Times New Roman" pitchFamily="18" charset="0"/>
              </a:rPr>
              <a:t>TIPOS DE OBLIGACIONES SE PUEDE EMITIR</a:t>
            </a:r>
            <a:endParaRPr lang="es-EC"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4" name="3 Diagrama"/>
          <p:cNvGraphicFramePr/>
          <p:nvPr/>
        </p:nvGraphicFramePr>
        <p:xfrm>
          <a:off x="1043608" y="2276872"/>
          <a:ext cx="70567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99792" y="620688"/>
            <a:ext cx="3788089" cy="923330"/>
          </a:xfrm>
          <a:prstGeom prst="rect">
            <a:avLst/>
          </a:prstGeom>
          <a:noFill/>
        </p:spPr>
        <p:txBody>
          <a:bodyPr wrap="none" lIns="91440" tIns="45720" rIns="91440" bIns="45720">
            <a:spAutoFit/>
          </a:bodyPr>
          <a:lstStyle/>
          <a:p>
            <a:pPr algn="ctr"/>
            <a:r>
              <a:rPr kumimoji="0" lang="es-EC" sz="54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VENTAJAS</a:t>
            </a:r>
            <a:endParaRPr lang="es-EC"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3 Diagrama"/>
          <p:cNvGraphicFramePr/>
          <p:nvPr/>
        </p:nvGraphicFramePr>
        <p:xfrm>
          <a:off x="1115616" y="1628800"/>
          <a:ext cx="7632848"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764704"/>
            <a:ext cx="525002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C" sz="5400" b="1" dirty="0" smtClean="0">
                <a:ln/>
                <a:solidFill>
                  <a:schemeClr val="accent3"/>
                </a:solidFill>
              </a:rPr>
              <a:t>DESVENTAJAS</a:t>
            </a:r>
            <a:endParaRPr lang="es-EC" sz="5400" b="1" dirty="0">
              <a:ln/>
              <a:solidFill>
                <a:schemeClr val="accent3"/>
              </a:solidFill>
            </a:endParaRPr>
          </a:p>
        </p:txBody>
      </p:sp>
      <p:graphicFrame>
        <p:nvGraphicFramePr>
          <p:cNvPr id="3" name="2 Diagrama"/>
          <p:cNvGraphicFramePr/>
          <p:nvPr/>
        </p:nvGraphicFramePr>
        <p:xfrm>
          <a:off x="611560" y="1772816"/>
          <a:ext cx="76328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755576" y="3068960"/>
            <a:ext cx="810039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indent="-355600" eaLnBrk="0" hangingPunct="0">
              <a:lnSpc>
                <a:spcPct val="150000"/>
              </a:lnSpc>
            </a:pPr>
            <a:r>
              <a:rPr lang="es-ES" sz="2000" dirty="0" smtClean="0">
                <a:latin typeface="Times New Roman" pitchFamily="18" charset="0"/>
                <a:ea typeface="Times New Roman" pitchFamily="18" charset="0"/>
                <a:cs typeface="Times New Roman" pitchFamily="18" charset="0"/>
              </a:rPr>
              <a:t>4.1.</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2" action="ppaction://hlinksldjump"/>
              </a:rPr>
              <a:t>ANÁLISIS DE LOS ESTADOS FINANCIEROS (2008-2009-2010)</a:t>
            </a:r>
            <a:endParaRPr lang="es-ES" sz="2000" dirty="0" smtClean="0">
              <a:latin typeface="Times New Roman" pitchFamily="18" charset="0"/>
              <a:ea typeface="Times New Roman" pitchFamily="18" charset="0"/>
              <a:cs typeface="Times New Roman" pitchFamily="18" charset="0"/>
            </a:endParaRPr>
          </a:p>
          <a:p>
            <a:pPr marL="355600" indent="-355600" eaLnBrk="0" hangingPunct="0">
              <a:lnSpc>
                <a:spcPct val="150000"/>
              </a:lnSpc>
            </a:pPr>
            <a:r>
              <a:rPr lang="es-ES" sz="2000" dirty="0" smtClean="0">
                <a:latin typeface="Times New Roman" pitchFamily="18" charset="0"/>
                <a:ea typeface="Times New Roman" pitchFamily="18" charset="0"/>
                <a:cs typeface="Times New Roman" pitchFamily="18" charset="0"/>
              </a:rPr>
              <a:t>4.2.</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rPr>
              <a:t>ANÁLISIS DE LAS POLÍTICAS DE INVERSIONES</a:t>
            </a:r>
            <a:endParaRPr lang="es-EC" sz="2000" dirty="0" smtClean="0">
              <a:latin typeface="Times New Roman" pitchFamily="18" charset="0"/>
              <a:ea typeface="Times New Roman" pitchFamily="18" charset="0"/>
              <a:cs typeface="Times New Roman" pitchFamily="18" charset="0"/>
            </a:endParaRPr>
          </a:p>
          <a:p>
            <a:pPr marL="355600" indent="-355600" eaLnBrk="0" hangingPunct="0">
              <a:lnSpc>
                <a:spcPct val="150000"/>
              </a:lnSpc>
            </a:pPr>
            <a:r>
              <a:rPr lang="es-ES" sz="2000" dirty="0" smtClean="0">
                <a:latin typeface="Times New Roman" pitchFamily="18" charset="0"/>
                <a:ea typeface="Times New Roman" pitchFamily="18" charset="0"/>
                <a:cs typeface="Times New Roman" pitchFamily="18" charset="0"/>
              </a:rPr>
              <a:t>4.3.</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3" action="ppaction://hlinksldjump"/>
              </a:rPr>
              <a:t>ANÁLISIS BÁSICO DE RIESGO DE LA EMPRESA.</a:t>
            </a:r>
            <a:endParaRPr lang="es-EC" sz="2000" dirty="0" smtClean="0">
              <a:latin typeface="Times New Roman" pitchFamily="18" charset="0"/>
              <a:ea typeface="Times New Roman" pitchFamily="18" charset="0"/>
              <a:cs typeface="Times New Roman" pitchFamily="18" charset="0"/>
            </a:endParaRPr>
          </a:p>
          <a:p>
            <a:pPr marL="355600" indent="-355600" eaLnBrk="0" hangingPunct="0">
              <a:lnSpc>
                <a:spcPct val="150000"/>
              </a:lnSpc>
            </a:pPr>
            <a:r>
              <a:rPr lang="es-ES" sz="2000" dirty="0" smtClean="0">
                <a:latin typeface="Times New Roman" pitchFamily="18" charset="0"/>
                <a:ea typeface="Times New Roman" pitchFamily="18" charset="0"/>
                <a:cs typeface="Times New Roman" pitchFamily="18" charset="0"/>
              </a:rPr>
              <a:t>4.4.</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4" action="ppaction://hlinksldjump"/>
              </a:rPr>
              <a:t>COBERTURAS FINANCIERAS</a:t>
            </a:r>
            <a:endParaRPr lang="es-EC" sz="2000" dirty="0" smtClean="0">
              <a:latin typeface="Times New Roman" pitchFamily="18" charset="0"/>
              <a:ea typeface="Times New Roman" pitchFamily="18" charset="0"/>
              <a:cs typeface="Times New Roman" pitchFamily="18" charset="0"/>
            </a:endParaRPr>
          </a:p>
          <a:p>
            <a:pPr marL="355600" indent="-355600" eaLnBrk="0" hangingPunct="0">
              <a:lnSpc>
                <a:spcPct val="150000"/>
              </a:lnSpc>
            </a:pPr>
            <a:r>
              <a:rPr lang="es-ES" sz="2000" dirty="0" smtClean="0">
                <a:latin typeface="Times New Roman" pitchFamily="18" charset="0"/>
                <a:ea typeface="Times New Roman" pitchFamily="18" charset="0"/>
                <a:cs typeface="Times New Roman" pitchFamily="18" charset="0"/>
              </a:rPr>
              <a:t>4.5.</a:t>
            </a:r>
            <a:r>
              <a:rPr lang="es-EC" sz="2000" dirty="0" smtClean="0">
                <a:latin typeface="Times New Roman" pitchFamily="18" charset="0"/>
                <a:ea typeface="Times New Roman" pitchFamily="18" charset="0"/>
                <a:cs typeface="Times New Roman" pitchFamily="18" charset="0"/>
              </a:rPr>
              <a:t>	</a:t>
            </a:r>
            <a:r>
              <a:rPr lang="es-ES" sz="2000" dirty="0" smtClean="0">
                <a:latin typeface="Times New Roman" pitchFamily="18" charset="0"/>
                <a:ea typeface="Times New Roman" pitchFamily="18" charset="0"/>
                <a:cs typeface="Times New Roman" pitchFamily="18" charset="0"/>
                <a:hlinkClick r:id="rId5" action="ppaction://hlinksldjump"/>
              </a:rPr>
              <a:t>ANÁLISIS DE LA CAPACIDAD DE PAGO</a:t>
            </a:r>
            <a:endParaRPr lang="es-EC" sz="2000" dirty="0" smtClean="0">
              <a:latin typeface="Times New Roman" pitchFamily="18" charset="0"/>
              <a:ea typeface="Times New Roman" pitchFamily="18" charset="0"/>
              <a:cs typeface="Times New Roman" pitchFamily="18" charset="0"/>
            </a:endParaRPr>
          </a:p>
          <a:p>
            <a:pPr>
              <a:lnSpc>
                <a:spcPct val="150000"/>
              </a:lnSpc>
            </a:pPr>
            <a:r>
              <a:rPr lang="es-ES" sz="2000" dirty="0" smtClean="0">
                <a:latin typeface="Times New Roman" pitchFamily="18" charset="0"/>
                <a:cs typeface="Times New Roman" pitchFamily="18" charset="0"/>
              </a:rPr>
              <a:t>4.6.</a:t>
            </a:r>
            <a:r>
              <a:rPr lang="es-EC" sz="2000" dirty="0" smtClean="0">
                <a:latin typeface="Times New Roman" pitchFamily="18" charset="0"/>
                <a:cs typeface="Times New Roman" pitchFamily="18" charset="0"/>
              </a:rPr>
              <a:t>	</a:t>
            </a:r>
            <a:r>
              <a:rPr lang="es-ES" sz="2000" dirty="0" smtClean="0">
                <a:latin typeface="Times New Roman" pitchFamily="18" charset="0"/>
                <a:cs typeface="Times New Roman" pitchFamily="18" charset="0"/>
              </a:rPr>
              <a:t>ANÁLISIS DE GARANTÍAS</a:t>
            </a:r>
            <a:endParaRPr lang="es-EC" sz="2000" dirty="0" smtClean="0">
              <a:latin typeface="Times New Roman" pitchFamily="18" charset="0"/>
              <a:cs typeface="Times New Roman" pitchFamily="18" charset="0"/>
            </a:endParaRPr>
          </a:p>
          <a:p>
            <a:pPr marL="355600" marR="0" lvl="0" indent="-355600" defTabSz="914400" eaLnBrk="0" latinLnBrk="0" hangingPunct="0">
              <a:lnSpc>
                <a:spcPct val="100000"/>
              </a:lnSpc>
              <a:buClrTx/>
              <a:buSzTx/>
              <a:buFontTx/>
              <a:buNone/>
            </a:pPr>
            <a:endParaRPr lang="es-ES" sz="2000" dirty="0" smtClean="0">
              <a:latin typeface="Times New Roman" pitchFamily="18" charset="0"/>
              <a:ea typeface="Times New Roman" pitchFamily="18" charset="0"/>
              <a:cs typeface="Times New Roman" pitchFamily="18" charset="0"/>
            </a:endParaRPr>
          </a:p>
        </p:txBody>
      </p:sp>
      <p:sp>
        <p:nvSpPr>
          <p:cNvPr id="3" name="2 Rectángulo"/>
          <p:cNvSpPr/>
          <p:nvPr/>
        </p:nvSpPr>
        <p:spPr>
          <a:xfrm>
            <a:off x="2555776" y="476672"/>
            <a:ext cx="4339650" cy="923330"/>
          </a:xfrm>
          <a:prstGeom prst="rect">
            <a:avLst/>
          </a:prstGeom>
          <a:noFill/>
        </p:spPr>
        <p:txBody>
          <a:bodyPr wrap="non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rPr>
              <a:t>CONTENIDO</a:t>
            </a:r>
            <a:endParaRPr lang="es-ES" sz="5400" b="1" cap="none" spc="0" dirty="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endParaRPr>
          </a:p>
        </p:txBody>
      </p:sp>
      <p:sp>
        <p:nvSpPr>
          <p:cNvPr id="4" name="3 Rectángulo">
            <a:hlinkClick r:id="rId6" action="ppaction://hlinksldjump"/>
          </p:cNvPr>
          <p:cNvSpPr/>
          <p:nvPr/>
        </p:nvSpPr>
        <p:spPr>
          <a:xfrm>
            <a:off x="1187624" y="1628800"/>
            <a:ext cx="7382797" cy="1384995"/>
          </a:xfrm>
          <a:prstGeom prst="rect">
            <a:avLst/>
          </a:prstGeom>
        </p:spPr>
        <p:txBody>
          <a:bodyPr wrap="square">
            <a:spAutoFit/>
          </a:bodyPr>
          <a:lstStyle/>
          <a:p>
            <a:pPr lvl="0" algn="ctr" eaLnBrk="0" hangingPunct="0">
              <a:tabLst>
                <a:tab pos="5033963" algn="r"/>
              </a:tabLst>
            </a:pPr>
            <a:r>
              <a:rPr lang="es-ES" sz="2800" dirty="0" smtClean="0">
                <a:solidFill>
                  <a:srgbClr val="FF3399"/>
                </a:solidFill>
                <a:latin typeface="Times New Roman" pitchFamily="18" charset="0"/>
                <a:ea typeface="Times New Roman" pitchFamily="18" charset="0"/>
                <a:cs typeface="Times New Roman" pitchFamily="18" charset="0"/>
                <a:hlinkClick r:id="rId7" action="ppaction://hlinksldjump"/>
              </a:rPr>
              <a:t>CAPÍTULO IV: ANÁLISIS DE LA SITUACIÓN ECONÓMICA E INGRESOS DE LA EMPRESA AGESE CÍA. LTDA.</a:t>
            </a:r>
            <a:endParaRPr lang="es-EC" sz="2800" dirty="0" smtClean="0">
              <a:solidFill>
                <a:srgbClr val="FF3399"/>
              </a:solidFill>
              <a:latin typeface="Times New Roman" pitchFamily="18" charset="0"/>
              <a:ea typeface="Times New Roman" pitchFamily="18" charset="0"/>
              <a:cs typeface="Times New Roman" pitchFamily="18" charset="0"/>
            </a:endParaRPr>
          </a:p>
        </p:txBody>
      </p:sp>
      <p:sp>
        <p:nvSpPr>
          <p:cNvPr id="5" name="4 Botón de acción: Hacia delante o Siguiente">
            <a:hlinkClick r:id="" action="ppaction://hlinkshowjump?jump=nextslide" highlightClick="1"/>
          </p:cNvPr>
          <p:cNvSpPr/>
          <p:nvPr/>
        </p:nvSpPr>
        <p:spPr>
          <a:xfrm>
            <a:off x="8388424" y="6237312"/>
            <a:ext cx="792088" cy="62068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908720"/>
            <a:ext cx="827226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RAZONES PARA UTILIZAR</a:t>
            </a:r>
            <a:endParaRPr lang="es-EC"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graphicFrame>
        <p:nvGraphicFramePr>
          <p:cNvPr id="3" name="2 Diagrama"/>
          <p:cNvGraphicFramePr/>
          <p:nvPr/>
        </p:nvGraphicFramePr>
        <p:xfrm>
          <a:off x="1619672"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692696"/>
            <a:ext cx="7416824" cy="1200329"/>
          </a:xfrm>
          <a:prstGeom prst="rect">
            <a:avLst/>
          </a:prstGeom>
        </p:spPr>
        <p:txBody>
          <a:bodyPr wrap="square">
            <a:spAutoFit/>
          </a:bodyPr>
          <a:lstStyle/>
          <a:p>
            <a:pPr lvl="1" algn="ctr"/>
            <a:r>
              <a:rPr lang="es-ES" sz="2400" b="1" dirty="0" smtClean="0">
                <a:solidFill>
                  <a:schemeClr val="accent6">
                    <a:lumMod val="75000"/>
                  </a:schemeClr>
                </a:solidFill>
                <a:latin typeface="Bodoni MT Black" pitchFamily="18" charset="0"/>
              </a:rPr>
              <a:t>ANÁLISIS Y DIAGNÓSTICO DE LA EMISIÓN DE OBLIGACIONES DENTRO DEL MERCADO BURSÁTIL</a:t>
            </a:r>
            <a:endParaRPr lang="es-EC" sz="2400" b="1" dirty="0">
              <a:solidFill>
                <a:schemeClr val="accent6">
                  <a:lumMod val="75000"/>
                </a:schemeClr>
              </a:solidFill>
              <a:latin typeface="Bodoni MT Black" pitchFamily="18" charset="0"/>
            </a:endParaRPr>
          </a:p>
        </p:txBody>
      </p:sp>
      <p:sp>
        <p:nvSpPr>
          <p:cNvPr id="3" name="2 Cubo"/>
          <p:cNvSpPr/>
          <p:nvPr/>
        </p:nvSpPr>
        <p:spPr>
          <a:xfrm>
            <a:off x="2483768" y="5301208"/>
            <a:ext cx="4572000" cy="858857"/>
          </a:xfrm>
          <a:prstGeom prst="cube">
            <a:avLst/>
          </a:prstGeom>
          <a:ln w="28575">
            <a:solidFill>
              <a:schemeClr val="tx1"/>
            </a:solidFill>
          </a:ln>
        </p:spPr>
        <p:style>
          <a:lnRef idx="1">
            <a:schemeClr val="accent5"/>
          </a:lnRef>
          <a:fillRef idx="3">
            <a:schemeClr val="accent5"/>
          </a:fillRef>
          <a:effectRef idx="2">
            <a:schemeClr val="accent5"/>
          </a:effectRef>
          <a:fontRef idx="minor">
            <a:schemeClr val="lt1"/>
          </a:fontRef>
        </p:style>
        <p:txBody>
          <a:bodyPr>
            <a:spAutoFit/>
          </a:bodyPr>
          <a:lstStyle/>
          <a:p>
            <a:pPr algn="ctr">
              <a:lnSpc>
                <a:spcPct val="150000"/>
              </a:lnSpc>
            </a:pPr>
            <a:r>
              <a:rPr lang="es-ES" sz="2400" dirty="0" smtClean="0">
                <a:solidFill>
                  <a:schemeClr val="tx1"/>
                </a:solidFill>
                <a:latin typeface="+mn-lt"/>
              </a:rPr>
              <a:t>por medio de títulos valores</a:t>
            </a:r>
            <a:endParaRPr lang="es-EC" sz="2400" dirty="0">
              <a:solidFill>
                <a:schemeClr val="tx1"/>
              </a:solidFill>
              <a:latin typeface="+mn-lt"/>
            </a:endParaRPr>
          </a:p>
        </p:txBody>
      </p:sp>
      <p:sp>
        <p:nvSpPr>
          <p:cNvPr id="5" name="4 Pentágono"/>
          <p:cNvSpPr/>
          <p:nvPr/>
        </p:nvSpPr>
        <p:spPr>
          <a:xfrm>
            <a:off x="2699792" y="2204864"/>
            <a:ext cx="1064725" cy="523220"/>
          </a:xfrm>
          <a:prstGeom prst="homePlate">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s-ES" sz="2800" dirty="0" smtClean="0">
                <a:solidFill>
                  <a:prstClr val="black"/>
                </a:solidFill>
                <a:latin typeface="Times New Roman"/>
              </a:rPr>
              <a:t>Parte</a:t>
            </a:r>
            <a:endParaRPr lang="es-EC" sz="2800" dirty="0"/>
          </a:p>
        </p:txBody>
      </p:sp>
      <p:sp>
        <p:nvSpPr>
          <p:cNvPr id="6" name="5 Marco"/>
          <p:cNvSpPr/>
          <p:nvPr/>
        </p:nvSpPr>
        <p:spPr>
          <a:xfrm>
            <a:off x="4249136" y="2204864"/>
            <a:ext cx="3342887" cy="695265"/>
          </a:xfrm>
          <a:prstGeom prst="frame">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s-ES" sz="2800" dirty="0" smtClean="0">
                <a:solidFill>
                  <a:prstClr val="black"/>
                </a:solidFill>
                <a:latin typeface="Times New Roman"/>
              </a:rPr>
              <a:t>mercado de capitales</a:t>
            </a:r>
            <a:endParaRPr lang="es-EC" sz="2800" dirty="0"/>
          </a:p>
        </p:txBody>
      </p:sp>
      <p:sp>
        <p:nvSpPr>
          <p:cNvPr id="7" name="6 Conector fuera de página"/>
          <p:cNvSpPr/>
          <p:nvPr/>
        </p:nvSpPr>
        <p:spPr>
          <a:xfrm>
            <a:off x="251520" y="3861048"/>
            <a:ext cx="1758816" cy="649724"/>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lgn="ctr"/>
            <a:r>
              <a:rPr lang="es-ES" sz="2800" dirty="0" smtClean="0">
                <a:solidFill>
                  <a:prstClr val="black"/>
                </a:solidFill>
                <a:latin typeface="Times New Roman"/>
              </a:rPr>
              <a:t> Empresas </a:t>
            </a:r>
            <a:endParaRPr lang="es-EC" sz="2800" dirty="0"/>
          </a:p>
        </p:txBody>
      </p:sp>
      <p:sp>
        <p:nvSpPr>
          <p:cNvPr id="8" name="7 Rectángulo"/>
          <p:cNvSpPr/>
          <p:nvPr/>
        </p:nvSpPr>
        <p:spPr>
          <a:xfrm>
            <a:off x="2555776" y="3573016"/>
            <a:ext cx="1018227" cy="369332"/>
          </a:xfrm>
          <a:prstGeom prst="rect">
            <a:avLst/>
          </a:prstGeom>
        </p:spPr>
        <p:txBody>
          <a:bodyPr wrap="none">
            <a:spAutoFit/>
          </a:bodyPr>
          <a:lstStyle/>
          <a:p>
            <a:pPr algn="ctr"/>
            <a:r>
              <a:rPr lang="es-ES" dirty="0" smtClean="0">
                <a:solidFill>
                  <a:prstClr val="black"/>
                </a:solidFill>
                <a:latin typeface="Times New Roman"/>
              </a:rPr>
              <a:t>negocian</a:t>
            </a:r>
            <a:endParaRPr lang="es-EC" dirty="0"/>
          </a:p>
        </p:txBody>
      </p:sp>
      <p:sp>
        <p:nvSpPr>
          <p:cNvPr id="9" name="8 Rectángulo"/>
          <p:cNvSpPr/>
          <p:nvPr/>
        </p:nvSpPr>
        <p:spPr>
          <a:xfrm>
            <a:off x="4533284" y="3573016"/>
            <a:ext cx="902812" cy="369332"/>
          </a:xfrm>
          <a:prstGeom prst="rect">
            <a:avLst/>
          </a:prstGeom>
        </p:spPr>
        <p:txBody>
          <a:bodyPr wrap="none">
            <a:spAutoFit/>
          </a:bodyPr>
          <a:lstStyle/>
          <a:p>
            <a:pPr algn="ctr"/>
            <a:r>
              <a:rPr lang="es-ES" dirty="0" smtClean="0">
                <a:solidFill>
                  <a:prstClr val="black"/>
                </a:solidFill>
                <a:latin typeface="Times New Roman"/>
              </a:rPr>
              <a:t>Activos</a:t>
            </a:r>
            <a:endParaRPr lang="es-EC" dirty="0"/>
          </a:p>
        </p:txBody>
      </p:sp>
      <p:sp>
        <p:nvSpPr>
          <p:cNvPr id="10" name="9 Rectángulo"/>
          <p:cNvSpPr/>
          <p:nvPr/>
        </p:nvSpPr>
        <p:spPr>
          <a:xfrm>
            <a:off x="2555776" y="4355812"/>
            <a:ext cx="1133644" cy="369332"/>
          </a:xfrm>
          <a:prstGeom prst="rect">
            <a:avLst/>
          </a:prstGeom>
        </p:spPr>
        <p:txBody>
          <a:bodyPr wrap="none">
            <a:spAutoFit/>
          </a:bodyPr>
          <a:lstStyle/>
          <a:p>
            <a:pPr algn="ctr"/>
            <a:r>
              <a:rPr lang="es-ES" dirty="0" smtClean="0">
                <a:solidFill>
                  <a:prstClr val="black"/>
                </a:solidFill>
                <a:latin typeface="Times New Roman"/>
              </a:rPr>
              <a:t>demandan</a:t>
            </a:r>
            <a:endParaRPr lang="es-EC" dirty="0"/>
          </a:p>
        </p:txBody>
      </p:sp>
      <p:sp>
        <p:nvSpPr>
          <p:cNvPr id="11" name="10 Rectángulo"/>
          <p:cNvSpPr/>
          <p:nvPr/>
        </p:nvSpPr>
        <p:spPr>
          <a:xfrm>
            <a:off x="4461520" y="4355812"/>
            <a:ext cx="2249335" cy="369332"/>
          </a:xfrm>
          <a:prstGeom prst="rect">
            <a:avLst/>
          </a:prstGeom>
        </p:spPr>
        <p:txBody>
          <a:bodyPr wrap="none">
            <a:spAutoFit/>
          </a:bodyPr>
          <a:lstStyle/>
          <a:p>
            <a:pPr algn="ctr"/>
            <a:r>
              <a:rPr lang="es-ES" dirty="0" smtClean="0">
                <a:solidFill>
                  <a:prstClr val="black"/>
                </a:solidFill>
                <a:latin typeface="Times New Roman"/>
              </a:rPr>
              <a:t>Recursos económicos </a:t>
            </a:r>
            <a:endParaRPr lang="es-EC" dirty="0"/>
          </a:p>
        </p:txBody>
      </p:sp>
      <p:sp>
        <p:nvSpPr>
          <p:cNvPr id="12" name="11 Rectángulo"/>
          <p:cNvSpPr/>
          <p:nvPr/>
        </p:nvSpPr>
        <p:spPr>
          <a:xfrm>
            <a:off x="7236296" y="4005064"/>
            <a:ext cx="1409360" cy="369332"/>
          </a:xfrm>
          <a:prstGeom prst="rect">
            <a:avLst/>
          </a:prstGeom>
        </p:spPr>
        <p:txBody>
          <a:bodyPr wrap="none">
            <a:spAutoFit/>
          </a:bodyPr>
          <a:lstStyle/>
          <a:p>
            <a:pPr algn="ctr"/>
            <a:r>
              <a:rPr lang="es-ES" dirty="0" smtClean="0">
                <a:solidFill>
                  <a:prstClr val="black"/>
                </a:solidFill>
                <a:latin typeface="Times New Roman"/>
              </a:rPr>
              <a:t>cierto tiempo</a:t>
            </a:r>
            <a:endParaRPr lang="es-EC" dirty="0"/>
          </a:p>
        </p:txBody>
      </p:sp>
      <p:sp>
        <p:nvSpPr>
          <p:cNvPr id="13" name="12 Abrir llave"/>
          <p:cNvSpPr/>
          <p:nvPr/>
        </p:nvSpPr>
        <p:spPr>
          <a:xfrm>
            <a:off x="2123728" y="3429000"/>
            <a:ext cx="504056" cy="1440160"/>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cxnSp>
        <p:nvCxnSpPr>
          <p:cNvPr id="15" name="14 Conector recto de flecha"/>
          <p:cNvCxnSpPr>
            <a:stCxn id="10" idx="3"/>
            <a:endCxn id="11" idx="1"/>
          </p:cNvCxnSpPr>
          <p:nvPr/>
        </p:nvCxnSpPr>
        <p:spPr>
          <a:xfrm>
            <a:off x="3689420" y="4540478"/>
            <a:ext cx="772100"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7" name="16 Conector recto de flecha"/>
          <p:cNvCxnSpPr>
            <a:stCxn id="8" idx="3"/>
            <a:endCxn id="9" idx="1"/>
          </p:cNvCxnSpPr>
          <p:nvPr/>
        </p:nvCxnSpPr>
        <p:spPr>
          <a:xfrm>
            <a:off x="3574003" y="3757682"/>
            <a:ext cx="959281"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8" name="17 Cerrar llave"/>
          <p:cNvSpPr/>
          <p:nvPr/>
        </p:nvSpPr>
        <p:spPr>
          <a:xfrm>
            <a:off x="6732240" y="3573016"/>
            <a:ext cx="360040" cy="1224136"/>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20" name="19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par>
                          <p:cTn id="28" fill="hold">
                            <p:stCondLst>
                              <p:cond delay="3500"/>
                            </p:stCondLst>
                            <p:childTnLst>
                              <p:par>
                                <p:cTn id="29" presetID="16" presetClass="entr" presetSubtype="2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par>
                          <p:cTn id="36" fill="hold">
                            <p:stCondLst>
                              <p:cond delay="4500"/>
                            </p:stCondLst>
                            <p:childTnLst>
                              <p:par>
                                <p:cTn id="37" presetID="16" presetClass="entr" presetSubtype="2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par>
                          <p:cTn id="40" fill="hold">
                            <p:stCondLst>
                              <p:cond delay="5000"/>
                            </p:stCondLst>
                            <p:childTnLst>
                              <p:par>
                                <p:cTn id="41" presetID="16" presetClass="entr" presetSubtype="2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par>
                          <p:cTn id="44" fill="hold">
                            <p:stCondLst>
                              <p:cond delay="5500"/>
                            </p:stCondLst>
                            <p:childTnLst>
                              <p:par>
                                <p:cTn id="45" presetID="16" presetClass="entr" presetSubtype="2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par>
                          <p:cTn id="52" fill="hold">
                            <p:stCondLst>
                              <p:cond delay="6500"/>
                            </p:stCondLst>
                            <p:childTnLst>
                              <p:par>
                                <p:cTn id="53" presetID="16" presetClass="entr" presetSubtype="21"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par>
                          <p:cTn id="56" fill="hold">
                            <p:stCondLst>
                              <p:cond delay="7000"/>
                            </p:stCondLst>
                            <p:childTnLst>
                              <p:par>
                                <p:cTn id="57" presetID="16" presetClass="entr" presetSubtype="21"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arn(inVertical)">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8" grpId="0"/>
      <p:bldP spid="9" grpId="0"/>
      <p:bldP spid="10" grpId="0"/>
      <p:bldP spid="11" grpId="0"/>
      <p:bldP spid="12" grpId="0"/>
      <p:bldP spid="13" grpId="0" animBg="1"/>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764704"/>
            <a:ext cx="6030416" cy="1077218"/>
          </a:xfrm>
          <a:prstGeom prst="rect">
            <a:avLst/>
          </a:prstGeom>
        </p:spPr>
        <p:txBody>
          <a:bodyPr wrap="square">
            <a:spAutoFit/>
          </a:bodyPr>
          <a:lstStyle/>
          <a:p>
            <a:pPr algn="ctr"/>
            <a:r>
              <a:rPr lang="es-ES" sz="3200" dirty="0" smtClean="0">
                <a:solidFill>
                  <a:srgbClr val="FF3399"/>
                </a:solidFill>
                <a:latin typeface="+mn-lt"/>
              </a:rPr>
              <a:t>Comportamiento Histórico de la emisión de Obligaciones</a:t>
            </a:r>
            <a:endParaRPr lang="es-EC" sz="3200" dirty="0">
              <a:solidFill>
                <a:srgbClr val="FF3399"/>
              </a:solidFill>
              <a:latin typeface="+mn-lt"/>
            </a:endParaRPr>
          </a:p>
        </p:txBody>
      </p:sp>
      <p:pic>
        <p:nvPicPr>
          <p:cNvPr id="3" name="2 Imagen"/>
          <p:cNvPicPr/>
          <p:nvPr/>
        </p:nvPicPr>
        <p:blipFill>
          <a:blip r:embed="rId2" cstate="print"/>
          <a:srcRect l="32772" t="41003" r="35992" b="28267"/>
          <a:stretch>
            <a:fillRect/>
          </a:stretch>
        </p:blipFill>
        <p:spPr bwMode="auto">
          <a:xfrm>
            <a:off x="1979712" y="2060848"/>
            <a:ext cx="5601462" cy="3745195"/>
          </a:xfrm>
          <a:prstGeom prst="rect">
            <a:avLst/>
          </a:prstGeom>
          <a:noFill/>
          <a:ln w="12700">
            <a:solidFill>
              <a:schemeClr val="tx1"/>
            </a:solidFill>
            <a:miter lim="800000"/>
            <a:headEnd/>
            <a:tailEnd/>
          </a:ln>
        </p:spPr>
      </p:pic>
      <p:sp>
        <p:nvSpPr>
          <p:cNvPr id="36865" name="Rectangle 1"/>
          <p:cNvSpPr>
            <a:spLocks noChangeArrowheads="1"/>
          </p:cNvSpPr>
          <p:nvPr/>
        </p:nvSpPr>
        <p:spPr bwMode="auto">
          <a:xfrm>
            <a:off x="3278168" y="5774487"/>
            <a:ext cx="284347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0000"/>
                </a:solidFill>
                <a:effectLst/>
                <a:latin typeface="+mn-lt"/>
                <a:ea typeface="Calibri" pitchFamily="34" charset="0"/>
                <a:cs typeface="Times New Roman" pitchFamily="18" charset="0"/>
              </a:rPr>
              <a:t>Fuente:</a:t>
            </a:r>
            <a:r>
              <a:rPr kumimoji="0" lang="es-MX" sz="12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EC" sz="12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0000"/>
                </a:solidFill>
                <a:effectLst/>
                <a:latin typeface="+mn-lt"/>
                <a:ea typeface="Calibri" pitchFamily="34" charset="0"/>
                <a:cs typeface="Times New Roman" pitchFamily="18" charset="0"/>
              </a:rPr>
              <a:t>Elaborado por:</a:t>
            </a:r>
            <a:r>
              <a:rPr kumimoji="0" lang="es-MX" sz="12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EC" sz="12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36865"/>
                                        </p:tgtEl>
                                        <p:attrNameLst>
                                          <p:attrName>style.visibility</p:attrName>
                                        </p:attrNameLst>
                                      </p:cBhvr>
                                      <p:to>
                                        <p:strVal val="visible"/>
                                      </p:to>
                                    </p:set>
                                    <p:animEffect transition="in" filter="barn(inHorizontal)">
                                      <p:cBhvr>
                                        <p:cTn id="15"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6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41932" y="708085"/>
            <a:ext cx="526759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rgbClr val="0070C0"/>
                </a:solidFill>
                <a:effectLst/>
                <a:latin typeface="+mn-lt"/>
                <a:ea typeface="Times New Roman" pitchFamily="18" charset="0"/>
                <a:cs typeface="Arial" pitchFamily="34" charset="0"/>
              </a:rPr>
              <a:t>Negociaciones por Tipo de Sector</a:t>
            </a:r>
            <a:endParaRPr kumimoji="0" lang="es-EC" sz="2800" b="0" i="0" u="none" strike="noStrike" cap="none" normalizeH="0" baseline="0" dirty="0" smtClean="0">
              <a:ln>
                <a:noFill/>
              </a:ln>
              <a:solidFill>
                <a:srgbClr val="0070C0"/>
              </a:solidFill>
              <a:effectLst/>
              <a:latin typeface="+mn-lt"/>
              <a:cs typeface="Arial" pitchFamily="34" charset="0"/>
            </a:endParaRPr>
          </a:p>
        </p:txBody>
      </p:sp>
      <p:pic>
        <p:nvPicPr>
          <p:cNvPr id="35841" name="Imagen 32"/>
          <p:cNvPicPr>
            <a:picLocks noChangeAspect="1" noChangeArrowheads="1"/>
          </p:cNvPicPr>
          <p:nvPr/>
        </p:nvPicPr>
        <p:blipFill>
          <a:blip r:embed="rId2" cstate="print"/>
          <a:srcRect l="26115" t="69171" r="23532" b="15198"/>
          <a:stretch>
            <a:fillRect/>
          </a:stretch>
        </p:blipFill>
        <p:spPr bwMode="auto">
          <a:xfrm>
            <a:off x="244724" y="1484784"/>
            <a:ext cx="8719764" cy="2232248"/>
          </a:xfrm>
          <a:prstGeom prst="rect">
            <a:avLst/>
          </a:prstGeom>
          <a:noFill/>
        </p:spPr>
      </p:pic>
      <p:sp>
        <p:nvSpPr>
          <p:cNvPr id="35843" name="Rectangle 3"/>
          <p:cNvSpPr>
            <a:spLocks noChangeArrowheads="1"/>
          </p:cNvSpPr>
          <p:nvPr/>
        </p:nvSpPr>
        <p:spPr bwMode="auto">
          <a:xfrm>
            <a:off x="3491880" y="3789040"/>
            <a:ext cx="284347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0000"/>
                </a:solidFill>
                <a:effectLst/>
                <a:latin typeface="+mn-lt"/>
                <a:ea typeface="Calibri" pitchFamily="34" charset="0"/>
                <a:cs typeface="Times New Roman" pitchFamily="18" charset="0"/>
              </a:rPr>
              <a:t>Fuente:</a:t>
            </a:r>
            <a:r>
              <a:rPr kumimoji="0" lang="es-MX" sz="12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EC" sz="12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0000"/>
                </a:solidFill>
                <a:effectLst/>
                <a:latin typeface="+mn-lt"/>
                <a:ea typeface="Calibri" pitchFamily="34" charset="0"/>
                <a:cs typeface="Times New Roman" pitchFamily="18" charset="0"/>
              </a:rPr>
              <a:t>Elaborado por:</a:t>
            </a:r>
            <a:r>
              <a:rPr kumimoji="0" lang="es-MX" sz="12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MX" sz="12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ppt_x</p:attrName>
                                        </p:attrNameLst>
                                      </p:cBhvr>
                                      <p:tavLst>
                                        <p:tav tm="0">
                                          <p:val>
                                            <p:strVal val="#ppt_x-#ppt_w/2"/>
                                          </p:val>
                                        </p:tav>
                                        <p:tav tm="100000">
                                          <p:val>
                                            <p:strVal val="#ppt_x"/>
                                          </p:val>
                                        </p:tav>
                                      </p:tavLst>
                                    </p:anim>
                                    <p:anim calcmode="lin" valueType="num">
                                      <p:cBhvr>
                                        <p:cTn id="8" dur="500" fill="hold"/>
                                        <p:tgtEl>
                                          <p:spTgt spid="35842"/>
                                        </p:tgtEl>
                                        <p:attrNameLst>
                                          <p:attrName>ppt_y</p:attrName>
                                        </p:attrNameLst>
                                      </p:cBhvr>
                                      <p:tavLst>
                                        <p:tav tm="0">
                                          <p:val>
                                            <p:strVal val="#ppt_y"/>
                                          </p:val>
                                        </p:tav>
                                        <p:tav tm="100000">
                                          <p:val>
                                            <p:strVal val="#ppt_y"/>
                                          </p:val>
                                        </p:tav>
                                      </p:tavLst>
                                    </p:anim>
                                    <p:anim calcmode="lin" valueType="num">
                                      <p:cBhvr>
                                        <p:cTn id="9" dur="500" fill="hold"/>
                                        <p:tgtEl>
                                          <p:spTgt spid="35842"/>
                                        </p:tgtEl>
                                        <p:attrNameLst>
                                          <p:attrName>ppt_w</p:attrName>
                                        </p:attrNameLst>
                                      </p:cBhvr>
                                      <p:tavLst>
                                        <p:tav tm="0">
                                          <p:val>
                                            <p:fltVal val="0"/>
                                          </p:val>
                                        </p:tav>
                                        <p:tav tm="100000">
                                          <p:val>
                                            <p:strVal val="#ppt_w"/>
                                          </p:val>
                                        </p:tav>
                                      </p:tavLst>
                                    </p:anim>
                                    <p:anim calcmode="lin" valueType="num">
                                      <p:cBhvr>
                                        <p:cTn id="10" dur="500" fill="hold"/>
                                        <p:tgtEl>
                                          <p:spTgt spid="3584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35841"/>
                                        </p:tgtEl>
                                        <p:attrNameLst>
                                          <p:attrName>style.visibility</p:attrName>
                                        </p:attrNameLst>
                                      </p:cBhvr>
                                      <p:to>
                                        <p:strVal val="visible"/>
                                      </p:to>
                                    </p:set>
                                    <p:anim calcmode="lin" valueType="num">
                                      <p:cBhvr>
                                        <p:cTn id="14" dur="500" fill="hold"/>
                                        <p:tgtEl>
                                          <p:spTgt spid="35841"/>
                                        </p:tgtEl>
                                        <p:attrNameLst>
                                          <p:attrName>ppt_x</p:attrName>
                                        </p:attrNameLst>
                                      </p:cBhvr>
                                      <p:tavLst>
                                        <p:tav tm="0">
                                          <p:val>
                                            <p:strVal val="#ppt_x-#ppt_w/2"/>
                                          </p:val>
                                        </p:tav>
                                        <p:tav tm="100000">
                                          <p:val>
                                            <p:strVal val="#ppt_x"/>
                                          </p:val>
                                        </p:tav>
                                      </p:tavLst>
                                    </p:anim>
                                    <p:anim calcmode="lin" valueType="num">
                                      <p:cBhvr>
                                        <p:cTn id="15" dur="500" fill="hold"/>
                                        <p:tgtEl>
                                          <p:spTgt spid="35841"/>
                                        </p:tgtEl>
                                        <p:attrNameLst>
                                          <p:attrName>ppt_y</p:attrName>
                                        </p:attrNameLst>
                                      </p:cBhvr>
                                      <p:tavLst>
                                        <p:tav tm="0">
                                          <p:val>
                                            <p:strVal val="#ppt_y"/>
                                          </p:val>
                                        </p:tav>
                                        <p:tav tm="100000">
                                          <p:val>
                                            <p:strVal val="#ppt_y"/>
                                          </p:val>
                                        </p:tav>
                                      </p:tavLst>
                                    </p:anim>
                                    <p:anim calcmode="lin" valueType="num">
                                      <p:cBhvr>
                                        <p:cTn id="16" dur="500" fill="hold"/>
                                        <p:tgtEl>
                                          <p:spTgt spid="35841"/>
                                        </p:tgtEl>
                                        <p:attrNameLst>
                                          <p:attrName>ppt_w</p:attrName>
                                        </p:attrNameLst>
                                      </p:cBhvr>
                                      <p:tavLst>
                                        <p:tav tm="0">
                                          <p:val>
                                            <p:fltVal val="0"/>
                                          </p:val>
                                        </p:tav>
                                        <p:tav tm="100000">
                                          <p:val>
                                            <p:strVal val="#ppt_w"/>
                                          </p:val>
                                        </p:tav>
                                      </p:tavLst>
                                    </p:anim>
                                    <p:anim calcmode="lin" valueType="num">
                                      <p:cBhvr>
                                        <p:cTn id="17" dur="500" fill="hold"/>
                                        <p:tgtEl>
                                          <p:spTgt spid="35841"/>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35843"/>
                                        </p:tgtEl>
                                        <p:attrNameLst>
                                          <p:attrName>style.visibility</p:attrName>
                                        </p:attrNameLst>
                                      </p:cBhvr>
                                      <p:to>
                                        <p:strVal val="visible"/>
                                      </p:to>
                                    </p:set>
                                    <p:anim calcmode="lin" valueType="num">
                                      <p:cBhvr>
                                        <p:cTn id="21" dur="500" fill="hold"/>
                                        <p:tgtEl>
                                          <p:spTgt spid="35843"/>
                                        </p:tgtEl>
                                        <p:attrNameLst>
                                          <p:attrName>ppt_x</p:attrName>
                                        </p:attrNameLst>
                                      </p:cBhvr>
                                      <p:tavLst>
                                        <p:tav tm="0">
                                          <p:val>
                                            <p:strVal val="#ppt_x-#ppt_w/2"/>
                                          </p:val>
                                        </p:tav>
                                        <p:tav tm="100000">
                                          <p:val>
                                            <p:strVal val="#ppt_x"/>
                                          </p:val>
                                        </p:tav>
                                      </p:tavLst>
                                    </p:anim>
                                    <p:anim calcmode="lin" valueType="num">
                                      <p:cBhvr>
                                        <p:cTn id="22" dur="500" fill="hold"/>
                                        <p:tgtEl>
                                          <p:spTgt spid="35843"/>
                                        </p:tgtEl>
                                        <p:attrNameLst>
                                          <p:attrName>ppt_y</p:attrName>
                                        </p:attrNameLst>
                                      </p:cBhvr>
                                      <p:tavLst>
                                        <p:tav tm="0">
                                          <p:val>
                                            <p:strVal val="#ppt_y"/>
                                          </p:val>
                                        </p:tav>
                                        <p:tav tm="100000">
                                          <p:val>
                                            <p:strVal val="#ppt_y"/>
                                          </p:val>
                                        </p:tav>
                                      </p:tavLst>
                                    </p:anim>
                                    <p:anim calcmode="lin" valueType="num">
                                      <p:cBhvr>
                                        <p:cTn id="23" dur="500" fill="hold"/>
                                        <p:tgtEl>
                                          <p:spTgt spid="35843"/>
                                        </p:tgtEl>
                                        <p:attrNameLst>
                                          <p:attrName>ppt_w</p:attrName>
                                        </p:attrNameLst>
                                      </p:cBhvr>
                                      <p:tavLst>
                                        <p:tav tm="0">
                                          <p:val>
                                            <p:fltVal val="0"/>
                                          </p:val>
                                        </p:tav>
                                        <p:tav tm="100000">
                                          <p:val>
                                            <p:strVal val="#ppt_w"/>
                                          </p:val>
                                        </p:tav>
                                      </p:tavLst>
                                    </p:anim>
                                    <p:anim calcmode="lin" valueType="num">
                                      <p:cBhvr>
                                        <p:cTn id="24" dur="500" fill="hold"/>
                                        <p:tgtEl>
                                          <p:spTgt spid="358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Imagen 35"/>
          <p:cNvPicPr>
            <a:picLocks noChangeAspect="1" noChangeArrowheads="1"/>
          </p:cNvPicPr>
          <p:nvPr/>
        </p:nvPicPr>
        <p:blipFill>
          <a:blip r:embed="rId2" cstate="print"/>
          <a:srcRect l="23726" t="34953" r="22501" b="56535"/>
          <a:stretch>
            <a:fillRect/>
          </a:stretch>
        </p:blipFill>
        <p:spPr bwMode="auto">
          <a:xfrm>
            <a:off x="827584" y="1556792"/>
            <a:ext cx="7807725" cy="792088"/>
          </a:xfrm>
          <a:prstGeom prst="rect">
            <a:avLst/>
          </a:prstGeom>
          <a:noFill/>
        </p:spPr>
      </p:pic>
      <p:pic>
        <p:nvPicPr>
          <p:cNvPr id="100353" name="Imagen 38"/>
          <p:cNvPicPr>
            <a:picLocks noChangeAspect="1" noChangeArrowheads="1"/>
          </p:cNvPicPr>
          <p:nvPr/>
        </p:nvPicPr>
        <p:blipFill>
          <a:blip r:embed="rId3" cstate="print"/>
          <a:srcRect l="25945" t="48328" r="24898" b="8815"/>
          <a:stretch>
            <a:fillRect/>
          </a:stretch>
        </p:blipFill>
        <p:spPr bwMode="auto">
          <a:xfrm>
            <a:off x="1259632" y="2708920"/>
            <a:ext cx="6871996" cy="3168352"/>
          </a:xfrm>
          <a:prstGeom prst="rect">
            <a:avLst/>
          </a:prstGeom>
          <a:noFill/>
        </p:spPr>
      </p:pic>
      <p:sp>
        <p:nvSpPr>
          <p:cNvPr id="100355" name="Rectangle 3"/>
          <p:cNvSpPr>
            <a:spLocks noChangeArrowheads="1"/>
          </p:cNvSpPr>
          <p:nvPr/>
        </p:nvSpPr>
        <p:spPr bwMode="auto">
          <a:xfrm>
            <a:off x="433357" y="898268"/>
            <a:ext cx="835164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accent2">
                    <a:lumMod val="75000"/>
                  </a:schemeClr>
                </a:solidFill>
                <a:effectLst/>
                <a:latin typeface="+mn-lt"/>
                <a:ea typeface="Times New Roman" pitchFamily="18" charset="0"/>
                <a:cs typeface="Arial" pitchFamily="34" charset="0"/>
              </a:rPr>
              <a:t>Registro Histórico del Nº de Transacciones de las Obligaciones</a:t>
            </a:r>
            <a:endParaRPr kumimoji="0" lang="es-EC" sz="2400" b="0" i="0" u="none" strike="noStrike" cap="none" normalizeH="0" baseline="0" dirty="0" smtClean="0">
              <a:ln>
                <a:noFill/>
              </a:ln>
              <a:solidFill>
                <a:schemeClr val="accent2">
                  <a:lumMod val="75000"/>
                </a:schemeClr>
              </a:solidFill>
              <a:effectLst/>
              <a:latin typeface="+mn-lt"/>
              <a:cs typeface="Arial" pitchFamily="34" charset="0"/>
            </a:endParaRPr>
          </a:p>
        </p:txBody>
      </p:sp>
      <p:sp>
        <p:nvSpPr>
          <p:cNvPr id="100356" name="Rectangle 4"/>
          <p:cNvSpPr>
            <a:spLocks noChangeArrowheads="1"/>
          </p:cNvSpPr>
          <p:nvPr/>
        </p:nvSpPr>
        <p:spPr bwMode="auto">
          <a:xfrm>
            <a:off x="3131840" y="5949280"/>
            <a:ext cx="328577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mn-lt"/>
                <a:ea typeface="Calibri" pitchFamily="34" charset="0"/>
                <a:cs typeface="Times New Roman" pitchFamily="18" charset="0"/>
              </a:rPr>
              <a:t>Fuente:</a:t>
            </a:r>
            <a:r>
              <a:rPr kumimoji="0" lang="es-MX" sz="14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EC"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mn-lt"/>
                <a:ea typeface="Calibri" pitchFamily="34" charset="0"/>
                <a:cs typeface="Times New Roman" pitchFamily="18" charset="0"/>
              </a:rPr>
              <a:t>Elaborado por:</a:t>
            </a:r>
            <a:r>
              <a:rPr kumimoji="0" lang="es-MX" sz="14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EC" sz="1400" b="0" i="0" u="none" strike="noStrike" cap="none" normalizeH="0" baseline="0" dirty="0" smtClean="0">
              <a:ln>
                <a:noFill/>
              </a:ln>
              <a:solidFill>
                <a:schemeClr val="tx1"/>
              </a:solidFill>
              <a:effectLst/>
              <a:latin typeface="+mn-lt"/>
              <a:cs typeface="Arial" pitchFamily="34" charset="0"/>
            </a:endParaRPr>
          </a:p>
        </p:txBody>
      </p:sp>
      <p:sp>
        <p:nvSpPr>
          <p:cNvPr id="100357" name="Rectangle 5"/>
          <p:cNvSpPr>
            <a:spLocks noChangeArrowheads="1"/>
          </p:cNvSpPr>
          <p:nvPr/>
        </p:nvSpPr>
        <p:spPr bwMode="auto">
          <a:xfrm>
            <a:off x="323528" y="4627875"/>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600" b="0" i="0" u="none" strike="noStrike" cap="none" normalizeH="0" baseline="0" smtClean="0">
              <a:ln>
                <a:noFill/>
              </a:ln>
              <a:solidFill>
                <a:schemeClr val="tx1"/>
              </a:solidFill>
              <a:effectLst/>
              <a:latin typeface="+mn-lt"/>
              <a:cs typeface="Arial"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500" fill="hold"/>
                                        <p:tgtEl>
                                          <p:spTgt spid="100354"/>
                                        </p:tgtEl>
                                        <p:attrNameLst>
                                          <p:attrName>ppt_w</p:attrName>
                                        </p:attrNameLst>
                                      </p:cBhvr>
                                      <p:tavLst>
                                        <p:tav tm="0">
                                          <p:val>
                                            <p:strVal val="#ppt_w+.3"/>
                                          </p:val>
                                        </p:tav>
                                        <p:tav tm="100000">
                                          <p:val>
                                            <p:strVal val="#ppt_w"/>
                                          </p:val>
                                        </p:tav>
                                      </p:tavLst>
                                    </p:anim>
                                    <p:anim calcmode="lin" valueType="num">
                                      <p:cBhvr>
                                        <p:cTn id="8" dur="500" fill="hold"/>
                                        <p:tgtEl>
                                          <p:spTgt spid="100354"/>
                                        </p:tgtEl>
                                        <p:attrNameLst>
                                          <p:attrName>ppt_h</p:attrName>
                                        </p:attrNameLst>
                                      </p:cBhvr>
                                      <p:tavLst>
                                        <p:tav tm="0">
                                          <p:val>
                                            <p:strVal val="#ppt_h"/>
                                          </p:val>
                                        </p:tav>
                                        <p:tav tm="100000">
                                          <p:val>
                                            <p:strVal val="#ppt_h"/>
                                          </p:val>
                                        </p:tav>
                                      </p:tavLst>
                                    </p:anim>
                                    <p:animEffect transition="in" filter="fade">
                                      <p:cBhvr>
                                        <p:cTn id="9" dur="500"/>
                                        <p:tgtEl>
                                          <p:spTgt spid="100354"/>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100353"/>
                                        </p:tgtEl>
                                        <p:attrNameLst>
                                          <p:attrName>style.visibility</p:attrName>
                                        </p:attrNameLst>
                                      </p:cBhvr>
                                      <p:to>
                                        <p:strVal val="visible"/>
                                      </p:to>
                                    </p:set>
                                    <p:anim calcmode="lin" valueType="num">
                                      <p:cBhvr>
                                        <p:cTn id="13" dur="500" fill="hold"/>
                                        <p:tgtEl>
                                          <p:spTgt spid="100353"/>
                                        </p:tgtEl>
                                        <p:attrNameLst>
                                          <p:attrName>ppt_w</p:attrName>
                                        </p:attrNameLst>
                                      </p:cBhvr>
                                      <p:tavLst>
                                        <p:tav tm="0">
                                          <p:val>
                                            <p:strVal val="#ppt_w+.3"/>
                                          </p:val>
                                        </p:tav>
                                        <p:tav tm="100000">
                                          <p:val>
                                            <p:strVal val="#ppt_w"/>
                                          </p:val>
                                        </p:tav>
                                      </p:tavLst>
                                    </p:anim>
                                    <p:anim calcmode="lin" valueType="num">
                                      <p:cBhvr>
                                        <p:cTn id="14" dur="500" fill="hold"/>
                                        <p:tgtEl>
                                          <p:spTgt spid="100353"/>
                                        </p:tgtEl>
                                        <p:attrNameLst>
                                          <p:attrName>ppt_h</p:attrName>
                                        </p:attrNameLst>
                                      </p:cBhvr>
                                      <p:tavLst>
                                        <p:tav tm="0">
                                          <p:val>
                                            <p:strVal val="#ppt_h"/>
                                          </p:val>
                                        </p:tav>
                                        <p:tav tm="100000">
                                          <p:val>
                                            <p:strVal val="#ppt_h"/>
                                          </p:val>
                                        </p:tav>
                                      </p:tavLst>
                                    </p:anim>
                                    <p:animEffect transition="in" filter="fade">
                                      <p:cBhvr>
                                        <p:cTn id="15" dur="500"/>
                                        <p:tgtEl>
                                          <p:spTgt spid="100353"/>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100355"/>
                                        </p:tgtEl>
                                        <p:attrNameLst>
                                          <p:attrName>style.visibility</p:attrName>
                                        </p:attrNameLst>
                                      </p:cBhvr>
                                      <p:to>
                                        <p:strVal val="visible"/>
                                      </p:to>
                                    </p:set>
                                    <p:anim calcmode="lin" valueType="num">
                                      <p:cBhvr>
                                        <p:cTn id="19" dur="500" fill="hold"/>
                                        <p:tgtEl>
                                          <p:spTgt spid="100355"/>
                                        </p:tgtEl>
                                        <p:attrNameLst>
                                          <p:attrName>ppt_w</p:attrName>
                                        </p:attrNameLst>
                                      </p:cBhvr>
                                      <p:tavLst>
                                        <p:tav tm="0">
                                          <p:val>
                                            <p:strVal val="#ppt_w+.3"/>
                                          </p:val>
                                        </p:tav>
                                        <p:tav tm="100000">
                                          <p:val>
                                            <p:strVal val="#ppt_w"/>
                                          </p:val>
                                        </p:tav>
                                      </p:tavLst>
                                    </p:anim>
                                    <p:anim calcmode="lin" valueType="num">
                                      <p:cBhvr>
                                        <p:cTn id="20" dur="500" fill="hold"/>
                                        <p:tgtEl>
                                          <p:spTgt spid="100355"/>
                                        </p:tgtEl>
                                        <p:attrNameLst>
                                          <p:attrName>ppt_h</p:attrName>
                                        </p:attrNameLst>
                                      </p:cBhvr>
                                      <p:tavLst>
                                        <p:tav tm="0">
                                          <p:val>
                                            <p:strVal val="#ppt_h"/>
                                          </p:val>
                                        </p:tav>
                                        <p:tav tm="100000">
                                          <p:val>
                                            <p:strVal val="#ppt_h"/>
                                          </p:val>
                                        </p:tav>
                                      </p:tavLst>
                                    </p:anim>
                                    <p:animEffect transition="in" filter="fade">
                                      <p:cBhvr>
                                        <p:cTn id="21" dur="500"/>
                                        <p:tgtEl>
                                          <p:spTgt spid="100355"/>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100356"/>
                                        </p:tgtEl>
                                        <p:attrNameLst>
                                          <p:attrName>style.visibility</p:attrName>
                                        </p:attrNameLst>
                                      </p:cBhvr>
                                      <p:to>
                                        <p:strVal val="visible"/>
                                      </p:to>
                                    </p:set>
                                    <p:anim calcmode="lin" valueType="num">
                                      <p:cBhvr>
                                        <p:cTn id="25" dur="500" fill="hold"/>
                                        <p:tgtEl>
                                          <p:spTgt spid="100356"/>
                                        </p:tgtEl>
                                        <p:attrNameLst>
                                          <p:attrName>ppt_w</p:attrName>
                                        </p:attrNameLst>
                                      </p:cBhvr>
                                      <p:tavLst>
                                        <p:tav tm="0">
                                          <p:val>
                                            <p:strVal val="#ppt_w+.3"/>
                                          </p:val>
                                        </p:tav>
                                        <p:tav tm="100000">
                                          <p:val>
                                            <p:strVal val="#ppt_w"/>
                                          </p:val>
                                        </p:tav>
                                      </p:tavLst>
                                    </p:anim>
                                    <p:anim calcmode="lin" valueType="num">
                                      <p:cBhvr>
                                        <p:cTn id="26" dur="500" fill="hold"/>
                                        <p:tgtEl>
                                          <p:spTgt spid="100356"/>
                                        </p:tgtEl>
                                        <p:attrNameLst>
                                          <p:attrName>ppt_h</p:attrName>
                                        </p:attrNameLst>
                                      </p:cBhvr>
                                      <p:tavLst>
                                        <p:tav tm="0">
                                          <p:val>
                                            <p:strVal val="#ppt_h"/>
                                          </p:val>
                                        </p:tav>
                                        <p:tav tm="100000">
                                          <p:val>
                                            <p:strVal val="#ppt_h"/>
                                          </p:val>
                                        </p:tav>
                                      </p:tavLst>
                                    </p:anim>
                                    <p:animEffect transition="in" filter="fade">
                                      <p:cBhvr>
                                        <p:cTn id="27" dur="500"/>
                                        <p:tgtEl>
                                          <p:spTgt spid="100356"/>
                                        </p:tgtEl>
                                      </p:cBhvr>
                                    </p:animEffect>
                                  </p:childTnLst>
                                </p:cTn>
                              </p:par>
                            </p:childTnLst>
                          </p:cTn>
                        </p:par>
                        <p:par>
                          <p:cTn id="28" fill="hold">
                            <p:stCondLst>
                              <p:cond delay="2000"/>
                            </p:stCondLst>
                            <p:childTnLst>
                              <p:par>
                                <p:cTn id="29" presetID="50" presetClass="entr" presetSubtype="0" decel="100000" fill="hold" grpId="0" nodeType="afterEffect" nodePh="1">
                                  <p:stCondLst>
                                    <p:cond delay="0"/>
                                  </p:stCondLst>
                                  <p:endCondLst>
                                    <p:cond evt="begin" delay="0">
                                      <p:tn val="29"/>
                                    </p:cond>
                                  </p:endCondLst>
                                  <p:childTnLst>
                                    <p:set>
                                      <p:cBhvr>
                                        <p:cTn id="30" dur="1" fill="hold">
                                          <p:stCondLst>
                                            <p:cond delay="0"/>
                                          </p:stCondLst>
                                        </p:cTn>
                                        <p:tgtEl>
                                          <p:spTgt spid="100357"/>
                                        </p:tgtEl>
                                        <p:attrNameLst>
                                          <p:attrName>style.visibility</p:attrName>
                                        </p:attrNameLst>
                                      </p:cBhvr>
                                      <p:to>
                                        <p:strVal val="visible"/>
                                      </p:to>
                                    </p:set>
                                    <p:anim calcmode="lin" valueType="num">
                                      <p:cBhvr>
                                        <p:cTn id="31" dur="500" fill="hold"/>
                                        <p:tgtEl>
                                          <p:spTgt spid="100357"/>
                                        </p:tgtEl>
                                        <p:attrNameLst>
                                          <p:attrName>ppt_w</p:attrName>
                                        </p:attrNameLst>
                                      </p:cBhvr>
                                      <p:tavLst>
                                        <p:tav tm="0">
                                          <p:val>
                                            <p:strVal val="#ppt_w+.3"/>
                                          </p:val>
                                        </p:tav>
                                        <p:tav tm="100000">
                                          <p:val>
                                            <p:strVal val="#ppt_w"/>
                                          </p:val>
                                        </p:tav>
                                      </p:tavLst>
                                    </p:anim>
                                    <p:anim calcmode="lin" valueType="num">
                                      <p:cBhvr>
                                        <p:cTn id="32" dur="500" fill="hold"/>
                                        <p:tgtEl>
                                          <p:spTgt spid="100357"/>
                                        </p:tgtEl>
                                        <p:attrNameLst>
                                          <p:attrName>ppt_h</p:attrName>
                                        </p:attrNameLst>
                                      </p:cBhvr>
                                      <p:tavLst>
                                        <p:tav tm="0">
                                          <p:val>
                                            <p:strVal val="#ppt_h"/>
                                          </p:val>
                                        </p:tav>
                                        <p:tav tm="100000">
                                          <p:val>
                                            <p:strVal val="#ppt_h"/>
                                          </p:val>
                                        </p:tav>
                                      </p:tavLst>
                                    </p:anim>
                                    <p:animEffect transition="in" filter="fade">
                                      <p:cBhvr>
                                        <p:cTn id="33"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6" grpId="0"/>
      <p:bldP spid="10035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179512" y="548680"/>
            <a:ext cx="879240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accent1">
                    <a:lumMod val="75000"/>
                  </a:schemeClr>
                </a:solidFill>
                <a:effectLst/>
                <a:latin typeface="+mj-lt"/>
                <a:ea typeface="Calibri" pitchFamily="34" charset="0"/>
                <a:cs typeface="Times New Roman" pitchFamily="18" charset="0"/>
              </a:rPr>
              <a:t>RELACIÓN DE RENDIMIENTOS CON TASA ACTIVA</a:t>
            </a:r>
            <a:endParaRPr kumimoji="0" lang="es-EC" sz="2400" b="0" i="0" u="none" strike="noStrike" cap="none" normalizeH="0" baseline="0" dirty="0" smtClean="0">
              <a:ln>
                <a:noFill/>
              </a:ln>
              <a:solidFill>
                <a:schemeClr val="accent1">
                  <a:lumMod val="75000"/>
                </a:schemeClr>
              </a:solidFill>
              <a:effectLst/>
              <a:latin typeface="+mj-lt"/>
              <a:cs typeface="Arial" pitchFamily="34" charset="0"/>
            </a:endParaRPr>
          </a:p>
        </p:txBody>
      </p:sp>
      <p:pic>
        <p:nvPicPr>
          <p:cNvPr id="3" name="2 Imagen"/>
          <p:cNvPicPr/>
          <p:nvPr/>
        </p:nvPicPr>
        <p:blipFill>
          <a:blip r:embed="rId2" cstate="print"/>
          <a:srcRect l="31236" t="32281" r="28473" b="22796"/>
          <a:stretch>
            <a:fillRect/>
          </a:stretch>
        </p:blipFill>
        <p:spPr bwMode="auto">
          <a:xfrm>
            <a:off x="1547664" y="1268760"/>
            <a:ext cx="6192688" cy="4392488"/>
          </a:xfrm>
          <a:prstGeom prst="rect">
            <a:avLst/>
          </a:prstGeom>
          <a:noFill/>
          <a:ln w="9525">
            <a:noFill/>
            <a:miter lim="800000"/>
            <a:headEnd/>
            <a:tailEnd/>
          </a:ln>
        </p:spPr>
      </p:pic>
      <p:sp>
        <p:nvSpPr>
          <p:cNvPr id="5" name="Rectangle 4"/>
          <p:cNvSpPr>
            <a:spLocks noChangeArrowheads="1"/>
          </p:cNvSpPr>
          <p:nvPr/>
        </p:nvSpPr>
        <p:spPr bwMode="auto">
          <a:xfrm>
            <a:off x="2987824" y="5805264"/>
            <a:ext cx="328577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mn-lt"/>
                <a:ea typeface="Calibri" pitchFamily="34" charset="0"/>
                <a:cs typeface="Times New Roman" pitchFamily="18" charset="0"/>
              </a:rPr>
              <a:t>Fuente:</a:t>
            </a:r>
            <a:r>
              <a:rPr kumimoji="0" lang="es-MX" sz="14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EC"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mn-lt"/>
                <a:ea typeface="Calibri" pitchFamily="34" charset="0"/>
                <a:cs typeface="Times New Roman" pitchFamily="18" charset="0"/>
              </a:rPr>
              <a:t>Elaborado por:</a:t>
            </a:r>
            <a:r>
              <a:rPr kumimoji="0" lang="es-MX" sz="14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EC" sz="14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329"/>
                                        </p:tgtEl>
                                        <p:attrNameLst>
                                          <p:attrName>style.visibility</p:attrName>
                                        </p:attrNameLst>
                                      </p:cBhvr>
                                      <p:to>
                                        <p:strVal val="visible"/>
                                      </p:to>
                                    </p:set>
                                    <p:animEffect transition="in" filter="fade">
                                      <p:cBhvr>
                                        <p:cTn id="7" dur="500"/>
                                        <p:tgtEl>
                                          <p:spTgt spid="993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5866" y="548680"/>
            <a:ext cx="873970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accent1">
                    <a:lumMod val="75000"/>
                  </a:schemeClr>
                </a:solidFill>
                <a:effectLst/>
                <a:latin typeface="+mj-lt"/>
                <a:ea typeface="Calibri" pitchFamily="34" charset="0"/>
                <a:cs typeface="Times New Roman" pitchFamily="18" charset="0"/>
              </a:rPr>
              <a:t>RELACIÓN DE RENDIMIENTOS CON TASA PASIVA</a:t>
            </a:r>
            <a:endParaRPr kumimoji="0" lang="es-EC" sz="2400" b="0" i="0" u="none" strike="noStrike" cap="none" normalizeH="0" baseline="0" dirty="0" smtClean="0">
              <a:ln>
                <a:noFill/>
              </a:ln>
              <a:solidFill>
                <a:schemeClr val="accent1">
                  <a:lumMod val="75000"/>
                </a:schemeClr>
              </a:solidFill>
              <a:effectLst/>
              <a:latin typeface="+mj-lt"/>
              <a:cs typeface="Arial" pitchFamily="34" charset="0"/>
            </a:endParaRPr>
          </a:p>
        </p:txBody>
      </p:sp>
      <p:pic>
        <p:nvPicPr>
          <p:cNvPr id="3" name="2 Imagen"/>
          <p:cNvPicPr/>
          <p:nvPr/>
        </p:nvPicPr>
        <p:blipFill>
          <a:blip r:embed="rId2" cstate="print"/>
          <a:srcRect l="31065" t="27660" r="28141" b="27659"/>
          <a:stretch>
            <a:fillRect/>
          </a:stretch>
        </p:blipFill>
        <p:spPr bwMode="auto">
          <a:xfrm>
            <a:off x="2051720" y="980728"/>
            <a:ext cx="5760640" cy="4320480"/>
          </a:xfrm>
          <a:prstGeom prst="rect">
            <a:avLst/>
          </a:prstGeom>
          <a:noFill/>
          <a:ln w="9525">
            <a:noFill/>
            <a:miter lim="800000"/>
            <a:headEnd/>
            <a:tailEnd/>
          </a:ln>
        </p:spPr>
      </p:pic>
      <p:sp>
        <p:nvSpPr>
          <p:cNvPr id="4" name="Rectangle 4"/>
          <p:cNvSpPr>
            <a:spLocks noChangeArrowheads="1"/>
          </p:cNvSpPr>
          <p:nvPr/>
        </p:nvSpPr>
        <p:spPr bwMode="auto">
          <a:xfrm>
            <a:off x="3131840" y="5661248"/>
            <a:ext cx="328577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mn-lt"/>
                <a:ea typeface="Calibri" pitchFamily="34" charset="0"/>
                <a:cs typeface="Times New Roman" pitchFamily="18" charset="0"/>
              </a:rPr>
              <a:t>Fuente:</a:t>
            </a:r>
            <a:r>
              <a:rPr kumimoji="0" lang="es-MX" sz="14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EC"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mn-lt"/>
                <a:ea typeface="Calibri" pitchFamily="34" charset="0"/>
                <a:cs typeface="Times New Roman" pitchFamily="18" charset="0"/>
              </a:rPr>
              <a:t>Elaborado por:</a:t>
            </a:r>
            <a:r>
              <a:rPr kumimoji="0" lang="es-MX" sz="1400" b="0" i="0" u="none" strike="noStrike" cap="none" normalizeH="0" baseline="0" dirty="0" smtClean="0">
                <a:ln>
                  <a:noFill/>
                </a:ln>
                <a:solidFill>
                  <a:srgbClr val="000000"/>
                </a:solidFill>
                <a:effectLst/>
                <a:latin typeface="+mn-lt"/>
                <a:ea typeface="Calibri" pitchFamily="34" charset="0"/>
                <a:cs typeface="Times New Roman" pitchFamily="18" charset="0"/>
              </a:rPr>
              <a:t> Bolsa de Valores de Quito</a:t>
            </a:r>
            <a:endParaRPr kumimoji="0" lang="es-EC" sz="1400" b="0" i="0" u="none" strike="noStrike" cap="none" normalizeH="0" baseline="0" dirty="0" smtClean="0">
              <a:ln>
                <a:noFill/>
              </a:ln>
              <a:solidFill>
                <a:schemeClr val="tx1"/>
              </a:solidFill>
              <a:effectLst/>
              <a:latin typeface="+mn-lt"/>
              <a:cs typeface="Arial" pitchFamily="34" charset="0"/>
            </a:endParaRPr>
          </a:p>
        </p:txBody>
      </p:sp>
      <p:sp>
        <p:nvSpPr>
          <p:cNvPr id="5" name="4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692696"/>
            <a:ext cx="7632848" cy="830997"/>
          </a:xfrm>
          <a:prstGeom prst="rect">
            <a:avLst/>
          </a:prstGeom>
        </p:spPr>
        <p:txBody>
          <a:bodyPr wrap="square">
            <a:spAutoFit/>
          </a:bodyPr>
          <a:lstStyle/>
          <a:p>
            <a:pPr algn="ctr"/>
            <a:r>
              <a:rPr lang="es-EC" sz="2400" dirty="0" smtClean="0">
                <a:solidFill>
                  <a:schemeClr val="accent3">
                    <a:lumMod val="75000"/>
                  </a:schemeClr>
                </a:solidFill>
                <a:latin typeface="Algerian" pitchFamily="82" charset="0"/>
              </a:rPr>
              <a:t>PROCESO DE EMISIÓN DE OBLIGACIONES DE LARGO PLAZO</a:t>
            </a:r>
            <a:endParaRPr lang="es-EC" sz="2400" dirty="0">
              <a:solidFill>
                <a:schemeClr val="accent3">
                  <a:lumMod val="75000"/>
                </a:schemeClr>
              </a:solidFill>
              <a:latin typeface="Algerian" pitchFamily="82" charset="0"/>
            </a:endParaRPr>
          </a:p>
        </p:txBody>
      </p:sp>
      <p:sp>
        <p:nvSpPr>
          <p:cNvPr id="1013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1379" name="AutoShape 3"/>
          <p:cNvSpPr>
            <a:spLocks noChangeArrowheads="1"/>
          </p:cNvSpPr>
          <p:nvPr/>
        </p:nvSpPr>
        <p:spPr bwMode="auto">
          <a:xfrm>
            <a:off x="395536" y="1635666"/>
            <a:ext cx="4581525" cy="78319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00000"/>
              </a:lnSpc>
              <a:spcBef>
                <a:spcPct val="0"/>
              </a:spcBef>
              <a:spcAft>
                <a:spcPct val="0"/>
              </a:spcAft>
              <a:buClrTx/>
              <a:buSzTx/>
              <a:buFont typeface="+mj-lt"/>
              <a:buAutoNum type="arabicPeriod"/>
              <a:tabLst>
                <a:tab pos="457200" algn="l"/>
              </a:tabLst>
            </a:pPr>
            <a:r>
              <a:rPr kumimoji="0" lang="es-EC"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Resolución de la Junta General de Accionistas o Socios de la Compañía</a:t>
            </a:r>
            <a:r>
              <a:rPr kumimoji="0" lang="es-EC"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8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1382" name="AutoShape 6"/>
          <p:cNvSpPr>
            <a:spLocks noChangeArrowheads="1"/>
          </p:cNvSpPr>
          <p:nvPr/>
        </p:nvSpPr>
        <p:spPr bwMode="auto">
          <a:xfrm>
            <a:off x="3158827" y="2852936"/>
            <a:ext cx="4581525" cy="81724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00000"/>
              </a:lnSpc>
              <a:spcBef>
                <a:spcPct val="0"/>
              </a:spcBef>
              <a:spcAft>
                <a:spcPct val="0"/>
              </a:spcAft>
              <a:buClrTx/>
              <a:buSzTx/>
              <a:buFont typeface="+mj-lt"/>
              <a:buAutoNum type="arabicPeriod" startAt="2"/>
              <a:tabLst/>
            </a:pPr>
            <a:r>
              <a:rPr lang="es-EC" b="1" dirty="0" smtClean="0">
                <a:solidFill>
                  <a:srgbClr val="000000"/>
                </a:solidFill>
                <a:latin typeface="Times New Roman" pitchFamily="18" charset="0"/>
                <a:ea typeface="Calibri" pitchFamily="34" charset="0"/>
                <a:cs typeface="Times New Roman" pitchFamily="18" charset="0"/>
              </a:rPr>
              <a:t>Contratar asesores legales y financieros para la emisión</a:t>
            </a:r>
            <a:r>
              <a:rPr kumimoji="0" lang="es-EC"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85" name="Rectangle 9"/>
          <p:cNvSpPr>
            <a:spLocks noChangeArrowheads="1"/>
          </p:cNvSpPr>
          <p:nvPr/>
        </p:nvSpPr>
        <p:spPr bwMode="auto">
          <a:xfrm>
            <a:off x="3505487" y="4002361"/>
            <a:ext cx="311790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685800" marR="0" lvl="1" indent="-228600" algn="just" defTabSz="914400" rtl="0" eaLnBrk="1" fontAlgn="base" latinLnBrk="0" hangingPunct="1">
              <a:lnSpc>
                <a:spcPct val="100000"/>
              </a:lnSpc>
              <a:spcBef>
                <a:spcPct val="0"/>
              </a:spcBef>
              <a:spcAft>
                <a:spcPct val="0"/>
              </a:spcAft>
              <a:buClrTx/>
              <a:buSzTx/>
              <a:buFont typeface="+mj-lt"/>
              <a:buAutoNum type="alphaLcParenR"/>
              <a:tabLst/>
            </a:pPr>
            <a:r>
              <a:rPr kumimoji="0" lang="es-ES" sz="1400" b="1" i="0" u="none" strike="noStrike" cap="none" normalizeH="0" baseline="0" dirty="0" smtClean="0">
                <a:ln>
                  <a:noFill/>
                </a:ln>
                <a:solidFill>
                  <a:schemeClr val="tx1"/>
                </a:solidFill>
                <a:effectLst/>
                <a:latin typeface="+mn-lt"/>
                <a:ea typeface="Calibri" pitchFamily="34" charset="0"/>
                <a:cs typeface="Arial" pitchFamily="34" charset="0"/>
              </a:rPr>
              <a:t>ESCRITURA DE EMISIÓN</a:t>
            </a:r>
            <a:r>
              <a:rPr kumimoji="0" lang="es-ES" sz="1200" b="1" i="0" u="none" strike="noStrike" cap="none" normalizeH="0" baseline="0" dirty="0" smtClean="0">
                <a:ln>
                  <a:noFill/>
                </a:ln>
                <a:solidFill>
                  <a:schemeClr val="tx1"/>
                </a:solidFill>
                <a:effectLst/>
                <a:latin typeface="+mn-lt"/>
                <a:ea typeface="Calibri" pitchFamily="34" charset="0"/>
                <a:cs typeface="Arial" pitchFamily="34" charset="0"/>
              </a:rPr>
              <a:t>:</a:t>
            </a:r>
            <a:endParaRPr kumimoji="0" lang="es-ES" sz="1800" b="0" i="0" u="none" strike="noStrike" cap="none" normalizeH="0" baseline="0" dirty="0" smtClean="0">
              <a:ln>
                <a:noFill/>
              </a:ln>
              <a:solidFill>
                <a:schemeClr val="tx1"/>
              </a:solidFill>
              <a:effectLst/>
              <a:latin typeface="+mn-lt"/>
              <a:cs typeface="Arial" pitchFamily="34" charset="0"/>
            </a:endParaRPr>
          </a:p>
        </p:txBody>
      </p:sp>
      <p:sp>
        <p:nvSpPr>
          <p:cNvPr id="101386" name="Rectangle 10"/>
          <p:cNvSpPr>
            <a:spLocks noChangeArrowheads="1"/>
          </p:cNvSpPr>
          <p:nvPr/>
        </p:nvSpPr>
        <p:spPr bwMode="auto">
          <a:xfrm>
            <a:off x="3361471" y="4414664"/>
            <a:ext cx="38710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685800" marR="0" lvl="1" indent="-228600" algn="just" defTabSz="914400" rtl="0" eaLnBrk="1" fontAlgn="base" latinLnBrk="0" hangingPunct="1">
              <a:lnSpc>
                <a:spcPct val="100000"/>
              </a:lnSpc>
              <a:spcBef>
                <a:spcPct val="0"/>
              </a:spcBef>
              <a:spcAft>
                <a:spcPct val="0"/>
              </a:spcAft>
              <a:buClrTx/>
              <a:buSzTx/>
              <a:buFont typeface="+mj-lt"/>
              <a:buAutoNum type="alphaLcParenR" startAt="2"/>
              <a:tabLst/>
            </a:pPr>
            <a:r>
              <a:rPr kumimoji="0" lang="es-ES" sz="1400" b="1" i="0" u="none" strike="noStrike" cap="none" normalizeH="0" baseline="0" dirty="0" smtClean="0">
                <a:ln>
                  <a:noFill/>
                </a:ln>
                <a:solidFill>
                  <a:schemeClr val="tx1"/>
                </a:solidFill>
                <a:effectLst/>
                <a:latin typeface="+mn-lt"/>
                <a:ea typeface="Calibri" pitchFamily="34" charset="0"/>
                <a:cs typeface="Arial" pitchFamily="34" charset="0"/>
              </a:rPr>
              <a:t>CONVENIO DE REPRESENTACIÓN</a:t>
            </a:r>
            <a:endParaRPr kumimoji="0" lang="es-ES" sz="2000" b="0" i="0" u="none" strike="noStrike" cap="none" normalizeH="0" baseline="0" dirty="0" smtClean="0">
              <a:ln>
                <a:noFill/>
              </a:ln>
              <a:solidFill>
                <a:schemeClr val="tx1"/>
              </a:solidFill>
              <a:effectLst/>
              <a:latin typeface="+mn-lt"/>
              <a:cs typeface="Arial" pitchFamily="34" charset="0"/>
            </a:endParaRPr>
          </a:p>
        </p:txBody>
      </p:sp>
      <p:sp>
        <p:nvSpPr>
          <p:cNvPr id="101387" name="Rectangle 11"/>
          <p:cNvSpPr>
            <a:spLocks noChangeArrowheads="1"/>
          </p:cNvSpPr>
          <p:nvPr/>
        </p:nvSpPr>
        <p:spPr bwMode="auto">
          <a:xfrm>
            <a:off x="2699792" y="4849415"/>
            <a:ext cx="484414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685800" marR="0" lvl="1" indent="-228600" algn="just" defTabSz="914400" rtl="0" eaLnBrk="1" fontAlgn="base" latinLnBrk="0" hangingPunct="1">
              <a:lnSpc>
                <a:spcPct val="100000"/>
              </a:lnSpc>
              <a:spcBef>
                <a:spcPct val="0"/>
              </a:spcBef>
              <a:spcAft>
                <a:spcPct val="0"/>
              </a:spcAft>
              <a:buClrTx/>
              <a:buSzTx/>
              <a:buFont typeface="+mj-lt"/>
              <a:buAutoNum type="alphaLcParenR" startAt="3"/>
              <a:tabLst/>
            </a:pPr>
            <a:r>
              <a:rPr kumimoji="0" lang="es-ES" sz="1400" b="1" i="0" u="none" strike="noStrike" cap="none" normalizeH="0" baseline="0" dirty="0" smtClean="0">
                <a:ln>
                  <a:noFill/>
                </a:ln>
                <a:solidFill>
                  <a:schemeClr val="tx1"/>
                </a:solidFill>
                <a:effectLst/>
                <a:latin typeface="+mn-lt"/>
                <a:ea typeface="Calibri" pitchFamily="34" charset="0"/>
                <a:cs typeface="Arial" pitchFamily="34" charset="0"/>
              </a:rPr>
              <a:t>CONTRATO DE </a:t>
            </a:r>
            <a:r>
              <a:rPr kumimoji="0" lang="es-ES" sz="1400" b="1" i="0" u="none" strike="noStrike" cap="none" normalizeH="0" baseline="0" dirty="0" err="1" smtClean="0">
                <a:ln>
                  <a:noFill/>
                </a:ln>
                <a:solidFill>
                  <a:schemeClr val="tx1"/>
                </a:solidFill>
                <a:effectLst/>
                <a:latin typeface="+mn-lt"/>
                <a:ea typeface="Calibri" pitchFamily="34" charset="0"/>
                <a:cs typeface="Arial" pitchFamily="34" charset="0"/>
              </a:rPr>
              <a:t>UNDERWRITING</a:t>
            </a:r>
            <a:r>
              <a:rPr kumimoji="0" lang="es-ES" sz="1400" b="1" i="0" u="none" strike="noStrike" cap="none" normalizeH="0" baseline="0" dirty="0" smtClean="0">
                <a:ln>
                  <a:noFill/>
                </a:ln>
                <a:solidFill>
                  <a:schemeClr val="tx1"/>
                </a:solidFill>
                <a:effectLst/>
                <a:latin typeface="+mn-lt"/>
                <a:ea typeface="Calibri" pitchFamily="34" charset="0"/>
                <a:cs typeface="Arial" pitchFamily="34" charset="0"/>
              </a:rPr>
              <a:t> (OPCIONAL)</a:t>
            </a:r>
            <a:endParaRPr kumimoji="0" lang="es-ES" sz="1400" b="0" i="0" u="none" strike="noStrike" cap="none" normalizeH="0" baseline="0" dirty="0" smtClean="0">
              <a:ln>
                <a:noFill/>
              </a:ln>
              <a:solidFill>
                <a:schemeClr val="tx1"/>
              </a:solidFill>
              <a:effectLst/>
              <a:latin typeface="+mn-lt"/>
              <a:cs typeface="Arial" pitchFamily="34" charset="0"/>
            </a:endParaRPr>
          </a:p>
        </p:txBody>
      </p:sp>
      <p:sp>
        <p:nvSpPr>
          <p:cNvPr id="12" name="11 Rectángulo"/>
          <p:cNvSpPr/>
          <p:nvPr/>
        </p:nvSpPr>
        <p:spPr>
          <a:xfrm>
            <a:off x="2713399" y="5370513"/>
            <a:ext cx="4572000" cy="523220"/>
          </a:xfrm>
          <a:prstGeom prst="rect">
            <a:avLst/>
          </a:prstGeom>
        </p:spPr>
        <p:txBody>
          <a:bodyPr>
            <a:spAutoFit/>
          </a:bodyPr>
          <a:lstStyle/>
          <a:p>
            <a:pPr marL="342900" indent="-342900" algn="ctr">
              <a:buFont typeface="+mj-lt"/>
              <a:buAutoNum type="alphaLcParenR" startAt="4"/>
            </a:pPr>
            <a:r>
              <a:rPr lang="es-ES" sz="1400" b="1" dirty="0" smtClean="0">
                <a:latin typeface="+mn-lt"/>
              </a:rPr>
              <a:t>CONVENIO CON EL AGENTE PAGADOR (OPTATIVO)</a:t>
            </a:r>
            <a:endParaRPr lang="es-EC" sz="1400" dirty="0">
              <a:latin typeface="+mn-lt"/>
            </a:endParaRPr>
          </a:p>
        </p:txBody>
      </p:sp>
      <p:sp>
        <p:nvSpPr>
          <p:cNvPr id="101388" name="Rectangle 12"/>
          <p:cNvSpPr>
            <a:spLocks noChangeArrowheads="1"/>
          </p:cNvSpPr>
          <p:nvPr/>
        </p:nvSpPr>
        <p:spPr bwMode="auto">
          <a:xfrm>
            <a:off x="2123728" y="5949280"/>
            <a:ext cx="600286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800100" marR="0" lvl="1" indent="-342900" algn="just" defTabSz="914400" rtl="0" eaLnBrk="1" fontAlgn="base" latinLnBrk="0" hangingPunct="1">
              <a:lnSpc>
                <a:spcPct val="100000"/>
              </a:lnSpc>
              <a:spcBef>
                <a:spcPct val="0"/>
              </a:spcBef>
              <a:spcAft>
                <a:spcPct val="0"/>
              </a:spcAft>
              <a:buClrTx/>
              <a:buSzTx/>
              <a:buFont typeface="+mj-lt"/>
              <a:buAutoNum type="alphaLcParenR" startAt="5"/>
              <a:tabLst/>
            </a:pPr>
            <a:r>
              <a:rPr kumimoji="0" lang="es-ES" sz="1400" b="1" i="0" u="none" strike="noStrike" cap="none" normalizeH="0" baseline="0" dirty="0" smtClean="0">
                <a:ln>
                  <a:noFill/>
                </a:ln>
                <a:solidFill>
                  <a:schemeClr val="tx1"/>
                </a:solidFill>
                <a:effectLst/>
                <a:latin typeface="+mn-lt"/>
                <a:ea typeface="Calibri" pitchFamily="34" charset="0"/>
                <a:cs typeface="Arial" pitchFamily="34" charset="0"/>
              </a:rPr>
              <a:t>ELABORACIÓN DE UN PROSPECTO DE OFERTA PÚBLICA</a:t>
            </a:r>
            <a:endParaRPr kumimoji="0" lang="es-ES" sz="14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473" name="AutoShape 1"/>
          <p:cNvSpPr>
            <a:spLocks noChangeArrowheads="1"/>
          </p:cNvSpPr>
          <p:nvPr/>
        </p:nvSpPr>
        <p:spPr bwMode="auto">
          <a:xfrm>
            <a:off x="1763688" y="692696"/>
            <a:ext cx="5904656" cy="81724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00000"/>
              </a:lnSpc>
              <a:spcBef>
                <a:spcPct val="0"/>
              </a:spcBef>
              <a:spcAft>
                <a:spcPct val="0"/>
              </a:spcAft>
              <a:buClrTx/>
              <a:buSzTx/>
              <a:buFont typeface="+mj-lt"/>
              <a:buAutoNum type="arabicPeriod" startAt="3"/>
              <a:tabLst/>
            </a:pPr>
            <a:r>
              <a:rPr kumimoji="0" lang="es-EC"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Contratar a una compañía Calificadora de Riesgos para que realice la calificación de la emisión.</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476" name="AutoShape 4"/>
          <p:cNvSpPr>
            <a:spLocks noChangeArrowheads="1"/>
          </p:cNvSpPr>
          <p:nvPr/>
        </p:nvSpPr>
        <p:spPr bwMode="auto">
          <a:xfrm>
            <a:off x="1475656" y="2060848"/>
            <a:ext cx="6696744" cy="173664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50000"/>
              </a:lnSpc>
              <a:spcBef>
                <a:spcPct val="0"/>
              </a:spcBef>
              <a:spcAft>
                <a:spcPct val="0"/>
              </a:spcAft>
              <a:buClrTx/>
              <a:buSzTx/>
              <a:buFont typeface="+mj-lt"/>
              <a:buAutoNum type="arabicPeriod" startAt="4"/>
              <a:tabLst/>
            </a:pPr>
            <a:r>
              <a:rPr kumimoji="0" lang="es-EC"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Suscribir el Convenio de Representación de los Obligacionistas, la Escritura que contiene el Contrato de Emisión de Obligaciones y demás documentos requeridos para la autorización de la emisión de obligaciones.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5479" name="AutoShape 7"/>
          <p:cNvSpPr>
            <a:spLocks noChangeArrowheads="1"/>
          </p:cNvSpPr>
          <p:nvPr/>
        </p:nvSpPr>
        <p:spPr bwMode="auto">
          <a:xfrm>
            <a:off x="1403648" y="4221088"/>
            <a:ext cx="6984776" cy="132802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50000"/>
              </a:lnSpc>
              <a:spcBef>
                <a:spcPct val="0"/>
              </a:spcBef>
              <a:spcAft>
                <a:spcPct val="0"/>
              </a:spcAft>
              <a:buClrTx/>
              <a:buSzTx/>
              <a:buFont typeface="+mj-lt"/>
              <a:buAutoNum type="arabicPeriod" startAt="5"/>
              <a:tabLst/>
            </a:pPr>
            <a:r>
              <a:rPr kumimoji="0" lang="es-EC"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Ingresar la documentación a la Superintendencia de Compañías para la aprobación e inscripción del emisor y las obligaciones en el Registro de Mercado de Valores</a:t>
            </a:r>
            <a:r>
              <a:rPr kumimoji="0" lang="es-EC"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nodePh="1">
                                  <p:stCondLst>
                                    <p:cond delay="0"/>
                                  </p:stCondLst>
                                  <p:endCondLst>
                                    <p:cond evt="begin" delay="0">
                                      <p:tn val="5"/>
                                    </p:cond>
                                  </p:endCondLst>
                                  <p:childTnLst>
                                    <p:set>
                                      <p:cBhvr>
                                        <p:cTn id="6" dur="1" fill="hold">
                                          <p:stCondLst>
                                            <p:cond delay="0"/>
                                          </p:stCondLst>
                                        </p:cTn>
                                        <p:tgtEl>
                                          <p:spTgt spid="105474"/>
                                        </p:tgtEl>
                                        <p:attrNameLst>
                                          <p:attrName>style.visibility</p:attrName>
                                        </p:attrNameLst>
                                      </p:cBhvr>
                                      <p:to>
                                        <p:strVal val="visible"/>
                                      </p:to>
                                    </p:set>
                                    <p:animScale>
                                      <p:cBhvr>
                                        <p:cTn id="7" dur="500" decel="50000" fill="hold">
                                          <p:stCondLst>
                                            <p:cond delay="0"/>
                                          </p:stCondLst>
                                        </p:cTn>
                                        <p:tgtEl>
                                          <p:spTgt spid="1054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05474"/>
                                        </p:tgtEl>
                                        <p:attrNameLst>
                                          <p:attrName>ppt_x</p:attrName>
                                          <p:attrName>ppt_y</p:attrName>
                                        </p:attrNameLst>
                                      </p:cBhvr>
                                    </p:animMotion>
                                    <p:animEffect transition="in" filter="fade">
                                      <p:cBhvr>
                                        <p:cTn id="9" dur="500"/>
                                        <p:tgtEl>
                                          <p:spTgt spid="105474"/>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05473"/>
                                        </p:tgtEl>
                                        <p:attrNameLst>
                                          <p:attrName>style.visibility</p:attrName>
                                        </p:attrNameLst>
                                      </p:cBhvr>
                                      <p:to>
                                        <p:strVal val="visible"/>
                                      </p:to>
                                    </p:set>
                                    <p:animScale>
                                      <p:cBhvr>
                                        <p:cTn id="13" dur="500" decel="50000" fill="hold">
                                          <p:stCondLst>
                                            <p:cond delay="0"/>
                                          </p:stCondLst>
                                        </p:cTn>
                                        <p:tgtEl>
                                          <p:spTgt spid="1054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105473"/>
                                        </p:tgtEl>
                                        <p:attrNameLst>
                                          <p:attrName>ppt_x</p:attrName>
                                          <p:attrName>ppt_y</p:attrName>
                                        </p:attrNameLst>
                                      </p:cBhvr>
                                    </p:animMotion>
                                    <p:animEffect transition="in" filter="fade">
                                      <p:cBhvr>
                                        <p:cTn id="15" dur="500"/>
                                        <p:tgtEl>
                                          <p:spTgt spid="105473"/>
                                        </p:tgtEl>
                                      </p:cBhvr>
                                    </p:animEffect>
                                  </p:childTnLst>
                                </p:cTn>
                              </p:par>
                            </p:childTnLst>
                          </p:cTn>
                        </p:par>
                        <p:par>
                          <p:cTn id="16" fill="hold">
                            <p:stCondLst>
                              <p:cond delay="1000"/>
                            </p:stCondLst>
                            <p:childTnLst>
                              <p:par>
                                <p:cTn id="17" presetID="5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5477"/>
                                        </p:tgtEl>
                                        <p:attrNameLst>
                                          <p:attrName>style.visibility</p:attrName>
                                        </p:attrNameLst>
                                      </p:cBhvr>
                                      <p:to>
                                        <p:strVal val="visible"/>
                                      </p:to>
                                    </p:set>
                                    <p:animScale>
                                      <p:cBhvr>
                                        <p:cTn id="19" dur="500" decel="50000" fill="hold">
                                          <p:stCondLst>
                                            <p:cond delay="0"/>
                                          </p:stCondLst>
                                        </p:cTn>
                                        <p:tgtEl>
                                          <p:spTgt spid="1054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105477"/>
                                        </p:tgtEl>
                                        <p:attrNameLst>
                                          <p:attrName>ppt_x</p:attrName>
                                          <p:attrName>ppt_y</p:attrName>
                                        </p:attrNameLst>
                                      </p:cBhvr>
                                    </p:animMotion>
                                    <p:animEffect transition="in" filter="fade">
                                      <p:cBhvr>
                                        <p:cTn id="21" dur="500"/>
                                        <p:tgtEl>
                                          <p:spTgt spid="105477"/>
                                        </p:tgtEl>
                                      </p:cBhvr>
                                    </p:animEffect>
                                  </p:childTnLst>
                                </p:cTn>
                              </p:par>
                            </p:childTnLst>
                          </p:cTn>
                        </p:par>
                        <p:par>
                          <p:cTn id="22" fill="hold">
                            <p:stCondLst>
                              <p:cond delay="1500"/>
                            </p:stCondLst>
                            <p:childTnLst>
                              <p:par>
                                <p:cTn id="23" presetID="52" presetClass="entr" presetSubtype="0" fill="hold" grpId="0" nodeType="afterEffect">
                                  <p:stCondLst>
                                    <p:cond delay="0"/>
                                  </p:stCondLst>
                                  <p:childTnLst>
                                    <p:set>
                                      <p:cBhvr>
                                        <p:cTn id="24" dur="1" fill="hold">
                                          <p:stCondLst>
                                            <p:cond delay="0"/>
                                          </p:stCondLst>
                                        </p:cTn>
                                        <p:tgtEl>
                                          <p:spTgt spid="105476"/>
                                        </p:tgtEl>
                                        <p:attrNameLst>
                                          <p:attrName>style.visibility</p:attrName>
                                        </p:attrNameLst>
                                      </p:cBhvr>
                                      <p:to>
                                        <p:strVal val="visible"/>
                                      </p:to>
                                    </p:set>
                                    <p:animScale>
                                      <p:cBhvr>
                                        <p:cTn id="25" dur="500" decel="50000" fill="hold">
                                          <p:stCondLst>
                                            <p:cond delay="0"/>
                                          </p:stCondLst>
                                        </p:cTn>
                                        <p:tgtEl>
                                          <p:spTgt spid="1054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105476"/>
                                        </p:tgtEl>
                                        <p:attrNameLst>
                                          <p:attrName>ppt_x</p:attrName>
                                          <p:attrName>ppt_y</p:attrName>
                                        </p:attrNameLst>
                                      </p:cBhvr>
                                    </p:animMotion>
                                    <p:animEffect transition="in" filter="fade">
                                      <p:cBhvr>
                                        <p:cTn id="27" dur="500"/>
                                        <p:tgtEl>
                                          <p:spTgt spid="105476"/>
                                        </p:tgtEl>
                                      </p:cBhvr>
                                    </p:animEffect>
                                  </p:childTnLst>
                                </p:cTn>
                              </p:par>
                            </p:childTnLst>
                          </p:cTn>
                        </p:par>
                        <p:par>
                          <p:cTn id="28" fill="hold">
                            <p:stCondLst>
                              <p:cond delay="2000"/>
                            </p:stCondLst>
                            <p:childTnLst>
                              <p:par>
                                <p:cTn id="29" presetID="5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05480"/>
                                        </p:tgtEl>
                                        <p:attrNameLst>
                                          <p:attrName>style.visibility</p:attrName>
                                        </p:attrNameLst>
                                      </p:cBhvr>
                                      <p:to>
                                        <p:strVal val="visible"/>
                                      </p:to>
                                    </p:set>
                                    <p:animScale>
                                      <p:cBhvr>
                                        <p:cTn id="31" dur="500" decel="50000" fill="hold">
                                          <p:stCondLst>
                                            <p:cond delay="0"/>
                                          </p:stCondLst>
                                        </p:cTn>
                                        <p:tgtEl>
                                          <p:spTgt spid="1054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05480"/>
                                        </p:tgtEl>
                                        <p:attrNameLst>
                                          <p:attrName>ppt_x</p:attrName>
                                          <p:attrName>ppt_y</p:attrName>
                                        </p:attrNameLst>
                                      </p:cBhvr>
                                    </p:animMotion>
                                    <p:animEffect transition="in" filter="fade">
                                      <p:cBhvr>
                                        <p:cTn id="33" dur="500"/>
                                        <p:tgtEl>
                                          <p:spTgt spid="105480"/>
                                        </p:tgtEl>
                                      </p:cBhvr>
                                    </p:animEffect>
                                  </p:childTnLst>
                                </p:cTn>
                              </p:par>
                            </p:childTnLst>
                          </p:cTn>
                        </p:par>
                        <p:par>
                          <p:cTn id="34" fill="hold">
                            <p:stCondLst>
                              <p:cond delay="2500"/>
                            </p:stCondLst>
                            <p:childTnLst>
                              <p:par>
                                <p:cTn id="35" presetID="52" presetClass="entr" presetSubtype="0" fill="hold" grpId="0" nodeType="afterEffect">
                                  <p:stCondLst>
                                    <p:cond delay="0"/>
                                  </p:stCondLst>
                                  <p:childTnLst>
                                    <p:set>
                                      <p:cBhvr>
                                        <p:cTn id="36" dur="1" fill="hold">
                                          <p:stCondLst>
                                            <p:cond delay="0"/>
                                          </p:stCondLst>
                                        </p:cTn>
                                        <p:tgtEl>
                                          <p:spTgt spid="105479"/>
                                        </p:tgtEl>
                                        <p:attrNameLst>
                                          <p:attrName>style.visibility</p:attrName>
                                        </p:attrNameLst>
                                      </p:cBhvr>
                                      <p:to>
                                        <p:strVal val="visible"/>
                                      </p:to>
                                    </p:set>
                                    <p:animScale>
                                      <p:cBhvr>
                                        <p:cTn id="37" dur="500" decel="50000" fill="hold">
                                          <p:stCondLst>
                                            <p:cond delay="0"/>
                                          </p:stCondLst>
                                        </p:cTn>
                                        <p:tgtEl>
                                          <p:spTgt spid="1054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05479"/>
                                        </p:tgtEl>
                                        <p:attrNameLst>
                                          <p:attrName>ppt_x</p:attrName>
                                          <p:attrName>ppt_y</p:attrName>
                                        </p:attrNameLst>
                                      </p:cBhvr>
                                    </p:animMotion>
                                    <p:animEffect transition="in" filter="fade">
                                      <p:cBhvr>
                                        <p:cTn id="39" dur="5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3" grpId="0" animBg="1"/>
      <p:bldP spid="105477" grpId="0"/>
      <p:bldP spid="105476" grpId="0" animBg="1"/>
      <p:bldP spid="105480" grpId="0"/>
      <p:bldP spid="10547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4449" name="AutoShape 1"/>
          <p:cNvSpPr>
            <a:spLocks noChangeArrowheads="1"/>
          </p:cNvSpPr>
          <p:nvPr/>
        </p:nvSpPr>
        <p:spPr bwMode="auto">
          <a:xfrm>
            <a:off x="251520" y="836712"/>
            <a:ext cx="6300192" cy="132802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50000"/>
              </a:lnSpc>
              <a:spcBef>
                <a:spcPct val="0"/>
              </a:spcBef>
              <a:spcAft>
                <a:spcPct val="0"/>
              </a:spcAft>
              <a:buClrTx/>
              <a:buSzTx/>
              <a:buFont typeface="+mj-lt"/>
              <a:buAutoNum type="arabicPeriod" startAt="6"/>
              <a:tabLst/>
            </a:pPr>
            <a:r>
              <a:rPr kumimoji="0" lang="es-EC"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 Superintendencia de Compañías emite la Resolución mediante la cual aprueba la emisión de obligaciones y el Certificado de Inscripción en el Registro de Mercado de Valores.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4452" name="AutoShape 4"/>
          <p:cNvSpPr>
            <a:spLocks noChangeArrowheads="1"/>
          </p:cNvSpPr>
          <p:nvPr/>
        </p:nvSpPr>
        <p:spPr bwMode="auto">
          <a:xfrm>
            <a:off x="2699792" y="2492896"/>
            <a:ext cx="6120680" cy="132802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50000"/>
              </a:lnSpc>
              <a:spcBef>
                <a:spcPct val="0"/>
              </a:spcBef>
              <a:spcAft>
                <a:spcPct val="0"/>
              </a:spcAft>
              <a:buClrTx/>
              <a:buSzTx/>
              <a:buFont typeface="+mj-lt"/>
              <a:buAutoNum type="arabicPeriod" startAt="7"/>
              <a:tabLst/>
            </a:pPr>
            <a:r>
              <a:rPr kumimoji="0" lang="es-EC"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Solicitud para la aprobación, acompañada los documentos, para la inscripción del emisor y las obligaciones en el Registro de la Bolsa de valores de Quito.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4455" name="AutoShape 7"/>
          <p:cNvSpPr>
            <a:spLocks noChangeArrowheads="1"/>
          </p:cNvSpPr>
          <p:nvPr/>
        </p:nvSpPr>
        <p:spPr bwMode="auto">
          <a:xfrm>
            <a:off x="251520" y="4117201"/>
            <a:ext cx="6192688" cy="1328023"/>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50000"/>
              </a:lnSpc>
              <a:spcBef>
                <a:spcPct val="0"/>
              </a:spcBef>
              <a:spcAft>
                <a:spcPct val="0"/>
              </a:spcAft>
              <a:buClrTx/>
              <a:buSzTx/>
              <a:buFont typeface="+mj-lt"/>
              <a:buAutoNum type="arabicPeriod" startAt="8"/>
              <a:tabLst/>
            </a:pPr>
            <a:r>
              <a:rPr kumimoji="0" lang="es-EC"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El Directorio de la Bolsa de Valores de Quito resuelve aprobar la inscripción de la emisión de obligaciones y fija un día para la negoción de los valores.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4458" name="AutoShape 10"/>
          <p:cNvSpPr>
            <a:spLocks noChangeArrowheads="1"/>
          </p:cNvSpPr>
          <p:nvPr/>
        </p:nvSpPr>
        <p:spPr bwMode="auto">
          <a:xfrm>
            <a:off x="2915816" y="5733256"/>
            <a:ext cx="6012160" cy="51077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50000"/>
              </a:lnSpc>
              <a:spcBef>
                <a:spcPct val="0"/>
              </a:spcBef>
              <a:spcAft>
                <a:spcPct val="0"/>
              </a:spcAft>
              <a:buClrTx/>
              <a:buSzTx/>
              <a:buFont typeface="+mj-lt"/>
              <a:buAutoNum type="arabicPeriod" startAt="9"/>
              <a:tabLst/>
            </a:pPr>
            <a:r>
              <a:rPr kumimoji="0" lang="es-EC"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Colocación de las obligaciones en el mercado.</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nodePh="1">
                                  <p:stCondLst>
                                    <p:cond delay="0"/>
                                  </p:stCondLst>
                                  <p:endCondLst>
                                    <p:cond evt="begin" delay="0">
                                      <p:tn val="5"/>
                                    </p:cond>
                                  </p:endCondLst>
                                  <p:childTnLst>
                                    <p:set>
                                      <p:cBhvr>
                                        <p:cTn id="6" dur="1" fill="hold">
                                          <p:stCondLst>
                                            <p:cond delay="0"/>
                                          </p:stCondLst>
                                        </p:cTn>
                                        <p:tgtEl>
                                          <p:spTgt spid="104450"/>
                                        </p:tgtEl>
                                        <p:attrNameLst>
                                          <p:attrName>style.visibility</p:attrName>
                                        </p:attrNameLst>
                                      </p:cBhvr>
                                      <p:to>
                                        <p:strVal val="visible"/>
                                      </p:to>
                                    </p:set>
                                    <p:anim calcmode="lin" valueType="num">
                                      <p:cBhvr>
                                        <p:cTn id="7" dur="250" decel="50000" fill="hold">
                                          <p:stCondLst>
                                            <p:cond delay="0"/>
                                          </p:stCondLst>
                                        </p:cTn>
                                        <p:tgtEl>
                                          <p:spTgt spid="104450"/>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04450"/>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04450"/>
                                        </p:tgtEl>
                                        <p:attrNameLst>
                                          <p:attrName>ppt_w</p:attrName>
                                        </p:attrNameLst>
                                      </p:cBhvr>
                                      <p:tavLst>
                                        <p:tav tm="0">
                                          <p:val>
                                            <p:strVal val="#ppt_w*.05"/>
                                          </p:val>
                                        </p:tav>
                                        <p:tav tm="100000">
                                          <p:val>
                                            <p:strVal val="#ppt_w"/>
                                          </p:val>
                                        </p:tav>
                                      </p:tavLst>
                                    </p:anim>
                                    <p:anim calcmode="lin" valueType="num">
                                      <p:cBhvr>
                                        <p:cTn id="10" dur="500" fill="hold"/>
                                        <p:tgtEl>
                                          <p:spTgt spid="104450"/>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04450"/>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04450"/>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04450"/>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04450"/>
                                        </p:tgtEl>
                                      </p:cBhvr>
                                    </p:animEffect>
                                  </p:childTnLst>
                                </p:cTn>
                              </p:par>
                            </p:childTnLst>
                          </p:cTn>
                        </p:par>
                        <p:par>
                          <p:cTn id="15" fill="hold">
                            <p:stCondLst>
                              <p:cond delay="500"/>
                            </p:stCondLst>
                            <p:childTnLst>
                              <p:par>
                                <p:cTn id="16" presetID="25" presetClass="entr" presetSubtype="0" fill="hold" grpId="0" nodeType="afterEffect">
                                  <p:stCondLst>
                                    <p:cond delay="0"/>
                                  </p:stCondLst>
                                  <p:childTnLst>
                                    <p:set>
                                      <p:cBhvr>
                                        <p:cTn id="17" dur="1" fill="hold">
                                          <p:stCondLst>
                                            <p:cond delay="0"/>
                                          </p:stCondLst>
                                        </p:cTn>
                                        <p:tgtEl>
                                          <p:spTgt spid="104449"/>
                                        </p:tgtEl>
                                        <p:attrNameLst>
                                          <p:attrName>style.visibility</p:attrName>
                                        </p:attrNameLst>
                                      </p:cBhvr>
                                      <p:to>
                                        <p:strVal val="visible"/>
                                      </p:to>
                                    </p:set>
                                    <p:anim calcmode="lin" valueType="num">
                                      <p:cBhvr>
                                        <p:cTn id="18" dur="250" decel="50000" fill="hold">
                                          <p:stCondLst>
                                            <p:cond delay="0"/>
                                          </p:stCondLst>
                                        </p:cTn>
                                        <p:tgtEl>
                                          <p:spTgt spid="104449"/>
                                        </p:tgtEl>
                                        <p:attrNameLst>
                                          <p:attrName>style.rotation</p:attrName>
                                        </p:attrNameLst>
                                      </p:cBhvr>
                                      <p:tavLst>
                                        <p:tav tm="0">
                                          <p:val>
                                            <p:fltVal val="-90"/>
                                          </p:val>
                                        </p:tav>
                                        <p:tav tm="100000">
                                          <p:val>
                                            <p:fltVal val="0"/>
                                          </p:val>
                                        </p:tav>
                                      </p:tavLst>
                                    </p:anim>
                                    <p:anim calcmode="lin" valueType="num">
                                      <p:cBhvr>
                                        <p:cTn id="19" dur="250" decel="50000" fill="hold">
                                          <p:stCondLst>
                                            <p:cond delay="0"/>
                                          </p:stCondLst>
                                        </p:cTn>
                                        <p:tgtEl>
                                          <p:spTgt spid="104449"/>
                                        </p:tgtEl>
                                        <p:attrNameLst>
                                          <p:attrName>ppt_w</p:attrName>
                                        </p:attrNameLst>
                                      </p:cBhvr>
                                      <p:tavLst>
                                        <p:tav tm="0">
                                          <p:val>
                                            <p:strVal val="#ppt_w"/>
                                          </p:val>
                                        </p:tav>
                                        <p:tav tm="100000">
                                          <p:val>
                                            <p:strVal val="#ppt_w*.05"/>
                                          </p:val>
                                        </p:tav>
                                      </p:tavLst>
                                    </p:anim>
                                    <p:anim calcmode="lin" valueType="num">
                                      <p:cBhvr>
                                        <p:cTn id="20" dur="250" accel="50000" fill="hold">
                                          <p:stCondLst>
                                            <p:cond delay="250"/>
                                          </p:stCondLst>
                                        </p:cTn>
                                        <p:tgtEl>
                                          <p:spTgt spid="104449"/>
                                        </p:tgtEl>
                                        <p:attrNameLst>
                                          <p:attrName>ppt_w</p:attrName>
                                        </p:attrNameLst>
                                      </p:cBhvr>
                                      <p:tavLst>
                                        <p:tav tm="0">
                                          <p:val>
                                            <p:strVal val="#ppt_w*.05"/>
                                          </p:val>
                                        </p:tav>
                                        <p:tav tm="100000">
                                          <p:val>
                                            <p:strVal val="#ppt_w"/>
                                          </p:val>
                                        </p:tav>
                                      </p:tavLst>
                                    </p:anim>
                                    <p:anim calcmode="lin" valueType="num">
                                      <p:cBhvr>
                                        <p:cTn id="21" dur="500" fill="hold"/>
                                        <p:tgtEl>
                                          <p:spTgt spid="104449"/>
                                        </p:tgtEl>
                                        <p:attrNameLst>
                                          <p:attrName>ppt_h</p:attrName>
                                        </p:attrNameLst>
                                      </p:cBhvr>
                                      <p:tavLst>
                                        <p:tav tm="0">
                                          <p:val>
                                            <p:strVal val="#ppt_h"/>
                                          </p:val>
                                        </p:tav>
                                        <p:tav tm="100000">
                                          <p:val>
                                            <p:strVal val="#ppt_h"/>
                                          </p:val>
                                        </p:tav>
                                      </p:tavLst>
                                    </p:anim>
                                    <p:anim calcmode="lin" valueType="num">
                                      <p:cBhvr>
                                        <p:cTn id="22" dur="250" decel="50000" fill="hold">
                                          <p:stCondLst>
                                            <p:cond delay="0"/>
                                          </p:stCondLst>
                                        </p:cTn>
                                        <p:tgtEl>
                                          <p:spTgt spid="104449"/>
                                        </p:tgtEl>
                                        <p:attrNameLst>
                                          <p:attrName>ppt_x</p:attrName>
                                        </p:attrNameLst>
                                      </p:cBhvr>
                                      <p:tavLst>
                                        <p:tav tm="0">
                                          <p:val>
                                            <p:strVal val="#ppt_x+.4"/>
                                          </p:val>
                                        </p:tav>
                                        <p:tav tm="100000">
                                          <p:val>
                                            <p:strVal val="#ppt_x"/>
                                          </p:val>
                                        </p:tav>
                                      </p:tavLst>
                                    </p:anim>
                                    <p:anim calcmode="lin" valueType="num">
                                      <p:cBhvr>
                                        <p:cTn id="23" dur="250" decel="50000" fill="hold">
                                          <p:stCondLst>
                                            <p:cond delay="0"/>
                                          </p:stCondLst>
                                        </p:cTn>
                                        <p:tgtEl>
                                          <p:spTgt spid="104449"/>
                                        </p:tgtEl>
                                        <p:attrNameLst>
                                          <p:attrName>ppt_y</p:attrName>
                                        </p:attrNameLst>
                                      </p:cBhvr>
                                      <p:tavLst>
                                        <p:tav tm="0">
                                          <p:val>
                                            <p:strVal val="#ppt_y-.2"/>
                                          </p:val>
                                        </p:tav>
                                        <p:tav tm="100000">
                                          <p:val>
                                            <p:strVal val="#ppt_y+.1"/>
                                          </p:val>
                                        </p:tav>
                                      </p:tavLst>
                                    </p:anim>
                                    <p:anim calcmode="lin" valueType="num">
                                      <p:cBhvr>
                                        <p:cTn id="24" dur="250" accel="50000" fill="hold">
                                          <p:stCondLst>
                                            <p:cond delay="250"/>
                                          </p:stCondLst>
                                        </p:cTn>
                                        <p:tgtEl>
                                          <p:spTgt spid="104449"/>
                                        </p:tgtEl>
                                        <p:attrNameLst>
                                          <p:attrName>ppt_y</p:attrName>
                                        </p:attrNameLst>
                                      </p:cBhvr>
                                      <p:tavLst>
                                        <p:tav tm="0">
                                          <p:val>
                                            <p:strVal val="#ppt_y+.1"/>
                                          </p:val>
                                        </p:tav>
                                        <p:tav tm="100000">
                                          <p:val>
                                            <p:strVal val="#ppt_y"/>
                                          </p:val>
                                        </p:tav>
                                      </p:tavLst>
                                    </p:anim>
                                    <p:animEffect transition="in" filter="fade">
                                      <p:cBhvr>
                                        <p:cTn id="25" dur="500" decel="50000">
                                          <p:stCondLst>
                                            <p:cond delay="0"/>
                                          </p:stCondLst>
                                        </p:cTn>
                                        <p:tgtEl>
                                          <p:spTgt spid="104449"/>
                                        </p:tgtEl>
                                      </p:cBhvr>
                                    </p:animEffect>
                                  </p:childTnLst>
                                </p:cTn>
                              </p:par>
                            </p:childTnLst>
                          </p:cTn>
                        </p:par>
                        <p:par>
                          <p:cTn id="26" fill="hold">
                            <p:stCondLst>
                              <p:cond delay="1000"/>
                            </p:stCondLst>
                            <p:childTnLst>
                              <p:par>
                                <p:cTn id="27" presetID="25" presetClass="entr" presetSubtype="0" fill="hold" grpId="0" nodeType="afterEffect" nodePh="1">
                                  <p:stCondLst>
                                    <p:cond delay="0"/>
                                  </p:stCondLst>
                                  <p:endCondLst>
                                    <p:cond evt="begin" delay="0">
                                      <p:tn val="27"/>
                                    </p:cond>
                                  </p:endCondLst>
                                  <p:childTnLst>
                                    <p:set>
                                      <p:cBhvr>
                                        <p:cTn id="28" dur="1" fill="hold">
                                          <p:stCondLst>
                                            <p:cond delay="0"/>
                                          </p:stCondLst>
                                        </p:cTn>
                                        <p:tgtEl>
                                          <p:spTgt spid="104453"/>
                                        </p:tgtEl>
                                        <p:attrNameLst>
                                          <p:attrName>style.visibility</p:attrName>
                                        </p:attrNameLst>
                                      </p:cBhvr>
                                      <p:to>
                                        <p:strVal val="visible"/>
                                      </p:to>
                                    </p:set>
                                    <p:anim calcmode="lin" valueType="num">
                                      <p:cBhvr>
                                        <p:cTn id="29" dur="250" decel="50000" fill="hold">
                                          <p:stCondLst>
                                            <p:cond delay="0"/>
                                          </p:stCondLst>
                                        </p:cTn>
                                        <p:tgtEl>
                                          <p:spTgt spid="104453"/>
                                        </p:tgtEl>
                                        <p:attrNameLst>
                                          <p:attrName>style.rotation</p:attrName>
                                        </p:attrNameLst>
                                      </p:cBhvr>
                                      <p:tavLst>
                                        <p:tav tm="0">
                                          <p:val>
                                            <p:fltVal val="-90"/>
                                          </p:val>
                                        </p:tav>
                                        <p:tav tm="100000">
                                          <p:val>
                                            <p:fltVal val="0"/>
                                          </p:val>
                                        </p:tav>
                                      </p:tavLst>
                                    </p:anim>
                                    <p:anim calcmode="lin" valueType="num">
                                      <p:cBhvr>
                                        <p:cTn id="30" dur="250" decel="50000" fill="hold">
                                          <p:stCondLst>
                                            <p:cond delay="0"/>
                                          </p:stCondLst>
                                        </p:cTn>
                                        <p:tgtEl>
                                          <p:spTgt spid="104453"/>
                                        </p:tgtEl>
                                        <p:attrNameLst>
                                          <p:attrName>ppt_w</p:attrName>
                                        </p:attrNameLst>
                                      </p:cBhvr>
                                      <p:tavLst>
                                        <p:tav tm="0">
                                          <p:val>
                                            <p:strVal val="#ppt_w"/>
                                          </p:val>
                                        </p:tav>
                                        <p:tav tm="100000">
                                          <p:val>
                                            <p:strVal val="#ppt_w*.05"/>
                                          </p:val>
                                        </p:tav>
                                      </p:tavLst>
                                    </p:anim>
                                    <p:anim calcmode="lin" valueType="num">
                                      <p:cBhvr>
                                        <p:cTn id="31" dur="250" accel="50000" fill="hold">
                                          <p:stCondLst>
                                            <p:cond delay="250"/>
                                          </p:stCondLst>
                                        </p:cTn>
                                        <p:tgtEl>
                                          <p:spTgt spid="104453"/>
                                        </p:tgtEl>
                                        <p:attrNameLst>
                                          <p:attrName>ppt_w</p:attrName>
                                        </p:attrNameLst>
                                      </p:cBhvr>
                                      <p:tavLst>
                                        <p:tav tm="0">
                                          <p:val>
                                            <p:strVal val="#ppt_w*.05"/>
                                          </p:val>
                                        </p:tav>
                                        <p:tav tm="100000">
                                          <p:val>
                                            <p:strVal val="#ppt_w"/>
                                          </p:val>
                                        </p:tav>
                                      </p:tavLst>
                                    </p:anim>
                                    <p:anim calcmode="lin" valueType="num">
                                      <p:cBhvr>
                                        <p:cTn id="32" dur="500" fill="hold"/>
                                        <p:tgtEl>
                                          <p:spTgt spid="104453"/>
                                        </p:tgtEl>
                                        <p:attrNameLst>
                                          <p:attrName>ppt_h</p:attrName>
                                        </p:attrNameLst>
                                      </p:cBhvr>
                                      <p:tavLst>
                                        <p:tav tm="0">
                                          <p:val>
                                            <p:strVal val="#ppt_h"/>
                                          </p:val>
                                        </p:tav>
                                        <p:tav tm="100000">
                                          <p:val>
                                            <p:strVal val="#ppt_h"/>
                                          </p:val>
                                        </p:tav>
                                      </p:tavLst>
                                    </p:anim>
                                    <p:anim calcmode="lin" valueType="num">
                                      <p:cBhvr>
                                        <p:cTn id="33" dur="250" decel="50000" fill="hold">
                                          <p:stCondLst>
                                            <p:cond delay="0"/>
                                          </p:stCondLst>
                                        </p:cTn>
                                        <p:tgtEl>
                                          <p:spTgt spid="104453"/>
                                        </p:tgtEl>
                                        <p:attrNameLst>
                                          <p:attrName>ppt_x</p:attrName>
                                        </p:attrNameLst>
                                      </p:cBhvr>
                                      <p:tavLst>
                                        <p:tav tm="0">
                                          <p:val>
                                            <p:strVal val="#ppt_x+.4"/>
                                          </p:val>
                                        </p:tav>
                                        <p:tav tm="100000">
                                          <p:val>
                                            <p:strVal val="#ppt_x"/>
                                          </p:val>
                                        </p:tav>
                                      </p:tavLst>
                                    </p:anim>
                                    <p:anim calcmode="lin" valueType="num">
                                      <p:cBhvr>
                                        <p:cTn id="34" dur="250" decel="50000" fill="hold">
                                          <p:stCondLst>
                                            <p:cond delay="0"/>
                                          </p:stCondLst>
                                        </p:cTn>
                                        <p:tgtEl>
                                          <p:spTgt spid="104453"/>
                                        </p:tgtEl>
                                        <p:attrNameLst>
                                          <p:attrName>ppt_y</p:attrName>
                                        </p:attrNameLst>
                                      </p:cBhvr>
                                      <p:tavLst>
                                        <p:tav tm="0">
                                          <p:val>
                                            <p:strVal val="#ppt_y-.2"/>
                                          </p:val>
                                        </p:tav>
                                        <p:tav tm="100000">
                                          <p:val>
                                            <p:strVal val="#ppt_y+.1"/>
                                          </p:val>
                                        </p:tav>
                                      </p:tavLst>
                                    </p:anim>
                                    <p:anim calcmode="lin" valueType="num">
                                      <p:cBhvr>
                                        <p:cTn id="35" dur="250" accel="50000" fill="hold">
                                          <p:stCondLst>
                                            <p:cond delay="250"/>
                                          </p:stCondLst>
                                        </p:cTn>
                                        <p:tgtEl>
                                          <p:spTgt spid="104453"/>
                                        </p:tgtEl>
                                        <p:attrNameLst>
                                          <p:attrName>ppt_y</p:attrName>
                                        </p:attrNameLst>
                                      </p:cBhvr>
                                      <p:tavLst>
                                        <p:tav tm="0">
                                          <p:val>
                                            <p:strVal val="#ppt_y+.1"/>
                                          </p:val>
                                        </p:tav>
                                        <p:tav tm="100000">
                                          <p:val>
                                            <p:strVal val="#ppt_y"/>
                                          </p:val>
                                        </p:tav>
                                      </p:tavLst>
                                    </p:anim>
                                    <p:animEffect transition="in" filter="fade">
                                      <p:cBhvr>
                                        <p:cTn id="36" dur="500" decel="50000">
                                          <p:stCondLst>
                                            <p:cond delay="0"/>
                                          </p:stCondLst>
                                        </p:cTn>
                                        <p:tgtEl>
                                          <p:spTgt spid="104453"/>
                                        </p:tgtEl>
                                      </p:cBhvr>
                                    </p:animEffect>
                                  </p:childTnLst>
                                </p:cTn>
                              </p:par>
                            </p:childTnLst>
                          </p:cTn>
                        </p:par>
                        <p:par>
                          <p:cTn id="37" fill="hold">
                            <p:stCondLst>
                              <p:cond delay="1500"/>
                            </p:stCondLst>
                            <p:childTnLst>
                              <p:par>
                                <p:cTn id="38" presetID="25" presetClass="entr" presetSubtype="0" fill="hold" grpId="0" nodeType="afterEffect">
                                  <p:stCondLst>
                                    <p:cond delay="0"/>
                                  </p:stCondLst>
                                  <p:childTnLst>
                                    <p:set>
                                      <p:cBhvr>
                                        <p:cTn id="39" dur="1" fill="hold">
                                          <p:stCondLst>
                                            <p:cond delay="0"/>
                                          </p:stCondLst>
                                        </p:cTn>
                                        <p:tgtEl>
                                          <p:spTgt spid="104452"/>
                                        </p:tgtEl>
                                        <p:attrNameLst>
                                          <p:attrName>style.visibility</p:attrName>
                                        </p:attrNameLst>
                                      </p:cBhvr>
                                      <p:to>
                                        <p:strVal val="visible"/>
                                      </p:to>
                                    </p:set>
                                    <p:anim calcmode="lin" valueType="num">
                                      <p:cBhvr>
                                        <p:cTn id="40" dur="250" decel="50000" fill="hold">
                                          <p:stCondLst>
                                            <p:cond delay="0"/>
                                          </p:stCondLst>
                                        </p:cTn>
                                        <p:tgtEl>
                                          <p:spTgt spid="104452"/>
                                        </p:tgtEl>
                                        <p:attrNameLst>
                                          <p:attrName>style.rotation</p:attrName>
                                        </p:attrNameLst>
                                      </p:cBhvr>
                                      <p:tavLst>
                                        <p:tav tm="0">
                                          <p:val>
                                            <p:fltVal val="-90"/>
                                          </p:val>
                                        </p:tav>
                                        <p:tav tm="100000">
                                          <p:val>
                                            <p:fltVal val="0"/>
                                          </p:val>
                                        </p:tav>
                                      </p:tavLst>
                                    </p:anim>
                                    <p:anim calcmode="lin" valueType="num">
                                      <p:cBhvr>
                                        <p:cTn id="41" dur="250" decel="50000" fill="hold">
                                          <p:stCondLst>
                                            <p:cond delay="0"/>
                                          </p:stCondLst>
                                        </p:cTn>
                                        <p:tgtEl>
                                          <p:spTgt spid="104452"/>
                                        </p:tgtEl>
                                        <p:attrNameLst>
                                          <p:attrName>ppt_w</p:attrName>
                                        </p:attrNameLst>
                                      </p:cBhvr>
                                      <p:tavLst>
                                        <p:tav tm="0">
                                          <p:val>
                                            <p:strVal val="#ppt_w"/>
                                          </p:val>
                                        </p:tav>
                                        <p:tav tm="100000">
                                          <p:val>
                                            <p:strVal val="#ppt_w*.05"/>
                                          </p:val>
                                        </p:tav>
                                      </p:tavLst>
                                    </p:anim>
                                    <p:anim calcmode="lin" valueType="num">
                                      <p:cBhvr>
                                        <p:cTn id="42" dur="250" accel="50000" fill="hold">
                                          <p:stCondLst>
                                            <p:cond delay="250"/>
                                          </p:stCondLst>
                                        </p:cTn>
                                        <p:tgtEl>
                                          <p:spTgt spid="104452"/>
                                        </p:tgtEl>
                                        <p:attrNameLst>
                                          <p:attrName>ppt_w</p:attrName>
                                        </p:attrNameLst>
                                      </p:cBhvr>
                                      <p:tavLst>
                                        <p:tav tm="0">
                                          <p:val>
                                            <p:strVal val="#ppt_w*.05"/>
                                          </p:val>
                                        </p:tav>
                                        <p:tav tm="100000">
                                          <p:val>
                                            <p:strVal val="#ppt_w"/>
                                          </p:val>
                                        </p:tav>
                                      </p:tavLst>
                                    </p:anim>
                                    <p:anim calcmode="lin" valueType="num">
                                      <p:cBhvr>
                                        <p:cTn id="43" dur="500" fill="hold"/>
                                        <p:tgtEl>
                                          <p:spTgt spid="104452"/>
                                        </p:tgtEl>
                                        <p:attrNameLst>
                                          <p:attrName>ppt_h</p:attrName>
                                        </p:attrNameLst>
                                      </p:cBhvr>
                                      <p:tavLst>
                                        <p:tav tm="0">
                                          <p:val>
                                            <p:strVal val="#ppt_h"/>
                                          </p:val>
                                        </p:tav>
                                        <p:tav tm="100000">
                                          <p:val>
                                            <p:strVal val="#ppt_h"/>
                                          </p:val>
                                        </p:tav>
                                      </p:tavLst>
                                    </p:anim>
                                    <p:anim calcmode="lin" valueType="num">
                                      <p:cBhvr>
                                        <p:cTn id="44" dur="250" decel="50000" fill="hold">
                                          <p:stCondLst>
                                            <p:cond delay="0"/>
                                          </p:stCondLst>
                                        </p:cTn>
                                        <p:tgtEl>
                                          <p:spTgt spid="104452"/>
                                        </p:tgtEl>
                                        <p:attrNameLst>
                                          <p:attrName>ppt_x</p:attrName>
                                        </p:attrNameLst>
                                      </p:cBhvr>
                                      <p:tavLst>
                                        <p:tav tm="0">
                                          <p:val>
                                            <p:strVal val="#ppt_x+.4"/>
                                          </p:val>
                                        </p:tav>
                                        <p:tav tm="100000">
                                          <p:val>
                                            <p:strVal val="#ppt_x"/>
                                          </p:val>
                                        </p:tav>
                                      </p:tavLst>
                                    </p:anim>
                                    <p:anim calcmode="lin" valueType="num">
                                      <p:cBhvr>
                                        <p:cTn id="45" dur="250" decel="50000" fill="hold">
                                          <p:stCondLst>
                                            <p:cond delay="0"/>
                                          </p:stCondLst>
                                        </p:cTn>
                                        <p:tgtEl>
                                          <p:spTgt spid="104452"/>
                                        </p:tgtEl>
                                        <p:attrNameLst>
                                          <p:attrName>ppt_y</p:attrName>
                                        </p:attrNameLst>
                                      </p:cBhvr>
                                      <p:tavLst>
                                        <p:tav tm="0">
                                          <p:val>
                                            <p:strVal val="#ppt_y-.2"/>
                                          </p:val>
                                        </p:tav>
                                        <p:tav tm="100000">
                                          <p:val>
                                            <p:strVal val="#ppt_y+.1"/>
                                          </p:val>
                                        </p:tav>
                                      </p:tavLst>
                                    </p:anim>
                                    <p:anim calcmode="lin" valueType="num">
                                      <p:cBhvr>
                                        <p:cTn id="46" dur="250" accel="50000" fill="hold">
                                          <p:stCondLst>
                                            <p:cond delay="250"/>
                                          </p:stCondLst>
                                        </p:cTn>
                                        <p:tgtEl>
                                          <p:spTgt spid="104452"/>
                                        </p:tgtEl>
                                        <p:attrNameLst>
                                          <p:attrName>ppt_y</p:attrName>
                                        </p:attrNameLst>
                                      </p:cBhvr>
                                      <p:tavLst>
                                        <p:tav tm="0">
                                          <p:val>
                                            <p:strVal val="#ppt_y+.1"/>
                                          </p:val>
                                        </p:tav>
                                        <p:tav tm="100000">
                                          <p:val>
                                            <p:strVal val="#ppt_y"/>
                                          </p:val>
                                        </p:tav>
                                      </p:tavLst>
                                    </p:anim>
                                    <p:animEffect transition="in" filter="fade">
                                      <p:cBhvr>
                                        <p:cTn id="47" dur="500" decel="50000">
                                          <p:stCondLst>
                                            <p:cond delay="0"/>
                                          </p:stCondLst>
                                        </p:cTn>
                                        <p:tgtEl>
                                          <p:spTgt spid="104452"/>
                                        </p:tgtEl>
                                      </p:cBhvr>
                                    </p:animEffect>
                                  </p:childTnLst>
                                </p:cTn>
                              </p:par>
                            </p:childTnLst>
                          </p:cTn>
                        </p:par>
                        <p:par>
                          <p:cTn id="48" fill="hold">
                            <p:stCondLst>
                              <p:cond delay="2000"/>
                            </p:stCondLst>
                            <p:childTnLst>
                              <p:par>
                                <p:cTn id="49" presetID="25" presetClass="entr" presetSubtype="0" fill="hold" grpId="0" nodeType="afterEffect" nodePh="1">
                                  <p:stCondLst>
                                    <p:cond delay="0"/>
                                  </p:stCondLst>
                                  <p:endCondLst>
                                    <p:cond evt="begin" delay="0">
                                      <p:tn val="49"/>
                                    </p:cond>
                                  </p:endCondLst>
                                  <p:childTnLst>
                                    <p:set>
                                      <p:cBhvr>
                                        <p:cTn id="50" dur="1" fill="hold">
                                          <p:stCondLst>
                                            <p:cond delay="0"/>
                                          </p:stCondLst>
                                        </p:cTn>
                                        <p:tgtEl>
                                          <p:spTgt spid="104456"/>
                                        </p:tgtEl>
                                        <p:attrNameLst>
                                          <p:attrName>style.visibility</p:attrName>
                                        </p:attrNameLst>
                                      </p:cBhvr>
                                      <p:to>
                                        <p:strVal val="visible"/>
                                      </p:to>
                                    </p:set>
                                    <p:anim calcmode="lin" valueType="num">
                                      <p:cBhvr>
                                        <p:cTn id="51" dur="250" decel="50000" fill="hold">
                                          <p:stCondLst>
                                            <p:cond delay="0"/>
                                          </p:stCondLst>
                                        </p:cTn>
                                        <p:tgtEl>
                                          <p:spTgt spid="104456"/>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104456"/>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104456"/>
                                        </p:tgtEl>
                                        <p:attrNameLst>
                                          <p:attrName>ppt_w</p:attrName>
                                        </p:attrNameLst>
                                      </p:cBhvr>
                                      <p:tavLst>
                                        <p:tav tm="0">
                                          <p:val>
                                            <p:strVal val="#ppt_w*.05"/>
                                          </p:val>
                                        </p:tav>
                                        <p:tav tm="100000">
                                          <p:val>
                                            <p:strVal val="#ppt_w"/>
                                          </p:val>
                                        </p:tav>
                                      </p:tavLst>
                                    </p:anim>
                                    <p:anim calcmode="lin" valueType="num">
                                      <p:cBhvr>
                                        <p:cTn id="54" dur="500" fill="hold"/>
                                        <p:tgtEl>
                                          <p:spTgt spid="104456"/>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104456"/>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104456"/>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104456"/>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104456"/>
                                        </p:tgtEl>
                                      </p:cBhvr>
                                    </p:animEffect>
                                  </p:childTnLst>
                                </p:cTn>
                              </p:par>
                            </p:childTnLst>
                          </p:cTn>
                        </p:par>
                        <p:par>
                          <p:cTn id="59" fill="hold">
                            <p:stCondLst>
                              <p:cond delay="2500"/>
                            </p:stCondLst>
                            <p:childTnLst>
                              <p:par>
                                <p:cTn id="60" presetID="25" presetClass="entr" presetSubtype="0" fill="hold" grpId="0" nodeType="afterEffect">
                                  <p:stCondLst>
                                    <p:cond delay="0"/>
                                  </p:stCondLst>
                                  <p:childTnLst>
                                    <p:set>
                                      <p:cBhvr>
                                        <p:cTn id="61" dur="1" fill="hold">
                                          <p:stCondLst>
                                            <p:cond delay="0"/>
                                          </p:stCondLst>
                                        </p:cTn>
                                        <p:tgtEl>
                                          <p:spTgt spid="104455"/>
                                        </p:tgtEl>
                                        <p:attrNameLst>
                                          <p:attrName>style.visibility</p:attrName>
                                        </p:attrNameLst>
                                      </p:cBhvr>
                                      <p:to>
                                        <p:strVal val="visible"/>
                                      </p:to>
                                    </p:set>
                                    <p:anim calcmode="lin" valueType="num">
                                      <p:cBhvr>
                                        <p:cTn id="62" dur="250" decel="50000" fill="hold">
                                          <p:stCondLst>
                                            <p:cond delay="0"/>
                                          </p:stCondLst>
                                        </p:cTn>
                                        <p:tgtEl>
                                          <p:spTgt spid="104455"/>
                                        </p:tgtEl>
                                        <p:attrNameLst>
                                          <p:attrName>style.rotation</p:attrName>
                                        </p:attrNameLst>
                                      </p:cBhvr>
                                      <p:tavLst>
                                        <p:tav tm="0">
                                          <p:val>
                                            <p:fltVal val="-90"/>
                                          </p:val>
                                        </p:tav>
                                        <p:tav tm="100000">
                                          <p:val>
                                            <p:fltVal val="0"/>
                                          </p:val>
                                        </p:tav>
                                      </p:tavLst>
                                    </p:anim>
                                    <p:anim calcmode="lin" valueType="num">
                                      <p:cBhvr>
                                        <p:cTn id="63" dur="250" decel="50000" fill="hold">
                                          <p:stCondLst>
                                            <p:cond delay="0"/>
                                          </p:stCondLst>
                                        </p:cTn>
                                        <p:tgtEl>
                                          <p:spTgt spid="104455"/>
                                        </p:tgtEl>
                                        <p:attrNameLst>
                                          <p:attrName>ppt_w</p:attrName>
                                        </p:attrNameLst>
                                      </p:cBhvr>
                                      <p:tavLst>
                                        <p:tav tm="0">
                                          <p:val>
                                            <p:strVal val="#ppt_w"/>
                                          </p:val>
                                        </p:tav>
                                        <p:tav tm="100000">
                                          <p:val>
                                            <p:strVal val="#ppt_w*.05"/>
                                          </p:val>
                                        </p:tav>
                                      </p:tavLst>
                                    </p:anim>
                                    <p:anim calcmode="lin" valueType="num">
                                      <p:cBhvr>
                                        <p:cTn id="64" dur="250" accel="50000" fill="hold">
                                          <p:stCondLst>
                                            <p:cond delay="250"/>
                                          </p:stCondLst>
                                        </p:cTn>
                                        <p:tgtEl>
                                          <p:spTgt spid="104455"/>
                                        </p:tgtEl>
                                        <p:attrNameLst>
                                          <p:attrName>ppt_w</p:attrName>
                                        </p:attrNameLst>
                                      </p:cBhvr>
                                      <p:tavLst>
                                        <p:tav tm="0">
                                          <p:val>
                                            <p:strVal val="#ppt_w*.05"/>
                                          </p:val>
                                        </p:tav>
                                        <p:tav tm="100000">
                                          <p:val>
                                            <p:strVal val="#ppt_w"/>
                                          </p:val>
                                        </p:tav>
                                      </p:tavLst>
                                    </p:anim>
                                    <p:anim calcmode="lin" valueType="num">
                                      <p:cBhvr>
                                        <p:cTn id="65" dur="500" fill="hold"/>
                                        <p:tgtEl>
                                          <p:spTgt spid="104455"/>
                                        </p:tgtEl>
                                        <p:attrNameLst>
                                          <p:attrName>ppt_h</p:attrName>
                                        </p:attrNameLst>
                                      </p:cBhvr>
                                      <p:tavLst>
                                        <p:tav tm="0">
                                          <p:val>
                                            <p:strVal val="#ppt_h"/>
                                          </p:val>
                                        </p:tav>
                                        <p:tav tm="100000">
                                          <p:val>
                                            <p:strVal val="#ppt_h"/>
                                          </p:val>
                                        </p:tav>
                                      </p:tavLst>
                                    </p:anim>
                                    <p:anim calcmode="lin" valueType="num">
                                      <p:cBhvr>
                                        <p:cTn id="66" dur="250" decel="50000" fill="hold">
                                          <p:stCondLst>
                                            <p:cond delay="0"/>
                                          </p:stCondLst>
                                        </p:cTn>
                                        <p:tgtEl>
                                          <p:spTgt spid="104455"/>
                                        </p:tgtEl>
                                        <p:attrNameLst>
                                          <p:attrName>ppt_x</p:attrName>
                                        </p:attrNameLst>
                                      </p:cBhvr>
                                      <p:tavLst>
                                        <p:tav tm="0">
                                          <p:val>
                                            <p:strVal val="#ppt_x+.4"/>
                                          </p:val>
                                        </p:tav>
                                        <p:tav tm="100000">
                                          <p:val>
                                            <p:strVal val="#ppt_x"/>
                                          </p:val>
                                        </p:tav>
                                      </p:tavLst>
                                    </p:anim>
                                    <p:anim calcmode="lin" valueType="num">
                                      <p:cBhvr>
                                        <p:cTn id="67" dur="250" decel="50000" fill="hold">
                                          <p:stCondLst>
                                            <p:cond delay="0"/>
                                          </p:stCondLst>
                                        </p:cTn>
                                        <p:tgtEl>
                                          <p:spTgt spid="104455"/>
                                        </p:tgtEl>
                                        <p:attrNameLst>
                                          <p:attrName>ppt_y</p:attrName>
                                        </p:attrNameLst>
                                      </p:cBhvr>
                                      <p:tavLst>
                                        <p:tav tm="0">
                                          <p:val>
                                            <p:strVal val="#ppt_y-.2"/>
                                          </p:val>
                                        </p:tav>
                                        <p:tav tm="100000">
                                          <p:val>
                                            <p:strVal val="#ppt_y+.1"/>
                                          </p:val>
                                        </p:tav>
                                      </p:tavLst>
                                    </p:anim>
                                    <p:anim calcmode="lin" valueType="num">
                                      <p:cBhvr>
                                        <p:cTn id="68" dur="250" accel="50000" fill="hold">
                                          <p:stCondLst>
                                            <p:cond delay="250"/>
                                          </p:stCondLst>
                                        </p:cTn>
                                        <p:tgtEl>
                                          <p:spTgt spid="104455"/>
                                        </p:tgtEl>
                                        <p:attrNameLst>
                                          <p:attrName>ppt_y</p:attrName>
                                        </p:attrNameLst>
                                      </p:cBhvr>
                                      <p:tavLst>
                                        <p:tav tm="0">
                                          <p:val>
                                            <p:strVal val="#ppt_y+.1"/>
                                          </p:val>
                                        </p:tav>
                                        <p:tav tm="100000">
                                          <p:val>
                                            <p:strVal val="#ppt_y"/>
                                          </p:val>
                                        </p:tav>
                                      </p:tavLst>
                                    </p:anim>
                                    <p:animEffect transition="in" filter="fade">
                                      <p:cBhvr>
                                        <p:cTn id="69" dur="500" decel="50000">
                                          <p:stCondLst>
                                            <p:cond delay="0"/>
                                          </p:stCondLst>
                                        </p:cTn>
                                        <p:tgtEl>
                                          <p:spTgt spid="104455"/>
                                        </p:tgtEl>
                                      </p:cBhvr>
                                    </p:animEffect>
                                  </p:childTnLst>
                                </p:cTn>
                              </p:par>
                            </p:childTnLst>
                          </p:cTn>
                        </p:par>
                        <p:par>
                          <p:cTn id="70" fill="hold">
                            <p:stCondLst>
                              <p:cond delay="3000"/>
                            </p:stCondLst>
                            <p:childTnLst>
                              <p:par>
                                <p:cTn id="71" presetID="25" presetClass="entr" presetSubtype="0" fill="hold" grpId="0" nodeType="afterEffect" nodePh="1">
                                  <p:stCondLst>
                                    <p:cond delay="0"/>
                                  </p:stCondLst>
                                  <p:endCondLst>
                                    <p:cond evt="begin" delay="0">
                                      <p:tn val="71"/>
                                    </p:cond>
                                  </p:endCondLst>
                                  <p:childTnLst>
                                    <p:set>
                                      <p:cBhvr>
                                        <p:cTn id="72" dur="1" fill="hold">
                                          <p:stCondLst>
                                            <p:cond delay="0"/>
                                          </p:stCondLst>
                                        </p:cTn>
                                        <p:tgtEl>
                                          <p:spTgt spid="104459"/>
                                        </p:tgtEl>
                                        <p:attrNameLst>
                                          <p:attrName>style.visibility</p:attrName>
                                        </p:attrNameLst>
                                      </p:cBhvr>
                                      <p:to>
                                        <p:strVal val="visible"/>
                                      </p:to>
                                    </p:set>
                                    <p:anim calcmode="lin" valueType="num">
                                      <p:cBhvr>
                                        <p:cTn id="73" dur="250" decel="50000" fill="hold">
                                          <p:stCondLst>
                                            <p:cond delay="0"/>
                                          </p:stCondLst>
                                        </p:cTn>
                                        <p:tgtEl>
                                          <p:spTgt spid="104459"/>
                                        </p:tgtEl>
                                        <p:attrNameLst>
                                          <p:attrName>style.rotation</p:attrName>
                                        </p:attrNameLst>
                                      </p:cBhvr>
                                      <p:tavLst>
                                        <p:tav tm="0">
                                          <p:val>
                                            <p:fltVal val="-90"/>
                                          </p:val>
                                        </p:tav>
                                        <p:tav tm="100000">
                                          <p:val>
                                            <p:fltVal val="0"/>
                                          </p:val>
                                        </p:tav>
                                      </p:tavLst>
                                    </p:anim>
                                    <p:anim calcmode="lin" valueType="num">
                                      <p:cBhvr>
                                        <p:cTn id="74" dur="250" decel="50000" fill="hold">
                                          <p:stCondLst>
                                            <p:cond delay="0"/>
                                          </p:stCondLst>
                                        </p:cTn>
                                        <p:tgtEl>
                                          <p:spTgt spid="104459"/>
                                        </p:tgtEl>
                                        <p:attrNameLst>
                                          <p:attrName>ppt_w</p:attrName>
                                        </p:attrNameLst>
                                      </p:cBhvr>
                                      <p:tavLst>
                                        <p:tav tm="0">
                                          <p:val>
                                            <p:strVal val="#ppt_w"/>
                                          </p:val>
                                        </p:tav>
                                        <p:tav tm="100000">
                                          <p:val>
                                            <p:strVal val="#ppt_w*.05"/>
                                          </p:val>
                                        </p:tav>
                                      </p:tavLst>
                                    </p:anim>
                                    <p:anim calcmode="lin" valueType="num">
                                      <p:cBhvr>
                                        <p:cTn id="75" dur="250" accel="50000" fill="hold">
                                          <p:stCondLst>
                                            <p:cond delay="250"/>
                                          </p:stCondLst>
                                        </p:cTn>
                                        <p:tgtEl>
                                          <p:spTgt spid="104459"/>
                                        </p:tgtEl>
                                        <p:attrNameLst>
                                          <p:attrName>ppt_w</p:attrName>
                                        </p:attrNameLst>
                                      </p:cBhvr>
                                      <p:tavLst>
                                        <p:tav tm="0">
                                          <p:val>
                                            <p:strVal val="#ppt_w*.05"/>
                                          </p:val>
                                        </p:tav>
                                        <p:tav tm="100000">
                                          <p:val>
                                            <p:strVal val="#ppt_w"/>
                                          </p:val>
                                        </p:tav>
                                      </p:tavLst>
                                    </p:anim>
                                    <p:anim calcmode="lin" valueType="num">
                                      <p:cBhvr>
                                        <p:cTn id="76" dur="500" fill="hold"/>
                                        <p:tgtEl>
                                          <p:spTgt spid="104459"/>
                                        </p:tgtEl>
                                        <p:attrNameLst>
                                          <p:attrName>ppt_h</p:attrName>
                                        </p:attrNameLst>
                                      </p:cBhvr>
                                      <p:tavLst>
                                        <p:tav tm="0">
                                          <p:val>
                                            <p:strVal val="#ppt_h"/>
                                          </p:val>
                                        </p:tav>
                                        <p:tav tm="100000">
                                          <p:val>
                                            <p:strVal val="#ppt_h"/>
                                          </p:val>
                                        </p:tav>
                                      </p:tavLst>
                                    </p:anim>
                                    <p:anim calcmode="lin" valueType="num">
                                      <p:cBhvr>
                                        <p:cTn id="77" dur="250" decel="50000" fill="hold">
                                          <p:stCondLst>
                                            <p:cond delay="0"/>
                                          </p:stCondLst>
                                        </p:cTn>
                                        <p:tgtEl>
                                          <p:spTgt spid="104459"/>
                                        </p:tgtEl>
                                        <p:attrNameLst>
                                          <p:attrName>ppt_x</p:attrName>
                                        </p:attrNameLst>
                                      </p:cBhvr>
                                      <p:tavLst>
                                        <p:tav tm="0">
                                          <p:val>
                                            <p:strVal val="#ppt_x+.4"/>
                                          </p:val>
                                        </p:tav>
                                        <p:tav tm="100000">
                                          <p:val>
                                            <p:strVal val="#ppt_x"/>
                                          </p:val>
                                        </p:tav>
                                      </p:tavLst>
                                    </p:anim>
                                    <p:anim calcmode="lin" valueType="num">
                                      <p:cBhvr>
                                        <p:cTn id="78" dur="250" decel="50000" fill="hold">
                                          <p:stCondLst>
                                            <p:cond delay="0"/>
                                          </p:stCondLst>
                                        </p:cTn>
                                        <p:tgtEl>
                                          <p:spTgt spid="104459"/>
                                        </p:tgtEl>
                                        <p:attrNameLst>
                                          <p:attrName>ppt_y</p:attrName>
                                        </p:attrNameLst>
                                      </p:cBhvr>
                                      <p:tavLst>
                                        <p:tav tm="0">
                                          <p:val>
                                            <p:strVal val="#ppt_y-.2"/>
                                          </p:val>
                                        </p:tav>
                                        <p:tav tm="100000">
                                          <p:val>
                                            <p:strVal val="#ppt_y+.1"/>
                                          </p:val>
                                        </p:tav>
                                      </p:tavLst>
                                    </p:anim>
                                    <p:anim calcmode="lin" valueType="num">
                                      <p:cBhvr>
                                        <p:cTn id="79" dur="250" accel="50000" fill="hold">
                                          <p:stCondLst>
                                            <p:cond delay="250"/>
                                          </p:stCondLst>
                                        </p:cTn>
                                        <p:tgtEl>
                                          <p:spTgt spid="104459"/>
                                        </p:tgtEl>
                                        <p:attrNameLst>
                                          <p:attrName>ppt_y</p:attrName>
                                        </p:attrNameLst>
                                      </p:cBhvr>
                                      <p:tavLst>
                                        <p:tav tm="0">
                                          <p:val>
                                            <p:strVal val="#ppt_y+.1"/>
                                          </p:val>
                                        </p:tav>
                                        <p:tav tm="100000">
                                          <p:val>
                                            <p:strVal val="#ppt_y"/>
                                          </p:val>
                                        </p:tav>
                                      </p:tavLst>
                                    </p:anim>
                                    <p:animEffect transition="in" filter="fade">
                                      <p:cBhvr>
                                        <p:cTn id="80" dur="500" decel="50000">
                                          <p:stCondLst>
                                            <p:cond delay="0"/>
                                          </p:stCondLst>
                                        </p:cTn>
                                        <p:tgtEl>
                                          <p:spTgt spid="104459"/>
                                        </p:tgtEl>
                                      </p:cBhvr>
                                    </p:animEffect>
                                  </p:childTnLst>
                                </p:cTn>
                              </p:par>
                            </p:childTnLst>
                          </p:cTn>
                        </p:par>
                        <p:par>
                          <p:cTn id="81" fill="hold">
                            <p:stCondLst>
                              <p:cond delay="3500"/>
                            </p:stCondLst>
                            <p:childTnLst>
                              <p:par>
                                <p:cTn id="82" presetID="25" presetClass="entr" presetSubtype="0" fill="hold" grpId="0" nodeType="afterEffect">
                                  <p:stCondLst>
                                    <p:cond delay="0"/>
                                  </p:stCondLst>
                                  <p:childTnLst>
                                    <p:set>
                                      <p:cBhvr>
                                        <p:cTn id="83" dur="1" fill="hold">
                                          <p:stCondLst>
                                            <p:cond delay="0"/>
                                          </p:stCondLst>
                                        </p:cTn>
                                        <p:tgtEl>
                                          <p:spTgt spid="104458"/>
                                        </p:tgtEl>
                                        <p:attrNameLst>
                                          <p:attrName>style.visibility</p:attrName>
                                        </p:attrNameLst>
                                      </p:cBhvr>
                                      <p:to>
                                        <p:strVal val="visible"/>
                                      </p:to>
                                    </p:set>
                                    <p:anim calcmode="lin" valueType="num">
                                      <p:cBhvr>
                                        <p:cTn id="84" dur="250" decel="50000" fill="hold">
                                          <p:stCondLst>
                                            <p:cond delay="0"/>
                                          </p:stCondLst>
                                        </p:cTn>
                                        <p:tgtEl>
                                          <p:spTgt spid="104458"/>
                                        </p:tgtEl>
                                        <p:attrNameLst>
                                          <p:attrName>style.rotation</p:attrName>
                                        </p:attrNameLst>
                                      </p:cBhvr>
                                      <p:tavLst>
                                        <p:tav tm="0">
                                          <p:val>
                                            <p:fltVal val="-90"/>
                                          </p:val>
                                        </p:tav>
                                        <p:tav tm="100000">
                                          <p:val>
                                            <p:fltVal val="0"/>
                                          </p:val>
                                        </p:tav>
                                      </p:tavLst>
                                    </p:anim>
                                    <p:anim calcmode="lin" valueType="num">
                                      <p:cBhvr>
                                        <p:cTn id="85" dur="250" decel="50000" fill="hold">
                                          <p:stCondLst>
                                            <p:cond delay="0"/>
                                          </p:stCondLst>
                                        </p:cTn>
                                        <p:tgtEl>
                                          <p:spTgt spid="104458"/>
                                        </p:tgtEl>
                                        <p:attrNameLst>
                                          <p:attrName>ppt_w</p:attrName>
                                        </p:attrNameLst>
                                      </p:cBhvr>
                                      <p:tavLst>
                                        <p:tav tm="0">
                                          <p:val>
                                            <p:strVal val="#ppt_w"/>
                                          </p:val>
                                        </p:tav>
                                        <p:tav tm="100000">
                                          <p:val>
                                            <p:strVal val="#ppt_w*.05"/>
                                          </p:val>
                                        </p:tav>
                                      </p:tavLst>
                                    </p:anim>
                                    <p:anim calcmode="lin" valueType="num">
                                      <p:cBhvr>
                                        <p:cTn id="86" dur="250" accel="50000" fill="hold">
                                          <p:stCondLst>
                                            <p:cond delay="250"/>
                                          </p:stCondLst>
                                        </p:cTn>
                                        <p:tgtEl>
                                          <p:spTgt spid="104458"/>
                                        </p:tgtEl>
                                        <p:attrNameLst>
                                          <p:attrName>ppt_w</p:attrName>
                                        </p:attrNameLst>
                                      </p:cBhvr>
                                      <p:tavLst>
                                        <p:tav tm="0">
                                          <p:val>
                                            <p:strVal val="#ppt_w*.05"/>
                                          </p:val>
                                        </p:tav>
                                        <p:tav tm="100000">
                                          <p:val>
                                            <p:strVal val="#ppt_w"/>
                                          </p:val>
                                        </p:tav>
                                      </p:tavLst>
                                    </p:anim>
                                    <p:anim calcmode="lin" valueType="num">
                                      <p:cBhvr>
                                        <p:cTn id="87" dur="500" fill="hold"/>
                                        <p:tgtEl>
                                          <p:spTgt spid="104458"/>
                                        </p:tgtEl>
                                        <p:attrNameLst>
                                          <p:attrName>ppt_h</p:attrName>
                                        </p:attrNameLst>
                                      </p:cBhvr>
                                      <p:tavLst>
                                        <p:tav tm="0">
                                          <p:val>
                                            <p:strVal val="#ppt_h"/>
                                          </p:val>
                                        </p:tav>
                                        <p:tav tm="100000">
                                          <p:val>
                                            <p:strVal val="#ppt_h"/>
                                          </p:val>
                                        </p:tav>
                                      </p:tavLst>
                                    </p:anim>
                                    <p:anim calcmode="lin" valueType="num">
                                      <p:cBhvr>
                                        <p:cTn id="88" dur="250" decel="50000" fill="hold">
                                          <p:stCondLst>
                                            <p:cond delay="0"/>
                                          </p:stCondLst>
                                        </p:cTn>
                                        <p:tgtEl>
                                          <p:spTgt spid="104458"/>
                                        </p:tgtEl>
                                        <p:attrNameLst>
                                          <p:attrName>ppt_x</p:attrName>
                                        </p:attrNameLst>
                                      </p:cBhvr>
                                      <p:tavLst>
                                        <p:tav tm="0">
                                          <p:val>
                                            <p:strVal val="#ppt_x+.4"/>
                                          </p:val>
                                        </p:tav>
                                        <p:tav tm="100000">
                                          <p:val>
                                            <p:strVal val="#ppt_x"/>
                                          </p:val>
                                        </p:tav>
                                      </p:tavLst>
                                    </p:anim>
                                    <p:anim calcmode="lin" valueType="num">
                                      <p:cBhvr>
                                        <p:cTn id="89" dur="250" decel="50000" fill="hold">
                                          <p:stCondLst>
                                            <p:cond delay="0"/>
                                          </p:stCondLst>
                                        </p:cTn>
                                        <p:tgtEl>
                                          <p:spTgt spid="104458"/>
                                        </p:tgtEl>
                                        <p:attrNameLst>
                                          <p:attrName>ppt_y</p:attrName>
                                        </p:attrNameLst>
                                      </p:cBhvr>
                                      <p:tavLst>
                                        <p:tav tm="0">
                                          <p:val>
                                            <p:strVal val="#ppt_y-.2"/>
                                          </p:val>
                                        </p:tav>
                                        <p:tav tm="100000">
                                          <p:val>
                                            <p:strVal val="#ppt_y+.1"/>
                                          </p:val>
                                        </p:tav>
                                      </p:tavLst>
                                    </p:anim>
                                    <p:anim calcmode="lin" valueType="num">
                                      <p:cBhvr>
                                        <p:cTn id="90" dur="250" accel="50000" fill="hold">
                                          <p:stCondLst>
                                            <p:cond delay="250"/>
                                          </p:stCondLst>
                                        </p:cTn>
                                        <p:tgtEl>
                                          <p:spTgt spid="104458"/>
                                        </p:tgtEl>
                                        <p:attrNameLst>
                                          <p:attrName>ppt_y</p:attrName>
                                        </p:attrNameLst>
                                      </p:cBhvr>
                                      <p:tavLst>
                                        <p:tav tm="0">
                                          <p:val>
                                            <p:strVal val="#ppt_y+.1"/>
                                          </p:val>
                                        </p:tav>
                                        <p:tav tm="100000">
                                          <p:val>
                                            <p:strVal val="#ppt_y"/>
                                          </p:val>
                                        </p:tav>
                                      </p:tavLst>
                                    </p:anim>
                                    <p:animEffect transition="in" filter="fade">
                                      <p:cBhvr>
                                        <p:cTn id="91" dur="500" decel="50000">
                                          <p:stCondLst>
                                            <p:cond delay="0"/>
                                          </p:stCondLst>
                                        </p:cTn>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49" grpId="0" animBg="1"/>
      <p:bldP spid="104453" grpId="0"/>
      <p:bldP spid="104452" grpId="0" animBg="1"/>
      <p:bldP spid="104456" grpId="0"/>
      <p:bldP spid="104455" grpId="0" animBg="1"/>
      <p:bldP spid="104459" grpId="0"/>
      <p:bldP spid="1044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259632" y="2790219"/>
            <a:ext cx="75243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s-ES" dirty="0" smtClean="0">
                <a:latin typeface="Times New Roman" pitchFamily="18" charset="0"/>
                <a:cs typeface="Times New Roman" pitchFamily="18" charset="0"/>
              </a:rPr>
              <a:t>5.1.</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2" action="ppaction://hlinksldjump"/>
              </a:rPr>
              <a:t>EMISIÓN DE OBLIGACIONES (PARTE TEÓRICA</a:t>
            </a:r>
            <a:r>
              <a:rPr lang="es-ES" dirty="0" smtClean="0">
                <a:latin typeface="Times New Roman" pitchFamily="18" charset="0"/>
                <a:cs typeface="Times New Roman" pitchFamily="18" charset="0"/>
              </a:rPr>
              <a:t>)</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5.2.</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3" action="ppaction://hlinksldjump"/>
              </a:rPr>
              <a:t>ANÁLISIS Y DIAGNÓSTICO DE LA EMISIÓN DE OBLIGACIONES DENTRO DEL MERCADO BURSÁTIL</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5.3.</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4" action="ppaction://hlinksldjump"/>
              </a:rPr>
              <a:t>ESTABLECIMIENTO DEL DESTINO DE EMISIÓN DE OBLIGACIONES</a:t>
            </a:r>
            <a:endParaRPr lang="es-EC" dirty="0" smtClean="0">
              <a:latin typeface="Times New Roman" pitchFamily="18" charset="0"/>
              <a:cs typeface="Times New Roman" pitchFamily="18" charset="0"/>
            </a:endParaRPr>
          </a:p>
          <a:p>
            <a:pPr>
              <a:lnSpc>
                <a:spcPct val="150000"/>
              </a:lnSpc>
            </a:pPr>
            <a:r>
              <a:rPr lang="es-ES" dirty="0" smtClean="0">
                <a:latin typeface="Times New Roman" pitchFamily="18" charset="0"/>
                <a:cs typeface="Times New Roman" pitchFamily="18" charset="0"/>
              </a:rPr>
              <a:t>5.4.</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5" action="ppaction://hlinksldjump"/>
              </a:rPr>
              <a:t>ESTABLECIMIENTO DEL MONTO.</a:t>
            </a:r>
            <a:endParaRPr lang="es-EC" dirty="0" smtClean="0">
              <a:latin typeface="Times New Roman" pitchFamily="18" charset="0"/>
              <a:cs typeface="Times New Roman" pitchFamily="18" charset="0"/>
            </a:endParaRPr>
          </a:p>
          <a:p>
            <a:pPr>
              <a:lnSpc>
                <a:spcPct val="150000"/>
              </a:lnSpc>
            </a:pPr>
            <a:r>
              <a:rPr lang="es-ES" dirty="0" smtClean="0">
                <a:latin typeface="Times New Roman" pitchFamily="18" charset="0"/>
                <a:cs typeface="Times New Roman" pitchFamily="18" charset="0"/>
              </a:rPr>
              <a:t>5.5.</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6" action="ppaction://hlinksldjump"/>
              </a:rPr>
              <a:t>ESTABLECIMIENTO DEL PLAZO</a:t>
            </a:r>
            <a:endParaRPr lang="es-EC" dirty="0" smtClean="0">
              <a:latin typeface="Times New Roman" pitchFamily="18" charset="0"/>
              <a:cs typeface="Times New Roman" pitchFamily="18" charset="0"/>
            </a:endParaRPr>
          </a:p>
          <a:p>
            <a:pPr>
              <a:lnSpc>
                <a:spcPct val="150000"/>
              </a:lnSpc>
            </a:pPr>
            <a:r>
              <a:rPr lang="es-ES" dirty="0" smtClean="0">
                <a:latin typeface="Times New Roman" pitchFamily="18" charset="0"/>
                <a:cs typeface="Times New Roman" pitchFamily="18" charset="0"/>
              </a:rPr>
              <a:t>5.6.</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7" action="ppaction://hlinksldjump"/>
              </a:rPr>
              <a:t>ESTABLECIMIENTO DEL PAGO DE CAPITAL E INTERESES</a:t>
            </a:r>
            <a:endParaRPr lang="es-EC" dirty="0" smtClean="0">
              <a:latin typeface="Times New Roman" pitchFamily="18" charset="0"/>
              <a:cs typeface="Times New Roman" pitchFamily="18" charset="0"/>
            </a:endParaRPr>
          </a:p>
        </p:txBody>
      </p:sp>
      <p:sp>
        <p:nvSpPr>
          <p:cNvPr id="3" name="2 Rectángulo"/>
          <p:cNvSpPr/>
          <p:nvPr/>
        </p:nvSpPr>
        <p:spPr>
          <a:xfrm>
            <a:off x="2555776" y="476672"/>
            <a:ext cx="4392488" cy="923330"/>
          </a:xfrm>
          <a:prstGeom prst="rect">
            <a:avLst/>
          </a:prstGeom>
          <a:noFill/>
        </p:spPr>
        <p:txBody>
          <a:bodyPr wrap="squar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rPr>
              <a:t>CONTENIDO</a:t>
            </a:r>
            <a:endParaRPr lang="es-ES" sz="5400" b="1" cap="none" spc="0" dirty="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endParaRPr>
          </a:p>
        </p:txBody>
      </p:sp>
      <p:sp>
        <p:nvSpPr>
          <p:cNvPr id="4" name="3 Rectángulo">
            <a:hlinkClick r:id="rId8" action="ppaction://hlinksldjump"/>
          </p:cNvPr>
          <p:cNvSpPr/>
          <p:nvPr/>
        </p:nvSpPr>
        <p:spPr>
          <a:xfrm>
            <a:off x="1187624" y="1700808"/>
            <a:ext cx="7382797" cy="523220"/>
          </a:xfrm>
          <a:prstGeom prst="rect">
            <a:avLst/>
          </a:prstGeom>
        </p:spPr>
        <p:txBody>
          <a:bodyPr wrap="square">
            <a:spAutoFit/>
          </a:bodyPr>
          <a:lstStyle/>
          <a:p>
            <a:pPr lvl="0" algn="ctr" eaLnBrk="0" hangingPunct="0">
              <a:tabLst>
                <a:tab pos="5033963" algn="r"/>
              </a:tabLst>
            </a:pPr>
            <a:r>
              <a:rPr lang="es-ES" sz="2800" dirty="0" smtClean="0">
                <a:solidFill>
                  <a:srgbClr val="FF3399"/>
                </a:solidFill>
                <a:latin typeface="Times New Roman" pitchFamily="18" charset="0"/>
                <a:ea typeface="Times New Roman" pitchFamily="18" charset="0"/>
                <a:cs typeface="Times New Roman" pitchFamily="18" charset="0"/>
              </a:rPr>
              <a:t>CAPÍTULO V: EMISIÓN DE OBLIGACIONES</a:t>
            </a:r>
            <a:endParaRPr lang="es-EC" sz="2800" dirty="0" smtClean="0">
              <a:solidFill>
                <a:srgbClr val="FF3399"/>
              </a:solidFill>
              <a:latin typeface="Times New Roman" pitchFamily="18" charset="0"/>
              <a:cs typeface="Times New Roman" pitchFamily="18" charset="0"/>
            </a:endParaRPr>
          </a:p>
        </p:txBody>
      </p:sp>
      <p:sp>
        <p:nvSpPr>
          <p:cNvPr id="5" name="4 Botón de acción: Hacia delante o Siguiente">
            <a:hlinkClick r:id="" action="ppaction://hlinkshowjump?jump=nextslide" highlightClick="1"/>
          </p:cNvPr>
          <p:cNvSpPr/>
          <p:nvPr/>
        </p:nvSpPr>
        <p:spPr>
          <a:xfrm>
            <a:off x="8388424" y="6237312"/>
            <a:ext cx="792088" cy="62068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620688"/>
            <a:ext cx="6336704" cy="4247317"/>
          </a:xfrm>
          <a:prstGeom prst="rect">
            <a:avLst/>
          </a:prstGeom>
          <a:noFill/>
        </p:spPr>
        <p:txBody>
          <a:bodyPr wrap="squar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APLICACIÓN DE EMISIÓN DE OBLIGACIONES PARA LA EMPRESA</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 name="2 Imagen"/>
          <p:cNvPicPr/>
          <p:nvPr/>
        </p:nvPicPr>
        <p:blipFill>
          <a:blip r:embed="rId2" cstate="print"/>
          <a:stretch>
            <a:fillRect/>
          </a:stretch>
        </p:blipFill>
        <p:spPr bwMode="auto">
          <a:xfrm>
            <a:off x="2123728" y="4797152"/>
            <a:ext cx="5616624" cy="1368152"/>
          </a:xfrm>
          <a:prstGeom prst="rect">
            <a:avLst/>
          </a:prstGeom>
          <a:noFill/>
          <a:ln>
            <a:noFill/>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620688"/>
            <a:ext cx="8352928"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600" b="1" cap="none" spc="0" dirty="0" smtClean="0">
                <a:ln>
                  <a:solidFill>
                    <a:sysClr val="windowText" lastClr="0000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ESTABLECIMIENTO DEL DESTINO DE EMISIÓN DE OBLIGACIONES</a:t>
            </a:r>
            <a:endParaRPr lang="es-EC" sz="3600" b="1" cap="none" spc="0" dirty="0">
              <a:ln>
                <a:solidFill>
                  <a:sysClr val="windowText" lastClr="0000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4" name="3 Diagrama"/>
          <p:cNvGraphicFramePr/>
          <p:nvPr/>
        </p:nvGraphicFramePr>
        <p:xfrm>
          <a:off x="755576" y="1988840"/>
          <a:ext cx="79208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9338" y="692696"/>
            <a:ext cx="8909166" cy="1446550"/>
          </a:xfrm>
          <a:prstGeom prst="rect">
            <a:avLst/>
          </a:prstGeom>
          <a:noFill/>
        </p:spPr>
        <p:txBody>
          <a:bodyPr wrap="square" lIns="91440" tIns="45720" rIns="91440" bIns="45720">
            <a:spAutoFit/>
          </a:bodyPr>
          <a:lstStyle/>
          <a:p>
            <a:pPr algn="ctr"/>
            <a:r>
              <a:rPr lang="es-E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ESTABLECIMIENTO DEL MONTO</a:t>
            </a:r>
            <a:endParaRPr lang="es-EC"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endParaRPr>
          </a:p>
        </p:txBody>
      </p:sp>
      <p:sp>
        <p:nvSpPr>
          <p:cNvPr id="4" name="3 Rectángulo"/>
          <p:cNvSpPr/>
          <p:nvPr/>
        </p:nvSpPr>
        <p:spPr>
          <a:xfrm>
            <a:off x="1763688" y="2564904"/>
            <a:ext cx="5862502" cy="461665"/>
          </a:xfrm>
          <a:prstGeom prst="rect">
            <a:avLst/>
          </a:prstGeom>
        </p:spPr>
        <p:txBody>
          <a:bodyPr wrap="none">
            <a:spAutoFit/>
          </a:bodyPr>
          <a:lstStyle/>
          <a:p>
            <a:r>
              <a:rPr lang="es-ES" sz="2400" dirty="0" smtClean="0">
                <a:latin typeface="+mn-lt"/>
              </a:rPr>
              <a:t>Debido a su creciente demanda de su servicio</a:t>
            </a:r>
            <a:endParaRPr lang="es-EC" sz="2400" dirty="0">
              <a:latin typeface="+mn-lt"/>
            </a:endParaRPr>
          </a:p>
        </p:txBody>
      </p:sp>
      <p:sp>
        <p:nvSpPr>
          <p:cNvPr id="5" name="4 Estrella de 7 puntas"/>
          <p:cNvSpPr/>
          <p:nvPr/>
        </p:nvSpPr>
        <p:spPr>
          <a:xfrm>
            <a:off x="3131840" y="3573016"/>
            <a:ext cx="3240360" cy="1931491"/>
          </a:xfrm>
          <a:prstGeom prst="star7">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3200" dirty="0" smtClean="0">
                <a:latin typeface="+mn-lt"/>
              </a:rPr>
              <a:t>$110.000 dólares</a:t>
            </a:r>
            <a:endParaRPr lang="es-EC" sz="3200" dirty="0"/>
          </a:p>
        </p:txBody>
      </p:sp>
      <p:sp>
        <p:nvSpPr>
          <p:cNvPr id="6" name="5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764704"/>
            <a:ext cx="7821350" cy="1569660"/>
          </a:xfrm>
          <a:prstGeom prst="rect">
            <a:avLst/>
          </a:prstGeom>
          <a:noFill/>
        </p:spPr>
        <p:txBody>
          <a:bodyPr wrap="square" lIns="91440" tIns="45720" rIns="91440" bIns="45720">
            <a:spAutoFit/>
          </a:bodyPr>
          <a:lstStyle/>
          <a:p>
            <a:pPr algn="ctr"/>
            <a:r>
              <a:rPr lang="es-E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ESTABLECIMIENTO DEL PLAZO </a:t>
            </a:r>
            <a:endParaRPr lang="es-EC"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4" name="3 Cinta curvada hacia arriba"/>
          <p:cNvSpPr/>
          <p:nvPr/>
        </p:nvSpPr>
        <p:spPr>
          <a:xfrm>
            <a:off x="1979712" y="2852936"/>
            <a:ext cx="5616624" cy="2945190"/>
          </a:xfrm>
          <a:prstGeom prst="ellipseRibbon2">
            <a:avLst/>
          </a:prstGeom>
          <a:ln w="38100">
            <a:solidFill>
              <a:schemeClr val="tx1"/>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ES" sz="4400" dirty="0" smtClean="0">
                <a:latin typeface="+mn-lt"/>
              </a:rPr>
              <a:t>4 años, es decir, 1440 días</a:t>
            </a:r>
            <a:endParaRPr lang="es-EC" sz="4400" dirty="0">
              <a:latin typeface="+mn-lt"/>
            </a:endParaRPr>
          </a:p>
        </p:txBody>
      </p:sp>
      <p:sp>
        <p:nvSpPr>
          <p:cNvPr id="5" name="4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2299" y="548680"/>
            <a:ext cx="9336299" cy="1446550"/>
          </a:xfrm>
          <a:prstGeom prst="rect">
            <a:avLst/>
          </a:prstGeom>
          <a:noFill/>
        </p:spPr>
        <p:txBody>
          <a:bodyPr wrap="square" lIns="91440" tIns="45720" rIns="91440" bIns="45720">
            <a:spAutoFit/>
          </a:bodyPr>
          <a:lstStyle/>
          <a:p>
            <a:pPr algn="ctr"/>
            <a:r>
              <a:rPr lang="es-ES" sz="4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ESTABLECIMIENTO DEL PAGO DE CAPITAL E INTERESES</a:t>
            </a:r>
            <a:endParaRPr lang="es-EC" sz="4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4" name="3 Rectángulo"/>
          <p:cNvSpPr/>
          <p:nvPr/>
        </p:nvSpPr>
        <p:spPr>
          <a:xfrm>
            <a:off x="1187624" y="2348880"/>
            <a:ext cx="2430016" cy="1384995"/>
          </a:xfrm>
          <a:prstGeom prst="rect">
            <a:avLst/>
          </a:prstGeom>
        </p:spPr>
        <p:txBody>
          <a:bodyPr wrap="square" anchor="ctr">
            <a:spAutoFit/>
          </a:bodyPr>
          <a:lstStyle/>
          <a:p>
            <a:pPr algn="ctr"/>
            <a:r>
              <a:rPr lang="es-ES" sz="2800" dirty="0" smtClean="0">
                <a:latin typeface="+mn-lt"/>
              </a:rPr>
              <a:t>Capital </a:t>
            </a:r>
          </a:p>
          <a:p>
            <a:pPr algn="ctr"/>
            <a:endParaRPr lang="es-ES" sz="2800" dirty="0" smtClean="0">
              <a:latin typeface="+mn-lt"/>
            </a:endParaRPr>
          </a:p>
          <a:p>
            <a:pPr algn="ctr"/>
            <a:r>
              <a:rPr lang="es-ES" sz="2800" dirty="0" smtClean="0">
                <a:latin typeface="+mn-lt"/>
              </a:rPr>
              <a:t>Intereses</a:t>
            </a:r>
            <a:endParaRPr lang="es-EC" sz="2800" dirty="0">
              <a:latin typeface="+mn-lt"/>
            </a:endParaRPr>
          </a:p>
        </p:txBody>
      </p:sp>
      <p:sp>
        <p:nvSpPr>
          <p:cNvPr id="5" name="4 Almacenamiento de acceso directo"/>
          <p:cNvSpPr/>
          <p:nvPr/>
        </p:nvSpPr>
        <p:spPr>
          <a:xfrm>
            <a:off x="4799800" y="2772217"/>
            <a:ext cx="3732640" cy="584775"/>
          </a:xfrm>
          <a:prstGeom prst="flowChartMagneticDrum">
            <a:avLst/>
          </a:prstGeom>
          <a:ln w="38100">
            <a:solidFill>
              <a:schemeClr val="tx1"/>
            </a:solidFill>
          </a:ln>
        </p:spPr>
        <p:style>
          <a:lnRef idx="1">
            <a:schemeClr val="accent1"/>
          </a:lnRef>
          <a:fillRef idx="3">
            <a:schemeClr val="accent1"/>
          </a:fillRef>
          <a:effectRef idx="2">
            <a:schemeClr val="accent1"/>
          </a:effectRef>
          <a:fontRef idx="minor">
            <a:schemeClr val="lt1"/>
          </a:fontRef>
        </p:style>
        <p:txBody>
          <a:bodyPr wrap="none">
            <a:spAutoFit/>
          </a:bodyPr>
          <a:lstStyle/>
          <a:p>
            <a:r>
              <a:rPr lang="es-ES" sz="3200" dirty="0" smtClean="0">
                <a:solidFill>
                  <a:schemeClr val="tx1"/>
                </a:solidFill>
                <a:latin typeface="+mn-lt"/>
              </a:rPr>
              <a:t>Trimestral</a:t>
            </a:r>
            <a:endParaRPr lang="es-EC" sz="3200" dirty="0">
              <a:solidFill>
                <a:schemeClr val="tx1"/>
              </a:solidFill>
              <a:latin typeface="+mn-lt"/>
            </a:endParaRPr>
          </a:p>
        </p:txBody>
      </p:sp>
      <p:cxnSp>
        <p:nvCxnSpPr>
          <p:cNvPr id="7" name="6 Conector recto de flecha"/>
          <p:cNvCxnSpPr>
            <a:stCxn id="4" idx="3"/>
            <a:endCxn id="5" idx="1"/>
          </p:cNvCxnSpPr>
          <p:nvPr/>
        </p:nvCxnSpPr>
        <p:spPr>
          <a:xfrm>
            <a:off x="3617640" y="3041378"/>
            <a:ext cx="1182160" cy="232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7 Almacenamiento de acceso directo"/>
          <p:cNvSpPr/>
          <p:nvPr/>
        </p:nvSpPr>
        <p:spPr>
          <a:xfrm>
            <a:off x="395536" y="4005064"/>
            <a:ext cx="3960441" cy="1200329"/>
          </a:xfrm>
          <a:prstGeom prst="flowChartMagneticDrum">
            <a:avLst/>
          </a:prstGeom>
          <a:ln w="28575">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 sz="2400" b="1" dirty="0" smtClean="0">
                <a:solidFill>
                  <a:schemeClr val="tx1"/>
                </a:solidFill>
              </a:rPr>
              <a:t>una tasa de interés fija anual</a:t>
            </a:r>
            <a:endParaRPr lang="es-EC" sz="2400" b="1" dirty="0">
              <a:solidFill>
                <a:schemeClr val="tx1"/>
              </a:solidFill>
            </a:endParaRPr>
          </a:p>
        </p:txBody>
      </p:sp>
      <p:sp>
        <p:nvSpPr>
          <p:cNvPr id="9" name="8 Recortar rectángulo de esquina diagonal"/>
          <p:cNvSpPr/>
          <p:nvPr/>
        </p:nvSpPr>
        <p:spPr>
          <a:xfrm>
            <a:off x="4355976" y="4077072"/>
            <a:ext cx="4572000" cy="1101923"/>
          </a:xfrm>
          <a:prstGeom prst="snip2Diag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S" dirty="0" smtClean="0">
                <a:latin typeface="+mn-lt"/>
              </a:rPr>
              <a:t>Los intereses serán cancelados a través de 16 cupones cada noventa días contados desde la fecha de emisión</a:t>
            </a:r>
            <a:endParaRPr lang="es-EC" dirty="0">
              <a:latin typeface="+mn-lt"/>
            </a:endParaRPr>
          </a:p>
        </p:txBody>
      </p:sp>
      <p:sp>
        <p:nvSpPr>
          <p:cNvPr id="10" name="9 Redondear rectángulo de esquina del mismo lado"/>
          <p:cNvSpPr/>
          <p:nvPr/>
        </p:nvSpPr>
        <p:spPr>
          <a:xfrm>
            <a:off x="2195736" y="5517232"/>
            <a:ext cx="4572000" cy="677585"/>
          </a:xfrm>
          <a:prstGeom prst="round2SameRect">
            <a:avLst>
              <a:gd name="adj1" fmla="val 16667"/>
              <a:gd name="adj2" fmla="val 48340"/>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s-ES" dirty="0" smtClean="0">
                <a:latin typeface="+mn-lt"/>
              </a:rPr>
              <a:t>Para el pago de capital, los títulos contendrán 16 cupones Al portador</a:t>
            </a:r>
            <a:endParaRPr lang="es-EC" dirty="0">
              <a:latin typeface="+mn-lt"/>
            </a:endParaRPr>
          </a:p>
        </p:txBody>
      </p:sp>
      <p:sp>
        <p:nvSpPr>
          <p:cNvPr id="11" name="10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Scale>
                                      <p:cBhvr>
                                        <p:cTn id="3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8"/>
                                        </p:tgtEl>
                                        <p:attrNameLst>
                                          <p:attrName>ppt_x</p:attrName>
                                          <p:attrName>ppt_y</p:attrName>
                                        </p:attrNameLst>
                                      </p:cBhvr>
                                    </p:animMotion>
                                    <p:animEffect transition="in" filter="fade">
                                      <p:cBhvr>
                                        <p:cTn id="33" dur="1000"/>
                                        <p:tgtEl>
                                          <p:spTgt spid="8"/>
                                        </p:tgtEl>
                                      </p:cBhvr>
                                    </p:animEffect>
                                  </p:childTnLst>
                                </p:cTn>
                              </p:par>
                            </p:childTnLst>
                          </p:cTn>
                        </p:par>
                        <p:par>
                          <p:cTn id="34" fill="hold">
                            <p:stCondLst>
                              <p:cond delay="5000"/>
                            </p:stCondLst>
                            <p:childTnLst>
                              <p:par>
                                <p:cTn id="35" presetID="2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1000"/>
                                        <p:tgtEl>
                                          <p:spTgt spid="10"/>
                                        </p:tgtEl>
                                      </p:cBhvr>
                                    </p:animEffect>
                                  </p:childTnLst>
                                </p:cTn>
                              </p:par>
                            </p:childTnLst>
                          </p:cTn>
                        </p:par>
                        <p:par>
                          <p:cTn id="38" fill="hold">
                            <p:stCondLst>
                              <p:cond delay="6000"/>
                            </p:stCondLst>
                            <p:childTnLst>
                              <p:par>
                                <p:cTn id="39" presetID="2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edg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8" grpId="0" animBg="1"/>
      <p:bldP spid="9"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620688"/>
            <a:ext cx="4572000" cy="400110"/>
          </a:xfrm>
          <a:prstGeom prst="rect">
            <a:avLst/>
          </a:prstGeom>
        </p:spPr>
        <p:txBody>
          <a:bodyPr>
            <a:spAutoFit/>
          </a:bodyPr>
          <a:lstStyle/>
          <a:p>
            <a:r>
              <a:rPr lang="es-ES" sz="2000" dirty="0" smtClean="0">
                <a:latin typeface="+mn-lt"/>
              </a:rPr>
              <a:t>Datos para el cálculo del capital e intereses</a:t>
            </a:r>
            <a:endParaRPr lang="es-EC" sz="2000" dirty="0">
              <a:latin typeface="+mn-lt"/>
            </a:endParaRPr>
          </a:p>
        </p:txBody>
      </p:sp>
      <p:graphicFrame>
        <p:nvGraphicFramePr>
          <p:cNvPr id="3" name="2 Tabla"/>
          <p:cNvGraphicFramePr>
            <a:graphicFrameLocks noGrp="1"/>
          </p:cNvGraphicFramePr>
          <p:nvPr/>
        </p:nvGraphicFramePr>
        <p:xfrm>
          <a:off x="179512" y="1124744"/>
          <a:ext cx="2448272" cy="1371600"/>
        </p:xfrm>
        <a:graphic>
          <a:graphicData uri="http://schemas.openxmlformats.org/drawingml/2006/table">
            <a:tbl>
              <a:tblPr/>
              <a:tblGrid>
                <a:gridCol w="1068977"/>
                <a:gridCol w="1379295"/>
              </a:tblGrid>
              <a:tr h="200025">
                <a:tc>
                  <a:txBody>
                    <a:bodyPr/>
                    <a:lstStyle/>
                    <a:p>
                      <a:pPr>
                        <a:spcAft>
                          <a:spcPts val="0"/>
                        </a:spcAft>
                      </a:pPr>
                      <a:r>
                        <a:rPr lang="es-EC" sz="1800" b="1">
                          <a:solidFill>
                            <a:srgbClr val="000000"/>
                          </a:solidFill>
                          <a:latin typeface="Times New Roman"/>
                          <a:ea typeface="Times New Roman"/>
                          <a:cs typeface="Times New Roman"/>
                        </a:rPr>
                        <a:t>Valor</a:t>
                      </a:r>
                      <a:endParaRPr lang="es-EC" sz="120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spcAft>
                          <a:spcPts val="0"/>
                        </a:spcAft>
                      </a:pPr>
                      <a:r>
                        <a:rPr lang="es-EC" sz="1800" b="1" dirty="0">
                          <a:solidFill>
                            <a:srgbClr val="000000"/>
                          </a:solidFill>
                          <a:latin typeface="Times New Roman"/>
                          <a:ea typeface="Times New Roman"/>
                          <a:cs typeface="Times New Roman"/>
                        </a:rPr>
                        <a:t>110.000,00</a:t>
                      </a:r>
                      <a:endParaRPr lang="es-EC" sz="1200" dirty="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00025">
                <a:tc>
                  <a:txBody>
                    <a:bodyPr/>
                    <a:lstStyle/>
                    <a:p>
                      <a:pPr>
                        <a:spcAft>
                          <a:spcPts val="0"/>
                        </a:spcAft>
                      </a:pPr>
                      <a:r>
                        <a:rPr lang="es-EC" sz="1800" b="1">
                          <a:solidFill>
                            <a:srgbClr val="000000"/>
                          </a:solidFill>
                          <a:latin typeface="Times New Roman"/>
                          <a:ea typeface="Times New Roman"/>
                          <a:cs typeface="Times New Roman"/>
                        </a:rPr>
                        <a:t>Plazo</a:t>
                      </a:r>
                      <a:endParaRPr lang="es-EC" sz="120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spcAft>
                          <a:spcPts val="0"/>
                        </a:spcAft>
                      </a:pPr>
                      <a:r>
                        <a:rPr lang="es-EC" sz="1800" dirty="0">
                          <a:solidFill>
                            <a:srgbClr val="000000"/>
                          </a:solidFill>
                          <a:latin typeface="Times New Roman"/>
                          <a:ea typeface="Times New Roman"/>
                          <a:cs typeface="Times New Roman"/>
                        </a:rPr>
                        <a:t>16 trimestres</a:t>
                      </a:r>
                      <a:endParaRPr lang="es-EC" sz="1200" dirty="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00025">
                <a:tc>
                  <a:txBody>
                    <a:bodyPr/>
                    <a:lstStyle/>
                    <a:p>
                      <a:pPr>
                        <a:spcAft>
                          <a:spcPts val="0"/>
                        </a:spcAft>
                      </a:pPr>
                      <a:r>
                        <a:rPr lang="es-EC" sz="1800" b="1">
                          <a:solidFill>
                            <a:srgbClr val="000000"/>
                          </a:solidFill>
                          <a:latin typeface="Times New Roman"/>
                          <a:ea typeface="Times New Roman"/>
                          <a:cs typeface="Times New Roman"/>
                        </a:rPr>
                        <a:t>Tasa</a:t>
                      </a:r>
                      <a:endParaRPr lang="es-EC" sz="120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spcAft>
                          <a:spcPts val="0"/>
                        </a:spcAft>
                      </a:pPr>
                      <a:r>
                        <a:rPr lang="es-EC" sz="1800" dirty="0">
                          <a:solidFill>
                            <a:srgbClr val="000000"/>
                          </a:solidFill>
                          <a:latin typeface="Times New Roman"/>
                          <a:ea typeface="Times New Roman"/>
                          <a:cs typeface="Times New Roman"/>
                        </a:rPr>
                        <a:t>9,50% anual</a:t>
                      </a:r>
                      <a:endParaRPr lang="es-EC" sz="1200" dirty="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00025">
                <a:tc>
                  <a:txBody>
                    <a:bodyPr/>
                    <a:lstStyle/>
                    <a:p>
                      <a:pPr>
                        <a:spcAft>
                          <a:spcPts val="0"/>
                        </a:spcAft>
                      </a:pPr>
                      <a:r>
                        <a:rPr lang="es-EC" sz="1800" b="1">
                          <a:solidFill>
                            <a:srgbClr val="000000"/>
                          </a:solidFill>
                          <a:latin typeface="Times New Roman"/>
                          <a:ea typeface="Times New Roman"/>
                          <a:cs typeface="Times New Roman"/>
                        </a:rPr>
                        <a:t>Periodos</a:t>
                      </a:r>
                      <a:endParaRPr lang="es-EC" sz="120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r">
                        <a:spcAft>
                          <a:spcPts val="0"/>
                        </a:spcAft>
                      </a:pPr>
                      <a:r>
                        <a:rPr lang="es-EC" sz="1800" dirty="0">
                          <a:solidFill>
                            <a:srgbClr val="000000"/>
                          </a:solidFill>
                          <a:latin typeface="Times New Roman"/>
                          <a:ea typeface="Times New Roman"/>
                          <a:cs typeface="Times New Roman"/>
                        </a:rPr>
                        <a:t>4</a:t>
                      </a:r>
                      <a:endParaRPr lang="es-EC" sz="1200" dirty="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00025">
                <a:tc>
                  <a:txBody>
                    <a:bodyPr/>
                    <a:lstStyle/>
                    <a:p>
                      <a:pPr>
                        <a:spcAft>
                          <a:spcPts val="0"/>
                        </a:spcAft>
                      </a:pPr>
                      <a:r>
                        <a:rPr lang="es-EC" sz="1800" b="1">
                          <a:solidFill>
                            <a:srgbClr val="000000"/>
                          </a:solidFill>
                          <a:latin typeface="Times New Roman"/>
                          <a:ea typeface="Times New Roman"/>
                          <a:cs typeface="Times New Roman"/>
                        </a:rPr>
                        <a:t>Pago</a:t>
                      </a:r>
                      <a:endParaRPr lang="es-EC" sz="120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spcAft>
                          <a:spcPts val="0"/>
                        </a:spcAft>
                      </a:pPr>
                      <a:r>
                        <a:rPr lang="es-EC" sz="1800" dirty="0">
                          <a:solidFill>
                            <a:srgbClr val="FF0000"/>
                          </a:solidFill>
                          <a:latin typeface="Times New Roman"/>
                          <a:ea typeface="Times New Roman"/>
                          <a:cs typeface="Times New Roman"/>
                        </a:rPr>
                        <a:t>($ 8.344,14)</a:t>
                      </a:r>
                      <a:endParaRPr lang="es-EC" sz="1200" dirty="0">
                        <a:solidFill>
                          <a:srgbClr val="31849B"/>
                        </a:solidFill>
                        <a:latin typeface="Times New Roman"/>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2843808" y="1196756"/>
          <a:ext cx="6048673" cy="5400601"/>
        </p:xfrm>
        <a:graphic>
          <a:graphicData uri="http://schemas.openxmlformats.org/drawingml/2006/table">
            <a:tbl>
              <a:tblPr/>
              <a:tblGrid>
                <a:gridCol w="619864"/>
                <a:gridCol w="1399692"/>
                <a:gridCol w="1269722"/>
                <a:gridCol w="1439684"/>
                <a:gridCol w="1319711"/>
              </a:tblGrid>
              <a:tr h="546415">
                <a:tc>
                  <a:txBody>
                    <a:bodyPr/>
                    <a:lstStyle/>
                    <a:p>
                      <a:pPr algn="ctr">
                        <a:spcAft>
                          <a:spcPts val="0"/>
                        </a:spcAft>
                      </a:pPr>
                      <a:r>
                        <a:rPr lang="es-EC" sz="1200" b="1" dirty="0">
                          <a:solidFill>
                            <a:srgbClr val="000000"/>
                          </a:solidFill>
                          <a:latin typeface="Times New Roman"/>
                          <a:ea typeface="Times New Roman"/>
                          <a:cs typeface="Times New Roman"/>
                        </a:rPr>
                        <a:t>Nº</a:t>
                      </a:r>
                      <a:endParaRPr lang="es-EC" sz="1000" dirty="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a:spcAft>
                          <a:spcPts val="0"/>
                        </a:spcAft>
                      </a:pPr>
                      <a:r>
                        <a:rPr lang="es-EC" sz="1200" b="1">
                          <a:solidFill>
                            <a:srgbClr val="000000"/>
                          </a:solidFill>
                          <a:latin typeface="Times New Roman"/>
                          <a:ea typeface="Times New Roman"/>
                          <a:cs typeface="Times New Roman"/>
                        </a:rPr>
                        <a:t>SALDO</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a:spcAft>
                          <a:spcPts val="0"/>
                        </a:spcAft>
                      </a:pPr>
                      <a:r>
                        <a:rPr lang="es-EC" sz="1200" b="1">
                          <a:solidFill>
                            <a:srgbClr val="000000"/>
                          </a:solidFill>
                          <a:latin typeface="Times New Roman"/>
                          <a:ea typeface="Times New Roman"/>
                          <a:cs typeface="Times New Roman"/>
                        </a:rPr>
                        <a:t>INTERÉS</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a:spcAft>
                          <a:spcPts val="0"/>
                        </a:spcAft>
                      </a:pPr>
                      <a:r>
                        <a:rPr lang="es-EC" sz="1200" b="1">
                          <a:solidFill>
                            <a:srgbClr val="000000"/>
                          </a:solidFill>
                          <a:latin typeface="Times New Roman"/>
                          <a:ea typeface="Times New Roman"/>
                          <a:cs typeface="Times New Roman"/>
                        </a:rPr>
                        <a:t>CAPITAL</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c>
                  <a:txBody>
                    <a:bodyPr/>
                    <a:lstStyle/>
                    <a:p>
                      <a:pPr algn="ctr">
                        <a:spcAft>
                          <a:spcPts val="0"/>
                        </a:spcAft>
                      </a:pPr>
                      <a:r>
                        <a:rPr lang="es-EC" sz="1200" b="1">
                          <a:solidFill>
                            <a:srgbClr val="000000"/>
                          </a:solidFill>
                          <a:latin typeface="Times New Roman"/>
                          <a:ea typeface="Times New Roman"/>
                          <a:cs typeface="Times New Roman"/>
                        </a:rPr>
                        <a:t>PAGO</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BBB59"/>
                    </a:solidFill>
                  </a:tcPr>
                </a:tc>
              </a:tr>
              <a:tr h="266853">
                <a:tc>
                  <a:txBody>
                    <a:bodyPr/>
                    <a:lstStyle/>
                    <a:p>
                      <a:pPr algn="ctr">
                        <a:spcAft>
                          <a:spcPts val="0"/>
                        </a:spcAft>
                      </a:pPr>
                      <a:r>
                        <a:rPr lang="es-EC" sz="1200" b="1">
                          <a:solidFill>
                            <a:srgbClr val="000000"/>
                          </a:solidFill>
                          <a:latin typeface="Times New Roman"/>
                          <a:ea typeface="Times New Roman"/>
                          <a:cs typeface="Times New Roman"/>
                        </a:rPr>
                        <a:t>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110.000,00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spcAft>
                          <a:spcPts val="0"/>
                        </a:spcAft>
                      </a:pPr>
                      <a:r>
                        <a:rPr lang="es-EC" sz="1200">
                          <a:solidFill>
                            <a:srgbClr val="000000"/>
                          </a:solidFill>
                          <a:latin typeface="Times New Roman"/>
                          <a:ea typeface="Times New Roman"/>
                          <a:cs typeface="Times New Roman"/>
                        </a:rPr>
                        <a:t> </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spcAft>
                          <a:spcPts val="0"/>
                        </a:spcAft>
                      </a:pPr>
                      <a:r>
                        <a:rPr lang="es-EC" sz="1200">
                          <a:solidFill>
                            <a:srgbClr val="000000"/>
                          </a:solidFill>
                          <a:latin typeface="Times New Roman"/>
                          <a:ea typeface="Times New Roman"/>
                          <a:cs typeface="Times New Roman"/>
                        </a:rPr>
                        <a:t> </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spcAft>
                          <a:spcPts val="0"/>
                        </a:spcAft>
                      </a:pPr>
                      <a:r>
                        <a:rPr lang="es-EC" sz="1200">
                          <a:solidFill>
                            <a:srgbClr val="000000"/>
                          </a:solidFill>
                          <a:latin typeface="Times New Roman"/>
                          <a:ea typeface="Times New Roman"/>
                          <a:cs typeface="Times New Roman"/>
                        </a:rPr>
                        <a:t> </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r>
              <a:tr h="266853">
                <a:tc>
                  <a:txBody>
                    <a:bodyPr/>
                    <a:lstStyle/>
                    <a:p>
                      <a:pPr algn="ctr">
                        <a:spcAft>
                          <a:spcPts val="0"/>
                        </a:spcAft>
                      </a:pPr>
                      <a:r>
                        <a:rPr lang="es-EC" sz="1200" b="1">
                          <a:solidFill>
                            <a:srgbClr val="000000"/>
                          </a:solidFill>
                          <a:latin typeface="Times New Roman"/>
                          <a:ea typeface="Times New Roman"/>
                          <a:cs typeface="Times New Roman"/>
                        </a:rPr>
                        <a:t>1</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104.268,36</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2.612,50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5.731,64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6853">
                <a:tc>
                  <a:txBody>
                    <a:bodyPr/>
                    <a:lstStyle/>
                    <a:p>
                      <a:pPr algn="ctr">
                        <a:spcAft>
                          <a:spcPts val="0"/>
                        </a:spcAft>
                      </a:pPr>
                      <a:r>
                        <a:rPr lang="es-EC" sz="1200" b="1">
                          <a:solidFill>
                            <a:srgbClr val="000000"/>
                          </a:solidFill>
                          <a:latin typeface="Times New Roman"/>
                          <a:ea typeface="Times New Roman"/>
                          <a:cs typeface="Times New Roman"/>
                        </a:rPr>
                        <a:t>2</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98.400,59</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2.476,37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5.867,77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r>
              <a:tr h="266853">
                <a:tc>
                  <a:txBody>
                    <a:bodyPr/>
                    <a:lstStyle/>
                    <a:p>
                      <a:pPr algn="ctr">
                        <a:spcAft>
                          <a:spcPts val="0"/>
                        </a:spcAft>
                      </a:pPr>
                      <a:r>
                        <a:rPr lang="es-EC" sz="1200" b="1">
                          <a:solidFill>
                            <a:srgbClr val="000000"/>
                          </a:solidFill>
                          <a:latin typeface="Times New Roman"/>
                          <a:ea typeface="Times New Roman"/>
                          <a:cs typeface="Times New Roman"/>
                        </a:rPr>
                        <a:t>3</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92.393,46</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2.337,01</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6.007,13</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6853">
                <a:tc>
                  <a:txBody>
                    <a:bodyPr/>
                    <a:lstStyle/>
                    <a:p>
                      <a:pPr algn="ctr">
                        <a:spcAft>
                          <a:spcPts val="0"/>
                        </a:spcAft>
                      </a:pPr>
                      <a:r>
                        <a:rPr lang="es-EC" sz="1200" b="1">
                          <a:solidFill>
                            <a:srgbClr val="000000"/>
                          </a:solidFill>
                          <a:latin typeface="Times New Roman"/>
                          <a:ea typeface="Times New Roman"/>
                          <a:cs typeface="Times New Roman"/>
                        </a:rPr>
                        <a:t>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86.243,67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2.194,34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6.149,80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r>
              <a:tr h="266853">
                <a:tc>
                  <a:txBody>
                    <a:bodyPr/>
                    <a:lstStyle/>
                    <a:p>
                      <a:pPr algn="ctr">
                        <a:spcAft>
                          <a:spcPts val="0"/>
                        </a:spcAft>
                      </a:pPr>
                      <a:r>
                        <a:rPr lang="es-EC" sz="1200" b="1">
                          <a:solidFill>
                            <a:srgbClr val="000000"/>
                          </a:solidFill>
                          <a:latin typeface="Times New Roman"/>
                          <a:ea typeface="Times New Roman"/>
                          <a:cs typeface="Times New Roman"/>
                        </a:rPr>
                        <a:t>5</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79.947,81</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2.048,29</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6.295,85</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6853">
                <a:tc>
                  <a:txBody>
                    <a:bodyPr/>
                    <a:lstStyle/>
                    <a:p>
                      <a:pPr algn="ctr">
                        <a:spcAft>
                          <a:spcPts val="0"/>
                        </a:spcAft>
                      </a:pPr>
                      <a:r>
                        <a:rPr lang="es-EC" sz="1200" b="1">
                          <a:solidFill>
                            <a:srgbClr val="000000"/>
                          </a:solidFill>
                          <a:latin typeface="Times New Roman"/>
                          <a:ea typeface="Times New Roman"/>
                          <a:cs typeface="Times New Roman"/>
                        </a:rPr>
                        <a:t>6</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73.502,43</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1.898,76</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6.445,38</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r>
              <a:tr h="266853">
                <a:tc>
                  <a:txBody>
                    <a:bodyPr/>
                    <a:lstStyle/>
                    <a:p>
                      <a:pPr algn="ctr">
                        <a:spcAft>
                          <a:spcPts val="0"/>
                        </a:spcAft>
                      </a:pPr>
                      <a:r>
                        <a:rPr lang="es-EC" sz="1200" b="1">
                          <a:solidFill>
                            <a:srgbClr val="000000"/>
                          </a:solidFill>
                          <a:latin typeface="Times New Roman"/>
                          <a:ea typeface="Times New Roman"/>
                          <a:cs typeface="Times New Roman"/>
                        </a:rPr>
                        <a:t>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66.903,97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1.745,68</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6.598,46</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6853">
                <a:tc>
                  <a:txBody>
                    <a:bodyPr/>
                    <a:lstStyle/>
                    <a:p>
                      <a:pPr algn="ctr">
                        <a:spcAft>
                          <a:spcPts val="0"/>
                        </a:spcAft>
                      </a:pPr>
                      <a:r>
                        <a:rPr lang="es-EC" sz="1200" b="1">
                          <a:solidFill>
                            <a:srgbClr val="000000"/>
                          </a:solidFill>
                          <a:latin typeface="Times New Roman"/>
                          <a:ea typeface="Times New Roman"/>
                          <a:cs typeface="Times New Roman"/>
                        </a:rPr>
                        <a:t>8</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60.148,80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1.588,97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6.755,17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r>
              <a:tr h="266853">
                <a:tc>
                  <a:txBody>
                    <a:bodyPr/>
                    <a:lstStyle/>
                    <a:p>
                      <a:pPr algn="ctr">
                        <a:spcAft>
                          <a:spcPts val="0"/>
                        </a:spcAft>
                      </a:pPr>
                      <a:r>
                        <a:rPr lang="es-EC" sz="1200" b="1">
                          <a:solidFill>
                            <a:srgbClr val="000000"/>
                          </a:solidFill>
                          <a:latin typeface="Times New Roman"/>
                          <a:ea typeface="Times New Roman"/>
                          <a:cs typeface="Times New Roman"/>
                        </a:rPr>
                        <a:t>9</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53.233,19</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1.428,53</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6.915,61</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6853">
                <a:tc>
                  <a:txBody>
                    <a:bodyPr/>
                    <a:lstStyle/>
                    <a:p>
                      <a:pPr algn="ctr">
                        <a:spcAft>
                          <a:spcPts val="0"/>
                        </a:spcAft>
                      </a:pPr>
                      <a:r>
                        <a:rPr lang="es-EC" sz="1200" b="1">
                          <a:solidFill>
                            <a:srgbClr val="000000"/>
                          </a:solidFill>
                          <a:latin typeface="Times New Roman"/>
                          <a:ea typeface="Times New Roman"/>
                          <a:cs typeface="Times New Roman"/>
                        </a:rPr>
                        <a:t>10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46.153,34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1.264,29</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7.079,85</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r>
              <a:tr h="266853">
                <a:tc>
                  <a:txBody>
                    <a:bodyPr/>
                    <a:lstStyle/>
                    <a:p>
                      <a:pPr algn="ctr">
                        <a:spcAft>
                          <a:spcPts val="0"/>
                        </a:spcAft>
                      </a:pPr>
                      <a:r>
                        <a:rPr lang="es-EC" sz="1200" b="1">
                          <a:solidFill>
                            <a:srgbClr val="000000"/>
                          </a:solidFill>
                          <a:latin typeface="Times New Roman"/>
                          <a:ea typeface="Times New Roman"/>
                          <a:cs typeface="Times New Roman"/>
                        </a:rPr>
                        <a:t>11</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38.905,34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1.096,14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7.248,00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9561">
                <a:tc>
                  <a:txBody>
                    <a:bodyPr/>
                    <a:lstStyle/>
                    <a:p>
                      <a:pPr algn="ctr">
                        <a:spcAft>
                          <a:spcPts val="0"/>
                        </a:spcAft>
                      </a:pPr>
                      <a:r>
                        <a:rPr lang="es-EC" sz="1200" b="1">
                          <a:solidFill>
                            <a:srgbClr val="000000"/>
                          </a:solidFill>
                          <a:latin typeface="Times New Roman"/>
                          <a:ea typeface="Times New Roman"/>
                          <a:cs typeface="Times New Roman"/>
                        </a:rPr>
                        <a:t>12</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31.485,20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924,00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7.420,14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r>
              <a:tr h="279561">
                <a:tc>
                  <a:txBody>
                    <a:bodyPr/>
                    <a:lstStyle/>
                    <a:p>
                      <a:pPr algn="ctr">
                        <a:spcAft>
                          <a:spcPts val="0"/>
                        </a:spcAft>
                      </a:pPr>
                      <a:r>
                        <a:rPr lang="es-EC" sz="1200" b="1">
                          <a:solidFill>
                            <a:srgbClr val="000000"/>
                          </a:solidFill>
                          <a:latin typeface="Times New Roman"/>
                          <a:ea typeface="Times New Roman"/>
                          <a:cs typeface="Times New Roman"/>
                        </a:rPr>
                        <a:t>13</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23.888,83</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747,77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7.596,37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6853">
                <a:tc>
                  <a:txBody>
                    <a:bodyPr/>
                    <a:lstStyle/>
                    <a:p>
                      <a:pPr algn="ctr">
                        <a:spcAft>
                          <a:spcPts val="0"/>
                        </a:spcAft>
                      </a:pPr>
                      <a:r>
                        <a:rPr lang="es-EC" sz="1200" b="1">
                          <a:solidFill>
                            <a:srgbClr val="000000"/>
                          </a:solidFill>
                          <a:latin typeface="Times New Roman"/>
                          <a:ea typeface="Times New Roman"/>
                          <a:cs typeface="Times New Roman"/>
                        </a:rPr>
                        <a:t>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16.112,05</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567,36</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7.776,78</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r>
              <a:tr h="266853">
                <a:tc>
                  <a:txBody>
                    <a:bodyPr/>
                    <a:lstStyle/>
                    <a:p>
                      <a:pPr algn="ctr">
                        <a:spcAft>
                          <a:spcPts val="0"/>
                        </a:spcAft>
                      </a:pPr>
                      <a:r>
                        <a:rPr lang="es-EC" sz="1200" b="1">
                          <a:solidFill>
                            <a:srgbClr val="000000"/>
                          </a:solidFill>
                          <a:latin typeface="Times New Roman"/>
                          <a:ea typeface="Times New Roman"/>
                          <a:cs typeface="Times New Roman"/>
                        </a:rPr>
                        <a:t>15</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8.150,57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382,66</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7.961,48</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9561">
                <a:tc>
                  <a:txBody>
                    <a:bodyPr/>
                    <a:lstStyle/>
                    <a:p>
                      <a:pPr algn="ctr">
                        <a:spcAft>
                          <a:spcPts val="0"/>
                        </a:spcAft>
                      </a:pPr>
                      <a:r>
                        <a:rPr lang="es-EC" sz="1200" b="1">
                          <a:solidFill>
                            <a:srgbClr val="000000"/>
                          </a:solidFill>
                          <a:latin typeface="Times New Roman"/>
                          <a:ea typeface="Times New Roman"/>
                          <a:cs typeface="Times New Roman"/>
                        </a:rPr>
                        <a:t>16</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0,00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193,58</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8.150,57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c>
                  <a:txBody>
                    <a:bodyPr/>
                    <a:lstStyle/>
                    <a:p>
                      <a:pPr algn="r">
                        <a:spcAft>
                          <a:spcPts val="0"/>
                        </a:spcAft>
                      </a:pPr>
                      <a:r>
                        <a:rPr lang="es-EC" sz="1200">
                          <a:solidFill>
                            <a:srgbClr val="000000"/>
                          </a:solidFill>
                          <a:latin typeface="Times New Roman"/>
                          <a:ea typeface="Times New Roman"/>
                          <a:cs typeface="Times New Roman"/>
                        </a:rPr>
                        <a:t>8.344,14</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ED5"/>
                    </a:solidFill>
                  </a:tcPr>
                </a:tc>
              </a:tr>
              <a:tr h="279561">
                <a:tc gridSpan="2">
                  <a:txBody>
                    <a:bodyPr/>
                    <a:lstStyle/>
                    <a:p>
                      <a:pPr algn="ctr">
                        <a:spcAft>
                          <a:spcPts val="0"/>
                        </a:spcAft>
                      </a:pPr>
                      <a:r>
                        <a:rPr lang="es-EC" sz="1200" b="1">
                          <a:solidFill>
                            <a:srgbClr val="FF0000"/>
                          </a:solidFill>
                          <a:latin typeface="Times New Roman"/>
                          <a:ea typeface="Times New Roman"/>
                          <a:cs typeface="Times New Roman"/>
                        </a:rPr>
                        <a:t>TOTAL</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1200" b="1">
                          <a:solidFill>
                            <a:srgbClr val="FF0000"/>
                          </a:solidFill>
                          <a:latin typeface="Times New Roman"/>
                          <a:ea typeface="Times New Roman"/>
                          <a:cs typeface="Times New Roman"/>
                        </a:rPr>
                        <a:t>23.506,27</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rgbClr val="FF0000"/>
                          </a:solidFill>
                          <a:latin typeface="Times New Roman"/>
                          <a:ea typeface="Times New Roman"/>
                          <a:cs typeface="Times New Roman"/>
                        </a:rPr>
                        <a:t>110.000,00</a:t>
                      </a:r>
                      <a:endParaRPr lang="es-EC" sz="10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solidFill>
                            <a:srgbClr val="FF0000"/>
                          </a:solidFill>
                          <a:latin typeface="Times New Roman"/>
                          <a:ea typeface="Times New Roman"/>
                          <a:cs typeface="Times New Roman"/>
                        </a:rPr>
                        <a:t>133.506,27</a:t>
                      </a:r>
                      <a:endParaRPr lang="es-EC" sz="1000" dirty="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4 Botón de acción: Inicio">
            <a:hlinkClick r:id="rId2" action="ppaction://hlinksldjump" highlightClick="1"/>
          </p:cNvPr>
          <p:cNvSpPr/>
          <p:nvPr/>
        </p:nvSpPr>
        <p:spPr>
          <a:xfrm>
            <a:off x="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4479" y="404664"/>
            <a:ext cx="8529521" cy="1323439"/>
          </a:xfrm>
          <a:prstGeom prst="rect">
            <a:avLst/>
          </a:prstGeom>
          <a:noFill/>
        </p:spPr>
        <p:txBody>
          <a:bodyPr wrap="square" lIns="91440" tIns="45720" rIns="91440" bIns="45720">
            <a:spAutoFit/>
          </a:bodyPr>
          <a:lstStyle/>
          <a:p>
            <a:pPr algn="ctr"/>
            <a:r>
              <a:rPr lang="es-ES" sz="4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n-lt"/>
              </a:rPr>
              <a:t>ESTABLECIMIENTO DE GARANTÍAS </a:t>
            </a:r>
            <a:endParaRPr lang="es-EC" sz="4000" b="0" cap="none" spc="0" dirty="0">
              <a:ln w="10160">
                <a:solidFill>
                  <a:schemeClr val="accent1"/>
                </a:solidFill>
                <a:prstDash val="solid"/>
              </a:ln>
              <a:solidFill>
                <a:srgbClr val="FFFFFF"/>
              </a:solidFill>
              <a:effectLst>
                <a:outerShdw blurRad="38100" dist="32000" dir="5400000" algn="tl">
                  <a:srgbClr val="000000">
                    <a:alpha val="30000"/>
                  </a:srgbClr>
                </a:outerShdw>
              </a:effectLst>
              <a:latin typeface="+mn-lt"/>
            </a:endParaRPr>
          </a:p>
        </p:txBody>
      </p:sp>
      <p:sp>
        <p:nvSpPr>
          <p:cNvPr id="4" name="3 Documento"/>
          <p:cNvSpPr/>
          <p:nvPr/>
        </p:nvSpPr>
        <p:spPr>
          <a:xfrm>
            <a:off x="899592" y="1700808"/>
            <a:ext cx="2223686" cy="573286"/>
          </a:xfrm>
          <a:prstGeom prst="flowChartDocumen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S" sz="2400" dirty="0" smtClean="0">
                <a:latin typeface="+mn-lt"/>
              </a:rPr>
              <a:t>Garantía general</a:t>
            </a:r>
            <a:endParaRPr lang="es-EC" sz="2400" dirty="0">
              <a:latin typeface="+mn-lt"/>
            </a:endParaRPr>
          </a:p>
        </p:txBody>
      </p:sp>
      <p:sp>
        <p:nvSpPr>
          <p:cNvPr id="5" name="4 Rectángulo"/>
          <p:cNvSpPr/>
          <p:nvPr/>
        </p:nvSpPr>
        <p:spPr>
          <a:xfrm>
            <a:off x="3563888" y="1844824"/>
            <a:ext cx="4572000" cy="369332"/>
          </a:xfrm>
          <a:prstGeom prst="rect">
            <a:avLst/>
          </a:prstGeom>
        </p:spPr>
        <p:txBody>
          <a:bodyPr>
            <a:spAutoFit/>
          </a:bodyPr>
          <a:lstStyle/>
          <a:p>
            <a:pPr algn="ctr"/>
            <a:r>
              <a:rPr lang="es-ES" dirty="0" smtClean="0">
                <a:latin typeface="+mn-lt"/>
              </a:rPr>
              <a:t>Artículo 162 de la Ley de Mercado de Valores</a:t>
            </a:r>
            <a:endParaRPr lang="es-EC" dirty="0">
              <a:latin typeface="+mn-lt"/>
            </a:endParaRPr>
          </a:p>
        </p:txBody>
      </p:sp>
      <p:graphicFrame>
        <p:nvGraphicFramePr>
          <p:cNvPr id="7" name="6 Tabla"/>
          <p:cNvGraphicFramePr>
            <a:graphicFrameLocks noGrp="1"/>
          </p:cNvGraphicFramePr>
          <p:nvPr/>
        </p:nvGraphicFramePr>
        <p:xfrm>
          <a:off x="1691680" y="2852931"/>
          <a:ext cx="6247755" cy="3528393"/>
        </p:xfrm>
        <a:graphic>
          <a:graphicData uri="http://schemas.openxmlformats.org/drawingml/2006/table">
            <a:tbl>
              <a:tblPr/>
              <a:tblGrid>
                <a:gridCol w="5317590"/>
                <a:gridCol w="930165"/>
              </a:tblGrid>
              <a:tr h="320763">
                <a:tc>
                  <a:txBody>
                    <a:bodyPr/>
                    <a:lstStyle/>
                    <a:p>
                      <a:pPr>
                        <a:lnSpc>
                          <a:spcPct val="115000"/>
                        </a:lnSpc>
                        <a:spcAft>
                          <a:spcPts val="0"/>
                        </a:spcAft>
                      </a:pPr>
                      <a:r>
                        <a:rPr lang="es-EC" sz="1200" b="1">
                          <a:solidFill>
                            <a:srgbClr val="000000"/>
                          </a:solidFill>
                          <a:latin typeface="Times New Roman"/>
                          <a:ea typeface="Times New Roman"/>
                          <a:cs typeface="Times New Roman"/>
                        </a:rPr>
                        <a:t>TOTAL ACTIVOS</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r">
                        <a:spcAft>
                          <a:spcPts val="0"/>
                        </a:spcAft>
                      </a:pPr>
                      <a:r>
                        <a:rPr lang="es-ES" sz="1200" b="1">
                          <a:solidFill>
                            <a:srgbClr val="000000"/>
                          </a:solidFill>
                          <a:latin typeface="Times New Roman"/>
                          <a:ea typeface="Times New Roman"/>
                          <a:cs typeface="Times New Roman"/>
                        </a:rPr>
                        <a:t>150.746,80</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r>
              <a:tr h="320763">
                <a:tc>
                  <a:txBody>
                    <a:bodyPr/>
                    <a:lstStyle/>
                    <a:p>
                      <a:pPr>
                        <a:lnSpc>
                          <a:spcPct val="115000"/>
                        </a:lnSpc>
                        <a:spcAft>
                          <a:spcPts val="0"/>
                        </a:spcAft>
                      </a:pPr>
                      <a:r>
                        <a:rPr lang="es-EC" sz="1200">
                          <a:solidFill>
                            <a:srgbClr val="000000"/>
                          </a:solidFill>
                          <a:latin typeface="Times New Roman"/>
                          <a:ea typeface="Times New Roman"/>
                          <a:cs typeface="Times New Roman"/>
                        </a:rPr>
                        <a:t>(-) Activos Diferidos</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a:solidFill>
                            <a:srgbClr val="000000"/>
                          </a:solidFill>
                          <a:latin typeface="Times New Roman"/>
                          <a:ea typeface="Times New Roman"/>
                          <a:cs typeface="Times New Roman"/>
                        </a:rPr>
                        <a:t>0,00</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320763">
                <a:tc>
                  <a:txBody>
                    <a:bodyPr/>
                    <a:lstStyle/>
                    <a:p>
                      <a:pPr>
                        <a:lnSpc>
                          <a:spcPct val="115000"/>
                        </a:lnSpc>
                        <a:spcAft>
                          <a:spcPts val="0"/>
                        </a:spcAft>
                      </a:pPr>
                      <a:r>
                        <a:rPr lang="es-EC" sz="1200">
                          <a:solidFill>
                            <a:srgbClr val="000000"/>
                          </a:solidFill>
                          <a:latin typeface="Times New Roman"/>
                          <a:ea typeface="Times New Roman"/>
                          <a:cs typeface="Times New Roman"/>
                        </a:rPr>
                        <a:t>(-) Activos Gravados</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Aft>
                          <a:spcPts val="0"/>
                        </a:spcAft>
                      </a:pPr>
                      <a:r>
                        <a:rPr lang="es-ES" sz="1200">
                          <a:solidFill>
                            <a:srgbClr val="000000"/>
                          </a:solidFill>
                          <a:latin typeface="Times New Roman"/>
                          <a:ea typeface="Times New Roman"/>
                          <a:cs typeface="Times New Roman"/>
                        </a:rPr>
                        <a:t>0,00</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20763">
                <a:tc>
                  <a:txBody>
                    <a:bodyPr/>
                    <a:lstStyle/>
                    <a:p>
                      <a:pPr>
                        <a:lnSpc>
                          <a:spcPct val="115000"/>
                        </a:lnSpc>
                        <a:spcAft>
                          <a:spcPts val="0"/>
                        </a:spcAft>
                      </a:pPr>
                      <a:r>
                        <a:rPr lang="es-EC" sz="1200">
                          <a:solidFill>
                            <a:srgbClr val="000000"/>
                          </a:solidFill>
                          <a:latin typeface="Times New Roman"/>
                          <a:ea typeface="Times New Roman"/>
                          <a:cs typeface="Times New Roman"/>
                        </a:rPr>
                        <a:t>(-) Activos En Litigio</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a:solidFill>
                            <a:srgbClr val="000000"/>
                          </a:solidFill>
                          <a:latin typeface="Times New Roman"/>
                          <a:ea typeface="Times New Roman"/>
                          <a:cs typeface="Times New Roman"/>
                        </a:rPr>
                        <a:t>0,00</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320763">
                <a:tc>
                  <a:txBody>
                    <a:bodyPr/>
                    <a:lstStyle/>
                    <a:p>
                      <a:pPr>
                        <a:lnSpc>
                          <a:spcPct val="115000"/>
                        </a:lnSpc>
                        <a:spcAft>
                          <a:spcPts val="0"/>
                        </a:spcAft>
                      </a:pPr>
                      <a:r>
                        <a:rPr lang="es-EC" sz="1200">
                          <a:solidFill>
                            <a:srgbClr val="000000"/>
                          </a:solidFill>
                          <a:latin typeface="Times New Roman"/>
                          <a:ea typeface="Times New Roman"/>
                          <a:cs typeface="Times New Roman"/>
                        </a:rPr>
                        <a:t>(-) Monto no redimido de obligaciones en circulación</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Aft>
                          <a:spcPts val="0"/>
                        </a:spcAft>
                      </a:pPr>
                      <a:r>
                        <a:rPr lang="es-ES" sz="1200">
                          <a:solidFill>
                            <a:srgbClr val="000000"/>
                          </a:solidFill>
                          <a:latin typeface="Times New Roman"/>
                          <a:ea typeface="Times New Roman"/>
                          <a:cs typeface="Times New Roman"/>
                        </a:rPr>
                        <a:t>0,00</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20763">
                <a:tc>
                  <a:txBody>
                    <a:bodyPr/>
                    <a:lstStyle/>
                    <a:p>
                      <a:pPr>
                        <a:lnSpc>
                          <a:spcPct val="115000"/>
                        </a:lnSpc>
                        <a:spcAft>
                          <a:spcPts val="0"/>
                        </a:spcAft>
                      </a:pPr>
                      <a:r>
                        <a:rPr lang="es-EC" sz="1200">
                          <a:solidFill>
                            <a:srgbClr val="000000"/>
                          </a:solidFill>
                          <a:latin typeface="Times New Roman"/>
                          <a:ea typeface="Times New Roman"/>
                          <a:cs typeface="Times New Roman"/>
                        </a:rPr>
                        <a:t>(-) Monto no redimido de Titularización de Flujos futuros</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a:solidFill>
                            <a:srgbClr val="000000"/>
                          </a:solidFill>
                          <a:latin typeface="Times New Roman"/>
                          <a:ea typeface="Times New Roman"/>
                          <a:cs typeface="Times New Roman"/>
                        </a:rPr>
                        <a:t>0,00</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320763">
                <a:tc>
                  <a:txBody>
                    <a:bodyPr/>
                    <a:lstStyle/>
                    <a:p>
                      <a:pPr>
                        <a:lnSpc>
                          <a:spcPct val="115000"/>
                        </a:lnSpc>
                        <a:spcAft>
                          <a:spcPts val="0"/>
                        </a:spcAft>
                      </a:pPr>
                      <a:r>
                        <a:rPr lang="es-EC" sz="1200" b="1">
                          <a:solidFill>
                            <a:srgbClr val="000000"/>
                          </a:solidFill>
                          <a:latin typeface="Times New Roman"/>
                          <a:ea typeface="Times New Roman"/>
                          <a:cs typeface="Times New Roman"/>
                        </a:rPr>
                        <a:t>TOTAL ACTIVOS LIBRES DE GRAVÁMENES</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Aft>
                          <a:spcPts val="0"/>
                        </a:spcAft>
                      </a:pPr>
                      <a:r>
                        <a:rPr lang="es-ES" sz="1200" b="1">
                          <a:solidFill>
                            <a:srgbClr val="000000"/>
                          </a:solidFill>
                          <a:latin typeface="Times New Roman"/>
                          <a:ea typeface="Times New Roman"/>
                          <a:cs typeface="Times New Roman"/>
                        </a:rPr>
                        <a:t>150.746,80</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20763">
                <a:tc>
                  <a:txBody>
                    <a:bodyPr/>
                    <a:lstStyle/>
                    <a:p>
                      <a:pPr>
                        <a:lnSpc>
                          <a:spcPct val="115000"/>
                        </a:lnSpc>
                        <a:spcAft>
                          <a:spcPts val="0"/>
                        </a:spcAft>
                      </a:pPr>
                      <a:r>
                        <a:rPr lang="es-EC" sz="1200" b="1">
                          <a:solidFill>
                            <a:srgbClr val="000000"/>
                          </a:solidFill>
                          <a:latin typeface="Times New Roman"/>
                          <a:ea typeface="Times New Roman"/>
                          <a:cs typeface="Times New Roman"/>
                        </a:rPr>
                        <a:t>80% Activos libres de Gravámenes</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a:solidFill>
                            <a:srgbClr val="000000"/>
                          </a:solidFill>
                          <a:latin typeface="Times New Roman"/>
                          <a:ea typeface="Times New Roman"/>
                          <a:cs typeface="Times New Roman"/>
                        </a:rPr>
                        <a:t>120.597,44</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320763">
                <a:tc>
                  <a:txBody>
                    <a:bodyPr/>
                    <a:lstStyle/>
                    <a:p>
                      <a:pPr>
                        <a:lnSpc>
                          <a:spcPct val="115000"/>
                        </a:lnSpc>
                        <a:spcAft>
                          <a:spcPts val="0"/>
                        </a:spcAft>
                      </a:pPr>
                      <a:r>
                        <a:rPr lang="es-EC" sz="1200" b="1">
                          <a:solidFill>
                            <a:srgbClr val="000000"/>
                          </a:solidFill>
                          <a:latin typeface="Times New Roman"/>
                          <a:ea typeface="Times New Roman"/>
                          <a:cs typeface="Times New Roman"/>
                        </a:rPr>
                        <a:t>Nueva Emisión de Obligaciones</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Aft>
                          <a:spcPts val="0"/>
                        </a:spcAft>
                      </a:pPr>
                      <a:r>
                        <a:rPr lang="es-ES" sz="1200">
                          <a:solidFill>
                            <a:srgbClr val="000000"/>
                          </a:solidFill>
                          <a:latin typeface="Times New Roman"/>
                          <a:ea typeface="Times New Roman"/>
                          <a:cs typeface="Times New Roman"/>
                        </a:rPr>
                        <a:t>110.000,00</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20763">
                <a:tc>
                  <a:txBody>
                    <a:bodyPr/>
                    <a:lstStyle/>
                    <a:p>
                      <a:pPr>
                        <a:lnSpc>
                          <a:spcPct val="115000"/>
                        </a:lnSpc>
                        <a:spcAft>
                          <a:spcPts val="0"/>
                        </a:spcAft>
                      </a:pPr>
                      <a:r>
                        <a:rPr lang="es-EC" sz="1200" b="1">
                          <a:solidFill>
                            <a:srgbClr val="000000"/>
                          </a:solidFill>
                          <a:latin typeface="Times New Roman"/>
                          <a:ea typeface="Times New Roman"/>
                          <a:cs typeface="Times New Roman"/>
                        </a:rPr>
                        <a:t>TOTAL ACTIVOS LIBRES DE GRAV/SALDO NUEVA EMISIÓN</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r">
                        <a:spcAft>
                          <a:spcPts val="0"/>
                        </a:spcAft>
                      </a:pPr>
                      <a:r>
                        <a:rPr lang="es-ES" sz="1200">
                          <a:solidFill>
                            <a:srgbClr val="000000"/>
                          </a:solidFill>
                          <a:latin typeface="Times New Roman"/>
                          <a:ea typeface="Times New Roman"/>
                          <a:cs typeface="Times New Roman"/>
                        </a:rPr>
                        <a:t>1,37</a:t>
                      </a:r>
                      <a:endParaRPr lang="es-EC" sz="100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320763">
                <a:tc>
                  <a:txBody>
                    <a:bodyPr/>
                    <a:lstStyle/>
                    <a:p>
                      <a:pPr>
                        <a:lnSpc>
                          <a:spcPct val="115000"/>
                        </a:lnSpc>
                        <a:spcAft>
                          <a:spcPts val="0"/>
                        </a:spcAft>
                      </a:pPr>
                      <a:r>
                        <a:rPr lang="es-EC" sz="1200" b="1">
                          <a:solidFill>
                            <a:srgbClr val="000000"/>
                          </a:solidFill>
                          <a:latin typeface="Times New Roman"/>
                          <a:ea typeface="Times New Roman"/>
                          <a:cs typeface="Times New Roman"/>
                        </a:rPr>
                        <a:t>80% Activos libres de Gravámenes/Saldo nueva emisión</a:t>
                      </a:r>
                      <a:endParaRPr lang="es-EC" sz="1000">
                        <a:latin typeface="Times New Roman"/>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Aft>
                          <a:spcPts val="0"/>
                        </a:spcAft>
                      </a:pPr>
                      <a:r>
                        <a:rPr lang="es-ES" sz="1200" dirty="0">
                          <a:solidFill>
                            <a:srgbClr val="000000"/>
                          </a:solidFill>
                          <a:latin typeface="Times New Roman"/>
                          <a:ea typeface="Times New Roman"/>
                          <a:cs typeface="Times New Roman"/>
                        </a:rPr>
                        <a:t>1,10</a:t>
                      </a:r>
                      <a:endParaRPr lang="es-EC" sz="1000" dirty="0">
                        <a:latin typeface="Times New Roman"/>
                        <a:ea typeface="Times New Roman"/>
                        <a:cs typeface="Times New Roman"/>
                      </a:endParaRPr>
                    </a:p>
                  </a:txBody>
                  <a:tcPr marL="68580" marR="6858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sp>
        <p:nvSpPr>
          <p:cNvPr id="115713" name="Rectangle 1"/>
          <p:cNvSpPr>
            <a:spLocks noChangeArrowheads="1"/>
          </p:cNvSpPr>
          <p:nvPr/>
        </p:nvSpPr>
        <p:spPr bwMode="auto">
          <a:xfrm>
            <a:off x="3707904" y="6396335"/>
            <a:ext cx="219964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0000"/>
                </a:solidFill>
                <a:effectLst/>
                <a:latin typeface="+mn-lt"/>
                <a:ea typeface="Calibri" pitchFamily="34" charset="0"/>
                <a:cs typeface="Times New Roman" pitchFamily="18" charset="0"/>
              </a:rPr>
              <a:t>Fuente:</a:t>
            </a:r>
            <a:r>
              <a:rPr kumimoji="0" lang="es-MX" sz="1200" b="0" i="0" u="none" strike="noStrike" cap="none" normalizeH="0" baseline="0" dirty="0" smtClean="0">
                <a:ln>
                  <a:noFill/>
                </a:ln>
                <a:solidFill>
                  <a:srgbClr val="000000"/>
                </a:solidFill>
                <a:effectLst/>
                <a:latin typeface="+mn-lt"/>
                <a:ea typeface="Calibri" pitchFamily="34" charset="0"/>
                <a:cs typeface="Times New Roman" pitchFamily="18" charset="0"/>
              </a:rPr>
              <a:t> AGESE</a:t>
            </a:r>
            <a:endParaRPr kumimoji="0" lang="es-EC" sz="12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0000"/>
                </a:solidFill>
                <a:effectLst/>
                <a:latin typeface="+mn-lt"/>
                <a:ea typeface="Calibri" pitchFamily="34" charset="0"/>
                <a:cs typeface="Times New Roman" pitchFamily="18" charset="0"/>
              </a:rPr>
              <a:t>Elaborado por:</a:t>
            </a:r>
            <a:r>
              <a:rPr kumimoji="0" lang="es-MX" sz="1200" b="0" i="0" u="none" strike="noStrike" cap="none" normalizeH="0" baseline="0" dirty="0" smtClean="0">
                <a:ln>
                  <a:noFill/>
                </a:ln>
                <a:solidFill>
                  <a:srgbClr val="000000"/>
                </a:solidFill>
                <a:effectLst/>
                <a:latin typeface="+mn-lt"/>
                <a:ea typeface="Calibri" pitchFamily="34" charset="0"/>
                <a:cs typeface="Times New Roman" pitchFamily="18" charset="0"/>
              </a:rPr>
              <a:t> Daysi Guamaní</a:t>
            </a:r>
            <a:endParaRPr kumimoji="0" lang="es-MX" sz="1200" b="0" i="0" u="none" strike="noStrike" cap="none" normalizeH="0" baseline="0" dirty="0" smtClean="0">
              <a:ln>
                <a:noFill/>
              </a:ln>
              <a:solidFill>
                <a:schemeClr val="tx1"/>
              </a:solidFill>
              <a:effectLst/>
              <a:latin typeface="+mn-lt"/>
              <a:cs typeface="Arial" pitchFamily="34" charset="0"/>
            </a:endParaRPr>
          </a:p>
        </p:txBody>
      </p:sp>
      <p:sp>
        <p:nvSpPr>
          <p:cNvPr id="9" name="8 Rectángulo"/>
          <p:cNvSpPr/>
          <p:nvPr/>
        </p:nvSpPr>
        <p:spPr>
          <a:xfrm>
            <a:off x="1907704" y="2420888"/>
            <a:ext cx="5754204" cy="461665"/>
          </a:xfrm>
          <a:prstGeom prst="rect">
            <a:avLst/>
          </a:prstGeom>
        </p:spPr>
        <p:txBody>
          <a:bodyPr wrap="none">
            <a:spAutoFit/>
          </a:bodyPr>
          <a:lstStyle/>
          <a:p>
            <a:pPr lvl="0" algn="ctr"/>
            <a:r>
              <a:rPr lang="es-ES" sz="2400" b="1" dirty="0" smtClean="0">
                <a:solidFill>
                  <a:schemeClr val="accent5">
                    <a:lumMod val="75000"/>
                  </a:schemeClr>
                </a:solidFill>
                <a:latin typeface="+mj-lt"/>
                <a:ea typeface="Times New Roman" pitchFamily="18" charset="0"/>
                <a:cs typeface="Arial" pitchFamily="34" charset="0"/>
              </a:rPr>
              <a:t>Activos Libres de Gravámenes 2011</a:t>
            </a:r>
            <a:endParaRPr lang="es-EC" sz="2400" dirty="0" smtClean="0">
              <a:solidFill>
                <a:schemeClr val="accent5">
                  <a:lumMod val="75000"/>
                </a:schemeClr>
              </a:solidFill>
              <a:latin typeface="+mj-lt"/>
              <a:cs typeface="Arial" pitchFamily="34" charset="0"/>
            </a:endParaRPr>
          </a:p>
        </p:txBody>
      </p:sp>
      <p:sp>
        <p:nvSpPr>
          <p:cNvPr id="10" name="9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15713"/>
                                        </p:tgtEl>
                                        <p:attrNameLst>
                                          <p:attrName>style.visibility</p:attrName>
                                        </p:attrNameLst>
                                      </p:cBhvr>
                                      <p:to>
                                        <p:strVal val="visible"/>
                                      </p:to>
                                    </p:set>
                                    <p:anim calcmode="lin" valueType="num">
                                      <p:cBhvr>
                                        <p:cTn id="27" dur="500" fill="hold"/>
                                        <p:tgtEl>
                                          <p:spTgt spid="115713"/>
                                        </p:tgtEl>
                                        <p:attrNameLst>
                                          <p:attrName>ppt_w</p:attrName>
                                        </p:attrNameLst>
                                      </p:cBhvr>
                                      <p:tavLst>
                                        <p:tav tm="0">
                                          <p:val>
                                            <p:fltVal val="0"/>
                                          </p:val>
                                        </p:tav>
                                        <p:tav tm="100000">
                                          <p:val>
                                            <p:strVal val="#ppt_w"/>
                                          </p:val>
                                        </p:tav>
                                      </p:tavLst>
                                    </p:anim>
                                    <p:anim calcmode="lin" valueType="num">
                                      <p:cBhvr>
                                        <p:cTn id="28" dur="500" fill="hold"/>
                                        <p:tgtEl>
                                          <p:spTgt spid="115713"/>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5713" grpId="0"/>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620688"/>
            <a:ext cx="8197306" cy="1446550"/>
          </a:xfrm>
          <a:prstGeom prst="rect">
            <a:avLst/>
          </a:prstGeom>
          <a:noFill/>
        </p:spPr>
        <p:txBody>
          <a:bodyPr wrap="square" lIns="91440" tIns="45720" rIns="91440" bIns="45720">
            <a:spAutoFit/>
          </a:bodyPr>
          <a:lstStyle/>
          <a:p>
            <a:pPr algn="ctr"/>
            <a:r>
              <a:rPr lang="es-E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ESTABLECIMIENTO DE SERIES DE EMISIÓN </a:t>
            </a:r>
            <a:endParaRPr lang="es-EC"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ndParaRPr>
          </a:p>
        </p:txBody>
      </p:sp>
      <p:sp>
        <p:nvSpPr>
          <p:cNvPr id="4" name="3 Rectángulo"/>
          <p:cNvSpPr/>
          <p:nvPr/>
        </p:nvSpPr>
        <p:spPr>
          <a:xfrm>
            <a:off x="2843808" y="2420888"/>
            <a:ext cx="1329210" cy="461665"/>
          </a:xfrm>
          <a:prstGeom prst="rect">
            <a:avLst/>
          </a:prstGeom>
        </p:spPr>
        <p:txBody>
          <a:bodyPr wrap="none">
            <a:spAutoFit/>
          </a:bodyPr>
          <a:lstStyle/>
          <a:p>
            <a:r>
              <a:rPr lang="es-ES" sz="2400" dirty="0" smtClean="0">
                <a:latin typeface="+mn-lt"/>
              </a:rPr>
              <a:t>Dividirse</a:t>
            </a:r>
            <a:endParaRPr lang="es-EC" sz="2400" dirty="0">
              <a:latin typeface="+mn-lt"/>
            </a:endParaRPr>
          </a:p>
        </p:txBody>
      </p:sp>
      <p:sp>
        <p:nvSpPr>
          <p:cNvPr id="5" name="4 Rectángulo"/>
          <p:cNvSpPr/>
          <p:nvPr/>
        </p:nvSpPr>
        <p:spPr>
          <a:xfrm>
            <a:off x="4932040" y="2420888"/>
            <a:ext cx="1268296" cy="461665"/>
          </a:xfrm>
          <a:prstGeom prst="rect">
            <a:avLst/>
          </a:prstGeom>
        </p:spPr>
        <p:txBody>
          <a:bodyPr wrap="none">
            <a:spAutoFit/>
          </a:bodyPr>
          <a:lstStyle/>
          <a:p>
            <a:r>
              <a:rPr lang="es-ES" sz="2400" dirty="0" smtClean="0">
                <a:latin typeface="+mn-lt"/>
              </a:rPr>
              <a:t>“clases” </a:t>
            </a:r>
            <a:endParaRPr lang="es-EC" sz="2400" dirty="0">
              <a:latin typeface="+mn-lt"/>
            </a:endParaRPr>
          </a:p>
        </p:txBody>
      </p:sp>
      <p:sp>
        <p:nvSpPr>
          <p:cNvPr id="6" name="5 Recortar rectángulo de esquina diagonal"/>
          <p:cNvSpPr/>
          <p:nvPr/>
        </p:nvSpPr>
        <p:spPr>
          <a:xfrm>
            <a:off x="179512" y="3068960"/>
            <a:ext cx="4572000" cy="844808"/>
          </a:xfrm>
          <a:prstGeom prst="snip2Diag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s-ES" sz="2000" dirty="0" smtClean="0">
                <a:latin typeface="+mn-lt"/>
              </a:rPr>
              <a:t>No podrán establecerse distintos derechos dentro de una misma clase.</a:t>
            </a:r>
            <a:endParaRPr lang="es-EC" sz="2000" dirty="0">
              <a:latin typeface="+mn-lt"/>
            </a:endParaRPr>
          </a:p>
        </p:txBody>
      </p:sp>
      <p:sp>
        <p:nvSpPr>
          <p:cNvPr id="7" name="6 Multidocumento"/>
          <p:cNvSpPr/>
          <p:nvPr/>
        </p:nvSpPr>
        <p:spPr>
          <a:xfrm>
            <a:off x="2051720" y="4581128"/>
            <a:ext cx="6048672" cy="1502152"/>
          </a:xfrm>
          <a:prstGeom prst="flowChartMultidocumen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2400" dirty="0" smtClean="0">
                <a:latin typeface="+mn-lt"/>
              </a:rPr>
              <a:t>compuesta por 22 títulos cada uno con un valor nominal de $5.000 que dan un total de $110.000</a:t>
            </a:r>
            <a:endParaRPr lang="es-EC" sz="2400" dirty="0">
              <a:latin typeface="+mn-lt"/>
            </a:endParaRPr>
          </a:p>
        </p:txBody>
      </p:sp>
      <p:sp>
        <p:nvSpPr>
          <p:cNvPr id="8" name="7 Rectángulo"/>
          <p:cNvSpPr/>
          <p:nvPr/>
        </p:nvSpPr>
        <p:spPr>
          <a:xfrm>
            <a:off x="6516216" y="2204864"/>
            <a:ext cx="1233030" cy="769441"/>
          </a:xfrm>
          <a:prstGeom prst="rect">
            <a:avLst/>
          </a:prstGeom>
        </p:spPr>
        <p:txBody>
          <a:bodyPr wrap="none">
            <a:spAutoFit/>
          </a:bodyPr>
          <a:lstStyle/>
          <a:p>
            <a:r>
              <a:rPr lang="es-ES" sz="44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Times New Roman"/>
              </a:rPr>
              <a:t>“D”</a:t>
            </a:r>
            <a:r>
              <a:rPr lang="es-ES" sz="24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Times New Roman"/>
              </a:rPr>
              <a:t> </a:t>
            </a:r>
            <a:endParaRPr lang="es-EC" dirty="0"/>
          </a:p>
        </p:txBody>
      </p:sp>
      <p:sp>
        <p:nvSpPr>
          <p:cNvPr id="9" name="8 Rectángulo"/>
          <p:cNvSpPr/>
          <p:nvPr/>
        </p:nvSpPr>
        <p:spPr>
          <a:xfrm>
            <a:off x="6516216" y="3140968"/>
            <a:ext cx="1072730" cy="461665"/>
          </a:xfrm>
          <a:prstGeom prst="rect">
            <a:avLst/>
          </a:prstGeom>
        </p:spPr>
        <p:txBody>
          <a:bodyPr wrap="none">
            <a:spAutoFit/>
          </a:bodyPr>
          <a:lstStyle/>
          <a:p>
            <a:r>
              <a:rPr lang="es-ES" sz="2400" dirty="0" smtClean="0">
                <a:solidFill>
                  <a:prstClr val="black"/>
                </a:solidFill>
                <a:latin typeface="Times New Roman"/>
              </a:rPr>
              <a:t>serie 1 </a:t>
            </a:r>
            <a:endParaRPr lang="es-EC" dirty="0"/>
          </a:p>
        </p:txBody>
      </p:sp>
      <p:sp>
        <p:nvSpPr>
          <p:cNvPr id="10" name="9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5" dur="1000" fill="hold"/>
                                        <p:tgtEl>
                                          <p:spTgt spid="8"/>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8"/>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548680"/>
            <a:ext cx="7651201" cy="1446550"/>
          </a:xfrm>
          <a:prstGeom prst="rect">
            <a:avLst/>
          </a:prstGeom>
          <a:noFill/>
        </p:spPr>
        <p:txBody>
          <a:bodyPr wrap="square" lIns="91440" tIns="45720" rIns="91440" bIns="45720">
            <a:spAutoFit/>
          </a:bodyPr>
          <a:lstStyle/>
          <a:p>
            <a:pPr algn="ctr"/>
            <a:r>
              <a:rPr lang="es-ES" sz="4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rPr>
              <a:t>ESTABLECER EL AGENTE COLOCADOR, PAGADOR </a:t>
            </a:r>
            <a:endParaRPr lang="es-EC" sz="4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ndParaRPr>
          </a:p>
        </p:txBody>
      </p:sp>
      <p:sp>
        <p:nvSpPr>
          <p:cNvPr id="4" name="3 Explosión 2"/>
          <p:cNvSpPr/>
          <p:nvPr/>
        </p:nvSpPr>
        <p:spPr>
          <a:xfrm rot="20415703">
            <a:off x="897889" y="2370891"/>
            <a:ext cx="3440301" cy="1867733"/>
          </a:xfrm>
          <a:prstGeom prst="irregularSeal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400" dirty="0" smtClean="0">
                <a:latin typeface="+mn-lt"/>
              </a:rPr>
              <a:t>Persona jurídica </a:t>
            </a:r>
            <a:endParaRPr lang="es-EC" sz="2400" dirty="0">
              <a:latin typeface="+mn-lt"/>
            </a:endParaRPr>
          </a:p>
        </p:txBody>
      </p:sp>
      <p:sp>
        <p:nvSpPr>
          <p:cNvPr id="5" name="4 Marco"/>
          <p:cNvSpPr/>
          <p:nvPr/>
        </p:nvSpPr>
        <p:spPr>
          <a:xfrm>
            <a:off x="5073166" y="2636912"/>
            <a:ext cx="2613541" cy="490776"/>
          </a:xfrm>
          <a:prstGeom prst="frame">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s-ES" dirty="0" smtClean="0"/>
              <a:t>especializado en el tema </a:t>
            </a:r>
            <a:endParaRPr lang="es-EC" dirty="0"/>
          </a:p>
        </p:txBody>
      </p:sp>
      <p:sp>
        <p:nvSpPr>
          <p:cNvPr id="6" name="5 Nube"/>
          <p:cNvSpPr/>
          <p:nvPr/>
        </p:nvSpPr>
        <p:spPr>
          <a:xfrm>
            <a:off x="4427984" y="3429000"/>
            <a:ext cx="3384376" cy="1077575"/>
          </a:xfrm>
          <a:prstGeom prst="cloud">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2000" dirty="0" smtClean="0"/>
              <a:t>Contrato de </a:t>
            </a:r>
            <a:r>
              <a:rPr lang="es-ES" sz="2000" dirty="0" err="1" smtClean="0"/>
              <a:t>Underwriting</a:t>
            </a:r>
            <a:r>
              <a:rPr lang="es-ES" sz="2000" dirty="0" smtClean="0"/>
              <a:t> </a:t>
            </a:r>
            <a:endParaRPr lang="es-EC" sz="2000" dirty="0"/>
          </a:p>
        </p:txBody>
      </p:sp>
      <p:sp>
        <p:nvSpPr>
          <p:cNvPr id="7" name="6 Placa"/>
          <p:cNvSpPr/>
          <p:nvPr/>
        </p:nvSpPr>
        <p:spPr>
          <a:xfrm>
            <a:off x="2339752" y="5013176"/>
            <a:ext cx="4572000" cy="1118652"/>
          </a:xfrm>
          <a:prstGeom prst="plaque">
            <a:avLst>
              <a:gd name="adj" fmla="val 26353"/>
            </a:avLst>
          </a:prstGeom>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r>
              <a:rPr lang="es-ES" sz="2000" dirty="0" smtClean="0">
                <a:solidFill>
                  <a:schemeClr val="tx1"/>
                </a:solidFill>
              </a:rPr>
              <a:t>Lugar de pago serán las oficinas que dispone la empresa</a:t>
            </a:r>
            <a:endParaRPr lang="es-EC" sz="2000" dirty="0">
              <a:solidFill>
                <a:schemeClr val="tx1"/>
              </a:solidFill>
            </a:endParaRPr>
          </a:p>
        </p:txBody>
      </p:sp>
      <p:sp>
        <p:nvSpPr>
          <p:cNvPr id="8" name="7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692696"/>
            <a:ext cx="8395885" cy="1754326"/>
          </a:xfrm>
          <a:prstGeom prst="rect">
            <a:avLst/>
          </a:prstGeom>
          <a:noFill/>
        </p:spPr>
        <p:txBody>
          <a:bodyPr wrap="square" lIns="91440" tIns="45720" rIns="91440" bIns="45720">
            <a:spAutoFit/>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ESTABLECIMIENTO DE RESGUARDOS</a:t>
            </a:r>
            <a:endParaRPr lang="es-EC"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5" name="4 Diagrama"/>
          <p:cNvGraphicFramePr/>
          <p:nvPr/>
        </p:nvGraphicFramePr>
        <p:xfrm>
          <a:off x="971600" y="2564904"/>
          <a:ext cx="74168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Botón de acción: Inicio">
            <a:hlinkClick r:id="rId7"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2348880"/>
            <a:ext cx="7344816" cy="3831818"/>
          </a:xfrm>
          <a:prstGeom prst="rect">
            <a:avLst/>
          </a:prstGeom>
        </p:spPr>
        <p:txBody>
          <a:bodyPr wrap="square">
            <a:spAutoFit/>
          </a:bodyPr>
          <a:lstStyle/>
          <a:p>
            <a:pPr marL="900113" indent="-900113">
              <a:lnSpc>
                <a:spcPct val="150000"/>
              </a:lnSpc>
            </a:pPr>
            <a:r>
              <a:rPr lang="es-ES" dirty="0" smtClean="0">
                <a:latin typeface="Times New Roman" pitchFamily="18" charset="0"/>
                <a:cs typeface="Times New Roman" pitchFamily="18" charset="0"/>
              </a:rPr>
              <a:t>5.7.</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2" action="ppaction://hlinksldjump"/>
              </a:rPr>
              <a:t>ESTABLECIMIENTO DE GARANTÍAS</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5.8.</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3" action="ppaction://hlinksldjump"/>
              </a:rPr>
              <a:t>ESTABLECIMIENTO DE SERIES DE EMISIÓN</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5.9.</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4" action="ppaction://hlinksldjump"/>
              </a:rPr>
              <a:t>ESTABLECER EL AGENTE COLOCADOR, PAGADOR</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5.10.</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5" action="ppaction://hlinksldjump"/>
              </a:rPr>
              <a:t>ESTABLECIMIENTO DE RESGUARDOS</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5.11.</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6" action="ppaction://hlinksldjump"/>
              </a:rPr>
              <a:t>ESTABLECIMIENTO DE LA CALIFICACIÓN DE RIESGO</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5.12.</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7" action="ppaction://hlinksldjump"/>
              </a:rPr>
              <a:t>ESTABLECIMIENTO DE LA TASA DE INTERÉS</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5.13.</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8" action="ppaction://hlinksldjump"/>
              </a:rPr>
              <a:t>DISEÑAR EL CONVENIO DE REPRESENTACIÓN DE LOS OBLIGACIONISTAS</a:t>
            </a:r>
            <a:endParaRPr lang="es-EC" dirty="0" smtClean="0">
              <a:latin typeface="Times New Roman" pitchFamily="18" charset="0"/>
              <a:cs typeface="Times New Roman" pitchFamily="18" charset="0"/>
            </a:endParaRPr>
          </a:p>
          <a:p>
            <a:pPr marL="900113" indent="-900113">
              <a:lnSpc>
                <a:spcPct val="150000"/>
              </a:lnSpc>
            </a:pPr>
            <a:r>
              <a:rPr lang="es-ES" dirty="0" smtClean="0">
                <a:latin typeface="Times New Roman" pitchFamily="18" charset="0"/>
                <a:cs typeface="Times New Roman" pitchFamily="18" charset="0"/>
              </a:rPr>
              <a:t>5.14.</a:t>
            </a:r>
            <a:r>
              <a:rPr lang="es-EC" dirty="0" smtClean="0">
                <a:latin typeface="Times New Roman" pitchFamily="18" charset="0"/>
                <a:cs typeface="Times New Roman" pitchFamily="18" charset="0"/>
              </a:rPr>
              <a:t>	</a:t>
            </a:r>
            <a:r>
              <a:rPr lang="es-ES" dirty="0" smtClean="0">
                <a:latin typeface="Times New Roman" pitchFamily="18" charset="0"/>
                <a:cs typeface="Times New Roman" pitchFamily="18" charset="0"/>
                <a:hlinkClick r:id="rId9" action="ppaction://hlinksldjump"/>
              </a:rPr>
              <a:t>RESUMEN DEL CONTENIDO DEL TÍTULO</a:t>
            </a:r>
            <a:endParaRPr lang="es-EC" dirty="0"/>
          </a:p>
        </p:txBody>
      </p:sp>
      <p:sp>
        <p:nvSpPr>
          <p:cNvPr id="3" name="2 Rectángulo"/>
          <p:cNvSpPr/>
          <p:nvPr/>
        </p:nvSpPr>
        <p:spPr>
          <a:xfrm>
            <a:off x="2555776" y="476672"/>
            <a:ext cx="4392488" cy="923330"/>
          </a:xfrm>
          <a:prstGeom prst="rect">
            <a:avLst/>
          </a:prstGeom>
          <a:noFill/>
        </p:spPr>
        <p:txBody>
          <a:bodyPr wrap="squar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rPr>
              <a:t>CONTENIDO</a:t>
            </a:r>
            <a:endParaRPr lang="es-ES" sz="5400" b="1" cap="none" spc="0" dirty="0">
              <a:ln w="24500" cmpd="dbl">
                <a:solidFill>
                  <a:schemeClr val="accent2">
                    <a:shade val="85000"/>
                    <a:satMod val="155000"/>
                  </a:schemeClr>
                </a:solidFill>
                <a:prstDash val="solid"/>
                <a:miter lim="800000"/>
              </a:ln>
              <a:solidFill>
                <a:schemeClr val="accent1">
                  <a:lumMod val="50000"/>
                </a:schemeClr>
              </a:solidFill>
              <a:effectLst>
                <a:outerShdw blurRad="38100" dist="38100" dir="7020000" algn="tl">
                  <a:srgbClr val="000000">
                    <a:alpha val="35000"/>
                  </a:srgbClr>
                </a:outerShdw>
              </a:effectLst>
            </a:endParaRPr>
          </a:p>
        </p:txBody>
      </p:sp>
      <p:sp>
        <p:nvSpPr>
          <p:cNvPr id="4" name="3 Rectángulo">
            <a:hlinkClick r:id="rId10" action="ppaction://hlinksldjump"/>
          </p:cNvPr>
          <p:cNvSpPr/>
          <p:nvPr/>
        </p:nvSpPr>
        <p:spPr>
          <a:xfrm>
            <a:off x="1187624" y="1700808"/>
            <a:ext cx="7382797" cy="523220"/>
          </a:xfrm>
          <a:prstGeom prst="rect">
            <a:avLst/>
          </a:prstGeom>
        </p:spPr>
        <p:txBody>
          <a:bodyPr wrap="square">
            <a:spAutoFit/>
          </a:bodyPr>
          <a:lstStyle/>
          <a:p>
            <a:pPr lvl="0" algn="ctr" eaLnBrk="0" hangingPunct="0">
              <a:tabLst>
                <a:tab pos="5033963" algn="r"/>
              </a:tabLst>
            </a:pPr>
            <a:r>
              <a:rPr lang="es-ES" sz="2800" dirty="0" smtClean="0">
                <a:solidFill>
                  <a:srgbClr val="FF3399"/>
                </a:solidFill>
                <a:latin typeface="Times New Roman" pitchFamily="18" charset="0"/>
                <a:ea typeface="Times New Roman" pitchFamily="18" charset="0"/>
                <a:cs typeface="Times New Roman" pitchFamily="18" charset="0"/>
              </a:rPr>
              <a:t>CAPÍTULO V: EMISIÓN DE OBLIGACIONES</a:t>
            </a:r>
            <a:endParaRPr lang="es-EC" sz="2800" dirty="0" smtClean="0">
              <a:solidFill>
                <a:srgbClr val="FF3399"/>
              </a:solidFill>
              <a:latin typeface="Times New Roman" pitchFamily="18" charset="0"/>
              <a:cs typeface="Times New Roman" pitchFamily="18" charset="0"/>
            </a:endParaRPr>
          </a:p>
        </p:txBody>
      </p:sp>
      <p:sp>
        <p:nvSpPr>
          <p:cNvPr id="5" name="4 Botón de acción: Hacia delante o Siguiente">
            <a:hlinkClick r:id="" action="ppaction://hlinkshowjump?jump=nextslide" highlightClick="1"/>
          </p:cNvPr>
          <p:cNvSpPr/>
          <p:nvPr/>
        </p:nvSpPr>
        <p:spPr>
          <a:xfrm>
            <a:off x="8388424" y="6237312"/>
            <a:ext cx="792088" cy="62068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548680"/>
            <a:ext cx="6102424" cy="1384995"/>
          </a:xfrm>
          <a:prstGeom prst="rect">
            <a:avLst/>
          </a:prstGeom>
        </p:spPr>
        <p:txBody>
          <a:bodyPr wrap="square">
            <a:spAutoFit/>
          </a:bodyPr>
          <a:lstStyle/>
          <a:p>
            <a:pPr marL="0" lvl="1" algn="ctr">
              <a:lnSpc>
                <a:spcPct val="150000"/>
              </a:lnSpc>
              <a:spcBef>
                <a:spcPts val="1200"/>
              </a:spcBef>
              <a:spcAft>
                <a:spcPts val="1200"/>
              </a:spcAft>
            </a:pP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Times New Roman"/>
              </a:rPr>
              <a:t>ESTABLECIMIENTO DE LA CALIFICACIÓN DE RIESGO</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Times New Roman"/>
            </a:endParaRPr>
          </a:p>
        </p:txBody>
      </p:sp>
      <p:sp>
        <p:nvSpPr>
          <p:cNvPr id="4" name="3 Flecha a la derecha con muesca"/>
          <p:cNvSpPr/>
          <p:nvPr/>
        </p:nvSpPr>
        <p:spPr>
          <a:xfrm>
            <a:off x="1711675" y="1863210"/>
            <a:ext cx="1800592" cy="917079"/>
          </a:xfrm>
          <a:prstGeom prst="notchedRightArrow">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S" sz="2400" dirty="0" smtClean="0">
                <a:solidFill>
                  <a:prstClr val="black"/>
                </a:solidFill>
                <a:latin typeface="+mn-lt"/>
              </a:rPr>
              <a:t>Finalidad</a:t>
            </a:r>
            <a:endParaRPr lang="es-EC" sz="2400" dirty="0">
              <a:latin typeface="+mn-lt"/>
            </a:endParaRPr>
          </a:p>
        </p:txBody>
      </p:sp>
      <p:sp>
        <p:nvSpPr>
          <p:cNvPr id="5" name="4 Rectángulo"/>
          <p:cNvSpPr/>
          <p:nvPr/>
        </p:nvSpPr>
        <p:spPr>
          <a:xfrm>
            <a:off x="3851920" y="2132856"/>
            <a:ext cx="1838965" cy="369332"/>
          </a:xfrm>
          <a:prstGeom prst="rect">
            <a:avLst/>
          </a:prstGeom>
        </p:spPr>
        <p:txBody>
          <a:bodyPr wrap="none">
            <a:spAutoFit/>
          </a:bodyPr>
          <a:lstStyle/>
          <a:p>
            <a:r>
              <a:rPr lang="es-ES" dirty="0" smtClean="0">
                <a:solidFill>
                  <a:prstClr val="black"/>
                </a:solidFill>
              </a:rPr>
              <a:t>dar una opinión </a:t>
            </a:r>
            <a:endParaRPr lang="es-EC" dirty="0"/>
          </a:p>
        </p:txBody>
      </p:sp>
      <p:sp>
        <p:nvSpPr>
          <p:cNvPr id="6" name="5 Rectángulo redondeado"/>
          <p:cNvSpPr/>
          <p:nvPr/>
        </p:nvSpPr>
        <p:spPr>
          <a:xfrm>
            <a:off x="5652120" y="2132856"/>
            <a:ext cx="2827853" cy="408623"/>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smtClean="0"/>
              <a:t>riesgo de incumplimiento </a:t>
            </a:r>
            <a:endParaRPr lang="es-EC" dirty="0"/>
          </a:p>
        </p:txBody>
      </p:sp>
      <p:sp>
        <p:nvSpPr>
          <p:cNvPr id="8" name="7 Rectángulo"/>
          <p:cNvSpPr/>
          <p:nvPr/>
        </p:nvSpPr>
        <p:spPr>
          <a:xfrm>
            <a:off x="4427984" y="3573016"/>
            <a:ext cx="3780927" cy="1338828"/>
          </a:xfrm>
          <a:prstGeom prst="rect">
            <a:avLst/>
          </a:prstGeom>
        </p:spPr>
        <p:txBody>
          <a:bodyPr wrap="square">
            <a:spAutoFit/>
          </a:bodyPr>
          <a:lstStyle/>
          <a:p>
            <a:pPr>
              <a:lnSpc>
                <a:spcPct val="150000"/>
              </a:lnSpc>
            </a:pPr>
            <a:r>
              <a:rPr lang="es-ES" dirty="0" smtClean="0">
                <a:latin typeface="+mn-lt"/>
              </a:rPr>
              <a:t>Estados financieros históricos </a:t>
            </a:r>
          </a:p>
          <a:p>
            <a:pPr>
              <a:lnSpc>
                <a:spcPct val="150000"/>
              </a:lnSpc>
            </a:pPr>
            <a:r>
              <a:rPr lang="es-ES" dirty="0" smtClean="0">
                <a:latin typeface="+mn-lt"/>
              </a:rPr>
              <a:t>Proyecciones</a:t>
            </a:r>
          </a:p>
          <a:p>
            <a:pPr>
              <a:lnSpc>
                <a:spcPct val="150000"/>
              </a:lnSpc>
            </a:pPr>
            <a:r>
              <a:rPr lang="es-ES" dirty="0" smtClean="0">
                <a:latin typeface="+mn-lt"/>
              </a:rPr>
              <a:t>Gestión operativa de la empresa.</a:t>
            </a:r>
            <a:endParaRPr lang="es-EC" dirty="0">
              <a:latin typeface="+mn-lt"/>
            </a:endParaRPr>
          </a:p>
        </p:txBody>
      </p:sp>
      <p:sp>
        <p:nvSpPr>
          <p:cNvPr id="9" name="8 CuadroTexto"/>
          <p:cNvSpPr txBox="1"/>
          <p:nvPr/>
        </p:nvSpPr>
        <p:spPr>
          <a:xfrm>
            <a:off x="1475656" y="3933056"/>
            <a:ext cx="1944216" cy="646331"/>
          </a:xfrm>
          <a:prstGeom prst="rect">
            <a:avLst/>
          </a:prstGeom>
          <a:noFill/>
        </p:spPr>
        <p:txBody>
          <a:bodyPr wrap="square" rtlCol="0">
            <a:spAutoFit/>
          </a:bodyPr>
          <a:lstStyle/>
          <a:p>
            <a:pPr algn="ctr"/>
            <a:r>
              <a:rPr lang="es-EC" dirty="0" smtClean="0">
                <a:latin typeface="+mn-lt"/>
              </a:rPr>
              <a:t>SE ANALIZARON</a:t>
            </a:r>
            <a:endParaRPr lang="es-EC" dirty="0">
              <a:latin typeface="+mn-lt"/>
            </a:endParaRPr>
          </a:p>
        </p:txBody>
      </p:sp>
      <p:sp>
        <p:nvSpPr>
          <p:cNvPr id="10" name="9 Abrir llave"/>
          <p:cNvSpPr/>
          <p:nvPr/>
        </p:nvSpPr>
        <p:spPr>
          <a:xfrm>
            <a:off x="3635896" y="3573016"/>
            <a:ext cx="504056" cy="1440160"/>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Horizontal)">
                                      <p:cBhvr>
                                        <p:cTn id="19" dur="500"/>
                                        <p:tgtEl>
                                          <p:spTgt spid="6"/>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Horizontal)">
                                      <p:cBhvr>
                                        <p:cTn id="23" dur="500"/>
                                        <p:tgtEl>
                                          <p:spTgt spid="8"/>
                                        </p:tgtEl>
                                      </p:cBhvr>
                                    </p:animEffect>
                                  </p:childTnLst>
                                </p:cTn>
                              </p:par>
                            </p:childTnLst>
                          </p:cTn>
                        </p:par>
                        <p:par>
                          <p:cTn id="24" fill="hold">
                            <p:stCondLst>
                              <p:cond delay="2500"/>
                            </p:stCondLst>
                            <p:childTnLst>
                              <p:par>
                                <p:cTn id="25" presetID="16" presetClass="entr" presetSubtype="2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Horizontal)">
                                      <p:cBhvr>
                                        <p:cTn id="27" dur="500"/>
                                        <p:tgtEl>
                                          <p:spTgt spid="9"/>
                                        </p:tgtEl>
                                      </p:cBhvr>
                                    </p:animEffect>
                                  </p:childTnLst>
                                </p:cTn>
                              </p:par>
                            </p:childTnLst>
                          </p:cTn>
                        </p:par>
                        <p:par>
                          <p:cTn id="28" fill="hold">
                            <p:stCondLst>
                              <p:cond delay="3000"/>
                            </p:stCondLst>
                            <p:childTnLst>
                              <p:par>
                                <p:cTn id="29" presetID="16" presetClass="entr" presetSubtype="2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8" grpId="0"/>
      <p:bldP spid="9" grpId="0"/>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899592" y="620688"/>
            <a:ext cx="299139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FF3399"/>
                </a:solidFill>
                <a:effectLst/>
                <a:latin typeface="+mn-lt"/>
                <a:ea typeface="Times New Roman" pitchFamily="18" charset="0"/>
                <a:cs typeface="Arial" pitchFamily="34" charset="0"/>
              </a:rPr>
              <a:t>ASPECTOS POSITIVOS</a:t>
            </a:r>
            <a:endParaRPr kumimoji="0" lang="es-ES" sz="3200" b="0" i="0" u="none" strike="noStrike" cap="none" normalizeH="0" baseline="0" dirty="0" smtClean="0">
              <a:ln>
                <a:noFill/>
              </a:ln>
              <a:solidFill>
                <a:srgbClr val="FF3399"/>
              </a:solidFill>
              <a:effectLst/>
              <a:latin typeface="+mn-lt"/>
              <a:cs typeface="Arial" pitchFamily="34" charset="0"/>
            </a:endParaRPr>
          </a:p>
        </p:txBody>
      </p:sp>
      <p:graphicFrame>
        <p:nvGraphicFramePr>
          <p:cNvPr id="4" name="3 Diagrama"/>
          <p:cNvGraphicFramePr/>
          <p:nvPr/>
        </p:nvGraphicFramePr>
        <p:xfrm>
          <a:off x="827584" y="1397000"/>
          <a:ext cx="806489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39265"/>
                                        </p:tgtEl>
                                        <p:attrNameLst>
                                          <p:attrName>style.visibility</p:attrName>
                                        </p:attrNameLst>
                                      </p:cBhvr>
                                      <p:to>
                                        <p:strVal val="visible"/>
                                      </p:to>
                                    </p:set>
                                    <p:animScale>
                                      <p:cBhvr>
                                        <p:cTn id="7" dur="1000" decel="50000" fill="hold">
                                          <p:stCondLst>
                                            <p:cond delay="0"/>
                                          </p:stCondLst>
                                        </p:cTn>
                                        <p:tgtEl>
                                          <p:spTgt spid="1392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9265"/>
                                        </p:tgtEl>
                                        <p:attrNameLst>
                                          <p:attrName>ppt_x</p:attrName>
                                          <p:attrName>ppt_y</p:attrName>
                                        </p:attrNameLst>
                                      </p:cBhvr>
                                    </p:animMotion>
                                    <p:animEffect transition="in" filter="fade">
                                      <p:cBhvr>
                                        <p:cTn id="9" dur="1000"/>
                                        <p:tgtEl>
                                          <p:spTgt spid="139265"/>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5" grpId="0"/>
      <p:bldGraphic spid="4" grpId="0">
        <p:bldAsOne/>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836979" y="620688"/>
            <a:ext cx="311662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FF3399"/>
                </a:solidFill>
                <a:effectLst/>
                <a:latin typeface="+mn-lt"/>
                <a:ea typeface="Times New Roman" pitchFamily="18" charset="0"/>
                <a:cs typeface="Arial" pitchFamily="34" charset="0"/>
              </a:rPr>
              <a:t>ASPECTOS </a:t>
            </a:r>
            <a:r>
              <a:rPr lang="es-ES" sz="2000" b="1" dirty="0" smtClean="0">
                <a:solidFill>
                  <a:srgbClr val="FF3399"/>
                </a:solidFill>
                <a:latin typeface="+mn-lt"/>
                <a:ea typeface="Times New Roman" pitchFamily="18" charset="0"/>
                <a:cs typeface="Arial" pitchFamily="34" charset="0"/>
              </a:rPr>
              <a:t>NEGA</a:t>
            </a:r>
            <a:r>
              <a:rPr kumimoji="0" lang="es-ES" sz="2000" b="1" i="0" u="none" strike="noStrike" cap="none" normalizeH="0" baseline="0" dirty="0" smtClean="0">
                <a:ln>
                  <a:noFill/>
                </a:ln>
                <a:solidFill>
                  <a:srgbClr val="FF3399"/>
                </a:solidFill>
                <a:effectLst/>
                <a:latin typeface="+mn-lt"/>
                <a:ea typeface="Times New Roman" pitchFamily="18" charset="0"/>
                <a:cs typeface="Arial" pitchFamily="34" charset="0"/>
              </a:rPr>
              <a:t>TIVOS</a:t>
            </a:r>
            <a:endParaRPr kumimoji="0" lang="es-ES" sz="3200" b="0" i="0" u="none" strike="noStrike" cap="none" normalizeH="0" baseline="0" dirty="0" smtClean="0">
              <a:ln>
                <a:noFill/>
              </a:ln>
              <a:solidFill>
                <a:srgbClr val="FF3399"/>
              </a:solidFill>
              <a:effectLst/>
              <a:latin typeface="+mn-lt"/>
              <a:cs typeface="Arial" pitchFamily="34" charset="0"/>
            </a:endParaRPr>
          </a:p>
        </p:txBody>
      </p:sp>
      <p:graphicFrame>
        <p:nvGraphicFramePr>
          <p:cNvPr id="4" name="3 Diagrama"/>
          <p:cNvGraphicFramePr/>
          <p:nvPr/>
        </p:nvGraphicFramePr>
        <p:xfrm>
          <a:off x="1187624" y="1772816"/>
          <a:ext cx="7344816"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9265"/>
                                        </p:tgtEl>
                                        <p:attrNameLst>
                                          <p:attrName>style.visibility</p:attrName>
                                        </p:attrNameLst>
                                      </p:cBhvr>
                                      <p:to>
                                        <p:strVal val="visible"/>
                                      </p:to>
                                    </p:set>
                                    <p:anim calcmode="lin" valueType="num">
                                      <p:cBhvr>
                                        <p:cTn id="7" dur="500" fill="hold"/>
                                        <p:tgtEl>
                                          <p:spTgt spid="139265"/>
                                        </p:tgtEl>
                                        <p:attrNameLst>
                                          <p:attrName>ppt_x</p:attrName>
                                        </p:attrNameLst>
                                      </p:cBhvr>
                                      <p:tavLst>
                                        <p:tav tm="0">
                                          <p:val>
                                            <p:strVal val="#ppt_x-.2"/>
                                          </p:val>
                                        </p:tav>
                                        <p:tav tm="100000">
                                          <p:val>
                                            <p:strVal val="#ppt_x"/>
                                          </p:val>
                                        </p:tav>
                                      </p:tavLst>
                                    </p:anim>
                                    <p:anim calcmode="lin" valueType="num">
                                      <p:cBhvr>
                                        <p:cTn id="8" dur="500" fill="hold"/>
                                        <p:tgtEl>
                                          <p:spTgt spid="139265"/>
                                        </p:tgtEl>
                                        <p:attrNameLst>
                                          <p:attrName>ppt_y</p:attrName>
                                        </p:attrNameLst>
                                      </p:cBhvr>
                                      <p:tavLst>
                                        <p:tav tm="0">
                                          <p:val>
                                            <p:strVal val="#ppt_y"/>
                                          </p:val>
                                        </p:tav>
                                        <p:tav tm="100000">
                                          <p:val>
                                            <p:strVal val="#ppt_y"/>
                                          </p:val>
                                        </p:tav>
                                      </p:tavLst>
                                    </p:anim>
                                    <p:animEffect transition="in" filter="wipe(right)" prLst="gradientSize: 0.1">
                                      <p:cBhvr>
                                        <p:cTn id="9" dur="500"/>
                                        <p:tgtEl>
                                          <p:spTgt spid="139265"/>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5" grpId="0"/>
      <p:bldGraphic spid="4" grpId="0">
        <p:bldAsOne/>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412776"/>
            <a:ext cx="3127779" cy="400110"/>
          </a:xfrm>
          <a:prstGeom prst="rect">
            <a:avLst/>
          </a:prstGeom>
        </p:spPr>
        <p:txBody>
          <a:bodyPr wrap="none">
            <a:spAutoFit/>
          </a:bodyPr>
          <a:lstStyle/>
          <a:p>
            <a:r>
              <a:rPr lang="es-ES" sz="2000" dirty="0" smtClean="0">
                <a:latin typeface="+mn-lt"/>
              </a:rPr>
              <a:t>La calificación asignada es:</a:t>
            </a:r>
          </a:p>
        </p:txBody>
      </p:sp>
      <p:sp>
        <p:nvSpPr>
          <p:cNvPr id="3" name="2 Explosión 1"/>
          <p:cNvSpPr/>
          <p:nvPr/>
        </p:nvSpPr>
        <p:spPr>
          <a:xfrm>
            <a:off x="5436096" y="1052736"/>
            <a:ext cx="2761352" cy="1037273"/>
          </a:xfrm>
          <a:prstGeom prst="irregularSeal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txBody>
          <a:bodyPr wrap="none">
            <a:spAutoFit/>
          </a:bodyPr>
          <a:lstStyle/>
          <a:p>
            <a:r>
              <a:rPr lang="es-ES" dirty="0" smtClean="0"/>
              <a:t>aproximación</a:t>
            </a:r>
            <a:endParaRPr lang="es-EC" dirty="0"/>
          </a:p>
        </p:txBody>
      </p:sp>
      <p:sp>
        <p:nvSpPr>
          <p:cNvPr id="4" name="3 Rectángulo"/>
          <p:cNvSpPr/>
          <p:nvPr/>
        </p:nvSpPr>
        <p:spPr>
          <a:xfrm>
            <a:off x="3635896" y="1196752"/>
            <a:ext cx="13388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“B”</a:t>
            </a:r>
            <a:endParaRPr lang="es-EC"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0289" name="Rectangle 1"/>
          <p:cNvSpPr>
            <a:spLocks noChangeArrowheads="1"/>
          </p:cNvSpPr>
          <p:nvPr/>
        </p:nvSpPr>
        <p:spPr bwMode="auto">
          <a:xfrm>
            <a:off x="1547664" y="2565749"/>
            <a:ext cx="6263680" cy="2694444"/>
          </a:xfrm>
          <a:prstGeom prst="flowChartDocumen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mn-lt"/>
                <a:ea typeface="Times New Roman" pitchFamily="18" charset="0"/>
                <a:cs typeface="Arial" pitchFamily="34" charset="0"/>
              </a:rPr>
              <a:t>Corresponde a los valores cuyos emisores y garantes cuenta con una suficiente capacidad de pago de capital e intereses en los términos y plazos pactados, pero ésta es susceptible de debilitarse ante posibles cambios en el emisor, en la industria a que pertenece o en la economía.</a:t>
            </a:r>
            <a:endParaRPr kumimoji="0" lang="es-ES" b="0" i="0" u="none" strike="noStrike" cap="none" normalizeH="0" baseline="0" dirty="0" smtClean="0">
              <a:ln>
                <a:noFill/>
              </a:ln>
              <a:solidFill>
                <a:schemeClr val="tx1"/>
              </a:solidFill>
              <a:effectLst/>
              <a:latin typeface="+mn-lt"/>
              <a:cs typeface="Arial" pitchFamily="34" charset="0"/>
            </a:endParaRPr>
          </a:p>
        </p:txBody>
      </p:sp>
      <p:sp>
        <p:nvSpPr>
          <p:cNvPr id="6" name="5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40289"/>
                                        </p:tgtEl>
                                        <p:attrNameLst>
                                          <p:attrName>style.visibility</p:attrName>
                                        </p:attrNameLst>
                                      </p:cBhvr>
                                      <p:to>
                                        <p:strVal val="visible"/>
                                      </p:to>
                                    </p:set>
                                    <p:anim calcmode="lin" valueType="num">
                                      <p:cBhvr>
                                        <p:cTn id="21" dur="500" fill="hold"/>
                                        <p:tgtEl>
                                          <p:spTgt spid="140289"/>
                                        </p:tgtEl>
                                        <p:attrNameLst>
                                          <p:attrName>ppt_w</p:attrName>
                                        </p:attrNameLst>
                                      </p:cBhvr>
                                      <p:tavLst>
                                        <p:tav tm="0">
                                          <p:val>
                                            <p:fltVal val="0"/>
                                          </p:val>
                                        </p:tav>
                                        <p:tav tm="100000">
                                          <p:val>
                                            <p:strVal val="#ppt_w"/>
                                          </p:val>
                                        </p:tav>
                                      </p:tavLst>
                                    </p:anim>
                                    <p:anim calcmode="lin" valueType="num">
                                      <p:cBhvr>
                                        <p:cTn id="22" dur="500" fill="hold"/>
                                        <p:tgtEl>
                                          <p:spTgt spid="140289"/>
                                        </p:tgtEl>
                                        <p:attrNameLst>
                                          <p:attrName>ppt_h</p:attrName>
                                        </p:attrNameLst>
                                      </p:cBhvr>
                                      <p:tavLst>
                                        <p:tav tm="0">
                                          <p:val>
                                            <p:fltVal val="0"/>
                                          </p:val>
                                        </p:tav>
                                        <p:tav tm="100000">
                                          <p:val>
                                            <p:strVal val="#ppt_h"/>
                                          </p:val>
                                        </p:tav>
                                      </p:tavLst>
                                    </p:anim>
                                    <p:anim calcmode="lin" valueType="num">
                                      <p:cBhvr>
                                        <p:cTn id="23" dur="500" fill="hold"/>
                                        <p:tgtEl>
                                          <p:spTgt spid="140289"/>
                                        </p:tgtEl>
                                        <p:attrNameLst>
                                          <p:attrName>style.rotation</p:attrName>
                                        </p:attrNameLst>
                                      </p:cBhvr>
                                      <p:tavLst>
                                        <p:tav tm="0">
                                          <p:val>
                                            <p:fltVal val="360"/>
                                          </p:val>
                                        </p:tav>
                                        <p:tav tm="100000">
                                          <p:val>
                                            <p:fltVal val="0"/>
                                          </p:val>
                                        </p:tav>
                                      </p:tavLst>
                                    </p:anim>
                                    <p:animEffect transition="in" filter="fade">
                                      <p:cBhvr>
                                        <p:cTn id="24" dur="500"/>
                                        <p:tgtEl>
                                          <p:spTgt spid="140289"/>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360"/>
                                          </p:val>
                                        </p:tav>
                                        <p:tav tm="100000">
                                          <p:val>
                                            <p:fltVal val="0"/>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4028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6104" y="692696"/>
            <a:ext cx="9007896" cy="1446550"/>
          </a:xfrm>
          <a:prstGeom prst="rect">
            <a:avLst/>
          </a:prstGeom>
          <a:noFill/>
        </p:spPr>
        <p:txBody>
          <a:bodyPr wrap="square" lIns="91440" tIns="45720" rIns="91440" bIns="45720">
            <a:spAutoFit/>
          </a:bodyPr>
          <a:lstStyle/>
          <a:p>
            <a:pPr algn="ctr"/>
            <a:r>
              <a:rPr lang="es-E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ESTABLECIMIENTO DE LA TASA DE INTERÉS </a:t>
            </a:r>
            <a:endParaRPr lang="es-EC"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3 Rectángulo"/>
          <p:cNvSpPr/>
          <p:nvPr/>
        </p:nvSpPr>
        <p:spPr>
          <a:xfrm>
            <a:off x="2051720" y="2348880"/>
            <a:ext cx="5472608" cy="461665"/>
          </a:xfrm>
          <a:prstGeom prst="rect">
            <a:avLst/>
          </a:prstGeom>
        </p:spPr>
        <p:txBody>
          <a:bodyPr wrap="square">
            <a:spAutoFit/>
          </a:bodyPr>
          <a:lstStyle/>
          <a:p>
            <a:pPr algn="ctr"/>
            <a:r>
              <a:rPr lang="es-ES" sz="2400" dirty="0" smtClean="0">
                <a:latin typeface="+mn-lt"/>
              </a:rPr>
              <a:t>De acuerdo al análisis de algunos aspectos </a:t>
            </a:r>
            <a:endParaRPr lang="es-EC" sz="2400" dirty="0">
              <a:latin typeface="+mn-lt"/>
            </a:endParaRPr>
          </a:p>
        </p:txBody>
      </p:sp>
      <p:sp>
        <p:nvSpPr>
          <p:cNvPr id="5" name="4 Rectángulo"/>
          <p:cNvSpPr/>
          <p:nvPr/>
        </p:nvSpPr>
        <p:spPr>
          <a:xfrm>
            <a:off x="827584" y="3068960"/>
            <a:ext cx="3243196" cy="369332"/>
          </a:xfrm>
          <a:prstGeom prst="rect">
            <a:avLst/>
          </a:prstGeom>
        </p:spPr>
        <p:txBody>
          <a:bodyPr wrap="none">
            <a:spAutoFit/>
          </a:bodyPr>
          <a:lstStyle/>
          <a:p>
            <a:r>
              <a:rPr lang="es-ES" dirty="0" smtClean="0">
                <a:latin typeface="+mn-lt"/>
              </a:rPr>
              <a:t>Información de algunas emisores</a:t>
            </a:r>
            <a:endParaRPr lang="es-EC" dirty="0">
              <a:latin typeface="+mn-lt"/>
            </a:endParaRPr>
          </a:p>
        </p:txBody>
      </p:sp>
      <p:sp>
        <p:nvSpPr>
          <p:cNvPr id="110593" name="Rectangle 1"/>
          <p:cNvSpPr>
            <a:spLocks noChangeArrowheads="1"/>
          </p:cNvSpPr>
          <p:nvPr/>
        </p:nvSpPr>
        <p:spPr bwMode="auto">
          <a:xfrm>
            <a:off x="5292080" y="3068960"/>
            <a:ext cx="248972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mn-lt"/>
                <a:ea typeface="Times New Roman" pitchFamily="18" charset="0"/>
                <a:cs typeface="Arial" pitchFamily="34" charset="0"/>
              </a:rPr>
              <a:t>Tasas de interés del BCE</a:t>
            </a:r>
            <a:endParaRPr kumimoji="0" lang="es-ES" b="0" i="0" u="none" strike="noStrike" cap="none" normalizeH="0" baseline="0" dirty="0" smtClean="0">
              <a:ln>
                <a:noFill/>
              </a:ln>
              <a:solidFill>
                <a:schemeClr val="tx1"/>
              </a:solidFill>
              <a:effectLst/>
              <a:latin typeface="+mn-lt"/>
              <a:cs typeface="Arial" pitchFamily="34" charset="0"/>
            </a:endParaRPr>
          </a:p>
        </p:txBody>
      </p:sp>
      <p:sp>
        <p:nvSpPr>
          <p:cNvPr id="7" name="6 Recortar y redondear rectángulo de esquina sencilla"/>
          <p:cNvSpPr/>
          <p:nvPr/>
        </p:nvSpPr>
        <p:spPr>
          <a:xfrm>
            <a:off x="1475656" y="3645024"/>
            <a:ext cx="1944216" cy="1290638"/>
          </a:xfrm>
          <a:prstGeom prst="snipRoundRect">
            <a:avLst/>
          </a:prstGeom>
          <a:blipFill>
            <a:blip r:embed="rId2" cstate="print"/>
            <a:tile tx="0" ty="0" sx="100000" sy="100000" flip="none" algn="tl"/>
          </a:blipFill>
        </p:spPr>
        <p:txBody>
          <a:bodyPr wrap="square">
            <a:spAutoFit/>
          </a:bodyPr>
          <a:lstStyle/>
          <a:p>
            <a:pPr algn="ctr"/>
            <a:r>
              <a:rPr lang="es-EC" dirty="0" smtClean="0">
                <a:latin typeface="+mn-lt"/>
              </a:rPr>
              <a:t>Sector de servicios </a:t>
            </a:r>
            <a:r>
              <a:rPr lang="es-EC" dirty="0" smtClean="0">
                <a:latin typeface="+mn-lt"/>
                <a:sym typeface="Wingdings" pitchFamily="2" charset="2"/>
              </a:rPr>
              <a:t></a:t>
            </a:r>
            <a:r>
              <a:rPr lang="es-EC" dirty="0" smtClean="0">
                <a:latin typeface="+mn-lt"/>
              </a:rPr>
              <a:t> rendimiento promedio =</a:t>
            </a:r>
            <a:r>
              <a:rPr lang="es-EC" sz="2000" dirty="0" smtClean="0">
                <a:solidFill>
                  <a:srgbClr val="FF0000"/>
                </a:solidFill>
                <a:latin typeface="+mn-lt"/>
              </a:rPr>
              <a:t>8,11</a:t>
            </a:r>
            <a:endParaRPr lang="es-EC" dirty="0">
              <a:solidFill>
                <a:srgbClr val="FF0000"/>
              </a:solidFill>
              <a:latin typeface="+mn-lt"/>
            </a:endParaRPr>
          </a:p>
        </p:txBody>
      </p:sp>
      <p:sp>
        <p:nvSpPr>
          <p:cNvPr id="8" name="7 Recortar y redondear rectángulo de esquina sencilla"/>
          <p:cNvSpPr/>
          <p:nvPr/>
        </p:nvSpPr>
        <p:spPr>
          <a:xfrm>
            <a:off x="4644008" y="3789040"/>
            <a:ext cx="3960440" cy="1064776"/>
          </a:xfrm>
          <a:prstGeom prst="snipRoundRect">
            <a:avLst/>
          </a:prstGeom>
          <a:blipFill>
            <a:blip r:embed="rId3" cstate="print"/>
            <a:tile tx="0" ty="0" sx="100000" sy="100000" flip="none" algn="tl"/>
          </a:blipFill>
        </p:spPr>
        <p:txBody>
          <a:bodyPr wrap="square">
            <a:spAutoFit/>
          </a:bodyPr>
          <a:lstStyle/>
          <a:p>
            <a:pPr marL="355600" indent="-355600">
              <a:buFont typeface="Wingdings" pitchFamily="2" charset="2"/>
              <a:buChar char="v"/>
            </a:pPr>
            <a:r>
              <a:rPr lang="es-EC" sz="2000" dirty="0" smtClean="0">
                <a:latin typeface="+mn-lt"/>
              </a:rPr>
              <a:t>Tasa activa </a:t>
            </a:r>
            <a:r>
              <a:rPr lang="es-EC" sz="2000" dirty="0" smtClean="0">
                <a:latin typeface="+mn-lt"/>
                <a:sym typeface="Wingdings" pitchFamily="2" charset="2"/>
              </a:rPr>
              <a:t>		</a:t>
            </a:r>
            <a:r>
              <a:rPr lang="es-EC" sz="2000" dirty="0" smtClean="0">
                <a:latin typeface="+mn-lt"/>
              </a:rPr>
              <a:t>8,11 %</a:t>
            </a:r>
          </a:p>
          <a:p>
            <a:pPr marL="355600" indent="-355600"/>
            <a:endParaRPr lang="es-EC" sz="2000" dirty="0" smtClean="0">
              <a:latin typeface="+mn-lt"/>
            </a:endParaRPr>
          </a:p>
          <a:p>
            <a:pPr marL="355600" indent="-355600">
              <a:buFont typeface="Wingdings" pitchFamily="2" charset="2"/>
              <a:buChar char="v"/>
            </a:pPr>
            <a:r>
              <a:rPr lang="es-EC" sz="2000" dirty="0" smtClean="0">
                <a:latin typeface="+mn-lt"/>
              </a:rPr>
              <a:t>Tasa pasiva </a:t>
            </a:r>
            <a:r>
              <a:rPr lang="es-EC" sz="2000" dirty="0" smtClean="0">
                <a:latin typeface="+mn-lt"/>
                <a:sym typeface="Wingdings" pitchFamily="2" charset="2"/>
              </a:rPr>
              <a:t>	</a:t>
            </a:r>
            <a:r>
              <a:rPr lang="es-EC" sz="2000" dirty="0" smtClean="0">
                <a:latin typeface="+mn-lt"/>
              </a:rPr>
              <a:t>4.53% </a:t>
            </a:r>
            <a:endParaRPr lang="es-EC" sz="2000" dirty="0">
              <a:latin typeface="+mn-lt"/>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4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1"/>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86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1"/>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23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110593"/>
                                        </p:tgtEl>
                                        <p:attrNameLst>
                                          <p:attrName>style.visibility</p:attrName>
                                        </p:attrNameLst>
                                      </p:cBhvr>
                                      <p:to>
                                        <p:strVal val="visible"/>
                                      </p:to>
                                    </p:set>
                                    <p:animEffect transition="in" filter="fade">
                                      <p:cBhvr>
                                        <p:cTn id="25" dur="1000"/>
                                        <p:tgtEl>
                                          <p:spTgt spid="110593"/>
                                        </p:tgtEl>
                                      </p:cBhvr>
                                    </p:animEffect>
                                    <p:anim calcmode="lin" valueType="num">
                                      <p:cBhvr>
                                        <p:cTn id="26" dur="1000" fill="hold"/>
                                        <p:tgtEl>
                                          <p:spTgt spid="110593"/>
                                        </p:tgtEl>
                                        <p:attrNameLst>
                                          <p:attrName>ppt_x</p:attrName>
                                        </p:attrNameLst>
                                      </p:cBhvr>
                                      <p:tavLst>
                                        <p:tav tm="0">
                                          <p:val>
                                            <p:strVal val="#ppt_x-.1"/>
                                          </p:val>
                                        </p:tav>
                                        <p:tav tm="100000">
                                          <p:val>
                                            <p:strVal val="#ppt_x"/>
                                          </p:val>
                                        </p:tav>
                                      </p:tavLst>
                                    </p:anim>
                                    <p:anim calcmode="lin" valueType="num">
                                      <p:cBhvr>
                                        <p:cTn id="27" dur="1000" fill="hold"/>
                                        <p:tgtEl>
                                          <p:spTgt spid="110593"/>
                                        </p:tgtEl>
                                        <p:attrNameLst>
                                          <p:attrName>ppt_y</p:attrName>
                                        </p:attrNameLst>
                                      </p:cBhvr>
                                      <p:tavLst>
                                        <p:tav tm="0">
                                          <p:val>
                                            <p:strVal val="#ppt_y"/>
                                          </p:val>
                                        </p:tav>
                                        <p:tav tm="100000">
                                          <p:val>
                                            <p:strVal val="#ppt_y"/>
                                          </p:val>
                                        </p:tav>
                                      </p:tavLst>
                                    </p:anim>
                                  </p:childTnLst>
                                </p:cTn>
                              </p:par>
                            </p:childTnLst>
                          </p:cTn>
                        </p:par>
                        <p:par>
                          <p:cTn id="28" fill="hold">
                            <p:stCondLst>
                              <p:cond delay="152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1"/>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203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1"/>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0593" grpId="0"/>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20688"/>
            <a:ext cx="3354573" cy="523220"/>
          </a:xfrm>
          <a:prstGeom prst="rect">
            <a:avLst/>
          </a:prstGeom>
        </p:spPr>
        <p:txBody>
          <a:bodyPr wrap="none">
            <a:spAutoFit/>
          </a:bodyPr>
          <a:lstStyle/>
          <a:p>
            <a:r>
              <a:rPr lang="es-ES" sz="2800" dirty="0" smtClean="0">
                <a:latin typeface="Bodoni MT Black" pitchFamily="18" charset="0"/>
              </a:rPr>
              <a:t>Vector de Precios</a:t>
            </a:r>
            <a:endParaRPr lang="es-EC" sz="2800" dirty="0">
              <a:latin typeface="Bodoni MT Black" pitchFamily="18" charset="0"/>
            </a:endParaRPr>
          </a:p>
        </p:txBody>
      </p:sp>
      <p:graphicFrame>
        <p:nvGraphicFramePr>
          <p:cNvPr id="4" name="3 Gráfico"/>
          <p:cNvGraphicFramePr/>
          <p:nvPr/>
        </p:nvGraphicFramePr>
        <p:xfrm>
          <a:off x="1835696" y="1052736"/>
          <a:ext cx="5544616" cy="3597182"/>
        </p:xfrm>
        <a:graphic>
          <a:graphicData uri="http://schemas.openxmlformats.org/drawingml/2006/chart">
            <c:chart xmlns:c="http://schemas.openxmlformats.org/drawingml/2006/chart" xmlns:r="http://schemas.openxmlformats.org/officeDocument/2006/relationships" r:id="rId2"/>
          </a:graphicData>
        </a:graphic>
      </p:graphicFrame>
      <p:sp>
        <p:nvSpPr>
          <p:cNvPr id="1095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Aplicando la ecuación:</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1" name="Rectangle 3"/>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3" name="Rectangle 5"/>
          <p:cNvSpPr>
            <a:spLocks noChangeArrowheads="1"/>
          </p:cNvSpPr>
          <p:nvPr/>
        </p:nvSpPr>
        <p:spPr bwMode="auto">
          <a:xfrm>
            <a:off x="323528" y="4653136"/>
            <a:ext cx="208101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mn-lt"/>
                <a:ea typeface="Times New Roman" pitchFamily="18" charset="0"/>
                <a:cs typeface="Arial" pitchFamily="34" charset="0"/>
              </a:rPr>
              <a:t>Aplicando la ecuación:</a:t>
            </a:r>
            <a:endParaRPr kumimoji="0" lang="es-EC" sz="16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latin typeface="+mn-lt"/>
              <a:cs typeface="Arial" pitchFamily="34" charset="0"/>
            </a:endParaRPr>
          </a:p>
        </p:txBody>
      </p:sp>
      <p:pic>
        <p:nvPicPr>
          <p:cNvPr id="1095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83768" y="4725144"/>
            <a:ext cx="3979389" cy="360040"/>
          </a:xfrm>
          <a:prstGeom prst="rect">
            <a:avLst/>
          </a:prstGeom>
          <a:noFill/>
        </p:spPr>
      </p:pic>
      <p:sp>
        <p:nvSpPr>
          <p:cNvPr id="109574" name="Rectangle 6"/>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6516216" y="4437112"/>
            <a:ext cx="5886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11 Rectángulo"/>
          <p:cNvSpPr/>
          <p:nvPr/>
        </p:nvSpPr>
        <p:spPr>
          <a:xfrm>
            <a:off x="7092280" y="4695527"/>
            <a:ext cx="979755" cy="461665"/>
          </a:xfrm>
          <a:prstGeom prst="rect">
            <a:avLst/>
          </a:prstGeom>
        </p:spPr>
        <p:txBody>
          <a:bodyPr wrap="none">
            <a:spAutoFit/>
          </a:bodyPr>
          <a:lstStyle/>
          <a:p>
            <a:r>
              <a:rPr lang="es-EC" sz="2400" dirty="0" smtClean="0">
                <a:latin typeface="+mn-lt"/>
              </a:rPr>
              <a:t>7,76%</a:t>
            </a:r>
            <a:endParaRPr lang="es-EC" sz="2400" dirty="0">
              <a:latin typeface="+mn-lt"/>
            </a:endParaRPr>
          </a:p>
        </p:txBody>
      </p:sp>
      <p:sp>
        <p:nvSpPr>
          <p:cNvPr id="13" name="12 Explosión 1"/>
          <p:cNvSpPr/>
          <p:nvPr/>
        </p:nvSpPr>
        <p:spPr>
          <a:xfrm>
            <a:off x="7524328" y="764704"/>
            <a:ext cx="1152128" cy="1037273"/>
          </a:xfrm>
          <a:prstGeom prst="irregularSeal1">
            <a:avLst/>
          </a:prstGeom>
          <a:blipFill>
            <a:blip r:embed="rId4" cstate="print"/>
            <a:tile tx="0" ty="0" sx="100000" sy="100000" flip="none" algn="tl"/>
          </a:blipFill>
          <a:ln>
            <a:solidFill>
              <a:schemeClr val="tx1"/>
            </a:solidFill>
          </a:ln>
        </p:spPr>
        <p:txBody>
          <a:bodyPr wrap="square">
            <a:spAutoFit/>
          </a:bodyPr>
          <a:lstStyle/>
          <a:p>
            <a:r>
              <a:rPr lang="es-EC" dirty="0" err="1" smtClean="0"/>
              <a:t>AAA</a:t>
            </a:r>
            <a:endParaRPr lang="es-EC" dirty="0"/>
          </a:p>
        </p:txBody>
      </p:sp>
      <p:sp>
        <p:nvSpPr>
          <p:cNvPr id="15" name="14 Rectángulo"/>
          <p:cNvSpPr/>
          <p:nvPr/>
        </p:nvSpPr>
        <p:spPr>
          <a:xfrm>
            <a:off x="5076056" y="5589240"/>
            <a:ext cx="2376264" cy="707886"/>
          </a:xfrm>
          <a:prstGeom prst="rect">
            <a:avLst/>
          </a:prstGeom>
        </p:spPr>
        <p:txBody>
          <a:bodyPr wrap="square">
            <a:spAutoFit/>
          </a:bodyPr>
          <a:lstStyle/>
          <a:p>
            <a:pPr algn="ctr"/>
            <a:r>
              <a:rPr lang="es-EC" sz="2000" dirty="0" smtClean="0">
                <a:latin typeface="+mn-lt"/>
              </a:rPr>
              <a:t>será atrayente para el inversionista</a:t>
            </a:r>
            <a:endParaRPr lang="es-EC" sz="2000" dirty="0">
              <a:latin typeface="+mn-lt"/>
            </a:endParaRPr>
          </a:p>
        </p:txBody>
      </p:sp>
      <p:sp>
        <p:nvSpPr>
          <p:cNvPr id="16" name="15 Rectángulo"/>
          <p:cNvSpPr/>
          <p:nvPr/>
        </p:nvSpPr>
        <p:spPr>
          <a:xfrm>
            <a:off x="2699792" y="5373216"/>
            <a:ext cx="2332690"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9,50%</a:t>
            </a:r>
            <a:endParaRPr lang="es-EC"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16 Botón de acción: Inicio">
            <a:hlinkClick r:id="rId5"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09570"/>
                                        </p:tgtEl>
                                        <p:attrNameLst>
                                          <p:attrName>style.visibility</p:attrName>
                                        </p:attrNameLst>
                                      </p:cBhvr>
                                      <p:to>
                                        <p:strVal val="visible"/>
                                      </p:to>
                                    </p:set>
                                    <p:animEffect transition="in" filter="fade">
                                      <p:cBhvr>
                                        <p:cTn id="21" dur="1000"/>
                                        <p:tgtEl>
                                          <p:spTgt spid="109570"/>
                                        </p:tgtEl>
                                      </p:cBhvr>
                                    </p:animEffect>
                                    <p:anim calcmode="lin" valueType="num">
                                      <p:cBhvr>
                                        <p:cTn id="22" dur="1000" fill="hold"/>
                                        <p:tgtEl>
                                          <p:spTgt spid="109570"/>
                                        </p:tgtEl>
                                        <p:attrNameLst>
                                          <p:attrName>ppt_x</p:attrName>
                                        </p:attrNameLst>
                                      </p:cBhvr>
                                      <p:tavLst>
                                        <p:tav tm="0">
                                          <p:val>
                                            <p:strVal val="#ppt_x"/>
                                          </p:val>
                                        </p:tav>
                                        <p:tav tm="100000">
                                          <p:val>
                                            <p:strVal val="#ppt_x"/>
                                          </p:val>
                                        </p:tav>
                                      </p:tavLst>
                                    </p:anim>
                                    <p:anim calcmode="lin" valueType="num">
                                      <p:cBhvr>
                                        <p:cTn id="23" dur="900" decel="100000" fill="hold"/>
                                        <p:tgtEl>
                                          <p:spTgt spid="10957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9570"/>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nodePh="1">
                                  <p:stCondLst>
                                    <p:cond delay="0"/>
                                  </p:stCondLst>
                                  <p:endCondLst>
                                    <p:cond evt="begin" delay="0">
                                      <p:tn val="26"/>
                                    </p:cond>
                                  </p:endCondLst>
                                  <p:childTnLst>
                                    <p:set>
                                      <p:cBhvr>
                                        <p:cTn id="27" dur="1" fill="hold">
                                          <p:stCondLst>
                                            <p:cond delay="0"/>
                                          </p:stCondLst>
                                        </p:cTn>
                                        <p:tgtEl>
                                          <p:spTgt spid="109571"/>
                                        </p:tgtEl>
                                        <p:attrNameLst>
                                          <p:attrName>style.visibility</p:attrName>
                                        </p:attrNameLst>
                                      </p:cBhvr>
                                      <p:to>
                                        <p:strVal val="visible"/>
                                      </p:to>
                                    </p:set>
                                    <p:animEffect transition="in" filter="fade">
                                      <p:cBhvr>
                                        <p:cTn id="28" dur="1000"/>
                                        <p:tgtEl>
                                          <p:spTgt spid="109571"/>
                                        </p:tgtEl>
                                      </p:cBhvr>
                                    </p:animEffect>
                                    <p:anim calcmode="lin" valueType="num">
                                      <p:cBhvr>
                                        <p:cTn id="29" dur="1000" fill="hold"/>
                                        <p:tgtEl>
                                          <p:spTgt spid="109571"/>
                                        </p:tgtEl>
                                        <p:attrNameLst>
                                          <p:attrName>ppt_x</p:attrName>
                                        </p:attrNameLst>
                                      </p:cBhvr>
                                      <p:tavLst>
                                        <p:tav tm="0">
                                          <p:val>
                                            <p:strVal val="#ppt_x"/>
                                          </p:val>
                                        </p:tav>
                                        <p:tav tm="100000">
                                          <p:val>
                                            <p:strVal val="#ppt_x"/>
                                          </p:val>
                                        </p:tav>
                                      </p:tavLst>
                                    </p:anim>
                                    <p:anim calcmode="lin" valueType="num">
                                      <p:cBhvr>
                                        <p:cTn id="30" dur="900" decel="100000" fill="hold"/>
                                        <p:tgtEl>
                                          <p:spTgt spid="10957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9571"/>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109573"/>
                                        </p:tgtEl>
                                        <p:attrNameLst>
                                          <p:attrName>style.visibility</p:attrName>
                                        </p:attrNameLst>
                                      </p:cBhvr>
                                      <p:to>
                                        <p:strVal val="visible"/>
                                      </p:to>
                                    </p:set>
                                    <p:animEffect transition="in" filter="fade">
                                      <p:cBhvr>
                                        <p:cTn id="35" dur="1000"/>
                                        <p:tgtEl>
                                          <p:spTgt spid="109573"/>
                                        </p:tgtEl>
                                      </p:cBhvr>
                                    </p:animEffect>
                                    <p:anim calcmode="lin" valueType="num">
                                      <p:cBhvr>
                                        <p:cTn id="36" dur="1000" fill="hold"/>
                                        <p:tgtEl>
                                          <p:spTgt spid="109573"/>
                                        </p:tgtEl>
                                        <p:attrNameLst>
                                          <p:attrName>ppt_x</p:attrName>
                                        </p:attrNameLst>
                                      </p:cBhvr>
                                      <p:tavLst>
                                        <p:tav tm="0">
                                          <p:val>
                                            <p:strVal val="#ppt_x"/>
                                          </p:val>
                                        </p:tav>
                                        <p:tav tm="100000">
                                          <p:val>
                                            <p:strVal val="#ppt_x"/>
                                          </p:val>
                                        </p:tav>
                                      </p:tavLst>
                                    </p:anim>
                                    <p:anim calcmode="lin" valueType="num">
                                      <p:cBhvr>
                                        <p:cTn id="37" dur="900" decel="100000" fill="hold"/>
                                        <p:tgtEl>
                                          <p:spTgt spid="10957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9573"/>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nodeType="afterEffect">
                                  <p:stCondLst>
                                    <p:cond delay="0"/>
                                  </p:stCondLst>
                                  <p:childTnLst>
                                    <p:set>
                                      <p:cBhvr>
                                        <p:cTn id="41" dur="1" fill="hold">
                                          <p:stCondLst>
                                            <p:cond delay="0"/>
                                          </p:stCondLst>
                                        </p:cTn>
                                        <p:tgtEl>
                                          <p:spTgt spid="109572"/>
                                        </p:tgtEl>
                                        <p:attrNameLst>
                                          <p:attrName>style.visibility</p:attrName>
                                        </p:attrNameLst>
                                      </p:cBhvr>
                                      <p:to>
                                        <p:strVal val="visible"/>
                                      </p:to>
                                    </p:set>
                                    <p:animEffect transition="in" filter="fade">
                                      <p:cBhvr>
                                        <p:cTn id="42" dur="1000"/>
                                        <p:tgtEl>
                                          <p:spTgt spid="109572"/>
                                        </p:tgtEl>
                                      </p:cBhvr>
                                    </p:animEffect>
                                    <p:anim calcmode="lin" valueType="num">
                                      <p:cBhvr>
                                        <p:cTn id="43" dur="1000" fill="hold"/>
                                        <p:tgtEl>
                                          <p:spTgt spid="109572"/>
                                        </p:tgtEl>
                                        <p:attrNameLst>
                                          <p:attrName>ppt_x</p:attrName>
                                        </p:attrNameLst>
                                      </p:cBhvr>
                                      <p:tavLst>
                                        <p:tav tm="0">
                                          <p:val>
                                            <p:strVal val="#ppt_x"/>
                                          </p:val>
                                        </p:tav>
                                        <p:tav tm="100000">
                                          <p:val>
                                            <p:strVal val="#ppt_x"/>
                                          </p:val>
                                        </p:tav>
                                      </p:tavLst>
                                    </p:anim>
                                    <p:anim calcmode="lin" valueType="num">
                                      <p:cBhvr>
                                        <p:cTn id="44" dur="900" decel="100000" fill="hold"/>
                                        <p:tgtEl>
                                          <p:spTgt spid="10957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9572"/>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nodePh="1">
                                  <p:stCondLst>
                                    <p:cond delay="0"/>
                                  </p:stCondLst>
                                  <p:endCondLst>
                                    <p:cond evt="begin" delay="0">
                                      <p:tn val="47"/>
                                    </p:cond>
                                  </p:endCondLst>
                                  <p:childTnLst>
                                    <p:set>
                                      <p:cBhvr>
                                        <p:cTn id="48" dur="1" fill="hold">
                                          <p:stCondLst>
                                            <p:cond delay="0"/>
                                          </p:stCondLst>
                                        </p:cTn>
                                        <p:tgtEl>
                                          <p:spTgt spid="109574"/>
                                        </p:tgtEl>
                                        <p:attrNameLst>
                                          <p:attrName>style.visibility</p:attrName>
                                        </p:attrNameLst>
                                      </p:cBhvr>
                                      <p:to>
                                        <p:strVal val="visible"/>
                                      </p:to>
                                    </p:set>
                                    <p:animEffect transition="in" filter="fade">
                                      <p:cBhvr>
                                        <p:cTn id="49" dur="1000"/>
                                        <p:tgtEl>
                                          <p:spTgt spid="109574"/>
                                        </p:tgtEl>
                                      </p:cBhvr>
                                    </p:animEffect>
                                    <p:anim calcmode="lin" valueType="num">
                                      <p:cBhvr>
                                        <p:cTn id="50" dur="1000" fill="hold"/>
                                        <p:tgtEl>
                                          <p:spTgt spid="109574"/>
                                        </p:tgtEl>
                                        <p:attrNameLst>
                                          <p:attrName>ppt_x</p:attrName>
                                        </p:attrNameLst>
                                      </p:cBhvr>
                                      <p:tavLst>
                                        <p:tav tm="0">
                                          <p:val>
                                            <p:strVal val="#ppt_x"/>
                                          </p:val>
                                        </p:tav>
                                        <p:tav tm="100000">
                                          <p:val>
                                            <p:strVal val="#ppt_x"/>
                                          </p:val>
                                        </p:tav>
                                      </p:tavLst>
                                    </p:anim>
                                    <p:anim calcmode="lin" valueType="num">
                                      <p:cBhvr>
                                        <p:cTn id="51" dur="900" decel="100000" fill="hold"/>
                                        <p:tgtEl>
                                          <p:spTgt spid="10957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9574"/>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900" decel="100000" fill="hold"/>
                                        <p:tgtEl>
                                          <p:spTgt spid="11"/>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900" decel="100000" fill="hold"/>
                                        <p:tgtEl>
                                          <p:spTgt spid="1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900" decel="100000" fill="hold"/>
                                        <p:tgtEl>
                                          <p:spTgt spid="13"/>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4" fill="hold">
                            <p:stCondLst>
                              <p:cond delay="10000"/>
                            </p:stCondLst>
                            <p:childTnLst>
                              <p:par>
                                <p:cTn id="75" presetID="37"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900" decel="100000" fill="hold"/>
                                        <p:tgtEl>
                                          <p:spTgt spid="15"/>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1" fill="hold">
                            <p:stCondLst>
                              <p:cond delay="11000"/>
                            </p:stCondLst>
                            <p:childTnLst>
                              <p:par>
                                <p:cTn id="82" presetID="37"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900" decel="100000" fill="hold"/>
                                        <p:tgtEl>
                                          <p:spTgt spid="16"/>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109570" grpId="0"/>
      <p:bldP spid="109571" grpId="0"/>
      <p:bldP spid="109573" grpId="0"/>
      <p:bldP spid="109574" grpId="0"/>
      <p:bldP spid="11" grpId="0"/>
      <p:bldP spid="12" grpId="0"/>
      <p:bldP spid="13" grpId="0" animBg="1"/>
      <p:bldP spid="15" grpId="0"/>
      <p:bldP spid="1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620688"/>
            <a:ext cx="7128792" cy="1384995"/>
          </a:xfrm>
          <a:prstGeom prst="rect">
            <a:avLst/>
          </a:prstGeom>
        </p:spPr>
        <p:txBody>
          <a:bodyPr wrap="square">
            <a:spAutoFit/>
          </a:bodyPr>
          <a:lstStyle/>
          <a:p>
            <a:pPr lvl="1" algn="ctr"/>
            <a:r>
              <a:rPr lang="es-ES" sz="2800" b="1" dirty="0" smtClean="0">
                <a:solidFill>
                  <a:srgbClr val="9900CC"/>
                </a:solidFill>
                <a:latin typeface="Cooper Black" pitchFamily="18" charset="0"/>
              </a:rPr>
              <a:t>DISEÑAR EL CONVENIO DE REPRESENTACIÓN DE LOS OBLIGACIONISTAS.</a:t>
            </a:r>
            <a:endParaRPr lang="es-EC" sz="2800" b="1" dirty="0">
              <a:solidFill>
                <a:srgbClr val="9900CC"/>
              </a:solidFill>
              <a:latin typeface="Cooper Black" pitchFamily="18" charset="0"/>
            </a:endParaRPr>
          </a:p>
        </p:txBody>
      </p:sp>
      <p:sp>
        <p:nvSpPr>
          <p:cNvPr id="108545" name="Rectangle 1"/>
          <p:cNvSpPr>
            <a:spLocks noChangeArrowheads="1"/>
          </p:cNvSpPr>
          <p:nvPr/>
        </p:nvSpPr>
        <p:spPr bwMode="auto">
          <a:xfrm>
            <a:off x="1187624" y="2204864"/>
            <a:ext cx="7200800" cy="2196346"/>
          </a:xfrm>
          <a:prstGeom prst="round2DiagRect">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mn-lt"/>
                <a:ea typeface="Times New Roman" pitchFamily="18" charset="0"/>
                <a:cs typeface="Arial" pitchFamily="34" charset="0"/>
              </a:rPr>
              <a:t>“El convenio de representación de obligaciones, es el contrato en virtud del cual la persona jurídica, representante de los obligacionistas, asume las obligaciones propias de dicha calidad, de conformidad con lo previsto en la Ley de Mercado de Valores.”</a:t>
            </a:r>
            <a:r>
              <a:rPr kumimoji="0" lang="es-EC" b="0" i="0" u="none" strike="noStrike" cap="none" normalizeH="0" baseline="30000" dirty="0" smtClean="0">
                <a:ln>
                  <a:noFill/>
                </a:ln>
                <a:solidFill>
                  <a:schemeClr val="tx1"/>
                </a:solidFill>
                <a:effectLst/>
                <a:latin typeface="+mn-lt"/>
                <a:ea typeface="Times New Roman" pitchFamily="18" charset="0"/>
                <a:cs typeface="Arial" pitchFamily="34" charset="0"/>
                <a:hlinkClick r:id=""/>
              </a:rPr>
              <a:t>[</a:t>
            </a:r>
            <a:r>
              <a:rPr kumimoji="0" lang="es-EC" b="0" i="0" u="none" strike="noStrike" cap="none" normalizeH="0" baseline="30000" dirty="0" smtClean="0" bmk="">
                <a:ln>
                  <a:noFill/>
                </a:ln>
                <a:solidFill>
                  <a:schemeClr val="tx1"/>
                </a:solidFill>
                <a:effectLst/>
                <a:latin typeface="+mn-lt"/>
                <a:ea typeface="Times New Roman" pitchFamily="18" charset="0"/>
                <a:cs typeface="Arial" pitchFamily="34" charset="0"/>
                <a:hlinkClick r:id=""/>
              </a:rPr>
              <a:t>1]</a:t>
            </a:r>
            <a:endParaRPr kumimoji="0" lang="es-EC" sz="2800" b="0" i="0" u="none" strike="noStrike" cap="none" normalizeH="0" baseline="0" dirty="0" smtClean="0">
              <a:ln>
                <a:noFill/>
              </a:ln>
              <a:solidFill>
                <a:schemeClr val="tx1"/>
              </a:solidFill>
              <a:effectLst/>
              <a:latin typeface="+mn-lt"/>
              <a:cs typeface="Arial" pitchFamily="34" charset="0"/>
            </a:endParaRPr>
          </a:p>
        </p:txBody>
      </p:sp>
      <p:sp>
        <p:nvSpPr>
          <p:cNvPr id="108547" name="Rectangle 3"/>
          <p:cNvSpPr>
            <a:spLocks noChangeArrowheads="1"/>
          </p:cNvSpPr>
          <p:nvPr/>
        </p:nvSpPr>
        <p:spPr bwMode="auto">
          <a:xfrm>
            <a:off x="323528" y="6381328"/>
            <a:ext cx="141897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30000" dirty="0" smtClean="0">
                <a:ln>
                  <a:noFill/>
                </a:ln>
                <a:solidFill>
                  <a:schemeClr val="tx1"/>
                </a:solidFill>
                <a:effectLst/>
                <a:latin typeface="+mn-lt"/>
                <a:ea typeface="Times New Roman" pitchFamily="18" charset="0"/>
                <a:cs typeface="Arial" pitchFamily="34" charset="0"/>
                <a:hlinkClick r:id=""/>
              </a:rPr>
              <a:t>[</a:t>
            </a:r>
            <a:r>
              <a:rPr kumimoji="0" lang="es-ES" sz="1000" b="0" i="0" u="none" strike="noStrike" cap="none" normalizeH="0" baseline="30000" dirty="0" smtClean="0" bmk="">
                <a:ln>
                  <a:noFill/>
                </a:ln>
                <a:solidFill>
                  <a:schemeClr val="tx1"/>
                </a:solidFill>
                <a:effectLst/>
                <a:latin typeface="+mn-lt"/>
                <a:ea typeface="Times New Roman" pitchFamily="18" charset="0"/>
                <a:cs typeface="Arial" pitchFamily="34" charset="0"/>
                <a:hlinkClick r:id=""/>
              </a:rPr>
              <a:t>1]</a:t>
            </a:r>
            <a:r>
              <a:rPr kumimoji="0" lang="es-ES" sz="1000" b="0" i="0" u="none" strike="noStrike" cap="none" normalizeH="0" baseline="0" dirty="0" smtClean="0">
                <a:ln>
                  <a:noFill/>
                </a:ln>
                <a:solidFill>
                  <a:schemeClr val="tx1"/>
                </a:solidFill>
                <a:effectLst/>
                <a:latin typeface="+mn-lt"/>
                <a:ea typeface="Times New Roman" pitchFamily="18" charset="0"/>
                <a:cs typeface="Arial" pitchFamily="34" charset="0"/>
              </a:rPr>
              <a:t> </a:t>
            </a:r>
            <a:r>
              <a:rPr kumimoji="0" lang="es-EC" sz="1000" b="0" i="0" u="none" strike="noStrike" cap="none" normalizeH="0" baseline="0" dirty="0" smtClean="0">
                <a:ln>
                  <a:noFill/>
                </a:ln>
                <a:solidFill>
                  <a:schemeClr val="tx1"/>
                </a:solidFill>
                <a:effectLst/>
                <a:latin typeface="+mn-lt"/>
                <a:ea typeface="Times New Roman" pitchFamily="18" charset="0"/>
                <a:cs typeface="Arial" pitchFamily="34" charset="0"/>
              </a:rPr>
              <a:t>Resolución del </a:t>
            </a:r>
            <a:r>
              <a:rPr kumimoji="0" lang="es-EC" sz="1000" b="0" i="0" u="none" strike="noStrike" cap="none" normalizeH="0" baseline="0" dirty="0" err="1" smtClean="0">
                <a:ln>
                  <a:noFill/>
                </a:ln>
                <a:solidFill>
                  <a:schemeClr val="tx1"/>
                </a:solidFill>
                <a:effectLst/>
                <a:latin typeface="+mn-lt"/>
                <a:ea typeface="Times New Roman" pitchFamily="18" charset="0"/>
                <a:cs typeface="Arial" pitchFamily="34" charset="0"/>
              </a:rPr>
              <a:t>CNV</a:t>
            </a:r>
            <a:r>
              <a:rPr kumimoji="0" lang="es-EC" sz="1000" b="0" i="0" u="none" strike="noStrike" cap="none" normalizeH="0" baseline="0" dirty="0" smtClean="0">
                <a:ln>
                  <a:noFill/>
                </a:ln>
                <a:solidFill>
                  <a:schemeClr val="tx1"/>
                </a:solidFill>
                <a:effectLst/>
                <a:latin typeface="+mn-lt"/>
                <a:ea typeface="Times New Roman" pitchFamily="18" charset="0"/>
                <a:cs typeface="Arial" pitchFamily="34" charset="0"/>
              </a:rPr>
              <a:t>.</a:t>
            </a:r>
            <a:endParaRPr kumimoji="0" lang="es-EC" sz="1800" b="0" i="0" u="none" strike="noStrike" cap="none" normalizeH="0" baseline="0" dirty="0" smtClean="0">
              <a:ln>
                <a:noFill/>
              </a:ln>
              <a:solidFill>
                <a:schemeClr val="tx1"/>
              </a:solidFill>
              <a:effectLst/>
              <a:latin typeface="+mn-lt"/>
              <a:cs typeface="Arial" pitchFamily="34" charset="0"/>
            </a:endParaRPr>
          </a:p>
        </p:txBody>
      </p:sp>
      <p:sp>
        <p:nvSpPr>
          <p:cNvPr id="108548" name="Rectangle 4"/>
          <p:cNvSpPr>
            <a:spLocks noChangeArrowheads="1"/>
          </p:cNvSpPr>
          <p:nvPr/>
        </p:nvSpPr>
        <p:spPr bwMode="auto">
          <a:xfrm>
            <a:off x="1738435" y="4681682"/>
            <a:ext cx="566712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mn-lt"/>
                <a:ea typeface="Times New Roman" pitchFamily="18" charset="0"/>
                <a:cs typeface="Arial" pitchFamily="34" charset="0"/>
              </a:rPr>
              <a:t>obligaciones y facultades del REPRESENTANTE:</a:t>
            </a:r>
            <a:endParaRPr kumimoji="0" lang="es-ES" sz="3200" b="0" i="0" u="none" strike="noStrike" cap="none" normalizeH="0" baseline="0" dirty="0" smtClean="0">
              <a:ln>
                <a:noFill/>
              </a:ln>
              <a:solidFill>
                <a:schemeClr val="tx1"/>
              </a:solidFill>
              <a:effectLst/>
              <a:latin typeface="+mn-lt"/>
              <a:cs typeface="Arial" pitchFamily="34" charset="0"/>
            </a:endParaRPr>
          </a:p>
        </p:txBody>
      </p:sp>
      <p:sp>
        <p:nvSpPr>
          <p:cNvPr id="108549" name="Rectangle 5"/>
          <p:cNvSpPr>
            <a:spLocks noChangeArrowheads="1"/>
          </p:cNvSpPr>
          <p:nvPr/>
        </p:nvSpPr>
        <p:spPr bwMode="auto">
          <a:xfrm>
            <a:off x="2560850" y="5329754"/>
            <a:ext cx="438132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mn-lt"/>
                <a:ea typeface="Times New Roman" pitchFamily="18" charset="0"/>
                <a:cs typeface="Arial" pitchFamily="34" charset="0"/>
              </a:rPr>
              <a:t>Obligaciones de la compañía Emisora:</a:t>
            </a:r>
            <a:endParaRPr kumimoji="0" lang="es-ES" sz="3200" b="0" i="0" u="none" strike="noStrike" cap="none" normalizeH="0" baseline="0" dirty="0" smtClean="0">
              <a:ln>
                <a:noFill/>
              </a:ln>
              <a:solidFill>
                <a:schemeClr val="tx1"/>
              </a:solidFill>
              <a:effectLst/>
              <a:latin typeface="+mn-lt"/>
              <a:cs typeface="Arial" pitchFamily="34" charset="0"/>
            </a:endParaRPr>
          </a:p>
        </p:txBody>
      </p:sp>
      <p:sp>
        <p:nvSpPr>
          <p:cNvPr id="8" name="7 Botón de acción: Inicio">
            <a:hlinkClick r:id="rId2"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63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08545"/>
                                        </p:tgtEl>
                                        <p:attrNameLst>
                                          <p:attrName>style.visibility</p:attrName>
                                        </p:attrNameLst>
                                      </p:cBhvr>
                                      <p:to>
                                        <p:strVal val="visible"/>
                                      </p:to>
                                    </p:set>
                                    <p:animEffect transition="in" filter="fade">
                                      <p:cBhvr>
                                        <p:cTn id="13" dur="1000"/>
                                        <p:tgtEl>
                                          <p:spTgt spid="108545"/>
                                        </p:tgtEl>
                                      </p:cBhvr>
                                    </p:animEffect>
                                    <p:anim calcmode="lin" valueType="num">
                                      <p:cBhvr>
                                        <p:cTn id="14" dur="1000" fill="hold"/>
                                        <p:tgtEl>
                                          <p:spTgt spid="108545"/>
                                        </p:tgtEl>
                                        <p:attrNameLst>
                                          <p:attrName>ppt_x</p:attrName>
                                        </p:attrNameLst>
                                      </p:cBhvr>
                                      <p:tavLst>
                                        <p:tav tm="0">
                                          <p:val>
                                            <p:strVal val="#ppt_x-.1"/>
                                          </p:val>
                                        </p:tav>
                                        <p:tav tm="100000">
                                          <p:val>
                                            <p:strVal val="#ppt_x"/>
                                          </p:val>
                                        </p:tav>
                                      </p:tavLst>
                                    </p:anim>
                                    <p:anim calcmode="lin" valueType="num">
                                      <p:cBhvr>
                                        <p:cTn id="15" dur="1000" fill="hold"/>
                                        <p:tgtEl>
                                          <p:spTgt spid="108545"/>
                                        </p:tgtEl>
                                        <p:attrNameLst>
                                          <p:attrName>ppt_y</p:attrName>
                                        </p:attrNameLst>
                                      </p:cBhvr>
                                      <p:tavLst>
                                        <p:tav tm="0">
                                          <p:val>
                                            <p:strVal val="#ppt_y"/>
                                          </p:val>
                                        </p:tav>
                                        <p:tav tm="100000">
                                          <p:val>
                                            <p:strVal val="#ppt_y"/>
                                          </p:val>
                                        </p:tav>
                                      </p:tavLst>
                                    </p:anim>
                                  </p:childTnLst>
                                </p:cTn>
                              </p:par>
                            </p:childTnLst>
                          </p:cTn>
                        </p:par>
                        <p:par>
                          <p:cTn id="16" fill="hold">
                            <p:stCondLst>
                              <p:cond delay="291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108547"/>
                                        </p:tgtEl>
                                        <p:attrNameLst>
                                          <p:attrName>style.visibility</p:attrName>
                                        </p:attrNameLst>
                                      </p:cBhvr>
                                      <p:to>
                                        <p:strVal val="visible"/>
                                      </p:to>
                                    </p:set>
                                    <p:animEffect transition="in" filter="fade">
                                      <p:cBhvr>
                                        <p:cTn id="19" dur="1000"/>
                                        <p:tgtEl>
                                          <p:spTgt spid="108547"/>
                                        </p:tgtEl>
                                      </p:cBhvr>
                                    </p:animEffect>
                                    <p:anim calcmode="lin" valueType="num">
                                      <p:cBhvr>
                                        <p:cTn id="20" dur="1000" fill="hold"/>
                                        <p:tgtEl>
                                          <p:spTgt spid="108547"/>
                                        </p:tgtEl>
                                        <p:attrNameLst>
                                          <p:attrName>ppt_x</p:attrName>
                                        </p:attrNameLst>
                                      </p:cBhvr>
                                      <p:tavLst>
                                        <p:tav tm="0">
                                          <p:val>
                                            <p:strVal val="#ppt_x-.1"/>
                                          </p:val>
                                        </p:tav>
                                        <p:tav tm="100000">
                                          <p:val>
                                            <p:strVal val="#ppt_x"/>
                                          </p:val>
                                        </p:tav>
                                      </p:tavLst>
                                    </p:anim>
                                    <p:anim calcmode="lin" valueType="num">
                                      <p:cBhvr>
                                        <p:cTn id="21" dur="1000" fill="hold"/>
                                        <p:tgtEl>
                                          <p:spTgt spid="108547"/>
                                        </p:tgtEl>
                                        <p:attrNameLst>
                                          <p:attrName>ppt_y</p:attrName>
                                        </p:attrNameLst>
                                      </p:cBhvr>
                                      <p:tavLst>
                                        <p:tav tm="0">
                                          <p:val>
                                            <p:strVal val="#ppt_y"/>
                                          </p:val>
                                        </p:tav>
                                        <p:tav tm="100000">
                                          <p:val>
                                            <p:strVal val="#ppt_y"/>
                                          </p:val>
                                        </p:tav>
                                      </p:tavLst>
                                    </p:anim>
                                  </p:childTnLst>
                                </p:cTn>
                              </p:par>
                            </p:childTnLst>
                          </p:cTn>
                        </p:par>
                        <p:par>
                          <p:cTn id="22" fill="hold">
                            <p:stCondLst>
                              <p:cond delay="320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108548"/>
                                        </p:tgtEl>
                                        <p:attrNameLst>
                                          <p:attrName>style.visibility</p:attrName>
                                        </p:attrNameLst>
                                      </p:cBhvr>
                                      <p:to>
                                        <p:strVal val="visible"/>
                                      </p:to>
                                    </p:set>
                                    <p:animEffect transition="in" filter="fade">
                                      <p:cBhvr>
                                        <p:cTn id="25" dur="1000"/>
                                        <p:tgtEl>
                                          <p:spTgt spid="108548"/>
                                        </p:tgtEl>
                                      </p:cBhvr>
                                    </p:animEffect>
                                    <p:anim calcmode="lin" valueType="num">
                                      <p:cBhvr>
                                        <p:cTn id="26" dur="1000" fill="hold"/>
                                        <p:tgtEl>
                                          <p:spTgt spid="108548"/>
                                        </p:tgtEl>
                                        <p:attrNameLst>
                                          <p:attrName>ppt_x</p:attrName>
                                        </p:attrNameLst>
                                      </p:cBhvr>
                                      <p:tavLst>
                                        <p:tav tm="0">
                                          <p:val>
                                            <p:strVal val="#ppt_x-.1"/>
                                          </p:val>
                                        </p:tav>
                                        <p:tav tm="100000">
                                          <p:val>
                                            <p:strVal val="#ppt_x"/>
                                          </p:val>
                                        </p:tav>
                                      </p:tavLst>
                                    </p:anim>
                                    <p:anim calcmode="lin" valueType="num">
                                      <p:cBhvr>
                                        <p:cTn id="27" dur="1000" fill="hold"/>
                                        <p:tgtEl>
                                          <p:spTgt spid="108548"/>
                                        </p:tgtEl>
                                        <p:attrNameLst>
                                          <p:attrName>ppt_y</p:attrName>
                                        </p:attrNameLst>
                                      </p:cBhvr>
                                      <p:tavLst>
                                        <p:tav tm="0">
                                          <p:val>
                                            <p:strVal val="#ppt_y"/>
                                          </p:val>
                                        </p:tav>
                                        <p:tav tm="100000">
                                          <p:val>
                                            <p:strVal val="#ppt_y"/>
                                          </p:val>
                                        </p:tav>
                                      </p:tavLst>
                                    </p:anim>
                                  </p:childTnLst>
                                </p:cTn>
                              </p:par>
                            </p:childTnLst>
                          </p:cTn>
                        </p:par>
                        <p:par>
                          <p:cTn id="28" fill="hold">
                            <p:stCondLst>
                              <p:cond delay="369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108549"/>
                                        </p:tgtEl>
                                        <p:attrNameLst>
                                          <p:attrName>style.visibility</p:attrName>
                                        </p:attrNameLst>
                                      </p:cBhvr>
                                      <p:to>
                                        <p:strVal val="visible"/>
                                      </p:to>
                                    </p:set>
                                    <p:animEffect transition="in" filter="fade">
                                      <p:cBhvr>
                                        <p:cTn id="31" dur="1000"/>
                                        <p:tgtEl>
                                          <p:spTgt spid="108549"/>
                                        </p:tgtEl>
                                      </p:cBhvr>
                                    </p:animEffect>
                                    <p:anim calcmode="lin" valueType="num">
                                      <p:cBhvr>
                                        <p:cTn id="32" dur="1000" fill="hold"/>
                                        <p:tgtEl>
                                          <p:spTgt spid="108549"/>
                                        </p:tgtEl>
                                        <p:attrNameLst>
                                          <p:attrName>ppt_x</p:attrName>
                                        </p:attrNameLst>
                                      </p:cBhvr>
                                      <p:tavLst>
                                        <p:tav tm="0">
                                          <p:val>
                                            <p:strVal val="#ppt_x-.1"/>
                                          </p:val>
                                        </p:tav>
                                        <p:tav tm="100000">
                                          <p:val>
                                            <p:strVal val="#ppt_x"/>
                                          </p:val>
                                        </p:tav>
                                      </p:tavLst>
                                    </p:anim>
                                    <p:anim calcmode="lin" valueType="num">
                                      <p:cBhvr>
                                        <p:cTn id="33" dur="1000" fill="hold"/>
                                        <p:tgtEl>
                                          <p:spTgt spid="1085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8545" grpId="0" animBg="1"/>
      <p:bldP spid="108547" grpId="0"/>
      <p:bldP spid="108548" grpId="0"/>
      <p:bldP spid="10854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539552" y="548680"/>
            <a:ext cx="84361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600" i="0" u="none" strike="noStrike" cap="none" normalizeH="0" baseline="0" dirty="0" smtClean="0">
                <a:ln>
                  <a:noFill/>
                </a:ln>
                <a:solidFill>
                  <a:srgbClr val="FF0000"/>
                </a:solidFill>
                <a:effectLst/>
                <a:latin typeface="Algerian" pitchFamily="82" charset="0"/>
                <a:ea typeface="Times New Roman" pitchFamily="18" charset="0"/>
                <a:cs typeface="Arial" pitchFamily="34" charset="0"/>
              </a:rPr>
              <a:t>PROSPECTO DE OFERTA PÚBLICA I DE EMISIÓN DE OBLIGACIONES.</a:t>
            </a:r>
            <a:endParaRPr kumimoji="0" lang="es-ES" sz="3600" i="0" u="none" strike="noStrike" cap="none" normalizeH="0" baseline="0" dirty="0" smtClean="0">
              <a:ln>
                <a:noFill/>
              </a:ln>
              <a:solidFill>
                <a:srgbClr val="FF0000"/>
              </a:solidFill>
              <a:effectLst/>
              <a:latin typeface="Algerian" pitchFamily="82" charset="0"/>
              <a:cs typeface="Arial" pitchFamily="34" charset="0"/>
            </a:endParaRPr>
          </a:p>
        </p:txBody>
      </p:sp>
      <p:graphicFrame>
        <p:nvGraphicFramePr>
          <p:cNvPr id="3" name="2 Tabla"/>
          <p:cNvGraphicFramePr>
            <a:graphicFrameLocks noGrp="1"/>
          </p:cNvGraphicFramePr>
          <p:nvPr/>
        </p:nvGraphicFramePr>
        <p:xfrm>
          <a:off x="1907704" y="2852936"/>
          <a:ext cx="6048672" cy="3744416"/>
        </p:xfrm>
        <a:graphic>
          <a:graphicData uri="http://schemas.openxmlformats.org/drawingml/2006/table">
            <a:tbl>
              <a:tblPr/>
              <a:tblGrid>
                <a:gridCol w="2709068"/>
                <a:gridCol w="3339604"/>
              </a:tblGrid>
              <a:tr h="288032">
                <a:tc>
                  <a:txBody>
                    <a:bodyPr/>
                    <a:lstStyle/>
                    <a:p>
                      <a:pPr>
                        <a:lnSpc>
                          <a:spcPct val="150000"/>
                        </a:lnSpc>
                        <a:spcAft>
                          <a:spcPts val="0"/>
                        </a:spcAft>
                      </a:pPr>
                      <a:r>
                        <a:rPr lang="es-ES" sz="1200" b="1" dirty="0">
                          <a:latin typeface="Times New Roman"/>
                          <a:ea typeface="Times New Roman"/>
                          <a:cs typeface="Times New Roman"/>
                        </a:rPr>
                        <a:t>Valor</a:t>
                      </a:r>
                      <a:endParaRPr lang="es-EC" sz="1000" dirty="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Obligaciones</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r>
              <a:tr h="576064">
                <a:tc>
                  <a:txBody>
                    <a:bodyPr/>
                    <a:lstStyle/>
                    <a:p>
                      <a:pPr>
                        <a:lnSpc>
                          <a:spcPct val="150000"/>
                        </a:lnSpc>
                        <a:spcAft>
                          <a:spcPts val="0"/>
                        </a:spcAft>
                      </a:pPr>
                      <a:r>
                        <a:rPr lang="es-ES" sz="1200" b="1">
                          <a:latin typeface="Times New Roman"/>
                          <a:ea typeface="Times New Roman"/>
                          <a:cs typeface="Times New Roman"/>
                        </a:rPr>
                        <a:t>Tipo de emisión</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200">
                          <a:latin typeface="Times New Roman"/>
                          <a:ea typeface="Times New Roman"/>
                          <a:cs typeface="Times New Roman"/>
                        </a:rPr>
                        <a:t>Valores físicos de $5.000 c/u representados en títulos uno o más valores</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88032">
                <a:tc>
                  <a:txBody>
                    <a:bodyPr/>
                    <a:lstStyle/>
                    <a:p>
                      <a:pPr>
                        <a:lnSpc>
                          <a:spcPct val="150000"/>
                        </a:lnSpc>
                        <a:spcAft>
                          <a:spcPts val="0"/>
                        </a:spcAft>
                      </a:pPr>
                      <a:r>
                        <a:rPr lang="es-ES" sz="1200" b="1">
                          <a:latin typeface="Times New Roman"/>
                          <a:ea typeface="Times New Roman"/>
                          <a:cs typeface="Times New Roman"/>
                        </a:rPr>
                        <a:t>Monto de emisión</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Hasta USD 110.000,00</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88032">
                <a:tc>
                  <a:txBody>
                    <a:bodyPr/>
                    <a:lstStyle/>
                    <a:p>
                      <a:pPr>
                        <a:lnSpc>
                          <a:spcPct val="150000"/>
                        </a:lnSpc>
                        <a:spcAft>
                          <a:spcPts val="0"/>
                        </a:spcAft>
                      </a:pPr>
                      <a:r>
                        <a:rPr lang="es-ES" sz="1200" b="1">
                          <a:latin typeface="Times New Roman"/>
                          <a:ea typeface="Times New Roman"/>
                          <a:cs typeface="Times New Roman"/>
                        </a:rPr>
                        <a:t>Plazo de los valores</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200">
                          <a:latin typeface="Times New Roman"/>
                          <a:ea typeface="Times New Roman"/>
                          <a:cs typeface="Times New Roman"/>
                        </a:rPr>
                        <a:t>Clase D serie 1: 1440 días</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88032">
                <a:tc>
                  <a:txBody>
                    <a:bodyPr/>
                    <a:lstStyle/>
                    <a:p>
                      <a:pPr>
                        <a:lnSpc>
                          <a:spcPct val="150000"/>
                        </a:lnSpc>
                        <a:spcAft>
                          <a:spcPts val="0"/>
                        </a:spcAft>
                      </a:pPr>
                      <a:r>
                        <a:rPr lang="es-ES" sz="1200" b="1">
                          <a:latin typeface="Times New Roman"/>
                          <a:ea typeface="Times New Roman"/>
                          <a:cs typeface="Times New Roman"/>
                        </a:rPr>
                        <a:t>Tasa de interés</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es-ES" sz="1200" dirty="0">
                          <a:latin typeface="Times New Roman"/>
                          <a:ea typeface="Times New Roman"/>
                          <a:cs typeface="Times New Roman"/>
                        </a:rPr>
                        <a:t>Clase D serie 1: 9,50% anual</a:t>
                      </a:r>
                      <a:endParaRPr lang="es-EC" sz="1000" dirty="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88032">
                <a:tc>
                  <a:txBody>
                    <a:bodyPr/>
                    <a:lstStyle/>
                    <a:p>
                      <a:pPr>
                        <a:lnSpc>
                          <a:spcPct val="150000"/>
                        </a:lnSpc>
                        <a:spcAft>
                          <a:spcPts val="0"/>
                        </a:spcAft>
                      </a:pPr>
                      <a:r>
                        <a:rPr lang="es-ES" sz="1200" b="1">
                          <a:latin typeface="Times New Roman"/>
                          <a:ea typeface="Times New Roman"/>
                          <a:cs typeface="Times New Roman"/>
                        </a:rPr>
                        <a:t>Pago de capital</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200">
                          <a:latin typeface="Times New Roman"/>
                          <a:ea typeface="Times New Roman"/>
                          <a:cs typeface="Times New Roman"/>
                        </a:rPr>
                        <a:t>Trimestral</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88032">
                <a:tc>
                  <a:txBody>
                    <a:bodyPr/>
                    <a:lstStyle/>
                    <a:p>
                      <a:pPr>
                        <a:lnSpc>
                          <a:spcPct val="150000"/>
                        </a:lnSpc>
                        <a:spcAft>
                          <a:spcPts val="0"/>
                        </a:spcAft>
                      </a:pPr>
                      <a:r>
                        <a:rPr lang="es-ES" sz="1200" b="1">
                          <a:latin typeface="Times New Roman"/>
                          <a:ea typeface="Times New Roman"/>
                          <a:cs typeface="Times New Roman"/>
                        </a:rPr>
                        <a:t>Pago de intereses</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Trimestral</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88032">
                <a:tc>
                  <a:txBody>
                    <a:bodyPr/>
                    <a:lstStyle/>
                    <a:p>
                      <a:pPr>
                        <a:lnSpc>
                          <a:spcPct val="150000"/>
                        </a:lnSpc>
                        <a:spcAft>
                          <a:spcPts val="0"/>
                        </a:spcAft>
                      </a:pPr>
                      <a:r>
                        <a:rPr lang="es-ES" sz="1200" b="1">
                          <a:latin typeface="Times New Roman"/>
                          <a:ea typeface="Times New Roman"/>
                          <a:cs typeface="Times New Roman"/>
                        </a:rPr>
                        <a:t>Garantía:</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200">
                          <a:latin typeface="Times New Roman"/>
                          <a:ea typeface="Times New Roman"/>
                          <a:cs typeface="Times New Roman"/>
                        </a:rPr>
                        <a:t>General</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88032">
                <a:tc>
                  <a:txBody>
                    <a:bodyPr/>
                    <a:lstStyle/>
                    <a:p>
                      <a:pPr>
                        <a:lnSpc>
                          <a:spcPct val="150000"/>
                        </a:lnSpc>
                        <a:spcAft>
                          <a:spcPts val="0"/>
                        </a:spcAft>
                      </a:pPr>
                      <a:r>
                        <a:rPr lang="es-ES" sz="1200" b="1">
                          <a:latin typeface="Times New Roman"/>
                          <a:ea typeface="Times New Roman"/>
                          <a:cs typeface="Times New Roman"/>
                        </a:rPr>
                        <a:t>Destino de los recursos</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Capital de trabajo y sustitución de pasivos</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88032">
                <a:tc>
                  <a:txBody>
                    <a:bodyPr/>
                    <a:lstStyle/>
                    <a:p>
                      <a:pPr>
                        <a:lnSpc>
                          <a:spcPct val="150000"/>
                        </a:lnSpc>
                        <a:spcAft>
                          <a:spcPts val="0"/>
                        </a:spcAft>
                      </a:pPr>
                      <a:r>
                        <a:rPr lang="es-ES" sz="1200" b="1">
                          <a:latin typeface="Times New Roman"/>
                          <a:ea typeface="Times New Roman"/>
                          <a:cs typeface="Times New Roman"/>
                        </a:rPr>
                        <a:t>Agente pagador</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200">
                          <a:latin typeface="Times New Roman"/>
                          <a:ea typeface="Times New Roman"/>
                          <a:cs typeface="Times New Roman"/>
                        </a:rPr>
                        <a:t>AGESE CIA LTDA.</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88032">
                <a:tc>
                  <a:txBody>
                    <a:bodyPr/>
                    <a:lstStyle/>
                    <a:p>
                      <a:pPr>
                        <a:lnSpc>
                          <a:spcPct val="150000"/>
                        </a:lnSpc>
                        <a:spcAft>
                          <a:spcPts val="0"/>
                        </a:spcAft>
                      </a:pPr>
                      <a:r>
                        <a:rPr lang="es-ES" sz="1200" b="1">
                          <a:latin typeface="Times New Roman"/>
                          <a:ea typeface="Times New Roman"/>
                          <a:cs typeface="Times New Roman"/>
                        </a:rPr>
                        <a:t>Lugar de pago</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es-ES" sz="1200">
                          <a:latin typeface="Times New Roman"/>
                          <a:ea typeface="Times New Roman"/>
                          <a:cs typeface="Times New Roman"/>
                        </a:rPr>
                        <a:t>Oficinas de la empresa en la ciudad de Quito</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88032">
                <a:tc>
                  <a:txBody>
                    <a:bodyPr/>
                    <a:lstStyle/>
                    <a:p>
                      <a:pPr>
                        <a:lnSpc>
                          <a:spcPct val="150000"/>
                        </a:lnSpc>
                        <a:spcAft>
                          <a:spcPts val="0"/>
                        </a:spcAft>
                      </a:pPr>
                      <a:r>
                        <a:rPr lang="es-ES" sz="1200" b="1">
                          <a:latin typeface="Times New Roman"/>
                          <a:ea typeface="Times New Roman"/>
                          <a:cs typeface="Times New Roman"/>
                        </a:rPr>
                        <a:t>Representante de obligacionistas</a:t>
                      </a:r>
                      <a:endParaRPr lang="es-EC" sz="100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 sz="1200" dirty="0">
                          <a:latin typeface="Times New Roman"/>
                          <a:ea typeface="Times New Roman"/>
                          <a:cs typeface="Times New Roman"/>
                        </a:rPr>
                        <a:t>Casa de valores</a:t>
                      </a:r>
                      <a:endParaRPr lang="es-EC" sz="1000" dirty="0">
                        <a:latin typeface="Times New Roman"/>
                        <a:ea typeface="Times New Roman"/>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107523" name="Rectangle 3"/>
          <p:cNvSpPr>
            <a:spLocks noChangeArrowheads="1"/>
          </p:cNvSpPr>
          <p:nvPr/>
        </p:nvSpPr>
        <p:spPr bwMode="auto">
          <a:xfrm>
            <a:off x="2771800" y="1916832"/>
            <a:ext cx="108555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ea typeface="Times New Roman" pitchFamily="18" charset="0"/>
                <a:cs typeface="Arial" pitchFamily="34" charset="0"/>
              </a:rPr>
              <a:t>EMISOR</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7522" name="Imagen 1"/>
          <p:cNvPicPr>
            <a:picLocks noChangeAspect="1" noChangeArrowheads="1"/>
          </p:cNvPicPr>
          <p:nvPr/>
        </p:nvPicPr>
        <p:blipFill>
          <a:blip r:embed="rId2" cstate="print"/>
          <a:srcRect/>
          <a:stretch>
            <a:fillRect/>
          </a:stretch>
        </p:blipFill>
        <p:spPr bwMode="auto">
          <a:xfrm>
            <a:off x="4572000" y="1844824"/>
            <a:ext cx="2981325" cy="628650"/>
          </a:xfrm>
          <a:prstGeom prst="rect">
            <a:avLst/>
          </a:prstGeom>
          <a:noFill/>
        </p:spPr>
      </p:pic>
      <p:sp>
        <p:nvSpPr>
          <p:cNvPr id="107524" name="Rectangle 4"/>
          <p:cNvSpPr>
            <a:spLocks noChangeArrowheads="1"/>
          </p:cNvSpPr>
          <p:nvPr/>
        </p:nvSpPr>
        <p:spPr bwMode="auto">
          <a:xfrm>
            <a:off x="2627784" y="2420888"/>
            <a:ext cx="43204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mn-lt"/>
                <a:ea typeface="Times New Roman" pitchFamily="18" charset="0"/>
                <a:cs typeface="Arial" pitchFamily="34" charset="0"/>
              </a:rPr>
              <a:t>CARACTERÍSTICAS DE LA EMISIÓN</a:t>
            </a:r>
            <a:endParaRPr kumimoji="0" lang="es-EC" sz="2400" b="0" i="0" u="none" strike="noStrike" cap="none" normalizeH="0" baseline="0" dirty="0" smtClean="0">
              <a:ln>
                <a:noFill/>
              </a:ln>
              <a:solidFill>
                <a:schemeClr val="tx1"/>
              </a:solidFill>
              <a:effectLst/>
              <a:latin typeface="+mn-lt"/>
              <a:cs typeface="Arial" pitchFamily="34" charset="0"/>
            </a:endParaRPr>
          </a:p>
        </p:txBody>
      </p:sp>
      <p:sp>
        <p:nvSpPr>
          <p:cNvPr id="7" name="6 Botón de acción: Inicio">
            <a:hlinkClick r:id="rId3" action="ppaction://hlinksldjump" highlightClick="1"/>
          </p:cNvPr>
          <p:cNvSpPr/>
          <p:nvPr/>
        </p:nvSpPr>
        <p:spPr>
          <a:xfrm>
            <a:off x="8532440" y="6165304"/>
            <a:ext cx="611560" cy="69269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7521"/>
                                        </p:tgtEl>
                                        <p:attrNameLst>
                                          <p:attrName>style.visibility</p:attrName>
                                        </p:attrNameLst>
                                      </p:cBhvr>
                                      <p:to>
                                        <p:strVal val="visible"/>
                                      </p:to>
                                    </p:set>
                                    <p:anim calcmode="lin" valueType="num">
                                      <p:cBhvr>
                                        <p:cTn id="7" dur="500" fill="hold"/>
                                        <p:tgtEl>
                                          <p:spTgt spid="107521"/>
                                        </p:tgtEl>
                                        <p:attrNameLst>
                                          <p:attrName>ppt_w</p:attrName>
                                        </p:attrNameLst>
                                      </p:cBhvr>
                                      <p:tavLst>
                                        <p:tav tm="0">
                                          <p:val>
                                            <p:fltVal val="0"/>
                                          </p:val>
                                        </p:tav>
                                        <p:tav tm="100000">
                                          <p:val>
                                            <p:strVal val="#ppt_w"/>
                                          </p:val>
                                        </p:tav>
                                      </p:tavLst>
                                    </p:anim>
                                    <p:anim calcmode="lin" valueType="num">
                                      <p:cBhvr>
                                        <p:cTn id="8" dur="500" fill="hold"/>
                                        <p:tgtEl>
                                          <p:spTgt spid="107521"/>
                                        </p:tgtEl>
                                        <p:attrNameLst>
                                          <p:attrName>ppt_h</p:attrName>
                                        </p:attrNameLst>
                                      </p:cBhvr>
                                      <p:tavLst>
                                        <p:tav tm="0">
                                          <p:val>
                                            <p:fltVal val="0"/>
                                          </p:val>
                                        </p:tav>
                                        <p:tav tm="100000">
                                          <p:val>
                                            <p:strVal val="#ppt_h"/>
                                          </p:val>
                                        </p:tav>
                                      </p:tavLst>
                                    </p:anim>
                                    <p:animEffect transition="in" filter="fade">
                                      <p:cBhvr>
                                        <p:cTn id="9" dur="500"/>
                                        <p:tgtEl>
                                          <p:spTgt spid="10752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07523"/>
                                        </p:tgtEl>
                                        <p:attrNameLst>
                                          <p:attrName>style.visibility</p:attrName>
                                        </p:attrNameLst>
                                      </p:cBhvr>
                                      <p:to>
                                        <p:strVal val="visible"/>
                                      </p:to>
                                    </p:set>
                                    <p:anim calcmode="lin" valueType="num">
                                      <p:cBhvr>
                                        <p:cTn id="19" dur="500" fill="hold"/>
                                        <p:tgtEl>
                                          <p:spTgt spid="107523"/>
                                        </p:tgtEl>
                                        <p:attrNameLst>
                                          <p:attrName>ppt_w</p:attrName>
                                        </p:attrNameLst>
                                      </p:cBhvr>
                                      <p:tavLst>
                                        <p:tav tm="0">
                                          <p:val>
                                            <p:fltVal val="0"/>
                                          </p:val>
                                        </p:tav>
                                        <p:tav tm="100000">
                                          <p:val>
                                            <p:strVal val="#ppt_w"/>
                                          </p:val>
                                        </p:tav>
                                      </p:tavLst>
                                    </p:anim>
                                    <p:anim calcmode="lin" valueType="num">
                                      <p:cBhvr>
                                        <p:cTn id="20" dur="500" fill="hold"/>
                                        <p:tgtEl>
                                          <p:spTgt spid="107523"/>
                                        </p:tgtEl>
                                        <p:attrNameLst>
                                          <p:attrName>ppt_h</p:attrName>
                                        </p:attrNameLst>
                                      </p:cBhvr>
                                      <p:tavLst>
                                        <p:tav tm="0">
                                          <p:val>
                                            <p:fltVal val="0"/>
                                          </p:val>
                                        </p:tav>
                                        <p:tav tm="100000">
                                          <p:val>
                                            <p:strVal val="#ppt_h"/>
                                          </p:val>
                                        </p:tav>
                                      </p:tavLst>
                                    </p:anim>
                                    <p:animEffect transition="in" filter="fade">
                                      <p:cBhvr>
                                        <p:cTn id="21" dur="500"/>
                                        <p:tgtEl>
                                          <p:spTgt spid="107523"/>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07522"/>
                                        </p:tgtEl>
                                        <p:attrNameLst>
                                          <p:attrName>style.visibility</p:attrName>
                                        </p:attrNameLst>
                                      </p:cBhvr>
                                      <p:to>
                                        <p:strVal val="visible"/>
                                      </p:to>
                                    </p:set>
                                    <p:anim calcmode="lin" valueType="num">
                                      <p:cBhvr>
                                        <p:cTn id="25" dur="500" fill="hold"/>
                                        <p:tgtEl>
                                          <p:spTgt spid="107522"/>
                                        </p:tgtEl>
                                        <p:attrNameLst>
                                          <p:attrName>ppt_w</p:attrName>
                                        </p:attrNameLst>
                                      </p:cBhvr>
                                      <p:tavLst>
                                        <p:tav tm="0">
                                          <p:val>
                                            <p:fltVal val="0"/>
                                          </p:val>
                                        </p:tav>
                                        <p:tav tm="100000">
                                          <p:val>
                                            <p:strVal val="#ppt_w"/>
                                          </p:val>
                                        </p:tav>
                                      </p:tavLst>
                                    </p:anim>
                                    <p:anim calcmode="lin" valueType="num">
                                      <p:cBhvr>
                                        <p:cTn id="26" dur="500" fill="hold"/>
                                        <p:tgtEl>
                                          <p:spTgt spid="107522"/>
                                        </p:tgtEl>
                                        <p:attrNameLst>
                                          <p:attrName>ppt_h</p:attrName>
                                        </p:attrNameLst>
                                      </p:cBhvr>
                                      <p:tavLst>
                                        <p:tav tm="0">
                                          <p:val>
                                            <p:fltVal val="0"/>
                                          </p:val>
                                        </p:tav>
                                        <p:tav tm="100000">
                                          <p:val>
                                            <p:strVal val="#ppt_h"/>
                                          </p:val>
                                        </p:tav>
                                      </p:tavLst>
                                    </p:anim>
                                    <p:animEffect transition="in" filter="fade">
                                      <p:cBhvr>
                                        <p:cTn id="27" dur="500"/>
                                        <p:tgtEl>
                                          <p:spTgt spid="107522"/>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7524"/>
                                        </p:tgtEl>
                                        <p:attrNameLst>
                                          <p:attrName>style.visibility</p:attrName>
                                        </p:attrNameLst>
                                      </p:cBhvr>
                                      <p:to>
                                        <p:strVal val="visible"/>
                                      </p:to>
                                    </p:set>
                                    <p:anim calcmode="lin" valueType="num">
                                      <p:cBhvr>
                                        <p:cTn id="31" dur="500" fill="hold"/>
                                        <p:tgtEl>
                                          <p:spTgt spid="107524"/>
                                        </p:tgtEl>
                                        <p:attrNameLst>
                                          <p:attrName>ppt_w</p:attrName>
                                        </p:attrNameLst>
                                      </p:cBhvr>
                                      <p:tavLst>
                                        <p:tav tm="0">
                                          <p:val>
                                            <p:fltVal val="0"/>
                                          </p:val>
                                        </p:tav>
                                        <p:tav tm="100000">
                                          <p:val>
                                            <p:strVal val="#ppt_w"/>
                                          </p:val>
                                        </p:tav>
                                      </p:tavLst>
                                    </p:anim>
                                    <p:anim calcmode="lin" valueType="num">
                                      <p:cBhvr>
                                        <p:cTn id="32" dur="500" fill="hold"/>
                                        <p:tgtEl>
                                          <p:spTgt spid="107524"/>
                                        </p:tgtEl>
                                        <p:attrNameLst>
                                          <p:attrName>ppt_h</p:attrName>
                                        </p:attrNameLst>
                                      </p:cBhvr>
                                      <p:tavLst>
                                        <p:tav tm="0">
                                          <p:val>
                                            <p:fltVal val="0"/>
                                          </p:val>
                                        </p:tav>
                                        <p:tav tm="100000">
                                          <p:val>
                                            <p:strVal val="#ppt_h"/>
                                          </p:val>
                                        </p:tav>
                                      </p:tavLst>
                                    </p:anim>
                                    <p:animEffect transition="in" filter="fade">
                                      <p:cBhvr>
                                        <p:cTn id="33"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1" grpId="0"/>
      <p:bldP spid="107523" grpId="0"/>
      <p:bldP spid="10752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772816"/>
            <a:ext cx="8424936" cy="2862322"/>
          </a:xfrm>
          <a:prstGeom prst="rect">
            <a:avLst/>
          </a:prstGeom>
          <a:noFill/>
        </p:spPr>
        <p:txBody>
          <a:bodyPr wrap="square" lIns="91440" tIns="45720" rIns="91440" bIns="45720">
            <a:spAutoFit/>
          </a:bodyPr>
          <a:lstStyle/>
          <a:p>
            <a:pPr algn="ctr"/>
            <a:r>
              <a:rPr kumimoji="0" lang="es-ES" sz="6000" b="1" i="0" u="none" strike="noStrike" cap="none" spc="0" normalizeH="0" baseline="0" dirty="0" smtClean="0" bmk="_Toc323507532">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Times New Roman" pitchFamily="18" charset="0"/>
                <a:cs typeface="Times New Roman" pitchFamily="18" charset="0"/>
              </a:rPr>
              <a:t>CAPÍTULO V: </a:t>
            </a:r>
            <a:r>
              <a:rPr lang="es-ES" sz="6000" b="1" dirty="0" smtClean="0" bmk="_Toc323507532">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Times New Roman" pitchFamily="18" charset="0"/>
                <a:cs typeface="Times New Roman" pitchFamily="18" charset="0"/>
              </a:rPr>
              <a:t>CONCLUSIONES Y RECOMENDACIONES</a:t>
            </a:r>
            <a:endParaRPr lang="es-EC"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35696" y="764704"/>
            <a:ext cx="572464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CONCLUSIONES</a:t>
            </a:r>
            <a:endParaRPr lang="es-EC"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5" name="4 Diagrama"/>
          <p:cNvGraphicFramePr/>
          <p:nvPr/>
        </p:nvGraphicFramePr>
        <p:xfrm>
          <a:off x="467544" y="1844824"/>
          <a:ext cx="8424936"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Bodoni MT Black"/>
        <a:ea typeface=""/>
        <a:cs typeface=""/>
      </a:majorFont>
      <a:minorFont>
        <a:latin typeface="Times New Roman"/>
        <a:ea typeface=""/>
        <a:cs typeface=""/>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lipse">
  <a:themeElements>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2888</TotalTime>
  <Words>5350</Words>
  <Application>Microsoft Office PowerPoint</Application>
  <PresentationFormat>Presentación en pantalla (4:3)</PresentationFormat>
  <Paragraphs>1295</Paragraphs>
  <Slides>104</Slides>
  <Notes>3</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104</vt:i4>
      </vt:variant>
    </vt:vector>
  </HeadingPairs>
  <TitlesOfParts>
    <vt:vector size="107" baseType="lpstr">
      <vt:lpstr>Diseño predeterminado</vt:lpstr>
      <vt:lpstr>Eclipse</vt:lpstr>
      <vt:lpstr>Imagen de mapa de bits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MISHELL</cp:lastModifiedBy>
  <cp:revision>604</cp:revision>
  <dcterms:created xsi:type="dcterms:W3CDTF">2006-04-21T15:27:05Z</dcterms:created>
  <dcterms:modified xsi:type="dcterms:W3CDTF">2012-05-22T20:44:11Z</dcterms:modified>
</cp:coreProperties>
</file>