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08" r:id="rId3"/>
    <p:sldMasterId id="2147483720" r:id="rId4"/>
    <p:sldMasterId id="2147483732" r:id="rId5"/>
  </p:sldMasterIdLst>
  <p:notesMasterIdLst>
    <p:notesMasterId r:id="rId38"/>
  </p:notesMasterIdLst>
  <p:sldIdLst>
    <p:sldId id="257" r:id="rId6"/>
    <p:sldId id="261" r:id="rId7"/>
    <p:sldId id="258" r:id="rId8"/>
    <p:sldId id="260" r:id="rId9"/>
    <p:sldId id="259" r:id="rId10"/>
    <p:sldId id="262" r:id="rId11"/>
    <p:sldId id="263" r:id="rId12"/>
    <p:sldId id="264" r:id="rId13"/>
    <p:sldId id="265" r:id="rId14"/>
    <p:sldId id="266" r:id="rId15"/>
    <p:sldId id="267"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7" r:id="rId34"/>
    <p:sldId id="288" r:id="rId35"/>
    <p:sldId id="289" r:id="rId36"/>
    <p:sldId id="290"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1E0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oleObject" Target="file:///D:\Proyecto\Project\Gr&#225;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pieChart>
        <c:varyColors val="1"/>
        <c:ser>
          <c:idx val="0"/>
          <c:order val="0"/>
          <c:dLbls>
            <c:dLbl>
              <c:idx val="1"/>
              <c:layout>
                <c:manualLayout>
                  <c:x val="6.0415573053368511E-2"/>
                  <c:y val="-3.6042942548848191E-2"/>
                </c:manualLayout>
              </c:layout>
              <c:showPercent val="1"/>
            </c:dLbl>
            <c:dLbl>
              <c:idx val="2"/>
              <c:layout>
                <c:manualLayout>
                  <c:x val="-0.20625109361329841"/>
                  <c:y val="-3.6355351414406648E-3"/>
                </c:manualLayout>
              </c:layout>
              <c:showPercent val="1"/>
            </c:dLbl>
            <c:dLbl>
              <c:idx val="3"/>
              <c:layout>
                <c:manualLayout>
                  <c:x val="0.1666655730533684"/>
                  <c:y val="6.7811315252260243E-3"/>
                </c:manualLayout>
              </c:layout>
              <c:showPercent val="1"/>
            </c:dLbl>
            <c:dLbl>
              <c:idx val="4"/>
              <c:layout>
                <c:manualLayout>
                  <c:x val="-7.1875984251968533E-2"/>
                  <c:y val="-3.0255905511811163E-2"/>
                </c:manualLayout>
              </c:layout>
              <c:showPercent val="1"/>
            </c:dLbl>
            <c:showPercent val="1"/>
            <c:showLeaderLines val="1"/>
          </c:dLbls>
          <c:cat>
            <c:strRef>
              <c:f>Hoja1!$A$1:$A$5</c:f>
              <c:strCache>
                <c:ptCount val="5"/>
                <c:pt idx="0">
                  <c:v>Totally agree</c:v>
                </c:pt>
                <c:pt idx="1">
                  <c:v>Agree</c:v>
                </c:pt>
                <c:pt idx="2">
                  <c:v>Neutral</c:v>
                </c:pt>
                <c:pt idx="3">
                  <c:v>Do not agree</c:v>
                </c:pt>
                <c:pt idx="4">
                  <c:v>Totally disagree</c:v>
                </c:pt>
              </c:strCache>
            </c:strRef>
          </c:cat>
          <c:val>
            <c:numRef>
              <c:f>Hoja1!$B$1:$B$5</c:f>
              <c:numCache>
                <c:formatCode>0%</c:formatCode>
                <c:ptCount val="5"/>
                <c:pt idx="0">
                  <c:v>1</c:v>
                </c:pt>
                <c:pt idx="1">
                  <c:v>0</c:v>
                </c:pt>
                <c:pt idx="2">
                  <c:v>0</c:v>
                </c:pt>
                <c:pt idx="3">
                  <c:v>0</c:v>
                </c:pt>
                <c:pt idx="4">
                  <c:v>0</c:v>
                </c:pt>
              </c:numCache>
            </c:numRef>
          </c:val>
        </c:ser>
        <c:dLbls>
          <c:showPercent val="1"/>
        </c:dLbls>
        <c:firstSliceAng val="0"/>
      </c:pieChart>
    </c:plotArea>
    <c:legend>
      <c:legendPos val="t"/>
      <c:layout/>
    </c:legend>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67A16-BA23-47F6-A0EF-61EF5FFE889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C2A10CB5-946C-4D21-BDE7-87BD479793BC}">
      <dgm:prSet phldrT="[Texto]" custT="1"/>
      <dgm:spPr>
        <a:solidFill>
          <a:srgbClr val="FFFF00"/>
        </a:solidFill>
      </dgm:spPr>
      <dgm:t>
        <a:bodyPr/>
        <a:lstStyle/>
        <a:p>
          <a:r>
            <a:rPr lang="es-ES" sz="1600" dirty="0" smtClean="0">
              <a:solidFill>
                <a:schemeClr val="tx1"/>
              </a:solidFill>
            </a:rPr>
            <a:t>CHAPTER</a:t>
          </a:r>
        </a:p>
        <a:p>
          <a:r>
            <a:rPr lang="es-ES" sz="1600" dirty="0" smtClean="0">
              <a:solidFill>
                <a:schemeClr val="tx1"/>
              </a:solidFill>
            </a:rPr>
            <a:t>I</a:t>
          </a:r>
          <a:endParaRPr lang="es-ES" sz="1600" dirty="0">
            <a:solidFill>
              <a:schemeClr val="tx1"/>
            </a:solidFill>
          </a:endParaRPr>
        </a:p>
      </dgm:t>
    </dgm:pt>
    <dgm:pt modelId="{C0F7E479-6858-41F6-9462-DFAB43CE8AE8}" type="parTrans" cxnId="{CFF8DBD1-545C-442D-A186-449A926216AE}">
      <dgm:prSet/>
      <dgm:spPr/>
      <dgm:t>
        <a:bodyPr/>
        <a:lstStyle/>
        <a:p>
          <a:endParaRPr lang="es-ES"/>
        </a:p>
      </dgm:t>
    </dgm:pt>
    <dgm:pt modelId="{7FEDEF25-CE00-46A2-933B-B412EC40F8C3}" type="sibTrans" cxnId="{CFF8DBD1-545C-442D-A186-449A926216AE}">
      <dgm:prSet/>
      <dgm:spPr/>
      <dgm:t>
        <a:bodyPr/>
        <a:lstStyle/>
        <a:p>
          <a:endParaRPr lang="es-ES"/>
        </a:p>
      </dgm:t>
    </dgm:pt>
    <dgm:pt modelId="{BC29F408-51C5-457E-B7A9-D4030233BC19}">
      <dgm:prSet phldrT="[Texto]" custT="1"/>
      <dgm:spPr/>
      <dgm:t>
        <a:bodyPr/>
        <a:lstStyle/>
        <a:p>
          <a:r>
            <a:rPr lang="es-ES" sz="1600" dirty="0" smtClean="0"/>
            <a:t>MADRE MARIA BERENICE SCHOOL</a:t>
          </a:r>
          <a:endParaRPr lang="es-ES" sz="1600" dirty="0"/>
        </a:p>
      </dgm:t>
    </dgm:pt>
    <dgm:pt modelId="{5B63E5CD-54FB-46E1-A4AF-1535018980E3}" type="parTrans" cxnId="{C235BCD5-8B61-4387-AC2A-F9348077CB95}">
      <dgm:prSet/>
      <dgm:spPr/>
      <dgm:t>
        <a:bodyPr/>
        <a:lstStyle/>
        <a:p>
          <a:endParaRPr lang="es-ES"/>
        </a:p>
      </dgm:t>
    </dgm:pt>
    <dgm:pt modelId="{22BE6351-30AF-4340-AD14-5B1A43D69093}" type="sibTrans" cxnId="{C235BCD5-8B61-4387-AC2A-F9348077CB95}">
      <dgm:prSet/>
      <dgm:spPr/>
      <dgm:t>
        <a:bodyPr/>
        <a:lstStyle/>
        <a:p>
          <a:endParaRPr lang="es-ES"/>
        </a:p>
      </dgm:t>
    </dgm:pt>
    <dgm:pt modelId="{01AA4F2B-E7F0-4F39-A0F3-4B8CB3195287}">
      <dgm:prSet phldrT="[Texto]" custT="1"/>
      <dgm:spPr>
        <a:solidFill>
          <a:srgbClr val="00B0F0"/>
        </a:solidFill>
      </dgm:spPr>
      <dgm:t>
        <a:bodyPr/>
        <a:lstStyle/>
        <a:p>
          <a:r>
            <a:rPr lang="es-ES" sz="1600" dirty="0" smtClean="0">
              <a:solidFill>
                <a:schemeClr val="tx1"/>
              </a:solidFill>
            </a:rPr>
            <a:t>CHAPTER</a:t>
          </a:r>
        </a:p>
        <a:p>
          <a:r>
            <a:rPr lang="es-ES" sz="1600" dirty="0" smtClean="0">
              <a:solidFill>
                <a:schemeClr val="tx1"/>
              </a:solidFill>
            </a:rPr>
            <a:t>II</a:t>
          </a:r>
          <a:endParaRPr lang="es-ES" sz="1600" dirty="0">
            <a:solidFill>
              <a:schemeClr val="tx1"/>
            </a:solidFill>
          </a:endParaRPr>
        </a:p>
      </dgm:t>
    </dgm:pt>
    <dgm:pt modelId="{1ACED12B-C7C5-4A27-B21C-779C9D5477FC}" type="parTrans" cxnId="{844C48FF-7E1C-4132-B484-C49DEA307D8B}">
      <dgm:prSet/>
      <dgm:spPr/>
      <dgm:t>
        <a:bodyPr/>
        <a:lstStyle/>
        <a:p>
          <a:endParaRPr lang="es-ES"/>
        </a:p>
      </dgm:t>
    </dgm:pt>
    <dgm:pt modelId="{5CC7E32D-4043-4599-AE30-2645D8265888}" type="sibTrans" cxnId="{844C48FF-7E1C-4132-B484-C49DEA307D8B}">
      <dgm:prSet/>
      <dgm:spPr/>
      <dgm:t>
        <a:bodyPr/>
        <a:lstStyle/>
        <a:p>
          <a:endParaRPr lang="es-ES"/>
        </a:p>
      </dgm:t>
    </dgm:pt>
    <dgm:pt modelId="{76953C7F-009A-4EEC-8B63-56793F62B039}">
      <dgm:prSet phldrT="[Texto]" custT="1"/>
      <dgm:spPr/>
      <dgm:t>
        <a:bodyPr/>
        <a:lstStyle/>
        <a:p>
          <a:pPr algn="just"/>
          <a:r>
            <a:rPr lang="es-ES" sz="1600" dirty="0" smtClean="0"/>
            <a:t>THE POSITIVE ROLE OF ENGLISH</a:t>
          </a:r>
          <a:endParaRPr lang="es-ES" sz="1600" dirty="0"/>
        </a:p>
      </dgm:t>
    </dgm:pt>
    <dgm:pt modelId="{AF8D4701-81F1-4924-961C-4843929C2514}" type="parTrans" cxnId="{8B58D6FF-D51D-46D9-A69D-A9D124E38148}">
      <dgm:prSet/>
      <dgm:spPr/>
      <dgm:t>
        <a:bodyPr/>
        <a:lstStyle/>
        <a:p>
          <a:endParaRPr lang="es-ES"/>
        </a:p>
      </dgm:t>
    </dgm:pt>
    <dgm:pt modelId="{D2985914-7D76-4ACF-B79F-C710202D0163}" type="sibTrans" cxnId="{8B58D6FF-D51D-46D9-A69D-A9D124E38148}">
      <dgm:prSet/>
      <dgm:spPr/>
      <dgm:t>
        <a:bodyPr/>
        <a:lstStyle/>
        <a:p>
          <a:endParaRPr lang="es-ES"/>
        </a:p>
      </dgm:t>
    </dgm:pt>
    <dgm:pt modelId="{8202925C-9D4E-4262-8616-7A0E68A0BDD2}">
      <dgm:prSet phldrT="[Texto]" custT="1"/>
      <dgm:spPr>
        <a:solidFill>
          <a:schemeClr val="accent5"/>
        </a:solidFill>
      </dgm:spPr>
      <dgm:t>
        <a:bodyPr/>
        <a:lstStyle/>
        <a:p>
          <a:r>
            <a:rPr lang="es-ES" sz="1600" dirty="0" smtClean="0">
              <a:solidFill>
                <a:schemeClr val="tx1"/>
              </a:solidFill>
            </a:rPr>
            <a:t>CHAPTER</a:t>
          </a:r>
        </a:p>
        <a:p>
          <a:r>
            <a:rPr lang="es-ES" sz="1600" dirty="0" smtClean="0">
              <a:solidFill>
                <a:schemeClr val="tx1"/>
              </a:solidFill>
            </a:rPr>
            <a:t>III</a:t>
          </a:r>
          <a:endParaRPr lang="es-ES" sz="1600" dirty="0">
            <a:solidFill>
              <a:schemeClr val="tx1"/>
            </a:solidFill>
          </a:endParaRPr>
        </a:p>
      </dgm:t>
    </dgm:pt>
    <dgm:pt modelId="{6F8687F2-7BF5-45CF-9D4C-BC64094EB9F0}" type="parTrans" cxnId="{A28C6909-063A-4D89-8464-43DEC52C8705}">
      <dgm:prSet/>
      <dgm:spPr/>
      <dgm:t>
        <a:bodyPr/>
        <a:lstStyle/>
        <a:p>
          <a:endParaRPr lang="es-ES"/>
        </a:p>
      </dgm:t>
    </dgm:pt>
    <dgm:pt modelId="{F3A21165-68A0-441F-AD77-D8E31CE6A437}" type="sibTrans" cxnId="{A28C6909-063A-4D89-8464-43DEC52C8705}">
      <dgm:prSet/>
      <dgm:spPr/>
      <dgm:t>
        <a:bodyPr/>
        <a:lstStyle/>
        <a:p>
          <a:endParaRPr lang="es-ES"/>
        </a:p>
      </dgm:t>
    </dgm:pt>
    <dgm:pt modelId="{E4D74D4B-B501-4A5E-A6CE-F9920AADD206}">
      <dgm:prSet phldrT="[Texto]" custT="1"/>
      <dgm:spPr/>
      <dgm:t>
        <a:bodyPr/>
        <a:lstStyle/>
        <a:p>
          <a:pPr algn="just"/>
          <a:r>
            <a:rPr lang="es-ES" sz="1600" dirty="0" smtClean="0"/>
            <a:t>THE ECONOMIC, SOCIAL, AND INTELLECTUAL DEVELOPMENT OF THE PEOPLE</a:t>
          </a:r>
          <a:endParaRPr lang="es-ES" sz="1600" dirty="0"/>
        </a:p>
      </dgm:t>
    </dgm:pt>
    <dgm:pt modelId="{1379EB5A-D8EF-45D7-BF47-5E245DC07FE7}" type="parTrans" cxnId="{B0FE2D04-B7B0-43BF-AEA1-D42536F23854}">
      <dgm:prSet/>
      <dgm:spPr/>
      <dgm:t>
        <a:bodyPr/>
        <a:lstStyle/>
        <a:p>
          <a:endParaRPr lang="es-ES"/>
        </a:p>
      </dgm:t>
    </dgm:pt>
    <dgm:pt modelId="{3D07A0EB-65EA-4607-AAC6-9F7A146D845B}" type="sibTrans" cxnId="{B0FE2D04-B7B0-43BF-AEA1-D42536F23854}">
      <dgm:prSet/>
      <dgm:spPr/>
      <dgm:t>
        <a:bodyPr/>
        <a:lstStyle/>
        <a:p>
          <a:endParaRPr lang="es-ES"/>
        </a:p>
      </dgm:t>
    </dgm:pt>
    <dgm:pt modelId="{4E28BB0A-4CCF-4AB1-86B8-C2699FAAB56C}" type="pres">
      <dgm:prSet presAssocID="{F4C67A16-BA23-47F6-A0EF-61EF5FFE889A}" presName="linearFlow" presStyleCnt="0">
        <dgm:presLayoutVars>
          <dgm:dir/>
          <dgm:animLvl val="lvl"/>
          <dgm:resizeHandles val="exact"/>
        </dgm:presLayoutVars>
      </dgm:prSet>
      <dgm:spPr/>
      <dgm:t>
        <a:bodyPr/>
        <a:lstStyle/>
        <a:p>
          <a:endParaRPr lang="es-ES"/>
        </a:p>
      </dgm:t>
    </dgm:pt>
    <dgm:pt modelId="{EF58F0B3-E071-49C2-98BB-D8EF92B70383}" type="pres">
      <dgm:prSet presAssocID="{C2A10CB5-946C-4D21-BDE7-87BD479793BC}" presName="composite" presStyleCnt="0"/>
      <dgm:spPr/>
    </dgm:pt>
    <dgm:pt modelId="{C6763916-73BA-440C-9C04-E80B72542353}" type="pres">
      <dgm:prSet presAssocID="{C2A10CB5-946C-4D21-BDE7-87BD479793BC}" presName="parentText" presStyleLbl="alignNode1" presStyleIdx="0" presStyleCnt="3" custLinFactNeighborX="-6876" custLinFactNeighborY="-53021">
        <dgm:presLayoutVars>
          <dgm:chMax val="1"/>
          <dgm:bulletEnabled val="1"/>
        </dgm:presLayoutVars>
      </dgm:prSet>
      <dgm:spPr/>
      <dgm:t>
        <a:bodyPr/>
        <a:lstStyle/>
        <a:p>
          <a:endParaRPr lang="es-ES"/>
        </a:p>
      </dgm:t>
    </dgm:pt>
    <dgm:pt modelId="{E6097698-BB16-4CCD-9A4C-EBAE4301C820}" type="pres">
      <dgm:prSet presAssocID="{C2A10CB5-946C-4D21-BDE7-87BD479793BC}" presName="descendantText" presStyleLbl="alignAcc1" presStyleIdx="0" presStyleCnt="3">
        <dgm:presLayoutVars>
          <dgm:bulletEnabled val="1"/>
        </dgm:presLayoutVars>
      </dgm:prSet>
      <dgm:spPr/>
      <dgm:t>
        <a:bodyPr/>
        <a:lstStyle/>
        <a:p>
          <a:endParaRPr lang="es-ES"/>
        </a:p>
      </dgm:t>
    </dgm:pt>
    <dgm:pt modelId="{32DB9FDE-3DCC-4F78-8EBE-ADAC37AF4BAE}" type="pres">
      <dgm:prSet presAssocID="{7FEDEF25-CE00-46A2-933B-B412EC40F8C3}" presName="sp" presStyleCnt="0"/>
      <dgm:spPr/>
    </dgm:pt>
    <dgm:pt modelId="{C2C77DD0-F2C4-4AA1-BC5D-388D1CE3173E}" type="pres">
      <dgm:prSet presAssocID="{01AA4F2B-E7F0-4F39-A0F3-4B8CB3195287}" presName="composite" presStyleCnt="0"/>
      <dgm:spPr/>
    </dgm:pt>
    <dgm:pt modelId="{C2730664-48F0-440B-BDAE-220AAAA8C09D}" type="pres">
      <dgm:prSet presAssocID="{01AA4F2B-E7F0-4F39-A0F3-4B8CB3195287}" presName="parentText" presStyleLbl="alignNode1" presStyleIdx="1" presStyleCnt="3">
        <dgm:presLayoutVars>
          <dgm:chMax val="1"/>
          <dgm:bulletEnabled val="1"/>
        </dgm:presLayoutVars>
      </dgm:prSet>
      <dgm:spPr/>
      <dgm:t>
        <a:bodyPr/>
        <a:lstStyle/>
        <a:p>
          <a:endParaRPr lang="es-ES"/>
        </a:p>
      </dgm:t>
    </dgm:pt>
    <dgm:pt modelId="{0CE4242B-0456-49D6-B91A-40E5F4063971}" type="pres">
      <dgm:prSet presAssocID="{01AA4F2B-E7F0-4F39-A0F3-4B8CB3195287}" presName="descendantText" presStyleLbl="alignAcc1" presStyleIdx="1" presStyleCnt="3">
        <dgm:presLayoutVars>
          <dgm:bulletEnabled val="1"/>
        </dgm:presLayoutVars>
      </dgm:prSet>
      <dgm:spPr/>
      <dgm:t>
        <a:bodyPr/>
        <a:lstStyle/>
        <a:p>
          <a:endParaRPr lang="es-ES"/>
        </a:p>
      </dgm:t>
    </dgm:pt>
    <dgm:pt modelId="{7F8019CD-B627-4183-BF7F-684A20296CCB}" type="pres">
      <dgm:prSet presAssocID="{5CC7E32D-4043-4599-AE30-2645D8265888}" presName="sp" presStyleCnt="0"/>
      <dgm:spPr/>
    </dgm:pt>
    <dgm:pt modelId="{31FE3F90-13EC-4BA9-B74A-2E552185532E}" type="pres">
      <dgm:prSet presAssocID="{8202925C-9D4E-4262-8616-7A0E68A0BDD2}" presName="composite" presStyleCnt="0"/>
      <dgm:spPr/>
    </dgm:pt>
    <dgm:pt modelId="{0530CD76-FCDA-4767-BF87-3BB6ECE0BB64}" type="pres">
      <dgm:prSet presAssocID="{8202925C-9D4E-4262-8616-7A0E68A0BDD2}" presName="parentText" presStyleLbl="alignNode1" presStyleIdx="2" presStyleCnt="3">
        <dgm:presLayoutVars>
          <dgm:chMax val="1"/>
          <dgm:bulletEnabled val="1"/>
        </dgm:presLayoutVars>
      </dgm:prSet>
      <dgm:spPr/>
      <dgm:t>
        <a:bodyPr/>
        <a:lstStyle/>
        <a:p>
          <a:endParaRPr lang="es-ES"/>
        </a:p>
      </dgm:t>
    </dgm:pt>
    <dgm:pt modelId="{04C3650A-BF2B-4BBE-9E6D-82231557A072}" type="pres">
      <dgm:prSet presAssocID="{8202925C-9D4E-4262-8616-7A0E68A0BDD2}" presName="descendantText" presStyleLbl="alignAcc1" presStyleIdx="2" presStyleCnt="3">
        <dgm:presLayoutVars>
          <dgm:bulletEnabled val="1"/>
        </dgm:presLayoutVars>
      </dgm:prSet>
      <dgm:spPr/>
      <dgm:t>
        <a:bodyPr/>
        <a:lstStyle/>
        <a:p>
          <a:endParaRPr lang="es-ES"/>
        </a:p>
      </dgm:t>
    </dgm:pt>
  </dgm:ptLst>
  <dgm:cxnLst>
    <dgm:cxn modelId="{4DD0A4B4-9F24-47E0-87A0-DD9E765B4A97}" type="presOf" srcId="{F4C67A16-BA23-47F6-A0EF-61EF5FFE889A}" destId="{4E28BB0A-4CCF-4AB1-86B8-C2699FAAB56C}" srcOrd="0" destOrd="0" presId="urn:microsoft.com/office/officeart/2005/8/layout/chevron2"/>
    <dgm:cxn modelId="{B0FE2D04-B7B0-43BF-AEA1-D42536F23854}" srcId="{8202925C-9D4E-4262-8616-7A0E68A0BDD2}" destId="{E4D74D4B-B501-4A5E-A6CE-F9920AADD206}" srcOrd="0" destOrd="0" parTransId="{1379EB5A-D8EF-45D7-BF47-5E245DC07FE7}" sibTransId="{3D07A0EB-65EA-4607-AAC6-9F7A146D845B}"/>
    <dgm:cxn modelId="{A28C6909-063A-4D89-8464-43DEC52C8705}" srcId="{F4C67A16-BA23-47F6-A0EF-61EF5FFE889A}" destId="{8202925C-9D4E-4262-8616-7A0E68A0BDD2}" srcOrd="2" destOrd="0" parTransId="{6F8687F2-7BF5-45CF-9D4C-BC64094EB9F0}" sibTransId="{F3A21165-68A0-441F-AD77-D8E31CE6A437}"/>
    <dgm:cxn modelId="{7A203EBF-E4E2-4BFC-94AC-A3099D6A92E2}" type="presOf" srcId="{BC29F408-51C5-457E-B7A9-D4030233BC19}" destId="{E6097698-BB16-4CCD-9A4C-EBAE4301C820}" srcOrd="0" destOrd="0" presId="urn:microsoft.com/office/officeart/2005/8/layout/chevron2"/>
    <dgm:cxn modelId="{844C48FF-7E1C-4132-B484-C49DEA307D8B}" srcId="{F4C67A16-BA23-47F6-A0EF-61EF5FFE889A}" destId="{01AA4F2B-E7F0-4F39-A0F3-4B8CB3195287}" srcOrd="1" destOrd="0" parTransId="{1ACED12B-C7C5-4A27-B21C-779C9D5477FC}" sibTransId="{5CC7E32D-4043-4599-AE30-2645D8265888}"/>
    <dgm:cxn modelId="{C235BCD5-8B61-4387-AC2A-F9348077CB95}" srcId="{C2A10CB5-946C-4D21-BDE7-87BD479793BC}" destId="{BC29F408-51C5-457E-B7A9-D4030233BC19}" srcOrd="0" destOrd="0" parTransId="{5B63E5CD-54FB-46E1-A4AF-1535018980E3}" sibTransId="{22BE6351-30AF-4340-AD14-5B1A43D69093}"/>
    <dgm:cxn modelId="{6084258D-4D0C-4FCF-AAA3-B9638F20B9D0}" type="presOf" srcId="{8202925C-9D4E-4262-8616-7A0E68A0BDD2}" destId="{0530CD76-FCDA-4767-BF87-3BB6ECE0BB64}" srcOrd="0" destOrd="0" presId="urn:microsoft.com/office/officeart/2005/8/layout/chevron2"/>
    <dgm:cxn modelId="{1CBAF1A9-D32A-477F-B317-5D2764393E07}" type="presOf" srcId="{76953C7F-009A-4EEC-8B63-56793F62B039}" destId="{0CE4242B-0456-49D6-B91A-40E5F4063971}" srcOrd="0" destOrd="0" presId="urn:microsoft.com/office/officeart/2005/8/layout/chevron2"/>
    <dgm:cxn modelId="{0244B2D5-32C3-4EE5-9B63-F6D085238284}" type="presOf" srcId="{C2A10CB5-946C-4D21-BDE7-87BD479793BC}" destId="{C6763916-73BA-440C-9C04-E80B72542353}" srcOrd="0" destOrd="0" presId="urn:microsoft.com/office/officeart/2005/8/layout/chevron2"/>
    <dgm:cxn modelId="{8B58D6FF-D51D-46D9-A69D-A9D124E38148}" srcId="{01AA4F2B-E7F0-4F39-A0F3-4B8CB3195287}" destId="{76953C7F-009A-4EEC-8B63-56793F62B039}" srcOrd="0" destOrd="0" parTransId="{AF8D4701-81F1-4924-961C-4843929C2514}" sibTransId="{D2985914-7D76-4ACF-B79F-C710202D0163}"/>
    <dgm:cxn modelId="{19F75244-5C87-493B-8260-D5397B2429FA}" type="presOf" srcId="{E4D74D4B-B501-4A5E-A6CE-F9920AADD206}" destId="{04C3650A-BF2B-4BBE-9E6D-82231557A072}" srcOrd="0" destOrd="0" presId="urn:microsoft.com/office/officeart/2005/8/layout/chevron2"/>
    <dgm:cxn modelId="{CFF8DBD1-545C-442D-A186-449A926216AE}" srcId="{F4C67A16-BA23-47F6-A0EF-61EF5FFE889A}" destId="{C2A10CB5-946C-4D21-BDE7-87BD479793BC}" srcOrd="0" destOrd="0" parTransId="{C0F7E479-6858-41F6-9462-DFAB43CE8AE8}" sibTransId="{7FEDEF25-CE00-46A2-933B-B412EC40F8C3}"/>
    <dgm:cxn modelId="{6A810BAE-B31E-4F11-85A9-1F6CFC9DC4FD}" type="presOf" srcId="{01AA4F2B-E7F0-4F39-A0F3-4B8CB3195287}" destId="{C2730664-48F0-440B-BDAE-220AAAA8C09D}" srcOrd="0" destOrd="0" presId="urn:microsoft.com/office/officeart/2005/8/layout/chevron2"/>
    <dgm:cxn modelId="{10C1164D-C4D4-4DDE-999F-3360F13A40DC}" type="presParOf" srcId="{4E28BB0A-4CCF-4AB1-86B8-C2699FAAB56C}" destId="{EF58F0B3-E071-49C2-98BB-D8EF92B70383}" srcOrd="0" destOrd="0" presId="urn:microsoft.com/office/officeart/2005/8/layout/chevron2"/>
    <dgm:cxn modelId="{C45C099B-400B-44E2-BDCC-3DDB37DDDC54}" type="presParOf" srcId="{EF58F0B3-E071-49C2-98BB-D8EF92B70383}" destId="{C6763916-73BA-440C-9C04-E80B72542353}" srcOrd="0" destOrd="0" presId="urn:microsoft.com/office/officeart/2005/8/layout/chevron2"/>
    <dgm:cxn modelId="{9D6A2783-4B32-47CD-8922-51AA1FA1BF5F}" type="presParOf" srcId="{EF58F0B3-E071-49C2-98BB-D8EF92B70383}" destId="{E6097698-BB16-4CCD-9A4C-EBAE4301C820}" srcOrd="1" destOrd="0" presId="urn:microsoft.com/office/officeart/2005/8/layout/chevron2"/>
    <dgm:cxn modelId="{CB22304E-DD44-417F-9C3C-FF846EB3582C}" type="presParOf" srcId="{4E28BB0A-4CCF-4AB1-86B8-C2699FAAB56C}" destId="{32DB9FDE-3DCC-4F78-8EBE-ADAC37AF4BAE}" srcOrd="1" destOrd="0" presId="urn:microsoft.com/office/officeart/2005/8/layout/chevron2"/>
    <dgm:cxn modelId="{A81454D5-1BA6-4707-9D5E-1AA053F126B6}" type="presParOf" srcId="{4E28BB0A-4CCF-4AB1-86B8-C2699FAAB56C}" destId="{C2C77DD0-F2C4-4AA1-BC5D-388D1CE3173E}" srcOrd="2" destOrd="0" presId="urn:microsoft.com/office/officeart/2005/8/layout/chevron2"/>
    <dgm:cxn modelId="{2DD5BD36-B6C7-4630-BA71-DCC1398E4DF1}" type="presParOf" srcId="{C2C77DD0-F2C4-4AA1-BC5D-388D1CE3173E}" destId="{C2730664-48F0-440B-BDAE-220AAAA8C09D}" srcOrd="0" destOrd="0" presId="urn:microsoft.com/office/officeart/2005/8/layout/chevron2"/>
    <dgm:cxn modelId="{401C1DD5-93C9-4CC2-85BB-687E679A1E00}" type="presParOf" srcId="{C2C77DD0-F2C4-4AA1-BC5D-388D1CE3173E}" destId="{0CE4242B-0456-49D6-B91A-40E5F4063971}" srcOrd="1" destOrd="0" presId="urn:microsoft.com/office/officeart/2005/8/layout/chevron2"/>
    <dgm:cxn modelId="{62AD7E25-5936-4399-A4B2-BCF873C16436}" type="presParOf" srcId="{4E28BB0A-4CCF-4AB1-86B8-C2699FAAB56C}" destId="{7F8019CD-B627-4183-BF7F-684A20296CCB}" srcOrd="3" destOrd="0" presId="urn:microsoft.com/office/officeart/2005/8/layout/chevron2"/>
    <dgm:cxn modelId="{BA395789-7FDD-4399-A280-2BC450CC8BE9}" type="presParOf" srcId="{4E28BB0A-4CCF-4AB1-86B8-C2699FAAB56C}" destId="{31FE3F90-13EC-4BA9-B74A-2E552185532E}" srcOrd="4" destOrd="0" presId="urn:microsoft.com/office/officeart/2005/8/layout/chevron2"/>
    <dgm:cxn modelId="{599E28CB-E0B2-4933-87E8-B612A64B4E66}" type="presParOf" srcId="{31FE3F90-13EC-4BA9-B74A-2E552185532E}" destId="{0530CD76-FCDA-4767-BF87-3BB6ECE0BB64}" srcOrd="0" destOrd="0" presId="urn:microsoft.com/office/officeart/2005/8/layout/chevron2"/>
    <dgm:cxn modelId="{65F9DCC7-BAB1-4CBB-8C79-5E88FAB08935}" type="presParOf" srcId="{31FE3F90-13EC-4BA9-B74A-2E552185532E}" destId="{04C3650A-BF2B-4BBE-9E6D-82231557A07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6911B-369C-4609-8D12-E4092422A8C5}"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F9A2CABB-83DB-4E61-8D76-339F7DD0C0E4}">
      <dgm:prSet phldrT="[Texto]" custT="1"/>
      <dgm:spPr/>
      <dgm:t>
        <a:bodyPr/>
        <a:lstStyle/>
        <a:p>
          <a:r>
            <a:rPr lang="en-US" sz="900" dirty="0" smtClean="0">
              <a:solidFill>
                <a:srgbClr val="7030A0"/>
              </a:solidFill>
            </a:rPr>
            <a:t>ECONOMICAL</a:t>
          </a:r>
        </a:p>
        <a:p>
          <a:r>
            <a:rPr lang="en-US" sz="900" dirty="0" smtClean="0">
              <a:solidFill>
                <a:srgbClr val="7030A0"/>
              </a:solidFill>
            </a:rPr>
            <a:t>DEVELOPMENT</a:t>
          </a:r>
        </a:p>
      </dgm:t>
    </dgm:pt>
    <dgm:pt modelId="{2EC31525-3841-4C3B-B159-BB79CA2B4876}" type="parTrans" cxnId="{19F10340-CAC5-4E9D-9244-B25CB77C0372}">
      <dgm:prSet/>
      <dgm:spPr/>
      <dgm:t>
        <a:bodyPr/>
        <a:lstStyle/>
        <a:p>
          <a:endParaRPr lang="en-US"/>
        </a:p>
      </dgm:t>
    </dgm:pt>
    <dgm:pt modelId="{54594344-E0CB-49C7-B8AD-A0DBBC7CF285}" type="sibTrans" cxnId="{19F10340-CAC5-4E9D-9244-B25CB77C0372}">
      <dgm:prSet/>
      <dgm:spPr/>
      <dgm:t>
        <a:bodyPr/>
        <a:lstStyle/>
        <a:p>
          <a:endParaRPr lang="en-US"/>
        </a:p>
      </dgm:t>
    </dgm:pt>
    <dgm:pt modelId="{53E19B10-EEDF-4731-988D-7A4C6CA89985}">
      <dgm:prSet phldrT="[Texto]" custT="1"/>
      <dgm:spPr/>
      <dgm:t>
        <a:bodyPr/>
        <a:lstStyle/>
        <a:p>
          <a:pPr algn="just"/>
          <a:r>
            <a:rPr lang="en-US" sz="1600" dirty="0" smtClean="0">
              <a:latin typeface="Arial" pitchFamily="34" charset="0"/>
              <a:cs typeface="Arial" pitchFamily="34" charset="0"/>
            </a:rPr>
            <a:t>According to Reuters the  economy has grown to 8,0 per cent in 2011 from 3,58 per cent in 2010.</a:t>
          </a:r>
          <a:endParaRPr lang="en-US" sz="1600" dirty="0">
            <a:latin typeface="Arial" pitchFamily="34" charset="0"/>
            <a:cs typeface="Arial" pitchFamily="34" charset="0"/>
          </a:endParaRPr>
        </a:p>
      </dgm:t>
    </dgm:pt>
    <dgm:pt modelId="{85A66A63-EF3F-4BAC-B1B4-FCBD8CA1A90F}" type="parTrans" cxnId="{005EF892-5228-458D-91BA-4A37CB24ED6C}">
      <dgm:prSet/>
      <dgm:spPr/>
      <dgm:t>
        <a:bodyPr/>
        <a:lstStyle/>
        <a:p>
          <a:endParaRPr lang="en-US"/>
        </a:p>
      </dgm:t>
    </dgm:pt>
    <dgm:pt modelId="{CE994F0C-16E2-4E9E-A12E-3486FA45B558}" type="sibTrans" cxnId="{005EF892-5228-458D-91BA-4A37CB24ED6C}">
      <dgm:prSet/>
      <dgm:spPr/>
      <dgm:t>
        <a:bodyPr/>
        <a:lstStyle/>
        <a:p>
          <a:endParaRPr lang="en-US"/>
        </a:p>
      </dgm:t>
    </dgm:pt>
    <dgm:pt modelId="{77B417D6-2A2D-4255-8BCE-8D953F002A7F}">
      <dgm:prSet phldrT="[Texto]" custT="1"/>
      <dgm:spPr/>
      <dgm:t>
        <a:bodyPr/>
        <a:lstStyle/>
        <a:p>
          <a:pPr algn="ctr"/>
          <a:r>
            <a:rPr lang="en-US" sz="900" dirty="0" smtClean="0">
              <a:solidFill>
                <a:srgbClr val="7030A0"/>
              </a:solidFill>
            </a:rPr>
            <a:t>SOCIAL DEVELOPMENT</a:t>
          </a:r>
          <a:endParaRPr lang="en-US" sz="900" dirty="0">
            <a:solidFill>
              <a:srgbClr val="7030A0"/>
            </a:solidFill>
          </a:endParaRPr>
        </a:p>
      </dgm:t>
    </dgm:pt>
    <dgm:pt modelId="{19FC424A-DA46-4F26-9F80-5473F627AAEA}" type="parTrans" cxnId="{96A2DAAB-65A7-4BA7-B5D6-60CD2A1CC5F4}">
      <dgm:prSet/>
      <dgm:spPr/>
      <dgm:t>
        <a:bodyPr/>
        <a:lstStyle/>
        <a:p>
          <a:endParaRPr lang="en-US"/>
        </a:p>
      </dgm:t>
    </dgm:pt>
    <dgm:pt modelId="{9C12408B-3EB0-41C2-8EB0-D68BB207C5CC}" type="sibTrans" cxnId="{96A2DAAB-65A7-4BA7-B5D6-60CD2A1CC5F4}">
      <dgm:prSet/>
      <dgm:spPr/>
      <dgm:t>
        <a:bodyPr/>
        <a:lstStyle/>
        <a:p>
          <a:endParaRPr lang="en-US"/>
        </a:p>
      </dgm:t>
    </dgm:pt>
    <dgm:pt modelId="{EC12A016-CCCB-460A-8913-B3DC0B2BFE8D}">
      <dgm:prSet phldrT="[Texto]" custT="1"/>
      <dgm:spPr/>
      <dgm:t>
        <a:bodyPr/>
        <a:lstStyle/>
        <a:p>
          <a:pPr algn="just"/>
          <a:r>
            <a:rPr lang="en-US" sz="1600" dirty="0" smtClean="0">
              <a:latin typeface="Arial" pitchFamily="34" charset="0"/>
              <a:cs typeface="Arial" pitchFamily="34" charset="0"/>
            </a:rPr>
            <a:t>Peace, security and social investment</a:t>
          </a:r>
          <a:endParaRPr lang="en-US" sz="1600" dirty="0">
            <a:latin typeface="Arial" pitchFamily="34" charset="0"/>
            <a:cs typeface="Arial" pitchFamily="34" charset="0"/>
          </a:endParaRPr>
        </a:p>
      </dgm:t>
    </dgm:pt>
    <dgm:pt modelId="{32E3BD9A-58B3-45A5-A3DB-4A67C22F4F79}" type="parTrans" cxnId="{69D41FE9-DF6C-4573-8967-844A24E51E04}">
      <dgm:prSet/>
      <dgm:spPr/>
      <dgm:t>
        <a:bodyPr/>
        <a:lstStyle/>
        <a:p>
          <a:endParaRPr lang="en-US"/>
        </a:p>
      </dgm:t>
    </dgm:pt>
    <dgm:pt modelId="{0C93A394-F825-4306-B06E-AB1638C175ED}" type="sibTrans" cxnId="{69D41FE9-DF6C-4573-8967-844A24E51E04}">
      <dgm:prSet/>
      <dgm:spPr/>
      <dgm:t>
        <a:bodyPr/>
        <a:lstStyle/>
        <a:p>
          <a:endParaRPr lang="en-US"/>
        </a:p>
      </dgm:t>
    </dgm:pt>
    <dgm:pt modelId="{D80279B6-FEA9-4B05-8345-B363FA422C1E}">
      <dgm:prSet phldrT="[Texto]" custT="1"/>
      <dgm:spPr/>
      <dgm:t>
        <a:bodyPr/>
        <a:lstStyle/>
        <a:p>
          <a:r>
            <a:rPr lang="en-US" sz="900" dirty="0" smtClean="0">
              <a:solidFill>
                <a:srgbClr val="7030A0"/>
              </a:solidFill>
            </a:rPr>
            <a:t>INTELLECTUAL DEVELOPMENT</a:t>
          </a:r>
          <a:endParaRPr lang="en-US" sz="900" dirty="0">
            <a:solidFill>
              <a:srgbClr val="7030A0"/>
            </a:solidFill>
          </a:endParaRPr>
        </a:p>
      </dgm:t>
    </dgm:pt>
    <dgm:pt modelId="{63461AE6-3213-45D9-B228-DB3BDDB7EF9B}" type="parTrans" cxnId="{8244803E-182A-47FE-A9C6-8075A9F26194}">
      <dgm:prSet/>
      <dgm:spPr/>
      <dgm:t>
        <a:bodyPr/>
        <a:lstStyle/>
        <a:p>
          <a:endParaRPr lang="en-US"/>
        </a:p>
      </dgm:t>
    </dgm:pt>
    <dgm:pt modelId="{B395C44A-F874-44E9-B1CC-D193D27456C5}" type="sibTrans" cxnId="{8244803E-182A-47FE-A9C6-8075A9F26194}">
      <dgm:prSet/>
      <dgm:spPr/>
      <dgm:t>
        <a:bodyPr/>
        <a:lstStyle/>
        <a:p>
          <a:endParaRPr lang="en-US"/>
        </a:p>
      </dgm:t>
    </dgm:pt>
    <dgm:pt modelId="{F2851F16-3957-483F-990E-FE3A73396512}">
      <dgm:prSet phldrT="[Texto]" custT="1"/>
      <dgm:spPr/>
      <dgm:t>
        <a:bodyPr/>
        <a:lstStyle/>
        <a:p>
          <a:pPr algn="just"/>
          <a:r>
            <a:rPr lang="en-US" sz="1600" dirty="0" smtClean="0">
              <a:latin typeface="Arial" pitchFamily="34" charset="0"/>
              <a:cs typeface="Arial" pitchFamily="34" charset="0"/>
            </a:rPr>
            <a:t> The educational system has improved since the last report in 2006.</a:t>
          </a:r>
          <a:endParaRPr lang="en-US" sz="1600" dirty="0">
            <a:latin typeface="Arial" pitchFamily="34" charset="0"/>
            <a:cs typeface="Arial" pitchFamily="34" charset="0"/>
          </a:endParaRPr>
        </a:p>
      </dgm:t>
    </dgm:pt>
    <dgm:pt modelId="{1DB8D78F-0FD7-4764-AC17-56CE0D6D4829}" type="parTrans" cxnId="{E464A5B9-99AA-4961-AE31-C28964E4AE4D}">
      <dgm:prSet/>
      <dgm:spPr/>
      <dgm:t>
        <a:bodyPr/>
        <a:lstStyle/>
        <a:p>
          <a:endParaRPr lang="en-US"/>
        </a:p>
      </dgm:t>
    </dgm:pt>
    <dgm:pt modelId="{0B291B80-E636-44D7-8E3D-294E48C66699}" type="sibTrans" cxnId="{E464A5B9-99AA-4961-AE31-C28964E4AE4D}">
      <dgm:prSet/>
      <dgm:spPr/>
      <dgm:t>
        <a:bodyPr/>
        <a:lstStyle/>
        <a:p>
          <a:endParaRPr lang="en-US"/>
        </a:p>
      </dgm:t>
    </dgm:pt>
    <dgm:pt modelId="{EDE515BC-4C34-42FC-B7CE-E3E85EFAD068}">
      <dgm:prSet phldrT="[Texto]" custT="1"/>
      <dgm:spPr/>
      <dgm:t>
        <a:bodyPr/>
        <a:lstStyle/>
        <a:p>
          <a:pPr algn="just"/>
          <a:r>
            <a:rPr lang="en-US" sz="1600" dirty="0" smtClean="0">
              <a:latin typeface="Arial" pitchFamily="34" charset="0"/>
              <a:cs typeface="Arial" pitchFamily="34" charset="0"/>
            </a:rPr>
            <a:t>Democracy</a:t>
          </a:r>
          <a:endParaRPr lang="en-US" sz="1600" dirty="0">
            <a:latin typeface="Arial" pitchFamily="34" charset="0"/>
            <a:cs typeface="Arial" pitchFamily="34" charset="0"/>
          </a:endParaRPr>
        </a:p>
      </dgm:t>
    </dgm:pt>
    <dgm:pt modelId="{4258F188-4F3E-4B25-B93D-56BD1BB34B95}" type="parTrans" cxnId="{EFD3F6B6-18C0-441D-A647-6CF1EBDCB20F}">
      <dgm:prSet/>
      <dgm:spPr/>
      <dgm:t>
        <a:bodyPr/>
        <a:lstStyle/>
        <a:p>
          <a:endParaRPr lang="en-US"/>
        </a:p>
      </dgm:t>
    </dgm:pt>
    <dgm:pt modelId="{22068D03-34DB-4170-9F01-9E7ECCF75F8D}" type="sibTrans" cxnId="{EFD3F6B6-18C0-441D-A647-6CF1EBDCB20F}">
      <dgm:prSet/>
      <dgm:spPr/>
      <dgm:t>
        <a:bodyPr/>
        <a:lstStyle/>
        <a:p>
          <a:endParaRPr lang="en-US"/>
        </a:p>
      </dgm:t>
    </dgm:pt>
    <dgm:pt modelId="{2F2EA9C5-1774-49FF-8F0E-BF1B37798B38}">
      <dgm:prSet phldrT="[Texto]" custT="1"/>
      <dgm:spPr/>
      <dgm:t>
        <a:bodyPr/>
        <a:lstStyle/>
        <a:p>
          <a:pPr algn="just"/>
          <a:r>
            <a:rPr lang="en-US" sz="1600" dirty="0" smtClean="0">
              <a:latin typeface="Arial" pitchFamily="34" charset="0"/>
              <a:cs typeface="Arial" pitchFamily="34" charset="0"/>
            </a:rPr>
            <a:t>Biodiversity Conservation</a:t>
          </a:r>
          <a:endParaRPr lang="en-US" sz="1600" dirty="0">
            <a:latin typeface="Arial" pitchFamily="34" charset="0"/>
            <a:cs typeface="Arial" pitchFamily="34" charset="0"/>
          </a:endParaRPr>
        </a:p>
      </dgm:t>
    </dgm:pt>
    <dgm:pt modelId="{B079765B-574F-49AB-BA2B-245C64E8995B}" type="parTrans" cxnId="{DA0C7A6D-8445-4673-A3A8-B46E14D90D44}">
      <dgm:prSet/>
      <dgm:spPr/>
      <dgm:t>
        <a:bodyPr/>
        <a:lstStyle/>
        <a:p>
          <a:endParaRPr lang="en-US"/>
        </a:p>
      </dgm:t>
    </dgm:pt>
    <dgm:pt modelId="{75E29BEB-7355-488F-B9C8-A0FC66947F06}" type="sibTrans" cxnId="{DA0C7A6D-8445-4673-A3A8-B46E14D90D44}">
      <dgm:prSet/>
      <dgm:spPr/>
      <dgm:t>
        <a:bodyPr/>
        <a:lstStyle/>
        <a:p>
          <a:endParaRPr lang="en-US"/>
        </a:p>
      </dgm:t>
    </dgm:pt>
    <dgm:pt modelId="{9855AF85-20F4-46DE-85AA-868EBD3B58F3}">
      <dgm:prSet phldrT="[Texto]" custT="1"/>
      <dgm:spPr/>
      <dgm:t>
        <a:bodyPr/>
        <a:lstStyle/>
        <a:p>
          <a:pPr algn="just"/>
          <a:r>
            <a:rPr lang="en-US" sz="1600" dirty="0" smtClean="0">
              <a:latin typeface="Arial" pitchFamily="34" charset="0"/>
              <a:cs typeface="Arial" pitchFamily="34" charset="0"/>
            </a:rPr>
            <a:t>Other enterprises</a:t>
          </a:r>
          <a:endParaRPr lang="en-US" sz="1600" dirty="0">
            <a:latin typeface="Arial" pitchFamily="34" charset="0"/>
            <a:cs typeface="Arial" pitchFamily="34" charset="0"/>
          </a:endParaRPr>
        </a:p>
      </dgm:t>
    </dgm:pt>
    <dgm:pt modelId="{13EE5446-4915-448B-A6D2-89C11A060A87}" type="parTrans" cxnId="{06EF1F33-C2FA-4EFE-8F52-D8580CBC58B7}">
      <dgm:prSet/>
      <dgm:spPr/>
      <dgm:t>
        <a:bodyPr/>
        <a:lstStyle/>
        <a:p>
          <a:endParaRPr lang="en-US"/>
        </a:p>
      </dgm:t>
    </dgm:pt>
    <dgm:pt modelId="{D430031A-2434-48A2-B130-A427F12EEC0D}" type="sibTrans" cxnId="{06EF1F33-C2FA-4EFE-8F52-D8580CBC58B7}">
      <dgm:prSet/>
      <dgm:spPr/>
      <dgm:t>
        <a:bodyPr/>
        <a:lstStyle/>
        <a:p>
          <a:endParaRPr lang="en-US"/>
        </a:p>
      </dgm:t>
    </dgm:pt>
    <dgm:pt modelId="{C6195323-B68A-46AA-9DAD-FCAF9976AE21}">
      <dgm:prSet phldrT="[Texto]" custT="1"/>
      <dgm:spPr/>
      <dgm:t>
        <a:bodyPr/>
        <a:lstStyle/>
        <a:p>
          <a:pPr algn="just"/>
          <a:r>
            <a:rPr lang="en-US" sz="1600" dirty="0" smtClean="0">
              <a:latin typeface="Arial" pitchFamily="34" charset="0"/>
              <a:cs typeface="Arial" pitchFamily="34" charset="0"/>
            </a:rPr>
            <a:t>The majority of students have completed the basic education.</a:t>
          </a:r>
          <a:endParaRPr lang="en-US" sz="1600" dirty="0">
            <a:latin typeface="Arial" pitchFamily="34" charset="0"/>
            <a:cs typeface="Arial" pitchFamily="34" charset="0"/>
          </a:endParaRPr>
        </a:p>
      </dgm:t>
    </dgm:pt>
    <dgm:pt modelId="{D85C6E2E-268F-4037-B094-8718436BA013}" type="parTrans" cxnId="{E5AFE914-7420-48CF-B3E1-0F6B7FE37AFB}">
      <dgm:prSet/>
      <dgm:spPr/>
      <dgm:t>
        <a:bodyPr/>
        <a:lstStyle/>
        <a:p>
          <a:endParaRPr lang="en-US"/>
        </a:p>
      </dgm:t>
    </dgm:pt>
    <dgm:pt modelId="{20ABA5FB-367A-44E2-90FC-7AE8C06530F4}" type="sibTrans" cxnId="{E5AFE914-7420-48CF-B3E1-0F6B7FE37AFB}">
      <dgm:prSet/>
      <dgm:spPr/>
      <dgm:t>
        <a:bodyPr/>
        <a:lstStyle/>
        <a:p>
          <a:endParaRPr lang="en-US"/>
        </a:p>
      </dgm:t>
    </dgm:pt>
    <dgm:pt modelId="{C96FE01B-66FE-488B-AFE3-D6FDEA00CCDD}">
      <dgm:prSet phldrT="[Texto]" custT="1"/>
      <dgm:spPr/>
      <dgm:t>
        <a:bodyPr/>
        <a:lstStyle/>
        <a:p>
          <a:pPr algn="just"/>
          <a:r>
            <a:rPr lang="en-US" sz="1600" dirty="0" smtClean="0">
              <a:latin typeface="Arial" pitchFamily="34" charset="0"/>
              <a:cs typeface="Arial" pitchFamily="34" charset="0"/>
            </a:rPr>
            <a:t>According to the USAID the social development refers to:</a:t>
          </a:r>
          <a:endParaRPr lang="en-US" sz="1600" dirty="0">
            <a:latin typeface="Arial" pitchFamily="34" charset="0"/>
            <a:cs typeface="Arial" pitchFamily="34" charset="0"/>
          </a:endParaRPr>
        </a:p>
      </dgm:t>
    </dgm:pt>
    <dgm:pt modelId="{01A5F2CC-2399-42D4-BDE3-A48C930B0F19}" type="parTrans" cxnId="{932BE9BB-2640-4DAB-A8C1-1EDACDD03BC4}">
      <dgm:prSet/>
      <dgm:spPr/>
    </dgm:pt>
    <dgm:pt modelId="{35C672C0-0E44-46A5-8C0D-48994053B1DE}" type="sibTrans" cxnId="{932BE9BB-2640-4DAB-A8C1-1EDACDD03BC4}">
      <dgm:prSet/>
      <dgm:spPr/>
    </dgm:pt>
    <dgm:pt modelId="{23DEA4DC-38EF-4F42-BBF8-4DE5C786CD3D}" type="pres">
      <dgm:prSet presAssocID="{B816911B-369C-4609-8D12-E4092422A8C5}" presName="linearFlow" presStyleCnt="0">
        <dgm:presLayoutVars>
          <dgm:dir/>
          <dgm:animLvl val="lvl"/>
          <dgm:resizeHandles val="exact"/>
        </dgm:presLayoutVars>
      </dgm:prSet>
      <dgm:spPr/>
      <dgm:t>
        <a:bodyPr/>
        <a:lstStyle/>
        <a:p>
          <a:endParaRPr lang="en-US"/>
        </a:p>
      </dgm:t>
    </dgm:pt>
    <dgm:pt modelId="{933D726B-4C25-4AFD-978D-7C221AFD8A87}" type="pres">
      <dgm:prSet presAssocID="{F9A2CABB-83DB-4E61-8D76-339F7DD0C0E4}" presName="composite" presStyleCnt="0"/>
      <dgm:spPr/>
    </dgm:pt>
    <dgm:pt modelId="{5B621CB9-CAD5-48DC-9603-DC965F992E42}" type="pres">
      <dgm:prSet presAssocID="{F9A2CABB-83DB-4E61-8D76-339F7DD0C0E4}" presName="parentText" presStyleLbl="alignNode1" presStyleIdx="0" presStyleCnt="3" custScaleX="118455">
        <dgm:presLayoutVars>
          <dgm:chMax val="1"/>
          <dgm:bulletEnabled val="1"/>
        </dgm:presLayoutVars>
      </dgm:prSet>
      <dgm:spPr/>
      <dgm:t>
        <a:bodyPr/>
        <a:lstStyle/>
        <a:p>
          <a:endParaRPr lang="en-US"/>
        </a:p>
      </dgm:t>
    </dgm:pt>
    <dgm:pt modelId="{E8C6D59D-C0F5-489A-BDF8-6AEFD53BBD6E}" type="pres">
      <dgm:prSet presAssocID="{F9A2CABB-83DB-4E61-8D76-339F7DD0C0E4}" presName="descendantText" presStyleLbl="alignAcc1" presStyleIdx="0" presStyleCnt="3" custLinFactNeighborX="3180" custLinFactNeighborY="7783">
        <dgm:presLayoutVars>
          <dgm:bulletEnabled val="1"/>
        </dgm:presLayoutVars>
      </dgm:prSet>
      <dgm:spPr/>
      <dgm:t>
        <a:bodyPr/>
        <a:lstStyle/>
        <a:p>
          <a:endParaRPr lang="en-US"/>
        </a:p>
      </dgm:t>
    </dgm:pt>
    <dgm:pt modelId="{32F232CA-C964-448F-92B9-BFDA5661CB36}" type="pres">
      <dgm:prSet presAssocID="{54594344-E0CB-49C7-B8AD-A0DBBC7CF285}" presName="sp" presStyleCnt="0"/>
      <dgm:spPr/>
    </dgm:pt>
    <dgm:pt modelId="{41F3E2C6-8DA3-496D-8FE7-DBE1226AA351}" type="pres">
      <dgm:prSet presAssocID="{77B417D6-2A2D-4255-8BCE-8D953F002A7F}" presName="composite" presStyleCnt="0"/>
      <dgm:spPr/>
    </dgm:pt>
    <dgm:pt modelId="{4BD2666F-1148-4602-8F34-3E56563D8523}" type="pres">
      <dgm:prSet presAssocID="{77B417D6-2A2D-4255-8BCE-8D953F002A7F}" presName="parentText" presStyleLbl="alignNode1" presStyleIdx="1" presStyleCnt="3">
        <dgm:presLayoutVars>
          <dgm:chMax val="1"/>
          <dgm:bulletEnabled val="1"/>
        </dgm:presLayoutVars>
      </dgm:prSet>
      <dgm:spPr/>
      <dgm:t>
        <a:bodyPr/>
        <a:lstStyle/>
        <a:p>
          <a:endParaRPr lang="en-US"/>
        </a:p>
      </dgm:t>
    </dgm:pt>
    <dgm:pt modelId="{98B1B370-1B33-4C42-AD1B-9482D9F8E231}" type="pres">
      <dgm:prSet presAssocID="{77B417D6-2A2D-4255-8BCE-8D953F002A7F}" presName="descendantText" presStyleLbl="alignAcc1" presStyleIdx="1" presStyleCnt="3" custScaleY="147340">
        <dgm:presLayoutVars>
          <dgm:bulletEnabled val="1"/>
        </dgm:presLayoutVars>
      </dgm:prSet>
      <dgm:spPr/>
      <dgm:t>
        <a:bodyPr/>
        <a:lstStyle/>
        <a:p>
          <a:endParaRPr lang="en-US"/>
        </a:p>
      </dgm:t>
    </dgm:pt>
    <dgm:pt modelId="{62D802E3-D5F0-412B-B424-D07C00C9088E}" type="pres">
      <dgm:prSet presAssocID="{9C12408B-3EB0-41C2-8EB0-D68BB207C5CC}" presName="sp" presStyleCnt="0"/>
      <dgm:spPr/>
    </dgm:pt>
    <dgm:pt modelId="{2C6A9C78-0E62-4A78-A4E9-C500BA7FACE2}" type="pres">
      <dgm:prSet presAssocID="{D80279B6-FEA9-4B05-8345-B363FA422C1E}" presName="composite" presStyleCnt="0"/>
      <dgm:spPr/>
    </dgm:pt>
    <dgm:pt modelId="{B9D6311C-23E4-4B66-9DEB-91096F4DE238}" type="pres">
      <dgm:prSet presAssocID="{D80279B6-FEA9-4B05-8345-B363FA422C1E}" presName="parentText" presStyleLbl="alignNode1" presStyleIdx="2" presStyleCnt="3">
        <dgm:presLayoutVars>
          <dgm:chMax val="1"/>
          <dgm:bulletEnabled val="1"/>
        </dgm:presLayoutVars>
      </dgm:prSet>
      <dgm:spPr/>
      <dgm:t>
        <a:bodyPr/>
        <a:lstStyle/>
        <a:p>
          <a:endParaRPr lang="en-US"/>
        </a:p>
      </dgm:t>
    </dgm:pt>
    <dgm:pt modelId="{F43F48B3-D259-466B-93DC-7115B3C107B0}" type="pres">
      <dgm:prSet presAssocID="{D80279B6-FEA9-4B05-8345-B363FA422C1E}" presName="descendantText" presStyleLbl="alignAcc1" presStyleIdx="2" presStyleCnt="3" custScaleY="116450">
        <dgm:presLayoutVars>
          <dgm:bulletEnabled val="1"/>
        </dgm:presLayoutVars>
      </dgm:prSet>
      <dgm:spPr/>
      <dgm:t>
        <a:bodyPr/>
        <a:lstStyle/>
        <a:p>
          <a:endParaRPr lang="en-US"/>
        </a:p>
      </dgm:t>
    </dgm:pt>
  </dgm:ptLst>
  <dgm:cxnLst>
    <dgm:cxn modelId="{96A2DAAB-65A7-4BA7-B5D6-60CD2A1CC5F4}" srcId="{B816911B-369C-4609-8D12-E4092422A8C5}" destId="{77B417D6-2A2D-4255-8BCE-8D953F002A7F}" srcOrd="1" destOrd="0" parTransId="{19FC424A-DA46-4F26-9F80-5473F627AAEA}" sibTransId="{9C12408B-3EB0-41C2-8EB0-D68BB207C5CC}"/>
    <dgm:cxn modelId="{588C61E3-DA20-42F0-AF5C-8C4D1F0B1EFC}" type="presOf" srcId="{2F2EA9C5-1774-49FF-8F0E-BF1B37798B38}" destId="{98B1B370-1B33-4C42-AD1B-9482D9F8E231}" srcOrd="0" destOrd="3" presId="urn:microsoft.com/office/officeart/2005/8/layout/chevron2"/>
    <dgm:cxn modelId="{EF0523A7-4ECA-4BB8-B01E-E851E5396490}" type="presOf" srcId="{C96FE01B-66FE-488B-AFE3-D6FDEA00CCDD}" destId="{98B1B370-1B33-4C42-AD1B-9482D9F8E231}" srcOrd="0" destOrd="0" presId="urn:microsoft.com/office/officeart/2005/8/layout/chevron2"/>
    <dgm:cxn modelId="{06EF1F33-C2FA-4EFE-8F52-D8580CBC58B7}" srcId="{77B417D6-2A2D-4255-8BCE-8D953F002A7F}" destId="{9855AF85-20F4-46DE-85AA-868EBD3B58F3}" srcOrd="4" destOrd="0" parTransId="{13EE5446-4915-448B-A6D2-89C11A060A87}" sibTransId="{D430031A-2434-48A2-B130-A427F12EEC0D}"/>
    <dgm:cxn modelId="{5766BF9D-958A-4227-B238-ACB8DC09F3B3}" type="presOf" srcId="{EC12A016-CCCB-460A-8913-B3DC0B2BFE8D}" destId="{98B1B370-1B33-4C42-AD1B-9482D9F8E231}" srcOrd="0" destOrd="1" presId="urn:microsoft.com/office/officeart/2005/8/layout/chevron2"/>
    <dgm:cxn modelId="{4CD22A07-0E52-4C23-89CE-F834E12426AF}" type="presOf" srcId="{EDE515BC-4C34-42FC-B7CE-E3E85EFAD068}" destId="{98B1B370-1B33-4C42-AD1B-9482D9F8E231}" srcOrd="0" destOrd="2" presId="urn:microsoft.com/office/officeart/2005/8/layout/chevron2"/>
    <dgm:cxn modelId="{69D41FE9-DF6C-4573-8967-844A24E51E04}" srcId="{77B417D6-2A2D-4255-8BCE-8D953F002A7F}" destId="{EC12A016-CCCB-460A-8913-B3DC0B2BFE8D}" srcOrd="1" destOrd="0" parTransId="{32E3BD9A-58B3-45A5-A3DB-4A67C22F4F79}" sibTransId="{0C93A394-F825-4306-B06E-AB1638C175ED}"/>
    <dgm:cxn modelId="{60501CC9-68ED-4163-B71D-9E756073CFB5}" type="presOf" srcId="{F9A2CABB-83DB-4E61-8D76-339F7DD0C0E4}" destId="{5B621CB9-CAD5-48DC-9603-DC965F992E42}" srcOrd="0" destOrd="0" presId="urn:microsoft.com/office/officeart/2005/8/layout/chevron2"/>
    <dgm:cxn modelId="{8244803E-182A-47FE-A9C6-8075A9F26194}" srcId="{B816911B-369C-4609-8D12-E4092422A8C5}" destId="{D80279B6-FEA9-4B05-8345-B363FA422C1E}" srcOrd="2" destOrd="0" parTransId="{63461AE6-3213-45D9-B228-DB3BDDB7EF9B}" sibTransId="{B395C44A-F874-44E9-B1CC-D193D27456C5}"/>
    <dgm:cxn modelId="{005EF892-5228-458D-91BA-4A37CB24ED6C}" srcId="{F9A2CABB-83DB-4E61-8D76-339F7DD0C0E4}" destId="{53E19B10-EEDF-4731-988D-7A4C6CA89985}" srcOrd="0" destOrd="0" parTransId="{85A66A63-EF3F-4BAC-B1B4-FCBD8CA1A90F}" sibTransId="{CE994F0C-16E2-4E9E-A12E-3486FA45B558}"/>
    <dgm:cxn modelId="{EFD3F6B6-18C0-441D-A647-6CF1EBDCB20F}" srcId="{77B417D6-2A2D-4255-8BCE-8D953F002A7F}" destId="{EDE515BC-4C34-42FC-B7CE-E3E85EFAD068}" srcOrd="2" destOrd="0" parTransId="{4258F188-4F3E-4B25-B93D-56BD1BB34B95}" sibTransId="{22068D03-34DB-4170-9F01-9E7ECCF75F8D}"/>
    <dgm:cxn modelId="{011F4420-DBC7-4CDF-B525-21ED5B67714D}" type="presOf" srcId="{9855AF85-20F4-46DE-85AA-868EBD3B58F3}" destId="{98B1B370-1B33-4C42-AD1B-9482D9F8E231}" srcOrd="0" destOrd="4" presId="urn:microsoft.com/office/officeart/2005/8/layout/chevron2"/>
    <dgm:cxn modelId="{453467B8-1FF6-47A6-92EB-1BF1D38F3D7A}" type="presOf" srcId="{D80279B6-FEA9-4B05-8345-B363FA422C1E}" destId="{B9D6311C-23E4-4B66-9DEB-91096F4DE238}" srcOrd="0" destOrd="0" presId="urn:microsoft.com/office/officeart/2005/8/layout/chevron2"/>
    <dgm:cxn modelId="{E5AFE914-7420-48CF-B3E1-0F6B7FE37AFB}" srcId="{D80279B6-FEA9-4B05-8345-B363FA422C1E}" destId="{C6195323-B68A-46AA-9DAD-FCAF9976AE21}" srcOrd="1" destOrd="0" parTransId="{D85C6E2E-268F-4037-B094-8718436BA013}" sibTransId="{20ABA5FB-367A-44E2-90FC-7AE8C06530F4}"/>
    <dgm:cxn modelId="{527BAB4E-A335-42C3-866A-75AC2323BB79}" type="presOf" srcId="{53E19B10-EEDF-4731-988D-7A4C6CA89985}" destId="{E8C6D59D-C0F5-489A-BDF8-6AEFD53BBD6E}" srcOrd="0" destOrd="0" presId="urn:microsoft.com/office/officeart/2005/8/layout/chevron2"/>
    <dgm:cxn modelId="{E464A5B9-99AA-4961-AE31-C28964E4AE4D}" srcId="{D80279B6-FEA9-4B05-8345-B363FA422C1E}" destId="{F2851F16-3957-483F-990E-FE3A73396512}" srcOrd="0" destOrd="0" parTransId="{1DB8D78F-0FD7-4764-AC17-56CE0D6D4829}" sibTransId="{0B291B80-E636-44D7-8E3D-294E48C66699}"/>
    <dgm:cxn modelId="{932BE9BB-2640-4DAB-A8C1-1EDACDD03BC4}" srcId="{77B417D6-2A2D-4255-8BCE-8D953F002A7F}" destId="{C96FE01B-66FE-488B-AFE3-D6FDEA00CCDD}" srcOrd="0" destOrd="0" parTransId="{01A5F2CC-2399-42D4-BDE3-A48C930B0F19}" sibTransId="{35C672C0-0E44-46A5-8C0D-48994053B1DE}"/>
    <dgm:cxn modelId="{E8643A7D-323F-486F-95FA-DB5BC482F282}" type="presOf" srcId="{F2851F16-3957-483F-990E-FE3A73396512}" destId="{F43F48B3-D259-466B-93DC-7115B3C107B0}" srcOrd="0" destOrd="0" presId="urn:microsoft.com/office/officeart/2005/8/layout/chevron2"/>
    <dgm:cxn modelId="{6DC2CA1B-C670-4F42-8FC3-4170AB0B993E}" type="presOf" srcId="{77B417D6-2A2D-4255-8BCE-8D953F002A7F}" destId="{4BD2666F-1148-4602-8F34-3E56563D8523}" srcOrd="0" destOrd="0" presId="urn:microsoft.com/office/officeart/2005/8/layout/chevron2"/>
    <dgm:cxn modelId="{DA0C7A6D-8445-4673-A3A8-B46E14D90D44}" srcId="{77B417D6-2A2D-4255-8BCE-8D953F002A7F}" destId="{2F2EA9C5-1774-49FF-8F0E-BF1B37798B38}" srcOrd="3" destOrd="0" parTransId="{B079765B-574F-49AB-BA2B-245C64E8995B}" sibTransId="{75E29BEB-7355-488F-B9C8-A0FC66947F06}"/>
    <dgm:cxn modelId="{53D87D80-6D89-4CED-AC2F-6E70425ECCFA}" type="presOf" srcId="{C6195323-B68A-46AA-9DAD-FCAF9976AE21}" destId="{F43F48B3-D259-466B-93DC-7115B3C107B0}" srcOrd="0" destOrd="1" presId="urn:microsoft.com/office/officeart/2005/8/layout/chevron2"/>
    <dgm:cxn modelId="{19F10340-CAC5-4E9D-9244-B25CB77C0372}" srcId="{B816911B-369C-4609-8D12-E4092422A8C5}" destId="{F9A2CABB-83DB-4E61-8D76-339F7DD0C0E4}" srcOrd="0" destOrd="0" parTransId="{2EC31525-3841-4C3B-B159-BB79CA2B4876}" sibTransId="{54594344-E0CB-49C7-B8AD-A0DBBC7CF285}"/>
    <dgm:cxn modelId="{EA352962-5271-4B51-85A5-E9B32D7E3EF6}" type="presOf" srcId="{B816911B-369C-4609-8D12-E4092422A8C5}" destId="{23DEA4DC-38EF-4F42-BBF8-4DE5C786CD3D}" srcOrd="0" destOrd="0" presId="urn:microsoft.com/office/officeart/2005/8/layout/chevron2"/>
    <dgm:cxn modelId="{D7E5C015-5173-4E1C-97D4-8CD5D9109532}" type="presParOf" srcId="{23DEA4DC-38EF-4F42-BBF8-4DE5C786CD3D}" destId="{933D726B-4C25-4AFD-978D-7C221AFD8A87}" srcOrd="0" destOrd="0" presId="urn:microsoft.com/office/officeart/2005/8/layout/chevron2"/>
    <dgm:cxn modelId="{EADC8750-8328-459D-B649-1D0FD8FAE019}" type="presParOf" srcId="{933D726B-4C25-4AFD-978D-7C221AFD8A87}" destId="{5B621CB9-CAD5-48DC-9603-DC965F992E42}" srcOrd="0" destOrd="0" presId="urn:microsoft.com/office/officeart/2005/8/layout/chevron2"/>
    <dgm:cxn modelId="{AA8B06E2-C649-47D8-8DFE-12940AB92CDA}" type="presParOf" srcId="{933D726B-4C25-4AFD-978D-7C221AFD8A87}" destId="{E8C6D59D-C0F5-489A-BDF8-6AEFD53BBD6E}" srcOrd="1" destOrd="0" presId="urn:microsoft.com/office/officeart/2005/8/layout/chevron2"/>
    <dgm:cxn modelId="{1F2B33CE-FFA2-429B-8B68-F8DAAAA385D7}" type="presParOf" srcId="{23DEA4DC-38EF-4F42-BBF8-4DE5C786CD3D}" destId="{32F232CA-C964-448F-92B9-BFDA5661CB36}" srcOrd="1" destOrd="0" presId="urn:microsoft.com/office/officeart/2005/8/layout/chevron2"/>
    <dgm:cxn modelId="{05CFA049-6857-454C-832E-AAED30595B9B}" type="presParOf" srcId="{23DEA4DC-38EF-4F42-BBF8-4DE5C786CD3D}" destId="{41F3E2C6-8DA3-496D-8FE7-DBE1226AA351}" srcOrd="2" destOrd="0" presId="urn:microsoft.com/office/officeart/2005/8/layout/chevron2"/>
    <dgm:cxn modelId="{D3D7611F-5F2F-4305-AF50-70DD46C4CC92}" type="presParOf" srcId="{41F3E2C6-8DA3-496D-8FE7-DBE1226AA351}" destId="{4BD2666F-1148-4602-8F34-3E56563D8523}" srcOrd="0" destOrd="0" presId="urn:microsoft.com/office/officeart/2005/8/layout/chevron2"/>
    <dgm:cxn modelId="{7277296D-54ED-4106-BB8A-A66F742A54CA}" type="presParOf" srcId="{41F3E2C6-8DA3-496D-8FE7-DBE1226AA351}" destId="{98B1B370-1B33-4C42-AD1B-9482D9F8E231}" srcOrd="1" destOrd="0" presId="urn:microsoft.com/office/officeart/2005/8/layout/chevron2"/>
    <dgm:cxn modelId="{8E95104D-4728-4FD2-B31E-C95B5F28C7EE}" type="presParOf" srcId="{23DEA4DC-38EF-4F42-BBF8-4DE5C786CD3D}" destId="{62D802E3-D5F0-412B-B424-D07C00C9088E}" srcOrd="3" destOrd="0" presId="urn:microsoft.com/office/officeart/2005/8/layout/chevron2"/>
    <dgm:cxn modelId="{0632602F-633B-4CCB-8EE7-82A035EF2320}" type="presParOf" srcId="{23DEA4DC-38EF-4F42-BBF8-4DE5C786CD3D}" destId="{2C6A9C78-0E62-4A78-A4E9-C500BA7FACE2}" srcOrd="4" destOrd="0" presId="urn:microsoft.com/office/officeart/2005/8/layout/chevron2"/>
    <dgm:cxn modelId="{E23147D4-3D86-478D-9795-696857F01D1B}" type="presParOf" srcId="{2C6A9C78-0E62-4A78-A4E9-C500BA7FACE2}" destId="{B9D6311C-23E4-4B66-9DEB-91096F4DE238}" srcOrd="0" destOrd="0" presId="urn:microsoft.com/office/officeart/2005/8/layout/chevron2"/>
    <dgm:cxn modelId="{753B85DF-7B03-4F83-A8CF-60DAA12721C9}" type="presParOf" srcId="{2C6A9C78-0E62-4A78-A4E9-C500BA7FACE2}" destId="{F43F48B3-D259-466B-93DC-7115B3C107B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B1D74D-39C0-4C42-93BB-BC664F75B7AB}"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084B3002-A1AB-41C5-BA9B-5E57766995F1}">
      <dgm:prSet phldrT="[Texto]" custT="1"/>
      <dgm:spPr/>
      <dgm:t>
        <a:bodyPr/>
        <a:lstStyle/>
        <a:p>
          <a:pPr algn="ctr"/>
          <a:r>
            <a:rPr lang="en-US" sz="1600" dirty="0" smtClean="0"/>
            <a:t>According</a:t>
          </a:r>
          <a:r>
            <a:rPr lang="en-US" sz="1600" baseline="0" dirty="0" smtClean="0"/>
            <a:t> to Opal Dunn</a:t>
          </a:r>
        </a:p>
        <a:p>
          <a:pPr algn="ctr"/>
          <a:r>
            <a:rPr lang="en-US" sz="1600" baseline="0" dirty="0" smtClean="0"/>
            <a:t>LITTLE CHILDREN LEARN ENGLISH</a:t>
          </a:r>
          <a:endParaRPr lang="en-US" sz="1600" dirty="0"/>
        </a:p>
      </dgm:t>
    </dgm:pt>
    <dgm:pt modelId="{0403D06B-4EB5-459B-A23C-ADC1F198ED70}" type="parTrans" cxnId="{58333B4E-960B-4D9D-AEF8-645E10E222A9}">
      <dgm:prSet/>
      <dgm:spPr/>
      <dgm:t>
        <a:bodyPr/>
        <a:lstStyle/>
        <a:p>
          <a:endParaRPr lang="en-US"/>
        </a:p>
      </dgm:t>
    </dgm:pt>
    <dgm:pt modelId="{4E7F0243-FDE4-4753-BFB5-5B6050DC904F}" type="sibTrans" cxnId="{58333B4E-960B-4D9D-AEF8-645E10E222A9}">
      <dgm:prSet/>
      <dgm:spPr/>
      <dgm:t>
        <a:bodyPr/>
        <a:lstStyle/>
        <a:p>
          <a:endParaRPr lang="en-US"/>
        </a:p>
      </dgm:t>
    </dgm:pt>
    <dgm:pt modelId="{1BEA68A7-42EE-475B-8017-E95C6F154D87}">
      <dgm:prSet phldrT="[Texto]" custT="1"/>
      <dgm:spPr/>
      <dgm:t>
        <a:bodyPr/>
        <a:lstStyle/>
        <a:p>
          <a:r>
            <a:rPr lang="en-US" sz="1400" dirty="0" smtClean="0"/>
            <a:t>According to Victor </a:t>
          </a:r>
          <a:r>
            <a:rPr lang="en-US" sz="1400" dirty="0" err="1" smtClean="0"/>
            <a:t>García</a:t>
          </a:r>
          <a:endParaRPr lang="en-US" sz="1400" dirty="0" smtClean="0"/>
        </a:p>
        <a:p>
          <a:r>
            <a:rPr lang="en-US" sz="1400" dirty="0" smtClean="0"/>
            <a:t>STUDENTS HAVE MORE RESOURCES TO LOOK FOR INFORMATION</a:t>
          </a:r>
          <a:endParaRPr lang="en-US" sz="1400" dirty="0"/>
        </a:p>
      </dgm:t>
    </dgm:pt>
    <dgm:pt modelId="{BB3CA757-1939-4344-AD9E-B29F71B30D27}" type="parTrans" cxnId="{86C22A6F-759F-4FBD-BB5C-880882816176}">
      <dgm:prSet/>
      <dgm:spPr/>
      <dgm:t>
        <a:bodyPr/>
        <a:lstStyle/>
        <a:p>
          <a:endParaRPr lang="en-US"/>
        </a:p>
      </dgm:t>
    </dgm:pt>
    <dgm:pt modelId="{584D9ACD-E75B-4405-88DA-90E7341CD467}" type="sibTrans" cxnId="{86C22A6F-759F-4FBD-BB5C-880882816176}">
      <dgm:prSet/>
      <dgm:spPr/>
      <dgm:t>
        <a:bodyPr/>
        <a:lstStyle/>
        <a:p>
          <a:endParaRPr lang="en-US"/>
        </a:p>
      </dgm:t>
    </dgm:pt>
    <dgm:pt modelId="{498B83AC-6816-462E-A650-23D096F7E6F9}">
      <dgm:prSet phldrT="[Texto]" custT="1"/>
      <dgm:spPr/>
      <dgm:t>
        <a:bodyPr/>
        <a:lstStyle/>
        <a:p>
          <a:r>
            <a:rPr lang="en-US" sz="1600" dirty="0" smtClean="0"/>
            <a:t>According to David Cristal</a:t>
          </a:r>
        </a:p>
        <a:p>
          <a:r>
            <a:rPr lang="en-US" sz="1600" dirty="0" smtClean="0"/>
            <a:t>ENGLISH IS A GLOBAL LANGUAGE</a:t>
          </a:r>
          <a:endParaRPr lang="en-US" sz="1600" dirty="0"/>
        </a:p>
      </dgm:t>
    </dgm:pt>
    <dgm:pt modelId="{4EB7FC54-470E-4605-B203-2C63C92532E4}" type="parTrans" cxnId="{05AA4B92-20D6-4C25-87C5-1C15D6773066}">
      <dgm:prSet/>
      <dgm:spPr/>
      <dgm:t>
        <a:bodyPr/>
        <a:lstStyle/>
        <a:p>
          <a:endParaRPr lang="en-US"/>
        </a:p>
      </dgm:t>
    </dgm:pt>
    <dgm:pt modelId="{154BD1BA-CA0A-4109-9CA9-23224F793940}" type="sibTrans" cxnId="{05AA4B92-20D6-4C25-87C5-1C15D6773066}">
      <dgm:prSet/>
      <dgm:spPr/>
      <dgm:t>
        <a:bodyPr/>
        <a:lstStyle/>
        <a:p>
          <a:endParaRPr lang="en-US"/>
        </a:p>
      </dgm:t>
    </dgm:pt>
    <dgm:pt modelId="{C1AB9717-A133-458A-8A41-73083D48021A}">
      <dgm:prSet custT="1"/>
      <dgm:spPr/>
      <dgm:t>
        <a:bodyPr/>
        <a:lstStyle/>
        <a:p>
          <a:r>
            <a:rPr lang="en-US" sz="1600" dirty="0" smtClean="0"/>
            <a:t>According to Edison </a:t>
          </a:r>
          <a:r>
            <a:rPr lang="en-US" sz="1600" dirty="0" err="1" smtClean="0"/>
            <a:t>Santacruz</a:t>
          </a:r>
          <a:endParaRPr lang="en-US" sz="1600" dirty="0" smtClean="0"/>
        </a:p>
        <a:p>
          <a:r>
            <a:rPr lang="en-US" sz="1600" dirty="0" smtClean="0"/>
            <a:t>EVERYBODY WANTS TO SPEAK ENGLISH</a:t>
          </a:r>
          <a:endParaRPr lang="en-US" sz="1600" dirty="0"/>
        </a:p>
      </dgm:t>
    </dgm:pt>
    <dgm:pt modelId="{7029B645-88AB-4FAB-B473-663A96EC96E6}" type="parTrans" cxnId="{ACADF661-2F9D-4237-A510-3E307EAB3B4D}">
      <dgm:prSet/>
      <dgm:spPr/>
      <dgm:t>
        <a:bodyPr/>
        <a:lstStyle/>
        <a:p>
          <a:endParaRPr lang="en-US"/>
        </a:p>
      </dgm:t>
    </dgm:pt>
    <dgm:pt modelId="{B39CE2CF-59F7-4231-A8D5-73223617EA41}" type="sibTrans" cxnId="{ACADF661-2F9D-4237-A510-3E307EAB3B4D}">
      <dgm:prSet/>
      <dgm:spPr/>
      <dgm:t>
        <a:bodyPr/>
        <a:lstStyle/>
        <a:p>
          <a:endParaRPr lang="en-US"/>
        </a:p>
      </dgm:t>
    </dgm:pt>
    <dgm:pt modelId="{2B57B00A-72C9-4828-8081-EB2BD293D32C}" type="pres">
      <dgm:prSet presAssocID="{BFB1D74D-39C0-4C42-93BB-BC664F75B7AB}" presName="matrix" presStyleCnt="0">
        <dgm:presLayoutVars>
          <dgm:chMax val="1"/>
          <dgm:dir/>
          <dgm:resizeHandles val="exact"/>
        </dgm:presLayoutVars>
      </dgm:prSet>
      <dgm:spPr/>
      <dgm:t>
        <a:bodyPr/>
        <a:lstStyle/>
        <a:p>
          <a:endParaRPr lang="en-US"/>
        </a:p>
      </dgm:t>
    </dgm:pt>
    <dgm:pt modelId="{3CBC55A8-413E-4BF1-9838-2884A87910A5}" type="pres">
      <dgm:prSet presAssocID="{BFB1D74D-39C0-4C42-93BB-BC664F75B7AB}" presName="axisShape" presStyleLbl="bgShp" presStyleIdx="0" presStyleCnt="1"/>
      <dgm:spPr/>
    </dgm:pt>
    <dgm:pt modelId="{A8923B99-130A-4A21-B42A-90D256F4C58E}" type="pres">
      <dgm:prSet presAssocID="{BFB1D74D-39C0-4C42-93BB-BC664F75B7AB}" presName="rect1" presStyleLbl="node1" presStyleIdx="0" presStyleCnt="4">
        <dgm:presLayoutVars>
          <dgm:chMax val="0"/>
          <dgm:chPref val="0"/>
          <dgm:bulletEnabled val="1"/>
        </dgm:presLayoutVars>
      </dgm:prSet>
      <dgm:spPr/>
      <dgm:t>
        <a:bodyPr/>
        <a:lstStyle/>
        <a:p>
          <a:endParaRPr lang="en-US"/>
        </a:p>
      </dgm:t>
    </dgm:pt>
    <dgm:pt modelId="{F672A800-F9D6-4DC4-84B6-E03F14D5337E}" type="pres">
      <dgm:prSet presAssocID="{BFB1D74D-39C0-4C42-93BB-BC664F75B7AB}" presName="rect2" presStyleLbl="node1" presStyleIdx="1" presStyleCnt="4">
        <dgm:presLayoutVars>
          <dgm:chMax val="0"/>
          <dgm:chPref val="0"/>
          <dgm:bulletEnabled val="1"/>
        </dgm:presLayoutVars>
      </dgm:prSet>
      <dgm:spPr/>
      <dgm:t>
        <a:bodyPr/>
        <a:lstStyle/>
        <a:p>
          <a:endParaRPr lang="en-US"/>
        </a:p>
      </dgm:t>
    </dgm:pt>
    <dgm:pt modelId="{2F9C1CEF-26B8-40BD-8622-9FC5D6E01BB2}" type="pres">
      <dgm:prSet presAssocID="{BFB1D74D-39C0-4C42-93BB-BC664F75B7AB}" presName="rect3" presStyleLbl="node1" presStyleIdx="2" presStyleCnt="4">
        <dgm:presLayoutVars>
          <dgm:chMax val="0"/>
          <dgm:chPref val="0"/>
          <dgm:bulletEnabled val="1"/>
        </dgm:presLayoutVars>
      </dgm:prSet>
      <dgm:spPr/>
      <dgm:t>
        <a:bodyPr/>
        <a:lstStyle/>
        <a:p>
          <a:endParaRPr lang="en-US"/>
        </a:p>
      </dgm:t>
    </dgm:pt>
    <dgm:pt modelId="{A52D6807-27AC-48F1-BECD-4E4CEBA9FF24}" type="pres">
      <dgm:prSet presAssocID="{BFB1D74D-39C0-4C42-93BB-BC664F75B7AB}" presName="rect4" presStyleLbl="node1" presStyleIdx="3" presStyleCnt="4">
        <dgm:presLayoutVars>
          <dgm:chMax val="0"/>
          <dgm:chPref val="0"/>
          <dgm:bulletEnabled val="1"/>
        </dgm:presLayoutVars>
      </dgm:prSet>
      <dgm:spPr/>
      <dgm:t>
        <a:bodyPr/>
        <a:lstStyle/>
        <a:p>
          <a:endParaRPr lang="en-US"/>
        </a:p>
      </dgm:t>
    </dgm:pt>
  </dgm:ptLst>
  <dgm:cxnLst>
    <dgm:cxn modelId="{58333B4E-960B-4D9D-AEF8-645E10E222A9}" srcId="{BFB1D74D-39C0-4C42-93BB-BC664F75B7AB}" destId="{084B3002-A1AB-41C5-BA9B-5E57766995F1}" srcOrd="0" destOrd="0" parTransId="{0403D06B-4EB5-459B-A23C-ADC1F198ED70}" sibTransId="{4E7F0243-FDE4-4753-BFB5-5B6050DC904F}"/>
    <dgm:cxn modelId="{15A1DE9D-A0DD-49B2-BEB5-0CA4D32C3649}" type="presOf" srcId="{084B3002-A1AB-41C5-BA9B-5E57766995F1}" destId="{A8923B99-130A-4A21-B42A-90D256F4C58E}" srcOrd="0" destOrd="0" presId="urn:microsoft.com/office/officeart/2005/8/layout/matrix2"/>
    <dgm:cxn modelId="{05AA4B92-20D6-4C25-87C5-1C15D6773066}" srcId="{BFB1D74D-39C0-4C42-93BB-BC664F75B7AB}" destId="{498B83AC-6816-462E-A650-23D096F7E6F9}" srcOrd="2" destOrd="0" parTransId="{4EB7FC54-470E-4605-B203-2C63C92532E4}" sibTransId="{154BD1BA-CA0A-4109-9CA9-23224F793940}"/>
    <dgm:cxn modelId="{3EB3920F-2B6C-4A4E-9513-30F8C5DF352F}" type="presOf" srcId="{498B83AC-6816-462E-A650-23D096F7E6F9}" destId="{2F9C1CEF-26B8-40BD-8622-9FC5D6E01BB2}" srcOrd="0" destOrd="0" presId="urn:microsoft.com/office/officeart/2005/8/layout/matrix2"/>
    <dgm:cxn modelId="{2D2E1E6E-0534-491C-AF32-8E2DE997D2C5}" type="presOf" srcId="{C1AB9717-A133-458A-8A41-73083D48021A}" destId="{A52D6807-27AC-48F1-BECD-4E4CEBA9FF24}" srcOrd="0" destOrd="0" presId="urn:microsoft.com/office/officeart/2005/8/layout/matrix2"/>
    <dgm:cxn modelId="{86C22A6F-759F-4FBD-BB5C-880882816176}" srcId="{BFB1D74D-39C0-4C42-93BB-BC664F75B7AB}" destId="{1BEA68A7-42EE-475B-8017-E95C6F154D87}" srcOrd="1" destOrd="0" parTransId="{BB3CA757-1939-4344-AD9E-B29F71B30D27}" sibTransId="{584D9ACD-E75B-4405-88DA-90E7341CD467}"/>
    <dgm:cxn modelId="{C0505ABD-B7AA-490A-AF34-BAFF071041E8}" type="presOf" srcId="{BFB1D74D-39C0-4C42-93BB-BC664F75B7AB}" destId="{2B57B00A-72C9-4828-8081-EB2BD293D32C}" srcOrd="0" destOrd="0" presId="urn:microsoft.com/office/officeart/2005/8/layout/matrix2"/>
    <dgm:cxn modelId="{43AE7CB3-29B5-45F9-8DBC-B1C478D1DF6C}" type="presOf" srcId="{1BEA68A7-42EE-475B-8017-E95C6F154D87}" destId="{F672A800-F9D6-4DC4-84B6-E03F14D5337E}" srcOrd="0" destOrd="0" presId="urn:microsoft.com/office/officeart/2005/8/layout/matrix2"/>
    <dgm:cxn modelId="{ACADF661-2F9D-4237-A510-3E307EAB3B4D}" srcId="{BFB1D74D-39C0-4C42-93BB-BC664F75B7AB}" destId="{C1AB9717-A133-458A-8A41-73083D48021A}" srcOrd="3" destOrd="0" parTransId="{7029B645-88AB-4FAB-B473-663A96EC96E6}" sibTransId="{B39CE2CF-59F7-4231-A8D5-73223617EA41}"/>
    <dgm:cxn modelId="{6EC9E7C5-F80B-4E16-ADC5-0558FDE07D35}" type="presParOf" srcId="{2B57B00A-72C9-4828-8081-EB2BD293D32C}" destId="{3CBC55A8-413E-4BF1-9838-2884A87910A5}" srcOrd="0" destOrd="0" presId="urn:microsoft.com/office/officeart/2005/8/layout/matrix2"/>
    <dgm:cxn modelId="{D80CCF4B-C214-4E9E-8F8F-C51DEEACCC2A}" type="presParOf" srcId="{2B57B00A-72C9-4828-8081-EB2BD293D32C}" destId="{A8923B99-130A-4A21-B42A-90D256F4C58E}" srcOrd="1" destOrd="0" presId="urn:microsoft.com/office/officeart/2005/8/layout/matrix2"/>
    <dgm:cxn modelId="{3C948CEE-CD05-4E12-BE67-C03D1E25C543}" type="presParOf" srcId="{2B57B00A-72C9-4828-8081-EB2BD293D32C}" destId="{F672A800-F9D6-4DC4-84B6-E03F14D5337E}" srcOrd="2" destOrd="0" presId="urn:microsoft.com/office/officeart/2005/8/layout/matrix2"/>
    <dgm:cxn modelId="{27E1BC66-D6EF-4115-B419-5BA1FDF1619D}" type="presParOf" srcId="{2B57B00A-72C9-4828-8081-EB2BD293D32C}" destId="{2F9C1CEF-26B8-40BD-8622-9FC5D6E01BB2}" srcOrd="3" destOrd="0" presId="urn:microsoft.com/office/officeart/2005/8/layout/matrix2"/>
    <dgm:cxn modelId="{81FE0C1F-0CB8-4477-A56E-293B7EF30C7A}" type="presParOf" srcId="{2B57B00A-72C9-4828-8081-EB2BD293D32C}" destId="{A52D6807-27AC-48F1-BECD-4E4CEBA9FF24}"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63916-73BA-440C-9C04-E80B72542353}">
      <dsp:nvSpPr>
        <dsp:cNvPr id="0" name=""/>
        <dsp:cNvSpPr/>
      </dsp:nvSpPr>
      <dsp:spPr>
        <a:xfrm rot="5400000">
          <a:off x="-222429" y="222429"/>
          <a:ext cx="1482862" cy="1038004"/>
        </a:xfrm>
        <a:prstGeom prst="chevron">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CHAPTER</a:t>
          </a:r>
        </a:p>
        <a:p>
          <a:pPr lvl="0" algn="ctr" defTabSz="711200">
            <a:lnSpc>
              <a:spcPct val="90000"/>
            </a:lnSpc>
            <a:spcBef>
              <a:spcPct val="0"/>
            </a:spcBef>
            <a:spcAft>
              <a:spcPct val="35000"/>
            </a:spcAft>
          </a:pPr>
          <a:r>
            <a:rPr lang="es-ES" sz="1600" kern="1200" dirty="0" smtClean="0">
              <a:solidFill>
                <a:schemeClr val="tx1"/>
              </a:solidFill>
            </a:rPr>
            <a:t>I</a:t>
          </a:r>
          <a:endParaRPr lang="es-ES" sz="1600" kern="1200" dirty="0">
            <a:solidFill>
              <a:schemeClr val="tx1"/>
            </a:solidFill>
          </a:endParaRPr>
        </a:p>
      </dsp:txBody>
      <dsp:txXfrm rot="-5400000">
        <a:off x="0" y="519002"/>
        <a:ext cx="1038004" cy="444858"/>
      </dsp:txXfrm>
    </dsp:sp>
    <dsp:sp modelId="{E6097698-BB16-4CCD-9A4C-EBAE4301C820}">
      <dsp:nvSpPr>
        <dsp:cNvPr id="0" name=""/>
        <dsp:cNvSpPr/>
      </dsp:nvSpPr>
      <dsp:spPr>
        <a:xfrm rot="5400000">
          <a:off x="3084818" y="-2043650"/>
          <a:ext cx="964367" cy="50579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MADRE MARIA BERENICE SCHOOL</a:t>
          </a:r>
          <a:endParaRPr lang="es-ES" sz="1600" kern="1200" dirty="0"/>
        </a:p>
      </dsp:txBody>
      <dsp:txXfrm rot="-5400000">
        <a:off x="1038005" y="50240"/>
        <a:ext cx="5010918" cy="870213"/>
      </dsp:txXfrm>
    </dsp:sp>
    <dsp:sp modelId="{C2730664-48F0-440B-BDAE-220AAAA8C09D}">
      <dsp:nvSpPr>
        <dsp:cNvPr id="0" name=""/>
        <dsp:cNvSpPr/>
      </dsp:nvSpPr>
      <dsp:spPr>
        <a:xfrm rot="5400000">
          <a:off x="-222429" y="1512997"/>
          <a:ext cx="1482862" cy="1038004"/>
        </a:xfrm>
        <a:prstGeom prst="chevron">
          <a:avLst/>
        </a:prstGeom>
        <a:solidFill>
          <a:srgbClr val="00B0F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CHAPTER</a:t>
          </a:r>
        </a:p>
        <a:p>
          <a:pPr lvl="0" algn="ctr" defTabSz="711200">
            <a:lnSpc>
              <a:spcPct val="90000"/>
            </a:lnSpc>
            <a:spcBef>
              <a:spcPct val="0"/>
            </a:spcBef>
            <a:spcAft>
              <a:spcPct val="35000"/>
            </a:spcAft>
          </a:pPr>
          <a:r>
            <a:rPr lang="es-ES" sz="1600" kern="1200" dirty="0" smtClean="0">
              <a:solidFill>
                <a:schemeClr val="tx1"/>
              </a:solidFill>
            </a:rPr>
            <a:t>II</a:t>
          </a:r>
          <a:endParaRPr lang="es-ES" sz="1600" kern="1200" dirty="0">
            <a:solidFill>
              <a:schemeClr val="tx1"/>
            </a:solidFill>
          </a:endParaRPr>
        </a:p>
      </dsp:txBody>
      <dsp:txXfrm rot="-5400000">
        <a:off x="0" y="1809570"/>
        <a:ext cx="1038004" cy="444858"/>
      </dsp:txXfrm>
    </dsp:sp>
    <dsp:sp modelId="{0CE4242B-0456-49D6-B91A-40E5F4063971}">
      <dsp:nvSpPr>
        <dsp:cNvPr id="0" name=""/>
        <dsp:cNvSpPr/>
      </dsp:nvSpPr>
      <dsp:spPr>
        <a:xfrm rot="5400000">
          <a:off x="3085071" y="-756498"/>
          <a:ext cx="963860" cy="50579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THE POSITIVE ROLE OF ENGLISH</a:t>
          </a:r>
          <a:endParaRPr lang="es-ES" sz="1600" kern="1200" dirty="0"/>
        </a:p>
      </dsp:txBody>
      <dsp:txXfrm rot="-5400000">
        <a:off x="1038004" y="1337621"/>
        <a:ext cx="5010943" cy="869756"/>
      </dsp:txXfrm>
    </dsp:sp>
    <dsp:sp modelId="{0530CD76-FCDA-4767-BF87-3BB6ECE0BB64}">
      <dsp:nvSpPr>
        <dsp:cNvPr id="0" name=""/>
        <dsp:cNvSpPr/>
      </dsp:nvSpPr>
      <dsp:spPr>
        <a:xfrm rot="5400000">
          <a:off x="-222429" y="2800403"/>
          <a:ext cx="1482862" cy="1038004"/>
        </a:xfrm>
        <a:prstGeom prst="chevron">
          <a:avLst/>
        </a:prstGeom>
        <a:solidFill>
          <a:schemeClr val="accent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CHAPTER</a:t>
          </a:r>
        </a:p>
        <a:p>
          <a:pPr lvl="0" algn="ctr" defTabSz="711200">
            <a:lnSpc>
              <a:spcPct val="90000"/>
            </a:lnSpc>
            <a:spcBef>
              <a:spcPct val="0"/>
            </a:spcBef>
            <a:spcAft>
              <a:spcPct val="35000"/>
            </a:spcAft>
          </a:pPr>
          <a:r>
            <a:rPr lang="es-ES" sz="1600" kern="1200" dirty="0" smtClean="0">
              <a:solidFill>
                <a:schemeClr val="tx1"/>
              </a:solidFill>
            </a:rPr>
            <a:t>III</a:t>
          </a:r>
          <a:endParaRPr lang="es-ES" sz="1600" kern="1200" dirty="0">
            <a:solidFill>
              <a:schemeClr val="tx1"/>
            </a:solidFill>
          </a:endParaRPr>
        </a:p>
      </dsp:txBody>
      <dsp:txXfrm rot="-5400000">
        <a:off x="0" y="3096976"/>
        <a:ext cx="1038004" cy="444858"/>
      </dsp:txXfrm>
    </dsp:sp>
    <dsp:sp modelId="{04C3650A-BF2B-4BBE-9E6D-82231557A072}">
      <dsp:nvSpPr>
        <dsp:cNvPr id="0" name=""/>
        <dsp:cNvSpPr/>
      </dsp:nvSpPr>
      <dsp:spPr>
        <a:xfrm rot="5400000">
          <a:off x="3085071" y="530906"/>
          <a:ext cx="963860" cy="50579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THE ECONOMIC, SOCIAL, AND INTELLECTUAL DEVELOPMENT OF ECUADOR</a:t>
          </a:r>
          <a:endParaRPr lang="es-ES" sz="1600" kern="1200" dirty="0"/>
        </a:p>
      </dsp:txBody>
      <dsp:txXfrm rot="-5400000">
        <a:off x="1038004" y="2625025"/>
        <a:ext cx="5010943" cy="869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21CB9-CAD5-48DC-9603-DC965F992E42}">
      <dsp:nvSpPr>
        <dsp:cNvPr id="0" name=""/>
        <dsp:cNvSpPr/>
      </dsp:nvSpPr>
      <dsp:spPr>
        <a:xfrm rot="5400000">
          <a:off x="-159138" y="118480"/>
          <a:ext cx="1352022" cy="112107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rgbClr val="7030A0"/>
              </a:solidFill>
            </a:rPr>
            <a:t>ECONOMICAL</a:t>
          </a:r>
        </a:p>
        <a:p>
          <a:pPr lvl="0" algn="ctr" defTabSz="400050">
            <a:lnSpc>
              <a:spcPct val="90000"/>
            </a:lnSpc>
            <a:spcBef>
              <a:spcPct val="0"/>
            </a:spcBef>
            <a:spcAft>
              <a:spcPct val="35000"/>
            </a:spcAft>
          </a:pPr>
          <a:r>
            <a:rPr lang="en-US" sz="900" kern="1200" dirty="0" smtClean="0">
              <a:solidFill>
                <a:srgbClr val="7030A0"/>
              </a:solidFill>
            </a:rPr>
            <a:t>DEVELOPMENT</a:t>
          </a:r>
        </a:p>
      </dsp:txBody>
      <dsp:txXfrm rot="-5400000">
        <a:off x="-43665" y="563545"/>
        <a:ext cx="1121076" cy="230946"/>
      </dsp:txXfrm>
    </dsp:sp>
    <dsp:sp modelId="{E8C6D59D-C0F5-489A-BDF8-6AEFD53BBD6E}">
      <dsp:nvSpPr>
        <dsp:cNvPr id="0" name=""/>
        <dsp:cNvSpPr/>
      </dsp:nvSpPr>
      <dsp:spPr>
        <a:xfrm rot="5400000">
          <a:off x="4077762" y="-3016240"/>
          <a:ext cx="879276" cy="705464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smtClean="0">
              <a:latin typeface="Arial" pitchFamily="34" charset="0"/>
              <a:cs typeface="Arial" pitchFamily="34" charset="0"/>
            </a:rPr>
            <a:t>According to Reuters the Ecuadorian economy has grown to 8,0 per cent in 2011 from 3,58 per cent in 2010.</a:t>
          </a:r>
          <a:endParaRPr lang="en-US" sz="1600" kern="1200" dirty="0">
            <a:latin typeface="Arial" pitchFamily="34" charset="0"/>
            <a:cs typeface="Arial" pitchFamily="34" charset="0"/>
          </a:endParaRPr>
        </a:p>
      </dsp:txBody>
      <dsp:txXfrm rot="-5400000">
        <a:off x="990081" y="114364"/>
        <a:ext cx="7011717" cy="793430"/>
      </dsp:txXfrm>
    </dsp:sp>
    <dsp:sp modelId="{4BD2666F-1148-4602-8F34-3E56563D8523}">
      <dsp:nvSpPr>
        <dsp:cNvPr id="0" name=""/>
        <dsp:cNvSpPr/>
      </dsp:nvSpPr>
      <dsp:spPr>
        <a:xfrm rot="5400000">
          <a:off x="-246468" y="1379621"/>
          <a:ext cx="1352022" cy="946415"/>
        </a:xfrm>
        <a:prstGeom prst="chevron">
          <a:avLst/>
        </a:prstGeom>
        <a:solidFill>
          <a:schemeClr val="accent3">
            <a:hueOff val="-568678"/>
            <a:satOff val="-2344"/>
            <a:lumOff val="-491"/>
            <a:alphaOff val="0"/>
          </a:schemeClr>
        </a:solidFill>
        <a:ln w="25400" cap="flat" cmpd="sng" algn="ctr">
          <a:solidFill>
            <a:schemeClr val="accent3">
              <a:hueOff val="-568678"/>
              <a:satOff val="-2344"/>
              <a:lumOff val="-4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rgbClr val="7030A0"/>
              </a:solidFill>
            </a:rPr>
            <a:t>SOCIAL DEVELOPMENT</a:t>
          </a:r>
          <a:endParaRPr lang="en-US" sz="900" kern="1200" dirty="0">
            <a:solidFill>
              <a:srgbClr val="7030A0"/>
            </a:solidFill>
          </a:endParaRPr>
        </a:p>
      </dsp:txBody>
      <dsp:txXfrm rot="-5400000">
        <a:off x="-43664" y="1650026"/>
        <a:ext cx="946415" cy="405607"/>
      </dsp:txXfrm>
    </dsp:sp>
    <dsp:sp modelId="{98B1B370-1B33-4C42-AD1B-9482D9F8E231}">
      <dsp:nvSpPr>
        <dsp:cNvPr id="0" name=""/>
        <dsp:cNvSpPr/>
      </dsp:nvSpPr>
      <dsp:spPr>
        <a:xfrm rot="5400000">
          <a:off x="3990663" y="-1911094"/>
          <a:ext cx="878814" cy="7054640"/>
        </a:xfrm>
        <a:prstGeom prst="round2SameRect">
          <a:avLst/>
        </a:prstGeom>
        <a:solidFill>
          <a:schemeClr val="lt1">
            <a:alpha val="90000"/>
            <a:hueOff val="0"/>
            <a:satOff val="0"/>
            <a:lumOff val="0"/>
            <a:alphaOff val="0"/>
          </a:schemeClr>
        </a:solidFill>
        <a:ln w="25400" cap="flat" cmpd="sng" algn="ctr">
          <a:solidFill>
            <a:schemeClr val="accent3">
              <a:hueOff val="-568678"/>
              <a:satOff val="-2344"/>
              <a:lumOff val="-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smtClean="0">
              <a:latin typeface="Arial" pitchFamily="34" charset="0"/>
              <a:cs typeface="Arial" pitchFamily="34" charset="0"/>
            </a:rPr>
            <a:t>Peace, security and social investment</a:t>
          </a:r>
          <a:endParaRPr lang="en-US" sz="1600" kern="1200" dirty="0">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n-US" sz="1600" kern="1200" dirty="0" smtClean="0">
              <a:latin typeface="Arial" pitchFamily="34" charset="0"/>
              <a:cs typeface="Arial" pitchFamily="34" charset="0"/>
            </a:rPr>
            <a:t>Democracy</a:t>
          </a:r>
          <a:endParaRPr lang="en-US" sz="1600" kern="1200" dirty="0">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n-US" sz="1600" kern="1200" dirty="0" smtClean="0">
              <a:latin typeface="Arial" pitchFamily="34" charset="0"/>
              <a:cs typeface="Arial" pitchFamily="34" charset="0"/>
            </a:rPr>
            <a:t>Biodiversity Conservation</a:t>
          </a:r>
          <a:endParaRPr lang="en-US" sz="1600" kern="1200" dirty="0">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n-US" sz="1600" kern="1200" dirty="0" smtClean="0">
              <a:latin typeface="Arial" pitchFamily="34" charset="0"/>
              <a:cs typeface="Arial" pitchFamily="34" charset="0"/>
            </a:rPr>
            <a:t>Other enterprises</a:t>
          </a:r>
          <a:endParaRPr lang="en-US" sz="1600" kern="1200" dirty="0">
            <a:latin typeface="Arial" pitchFamily="34" charset="0"/>
            <a:cs typeface="Arial" pitchFamily="34" charset="0"/>
          </a:endParaRPr>
        </a:p>
      </dsp:txBody>
      <dsp:txXfrm rot="-5400000">
        <a:off x="902750" y="1219719"/>
        <a:ext cx="7011740" cy="793014"/>
      </dsp:txXfrm>
    </dsp:sp>
    <dsp:sp modelId="{B9D6311C-23E4-4B66-9DEB-91096F4DE238}">
      <dsp:nvSpPr>
        <dsp:cNvPr id="0" name=""/>
        <dsp:cNvSpPr/>
      </dsp:nvSpPr>
      <dsp:spPr>
        <a:xfrm rot="5400000">
          <a:off x="-246468" y="2911773"/>
          <a:ext cx="1352022" cy="946415"/>
        </a:xfrm>
        <a:prstGeom prst="chevron">
          <a:avLst/>
        </a:prstGeom>
        <a:solidFill>
          <a:schemeClr val="accent3">
            <a:hueOff val="-1137357"/>
            <a:satOff val="-4689"/>
            <a:lumOff val="-983"/>
            <a:alphaOff val="0"/>
          </a:schemeClr>
        </a:solidFill>
        <a:ln w="25400" cap="flat" cmpd="sng" algn="ctr">
          <a:solidFill>
            <a:schemeClr val="accent3">
              <a:hueOff val="-1137357"/>
              <a:satOff val="-4689"/>
              <a:lumOff val="-9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rgbClr val="7030A0"/>
              </a:solidFill>
            </a:rPr>
            <a:t>INTELLECTUAL DEVELOPMENT</a:t>
          </a:r>
          <a:endParaRPr lang="en-US" sz="900" kern="1200" dirty="0">
            <a:solidFill>
              <a:srgbClr val="7030A0"/>
            </a:solidFill>
          </a:endParaRPr>
        </a:p>
      </dsp:txBody>
      <dsp:txXfrm rot="-5400000">
        <a:off x="-43664" y="3182178"/>
        <a:ext cx="946415" cy="405607"/>
      </dsp:txXfrm>
    </dsp:sp>
    <dsp:sp modelId="{F43F48B3-D259-466B-93DC-7115B3C107B0}">
      <dsp:nvSpPr>
        <dsp:cNvPr id="0" name=""/>
        <dsp:cNvSpPr/>
      </dsp:nvSpPr>
      <dsp:spPr>
        <a:xfrm rot="5400000">
          <a:off x="3632322" y="-378942"/>
          <a:ext cx="1595496" cy="7054640"/>
        </a:xfrm>
        <a:prstGeom prst="round2SameRect">
          <a:avLst/>
        </a:prstGeom>
        <a:solidFill>
          <a:schemeClr val="lt1">
            <a:alpha val="90000"/>
            <a:hueOff val="0"/>
            <a:satOff val="0"/>
            <a:lumOff val="0"/>
            <a:alphaOff val="0"/>
          </a:schemeClr>
        </a:solidFill>
        <a:ln w="25400" cap="flat" cmpd="sng" algn="ctr">
          <a:solidFill>
            <a:schemeClr val="accent3">
              <a:hueOff val="-1137357"/>
              <a:satOff val="-4689"/>
              <a:lumOff val="-9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smtClean="0">
              <a:latin typeface="Arial" pitchFamily="34" charset="0"/>
              <a:cs typeface="Arial" pitchFamily="34" charset="0"/>
            </a:rPr>
            <a:t>The Ecuadorian educational system has improved since the last report in 2006.</a:t>
          </a:r>
          <a:endParaRPr lang="en-US" sz="1600" kern="1200" dirty="0">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n-US" sz="1600" kern="1200" dirty="0" smtClean="0">
              <a:latin typeface="Arial" pitchFamily="34" charset="0"/>
              <a:cs typeface="Arial" pitchFamily="34" charset="0"/>
            </a:rPr>
            <a:t>The majority of students have completed the basic education.</a:t>
          </a:r>
          <a:endParaRPr lang="en-US" sz="1600" kern="1200" dirty="0">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n-US" sz="1600" kern="1200" dirty="0" smtClean="0">
              <a:latin typeface="Arial" pitchFamily="34" charset="0"/>
              <a:cs typeface="Arial" pitchFamily="34" charset="0"/>
            </a:rPr>
            <a:t>Ecuador is beginning huge reforms, changes and projects in the educational system and there are important advances.</a:t>
          </a:r>
          <a:endParaRPr lang="en-US" sz="1600" kern="1200" dirty="0">
            <a:latin typeface="Arial" pitchFamily="34" charset="0"/>
            <a:cs typeface="Arial" pitchFamily="34" charset="0"/>
          </a:endParaRPr>
        </a:p>
      </dsp:txBody>
      <dsp:txXfrm rot="-5400000">
        <a:off x="902750" y="2428516"/>
        <a:ext cx="6976754" cy="1439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C55A8-413E-4BF1-9838-2884A87910A5}">
      <dsp:nvSpPr>
        <dsp:cNvPr id="0" name=""/>
        <dsp:cNvSpPr/>
      </dsp:nvSpPr>
      <dsp:spPr>
        <a:xfrm>
          <a:off x="1016000" y="0"/>
          <a:ext cx="4064000" cy="40640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923B99-130A-4A21-B42A-90D256F4C58E}">
      <dsp:nvSpPr>
        <dsp:cNvPr id="0" name=""/>
        <dsp:cNvSpPr/>
      </dsp:nvSpPr>
      <dsp:spPr>
        <a:xfrm>
          <a:off x="1280160" y="26416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LITTLE CHILDREN LEARN ENGLISH</a:t>
          </a:r>
          <a:endParaRPr lang="en-US" sz="1600" kern="1200" dirty="0"/>
        </a:p>
      </dsp:txBody>
      <dsp:txXfrm>
        <a:off x="1359515" y="343515"/>
        <a:ext cx="1466890" cy="1466890"/>
      </dsp:txXfrm>
    </dsp:sp>
    <dsp:sp modelId="{F672A800-F9D6-4DC4-84B6-E03F14D5337E}">
      <dsp:nvSpPr>
        <dsp:cNvPr id="0" name=""/>
        <dsp:cNvSpPr/>
      </dsp:nvSpPr>
      <dsp:spPr>
        <a:xfrm>
          <a:off x="3190240" y="26416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STUDENTS HAVE MORE RESOURCES TO LOOK FOR INFORMATION</a:t>
          </a:r>
          <a:endParaRPr lang="en-US" sz="1400" kern="1200" dirty="0"/>
        </a:p>
      </dsp:txBody>
      <dsp:txXfrm>
        <a:off x="3269595" y="343515"/>
        <a:ext cx="1466890" cy="1466890"/>
      </dsp:txXfrm>
    </dsp:sp>
    <dsp:sp modelId="{2F9C1CEF-26B8-40BD-8622-9FC5D6E01BB2}">
      <dsp:nvSpPr>
        <dsp:cNvPr id="0" name=""/>
        <dsp:cNvSpPr/>
      </dsp:nvSpPr>
      <dsp:spPr>
        <a:xfrm>
          <a:off x="1280160" y="217424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ENGLISH IS A GLOBAL LANGUAGE</a:t>
          </a:r>
          <a:endParaRPr lang="en-US" sz="1600" kern="1200" dirty="0"/>
        </a:p>
      </dsp:txBody>
      <dsp:txXfrm>
        <a:off x="1359515" y="2253595"/>
        <a:ext cx="1466890" cy="1466890"/>
      </dsp:txXfrm>
    </dsp:sp>
    <dsp:sp modelId="{A52D6807-27AC-48F1-BECD-4E4CEBA9FF24}">
      <dsp:nvSpPr>
        <dsp:cNvPr id="0" name=""/>
        <dsp:cNvSpPr/>
      </dsp:nvSpPr>
      <dsp:spPr>
        <a:xfrm>
          <a:off x="3190240" y="217424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EVERYBODY WANTS TO SPEAK ENGLISH</a:t>
          </a:r>
          <a:endParaRPr lang="en-US" sz="1600" kern="1200" dirty="0"/>
        </a:p>
      </dsp:txBody>
      <dsp:txXfrm>
        <a:off x="3269595" y="2253595"/>
        <a:ext cx="146689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FF9075-B9E1-44C0-91A0-F2C784B2B24F}" type="datetimeFigureOut">
              <a:rPr lang="es-ES" smtClean="0"/>
              <a:pPr/>
              <a:t>19/07/2012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27E0C3-7FB8-4059-8D00-E3ECB3449030}" type="slidenum">
              <a:rPr lang="es-ES" smtClean="0"/>
              <a:pPr/>
              <a:t>‹Nº›</a:t>
            </a:fld>
            <a:endParaRPr lang="es-ES"/>
          </a:p>
        </p:txBody>
      </p:sp>
    </p:spTree>
    <p:extLst>
      <p:ext uri="{BB962C8B-B14F-4D97-AF65-F5344CB8AC3E}">
        <p14:creationId xmlns:p14="http://schemas.microsoft.com/office/powerpoint/2010/main" xmlns="" val="135256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F927E0C3-7FB8-4059-8D00-E3ECB3449030}" type="slidenum">
              <a:rPr lang="es-ES" smtClean="0"/>
              <a:pPr/>
              <a:t>26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F927E0C3-7FB8-4059-8D00-E3ECB3449030}" type="slidenum">
              <a:rPr lang="es-ES" smtClean="0"/>
              <a:pPr/>
              <a:t>30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37FF12C1-1E5D-4333-A884-F5462E075879}"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37FF12C1-1E5D-4333-A884-F5462E075879}" type="slidenum">
              <a:rPr lang="es-ES" smtClean="0"/>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37FF12C1-1E5D-4333-A884-F5462E075879}" type="slidenum">
              <a:rPr lang="es-ES" smtClean="0"/>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37FF12C1-1E5D-4333-A884-F5462E075879}" type="slidenum">
              <a:rPr lang="es-ES" smtClean="0"/>
              <a:pPr/>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306D7FC-46F0-4FA4-99FA-AC966B29CAB0}" type="datetimeFigureOut">
              <a:rPr lang="es-ES" smtClean="0"/>
              <a:pPr/>
              <a:t>19/07/2012</a:t>
            </a:fld>
            <a:endParaRPr lang="es-ES"/>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7FF12C1-1E5D-4333-A884-F5462E075879}"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7FF12C1-1E5D-4333-A884-F5462E075879}" type="slidenum">
              <a:rPr lang="es-ES" smtClean="0"/>
              <a:pPr/>
              <a:t>‹Nº›</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37FF12C1-1E5D-4333-A884-F5462E075879}"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306D7FC-46F0-4FA4-99FA-AC966B29CAB0}" type="datetimeFigureOut">
              <a:rPr lang="es-ES" smtClean="0"/>
              <a:pPr/>
              <a:t>19/07/2012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37FF12C1-1E5D-4333-A884-F5462E075879}" type="slidenum">
              <a:rPr lang="es-ES" smtClean="0"/>
              <a:pPr/>
              <a:t>‹Nº›</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306D7FC-46F0-4FA4-99FA-AC966B29CAB0}" type="datetimeFigureOut">
              <a:rPr lang="es-ES" smtClean="0"/>
              <a:pPr/>
              <a:t>19/07/2012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37FF12C1-1E5D-4333-A884-F5462E075879}" type="slidenum">
              <a:rPr lang="es-ES" smtClean="0"/>
              <a:pPr/>
              <a:t>‹Nº›</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306D7FC-46F0-4FA4-99FA-AC966B29CAB0}" type="datetimeFigureOut">
              <a:rPr lang="es-ES" smtClean="0"/>
              <a:pPr/>
              <a:t>19/07/2012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37FF12C1-1E5D-4333-A884-F5462E07587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B306D7FC-46F0-4FA4-99FA-AC966B29CAB0}" type="datetimeFigureOut">
              <a:rPr lang="es-ES" smtClean="0"/>
              <a:pPr/>
              <a:t>19/07/2012</a:t>
            </a:fld>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S"/>
          </a:p>
        </p:txBody>
      </p:sp>
      <p:sp>
        <p:nvSpPr>
          <p:cNvPr id="4" name="3 Marcador de número de diapositiva"/>
          <p:cNvSpPr>
            <a:spLocks noGrp="1"/>
          </p:cNvSpPr>
          <p:nvPr>
            <p:ph type="sldNum" sz="quarter" idx="12"/>
          </p:nvPr>
        </p:nvSpPr>
        <p:spPr/>
        <p:txBody>
          <a:bodyPr/>
          <a:lstStyle>
            <a:extLst/>
          </a:lstStyle>
          <a:p>
            <a:fld id="{37FF12C1-1E5D-4333-A884-F5462E075879}" type="slidenum">
              <a:rPr lang="es-ES" smtClean="0"/>
              <a:pPr/>
              <a:t>‹Nº›</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306D7FC-46F0-4FA4-99FA-AC966B29CAB0}" type="datetimeFigureOut">
              <a:rPr lang="es-ES" smtClean="0"/>
              <a:pPr/>
              <a:t>19/07/2012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37FF12C1-1E5D-4333-A884-F5462E075879}" type="slidenum">
              <a:rPr lang="es-ES" smtClean="0"/>
              <a:pPr/>
              <a:t>‹Nº›</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B306D7FC-46F0-4FA4-99FA-AC966B29CAB0}" type="datetimeFigureOut">
              <a:rPr lang="es-ES" smtClean="0"/>
              <a:pPr/>
              <a:t>19/07/2012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37FF12C1-1E5D-4333-A884-F5462E075879}" type="slidenum">
              <a:rPr lang="es-ES" smtClean="0"/>
              <a:pPr/>
              <a:t>‹Nº›</a:t>
            </a:fld>
            <a:endParaRPr lang="es-ES"/>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7FF12C1-1E5D-4333-A884-F5462E075879}" type="slidenum">
              <a:rPr lang="es-ES" smtClean="0"/>
              <a:pPr/>
              <a:t>‹Nº›</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S"/>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7FF12C1-1E5D-4333-A884-F5462E075879}" type="slidenum">
              <a:rPr lang="es-ES" smtClean="0"/>
              <a:pPr/>
              <a:t>‹Nº›</a:t>
            </a:fld>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B306D7FC-46F0-4FA4-99FA-AC966B29CAB0}" type="datetimeFigureOut">
              <a:rPr lang="es-ES" smtClean="0"/>
              <a:pPr/>
              <a:t>19/07/2012</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37FF12C1-1E5D-4333-A884-F5462E075879}"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B306D7FC-46F0-4FA4-99FA-AC966B29CAB0}" type="datetimeFigureOut">
              <a:rPr lang="es-ES" smtClean="0"/>
              <a:pPr/>
              <a:t>19/07/2012</a:t>
            </a:fld>
            <a:endParaRPr lang="es-ES"/>
          </a:p>
        </p:txBody>
      </p:sp>
      <p:sp>
        <p:nvSpPr>
          <p:cNvPr id="9" name="8 Marcador de número de diapositiva"/>
          <p:cNvSpPr>
            <a:spLocks noGrp="1"/>
          </p:cNvSpPr>
          <p:nvPr>
            <p:ph type="sldNum" sz="quarter" idx="15"/>
          </p:nvPr>
        </p:nvSpPr>
        <p:spPr/>
        <p:txBody>
          <a:bodyPr rtlCol="0"/>
          <a:lstStyle/>
          <a:p>
            <a:fld id="{37FF12C1-1E5D-4333-A884-F5462E075879}"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37FF12C1-1E5D-4333-A884-F5462E075879}"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B306D7FC-46F0-4FA4-99FA-AC966B29CAB0}" type="datetimeFigureOut">
              <a:rPr lang="es-ES" smtClean="0"/>
              <a:pPr/>
              <a:t>19/07/2012</a:t>
            </a:fld>
            <a:endParaRPr lang="es-ES"/>
          </a:p>
        </p:txBody>
      </p:sp>
      <p:sp>
        <p:nvSpPr>
          <p:cNvPr id="7" name="6 Marcador de número de diapositiva"/>
          <p:cNvSpPr>
            <a:spLocks noGrp="1"/>
          </p:cNvSpPr>
          <p:nvPr>
            <p:ph type="sldNum" sz="quarter" idx="11"/>
          </p:nvPr>
        </p:nvSpPr>
        <p:spPr/>
        <p:txBody>
          <a:bodyPr rtlCol="0"/>
          <a:lstStyle/>
          <a:p>
            <a:fld id="{37FF12C1-1E5D-4333-A884-F5462E075879}"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B306D7FC-46F0-4FA4-99FA-AC966B29CAB0}" type="datetimeFigureOut">
              <a:rPr lang="es-ES" smtClean="0"/>
              <a:pPr/>
              <a:t>19/07/2012</a:t>
            </a:fld>
            <a:endParaRPr lang="es-ES"/>
          </a:p>
        </p:txBody>
      </p:sp>
      <p:sp>
        <p:nvSpPr>
          <p:cNvPr id="22" name="21 Marcador de número de diapositiva"/>
          <p:cNvSpPr>
            <a:spLocks noGrp="1"/>
          </p:cNvSpPr>
          <p:nvPr>
            <p:ph type="sldNum" sz="quarter" idx="15"/>
          </p:nvPr>
        </p:nvSpPr>
        <p:spPr/>
        <p:txBody>
          <a:bodyPr rtlCol="0"/>
          <a:lstStyle/>
          <a:p>
            <a:fld id="{37FF12C1-1E5D-4333-A884-F5462E075879}"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B306D7FC-46F0-4FA4-99FA-AC966B29CAB0}" type="datetimeFigureOut">
              <a:rPr lang="es-ES" smtClean="0"/>
              <a:pPr/>
              <a:t>19/07/2012</a:t>
            </a:fld>
            <a:endParaRPr lang="es-ES"/>
          </a:p>
        </p:txBody>
      </p:sp>
      <p:sp>
        <p:nvSpPr>
          <p:cNvPr id="18" name="17 Marcador de número de diapositiva"/>
          <p:cNvSpPr>
            <a:spLocks noGrp="1"/>
          </p:cNvSpPr>
          <p:nvPr>
            <p:ph type="sldNum" sz="quarter" idx="11"/>
          </p:nvPr>
        </p:nvSpPr>
        <p:spPr/>
        <p:txBody>
          <a:bodyPr rtlCol="0"/>
          <a:lstStyle/>
          <a:p>
            <a:fld id="{37FF12C1-1E5D-4333-A884-F5462E075879}"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06D7FC-46F0-4FA4-99FA-AC966B29CAB0}" type="datetimeFigureOut">
              <a:rPr lang="es-ES" smtClean="0"/>
              <a:pPr/>
              <a:t>19/07/2012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FF12C1-1E5D-4333-A884-F5462E07587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6D7FC-46F0-4FA4-99FA-AC966B29CAB0}" type="datetimeFigureOut">
              <a:rPr lang="es-ES" smtClean="0"/>
              <a:pPr/>
              <a:t>19/07/2012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F12C1-1E5D-4333-A884-F5462E075879}"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306D7FC-46F0-4FA4-99FA-AC966B29CAB0}" type="datetimeFigureOut">
              <a:rPr lang="es-ES" smtClean="0"/>
              <a:pPr/>
              <a:t>19/07/2012</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7FF12C1-1E5D-4333-A884-F5462E075879}"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306D7FC-46F0-4FA4-99FA-AC966B29CAB0}" type="datetimeFigureOut">
              <a:rPr lang="es-ES" smtClean="0"/>
              <a:pPr/>
              <a:t>19/07/2012</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7FF12C1-1E5D-4333-A884-F5462E075879}" type="slidenum">
              <a:rPr lang="es-ES" smtClean="0"/>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306D7FC-46F0-4FA4-99FA-AC966B29CAB0}" type="datetimeFigureOut">
              <a:rPr lang="es-ES" smtClean="0"/>
              <a:pPr/>
              <a:t>19/07/2012</a:t>
            </a:fld>
            <a:endParaRPr lang="es-ES"/>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S"/>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7FF12C1-1E5D-4333-A884-F5462E07587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306D7FC-46F0-4FA4-99FA-AC966B29CAB0}" type="datetimeFigureOut">
              <a:rPr lang="es-ES" smtClean="0"/>
              <a:pPr/>
              <a:t>19/07/2012</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7FF12C1-1E5D-4333-A884-F5462E07587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1" descr="logoespe"/>
          <p:cNvPicPr>
            <a:picLocks noChangeAspect="1" noChangeArrowheads="1"/>
          </p:cNvPicPr>
          <p:nvPr/>
        </p:nvPicPr>
        <p:blipFill>
          <a:blip r:embed="rId2" cstate="print"/>
          <a:srcRect/>
          <a:stretch>
            <a:fillRect/>
          </a:stretch>
        </p:blipFill>
        <p:spPr bwMode="auto">
          <a:xfrm>
            <a:off x="571472" y="428604"/>
            <a:ext cx="1785950" cy="2000264"/>
          </a:xfrm>
          <a:prstGeom prst="rect">
            <a:avLst/>
          </a:prstGeom>
          <a:noFill/>
          <a:ln w="9525">
            <a:noFill/>
            <a:miter lim="800000"/>
            <a:headEnd/>
            <a:tailEnd/>
          </a:ln>
        </p:spPr>
      </p:pic>
      <p:sp>
        <p:nvSpPr>
          <p:cNvPr id="6" name="5 Rectángulo"/>
          <p:cNvSpPr/>
          <p:nvPr/>
        </p:nvSpPr>
        <p:spPr>
          <a:xfrm>
            <a:off x="2714612" y="428604"/>
            <a:ext cx="5759077"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solidFill>
                  <a:schemeClr val="bg1">
                    <a:shade val="50000"/>
                  </a:schemeClr>
                </a:solidFill>
              </a:rPr>
              <a:t>ARMY POLYTECHNIC SCHOOL</a:t>
            </a:r>
            <a:endParaRPr lang="es-ES" sz="3600" b="1" cap="none" spc="0" dirty="0">
              <a:ln w="50800"/>
              <a:solidFill>
                <a:schemeClr val="bg1">
                  <a:shade val="50000"/>
                </a:schemeClr>
              </a:solidFill>
              <a:effectLst/>
            </a:endParaRPr>
          </a:p>
        </p:txBody>
      </p:sp>
      <p:sp>
        <p:nvSpPr>
          <p:cNvPr id="7" name="6 CuadroTexto"/>
          <p:cNvSpPr txBox="1"/>
          <p:nvPr/>
        </p:nvSpPr>
        <p:spPr>
          <a:xfrm>
            <a:off x="2714612" y="1357298"/>
            <a:ext cx="5715040" cy="892552"/>
          </a:xfrm>
          <a:prstGeom prst="rect">
            <a:avLst/>
          </a:prstGeom>
          <a:noFill/>
        </p:spPr>
        <p:txBody>
          <a:bodyPr wrap="square" rtlCol="0">
            <a:spAutoFit/>
          </a:bodyPr>
          <a:lstStyle/>
          <a:p>
            <a:pPr algn="just"/>
            <a:r>
              <a:rPr lang="es-ES" sz="2800" dirty="0" smtClean="0">
                <a:solidFill>
                  <a:schemeClr val="accent2">
                    <a:lumMod val="75000"/>
                  </a:schemeClr>
                </a:solidFill>
              </a:rPr>
              <a:t>       DEPARTMENT OF LANGUAGES</a:t>
            </a:r>
          </a:p>
          <a:p>
            <a:pPr algn="just"/>
            <a:r>
              <a:rPr lang="es-ES" sz="2400" dirty="0" smtClean="0">
                <a:solidFill>
                  <a:schemeClr val="accent2">
                    <a:lumMod val="75000"/>
                  </a:schemeClr>
                </a:solidFill>
              </a:rPr>
              <a:t>APPLIED LINGUISTICS IN ENGLISH CAREER</a:t>
            </a:r>
            <a:endParaRPr lang="es-ES" sz="2400" dirty="0">
              <a:solidFill>
                <a:schemeClr val="accent2">
                  <a:lumMod val="75000"/>
                </a:schemeClr>
              </a:solidFill>
            </a:endParaRPr>
          </a:p>
        </p:txBody>
      </p:sp>
      <p:sp>
        <p:nvSpPr>
          <p:cNvPr id="8" name="7 CuadroTexto"/>
          <p:cNvSpPr txBox="1"/>
          <p:nvPr/>
        </p:nvSpPr>
        <p:spPr>
          <a:xfrm>
            <a:off x="1214414" y="3143248"/>
            <a:ext cx="7072362" cy="1569660"/>
          </a:xfrm>
          <a:prstGeom prst="rect">
            <a:avLst/>
          </a:prstGeom>
          <a:noFill/>
        </p:spPr>
        <p:txBody>
          <a:bodyPr wrap="square" rtlCol="0">
            <a:spAutoFit/>
          </a:bodyPr>
          <a:lstStyle/>
          <a:p>
            <a:pPr algn="just"/>
            <a:r>
              <a:rPr lang="es-ES" sz="2400" dirty="0" smtClean="0">
                <a:solidFill>
                  <a:schemeClr val="bg1">
                    <a:lumMod val="95000"/>
                    <a:lumOff val="5000"/>
                  </a:schemeClr>
                </a:solidFill>
              </a:rPr>
              <a:t>“THE ROLE ENGLISH PLAYS IN THE ECONOMIC, SOCIAL, AND INTELLECTUAL DEVELOPMENT OF TEACHERS AT MADRE MARIA BERENICE SCHOOL, </a:t>
            </a:r>
            <a:r>
              <a:rPr lang="es-ES" sz="2400" dirty="0" smtClean="0">
                <a:solidFill>
                  <a:schemeClr val="bg1">
                    <a:lumMod val="95000"/>
                    <a:lumOff val="5000"/>
                  </a:schemeClr>
                </a:solidFill>
              </a:rPr>
              <a:t>QUITO, SEPTEMBER </a:t>
            </a:r>
            <a:r>
              <a:rPr lang="es-ES" sz="2400" dirty="0" smtClean="0">
                <a:solidFill>
                  <a:schemeClr val="bg1">
                    <a:lumMod val="95000"/>
                    <a:lumOff val="5000"/>
                  </a:schemeClr>
                </a:solidFill>
              </a:rPr>
              <a:t>2010”</a:t>
            </a:r>
            <a:endParaRPr lang="es-ES" sz="2400" dirty="0">
              <a:solidFill>
                <a:schemeClr val="bg1">
                  <a:lumMod val="95000"/>
                  <a:lumOff val="5000"/>
                </a:schemeClr>
              </a:solidFill>
            </a:endParaRPr>
          </a:p>
        </p:txBody>
      </p:sp>
      <p:sp>
        <p:nvSpPr>
          <p:cNvPr id="9" name="8 CuadroTexto"/>
          <p:cNvSpPr txBox="1"/>
          <p:nvPr/>
        </p:nvSpPr>
        <p:spPr>
          <a:xfrm>
            <a:off x="1142976" y="4929198"/>
            <a:ext cx="7215238" cy="1015663"/>
          </a:xfrm>
          <a:prstGeom prst="rect">
            <a:avLst/>
          </a:prstGeom>
          <a:noFill/>
        </p:spPr>
        <p:txBody>
          <a:bodyPr wrap="square" rtlCol="0">
            <a:spAutoFit/>
          </a:bodyPr>
          <a:lstStyle/>
          <a:p>
            <a:pPr algn="just"/>
            <a:r>
              <a:rPr lang="es-ES" sz="2000" dirty="0" smtClean="0">
                <a:solidFill>
                  <a:schemeClr val="accent2">
                    <a:lumMod val="50000"/>
                  </a:schemeClr>
                </a:solidFill>
              </a:rPr>
              <a:t>ADVISORS:                                                                    AUTHOR:</a:t>
            </a:r>
          </a:p>
          <a:p>
            <a:pPr algn="just"/>
            <a:r>
              <a:rPr lang="es-ES" sz="2000" dirty="0" smtClean="0">
                <a:solidFill>
                  <a:schemeClr val="accent2">
                    <a:lumMod val="50000"/>
                  </a:schemeClr>
                </a:solidFill>
              </a:rPr>
              <a:t>Director: </a:t>
            </a:r>
            <a:r>
              <a:rPr lang="es-ES" sz="2000" dirty="0" smtClean="0">
                <a:solidFill>
                  <a:schemeClr val="bg1"/>
                </a:solidFill>
              </a:rPr>
              <a:t>Lic. </a:t>
            </a:r>
            <a:r>
              <a:rPr lang="es-ES" sz="2000" dirty="0" err="1" smtClean="0">
                <a:solidFill>
                  <a:schemeClr val="bg1"/>
                </a:solidFill>
              </a:rPr>
              <a:t>Mg.</a:t>
            </a:r>
            <a:r>
              <a:rPr lang="es-ES" sz="2000" dirty="0" smtClean="0">
                <a:solidFill>
                  <a:schemeClr val="bg1"/>
                </a:solidFill>
              </a:rPr>
              <a:t> Miguel Ponce M.                 Teresa </a:t>
            </a:r>
            <a:r>
              <a:rPr lang="es-ES" sz="2000" dirty="0" err="1" smtClean="0">
                <a:solidFill>
                  <a:schemeClr val="bg1"/>
                </a:solidFill>
              </a:rPr>
              <a:t>Chiliquinga</a:t>
            </a:r>
            <a:endParaRPr lang="es-ES" sz="2000" dirty="0" smtClean="0">
              <a:solidFill>
                <a:schemeClr val="bg1"/>
              </a:solidFill>
            </a:endParaRPr>
          </a:p>
          <a:p>
            <a:pPr algn="just"/>
            <a:r>
              <a:rPr lang="es-ES" sz="2000" dirty="0" smtClean="0">
                <a:solidFill>
                  <a:schemeClr val="accent2">
                    <a:lumMod val="50000"/>
                  </a:schemeClr>
                </a:solidFill>
              </a:rPr>
              <a:t>Co-Director: </a:t>
            </a:r>
            <a:r>
              <a:rPr lang="es-ES" sz="2000" dirty="0" smtClean="0">
                <a:solidFill>
                  <a:schemeClr val="bg1"/>
                </a:solidFill>
              </a:rPr>
              <a:t>Lic. </a:t>
            </a:r>
            <a:r>
              <a:rPr lang="es-ES" sz="2000" dirty="0" err="1" smtClean="0">
                <a:solidFill>
                  <a:schemeClr val="bg1"/>
                </a:solidFill>
              </a:rPr>
              <a:t>Mg.</a:t>
            </a:r>
            <a:r>
              <a:rPr lang="es-ES" sz="2000" dirty="0" smtClean="0">
                <a:solidFill>
                  <a:schemeClr val="bg1"/>
                </a:solidFill>
              </a:rPr>
              <a:t> Rocío Ortega</a:t>
            </a:r>
            <a:endParaRPr lang="es-ES" sz="2000" dirty="0">
              <a:solidFill>
                <a:schemeClr val="accent2">
                  <a:lumMod val="50000"/>
                </a:schemeClr>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www.hermanitasanunciacion.org/img/ptl/plantilla_r10_c1.jpg"/>
          <p:cNvSpPr>
            <a:spLocks noChangeAspect="1" noChangeArrowheads="1"/>
          </p:cNvSpPr>
          <p:nvPr/>
        </p:nvSpPr>
        <p:spPr bwMode="auto">
          <a:xfrm>
            <a:off x="155575" y="-860425"/>
            <a:ext cx="2524125" cy="18002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7" name="Picture 3" descr="C:\Users\W\Pictures\imagesCARXBEK7.jpg"/>
          <p:cNvPicPr>
            <a:picLocks noChangeAspect="1" noChangeArrowheads="1"/>
          </p:cNvPicPr>
          <p:nvPr/>
        </p:nvPicPr>
        <p:blipFill>
          <a:blip r:embed="rId2"/>
          <a:srcRect/>
          <a:stretch>
            <a:fillRect/>
          </a:stretch>
        </p:blipFill>
        <p:spPr bwMode="auto">
          <a:xfrm>
            <a:off x="3643306" y="928670"/>
            <a:ext cx="1714512" cy="1428760"/>
          </a:xfrm>
          <a:prstGeom prst="rect">
            <a:avLst/>
          </a:prstGeom>
          <a:noFill/>
        </p:spPr>
      </p:pic>
      <p:sp>
        <p:nvSpPr>
          <p:cNvPr id="4" name="3 Rectángulo"/>
          <p:cNvSpPr/>
          <p:nvPr/>
        </p:nvSpPr>
        <p:spPr>
          <a:xfrm>
            <a:off x="3357554" y="3000372"/>
            <a:ext cx="2286016" cy="1143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solidFill>
                  <a:schemeClr val="accent6">
                    <a:lumMod val="50000"/>
                  </a:schemeClr>
                </a:solidFill>
              </a:rPr>
              <a:t>MADRE MARIA BERENICE SCHOOL</a:t>
            </a:r>
            <a:endParaRPr lang="es-ES" dirty="0">
              <a:solidFill>
                <a:schemeClr val="accent6">
                  <a:lumMod val="50000"/>
                </a:schemeClr>
              </a:solidFill>
            </a:endParaRPr>
          </a:p>
        </p:txBody>
      </p:sp>
      <p:sp>
        <p:nvSpPr>
          <p:cNvPr id="12" name="11 Rectángulo"/>
          <p:cNvSpPr/>
          <p:nvPr/>
        </p:nvSpPr>
        <p:spPr>
          <a:xfrm>
            <a:off x="3143240" y="4714884"/>
            <a:ext cx="2928958" cy="178595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1600" dirty="0" smtClean="0">
                <a:solidFill>
                  <a:srgbClr val="002060"/>
                </a:solidFill>
              </a:rPr>
              <a:t>Curricular </a:t>
            </a:r>
            <a:r>
              <a:rPr lang="es-ES" sz="1600" dirty="0" err="1" smtClean="0">
                <a:solidFill>
                  <a:srgbClr val="002060"/>
                </a:solidFill>
              </a:rPr>
              <a:t>Model</a:t>
            </a:r>
            <a:r>
              <a:rPr lang="es-ES" sz="1600" dirty="0" smtClean="0">
                <a:solidFill>
                  <a:srgbClr val="002060"/>
                </a:solidFill>
              </a:rPr>
              <a:t>:</a:t>
            </a:r>
          </a:p>
          <a:p>
            <a:pPr algn="just"/>
            <a:r>
              <a:rPr lang="es-ES" sz="1600" dirty="0" err="1" smtClean="0">
                <a:solidFill>
                  <a:srgbClr val="002060"/>
                </a:solidFill>
              </a:rPr>
              <a:t>Competences</a:t>
            </a:r>
            <a:endParaRPr lang="es-ES" sz="1600" dirty="0" smtClean="0">
              <a:solidFill>
                <a:srgbClr val="002060"/>
              </a:solidFill>
            </a:endParaRPr>
          </a:p>
          <a:p>
            <a:pPr algn="just"/>
            <a:r>
              <a:rPr lang="es-ES" sz="1600" dirty="0" err="1" smtClean="0">
                <a:solidFill>
                  <a:srgbClr val="002060"/>
                </a:solidFill>
              </a:rPr>
              <a:t>According</a:t>
            </a:r>
            <a:r>
              <a:rPr lang="es-ES" sz="1600" dirty="0" smtClean="0">
                <a:solidFill>
                  <a:srgbClr val="002060"/>
                </a:solidFill>
              </a:rPr>
              <a:t> </a:t>
            </a:r>
            <a:r>
              <a:rPr lang="es-ES" sz="1600" dirty="0" err="1" smtClean="0">
                <a:solidFill>
                  <a:srgbClr val="002060"/>
                </a:solidFill>
              </a:rPr>
              <a:t>to</a:t>
            </a:r>
            <a:r>
              <a:rPr lang="es-ES" sz="1600" dirty="0" smtClean="0">
                <a:solidFill>
                  <a:srgbClr val="002060"/>
                </a:solidFill>
              </a:rPr>
              <a:t> Marta </a:t>
            </a:r>
            <a:r>
              <a:rPr lang="es-ES" sz="1600" dirty="0" err="1" smtClean="0">
                <a:solidFill>
                  <a:srgbClr val="002060"/>
                </a:solidFill>
              </a:rPr>
              <a:t>Vasquéz</a:t>
            </a:r>
            <a:r>
              <a:rPr lang="es-ES" sz="1600" dirty="0" smtClean="0">
                <a:solidFill>
                  <a:srgbClr val="002060"/>
                </a:solidFill>
              </a:rPr>
              <a:t> </a:t>
            </a:r>
            <a:r>
              <a:rPr lang="es-ES" sz="1600" dirty="0" err="1" smtClean="0">
                <a:solidFill>
                  <a:srgbClr val="002060"/>
                </a:solidFill>
              </a:rPr>
              <a:t>it</a:t>
            </a:r>
            <a:r>
              <a:rPr lang="es-ES" sz="1600" dirty="0" smtClean="0">
                <a:solidFill>
                  <a:srgbClr val="002060"/>
                </a:solidFill>
              </a:rPr>
              <a:t> </a:t>
            </a:r>
            <a:r>
              <a:rPr lang="es-ES" sz="1600" dirty="0" err="1" smtClean="0">
                <a:solidFill>
                  <a:srgbClr val="002060"/>
                </a:solidFill>
              </a:rPr>
              <a:t>intends</a:t>
            </a:r>
            <a:r>
              <a:rPr lang="es-ES" sz="1600" dirty="0" smtClean="0">
                <a:solidFill>
                  <a:srgbClr val="002060"/>
                </a:solidFill>
              </a:rPr>
              <a:t> </a:t>
            </a:r>
            <a:r>
              <a:rPr lang="es-ES" sz="1600" dirty="0" err="1" smtClean="0">
                <a:solidFill>
                  <a:srgbClr val="002060"/>
                </a:solidFill>
              </a:rPr>
              <a:t>to</a:t>
            </a:r>
            <a:r>
              <a:rPr lang="es-ES" sz="1600" dirty="0" smtClean="0">
                <a:solidFill>
                  <a:srgbClr val="002060"/>
                </a:solidFill>
              </a:rPr>
              <a:t> </a:t>
            </a:r>
            <a:r>
              <a:rPr lang="es-ES" sz="1600" dirty="0" err="1" smtClean="0">
                <a:solidFill>
                  <a:srgbClr val="002060"/>
                </a:solidFill>
              </a:rPr>
              <a:t>focus</a:t>
            </a:r>
            <a:r>
              <a:rPr lang="es-ES" sz="1600" dirty="0" smtClean="0">
                <a:solidFill>
                  <a:srgbClr val="002060"/>
                </a:solidFill>
              </a:rPr>
              <a:t> </a:t>
            </a:r>
            <a:r>
              <a:rPr lang="es-ES" sz="1600" dirty="0" err="1" smtClean="0">
                <a:solidFill>
                  <a:srgbClr val="002060"/>
                </a:solidFill>
              </a:rPr>
              <a:t>the</a:t>
            </a:r>
            <a:r>
              <a:rPr lang="es-ES" sz="1600" dirty="0" smtClean="0">
                <a:solidFill>
                  <a:srgbClr val="002060"/>
                </a:solidFill>
              </a:rPr>
              <a:t> </a:t>
            </a:r>
            <a:r>
              <a:rPr lang="es-ES" sz="1600" dirty="0" err="1" smtClean="0">
                <a:solidFill>
                  <a:srgbClr val="002060"/>
                </a:solidFill>
              </a:rPr>
              <a:t>problems</a:t>
            </a:r>
            <a:r>
              <a:rPr lang="es-ES" sz="1600" dirty="0" smtClean="0">
                <a:solidFill>
                  <a:srgbClr val="002060"/>
                </a:solidFill>
              </a:rPr>
              <a:t> of </a:t>
            </a:r>
            <a:r>
              <a:rPr lang="es-ES" sz="1600" dirty="0" err="1" smtClean="0">
                <a:solidFill>
                  <a:srgbClr val="002060"/>
                </a:solidFill>
              </a:rPr>
              <a:t>professional</a:t>
            </a:r>
            <a:r>
              <a:rPr lang="es-ES" sz="1600" dirty="0" smtClean="0">
                <a:solidFill>
                  <a:srgbClr val="002060"/>
                </a:solidFill>
              </a:rPr>
              <a:t> </a:t>
            </a:r>
            <a:r>
              <a:rPr lang="es-ES" sz="1600" dirty="0" err="1" smtClean="0">
                <a:solidFill>
                  <a:srgbClr val="002060"/>
                </a:solidFill>
              </a:rPr>
              <a:t>people</a:t>
            </a:r>
            <a:r>
              <a:rPr lang="es-ES" sz="1600" dirty="0" smtClean="0">
                <a:solidFill>
                  <a:srgbClr val="002060"/>
                </a:solidFill>
              </a:rPr>
              <a:t> as principal </a:t>
            </a:r>
            <a:r>
              <a:rPr lang="es-ES" sz="1600" dirty="0" err="1" smtClean="0">
                <a:solidFill>
                  <a:srgbClr val="002060"/>
                </a:solidFill>
              </a:rPr>
              <a:t>point</a:t>
            </a:r>
            <a:r>
              <a:rPr lang="es-ES" sz="1600" dirty="0" smtClean="0">
                <a:solidFill>
                  <a:srgbClr val="002060"/>
                </a:solidFill>
              </a:rPr>
              <a:t> </a:t>
            </a:r>
            <a:r>
              <a:rPr lang="es-ES" sz="1600" dirty="0" err="1" smtClean="0">
                <a:solidFill>
                  <a:srgbClr val="002060"/>
                </a:solidFill>
              </a:rPr>
              <a:t>for</a:t>
            </a:r>
            <a:r>
              <a:rPr lang="es-ES" sz="1600" dirty="0" smtClean="0">
                <a:solidFill>
                  <a:srgbClr val="002060"/>
                </a:solidFill>
              </a:rPr>
              <a:t> </a:t>
            </a:r>
            <a:r>
              <a:rPr lang="es-ES" sz="1600" dirty="0" err="1" smtClean="0">
                <a:solidFill>
                  <a:srgbClr val="002060"/>
                </a:solidFill>
              </a:rPr>
              <a:t>design</a:t>
            </a:r>
            <a:r>
              <a:rPr lang="es-ES" sz="1600" dirty="0" smtClean="0">
                <a:solidFill>
                  <a:srgbClr val="002060"/>
                </a:solidFill>
              </a:rPr>
              <a:t>.</a:t>
            </a:r>
            <a:endParaRPr lang="es-ES" sz="1600" dirty="0">
              <a:solidFill>
                <a:srgbClr val="002060"/>
              </a:solidFill>
            </a:endParaRPr>
          </a:p>
        </p:txBody>
      </p:sp>
      <p:sp>
        <p:nvSpPr>
          <p:cNvPr id="14" name="13 Rectángulo"/>
          <p:cNvSpPr/>
          <p:nvPr/>
        </p:nvSpPr>
        <p:spPr>
          <a:xfrm>
            <a:off x="6643702" y="3071810"/>
            <a:ext cx="2000264" cy="9286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solidFill>
                  <a:srgbClr val="002060"/>
                </a:solidFill>
              </a:rPr>
              <a:t>Hermanitas de la Anunciación are </a:t>
            </a:r>
            <a:r>
              <a:rPr lang="es-ES" dirty="0" err="1" smtClean="0">
                <a:solidFill>
                  <a:srgbClr val="002060"/>
                </a:solidFill>
              </a:rPr>
              <a:t>from</a:t>
            </a:r>
            <a:r>
              <a:rPr lang="es-ES" dirty="0" smtClean="0">
                <a:solidFill>
                  <a:srgbClr val="002060"/>
                </a:solidFill>
              </a:rPr>
              <a:t> Colombia</a:t>
            </a:r>
            <a:endParaRPr lang="es-ES" dirty="0">
              <a:solidFill>
                <a:srgbClr val="002060"/>
              </a:solidFill>
            </a:endParaRPr>
          </a:p>
        </p:txBody>
      </p:sp>
      <p:sp>
        <p:nvSpPr>
          <p:cNvPr id="15" name="14 Rectángulo"/>
          <p:cNvSpPr/>
          <p:nvPr/>
        </p:nvSpPr>
        <p:spPr>
          <a:xfrm>
            <a:off x="571472" y="2000240"/>
            <a:ext cx="2000264" cy="28575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1600" dirty="0" err="1" smtClean="0">
                <a:solidFill>
                  <a:srgbClr val="002060"/>
                </a:solidFill>
              </a:rPr>
              <a:t>Educational</a:t>
            </a:r>
            <a:r>
              <a:rPr lang="es-ES" sz="1600" dirty="0" smtClean="0">
                <a:solidFill>
                  <a:srgbClr val="002060"/>
                </a:solidFill>
              </a:rPr>
              <a:t> </a:t>
            </a:r>
            <a:r>
              <a:rPr lang="es-ES" sz="1600" dirty="0" err="1" smtClean="0">
                <a:solidFill>
                  <a:srgbClr val="002060"/>
                </a:solidFill>
              </a:rPr>
              <a:t>Model</a:t>
            </a:r>
            <a:r>
              <a:rPr lang="es-ES" sz="1600" dirty="0" smtClean="0">
                <a:solidFill>
                  <a:srgbClr val="002060"/>
                </a:solidFill>
              </a:rPr>
              <a:t>:</a:t>
            </a:r>
          </a:p>
          <a:p>
            <a:pPr algn="just"/>
            <a:r>
              <a:rPr lang="es-ES" sz="1600" dirty="0" err="1" smtClean="0">
                <a:solidFill>
                  <a:srgbClr val="002060"/>
                </a:solidFill>
              </a:rPr>
              <a:t>Constructivism</a:t>
            </a:r>
            <a:endParaRPr lang="es-ES" sz="1600" dirty="0" smtClean="0">
              <a:solidFill>
                <a:srgbClr val="002060"/>
              </a:solidFill>
            </a:endParaRPr>
          </a:p>
          <a:p>
            <a:pPr algn="just"/>
            <a:r>
              <a:rPr lang="es-ES" sz="1600" dirty="0" err="1" smtClean="0">
                <a:solidFill>
                  <a:srgbClr val="002060"/>
                </a:solidFill>
              </a:rPr>
              <a:t>According</a:t>
            </a:r>
            <a:r>
              <a:rPr lang="es-ES" sz="1600" dirty="0" smtClean="0">
                <a:solidFill>
                  <a:srgbClr val="002060"/>
                </a:solidFill>
              </a:rPr>
              <a:t> </a:t>
            </a:r>
            <a:r>
              <a:rPr lang="es-ES" sz="1600" dirty="0" err="1" smtClean="0">
                <a:solidFill>
                  <a:srgbClr val="002060"/>
                </a:solidFill>
              </a:rPr>
              <a:t>to</a:t>
            </a:r>
            <a:r>
              <a:rPr lang="es-ES" sz="1600" dirty="0" smtClean="0">
                <a:solidFill>
                  <a:srgbClr val="002060"/>
                </a:solidFill>
              </a:rPr>
              <a:t> </a:t>
            </a:r>
            <a:r>
              <a:rPr lang="es-ES" sz="1600" dirty="0" err="1" smtClean="0">
                <a:solidFill>
                  <a:srgbClr val="002060"/>
                </a:solidFill>
              </a:rPr>
              <a:t>Piaget</a:t>
            </a:r>
            <a:r>
              <a:rPr lang="es-ES" sz="1600" dirty="0" smtClean="0">
                <a:solidFill>
                  <a:srgbClr val="002060"/>
                </a:solidFill>
              </a:rPr>
              <a:t> </a:t>
            </a:r>
            <a:r>
              <a:rPr lang="es-ES" sz="1600" dirty="0" err="1" smtClean="0">
                <a:solidFill>
                  <a:srgbClr val="002060"/>
                </a:solidFill>
              </a:rPr>
              <a:t>it</a:t>
            </a:r>
            <a:r>
              <a:rPr lang="es-ES" sz="1600" dirty="0" smtClean="0">
                <a:solidFill>
                  <a:srgbClr val="002060"/>
                </a:solidFill>
              </a:rPr>
              <a:t> </a:t>
            </a:r>
            <a:r>
              <a:rPr lang="es-ES" sz="1600" dirty="0" err="1" smtClean="0">
                <a:solidFill>
                  <a:srgbClr val="002060"/>
                </a:solidFill>
              </a:rPr>
              <a:t>is</a:t>
            </a:r>
            <a:r>
              <a:rPr lang="es-ES" sz="1600" dirty="0" smtClean="0">
                <a:solidFill>
                  <a:srgbClr val="002060"/>
                </a:solidFill>
              </a:rPr>
              <a:t> </a:t>
            </a:r>
            <a:r>
              <a:rPr lang="es-ES" sz="1600" dirty="0" err="1" smtClean="0">
                <a:solidFill>
                  <a:srgbClr val="002060"/>
                </a:solidFill>
              </a:rPr>
              <a:t>the</a:t>
            </a:r>
            <a:r>
              <a:rPr lang="es-ES" sz="1600" dirty="0" smtClean="0">
                <a:solidFill>
                  <a:srgbClr val="002060"/>
                </a:solidFill>
              </a:rPr>
              <a:t> </a:t>
            </a:r>
            <a:r>
              <a:rPr lang="es-ES" sz="1600" dirty="0" err="1" smtClean="0">
                <a:solidFill>
                  <a:srgbClr val="002060"/>
                </a:solidFill>
              </a:rPr>
              <a:t>psychological</a:t>
            </a:r>
            <a:r>
              <a:rPr lang="es-ES" sz="1600" dirty="0" smtClean="0">
                <a:solidFill>
                  <a:srgbClr val="002060"/>
                </a:solidFill>
              </a:rPr>
              <a:t> </a:t>
            </a:r>
            <a:r>
              <a:rPr lang="es-ES" sz="1600" dirty="0" err="1" smtClean="0">
                <a:solidFill>
                  <a:srgbClr val="002060"/>
                </a:solidFill>
              </a:rPr>
              <a:t>focus</a:t>
            </a:r>
            <a:r>
              <a:rPr lang="es-ES" sz="1600" dirty="0" smtClean="0">
                <a:solidFill>
                  <a:srgbClr val="002060"/>
                </a:solidFill>
              </a:rPr>
              <a:t> </a:t>
            </a:r>
            <a:r>
              <a:rPr lang="es-ES" sz="1600" dirty="0" err="1" smtClean="0">
                <a:solidFill>
                  <a:srgbClr val="002060"/>
                </a:solidFill>
              </a:rPr>
              <a:t>which</a:t>
            </a:r>
            <a:r>
              <a:rPr lang="es-ES" sz="1600" dirty="0" smtClean="0">
                <a:solidFill>
                  <a:srgbClr val="002060"/>
                </a:solidFill>
              </a:rPr>
              <a:t> </a:t>
            </a:r>
            <a:r>
              <a:rPr lang="es-ES" sz="1600" dirty="0" err="1" smtClean="0">
                <a:solidFill>
                  <a:srgbClr val="002060"/>
                </a:solidFill>
              </a:rPr>
              <a:t>establishes</a:t>
            </a:r>
            <a:r>
              <a:rPr lang="es-ES" sz="1600" dirty="0" smtClean="0">
                <a:solidFill>
                  <a:srgbClr val="002060"/>
                </a:solidFill>
              </a:rPr>
              <a:t> </a:t>
            </a:r>
            <a:r>
              <a:rPr lang="es-ES" sz="1600" dirty="0" err="1" smtClean="0">
                <a:solidFill>
                  <a:srgbClr val="002060"/>
                </a:solidFill>
              </a:rPr>
              <a:t>that</a:t>
            </a:r>
            <a:r>
              <a:rPr lang="es-ES" sz="1600" dirty="0" smtClean="0">
                <a:solidFill>
                  <a:srgbClr val="002060"/>
                </a:solidFill>
              </a:rPr>
              <a:t> </a:t>
            </a:r>
            <a:r>
              <a:rPr lang="es-ES" sz="1600" dirty="0" err="1" smtClean="0">
                <a:solidFill>
                  <a:srgbClr val="002060"/>
                </a:solidFill>
              </a:rPr>
              <a:t>the</a:t>
            </a:r>
            <a:r>
              <a:rPr lang="es-ES" sz="1600" dirty="0" smtClean="0">
                <a:solidFill>
                  <a:srgbClr val="002060"/>
                </a:solidFill>
              </a:rPr>
              <a:t> central </a:t>
            </a:r>
            <a:r>
              <a:rPr lang="es-ES" sz="1600" dirty="0" err="1" smtClean="0">
                <a:solidFill>
                  <a:srgbClr val="002060"/>
                </a:solidFill>
              </a:rPr>
              <a:t>poitn</a:t>
            </a:r>
            <a:r>
              <a:rPr lang="es-ES" sz="1600" dirty="0" smtClean="0">
                <a:solidFill>
                  <a:srgbClr val="002060"/>
                </a:solidFill>
              </a:rPr>
              <a:t> of </a:t>
            </a:r>
            <a:r>
              <a:rPr lang="es-ES" sz="1600" dirty="0" err="1" smtClean="0">
                <a:solidFill>
                  <a:srgbClr val="002060"/>
                </a:solidFill>
              </a:rPr>
              <a:t>the</a:t>
            </a:r>
            <a:r>
              <a:rPr lang="es-ES" sz="1600" dirty="0" smtClean="0">
                <a:solidFill>
                  <a:srgbClr val="002060"/>
                </a:solidFill>
              </a:rPr>
              <a:t> </a:t>
            </a:r>
            <a:r>
              <a:rPr lang="es-ES" sz="1600" dirty="0" err="1" smtClean="0">
                <a:solidFill>
                  <a:srgbClr val="002060"/>
                </a:solidFill>
              </a:rPr>
              <a:t>human</a:t>
            </a:r>
            <a:r>
              <a:rPr lang="es-ES" sz="1600" dirty="0" smtClean="0">
                <a:solidFill>
                  <a:srgbClr val="002060"/>
                </a:solidFill>
              </a:rPr>
              <a:t> </a:t>
            </a:r>
            <a:r>
              <a:rPr lang="es-ES" sz="1600" dirty="0" err="1" smtClean="0">
                <a:solidFill>
                  <a:srgbClr val="002060"/>
                </a:solidFill>
              </a:rPr>
              <a:t>being</a:t>
            </a:r>
            <a:r>
              <a:rPr lang="es-ES" sz="1600" dirty="0" smtClean="0">
                <a:solidFill>
                  <a:srgbClr val="002060"/>
                </a:solidFill>
              </a:rPr>
              <a:t> </a:t>
            </a:r>
            <a:r>
              <a:rPr lang="es-ES" sz="1600" dirty="0" err="1" smtClean="0">
                <a:solidFill>
                  <a:srgbClr val="002060"/>
                </a:solidFill>
              </a:rPr>
              <a:t>learning</a:t>
            </a:r>
            <a:r>
              <a:rPr lang="es-ES" sz="1600" dirty="0" smtClean="0">
                <a:solidFill>
                  <a:srgbClr val="002060"/>
                </a:solidFill>
              </a:rPr>
              <a:t> </a:t>
            </a:r>
            <a:r>
              <a:rPr lang="es-ES" sz="1600" dirty="0" err="1" smtClean="0">
                <a:solidFill>
                  <a:srgbClr val="002060"/>
                </a:solidFill>
              </a:rPr>
              <a:t>is</a:t>
            </a:r>
            <a:r>
              <a:rPr lang="es-ES" sz="1600" dirty="0" smtClean="0">
                <a:solidFill>
                  <a:srgbClr val="002060"/>
                </a:solidFill>
              </a:rPr>
              <a:t> </a:t>
            </a:r>
            <a:r>
              <a:rPr lang="es-ES" sz="1600" dirty="0" err="1" smtClean="0">
                <a:solidFill>
                  <a:srgbClr val="002060"/>
                </a:solidFill>
              </a:rPr>
              <a:t>the</a:t>
            </a:r>
            <a:r>
              <a:rPr lang="es-ES" sz="1600" dirty="0" smtClean="0">
                <a:solidFill>
                  <a:srgbClr val="002060"/>
                </a:solidFill>
              </a:rPr>
              <a:t> </a:t>
            </a:r>
            <a:r>
              <a:rPr lang="es-ES" sz="1600" dirty="0" err="1" smtClean="0">
                <a:solidFill>
                  <a:srgbClr val="002060"/>
                </a:solidFill>
              </a:rPr>
              <a:t>costruction</a:t>
            </a:r>
            <a:r>
              <a:rPr lang="es-ES" sz="1600" dirty="0" smtClean="0">
                <a:solidFill>
                  <a:srgbClr val="002060"/>
                </a:solidFill>
              </a:rPr>
              <a:t> of </a:t>
            </a:r>
            <a:r>
              <a:rPr lang="es-ES" sz="1600" dirty="0" err="1" smtClean="0">
                <a:solidFill>
                  <a:srgbClr val="002060"/>
                </a:solidFill>
              </a:rPr>
              <a:t>the</a:t>
            </a:r>
            <a:r>
              <a:rPr lang="es-ES" sz="1600" dirty="0" smtClean="0">
                <a:solidFill>
                  <a:srgbClr val="002060"/>
                </a:solidFill>
              </a:rPr>
              <a:t> </a:t>
            </a:r>
            <a:r>
              <a:rPr lang="es-ES" sz="1600" dirty="0" err="1" smtClean="0">
                <a:solidFill>
                  <a:srgbClr val="002060"/>
                </a:solidFill>
              </a:rPr>
              <a:t>knowledge</a:t>
            </a:r>
            <a:r>
              <a:rPr lang="es-ES" sz="1600" dirty="0" smtClean="0">
                <a:solidFill>
                  <a:srgbClr val="002060"/>
                </a:solidFill>
              </a:rPr>
              <a:t> </a:t>
            </a:r>
            <a:r>
              <a:rPr lang="es-ES" sz="1600" dirty="0" err="1" smtClean="0">
                <a:solidFill>
                  <a:srgbClr val="002060"/>
                </a:solidFill>
              </a:rPr>
              <a:t>on</a:t>
            </a:r>
            <a:r>
              <a:rPr lang="es-ES" sz="1600" dirty="0" smtClean="0">
                <a:solidFill>
                  <a:srgbClr val="002060"/>
                </a:solidFill>
              </a:rPr>
              <a:t> </a:t>
            </a:r>
            <a:r>
              <a:rPr lang="es-ES" sz="1600" dirty="0" err="1" smtClean="0">
                <a:solidFill>
                  <a:srgbClr val="002060"/>
                </a:solidFill>
              </a:rPr>
              <a:t>his</a:t>
            </a:r>
            <a:r>
              <a:rPr lang="es-ES" sz="1600" dirty="0" smtClean="0">
                <a:solidFill>
                  <a:srgbClr val="002060"/>
                </a:solidFill>
              </a:rPr>
              <a:t>/</a:t>
            </a:r>
            <a:r>
              <a:rPr lang="es-ES" sz="1600" dirty="0" err="1" smtClean="0">
                <a:solidFill>
                  <a:srgbClr val="002060"/>
                </a:solidFill>
              </a:rPr>
              <a:t>her</a:t>
            </a:r>
            <a:r>
              <a:rPr lang="es-ES" sz="1600" dirty="0" smtClean="0">
                <a:solidFill>
                  <a:srgbClr val="002060"/>
                </a:solidFill>
              </a:rPr>
              <a:t> </a:t>
            </a:r>
            <a:r>
              <a:rPr lang="es-ES" sz="1600" dirty="0" err="1" smtClean="0">
                <a:solidFill>
                  <a:srgbClr val="002060"/>
                </a:solidFill>
              </a:rPr>
              <a:t>own</a:t>
            </a:r>
            <a:r>
              <a:rPr lang="es-ES" sz="1600" dirty="0" smtClean="0">
                <a:solidFill>
                  <a:srgbClr val="002060"/>
                </a:solidFill>
              </a:rPr>
              <a:t>.</a:t>
            </a:r>
            <a:endParaRPr lang="es-ES" sz="1600" dirty="0">
              <a:solidFill>
                <a:srgbClr val="002060"/>
              </a:solidFill>
            </a:endParaRPr>
          </a:p>
        </p:txBody>
      </p:sp>
      <p:cxnSp>
        <p:nvCxnSpPr>
          <p:cNvPr id="19" name="18 Conector recto de flecha"/>
          <p:cNvCxnSpPr>
            <a:stCxn id="4" idx="0"/>
            <a:endCxn id="1027" idx="2"/>
          </p:cNvCxnSpPr>
          <p:nvPr/>
        </p:nvCxnSpPr>
        <p:spPr>
          <a:xfrm rot="5400000" flipH="1" flipV="1">
            <a:off x="4179091" y="2678901"/>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4" idx="2"/>
          </p:cNvCxnSpPr>
          <p:nvPr/>
        </p:nvCxnSpPr>
        <p:spPr>
          <a:xfrm rot="5400000">
            <a:off x="4214810" y="442913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endCxn id="15" idx="3"/>
          </p:cNvCxnSpPr>
          <p:nvPr/>
        </p:nvCxnSpPr>
        <p:spPr>
          <a:xfrm rot="10800000">
            <a:off x="2571736" y="3429000"/>
            <a:ext cx="714380" cy="214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4" idx="3"/>
            <a:endCxn id="14" idx="1"/>
          </p:cNvCxnSpPr>
          <p:nvPr/>
        </p:nvCxnSpPr>
        <p:spPr>
          <a:xfrm flipV="1">
            <a:off x="5643570" y="3536157"/>
            <a:ext cx="1000132"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46 CuadroTexto"/>
          <p:cNvSpPr txBox="1"/>
          <p:nvPr/>
        </p:nvSpPr>
        <p:spPr>
          <a:xfrm>
            <a:off x="285720" y="285728"/>
            <a:ext cx="814393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smtClean="0">
                <a:solidFill>
                  <a:schemeClr val="tx2"/>
                </a:solidFill>
              </a:rPr>
              <a:t>CHAPTER I: MADRE MARIA BERENICE SCHOOL</a:t>
            </a:r>
            <a:endParaRPr lang="es-ES" sz="2000" dirty="0">
              <a:solidFill>
                <a:schemeClr val="tx2"/>
              </a:solidFill>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diamond(in)">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amond(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amond(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71472" y="500042"/>
            <a:ext cx="800105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smtClean="0">
                <a:solidFill>
                  <a:schemeClr val="tx2"/>
                </a:solidFill>
              </a:rPr>
              <a:t>CHAPTER II: THE POSITIVE ROLE OF ENGLISH</a:t>
            </a:r>
            <a:endParaRPr lang="es-ES" sz="2000" dirty="0">
              <a:solidFill>
                <a:schemeClr val="tx2"/>
              </a:solidFill>
            </a:endParaRPr>
          </a:p>
        </p:txBody>
      </p:sp>
      <p:pic>
        <p:nvPicPr>
          <p:cNvPr id="4" name="Imagen 1"/>
          <p:cNvPicPr>
            <a:picLocks noChangeAspect="1"/>
          </p:cNvPicPr>
          <p:nvPr/>
        </p:nvPicPr>
        <p:blipFill>
          <a:blip r:embed="rId2"/>
          <a:srcRect/>
          <a:stretch>
            <a:fillRect/>
          </a:stretch>
        </p:blipFill>
        <p:spPr bwMode="auto">
          <a:xfrm>
            <a:off x="3286116" y="3286124"/>
            <a:ext cx="2214578" cy="1857388"/>
          </a:xfrm>
          <a:prstGeom prst="rect">
            <a:avLst/>
          </a:prstGeom>
          <a:noFill/>
          <a:ln w="9525">
            <a:noFill/>
            <a:miter lim="800000"/>
            <a:headEnd/>
            <a:tailEnd/>
          </a:ln>
        </p:spPr>
      </p:pic>
      <p:pic>
        <p:nvPicPr>
          <p:cNvPr id="1026" name="Picture 2" descr="C:\Users\W\Pictures\imagesCA05ZNM9.jpg"/>
          <p:cNvPicPr>
            <a:picLocks noChangeAspect="1" noChangeArrowheads="1"/>
          </p:cNvPicPr>
          <p:nvPr/>
        </p:nvPicPr>
        <p:blipFill>
          <a:blip r:embed="rId3"/>
          <a:srcRect/>
          <a:stretch>
            <a:fillRect/>
          </a:stretch>
        </p:blipFill>
        <p:spPr bwMode="auto">
          <a:xfrm>
            <a:off x="857224" y="1643050"/>
            <a:ext cx="2628900" cy="1733550"/>
          </a:xfrm>
          <a:prstGeom prst="rect">
            <a:avLst/>
          </a:prstGeom>
          <a:noFill/>
        </p:spPr>
      </p:pic>
      <p:pic>
        <p:nvPicPr>
          <p:cNvPr id="1027" name="Picture 3" descr="C:\Users\W\Pictures\imagesCAMT0GSX.jpg"/>
          <p:cNvPicPr>
            <a:picLocks noChangeAspect="1" noChangeArrowheads="1"/>
          </p:cNvPicPr>
          <p:nvPr/>
        </p:nvPicPr>
        <p:blipFill>
          <a:blip r:embed="rId4"/>
          <a:srcRect/>
          <a:stretch>
            <a:fillRect/>
          </a:stretch>
        </p:blipFill>
        <p:spPr bwMode="auto">
          <a:xfrm>
            <a:off x="5572132" y="1571612"/>
            <a:ext cx="2428892" cy="1528761"/>
          </a:xfrm>
          <a:prstGeom prst="rect">
            <a:avLst/>
          </a:prstGeom>
          <a:noFill/>
        </p:spPr>
      </p:pic>
      <p:pic>
        <p:nvPicPr>
          <p:cNvPr id="1028" name="Picture 4" descr="C:\Users\W\Pictures\imagesCASF1T80.jpg"/>
          <p:cNvPicPr>
            <a:picLocks noChangeAspect="1" noChangeArrowheads="1"/>
          </p:cNvPicPr>
          <p:nvPr/>
        </p:nvPicPr>
        <p:blipFill>
          <a:blip r:embed="rId5"/>
          <a:srcRect/>
          <a:stretch>
            <a:fillRect/>
          </a:stretch>
        </p:blipFill>
        <p:spPr bwMode="auto">
          <a:xfrm>
            <a:off x="785787" y="4572008"/>
            <a:ext cx="2286016" cy="1728786"/>
          </a:xfrm>
          <a:prstGeom prst="rect">
            <a:avLst/>
          </a:prstGeom>
          <a:noFill/>
        </p:spPr>
      </p:pic>
      <p:pic>
        <p:nvPicPr>
          <p:cNvPr id="1029" name="Picture 5" descr="C:\Users\W\Pictures\untitled.bmp"/>
          <p:cNvPicPr>
            <a:picLocks noChangeAspect="1" noChangeArrowheads="1"/>
          </p:cNvPicPr>
          <p:nvPr/>
        </p:nvPicPr>
        <p:blipFill>
          <a:blip r:embed="rId6"/>
          <a:srcRect/>
          <a:stretch>
            <a:fillRect/>
          </a:stretch>
        </p:blipFill>
        <p:spPr bwMode="auto">
          <a:xfrm>
            <a:off x="5572132" y="4572008"/>
            <a:ext cx="1785950" cy="1662781"/>
          </a:xfrm>
          <a:prstGeom prst="rect">
            <a:avLst/>
          </a:prstGeom>
          <a:noFill/>
        </p:spPr>
      </p:pic>
      <p:sp>
        <p:nvSpPr>
          <p:cNvPr id="8" name="7 CuadroTexto"/>
          <p:cNvSpPr txBox="1"/>
          <p:nvPr/>
        </p:nvSpPr>
        <p:spPr>
          <a:xfrm>
            <a:off x="5857884" y="3143248"/>
            <a:ext cx="2214578" cy="646331"/>
          </a:xfrm>
          <a:prstGeom prst="rect">
            <a:avLst/>
          </a:prstGeom>
          <a:noFill/>
        </p:spPr>
        <p:txBody>
          <a:bodyPr wrap="square" rtlCol="0">
            <a:spAutoFit/>
          </a:bodyPr>
          <a:lstStyle/>
          <a:p>
            <a:r>
              <a:rPr lang="en-US" dirty="0" smtClean="0"/>
              <a:t>75% of scientific bibliography</a:t>
            </a:r>
            <a:endParaRPr lang="en-US" dirty="0"/>
          </a:p>
        </p:txBody>
      </p:sp>
      <p:sp>
        <p:nvSpPr>
          <p:cNvPr id="9" name="8 CuadroTexto"/>
          <p:cNvSpPr txBox="1"/>
          <p:nvPr/>
        </p:nvSpPr>
        <p:spPr>
          <a:xfrm>
            <a:off x="1500166" y="3571876"/>
            <a:ext cx="1857388" cy="646331"/>
          </a:xfrm>
          <a:prstGeom prst="rect">
            <a:avLst/>
          </a:prstGeom>
          <a:noFill/>
        </p:spPr>
        <p:txBody>
          <a:bodyPr wrap="square" rtlCol="0">
            <a:spAutoFit/>
          </a:bodyPr>
          <a:lstStyle/>
          <a:p>
            <a:r>
              <a:rPr lang="en-US" dirty="0" smtClean="0"/>
              <a:t>80% of the information</a:t>
            </a:r>
            <a:endParaRPr lang="en-US" dirty="0"/>
          </a:p>
        </p:txBody>
      </p:sp>
      <p:sp>
        <p:nvSpPr>
          <p:cNvPr id="10" name="9 CuadroTexto"/>
          <p:cNvSpPr txBox="1"/>
          <p:nvPr/>
        </p:nvSpPr>
        <p:spPr>
          <a:xfrm>
            <a:off x="571472" y="1071546"/>
            <a:ext cx="7858180" cy="523220"/>
          </a:xfrm>
          <a:prstGeom prst="rect">
            <a:avLst/>
          </a:prstGeom>
          <a:noFill/>
        </p:spPr>
        <p:txBody>
          <a:bodyPr wrap="square" rtlCol="0">
            <a:spAutoFit/>
          </a:bodyPr>
          <a:lstStyle/>
          <a:p>
            <a:pPr algn="just"/>
            <a:r>
              <a:rPr lang="en-US" sz="1400" dirty="0" smtClean="0"/>
              <a:t>According to Ana Raquel </a:t>
            </a:r>
            <a:r>
              <a:rPr lang="en-US" sz="1400" dirty="0" err="1" smtClean="0"/>
              <a:t>Galán</a:t>
            </a:r>
            <a:r>
              <a:rPr lang="en-US" sz="1400" dirty="0" smtClean="0"/>
              <a:t> Mendoza, nowadays it is very important to learn English.  Each day it is used in almost every area of human knowledge and development.</a:t>
            </a:r>
            <a:endParaRPr lang="en-US" sz="14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linds(horizontal)">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checkerboard(across)">
                                      <p:cBhvr>
                                        <p:cTn id="38" dur="500"/>
                                        <p:tgtEl>
                                          <p:spTgt spid="1028"/>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1029"/>
                                        </p:tgtEl>
                                        <p:attrNameLst>
                                          <p:attrName>style.visibility</p:attrName>
                                        </p:attrNameLst>
                                      </p:cBhvr>
                                      <p:to>
                                        <p:strVal val="visible"/>
                                      </p:to>
                                    </p:set>
                                    <p:animEffect transition="in" filter="diamond(in)">
                                      <p:cBhvr>
                                        <p:cTn id="43"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500042"/>
            <a:ext cx="800105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smtClean="0">
                <a:solidFill>
                  <a:schemeClr val="tx2"/>
                </a:solidFill>
              </a:rPr>
              <a:t>CHAPTER II: THE POSITIVE ROLE OF ENGLISH</a:t>
            </a:r>
            <a:endParaRPr lang="es-ES" sz="2000" dirty="0">
              <a:solidFill>
                <a:schemeClr val="tx2"/>
              </a:solidFill>
            </a:endParaRPr>
          </a:p>
        </p:txBody>
      </p:sp>
      <p:sp>
        <p:nvSpPr>
          <p:cNvPr id="3" name="2 Rectángulo"/>
          <p:cNvSpPr/>
          <p:nvPr/>
        </p:nvSpPr>
        <p:spPr>
          <a:xfrm>
            <a:off x="3286116" y="3643314"/>
            <a:ext cx="2500330" cy="10715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solidFill>
                  <a:srgbClr val="7030A0"/>
                </a:solidFill>
              </a:rPr>
              <a:t>ENGLISH USAGE</a:t>
            </a:r>
            <a:endParaRPr lang="es-ES" dirty="0">
              <a:solidFill>
                <a:srgbClr val="7030A0"/>
              </a:solidFill>
            </a:endParaRPr>
          </a:p>
        </p:txBody>
      </p:sp>
      <p:sp>
        <p:nvSpPr>
          <p:cNvPr id="4" name="3 Rectángulo"/>
          <p:cNvSpPr/>
          <p:nvPr/>
        </p:nvSpPr>
        <p:spPr>
          <a:xfrm>
            <a:off x="214282" y="3643314"/>
            <a:ext cx="2500330" cy="107157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s-ES" sz="1600" dirty="0" smtClean="0">
                <a:solidFill>
                  <a:schemeClr val="bg1"/>
                </a:solidFill>
              </a:rPr>
              <a:t>INFORMAL ENGLISH:</a:t>
            </a:r>
          </a:p>
          <a:p>
            <a:pPr algn="just"/>
            <a:r>
              <a:rPr lang="es-ES" sz="1600" dirty="0" err="1" smtClean="0">
                <a:solidFill>
                  <a:schemeClr val="bg1"/>
                </a:solidFill>
              </a:rPr>
              <a:t>It</a:t>
            </a:r>
            <a:r>
              <a:rPr lang="es-ES" sz="1600" dirty="0" smtClean="0">
                <a:solidFill>
                  <a:schemeClr val="bg1"/>
                </a:solidFill>
              </a:rPr>
              <a:t> </a:t>
            </a:r>
            <a:r>
              <a:rPr lang="es-ES" sz="1600" dirty="0" err="1" smtClean="0">
                <a:solidFill>
                  <a:schemeClr val="bg1"/>
                </a:solidFill>
              </a:rPr>
              <a:t>incorporates</a:t>
            </a:r>
            <a:r>
              <a:rPr lang="es-ES" sz="1600" dirty="0" smtClean="0">
                <a:solidFill>
                  <a:schemeClr val="bg1"/>
                </a:solidFill>
              </a:rPr>
              <a:t> </a:t>
            </a:r>
            <a:r>
              <a:rPr lang="es-ES" sz="1600" dirty="0" err="1" smtClean="0">
                <a:solidFill>
                  <a:schemeClr val="bg1"/>
                </a:solidFill>
              </a:rPr>
              <a:t>many</a:t>
            </a:r>
            <a:r>
              <a:rPr lang="es-ES" sz="1600" dirty="0" smtClean="0">
                <a:solidFill>
                  <a:schemeClr val="bg1"/>
                </a:solidFill>
              </a:rPr>
              <a:t> of </a:t>
            </a:r>
            <a:r>
              <a:rPr lang="es-ES" sz="1600" dirty="0" err="1" smtClean="0">
                <a:solidFill>
                  <a:schemeClr val="bg1"/>
                </a:solidFill>
              </a:rPr>
              <a:t>the</a:t>
            </a:r>
            <a:r>
              <a:rPr lang="es-ES" sz="1600" dirty="0" smtClean="0">
                <a:solidFill>
                  <a:schemeClr val="bg1"/>
                </a:solidFill>
              </a:rPr>
              <a:t> familiar </a:t>
            </a:r>
            <a:r>
              <a:rPr lang="es-ES" sz="1600" dirty="0" err="1" smtClean="0">
                <a:solidFill>
                  <a:schemeClr val="bg1"/>
                </a:solidFill>
              </a:rPr>
              <a:t>features</a:t>
            </a:r>
            <a:r>
              <a:rPr lang="es-ES" sz="1600" dirty="0" smtClean="0">
                <a:solidFill>
                  <a:schemeClr val="bg1"/>
                </a:solidFill>
              </a:rPr>
              <a:t> of </a:t>
            </a:r>
            <a:r>
              <a:rPr lang="es-ES" sz="1600" dirty="0" err="1" smtClean="0">
                <a:solidFill>
                  <a:schemeClr val="bg1"/>
                </a:solidFill>
              </a:rPr>
              <a:t>Spoken</a:t>
            </a:r>
            <a:r>
              <a:rPr lang="es-ES" sz="1600" dirty="0" smtClean="0">
                <a:solidFill>
                  <a:schemeClr val="bg1"/>
                </a:solidFill>
              </a:rPr>
              <a:t> </a:t>
            </a:r>
            <a:r>
              <a:rPr lang="es-ES" sz="1600" dirty="0" err="1" smtClean="0">
                <a:solidFill>
                  <a:schemeClr val="bg1"/>
                </a:solidFill>
              </a:rPr>
              <a:t>English</a:t>
            </a:r>
            <a:r>
              <a:rPr lang="es-ES" sz="1600" dirty="0" smtClean="0">
                <a:solidFill>
                  <a:schemeClr val="bg1"/>
                </a:solidFill>
              </a:rPr>
              <a:t>.</a:t>
            </a:r>
            <a:endParaRPr lang="es-ES" sz="1600" dirty="0">
              <a:solidFill>
                <a:schemeClr val="bg1"/>
              </a:solidFill>
            </a:endParaRPr>
          </a:p>
        </p:txBody>
      </p:sp>
      <p:sp>
        <p:nvSpPr>
          <p:cNvPr id="5" name="4 Rectángulo"/>
          <p:cNvSpPr/>
          <p:nvPr/>
        </p:nvSpPr>
        <p:spPr>
          <a:xfrm>
            <a:off x="3214678" y="5429264"/>
            <a:ext cx="2571768" cy="121444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just"/>
            <a:endParaRPr lang="es-ES" sz="1600" dirty="0" smtClean="0">
              <a:solidFill>
                <a:schemeClr val="accent4">
                  <a:lumMod val="60000"/>
                  <a:lumOff val="40000"/>
                </a:schemeClr>
              </a:solidFill>
            </a:endParaRPr>
          </a:p>
          <a:p>
            <a:pPr algn="just"/>
            <a:r>
              <a:rPr lang="es-ES" sz="1600" dirty="0" smtClean="0">
                <a:solidFill>
                  <a:schemeClr val="bg1"/>
                </a:solidFill>
              </a:rPr>
              <a:t>FORMAL ENGLISH:</a:t>
            </a:r>
          </a:p>
          <a:p>
            <a:pPr algn="just"/>
            <a:r>
              <a:rPr lang="es-ES" sz="1600" dirty="0" err="1" smtClean="0">
                <a:solidFill>
                  <a:schemeClr val="bg1"/>
                </a:solidFill>
              </a:rPr>
              <a:t>Serious</a:t>
            </a:r>
            <a:r>
              <a:rPr lang="es-ES" sz="1600" dirty="0" smtClean="0">
                <a:solidFill>
                  <a:schemeClr val="bg1"/>
                </a:solidFill>
              </a:rPr>
              <a:t> </a:t>
            </a:r>
            <a:r>
              <a:rPr lang="es-ES" sz="1600" dirty="0" err="1" smtClean="0">
                <a:solidFill>
                  <a:schemeClr val="bg1"/>
                </a:solidFill>
              </a:rPr>
              <a:t>public</a:t>
            </a:r>
            <a:r>
              <a:rPr lang="es-ES" sz="1600" dirty="0" smtClean="0">
                <a:solidFill>
                  <a:schemeClr val="bg1"/>
                </a:solidFill>
              </a:rPr>
              <a:t> </a:t>
            </a:r>
            <a:r>
              <a:rPr lang="es-ES" sz="1600" dirty="0" err="1" smtClean="0">
                <a:solidFill>
                  <a:schemeClr val="bg1"/>
                </a:solidFill>
              </a:rPr>
              <a:t>discourse</a:t>
            </a:r>
            <a:r>
              <a:rPr lang="es-ES" sz="1600" dirty="0" smtClean="0">
                <a:solidFill>
                  <a:schemeClr val="bg1"/>
                </a:solidFill>
              </a:rPr>
              <a:t>, </a:t>
            </a:r>
            <a:r>
              <a:rPr lang="es-ES" sz="1600" dirty="0" err="1" smtClean="0">
                <a:solidFill>
                  <a:schemeClr val="bg1"/>
                </a:solidFill>
              </a:rPr>
              <a:t>it</a:t>
            </a:r>
            <a:r>
              <a:rPr lang="es-ES" sz="1600" dirty="0" smtClean="0">
                <a:solidFill>
                  <a:schemeClr val="bg1"/>
                </a:solidFill>
              </a:rPr>
              <a:t> </a:t>
            </a:r>
            <a:r>
              <a:rPr lang="es-ES" sz="1600" dirty="0" err="1" smtClean="0">
                <a:solidFill>
                  <a:schemeClr val="bg1"/>
                </a:solidFill>
              </a:rPr>
              <a:t>avoids</a:t>
            </a:r>
            <a:r>
              <a:rPr lang="es-ES" sz="1600" dirty="0" smtClean="0">
                <a:solidFill>
                  <a:schemeClr val="bg1"/>
                </a:solidFill>
              </a:rPr>
              <a:t> </a:t>
            </a:r>
            <a:r>
              <a:rPr lang="es-ES" sz="1600" dirty="0" err="1" smtClean="0">
                <a:solidFill>
                  <a:schemeClr val="bg1"/>
                </a:solidFill>
              </a:rPr>
              <a:t>expressions</a:t>
            </a:r>
            <a:r>
              <a:rPr lang="es-ES" sz="1600" dirty="0" smtClean="0">
                <a:solidFill>
                  <a:schemeClr val="bg1"/>
                </a:solidFill>
              </a:rPr>
              <a:t> </a:t>
            </a:r>
            <a:r>
              <a:rPr lang="es-ES" sz="1600" dirty="0" err="1" smtClean="0">
                <a:solidFill>
                  <a:schemeClr val="bg1"/>
                </a:solidFill>
              </a:rPr>
              <a:t>that</a:t>
            </a:r>
            <a:r>
              <a:rPr lang="es-ES" sz="1600" dirty="0" smtClean="0">
                <a:solidFill>
                  <a:schemeClr val="bg1"/>
                </a:solidFill>
              </a:rPr>
              <a:t> </a:t>
            </a:r>
            <a:r>
              <a:rPr lang="es-ES" sz="1600" dirty="0" err="1" smtClean="0">
                <a:solidFill>
                  <a:schemeClr val="bg1"/>
                </a:solidFill>
              </a:rPr>
              <a:t>we</a:t>
            </a:r>
            <a:r>
              <a:rPr lang="es-ES" sz="1600" dirty="0" smtClean="0">
                <a:solidFill>
                  <a:schemeClr val="bg1"/>
                </a:solidFill>
              </a:rPr>
              <a:t> </a:t>
            </a:r>
            <a:r>
              <a:rPr lang="es-ES" sz="1600" dirty="0" err="1" smtClean="0">
                <a:solidFill>
                  <a:schemeClr val="bg1"/>
                </a:solidFill>
              </a:rPr>
              <a:t>might</a:t>
            </a:r>
            <a:r>
              <a:rPr lang="es-ES" sz="1600" dirty="0" smtClean="0">
                <a:solidFill>
                  <a:schemeClr val="bg1"/>
                </a:solidFill>
              </a:rPr>
              <a:t> use in more casual </a:t>
            </a:r>
            <a:r>
              <a:rPr lang="es-ES" sz="1600" dirty="0" err="1" smtClean="0">
                <a:solidFill>
                  <a:schemeClr val="bg1"/>
                </a:solidFill>
              </a:rPr>
              <a:t>situations</a:t>
            </a:r>
            <a:r>
              <a:rPr lang="es-ES" sz="1600" dirty="0" smtClean="0">
                <a:solidFill>
                  <a:schemeClr val="bg1"/>
                </a:solidFill>
              </a:rPr>
              <a:t>.</a:t>
            </a:r>
          </a:p>
          <a:p>
            <a:pPr algn="just"/>
            <a:endParaRPr lang="es-ES" sz="1600" dirty="0">
              <a:solidFill>
                <a:schemeClr val="accent4">
                  <a:lumMod val="60000"/>
                  <a:lumOff val="40000"/>
                </a:schemeClr>
              </a:solidFill>
            </a:endParaRPr>
          </a:p>
        </p:txBody>
      </p:sp>
      <p:sp>
        <p:nvSpPr>
          <p:cNvPr id="6" name="5 Rectángulo"/>
          <p:cNvSpPr/>
          <p:nvPr/>
        </p:nvSpPr>
        <p:spPr>
          <a:xfrm>
            <a:off x="6357950" y="3643314"/>
            <a:ext cx="2500330" cy="107157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s-ES" sz="1600" dirty="0" smtClean="0">
                <a:solidFill>
                  <a:schemeClr val="bg1"/>
                </a:solidFill>
              </a:rPr>
              <a:t>NONSTANDARD ENGLISH:</a:t>
            </a:r>
          </a:p>
          <a:p>
            <a:pPr algn="just"/>
            <a:r>
              <a:rPr lang="es-ES" sz="1600" dirty="0" smtClean="0">
                <a:solidFill>
                  <a:schemeClr val="bg1"/>
                </a:solidFill>
              </a:rPr>
              <a:t>Regional </a:t>
            </a:r>
            <a:r>
              <a:rPr lang="es-ES" sz="1600" dirty="0" err="1" smtClean="0">
                <a:solidFill>
                  <a:schemeClr val="bg1"/>
                </a:solidFill>
              </a:rPr>
              <a:t>expressions</a:t>
            </a:r>
            <a:r>
              <a:rPr lang="es-ES" sz="1600" dirty="0" smtClean="0">
                <a:solidFill>
                  <a:schemeClr val="bg1"/>
                </a:solidFill>
              </a:rPr>
              <a:t> </a:t>
            </a:r>
            <a:r>
              <a:rPr lang="es-ES" sz="1600" dirty="0" err="1" smtClean="0">
                <a:solidFill>
                  <a:schemeClr val="bg1"/>
                </a:solidFill>
              </a:rPr>
              <a:t>such</a:t>
            </a:r>
            <a:r>
              <a:rPr lang="es-ES" sz="1600" dirty="0" smtClean="0">
                <a:solidFill>
                  <a:schemeClr val="bg1"/>
                </a:solidFill>
              </a:rPr>
              <a:t> as: </a:t>
            </a:r>
            <a:r>
              <a:rPr lang="es-ES" sz="1600" dirty="0" err="1" smtClean="0">
                <a:solidFill>
                  <a:schemeClr val="bg1"/>
                </a:solidFill>
              </a:rPr>
              <a:t>might</a:t>
            </a:r>
            <a:r>
              <a:rPr lang="es-ES" sz="1600" dirty="0" smtClean="0">
                <a:solidFill>
                  <a:schemeClr val="bg1"/>
                </a:solidFill>
              </a:rPr>
              <a:t>, </a:t>
            </a:r>
            <a:r>
              <a:rPr lang="es-ES" sz="1600" dirty="0" err="1" smtClean="0">
                <a:solidFill>
                  <a:schemeClr val="bg1"/>
                </a:solidFill>
              </a:rPr>
              <a:t>could</a:t>
            </a:r>
            <a:endParaRPr lang="es-ES" sz="1600" dirty="0" smtClean="0">
              <a:solidFill>
                <a:schemeClr val="bg1"/>
              </a:solidFill>
            </a:endParaRPr>
          </a:p>
        </p:txBody>
      </p:sp>
      <p:sp>
        <p:nvSpPr>
          <p:cNvPr id="7" name="6 Rectángulo"/>
          <p:cNvSpPr/>
          <p:nvPr/>
        </p:nvSpPr>
        <p:spPr>
          <a:xfrm>
            <a:off x="3214678" y="1785926"/>
            <a:ext cx="2500330" cy="114300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s-ES" sz="1600" dirty="0" smtClean="0">
                <a:solidFill>
                  <a:schemeClr val="bg1"/>
                </a:solidFill>
              </a:rPr>
              <a:t>STANDARD ENGLISH:</a:t>
            </a:r>
          </a:p>
          <a:p>
            <a:pPr algn="just"/>
            <a:r>
              <a:rPr lang="es-ES" sz="1600" dirty="0" smtClean="0">
                <a:solidFill>
                  <a:schemeClr val="bg1"/>
                </a:solidFill>
              </a:rPr>
              <a:t>*</a:t>
            </a:r>
            <a:r>
              <a:rPr lang="es-ES" sz="1600" dirty="0" err="1" smtClean="0">
                <a:solidFill>
                  <a:schemeClr val="bg1"/>
                </a:solidFill>
              </a:rPr>
              <a:t>Public</a:t>
            </a:r>
            <a:r>
              <a:rPr lang="es-ES" sz="1600" dirty="0" smtClean="0">
                <a:solidFill>
                  <a:schemeClr val="bg1"/>
                </a:solidFill>
              </a:rPr>
              <a:t> </a:t>
            </a:r>
            <a:r>
              <a:rPr lang="es-ES" sz="1600" dirty="0" err="1" smtClean="0">
                <a:solidFill>
                  <a:schemeClr val="bg1"/>
                </a:solidFill>
              </a:rPr>
              <a:t>discourses</a:t>
            </a:r>
            <a:endParaRPr lang="es-ES" sz="1600" dirty="0" smtClean="0">
              <a:solidFill>
                <a:schemeClr val="bg1"/>
              </a:solidFill>
            </a:endParaRPr>
          </a:p>
          <a:p>
            <a:pPr algn="just"/>
            <a:r>
              <a:rPr lang="es-ES" sz="1600" dirty="0" smtClean="0">
                <a:solidFill>
                  <a:schemeClr val="bg1"/>
                </a:solidFill>
              </a:rPr>
              <a:t>*</a:t>
            </a:r>
            <a:r>
              <a:rPr lang="es-ES" sz="1600" dirty="0" err="1" smtClean="0">
                <a:solidFill>
                  <a:schemeClr val="bg1"/>
                </a:solidFill>
              </a:rPr>
              <a:t>The</a:t>
            </a:r>
            <a:r>
              <a:rPr lang="es-ES" sz="1600" dirty="0" smtClean="0">
                <a:solidFill>
                  <a:schemeClr val="bg1"/>
                </a:solidFill>
              </a:rPr>
              <a:t> </a:t>
            </a:r>
            <a:r>
              <a:rPr lang="es-ES" sz="1600" dirty="0" err="1" smtClean="0">
                <a:solidFill>
                  <a:schemeClr val="bg1"/>
                </a:solidFill>
              </a:rPr>
              <a:t>news</a:t>
            </a:r>
            <a:r>
              <a:rPr lang="es-ES" sz="1600" dirty="0" smtClean="0">
                <a:solidFill>
                  <a:schemeClr val="bg1"/>
                </a:solidFill>
              </a:rPr>
              <a:t> media, </a:t>
            </a:r>
            <a:r>
              <a:rPr lang="es-ES" sz="1600" dirty="0" err="1" smtClean="0">
                <a:solidFill>
                  <a:schemeClr val="bg1"/>
                </a:solidFill>
              </a:rPr>
              <a:t>government</a:t>
            </a:r>
            <a:r>
              <a:rPr lang="es-ES" sz="1600" dirty="0" smtClean="0">
                <a:solidFill>
                  <a:schemeClr val="bg1"/>
                </a:solidFill>
              </a:rPr>
              <a:t>.</a:t>
            </a:r>
          </a:p>
          <a:p>
            <a:pPr algn="just"/>
            <a:endParaRPr lang="es-ES" sz="1600" dirty="0">
              <a:solidFill>
                <a:schemeClr val="accent4">
                  <a:lumMod val="60000"/>
                  <a:lumOff val="40000"/>
                </a:schemeClr>
              </a:solidFill>
            </a:endParaRPr>
          </a:p>
        </p:txBody>
      </p:sp>
      <p:sp>
        <p:nvSpPr>
          <p:cNvPr id="8" name="7 Flecha abajo"/>
          <p:cNvSpPr/>
          <p:nvPr/>
        </p:nvSpPr>
        <p:spPr>
          <a:xfrm flipH="1" flipV="1">
            <a:off x="4286248" y="2928934"/>
            <a:ext cx="428628"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abajo"/>
          <p:cNvSpPr/>
          <p:nvPr/>
        </p:nvSpPr>
        <p:spPr>
          <a:xfrm rot="10800000" flipH="1" flipV="1">
            <a:off x="4286248" y="4714884"/>
            <a:ext cx="428628"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abajo"/>
          <p:cNvSpPr/>
          <p:nvPr/>
        </p:nvSpPr>
        <p:spPr>
          <a:xfrm rot="16200000" flipH="1" flipV="1">
            <a:off x="2776378" y="3867300"/>
            <a:ext cx="428628" cy="552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abajo"/>
          <p:cNvSpPr/>
          <p:nvPr/>
        </p:nvSpPr>
        <p:spPr>
          <a:xfrm rot="5400000" flipH="1" flipV="1">
            <a:off x="5857884" y="3786190"/>
            <a:ext cx="42862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642910" y="1071546"/>
            <a:ext cx="8001056" cy="369332"/>
          </a:xfrm>
          <a:prstGeom prst="rect">
            <a:avLst/>
          </a:prstGeom>
          <a:noFill/>
        </p:spPr>
        <p:txBody>
          <a:bodyPr wrap="square" rtlCol="0">
            <a:spAutoFit/>
          </a:bodyPr>
          <a:lstStyle/>
          <a:p>
            <a:pPr algn="just"/>
            <a:r>
              <a:rPr lang="en-US" dirty="0" smtClean="0">
                <a:solidFill>
                  <a:schemeClr val="accent1">
                    <a:lumMod val="75000"/>
                  </a:schemeClr>
                </a:solidFill>
              </a:rPr>
              <a:t>According to Margery </a:t>
            </a:r>
            <a:r>
              <a:rPr lang="en-US" dirty="0" err="1" smtClean="0">
                <a:solidFill>
                  <a:schemeClr val="accent1">
                    <a:lumMod val="75000"/>
                  </a:schemeClr>
                </a:solidFill>
              </a:rPr>
              <a:t>Berube</a:t>
            </a:r>
            <a:r>
              <a:rPr lang="en-US" dirty="0" smtClean="0">
                <a:solidFill>
                  <a:schemeClr val="accent1">
                    <a:lumMod val="75000"/>
                  </a:schemeClr>
                </a:solidFill>
              </a:rPr>
              <a:t> the levels of English usage are shown below:</a:t>
            </a:r>
            <a:endParaRPr lang="en-US" dirty="0">
              <a:solidFill>
                <a:schemeClr val="accent1">
                  <a:lumMod val="75000"/>
                </a:schemeClr>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amond(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amond(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500042"/>
            <a:ext cx="800105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smtClean="0">
                <a:solidFill>
                  <a:schemeClr val="tx2"/>
                </a:solidFill>
              </a:rPr>
              <a:t>CHAPTER II: THE POSITIVE ROLE OF ENGLISH</a:t>
            </a:r>
            <a:endParaRPr lang="es-ES" sz="2000" dirty="0">
              <a:solidFill>
                <a:schemeClr val="tx2"/>
              </a:solidFill>
            </a:endParaRPr>
          </a:p>
        </p:txBody>
      </p:sp>
      <p:sp>
        <p:nvSpPr>
          <p:cNvPr id="12" name="11 CuadroTexto"/>
          <p:cNvSpPr txBox="1"/>
          <p:nvPr/>
        </p:nvSpPr>
        <p:spPr>
          <a:xfrm>
            <a:off x="3071802" y="1000108"/>
            <a:ext cx="2928958"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solidFill>
                  <a:srgbClr val="7030A0"/>
                </a:solidFill>
              </a:rPr>
              <a:t>Second language teaching methods</a:t>
            </a:r>
            <a:endParaRPr lang="en-US" dirty="0">
              <a:solidFill>
                <a:srgbClr val="7030A0"/>
              </a:solidFill>
            </a:endParaRPr>
          </a:p>
        </p:txBody>
      </p:sp>
      <p:sp>
        <p:nvSpPr>
          <p:cNvPr id="21" name="20 Rectángulo"/>
          <p:cNvSpPr/>
          <p:nvPr/>
        </p:nvSpPr>
        <p:spPr>
          <a:xfrm>
            <a:off x="928662" y="1643050"/>
            <a:ext cx="7500990" cy="6186309"/>
          </a:xfrm>
          <a:prstGeom prst="rect">
            <a:avLst/>
          </a:prstGeom>
        </p:spPr>
        <p:txBody>
          <a:bodyPr wrap="square">
            <a:spAutoFit/>
          </a:bodyPr>
          <a:lstStyle/>
          <a:p>
            <a:pPr marL="342900" indent="-342900" algn="just">
              <a:buAutoNum type="arabicPeriod"/>
            </a:pPr>
            <a:r>
              <a:rPr lang="en-US" dirty="0" smtClean="0">
                <a:solidFill>
                  <a:schemeClr val="accent2">
                    <a:lumMod val="50000"/>
                  </a:schemeClr>
                </a:solidFill>
              </a:rPr>
              <a:t>The Audio Lingual Method: According to Nelson Brooks the audio lingual method advised that students be taught a language directly without using the students’ native language.</a:t>
            </a:r>
          </a:p>
          <a:p>
            <a:pPr marL="342900" indent="-342900" algn="just"/>
            <a:r>
              <a:rPr lang="en-US" dirty="0" smtClean="0">
                <a:solidFill>
                  <a:schemeClr val="accent2">
                    <a:lumMod val="50000"/>
                  </a:schemeClr>
                </a:solidFill>
              </a:rPr>
              <a:t>2. The Direct Method:  According to </a:t>
            </a:r>
            <a:r>
              <a:rPr lang="en-US" dirty="0" err="1" smtClean="0">
                <a:solidFill>
                  <a:schemeClr val="accent2">
                    <a:lumMod val="50000"/>
                  </a:schemeClr>
                </a:solidFill>
              </a:rPr>
              <a:t>Sauveur</a:t>
            </a:r>
            <a:r>
              <a:rPr lang="en-US" dirty="0" smtClean="0">
                <a:solidFill>
                  <a:schemeClr val="accent2">
                    <a:lumMod val="50000"/>
                  </a:schemeClr>
                </a:solidFill>
              </a:rPr>
              <a:t> and </a:t>
            </a:r>
            <a:r>
              <a:rPr lang="en-US" dirty="0" err="1" smtClean="0">
                <a:solidFill>
                  <a:schemeClr val="accent2">
                    <a:lumMod val="50000"/>
                  </a:schemeClr>
                </a:solidFill>
              </a:rPr>
              <a:t>Franke</a:t>
            </a:r>
            <a:r>
              <a:rPr lang="en-US" dirty="0" smtClean="0">
                <a:solidFill>
                  <a:schemeClr val="accent2">
                    <a:lumMod val="50000"/>
                  </a:schemeClr>
                </a:solidFill>
              </a:rPr>
              <a:t> the characteristic of the direct method are: teaching concepts and vocabulary through real life objects., teaching grammar by using an inductive approach focusing on spoken language, focus on question-answer patterns, teacher-centering.</a:t>
            </a:r>
          </a:p>
          <a:p>
            <a:pPr marL="342900" indent="-342900" algn="just"/>
            <a:r>
              <a:rPr lang="en-US" dirty="0" smtClean="0">
                <a:solidFill>
                  <a:schemeClr val="accent2">
                    <a:lumMod val="50000"/>
                  </a:schemeClr>
                </a:solidFill>
              </a:rPr>
              <a:t>3. The Grammar-Translation Method: According to </a:t>
            </a:r>
            <a:r>
              <a:rPr lang="en-US" dirty="0" err="1" smtClean="0">
                <a:solidFill>
                  <a:schemeClr val="accent2">
                    <a:lumMod val="50000"/>
                  </a:schemeClr>
                </a:solidFill>
              </a:rPr>
              <a:t>Omaggio</a:t>
            </a:r>
            <a:r>
              <a:rPr lang="en-US" dirty="0" smtClean="0">
                <a:solidFill>
                  <a:schemeClr val="accent2">
                    <a:lumMod val="50000"/>
                  </a:schemeClr>
                </a:solidFill>
              </a:rPr>
              <a:t>: 1. The explicit explanation of grammatical rules using the native language; 2. the use of translation to explain the meaning of  vocabulary.</a:t>
            </a:r>
          </a:p>
          <a:p>
            <a:pPr marL="342900" indent="-342900" algn="just"/>
            <a:r>
              <a:rPr lang="en-US" dirty="0" smtClean="0">
                <a:solidFill>
                  <a:schemeClr val="accent2">
                    <a:lumMod val="50000"/>
                  </a:schemeClr>
                </a:solidFill>
              </a:rPr>
              <a:t>4. The Natural Method: According to </a:t>
            </a:r>
            <a:r>
              <a:rPr lang="en-US" dirty="0" err="1" smtClean="0">
                <a:solidFill>
                  <a:schemeClr val="accent2">
                    <a:lumMod val="50000"/>
                  </a:schemeClr>
                </a:solidFill>
              </a:rPr>
              <a:t>Gouin</a:t>
            </a:r>
            <a:r>
              <a:rPr lang="en-US" dirty="0" smtClean="0">
                <a:solidFill>
                  <a:schemeClr val="accent2">
                    <a:lumMod val="50000"/>
                  </a:schemeClr>
                </a:solidFill>
              </a:rPr>
              <a:t>: 1. Speech comprehension, 2 speech production, 3. reading and 4. writing.</a:t>
            </a:r>
          </a:p>
          <a:p>
            <a:pPr marL="342900" indent="-342900" algn="just"/>
            <a:r>
              <a:rPr lang="en-US" dirty="0" smtClean="0">
                <a:solidFill>
                  <a:schemeClr val="accent2">
                    <a:lumMod val="50000"/>
                  </a:schemeClr>
                </a:solidFill>
              </a:rPr>
              <a:t>5. The Communicative Approach: According to Robert </a:t>
            </a:r>
            <a:r>
              <a:rPr lang="en-US" dirty="0" err="1" smtClean="0">
                <a:solidFill>
                  <a:schemeClr val="accent2">
                    <a:lumMod val="50000"/>
                  </a:schemeClr>
                </a:solidFill>
              </a:rPr>
              <a:t>Langs</a:t>
            </a:r>
            <a:r>
              <a:rPr lang="en-US" dirty="0" smtClean="0">
                <a:solidFill>
                  <a:schemeClr val="accent2">
                    <a:lumMod val="50000"/>
                  </a:schemeClr>
                </a:solidFill>
              </a:rPr>
              <a:t> this approach gives full credence to the unconscious side of emotional life and has rendered it highly sensible and incontrovertible by discovering a new, validated, and deeply meaningful way of decoding unconscious messages. </a:t>
            </a:r>
          </a:p>
          <a:p>
            <a:pPr marL="342900" indent="-342900" algn="just"/>
            <a:endParaRPr lang="en-US" dirty="0" smtClean="0">
              <a:solidFill>
                <a:schemeClr val="accent2">
                  <a:lumMod val="50000"/>
                </a:schemeClr>
              </a:solidFill>
            </a:endParaRPr>
          </a:p>
          <a:p>
            <a:pPr marL="342900" indent="-342900" algn="just"/>
            <a:endParaRPr lang="en-US" dirty="0" smtClean="0">
              <a:solidFill>
                <a:schemeClr val="accent2">
                  <a:lumMod val="50000"/>
                </a:schemeClr>
              </a:solidFill>
            </a:endParaRPr>
          </a:p>
          <a:p>
            <a:pPr marL="342900" indent="-342900" algn="just"/>
            <a:endParaRPr lang="en-US" dirty="0" smtClean="0">
              <a:solidFill>
                <a:schemeClr val="accent2">
                  <a:lumMod val="50000"/>
                </a:schemeClr>
              </a:solidFill>
            </a:endParaRPr>
          </a:p>
          <a:p>
            <a:pPr marL="342900" indent="-342900" algn="just"/>
            <a:endParaRPr lang="en-US" dirty="0">
              <a:solidFill>
                <a:schemeClr val="accent2">
                  <a:lumMod val="50000"/>
                </a:schemeClr>
              </a:solidFill>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500042"/>
            <a:ext cx="800105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smtClean="0">
                <a:solidFill>
                  <a:schemeClr val="tx2"/>
                </a:solidFill>
              </a:rPr>
              <a:t>CHAPTER II: THE POSITIVE ROLE OF ENGLISH</a:t>
            </a:r>
            <a:endParaRPr lang="es-ES" sz="2000" dirty="0">
              <a:solidFill>
                <a:schemeClr val="tx2"/>
              </a:solidFill>
            </a:endParaRPr>
          </a:p>
        </p:txBody>
      </p:sp>
      <p:sp>
        <p:nvSpPr>
          <p:cNvPr id="3" name="2 Rectángulo"/>
          <p:cNvSpPr/>
          <p:nvPr/>
        </p:nvSpPr>
        <p:spPr>
          <a:xfrm>
            <a:off x="2143108" y="1285860"/>
            <a:ext cx="4643470" cy="50006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dirty="0" smtClean="0">
                <a:solidFill>
                  <a:srgbClr val="FFFF00"/>
                </a:solidFill>
              </a:rPr>
              <a:t>NECESSITY  TO LEARN THE LANGUAGE</a:t>
            </a:r>
            <a:endParaRPr lang="es-ES" dirty="0">
              <a:solidFill>
                <a:srgbClr val="FFFF00"/>
              </a:solidFill>
            </a:endParaRPr>
          </a:p>
        </p:txBody>
      </p:sp>
      <p:sp>
        <p:nvSpPr>
          <p:cNvPr id="4" name="3 Flecha abajo"/>
          <p:cNvSpPr/>
          <p:nvPr/>
        </p:nvSpPr>
        <p:spPr>
          <a:xfrm>
            <a:off x="4143372" y="1857364"/>
            <a:ext cx="500066"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Proceso"/>
          <p:cNvSpPr/>
          <p:nvPr/>
        </p:nvSpPr>
        <p:spPr>
          <a:xfrm>
            <a:off x="1643042" y="2500306"/>
            <a:ext cx="5572164" cy="3429024"/>
          </a:xfrm>
          <a:prstGeom prst="flowChart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ü"/>
            </a:pPr>
            <a:r>
              <a:rPr lang="es-ES" dirty="0" err="1" smtClean="0">
                <a:solidFill>
                  <a:schemeClr val="accent6">
                    <a:lumMod val="50000"/>
                  </a:schemeClr>
                </a:solidFill>
              </a:rPr>
              <a:t>It</a:t>
            </a:r>
            <a:r>
              <a:rPr lang="es-ES" dirty="0" smtClean="0">
                <a:solidFill>
                  <a:schemeClr val="accent6">
                    <a:lumMod val="50000"/>
                  </a:schemeClr>
                </a:solidFill>
              </a:rPr>
              <a:t> </a:t>
            </a:r>
            <a:r>
              <a:rPr lang="es-ES" dirty="0" err="1" smtClean="0">
                <a:solidFill>
                  <a:schemeClr val="accent6">
                    <a:lumMod val="50000"/>
                  </a:schemeClr>
                </a:solidFill>
              </a:rPr>
              <a:t>is</a:t>
            </a:r>
            <a:r>
              <a:rPr lang="es-ES" dirty="0" smtClean="0">
                <a:solidFill>
                  <a:schemeClr val="accent6">
                    <a:lumMod val="50000"/>
                  </a:schemeClr>
                </a:solidFill>
              </a:rPr>
              <a:t> </a:t>
            </a:r>
            <a:r>
              <a:rPr lang="es-ES" dirty="0" err="1" smtClean="0">
                <a:solidFill>
                  <a:schemeClr val="accent6">
                    <a:lumMod val="50000"/>
                  </a:schemeClr>
                </a:solidFill>
              </a:rPr>
              <a:t>the</a:t>
            </a:r>
            <a:r>
              <a:rPr lang="es-ES" dirty="0" smtClean="0">
                <a:solidFill>
                  <a:schemeClr val="accent6">
                    <a:lumMod val="50000"/>
                  </a:schemeClr>
                </a:solidFill>
              </a:rPr>
              <a:t> </a:t>
            </a:r>
            <a:r>
              <a:rPr lang="es-ES" dirty="0" err="1" smtClean="0">
                <a:solidFill>
                  <a:schemeClr val="accent6">
                    <a:lumMod val="50000"/>
                  </a:schemeClr>
                </a:solidFill>
              </a:rPr>
              <a:t>second</a:t>
            </a:r>
            <a:r>
              <a:rPr lang="es-ES" dirty="0" smtClean="0">
                <a:solidFill>
                  <a:schemeClr val="accent6">
                    <a:lumMod val="50000"/>
                  </a:schemeClr>
                </a:solidFill>
              </a:rPr>
              <a:t> </a:t>
            </a:r>
            <a:r>
              <a:rPr lang="es-ES" dirty="0" err="1" smtClean="0">
                <a:solidFill>
                  <a:schemeClr val="accent6">
                    <a:lumMod val="50000"/>
                  </a:schemeClr>
                </a:solidFill>
              </a:rPr>
              <a:t>most</a:t>
            </a:r>
            <a:r>
              <a:rPr lang="es-ES" dirty="0" smtClean="0">
                <a:solidFill>
                  <a:schemeClr val="accent6">
                    <a:lumMod val="50000"/>
                  </a:schemeClr>
                </a:solidFill>
              </a:rPr>
              <a:t> </a:t>
            </a:r>
            <a:r>
              <a:rPr lang="es-ES" dirty="0" err="1" smtClean="0">
                <a:solidFill>
                  <a:schemeClr val="accent6">
                    <a:lumMod val="50000"/>
                  </a:schemeClr>
                </a:solidFill>
              </a:rPr>
              <a:t>spoken</a:t>
            </a:r>
            <a:r>
              <a:rPr lang="es-ES" dirty="0" smtClean="0">
                <a:solidFill>
                  <a:schemeClr val="accent6">
                    <a:lumMod val="50000"/>
                  </a:schemeClr>
                </a:solidFill>
              </a:rPr>
              <a:t> </a:t>
            </a:r>
            <a:r>
              <a:rPr lang="es-ES" dirty="0" err="1" smtClean="0">
                <a:solidFill>
                  <a:schemeClr val="accent6">
                    <a:lumMod val="50000"/>
                  </a:schemeClr>
                </a:solidFill>
              </a:rPr>
              <a:t>language</a:t>
            </a:r>
            <a:r>
              <a:rPr lang="es-ES" dirty="0" smtClean="0">
                <a:solidFill>
                  <a:schemeClr val="accent6">
                    <a:lumMod val="50000"/>
                  </a:schemeClr>
                </a:solidFill>
              </a:rPr>
              <a:t> in </a:t>
            </a:r>
            <a:r>
              <a:rPr lang="es-ES" dirty="0" err="1" smtClean="0">
                <a:solidFill>
                  <a:schemeClr val="accent6">
                    <a:lumMod val="50000"/>
                  </a:schemeClr>
                </a:solidFill>
              </a:rPr>
              <a:t>the</a:t>
            </a:r>
            <a:r>
              <a:rPr lang="es-ES" dirty="0" smtClean="0">
                <a:solidFill>
                  <a:schemeClr val="accent6">
                    <a:lumMod val="50000"/>
                  </a:schemeClr>
                </a:solidFill>
              </a:rPr>
              <a:t> </a:t>
            </a:r>
            <a:r>
              <a:rPr lang="es-ES" dirty="0" err="1" smtClean="0">
                <a:solidFill>
                  <a:schemeClr val="accent6">
                    <a:lumMod val="50000"/>
                  </a:schemeClr>
                </a:solidFill>
              </a:rPr>
              <a:t>world</a:t>
            </a:r>
            <a:r>
              <a:rPr lang="es-ES" dirty="0" smtClean="0">
                <a:solidFill>
                  <a:schemeClr val="accent6">
                    <a:lumMod val="50000"/>
                  </a:schemeClr>
                </a:solidFill>
              </a:rPr>
              <a:t>.</a:t>
            </a:r>
          </a:p>
          <a:p>
            <a:pPr algn="just">
              <a:buFont typeface="Wingdings" pitchFamily="2" charset="2"/>
              <a:buChar char="ü"/>
            </a:pPr>
            <a:r>
              <a:rPr lang="es-ES" dirty="0" err="1" smtClean="0">
                <a:solidFill>
                  <a:schemeClr val="accent6">
                    <a:lumMod val="50000"/>
                  </a:schemeClr>
                </a:solidFill>
              </a:rPr>
              <a:t>The</a:t>
            </a:r>
            <a:r>
              <a:rPr lang="es-ES" dirty="0" smtClean="0">
                <a:solidFill>
                  <a:schemeClr val="accent6">
                    <a:lumMod val="50000"/>
                  </a:schemeClr>
                </a:solidFill>
              </a:rPr>
              <a:t> International </a:t>
            </a:r>
            <a:r>
              <a:rPr lang="es-ES" dirty="0" err="1" smtClean="0">
                <a:solidFill>
                  <a:schemeClr val="accent6">
                    <a:lumMod val="50000"/>
                  </a:schemeClr>
                </a:solidFill>
              </a:rPr>
              <a:t>Colleges</a:t>
            </a:r>
            <a:r>
              <a:rPr lang="es-ES" dirty="0" smtClean="0">
                <a:solidFill>
                  <a:schemeClr val="accent6">
                    <a:lumMod val="50000"/>
                  </a:schemeClr>
                </a:solidFill>
              </a:rPr>
              <a:t> </a:t>
            </a:r>
            <a:r>
              <a:rPr lang="es-ES" dirty="0" err="1" smtClean="0">
                <a:solidFill>
                  <a:schemeClr val="accent6">
                    <a:lumMod val="50000"/>
                  </a:schemeClr>
                </a:solidFill>
              </a:rPr>
              <a:t>demand</a:t>
            </a:r>
            <a:r>
              <a:rPr lang="es-ES" dirty="0" smtClean="0">
                <a:solidFill>
                  <a:schemeClr val="accent6">
                    <a:lumMod val="50000"/>
                  </a:schemeClr>
                </a:solidFill>
              </a:rPr>
              <a:t> </a:t>
            </a:r>
            <a:r>
              <a:rPr lang="es-ES" dirty="0" err="1" smtClean="0">
                <a:solidFill>
                  <a:schemeClr val="accent6">
                    <a:lumMod val="50000"/>
                  </a:schemeClr>
                </a:solidFill>
              </a:rPr>
              <a:t>the</a:t>
            </a:r>
            <a:r>
              <a:rPr lang="es-ES" dirty="0" smtClean="0">
                <a:solidFill>
                  <a:schemeClr val="accent6">
                    <a:lumMod val="50000"/>
                  </a:schemeClr>
                </a:solidFill>
              </a:rPr>
              <a:t> </a:t>
            </a:r>
            <a:r>
              <a:rPr lang="es-ES" dirty="0" err="1" smtClean="0">
                <a:solidFill>
                  <a:schemeClr val="accent6">
                    <a:lumMod val="50000"/>
                  </a:schemeClr>
                </a:solidFill>
              </a:rPr>
              <a:t>presentation</a:t>
            </a:r>
            <a:r>
              <a:rPr lang="es-ES" dirty="0" smtClean="0">
                <a:solidFill>
                  <a:schemeClr val="accent6">
                    <a:lumMod val="50000"/>
                  </a:schemeClr>
                </a:solidFill>
              </a:rPr>
              <a:t> of </a:t>
            </a:r>
            <a:r>
              <a:rPr lang="es-ES" dirty="0" err="1" smtClean="0">
                <a:solidFill>
                  <a:schemeClr val="accent6">
                    <a:lumMod val="50000"/>
                  </a:schemeClr>
                </a:solidFill>
              </a:rPr>
              <a:t>an</a:t>
            </a:r>
            <a:r>
              <a:rPr lang="es-ES" dirty="0" smtClean="0">
                <a:solidFill>
                  <a:schemeClr val="accent6">
                    <a:lumMod val="50000"/>
                  </a:schemeClr>
                </a:solidFill>
              </a:rPr>
              <a:t> </a:t>
            </a:r>
            <a:r>
              <a:rPr lang="es-ES" dirty="0" err="1" smtClean="0">
                <a:solidFill>
                  <a:schemeClr val="accent6">
                    <a:lumMod val="50000"/>
                  </a:schemeClr>
                </a:solidFill>
              </a:rPr>
              <a:t>exam</a:t>
            </a:r>
            <a:r>
              <a:rPr lang="es-ES" dirty="0" smtClean="0">
                <a:solidFill>
                  <a:schemeClr val="accent6">
                    <a:lumMod val="50000"/>
                  </a:schemeClr>
                </a:solidFill>
              </a:rPr>
              <a:t> of </a:t>
            </a:r>
            <a:r>
              <a:rPr lang="es-ES" dirty="0" err="1" smtClean="0">
                <a:solidFill>
                  <a:schemeClr val="accent6">
                    <a:lumMod val="50000"/>
                  </a:schemeClr>
                </a:solidFill>
              </a:rPr>
              <a:t>foreign</a:t>
            </a:r>
            <a:r>
              <a:rPr lang="es-ES" dirty="0" smtClean="0">
                <a:solidFill>
                  <a:schemeClr val="accent6">
                    <a:lumMod val="50000"/>
                  </a:schemeClr>
                </a:solidFill>
              </a:rPr>
              <a:t> </a:t>
            </a:r>
            <a:r>
              <a:rPr lang="es-ES" dirty="0" err="1" smtClean="0">
                <a:solidFill>
                  <a:schemeClr val="accent6">
                    <a:lumMod val="50000"/>
                  </a:schemeClr>
                </a:solidFill>
              </a:rPr>
              <a:t>language</a:t>
            </a:r>
            <a:r>
              <a:rPr lang="es-ES" dirty="0" smtClean="0">
                <a:solidFill>
                  <a:schemeClr val="accent6">
                    <a:lumMod val="50000"/>
                  </a:schemeClr>
                </a:solidFill>
              </a:rPr>
              <a:t>, </a:t>
            </a:r>
            <a:r>
              <a:rPr lang="es-ES" dirty="0" err="1" smtClean="0">
                <a:solidFill>
                  <a:schemeClr val="accent6">
                    <a:lumMod val="50000"/>
                  </a:schemeClr>
                </a:solidFill>
              </a:rPr>
              <a:t>English</a:t>
            </a:r>
            <a:r>
              <a:rPr lang="es-ES" dirty="0" smtClean="0">
                <a:solidFill>
                  <a:schemeClr val="accent6">
                    <a:lumMod val="50000"/>
                  </a:schemeClr>
                </a:solidFill>
              </a:rPr>
              <a:t> </a:t>
            </a:r>
            <a:r>
              <a:rPr lang="es-ES" dirty="0" err="1" smtClean="0">
                <a:solidFill>
                  <a:schemeClr val="accent6">
                    <a:lumMod val="50000"/>
                  </a:schemeClr>
                </a:solidFill>
              </a:rPr>
              <a:t>is</a:t>
            </a:r>
            <a:r>
              <a:rPr lang="es-ES" dirty="0" smtClean="0">
                <a:solidFill>
                  <a:schemeClr val="accent6">
                    <a:lumMod val="50000"/>
                  </a:schemeClr>
                </a:solidFill>
              </a:rPr>
              <a:t> </a:t>
            </a:r>
            <a:r>
              <a:rPr lang="es-ES" dirty="0" err="1" smtClean="0">
                <a:solidFill>
                  <a:schemeClr val="accent6">
                    <a:lumMod val="50000"/>
                  </a:schemeClr>
                </a:solidFill>
              </a:rPr>
              <a:t>selected</a:t>
            </a:r>
            <a:r>
              <a:rPr lang="es-ES" dirty="0" smtClean="0">
                <a:solidFill>
                  <a:schemeClr val="accent6">
                    <a:lumMod val="50000"/>
                  </a:schemeClr>
                </a:solidFill>
              </a:rPr>
              <a:t> </a:t>
            </a:r>
            <a:r>
              <a:rPr lang="es-ES" dirty="0" err="1" smtClean="0">
                <a:solidFill>
                  <a:schemeClr val="accent6">
                    <a:lumMod val="50000"/>
                  </a:schemeClr>
                </a:solidFill>
              </a:rPr>
              <a:t>by</a:t>
            </a:r>
            <a:r>
              <a:rPr lang="es-ES" dirty="0" smtClean="0">
                <a:solidFill>
                  <a:schemeClr val="accent6">
                    <a:lumMod val="50000"/>
                  </a:schemeClr>
                </a:solidFill>
              </a:rPr>
              <a:t> </a:t>
            </a:r>
            <a:r>
              <a:rPr lang="es-ES" dirty="0" err="1" smtClean="0">
                <a:solidFill>
                  <a:schemeClr val="accent6">
                    <a:lumMod val="50000"/>
                  </a:schemeClr>
                </a:solidFill>
              </a:rPr>
              <a:t>the</a:t>
            </a:r>
            <a:r>
              <a:rPr lang="es-ES" dirty="0" smtClean="0">
                <a:solidFill>
                  <a:schemeClr val="accent6">
                    <a:lumMod val="50000"/>
                  </a:schemeClr>
                </a:solidFill>
              </a:rPr>
              <a:t> </a:t>
            </a:r>
            <a:r>
              <a:rPr lang="es-ES" dirty="0" err="1" smtClean="0">
                <a:solidFill>
                  <a:schemeClr val="accent6">
                    <a:lumMod val="50000"/>
                  </a:schemeClr>
                </a:solidFill>
              </a:rPr>
              <a:t>majority</a:t>
            </a:r>
            <a:r>
              <a:rPr lang="es-ES" dirty="0" smtClean="0">
                <a:solidFill>
                  <a:schemeClr val="accent6">
                    <a:lumMod val="50000"/>
                  </a:schemeClr>
                </a:solidFill>
              </a:rPr>
              <a:t> of </a:t>
            </a:r>
            <a:r>
              <a:rPr lang="es-ES" dirty="0" err="1" smtClean="0">
                <a:solidFill>
                  <a:schemeClr val="accent6">
                    <a:lumMod val="50000"/>
                  </a:schemeClr>
                </a:solidFill>
              </a:rPr>
              <a:t>students</a:t>
            </a:r>
            <a:r>
              <a:rPr lang="es-ES" dirty="0" smtClean="0">
                <a:solidFill>
                  <a:schemeClr val="accent6">
                    <a:lumMod val="50000"/>
                  </a:schemeClr>
                </a:solidFill>
              </a:rPr>
              <a:t> </a:t>
            </a:r>
            <a:r>
              <a:rPr lang="es-ES" dirty="0" err="1" smtClean="0">
                <a:solidFill>
                  <a:schemeClr val="accent6">
                    <a:lumMod val="50000"/>
                  </a:schemeClr>
                </a:solidFill>
              </a:rPr>
              <a:t>around</a:t>
            </a:r>
            <a:r>
              <a:rPr lang="es-ES" dirty="0" smtClean="0">
                <a:solidFill>
                  <a:schemeClr val="accent6">
                    <a:lumMod val="50000"/>
                  </a:schemeClr>
                </a:solidFill>
              </a:rPr>
              <a:t> </a:t>
            </a:r>
            <a:r>
              <a:rPr lang="es-ES" dirty="0" err="1" smtClean="0">
                <a:solidFill>
                  <a:schemeClr val="accent6">
                    <a:lumMod val="50000"/>
                  </a:schemeClr>
                </a:solidFill>
              </a:rPr>
              <a:t>the</a:t>
            </a:r>
            <a:r>
              <a:rPr lang="es-ES" dirty="0" smtClean="0">
                <a:solidFill>
                  <a:schemeClr val="accent6">
                    <a:lumMod val="50000"/>
                  </a:schemeClr>
                </a:solidFill>
              </a:rPr>
              <a:t> </a:t>
            </a:r>
            <a:r>
              <a:rPr lang="es-ES" dirty="0" err="1" smtClean="0">
                <a:solidFill>
                  <a:schemeClr val="accent6">
                    <a:lumMod val="50000"/>
                  </a:schemeClr>
                </a:solidFill>
              </a:rPr>
              <a:t>world</a:t>
            </a:r>
            <a:r>
              <a:rPr lang="es-ES" dirty="0" smtClean="0">
                <a:solidFill>
                  <a:schemeClr val="accent6">
                    <a:lumMod val="50000"/>
                  </a:schemeClr>
                </a:solidFill>
              </a:rPr>
              <a:t>.</a:t>
            </a:r>
          </a:p>
          <a:p>
            <a:pPr algn="just">
              <a:buFont typeface="Wingdings" pitchFamily="2" charset="2"/>
              <a:buChar char="ü"/>
            </a:pPr>
            <a:r>
              <a:rPr lang="es-ES" dirty="0" err="1" smtClean="0">
                <a:solidFill>
                  <a:schemeClr val="accent6">
                    <a:lumMod val="50000"/>
                  </a:schemeClr>
                </a:solidFill>
              </a:rPr>
              <a:t>It</a:t>
            </a:r>
            <a:r>
              <a:rPr lang="es-ES" dirty="0" smtClean="0">
                <a:solidFill>
                  <a:schemeClr val="accent6">
                    <a:lumMod val="50000"/>
                  </a:schemeClr>
                </a:solidFill>
              </a:rPr>
              <a:t> </a:t>
            </a:r>
            <a:r>
              <a:rPr lang="es-ES" dirty="0" err="1" smtClean="0">
                <a:solidFill>
                  <a:schemeClr val="accent6">
                    <a:lumMod val="50000"/>
                  </a:schemeClr>
                </a:solidFill>
              </a:rPr>
              <a:t>is</a:t>
            </a:r>
            <a:r>
              <a:rPr lang="es-ES" dirty="0" smtClean="0">
                <a:solidFill>
                  <a:schemeClr val="accent6">
                    <a:lumMod val="50000"/>
                  </a:schemeClr>
                </a:solidFill>
              </a:rPr>
              <a:t> </a:t>
            </a:r>
            <a:r>
              <a:rPr lang="es-ES" dirty="0" err="1" smtClean="0">
                <a:solidFill>
                  <a:schemeClr val="accent6">
                    <a:lumMod val="50000"/>
                  </a:schemeClr>
                </a:solidFill>
              </a:rPr>
              <a:t>the</a:t>
            </a:r>
            <a:r>
              <a:rPr lang="es-ES" dirty="0" smtClean="0">
                <a:solidFill>
                  <a:schemeClr val="accent6">
                    <a:lumMod val="50000"/>
                  </a:schemeClr>
                </a:solidFill>
              </a:rPr>
              <a:t> </a:t>
            </a:r>
            <a:r>
              <a:rPr lang="es-ES" dirty="0" err="1" smtClean="0">
                <a:solidFill>
                  <a:schemeClr val="accent6">
                    <a:lumMod val="50000"/>
                  </a:schemeClr>
                </a:solidFill>
              </a:rPr>
              <a:t>business</a:t>
            </a:r>
            <a:r>
              <a:rPr lang="es-ES" dirty="0" smtClean="0">
                <a:solidFill>
                  <a:schemeClr val="accent6">
                    <a:lumMod val="50000"/>
                  </a:schemeClr>
                </a:solidFill>
              </a:rPr>
              <a:t> </a:t>
            </a:r>
            <a:r>
              <a:rPr lang="es-ES" dirty="0" err="1" smtClean="0">
                <a:solidFill>
                  <a:schemeClr val="accent6">
                    <a:lumMod val="50000"/>
                  </a:schemeClr>
                </a:solidFill>
              </a:rPr>
              <a:t>language</a:t>
            </a:r>
            <a:r>
              <a:rPr lang="en-US" dirty="0" smtClean="0">
                <a:solidFill>
                  <a:schemeClr val="accent6">
                    <a:lumMod val="50000"/>
                  </a:schemeClr>
                </a:solidFill>
              </a:rPr>
              <a:t>, of tourism, of entertainment, etc.</a:t>
            </a:r>
          </a:p>
          <a:p>
            <a:pPr algn="just">
              <a:buFont typeface="Wingdings" pitchFamily="2" charset="2"/>
              <a:buChar char="ü"/>
            </a:pPr>
            <a:r>
              <a:rPr lang="en-US" dirty="0" smtClean="0">
                <a:solidFill>
                  <a:schemeClr val="accent6">
                    <a:lumMod val="50000"/>
                  </a:schemeClr>
                </a:solidFill>
              </a:rPr>
              <a:t>English is helpful to be in contact with American people and their culture.</a:t>
            </a:r>
          </a:p>
          <a:p>
            <a:pPr algn="just">
              <a:buFont typeface="Wingdings" pitchFamily="2" charset="2"/>
              <a:buChar char="ü"/>
            </a:pPr>
            <a:r>
              <a:rPr lang="en-US" dirty="0" smtClean="0">
                <a:solidFill>
                  <a:schemeClr val="accent6">
                    <a:lumMod val="50000"/>
                  </a:schemeClr>
                </a:solidFill>
              </a:rPr>
              <a:t>On the internet 85 per cent of the information is in English.</a:t>
            </a:r>
          </a:p>
          <a:p>
            <a:pPr algn="just">
              <a:buFont typeface="Wingdings" pitchFamily="2" charset="2"/>
              <a:buChar char="ü"/>
            </a:pPr>
            <a:r>
              <a:rPr lang="en-US" dirty="0" smtClean="0">
                <a:solidFill>
                  <a:schemeClr val="accent6">
                    <a:lumMod val="50000"/>
                  </a:schemeClr>
                </a:solidFill>
              </a:rPr>
              <a:t>75 per cent of the specialized scientific bibliography is in English.</a:t>
            </a:r>
            <a:endParaRPr lang="es-ES" dirty="0" smtClean="0">
              <a:solidFill>
                <a:schemeClr val="accent6">
                  <a:lumMod val="50000"/>
                </a:schemeClr>
              </a:solidFill>
            </a:endParaRPr>
          </a:p>
          <a:p>
            <a:pPr algn="just"/>
            <a:endParaRPr lang="es-ES" dirty="0">
              <a:solidFill>
                <a:schemeClr val="accent6">
                  <a:lumMod val="50000"/>
                </a:schemeClr>
              </a:solidFill>
            </a:endParaRPr>
          </a:p>
        </p:txBody>
      </p:sp>
      <p:sp>
        <p:nvSpPr>
          <p:cNvPr id="6" name="5 CuadroTexto"/>
          <p:cNvSpPr txBox="1"/>
          <p:nvPr/>
        </p:nvSpPr>
        <p:spPr>
          <a:xfrm>
            <a:off x="500034" y="6000768"/>
            <a:ext cx="7500990" cy="369332"/>
          </a:xfrm>
          <a:prstGeom prst="rect">
            <a:avLst/>
          </a:prstGeom>
          <a:noFill/>
        </p:spPr>
        <p:txBody>
          <a:bodyPr wrap="square" rtlCol="0">
            <a:spAutoFit/>
          </a:bodyPr>
          <a:lstStyle/>
          <a:p>
            <a:r>
              <a:rPr lang="en-US" dirty="0" smtClean="0"/>
              <a:t>http://es-es.facebook.com/note.php?note_id=273475646009885</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additive="base">
                                        <p:cTn id="4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additive="base">
                                        <p:cTn id="4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500042"/>
            <a:ext cx="800105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smtClean="0">
                <a:solidFill>
                  <a:schemeClr val="tx2"/>
                </a:solidFill>
              </a:rPr>
              <a:t>CHAPTER III: THE ECONOMIC, SOCIAL, AND INTELLECTUAL DEVELOPMENT OF THE PEOPLE</a:t>
            </a:r>
            <a:endParaRPr lang="es-ES" sz="2000" dirty="0">
              <a:solidFill>
                <a:schemeClr val="tx2"/>
              </a:solidFill>
            </a:endParaRPr>
          </a:p>
        </p:txBody>
      </p:sp>
      <p:graphicFrame>
        <p:nvGraphicFramePr>
          <p:cNvPr id="3" name="2 Diagrama"/>
          <p:cNvGraphicFramePr/>
          <p:nvPr/>
        </p:nvGraphicFramePr>
        <p:xfrm>
          <a:off x="571472" y="1428736"/>
          <a:ext cx="80010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500042"/>
            <a:ext cx="8001056"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smtClean="0">
                <a:solidFill>
                  <a:schemeClr val="tx2"/>
                </a:solidFill>
              </a:rPr>
              <a:t>CHAPTER IV: THE POSITIVE ROLE OF ENGLISH IN THE ECONOMIC, SOCIAL, AND INTELLECTUAL DEVELOPMENT OF ENGLISH SPEAKERS.</a:t>
            </a:r>
            <a:endParaRPr lang="es-ES" sz="2000" dirty="0">
              <a:solidFill>
                <a:schemeClr val="tx2"/>
              </a:solidFill>
            </a:endParaRPr>
          </a:p>
        </p:txBody>
      </p:sp>
      <p:sp>
        <p:nvSpPr>
          <p:cNvPr id="3" name="2 Cinta perforada"/>
          <p:cNvSpPr/>
          <p:nvPr/>
        </p:nvSpPr>
        <p:spPr>
          <a:xfrm>
            <a:off x="642910" y="2000240"/>
            <a:ext cx="2643206" cy="1285884"/>
          </a:xfrm>
          <a:prstGeom prst="flowChartPunchedTap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The positive role of English in the Economic development of English speakers.</a:t>
            </a:r>
            <a:endParaRPr lang="en-US" dirty="0">
              <a:solidFill>
                <a:srgbClr val="FF0000"/>
              </a:solidFill>
            </a:endParaRPr>
          </a:p>
        </p:txBody>
      </p:sp>
      <p:sp>
        <p:nvSpPr>
          <p:cNvPr id="4" name="3 Cinta perforada"/>
          <p:cNvSpPr/>
          <p:nvPr/>
        </p:nvSpPr>
        <p:spPr>
          <a:xfrm>
            <a:off x="714348" y="4857760"/>
            <a:ext cx="2714644" cy="1285884"/>
          </a:xfrm>
          <a:prstGeom prst="flowChartPunchedTap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The positive role of English in the intellectual development of English speakers.</a:t>
            </a:r>
            <a:endParaRPr lang="en-US" dirty="0">
              <a:solidFill>
                <a:srgbClr val="FF0000"/>
              </a:solidFill>
            </a:endParaRPr>
          </a:p>
        </p:txBody>
      </p:sp>
      <p:sp>
        <p:nvSpPr>
          <p:cNvPr id="5" name="4 Cinta perforada"/>
          <p:cNvSpPr/>
          <p:nvPr/>
        </p:nvSpPr>
        <p:spPr>
          <a:xfrm>
            <a:off x="642910" y="3429000"/>
            <a:ext cx="2714644" cy="1285884"/>
          </a:xfrm>
          <a:prstGeom prst="flowChartPunchedTap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The positive role of English in the social development of English speakers.</a:t>
            </a:r>
            <a:endParaRPr lang="en-US" dirty="0">
              <a:solidFill>
                <a:srgbClr val="FF0000"/>
              </a:solidFill>
            </a:endParaRPr>
          </a:p>
        </p:txBody>
      </p:sp>
      <p:sp>
        <p:nvSpPr>
          <p:cNvPr id="6" name="5 Flecha derecha"/>
          <p:cNvSpPr/>
          <p:nvPr/>
        </p:nvSpPr>
        <p:spPr>
          <a:xfrm>
            <a:off x="3286116" y="2500306"/>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Flecha derecha"/>
          <p:cNvSpPr/>
          <p:nvPr/>
        </p:nvSpPr>
        <p:spPr>
          <a:xfrm>
            <a:off x="3428992" y="528638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Flecha derecha"/>
          <p:cNvSpPr/>
          <p:nvPr/>
        </p:nvSpPr>
        <p:spPr>
          <a:xfrm>
            <a:off x="3357554" y="385762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Proceso"/>
          <p:cNvSpPr/>
          <p:nvPr/>
        </p:nvSpPr>
        <p:spPr>
          <a:xfrm>
            <a:off x="4000496" y="1714488"/>
            <a:ext cx="4500594" cy="1643074"/>
          </a:xfrm>
          <a:prstGeom prst="flowChart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smtClean="0">
                <a:solidFill>
                  <a:srgbClr val="002060"/>
                </a:solidFill>
              </a:rPr>
              <a:t>According to </a:t>
            </a:r>
            <a:r>
              <a:rPr lang="en-US" sz="1600" dirty="0" err="1" smtClean="0">
                <a:solidFill>
                  <a:srgbClr val="002060"/>
                </a:solidFill>
              </a:rPr>
              <a:t>Shormishtha</a:t>
            </a:r>
            <a:r>
              <a:rPr lang="en-US" sz="1600" dirty="0" smtClean="0">
                <a:solidFill>
                  <a:srgbClr val="002060"/>
                </a:solidFill>
              </a:rPr>
              <a:t> </a:t>
            </a:r>
            <a:r>
              <a:rPr lang="en-US" sz="1600" dirty="0" err="1" smtClean="0">
                <a:solidFill>
                  <a:srgbClr val="002060"/>
                </a:solidFill>
              </a:rPr>
              <a:t>Panja</a:t>
            </a:r>
            <a:r>
              <a:rPr lang="en-US" sz="1600" dirty="0" smtClean="0">
                <a:solidFill>
                  <a:srgbClr val="002060"/>
                </a:solidFill>
              </a:rPr>
              <a:t> business and English are historically linked together.</a:t>
            </a:r>
          </a:p>
          <a:p>
            <a:pPr algn="just"/>
            <a:r>
              <a:rPr lang="en-US" sz="1600" dirty="0" smtClean="0">
                <a:solidFill>
                  <a:srgbClr val="002060"/>
                </a:solidFill>
              </a:rPr>
              <a:t>*According to Esteban </a:t>
            </a:r>
            <a:r>
              <a:rPr lang="en-US" sz="1600" dirty="0" err="1" smtClean="0">
                <a:solidFill>
                  <a:srgbClr val="002060"/>
                </a:solidFill>
              </a:rPr>
              <a:t>Ruíz</a:t>
            </a:r>
            <a:r>
              <a:rPr lang="en-US" sz="1600" dirty="0" smtClean="0">
                <a:solidFill>
                  <a:srgbClr val="002060"/>
                </a:solidFill>
              </a:rPr>
              <a:t> the tourism generates 52 sources of work per year.</a:t>
            </a:r>
          </a:p>
          <a:p>
            <a:pPr algn="just"/>
            <a:r>
              <a:rPr lang="en-US" sz="1600" dirty="0" smtClean="0">
                <a:solidFill>
                  <a:srgbClr val="002060"/>
                </a:solidFill>
              </a:rPr>
              <a:t>*According to Henry Bischoff each migrant labor consigns approximately one thousand dollars.</a:t>
            </a:r>
          </a:p>
        </p:txBody>
      </p:sp>
      <p:sp>
        <p:nvSpPr>
          <p:cNvPr id="11" name="10 Proceso"/>
          <p:cNvSpPr/>
          <p:nvPr/>
        </p:nvSpPr>
        <p:spPr>
          <a:xfrm>
            <a:off x="4000496" y="3357562"/>
            <a:ext cx="4572032" cy="1357322"/>
          </a:xfrm>
          <a:prstGeom prst="flowChart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002060"/>
                </a:solidFill>
              </a:rPr>
              <a:t>*English teachers have several opportunities.</a:t>
            </a:r>
          </a:p>
          <a:p>
            <a:pPr algn="just"/>
            <a:r>
              <a:rPr lang="en-US" dirty="0" smtClean="0">
                <a:solidFill>
                  <a:srgbClr val="002060"/>
                </a:solidFill>
              </a:rPr>
              <a:t>*Foreign people teach English.</a:t>
            </a:r>
            <a:endParaRPr lang="en-US" dirty="0">
              <a:solidFill>
                <a:srgbClr val="002060"/>
              </a:solidFill>
            </a:endParaRPr>
          </a:p>
        </p:txBody>
      </p:sp>
      <p:sp>
        <p:nvSpPr>
          <p:cNvPr id="12" name="11 Proceso"/>
          <p:cNvSpPr/>
          <p:nvPr/>
        </p:nvSpPr>
        <p:spPr>
          <a:xfrm>
            <a:off x="4000496" y="4714884"/>
            <a:ext cx="4572032" cy="1357322"/>
          </a:xfrm>
          <a:prstGeom prst="flowChart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002060"/>
                </a:solidFill>
              </a:rPr>
              <a:t>*According to Alba Luz Mora people get scholarships if they master English.</a:t>
            </a:r>
          </a:p>
          <a:p>
            <a:pPr algn="just"/>
            <a:r>
              <a:rPr lang="en-US" dirty="0" smtClean="0">
                <a:solidFill>
                  <a:srgbClr val="002060"/>
                </a:solidFill>
              </a:rPr>
              <a:t>*Some post graduates have specific requests.</a:t>
            </a:r>
            <a:endParaRPr lang="en-US" dirty="0">
              <a:solidFill>
                <a:srgbClr val="00206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500042"/>
            <a:ext cx="800105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smtClean="0">
                <a:solidFill>
                  <a:schemeClr val="tx2"/>
                </a:solidFill>
              </a:rPr>
              <a:t>CHAPTER V: OTHER CAUSES OF THE CORE PROBLEM</a:t>
            </a:r>
            <a:endParaRPr lang="es-ES" sz="2000" dirty="0">
              <a:solidFill>
                <a:schemeClr val="tx2"/>
              </a:solidFill>
            </a:endParaRPr>
          </a:p>
        </p:txBody>
      </p:sp>
      <p:graphicFrame>
        <p:nvGraphicFramePr>
          <p:cNvPr id="3" name="2 Diagrama"/>
          <p:cNvGraphicFramePr/>
          <p:nvPr/>
        </p:nvGraphicFramePr>
        <p:xfrm>
          <a:off x="1524000" y="143670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srcRect/>
          <a:stretch>
            <a:fillRect/>
          </a:stretch>
        </p:blipFill>
        <p:spPr bwMode="auto">
          <a:xfrm>
            <a:off x="214282" y="1071546"/>
            <a:ext cx="1747820" cy="2016125"/>
          </a:xfrm>
          <a:prstGeom prst="rect">
            <a:avLst/>
          </a:prstGeom>
          <a:noFill/>
          <a:ln w="9525">
            <a:noFill/>
            <a:miter lim="800000"/>
            <a:headEnd/>
            <a:tailEnd/>
          </a:ln>
        </p:spPr>
      </p:pic>
      <p:sp>
        <p:nvSpPr>
          <p:cNvPr id="3" name="2 CuadroTexto"/>
          <p:cNvSpPr txBox="1"/>
          <p:nvPr/>
        </p:nvSpPr>
        <p:spPr>
          <a:xfrm>
            <a:off x="571472" y="500042"/>
            <a:ext cx="800105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smtClean="0">
                <a:solidFill>
                  <a:schemeClr val="tx2"/>
                </a:solidFill>
              </a:rPr>
              <a:t>                                         HYPOTHESIS SYSTEM</a:t>
            </a:r>
            <a:endParaRPr lang="es-ES" sz="2000" dirty="0">
              <a:solidFill>
                <a:schemeClr val="tx2"/>
              </a:solidFill>
            </a:endParaRPr>
          </a:p>
        </p:txBody>
      </p:sp>
      <p:sp>
        <p:nvSpPr>
          <p:cNvPr id="4" name="3 Rectángulo redondeado"/>
          <p:cNvSpPr/>
          <p:nvPr/>
        </p:nvSpPr>
        <p:spPr>
          <a:xfrm>
            <a:off x="2214546" y="1928802"/>
            <a:ext cx="2428892" cy="107157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lumMod val="50000"/>
                  </a:schemeClr>
                </a:solidFill>
              </a:rPr>
              <a:t>WORKING HYPOTHESIS</a:t>
            </a:r>
            <a:endParaRPr lang="en-US" dirty="0">
              <a:solidFill>
                <a:schemeClr val="accent3">
                  <a:lumMod val="50000"/>
                </a:schemeClr>
              </a:solidFill>
            </a:endParaRPr>
          </a:p>
        </p:txBody>
      </p:sp>
      <p:sp>
        <p:nvSpPr>
          <p:cNvPr id="5" name="4 Rectángulo redondeado"/>
          <p:cNvSpPr/>
          <p:nvPr/>
        </p:nvSpPr>
        <p:spPr>
          <a:xfrm>
            <a:off x="5143504" y="3643314"/>
            <a:ext cx="3143272" cy="192882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7030A0"/>
                </a:solidFill>
              </a:rPr>
              <a:t>English does not play any role in the economic, social and intellectual development of teachers at Madre </a:t>
            </a:r>
            <a:r>
              <a:rPr lang="en-US" dirty="0" err="1" smtClean="0">
                <a:solidFill>
                  <a:srgbClr val="7030A0"/>
                </a:solidFill>
              </a:rPr>
              <a:t>María</a:t>
            </a:r>
            <a:r>
              <a:rPr lang="en-US" dirty="0" smtClean="0">
                <a:solidFill>
                  <a:srgbClr val="7030A0"/>
                </a:solidFill>
              </a:rPr>
              <a:t> </a:t>
            </a:r>
            <a:r>
              <a:rPr lang="en-US" dirty="0" err="1" smtClean="0">
                <a:solidFill>
                  <a:srgbClr val="7030A0"/>
                </a:solidFill>
              </a:rPr>
              <a:t>Berenice</a:t>
            </a:r>
            <a:r>
              <a:rPr lang="en-US" dirty="0" smtClean="0">
                <a:solidFill>
                  <a:srgbClr val="7030A0"/>
                </a:solidFill>
              </a:rPr>
              <a:t> School</a:t>
            </a:r>
            <a:r>
              <a:rPr lang="en-US" dirty="0" smtClean="0">
                <a:solidFill>
                  <a:srgbClr val="7030A0"/>
                </a:solidFill>
              </a:rPr>
              <a:t>, Quito, </a:t>
            </a:r>
            <a:r>
              <a:rPr lang="en-US" dirty="0" smtClean="0">
                <a:solidFill>
                  <a:srgbClr val="7030A0"/>
                </a:solidFill>
              </a:rPr>
              <a:t>September 2010.</a:t>
            </a:r>
            <a:endParaRPr lang="en-US" dirty="0">
              <a:solidFill>
                <a:srgbClr val="7030A0"/>
              </a:solidFill>
            </a:endParaRPr>
          </a:p>
        </p:txBody>
      </p:sp>
      <p:sp>
        <p:nvSpPr>
          <p:cNvPr id="6" name="5 Rectángulo redondeado"/>
          <p:cNvSpPr/>
          <p:nvPr/>
        </p:nvSpPr>
        <p:spPr>
          <a:xfrm>
            <a:off x="1643042" y="3714752"/>
            <a:ext cx="3214710" cy="192882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7030A0"/>
                </a:solidFill>
              </a:rPr>
              <a:t>The English language plays an important role in the economic, social and intellectual development of teachers at Madre </a:t>
            </a:r>
            <a:r>
              <a:rPr lang="en-US" dirty="0" err="1" smtClean="0">
                <a:solidFill>
                  <a:srgbClr val="7030A0"/>
                </a:solidFill>
              </a:rPr>
              <a:t>María</a:t>
            </a:r>
            <a:r>
              <a:rPr lang="en-US" dirty="0" smtClean="0">
                <a:solidFill>
                  <a:srgbClr val="7030A0"/>
                </a:solidFill>
              </a:rPr>
              <a:t> </a:t>
            </a:r>
            <a:r>
              <a:rPr lang="en-US" dirty="0" err="1" smtClean="0">
                <a:solidFill>
                  <a:srgbClr val="7030A0"/>
                </a:solidFill>
              </a:rPr>
              <a:t>Berenice</a:t>
            </a:r>
            <a:r>
              <a:rPr lang="en-US" dirty="0" smtClean="0">
                <a:solidFill>
                  <a:srgbClr val="7030A0"/>
                </a:solidFill>
              </a:rPr>
              <a:t> School</a:t>
            </a:r>
            <a:r>
              <a:rPr lang="en-US" dirty="0" smtClean="0">
                <a:solidFill>
                  <a:srgbClr val="7030A0"/>
                </a:solidFill>
              </a:rPr>
              <a:t>, Quito,  </a:t>
            </a:r>
            <a:r>
              <a:rPr lang="en-US" dirty="0" smtClean="0">
                <a:solidFill>
                  <a:srgbClr val="7030A0"/>
                </a:solidFill>
              </a:rPr>
              <a:t>September 2010.</a:t>
            </a:r>
            <a:endParaRPr lang="en-US" dirty="0">
              <a:solidFill>
                <a:srgbClr val="7030A0"/>
              </a:solidFill>
            </a:endParaRPr>
          </a:p>
        </p:txBody>
      </p:sp>
      <p:sp>
        <p:nvSpPr>
          <p:cNvPr id="7" name="6 Rectángulo redondeado"/>
          <p:cNvSpPr/>
          <p:nvPr/>
        </p:nvSpPr>
        <p:spPr>
          <a:xfrm>
            <a:off x="5572132" y="1857364"/>
            <a:ext cx="2428892" cy="107157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lumMod val="50000"/>
                  </a:schemeClr>
                </a:solidFill>
              </a:rPr>
              <a:t>NULL HYPOTHESIS</a:t>
            </a:r>
            <a:endParaRPr lang="en-US" dirty="0">
              <a:solidFill>
                <a:schemeClr val="accent3">
                  <a:lumMod val="50000"/>
                </a:schemeClr>
              </a:solidFill>
            </a:endParaRPr>
          </a:p>
        </p:txBody>
      </p:sp>
      <p:sp>
        <p:nvSpPr>
          <p:cNvPr id="8" name="7 Flecha abajo"/>
          <p:cNvSpPr/>
          <p:nvPr/>
        </p:nvSpPr>
        <p:spPr>
          <a:xfrm>
            <a:off x="3143240" y="3000372"/>
            <a:ext cx="428628"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Flecha abajo"/>
          <p:cNvSpPr/>
          <p:nvPr/>
        </p:nvSpPr>
        <p:spPr>
          <a:xfrm>
            <a:off x="6643702" y="2928934"/>
            <a:ext cx="428628"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500042"/>
            <a:ext cx="7072362" cy="707886"/>
          </a:xfrm>
          <a:prstGeom prst="rect">
            <a:avLst/>
          </a:prstGeom>
          <a:noFill/>
        </p:spPr>
        <p:txBody>
          <a:bodyPr wrap="square" rtlCol="0">
            <a:spAutoFit/>
          </a:bodyPr>
          <a:lstStyle/>
          <a:p>
            <a:pPr algn="ctr"/>
            <a:r>
              <a:rPr lang="en-US" sz="4000" dirty="0" smtClean="0">
                <a:solidFill>
                  <a:srgbClr val="C00000"/>
                </a:solidFill>
              </a:rPr>
              <a:t>PART THREE</a:t>
            </a:r>
            <a:endParaRPr lang="en-US" sz="4000" dirty="0">
              <a:solidFill>
                <a:srgbClr val="C00000"/>
              </a:solidFill>
            </a:endParaRPr>
          </a:p>
        </p:txBody>
      </p:sp>
      <p:sp>
        <p:nvSpPr>
          <p:cNvPr id="3" name="2 Rectángulo"/>
          <p:cNvSpPr/>
          <p:nvPr/>
        </p:nvSpPr>
        <p:spPr>
          <a:xfrm>
            <a:off x="500034" y="2500306"/>
            <a:ext cx="8201412" cy="923330"/>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METHODOLOGICAL DESIGN</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2" descr="C:\Archivos de programa\Microsoft Office\MEDIA\CAGCAT10\j0195384.wmf"/>
          <p:cNvPicPr>
            <a:picLocks noChangeAspect="1" noChangeArrowheads="1"/>
          </p:cNvPicPr>
          <p:nvPr/>
        </p:nvPicPr>
        <p:blipFill>
          <a:blip r:embed="rId2"/>
          <a:srcRect/>
          <a:stretch>
            <a:fillRect/>
          </a:stretch>
        </p:blipFill>
        <p:spPr bwMode="auto">
          <a:xfrm>
            <a:off x="3571868" y="3786190"/>
            <a:ext cx="1795462" cy="18335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p:cNvPicPr>
          <p:nvPr/>
        </p:nvPicPr>
        <p:blipFill>
          <a:blip r:embed="rId2" cstate="print"/>
          <a:stretch>
            <a:fillRect/>
          </a:stretch>
        </p:blipFill>
        <p:spPr>
          <a:xfrm>
            <a:off x="611560" y="404664"/>
            <a:ext cx="2603118" cy="2325302"/>
          </a:xfrm>
          <a:prstGeom prst="rect">
            <a:avLst/>
          </a:prstGeom>
          <a:ln>
            <a:noFill/>
          </a:ln>
          <a:effectLst>
            <a:softEdge rad="112500"/>
          </a:effectLst>
        </p:spPr>
      </p:pic>
      <p:sp>
        <p:nvSpPr>
          <p:cNvPr id="4" name="3 Rectángulo"/>
          <p:cNvSpPr/>
          <p:nvPr/>
        </p:nvSpPr>
        <p:spPr>
          <a:xfrm>
            <a:off x="3188907" y="928670"/>
            <a:ext cx="4643387" cy="923330"/>
          </a:xfrm>
          <a:prstGeom prst="rect">
            <a:avLst/>
          </a:prstGeom>
          <a:noFill/>
        </p:spPr>
        <p:txBody>
          <a:bodyPr wrap="none" lIns="91440" tIns="45720" rIns="91440" bIns="45720">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PART ONE</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Rectángulo"/>
          <p:cNvSpPr/>
          <p:nvPr/>
        </p:nvSpPr>
        <p:spPr>
          <a:xfrm>
            <a:off x="1594453" y="2967334"/>
            <a:ext cx="6173741" cy="92333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RESEARCH PROBLEM</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285728"/>
            <a:ext cx="8201412" cy="923330"/>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METHODOLOGICAL DESIGN</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Cinta perforada"/>
          <p:cNvSpPr/>
          <p:nvPr/>
        </p:nvSpPr>
        <p:spPr>
          <a:xfrm>
            <a:off x="642910" y="1357298"/>
            <a:ext cx="3286148" cy="17145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002060"/>
                </a:solidFill>
              </a:rPr>
              <a:t>RESEARCH TYPE AND DESIGN:</a:t>
            </a:r>
          </a:p>
          <a:p>
            <a:pPr algn="just"/>
            <a:r>
              <a:rPr lang="en-US" dirty="0" smtClean="0">
                <a:solidFill>
                  <a:srgbClr val="002060"/>
                </a:solidFill>
              </a:rPr>
              <a:t>*Applied</a:t>
            </a:r>
          </a:p>
          <a:p>
            <a:pPr algn="just"/>
            <a:r>
              <a:rPr lang="en-US" dirty="0" smtClean="0">
                <a:solidFill>
                  <a:srgbClr val="002060"/>
                </a:solidFill>
              </a:rPr>
              <a:t>*Descriptive</a:t>
            </a:r>
          </a:p>
          <a:p>
            <a:pPr algn="just"/>
            <a:r>
              <a:rPr lang="en-US" dirty="0" smtClean="0">
                <a:solidFill>
                  <a:srgbClr val="002060"/>
                </a:solidFill>
              </a:rPr>
              <a:t>*Of field</a:t>
            </a:r>
          </a:p>
          <a:p>
            <a:pPr algn="just"/>
            <a:r>
              <a:rPr lang="en-US" dirty="0" smtClean="0">
                <a:solidFill>
                  <a:srgbClr val="002060"/>
                </a:solidFill>
              </a:rPr>
              <a:t>*</a:t>
            </a:r>
            <a:r>
              <a:rPr lang="en-US" dirty="0" err="1" smtClean="0">
                <a:solidFill>
                  <a:srgbClr val="002060"/>
                </a:solidFill>
              </a:rPr>
              <a:t>Correlational</a:t>
            </a:r>
            <a:r>
              <a:rPr lang="en-US" dirty="0" smtClean="0">
                <a:solidFill>
                  <a:srgbClr val="002060"/>
                </a:solidFill>
              </a:rPr>
              <a:t> and quantitative</a:t>
            </a:r>
          </a:p>
        </p:txBody>
      </p:sp>
      <p:sp>
        <p:nvSpPr>
          <p:cNvPr id="4" name="3 Cinta perforada"/>
          <p:cNvSpPr/>
          <p:nvPr/>
        </p:nvSpPr>
        <p:spPr>
          <a:xfrm>
            <a:off x="5000628" y="4857760"/>
            <a:ext cx="3286148" cy="17145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002060"/>
                </a:solidFill>
              </a:rPr>
              <a:t>PROCESSING AND ANALYSIS:</a:t>
            </a:r>
          </a:p>
          <a:p>
            <a:pPr algn="just"/>
            <a:r>
              <a:rPr lang="en-US" dirty="0" smtClean="0">
                <a:solidFill>
                  <a:srgbClr val="002060"/>
                </a:solidFill>
              </a:rPr>
              <a:t>*Descriptive statistics</a:t>
            </a:r>
          </a:p>
          <a:p>
            <a:pPr algn="just"/>
            <a:r>
              <a:rPr lang="en-US" dirty="0" smtClean="0">
                <a:solidFill>
                  <a:srgbClr val="002060"/>
                </a:solidFill>
              </a:rPr>
              <a:t>*Measures of central tendency and dispersion.</a:t>
            </a:r>
          </a:p>
        </p:txBody>
      </p:sp>
      <p:sp>
        <p:nvSpPr>
          <p:cNvPr id="5" name="4 Cinta perforada"/>
          <p:cNvSpPr/>
          <p:nvPr/>
        </p:nvSpPr>
        <p:spPr>
          <a:xfrm>
            <a:off x="357158" y="5143488"/>
            <a:ext cx="3286148" cy="17145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002060"/>
                </a:solidFill>
              </a:rPr>
              <a:t>INSTRUMENTS FOR DATA COLLECTION:</a:t>
            </a:r>
          </a:p>
          <a:p>
            <a:pPr algn="just"/>
            <a:r>
              <a:rPr lang="en-US" dirty="0" smtClean="0">
                <a:solidFill>
                  <a:srgbClr val="002060"/>
                </a:solidFill>
              </a:rPr>
              <a:t>The survey was the technique used to gathering data.</a:t>
            </a:r>
            <a:endParaRPr lang="en-US" dirty="0">
              <a:solidFill>
                <a:srgbClr val="002060"/>
              </a:solidFill>
            </a:endParaRPr>
          </a:p>
        </p:txBody>
      </p:sp>
      <p:sp>
        <p:nvSpPr>
          <p:cNvPr id="6" name="5 Cinta perforada"/>
          <p:cNvSpPr/>
          <p:nvPr/>
        </p:nvSpPr>
        <p:spPr>
          <a:xfrm>
            <a:off x="2285984" y="3143248"/>
            <a:ext cx="3286148" cy="17145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002060"/>
                </a:solidFill>
              </a:rPr>
              <a:t>FIELDING:</a:t>
            </a:r>
          </a:p>
          <a:p>
            <a:pPr algn="just"/>
            <a:r>
              <a:rPr lang="en-US" dirty="0" smtClean="0">
                <a:solidFill>
                  <a:srgbClr val="002060"/>
                </a:solidFill>
              </a:rPr>
              <a:t>The field group work took place at Madre </a:t>
            </a:r>
            <a:r>
              <a:rPr lang="en-US" dirty="0" err="1" smtClean="0">
                <a:solidFill>
                  <a:srgbClr val="002060"/>
                </a:solidFill>
              </a:rPr>
              <a:t>María</a:t>
            </a:r>
            <a:r>
              <a:rPr lang="en-US" dirty="0" smtClean="0">
                <a:solidFill>
                  <a:srgbClr val="002060"/>
                </a:solidFill>
              </a:rPr>
              <a:t> </a:t>
            </a:r>
            <a:r>
              <a:rPr lang="en-US" dirty="0" err="1" smtClean="0">
                <a:solidFill>
                  <a:srgbClr val="002060"/>
                </a:solidFill>
              </a:rPr>
              <a:t>Berenice</a:t>
            </a:r>
            <a:r>
              <a:rPr lang="en-US" dirty="0" smtClean="0">
                <a:solidFill>
                  <a:srgbClr val="002060"/>
                </a:solidFill>
              </a:rPr>
              <a:t> School in September 2010.</a:t>
            </a:r>
            <a:endParaRPr lang="en-US" dirty="0">
              <a:solidFill>
                <a:srgbClr val="002060"/>
              </a:solidFill>
            </a:endParaRPr>
          </a:p>
        </p:txBody>
      </p:sp>
      <p:sp>
        <p:nvSpPr>
          <p:cNvPr id="7" name="6 Cinta perforada"/>
          <p:cNvSpPr/>
          <p:nvPr/>
        </p:nvSpPr>
        <p:spPr>
          <a:xfrm>
            <a:off x="5072066" y="1428736"/>
            <a:ext cx="3286148" cy="17145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002060"/>
                </a:solidFill>
              </a:rPr>
              <a:t>POPULATION AND SAMPLE:</a:t>
            </a:r>
          </a:p>
          <a:p>
            <a:pPr algn="just"/>
            <a:r>
              <a:rPr lang="en-US" dirty="0" smtClean="0">
                <a:solidFill>
                  <a:srgbClr val="002060"/>
                </a:solidFill>
              </a:rPr>
              <a:t>*30 teachers</a:t>
            </a:r>
            <a:endParaRPr lang="en-US" dirty="0">
              <a:solidFill>
                <a:srgbClr val="002060"/>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571480"/>
            <a:ext cx="5236691" cy="923330"/>
          </a:xfrm>
          <a:prstGeom prst="rect">
            <a:avLst/>
          </a:prstGeom>
          <a:noFill/>
        </p:spPr>
        <p:txBody>
          <a:bodyPr wrap="none" lIns="91440" tIns="45720" rIns="91440" bIns="45720">
            <a:spAutoFit/>
          </a:bodyPr>
          <a:lstStyle/>
          <a:p>
            <a:pPr algn="ctr"/>
            <a:r>
              <a:rPr lang="es-E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PART FOUR</a:t>
            </a:r>
            <a:endParaRPr lang="es-E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428596" y="2643182"/>
            <a:ext cx="7646772"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Testing</a:t>
            </a:r>
            <a:r>
              <a:rPr lang="es-E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s-ES"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a:t>
            </a:r>
            <a:r>
              <a:rPr lang="es-E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s-ES"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hypothesis</a:t>
            </a:r>
            <a:endParaRPr lang="es-ES"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Imagen 3"/>
          <p:cNvPicPr>
            <a:picLocks noChangeAspect="1"/>
          </p:cNvPicPr>
          <p:nvPr/>
        </p:nvPicPr>
        <p:blipFill>
          <a:blip r:embed="rId2"/>
          <a:srcRect/>
          <a:stretch>
            <a:fillRect/>
          </a:stretch>
        </p:blipFill>
        <p:spPr bwMode="auto">
          <a:xfrm>
            <a:off x="2786050" y="3929066"/>
            <a:ext cx="2227262" cy="21605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357166"/>
            <a:ext cx="7643866" cy="646331"/>
          </a:xfrm>
          <a:prstGeom prst="rect">
            <a:avLst/>
          </a:prstGeom>
          <a:noFill/>
        </p:spPr>
        <p:txBody>
          <a:bodyPr wrap="square" rtlCol="0">
            <a:spAutoFit/>
          </a:bodyPr>
          <a:lstStyle/>
          <a:p>
            <a:pPr algn="just"/>
            <a:r>
              <a:rPr lang="en-US" dirty="0" smtClean="0">
                <a:solidFill>
                  <a:srgbClr val="0070C0"/>
                </a:solidFill>
              </a:rPr>
              <a:t>STATEMENT N 1</a:t>
            </a:r>
          </a:p>
          <a:p>
            <a:pPr algn="just"/>
            <a:r>
              <a:rPr lang="en-US" dirty="0" smtClean="0">
                <a:solidFill>
                  <a:srgbClr val="0070C0"/>
                </a:solidFill>
              </a:rPr>
              <a:t>ENGLISH LANGUAGE IS A FACTOR OF LABOUR MOBILITY.</a:t>
            </a:r>
            <a:endParaRPr lang="en-US" dirty="0">
              <a:solidFill>
                <a:srgbClr val="0070C0"/>
              </a:solidFill>
            </a:endParaRPr>
          </a:p>
        </p:txBody>
      </p:sp>
      <p:graphicFrame>
        <p:nvGraphicFramePr>
          <p:cNvPr id="3" name="2 Gráfico"/>
          <p:cNvGraphicFramePr/>
          <p:nvPr/>
        </p:nvGraphicFramePr>
        <p:xfrm>
          <a:off x="3929058" y="1285860"/>
          <a:ext cx="4786346"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nvGraphicFramePr>
        <p:xfrm>
          <a:off x="428597" y="1142984"/>
          <a:ext cx="3429024" cy="3137935"/>
        </p:xfrm>
        <a:graphic>
          <a:graphicData uri="http://schemas.openxmlformats.org/drawingml/2006/table">
            <a:tbl>
              <a:tblPr firstRow="1" bandRow="1">
                <a:tableStyleId>{5C22544A-7EE6-4342-B048-85BDC9FD1C3A}</a:tableStyleId>
              </a:tblPr>
              <a:tblGrid>
                <a:gridCol w="1210244"/>
                <a:gridCol w="1210244"/>
                <a:gridCol w="1008536"/>
              </a:tblGrid>
              <a:tr h="486175">
                <a:tc>
                  <a:txBody>
                    <a:bodyPr/>
                    <a:lstStyle/>
                    <a:p>
                      <a:pPr algn="ctr"/>
                      <a:r>
                        <a:rPr lang="en-US" sz="1600" dirty="0" smtClean="0">
                          <a:solidFill>
                            <a:schemeClr val="bg1"/>
                          </a:solidFill>
                        </a:rPr>
                        <a:t>ITEM</a:t>
                      </a:r>
                      <a:endParaRPr lang="en-US" sz="1600" dirty="0">
                        <a:solidFill>
                          <a:schemeClr val="bg1"/>
                        </a:solidFill>
                      </a:endParaRPr>
                    </a:p>
                  </a:txBody>
                  <a:tcPr/>
                </a:tc>
                <a:tc>
                  <a:txBody>
                    <a:bodyPr/>
                    <a:lstStyle/>
                    <a:p>
                      <a:pPr algn="ctr"/>
                      <a:r>
                        <a:rPr lang="en-US" sz="1400" dirty="0" smtClean="0"/>
                        <a:t>FREQUENCY</a:t>
                      </a:r>
                      <a:endParaRPr lang="en-US" sz="1400" dirty="0"/>
                    </a:p>
                  </a:txBody>
                  <a:tcPr/>
                </a:tc>
                <a:tc>
                  <a:txBody>
                    <a:bodyPr/>
                    <a:lstStyle/>
                    <a:p>
                      <a:r>
                        <a:rPr lang="en-US" sz="1050" dirty="0" smtClean="0"/>
                        <a:t>PERCENTAGE</a:t>
                      </a:r>
                      <a:endParaRPr lang="en-US" sz="1050" dirty="0"/>
                    </a:p>
                  </a:txBody>
                  <a:tcPr/>
                </a:tc>
              </a:tr>
              <a:tr h="486175">
                <a:tc>
                  <a:txBody>
                    <a:bodyPr/>
                    <a:lstStyle/>
                    <a:p>
                      <a:r>
                        <a:rPr lang="en-US" dirty="0" smtClean="0"/>
                        <a:t>Totally</a:t>
                      </a:r>
                      <a:r>
                        <a:rPr lang="en-US" baseline="0" dirty="0" smtClean="0"/>
                        <a:t> agree</a:t>
                      </a:r>
                      <a:endParaRPr lang="en-US" dirty="0"/>
                    </a:p>
                  </a:txBody>
                  <a:tcPr/>
                </a:tc>
                <a:tc>
                  <a:txBody>
                    <a:bodyPr/>
                    <a:lstStyle/>
                    <a:p>
                      <a:pPr algn="ctr"/>
                      <a:r>
                        <a:rPr lang="en-US" dirty="0" smtClean="0"/>
                        <a:t>30</a:t>
                      </a:r>
                      <a:endParaRPr lang="en-US" dirty="0"/>
                    </a:p>
                  </a:txBody>
                  <a:tcPr/>
                </a:tc>
                <a:tc>
                  <a:txBody>
                    <a:bodyPr/>
                    <a:lstStyle/>
                    <a:p>
                      <a:pPr algn="ctr"/>
                      <a:r>
                        <a:rPr lang="en-US" dirty="0" smtClean="0"/>
                        <a:t>100%</a:t>
                      </a:r>
                      <a:endParaRPr lang="en-US" dirty="0"/>
                    </a:p>
                  </a:txBody>
                  <a:tcPr/>
                </a:tc>
              </a:tr>
              <a:tr h="277814">
                <a:tc>
                  <a:txBody>
                    <a:bodyPr/>
                    <a:lstStyle/>
                    <a:p>
                      <a:r>
                        <a:rPr lang="en-US" dirty="0" smtClean="0"/>
                        <a:t>Agree</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277814">
                <a:tc>
                  <a:txBody>
                    <a:bodyPr/>
                    <a:lstStyle/>
                    <a:p>
                      <a:r>
                        <a:rPr lang="en-US" dirty="0" smtClean="0"/>
                        <a:t>Neutral</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486175">
                <a:tc>
                  <a:txBody>
                    <a:bodyPr/>
                    <a:lstStyle/>
                    <a:p>
                      <a:r>
                        <a:rPr lang="en-US" dirty="0" smtClean="0"/>
                        <a:t>Do</a:t>
                      </a:r>
                      <a:r>
                        <a:rPr lang="en-US" baseline="0" dirty="0" smtClean="0"/>
                        <a:t> not agree</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486175">
                <a:tc>
                  <a:txBody>
                    <a:bodyPr/>
                    <a:lstStyle/>
                    <a:p>
                      <a:r>
                        <a:rPr lang="en-US" dirty="0" smtClean="0"/>
                        <a:t>Totally disagree</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
        <p:nvSpPr>
          <p:cNvPr id="6" name="5 CuadroTexto"/>
          <p:cNvSpPr txBox="1"/>
          <p:nvPr/>
        </p:nvSpPr>
        <p:spPr>
          <a:xfrm>
            <a:off x="571472" y="4857760"/>
            <a:ext cx="7000924" cy="1477328"/>
          </a:xfrm>
          <a:prstGeom prst="rect">
            <a:avLst/>
          </a:prstGeom>
          <a:noFill/>
        </p:spPr>
        <p:txBody>
          <a:bodyPr wrap="square" rtlCol="0">
            <a:spAutoFit/>
          </a:bodyPr>
          <a:lstStyle/>
          <a:p>
            <a:r>
              <a:rPr lang="en-US" dirty="0" smtClean="0">
                <a:solidFill>
                  <a:srgbClr val="0070C0"/>
                </a:solidFill>
              </a:rPr>
              <a:t>Analysis:</a:t>
            </a:r>
          </a:p>
          <a:p>
            <a:pPr algn="just"/>
            <a:r>
              <a:rPr lang="en-US" dirty="0" smtClean="0">
                <a:solidFill>
                  <a:srgbClr val="0070C0"/>
                </a:solidFill>
              </a:rPr>
              <a:t>It shows that all the teachers of “Madre </a:t>
            </a:r>
            <a:r>
              <a:rPr lang="en-US" dirty="0" err="1" smtClean="0">
                <a:solidFill>
                  <a:srgbClr val="0070C0"/>
                </a:solidFill>
              </a:rPr>
              <a:t>María</a:t>
            </a:r>
            <a:r>
              <a:rPr lang="en-US" dirty="0" smtClean="0">
                <a:solidFill>
                  <a:srgbClr val="0070C0"/>
                </a:solidFill>
              </a:rPr>
              <a:t> </a:t>
            </a:r>
            <a:r>
              <a:rPr lang="en-US" dirty="0" err="1" smtClean="0">
                <a:solidFill>
                  <a:srgbClr val="0070C0"/>
                </a:solidFill>
              </a:rPr>
              <a:t>Berenice</a:t>
            </a:r>
            <a:r>
              <a:rPr lang="en-US" dirty="0" smtClean="0">
                <a:solidFill>
                  <a:srgbClr val="0070C0"/>
                </a:solidFill>
              </a:rPr>
              <a:t>” School are in agreement that English language is a factor of </a:t>
            </a:r>
            <a:r>
              <a:rPr lang="en-US" dirty="0" err="1" smtClean="0">
                <a:solidFill>
                  <a:srgbClr val="0070C0"/>
                </a:solidFill>
              </a:rPr>
              <a:t>labour</a:t>
            </a:r>
            <a:r>
              <a:rPr lang="en-US" dirty="0" smtClean="0">
                <a:solidFill>
                  <a:srgbClr val="0070C0"/>
                </a:solidFill>
              </a:rPr>
              <a:t> mobility, they know the benefits that exist if people speak English, every day more English speakers are required.</a:t>
            </a:r>
            <a:endParaRPr lang="en-US" dirty="0">
              <a:solidFill>
                <a:srgbClr val="0070C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357166"/>
            <a:ext cx="7643866" cy="646331"/>
          </a:xfrm>
          <a:prstGeom prst="rect">
            <a:avLst/>
          </a:prstGeom>
          <a:noFill/>
        </p:spPr>
        <p:txBody>
          <a:bodyPr wrap="square" rtlCol="0">
            <a:spAutoFit/>
          </a:bodyPr>
          <a:lstStyle/>
          <a:p>
            <a:pPr algn="just"/>
            <a:r>
              <a:rPr lang="en-US" dirty="0" smtClean="0">
                <a:solidFill>
                  <a:srgbClr val="0070C0"/>
                </a:solidFill>
              </a:rPr>
              <a:t>STATEMENT N 4</a:t>
            </a:r>
          </a:p>
          <a:p>
            <a:pPr algn="just"/>
            <a:r>
              <a:rPr lang="en-US" dirty="0" smtClean="0">
                <a:solidFill>
                  <a:srgbClr val="0070C0"/>
                </a:solidFill>
              </a:rPr>
              <a:t>ENGLISH LANGUAGE IMPROVES BUSINESS MANAGEMENT</a:t>
            </a:r>
          </a:p>
        </p:txBody>
      </p:sp>
      <p:graphicFrame>
        <p:nvGraphicFramePr>
          <p:cNvPr id="4" name="3 Tabla"/>
          <p:cNvGraphicFramePr>
            <a:graphicFrameLocks noGrp="1"/>
          </p:cNvGraphicFramePr>
          <p:nvPr/>
        </p:nvGraphicFramePr>
        <p:xfrm>
          <a:off x="428597" y="1142984"/>
          <a:ext cx="3429024" cy="3137935"/>
        </p:xfrm>
        <a:graphic>
          <a:graphicData uri="http://schemas.openxmlformats.org/drawingml/2006/table">
            <a:tbl>
              <a:tblPr firstRow="1" bandRow="1">
                <a:tableStyleId>{5C22544A-7EE6-4342-B048-85BDC9FD1C3A}</a:tableStyleId>
              </a:tblPr>
              <a:tblGrid>
                <a:gridCol w="1210244"/>
                <a:gridCol w="1210244"/>
                <a:gridCol w="1008536"/>
              </a:tblGrid>
              <a:tr h="486175">
                <a:tc>
                  <a:txBody>
                    <a:bodyPr/>
                    <a:lstStyle/>
                    <a:p>
                      <a:pPr algn="ctr"/>
                      <a:r>
                        <a:rPr lang="en-US" sz="1600" dirty="0" smtClean="0">
                          <a:solidFill>
                            <a:schemeClr val="bg1"/>
                          </a:solidFill>
                        </a:rPr>
                        <a:t>ITEM</a:t>
                      </a:r>
                      <a:endParaRPr lang="en-US" sz="1600" dirty="0">
                        <a:solidFill>
                          <a:schemeClr val="bg1"/>
                        </a:solidFill>
                      </a:endParaRPr>
                    </a:p>
                  </a:txBody>
                  <a:tcPr/>
                </a:tc>
                <a:tc>
                  <a:txBody>
                    <a:bodyPr/>
                    <a:lstStyle/>
                    <a:p>
                      <a:pPr algn="ctr"/>
                      <a:r>
                        <a:rPr lang="en-US" sz="1400" dirty="0" smtClean="0"/>
                        <a:t>FREQUENCY</a:t>
                      </a:r>
                      <a:endParaRPr lang="en-US" sz="1400" dirty="0"/>
                    </a:p>
                  </a:txBody>
                  <a:tcPr/>
                </a:tc>
                <a:tc>
                  <a:txBody>
                    <a:bodyPr/>
                    <a:lstStyle/>
                    <a:p>
                      <a:r>
                        <a:rPr lang="en-US" sz="1050" dirty="0" smtClean="0"/>
                        <a:t>PERCENTAGE</a:t>
                      </a:r>
                      <a:endParaRPr lang="en-US" sz="1050" dirty="0"/>
                    </a:p>
                  </a:txBody>
                  <a:tcPr/>
                </a:tc>
              </a:tr>
              <a:tr h="486175">
                <a:tc>
                  <a:txBody>
                    <a:bodyPr/>
                    <a:lstStyle/>
                    <a:p>
                      <a:r>
                        <a:rPr lang="en-US" dirty="0" smtClean="0"/>
                        <a:t>Totally</a:t>
                      </a:r>
                      <a:r>
                        <a:rPr lang="en-US" baseline="0" dirty="0" smtClean="0"/>
                        <a:t> agree</a:t>
                      </a:r>
                      <a:endParaRPr lang="en-US" dirty="0"/>
                    </a:p>
                  </a:txBody>
                  <a:tcPr/>
                </a:tc>
                <a:tc>
                  <a:txBody>
                    <a:bodyPr/>
                    <a:lstStyle/>
                    <a:p>
                      <a:pPr algn="ctr"/>
                      <a:r>
                        <a:rPr lang="en-US" dirty="0" smtClean="0"/>
                        <a:t>26</a:t>
                      </a:r>
                      <a:endParaRPr lang="en-US" dirty="0"/>
                    </a:p>
                  </a:txBody>
                  <a:tcPr/>
                </a:tc>
                <a:tc>
                  <a:txBody>
                    <a:bodyPr/>
                    <a:lstStyle/>
                    <a:p>
                      <a:pPr algn="ctr"/>
                      <a:r>
                        <a:rPr lang="en-US" dirty="0" smtClean="0"/>
                        <a:t>87%</a:t>
                      </a:r>
                      <a:endParaRPr lang="en-US" dirty="0"/>
                    </a:p>
                  </a:txBody>
                  <a:tcPr/>
                </a:tc>
              </a:tr>
              <a:tr h="277814">
                <a:tc>
                  <a:txBody>
                    <a:bodyPr/>
                    <a:lstStyle/>
                    <a:p>
                      <a:r>
                        <a:rPr lang="en-US" dirty="0" smtClean="0"/>
                        <a:t>Agree</a:t>
                      </a:r>
                      <a:endParaRPr lang="en-US" dirty="0"/>
                    </a:p>
                  </a:txBody>
                  <a:tcPr/>
                </a:tc>
                <a:tc>
                  <a:txBody>
                    <a:bodyPr/>
                    <a:lstStyle/>
                    <a:p>
                      <a:pPr algn="ctr"/>
                      <a:r>
                        <a:rPr lang="en-US" dirty="0" smtClean="0"/>
                        <a:t>4</a:t>
                      </a:r>
                      <a:endParaRPr lang="en-US" dirty="0"/>
                    </a:p>
                  </a:txBody>
                  <a:tcPr/>
                </a:tc>
                <a:tc>
                  <a:txBody>
                    <a:bodyPr/>
                    <a:lstStyle/>
                    <a:p>
                      <a:pPr algn="ctr"/>
                      <a:r>
                        <a:rPr lang="en-US" dirty="0" smtClean="0"/>
                        <a:t>13%</a:t>
                      </a:r>
                      <a:endParaRPr lang="en-US" dirty="0"/>
                    </a:p>
                  </a:txBody>
                  <a:tcPr/>
                </a:tc>
              </a:tr>
              <a:tr h="277814">
                <a:tc>
                  <a:txBody>
                    <a:bodyPr/>
                    <a:lstStyle/>
                    <a:p>
                      <a:r>
                        <a:rPr lang="en-US" dirty="0" smtClean="0"/>
                        <a:t>Neutral</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486175">
                <a:tc>
                  <a:txBody>
                    <a:bodyPr/>
                    <a:lstStyle/>
                    <a:p>
                      <a:r>
                        <a:rPr lang="en-US" dirty="0" smtClean="0"/>
                        <a:t>Do</a:t>
                      </a:r>
                      <a:r>
                        <a:rPr lang="en-US" baseline="0" dirty="0" smtClean="0"/>
                        <a:t> not agree</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486175">
                <a:tc>
                  <a:txBody>
                    <a:bodyPr/>
                    <a:lstStyle/>
                    <a:p>
                      <a:r>
                        <a:rPr lang="en-US" dirty="0" smtClean="0"/>
                        <a:t>Totally disagree</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pic>
        <p:nvPicPr>
          <p:cNvPr id="74754" name="Gráfico 25"/>
          <p:cNvPicPr>
            <a:picLocks noChangeArrowheads="1"/>
          </p:cNvPicPr>
          <p:nvPr/>
        </p:nvPicPr>
        <p:blipFill>
          <a:blip r:embed="rId2"/>
          <a:srcRect/>
          <a:stretch>
            <a:fillRect/>
          </a:stretch>
        </p:blipFill>
        <p:spPr bwMode="auto">
          <a:xfrm>
            <a:off x="3857620" y="1500174"/>
            <a:ext cx="4286280" cy="2754313"/>
          </a:xfrm>
          <a:prstGeom prst="rect">
            <a:avLst/>
          </a:prstGeom>
          <a:noFill/>
          <a:ln w="9525">
            <a:noFill/>
            <a:miter lim="800000"/>
            <a:headEnd/>
            <a:tailEnd/>
          </a:ln>
        </p:spPr>
      </p:pic>
      <p:sp>
        <p:nvSpPr>
          <p:cNvPr id="6" name="5 CuadroTexto"/>
          <p:cNvSpPr txBox="1"/>
          <p:nvPr/>
        </p:nvSpPr>
        <p:spPr>
          <a:xfrm>
            <a:off x="428596" y="4786322"/>
            <a:ext cx="7500990" cy="2031325"/>
          </a:xfrm>
          <a:prstGeom prst="rect">
            <a:avLst/>
          </a:prstGeom>
          <a:noFill/>
        </p:spPr>
        <p:txBody>
          <a:bodyPr wrap="square" rtlCol="0">
            <a:spAutoFit/>
          </a:bodyPr>
          <a:lstStyle/>
          <a:p>
            <a:r>
              <a:rPr lang="en-US" dirty="0" smtClean="0">
                <a:solidFill>
                  <a:srgbClr val="0070C0"/>
                </a:solidFill>
              </a:rPr>
              <a:t>Analysis:</a:t>
            </a:r>
          </a:p>
          <a:p>
            <a:pPr algn="just"/>
            <a:r>
              <a:rPr lang="en-US" dirty="0" smtClean="0">
                <a:solidFill>
                  <a:srgbClr val="0070C0"/>
                </a:solidFill>
              </a:rPr>
              <a:t>This shows that English increases business because there are more opportunities to deal with foreign businessmen and accomplish contracts or associations.  English helps to get better contracts with important foreign companies because of expositions, suggestions and explanations are clear.  In this way every day there is more business thanks to the English language.</a:t>
            </a:r>
            <a:endParaRPr lang="en-US" dirty="0">
              <a:solidFill>
                <a:srgbClr val="0070C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74754"/>
                                        </p:tgtEl>
                                        <p:attrNameLst>
                                          <p:attrName>style.visibility</p:attrName>
                                        </p:attrNameLst>
                                      </p:cBhvr>
                                      <p:to>
                                        <p:strVal val="visible"/>
                                      </p:to>
                                    </p:set>
                                    <p:animEffect transition="in" filter="strips(downLeft)">
                                      <p:cBhvr>
                                        <p:cTn id="20" dur="500"/>
                                        <p:tgtEl>
                                          <p:spTgt spid="7475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71472" y="357166"/>
            <a:ext cx="7643866" cy="646331"/>
          </a:xfrm>
          <a:prstGeom prst="rect">
            <a:avLst/>
          </a:prstGeom>
          <a:noFill/>
        </p:spPr>
        <p:txBody>
          <a:bodyPr wrap="square" rtlCol="0">
            <a:spAutoFit/>
          </a:bodyPr>
          <a:lstStyle/>
          <a:p>
            <a:pPr algn="just"/>
            <a:r>
              <a:rPr lang="en-US" dirty="0" smtClean="0">
                <a:solidFill>
                  <a:srgbClr val="0070C0"/>
                </a:solidFill>
              </a:rPr>
              <a:t>STATEMENT N 6</a:t>
            </a:r>
          </a:p>
          <a:p>
            <a:pPr algn="just"/>
            <a:r>
              <a:rPr lang="en-US" dirty="0" smtClean="0">
                <a:solidFill>
                  <a:srgbClr val="0070C0"/>
                </a:solidFill>
              </a:rPr>
              <a:t>ENGLISH LANGUAGE IMPROVES THE QUALITY OF LIFE</a:t>
            </a:r>
            <a:endParaRPr lang="en-US" dirty="0">
              <a:solidFill>
                <a:srgbClr val="0070C0"/>
              </a:solidFill>
            </a:endParaRPr>
          </a:p>
        </p:txBody>
      </p:sp>
      <p:graphicFrame>
        <p:nvGraphicFramePr>
          <p:cNvPr id="4" name="3 Tabla"/>
          <p:cNvGraphicFramePr>
            <a:graphicFrameLocks noGrp="1"/>
          </p:cNvGraphicFramePr>
          <p:nvPr/>
        </p:nvGraphicFramePr>
        <p:xfrm>
          <a:off x="428597" y="1142984"/>
          <a:ext cx="3429024" cy="3137935"/>
        </p:xfrm>
        <a:graphic>
          <a:graphicData uri="http://schemas.openxmlformats.org/drawingml/2006/table">
            <a:tbl>
              <a:tblPr firstRow="1" bandRow="1">
                <a:tableStyleId>{5C22544A-7EE6-4342-B048-85BDC9FD1C3A}</a:tableStyleId>
              </a:tblPr>
              <a:tblGrid>
                <a:gridCol w="1210244"/>
                <a:gridCol w="1210244"/>
                <a:gridCol w="1008536"/>
              </a:tblGrid>
              <a:tr h="486175">
                <a:tc>
                  <a:txBody>
                    <a:bodyPr/>
                    <a:lstStyle/>
                    <a:p>
                      <a:pPr algn="ctr"/>
                      <a:r>
                        <a:rPr lang="en-US" sz="1600" dirty="0" smtClean="0">
                          <a:solidFill>
                            <a:schemeClr val="bg1"/>
                          </a:solidFill>
                        </a:rPr>
                        <a:t>ITEM</a:t>
                      </a:r>
                      <a:endParaRPr lang="en-US" sz="1600" dirty="0">
                        <a:solidFill>
                          <a:schemeClr val="bg1"/>
                        </a:solidFill>
                      </a:endParaRPr>
                    </a:p>
                  </a:txBody>
                  <a:tcPr/>
                </a:tc>
                <a:tc>
                  <a:txBody>
                    <a:bodyPr/>
                    <a:lstStyle/>
                    <a:p>
                      <a:pPr algn="ctr"/>
                      <a:r>
                        <a:rPr lang="en-US" sz="1400" dirty="0" smtClean="0"/>
                        <a:t>FREQUENCY</a:t>
                      </a:r>
                      <a:endParaRPr lang="en-US" sz="1400" dirty="0"/>
                    </a:p>
                  </a:txBody>
                  <a:tcPr/>
                </a:tc>
                <a:tc>
                  <a:txBody>
                    <a:bodyPr/>
                    <a:lstStyle/>
                    <a:p>
                      <a:r>
                        <a:rPr lang="en-US" sz="1050" dirty="0" smtClean="0"/>
                        <a:t>PERCENTAGE</a:t>
                      </a:r>
                      <a:endParaRPr lang="en-US" sz="1050" dirty="0"/>
                    </a:p>
                  </a:txBody>
                  <a:tcPr/>
                </a:tc>
              </a:tr>
              <a:tr h="486175">
                <a:tc>
                  <a:txBody>
                    <a:bodyPr/>
                    <a:lstStyle/>
                    <a:p>
                      <a:r>
                        <a:rPr lang="en-US" dirty="0" smtClean="0"/>
                        <a:t>Totally</a:t>
                      </a:r>
                      <a:r>
                        <a:rPr lang="en-US" baseline="0" dirty="0" smtClean="0"/>
                        <a:t> agree</a:t>
                      </a:r>
                      <a:endParaRPr lang="en-US" dirty="0"/>
                    </a:p>
                  </a:txBody>
                  <a:tcPr/>
                </a:tc>
                <a:tc>
                  <a:txBody>
                    <a:bodyPr/>
                    <a:lstStyle/>
                    <a:p>
                      <a:pPr algn="ctr"/>
                      <a:r>
                        <a:rPr lang="en-US" dirty="0" smtClean="0"/>
                        <a:t>29</a:t>
                      </a:r>
                      <a:endParaRPr lang="en-US" dirty="0"/>
                    </a:p>
                  </a:txBody>
                  <a:tcPr/>
                </a:tc>
                <a:tc>
                  <a:txBody>
                    <a:bodyPr/>
                    <a:lstStyle/>
                    <a:p>
                      <a:pPr algn="ctr"/>
                      <a:r>
                        <a:rPr lang="en-US" dirty="0" smtClean="0"/>
                        <a:t>97%</a:t>
                      </a:r>
                      <a:endParaRPr lang="en-US" dirty="0"/>
                    </a:p>
                  </a:txBody>
                  <a:tcPr/>
                </a:tc>
              </a:tr>
              <a:tr h="277814">
                <a:tc>
                  <a:txBody>
                    <a:bodyPr/>
                    <a:lstStyle/>
                    <a:p>
                      <a:r>
                        <a:rPr lang="en-US" dirty="0" smtClean="0"/>
                        <a:t>Agree</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r>
              <a:tr h="277814">
                <a:tc>
                  <a:txBody>
                    <a:bodyPr/>
                    <a:lstStyle/>
                    <a:p>
                      <a:r>
                        <a:rPr lang="en-US" dirty="0" smtClean="0"/>
                        <a:t>Neutral</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486175">
                <a:tc>
                  <a:txBody>
                    <a:bodyPr/>
                    <a:lstStyle/>
                    <a:p>
                      <a:r>
                        <a:rPr lang="en-US" dirty="0" smtClean="0"/>
                        <a:t>Do</a:t>
                      </a:r>
                      <a:r>
                        <a:rPr lang="en-US" baseline="0" dirty="0" smtClean="0"/>
                        <a:t> not agree</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486175">
                <a:tc>
                  <a:txBody>
                    <a:bodyPr/>
                    <a:lstStyle/>
                    <a:p>
                      <a:r>
                        <a:rPr lang="en-US" dirty="0" smtClean="0"/>
                        <a:t>Totally disagree</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pic>
        <p:nvPicPr>
          <p:cNvPr id="75779" name="Gráfico 27"/>
          <p:cNvPicPr>
            <a:picLocks noChangeArrowheads="1"/>
          </p:cNvPicPr>
          <p:nvPr/>
        </p:nvPicPr>
        <p:blipFill>
          <a:blip r:embed="rId2"/>
          <a:srcRect/>
          <a:stretch>
            <a:fillRect/>
          </a:stretch>
        </p:blipFill>
        <p:spPr bwMode="auto">
          <a:xfrm>
            <a:off x="4071934" y="1500174"/>
            <a:ext cx="4071966" cy="2754313"/>
          </a:xfrm>
          <a:prstGeom prst="rect">
            <a:avLst/>
          </a:prstGeom>
          <a:noFill/>
          <a:ln w="9525">
            <a:noFill/>
            <a:miter lim="800000"/>
            <a:headEnd/>
            <a:tailEnd/>
          </a:ln>
        </p:spPr>
      </p:pic>
      <p:sp>
        <p:nvSpPr>
          <p:cNvPr id="6" name="5 CuadroTexto"/>
          <p:cNvSpPr txBox="1"/>
          <p:nvPr/>
        </p:nvSpPr>
        <p:spPr>
          <a:xfrm>
            <a:off x="428596" y="4857760"/>
            <a:ext cx="7715304" cy="2031325"/>
          </a:xfrm>
          <a:prstGeom prst="rect">
            <a:avLst/>
          </a:prstGeom>
          <a:noFill/>
        </p:spPr>
        <p:txBody>
          <a:bodyPr wrap="square" rtlCol="0">
            <a:spAutoFit/>
          </a:bodyPr>
          <a:lstStyle/>
          <a:p>
            <a:pPr algn="just"/>
            <a:r>
              <a:rPr lang="en-US" dirty="0" smtClean="0">
                <a:solidFill>
                  <a:srgbClr val="0070C0"/>
                </a:solidFill>
              </a:rPr>
              <a:t>Analysis:</a:t>
            </a:r>
          </a:p>
          <a:p>
            <a:pPr algn="just"/>
            <a:r>
              <a:rPr lang="en-US" dirty="0" smtClean="0">
                <a:solidFill>
                  <a:srgbClr val="0070C0"/>
                </a:solidFill>
              </a:rPr>
              <a:t>Teachers think that English improves the quality of life because English speakers have better jobs and in this way they have better salaries, English speakers have better possibilities to acquire good products including food and other products, besides they have more comfortable workplaces and have more possibilities to solve economic problems.</a:t>
            </a:r>
            <a:endParaRPr lang="en-US" dirty="0">
              <a:solidFill>
                <a:srgbClr val="0070C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75779"/>
                                        </p:tgtEl>
                                        <p:attrNameLst>
                                          <p:attrName>style.visibility</p:attrName>
                                        </p:attrNameLst>
                                      </p:cBhvr>
                                      <p:to>
                                        <p:strVal val="visible"/>
                                      </p:to>
                                    </p:set>
                                    <p:animEffect transition="in" filter="blinds(horizontal)">
                                      <p:cBhvr>
                                        <p:cTn id="19" dur="500"/>
                                        <p:tgtEl>
                                          <p:spTgt spid="75779"/>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285728"/>
            <a:ext cx="7417223" cy="923330"/>
          </a:xfrm>
          <a:prstGeom prst="rect">
            <a:avLst/>
          </a:prstGeom>
          <a:noFill/>
        </p:spPr>
        <p:txBody>
          <a:bodyPr wrap="none" lIns="91440" tIns="45720" rIns="91440" bIns="45720">
            <a:spAutoFit/>
          </a:bodyPr>
          <a:lstStyle/>
          <a:p>
            <a:pPr algn="ctr"/>
            <a:r>
              <a:rPr lang="es-E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GRAPHICAL RESULT	S</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0" name="79 CuadroTexto"/>
          <p:cNvSpPr txBox="1"/>
          <p:nvPr/>
        </p:nvSpPr>
        <p:spPr>
          <a:xfrm>
            <a:off x="4714876" y="2428868"/>
            <a:ext cx="335758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1600" dirty="0" smtClean="0"/>
              <a:t>Degrees of freedom: 36</a:t>
            </a:r>
          </a:p>
          <a:p>
            <a:pPr algn="just"/>
            <a:r>
              <a:rPr lang="en-US" sz="1600" dirty="0" smtClean="0"/>
              <a:t>Critical value: 53,672</a:t>
            </a:r>
          </a:p>
          <a:p>
            <a:pPr algn="just"/>
            <a:r>
              <a:rPr lang="en-US" sz="1600" dirty="0" smtClean="0"/>
              <a:t>Chi-square calculated: 109,603 </a:t>
            </a:r>
            <a:endParaRPr lang="en-US" sz="1600" dirty="0"/>
          </a:p>
        </p:txBody>
      </p:sp>
      <p:sp>
        <p:nvSpPr>
          <p:cNvPr id="81" name="80 CuadroTexto"/>
          <p:cNvSpPr txBox="1"/>
          <p:nvPr/>
        </p:nvSpPr>
        <p:spPr>
          <a:xfrm>
            <a:off x="642910" y="4786322"/>
            <a:ext cx="7000924"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dirty="0" smtClean="0">
                <a:solidFill>
                  <a:srgbClr val="002060"/>
                </a:solidFill>
              </a:rPr>
              <a:t>STATISTICAL DECISION:</a:t>
            </a:r>
          </a:p>
          <a:p>
            <a:pPr algn="just"/>
            <a:r>
              <a:rPr lang="en-US" dirty="0" smtClean="0">
                <a:solidFill>
                  <a:srgbClr val="002060"/>
                </a:solidFill>
              </a:rPr>
              <a:t>Once chi-square was calculated 109,603 and the critical value 53,672 it is notable that chi-square is higher than the critical value, therefore the working hypothesis is accepted and the null hypothesis is rejected.</a:t>
            </a:r>
            <a:endParaRPr lang="en-US" dirty="0">
              <a:solidFill>
                <a:srgbClr val="002060"/>
              </a:solidFill>
            </a:endParaRPr>
          </a:p>
        </p:txBody>
      </p:sp>
      <p:pic>
        <p:nvPicPr>
          <p:cNvPr id="1026" name="Picture 2"/>
          <p:cNvPicPr>
            <a:picLocks noChangeAspect="1" noChangeArrowheads="1"/>
          </p:cNvPicPr>
          <p:nvPr/>
        </p:nvPicPr>
        <p:blipFill>
          <a:blip r:embed="rId2"/>
          <a:srcRect/>
          <a:stretch>
            <a:fillRect/>
          </a:stretch>
        </p:blipFill>
        <p:spPr bwMode="auto">
          <a:xfrm>
            <a:off x="642910" y="1500174"/>
            <a:ext cx="3786214" cy="2070715"/>
          </a:xfrm>
          <a:prstGeom prst="rect">
            <a:avLst/>
          </a:prstGeom>
          <a:noFill/>
          <a:ln w="9525">
            <a:noFill/>
            <a:miter lim="800000"/>
            <a:headEnd/>
            <a:tailEnd/>
          </a:ln>
          <a:effectLst/>
        </p:spPr>
      </p:pic>
      <p:sp>
        <p:nvSpPr>
          <p:cNvPr id="26" name="25 CuadroTexto"/>
          <p:cNvSpPr txBox="1"/>
          <p:nvPr/>
        </p:nvSpPr>
        <p:spPr>
          <a:xfrm>
            <a:off x="357158" y="1285860"/>
            <a:ext cx="1714512" cy="584775"/>
          </a:xfrm>
          <a:prstGeom prst="rect">
            <a:avLst/>
          </a:prstGeom>
          <a:noFill/>
        </p:spPr>
        <p:txBody>
          <a:bodyPr wrap="square" rtlCol="0">
            <a:spAutoFit/>
          </a:bodyPr>
          <a:lstStyle/>
          <a:p>
            <a:pPr algn="just"/>
            <a:r>
              <a:rPr lang="en-US" sz="1600" dirty="0" smtClean="0"/>
              <a:t>Ho Acceptance zone</a:t>
            </a:r>
            <a:endParaRPr lang="en-US" sz="1600" dirty="0"/>
          </a:p>
        </p:txBody>
      </p:sp>
      <p:sp>
        <p:nvSpPr>
          <p:cNvPr id="28" name="27 CuadroTexto"/>
          <p:cNvSpPr txBox="1"/>
          <p:nvPr/>
        </p:nvSpPr>
        <p:spPr>
          <a:xfrm>
            <a:off x="2428860" y="1500174"/>
            <a:ext cx="1857388" cy="338554"/>
          </a:xfrm>
          <a:prstGeom prst="rect">
            <a:avLst/>
          </a:prstGeom>
          <a:noFill/>
        </p:spPr>
        <p:txBody>
          <a:bodyPr wrap="square" rtlCol="0">
            <a:spAutoFit/>
          </a:bodyPr>
          <a:lstStyle/>
          <a:p>
            <a:pPr algn="just"/>
            <a:r>
              <a:rPr lang="en-US" sz="1600" dirty="0" smtClean="0"/>
              <a:t>Ho Rejection zone</a:t>
            </a:r>
            <a:endParaRPr lang="en-US" sz="1600" dirty="0"/>
          </a:p>
        </p:txBody>
      </p:sp>
      <p:sp>
        <p:nvSpPr>
          <p:cNvPr id="29" name="28 CuadroTexto"/>
          <p:cNvSpPr txBox="1"/>
          <p:nvPr/>
        </p:nvSpPr>
        <p:spPr>
          <a:xfrm>
            <a:off x="785786" y="3286124"/>
            <a:ext cx="4643470" cy="369332"/>
          </a:xfrm>
          <a:prstGeom prst="rect">
            <a:avLst/>
          </a:prstGeom>
          <a:noFill/>
        </p:spPr>
        <p:txBody>
          <a:bodyPr wrap="square" rtlCol="0">
            <a:spAutoFit/>
          </a:bodyPr>
          <a:lstStyle/>
          <a:p>
            <a:pPr algn="just"/>
            <a:r>
              <a:rPr lang="en-US" dirty="0" smtClean="0"/>
              <a:t>0             53,672               109,603</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strVal val="#ppt_w*0.70"/>
                                          </p:val>
                                        </p:tav>
                                        <p:tav tm="100000">
                                          <p:val>
                                            <p:strVal val="#ppt_w"/>
                                          </p:val>
                                        </p:tav>
                                      </p:tavLst>
                                    </p:anim>
                                    <p:anim calcmode="lin" valueType="num">
                                      <p:cBhvr>
                                        <p:cTn id="19" dur="1000" fill="hold"/>
                                        <p:tgtEl>
                                          <p:spTgt spid="26"/>
                                        </p:tgtEl>
                                        <p:attrNameLst>
                                          <p:attrName>ppt_h</p:attrName>
                                        </p:attrNameLst>
                                      </p:cBhvr>
                                      <p:tavLst>
                                        <p:tav tm="0">
                                          <p:val>
                                            <p:strVal val="#ppt_h"/>
                                          </p:val>
                                        </p:tav>
                                        <p:tav tm="100000">
                                          <p:val>
                                            <p:strVal val="#ppt_h"/>
                                          </p:val>
                                        </p:tav>
                                      </p:tavLst>
                                    </p:anim>
                                    <p:animEffect transition="in" filter="fade">
                                      <p:cBhvr>
                                        <p:cTn id="20" dur="1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strips(down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diamond(in)">
                                      <p:cBhvr>
                                        <p:cTn id="35" dur="2000"/>
                                        <p:tgtEl>
                                          <p:spTgt spid="80"/>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strips(downLeft)">
                                      <p:cBhvr>
                                        <p:cTn id="4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0" grpId="0" animBg="1"/>
      <p:bldP spid="81" grpId="0" animBg="1"/>
      <p:bldP spid="26"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433968"/>
            <a:ext cx="63498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CONCLUSIONS</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Imagen 5"/>
          <p:cNvPicPr>
            <a:picLocks noChangeAspect="1"/>
          </p:cNvPicPr>
          <p:nvPr/>
        </p:nvPicPr>
        <p:blipFill>
          <a:blip r:embed="rId3"/>
          <a:srcRect/>
          <a:stretch>
            <a:fillRect/>
          </a:stretch>
        </p:blipFill>
        <p:spPr bwMode="auto">
          <a:xfrm>
            <a:off x="250825" y="333375"/>
            <a:ext cx="1963721" cy="1809741"/>
          </a:xfrm>
          <a:prstGeom prst="rect">
            <a:avLst/>
          </a:prstGeom>
          <a:noFill/>
          <a:ln w="9525">
            <a:noFill/>
            <a:miter lim="800000"/>
            <a:headEnd/>
            <a:tailEnd/>
          </a:ln>
        </p:spPr>
      </p:pic>
      <p:sp>
        <p:nvSpPr>
          <p:cNvPr id="5" name="4 CuadroTexto"/>
          <p:cNvSpPr txBox="1"/>
          <p:nvPr/>
        </p:nvSpPr>
        <p:spPr>
          <a:xfrm>
            <a:off x="1785918" y="1714488"/>
            <a:ext cx="5857916" cy="34163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buFont typeface="Wingdings" pitchFamily="2" charset="2"/>
              <a:buChar char="v"/>
            </a:pPr>
            <a:r>
              <a:rPr lang="en-US" dirty="0" smtClean="0"/>
              <a:t>Once the data were processed it is evident that Null Hypothesis is rejected.</a:t>
            </a:r>
          </a:p>
          <a:p>
            <a:pPr algn="just">
              <a:buFont typeface="Wingdings" pitchFamily="2" charset="2"/>
              <a:buChar char="v"/>
            </a:pPr>
            <a:r>
              <a:rPr lang="en-US" dirty="0" smtClean="0"/>
              <a:t>English language is a factor of labor mobility because it is the global language; it is present in business, in the economy, in the field of academics and in the social aspect.</a:t>
            </a:r>
          </a:p>
          <a:p>
            <a:pPr algn="just">
              <a:buFont typeface="Wingdings" pitchFamily="2" charset="2"/>
              <a:buChar char="v"/>
            </a:pPr>
            <a:r>
              <a:rPr lang="en-US" dirty="0" smtClean="0"/>
              <a:t>Bilingual teachers have better relationships with English speakers and can communicate better.</a:t>
            </a:r>
          </a:p>
          <a:p>
            <a:pPr algn="just">
              <a:buFont typeface="Wingdings" pitchFamily="2" charset="2"/>
              <a:buChar char="v"/>
            </a:pPr>
            <a:r>
              <a:rPr lang="en-US" dirty="0" smtClean="0"/>
              <a:t>The tourism is improving because there are English speakers who are able to guide foreigners on a tour.</a:t>
            </a:r>
          </a:p>
          <a:p>
            <a:pPr algn="just">
              <a:buFont typeface="Wingdings" pitchFamily="2" charset="2"/>
              <a:buChar char="v"/>
            </a:pPr>
            <a:r>
              <a:rPr lang="en-US" dirty="0" smtClean="0"/>
              <a:t>English speakers have a better quality of life because they get better salaries.</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357166"/>
            <a:ext cx="73726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RECOMMENDATIONS</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Imagen 6"/>
          <p:cNvPicPr>
            <a:picLocks noChangeAspect="1"/>
          </p:cNvPicPr>
          <p:nvPr/>
        </p:nvPicPr>
        <p:blipFill>
          <a:blip r:embed="rId2"/>
          <a:srcRect/>
          <a:stretch>
            <a:fillRect/>
          </a:stretch>
        </p:blipFill>
        <p:spPr bwMode="auto">
          <a:xfrm>
            <a:off x="0" y="1142984"/>
            <a:ext cx="2481262" cy="2076450"/>
          </a:xfrm>
          <a:prstGeom prst="rect">
            <a:avLst/>
          </a:prstGeom>
          <a:noFill/>
          <a:ln w="9525">
            <a:noFill/>
            <a:miter lim="800000"/>
            <a:headEnd/>
            <a:tailEnd/>
          </a:ln>
        </p:spPr>
      </p:pic>
      <p:sp>
        <p:nvSpPr>
          <p:cNvPr id="5" name="4 CuadroTexto"/>
          <p:cNvSpPr txBox="1"/>
          <p:nvPr/>
        </p:nvSpPr>
        <p:spPr>
          <a:xfrm>
            <a:off x="2428860" y="1500174"/>
            <a:ext cx="5500726" cy="480131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buFont typeface="Wingdings" pitchFamily="2" charset="2"/>
              <a:buChar char="v"/>
            </a:pPr>
            <a:r>
              <a:rPr lang="en-US" dirty="0" smtClean="0"/>
              <a:t>The English language plays an important role in the economic, social and intellectual development of people; therefore it is necessary to learn this language to be a good professional.</a:t>
            </a:r>
          </a:p>
          <a:p>
            <a:pPr algn="just">
              <a:buFont typeface="Wingdings" pitchFamily="2" charset="2"/>
              <a:buChar char="v"/>
            </a:pPr>
            <a:r>
              <a:rPr lang="en-US" dirty="0" smtClean="0"/>
              <a:t>English language must be emphasized in schools because it opens several opportunities in every aspect of life nowadays.</a:t>
            </a:r>
          </a:p>
          <a:p>
            <a:pPr algn="just">
              <a:buFont typeface="Wingdings" pitchFamily="2" charset="2"/>
              <a:buChar char="v"/>
            </a:pPr>
            <a:r>
              <a:rPr lang="en-US" dirty="0" smtClean="0"/>
              <a:t>Teachers must learn English to express ideas to native English speakers and in this way be present in other countries.</a:t>
            </a:r>
          </a:p>
          <a:p>
            <a:pPr algn="just">
              <a:buFont typeface="Wingdings" pitchFamily="2" charset="2"/>
              <a:buChar char="v"/>
            </a:pPr>
            <a:r>
              <a:rPr lang="en-US" dirty="0" smtClean="0"/>
              <a:t>Tour companies must focus on improving the techniques to teach English to their tour guides to get a better quality of English speakers, in order to improve their economy.</a:t>
            </a:r>
          </a:p>
          <a:p>
            <a:pPr algn="just">
              <a:buFont typeface="Wingdings" pitchFamily="2" charset="2"/>
              <a:buChar char="v"/>
            </a:pPr>
            <a:r>
              <a:rPr lang="en-US" dirty="0" smtClean="0"/>
              <a:t>Teachers must learn English to improve their quality of life in all aspects; parents must motivate their children to acquire this language.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357166"/>
            <a:ext cx="614783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rPr>
              <a:t>         PART FIVE</a:t>
            </a:r>
            <a:endParaRPr lang="es-ES" sz="5400" b="1" cap="none" spc="0" dirty="0">
              <a:ln/>
              <a:solidFill>
                <a:schemeClr val="accent3"/>
              </a:solidFill>
              <a:effectLst/>
            </a:endParaRPr>
          </a:p>
        </p:txBody>
      </p:sp>
      <p:sp>
        <p:nvSpPr>
          <p:cNvPr id="3" name="2 Rectángulo"/>
          <p:cNvSpPr/>
          <p:nvPr/>
        </p:nvSpPr>
        <p:spPr>
          <a:xfrm>
            <a:off x="2285984" y="1428736"/>
            <a:ext cx="5049859" cy="1754326"/>
          </a:xfrm>
          <a:prstGeom prst="rect">
            <a:avLst/>
          </a:prstGeom>
          <a:noFill/>
        </p:spPr>
        <p:txBody>
          <a:bodyPr wrap="squar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s-E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proposal</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4 CuadroTexto"/>
          <p:cNvSpPr txBox="1"/>
          <p:nvPr/>
        </p:nvSpPr>
        <p:spPr>
          <a:xfrm>
            <a:off x="1071538" y="3643314"/>
            <a:ext cx="6715172" cy="13234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just"/>
            <a:r>
              <a:rPr lang="en-US" sz="2000" dirty="0" smtClean="0">
                <a:solidFill>
                  <a:schemeClr val="accent3"/>
                </a:solidFill>
              </a:rPr>
              <a:t>THE ENGLISH LANGUAGE PLAYS AN IMPORTANT ROLE IN THE ECONOMIC, SOCIAL AND INTELLECTUAL DEVELOPMENT OF TEACHERS.</a:t>
            </a:r>
            <a:endParaRPr lang="en-US" sz="2000" dirty="0">
              <a:solidFill>
                <a:schemeClr val="accent3"/>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4786322"/>
            <a:ext cx="872065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000" b="1" cap="none" spc="0" dirty="0" err="1" smtClean="0">
                <a:ln w="11430"/>
                <a:solidFill>
                  <a:schemeClr val="accent3">
                    <a:lumMod val="75000"/>
                  </a:schemeClr>
                </a:solidFill>
                <a:effectLst>
                  <a:outerShdw blurRad="50800" dist="39000" dir="5460000" algn="tl">
                    <a:srgbClr val="000000">
                      <a:alpha val="38000"/>
                    </a:srgbClr>
                  </a:outerShdw>
                </a:effectLst>
              </a:rPr>
              <a:t>The</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a:t>
            </a:r>
            <a:r>
              <a:rPr lang="es-ES" sz="2000" b="1" cap="none" spc="0" dirty="0" err="1" smtClean="0">
                <a:ln w="11430"/>
                <a:solidFill>
                  <a:schemeClr val="accent3">
                    <a:lumMod val="75000"/>
                  </a:schemeClr>
                </a:solidFill>
                <a:effectLst>
                  <a:outerShdw blurRad="50800" dist="39000" dir="5460000" algn="tl">
                    <a:srgbClr val="000000">
                      <a:alpha val="38000"/>
                    </a:srgbClr>
                  </a:outerShdw>
                </a:effectLst>
              </a:rPr>
              <a:t>need</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a:t>
            </a:r>
            <a:r>
              <a:rPr lang="es-ES" sz="2000" b="1" dirty="0" err="1" smtClean="0">
                <a:ln w="11430"/>
                <a:solidFill>
                  <a:schemeClr val="accent3">
                    <a:lumMod val="75000"/>
                  </a:schemeClr>
                </a:solidFill>
                <a:effectLst>
                  <a:outerShdw blurRad="50800" dist="39000" dir="5460000" algn="tl">
                    <a:srgbClr val="000000">
                      <a:alpha val="38000"/>
                    </a:srgbClr>
                  </a:outerShdw>
                </a:effectLst>
              </a:rPr>
              <a:t>for</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a:t>
            </a:r>
            <a:r>
              <a:rPr lang="es-ES" sz="2000" b="1" cap="none" spc="0" dirty="0" err="1" smtClean="0">
                <a:ln w="11430"/>
                <a:solidFill>
                  <a:schemeClr val="accent3">
                    <a:lumMod val="75000"/>
                  </a:schemeClr>
                </a:solidFill>
                <a:effectLst>
                  <a:outerShdw blurRad="50800" dist="39000" dir="5460000" algn="tl">
                    <a:srgbClr val="000000">
                      <a:alpha val="38000"/>
                    </a:srgbClr>
                  </a:outerShdw>
                </a:effectLst>
              </a:rPr>
              <a:t>an</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a:t>
            </a:r>
            <a:r>
              <a:rPr lang="es-ES" sz="2000" b="1" cap="none" spc="0" dirty="0" err="1" smtClean="0">
                <a:ln w="11430"/>
                <a:solidFill>
                  <a:schemeClr val="accent3">
                    <a:lumMod val="75000"/>
                  </a:schemeClr>
                </a:solidFill>
                <a:effectLst>
                  <a:outerShdw blurRad="50800" dist="39000" dir="5460000" algn="tl">
                    <a:srgbClr val="000000">
                      <a:alpha val="38000"/>
                    </a:srgbClr>
                  </a:outerShdw>
                </a:effectLst>
              </a:rPr>
              <a:t>international</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a:t>
            </a:r>
            <a:r>
              <a:rPr lang="es-ES" sz="2000" b="1" cap="none" spc="0" dirty="0" err="1" smtClean="0">
                <a:ln w="11430"/>
                <a:solidFill>
                  <a:schemeClr val="accent3">
                    <a:lumMod val="75000"/>
                  </a:schemeClr>
                </a:solidFill>
                <a:effectLst>
                  <a:outerShdw blurRad="50800" dist="39000" dir="5460000" algn="tl">
                    <a:srgbClr val="000000">
                      <a:alpha val="38000"/>
                    </a:srgbClr>
                  </a:outerShdw>
                </a:effectLst>
              </a:rPr>
              <a:t>language</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a:t>
            </a:r>
            <a:r>
              <a:rPr lang="es-ES" sz="2000" b="1" cap="none" spc="0" dirty="0" err="1" smtClean="0">
                <a:ln w="11430"/>
                <a:solidFill>
                  <a:schemeClr val="accent3">
                    <a:lumMod val="75000"/>
                  </a:schemeClr>
                </a:solidFill>
                <a:effectLst>
                  <a:outerShdw blurRad="50800" dist="39000" dir="5460000" algn="tl">
                    <a:srgbClr val="000000">
                      <a:alpha val="38000"/>
                    </a:srgbClr>
                  </a:outerShdw>
                </a:effectLst>
              </a:rPr>
              <a:t>for</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a:t>
            </a:r>
            <a:r>
              <a:rPr lang="es-ES" sz="2000" b="1" cap="none" spc="0" dirty="0" err="1" smtClean="0">
                <a:ln w="11430"/>
                <a:solidFill>
                  <a:schemeClr val="accent3">
                    <a:lumMod val="75000"/>
                  </a:schemeClr>
                </a:solidFill>
                <a:effectLst>
                  <a:outerShdw blurRad="50800" dist="39000" dir="5460000" algn="tl">
                    <a:srgbClr val="000000">
                      <a:alpha val="38000"/>
                    </a:srgbClr>
                  </a:outerShdw>
                </a:effectLst>
              </a:rPr>
              <a:t>the</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a:t>
            </a:r>
            <a:r>
              <a:rPr lang="es-ES" sz="2000" b="1" cap="none" spc="0" dirty="0" err="1" smtClean="0">
                <a:ln w="11430"/>
                <a:solidFill>
                  <a:schemeClr val="accent3">
                    <a:lumMod val="75000"/>
                  </a:schemeClr>
                </a:solidFill>
                <a:effectLst>
                  <a:outerShdw blurRad="50800" dist="39000" dir="5460000" algn="tl">
                    <a:srgbClr val="000000">
                      <a:alpha val="38000"/>
                    </a:srgbClr>
                  </a:outerShdw>
                </a:effectLst>
              </a:rPr>
              <a:t>economic</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social </a:t>
            </a:r>
          </a:p>
          <a:p>
            <a:pPr algn="just"/>
            <a:r>
              <a:rPr lang="es-ES" sz="2000" b="1" dirty="0" smtClean="0">
                <a:ln w="11430"/>
                <a:solidFill>
                  <a:schemeClr val="accent3">
                    <a:lumMod val="75000"/>
                  </a:schemeClr>
                </a:solidFill>
                <a:effectLst>
                  <a:outerShdw blurRad="50800" dist="39000" dir="5460000" algn="tl">
                    <a:srgbClr val="000000">
                      <a:alpha val="38000"/>
                    </a:srgbClr>
                  </a:outerShdw>
                </a:effectLst>
              </a:rPr>
              <a:t>And </a:t>
            </a:r>
            <a:r>
              <a:rPr lang="es-ES" sz="2000" b="1" dirty="0" err="1" smtClean="0">
                <a:ln w="11430"/>
                <a:solidFill>
                  <a:schemeClr val="accent3">
                    <a:lumMod val="75000"/>
                  </a:schemeClr>
                </a:solidFill>
                <a:effectLst>
                  <a:outerShdw blurRad="50800" dist="39000" dir="5460000" algn="tl">
                    <a:srgbClr val="000000">
                      <a:alpha val="38000"/>
                    </a:srgbClr>
                  </a:outerShdw>
                </a:effectLst>
              </a:rPr>
              <a:t>intellectual</a:t>
            </a:r>
            <a:r>
              <a:rPr lang="es-ES" sz="2000" b="1" dirty="0" smtClean="0">
                <a:ln w="11430"/>
                <a:solidFill>
                  <a:schemeClr val="accent3">
                    <a:lumMod val="75000"/>
                  </a:schemeClr>
                </a:solidFill>
                <a:effectLst>
                  <a:outerShdw blurRad="50800" dist="39000" dir="5460000" algn="tl">
                    <a:srgbClr val="000000">
                      <a:alpha val="38000"/>
                    </a:srgbClr>
                  </a:outerShdw>
                </a:effectLst>
              </a:rPr>
              <a:t> </a:t>
            </a:r>
            <a:r>
              <a:rPr lang="es-ES" sz="2000" b="1" dirty="0" err="1" smtClean="0">
                <a:ln w="11430"/>
                <a:solidFill>
                  <a:schemeClr val="accent3">
                    <a:lumMod val="75000"/>
                  </a:schemeClr>
                </a:solidFill>
                <a:effectLst>
                  <a:outerShdw blurRad="50800" dist="39000" dir="5460000" algn="tl">
                    <a:srgbClr val="000000">
                      <a:alpha val="38000"/>
                    </a:srgbClr>
                  </a:outerShdw>
                </a:effectLst>
              </a:rPr>
              <a:t>development</a:t>
            </a:r>
            <a:r>
              <a:rPr lang="es-ES" sz="2000" b="1" dirty="0" smtClean="0">
                <a:ln w="11430"/>
                <a:solidFill>
                  <a:schemeClr val="accent3">
                    <a:lumMod val="75000"/>
                  </a:schemeClr>
                </a:solidFill>
                <a:effectLst>
                  <a:outerShdw blurRad="50800" dist="39000" dir="5460000" algn="tl">
                    <a:srgbClr val="000000">
                      <a:alpha val="38000"/>
                    </a:srgbClr>
                  </a:outerShdw>
                </a:effectLst>
              </a:rPr>
              <a:t> of </a:t>
            </a:r>
            <a:r>
              <a:rPr lang="es-ES" sz="2000" b="1" dirty="0" err="1" smtClean="0">
                <a:ln w="11430"/>
                <a:solidFill>
                  <a:schemeClr val="accent3">
                    <a:lumMod val="75000"/>
                  </a:schemeClr>
                </a:solidFill>
                <a:effectLst>
                  <a:outerShdw blurRad="50800" dist="39000" dir="5460000" algn="tl">
                    <a:srgbClr val="000000">
                      <a:alpha val="38000"/>
                    </a:srgbClr>
                  </a:outerShdw>
                </a:effectLst>
              </a:rPr>
              <a:t>societies</a:t>
            </a:r>
            <a:r>
              <a:rPr lang="es-ES" sz="2000" b="1" dirty="0" smtClean="0">
                <a:ln w="11430"/>
                <a:solidFill>
                  <a:schemeClr val="accent3">
                    <a:lumMod val="75000"/>
                  </a:schemeClr>
                </a:solidFill>
                <a:effectLst>
                  <a:outerShdw blurRad="50800" dist="39000" dir="5460000" algn="tl">
                    <a:srgbClr val="000000">
                      <a:alpha val="38000"/>
                    </a:srgbClr>
                  </a:outerShdw>
                </a:effectLst>
              </a:rPr>
              <a:t>.</a:t>
            </a:r>
            <a:endParaRPr lang="es-ES" sz="2000" b="1" cap="none" spc="0" dirty="0">
              <a:ln w="11430"/>
              <a:solidFill>
                <a:schemeClr val="accent3">
                  <a:lumMod val="75000"/>
                </a:schemeClr>
              </a:solidFill>
              <a:effectLst>
                <a:outerShdw blurRad="50800" dist="39000" dir="5460000" algn="tl">
                  <a:srgbClr val="000000">
                    <a:alpha val="38000"/>
                  </a:srgbClr>
                </a:outerShdw>
              </a:effectLst>
            </a:endParaRPr>
          </a:p>
        </p:txBody>
      </p:sp>
      <p:sp>
        <p:nvSpPr>
          <p:cNvPr id="4" name="3 Flecha arriba"/>
          <p:cNvSpPr/>
          <p:nvPr/>
        </p:nvSpPr>
        <p:spPr>
          <a:xfrm>
            <a:off x="1500166" y="2857496"/>
            <a:ext cx="1428760" cy="15001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GOAL</a:t>
            </a:r>
            <a:endParaRPr lang="en-US" sz="1400" dirty="0"/>
          </a:p>
        </p:txBody>
      </p:sp>
      <p:sp>
        <p:nvSpPr>
          <p:cNvPr id="5" name="4 Flecha arriba"/>
          <p:cNvSpPr/>
          <p:nvPr/>
        </p:nvSpPr>
        <p:spPr>
          <a:xfrm>
            <a:off x="5143504" y="2857496"/>
            <a:ext cx="1643074" cy="1571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GOAL</a:t>
            </a:r>
            <a:endParaRPr lang="en-US" sz="1400" dirty="0"/>
          </a:p>
        </p:txBody>
      </p:sp>
      <p:sp>
        <p:nvSpPr>
          <p:cNvPr id="6" name="5 Rectángulo redondeado"/>
          <p:cNvSpPr/>
          <p:nvPr/>
        </p:nvSpPr>
        <p:spPr>
          <a:xfrm>
            <a:off x="1000100" y="1071546"/>
            <a:ext cx="2643206" cy="164307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0070C0"/>
                </a:solidFill>
              </a:rPr>
              <a:t>Capacity of communicating ideas in English language.</a:t>
            </a:r>
            <a:endParaRPr lang="en-US" dirty="0">
              <a:solidFill>
                <a:srgbClr val="0070C0"/>
              </a:solidFill>
            </a:endParaRPr>
          </a:p>
        </p:txBody>
      </p:sp>
      <p:sp>
        <p:nvSpPr>
          <p:cNvPr id="7" name="6 Rectángulo redondeado"/>
          <p:cNvSpPr/>
          <p:nvPr/>
        </p:nvSpPr>
        <p:spPr>
          <a:xfrm>
            <a:off x="4714876" y="1142984"/>
            <a:ext cx="2643206" cy="164307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0070C0"/>
                </a:solidFill>
              </a:rPr>
              <a:t>Business with foreign people to improve the quality of life.</a:t>
            </a:r>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 name="Rectangle 2"/>
          <p:cNvSpPr>
            <a:spLocks noChangeArrowheads="1"/>
          </p:cNvSpPr>
          <p:nvPr/>
        </p:nvSpPr>
        <p:spPr bwMode="auto">
          <a:xfrm>
            <a:off x="642910" y="571480"/>
            <a:ext cx="1714512" cy="6461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High</a:t>
            </a:r>
            <a:r>
              <a:rPr kumimoji="0" lang="en-US" sz="1200" b="0" i="0" u="none" strike="noStrike" cap="none" normalizeH="0" dirty="0" smtClean="0">
                <a:ln>
                  <a:noFill/>
                </a:ln>
                <a:solidFill>
                  <a:schemeClr val="bg1"/>
                </a:solidFill>
                <a:effectLst/>
                <a:latin typeface="Arial" pitchFamily="34" charset="0"/>
                <a:cs typeface="Arial" pitchFamily="34" charset="0"/>
              </a:rPr>
              <a:t> interest to teach English  to children.</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40" name="Rectangle 3"/>
          <p:cNvSpPr>
            <a:spLocks noChangeArrowheads="1"/>
          </p:cNvSpPr>
          <p:nvPr/>
        </p:nvSpPr>
        <p:spPr bwMode="auto">
          <a:xfrm>
            <a:off x="2786050" y="571480"/>
            <a:ext cx="1690691" cy="590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Globalized world based in business.</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139" name="Rectangle 4"/>
          <p:cNvSpPr>
            <a:spLocks noChangeArrowheads="1"/>
          </p:cNvSpPr>
          <p:nvPr/>
        </p:nvSpPr>
        <p:spPr bwMode="auto">
          <a:xfrm>
            <a:off x="6786578" y="1714488"/>
            <a:ext cx="1714512" cy="6429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200" dirty="0" smtClean="0">
                <a:solidFill>
                  <a:schemeClr val="bg1"/>
                </a:solidFill>
                <a:latin typeface="Arial" pitchFamily="34" charset="0"/>
                <a:ea typeface="Calibri" pitchFamily="34" charset="0"/>
                <a:cs typeface="Arial" pitchFamily="34" charset="0"/>
              </a:rPr>
              <a:t>Ecuadorian </a:t>
            </a:r>
            <a:r>
              <a:rPr kumimoji="0" lang="en-US"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people are in contact</a:t>
            </a:r>
            <a:r>
              <a:rPr kumimoji="0" lang="en-US" sz="1200" b="0" i="0" u="none" strike="noStrike" cap="none" normalizeH="0" dirty="0" smtClean="0">
                <a:ln>
                  <a:noFill/>
                </a:ln>
                <a:solidFill>
                  <a:schemeClr val="bg1"/>
                </a:solidFill>
                <a:effectLst/>
                <a:latin typeface="Arial" pitchFamily="34" charset="0"/>
                <a:ea typeface="Calibri" pitchFamily="34" charset="0"/>
                <a:cs typeface="Arial" pitchFamily="34" charset="0"/>
              </a:rPr>
              <a:t> with foreign people.</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138" name="Rectangle 5"/>
          <p:cNvSpPr>
            <a:spLocks noChangeArrowheads="1"/>
          </p:cNvSpPr>
          <p:nvPr/>
        </p:nvSpPr>
        <p:spPr bwMode="auto">
          <a:xfrm>
            <a:off x="5000628" y="1571612"/>
            <a:ext cx="1643074" cy="6619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Students have more resources to look for information.</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137" name="Rectangle 6"/>
          <p:cNvSpPr>
            <a:spLocks noChangeArrowheads="1"/>
          </p:cNvSpPr>
          <p:nvPr/>
        </p:nvSpPr>
        <p:spPr bwMode="auto">
          <a:xfrm>
            <a:off x="2928926" y="1500174"/>
            <a:ext cx="1714512" cy="714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Businesses</a:t>
            </a:r>
            <a:r>
              <a:rPr kumimoji="0" lang="es-EC"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are more </a:t>
            </a:r>
            <a:r>
              <a:rPr kumimoji="0" lang="es-EC" sz="12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united</a:t>
            </a:r>
            <a:r>
              <a:rPr kumimoji="0" lang="es-EC"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endParaRPr kumimoji="0" lang="es-EC"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136" name="Rectangle 7"/>
          <p:cNvSpPr>
            <a:spLocks noChangeArrowheads="1"/>
          </p:cNvSpPr>
          <p:nvPr/>
        </p:nvSpPr>
        <p:spPr bwMode="auto">
          <a:xfrm>
            <a:off x="714348" y="1571612"/>
            <a:ext cx="1571636" cy="64294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Children learn English from a young age.</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135" name="Rectangle 8"/>
          <p:cNvSpPr>
            <a:spLocks noChangeArrowheads="1"/>
          </p:cNvSpPr>
          <p:nvPr/>
        </p:nvSpPr>
        <p:spPr bwMode="auto">
          <a:xfrm>
            <a:off x="6715140" y="500042"/>
            <a:ext cx="1643074"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Family and friends are living in other countries and speak English</a:t>
            </a:r>
            <a:r>
              <a:rPr kumimoji="0" lang="en-US"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34" name="Rectangle 9"/>
          <p:cNvSpPr>
            <a:spLocks noChangeArrowheads="1"/>
          </p:cNvSpPr>
          <p:nvPr/>
        </p:nvSpPr>
        <p:spPr bwMode="auto">
          <a:xfrm>
            <a:off x="4929190" y="500042"/>
            <a:ext cx="1500198" cy="733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Important information is written in English.</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133" name="AutoShape 10"/>
          <p:cNvSpPr>
            <a:spLocks noChangeShapeType="1"/>
          </p:cNvSpPr>
          <p:nvPr/>
        </p:nvSpPr>
        <p:spPr bwMode="auto">
          <a:xfrm rot="16200000">
            <a:off x="1476355" y="1381110"/>
            <a:ext cx="33337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132" name="AutoShape 11"/>
          <p:cNvSpPr>
            <a:spLocks noChangeShapeType="1"/>
          </p:cNvSpPr>
          <p:nvPr/>
        </p:nvSpPr>
        <p:spPr bwMode="auto">
          <a:xfrm rot="16200000">
            <a:off x="3762371" y="1309672"/>
            <a:ext cx="33337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131" name="AutoShape 12"/>
          <p:cNvSpPr>
            <a:spLocks noChangeShapeType="1"/>
          </p:cNvSpPr>
          <p:nvPr/>
        </p:nvSpPr>
        <p:spPr bwMode="auto">
          <a:xfrm rot="16200000">
            <a:off x="5619759" y="1452548"/>
            <a:ext cx="33337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130" name="AutoShape 13"/>
          <p:cNvSpPr>
            <a:spLocks noChangeShapeType="1"/>
          </p:cNvSpPr>
          <p:nvPr/>
        </p:nvSpPr>
        <p:spPr bwMode="auto">
          <a:xfrm rot="16200000">
            <a:off x="7620023" y="1595424"/>
            <a:ext cx="33337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127" name="AutoShape 16"/>
          <p:cNvSpPr>
            <a:spLocks noChangeShapeType="1"/>
          </p:cNvSpPr>
          <p:nvPr/>
        </p:nvSpPr>
        <p:spPr bwMode="auto">
          <a:xfrm rot="16200000">
            <a:off x="5596741" y="2475698"/>
            <a:ext cx="522287"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126" name="AutoShape 17"/>
          <p:cNvSpPr>
            <a:spLocks noChangeShapeType="1"/>
          </p:cNvSpPr>
          <p:nvPr/>
        </p:nvSpPr>
        <p:spPr bwMode="auto">
          <a:xfrm rot="16200000">
            <a:off x="7649392" y="2566186"/>
            <a:ext cx="417512"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124" name="AutoShape 19"/>
          <p:cNvSpPr>
            <a:spLocks noChangeShapeType="1"/>
          </p:cNvSpPr>
          <p:nvPr/>
        </p:nvSpPr>
        <p:spPr bwMode="auto">
          <a:xfrm rot="16200000">
            <a:off x="4190999" y="2952746"/>
            <a:ext cx="33337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123" name="Rectangle 20"/>
          <p:cNvSpPr>
            <a:spLocks noChangeArrowheads="1"/>
          </p:cNvSpPr>
          <p:nvPr/>
        </p:nvSpPr>
        <p:spPr bwMode="auto">
          <a:xfrm>
            <a:off x="3214678" y="3071810"/>
            <a:ext cx="2500330" cy="8143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200" dirty="0" smtClean="0">
                <a:solidFill>
                  <a:schemeClr val="bg1"/>
                </a:solidFill>
                <a:latin typeface="Arial" pitchFamily="34" charset="0"/>
                <a:cs typeface="Arial" pitchFamily="34" charset="0"/>
              </a:rPr>
              <a:t>The need for an international language for the economic, social and intellectual development of teachers.</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122" name="AutoShape 21"/>
          <p:cNvSpPr>
            <a:spLocks noChangeShapeType="1"/>
          </p:cNvSpPr>
          <p:nvPr/>
        </p:nvSpPr>
        <p:spPr bwMode="auto">
          <a:xfrm rot="5400000">
            <a:off x="4186236" y="4100516"/>
            <a:ext cx="3429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121" name="AutoShape 22"/>
          <p:cNvSpPr>
            <a:spLocks noChangeShapeType="1"/>
          </p:cNvSpPr>
          <p:nvPr/>
        </p:nvSpPr>
        <p:spPr bwMode="auto">
          <a:xfrm rot="5400000">
            <a:off x="1400154" y="5386400"/>
            <a:ext cx="3429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120" name="AutoShape 23"/>
          <p:cNvSpPr>
            <a:spLocks noChangeShapeType="1"/>
          </p:cNvSpPr>
          <p:nvPr/>
        </p:nvSpPr>
        <p:spPr bwMode="auto">
          <a:xfrm rot="5400000">
            <a:off x="1362054" y="4495806"/>
            <a:ext cx="4191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119" name="AutoShape 24"/>
          <p:cNvSpPr>
            <a:spLocks noChangeShapeType="1"/>
          </p:cNvSpPr>
          <p:nvPr/>
        </p:nvSpPr>
        <p:spPr bwMode="auto">
          <a:xfrm rot="5400000">
            <a:off x="3648070" y="4495806"/>
            <a:ext cx="4191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118" name="AutoShape 25"/>
          <p:cNvSpPr>
            <a:spLocks noChangeShapeType="1"/>
          </p:cNvSpPr>
          <p:nvPr/>
        </p:nvSpPr>
        <p:spPr bwMode="auto">
          <a:xfrm rot="5400000">
            <a:off x="5505458" y="4495806"/>
            <a:ext cx="4191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117" name="AutoShape 26"/>
          <p:cNvSpPr>
            <a:spLocks noChangeShapeType="1"/>
          </p:cNvSpPr>
          <p:nvPr/>
        </p:nvSpPr>
        <p:spPr bwMode="auto">
          <a:xfrm rot="5400000">
            <a:off x="3724270" y="5491176"/>
            <a:ext cx="2667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115" name="Rectangle 28"/>
          <p:cNvSpPr>
            <a:spLocks noChangeArrowheads="1"/>
          </p:cNvSpPr>
          <p:nvPr/>
        </p:nvSpPr>
        <p:spPr bwMode="auto">
          <a:xfrm>
            <a:off x="857224" y="4714884"/>
            <a:ext cx="1428760" cy="4476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English plays a positive role.</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114" name="Rectangle 29"/>
          <p:cNvSpPr>
            <a:spLocks noChangeArrowheads="1"/>
          </p:cNvSpPr>
          <p:nvPr/>
        </p:nvSpPr>
        <p:spPr bwMode="auto">
          <a:xfrm>
            <a:off x="785786" y="5572140"/>
            <a:ext cx="1428760" cy="5826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English is a tool to do many good activities.</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113" name="Rectangle 30"/>
          <p:cNvSpPr>
            <a:spLocks noChangeArrowheads="1"/>
          </p:cNvSpPr>
          <p:nvPr/>
        </p:nvSpPr>
        <p:spPr bwMode="auto">
          <a:xfrm>
            <a:off x="3143240" y="4714884"/>
            <a:ext cx="1366840" cy="6191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English is a global language.</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112" name="Rectangle 31"/>
          <p:cNvSpPr>
            <a:spLocks noChangeArrowheads="1"/>
          </p:cNvSpPr>
          <p:nvPr/>
        </p:nvSpPr>
        <p:spPr bwMode="auto">
          <a:xfrm>
            <a:off x="5072066" y="4714884"/>
            <a:ext cx="1357322" cy="6191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bg1"/>
                </a:solidFill>
                <a:effectLst/>
                <a:latin typeface="Arial" pitchFamily="34" charset="0"/>
                <a:cs typeface="Arial" pitchFamily="34" charset="0"/>
              </a:rPr>
              <a:t>Important</a:t>
            </a:r>
            <a:r>
              <a:rPr kumimoji="0" lang="es-EC" sz="1200" b="0" i="0" u="none" strike="noStrike" cap="none" normalizeH="0" dirty="0" smtClean="0">
                <a:ln>
                  <a:noFill/>
                </a:ln>
                <a:solidFill>
                  <a:schemeClr val="bg1"/>
                </a:solidFill>
                <a:effectLst/>
                <a:latin typeface="Arial" pitchFamily="34" charset="0"/>
                <a:cs typeface="Arial" pitchFamily="34" charset="0"/>
              </a:rPr>
              <a:t> companies use English.</a:t>
            </a:r>
            <a:endParaRPr kumimoji="0" lang="es-EC"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111" name="Rectangle 32"/>
          <p:cNvSpPr>
            <a:spLocks noChangeArrowheads="1"/>
          </p:cNvSpPr>
          <p:nvPr/>
        </p:nvSpPr>
        <p:spPr bwMode="auto">
          <a:xfrm>
            <a:off x="2786050" y="5643578"/>
            <a:ext cx="1619253" cy="5715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English is present in each important aspect.</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110" name="Rectangle 33"/>
          <p:cNvSpPr>
            <a:spLocks noChangeArrowheads="1"/>
          </p:cNvSpPr>
          <p:nvPr/>
        </p:nvSpPr>
        <p:spPr bwMode="auto">
          <a:xfrm>
            <a:off x="6786578" y="4714884"/>
            <a:ext cx="1381127" cy="6191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Everybody wants to speak English.</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109" name="Rectangle 34"/>
          <p:cNvSpPr>
            <a:spLocks noChangeArrowheads="1"/>
          </p:cNvSpPr>
          <p:nvPr/>
        </p:nvSpPr>
        <p:spPr bwMode="auto">
          <a:xfrm>
            <a:off x="4857752" y="5643578"/>
            <a:ext cx="1785950" cy="7858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English is an important factor to achieve good results in companies.</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8" name="AutoShape 35"/>
          <p:cNvSpPr>
            <a:spLocks noChangeShapeType="1"/>
          </p:cNvSpPr>
          <p:nvPr/>
        </p:nvSpPr>
        <p:spPr bwMode="auto">
          <a:xfrm rot="5400000">
            <a:off x="5614996" y="5457838"/>
            <a:ext cx="3429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107" name="AutoShape 36"/>
          <p:cNvSpPr>
            <a:spLocks noChangeShapeType="1"/>
          </p:cNvSpPr>
          <p:nvPr/>
        </p:nvSpPr>
        <p:spPr bwMode="auto">
          <a:xfrm rot="5400000">
            <a:off x="7577160" y="4495806"/>
            <a:ext cx="4191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106" name="AutoShape 37"/>
          <p:cNvSpPr>
            <a:spLocks noChangeShapeType="1"/>
          </p:cNvSpPr>
          <p:nvPr/>
        </p:nvSpPr>
        <p:spPr bwMode="auto">
          <a:xfrm rot="5400000">
            <a:off x="7615260" y="5529276"/>
            <a:ext cx="3429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105" name="Rectangle 38"/>
          <p:cNvSpPr>
            <a:spLocks noChangeArrowheads="1"/>
          </p:cNvSpPr>
          <p:nvPr/>
        </p:nvSpPr>
        <p:spPr bwMode="auto">
          <a:xfrm>
            <a:off x="6929454" y="5715016"/>
            <a:ext cx="1500198" cy="933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Interesting information and documents are written in English.</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142" name="Rectangle 9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160" name="Rectangle 11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1" name="100 Conector recto"/>
          <p:cNvCxnSpPr/>
          <p:nvPr/>
        </p:nvCxnSpPr>
        <p:spPr>
          <a:xfrm>
            <a:off x="1643042" y="2786058"/>
            <a:ext cx="6215106"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105 Conector recto"/>
          <p:cNvCxnSpPr/>
          <p:nvPr/>
        </p:nvCxnSpPr>
        <p:spPr>
          <a:xfrm>
            <a:off x="1571604" y="4286256"/>
            <a:ext cx="6215106"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7" name="106 CuadroTexto"/>
          <p:cNvSpPr txBox="1"/>
          <p:nvPr/>
        </p:nvSpPr>
        <p:spPr>
          <a:xfrm>
            <a:off x="642910" y="214290"/>
            <a:ext cx="7929618" cy="369332"/>
          </a:xfrm>
          <a:prstGeom prst="rect">
            <a:avLst/>
          </a:prstGeom>
          <a:noFill/>
        </p:spPr>
        <p:txBody>
          <a:bodyPr wrap="square" rtlCol="0">
            <a:spAutoFit/>
          </a:bodyPr>
          <a:lstStyle/>
          <a:p>
            <a:r>
              <a:rPr lang="es-ES" dirty="0" smtClean="0">
                <a:solidFill>
                  <a:schemeClr val="bg1"/>
                </a:solidFill>
              </a:rPr>
              <a:t>PROBLEM TREE</a:t>
            </a:r>
            <a:endParaRPr lang="es-ES" dirty="0">
              <a:solidFill>
                <a:schemeClr val="bg1"/>
              </a:solidFill>
            </a:endParaRPr>
          </a:p>
        </p:txBody>
      </p:sp>
      <p:sp>
        <p:nvSpPr>
          <p:cNvPr id="109" name="AutoShape 16"/>
          <p:cNvSpPr>
            <a:spLocks noChangeShapeType="1"/>
          </p:cNvSpPr>
          <p:nvPr/>
        </p:nvSpPr>
        <p:spPr bwMode="auto">
          <a:xfrm rot="16200000">
            <a:off x="1381899" y="2475697"/>
            <a:ext cx="522287"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110" name="AutoShape 16"/>
          <p:cNvSpPr>
            <a:spLocks noChangeShapeType="1"/>
          </p:cNvSpPr>
          <p:nvPr/>
        </p:nvSpPr>
        <p:spPr bwMode="auto">
          <a:xfrm rot="16200000">
            <a:off x="3667915" y="2475697"/>
            <a:ext cx="522287"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111" name="110 CuadroTexto"/>
          <p:cNvSpPr txBox="1"/>
          <p:nvPr/>
        </p:nvSpPr>
        <p:spPr>
          <a:xfrm>
            <a:off x="285720" y="2428868"/>
            <a:ext cx="1214446" cy="369332"/>
          </a:xfrm>
          <a:prstGeom prst="rect">
            <a:avLst/>
          </a:prstGeom>
          <a:noFill/>
        </p:spPr>
        <p:txBody>
          <a:bodyPr wrap="square" rtlCol="0">
            <a:spAutoFit/>
          </a:bodyPr>
          <a:lstStyle/>
          <a:p>
            <a:pPr algn="just"/>
            <a:r>
              <a:rPr lang="es-ES" dirty="0" smtClean="0">
                <a:solidFill>
                  <a:schemeClr val="bg1"/>
                </a:solidFill>
              </a:rPr>
              <a:t>EFFECTS</a:t>
            </a:r>
            <a:endParaRPr lang="es-ES" dirty="0">
              <a:solidFill>
                <a:schemeClr val="bg1"/>
              </a:solidFill>
            </a:endParaRPr>
          </a:p>
        </p:txBody>
      </p:sp>
      <p:sp>
        <p:nvSpPr>
          <p:cNvPr id="112" name="111 CuadroTexto"/>
          <p:cNvSpPr txBox="1"/>
          <p:nvPr/>
        </p:nvSpPr>
        <p:spPr>
          <a:xfrm>
            <a:off x="928662" y="3286124"/>
            <a:ext cx="2071702" cy="369332"/>
          </a:xfrm>
          <a:prstGeom prst="rect">
            <a:avLst/>
          </a:prstGeom>
          <a:noFill/>
        </p:spPr>
        <p:txBody>
          <a:bodyPr wrap="square" rtlCol="0">
            <a:spAutoFit/>
          </a:bodyPr>
          <a:lstStyle/>
          <a:p>
            <a:pPr algn="just"/>
            <a:r>
              <a:rPr lang="es-ES" b="1" dirty="0" smtClean="0">
                <a:solidFill>
                  <a:schemeClr val="bg1"/>
                </a:solidFill>
              </a:rPr>
              <a:t>CORE PROBLEM</a:t>
            </a:r>
            <a:endParaRPr lang="es-ES" b="1" dirty="0">
              <a:solidFill>
                <a:schemeClr val="bg1"/>
              </a:solidFill>
            </a:endParaRPr>
          </a:p>
        </p:txBody>
      </p:sp>
      <p:sp>
        <p:nvSpPr>
          <p:cNvPr id="113" name="112 CuadroTexto"/>
          <p:cNvSpPr txBox="1"/>
          <p:nvPr/>
        </p:nvSpPr>
        <p:spPr>
          <a:xfrm>
            <a:off x="428596" y="4143380"/>
            <a:ext cx="1000132" cy="369332"/>
          </a:xfrm>
          <a:prstGeom prst="rect">
            <a:avLst/>
          </a:prstGeom>
          <a:noFill/>
        </p:spPr>
        <p:txBody>
          <a:bodyPr wrap="square" rtlCol="0">
            <a:spAutoFit/>
          </a:bodyPr>
          <a:lstStyle/>
          <a:p>
            <a:pPr algn="just"/>
            <a:r>
              <a:rPr lang="es-ES" dirty="0" smtClean="0">
                <a:solidFill>
                  <a:schemeClr val="bg1"/>
                </a:solidFill>
              </a:rPr>
              <a:t>CAUSES</a:t>
            </a:r>
            <a:endParaRPr lang="es-ES"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5286388"/>
            <a:ext cx="872065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2000" b="1" cap="none" spc="0" dirty="0" err="1" smtClean="0">
                <a:ln w="11430"/>
                <a:solidFill>
                  <a:schemeClr val="accent3">
                    <a:lumMod val="75000"/>
                  </a:schemeClr>
                </a:solidFill>
                <a:effectLst>
                  <a:outerShdw blurRad="50800" dist="39000" dir="5460000" algn="tl">
                    <a:srgbClr val="000000">
                      <a:alpha val="38000"/>
                    </a:srgbClr>
                  </a:outerShdw>
                </a:effectLst>
              </a:rPr>
              <a:t>The</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a:t>
            </a:r>
            <a:r>
              <a:rPr lang="es-ES" sz="2000" b="1" cap="none" spc="0" dirty="0" err="1" smtClean="0">
                <a:ln w="11430"/>
                <a:solidFill>
                  <a:schemeClr val="accent3">
                    <a:lumMod val="75000"/>
                  </a:schemeClr>
                </a:solidFill>
                <a:effectLst>
                  <a:outerShdw blurRad="50800" dist="39000" dir="5460000" algn="tl">
                    <a:srgbClr val="000000">
                      <a:alpha val="38000"/>
                    </a:srgbClr>
                  </a:outerShdw>
                </a:effectLst>
              </a:rPr>
              <a:t>need</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a:t>
            </a:r>
            <a:r>
              <a:rPr lang="es-ES" sz="2000" b="1" dirty="0" err="1" smtClean="0">
                <a:ln w="11430"/>
                <a:solidFill>
                  <a:schemeClr val="accent3">
                    <a:lumMod val="75000"/>
                  </a:schemeClr>
                </a:solidFill>
                <a:effectLst>
                  <a:outerShdw blurRad="50800" dist="39000" dir="5460000" algn="tl">
                    <a:srgbClr val="000000">
                      <a:alpha val="38000"/>
                    </a:srgbClr>
                  </a:outerShdw>
                </a:effectLst>
              </a:rPr>
              <a:t>for</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a:t>
            </a:r>
            <a:r>
              <a:rPr lang="es-ES" sz="2000" b="1" cap="none" spc="0" dirty="0" err="1" smtClean="0">
                <a:ln w="11430"/>
                <a:solidFill>
                  <a:schemeClr val="accent3">
                    <a:lumMod val="75000"/>
                  </a:schemeClr>
                </a:solidFill>
                <a:effectLst>
                  <a:outerShdw blurRad="50800" dist="39000" dir="5460000" algn="tl">
                    <a:srgbClr val="000000">
                      <a:alpha val="38000"/>
                    </a:srgbClr>
                  </a:outerShdw>
                </a:effectLst>
              </a:rPr>
              <a:t>an</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a:t>
            </a:r>
            <a:r>
              <a:rPr lang="es-ES" sz="2000" b="1" cap="none" spc="0" dirty="0" err="1" smtClean="0">
                <a:ln w="11430"/>
                <a:solidFill>
                  <a:schemeClr val="accent3">
                    <a:lumMod val="75000"/>
                  </a:schemeClr>
                </a:solidFill>
                <a:effectLst>
                  <a:outerShdw blurRad="50800" dist="39000" dir="5460000" algn="tl">
                    <a:srgbClr val="000000">
                      <a:alpha val="38000"/>
                    </a:srgbClr>
                  </a:outerShdw>
                </a:effectLst>
              </a:rPr>
              <a:t>international</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a:t>
            </a:r>
            <a:r>
              <a:rPr lang="es-ES" sz="2000" b="1" cap="none" spc="0" dirty="0" err="1" smtClean="0">
                <a:ln w="11430"/>
                <a:solidFill>
                  <a:schemeClr val="accent3">
                    <a:lumMod val="75000"/>
                  </a:schemeClr>
                </a:solidFill>
                <a:effectLst>
                  <a:outerShdw blurRad="50800" dist="39000" dir="5460000" algn="tl">
                    <a:srgbClr val="000000">
                      <a:alpha val="38000"/>
                    </a:srgbClr>
                  </a:outerShdw>
                </a:effectLst>
              </a:rPr>
              <a:t>language</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a:t>
            </a:r>
            <a:r>
              <a:rPr lang="es-ES" sz="2000" b="1" cap="none" spc="0" dirty="0" err="1" smtClean="0">
                <a:ln w="11430"/>
                <a:solidFill>
                  <a:schemeClr val="accent3">
                    <a:lumMod val="75000"/>
                  </a:schemeClr>
                </a:solidFill>
                <a:effectLst>
                  <a:outerShdw blurRad="50800" dist="39000" dir="5460000" algn="tl">
                    <a:srgbClr val="000000">
                      <a:alpha val="38000"/>
                    </a:srgbClr>
                  </a:outerShdw>
                </a:effectLst>
              </a:rPr>
              <a:t>for</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a:t>
            </a:r>
            <a:r>
              <a:rPr lang="es-ES" sz="2000" b="1" cap="none" spc="0" dirty="0" err="1" smtClean="0">
                <a:ln w="11430"/>
                <a:solidFill>
                  <a:schemeClr val="accent3">
                    <a:lumMod val="75000"/>
                  </a:schemeClr>
                </a:solidFill>
                <a:effectLst>
                  <a:outerShdw blurRad="50800" dist="39000" dir="5460000" algn="tl">
                    <a:srgbClr val="000000">
                      <a:alpha val="38000"/>
                    </a:srgbClr>
                  </a:outerShdw>
                </a:effectLst>
              </a:rPr>
              <a:t>the</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a:t>
            </a:r>
            <a:r>
              <a:rPr lang="es-ES" sz="2000" b="1" cap="none" spc="0" dirty="0" err="1" smtClean="0">
                <a:ln w="11430"/>
                <a:solidFill>
                  <a:schemeClr val="accent3">
                    <a:lumMod val="75000"/>
                  </a:schemeClr>
                </a:solidFill>
                <a:effectLst>
                  <a:outerShdw blurRad="50800" dist="39000" dir="5460000" algn="tl">
                    <a:srgbClr val="000000">
                      <a:alpha val="38000"/>
                    </a:srgbClr>
                  </a:outerShdw>
                </a:effectLst>
              </a:rPr>
              <a:t>economic</a:t>
            </a:r>
            <a:r>
              <a:rPr lang="es-ES" sz="2000" b="1" cap="none" spc="0" dirty="0" smtClean="0">
                <a:ln w="11430"/>
                <a:solidFill>
                  <a:schemeClr val="accent3">
                    <a:lumMod val="75000"/>
                  </a:schemeClr>
                </a:solidFill>
                <a:effectLst>
                  <a:outerShdw blurRad="50800" dist="39000" dir="5460000" algn="tl">
                    <a:srgbClr val="000000">
                      <a:alpha val="38000"/>
                    </a:srgbClr>
                  </a:outerShdw>
                </a:effectLst>
              </a:rPr>
              <a:t>, social </a:t>
            </a:r>
          </a:p>
          <a:p>
            <a:pPr algn="just"/>
            <a:r>
              <a:rPr lang="es-ES" sz="2000" b="1" dirty="0" smtClean="0">
                <a:ln w="11430"/>
                <a:solidFill>
                  <a:schemeClr val="accent3">
                    <a:lumMod val="75000"/>
                  </a:schemeClr>
                </a:solidFill>
                <a:effectLst>
                  <a:outerShdw blurRad="50800" dist="39000" dir="5460000" algn="tl">
                    <a:srgbClr val="000000">
                      <a:alpha val="38000"/>
                    </a:srgbClr>
                  </a:outerShdw>
                </a:effectLst>
              </a:rPr>
              <a:t>And </a:t>
            </a:r>
            <a:r>
              <a:rPr lang="es-ES" sz="2000" b="1" dirty="0" err="1" smtClean="0">
                <a:ln w="11430"/>
                <a:solidFill>
                  <a:schemeClr val="accent3">
                    <a:lumMod val="75000"/>
                  </a:schemeClr>
                </a:solidFill>
                <a:effectLst>
                  <a:outerShdw blurRad="50800" dist="39000" dir="5460000" algn="tl">
                    <a:srgbClr val="000000">
                      <a:alpha val="38000"/>
                    </a:srgbClr>
                  </a:outerShdw>
                </a:effectLst>
              </a:rPr>
              <a:t>intellectual</a:t>
            </a:r>
            <a:r>
              <a:rPr lang="es-ES" sz="2000" b="1" dirty="0" smtClean="0">
                <a:ln w="11430"/>
                <a:solidFill>
                  <a:schemeClr val="accent3">
                    <a:lumMod val="75000"/>
                  </a:schemeClr>
                </a:solidFill>
                <a:effectLst>
                  <a:outerShdw blurRad="50800" dist="39000" dir="5460000" algn="tl">
                    <a:srgbClr val="000000">
                      <a:alpha val="38000"/>
                    </a:srgbClr>
                  </a:outerShdw>
                </a:effectLst>
              </a:rPr>
              <a:t> </a:t>
            </a:r>
            <a:r>
              <a:rPr lang="es-ES" sz="2000" b="1" dirty="0" err="1" smtClean="0">
                <a:ln w="11430"/>
                <a:solidFill>
                  <a:schemeClr val="accent3">
                    <a:lumMod val="75000"/>
                  </a:schemeClr>
                </a:solidFill>
                <a:effectLst>
                  <a:outerShdw blurRad="50800" dist="39000" dir="5460000" algn="tl">
                    <a:srgbClr val="000000">
                      <a:alpha val="38000"/>
                    </a:srgbClr>
                  </a:outerShdw>
                </a:effectLst>
              </a:rPr>
              <a:t>development</a:t>
            </a:r>
            <a:r>
              <a:rPr lang="es-ES" sz="2000" b="1" dirty="0" smtClean="0">
                <a:ln w="11430"/>
                <a:solidFill>
                  <a:schemeClr val="accent3">
                    <a:lumMod val="75000"/>
                  </a:schemeClr>
                </a:solidFill>
                <a:effectLst>
                  <a:outerShdw blurRad="50800" dist="39000" dir="5460000" algn="tl">
                    <a:srgbClr val="000000">
                      <a:alpha val="38000"/>
                    </a:srgbClr>
                  </a:outerShdw>
                </a:effectLst>
              </a:rPr>
              <a:t> of </a:t>
            </a:r>
            <a:r>
              <a:rPr lang="es-ES" sz="2000" b="1" dirty="0" err="1" smtClean="0">
                <a:ln w="11430"/>
                <a:solidFill>
                  <a:schemeClr val="accent3">
                    <a:lumMod val="75000"/>
                  </a:schemeClr>
                </a:solidFill>
                <a:effectLst>
                  <a:outerShdw blurRad="50800" dist="39000" dir="5460000" algn="tl">
                    <a:srgbClr val="000000">
                      <a:alpha val="38000"/>
                    </a:srgbClr>
                  </a:outerShdw>
                </a:effectLst>
              </a:rPr>
              <a:t>societies</a:t>
            </a:r>
            <a:r>
              <a:rPr lang="es-ES" sz="2000" b="1" dirty="0" smtClean="0">
                <a:ln w="11430"/>
                <a:solidFill>
                  <a:schemeClr val="accent3">
                    <a:lumMod val="75000"/>
                  </a:schemeClr>
                </a:solidFill>
                <a:effectLst>
                  <a:outerShdw blurRad="50800" dist="39000" dir="5460000" algn="tl">
                    <a:srgbClr val="000000">
                      <a:alpha val="38000"/>
                    </a:srgbClr>
                  </a:outerShdw>
                </a:effectLst>
              </a:rPr>
              <a:t>.</a:t>
            </a:r>
            <a:endParaRPr lang="es-ES" sz="2000" b="1" cap="none" spc="0" dirty="0">
              <a:ln w="11430"/>
              <a:solidFill>
                <a:schemeClr val="accent3">
                  <a:lumMod val="75000"/>
                </a:schemeClr>
              </a:solidFill>
              <a:effectLst>
                <a:outerShdw blurRad="50800" dist="39000" dir="5460000" algn="tl">
                  <a:srgbClr val="000000">
                    <a:alpha val="38000"/>
                  </a:srgbClr>
                </a:outerShdw>
              </a:effectLst>
            </a:endParaRPr>
          </a:p>
        </p:txBody>
      </p:sp>
      <p:sp>
        <p:nvSpPr>
          <p:cNvPr id="3" name="2 Flecha arriba"/>
          <p:cNvSpPr/>
          <p:nvPr/>
        </p:nvSpPr>
        <p:spPr>
          <a:xfrm>
            <a:off x="1000100" y="4572008"/>
            <a:ext cx="357190" cy="85725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Flecha arriba"/>
          <p:cNvSpPr/>
          <p:nvPr/>
        </p:nvSpPr>
        <p:spPr>
          <a:xfrm>
            <a:off x="5143504" y="2143116"/>
            <a:ext cx="357190" cy="85725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Flecha arriba"/>
          <p:cNvSpPr/>
          <p:nvPr/>
        </p:nvSpPr>
        <p:spPr>
          <a:xfrm>
            <a:off x="5143504" y="4572008"/>
            <a:ext cx="357190" cy="85725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Flecha arriba"/>
          <p:cNvSpPr/>
          <p:nvPr/>
        </p:nvSpPr>
        <p:spPr>
          <a:xfrm>
            <a:off x="7572396" y="4572008"/>
            <a:ext cx="357190" cy="85725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Rectángulo"/>
          <p:cNvSpPr/>
          <p:nvPr/>
        </p:nvSpPr>
        <p:spPr>
          <a:xfrm>
            <a:off x="571472" y="2928934"/>
            <a:ext cx="1500198" cy="15716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7030A0"/>
                </a:solidFill>
              </a:rPr>
              <a:t>English acts as an important tool.</a:t>
            </a:r>
            <a:endParaRPr lang="en-US" dirty="0">
              <a:solidFill>
                <a:srgbClr val="7030A0"/>
              </a:solidFill>
            </a:endParaRPr>
          </a:p>
        </p:txBody>
      </p:sp>
      <p:sp>
        <p:nvSpPr>
          <p:cNvPr id="8" name="7 Rectángulo"/>
          <p:cNvSpPr/>
          <p:nvPr/>
        </p:nvSpPr>
        <p:spPr>
          <a:xfrm>
            <a:off x="2357422" y="3000372"/>
            <a:ext cx="1500198" cy="15716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7030A0"/>
                </a:solidFill>
              </a:rPr>
              <a:t>High degree of use of English language.</a:t>
            </a:r>
            <a:endParaRPr lang="en-US" dirty="0">
              <a:solidFill>
                <a:srgbClr val="7030A0"/>
              </a:solidFill>
            </a:endParaRPr>
          </a:p>
        </p:txBody>
      </p:sp>
      <p:sp>
        <p:nvSpPr>
          <p:cNvPr id="9" name="8 Rectángulo"/>
          <p:cNvSpPr/>
          <p:nvPr/>
        </p:nvSpPr>
        <p:spPr>
          <a:xfrm>
            <a:off x="4357686" y="3000372"/>
            <a:ext cx="1785950" cy="15716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7030A0"/>
                </a:solidFill>
              </a:rPr>
              <a:t>International and national companies use a high level of English.</a:t>
            </a:r>
            <a:endParaRPr lang="en-US" dirty="0">
              <a:solidFill>
                <a:srgbClr val="7030A0"/>
              </a:solidFill>
            </a:endParaRPr>
          </a:p>
        </p:txBody>
      </p:sp>
      <p:sp>
        <p:nvSpPr>
          <p:cNvPr id="10" name="9 Rectángulo"/>
          <p:cNvSpPr/>
          <p:nvPr/>
        </p:nvSpPr>
        <p:spPr>
          <a:xfrm>
            <a:off x="6929454" y="2928934"/>
            <a:ext cx="1500198" cy="15716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7030A0"/>
                </a:solidFill>
              </a:rPr>
              <a:t>Everybody is interested in learning English.</a:t>
            </a:r>
            <a:endParaRPr lang="en-US" dirty="0">
              <a:solidFill>
                <a:srgbClr val="7030A0"/>
              </a:solidFill>
            </a:endParaRPr>
          </a:p>
        </p:txBody>
      </p:sp>
      <p:sp>
        <p:nvSpPr>
          <p:cNvPr id="11" name="10 Rectángulo"/>
          <p:cNvSpPr/>
          <p:nvPr/>
        </p:nvSpPr>
        <p:spPr>
          <a:xfrm>
            <a:off x="6643702" y="428604"/>
            <a:ext cx="1785950" cy="15716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7030A0"/>
                </a:solidFill>
              </a:rPr>
              <a:t>Good performance of international products.</a:t>
            </a:r>
            <a:endParaRPr lang="en-US" dirty="0">
              <a:solidFill>
                <a:srgbClr val="7030A0"/>
              </a:solidFill>
            </a:endParaRPr>
          </a:p>
        </p:txBody>
      </p:sp>
      <p:sp>
        <p:nvSpPr>
          <p:cNvPr id="12" name="11 Rectángulo"/>
          <p:cNvSpPr/>
          <p:nvPr/>
        </p:nvSpPr>
        <p:spPr>
          <a:xfrm>
            <a:off x="4572000" y="428604"/>
            <a:ext cx="1500198" cy="15716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7030A0"/>
                </a:solidFill>
              </a:rPr>
              <a:t>Well developed activities.</a:t>
            </a:r>
            <a:endParaRPr lang="en-US" dirty="0">
              <a:solidFill>
                <a:srgbClr val="7030A0"/>
              </a:solidFill>
            </a:endParaRPr>
          </a:p>
        </p:txBody>
      </p:sp>
      <p:sp>
        <p:nvSpPr>
          <p:cNvPr id="13" name="12 Rectángulo"/>
          <p:cNvSpPr/>
          <p:nvPr/>
        </p:nvSpPr>
        <p:spPr>
          <a:xfrm>
            <a:off x="2571736" y="428604"/>
            <a:ext cx="1643074" cy="15716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7030A0"/>
                </a:solidFill>
              </a:rPr>
              <a:t>High exposition and acceptability of English.</a:t>
            </a:r>
            <a:endParaRPr lang="en-US" dirty="0">
              <a:solidFill>
                <a:srgbClr val="7030A0"/>
              </a:solidFill>
            </a:endParaRPr>
          </a:p>
        </p:txBody>
      </p:sp>
      <p:sp>
        <p:nvSpPr>
          <p:cNvPr id="14" name="13 Rectángulo"/>
          <p:cNvSpPr/>
          <p:nvPr/>
        </p:nvSpPr>
        <p:spPr>
          <a:xfrm>
            <a:off x="571472" y="285728"/>
            <a:ext cx="1714512" cy="17145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7030A0"/>
                </a:solidFill>
              </a:rPr>
              <a:t>Create interest about English language to improve the quality of life.</a:t>
            </a:r>
            <a:endParaRPr lang="en-US" dirty="0">
              <a:solidFill>
                <a:srgbClr val="7030A0"/>
              </a:solidFill>
            </a:endParaRPr>
          </a:p>
        </p:txBody>
      </p:sp>
      <p:sp>
        <p:nvSpPr>
          <p:cNvPr id="15" name="14 Flecha arriba"/>
          <p:cNvSpPr/>
          <p:nvPr/>
        </p:nvSpPr>
        <p:spPr>
          <a:xfrm>
            <a:off x="2928926" y="4572008"/>
            <a:ext cx="357190" cy="85725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5 Flecha arriba"/>
          <p:cNvSpPr/>
          <p:nvPr/>
        </p:nvSpPr>
        <p:spPr>
          <a:xfrm>
            <a:off x="7572396" y="2071678"/>
            <a:ext cx="357190" cy="85725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 Flecha arriba"/>
          <p:cNvSpPr/>
          <p:nvPr/>
        </p:nvSpPr>
        <p:spPr>
          <a:xfrm>
            <a:off x="3000364" y="2071678"/>
            <a:ext cx="357190" cy="85725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7 Flecha arriba"/>
          <p:cNvSpPr/>
          <p:nvPr/>
        </p:nvSpPr>
        <p:spPr>
          <a:xfrm>
            <a:off x="1142976" y="2071678"/>
            <a:ext cx="357190" cy="85725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strVal val="#ppt_w*0.70"/>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animEffect transition="in" filter="fade">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0.70"/>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Effect transition="in" filter="fad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strVal val="#ppt_w*0.70"/>
                                          </p:val>
                                        </p:tav>
                                        <p:tav tm="100000">
                                          <p:val>
                                            <p:strVal val="#ppt_w"/>
                                          </p:val>
                                        </p:tav>
                                      </p:tavLst>
                                    </p:anim>
                                    <p:anim calcmode="lin" valueType="num">
                                      <p:cBhvr>
                                        <p:cTn id="41" dur="1000" fill="hold"/>
                                        <p:tgtEl>
                                          <p:spTgt spid="9"/>
                                        </p:tgtEl>
                                        <p:attrNameLst>
                                          <p:attrName>ppt_h</p:attrName>
                                        </p:attrNameLst>
                                      </p:cBhvr>
                                      <p:tavLst>
                                        <p:tav tm="0">
                                          <p:val>
                                            <p:strVal val="#ppt_h"/>
                                          </p:val>
                                        </p:tav>
                                        <p:tav tm="100000">
                                          <p:val>
                                            <p:strVal val="#ppt_h"/>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strVal val="#ppt_w*0.70"/>
                                          </p:val>
                                        </p:tav>
                                        <p:tav tm="100000">
                                          <p:val>
                                            <p:strVal val="#ppt_w"/>
                                          </p:val>
                                        </p:tav>
                                      </p:tavLst>
                                    </p:anim>
                                    <p:anim calcmode="lin" valueType="num">
                                      <p:cBhvr>
                                        <p:cTn id="48" dur="1000" fill="hold"/>
                                        <p:tgtEl>
                                          <p:spTgt spid="12"/>
                                        </p:tgtEl>
                                        <p:attrNameLst>
                                          <p:attrName>ppt_h</p:attrName>
                                        </p:attrNameLst>
                                      </p:cBhvr>
                                      <p:tavLst>
                                        <p:tav tm="0">
                                          <p:val>
                                            <p:strVal val="#ppt_h"/>
                                          </p:val>
                                        </p:tav>
                                        <p:tav tm="100000">
                                          <p:val>
                                            <p:strVal val="#ppt_h"/>
                                          </p:val>
                                        </p:tav>
                                      </p:tavLst>
                                    </p:anim>
                                    <p:animEffect transition="in" filter="fade">
                                      <p:cBhvr>
                                        <p:cTn id="49" dur="1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ppt_w</p:attrName>
                                        </p:attrNameLst>
                                      </p:cBhvr>
                                      <p:tavLst>
                                        <p:tav tm="0">
                                          <p:val>
                                            <p:strVal val="#ppt_w*0.70"/>
                                          </p:val>
                                        </p:tav>
                                        <p:tav tm="100000">
                                          <p:val>
                                            <p:strVal val="#ppt_w"/>
                                          </p:val>
                                        </p:tav>
                                      </p:tavLst>
                                    </p:anim>
                                    <p:anim calcmode="lin" valueType="num">
                                      <p:cBhvr>
                                        <p:cTn id="55" dur="1000" fill="hold"/>
                                        <p:tgtEl>
                                          <p:spTgt spid="10"/>
                                        </p:tgtEl>
                                        <p:attrNameLst>
                                          <p:attrName>ppt_h</p:attrName>
                                        </p:attrNameLst>
                                      </p:cBhvr>
                                      <p:tavLst>
                                        <p:tav tm="0">
                                          <p:val>
                                            <p:strVal val="#ppt_h"/>
                                          </p:val>
                                        </p:tav>
                                        <p:tav tm="100000">
                                          <p:val>
                                            <p:strVal val="#ppt_h"/>
                                          </p:val>
                                        </p:tav>
                                      </p:tavLst>
                                    </p:anim>
                                    <p:animEffect transition="in" filter="fade">
                                      <p:cBhvr>
                                        <p:cTn id="56" dur="1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strVal val="#ppt_w*0.70"/>
                                          </p:val>
                                        </p:tav>
                                        <p:tav tm="100000">
                                          <p:val>
                                            <p:strVal val="#ppt_w"/>
                                          </p:val>
                                        </p:tav>
                                      </p:tavLst>
                                    </p:anim>
                                    <p:anim calcmode="lin" valueType="num">
                                      <p:cBhvr>
                                        <p:cTn id="62" dur="1000" fill="hold"/>
                                        <p:tgtEl>
                                          <p:spTgt spid="11"/>
                                        </p:tgtEl>
                                        <p:attrNameLst>
                                          <p:attrName>ppt_h</p:attrName>
                                        </p:attrNameLst>
                                      </p:cBhvr>
                                      <p:tavLst>
                                        <p:tav tm="0">
                                          <p:val>
                                            <p:strVal val="#ppt_h"/>
                                          </p:val>
                                        </p:tav>
                                        <p:tav tm="100000">
                                          <p:val>
                                            <p:strVal val="#ppt_h"/>
                                          </p:val>
                                        </p:tav>
                                      </p:tavLst>
                                    </p:anim>
                                    <p:animEffect transition="in" filter="fade">
                                      <p:cBhvr>
                                        <p:cTn id="6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214290"/>
            <a:ext cx="6077305" cy="923330"/>
          </a:xfrm>
          <a:prstGeom prst="rect">
            <a:avLst/>
          </a:prstGeom>
          <a:noFill/>
        </p:spPr>
        <p:txBody>
          <a:bodyPr wrap="none" lIns="91440" tIns="45720" rIns="91440" bIns="45720">
            <a:spAutoFit/>
          </a:bodyPr>
          <a:lstStyle/>
          <a:p>
            <a:pPr algn="ctr"/>
            <a:r>
              <a:rPr lang="es-E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ACTIVITIES</a:t>
            </a:r>
            <a:endParaRPr lang="es-E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CuadroTexto"/>
          <p:cNvSpPr txBox="1"/>
          <p:nvPr/>
        </p:nvSpPr>
        <p:spPr>
          <a:xfrm>
            <a:off x="1428728" y="1142984"/>
            <a:ext cx="5572164"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dirty="0" smtClean="0">
                <a:solidFill>
                  <a:schemeClr val="accent2">
                    <a:lumMod val="50000"/>
                  </a:schemeClr>
                </a:solidFill>
              </a:rPr>
              <a:t>1. The training of teachers in English language using the technologies, for example courses on-line.</a:t>
            </a:r>
            <a:endParaRPr lang="en-US" dirty="0">
              <a:solidFill>
                <a:schemeClr val="accent2">
                  <a:lumMod val="50000"/>
                </a:schemeClr>
              </a:solidFill>
            </a:endParaRPr>
          </a:p>
        </p:txBody>
      </p:sp>
      <p:sp>
        <p:nvSpPr>
          <p:cNvPr id="4" name="3 CuadroTexto"/>
          <p:cNvSpPr txBox="1"/>
          <p:nvPr/>
        </p:nvSpPr>
        <p:spPr>
          <a:xfrm>
            <a:off x="1428728" y="2285992"/>
            <a:ext cx="557216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dirty="0" smtClean="0">
                <a:solidFill>
                  <a:schemeClr val="accent2">
                    <a:lumMod val="50000"/>
                  </a:schemeClr>
                </a:solidFill>
              </a:rPr>
              <a:t>2. The exposition of English in movies, songs and stories to familiarize teachers with the language.</a:t>
            </a:r>
            <a:endParaRPr lang="en-US" dirty="0">
              <a:solidFill>
                <a:schemeClr val="accent2">
                  <a:lumMod val="50000"/>
                </a:schemeClr>
              </a:solidFill>
            </a:endParaRPr>
          </a:p>
        </p:txBody>
      </p:sp>
      <p:sp>
        <p:nvSpPr>
          <p:cNvPr id="5" name="4 CuadroTexto"/>
          <p:cNvSpPr txBox="1"/>
          <p:nvPr/>
        </p:nvSpPr>
        <p:spPr>
          <a:xfrm>
            <a:off x="1428728" y="3143249"/>
            <a:ext cx="5572164"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dirty="0" smtClean="0">
                <a:solidFill>
                  <a:schemeClr val="accent2">
                    <a:lumMod val="50000"/>
                  </a:schemeClr>
                </a:solidFill>
              </a:rPr>
              <a:t>3. The creation of a club of English for teachers, they will go twice in the week and they will learn new contents.</a:t>
            </a:r>
          </a:p>
        </p:txBody>
      </p:sp>
      <p:sp>
        <p:nvSpPr>
          <p:cNvPr id="6" name="5 CuadroTexto"/>
          <p:cNvSpPr txBox="1"/>
          <p:nvPr/>
        </p:nvSpPr>
        <p:spPr>
          <a:xfrm>
            <a:off x="1428728" y="4214818"/>
            <a:ext cx="5572164"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dirty="0" smtClean="0">
                <a:solidFill>
                  <a:schemeClr val="accent2">
                    <a:lumMod val="50000"/>
                  </a:schemeClr>
                </a:solidFill>
              </a:rPr>
              <a:t>4. To look for information about scholarships to teachers to travel to other countries to learn English.</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espe"/>
          <p:cNvPicPr>
            <a:picLocks noChangeAspect="1" noChangeArrowheads="1"/>
          </p:cNvPicPr>
          <p:nvPr/>
        </p:nvPicPr>
        <p:blipFill>
          <a:blip r:embed="rId2" cstate="print"/>
          <a:srcRect/>
          <a:stretch>
            <a:fillRect/>
          </a:stretch>
        </p:blipFill>
        <p:spPr bwMode="auto">
          <a:xfrm>
            <a:off x="500034" y="357166"/>
            <a:ext cx="3429024" cy="2643206"/>
          </a:xfrm>
          <a:prstGeom prst="rect">
            <a:avLst/>
          </a:prstGeom>
          <a:noFill/>
          <a:ln w="9525">
            <a:noFill/>
            <a:miter lim="800000"/>
            <a:headEnd/>
            <a:tailEnd/>
          </a:ln>
        </p:spPr>
      </p:pic>
      <p:pic>
        <p:nvPicPr>
          <p:cNvPr id="1026" name="Picture 2" descr="C:\Users\W\Pictures\graduacion.bmp"/>
          <p:cNvPicPr>
            <a:picLocks noChangeAspect="1" noChangeArrowheads="1"/>
          </p:cNvPicPr>
          <p:nvPr/>
        </p:nvPicPr>
        <p:blipFill>
          <a:blip r:embed="rId3"/>
          <a:srcRect/>
          <a:stretch>
            <a:fillRect/>
          </a:stretch>
        </p:blipFill>
        <p:spPr bwMode="auto">
          <a:xfrm>
            <a:off x="7572396" y="5072074"/>
            <a:ext cx="1333500" cy="1333500"/>
          </a:xfrm>
          <a:prstGeom prst="rect">
            <a:avLst/>
          </a:prstGeom>
          <a:noFill/>
        </p:spPr>
      </p:pic>
      <p:sp>
        <p:nvSpPr>
          <p:cNvPr id="5" name="4 CuadroTexto"/>
          <p:cNvSpPr txBox="1"/>
          <p:nvPr/>
        </p:nvSpPr>
        <p:spPr>
          <a:xfrm>
            <a:off x="1071538" y="3357562"/>
            <a:ext cx="6572296" cy="1200329"/>
          </a:xfrm>
          <a:prstGeom prst="rect">
            <a:avLst/>
          </a:prstGeom>
          <a:noFill/>
        </p:spPr>
        <p:txBody>
          <a:bodyPr wrap="square" rtlCol="0">
            <a:spAutoFit/>
          </a:bodyPr>
          <a:lstStyle/>
          <a:p>
            <a:pPr algn="ctr"/>
            <a:r>
              <a:rPr lang="en-US" sz="7200" dirty="0" smtClean="0">
                <a:latin typeface="Algerian" pitchFamily="82" charset="0"/>
              </a:rPr>
              <a:t>Thank you!</a:t>
            </a:r>
            <a:endParaRPr lang="en-US" sz="7200" dirty="0">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linds(horizont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14480" y="571480"/>
            <a:ext cx="6215106"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PROBLEM FORMULATION</a:t>
            </a:r>
            <a:endParaRPr lang="es-ES" sz="3200" b="1" spc="50" dirty="0">
              <a:ln w="11430"/>
              <a:solidFill>
                <a:srgbClr val="C00000"/>
              </a:solidFill>
              <a:effectLst>
                <a:outerShdw blurRad="76200" dist="50800" dir="5400000" algn="tl" rotWithShape="0">
                  <a:srgbClr val="000000">
                    <a:alpha val="65000"/>
                  </a:srgbClr>
                </a:outerShdw>
              </a:effectLst>
            </a:endParaRPr>
          </a:p>
        </p:txBody>
      </p:sp>
      <p:sp>
        <p:nvSpPr>
          <p:cNvPr id="5" name="4 CuadroTexto"/>
          <p:cNvSpPr txBox="1"/>
          <p:nvPr/>
        </p:nvSpPr>
        <p:spPr>
          <a:xfrm>
            <a:off x="928662" y="2214554"/>
            <a:ext cx="700092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err="1" smtClean="0">
                <a:solidFill>
                  <a:schemeClr val="bg1"/>
                </a:solidFill>
              </a:rPr>
              <a:t>Does</a:t>
            </a:r>
            <a:r>
              <a:rPr lang="es-ES" sz="2400" dirty="0" smtClean="0">
                <a:solidFill>
                  <a:schemeClr val="bg1"/>
                </a:solidFill>
              </a:rPr>
              <a:t> </a:t>
            </a:r>
            <a:r>
              <a:rPr lang="es-ES" sz="2400" dirty="0" err="1" smtClean="0">
                <a:solidFill>
                  <a:schemeClr val="bg1"/>
                </a:solidFill>
              </a:rPr>
              <a:t>English</a:t>
            </a:r>
            <a:r>
              <a:rPr lang="es-ES" sz="2400" dirty="0" smtClean="0">
                <a:solidFill>
                  <a:schemeClr val="bg1"/>
                </a:solidFill>
              </a:rPr>
              <a:t> </a:t>
            </a:r>
            <a:r>
              <a:rPr lang="es-ES" sz="2400" dirty="0" err="1" smtClean="0">
                <a:solidFill>
                  <a:schemeClr val="bg1"/>
                </a:solidFill>
              </a:rPr>
              <a:t>play</a:t>
            </a:r>
            <a:r>
              <a:rPr lang="es-ES" sz="2400" dirty="0" smtClean="0">
                <a:solidFill>
                  <a:schemeClr val="bg1"/>
                </a:solidFill>
              </a:rPr>
              <a:t> a role in </a:t>
            </a:r>
            <a:r>
              <a:rPr lang="es-ES" sz="2400" dirty="0" err="1" smtClean="0">
                <a:solidFill>
                  <a:schemeClr val="bg1"/>
                </a:solidFill>
              </a:rPr>
              <a:t>the</a:t>
            </a:r>
            <a:r>
              <a:rPr lang="es-ES" sz="2400" dirty="0" smtClean="0">
                <a:solidFill>
                  <a:schemeClr val="bg1"/>
                </a:solidFill>
              </a:rPr>
              <a:t> </a:t>
            </a:r>
            <a:r>
              <a:rPr lang="es-ES" sz="2400" dirty="0" err="1" smtClean="0">
                <a:solidFill>
                  <a:schemeClr val="bg1"/>
                </a:solidFill>
              </a:rPr>
              <a:t>economic</a:t>
            </a:r>
            <a:r>
              <a:rPr lang="es-ES" sz="2400" dirty="0" smtClean="0">
                <a:solidFill>
                  <a:schemeClr val="bg1"/>
                </a:solidFill>
              </a:rPr>
              <a:t>, social, and </a:t>
            </a:r>
            <a:r>
              <a:rPr lang="es-ES" sz="2400" dirty="0" err="1" smtClean="0">
                <a:solidFill>
                  <a:schemeClr val="bg1"/>
                </a:solidFill>
              </a:rPr>
              <a:t>intellectual</a:t>
            </a:r>
            <a:r>
              <a:rPr lang="es-ES" sz="2400" dirty="0" smtClean="0">
                <a:solidFill>
                  <a:schemeClr val="bg1"/>
                </a:solidFill>
              </a:rPr>
              <a:t> </a:t>
            </a:r>
            <a:r>
              <a:rPr lang="es-ES" sz="2400" dirty="0" err="1" smtClean="0">
                <a:solidFill>
                  <a:schemeClr val="bg1"/>
                </a:solidFill>
              </a:rPr>
              <a:t>development</a:t>
            </a:r>
            <a:r>
              <a:rPr lang="es-ES" sz="2400" dirty="0" smtClean="0">
                <a:solidFill>
                  <a:schemeClr val="bg1"/>
                </a:solidFill>
              </a:rPr>
              <a:t> of </a:t>
            </a:r>
            <a:r>
              <a:rPr lang="es-ES" sz="2400" dirty="0" err="1" smtClean="0">
                <a:solidFill>
                  <a:schemeClr val="bg1"/>
                </a:solidFill>
              </a:rPr>
              <a:t>teachers</a:t>
            </a:r>
            <a:r>
              <a:rPr lang="es-ES" sz="2400" dirty="0" smtClean="0">
                <a:solidFill>
                  <a:schemeClr val="bg1"/>
                </a:solidFill>
              </a:rPr>
              <a:t> at Madre María Berenice </a:t>
            </a:r>
            <a:r>
              <a:rPr lang="es-ES" sz="2400" dirty="0" err="1" smtClean="0">
                <a:solidFill>
                  <a:schemeClr val="bg1"/>
                </a:solidFill>
              </a:rPr>
              <a:t>School</a:t>
            </a:r>
            <a:r>
              <a:rPr lang="es-ES" sz="2400" dirty="0" smtClean="0">
                <a:solidFill>
                  <a:schemeClr val="bg1"/>
                </a:solidFill>
              </a:rPr>
              <a:t>, Quito, </a:t>
            </a:r>
            <a:r>
              <a:rPr lang="es-ES" sz="2400" dirty="0" err="1" smtClean="0">
                <a:solidFill>
                  <a:schemeClr val="bg1"/>
                </a:solidFill>
              </a:rPr>
              <a:t>September</a:t>
            </a:r>
            <a:r>
              <a:rPr lang="es-ES" sz="2400" dirty="0" smtClean="0">
                <a:solidFill>
                  <a:schemeClr val="bg1"/>
                </a:solidFill>
              </a:rPr>
              <a:t> 2010?</a:t>
            </a:r>
            <a:endParaRPr lang="es-ES" sz="2400" dirty="0">
              <a:solidFill>
                <a:schemeClr val="bg1"/>
              </a:solidFill>
            </a:endParaRPr>
          </a:p>
        </p:txBody>
      </p:sp>
      <p:pic>
        <p:nvPicPr>
          <p:cNvPr id="6" name="Imagen 21"/>
          <p:cNvPicPr>
            <a:picLocks noChangeAspect="1"/>
          </p:cNvPicPr>
          <p:nvPr/>
        </p:nvPicPr>
        <p:blipFill>
          <a:blip r:embed="rId2"/>
          <a:srcRect/>
          <a:stretch>
            <a:fillRect/>
          </a:stretch>
        </p:blipFill>
        <p:spPr bwMode="auto">
          <a:xfrm>
            <a:off x="3071802" y="3786190"/>
            <a:ext cx="2928958" cy="22637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571604" y="428604"/>
            <a:ext cx="500297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sz="5400" b="1" spc="50" dirty="0" smtClean="0">
                <a:ln w="11430"/>
                <a:solidFill>
                  <a:schemeClr val="accent6"/>
                </a:solidFill>
                <a:effectLst>
                  <a:outerShdw blurRad="76200" dist="50800" dir="5400000" algn="tl" rotWithShape="0">
                    <a:srgbClr val="000000">
                      <a:alpha val="65000"/>
                    </a:srgbClr>
                  </a:outerShdw>
                </a:effectLst>
              </a:rPr>
              <a:t>VARIABLES</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10 Rectángulo redondeado"/>
          <p:cNvSpPr/>
          <p:nvPr/>
        </p:nvSpPr>
        <p:spPr>
          <a:xfrm>
            <a:off x="1428728" y="2571744"/>
            <a:ext cx="2357454" cy="121444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C00000"/>
                </a:solidFill>
              </a:rPr>
              <a:t>INDEPENDENT  VARIABLE</a:t>
            </a:r>
            <a:endParaRPr lang="es-ES" dirty="0">
              <a:solidFill>
                <a:srgbClr val="C00000"/>
              </a:solidFill>
            </a:endParaRPr>
          </a:p>
        </p:txBody>
      </p:sp>
      <p:sp>
        <p:nvSpPr>
          <p:cNvPr id="12" name="11 Rectángulo redondeado"/>
          <p:cNvSpPr/>
          <p:nvPr/>
        </p:nvSpPr>
        <p:spPr>
          <a:xfrm>
            <a:off x="4500562" y="4643446"/>
            <a:ext cx="3357586" cy="121444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solidFill>
              </a:rPr>
              <a:t>THE ECONOMIC, SOCIAL AND INTELLECTUAL DEVELOPMENT AT MADRE MARIA BERENICE SCHOOL</a:t>
            </a:r>
            <a:endParaRPr lang="es-ES" dirty="0">
              <a:solidFill>
                <a:schemeClr val="bg1"/>
              </a:solidFill>
            </a:endParaRPr>
          </a:p>
        </p:txBody>
      </p:sp>
      <p:sp>
        <p:nvSpPr>
          <p:cNvPr id="13" name="12 Rectángulo redondeado"/>
          <p:cNvSpPr/>
          <p:nvPr/>
        </p:nvSpPr>
        <p:spPr>
          <a:xfrm>
            <a:off x="1357290" y="4643446"/>
            <a:ext cx="2357454" cy="121444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solidFill>
              </a:rPr>
              <a:t>THE ENGLISH LANGUAGE ROLE</a:t>
            </a:r>
            <a:endParaRPr lang="es-ES" dirty="0">
              <a:solidFill>
                <a:schemeClr val="bg1"/>
              </a:solidFill>
            </a:endParaRPr>
          </a:p>
        </p:txBody>
      </p:sp>
      <p:sp>
        <p:nvSpPr>
          <p:cNvPr id="14" name="13 Rectángulo redondeado"/>
          <p:cNvSpPr/>
          <p:nvPr/>
        </p:nvSpPr>
        <p:spPr>
          <a:xfrm>
            <a:off x="5000628" y="2571744"/>
            <a:ext cx="2357454" cy="121444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C00000"/>
                </a:solidFill>
              </a:rPr>
              <a:t>DEPENDENT  VARIABLE</a:t>
            </a:r>
            <a:endParaRPr lang="es-ES" dirty="0">
              <a:solidFill>
                <a:srgbClr val="C00000"/>
              </a:solidFill>
            </a:endParaRPr>
          </a:p>
        </p:txBody>
      </p:sp>
      <p:sp>
        <p:nvSpPr>
          <p:cNvPr id="15" name="14 Flecha abajo"/>
          <p:cNvSpPr/>
          <p:nvPr/>
        </p:nvSpPr>
        <p:spPr>
          <a:xfrm>
            <a:off x="2143108" y="3786190"/>
            <a:ext cx="714380" cy="857256"/>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abajo"/>
          <p:cNvSpPr/>
          <p:nvPr/>
        </p:nvSpPr>
        <p:spPr>
          <a:xfrm>
            <a:off x="5786446" y="3786190"/>
            <a:ext cx="714380" cy="857256"/>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1142976" y="1428736"/>
            <a:ext cx="6858048" cy="707886"/>
          </a:xfrm>
          <a:prstGeom prst="rect">
            <a:avLst/>
          </a:prstGeom>
          <a:noFill/>
        </p:spPr>
        <p:txBody>
          <a:bodyPr wrap="square" rtlCol="0">
            <a:spAutoFit/>
          </a:bodyPr>
          <a:lstStyle/>
          <a:p>
            <a:r>
              <a:rPr lang="en-US" sz="2000" dirty="0" smtClean="0"/>
              <a:t>Does English play a role in the economic, social, and intellectual development of teachers?</a:t>
            </a:r>
            <a:endParaRPr lang="en-US" sz="20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down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strips(downLeft)">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13" grpId="0" animBg="1"/>
      <p:bldP spid="14" grpId="0" animBg="1"/>
      <p:bldP spid="15" grpId="0" animBg="1"/>
      <p:bldP spid="1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ergamino horizontal"/>
          <p:cNvSpPr/>
          <p:nvPr/>
        </p:nvSpPr>
        <p:spPr>
          <a:xfrm>
            <a:off x="2143108" y="428604"/>
            <a:ext cx="5072098" cy="128588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OBJECTIVES</a:t>
            </a:r>
            <a:endParaRPr lang="es-ES" sz="3200" dirty="0"/>
          </a:p>
        </p:txBody>
      </p:sp>
      <p:sp>
        <p:nvSpPr>
          <p:cNvPr id="4" name="3 Pergamino horizontal"/>
          <p:cNvSpPr/>
          <p:nvPr/>
        </p:nvSpPr>
        <p:spPr>
          <a:xfrm>
            <a:off x="642910" y="2143116"/>
            <a:ext cx="1928826" cy="1071570"/>
          </a:xfrm>
          <a:prstGeom prst="horizontalScroll">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accent6"/>
                </a:solidFill>
              </a:rPr>
              <a:t>GENERAL</a:t>
            </a:r>
            <a:endParaRPr lang="es-ES" sz="2800" dirty="0">
              <a:solidFill>
                <a:schemeClr val="accent6"/>
              </a:solidFill>
            </a:endParaRPr>
          </a:p>
        </p:txBody>
      </p:sp>
      <p:sp>
        <p:nvSpPr>
          <p:cNvPr id="5" name="4 Pergamino horizontal"/>
          <p:cNvSpPr/>
          <p:nvPr/>
        </p:nvSpPr>
        <p:spPr>
          <a:xfrm>
            <a:off x="714348" y="4357694"/>
            <a:ext cx="1928826" cy="1071570"/>
          </a:xfrm>
          <a:prstGeom prst="horizontalScroll">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6"/>
                </a:solidFill>
              </a:rPr>
              <a:t>SPECIFIC</a:t>
            </a:r>
            <a:endParaRPr lang="es-ES" sz="2400" dirty="0">
              <a:solidFill>
                <a:schemeClr val="accent6"/>
              </a:solidFill>
            </a:endParaRPr>
          </a:p>
        </p:txBody>
      </p:sp>
      <p:sp>
        <p:nvSpPr>
          <p:cNvPr id="6" name="5 Rectángulo"/>
          <p:cNvSpPr/>
          <p:nvPr/>
        </p:nvSpPr>
        <p:spPr>
          <a:xfrm>
            <a:off x="3000364" y="2000240"/>
            <a:ext cx="5500726" cy="15001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0070C0"/>
                </a:solidFill>
              </a:rPr>
              <a:t>To establish the benefits of English in teachers at Madre </a:t>
            </a:r>
            <a:r>
              <a:rPr lang="en-US" sz="2400" dirty="0" err="1" smtClean="0">
                <a:solidFill>
                  <a:srgbClr val="0070C0"/>
                </a:solidFill>
              </a:rPr>
              <a:t>María</a:t>
            </a:r>
            <a:r>
              <a:rPr lang="en-US" sz="2400" dirty="0" smtClean="0">
                <a:solidFill>
                  <a:srgbClr val="0070C0"/>
                </a:solidFill>
              </a:rPr>
              <a:t> </a:t>
            </a:r>
            <a:r>
              <a:rPr lang="en-US" sz="2400" dirty="0" err="1" smtClean="0">
                <a:solidFill>
                  <a:srgbClr val="0070C0"/>
                </a:solidFill>
              </a:rPr>
              <a:t>Berenice</a:t>
            </a:r>
            <a:r>
              <a:rPr lang="en-US" sz="2400" dirty="0" smtClean="0">
                <a:solidFill>
                  <a:srgbClr val="0070C0"/>
                </a:solidFill>
              </a:rPr>
              <a:t> School.</a:t>
            </a:r>
            <a:endParaRPr lang="en-US" sz="2400" dirty="0">
              <a:solidFill>
                <a:srgbClr val="0070C0"/>
              </a:solidFill>
            </a:endParaRPr>
          </a:p>
        </p:txBody>
      </p:sp>
      <p:sp>
        <p:nvSpPr>
          <p:cNvPr id="7" name="6 Rectángulo"/>
          <p:cNvSpPr/>
          <p:nvPr/>
        </p:nvSpPr>
        <p:spPr>
          <a:xfrm>
            <a:off x="3000364" y="3929066"/>
            <a:ext cx="5500726" cy="250033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0070C0"/>
                </a:solidFill>
              </a:rPr>
              <a:t>*To investigate the improvement of the quality of life of English speaking teachers at Madre </a:t>
            </a:r>
            <a:r>
              <a:rPr lang="en-US" dirty="0" err="1" smtClean="0">
                <a:solidFill>
                  <a:srgbClr val="0070C0"/>
                </a:solidFill>
              </a:rPr>
              <a:t>María</a:t>
            </a:r>
            <a:r>
              <a:rPr lang="en-US" dirty="0" smtClean="0">
                <a:solidFill>
                  <a:srgbClr val="0070C0"/>
                </a:solidFill>
              </a:rPr>
              <a:t> </a:t>
            </a:r>
            <a:r>
              <a:rPr lang="en-US" dirty="0" err="1" smtClean="0">
                <a:solidFill>
                  <a:srgbClr val="0070C0"/>
                </a:solidFill>
              </a:rPr>
              <a:t>Berenice</a:t>
            </a:r>
            <a:r>
              <a:rPr lang="en-US" dirty="0" smtClean="0">
                <a:solidFill>
                  <a:srgbClr val="0070C0"/>
                </a:solidFill>
              </a:rPr>
              <a:t> School.</a:t>
            </a:r>
          </a:p>
          <a:p>
            <a:pPr algn="just"/>
            <a:r>
              <a:rPr lang="en-US" dirty="0" smtClean="0">
                <a:solidFill>
                  <a:srgbClr val="0070C0"/>
                </a:solidFill>
              </a:rPr>
              <a:t>*To know the intellectual progress of English speaking teachers at Madre </a:t>
            </a:r>
            <a:r>
              <a:rPr lang="en-US" dirty="0" err="1" smtClean="0">
                <a:solidFill>
                  <a:srgbClr val="0070C0"/>
                </a:solidFill>
              </a:rPr>
              <a:t>María</a:t>
            </a:r>
            <a:r>
              <a:rPr lang="en-US" dirty="0" smtClean="0">
                <a:solidFill>
                  <a:srgbClr val="0070C0"/>
                </a:solidFill>
              </a:rPr>
              <a:t> </a:t>
            </a:r>
            <a:r>
              <a:rPr lang="en-US" dirty="0" err="1" smtClean="0">
                <a:solidFill>
                  <a:srgbClr val="0070C0"/>
                </a:solidFill>
              </a:rPr>
              <a:t>Berenice</a:t>
            </a:r>
            <a:r>
              <a:rPr lang="en-US" dirty="0" smtClean="0">
                <a:solidFill>
                  <a:srgbClr val="0070C0"/>
                </a:solidFill>
              </a:rPr>
              <a:t> School.</a:t>
            </a:r>
          </a:p>
          <a:p>
            <a:pPr algn="just"/>
            <a:r>
              <a:rPr lang="en-US" dirty="0" smtClean="0">
                <a:solidFill>
                  <a:srgbClr val="0070C0"/>
                </a:solidFill>
              </a:rPr>
              <a:t>*To establish the benefits of applying English when teachers at Madre </a:t>
            </a:r>
            <a:r>
              <a:rPr lang="en-US" dirty="0" err="1" smtClean="0">
                <a:solidFill>
                  <a:srgbClr val="0070C0"/>
                </a:solidFill>
              </a:rPr>
              <a:t>María</a:t>
            </a:r>
            <a:r>
              <a:rPr lang="en-US" dirty="0" smtClean="0">
                <a:solidFill>
                  <a:srgbClr val="0070C0"/>
                </a:solidFill>
              </a:rPr>
              <a:t> </a:t>
            </a:r>
            <a:r>
              <a:rPr lang="en-US" dirty="0" err="1" smtClean="0">
                <a:solidFill>
                  <a:srgbClr val="0070C0"/>
                </a:solidFill>
              </a:rPr>
              <a:t>Berenice</a:t>
            </a:r>
            <a:r>
              <a:rPr lang="en-US" dirty="0" smtClean="0">
                <a:solidFill>
                  <a:srgbClr val="0070C0"/>
                </a:solidFill>
              </a:rPr>
              <a:t> School need to get employment.</a:t>
            </a:r>
            <a:endParaRPr lang="en-US" dirty="0">
              <a:solidFill>
                <a:srgbClr val="0070C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43042" y="642918"/>
            <a:ext cx="6572296"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ES" sz="2800" dirty="0" smtClean="0">
                <a:solidFill>
                  <a:schemeClr val="accent6">
                    <a:lumMod val="50000"/>
                  </a:schemeClr>
                </a:solidFill>
              </a:rPr>
              <a:t>JUSTIFICATION</a:t>
            </a:r>
            <a:endParaRPr lang="es-ES" sz="2800" dirty="0">
              <a:solidFill>
                <a:schemeClr val="accent6">
                  <a:lumMod val="50000"/>
                </a:schemeClr>
              </a:solidFill>
            </a:endParaRPr>
          </a:p>
        </p:txBody>
      </p:sp>
      <p:sp>
        <p:nvSpPr>
          <p:cNvPr id="3" name="2 CuadroTexto"/>
          <p:cNvSpPr txBox="1"/>
          <p:nvPr/>
        </p:nvSpPr>
        <p:spPr>
          <a:xfrm>
            <a:off x="1071538" y="1500174"/>
            <a:ext cx="7500990" cy="34163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400" dirty="0" smtClean="0">
                <a:solidFill>
                  <a:srgbClr val="0070C0"/>
                </a:solidFill>
              </a:rPr>
              <a:t>Nowadays our world is globalized and technological; computers, calculators, televisions, medical machines, dictionaries, books are made in countries where English is spoken.  Our future improves with the learning of English because documents from instructions to cook to instructions to manage complex machines are expressed in English.  People need to do business, meet people or just study, and English is the second most spoken language around the world, it is a universal language.</a:t>
            </a:r>
            <a:endParaRPr lang="en-US" sz="2400" dirty="0">
              <a:solidFill>
                <a:srgbClr val="0070C0"/>
              </a:solidFill>
            </a:endParaRPr>
          </a:p>
        </p:txBody>
      </p:sp>
      <p:pic>
        <p:nvPicPr>
          <p:cNvPr id="4" name="Imagen 3"/>
          <p:cNvPicPr>
            <a:picLocks noChangeAspect="1"/>
          </p:cNvPicPr>
          <p:nvPr/>
        </p:nvPicPr>
        <p:blipFill>
          <a:blip r:embed="rId2"/>
          <a:srcRect/>
          <a:stretch>
            <a:fillRect/>
          </a:stretch>
        </p:blipFill>
        <p:spPr bwMode="auto">
          <a:xfrm>
            <a:off x="3428992" y="4929198"/>
            <a:ext cx="2000264" cy="1730228"/>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728" y="857232"/>
            <a:ext cx="5226367" cy="923330"/>
          </a:xfrm>
          <a:prstGeom prst="rect">
            <a:avLst/>
          </a:prstGeom>
          <a:noFill/>
        </p:spPr>
        <p:txBody>
          <a:bodyPr wrap="none" lIns="91440" tIns="45720" rIns="91440" bIns="45720">
            <a:spAutoFit/>
          </a:bodyPr>
          <a:lstStyle/>
          <a:p>
            <a:pPr algn="ctr"/>
            <a:r>
              <a:rPr lang="es-ES" sz="5400" b="1" dirty="0" smtClean="0">
                <a:ln w="1905"/>
                <a:solidFill>
                  <a:schemeClr val="bg2">
                    <a:lumMod val="25000"/>
                  </a:schemeClr>
                </a:solidFill>
                <a:effectLst>
                  <a:innerShdw blurRad="69850" dist="43180" dir="5400000">
                    <a:srgbClr val="000000">
                      <a:alpha val="65000"/>
                    </a:srgbClr>
                  </a:innerShdw>
                </a:effectLst>
              </a:rPr>
              <a:t>        PART TWO</a:t>
            </a:r>
            <a:endParaRPr lang="es-ES" sz="5400" b="1" cap="none" spc="0" dirty="0">
              <a:ln w="1905"/>
              <a:solidFill>
                <a:schemeClr val="bg2">
                  <a:lumMod val="25000"/>
                </a:schemeClr>
              </a:solidFill>
              <a:effectLst>
                <a:innerShdw blurRad="69850" dist="43180" dir="5400000">
                  <a:srgbClr val="000000">
                    <a:alpha val="65000"/>
                  </a:srgbClr>
                </a:innerShdw>
              </a:effectLst>
            </a:endParaRPr>
          </a:p>
        </p:txBody>
      </p:sp>
      <p:pic>
        <p:nvPicPr>
          <p:cNvPr id="3" name="Imagen 15"/>
          <p:cNvPicPr>
            <a:picLocks noChangeAspect="1"/>
          </p:cNvPicPr>
          <p:nvPr/>
        </p:nvPicPr>
        <p:blipFill>
          <a:blip r:embed="rId2"/>
          <a:srcRect/>
          <a:stretch>
            <a:fillRect/>
          </a:stretch>
        </p:blipFill>
        <p:spPr bwMode="auto">
          <a:xfrm>
            <a:off x="2857488" y="4000504"/>
            <a:ext cx="3071834" cy="1365252"/>
          </a:xfrm>
          <a:prstGeom prst="rect">
            <a:avLst/>
          </a:prstGeom>
          <a:noFill/>
          <a:ln w="9525">
            <a:noFill/>
            <a:miter lim="800000"/>
            <a:headEnd/>
            <a:tailEnd/>
          </a:ln>
        </p:spPr>
      </p:pic>
      <p:sp>
        <p:nvSpPr>
          <p:cNvPr id="4" name="3 CuadroTexto"/>
          <p:cNvSpPr txBox="1"/>
          <p:nvPr/>
        </p:nvSpPr>
        <p:spPr>
          <a:xfrm>
            <a:off x="1071538" y="2571744"/>
            <a:ext cx="7286676" cy="646331"/>
          </a:xfrm>
          <a:prstGeom prst="rect">
            <a:avLst/>
          </a:prstGeom>
          <a:noFill/>
        </p:spPr>
        <p:txBody>
          <a:bodyPr wrap="square" rtlCol="0">
            <a:spAutoFit/>
          </a:bodyPr>
          <a:lstStyle/>
          <a:p>
            <a:pPr algn="just"/>
            <a:r>
              <a:rPr lang="es-ES" sz="3600" dirty="0" smtClean="0">
                <a:solidFill>
                  <a:srgbClr val="00B0F0"/>
                </a:solidFill>
              </a:rPr>
              <a:t>    THEORETICAL FRAMEWORK</a:t>
            </a:r>
            <a:endParaRPr lang="es-ES" sz="3600" dirty="0">
              <a:solidFill>
                <a:srgbClr val="00B0F0"/>
              </a:solidFill>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amond(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000100" y="4286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7 Grupo"/>
          <p:cNvGrpSpPr/>
          <p:nvPr/>
        </p:nvGrpSpPr>
        <p:grpSpPr>
          <a:xfrm>
            <a:off x="1000100" y="4214818"/>
            <a:ext cx="1039018" cy="1484312"/>
            <a:chOff x="1" y="2578507"/>
            <a:chExt cx="1039018" cy="1484312"/>
          </a:xfrm>
        </p:grpSpPr>
        <p:sp>
          <p:nvSpPr>
            <p:cNvPr id="9" name="8 Cheurón"/>
            <p:cNvSpPr/>
            <p:nvPr/>
          </p:nvSpPr>
          <p:spPr>
            <a:xfrm rot="5400000">
              <a:off x="-222646" y="2801154"/>
              <a:ext cx="1484312" cy="1039018"/>
            </a:xfrm>
            <a:prstGeom prst="chevron">
              <a:avLst/>
            </a:prstGeom>
            <a:solidFill>
              <a:schemeClr val="accent4">
                <a:lumMod val="60000"/>
                <a:lumOff val="4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dirty="0"/>
            </a:p>
          </p:txBody>
        </p:sp>
        <p:sp>
          <p:nvSpPr>
            <p:cNvPr id="10" name="Cheuró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s-ES" sz="2500" kern="1200" dirty="0"/>
            </a:p>
          </p:txBody>
        </p:sp>
      </p:grpSp>
      <p:grpSp>
        <p:nvGrpSpPr>
          <p:cNvPr id="11" name="10 Grupo"/>
          <p:cNvGrpSpPr/>
          <p:nvPr/>
        </p:nvGrpSpPr>
        <p:grpSpPr>
          <a:xfrm>
            <a:off x="1071538" y="5373688"/>
            <a:ext cx="1039018" cy="1484312"/>
            <a:chOff x="1" y="2578507"/>
            <a:chExt cx="1039018" cy="1484312"/>
          </a:xfrm>
        </p:grpSpPr>
        <p:sp>
          <p:nvSpPr>
            <p:cNvPr id="12" name="11 Cheurón"/>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uró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s-ES" sz="2500" kern="1200" dirty="0"/>
            </a:p>
          </p:txBody>
        </p:sp>
      </p:grpSp>
      <p:grpSp>
        <p:nvGrpSpPr>
          <p:cNvPr id="14" name="13 Grupo"/>
          <p:cNvGrpSpPr/>
          <p:nvPr/>
        </p:nvGrpSpPr>
        <p:grpSpPr>
          <a:xfrm>
            <a:off x="2071670" y="4214818"/>
            <a:ext cx="5056981" cy="964803"/>
            <a:chOff x="1039018" y="2578507"/>
            <a:chExt cx="5056981" cy="964803"/>
          </a:xfrm>
        </p:grpSpPr>
        <p:sp>
          <p:nvSpPr>
            <p:cNvPr id="15" name="14 Redondear rectángulo de esquina del mismo lado"/>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dondear rectángulo de esquina del mismo lado 4"/>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s-ES" sz="2700" kern="1200"/>
            </a:p>
            <a:p>
              <a:pPr marL="228600" lvl="1" indent="-228600" algn="l" defTabSz="1200150">
                <a:lnSpc>
                  <a:spcPct val="90000"/>
                </a:lnSpc>
                <a:spcBef>
                  <a:spcPct val="0"/>
                </a:spcBef>
                <a:spcAft>
                  <a:spcPct val="15000"/>
                </a:spcAft>
                <a:buChar char="••"/>
              </a:pPr>
              <a:endParaRPr lang="es-ES" sz="2700" kern="1200"/>
            </a:p>
          </p:txBody>
        </p:sp>
      </p:grpSp>
      <p:grpSp>
        <p:nvGrpSpPr>
          <p:cNvPr id="17" name="16 Grupo"/>
          <p:cNvGrpSpPr/>
          <p:nvPr/>
        </p:nvGrpSpPr>
        <p:grpSpPr>
          <a:xfrm>
            <a:off x="2143108" y="5357826"/>
            <a:ext cx="5056981" cy="964803"/>
            <a:chOff x="1039018" y="2578507"/>
            <a:chExt cx="5056981" cy="964803"/>
          </a:xfrm>
        </p:grpSpPr>
        <p:sp>
          <p:nvSpPr>
            <p:cNvPr id="18" name="17 Redondear rectángulo de esquina del mismo lado"/>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dondear rectángulo de esquina del mismo lado 4"/>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s-ES" sz="2700" kern="1200"/>
            </a:p>
            <a:p>
              <a:pPr marL="228600" lvl="1" indent="-228600" algn="l" defTabSz="1200150">
                <a:lnSpc>
                  <a:spcPct val="90000"/>
                </a:lnSpc>
                <a:spcBef>
                  <a:spcPct val="0"/>
                </a:spcBef>
                <a:spcAft>
                  <a:spcPct val="15000"/>
                </a:spcAft>
                <a:buChar char="••"/>
              </a:pPr>
              <a:endParaRPr lang="es-ES" sz="2700" kern="1200"/>
            </a:p>
          </p:txBody>
        </p:sp>
      </p:grpSp>
      <p:sp>
        <p:nvSpPr>
          <p:cNvPr id="20" name="19 CuadroTexto"/>
          <p:cNvSpPr txBox="1"/>
          <p:nvPr/>
        </p:nvSpPr>
        <p:spPr>
          <a:xfrm>
            <a:off x="928662" y="4714884"/>
            <a:ext cx="1214446" cy="584775"/>
          </a:xfrm>
          <a:prstGeom prst="rect">
            <a:avLst/>
          </a:prstGeom>
          <a:noFill/>
        </p:spPr>
        <p:txBody>
          <a:bodyPr wrap="square" rtlCol="0">
            <a:spAutoFit/>
          </a:bodyPr>
          <a:lstStyle/>
          <a:p>
            <a:pPr algn="ctr"/>
            <a:r>
              <a:rPr lang="es-ES" sz="1600" dirty="0" smtClean="0"/>
              <a:t>CHAPTER</a:t>
            </a:r>
          </a:p>
          <a:p>
            <a:pPr algn="ctr"/>
            <a:r>
              <a:rPr lang="es-ES" sz="1600" dirty="0" smtClean="0"/>
              <a:t>IV</a:t>
            </a:r>
            <a:endParaRPr lang="es-ES" sz="1600" dirty="0"/>
          </a:p>
        </p:txBody>
      </p:sp>
      <p:sp>
        <p:nvSpPr>
          <p:cNvPr id="21" name="20 CuadroTexto"/>
          <p:cNvSpPr txBox="1"/>
          <p:nvPr/>
        </p:nvSpPr>
        <p:spPr>
          <a:xfrm>
            <a:off x="1000100" y="5929330"/>
            <a:ext cx="1143008" cy="584775"/>
          </a:xfrm>
          <a:prstGeom prst="rect">
            <a:avLst/>
          </a:prstGeom>
          <a:noFill/>
        </p:spPr>
        <p:txBody>
          <a:bodyPr wrap="square" rtlCol="0">
            <a:spAutoFit/>
          </a:bodyPr>
          <a:lstStyle/>
          <a:p>
            <a:pPr algn="ctr"/>
            <a:r>
              <a:rPr lang="es-ES" sz="1600" dirty="0" smtClean="0"/>
              <a:t>CHAPTER</a:t>
            </a:r>
          </a:p>
          <a:p>
            <a:pPr algn="ctr"/>
            <a:r>
              <a:rPr lang="es-ES" sz="1600" dirty="0" smtClean="0"/>
              <a:t>V</a:t>
            </a:r>
            <a:endParaRPr lang="es-ES" sz="1600" dirty="0"/>
          </a:p>
        </p:txBody>
      </p:sp>
      <p:sp>
        <p:nvSpPr>
          <p:cNvPr id="22" name="21 CuadroTexto"/>
          <p:cNvSpPr txBox="1"/>
          <p:nvPr/>
        </p:nvSpPr>
        <p:spPr>
          <a:xfrm>
            <a:off x="2285984" y="4429132"/>
            <a:ext cx="4714908" cy="830997"/>
          </a:xfrm>
          <a:prstGeom prst="rect">
            <a:avLst/>
          </a:prstGeom>
          <a:noFill/>
        </p:spPr>
        <p:txBody>
          <a:bodyPr wrap="square" rtlCol="0">
            <a:spAutoFit/>
          </a:bodyPr>
          <a:lstStyle/>
          <a:p>
            <a:pPr algn="just">
              <a:buFont typeface="Arial" pitchFamily="34" charset="0"/>
              <a:buChar char="•"/>
            </a:pPr>
            <a:r>
              <a:rPr lang="es-ES" sz="1600" dirty="0" smtClean="0"/>
              <a:t>THE POSITIVE ROLE OF ENGLISH IN THE ECONOMIC, SOCIAL, AND INTELLECTUAL DEVELOPMENT OF ENGLISH SPEAKERS.</a:t>
            </a:r>
            <a:endParaRPr lang="es-ES" sz="1600" dirty="0"/>
          </a:p>
        </p:txBody>
      </p:sp>
      <p:sp>
        <p:nvSpPr>
          <p:cNvPr id="23" name="22 CuadroTexto"/>
          <p:cNvSpPr txBox="1"/>
          <p:nvPr/>
        </p:nvSpPr>
        <p:spPr>
          <a:xfrm>
            <a:off x="2285984" y="5572140"/>
            <a:ext cx="4714908" cy="338554"/>
          </a:xfrm>
          <a:prstGeom prst="rect">
            <a:avLst/>
          </a:prstGeom>
          <a:noFill/>
        </p:spPr>
        <p:txBody>
          <a:bodyPr wrap="square" rtlCol="0">
            <a:spAutoFit/>
          </a:bodyPr>
          <a:lstStyle/>
          <a:p>
            <a:pPr algn="just">
              <a:buFont typeface="Arial" pitchFamily="34" charset="0"/>
              <a:buChar char="•"/>
            </a:pPr>
            <a:r>
              <a:rPr lang="es-ES" sz="1600" dirty="0" smtClean="0"/>
              <a:t>OTHER CAUSES OF THE CORE PROBLEM</a:t>
            </a:r>
            <a:endParaRPr lang="es-ES" sz="1600" dirty="0"/>
          </a:p>
        </p:txBody>
      </p:sp>
    </p:spTree>
  </p:cSld>
  <p:clrMapOvr>
    <a:masterClrMapping/>
  </p:clrMapOvr>
  <p:transition>
    <p:wheel/>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1198</TotalTime>
  <Words>2219</Words>
  <Application>Microsoft Office PowerPoint</Application>
  <PresentationFormat>Presentación en pantalla (4:3)</PresentationFormat>
  <Paragraphs>283</Paragraphs>
  <Slides>32</Slides>
  <Notes>2</Notes>
  <HiddenSlides>0</HiddenSlides>
  <MMClips>0</MMClips>
  <ScaleCrop>false</ScaleCrop>
  <HeadingPairs>
    <vt:vector size="4" baseType="variant">
      <vt:variant>
        <vt:lpstr>Tema</vt:lpstr>
      </vt:variant>
      <vt:variant>
        <vt:i4>5</vt:i4>
      </vt:variant>
      <vt:variant>
        <vt:lpstr>Títulos de diapositiva</vt:lpstr>
      </vt:variant>
      <vt:variant>
        <vt:i4>32</vt:i4>
      </vt:variant>
    </vt:vector>
  </HeadingPairs>
  <TitlesOfParts>
    <vt:vector size="37" baseType="lpstr">
      <vt:lpstr>Tema de Office</vt:lpstr>
      <vt:lpstr>Flujo</vt:lpstr>
      <vt:lpstr>Viajes</vt:lpstr>
      <vt:lpstr>Opulento</vt:lpstr>
      <vt:lpstr>Mirador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dc:creator>
  <cp:lastModifiedBy>W</cp:lastModifiedBy>
  <cp:revision>105</cp:revision>
  <dcterms:created xsi:type="dcterms:W3CDTF">2012-06-08T15:26:52Z</dcterms:created>
  <dcterms:modified xsi:type="dcterms:W3CDTF">2012-07-19T22:46:32Z</dcterms:modified>
</cp:coreProperties>
</file>