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50.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52" r:id="rId2"/>
    <p:sldId id="295" r:id="rId3"/>
    <p:sldId id="338" r:id="rId4"/>
    <p:sldId id="296" r:id="rId5"/>
    <p:sldId id="297" r:id="rId6"/>
    <p:sldId id="298" r:id="rId7"/>
    <p:sldId id="299" r:id="rId8"/>
    <p:sldId id="340" r:id="rId9"/>
    <p:sldId id="360" r:id="rId10"/>
    <p:sldId id="361" r:id="rId11"/>
    <p:sldId id="301" r:id="rId12"/>
    <p:sldId id="341" r:id="rId13"/>
    <p:sldId id="302" r:id="rId14"/>
    <p:sldId id="303" r:id="rId15"/>
    <p:sldId id="304" r:id="rId16"/>
    <p:sldId id="305" r:id="rId17"/>
    <p:sldId id="306" r:id="rId18"/>
    <p:sldId id="307" r:id="rId19"/>
    <p:sldId id="308" r:id="rId20"/>
    <p:sldId id="309" r:id="rId21"/>
    <p:sldId id="337" r:id="rId22"/>
    <p:sldId id="311" r:id="rId23"/>
    <p:sldId id="342" r:id="rId24"/>
    <p:sldId id="312" r:id="rId25"/>
    <p:sldId id="313" r:id="rId26"/>
    <p:sldId id="314" r:id="rId27"/>
    <p:sldId id="343" r:id="rId28"/>
    <p:sldId id="315" r:id="rId29"/>
    <p:sldId id="316" r:id="rId30"/>
    <p:sldId id="317" r:id="rId31"/>
    <p:sldId id="318" r:id="rId32"/>
    <p:sldId id="344" r:id="rId33"/>
    <p:sldId id="319" r:id="rId34"/>
    <p:sldId id="320" r:id="rId35"/>
    <p:sldId id="355" r:id="rId36"/>
    <p:sldId id="321" r:id="rId37"/>
    <p:sldId id="356" r:id="rId38"/>
    <p:sldId id="322" r:id="rId39"/>
    <p:sldId id="324" r:id="rId40"/>
    <p:sldId id="358" r:id="rId41"/>
    <p:sldId id="349" r:id="rId42"/>
    <p:sldId id="359" r:id="rId43"/>
    <p:sldId id="348" r:id="rId44"/>
    <p:sldId id="325" r:id="rId45"/>
    <p:sldId id="326" r:id="rId46"/>
    <p:sldId id="327" r:id="rId47"/>
    <p:sldId id="328" r:id="rId48"/>
    <p:sldId id="350" r:id="rId49"/>
    <p:sldId id="329" r:id="rId50"/>
    <p:sldId id="331" r:id="rId51"/>
    <p:sldId id="351" r:id="rId52"/>
    <p:sldId id="346" r:id="rId53"/>
    <p:sldId id="333" r:id="rId54"/>
    <p:sldId id="334" r:id="rId55"/>
    <p:sldId id="335" r:id="rId56"/>
    <p:sldId id="347"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FFFFFF"/>
    <a:srgbClr val="6FB9D7"/>
    <a:srgbClr val="A19AD6"/>
    <a:srgbClr val="EC2C06"/>
    <a:srgbClr val="808080"/>
    <a:srgbClr val="969696"/>
    <a:srgbClr val="FF7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p:cViewPr varScale="1">
        <p:scale>
          <a:sx n="69" d="100"/>
          <a:sy n="69" d="100"/>
        </p:scale>
        <p:origin x="-1386"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_rels/data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_rels/data3.xml.rels><?xml version="1.0" encoding="UTF-8" standalone="yes"?>
<Relationships xmlns="http://schemas.openxmlformats.org/package/2006/relationships"><Relationship Id="rId1" Type="http://schemas.openxmlformats.org/officeDocument/2006/relationships/image" Target="../media/image7.png"/></Relationships>
</file>

<file path=ppt/diagrams/_rels/data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ata5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image" Target="../media/image140.png"/></Relationships>
</file>

<file path=ppt/diagrams/_rels/data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1" Type="http://schemas.openxmlformats.org/officeDocument/2006/relationships/image" Target="../media/image7.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57962C-CB9A-44AE-9BBC-6179BF51A93C}"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es-EC"/>
        </a:p>
      </dgm:t>
    </dgm:pt>
    <dgm:pt modelId="{F3D6FF53-3E69-430B-9973-DA0E2850C717}">
      <dgm:prSet phldrT="[Texto]"/>
      <dgm:spPr/>
      <dgm:t>
        <a:bodyPr/>
        <a:lstStyle/>
        <a:p>
          <a:r>
            <a:rPr lang="es-ES" dirty="0" smtClean="0"/>
            <a:t>Reseña Histórica</a:t>
          </a:r>
          <a:endParaRPr lang="es-EC" dirty="0"/>
        </a:p>
      </dgm:t>
    </dgm:pt>
    <dgm:pt modelId="{79F49E07-5CC3-42A0-B9D3-E893AFAB867B}" type="parTrans" cxnId="{553B155D-2D19-4E99-8282-4755EE286044}">
      <dgm:prSet/>
      <dgm:spPr/>
      <dgm:t>
        <a:bodyPr/>
        <a:lstStyle/>
        <a:p>
          <a:endParaRPr lang="es-EC"/>
        </a:p>
      </dgm:t>
    </dgm:pt>
    <dgm:pt modelId="{18AD27DB-FABF-40BD-85A9-584629999E6A}" type="sibTrans" cxnId="{553B155D-2D19-4E99-8282-4755EE286044}">
      <dgm:prSet/>
      <dgm:spPr/>
      <dgm:t>
        <a:bodyPr/>
        <a:lstStyle/>
        <a:p>
          <a:endParaRPr lang="es-EC"/>
        </a:p>
      </dgm:t>
    </dgm:pt>
    <dgm:pt modelId="{C9A5E873-B21E-4D4C-B4DD-B85C86930062}">
      <dgm:prSet phldrT="[Texto]"/>
      <dgm:spPr/>
      <dgm:t>
        <a:bodyPr/>
        <a:lstStyle/>
        <a:p>
          <a:r>
            <a:rPr lang="es-ES" dirty="0" smtClean="0"/>
            <a:t>En 1995, nace IGV Imprenta.</a:t>
          </a:r>
          <a:endParaRPr lang="es-EC" dirty="0"/>
        </a:p>
      </dgm:t>
    </dgm:pt>
    <dgm:pt modelId="{DD924C08-056D-46B6-BB32-A602529E921A}" type="parTrans" cxnId="{8A9B947C-8B4A-41E9-9583-39888DCB71BD}">
      <dgm:prSet/>
      <dgm:spPr/>
      <dgm:t>
        <a:bodyPr/>
        <a:lstStyle/>
        <a:p>
          <a:endParaRPr lang="es-EC"/>
        </a:p>
      </dgm:t>
    </dgm:pt>
    <dgm:pt modelId="{D7AE8C4B-1208-40D9-A99F-50B9DAF48FAF}" type="sibTrans" cxnId="{8A9B947C-8B4A-41E9-9583-39888DCB71BD}">
      <dgm:prSet/>
      <dgm:spPr/>
      <dgm:t>
        <a:bodyPr/>
        <a:lstStyle/>
        <a:p>
          <a:endParaRPr lang="es-EC"/>
        </a:p>
      </dgm:t>
    </dgm:pt>
    <dgm:pt modelId="{EB579ED7-71CD-48D3-A1D7-B77738FC71AD}">
      <dgm:prSet phldrT="[Texto]"/>
      <dgm:spPr/>
      <dgm:t>
        <a:bodyPr/>
        <a:lstStyle/>
        <a:p>
          <a:r>
            <a:rPr lang="es-ES" dirty="0" smtClean="0"/>
            <a:t>Giro del negocio</a:t>
          </a:r>
          <a:endParaRPr lang="es-EC" dirty="0"/>
        </a:p>
      </dgm:t>
    </dgm:pt>
    <dgm:pt modelId="{B508C08F-0315-4273-83A9-CF5F09DAA19D}" type="parTrans" cxnId="{F966D752-1F64-4C0C-BFB3-BF4125A02AA1}">
      <dgm:prSet/>
      <dgm:spPr/>
      <dgm:t>
        <a:bodyPr/>
        <a:lstStyle/>
        <a:p>
          <a:endParaRPr lang="es-EC"/>
        </a:p>
      </dgm:t>
    </dgm:pt>
    <dgm:pt modelId="{192FCB99-B5AD-4846-A1C2-7B87DD823270}" type="sibTrans" cxnId="{F966D752-1F64-4C0C-BFB3-BF4125A02AA1}">
      <dgm:prSet/>
      <dgm:spPr/>
      <dgm:t>
        <a:bodyPr/>
        <a:lstStyle/>
        <a:p>
          <a:endParaRPr lang="es-EC"/>
        </a:p>
      </dgm:t>
    </dgm:pt>
    <dgm:pt modelId="{3821A128-4294-4203-93C3-11B18AE5134C}">
      <dgm:prSet phldrT="[Texto]"/>
      <dgm:spPr/>
      <dgm:t>
        <a:bodyPr/>
        <a:lstStyle/>
        <a:p>
          <a:r>
            <a:rPr lang="es-ES" dirty="0" smtClean="0"/>
            <a:t>Sector gráfico en el mercado de Quito.</a:t>
          </a:r>
          <a:endParaRPr lang="es-EC" dirty="0"/>
        </a:p>
      </dgm:t>
    </dgm:pt>
    <dgm:pt modelId="{6E7F9634-59DC-4854-B2C5-F68E0F7962C0}" type="parTrans" cxnId="{668C35AF-5F2B-4BE9-B628-0C59965DD7DD}">
      <dgm:prSet/>
      <dgm:spPr/>
      <dgm:t>
        <a:bodyPr/>
        <a:lstStyle/>
        <a:p>
          <a:endParaRPr lang="es-EC"/>
        </a:p>
      </dgm:t>
    </dgm:pt>
    <dgm:pt modelId="{F5CB40A2-9162-43B2-A323-C1A4D7BEFB9C}" type="sibTrans" cxnId="{668C35AF-5F2B-4BE9-B628-0C59965DD7DD}">
      <dgm:prSet/>
      <dgm:spPr/>
      <dgm:t>
        <a:bodyPr/>
        <a:lstStyle/>
        <a:p>
          <a:endParaRPr lang="es-EC"/>
        </a:p>
      </dgm:t>
    </dgm:pt>
    <dgm:pt modelId="{778FFE21-821C-4653-9D14-011AF8570012}">
      <dgm:prSet phldrT="[Texto]"/>
      <dgm:spPr/>
      <dgm:t>
        <a:bodyPr/>
        <a:lstStyle/>
        <a:p>
          <a:r>
            <a:rPr lang="es-ES" dirty="0" smtClean="0"/>
            <a:t>1997 IG Imprenta – estructura familiar. </a:t>
          </a:r>
          <a:endParaRPr lang="es-EC" dirty="0"/>
        </a:p>
      </dgm:t>
    </dgm:pt>
    <dgm:pt modelId="{A9E5FB66-3AA8-4F50-8BB1-AC82B4D9837C}" type="parTrans" cxnId="{75C25358-0840-4F97-BC12-E0D38BB6A7F9}">
      <dgm:prSet/>
      <dgm:spPr/>
      <dgm:t>
        <a:bodyPr/>
        <a:lstStyle/>
        <a:p>
          <a:endParaRPr lang="es-EC"/>
        </a:p>
      </dgm:t>
    </dgm:pt>
    <dgm:pt modelId="{5EE8A3E8-03F3-48C1-AA01-69CDBAF50BD6}" type="sibTrans" cxnId="{75C25358-0840-4F97-BC12-E0D38BB6A7F9}">
      <dgm:prSet/>
      <dgm:spPr/>
      <dgm:t>
        <a:bodyPr/>
        <a:lstStyle/>
        <a:p>
          <a:endParaRPr lang="es-EC"/>
        </a:p>
      </dgm:t>
    </dgm:pt>
    <dgm:pt modelId="{B39F3FAA-873D-4FF9-B1B4-152CD2D02538}">
      <dgm:prSet phldrT="[Texto]"/>
      <dgm:spPr/>
      <dgm:t>
        <a:bodyPr/>
        <a:lstStyle/>
        <a:p>
          <a:r>
            <a:rPr lang="es-ES" dirty="0" smtClean="0"/>
            <a:t>Tres categorías:</a:t>
          </a:r>
          <a:endParaRPr lang="es-EC" dirty="0"/>
        </a:p>
      </dgm:t>
    </dgm:pt>
    <dgm:pt modelId="{8F7C1B0C-A44E-40B6-84AB-071457AB0A45}" type="parTrans" cxnId="{0C8B2F3A-44D8-48B1-8055-971FA9E19A44}">
      <dgm:prSet/>
      <dgm:spPr/>
      <dgm:t>
        <a:bodyPr/>
        <a:lstStyle/>
        <a:p>
          <a:endParaRPr lang="es-EC"/>
        </a:p>
      </dgm:t>
    </dgm:pt>
    <dgm:pt modelId="{D21BF452-AB9D-4891-9367-D0BF1C13C938}" type="sibTrans" cxnId="{0C8B2F3A-44D8-48B1-8055-971FA9E19A44}">
      <dgm:prSet/>
      <dgm:spPr/>
      <dgm:t>
        <a:bodyPr/>
        <a:lstStyle/>
        <a:p>
          <a:endParaRPr lang="es-EC"/>
        </a:p>
      </dgm:t>
    </dgm:pt>
    <dgm:pt modelId="{8B2F2751-55A4-4B92-8ED4-B2ECC30BCCEB}">
      <dgm:prSet phldrT="[Texto]"/>
      <dgm:spPr/>
      <dgm:t>
        <a:bodyPr/>
        <a:lstStyle/>
        <a:p>
          <a:r>
            <a:rPr lang="es-ES" dirty="0" smtClean="0"/>
            <a:t>GREMAGRAFI: 	Imprentas Artesanales</a:t>
          </a:r>
          <a:endParaRPr lang="es-EC" dirty="0"/>
        </a:p>
      </dgm:t>
    </dgm:pt>
    <dgm:pt modelId="{6A0BA886-9F70-4904-A9EE-2AB8A70C22DC}" type="parTrans" cxnId="{4C16DE4E-6845-4FFA-A40C-204D9D77FD2E}">
      <dgm:prSet/>
      <dgm:spPr/>
      <dgm:t>
        <a:bodyPr/>
        <a:lstStyle/>
        <a:p>
          <a:endParaRPr lang="es-EC"/>
        </a:p>
      </dgm:t>
    </dgm:pt>
    <dgm:pt modelId="{F2A577DB-3812-4424-B387-ECCEF3C23A55}" type="sibTrans" cxnId="{4C16DE4E-6845-4FFA-A40C-204D9D77FD2E}">
      <dgm:prSet/>
      <dgm:spPr/>
      <dgm:t>
        <a:bodyPr/>
        <a:lstStyle/>
        <a:p>
          <a:endParaRPr lang="es-EC"/>
        </a:p>
      </dgm:t>
    </dgm:pt>
    <dgm:pt modelId="{BE8E2FAE-75EE-4C1F-A216-DCF6C563000C}">
      <dgm:prSet phldrT="[Texto]"/>
      <dgm:spPr/>
      <dgm:t>
        <a:bodyPr/>
        <a:lstStyle/>
        <a:p>
          <a:r>
            <a:rPr lang="es-ES" dirty="0" smtClean="0"/>
            <a:t>AIG:			Asociación de Industria Gráfica</a:t>
          </a:r>
          <a:endParaRPr lang="es-EC" dirty="0"/>
        </a:p>
      </dgm:t>
    </dgm:pt>
    <dgm:pt modelId="{79430747-A43E-4467-A9BB-5020894B074D}" type="parTrans" cxnId="{B723DF95-8B23-4830-9CA9-3ECD4C152FF9}">
      <dgm:prSet/>
      <dgm:spPr/>
      <dgm:t>
        <a:bodyPr/>
        <a:lstStyle/>
        <a:p>
          <a:endParaRPr lang="es-EC"/>
        </a:p>
      </dgm:t>
    </dgm:pt>
    <dgm:pt modelId="{6A92C309-42A0-4F1A-8898-3E1E3A83EFF0}" type="sibTrans" cxnId="{B723DF95-8B23-4830-9CA9-3ECD4C152FF9}">
      <dgm:prSet/>
      <dgm:spPr/>
      <dgm:t>
        <a:bodyPr/>
        <a:lstStyle/>
        <a:p>
          <a:endParaRPr lang="es-EC"/>
        </a:p>
      </dgm:t>
    </dgm:pt>
    <dgm:pt modelId="{B5E0CB5D-7F92-494F-8F26-BDAC4A774AC7}">
      <dgm:prSet phldrT="[Texto]"/>
      <dgm:spPr/>
      <dgm:t>
        <a:bodyPr/>
        <a:lstStyle/>
        <a:p>
          <a:r>
            <a:rPr lang="es-ES" dirty="0" smtClean="0"/>
            <a:t>FIGE:		Federación de Industriales Gráficos</a:t>
          </a:r>
          <a:endParaRPr lang="es-EC" dirty="0"/>
        </a:p>
      </dgm:t>
    </dgm:pt>
    <dgm:pt modelId="{7CDA7627-BE17-4475-9388-0B6B19AB7592}" type="parTrans" cxnId="{5A6730E4-781D-49BF-B913-8554DC1D11A7}">
      <dgm:prSet/>
      <dgm:spPr/>
      <dgm:t>
        <a:bodyPr/>
        <a:lstStyle/>
        <a:p>
          <a:endParaRPr lang="es-EC"/>
        </a:p>
      </dgm:t>
    </dgm:pt>
    <dgm:pt modelId="{93A1575E-DC77-48A1-9B5C-CAC16C2DA0BF}" type="sibTrans" cxnId="{5A6730E4-781D-49BF-B913-8554DC1D11A7}">
      <dgm:prSet/>
      <dgm:spPr/>
      <dgm:t>
        <a:bodyPr/>
        <a:lstStyle/>
        <a:p>
          <a:endParaRPr lang="es-EC"/>
        </a:p>
      </dgm:t>
    </dgm:pt>
    <dgm:pt modelId="{F2AAFC09-17D2-449C-ADED-F49FC212E266}">
      <dgm:prSet phldrT="[Texto]"/>
      <dgm:spPr/>
      <dgm:t>
        <a:bodyPr/>
        <a:lstStyle/>
        <a:p>
          <a:r>
            <a:rPr lang="es-ES" dirty="0" smtClean="0"/>
            <a:t>Productos y Servicios</a:t>
          </a:r>
          <a:endParaRPr lang="es-EC" dirty="0"/>
        </a:p>
      </dgm:t>
    </dgm:pt>
    <dgm:pt modelId="{8BA7EDBF-B8A2-40D9-B419-CF890DFFE467}" type="parTrans" cxnId="{F3053DF7-E1F2-49E1-A9AD-9D2EF98874A3}">
      <dgm:prSet/>
      <dgm:spPr/>
      <dgm:t>
        <a:bodyPr/>
        <a:lstStyle/>
        <a:p>
          <a:endParaRPr lang="es-EC"/>
        </a:p>
      </dgm:t>
    </dgm:pt>
    <dgm:pt modelId="{2FB4F186-F4D6-4B64-8E59-AB09D12F82C6}" type="sibTrans" cxnId="{F3053DF7-E1F2-49E1-A9AD-9D2EF98874A3}">
      <dgm:prSet/>
      <dgm:spPr/>
      <dgm:t>
        <a:bodyPr/>
        <a:lstStyle/>
        <a:p>
          <a:endParaRPr lang="es-EC"/>
        </a:p>
      </dgm:t>
    </dgm:pt>
    <dgm:pt modelId="{26E4DF7A-F130-4BB4-999F-670730A4BA80}">
      <dgm:prSet phldrT="[Texto]"/>
      <dgm:spPr/>
      <dgm:t>
        <a:bodyPr/>
        <a:lstStyle/>
        <a:p>
          <a:r>
            <a:rPr lang="es-ES" dirty="0" smtClean="0"/>
            <a:t>Papelería:		Hojas/Sobres membretados, blocks, tarjetas de 			presentación, etc.</a:t>
          </a:r>
          <a:endParaRPr lang="es-EC" dirty="0"/>
        </a:p>
      </dgm:t>
    </dgm:pt>
    <dgm:pt modelId="{05AFC729-60D7-4A44-A942-BE408AA05EE5}" type="parTrans" cxnId="{6C518DB4-6D60-40CA-8AFF-463622EF7A02}">
      <dgm:prSet/>
      <dgm:spPr/>
      <dgm:t>
        <a:bodyPr/>
        <a:lstStyle/>
        <a:p>
          <a:endParaRPr lang="es-EC"/>
        </a:p>
      </dgm:t>
    </dgm:pt>
    <dgm:pt modelId="{50377318-7727-429C-BD5F-2C9FB957B4FF}" type="sibTrans" cxnId="{6C518DB4-6D60-40CA-8AFF-463622EF7A02}">
      <dgm:prSet/>
      <dgm:spPr/>
      <dgm:t>
        <a:bodyPr/>
        <a:lstStyle/>
        <a:p>
          <a:endParaRPr lang="es-EC"/>
        </a:p>
      </dgm:t>
    </dgm:pt>
    <dgm:pt modelId="{F0AAF47C-B007-4CA1-B436-D6C0CA22B80A}">
      <dgm:prSet phldrT="[Texto]"/>
      <dgm:spPr/>
      <dgm:t>
        <a:bodyPr/>
        <a:lstStyle/>
        <a:p>
          <a:r>
            <a:rPr lang="es-ES" dirty="0" smtClean="0"/>
            <a:t>Folletería:		Dípticos, Trípticos Revistas.</a:t>
          </a:r>
          <a:endParaRPr lang="es-EC" dirty="0"/>
        </a:p>
      </dgm:t>
    </dgm:pt>
    <dgm:pt modelId="{B930F7BF-A051-4371-9416-BD772A08479E}" type="parTrans" cxnId="{17662245-3DD4-4274-ACCA-70564884442F}">
      <dgm:prSet/>
      <dgm:spPr/>
      <dgm:t>
        <a:bodyPr/>
        <a:lstStyle/>
        <a:p>
          <a:endParaRPr lang="es-EC"/>
        </a:p>
      </dgm:t>
    </dgm:pt>
    <dgm:pt modelId="{245A2F4C-E9CC-4243-8660-7B6C8F1C2CCE}" type="sibTrans" cxnId="{17662245-3DD4-4274-ACCA-70564884442F}">
      <dgm:prSet/>
      <dgm:spPr/>
      <dgm:t>
        <a:bodyPr/>
        <a:lstStyle/>
        <a:p>
          <a:endParaRPr lang="es-EC"/>
        </a:p>
      </dgm:t>
    </dgm:pt>
    <dgm:pt modelId="{E00EA5C6-1F9F-49F4-A30A-E25B014CF7D1}">
      <dgm:prSet phldrT="[Texto]"/>
      <dgm:spPr/>
      <dgm:t>
        <a:bodyPr/>
        <a:lstStyle/>
        <a:p>
          <a:r>
            <a:rPr lang="es-ES" dirty="0" smtClean="0"/>
            <a:t>Especiales:		Contratos,  instructivos, requiere personalización por 			cliente. </a:t>
          </a:r>
          <a:endParaRPr lang="es-EC" dirty="0"/>
        </a:p>
      </dgm:t>
    </dgm:pt>
    <dgm:pt modelId="{6F1B522D-28D4-4821-ADE6-E48B90CF363B}" type="parTrans" cxnId="{371F5656-27B3-43AD-8E77-A1DDD6C72916}">
      <dgm:prSet/>
      <dgm:spPr/>
      <dgm:t>
        <a:bodyPr/>
        <a:lstStyle/>
        <a:p>
          <a:endParaRPr lang="es-EC"/>
        </a:p>
      </dgm:t>
    </dgm:pt>
    <dgm:pt modelId="{FACFDF27-4892-43A7-AD8E-2B5C60B4A23A}" type="sibTrans" cxnId="{371F5656-27B3-43AD-8E77-A1DDD6C72916}">
      <dgm:prSet/>
      <dgm:spPr/>
      <dgm:t>
        <a:bodyPr/>
        <a:lstStyle/>
        <a:p>
          <a:endParaRPr lang="es-EC"/>
        </a:p>
      </dgm:t>
    </dgm:pt>
    <dgm:pt modelId="{09EF0C20-2080-4EB1-8138-FD6497C074AF}" type="pres">
      <dgm:prSet presAssocID="{9657962C-CB9A-44AE-9BBC-6179BF51A93C}" presName="linear" presStyleCnt="0">
        <dgm:presLayoutVars>
          <dgm:animLvl val="lvl"/>
          <dgm:resizeHandles val="exact"/>
        </dgm:presLayoutVars>
      </dgm:prSet>
      <dgm:spPr/>
      <dgm:t>
        <a:bodyPr/>
        <a:lstStyle/>
        <a:p>
          <a:endParaRPr lang="es-EC"/>
        </a:p>
      </dgm:t>
    </dgm:pt>
    <dgm:pt modelId="{115FC67D-6F98-4AC3-90CB-C52E4AF619A2}" type="pres">
      <dgm:prSet presAssocID="{F3D6FF53-3E69-430B-9973-DA0E2850C717}" presName="parentText" presStyleLbl="node1" presStyleIdx="0" presStyleCnt="3">
        <dgm:presLayoutVars>
          <dgm:chMax val="0"/>
          <dgm:bulletEnabled val="1"/>
        </dgm:presLayoutVars>
      </dgm:prSet>
      <dgm:spPr/>
      <dgm:t>
        <a:bodyPr/>
        <a:lstStyle/>
        <a:p>
          <a:endParaRPr lang="es-EC"/>
        </a:p>
      </dgm:t>
    </dgm:pt>
    <dgm:pt modelId="{666D588F-8048-4138-BF0C-BDAD747C3EEB}" type="pres">
      <dgm:prSet presAssocID="{F3D6FF53-3E69-430B-9973-DA0E2850C717}" presName="childText" presStyleLbl="revTx" presStyleIdx="0" presStyleCnt="3">
        <dgm:presLayoutVars>
          <dgm:bulletEnabled val="1"/>
        </dgm:presLayoutVars>
      </dgm:prSet>
      <dgm:spPr/>
      <dgm:t>
        <a:bodyPr/>
        <a:lstStyle/>
        <a:p>
          <a:endParaRPr lang="es-EC"/>
        </a:p>
      </dgm:t>
    </dgm:pt>
    <dgm:pt modelId="{D2027A11-6932-4238-B8F6-15757E86A30D}" type="pres">
      <dgm:prSet presAssocID="{EB579ED7-71CD-48D3-A1D7-B77738FC71AD}" presName="parentText" presStyleLbl="node1" presStyleIdx="1" presStyleCnt="3">
        <dgm:presLayoutVars>
          <dgm:chMax val="0"/>
          <dgm:bulletEnabled val="1"/>
        </dgm:presLayoutVars>
      </dgm:prSet>
      <dgm:spPr/>
      <dgm:t>
        <a:bodyPr/>
        <a:lstStyle/>
        <a:p>
          <a:endParaRPr lang="es-EC"/>
        </a:p>
      </dgm:t>
    </dgm:pt>
    <dgm:pt modelId="{5F856211-A8E5-4191-8E4F-1A8B0B3CC9DD}" type="pres">
      <dgm:prSet presAssocID="{EB579ED7-71CD-48D3-A1D7-B77738FC71AD}" presName="childText" presStyleLbl="revTx" presStyleIdx="1" presStyleCnt="3">
        <dgm:presLayoutVars>
          <dgm:bulletEnabled val="1"/>
        </dgm:presLayoutVars>
      </dgm:prSet>
      <dgm:spPr/>
      <dgm:t>
        <a:bodyPr/>
        <a:lstStyle/>
        <a:p>
          <a:endParaRPr lang="es-EC"/>
        </a:p>
      </dgm:t>
    </dgm:pt>
    <dgm:pt modelId="{D141040F-7547-460B-928B-2AF2F9E6F5DC}" type="pres">
      <dgm:prSet presAssocID="{F2AAFC09-17D2-449C-ADED-F49FC212E266}" presName="parentText" presStyleLbl="node1" presStyleIdx="2" presStyleCnt="3">
        <dgm:presLayoutVars>
          <dgm:chMax val="0"/>
          <dgm:bulletEnabled val="1"/>
        </dgm:presLayoutVars>
      </dgm:prSet>
      <dgm:spPr/>
      <dgm:t>
        <a:bodyPr/>
        <a:lstStyle/>
        <a:p>
          <a:endParaRPr lang="es-EC"/>
        </a:p>
      </dgm:t>
    </dgm:pt>
    <dgm:pt modelId="{A459790A-EC01-4A9F-8BFA-FF37187CB6CD}" type="pres">
      <dgm:prSet presAssocID="{F2AAFC09-17D2-449C-ADED-F49FC212E266}" presName="childText" presStyleLbl="revTx" presStyleIdx="2" presStyleCnt="3">
        <dgm:presLayoutVars>
          <dgm:bulletEnabled val="1"/>
        </dgm:presLayoutVars>
      </dgm:prSet>
      <dgm:spPr/>
      <dgm:t>
        <a:bodyPr/>
        <a:lstStyle/>
        <a:p>
          <a:endParaRPr lang="es-EC"/>
        </a:p>
      </dgm:t>
    </dgm:pt>
  </dgm:ptLst>
  <dgm:cxnLst>
    <dgm:cxn modelId="{F966D752-1F64-4C0C-BFB3-BF4125A02AA1}" srcId="{9657962C-CB9A-44AE-9BBC-6179BF51A93C}" destId="{EB579ED7-71CD-48D3-A1D7-B77738FC71AD}" srcOrd="1" destOrd="0" parTransId="{B508C08F-0315-4273-83A9-CF5F09DAA19D}" sibTransId="{192FCB99-B5AD-4846-A1C2-7B87DD823270}"/>
    <dgm:cxn modelId="{A4A62D5B-86D3-4B0A-A13A-26EECD8C0957}" type="presOf" srcId="{C9A5E873-B21E-4D4C-B4DD-B85C86930062}" destId="{666D588F-8048-4138-BF0C-BDAD747C3EEB}" srcOrd="0" destOrd="0" presId="urn:microsoft.com/office/officeart/2005/8/layout/vList2"/>
    <dgm:cxn modelId="{96BCCADF-3C25-46EE-881B-26879797C8D3}" type="presOf" srcId="{F3D6FF53-3E69-430B-9973-DA0E2850C717}" destId="{115FC67D-6F98-4AC3-90CB-C52E4AF619A2}" srcOrd="0" destOrd="0" presId="urn:microsoft.com/office/officeart/2005/8/layout/vList2"/>
    <dgm:cxn modelId="{4C16DE4E-6845-4FFA-A40C-204D9D77FD2E}" srcId="{B39F3FAA-873D-4FF9-B1B4-152CD2D02538}" destId="{8B2F2751-55A4-4B92-8ED4-B2ECC30BCCEB}" srcOrd="0" destOrd="0" parTransId="{6A0BA886-9F70-4904-A9EE-2AB8A70C22DC}" sibTransId="{F2A577DB-3812-4424-B387-ECCEF3C23A55}"/>
    <dgm:cxn modelId="{17662245-3DD4-4274-ACCA-70564884442F}" srcId="{F2AAFC09-17D2-449C-ADED-F49FC212E266}" destId="{F0AAF47C-B007-4CA1-B436-D6C0CA22B80A}" srcOrd="1" destOrd="0" parTransId="{B930F7BF-A051-4371-9416-BD772A08479E}" sibTransId="{245A2F4C-E9CC-4243-8660-7B6C8F1C2CCE}"/>
    <dgm:cxn modelId="{E7C53725-82E8-44E6-9B23-641845601828}" type="presOf" srcId="{E00EA5C6-1F9F-49F4-A30A-E25B014CF7D1}" destId="{A459790A-EC01-4A9F-8BFA-FF37187CB6CD}" srcOrd="0" destOrd="2" presId="urn:microsoft.com/office/officeart/2005/8/layout/vList2"/>
    <dgm:cxn modelId="{553B155D-2D19-4E99-8282-4755EE286044}" srcId="{9657962C-CB9A-44AE-9BBC-6179BF51A93C}" destId="{F3D6FF53-3E69-430B-9973-DA0E2850C717}" srcOrd="0" destOrd="0" parTransId="{79F49E07-5CC3-42A0-B9D3-E893AFAB867B}" sibTransId="{18AD27DB-FABF-40BD-85A9-584629999E6A}"/>
    <dgm:cxn modelId="{998B1B2D-DF82-4CA4-AEC0-88DABB7136CD}" type="presOf" srcId="{F2AAFC09-17D2-449C-ADED-F49FC212E266}" destId="{D141040F-7547-460B-928B-2AF2F9E6F5DC}" srcOrd="0" destOrd="0" presId="urn:microsoft.com/office/officeart/2005/8/layout/vList2"/>
    <dgm:cxn modelId="{668C35AF-5F2B-4BE9-B628-0C59965DD7DD}" srcId="{EB579ED7-71CD-48D3-A1D7-B77738FC71AD}" destId="{3821A128-4294-4203-93C3-11B18AE5134C}" srcOrd="0" destOrd="0" parTransId="{6E7F9634-59DC-4854-B2C5-F68E0F7962C0}" sibTransId="{F5CB40A2-9162-43B2-A323-C1A4D7BEFB9C}"/>
    <dgm:cxn modelId="{B723DF95-8B23-4830-9CA9-3ECD4C152FF9}" srcId="{B39F3FAA-873D-4FF9-B1B4-152CD2D02538}" destId="{BE8E2FAE-75EE-4C1F-A216-DCF6C563000C}" srcOrd="1" destOrd="0" parTransId="{79430747-A43E-4467-A9BB-5020894B074D}" sibTransId="{6A92C309-42A0-4F1A-8898-3E1E3A83EFF0}"/>
    <dgm:cxn modelId="{0636B17F-1910-4DA6-B3BC-902A55F7C0F0}" type="presOf" srcId="{778FFE21-821C-4653-9D14-011AF8570012}" destId="{666D588F-8048-4138-BF0C-BDAD747C3EEB}" srcOrd="0" destOrd="1" presId="urn:microsoft.com/office/officeart/2005/8/layout/vList2"/>
    <dgm:cxn modelId="{9719C806-0BF5-410C-81EF-27719FD0EE1A}" type="presOf" srcId="{8B2F2751-55A4-4B92-8ED4-B2ECC30BCCEB}" destId="{5F856211-A8E5-4191-8E4F-1A8B0B3CC9DD}" srcOrd="0" destOrd="2" presId="urn:microsoft.com/office/officeart/2005/8/layout/vList2"/>
    <dgm:cxn modelId="{0C8B2F3A-44D8-48B1-8055-971FA9E19A44}" srcId="{EB579ED7-71CD-48D3-A1D7-B77738FC71AD}" destId="{B39F3FAA-873D-4FF9-B1B4-152CD2D02538}" srcOrd="1" destOrd="0" parTransId="{8F7C1B0C-A44E-40B6-84AB-071457AB0A45}" sibTransId="{D21BF452-AB9D-4891-9367-D0BF1C13C938}"/>
    <dgm:cxn modelId="{F3053DF7-E1F2-49E1-A9AD-9D2EF98874A3}" srcId="{9657962C-CB9A-44AE-9BBC-6179BF51A93C}" destId="{F2AAFC09-17D2-449C-ADED-F49FC212E266}" srcOrd="2" destOrd="0" parTransId="{8BA7EDBF-B8A2-40D9-B419-CF890DFFE467}" sibTransId="{2FB4F186-F4D6-4B64-8E59-AB09D12F82C6}"/>
    <dgm:cxn modelId="{3A817887-67FF-4F3D-B81E-FFF4FEB1475A}" type="presOf" srcId="{9657962C-CB9A-44AE-9BBC-6179BF51A93C}" destId="{09EF0C20-2080-4EB1-8138-FD6497C074AF}" srcOrd="0" destOrd="0" presId="urn:microsoft.com/office/officeart/2005/8/layout/vList2"/>
    <dgm:cxn modelId="{8EC73DD3-BDBB-4467-8A1A-3569441D2050}" type="presOf" srcId="{F0AAF47C-B007-4CA1-B436-D6C0CA22B80A}" destId="{A459790A-EC01-4A9F-8BFA-FF37187CB6CD}" srcOrd="0" destOrd="1" presId="urn:microsoft.com/office/officeart/2005/8/layout/vList2"/>
    <dgm:cxn modelId="{D76F8D0A-6D0E-412A-9DC3-3962D731590E}" type="presOf" srcId="{EB579ED7-71CD-48D3-A1D7-B77738FC71AD}" destId="{D2027A11-6932-4238-B8F6-15757E86A30D}" srcOrd="0" destOrd="0" presId="urn:microsoft.com/office/officeart/2005/8/layout/vList2"/>
    <dgm:cxn modelId="{72365AEA-B954-437C-8C27-267941DC24D4}" type="presOf" srcId="{B39F3FAA-873D-4FF9-B1B4-152CD2D02538}" destId="{5F856211-A8E5-4191-8E4F-1A8B0B3CC9DD}" srcOrd="0" destOrd="1" presId="urn:microsoft.com/office/officeart/2005/8/layout/vList2"/>
    <dgm:cxn modelId="{BF33D250-C933-4B36-84E7-EB00EE0351E5}" type="presOf" srcId="{BE8E2FAE-75EE-4C1F-A216-DCF6C563000C}" destId="{5F856211-A8E5-4191-8E4F-1A8B0B3CC9DD}" srcOrd="0" destOrd="3" presId="urn:microsoft.com/office/officeart/2005/8/layout/vList2"/>
    <dgm:cxn modelId="{5A6730E4-781D-49BF-B913-8554DC1D11A7}" srcId="{B39F3FAA-873D-4FF9-B1B4-152CD2D02538}" destId="{B5E0CB5D-7F92-494F-8F26-BDAC4A774AC7}" srcOrd="2" destOrd="0" parTransId="{7CDA7627-BE17-4475-9388-0B6B19AB7592}" sibTransId="{93A1575E-DC77-48A1-9B5C-CAC16C2DA0BF}"/>
    <dgm:cxn modelId="{6C518DB4-6D60-40CA-8AFF-463622EF7A02}" srcId="{F2AAFC09-17D2-449C-ADED-F49FC212E266}" destId="{26E4DF7A-F130-4BB4-999F-670730A4BA80}" srcOrd="0" destOrd="0" parTransId="{05AFC729-60D7-4A44-A942-BE408AA05EE5}" sibTransId="{50377318-7727-429C-BD5F-2C9FB957B4FF}"/>
    <dgm:cxn modelId="{75C25358-0840-4F97-BC12-E0D38BB6A7F9}" srcId="{F3D6FF53-3E69-430B-9973-DA0E2850C717}" destId="{778FFE21-821C-4653-9D14-011AF8570012}" srcOrd="1" destOrd="0" parTransId="{A9E5FB66-3AA8-4F50-8BB1-AC82B4D9837C}" sibTransId="{5EE8A3E8-03F3-48C1-AA01-69CDBAF50BD6}"/>
    <dgm:cxn modelId="{FDB4252F-F2B1-4E7C-A057-DEF6707F073B}" type="presOf" srcId="{B5E0CB5D-7F92-494F-8F26-BDAC4A774AC7}" destId="{5F856211-A8E5-4191-8E4F-1A8B0B3CC9DD}" srcOrd="0" destOrd="4" presId="urn:microsoft.com/office/officeart/2005/8/layout/vList2"/>
    <dgm:cxn modelId="{FB2865AB-2597-4BFA-87BD-CDAAB169611E}" type="presOf" srcId="{3821A128-4294-4203-93C3-11B18AE5134C}" destId="{5F856211-A8E5-4191-8E4F-1A8B0B3CC9DD}" srcOrd="0" destOrd="0" presId="urn:microsoft.com/office/officeart/2005/8/layout/vList2"/>
    <dgm:cxn modelId="{371F5656-27B3-43AD-8E77-A1DDD6C72916}" srcId="{F2AAFC09-17D2-449C-ADED-F49FC212E266}" destId="{E00EA5C6-1F9F-49F4-A30A-E25B014CF7D1}" srcOrd="2" destOrd="0" parTransId="{6F1B522D-28D4-4821-ADE6-E48B90CF363B}" sibTransId="{FACFDF27-4892-43A7-AD8E-2B5C60B4A23A}"/>
    <dgm:cxn modelId="{02E9FF21-FD8C-43FD-B673-181E49418602}" type="presOf" srcId="{26E4DF7A-F130-4BB4-999F-670730A4BA80}" destId="{A459790A-EC01-4A9F-8BFA-FF37187CB6CD}" srcOrd="0" destOrd="0" presId="urn:microsoft.com/office/officeart/2005/8/layout/vList2"/>
    <dgm:cxn modelId="{8A9B947C-8B4A-41E9-9583-39888DCB71BD}" srcId="{F3D6FF53-3E69-430B-9973-DA0E2850C717}" destId="{C9A5E873-B21E-4D4C-B4DD-B85C86930062}" srcOrd="0" destOrd="0" parTransId="{DD924C08-056D-46B6-BB32-A602529E921A}" sibTransId="{D7AE8C4B-1208-40D9-A99F-50B9DAF48FAF}"/>
    <dgm:cxn modelId="{55FE35D8-F206-45EB-B54F-F3E1827F3163}" type="presParOf" srcId="{09EF0C20-2080-4EB1-8138-FD6497C074AF}" destId="{115FC67D-6F98-4AC3-90CB-C52E4AF619A2}" srcOrd="0" destOrd="0" presId="urn:microsoft.com/office/officeart/2005/8/layout/vList2"/>
    <dgm:cxn modelId="{8CF0D6C4-1696-4D7A-AD77-46FA3F5E6B35}" type="presParOf" srcId="{09EF0C20-2080-4EB1-8138-FD6497C074AF}" destId="{666D588F-8048-4138-BF0C-BDAD747C3EEB}" srcOrd="1" destOrd="0" presId="urn:microsoft.com/office/officeart/2005/8/layout/vList2"/>
    <dgm:cxn modelId="{B4E4BA03-10C8-4EFD-889B-13791641E385}" type="presParOf" srcId="{09EF0C20-2080-4EB1-8138-FD6497C074AF}" destId="{D2027A11-6932-4238-B8F6-15757E86A30D}" srcOrd="2" destOrd="0" presId="urn:microsoft.com/office/officeart/2005/8/layout/vList2"/>
    <dgm:cxn modelId="{9FC55009-F7D8-4F0C-BB00-C86857814997}" type="presParOf" srcId="{09EF0C20-2080-4EB1-8138-FD6497C074AF}" destId="{5F856211-A8E5-4191-8E4F-1A8B0B3CC9DD}" srcOrd="3" destOrd="0" presId="urn:microsoft.com/office/officeart/2005/8/layout/vList2"/>
    <dgm:cxn modelId="{B000AF0B-A6F8-4018-8049-412A20F810AE}" type="presParOf" srcId="{09EF0C20-2080-4EB1-8138-FD6497C074AF}" destId="{D141040F-7547-460B-928B-2AF2F9E6F5DC}" srcOrd="4" destOrd="0" presId="urn:microsoft.com/office/officeart/2005/8/layout/vList2"/>
    <dgm:cxn modelId="{401FCCBD-A865-48C5-9E3B-7A42A0535079}" type="presParOf" srcId="{09EF0C20-2080-4EB1-8138-FD6497C074AF}" destId="{A459790A-EC01-4A9F-8BFA-FF37187CB6CD}"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206A09-94D0-44DC-B6E4-7647E479FF96}" type="doc">
      <dgm:prSet loTypeId="urn:microsoft.com/office/officeart/2005/8/layout/process4" loCatId="list" qsTypeId="urn:microsoft.com/office/officeart/2005/8/quickstyle/3d3" qsCatId="3D" csTypeId="urn:microsoft.com/office/officeart/2005/8/colors/accent6_1" csCatId="accent6" phldr="1"/>
      <dgm:spPr/>
      <dgm:t>
        <a:bodyPr/>
        <a:lstStyle/>
        <a:p>
          <a:endParaRPr lang="es-EC"/>
        </a:p>
      </dgm:t>
    </dgm:pt>
    <dgm:pt modelId="{BE1E252F-EB37-4C67-98B7-037BDC00FDC1}">
      <dgm:prSet phldrT="[Texto]"/>
      <dgm:spPr/>
      <dgm:t>
        <a:bodyPr/>
        <a:lstStyle/>
        <a:p>
          <a:r>
            <a:rPr lang="es-ES" dirty="0" smtClean="0"/>
            <a:t>TIPOS DE POSICIONAMIENTO </a:t>
          </a:r>
          <a:endParaRPr lang="es-EC" dirty="0"/>
        </a:p>
      </dgm:t>
    </dgm:pt>
    <dgm:pt modelId="{F8DE94B7-98BC-4A72-96FE-F75474003A57}" type="parTrans" cxnId="{BFC4AE78-EDA3-4515-AFBB-16C6CFA3C56D}">
      <dgm:prSet/>
      <dgm:spPr/>
      <dgm:t>
        <a:bodyPr/>
        <a:lstStyle/>
        <a:p>
          <a:endParaRPr lang="es-EC"/>
        </a:p>
      </dgm:t>
    </dgm:pt>
    <dgm:pt modelId="{31ED829E-B2C8-4B63-B450-1B6889F38153}" type="sibTrans" cxnId="{BFC4AE78-EDA3-4515-AFBB-16C6CFA3C56D}">
      <dgm:prSet/>
      <dgm:spPr/>
      <dgm:t>
        <a:bodyPr/>
        <a:lstStyle/>
        <a:p>
          <a:endParaRPr lang="es-EC"/>
        </a:p>
      </dgm:t>
    </dgm:pt>
    <dgm:pt modelId="{56AC83E2-6008-4AFB-806B-F128AF704DAD}">
      <dgm:prSet phldrT="[Texto]"/>
      <dgm:spPr/>
      <dgm:t>
        <a:bodyPr/>
        <a:lstStyle/>
        <a:p>
          <a:r>
            <a:rPr lang="es-EC" i="1" dirty="0" smtClean="0"/>
            <a:t>Posicionamiento por atributo.</a:t>
          </a:r>
          <a:endParaRPr lang="es-EC" dirty="0"/>
        </a:p>
      </dgm:t>
    </dgm:pt>
    <dgm:pt modelId="{C3A882A2-8973-4701-9AF4-84E3B5F4D8A0}" type="parTrans" cxnId="{0EBDCA3E-F71D-44E7-ADAA-CF57D1AB6174}">
      <dgm:prSet/>
      <dgm:spPr/>
      <dgm:t>
        <a:bodyPr/>
        <a:lstStyle/>
        <a:p>
          <a:endParaRPr lang="es-EC"/>
        </a:p>
      </dgm:t>
    </dgm:pt>
    <dgm:pt modelId="{419462ED-E514-45A8-9FA8-18431724A296}" type="sibTrans" cxnId="{0EBDCA3E-F71D-44E7-ADAA-CF57D1AB6174}">
      <dgm:prSet/>
      <dgm:spPr/>
      <dgm:t>
        <a:bodyPr/>
        <a:lstStyle/>
        <a:p>
          <a:endParaRPr lang="es-EC"/>
        </a:p>
      </dgm:t>
    </dgm:pt>
    <dgm:pt modelId="{8FB8D260-C721-46E0-813A-5C005B3584E9}">
      <dgm:prSet phldrT="[Texto]"/>
      <dgm:spPr/>
      <dgm:t>
        <a:bodyPr/>
        <a:lstStyle/>
        <a:p>
          <a:r>
            <a:rPr lang="es-ES" dirty="0" smtClean="0"/>
            <a:t> Estrategia de posicionamiento seleccionado</a:t>
          </a:r>
          <a:endParaRPr lang="es-EC" dirty="0"/>
        </a:p>
      </dgm:t>
    </dgm:pt>
    <dgm:pt modelId="{79C1A330-39CF-455C-BF88-F3079F5E4459}" type="parTrans" cxnId="{D8167303-63C9-4AB1-9243-CD37842EBF96}">
      <dgm:prSet/>
      <dgm:spPr/>
      <dgm:t>
        <a:bodyPr/>
        <a:lstStyle/>
        <a:p>
          <a:endParaRPr lang="es-EC"/>
        </a:p>
      </dgm:t>
    </dgm:pt>
    <dgm:pt modelId="{69769A16-5BC2-48CE-8BD1-BC60A38761F1}" type="sibTrans" cxnId="{D8167303-63C9-4AB1-9243-CD37842EBF96}">
      <dgm:prSet/>
      <dgm:spPr/>
      <dgm:t>
        <a:bodyPr/>
        <a:lstStyle/>
        <a:p>
          <a:endParaRPr lang="es-EC"/>
        </a:p>
      </dgm:t>
    </dgm:pt>
    <dgm:pt modelId="{45542121-7738-493A-978D-E1D89156A2DA}">
      <dgm:prSet phldrT="[Texto]" custT="1"/>
      <dgm:spPr/>
      <dgm:t>
        <a:bodyPr/>
        <a:lstStyle/>
        <a:p>
          <a:r>
            <a:rPr lang="es-EC" sz="1400" b="1" i="1" dirty="0" smtClean="0"/>
            <a:t>Posicionamiento por calidad o precio</a:t>
          </a:r>
          <a:r>
            <a:rPr lang="es-EC" sz="1400" dirty="0" smtClean="0"/>
            <a:t>: IG Imprenta se posicionará como una empresa que ofrece sus productos al mercado en base a la calidad y al buen servicio con precios razonables .</a:t>
          </a:r>
          <a:endParaRPr lang="es-EC" sz="1400" dirty="0"/>
        </a:p>
      </dgm:t>
    </dgm:pt>
    <dgm:pt modelId="{DA82B0B8-C8FC-4F2A-99EF-ADBBCF7C804E}" type="parTrans" cxnId="{EF20D36D-BF82-4E1B-A0ED-39C67B823E16}">
      <dgm:prSet/>
      <dgm:spPr/>
      <dgm:t>
        <a:bodyPr/>
        <a:lstStyle/>
        <a:p>
          <a:endParaRPr lang="es-EC"/>
        </a:p>
      </dgm:t>
    </dgm:pt>
    <dgm:pt modelId="{E24303B8-EB0B-43FA-B2AB-AD2724DADB53}" type="sibTrans" cxnId="{EF20D36D-BF82-4E1B-A0ED-39C67B823E16}">
      <dgm:prSet/>
      <dgm:spPr/>
      <dgm:t>
        <a:bodyPr/>
        <a:lstStyle/>
        <a:p>
          <a:endParaRPr lang="es-EC"/>
        </a:p>
      </dgm:t>
    </dgm:pt>
    <dgm:pt modelId="{583101C4-E022-4CD5-8F5F-0FBDD27914C2}">
      <dgm:prSet phldrT="[Texto]"/>
      <dgm:spPr/>
      <dgm:t>
        <a:bodyPr/>
        <a:lstStyle/>
        <a:p>
          <a:endParaRPr lang="es-EC" sz="800" dirty="0"/>
        </a:p>
      </dgm:t>
    </dgm:pt>
    <dgm:pt modelId="{8FA7822A-CC82-43E8-8DDA-0FF956F3D8F4}" type="parTrans" cxnId="{6C3BF225-89D7-4A67-A391-388C14CF337E}">
      <dgm:prSet/>
      <dgm:spPr/>
      <dgm:t>
        <a:bodyPr/>
        <a:lstStyle/>
        <a:p>
          <a:endParaRPr lang="es-EC"/>
        </a:p>
      </dgm:t>
    </dgm:pt>
    <dgm:pt modelId="{91B690B6-15FB-4ACD-AA5A-E16EB801E03D}" type="sibTrans" cxnId="{6C3BF225-89D7-4A67-A391-388C14CF337E}">
      <dgm:prSet/>
      <dgm:spPr/>
      <dgm:t>
        <a:bodyPr/>
        <a:lstStyle/>
        <a:p>
          <a:endParaRPr lang="es-EC"/>
        </a:p>
      </dgm:t>
    </dgm:pt>
    <dgm:pt modelId="{E99C2EEC-5F04-425C-BF71-6B41DD90AAD0}">
      <dgm:prSet phldrT="[Texto]"/>
      <dgm:spPr/>
      <dgm:t>
        <a:bodyPr/>
        <a:lstStyle/>
        <a:p>
          <a:r>
            <a:rPr lang="es-ES" dirty="0" smtClean="0"/>
            <a:t>Slogan seleccionado</a:t>
          </a:r>
          <a:endParaRPr lang="es-EC" dirty="0"/>
        </a:p>
      </dgm:t>
    </dgm:pt>
    <dgm:pt modelId="{54A0254B-58C2-4FAB-B349-9C4902CF6F1D}" type="parTrans" cxnId="{D72C12CF-712A-4ABE-B90D-E0FD660E2C37}">
      <dgm:prSet/>
      <dgm:spPr/>
      <dgm:t>
        <a:bodyPr/>
        <a:lstStyle/>
        <a:p>
          <a:endParaRPr lang="es-EC"/>
        </a:p>
      </dgm:t>
    </dgm:pt>
    <dgm:pt modelId="{6DF31B4A-F490-492F-A983-016FE43BC211}" type="sibTrans" cxnId="{D72C12CF-712A-4ABE-B90D-E0FD660E2C37}">
      <dgm:prSet/>
      <dgm:spPr/>
      <dgm:t>
        <a:bodyPr/>
        <a:lstStyle/>
        <a:p>
          <a:endParaRPr lang="es-EC"/>
        </a:p>
      </dgm:t>
    </dgm:pt>
    <dgm:pt modelId="{DC331BA5-664E-404F-8D7C-EA0646FB63E1}">
      <dgm:prSet phldrT="[Texto]" custT="1"/>
      <dgm:spPr>
        <a:solidFill>
          <a:schemeClr val="bg1">
            <a:lumMod val="10000"/>
            <a:alpha val="90000"/>
          </a:schemeClr>
        </a:solidFill>
      </dgm:spPr>
      <dgm:t>
        <a:bodyPr/>
        <a:lstStyle/>
        <a:p>
          <a:r>
            <a:rPr lang="es-ES" sz="2800"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Más que una buena impresión!</a:t>
          </a:r>
          <a:endParaRPr lang="es-EC" sz="2800" b="0" i="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67971D2-59F9-40FB-9D71-3E2A7855506A}" type="parTrans" cxnId="{05CA85E7-1754-4DB3-B659-67F325880CED}">
      <dgm:prSet/>
      <dgm:spPr/>
      <dgm:t>
        <a:bodyPr/>
        <a:lstStyle/>
        <a:p>
          <a:endParaRPr lang="es-EC"/>
        </a:p>
      </dgm:t>
    </dgm:pt>
    <dgm:pt modelId="{F7710B8E-B82D-4535-8893-F04C261571B5}" type="sibTrans" cxnId="{05CA85E7-1754-4DB3-B659-67F325880CED}">
      <dgm:prSet/>
      <dgm:spPr/>
      <dgm:t>
        <a:bodyPr/>
        <a:lstStyle/>
        <a:p>
          <a:endParaRPr lang="es-EC"/>
        </a:p>
      </dgm:t>
    </dgm:pt>
    <dgm:pt modelId="{2B57EBB1-1E32-4CB8-84D4-E0E53ED5DACB}">
      <dgm:prSet phldrT="[Texto]"/>
      <dgm:spPr/>
      <dgm:t>
        <a:bodyPr/>
        <a:lstStyle/>
        <a:p>
          <a:r>
            <a:rPr lang="es-EC" i="1" dirty="0" smtClean="0"/>
            <a:t>Posicionamiento por calidad o precio.</a:t>
          </a:r>
          <a:endParaRPr lang="es-EC" dirty="0"/>
        </a:p>
      </dgm:t>
    </dgm:pt>
    <dgm:pt modelId="{F43CE1C3-D5E2-40E4-806F-39AD3BABBBF7}" type="parTrans" cxnId="{E26FD6A3-3115-4469-9214-A68CC2BF73B5}">
      <dgm:prSet/>
      <dgm:spPr/>
      <dgm:t>
        <a:bodyPr/>
        <a:lstStyle/>
        <a:p>
          <a:endParaRPr lang="es-EC"/>
        </a:p>
      </dgm:t>
    </dgm:pt>
    <dgm:pt modelId="{985AC22D-9B66-4367-A46E-36CC76C349C5}" type="sibTrans" cxnId="{E26FD6A3-3115-4469-9214-A68CC2BF73B5}">
      <dgm:prSet/>
      <dgm:spPr/>
      <dgm:t>
        <a:bodyPr/>
        <a:lstStyle/>
        <a:p>
          <a:endParaRPr lang="es-EC"/>
        </a:p>
      </dgm:t>
    </dgm:pt>
    <dgm:pt modelId="{C5BEBE6E-4B90-4542-B517-B737C54E7716}">
      <dgm:prSet phldrT="[Texto]"/>
      <dgm:spPr/>
      <dgm:t>
        <a:bodyPr/>
        <a:lstStyle/>
        <a:p>
          <a:r>
            <a:rPr lang="es-EC" i="1" dirty="0" smtClean="0"/>
            <a:t>Posicionamiento por beneficio</a:t>
          </a:r>
          <a:r>
            <a:rPr lang="es-EC" dirty="0" smtClean="0"/>
            <a:t>.</a:t>
          </a:r>
          <a:endParaRPr lang="es-EC" dirty="0"/>
        </a:p>
      </dgm:t>
    </dgm:pt>
    <dgm:pt modelId="{B335DB5E-99E0-477A-9AA3-679286C773E5}" type="parTrans" cxnId="{5BDFFE9D-99FE-48F8-886E-F277FCA03231}">
      <dgm:prSet/>
      <dgm:spPr/>
      <dgm:t>
        <a:bodyPr/>
        <a:lstStyle/>
        <a:p>
          <a:endParaRPr lang="es-EC"/>
        </a:p>
      </dgm:t>
    </dgm:pt>
    <dgm:pt modelId="{4C444BC6-14E7-4DDE-84B3-8DF96A0BF281}" type="sibTrans" cxnId="{5BDFFE9D-99FE-48F8-886E-F277FCA03231}">
      <dgm:prSet/>
      <dgm:spPr/>
      <dgm:t>
        <a:bodyPr/>
        <a:lstStyle/>
        <a:p>
          <a:endParaRPr lang="es-EC"/>
        </a:p>
      </dgm:t>
    </dgm:pt>
    <dgm:pt modelId="{82E8AE8E-E444-4074-920A-1B854390E12A}">
      <dgm:prSet phldrT="[Texto]"/>
      <dgm:spPr/>
      <dgm:t>
        <a:bodyPr/>
        <a:lstStyle/>
        <a:p>
          <a:r>
            <a:rPr lang="es-EC" i="1" dirty="0" smtClean="0"/>
            <a:t>Posicionamiento por uso o aplicación.</a:t>
          </a:r>
          <a:endParaRPr lang="es-EC" dirty="0"/>
        </a:p>
      </dgm:t>
    </dgm:pt>
    <dgm:pt modelId="{C155AC1F-AB38-4CE9-AEE0-6133C7A1BC62}" type="parTrans" cxnId="{0D6B3AA1-F34D-47BF-8E51-AB7F31F6CC43}">
      <dgm:prSet/>
      <dgm:spPr/>
      <dgm:t>
        <a:bodyPr/>
        <a:lstStyle/>
        <a:p>
          <a:endParaRPr lang="es-EC"/>
        </a:p>
      </dgm:t>
    </dgm:pt>
    <dgm:pt modelId="{03DF24EF-C629-463A-953E-216E27D7B340}" type="sibTrans" cxnId="{0D6B3AA1-F34D-47BF-8E51-AB7F31F6CC43}">
      <dgm:prSet/>
      <dgm:spPr/>
      <dgm:t>
        <a:bodyPr/>
        <a:lstStyle/>
        <a:p>
          <a:endParaRPr lang="es-EC"/>
        </a:p>
      </dgm:t>
    </dgm:pt>
    <dgm:pt modelId="{688B1FF1-6750-4BAF-A464-8AAA32F4773D}">
      <dgm:prSet phldrT="[Texto]"/>
      <dgm:spPr/>
      <dgm:t>
        <a:bodyPr/>
        <a:lstStyle/>
        <a:p>
          <a:r>
            <a:rPr lang="es-EC" i="1" dirty="0" smtClean="0"/>
            <a:t>Posicionamiento por competidor</a:t>
          </a:r>
          <a:r>
            <a:rPr lang="es-EC" dirty="0" smtClean="0"/>
            <a:t>.</a:t>
          </a:r>
          <a:endParaRPr lang="es-EC" dirty="0"/>
        </a:p>
      </dgm:t>
    </dgm:pt>
    <dgm:pt modelId="{CBDBB987-8177-4AD4-86B4-0F147D105DB1}" type="parTrans" cxnId="{12B99FEC-F30C-48CB-B028-38D78FEE2C5B}">
      <dgm:prSet/>
      <dgm:spPr/>
      <dgm:t>
        <a:bodyPr/>
        <a:lstStyle/>
        <a:p>
          <a:endParaRPr lang="es-EC"/>
        </a:p>
      </dgm:t>
    </dgm:pt>
    <dgm:pt modelId="{9C67A239-82BF-4E17-8E3A-045CDBB9F2C3}" type="sibTrans" cxnId="{12B99FEC-F30C-48CB-B028-38D78FEE2C5B}">
      <dgm:prSet/>
      <dgm:spPr/>
      <dgm:t>
        <a:bodyPr/>
        <a:lstStyle/>
        <a:p>
          <a:endParaRPr lang="es-EC"/>
        </a:p>
      </dgm:t>
    </dgm:pt>
    <dgm:pt modelId="{E2831950-AA2C-48B9-B50D-3A59E18A0979}">
      <dgm:prSet phldrT="[Texto]"/>
      <dgm:spPr/>
      <dgm:t>
        <a:bodyPr/>
        <a:lstStyle/>
        <a:p>
          <a:r>
            <a:rPr lang="es-EC" i="1" dirty="0" smtClean="0"/>
            <a:t>Posicionamiento por categoría de productos.</a:t>
          </a:r>
          <a:endParaRPr lang="es-EC" dirty="0"/>
        </a:p>
      </dgm:t>
    </dgm:pt>
    <dgm:pt modelId="{A458D820-108B-4F11-940E-AE608C37E384}" type="parTrans" cxnId="{D6B603F0-D4E6-4678-A3C6-1FDEF0E3EC92}">
      <dgm:prSet/>
      <dgm:spPr/>
      <dgm:t>
        <a:bodyPr/>
        <a:lstStyle/>
        <a:p>
          <a:endParaRPr lang="es-EC"/>
        </a:p>
      </dgm:t>
    </dgm:pt>
    <dgm:pt modelId="{8B2E7886-F046-4786-BEC0-8C794A329D1C}" type="sibTrans" cxnId="{D6B603F0-D4E6-4678-A3C6-1FDEF0E3EC92}">
      <dgm:prSet/>
      <dgm:spPr/>
      <dgm:t>
        <a:bodyPr/>
        <a:lstStyle/>
        <a:p>
          <a:endParaRPr lang="es-EC"/>
        </a:p>
      </dgm:t>
    </dgm:pt>
    <dgm:pt modelId="{8638B3E2-27BB-4CB2-8535-5FA2EB107244}" type="pres">
      <dgm:prSet presAssocID="{0D206A09-94D0-44DC-B6E4-7647E479FF96}" presName="Name0" presStyleCnt="0">
        <dgm:presLayoutVars>
          <dgm:dir/>
          <dgm:animLvl val="lvl"/>
          <dgm:resizeHandles val="exact"/>
        </dgm:presLayoutVars>
      </dgm:prSet>
      <dgm:spPr/>
      <dgm:t>
        <a:bodyPr/>
        <a:lstStyle/>
        <a:p>
          <a:endParaRPr lang="es-EC"/>
        </a:p>
      </dgm:t>
    </dgm:pt>
    <dgm:pt modelId="{030004EB-045E-43DF-B079-DC105641B9BA}" type="pres">
      <dgm:prSet presAssocID="{E99C2EEC-5F04-425C-BF71-6B41DD90AAD0}" presName="boxAndChildren" presStyleCnt="0"/>
      <dgm:spPr/>
      <dgm:t>
        <a:bodyPr/>
        <a:lstStyle/>
        <a:p>
          <a:endParaRPr lang="es-EC"/>
        </a:p>
      </dgm:t>
    </dgm:pt>
    <dgm:pt modelId="{BD58CDEE-00C0-4A49-A575-D25D0ECC23F3}" type="pres">
      <dgm:prSet presAssocID="{E99C2EEC-5F04-425C-BF71-6B41DD90AAD0}" presName="parentTextBox" presStyleLbl="node1" presStyleIdx="0" presStyleCnt="3"/>
      <dgm:spPr/>
      <dgm:t>
        <a:bodyPr/>
        <a:lstStyle/>
        <a:p>
          <a:endParaRPr lang="es-EC"/>
        </a:p>
      </dgm:t>
    </dgm:pt>
    <dgm:pt modelId="{44928A4B-CBB1-413B-A88B-643A254424D5}" type="pres">
      <dgm:prSet presAssocID="{E99C2EEC-5F04-425C-BF71-6B41DD90AAD0}" presName="entireBox" presStyleLbl="node1" presStyleIdx="0" presStyleCnt="3"/>
      <dgm:spPr/>
      <dgm:t>
        <a:bodyPr/>
        <a:lstStyle/>
        <a:p>
          <a:endParaRPr lang="es-EC"/>
        </a:p>
      </dgm:t>
    </dgm:pt>
    <dgm:pt modelId="{61496520-1C7B-4677-BA8F-07AA6FDEB0EC}" type="pres">
      <dgm:prSet presAssocID="{E99C2EEC-5F04-425C-BF71-6B41DD90AAD0}" presName="descendantBox" presStyleCnt="0"/>
      <dgm:spPr/>
      <dgm:t>
        <a:bodyPr/>
        <a:lstStyle/>
        <a:p>
          <a:endParaRPr lang="es-EC"/>
        </a:p>
      </dgm:t>
    </dgm:pt>
    <dgm:pt modelId="{F9EF7120-58E7-4696-AFAC-E220144C6736}" type="pres">
      <dgm:prSet presAssocID="{DC331BA5-664E-404F-8D7C-EA0646FB63E1}" presName="childTextBox" presStyleLbl="fgAccFollowNode1" presStyleIdx="0" presStyleCnt="8">
        <dgm:presLayoutVars>
          <dgm:bulletEnabled val="1"/>
        </dgm:presLayoutVars>
      </dgm:prSet>
      <dgm:spPr/>
      <dgm:t>
        <a:bodyPr/>
        <a:lstStyle/>
        <a:p>
          <a:endParaRPr lang="es-EC"/>
        </a:p>
      </dgm:t>
    </dgm:pt>
    <dgm:pt modelId="{6D443BDF-00D1-4425-9F5A-EDBD73D763E3}" type="pres">
      <dgm:prSet presAssocID="{69769A16-5BC2-48CE-8BD1-BC60A38761F1}" presName="sp" presStyleCnt="0"/>
      <dgm:spPr/>
      <dgm:t>
        <a:bodyPr/>
        <a:lstStyle/>
        <a:p>
          <a:endParaRPr lang="es-EC"/>
        </a:p>
      </dgm:t>
    </dgm:pt>
    <dgm:pt modelId="{738ABD2C-2B4E-471B-AD0E-55A343A0C9A0}" type="pres">
      <dgm:prSet presAssocID="{8FB8D260-C721-46E0-813A-5C005B3584E9}" presName="arrowAndChildren" presStyleCnt="0"/>
      <dgm:spPr/>
      <dgm:t>
        <a:bodyPr/>
        <a:lstStyle/>
        <a:p>
          <a:endParaRPr lang="es-EC"/>
        </a:p>
      </dgm:t>
    </dgm:pt>
    <dgm:pt modelId="{0CE582F7-0A3E-4CF9-A6F4-17C26221D2EA}" type="pres">
      <dgm:prSet presAssocID="{8FB8D260-C721-46E0-813A-5C005B3584E9}" presName="parentTextArrow" presStyleLbl="node1" presStyleIdx="0" presStyleCnt="3"/>
      <dgm:spPr/>
      <dgm:t>
        <a:bodyPr/>
        <a:lstStyle/>
        <a:p>
          <a:endParaRPr lang="es-EC"/>
        </a:p>
      </dgm:t>
    </dgm:pt>
    <dgm:pt modelId="{1B4A1511-6F1A-4C97-ABB9-94635D4CA1AE}" type="pres">
      <dgm:prSet presAssocID="{8FB8D260-C721-46E0-813A-5C005B3584E9}" presName="arrow" presStyleLbl="node1" presStyleIdx="1" presStyleCnt="3"/>
      <dgm:spPr/>
      <dgm:t>
        <a:bodyPr/>
        <a:lstStyle/>
        <a:p>
          <a:endParaRPr lang="es-EC"/>
        </a:p>
      </dgm:t>
    </dgm:pt>
    <dgm:pt modelId="{B974DBA7-2BBA-4EDB-A527-832FCA41A545}" type="pres">
      <dgm:prSet presAssocID="{8FB8D260-C721-46E0-813A-5C005B3584E9}" presName="descendantArrow" presStyleCnt="0"/>
      <dgm:spPr/>
      <dgm:t>
        <a:bodyPr/>
        <a:lstStyle/>
        <a:p>
          <a:endParaRPr lang="es-EC"/>
        </a:p>
      </dgm:t>
    </dgm:pt>
    <dgm:pt modelId="{A050D6FE-1C21-4554-AC91-78F773CD46E7}" type="pres">
      <dgm:prSet presAssocID="{45542121-7738-493A-978D-E1D89156A2DA}" presName="childTextArrow" presStyleLbl="fgAccFollowNode1" presStyleIdx="1" presStyleCnt="8">
        <dgm:presLayoutVars>
          <dgm:bulletEnabled val="1"/>
        </dgm:presLayoutVars>
      </dgm:prSet>
      <dgm:spPr/>
      <dgm:t>
        <a:bodyPr/>
        <a:lstStyle/>
        <a:p>
          <a:endParaRPr lang="es-EC"/>
        </a:p>
      </dgm:t>
    </dgm:pt>
    <dgm:pt modelId="{281B8962-3DE7-4AAE-BA70-2B07A35B71E2}" type="pres">
      <dgm:prSet presAssocID="{31ED829E-B2C8-4B63-B450-1B6889F38153}" presName="sp" presStyleCnt="0"/>
      <dgm:spPr/>
      <dgm:t>
        <a:bodyPr/>
        <a:lstStyle/>
        <a:p>
          <a:endParaRPr lang="es-EC"/>
        </a:p>
      </dgm:t>
    </dgm:pt>
    <dgm:pt modelId="{2598DB91-D04C-4E0E-BA7D-108E997C980A}" type="pres">
      <dgm:prSet presAssocID="{BE1E252F-EB37-4C67-98B7-037BDC00FDC1}" presName="arrowAndChildren" presStyleCnt="0"/>
      <dgm:spPr/>
      <dgm:t>
        <a:bodyPr/>
        <a:lstStyle/>
        <a:p>
          <a:endParaRPr lang="es-EC"/>
        </a:p>
      </dgm:t>
    </dgm:pt>
    <dgm:pt modelId="{9D37D9FA-5D2F-4264-87E3-5FA3DF17759F}" type="pres">
      <dgm:prSet presAssocID="{BE1E252F-EB37-4C67-98B7-037BDC00FDC1}" presName="parentTextArrow" presStyleLbl="node1" presStyleIdx="1" presStyleCnt="3"/>
      <dgm:spPr/>
      <dgm:t>
        <a:bodyPr/>
        <a:lstStyle/>
        <a:p>
          <a:endParaRPr lang="es-EC"/>
        </a:p>
      </dgm:t>
    </dgm:pt>
    <dgm:pt modelId="{8ADDD995-F3D5-44F0-9DF1-35AA3E1CBAFB}" type="pres">
      <dgm:prSet presAssocID="{BE1E252F-EB37-4C67-98B7-037BDC00FDC1}" presName="arrow" presStyleLbl="node1" presStyleIdx="2" presStyleCnt="3"/>
      <dgm:spPr/>
      <dgm:t>
        <a:bodyPr/>
        <a:lstStyle/>
        <a:p>
          <a:endParaRPr lang="es-EC"/>
        </a:p>
      </dgm:t>
    </dgm:pt>
    <dgm:pt modelId="{3C4B64C6-4321-426B-AD78-D15E02237EE0}" type="pres">
      <dgm:prSet presAssocID="{BE1E252F-EB37-4C67-98B7-037BDC00FDC1}" presName="descendantArrow" presStyleCnt="0"/>
      <dgm:spPr/>
      <dgm:t>
        <a:bodyPr/>
        <a:lstStyle/>
        <a:p>
          <a:endParaRPr lang="es-EC"/>
        </a:p>
      </dgm:t>
    </dgm:pt>
    <dgm:pt modelId="{0B7E3AB8-3341-4144-94A8-C921F2EDE7C3}" type="pres">
      <dgm:prSet presAssocID="{56AC83E2-6008-4AFB-806B-F128AF704DAD}" presName="childTextArrow" presStyleLbl="fgAccFollowNode1" presStyleIdx="2" presStyleCnt="8">
        <dgm:presLayoutVars>
          <dgm:bulletEnabled val="1"/>
        </dgm:presLayoutVars>
      </dgm:prSet>
      <dgm:spPr/>
      <dgm:t>
        <a:bodyPr/>
        <a:lstStyle/>
        <a:p>
          <a:endParaRPr lang="es-EC"/>
        </a:p>
      </dgm:t>
    </dgm:pt>
    <dgm:pt modelId="{48BFF55C-1BA3-4C33-A650-989FDC9F0682}" type="pres">
      <dgm:prSet presAssocID="{C5BEBE6E-4B90-4542-B517-B737C54E7716}" presName="childTextArrow" presStyleLbl="fgAccFollowNode1" presStyleIdx="3" presStyleCnt="8">
        <dgm:presLayoutVars>
          <dgm:bulletEnabled val="1"/>
        </dgm:presLayoutVars>
      </dgm:prSet>
      <dgm:spPr/>
      <dgm:t>
        <a:bodyPr/>
        <a:lstStyle/>
        <a:p>
          <a:endParaRPr lang="es-EC"/>
        </a:p>
      </dgm:t>
    </dgm:pt>
    <dgm:pt modelId="{7E4ABF8B-A618-4305-964C-1BB6A7F5A1F1}" type="pres">
      <dgm:prSet presAssocID="{82E8AE8E-E444-4074-920A-1B854390E12A}" presName="childTextArrow" presStyleLbl="fgAccFollowNode1" presStyleIdx="4" presStyleCnt="8">
        <dgm:presLayoutVars>
          <dgm:bulletEnabled val="1"/>
        </dgm:presLayoutVars>
      </dgm:prSet>
      <dgm:spPr/>
      <dgm:t>
        <a:bodyPr/>
        <a:lstStyle/>
        <a:p>
          <a:endParaRPr lang="es-EC"/>
        </a:p>
      </dgm:t>
    </dgm:pt>
    <dgm:pt modelId="{E01336AA-1292-41E2-BD5A-1A2784D15470}" type="pres">
      <dgm:prSet presAssocID="{688B1FF1-6750-4BAF-A464-8AAA32F4773D}" presName="childTextArrow" presStyleLbl="fgAccFollowNode1" presStyleIdx="5" presStyleCnt="8">
        <dgm:presLayoutVars>
          <dgm:bulletEnabled val="1"/>
        </dgm:presLayoutVars>
      </dgm:prSet>
      <dgm:spPr/>
      <dgm:t>
        <a:bodyPr/>
        <a:lstStyle/>
        <a:p>
          <a:endParaRPr lang="es-EC"/>
        </a:p>
      </dgm:t>
    </dgm:pt>
    <dgm:pt modelId="{DD6847A7-7D57-4F4A-989C-4396E374C7AD}" type="pres">
      <dgm:prSet presAssocID="{E2831950-AA2C-48B9-B50D-3A59E18A0979}" presName="childTextArrow" presStyleLbl="fgAccFollowNode1" presStyleIdx="6" presStyleCnt="8">
        <dgm:presLayoutVars>
          <dgm:bulletEnabled val="1"/>
        </dgm:presLayoutVars>
      </dgm:prSet>
      <dgm:spPr/>
      <dgm:t>
        <a:bodyPr/>
        <a:lstStyle/>
        <a:p>
          <a:endParaRPr lang="es-EC"/>
        </a:p>
      </dgm:t>
    </dgm:pt>
    <dgm:pt modelId="{01B63DC2-C7AB-4C40-B40E-BEFDFAA17EF8}" type="pres">
      <dgm:prSet presAssocID="{2B57EBB1-1E32-4CB8-84D4-E0E53ED5DACB}" presName="childTextArrow" presStyleLbl="fgAccFollowNode1" presStyleIdx="7" presStyleCnt="8">
        <dgm:presLayoutVars>
          <dgm:bulletEnabled val="1"/>
        </dgm:presLayoutVars>
      </dgm:prSet>
      <dgm:spPr/>
      <dgm:t>
        <a:bodyPr/>
        <a:lstStyle/>
        <a:p>
          <a:endParaRPr lang="es-EC"/>
        </a:p>
      </dgm:t>
    </dgm:pt>
  </dgm:ptLst>
  <dgm:cxnLst>
    <dgm:cxn modelId="{44DC40AC-3C53-43B4-97B7-2E161B2EB96D}" type="presOf" srcId="{C5BEBE6E-4B90-4542-B517-B737C54E7716}" destId="{48BFF55C-1BA3-4C33-A650-989FDC9F0682}" srcOrd="0" destOrd="0" presId="urn:microsoft.com/office/officeart/2005/8/layout/process4"/>
    <dgm:cxn modelId="{D8167303-63C9-4AB1-9243-CD37842EBF96}" srcId="{0D206A09-94D0-44DC-B6E4-7647E479FF96}" destId="{8FB8D260-C721-46E0-813A-5C005B3584E9}" srcOrd="1" destOrd="0" parTransId="{79C1A330-39CF-455C-BF88-F3079F5E4459}" sibTransId="{69769A16-5BC2-48CE-8BD1-BC60A38761F1}"/>
    <dgm:cxn modelId="{783BD68F-2AAD-4D2A-87C7-422E2D2FDB40}" type="presOf" srcId="{2B57EBB1-1E32-4CB8-84D4-E0E53ED5DACB}" destId="{01B63DC2-C7AB-4C40-B40E-BEFDFAA17EF8}" srcOrd="0" destOrd="0" presId="urn:microsoft.com/office/officeart/2005/8/layout/process4"/>
    <dgm:cxn modelId="{12B99FEC-F30C-48CB-B028-38D78FEE2C5B}" srcId="{BE1E252F-EB37-4C67-98B7-037BDC00FDC1}" destId="{688B1FF1-6750-4BAF-A464-8AAA32F4773D}" srcOrd="3" destOrd="0" parTransId="{CBDBB987-8177-4AD4-86B4-0F147D105DB1}" sibTransId="{9C67A239-82BF-4E17-8E3A-045CDBB9F2C3}"/>
    <dgm:cxn modelId="{99C02105-5342-4DF8-A167-994252F32AF8}" type="presOf" srcId="{E99C2EEC-5F04-425C-BF71-6B41DD90AAD0}" destId="{BD58CDEE-00C0-4A49-A575-D25D0ECC23F3}" srcOrd="0" destOrd="0" presId="urn:microsoft.com/office/officeart/2005/8/layout/process4"/>
    <dgm:cxn modelId="{BC30DE51-86EE-45DB-A0ED-B52858430B31}" type="presOf" srcId="{DC331BA5-664E-404F-8D7C-EA0646FB63E1}" destId="{F9EF7120-58E7-4696-AFAC-E220144C6736}" srcOrd="0" destOrd="0" presId="urn:microsoft.com/office/officeart/2005/8/layout/process4"/>
    <dgm:cxn modelId="{9110A47C-D17A-469A-972A-05F59F36D5B1}" type="presOf" srcId="{8FB8D260-C721-46E0-813A-5C005B3584E9}" destId="{1B4A1511-6F1A-4C97-ABB9-94635D4CA1AE}" srcOrd="1" destOrd="0" presId="urn:microsoft.com/office/officeart/2005/8/layout/process4"/>
    <dgm:cxn modelId="{E26FD6A3-3115-4469-9214-A68CC2BF73B5}" srcId="{BE1E252F-EB37-4C67-98B7-037BDC00FDC1}" destId="{2B57EBB1-1E32-4CB8-84D4-E0E53ED5DACB}" srcOrd="5" destOrd="0" parTransId="{F43CE1C3-D5E2-40E4-806F-39AD3BABBBF7}" sibTransId="{985AC22D-9B66-4367-A46E-36CC76C349C5}"/>
    <dgm:cxn modelId="{BD3E2612-6F96-4FF3-998D-75BF5D534A9A}" type="presOf" srcId="{45542121-7738-493A-978D-E1D89156A2DA}" destId="{A050D6FE-1C21-4554-AC91-78F773CD46E7}" srcOrd="0" destOrd="0" presId="urn:microsoft.com/office/officeart/2005/8/layout/process4"/>
    <dgm:cxn modelId="{E94AE00B-8C03-4461-886D-B4AA89444486}" type="presOf" srcId="{BE1E252F-EB37-4C67-98B7-037BDC00FDC1}" destId="{9D37D9FA-5D2F-4264-87E3-5FA3DF17759F}" srcOrd="0" destOrd="0" presId="urn:microsoft.com/office/officeart/2005/8/layout/process4"/>
    <dgm:cxn modelId="{D72C12CF-712A-4ABE-B90D-E0FD660E2C37}" srcId="{0D206A09-94D0-44DC-B6E4-7647E479FF96}" destId="{E99C2EEC-5F04-425C-BF71-6B41DD90AAD0}" srcOrd="2" destOrd="0" parTransId="{54A0254B-58C2-4FAB-B349-9C4902CF6F1D}" sibTransId="{6DF31B4A-F490-492F-A983-016FE43BC211}"/>
    <dgm:cxn modelId="{16B5C3B8-9A5C-47C4-A442-7A174C60D1B6}" type="presOf" srcId="{82E8AE8E-E444-4074-920A-1B854390E12A}" destId="{7E4ABF8B-A618-4305-964C-1BB6A7F5A1F1}" srcOrd="0" destOrd="0" presId="urn:microsoft.com/office/officeart/2005/8/layout/process4"/>
    <dgm:cxn modelId="{E4DFDDCA-5316-43A7-8A3D-499538304D89}" type="presOf" srcId="{0D206A09-94D0-44DC-B6E4-7647E479FF96}" destId="{8638B3E2-27BB-4CB2-8535-5FA2EB107244}" srcOrd="0" destOrd="0" presId="urn:microsoft.com/office/officeart/2005/8/layout/process4"/>
    <dgm:cxn modelId="{BFC4AE78-EDA3-4515-AFBB-16C6CFA3C56D}" srcId="{0D206A09-94D0-44DC-B6E4-7647E479FF96}" destId="{BE1E252F-EB37-4C67-98B7-037BDC00FDC1}" srcOrd="0" destOrd="0" parTransId="{F8DE94B7-98BC-4A72-96FE-F75474003A57}" sibTransId="{31ED829E-B2C8-4B63-B450-1B6889F38153}"/>
    <dgm:cxn modelId="{73019936-3828-4D5F-B51E-EC6E55318B9C}" type="presOf" srcId="{E2831950-AA2C-48B9-B50D-3A59E18A0979}" destId="{DD6847A7-7D57-4F4A-989C-4396E374C7AD}" srcOrd="0" destOrd="0" presId="urn:microsoft.com/office/officeart/2005/8/layout/process4"/>
    <dgm:cxn modelId="{05CA85E7-1754-4DB3-B659-67F325880CED}" srcId="{E99C2EEC-5F04-425C-BF71-6B41DD90AAD0}" destId="{DC331BA5-664E-404F-8D7C-EA0646FB63E1}" srcOrd="0" destOrd="0" parTransId="{767971D2-59F9-40FB-9D71-3E2A7855506A}" sibTransId="{F7710B8E-B82D-4535-8893-F04C261571B5}"/>
    <dgm:cxn modelId="{339E5D36-D6AA-46F7-8364-F0B60B049D0A}" type="presOf" srcId="{8FB8D260-C721-46E0-813A-5C005B3584E9}" destId="{0CE582F7-0A3E-4CF9-A6F4-17C26221D2EA}" srcOrd="0" destOrd="0" presId="urn:microsoft.com/office/officeart/2005/8/layout/process4"/>
    <dgm:cxn modelId="{2B71D644-6ABE-4D2B-8D63-8E9BFCAFAD7D}" type="presOf" srcId="{688B1FF1-6750-4BAF-A464-8AAA32F4773D}" destId="{E01336AA-1292-41E2-BD5A-1A2784D15470}" srcOrd="0" destOrd="0" presId="urn:microsoft.com/office/officeart/2005/8/layout/process4"/>
    <dgm:cxn modelId="{21F4A135-94E0-48A2-9720-95BF60E2E7C2}" type="presOf" srcId="{E99C2EEC-5F04-425C-BF71-6B41DD90AAD0}" destId="{44928A4B-CBB1-413B-A88B-643A254424D5}" srcOrd="1" destOrd="0" presId="urn:microsoft.com/office/officeart/2005/8/layout/process4"/>
    <dgm:cxn modelId="{0D6B3AA1-F34D-47BF-8E51-AB7F31F6CC43}" srcId="{BE1E252F-EB37-4C67-98B7-037BDC00FDC1}" destId="{82E8AE8E-E444-4074-920A-1B854390E12A}" srcOrd="2" destOrd="0" parTransId="{C155AC1F-AB38-4CE9-AEE0-6133C7A1BC62}" sibTransId="{03DF24EF-C629-463A-953E-216E27D7B340}"/>
    <dgm:cxn modelId="{F4000673-847C-4D98-97EF-C5F9DA344041}" type="presOf" srcId="{56AC83E2-6008-4AFB-806B-F128AF704DAD}" destId="{0B7E3AB8-3341-4144-94A8-C921F2EDE7C3}" srcOrd="0" destOrd="0" presId="urn:microsoft.com/office/officeart/2005/8/layout/process4"/>
    <dgm:cxn modelId="{6D38B5B6-3148-46EB-A618-C62FA483ECBB}" type="presOf" srcId="{583101C4-E022-4CD5-8F5F-0FBDD27914C2}" destId="{A050D6FE-1C21-4554-AC91-78F773CD46E7}" srcOrd="0" destOrd="1" presId="urn:microsoft.com/office/officeart/2005/8/layout/process4"/>
    <dgm:cxn modelId="{0EBDCA3E-F71D-44E7-ADAA-CF57D1AB6174}" srcId="{BE1E252F-EB37-4C67-98B7-037BDC00FDC1}" destId="{56AC83E2-6008-4AFB-806B-F128AF704DAD}" srcOrd="0" destOrd="0" parTransId="{C3A882A2-8973-4701-9AF4-84E3B5F4D8A0}" sibTransId="{419462ED-E514-45A8-9FA8-18431724A296}"/>
    <dgm:cxn modelId="{D6B603F0-D4E6-4678-A3C6-1FDEF0E3EC92}" srcId="{BE1E252F-EB37-4C67-98B7-037BDC00FDC1}" destId="{E2831950-AA2C-48B9-B50D-3A59E18A0979}" srcOrd="4" destOrd="0" parTransId="{A458D820-108B-4F11-940E-AE608C37E384}" sibTransId="{8B2E7886-F046-4786-BEC0-8C794A329D1C}"/>
    <dgm:cxn modelId="{6C3BF225-89D7-4A67-A391-388C14CF337E}" srcId="{45542121-7738-493A-978D-E1D89156A2DA}" destId="{583101C4-E022-4CD5-8F5F-0FBDD27914C2}" srcOrd="0" destOrd="0" parTransId="{8FA7822A-CC82-43E8-8DDA-0FF956F3D8F4}" sibTransId="{91B690B6-15FB-4ACD-AA5A-E16EB801E03D}"/>
    <dgm:cxn modelId="{5BDFFE9D-99FE-48F8-886E-F277FCA03231}" srcId="{BE1E252F-EB37-4C67-98B7-037BDC00FDC1}" destId="{C5BEBE6E-4B90-4542-B517-B737C54E7716}" srcOrd="1" destOrd="0" parTransId="{B335DB5E-99E0-477A-9AA3-679286C773E5}" sibTransId="{4C444BC6-14E7-4DDE-84B3-8DF96A0BF281}"/>
    <dgm:cxn modelId="{EF20D36D-BF82-4E1B-A0ED-39C67B823E16}" srcId="{8FB8D260-C721-46E0-813A-5C005B3584E9}" destId="{45542121-7738-493A-978D-E1D89156A2DA}" srcOrd="0" destOrd="0" parTransId="{DA82B0B8-C8FC-4F2A-99EF-ADBBCF7C804E}" sibTransId="{E24303B8-EB0B-43FA-B2AB-AD2724DADB53}"/>
    <dgm:cxn modelId="{00E487FD-C92F-4515-818E-15C73CA4068D}" type="presOf" srcId="{BE1E252F-EB37-4C67-98B7-037BDC00FDC1}" destId="{8ADDD995-F3D5-44F0-9DF1-35AA3E1CBAFB}" srcOrd="1" destOrd="0" presId="urn:microsoft.com/office/officeart/2005/8/layout/process4"/>
    <dgm:cxn modelId="{8B2E7199-5C9C-49FB-A642-6104DE1D0A90}" type="presParOf" srcId="{8638B3E2-27BB-4CB2-8535-5FA2EB107244}" destId="{030004EB-045E-43DF-B079-DC105641B9BA}" srcOrd="0" destOrd="0" presId="urn:microsoft.com/office/officeart/2005/8/layout/process4"/>
    <dgm:cxn modelId="{32F3F6D2-6F04-446B-AF04-88CF3B1D9CD9}" type="presParOf" srcId="{030004EB-045E-43DF-B079-DC105641B9BA}" destId="{BD58CDEE-00C0-4A49-A575-D25D0ECC23F3}" srcOrd="0" destOrd="0" presId="urn:microsoft.com/office/officeart/2005/8/layout/process4"/>
    <dgm:cxn modelId="{A9BB5928-F4A6-4922-A0D3-53B91AA708B2}" type="presParOf" srcId="{030004EB-045E-43DF-B079-DC105641B9BA}" destId="{44928A4B-CBB1-413B-A88B-643A254424D5}" srcOrd="1" destOrd="0" presId="urn:microsoft.com/office/officeart/2005/8/layout/process4"/>
    <dgm:cxn modelId="{4E429499-6EE4-4C77-A916-0D9623F2A279}" type="presParOf" srcId="{030004EB-045E-43DF-B079-DC105641B9BA}" destId="{61496520-1C7B-4677-BA8F-07AA6FDEB0EC}" srcOrd="2" destOrd="0" presId="urn:microsoft.com/office/officeart/2005/8/layout/process4"/>
    <dgm:cxn modelId="{5A5899DD-226C-40A4-A3E5-D0A53CDCE2FE}" type="presParOf" srcId="{61496520-1C7B-4677-BA8F-07AA6FDEB0EC}" destId="{F9EF7120-58E7-4696-AFAC-E220144C6736}" srcOrd="0" destOrd="0" presId="urn:microsoft.com/office/officeart/2005/8/layout/process4"/>
    <dgm:cxn modelId="{020ECF9D-C61E-49E2-A104-1FDD34EB5DD5}" type="presParOf" srcId="{8638B3E2-27BB-4CB2-8535-5FA2EB107244}" destId="{6D443BDF-00D1-4425-9F5A-EDBD73D763E3}" srcOrd="1" destOrd="0" presId="urn:microsoft.com/office/officeart/2005/8/layout/process4"/>
    <dgm:cxn modelId="{61A1CA8B-3709-44B8-8177-3219B0F88DE4}" type="presParOf" srcId="{8638B3E2-27BB-4CB2-8535-5FA2EB107244}" destId="{738ABD2C-2B4E-471B-AD0E-55A343A0C9A0}" srcOrd="2" destOrd="0" presId="urn:microsoft.com/office/officeart/2005/8/layout/process4"/>
    <dgm:cxn modelId="{E41267C5-C33C-4045-B9B6-5BAC36CF1D18}" type="presParOf" srcId="{738ABD2C-2B4E-471B-AD0E-55A343A0C9A0}" destId="{0CE582F7-0A3E-4CF9-A6F4-17C26221D2EA}" srcOrd="0" destOrd="0" presId="urn:microsoft.com/office/officeart/2005/8/layout/process4"/>
    <dgm:cxn modelId="{8A2C41BF-DF5A-497C-BA86-B4EAB58C4A40}" type="presParOf" srcId="{738ABD2C-2B4E-471B-AD0E-55A343A0C9A0}" destId="{1B4A1511-6F1A-4C97-ABB9-94635D4CA1AE}" srcOrd="1" destOrd="0" presId="urn:microsoft.com/office/officeart/2005/8/layout/process4"/>
    <dgm:cxn modelId="{CF0C3F3A-F447-42AE-BBD4-523773B3631C}" type="presParOf" srcId="{738ABD2C-2B4E-471B-AD0E-55A343A0C9A0}" destId="{B974DBA7-2BBA-4EDB-A527-832FCA41A545}" srcOrd="2" destOrd="0" presId="urn:microsoft.com/office/officeart/2005/8/layout/process4"/>
    <dgm:cxn modelId="{864C8801-D8A9-447B-9986-8385CF215E1B}" type="presParOf" srcId="{B974DBA7-2BBA-4EDB-A527-832FCA41A545}" destId="{A050D6FE-1C21-4554-AC91-78F773CD46E7}" srcOrd="0" destOrd="0" presId="urn:microsoft.com/office/officeart/2005/8/layout/process4"/>
    <dgm:cxn modelId="{B786890C-C8DA-41BA-BAB9-2B630B04AF29}" type="presParOf" srcId="{8638B3E2-27BB-4CB2-8535-5FA2EB107244}" destId="{281B8962-3DE7-4AAE-BA70-2B07A35B71E2}" srcOrd="3" destOrd="0" presId="urn:microsoft.com/office/officeart/2005/8/layout/process4"/>
    <dgm:cxn modelId="{5160C210-8C14-47F5-8397-973669FF4F2E}" type="presParOf" srcId="{8638B3E2-27BB-4CB2-8535-5FA2EB107244}" destId="{2598DB91-D04C-4E0E-BA7D-108E997C980A}" srcOrd="4" destOrd="0" presId="urn:microsoft.com/office/officeart/2005/8/layout/process4"/>
    <dgm:cxn modelId="{DE75044F-BCA4-4F1F-8A8B-A33ACF88B46A}" type="presParOf" srcId="{2598DB91-D04C-4E0E-BA7D-108E997C980A}" destId="{9D37D9FA-5D2F-4264-87E3-5FA3DF17759F}" srcOrd="0" destOrd="0" presId="urn:microsoft.com/office/officeart/2005/8/layout/process4"/>
    <dgm:cxn modelId="{9B0F6240-668E-43BD-9343-F4EE51A528BF}" type="presParOf" srcId="{2598DB91-D04C-4E0E-BA7D-108E997C980A}" destId="{8ADDD995-F3D5-44F0-9DF1-35AA3E1CBAFB}" srcOrd="1" destOrd="0" presId="urn:microsoft.com/office/officeart/2005/8/layout/process4"/>
    <dgm:cxn modelId="{AEC3D261-0A24-4143-B877-64D1C2E1988F}" type="presParOf" srcId="{2598DB91-D04C-4E0E-BA7D-108E997C980A}" destId="{3C4B64C6-4321-426B-AD78-D15E02237EE0}" srcOrd="2" destOrd="0" presId="urn:microsoft.com/office/officeart/2005/8/layout/process4"/>
    <dgm:cxn modelId="{1FE3C086-17CC-4752-B282-05CC648AEBD4}" type="presParOf" srcId="{3C4B64C6-4321-426B-AD78-D15E02237EE0}" destId="{0B7E3AB8-3341-4144-94A8-C921F2EDE7C3}" srcOrd="0" destOrd="0" presId="urn:microsoft.com/office/officeart/2005/8/layout/process4"/>
    <dgm:cxn modelId="{A4C171E4-60E0-4887-BCDD-5EBDFE91AF16}" type="presParOf" srcId="{3C4B64C6-4321-426B-AD78-D15E02237EE0}" destId="{48BFF55C-1BA3-4C33-A650-989FDC9F0682}" srcOrd="1" destOrd="0" presId="urn:microsoft.com/office/officeart/2005/8/layout/process4"/>
    <dgm:cxn modelId="{EDBEC01B-D7CF-4724-B062-FD20D1519179}" type="presParOf" srcId="{3C4B64C6-4321-426B-AD78-D15E02237EE0}" destId="{7E4ABF8B-A618-4305-964C-1BB6A7F5A1F1}" srcOrd="2" destOrd="0" presId="urn:microsoft.com/office/officeart/2005/8/layout/process4"/>
    <dgm:cxn modelId="{1B9F37AC-B34B-42EE-A9BA-7BF9DEFD07D3}" type="presParOf" srcId="{3C4B64C6-4321-426B-AD78-D15E02237EE0}" destId="{E01336AA-1292-41E2-BD5A-1A2784D15470}" srcOrd="3" destOrd="0" presId="urn:microsoft.com/office/officeart/2005/8/layout/process4"/>
    <dgm:cxn modelId="{8B23A4A8-DEB1-4D7A-BCEC-1DF6775946FE}" type="presParOf" srcId="{3C4B64C6-4321-426B-AD78-D15E02237EE0}" destId="{DD6847A7-7D57-4F4A-989C-4396E374C7AD}" srcOrd="4" destOrd="0" presId="urn:microsoft.com/office/officeart/2005/8/layout/process4"/>
    <dgm:cxn modelId="{F73618E6-2E96-4FA0-928C-48064AE1F1F0}" type="presParOf" srcId="{3C4B64C6-4321-426B-AD78-D15E02237EE0}" destId="{01B63DC2-C7AB-4C40-B40E-BEFDFAA17EF8}" srcOrd="5"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AFF5167-D835-4115-998B-8DE6442D915A}" type="doc">
      <dgm:prSet loTypeId="urn:microsoft.com/office/officeart/2008/layout/VerticalCurvedList" loCatId="list" qsTypeId="urn:microsoft.com/office/officeart/2005/8/quickstyle/3d2" qsCatId="3D" csTypeId="urn:microsoft.com/office/officeart/2005/8/colors/accent2_1" csCatId="accent2" phldr="1"/>
      <dgm:spPr/>
      <dgm:t>
        <a:bodyPr/>
        <a:lstStyle/>
        <a:p>
          <a:endParaRPr lang="es-EC"/>
        </a:p>
      </dgm:t>
    </dgm:pt>
    <dgm:pt modelId="{27AA4AD7-5D07-47B3-8487-71432CB61D53}">
      <dgm:prSet phldrT="[Texto]"/>
      <dgm:spPr/>
      <dgm:t>
        <a:bodyPr/>
        <a:lstStyle/>
        <a:p>
          <a:r>
            <a:rPr lang="es-MX" b="1" dirty="0" smtClean="0"/>
            <a:t>VISIÓN 2016                          </a:t>
          </a:r>
        </a:p>
        <a:p>
          <a:r>
            <a:rPr lang="es-EC" dirty="0" smtClean="0"/>
            <a:t>Ser una compañía competitiva en la industria gráfica de la ciudad de Quito entregando un servicio de calidad que supere las expectativas de nuestros clientes, con confiabilidad.</a:t>
          </a:r>
          <a:endParaRPr lang="es-EC" dirty="0"/>
        </a:p>
      </dgm:t>
    </dgm:pt>
    <dgm:pt modelId="{1EDDD5D7-3D04-441C-94F3-46CAAE7F5655}" type="parTrans" cxnId="{E0916B04-EC3F-4DDF-A33E-E6AEEF28D40A}">
      <dgm:prSet/>
      <dgm:spPr/>
      <dgm:t>
        <a:bodyPr/>
        <a:lstStyle/>
        <a:p>
          <a:endParaRPr lang="es-EC"/>
        </a:p>
      </dgm:t>
    </dgm:pt>
    <dgm:pt modelId="{626593A6-42D9-4D27-A269-911E616D6284}" type="sibTrans" cxnId="{E0916B04-EC3F-4DDF-A33E-E6AEEF28D40A}">
      <dgm:prSet/>
      <dgm:spPr/>
      <dgm:t>
        <a:bodyPr/>
        <a:lstStyle/>
        <a:p>
          <a:endParaRPr lang="es-EC"/>
        </a:p>
      </dgm:t>
    </dgm:pt>
    <dgm:pt modelId="{6C65745C-8CF3-4B19-9DBB-3A48AA0918B5}">
      <dgm:prSet phldrT="[Texto]"/>
      <dgm:spPr/>
      <dgm:t>
        <a:bodyPr/>
        <a:lstStyle/>
        <a:p>
          <a:r>
            <a:rPr lang="es-ES" b="1" dirty="0" smtClean="0">
              <a:latin typeface="+mn-lt"/>
            </a:rPr>
            <a:t>MISIÓN</a:t>
          </a:r>
        </a:p>
        <a:p>
          <a:r>
            <a:rPr lang="es-EC" dirty="0" smtClean="0">
              <a:latin typeface="+mn-lt"/>
              <a:cs typeface="Times New Roman" pitchFamily="18" charset="0"/>
            </a:rPr>
            <a:t>IG Imprenta es una empresa competitiva, dedicada a la fabricación de productos de imprenta de calidad para medianas y grandes empresas en la ciudad de Quito con óptimo tiempo de entrega a través del comprometimiento de los trabajadores, que demuestran su aprendizaje, espíritu empresarial, servicio y confiabilidad</a:t>
          </a:r>
          <a:r>
            <a:rPr lang="es-EC" dirty="0" smtClean="0">
              <a:latin typeface="Times New Roman" pitchFamily="18" charset="0"/>
              <a:cs typeface="Times New Roman" pitchFamily="18" charset="0"/>
            </a:rPr>
            <a:t>.</a:t>
          </a:r>
          <a:endParaRPr lang="es-EC" dirty="0"/>
        </a:p>
      </dgm:t>
    </dgm:pt>
    <dgm:pt modelId="{508CAEDF-80A4-461A-B319-A6F3A2B9498D}" type="parTrans" cxnId="{6B0EE16C-4343-48DB-AE86-7FCF31434B96}">
      <dgm:prSet/>
      <dgm:spPr/>
      <dgm:t>
        <a:bodyPr/>
        <a:lstStyle/>
        <a:p>
          <a:endParaRPr lang="es-EC"/>
        </a:p>
      </dgm:t>
    </dgm:pt>
    <dgm:pt modelId="{E7DD4825-6DB1-45C9-8434-12EF1DAB4797}" type="sibTrans" cxnId="{6B0EE16C-4343-48DB-AE86-7FCF31434B96}">
      <dgm:prSet/>
      <dgm:spPr/>
      <dgm:t>
        <a:bodyPr/>
        <a:lstStyle/>
        <a:p>
          <a:endParaRPr lang="es-EC"/>
        </a:p>
      </dgm:t>
    </dgm:pt>
    <dgm:pt modelId="{EA74E5AD-3EDC-4BB9-8DC5-0DA202775D57}" type="pres">
      <dgm:prSet presAssocID="{3AFF5167-D835-4115-998B-8DE6442D915A}" presName="Name0" presStyleCnt="0">
        <dgm:presLayoutVars>
          <dgm:chMax val="7"/>
          <dgm:chPref val="7"/>
          <dgm:dir/>
        </dgm:presLayoutVars>
      </dgm:prSet>
      <dgm:spPr/>
      <dgm:t>
        <a:bodyPr/>
        <a:lstStyle/>
        <a:p>
          <a:endParaRPr lang="es-EC"/>
        </a:p>
      </dgm:t>
    </dgm:pt>
    <dgm:pt modelId="{77B36326-7AB9-4BA8-A424-2272014D8DD6}" type="pres">
      <dgm:prSet presAssocID="{3AFF5167-D835-4115-998B-8DE6442D915A}" presName="Name1" presStyleCnt="0"/>
      <dgm:spPr/>
      <dgm:t>
        <a:bodyPr/>
        <a:lstStyle/>
        <a:p>
          <a:endParaRPr lang="es-EC"/>
        </a:p>
      </dgm:t>
    </dgm:pt>
    <dgm:pt modelId="{D4E25C4F-E71C-4BEE-ABDE-93EFAC5E8B8C}" type="pres">
      <dgm:prSet presAssocID="{3AFF5167-D835-4115-998B-8DE6442D915A}" presName="cycle" presStyleCnt="0"/>
      <dgm:spPr/>
      <dgm:t>
        <a:bodyPr/>
        <a:lstStyle/>
        <a:p>
          <a:endParaRPr lang="es-EC"/>
        </a:p>
      </dgm:t>
    </dgm:pt>
    <dgm:pt modelId="{FB620BA2-3507-4BA2-B66A-053FE842CCE1}" type="pres">
      <dgm:prSet presAssocID="{3AFF5167-D835-4115-998B-8DE6442D915A}" presName="srcNode" presStyleLbl="node1" presStyleIdx="0" presStyleCnt="2"/>
      <dgm:spPr/>
      <dgm:t>
        <a:bodyPr/>
        <a:lstStyle/>
        <a:p>
          <a:endParaRPr lang="es-EC"/>
        </a:p>
      </dgm:t>
    </dgm:pt>
    <dgm:pt modelId="{385C908D-7D9D-4B2D-86ED-2BC03716C62F}" type="pres">
      <dgm:prSet presAssocID="{3AFF5167-D835-4115-998B-8DE6442D915A}" presName="conn" presStyleLbl="parChTrans1D2" presStyleIdx="0" presStyleCnt="1"/>
      <dgm:spPr/>
      <dgm:t>
        <a:bodyPr/>
        <a:lstStyle/>
        <a:p>
          <a:endParaRPr lang="es-EC"/>
        </a:p>
      </dgm:t>
    </dgm:pt>
    <dgm:pt modelId="{CF9CE346-2679-4D4C-B394-5A0580283C0E}" type="pres">
      <dgm:prSet presAssocID="{3AFF5167-D835-4115-998B-8DE6442D915A}" presName="extraNode" presStyleLbl="node1" presStyleIdx="0" presStyleCnt="2"/>
      <dgm:spPr/>
      <dgm:t>
        <a:bodyPr/>
        <a:lstStyle/>
        <a:p>
          <a:endParaRPr lang="es-EC"/>
        </a:p>
      </dgm:t>
    </dgm:pt>
    <dgm:pt modelId="{795B36E1-16EB-4E67-A080-604C61A75439}" type="pres">
      <dgm:prSet presAssocID="{3AFF5167-D835-4115-998B-8DE6442D915A}" presName="dstNode" presStyleLbl="node1" presStyleIdx="0" presStyleCnt="2"/>
      <dgm:spPr/>
      <dgm:t>
        <a:bodyPr/>
        <a:lstStyle/>
        <a:p>
          <a:endParaRPr lang="es-EC"/>
        </a:p>
      </dgm:t>
    </dgm:pt>
    <dgm:pt modelId="{38A7E098-E83B-4FC5-B069-BF14B6A6A8A6}" type="pres">
      <dgm:prSet presAssocID="{27AA4AD7-5D07-47B3-8487-71432CB61D53}" presName="text_1" presStyleLbl="node1" presStyleIdx="0" presStyleCnt="2">
        <dgm:presLayoutVars>
          <dgm:bulletEnabled val="1"/>
        </dgm:presLayoutVars>
      </dgm:prSet>
      <dgm:spPr/>
      <dgm:t>
        <a:bodyPr/>
        <a:lstStyle/>
        <a:p>
          <a:endParaRPr lang="es-EC"/>
        </a:p>
      </dgm:t>
    </dgm:pt>
    <dgm:pt modelId="{499FBB35-C342-4871-9AD8-21A1E1E58858}" type="pres">
      <dgm:prSet presAssocID="{27AA4AD7-5D07-47B3-8487-71432CB61D53}" presName="accent_1" presStyleCnt="0"/>
      <dgm:spPr/>
      <dgm:t>
        <a:bodyPr/>
        <a:lstStyle/>
        <a:p>
          <a:endParaRPr lang="es-EC"/>
        </a:p>
      </dgm:t>
    </dgm:pt>
    <dgm:pt modelId="{54897164-36C7-4D93-91B6-B65E28E5F436}" type="pres">
      <dgm:prSet presAssocID="{27AA4AD7-5D07-47B3-8487-71432CB61D53}" presName="accentRepeatNode" presStyleLbl="solidFgAcc1" presStyleIdx="0" presStyleCnt="2"/>
      <dgm:spPr>
        <a:blipFill rotWithShape="0">
          <a:blip xmlns:r="http://schemas.openxmlformats.org/officeDocument/2006/relationships" r:embed="rId1"/>
          <a:stretch>
            <a:fillRect/>
          </a:stretch>
        </a:blipFill>
      </dgm:spPr>
      <dgm:t>
        <a:bodyPr/>
        <a:lstStyle/>
        <a:p>
          <a:endParaRPr lang="es-EC"/>
        </a:p>
      </dgm:t>
    </dgm:pt>
    <dgm:pt modelId="{6771FF5F-7A32-401B-B37E-A275035D30D6}" type="pres">
      <dgm:prSet presAssocID="{6C65745C-8CF3-4B19-9DBB-3A48AA0918B5}" presName="text_2" presStyleLbl="node1" presStyleIdx="1" presStyleCnt="2">
        <dgm:presLayoutVars>
          <dgm:bulletEnabled val="1"/>
        </dgm:presLayoutVars>
      </dgm:prSet>
      <dgm:spPr/>
      <dgm:t>
        <a:bodyPr/>
        <a:lstStyle/>
        <a:p>
          <a:endParaRPr lang="es-EC"/>
        </a:p>
      </dgm:t>
    </dgm:pt>
    <dgm:pt modelId="{293C22F9-8D71-4788-B7BC-4C90B85F5769}" type="pres">
      <dgm:prSet presAssocID="{6C65745C-8CF3-4B19-9DBB-3A48AA0918B5}" presName="accent_2" presStyleCnt="0"/>
      <dgm:spPr/>
      <dgm:t>
        <a:bodyPr/>
        <a:lstStyle/>
        <a:p>
          <a:endParaRPr lang="es-EC"/>
        </a:p>
      </dgm:t>
    </dgm:pt>
    <dgm:pt modelId="{07EDA31C-3956-4D47-9BAB-22DF62C6A451}" type="pres">
      <dgm:prSet presAssocID="{6C65745C-8CF3-4B19-9DBB-3A48AA0918B5}" presName="accentRepeatNode" presStyleLbl="solidFgAcc1" presStyleIdx="1" presStyleCnt="2"/>
      <dgm:spPr>
        <a:blipFill rotWithShape="0">
          <a:blip xmlns:r="http://schemas.openxmlformats.org/officeDocument/2006/relationships" r:embed="rId2"/>
          <a:stretch>
            <a:fillRect/>
          </a:stretch>
        </a:blipFill>
      </dgm:spPr>
      <dgm:t>
        <a:bodyPr/>
        <a:lstStyle/>
        <a:p>
          <a:endParaRPr lang="es-EC"/>
        </a:p>
      </dgm:t>
    </dgm:pt>
  </dgm:ptLst>
  <dgm:cxnLst>
    <dgm:cxn modelId="{5AD93129-D875-4B7B-AE3F-233E05E9A9C8}" type="presOf" srcId="{626593A6-42D9-4D27-A269-911E616D6284}" destId="{385C908D-7D9D-4B2D-86ED-2BC03716C62F}" srcOrd="0" destOrd="0" presId="urn:microsoft.com/office/officeart/2008/layout/VerticalCurvedList"/>
    <dgm:cxn modelId="{E0916B04-EC3F-4DDF-A33E-E6AEEF28D40A}" srcId="{3AFF5167-D835-4115-998B-8DE6442D915A}" destId="{27AA4AD7-5D07-47B3-8487-71432CB61D53}" srcOrd="0" destOrd="0" parTransId="{1EDDD5D7-3D04-441C-94F3-46CAAE7F5655}" sibTransId="{626593A6-42D9-4D27-A269-911E616D6284}"/>
    <dgm:cxn modelId="{AD3FB680-DD59-4D7F-BFA0-93A80D46C8C0}" type="presOf" srcId="{6C65745C-8CF3-4B19-9DBB-3A48AA0918B5}" destId="{6771FF5F-7A32-401B-B37E-A275035D30D6}" srcOrd="0" destOrd="0" presId="urn:microsoft.com/office/officeart/2008/layout/VerticalCurvedList"/>
    <dgm:cxn modelId="{6B0EE16C-4343-48DB-AE86-7FCF31434B96}" srcId="{3AFF5167-D835-4115-998B-8DE6442D915A}" destId="{6C65745C-8CF3-4B19-9DBB-3A48AA0918B5}" srcOrd="1" destOrd="0" parTransId="{508CAEDF-80A4-461A-B319-A6F3A2B9498D}" sibTransId="{E7DD4825-6DB1-45C9-8434-12EF1DAB4797}"/>
    <dgm:cxn modelId="{1AEA5F2D-2657-41A7-AC94-CC1AC75BD47F}" type="presOf" srcId="{27AA4AD7-5D07-47B3-8487-71432CB61D53}" destId="{38A7E098-E83B-4FC5-B069-BF14B6A6A8A6}" srcOrd="0" destOrd="0" presId="urn:microsoft.com/office/officeart/2008/layout/VerticalCurvedList"/>
    <dgm:cxn modelId="{C1FD456A-3FB5-479C-9027-AB4CA73E0D9F}" type="presOf" srcId="{3AFF5167-D835-4115-998B-8DE6442D915A}" destId="{EA74E5AD-3EDC-4BB9-8DC5-0DA202775D57}" srcOrd="0" destOrd="0" presId="urn:microsoft.com/office/officeart/2008/layout/VerticalCurvedList"/>
    <dgm:cxn modelId="{3944B3C9-442C-42B6-89E3-82175F71D279}" type="presParOf" srcId="{EA74E5AD-3EDC-4BB9-8DC5-0DA202775D57}" destId="{77B36326-7AB9-4BA8-A424-2272014D8DD6}" srcOrd="0" destOrd="0" presId="urn:microsoft.com/office/officeart/2008/layout/VerticalCurvedList"/>
    <dgm:cxn modelId="{115E016A-EEA8-4C5A-81DC-C859CCB06CE9}" type="presParOf" srcId="{77B36326-7AB9-4BA8-A424-2272014D8DD6}" destId="{D4E25C4F-E71C-4BEE-ABDE-93EFAC5E8B8C}" srcOrd="0" destOrd="0" presId="urn:microsoft.com/office/officeart/2008/layout/VerticalCurvedList"/>
    <dgm:cxn modelId="{EC6F2E2E-1E4E-4EA7-95BD-D0C8EFD7C71D}" type="presParOf" srcId="{D4E25C4F-E71C-4BEE-ABDE-93EFAC5E8B8C}" destId="{FB620BA2-3507-4BA2-B66A-053FE842CCE1}" srcOrd="0" destOrd="0" presId="urn:microsoft.com/office/officeart/2008/layout/VerticalCurvedList"/>
    <dgm:cxn modelId="{F0CBF4BF-98C2-45DD-AD29-AFA1757199A6}" type="presParOf" srcId="{D4E25C4F-E71C-4BEE-ABDE-93EFAC5E8B8C}" destId="{385C908D-7D9D-4B2D-86ED-2BC03716C62F}" srcOrd="1" destOrd="0" presId="urn:microsoft.com/office/officeart/2008/layout/VerticalCurvedList"/>
    <dgm:cxn modelId="{743A0D75-A9B3-4F17-A3D0-3194FDC7C985}" type="presParOf" srcId="{D4E25C4F-E71C-4BEE-ABDE-93EFAC5E8B8C}" destId="{CF9CE346-2679-4D4C-B394-5A0580283C0E}" srcOrd="2" destOrd="0" presId="urn:microsoft.com/office/officeart/2008/layout/VerticalCurvedList"/>
    <dgm:cxn modelId="{2A926D5A-2EC0-434B-A9A4-B64BD48945B1}" type="presParOf" srcId="{D4E25C4F-E71C-4BEE-ABDE-93EFAC5E8B8C}" destId="{795B36E1-16EB-4E67-A080-604C61A75439}" srcOrd="3" destOrd="0" presId="urn:microsoft.com/office/officeart/2008/layout/VerticalCurvedList"/>
    <dgm:cxn modelId="{EE911666-5865-4AB9-A8E6-77980CA4E653}" type="presParOf" srcId="{77B36326-7AB9-4BA8-A424-2272014D8DD6}" destId="{38A7E098-E83B-4FC5-B069-BF14B6A6A8A6}" srcOrd="1" destOrd="0" presId="urn:microsoft.com/office/officeart/2008/layout/VerticalCurvedList"/>
    <dgm:cxn modelId="{ECBC3E4F-4149-4D29-86FE-17DBAB223E76}" type="presParOf" srcId="{77B36326-7AB9-4BA8-A424-2272014D8DD6}" destId="{499FBB35-C342-4871-9AD8-21A1E1E58858}" srcOrd="2" destOrd="0" presId="urn:microsoft.com/office/officeart/2008/layout/VerticalCurvedList"/>
    <dgm:cxn modelId="{CD75198B-5A65-4304-8212-67702DE1004A}" type="presParOf" srcId="{499FBB35-C342-4871-9AD8-21A1E1E58858}" destId="{54897164-36C7-4D93-91B6-B65E28E5F436}" srcOrd="0" destOrd="0" presId="urn:microsoft.com/office/officeart/2008/layout/VerticalCurvedList"/>
    <dgm:cxn modelId="{5CA3D832-04E4-46CD-8F26-84349B45BA59}" type="presParOf" srcId="{77B36326-7AB9-4BA8-A424-2272014D8DD6}" destId="{6771FF5F-7A32-401B-B37E-A275035D30D6}" srcOrd="3" destOrd="0" presId="urn:microsoft.com/office/officeart/2008/layout/VerticalCurvedList"/>
    <dgm:cxn modelId="{5561681E-C2EB-4C49-8A07-CBC516247381}" type="presParOf" srcId="{77B36326-7AB9-4BA8-A424-2272014D8DD6}" destId="{293C22F9-8D71-4788-B7BC-4C90B85F5769}" srcOrd="4" destOrd="0" presId="urn:microsoft.com/office/officeart/2008/layout/VerticalCurvedList"/>
    <dgm:cxn modelId="{AC927956-6EF6-4B36-B103-82738A8F0A38}" type="presParOf" srcId="{293C22F9-8D71-4788-B7BC-4C90B85F5769}" destId="{07EDA31C-3956-4D47-9BAB-22DF62C6A45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B5EC878-F119-4E3B-A577-6DF5EB04EC10}" type="doc">
      <dgm:prSet loTypeId="urn:microsoft.com/office/officeart/2005/8/layout/lProcess2" loCatId="list" qsTypeId="urn:microsoft.com/office/officeart/2005/8/quickstyle/3d1" qsCatId="3D" csTypeId="urn:microsoft.com/office/officeart/2005/8/colors/accent3_1" csCatId="accent3" phldr="1"/>
      <dgm:spPr/>
      <dgm:t>
        <a:bodyPr/>
        <a:lstStyle/>
        <a:p>
          <a:endParaRPr lang="es-EC"/>
        </a:p>
      </dgm:t>
    </dgm:pt>
    <dgm:pt modelId="{9EB784C0-3A4F-47F9-AC7C-FA9DB48EAC7A}">
      <dgm:prSet phldrT="[Texto]" custT="1"/>
      <dgm:spPr/>
      <dgm:t>
        <a:bodyPr/>
        <a:lstStyle/>
        <a:p>
          <a:r>
            <a:rPr lang="es-ES" sz="3600" dirty="0" smtClean="0"/>
            <a:t>Principios Gerenciales</a:t>
          </a:r>
          <a:endParaRPr lang="es-EC" sz="3600" dirty="0"/>
        </a:p>
      </dgm:t>
    </dgm:pt>
    <dgm:pt modelId="{8C6BDC74-40EC-420F-87A3-62903F9BECED}" type="parTrans" cxnId="{1DD092F8-7745-4A8C-A30E-292014F79531}">
      <dgm:prSet/>
      <dgm:spPr/>
      <dgm:t>
        <a:bodyPr/>
        <a:lstStyle/>
        <a:p>
          <a:endParaRPr lang="es-EC"/>
        </a:p>
      </dgm:t>
    </dgm:pt>
    <dgm:pt modelId="{7A2A0969-E189-4374-B3B3-01E3EB26B1A3}" type="sibTrans" cxnId="{1DD092F8-7745-4A8C-A30E-292014F79531}">
      <dgm:prSet/>
      <dgm:spPr/>
      <dgm:t>
        <a:bodyPr/>
        <a:lstStyle/>
        <a:p>
          <a:endParaRPr lang="es-EC"/>
        </a:p>
      </dgm:t>
    </dgm:pt>
    <dgm:pt modelId="{5D3FCD20-32F8-4260-8789-454D85CA59A2}">
      <dgm:prSet phldrT="[Texto]"/>
      <dgm:spPr/>
      <dgm:t>
        <a:bodyPr/>
        <a:lstStyle/>
        <a:p>
          <a:r>
            <a:rPr lang="es-ES_tradnl" dirty="0" smtClean="0"/>
            <a:t>Aprendizaje en equipo.</a:t>
          </a:r>
          <a:endParaRPr lang="es-EC" dirty="0" smtClean="0"/>
        </a:p>
      </dgm:t>
    </dgm:pt>
    <dgm:pt modelId="{FE6E9237-5D22-40EC-92A0-0A3F94815610}" type="parTrans" cxnId="{C927ADE4-ABDE-442B-94AE-EF2DF7B3FF4E}">
      <dgm:prSet/>
      <dgm:spPr/>
      <dgm:t>
        <a:bodyPr/>
        <a:lstStyle/>
        <a:p>
          <a:endParaRPr lang="es-EC"/>
        </a:p>
      </dgm:t>
    </dgm:pt>
    <dgm:pt modelId="{91EA106C-A459-42C0-A891-095655438A4D}" type="sibTrans" cxnId="{C927ADE4-ABDE-442B-94AE-EF2DF7B3FF4E}">
      <dgm:prSet/>
      <dgm:spPr/>
      <dgm:t>
        <a:bodyPr/>
        <a:lstStyle/>
        <a:p>
          <a:endParaRPr lang="es-EC"/>
        </a:p>
      </dgm:t>
    </dgm:pt>
    <dgm:pt modelId="{B1AA088F-EE89-4149-859F-68029CB469C5}">
      <dgm:prSet phldrT="[Texto]" custT="1"/>
      <dgm:spPr/>
      <dgm:t>
        <a:bodyPr/>
        <a:lstStyle/>
        <a:p>
          <a:r>
            <a:rPr lang="es-ES" sz="4800" dirty="0" smtClean="0"/>
            <a:t>Valores</a:t>
          </a:r>
          <a:endParaRPr lang="es-EC" sz="4800" dirty="0"/>
        </a:p>
      </dgm:t>
    </dgm:pt>
    <dgm:pt modelId="{456E279C-1B8F-495B-91FD-973DE3837859}" type="parTrans" cxnId="{C900D27C-36A6-425E-96DC-FFCC631323B8}">
      <dgm:prSet/>
      <dgm:spPr/>
      <dgm:t>
        <a:bodyPr/>
        <a:lstStyle/>
        <a:p>
          <a:endParaRPr lang="es-EC"/>
        </a:p>
      </dgm:t>
    </dgm:pt>
    <dgm:pt modelId="{E70CF3D6-29C6-4304-8F34-6924BDE1186E}" type="sibTrans" cxnId="{C900D27C-36A6-425E-96DC-FFCC631323B8}">
      <dgm:prSet/>
      <dgm:spPr/>
      <dgm:t>
        <a:bodyPr/>
        <a:lstStyle/>
        <a:p>
          <a:endParaRPr lang="es-EC"/>
        </a:p>
      </dgm:t>
    </dgm:pt>
    <dgm:pt modelId="{CA0191A3-03C9-4D12-AB65-07F03BCB3A7A}">
      <dgm:prSet phldrT="[Texto]"/>
      <dgm:spPr/>
      <dgm:t>
        <a:bodyPr/>
        <a:lstStyle/>
        <a:p>
          <a:r>
            <a:rPr lang="es-ES" dirty="0" smtClean="0"/>
            <a:t>Confiabilidad</a:t>
          </a:r>
          <a:endParaRPr lang="es-EC" dirty="0"/>
        </a:p>
      </dgm:t>
    </dgm:pt>
    <dgm:pt modelId="{7E890B0C-91A2-4F59-B6FE-11F4E66A6260}" type="parTrans" cxnId="{AB2BB9D7-5969-42AB-A784-3041B2BC2266}">
      <dgm:prSet/>
      <dgm:spPr/>
      <dgm:t>
        <a:bodyPr/>
        <a:lstStyle/>
        <a:p>
          <a:endParaRPr lang="es-EC"/>
        </a:p>
      </dgm:t>
    </dgm:pt>
    <dgm:pt modelId="{C0295CBF-ACD2-4877-805F-0F4AD3AD06B8}" type="sibTrans" cxnId="{AB2BB9D7-5969-42AB-A784-3041B2BC2266}">
      <dgm:prSet/>
      <dgm:spPr/>
      <dgm:t>
        <a:bodyPr/>
        <a:lstStyle/>
        <a:p>
          <a:endParaRPr lang="es-EC"/>
        </a:p>
      </dgm:t>
    </dgm:pt>
    <dgm:pt modelId="{8309D00A-BBC8-40CB-9812-C92A6DC3C1EE}">
      <dgm:prSet phldrT="[Texto]"/>
      <dgm:spPr/>
      <dgm:t>
        <a:bodyPr/>
        <a:lstStyle/>
        <a:p>
          <a:r>
            <a:rPr lang="es-ES" dirty="0" smtClean="0"/>
            <a:t>Servicio</a:t>
          </a:r>
          <a:endParaRPr lang="es-EC" dirty="0"/>
        </a:p>
      </dgm:t>
    </dgm:pt>
    <dgm:pt modelId="{EAF939EA-53AE-4AF4-A6B6-9AB159E2C584}" type="parTrans" cxnId="{98097DC3-0BC5-4782-92E5-288357B68D17}">
      <dgm:prSet/>
      <dgm:spPr/>
      <dgm:t>
        <a:bodyPr/>
        <a:lstStyle/>
        <a:p>
          <a:endParaRPr lang="es-EC"/>
        </a:p>
      </dgm:t>
    </dgm:pt>
    <dgm:pt modelId="{A2C06882-A1F5-4C53-A6CB-8BE3F732D359}" type="sibTrans" cxnId="{98097DC3-0BC5-4782-92E5-288357B68D17}">
      <dgm:prSet/>
      <dgm:spPr/>
      <dgm:t>
        <a:bodyPr/>
        <a:lstStyle/>
        <a:p>
          <a:endParaRPr lang="es-EC"/>
        </a:p>
      </dgm:t>
    </dgm:pt>
    <dgm:pt modelId="{6908B33E-D634-4DA0-8ECA-4D78EC55778F}">
      <dgm:prSet phldrT="[Texto]"/>
      <dgm:spPr/>
      <dgm:t>
        <a:bodyPr/>
        <a:lstStyle/>
        <a:p>
          <a:r>
            <a:rPr lang="es-ES_tradnl" dirty="0" smtClean="0"/>
            <a:t>Formación permanente</a:t>
          </a:r>
          <a:endParaRPr lang="es-EC" dirty="0" smtClean="0"/>
        </a:p>
      </dgm:t>
    </dgm:pt>
    <dgm:pt modelId="{8E57FCE7-9847-4E0D-A849-ADD42BB85645}" type="parTrans" cxnId="{8621C49F-67AB-455D-80BB-55E8AE657236}">
      <dgm:prSet/>
      <dgm:spPr/>
      <dgm:t>
        <a:bodyPr/>
        <a:lstStyle/>
        <a:p>
          <a:endParaRPr lang="es-EC"/>
        </a:p>
      </dgm:t>
    </dgm:pt>
    <dgm:pt modelId="{E7891929-0007-4F3E-A0DB-BF6CB60E206D}" type="sibTrans" cxnId="{8621C49F-67AB-455D-80BB-55E8AE657236}">
      <dgm:prSet/>
      <dgm:spPr/>
      <dgm:t>
        <a:bodyPr/>
        <a:lstStyle/>
        <a:p>
          <a:endParaRPr lang="es-EC"/>
        </a:p>
      </dgm:t>
    </dgm:pt>
    <dgm:pt modelId="{1BB3411D-D2CE-4E4B-84BF-67FB1CD4D554}">
      <dgm:prSet phldrT="[Texto]"/>
      <dgm:spPr/>
      <dgm:t>
        <a:bodyPr/>
        <a:lstStyle/>
        <a:p>
          <a:r>
            <a:rPr lang="es-ES_tradnl" dirty="0" smtClean="0"/>
            <a:t>Permitir equivocarse</a:t>
          </a:r>
          <a:endParaRPr lang="es-EC" dirty="0" smtClean="0"/>
        </a:p>
      </dgm:t>
    </dgm:pt>
    <dgm:pt modelId="{A138FF1C-1263-4D04-ACC9-56EFD2E697E8}" type="parTrans" cxnId="{64B8C195-1493-45E9-9512-695D5F7842F3}">
      <dgm:prSet/>
      <dgm:spPr/>
      <dgm:t>
        <a:bodyPr/>
        <a:lstStyle/>
        <a:p>
          <a:endParaRPr lang="es-EC"/>
        </a:p>
      </dgm:t>
    </dgm:pt>
    <dgm:pt modelId="{0712C9EC-04CC-4B93-A168-8186A9C61C0A}" type="sibTrans" cxnId="{64B8C195-1493-45E9-9512-695D5F7842F3}">
      <dgm:prSet/>
      <dgm:spPr/>
      <dgm:t>
        <a:bodyPr/>
        <a:lstStyle/>
        <a:p>
          <a:endParaRPr lang="es-EC"/>
        </a:p>
      </dgm:t>
    </dgm:pt>
    <dgm:pt modelId="{17F2898B-87D8-4B29-AECB-3ABBCDCDAC7A}">
      <dgm:prSet phldrT="[Texto]"/>
      <dgm:spPr/>
      <dgm:t>
        <a:bodyPr/>
        <a:lstStyle/>
        <a:p>
          <a:r>
            <a:rPr lang="es-ES_tradnl" smtClean="0"/>
            <a:t>Espíritu </a:t>
          </a:r>
          <a:r>
            <a:rPr lang="es-ES_tradnl" dirty="0" smtClean="0"/>
            <a:t>empresarial.</a:t>
          </a:r>
          <a:endParaRPr lang="es-EC" dirty="0" smtClean="0"/>
        </a:p>
        <a:p>
          <a:endParaRPr lang="es-EC" dirty="0"/>
        </a:p>
      </dgm:t>
    </dgm:pt>
    <dgm:pt modelId="{A022E7BA-5CEA-4BE8-B4C8-5F37030F3C7F}" type="parTrans" cxnId="{227C69E0-4104-4633-89AC-757570DD84F8}">
      <dgm:prSet/>
      <dgm:spPr/>
      <dgm:t>
        <a:bodyPr/>
        <a:lstStyle/>
        <a:p>
          <a:endParaRPr lang="es-EC"/>
        </a:p>
      </dgm:t>
    </dgm:pt>
    <dgm:pt modelId="{2101FFD8-B77F-4172-AC09-C793A895D81D}" type="sibTrans" cxnId="{227C69E0-4104-4633-89AC-757570DD84F8}">
      <dgm:prSet/>
      <dgm:spPr/>
      <dgm:t>
        <a:bodyPr/>
        <a:lstStyle/>
        <a:p>
          <a:endParaRPr lang="es-EC"/>
        </a:p>
      </dgm:t>
    </dgm:pt>
    <dgm:pt modelId="{09E15A09-AA5D-43C2-BFD6-BDE4605C67EB}">
      <dgm:prSet phldrT="[Texto]"/>
      <dgm:spPr/>
      <dgm:t>
        <a:bodyPr/>
        <a:lstStyle/>
        <a:p>
          <a:r>
            <a:rPr lang="es-ES" dirty="0" smtClean="0"/>
            <a:t>Calidad</a:t>
          </a:r>
          <a:endParaRPr lang="es-EC" dirty="0"/>
        </a:p>
      </dgm:t>
    </dgm:pt>
    <dgm:pt modelId="{00732D02-2476-4FA7-8F56-DD012726FCBE}" type="parTrans" cxnId="{C356C848-161F-496E-9F2C-C1EF789D0B8E}">
      <dgm:prSet/>
      <dgm:spPr/>
      <dgm:t>
        <a:bodyPr/>
        <a:lstStyle/>
        <a:p>
          <a:endParaRPr lang="es-EC"/>
        </a:p>
      </dgm:t>
    </dgm:pt>
    <dgm:pt modelId="{1AEF0072-12A2-4732-946C-C35486194522}" type="sibTrans" cxnId="{C356C848-161F-496E-9F2C-C1EF789D0B8E}">
      <dgm:prSet/>
      <dgm:spPr/>
      <dgm:t>
        <a:bodyPr/>
        <a:lstStyle/>
        <a:p>
          <a:endParaRPr lang="es-EC"/>
        </a:p>
      </dgm:t>
    </dgm:pt>
    <dgm:pt modelId="{1D070127-2578-4A35-A1D3-277B63DEDC1A}" type="pres">
      <dgm:prSet presAssocID="{1B5EC878-F119-4E3B-A577-6DF5EB04EC10}" presName="theList" presStyleCnt="0">
        <dgm:presLayoutVars>
          <dgm:dir/>
          <dgm:animLvl val="lvl"/>
          <dgm:resizeHandles val="exact"/>
        </dgm:presLayoutVars>
      </dgm:prSet>
      <dgm:spPr/>
      <dgm:t>
        <a:bodyPr/>
        <a:lstStyle/>
        <a:p>
          <a:endParaRPr lang="es-EC"/>
        </a:p>
      </dgm:t>
    </dgm:pt>
    <dgm:pt modelId="{2C36C0FC-22A2-4DE1-9358-345B113147A5}" type="pres">
      <dgm:prSet presAssocID="{9EB784C0-3A4F-47F9-AC7C-FA9DB48EAC7A}" presName="compNode" presStyleCnt="0"/>
      <dgm:spPr/>
      <dgm:t>
        <a:bodyPr/>
        <a:lstStyle/>
        <a:p>
          <a:endParaRPr lang="es-EC"/>
        </a:p>
      </dgm:t>
    </dgm:pt>
    <dgm:pt modelId="{FE9049C7-4453-49DE-B6D1-4B7E3DFF782A}" type="pres">
      <dgm:prSet presAssocID="{9EB784C0-3A4F-47F9-AC7C-FA9DB48EAC7A}" presName="aNode" presStyleLbl="bgShp" presStyleIdx="0" presStyleCnt="2"/>
      <dgm:spPr/>
      <dgm:t>
        <a:bodyPr/>
        <a:lstStyle/>
        <a:p>
          <a:endParaRPr lang="es-EC"/>
        </a:p>
      </dgm:t>
    </dgm:pt>
    <dgm:pt modelId="{FFC4B601-10A7-4FDE-87A0-EABA73A19D5B}" type="pres">
      <dgm:prSet presAssocID="{9EB784C0-3A4F-47F9-AC7C-FA9DB48EAC7A}" presName="textNode" presStyleLbl="bgShp" presStyleIdx="0" presStyleCnt="2"/>
      <dgm:spPr/>
      <dgm:t>
        <a:bodyPr/>
        <a:lstStyle/>
        <a:p>
          <a:endParaRPr lang="es-EC"/>
        </a:p>
      </dgm:t>
    </dgm:pt>
    <dgm:pt modelId="{E1222092-3A85-437D-B9B3-148CF21AAD93}" type="pres">
      <dgm:prSet presAssocID="{9EB784C0-3A4F-47F9-AC7C-FA9DB48EAC7A}" presName="compChildNode" presStyleCnt="0"/>
      <dgm:spPr/>
      <dgm:t>
        <a:bodyPr/>
        <a:lstStyle/>
        <a:p>
          <a:endParaRPr lang="es-EC"/>
        </a:p>
      </dgm:t>
    </dgm:pt>
    <dgm:pt modelId="{002294F9-28C8-4315-AA80-CEE6DFDC6A70}" type="pres">
      <dgm:prSet presAssocID="{9EB784C0-3A4F-47F9-AC7C-FA9DB48EAC7A}" presName="theInnerList" presStyleCnt="0"/>
      <dgm:spPr/>
      <dgm:t>
        <a:bodyPr/>
        <a:lstStyle/>
        <a:p>
          <a:endParaRPr lang="es-EC"/>
        </a:p>
      </dgm:t>
    </dgm:pt>
    <dgm:pt modelId="{96DDEF0B-4EAC-40CB-810D-059DB292B6C8}" type="pres">
      <dgm:prSet presAssocID="{5D3FCD20-32F8-4260-8789-454D85CA59A2}" presName="childNode" presStyleLbl="node1" presStyleIdx="0" presStyleCnt="7">
        <dgm:presLayoutVars>
          <dgm:bulletEnabled val="1"/>
        </dgm:presLayoutVars>
      </dgm:prSet>
      <dgm:spPr/>
      <dgm:t>
        <a:bodyPr/>
        <a:lstStyle/>
        <a:p>
          <a:endParaRPr lang="es-EC"/>
        </a:p>
      </dgm:t>
    </dgm:pt>
    <dgm:pt modelId="{8AF1DE61-77C1-4358-A692-99DF22852CEF}" type="pres">
      <dgm:prSet presAssocID="{5D3FCD20-32F8-4260-8789-454D85CA59A2}" presName="aSpace2" presStyleCnt="0"/>
      <dgm:spPr/>
      <dgm:t>
        <a:bodyPr/>
        <a:lstStyle/>
        <a:p>
          <a:endParaRPr lang="es-EC"/>
        </a:p>
      </dgm:t>
    </dgm:pt>
    <dgm:pt modelId="{2277947B-DEE8-4A59-9ED6-AA11AB494F9F}" type="pres">
      <dgm:prSet presAssocID="{6908B33E-D634-4DA0-8ECA-4D78EC55778F}" presName="childNode" presStyleLbl="node1" presStyleIdx="1" presStyleCnt="7">
        <dgm:presLayoutVars>
          <dgm:bulletEnabled val="1"/>
        </dgm:presLayoutVars>
      </dgm:prSet>
      <dgm:spPr/>
      <dgm:t>
        <a:bodyPr/>
        <a:lstStyle/>
        <a:p>
          <a:endParaRPr lang="es-EC"/>
        </a:p>
      </dgm:t>
    </dgm:pt>
    <dgm:pt modelId="{F0BD01B1-A29B-4E61-A6F6-4A2FB48E7F73}" type="pres">
      <dgm:prSet presAssocID="{6908B33E-D634-4DA0-8ECA-4D78EC55778F}" presName="aSpace2" presStyleCnt="0"/>
      <dgm:spPr/>
      <dgm:t>
        <a:bodyPr/>
        <a:lstStyle/>
        <a:p>
          <a:endParaRPr lang="es-EC"/>
        </a:p>
      </dgm:t>
    </dgm:pt>
    <dgm:pt modelId="{689A2764-F540-45C1-96D0-2439F7A897FE}" type="pres">
      <dgm:prSet presAssocID="{1BB3411D-D2CE-4E4B-84BF-67FB1CD4D554}" presName="childNode" presStyleLbl="node1" presStyleIdx="2" presStyleCnt="7">
        <dgm:presLayoutVars>
          <dgm:bulletEnabled val="1"/>
        </dgm:presLayoutVars>
      </dgm:prSet>
      <dgm:spPr/>
      <dgm:t>
        <a:bodyPr/>
        <a:lstStyle/>
        <a:p>
          <a:endParaRPr lang="es-EC"/>
        </a:p>
      </dgm:t>
    </dgm:pt>
    <dgm:pt modelId="{10BE6808-13C8-4736-82C3-3C0127ABA6B3}" type="pres">
      <dgm:prSet presAssocID="{1BB3411D-D2CE-4E4B-84BF-67FB1CD4D554}" presName="aSpace2" presStyleCnt="0"/>
      <dgm:spPr/>
      <dgm:t>
        <a:bodyPr/>
        <a:lstStyle/>
        <a:p>
          <a:endParaRPr lang="es-EC"/>
        </a:p>
      </dgm:t>
    </dgm:pt>
    <dgm:pt modelId="{503201BF-84A7-481E-8700-73F536126B29}" type="pres">
      <dgm:prSet presAssocID="{17F2898B-87D8-4B29-AECB-3ABBCDCDAC7A}" presName="childNode" presStyleLbl="node1" presStyleIdx="3" presStyleCnt="7">
        <dgm:presLayoutVars>
          <dgm:bulletEnabled val="1"/>
        </dgm:presLayoutVars>
      </dgm:prSet>
      <dgm:spPr/>
      <dgm:t>
        <a:bodyPr/>
        <a:lstStyle/>
        <a:p>
          <a:endParaRPr lang="es-EC"/>
        </a:p>
      </dgm:t>
    </dgm:pt>
    <dgm:pt modelId="{D2DC1F02-AC63-42A8-A49B-8804747AD582}" type="pres">
      <dgm:prSet presAssocID="{9EB784C0-3A4F-47F9-AC7C-FA9DB48EAC7A}" presName="aSpace" presStyleCnt="0"/>
      <dgm:spPr/>
      <dgm:t>
        <a:bodyPr/>
        <a:lstStyle/>
        <a:p>
          <a:endParaRPr lang="es-EC"/>
        </a:p>
      </dgm:t>
    </dgm:pt>
    <dgm:pt modelId="{863B325E-ECC5-4126-9608-88A054732DEC}" type="pres">
      <dgm:prSet presAssocID="{B1AA088F-EE89-4149-859F-68029CB469C5}" presName="compNode" presStyleCnt="0"/>
      <dgm:spPr/>
      <dgm:t>
        <a:bodyPr/>
        <a:lstStyle/>
        <a:p>
          <a:endParaRPr lang="es-EC"/>
        </a:p>
      </dgm:t>
    </dgm:pt>
    <dgm:pt modelId="{EC46C344-0FCC-4F06-A82E-EE44105A7E88}" type="pres">
      <dgm:prSet presAssocID="{B1AA088F-EE89-4149-859F-68029CB469C5}" presName="aNode" presStyleLbl="bgShp" presStyleIdx="1" presStyleCnt="2"/>
      <dgm:spPr/>
      <dgm:t>
        <a:bodyPr/>
        <a:lstStyle/>
        <a:p>
          <a:endParaRPr lang="es-EC"/>
        </a:p>
      </dgm:t>
    </dgm:pt>
    <dgm:pt modelId="{DFB70A28-490E-4004-AF44-1136CA24666E}" type="pres">
      <dgm:prSet presAssocID="{B1AA088F-EE89-4149-859F-68029CB469C5}" presName="textNode" presStyleLbl="bgShp" presStyleIdx="1" presStyleCnt="2"/>
      <dgm:spPr/>
      <dgm:t>
        <a:bodyPr/>
        <a:lstStyle/>
        <a:p>
          <a:endParaRPr lang="es-EC"/>
        </a:p>
      </dgm:t>
    </dgm:pt>
    <dgm:pt modelId="{0CC84B6A-53CD-4D67-A829-7151B2B4AE71}" type="pres">
      <dgm:prSet presAssocID="{B1AA088F-EE89-4149-859F-68029CB469C5}" presName="compChildNode" presStyleCnt="0"/>
      <dgm:spPr/>
      <dgm:t>
        <a:bodyPr/>
        <a:lstStyle/>
        <a:p>
          <a:endParaRPr lang="es-EC"/>
        </a:p>
      </dgm:t>
    </dgm:pt>
    <dgm:pt modelId="{39EB1D8F-9848-45F0-9F24-2701E984DC3D}" type="pres">
      <dgm:prSet presAssocID="{B1AA088F-EE89-4149-859F-68029CB469C5}" presName="theInnerList" presStyleCnt="0"/>
      <dgm:spPr/>
      <dgm:t>
        <a:bodyPr/>
        <a:lstStyle/>
        <a:p>
          <a:endParaRPr lang="es-EC"/>
        </a:p>
      </dgm:t>
    </dgm:pt>
    <dgm:pt modelId="{6E3CC493-21C4-404F-BFFC-848C88FB077A}" type="pres">
      <dgm:prSet presAssocID="{CA0191A3-03C9-4D12-AB65-07F03BCB3A7A}" presName="childNode" presStyleLbl="node1" presStyleIdx="4" presStyleCnt="7">
        <dgm:presLayoutVars>
          <dgm:bulletEnabled val="1"/>
        </dgm:presLayoutVars>
      </dgm:prSet>
      <dgm:spPr/>
      <dgm:t>
        <a:bodyPr/>
        <a:lstStyle/>
        <a:p>
          <a:endParaRPr lang="es-EC"/>
        </a:p>
      </dgm:t>
    </dgm:pt>
    <dgm:pt modelId="{986873C0-D641-421A-AA70-5DC5E7946A0C}" type="pres">
      <dgm:prSet presAssocID="{CA0191A3-03C9-4D12-AB65-07F03BCB3A7A}" presName="aSpace2" presStyleCnt="0"/>
      <dgm:spPr/>
      <dgm:t>
        <a:bodyPr/>
        <a:lstStyle/>
        <a:p>
          <a:endParaRPr lang="es-EC"/>
        </a:p>
      </dgm:t>
    </dgm:pt>
    <dgm:pt modelId="{ABAFE07B-7D3B-4590-8082-82784B3FC430}" type="pres">
      <dgm:prSet presAssocID="{8309D00A-BBC8-40CB-9812-C92A6DC3C1EE}" presName="childNode" presStyleLbl="node1" presStyleIdx="5" presStyleCnt="7">
        <dgm:presLayoutVars>
          <dgm:bulletEnabled val="1"/>
        </dgm:presLayoutVars>
      </dgm:prSet>
      <dgm:spPr/>
      <dgm:t>
        <a:bodyPr/>
        <a:lstStyle/>
        <a:p>
          <a:endParaRPr lang="es-EC"/>
        </a:p>
      </dgm:t>
    </dgm:pt>
    <dgm:pt modelId="{59A00881-AFD3-4E0D-AAC2-23B5E47E648D}" type="pres">
      <dgm:prSet presAssocID="{8309D00A-BBC8-40CB-9812-C92A6DC3C1EE}" presName="aSpace2" presStyleCnt="0"/>
      <dgm:spPr/>
      <dgm:t>
        <a:bodyPr/>
        <a:lstStyle/>
        <a:p>
          <a:endParaRPr lang="es-EC"/>
        </a:p>
      </dgm:t>
    </dgm:pt>
    <dgm:pt modelId="{E1FE313F-88B3-4C8F-B6AC-2BC36324AE13}" type="pres">
      <dgm:prSet presAssocID="{09E15A09-AA5D-43C2-BFD6-BDE4605C67EB}" presName="childNode" presStyleLbl="node1" presStyleIdx="6" presStyleCnt="7">
        <dgm:presLayoutVars>
          <dgm:bulletEnabled val="1"/>
        </dgm:presLayoutVars>
      </dgm:prSet>
      <dgm:spPr/>
      <dgm:t>
        <a:bodyPr/>
        <a:lstStyle/>
        <a:p>
          <a:endParaRPr lang="es-EC"/>
        </a:p>
      </dgm:t>
    </dgm:pt>
  </dgm:ptLst>
  <dgm:cxnLst>
    <dgm:cxn modelId="{98097DC3-0BC5-4782-92E5-288357B68D17}" srcId="{B1AA088F-EE89-4149-859F-68029CB469C5}" destId="{8309D00A-BBC8-40CB-9812-C92A6DC3C1EE}" srcOrd="1" destOrd="0" parTransId="{EAF939EA-53AE-4AF4-A6B6-9AB159E2C584}" sibTransId="{A2C06882-A1F5-4C53-A6CB-8BE3F732D359}"/>
    <dgm:cxn modelId="{66BB7161-9F30-4D33-8016-EE1B5B8A5D47}" type="presOf" srcId="{5D3FCD20-32F8-4260-8789-454D85CA59A2}" destId="{96DDEF0B-4EAC-40CB-810D-059DB292B6C8}" srcOrd="0" destOrd="0" presId="urn:microsoft.com/office/officeart/2005/8/layout/lProcess2"/>
    <dgm:cxn modelId="{C356C848-161F-496E-9F2C-C1EF789D0B8E}" srcId="{B1AA088F-EE89-4149-859F-68029CB469C5}" destId="{09E15A09-AA5D-43C2-BFD6-BDE4605C67EB}" srcOrd="2" destOrd="0" parTransId="{00732D02-2476-4FA7-8F56-DD012726FCBE}" sibTransId="{1AEF0072-12A2-4732-946C-C35486194522}"/>
    <dgm:cxn modelId="{8FFDAC1C-3AFE-4BAC-A617-F4F545B6847E}" type="presOf" srcId="{B1AA088F-EE89-4149-859F-68029CB469C5}" destId="{EC46C344-0FCC-4F06-A82E-EE44105A7E88}" srcOrd="0" destOrd="0" presId="urn:microsoft.com/office/officeart/2005/8/layout/lProcess2"/>
    <dgm:cxn modelId="{C900D27C-36A6-425E-96DC-FFCC631323B8}" srcId="{1B5EC878-F119-4E3B-A577-6DF5EB04EC10}" destId="{B1AA088F-EE89-4149-859F-68029CB469C5}" srcOrd="1" destOrd="0" parTransId="{456E279C-1B8F-495B-91FD-973DE3837859}" sibTransId="{E70CF3D6-29C6-4304-8F34-6924BDE1186E}"/>
    <dgm:cxn modelId="{094047DC-7DAE-410B-9AE7-8495EABF706D}" type="presOf" srcId="{17F2898B-87D8-4B29-AECB-3ABBCDCDAC7A}" destId="{503201BF-84A7-481E-8700-73F536126B29}" srcOrd="0" destOrd="0" presId="urn:microsoft.com/office/officeart/2005/8/layout/lProcess2"/>
    <dgm:cxn modelId="{D5B4559D-E374-4E47-BD3D-FD4CCCF9924C}" type="presOf" srcId="{1BB3411D-D2CE-4E4B-84BF-67FB1CD4D554}" destId="{689A2764-F540-45C1-96D0-2439F7A897FE}" srcOrd="0" destOrd="0" presId="urn:microsoft.com/office/officeart/2005/8/layout/lProcess2"/>
    <dgm:cxn modelId="{D89F0818-F07A-4657-8F29-439E72FD63DB}" type="presOf" srcId="{1B5EC878-F119-4E3B-A577-6DF5EB04EC10}" destId="{1D070127-2578-4A35-A1D3-277B63DEDC1A}" srcOrd="0" destOrd="0" presId="urn:microsoft.com/office/officeart/2005/8/layout/lProcess2"/>
    <dgm:cxn modelId="{1DD092F8-7745-4A8C-A30E-292014F79531}" srcId="{1B5EC878-F119-4E3B-A577-6DF5EB04EC10}" destId="{9EB784C0-3A4F-47F9-AC7C-FA9DB48EAC7A}" srcOrd="0" destOrd="0" parTransId="{8C6BDC74-40EC-420F-87A3-62903F9BECED}" sibTransId="{7A2A0969-E189-4374-B3B3-01E3EB26B1A3}"/>
    <dgm:cxn modelId="{64B8C195-1493-45E9-9512-695D5F7842F3}" srcId="{9EB784C0-3A4F-47F9-AC7C-FA9DB48EAC7A}" destId="{1BB3411D-D2CE-4E4B-84BF-67FB1CD4D554}" srcOrd="2" destOrd="0" parTransId="{A138FF1C-1263-4D04-ACC9-56EFD2E697E8}" sibTransId="{0712C9EC-04CC-4B93-A168-8186A9C61C0A}"/>
    <dgm:cxn modelId="{27611EF3-6063-41E5-93C7-4BCFA49F399F}" type="presOf" srcId="{09E15A09-AA5D-43C2-BFD6-BDE4605C67EB}" destId="{E1FE313F-88B3-4C8F-B6AC-2BC36324AE13}" srcOrd="0" destOrd="0" presId="urn:microsoft.com/office/officeart/2005/8/layout/lProcess2"/>
    <dgm:cxn modelId="{C9ACF696-EA86-4AFC-9451-BFE3F731BC97}" type="presOf" srcId="{B1AA088F-EE89-4149-859F-68029CB469C5}" destId="{DFB70A28-490E-4004-AF44-1136CA24666E}" srcOrd="1" destOrd="0" presId="urn:microsoft.com/office/officeart/2005/8/layout/lProcess2"/>
    <dgm:cxn modelId="{AB2BB9D7-5969-42AB-A784-3041B2BC2266}" srcId="{B1AA088F-EE89-4149-859F-68029CB469C5}" destId="{CA0191A3-03C9-4D12-AB65-07F03BCB3A7A}" srcOrd="0" destOrd="0" parTransId="{7E890B0C-91A2-4F59-B6FE-11F4E66A6260}" sibTransId="{C0295CBF-ACD2-4877-805F-0F4AD3AD06B8}"/>
    <dgm:cxn modelId="{82D6F11E-997E-40FB-AB10-43CD3C8B65F9}" type="presOf" srcId="{9EB784C0-3A4F-47F9-AC7C-FA9DB48EAC7A}" destId="{FE9049C7-4453-49DE-B6D1-4B7E3DFF782A}" srcOrd="0" destOrd="0" presId="urn:microsoft.com/office/officeart/2005/8/layout/lProcess2"/>
    <dgm:cxn modelId="{227C69E0-4104-4633-89AC-757570DD84F8}" srcId="{9EB784C0-3A4F-47F9-AC7C-FA9DB48EAC7A}" destId="{17F2898B-87D8-4B29-AECB-3ABBCDCDAC7A}" srcOrd="3" destOrd="0" parTransId="{A022E7BA-5CEA-4BE8-B4C8-5F37030F3C7F}" sibTransId="{2101FFD8-B77F-4172-AC09-C793A895D81D}"/>
    <dgm:cxn modelId="{8621C49F-67AB-455D-80BB-55E8AE657236}" srcId="{9EB784C0-3A4F-47F9-AC7C-FA9DB48EAC7A}" destId="{6908B33E-D634-4DA0-8ECA-4D78EC55778F}" srcOrd="1" destOrd="0" parTransId="{8E57FCE7-9847-4E0D-A849-ADD42BB85645}" sibTransId="{E7891929-0007-4F3E-A0DB-BF6CB60E206D}"/>
    <dgm:cxn modelId="{A3D54ACA-C420-4432-AA03-78FC6D72B487}" type="presOf" srcId="{9EB784C0-3A4F-47F9-AC7C-FA9DB48EAC7A}" destId="{FFC4B601-10A7-4FDE-87A0-EABA73A19D5B}" srcOrd="1" destOrd="0" presId="urn:microsoft.com/office/officeart/2005/8/layout/lProcess2"/>
    <dgm:cxn modelId="{C927ADE4-ABDE-442B-94AE-EF2DF7B3FF4E}" srcId="{9EB784C0-3A4F-47F9-AC7C-FA9DB48EAC7A}" destId="{5D3FCD20-32F8-4260-8789-454D85CA59A2}" srcOrd="0" destOrd="0" parTransId="{FE6E9237-5D22-40EC-92A0-0A3F94815610}" sibTransId="{91EA106C-A459-42C0-A891-095655438A4D}"/>
    <dgm:cxn modelId="{A55EE82B-F107-4864-8992-6235E4235100}" type="presOf" srcId="{CA0191A3-03C9-4D12-AB65-07F03BCB3A7A}" destId="{6E3CC493-21C4-404F-BFFC-848C88FB077A}" srcOrd="0" destOrd="0" presId="urn:microsoft.com/office/officeart/2005/8/layout/lProcess2"/>
    <dgm:cxn modelId="{3C52C008-1887-43BA-8676-9FCFF7892DEB}" type="presOf" srcId="{6908B33E-D634-4DA0-8ECA-4D78EC55778F}" destId="{2277947B-DEE8-4A59-9ED6-AA11AB494F9F}" srcOrd="0" destOrd="0" presId="urn:microsoft.com/office/officeart/2005/8/layout/lProcess2"/>
    <dgm:cxn modelId="{19F95406-D366-4CDD-8A73-F0210592EFF0}" type="presOf" srcId="{8309D00A-BBC8-40CB-9812-C92A6DC3C1EE}" destId="{ABAFE07B-7D3B-4590-8082-82784B3FC430}" srcOrd="0" destOrd="0" presId="urn:microsoft.com/office/officeart/2005/8/layout/lProcess2"/>
    <dgm:cxn modelId="{ED27F25C-CFC8-417F-96E5-B4BA34775737}" type="presParOf" srcId="{1D070127-2578-4A35-A1D3-277B63DEDC1A}" destId="{2C36C0FC-22A2-4DE1-9358-345B113147A5}" srcOrd="0" destOrd="0" presId="urn:microsoft.com/office/officeart/2005/8/layout/lProcess2"/>
    <dgm:cxn modelId="{455B0D6F-DF89-450F-AA2E-4023BD954E37}" type="presParOf" srcId="{2C36C0FC-22A2-4DE1-9358-345B113147A5}" destId="{FE9049C7-4453-49DE-B6D1-4B7E3DFF782A}" srcOrd="0" destOrd="0" presId="urn:microsoft.com/office/officeart/2005/8/layout/lProcess2"/>
    <dgm:cxn modelId="{75E042AE-6829-48FD-BC22-70A2843DC71E}" type="presParOf" srcId="{2C36C0FC-22A2-4DE1-9358-345B113147A5}" destId="{FFC4B601-10A7-4FDE-87A0-EABA73A19D5B}" srcOrd="1" destOrd="0" presId="urn:microsoft.com/office/officeart/2005/8/layout/lProcess2"/>
    <dgm:cxn modelId="{F64B771D-8799-4DAB-B100-FDE947290C16}" type="presParOf" srcId="{2C36C0FC-22A2-4DE1-9358-345B113147A5}" destId="{E1222092-3A85-437D-B9B3-148CF21AAD93}" srcOrd="2" destOrd="0" presId="urn:microsoft.com/office/officeart/2005/8/layout/lProcess2"/>
    <dgm:cxn modelId="{448EBA84-51E1-49F2-B835-90B4A859BF7E}" type="presParOf" srcId="{E1222092-3A85-437D-B9B3-148CF21AAD93}" destId="{002294F9-28C8-4315-AA80-CEE6DFDC6A70}" srcOrd="0" destOrd="0" presId="urn:microsoft.com/office/officeart/2005/8/layout/lProcess2"/>
    <dgm:cxn modelId="{A9A72B99-BE08-41C0-8DA1-8748C7400BEB}" type="presParOf" srcId="{002294F9-28C8-4315-AA80-CEE6DFDC6A70}" destId="{96DDEF0B-4EAC-40CB-810D-059DB292B6C8}" srcOrd="0" destOrd="0" presId="urn:microsoft.com/office/officeart/2005/8/layout/lProcess2"/>
    <dgm:cxn modelId="{4EB4CE16-982F-4EBA-95F0-DD86291F22E7}" type="presParOf" srcId="{002294F9-28C8-4315-AA80-CEE6DFDC6A70}" destId="{8AF1DE61-77C1-4358-A692-99DF22852CEF}" srcOrd="1" destOrd="0" presId="urn:microsoft.com/office/officeart/2005/8/layout/lProcess2"/>
    <dgm:cxn modelId="{F49F0367-ABE0-4993-858E-2F9107CC45B3}" type="presParOf" srcId="{002294F9-28C8-4315-AA80-CEE6DFDC6A70}" destId="{2277947B-DEE8-4A59-9ED6-AA11AB494F9F}" srcOrd="2" destOrd="0" presId="urn:microsoft.com/office/officeart/2005/8/layout/lProcess2"/>
    <dgm:cxn modelId="{0586510A-ABE6-4955-9183-21063082A099}" type="presParOf" srcId="{002294F9-28C8-4315-AA80-CEE6DFDC6A70}" destId="{F0BD01B1-A29B-4E61-A6F6-4A2FB48E7F73}" srcOrd="3" destOrd="0" presId="urn:microsoft.com/office/officeart/2005/8/layout/lProcess2"/>
    <dgm:cxn modelId="{A9D5EA9F-D857-459A-B579-419A25751959}" type="presParOf" srcId="{002294F9-28C8-4315-AA80-CEE6DFDC6A70}" destId="{689A2764-F540-45C1-96D0-2439F7A897FE}" srcOrd="4" destOrd="0" presId="urn:microsoft.com/office/officeart/2005/8/layout/lProcess2"/>
    <dgm:cxn modelId="{C7299C11-6B40-4B3D-95D8-1229FE915D64}" type="presParOf" srcId="{002294F9-28C8-4315-AA80-CEE6DFDC6A70}" destId="{10BE6808-13C8-4736-82C3-3C0127ABA6B3}" srcOrd="5" destOrd="0" presId="urn:microsoft.com/office/officeart/2005/8/layout/lProcess2"/>
    <dgm:cxn modelId="{088F73D1-C3FB-457E-AF8F-CEEFBC0B5F85}" type="presParOf" srcId="{002294F9-28C8-4315-AA80-CEE6DFDC6A70}" destId="{503201BF-84A7-481E-8700-73F536126B29}" srcOrd="6" destOrd="0" presId="urn:microsoft.com/office/officeart/2005/8/layout/lProcess2"/>
    <dgm:cxn modelId="{30705DEE-B78B-451F-9977-B800547C2485}" type="presParOf" srcId="{1D070127-2578-4A35-A1D3-277B63DEDC1A}" destId="{D2DC1F02-AC63-42A8-A49B-8804747AD582}" srcOrd="1" destOrd="0" presId="urn:microsoft.com/office/officeart/2005/8/layout/lProcess2"/>
    <dgm:cxn modelId="{2917CE8A-148A-4427-87B9-5B467EB63BD9}" type="presParOf" srcId="{1D070127-2578-4A35-A1D3-277B63DEDC1A}" destId="{863B325E-ECC5-4126-9608-88A054732DEC}" srcOrd="2" destOrd="0" presId="urn:microsoft.com/office/officeart/2005/8/layout/lProcess2"/>
    <dgm:cxn modelId="{536AF25E-7777-41C7-861E-EFA74EAC0E1D}" type="presParOf" srcId="{863B325E-ECC5-4126-9608-88A054732DEC}" destId="{EC46C344-0FCC-4F06-A82E-EE44105A7E88}" srcOrd="0" destOrd="0" presId="urn:microsoft.com/office/officeart/2005/8/layout/lProcess2"/>
    <dgm:cxn modelId="{870F06AD-D27E-4ECC-B43D-8EDF1B3D7E34}" type="presParOf" srcId="{863B325E-ECC5-4126-9608-88A054732DEC}" destId="{DFB70A28-490E-4004-AF44-1136CA24666E}" srcOrd="1" destOrd="0" presId="urn:microsoft.com/office/officeart/2005/8/layout/lProcess2"/>
    <dgm:cxn modelId="{8FF9E186-5FA6-4A1D-8B6F-29163556BABB}" type="presParOf" srcId="{863B325E-ECC5-4126-9608-88A054732DEC}" destId="{0CC84B6A-53CD-4D67-A829-7151B2B4AE71}" srcOrd="2" destOrd="0" presId="urn:microsoft.com/office/officeart/2005/8/layout/lProcess2"/>
    <dgm:cxn modelId="{AFE3E328-703E-4AC0-856B-99BE794837C8}" type="presParOf" srcId="{0CC84B6A-53CD-4D67-A829-7151B2B4AE71}" destId="{39EB1D8F-9848-45F0-9F24-2701E984DC3D}" srcOrd="0" destOrd="0" presId="urn:microsoft.com/office/officeart/2005/8/layout/lProcess2"/>
    <dgm:cxn modelId="{6A4BCBD8-CE2C-4B32-B02B-4F6B27613E31}" type="presParOf" srcId="{39EB1D8F-9848-45F0-9F24-2701E984DC3D}" destId="{6E3CC493-21C4-404F-BFFC-848C88FB077A}" srcOrd="0" destOrd="0" presId="urn:microsoft.com/office/officeart/2005/8/layout/lProcess2"/>
    <dgm:cxn modelId="{7B3469AD-88F8-44FC-B7CF-51AF106E8E3F}" type="presParOf" srcId="{39EB1D8F-9848-45F0-9F24-2701E984DC3D}" destId="{986873C0-D641-421A-AA70-5DC5E7946A0C}" srcOrd="1" destOrd="0" presId="urn:microsoft.com/office/officeart/2005/8/layout/lProcess2"/>
    <dgm:cxn modelId="{0BD9D971-9B0A-46B6-8368-7B35638585F8}" type="presParOf" srcId="{39EB1D8F-9848-45F0-9F24-2701E984DC3D}" destId="{ABAFE07B-7D3B-4590-8082-82784B3FC430}" srcOrd="2" destOrd="0" presId="urn:microsoft.com/office/officeart/2005/8/layout/lProcess2"/>
    <dgm:cxn modelId="{E3AB2605-DF21-4796-8815-A697B5477C34}" type="presParOf" srcId="{39EB1D8F-9848-45F0-9F24-2701E984DC3D}" destId="{59A00881-AFD3-4E0D-AAC2-23B5E47E648D}" srcOrd="3" destOrd="0" presId="urn:microsoft.com/office/officeart/2005/8/layout/lProcess2"/>
    <dgm:cxn modelId="{5C2EC0DE-84CB-49EA-9220-93A62D886440}" type="presParOf" srcId="{39EB1D8F-9848-45F0-9F24-2701E984DC3D}" destId="{E1FE313F-88B3-4C8F-B6AC-2BC36324AE13}"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8B8E3B1-FC78-4A1E-9477-4043686D5529}" type="doc">
      <dgm:prSet loTypeId="urn:microsoft.com/office/officeart/2005/8/layout/hChevron3" loCatId="process" qsTypeId="urn:microsoft.com/office/officeart/2005/8/quickstyle/3d1" qsCatId="3D" csTypeId="urn:microsoft.com/office/officeart/2005/8/colors/accent3_4" csCatId="accent3" phldr="1"/>
      <dgm:spPr/>
    </dgm:pt>
    <dgm:pt modelId="{A375D41A-AA7C-48B7-BEE7-F387F47FEE4B}">
      <dgm:prSet phldrT="[Texto]"/>
      <dgm:spPr/>
      <dgm:t>
        <a:bodyPr/>
        <a:lstStyle/>
        <a:p>
          <a:pPr algn="ctr"/>
          <a:r>
            <a:rPr lang="es-ES" dirty="0" smtClean="0">
              <a:solidFill>
                <a:schemeClr val="accent4"/>
              </a:solidFill>
            </a:rPr>
            <a:t>Ingresa Orden de pedido</a:t>
          </a:r>
          <a:endParaRPr lang="es-ES" dirty="0">
            <a:solidFill>
              <a:schemeClr val="accent4"/>
            </a:solidFill>
          </a:endParaRPr>
        </a:p>
      </dgm:t>
    </dgm:pt>
    <dgm:pt modelId="{A9B59527-F885-4592-A54F-08A1BE7CB0C4}" type="parTrans" cxnId="{5970351E-F634-44E6-8BDC-FA4F6902EEBF}">
      <dgm:prSet/>
      <dgm:spPr/>
      <dgm:t>
        <a:bodyPr/>
        <a:lstStyle/>
        <a:p>
          <a:pPr algn="ctr"/>
          <a:endParaRPr lang="es-ES"/>
        </a:p>
      </dgm:t>
    </dgm:pt>
    <dgm:pt modelId="{B2A41E99-ADCC-4375-BFFA-ACB0A820E346}" type="sibTrans" cxnId="{5970351E-F634-44E6-8BDC-FA4F6902EEBF}">
      <dgm:prSet/>
      <dgm:spPr/>
      <dgm:t>
        <a:bodyPr/>
        <a:lstStyle/>
        <a:p>
          <a:pPr algn="ctr"/>
          <a:endParaRPr lang="es-ES"/>
        </a:p>
      </dgm:t>
    </dgm:pt>
    <dgm:pt modelId="{EEAB8E0C-BF1B-46F5-9FF4-4797647C7EE9}">
      <dgm:prSet phldrT="[Texto]"/>
      <dgm:spPr/>
      <dgm:t>
        <a:bodyPr/>
        <a:lstStyle/>
        <a:p>
          <a:pPr algn="ctr"/>
          <a:r>
            <a:rPr lang="es-ES" smtClean="0">
              <a:solidFill>
                <a:schemeClr val="accent4"/>
              </a:solidFill>
            </a:rPr>
            <a:t>Proceso de producción de orden de pedido</a:t>
          </a:r>
          <a:endParaRPr lang="es-ES" dirty="0">
            <a:solidFill>
              <a:schemeClr val="accent4"/>
            </a:solidFill>
          </a:endParaRPr>
        </a:p>
      </dgm:t>
    </dgm:pt>
    <dgm:pt modelId="{DFA9C12A-58FE-41AC-A319-84C23322E0D5}" type="parTrans" cxnId="{0AE5A4A1-2136-411D-B9D7-2BBEE3DE7758}">
      <dgm:prSet/>
      <dgm:spPr/>
      <dgm:t>
        <a:bodyPr/>
        <a:lstStyle/>
        <a:p>
          <a:pPr algn="ctr"/>
          <a:endParaRPr lang="es-ES"/>
        </a:p>
      </dgm:t>
    </dgm:pt>
    <dgm:pt modelId="{6C6912FA-1458-4B29-9E8B-3CCE48438A83}" type="sibTrans" cxnId="{0AE5A4A1-2136-411D-B9D7-2BBEE3DE7758}">
      <dgm:prSet/>
      <dgm:spPr/>
      <dgm:t>
        <a:bodyPr/>
        <a:lstStyle/>
        <a:p>
          <a:pPr algn="ctr"/>
          <a:endParaRPr lang="es-ES"/>
        </a:p>
      </dgm:t>
    </dgm:pt>
    <dgm:pt modelId="{C07ECF34-AC25-498F-A8BB-CA09F72D199D}">
      <dgm:prSet phldrT="[Texto]"/>
      <dgm:spPr/>
      <dgm:t>
        <a:bodyPr/>
        <a:lstStyle/>
        <a:p>
          <a:pPr algn="ctr"/>
          <a:r>
            <a:rPr lang="es-ES" dirty="0">
              <a:solidFill>
                <a:schemeClr val="accent4"/>
              </a:solidFill>
            </a:rPr>
            <a:t>Despacho de pedido</a:t>
          </a:r>
        </a:p>
      </dgm:t>
    </dgm:pt>
    <dgm:pt modelId="{05648915-D5FB-4068-AF53-08D45016AF0C}" type="parTrans" cxnId="{2ACE5997-B92E-4633-B211-FD97C9AF52AC}">
      <dgm:prSet/>
      <dgm:spPr/>
      <dgm:t>
        <a:bodyPr/>
        <a:lstStyle/>
        <a:p>
          <a:pPr algn="ctr"/>
          <a:endParaRPr lang="es-ES"/>
        </a:p>
      </dgm:t>
    </dgm:pt>
    <dgm:pt modelId="{D300E425-48BE-4F07-BDC1-5B94469A6F44}" type="sibTrans" cxnId="{2ACE5997-B92E-4633-B211-FD97C9AF52AC}">
      <dgm:prSet/>
      <dgm:spPr/>
      <dgm:t>
        <a:bodyPr/>
        <a:lstStyle/>
        <a:p>
          <a:pPr algn="ctr"/>
          <a:endParaRPr lang="es-ES"/>
        </a:p>
      </dgm:t>
    </dgm:pt>
    <dgm:pt modelId="{C56C195D-B091-42CE-B54B-6EA42B62CF22}">
      <dgm:prSet phldrT="[Texto]"/>
      <dgm:spPr/>
      <dgm:t>
        <a:bodyPr/>
        <a:lstStyle/>
        <a:p>
          <a:pPr algn="ctr"/>
          <a:r>
            <a:rPr lang="es-ES" dirty="0">
              <a:solidFill>
                <a:schemeClr val="accent4"/>
              </a:solidFill>
            </a:rPr>
            <a:t>Entrega en cada punto los pedidos</a:t>
          </a:r>
        </a:p>
      </dgm:t>
    </dgm:pt>
    <dgm:pt modelId="{1EFF3041-DE3A-41E2-A1B5-95822DB0C0F9}" type="parTrans" cxnId="{BE03FFD5-C5D8-41E2-B9D0-747386F5D0DF}">
      <dgm:prSet/>
      <dgm:spPr/>
      <dgm:t>
        <a:bodyPr/>
        <a:lstStyle/>
        <a:p>
          <a:pPr algn="ctr"/>
          <a:endParaRPr lang="es-ES"/>
        </a:p>
      </dgm:t>
    </dgm:pt>
    <dgm:pt modelId="{4BE32C96-0985-4D5E-AAD2-C7644165618A}" type="sibTrans" cxnId="{BE03FFD5-C5D8-41E2-B9D0-747386F5D0DF}">
      <dgm:prSet/>
      <dgm:spPr/>
      <dgm:t>
        <a:bodyPr/>
        <a:lstStyle/>
        <a:p>
          <a:pPr algn="ctr"/>
          <a:endParaRPr lang="es-ES"/>
        </a:p>
      </dgm:t>
    </dgm:pt>
    <dgm:pt modelId="{CB8CBA98-3580-496C-B7ED-2B0AFBEF6E3F}" type="pres">
      <dgm:prSet presAssocID="{F8B8E3B1-FC78-4A1E-9477-4043686D5529}" presName="Name0" presStyleCnt="0">
        <dgm:presLayoutVars>
          <dgm:dir/>
          <dgm:resizeHandles val="exact"/>
        </dgm:presLayoutVars>
      </dgm:prSet>
      <dgm:spPr/>
    </dgm:pt>
    <dgm:pt modelId="{8074079B-A570-430E-8976-85CC2DF64746}" type="pres">
      <dgm:prSet presAssocID="{A375D41A-AA7C-48B7-BEE7-F387F47FEE4B}" presName="parTxOnly" presStyleLbl="node1" presStyleIdx="0" presStyleCnt="4">
        <dgm:presLayoutVars>
          <dgm:bulletEnabled val="1"/>
        </dgm:presLayoutVars>
      </dgm:prSet>
      <dgm:spPr/>
      <dgm:t>
        <a:bodyPr/>
        <a:lstStyle/>
        <a:p>
          <a:endParaRPr lang="es-ES"/>
        </a:p>
      </dgm:t>
    </dgm:pt>
    <dgm:pt modelId="{52452151-CA54-464B-B44F-621265FE8C82}" type="pres">
      <dgm:prSet presAssocID="{B2A41E99-ADCC-4375-BFFA-ACB0A820E346}" presName="parSpace" presStyleCnt="0"/>
      <dgm:spPr/>
    </dgm:pt>
    <dgm:pt modelId="{F02A0EFB-C1BD-4EBC-82E3-D06D070F1645}" type="pres">
      <dgm:prSet presAssocID="{EEAB8E0C-BF1B-46F5-9FF4-4797647C7EE9}" presName="parTxOnly" presStyleLbl="node1" presStyleIdx="1" presStyleCnt="4">
        <dgm:presLayoutVars>
          <dgm:bulletEnabled val="1"/>
        </dgm:presLayoutVars>
      </dgm:prSet>
      <dgm:spPr/>
      <dgm:t>
        <a:bodyPr/>
        <a:lstStyle/>
        <a:p>
          <a:endParaRPr lang="es-ES"/>
        </a:p>
      </dgm:t>
    </dgm:pt>
    <dgm:pt modelId="{1060AAE0-CF3D-49DA-829C-AD1826A3A31D}" type="pres">
      <dgm:prSet presAssocID="{6C6912FA-1458-4B29-9E8B-3CCE48438A83}" presName="parSpace" presStyleCnt="0"/>
      <dgm:spPr/>
    </dgm:pt>
    <dgm:pt modelId="{FF5EDFE3-9B98-41A4-A5F1-02C6BADFF661}" type="pres">
      <dgm:prSet presAssocID="{C07ECF34-AC25-498F-A8BB-CA09F72D199D}" presName="parTxOnly" presStyleLbl="node1" presStyleIdx="2" presStyleCnt="4">
        <dgm:presLayoutVars>
          <dgm:bulletEnabled val="1"/>
        </dgm:presLayoutVars>
      </dgm:prSet>
      <dgm:spPr/>
      <dgm:t>
        <a:bodyPr/>
        <a:lstStyle/>
        <a:p>
          <a:endParaRPr lang="es-ES"/>
        </a:p>
      </dgm:t>
    </dgm:pt>
    <dgm:pt modelId="{F14503A0-2D59-40D7-9BDF-BD079415269C}" type="pres">
      <dgm:prSet presAssocID="{D300E425-48BE-4F07-BDC1-5B94469A6F44}" presName="parSpace" presStyleCnt="0"/>
      <dgm:spPr/>
    </dgm:pt>
    <dgm:pt modelId="{CEE67CB8-CF4F-46A3-96AD-95253139DF9D}" type="pres">
      <dgm:prSet presAssocID="{C56C195D-B091-42CE-B54B-6EA42B62CF22}" presName="parTxOnly" presStyleLbl="node1" presStyleIdx="3" presStyleCnt="4">
        <dgm:presLayoutVars>
          <dgm:bulletEnabled val="1"/>
        </dgm:presLayoutVars>
      </dgm:prSet>
      <dgm:spPr/>
      <dgm:t>
        <a:bodyPr/>
        <a:lstStyle/>
        <a:p>
          <a:endParaRPr lang="es-ES"/>
        </a:p>
      </dgm:t>
    </dgm:pt>
  </dgm:ptLst>
  <dgm:cxnLst>
    <dgm:cxn modelId="{BE03FFD5-C5D8-41E2-B9D0-747386F5D0DF}" srcId="{F8B8E3B1-FC78-4A1E-9477-4043686D5529}" destId="{C56C195D-B091-42CE-B54B-6EA42B62CF22}" srcOrd="3" destOrd="0" parTransId="{1EFF3041-DE3A-41E2-A1B5-95822DB0C0F9}" sibTransId="{4BE32C96-0985-4D5E-AAD2-C7644165618A}"/>
    <dgm:cxn modelId="{2ACE5997-B92E-4633-B211-FD97C9AF52AC}" srcId="{F8B8E3B1-FC78-4A1E-9477-4043686D5529}" destId="{C07ECF34-AC25-498F-A8BB-CA09F72D199D}" srcOrd="2" destOrd="0" parTransId="{05648915-D5FB-4068-AF53-08D45016AF0C}" sibTransId="{D300E425-48BE-4F07-BDC1-5B94469A6F44}"/>
    <dgm:cxn modelId="{2AF695D1-34D4-467A-B10A-DA78C0023977}" type="presOf" srcId="{F8B8E3B1-FC78-4A1E-9477-4043686D5529}" destId="{CB8CBA98-3580-496C-B7ED-2B0AFBEF6E3F}" srcOrd="0" destOrd="0" presId="urn:microsoft.com/office/officeart/2005/8/layout/hChevron3"/>
    <dgm:cxn modelId="{0AE5A4A1-2136-411D-B9D7-2BBEE3DE7758}" srcId="{F8B8E3B1-FC78-4A1E-9477-4043686D5529}" destId="{EEAB8E0C-BF1B-46F5-9FF4-4797647C7EE9}" srcOrd="1" destOrd="0" parTransId="{DFA9C12A-58FE-41AC-A319-84C23322E0D5}" sibTransId="{6C6912FA-1458-4B29-9E8B-3CCE48438A83}"/>
    <dgm:cxn modelId="{205DE8BD-7761-40CE-B4DE-F3C21C80657B}" type="presOf" srcId="{C07ECF34-AC25-498F-A8BB-CA09F72D199D}" destId="{FF5EDFE3-9B98-41A4-A5F1-02C6BADFF661}" srcOrd="0" destOrd="0" presId="urn:microsoft.com/office/officeart/2005/8/layout/hChevron3"/>
    <dgm:cxn modelId="{7B430763-EDE6-44DA-B018-E39163D88DD8}" type="presOf" srcId="{C56C195D-B091-42CE-B54B-6EA42B62CF22}" destId="{CEE67CB8-CF4F-46A3-96AD-95253139DF9D}" srcOrd="0" destOrd="0" presId="urn:microsoft.com/office/officeart/2005/8/layout/hChevron3"/>
    <dgm:cxn modelId="{5970351E-F634-44E6-8BDC-FA4F6902EEBF}" srcId="{F8B8E3B1-FC78-4A1E-9477-4043686D5529}" destId="{A375D41A-AA7C-48B7-BEE7-F387F47FEE4B}" srcOrd="0" destOrd="0" parTransId="{A9B59527-F885-4592-A54F-08A1BE7CB0C4}" sibTransId="{B2A41E99-ADCC-4375-BFFA-ACB0A820E346}"/>
    <dgm:cxn modelId="{218F0550-B222-4852-89BD-010C001D0CBE}" type="presOf" srcId="{A375D41A-AA7C-48B7-BEE7-F387F47FEE4B}" destId="{8074079B-A570-430E-8976-85CC2DF64746}" srcOrd="0" destOrd="0" presId="urn:microsoft.com/office/officeart/2005/8/layout/hChevron3"/>
    <dgm:cxn modelId="{97BBC7C9-E83A-40AF-BF80-120AB79A9074}" type="presOf" srcId="{EEAB8E0C-BF1B-46F5-9FF4-4797647C7EE9}" destId="{F02A0EFB-C1BD-4EBC-82E3-D06D070F1645}" srcOrd="0" destOrd="0" presId="urn:microsoft.com/office/officeart/2005/8/layout/hChevron3"/>
    <dgm:cxn modelId="{5A1F43FF-4B28-47B5-8E7B-FE4C759B55D7}" type="presParOf" srcId="{CB8CBA98-3580-496C-B7ED-2B0AFBEF6E3F}" destId="{8074079B-A570-430E-8976-85CC2DF64746}" srcOrd="0" destOrd="0" presId="urn:microsoft.com/office/officeart/2005/8/layout/hChevron3"/>
    <dgm:cxn modelId="{0B1D28D2-99D5-484D-9254-45E1B5ADA760}" type="presParOf" srcId="{CB8CBA98-3580-496C-B7ED-2B0AFBEF6E3F}" destId="{52452151-CA54-464B-B44F-621265FE8C82}" srcOrd="1" destOrd="0" presId="urn:microsoft.com/office/officeart/2005/8/layout/hChevron3"/>
    <dgm:cxn modelId="{311AC87B-1361-47F6-98C1-765FBE53ED34}" type="presParOf" srcId="{CB8CBA98-3580-496C-B7ED-2B0AFBEF6E3F}" destId="{F02A0EFB-C1BD-4EBC-82E3-D06D070F1645}" srcOrd="2" destOrd="0" presId="urn:microsoft.com/office/officeart/2005/8/layout/hChevron3"/>
    <dgm:cxn modelId="{557CF36F-3AFC-43BA-8082-EB35F47B2190}" type="presParOf" srcId="{CB8CBA98-3580-496C-B7ED-2B0AFBEF6E3F}" destId="{1060AAE0-CF3D-49DA-829C-AD1826A3A31D}" srcOrd="3" destOrd="0" presId="urn:microsoft.com/office/officeart/2005/8/layout/hChevron3"/>
    <dgm:cxn modelId="{E02679C7-7F48-4687-8E62-FD782B02C099}" type="presParOf" srcId="{CB8CBA98-3580-496C-B7ED-2B0AFBEF6E3F}" destId="{FF5EDFE3-9B98-41A4-A5F1-02C6BADFF661}" srcOrd="4" destOrd="0" presId="urn:microsoft.com/office/officeart/2005/8/layout/hChevron3"/>
    <dgm:cxn modelId="{BD83311E-9B7A-43B1-92A0-B6A8DF0558F7}" type="presParOf" srcId="{CB8CBA98-3580-496C-B7ED-2B0AFBEF6E3F}" destId="{F14503A0-2D59-40D7-9BDF-BD079415269C}" srcOrd="5" destOrd="0" presId="urn:microsoft.com/office/officeart/2005/8/layout/hChevron3"/>
    <dgm:cxn modelId="{91A7A374-4C0E-485D-8646-F4F2F7D61F2B}" type="presParOf" srcId="{CB8CBA98-3580-496C-B7ED-2B0AFBEF6E3F}" destId="{CEE67CB8-CF4F-46A3-96AD-95253139DF9D}"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15D1CF-CCAE-4A5B-B3DB-3EDCBE056B0C}"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es-EC"/>
        </a:p>
      </dgm:t>
    </dgm:pt>
    <dgm:pt modelId="{0020CD7C-8CDD-4CE9-916A-B6FB83A0D11F}">
      <dgm:prSet phldrT="[Texto]"/>
      <dgm:spPr/>
      <dgm:t>
        <a:bodyPr/>
        <a:lstStyle/>
        <a:p>
          <a:pPr algn="just"/>
          <a:r>
            <a:rPr lang="es-ES" dirty="0" smtClean="0"/>
            <a:t>General</a:t>
          </a:r>
          <a:endParaRPr lang="es-EC" dirty="0"/>
        </a:p>
      </dgm:t>
    </dgm:pt>
    <dgm:pt modelId="{AB5BFB8B-7849-47B2-83A3-60B6B765C624}" type="parTrans" cxnId="{2EFFC2CA-7E65-4E21-BCB2-BFE66CD062A1}">
      <dgm:prSet/>
      <dgm:spPr/>
      <dgm:t>
        <a:bodyPr/>
        <a:lstStyle/>
        <a:p>
          <a:pPr algn="just"/>
          <a:endParaRPr lang="es-EC"/>
        </a:p>
      </dgm:t>
    </dgm:pt>
    <dgm:pt modelId="{2B1114C3-A526-4CF3-94AB-D87D5BAD0243}" type="sibTrans" cxnId="{2EFFC2CA-7E65-4E21-BCB2-BFE66CD062A1}">
      <dgm:prSet/>
      <dgm:spPr/>
      <dgm:t>
        <a:bodyPr/>
        <a:lstStyle/>
        <a:p>
          <a:pPr algn="just"/>
          <a:endParaRPr lang="es-EC"/>
        </a:p>
      </dgm:t>
    </dgm:pt>
    <dgm:pt modelId="{96D34B7A-886D-43AC-946F-78C01B26C01B}">
      <dgm:prSet phldrT="[Texto]"/>
      <dgm:spPr/>
      <dgm:t>
        <a:bodyPr/>
        <a:lstStyle/>
        <a:p>
          <a:pPr algn="just"/>
          <a:r>
            <a:rPr lang="es-EC" dirty="0" smtClean="0"/>
            <a:t>Estructurar una propuesta estratégica de marketing en el año 2012 para la empresa I.G. Imprenta que permita promover el crecimiento en ventas en la ciudad de Quito mediante la implementación de herramientas de marketing, con personal capacitado y comprometido para satisfacer las necesidades de los clientes.</a:t>
          </a:r>
          <a:endParaRPr lang="es-EC" dirty="0"/>
        </a:p>
      </dgm:t>
    </dgm:pt>
    <dgm:pt modelId="{AC52F63D-B80D-4FC3-BA88-4B565CB6FD60}" type="parTrans" cxnId="{2CAC79F9-9409-41B8-AFA3-4C02D1D48A1F}">
      <dgm:prSet/>
      <dgm:spPr/>
      <dgm:t>
        <a:bodyPr/>
        <a:lstStyle/>
        <a:p>
          <a:pPr algn="just"/>
          <a:endParaRPr lang="es-EC"/>
        </a:p>
      </dgm:t>
    </dgm:pt>
    <dgm:pt modelId="{DB6C8868-0B62-42CF-A962-6643BE179AD8}" type="sibTrans" cxnId="{2CAC79F9-9409-41B8-AFA3-4C02D1D48A1F}">
      <dgm:prSet/>
      <dgm:spPr/>
      <dgm:t>
        <a:bodyPr/>
        <a:lstStyle/>
        <a:p>
          <a:pPr algn="just"/>
          <a:endParaRPr lang="es-EC"/>
        </a:p>
      </dgm:t>
    </dgm:pt>
    <dgm:pt modelId="{D7F0F408-D7BA-44C9-BE06-D288AA66A5B9}">
      <dgm:prSet phldrT="[Texto]"/>
      <dgm:spPr/>
      <dgm:t>
        <a:bodyPr/>
        <a:lstStyle/>
        <a:p>
          <a:pPr algn="just"/>
          <a:endParaRPr lang="es-EC" dirty="0"/>
        </a:p>
      </dgm:t>
    </dgm:pt>
    <dgm:pt modelId="{D5B785CF-3242-4E5C-B3A8-04296C2CF66E}" type="parTrans" cxnId="{91B681C8-4778-4921-9FD5-7FC640EE6AED}">
      <dgm:prSet/>
      <dgm:spPr/>
      <dgm:t>
        <a:bodyPr/>
        <a:lstStyle/>
        <a:p>
          <a:endParaRPr lang="es-EC"/>
        </a:p>
      </dgm:t>
    </dgm:pt>
    <dgm:pt modelId="{4471A7FD-3962-40E4-88EF-85E57F792557}" type="sibTrans" cxnId="{91B681C8-4778-4921-9FD5-7FC640EE6AED}">
      <dgm:prSet/>
      <dgm:spPr/>
      <dgm:t>
        <a:bodyPr/>
        <a:lstStyle/>
        <a:p>
          <a:endParaRPr lang="es-EC"/>
        </a:p>
      </dgm:t>
    </dgm:pt>
    <dgm:pt modelId="{02955F59-4656-4D94-A19E-D46EB2F2A2FB}" type="pres">
      <dgm:prSet presAssocID="{7715D1CF-CCAE-4A5B-B3DB-3EDCBE056B0C}" presName="linear" presStyleCnt="0">
        <dgm:presLayoutVars>
          <dgm:animLvl val="lvl"/>
          <dgm:resizeHandles val="exact"/>
        </dgm:presLayoutVars>
      </dgm:prSet>
      <dgm:spPr/>
      <dgm:t>
        <a:bodyPr/>
        <a:lstStyle/>
        <a:p>
          <a:endParaRPr lang="es-EC"/>
        </a:p>
      </dgm:t>
    </dgm:pt>
    <dgm:pt modelId="{8C52CCFA-94F3-4148-82B0-C08BA3667BD2}" type="pres">
      <dgm:prSet presAssocID="{0020CD7C-8CDD-4CE9-916A-B6FB83A0D11F}" presName="parentText" presStyleLbl="node1" presStyleIdx="0" presStyleCnt="1" custLinFactNeighborY="2007">
        <dgm:presLayoutVars>
          <dgm:chMax val="0"/>
          <dgm:bulletEnabled val="1"/>
        </dgm:presLayoutVars>
      </dgm:prSet>
      <dgm:spPr/>
      <dgm:t>
        <a:bodyPr/>
        <a:lstStyle/>
        <a:p>
          <a:endParaRPr lang="es-EC"/>
        </a:p>
      </dgm:t>
    </dgm:pt>
    <dgm:pt modelId="{C66779B9-F443-499D-AFB1-2005BCD7B8A6}" type="pres">
      <dgm:prSet presAssocID="{0020CD7C-8CDD-4CE9-916A-B6FB83A0D11F}" presName="childText" presStyleLbl="revTx" presStyleIdx="0" presStyleCnt="1" custScaleY="113195">
        <dgm:presLayoutVars>
          <dgm:bulletEnabled val="1"/>
        </dgm:presLayoutVars>
      </dgm:prSet>
      <dgm:spPr/>
      <dgm:t>
        <a:bodyPr/>
        <a:lstStyle/>
        <a:p>
          <a:endParaRPr lang="es-EC"/>
        </a:p>
      </dgm:t>
    </dgm:pt>
  </dgm:ptLst>
  <dgm:cxnLst>
    <dgm:cxn modelId="{BAACB72F-22FB-423B-86DD-3C2870FC6774}" type="presOf" srcId="{0020CD7C-8CDD-4CE9-916A-B6FB83A0D11F}" destId="{8C52CCFA-94F3-4148-82B0-C08BA3667BD2}" srcOrd="0" destOrd="0" presId="urn:microsoft.com/office/officeart/2005/8/layout/vList2"/>
    <dgm:cxn modelId="{5D6F7237-B42A-4471-8F5E-7BA2F9F6B24F}" type="presOf" srcId="{7715D1CF-CCAE-4A5B-B3DB-3EDCBE056B0C}" destId="{02955F59-4656-4D94-A19E-D46EB2F2A2FB}" srcOrd="0" destOrd="0" presId="urn:microsoft.com/office/officeart/2005/8/layout/vList2"/>
    <dgm:cxn modelId="{91B681C8-4778-4921-9FD5-7FC640EE6AED}" srcId="{0020CD7C-8CDD-4CE9-916A-B6FB83A0D11F}" destId="{D7F0F408-D7BA-44C9-BE06-D288AA66A5B9}" srcOrd="0" destOrd="0" parTransId="{D5B785CF-3242-4E5C-B3A8-04296C2CF66E}" sibTransId="{4471A7FD-3962-40E4-88EF-85E57F792557}"/>
    <dgm:cxn modelId="{2CAC79F9-9409-41B8-AFA3-4C02D1D48A1F}" srcId="{0020CD7C-8CDD-4CE9-916A-B6FB83A0D11F}" destId="{96D34B7A-886D-43AC-946F-78C01B26C01B}" srcOrd="1" destOrd="0" parTransId="{AC52F63D-B80D-4FC3-BA88-4B565CB6FD60}" sibTransId="{DB6C8868-0B62-42CF-A962-6643BE179AD8}"/>
    <dgm:cxn modelId="{2EFFC2CA-7E65-4E21-BCB2-BFE66CD062A1}" srcId="{7715D1CF-CCAE-4A5B-B3DB-3EDCBE056B0C}" destId="{0020CD7C-8CDD-4CE9-916A-B6FB83A0D11F}" srcOrd="0" destOrd="0" parTransId="{AB5BFB8B-7849-47B2-83A3-60B6B765C624}" sibTransId="{2B1114C3-A526-4CF3-94AB-D87D5BAD0243}"/>
    <dgm:cxn modelId="{3A5D6559-C8B8-4C8F-B9BC-0643CA45070C}" type="presOf" srcId="{D7F0F408-D7BA-44C9-BE06-D288AA66A5B9}" destId="{C66779B9-F443-499D-AFB1-2005BCD7B8A6}" srcOrd="0" destOrd="0" presId="urn:microsoft.com/office/officeart/2005/8/layout/vList2"/>
    <dgm:cxn modelId="{618B832D-D2F6-426C-8AA5-40FFEBB13E54}" type="presOf" srcId="{96D34B7A-886D-43AC-946F-78C01B26C01B}" destId="{C66779B9-F443-499D-AFB1-2005BCD7B8A6}" srcOrd="0" destOrd="1" presId="urn:microsoft.com/office/officeart/2005/8/layout/vList2"/>
    <dgm:cxn modelId="{5CECF98F-D69B-499E-8E47-02B3600259B1}" type="presParOf" srcId="{02955F59-4656-4D94-A19E-D46EB2F2A2FB}" destId="{8C52CCFA-94F3-4148-82B0-C08BA3667BD2}" srcOrd="0" destOrd="0" presId="urn:microsoft.com/office/officeart/2005/8/layout/vList2"/>
    <dgm:cxn modelId="{D0372D33-9AC4-4F61-AC40-BA75B4B492AA}" type="presParOf" srcId="{02955F59-4656-4D94-A19E-D46EB2F2A2FB}" destId="{C66779B9-F443-499D-AFB1-2005BCD7B8A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16A44E-16B6-4A03-A591-4990EDFDF1FC}"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es-EC"/>
        </a:p>
      </dgm:t>
    </dgm:pt>
    <dgm:pt modelId="{BACEAC27-A072-48DD-8DA0-2BD216C83232}">
      <dgm:prSet/>
      <dgm:spPr/>
      <dgm:t>
        <a:bodyPr/>
        <a:lstStyle/>
        <a:p>
          <a:pPr algn="just"/>
          <a:r>
            <a:rPr lang="es-EC" dirty="0" smtClean="0"/>
            <a:t>Realizar un análisis para definir la estructura de mercado a través de la aplicación de la herramienta de investigación descriptiva.</a:t>
          </a:r>
          <a:endParaRPr lang="es-EC" dirty="0"/>
        </a:p>
      </dgm:t>
    </dgm:pt>
    <dgm:pt modelId="{D912E3CB-7E18-4438-A70D-3EB5FA7006C8}" type="parTrans" cxnId="{2CD916DC-A903-4438-92CE-6827C5663B73}">
      <dgm:prSet/>
      <dgm:spPr/>
      <dgm:t>
        <a:bodyPr/>
        <a:lstStyle/>
        <a:p>
          <a:pPr algn="just"/>
          <a:endParaRPr lang="es-EC"/>
        </a:p>
      </dgm:t>
    </dgm:pt>
    <dgm:pt modelId="{091BC441-5632-4F64-B2A5-45C3B34362A2}" type="sibTrans" cxnId="{2CD916DC-A903-4438-92CE-6827C5663B73}">
      <dgm:prSet/>
      <dgm:spPr/>
      <dgm:t>
        <a:bodyPr/>
        <a:lstStyle/>
        <a:p>
          <a:pPr algn="just"/>
          <a:endParaRPr lang="es-EC"/>
        </a:p>
      </dgm:t>
    </dgm:pt>
    <dgm:pt modelId="{AC5919B7-F277-4BB1-B3E7-2C2E8A2BB7B7}">
      <dgm:prSet/>
      <dgm:spPr/>
      <dgm:t>
        <a:bodyPr/>
        <a:lstStyle/>
        <a:p>
          <a:pPr algn="just"/>
          <a:r>
            <a:rPr lang="es-ES" dirty="0" smtClean="0"/>
            <a:t>Realizar la medición de mercado a través de métodos de proyección de la demanda y oferta para el sector gráfico de la ciudad de Quito permitiendo anticipar el comportamiento del mercado y de esta manera satisfacer sus exigencias y requerimientos.</a:t>
          </a:r>
          <a:endParaRPr lang="es-EC" dirty="0"/>
        </a:p>
      </dgm:t>
    </dgm:pt>
    <dgm:pt modelId="{84600C48-6AA3-4A3E-9F47-CE817ACF9569}" type="parTrans" cxnId="{BBB0656E-4447-4C98-815E-EEDF27C97CC4}">
      <dgm:prSet/>
      <dgm:spPr/>
      <dgm:t>
        <a:bodyPr/>
        <a:lstStyle/>
        <a:p>
          <a:pPr algn="just"/>
          <a:endParaRPr lang="es-EC"/>
        </a:p>
      </dgm:t>
    </dgm:pt>
    <dgm:pt modelId="{ADDF2B8C-B2A5-4DBD-A732-DE537F2D97F6}" type="sibTrans" cxnId="{BBB0656E-4447-4C98-815E-EEDF27C97CC4}">
      <dgm:prSet/>
      <dgm:spPr/>
      <dgm:t>
        <a:bodyPr/>
        <a:lstStyle/>
        <a:p>
          <a:pPr algn="just"/>
          <a:endParaRPr lang="es-EC"/>
        </a:p>
      </dgm:t>
    </dgm:pt>
    <dgm:pt modelId="{20779A7D-0E9E-4129-B11A-E43681A170DF}">
      <dgm:prSet/>
      <dgm:spPr/>
      <dgm:t>
        <a:bodyPr/>
        <a:lstStyle/>
        <a:p>
          <a:pPr algn="just"/>
          <a:r>
            <a:rPr lang="es-EC" dirty="0" smtClean="0"/>
            <a:t>Establecer el direccionamiento estratégico para IG IMPRENTA aplicando herramientas de planificación estratégica que permita el control de la gestión de la empresa.</a:t>
          </a:r>
          <a:endParaRPr lang="es-EC" dirty="0"/>
        </a:p>
      </dgm:t>
    </dgm:pt>
    <dgm:pt modelId="{A953D932-BE7C-4968-A36E-D518CE6747A4}" type="parTrans" cxnId="{BA5EF5FC-76EC-473B-AF60-57080055C58B}">
      <dgm:prSet/>
      <dgm:spPr/>
      <dgm:t>
        <a:bodyPr/>
        <a:lstStyle/>
        <a:p>
          <a:pPr algn="just"/>
          <a:endParaRPr lang="es-EC"/>
        </a:p>
      </dgm:t>
    </dgm:pt>
    <dgm:pt modelId="{AD308834-07C7-4A8B-9191-39BC617D8FD8}" type="sibTrans" cxnId="{BA5EF5FC-76EC-473B-AF60-57080055C58B}">
      <dgm:prSet/>
      <dgm:spPr/>
      <dgm:t>
        <a:bodyPr/>
        <a:lstStyle/>
        <a:p>
          <a:pPr algn="just"/>
          <a:endParaRPr lang="es-EC"/>
        </a:p>
      </dgm:t>
    </dgm:pt>
    <dgm:pt modelId="{D1624B22-D0C0-43EE-A9DC-FEC0BBDAA9A3}">
      <dgm:prSet/>
      <dgm:spPr/>
      <dgm:t>
        <a:bodyPr/>
        <a:lstStyle/>
        <a:p>
          <a:pPr algn="just"/>
          <a:r>
            <a:rPr lang="es-ES" dirty="0" smtClean="0"/>
            <a:t>Desarrollar estrategias del mix de marketing que permitan el desarrollo de mercado para la empresa a través del análisis y propuestas de las </a:t>
          </a:r>
          <a:r>
            <a:rPr lang="es-ES" dirty="0" err="1" smtClean="0"/>
            <a:t>p´s</a:t>
          </a:r>
          <a:r>
            <a:rPr lang="es-ES" dirty="0" smtClean="0"/>
            <a:t> de Marketing. </a:t>
          </a:r>
          <a:endParaRPr lang="es-EC" dirty="0"/>
        </a:p>
      </dgm:t>
    </dgm:pt>
    <dgm:pt modelId="{4D25F4A0-240D-4E6E-AEAC-3FF3BB081D9A}" type="parTrans" cxnId="{F2696326-F63B-4C74-AA07-FC8603313372}">
      <dgm:prSet/>
      <dgm:spPr/>
      <dgm:t>
        <a:bodyPr/>
        <a:lstStyle/>
        <a:p>
          <a:pPr algn="just"/>
          <a:endParaRPr lang="es-EC"/>
        </a:p>
      </dgm:t>
    </dgm:pt>
    <dgm:pt modelId="{7FD049C7-E4CA-4D65-A7AF-1FFB899380CA}" type="sibTrans" cxnId="{F2696326-F63B-4C74-AA07-FC8603313372}">
      <dgm:prSet/>
      <dgm:spPr/>
      <dgm:t>
        <a:bodyPr/>
        <a:lstStyle/>
        <a:p>
          <a:pPr algn="just"/>
          <a:endParaRPr lang="es-EC"/>
        </a:p>
      </dgm:t>
    </dgm:pt>
    <dgm:pt modelId="{A1411827-0B84-496D-A7A0-4223F0B742CA}">
      <dgm:prSet/>
      <dgm:spPr/>
      <dgm:t>
        <a:bodyPr/>
        <a:lstStyle/>
        <a:p>
          <a:pPr algn="just"/>
          <a:r>
            <a:rPr lang="es-ES" dirty="0" smtClean="0"/>
            <a:t>Realizar una evaluación de impacto económico financiero a través de métodos cuantitativos que permitan determinar la viabilidad de la propuesta. </a:t>
          </a:r>
          <a:endParaRPr lang="es-EC" dirty="0"/>
        </a:p>
      </dgm:t>
    </dgm:pt>
    <dgm:pt modelId="{1B39320C-8FFE-4902-85D8-A382D5B04FCF}" type="parTrans" cxnId="{C499D39A-2565-46BC-8E18-800604DC6709}">
      <dgm:prSet/>
      <dgm:spPr/>
      <dgm:t>
        <a:bodyPr/>
        <a:lstStyle/>
        <a:p>
          <a:pPr algn="just"/>
          <a:endParaRPr lang="es-EC"/>
        </a:p>
      </dgm:t>
    </dgm:pt>
    <dgm:pt modelId="{74F57732-6462-4A14-A59A-CD7B9A96A5BD}" type="sibTrans" cxnId="{C499D39A-2565-46BC-8E18-800604DC6709}">
      <dgm:prSet/>
      <dgm:spPr/>
      <dgm:t>
        <a:bodyPr/>
        <a:lstStyle/>
        <a:p>
          <a:pPr algn="just"/>
          <a:endParaRPr lang="es-EC"/>
        </a:p>
      </dgm:t>
    </dgm:pt>
    <dgm:pt modelId="{BCF83620-4B03-4032-9B22-0E0AF9CA645E}">
      <dgm:prSet phldrT="[Texto]"/>
      <dgm:spPr/>
      <dgm:t>
        <a:bodyPr/>
        <a:lstStyle/>
        <a:p>
          <a:pPr algn="just"/>
          <a:r>
            <a:rPr lang="es-EC" dirty="0" smtClean="0"/>
            <a:t>Realizar un diagnóstico situacional de la empresa con la finalidad de conocer las fuerzas del mercado que inciden en su funcionamiento, entenderlas y administrarlas de manera estratégica, mediante la aplicación de herramientas de análisis estratégico.</a:t>
          </a:r>
          <a:endParaRPr lang="es-EC" dirty="0"/>
        </a:p>
      </dgm:t>
    </dgm:pt>
    <dgm:pt modelId="{E54183E7-CAA0-4D7D-92E4-17DCC7E52505}" type="sibTrans" cxnId="{91CC6B88-7703-477B-A7F8-2FF72115DCD2}">
      <dgm:prSet/>
      <dgm:spPr/>
      <dgm:t>
        <a:bodyPr/>
        <a:lstStyle/>
        <a:p>
          <a:pPr algn="just"/>
          <a:endParaRPr lang="es-EC"/>
        </a:p>
      </dgm:t>
    </dgm:pt>
    <dgm:pt modelId="{CDEDB9E7-6878-4FDD-99A1-349BE9D898F8}" type="parTrans" cxnId="{91CC6B88-7703-477B-A7F8-2FF72115DCD2}">
      <dgm:prSet/>
      <dgm:spPr/>
      <dgm:t>
        <a:bodyPr/>
        <a:lstStyle/>
        <a:p>
          <a:pPr algn="just"/>
          <a:endParaRPr lang="es-EC"/>
        </a:p>
      </dgm:t>
    </dgm:pt>
    <dgm:pt modelId="{6FD56F1D-E841-4AB6-A8F1-0F5D690AFE46}" type="pres">
      <dgm:prSet presAssocID="{9B16A44E-16B6-4A03-A591-4990EDFDF1FC}" presName="Name0" presStyleCnt="0">
        <dgm:presLayoutVars>
          <dgm:chMax val="7"/>
          <dgm:chPref val="7"/>
          <dgm:dir/>
        </dgm:presLayoutVars>
      </dgm:prSet>
      <dgm:spPr/>
      <dgm:t>
        <a:bodyPr/>
        <a:lstStyle/>
        <a:p>
          <a:endParaRPr lang="es-EC"/>
        </a:p>
      </dgm:t>
    </dgm:pt>
    <dgm:pt modelId="{0442C404-BA20-4D91-8A59-1ECB970A5215}" type="pres">
      <dgm:prSet presAssocID="{9B16A44E-16B6-4A03-A591-4990EDFDF1FC}" presName="Name1" presStyleCnt="0"/>
      <dgm:spPr/>
      <dgm:t>
        <a:bodyPr/>
        <a:lstStyle/>
        <a:p>
          <a:endParaRPr lang="es-EC"/>
        </a:p>
      </dgm:t>
    </dgm:pt>
    <dgm:pt modelId="{14F543E5-BAE9-4356-A22C-A2BB9DDED836}" type="pres">
      <dgm:prSet presAssocID="{9B16A44E-16B6-4A03-A591-4990EDFDF1FC}" presName="cycle" presStyleCnt="0"/>
      <dgm:spPr/>
      <dgm:t>
        <a:bodyPr/>
        <a:lstStyle/>
        <a:p>
          <a:endParaRPr lang="es-EC"/>
        </a:p>
      </dgm:t>
    </dgm:pt>
    <dgm:pt modelId="{73DEC811-43C6-4D97-8CCB-734D5D8FDDA4}" type="pres">
      <dgm:prSet presAssocID="{9B16A44E-16B6-4A03-A591-4990EDFDF1FC}" presName="srcNode" presStyleLbl="node1" presStyleIdx="0" presStyleCnt="6"/>
      <dgm:spPr/>
      <dgm:t>
        <a:bodyPr/>
        <a:lstStyle/>
        <a:p>
          <a:endParaRPr lang="es-EC"/>
        </a:p>
      </dgm:t>
    </dgm:pt>
    <dgm:pt modelId="{4BB6557F-3C28-4665-BF79-AA68D2F31AC0}" type="pres">
      <dgm:prSet presAssocID="{9B16A44E-16B6-4A03-A591-4990EDFDF1FC}" presName="conn" presStyleLbl="parChTrans1D2" presStyleIdx="0" presStyleCnt="1"/>
      <dgm:spPr/>
      <dgm:t>
        <a:bodyPr/>
        <a:lstStyle/>
        <a:p>
          <a:endParaRPr lang="es-EC"/>
        </a:p>
      </dgm:t>
    </dgm:pt>
    <dgm:pt modelId="{F15934F6-E62A-4F72-8235-CD321544299A}" type="pres">
      <dgm:prSet presAssocID="{9B16A44E-16B6-4A03-A591-4990EDFDF1FC}" presName="extraNode" presStyleLbl="node1" presStyleIdx="0" presStyleCnt="6"/>
      <dgm:spPr/>
      <dgm:t>
        <a:bodyPr/>
        <a:lstStyle/>
        <a:p>
          <a:endParaRPr lang="es-EC"/>
        </a:p>
      </dgm:t>
    </dgm:pt>
    <dgm:pt modelId="{BC7F76A1-DD55-4521-8635-0EB4ADD92C90}" type="pres">
      <dgm:prSet presAssocID="{9B16A44E-16B6-4A03-A591-4990EDFDF1FC}" presName="dstNode" presStyleLbl="node1" presStyleIdx="0" presStyleCnt="6"/>
      <dgm:spPr/>
      <dgm:t>
        <a:bodyPr/>
        <a:lstStyle/>
        <a:p>
          <a:endParaRPr lang="es-EC"/>
        </a:p>
      </dgm:t>
    </dgm:pt>
    <dgm:pt modelId="{974EAB90-8953-429E-AB4A-8BA5AE3D7744}" type="pres">
      <dgm:prSet presAssocID="{BCF83620-4B03-4032-9B22-0E0AF9CA645E}" presName="text_1" presStyleLbl="node1" presStyleIdx="0" presStyleCnt="6">
        <dgm:presLayoutVars>
          <dgm:bulletEnabled val="1"/>
        </dgm:presLayoutVars>
      </dgm:prSet>
      <dgm:spPr/>
      <dgm:t>
        <a:bodyPr/>
        <a:lstStyle/>
        <a:p>
          <a:endParaRPr lang="es-EC"/>
        </a:p>
      </dgm:t>
    </dgm:pt>
    <dgm:pt modelId="{9EB1E90A-14FC-46B7-A94F-5C23C9A64469}" type="pres">
      <dgm:prSet presAssocID="{BCF83620-4B03-4032-9B22-0E0AF9CA645E}" presName="accent_1" presStyleCnt="0"/>
      <dgm:spPr/>
      <dgm:t>
        <a:bodyPr/>
        <a:lstStyle/>
        <a:p>
          <a:endParaRPr lang="es-EC"/>
        </a:p>
      </dgm:t>
    </dgm:pt>
    <dgm:pt modelId="{537DFDBE-AE67-4924-815E-647C2D016A5A}" type="pres">
      <dgm:prSet presAssocID="{BCF83620-4B03-4032-9B22-0E0AF9CA645E}" presName="accentRepeatNode" presStyleLbl="solidFgAcc1" presStyleIdx="0" presStyleCnt="6"/>
      <dgm:spPr>
        <a:blipFill rotWithShape="0">
          <a:blip xmlns:r="http://schemas.openxmlformats.org/officeDocument/2006/relationships" r:embed="rId1"/>
          <a:stretch>
            <a:fillRect/>
          </a:stretch>
        </a:blipFill>
      </dgm:spPr>
      <dgm:t>
        <a:bodyPr/>
        <a:lstStyle/>
        <a:p>
          <a:endParaRPr lang="es-EC"/>
        </a:p>
      </dgm:t>
    </dgm:pt>
    <dgm:pt modelId="{54E8C4F4-AE86-40A8-880E-39A0FE6F06DF}" type="pres">
      <dgm:prSet presAssocID="{BACEAC27-A072-48DD-8DA0-2BD216C83232}" presName="text_2" presStyleLbl="node1" presStyleIdx="1" presStyleCnt="6">
        <dgm:presLayoutVars>
          <dgm:bulletEnabled val="1"/>
        </dgm:presLayoutVars>
      </dgm:prSet>
      <dgm:spPr/>
      <dgm:t>
        <a:bodyPr/>
        <a:lstStyle/>
        <a:p>
          <a:endParaRPr lang="es-EC"/>
        </a:p>
      </dgm:t>
    </dgm:pt>
    <dgm:pt modelId="{A3200F74-5FD7-4C9C-BE06-2CF101797706}" type="pres">
      <dgm:prSet presAssocID="{BACEAC27-A072-48DD-8DA0-2BD216C83232}" presName="accent_2" presStyleCnt="0"/>
      <dgm:spPr/>
      <dgm:t>
        <a:bodyPr/>
        <a:lstStyle/>
        <a:p>
          <a:endParaRPr lang="es-EC"/>
        </a:p>
      </dgm:t>
    </dgm:pt>
    <dgm:pt modelId="{FCBC890A-D4BE-424E-8ED0-B837BD0F0098}" type="pres">
      <dgm:prSet presAssocID="{BACEAC27-A072-48DD-8DA0-2BD216C83232}" presName="accentRepeatNode" presStyleLbl="solidFgAcc1" presStyleIdx="1" presStyleCnt="6"/>
      <dgm:spPr>
        <a:blipFill rotWithShape="0">
          <a:blip xmlns:r="http://schemas.openxmlformats.org/officeDocument/2006/relationships" r:embed="rId1"/>
          <a:stretch>
            <a:fillRect/>
          </a:stretch>
        </a:blipFill>
      </dgm:spPr>
      <dgm:t>
        <a:bodyPr/>
        <a:lstStyle/>
        <a:p>
          <a:endParaRPr lang="es-EC"/>
        </a:p>
      </dgm:t>
    </dgm:pt>
    <dgm:pt modelId="{48E4FBC8-2C57-48AB-8220-F2801DFBC5D7}" type="pres">
      <dgm:prSet presAssocID="{AC5919B7-F277-4BB1-B3E7-2C2E8A2BB7B7}" presName="text_3" presStyleLbl="node1" presStyleIdx="2" presStyleCnt="6">
        <dgm:presLayoutVars>
          <dgm:bulletEnabled val="1"/>
        </dgm:presLayoutVars>
      </dgm:prSet>
      <dgm:spPr/>
      <dgm:t>
        <a:bodyPr/>
        <a:lstStyle/>
        <a:p>
          <a:endParaRPr lang="es-EC"/>
        </a:p>
      </dgm:t>
    </dgm:pt>
    <dgm:pt modelId="{0F264AA9-2DCA-42BD-9591-A3C1FD1EF174}" type="pres">
      <dgm:prSet presAssocID="{AC5919B7-F277-4BB1-B3E7-2C2E8A2BB7B7}" presName="accent_3" presStyleCnt="0"/>
      <dgm:spPr/>
      <dgm:t>
        <a:bodyPr/>
        <a:lstStyle/>
        <a:p>
          <a:endParaRPr lang="es-EC"/>
        </a:p>
      </dgm:t>
    </dgm:pt>
    <dgm:pt modelId="{822821B4-C788-4C3C-A66F-FC9995715A7D}" type="pres">
      <dgm:prSet presAssocID="{AC5919B7-F277-4BB1-B3E7-2C2E8A2BB7B7}" presName="accentRepeatNode" presStyleLbl="solidFgAcc1" presStyleIdx="2" presStyleCnt="6"/>
      <dgm:spPr>
        <a:blipFill rotWithShape="0">
          <a:blip xmlns:r="http://schemas.openxmlformats.org/officeDocument/2006/relationships" r:embed="rId1"/>
          <a:stretch>
            <a:fillRect/>
          </a:stretch>
        </a:blipFill>
      </dgm:spPr>
      <dgm:t>
        <a:bodyPr/>
        <a:lstStyle/>
        <a:p>
          <a:endParaRPr lang="es-EC"/>
        </a:p>
      </dgm:t>
    </dgm:pt>
    <dgm:pt modelId="{F89E97D6-2E62-48F3-A820-BA0913612E02}" type="pres">
      <dgm:prSet presAssocID="{20779A7D-0E9E-4129-B11A-E43681A170DF}" presName="text_4" presStyleLbl="node1" presStyleIdx="3" presStyleCnt="6">
        <dgm:presLayoutVars>
          <dgm:bulletEnabled val="1"/>
        </dgm:presLayoutVars>
      </dgm:prSet>
      <dgm:spPr/>
      <dgm:t>
        <a:bodyPr/>
        <a:lstStyle/>
        <a:p>
          <a:endParaRPr lang="es-EC"/>
        </a:p>
      </dgm:t>
    </dgm:pt>
    <dgm:pt modelId="{598D5C40-C156-49EC-B549-00FA765DAFBC}" type="pres">
      <dgm:prSet presAssocID="{20779A7D-0E9E-4129-B11A-E43681A170DF}" presName="accent_4" presStyleCnt="0"/>
      <dgm:spPr/>
      <dgm:t>
        <a:bodyPr/>
        <a:lstStyle/>
        <a:p>
          <a:endParaRPr lang="es-EC"/>
        </a:p>
      </dgm:t>
    </dgm:pt>
    <dgm:pt modelId="{6660BE5D-922D-4FE6-BE3B-61A9C9541208}" type="pres">
      <dgm:prSet presAssocID="{20779A7D-0E9E-4129-B11A-E43681A170DF}" presName="accentRepeatNode" presStyleLbl="solidFgAcc1" presStyleIdx="3" presStyleCnt="6"/>
      <dgm:spPr>
        <a:blipFill rotWithShape="0">
          <a:blip xmlns:r="http://schemas.openxmlformats.org/officeDocument/2006/relationships" r:embed="rId1"/>
          <a:stretch>
            <a:fillRect/>
          </a:stretch>
        </a:blipFill>
      </dgm:spPr>
      <dgm:t>
        <a:bodyPr/>
        <a:lstStyle/>
        <a:p>
          <a:endParaRPr lang="es-EC"/>
        </a:p>
      </dgm:t>
    </dgm:pt>
    <dgm:pt modelId="{BB578800-1C2E-4584-88B7-1FEDD8AF7500}" type="pres">
      <dgm:prSet presAssocID="{D1624B22-D0C0-43EE-A9DC-FEC0BBDAA9A3}" presName="text_5" presStyleLbl="node1" presStyleIdx="4" presStyleCnt="6">
        <dgm:presLayoutVars>
          <dgm:bulletEnabled val="1"/>
        </dgm:presLayoutVars>
      </dgm:prSet>
      <dgm:spPr/>
      <dgm:t>
        <a:bodyPr/>
        <a:lstStyle/>
        <a:p>
          <a:endParaRPr lang="es-EC"/>
        </a:p>
      </dgm:t>
    </dgm:pt>
    <dgm:pt modelId="{0726810D-7945-4E8C-A861-09635D568AD9}" type="pres">
      <dgm:prSet presAssocID="{D1624B22-D0C0-43EE-A9DC-FEC0BBDAA9A3}" presName="accent_5" presStyleCnt="0"/>
      <dgm:spPr/>
      <dgm:t>
        <a:bodyPr/>
        <a:lstStyle/>
        <a:p>
          <a:endParaRPr lang="es-EC"/>
        </a:p>
      </dgm:t>
    </dgm:pt>
    <dgm:pt modelId="{1E2AB52D-75B6-40A5-8C3B-760CA2256A59}" type="pres">
      <dgm:prSet presAssocID="{D1624B22-D0C0-43EE-A9DC-FEC0BBDAA9A3}" presName="accentRepeatNode" presStyleLbl="solidFgAcc1" presStyleIdx="4" presStyleCnt="6"/>
      <dgm:spPr>
        <a:blipFill rotWithShape="0">
          <a:blip xmlns:r="http://schemas.openxmlformats.org/officeDocument/2006/relationships" r:embed="rId1"/>
          <a:stretch>
            <a:fillRect/>
          </a:stretch>
        </a:blipFill>
      </dgm:spPr>
      <dgm:t>
        <a:bodyPr/>
        <a:lstStyle/>
        <a:p>
          <a:endParaRPr lang="es-EC"/>
        </a:p>
      </dgm:t>
    </dgm:pt>
    <dgm:pt modelId="{823222CE-9B27-48A6-A6F5-0FCDFB843AB6}" type="pres">
      <dgm:prSet presAssocID="{A1411827-0B84-496D-A7A0-4223F0B742CA}" presName="text_6" presStyleLbl="node1" presStyleIdx="5" presStyleCnt="6">
        <dgm:presLayoutVars>
          <dgm:bulletEnabled val="1"/>
        </dgm:presLayoutVars>
      </dgm:prSet>
      <dgm:spPr/>
      <dgm:t>
        <a:bodyPr/>
        <a:lstStyle/>
        <a:p>
          <a:endParaRPr lang="es-EC"/>
        </a:p>
      </dgm:t>
    </dgm:pt>
    <dgm:pt modelId="{D232201E-26DE-4735-9B5B-BEAAD87231B2}" type="pres">
      <dgm:prSet presAssocID="{A1411827-0B84-496D-A7A0-4223F0B742CA}" presName="accent_6" presStyleCnt="0"/>
      <dgm:spPr/>
      <dgm:t>
        <a:bodyPr/>
        <a:lstStyle/>
        <a:p>
          <a:endParaRPr lang="es-EC"/>
        </a:p>
      </dgm:t>
    </dgm:pt>
    <dgm:pt modelId="{11C45854-C567-42C2-A610-D5EE080CED33}" type="pres">
      <dgm:prSet presAssocID="{A1411827-0B84-496D-A7A0-4223F0B742CA}" presName="accentRepeatNode" presStyleLbl="solidFgAcc1" presStyleIdx="5" presStyleCnt="6"/>
      <dgm:spPr>
        <a:blipFill rotWithShape="0">
          <a:blip xmlns:r="http://schemas.openxmlformats.org/officeDocument/2006/relationships" r:embed="rId1"/>
          <a:stretch>
            <a:fillRect/>
          </a:stretch>
        </a:blipFill>
      </dgm:spPr>
      <dgm:t>
        <a:bodyPr/>
        <a:lstStyle/>
        <a:p>
          <a:endParaRPr lang="es-EC"/>
        </a:p>
      </dgm:t>
    </dgm:pt>
  </dgm:ptLst>
  <dgm:cxnLst>
    <dgm:cxn modelId="{F2696326-F63B-4C74-AA07-FC8603313372}" srcId="{9B16A44E-16B6-4A03-A591-4990EDFDF1FC}" destId="{D1624B22-D0C0-43EE-A9DC-FEC0BBDAA9A3}" srcOrd="4" destOrd="0" parTransId="{4D25F4A0-240D-4E6E-AEAC-3FF3BB081D9A}" sibTransId="{7FD049C7-E4CA-4D65-A7AF-1FFB899380CA}"/>
    <dgm:cxn modelId="{2CD916DC-A903-4438-92CE-6827C5663B73}" srcId="{9B16A44E-16B6-4A03-A591-4990EDFDF1FC}" destId="{BACEAC27-A072-48DD-8DA0-2BD216C83232}" srcOrd="1" destOrd="0" parTransId="{D912E3CB-7E18-4438-A70D-3EB5FA7006C8}" sibTransId="{091BC441-5632-4F64-B2A5-45C3B34362A2}"/>
    <dgm:cxn modelId="{19FEED5D-86BE-4DE6-BE6E-52D5DD230B03}" type="presOf" srcId="{D1624B22-D0C0-43EE-A9DC-FEC0BBDAA9A3}" destId="{BB578800-1C2E-4584-88B7-1FEDD8AF7500}" srcOrd="0" destOrd="0" presId="urn:microsoft.com/office/officeart/2008/layout/VerticalCurvedList"/>
    <dgm:cxn modelId="{6FE2037D-7438-4BB6-AD18-F561323B9167}" type="presOf" srcId="{20779A7D-0E9E-4129-B11A-E43681A170DF}" destId="{F89E97D6-2E62-48F3-A820-BA0913612E02}" srcOrd="0" destOrd="0" presId="urn:microsoft.com/office/officeart/2008/layout/VerticalCurvedList"/>
    <dgm:cxn modelId="{91CC6B88-7703-477B-A7F8-2FF72115DCD2}" srcId="{9B16A44E-16B6-4A03-A591-4990EDFDF1FC}" destId="{BCF83620-4B03-4032-9B22-0E0AF9CA645E}" srcOrd="0" destOrd="0" parTransId="{CDEDB9E7-6878-4FDD-99A1-349BE9D898F8}" sibTransId="{E54183E7-CAA0-4D7D-92E4-17DCC7E52505}"/>
    <dgm:cxn modelId="{2EF7284B-4E80-4EDA-A020-65F5062C6198}" type="presOf" srcId="{E54183E7-CAA0-4D7D-92E4-17DCC7E52505}" destId="{4BB6557F-3C28-4665-BF79-AA68D2F31AC0}" srcOrd="0" destOrd="0" presId="urn:microsoft.com/office/officeart/2008/layout/VerticalCurvedList"/>
    <dgm:cxn modelId="{BBB0656E-4447-4C98-815E-EEDF27C97CC4}" srcId="{9B16A44E-16B6-4A03-A591-4990EDFDF1FC}" destId="{AC5919B7-F277-4BB1-B3E7-2C2E8A2BB7B7}" srcOrd="2" destOrd="0" parTransId="{84600C48-6AA3-4A3E-9F47-CE817ACF9569}" sibTransId="{ADDF2B8C-B2A5-4DBD-A732-DE537F2D97F6}"/>
    <dgm:cxn modelId="{4B4052B8-C83C-45E4-BC75-33D4FE194676}" type="presOf" srcId="{9B16A44E-16B6-4A03-A591-4990EDFDF1FC}" destId="{6FD56F1D-E841-4AB6-A8F1-0F5D690AFE46}" srcOrd="0" destOrd="0" presId="urn:microsoft.com/office/officeart/2008/layout/VerticalCurvedList"/>
    <dgm:cxn modelId="{C499D39A-2565-46BC-8E18-800604DC6709}" srcId="{9B16A44E-16B6-4A03-A591-4990EDFDF1FC}" destId="{A1411827-0B84-496D-A7A0-4223F0B742CA}" srcOrd="5" destOrd="0" parTransId="{1B39320C-8FFE-4902-85D8-A382D5B04FCF}" sibTransId="{74F57732-6462-4A14-A59A-CD7B9A96A5BD}"/>
    <dgm:cxn modelId="{BA5EF5FC-76EC-473B-AF60-57080055C58B}" srcId="{9B16A44E-16B6-4A03-A591-4990EDFDF1FC}" destId="{20779A7D-0E9E-4129-B11A-E43681A170DF}" srcOrd="3" destOrd="0" parTransId="{A953D932-BE7C-4968-A36E-D518CE6747A4}" sibTransId="{AD308834-07C7-4A8B-9191-39BC617D8FD8}"/>
    <dgm:cxn modelId="{E6E285F7-8F88-4342-874F-A48F2DE7E0D4}" type="presOf" srcId="{A1411827-0B84-496D-A7A0-4223F0B742CA}" destId="{823222CE-9B27-48A6-A6F5-0FCDFB843AB6}" srcOrd="0" destOrd="0" presId="urn:microsoft.com/office/officeart/2008/layout/VerticalCurvedList"/>
    <dgm:cxn modelId="{0CF359C8-1351-42CA-9D32-564B29F7F73A}" type="presOf" srcId="{AC5919B7-F277-4BB1-B3E7-2C2E8A2BB7B7}" destId="{48E4FBC8-2C57-48AB-8220-F2801DFBC5D7}" srcOrd="0" destOrd="0" presId="urn:microsoft.com/office/officeart/2008/layout/VerticalCurvedList"/>
    <dgm:cxn modelId="{AB89BC74-7438-47BE-A9AF-78C754CFBDD0}" type="presOf" srcId="{BACEAC27-A072-48DD-8DA0-2BD216C83232}" destId="{54E8C4F4-AE86-40A8-880E-39A0FE6F06DF}" srcOrd="0" destOrd="0" presId="urn:microsoft.com/office/officeart/2008/layout/VerticalCurvedList"/>
    <dgm:cxn modelId="{4849AF1D-04EB-4C40-AE7B-F18AF3D4F390}" type="presOf" srcId="{BCF83620-4B03-4032-9B22-0E0AF9CA645E}" destId="{974EAB90-8953-429E-AB4A-8BA5AE3D7744}" srcOrd="0" destOrd="0" presId="urn:microsoft.com/office/officeart/2008/layout/VerticalCurvedList"/>
    <dgm:cxn modelId="{F5A38889-3CD4-4436-9682-5E3F78809813}" type="presParOf" srcId="{6FD56F1D-E841-4AB6-A8F1-0F5D690AFE46}" destId="{0442C404-BA20-4D91-8A59-1ECB970A5215}" srcOrd="0" destOrd="0" presId="urn:microsoft.com/office/officeart/2008/layout/VerticalCurvedList"/>
    <dgm:cxn modelId="{7F3F09AF-BBB6-4AA0-85B7-2287C1B92E29}" type="presParOf" srcId="{0442C404-BA20-4D91-8A59-1ECB970A5215}" destId="{14F543E5-BAE9-4356-A22C-A2BB9DDED836}" srcOrd="0" destOrd="0" presId="urn:microsoft.com/office/officeart/2008/layout/VerticalCurvedList"/>
    <dgm:cxn modelId="{DF40667E-0152-45EB-A3E8-F1965D378746}" type="presParOf" srcId="{14F543E5-BAE9-4356-A22C-A2BB9DDED836}" destId="{73DEC811-43C6-4D97-8CCB-734D5D8FDDA4}" srcOrd="0" destOrd="0" presId="urn:microsoft.com/office/officeart/2008/layout/VerticalCurvedList"/>
    <dgm:cxn modelId="{69ECBC33-F050-4968-9932-5F8946C09C81}" type="presParOf" srcId="{14F543E5-BAE9-4356-A22C-A2BB9DDED836}" destId="{4BB6557F-3C28-4665-BF79-AA68D2F31AC0}" srcOrd="1" destOrd="0" presId="urn:microsoft.com/office/officeart/2008/layout/VerticalCurvedList"/>
    <dgm:cxn modelId="{AEA38AB1-6F81-4E34-8EE6-FC02CD14AF1B}" type="presParOf" srcId="{14F543E5-BAE9-4356-A22C-A2BB9DDED836}" destId="{F15934F6-E62A-4F72-8235-CD321544299A}" srcOrd="2" destOrd="0" presId="urn:microsoft.com/office/officeart/2008/layout/VerticalCurvedList"/>
    <dgm:cxn modelId="{A6FFF04F-63D9-454D-8ECE-6BE516900048}" type="presParOf" srcId="{14F543E5-BAE9-4356-A22C-A2BB9DDED836}" destId="{BC7F76A1-DD55-4521-8635-0EB4ADD92C90}" srcOrd="3" destOrd="0" presId="urn:microsoft.com/office/officeart/2008/layout/VerticalCurvedList"/>
    <dgm:cxn modelId="{A86D2D61-8359-447A-B081-75A64F34B3F7}" type="presParOf" srcId="{0442C404-BA20-4D91-8A59-1ECB970A5215}" destId="{974EAB90-8953-429E-AB4A-8BA5AE3D7744}" srcOrd="1" destOrd="0" presId="urn:microsoft.com/office/officeart/2008/layout/VerticalCurvedList"/>
    <dgm:cxn modelId="{11EE5769-81DE-41C0-B79E-A22CF7A55C44}" type="presParOf" srcId="{0442C404-BA20-4D91-8A59-1ECB970A5215}" destId="{9EB1E90A-14FC-46B7-A94F-5C23C9A64469}" srcOrd="2" destOrd="0" presId="urn:microsoft.com/office/officeart/2008/layout/VerticalCurvedList"/>
    <dgm:cxn modelId="{9CFA67CF-8F17-4375-8348-ACD8C60AF2B7}" type="presParOf" srcId="{9EB1E90A-14FC-46B7-A94F-5C23C9A64469}" destId="{537DFDBE-AE67-4924-815E-647C2D016A5A}" srcOrd="0" destOrd="0" presId="urn:microsoft.com/office/officeart/2008/layout/VerticalCurvedList"/>
    <dgm:cxn modelId="{BD95FEE6-843E-434E-ADBD-08B8F4EECC08}" type="presParOf" srcId="{0442C404-BA20-4D91-8A59-1ECB970A5215}" destId="{54E8C4F4-AE86-40A8-880E-39A0FE6F06DF}" srcOrd="3" destOrd="0" presId="urn:microsoft.com/office/officeart/2008/layout/VerticalCurvedList"/>
    <dgm:cxn modelId="{24D223EB-19D3-4164-BEF4-34593818C208}" type="presParOf" srcId="{0442C404-BA20-4D91-8A59-1ECB970A5215}" destId="{A3200F74-5FD7-4C9C-BE06-2CF101797706}" srcOrd="4" destOrd="0" presId="urn:microsoft.com/office/officeart/2008/layout/VerticalCurvedList"/>
    <dgm:cxn modelId="{19440AE3-0C88-43AF-B06A-B0410DB32EEF}" type="presParOf" srcId="{A3200F74-5FD7-4C9C-BE06-2CF101797706}" destId="{FCBC890A-D4BE-424E-8ED0-B837BD0F0098}" srcOrd="0" destOrd="0" presId="urn:microsoft.com/office/officeart/2008/layout/VerticalCurvedList"/>
    <dgm:cxn modelId="{56D99F0C-C4DB-4AF3-8540-371A0781742C}" type="presParOf" srcId="{0442C404-BA20-4D91-8A59-1ECB970A5215}" destId="{48E4FBC8-2C57-48AB-8220-F2801DFBC5D7}" srcOrd="5" destOrd="0" presId="urn:microsoft.com/office/officeart/2008/layout/VerticalCurvedList"/>
    <dgm:cxn modelId="{67306109-4DAC-4C58-BD6C-AF46928EEF3D}" type="presParOf" srcId="{0442C404-BA20-4D91-8A59-1ECB970A5215}" destId="{0F264AA9-2DCA-42BD-9591-A3C1FD1EF174}" srcOrd="6" destOrd="0" presId="urn:microsoft.com/office/officeart/2008/layout/VerticalCurvedList"/>
    <dgm:cxn modelId="{70255262-27F0-4B60-A0B6-7703170695D2}" type="presParOf" srcId="{0F264AA9-2DCA-42BD-9591-A3C1FD1EF174}" destId="{822821B4-C788-4C3C-A66F-FC9995715A7D}" srcOrd="0" destOrd="0" presId="urn:microsoft.com/office/officeart/2008/layout/VerticalCurvedList"/>
    <dgm:cxn modelId="{AE0E29F0-A93B-41AB-8F90-B9A164578ACB}" type="presParOf" srcId="{0442C404-BA20-4D91-8A59-1ECB970A5215}" destId="{F89E97D6-2E62-48F3-A820-BA0913612E02}" srcOrd="7" destOrd="0" presId="urn:microsoft.com/office/officeart/2008/layout/VerticalCurvedList"/>
    <dgm:cxn modelId="{A7D4642B-47A7-437F-AD31-94D9E86E91BF}" type="presParOf" srcId="{0442C404-BA20-4D91-8A59-1ECB970A5215}" destId="{598D5C40-C156-49EC-B549-00FA765DAFBC}" srcOrd="8" destOrd="0" presId="urn:microsoft.com/office/officeart/2008/layout/VerticalCurvedList"/>
    <dgm:cxn modelId="{F9F656EC-3D61-4C58-B5C5-DEB7E2C28D37}" type="presParOf" srcId="{598D5C40-C156-49EC-B549-00FA765DAFBC}" destId="{6660BE5D-922D-4FE6-BE3B-61A9C9541208}" srcOrd="0" destOrd="0" presId="urn:microsoft.com/office/officeart/2008/layout/VerticalCurvedList"/>
    <dgm:cxn modelId="{07408E3E-AB7F-442C-9428-247ADF68360D}" type="presParOf" srcId="{0442C404-BA20-4D91-8A59-1ECB970A5215}" destId="{BB578800-1C2E-4584-88B7-1FEDD8AF7500}" srcOrd="9" destOrd="0" presId="urn:microsoft.com/office/officeart/2008/layout/VerticalCurvedList"/>
    <dgm:cxn modelId="{E4C72618-965D-48CF-87D5-6152F0219516}" type="presParOf" srcId="{0442C404-BA20-4D91-8A59-1ECB970A5215}" destId="{0726810D-7945-4E8C-A861-09635D568AD9}" srcOrd="10" destOrd="0" presId="urn:microsoft.com/office/officeart/2008/layout/VerticalCurvedList"/>
    <dgm:cxn modelId="{92DCFCA1-2B64-45F4-850B-1FA0043B3EE4}" type="presParOf" srcId="{0726810D-7945-4E8C-A861-09635D568AD9}" destId="{1E2AB52D-75B6-40A5-8C3B-760CA2256A59}" srcOrd="0" destOrd="0" presId="urn:microsoft.com/office/officeart/2008/layout/VerticalCurvedList"/>
    <dgm:cxn modelId="{E5491E4A-0C2E-4C17-A3E0-946BCF4C1057}" type="presParOf" srcId="{0442C404-BA20-4D91-8A59-1ECB970A5215}" destId="{823222CE-9B27-48A6-A6F5-0FCDFB843AB6}" srcOrd="11" destOrd="0" presId="urn:microsoft.com/office/officeart/2008/layout/VerticalCurvedList"/>
    <dgm:cxn modelId="{311991AA-0FA1-45DD-A4F1-89C7E173C02E}" type="presParOf" srcId="{0442C404-BA20-4D91-8A59-1ECB970A5215}" destId="{D232201E-26DE-4735-9B5B-BEAAD87231B2}" srcOrd="12" destOrd="0" presId="urn:microsoft.com/office/officeart/2008/layout/VerticalCurvedList"/>
    <dgm:cxn modelId="{5E6962A9-0E97-4B72-B938-930031D39BC8}" type="presParOf" srcId="{D232201E-26DE-4735-9B5B-BEAAD87231B2}" destId="{11C45854-C567-42C2-A610-D5EE080CED3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8871C6-858D-41F3-B091-6B79A27690B7}" type="doc">
      <dgm:prSet loTypeId="urn:microsoft.com/office/officeart/2005/8/layout/hList1" loCatId="list" qsTypeId="urn:microsoft.com/office/officeart/2005/8/quickstyle/3d3" qsCatId="3D" csTypeId="urn:microsoft.com/office/officeart/2005/8/colors/colorful4" csCatId="colorful" phldr="1"/>
      <dgm:spPr/>
      <dgm:t>
        <a:bodyPr/>
        <a:lstStyle/>
        <a:p>
          <a:endParaRPr lang="es-EC"/>
        </a:p>
      </dgm:t>
    </dgm:pt>
    <dgm:pt modelId="{7EF4F6D2-9963-444D-A3DC-143EB7BC4F89}">
      <dgm:prSet phldrT="[Texto]"/>
      <dgm:spPr/>
      <dgm:t>
        <a:bodyPr/>
        <a:lstStyle/>
        <a:p>
          <a:r>
            <a:rPr lang="es-ES" b="1" dirty="0" smtClean="0"/>
            <a:t>Planteamiento </a:t>
          </a:r>
          <a:endParaRPr lang="es-EC" b="1" dirty="0"/>
        </a:p>
      </dgm:t>
    </dgm:pt>
    <dgm:pt modelId="{C0C1993F-4437-42A7-BDFD-92E81570D655}" type="parTrans" cxnId="{A40F4A1C-E117-4A44-8B05-E2B206C499EF}">
      <dgm:prSet/>
      <dgm:spPr/>
      <dgm:t>
        <a:bodyPr/>
        <a:lstStyle/>
        <a:p>
          <a:endParaRPr lang="es-EC"/>
        </a:p>
      </dgm:t>
    </dgm:pt>
    <dgm:pt modelId="{E622E231-04D4-4FA0-BB07-3C7FDE09046D}" type="sibTrans" cxnId="{A40F4A1C-E117-4A44-8B05-E2B206C499EF}">
      <dgm:prSet/>
      <dgm:spPr/>
      <dgm:t>
        <a:bodyPr/>
        <a:lstStyle/>
        <a:p>
          <a:endParaRPr lang="es-EC"/>
        </a:p>
      </dgm:t>
    </dgm:pt>
    <dgm:pt modelId="{3D4DFBF0-3E87-4D51-BA64-67D269E5064B}">
      <dgm:prSet phldrT="[Texto]"/>
      <dgm:spPr/>
      <dgm:t>
        <a:bodyPr/>
        <a:lstStyle/>
        <a:p>
          <a:pPr algn="just"/>
          <a:r>
            <a:rPr lang="es-EC" dirty="0" smtClean="0"/>
            <a:t>IG Imprenta, ha mantenido un bajo nivel de crecimiento en ventas, debido a varios factores, entre ellos una débil administración en el ámbito comercial y de mercadeo, evidenciándose la necesidad de realizar una investigación de mercados que permita identificar gustos y preferencias de las empresas demandantes de productos de imprenta, y así implementar estrategias que permitan el crecimiento, una mayor participación de la empresa en el mercado.   </a:t>
          </a:r>
          <a:endParaRPr lang="es-EC" dirty="0"/>
        </a:p>
      </dgm:t>
    </dgm:pt>
    <dgm:pt modelId="{068000B4-BFD0-40A7-B3DF-F450A1C20511}" type="parTrans" cxnId="{F14146A9-D931-4312-99B3-6F5EAFF98FC3}">
      <dgm:prSet/>
      <dgm:spPr/>
      <dgm:t>
        <a:bodyPr/>
        <a:lstStyle/>
        <a:p>
          <a:endParaRPr lang="es-EC"/>
        </a:p>
      </dgm:t>
    </dgm:pt>
    <dgm:pt modelId="{6E050307-EDEF-4100-A579-AC9425D2A8AA}" type="sibTrans" cxnId="{F14146A9-D931-4312-99B3-6F5EAFF98FC3}">
      <dgm:prSet/>
      <dgm:spPr/>
      <dgm:t>
        <a:bodyPr/>
        <a:lstStyle/>
        <a:p>
          <a:endParaRPr lang="es-EC"/>
        </a:p>
      </dgm:t>
    </dgm:pt>
    <dgm:pt modelId="{DE6D39D2-352D-449F-BD90-0A2947056BCB}">
      <dgm:prSet phldrT="[Texto]"/>
      <dgm:spPr/>
      <dgm:t>
        <a:bodyPr/>
        <a:lstStyle/>
        <a:p>
          <a:r>
            <a:rPr lang="es-E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Objetivo General</a:t>
          </a:r>
          <a:endParaRPr lang="es-EC"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60B9AF3-B9FB-4226-8314-C58580D71EC0}" type="parTrans" cxnId="{7B0D7CC4-3565-4AB5-83AD-4C924EF67503}">
      <dgm:prSet/>
      <dgm:spPr/>
      <dgm:t>
        <a:bodyPr/>
        <a:lstStyle/>
        <a:p>
          <a:endParaRPr lang="es-EC"/>
        </a:p>
      </dgm:t>
    </dgm:pt>
    <dgm:pt modelId="{F8DD3EAC-F8A6-40DA-9BE9-D5539467846F}" type="sibTrans" cxnId="{7B0D7CC4-3565-4AB5-83AD-4C924EF67503}">
      <dgm:prSet/>
      <dgm:spPr/>
      <dgm:t>
        <a:bodyPr/>
        <a:lstStyle/>
        <a:p>
          <a:endParaRPr lang="es-EC"/>
        </a:p>
      </dgm:t>
    </dgm:pt>
    <dgm:pt modelId="{3FEB1F12-2D5F-4CC7-B9F5-4FCC5EC50D07}">
      <dgm:prSet phldrT="[Texto]"/>
      <dgm:spPr>
        <a:solidFill>
          <a:schemeClr val="accent2">
            <a:lumMod val="20000"/>
            <a:lumOff val="80000"/>
            <a:alpha val="90000"/>
          </a:schemeClr>
        </a:solidFill>
      </dgm:spPr>
      <dgm:t>
        <a:bodyPr/>
        <a:lstStyle/>
        <a:p>
          <a:r>
            <a:rPr lang="es-EC" dirty="0" smtClean="0"/>
            <a:t>Determinar la demanda de IG Imprenta, a través del levantamiento de información en el año 2012 mediante encuestas a las empresas ubicadas en la ciudad de Quito, para determinar estrategias que permitan el crecimiento de la empresa.</a:t>
          </a:r>
          <a:endParaRPr lang="es-EC" dirty="0"/>
        </a:p>
      </dgm:t>
    </dgm:pt>
    <dgm:pt modelId="{14B687C9-238C-4070-8157-28CC816F9594}" type="parTrans" cxnId="{09BF4AC7-DF5D-46F9-BAD3-F01158741784}">
      <dgm:prSet/>
      <dgm:spPr/>
      <dgm:t>
        <a:bodyPr/>
        <a:lstStyle/>
        <a:p>
          <a:endParaRPr lang="es-EC"/>
        </a:p>
      </dgm:t>
    </dgm:pt>
    <dgm:pt modelId="{7D5DA959-0DE2-40AB-88CA-F2BD951A5FD4}" type="sibTrans" cxnId="{09BF4AC7-DF5D-46F9-BAD3-F01158741784}">
      <dgm:prSet/>
      <dgm:spPr/>
      <dgm:t>
        <a:bodyPr/>
        <a:lstStyle/>
        <a:p>
          <a:endParaRPr lang="es-EC"/>
        </a:p>
      </dgm:t>
    </dgm:pt>
    <dgm:pt modelId="{3CB1906F-C8EA-4868-B288-2E6AD6A0546B}">
      <dgm:prSet phldrT="[Texto]"/>
      <dgm:spPr/>
      <dgm:t>
        <a:bodyPr/>
        <a:lstStyle/>
        <a:p>
          <a:r>
            <a:rPr lang="es-ES" b="1" dirty="0" smtClean="0">
              <a:solidFill>
                <a:schemeClr val="accent4"/>
              </a:solidFill>
            </a:rPr>
            <a:t>Objetivo Específico</a:t>
          </a:r>
          <a:endParaRPr lang="es-EC" b="1" dirty="0">
            <a:solidFill>
              <a:schemeClr val="accent4"/>
            </a:solidFill>
          </a:endParaRPr>
        </a:p>
      </dgm:t>
    </dgm:pt>
    <dgm:pt modelId="{2DAB757D-F3D7-4AEA-8005-EDD80437F187}" type="parTrans" cxnId="{A054639C-947E-4B16-B529-73E7F2A7C98B}">
      <dgm:prSet/>
      <dgm:spPr/>
      <dgm:t>
        <a:bodyPr/>
        <a:lstStyle/>
        <a:p>
          <a:endParaRPr lang="es-EC"/>
        </a:p>
      </dgm:t>
    </dgm:pt>
    <dgm:pt modelId="{0C3947F2-E78D-4F7D-A4C0-D270E093A3D9}" type="sibTrans" cxnId="{A054639C-947E-4B16-B529-73E7F2A7C98B}">
      <dgm:prSet/>
      <dgm:spPr/>
      <dgm:t>
        <a:bodyPr/>
        <a:lstStyle/>
        <a:p>
          <a:endParaRPr lang="es-EC"/>
        </a:p>
      </dgm:t>
    </dgm:pt>
    <dgm:pt modelId="{5375DF99-954B-4D61-B050-FB5D041F1346}">
      <dgm:prSet phldrT="[Texto]"/>
      <dgm:spPr>
        <a:solidFill>
          <a:schemeClr val="accent3">
            <a:lumMod val="90000"/>
            <a:alpha val="90000"/>
          </a:schemeClr>
        </a:solidFill>
      </dgm:spPr>
      <dgm:t>
        <a:bodyPr/>
        <a:lstStyle/>
        <a:p>
          <a:r>
            <a:rPr lang="es-EC" dirty="0" smtClean="0"/>
            <a:t>Determinar las características demográficas de las empresas ubicadas en la ciudad de Quito.</a:t>
          </a:r>
          <a:endParaRPr lang="es-EC" dirty="0"/>
        </a:p>
      </dgm:t>
    </dgm:pt>
    <dgm:pt modelId="{84882CFD-C81F-49CB-BC00-31AA4F71E34F}" type="parTrans" cxnId="{B2E498C6-F86B-4A56-B778-FC1448AB81D5}">
      <dgm:prSet/>
      <dgm:spPr/>
      <dgm:t>
        <a:bodyPr/>
        <a:lstStyle/>
        <a:p>
          <a:endParaRPr lang="es-EC"/>
        </a:p>
      </dgm:t>
    </dgm:pt>
    <dgm:pt modelId="{74C23507-5CD7-4A54-ADF3-F4B214309F7C}" type="sibTrans" cxnId="{B2E498C6-F86B-4A56-B778-FC1448AB81D5}">
      <dgm:prSet/>
      <dgm:spPr/>
      <dgm:t>
        <a:bodyPr/>
        <a:lstStyle/>
        <a:p>
          <a:endParaRPr lang="es-EC"/>
        </a:p>
      </dgm:t>
    </dgm:pt>
    <dgm:pt modelId="{A9A67FBC-CD7B-45C3-822E-8CE4739A5224}">
      <dgm:prSet phldrT="[Texto]"/>
      <dgm:spPr>
        <a:solidFill>
          <a:schemeClr val="accent2">
            <a:lumMod val="20000"/>
            <a:lumOff val="80000"/>
            <a:alpha val="90000"/>
          </a:schemeClr>
        </a:solidFill>
      </dgm:spPr>
      <dgm:t>
        <a:bodyPr/>
        <a:lstStyle/>
        <a:p>
          <a:endParaRPr lang="es-EC" dirty="0"/>
        </a:p>
      </dgm:t>
    </dgm:pt>
    <dgm:pt modelId="{286D8376-D736-4CAE-B387-0F406E232E64}" type="parTrans" cxnId="{51523F34-291F-45B2-AC31-8BDD77CA160E}">
      <dgm:prSet/>
      <dgm:spPr/>
      <dgm:t>
        <a:bodyPr/>
        <a:lstStyle/>
        <a:p>
          <a:endParaRPr lang="es-EC"/>
        </a:p>
      </dgm:t>
    </dgm:pt>
    <dgm:pt modelId="{1B49476D-E0FB-4815-ACF1-11130762CB9E}" type="sibTrans" cxnId="{51523F34-291F-45B2-AC31-8BDD77CA160E}">
      <dgm:prSet/>
      <dgm:spPr/>
      <dgm:t>
        <a:bodyPr/>
        <a:lstStyle/>
        <a:p>
          <a:endParaRPr lang="es-EC"/>
        </a:p>
      </dgm:t>
    </dgm:pt>
    <dgm:pt modelId="{C0DBC57C-A78D-49DC-AF78-C25F67F8B8F7}">
      <dgm:prSet phldrT="[Texto]"/>
      <dgm:spPr>
        <a:solidFill>
          <a:schemeClr val="accent2">
            <a:lumMod val="20000"/>
            <a:lumOff val="80000"/>
            <a:alpha val="90000"/>
          </a:schemeClr>
        </a:solidFill>
      </dgm:spPr>
      <dgm:t>
        <a:bodyPr/>
        <a:lstStyle/>
        <a:p>
          <a:endParaRPr lang="es-EC" dirty="0"/>
        </a:p>
      </dgm:t>
    </dgm:pt>
    <dgm:pt modelId="{D56F2BDC-A6F1-43D2-94CF-7D8FD1DE4F71}" type="parTrans" cxnId="{8CD0DF7F-4C6C-46DD-BF81-07946C29F30A}">
      <dgm:prSet/>
      <dgm:spPr/>
      <dgm:t>
        <a:bodyPr/>
        <a:lstStyle/>
        <a:p>
          <a:endParaRPr lang="es-EC"/>
        </a:p>
      </dgm:t>
    </dgm:pt>
    <dgm:pt modelId="{EC81A4E0-EC48-48E1-ABD1-0D3C36EF7BA3}" type="sibTrans" cxnId="{8CD0DF7F-4C6C-46DD-BF81-07946C29F30A}">
      <dgm:prSet/>
      <dgm:spPr/>
      <dgm:t>
        <a:bodyPr/>
        <a:lstStyle/>
        <a:p>
          <a:endParaRPr lang="es-EC"/>
        </a:p>
      </dgm:t>
    </dgm:pt>
    <dgm:pt modelId="{6849DFD6-0A39-454C-91D4-2B0C31FE4A11}">
      <dgm:prSet phldrT="[Texto]"/>
      <dgm:spPr>
        <a:solidFill>
          <a:schemeClr val="accent2">
            <a:lumMod val="20000"/>
            <a:lumOff val="80000"/>
            <a:alpha val="90000"/>
          </a:schemeClr>
        </a:solidFill>
      </dgm:spPr>
      <dgm:t>
        <a:bodyPr/>
        <a:lstStyle/>
        <a:p>
          <a:endParaRPr lang="es-EC" dirty="0"/>
        </a:p>
      </dgm:t>
    </dgm:pt>
    <dgm:pt modelId="{8361E914-0EB0-4058-89CD-3766CF70D2A1}" type="parTrans" cxnId="{F0E57371-6131-4954-8562-A98A00B813CA}">
      <dgm:prSet/>
      <dgm:spPr/>
      <dgm:t>
        <a:bodyPr/>
        <a:lstStyle/>
        <a:p>
          <a:endParaRPr lang="es-EC"/>
        </a:p>
      </dgm:t>
    </dgm:pt>
    <dgm:pt modelId="{50B6BD0A-E94C-4081-99B3-E2BC67DFFEAC}" type="sibTrans" cxnId="{F0E57371-6131-4954-8562-A98A00B813CA}">
      <dgm:prSet/>
      <dgm:spPr/>
      <dgm:t>
        <a:bodyPr/>
        <a:lstStyle/>
        <a:p>
          <a:endParaRPr lang="es-EC"/>
        </a:p>
      </dgm:t>
    </dgm:pt>
    <dgm:pt modelId="{97DECB1B-3F5C-4D13-B34A-C256A74093A6}">
      <dgm:prSet phldrT="[Texto]"/>
      <dgm:spPr>
        <a:solidFill>
          <a:schemeClr val="accent2">
            <a:lumMod val="20000"/>
            <a:lumOff val="80000"/>
            <a:alpha val="90000"/>
          </a:schemeClr>
        </a:solidFill>
      </dgm:spPr>
      <dgm:t>
        <a:bodyPr/>
        <a:lstStyle/>
        <a:p>
          <a:endParaRPr lang="es-EC" dirty="0"/>
        </a:p>
      </dgm:t>
    </dgm:pt>
    <dgm:pt modelId="{65353040-74FE-4B1F-AE89-FB8621826ABC}" type="parTrans" cxnId="{2A62BDF3-3DCA-44B5-993C-3B1490767E0B}">
      <dgm:prSet/>
      <dgm:spPr/>
      <dgm:t>
        <a:bodyPr/>
        <a:lstStyle/>
        <a:p>
          <a:endParaRPr lang="es-EC"/>
        </a:p>
      </dgm:t>
    </dgm:pt>
    <dgm:pt modelId="{8078E5E8-328C-49C1-8DB1-B632D541503D}" type="sibTrans" cxnId="{2A62BDF3-3DCA-44B5-993C-3B1490767E0B}">
      <dgm:prSet/>
      <dgm:spPr/>
      <dgm:t>
        <a:bodyPr/>
        <a:lstStyle/>
        <a:p>
          <a:endParaRPr lang="es-EC"/>
        </a:p>
      </dgm:t>
    </dgm:pt>
    <dgm:pt modelId="{8B1BADF3-1609-4058-B366-33F7374F0B09}">
      <dgm:prSet/>
      <dgm:spPr>
        <a:solidFill>
          <a:schemeClr val="accent3">
            <a:lumMod val="90000"/>
            <a:alpha val="90000"/>
          </a:schemeClr>
        </a:solidFill>
      </dgm:spPr>
      <dgm:t>
        <a:bodyPr/>
        <a:lstStyle/>
        <a:p>
          <a:r>
            <a:rPr lang="es-EC" smtClean="0"/>
            <a:t>Identificar las características geográficas de las empresas ubicadas en la ciudad de Quito</a:t>
          </a:r>
          <a:endParaRPr lang="es-EC"/>
        </a:p>
      </dgm:t>
    </dgm:pt>
    <dgm:pt modelId="{A62EC3FF-0793-46DF-A9EA-51FCAA0889EA}" type="parTrans" cxnId="{8F2631A7-A57E-433D-8AE8-EB1260A31A17}">
      <dgm:prSet/>
      <dgm:spPr/>
      <dgm:t>
        <a:bodyPr/>
        <a:lstStyle/>
        <a:p>
          <a:endParaRPr lang="es-EC"/>
        </a:p>
      </dgm:t>
    </dgm:pt>
    <dgm:pt modelId="{640C6555-74B7-455D-84BD-3728EC03CF00}" type="sibTrans" cxnId="{8F2631A7-A57E-433D-8AE8-EB1260A31A17}">
      <dgm:prSet/>
      <dgm:spPr/>
      <dgm:t>
        <a:bodyPr/>
        <a:lstStyle/>
        <a:p>
          <a:endParaRPr lang="es-EC"/>
        </a:p>
      </dgm:t>
    </dgm:pt>
    <dgm:pt modelId="{2A9AC2B9-0C35-406C-9363-4E59C5BB289E}">
      <dgm:prSet/>
      <dgm:spPr>
        <a:solidFill>
          <a:schemeClr val="accent3">
            <a:lumMod val="90000"/>
            <a:alpha val="90000"/>
          </a:schemeClr>
        </a:solidFill>
      </dgm:spPr>
      <dgm:t>
        <a:bodyPr/>
        <a:lstStyle/>
        <a:p>
          <a:r>
            <a:rPr lang="es-EC" dirty="0" smtClean="0"/>
            <a:t>Conocer las características conductuales: frecuencia de compra, proceso de decisión, cantidad, preferencias, de las empresas ubicadas en la ciudad de Quito. </a:t>
          </a:r>
          <a:endParaRPr lang="es-EC" dirty="0"/>
        </a:p>
      </dgm:t>
    </dgm:pt>
    <dgm:pt modelId="{91F24DA8-783C-4C88-A0F5-5AA411E03D99}" type="parTrans" cxnId="{4A12D1D4-0F79-40B5-8062-C0B118816921}">
      <dgm:prSet/>
      <dgm:spPr/>
      <dgm:t>
        <a:bodyPr/>
        <a:lstStyle/>
        <a:p>
          <a:endParaRPr lang="es-EC"/>
        </a:p>
      </dgm:t>
    </dgm:pt>
    <dgm:pt modelId="{70188F3E-8432-438F-B55C-F6EBFE899806}" type="sibTrans" cxnId="{4A12D1D4-0F79-40B5-8062-C0B118816921}">
      <dgm:prSet/>
      <dgm:spPr/>
      <dgm:t>
        <a:bodyPr/>
        <a:lstStyle/>
        <a:p>
          <a:endParaRPr lang="es-EC"/>
        </a:p>
      </dgm:t>
    </dgm:pt>
    <dgm:pt modelId="{BEEE61BE-153A-405F-834D-E759DD6CAC80}">
      <dgm:prSet phldrT="[Texto]"/>
      <dgm:spPr>
        <a:solidFill>
          <a:schemeClr val="accent3">
            <a:lumMod val="90000"/>
            <a:alpha val="90000"/>
          </a:schemeClr>
        </a:solidFill>
      </dgm:spPr>
      <dgm:t>
        <a:bodyPr/>
        <a:lstStyle/>
        <a:p>
          <a:endParaRPr lang="es-EC" dirty="0"/>
        </a:p>
      </dgm:t>
    </dgm:pt>
    <dgm:pt modelId="{ED72D2AC-211F-41C9-8E37-D3EF46286C30}" type="parTrans" cxnId="{D28864FB-23AD-48CD-87DB-5F0E441B0021}">
      <dgm:prSet/>
      <dgm:spPr/>
      <dgm:t>
        <a:bodyPr/>
        <a:lstStyle/>
        <a:p>
          <a:endParaRPr lang="es-EC"/>
        </a:p>
      </dgm:t>
    </dgm:pt>
    <dgm:pt modelId="{A082F6E8-C1F8-4654-9BBC-8881B17F3BDA}" type="sibTrans" cxnId="{D28864FB-23AD-48CD-87DB-5F0E441B0021}">
      <dgm:prSet/>
      <dgm:spPr/>
      <dgm:t>
        <a:bodyPr/>
        <a:lstStyle/>
        <a:p>
          <a:endParaRPr lang="es-EC"/>
        </a:p>
      </dgm:t>
    </dgm:pt>
    <dgm:pt modelId="{CABB7A52-5251-43B2-9E31-29831D6456F9}" type="pres">
      <dgm:prSet presAssocID="{D88871C6-858D-41F3-B091-6B79A27690B7}" presName="Name0" presStyleCnt="0">
        <dgm:presLayoutVars>
          <dgm:dir/>
          <dgm:animLvl val="lvl"/>
          <dgm:resizeHandles val="exact"/>
        </dgm:presLayoutVars>
      </dgm:prSet>
      <dgm:spPr/>
      <dgm:t>
        <a:bodyPr/>
        <a:lstStyle/>
        <a:p>
          <a:endParaRPr lang="es-EC"/>
        </a:p>
      </dgm:t>
    </dgm:pt>
    <dgm:pt modelId="{36BA797B-B3CD-4788-B1F1-9311B255B596}" type="pres">
      <dgm:prSet presAssocID="{7EF4F6D2-9963-444D-A3DC-143EB7BC4F89}" presName="composite" presStyleCnt="0"/>
      <dgm:spPr/>
      <dgm:t>
        <a:bodyPr/>
        <a:lstStyle/>
        <a:p>
          <a:endParaRPr lang="es-EC"/>
        </a:p>
      </dgm:t>
    </dgm:pt>
    <dgm:pt modelId="{13E0FA81-A096-494B-95D0-7C6FAD8C711A}" type="pres">
      <dgm:prSet presAssocID="{7EF4F6D2-9963-444D-A3DC-143EB7BC4F89}" presName="parTx" presStyleLbl="alignNode1" presStyleIdx="0" presStyleCnt="3">
        <dgm:presLayoutVars>
          <dgm:chMax val="0"/>
          <dgm:chPref val="0"/>
          <dgm:bulletEnabled val="1"/>
        </dgm:presLayoutVars>
      </dgm:prSet>
      <dgm:spPr/>
      <dgm:t>
        <a:bodyPr/>
        <a:lstStyle/>
        <a:p>
          <a:endParaRPr lang="es-EC"/>
        </a:p>
      </dgm:t>
    </dgm:pt>
    <dgm:pt modelId="{68E2ECD7-E9A3-4BE2-B5BE-CA15F6A254BD}" type="pres">
      <dgm:prSet presAssocID="{7EF4F6D2-9963-444D-A3DC-143EB7BC4F89}" presName="desTx" presStyleLbl="alignAccFollowNode1" presStyleIdx="0" presStyleCnt="3">
        <dgm:presLayoutVars>
          <dgm:bulletEnabled val="1"/>
        </dgm:presLayoutVars>
      </dgm:prSet>
      <dgm:spPr/>
      <dgm:t>
        <a:bodyPr/>
        <a:lstStyle/>
        <a:p>
          <a:endParaRPr lang="es-EC"/>
        </a:p>
      </dgm:t>
    </dgm:pt>
    <dgm:pt modelId="{02A08F49-69EF-4C1E-A342-2E650184EEC3}" type="pres">
      <dgm:prSet presAssocID="{E622E231-04D4-4FA0-BB07-3C7FDE09046D}" presName="space" presStyleCnt="0"/>
      <dgm:spPr/>
      <dgm:t>
        <a:bodyPr/>
        <a:lstStyle/>
        <a:p>
          <a:endParaRPr lang="es-EC"/>
        </a:p>
      </dgm:t>
    </dgm:pt>
    <dgm:pt modelId="{CE58F0E2-4E63-428B-969A-AA02CAD38856}" type="pres">
      <dgm:prSet presAssocID="{DE6D39D2-352D-449F-BD90-0A2947056BCB}" presName="composite" presStyleCnt="0"/>
      <dgm:spPr/>
      <dgm:t>
        <a:bodyPr/>
        <a:lstStyle/>
        <a:p>
          <a:endParaRPr lang="es-EC"/>
        </a:p>
      </dgm:t>
    </dgm:pt>
    <dgm:pt modelId="{39FFAFE0-1974-4A3C-AD1E-378120705676}" type="pres">
      <dgm:prSet presAssocID="{DE6D39D2-352D-449F-BD90-0A2947056BCB}" presName="parTx" presStyleLbl="alignNode1" presStyleIdx="1" presStyleCnt="3">
        <dgm:presLayoutVars>
          <dgm:chMax val="0"/>
          <dgm:chPref val="0"/>
          <dgm:bulletEnabled val="1"/>
        </dgm:presLayoutVars>
      </dgm:prSet>
      <dgm:spPr/>
      <dgm:t>
        <a:bodyPr/>
        <a:lstStyle/>
        <a:p>
          <a:endParaRPr lang="es-EC"/>
        </a:p>
      </dgm:t>
    </dgm:pt>
    <dgm:pt modelId="{1657F75E-533B-491D-B179-F9E9EAEB2506}" type="pres">
      <dgm:prSet presAssocID="{DE6D39D2-352D-449F-BD90-0A2947056BCB}" presName="desTx" presStyleLbl="alignAccFollowNode1" presStyleIdx="1" presStyleCnt="3">
        <dgm:presLayoutVars>
          <dgm:bulletEnabled val="1"/>
        </dgm:presLayoutVars>
      </dgm:prSet>
      <dgm:spPr/>
      <dgm:t>
        <a:bodyPr/>
        <a:lstStyle/>
        <a:p>
          <a:endParaRPr lang="es-EC"/>
        </a:p>
      </dgm:t>
    </dgm:pt>
    <dgm:pt modelId="{E7FF564C-E8E0-4261-9CF2-4CC7E180909C}" type="pres">
      <dgm:prSet presAssocID="{F8DD3EAC-F8A6-40DA-9BE9-D5539467846F}" presName="space" presStyleCnt="0"/>
      <dgm:spPr/>
      <dgm:t>
        <a:bodyPr/>
        <a:lstStyle/>
        <a:p>
          <a:endParaRPr lang="es-EC"/>
        </a:p>
      </dgm:t>
    </dgm:pt>
    <dgm:pt modelId="{41870A2A-FC84-4323-846B-E301E8E51BF8}" type="pres">
      <dgm:prSet presAssocID="{3CB1906F-C8EA-4868-B288-2E6AD6A0546B}" presName="composite" presStyleCnt="0"/>
      <dgm:spPr/>
      <dgm:t>
        <a:bodyPr/>
        <a:lstStyle/>
        <a:p>
          <a:endParaRPr lang="es-EC"/>
        </a:p>
      </dgm:t>
    </dgm:pt>
    <dgm:pt modelId="{9DED1643-3FC4-43CA-8DEF-26458CB67037}" type="pres">
      <dgm:prSet presAssocID="{3CB1906F-C8EA-4868-B288-2E6AD6A0546B}" presName="parTx" presStyleLbl="alignNode1" presStyleIdx="2" presStyleCnt="3">
        <dgm:presLayoutVars>
          <dgm:chMax val="0"/>
          <dgm:chPref val="0"/>
          <dgm:bulletEnabled val="1"/>
        </dgm:presLayoutVars>
      </dgm:prSet>
      <dgm:spPr/>
      <dgm:t>
        <a:bodyPr/>
        <a:lstStyle/>
        <a:p>
          <a:endParaRPr lang="es-EC"/>
        </a:p>
      </dgm:t>
    </dgm:pt>
    <dgm:pt modelId="{E4A8F1E9-840B-4E23-9B16-DE6B00E8336A}" type="pres">
      <dgm:prSet presAssocID="{3CB1906F-C8EA-4868-B288-2E6AD6A0546B}" presName="desTx" presStyleLbl="alignAccFollowNode1" presStyleIdx="2" presStyleCnt="3">
        <dgm:presLayoutVars>
          <dgm:bulletEnabled val="1"/>
        </dgm:presLayoutVars>
      </dgm:prSet>
      <dgm:spPr/>
      <dgm:t>
        <a:bodyPr/>
        <a:lstStyle/>
        <a:p>
          <a:endParaRPr lang="es-EC"/>
        </a:p>
      </dgm:t>
    </dgm:pt>
  </dgm:ptLst>
  <dgm:cxnLst>
    <dgm:cxn modelId="{A054639C-947E-4B16-B529-73E7F2A7C98B}" srcId="{D88871C6-858D-41F3-B091-6B79A27690B7}" destId="{3CB1906F-C8EA-4868-B288-2E6AD6A0546B}" srcOrd="2" destOrd="0" parTransId="{2DAB757D-F3D7-4AEA-8005-EDD80437F187}" sibTransId="{0C3947F2-E78D-4F7D-A4C0-D270E093A3D9}"/>
    <dgm:cxn modelId="{8BD28EAC-2EA5-468E-940E-F4D8D4FFBBCE}" type="presOf" srcId="{6849DFD6-0A39-454C-91D4-2B0C31FE4A11}" destId="{1657F75E-533B-491D-B179-F9E9EAEB2506}" srcOrd="0" destOrd="2" presId="urn:microsoft.com/office/officeart/2005/8/layout/hList1"/>
    <dgm:cxn modelId="{A40F4A1C-E117-4A44-8B05-E2B206C499EF}" srcId="{D88871C6-858D-41F3-B091-6B79A27690B7}" destId="{7EF4F6D2-9963-444D-A3DC-143EB7BC4F89}" srcOrd="0" destOrd="0" parTransId="{C0C1993F-4437-42A7-BDFD-92E81570D655}" sibTransId="{E622E231-04D4-4FA0-BB07-3C7FDE09046D}"/>
    <dgm:cxn modelId="{7B0D7CC4-3565-4AB5-83AD-4C924EF67503}" srcId="{D88871C6-858D-41F3-B091-6B79A27690B7}" destId="{DE6D39D2-352D-449F-BD90-0A2947056BCB}" srcOrd="1" destOrd="0" parTransId="{E60B9AF3-B9FB-4226-8314-C58580D71EC0}" sibTransId="{F8DD3EAC-F8A6-40DA-9BE9-D5539467846F}"/>
    <dgm:cxn modelId="{4A12D1D4-0F79-40B5-8062-C0B118816921}" srcId="{3CB1906F-C8EA-4868-B288-2E6AD6A0546B}" destId="{2A9AC2B9-0C35-406C-9363-4E59C5BB289E}" srcOrd="3" destOrd="0" parTransId="{91F24DA8-783C-4C88-A0F5-5AA411E03D99}" sibTransId="{70188F3E-8432-438F-B55C-F6EBFE899806}"/>
    <dgm:cxn modelId="{1E555017-D667-4E6B-9A58-47BC9ED398CB}" type="presOf" srcId="{DE6D39D2-352D-449F-BD90-0A2947056BCB}" destId="{39FFAFE0-1974-4A3C-AD1E-378120705676}" srcOrd="0" destOrd="0" presId="urn:microsoft.com/office/officeart/2005/8/layout/hList1"/>
    <dgm:cxn modelId="{2A62BDF3-3DCA-44B5-993C-3B1490767E0B}" srcId="{DE6D39D2-352D-449F-BD90-0A2947056BCB}" destId="{97DECB1B-3F5C-4D13-B34A-C256A74093A6}" srcOrd="3" destOrd="0" parTransId="{65353040-74FE-4B1F-AE89-FB8621826ABC}" sibTransId="{8078E5E8-328C-49C1-8DB1-B632D541503D}"/>
    <dgm:cxn modelId="{CD477DF2-522D-4D57-A544-0324565F1FD6}" type="presOf" srcId="{8B1BADF3-1609-4058-B366-33F7374F0B09}" destId="{E4A8F1E9-840B-4E23-9B16-DE6B00E8336A}" srcOrd="0" destOrd="2" presId="urn:microsoft.com/office/officeart/2005/8/layout/hList1"/>
    <dgm:cxn modelId="{09BF4AC7-DF5D-46F9-BAD3-F01158741784}" srcId="{DE6D39D2-352D-449F-BD90-0A2947056BCB}" destId="{3FEB1F12-2D5F-4CC7-B9F5-4FCC5EC50D07}" srcOrd="4" destOrd="0" parTransId="{14B687C9-238C-4070-8157-28CC816F9594}" sibTransId="{7D5DA959-0DE2-40AB-88CA-F2BD951A5FD4}"/>
    <dgm:cxn modelId="{F7DE97C6-C7F3-47F6-883E-7E79DAA0F041}" type="presOf" srcId="{D88871C6-858D-41F3-B091-6B79A27690B7}" destId="{CABB7A52-5251-43B2-9E31-29831D6456F9}" srcOrd="0" destOrd="0" presId="urn:microsoft.com/office/officeart/2005/8/layout/hList1"/>
    <dgm:cxn modelId="{BEFA311D-DD15-4E99-960F-197609FD00E0}" type="presOf" srcId="{3FEB1F12-2D5F-4CC7-B9F5-4FCC5EC50D07}" destId="{1657F75E-533B-491D-B179-F9E9EAEB2506}" srcOrd="0" destOrd="4" presId="urn:microsoft.com/office/officeart/2005/8/layout/hList1"/>
    <dgm:cxn modelId="{73C2A668-BE82-4D7A-A647-D677AE4F3BE6}" type="presOf" srcId="{BEEE61BE-153A-405F-834D-E759DD6CAC80}" destId="{E4A8F1E9-840B-4E23-9B16-DE6B00E8336A}" srcOrd="0" destOrd="0" presId="urn:microsoft.com/office/officeart/2005/8/layout/hList1"/>
    <dgm:cxn modelId="{CA9D69E2-FB83-4E56-826A-83445466D9CB}" type="presOf" srcId="{C0DBC57C-A78D-49DC-AF78-C25F67F8B8F7}" destId="{1657F75E-533B-491D-B179-F9E9EAEB2506}" srcOrd="0" destOrd="1" presId="urn:microsoft.com/office/officeart/2005/8/layout/hList1"/>
    <dgm:cxn modelId="{0710E801-ADBB-41A8-B4B2-C79D8A0CC70D}" type="presOf" srcId="{5375DF99-954B-4D61-B050-FB5D041F1346}" destId="{E4A8F1E9-840B-4E23-9B16-DE6B00E8336A}" srcOrd="0" destOrd="1" presId="urn:microsoft.com/office/officeart/2005/8/layout/hList1"/>
    <dgm:cxn modelId="{8F2631A7-A57E-433D-8AE8-EB1260A31A17}" srcId="{3CB1906F-C8EA-4868-B288-2E6AD6A0546B}" destId="{8B1BADF3-1609-4058-B366-33F7374F0B09}" srcOrd="2" destOrd="0" parTransId="{A62EC3FF-0793-46DF-A9EA-51FCAA0889EA}" sibTransId="{640C6555-74B7-455D-84BD-3728EC03CF00}"/>
    <dgm:cxn modelId="{65D8A988-581B-458F-BA68-8159C58AA601}" type="presOf" srcId="{97DECB1B-3F5C-4D13-B34A-C256A74093A6}" destId="{1657F75E-533B-491D-B179-F9E9EAEB2506}" srcOrd="0" destOrd="3" presId="urn:microsoft.com/office/officeart/2005/8/layout/hList1"/>
    <dgm:cxn modelId="{B2E498C6-F86B-4A56-B778-FC1448AB81D5}" srcId="{3CB1906F-C8EA-4868-B288-2E6AD6A0546B}" destId="{5375DF99-954B-4D61-B050-FB5D041F1346}" srcOrd="1" destOrd="0" parTransId="{84882CFD-C81F-49CB-BC00-31AA4F71E34F}" sibTransId="{74C23507-5CD7-4A54-ADF3-F4B214309F7C}"/>
    <dgm:cxn modelId="{5DB2ECBC-6C47-4B79-880E-71585328847E}" type="presOf" srcId="{3CB1906F-C8EA-4868-B288-2E6AD6A0546B}" destId="{9DED1643-3FC4-43CA-8DEF-26458CB67037}" srcOrd="0" destOrd="0" presId="urn:microsoft.com/office/officeart/2005/8/layout/hList1"/>
    <dgm:cxn modelId="{9C60B6E2-0A51-4682-AC63-B34A352C0550}" type="presOf" srcId="{7EF4F6D2-9963-444D-A3DC-143EB7BC4F89}" destId="{13E0FA81-A096-494B-95D0-7C6FAD8C711A}" srcOrd="0" destOrd="0" presId="urn:microsoft.com/office/officeart/2005/8/layout/hList1"/>
    <dgm:cxn modelId="{D28864FB-23AD-48CD-87DB-5F0E441B0021}" srcId="{3CB1906F-C8EA-4868-B288-2E6AD6A0546B}" destId="{BEEE61BE-153A-405F-834D-E759DD6CAC80}" srcOrd="0" destOrd="0" parTransId="{ED72D2AC-211F-41C9-8E37-D3EF46286C30}" sibTransId="{A082F6E8-C1F8-4654-9BBC-8881B17F3BDA}"/>
    <dgm:cxn modelId="{51523F34-291F-45B2-AC31-8BDD77CA160E}" srcId="{DE6D39D2-352D-449F-BD90-0A2947056BCB}" destId="{A9A67FBC-CD7B-45C3-822E-8CE4739A5224}" srcOrd="0" destOrd="0" parTransId="{286D8376-D736-4CAE-B387-0F406E232E64}" sibTransId="{1B49476D-E0FB-4815-ACF1-11130762CB9E}"/>
    <dgm:cxn modelId="{0186F14D-E2C6-498E-B4F3-CFEBF5E59542}" type="presOf" srcId="{3D4DFBF0-3E87-4D51-BA64-67D269E5064B}" destId="{68E2ECD7-E9A3-4BE2-B5BE-CA15F6A254BD}" srcOrd="0" destOrd="0" presId="urn:microsoft.com/office/officeart/2005/8/layout/hList1"/>
    <dgm:cxn modelId="{8CD0DF7F-4C6C-46DD-BF81-07946C29F30A}" srcId="{DE6D39D2-352D-449F-BD90-0A2947056BCB}" destId="{C0DBC57C-A78D-49DC-AF78-C25F67F8B8F7}" srcOrd="1" destOrd="0" parTransId="{D56F2BDC-A6F1-43D2-94CF-7D8FD1DE4F71}" sibTransId="{EC81A4E0-EC48-48E1-ABD1-0D3C36EF7BA3}"/>
    <dgm:cxn modelId="{F14146A9-D931-4312-99B3-6F5EAFF98FC3}" srcId="{7EF4F6D2-9963-444D-A3DC-143EB7BC4F89}" destId="{3D4DFBF0-3E87-4D51-BA64-67D269E5064B}" srcOrd="0" destOrd="0" parTransId="{068000B4-BFD0-40A7-B3DF-F450A1C20511}" sibTransId="{6E050307-EDEF-4100-A579-AC9425D2A8AA}"/>
    <dgm:cxn modelId="{F0E57371-6131-4954-8562-A98A00B813CA}" srcId="{DE6D39D2-352D-449F-BD90-0A2947056BCB}" destId="{6849DFD6-0A39-454C-91D4-2B0C31FE4A11}" srcOrd="2" destOrd="0" parTransId="{8361E914-0EB0-4058-89CD-3766CF70D2A1}" sibTransId="{50B6BD0A-E94C-4081-99B3-E2BC67DFFEAC}"/>
    <dgm:cxn modelId="{E6592406-F098-4881-87A5-55258295E897}" type="presOf" srcId="{A9A67FBC-CD7B-45C3-822E-8CE4739A5224}" destId="{1657F75E-533B-491D-B179-F9E9EAEB2506}" srcOrd="0" destOrd="0" presId="urn:microsoft.com/office/officeart/2005/8/layout/hList1"/>
    <dgm:cxn modelId="{7B0DC64F-5B54-44A0-B673-5F1DC8AD972B}" type="presOf" srcId="{2A9AC2B9-0C35-406C-9363-4E59C5BB289E}" destId="{E4A8F1E9-840B-4E23-9B16-DE6B00E8336A}" srcOrd="0" destOrd="3" presId="urn:microsoft.com/office/officeart/2005/8/layout/hList1"/>
    <dgm:cxn modelId="{F115D1C1-84F5-4E4E-B325-3B08BA1DB2E7}" type="presParOf" srcId="{CABB7A52-5251-43B2-9E31-29831D6456F9}" destId="{36BA797B-B3CD-4788-B1F1-9311B255B596}" srcOrd="0" destOrd="0" presId="urn:microsoft.com/office/officeart/2005/8/layout/hList1"/>
    <dgm:cxn modelId="{A9C42DF6-6D2D-401B-9E0E-BBFAAE8D251F}" type="presParOf" srcId="{36BA797B-B3CD-4788-B1F1-9311B255B596}" destId="{13E0FA81-A096-494B-95D0-7C6FAD8C711A}" srcOrd="0" destOrd="0" presId="urn:microsoft.com/office/officeart/2005/8/layout/hList1"/>
    <dgm:cxn modelId="{F7E05D12-8AF0-42E8-A27C-E817F97363E8}" type="presParOf" srcId="{36BA797B-B3CD-4788-B1F1-9311B255B596}" destId="{68E2ECD7-E9A3-4BE2-B5BE-CA15F6A254BD}" srcOrd="1" destOrd="0" presId="urn:microsoft.com/office/officeart/2005/8/layout/hList1"/>
    <dgm:cxn modelId="{0FD04653-D154-490A-B7BF-56693E313EFC}" type="presParOf" srcId="{CABB7A52-5251-43B2-9E31-29831D6456F9}" destId="{02A08F49-69EF-4C1E-A342-2E650184EEC3}" srcOrd="1" destOrd="0" presId="urn:microsoft.com/office/officeart/2005/8/layout/hList1"/>
    <dgm:cxn modelId="{C70547F3-1F4D-4905-B64D-2FB240312E44}" type="presParOf" srcId="{CABB7A52-5251-43B2-9E31-29831D6456F9}" destId="{CE58F0E2-4E63-428B-969A-AA02CAD38856}" srcOrd="2" destOrd="0" presId="urn:microsoft.com/office/officeart/2005/8/layout/hList1"/>
    <dgm:cxn modelId="{D223F3D6-7DAF-457E-9CAE-8E2BBF160471}" type="presParOf" srcId="{CE58F0E2-4E63-428B-969A-AA02CAD38856}" destId="{39FFAFE0-1974-4A3C-AD1E-378120705676}" srcOrd="0" destOrd="0" presId="urn:microsoft.com/office/officeart/2005/8/layout/hList1"/>
    <dgm:cxn modelId="{DFB414BC-8C4E-42ED-BBFE-995FB101559F}" type="presParOf" srcId="{CE58F0E2-4E63-428B-969A-AA02CAD38856}" destId="{1657F75E-533B-491D-B179-F9E9EAEB2506}" srcOrd="1" destOrd="0" presId="urn:microsoft.com/office/officeart/2005/8/layout/hList1"/>
    <dgm:cxn modelId="{366429FA-FD36-471A-81F6-484032191637}" type="presParOf" srcId="{CABB7A52-5251-43B2-9E31-29831D6456F9}" destId="{E7FF564C-E8E0-4261-9CF2-4CC7E180909C}" srcOrd="3" destOrd="0" presId="urn:microsoft.com/office/officeart/2005/8/layout/hList1"/>
    <dgm:cxn modelId="{1F9ED819-39FB-4BC9-9F19-6D6E66C894E3}" type="presParOf" srcId="{CABB7A52-5251-43B2-9E31-29831D6456F9}" destId="{41870A2A-FC84-4323-846B-E301E8E51BF8}" srcOrd="4" destOrd="0" presId="urn:microsoft.com/office/officeart/2005/8/layout/hList1"/>
    <dgm:cxn modelId="{EB23F932-A900-4A24-A95B-10C48CDF34F6}" type="presParOf" srcId="{41870A2A-FC84-4323-846B-E301E8E51BF8}" destId="{9DED1643-3FC4-43CA-8DEF-26458CB67037}" srcOrd="0" destOrd="0" presId="urn:microsoft.com/office/officeart/2005/8/layout/hList1"/>
    <dgm:cxn modelId="{93C6FA61-CE6B-4F5D-8F02-A73FB291507B}" type="presParOf" srcId="{41870A2A-FC84-4323-846B-E301E8E51BF8}" destId="{E4A8F1E9-840B-4E23-9B16-DE6B00E8336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7F5017-E7E6-410A-A8D5-6531DC890C82}" type="doc">
      <dgm:prSet loTypeId="urn:microsoft.com/office/officeart/2005/8/layout/bList2#1" loCatId="list" qsTypeId="urn:microsoft.com/office/officeart/2005/8/quickstyle/3d2" qsCatId="3D" csTypeId="urn:microsoft.com/office/officeart/2005/8/colors/accent6_1" csCatId="accent6" phldr="1"/>
      <dgm:spPr/>
    </dgm:pt>
    <dgm:pt modelId="{EDAEA8C2-3632-4DEC-BA9F-5C03052FBBC4}">
      <dgm:prSet phldrT="[Texto]"/>
      <dgm:spPr/>
      <dgm:t>
        <a:bodyPr/>
        <a:lstStyle/>
        <a:p>
          <a:r>
            <a:rPr lang="es-ES" dirty="0" smtClean="0"/>
            <a:t>Universo</a:t>
          </a:r>
          <a:endParaRPr lang="es-EC" dirty="0"/>
        </a:p>
      </dgm:t>
    </dgm:pt>
    <dgm:pt modelId="{B8DF31B5-9455-4491-9B32-BD390237D585}" type="parTrans" cxnId="{49F1C2A6-63CA-46F2-9751-23672D697F49}">
      <dgm:prSet/>
      <dgm:spPr/>
      <dgm:t>
        <a:bodyPr/>
        <a:lstStyle/>
        <a:p>
          <a:endParaRPr lang="es-EC"/>
        </a:p>
      </dgm:t>
    </dgm:pt>
    <dgm:pt modelId="{31522FE1-93D4-4564-8EFC-6546DF847833}" type="sibTrans" cxnId="{49F1C2A6-63CA-46F2-9751-23672D697F49}">
      <dgm:prSet/>
      <dgm:spPr/>
      <dgm:t>
        <a:bodyPr/>
        <a:lstStyle/>
        <a:p>
          <a:endParaRPr lang="es-EC"/>
        </a:p>
      </dgm:t>
    </dgm:pt>
    <dgm:pt modelId="{C6109460-6086-4AA5-9051-4D2EA5AD6464}">
      <dgm:prSet phldrT="[Texto]"/>
      <dgm:spPr/>
      <dgm:t>
        <a:bodyPr/>
        <a:lstStyle/>
        <a:p>
          <a:r>
            <a:rPr lang="es-ES" dirty="0" smtClean="0"/>
            <a:t>Tamaño de la muestra</a:t>
          </a:r>
          <a:endParaRPr lang="es-EC" dirty="0"/>
        </a:p>
      </dgm:t>
    </dgm:pt>
    <dgm:pt modelId="{872A1636-846A-4E1C-A91F-41066F752145}" type="parTrans" cxnId="{75E422C7-305D-48F7-A888-FB5F528EB574}">
      <dgm:prSet/>
      <dgm:spPr/>
      <dgm:t>
        <a:bodyPr/>
        <a:lstStyle/>
        <a:p>
          <a:endParaRPr lang="es-EC"/>
        </a:p>
      </dgm:t>
    </dgm:pt>
    <dgm:pt modelId="{2ECA1E06-D5DA-42E5-B67C-72CDB4F5EA6E}" type="sibTrans" cxnId="{75E422C7-305D-48F7-A888-FB5F528EB574}">
      <dgm:prSet/>
      <dgm:spPr/>
      <dgm:t>
        <a:bodyPr/>
        <a:lstStyle/>
        <a:p>
          <a:endParaRPr lang="es-EC"/>
        </a:p>
      </dgm:t>
    </dgm:pt>
    <dgm:pt modelId="{D3A64E50-9FD2-41C7-ABEE-5A84C0B10C18}">
      <dgm:prSet/>
      <dgm:spPr/>
      <dgm:t>
        <a:bodyPr/>
        <a:lstStyle/>
        <a:p>
          <a:r>
            <a:rPr lang="es-ES" dirty="0" smtClean="0"/>
            <a:t>19.251 empresas registradas en la base de datos tomado de la Superintendencia de Compañías.</a:t>
          </a:r>
          <a:endParaRPr lang="es-EC" dirty="0"/>
        </a:p>
      </dgm:t>
    </dgm:pt>
    <dgm:pt modelId="{AE749BD4-719A-41DA-8804-1E00203F989E}" type="parTrans" cxnId="{9F7B1136-CC68-49D5-981C-8A70A979AB00}">
      <dgm:prSet/>
      <dgm:spPr/>
      <dgm:t>
        <a:bodyPr/>
        <a:lstStyle/>
        <a:p>
          <a:endParaRPr lang="es-EC"/>
        </a:p>
      </dgm:t>
    </dgm:pt>
    <dgm:pt modelId="{C7493044-DF8A-41C3-808A-EA2BBDCF9136}" type="sibTrans" cxnId="{9F7B1136-CC68-49D5-981C-8A70A979AB00}">
      <dgm:prSet/>
      <dgm:spPr/>
      <dgm:t>
        <a:bodyPr/>
        <a:lstStyle/>
        <a:p>
          <a:endParaRPr lang="es-EC"/>
        </a:p>
      </dgm:t>
    </dgm:pt>
    <mc:AlternateContent xmlns:mc="http://schemas.openxmlformats.org/markup-compatibility/2006" xmlns:a14="http://schemas.microsoft.com/office/drawing/2010/main">
      <mc:Choice Requires="a14">
        <dgm:pt modelId="{26F3E853-7D28-4350-8717-E27D83D590DB}">
          <dgm:prSet/>
          <dgm:spPr/>
          <dgm:t>
            <a:bodyPr/>
            <a:lstStyle/>
            <a:p>
              <a:pPr/>
              <a14:m>
                <m:oMathPara xmlns:m="http://schemas.openxmlformats.org/officeDocument/2006/math">
                  <m:oMathParaPr>
                    <m:jc m:val="centerGroup"/>
                  </m:oMathParaPr>
                  <m:oMath xmlns:m="http://schemas.openxmlformats.org/officeDocument/2006/math">
                    <m:r>
                      <a:rPr lang="es-ES_tradnl" b="1" i="1" smtClean="0">
                        <a:latin typeface="Cambria Math"/>
                      </a:rPr>
                      <m:t>𝒏</m:t>
                    </m:r>
                    <m:r>
                      <a:rPr lang="es-ES_tradnl" b="1">
                        <a:latin typeface="Cambria Math"/>
                      </a:rPr>
                      <m:t>=</m:t>
                    </m:r>
                    <m:f>
                      <m:fPr>
                        <m:ctrlPr>
                          <a:rPr lang="es-EC" b="1" i="1">
                            <a:latin typeface="Cambria Math"/>
                          </a:rPr>
                        </m:ctrlPr>
                      </m:fPr>
                      <m:num>
                        <m:r>
                          <a:rPr lang="es-ES_tradnl" b="1" i="1">
                            <a:latin typeface="Cambria Math"/>
                          </a:rPr>
                          <m:t>𝑵</m:t>
                        </m:r>
                        <m:sSup>
                          <m:sSupPr>
                            <m:ctrlPr>
                              <a:rPr lang="es-EC" b="1" i="1">
                                <a:latin typeface="Cambria Math"/>
                              </a:rPr>
                            </m:ctrlPr>
                          </m:sSupPr>
                          <m:e>
                            <m:r>
                              <a:rPr lang="es-ES_tradnl" b="1" i="1">
                                <a:latin typeface="Cambria Math"/>
                              </a:rPr>
                              <m:t>𝒁</m:t>
                            </m:r>
                          </m:e>
                          <m:sup>
                            <m:r>
                              <a:rPr lang="es-ES_tradnl" b="1" i="1">
                                <a:latin typeface="Cambria Math"/>
                              </a:rPr>
                              <m:t>𝟐</m:t>
                            </m:r>
                          </m:sup>
                        </m:sSup>
                        <m:r>
                          <a:rPr lang="es-ES_tradnl" b="1" i="1">
                            <a:latin typeface="Cambria Math"/>
                          </a:rPr>
                          <m:t> </m:t>
                        </m:r>
                        <m:r>
                          <a:rPr lang="es-ES_tradnl" b="1" i="1">
                            <a:latin typeface="Cambria Math"/>
                          </a:rPr>
                          <m:t>𝒑𝒒</m:t>
                        </m:r>
                      </m:num>
                      <m:den>
                        <m:sSup>
                          <m:sSupPr>
                            <m:ctrlPr>
                              <a:rPr lang="es-EC" b="1" i="1">
                                <a:latin typeface="Cambria Math"/>
                              </a:rPr>
                            </m:ctrlPr>
                          </m:sSupPr>
                          <m:e>
                            <m:r>
                              <a:rPr lang="es-ES_tradnl" b="1" i="1">
                                <a:latin typeface="Cambria Math"/>
                              </a:rPr>
                              <m:t>𝒆</m:t>
                            </m:r>
                          </m:e>
                          <m:sup>
                            <m:r>
                              <a:rPr lang="es-ES_tradnl" b="1" i="1">
                                <a:latin typeface="Cambria Math"/>
                              </a:rPr>
                              <m:t>𝟐</m:t>
                            </m:r>
                          </m:sup>
                        </m:sSup>
                        <m:d>
                          <m:dPr>
                            <m:ctrlPr>
                              <a:rPr lang="es-EC" b="1" i="1">
                                <a:latin typeface="Cambria Math"/>
                              </a:rPr>
                            </m:ctrlPr>
                          </m:dPr>
                          <m:e>
                            <m:r>
                              <a:rPr lang="es-ES_tradnl" b="1" i="1">
                                <a:latin typeface="Cambria Math"/>
                              </a:rPr>
                              <m:t>𝐍</m:t>
                            </m:r>
                            <m:r>
                              <a:rPr lang="es-ES_tradnl" b="1" i="1">
                                <a:latin typeface="Cambria Math"/>
                              </a:rPr>
                              <m:t>−</m:t>
                            </m:r>
                            <m:r>
                              <a:rPr lang="es-ES_tradnl" b="1" i="1">
                                <a:latin typeface="Cambria Math"/>
                              </a:rPr>
                              <m:t>𝟏</m:t>
                            </m:r>
                          </m:e>
                        </m:d>
                        <m:r>
                          <a:rPr lang="es-ES_tradnl" b="1" i="1">
                            <a:latin typeface="Cambria Math"/>
                          </a:rPr>
                          <m:t>+</m:t>
                        </m:r>
                        <m:sSup>
                          <m:sSupPr>
                            <m:ctrlPr>
                              <a:rPr lang="es-EC" b="1" i="1">
                                <a:latin typeface="Cambria Math"/>
                              </a:rPr>
                            </m:ctrlPr>
                          </m:sSupPr>
                          <m:e>
                            <m:r>
                              <a:rPr lang="es-ES_tradnl" b="1" i="1">
                                <a:latin typeface="Cambria Math"/>
                              </a:rPr>
                              <m:t>𝒁</m:t>
                            </m:r>
                          </m:e>
                          <m:sup>
                            <m:r>
                              <a:rPr lang="es-ES_tradnl" b="1" i="1">
                                <a:latin typeface="Cambria Math"/>
                              </a:rPr>
                              <m:t>𝟐</m:t>
                            </m:r>
                          </m:sup>
                        </m:sSup>
                        <m:r>
                          <a:rPr lang="es-ES_tradnl" b="1" i="1">
                            <a:latin typeface="Cambria Math"/>
                          </a:rPr>
                          <m:t>𝒑𝒒</m:t>
                        </m:r>
                      </m:den>
                    </m:f>
                  </m:oMath>
                </m:oMathPara>
              </a14:m>
              <a:endParaRPr lang="es-EC" dirty="0"/>
            </a:p>
          </dgm:t>
        </dgm:pt>
      </mc:Choice>
      <mc:Fallback xmlns="">
        <dgm:pt modelId="{26F3E853-7D28-4350-8717-E27D83D590DB}">
          <dgm:prSet/>
          <dgm:spPr/>
          <dgm:t>
            <a:bodyPr/>
            <a:lstStyle/>
            <a:p>
              <a:pPr/>
              <a:r>
                <a:rPr lang="es-ES_tradnl" b="1" i="0" smtClean="0">
                  <a:latin typeface="Cambria Math"/>
                </a:rPr>
                <a:t>𝒏</a:t>
              </a:r>
              <a:r>
                <a:rPr lang="es-ES_tradnl" b="1" i="0">
                  <a:latin typeface="Cambria Math"/>
                </a:rPr>
                <a:t>=</a:t>
              </a:r>
              <a:r>
                <a:rPr lang="es-EC" b="1" i="0">
                  <a:latin typeface="Cambria Math"/>
                </a:rPr>
                <a:t>(</a:t>
              </a:r>
              <a:r>
                <a:rPr lang="es-ES_tradnl" b="1" i="0">
                  <a:latin typeface="Cambria Math"/>
                </a:rPr>
                <a:t>𝑵𝒁</a:t>
              </a:r>
              <a:r>
                <a:rPr lang="es-EC" b="1" i="0">
                  <a:latin typeface="Cambria Math"/>
                </a:rPr>
                <a:t>^</a:t>
              </a:r>
              <a:r>
                <a:rPr lang="es-ES_tradnl" b="1" i="0">
                  <a:latin typeface="Cambria Math"/>
                </a:rPr>
                <a:t>𝟐  𝒑𝒒</a:t>
              </a:r>
              <a:r>
                <a:rPr lang="es-EC" b="1" i="0">
                  <a:latin typeface="Cambria Math"/>
                </a:rPr>
                <a:t>)/(</a:t>
              </a:r>
              <a:r>
                <a:rPr lang="es-ES_tradnl" b="1" i="0">
                  <a:latin typeface="Cambria Math"/>
                </a:rPr>
                <a:t>𝒆</a:t>
              </a:r>
              <a:r>
                <a:rPr lang="es-EC" b="1" i="0">
                  <a:latin typeface="Cambria Math"/>
                </a:rPr>
                <a:t>^</a:t>
              </a:r>
              <a:r>
                <a:rPr lang="es-ES_tradnl" b="1" i="0">
                  <a:latin typeface="Cambria Math"/>
                </a:rPr>
                <a:t>𝟐</a:t>
              </a:r>
              <a:r>
                <a:rPr lang="es-EC" b="1" i="0">
                  <a:latin typeface="Cambria Math"/>
                </a:rPr>
                <a:t> (</a:t>
              </a:r>
              <a:r>
                <a:rPr lang="es-ES_tradnl" b="1" i="0">
                  <a:latin typeface="Cambria Math"/>
                </a:rPr>
                <a:t>𝐍−𝟏)+𝒁</a:t>
              </a:r>
              <a:r>
                <a:rPr lang="es-EC" b="1" i="0">
                  <a:latin typeface="Cambria Math"/>
                </a:rPr>
                <a:t>^</a:t>
              </a:r>
              <a:r>
                <a:rPr lang="es-ES_tradnl" b="1" i="0">
                  <a:latin typeface="Cambria Math"/>
                </a:rPr>
                <a:t>𝟐 𝒑𝒒</a:t>
              </a:r>
              <a:r>
                <a:rPr lang="es-EC" b="1" i="0">
                  <a:latin typeface="Cambria Math"/>
                </a:rPr>
                <a:t>)</a:t>
              </a:r>
              <a:endParaRPr lang="es-EC" dirty="0"/>
            </a:p>
          </dgm:t>
        </dgm:pt>
      </mc:Fallback>
    </mc:AlternateContent>
    <dgm:pt modelId="{51E95FE2-0D65-4EA5-BAF7-8DCFED3CA523}" type="parTrans" cxnId="{B0ECCBBA-5F05-4AFF-AF99-F368BC01646E}">
      <dgm:prSet/>
      <dgm:spPr/>
      <dgm:t>
        <a:bodyPr/>
        <a:lstStyle/>
        <a:p>
          <a:endParaRPr lang="es-EC"/>
        </a:p>
      </dgm:t>
    </dgm:pt>
    <dgm:pt modelId="{FEB46EA1-A77D-4E8F-A067-1AE28D5A2392}" type="sibTrans" cxnId="{B0ECCBBA-5F05-4AFF-AF99-F368BC01646E}">
      <dgm:prSet/>
      <dgm:spPr/>
      <dgm:t>
        <a:bodyPr/>
        <a:lstStyle/>
        <a:p>
          <a:endParaRPr lang="es-EC"/>
        </a:p>
      </dgm:t>
    </dgm:pt>
    <dgm:pt modelId="{05ABD8B3-91E2-4CDF-A635-287EDF99B790}">
      <dgm:prSet/>
      <dgm:spPr/>
      <dgm:t>
        <a:bodyPr/>
        <a:lstStyle/>
        <a:p>
          <a:r>
            <a:rPr lang="es-ES_tradnl" b="0" dirty="0" smtClean="0"/>
            <a:t>n =  376 encuestas</a:t>
          </a:r>
          <a:endParaRPr lang="es-EC" b="0" dirty="0"/>
        </a:p>
      </dgm:t>
    </dgm:pt>
    <dgm:pt modelId="{9B902E22-0B32-470A-9EFA-CD3A9415754C}" type="parTrans" cxnId="{10A85406-E07C-4EB6-81B6-12A847158819}">
      <dgm:prSet/>
      <dgm:spPr/>
      <dgm:t>
        <a:bodyPr/>
        <a:lstStyle/>
        <a:p>
          <a:endParaRPr lang="es-EC"/>
        </a:p>
      </dgm:t>
    </dgm:pt>
    <dgm:pt modelId="{E42320F1-EF01-4BEA-8F77-3C0EEA3C60D7}" type="sibTrans" cxnId="{10A85406-E07C-4EB6-81B6-12A847158819}">
      <dgm:prSet/>
      <dgm:spPr/>
      <dgm:t>
        <a:bodyPr/>
        <a:lstStyle/>
        <a:p>
          <a:endParaRPr lang="es-EC"/>
        </a:p>
      </dgm:t>
    </dgm:pt>
    <dgm:pt modelId="{7A5771F5-1751-4353-809B-D5A319C134A9}">
      <dgm:prSet/>
      <dgm:spPr/>
      <dgm:t>
        <a:bodyPr/>
        <a:lstStyle/>
        <a:p>
          <a:r>
            <a:rPr lang="es-ES" b="0" dirty="0" smtClean="0"/>
            <a:t>Muestreo Aleatorio Simple</a:t>
          </a:r>
          <a:endParaRPr lang="es-EC" b="0" dirty="0"/>
        </a:p>
      </dgm:t>
    </dgm:pt>
    <dgm:pt modelId="{FB6E7F01-3865-466D-9883-5DFAEC291995}" type="parTrans" cxnId="{C3CDFCB1-2913-4C07-80F3-BE9AC6959E53}">
      <dgm:prSet/>
      <dgm:spPr/>
      <dgm:t>
        <a:bodyPr/>
        <a:lstStyle/>
        <a:p>
          <a:endParaRPr lang="es-EC"/>
        </a:p>
      </dgm:t>
    </dgm:pt>
    <dgm:pt modelId="{E416BE1D-C1AA-4D66-AE02-3E7A65F6BAEE}" type="sibTrans" cxnId="{C3CDFCB1-2913-4C07-80F3-BE9AC6959E53}">
      <dgm:prSet/>
      <dgm:spPr/>
      <dgm:t>
        <a:bodyPr/>
        <a:lstStyle/>
        <a:p>
          <a:endParaRPr lang="es-EC"/>
        </a:p>
      </dgm:t>
    </dgm:pt>
    <dgm:pt modelId="{B3F84E24-AF0A-45CB-A9A7-012A6CE9C847}" type="pres">
      <dgm:prSet presAssocID="{AF7F5017-E7E6-410A-A8D5-6531DC890C82}" presName="diagram" presStyleCnt="0">
        <dgm:presLayoutVars>
          <dgm:dir/>
          <dgm:animLvl val="lvl"/>
          <dgm:resizeHandles val="exact"/>
        </dgm:presLayoutVars>
      </dgm:prSet>
      <dgm:spPr/>
    </dgm:pt>
    <dgm:pt modelId="{9236B46B-499D-476F-B69A-0CC1F7BB535B}" type="pres">
      <dgm:prSet presAssocID="{EDAEA8C2-3632-4DEC-BA9F-5C03052FBBC4}" presName="compNode" presStyleCnt="0"/>
      <dgm:spPr/>
    </dgm:pt>
    <dgm:pt modelId="{0EB792C7-EC43-49CF-8BAE-21CE1AA0B80E}" type="pres">
      <dgm:prSet presAssocID="{EDAEA8C2-3632-4DEC-BA9F-5C03052FBBC4}" presName="childRect" presStyleLbl="bgAcc1" presStyleIdx="0" presStyleCnt="2">
        <dgm:presLayoutVars>
          <dgm:bulletEnabled val="1"/>
        </dgm:presLayoutVars>
      </dgm:prSet>
      <dgm:spPr/>
      <dgm:t>
        <a:bodyPr/>
        <a:lstStyle/>
        <a:p>
          <a:endParaRPr lang="es-EC"/>
        </a:p>
      </dgm:t>
    </dgm:pt>
    <dgm:pt modelId="{BC368BF9-C723-4135-9F44-6F2A301B8A56}" type="pres">
      <dgm:prSet presAssocID="{EDAEA8C2-3632-4DEC-BA9F-5C03052FBBC4}" presName="parentText" presStyleLbl="node1" presStyleIdx="0" presStyleCnt="0">
        <dgm:presLayoutVars>
          <dgm:chMax val="0"/>
          <dgm:bulletEnabled val="1"/>
        </dgm:presLayoutVars>
      </dgm:prSet>
      <dgm:spPr/>
      <dgm:t>
        <a:bodyPr/>
        <a:lstStyle/>
        <a:p>
          <a:endParaRPr lang="es-EC"/>
        </a:p>
      </dgm:t>
    </dgm:pt>
    <dgm:pt modelId="{EF9DA45A-D4C7-4193-8A82-7573783FAABB}" type="pres">
      <dgm:prSet presAssocID="{EDAEA8C2-3632-4DEC-BA9F-5C03052FBBC4}" presName="parentRect" presStyleLbl="alignNode1" presStyleIdx="0" presStyleCnt="2"/>
      <dgm:spPr/>
      <dgm:t>
        <a:bodyPr/>
        <a:lstStyle/>
        <a:p>
          <a:endParaRPr lang="es-EC"/>
        </a:p>
      </dgm:t>
    </dgm:pt>
    <dgm:pt modelId="{0E86D345-FE7E-4BC6-BFDD-B7DEEDBB652F}" type="pres">
      <dgm:prSet presAssocID="{EDAEA8C2-3632-4DEC-BA9F-5C03052FBBC4}" presName="adorn" presStyleLbl="fgAccFollowNode1" presStyleIdx="0" presStyleCnt="2"/>
      <dgm:spPr>
        <a:blipFill rotWithShape="1">
          <a:blip xmlns:r="http://schemas.openxmlformats.org/officeDocument/2006/relationships" r:embed="rId1"/>
          <a:stretch>
            <a:fillRect/>
          </a:stretch>
        </a:blipFill>
      </dgm:spPr>
    </dgm:pt>
    <dgm:pt modelId="{13E918D4-AC31-4D2F-88C2-B02C78DD152C}" type="pres">
      <dgm:prSet presAssocID="{31522FE1-93D4-4564-8EFC-6546DF847833}" presName="sibTrans" presStyleLbl="sibTrans2D1" presStyleIdx="0" presStyleCnt="0"/>
      <dgm:spPr/>
      <dgm:t>
        <a:bodyPr/>
        <a:lstStyle/>
        <a:p>
          <a:endParaRPr lang="es-EC"/>
        </a:p>
      </dgm:t>
    </dgm:pt>
    <dgm:pt modelId="{2F84B0F3-9863-478D-B358-247E92D3F629}" type="pres">
      <dgm:prSet presAssocID="{C6109460-6086-4AA5-9051-4D2EA5AD6464}" presName="compNode" presStyleCnt="0"/>
      <dgm:spPr/>
    </dgm:pt>
    <dgm:pt modelId="{FECE56B9-2989-4B0E-A213-9B3896213D52}" type="pres">
      <dgm:prSet presAssocID="{C6109460-6086-4AA5-9051-4D2EA5AD6464}" presName="childRect" presStyleLbl="bgAcc1" presStyleIdx="1" presStyleCnt="2">
        <dgm:presLayoutVars>
          <dgm:bulletEnabled val="1"/>
        </dgm:presLayoutVars>
      </dgm:prSet>
      <dgm:spPr/>
      <dgm:t>
        <a:bodyPr/>
        <a:lstStyle/>
        <a:p>
          <a:endParaRPr lang="es-EC"/>
        </a:p>
      </dgm:t>
    </dgm:pt>
    <dgm:pt modelId="{2E97D53E-CB83-42C3-8CBD-AC74E4B4F53D}" type="pres">
      <dgm:prSet presAssocID="{C6109460-6086-4AA5-9051-4D2EA5AD6464}" presName="parentText" presStyleLbl="node1" presStyleIdx="0" presStyleCnt="0">
        <dgm:presLayoutVars>
          <dgm:chMax val="0"/>
          <dgm:bulletEnabled val="1"/>
        </dgm:presLayoutVars>
      </dgm:prSet>
      <dgm:spPr/>
      <dgm:t>
        <a:bodyPr/>
        <a:lstStyle/>
        <a:p>
          <a:endParaRPr lang="es-EC"/>
        </a:p>
      </dgm:t>
    </dgm:pt>
    <dgm:pt modelId="{6B1A547E-45DF-452C-AAFD-0841C8F95259}" type="pres">
      <dgm:prSet presAssocID="{C6109460-6086-4AA5-9051-4D2EA5AD6464}" presName="parentRect" presStyleLbl="alignNode1" presStyleIdx="1" presStyleCnt="2"/>
      <dgm:spPr/>
      <dgm:t>
        <a:bodyPr/>
        <a:lstStyle/>
        <a:p>
          <a:endParaRPr lang="es-EC"/>
        </a:p>
      </dgm:t>
    </dgm:pt>
    <dgm:pt modelId="{F2BA6F03-4C31-4894-B23D-94534B217A05}" type="pres">
      <dgm:prSet presAssocID="{C6109460-6086-4AA5-9051-4D2EA5AD6464}" presName="adorn" presStyleLbl="fgAccFollowNode1" presStyleIdx="1" presStyleCnt="2"/>
      <dgm:spPr>
        <a:blipFill rotWithShape="1">
          <a:blip xmlns:r="http://schemas.openxmlformats.org/officeDocument/2006/relationships" r:embed="rId2"/>
          <a:stretch>
            <a:fillRect/>
          </a:stretch>
        </a:blipFill>
      </dgm:spPr>
    </dgm:pt>
  </dgm:ptLst>
  <dgm:cxnLst>
    <dgm:cxn modelId="{4272AB71-1A56-4B41-9EB9-2DFDDB4FE966}" type="presOf" srcId="{26F3E853-7D28-4350-8717-E27D83D590DB}" destId="{FECE56B9-2989-4B0E-A213-9B3896213D52}" srcOrd="0" destOrd="0" presId="urn:microsoft.com/office/officeart/2005/8/layout/bList2#1"/>
    <dgm:cxn modelId="{C818F363-C074-4DA2-B82F-7424F1909754}" type="presOf" srcId="{C6109460-6086-4AA5-9051-4D2EA5AD6464}" destId="{2E97D53E-CB83-42C3-8CBD-AC74E4B4F53D}" srcOrd="0" destOrd="0" presId="urn:microsoft.com/office/officeart/2005/8/layout/bList2#1"/>
    <dgm:cxn modelId="{8532B81E-454C-4BA0-94D2-DBD7ACF65810}" type="presOf" srcId="{7A5771F5-1751-4353-809B-D5A319C134A9}" destId="{FECE56B9-2989-4B0E-A213-9B3896213D52}" srcOrd="0" destOrd="2" presId="urn:microsoft.com/office/officeart/2005/8/layout/bList2#1"/>
    <dgm:cxn modelId="{B0ECCBBA-5F05-4AFF-AF99-F368BC01646E}" srcId="{C6109460-6086-4AA5-9051-4D2EA5AD6464}" destId="{26F3E853-7D28-4350-8717-E27D83D590DB}" srcOrd="0" destOrd="0" parTransId="{51E95FE2-0D65-4EA5-BAF7-8DCFED3CA523}" sibTransId="{FEB46EA1-A77D-4E8F-A067-1AE28D5A2392}"/>
    <dgm:cxn modelId="{CEC66014-098B-4BCB-82E7-226C354731DC}" type="presOf" srcId="{AF7F5017-E7E6-410A-A8D5-6531DC890C82}" destId="{B3F84E24-AF0A-45CB-A9A7-012A6CE9C847}" srcOrd="0" destOrd="0" presId="urn:microsoft.com/office/officeart/2005/8/layout/bList2#1"/>
    <dgm:cxn modelId="{83B2B73F-1576-4780-A66F-1511EDCED0E4}" type="presOf" srcId="{31522FE1-93D4-4564-8EFC-6546DF847833}" destId="{13E918D4-AC31-4D2F-88C2-B02C78DD152C}" srcOrd="0" destOrd="0" presId="urn:microsoft.com/office/officeart/2005/8/layout/bList2#1"/>
    <dgm:cxn modelId="{C3CDFCB1-2913-4C07-80F3-BE9AC6959E53}" srcId="{C6109460-6086-4AA5-9051-4D2EA5AD6464}" destId="{7A5771F5-1751-4353-809B-D5A319C134A9}" srcOrd="2" destOrd="0" parTransId="{FB6E7F01-3865-466D-9883-5DFAEC291995}" sibTransId="{E416BE1D-C1AA-4D66-AE02-3E7A65F6BAEE}"/>
    <dgm:cxn modelId="{292FCBD6-FE0D-4D16-A15E-2604DA7D7D05}" type="presOf" srcId="{EDAEA8C2-3632-4DEC-BA9F-5C03052FBBC4}" destId="{EF9DA45A-D4C7-4193-8A82-7573783FAABB}" srcOrd="1" destOrd="0" presId="urn:microsoft.com/office/officeart/2005/8/layout/bList2#1"/>
    <dgm:cxn modelId="{9F7B1136-CC68-49D5-981C-8A70A979AB00}" srcId="{EDAEA8C2-3632-4DEC-BA9F-5C03052FBBC4}" destId="{D3A64E50-9FD2-41C7-ABEE-5A84C0B10C18}" srcOrd="0" destOrd="0" parTransId="{AE749BD4-719A-41DA-8804-1E00203F989E}" sibTransId="{C7493044-DF8A-41C3-808A-EA2BBDCF9136}"/>
    <dgm:cxn modelId="{DBAE9147-D41B-468B-BFE9-70529E12C5D9}" type="presOf" srcId="{EDAEA8C2-3632-4DEC-BA9F-5C03052FBBC4}" destId="{BC368BF9-C723-4135-9F44-6F2A301B8A56}" srcOrd="0" destOrd="0" presId="urn:microsoft.com/office/officeart/2005/8/layout/bList2#1"/>
    <dgm:cxn modelId="{75E422C7-305D-48F7-A888-FB5F528EB574}" srcId="{AF7F5017-E7E6-410A-A8D5-6531DC890C82}" destId="{C6109460-6086-4AA5-9051-4D2EA5AD6464}" srcOrd="1" destOrd="0" parTransId="{872A1636-846A-4E1C-A91F-41066F752145}" sibTransId="{2ECA1E06-D5DA-42E5-B67C-72CDB4F5EA6E}"/>
    <dgm:cxn modelId="{1534CFE3-A4E3-4575-A0C1-810BE8D3F862}" type="presOf" srcId="{05ABD8B3-91E2-4CDF-A635-287EDF99B790}" destId="{FECE56B9-2989-4B0E-A213-9B3896213D52}" srcOrd="0" destOrd="1" presId="urn:microsoft.com/office/officeart/2005/8/layout/bList2#1"/>
    <dgm:cxn modelId="{49F1C2A6-63CA-46F2-9751-23672D697F49}" srcId="{AF7F5017-E7E6-410A-A8D5-6531DC890C82}" destId="{EDAEA8C2-3632-4DEC-BA9F-5C03052FBBC4}" srcOrd="0" destOrd="0" parTransId="{B8DF31B5-9455-4491-9B32-BD390237D585}" sibTransId="{31522FE1-93D4-4564-8EFC-6546DF847833}"/>
    <dgm:cxn modelId="{10A85406-E07C-4EB6-81B6-12A847158819}" srcId="{C6109460-6086-4AA5-9051-4D2EA5AD6464}" destId="{05ABD8B3-91E2-4CDF-A635-287EDF99B790}" srcOrd="1" destOrd="0" parTransId="{9B902E22-0B32-470A-9EFA-CD3A9415754C}" sibTransId="{E42320F1-EF01-4BEA-8F77-3C0EEA3C60D7}"/>
    <dgm:cxn modelId="{6763ECD1-1607-4489-AC41-1043EC440728}" type="presOf" srcId="{D3A64E50-9FD2-41C7-ABEE-5A84C0B10C18}" destId="{0EB792C7-EC43-49CF-8BAE-21CE1AA0B80E}" srcOrd="0" destOrd="0" presId="urn:microsoft.com/office/officeart/2005/8/layout/bList2#1"/>
    <dgm:cxn modelId="{78CD1864-B6FE-4469-9C33-A454CEDC46B2}" type="presOf" srcId="{C6109460-6086-4AA5-9051-4D2EA5AD6464}" destId="{6B1A547E-45DF-452C-AAFD-0841C8F95259}" srcOrd="1" destOrd="0" presId="urn:microsoft.com/office/officeart/2005/8/layout/bList2#1"/>
    <dgm:cxn modelId="{17DCD5C8-1387-427D-962B-D23E25AA9A00}" type="presParOf" srcId="{B3F84E24-AF0A-45CB-A9A7-012A6CE9C847}" destId="{9236B46B-499D-476F-B69A-0CC1F7BB535B}" srcOrd="0" destOrd="0" presId="urn:microsoft.com/office/officeart/2005/8/layout/bList2#1"/>
    <dgm:cxn modelId="{C2FB6D95-AD21-4741-A5FD-B271B5123284}" type="presParOf" srcId="{9236B46B-499D-476F-B69A-0CC1F7BB535B}" destId="{0EB792C7-EC43-49CF-8BAE-21CE1AA0B80E}" srcOrd="0" destOrd="0" presId="urn:microsoft.com/office/officeart/2005/8/layout/bList2#1"/>
    <dgm:cxn modelId="{FF65E2E4-DCC9-4CA6-A7D9-A216AB55DF28}" type="presParOf" srcId="{9236B46B-499D-476F-B69A-0CC1F7BB535B}" destId="{BC368BF9-C723-4135-9F44-6F2A301B8A56}" srcOrd="1" destOrd="0" presId="urn:microsoft.com/office/officeart/2005/8/layout/bList2#1"/>
    <dgm:cxn modelId="{FF854ABC-3E71-4683-BF7C-9A7BB1302A32}" type="presParOf" srcId="{9236B46B-499D-476F-B69A-0CC1F7BB535B}" destId="{EF9DA45A-D4C7-4193-8A82-7573783FAABB}" srcOrd="2" destOrd="0" presId="urn:microsoft.com/office/officeart/2005/8/layout/bList2#1"/>
    <dgm:cxn modelId="{67259729-E64C-49BA-8313-099868009D0A}" type="presParOf" srcId="{9236B46B-499D-476F-B69A-0CC1F7BB535B}" destId="{0E86D345-FE7E-4BC6-BFDD-B7DEEDBB652F}" srcOrd="3" destOrd="0" presId="urn:microsoft.com/office/officeart/2005/8/layout/bList2#1"/>
    <dgm:cxn modelId="{D03ACA9E-A3A6-414A-88DD-0F26DF7A04C6}" type="presParOf" srcId="{B3F84E24-AF0A-45CB-A9A7-012A6CE9C847}" destId="{13E918D4-AC31-4D2F-88C2-B02C78DD152C}" srcOrd="1" destOrd="0" presId="urn:microsoft.com/office/officeart/2005/8/layout/bList2#1"/>
    <dgm:cxn modelId="{55963A89-884F-481E-B1E6-54C3C9C4B236}" type="presParOf" srcId="{B3F84E24-AF0A-45CB-A9A7-012A6CE9C847}" destId="{2F84B0F3-9863-478D-B358-247E92D3F629}" srcOrd="2" destOrd="0" presId="urn:microsoft.com/office/officeart/2005/8/layout/bList2#1"/>
    <dgm:cxn modelId="{75211A6A-26F7-4E47-8CA9-338050640539}" type="presParOf" srcId="{2F84B0F3-9863-478D-B358-247E92D3F629}" destId="{FECE56B9-2989-4B0E-A213-9B3896213D52}" srcOrd="0" destOrd="0" presId="urn:microsoft.com/office/officeart/2005/8/layout/bList2#1"/>
    <dgm:cxn modelId="{50F2D2C7-BC5A-49E9-A350-10BB70CAE66F}" type="presParOf" srcId="{2F84B0F3-9863-478D-B358-247E92D3F629}" destId="{2E97D53E-CB83-42C3-8CBD-AC74E4B4F53D}" srcOrd="1" destOrd="0" presId="urn:microsoft.com/office/officeart/2005/8/layout/bList2#1"/>
    <dgm:cxn modelId="{3131D2A8-3BEC-4CE7-8741-4E5AB0A9B8A0}" type="presParOf" srcId="{2F84B0F3-9863-478D-B358-247E92D3F629}" destId="{6B1A547E-45DF-452C-AAFD-0841C8F95259}" srcOrd="2" destOrd="0" presId="urn:microsoft.com/office/officeart/2005/8/layout/bList2#1"/>
    <dgm:cxn modelId="{2F9C1E90-BCB9-449C-8C36-41507E0FAB65}" type="presParOf" srcId="{2F84B0F3-9863-478D-B358-247E92D3F629}" destId="{F2BA6F03-4C31-4894-B23D-94534B217A05}"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AF7F5017-E7E6-410A-A8D5-6531DC890C82}" type="doc">
      <dgm:prSet loTypeId="urn:microsoft.com/office/officeart/2005/8/layout/bList2#1" loCatId="list" qsTypeId="urn:microsoft.com/office/officeart/2005/8/quickstyle/3d2" qsCatId="3D" csTypeId="urn:microsoft.com/office/officeart/2005/8/colors/accent6_1" csCatId="accent6" phldr="1"/>
      <dgm:spPr/>
    </dgm:pt>
    <dgm:pt modelId="{EDAEA8C2-3632-4DEC-BA9F-5C03052FBBC4}">
      <dgm:prSet phldrT="[Texto]"/>
      <dgm:spPr/>
      <dgm:t>
        <a:bodyPr/>
        <a:lstStyle/>
        <a:p>
          <a:r>
            <a:rPr lang="es-ES" dirty="0" smtClean="0"/>
            <a:t>Universo</a:t>
          </a:r>
          <a:endParaRPr lang="es-EC" dirty="0"/>
        </a:p>
      </dgm:t>
    </dgm:pt>
    <dgm:pt modelId="{B8DF31B5-9455-4491-9B32-BD390237D585}" type="parTrans" cxnId="{49F1C2A6-63CA-46F2-9751-23672D697F49}">
      <dgm:prSet/>
      <dgm:spPr/>
      <dgm:t>
        <a:bodyPr/>
        <a:lstStyle/>
        <a:p>
          <a:endParaRPr lang="es-EC"/>
        </a:p>
      </dgm:t>
    </dgm:pt>
    <dgm:pt modelId="{31522FE1-93D4-4564-8EFC-6546DF847833}" type="sibTrans" cxnId="{49F1C2A6-63CA-46F2-9751-23672D697F49}">
      <dgm:prSet/>
      <dgm:spPr/>
      <dgm:t>
        <a:bodyPr/>
        <a:lstStyle/>
        <a:p>
          <a:endParaRPr lang="es-EC"/>
        </a:p>
      </dgm:t>
    </dgm:pt>
    <dgm:pt modelId="{C6109460-6086-4AA5-9051-4D2EA5AD6464}">
      <dgm:prSet phldrT="[Texto]"/>
      <dgm:spPr/>
      <dgm:t>
        <a:bodyPr/>
        <a:lstStyle/>
        <a:p>
          <a:r>
            <a:rPr lang="es-ES" dirty="0" smtClean="0"/>
            <a:t>Tamaño de la muestra</a:t>
          </a:r>
          <a:endParaRPr lang="es-EC" dirty="0"/>
        </a:p>
      </dgm:t>
    </dgm:pt>
    <dgm:pt modelId="{872A1636-846A-4E1C-A91F-41066F752145}" type="parTrans" cxnId="{75E422C7-305D-48F7-A888-FB5F528EB574}">
      <dgm:prSet/>
      <dgm:spPr/>
      <dgm:t>
        <a:bodyPr/>
        <a:lstStyle/>
        <a:p>
          <a:endParaRPr lang="es-EC"/>
        </a:p>
      </dgm:t>
    </dgm:pt>
    <dgm:pt modelId="{2ECA1E06-D5DA-42E5-B67C-72CDB4F5EA6E}" type="sibTrans" cxnId="{75E422C7-305D-48F7-A888-FB5F528EB574}">
      <dgm:prSet/>
      <dgm:spPr/>
      <dgm:t>
        <a:bodyPr/>
        <a:lstStyle/>
        <a:p>
          <a:endParaRPr lang="es-EC"/>
        </a:p>
      </dgm:t>
    </dgm:pt>
    <dgm:pt modelId="{D3A64E50-9FD2-41C7-ABEE-5A84C0B10C18}">
      <dgm:prSet/>
      <dgm:spPr/>
      <dgm:t>
        <a:bodyPr/>
        <a:lstStyle/>
        <a:p>
          <a:r>
            <a:rPr lang="es-ES" dirty="0" smtClean="0"/>
            <a:t>19.251 empresas registradas en la base de datos tomado de la Superintendencia de Compañías.</a:t>
          </a:r>
          <a:endParaRPr lang="es-EC" dirty="0"/>
        </a:p>
      </dgm:t>
    </dgm:pt>
    <dgm:pt modelId="{AE749BD4-719A-41DA-8804-1E00203F989E}" type="parTrans" cxnId="{9F7B1136-CC68-49D5-981C-8A70A979AB00}">
      <dgm:prSet/>
      <dgm:spPr/>
      <dgm:t>
        <a:bodyPr/>
        <a:lstStyle/>
        <a:p>
          <a:endParaRPr lang="es-EC"/>
        </a:p>
      </dgm:t>
    </dgm:pt>
    <dgm:pt modelId="{C7493044-DF8A-41C3-808A-EA2BBDCF9136}" type="sibTrans" cxnId="{9F7B1136-CC68-49D5-981C-8A70A979AB00}">
      <dgm:prSet/>
      <dgm:spPr/>
      <dgm:t>
        <a:bodyPr/>
        <a:lstStyle/>
        <a:p>
          <a:endParaRPr lang="es-EC"/>
        </a:p>
      </dgm:t>
    </dgm:pt>
    <dgm:pt modelId="{26F3E853-7D28-4350-8717-E27D83D590DB}">
      <dgm:prSet/>
      <dgm:spPr>
        <a:blipFill rotWithShape="1">
          <a:blip xmlns:r="http://schemas.openxmlformats.org/officeDocument/2006/relationships" r:embed="rId1"/>
          <a:stretch>
            <a:fillRect l="-2568" b="-4338"/>
          </a:stretch>
        </a:blipFill>
      </dgm:spPr>
      <dgm:t>
        <a:bodyPr/>
        <a:lstStyle/>
        <a:p>
          <a:r>
            <a:rPr lang="es-EC">
              <a:noFill/>
            </a:rPr>
            <a:t> </a:t>
          </a:r>
        </a:p>
      </dgm:t>
    </dgm:pt>
    <dgm:pt modelId="{51E95FE2-0D65-4EA5-BAF7-8DCFED3CA523}" type="parTrans" cxnId="{B0ECCBBA-5F05-4AFF-AF99-F368BC01646E}">
      <dgm:prSet/>
      <dgm:spPr/>
      <dgm:t>
        <a:bodyPr/>
        <a:lstStyle/>
        <a:p>
          <a:endParaRPr lang="es-EC"/>
        </a:p>
      </dgm:t>
    </dgm:pt>
    <dgm:pt modelId="{FEB46EA1-A77D-4E8F-A067-1AE28D5A2392}" type="sibTrans" cxnId="{B0ECCBBA-5F05-4AFF-AF99-F368BC01646E}">
      <dgm:prSet/>
      <dgm:spPr/>
      <dgm:t>
        <a:bodyPr/>
        <a:lstStyle/>
        <a:p>
          <a:endParaRPr lang="es-EC"/>
        </a:p>
      </dgm:t>
    </dgm:pt>
    <dgm:pt modelId="{05ABD8B3-91E2-4CDF-A635-287EDF99B790}">
      <dgm:prSet/>
      <dgm:spPr/>
      <dgm:t>
        <a:bodyPr/>
        <a:lstStyle/>
        <a:p>
          <a:r>
            <a:rPr lang="es-EC">
              <a:noFill/>
            </a:rPr>
            <a:t> </a:t>
          </a:r>
        </a:p>
      </dgm:t>
    </dgm:pt>
    <dgm:pt modelId="{9B902E22-0B32-470A-9EFA-CD3A9415754C}" type="parTrans" cxnId="{10A85406-E07C-4EB6-81B6-12A847158819}">
      <dgm:prSet/>
      <dgm:spPr/>
      <dgm:t>
        <a:bodyPr/>
        <a:lstStyle/>
        <a:p>
          <a:endParaRPr lang="es-EC"/>
        </a:p>
      </dgm:t>
    </dgm:pt>
    <dgm:pt modelId="{E42320F1-EF01-4BEA-8F77-3C0EEA3C60D7}" type="sibTrans" cxnId="{10A85406-E07C-4EB6-81B6-12A847158819}">
      <dgm:prSet/>
      <dgm:spPr/>
      <dgm:t>
        <a:bodyPr/>
        <a:lstStyle/>
        <a:p>
          <a:endParaRPr lang="es-EC"/>
        </a:p>
      </dgm:t>
    </dgm:pt>
    <dgm:pt modelId="{7A5771F5-1751-4353-809B-D5A319C134A9}">
      <dgm:prSet/>
      <dgm:spPr/>
      <dgm:t>
        <a:bodyPr/>
        <a:lstStyle/>
        <a:p>
          <a:r>
            <a:rPr lang="es-EC">
              <a:noFill/>
            </a:rPr>
            <a:t> </a:t>
          </a:r>
        </a:p>
      </dgm:t>
    </dgm:pt>
    <dgm:pt modelId="{FB6E7F01-3865-466D-9883-5DFAEC291995}" type="parTrans" cxnId="{C3CDFCB1-2913-4C07-80F3-BE9AC6959E53}">
      <dgm:prSet/>
      <dgm:spPr/>
      <dgm:t>
        <a:bodyPr/>
        <a:lstStyle/>
        <a:p>
          <a:endParaRPr lang="es-EC"/>
        </a:p>
      </dgm:t>
    </dgm:pt>
    <dgm:pt modelId="{E416BE1D-C1AA-4D66-AE02-3E7A65F6BAEE}" type="sibTrans" cxnId="{C3CDFCB1-2913-4C07-80F3-BE9AC6959E53}">
      <dgm:prSet/>
      <dgm:spPr/>
      <dgm:t>
        <a:bodyPr/>
        <a:lstStyle/>
        <a:p>
          <a:endParaRPr lang="es-EC"/>
        </a:p>
      </dgm:t>
    </dgm:pt>
    <dgm:pt modelId="{B3F84E24-AF0A-45CB-A9A7-012A6CE9C847}" type="pres">
      <dgm:prSet presAssocID="{AF7F5017-E7E6-410A-A8D5-6531DC890C82}" presName="diagram" presStyleCnt="0">
        <dgm:presLayoutVars>
          <dgm:dir/>
          <dgm:animLvl val="lvl"/>
          <dgm:resizeHandles val="exact"/>
        </dgm:presLayoutVars>
      </dgm:prSet>
      <dgm:spPr/>
    </dgm:pt>
    <dgm:pt modelId="{9236B46B-499D-476F-B69A-0CC1F7BB535B}" type="pres">
      <dgm:prSet presAssocID="{EDAEA8C2-3632-4DEC-BA9F-5C03052FBBC4}" presName="compNode" presStyleCnt="0"/>
      <dgm:spPr/>
    </dgm:pt>
    <dgm:pt modelId="{0EB792C7-EC43-49CF-8BAE-21CE1AA0B80E}" type="pres">
      <dgm:prSet presAssocID="{EDAEA8C2-3632-4DEC-BA9F-5C03052FBBC4}" presName="childRect" presStyleLbl="bgAcc1" presStyleIdx="0" presStyleCnt="2">
        <dgm:presLayoutVars>
          <dgm:bulletEnabled val="1"/>
        </dgm:presLayoutVars>
      </dgm:prSet>
      <dgm:spPr/>
      <dgm:t>
        <a:bodyPr/>
        <a:lstStyle/>
        <a:p>
          <a:endParaRPr lang="es-EC"/>
        </a:p>
      </dgm:t>
    </dgm:pt>
    <dgm:pt modelId="{BC368BF9-C723-4135-9F44-6F2A301B8A56}" type="pres">
      <dgm:prSet presAssocID="{EDAEA8C2-3632-4DEC-BA9F-5C03052FBBC4}" presName="parentText" presStyleLbl="node1" presStyleIdx="0" presStyleCnt="0">
        <dgm:presLayoutVars>
          <dgm:chMax val="0"/>
          <dgm:bulletEnabled val="1"/>
        </dgm:presLayoutVars>
      </dgm:prSet>
      <dgm:spPr/>
      <dgm:t>
        <a:bodyPr/>
        <a:lstStyle/>
        <a:p>
          <a:endParaRPr lang="es-EC"/>
        </a:p>
      </dgm:t>
    </dgm:pt>
    <dgm:pt modelId="{EF9DA45A-D4C7-4193-8A82-7573783FAABB}" type="pres">
      <dgm:prSet presAssocID="{EDAEA8C2-3632-4DEC-BA9F-5C03052FBBC4}" presName="parentRect" presStyleLbl="alignNode1" presStyleIdx="0" presStyleCnt="2"/>
      <dgm:spPr/>
      <dgm:t>
        <a:bodyPr/>
        <a:lstStyle/>
        <a:p>
          <a:endParaRPr lang="es-EC"/>
        </a:p>
      </dgm:t>
    </dgm:pt>
    <dgm:pt modelId="{0E86D345-FE7E-4BC6-BFDD-B7DEEDBB652F}" type="pres">
      <dgm:prSet presAssocID="{EDAEA8C2-3632-4DEC-BA9F-5C03052FBBC4}" presName="adorn" presStyleLbl="fgAccFollowNode1" presStyleIdx="0" presStyleCnt="2"/>
      <dgm:spPr>
        <a:blipFill rotWithShape="1">
          <a:blip xmlns:r="http://schemas.openxmlformats.org/officeDocument/2006/relationships" r:embed="rId2"/>
          <a:stretch>
            <a:fillRect/>
          </a:stretch>
        </a:blipFill>
      </dgm:spPr>
    </dgm:pt>
    <dgm:pt modelId="{13E918D4-AC31-4D2F-88C2-B02C78DD152C}" type="pres">
      <dgm:prSet presAssocID="{31522FE1-93D4-4564-8EFC-6546DF847833}" presName="sibTrans" presStyleLbl="sibTrans2D1" presStyleIdx="0" presStyleCnt="0"/>
      <dgm:spPr/>
      <dgm:t>
        <a:bodyPr/>
        <a:lstStyle/>
        <a:p>
          <a:endParaRPr lang="es-EC"/>
        </a:p>
      </dgm:t>
    </dgm:pt>
    <dgm:pt modelId="{2F84B0F3-9863-478D-B358-247E92D3F629}" type="pres">
      <dgm:prSet presAssocID="{C6109460-6086-4AA5-9051-4D2EA5AD6464}" presName="compNode" presStyleCnt="0"/>
      <dgm:spPr/>
    </dgm:pt>
    <dgm:pt modelId="{FECE56B9-2989-4B0E-A213-9B3896213D52}" type="pres">
      <dgm:prSet presAssocID="{C6109460-6086-4AA5-9051-4D2EA5AD6464}" presName="childRect" presStyleLbl="bgAcc1" presStyleIdx="1" presStyleCnt="2">
        <dgm:presLayoutVars>
          <dgm:bulletEnabled val="1"/>
        </dgm:presLayoutVars>
      </dgm:prSet>
      <dgm:spPr/>
      <dgm:t>
        <a:bodyPr/>
        <a:lstStyle/>
        <a:p>
          <a:endParaRPr lang="es-EC"/>
        </a:p>
      </dgm:t>
    </dgm:pt>
    <dgm:pt modelId="{2E97D53E-CB83-42C3-8CBD-AC74E4B4F53D}" type="pres">
      <dgm:prSet presAssocID="{C6109460-6086-4AA5-9051-4D2EA5AD6464}" presName="parentText" presStyleLbl="node1" presStyleIdx="0" presStyleCnt="0">
        <dgm:presLayoutVars>
          <dgm:chMax val="0"/>
          <dgm:bulletEnabled val="1"/>
        </dgm:presLayoutVars>
      </dgm:prSet>
      <dgm:spPr/>
      <dgm:t>
        <a:bodyPr/>
        <a:lstStyle/>
        <a:p>
          <a:endParaRPr lang="es-EC"/>
        </a:p>
      </dgm:t>
    </dgm:pt>
    <dgm:pt modelId="{6B1A547E-45DF-452C-AAFD-0841C8F95259}" type="pres">
      <dgm:prSet presAssocID="{C6109460-6086-4AA5-9051-4D2EA5AD6464}" presName="parentRect" presStyleLbl="alignNode1" presStyleIdx="1" presStyleCnt="2"/>
      <dgm:spPr/>
      <dgm:t>
        <a:bodyPr/>
        <a:lstStyle/>
        <a:p>
          <a:endParaRPr lang="es-EC"/>
        </a:p>
      </dgm:t>
    </dgm:pt>
    <dgm:pt modelId="{F2BA6F03-4C31-4894-B23D-94534B217A05}" type="pres">
      <dgm:prSet presAssocID="{C6109460-6086-4AA5-9051-4D2EA5AD6464}" presName="adorn" presStyleLbl="fgAccFollowNode1" presStyleIdx="1" presStyleCnt="2"/>
      <dgm:spPr>
        <a:blipFill rotWithShape="1">
          <a:blip xmlns:r="http://schemas.openxmlformats.org/officeDocument/2006/relationships" r:embed="rId3"/>
          <a:stretch>
            <a:fillRect/>
          </a:stretch>
        </a:blipFill>
      </dgm:spPr>
    </dgm:pt>
  </dgm:ptLst>
  <dgm:cxnLst>
    <dgm:cxn modelId="{1534CFE3-A4E3-4575-A0C1-810BE8D3F862}" type="presOf" srcId="{05ABD8B3-91E2-4CDF-A635-287EDF99B790}" destId="{FECE56B9-2989-4B0E-A213-9B3896213D52}" srcOrd="0" destOrd="1" presId="urn:microsoft.com/office/officeart/2005/8/layout/bList2#1"/>
    <dgm:cxn modelId="{78CD1864-B6FE-4469-9C33-A454CEDC46B2}" type="presOf" srcId="{C6109460-6086-4AA5-9051-4D2EA5AD6464}" destId="{6B1A547E-45DF-452C-AAFD-0841C8F95259}" srcOrd="1" destOrd="0" presId="urn:microsoft.com/office/officeart/2005/8/layout/bList2#1"/>
    <dgm:cxn modelId="{CEC66014-098B-4BCB-82E7-226C354731DC}" type="presOf" srcId="{AF7F5017-E7E6-410A-A8D5-6531DC890C82}" destId="{B3F84E24-AF0A-45CB-A9A7-012A6CE9C847}" srcOrd="0" destOrd="0" presId="urn:microsoft.com/office/officeart/2005/8/layout/bList2#1"/>
    <dgm:cxn modelId="{C818F363-C074-4DA2-B82F-7424F1909754}" type="presOf" srcId="{C6109460-6086-4AA5-9051-4D2EA5AD6464}" destId="{2E97D53E-CB83-42C3-8CBD-AC74E4B4F53D}" srcOrd="0" destOrd="0" presId="urn:microsoft.com/office/officeart/2005/8/layout/bList2#1"/>
    <dgm:cxn modelId="{4272AB71-1A56-4B41-9EB9-2DFDDB4FE966}" type="presOf" srcId="{26F3E853-7D28-4350-8717-E27D83D590DB}" destId="{FECE56B9-2989-4B0E-A213-9B3896213D52}" srcOrd="0" destOrd="0" presId="urn:microsoft.com/office/officeart/2005/8/layout/bList2#1"/>
    <dgm:cxn modelId="{6763ECD1-1607-4489-AC41-1043EC440728}" type="presOf" srcId="{D3A64E50-9FD2-41C7-ABEE-5A84C0B10C18}" destId="{0EB792C7-EC43-49CF-8BAE-21CE1AA0B80E}" srcOrd="0" destOrd="0" presId="urn:microsoft.com/office/officeart/2005/8/layout/bList2#1"/>
    <dgm:cxn modelId="{B0ECCBBA-5F05-4AFF-AF99-F368BC01646E}" srcId="{C6109460-6086-4AA5-9051-4D2EA5AD6464}" destId="{26F3E853-7D28-4350-8717-E27D83D590DB}" srcOrd="0" destOrd="0" parTransId="{51E95FE2-0D65-4EA5-BAF7-8DCFED3CA523}" sibTransId="{FEB46EA1-A77D-4E8F-A067-1AE28D5A2392}"/>
    <dgm:cxn modelId="{292FCBD6-FE0D-4D16-A15E-2604DA7D7D05}" type="presOf" srcId="{EDAEA8C2-3632-4DEC-BA9F-5C03052FBBC4}" destId="{EF9DA45A-D4C7-4193-8A82-7573783FAABB}" srcOrd="1" destOrd="0" presId="urn:microsoft.com/office/officeart/2005/8/layout/bList2#1"/>
    <dgm:cxn modelId="{83B2B73F-1576-4780-A66F-1511EDCED0E4}" type="presOf" srcId="{31522FE1-93D4-4564-8EFC-6546DF847833}" destId="{13E918D4-AC31-4D2F-88C2-B02C78DD152C}" srcOrd="0" destOrd="0" presId="urn:microsoft.com/office/officeart/2005/8/layout/bList2#1"/>
    <dgm:cxn modelId="{8532B81E-454C-4BA0-94D2-DBD7ACF65810}" type="presOf" srcId="{7A5771F5-1751-4353-809B-D5A319C134A9}" destId="{FECE56B9-2989-4B0E-A213-9B3896213D52}" srcOrd="0" destOrd="2" presId="urn:microsoft.com/office/officeart/2005/8/layout/bList2#1"/>
    <dgm:cxn modelId="{9F7B1136-CC68-49D5-981C-8A70A979AB00}" srcId="{EDAEA8C2-3632-4DEC-BA9F-5C03052FBBC4}" destId="{D3A64E50-9FD2-41C7-ABEE-5A84C0B10C18}" srcOrd="0" destOrd="0" parTransId="{AE749BD4-719A-41DA-8804-1E00203F989E}" sibTransId="{C7493044-DF8A-41C3-808A-EA2BBDCF9136}"/>
    <dgm:cxn modelId="{10A85406-E07C-4EB6-81B6-12A847158819}" srcId="{C6109460-6086-4AA5-9051-4D2EA5AD6464}" destId="{05ABD8B3-91E2-4CDF-A635-287EDF99B790}" srcOrd="1" destOrd="0" parTransId="{9B902E22-0B32-470A-9EFA-CD3A9415754C}" sibTransId="{E42320F1-EF01-4BEA-8F77-3C0EEA3C60D7}"/>
    <dgm:cxn modelId="{49F1C2A6-63CA-46F2-9751-23672D697F49}" srcId="{AF7F5017-E7E6-410A-A8D5-6531DC890C82}" destId="{EDAEA8C2-3632-4DEC-BA9F-5C03052FBBC4}" srcOrd="0" destOrd="0" parTransId="{B8DF31B5-9455-4491-9B32-BD390237D585}" sibTransId="{31522FE1-93D4-4564-8EFC-6546DF847833}"/>
    <dgm:cxn modelId="{C3CDFCB1-2913-4C07-80F3-BE9AC6959E53}" srcId="{C6109460-6086-4AA5-9051-4D2EA5AD6464}" destId="{7A5771F5-1751-4353-809B-D5A319C134A9}" srcOrd="2" destOrd="0" parTransId="{FB6E7F01-3865-466D-9883-5DFAEC291995}" sibTransId="{E416BE1D-C1AA-4D66-AE02-3E7A65F6BAEE}"/>
    <dgm:cxn modelId="{75E422C7-305D-48F7-A888-FB5F528EB574}" srcId="{AF7F5017-E7E6-410A-A8D5-6531DC890C82}" destId="{C6109460-6086-4AA5-9051-4D2EA5AD6464}" srcOrd="1" destOrd="0" parTransId="{872A1636-846A-4E1C-A91F-41066F752145}" sibTransId="{2ECA1E06-D5DA-42E5-B67C-72CDB4F5EA6E}"/>
    <dgm:cxn modelId="{DBAE9147-D41B-468B-BFE9-70529E12C5D9}" type="presOf" srcId="{EDAEA8C2-3632-4DEC-BA9F-5C03052FBBC4}" destId="{BC368BF9-C723-4135-9F44-6F2A301B8A56}" srcOrd="0" destOrd="0" presId="urn:microsoft.com/office/officeart/2005/8/layout/bList2#1"/>
    <dgm:cxn modelId="{17DCD5C8-1387-427D-962B-D23E25AA9A00}" type="presParOf" srcId="{B3F84E24-AF0A-45CB-A9A7-012A6CE9C847}" destId="{9236B46B-499D-476F-B69A-0CC1F7BB535B}" srcOrd="0" destOrd="0" presId="urn:microsoft.com/office/officeart/2005/8/layout/bList2#1"/>
    <dgm:cxn modelId="{C2FB6D95-AD21-4741-A5FD-B271B5123284}" type="presParOf" srcId="{9236B46B-499D-476F-B69A-0CC1F7BB535B}" destId="{0EB792C7-EC43-49CF-8BAE-21CE1AA0B80E}" srcOrd="0" destOrd="0" presId="urn:microsoft.com/office/officeart/2005/8/layout/bList2#1"/>
    <dgm:cxn modelId="{FF65E2E4-DCC9-4CA6-A7D9-A216AB55DF28}" type="presParOf" srcId="{9236B46B-499D-476F-B69A-0CC1F7BB535B}" destId="{BC368BF9-C723-4135-9F44-6F2A301B8A56}" srcOrd="1" destOrd="0" presId="urn:microsoft.com/office/officeart/2005/8/layout/bList2#1"/>
    <dgm:cxn modelId="{FF854ABC-3E71-4683-BF7C-9A7BB1302A32}" type="presParOf" srcId="{9236B46B-499D-476F-B69A-0CC1F7BB535B}" destId="{EF9DA45A-D4C7-4193-8A82-7573783FAABB}" srcOrd="2" destOrd="0" presId="urn:microsoft.com/office/officeart/2005/8/layout/bList2#1"/>
    <dgm:cxn modelId="{67259729-E64C-49BA-8313-099868009D0A}" type="presParOf" srcId="{9236B46B-499D-476F-B69A-0CC1F7BB535B}" destId="{0E86D345-FE7E-4BC6-BFDD-B7DEEDBB652F}" srcOrd="3" destOrd="0" presId="urn:microsoft.com/office/officeart/2005/8/layout/bList2#1"/>
    <dgm:cxn modelId="{D03ACA9E-A3A6-414A-88DD-0F26DF7A04C6}" type="presParOf" srcId="{B3F84E24-AF0A-45CB-A9A7-012A6CE9C847}" destId="{13E918D4-AC31-4D2F-88C2-B02C78DD152C}" srcOrd="1" destOrd="0" presId="urn:microsoft.com/office/officeart/2005/8/layout/bList2#1"/>
    <dgm:cxn modelId="{55963A89-884F-481E-B1E6-54C3C9C4B236}" type="presParOf" srcId="{B3F84E24-AF0A-45CB-A9A7-012A6CE9C847}" destId="{2F84B0F3-9863-478D-B358-247E92D3F629}" srcOrd="2" destOrd="0" presId="urn:microsoft.com/office/officeart/2005/8/layout/bList2#1"/>
    <dgm:cxn modelId="{75211A6A-26F7-4E47-8CA9-338050640539}" type="presParOf" srcId="{2F84B0F3-9863-478D-B358-247E92D3F629}" destId="{FECE56B9-2989-4B0E-A213-9B3896213D52}" srcOrd="0" destOrd="0" presId="urn:microsoft.com/office/officeart/2005/8/layout/bList2#1"/>
    <dgm:cxn modelId="{50F2D2C7-BC5A-49E9-A350-10BB70CAE66F}" type="presParOf" srcId="{2F84B0F3-9863-478D-B358-247E92D3F629}" destId="{2E97D53E-CB83-42C3-8CBD-AC74E4B4F53D}" srcOrd="1" destOrd="0" presId="urn:microsoft.com/office/officeart/2005/8/layout/bList2#1"/>
    <dgm:cxn modelId="{3131D2A8-3BEC-4CE7-8741-4E5AB0A9B8A0}" type="presParOf" srcId="{2F84B0F3-9863-478D-B358-247E92D3F629}" destId="{6B1A547E-45DF-452C-AAFD-0841C8F95259}" srcOrd="2" destOrd="0" presId="urn:microsoft.com/office/officeart/2005/8/layout/bList2#1"/>
    <dgm:cxn modelId="{2F9C1E90-BCB9-449C-8C36-41507E0FAB65}" type="presParOf" srcId="{2F84B0F3-9863-478D-B358-247E92D3F629}" destId="{F2BA6F03-4C31-4894-B23D-94534B217A05}" srcOrd="3" destOrd="0" presId="urn:microsoft.com/office/officeart/2005/8/layout/bList2#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E21C51-DABF-4270-9933-546DFA51C478}" type="doc">
      <dgm:prSet loTypeId="urn:microsoft.com/office/officeart/2005/8/layout/hList9" loCatId="list" qsTypeId="urn:microsoft.com/office/officeart/2005/8/quickstyle/3d2" qsCatId="3D" csTypeId="urn:microsoft.com/office/officeart/2005/8/colors/accent2_4" csCatId="accent2" phldr="1"/>
      <dgm:spPr/>
      <dgm:t>
        <a:bodyPr/>
        <a:lstStyle/>
        <a:p>
          <a:endParaRPr lang="es-EC"/>
        </a:p>
      </dgm:t>
    </dgm:pt>
    <dgm:pt modelId="{4CE62CE4-5515-41E6-91B9-52CCE0409173}">
      <dgm:prSet phldrT="[Texto]"/>
      <dgm:spPr/>
      <dgm:t>
        <a:bodyPr/>
        <a:lstStyle/>
        <a:p>
          <a:r>
            <a:rPr lang="es-ES" dirty="0" smtClean="0"/>
            <a:t>Demanda Primaria</a:t>
          </a:r>
          <a:endParaRPr lang="es-EC" dirty="0"/>
        </a:p>
      </dgm:t>
    </dgm:pt>
    <dgm:pt modelId="{9448B57C-0EC6-4002-8919-6A442B95CBBD}" type="parTrans" cxnId="{AC4009AC-E8AB-4D70-8166-3E65FDF32B83}">
      <dgm:prSet/>
      <dgm:spPr/>
      <dgm:t>
        <a:bodyPr/>
        <a:lstStyle/>
        <a:p>
          <a:endParaRPr lang="es-EC"/>
        </a:p>
      </dgm:t>
    </dgm:pt>
    <dgm:pt modelId="{773DEFC6-DD22-4715-A527-EFE0660F9AD2}" type="sibTrans" cxnId="{AC4009AC-E8AB-4D70-8166-3E65FDF32B83}">
      <dgm:prSet/>
      <dgm:spPr/>
      <dgm:t>
        <a:bodyPr/>
        <a:lstStyle/>
        <a:p>
          <a:endParaRPr lang="es-EC"/>
        </a:p>
      </dgm:t>
    </dgm:pt>
    <dgm:pt modelId="{4162F89A-DA73-45B5-86D7-9AFCBCA1F9F0}">
      <dgm:prSet phldrT="[Texto]"/>
      <dgm:spPr/>
      <dgm:t>
        <a:bodyPr/>
        <a:lstStyle/>
        <a:p>
          <a:r>
            <a:rPr lang="es-EC" dirty="0" smtClean="0"/>
            <a:t>Son empresas locales y nacionales, que se dedican a actividades de comercialización, producción y de servicios, tanto públicas como privadas que se encuentran ubicadas con un 76,3% al Norte de la ciudad de Quito y un 12,2% en el Centro.</a:t>
          </a:r>
          <a:endParaRPr lang="es-EC" dirty="0"/>
        </a:p>
      </dgm:t>
    </dgm:pt>
    <dgm:pt modelId="{587DE215-01C8-4E9B-8242-905897449851}" type="parTrans" cxnId="{B0A04CB0-537C-4E94-A82E-CA4A90BEC492}">
      <dgm:prSet/>
      <dgm:spPr/>
      <dgm:t>
        <a:bodyPr/>
        <a:lstStyle/>
        <a:p>
          <a:endParaRPr lang="es-EC"/>
        </a:p>
      </dgm:t>
    </dgm:pt>
    <dgm:pt modelId="{844C4611-3383-4AFF-A7C2-97A491B22691}" type="sibTrans" cxnId="{B0A04CB0-537C-4E94-A82E-CA4A90BEC492}">
      <dgm:prSet/>
      <dgm:spPr/>
      <dgm:t>
        <a:bodyPr/>
        <a:lstStyle/>
        <a:p>
          <a:endParaRPr lang="es-EC"/>
        </a:p>
      </dgm:t>
    </dgm:pt>
    <dgm:pt modelId="{A862C01A-B1C1-4F4C-9864-54B7D862E06B}" type="pres">
      <dgm:prSet presAssocID="{1FE21C51-DABF-4270-9933-546DFA51C478}" presName="list" presStyleCnt="0">
        <dgm:presLayoutVars>
          <dgm:dir/>
          <dgm:animLvl val="lvl"/>
        </dgm:presLayoutVars>
      </dgm:prSet>
      <dgm:spPr/>
      <dgm:t>
        <a:bodyPr/>
        <a:lstStyle/>
        <a:p>
          <a:endParaRPr lang="es-EC"/>
        </a:p>
      </dgm:t>
    </dgm:pt>
    <dgm:pt modelId="{0D8D8E8C-D485-4C3D-8E06-0DE505E585F6}" type="pres">
      <dgm:prSet presAssocID="{4CE62CE4-5515-41E6-91B9-52CCE0409173}" presName="posSpace" presStyleCnt="0"/>
      <dgm:spPr/>
      <dgm:t>
        <a:bodyPr/>
        <a:lstStyle/>
        <a:p>
          <a:endParaRPr lang="es-EC"/>
        </a:p>
      </dgm:t>
    </dgm:pt>
    <dgm:pt modelId="{E6BCA6C0-CB9A-48A9-BD73-B1FEA1995F55}" type="pres">
      <dgm:prSet presAssocID="{4CE62CE4-5515-41E6-91B9-52CCE0409173}" presName="vertFlow" presStyleCnt="0"/>
      <dgm:spPr/>
      <dgm:t>
        <a:bodyPr/>
        <a:lstStyle/>
        <a:p>
          <a:endParaRPr lang="es-EC"/>
        </a:p>
      </dgm:t>
    </dgm:pt>
    <dgm:pt modelId="{E1BF3EB5-F560-4E6F-A989-F17A3823B8BF}" type="pres">
      <dgm:prSet presAssocID="{4CE62CE4-5515-41E6-91B9-52CCE0409173}" presName="topSpace" presStyleCnt="0"/>
      <dgm:spPr/>
      <dgm:t>
        <a:bodyPr/>
        <a:lstStyle/>
        <a:p>
          <a:endParaRPr lang="es-EC"/>
        </a:p>
      </dgm:t>
    </dgm:pt>
    <dgm:pt modelId="{43679573-7670-49D0-BD7F-08428C87CE6C}" type="pres">
      <dgm:prSet presAssocID="{4CE62CE4-5515-41E6-91B9-52CCE0409173}" presName="firstComp" presStyleCnt="0"/>
      <dgm:spPr/>
      <dgm:t>
        <a:bodyPr/>
        <a:lstStyle/>
        <a:p>
          <a:endParaRPr lang="es-EC"/>
        </a:p>
      </dgm:t>
    </dgm:pt>
    <dgm:pt modelId="{27B9D250-4FF5-4C7D-BB27-B5D1474C57D8}" type="pres">
      <dgm:prSet presAssocID="{4CE62CE4-5515-41E6-91B9-52CCE0409173}" presName="firstChild" presStyleLbl="bgAccFollowNode1" presStyleIdx="0" presStyleCnt="1"/>
      <dgm:spPr/>
      <dgm:t>
        <a:bodyPr/>
        <a:lstStyle/>
        <a:p>
          <a:endParaRPr lang="es-EC"/>
        </a:p>
      </dgm:t>
    </dgm:pt>
    <dgm:pt modelId="{8BA3FD9D-F5AF-4067-A743-77895DC5A9EE}" type="pres">
      <dgm:prSet presAssocID="{4CE62CE4-5515-41E6-91B9-52CCE0409173}" presName="firstChildTx" presStyleLbl="bgAccFollowNode1" presStyleIdx="0" presStyleCnt="1">
        <dgm:presLayoutVars>
          <dgm:bulletEnabled val="1"/>
        </dgm:presLayoutVars>
      </dgm:prSet>
      <dgm:spPr/>
      <dgm:t>
        <a:bodyPr/>
        <a:lstStyle/>
        <a:p>
          <a:endParaRPr lang="es-EC"/>
        </a:p>
      </dgm:t>
    </dgm:pt>
    <dgm:pt modelId="{768A4E74-3D1D-4F36-A2B2-9BBC1F6772BE}" type="pres">
      <dgm:prSet presAssocID="{4CE62CE4-5515-41E6-91B9-52CCE0409173}" presName="negSpace" presStyleCnt="0"/>
      <dgm:spPr/>
      <dgm:t>
        <a:bodyPr/>
        <a:lstStyle/>
        <a:p>
          <a:endParaRPr lang="es-EC"/>
        </a:p>
      </dgm:t>
    </dgm:pt>
    <dgm:pt modelId="{B9CF8D59-1A5B-4824-99A6-E3EDEA1654C8}" type="pres">
      <dgm:prSet presAssocID="{4CE62CE4-5515-41E6-91B9-52CCE0409173}" presName="circle" presStyleLbl="node1" presStyleIdx="0" presStyleCnt="1"/>
      <dgm:spPr/>
      <dgm:t>
        <a:bodyPr/>
        <a:lstStyle/>
        <a:p>
          <a:endParaRPr lang="es-EC"/>
        </a:p>
      </dgm:t>
    </dgm:pt>
  </dgm:ptLst>
  <dgm:cxnLst>
    <dgm:cxn modelId="{61D0FCC2-90B4-4D48-95C7-99A159EA3F9D}" type="presOf" srcId="{4162F89A-DA73-45B5-86D7-9AFCBCA1F9F0}" destId="{27B9D250-4FF5-4C7D-BB27-B5D1474C57D8}" srcOrd="0" destOrd="0" presId="urn:microsoft.com/office/officeart/2005/8/layout/hList9"/>
    <dgm:cxn modelId="{AC4009AC-E8AB-4D70-8166-3E65FDF32B83}" srcId="{1FE21C51-DABF-4270-9933-546DFA51C478}" destId="{4CE62CE4-5515-41E6-91B9-52CCE0409173}" srcOrd="0" destOrd="0" parTransId="{9448B57C-0EC6-4002-8919-6A442B95CBBD}" sibTransId="{773DEFC6-DD22-4715-A527-EFE0660F9AD2}"/>
    <dgm:cxn modelId="{E248786A-73F1-4654-96B9-6C0E652385B2}" type="presOf" srcId="{4CE62CE4-5515-41E6-91B9-52CCE0409173}" destId="{B9CF8D59-1A5B-4824-99A6-E3EDEA1654C8}" srcOrd="0" destOrd="0" presId="urn:microsoft.com/office/officeart/2005/8/layout/hList9"/>
    <dgm:cxn modelId="{ADCCAF27-3D15-4E62-AD38-00FE337A95D2}" type="presOf" srcId="{1FE21C51-DABF-4270-9933-546DFA51C478}" destId="{A862C01A-B1C1-4F4C-9864-54B7D862E06B}" srcOrd="0" destOrd="0" presId="urn:microsoft.com/office/officeart/2005/8/layout/hList9"/>
    <dgm:cxn modelId="{9C1AB4C7-0D38-408D-836C-BA3BE663B651}" type="presOf" srcId="{4162F89A-DA73-45B5-86D7-9AFCBCA1F9F0}" destId="{8BA3FD9D-F5AF-4067-A743-77895DC5A9EE}" srcOrd="1" destOrd="0" presId="urn:microsoft.com/office/officeart/2005/8/layout/hList9"/>
    <dgm:cxn modelId="{B0A04CB0-537C-4E94-A82E-CA4A90BEC492}" srcId="{4CE62CE4-5515-41E6-91B9-52CCE0409173}" destId="{4162F89A-DA73-45B5-86D7-9AFCBCA1F9F0}" srcOrd="0" destOrd="0" parTransId="{587DE215-01C8-4E9B-8242-905897449851}" sibTransId="{844C4611-3383-4AFF-A7C2-97A491B22691}"/>
    <dgm:cxn modelId="{E14E79DC-ABF8-4F2E-8E7A-6428B6CEF14B}" type="presParOf" srcId="{A862C01A-B1C1-4F4C-9864-54B7D862E06B}" destId="{0D8D8E8C-D485-4C3D-8E06-0DE505E585F6}" srcOrd="0" destOrd="0" presId="urn:microsoft.com/office/officeart/2005/8/layout/hList9"/>
    <dgm:cxn modelId="{D81DD378-D7C3-48CA-A2B2-0134413F4B3E}" type="presParOf" srcId="{A862C01A-B1C1-4F4C-9864-54B7D862E06B}" destId="{E6BCA6C0-CB9A-48A9-BD73-B1FEA1995F55}" srcOrd="1" destOrd="0" presId="urn:microsoft.com/office/officeart/2005/8/layout/hList9"/>
    <dgm:cxn modelId="{68E0F39C-C3EF-462C-B156-C85499DFB6AA}" type="presParOf" srcId="{E6BCA6C0-CB9A-48A9-BD73-B1FEA1995F55}" destId="{E1BF3EB5-F560-4E6F-A989-F17A3823B8BF}" srcOrd="0" destOrd="0" presId="urn:microsoft.com/office/officeart/2005/8/layout/hList9"/>
    <dgm:cxn modelId="{0383A0F1-B7C5-412D-A1D7-B61937508B9F}" type="presParOf" srcId="{E6BCA6C0-CB9A-48A9-BD73-B1FEA1995F55}" destId="{43679573-7670-49D0-BD7F-08428C87CE6C}" srcOrd="1" destOrd="0" presId="urn:microsoft.com/office/officeart/2005/8/layout/hList9"/>
    <dgm:cxn modelId="{279612B8-8ABD-4AC7-AE63-C28F7143CA43}" type="presParOf" srcId="{43679573-7670-49D0-BD7F-08428C87CE6C}" destId="{27B9D250-4FF5-4C7D-BB27-B5D1474C57D8}" srcOrd="0" destOrd="0" presId="urn:microsoft.com/office/officeart/2005/8/layout/hList9"/>
    <dgm:cxn modelId="{9C7776E7-52F6-4428-8AB0-3DF0739BC895}" type="presParOf" srcId="{43679573-7670-49D0-BD7F-08428C87CE6C}" destId="{8BA3FD9D-F5AF-4067-A743-77895DC5A9EE}" srcOrd="1" destOrd="0" presId="urn:microsoft.com/office/officeart/2005/8/layout/hList9"/>
    <dgm:cxn modelId="{8ACC0643-1213-48DD-AC0D-818D420D1382}" type="presParOf" srcId="{A862C01A-B1C1-4F4C-9864-54B7D862E06B}" destId="{768A4E74-3D1D-4F36-A2B2-9BBC1F6772BE}" srcOrd="2" destOrd="0" presId="urn:microsoft.com/office/officeart/2005/8/layout/hList9"/>
    <dgm:cxn modelId="{0861D4B4-4127-48A8-8D7C-60C8AB66AEF3}" type="presParOf" srcId="{A862C01A-B1C1-4F4C-9864-54B7D862E06B}" destId="{B9CF8D59-1A5B-4824-99A6-E3EDEA1654C8}"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BE7A95-B2F2-453E-B997-CF7404896B55}" type="doc">
      <dgm:prSet loTypeId="urn:microsoft.com/office/officeart/2005/8/layout/vList5" loCatId="list" qsTypeId="urn:microsoft.com/office/officeart/2005/8/quickstyle/3d3" qsCatId="3D" csTypeId="urn:microsoft.com/office/officeart/2005/8/colors/accent2_4" csCatId="accent2" phldr="1"/>
      <dgm:spPr/>
      <dgm:t>
        <a:bodyPr/>
        <a:lstStyle/>
        <a:p>
          <a:endParaRPr lang="es-EC"/>
        </a:p>
      </dgm:t>
    </dgm:pt>
    <dgm:pt modelId="{50D16E1E-4C29-4EB8-8C18-0DE3FD88B87E}">
      <dgm:prSet phldrT="[Texto]"/>
      <dgm:spPr/>
      <dgm:t>
        <a:bodyPr/>
        <a:lstStyle/>
        <a:p>
          <a:pPr algn="l"/>
          <a:r>
            <a:rPr lang="es-ES" b="1" dirty="0" smtClean="0"/>
            <a:t>Demanda Selectiva</a:t>
          </a:r>
          <a:endParaRPr lang="es-EC" b="1" dirty="0"/>
        </a:p>
      </dgm:t>
    </dgm:pt>
    <dgm:pt modelId="{26B67FC8-43C5-44DA-B64E-D29845986C4A}" type="parTrans" cxnId="{E25449DB-FDF4-4B67-92A1-7DD2E3C0A825}">
      <dgm:prSet/>
      <dgm:spPr/>
      <dgm:t>
        <a:bodyPr/>
        <a:lstStyle/>
        <a:p>
          <a:endParaRPr lang="es-EC"/>
        </a:p>
      </dgm:t>
    </dgm:pt>
    <dgm:pt modelId="{D83E2A3E-5539-468B-BAF3-FB307C8ABFE5}" type="sibTrans" cxnId="{E25449DB-FDF4-4B67-92A1-7DD2E3C0A825}">
      <dgm:prSet/>
      <dgm:spPr/>
      <dgm:t>
        <a:bodyPr/>
        <a:lstStyle/>
        <a:p>
          <a:endParaRPr lang="es-EC"/>
        </a:p>
      </dgm:t>
    </dgm:pt>
    <dgm:pt modelId="{2481E2E8-760D-49B5-B2D9-17ED917FD4AE}">
      <dgm:prSet phldrT="[Texto]"/>
      <dgm:spPr/>
      <dgm:t>
        <a:bodyPr/>
        <a:lstStyle/>
        <a:p>
          <a:pPr algn="just"/>
          <a:r>
            <a:rPr lang="es-EC" dirty="0" smtClean="0"/>
            <a:t>Se puede identificar que en su mayoría las empresas tienen una persona encargada de realizar las compras de productos de imprenta.</a:t>
          </a:r>
          <a:endParaRPr lang="es-EC" dirty="0"/>
        </a:p>
      </dgm:t>
    </dgm:pt>
    <dgm:pt modelId="{96971BC1-0643-4F82-BC78-C73ECBCB5D41}" type="parTrans" cxnId="{1620F538-E4C0-4789-902F-151796619D85}">
      <dgm:prSet/>
      <dgm:spPr/>
      <dgm:t>
        <a:bodyPr/>
        <a:lstStyle/>
        <a:p>
          <a:endParaRPr lang="es-EC"/>
        </a:p>
      </dgm:t>
    </dgm:pt>
    <dgm:pt modelId="{34671259-98D8-4163-AEE7-D4EF80D8B0C6}" type="sibTrans" cxnId="{1620F538-E4C0-4789-902F-151796619D85}">
      <dgm:prSet/>
      <dgm:spPr/>
      <dgm:t>
        <a:bodyPr/>
        <a:lstStyle/>
        <a:p>
          <a:endParaRPr lang="es-EC"/>
        </a:p>
      </dgm:t>
    </dgm:pt>
    <dgm:pt modelId="{1DC977F1-A9F3-46B8-BD7F-97A97A34AD23}">
      <dgm:prSet phldrT="[Texto]"/>
      <dgm:spPr/>
      <dgm:t>
        <a:bodyPr/>
        <a:lstStyle/>
        <a:p>
          <a:pPr algn="just"/>
          <a:r>
            <a:rPr lang="es-EC" dirty="0" smtClean="0"/>
            <a:t>Las razones por las que prefieren a su proveedor son principalmente: precio; tiempo; calidad y diseño. La frecuencia de compra es mensual y trimestral, y existe un promedio mensual de compra de entre $1 a $600 con un 77% y un 14,1% más de $900.</a:t>
          </a:r>
          <a:endParaRPr lang="es-EC" dirty="0"/>
        </a:p>
      </dgm:t>
    </dgm:pt>
    <dgm:pt modelId="{FF8E8F80-CB7F-4324-ADA2-E4E7B2FE7020}" type="parTrans" cxnId="{377AB2B3-3F10-421D-B6B3-C711759DDAA8}">
      <dgm:prSet/>
      <dgm:spPr/>
      <dgm:t>
        <a:bodyPr/>
        <a:lstStyle/>
        <a:p>
          <a:endParaRPr lang="es-EC"/>
        </a:p>
      </dgm:t>
    </dgm:pt>
    <dgm:pt modelId="{BDD19406-C5A6-4757-8E76-4F836602CA28}" type="sibTrans" cxnId="{377AB2B3-3F10-421D-B6B3-C711759DDAA8}">
      <dgm:prSet/>
      <dgm:spPr/>
      <dgm:t>
        <a:bodyPr/>
        <a:lstStyle/>
        <a:p>
          <a:endParaRPr lang="es-EC"/>
        </a:p>
      </dgm:t>
    </dgm:pt>
    <dgm:pt modelId="{7DA8BB7C-0D20-4023-90A9-1CBC201CD53D}">
      <dgm:prSet/>
      <dgm:spPr/>
      <dgm:t>
        <a:bodyPr/>
        <a:lstStyle/>
        <a:p>
          <a:pPr algn="just"/>
          <a:r>
            <a:rPr lang="es-EC" dirty="0" smtClean="0"/>
            <a:t>Con un 49,2% los productos que más se adquieren son documentos de la empresa seguido por un 27,7% documentos legales, las empresas tienen mayoritariamente entre 2 y 3 proveedores de imprenta y prefieren obtener información mediante el internet y visita de promotores.</a:t>
          </a:r>
          <a:endParaRPr lang="es-EC" dirty="0"/>
        </a:p>
      </dgm:t>
    </dgm:pt>
    <dgm:pt modelId="{F4F50416-2B4F-49C6-8860-AB95536ECE60}" type="parTrans" cxnId="{6BD05F82-8DA0-4069-ABAC-196503285A50}">
      <dgm:prSet/>
      <dgm:spPr/>
      <dgm:t>
        <a:bodyPr/>
        <a:lstStyle/>
        <a:p>
          <a:endParaRPr lang="es-EC"/>
        </a:p>
      </dgm:t>
    </dgm:pt>
    <dgm:pt modelId="{7BC72FD0-C38A-465B-8C9D-5652DE93A10E}" type="sibTrans" cxnId="{6BD05F82-8DA0-4069-ABAC-196503285A50}">
      <dgm:prSet/>
      <dgm:spPr/>
      <dgm:t>
        <a:bodyPr/>
        <a:lstStyle/>
        <a:p>
          <a:endParaRPr lang="es-EC"/>
        </a:p>
      </dgm:t>
    </dgm:pt>
    <dgm:pt modelId="{89826D31-36B7-41F7-B8E4-313CE6EDD06D}" type="pres">
      <dgm:prSet presAssocID="{42BE7A95-B2F2-453E-B997-CF7404896B55}" presName="Name0" presStyleCnt="0">
        <dgm:presLayoutVars>
          <dgm:dir/>
          <dgm:animLvl val="lvl"/>
          <dgm:resizeHandles val="exact"/>
        </dgm:presLayoutVars>
      </dgm:prSet>
      <dgm:spPr/>
      <dgm:t>
        <a:bodyPr/>
        <a:lstStyle/>
        <a:p>
          <a:endParaRPr lang="es-EC"/>
        </a:p>
      </dgm:t>
    </dgm:pt>
    <dgm:pt modelId="{845D185E-86CB-4529-B1AD-C328BC790625}" type="pres">
      <dgm:prSet presAssocID="{50D16E1E-4C29-4EB8-8C18-0DE3FD88B87E}" presName="linNode" presStyleCnt="0"/>
      <dgm:spPr/>
      <dgm:t>
        <a:bodyPr/>
        <a:lstStyle/>
        <a:p>
          <a:endParaRPr lang="es-EC"/>
        </a:p>
      </dgm:t>
    </dgm:pt>
    <dgm:pt modelId="{ECF4AD4B-69F1-4275-9817-E139C357B971}" type="pres">
      <dgm:prSet presAssocID="{50D16E1E-4C29-4EB8-8C18-0DE3FD88B87E}" presName="parentText" presStyleLbl="node1" presStyleIdx="0" presStyleCnt="1">
        <dgm:presLayoutVars>
          <dgm:chMax val="1"/>
          <dgm:bulletEnabled val="1"/>
        </dgm:presLayoutVars>
      </dgm:prSet>
      <dgm:spPr/>
      <dgm:t>
        <a:bodyPr/>
        <a:lstStyle/>
        <a:p>
          <a:endParaRPr lang="es-EC"/>
        </a:p>
      </dgm:t>
    </dgm:pt>
    <dgm:pt modelId="{000E2816-2166-43A6-8ECA-3AD92C26D9F0}" type="pres">
      <dgm:prSet presAssocID="{50D16E1E-4C29-4EB8-8C18-0DE3FD88B87E}" presName="descendantText" presStyleLbl="alignAccFollowNode1" presStyleIdx="0" presStyleCnt="1">
        <dgm:presLayoutVars>
          <dgm:bulletEnabled val="1"/>
        </dgm:presLayoutVars>
      </dgm:prSet>
      <dgm:spPr/>
      <dgm:t>
        <a:bodyPr/>
        <a:lstStyle/>
        <a:p>
          <a:endParaRPr lang="es-EC"/>
        </a:p>
      </dgm:t>
    </dgm:pt>
  </dgm:ptLst>
  <dgm:cxnLst>
    <dgm:cxn modelId="{DC3917EC-31FE-4074-992D-2BCFFA008D0B}" type="presOf" srcId="{1DC977F1-A9F3-46B8-BD7F-97A97A34AD23}" destId="{000E2816-2166-43A6-8ECA-3AD92C26D9F0}" srcOrd="0" destOrd="1" presId="urn:microsoft.com/office/officeart/2005/8/layout/vList5"/>
    <dgm:cxn modelId="{4E45D4D5-8D82-4510-AD4C-2D26363E7EE5}" type="presOf" srcId="{42BE7A95-B2F2-453E-B997-CF7404896B55}" destId="{89826D31-36B7-41F7-B8E4-313CE6EDD06D}" srcOrd="0" destOrd="0" presId="urn:microsoft.com/office/officeart/2005/8/layout/vList5"/>
    <dgm:cxn modelId="{6BD05F82-8DA0-4069-ABAC-196503285A50}" srcId="{50D16E1E-4C29-4EB8-8C18-0DE3FD88B87E}" destId="{7DA8BB7C-0D20-4023-90A9-1CBC201CD53D}" srcOrd="2" destOrd="0" parTransId="{F4F50416-2B4F-49C6-8860-AB95536ECE60}" sibTransId="{7BC72FD0-C38A-465B-8C9D-5652DE93A10E}"/>
    <dgm:cxn modelId="{E25449DB-FDF4-4B67-92A1-7DD2E3C0A825}" srcId="{42BE7A95-B2F2-453E-B997-CF7404896B55}" destId="{50D16E1E-4C29-4EB8-8C18-0DE3FD88B87E}" srcOrd="0" destOrd="0" parTransId="{26B67FC8-43C5-44DA-B64E-D29845986C4A}" sibTransId="{D83E2A3E-5539-468B-BAF3-FB307C8ABFE5}"/>
    <dgm:cxn modelId="{C05CC97C-73F0-4371-BB3F-73480F255F40}" type="presOf" srcId="{2481E2E8-760D-49B5-B2D9-17ED917FD4AE}" destId="{000E2816-2166-43A6-8ECA-3AD92C26D9F0}" srcOrd="0" destOrd="0" presId="urn:microsoft.com/office/officeart/2005/8/layout/vList5"/>
    <dgm:cxn modelId="{1620F538-E4C0-4789-902F-151796619D85}" srcId="{50D16E1E-4C29-4EB8-8C18-0DE3FD88B87E}" destId="{2481E2E8-760D-49B5-B2D9-17ED917FD4AE}" srcOrd="0" destOrd="0" parTransId="{96971BC1-0643-4F82-BC78-C73ECBCB5D41}" sibTransId="{34671259-98D8-4163-AEE7-D4EF80D8B0C6}"/>
    <dgm:cxn modelId="{377AB2B3-3F10-421D-B6B3-C711759DDAA8}" srcId="{50D16E1E-4C29-4EB8-8C18-0DE3FD88B87E}" destId="{1DC977F1-A9F3-46B8-BD7F-97A97A34AD23}" srcOrd="1" destOrd="0" parTransId="{FF8E8F80-CB7F-4324-ADA2-E4E7B2FE7020}" sibTransId="{BDD19406-C5A6-4757-8E76-4F836602CA28}"/>
    <dgm:cxn modelId="{FF8CD63E-A8A4-43ED-8EF4-E66AEB887877}" type="presOf" srcId="{50D16E1E-4C29-4EB8-8C18-0DE3FD88B87E}" destId="{ECF4AD4B-69F1-4275-9817-E139C357B971}" srcOrd="0" destOrd="0" presId="urn:microsoft.com/office/officeart/2005/8/layout/vList5"/>
    <dgm:cxn modelId="{4E446706-95E4-4B9F-B019-8855FF901927}" type="presOf" srcId="{7DA8BB7C-0D20-4023-90A9-1CBC201CD53D}" destId="{000E2816-2166-43A6-8ECA-3AD92C26D9F0}" srcOrd="0" destOrd="2" presId="urn:microsoft.com/office/officeart/2005/8/layout/vList5"/>
    <dgm:cxn modelId="{A62962FE-9B14-4780-8753-95725192190B}" type="presParOf" srcId="{89826D31-36B7-41F7-B8E4-313CE6EDD06D}" destId="{845D185E-86CB-4529-B1AD-C328BC790625}" srcOrd="0" destOrd="0" presId="urn:microsoft.com/office/officeart/2005/8/layout/vList5"/>
    <dgm:cxn modelId="{47D13977-1585-4B24-A22E-377B603F77A5}" type="presParOf" srcId="{845D185E-86CB-4529-B1AD-C328BC790625}" destId="{ECF4AD4B-69F1-4275-9817-E139C357B971}" srcOrd="0" destOrd="0" presId="urn:microsoft.com/office/officeart/2005/8/layout/vList5"/>
    <dgm:cxn modelId="{E38FF022-1FC9-45D8-9C2F-8B5C43204F13}" type="presParOf" srcId="{845D185E-86CB-4529-B1AD-C328BC790625}" destId="{000E2816-2166-43A6-8ECA-3AD92C26D9F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67E8F6-13CC-47B7-85E0-06FCF6957504}" type="doc">
      <dgm:prSet loTypeId="urn:microsoft.com/office/officeart/2008/layout/PictureStrips" loCatId="list" qsTypeId="urn:microsoft.com/office/officeart/2005/8/quickstyle/3d2" qsCatId="3D" csTypeId="urn:microsoft.com/office/officeart/2005/8/colors/accent1_2" csCatId="accent1" phldr="1"/>
      <dgm:spPr/>
    </dgm:pt>
    <dgm:pt modelId="{DE457E4B-1308-4F5E-8688-F30EAABC068F}">
      <dgm:prSet phldrT="[Texto]"/>
      <dgm:spPr/>
      <dgm:t>
        <a:bodyPr/>
        <a:lstStyle/>
        <a:p>
          <a:pPr algn="l"/>
          <a:r>
            <a:rPr lang="es-ES" b="1" i="1" u="none" dirty="0" smtClean="0"/>
            <a:t>Pequeñas empresas</a:t>
          </a:r>
        </a:p>
        <a:p>
          <a:pPr algn="just"/>
          <a:r>
            <a:rPr lang="es-EC" b="0" dirty="0" smtClean="0"/>
            <a:t>Empresas privadas, ubicadas en Quito, principalmente al norte de la ciudad, la decisión de compra la realiza un funcionario a cargo influenciado por el precio, con una frecuencia de compra trimestral principalmente de documentos legales de la empresa y un promedio mensual de hasta $300</a:t>
          </a:r>
          <a:endParaRPr lang="es-EC" b="0" dirty="0"/>
        </a:p>
      </dgm:t>
    </dgm:pt>
    <dgm:pt modelId="{9452D1E6-8310-4671-A358-D73F86724C17}" type="parTrans" cxnId="{5B1AA4E0-3DC1-4DCC-9D42-E65538E4A503}">
      <dgm:prSet/>
      <dgm:spPr/>
      <dgm:t>
        <a:bodyPr/>
        <a:lstStyle/>
        <a:p>
          <a:endParaRPr lang="es-EC"/>
        </a:p>
      </dgm:t>
    </dgm:pt>
    <dgm:pt modelId="{6DE6A4EE-1D84-47C5-9C3E-3C234893D9C3}" type="sibTrans" cxnId="{5B1AA4E0-3DC1-4DCC-9D42-E65538E4A503}">
      <dgm:prSet/>
      <dgm:spPr/>
      <dgm:t>
        <a:bodyPr/>
        <a:lstStyle/>
        <a:p>
          <a:endParaRPr lang="es-EC"/>
        </a:p>
      </dgm:t>
    </dgm:pt>
    <dgm:pt modelId="{BAC18C1B-A22A-436E-A324-E5ED694346ED}">
      <dgm:prSet phldrT="[Texto]"/>
      <dgm:spPr/>
      <dgm:t>
        <a:bodyPr/>
        <a:lstStyle/>
        <a:p>
          <a:pPr algn="l"/>
          <a:r>
            <a:rPr lang="es-ES" b="1" i="1" dirty="0" smtClean="0"/>
            <a:t>Medianas empresas</a:t>
          </a:r>
          <a:endParaRPr lang="es-EC" b="1" i="1" dirty="0" smtClean="0"/>
        </a:p>
        <a:p>
          <a:pPr algn="just"/>
          <a:r>
            <a:rPr lang="es-EC" dirty="0" smtClean="0"/>
            <a:t>La decisión de compra la realiza un funcionario a cargo influenciado por el tiempo de entrega, precio y calidad, con una frecuencia de compra mensual principalmente de documentos de la empresa y documentos legales, con un promedio mensual de entre $301 hasta $600</a:t>
          </a:r>
          <a:endParaRPr lang="es-EC" dirty="0"/>
        </a:p>
      </dgm:t>
    </dgm:pt>
    <dgm:pt modelId="{F20DD8F6-9474-4FEB-9C57-08C63B9B21B2}" type="parTrans" cxnId="{2B567400-DE19-48A3-BE67-F84DAD4AA84B}">
      <dgm:prSet/>
      <dgm:spPr/>
      <dgm:t>
        <a:bodyPr/>
        <a:lstStyle/>
        <a:p>
          <a:endParaRPr lang="es-EC"/>
        </a:p>
      </dgm:t>
    </dgm:pt>
    <dgm:pt modelId="{7556D3CA-D879-4D8A-AF76-F96ADE7EC35C}" type="sibTrans" cxnId="{2B567400-DE19-48A3-BE67-F84DAD4AA84B}">
      <dgm:prSet/>
      <dgm:spPr/>
      <dgm:t>
        <a:bodyPr/>
        <a:lstStyle/>
        <a:p>
          <a:endParaRPr lang="es-EC"/>
        </a:p>
      </dgm:t>
    </dgm:pt>
    <dgm:pt modelId="{073BA061-2480-4E1E-8039-37B2AD774B59}">
      <dgm:prSet phldrT="[Texto]"/>
      <dgm:spPr/>
      <dgm:t>
        <a:bodyPr/>
        <a:lstStyle/>
        <a:p>
          <a:pPr algn="l"/>
          <a:r>
            <a:rPr lang="es-ES" b="1" i="1" u="none" dirty="0" smtClean="0"/>
            <a:t>Grandes empresas</a:t>
          </a:r>
        </a:p>
        <a:p>
          <a:pPr algn="just"/>
          <a:r>
            <a:rPr lang="es-EC" dirty="0" smtClean="0"/>
            <a:t>La decisión de compra está a cargo de un departamento asignado influenciado por el diseño y el tiempo de entrega, con una frecuencia de compra mensual principalmente de documentos de la empresa y material publicitario, con un promedio mensual  mayor a $900.</a:t>
          </a:r>
          <a:endParaRPr lang="es-EC" dirty="0"/>
        </a:p>
      </dgm:t>
    </dgm:pt>
    <dgm:pt modelId="{0C7A4374-07D0-4316-A8FE-42DA8F064DF2}" type="parTrans" cxnId="{9816D6FC-F886-4071-BA21-27E1CEC4940E}">
      <dgm:prSet/>
      <dgm:spPr/>
      <dgm:t>
        <a:bodyPr/>
        <a:lstStyle/>
        <a:p>
          <a:endParaRPr lang="es-EC"/>
        </a:p>
      </dgm:t>
    </dgm:pt>
    <dgm:pt modelId="{E253AFC2-30FB-4119-8015-454DDFB8D34A}" type="sibTrans" cxnId="{9816D6FC-F886-4071-BA21-27E1CEC4940E}">
      <dgm:prSet/>
      <dgm:spPr/>
      <dgm:t>
        <a:bodyPr/>
        <a:lstStyle/>
        <a:p>
          <a:endParaRPr lang="es-EC"/>
        </a:p>
      </dgm:t>
    </dgm:pt>
    <dgm:pt modelId="{DFDF1CB5-D7D2-4E64-948C-A4962FE0FF8C}" type="pres">
      <dgm:prSet presAssocID="{FD67E8F6-13CC-47B7-85E0-06FCF6957504}" presName="Name0" presStyleCnt="0">
        <dgm:presLayoutVars>
          <dgm:dir/>
          <dgm:resizeHandles val="exact"/>
        </dgm:presLayoutVars>
      </dgm:prSet>
      <dgm:spPr/>
    </dgm:pt>
    <dgm:pt modelId="{2AA52567-4B2A-4DB0-A8A7-BD0D01ACA18D}" type="pres">
      <dgm:prSet presAssocID="{DE457E4B-1308-4F5E-8688-F30EAABC068F}" presName="composite" presStyleCnt="0"/>
      <dgm:spPr/>
    </dgm:pt>
    <dgm:pt modelId="{0CD4E2C9-4682-4F4D-B007-E90B7DBD6E1C}" type="pres">
      <dgm:prSet presAssocID="{DE457E4B-1308-4F5E-8688-F30EAABC068F}" presName="rect1" presStyleLbl="trAlignAcc1" presStyleIdx="0" presStyleCnt="3">
        <dgm:presLayoutVars>
          <dgm:bulletEnabled val="1"/>
        </dgm:presLayoutVars>
      </dgm:prSet>
      <dgm:spPr/>
      <dgm:t>
        <a:bodyPr/>
        <a:lstStyle/>
        <a:p>
          <a:endParaRPr lang="es-EC"/>
        </a:p>
      </dgm:t>
    </dgm:pt>
    <dgm:pt modelId="{D17E9E3E-EF58-4F3C-A11E-FBDA9BE9BB95}" type="pres">
      <dgm:prSet presAssocID="{DE457E4B-1308-4F5E-8688-F30EAABC068F}" presName="rect2" presStyleLbl="fgImgPlace1" presStyleIdx="0" presStyleCnt="3"/>
      <dgm:spPr>
        <a:blipFill rotWithShape="1">
          <a:blip xmlns:r="http://schemas.openxmlformats.org/officeDocument/2006/relationships" r:embed="rId1"/>
          <a:stretch>
            <a:fillRect/>
          </a:stretch>
        </a:blipFill>
      </dgm:spPr>
    </dgm:pt>
    <dgm:pt modelId="{840CD588-DCE6-46B0-B472-66EEF3F4A839}" type="pres">
      <dgm:prSet presAssocID="{6DE6A4EE-1D84-47C5-9C3E-3C234893D9C3}" presName="sibTrans" presStyleCnt="0"/>
      <dgm:spPr/>
    </dgm:pt>
    <dgm:pt modelId="{ABEF45E3-C1D0-4E56-887A-1CD142C42333}" type="pres">
      <dgm:prSet presAssocID="{BAC18C1B-A22A-436E-A324-E5ED694346ED}" presName="composite" presStyleCnt="0"/>
      <dgm:spPr/>
    </dgm:pt>
    <dgm:pt modelId="{B063D7A3-F064-43A3-B869-D7DFBE51C269}" type="pres">
      <dgm:prSet presAssocID="{BAC18C1B-A22A-436E-A324-E5ED694346ED}" presName="rect1" presStyleLbl="trAlignAcc1" presStyleIdx="1" presStyleCnt="3">
        <dgm:presLayoutVars>
          <dgm:bulletEnabled val="1"/>
        </dgm:presLayoutVars>
      </dgm:prSet>
      <dgm:spPr/>
      <dgm:t>
        <a:bodyPr/>
        <a:lstStyle/>
        <a:p>
          <a:endParaRPr lang="es-EC"/>
        </a:p>
      </dgm:t>
    </dgm:pt>
    <dgm:pt modelId="{0BC92F88-D4EF-4E67-B50F-C620E27ED52F}" type="pres">
      <dgm:prSet presAssocID="{BAC18C1B-A22A-436E-A324-E5ED694346ED}" presName="rect2" presStyleLbl="fgImgPlace1" presStyleIdx="1" presStyleCnt="3"/>
      <dgm:spPr>
        <a:blipFill rotWithShape="1">
          <a:blip xmlns:r="http://schemas.openxmlformats.org/officeDocument/2006/relationships" r:embed="rId2"/>
          <a:stretch>
            <a:fillRect/>
          </a:stretch>
        </a:blipFill>
      </dgm:spPr>
    </dgm:pt>
    <dgm:pt modelId="{98347E51-32B9-4626-8D43-5B7E8303CB50}" type="pres">
      <dgm:prSet presAssocID="{7556D3CA-D879-4D8A-AF76-F96ADE7EC35C}" presName="sibTrans" presStyleCnt="0"/>
      <dgm:spPr/>
    </dgm:pt>
    <dgm:pt modelId="{05B93631-2300-4AC8-BB86-9A6FA55857E6}" type="pres">
      <dgm:prSet presAssocID="{073BA061-2480-4E1E-8039-37B2AD774B59}" presName="composite" presStyleCnt="0"/>
      <dgm:spPr/>
    </dgm:pt>
    <dgm:pt modelId="{841A8A03-4FE5-4244-B74A-E926AAC1717C}" type="pres">
      <dgm:prSet presAssocID="{073BA061-2480-4E1E-8039-37B2AD774B59}" presName="rect1" presStyleLbl="trAlignAcc1" presStyleIdx="2" presStyleCnt="3">
        <dgm:presLayoutVars>
          <dgm:bulletEnabled val="1"/>
        </dgm:presLayoutVars>
      </dgm:prSet>
      <dgm:spPr/>
      <dgm:t>
        <a:bodyPr/>
        <a:lstStyle/>
        <a:p>
          <a:endParaRPr lang="es-EC"/>
        </a:p>
      </dgm:t>
    </dgm:pt>
    <dgm:pt modelId="{6FA07D26-AE20-496F-BE4D-296534B18A51}" type="pres">
      <dgm:prSet presAssocID="{073BA061-2480-4E1E-8039-37B2AD774B59}" presName="rect2" presStyleLbl="fgImgPlace1" presStyleIdx="2" presStyleCnt="3"/>
      <dgm:spPr>
        <a:blipFill rotWithShape="1">
          <a:blip xmlns:r="http://schemas.openxmlformats.org/officeDocument/2006/relationships" r:embed="rId3"/>
          <a:stretch>
            <a:fillRect/>
          </a:stretch>
        </a:blipFill>
      </dgm:spPr>
    </dgm:pt>
  </dgm:ptLst>
  <dgm:cxnLst>
    <dgm:cxn modelId="{5B1AA4E0-3DC1-4DCC-9D42-E65538E4A503}" srcId="{FD67E8F6-13CC-47B7-85E0-06FCF6957504}" destId="{DE457E4B-1308-4F5E-8688-F30EAABC068F}" srcOrd="0" destOrd="0" parTransId="{9452D1E6-8310-4671-A358-D73F86724C17}" sibTransId="{6DE6A4EE-1D84-47C5-9C3E-3C234893D9C3}"/>
    <dgm:cxn modelId="{8C147676-8FB8-464E-935A-9487911D87F4}" type="presOf" srcId="{DE457E4B-1308-4F5E-8688-F30EAABC068F}" destId="{0CD4E2C9-4682-4F4D-B007-E90B7DBD6E1C}" srcOrd="0" destOrd="0" presId="urn:microsoft.com/office/officeart/2008/layout/PictureStrips"/>
    <dgm:cxn modelId="{04EA66FA-F576-4FED-8B46-1BFBC242B615}" type="presOf" srcId="{FD67E8F6-13CC-47B7-85E0-06FCF6957504}" destId="{DFDF1CB5-D7D2-4E64-948C-A4962FE0FF8C}" srcOrd="0" destOrd="0" presId="urn:microsoft.com/office/officeart/2008/layout/PictureStrips"/>
    <dgm:cxn modelId="{B7644256-C8CE-48DB-A325-DB4DE6DAB4B5}" type="presOf" srcId="{073BA061-2480-4E1E-8039-37B2AD774B59}" destId="{841A8A03-4FE5-4244-B74A-E926AAC1717C}" srcOrd="0" destOrd="0" presId="urn:microsoft.com/office/officeart/2008/layout/PictureStrips"/>
    <dgm:cxn modelId="{2B567400-DE19-48A3-BE67-F84DAD4AA84B}" srcId="{FD67E8F6-13CC-47B7-85E0-06FCF6957504}" destId="{BAC18C1B-A22A-436E-A324-E5ED694346ED}" srcOrd="1" destOrd="0" parTransId="{F20DD8F6-9474-4FEB-9C57-08C63B9B21B2}" sibTransId="{7556D3CA-D879-4D8A-AF76-F96ADE7EC35C}"/>
    <dgm:cxn modelId="{9816D6FC-F886-4071-BA21-27E1CEC4940E}" srcId="{FD67E8F6-13CC-47B7-85E0-06FCF6957504}" destId="{073BA061-2480-4E1E-8039-37B2AD774B59}" srcOrd="2" destOrd="0" parTransId="{0C7A4374-07D0-4316-A8FE-42DA8F064DF2}" sibTransId="{E253AFC2-30FB-4119-8015-454DDFB8D34A}"/>
    <dgm:cxn modelId="{9379259E-AD3F-4885-ADD3-F6535E0BC256}" type="presOf" srcId="{BAC18C1B-A22A-436E-A324-E5ED694346ED}" destId="{B063D7A3-F064-43A3-B869-D7DFBE51C269}" srcOrd="0" destOrd="0" presId="urn:microsoft.com/office/officeart/2008/layout/PictureStrips"/>
    <dgm:cxn modelId="{20F481FD-7BC3-4D6D-8786-BD8AF91101BD}" type="presParOf" srcId="{DFDF1CB5-D7D2-4E64-948C-A4962FE0FF8C}" destId="{2AA52567-4B2A-4DB0-A8A7-BD0D01ACA18D}" srcOrd="0" destOrd="0" presId="urn:microsoft.com/office/officeart/2008/layout/PictureStrips"/>
    <dgm:cxn modelId="{ED12BE3F-2034-4740-AE34-0FB937641614}" type="presParOf" srcId="{2AA52567-4B2A-4DB0-A8A7-BD0D01ACA18D}" destId="{0CD4E2C9-4682-4F4D-B007-E90B7DBD6E1C}" srcOrd="0" destOrd="0" presId="urn:microsoft.com/office/officeart/2008/layout/PictureStrips"/>
    <dgm:cxn modelId="{64B7E6F4-0926-4533-A5C1-54EDEEE66C47}" type="presParOf" srcId="{2AA52567-4B2A-4DB0-A8A7-BD0D01ACA18D}" destId="{D17E9E3E-EF58-4F3C-A11E-FBDA9BE9BB95}" srcOrd="1" destOrd="0" presId="urn:microsoft.com/office/officeart/2008/layout/PictureStrips"/>
    <dgm:cxn modelId="{5379B5C2-8BDC-44AB-99E2-7E24DAA35311}" type="presParOf" srcId="{DFDF1CB5-D7D2-4E64-948C-A4962FE0FF8C}" destId="{840CD588-DCE6-46B0-B472-66EEF3F4A839}" srcOrd="1" destOrd="0" presId="urn:microsoft.com/office/officeart/2008/layout/PictureStrips"/>
    <dgm:cxn modelId="{9D363F37-34B4-4711-B369-15F847E74F5F}" type="presParOf" srcId="{DFDF1CB5-D7D2-4E64-948C-A4962FE0FF8C}" destId="{ABEF45E3-C1D0-4E56-887A-1CD142C42333}" srcOrd="2" destOrd="0" presId="urn:microsoft.com/office/officeart/2008/layout/PictureStrips"/>
    <dgm:cxn modelId="{AA8170B2-8138-46BA-8A7F-DE32539BB282}" type="presParOf" srcId="{ABEF45E3-C1D0-4E56-887A-1CD142C42333}" destId="{B063D7A3-F064-43A3-B869-D7DFBE51C269}" srcOrd="0" destOrd="0" presId="urn:microsoft.com/office/officeart/2008/layout/PictureStrips"/>
    <dgm:cxn modelId="{DBAFEE78-B486-4EED-A73A-C4B635BC5DAA}" type="presParOf" srcId="{ABEF45E3-C1D0-4E56-887A-1CD142C42333}" destId="{0BC92F88-D4EF-4E67-B50F-C620E27ED52F}" srcOrd="1" destOrd="0" presId="urn:microsoft.com/office/officeart/2008/layout/PictureStrips"/>
    <dgm:cxn modelId="{3F3F498F-83D0-47FC-8794-E2454446094C}" type="presParOf" srcId="{DFDF1CB5-D7D2-4E64-948C-A4962FE0FF8C}" destId="{98347E51-32B9-4626-8D43-5B7E8303CB50}" srcOrd="3" destOrd="0" presId="urn:microsoft.com/office/officeart/2008/layout/PictureStrips"/>
    <dgm:cxn modelId="{ED009B40-B890-4AC2-BFE6-1C1D250E414D}" type="presParOf" srcId="{DFDF1CB5-D7D2-4E64-948C-A4962FE0FF8C}" destId="{05B93631-2300-4AC8-BB86-9A6FA55857E6}" srcOrd="4" destOrd="0" presId="urn:microsoft.com/office/officeart/2008/layout/PictureStrips"/>
    <dgm:cxn modelId="{18A583D6-8EA3-48A5-BB72-32620D73F8D3}" type="presParOf" srcId="{05B93631-2300-4AC8-BB86-9A6FA55857E6}" destId="{841A8A03-4FE5-4244-B74A-E926AAC1717C}" srcOrd="0" destOrd="0" presId="urn:microsoft.com/office/officeart/2008/layout/PictureStrips"/>
    <dgm:cxn modelId="{F2F02CC5-E1F4-4B7D-A07A-161CDB043467}" type="presParOf" srcId="{05B93631-2300-4AC8-BB86-9A6FA55857E6}" destId="{6FA07D26-AE20-496F-BE4D-296534B18A51}"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09CC20-782D-48C2-8F65-5462FCD44B95}" type="doc">
      <dgm:prSet loTypeId="urn:microsoft.com/office/officeart/2005/8/layout/list1" loCatId="list" qsTypeId="urn:microsoft.com/office/officeart/2005/8/quickstyle/3d3" qsCatId="3D" csTypeId="urn:microsoft.com/office/officeart/2005/8/colors/accent2_4" csCatId="accent2" phldr="1"/>
      <dgm:spPr/>
      <dgm:t>
        <a:bodyPr/>
        <a:lstStyle/>
        <a:p>
          <a:endParaRPr lang="es-EC"/>
        </a:p>
      </dgm:t>
    </dgm:pt>
    <dgm:pt modelId="{6FE81546-B4A7-4DF8-8623-0682D0B056BF}">
      <dgm:prSet phldrT="[Texto]"/>
      <dgm:spPr/>
      <dgm:t>
        <a:bodyPr/>
        <a:lstStyle/>
        <a:p>
          <a:r>
            <a:rPr lang="es-ES" dirty="0" smtClean="0"/>
            <a:t>Segmentos múltiples </a:t>
          </a:r>
          <a:endParaRPr lang="es-EC" dirty="0"/>
        </a:p>
      </dgm:t>
    </dgm:pt>
    <dgm:pt modelId="{A7B1B94E-08AA-40EA-B0A6-6DBDA8E4184D}" type="parTrans" cxnId="{19A9A443-16DB-4E17-8449-E3DD287E7E26}">
      <dgm:prSet/>
      <dgm:spPr/>
      <dgm:t>
        <a:bodyPr/>
        <a:lstStyle/>
        <a:p>
          <a:endParaRPr lang="es-EC"/>
        </a:p>
      </dgm:t>
    </dgm:pt>
    <dgm:pt modelId="{1F245A32-31CC-4C1F-8CE6-16F65D9F0F08}" type="sibTrans" cxnId="{19A9A443-16DB-4E17-8449-E3DD287E7E26}">
      <dgm:prSet/>
      <dgm:spPr/>
      <dgm:t>
        <a:bodyPr/>
        <a:lstStyle/>
        <a:p>
          <a:endParaRPr lang="es-EC"/>
        </a:p>
      </dgm:t>
    </dgm:pt>
    <dgm:pt modelId="{D86EE702-D4E7-4AA6-80D6-D305CB6B5278}">
      <dgm:prSet phldrT="[Texto]"/>
      <dgm:spPr/>
      <dgm:t>
        <a:bodyPr/>
        <a:lstStyle/>
        <a:p>
          <a:r>
            <a:rPr lang="es-EC" dirty="0" smtClean="0"/>
            <a:t>Dos mercados meta o más grupos de clientes potenciales </a:t>
          </a:r>
          <a:endParaRPr lang="es-EC" dirty="0"/>
        </a:p>
      </dgm:t>
    </dgm:pt>
    <dgm:pt modelId="{4B6B40F3-A18D-4131-95CE-3A4734E4C4F0}" type="parTrans" cxnId="{91F773F6-D4A7-4CBA-B133-6333CC73ED80}">
      <dgm:prSet/>
      <dgm:spPr/>
      <dgm:t>
        <a:bodyPr/>
        <a:lstStyle/>
        <a:p>
          <a:endParaRPr lang="es-EC"/>
        </a:p>
      </dgm:t>
    </dgm:pt>
    <dgm:pt modelId="{3C4A79C8-E3A3-43A9-A1BD-04A2A837E609}" type="sibTrans" cxnId="{91F773F6-D4A7-4CBA-B133-6333CC73ED80}">
      <dgm:prSet/>
      <dgm:spPr/>
      <dgm:t>
        <a:bodyPr/>
        <a:lstStyle/>
        <a:p>
          <a:endParaRPr lang="es-EC"/>
        </a:p>
      </dgm:t>
    </dgm:pt>
    <dgm:pt modelId="{6B797ECB-013F-47F9-A746-19B1C5F66B96}">
      <dgm:prSet phldrT="[Texto]"/>
      <dgm:spPr/>
      <dgm:t>
        <a:bodyPr/>
        <a:lstStyle/>
        <a:p>
          <a:r>
            <a:rPr lang="es-ES" dirty="0" smtClean="0"/>
            <a:t>Mezcla de mercadotecnia para cada segmento </a:t>
          </a:r>
          <a:endParaRPr lang="es-EC" dirty="0"/>
        </a:p>
      </dgm:t>
    </dgm:pt>
    <dgm:pt modelId="{DF0AE498-FE2A-4372-AFC8-6E8584D9DC9C}" type="parTrans" cxnId="{E3C4CC18-ED8D-4C71-8B22-1D70B6AF31CD}">
      <dgm:prSet/>
      <dgm:spPr/>
      <dgm:t>
        <a:bodyPr/>
        <a:lstStyle/>
        <a:p>
          <a:endParaRPr lang="es-EC"/>
        </a:p>
      </dgm:t>
    </dgm:pt>
    <dgm:pt modelId="{ED37C99B-8E93-445F-AB03-B6F9E8EDF6D7}" type="sibTrans" cxnId="{E3C4CC18-ED8D-4C71-8B22-1D70B6AF31CD}">
      <dgm:prSet/>
      <dgm:spPr/>
      <dgm:t>
        <a:bodyPr/>
        <a:lstStyle/>
        <a:p>
          <a:endParaRPr lang="es-EC"/>
        </a:p>
      </dgm:t>
    </dgm:pt>
    <dgm:pt modelId="{ABFA665E-B623-44B4-8E2E-11A4046C866B}">
      <dgm:prSet phldrT="[Texto]"/>
      <dgm:spPr/>
      <dgm:t>
        <a:bodyPr/>
        <a:lstStyle/>
        <a:p>
          <a:r>
            <a:rPr lang="es-EC" dirty="0" smtClean="0"/>
            <a:t>Producto  distintos, precios diferenciados.</a:t>
          </a:r>
        </a:p>
        <a:p>
          <a:endParaRPr lang="es-EC" dirty="0"/>
        </a:p>
      </dgm:t>
    </dgm:pt>
    <dgm:pt modelId="{69C6AD98-299F-4420-A239-F5A0B53861FF}" type="parTrans" cxnId="{43C8FC63-69EF-45E5-94AC-0960FB3D9241}">
      <dgm:prSet/>
      <dgm:spPr/>
      <dgm:t>
        <a:bodyPr/>
        <a:lstStyle/>
        <a:p>
          <a:endParaRPr lang="es-EC"/>
        </a:p>
      </dgm:t>
    </dgm:pt>
    <dgm:pt modelId="{B79B85D5-52BF-4814-8E99-7A61CD847B78}" type="sibTrans" cxnId="{43C8FC63-69EF-45E5-94AC-0960FB3D9241}">
      <dgm:prSet/>
      <dgm:spPr/>
      <dgm:t>
        <a:bodyPr/>
        <a:lstStyle/>
        <a:p>
          <a:endParaRPr lang="es-EC"/>
        </a:p>
      </dgm:t>
    </dgm:pt>
    <dgm:pt modelId="{8C5896E8-6E8E-4D66-9747-BB7CF6C69389}" type="pres">
      <dgm:prSet presAssocID="{8C09CC20-782D-48C2-8F65-5462FCD44B95}" presName="linear" presStyleCnt="0">
        <dgm:presLayoutVars>
          <dgm:dir/>
          <dgm:animLvl val="lvl"/>
          <dgm:resizeHandles val="exact"/>
        </dgm:presLayoutVars>
      </dgm:prSet>
      <dgm:spPr/>
      <dgm:t>
        <a:bodyPr/>
        <a:lstStyle/>
        <a:p>
          <a:endParaRPr lang="es-EC"/>
        </a:p>
      </dgm:t>
    </dgm:pt>
    <dgm:pt modelId="{5FD4EC7A-9540-4D10-B95C-216030DF5095}" type="pres">
      <dgm:prSet presAssocID="{6FE81546-B4A7-4DF8-8623-0682D0B056BF}" presName="parentLin" presStyleCnt="0"/>
      <dgm:spPr/>
      <dgm:t>
        <a:bodyPr/>
        <a:lstStyle/>
        <a:p>
          <a:endParaRPr lang="es-EC"/>
        </a:p>
      </dgm:t>
    </dgm:pt>
    <dgm:pt modelId="{8A906404-A6CB-4A6B-8579-FCC03988DE82}" type="pres">
      <dgm:prSet presAssocID="{6FE81546-B4A7-4DF8-8623-0682D0B056BF}" presName="parentLeftMargin" presStyleLbl="node1" presStyleIdx="0" presStyleCnt="1"/>
      <dgm:spPr/>
      <dgm:t>
        <a:bodyPr/>
        <a:lstStyle/>
        <a:p>
          <a:endParaRPr lang="es-EC"/>
        </a:p>
      </dgm:t>
    </dgm:pt>
    <dgm:pt modelId="{EE86E62E-272C-47B8-97FD-767DECDFDA1E}" type="pres">
      <dgm:prSet presAssocID="{6FE81546-B4A7-4DF8-8623-0682D0B056BF}" presName="parentText" presStyleLbl="node1" presStyleIdx="0" presStyleCnt="1">
        <dgm:presLayoutVars>
          <dgm:chMax val="0"/>
          <dgm:bulletEnabled val="1"/>
        </dgm:presLayoutVars>
      </dgm:prSet>
      <dgm:spPr/>
      <dgm:t>
        <a:bodyPr/>
        <a:lstStyle/>
        <a:p>
          <a:endParaRPr lang="es-EC"/>
        </a:p>
      </dgm:t>
    </dgm:pt>
    <dgm:pt modelId="{654571E2-5A65-4BFB-96EE-EE453CAFAB21}" type="pres">
      <dgm:prSet presAssocID="{6FE81546-B4A7-4DF8-8623-0682D0B056BF}" presName="negativeSpace" presStyleCnt="0"/>
      <dgm:spPr/>
      <dgm:t>
        <a:bodyPr/>
        <a:lstStyle/>
        <a:p>
          <a:endParaRPr lang="es-EC"/>
        </a:p>
      </dgm:t>
    </dgm:pt>
    <dgm:pt modelId="{5A3A79AA-03B7-4D82-96A2-6B845B56BF1F}" type="pres">
      <dgm:prSet presAssocID="{6FE81546-B4A7-4DF8-8623-0682D0B056BF}" presName="childText" presStyleLbl="conFgAcc1" presStyleIdx="0" presStyleCnt="1" custLinFactY="13146" custLinFactNeighborX="19501" custLinFactNeighborY="100000">
        <dgm:presLayoutVars>
          <dgm:bulletEnabled val="1"/>
        </dgm:presLayoutVars>
      </dgm:prSet>
      <dgm:spPr/>
      <dgm:t>
        <a:bodyPr/>
        <a:lstStyle/>
        <a:p>
          <a:endParaRPr lang="es-EC"/>
        </a:p>
      </dgm:t>
    </dgm:pt>
  </dgm:ptLst>
  <dgm:cxnLst>
    <dgm:cxn modelId="{0EFE9332-E23F-4EAE-A060-E8E4E272DC6D}" type="presOf" srcId="{D86EE702-D4E7-4AA6-80D6-D305CB6B5278}" destId="{5A3A79AA-03B7-4D82-96A2-6B845B56BF1F}" srcOrd="0" destOrd="0" presId="urn:microsoft.com/office/officeart/2005/8/layout/list1"/>
    <dgm:cxn modelId="{17B3C3F5-2FD9-42F2-AC65-DB07272315D5}" type="presOf" srcId="{ABFA665E-B623-44B4-8E2E-11A4046C866B}" destId="{5A3A79AA-03B7-4D82-96A2-6B845B56BF1F}" srcOrd="0" destOrd="2" presId="urn:microsoft.com/office/officeart/2005/8/layout/list1"/>
    <dgm:cxn modelId="{091D844D-9866-4DBE-954F-C2CE735B70F0}" type="presOf" srcId="{6B797ECB-013F-47F9-A746-19B1C5F66B96}" destId="{5A3A79AA-03B7-4D82-96A2-6B845B56BF1F}" srcOrd="0" destOrd="1" presId="urn:microsoft.com/office/officeart/2005/8/layout/list1"/>
    <dgm:cxn modelId="{2BC10760-FEBB-42F0-A61A-6080FDAF5A11}" type="presOf" srcId="{6FE81546-B4A7-4DF8-8623-0682D0B056BF}" destId="{8A906404-A6CB-4A6B-8579-FCC03988DE82}" srcOrd="0" destOrd="0" presId="urn:microsoft.com/office/officeart/2005/8/layout/list1"/>
    <dgm:cxn modelId="{E3C4CC18-ED8D-4C71-8B22-1D70B6AF31CD}" srcId="{6FE81546-B4A7-4DF8-8623-0682D0B056BF}" destId="{6B797ECB-013F-47F9-A746-19B1C5F66B96}" srcOrd="1" destOrd="0" parTransId="{DF0AE498-FE2A-4372-AFC8-6E8584D9DC9C}" sibTransId="{ED37C99B-8E93-445F-AB03-B6F9E8EDF6D7}"/>
    <dgm:cxn modelId="{F87B6945-FB4F-46C4-ABE9-E3353F9D2F90}" type="presOf" srcId="{6FE81546-B4A7-4DF8-8623-0682D0B056BF}" destId="{EE86E62E-272C-47B8-97FD-767DECDFDA1E}" srcOrd="1" destOrd="0" presId="urn:microsoft.com/office/officeart/2005/8/layout/list1"/>
    <dgm:cxn modelId="{91F773F6-D4A7-4CBA-B133-6333CC73ED80}" srcId="{6FE81546-B4A7-4DF8-8623-0682D0B056BF}" destId="{D86EE702-D4E7-4AA6-80D6-D305CB6B5278}" srcOrd="0" destOrd="0" parTransId="{4B6B40F3-A18D-4131-95CE-3A4734E4C4F0}" sibTransId="{3C4A79C8-E3A3-43A9-A1BD-04A2A837E609}"/>
    <dgm:cxn modelId="{43C8FC63-69EF-45E5-94AC-0960FB3D9241}" srcId="{6FE81546-B4A7-4DF8-8623-0682D0B056BF}" destId="{ABFA665E-B623-44B4-8E2E-11A4046C866B}" srcOrd="2" destOrd="0" parTransId="{69C6AD98-299F-4420-A239-F5A0B53861FF}" sibTransId="{B79B85D5-52BF-4814-8E99-7A61CD847B78}"/>
    <dgm:cxn modelId="{6A47CA5A-4676-4162-A1A0-F43A7C7A5C5B}" type="presOf" srcId="{8C09CC20-782D-48C2-8F65-5462FCD44B95}" destId="{8C5896E8-6E8E-4D66-9747-BB7CF6C69389}" srcOrd="0" destOrd="0" presId="urn:microsoft.com/office/officeart/2005/8/layout/list1"/>
    <dgm:cxn modelId="{19A9A443-16DB-4E17-8449-E3DD287E7E26}" srcId="{8C09CC20-782D-48C2-8F65-5462FCD44B95}" destId="{6FE81546-B4A7-4DF8-8623-0682D0B056BF}" srcOrd="0" destOrd="0" parTransId="{A7B1B94E-08AA-40EA-B0A6-6DBDA8E4184D}" sibTransId="{1F245A32-31CC-4C1F-8CE6-16F65D9F0F08}"/>
    <dgm:cxn modelId="{5C312D00-2C3B-4581-9ED7-8C4442AF94CD}" type="presParOf" srcId="{8C5896E8-6E8E-4D66-9747-BB7CF6C69389}" destId="{5FD4EC7A-9540-4D10-B95C-216030DF5095}" srcOrd="0" destOrd="0" presId="urn:microsoft.com/office/officeart/2005/8/layout/list1"/>
    <dgm:cxn modelId="{89820832-BB7D-4F2F-B4FD-FD4581EF73C5}" type="presParOf" srcId="{5FD4EC7A-9540-4D10-B95C-216030DF5095}" destId="{8A906404-A6CB-4A6B-8579-FCC03988DE82}" srcOrd="0" destOrd="0" presId="urn:microsoft.com/office/officeart/2005/8/layout/list1"/>
    <dgm:cxn modelId="{D43E299C-C493-41FE-A177-CC290863B874}" type="presParOf" srcId="{5FD4EC7A-9540-4D10-B95C-216030DF5095}" destId="{EE86E62E-272C-47B8-97FD-767DECDFDA1E}" srcOrd="1" destOrd="0" presId="urn:microsoft.com/office/officeart/2005/8/layout/list1"/>
    <dgm:cxn modelId="{972096D7-1DF1-41F7-B764-DAB4B23F25BE}" type="presParOf" srcId="{8C5896E8-6E8E-4D66-9747-BB7CF6C69389}" destId="{654571E2-5A65-4BFB-96EE-EE453CAFAB21}" srcOrd="1" destOrd="0" presId="urn:microsoft.com/office/officeart/2005/8/layout/list1"/>
    <dgm:cxn modelId="{10D68F07-83A3-41D2-B012-6035E4E7178C}" type="presParOf" srcId="{8C5896E8-6E8E-4D66-9747-BB7CF6C69389}" destId="{5A3A79AA-03B7-4D82-96A2-6B845B56BF1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FC67D-6F98-4AC3-90CB-C52E4AF619A2}">
      <dsp:nvSpPr>
        <dsp:cNvPr id="0" name=""/>
        <dsp:cNvSpPr/>
      </dsp:nvSpPr>
      <dsp:spPr>
        <a:xfrm>
          <a:off x="0" y="65094"/>
          <a:ext cx="7869560" cy="5148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dirty="0" smtClean="0"/>
            <a:t>Reseña Histórica</a:t>
          </a:r>
          <a:endParaRPr lang="es-EC" sz="2200" kern="1200" dirty="0"/>
        </a:p>
      </dsp:txBody>
      <dsp:txXfrm>
        <a:off x="25130" y="90224"/>
        <a:ext cx="7819300" cy="464540"/>
      </dsp:txXfrm>
    </dsp:sp>
    <dsp:sp modelId="{666D588F-8048-4138-BF0C-BDAD747C3EEB}">
      <dsp:nvSpPr>
        <dsp:cNvPr id="0" name=""/>
        <dsp:cNvSpPr/>
      </dsp:nvSpPr>
      <dsp:spPr>
        <a:xfrm>
          <a:off x="0" y="579894"/>
          <a:ext cx="7869560" cy="557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85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s-ES" sz="1700" kern="1200" dirty="0" smtClean="0"/>
            <a:t>En 1995, nace IGV Imprenta.</a:t>
          </a:r>
          <a:endParaRPr lang="es-EC" sz="1700" kern="1200" dirty="0"/>
        </a:p>
        <a:p>
          <a:pPr marL="171450" lvl="1" indent="-171450" algn="l" defTabSz="755650">
            <a:lnSpc>
              <a:spcPct val="90000"/>
            </a:lnSpc>
            <a:spcBef>
              <a:spcPct val="0"/>
            </a:spcBef>
            <a:spcAft>
              <a:spcPct val="20000"/>
            </a:spcAft>
            <a:buChar char="••"/>
          </a:pPr>
          <a:r>
            <a:rPr lang="es-ES" sz="1700" kern="1200" dirty="0" smtClean="0"/>
            <a:t>1997 IG Imprenta – estructura familiar. </a:t>
          </a:r>
          <a:endParaRPr lang="es-EC" sz="1700" kern="1200" dirty="0"/>
        </a:p>
      </dsp:txBody>
      <dsp:txXfrm>
        <a:off x="0" y="579894"/>
        <a:ext cx="7869560" cy="557865"/>
      </dsp:txXfrm>
    </dsp:sp>
    <dsp:sp modelId="{D2027A11-6932-4238-B8F6-15757E86A30D}">
      <dsp:nvSpPr>
        <dsp:cNvPr id="0" name=""/>
        <dsp:cNvSpPr/>
      </dsp:nvSpPr>
      <dsp:spPr>
        <a:xfrm>
          <a:off x="0" y="1137759"/>
          <a:ext cx="7869560" cy="5148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dirty="0" smtClean="0"/>
            <a:t>Giro del negocio</a:t>
          </a:r>
          <a:endParaRPr lang="es-EC" sz="2200" kern="1200" dirty="0"/>
        </a:p>
      </dsp:txBody>
      <dsp:txXfrm>
        <a:off x="25130" y="1162889"/>
        <a:ext cx="7819300" cy="464540"/>
      </dsp:txXfrm>
    </dsp:sp>
    <dsp:sp modelId="{5F856211-A8E5-4191-8E4F-1A8B0B3CC9DD}">
      <dsp:nvSpPr>
        <dsp:cNvPr id="0" name=""/>
        <dsp:cNvSpPr/>
      </dsp:nvSpPr>
      <dsp:spPr>
        <a:xfrm>
          <a:off x="0" y="1652559"/>
          <a:ext cx="7869560" cy="138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85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s-ES" sz="1700" kern="1200" dirty="0" smtClean="0"/>
            <a:t>Sector gráfico en el mercado de Quito.</a:t>
          </a:r>
          <a:endParaRPr lang="es-EC" sz="1700" kern="1200" dirty="0"/>
        </a:p>
        <a:p>
          <a:pPr marL="171450" lvl="1" indent="-171450" algn="l" defTabSz="755650">
            <a:lnSpc>
              <a:spcPct val="90000"/>
            </a:lnSpc>
            <a:spcBef>
              <a:spcPct val="0"/>
            </a:spcBef>
            <a:spcAft>
              <a:spcPct val="20000"/>
            </a:spcAft>
            <a:buChar char="••"/>
          </a:pPr>
          <a:r>
            <a:rPr lang="es-ES" sz="1700" kern="1200" dirty="0" smtClean="0"/>
            <a:t>Tres categorías:</a:t>
          </a:r>
          <a:endParaRPr lang="es-EC" sz="1700" kern="1200" dirty="0"/>
        </a:p>
        <a:p>
          <a:pPr marL="342900" lvl="2" indent="-171450" algn="l" defTabSz="755650">
            <a:lnSpc>
              <a:spcPct val="90000"/>
            </a:lnSpc>
            <a:spcBef>
              <a:spcPct val="0"/>
            </a:spcBef>
            <a:spcAft>
              <a:spcPct val="20000"/>
            </a:spcAft>
            <a:buChar char="••"/>
          </a:pPr>
          <a:r>
            <a:rPr lang="es-ES" sz="1700" kern="1200" dirty="0" smtClean="0"/>
            <a:t>GREMAGRAFI: 	Imprentas Artesanales</a:t>
          </a:r>
          <a:endParaRPr lang="es-EC" sz="1700" kern="1200" dirty="0"/>
        </a:p>
        <a:p>
          <a:pPr marL="342900" lvl="2" indent="-171450" algn="l" defTabSz="755650">
            <a:lnSpc>
              <a:spcPct val="90000"/>
            </a:lnSpc>
            <a:spcBef>
              <a:spcPct val="0"/>
            </a:spcBef>
            <a:spcAft>
              <a:spcPct val="20000"/>
            </a:spcAft>
            <a:buChar char="••"/>
          </a:pPr>
          <a:r>
            <a:rPr lang="es-ES" sz="1700" kern="1200" dirty="0" smtClean="0"/>
            <a:t>AIG:			Asociación de Industria Gráfica</a:t>
          </a:r>
          <a:endParaRPr lang="es-EC" sz="1700" kern="1200" dirty="0"/>
        </a:p>
        <a:p>
          <a:pPr marL="342900" lvl="2" indent="-171450" algn="l" defTabSz="755650">
            <a:lnSpc>
              <a:spcPct val="90000"/>
            </a:lnSpc>
            <a:spcBef>
              <a:spcPct val="0"/>
            </a:spcBef>
            <a:spcAft>
              <a:spcPct val="20000"/>
            </a:spcAft>
            <a:buChar char="••"/>
          </a:pPr>
          <a:r>
            <a:rPr lang="es-ES" sz="1700" kern="1200" dirty="0" smtClean="0"/>
            <a:t>FIGE:		Federación de Industriales Gráficos</a:t>
          </a:r>
          <a:endParaRPr lang="es-EC" sz="1700" kern="1200" dirty="0"/>
        </a:p>
      </dsp:txBody>
      <dsp:txXfrm>
        <a:off x="0" y="1652559"/>
        <a:ext cx="7869560" cy="1388970"/>
      </dsp:txXfrm>
    </dsp:sp>
    <dsp:sp modelId="{D141040F-7547-460B-928B-2AF2F9E6F5DC}">
      <dsp:nvSpPr>
        <dsp:cNvPr id="0" name=""/>
        <dsp:cNvSpPr/>
      </dsp:nvSpPr>
      <dsp:spPr>
        <a:xfrm>
          <a:off x="0" y="3041529"/>
          <a:ext cx="7869560" cy="5148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dirty="0" smtClean="0"/>
            <a:t>Productos y Servicios</a:t>
          </a:r>
          <a:endParaRPr lang="es-EC" sz="2200" kern="1200" dirty="0"/>
        </a:p>
      </dsp:txBody>
      <dsp:txXfrm>
        <a:off x="25130" y="3066659"/>
        <a:ext cx="7819300" cy="464540"/>
      </dsp:txXfrm>
    </dsp:sp>
    <dsp:sp modelId="{A459790A-EC01-4A9F-8BFA-FF37187CB6CD}">
      <dsp:nvSpPr>
        <dsp:cNvPr id="0" name=""/>
        <dsp:cNvSpPr/>
      </dsp:nvSpPr>
      <dsp:spPr>
        <a:xfrm>
          <a:off x="0" y="3556329"/>
          <a:ext cx="7869560" cy="1275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85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s-ES" sz="1700" kern="1200" dirty="0" smtClean="0"/>
            <a:t>Papelería:		Hojas/Sobres membretados, blocks, tarjetas de 			presentación, etc.</a:t>
          </a:r>
          <a:endParaRPr lang="es-EC" sz="1700" kern="1200" dirty="0"/>
        </a:p>
        <a:p>
          <a:pPr marL="171450" lvl="1" indent="-171450" algn="l" defTabSz="755650">
            <a:lnSpc>
              <a:spcPct val="90000"/>
            </a:lnSpc>
            <a:spcBef>
              <a:spcPct val="0"/>
            </a:spcBef>
            <a:spcAft>
              <a:spcPct val="20000"/>
            </a:spcAft>
            <a:buChar char="••"/>
          </a:pPr>
          <a:r>
            <a:rPr lang="es-ES" sz="1700" kern="1200" dirty="0" smtClean="0"/>
            <a:t>Folletería:		Dípticos, Trípticos Revistas.</a:t>
          </a:r>
          <a:endParaRPr lang="es-EC" sz="1700" kern="1200" dirty="0"/>
        </a:p>
        <a:p>
          <a:pPr marL="171450" lvl="1" indent="-171450" algn="l" defTabSz="755650">
            <a:lnSpc>
              <a:spcPct val="90000"/>
            </a:lnSpc>
            <a:spcBef>
              <a:spcPct val="0"/>
            </a:spcBef>
            <a:spcAft>
              <a:spcPct val="20000"/>
            </a:spcAft>
            <a:buChar char="••"/>
          </a:pPr>
          <a:r>
            <a:rPr lang="es-ES" sz="1700" kern="1200" dirty="0" smtClean="0"/>
            <a:t>Especiales:		Contratos,  instructivos, requiere personalización por 			cliente. </a:t>
          </a:r>
          <a:endParaRPr lang="es-EC" sz="1700" kern="1200" dirty="0"/>
        </a:p>
      </dsp:txBody>
      <dsp:txXfrm>
        <a:off x="0" y="3556329"/>
        <a:ext cx="7869560" cy="12751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28A4B-CBB1-413B-A88B-643A254424D5}">
      <dsp:nvSpPr>
        <dsp:cNvPr id="0" name=""/>
        <dsp:cNvSpPr/>
      </dsp:nvSpPr>
      <dsp:spPr>
        <a:xfrm>
          <a:off x="0" y="3406931"/>
          <a:ext cx="8229600" cy="111823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Slogan seleccionado</a:t>
          </a:r>
          <a:endParaRPr lang="es-EC" sz="2200" kern="1200" dirty="0"/>
        </a:p>
      </dsp:txBody>
      <dsp:txXfrm>
        <a:off x="0" y="3406931"/>
        <a:ext cx="8229600" cy="603844"/>
      </dsp:txXfrm>
    </dsp:sp>
    <dsp:sp modelId="{F9EF7120-58E7-4696-AFAC-E220144C6736}">
      <dsp:nvSpPr>
        <dsp:cNvPr id="0" name=""/>
        <dsp:cNvSpPr/>
      </dsp:nvSpPr>
      <dsp:spPr>
        <a:xfrm>
          <a:off x="0" y="3988412"/>
          <a:ext cx="8229600" cy="514386"/>
        </a:xfrm>
        <a:prstGeom prst="rect">
          <a:avLst/>
        </a:prstGeom>
        <a:solidFill>
          <a:schemeClr val="bg1">
            <a:lumMod val="1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s-ES" sz="2800" b="0" i="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Más que una buena impresión!</a:t>
          </a:r>
          <a:endParaRPr lang="es-EC" sz="2800" b="0" i="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0" y="3988412"/>
        <a:ext cx="8229600" cy="514386"/>
      </dsp:txXfrm>
    </dsp:sp>
    <dsp:sp modelId="{1B4A1511-6F1A-4C97-ABB9-94635D4CA1AE}">
      <dsp:nvSpPr>
        <dsp:cNvPr id="0" name=""/>
        <dsp:cNvSpPr/>
      </dsp:nvSpPr>
      <dsp:spPr>
        <a:xfrm rot="10800000">
          <a:off x="0" y="1703865"/>
          <a:ext cx="8229600" cy="1719839"/>
        </a:xfrm>
        <a:prstGeom prst="upArrowCallou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 Estrategia de posicionamiento seleccionado</a:t>
          </a:r>
          <a:endParaRPr lang="es-EC" sz="2200" kern="1200" dirty="0"/>
        </a:p>
      </dsp:txBody>
      <dsp:txXfrm rot="-10800000">
        <a:off x="0" y="1703865"/>
        <a:ext cx="8229600" cy="603663"/>
      </dsp:txXfrm>
    </dsp:sp>
    <dsp:sp modelId="{A050D6FE-1C21-4554-AC91-78F773CD46E7}">
      <dsp:nvSpPr>
        <dsp:cNvPr id="0" name=""/>
        <dsp:cNvSpPr/>
      </dsp:nvSpPr>
      <dsp:spPr>
        <a:xfrm>
          <a:off x="0" y="2307529"/>
          <a:ext cx="8229600" cy="514231"/>
        </a:xfrm>
        <a:prstGeom prst="rect">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t" anchorCtr="0">
          <a:noAutofit/>
        </a:bodyPr>
        <a:lstStyle/>
        <a:p>
          <a:pPr lvl="0" algn="l" defTabSz="622300">
            <a:lnSpc>
              <a:spcPct val="90000"/>
            </a:lnSpc>
            <a:spcBef>
              <a:spcPct val="0"/>
            </a:spcBef>
            <a:spcAft>
              <a:spcPct val="35000"/>
            </a:spcAft>
          </a:pPr>
          <a:r>
            <a:rPr lang="es-EC" sz="1400" b="1" i="1" kern="1200" dirty="0" smtClean="0"/>
            <a:t>Posicionamiento por calidad o precio</a:t>
          </a:r>
          <a:r>
            <a:rPr lang="es-EC" sz="1400" kern="1200" dirty="0" smtClean="0"/>
            <a:t>: IG Imprenta se posicionará como una empresa que ofrece sus productos al mercado en base a la calidad y al buen servicio con precios razonables .</a:t>
          </a:r>
          <a:endParaRPr lang="es-EC" sz="1400" kern="1200" dirty="0"/>
        </a:p>
        <a:p>
          <a:pPr marL="57150" lvl="1" indent="-57150" algn="l" defTabSz="355600">
            <a:lnSpc>
              <a:spcPct val="90000"/>
            </a:lnSpc>
            <a:spcBef>
              <a:spcPct val="0"/>
            </a:spcBef>
            <a:spcAft>
              <a:spcPct val="15000"/>
            </a:spcAft>
            <a:buChar char="••"/>
          </a:pPr>
          <a:endParaRPr lang="es-EC" sz="800" kern="1200" dirty="0"/>
        </a:p>
      </dsp:txBody>
      <dsp:txXfrm>
        <a:off x="0" y="2307529"/>
        <a:ext cx="8229600" cy="514231"/>
      </dsp:txXfrm>
    </dsp:sp>
    <dsp:sp modelId="{8ADDD995-F3D5-44F0-9DF1-35AA3E1CBAFB}">
      <dsp:nvSpPr>
        <dsp:cNvPr id="0" name=""/>
        <dsp:cNvSpPr/>
      </dsp:nvSpPr>
      <dsp:spPr>
        <a:xfrm rot="10800000">
          <a:off x="0" y="799"/>
          <a:ext cx="8229600" cy="1719839"/>
        </a:xfrm>
        <a:prstGeom prst="upArrowCallou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TIPOS DE POSICIONAMIENTO </a:t>
          </a:r>
          <a:endParaRPr lang="es-EC" sz="2200" kern="1200" dirty="0"/>
        </a:p>
      </dsp:txBody>
      <dsp:txXfrm rot="-10800000">
        <a:off x="0" y="799"/>
        <a:ext cx="8229600" cy="603663"/>
      </dsp:txXfrm>
    </dsp:sp>
    <dsp:sp modelId="{0B7E3AB8-3341-4144-94A8-C921F2EDE7C3}">
      <dsp:nvSpPr>
        <dsp:cNvPr id="0" name=""/>
        <dsp:cNvSpPr/>
      </dsp:nvSpPr>
      <dsp:spPr>
        <a:xfrm>
          <a:off x="4018" y="604463"/>
          <a:ext cx="1370260" cy="514231"/>
        </a:xfrm>
        <a:prstGeom prst="rect">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i="1" kern="1200" dirty="0" smtClean="0"/>
            <a:t>Posicionamiento por atributo.</a:t>
          </a:r>
          <a:endParaRPr lang="es-EC" sz="1200" kern="1200" dirty="0"/>
        </a:p>
      </dsp:txBody>
      <dsp:txXfrm>
        <a:off x="4018" y="604463"/>
        <a:ext cx="1370260" cy="514231"/>
      </dsp:txXfrm>
    </dsp:sp>
    <dsp:sp modelId="{48BFF55C-1BA3-4C33-A650-989FDC9F0682}">
      <dsp:nvSpPr>
        <dsp:cNvPr id="0" name=""/>
        <dsp:cNvSpPr/>
      </dsp:nvSpPr>
      <dsp:spPr>
        <a:xfrm>
          <a:off x="1374278" y="604463"/>
          <a:ext cx="1370260" cy="514231"/>
        </a:xfrm>
        <a:prstGeom prst="rect">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i="1" kern="1200" dirty="0" smtClean="0"/>
            <a:t>Posicionamiento por beneficio</a:t>
          </a:r>
          <a:r>
            <a:rPr lang="es-EC" sz="1200" kern="1200" dirty="0" smtClean="0"/>
            <a:t>.</a:t>
          </a:r>
          <a:endParaRPr lang="es-EC" sz="1200" kern="1200" dirty="0"/>
        </a:p>
      </dsp:txBody>
      <dsp:txXfrm>
        <a:off x="1374278" y="604463"/>
        <a:ext cx="1370260" cy="514231"/>
      </dsp:txXfrm>
    </dsp:sp>
    <dsp:sp modelId="{7E4ABF8B-A618-4305-964C-1BB6A7F5A1F1}">
      <dsp:nvSpPr>
        <dsp:cNvPr id="0" name=""/>
        <dsp:cNvSpPr/>
      </dsp:nvSpPr>
      <dsp:spPr>
        <a:xfrm>
          <a:off x="2744539" y="604463"/>
          <a:ext cx="1370260" cy="514231"/>
        </a:xfrm>
        <a:prstGeom prst="rect">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i="1" kern="1200" dirty="0" smtClean="0"/>
            <a:t>Posicionamiento por uso o aplicación.</a:t>
          </a:r>
          <a:endParaRPr lang="es-EC" sz="1200" kern="1200" dirty="0"/>
        </a:p>
      </dsp:txBody>
      <dsp:txXfrm>
        <a:off x="2744539" y="604463"/>
        <a:ext cx="1370260" cy="514231"/>
      </dsp:txXfrm>
    </dsp:sp>
    <dsp:sp modelId="{E01336AA-1292-41E2-BD5A-1A2784D15470}">
      <dsp:nvSpPr>
        <dsp:cNvPr id="0" name=""/>
        <dsp:cNvSpPr/>
      </dsp:nvSpPr>
      <dsp:spPr>
        <a:xfrm>
          <a:off x="4114800" y="604463"/>
          <a:ext cx="1370260" cy="514231"/>
        </a:xfrm>
        <a:prstGeom prst="rect">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i="1" kern="1200" dirty="0" smtClean="0"/>
            <a:t>Posicionamiento por competidor</a:t>
          </a:r>
          <a:r>
            <a:rPr lang="es-EC" sz="1200" kern="1200" dirty="0" smtClean="0"/>
            <a:t>.</a:t>
          </a:r>
          <a:endParaRPr lang="es-EC" sz="1200" kern="1200" dirty="0"/>
        </a:p>
      </dsp:txBody>
      <dsp:txXfrm>
        <a:off x="4114800" y="604463"/>
        <a:ext cx="1370260" cy="514231"/>
      </dsp:txXfrm>
    </dsp:sp>
    <dsp:sp modelId="{DD6847A7-7D57-4F4A-989C-4396E374C7AD}">
      <dsp:nvSpPr>
        <dsp:cNvPr id="0" name=""/>
        <dsp:cNvSpPr/>
      </dsp:nvSpPr>
      <dsp:spPr>
        <a:xfrm>
          <a:off x="5485060" y="604463"/>
          <a:ext cx="1370260" cy="514231"/>
        </a:xfrm>
        <a:prstGeom prst="rect">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i="1" kern="1200" dirty="0" smtClean="0"/>
            <a:t>Posicionamiento por categoría de productos.</a:t>
          </a:r>
          <a:endParaRPr lang="es-EC" sz="1200" kern="1200" dirty="0"/>
        </a:p>
      </dsp:txBody>
      <dsp:txXfrm>
        <a:off x="5485060" y="604463"/>
        <a:ext cx="1370260" cy="514231"/>
      </dsp:txXfrm>
    </dsp:sp>
    <dsp:sp modelId="{01B63DC2-C7AB-4C40-B40E-BEFDFAA17EF8}">
      <dsp:nvSpPr>
        <dsp:cNvPr id="0" name=""/>
        <dsp:cNvSpPr/>
      </dsp:nvSpPr>
      <dsp:spPr>
        <a:xfrm>
          <a:off x="6855321" y="604463"/>
          <a:ext cx="1370260" cy="514231"/>
        </a:xfrm>
        <a:prstGeom prst="rect">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i="1" kern="1200" dirty="0" smtClean="0"/>
            <a:t>Posicionamiento por calidad o precio.</a:t>
          </a:r>
          <a:endParaRPr lang="es-EC" sz="1200" kern="1200" dirty="0"/>
        </a:p>
      </dsp:txBody>
      <dsp:txXfrm>
        <a:off x="6855321" y="604463"/>
        <a:ext cx="1370260" cy="5142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C908D-7D9D-4B2D-86ED-2BC03716C62F}">
      <dsp:nvSpPr>
        <dsp:cNvPr id="0" name=""/>
        <dsp:cNvSpPr/>
      </dsp:nvSpPr>
      <dsp:spPr>
        <a:xfrm>
          <a:off x="-5078383" y="-783865"/>
          <a:ext cx="6093694" cy="6093694"/>
        </a:xfrm>
        <a:prstGeom prst="blockArc">
          <a:avLst>
            <a:gd name="adj1" fmla="val 18900000"/>
            <a:gd name="adj2" fmla="val 2700000"/>
            <a:gd name="adj3" fmla="val 354"/>
          </a:avLst>
        </a:pr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8A7E098-E83B-4FC5-B069-BF14B6A6A8A6}">
      <dsp:nvSpPr>
        <dsp:cNvPr id="0" name=""/>
        <dsp:cNvSpPr/>
      </dsp:nvSpPr>
      <dsp:spPr>
        <a:xfrm>
          <a:off x="831985" y="646579"/>
          <a:ext cx="7373740" cy="129297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6301" tIns="35560" rIns="35560" bIns="35560" numCol="1" spcCol="1270" anchor="ctr" anchorCtr="0">
          <a:noAutofit/>
        </a:bodyPr>
        <a:lstStyle/>
        <a:p>
          <a:pPr lvl="0" algn="l" defTabSz="622300">
            <a:lnSpc>
              <a:spcPct val="90000"/>
            </a:lnSpc>
            <a:spcBef>
              <a:spcPct val="0"/>
            </a:spcBef>
            <a:spcAft>
              <a:spcPct val="35000"/>
            </a:spcAft>
          </a:pPr>
          <a:r>
            <a:rPr lang="es-MX" sz="1400" b="1" kern="1200" dirty="0" smtClean="0"/>
            <a:t>VISIÓN 2016                          </a:t>
          </a:r>
        </a:p>
        <a:p>
          <a:pPr lvl="0" algn="l" defTabSz="622300">
            <a:lnSpc>
              <a:spcPct val="90000"/>
            </a:lnSpc>
            <a:spcBef>
              <a:spcPct val="0"/>
            </a:spcBef>
            <a:spcAft>
              <a:spcPct val="35000"/>
            </a:spcAft>
          </a:pPr>
          <a:r>
            <a:rPr lang="es-EC" sz="1400" kern="1200" dirty="0" smtClean="0"/>
            <a:t>Ser una compañía competitiva en la industria gráfica de la ciudad de Quito entregando un servicio de calidad que supere las expectativas de nuestros clientes, con confiabilidad.</a:t>
          </a:r>
          <a:endParaRPr lang="es-EC" sz="1400" kern="1200" dirty="0"/>
        </a:p>
      </dsp:txBody>
      <dsp:txXfrm>
        <a:off x="831985" y="646579"/>
        <a:ext cx="7373740" cy="1292977"/>
      </dsp:txXfrm>
    </dsp:sp>
    <dsp:sp modelId="{54897164-36C7-4D93-91B6-B65E28E5F436}">
      <dsp:nvSpPr>
        <dsp:cNvPr id="0" name=""/>
        <dsp:cNvSpPr/>
      </dsp:nvSpPr>
      <dsp:spPr>
        <a:xfrm>
          <a:off x="23874" y="484956"/>
          <a:ext cx="1616221" cy="1616221"/>
        </a:xfrm>
        <a:prstGeom prst="ellipse">
          <a:avLst/>
        </a:prstGeom>
        <a:blipFill rotWithShape="0">
          <a:blip xmlns:r="http://schemas.openxmlformats.org/officeDocument/2006/relationships" r:embed="rId1"/>
          <a:stretch>
            <a:fillRect/>
          </a:stretch>
        </a:blip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771FF5F-7A32-401B-B37E-A275035D30D6}">
      <dsp:nvSpPr>
        <dsp:cNvPr id="0" name=""/>
        <dsp:cNvSpPr/>
      </dsp:nvSpPr>
      <dsp:spPr>
        <a:xfrm>
          <a:off x="831985" y="2586406"/>
          <a:ext cx="7373740" cy="129297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6301" tIns="35560" rIns="35560" bIns="35560" numCol="1" spcCol="1270" anchor="ctr" anchorCtr="0">
          <a:noAutofit/>
        </a:bodyPr>
        <a:lstStyle/>
        <a:p>
          <a:pPr lvl="0" algn="l" defTabSz="622300">
            <a:lnSpc>
              <a:spcPct val="90000"/>
            </a:lnSpc>
            <a:spcBef>
              <a:spcPct val="0"/>
            </a:spcBef>
            <a:spcAft>
              <a:spcPct val="35000"/>
            </a:spcAft>
          </a:pPr>
          <a:r>
            <a:rPr lang="es-ES" sz="1400" b="1" kern="1200" dirty="0" smtClean="0">
              <a:latin typeface="+mn-lt"/>
            </a:rPr>
            <a:t>MISIÓN</a:t>
          </a:r>
        </a:p>
        <a:p>
          <a:pPr lvl="0" algn="l" defTabSz="622300">
            <a:lnSpc>
              <a:spcPct val="90000"/>
            </a:lnSpc>
            <a:spcBef>
              <a:spcPct val="0"/>
            </a:spcBef>
            <a:spcAft>
              <a:spcPct val="35000"/>
            </a:spcAft>
          </a:pPr>
          <a:r>
            <a:rPr lang="es-EC" sz="1400" kern="1200" dirty="0" smtClean="0">
              <a:latin typeface="+mn-lt"/>
              <a:cs typeface="Times New Roman" pitchFamily="18" charset="0"/>
            </a:rPr>
            <a:t>IG Imprenta es una empresa competitiva, dedicada a la fabricación de productos de imprenta de calidad para medianas y grandes empresas en la ciudad de Quito con óptimo tiempo de entrega a través del comprometimiento de los trabajadores, que demuestran su aprendizaje, espíritu empresarial, servicio y confiabilidad</a:t>
          </a:r>
          <a:r>
            <a:rPr lang="es-EC" sz="1400" kern="1200" dirty="0" smtClean="0">
              <a:latin typeface="Times New Roman" pitchFamily="18" charset="0"/>
              <a:cs typeface="Times New Roman" pitchFamily="18" charset="0"/>
            </a:rPr>
            <a:t>.</a:t>
          </a:r>
          <a:endParaRPr lang="es-EC" sz="1400" kern="1200" dirty="0"/>
        </a:p>
      </dsp:txBody>
      <dsp:txXfrm>
        <a:off x="831985" y="2586406"/>
        <a:ext cx="7373740" cy="1292977"/>
      </dsp:txXfrm>
    </dsp:sp>
    <dsp:sp modelId="{07EDA31C-3956-4D47-9BAB-22DF62C6A451}">
      <dsp:nvSpPr>
        <dsp:cNvPr id="0" name=""/>
        <dsp:cNvSpPr/>
      </dsp:nvSpPr>
      <dsp:spPr>
        <a:xfrm>
          <a:off x="23874" y="2424784"/>
          <a:ext cx="1616221" cy="1616221"/>
        </a:xfrm>
        <a:prstGeom prst="ellipse">
          <a:avLst/>
        </a:prstGeom>
        <a:blipFill rotWithShape="0">
          <a:blip xmlns:r="http://schemas.openxmlformats.org/officeDocument/2006/relationships" r:embed="rId2"/>
          <a:stretch>
            <a:fillRect/>
          </a:stretch>
        </a:blip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049C7-4453-49DE-B6D1-4B7E3DFF782A}">
      <dsp:nvSpPr>
        <dsp:cNvPr id="0" name=""/>
        <dsp:cNvSpPr/>
      </dsp:nvSpPr>
      <dsp:spPr>
        <a:xfrm>
          <a:off x="4118" y="0"/>
          <a:ext cx="3962102" cy="4525963"/>
        </a:xfrm>
        <a:prstGeom prst="roundRect">
          <a:avLst>
            <a:gd name="adj" fmla="val 1000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S" sz="3600" kern="1200" dirty="0" smtClean="0"/>
            <a:t>Principios Gerenciales</a:t>
          </a:r>
          <a:endParaRPr lang="es-EC" sz="3600" kern="1200" dirty="0"/>
        </a:p>
      </dsp:txBody>
      <dsp:txXfrm>
        <a:off x="4118" y="0"/>
        <a:ext cx="3962102" cy="1357788"/>
      </dsp:txXfrm>
    </dsp:sp>
    <dsp:sp modelId="{96DDEF0B-4EAC-40CB-810D-059DB292B6C8}">
      <dsp:nvSpPr>
        <dsp:cNvPr id="0" name=""/>
        <dsp:cNvSpPr/>
      </dsp:nvSpPr>
      <dsp:spPr>
        <a:xfrm>
          <a:off x="400329" y="1357899"/>
          <a:ext cx="3169681" cy="65933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ES_tradnl" sz="1700" kern="1200" dirty="0" smtClean="0"/>
            <a:t>Aprendizaje en equipo.</a:t>
          </a:r>
          <a:endParaRPr lang="es-EC" sz="1700" kern="1200" dirty="0" smtClean="0"/>
        </a:p>
      </dsp:txBody>
      <dsp:txXfrm>
        <a:off x="419640" y="1377210"/>
        <a:ext cx="3131059" cy="620714"/>
      </dsp:txXfrm>
    </dsp:sp>
    <dsp:sp modelId="{2277947B-DEE8-4A59-9ED6-AA11AB494F9F}">
      <dsp:nvSpPr>
        <dsp:cNvPr id="0" name=""/>
        <dsp:cNvSpPr/>
      </dsp:nvSpPr>
      <dsp:spPr>
        <a:xfrm>
          <a:off x="400329" y="2118672"/>
          <a:ext cx="3169681" cy="65933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ES_tradnl" sz="1700" kern="1200" dirty="0" smtClean="0"/>
            <a:t>Formación permanente</a:t>
          </a:r>
          <a:endParaRPr lang="es-EC" sz="1700" kern="1200" dirty="0" smtClean="0"/>
        </a:p>
      </dsp:txBody>
      <dsp:txXfrm>
        <a:off x="419640" y="2137983"/>
        <a:ext cx="3131059" cy="620714"/>
      </dsp:txXfrm>
    </dsp:sp>
    <dsp:sp modelId="{689A2764-F540-45C1-96D0-2439F7A897FE}">
      <dsp:nvSpPr>
        <dsp:cNvPr id="0" name=""/>
        <dsp:cNvSpPr/>
      </dsp:nvSpPr>
      <dsp:spPr>
        <a:xfrm>
          <a:off x="400329" y="2879445"/>
          <a:ext cx="3169681" cy="65933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ES_tradnl" sz="1700" kern="1200" dirty="0" smtClean="0"/>
            <a:t>Permitir equivocarse</a:t>
          </a:r>
          <a:endParaRPr lang="es-EC" sz="1700" kern="1200" dirty="0" smtClean="0"/>
        </a:p>
      </dsp:txBody>
      <dsp:txXfrm>
        <a:off x="419640" y="2898756"/>
        <a:ext cx="3131059" cy="620714"/>
      </dsp:txXfrm>
    </dsp:sp>
    <dsp:sp modelId="{503201BF-84A7-481E-8700-73F536126B29}">
      <dsp:nvSpPr>
        <dsp:cNvPr id="0" name=""/>
        <dsp:cNvSpPr/>
      </dsp:nvSpPr>
      <dsp:spPr>
        <a:xfrm>
          <a:off x="400329" y="3640217"/>
          <a:ext cx="3169681" cy="65933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ES_tradnl" sz="1700" kern="1200" smtClean="0"/>
            <a:t>Espíritu </a:t>
          </a:r>
          <a:r>
            <a:rPr lang="es-ES_tradnl" sz="1700" kern="1200" dirty="0" smtClean="0"/>
            <a:t>empresarial.</a:t>
          </a:r>
          <a:endParaRPr lang="es-EC" sz="1700" kern="1200" dirty="0" smtClean="0"/>
        </a:p>
        <a:p>
          <a:pPr lvl="0" algn="ctr" defTabSz="755650">
            <a:lnSpc>
              <a:spcPct val="90000"/>
            </a:lnSpc>
            <a:spcBef>
              <a:spcPct val="0"/>
            </a:spcBef>
            <a:spcAft>
              <a:spcPct val="35000"/>
            </a:spcAft>
          </a:pPr>
          <a:endParaRPr lang="es-EC" sz="1700" kern="1200" dirty="0"/>
        </a:p>
      </dsp:txBody>
      <dsp:txXfrm>
        <a:off x="419640" y="3659528"/>
        <a:ext cx="3131059" cy="620714"/>
      </dsp:txXfrm>
    </dsp:sp>
    <dsp:sp modelId="{EC46C344-0FCC-4F06-A82E-EE44105A7E88}">
      <dsp:nvSpPr>
        <dsp:cNvPr id="0" name=""/>
        <dsp:cNvSpPr/>
      </dsp:nvSpPr>
      <dsp:spPr>
        <a:xfrm>
          <a:off x="4263378" y="0"/>
          <a:ext cx="3962102" cy="4525963"/>
        </a:xfrm>
        <a:prstGeom prst="roundRect">
          <a:avLst>
            <a:gd name="adj" fmla="val 1000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s-ES" sz="4800" kern="1200" dirty="0" smtClean="0"/>
            <a:t>Valores</a:t>
          </a:r>
          <a:endParaRPr lang="es-EC" sz="4800" kern="1200" dirty="0"/>
        </a:p>
      </dsp:txBody>
      <dsp:txXfrm>
        <a:off x="4263378" y="0"/>
        <a:ext cx="3962102" cy="1357788"/>
      </dsp:txXfrm>
    </dsp:sp>
    <dsp:sp modelId="{6E3CC493-21C4-404F-BFFC-848C88FB077A}">
      <dsp:nvSpPr>
        <dsp:cNvPr id="0" name=""/>
        <dsp:cNvSpPr/>
      </dsp:nvSpPr>
      <dsp:spPr>
        <a:xfrm>
          <a:off x="4659589" y="1358175"/>
          <a:ext cx="3169681" cy="88917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ES" sz="1700" kern="1200" dirty="0" smtClean="0"/>
            <a:t>Confiabilidad</a:t>
          </a:r>
          <a:endParaRPr lang="es-EC" sz="1700" kern="1200" dirty="0"/>
        </a:p>
      </dsp:txBody>
      <dsp:txXfrm>
        <a:off x="4685632" y="1384218"/>
        <a:ext cx="3117595" cy="837084"/>
      </dsp:txXfrm>
    </dsp:sp>
    <dsp:sp modelId="{ABAFE07B-7D3B-4590-8082-82784B3FC430}">
      <dsp:nvSpPr>
        <dsp:cNvPr id="0" name=""/>
        <dsp:cNvSpPr/>
      </dsp:nvSpPr>
      <dsp:spPr>
        <a:xfrm>
          <a:off x="4659589" y="2384141"/>
          <a:ext cx="3169681" cy="88917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ES" sz="1700" kern="1200" dirty="0" smtClean="0"/>
            <a:t>Servicio</a:t>
          </a:r>
          <a:endParaRPr lang="es-EC" sz="1700" kern="1200" dirty="0"/>
        </a:p>
      </dsp:txBody>
      <dsp:txXfrm>
        <a:off x="4685632" y="2410184"/>
        <a:ext cx="3117595" cy="837084"/>
      </dsp:txXfrm>
    </dsp:sp>
    <dsp:sp modelId="{E1FE313F-88B3-4C8F-B6AC-2BC36324AE13}">
      <dsp:nvSpPr>
        <dsp:cNvPr id="0" name=""/>
        <dsp:cNvSpPr/>
      </dsp:nvSpPr>
      <dsp:spPr>
        <a:xfrm>
          <a:off x="4659589" y="3410107"/>
          <a:ext cx="3169681" cy="88917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ES" sz="1700" kern="1200" dirty="0" smtClean="0"/>
            <a:t>Calidad</a:t>
          </a:r>
          <a:endParaRPr lang="es-EC" sz="1700" kern="1200" dirty="0"/>
        </a:p>
      </dsp:txBody>
      <dsp:txXfrm>
        <a:off x="4685632" y="3436150"/>
        <a:ext cx="3117595" cy="83708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4079B-A570-430E-8976-85CC2DF64746}">
      <dsp:nvSpPr>
        <dsp:cNvPr id="0" name=""/>
        <dsp:cNvSpPr/>
      </dsp:nvSpPr>
      <dsp:spPr>
        <a:xfrm>
          <a:off x="1898" y="149547"/>
          <a:ext cx="1904977" cy="761990"/>
        </a:xfrm>
        <a:prstGeom prst="homePlate">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es-ES" sz="1300" kern="1200" dirty="0" smtClean="0">
              <a:solidFill>
                <a:schemeClr val="accent4"/>
              </a:solidFill>
            </a:rPr>
            <a:t>Ingresa Orden de pedido</a:t>
          </a:r>
          <a:endParaRPr lang="es-ES" sz="1300" kern="1200" dirty="0">
            <a:solidFill>
              <a:schemeClr val="accent4"/>
            </a:solidFill>
          </a:endParaRPr>
        </a:p>
      </dsp:txBody>
      <dsp:txXfrm>
        <a:off x="1898" y="149547"/>
        <a:ext cx="1714480" cy="761990"/>
      </dsp:txXfrm>
    </dsp:sp>
    <dsp:sp modelId="{F02A0EFB-C1BD-4EBC-82E3-D06D070F1645}">
      <dsp:nvSpPr>
        <dsp:cNvPr id="0" name=""/>
        <dsp:cNvSpPr/>
      </dsp:nvSpPr>
      <dsp:spPr>
        <a:xfrm>
          <a:off x="1525880" y="149547"/>
          <a:ext cx="1904977" cy="761990"/>
        </a:xfrm>
        <a:prstGeom prst="chevron">
          <a:avLst/>
        </a:prstGeom>
        <a:gradFill rotWithShape="0">
          <a:gsLst>
            <a:gs pos="0">
              <a:schemeClr val="accent3">
                <a:shade val="50000"/>
                <a:hueOff val="12553"/>
                <a:satOff val="23023"/>
                <a:lumOff val="14350"/>
                <a:alphaOff val="0"/>
                <a:shade val="51000"/>
                <a:satMod val="130000"/>
              </a:schemeClr>
            </a:gs>
            <a:gs pos="80000">
              <a:schemeClr val="accent3">
                <a:shade val="50000"/>
                <a:hueOff val="12553"/>
                <a:satOff val="23023"/>
                <a:lumOff val="14350"/>
                <a:alphaOff val="0"/>
                <a:shade val="93000"/>
                <a:satMod val="130000"/>
              </a:schemeClr>
            </a:gs>
            <a:gs pos="100000">
              <a:schemeClr val="accent3">
                <a:shade val="50000"/>
                <a:hueOff val="12553"/>
                <a:satOff val="23023"/>
                <a:lumOff val="143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s-ES" sz="1300" kern="1200" smtClean="0">
              <a:solidFill>
                <a:schemeClr val="accent4"/>
              </a:solidFill>
            </a:rPr>
            <a:t>Proceso de producción de orden de pedido</a:t>
          </a:r>
          <a:endParaRPr lang="es-ES" sz="1300" kern="1200" dirty="0">
            <a:solidFill>
              <a:schemeClr val="accent4"/>
            </a:solidFill>
          </a:endParaRPr>
        </a:p>
      </dsp:txBody>
      <dsp:txXfrm>
        <a:off x="1906875" y="149547"/>
        <a:ext cx="1142987" cy="761990"/>
      </dsp:txXfrm>
    </dsp:sp>
    <dsp:sp modelId="{FF5EDFE3-9B98-41A4-A5F1-02C6BADFF661}">
      <dsp:nvSpPr>
        <dsp:cNvPr id="0" name=""/>
        <dsp:cNvSpPr/>
      </dsp:nvSpPr>
      <dsp:spPr>
        <a:xfrm>
          <a:off x="3049862" y="149547"/>
          <a:ext cx="1904977" cy="761990"/>
        </a:xfrm>
        <a:prstGeom prst="chevron">
          <a:avLst/>
        </a:prstGeom>
        <a:gradFill rotWithShape="0">
          <a:gsLst>
            <a:gs pos="0">
              <a:schemeClr val="accent3">
                <a:shade val="50000"/>
                <a:hueOff val="25107"/>
                <a:satOff val="46046"/>
                <a:lumOff val="28700"/>
                <a:alphaOff val="0"/>
                <a:shade val="51000"/>
                <a:satMod val="130000"/>
              </a:schemeClr>
            </a:gs>
            <a:gs pos="80000">
              <a:schemeClr val="accent3">
                <a:shade val="50000"/>
                <a:hueOff val="25107"/>
                <a:satOff val="46046"/>
                <a:lumOff val="28700"/>
                <a:alphaOff val="0"/>
                <a:shade val="93000"/>
                <a:satMod val="130000"/>
              </a:schemeClr>
            </a:gs>
            <a:gs pos="100000">
              <a:schemeClr val="accent3">
                <a:shade val="50000"/>
                <a:hueOff val="25107"/>
                <a:satOff val="46046"/>
                <a:lumOff val="287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s-ES" sz="1300" kern="1200" dirty="0">
              <a:solidFill>
                <a:schemeClr val="accent4"/>
              </a:solidFill>
            </a:rPr>
            <a:t>Despacho de pedido</a:t>
          </a:r>
        </a:p>
      </dsp:txBody>
      <dsp:txXfrm>
        <a:off x="3430857" y="149547"/>
        <a:ext cx="1142987" cy="761990"/>
      </dsp:txXfrm>
    </dsp:sp>
    <dsp:sp modelId="{CEE67CB8-CF4F-46A3-96AD-95253139DF9D}">
      <dsp:nvSpPr>
        <dsp:cNvPr id="0" name=""/>
        <dsp:cNvSpPr/>
      </dsp:nvSpPr>
      <dsp:spPr>
        <a:xfrm>
          <a:off x="4573844" y="149547"/>
          <a:ext cx="1904977" cy="761990"/>
        </a:xfrm>
        <a:prstGeom prst="chevron">
          <a:avLst/>
        </a:prstGeom>
        <a:gradFill rotWithShape="0">
          <a:gsLst>
            <a:gs pos="0">
              <a:schemeClr val="accent3">
                <a:shade val="50000"/>
                <a:hueOff val="12553"/>
                <a:satOff val="23023"/>
                <a:lumOff val="14350"/>
                <a:alphaOff val="0"/>
                <a:shade val="51000"/>
                <a:satMod val="130000"/>
              </a:schemeClr>
            </a:gs>
            <a:gs pos="80000">
              <a:schemeClr val="accent3">
                <a:shade val="50000"/>
                <a:hueOff val="12553"/>
                <a:satOff val="23023"/>
                <a:lumOff val="14350"/>
                <a:alphaOff val="0"/>
                <a:shade val="93000"/>
                <a:satMod val="130000"/>
              </a:schemeClr>
            </a:gs>
            <a:gs pos="100000">
              <a:schemeClr val="accent3">
                <a:shade val="50000"/>
                <a:hueOff val="12553"/>
                <a:satOff val="23023"/>
                <a:lumOff val="143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s-ES" sz="1300" kern="1200" dirty="0">
              <a:solidFill>
                <a:schemeClr val="accent4"/>
              </a:solidFill>
            </a:rPr>
            <a:t>Entrega en cada punto los pedidos</a:t>
          </a:r>
        </a:p>
      </dsp:txBody>
      <dsp:txXfrm>
        <a:off x="4954839" y="149547"/>
        <a:ext cx="1142987" cy="761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2CCFA-94F3-4148-82B0-C08BA3667BD2}">
      <dsp:nvSpPr>
        <dsp:cNvPr id="0" name=""/>
        <dsp:cNvSpPr/>
      </dsp:nvSpPr>
      <dsp:spPr>
        <a:xfrm>
          <a:off x="0" y="101161"/>
          <a:ext cx="8219256" cy="7020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just" defTabSz="1333500">
            <a:lnSpc>
              <a:spcPct val="90000"/>
            </a:lnSpc>
            <a:spcBef>
              <a:spcPct val="0"/>
            </a:spcBef>
            <a:spcAft>
              <a:spcPct val="35000"/>
            </a:spcAft>
          </a:pPr>
          <a:r>
            <a:rPr lang="es-ES" sz="3000" kern="1200" dirty="0" smtClean="0"/>
            <a:t>General</a:t>
          </a:r>
          <a:endParaRPr lang="es-EC" sz="3000" kern="1200" dirty="0"/>
        </a:p>
      </dsp:txBody>
      <dsp:txXfrm>
        <a:off x="34269" y="135430"/>
        <a:ext cx="8150718" cy="633462"/>
      </dsp:txXfrm>
    </dsp:sp>
    <dsp:sp modelId="{C66779B9-F443-499D-AFB1-2005BCD7B8A6}">
      <dsp:nvSpPr>
        <dsp:cNvPr id="0" name=""/>
        <dsp:cNvSpPr/>
      </dsp:nvSpPr>
      <dsp:spPr>
        <a:xfrm>
          <a:off x="0" y="757046"/>
          <a:ext cx="8219256" cy="2600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961" tIns="38100" rIns="213360" bIns="38100" numCol="1" spcCol="1270" anchor="t" anchorCtr="0">
          <a:noAutofit/>
        </a:bodyPr>
        <a:lstStyle/>
        <a:p>
          <a:pPr marL="228600" lvl="1" indent="-228600" algn="just" defTabSz="1022350">
            <a:lnSpc>
              <a:spcPct val="90000"/>
            </a:lnSpc>
            <a:spcBef>
              <a:spcPct val="0"/>
            </a:spcBef>
            <a:spcAft>
              <a:spcPct val="20000"/>
            </a:spcAft>
            <a:buChar char="••"/>
          </a:pPr>
          <a:endParaRPr lang="es-EC" sz="2300" kern="1200" dirty="0"/>
        </a:p>
        <a:p>
          <a:pPr marL="228600" lvl="1" indent="-228600" algn="just" defTabSz="1022350">
            <a:lnSpc>
              <a:spcPct val="90000"/>
            </a:lnSpc>
            <a:spcBef>
              <a:spcPct val="0"/>
            </a:spcBef>
            <a:spcAft>
              <a:spcPct val="20000"/>
            </a:spcAft>
            <a:buChar char="••"/>
          </a:pPr>
          <a:r>
            <a:rPr lang="es-EC" sz="2300" kern="1200" dirty="0" smtClean="0"/>
            <a:t>Estructurar una propuesta estratégica de marketing en el año 2012 para la empresa I.G. Imprenta que permita promover el crecimiento en ventas en la ciudad de Quito mediante la implementación de herramientas de marketing, con personal capacitado y comprometido para satisfacer las necesidades de los clientes.</a:t>
          </a:r>
          <a:endParaRPr lang="es-EC" sz="2300" kern="1200" dirty="0"/>
        </a:p>
      </dsp:txBody>
      <dsp:txXfrm>
        <a:off x="0" y="757046"/>
        <a:ext cx="8219256" cy="26008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6557F-3C28-4665-BF79-AA68D2F31AC0}">
      <dsp:nvSpPr>
        <dsp:cNvPr id="0" name=""/>
        <dsp:cNvSpPr/>
      </dsp:nvSpPr>
      <dsp:spPr>
        <a:xfrm>
          <a:off x="-6025072" y="-921917"/>
          <a:ext cx="7172427" cy="7172427"/>
        </a:xfrm>
        <a:prstGeom prst="blockArc">
          <a:avLst>
            <a:gd name="adj1" fmla="val 18900000"/>
            <a:gd name="adj2" fmla="val 2700000"/>
            <a:gd name="adj3" fmla="val 301"/>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74EAB90-8953-429E-AB4A-8BA5AE3D7744}">
      <dsp:nvSpPr>
        <dsp:cNvPr id="0" name=""/>
        <dsp:cNvSpPr/>
      </dsp:nvSpPr>
      <dsp:spPr>
        <a:xfrm>
          <a:off x="427326" y="280603"/>
          <a:ext cx="8138473" cy="56099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5289" tIns="30480" rIns="30480" bIns="30480" numCol="1" spcCol="1270" anchor="ctr" anchorCtr="0">
          <a:noAutofit/>
        </a:bodyPr>
        <a:lstStyle/>
        <a:p>
          <a:pPr lvl="0" algn="just" defTabSz="533400">
            <a:lnSpc>
              <a:spcPct val="90000"/>
            </a:lnSpc>
            <a:spcBef>
              <a:spcPct val="0"/>
            </a:spcBef>
            <a:spcAft>
              <a:spcPct val="35000"/>
            </a:spcAft>
          </a:pPr>
          <a:r>
            <a:rPr lang="es-EC" sz="1200" kern="1200" dirty="0" smtClean="0"/>
            <a:t>Realizar un diagnóstico situacional de la empresa con la finalidad de conocer las fuerzas del mercado que inciden en su funcionamiento, entenderlas y administrarlas de manera estratégica, mediante la aplicación de herramientas de análisis estratégico.</a:t>
          </a:r>
          <a:endParaRPr lang="es-EC" sz="1200" kern="1200" dirty="0"/>
        </a:p>
      </dsp:txBody>
      <dsp:txXfrm>
        <a:off x="427326" y="280603"/>
        <a:ext cx="8138473" cy="560994"/>
      </dsp:txXfrm>
    </dsp:sp>
    <dsp:sp modelId="{537DFDBE-AE67-4924-815E-647C2D016A5A}">
      <dsp:nvSpPr>
        <dsp:cNvPr id="0" name=""/>
        <dsp:cNvSpPr/>
      </dsp:nvSpPr>
      <dsp:spPr>
        <a:xfrm>
          <a:off x="76705" y="210479"/>
          <a:ext cx="701242" cy="701242"/>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4E8C4F4-AE86-40A8-880E-39A0FE6F06DF}">
      <dsp:nvSpPr>
        <dsp:cNvPr id="0" name=""/>
        <dsp:cNvSpPr/>
      </dsp:nvSpPr>
      <dsp:spPr>
        <a:xfrm>
          <a:off x="888782" y="1121988"/>
          <a:ext cx="7677017" cy="56099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5289" tIns="30480" rIns="30480" bIns="30480" numCol="1" spcCol="1270" anchor="ctr" anchorCtr="0">
          <a:noAutofit/>
        </a:bodyPr>
        <a:lstStyle/>
        <a:p>
          <a:pPr lvl="0" algn="just" defTabSz="533400">
            <a:lnSpc>
              <a:spcPct val="90000"/>
            </a:lnSpc>
            <a:spcBef>
              <a:spcPct val="0"/>
            </a:spcBef>
            <a:spcAft>
              <a:spcPct val="35000"/>
            </a:spcAft>
          </a:pPr>
          <a:r>
            <a:rPr lang="es-EC" sz="1200" kern="1200" dirty="0" smtClean="0"/>
            <a:t>Realizar un análisis para definir la estructura de mercado a través de la aplicación de la herramienta de investigación descriptiva.</a:t>
          </a:r>
          <a:endParaRPr lang="es-EC" sz="1200" kern="1200" dirty="0"/>
        </a:p>
      </dsp:txBody>
      <dsp:txXfrm>
        <a:off x="888782" y="1121988"/>
        <a:ext cx="7677017" cy="560994"/>
      </dsp:txXfrm>
    </dsp:sp>
    <dsp:sp modelId="{FCBC890A-D4BE-424E-8ED0-B837BD0F0098}">
      <dsp:nvSpPr>
        <dsp:cNvPr id="0" name=""/>
        <dsp:cNvSpPr/>
      </dsp:nvSpPr>
      <dsp:spPr>
        <a:xfrm>
          <a:off x="538161" y="1051864"/>
          <a:ext cx="701242" cy="701242"/>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8E4FBC8-2C57-48AB-8220-F2801DFBC5D7}">
      <dsp:nvSpPr>
        <dsp:cNvPr id="0" name=""/>
        <dsp:cNvSpPr/>
      </dsp:nvSpPr>
      <dsp:spPr>
        <a:xfrm>
          <a:off x="1099795" y="1963373"/>
          <a:ext cx="7466005" cy="56099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5289" tIns="30480" rIns="30480" bIns="30480" numCol="1" spcCol="1270" anchor="ctr" anchorCtr="0">
          <a:noAutofit/>
        </a:bodyPr>
        <a:lstStyle/>
        <a:p>
          <a:pPr lvl="0" algn="just" defTabSz="533400">
            <a:lnSpc>
              <a:spcPct val="90000"/>
            </a:lnSpc>
            <a:spcBef>
              <a:spcPct val="0"/>
            </a:spcBef>
            <a:spcAft>
              <a:spcPct val="35000"/>
            </a:spcAft>
          </a:pPr>
          <a:r>
            <a:rPr lang="es-ES" sz="1200" kern="1200" dirty="0" smtClean="0"/>
            <a:t>Realizar la medición de mercado a través de métodos de proyección de la demanda y oferta para el sector gráfico de la ciudad de Quito permitiendo anticipar el comportamiento del mercado y de esta manera satisfacer sus exigencias y requerimientos.</a:t>
          </a:r>
          <a:endParaRPr lang="es-EC" sz="1200" kern="1200" dirty="0"/>
        </a:p>
      </dsp:txBody>
      <dsp:txXfrm>
        <a:off x="1099795" y="1963373"/>
        <a:ext cx="7466005" cy="560994"/>
      </dsp:txXfrm>
    </dsp:sp>
    <dsp:sp modelId="{822821B4-C788-4C3C-A66F-FC9995715A7D}">
      <dsp:nvSpPr>
        <dsp:cNvPr id="0" name=""/>
        <dsp:cNvSpPr/>
      </dsp:nvSpPr>
      <dsp:spPr>
        <a:xfrm>
          <a:off x="749173" y="1893248"/>
          <a:ext cx="701242" cy="701242"/>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89E97D6-2E62-48F3-A820-BA0913612E02}">
      <dsp:nvSpPr>
        <dsp:cNvPr id="0" name=""/>
        <dsp:cNvSpPr/>
      </dsp:nvSpPr>
      <dsp:spPr>
        <a:xfrm>
          <a:off x="1099795" y="2804224"/>
          <a:ext cx="7466005" cy="56099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5289" tIns="30480" rIns="30480" bIns="30480" numCol="1" spcCol="1270" anchor="ctr" anchorCtr="0">
          <a:noAutofit/>
        </a:bodyPr>
        <a:lstStyle/>
        <a:p>
          <a:pPr lvl="0" algn="just" defTabSz="533400">
            <a:lnSpc>
              <a:spcPct val="90000"/>
            </a:lnSpc>
            <a:spcBef>
              <a:spcPct val="0"/>
            </a:spcBef>
            <a:spcAft>
              <a:spcPct val="35000"/>
            </a:spcAft>
          </a:pPr>
          <a:r>
            <a:rPr lang="es-EC" sz="1200" kern="1200" dirty="0" smtClean="0"/>
            <a:t>Establecer el direccionamiento estratégico para IG IMPRENTA aplicando herramientas de planificación estratégica que permita el control de la gestión de la empresa.</a:t>
          </a:r>
          <a:endParaRPr lang="es-EC" sz="1200" kern="1200" dirty="0"/>
        </a:p>
      </dsp:txBody>
      <dsp:txXfrm>
        <a:off x="1099795" y="2804224"/>
        <a:ext cx="7466005" cy="560994"/>
      </dsp:txXfrm>
    </dsp:sp>
    <dsp:sp modelId="{6660BE5D-922D-4FE6-BE3B-61A9C9541208}">
      <dsp:nvSpPr>
        <dsp:cNvPr id="0" name=""/>
        <dsp:cNvSpPr/>
      </dsp:nvSpPr>
      <dsp:spPr>
        <a:xfrm>
          <a:off x="749173" y="2734100"/>
          <a:ext cx="701242" cy="701242"/>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B578800-1C2E-4584-88B7-1FEDD8AF7500}">
      <dsp:nvSpPr>
        <dsp:cNvPr id="0" name=""/>
        <dsp:cNvSpPr/>
      </dsp:nvSpPr>
      <dsp:spPr>
        <a:xfrm>
          <a:off x="888782" y="3645609"/>
          <a:ext cx="7677017" cy="56099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5289" tIns="30480" rIns="30480" bIns="30480" numCol="1" spcCol="1270" anchor="ctr" anchorCtr="0">
          <a:noAutofit/>
        </a:bodyPr>
        <a:lstStyle/>
        <a:p>
          <a:pPr lvl="0" algn="just" defTabSz="533400">
            <a:lnSpc>
              <a:spcPct val="90000"/>
            </a:lnSpc>
            <a:spcBef>
              <a:spcPct val="0"/>
            </a:spcBef>
            <a:spcAft>
              <a:spcPct val="35000"/>
            </a:spcAft>
          </a:pPr>
          <a:r>
            <a:rPr lang="es-ES" sz="1200" kern="1200" dirty="0" smtClean="0"/>
            <a:t>Desarrollar estrategias del mix de marketing que permitan el desarrollo de mercado para la empresa a través del análisis y propuestas de las </a:t>
          </a:r>
          <a:r>
            <a:rPr lang="es-ES" sz="1200" kern="1200" dirty="0" err="1" smtClean="0"/>
            <a:t>p´s</a:t>
          </a:r>
          <a:r>
            <a:rPr lang="es-ES" sz="1200" kern="1200" dirty="0" smtClean="0"/>
            <a:t> de Marketing. </a:t>
          </a:r>
          <a:endParaRPr lang="es-EC" sz="1200" kern="1200" dirty="0"/>
        </a:p>
      </dsp:txBody>
      <dsp:txXfrm>
        <a:off x="888782" y="3645609"/>
        <a:ext cx="7677017" cy="560994"/>
      </dsp:txXfrm>
    </dsp:sp>
    <dsp:sp modelId="{1E2AB52D-75B6-40A5-8C3B-760CA2256A59}">
      <dsp:nvSpPr>
        <dsp:cNvPr id="0" name=""/>
        <dsp:cNvSpPr/>
      </dsp:nvSpPr>
      <dsp:spPr>
        <a:xfrm>
          <a:off x="538161" y="3575485"/>
          <a:ext cx="701242" cy="701242"/>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23222CE-9B27-48A6-A6F5-0FCDFB843AB6}">
      <dsp:nvSpPr>
        <dsp:cNvPr id="0" name=""/>
        <dsp:cNvSpPr/>
      </dsp:nvSpPr>
      <dsp:spPr>
        <a:xfrm>
          <a:off x="427326" y="4486994"/>
          <a:ext cx="8138473" cy="56099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5289" tIns="30480" rIns="30480" bIns="30480" numCol="1" spcCol="1270" anchor="ctr" anchorCtr="0">
          <a:noAutofit/>
        </a:bodyPr>
        <a:lstStyle/>
        <a:p>
          <a:pPr lvl="0" algn="just" defTabSz="533400">
            <a:lnSpc>
              <a:spcPct val="90000"/>
            </a:lnSpc>
            <a:spcBef>
              <a:spcPct val="0"/>
            </a:spcBef>
            <a:spcAft>
              <a:spcPct val="35000"/>
            </a:spcAft>
          </a:pPr>
          <a:r>
            <a:rPr lang="es-ES" sz="1200" kern="1200" dirty="0" smtClean="0"/>
            <a:t>Realizar una evaluación de impacto económico financiero a través de métodos cuantitativos que permitan determinar la viabilidad de la propuesta. </a:t>
          </a:r>
          <a:endParaRPr lang="es-EC" sz="1200" kern="1200" dirty="0"/>
        </a:p>
      </dsp:txBody>
      <dsp:txXfrm>
        <a:off x="427326" y="4486994"/>
        <a:ext cx="8138473" cy="560994"/>
      </dsp:txXfrm>
    </dsp:sp>
    <dsp:sp modelId="{11C45854-C567-42C2-A610-D5EE080CED33}">
      <dsp:nvSpPr>
        <dsp:cNvPr id="0" name=""/>
        <dsp:cNvSpPr/>
      </dsp:nvSpPr>
      <dsp:spPr>
        <a:xfrm>
          <a:off x="76705" y="4416869"/>
          <a:ext cx="701242" cy="701242"/>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0FA81-A096-494B-95D0-7C6FAD8C711A}">
      <dsp:nvSpPr>
        <dsp:cNvPr id="0" name=""/>
        <dsp:cNvSpPr/>
      </dsp:nvSpPr>
      <dsp:spPr>
        <a:xfrm>
          <a:off x="2571" y="216741"/>
          <a:ext cx="2507456" cy="403200"/>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S" sz="1400" b="1" kern="1200" dirty="0" smtClean="0"/>
            <a:t>Planteamiento </a:t>
          </a:r>
          <a:endParaRPr lang="es-EC" sz="1400" b="1" kern="1200" dirty="0"/>
        </a:p>
      </dsp:txBody>
      <dsp:txXfrm>
        <a:off x="2571" y="216741"/>
        <a:ext cx="2507456" cy="403200"/>
      </dsp:txXfrm>
    </dsp:sp>
    <dsp:sp modelId="{68E2ECD7-E9A3-4BE2-B5BE-CA15F6A254BD}">
      <dsp:nvSpPr>
        <dsp:cNvPr id="0" name=""/>
        <dsp:cNvSpPr/>
      </dsp:nvSpPr>
      <dsp:spPr>
        <a:xfrm>
          <a:off x="2571" y="619941"/>
          <a:ext cx="2507456" cy="3689280"/>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smtClean="0"/>
            <a:t>IG Imprenta, ha mantenido un bajo nivel de crecimiento en ventas, debido a varios factores, entre ellos una débil administración en el ámbito comercial y de mercadeo, evidenciándose la necesidad de realizar una investigación de mercados que permita identificar gustos y preferencias de las empresas demandantes de productos de imprenta, y así implementar estrategias que permitan el crecimiento, una mayor participación de la empresa en el mercado.   </a:t>
          </a:r>
          <a:endParaRPr lang="es-EC" sz="1400" kern="1200" dirty="0"/>
        </a:p>
      </dsp:txBody>
      <dsp:txXfrm>
        <a:off x="2571" y="619941"/>
        <a:ext cx="2507456" cy="3689280"/>
      </dsp:txXfrm>
    </dsp:sp>
    <dsp:sp modelId="{39FFAFE0-1974-4A3C-AD1E-378120705676}">
      <dsp:nvSpPr>
        <dsp:cNvPr id="0" name=""/>
        <dsp:cNvSpPr/>
      </dsp:nvSpPr>
      <dsp:spPr>
        <a:xfrm>
          <a:off x="2861071" y="216741"/>
          <a:ext cx="2507456" cy="403200"/>
        </a:xfrm>
        <a:prstGeom prst="rect">
          <a:avLst/>
        </a:prstGeom>
        <a:solidFill>
          <a:schemeClr val="accent4">
            <a:hueOff val="465892"/>
            <a:satOff val="50000"/>
            <a:lumOff val="4166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S" sz="1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Objetivo General</a:t>
          </a:r>
          <a:endParaRPr lang="es-EC" sz="1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2861071" y="216741"/>
        <a:ext cx="2507456" cy="403200"/>
      </dsp:txXfrm>
    </dsp:sp>
    <dsp:sp modelId="{1657F75E-533B-491D-B179-F9E9EAEB2506}">
      <dsp:nvSpPr>
        <dsp:cNvPr id="0" name=""/>
        <dsp:cNvSpPr/>
      </dsp:nvSpPr>
      <dsp:spPr>
        <a:xfrm>
          <a:off x="2861071" y="619941"/>
          <a:ext cx="2507456" cy="3689280"/>
        </a:xfrm>
        <a:prstGeom prst="rect">
          <a:avLst/>
        </a:prstGeom>
        <a:solidFill>
          <a:schemeClr val="accent2">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endParaRPr lang="es-EC" sz="1400" kern="1200" dirty="0"/>
        </a:p>
        <a:p>
          <a:pPr marL="114300" lvl="1" indent="-114300" algn="l" defTabSz="622300">
            <a:lnSpc>
              <a:spcPct val="90000"/>
            </a:lnSpc>
            <a:spcBef>
              <a:spcPct val="0"/>
            </a:spcBef>
            <a:spcAft>
              <a:spcPct val="15000"/>
            </a:spcAft>
            <a:buChar char="••"/>
          </a:pPr>
          <a:endParaRPr lang="es-EC" sz="1400" kern="1200" dirty="0"/>
        </a:p>
        <a:p>
          <a:pPr marL="114300" lvl="1" indent="-114300" algn="l" defTabSz="622300">
            <a:lnSpc>
              <a:spcPct val="90000"/>
            </a:lnSpc>
            <a:spcBef>
              <a:spcPct val="0"/>
            </a:spcBef>
            <a:spcAft>
              <a:spcPct val="15000"/>
            </a:spcAft>
            <a:buChar char="••"/>
          </a:pPr>
          <a:endParaRPr lang="es-EC" sz="1400" kern="1200" dirty="0"/>
        </a:p>
        <a:p>
          <a:pPr marL="114300" lvl="1" indent="-114300" algn="l" defTabSz="622300">
            <a:lnSpc>
              <a:spcPct val="90000"/>
            </a:lnSpc>
            <a:spcBef>
              <a:spcPct val="0"/>
            </a:spcBef>
            <a:spcAft>
              <a:spcPct val="15000"/>
            </a:spcAft>
            <a:buChar char="••"/>
          </a:pPr>
          <a:endParaRPr lang="es-EC" sz="1400" kern="1200" dirty="0"/>
        </a:p>
        <a:p>
          <a:pPr marL="114300" lvl="1" indent="-114300" algn="l" defTabSz="622300">
            <a:lnSpc>
              <a:spcPct val="90000"/>
            </a:lnSpc>
            <a:spcBef>
              <a:spcPct val="0"/>
            </a:spcBef>
            <a:spcAft>
              <a:spcPct val="15000"/>
            </a:spcAft>
            <a:buChar char="••"/>
          </a:pPr>
          <a:r>
            <a:rPr lang="es-EC" sz="1400" kern="1200" dirty="0" smtClean="0"/>
            <a:t>Determinar la demanda de IG Imprenta, a través del levantamiento de información en el año 2012 mediante encuestas a las empresas ubicadas en la ciudad de Quito, para determinar estrategias que permitan el crecimiento de la empresa.</a:t>
          </a:r>
          <a:endParaRPr lang="es-EC" sz="1400" kern="1200" dirty="0"/>
        </a:p>
      </dsp:txBody>
      <dsp:txXfrm>
        <a:off x="2861071" y="619941"/>
        <a:ext cx="2507456" cy="3689280"/>
      </dsp:txXfrm>
    </dsp:sp>
    <dsp:sp modelId="{9DED1643-3FC4-43CA-8DEF-26458CB67037}">
      <dsp:nvSpPr>
        <dsp:cNvPr id="0" name=""/>
        <dsp:cNvSpPr/>
      </dsp:nvSpPr>
      <dsp:spPr>
        <a:xfrm>
          <a:off x="5719571" y="216741"/>
          <a:ext cx="2507456" cy="403200"/>
        </a:xfrm>
        <a:prstGeom prst="rect">
          <a:avLst/>
        </a:prstGeom>
        <a:solidFill>
          <a:schemeClr val="accent4">
            <a:hueOff val="931784"/>
            <a:satOff val="100000"/>
            <a:lumOff val="8333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accent4"/>
              </a:solidFill>
            </a:rPr>
            <a:t>Objetivo Específico</a:t>
          </a:r>
          <a:endParaRPr lang="es-EC" sz="1400" b="1" kern="1200" dirty="0">
            <a:solidFill>
              <a:schemeClr val="accent4"/>
            </a:solidFill>
          </a:endParaRPr>
        </a:p>
      </dsp:txBody>
      <dsp:txXfrm>
        <a:off x="5719571" y="216741"/>
        <a:ext cx="2507456" cy="403200"/>
      </dsp:txXfrm>
    </dsp:sp>
    <dsp:sp modelId="{E4A8F1E9-840B-4E23-9B16-DE6B00E8336A}">
      <dsp:nvSpPr>
        <dsp:cNvPr id="0" name=""/>
        <dsp:cNvSpPr/>
      </dsp:nvSpPr>
      <dsp:spPr>
        <a:xfrm>
          <a:off x="5719571" y="619941"/>
          <a:ext cx="2507456" cy="3689280"/>
        </a:xfrm>
        <a:prstGeom prst="rect">
          <a:avLst/>
        </a:prstGeom>
        <a:solidFill>
          <a:schemeClr val="accent3">
            <a:lumMod val="9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endParaRPr lang="es-EC" sz="1400" kern="1200" dirty="0"/>
        </a:p>
        <a:p>
          <a:pPr marL="114300" lvl="1" indent="-114300" algn="l" defTabSz="622300">
            <a:lnSpc>
              <a:spcPct val="90000"/>
            </a:lnSpc>
            <a:spcBef>
              <a:spcPct val="0"/>
            </a:spcBef>
            <a:spcAft>
              <a:spcPct val="15000"/>
            </a:spcAft>
            <a:buChar char="••"/>
          </a:pPr>
          <a:r>
            <a:rPr lang="es-EC" sz="1400" kern="1200" dirty="0" smtClean="0"/>
            <a:t>Determinar las características demográficas de las empresas ubicadas en la ciudad de Quito.</a:t>
          </a:r>
          <a:endParaRPr lang="es-EC" sz="1400" kern="1200" dirty="0"/>
        </a:p>
        <a:p>
          <a:pPr marL="114300" lvl="1" indent="-114300" algn="l" defTabSz="622300">
            <a:lnSpc>
              <a:spcPct val="90000"/>
            </a:lnSpc>
            <a:spcBef>
              <a:spcPct val="0"/>
            </a:spcBef>
            <a:spcAft>
              <a:spcPct val="15000"/>
            </a:spcAft>
            <a:buChar char="••"/>
          </a:pPr>
          <a:r>
            <a:rPr lang="es-EC" sz="1400" kern="1200" smtClean="0"/>
            <a:t>Identificar las características geográficas de las empresas ubicadas en la ciudad de Quito</a:t>
          </a:r>
          <a:endParaRPr lang="es-EC" sz="1400" kern="1200"/>
        </a:p>
        <a:p>
          <a:pPr marL="114300" lvl="1" indent="-114300" algn="l" defTabSz="622300">
            <a:lnSpc>
              <a:spcPct val="90000"/>
            </a:lnSpc>
            <a:spcBef>
              <a:spcPct val="0"/>
            </a:spcBef>
            <a:spcAft>
              <a:spcPct val="15000"/>
            </a:spcAft>
            <a:buChar char="••"/>
          </a:pPr>
          <a:r>
            <a:rPr lang="es-EC" sz="1400" kern="1200" dirty="0" smtClean="0"/>
            <a:t>Conocer las características conductuales: frecuencia de compra, proceso de decisión, cantidad, preferencias, de las empresas ubicadas en la ciudad de Quito. </a:t>
          </a:r>
          <a:endParaRPr lang="es-EC" sz="1400" kern="1200" dirty="0"/>
        </a:p>
      </dsp:txBody>
      <dsp:txXfrm>
        <a:off x="5719571" y="619941"/>
        <a:ext cx="2507456" cy="36892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792C7-EC43-49CF-8BAE-21CE1AA0B80E}">
      <dsp:nvSpPr>
        <dsp:cNvPr id="0" name=""/>
        <dsp:cNvSpPr/>
      </dsp:nvSpPr>
      <dsp:spPr>
        <a:xfrm>
          <a:off x="3253" y="122527"/>
          <a:ext cx="3517567" cy="2625789"/>
        </a:xfrm>
        <a:prstGeom prst="round2SameRect">
          <a:avLst>
            <a:gd name="adj1" fmla="val 8000"/>
            <a:gd name="adj2" fmla="val 0"/>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6830" tIns="110490" rIns="36830" bIns="36830" numCol="1" spcCol="1270" anchor="t" anchorCtr="0">
          <a:noAutofit/>
        </a:bodyPr>
        <a:lstStyle/>
        <a:p>
          <a:pPr marL="285750" lvl="1" indent="-285750" algn="l" defTabSz="1289050">
            <a:lnSpc>
              <a:spcPct val="90000"/>
            </a:lnSpc>
            <a:spcBef>
              <a:spcPct val="0"/>
            </a:spcBef>
            <a:spcAft>
              <a:spcPct val="15000"/>
            </a:spcAft>
            <a:buChar char="••"/>
          </a:pPr>
          <a:r>
            <a:rPr lang="es-ES" sz="2900" kern="1200" dirty="0" smtClean="0"/>
            <a:t>19.251 empresas registradas en la base de datos tomado de la Superintendencia de Compañías.</a:t>
          </a:r>
          <a:endParaRPr lang="es-EC" sz="2900" kern="1200" dirty="0"/>
        </a:p>
      </dsp:txBody>
      <dsp:txXfrm>
        <a:off x="64778" y="184052"/>
        <a:ext cx="3394517" cy="2564264"/>
      </dsp:txXfrm>
    </dsp:sp>
    <dsp:sp modelId="{EF9DA45A-D4C7-4193-8A82-7573783FAABB}">
      <dsp:nvSpPr>
        <dsp:cNvPr id="0" name=""/>
        <dsp:cNvSpPr/>
      </dsp:nvSpPr>
      <dsp:spPr>
        <a:xfrm>
          <a:off x="3253" y="2748317"/>
          <a:ext cx="3517567" cy="112908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0" rIns="45720" bIns="0" numCol="1" spcCol="1270" anchor="ctr" anchorCtr="0">
          <a:noAutofit/>
        </a:bodyPr>
        <a:lstStyle/>
        <a:p>
          <a:pPr lvl="0" algn="l" defTabSz="1600200">
            <a:lnSpc>
              <a:spcPct val="90000"/>
            </a:lnSpc>
            <a:spcBef>
              <a:spcPct val="0"/>
            </a:spcBef>
            <a:spcAft>
              <a:spcPct val="35000"/>
            </a:spcAft>
          </a:pPr>
          <a:r>
            <a:rPr lang="es-ES" sz="3600" kern="1200" dirty="0" smtClean="0"/>
            <a:t>Universo</a:t>
          </a:r>
          <a:endParaRPr lang="es-EC" sz="3600" kern="1200" dirty="0"/>
        </a:p>
      </dsp:txBody>
      <dsp:txXfrm>
        <a:off x="3253" y="2748317"/>
        <a:ext cx="2477160" cy="1129089"/>
      </dsp:txXfrm>
    </dsp:sp>
    <dsp:sp modelId="{0E86D345-FE7E-4BC6-BFDD-B7DEEDBB652F}">
      <dsp:nvSpPr>
        <dsp:cNvPr id="0" name=""/>
        <dsp:cNvSpPr/>
      </dsp:nvSpPr>
      <dsp:spPr>
        <a:xfrm>
          <a:off x="2579920" y="2927662"/>
          <a:ext cx="1231148" cy="1231148"/>
        </a:xfrm>
        <a:prstGeom prst="ellipse">
          <a:avLst/>
        </a:prstGeom>
        <a:blipFill rotWithShape="1">
          <a:blip xmlns:r="http://schemas.openxmlformats.org/officeDocument/2006/relationships" r:embed="rId1"/>
          <a:stretch>
            <a:fillRect/>
          </a:stretch>
        </a:blipFill>
        <a:ln w="9525" cap="flat" cmpd="sng" algn="ctr">
          <a:solidFill>
            <a:schemeClr val="accent6">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sp>
    <dsp:sp modelId="{FECE56B9-2989-4B0E-A213-9B3896213D52}">
      <dsp:nvSpPr>
        <dsp:cNvPr id="0" name=""/>
        <dsp:cNvSpPr/>
      </dsp:nvSpPr>
      <dsp:spPr>
        <a:xfrm>
          <a:off x="4116078" y="122527"/>
          <a:ext cx="3517567" cy="2625789"/>
        </a:xfrm>
        <a:prstGeom prst="round2SameRect">
          <a:avLst>
            <a:gd name="adj1" fmla="val 8000"/>
            <a:gd name="adj2" fmla="val 0"/>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6830" tIns="110490" rIns="36830" bIns="36830" numCol="1" spcCol="1270" anchor="t" anchorCtr="0">
          <a:noAutofit/>
        </a:bodyPr>
        <a:lstStyle/>
        <a:p>
          <a:pPr marL="285750" lvl="1" indent="-285750" algn="l" defTabSz="1289050">
            <a:lnSpc>
              <a:spcPct val="90000"/>
            </a:lnSpc>
            <a:spcBef>
              <a:spcPct val="0"/>
            </a:spcBef>
            <a:spcAft>
              <a:spcPct val="15000"/>
            </a:spcAft>
            <a:buChar char="••"/>
          </a:pPr>
          <a14:m xmlns:a14="http://schemas.microsoft.com/office/drawing/2010/main">
            <m:oMath xmlns:m="http://schemas.openxmlformats.org/officeDocument/2006/math">
              <m:r>
                <a:rPr lang="es-ES_tradnl" sz="2900" b="1" i="1" kern="1200" smtClean="0">
                  <a:latin typeface="Cambria Math"/>
                </a:rPr>
                <m:t>𝒏</m:t>
              </m:r>
              <m:r>
                <a:rPr lang="es-ES_tradnl" sz="2900" b="1" kern="1200">
                  <a:latin typeface="Cambria Math"/>
                </a:rPr>
                <m:t>=</m:t>
              </m:r>
              <m:f>
                <m:fPr>
                  <m:ctrlPr>
                    <a:rPr lang="es-EC" sz="2900" b="1" i="1" kern="1200">
                      <a:latin typeface="Cambria Math"/>
                    </a:rPr>
                  </m:ctrlPr>
                </m:fPr>
                <m:num>
                  <m:r>
                    <a:rPr lang="es-ES_tradnl" sz="2900" b="1" i="1" kern="1200">
                      <a:latin typeface="Cambria Math"/>
                    </a:rPr>
                    <m:t>𝑵</m:t>
                  </m:r>
                  <m:sSup>
                    <m:sSupPr>
                      <m:ctrlPr>
                        <a:rPr lang="es-EC" sz="2900" b="1" i="1" kern="1200">
                          <a:latin typeface="Cambria Math"/>
                        </a:rPr>
                      </m:ctrlPr>
                    </m:sSupPr>
                    <m:e>
                      <m:r>
                        <a:rPr lang="es-ES_tradnl" sz="2900" b="1" i="1" kern="1200">
                          <a:latin typeface="Cambria Math"/>
                        </a:rPr>
                        <m:t>𝒁</m:t>
                      </m:r>
                    </m:e>
                    <m:sup>
                      <m:r>
                        <a:rPr lang="es-ES_tradnl" sz="2900" b="1" i="1" kern="1200">
                          <a:latin typeface="Cambria Math"/>
                        </a:rPr>
                        <m:t>𝟐</m:t>
                      </m:r>
                    </m:sup>
                  </m:sSup>
                  <m:r>
                    <a:rPr lang="es-ES_tradnl" sz="2900" b="1" i="1" kern="1200">
                      <a:latin typeface="Cambria Math"/>
                    </a:rPr>
                    <m:t> </m:t>
                  </m:r>
                  <m:r>
                    <a:rPr lang="es-ES_tradnl" sz="2900" b="1" i="1" kern="1200">
                      <a:latin typeface="Cambria Math"/>
                    </a:rPr>
                    <m:t>𝒑𝒒</m:t>
                  </m:r>
                </m:num>
                <m:den>
                  <m:sSup>
                    <m:sSupPr>
                      <m:ctrlPr>
                        <a:rPr lang="es-EC" sz="2900" b="1" i="1" kern="1200">
                          <a:latin typeface="Cambria Math"/>
                        </a:rPr>
                      </m:ctrlPr>
                    </m:sSupPr>
                    <m:e>
                      <m:r>
                        <a:rPr lang="es-ES_tradnl" sz="2900" b="1" i="1" kern="1200">
                          <a:latin typeface="Cambria Math"/>
                        </a:rPr>
                        <m:t>𝒆</m:t>
                      </m:r>
                    </m:e>
                    <m:sup>
                      <m:r>
                        <a:rPr lang="es-ES_tradnl" sz="2900" b="1" i="1" kern="1200">
                          <a:latin typeface="Cambria Math"/>
                        </a:rPr>
                        <m:t>𝟐</m:t>
                      </m:r>
                    </m:sup>
                  </m:sSup>
                  <m:d>
                    <m:dPr>
                      <m:ctrlPr>
                        <a:rPr lang="es-EC" sz="2900" b="1" i="1" kern="1200">
                          <a:latin typeface="Cambria Math"/>
                        </a:rPr>
                      </m:ctrlPr>
                    </m:dPr>
                    <m:e>
                      <m:r>
                        <a:rPr lang="es-ES_tradnl" sz="2900" b="1" i="1" kern="1200">
                          <a:latin typeface="Cambria Math"/>
                        </a:rPr>
                        <m:t>𝐍</m:t>
                      </m:r>
                      <m:r>
                        <a:rPr lang="es-ES_tradnl" sz="2900" b="1" i="1" kern="1200">
                          <a:latin typeface="Cambria Math"/>
                        </a:rPr>
                        <m:t>−</m:t>
                      </m:r>
                      <m:r>
                        <a:rPr lang="es-ES_tradnl" sz="2900" b="1" i="1" kern="1200">
                          <a:latin typeface="Cambria Math"/>
                        </a:rPr>
                        <m:t>𝟏</m:t>
                      </m:r>
                    </m:e>
                  </m:d>
                  <m:r>
                    <a:rPr lang="es-ES_tradnl" sz="2900" b="1" i="1" kern="1200">
                      <a:latin typeface="Cambria Math"/>
                    </a:rPr>
                    <m:t>+</m:t>
                  </m:r>
                  <m:sSup>
                    <m:sSupPr>
                      <m:ctrlPr>
                        <a:rPr lang="es-EC" sz="2900" b="1" i="1" kern="1200">
                          <a:latin typeface="Cambria Math"/>
                        </a:rPr>
                      </m:ctrlPr>
                    </m:sSupPr>
                    <m:e>
                      <m:r>
                        <a:rPr lang="es-ES_tradnl" sz="2900" b="1" i="1" kern="1200">
                          <a:latin typeface="Cambria Math"/>
                        </a:rPr>
                        <m:t>𝒁</m:t>
                      </m:r>
                    </m:e>
                    <m:sup>
                      <m:r>
                        <a:rPr lang="es-ES_tradnl" sz="2900" b="1" i="1" kern="1200">
                          <a:latin typeface="Cambria Math"/>
                        </a:rPr>
                        <m:t>𝟐</m:t>
                      </m:r>
                    </m:sup>
                  </m:sSup>
                  <m:r>
                    <a:rPr lang="es-ES_tradnl" sz="2900" b="1" i="1" kern="1200">
                      <a:latin typeface="Cambria Math"/>
                    </a:rPr>
                    <m:t>𝒑𝒒</m:t>
                  </m:r>
                </m:den>
              </m:f>
            </m:oMath>
          </a14:m>
          <a:endParaRPr lang="es-EC" sz="2900" kern="1200" dirty="0"/>
        </a:p>
        <a:p>
          <a:pPr marL="285750" lvl="1" indent="-285750" algn="l" defTabSz="1289050">
            <a:lnSpc>
              <a:spcPct val="90000"/>
            </a:lnSpc>
            <a:spcBef>
              <a:spcPct val="0"/>
            </a:spcBef>
            <a:spcAft>
              <a:spcPct val="15000"/>
            </a:spcAft>
            <a:buChar char="••"/>
          </a:pPr>
          <a:r>
            <a:rPr lang="es-ES_tradnl" sz="2900" b="0" kern="1200" dirty="0" smtClean="0"/>
            <a:t>n =  376 encuestas</a:t>
          </a:r>
          <a:endParaRPr lang="es-EC" sz="2900" b="0" kern="1200" dirty="0"/>
        </a:p>
        <a:p>
          <a:pPr marL="285750" lvl="1" indent="-285750" algn="l" defTabSz="1289050">
            <a:lnSpc>
              <a:spcPct val="90000"/>
            </a:lnSpc>
            <a:spcBef>
              <a:spcPct val="0"/>
            </a:spcBef>
            <a:spcAft>
              <a:spcPct val="15000"/>
            </a:spcAft>
            <a:buChar char="••"/>
          </a:pPr>
          <a:r>
            <a:rPr lang="es-ES" sz="2900" b="0" kern="1200" dirty="0" smtClean="0"/>
            <a:t>Muestreo Aleatorio Simple</a:t>
          </a:r>
          <a:endParaRPr lang="es-EC" sz="2900" b="0" kern="1200" dirty="0"/>
        </a:p>
      </dsp:txBody>
      <dsp:txXfrm>
        <a:off x="4177603" y="184052"/>
        <a:ext cx="3394517" cy="2564264"/>
      </dsp:txXfrm>
    </dsp:sp>
    <dsp:sp modelId="{6B1A547E-45DF-452C-AAFD-0841C8F95259}">
      <dsp:nvSpPr>
        <dsp:cNvPr id="0" name=""/>
        <dsp:cNvSpPr/>
      </dsp:nvSpPr>
      <dsp:spPr>
        <a:xfrm>
          <a:off x="4116078" y="2748317"/>
          <a:ext cx="3517567" cy="112908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0" rIns="45720" bIns="0" numCol="1" spcCol="1270" anchor="ctr" anchorCtr="0">
          <a:noAutofit/>
        </a:bodyPr>
        <a:lstStyle/>
        <a:p>
          <a:pPr lvl="0" algn="l" defTabSz="1600200">
            <a:lnSpc>
              <a:spcPct val="90000"/>
            </a:lnSpc>
            <a:spcBef>
              <a:spcPct val="0"/>
            </a:spcBef>
            <a:spcAft>
              <a:spcPct val="35000"/>
            </a:spcAft>
          </a:pPr>
          <a:r>
            <a:rPr lang="es-ES" sz="3600" kern="1200" dirty="0" smtClean="0"/>
            <a:t>Tamaño de la muestra</a:t>
          </a:r>
          <a:endParaRPr lang="es-EC" sz="3600" kern="1200" dirty="0"/>
        </a:p>
      </dsp:txBody>
      <dsp:txXfrm>
        <a:off x="4116078" y="2748317"/>
        <a:ext cx="2477160" cy="1129089"/>
      </dsp:txXfrm>
    </dsp:sp>
    <dsp:sp modelId="{F2BA6F03-4C31-4894-B23D-94534B217A05}">
      <dsp:nvSpPr>
        <dsp:cNvPr id="0" name=""/>
        <dsp:cNvSpPr/>
      </dsp:nvSpPr>
      <dsp:spPr>
        <a:xfrm>
          <a:off x="6692744" y="2927662"/>
          <a:ext cx="1231148" cy="1231148"/>
        </a:xfrm>
        <a:prstGeom prst="ellipse">
          <a:avLst/>
        </a:prstGeom>
        <a:blipFill rotWithShape="1">
          <a:blip xmlns:r="http://schemas.openxmlformats.org/officeDocument/2006/relationships" r:embed="rId2"/>
          <a:stretch>
            <a:fillRect/>
          </a:stretch>
        </a:blipFill>
        <a:ln w="9525" cap="flat" cmpd="sng" algn="ctr">
          <a:solidFill>
            <a:schemeClr val="accent6">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9D250-4FF5-4C7D-BB27-B5D1474C57D8}">
      <dsp:nvSpPr>
        <dsp:cNvPr id="0" name=""/>
        <dsp:cNvSpPr/>
      </dsp:nvSpPr>
      <dsp:spPr>
        <a:xfrm>
          <a:off x="2984033" y="1292945"/>
          <a:ext cx="4846141" cy="3232376"/>
        </a:xfrm>
        <a:prstGeom prst="rect">
          <a:avLst/>
        </a:prstGeom>
        <a:solidFill>
          <a:schemeClr val="accent2">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s-EC" sz="2200" kern="1200" dirty="0" smtClean="0"/>
            <a:t>Son empresas locales y nacionales, que se dedican a actividades de comercialización, producción y de servicios, tanto públicas como privadas que se encuentran ubicadas con un 76,3% al Norte de la ciudad de Quito y un 12,2% en el Centro.</a:t>
          </a:r>
          <a:endParaRPr lang="es-EC" sz="2200" kern="1200" dirty="0"/>
        </a:p>
      </dsp:txBody>
      <dsp:txXfrm>
        <a:off x="3759416" y="1292945"/>
        <a:ext cx="4070758" cy="3232376"/>
      </dsp:txXfrm>
    </dsp:sp>
    <dsp:sp modelId="{B9CF8D59-1A5B-4824-99A6-E3EDEA1654C8}">
      <dsp:nvSpPr>
        <dsp:cNvPr id="0" name=""/>
        <dsp:cNvSpPr/>
      </dsp:nvSpPr>
      <dsp:spPr>
        <a:xfrm>
          <a:off x="399424" y="641"/>
          <a:ext cx="3230760" cy="3230760"/>
        </a:xfrm>
        <a:prstGeom prst="ellipse">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822450">
            <a:lnSpc>
              <a:spcPct val="90000"/>
            </a:lnSpc>
            <a:spcBef>
              <a:spcPct val="0"/>
            </a:spcBef>
            <a:spcAft>
              <a:spcPct val="35000"/>
            </a:spcAft>
          </a:pPr>
          <a:r>
            <a:rPr lang="es-ES" sz="4100" kern="1200" dirty="0" smtClean="0"/>
            <a:t>Demanda Primaria</a:t>
          </a:r>
          <a:endParaRPr lang="es-EC" sz="4100" kern="1200" dirty="0"/>
        </a:p>
      </dsp:txBody>
      <dsp:txXfrm>
        <a:off x="872558" y="473775"/>
        <a:ext cx="2284492" cy="22844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E2816-2166-43A6-8ECA-3AD92C26D9F0}">
      <dsp:nvSpPr>
        <dsp:cNvPr id="0" name=""/>
        <dsp:cNvSpPr/>
      </dsp:nvSpPr>
      <dsp:spPr>
        <a:xfrm rot="5400000">
          <a:off x="3633864" y="-420592"/>
          <a:ext cx="3308806" cy="4977192"/>
        </a:xfrm>
        <a:prstGeom prst="round2SameRect">
          <a:avLst/>
        </a:prstGeom>
        <a:solidFill>
          <a:schemeClr val="accent2">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just" defTabSz="666750">
            <a:lnSpc>
              <a:spcPct val="90000"/>
            </a:lnSpc>
            <a:spcBef>
              <a:spcPct val="0"/>
            </a:spcBef>
            <a:spcAft>
              <a:spcPct val="15000"/>
            </a:spcAft>
            <a:buChar char="••"/>
          </a:pPr>
          <a:r>
            <a:rPr lang="es-EC" sz="1500" kern="1200" dirty="0" smtClean="0"/>
            <a:t>Se puede identificar que en su mayoría las empresas tienen una persona encargada de realizar las compras de productos de imprenta.</a:t>
          </a:r>
          <a:endParaRPr lang="es-EC" sz="1500" kern="1200" dirty="0"/>
        </a:p>
        <a:p>
          <a:pPr marL="114300" lvl="1" indent="-114300" algn="just" defTabSz="666750">
            <a:lnSpc>
              <a:spcPct val="90000"/>
            </a:lnSpc>
            <a:spcBef>
              <a:spcPct val="0"/>
            </a:spcBef>
            <a:spcAft>
              <a:spcPct val="15000"/>
            </a:spcAft>
            <a:buChar char="••"/>
          </a:pPr>
          <a:r>
            <a:rPr lang="es-EC" sz="1500" kern="1200" dirty="0" smtClean="0"/>
            <a:t>Las razones por las que prefieren a su proveedor son principalmente: precio; tiempo; calidad y diseño. La frecuencia de compra es mensual y trimestral, y existe un promedio mensual de compra de entre $1 a $600 con un 77% y un 14,1% más de $900.</a:t>
          </a:r>
          <a:endParaRPr lang="es-EC" sz="1500" kern="1200" dirty="0"/>
        </a:p>
        <a:p>
          <a:pPr marL="114300" lvl="1" indent="-114300" algn="just" defTabSz="666750">
            <a:lnSpc>
              <a:spcPct val="90000"/>
            </a:lnSpc>
            <a:spcBef>
              <a:spcPct val="0"/>
            </a:spcBef>
            <a:spcAft>
              <a:spcPct val="15000"/>
            </a:spcAft>
            <a:buChar char="••"/>
          </a:pPr>
          <a:r>
            <a:rPr lang="es-EC" sz="1500" kern="1200" dirty="0" smtClean="0"/>
            <a:t>Con un 49,2% los productos que más se adquieren son documentos de la empresa seguido por un 27,7% documentos legales, las empresas tienen mayoritariamente entre 2 y 3 proveedores de imprenta y prefieren obtener información mediante el internet y visita de promotores.</a:t>
          </a:r>
          <a:endParaRPr lang="es-EC" sz="1500" kern="1200" dirty="0"/>
        </a:p>
      </dsp:txBody>
      <dsp:txXfrm rot="-5400000">
        <a:off x="2799672" y="575123"/>
        <a:ext cx="4815669" cy="2985760"/>
      </dsp:txXfrm>
    </dsp:sp>
    <dsp:sp modelId="{ECF4AD4B-69F1-4275-9817-E139C357B971}">
      <dsp:nvSpPr>
        <dsp:cNvPr id="0" name=""/>
        <dsp:cNvSpPr/>
      </dsp:nvSpPr>
      <dsp:spPr>
        <a:xfrm>
          <a:off x="0" y="0"/>
          <a:ext cx="2799671" cy="4136008"/>
        </a:xfrm>
        <a:prstGeom prst="roundRect">
          <a:avLst/>
        </a:prstGeom>
        <a:solidFill>
          <a:schemeClr val="accent2">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l" defTabSz="1689100">
            <a:lnSpc>
              <a:spcPct val="90000"/>
            </a:lnSpc>
            <a:spcBef>
              <a:spcPct val="0"/>
            </a:spcBef>
            <a:spcAft>
              <a:spcPct val="35000"/>
            </a:spcAft>
          </a:pPr>
          <a:r>
            <a:rPr lang="es-ES" sz="3800" b="1" kern="1200" dirty="0" smtClean="0"/>
            <a:t>Demanda Selectiva</a:t>
          </a:r>
          <a:endParaRPr lang="es-EC" sz="3800" b="1" kern="1200" dirty="0"/>
        </a:p>
      </dsp:txBody>
      <dsp:txXfrm>
        <a:off x="136669" y="136669"/>
        <a:ext cx="2526333" cy="38626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4E2C9-4682-4F4D-B007-E90B7DBD6E1C}">
      <dsp:nvSpPr>
        <dsp:cNvPr id="0" name=""/>
        <dsp:cNvSpPr/>
      </dsp:nvSpPr>
      <dsp:spPr>
        <a:xfrm>
          <a:off x="163994" y="990944"/>
          <a:ext cx="3866154" cy="12081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818336" tIns="38100" rIns="38100" bIns="38100" numCol="1" spcCol="1270" anchor="ctr" anchorCtr="0">
          <a:noAutofit/>
        </a:bodyPr>
        <a:lstStyle/>
        <a:p>
          <a:pPr lvl="0" algn="l" defTabSz="444500">
            <a:lnSpc>
              <a:spcPct val="90000"/>
            </a:lnSpc>
            <a:spcBef>
              <a:spcPct val="0"/>
            </a:spcBef>
            <a:spcAft>
              <a:spcPct val="35000"/>
            </a:spcAft>
          </a:pPr>
          <a:r>
            <a:rPr lang="es-ES" sz="1000" b="1" i="1" u="none" kern="1200" dirty="0" smtClean="0"/>
            <a:t>Pequeñas empresas</a:t>
          </a:r>
        </a:p>
        <a:p>
          <a:pPr lvl="0" algn="just" defTabSz="444500">
            <a:lnSpc>
              <a:spcPct val="90000"/>
            </a:lnSpc>
            <a:spcBef>
              <a:spcPct val="0"/>
            </a:spcBef>
            <a:spcAft>
              <a:spcPct val="35000"/>
            </a:spcAft>
          </a:pPr>
          <a:r>
            <a:rPr lang="es-EC" sz="1000" b="0" kern="1200" dirty="0" smtClean="0"/>
            <a:t>Empresas privadas, ubicadas en Quito, principalmente al norte de la ciudad, la decisión de compra la realiza un funcionario a cargo influenciado por el precio, con una frecuencia de compra trimestral principalmente de documentos legales de la empresa y un promedio mensual de hasta $300</a:t>
          </a:r>
          <a:endParaRPr lang="es-EC" sz="1000" b="0" kern="1200" dirty="0"/>
        </a:p>
      </dsp:txBody>
      <dsp:txXfrm>
        <a:off x="163994" y="990944"/>
        <a:ext cx="3866154" cy="1208173"/>
      </dsp:txXfrm>
    </dsp:sp>
    <dsp:sp modelId="{D17E9E3E-EF58-4F3C-A11E-FBDA9BE9BB95}">
      <dsp:nvSpPr>
        <dsp:cNvPr id="0" name=""/>
        <dsp:cNvSpPr/>
      </dsp:nvSpPr>
      <dsp:spPr>
        <a:xfrm>
          <a:off x="2904" y="816430"/>
          <a:ext cx="845721" cy="1268581"/>
        </a:xfrm>
        <a:prstGeom prst="rect">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063D7A3-F064-43A3-B869-D7DFBE51C269}">
      <dsp:nvSpPr>
        <dsp:cNvPr id="0" name=""/>
        <dsp:cNvSpPr/>
      </dsp:nvSpPr>
      <dsp:spPr>
        <a:xfrm>
          <a:off x="4411861" y="990944"/>
          <a:ext cx="3866154" cy="12081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818336" tIns="38100" rIns="38100" bIns="38100" numCol="1" spcCol="1270" anchor="ctr" anchorCtr="0">
          <a:noAutofit/>
        </a:bodyPr>
        <a:lstStyle/>
        <a:p>
          <a:pPr lvl="0" algn="l" defTabSz="444500">
            <a:lnSpc>
              <a:spcPct val="90000"/>
            </a:lnSpc>
            <a:spcBef>
              <a:spcPct val="0"/>
            </a:spcBef>
            <a:spcAft>
              <a:spcPct val="35000"/>
            </a:spcAft>
          </a:pPr>
          <a:r>
            <a:rPr lang="es-ES" sz="1000" b="1" i="1" kern="1200" dirty="0" smtClean="0"/>
            <a:t>Medianas empresas</a:t>
          </a:r>
          <a:endParaRPr lang="es-EC" sz="1000" b="1" i="1" kern="1200" dirty="0" smtClean="0"/>
        </a:p>
        <a:p>
          <a:pPr lvl="0" algn="just" defTabSz="444500">
            <a:lnSpc>
              <a:spcPct val="90000"/>
            </a:lnSpc>
            <a:spcBef>
              <a:spcPct val="0"/>
            </a:spcBef>
            <a:spcAft>
              <a:spcPct val="35000"/>
            </a:spcAft>
          </a:pPr>
          <a:r>
            <a:rPr lang="es-EC" sz="1000" kern="1200" dirty="0" smtClean="0"/>
            <a:t>La decisión de compra la realiza un funcionario a cargo influenciado por el tiempo de entrega, precio y calidad, con una frecuencia de compra mensual principalmente de documentos de la empresa y documentos legales, con un promedio mensual de entre $301 hasta $600</a:t>
          </a:r>
          <a:endParaRPr lang="es-EC" sz="1000" kern="1200" dirty="0"/>
        </a:p>
      </dsp:txBody>
      <dsp:txXfrm>
        <a:off x="4411861" y="990944"/>
        <a:ext cx="3866154" cy="1208173"/>
      </dsp:txXfrm>
    </dsp:sp>
    <dsp:sp modelId="{0BC92F88-D4EF-4E67-B50F-C620E27ED52F}">
      <dsp:nvSpPr>
        <dsp:cNvPr id="0" name=""/>
        <dsp:cNvSpPr/>
      </dsp:nvSpPr>
      <dsp:spPr>
        <a:xfrm>
          <a:off x="4250771" y="816430"/>
          <a:ext cx="845721" cy="1268581"/>
        </a:xfrm>
        <a:prstGeom prst="rect">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841A8A03-4FE5-4244-B74A-E926AAC1717C}">
      <dsp:nvSpPr>
        <dsp:cNvPr id="0" name=""/>
        <dsp:cNvSpPr/>
      </dsp:nvSpPr>
      <dsp:spPr>
        <a:xfrm>
          <a:off x="2287927" y="2511900"/>
          <a:ext cx="3866154" cy="12081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818336" tIns="38100" rIns="38100" bIns="38100" numCol="1" spcCol="1270" anchor="ctr" anchorCtr="0">
          <a:noAutofit/>
        </a:bodyPr>
        <a:lstStyle/>
        <a:p>
          <a:pPr lvl="0" algn="l" defTabSz="444500">
            <a:lnSpc>
              <a:spcPct val="90000"/>
            </a:lnSpc>
            <a:spcBef>
              <a:spcPct val="0"/>
            </a:spcBef>
            <a:spcAft>
              <a:spcPct val="35000"/>
            </a:spcAft>
          </a:pPr>
          <a:r>
            <a:rPr lang="es-ES" sz="1000" b="1" i="1" u="none" kern="1200" dirty="0" smtClean="0"/>
            <a:t>Grandes empresas</a:t>
          </a:r>
        </a:p>
        <a:p>
          <a:pPr lvl="0" algn="just" defTabSz="444500">
            <a:lnSpc>
              <a:spcPct val="90000"/>
            </a:lnSpc>
            <a:spcBef>
              <a:spcPct val="0"/>
            </a:spcBef>
            <a:spcAft>
              <a:spcPct val="35000"/>
            </a:spcAft>
          </a:pPr>
          <a:r>
            <a:rPr lang="es-EC" sz="1000" kern="1200" dirty="0" smtClean="0"/>
            <a:t>La decisión de compra está a cargo de un departamento asignado influenciado por el diseño y el tiempo de entrega, con una frecuencia de compra mensual principalmente de documentos de la empresa y material publicitario, con un promedio mensual  mayor a $900.</a:t>
          </a:r>
          <a:endParaRPr lang="es-EC" sz="1000" kern="1200" dirty="0"/>
        </a:p>
      </dsp:txBody>
      <dsp:txXfrm>
        <a:off x="2287927" y="2511900"/>
        <a:ext cx="3866154" cy="1208173"/>
      </dsp:txXfrm>
    </dsp:sp>
    <dsp:sp modelId="{6FA07D26-AE20-496F-BE4D-296534B18A51}">
      <dsp:nvSpPr>
        <dsp:cNvPr id="0" name=""/>
        <dsp:cNvSpPr/>
      </dsp:nvSpPr>
      <dsp:spPr>
        <a:xfrm>
          <a:off x="2126837" y="2337386"/>
          <a:ext cx="845721" cy="1268581"/>
        </a:xfrm>
        <a:prstGeom prst="rect">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A79AA-03B7-4D82-96A2-6B845B56BF1F}">
      <dsp:nvSpPr>
        <dsp:cNvPr id="0" name=""/>
        <dsp:cNvSpPr/>
      </dsp:nvSpPr>
      <dsp:spPr>
        <a:xfrm>
          <a:off x="0" y="564588"/>
          <a:ext cx="7941568" cy="374535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16354" tIns="604012" rIns="616354" bIns="206248" numCol="1" spcCol="1270" anchor="t" anchorCtr="0">
          <a:noAutofit/>
        </a:bodyPr>
        <a:lstStyle/>
        <a:p>
          <a:pPr marL="285750" lvl="1" indent="-285750" algn="l" defTabSz="1289050">
            <a:lnSpc>
              <a:spcPct val="90000"/>
            </a:lnSpc>
            <a:spcBef>
              <a:spcPct val="0"/>
            </a:spcBef>
            <a:spcAft>
              <a:spcPct val="15000"/>
            </a:spcAft>
            <a:buChar char="••"/>
          </a:pPr>
          <a:r>
            <a:rPr lang="es-EC" sz="2900" kern="1200" dirty="0" smtClean="0"/>
            <a:t>Dos mercados meta o más grupos de clientes potenciales </a:t>
          </a:r>
          <a:endParaRPr lang="es-EC" sz="2900" kern="1200" dirty="0"/>
        </a:p>
        <a:p>
          <a:pPr marL="285750" lvl="1" indent="-285750" algn="l" defTabSz="1289050">
            <a:lnSpc>
              <a:spcPct val="90000"/>
            </a:lnSpc>
            <a:spcBef>
              <a:spcPct val="0"/>
            </a:spcBef>
            <a:spcAft>
              <a:spcPct val="15000"/>
            </a:spcAft>
            <a:buChar char="••"/>
          </a:pPr>
          <a:r>
            <a:rPr lang="es-ES" sz="2900" kern="1200" dirty="0" smtClean="0"/>
            <a:t>Mezcla de mercadotecnia para cada segmento </a:t>
          </a:r>
          <a:endParaRPr lang="es-EC" sz="2900" kern="1200" dirty="0"/>
        </a:p>
        <a:p>
          <a:pPr marL="285750" lvl="1" indent="-285750" algn="l" defTabSz="1289050">
            <a:lnSpc>
              <a:spcPct val="90000"/>
            </a:lnSpc>
            <a:spcBef>
              <a:spcPct val="0"/>
            </a:spcBef>
            <a:spcAft>
              <a:spcPct val="15000"/>
            </a:spcAft>
            <a:buChar char="••"/>
          </a:pPr>
          <a:r>
            <a:rPr lang="es-EC" sz="2900" kern="1200" dirty="0" smtClean="0"/>
            <a:t>Producto  distintos, precios diferenciados.</a:t>
          </a:r>
        </a:p>
        <a:p>
          <a:pPr marL="285750" lvl="1" indent="-285750" algn="l" defTabSz="1289050">
            <a:lnSpc>
              <a:spcPct val="90000"/>
            </a:lnSpc>
            <a:spcBef>
              <a:spcPct val="0"/>
            </a:spcBef>
            <a:spcAft>
              <a:spcPct val="15000"/>
            </a:spcAft>
            <a:buChar char="••"/>
          </a:pPr>
          <a:endParaRPr lang="es-EC" sz="2900" kern="1200" dirty="0"/>
        </a:p>
      </dsp:txBody>
      <dsp:txXfrm>
        <a:off x="0" y="564588"/>
        <a:ext cx="7941568" cy="3745350"/>
      </dsp:txXfrm>
    </dsp:sp>
    <dsp:sp modelId="{EE86E62E-272C-47B8-97FD-767DECDFDA1E}">
      <dsp:nvSpPr>
        <dsp:cNvPr id="0" name=""/>
        <dsp:cNvSpPr/>
      </dsp:nvSpPr>
      <dsp:spPr>
        <a:xfrm>
          <a:off x="397078" y="68274"/>
          <a:ext cx="5559097" cy="856080"/>
        </a:xfrm>
        <a:prstGeom prst="roundRect">
          <a:avLst/>
        </a:prstGeom>
        <a:solidFill>
          <a:schemeClr val="accent2">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0121" tIns="0" rIns="210121" bIns="0" numCol="1" spcCol="1270" anchor="ctr" anchorCtr="0">
          <a:noAutofit/>
        </a:bodyPr>
        <a:lstStyle/>
        <a:p>
          <a:pPr lvl="0" algn="l" defTabSz="1289050">
            <a:lnSpc>
              <a:spcPct val="90000"/>
            </a:lnSpc>
            <a:spcBef>
              <a:spcPct val="0"/>
            </a:spcBef>
            <a:spcAft>
              <a:spcPct val="35000"/>
            </a:spcAft>
          </a:pPr>
          <a:r>
            <a:rPr lang="es-ES" sz="2900" kern="1200" dirty="0" smtClean="0"/>
            <a:t>Segmentos múltiples </a:t>
          </a:r>
          <a:endParaRPr lang="es-EC" sz="2900" kern="1200" dirty="0"/>
        </a:p>
      </dsp:txBody>
      <dsp:txXfrm>
        <a:off x="438868" y="110064"/>
        <a:ext cx="5475517"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E51D04B-1549-4DE2-9AC3-1CF5F39ABCFA}" type="slidenum">
              <a:rPr lang="en-US"/>
              <a:pPr/>
              <a:t>‹Nº›</a:t>
            </a:fld>
            <a:endParaRPr lang="en-US"/>
          </a:p>
        </p:txBody>
      </p:sp>
    </p:spTree>
    <p:extLst>
      <p:ext uri="{BB962C8B-B14F-4D97-AF65-F5344CB8AC3E}">
        <p14:creationId xmlns:p14="http://schemas.microsoft.com/office/powerpoint/2010/main" val="11273598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E51D04B-1549-4DE2-9AC3-1CF5F39ABCFA}" type="slidenum">
              <a:rPr lang="en-US" smtClean="0"/>
              <a:pPr/>
              <a:t>18</a:t>
            </a:fld>
            <a:endParaRPr lang="en-US"/>
          </a:p>
        </p:txBody>
      </p:sp>
    </p:spTree>
    <p:extLst>
      <p:ext uri="{BB962C8B-B14F-4D97-AF65-F5344CB8AC3E}">
        <p14:creationId xmlns:p14="http://schemas.microsoft.com/office/powerpoint/2010/main" val="1620931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E51D04B-1549-4DE2-9AC3-1CF5F39ABCFA}" type="slidenum">
              <a:rPr lang="en-US" smtClean="0"/>
              <a:pPr/>
              <a:t>28</a:t>
            </a:fld>
            <a:endParaRPr lang="en-US"/>
          </a:p>
        </p:txBody>
      </p:sp>
    </p:spTree>
    <p:extLst>
      <p:ext uri="{BB962C8B-B14F-4D97-AF65-F5344CB8AC3E}">
        <p14:creationId xmlns:p14="http://schemas.microsoft.com/office/powerpoint/2010/main" val="1615753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108" name="Freeform 12"/>
          <p:cNvSpPr>
            <a:spLocks/>
          </p:cNvSpPr>
          <p:nvPr/>
        </p:nvSpPr>
        <p:spPr bwMode="gray">
          <a:xfrm>
            <a:off x="-9525" y="2997200"/>
            <a:ext cx="2205038" cy="2663825"/>
          </a:xfrm>
          <a:custGeom>
            <a:avLst/>
            <a:gdLst>
              <a:gd name="T0" fmla="*/ 0 w 1406"/>
              <a:gd name="T1" fmla="*/ 1678 h 1678"/>
              <a:gd name="T2" fmla="*/ 0 w 1406"/>
              <a:gd name="T3" fmla="*/ 1134 h 1678"/>
              <a:gd name="T4" fmla="*/ 1406 w 1406"/>
              <a:gd name="T5" fmla="*/ 0 h 1678"/>
              <a:gd name="T6" fmla="*/ 1406 w 1406"/>
              <a:gd name="T7" fmla="*/ 91 h 1678"/>
              <a:gd name="T8" fmla="*/ 0 w 1406"/>
              <a:gd name="T9" fmla="*/ 1678 h 1678"/>
            </a:gdLst>
            <a:ahLst/>
            <a:cxnLst>
              <a:cxn ang="0">
                <a:pos x="T0" y="T1"/>
              </a:cxn>
              <a:cxn ang="0">
                <a:pos x="T2" y="T3"/>
              </a:cxn>
              <a:cxn ang="0">
                <a:pos x="T4" y="T5"/>
              </a:cxn>
              <a:cxn ang="0">
                <a:pos x="T6" y="T7"/>
              </a:cxn>
              <a:cxn ang="0">
                <a:pos x="T8" y="T9"/>
              </a:cxn>
            </a:cxnLst>
            <a:rect l="0" t="0" r="r" b="b"/>
            <a:pathLst>
              <a:path w="1406" h="1678">
                <a:moveTo>
                  <a:pt x="0" y="1678"/>
                </a:moveTo>
                <a:lnTo>
                  <a:pt x="0" y="1134"/>
                </a:lnTo>
                <a:lnTo>
                  <a:pt x="1406" y="0"/>
                </a:lnTo>
                <a:lnTo>
                  <a:pt x="1406" y="91"/>
                </a:lnTo>
                <a:lnTo>
                  <a:pt x="0" y="1678"/>
                </a:lnTo>
                <a:close/>
              </a:path>
            </a:pathLst>
          </a:custGeom>
          <a:solidFill>
            <a:srgbClr val="E0E0E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pic>
        <p:nvPicPr>
          <p:cNvPr id="4103" name="Picture 7" descr="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447800" y="1782763"/>
            <a:ext cx="7359650" cy="1609725"/>
          </a:xfrm>
          <a:prstGeom prst="rect">
            <a:avLst/>
          </a:prstGeom>
          <a:noFill/>
          <a:extLst>
            <a:ext uri="{909E8E84-426E-40DD-AFC4-6F175D3DCCD1}">
              <a14:hiddenFill xmlns:a14="http://schemas.microsoft.com/office/drawing/2010/main">
                <a:solidFill>
                  <a:srgbClr val="FFFFFF"/>
                </a:solidFill>
              </a14:hiddenFill>
            </a:ext>
          </a:extLst>
        </p:spPr>
      </p:pic>
      <p:sp>
        <p:nvSpPr>
          <p:cNvPr id="4104" name="Freeform 8"/>
          <p:cNvSpPr>
            <a:spLocks/>
          </p:cNvSpPr>
          <p:nvPr/>
        </p:nvSpPr>
        <p:spPr bwMode="gray">
          <a:xfrm>
            <a:off x="568325" y="-9525"/>
            <a:ext cx="1784350" cy="6875463"/>
          </a:xfrm>
          <a:custGeom>
            <a:avLst/>
            <a:gdLst>
              <a:gd name="T0" fmla="*/ 0 w 1124"/>
              <a:gd name="T1" fmla="*/ 0 h 4343"/>
              <a:gd name="T2" fmla="*/ 490 w 1124"/>
              <a:gd name="T3" fmla="*/ 2 h 4343"/>
              <a:gd name="T4" fmla="*/ 1124 w 1124"/>
              <a:gd name="T5" fmla="*/ 1373 h 4343"/>
              <a:gd name="T6" fmla="*/ 1124 w 1124"/>
              <a:gd name="T7" fmla="*/ 2036 h 4343"/>
              <a:gd name="T8" fmla="*/ 889 w 1124"/>
              <a:gd name="T9" fmla="*/ 4343 h 4343"/>
              <a:gd name="T10" fmla="*/ 526 w 1124"/>
              <a:gd name="T11" fmla="*/ 4343 h 4343"/>
              <a:gd name="T12" fmla="*/ 1079 w 1124"/>
              <a:gd name="T13" fmla="*/ 2031 h 4343"/>
              <a:gd name="T14" fmla="*/ 1079 w 1124"/>
              <a:gd name="T15" fmla="*/ 1383 h 4343"/>
              <a:gd name="T16" fmla="*/ 0 w 1124"/>
              <a:gd name="T17" fmla="*/ 0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4" h="4343">
                <a:moveTo>
                  <a:pt x="0" y="0"/>
                </a:moveTo>
                <a:lnTo>
                  <a:pt x="490" y="2"/>
                </a:lnTo>
                <a:lnTo>
                  <a:pt x="1124" y="1373"/>
                </a:lnTo>
                <a:lnTo>
                  <a:pt x="1124" y="2036"/>
                </a:lnTo>
                <a:lnTo>
                  <a:pt x="889" y="4343"/>
                </a:lnTo>
                <a:lnTo>
                  <a:pt x="526" y="4343"/>
                </a:lnTo>
                <a:lnTo>
                  <a:pt x="1079" y="2031"/>
                </a:lnTo>
                <a:lnTo>
                  <a:pt x="1079" y="1383"/>
                </a:lnTo>
                <a:lnTo>
                  <a:pt x="0" y="0"/>
                </a:ln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4105" name="Freeform 9"/>
          <p:cNvSpPr>
            <a:spLocks/>
          </p:cNvSpPr>
          <p:nvPr/>
        </p:nvSpPr>
        <p:spPr bwMode="gray">
          <a:xfrm>
            <a:off x="-12700" y="-9525"/>
            <a:ext cx="2392363" cy="6880225"/>
          </a:xfrm>
          <a:custGeom>
            <a:avLst/>
            <a:gdLst>
              <a:gd name="T0" fmla="*/ 181 w 1507"/>
              <a:gd name="T1" fmla="*/ 0 h 4334"/>
              <a:gd name="T2" fmla="*/ 1507 w 1507"/>
              <a:gd name="T3" fmla="*/ 1379 h 4334"/>
              <a:gd name="T4" fmla="*/ 1507 w 1507"/>
              <a:gd name="T5" fmla="*/ 2036 h 4334"/>
              <a:gd name="T6" fmla="*/ 727 w 1507"/>
              <a:gd name="T7" fmla="*/ 4334 h 4334"/>
              <a:gd name="T8" fmla="*/ 2 w 1507"/>
              <a:gd name="T9" fmla="*/ 4334 h 4334"/>
              <a:gd name="T10" fmla="*/ 2 w 1507"/>
              <a:gd name="T11" fmla="*/ 4162 h 4334"/>
              <a:gd name="T12" fmla="*/ 1441 w 1507"/>
              <a:gd name="T13" fmla="*/ 1936 h 4334"/>
              <a:gd name="T14" fmla="*/ 1441 w 1507"/>
              <a:gd name="T15" fmla="*/ 1447 h 4334"/>
              <a:gd name="T16" fmla="*/ 8 w 1507"/>
              <a:gd name="T17" fmla="*/ 434 h 4334"/>
              <a:gd name="T18" fmla="*/ 0 w 1507"/>
              <a:gd name="T19" fmla="*/ 6 h 4334"/>
              <a:gd name="T20" fmla="*/ 181 w 1507"/>
              <a:gd name="T21" fmla="*/ 0 h 4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7" h="4334">
                <a:moveTo>
                  <a:pt x="181" y="0"/>
                </a:moveTo>
                <a:lnTo>
                  <a:pt x="1507" y="1379"/>
                </a:lnTo>
                <a:lnTo>
                  <a:pt x="1507" y="2036"/>
                </a:lnTo>
                <a:lnTo>
                  <a:pt x="727" y="4334"/>
                </a:lnTo>
                <a:lnTo>
                  <a:pt x="2" y="4334"/>
                </a:lnTo>
                <a:lnTo>
                  <a:pt x="2" y="4162"/>
                </a:lnTo>
                <a:lnTo>
                  <a:pt x="1441" y="1936"/>
                </a:lnTo>
                <a:lnTo>
                  <a:pt x="1441" y="1447"/>
                </a:lnTo>
                <a:lnTo>
                  <a:pt x="8" y="434"/>
                </a:lnTo>
                <a:lnTo>
                  <a:pt x="0" y="6"/>
                </a:lnTo>
                <a:lnTo>
                  <a:pt x="181"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4106" name="Freeform 10"/>
          <p:cNvSpPr>
            <a:spLocks/>
          </p:cNvSpPr>
          <p:nvPr/>
        </p:nvSpPr>
        <p:spPr bwMode="gray">
          <a:xfrm>
            <a:off x="2557463" y="0"/>
            <a:ext cx="3022600" cy="6858000"/>
          </a:xfrm>
          <a:custGeom>
            <a:avLst/>
            <a:gdLst>
              <a:gd name="T0" fmla="*/ 1904 w 1904"/>
              <a:gd name="T1" fmla="*/ 0 h 4354"/>
              <a:gd name="T2" fmla="*/ 1178 w 1904"/>
              <a:gd name="T3" fmla="*/ 0 h 4354"/>
              <a:gd name="T4" fmla="*/ 0 w 1904"/>
              <a:gd name="T5" fmla="*/ 1342 h 4354"/>
              <a:gd name="T6" fmla="*/ 0 w 1904"/>
              <a:gd name="T7" fmla="*/ 1950 h 4354"/>
              <a:gd name="T8" fmla="*/ 498 w 1904"/>
              <a:gd name="T9" fmla="*/ 4354 h 4354"/>
              <a:gd name="T10" fmla="*/ 1088 w 1904"/>
              <a:gd name="T11" fmla="*/ 4354 h 4354"/>
              <a:gd name="T12" fmla="*/ 44 w 1904"/>
              <a:gd name="T13" fmla="*/ 1985 h 4354"/>
              <a:gd name="T14" fmla="*/ 44 w 1904"/>
              <a:gd name="T15" fmla="*/ 1361 h 4354"/>
              <a:gd name="T16" fmla="*/ 1904 w 1904"/>
              <a:gd name="T17" fmla="*/ 0 h 4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4" h="4354">
                <a:moveTo>
                  <a:pt x="1904" y="0"/>
                </a:moveTo>
                <a:lnTo>
                  <a:pt x="1178" y="0"/>
                </a:lnTo>
                <a:lnTo>
                  <a:pt x="0" y="1342"/>
                </a:lnTo>
                <a:lnTo>
                  <a:pt x="0" y="1950"/>
                </a:lnTo>
                <a:lnTo>
                  <a:pt x="498" y="4354"/>
                </a:lnTo>
                <a:lnTo>
                  <a:pt x="1088" y="4354"/>
                </a:lnTo>
                <a:lnTo>
                  <a:pt x="44" y="1985"/>
                </a:lnTo>
                <a:lnTo>
                  <a:pt x="44" y="1361"/>
                </a:lnTo>
                <a:lnTo>
                  <a:pt x="1904" y="0"/>
                </a:lnTo>
                <a:close/>
              </a:path>
            </a:pathLst>
          </a:custGeom>
          <a:solidFill>
            <a:srgbClr val="D3D3D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4107" name="Freeform 11"/>
          <p:cNvSpPr>
            <a:spLocks/>
          </p:cNvSpPr>
          <p:nvPr/>
        </p:nvSpPr>
        <p:spPr bwMode="gray">
          <a:xfrm>
            <a:off x="2959100" y="-14288"/>
            <a:ext cx="2711450" cy="1887538"/>
          </a:xfrm>
          <a:custGeom>
            <a:avLst/>
            <a:gdLst>
              <a:gd name="T0" fmla="*/ 1708 w 1708"/>
              <a:gd name="T1" fmla="*/ 1 h 1189"/>
              <a:gd name="T2" fmla="*/ 1379 w 1708"/>
              <a:gd name="T3" fmla="*/ 0 h 1189"/>
              <a:gd name="T4" fmla="*/ 0 w 1708"/>
              <a:gd name="T5" fmla="*/ 1189 h 1189"/>
              <a:gd name="T6" fmla="*/ 1708 w 1708"/>
              <a:gd name="T7" fmla="*/ 1 h 1189"/>
            </a:gdLst>
            <a:ahLst/>
            <a:cxnLst>
              <a:cxn ang="0">
                <a:pos x="T0" y="T1"/>
              </a:cxn>
              <a:cxn ang="0">
                <a:pos x="T2" y="T3"/>
              </a:cxn>
              <a:cxn ang="0">
                <a:pos x="T4" y="T5"/>
              </a:cxn>
              <a:cxn ang="0">
                <a:pos x="T6" y="T7"/>
              </a:cxn>
            </a:cxnLst>
            <a:rect l="0" t="0" r="r" b="b"/>
            <a:pathLst>
              <a:path w="1708" h="1189">
                <a:moveTo>
                  <a:pt x="1708" y="1"/>
                </a:moveTo>
                <a:lnTo>
                  <a:pt x="1379" y="0"/>
                </a:lnTo>
                <a:lnTo>
                  <a:pt x="0" y="1189"/>
                </a:lnTo>
                <a:lnTo>
                  <a:pt x="1708" y="1"/>
                </a:ln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4109" name="Freeform 13"/>
          <p:cNvSpPr>
            <a:spLocks/>
          </p:cNvSpPr>
          <p:nvPr/>
        </p:nvSpPr>
        <p:spPr bwMode="gray">
          <a:xfrm>
            <a:off x="2498725" y="-9525"/>
            <a:ext cx="6105525" cy="6867525"/>
          </a:xfrm>
          <a:custGeom>
            <a:avLst/>
            <a:gdLst>
              <a:gd name="T0" fmla="*/ 3665 w 3846"/>
              <a:gd name="T1" fmla="*/ 0 h 4354"/>
              <a:gd name="T2" fmla="*/ 2122 w 3846"/>
              <a:gd name="T3" fmla="*/ 0 h 4354"/>
              <a:gd name="T4" fmla="*/ 0 w 3846"/>
              <a:gd name="T5" fmla="*/ 1339 h 4354"/>
              <a:gd name="T6" fmla="*/ 0 w 3846"/>
              <a:gd name="T7" fmla="*/ 1950 h 4354"/>
              <a:gd name="T8" fmla="*/ 1215 w 3846"/>
              <a:gd name="T9" fmla="*/ 4354 h 4354"/>
              <a:gd name="T10" fmla="*/ 1941 w 3846"/>
              <a:gd name="T11" fmla="*/ 4354 h 4354"/>
              <a:gd name="T12" fmla="*/ 72 w 3846"/>
              <a:gd name="T13" fmla="*/ 1877 h 4354"/>
              <a:gd name="T14" fmla="*/ 72 w 3846"/>
              <a:gd name="T15" fmla="*/ 1361 h 4354"/>
              <a:gd name="T16" fmla="*/ 3846 w 3846"/>
              <a:gd name="T17" fmla="*/ 0 h 4354"/>
              <a:gd name="T18" fmla="*/ 2122 w 3846"/>
              <a:gd name="T19" fmla="*/ 0 h 4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6" h="4354">
                <a:moveTo>
                  <a:pt x="3665" y="0"/>
                </a:moveTo>
                <a:lnTo>
                  <a:pt x="2122" y="0"/>
                </a:lnTo>
                <a:lnTo>
                  <a:pt x="0" y="1339"/>
                </a:lnTo>
                <a:lnTo>
                  <a:pt x="0" y="1950"/>
                </a:lnTo>
                <a:lnTo>
                  <a:pt x="1215" y="4354"/>
                </a:lnTo>
                <a:lnTo>
                  <a:pt x="1941" y="4354"/>
                </a:lnTo>
                <a:lnTo>
                  <a:pt x="72" y="1877"/>
                </a:lnTo>
                <a:lnTo>
                  <a:pt x="72" y="1361"/>
                </a:lnTo>
                <a:lnTo>
                  <a:pt x="3846" y="0"/>
                </a:lnTo>
                <a:lnTo>
                  <a:pt x="2122"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4110" name="Freeform 14"/>
          <p:cNvSpPr>
            <a:spLocks/>
          </p:cNvSpPr>
          <p:nvPr/>
        </p:nvSpPr>
        <p:spPr bwMode="gray">
          <a:xfrm>
            <a:off x="-9525" y="185738"/>
            <a:ext cx="2246313" cy="5984875"/>
          </a:xfrm>
          <a:custGeom>
            <a:avLst/>
            <a:gdLst>
              <a:gd name="T0" fmla="*/ 0 w 1415"/>
              <a:gd name="T1" fmla="*/ 0 h 3770"/>
              <a:gd name="T2" fmla="*/ 1415 w 1415"/>
              <a:gd name="T3" fmla="*/ 1197 h 3770"/>
              <a:gd name="T4" fmla="*/ 1415 w 1415"/>
              <a:gd name="T5" fmla="*/ 1862 h 3770"/>
              <a:gd name="T6" fmla="*/ 0 w 1415"/>
              <a:gd name="T7" fmla="*/ 3770 h 3770"/>
              <a:gd name="T8" fmla="*/ 0 w 1415"/>
              <a:gd name="T9" fmla="*/ 3272 h 3770"/>
              <a:gd name="T10" fmla="*/ 1376 w 1415"/>
              <a:gd name="T11" fmla="*/ 1801 h 3770"/>
              <a:gd name="T12" fmla="*/ 1376 w 1415"/>
              <a:gd name="T13" fmla="*/ 1272 h 3770"/>
              <a:gd name="T14" fmla="*/ 6 w 1415"/>
              <a:gd name="T15" fmla="*/ 962 h 3770"/>
              <a:gd name="T16" fmla="*/ 0 w 1415"/>
              <a:gd name="T17" fmla="*/ 0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5" h="3770">
                <a:moveTo>
                  <a:pt x="0" y="0"/>
                </a:moveTo>
                <a:lnTo>
                  <a:pt x="1415" y="1197"/>
                </a:lnTo>
                <a:lnTo>
                  <a:pt x="1415" y="1862"/>
                </a:lnTo>
                <a:lnTo>
                  <a:pt x="0" y="3770"/>
                </a:lnTo>
                <a:lnTo>
                  <a:pt x="0" y="3272"/>
                </a:lnTo>
                <a:lnTo>
                  <a:pt x="1376" y="1801"/>
                </a:lnTo>
                <a:lnTo>
                  <a:pt x="1376" y="1272"/>
                </a:lnTo>
                <a:lnTo>
                  <a:pt x="6" y="962"/>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4111" name="Freeform 15"/>
          <p:cNvSpPr>
            <a:spLocks/>
          </p:cNvSpPr>
          <p:nvPr/>
        </p:nvSpPr>
        <p:spPr bwMode="gray">
          <a:xfrm>
            <a:off x="2608263" y="642938"/>
            <a:ext cx="6540500" cy="6215062"/>
          </a:xfrm>
          <a:custGeom>
            <a:avLst/>
            <a:gdLst>
              <a:gd name="T0" fmla="*/ 4115 w 4120"/>
              <a:gd name="T1" fmla="*/ 0 h 3915"/>
              <a:gd name="T2" fmla="*/ 4120 w 4120"/>
              <a:gd name="T3" fmla="*/ 500 h 3915"/>
              <a:gd name="T4" fmla="*/ 61 w 4120"/>
              <a:gd name="T5" fmla="*/ 1059 h 3915"/>
              <a:gd name="T6" fmla="*/ 61 w 4120"/>
              <a:gd name="T7" fmla="*/ 1466 h 3915"/>
              <a:gd name="T8" fmla="*/ 2419 w 4120"/>
              <a:gd name="T9" fmla="*/ 3915 h 3915"/>
              <a:gd name="T10" fmla="*/ 1830 w 4120"/>
              <a:gd name="T11" fmla="*/ 3915 h 3915"/>
              <a:gd name="T12" fmla="*/ 0 w 4120"/>
              <a:gd name="T13" fmla="*/ 1449 h 3915"/>
              <a:gd name="T14" fmla="*/ 0 w 4120"/>
              <a:gd name="T15" fmla="*/ 967 h 3915"/>
              <a:gd name="T16" fmla="*/ 4115 w 4120"/>
              <a:gd name="T17" fmla="*/ 0 h 3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0" h="3915">
                <a:moveTo>
                  <a:pt x="4115" y="0"/>
                </a:moveTo>
                <a:lnTo>
                  <a:pt x="4120" y="500"/>
                </a:lnTo>
                <a:lnTo>
                  <a:pt x="61" y="1059"/>
                </a:lnTo>
                <a:lnTo>
                  <a:pt x="61" y="1466"/>
                </a:lnTo>
                <a:lnTo>
                  <a:pt x="2419" y="3915"/>
                </a:lnTo>
                <a:lnTo>
                  <a:pt x="1830" y="3915"/>
                </a:lnTo>
                <a:lnTo>
                  <a:pt x="0" y="1449"/>
                </a:lnTo>
                <a:lnTo>
                  <a:pt x="0" y="967"/>
                </a:lnTo>
                <a:lnTo>
                  <a:pt x="4115"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4112" name="Freeform 16"/>
          <p:cNvSpPr>
            <a:spLocks/>
          </p:cNvSpPr>
          <p:nvPr/>
        </p:nvSpPr>
        <p:spPr bwMode="gray">
          <a:xfrm>
            <a:off x="2586038" y="-17463"/>
            <a:ext cx="6557962" cy="6875463"/>
          </a:xfrm>
          <a:custGeom>
            <a:avLst/>
            <a:gdLst>
              <a:gd name="T0" fmla="*/ 4131 w 4131"/>
              <a:gd name="T1" fmla="*/ 0 h 4348"/>
              <a:gd name="T2" fmla="*/ 4126 w 4131"/>
              <a:gd name="T3" fmla="*/ 494 h 4348"/>
              <a:gd name="T4" fmla="*/ 55 w 4131"/>
              <a:gd name="T5" fmla="*/ 1404 h 4348"/>
              <a:gd name="T6" fmla="*/ 55 w 4131"/>
              <a:gd name="T7" fmla="*/ 1853 h 4348"/>
              <a:gd name="T8" fmla="*/ 3156 w 4131"/>
              <a:gd name="T9" fmla="*/ 4348 h 4348"/>
              <a:gd name="T10" fmla="*/ 2067 w 4131"/>
              <a:gd name="T11" fmla="*/ 4348 h 4348"/>
              <a:gd name="T12" fmla="*/ 0 w 4131"/>
              <a:gd name="T13" fmla="*/ 1882 h 4348"/>
              <a:gd name="T14" fmla="*/ 0 w 4131"/>
              <a:gd name="T15" fmla="*/ 1355 h 4348"/>
              <a:gd name="T16" fmla="*/ 3615 w 4131"/>
              <a:gd name="T17" fmla="*/ 0 h 4348"/>
              <a:gd name="T18" fmla="*/ 4131 w 4131"/>
              <a:gd name="T19" fmla="*/ 0 h 4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1" h="4348">
                <a:moveTo>
                  <a:pt x="4131" y="0"/>
                </a:moveTo>
                <a:lnTo>
                  <a:pt x="4126" y="494"/>
                </a:lnTo>
                <a:lnTo>
                  <a:pt x="55" y="1404"/>
                </a:lnTo>
                <a:lnTo>
                  <a:pt x="55" y="1853"/>
                </a:lnTo>
                <a:lnTo>
                  <a:pt x="3156" y="4348"/>
                </a:lnTo>
                <a:lnTo>
                  <a:pt x="2067" y="4348"/>
                </a:lnTo>
                <a:lnTo>
                  <a:pt x="0" y="1882"/>
                </a:lnTo>
                <a:lnTo>
                  <a:pt x="0" y="1355"/>
                </a:lnTo>
                <a:lnTo>
                  <a:pt x="3615" y="0"/>
                </a:lnTo>
                <a:lnTo>
                  <a:pt x="4131"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4113" name="Freeform 17"/>
          <p:cNvSpPr>
            <a:spLocks/>
          </p:cNvSpPr>
          <p:nvPr/>
        </p:nvSpPr>
        <p:spPr bwMode="gray">
          <a:xfrm>
            <a:off x="2771775" y="-26988"/>
            <a:ext cx="5761038" cy="2087563"/>
          </a:xfrm>
          <a:custGeom>
            <a:avLst/>
            <a:gdLst>
              <a:gd name="T0" fmla="*/ 0 w 3629"/>
              <a:gd name="T1" fmla="*/ 1315 h 1315"/>
              <a:gd name="T2" fmla="*/ 2858 w 3629"/>
              <a:gd name="T3" fmla="*/ 0 h 1315"/>
              <a:gd name="T4" fmla="*/ 3629 w 3629"/>
              <a:gd name="T5" fmla="*/ 0 h 1315"/>
              <a:gd name="T6" fmla="*/ 0 w 3629"/>
              <a:gd name="T7" fmla="*/ 1315 h 1315"/>
            </a:gdLst>
            <a:ahLst/>
            <a:cxnLst>
              <a:cxn ang="0">
                <a:pos x="T0" y="T1"/>
              </a:cxn>
              <a:cxn ang="0">
                <a:pos x="T2" y="T3"/>
              </a:cxn>
              <a:cxn ang="0">
                <a:pos x="T4" y="T5"/>
              </a:cxn>
              <a:cxn ang="0">
                <a:pos x="T6" y="T7"/>
              </a:cxn>
            </a:cxnLst>
            <a:rect l="0" t="0" r="r" b="b"/>
            <a:pathLst>
              <a:path w="3629" h="1315">
                <a:moveTo>
                  <a:pt x="0" y="1315"/>
                </a:moveTo>
                <a:lnTo>
                  <a:pt x="2858" y="0"/>
                </a:lnTo>
                <a:lnTo>
                  <a:pt x="3629" y="0"/>
                </a:lnTo>
                <a:lnTo>
                  <a:pt x="0" y="1315"/>
                </a:ln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4114" name="Freeform 18"/>
          <p:cNvSpPr>
            <a:spLocks/>
          </p:cNvSpPr>
          <p:nvPr/>
        </p:nvSpPr>
        <p:spPr bwMode="gray">
          <a:xfrm>
            <a:off x="2555875" y="2924175"/>
            <a:ext cx="3384550" cy="3944938"/>
          </a:xfrm>
          <a:custGeom>
            <a:avLst/>
            <a:gdLst>
              <a:gd name="T0" fmla="*/ 0 w 2132"/>
              <a:gd name="T1" fmla="*/ 0 h 2495"/>
              <a:gd name="T2" fmla="*/ 2132 w 2132"/>
              <a:gd name="T3" fmla="*/ 2495 h 2495"/>
              <a:gd name="T4" fmla="*/ 1814 w 2132"/>
              <a:gd name="T5" fmla="*/ 2495 h 2495"/>
              <a:gd name="T6" fmla="*/ 0 w 2132"/>
              <a:gd name="T7" fmla="*/ 0 h 2495"/>
            </a:gdLst>
            <a:ahLst/>
            <a:cxnLst>
              <a:cxn ang="0">
                <a:pos x="T0" y="T1"/>
              </a:cxn>
              <a:cxn ang="0">
                <a:pos x="T2" y="T3"/>
              </a:cxn>
              <a:cxn ang="0">
                <a:pos x="T4" y="T5"/>
              </a:cxn>
              <a:cxn ang="0">
                <a:pos x="T6" y="T7"/>
              </a:cxn>
            </a:cxnLst>
            <a:rect l="0" t="0" r="r" b="b"/>
            <a:pathLst>
              <a:path w="2132" h="2495">
                <a:moveTo>
                  <a:pt x="0" y="0"/>
                </a:moveTo>
                <a:lnTo>
                  <a:pt x="2132" y="2495"/>
                </a:lnTo>
                <a:lnTo>
                  <a:pt x="1814" y="2495"/>
                </a:lnTo>
                <a:lnTo>
                  <a:pt x="0" y="0"/>
                </a:lnTo>
                <a:close/>
              </a:path>
            </a:pathLst>
          </a:custGeom>
          <a:solidFill>
            <a:srgbClr val="FFFFFF">
              <a:alpha val="3500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4120" name="Freeform 24"/>
          <p:cNvSpPr>
            <a:spLocks/>
          </p:cNvSpPr>
          <p:nvPr/>
        </p:nvSpPr>
        <p:spPr bwMode="gray">
          <a:xfrm>
            <a:off x="-19050" y="180975"/>
            <a:ext cx="2262188" cy="1914525"/>
          </a:xfrm>
          <a:custGeom>
            <a:avLst/>
            <a:gdLst>
              <a:gd name="T0" fmla="*/ 1425 w 1425"/>
              <a:gd name="T1" fmla="*/ 1206 h 1206"/>
              <a:gd name="T2" fmla="*/ 0 w 1425"/>
              <a:gd name="T3" fmla="*/ 0 h 1206"/>
              <a:gd name="T4" fmla="*/ 0 w 1425"/>
              <a:gd name="T5" fmla="*/ 186 h 1206"/>
              <a:gd name="T6" fmla="*/ 1425 w 1425"/>
              <a:gd name="T7" fmla="*/ 1206 h 1206"/>
            </a:gdLst>
            <a:ahLst/>
            <a:cxnLst>
              <a:cxn ang="0">
                <a:pos x="T0" y="T1"/>
              </a:cxn>
              <a:cxn ang="0">
                <a:pos x="T2" y="T3"/>
              </a:cxn>
              <a:cxn ang="0">
                <a:pos x="T4" y="T5"/>
              </a:cxn>
              <a:cxn ang="0">
                <a:pos x="T6" y="T7"/>
              </a:cxn>
            </a:cxnLst>
            <a:rect l="0" t="0" r="r" b="b"/>
            <a:pathLst>
              <a:path w="1425" h="1206">
                <a:moveTo>
                  <a:pt x="1425" y="1206"/>
                </a:moveTo>
                <a:lnTo>
                  <a:pt x="0" y="0"/>
                </a:lnTo>
                <a:lnTo>
                  <a:pt x="0" y="186"/>
                </a:lnTo>
                <a:lnTo>
                  <a:pt x="1425" y="1206"/>
                </a:lnTo>
                <a:close/>
              </a:path>
            </a:pathLst>
          </a:custGeom>
          <a:solidFill>
            <a:srgbClr val="333333">
              <a:alpha val="3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4121" name="Freeform 25"/>
          <p:cNvSpPr>
            <a:spLocks/>
          </p:cNvSpPr>
          <p:nvPr/>
        </p:nvSpPr>
        <p:spPr bwMode="gray">
          <a:xfrm>
            <a:off x="-12700" y="3105150"/>
            <a:ext cx="2327275" cy="3762375"/>
          </a:xfrm>
          <a:custGeom>
            <a:avLst/>
            <a:gdLst>
              <a:gd name="T0" fmla="*/ 0 w 1466"/>
              <a:gd name="T1" fmla="*/ 2248 h 2370"/>
              <a:gd name="T2" fmla="*/ 1466 w 1466"/>
              <a:gd name="T3" fmla="*/ 0 h 2370"/>
              <a:gd name="T4" fmla="*/ 194 w 1466"/>
              <a:gd name="T5" fmla="*/ 2370 h 2370"/>
              <a:gd name="T6" fmla="*/ 4 w 1466"/>
              <a:gd name="T7" fmla="*/ 2364 h 2370"/>
              <a:gd name="T8" fmla="*/ 0 w 1466"/>
              <a:gd name="T9" fmla="*/ 2248 h 2370"/>
            </a:gdLst>
            <a:ahLst/>
            <a:cxnLst>
              <a:cxn ang="0">
                <a:pos x="T0" y="T1"/>
              </a:cxn>
              <a:cxn ang="0">
                <a:pos x="T2" y="T3"/>
              </a:cxn>
              <a:cxn ang="0">
                <a:pos x="T4" y="T5"/>
              </a:cxn>
              <a:cxn ang="0">
                <a:pos x="T6" y="T7"/>
              </a:cxn>
              <a:cxn ang="0">
                <a:pos x="T8" y="T9"/>
              </a:cxn>
            </a:cxnLst>
            <a:rect l="0" t="0" r="r" b="b"/>
            <a:pathLst>
              <a:path w="1466" h="2370">
                <a:moveTo>
                  <a:pt x="0" y="2248"/>
                </a:moveTo>
                <a:lnTo>
                  <a:pt x="1466" y="0"/>
                </a:lnTo>
                <a:lnTo>
                  <a:pt x="194" y="2370"/>
                </a:lnTo>
                <a:lnTo>
                  <a:pt x="4" y="2364"/>
                </a:lnTo>
                <a:lnTo>
                  <a:pt x="0" y="2248"/>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4122" name="Freeform 26"/>
          <p:cNvSpPr>
            <a:spLocks/>
          </p:cNvSpPr>
          <p:nvPr/>
        </p:nvSpPr>
        <p:spPr bwMode="gray">
          <a:xfrm>
            <a:off x="-9525" y="1403350"/>
            <a:ext cx="2317750" cy="5265738"/>
          </a:xfrm>
          <a:custGeom>
            <a:avLst/>
            <a:gdLst>
              <a:gd name="T0" fmla="*/ 6 w 1460"/>
              <a:gd name="T1" fmla="*/ 0 h 3317"/>
              <a:gd name="T2" fmla="*/ 6 w 1460"/>
              <a:gd name="T3" fmla="*/ 643 h 3317"/>
              <a:gd name="T4" fmla="*/ 1410 w 1460"/>
              <a:gd name="T5" fmla="*/ 564 h 3317"/>
              <a:gd name="T6" fmla="*/ 1410 w 1460"/>
              <a:gd name="T7" fmla="*/ 1049 h 3317"/>
              <a:gd name="T8" fmla="*/ 0 w 1460"/>
              <a:gd name="T9" fmla="*/ 2852 h 3317"/>
              <a:gd name="T10" fmla="*/ 0 w 1460"/>
              <a:gd name="T11" fmla="*/ 3317 h 3317"/>
              <a:gd name="T12" fmla="*/ 1460 w 1460"/>
              <a:gd name="T13" fmla="*/ 1062 h 3317"/>
              <a:gd name="T14" fmla="*/ 1460 w 1460"/>
              <a:gd name="T15" fmla="*/ 505 h 3317"/>
              <a:gd name="T16" fmla="*/ 6 w 1460"/>
              <a:gd name="T17" fmla="*/ 0 h 3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0" h="3317">
                <a:moveTo>
                  <a:pt x="6" y="0"/>
                </a:moveTo>
                <a:lnTo>
                  <a:pt x="6" y="643"/>
                </a:lnTo>
                <a:lnTo>
                  <a:pt x="1410" y="564"/>
                </a:lnTo>
                <a:lnTo>
                  <a:pt x="1410" y="1049"/>
                </a:lnTo>
                <a:lnTo>
                  <a:pt x="0" y="2852"/>
                </a:lnTo>
                <a:lnTo>
                  <a:pt x="0" y="3317"/>
                </a:lnTo>
                <a:lnTo>
                  <a:pt x="1460" y="1062"/>
                </a:lnTo>
                <a:lnTo>
                  <a:pt x="1460" y="505"/>
                </a:lnTo>
                <a:lnTo>
                  <a:pt x="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grpSp>
        <p:nvGrpSpPr>
          <p:cNvPr id="4132" name="Group 36"/>
          <p:cNvGrpSpPr>
            <a:grpSpLocks/>
          </p:cNvGrpSpPr>
          <p:nvPr/>
        </p:nvGrpSpPr>
        <p:grpSpPr bwMode="auto">
          <a:xfrm>
            <a:off x="0" y="-19050"/>
            <a:ext cx="9153525" cy="6886575"/>
            <a:chOff x="0" y="0"/>
            <a:chExt cx="5760" cy="4326"/>
          </a:xfrm>
        </p:grpSpPr>
        <p:pic>
          <p:nvPicPr>
            <p:cNvPr id="4131" name="Picture 35" descr="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0" y="0"/>
              <a:ext cx="5760" cy="4326"/>
            </a:xfrm>
            <a:prstGeom prst="rect">
              <a:avLst/>
            </a:prstGeom>
            <a:noFill/>
            <a:extLst>
              <a:ext uri="{909E8E84-426E-40DD-AFC4-6F175D3DCCD1}">
                <a14:hiddenFill xmlns:a14="http://schemas.microsoft.com/office/drawing/2010/main">
                  <a:solidFill>
                    <a:srgbClr val="FFFFFF"/>
                  </a:solidFill>
                </a14:hiddenFill>
              </a:ext>
            </a:extLst>
          </p:spPr>
        </p:pic>
        <p:sp>
          <p:nvSpPr>
            <p:cNvPr id="4123" name="Rectangle 27"/>
            <p:cNvSpPr>
              <a:spLocks noChangeArrowheads="1"/>
            </p:cNvSpPr>
            <p:nvPr userDrawn="1"/>
          </p:nvSpPr>
          <p:spPr bwMode="gray">
            <a:xfrm>
              <a:off x="212" y="462"/>
              <a:ext cx="5334" cy="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grpSp>
      <p:pic>
        <p:nvPicPr>
          <p:cNvPr id="4115" name="Picture 19" descr="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4141788" y="4041775"/>
            <a:ext cx="415925" cy="415925"/>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p:cNvSpPr>
            <a:spLocks noGrp="1" noChangeArrowheads="1"/>
          </p:cNvSpPr>
          <p:nvPr>
            <p:ph type="dt" sz="half" idx="2"/>
          </p:nvPr>
        </p:nvSpPr>
        <p:spPr>
          <a:xfrm>
            <a:off x="457200" y="6245225"/>
            <a:ext cx="2133600" cy="476250"/>
          </a:xfrm>
        </p:spPr>
        <p:txBody>
          <a:bodyPr/>
          <a:lstStyle>
            <a:lvl1pPr>
              <a:defRPr/>
            </a:lvl1pPr>
          </a:lstStyle>
          <a:p>
            <a:endParaRPr lang="en-US"/>
          </a:p>
        </p:txBody>
      </p:sp>
      <p:sp>
        <p:nvSpPr>
          <p:cNvPr id="4098" name="Rectangle 2"/>
          <p:cNvSpPr>
            <a:spLocks noGrp="1" noChangeArrowheads="1"/>
          </p:cNvSpPr>
          <p:nvPr>
            <p:ph type="ctrTitle"/>
          </p:nvPr>
        </p:nvSpPr>
        <p:spPr>
          <a:xfrm>
            <a:off x="985838" y="3787775"/>
            <a:ext cx="7772400" cy="885825"/>
          </a:xfrm>
        </p:spPr>
        <p:txBody>
          <a:bodyPr/>
          <a:lstStyle>
            <a:lvl1pPr algn="r">
              <a:defRPr/>
            </a:lvl1pPr>
          </a:lstStyle>
          <a:p>
            <a:pPr lvl="0"/>
            <a:r>
              <a:rPr lang="es-ES" noProof="0" smtClean="0"/>
              <a:t>Haga clic para modificar el estilo de título del patrón</a:t>
            </a:r>
            <a:endParaRPr lang="en-US" noProof="0" smtClean="0"/>
          </a:p>
        </p:txBody>
      </p:sp>
      <p:sp>
        <p:nvSpPr>
          <p:cNvPr id="4099" name="Rectangle 3"/>
          <p:cNvSpPr>
            <a:spLocks noGrp="1" noChangeArrowheads="1"/>
          </p:cNvSpPr>
          <p:nvPr>
            <p:ph type="subTitle" idx="1"/>
          </p:nvPr>
        </p:nvSpPr>
        <p:spPr>
          <a:xfrm>
            <a:off x="4629150" y="3505200"/>
            <a:ext cx="4129088" cy="457200"/>
          </a:xfrm>
        </p:spPr>
        <p:txBody>
          <a:bodyPr/>
          <a:lstStyle>
            <a:lvl1pPr marL="0" indent="0" algn="dist">
              <a:buFontTx/>
              <a:buNone/>
              <a:defRPr sz="2000" b="1">
                <a:solidFill>
                  <a:srgbClr val="777777"/>
                </a:solidFill>
              </a:defRPr>
            </a:lvl1pPr>
          </a:lstStyle>
          <a:p>
            <a:pPr lvl="0"/>
            <a:r>
              <a:rPr lang="es-ES" noProof="0" smtClean="0"/>
              <a:t>Haga clic para modificar el estilo de subtítulo del patrón</a:t>
            </a:r>
            <a:endParaRPr lang="en-US" noProof="0" smtClean="0"/>
          </a:p>
        </p:txBody>
      </p:sp>
      <p:sp>
        <p:nvSpPr>
          <p:cNvPr id="4125" name="Text Box 29"/>
          <p:cNvSpPr txBox="1">
            <a:spLocks noChangeArrowheads="1"/>
          </p:cNvSpPr>
          <p:nvPr/>
        </p:nvSpPr>
        <p:spPr bwMode="gray">
          <a:xfrm>
            <a:off x="7561263" y="5476875"/>
            <a:ext cx="1196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2000">
                <a:solidFill>
                  <a:srgbClr val="FF7F00"/>
                </a:solidFill>
                <a:latin typeface="Arial Black" pitchFamily="34" charset="0"/>
              </a:rPr>
              <a:t>L/O/G/O</a:t>
            </a:r>
          </a:p>
        </p:txBody>
      </p:sp>
      <p:sp>
        <p:nvSpPr>
          <p:cNvPr id="4126" name="Text Box 30"/>
          <p:cNvSpPr txBox="1">
            <a:spLocks noChangeArrowheads="1"/>
          </p:cNvSpPr>
          <p:nvPr/>
        </p:nvSpPr>
        <p:spPr bwMode="gray">
          <a:xfrm>
            <a:off x="6618288" y="5781675"/>
            <a:ext cx="2139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600">
                <a:latin typeface="Times New Roman" pitchFamily="18" charset="0"/>
              </a:rPr>
              <a:t>www.themegallery.com</a:t>
            </a:r>
          </a:p>
        </p:txBody>
      </p:sp>
      <p:sp>
        <p:nvSpPr>
          <p:cNvPr id="4101" name="Rectangle 5"/>
          <p:cNvSpPr>
            <a:spLocks noGrp="1" noChangeArrowheads="1"/>
          </p:cNvSpPr>
          <p:nvPr>
            <p:ph type="ftr" sz="quarter" idx="3"/>
          </p:nvPr>
        </p:nvSpPr>
        <p:spPr>
          <a:xfrm>
            <a:off x="3124200" y="6245225"/>
            <a:ext cx="2895600" cy="476250"/>
          </a:xfrm>
        </p:spPr>
        <p:txBody>
          <a:bodyPr/>
          <a:lstStyle>
            <a:lvl1pPr>
              <a:defRPr/>
            </a:lvl1pPr>
          </a:lstStyle>
          <a:p>
            <a:endParaRPr lang="en-US"/>
          </a:p>
        </p:txBody>
      </p:sp>
      <p:sp>
        <p:nvSpPr>
          <p:cNvPr id="4102" name="Rectangle 6"/>
          <p:cNvSpPr>
            <a:spLocks noGrp="1" noChangeArrowheads="1"/>
          </p:cNvSpPr>
          <p:nvPr>
            <p:ph type="sldNum" sz="quarter" idx="4"/>
          </p:nvPr>
        </p:nvSpPr>
        <p:spPr>
          <a:xfrm>
            <a:off x="6553200" y="6245225"/>
            <a:ext cx="2133600" cy="476250"/>
          </a:xfrm>
        </p:spPr>
        <p:txBody>
          <a:bodyPr/>
          <a:lstStyle>
            <a:lvl1pPr>
              <a:defRPr/>
            </a:lvl1pPr>
          </a:lstStyle>
          <a:p>
            <a:fld id="{24ADF095-F8FC-4020-B581-B78508E283FD}" type="slidenum">
              <a:rPr lang="en-US"/>
              <a:pPr/>
              <a:t>‹Nº›</a:t>
            </a:fld>
            <a:endParaRPr lang="en-US"/>
          </a:p>
        </p:txBody>
      </p:sp>
      <p:sp>
        <p:nvSpPr>
          <p:cNvPr id="4146" name="Rectangle 50"/>
          <p:cNvSpPr>
            <a:spLocks noChangeArrowheads="1"/>
          </p:cNvSpPr>
          <p:nvPr/>
        </p:nvSpPr>
        <p:spPr bwMode="gray">
          <a:xfrm>
            <a:off x="341313" y="722313"/>
            <a:ext cx="8478837" cy="541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CE78F8E5-B454-49B0-AFBB-73640A0DE2E6}" type="slidenum">
              <a:rPr lang="en-US"/>
              <a:pPr/>
              <a:t>‹Nº›</a:t>
            </a:fld>
            <a:endParaRPr lang="en-US"/>
          </a:p>
        </p:txBody>
      </p:sp>
    </p:spTree>
    <p:extLst>
      <p:ext uri="{BB962C8B-B14F-4D97-AF65-F5344CB8AC3E}">
        <p14:creationId xmlns:p14="http://schemas.microsoft.com/office/powerpoint/2010/main" val="405461202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98438"/>
            <a:ext cx="2057400" cy="59277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98438"/>
            <a:ext cx="6019800" cy="59277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7726C6C6-634F-4D2A-A29A-16E505CF15E4}" type="slidenum">
              <a:rPr lang="en-US"/>
              <a:pPr/>
              <a:t>‹Nº›</a:t>
            </a:fld>
            <a:endParaRPr lang="en-US"/>
          </a:p>
        </p:txBody>
      </p:sp>
    </p:spTree>
    <p:extLst>
      <p:ext uri="{BB962C8B-B14F-4D97-AF65-F5344CB8AC3E}">
        <p14:creationId xmlns:p14="http://schemas.microsoft.com/office/powerpoint/2010/main" val="33537975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903288" y="198438"/>
            <a:ext cx="6302375" cy="1143000"/>
          </a:xfrm>
        </p:spPr>
        <p:txBody>
          <a:bodyPr/>
          <a:lstStyle/>
          <a:p>
            <a:r>
              <a:rPr lang="es-ES" smtClean="0"/>
              <a:t>Haga clic para modificar el estilo de título del patrón</a:t>
            </a:r>
            <a:endParaRPr lang="es-EC"/>
          </a:p>
        </p:txBody>
      </p:sp>
      <p:sp>
        <p:nvSpPr>
          <p:cNvPr id="3" name="2 Marcador de gráfico"/>
          <p:cNvSpPr>
            <a:spLocks noGrp="1"/>
          </p:cNvSpPr>
          <p:nvPr>
            <p:ph type="chart" idx="1"/>
          </p:nvPr>
        </p:nvSpPr>
        <p:spPr>
          <a:xfrm>
            <a:off x="457200" y="1600200"/>
            <a:ext cx="8229600" cy="4525963"/>
          </a:xfrm>
        </p:spPr>
        <p:txBody>
          <a:bodyPr/>
          <a:lstStyle/>
          <a:p>
            <a:r>
              <a:rPr lang="es-ES" smtClean="0"/>
              <a:t>Haga clic en el icono para agregar un gráfico</a:t>
            </a:r>
            <a:endParaRPr lang="es-EC"/>
          </a:p>
        </p:txBody>
      </p:sp>
      <p:sp>
        <p:nvSpPr>
          <p:cNvPr id="4" name="3 Marcador de fecha"/>
          <p:cNvSpPr>
            <a:spLocks noGrp="1"/>
          </p:cNvSpPr>
          <p:nvPr>
            <p:ph type="dt" sz="half" idx="10"/>
          </p:nvPr>
        </p:nvSpPr>
        <p:spPr>
          <a:xfrm>
            <a:off x="457200" y="6283325"/>
            <a:ext cx="2133600" cy="304800"/>
          </a:xfrm>
        </p:spPr>
        <p:txBody>
          <a:bodyPr/>
          <a:lstStyle>
            <a:lvl1pPr>
              <a:defRPr/>
            </a:lvl1pPr>
          </a:lstStyle>
          <a:p>
            <a:endParaRPr lang="en-US"/>
          </a:p>
        </p:txBody>
      </p:sp>
      <p:sp>
        <p:nvSpPr>
          <p:cNvPr id="5" name="4 Marcador de pie de página"/>
          <p:cNvSpPr>
            <a:spLocks noGrp="1"/>
          </p:cNvSpPr>
          <p:nvPr>
            <p:ph type="ftr" sz="quarter" idx="11"/>
          </p:nvPr>
        </p:nvSpPr>
        <p:spPr>
          <a:xfrm>
            <a:off x="3124200" y="6283325"/>
            <a:ext cx="2895600" cy="304800"/>
          </a:xfrm>
        </p:spPr>
        <p:txBody>
          <a:bodyPr/>
          <a:lstStyle>
            <a:lvl1pPr>
              <a:defRPr/>
            </a:lvl1pPr>
          </a:lstStyle>
          <a:p>
            <a:endParaRPr lang="en-US"/>
          </a:p>
        </p:txBody>
      </p:sp>
      <p:sp>
        <p:nvSpPr>
          <p:cNvPr id="6" name="5 Marcador de número de diapositiva"/>
          <p:cNvSpPr>
            <a:spLocks noGrp="1"/>
          </p:cNvSpPr>
          <p:nvPr>
            <p:ph type="sldNum" sz="quarter" idx="12"/>
          </p:nvPr>
        </p:nvSpPr>
        <p:spPr>
          <a:xfrm>
            <a:off x="6553200" y="6283325"/>
            <a:ext cx="2133600" cy="304800"/>
          </a:xfrm>
        </p:spPr>
        <p:txBody>
          <a:bodyPr/>
          <a:lstStyle>
            <a:lvl1pPr>
              <a:defRPr/>
            </a:lvl1pPr>
          </a:lstStyle>
          <a:p>
            <a:fld id="{5C394683-056B-49A4-BF47-B33E6AA32735}" type="slidenum">
              <a:rPr lang="en-US"/>
              <a:pPr/>
              <a:t>‹Nº›</a:t>
            </a:fld>
            <a:endParaRPr lang="en-US"/>
          </a:p>
        </p:txBody>
      </p:sp>
    </p:spTree>
    <p:extLst>
      <p:ext uri="{BB962C8B-B14F-4D97-AF65-F5344CB8AC3E}">
        <p14:creationId xmlns:p14="http://schemas.microsoft.com/office/powerpoint/2010/main" val="241621251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EAA9F696-E371-4E92-9AFA-FD48226263A0}" type="slidenum">
              <a:rPr lang="en-US"/>
              <a:pPr/>
              <a:t>‹Nº›</a:t>
            </a:fld>
            <a:endParaRPr lang="en-US"/>
          </a:p>
        </p:txBody>
      </p:sp>
    </p:spTree>
    <p:extLst>
      <p:ext uri="{BB962C8B-B14F-4D97-AF65-F5344CB8AC3E}">
        <p14:creationId xmlns:p14="http://schemas.microsoft.com/office/powerpoint/2010/main" val="142414954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88D3EFD2-AFED-464D-A506-A0FCD7AD9BC8}" type="slidenum">
              <a:rPr lang="en-US"/>
              <a:pPr/>
              <a:t>‹Nº›</a:t>
            </a:fld>
            <a:endParaRPr lang="en-US"/>
          </a:p>
        </p:txBody>
      </p:sp>
    </p:spTree>
    <p:extLst>
      <p:ext uri="{BB962C8B-B14F-4D97-AF65-F5344CB8AC3E}">
        <p14:creationId xmlns:p14="http://schemas.microsoft.com/office/powerpoint/2010/main" val="302261890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FE38DC97-C169-4E86-B2FE-3B211C2F6BE2}" type="slidenum">
              <a:rPr lang="en-US"/>
              <a:pPr/>
              <a:t>‹Nº›</a:t>
            </a:fld>
            <a:endParaRPr lang="en-US"/>
          </a:p>
        </p:txBody>
      </p:sp>
    </p:spTree>
    <p:extLst>
      <p:ext uri="{BB962C8B-B14F-4D97-AF65-F5344CB8AC3E}">
        <p14:creationId xmlns:p14="http://schemas.microsoft.com/office/powerpoint/2010/main" val="159594358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87DFDC40-13F3-416D-B5A4-BDAED552F420}" type="slidenum">
              <a:rPr lang="en-US"/>
              <a:pPr/>
              <a:t>‹Nº›</a:t>
            </a:fld>
            <a:endParaRPr lang="en-US"/>
          </a:p>
        </p:txBody>
      </p:sp>
    </p:spTree>
    <p:extLst>
      <p:ext uri="{BB962C8B-B14F-4D97-AF65-F5344CB8AC3E}">
        <p14:creationId xmlns:p14="http://schemas.microsoft.com/office/powerpoint/2010/main" val="33876989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D36A5DB4-F64A-470A-8197-F7ED9480468F}" type="slidenum">
              <a:rPr lang="en-US"/>
              <a:pPr/>
              <a:t>‹Nº›</a:t>
            </a:fld>
            <a:endParaRPr lang="en-US"/>
          </a:p>
        </p:txBody>
      </p:sp>
    </p:spTree>
    <p:extLst>
      <p:ext uri="{BB962C8B-B14F-4D97-AF65-F5344CB8AC3E}">
        <p14:creationId xmlns:p14="http://schemas.microsoft.com/office/powerpoint/2010/main" val="137765936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8F21ED50-2DF5-4316-A45C-4342B04BF44D}" type="slidenum">
              <a:rPr lang="en-US"/>
              <a:pPr/>
              <a:t>‹Nº›</a:t>
            </a:fld>
            <a:endParaRPr lang="en-US"/>
          </a:p>
        </p:txBody>
      </p:sp>
    </p:spTree>
    <p:extLst>
      <p:ext uri="{BB962C8B-B14F-4D97-AF65-F5344CB8AC3E}">
        <p14:creationId xmlns:p14="http://schemas.microsoft.com/office/powerpoint/2010/main" val="107962484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B130BFAD-8899-4091-A60D-C25C4191E1F7}" type="slidenum">
              <a:rPr lang="en-US"/>
              <a:pPr/>
              <a:t>‹Nº›</a:t>
            </a:fld>
            <a:endParaRPr lang="en-US"/>
          </a:p>
        </p:txBody>
      </p:sp>
    </p:spTree>
    <p:extLst>
      <p:ext uri="{BB962C8B-B14F-4D97-AF65-F5344CB8AC3E}">
        <p14:creationId xmlns:p14="http://schemas.microsoft.com/office/powerpoint/2010/main" val="288506774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58D80BA6-1B6A-4A6F-A27E-9544995A3DAE}" type="slidenum">
              <a:rPr lang="en-US"/>
              <a:pPr/>
              <a:t>‹Nº›</a:t>
            </a:fld>
            <a:endParaRPr lang="en-US"/>
          </a:p>
        </p:txBody>
      </p:sp>
    </p:spTree>
    <p:extLst>
      <p:ext uri="{BB962C8B-B14F-4D97-AF65-F5344CB8AC3E}">
        <p14:creationId xmlns:p14="http://schemas.microsoft.com/office/powerpoint/2010/main" val="56215252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Freeform 9"/>
          <p:cNvSpPr>
            <a:spLocks/>
          </p:cNvSpPr>
          <p:nvPr/>
        </p:nvSpPr>
        <p:spPr bwMode="gray">
          <a:xfrm>
            <a:off x="7658100" y="0"/>
            <a:ext cx="1104900" cy="6848475"/>
          </a:xfrm>
          <a:custGeom>
            <a:avLst/>
            <a:gdLst>
              <a:gd name="T0" fmla="*/ 312 w 696"/>
              <a:gd name="T1" fmla="*/ 0 h 4314"/>
              <a:gd name="T2" fmla="*/ 528 w 696"/>
              <a:gd name="T3" fmla="*/ 444 h 4314"/>
              <a:gd name="T4" fmla="*/ 696 w 696"/>
              <a:gd name="T5" fmla="*/ 960 h 4314"/>
              <a:gd name="T6" fmla="*/ 426 w 696"/>
              <a:gd name="T7" fmla="*/ 4314 h 4314"/>
              <a:gd name="T8" fmla="*/ 108 w 696"/>
              <a:gd name="T9" fmla="*/ 4314 h 4314"/>
              <a:gd name="T10" fmla="*/ 648 w 696"/>
              <a:gd name="T11" fmla="*/ 960 h 4314"/>
              <a:gd name="T12" fmla="*/ 456 w 696"/>
              <a:gd name="T13" fmla="*/ 432 h 4314"/>
              <a:gd name="T14" fmla="*/ 0 w 696"/>
              <a:gd name="T15" fmla="*/ 0 h 4314"/>
              <a:gd name="T16" fmla="*/ 312 w 696"/>
              <a:gd name="T17" fmla="*/ 0 h 4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6" h="4314">
                <a:moveTo>
                  <a:pt x="312" y="0"/>
                </a:moveTo>
                <a:lnTo>
                  <a:pt x="528" y="444"/>
                </a:lnTo>
                <a:lnTo>
                  <a:pt x="696" y="960"/>
                </a:lnTo>
                <a:lnTo>
                  <a:pt x="426" y="4314"/>
                </a:lnTo>
                <a:lnTo>
                  <a:pt x="108" y="4314"/>
                </a:lnTo>
                <a:lnTo>
                  <a:pt x="648" y="960"/>
                </a:lnTo>
                <a:lnTo>
                  <a:pt x="456" y="432"/>
                </a:lnTo>
                <a:lnTo>
                  <a:pt x="0" y="0"/>
                </a:lnTo>
                <a:lnTo>
                  <a:pt x="312" y="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1034" name="Freeform 10"/>
          <p:cNvSpPr>
            <a:spLocks/>
          </p:cNvSpPr>
          <p:nvPr/>
        </p:nvSpPr>
        <p:spPr bwMode="gray">
          <a:xfrm>
            <a:off x="1066800" y="0"/>
            <a:ext cx="7543800" cy="6858000"/>
          </a:xfrm>
          <a:custGeom>
            <a:avLst/>
            <a:gdLst>
              <a:gd name="T0" fmla="*/ 0 w 4752"/>
              <a:gd name="T1" fmla="*/ 0 h 4320"/>
              <a:gd name="T2" fmla="*/ 1536 w 4752"/>
              <a:gd name="T3" fmla="*/ 0 h 4320"/>
              <a:gd name="T4" fmla="*/ 4590 w 4752"/>
              <a:gd name="T5" fmla="*/ 450 h 4320"/>
              <a:gd name="T6" fmla="*/ 4752 w 4752"/>
              <a:gd name="T7" fmla="*/ 972 h 4320"/>
              <a:gd name="T8" fmla="*/ 3600 w 4752"/>
              <a:gd name="T9" fmla="*/ 4320 h 4320"/>
              <a:gd name="T10" fmla="*/ 3312 w 4752"/>
              <a:gd name="T11" fmla="*/ 4320 h 4320"/>
              <a:gd name="T12" fmla="*/ 4712 w 4752"/>
              <a:gd name="T13" fmla="*/ 994 h 4320"/>
              <a:gd name="T14" fmla="*/ 4518 w 4752"/>
              <a:gd name="T15" fmla="*/ 524 h 4320"/>
              <a:gd name="T16" fmla="*/ 0 w 4752"/>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52" h="4320">
                <a:moveTo>
                  <a:pt x="0" y="0"/>
                </a:moveTo>
                <a:lnTo>
                  <a:pt x="1536" y="0"/>
                </a:lnTo>
                <a:lnTo>
                  <a:pt x="4590" y="450"/>
                </a:lnTo>
                <a:lnTo>
                  <a:pt x="4752" y="972"/>
                </a:lnTo>
                <a:lnTo>
                  <a:pt x="3600" y="4320"/>
                </a:lnTo>
                <a:lnTo>
                  <a:pt x="3312" y="4320"/>
                </a:lnTo>
                <a:lnTo>
                  <a:pt x="4712" y="994"/>
                </a:lnTo>
                <a:lnTo>
                  <a:pt x="4518" y="524"/>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1035" name="Freeform 11"/>
          <p:cNvSpPr>
            <a:spLocks/>
          </p:cNvSpPr>
          <p:nvPr/>
        </p:nvSpPr>
        <p:spPr bwMode="gray">
          <a:xfrm>
            <a:off x="5486400" y="1657350"/>
            <a:ext cx="2990850" cy="5200650"/>
          </a:xfrm>
          <a:custGeom>
            <a:avLst/>
            <a:gdLst>
              <a:gd name="T0" fmla="*/ 384 w 1884"/>
              <a:gd name="T1" fmla="*/ 3276 h 3276"/>
              <a:gd name="T2" fmla="*/ 1884 w 1884"/>
              <a:gd name="T3" fmla="*/ 0 h 3276"/>
              <a:gd name="T4" fmla="*/ 0 w 1884"/>
              <a:gd name="T5" fmla="*/ 3276 h 3276"/>
              <a:gd name="T6" fmla="*/ 384 w 1884"/>
              <a:gd name="T7" fmla="*/ 3276 h 3276"/>
            </a:gdLst>
            <a:ahLst/>
            <a:cxnLst>
              <a:cxn ang="0">
                <a:pos x="T0" y="T1"/>
              </a:cxn>
              <a:cxn ang="0">
                <a:pos x="T2" y="T3"/>
              </a:cxn>
              <a:cxn ang="0">
                <a:pos x="T4" y="T5"/>
              </a:cxn>
              <a:cxn ang="0">
                <a:pos x="T6" y="T7"/>
              </a:cxn>
            </a:cxnLst>
            <a:rect l="0" t="0" r="r" b="b"/>
            <a:pathLst>
              <a:path w="1884" h="3276">
                <a:moveTo>
                  <a:pt x="384" y="3276"/>
                </a:moveTo>
                <a:lnTo>
                  <a:pt x="1884" y="0"/>
                </a:lnTo>
                <a:lnTo>
                  <a:pt x="0" y="3276"/>
                </a:lnTo>
                <a:lnTo>
                  <a:pt x="384" y="3276"/>
                </a:lnTo>
                <a:close/>
              </a:path>
            </a:pathLst>
          </a:custGeom>
          <a:solidFill>
            <a:srgbClr val="E0E0E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1036" name="Freeform 12"/>
          <p:cNvSpPr>
            <a:spLocks/>
          </p:cNvSpPr>
          <p:nvPr/>
        </p:nvSpPr>
        <p:spPr bwMode="gray">
          <a:xfrm>
            <a:off x="3429000" y="0"/>
            <a:ext cx="5172075" cy="6858000"/>
          </a:xfrm>
          <a:custGeom>
            <a:avLst/>
            <a:gdLst>
              <a:gd name="T0" fmla="*/ 0 w 3258"/>
              <a:gd name="T1" fmla="*/ 0 h 4320"/>
              <a:gd name="T2" fmla="*/ 3082 w 3258"/>
              <a:gd name="T3" fmla="*/ 475 h 4320"/>
              <a:gd name="T4" fmla="*/ 3210 w 3258"/>
              <a:gd name="T5" fmla="*/ 936 h 4320"/>
              <a:gd name="T6" fmla="*/ 1728 w 3258"/>
              <a:gd name="T7" fmla="*/ 4320 h 4320"/>
              <a:gd name="T8" fmla="*/ 1872 w 3258"/>
              <a:gd name="T9" fmla="*/ 4320 h 4320"/>
              <a:gd name="T10" fmla="*/ 3258 w 3258"/>
              <a:gd name="T11" fmla="*/ 912 h 4320"/>
              <a:gd name="T12" fmla="*/ 3120 w 3258"/>
              <a:gd name="T13" fmla="*/ 432 h 4320"/>
              <a:gd name="T14" fmla="*/ 1296 w 3258"/>
              <a:gd name="T15" fmla="*/ 0 h 4320"/>
              <a:gd name="T16" fmla="*/ 0 w 3258"/>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58" h="4320">
                <a:moveTo>
                  <a:pt x="0" y="0"/>
                </a:moveTo>
                <a:lnTo>
                  <a:pt x="3082" y="475"/>
                </a:lnTo>
                <a:lnTo>
                  <a:pt x="3210" y="936"/>
                </a:lnTo>
                <a:lnTo>
                  <a:pt x="1728" y="4320"/>
                </a:lnTo>
                <a:lnTo>
                  <a:pt x="1872" y="4320"/>
                </a:lnTo>
                <a:lnTo>
                  <a:pt x="3258" y="912"/>
                </a:lnTo>
                <a:lnTo>
                  <a:pt x="3120" y="432"/>
                </a:lnTo>
                <a:lnTo>
                  <a:pt x="1296" y="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1038" name="Freeform 14"/>
          <p:cNvSpPr>
            <a:spLocks/>
          </p:cNvSpPr>
          <p:nvPr/>
        </p:nvSpPr>
        <p:spPr bwMode="gray">
          <a:xfrm>
            <a:off x="8382000" y="0"/>
            <a:ext cx="762000" cy="1143000"/>
          </a:xfrm>
          <a:custGeom>
            <a:avLst/>
            <a:gdLst>
              <a:gd name="T0" fmla="*/ 48 w 480"/>
              <a:gd name="T1" fmla="*/ 0 h 720"/>
              <a:gd name="T2" fmla="*/ 0 w 480"/>
              <a:gd name="T3" fmla="*/ 96 h 720"/>
              <a:gd name="T4" fmla="*/ 354 w 480"/>
              <a:gd name="T5" fmla="*/ 690 h 720"/>
              <a:gd name="T6" fmla="*/ 480 w 480"/>
              <a:gd name="T7" fmla="*/ 720 h 720"/>
              <a:gd name="T8" fmla="*/ 480 w 480"/>
              <a:gd name="T9" fmla="*/ 576 h 720"/>
              <a:gd name="T10" fmla="*/ 48 w 480"/>
              <a:gd name="T11" fmla="*/ 96 h 720"/>
              <a:gd name="T12" fmla="*/ 89 w 480"/>
              <a:gd name="T13" fmla="*/ 0 h 720"/>
              <a:gd name="T14" fmla="*/ 48 w 480"/>
              <a:gd name="T15" fmla="*/ 0 h 7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720">
                <a:moveTo>
                  <a:pt x="48" y="0"/>
                </a:moveTo>
                <a:lnTo>
                  <a:pt x="0" y="96"/>
                </a:lnTo>
                <a:lnTo>
                  <a:pt x="354" y="690"/>
                </a:lnTo>
                <a:lnTo>
                  <a:pt x="480" y="720"/>
                </a:lnTo>
                <a:lnTo>
                  <a:pt x="480" y="576"/>
                </a:lnTo>
                <a:lnTo>
                  <a:pt x="48" y="96"/>
                </a:lnTo>
                <a:lnTo>
                  <a:pt x="89" y="0"/>
                </a:lnTo>
                <a:lnTo>
                  <a:pt x="48"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1039" name="Freeform 15"/>
          <p:cNvSpPr>
            <a:spLocks/>
          </p:cNvSpPr>
          <p:nvPr/>
        </p:nvSpPr>
        <p:spPr bwMode="gray">
          <a:xfrm>
            <a:off x="8610600" y="228600"/>
            <a:ext cx="533400" cy="533400"/>
          </a:xfrm>
          <a:custGeom>
            <a:avLst/>
            <a:gdLst>
              <a:gd name="T0" fmla="*/ 336 w 336"/>
              <a:gd name="T1" fmla="*/ 336 h 336"/>
              <a:gd name="T2" fmla="*/ 0 w 336"/>
              <a:gd name="T3" fmla="*/ 0 h 336"/>
              <a:gd name="T4" fmla="*/ 336 w 336"/>
              <a:gd name="T5" fmla="*/ 240 h 336"/>
              <a:gd name="T6" fmla="*/ 336 w 336"/>
              <a:gd name="T7" fmla="*/ 336 h 336"/>
            </a:gdLst>
            <a:ahLst/>
            <a:cxnLst>
              <a:cxn ang="0">
                <a:pos x="T0" y="T1"/>
              </a:cxn>
              <a:cxn ang="0">
                <a:pos x="T2" y="T3"/>
              </a:cxn>
              <a:cxn ang="0">
                <a:pos x="T4" y="T5"/>
              </a:cxn>
              <a:cxn ang="0">
                <a:pos x="T6" y="T7"/>
              </a:cxn>
            </a:cxnLst>
            <a:rect l="0" t="0" r="r" b="b"/>
            <a:pathLst>
              <a:path w="336" h="336">
                <a:moveTo>
                  <a:pt x="336" y="336"/>
                </a:moveTo>
                <a:lnTo>
                  <a:pt x="0" y="0"/>
                </a:lnTo>
                <a:lnTo>
                  <a:pt x="336" y="240"/>
                </a:lnTo>
                <a:lnTo>
                  <a:pt x="336" y="336"/>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grpSp>
        <p:nvGrpSpPr>
          <p:cNvPr id="1073" name="Group 49"/>
          <p:cNvGrpSpPr>
            <a:grpSpLocks/>
          </p:cNvGrpSpPr>
          <p:nvPr/>
        </p:nvGrpSpPr>
        <p:grpSpPr bwMode="auto">
          <a:xfrm>
            <a:off x="5562600" y="0"/>
            <a:ext cx="3267075" cy="6858000"/>
            <a:chOff x="3504" y="0"/>
            <a:chExt cx="2058" cy="4320"/>
          </a:xfrm>
        </p:grpSpPr>
        <p:sp>
          <p:nvSpPr>
            <p:cNvPr id="1037" name="Freeform 13"/>
            <p:cNvSpPr>
              <a:spLocks/>
            </p:cNvSpPr>
            <p:nvPr userDrawn="1"/>
          </p:nvSpPr>
          <p:spPr bwMode="gray">
            <a:xfrm>
              <a:off x="3504" y="0"/>
              <a:ext cx="2058" cy="4320"/>
            </a:xfrm>
            <a:custGeom>
              <a:avLst/>
              <a:gdLst>
                <a:gd name="T0" fmla="*/ 0 w 2058"/>
                <a:gd name="T1" fmla="*/ 0 h 4320"/>
                <a:gd name="T2" fmla="*/ 1056 w 2058"/>
                <a:gd name="T3" fmla="*/ 0 h 4320"/>
                <a:gd name="T4" fmla="*/ 1854 w 2058"/>
                <a:gd name="T5" fmla="*/ 402 h 4320"/>
                <a:gd name="T6" fmla="*/ 2058 w 2058"/>
                <a:gd name="T7" fmla="*/ 972 h 4320"/>
                <a:gd name="T8" fmla="*/ 1296 w 2058"/>
                <a:gd name="T9" fmla="*/ 4320 h 4320"/>
                <a:gd name="T10" fmla="*/ 720 w 2058"/>
                <a:gd name="T11" fmla="*/ 4320 h 4320"/>
                <a:gd name="T12" fmla="*/ 1920 w 2058"/>
                <a:gd name="T13" fmla="*/ 912 h 4320"/>
                <a:gd name="T14" fmla="*/ 1776 w 2058"/>
                <a:gd name="T15" fmla="*/ 432 h 4320"/>
                <a:gd name="T16" fmla="*/ 0 w 2058"/>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8" h="4320">
                  <a:moveTo>
                    <a:pt x="0" y="0"/>
                  </a:moveTo>
                  <a:lnTo>
                    <a:pt x="1056" y="0"/>
                  </a:lnTo>
                  <a:lnTo>
                    <a:pt x="1854" y="402"/>
                  </a:lnTo>
                  <a:lnTo>
                    <a:pt x="2058" y="972"/>
                  </a:lnTo>
                  <a:lnTo>
                    <a:pt x="1296" y="4320"/>
                  </a:lnTo>
                  <a:lnTo>
                    <a:pt x="720" y="4320"/>
                  </a:lnTo>
                  <a:lnTo>
                    <a:pt x="1920" y="912"/>
                  </a:lnTo>
                  <a:lnTo>
                    <a:pt x="1776" y="432"/>
                  </a:ln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1047" name="Freeform 23"/>
            <p:cNvSpPr>
              <a:spLocks/>
            </p:cNvSpPr>
            <p:nvPr userDrawn="1"/>
          </p:nvSpPr>
          <p:spPr bwMode="gray">
            <a:xfrm>
              <a:off x="4217" y="1056"/>
              <a:ext cx="1152" cy="3264"/>
            </a:xfrm>
            <a:custGeom>
              <a:avLst/>
              <a:gdLst>
                <a:gd name="T0" fmla="*/ 0 w 1152"/>
                <a:gd name="T1" fmla="*/ 3264 h 3264"/>
                <a:gd name="T2" fmla="*/ 1152 w 1152"/>
                <a:gd name="T3" fmla="*/ 0 h 3264"/>
                <a:gd name="T4" fmla="*/ 96 w 1152"/>
                <a:gd name="T5" fmla="*/ 3264 h 3264"/>
                <a:gd name="T6" fmla="*/ 0 w 1152"/>
                <a:gd name="T7" fmla="*/ 3264 h 3264"/>
              </a:gdLst>
              <a:ahLst/>
              <a:cxnLst>
                <a:cxn ang="0">
                  <a:pos x="T0" y="T1"/>
                </a:cxn>
                <a:cxn ang="0">
                  <a:pos x="T2" y="T3"/>
                </a:cxn>
                <a:cxn ang="0">
                  <a:pos x="T4" y="T5"/>
                </a:cxn>
                <a:cxn ang="0">
                  <a:pos x="T6" y="T7"/>
                </a:cxn>
              </a:cxnLst>
              <a:rect l="0" t="0" r="r" b="b"/>
              <a:pathLst>
                <a:path w="1152" h="3264">
                  <a:moveTo>
                    <a:pt x="0" y="3264"/>
                  </a:moveTo>
                  <a:lnTo>
                    <a:pt x="1152" y="0"/>
                  </a:lnTo>
                  <a:lnTo>
                    <a:pt x="96" y="3264"/>
                  </a:lnTo>
                  <a:lnTo>
                    <a:pt x="0" y="326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grpSp>
      <p:grpSp>
        <p:nvGrpSpPr>
          <p:cNvPr id="1046" name="Group 22"/>
          <p:cNvGrpSpPr>
            <a:grpSpLocks/>
          </p:cNvGrpSpPr>
          <p:nvPr/>
        </p:nvGrpSpPr>
        <p:grpSpPr bwMode="auto">
          <a:xfrm>
            <a:off x="142875" y="765175"/>
            <a:ext cx="8858250" cy="5943600"/>
            <a:chOff x="90" y="480"/>
            <a:chExt cx="5580" cy="3744"/>
          </a:xfrm>
        </p:grpSpPr>
        <p:sp>
          <p:nvSpPr>
            <p:cNvPr id="1040" name="Rectangle 16"/>
            <p:cNvSpPr>
              <a:spLocks noChangeArrowheads="1"/>
            </p:cNvSpPr>
            <p:nvPr userDrawn="1"/>
          </p:nvSpPr>
          <p:spPr bwMode="gray">
            <a:xfrm>
              <a:off x="90" y="480"/>
              <a:ext cx="5580" cy="3744"/>
            </a:xfrm>
            <a:prstGeom prst="rect">
              <a:avLst/>
            </a:prstGeom>
            <a:solidFill>
              <a:srgbClr val="FFFFFF">
                <a:alpha val="69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041" name="Rectangle 17"/>
            <p:cNvSpPr>
              <a:spLocks noChangeArrowheads="1"/>
            </p:cNvSpPr>
            <p:nvPr userDrawn="1"/>
          </p:nvSpPr>
          <p:spPr bwMode="gray">
            <a:xfrm>
              <a:off x="90" y="480"/>
              <a:ext cx="5580" cy="3744"/>
            </a:xfrm>
            <a:prstGeom prst="rect">
              <a:avLst/>
            </a:prstGeom>
            <a:solidFill>
              <a:srgbClr val="FFFFFF">
                <a:alpha val="69000"/>
              </a:srgbClr>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grpSp>
      <p:sp>
        <p:nvSpPr>
          <p:cNvPr id="1042" name="Rectangle 18"/>
          <p:cNvSpPr>
            <a:spLocks noChangeArrowheads="1"/>
          </p:cNvSpPr>
          <p:nvPr/>
        </p:nvSpPr>
        <p:spPr bwMode="gray">
          <a:xfrm>
            <a:off x="381000" y="676275"/>
            <a:ext cx="6248400" cy="152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pic>
        <p:nvPicPr>
          <p:cNvPr id="1043" name="Picture 19" descr="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gray">
          <a:xfrm>
            <a:off x="500063" y="577850"/>
            <a:ext cx="371475" cy="37147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gray">
          <a:xfrm>
            <a:off x="903288" y="198438"/>
            <a:ext cx="63023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Rectangle 3"/>
          <p:cNvSpPr>
            <a:spLocks noGrp="1" noChangeArrowheads="1"/>
          </p:cNvSpPr>
          <p:nvPr>
            <p:ph type="body" idx="1"/>
          </p:nvPr>
        </p:nvSpPr>
        <p:spPr bwMode="gray">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gray">
          <a:xfrm>
            <a:off x="457200" y="6283325"/>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gray">
          <a:xfrm>
            <a:off x="3124200" y="6283325"/>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gray">
          <a:xfrm>
            <a:off x="6553200" y="6283325"/>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2BB1C6A-0EE8-409A-889E-7D6D6B27CAEF}" type="slidenum">
              <a:rPr lang="en-US"/>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txStyles>
    <p:titleStyle>
      <a:lvl1pPr algn="l" rtl="0" eaLnBrk="1" fontAlgn="base" hangingPunct="1">
        <a:spcBef>
          <a:spcPct val="0"/>
        </a:spcBef>
        <a:spcAft>
          <a:spcPct val="0"/>
        </a:spcAft>
        <a:defRPr sz="4200" b="1">
          <a:solidFill>
            <a:srgbClr val="000000"/>
          </a:solidFill>
          <a:latin typeface="+mj-lt"/>
          <a:ea typeface="+mj-ea"/>
          <a:cs typeface="+mj-cs"/>
        </a:defRPr>
      </a:lvl1pPr>
      <a:lvl2pPr algn="l" rtl="0" eaLnBrk="1" fontAlgn="base" hangingPunct="1">
        <a:spcBef>
          <a:spcPct val="0"/>
        </a:spcBef>
        <a:spcAft>
          <a:spcPct val="0"/>
        </a:spcAft>
        <a:defRPr sz="4200" b="1">
          <a:solidFill>
            <a:srgbClr val="000000"/>
          </a:solidFill>
          <a:latin typeface="Arial" charset="0"/>
        </a:defRPr>
      </a:lvl2pPr>
      <a:lvl3pPr algn="l" rtl="0" eaLnBrk="1" fontAlgn="base" hangingPunct="1">
        <a:spcBef>
          <a:spcPct val="0"/>
        </a:spcBef>
        <a:spcAft>
          <a:spcPct val="0"/>
        </a:spcAft>
        <a:defRPr sz="4200" b="1">
          <a:solidFill>
            <a:srgbClr val="000000"/>
          </a:solidFill>
          <a:latin typeface="Arial" charset="0"/>
        </a:defRPr>
      </a:lvl3pPr>
      <a:lvl4pPr algn="l" rtl="0" eaLnBrk="1" fontAlgn="base" hangingPunct="1">
        <a:spcBef>
          <a:spcPct val="0"/>
        </a:spcBef>
        <a:spcAft>
          <a:spcPct val="0"/>
        </a:spcAft>
        <a:defRPr sz="4200" b="1">
          <a:solidFill>
            <a:srgbClr val="000000"/>
          </a:solidFill>
          <a:latin typeface="Arial" charset="0"/>
        </a:defRPr>
      </a:lvl4pPr>
      <a:lvl5pPr algn="l" rtl="0" eaLnBrk="1" fontAlgn="base" hangingPunct="1">
        <a:spcBef>
          <a:spcPct val="0"/>
        </a:spcBef>
        <a:spcAft>
          <a:spcPct val="0"/>
        </a:spcAft>
        <a:defRPr sz="4200" b="1">
          <a:solidFill>
            <a:srgbClr val="000000"/>
          </a:solidFill>
          <a:latin typeface="Arial" charset="0"/>
        </a:defRPr>
      </a:lvl5pPr>
      <a:lvl6pPr marL="457200" algn="l" rtl="0" eaLnBrk="1" fontAlgn="base" hangingPunct="1">
        <a:spcBef>
          <a:spcPct val="0"/>
        </a:spcBef>
        <a:spcAft>
          <a:spcPct val="0"/>
        </a:spcAft>
        <a:defRPr sz="4200" b="1">
          <a:solidFill>
            <a:srgbClr val="000000"/>
          </a:solidFill>
          <a:latin typeface="Arial" charset="0"/>
        </a:defRPr>
      </a:lvl6pPr>
      <a:lvl7pPr marL="914400" algn="l" rtl="0" eaLnBrk="1" fontAlgn="base" hangingPunct="1">
        <a:spcBef>
          <a:spcPct val="0"/>
        </a:spcBef>
        <a:spcAft>
          <a:spcPct val="0"/>
        </a:spcAft>
        <a:defRPr sz="4200" b="1">
          <a:solidFill>
            <a:srgbClr val="000000"/>
          </a:solidFill>
          <a:latin typeface="Arial" charset="0"/>
        </a:defRPr>
      </a:lvl7pPr>
      <a:lvl8pPr marL="1371600" algn="l" rtl="0" eaLnBrk="1" fontAlgn="base" hangingPunct="1">
        <a:spcBef>
          <a:spcPct val="0"/>
        </a:spcBef>
        <a:spcAft>
          <a:spcPct val="0"/>
        </a:spcAft>
        <a:defRPr sz="4200" b="1">
          <a:solidFill>
            <a:srgbClr val="000000"/>
          </a:solidFill>
          <a:latin typeface="Arial" charset="0"/>
        </a:defRPr>
      </a:lvl8pPr>
      <a:lvl9pPr marL="1828800" algn="l" rtl="0" eaLnBrk="1" fontAlgn="base" hangingPunct="1">
        <a:spcBef>
          <a:spcPct val="0"/>
        </a:spcBef>
        <a:spcAft>
          <a:spcPct val="0"/>
        </a:spcAft>
        <a:defRPr sz="4200" b="1">
          <a:solidFill>
            <a:srgbClr val="000000"/>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5.xml"/><Relationship Id="rId7" Type="http://schemas.openxmlformats.org/officeDocument/2006/relationships/diagramData" Target="../diagrams/data50.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image" Target="../media/image5.jpeg"/><Relationship Id="rId5" Type="http://schemas.openxmlformats.org/officeDocument/2006/relationships/diagramColors" Target="../diagrams/colors5.xml"/><Relationship Id="rId10"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5.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5.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5.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5.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9776" y="742975"/>
            <a:ext cx="9144000" cy="885825"/>
          </a:xfrm>
        </p:spPr>
        <p:txBody>
          <a:bodyPr/>
          <a:lstStyle/>
          <a:p>
            <a:pPr algn="ctr"/>
            <a:r>
              <a:rPr lang="es-ES" sz="2800" dirty="0" smtClean="0"/>
              <a:t>ESCUELA POLITÉCNICA DEL EJÉRCITO</a:t>
            </a:r>
            <a:endParaRPr lang="es-EC" sz="2800" dirty="0"/>
          </a:p>
        </p:txBody>
      </p:sp>
      <p:sp>
        <p:nvSpPr>
          <p:cNvPr id="5" name="4 Rectángulo"/>
          <p:cNvSpPr/>
          <p:nvPr/>
        </p:nvSpPr>
        <p:spPr>
          <a:xfrm>
            <a:off x="467544" y="476672"/>
            <a:ext cx="936104" cy="53612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1 Título"/>
          <p:cNvSpPr txBox="1">
            <a:spLocks/>
          </p:cNvSpPr>
          <p:nvPr/>
        </p:nvSpPr>
        <p:spPr bwMode="gray">
          <a:xfrm>
            <a:off x="755576" y="3961605"/>
            <a:ext cx="77724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200" b="1">
                <a:solidFill>
                  <a:srgbClr val="000000"/>
                </a:solidFill>
                <a:latin typeface="+mj-lt"/>
                <a:ea typeface="+mj-ea"/>
                <a:cs typeface="+mj-cs"/>
              </a:defRPr>
            </a:lvl1pPr>
            <a:lvl2pPr algn="l" rtl="0" eaLnBrk="1" fontAlgn="base" hangingPunct="1">
              <a:spcBef>
                <a:spcPct val="0"/>
              </a:spcBef>
              <a:spcAft>
                <a:spcPct val="0"/>
              </a:spcAft>
              <a:defRPr sz="4200" b="1">
                <a:solidFill>
                  <a:srgbClr val="000000"/>
                </a:solidFill>
                <a:latin typeface="Arial" charset="0"/>
              </a:defRPr>
            </a:lvl2pPr>
            <a:lvl3pPr algn="l" rtl="0" eaLnBrk="1" fontAlgn="base" hangingPunct="1">
              <a:spcBef>
                <a:spcPct val="0"/>
              </a:spcBef>
              <a:spcAft>
                <a:spcPct val="0"/>
              </a:spcAft>
              <a:defRPr sz="4200" b="1">
                <a:solidFill>
                  <a:srgbClr val="000000"/>
                </a:solidFill>
                <a:latin typeface="Arial" charset="0"/>
              </a:defRPr>
            </a:lvl3pPr>
            <a:lvl4pPr algn="l" rtl="0" eaLnBrk="1" fontAlgn="base" hangingPunct="1">
              <a:spcBef>
                <a:spcPct val="0"/>
              </a:spcBef>
              <a:spcAft>
                <a:spcPct val="0"/>
              </a:spcAft>
              <a:defRPr sz="4200" b="1">
                <a:solidFill>
                  <a:srgbClr val="000000"/>
                </a:solidFill>
                <a:latin typeface="Arial" charset="0"/>
              </a:defRPr>
            </a:lvl4pPr>
            <a:lvl5pPr algn="l" rtl="0" eaLnBrk="1" fontAlgn="base" hangingPunct="1">
              <a:spcBef>
                <a:spcPct val="0"/>
              </a:spcBef>
              <a:spcAft>
                <a:spcPct val="0"/>
              </a:spcAft>
              <a:defRPr sz="4200" b="1">
                <a:solidFill>
                  <a:srgbClr val="000000"/>
                </a:solidFill>
                <a:latin typeface="Arial" charset="0"/>
              </a:defRPr>
            </a:lvl5pPr>
            <a:lvl6pPr marL="457200" algn="l" rtl="0" eaLnBrk="1" fontAlgn="base" hangingPunct="1">
              <a:spcBef>
                <a:spcPct val="0"/>
              </a:spcBef>
              <a:spcAft>
                <a:spcPct val="0"/>
              </a:spcAft>
              <a:defRPr sz="4200" b="1">
                <a:solidFill>
                  <a:srgbClr val="000000"/>
                </a:solidFill>
                <a:latin typeface="Arial" charset="0"/>
              </a:defRPr>
            </a:lvl6pPr>
            <a:lvl7pPr marL="914400" algn="l" rtl="0" eaLnBrk="1" fontAlgn="base" hangingPunct="1">
              <a:spcBef>
                <a:spcPct val="0"/>
              </a:spcBef>
              <a:spcAft>
                <a:spcPct val="0"/>
              </a:spcAft>
              <a:defRPr sz="4200" b="1">
                <a:solidFill>
                  <a:srgbClr val="000000"/>
                </a:solidFill>
                <a:latin typeface="Arial" charset="0"/>
              </a:defRPr>
            </a:lvl7pPr>
            <a:lvl8pPr marL="1371600" algn="l" rtl="0" eaLnBrk="1" fontAlgn="base" hangingPunct="1">
              <a:spcBef>
                <a:spcPct val="0"/>
              </a:spcBef>
              <a:spcAft>
                <a:spcPct val="0"/>
              </a:spcAft>
              <a:defRPr sz="4200" b="1">
                <a:solidFill>
                  <a:srgbClr val="000000"/>
                </a:solidFill>
                <a:latin typeface="Arial" charset="0"/>
              </a:defRPr>
            </a:lvl8pPr>
            <a:lvl9pPr marL="1828800" algn="l" rtl="0" eaLnBrk="1" fontAlgn="base" hangingPunct="1">
              <a:spcBef>
                <a:spcPct val="0"/>
              </a:spcBef>
              <a:spcAft>
                <a:spcPct val="0"/>
              </a:spcAft>
              <a:defRPr sz="4200" b="1">
                <a:solidFill>
                  <a:srgbClr val="000000"/>
                </a:solidFill>
                <a:latin typeface="Arial" charset="0"/>
              </a:defRPr>
            </a:lvl9pPr>
          </a:lstStyle>
          <a:p>
            <a:pPr algn="ctr"/>
            <a:r>
              <a:rPr lang="es-ES" sz="2000" dirty="0" smtClean="0"/>
              <a:t>DEPARTAMENTO DE CIENCIAS ECONÓMICAS ADMINISTRATIVAS Y DE COMERCIO</a:t>
            </a:r>
            <a:endParaRPr lang="es-EC" sz="2000" dirty="0"/>
          </a:p>
        </p:txBody>
      </p:sp>
      <p:sp>
        <p:nvSpPr>
          <p:cNvPr id="8" name="1 Título"/>
          <p:cNvSpPr txBox="1">
            <a:spLocks/>
          </p:cNvSpPr>
          <p:nvPr/>
        </p:nvSpPr>
        <p:spPr bwMode="gray">
          <a:xfrm>
            <a:off x="755576" y="4876774"/>
            <a:ext cx="77724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200" b="1">
                <a:solidFill>
                  <a:srgbClr val="000000"/>
                </a:solidFill>
                <a:latin typeface="+mj-lt"/>
                <a:ea typeface="+mj-ea"/>
                <a:cs typeface="+mj-cs"/>
              </a:defRPr>
            </a:lvl1pPr>
            <a:lvl2pPr algn="l" rtl="0" eaLnBrk="1" fontAlgn="base" hangingPunct="1">
              <a:spcBef>
                <a:spcPct val="0"/>
              </a:spcBef>
              <a:spcAft>
                <a:spcPct val="0"/>
              </a:spcAft>
              <a:defRPr sz="4200" b="1">
                <a:solidFill>
                  <a:srgbClr val="000000"/>
                </a:solidFill>
                <a:latin typeface="Arial" charset="0"/>
              </a:defRPr>
            </a:lvl2pPr>
            <a:lvl3pPr algn="l" rtl="0" eaLnBrk="1" fontAlgn="base" hangingPunct="1">
              <a:spcBef>
                <a:spcPct val="0"/>
              </a:spcBef>
              <a:spcAft>
                <a:spcPct val="0"/>
              </a:spcAft>
              <a:defRPr sz="4200" b="1">
                <a:solidFill>
                  <a:srgbClr val="000000"/>
                </a:solidFill>
                <a:latin typeface="Arial" charset="0"/>
              </a:defRPr>
            </a:lvl3pPr>
            <a:lvl4pPr algn="l" rtl="0" eaLnBrk="1" fontAlgn="base" hangingPunct="1">
              <a:spcBef>
                <a:spcPct val="0"/>
              </a:spcBef>
              <a:spcAft>
                <a:spcPct val="0"/>
              </a:spcAft>
              <a:defRPr sz="4200" b="1">
                <a:solidFill>
                  <a:srgbClr val="000000"/>
                </a:solidFill>
                <a:latin typeface="Arial" charset="0"/>
              </a:defRPr>
            </a:lvl4pPr>
            <a:lvl5pPr algn="l" rtl="0" eaLnBrk="1" fontAlgn="base" hangingPunct="1">
              <a:spcBef>
                <a:spcPct val="0"/>
              </a:spcBef>
              <a:spcAft>
                <a:spcPct val="0"/>
              </a:spcAft>
              <a:defRPr sz="4200" b="1">
                <a:solidFill>
                  <a:srgbClr val="000000"/>
                </a:solidFill>
                <a:latin typeface="Arial" charset="0"/>
              </a:defRPr>
            </a:lvl5pPr>
            <a:lvl6pPr marL="457200" algn="l" rtl="0" eaLnBrk="1" fontAlgn="base" hangingPunct="1">
              <a:spcBef>
                <a:spcPct val="0"/>
              </a:spcBef>
              <a:spcAft>
                <a:spcPct val="0"/>
              </a:spcAft>
              <a:defRPr sz="4200" b="1">
                <a:solidFill>
                  <a:srgbClr val="000000"/>
                </a:solidFill>
                <a:latin typeface="Arial" charset="0"/>
              </a:defRPr>
            </a:lvl6pPr>
            <a:lvl7pPr marL="914400" algn="l" rtl="0" eaLnBrk="1" fontAlgn="base" hangingPunct="1">
              <a:spcBef>
                <a:spcPct val="0"/>
              </a:spcBef>
              <a:spcAft>
                <a:spcPct val="0"/>
              </a:spcAft>
              <a:defRPr sz="4200" b="1">
                <a:solidFill>
                  <a:srgbClr val="000000"/>
                </a:solidFill>
                <a:latin typeface="Arial" charset="0"/>
              </a:defRPr>
            </a:lvl7pPr>
            <a:lvl8pPr marL="1371600" algn="l" rtl="0" eaLnBrk="1" fontAlgn="base" hangingPunct="1">
              <a:spcBef>
                <a:spcPct val="0"/>
              </a:spcBef>
              <a:spcAft>
                <a:spcPct val="0"/>
              </a:spcAft>
              <a:defRPr sz="4200" b="1">
                <a:solidFill>
                  <a:srgbClr val="000000"/>
                </a:solidFill>
                <a:latin typeface="Arial" charset="0"/>
              </a:defRPr>
            </a:lvl8pPr>
            <a:lvl9pPr marL="1828800" algn="l" rtl="0" eaLnBrk="1" fontAlgn="base" hangingPunct="1">
              <a:spcBef>
                <a:spcPct val="0"/>
              </a:spcBef>
              <a:spcAft>
                <a:spcPct val="0"/>
              </a:spcAft>
              <a:defRPr sz="4200" b="1">
                <a:solidFill>
                  <a:srgbClr val="000000"/>
                </a:solidFill>
                <a:latin typeface="Arial" charset="0"/>
              </a:defRPr>
            </a:lvl9pPr>
          </a:lstStyle>
          <a:p>
            <a:pPr algn="ctr"/>
            <a:r>
              <a:rPr lang="es-ES" sz="1800" dirty="0" smtClean="0"/>
              <a:t>Presentación proyecto de Tesis, previo a la obtención del título de: Ingeniero en Mercadotecnia</a:t>
            </a:r>
            <a:endParaRPr lang="es-EC" sz="1800" dirty="0"/>
          </a:p>
        </p:txBody>
      </p:sp>
      <p:sp>
        <p:nvSpPr>
          <p:cNvPr id="9" name="1 Título"/>
          <p:cNvSpPr txBox="1">
            <a:spLocks/>
          </p:cNvSpPr>
          <p:nvPr/>
        </p:nvSpPr>
        <p:spPr bwMode="gray">
          <a:xfrm>
            <a:off x="730068" y="5762600"/>
            <a:ext cx="7772400" cy="1122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200" b="1">
                <a:solidFill>
                  <a:srgbClr val="000000"/>
                </a:solidFill>
                <a:latin typeface="+mj-lt"/>
                <a:ea typeface="+mj-ea"/>
                <a:cs typeface="+mj-cs"/>
              </a:defRPr>
            </a:lvl1pPr>
            <a:lvl2pPr algn="l" rtl="0" eaLnBrk="1" fontAlgn="base" hangingPunct="1">
              <a:spcBef>
                <a:spcPct val="0"/>
              </a:spcBef>
              <a:spcAft>
                <a:spcPct val="0"/>
              </a:spcAft>
              <a:defRPr sz="4200" b="1">
                <a:solidFill>
                  <a:srgbClr val="000000"/>
                </a:solidFill>
                <a:latin typeface="Arial" charset="0"/>
              </a:defRPr>
            </a:lvl2pPr>
            <a:lvl3pPr algn="l" rtl="0" eaLnBrk="1" fontAlgn="base" hangingPunct="1">
              <a:spcBef>
                <a:spcPct val="0"/>
              </a:spcBef>
              <a:spcAft>
                <a:spcPct val="0"/>
              </a:spcAft>
              <a:defRPr sz="4200" b="1">
                <a:solidFill>
                  <a:srgbClr val="000000"/>
                </a:solidFill>
                <a:latin typeface="Arial" charset="0"/>
              </a:defRPr>
            </a:lvl3pPr>
            <a:lvl4pPr algn="l" rtl="0" eaLnBrk="1" fontAlgn="base" hangingPunct="1">
              <a:spcBef>
                <a:spcPct val="0"/>
              </a:spcBef>
              <a:spcAft>
                <a:spcPct val="0"/>
              </a:spcAft>
              <a:defRPr sz="4200" b="1">
                <a:solidFill>
                  <a:srgbClr val="000000"/>
                </a:solidFill>
                <a:latin typeface="Arial" charset="0"/>
              </a:defRPr>
            </a:lvl4pPr>
            <a:lvl5pPr algn="l" rtl="0" eaLnBrk="1" fontAlgn="base" hangingPunct="1">
              <a:spcBef>
                <a:spcPct val="0"/>
              </a:spcBef>
              <a:spcAft>
                <a:spcPct val="0"/>
              </a:spcAft>
              <a:defRPr sz="4200" b="1">
                <a:solidFill>
                  <a:srgbClr val="000000"/>
                </a:solidFill>
                <a:latin typeface="Arial" charset="0"/>
              </a:defRPr>
            </a:lvl5pPr>
            <a:lvl6pPr marL="457200" algn="l" rtl="0" eaLnBrk="1" fontAlgn="base" hangingPunct="1">
              <a:spcBef>
                <a:spcPct val="0"/>
              </a:spcBef>
              <a:spcAft>
                <a:spcPct val="0"/>
              </a:spcAft>
              <a:defRPr sz="4200" b="1">
                <a:solidFill>
                  <a:srgbClr val="000000"/>
                </a:solidFill>
                <a:latin typeface="Arial" charset="0"/>
              </a:defRPr>
            </a:lvl6pPr>
            <a:lvl7pPr marL="914400" algn="l" rtl="0" eaLnBrk="1" fontAlgn="base" hangingPunct="1">
              <a:spcBef>
                <a:spcPct val="0"/>
              </a:spcBef>
              <a:spcAft>
                <a:spcPct val="0"/>
              </a:spcAft>
              <a:defRPr sz="4200" b="1">
                <a:solidFill>
                  <a:srgbClr val="000000"/>
                </a:solidFill>
                <a:latin typeface="Arial" charset="0"/>
              </a:defRPr>
            </a:lvl7pPr>
            <a:lvl8pPr marL="1371600" algn="l" rtl="0" eaLnBrk="1" fontAlgn="base" hangingPunct="1">
              <a:spcBef>
                <a:spcPct val="0"/>
              </a:spcBef>
              <a:spcAft>
                <a:spcPct val="0"/>
              </a:spcAft>
              <a:defRPr sz="4200" b="1">
                <a:solidFill>
                  <a:srgbClr val="000000"/>
                </a:solidFill>
                <a:latin typeface="Arial" charset="0"/>
              </a:defRPr>
            </a:lvl8pPr>
            <a:lvl9pPr marL="1828800" algn="l" rtl="0" eaLnBrk="1" fontAlgn="base" hangingPunct="1">
              <a:spcBef>
                <a:spcPct val="0"/>
              </a:spcBef>
              <a:spcAft>
                <a:spcPct val="0"/>
              </a:spcAft>
              <a:defRPr sz="4200" b="1">
                <a:solidFill>
                  <a:srgbClr val="000000"/>
                </a:solidFill>
                <a:latin typeface="Arial" charset="0"/>
              </a:defRPr>
            </a:lvl9pPr>
          </a:lstStyle>
          <a:p>
            <a:pPr algn="ctr"/>
            <a:r>
              <a:rPr lang="es-ES" sz="1600" dirty="0" smtClean="0"/>
              <a:t>Edison Javier Izurieta Albán</a:t>
            </a:r>
          </a:p>
          <a:p>
            <a:pPr algn="ctr"/>
            <a:r>
              <a:rPr lang="es-ES" sz="1600" dirty="0" smtClean="0"/>
              <a:t>Mayo </a:t>
            </a:r>
            <a:r>
              <a:rPr lang="es-ES" sz="1600" dirty="0" smtClean="0"/>
              <a:t>2012</a:t>
            </a:r>
            <a:endParaRPr lang="es-EC" sz="1600" dirty="0"/>
          </a:p>
        </p:txBody>
      </p:sp>
      <p:pic>
        <p:nvPicPr>
          <p:cNvPr id="2050" name="Picture 2" descr="http://t0.gstatic.com/images?q=tbn:ANd9GcRM09iCe9_D4b4CxAFlsN7u3U6TZpYPmUx9rzyRAHzNoCUYc5WFt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5180" y="1628800"/>
            <a:ext cx="2162175" cy="2114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5744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04644" y="320340"/>
            <a:ext cx="8229600" cy="864096"/>
          </a:xfrm>
        </p:spPr>
        <p:txBody>
          <a:bodyPr>
            <a:normAutofit/>
          </a:bodyPr>
          <a:lstStyle/>
          <a:p>
            <a:r>
              <a:rPr lang="es-ES" sz="3200" b="1" dirty="0" smtClean="0"/>
              <a:t>ANÁLISIS SITUACIONAL</a:t>
            </a:r>
            <a:endParaRPr lang="es-EC" sz="3200" b="1" dirty="0"/>
          </a:p>
        </p:txBody>
      </p:sp>
      <p:pic>
        <p:nvPicPr>
          <p:cNvPr id="9" name="8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sp>
        <p:nvSpPr>
          <p:cNvPr id="7" name="6 CuadroTexto"/>
          <p:cNvSpPr txBox="1"/>
          <p:nvPr/>
        </p:nvSpPr>
        <p:spPr>
          <a:xfrm>
            <a:off x="1043608" y="1331476"/>
            <a:ext cx="7272808" cy="369332"/>
          </a:xfrm>
          <a:prstGeom prst="rect">
            <a:avLst/>
          </a:prstGeom>
          <a:noFill/>
        </p:spPr>
        <p:txBody>
          <a:bodyPr wrap="square" rtlCol="0">
            <a:spAutoFit/>
          </a:bodyPr>
          <a:lstStyle/>
          <a:p>
            <a:pPr algn="ctr"/>
            <a:r>
              <a:rPr lang="es-ES" b="1" dirty="0" smtClean="0"/>
              <a:t>MATRIZ SÍNTESIS FODA</a:t>
            </a:r>
            <a:endParaRPr lang="es-EC" b="1" dirty="0"/>
          </a:p>
        </p:txBody>
      </p:sp>
      <p:pic>
        <p:nvPicPr>
          <p:cNvPr id="50177" name="Picture 1"/>
          <p:cNvPicPr>
            <a:picLocks noChangeAspect="1" noChangeArrowheads="1"/>
          </p:cNvPicPr>
          <p:nvPr/>
        </p:nvPicPr>
        <p:blipFill>
          <a:blip r:embed="rId3" cstate="print"/>
          <a:srcRect/>
          <a:stretch>
            <a:fillRect/>
          </a:stretch>
        </p:blipFill>
        <p:spPr bwMode="auto">
          <a:xfrm>
            <a:off x="323528" y="2348880"/>
            <a:ext cx="8533826" cy="3096343"/>
          </a:xfrm>
          <a:prstGeom prst="rect">
            <a:avLst/>
          </a:prstGeom>
          <a:noFill/>
          <a:ln w="9525">
            <a:noFill/>
            <a:miter lim="800000"/>
            <a:headEnd/>
            <a:tailEnd/>
          </a:ln>
        </p:spPr>
      </p:pic>
    </p:spTree>
    <p:extLst>
      <p:ext uri="{BB962C8B-B14F-4D97-AF65-F5344CB8AC3E}">
        <p14:creationId xmlns:p14="http://schemas.microsoft.com/office/powerpoint/2010/main" val="261729210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71553" y="264922"/>
            <a:ext cx="6624736" cy="1143000"/>
          </a:xfrm>
        </p:spPr>
        <p:txBody>
          <a:bodyPr>
            <a:normAutofit fontScale="90000"/>
          </a:bodyPr>
          <a:lstStyle/>
          <a:p>
            <a:pPr algn="ctr"/>
            <a:r>
              <a:rPr lang="es-ES" sz="3600" b="1" dirty="0" smtClean="0"/>
              <a:t>MATRIZ FACTORES INTERNOS Y EXTERNOS</a:t>
            </a:r>
            <a:endParaRPr lang="es-EC" sz="3600" b="1" dirty="0"/>
          </a:p>
        </p:txBody>
      </p:sp>
      <p:sp>
        <p:nvSpPr>
          <p:cNvPr id="10" name="9 CuadroTexto"/>
          <p:cNvSpPr txBox="1"/>
          <p:nvPr/>
        </p:nvSpPr>
        <p:spPr>
          <a:xfrm>
            <a:off x="155429" y="5157192"/>
            <a:ext cx="8856984" cy="1261884"/>
          </a:xfrm>
          <a:prstGeom prst="rect">
            <a:avLst/>
          </a:prstGeom>
          <a:noFill/>
        </p:spPr>
        <p:txBody>
          <a:bodyPr wrap="square" rtlCol="0">
            <a:spAutoFit/>
          </a:bodyPr>
          <a:lstStyle/>
          <a:p>
            <a:pPr algn="just"/>
            <a:r>
              <a:rPr lang="es-EC" b="1" i="1" dirty="0"/>
              <a:t>Las estrategias en esta etapa son:</a:t>
            </a:r>
          </a:p>
          <a:p>
            <a:pPr marL="285750" lvl="0" indent="-285750" algn="just">
              <a:buFont typeface="Arial" pitchFamily="34" charset="0"/>
              <a:buChar char="•"/>
            </a:pPr>
            <a:r>
              <a:rPr lang="es-EC" sz="1400" dirty="0"/>
              <a:t>Desarrollar </a:t>
            </a:r>
            <a:r>
              <a:rPr lang="es-EC" sz="1400" dirty="0" smtClean="0"/>
              <a:t>mercado.</a:t>
            </a:r>
          </a:p>
          <a:p>
            <a:pPr marL="285750" lvl="0" indent="-285750" algn="just">
              <a:buFont typeface="Arial" pitchFamily="34" charset="0"/>
              <a:buChar char="•"/>
            </a:pPr>
            <a:r>
              <a:rPr lang="es-EC" sz="1400" dirty="0" smtClean="0"/>
              <a:t>Desarrollo </a:t>
            </a:r>
            <a:r>
              <a:rPr lang="es-EC" sz="1400" dirty="0"/>
              <a:t>de </a:t>
            </a:r>
            <a:r>
              <a:rPr lang="es-EC" sz="1400" dirty="0" smtClean="0"/>
              <a:t>producto. </a:t>
            </a:r>
          </a:p>
          <a:p>
            <a:pPr marL="285750" lvl="0" indent="-285750" algn="just">
              <a:buFont typeface="Arial" pitchFamily="34" charset="0"/>
              <a:buChar char="•"/>
            </a:pPr>
            <a:r>
              <a:rPr lang="es-EC" sz="1400" dirty="0" smtClean="0"/>
              <a:t>Integración </a:t>
            </a:r>
            <a:r>
              <a:rPr lang="es-EC" sz="1400" dirty="0"/>
              <a:t>horizontal hacia </a:t>
            </a:r>
            <a:r>
              <a:rPr lang="es-EC" sz="1400" dirty="0" smtClean="0"/>
              <a:t>atrás: proyectos </a:t>
            </a:r>
            <a:r>
              <a:rPr lang="es-EC" sz="1400" dirty="0"/>
              <a:t>de inversión en nuevas maquinarias para el negocio</a:t>
            </a:r>
            <a:r>
              <a:rPr lang="es-EC" sz="1400" dirty="0" smtClean="0"/>
              <a:t>. </a:t>
            </a:r>
          </a:p>
          <a:p>
            <a:pPr marL="285750" lvl="0" indent="-285750" algn="just">
              <a:buFont typeface="Arial" pitchFamily="34" charset="0"/>
              <a:buChar char="•"/>
            </a:pPr>
            <a:r>
              <a:rPr lang="es-EC" sz="1400" dirty="0" smtClean="0"/>
              <a:t>Invertir </a:t>
            </a:r>
            <a:r>
              <a:rPr lang="es-EC" sz="1400" dirty="0"/>
              <a:t>selectivamente </a:t>
            </a:r>
            <a:r>
              <a:rPr lang="es-EC" sz="1400" dirty="0" smtClean="0"/>
              <a:t>para: La diferenciación </a:t>
            </a:r>
            <a:r>
              <a:rPr lang="es-EC" sz="1400" dirty="0"/>
              <a:t>del </a:t>
            </a:r>
            <a:r>
              <a:rPr lang="es-EC" sz="1400" dirty="0" smtClean="0"/>
              <a:t>producto. Aumentar </a:t>
            </a:r>
            <a:r>
              <a:rPr lang="es-EC" sz="1400" dirty="0"/>
              <a:t>la </a:t>
            </a:r>
            <a:r>
              <a:rPr lang="es-EC" sz="1400" dirty="0" smtClean="0"/>
              <a:t>rentabilidad</a:t>
            </a:r>
            <a:r>
              <a:rPr lang="es-EC" sz="1600" dirty="0" smtClean="0"/>
              <a:t>. </a:t>
            </a:r>
            <a:endParaRPr lang="es-EC" sz="1600" dirty="0"/>
          </a:p>
        </p:txBody>
      </p:sp>
      <p:pic>
        <p:nvPicPr>
          <p:cNvPr id="14" name="13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pic>
        <p:nvPicPr>
          <p:cNvPr id="3" name="Picture 2"/>
          <p:cNvPicPr>
            <a:picLocks noChangeAspect="1" noChangeArrowheads="1"/>
          </p:cNvPicPr>
          <p:nvPr/>
        </p:nvPicPr>
        <p:blipFill>
          <a:blip r:embed="rId3" cstate="print"/>
          <a:srcRect/>
          <a:stretch>
            <a:fillRect/>
          </a:stretch>
        </p:blipFill>
        <p:spPr bwMode="auto">
          <a:xfrm>
            <a:off x="1331640" y="1772816"/>
            <a:ext cx="4257846" cy="3363565"/>
          </a:xfrm>
          <a:prstGeom prst="rect">
            <a:avLst/>
          </a:prstGeom>
          <a:noFill/>
          <a:ln w="9525">
            <a:noFill/>
            <a:miter lim="800000"/>
            <a:headEnd/>
            <a:tailEnd/>
          </a:ln>
          <a:effectLst/>
        </p:spPr>
      </p:pic>
      <p:sp>
        <p:nvSpPr>
          <p:cNvPr id="27" name="21 Rectángulo"/>
          <p:cNvSpPr/>
          <p:nvPr/>
        </p:nvSpPr>
        <p:spPr>
          <a:xfrm>
            <a:off x="5868144" y="2564904"/>
            <a:ext cx="648072"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p>
        </p:txBody>
      </p:sp>
      <p:sp>
        <p:nvSpPr>
          <p:cNvPr id="28" name="22 Rectángulo"/>
          <p:cNvSpPr/>
          <p:nvPr/>
        </p:nvSpPr>
        <p:spPr>
          <a:xfrm>
            <a:off x="5868144" y="3501008"/>
            <a:ext cx="64807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p>
        </p:txBody>
      </p:sp>
      <p:sp>
        <p:nvSpPr>
          <p:cNvPr id="29" name="23 Rectángulo"/>
          <p:cNvSpPr/>
          <p:nvPr/>
        </p:nvSpPr>
        <p:spPr>
          <a:xfrm>
            <a:off x="5868144" y="3068960"/>
            <a:ext cx="648072" cy="57606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p>
        </p:txBody>
      </p:sp>
      <p:sp>
        <p:nvSpPr>
          <p:cNvPr id="4" name="Text Box 3"/>
          <p:cNvSpPr txBox="1">
            <a:spLocks noChangeArrowheads="1"/>
          </p:cNvSpPr>
          <p:nvPr/>
        </p:nvSpPr>
        <p:spPr bwMode="auto">
          <a:xfrm>
            <a:off x="6516216" y="2564904"/>
            <a:ext cx="2376264" cy="15121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Times New Roman" pitchFamily="18" charset="0"/>
                <a:cs typeface="Arial" pitchFamily="34" charset="0"/>
              </a:rPr>
              <a:t>Crece y se desarrolla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Times New Roman" pitchFamily="18" charset="0"/>
                <a:cs typeface="Arial" pitchFamily="34" charset="0"/>
              </a:rPr>
              <a:t>Resistir</a:t>
            </a:r>
          </a:p>
          <a:p>
            <a:pPr marL="0" marR="0" lvl="0" indent="0" algn="l" defTabSz="914400" rtl="0" eaLnBrk="1" fontAlgn="base" latinLnBrk="0" hangingPunct="1">
              <a:lnSpc>
                <a:spcPct val="100000"/>
              </a:lnSpc>
              <a:spcBef>
                <a:spcPct val="0"/>
              </a:spcBef>
              <a:spcAft>
                <a:spcPct val="0"/>
              </a:spcAft>
              <a:buClrTx/>
              <a:buSzTx/>
              <a:buFontTx/>
              <a:buNone/>
              <a:tabLst/>
            </a:pPr>
            <a:endParaRPr lang="es-ES" sz="2000" dirty="0" smtClean="0">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Times New Roman" pitchFamily="18" charset="0"/>
                <a:cs typeface="Arial" pitchFamily="34" charset="0"/>
              </a:rPr>
              <a:t>Cosechar y retirarse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5773915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423923"/>
            <a:ext cx="1656184" cy="1492908"/>
          </a:xfrm>
          <a:prstGeom prst="rect">
            <a:avLst/>
          </a:prstGeom>
          <a:noFill/>
          <a:ln>
            <a:noFill/>
          </a:ln>
        </p:spPr>
      </p:pic>
      <p:sp>
        <p:nvSpPr>
          <p:cNvPr id="5" name="4 Rectángulo"/>
          <p:cNvSpPr/>
          <p:nvPr/>
        </p:nvSpPr>
        <p:spPr>
          <a:xfrm>
            <a:off x="6228184" y="5013176"/>
            <a:ext cx="2556284" cy="108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3995936" y="3972992"/>
            <a:ext cx="936104" cy="53612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a:xfrm>
            <a:off x="4211960" y="4241055"/>
            <a:ext cx="4606280" cy="1852241"/>
          </a:xfrm>
        </p:spPr>
        <p:txBody>
          <a:bodyPr/>
          <a:lstStyle/>
          <a:p>
            <a:r>
              <a:rPr lang="es-ES" dirty="0" smtClean="0"/>
              <a:t>CAPÍTULO 3.</a:t>
            </a:r>
            <a:br>
              <a:rPr lang="es-ES" dirty="0" smtClean="0"/>
            </a:br>
            <a:r>
              <a:rPr lang="es-ES" sz="2800" i="1" dirty="0" smtClean="0"/>
              <a:t>Análisis de Mercado</a:t>
            </a:r>
            <a:endParaRPr lang="es-EC" sz="3600" i="1" dirty="0"/>
          </a:p>
        </p:txBody>
      </p:sp>
    </p:spTree>
    <p:extLst>
      <p:ext uri="{BB962C8B-B14F-4D97-AF65-F5344CB8AC3E}">
        <p14:creationId xmlns:p14="http://schemas.microsoft.com/office/powerpoint/2010/main" val="370366810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048" y="260648"/>
            <a:ext cx="8964488" cy="1143000"/>
          </a:xfrm>
        </p:spPr>
        <p:txBody>
          <a:bodyPr>
            <a:noAutofit/>
          </a:bodyPr>
          <a:lstStyle/>
          <a:p>
            <a:pPr lvl="3" algn="ctr" rtl="0">
              <a:spcBef>
                <a:spcPct val="0"/>
              </a:spcBef>
            </a:pPr>
            <a:r>
              <a:rPr lang="es-ES" sz="2000" b="1" dirty="0" smtClean="0">
                <a:latin typeface="+mj-lt"/>
              </a:rPr>
              <a:t>ANÁLISIS DE MERCADO: </a:t>
            </a:r>
            <a:br>
              <a:rPr lang="es-ES" sz="2000" b="1" dirty="0" smtClean="0">
                <a:latin typeface="+mj-lt"/>
              </a:rPr>
            </a:br>
            <a:r>
              <a:rPr lang="es-EC" sz="2000" i="1" dirty="0" smtClean="0">
                <a:latin typeface="+mj-lt"/>
              </a:rPr>
              <a:t>E</a:t>
            </a:r>
            <a:r>
              <a:rPr lang="es-EC" sz="2000" b="1" i="1" dirty="0" smtClean="0">
                <a:latin typeface="+mj-lt"/>
              </a:rPr>
              <a:t>structura </a:t>
            </a:r>
            <a:r>
              <a:rPr lang="es-EC" sz="2000" b="1" i="1" dirty="0">
                <a:latin typeface="+mj-lt"/>
              </a:rPr>
              <a:t>del mercado de </a:t>
            </a:r>
            <a:r>
              <a:rPr lang="es-EC" sz="2000" b="1" i="1" dirty="0" smtClean="0">
                <a:latin typeface="+mj-lt"/>
              </a:rPr>
              <a:t>la </a:t>
            </a:r>
            <a:r>
              <a:rPr lang="es-EC" sz="2000" b="1" i="1" dirty="0">
                <a:latin typeface="+mj-lt"/>
              </a:rPr>
              <a:t>industria </a:t>
            </a:r>
            <a:r>
              <a:rPr lang="es-EC" sz="2000" b="1" i="1" dirty="0" smtClean="0">
                <a:latin typeface="+mj-lt"/>
              </a:rPr>
              <a:t>gráfica </a:t>
            </a:r>
            <a:r>
              <a:rPr lang="es-EC" sz="2000" b="1" i="1" dirty="0">
                <a:latin typeface="+mj-lt"/>
              </a:rPr>
              <a:t>de IG Imprenta</a:t>
            </a:r>
            <a:r>
              <a:rPr lang="es-EC" sz="2000" b="1" i="1" dirty="0" smtClean="0">
                <a:latin typeface="+mj-lt"/>
              </a:rPr>
              <a:t>.</a:t>
            </a:r>
            <a:endParaRPr lang="es-EC" sz="2000" b="1" i="1" dirty="0">
              <a:latin typeface="+mj-lt"/>
            </a:endParaRPr>
          </a:p>
        </p:txBody>
      </p:sp>
      <p:pic>
        <p:nvPicPr>
          <p:cNvPr id="4" name="3 Imagen"/>
          <p:cNvPicPr/>
          <p:nvPr/>
        </p:nvPicPr>
        <p:blipFill>
          <a:blip r:embed="rId2" cstate="print"/>
          <a:srcRect/>
          <a:stretch>
            <a:fillRect/>
          </a:stretch>
        </p:blipFill>
        <p:spPr bwMode="auto">
          <a:xfrm>
            <a:off x="1223628" y="1340768"/>
            <a:ext cx="7128792" cy="3238153"/>
          </a:xfrm>
          <a:prstGeom prst="rect">
            <a:avLst/>
          </a:prstGeom>
          <a:noFill/>
          <a:ln w="9525">
            <a:solidFill>
              <a:schemeClr val="tx1"/>
            </a:solidFill>
            <a:miter lim="800000"/>
            <a:headEnd/>
            <a:tailEnd/>
          </a:ln>
        </p:spPr>
      </p:pic>
      <p:pic>
        <p:nvPicPr>
          <p:cNvPr id="5" name="4 Imagen"/>
          <p:cNvPicPr/>
          <p:nvPr/>
        </p:nvPicPr>
        <p:blipFill>
          <a:blip r:embed="rId3" cstate="print"/>
          <a:srcRect t="7801"/>
          <a:stretch>
            <a:fillRect/>
          </a:stretch>
        </p:blipFill>
        <p:spPr bwMode="auto">
          <a:xfrm>
            <a:off x="1547664" y="4797152"/>
            <a:ext cx="6480720" cy="1556792"/>
          </a:xfrm>
          <a:prstGeom prst="rect">
            <a:avLst/>
          </a:prstGeom>
          <a:noFill/>
          <a:ln w="9525">
            <a:noFill/>
            <a:miter lim="800000"/>
            <a:headEnd/>
            <a:tailEnd/>
          </a:ln>
        </p:spPr>
      </p:pic>
      <p:pic>
        <p:nvPicPr>
          <p:cNvPr id="8" name="7 Imagen" descr="C:\Users\E.J. IZURIETA\Desktop\LOGO IG IMPRENTA TESI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spTree>
    <p:extLst>
      <p:ext uri="{BB962C8B-B14F-4D97-AF65-F5344CB8AC3E}">
        <p14:creationId xmlns:p14="http://schemas.microsoft.com/office/powerpoint/2010/main" val="293311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noAutofit/>
          </a:bodyPr>
          <a:lstStyle/>
          <a:p>
            <a:pPr algn="ctr"/>
            <a:r>
              <a:rPr lang="es-ES" sz="2800" b="1" dirty="0" smtClean="0"/>
              <a:t>DEFINICIÓN DE LOS LÍMITES DEL </a:t>
            </a:r>
            <a:br>
              <a:rPr lang="es-ES" sz="2800" b="1" dirty="0" smtClean="0"/>
            </a:br>
            <a:r>
              <a:rPr lang="es-ES" sz="2800" b="1" dirty="0" smtClean="0"/>
              <a:t>MERCADO RELEVANTE</a:t>
            </a:r>
            <a:endParaRPr lang="es-EC" sz="2800" dirty="0"/>
          </a:p>
        </p:txBody>
      </p:sp>
      <p:grpSp>
        <p:nvGrpSpPr>
          <p:cNvPr id="4" name="3 Grupo"/>
          <p:cNvGrpSpPr>
            <a:grpSpLocks/>
          </p:cNvGrpSpPr>
          <p:nvPr/>
        </p:nvGrpSpPr>
        <p:grpSpPr bwMode="auto">
          <a:xfrm>
            <a:off x="1114440" y="1412776"/>
            <a:ext cx="7129968" cy="5040560"/>
            <a:chOff x="2016" y="2880"/>
            <a:chExt cx="7488" cy="4752"/>
          </a:xfrm>
        </p:grpSpPr>
        <p:sp>
          <p:nvSpPr>
            <p:cNvPr id="5" name="Text Box 27"/>
            <p:cNvSpPr txBox="1">
              <a:spLocks noChangeArrowheads="1"/>
            </p:cNvSpPr>
            <p:nvPr/>
          </p:nvSpPr>
          <p:spPr bwMode="auto">
            <a:xfrm>
              <a:off x="3456" y="2880"/>
              <a:ext cx="4752" cy="720"/>
            </a:xfrm>
            <a:prstGeom prst="rect">
              <a:avLst/>
            </a:prstGeom>
            <a:solidFill>
              <a:schemeClr val="bg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rot="0" vert="horz" wrap="square" lIns="91440" tIns="45720" rIns="91440" bIns="45720" anchor="t" anchorCtr="0" upright="1">
              <a:noAutofit/>
            </a:bodyPr>
            <a:lstStyle/>
            <a:p>
              <a:pPr algn="ctr">
                <a:lnSpc>
                  <a:spcPct val="115000"/>
                </a:lnSpc>
                <a:spcAft>
                  <a:spcPts val="600"/>
                </a:spcAft>
              </a:pPr>
              <a:r>
                <a:rPr lang="es-ES" b="1" dirty="0">
                  <a:solidFill>
                    <a:srgbClr val="FFFFFF"/>
                  </a:solidFill>
                  <a:effectLst/>
                  <a:latin typeface="Arial"/>
                  <a:ea typeface="Calibri"/>
                  <a:cs typeface="Times New Roman"/>
                </a:rPr>
                <a:t>DEFINIR LOS LÍMITES DEL MERCADO DEL SECTOR GRÁFICO</a:t>
              </a:r>
              <a:endParaRPr lang="es-EC" dirty="0">
                <a:effectLst/>
                <a:ea typeface="Calibri"/>
                <a:cs typeface="Times New Roman"/>
              </a:endParaRPr>
            </a:p>
          </p:txBody>
        </p:sp>
        <p:sp>
          <p:nvSpPr>
            <p:cNvPr id="6" name="Text Box 28"/>
            <p:cNvSpPr txBox="1">
              <a:spLocks noChangeArrowheads="1"/>
            </p:cNvSpPr>
            <p:nvPr/>
          </p:nvSpPr>
          <p:spPr bwMode="auto">
            <a:xfrm>
              <a:off x="2016" y="4608"/>
              <a:ext cx="2736" cy="3024"/>
            </a:xfrm>
            <a:prstGeom prst="rect">
              <a:avLst/>
            </a:prstGeom>
            <a:solidFill>
              <a:schemeClr val="bg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rot="0" vert="horz" wrap="square" lIns="91440" tIns="45720" rIns="91440" bIns="45720" anchor="t" anchorCtr="0" upright="1">
              <a:noAutofit/>
            </a:bodyPr>
            <a:lstStyle/>
            <a:p>
              <a:pPr>
                <a:lnSpc>
                  <a:spcPct val="115000"/>
                </a:lnSpc>
                <a:spcAft>
                  <a:spcPts val="600"/>
                </a:spcAft>
              </a:pPr>
              <a:r>
                <a:rPr lang="es-ES" b="1" dirty="0">
                  <a:solidFill>
                    <a:srgbClr val="FFFFFF"/>
                  </a:solidFill>
                  <a:effectLst/>
                  <a:latin typeface="Arial"/>
                  <a:ea typeface="Calibri"/>
                  <a:cs typeface="Times New Roman"/>
                </a:rPr>
                <a:t>Demanda primaria</a:t>
              </a:r>
              <a:endParaRPr lang="es-EC" dirty="0">
                <a:effectLst/>
                <a:ea typeface="Calibri"/>
                <a:cs typeface="Times New Roman"/>
              </a:endParaRPr>
            </a:p>
            <a:p>
              <a:pPr marL="228600" indent="-228600">
                <a:lnSpc>
                  <a:spcPct val="115000"/>
                </a:lnSpc>
                <a:spcAft>
                  <a:spcPts val="0"/>
                </a:spcAft>
                <a:tabLst>
                  <a:tab pos="228600" algn="l"/>
                </a:tabLst>
              </a:pPr>
              <a:r>
                <a:rPr lang="es-EC" dirty="0" smtClean="0">
                  <a:solidFill>
                    <a:srgbClr val="FFFFFF"/>
                  </a:solidFill>
                  <a:effectLst/>
                  <a:latin typeface="Arial"/>
                  <a:ea typeface="Calibri"/>
                  <a:cs typeface="Calibri"/>
                </a:rPr>
                <a:t>Características generales</a:t>
              </a:r>
              <a:endParaRPr lang="es-EC" dirty="0">
                <a:effectLst/>
                <a:ea typeface="Calibri"/>
              </a:endParaRPr>
            </a:p>
            <a:p>
              <a:pPr>
                <a:lnSpc>
                  <a:spcPct val="115000"/>
                </a:lnSpc>
                <a:spcAft>
                  <a:spcPts val="1000"/>
                </a:spcAft>
              </a:pPr>
              <a:r>
                <a:rPr lang="es-EC" dirty="0">
                  <a:solidFill>
                    <a:srgbClr val="FFFFFF"/>
                  </a:solidFill>
                  <a:effectLst/>
                  <a:latin typeface="Arial"/>
                  <a:ea typeface="Calibri"/>
                  <a:cs typeface="Calibri"/>
                </a:rPr>
                <a:t> </a:t>
              </a:r>
              <a:endParaRPr lang="es-EC" dirty="0">
                <a:effectLst/>
                <a:ea typeface="Calibri"/>
              </a:endParaRPr>
            </a:p>
            <a:p>
              <a:pPr marL="228600" indent="-228600">
                <a:lnSpc>
                  <a:spcPct val="115000"/>
                </a:lnSpc>
                <a:spcAft>
                  <a:spcPts val="0"/>
                </a:spcAft>
                <a:tabLst>
                  <a:tab pos="228600" algn="l"/>
                </a:tabLst>
              </a:pPr>
              <a:r>
                <a:rPr lang="es-EC" dirty="0">
                  <a:solidFill>
                    <a:srgbClr val="FFFFFF"/>
                  </a:solidFill>
                  <a:effectLst/>
                  <a:latin typeface="Arial"/>
                  <a:ea typeface="Calibri"/>
                  <a:cs typeface="Calibri"/>
                </a:rPr>
                <a:t>Factores que inciden en la disposición y la capacidad de compra </a:t>
              </a:r>
              <a:endParaRPr lang="es-EC" dirty="0">
                <a:effectLst/>
                <a:ea typeface="Calibri"/>
              </a:endParaRPr>
            </a:p>
          </p:txBody>
        </p:sp>
        <p:sp>
          <p:nvSpPr>
            <p:cNvPr id="7" name="Text Box 29"/>
            <p:cNvSpPr txBox="1">
              <a:spLocks noChangeArrowheads="1"/>
            </p:cNvSpPr>
            <p:nvPr/>
          </p:nvSpPr>
          <p:spPr bwMode="auto">
            <a:xfrm>
              <a:off x="6768" y="4608"/>
              <a:ext cx="2736" cy="3024"/>
            </a:xfrm>
            <a:prstGeom prst="rect">
              <a:avLst/>
            </a:prstGeom>
            <a:solidFill>
              <a:schemeClr val="bg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rot="0" vert="horz" wrap="square" lIns="91440" tIns="45720" rIns="91440" bIns="45720" anchor="t" anchorCtr="0" upright="1">
              <a:noAutofit/>
            </a:bodyPr>
            <a:lstStyle/>
            <a:p>
              <a:pPr>
                <a:lnSpc>
                  <a:spcPct val="115000"/>
                </a:lnSpc>
                <a:spcAft>
                  <a:spcPts val="600"/>
                </a:spcAft>
              </a:pPr>
              <a:r>
                <a:rPr lang="es-ES" b="1" dirty="0">
                  <a:solidFill>
                    <a:srgbClr val="FFFFFF"/>
                  </a:solidFill>
                  <a:effectLst/>
                  <a:latin typeface="Arial"/>
                  <a:ea typeface="Calibri"/>
                  <a:cs typeface="Times New Roman"/>
                </a:rPr>
                <a:t>Demanda selectiva</a:t>
              </a:r>
              <a:endParaRPr lang="es-EC" dirty="0">
                <a:effectLst/>
                <a:ea typeface="Calibri"/>
                <a:cs typeface="Times New Roman"/>
              </a:endParaRPr>
            </a:p>
            <a:p>
              <a:pPr marL="228600" indent="-228600">
                <a:lnSpc>
                  <a:spcPct val="115000"/>
                </a:lnSpc>
                <a:spcAft>
                  <a:spcPts val="0"/>
                </a:spcAft>
                <a:tabLst>
                  <a:tab pos="228600" algn="l"/>
                </a:tabLst>
              </a:pPr>
              <a:r>
                <a:rPr lang="es-EC" dirty="0">
                  <a:solidFill>
                    <a:srgbClr val="FFFFFF"/>
                  </a:solidFill>
                  <a:effectLst/>
                  <a:latin typeface="Arial"/>
                  <a:ea typeface="Calibri"/>
                  <a:cs typeface="Calibri"/>
                </a:rPr>
                <a:t>Tipo de proceso de decisión del comprador.</a:t>
              </a:r>
              <a:endParaRPr lang="es-EC" dirty="0">
                <a:effectLst/>
                <a:ea typeface="Calibri"/>
              </a:endParaRPr>
            </a:p>
            <a:p>
              <a:pPr>
                <a:lnSpc>
                  <a:spcPct val="115000"/>
                </a:lnSpc>
                <a:spcAft>
                  <a:spcPts val="1000"/>
                </a:spcAft>
              </a:pPr>
              <a:r>
                <a:rPr lang="es-EC" dirty="0">
                  <a:solidFill>
                    <a:srgbClr val="FFFFFF"/>
                  </a:solidFill>
                  <a:effectLst/>
                  <a:latin typeface="Arial"/>
                  <a:ea typeface="Calibri"/>
                  <a:cs typeface="Calibri"/>
                </a:rPr>
                <a:t> </a:t>
              </a:r>
              <a:endParaRPr lang="es-EC" dirty="0">
                <a:effectLst/>
                <a:ea typeface="Calibri"/>
              </a:endParaRPr>
            </a:p>
            <a:p>
              <a:pPr marL="228600" indent="-228600">
                <a:lnSpc>
                  <a:spcPct val="115000"/>
                </a:lnSpc>
                <a:spcAft>
                  <a:spcPts val="0"/>
                </a:spcAft>
                <a:tabLst>
                  <a:tab pos="228600" algn="l"/>
                </a:tabLst>
              </a:pPr>
              <a:r>
                <a:rPr lang="es-EC" dirty="0">
                  <a:solidFill>
                    <a:srgbClr val="FFFFFF"/>
                  </a:solidFill>
                  <a:effectLst/>
                  <a:latin typeface="Arial"/>
                  <a:ea typeface="Calibri"/>
                  <a:cs typeface="Calibri"/>
                </a:rPr>
                <a:t>Identificación de atributos determinantes</a:t>
              </a:r>
              <a:r>
                <a:rPr lang="es-EC" sz="1600" dirty="0">
                  <a:solidFill>
                    <a:srgbClr val="FFFFFF"/>
                  </a:solidFill>
                  <a:effectLst/>
                  <a:latin typeface="Arial"/>
                  <a:ea typeface="Calibri"/>
                  <a:cs typeface="Calibri"/>
                </a:rPr>
                <a:t>.</a:t>
              </a:r>
              <a:endParaRPr lang="es-EC" sz="1600" dirty="0">
                <a:effectLst/>
                <a:ea typeface="Calibri"/>
              </a:endParaRPr>
            </a:p>
          </p:txBody>
        </p:sp>
        <p:cxnSp>
          <p:nvCxnSpPr>
            <p:cNvPr id="8" name="Line 30"/>
            <p:cNvCxnSpPr/>
            <p:nvPr/>
          </p:nvCxnSpPr>
          <p:spPr bwMode="auto">
            <a:xfrm>
              <a:off x="5904" y="3600"/>
              <a:ext cx="0" cy="432"/>
            </a:xfrm>
            <a:prstGeom prst="line">
              <a:avLst/>
            </a:prstGeom>
            <a:ln>
              <a:headEnd/>
              <a:tailEnd/>
            </a:ln>
            <a:extLst/>
          </p:spPr>
          <p:style>
            <a:lnRef idx="1">
              <a:schemeClr val="accent3"/>
            </a:lnRef>
            <a:fillRef idx="0">
              <a:schemeClr val="accent3"/>
            </a:fillRef>
            <a:effectRef idx="0">
              <a:schemeClr val="accent3"/>
            </a:effectRef>
            <a:fontRef idx="minor">
              <a:schemeClr val="tx1"/>
            </a:fontRef>
          </p:style>
        </p:cxnSp>
        <p:cxnSp>
          <p:nvCxnSpPr>
            <p:cNvPr id="9" name="Line 31"/>
            <p:cNvCxnSpPr/>
            <p:nvPr/>
          </p:nvCxnSpPr>
          <p:spPr bwMode="auto">
            <a:xfrm>
              <a:off x="3456" y="4032"/>
              <a:ext cx="4752" cy="0"/>
            </a:xfrm>
            <a:prstGeom prst="line">
              <a:avLst/>
            </a:prstGeom>
            <a:ln>
              <a:headEnd/>
              <a:tailEnd/>
            </a:ln>
            <a:extLst/>
          </p:spPr>
          <p:style>
            <a:lnRef idx="1">
              <a:schemeClr val="accent3"/>
            </a:lnRef>
            <a:fillRef idx="0">
              <a:schemeClr val="accent3"/>
            </a:fillRef>
            <a:effectRef idx="0">
              <a:schemeClr val="accent3"/>
            </a:effectRef>
            <a:fontRef idx="minor">
              <a:schemeClr val="tx1"/>
            </a:fontRef>
          </p:style>
        </p:cxnSp>
        <p:cxnSp>
          <p:nvCxnSpPr>
            <p:cNvPr id="10" name="Line 32"/>
            <p:cNvCxnSpPr/>
            <p:nvPr/>
          </p:nvCxnSpPr>
          <p:spPr bwMode="auto">
            <a:xfrm>
              <a:off x="8208" y="4032"/>
              <a:ext cx="0" cy="432"/>
            </a:xfrm>
            <a:prstGeom prst="line">
              <a:avLst/>
            </a:prstGeom>
            <a:ln>
              <a:headEnd/>
              <a:tailEnd type="triangle" w="med" len="med"/>
            </a:ln>
            <a:extLst/>
          </p:spPr>
          <p:style>
            <a:lnRef idx="1">
              <a:schemeClr val="accent3"/>
            </a:lnRef>
            <a:fillRef idx="0">
              <a:schemeClr val="accent3"/>
            </a:fillRef>
            <a:effectRef idx="0">
              <a:schemeClr val="accent3"/>
            </a:effectRef>
            <a:fontRef idx="minor">
              <a:schemeClr val="tx1"/>
            </a:fontRef>
          </p:style>
        </p:cxnSp>
        <p:cxnSp>
          <p:nvCxnSpPr>
            <p:cNvPr id="11" name="Line 33"/>
            <p:cNvCxnSpPr/>
            <p:nvPr/>
          </p:nvCxnSpPr>
          <p:spPr bwMode="auto">
            <a:xfrm>
              <a:off x="3456" y="4032"/>
              <a:ext cx="0" cy="432"/>
            </a:xfrm>
            <a:prstGeom prst="line">
              <a:avLst/>
            </a:prstGeom>
            <a:ln>
              <a:headEnd/>
              <a:tailEnd type="triangle" w="med" len="med"/>
            </a:ln>
            <a:extLst/>
          </p:spPr>
          <p:style>
            <a:lnRef idx="1">
              <a:schemeClr val="accent3"/>
            </a:lnRef>
            <a:fillRef idx="0">
              <a:schemeClr val="accent3"/>
            </a:fillRef>
            <a:effectRef idx="0">
              <a:schemeClr val="accent3"/>
            </a:effectRef>
            <a:fontRef idx="minor">
              <a:schemeClr val="tx1"/>
            </a:fontRef>
          </p:style>
        </p:cxnSp>
      </p:grpSp>
      <p:pic>
        <p:nvPicPr>
          <p:cNvPr id="12" name="11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spTree>
    <p:extLst>
      <p:ext uri="{BB962C8B-B14F-4D97-AF65-F5344CB8AC3E}">
        <p14:creationId xmlns:p14="http://schemas.microsoft.com/office/powerpoint/2010/main" val="373300164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97768"/>
            <a:ext cx="8061200" cy="1143000"/>
          </a:xfrm>
        </p:spPr>
        <p:txBody>
          <a:bodyPr>
            <a:noAutofit/>
          </a:bodyPr>
          <a:lstStyle/>
          <a:p>
            <a:pPr algn="ctr"/>
            <a:r>
              <a:rPr lang="es-ES" sz="2800" b="1" dirty="0" smtClean="0"/>
              <a:t>INVESTIGACIÓN DE MERCADOS: </a:t>
            </a:r>
            <a:r>
              <a:rPr lang="es-ES" sz="2800" b="1" i="1" dirty="0" smtClean="0"/>
              <a:t>Planteamiento de problema/ Objetivos </a:t>
            </a:r>
            <a:endParaRPr lang="es-EC" sz="2800" b="1" i="1"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8282307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C:\Users\E.J. IZURIETA\Desktop\LOGO IG IMPRENTA TESIS.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spTree>
    <p:extLst>
      <p:ext uri="{BB962C8B-B14F-4D97-AF65-F5344CB8AC3E}">
        <p14:creationId xmlns:p14="http://schemas.microsoft.com/office/powerpoint/2010/main" val="208073552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97768"/>
            <a:ext cx="7845176" cy="1143000"/>
          </a:xfrm>
        </p:spPr>
        <p:txBody>
          <a:bodyPr>
            <a:noAutofit/>
          </a:bodyPr>
          <a:lstStyle/>
          <a:p>
            <a:pPr algn="ctr"/>
            <a:r>
              <a:rPr lang="es-ES" sz="2800" b="1" dirty="0" smtClean="0"/>
              <a:t>INVESTIGACIÓN DE MERCADOS: </a:t>
            </a:r>
            <a:br>
              <a:rPr lang="es-ES" sz="2800" b="1" dirty="0" smtClean="0"/>
            </a:br>
            <a:r>
              <a:rPr lang="es-ES" sz="2000" b="1" i="1" dirty="0" smtClean="0"/>
              <a:t>Matriz planteamiento de cuestionario</a:t>
            </a:r>
            <a:endParaRPr lang="es-EC" sz="2400" b="1" i="1" dirty="0"/>
          </a:p>
        </p:txBody>
      </p:sp>
      <p:pic>
        <p:nvPicPr>
          <p:cNvPr id="6" name="5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pic>
        <p:nvPicPr>
          <p:cNvPr id="5" name="4 Imagen"/>
          <p:cNvPicPr/>
          <p:nvPr/>
        </p:nvPicPr>
        <p:blipFill>
          <a:blip r:embed="rId3" cstate="print"/>
          <a:stretch>
            <a:fillRect/>
          </a:stretch>
        </p:blipFill>
        <p:spPr>
          <a:xfrm>
            <a:off x="1691680" y="1196752"/>
            <a:ext cx="6192688" cy="5472608"/>
          </a:xfrm>
          <a:prstGeom prst="rect">
            <a:avLst/>
          </a:prstGeom>
          <a:ln>
            <a:solidFill>
              <a:schemeClr val="tx1"/>
            </a:solidFill>
          </a:ln>
        </p:spPr>
      </p:pic>
    </p:spTree>
    <p:extLst>
      <p:ext uri="{BB962C8B-B14F-4D97-AF65-F5344CB8AC3E}">
        <p14:creationId xmlns:p14="http://schemas.microsoft.com/office/powerpoint/2010/main" val="184322984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3288" y="198438"/>
            <a:ext cx="7629152" cy="1143000"/>
          </a:xfrm>
        </p:spPr>
        <p:txBody>
          <a:bodyPr>
            <a:noAutofit/>
          </a:bodyPr>
          <a:lstStyle/>
          <a:p>
            <a:pPr algn="ctr"/>
            <a:r>
              <a:rPr lang="es-ES" sz="3200" b="1" dirty="0" smtClean="0"/>
              <a:t>INVESTIGACIÓN DE MERCADOS: </a:t>
            </a:r>
            <a:r>
              <a:rPr lang="es-ES" sz="2800" b="1" i="1" dirty="0" smtClean="0"/>
              <a:t>Metodología de investigación</a:t>
            </a:r>
            <a:endParaRPr lang="es-EC" sz="2800" dirty="0"/>
          </a:p>
        </p:txBody>
      </p:sp>
      <mc:AlternateContent xmlns:mc="http://schemas.openxmlformats.org/markup-compatibility/2006" xmlns:a14="http://schemas.microsoft.com/office/drawing/2010/main">
        <mc:Choice Requires="a14">
          <p:graphicFrame>
            <p:nvGraphicFramePr>
              <p:cNvPr id="4" name="3 Marcador de contenido"/>
              <p:cNvGraphicFramePr>
                <a:graphicFrameLocks noGrp="1"/>
              </p:cNvGraphicFramePr>
              <p:nvPr>
                <p:ph idx="1"/>
                <p:extLst>
                  <p:ext uri="{D42A27DB-BD31-4B8C-83A1-F6EECF244321}">
                    <p14:modId xmlns:p14="http://schemas.microsoft.com/office/powerpoint/2010/main" val="801676876"/>
                  </p:ext>
                </p:extLst>
              </p:nvPr>
            </p:nvGraphicFramePr>
            <p:xfrm>
              <a:off x="749309" y="1556792"/>
              <a:ext cx="7927147" cy="428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3 Marcador de contenido"/>
              <p:cNvGraphicFramePr>
                <a:graphicFrameLocks noGrp="1"/>
              </p:cNvGraphicFramePr>
              <p:nvPr>
                <p:ph idx="1"/>
                <p:extLst>
                  <p:ext uri="{D42A27DB-BD31-4B8C-83A1-F6EECF244321}">
                    <p14:modId xmlns:p14="http://schemas.microsoft.com/office/powerpoint/2010/main" xmlns="" xmlns:a14="http://schemas.microsoft.com/office/drawing/2010/main" val="801676876"/>
                  </p:ext>
                </p:extLst>
              </p:nvPr>
            </p:nvGraphicFramePr>
            <p:xfrm>
              <a:off x="749309" y="1556792"/>
              <a:ext cx="7927147" cy="42813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pic>
        <p:nvPicPr>
          <p:cNvPr id="6" name="5 Imagen" descr="C:\Users\E.J. IZURIETA\Desktop\LOGO IG IMPRENTA TESIS.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spTree>
    <p:extLst>
      <p:ext uri="{BB962C8B-B14F-4D97-AF65-F5344CB8AC3E}">
        <p14:creationId xmlns:p14="http://schemas.microsoft.com/office/powerpoint/2010/main" val="314639655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3288" y="198438"/>
            <a:ext cx="7917184" cy="1143000"/>
          </a:xfrm>
        </p:spPr>
        <p:txBody>
          <a:bodyPr>
            <a:noAutofit/>
          </a:bodyPr>
          <a:lstStyle/>
          <a:p>
            <a:pPr algn="ctr"/>
            <a:r>
              <a:rPr lang="es-ES" sz="3200" b="1" dirty="0" smtClean="0"/>
              <a:t>INVESTIGACIÓN DE MERCADOS: </a:t>
            </a:r>
            <a:r>
              <a:rPr lang="es-ES" sz="2800" b="1" i="1" dirty="0" smtClean="0"/>
              <a:t>Análisis de Resultados</a:t>
            </a:r>
            <a:endParaRPr lang="es-EC" sz="2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13484838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5 Imagen" descr="C:\Users\E.J. IZURIETA\Desktop\LOGO IG IMPRENTA TESIS.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spTree>
    <p:extLst>
      <p:ext uri="{BB962C8B-B14F-4D97-AF65-F5344CB8AC3E}">
        <p14:creationId xmlns:p14="http://schemas.microsoft.com/office/powerpoint/2010/main" val="290867824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3288" y="198438"/>
            <a:ext cx="7845176" cy="1143000"/>
          </a:xfrm>
        </p:spPr>
        <p:txBody>
          <a:bodyPr>
            <a:noAutofit/>
          </a:bodyPr>
          <a:lstStyle/>
          <a:p>
            <a:pPr algn="ctr"/>
            <a:r>
              <a:rPr lang="es-ES" sz="3200" b="1" dirty="0" smtClean="0"/>
              <a:t>INVESTIGACIÓN DE MERCADOS: </a:t>
            </a:r>
            <a:r>
              <a:rPr lang="es-ES" sz="2800" b="1" i="1" dirty="0" smtClean="0"/>
              <a:t>Análisis de Resultados</a:t>
            </a:r>
            <a:endParaRPr lang="es-EC" sz="2800" dirty="0"/>
          </a:p>
        </p:txBody>
      </p:sp>
      <p:graphicFrame>
        <p:nvGraphicFramePr>
          <p:cNvPr id="5" name="4 Diagrama"/>
          <p:cNvGraphicFramePr/>
          <p:nvPr>
            <p:extLst>
              <p:ext uri="{D42A27DB-BD31-4B8C-83A1-F6EECF244321}">
                <p14:modId xmlns:p14="http://schemas.microsoft.com/office/powerpoint/2010/main" val="1849743751"/>
              </p:ext>
            </p:extLst>
          </p:nvPr>
        </p:nvGraphicFramePr>
        <p:xfrm>
          <a:off x="827584" y="1669256"/>
          <a:ext cx="7776864" cy="4136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C:\Users\E.J. IZURIETA\Desktop\LOGO IG IMPRENTA TESIS.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spTree>
    <p:extLst>
      <p:ext uri="{BB962C8B-B14F-4D97-AF65-F5344CB8AC3E}">
        <p14:creationId xmlns:p14="http://schemas.microsoft.com/office/powerpoint/2010/main" val="404990173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2132856"/>
            <a:ext cx="2592288" cy="2232247"/>
          </a:xfrm>
          <a:prstGeom prst="rect">
            <a:avLst/>
          </a:prstGeom>
          <a:noFill/>
          <a:ln>
            <a:noFill/>
          </a:ln>
        </p:spPr>
      </p:pic>
      <p:sp>
        <p:nvSpPr>
          <p:cNvPr id="5" name="4 Rectángulo"/>
          <p:cNvSpPr/>
          <p:nvPr/>
        </p:nvSpPr>
        <p:spPr>
          <a:xfrm>
            <a:off x="6228184" y="5013176"/>
            <a:ext cx="2556284" cy="108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a:xfrm>
            <a:off x="4355976" y="4273836"/>
            <a:ext cx="4464496" cy="2395524"/>
          </a:xfrm>
        </p:spPr>
        <p:txBody>
          <a:bodyPr/>
          <a:lstStyle/>
          <a:p>
            <a:pPr algn="ctr"/>
            <a:r>
              <a:rPr lang="es-ES" sz="1800" dirty="0" smtClean="0"/>
              <a:t>PROPUESTA  ESTRATÉGICA DE MARKETING PARA PROMOVER EL CRECIMIENTO DE LA EMPRESA IG IMPRENTA EN EL SECTOR GRÁFICO DE LA CIUDAD DE QUITO</a:t>
            </a:r>
            <a:endParaRPr lang="es-EC" sz="1800" dirty="0"/>
          </a:p>
        </p:txBody>
      </p:sp>
      <p:sp>
        <p:nvSpPr>
          <p:cNvPr id="6" name="5 Rectángulo"/>
          <p:cNvSpPr/>
          <p:nvPr/>
        </p:nvSpPr>
        <p:spPr>
          <a:xfrm>
            <a:off x="3995936" y="3972992"/>
            <a:ext cx="936104" cy="53612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54276326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3288" y="188640"/>
            <a:ext cx="7485136" cy="1143000"/>
          </a:xfrm>
        </p:spPr>
        <p:txBody>
          <a:bodyPr>
            <a:noAutofit/>
          </a:bodyPr>
          <a:lstStyle/>
          <a:p>
            <a:pPr algn="ctr"/>
            <a:r>
              <a:rPr lang="es-ES" sz="3200" b="1" dirty="0" smtClean="0"/>
              <a:t>INVESTIGACIÓN DE MERCADOS: </a:t>
            </a:r>
            <a:r>
              <a:rPr lang="es-ES" sz="3200" b="1" i="1" dirty="0"/>
              <a:t> </a:t>
            </a:r>
            <a:r>
              <a:rPr lang="es-ES" sz="2800" b="1" i="1" dirty="0" smtClean="0"/>
              <a:t>Segmentación</a:t>
            </a:r>
            <a:endParaRPr lang="es-EC" sz="2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78610220"/>
              </p:ext>
            </p:extLst>
          </p:nvPr>
        </p:nvGraphicFramePr>
        <p:xfrm>
          <a:off x="395536" y="1556792"/>
          <a:ext cx="828092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C:\Users\E.J. IZURIETA\Desktop\LOGO IG IMPRENTA TESIS.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spTree>
    <p:extLst>
      <p:ext uri="{BB962C8B-B14F-4D97-AF65-F5344CB8AC3E}">
        <p14:creationId xmlns:p14="http://schemas.microsoft.com/office/powerpoint/2010/main" val="320117325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sz="3600" b="1" dirty="0" smtClean="0"/>
              <a:t>Estrategia de Segmentación</a:t>
            </a:r>
            <a:endParaRPr lang="es-EC"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865601952"/>
              </p:ext>
            </p:extLst>
          </p:nvPr>
        </p:nvGraphicFramePr>
        <p:xfrm>
          <a:off x="518864" y="1628800"/>
          <a:ext cx="7941568" cy="4309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C:\Users\E.J. IZURIETA\Desktop\LOGO IG IMPRENTA TESIS.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spTree>
    <p:extLst>
      <p:ext uri="{BB962C8B-B14F-4D97-AF65-F5344CB8AC3E}">
        <p14:creationId xmlns:p14="http://schemas.microsoft.com/office/powerpoint/2010/main" val="252007600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93961" y="116632"/>
            <a:ext cx="6302375" cy="1143000"/>
          </a:xfrm>
        </p:spPr>
        <p:txBody>
          <a:bodyPr>
            <a:normAutofit/>
          </a:bodyPr>
          <a:lstStyle/>
          <a:p>
            <a:pPr algn="ctr"/>
            <a:r>
              <a:rPr lang="es-ES" sz="3200" b="1" dirty="0" smtClean="0"/>
              <a:t>POSICIONAMIENTO</a:t>
            </a:r>
            <a:endParaRPr lang="es-EC"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743805731"/>
              </p:ext>
            </p:extLst>
          </p:nvPr>
        </p:nvGraphicFramePr>
        <p:xfrm>
          <a:off x="539552" y="149532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C:\Users\E.J. IZURIETA\Desktop\LOGO IG IMPRENTA TESIS.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spTree>
    <p:extLst>
      <p:ext uri="{BB962C8B-B14F-4D97-AF65-F5344CB8AC3E}">
        <p14:creationId xmlns:p14="http://schemas.microsoft.com/office/powerpoint/2010/main" val="180638213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423923"/>
            <a:ext cx="1656184" cy="1492908"/>
          </a:xfrm>
          <a:prstGeom prst="rect">
            <a:avLst/>
          </a:prstGeom>
          <a:noFill/>
          <a:ln>
            <a:noFill/>
          </a:ln>
        </p:spPr>
      </p:pic>
      <p:sp>
        <p:nvSpPr>
          <p:cNvPr id="5" name="4 Rectángulo"/>
          <p:cNvSpPr/>
          <p:nvPr/>
        </p:nvSpPr>
        <p:spPr>
          <a:xfrm>
            <a:off x="6228184" y="5013176"/>
            <a:ext cx="2556284" cy="108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3995936" y="3972992"/>
            <a:ext cx="936104" cy="53612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a:xfrm>
            <a:off x="3635896" y="4241055"/>
            <a:ext cx="5182344" cy="1852241"/>
          </a:xfrm>
        </p:spPr>
        <p:txBody>
          <a:bodyPr/>
          <a:lstStyle/>
          <a:p>
            <a:r>
              <a:rPr lang="es-ES" dirty="0" smtClean="0"/>
              <a:t>CAPÍTULO 4.</a:t>
            </a:r>
            <a:br>
              <a:rPr lang="es-ES" dirty="0" smtClean="0"/>
            </a:br>
            <a:r>
              <a:rPr lang="es-ES" sz="2800" i="1" dirty="0" smtClean="0"/>
              <a:t>Medición de mercado</a:t>
            </a:r>
            <a:endParaRPr lang="es-EC" sz="3600" i="1" dirty="0"/>
          </a:p>
        </p:txBody>
      </p:sp>
    </p:spTree>
    <p:extLst>
      <p:ext uri="{BB962C8B-B14F-4D97-AF65-F5344CB8AC3E}">
        <p14:creationId xmlns:p14="http://schemas.microsoft.com/office/powerpoint/2010/main" val="370366810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65969" y="198438"/>
            <a:ext cx="6302375" cy="1143000"/>
          </a:xfrm>
        </p:spPr>
        <p:txBody>
          <a:bodyPr>
            <a:normAutofit/>
          </a:bodyPr>
          <a:lstStyle/>
          <a:p>
            <a:pPr algn="ctr"/>
            <a:r>
              <a:rPr lang="es-ES" sz="3200" b="1" dirty="0" smtClean="0"/>
              <a:t>MEDICIÓN DE MERCADO:</a:t>
            </a:r>
            <a:r>
              <a:rPr lang="es-ES" sz="3600" b="1" dirty="0" smtClean="0"/>
              <a:t> </a:t>
            </a:r>
            <a:r>
              <a:rPr lang="es-ES" sz="2800" b="1" i="1" dirty="0" smtClean="0"/>
              <a:t>Demanda</a:t>
            </a:r>
            <a:endParaRPr lang="es-EC" sz="2800" i="1" dirty="0"/>
          </a:p>
        </p:txBody>
      </p:sp>
      <p:graphicFrame>
        <p:nvGraphicFramePr>
          <p:cNvPr id="6" name="5 Tabla"/>
          <p:cNvGraphicFramePr>
            <a:graphicFrameLocks noGrp="1"/>
          </p:cNvGraphicFramePr>
          <p:nvPr>
            <p:extLst>
              <p:ext uri="{D42A27DB-BD31-4B8C-83A1-F6EECF244321}">
                <p14:modId xmlns:p14="http://schemas.microsoft.com/office/powerpoint/2010/main" val="673975289"/>
              </p:ext>
            </p:extLst>
          </p:nvPr>
        </p:nvGraphicFramePr>
        <p:xfrm>
          <a:off x="576065" y="1988840"/>
          <a:ext cx="8172399" cy="2208276"/>
        </p:xfrm>
        <a:graphic>
          <a:graphicData uri="http://schemas.openxmlformats.org/drawingml/2006/table">
            <a:tbl>
              <a:tblPr firstRow="1" firstCol="1" bandRow="1">
                <a:tableStyleId>{8A107856-5554-42FB-B03E-39F5DBC370BA}</a:tableStyleId>
              </a:tblPr>
              <a:tblGrid>
                <a:gridCol w="1633723"/>
                <a:gridCol w="1634669"/>
                <a:gridCol w="1634669"/>
                <a:gridCol w="1634669"/>
                <a:gridCol w="1634669"/>
              </a:tblGrid>
              <a:tr h="0">
                <a:tc>
                  <a:txBody>
                    <a:bodyPr/>
                    <a:lstStyle/>
                    <a:p>
                      <a:pPr algn="ctr">
                        <a:lnSpc>
                          <a:spcPct val="115000"/>
                        </a:lnSpc>
                        <a:spcAft>
                          <a:spcPts val="0"/>
                        </a:spcAft>
                      </a:pPr>
                      <a:r>
                        <a:rPr lang="es-EC" sz="1800" dirty="0">
                          <a:effectLst/>
                        </a:rPr>
                        <a:t>Demanda</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Valor mensual</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Valor anual</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Número de empresas</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Demanda Total</a:t>
                      </a:r>
                      <a:endParaRPr lang="es-EC" sz="16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800" dirty="0">
                          <a:effectLst/>
                        </a:rPr>
                        <a:t>Promedio mensual de compra de productos de imprenta</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es-EC" sz="1800" dirty="0" smtClean="0">
                        <a:effectLst/>
                      </a:endParaRPr>
                    </a:p>
                    <a:p>
                      <a:pPr algn="ctr">
                        <a:lnSpc>
                          <a:spcPct val="115000"/>
                        </a:lnSpc>
                        <a:spcAft>
                          <a:spcPts val="0"/>
                        </a:spcAft>
                      </a:pPr>
                      <a:endParaRPr lang="es-EC" sz="1800" dirty="0" smtClean="0">
                        <a:effectLst/>
                      </a:endParaRPr>
                    </a:p>
                    <a:p>
                      <a:pPr algn="ctr">
                        <a:lnSpc>
                          <a:spcPct val="115000"/>
                        </a:lnSpc>
                        <a:spcAft>
                          <a:spcPts val="0"/>
                        </a:spcAft>
                      </a:pPr>
                      <a:r>
                        <a:rPr lang="es-EC" sz="1800" dirty="0" smtClean="0">
                          <a:effectLst/>
                        </a:rPr>
                        <a:t>450 </a:t>
                      </a:r>
                      <a:r>
                        <a:rPr lang="es-EC" sz="1800" dirty="0">
                          <a:effectLst/>
                        </a:rPr>
                        <a:t>dólares</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es-EC" sz="1800" dirty="0" smtClean="0">
                        <a:effectLst/>
                      </a:endParaRPr>
                    </a:p>
                    <a:p>
                      <a:pPr algn="ctr">
                        <a:lnSpc>
                          <a:spcPct val="115000"/>
                        </a:lnSpc>
                        <a:spcAft>
                          <a:spcPts val="0"/>
                        </a:spcAft>
                      </a:pPr>
                      <a:endParaRPr lang="es-EC" sz="1800" dirty="0" smtClean="0">
                        <a:effectLst/>
                      </a:endParaRPr>
                    </a:p>
                    <a:p>
                      <a:pPr algn="ctr">
                        <a:lnSpc>
                          <a:spcPct val="115000"/>
                        </a:lnSpc>
                        <a:spcAft>
                          <a:spcPts val="0"/>
                        </a:spcAft>
                      </a:pPr>
                      <a:r>
                        <a:rPr lang="es-EC" sz="1800" dirty="0" smtClean="0">
                          <a:effectLst/>
                        </a:rPr>
                        <a:t>5.400 </a:t>
                      </a:r>
                      <a:r>
                        <a:rPr lang="es-EC" sz="1800" dirty="0">
                          <a:effectLst/>
                        </a:rPr>
                        <a:t>dólares</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es-EC" sz="1800" dirty="0" smtClean="0">
                        <a:effectLst/>
                      </a:endParaRPr>
                    </a:p>
                    <a:p>
                      <a:pPr algn="ctr">
                        <a:lnSpc>
                          <a:spcPct val="115000"/>
                        </a:lnSpc>
                        <a:spcAft>
                          <a:spcPts val="0"/>
                        </a:spcAft>
                      </a:pPr>
                      <a:endParaRPr lang="es-EC" sz="1800" dirty="0" smtClean="0">
                        <a:effectLst/>
                      </a:endParaRPr>
                    </a:p>
                    <a:p>
                      <a:pPr algn="ctr">
                        <a:lnSpc>
                          <a:spcPct val="115000"/>
                        </a:lnSpc>
                        <a:spcAft>
                          <a:spcPts val="0"/>
                        </a:spcAft>
                      </a:pPr>
                      <a:r>
                        <a:rPr lang="es-EC" sz="1800" dirty="0" smtClean="0">
                          <a:effectLst/>
                        </a:rPr>
                        <a:t>19.251</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es-EC" sz="1800" dirty="0" smtClean="0">
                        <a:effectLst/>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EC" sz="2000" dirty="0" smtClean="0">
                          <a:effectLst/>
                        </a:rPr>
                        <a:t>103</a:t>
                      </a:r>
                      <a:r>
                        <a:rPr lang="es-ES" sz="2000" kern="1200" dirty="0" smtClean="0">
                          <a:solidFill>
                            <a:schemeClr val="dk1"/>
                          </a:solidFill>
                          <a:effectLst/>
                          <a:latin typeface="+mn-lt"/>
                          <a:ea typeface="+mn-ea"/>
                          <a:cs typeface="+mn-cs"/>
                        </a:rPr>
                        <a:t>´</a:t>
                      </a:r>
                      <a:r>
                        <a:rPr lang="es-EC" sz="2000" dirty="0" smtClean="0">
                          <a:effectLst/>
                        </a:rPr>
                        <a:t>955.400 </a:t>
                      </a:r>
                      <a:r>
                        <a:rPr lang="es-EC" sz="1800" dirty="0">
                          <a:effectLst/>
                        </a:rPr>
                        <a:t>dólares</a:t>
                      </a:r>
                      <a:endParaRPr lang="es-EC" sz="1600" dirty="0">
                        <a:effectLst/>
                        <a:latin typeface="Calibri"/>
                        <a:ea typeface="Calibri"/>
                        <a:cs typeface="Times New Roman"/>
                      </a:endParaRPr>
                    </a:p>
                  </a:txBody>
                  <a:tcPr marL="68580" marR="68580" marT="0" marB="0"/>
                </a:tc>
              </a:tr>
            </a:tbl>
          </a:graphicData>
        </a:graphic>
      </p:graphicFrame>
      <p:sp>
        <p:nvSpPr>
          <p:cNvPr id="8" name="124 Cuadro de texto"/>
          <p:cNvSpPr txBox="1">
            <a:spLocks/>
          </p:cNvSpPr>
          <p:nvPr/>
        </p:nvSpPr>
        <p:spPr>
          <a:xfrm>
            <a:off x="611560" y="4329100"/>
            <a:ext cx="8064896" cy="1044116"/>
          </a:xfrm>
          <a:prstGeom prst="rect">
            <a:avLst/>
          </a:prstGeom>
          <a:solidFill>
            <a:schemeClr val="tx2"/>
          </a:solidFill>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endParaRPr lang="es-ES" sz="1600" b="1" dirty="0" smtClean="0">
              <a:solidFill>
                <a:srgbClr val="FFFFFF"/>
              </a:solidFill>
              <a:effectLst/>
              <a:ea typeface="Calibri"/>
            </a:endParaRPr>
          </a:p>
          <a:p>
            <a:pPr algn="ctr">
              <a:lnSpc>
                <a:spcPct val="115000"/>
              </a:lnSpc>
              <a:spcAft>
                <a:spcPts val="1000"/>
              </a:spcAft>
            </a:pPr>
            <a:r>
              <a:rPr lang="es-ES" sz="1600" b="1" dirty="0" smtClean="0">
                <a:solidFill>
                  <a:srgbClr val="FFFFFF"/>
                </a:solidFill>
                <a:effectLst/>
                <a:ea typeface="Calibri"/>
              </a:rPr>
              <a:t>Gasto </a:t>
            </a:r>
            <a:r>
              <a:rPr lang="es-ES" sz="1600" b="1" dirty="0">
                <a:solidFill>
                  <a:srgbClr val="FFFFFF"/>
                </a:solidFill>
                <a:effectLst/>
                <a:ea typeface="Calibri"/>
              </a:rPr>
              <a:t>mensual * Universo * Frecuencia anual de compra = Demanda Potencial</a:t>
            </a:r>
            <a:endParaRPr lang="es-EC" sz="1600" dirty="0">
              <a:effectLst/>
              <a:ea typeface="Calibri"/>
            </a:endParaRPr>
          </a:p>
        </p:txBody>
      </p:sp>
      <p:pic>
        <p:nvPicPr>
          <p:cNvPr id="7" name="6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spTree>
    <p:extLst>
      <p:ext uri="{BB962C8B-B14F-4D97-AF65-F5344CB8AC3E}">
        <p14:creationId xmlns:p14="http://schemas.microsoft.com/office/powerpoint/2010/main" val="18601691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65969" y="198438"/>
            <a:ext cx="6302375" cy="1143000"/>
          </a:xfrm>
        </p:spPr>
        <p:txBody>
          <a:bodyPr>
            <a:normAutofit/>
          </a:bodyPr>
          <a:lstStyle/>
          <a:p>
            <a:pPr algn="ctr"/>
            <a:r>
              <a:rPr lang="es-ES" sz="3200" b="1" dirty="0" smtClean="0"/>
              <a:t>MEDICIÓN DE MERCADO: </a:t>
            </a:r>
            <a:r>
              <a:rPr lang="es-ES" sz="3200" b="1" i="1" dirty="0" smtClean="0"/>
              <a:t>Oferta</a:t>
            </a:r>
            <a:endParaRPr lang="es-EC" sz="3200" dirty="0"/>
          </a:p>
        </p:txBody>
      </p:sp>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 name="8 Tabla"/>
          <p:cNvGraphicFramePr>
            <a:graphicFrameLocks noGrp="1"/>
          </p:cNvGraphicFramePr>
          <p:nvPr>
            <p:extLst>
              <p:ext uri="{D42A27DB-BD31-4B8C-83A1-F6EECF244321}">
                <p14:modId xmlns:p14="http://schemas.microsoft.com/office/powerpoint/2010/main" val="2192393408"/>
              </p:ext>
            </p:extLst>
          </p:nvPr>
        </p:nvGraphicFramePr>
        <p:xfrm>
          <a:off x="539552" y="4581128"/>
          <a:ext cx="8208916" cy="1577340"/>
        </p:xfrm>
        <a:graphic>
          <a:graphicData uri="http://schemas.openxmlformats.org/drawingml/2006/table">
            <a:tbl>
              <a:tblPr firstRow="1" firstCol="1" bandRow="1">
                <a:tableStyleId>{5C22544A-7EE6-4342-B048-85BDC9FD1C3A}</a:tableStyleId>
              </a:tblPr>
              <a:tblGrid>
                <a:gridCol w="2052229"/>
                <a:gridCol w="2052229"/>
                <a:gridCol w="2052229"/>
                <a:gridCol w="2052229"/>
              </a:tblGrid>
              <a:tr h="0">
                <a:tc>
                  <a:txBody>
                    <a:bodyPr/>
                    <a:lstStyle/>
                    <a:p>
                      <a:pPr algn="ctr">
                        <a:lnSpc>
                          <a:spcPct val="115000"/>
                        </a:lnSpc>
                        <a:spcAft>
                          <a:spcPts val="0"/>
                        </a:spcAft>
                      </a:pPr>
                      <a:r>
                        <a:rPr lang="es-EC" sz="1800" dirty="0">
                          <a:effectLst/>
                        </a:rPr>
                        <a:t>Oferta Total</a:t>
                      </a:r>
                      <a:endParaRPr lang="es-EC" sz="1600" dirty="0">
                        <a:effectLst/>
                        <a:latin typeface="Calibri"/>
                        <a:ea typeface="Calibri"/>
                        <a:cs typeface="Times New Roman"/>
                      </a:endParaRPr>
                    </a:p>
                  </a:txBody>
                  <a:tcPr marL="68580" marR="68580" marT="0" marB="0">
                    <a:solidFill>
                      <a:schemeClr val="bg1">
                        <a:lumMod val="50000"/>
                      </a:schemeClr>
                    </a:solidFill>
                  </a:tcPr>
                </a:tc>
                <a:tc>
                  <a:txBody>
                    <a:bodyPr/>
                    <a:lstStyle/>
                    <a:p>
                      <a:pPr algn="ctr">
                        <a:lnSpc>
                          <a:spcPct val="115000"/>
                        </a:lnSpc>
                        <a:spcAft>
                          <a:spcPts val="0"/>
                        </a:spcAft>
                      </a:pPr>
                      <a:r>
                        <a:rPr lang="es-EC" sz="1800" dirty="0">
                          <a:effectLst/>
                        </a:rPr>
                        <a:t>Valor Anual</a:t>
                      </a:r>
                      <a:endParaRPr lang="es-EC" sz="1600" dirty="0">
                        <a:effectLst/>
                        <a:latin typeface="Calibri"/>
                        <a:ea typeface="Calibri"/>
                        <a:cs typeface="Times New Roman"/>
                      </a:endParaRPr>
                    </a:p>
                  </a:txBody>
                  <a:tcPr marL="68580" marR="68580" marT="0" marB="0">
                    <a:solidFill>
                      <a:schemeClr val="bg1">
                        <a:lumMod val="50000"/>
                      </a:schemeClr>
                    </a:solidFill>
                  </a:tcPr>
                </a:tc>
                <a:tc>
                  <a:txBody>
                    <a:bodyPr/>
                    <a:lstStyle/>
                    <a:p>
                      <a:pPr algn="ctr">
                        <a:lnSpc>
                          <a:spcPct val="115000"/>
                        </a:lnSpc>
                        <a:spcAft>
                          <a:spcPts val="0"/>
                        </a:spcAft>
                      </a:pPr>
                      <a:r>
                        <a:rPr lang="es-EC" sz="1800" dirty="0">
                          <a:effectLst/>
                        </a:rPr>
                        <a:t>Porcentaje estimado </a:t>
                      </a:r>
                      <a:r>
                        <a:rPr lang="es-EC" sz="1800" dirty="0" smtClean="0">
                          <a:effectLst/>
                        </a:rPr>
                        <a:t>subactividades</a:t>
                      </a:r>
                      <a:endParaRPr lang="es-EC" sz="1600" dirty="0">
                        <a:effectLst/>
                        <a:latin typeface="Calibri"/>
                        <a:ea typeface="Calibri"/>
                        <a:cs typeface="Times New Roman"/>
                      </a:endParaRPr>
                    </a:p>
                  </a:txBody>
                  <a:tcPr marL="68580" marR="68580" marT="0" marB="0">
                    <a:solidFill>
                      <a:schemeClr val="bg1">
                        <a:lumMod val="50000"/>
                      </a:schemeClr>
                    </a:solidFill>
                  </a:tcPr>
                </a:tc>
                <a:tc>
                  <a:txBody>
                    <a:bodyPr/>
                    <a:lstStyle/>
                    <a:p>
                      <a:pPr algn="ctr">
                        <a:lnSpc>
                          <a:spcPct val="115000"/>
                        </a:lnSpc>
                        <a:spcAft>
                          <a:spcPts val="0"/>
                        </a:spcAft>
                      </a:pPr>
                      <a:r>
                        <a:rPr lang="es-EC" sz="1800" dirty="0">
                          <a:effectLst/>
                        </a:rPr>
                        <a:t>Oferta Total para el segmento de IG Imprenta</a:t>
                      </a:r>
                      <a:endParaRPr lang="es-EC" sz="1600" dirty="0">
                        <a:effectLst/>
                        <a:latin typeface="Calibri"/>
                        <a:ea typeface="Calibri"/>
                        <a:cs typeface="Times New Roman"/>
                      </a:endParaRPr>
                    </a:p>
                  </a:txBody>
                  <a:tcPr marL="68580" marR="68580" marT="0" marB="0">
                    <a:solidFill>
                      <a:schemeClr val="bg1">
                        <a:lumMod val="50000"/>
                      </a:schemeClr>
                    </a:solidFill>
                  </a:tcPr>
                </a:tc>
              </a:tr>
              <a:tr h="0">
                <a:tc>
                  <a:txBody>
                    <a:bodyPr/>
                    <a:lstStyle/>
                    <a:p>
                      <a:pPr algn="ctr">
                        <a:lnSpc>
                          <a:spcPct val="115000"/>
                        </a:lnSpc>
                        <a:spcAft>
                          <a:spcPts val="0"/>
                        </a:spcAft>
                      </a:pPr>
                      <a:r>
                        <a:rPr lang="es-EC" sz="1800">
                          <a:effectLst/>
                        </a:rPr>
                        <a:t>Actividades de Impresión</a:t>
                      </a:r>
                      <a:endParaRPr lang="es-EC" sz="1600">
                        <a:effectLst/>
                        <a:latin typeface="Calibri"/>
                        <a:ea typeface="Calibri"/>
                        <a:cs typeface="Times New Roman"/>
                      </a:endParaRPr>
                    </a:p>
                  </a:txBody>
                  <a:tcPr marL="68580" marR="68580" marT="0" marB="0">
                    <a:solidFill>
                      <a:schemeClr val="bg1">
                        <a:lumMod val="50000"/>
                      </a:schemeClr>
                    </a:solidFill>
                  </a:tcPr>
                </a:tc>
                <a:tc>
                  <a:txBody>
                    <a:bodyPr/>
                    <a:lstStyle/>
                    <a:p>
                      <a:pPr algn="ctr">
                        <a:lnSpc>
                          <a:spcPct val="115000"/>
                        </a:lnSpc>
                        <a:spcAft>
                          <a:spcPts val="0"/>
                        </a:spcAft>
                      </a:pPr>
                      <a:r>
                        <a:rPr lang="es-EC" sz="1800" dirty="0">
                          <a:effectLst/>
                        </a:rPr>
                        <a:t>214 millones de dólares</a:t>
                      </a:r>
                      <a:endParaRPr lang="es-EC" sz="1600" dirty="0">
                        <a:effectLst/>
                        <a:latin typeface="Calibri"/>
                        <a:ea typeface="Calibri"/>
                        <a:cs typeface="Times New Roman"/>
                      </a:endParaRPr>
                    </a:p>
                  </a:txBody>
                  <a:tcPr marL="68580" marR="68580" marT="0" marB="0">
                    <a:solidFill>
                      <a:schemeClr val="bg1">
                        <a:lumMod val="50000"/>
                      </a:schemeClr>
                    </a:solidFill>
                  </a:tcPr>
                </a:tc>
                <a:tc>
                  <a:txBody>
                    <a:bodyPr/>
                    <a:lstStyle/>
                    <a:p>
                      <a:pPr algn="ctr">
                        <a:lnSpc>
                          <a:spcPct val="115000"/>
                        </a:lnSpc>
                        <a:spcAft>
                          <a:spcPts val="0"/>
                        </a:spcAft>
                      </a:pPr>
                      <a:r>
                        <a:rPr lang="es-EC" sz="1800" dirty="0">
                          <a:effectLst/>
                        </a:rPr>
                        <a:t>45 %</a:t>
                      </a:r>
                      <a:endParaRPr lang="es-EC" sz="1600" dirty="0">
                        <a:effectLst/>
                        <a:latin typeface="Calibri"/>
                        <a:ea typeface="Calibri"/>
                        <a:cs typeface="Times New Roman"/>
                      </a:endParaRPr>
                    </a:p>
                  </a:txBody>
                  <a:tcPr marL="68580" marR="68580" marT="0" marB="0">
                    <a:solidFill>
                      <a:schemeClr val="bg1">
                        <a:lumMod val="5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800" dirty="0" smtClean="0">
                          <a:effectLst/>
                        </a:rPr>
                        <a:t>96</a:t>
                      </a:r>
                      <a:r>
                        <a:rPr lang="es-ES" sz="1800" kern="1200" dirty="0" smtClean="0">
                          <a:solidFill>
                            <a:schemeClr val="dk1"/>
                          </a:solidFill>
                          <a:effectLst/>
                          <a:latin typeface="+mn-lt"/>
                          <a:ea typeface="+mn-ea"/>
                          <a:cs typeface="+mn-cs"/>
                        </a:rPr>
                        <a:t>´</a:t>
                      </a:r>
                      <a:r>
                        <a:rPr lang="es-EC" sz="1800" dirty="0" smtClean="0">
                          <a:effectLst/>
                        </a:rPr>
                        <a:t>300.000 </a:t>
                      </a:r>
                      <a:r>
                        <a:rPr lang="es-EC" sz="1800" dirty="0">
                          <a:effectLst/>
                        </a:rPr>
                        <a:t>dólares</a:t>
                      </a:r>
                      <a:endParaRPr lang="es-EC" sz="1600" dirty="0">
                        <a:effectLst/>
                        <a:latin typeface="Calibri"/>
                        <a:ea typeface="Calibri"/>
                        <a:cs typeface="Times New Roman"/>
                      </a:endParaRPr>
                    </a:p>
                  </a:txBody>
                  <a:tcPr marL="68580" marR="68580" marT="0" marB="0">
                    <a:solidFill>
                      <a:schemeClr val="bg1">
                        <a:lumMod val="50000"/>
                      </a:schemeClr>
                    </a:solidFill>
                  </a:tcPr>
                </a:tc>
              </a:tr>
            </a:tbl>
          </a:graphicData>
        </a:graphic>
      </p:graphicFrame>
      <p:pic>
        <p:nvPicPr>
          <p:cNvPr id="10" name="9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pic>
        <p:nvPicPr>
          <p:cNvPr id="1239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8508" y="1340768"/>
            <a:ext cx="37338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Elipse"/>
          <p:cNvSpPr>
            <a:spLocks noChangeArrowheads="1"/>
          </p:cNvSpPr>
          <p:nvPr/>
        </p:nvSpPr>
        <p:spPr bwMode="auto">
          <a:xfrm>
            <a:off x="3419872" y="2698671"/>
            <a:ext cx="2376264" cy="33219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spTree>
    <p:extLst>
      <p:ext uri="{BB962C8B-B14F-4D97-AF65-F5344CB8AC3E}">
        <p14:creationId xmlns:p14="http://schemas.microsoft.com/office/powerpoint/2010/main" val="427838372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81993" y="198438"/>
            <a:ext cx="6302375" cy="1143000"/>
          </a:xfrm>
        </p:spPr>
        <p:txBody>
          <a:bodyPr>
            <a:noAutofit/>
          </a:bodyPr>
          <a:lstStyle/>
          <a:p>
            <a:pPr algn="ctr"/>
            <a:r>
              <a:rPr lang="es-ES" sz="3200" b="1" dirty="0" smtClean="0"/>
              <a:t>MEDICIÓN DE MERCADO: </a:t>
            </a:r>
            <a:r>
              <a:rPr lang="es-ES" sz="2800" b="1" i="1" dirty="0" smtClean="0"/>
              <a:t>Demanda insatisfecha</a:t>
            </a:r>
            <a:endParaRPr lang="es-EC" sz="2800" dirty="0"/>
          </a:p>
        </p:txBody>
      </p:sp>
      <p:graphicFrame>
        <p:nvGraphicFramePr>
          <p:cNvPr id="4" name="3 Tabla"/>
          <p:cNvGraphicFramePr>
            <a:graphicFrameLocks noGrp="1"/>
          </p:cNvGraphicFramePr>
          <p:nvPr>
            <p:extLst>
              <p:ext uri="{D42A27DB-BD31-4B8C-83A1-F6EECF244321}">
                <p14:modId xmlns:p14="http://schemas.microsoft.com/office/powerpoint/2010/main" val="183574899"/>
              </p:ext>
            </p:extLst>
          </p:nvPr>
        </p:nvGraphicFramePr>
        <p:xfrm>
          <a:off x="755576" y="2276872"/>
          <a:ext cx="7776863" cy="1682496"/>
        </p:xfrm>
        <a:graphic>
          <a:graphicData uri="http://schemas.openxmlformats.org/drawingml/2006/table">
            <a:tbl>
              <a:tblPr firstRow="1" firstCol="1" bandRow="1">
                <a:tableStyleId>{5C22544A-7EE6-4342-B048-85BDC9FD1C3A}</a:tableStyleId>
              </a:tblPr>
              <a:tblGrid>
                <a:gridCol w="2591988"/>
                <a:gridCol w="2591988"/>
                <a:gridCol w="2592887"/>
              </a:tblGrid>
              <a:tr h="0">
                <a:tc>
                  <a:txBody>
                    <a:bodyPr/>
                    <a:lstStyle/>
                    <a:p>
                      <a:pPr algn="ctr">
                        <a:lnSpc>
                          <a:spcPct val="115000"/>
                        </a:lnSpc>
                        <a:spcAft>
                          <a:spcPts val="0"/>
                        </a:spcAft>
                      </a:pPr>
                      <a:r>
                        <a:rPr lang="es-EC" sz="2400" dirty="0">
                          <a:effectLst/>
                        </a:rPr>
                        <a:t>Demanda Total Anual</a:t>
                      </a:r>
                      <a:endParaRPr lang="es-EC" sz="2000" dirty="0">
                        <a:effectLst/>
                        <a:latin typeface="Calibri"/>
                        <a:ea typeface="Calibri"/>
                        <a:cs typeface="Times New Roman"/>
                      </a:endParaRPr>
                    </a:p>
                  </a:txBody>
                  <a:tcPr marL="68580" marR="68580" marT="0" marB="0">
                    <a:solidFill>
                      <a:schemeClr val="tx2"/>
                    </a:solidFill>
                  </a:tcPr>
                </a:tc>
                <a:tc>
                  <a:txBody>
                    <a:bodyPr/>
                    <a:lstStyle/>
                    <a:p>
                      <a:pPr algn="ctr">
                        <a:lnSpc>
                          <a:spcPct val="115000"/>
                        </a:lnSpc>
                        <a:spcAft>
                          <a:spcPts val="0"/>
                        </a:spcAft>
                      </a:pPr>
                      <a:r>
                        <a:rPr lang="es-EC" sz="2400">
                          <a:effectLst/>
                        </a:rPr>
                        <a:t>Oferta Total Anual</a:t>
                      </a:r>
                      <a:endParaRPr lang="es-EC" sz="2000">
                        <a:effectLst/>
                        <a:latin typeface="Calibri"/>
                        <a:ea typeface="Calibri"/>
                        <a:cs typeface="Times New Roman"/>
                      </a:endParaRPr>
                    </a:p>
                  </a:txBody>
                  <a:tcPr marL="68580" marR="68580" marT="0" marB="0">
                    <a:solidFill>
                      <a:schemeClr val="tx2"/>
                    </a:solidFill>
                  </a:tcPr>
                </a:tc>
                <a:tc>
                  <a:txBody>
                    <a:bodyPr/>
                    <a:lstStyle/>
                    <a:p>
                      <a:pPr algn="ctr">
                        <a:lnSpc>
                          <a:spcPct val="115000"/>
                        </a:lnSpc>
                        <a:spcAft>
                          <a:spcPts val="0"/>
                        </a:spcAft>
                      </a:pPr>
                      <a:r>
                        <a:rPr lang="es-EC" sz="2400">
                          <a:effectLst/>
                        </a:rPr>
                        <a:t>Demanda Insatisfecha</a:t>
                      </a:r>
                      <a:endParaRPr lang="es-EC" sz="2000">
                        <a:effectLst/>
                        <a:latin typeface="Calibri"/>
                        <a:ea typeface="Calibri"/>
                        <a:cs typeface="Times New Roman"/>
                      </a:endParaRPr>
                    </a:p>
                  </a:txBody>
                  <a:tcPr marL="68580" marR="68580" marT="0" marB="0">
                    <a:solidFill>
                      <a:schemeClr val="tx2"/>
                    </a:solidFill>
                  </a:tcPr>
                </a:tc>
              </a:tr>
              <a:tr h="0">
                <a:tc>
                  <a:txBody>
                    <a:bodyPr/>
                    <a:lstStyle/>
                    <a:p>
                      <a:pPr algn="ctr">
                        <a:lnSpc>
                          <a:spcPct val="115000"/>
                        </a:lnSpc>
                        <a:spcAft>
                          <a:spcPts val="0"/>
                        </a:spcAft>
                      </a:pPr>
                      <a:r>
                        <a:rPr lang="es-EC" sz="2400" dirty="0" smtClean="0">
                          <a:effectLst/>
                        </a:rPr>
                        <a:t>103</a:t>
                      </a:r>
                      <a:r>
                        <a:rPr lang="es-ES" sz="2400" kern="1200" dirty="0" smtClean="0">
                          <a:solidFill>
                            <a:srgbClr val="FFFFFF"/>
                          </a:solidFill>
                          <a:effectLst/>
                          <a:latin typeface="+mn-lt"/>
                          <a:ea typeface="+mn-ea"/>
                          <a:cs typeface="+mn-cs"/>
                        </a:rPr>
                        <a:t>´</a:t>
                      </a:r>
                      <a:r>
                        <a:rPr lang="es-EC" sz="2400" dirty="0" smtClean="0">
                          <a:effectLst/>
                        </a:rPr>
                        <a:t>955.400 </a:t>
                      </a:r>
                      <a:r>
                        <a:rPr lang="es-EC" sz="2400" dirty="0">
                          <a:effectLst/>
                        </a:rPr>
                        <a:t>dólares</a:t>
                      </a:r>
                      <a:endParaRPr lang="es-EC" sz="2000" dirty="0">
                        <a:effectLst/>
                        <a:latin typeface="Calibri"/>
                        <a:ea typeface="Calibri"/>
                        <a:cs typeface="Times New Roman"/>
                      </a:endParaRPr>
                    </a:p>
                  </a:txBody>
                  <a:tcPr marL="68580" marR="68580" marT="0" marB="0">
                    <a:solidFill>
                      <a:schemeClr val="tx2"/>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2400" dirty="0" smtClean="0">
                          <a:effectLst/>
                        </a:rPr>
                        <a:t>96</a:t>
                      </a:r>
                      <a:r>
                        <a:rPr lang="es-ES" sz="2400" kern="1200" dirty="0" smtClean="0">
                          <a:solidFill>
                            <a:schemeClr val="dk1"/>
                          </a:solidFill>
                          <a:effectLst/>
                          <a:latin typeface="+mn-lt"/>
                          <a:ea typeface="+mn-ea"/>
                          <a:cs typeface="+mn-cs"/>
                        </a:rPr>
                        <a:t>´</a:t>
                      </a:r>
                      <a:r>
                        <a:rPr lang="es-EC" sz="2400" dirty="0" smtClean="0">
                          <a:effectLst/>
                        </a:rPr>
                        <a:t>300.000 </a:t>
                      </a:r>
                      <a:r>
                        <a:rPr lang="es-EC" sz="2400" dirty="0">
                          <a:effectLst/>
                        </a:rPr>
                        <a:t>dólares</a:t>
                      </a:r>
                      <a:endParaRPr lang="es-EC" sz="2000" dirty="0">
                        <a:effectLst/>
                        <a:latin typeface="Calibri"/>
                        <a:ea typeface="Calibri"/>
                        <a:cs typeface="Times New Roman"/>
                      </a:endParaRPr>
                    </a:p>
                  </a:txBody>
                  <a:tcPr marL="68580" marR="68580" marT="0" marB="0">
                    <a:solidFill>
                      <a:schemeClr val="tx2"/>
                    </a:solidFill>
                  </a:tcPr>
                </a:tc>
                <a:tc>
                  <a:txBody>
                    <a:bodyPr/>
                    <a:lstStyle/>
                    <a:p>
                      <a:pPr algn="ctr">
                        <a:lnSpc>
                          <a:spcPct val="115000"/>
                        </a:lnSpc>
                        <a:spcAft>
                          <a:spcPts val="0"/>
                        </a:spcAft>
                      </a:pPr>
                      <a:r>
                        <a:rPr lang="es-EC" sz="2400" dirty="0" smtClean="0">
                          <a:effectLst/>
                        </a:rPr>
                        <a:t>7</a:t>
                      </a:r>
                      <a:r>
                        <a:rPr lang="es-ES" sz="2400" kern="1200" dirty="0" smtClean="0">
                          <a:solidFill>
                            <a:schemeClr val="dk1"/>
                          </a:solidFill>
                          <a:effectLst/>
                          <a:latin typeface="+mn-lt"/>
                          <a:ea typeface="+mn-ea"/>
                          <a:cs typeface="+mn-cs"/>
                        </a:rPr>
                        <a:t>´</a:t>
                      </a:r>
                      <a:r>
                        <a:rPr lang="es-EC" sz="2400" dirty="0" smtClean="0">
                          <a:effectLst/>
                        </a:rPr>
                        <a:t>655.400 </a:t>
                      </a:r>
                      <a:r>
                        <a:rPr lang="es-EC" sz="2400" dirty="0">
                          <a:effectLst/>
                        </a:rPr>
                        <a:t>dólares</a:t>
                      </a:r>
                      <a:endParaRPr lang="es-EC" sz="2000" dirty="0">
                        <a:effectLst/>
                        <a:latin typeface="Calibri"/>
                        <a:ea typeface="Calibri"/>
                        <a:cs typeface="Times New Roman"/>
                      </a:endParaRPr>
                    </a:p>
                  </a:txBody>
                  <a:tcPr marL="68580" marR="68580" marT="0" marB="0">
                    <a:solidFill>
                      <a:schemeClr val="tx2"/>
                    </a:solidFill>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937479566"/>
              </p:ext>
            </p:extLst>
          </p:nvPr>
        </p:nvGraphicFramePr>
        <p:xfrm>
          <a:off x="1835698" y="4216127"/>
          <a:ext cx="5688630" cy="1612392"/>
        </p:xfrm>
        <a:graphic>
          <a:graphicData uri="http://schemas.openxmlformats.org/drawingml/2006/table">
            <a:tbl>
              <a:tblPr firstRow="1" firstCol="1" bandRow="1">
                <a:tableStyleId>{5C22544A-7EE6-4342-B048-85BDC9FD1C3A}</a:tableStyleId>
              </a:tblPr>
              <a:tblGrid>
                <a:gridCol w="1896210"/>
                <a:gridCol w="1896210"/>
                <a:gridCol w="1896210"/>
              </a:tblGrid>
              <a:tr h="381000">
                <a:tc>
                  <a:txBody>
                    <a:bodyPr/>
                    <a:lstStyle/>
                    <a:p>
                      <a:pPr algn="ctr">
                        <a:lnSpc>
                          <a:spcPct val="115000"/>
                        </a:lnSpc>
                        <a:spcAft>
                          <a:spcPts val="0"/>
                        </a:spcAft>
                      </a:pPr>
                      <a:r>
                        <a:rPr lang="es-EC" sz="1800" b="1" dirty="0">
                          <a:effectLst/>
                        </a:rPr>
                        <a:t>DEMANDA INSTISFECHA</a:t>
                      </a:r>
                      <a:endParaRPr lang="es-EC" sz="2800" b="1" dirty="0">
                        <a:effectLst/>
                        <a:latin typeface="Calibri"/>
                        <a:ea typeface="Calibri"/>
                        <a:cs typeface="Times New Roman"/>
                      </a:endParaRPr>
                    </a:p>
                  </a:txBody>
                  <a:tcPr marL="68580" marR="68580" marT="0" marB="0">
                    <a:solidFill>
                      <a:schemeClr val="bg1">
                        <a:lumMod val="50000"/>
                      </a:schemeClr>
                    </a:solidFill>
                  </a:tcPr>
                </a:tc>
                <a:tc>
                  <a:txBody>
                    <a:bodyPr/>
                    <a:lstStyle/>
                    <a:p>
                      <a:pPr algn="ctr">
                        <a:lnSpc>
                          <a:spcPct val="115000"/>
                        </a:lnSpc>
                        <a:spcAft>
                          <a:spcPts val="0"/>
                        </a:spcAft>
                      </a:pPr>
                      <a:r>
                        <a:rPr lang="es-EC" sz="1800" b="1" dirty="0">
                          <a:effectLst/>
                        </a:rPr>
                        <a:t>PORCENTAJE  DE CAPTACIÓN</a:t>
                      </a:r>
                      <a:endParaRPr lang="es-EC" sz="2800" b="1" dirty="0">
                        <a:effectLst/>
                        <a:latin typeface="Calibri"/>
                        <a:ea typeface="Calibri"/>
                        <a:cs typeface="Times New Roman"/>
                      </a:endParaRPr>
                    </a:p>
                  </a:txBody>
                  <a:tcPr marL="68580" marR="68580" marT="0" marB="0">
                    <a:solidFill>
                      <a:schemeClr val="bg1">
                        <a:lumMod val="50000"/>
                      </a:schemeClr>
                    </a:solidFill>
                  </a:tcPr>
                </a:tc>
                <a:tc>
                  <a:txBody>
                    <a:bodyPr/>
                    <a:lstStyle/>
                    <a:p>
                      <a:pPr algn="ctr">
                        <a:lnSpc>
                          <a:spcPct val="115000"/>
                        </a:lnSpc>
                        <a:spcAft>
                          <a:spcPts val="0"/>
                        </a:spcAft>
                      </a:pPr>
                      <a:r>
                        <a:rPr lang="es-EC" sz="1800" b="1" dirty="0">
                          <a:effectLst/>
                        </a:rPr>
                        <a:t>TOTAL</a:t>
                      </a:r>
                      <a:endParaRPr lang="es-EC" sz="2800" b="1" dirty="0">
                        <a:effectLst/>
                        <a:latin typeface="Calibri"/>
                        <a:ea typeface="Calibri"/>
                        <a:cs typeface="Times New Roman"/>
                      </a:endParaRPr>
                    </a:p>
                  </a:txBody>
                  <a:tcPr marL="68580" marR="68580" marT="0" marB="0">
                    <a:solidFill>
                      <a:schemeClr val="bg1">
                        <a:lumMod val="50000"/>
                      </a:schemeClr>
                    </a:solidFill>
                  </a:tcPr>
                </a:tc>
              </a:tr>
              <a:tr h="200025">
                <a:tc>
                  <a:txBody>
                    <a:bodyPr/>
                    <a:lstStyle/>
                    <a:p>
                      <a:pPr algn="ctr">
                        <a:lnSpc>
                          <a:spcPct val="115000"/>
                        </a:lnSpc>
                        <a:spcAft>
                          <a:spcPts val="0"/>
                        </a:spcAft>
                      </a:pPr>
                      <a:r>
                        <a:rPr lang="es-EC" sz="2800" b="0" dirty="0" smtClean="0">
                          <a:effectLst/>
                        </a:rPr>
                        <a:t>7</a:t>
                      </a:r>
                      <a:r>
                        <a:rPr lang="es-ES" sz="2800" kern="1200" dirty="0" smtClean="0">
                          <a:solidFill>
                            <a:srgbClr val="FFFFFF"/>
                          </a:solidFill>
                          <a:effectLst/>
                          <a:latin typeface="+mn-lt"/>
                          <a:ea typeface="+mn-ea"/>
                          <a:cs typeface="+mn-cs"/>
                        </a:rPr>
                        <a:t>´</a:t>
                      </a:r>
                      <a:r>
                        <a:rPr lang="es-EC" sz="2800" b="0" dirty="0" smtClean="0">
                          <a:effectLst/>
                        </a:rPr>
                        <a:t>655.400</a:t>
                      </a:r>
                      <a:endParaRPr lang="es-EC" sz="2400" b="0" dirty="0">
                        <a:effectLst/>
                        <a:latin typeface="Calibri"/>
                        <a:ea typeface="Calibri"/>
                        <a:cs typeface="Times New Roman"/>
                      </a:endParaRPr>
                    </a:p>
                  </a:txBody>
                  <a:tcPr marL="68580" marR="68580" marT="0" marB="0">
                    <a:solidFill>
                      <a:schemeClr val="bg1">
                        <a:lumMod val="50000"/>
                      </a:schemeClr>
                    </a:solidFill>
                  </a:tcPr>
                </a:tc>
                <a:tc>
                  <a:txBody>
                    <a:bodyPr/>
                    <a:lstStyle/>
                    <a:p>
                      <a:pPr algn="ctr">
                        <a:lnSpc>
                          <a:spcPct val="115000"/>
                        </a:lnSpc>
                        <a:spcAft>
                          <a:spcPts val="0"/>
                        </a:spcAft>
                      </a:pPr>
                      <a:r>
                        <a:rPr lang="es-EC" sz="2800" dirty="0">
                          <a:effectLst/>
                        </a:rPr>
                        <a:t>2%</a:t>
                      </a:r>
                      <a:endParaRPr lang="es-EC" sz="2800" dirty="0">
                        <a:effectLst/>
                        <a:latin typeface="Calibri"/>
                        <a:ea typeface="Calibri"/>
                        <a:cs typeface="Times New Roman"/>
                      </a:endParaRPr>
                    </a:p>
                  </a:txBody>
                  <a:tcPr marL="68580" marR="68580" marT="0" marB="0">
                    <a:solidFill>
                      <a:schemeClr val="bg1">
                        <a:lumMod val="50000"/>
                      </a:schemeClr>
                    </a:solidFill>
                  </a:tcPr>
                </a:tc>
                <a:tc>
                  <a:txBody>
                    <a:bodyPr/>
                    <a:lstStyle/>
                    <a:p>
                      <a:pPr algn="ctr">
                        <a:lnSpc>
                          <a:spcPct val="115000"/>
                        </a:lnSpc>
                        <a:spcAft>
                          <a:spcPts val="0"/>
                        </a:spcAft>
                      </a:pPr>
                      <a:r>
                        <a:rPr lang="es-EC" sz="2800" dirty="0" smtClean="0">
                          <a:effectLst/>
                        </a:rPr>
                        <a:t>153.108</a:t>
                      </a:r>
                    </a:p>
                    <a:p>
                      <a:pPr algn="ctr">
                        <a:lnSpc>
                          <a:spcPct val="115000"/>
                        </a:lnSpc>
                        <a:spcAft>
                          <a:spcPts val="0"/>
                        </a:spcAft>
                      </a:pPr>
                      <a:r>
                        <a:rPr lang="es-ES" sz="2800" dirty="0" smtClean="0">
                          <a:effectLst/>
                          <a:latin typeface="Calibri"/>
                          <a:ea typeface="Calibri"/>
                          <a:cs typeface="Times New Roman"/>
                        </a:rPr>
                        <a:t>dólares</a:t>
                      </a:r>
                      <a:endParaRPr lang="es-EC" sz="2800" dirty="0">
                        <a:effectLst/>
                        <a:latin typeface="Calibri"/>
                        <a:ea typeface="Calibri"/>
                        <a:cs typeface="Times New Roman"/>
                      </a:endParaRPr>
                    </a:p>
                  </a:txBody>
                  <a:tcPr marL="68580" marR="68580" marT="0" marB="0">
                    <a:solidFill>
                      <a:schemeClr val="bg1">
                        <a:lumMod val="50000"/>
                      </a:schemeClr>
                    </a:solidFill>
                  </a:tcPr>
                </a:tc>
              </a:tr>
            </a:tbl>
          </a:graphicData>
        </a:graphic>
      </p:graphicFrame>
      <p:pic>
        <p:nvPicPr>
          <p:cNvPr id="7" name="6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spTree>
    <p:extLst>
      <p:ext uri="{BB962C8B-B14F-4D97-AF65-F5344CB8AC3E}">
        <p14:creationId xmlns:p14="http://schemas.microsoft.com/office/powerpoint/2010/main" val="162172845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423923"/>
            <a:ext cx="1656184" cy="1492908"/>
          </a:xfrm>
          <a:prstGeom prst="rect">
            <a:avLst/>
          </a:prstGeom>
          <a:noFill/>
          <a:ln>
            <a:noFill/>
          </a:ln>
        </p:spPr>
      </p:pic>
      <p:sp>
        <p:nvSpPr>
          <p:cNvPr id="5" name="4 Rectángulo"/>
          <p:cNvSpPr/>
          <p:nvPr/>
        </p:nvSpPr>
        <p:spPr>
          <a:xfrm>
            <a:off x="6228184" y="5013176"/>
            <a:ext cx="2556284" cy="108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3995936" y="3972992"/>
            <a:ext cx="936104" cy="53612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a:xfrm>
            <a:off x="1331640" y="4241055"/>
            <a:ext cx="7486600" cy="1852241"/>
          </a:xfrm>
        </p:spPr>
        <p:txBody>
          <a:bodyPr/>
          <a:lstStyle/>
          <a:p>
            <a:r>
              <a:rPr lang="es-ES" dirty="0" smtClean="0"/>
              <a:t>CAPÍTULO 5.</a:t>
            </a:r>
            <a:br>
              <a:rPr lang="es-ES" dirty="0" smtClean="0"/>
            </a:br>
            <a:r>
              <a:rPr lang="es-ES" sz="2000" i="1" dirty="0" smtClean="0"/>
              <a:t>Direccionamiento Estratégico</a:t>
            </a:r>
            <a:endParaRPr lang="es-EC" i="1" dirty="0"/>
          </a:p>
        </p:txBody>
      </p:sp>
    </p:spTree>
    <p:extLst>
      <p:ext uri="{BB962C8B-B14F-4D97-AF65-F5344CB8AC3E}">
        <p14:creationId xmlns:p14="http://schemas.microsoft.com/office/powerpoint/2010/main" val="370366810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63328" y="197768"/>
            <a:ext cx="7413128" cy="1143000"/>
          </a:xfrm>
        </p:spPr>
        <p:txBody>
          <a:bodyPr>
            <a:normAutofit/>
          </a:bodyPr>
          <a:lstStyle/>
          <a:p>
            <a:pPr algn="ctr"/>
            <a:r>
              <a:rPr lang="es-ES" sz="2800" b="1" dirty="0" smtClean="0"/>
              <a:t>DIRECCIONAMIENTO</a:t>
            </a:r>
            <a:br>
              <a:rPr lang="es-ES" sz="2800" b="1" dirty="0" smtClean="0"/>
            </a:br>
            <a:r>
              <a:rPr lang="es-ES" sz="2800" b="1" dirty="0" smtClean="0"/>
              <a:t> ESTRATÉGICO</a:t>
            </a:r>
            <a:endParaRPr lang="es-EC" sz="28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2189608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descr="C:\Users\E.J. IZURIETA\Desktop\LOGO IG IMPRENTA TESIS.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spTree>
    <p:extLst>
      <p:ext uri="{BB962C8B-B14F-4D97-AF65-F5344CB8AC3E}">
        <p14:creationId xmlns:p14="http://schemas.microsoft.com/office/powerpoint/2010/main" val="171205388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63328" y="198438"/>
            <a:ext cx="6981080" cy="1143000"/>
          </a:xfrm>
        </p:spPr>
        <p:txBody>
          <a:bodyPr>
            <a:normAutofit/>
          </a:bodyPr>
          <a:lstStyle/>
          <a:p>
            <a:pPr algn="ctr"/>
            <a:r>
              <a:rPr lang="es-ES" sz="3200" b="1" dirty="0" smtClean="0"/>
              <a:t>DIRECCIONAMIENTO ESTRATÉGICO</a:t>
            </a:r>
            <a:endParaRPr lang="es-EC"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67802494"/>
              </p:ext>
            </p:extLst>
          </p:nvPr>
        </p:nvGraphicFramePr>
        <p:xfrm>
          <a:off x="457200" y="163934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C:\Users\E.J. IZURIETA\Desktop\LOGO IG IMPRENTA TESIS.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spTree>
    <p:extLst>
      <p:ext uri="{BB962C8B-B14F-4D97-AF65-F5344CB8AC3E}">
        <p14:creationId xmlns:p14="http://schemas.microsoft.com/office/powerpoint/2010/main" val="340055830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423923"/>
            <a:ext cx="1656184" cy="1492908"/>
          </a:xfrm>
          <a:prstGeom prst="rect">
            <a:avLst/>
          </a:prstGeom>
          <a:noFill/>
          <a:ln>
            <a:noFill/>
          </a:ln>
        </p:spPr>
      </p:pic>
      <p:sp>
        <p:nvSpPr>
          <p:cNvPr id="5" name="4 Rectángulo"/>
          <p:cNvSpPr/>
          <p:nvPr/>
        </p:nvSpPr>
        <p:spPr>
          <a:xfrm>
            <a:off x="6228184" y="5013176"/>
            <a:ext cx="2556284" cy="108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3995936" y="3972992"/>
            <a:ext cx="936104" cy="53612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a:xfrm>
            <a:off x="5076056" y="4241055"/>
            <a:ext cx="3742184" cy="1852241"/>
          </a:xfrm>
        </p:spPr>
        <p:txBody>
          <a:bodyPr/>
          <a:lstStyle/>
          <a:p>
            <a:r>
              <a:rPr lang="es-ES" dirty="0" smtClean="0"/>
              <a:t>CAPÍTULO 1.</a:t>
            </a:r>
            <a:br>
              <a:rPr lang="es-ES" dirty="0" smtClean="0"/>
            </a:br>
            <a:r>
              <a:rPr lang="es-ES" sz="2400" i="1" dirty="0" smtClean="0"/>
              <a:t>Generalidades</a:t>
            </a:r>
            <a:endParaRPr lang="es-EC" sz="3200" i="1" dirty="0"/>
          </a:p>
        </p:txBody>
      </p:sp>
    </p:spTree>
    <p:extLst>
      <p:ext uri="{BB962C8B-B14F-4D97-AF65-F5344CB8AC3E}">
        <p14:creationId xmlns:p14="http://schemas.microsoft.com/office/powerpoint/2010/main" val="308401232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188640"/>
            <a:ext cx="6909072" cy="1143000"/>
          </a:xfrm>
        </p:spPr>
        <p:txBody>
          <a:bodyPr>
            <a:noAutofit/>
          </a:bodyPr>
          <a:lstStyle/>
          <a:p>
            <a:pPr algn="ctr"/>
            <a:r>
              <a:rPr lang="es-ES" sz="2800" b="1" dirty="0" smtClean="0"/>
              <a:t>DIRECCIONAMIENTO ESTRATÉGICO: </a:t>
            </a:r>
            <a:r>
              <a:rPr lang="es-ES" sz="2800" b="1" i="1" dirty="0" smtClean="0"/>
              <a:t>Estrategias Corporativas</a:t>
            </a:r>
            <a:endParaRPr lang="es-EC" sz="2800" dirty="0"/>
          </a:p>
        </p:txBody>
      </p:sp>
      <p:grpSp>
        <p:nvGrpSpPr>
          <p:cNvPr id="23" name="22 Grupo"/>
          <p:cNvGrpSpPr/>
          <p:nvPr/>
        </p:nvGrpSpPr>
        <p:grpSpPr>
          <a:xfrm>
            <a:off x="759987" y="1484784"/>
            <a:ext cx="7772453" cy="4685225"/>
            <a:chOff x="611560" y="1696103"/>
            <a:chExt cx="7772453" cy="4685225"/>
          </a:xfrm>
        </p:grpSpPr>
        <p:grpSp>
          <p:nvGrpSpPr>
            <p:cNvPr id="5" name="144 Grupo"/>
            <p:cNvGrpSpPr>
              <a:grpSpLocks/>
            </p:cNvGrpSpPr>
            <p:nvPr/>
          </p:nvGrpSpPr>
          <p:grpSpPr bwMode="auto">
            <a:xfrm>
              <a:off x="1205701" y="2043113"/>
              <a:ext cx="7178312" cy="4338215"/>
              <a:chOff x="13572" y="17867"/>
              <a:chExt cx="68581" cy="35711"/>
            </a:xfrm>
          </p:grpSpPr>
          <p:sp>
            <p:nvSpPr>
              <p:cNvPr id="7" name="6 Rectángulo"/>
              <p:cNvSpPr>
                <a:spLocks noChangeArrowheads="1"/>
              </p:cNvSpPr>
              <p:nvPr/>
            </p:nvSpPr>
            <p:spPr bwMode="auto">
              <a:xfrm>
                <a:off x="17144" y="19288"/>
                <a:ext cx="13574" cy="2857"/>
              </a:xfrm>
              <a:prstGeom prst="rect">
                <a:avLst/>
              </a:prstGeom>
              <a:gradFill rotWithShape="1">
                <a:gsLst>
                  <a:gs pos="0">
                    <a:srgbClr val="769535"/>
                  </a:gs>
                  <a:gs pos="80000">
                    <a:srgbClr val="9BC348"/>
                  </a:gs>
                  <a:gs pos="100000">
                    <a:srgbClr val="9CC746"/>
                  </a:gs>
                </a:gsLst>
                <a:lin ang="16200000"/>
              </a:gradFill>
              <a:ln w="9525">
                <a:solidFill>
                  <a:schemeClr val="accent3">
                    <a:lumMod val="95000"/>
                    <a:lumOff val="0"/>
                  </a:schemeClr>
                </a:solidFill>
                <a:miter lim="800000"/>
                <a:headEnd/>
                <a:tailEnd/>
              </a:ln>
              <a:effectLst>
                <a:outerShdw dist="23000" dir="5400000" rotWithShape="0">
                  <a:srgbClr val="000000">
                    <a:alpha val="34999"/>
                  </a:srgbClr>
                </a:outerShdw>
              </a:effectLst>
            </p:spPr>
            <p:txBody>
              <a:bodyPr rot="0" vert="horz" wrap="square" lIns="91440" tIns="45720" rIns="91440" bIns="45720" anchor="ctr" anchorCtr="0" upright="1">
                <a:noAutofit/>
              </a:bodyPr>
              <a:lstStyle/>
              <a:p>
                <a:pPr algn="ctr">
                  <a:spcAft>
                    <a:spcPts val="0"/>
                  </a:spcAft>
                </a:pPr>
                <a:r>
                  <a:rPr lang="es-ES" sz="2000" kern="1200">
                    <a:solidFill>
                      <a:srgbClr val="FFFFFF"/>
                    </a:solidFill>
                    <a:effectLst/>
                    <a:latin typeface="Times New Roman"/>
                    <a:ea typeface="Calibri"/>
                  </a:rPr>
                  <a:t>Líder</a:t>
                </a:r>
                <a:endParaRPr lang="es-EC" sz="3200">
                  <a:effectLst/>
                  <a:latin typeface="Arial"/>
                  <a:ea typeface="Calibri"/>
                </a:endParaRPr>
              </a:p>
            </p:txBody>
          </p:sp>
          <p:sp>
            <p:nvSpPr>
              <p:cNvPr id="8" name="7 Rectángulo"/>
              <p:cNvSpPr>
                <a:spLocks noChangeArrowheads="1"/>
              </p:cNvSpPr>
              <p:nvPr/>
            </p:nvSpPr>
            <p:spPr bwMode="auto">
              <a:xfrm>
                <a:off x="17144" y="25003"/>
                <a:ext cx="13574" cy="2857"/>
              </a:xfrm>
              <a:prstGeom prst="rect">
                <a:avLst/>
              </a:prstGeom>
              <a:gradFill rotWithShape="1">
                <a:gsLst>
                  <a:gs pos="0">
                    <a:srgbClr val="769535"/>
                  </a:gs>
                  <a:gs pos="80000">
                    <a:srgbClr val="9BC348"/>
                  </a:gs>
                  <a:gs pos="100000">
                    <a:srgbClr val="9CC746"/>
                  </a:gs>
                </a:gsLst>
                <a:lin ang="16200000"/>
              </a:gradFill>
              <a:ln w="9525">
                <a:solidFill>
                  <a:schemeClr val="accent3">
                    <a:lumMod val="95000"/>
                    <a:lumOff val="0"/>
                  </a:schemeClr>
                </a:solidFill>
                <a:miter lim="800000"/>
                <a:headEnd/>
                <a:tailEnd/>
              </a:ln>
              <a:effectLst>
                <a:outerShdw dist="23000" dir="5400000" rotWithShape="0">
                  <a:srgbClr val="000000">
                    <a:alpha val="34999"/>
                  </a:srgbClr>
                </a:outerShdw>
              </a:effectLst>
            </p:spPr>
            <p:txBody>
              <a:bodyPr rot="0" vert="horz" wrap="square" lIns="91440" tIns="45720" rIns="91440" bIns="45720" anchor="ctr" anchorCtr="0" upright="1">
                <a:noAutofit/>
              </a:bodyPr>
              <a:lstStyle/>
              <a:p>
                <a:pPr algn="ctr">
                  <a:spcAft>
                    <a:spcPts val="0"/>
                  </a:spcAft>
                </a:pPr>
                <a:r>
                  <a:rPr lang="es-ES" sz="2000" kern="1200">
                    <a:solidFill>
                      <a:srgbClr val="FFFFFF"/>
                    </a:solidFill>
                    <a:effectLst/>
                    <a:latin typeface="Times New Roman"/>
                    <a:ea typeface="Calibri"/>
                  </a:rPr>
                  <a:t>Retador</a:t>
                </a:r>
                <a:endParaRPr lang="es-EC" sz="3200">
                  <a:effectLst/>
                  <a:latin typeface="Arial"/>
                  <a:ea typeface="Calibri"/>
                </a:endParaRPr>
              </a:p>
            </p:txBody>
          </p:sp>
          <p:sp>
            <p:nvSpPr>
              <p:cNvPr id="9" name="8 Rectángulo"/>
              <p:cNvSpPr>
                <a:spLocks noChangeArrowheads="1"/>
              </p:cNvSpPr>
              <p:nvPr/>
            </p:nvSpPr>
            <p:spPr bwMode="auto">
              <a:xfrm>
                <a:off x="17144" y="30718"/>
                <a:ext cx="13574" cy="2857"/>
              </a:xfrm>
              <a:prstGeom prst="rect">
                <a:avLst/>
              </a:prstGeom>
              <a:gradFill rotWithShape="1">
                <a:gsLst>
                  <a:gs pos="0">
                    <a:srgbClr val="769535"/>
                  </a:gs>
                  <a:gs pos="80000">
                    <a:srgbClr val="9BC348"/>
                  </a:gs>
                  <a:gs pos="100000">
                    <a:srgbClr val="9CC746"/>
                  </a:gs>
                </a:gsLst>
                <a:lin ang="16200000"/>
              </a:gradFill>
              <a:ln w="9525">
                <a:solidFill>
                  <a:schemeClr val="accent3">
                    <a:lumMod val="95000"/>
                    <a:lumOff val="0"/>
                  </a:schemeClr>
                </a:solidFill>
                <a:miter lim="800000"/>
                <a:headEnd/>
                <a:tailEnd/>
              </a:ln>
              <a:effectLst>
                <a:outerShdw dist="23000" dir="5400000" rotWithShape="0">
                  <a:srgbClr val="000000">
                    <a:alpha val="34999"/>
                  </a:srgbClr>
                </a:outerShdw>
              </a:effectLst>
            </p:spPr>
            <p:txBody>
              <a:bodyPr rot="0" vert="horz" wrap="square" lIns="91440" tIns="45720" rIns="91440" bIns="45720" anchor="ctr" anchorCtr="0" upright="1">
                <a:noAutofit/>
              </a:bodyPr>
              <a:lstStyle/>
              <a:p>
                <a:pPr algn="ctr">
                  <a:spcAft>
                    <a:spcPts val="0"/>
                  </a:spcAft>
                </a:pPr>
                <a:r>
                  <a:rPr lang="es-ES" sz="2000" kern="1200">
                    <a:solidFill>
                      <a:srgbClr val="FFFFFF"/>
                    </a:solidFill>
                    <a:effectLst/>
                    <a:latin typeface="Times New Roman"/>
                    <a:ea typeface="Calibri"/>
                  </a:rPr>
                  <a:t>Especialista</a:t>
                </a:r>
                <a:endParaRPr lang="es-EC" sz="3200">
                  <a:effectLst/>
                  <a:latin typeface="Arial"/>
                  <a:ea typeface="Calibri"/>
                </a:endParaRPr>
              </a:p>
            </p:txBody>
          </p:sp>
          <p:sp>
            <p:nvSpPr>
              <p:cNvPr id="10" name="9 Rectángulo"/>
              <p:cNvSpPr>
                <a:spLocks noChangeArrowheads="1"/>
              </p:cNvSpPr>
              <p:nvPr/>
            </p:nvSpPr>
            <p:spPr bwMode="auto">
              <a:xfrm>
                <a:off x="17144" y="36433"/>
                <a:ext cx="13574" cy="2857"/>
              </a:xfrm>
              <a:prstGeom prst="rect">
                <a:avLst/>
              </a:prstGeom>
              <a:gradFill rotWithShape="1">
                <a:gsLst>
                  <a:gs pos="0">
                    <a:srgbClr val="2C5D98"/>
                  </a:gs>
                  <a:gs pos="80000">
                    <a:srgbClr val="3C7BC7"/>
                  </a:gs>
                  <a:gs pos="100000">
                    <a:srgbClr val="3A7CCB"/>
                  </a:gs>
                </a:gsLst>
                <a:lin ang="16200000"/>
              </a:gradFill>
              <a:ln w="9525">
                <a:solidFill>
                  <a:schemeClr val="accent1">
                    <a:lumMod val="95000"/>
                    <a:lumOff val="0"/>
                  </a:schemeClr>
                </a:solidFill>
                <a:miter lim="800000"/>
                <a:headEnd/>
                <a:tailEnd/>
              </a:ln>
              <a:effectLst>
                <a:outerShdw dist="23000" dir="5400000" rotWithShape="0">
                  <a:srgbClr val="000000">
                    <a:alpha val="34999"/>
                  </a:srgbClr>
                </a:outerShdw>
              </a:effectLst>
            </p:spPr>
            <p:txBody>
              <a:bodyPr rot="0" vert="horz" wrap="square" lIns="91440" tIns="45720" rIns="91440" bIns="45720" anchor="ctr" anchorCtr="0" upright="1">
                <a:noAutofit/>
              </a:bodyPr>
              <a:lstStyle/>
              <a:p>
                <a:pPr algn="ctr">
                  <a:spcAft>
                    <a:spcPts val="0"/>
                  </a:spcAft>
                </a:pPr>
                <a:r>
                  <a:rPr lang="es-ES" sz="2000" kern="1200">
                    <a:solidFill>
                      <a:srgbClr val="FFFFFF"/>
                    </a:solidFill>
                    <a:effectLst/>
                    <a:latin typeface="Times New Roman"/>
                    <a:ea typeface="Calibri"/>
                  </a:rPr>
                  <a:t>Seguidor</a:t>
                </a:r>
                <a:endParaRPr lang="es-EC" sz="3200">
                  <a:effectLst/>
                  <a:latin typeface="Arial"/>
                  <a:ea typeface="Calibri"/>
                </a:endParaRPr>
              </a:p>
            </p:txBody>
          </p:sp>
          <p:cxnSp>
            <p:nvCxnSpPr>
              <p:cNvPr id="11" name="11 Conector recto"/>
              <p:cNvCxnSpPr/>
              <p:nvPr/>
            </p:nvCxnSpPr>
            <p:spPr bwMode="auto">
              <a:xfrm flipV="1">
                <a:off x="13572" y="40005"/>
                <a:ext cx="21432" cy="13267"/>
              </a:xfrm>
              <a:prstGeom prst="line">
                <a:avLst/>
              </a:prstGeom>
              <a:noFill/>
              <a:ln w="28575">
                <a:solidFill>
                  <a:schemeClr val="accent1">
                    <a:lumMod val="95000"/>
                    <a:lumOff val="0"/>
                  </a:schemeClr>
                </a:solidFill>
                <a:prstDash val="dash"/>
                <a:round/>
                <a:headEnd/>
                <a:tailEnd/>
              </a:ln>
              <a:extLst>
                <a:ext uri="{909E8E84-426E-40DD-AFC4-6F175D3DCCD1}">
                  <a14:hiddenFill xmlns:a14="http://schemas.microsoft.com/office/drawing/2010/main">
                    <a:noFill/>
                  </a14:hiddenFill>
                </a:ext>
              </a:extLst>
            </p:spPr>
          </p:cxnSp>
          <p:cxnSp>
            <p:nvCxnSpPr>
              <p:cNvPr id="12" name="13 Conector recto"/>
              <p:cNvCxnSpPr/>
              <p:nvPr/>
            </p:nvCxnSpPr>
            <p:spPr bwMode="auto">
              <a:xfrm rot="5400000">
                <a:off x="23923" y="28932"/>
                <a:ext cx="22145" cy="16"/>
              </a:xfrm>
              <a:prstGeom prst="line">
                <a:avLst/>
              </a:prstGeom>
              <a:noFill/>
              <a:ln w="9525">
                <a:solidFill>
                  <a:schemeClr val="accent1">
                    <a:lumMod val="95000"/>
                    <a:lumOff val="0"/>
                  </a:schemeClr>
                </a:solidFill>
                <a:round/>
                <a:headEnd/>
                <a:tailEnd/>
              </a:ln>
              <a:extLst>
                <a:ext uri="{909E8E84-426E-40DD-AFC4-6F175D3DCCD1}">
                  <a14:hiddenFill xmlns:a14="http://schemas.microsoft.com/office/drawing/2010/main">
                    <a:noFill/>
                  </a14:hiddenFill>
                </a:ext>
              </a:extLst>
            </p:spPr>
          </p:cxnSp>
          <p:cxnSp>
            <p:nvCxnSpPr>
              <p:cNvPr id="13" name="16 Conector recto"/>
              <p:cNvCxnSpPr/>
              <p:nvPr/>
            </p:nvCxnSpPr>
            <p:spPr bwMode="auto">
              <a:xfrm>
                <a:off x="35004" y="40005"/>
                <a:ext cx="47149" cy="21"/>
              </a:xfrm>
              <a:prstGeom prst="line">
                <a:avLst/>
              </a:prstGeom>
              <a:noFill/>
              <a:ln w="9525">
                <a:solidFill>
                  <a:schemeClr val="accent1">
                    <a:lumMod val="95000"/>
                    <a:lumOff val="0"/>
                  </a:schemeClr>
                </a:solidFill>
                <a:round/>
                <a:headEnd/>
                <a:tailEnd/>
              </a:ln>
              <a:extLst>
                <a:ext uri="{909E8E84-426E-40DD-AFC4-6F175D3DCCD1}">
                  <a14:hiddenFill xmlns:a14="http://schemas.microsoft.com/office/drawing/2010/main">
                    <a:noFill/>
                  </a14:hiddenFill>
                </a:ext>
              </a:extLst>
            </p:spPr>
          </p:cxnSp>
          <p:sp>
            <p:nvSpPr>
              <p:cNvPr id="14" name="18 Rectángulo"/>
              <p:cNvSpPr>
                <a:spLocks noChangeArrowheads="1"/>
              </p:cNvSpPr>
              <p:nvPr/>
            </p:nvSpPr>
            <p:spPr bwMode="auto">
              <a:xfrm>
                <a:off x="41433" y="23574"/>
                <a:ext cx="32862" cy="4286"/>
              </a:xfrm>
              <a:prstGeom prst="rect">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es-ES" sz="2000" kern="1200">
                    <a:solidFill>
                      <a:srgbClr val="FFFFFF"/>
                    </a:solidFill>
                    <a:effectLst/>
                    <a:latin typeface="Times New Roman"/>
                    <a:ea typeface="Calibri"/>
                  </a:rPr>
                  <a:t>Estrategias de Crecimiento</a:t>
                </a:r>
                <a:endParaRPr lang="es-EC" sz="3200">
                  <a:effectLst/>
                  <a:latin typeface="Arial"/>
                  <a:ea typeface="Calibri"/>
                </a:endParaRPr>
              </a:p>
            </p:txBody>
          </p:sp>
          <p:sp>
            <p:nvSpPr>
              <p:cNvPr id="15" name="19 Rectángulo"/>
              <p:cNvSpPr>
                <a:spLocks noChangeArrowheads="1"/>
              </p:cNvSpPr>
              <p:nvPr/>
            </p:nvSpPr>
            <p:spPr bwMode="auto">
              <a:xfrm>
                <a:off x="35718" y="30003"/>
                <a:ext cx="13573" cy="2858"/>
              </a:xfrm>
              <a:prstGeom prst="rect">
                <a:avLst/>
              </a:prstGeom>
              <a:gradFill rotWithShape="1">
                <a:gsLst>
                  <a:gs pos="0">
                    <a:srgbClr val="2787A0"/>
                  </a:gs>
                  <a:gs pos="80000">
                    <a:srgbClr val="36B1D2"/>
                  </a:gs>
                  <a:gs pos="100000">
                    <a:srgbClr val="34B3D6"/>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es-ES" sz="2000" kern="1200" dirty="0">
                    <a:solidFill>
                      <a:srgbClr val="FFFFFF"/>
                    </a:solidFill>
                    <a:effectLst/>
                    <a:latin typeface="Times New Roman"/>
                    <a:ea typeface="Calibri"/>
                  </a:rPr>
                  <a:t>Intensivo</a:t>
                </a:r>
                <a:endParaRPr lang="es-EC" sz="3200" dirty="0">
                  <a:effectLst/>
                  <a:latin typeface="Arial"/>
                  <a:ea typeface="Calibri"/>
                </a:endParaRPr>
              </a:p>
            </p:txBody>
          </p:sp>
          <p:sp>
            <p:nvSpPr>
              <p:cNvPr id="16" name="20 Rectángulo"/>
              <p:cNvSpPr>
                <a:spLocks noChangeArrowheads="1"/>
              </p:cNvSpPr>
              <p:nvPr/>
            </p:nvSpPr>
            <p:spPr bwMode="auto">
              <a:xfrm>
                <a:off x="50006" y="30003"/>
                <a:ext cx="13573" cy="2858"/>
              </a:xfrm>
              <a:prstGeom prst="rect">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es-ES" sz="2000" kern="1200">
                    <a:solidFill>
                      <a:srgbClr val="FFFFFF"/>
                    </a:solidFill>
                    <a:effectLst/>
                    <a:latin typeface="Times New Roman"/>
                    <a:ea typeface="Calibri"/>
                  </a:rPr>
                  <a:t>Integrado</a:t>
                </a:r>
                <a:endParaRPr lang="es-EC" sz="3200">
                  <a:effectLst/>
                  <a:latin typeface="Arial"/>
                  <a:ea typeface="Calibri"/>
                </a:endParaRPr>
              </a:p>
            </p:txBody>
          </p:sp>
          <p:sp>
            <p:nvSpPr>
              <p:cNvPr id="17" name="21 Rectángulo"/>
              <p:cNvSpPr>
                <a:spLocks noChangeArrowheads="1"/>
              </p:cNvSpPr>
              <p:nvPr/>
            </p:nvSpPr>
            <p:spPr bwMode="auto">
              <a:xfrm>
                <a:off x="64293" y="30003"/>
                <a:ext cx="16431" cy="2858"/>
              </a:xfrm>
              <a:prstGeom prst="rect">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es-ES" sz="2000" kern="1200">
                    <a:solidFill>
                      <a:srgbClr val="FFFFFF"/>
                    </a:solidFill>
                    <a:effectLst/>
                    <a:latin typeface="Times New Roman"/>
                    <a:ea typeface="Calibri"/>
                  </a:rPr>
                  <a:t>Diversificado</a:t>
                </a:r>
                <a:endParaRPr lang="es-EC" sz="3200">
                  <a:effectLst/>
                  <a:latin typeface="Arial"/>
                  <a:ea typeface="Calibri"/>
                </a:endParaRPr>
              </a:p>
            </p:txBody>
          </p:sp>
          <p:sp>
            <p:nvSpPr>
              <p:cNvPr id="18" name="22 Rectángulo"/>
              <p:cNvSpPr>
                <a:spLocks noChangeArrowheads="1"/>
              </p:cNvSpPr>
              <p:nvPr/>
            </p:nvSpPr>
            <p:spPr bwMode="auto">
              <a:xfrm>
                <a:off x="32146" y="43576"/>
                <a:ext cx="17860" cy="2858"/>
              </a:xfrm>
              <a:prstGeom prst="rect">
                <a:avLst/>
              </a:prstGeom>
              <a:gradFill rotWithShape="1">
                <a:gsLst>
                  <a:gs pos="0">
                    <a:srgbClr val="CB6C1D"/>
                  </a:gs>
                  <a:gs pos="80000">
                    <a:srgbClr val="FF8F2A"/>
                  </a:gs>
                  <a:gs pos="100000">
                    <a:srgbClr val="FF8F26"/>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es-ES" sz="2000" kern="1200">
                    <a:solidFill>
                      <a:srgbClr val="FFFFFF"/>
                    </a:solidFill>
                    <a:effectLst/>
                    <a:latin typeface="Times New Roman"/>
                    <a:ea typeface="Calibri"/>
                  </a:rPr>
                  <a:t>Concentración</a:t>
                </a:r>
                <a:endParaRPr lang="es-EC" sz="3200">
                  <a:effectLst/>
                  <a:latin typeface="Arial"/>
                  <a:ea typeface="Calibri"/>
                </a:endParaRPr>
              </a:p>
            </p:txBody>
          </p:sp>
          <p:sp>
            <p:nvSpPr>
              <p:cNvPr id="19" name="23 Rectángulo"/>
              <p:cNvSpPr>
                <a:spLocks noChangeArrowheads="1"/>
              </p:cNvSpPr>
              <p:nvPr/>
            </p:nvSpPr>
            <p:spPr bwMode="auto">
              <a:xfrm>
                <a:off x="26431" y="47148"/>
                <a:ext cx="20003" cy="2858"/>
              </a:xfrm>
              <a:prstGeom prst="rect">
                <a:avLst/>
              </a:prstGeom>
              <a:gradFill rotWithShape="1">
                <a:gsLst>
                  <a:gs pos="0">
                    <a:srgbClr val="BCBCBC"/>
                  </a:gs>
                  <a:gs pos="35001">
                    <a:srgbClr val="D0D0D0"/>
                  </a:gs>
                  <a:gs pos="100000">
                    <a:srgbClr val="EDEDED"/>
                  </a:gs>
                </a:gsLst>
                <a:lin ang="16200000" scaled="1"/>
              </a:gradFill>
              <a:ln>
                <a:noFill/>
              </a:ln>
              <a:effectLst>
                <a:outerShdw dist="27940" dir="5400000" algn="ctr" rotWithShape="0">
                  <a:srgbClr val="000000">
                    <a:alpha val="31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es-ES" sz="2000" kern="1200">
                    <a:solidFill>
                      <a:srgbClr val="000000"/>
                    </a:solidFill>
                    <a:effectLst/>
                    <a:latin typeface="Times New Roman"/>
                    <a:ea typeface="Calibri"/>
                  </a:rPr>
                  <a:t>Diferenciación </a:t>
                </a:r>
                <a:endParaRPr lang="es-EC" sz="3200">
                  <a:effectLst/>
                  <a:latin typeface="Arial"/>
                  <a:ea typeface="Calibri"/>
                </a:endParaRPr>
              </a:p>
            </p:txBody>
          </p:sp>
          <p:sp>
            <p:nvSpPr>
              <p:cNvPr id="20" name="24 Rectángulo"/>
              <p:cNvSpPr>
                <a:spLocks noChangeArrowheads="1"/>
              </p:cNvSpPr>
              <p:nvPr/>
            </p:nvSpPr>
            <p:spPr bwMode="auto">
              <a:xfrm>
                <a:off x="20716" y="50720"/>
                <a:ext cx="22146" cy="2858"/>
              </a:xfrm>
              <a:prstGeom prst="rect">
                <a:avLst/>
              </a:prstGeom>
              <a:gradFill rotWithShape="1">
                <a:gsLst>
                  <a:gs pos="0">
                    <a:srgbClr val="CB6C1D"/>
                  </a:gs>
                  <a:gs pos="80000">
                    <a:srgbClr val="FF8F2A"/>
                  </a:gs>
                  <a:gs pos="100000">
                    <a:srgbClr val="FF8F26"/>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es-ES" sz="2000" kern="1200">
                    <a:solidFill>
                      <a:srgbClr val="FFFFFF"/>
                    </a:solidFill>
                    <a:effectLst/>
                    <a:latin typeface="Times New Roman"/>
                    <a:ea typeface="Calibri"/>
                  </a:rPr>
                  <a:t>Liderazgo en Costo</a:t>
                </a:r>
                <a:endParaRPr lang="es-EC" sz="3200">
                  <a:effectLst/>
                  <a:latin typeface="Arial"/>
                  <a:ea typeface="Calibri"/>
                </a:endParaRPr>
              </a:p>
            </p:txBody>
          </p:sp>
          <p:sp>
            <p:nvSpPr>
              <p:cNvPr id="21" name="25 Rectángulo"/>
              <p:cNvSpPr>
                <a:spLocks noChangeArrowheads="1"/>
              </p:cNvSpPr>
              <p:nvPr/>
            </p:nvSpPr>
            <p:spPr bwMode="auto">
              <a:xfrm>
                <a:off x="52863" y="47148"/>
                <a:ext cx="25718" cy="4287"/>
              </a:xfrm>
              <a:prstGeom prst="rect">
                <a:avLst/>
              </a:prstGeom>
              <a:gradFill rotWithShape="1">
                <a:gsLst>
                  <a:gs pos="0">
                    <a:srgbClr val="CB6C1D"/>
                  </a:gs>
                  <a:gs pos="80000">
                    <a:srgbClr val="FF8F2A"/>
                  </a:gs>
                  <a:gs pos="100000">
                    <a:srgbClr val="FF8F26"/>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es-ES" sz="2000" kern="1200">
                    <a:solidFill>
                      <a:srgbClr val="FFFFFF"/>
                    </a:solidFill>
                    <a:effectLst/>
                    <a:latin typeface="Times New Roman"/>
                    <a:ea typeface="Calibri"/>
                  </a:rPr>
                  <a:t>Estrategia de desarrollo </a:t>
                </a:r>
                <a:endParaRPr lang="es-EC" sz="3200">
                  <a:effectLst/>
                  <a:latin typeface="Arial"/>
                  <a:ea typeface="Calibri"/>
                </a:endParaRPr>
              </a:p>
            </p:txBody>
          </p:sp>
        </p:grpSp>
        <p:sp>
          <p:nvSpPr>
            <p:cNvPr id="22" name="21 Rectángulo"/>
            <p:cNvSpPr>
              <a:spLocks noChangeArrowheads="1"/>
            </p:cNvSpPr>
            <p:nvPr/>
          </p:nvSpPr>
          <p:spPr bwMode="auto">
            <a:xfrm>
              <a:off x="611560" y="1696103"/>
              <a:ext cx="2500898" cy="347071"/>
            </a:xfrm>
            <a:prstGeom prst="rect">
              <a:avLst/>
            </a:prstGeom>
            <a:gradFill rotWithShape="1">
              <a:gsLst>
                <a:gs pos="0">
                  <a:srgbClr val="769535"/>
                </a:gs>
                <a:gs pos="80000">
                  <a:srgbClr val="9BC348"/>
                </a:gs>
                <a:gs pos="100000">
                  <a:srgbClr val="9CC746"/>
                </a:gs>
              </a:gsLst>
              <a:lin ang="16200000"/>
            </a:gradFill>
            <a:ln w="9525">
              <a:solidFill>
                <a:schemeClr val="accent3">
                  <a:lumMod val="95000"/>
                  <a:lumOff val="0"/>
                </a:schemeClr>
              </a:solidFill>
              <a:miter lim="800000"/>
              <a:headEnd/>
              <a:tailEnd/>
            </a:ln>
            <a:effectLst>
              <a:outerShdw dist="23000" dir="5400000" rotWithShape="0">
                <a:srgbClr val="000000">
                  <a:alpha val="34999"/>
                </a:srgbClr>
              </a:outerShdw>
            </a:effectLst>
          </p:spPr>
          <p:txBody>
            <a:bodyPr rot="0" vert="horz" wrap="square" lIns="91440" tIns="45720" rIns="91440" bIns="45720" anchor="ctr" anchorCtr="0" upright="1">
              <a:noAutofit/>
            </a:bodyPr>
            <a:lstStyle/>
            <a:p>
              <a:pPr algn="ctr">
                <a:spcAft>
                  <a:spcPts val="0"/>
                </a:spcAft>
              </a:pPr>
              <a:r>
                <a:rPr lang="es-ES" sz="2000" kern="1200" dirty="0" smtClean="0">
                  <a:solidFill>
                    <a:srgbClr val="FFFFFF"/>
                  </a:solidFill>
                  <a:effectLst/>
                  <a:latin typeface="Times New Roman"/>
                  <a:ea typeface="Calibri"/>
                </a:rPr>
                <a:t>Competitivas</a:t>
              </a:r>
              <a:endParaRPr lang="es-EC" sz="3200" dirty="0">
                <a:effectLst/>
                <a:latin typeface="Arial"/>
                <a:ea typeface="Calibri"/>
              </a:endParaRPr>
            </a:p>
          </p:txBody>
        </p:sp>
      </p:grpSp>
      <p:pic>
        <p:nvPicPr>
          <p:cNvPr id="25" name="24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spTree>
    <p:extLst>
      <p:ext uri="{BB962C8B-B14F-4D97-AF65-F5344CB8AC3E}">
        <p14:creationId xmlns:p14="http://schemas.microsoft.com/office/powerpoint/2010/main" val="304943636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936104"/>
          </a:xfrm>
        </p:spPr>
        <p:txBody>
          <a:bodyPr>
            <a:noAutofit/>
          </a:bodyPr>
          <a:lstStyle/>
          <a:p>
            <a:pPr algn="ctr"/>
            <a:r>
              <a:rPr lang="es-ES" sz="3200" b="1" dirty="0" smtClean="0"/>
              <a:t>Mapa Estratégico</a:t>
            </a:r>
            <a:endParaRPr lang="es-EC" sz="3200" dirty="0"/>
          </a:p>
        </p:txBody>
      </p:sp>
      <p:grpSp>
        <p:nvGrpSpPr>
          <p:cNvPr id="4" name="161 Grupo"/>
          <p:cNvGrpSpPr>
            <a:grpSpLocks/>
          </p:cNvGrpSpPr>
          <p:nvPr/>
        </p:nvGrpSpPr>
        <p:grpSpPr bwMode="auto">
          <a:xfrm>
            <a:off x="107504" y="908720"/>
            <a:ext cx="8784976" cy="5559424"/>
            <a:chOff x="714" y="7"/>
            <a:chExt cx="89297" cy="68580"/>
          </a:xfrm>
        </p:grpSpPr>
        <p:sp>
          <p:nvSpPr>
            <p:cNvPr id="5" name="3 CuadroTexto"/>
            <p:cNvSpPr txBox="1">
              <a:spLocks noChangeArrowheads="1"/>
            </p:cNvSpPr>
            <p:nvPr/>
          </p:nvSpPr>
          <p:spPr bwMode="auto">
            <a:xfrm>
              <a:off x="714" y="6429"/>
              <a:ext cx="15002" cy="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1200" kern="1200">
                  <a:solidFill>
                    <a:srgbClr val="000000"/>
                  </a:solidFill>
                  <a:effectLst/>
                  <a:latin typeface="Calibri"/>
                  <a:ea typeface="Calibri"/>
                  <a:cs typeface="Times New Roman"/>
                </a:rPr>
                <a:t>Perspectiva Financiera</a:t>
              </a:r>
              <a:endParaRPr lang="es-EC" sz="2000">
                <a:effectLst/>
                <a:latin typeface="Arial"/>
                <a:ea typeface="Calibri"/>
              </a:endParaRPr>
            </a:p>
            <a:p>
              <a:pPr algn="ctr">
                <a:spcAft>
                  <a:spcPts val="0"/>
                </a:spcAft>
              </a:pPr>
              <a:r>
                <a:rPr lang="es-ES" sz="1200" kern="1200">
                  <a:solidFill>
                    <a:srgbClr val="000000"/>
                  </a:solidFill>
                  <a:effectLst/>
                  <a:latin typeface="Calibri"/>
                  <a:ea typeface="Calibri"/>
                  <a:cs typeface="Times New Roman"/>
                </a:rPr>
                <a:t>30%</a:t>
              </a:r>
              <a:endParaRPr lang="es-EC" sz="2000">
                <a:effectLst/>
                <a:latin typeface="Arial"/>
                <a:ea typeface="Calibri"/>
              </a:endParaRPr>
            </a:p>
          </p:txBody>
        </p:sp>
        <p:sp>
          <p:nvSpPr>
            <p:cNvPr id="6" name="4 CuadroTexto"/>
            <p:cNvSpPr txBox="1">
              <a:spLocks noChangeArrowheads="1"/>
            </p:cNvSpPr>
            <p:nvPr/>
          </p:nvSpPr>
          <p:spPr bwMode="auto">
            <a:xfrm>
              <a:off x="714" y="23078"/>
              <a:ext cx="15002" cy="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1200" kern="1200">
                  <a:solidFill>
                    <a:srgbClr val="000000"/>
                  </a:solidFill>
                  <a:effectLst/>
                  <a:latin typeface="Calibri"/>
                  <a:ea typeface="Calibri"/>
                  <a:cs typeface="Times New Roman"/>
                </a:rPr>
                <a:t>Perspectiva de cliente</a:t>
              </a:r>
              <a:endParaRPr lang="es-EC" sz="2000">
                <a:effectLst/>
                <a:latin typeface="Arial"/>
                <a:ea typeface="Calibri"/>
              </a:endParaRPr>
            </a:p>
            <a:p>
              <a:pPr algn="ctr">
                <a:spcAft>
                  <a:spcPts val="0"/>
                </a:spcAft>
              </a:pPr>
              <a:r>
                <a:rPr lang="es-ES" sz="1200" kern="1200">
                  <a:solidFill>
                    <a:srgbClr val="000000"/>
                  </a:solidFill>
                  <a:effectLst/>
                  <a:latin typeface="Calibri"/>
                  <a:ea typeface="Calibri"/>
                  <a:cs typeface="Times New Roman"/>
                </a:rPr>
                <a:t>25%</a:t>
              </a:r>
              <a:endParaRPr lang="es-EC" sz="2000">
                <a:effectLst/>
                <a:latin typeface="Arial"/>
                <a:ea typeface="Calibri"/>
              </a:endParaRPr>
            </a:p>
          </p:txBody>
        </p:sp>
        <p:sp>
          <p:nvSpPr>
            <p:cNvPr id="7" name="5 CuadroTexto"/>
            <p:cNvSpPr txBox="1">
              <a:spLocks noChangeArrowheads="1"/>
            </p:cNvSpPr>
            <p:nvPr/>
          </p:nvSpPr>
          <p:spPr bwMode="auto">
            <a:xfrm>
              <a:off x="1428" y="40005"/>
              <a:ext cx="14288" cy="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1200" kern="1200">
                  <a:solidFill>
                    <a:srgbClr val="000000"/>
                  </a:solidFill>
                  <a:effectLst/>
                  <a:latin typeface="Calibri"/>
                  <a:ea typeface="Calibri"/>
                  <a:cs typeface="Times New Roman"/>
                </a:rPr>
                <a:t>Perspectiva interna</a:t>
              </a:r>
              <a:endParaRPr lang="es-EC" sz="2000">
                <a:effectLst/>
                <a:latin typeface="Arial"/>
                <a:ea typeface="Calibri"/>
              </a:endParaRPr>
            </a:p>
            <a:p>
              <a:pPr algn="ctr">
                <a:spcAft>
                  <a:spcPts val="0"/>
                </a:spcAft>
              </a:pPr>
              <a:r>
                <a:rPr lang="es-ES" sz="1200" kern="1200">
                  <a:solidFill>
                    <a:srgbClr val="000000"/>
                  </a:solidFill>
                  <a:effectLst/>
                  <a:latin typeface="Calibri"/>
                  <a:ea typeface="Calibri"/>
                  <a:cs typeface="Times New Roman"/>
                </a:rPr>
                <a:t>25%</a:t>
              </a:r>
              <a:endParaRPr lang="es-EC" sz="2000">
                <a:effectLst/>
                <a:latin typeface="Arial"/>
                <a:ea typeface="Calibri"/>
              </a:endParaRPr>
            </a:p>
          </p:txBody>
        </p:sp>
        <p:sp>
          <p:nvSpPr>
            <p:cNvPr id="8" name="6 CuadroTexto"/>
            <p:cNvSpPr txBox="1">
              <a:spLocks noChangeArrowheads="1"/>
            </p:cNvSpPr>
            <p:nvPr/>
          </p:nvSpPr>
          <p:spPr bwMode="auto">
            <a:xfrm>
              <a:off x="1428" y="55717"/>
              <a:ext cx="15005" cy="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1200" kern="1200">
                  <a:solidFill>
                    <a:srgbClr val="000000"/>
                  </a:solidFill>
                  <a:effectLst/>
                  <a:latin typeface="Calibri"/>
                  <a:ea typeface="Calibri"/>
                  <a:cs typeface="Times New Roman"/>
                </a:rPr>
                <a:t>Perspectiva de crecimiento y aprendizaje</a:t>
              </a:r>
              <a:endParaRPr lang="es-EC" sz="2000">
                <a:effectLst/>
                <a:latin typeface="Arial"/>
                <a:ea typeface="Calibri"/>
              </a:endParaRPr>
            </a:p>
            <a:p>
              <a:pPr algn="ctr">
                <a:spcAft>
                  <a:spcPts val="0"/>
                </a:spcAft>
              </a:pPr>
              <a:r>
                <a:rPr lang="es-ES" sz="1200" kern="1200">
                  <a:solidFill>
                    <a:srgbClr val="000000"/>
                  </a:solidFill>
                  <a:effectLst/>
                  <a:latin typeface="Calibri"/>
                  <a:ea typeface="Calibri"/>
                  <a:cs typeface="Times New Roman"/>
                </a:rPr>
                <a:t>20%</a:t>
              </a:r>
              <a:endParaRPr lang="es-EC" sz="2000">
                <a:effectLst/>
                <a:latin typeface="Arial"/>
                <a:ea typeface="Calibri"/>
              </a:endParaRPr>
            </a:p>
          </p:txBody>
        </p:sp>
        <p:cxnSp>
          <p:nvCxnSpPr>
            <p:cNvPr id="9" name="8 Conector recto"/>
            <p:cNvCxnSpPr/>
            <p:nvPr/>
          </p:nvCxnSpPr>
          <p:spPr bwMode="auto">
            <a:xfrm>
              <a:off x="2857" y="17843"/>
              <a:ext cx="87154" cy="16"/>
            </a:xfrm>
            <a:prstGeom prst="line">
              <a:avLst/>
            </a:prstGeom>
            <a:noFill/>
            <a:ln w="19050">
              <a:solidFill>
                <a:schemeClr val="accent1">
                  <a:lumMod val="95000"/>
                  <a:lumOff val="0"/>
                </a:schemeClr>
              </a:solidFill>
              <a:prstDash val="sysDash"/>
              <a:round/>
              <a:headEnd/>
              <a:tailEnd/>
            </a:ln>
            <a:extLst>
              <a:ext uri="{909E8E84-426E-40DD-AFC4-6F175D3DCCD1}">
                <a14:hiddenFill xmlns:a14="http://schemas.microsoft.com/office/drawing/2010/main">
                  <a:noFill/>
                </a14:hiddenFill>
              </a:ext>
            </a:extLst>
          </p:spPr>
        </p:cxnSp>
        <p:cxnSp>
          <p:nvCxnSpPr>
            <p:cNvPr id="10" name="9 Conector recto"/>
            <p:cNvCxnSpPr/>
            <p:nvPr/>
          </p:nvCxnSpPr>
          <p:spPr bwMode="auto">
            <a:xfrm>
              <a:off x="2857" y="34988"/>
              <a:ext cx="87154" cy="16"/>
            </a:xfrm>
            <a:prstGeom prst="line">
              <a:avLst/>
            </a:prstGeom>
            <a:noFill/>
            <a:ln w="19050">
              <a:solidFill>
                <a:schemeClr val="accent1">
                  <a:lumMod val="95000"/>
                  <a:lumOff val="0"/>
                </a:schemeClr>
              </a:solidFill>
              <a:prstDash val="sysDash"/>
              <a:round/>
              <a:headEnd/>
              <a:tailEnd/>
            </a:ln>
            <a:extLst>
              <a:ext uri="{909E8E84-426E-40DD-AFC4-6F175D3DCCD1}">
                <a14:hiddenFill xmlns:a14="http://schemas.microsoft.com/office/drawing/2010/main">
                  <a:noFill/>
                </a14:hiddenFill>
              </a:ext>
            </a:extLst>
          </p:spPr>
        </p:cxnSp>
        <p:cxnSp>
          <p:nvCxnSpPr>
            <p:cNvPr id="11" name="10 Conector recto"/>
            <p:cNvCxnSpPr/>
            <p:nvPr/>
          </p:nvCxnSpPr>
          <p:spPr bwMode="auto">
            <a:xfrm>
              <a:off x="2857" y="52149"/>
              <a:ext cx="87154" cy="16"/>
            </a:xfrm>
            <a:prstGeom prst="line">
              <a:avLst/>
            </a:prstGeom>
            <a:noFill/>
            <a:ln w="19050">
              <a:solidFill>
                <a:schemeClr val="accent1">
                  <a:lumMod val="95000"/>
                  <a:lumOff val="0"/>
                </a:schemeClr>
              </a:solidFill>
              <a:prstDash val="sysDash"/>
              <a:round/>
              <a:headEnd/>
              <a:tailEnd/>
            </a:ln>
            <a:extLst>
              <a:ext uri="{909E8E84-426E-40DD-AFC4-6F175D3DCCD1}">
                <a14:hiddenFill xmlns:a14="http://schemas.microsoft.com/office/drawing/2010/main">
                  <a:noFill/>
                </a14:hiddenFill>
              </a:ext>
            </a:extLst>
          </p:spPr>
        </p:cxnSp>
        <p:cxnSp>
          <p:nvCxnSpPr>
            <p:cNvPr id="12" name="12 Conector recto"/>
            <p:cNvCxnSpPr/>
            <p:nvPr/>
          </p:nvCxnSpPr>
          <p:spPr bwMode="auto">
            <a:xfrm rot="5400000">
              <a:off x="-18566" y="34289"/>
              <a:ext cx="68580" cy="15"/>
            </a:xfrm>
            <a:prstGeom prst="line">
              <a:avLst/>
            </a:prstGeom>
            <a:noFill/>
            <a:ln w="9525">
              <a:solidFill>
                <a:schemeClr val="accent1">
                  <a:lumMod val="95000"/>
                  <a:lumOff val="0"/>
                </a:schemeClr>
              </a:solidFill>
              <a:round/>
              <a:headEnd/>
              <a:tailEnd/>
            </a:ln>
            <a:extLst>
              <a:ext uri="{909E8E84-426E-40DD-AFC4-6F175D3DCCD1}">
                <a14:hiddenFill xmlns:a14="http://schemas.microsoft.com/office/drawing/2010/main">
                  <a:noFill/>
                </a14:hiddenFill>
              </a:ext>
            </a:extLst>
          </p:spPr>
        </p:cxnSp>
        <p:sp>
          <p:nvSpPr>
            <p:cNvPr id="13" name="13 CuadroTexto"/>
            <p:cNvSpPr txBox="1">
              <a:spLocks noChangeArrowheads="1"/>
            </p:cNvSpPr>
            <p:nvPr/>
          </p:nvSpPr>
          <p:spPr bwMode="auto">
            <a:xfrm>
              <a:off x="42862" y="2933"/>
              <a:ext cx="20003" cy="4924"/>
            </a:xfrm>
            <a:prstGeom prst="rect">
              <a:avLst/>
            </a:prstGeom>
            <a:gradFill rotWithShape="1">
              <a:gsLst>
                <a:gs pos="0">
                  <a:srgbClr val="2C5D98"/>
                </a:gs>
                <a:gs pos="80000">
                  <a:srgbClr val="3C7BC7"/>
                </a:gs>
                <a:gs pos="100000">
                  <a:srgbClr val="3A7CCB"/>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1200" kern="1200" dirty="0">
                  <a:solidFill>
                    <a:srgbClr val="FFFFFF"/>
                  </a:solidFill>
                  <a:effectLst/>
                  <a:latin typeface="Calibri"/>
                  <a:ea typeface="Calibri"/>
                  <a:cs typeface="Times New Roman"/>
                </a:rPr>
                <a:t>Incrementar la Rentabilidad </a:t>
              </a:r>
              <a:endParaRPr lang="es-EC" sz="2000" dirty="0">
                <a:effectLst/>
                <a:latin typeface="Arial"/>
                <a:ea typeface="Calibri"/>
              </a:endParaRPr>
            </a:p>
          </p:txBody>
        </p:sp>
        <p:sp>
          <p:nvSpPr>
            <p:cNvPr id="14" name="14 CuadroTexto"/>
            <p:cNvSpPr>
              <a:spLocks noChangeArrowheads="1"/>
            </p:cNvSpPr>
            <p:nvPr/>
          </p:nvSpPr>
          <p:spPr bwMode="auto">
            <a:xfrm>
              <a:off x="22151" y="11704"/>
              <a:ext cx="10699" cy="5639"/>
            </a:xfrm>
            <a:prstGeom prst="roundRect">
              <a:avLst>
                <a:gd name="adj" fmla="val 16667"/>
              </a:avLst>
            </a:prstGeom>
            <a:solidFill>
              <a:schemeClr val="bg1"/>
            </a:solidFill>
            <a:ln w="25400">
              <a:noFill/>
              <a:round/>
              <a:headEnd/>
              <a:tailEnd/>
            </a:ln>
          </p:spPr>
          <p:txBody>
            <a:bodyPr rot="0" vert="horz" wrap="square" lIns="91440" tIns="45720" rIns="91440" bIns="45720" anchor="t" anchorCtr="0" upright="1">
              <a:noAutofit/>
            </a:bodyPr>
            <a:lstStyle/>
            <a:p>
              <a:pPr algn="ctr">
                <a:spcAft>
                  <a:spcPts val="0"/>
                </a:spcAft>
              </a:pPr>
              <a:r>
                <a:rPr lang="es-ES" sz="1200" kern="1200" dirty="0">
                  <a:solidFill>
                    <a:srgbClr val="000000"/>
                  </a:solidFill>
                  <a:effectLst/>
                  <a:latin typeface="Calibri"/>
                  <a:ea typeface="Calibri"/>
                  <a:cs typeface="Times New Roman"/>
                </a:rPr>
                <a:t>Incrementar ingresos </a:t>
              </a:r>
              <a:endParaRPr lang="es-EC" sz="2000" dirty="0">
                <a:effectLst/>
                <a:latin typeface="Arial"/>
                <a:ea typeface="Calibri"/>
              </a:endParaRPr>
            </a:p>
          </p:txBody>
        </p:sp>
        <p:sp>
          <p:nvSpPr>
            <p:cNvPr id="15" name="17 CuadroTexto"/>
            <p:cNvSpPr>
              <a:spLocks noChangeArrowheads="1"/>
            </p:cNvSpPr>
            <p:nvPr/>
          </p:nvSpPr>
          <p:spPr bwMode="auto">
            <a:xfrm>
              <a:off x="74295" y="11704"/>
              <a:ext cx="11417" cy="5639"/>
            </a:xfrm>
            <a:prstGeom prst="roundRect">
              <a:avLst>
                <a:gd name="adj" fmla="val 16667"/>
              </a:avLst>
            </a:prstGeom>
            <a:solidFill>
              <a:schemeClr val="bg1"/>
            </a:solidFill>
            <a:ln w="25400">
              <a:noFill/>
              <a:round/>
              <a:headEnd/>
              <a:tailEnd/>
            </a:ln>
          </p:spPr>
          <p:txBody>
            <a:bodyPr rot="0" vert="horz" wrap="square" lIns="91440" tIns="45720" rIns="91440" bIns="45720" anchor="t" anchorCtr="0" upright="1">
              <a:noAutofit/>
            </a:bodyPr>
            <a:lstStyle/>
            <a:p>
              <a:pPr algn="ctr">
                <a:spcAft>
                  <a:spcPts val="0"/>
                </a:spcAft>
              </a:pPr>
              <a:r>
                <a:rPr lang="es-ES" sz="1200" kern="1200">
                  <a:solidFill>
                    <a:srgbClr val="000000"/>
                  </a:solidFill>
                  <a:effectLst/>
                  <a:latin typeface="Calibri"/>
                  <a:ea typeface="Calibri"/>
                  <a:cs typeface="Times New Roman"/>
                </a:rPr>
                <a:t>Incrementar clientes </a:t>
              </a:r>
              <a:endParaRPr lang="es-EC" sz="2000">
                <a:effectLst/>
                <a:latin typeface="Arial"/>
                <a:ea typeface="Calibri"/>
              </a:endParaRPr>
            </a:p>
          </p:txBody>
        </p:sp>
        <p:sp>
          <p:nvSpPr>
            <p:cNvPr id="16" name="18 CuadroTexto"/>
            <p:cNvSpPr>
              <a:spLocks noChangeArrowheads="1"/>
            </p:cNvSpPr>
            <p:nvPr/>
          </p:nvSpPr>
          <p:spPr bwMode="auto">
            <a:xfrm>
              <a:off x="33580" y="11704"/>
              <a:ext cx="19272" cy="5639"/>
            </a:xfrm>
            <a:prstGeom prst="roundRect">
              <a:avLst>
                <a:gd name="adj" fmla="val 16667"/>
              </a:avLst>
            </a:prstGeom>
            <a:solidFill>
              <a:schemeClr val="bg1"/>
            </a:solidFill>
            <a:ln w="25400">
              <a:noFill/>
              <a:round/>
              <a:headEnd/>
              <a:tailEnd/>
            </a:ln>
          </p:spPr>
          <p:txBody>
            <a:bodyPr rot="0" vert="horz" wrap="square" lIns="91440" tIns="45720" rIns="91440" bIns="45720" anchor="t" anchorCtr="0" upright="1">
              <a:noAutofit/>
            </a:bodyPr>
            <a:lstStyle/>
            <a:p>
              <a:pPr algn="ctr">
                <a:spcAft>
                  <a:spcPts val="0"/>
                </a:spcAft>
              </a:pPr>
              <a:r>
                <a:rPr lang="es-ES" sz="1200" kern="1200">
                  <a:solidFill>
                    <a:srgbClr val="000000"/>
                  </a:solidFill>
                  <a:effectLst/>
                  <a:latin typeface="Calibri"/>
                  <a:ea typeface="Calibri"/>
                  <a:cs typeface="Times New Roman"/>
                </a:rPr>
                <a:t>Mejorar el nivel de productividad</a:t>
              </a:r>
              <a:endParaRPr lang="es-EC" sz="2000">
                <a:effectLst/>
                <a:latin typeface="Arial"/>
                <a:ea typeface="Calibri"/>
              </a:endParaRPr>
            </a:p>
          </p:txBody>
        </p:sp>
        <p:sp>
          <p:nvSpPr>
            <p:cNvPr id="17" name="19 CuadroTexto"/>
            <p:cNvSpPr>
              <a:spLocks noChangeArrowheads="1"/>
            </p:cNvSpPr>
            <p:nvPr/>
          </p:nvSpPr>
          <p:spPr bwMode="auto">
            <a:xfrm>
              <a:off x="53582" y="11704"/>
              <a:ext cx="19272" cy="5639"/>
            </a:xfrm>
            <a:prstGeom prst="roundRect">
              <a:avLst>
                <a:gd name="adj" fmla="val 16667"/>
              </a:avLst>
            </a:prstGeom>
            <a:solidFill>
              <a:schemeClr val="bg1"/>
            </a:solidFill>
            <a:ln w="25400">
              <a:noFill/>
              <a:round/>
              <a:headEnd/>
              <a:tailEnd/>
            </a:ln>
          </p:spPr>
          <p:txBody>
            <a:bodyPr rot="0" vert="horz" wrap="square" lIns="91440" tIns="45720" rIns="91440" bIns="45720" anchor="t" anchorCtr="0" upright="1">
              <a:noAutofit/>
            </a:bodyPr>
            <a:lstStyle/>
            <a:p>
              <a:pPr algn="ctr">
                <a:spcAft>
                  <a:spcPts val="0"/>
                </a:spcAft>
              </a:pPr>
              <a:r>
                <a:rPr lang="es-ES" sz="1200" kern="1200">
                  <a:solidFill>
                    <a:srgbClr val="000000"/>
                  </a:solidFill>
                  <a:effectLst/>
                  <a:latin typeface="Calibri"/>
                  <a:ea typeface="Calibri"/>
                  <a:cs typeface="Times New Roman"/>
                </a:rPr>
                <a:t>Reducir costos de producción</a:t>
              </a:r>
              <a:endParaRPr lang="es-EC" sz="2000">
                <a:effectLst/>
                <a:latin typeface="Arial"/>
                <a:ea typeface="Calibri"/>
              </a:endParaRPr>
            </a:p>
          </p:txBody>
        </p:sp>
        <p:cxnSp>
          <p:nvCxnSpPr>
            <p:cNvPr id="18" name="22 Conector recto de flecha"/>
            <p:cNvCxnSpPr>
              <a:cxnSpLocks noChangeShapeType="1"/>
            </p:cNvCxnSpPr>
            <p:nvPr/>
          </p:nvCxnSpPr>
          <p:spPr bwMode="auto">
            <a:xfrm rot="5400000" flipH="1" flipV="1">
              <a:off x="35681" y="-760"/>
              <a:ext cx="3839" cy="21074"/>
            </a:xfrm>
            <a:prstGeom prst="straightConnector1">
              <a:avLst/>
            </a:prstGeom>
            <a:ln>
              <a:headEnd/>
              <a:tailEnd type="arrow" w="med" len="med"/>
            </a:ln>
            <a:extLst/>
          </p:spPr>
          <p:style>
            <a:lnRef idx="1">
              <a:schemeClr val="accent3"/>
            </a:lnRef>
            <a:fillRef idx="0">
              <a:schemeClr val="accent3"/>
            </a:fillRef>
            <a:effectRef idx="0">
              <a:schemeClr val="accent3"/>
            </a:effectRef>
            <a:fontRef idx="minor">
              <a:schemeClr val="tx1"/>
            </a:fontRef>
          </p:style>
        </p:cxnSp>
        <p:cxnSp>
          <p:nvCxnSpPr>
            <p:cNvPr id="19" name="24 Conector recto de flecha"/>
            <p:cNvCxnSpPr>
              <a:cxnSpLocks noChangeShapeType="1"/>
            </p:cNvCxnSpPr>
            <p:nvPr/>
          </p:nvCxnSpPr>
          <p:spPr bwMode="auto">
            <a:xfrm rot="5400000" flipH="1" flipV="1">
              <a:off x="46122" y="5098"/>
              <a:ext cx="3124" cy="8930"/>
            </a:xfrm>
            <a:prstGeom prst="straightConnector1">
              <a:avLst/>
            </a:prstGeom>
            <a:ln>
              <a:headEnd/>
              <a:tailEnd type="arrow" w="med" len="med"/>
            </a:ln>
            <a:extLst/>
          </p:spPr>
          <p:style>
            <a:lnRef idx="1">
              <a:schemeClr val="accent3"/>
            </a:lnRef>
            <a:fillRef idx="0">
              <a:schemeClr val="accent3"/>
            </a:fillRef>
            <a:effectRef idx="0">
              <a:schemeClr val="accent3"/>
            </a:effectRef>
            <a:fontRef idx="minor">
              <a:schemeClr val="tx1"/>
            </a:fontRef>
          </p:style>
        </p:cxnSp>
        <p:cxnSp>
          <p:nvCxnSpPr>
            <p:cNvPr id="20" name="26 Conector recto de flecha"/>
            <p:cNvCxnSpPr>
              <a:cxnSpLocks noChangeShapeType="1"/>
            </p:cNvCxnSpPr>
            <p:nvPr/>
          </p:nvCxnSpPr>
          <p:spPr bwMode="auto">
            <a:xfrm rot="16200000" flipV="1">
              <a:off x="57991" y="5455"/>
              <a:ext cx="3124" cy="8216"/>
            </a:xfrm>
            <a:prstGeom prst="straightConnector1">
              <a:avLst/>
            </a:prstGeom>
            <a:ln>
              <a:headEnd/>
              <a:tailEnd type="arrow" w="med" len="med"/>
            </a:ln>
            <a:extLst/>
          </p:spPr>
          <p:style>
            <a:lnRef idx="1">
              <a:schemeClr val="accent3"/>
            </a:lnRef>
            <a:fillRef idx="0">
              <a:schemeClr val="accent3"/>
            </a:fillRef>
            <a:effectRef idx="0">
              <a:schemeClr val="accent3"/>
            </a:effectRef>
            <a:fontRef idx="minor">
              <a:schemeClr val="tx1"/>
            </a:fontRef>
          </p:style>
        </p:cxnSp>
        <p:cxnSp>
          <p:nvCxnSpPr>
            <p:cNvPr id="21" name="28 Conector recto de flecha"/>
            <p:cNvCxnSpPr>
              <a:cxnSpLocks noChangeShapeType="1"/>
            </p:cNvCxnSpPr>
            <p:nvPr/>
          </p:nvCxnSpPr>
          <p:spPr bwMode="auto">
            <a:xfrm rot="16200000" flipV="1">
              <a:off x="67374" y="-939"/>
              <a:ext cx="3839" cy="21432"/>
            </a:xfrm>
            <a:prstGeom prst="straightConnector1">
              <a:avLst/>
            </a:prstGeom>
            <a:noFill/>
            <a:ln w="9525">
              <a:noFill/>
              <a:round/>
              <a:headEnd/>
              <a:tailEnd type="arrow" w="med" len="med"/>
            </a:ln>
            <a:extLst>
              <a:ext uri="{909E8E84-426E-40DD-AFC4-6F175D3DCCD1}">
                <a14:hiddenFill xmlns:a14="http://schemas.microsoft.com/office/drawing/2010/main">
                  <a:noFill/>
                </a14:hiddenFill>
              </a:ext>
            </a:extLst>
          </p:spPr>
        </p:cxnSp>
        <p:sp>
          <p:nvSpPr>
            <p:cNvPr id="22" name="33 CuadroTexto"/>
            <p:cNvSpPr txBox="1">
              <a:spLocks noChangeArrowheads="1"/>
            </p:cNvSpPr>
            <p:nvPr/>
          </p:nvSpPr>
          <p:spPr bwMode="auto">
            <a:xfrm>
              <a:off x="43576" y="19955"/>
              <a:ext cx="20003" cy="4924"/>
            </a:xfrm>
            <a:prstGeom prst="rect">
              <a:avLst/>
            </a:prstGeom>
            <a:gradFill rotWithShape="1">
              <a:gsLst>
                <a:gs pos="0">
                  <a:srgbClr val="769535"/>
                </a:gs>
                <a:gs pos="80000">
                  <a:srgbClr val="9BC348"/>
                </a:gs>
                <a:gs pos="100000">
                  <a:srgbClr val="9CC746"/>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1200" kern="1200">
                  <a:solidFill>
                    <a:srgbClr val="FFFFFF"/>
                  </a:solidFill>
                  <a:effectLst/>
                  <a:latin typeface="Calibri"/>
                  <a:ea typeface="Calibri"/>
                  <a:cs typeface="Times New Roman"/>
                </a:rPr>
                <a:t>Alcanzar  la satisfacción del cliente</a:t>
              </a:r>
              <a:endParaRPr lang="es-EC" sz="2000">
                <a:effectLst/>
                <a:latin typeface="Arial"/>
                <a:ea typeface="Calibri"/>
              </a:endParaRPr>
            </a:p>
          </p:txBody>
        </p:sp>
        <p:sp>
          <p:nvSpPr>
            <p:cNvPr id="23" name="34 CuadroTexto"/>
            <p:cNvSpPr>
              <a:spLocks noChangeArrowheads="1"/>
            </p:cNvSpPr>
            <p:nvPr/>
          </p:nvSpPr>
          <p:spPr bwMode="auto">
            <a:xfrm>
              <a:off x="22862" y="28582"/>
              <a:ext cx="15703" cy="5639"/>
            </a:xfrm>
            <a:prstGeom prst="roundRect">
              <a:avLst>
                <a:gd name="adj" fmla="val 16667"/>
              </a:avLst>
            </a:prstGeom>
            <a:solidFill>
              <a:schemeClr val="accent2">
                <a:lumMod val="60000"/>
                <a:lumOff val="40000"/>
              </a:schemeClr>
            </a:solidFill>
            <a:ln w="25400">
              <a:solidFill>
                <a:schemeClr val="accent3">
                  <a:lumMod val="100000"/>
                  <a:lumOff val="0"/>
                </a:schemeClr>
              </a:solidFill>
              <a:round/>
              <a:headEnd/>
              <a:tailEnd/>
            </a:ln>
          </p:spPr>
          <p:txBody>
            <a:bodyPr rot="0" vert="horz" wrap="square" lIns="91440" tIns="45720" rIns="91440" bIns="45720" anchor="t" anchorCtr="0" upright="1">
              <a:noAutofit/>
            </a:bodyPr>
            <a:lstStyle/>
            <a:p>
              <a:pPr algn="ctr">
                <a:spcAft>
                  <a:spcPts val="0"/>
                </a:spcAft>
              </a:pPr>
              <a:r>
                <a:rPr lang="es-ES" sz="1200" kern="1200">
                  <a:solidFill>
                    <a:srgbClr val="000000"/>
                  </a:solidFill>
                  <a:effectLst/>
                  <a:latin typeface="Calibri"/>
                  <a:ea typeface="Calibri"/>
                  <a:cs typeface="Times New Roman"/>
                </a:rPr>
                <a:t>Fortalecer la imagen corporativa</a:t>
              </a:r>
              <a:endParaRPr lang="es-EC" sz="2000">
                <a:effectLst/>
                <a:latin typeface="Arial"/>
                <a:ea typeface="Calibri"/>
              </a:endParaRPr>
            </a:p>
          </p:txBody>
        </p:sp>
        <p:sp>
          <p:nvSpPr>
            <p:cNvPr id="24" name="36 CuadroTexto"/>
            <p:cNvSpPr>
              <a:spLocks noChangeArrowheads="1"/>
            </p:cNvSpPr>
            <p:nvPr/>
          </p:nvSpPr>
          <p:spPr bwMode="auto">
            <a:xfrm>
              <a:off x="40006" y="28582"/>
              <a:ext cx="21418" cy="5639"/>
            </a:xfrm>
            <a:prstGeom prst="roundRect">
              <a:avLst>
                <a:gd name="adj" fmla="val 16667"/>
              </a:avLst>
            </a:prstGeom>
            <a:solidFill>
              <a:schemeClr val="accent2">
                <a:lumMod val="60000"/>
                <a:lumOff val="40000"/>
              </a:schemeClr>
            </a:solidFill>
            <a:ln w="25400">
              <a:solidFill>
                <a:schemeClr val="accent3">
                  <a:lumMod val="100000"/>
                  <a:lumOff val="0"/>
                </a:schemeClr>
              </a:solidFill>
              <a:round/>
              <a:headEnd/>
              <a:tailEnd/>
            </a:ln>
          </p:spPr>
          <p:txBody>
            <a:bodyPr rot="0" vert="horz" wrap="square" lIns="91440" tIns="45720" rIns="91440" bIns="45720" anchor="t" anchorCtr="0" upright="1">
              <a:noAutofit/>
            </a:bodyPr>
            <a:lstStyle/>
            <a:p>
              <a:pPr algn="ctr">
                <a:spcAft>
                  <a:spcPts val="0"/>
                </a:spcAft>
              </a:pPr>
              <a:r>
                <a:rPr lang="es-ES" sz="1200" kern="1200" dirty="0">
                  <a:solidFill>
                    <a:srgbClr val="000000"/>
                  </a:solidFill>
                  <a:effectLst/>
                  <a:latin typeface="Calibri"/>
                  <a:ea typeface="Calibri"/>
                  <a:cs typeface="Times New Roman"/>
                </a:rPr>
                <a:t>Incrementar la fidelización de los clientes</a:t>
              </a:r>
              <a:endParaRPr lang="es-EC" sz="2000" dirty="0">
                <a:effectLst/>
                <a:latin typeface="Arial"/>
                <a:ea typeface="Calibri"/>
              </a:endParaRPr>
            </a:p>
          </p:txBody>
        </p:sp>
        <p:sp>
          <p:nvSpPr>
            <p:cNvPr id="25" name="37 CuadroTexto"/>
            <p:cNvSpPr>
              <a:spLocks noChangeArrowheads="1"/>
            </p:cNvSpPr>
            <p:nvPr/>
          </p:nvSpPr>
          <p:spPr bwMode="auto">
            <a:xfrm>
              <a:off x="62155" y="28582"/>
              <a:ext cx="19271" cy="5639"/>
            </a:xfrm>
            <a:prstGeom prst="roundRect">
              <a:avLst>
                <a:gd name="adj" fmla="val 16667"/>
              </a:avLst>
            </a:prstGeom>
            <a:solidFill>
              <a:schemeClr val="accent2">
                <a:lumMod val="60000"/>
                <a:lumOff val="40000"/>
              </a:schemeClr>
            </a:solidFill>
            <a:ln w="25400">
              <a:solidFill>
                <a:schemeClr val="accent3">
                  <a:lumMod val="100000"/>
                  <a:lumOff val="0"/>
                </a:schemeClr>
              </a:solidFill>
              <a:round/>
              <a:headEnd/>
              <a:tailEnd/>
            </a:ln>
          </p:spPr>
          <p:txBody>
            <a:bodyPr rot="0" vert="horz" wrap="square" lIns="91440" tIns="45720" rIns="91440" bIns="45720" anchor="t" anchorCtr="0" upright="1">
              <a:noAutofit/>
            </a:bodyPr>
            <a:lstStyle/>
            <a:p>
              <a:pPr algn="ctr">
                <a:spcAft>
                  <a:spcPts val="0"/>
                </a:spcAft>
              </a:pPr>
              <a:r>
                <a:rPr lang="es-ES" sz="1200" kern="1200">
                  <a:solidFill>
                    <a:srgbClr val="000000"/>
                  </a:solidFill>
                  <a:effectLst/>
                  <a:latin typeface="Calibri"/>
                  <a:ea typeface="Calibri"/>
                  <a:cs typeface="Times New Roman"/>
                </a:rPr>
                <a:t>Desarrollar nuevos productos y servicios</a:t>
              </a:r>
              <a:endParaRPr lang="es-EC" sz="2000">
                <a:effectLst/>
                <a:latin typeface="Arial"/>
                <a:ea typeface="Calibri"/>
              </a:endParaRPr>
            </a:p>
          </p:txBody>
        </p:sp>
        <p:cxnSp>
          <p:nvCxnSpPr>
            <p:cNvPr id="26" name="38 Conector recto de flecha"/>
            <p:cNvCxnSpPr>
              <a:cxnSpLocks noChangeShapeType="1"/>
            </p:cNvCxnSpPr>
            <p:nvPr/>
          </p:nvCxnSpPr>
          <p:spPr bwMode="auto">
            <a:xfrm flipV="1">
              <a:off x="30718" y="25003"/>
              <a:ext cx="17859" cy="3571"/>
            </a:xfrm>
            <a:prstGeom prst="straightConnector1">
              <a:avLst/>
            </a:prstGeom>
            <a:noFill/>
            <a:ln w="9525">
              <a:solidFill>
                <a:schemeClr val="accent3">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27" name="39 Conector recto de flecha"/>
            <p:cNvCxnSpPr>
              <a:cxnSpLocks noChangeShapeType="1"/>
            </p:cNvCxnSpPr>
            <p:nvPr/>
          </p:nvCxnSpPr>
          <p:spPr bwMode="auto">
            <a:xfrm rot="5400000" flipH="1" flipV="1">
              <a:off x="51077" y="26789"/>
              <a:ext cx="3571" cy="16"/>
            </a:xfrm>
            <a:prstGeom prst="straightConnector1">
              <a:avLst/>
            </a:prstGeom>
            <a:noFill/>
            <a:ln w="25400">
              <a:solidFill>
                <a:schemeClr val="accent3">
                  <a:lumMod val="100000"/>
                  <a:lumOff val="0"/>
                </a:schemeClr>
              </a:solidFill>
              <a:round/>
              <a:headEnd/>
              <a:tailEnd type="arrow" w="med" len="med"/>
            </a:ln>
          </p:spPr>
        </p:cxnSp>
        <p:cxnSp>
          <p:nvCxnSpPr>
            <p:cNvPr id="28" name="40 Conector recto de flecha"/>
            <p:cNvCxnSpPr>
              <a:cxnSpLocks noChangeShapeType="1"/>
            </p:cNvCxnSpPr>
            <p:nvPr/>
          </p:nvCxnSpPr>
          <p:spPr bwMode="auto">
            <a:xfrm rot="16200000" flipV="1">
              <a:off x="63043" y="19824"/>
              <a:ext cx="3571" cy="13930"/>
            </a:xfrm>
            <a:prstGeom prst="straightConnector1">
              <a:avLst/>
            </a:prstGeom>
            <a:noFill/>
            <a:ln w="25400">
              <a:solidFill>
                <a:schemeClr val="accent3">
                  <a:lumMod val="100000"/>
                  <a:lumOff val="0"/>
                </a:schemeClr>
              </a:solidFill>
              <a:round/>
              <a:headEnd/>
              <a:tailEnd type="arrow" w="med" len="med"/>
            </a:ln>
          </p:spPr>
        </p:cxnSp>
        <p:cxnSp>
          <p:nvCxnSpPr>
            <p:cNvPr id="29" name="56 Conector recto de flecha"/>
            <p:cNvCxnSpPr>
              <a:cxnSpLocks noChangeShapeType="1"/>
            </p:cNvCxnSpPr>
            <p:nvPr/>
          </p:nvCxnSpPr>
          <p:spPr bwMode="auto">
            <a:xfrm rot="10800000">
              <a:off x="27796" y="17859"/>
              <a:ext cx="15360" cy="4286"/>
            </a:xfrm>
            <a:prstGeom prst="straightConnector1">
              <a:avLst/>
            </a:prstGeom>
            <a:ln>
              <a:headEnd/>
              <a:tailEnd type="arrow" w="med" len="med"/>
            </a:ln>
            <a:extLst/>
          </p:spPr>
          <p:style>
            <a:lnRef idx="1">
              <a:schemeClr val="accent2"/>
            </a:lnRef>
            <a:fillRef idx="0">
              <a:schemeClr val="accent2"/>
            </a:fillRef>
            <a:effectRef idx="0">
              <a:schemeClr val="accent2"/>
            </a:effectRef>
            <a:fontRef idx="minor">
              <a:schemeClr val="tx1"/>
            </a:fontRef>
          </p:style>
        </p:cxnSp>
        <p:cxnSp>
          <p:nvCxnSpPr>
            <p:cNvPr id="30" name="57 Conector recto de flecha"/>
            <p:cNvCxnSpPr>
              <a:cxnSpLocks noChangeShapeType="1"/>
            </p:cNvCxnSpPr>
            <p:nvPr/>
          </p:nvCxnSpPr>
          <p:spPr bwMode="auto">
            <a:xfrm rot="16200000" flipV="1">
              <a:off x="47327" y="13036"/>
              <a:ext cx="2144" cy="10359"/>
            </a:xfrm>
            <a:prstGeom prst="straightConnector1">
              <a:avLst/>
            </a:prstGeom>
            <a:ln>
              <a:headEnd/>
              <a:tailEnd type="arrow" w="med" len="med"/>
            </a:ln>
            <a:extLst/>
          </p:spPr>
          <p:style>
            <a:lnRef idx="1">
              <a:schemeClr val="accent2"/>
            </a:lnRef>
            <a:fillRef idx="0">
              <a:schemeClr val="accent2"/>
            </a:fillRef>
            <a:effectRef idx="0">
              <a:schemeClr val="accent2"/>
            </a:effectRef>
            <a:fontRef idx="minor">
              <a:schemeClr val="tx1"/>
            </a:fontRef>
          </p:style>
        </p:cxnSp>
        <p:cxnSp>
          <p:nvCxnSpPr>
            <p:cNvPr id="31" name="60 Conector recto de flecha"/>
            <p:cNvCxnSpPr>
              <a:cxnSpLocks noChangeShapeType="1"/>
            </p:cNvCxnSpPr>
            <p:nvPr/>
          </p:nvCxnSpPr>
          <p:spPr bwMode="auto">
            <a:xfrm rot="5400000" flipH="1" flipV="1">
              <a:off x="57328" y="13394"/>
              <a:ext cx="2144" cy="9644"/>
            </a:xfrm>
            <a:prstGeom prst="straightConnector1">
              <a:avLst/>
            </a:prstGeom>
            <a:ln>
              <a:headEnd/>
              <a:tailEnd type="arrow" w="med" len="med"/>
            </a:ln>
            <a:extLst/>
          </p:spPr>
          <p:style>
            <a:lnRef idx="1">
              <a:schemeClr val="accent2"/>
            </a:lnRef>
            <a:fillRef idx="0">
              <a:schemeClr val="accent2"/>
            </a:fillRef>
            <a:effectRef idx="0">
              <a:schemeClr val="accent2"/>
            </a:effectRef>
            <a:fontRef idx="minor">
              <a:schemeClr val="tx1"/>
            </a:fontRef>
          </p:style>
        </p:cxnSp>
        <p:cxnSp>
          <p:nvCxnSpPr>
            <p:cNvPr id="32" name="62 Conector recto de flecha"/>
            <p:cNvCxnSpPr>
              <a:cxnSpLocks noChangeShapeType="1"/>
            </p:cNvCxnSpPr>
            <p:nvPr/>
          </p:nvCxnSpPr>
          <p:spPr bwMode="auto">
            <a:xfrm flipV="1">
              <a:off x="64651" y="17144"/>
              <a:ext cx="15359" cy="5001"/>
            </a:xfrm>
            <a:prstGeom prst="straightConnector1">
              <a:avLst/>
            </a:prstGeom>
            <a:ln>
              <a:headEnd/>
              <a:tailEnd type="arrow" w="med" len="med"/>
            </a:ln>
            <a:extLst/>
          </p:spPr>
          <p:style>
            <a:lnRef idx="1">
              <a:schemeClr val="accent2"/>
            </a:lnRef>
            <a:fillRef idx="0">
              <a:schemeClr val="accent2"/>
            </a:fillRef>
            <a:effectRef idx="0">
              <a:schemeClr val="accent2"/>
            </a:effectRef>
            <a:fontRef idx="minor">
              <a:schemeClr val="tx1"/>
            </a:fontRef>
          </p:style>
        </p:cxnSp>
        <p:sp>
          <p:nvSpPr>
            <p:cNvPr id="33" name="66 CuadroTexto"/>
            <p:cNvSpPr txBox="1">
              <a:spLocks noChangeArrowheads="1"/>
            </p:cNvSpPr>
            <p:nvPr/>
          </p:nvSpPr>
          <p:spPr bwMode="auto">
            <a:xfrm>
              <a:off x="44291" y="36433"/>
              <a:ext cx="20002" cy="2924"/>
            </a:xfrm>
            <a:prstGeom prst="rect">
              <a:avLst/>
            </a:prstGeom>
            <a:solidFill>
              <a:schemeClr val="tx1">
                <a:lumMod val="65000"/>
                <a:lumOff val="35000"/>
              </a:schemeClr>
            </a:soli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1200" kern="1200" dirty="0">
                  <a:solidFill>
                    <a:srgbClr val="FFFFFF"/>
                  </a:solidFill>
                  <a:effectLst/>
                  <a:latin typeface="Calibri"/>
                  <a:ea typeface="Calibri"/>
                  <a:cs typeface="Times New Roman"/>
                </a:rPr>
                <a:t>Mejorar  procesos internos</a:t>
              </a:r>
              <a:endParaRPr lang="es-EC" sz="2000" dirty="0">
                <a:effectLst/>
                <a:latin typeface="Arial"/>
                <a:ea typeface="Calibri"/>
              </a:endParaRPr>
            </a:p>
          </p:txBody>
        </p:sp>
        <p:sp>
          <p:nvSpPr>
            <p:cNvPr id="34" name="67 CuadroTexto"/>
            <p:cNvSpPr>
              <a:spLocks noChangeArrowheads="1"/>
            </p:cNvSpPr>
            <p:nvPr/>
          </p:nvSpPr>
          <p:spPr bwMode="auto">
            <a:xfrm>
              <a:off x="19293" y="45009"/>
              <a:ext cx="19990" cy="5639"/>
            </a:xfrm>
            <a:prstGeom prst="roundRect">
              <a:avLst>
                <a:gd name="adj" fmla="val 16667"/>
              </a:avLst>
            </a:prstGeom>
            <a:solidFill>
              <a:schemeClr val="bg2">
                <a:lumMod val="60000"/>
                <a:lumOff val="40000"/>
              </a:schemeClr>
            </a:solidFill>
            <a:ln w="25400">
              <a:noFill/>
              <a:round/>
              <a:headEnd/>
              <a:tailEnd/>
            </a:ln>
          </p:spPr>
          <p:txBody>
            <a:bodyPr rot="0" vert="horz" wrap="square" lIns="91440" tIns="45720" rIns="91440" bIns="45720" anchor="t" anchorCtr="0" upright="1">
              <a:noAutofit/>
            </a:bodyPr>
            <a:lstStyle/>
            <a:p>
              <a:pPr algn="ctr">
                <a:spcAft>
                  <a:spcPts val="0"/>
                </a:spcAft>
              </a:pPr>
              <a:r>
                <a:rPr lang="es-ES" sz="1200" kern="1200">
                  <a:solidFill>
                    <a:srgbClr val="000000"/>
                  </a:solidFill>
                  <a:effectLst/>
                  <a:latin typeface="Calibri"/>
                  <a:ea typeface="Calibri"/>
                  <a:cs typeface="Times New Roman"/>
                </a:rPr>
                <a:t>Fortalecer la capacidad de producción</a:t>
              </a:r>
              <a:endParaRPr lang="es-EC" sz="2000">
                <a:effectLst/>
                <a:latin typeface="Arial"/>
                <a:ea typeface="Calibri"/>
              </a:endParaRPr>
            </a:p>
          </p:txBody>
        </p:sp>
        <p:sp>
          <p:nvSpPr>
            <p:cNvPr id="35" name="68 CuadroTexto"/>
            <p:cNvSpPr>
              <a:spLocks noChangeArrowheads="1"/>
            </p:cNvSpPr>
            <p:nvPr/>
          </p:nvSpPr>
          <p:spPr bwMode="auto">
            <a:xfrm>
              <a:off x="40724" y="45009"/>
              <a:ext cx="21418" cy="5639"/>
            </a:xfrm>
            <a:prstGeom prst="roundRect">
              <a:avLst>
                <a:gd name="adj" fmla="val 16667"/>
              </a:avLst>
            </a:prstGeom>
            <a:solidFill>
              <a:schemeClr val="bg2">
                <a:lumMod val="60000"/>
                <a:lumOff val="40000"/>
              </a:schemeClr>
            </a:solidFill>
            <a:ln w="25400">
              <a:noFill/>
              <a:round/>
              <a:headEnd/>
              <a:tailEnd/>
            </a:ln>
          </p:spPr>
          <p:txBody>
            <a:bodyPr rot="0" vert="horz" wrap="square" lIns="91440" tIns="45720" rIns="91440" bIns="45720" anchor="t" anchorCtr="0" upright="1">
              <a:noAutofit/>
            </a:bodyPr>
            <a:lstStyle/>
            <a:p>
              <a:pPr algn="ctr">
                <a:spcAft>
                  <a:spcPts val="0"/>
                </a:spcAft>
              </a:pPr>
              <a:r>
                <a:rPr lang="es-ES" sz="1200" kern="1200">
                  <a:solidFill>
                    <a:srgbClr val="000000"/>
                  </a:solidFill>
                  <a:effectLst/>
                  <a:latin typeface="Calibri"/>
                  <a:ea typeface="Calibri"/>
                  <a:cs typeface="Times New Roman"/>
                </a:rPr>
                <a:t>Potenciar la gestión comercial </a:t>
              </a:r>
              <a:endParaRPr lang="es-EC" sz="2000">
                <a:effectLst/>
                <a:latin typeface="Arial"/>
                <a:ea typeface="Calibri"/>
              </a:endParaRPr>
            </a:p>
          </p:txBody>
        </p:sp>
        <p:sp>
          <p:nvSpPr>
            <p:cNvPr id="36" name="69 CuadroTexto"/>
            <p:cNvSpPr>
              <a:spLocks noChangeArrowheads="1"/>
            </p:cNvSpPr>
            <p:nvPr/>
          </p:nvSpPr>
          <p:spPr bwMode="auto">
            <a:xfrm>
              <a:off x="62866" y="45009"/>
              <a:ext cx="19278" cy="5639"/>
            </a:xfrm>
            <a:prstGeom prst="roundRect">
              <a:avLst>
                <a:gd name="adj" fmla="val 16667"/>
              </a:avLst>
            </a:prstGeom>
            <a:solidFill>
              <a:schemeClr val="bg2">
                <a:lumMod val="60000"/>
                <a:lumOff val="40000"/>
              </a:schemeClr>
            </a:solidFill>
            <a:ln w="25400">
              <a:noFill/>
              <a:round/>
              <a:headEnd/>
              <a:tailEnd/>
            </a:ln>
          </p:spPr>
          <p:txBody>
            <a:bodyPr rot="0" vert="horz" wrap="square" lIns="91440" tIns="45720" rIns="91440" bIns="45720" anchor="t" anchorCtr="0" upright="1">
              <a:noAutofit/>
            </a:bodyPr>
            <a:lstStyle/>
            <a:p>
              <a:pPr algn="ctr">
                <a:spcAft>
                  <a:spcPts val="0"/>
                </a:spcAft>
              </a:pPr>
              <a:r>
                <a:rPr lang="es-ES" sz="1200" kern="1200" dirty="0">
                  <a:solidFill>
                    <a:srgbClr val="000000"/>
                  </a:solidFill>
                  <a:effectLst/>
                  <a:latin typeface="Calibri"/>
                  <a:ea typeface="Calibri"/>
                  <a:cs typeface="Times New Roman"/>
                </a:rPr>
                <a:t>Mejorar la gestión administrativa</a:t>
              </a:r>
              <a:endParaRPr lang="es-EC" sz="2000" dirty="0">
                <a:effectLst/>
                <a:latin typeface="Arial"/>
                <a:ea typeface="Calibri"/>
              </a:endParaRPr>
            </a:p>
          </p:txBody>
        </p:sp>
        <p:cxnSp>
          <p:nvCxnSpPr>
            <p:cNvPr id="37" name="70 Conector recto de flecha"/>
            <p:cNvCxnSpPr>
              <a:cxnSpLocks noChangeShapeType="1"/>
            </p:cNvCxnSpPr>
            <p:nvPr/>
          </p:nvCxnSpPr>
          <p:spPr bwMode="auto">
            <a:xfrm flipV="1">
              <a:off x="31432" y="41433"/>
              <a:ext cx="17859" cy="3572"/>
            </a:xfrm>
            <a:prstGeom prst="straightConnector1">
              <a:avLst/>
            </a:prstGeom>
            <a:noFill/>
            <a:ln w="25400">
              <a:noFill/>
              <a:round/>
              <a:headEnd/>
              <a:tailEnd type="arrow" w="med" len="med"/>
            </a:ln>
          </p:spPr>
        </p:cxnSp>
        <p:cxnSp>
          <p:nvCxnSpPr>
            <p:cNvPr id="38" name="71 Conector recto de flecha"/>
            <p:cNvCxnSpPr>
              <a:cxnSpLocks noChangeShapeType="1"/>
            </p:cNvCxnSpPr>
            <p:nvPr/>
          </p:nvCxnSpPr>
          <p:spPr bwMode="auto">
            <a:xfrm rot="5400000" flipH="1" flipV="1">
              <a:off x="51792" y="43219"/>
              <a:ext cx="3572" cy="16"/>
            </a:xfrm>
            <a:prstGeom prst="straightConnector1">
              <a:avLst/>
            </a:prstGeom>
            <a:ln>
              <a:headEnd/>
              <a:tailEnd type="arrow" w="med" len="med"/>
            </a:ln>
          </p:spPr>
          <p:style>
            <a:lnRef idx="1">
              <a:schemeClr val="accent3"/>
            </a:lnRef>
            <a:fillRef idx="0">
              <a:schemeClr val="accent3"/>
            </a:fillRef>
            <a:effectRef idx="0">
              <a:schemeClr val="accent3"/>
            </a:effectRef>
            <a:fontRef idx="minor">
              <a:schemeClr val="tx1"/>
            </a:fontRef>
          </p:style>
        </p:cxnSp>
        <p:cxnSp>
          <p:nvCxnSpPr>
            <p:cNvPr id="39" name="72 Conector recto de flecha"/>
            <p:cNvCxnSpPr>
              <a:cxnSpLocks noChangeShapeType="1"/>
            </p:cNvCxnSpPr>
            <p:nvPr/>
          </p:nvCxnSpPr>
          <p:spPr bwMode="auto">
            <a:xfrm rot="16200000" flipV="1">
              <a:off x="63758" y="36253"/>
              <a:ext cx="3572" cy="13931"/>
            </a:xfrm>
            <a:prstGeom prst="straightConnector1">
              <a:avLst/>
            </a:prstGeom>
            <a:ln>
              <a:headEnd/>
              <a:tailEnd type="arrow" w="med" len="med"/>
            </a:ln>
          </p:spPr>
          <p:style>
            <a:lnRef idx="1">
              <a:schemeClr val="accent3"/>
            </a:lnRef>
            <a:fillRef idx="0">
              <a:schemeClr val="accent3"/>
            </a:fillRef>
            <a:effectRef idx="0">
              <a:schemeClr val="accent3"/>
            </a:effectRef>
            <a:fontRef idx="minor">
              <a:schemeClr val="tx1"/>
            </a:fontRef>
          </p:style>
        </p:cxnSp>
        <p:cxnSp>
          <p:nvCxnSpPr>
            <p:cNvPr id="40" name="73 Conector recto de flecha"/>
            <p:cNvCxnSpPr>
              <a:cxnSpLocks noChangeShapeType="1"/>
            </p:cNvCxnSpPr>
            <p:nvPr/>
          </p:nvCxnSpPr>
          <p:spPr bwMode="auto">
            <a:xfrm rot="10800000">
              <a:off x="29289" y="34290"/>
              <a:ext cx="14287" cy="3571"/>
            </a:xfrm>
            <a:prstGeom prst="straightConnector1">
              <a:avLst/>
            </a:prstGeom>
            <a:ln>
              <a:headEnd/>
              <a:tailEnd type="arrow" w="med" len="med"/>
            </a:ln>
            <a:extLst/>
          </p:spPr>
          <p:style>
            <a:lnRef idx="1">
              <a:schemeClr val="dk1"/>
            </a:lnRef>
            <a:fillRef idx="0">
              <a:schemeClr val="dk1"/>
            </a:fillRef>
            <a:effectRef idx="0">
              <a:schemeClr val="dk1"/>
            </a:effectRef>
            <a:fontRef idx="minor">
              <a:schemeClr val="tx1"/>
            </a:fontRef>
          </p:style>
        </p:cxnSp>
        <p:cxnSp>
          <p:nvCxnSpPr>
            <p:cNvPr id="41" name="74 Conector recto de flecha"/>
            <p:cNvCxnSpPr>
              <a:cxnSpLocks noChangeShapeType="1"/>
            </p:cNvCxnSpPr>
            <p:nvPr/>
          </p:nvCxnSpPr>
          <p:spPr bwMode="auto">
            <a:xfrm rot="5400000" flipH="1" flipV="1">
              <a:off x="52498" y="35354"/>
              <a:ext cx="2143" cy="16"/>
            </a:xfrm>
            <a:prstGeom prst="straightConnector1">
              <a:avLst/>
            </a:prstGeom>
            <a:ln>
              <a:headEnd/>
              <a:tailEnd type="arrow" w="med" len="med"/>
            </a:ln>
            <a:extLst/>
          </p:spPr>
          <p:style>
            <a:lnRef idx="1">
              <a:schemeClr val="dk1"/>
            </a:lnRef>
            <a:fillRef idx="0">
              <a:schemeClr val="dk1"/>
            </a:fillRef>
            <a:effectRef idx="0">
              <a:schemeClr val="dk1"/>
            </a:effectRef>
            <a:fontRef idx="minor">
              <a:schemeClr val="tx1"/>
            </a:fontRef>
          </p:style>
        </p:cxnSp>
        <p:cxnSp>
          <p:nvCxnSpPr>
            <p:cNvPr id="42" name="76 Conector recto de flecha"/>
            <p:cNvCxnSpPr>
              <a:cxnSpLocks noChangeShapeType="1"/>
            </p:cNvCxnSpPr>
            <p:nvPr/>
          </p:nvCxnSpPr>
          <p:spPr bwMode="auto">
            <a:xfrm flipV="1">
              <a:off x="65365" y="35004"/>
              <a:ext cx="11787" cy="3572"/>
            </a:xfrm>
            <a:prstGeom prst="straightConnector1">
              <a:avLst/>
            </a:prstGeom>
            <a:ln>
              <a:headEnd/>
              <a:tailEnd type="arrow" w="med" len="med"/>
            </a:ln>
            <a:extLst/>
          </p:spPr>
          <p:style>
            <a:lnRef idx="1">
              <a:schemeClr val="dk1"/>
            </a:lnRef>
            <a:fillRef idx="0">
              <a:schemeClr val="dk1"/>
            </a:fillRef>
            <a:effectRef idx="0">
              <a:schemeClr val="dk1"/>
            </a:effectRef>
            <a:fontRef idx="minor">
              <a:schemeClr val="tx1"/>
            </a:fontRef>
          </p:style>
        </p:cxnSp>
        <p:sp>
          <p:nvSpPr>
            <p:cNvPr id="43" name="80 CuadroTexto"/>
            <p:cNvSpPr txBox="1">
              <a:spLocks noChangeArrowheads="1"/>
            </p:cNvSpPr>
            <p:nvPr/>
          </p:nvSpPr>
          <p:spPr bwMode="auto">
            <a:xfrm>
              <a:off x="42148" y="52149"/>
              <a:ext cx="22680" cy="7858"/>
            </a:xfrm>
            <a:prstGeom prst="rect">
              <a:avLst/>
            </a:prstGeom>
            <a:gradFill rotWithShape="1">
              <a:gsLst>
                <a:gs pos="0">
                  <a:srgbClr val="CB6C1D"/>
                </a:gs>
                <a:gs pos="80000">
                  <a:srgbClr val="FF8F2A"/>
                </a:gs>
                <a:gs pos="100000">
                  <a:srgbClr val="FF8F26"/>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1200" kern="1200" dirty="0">
                  <a:solidFill>
                    <a:srgbClr val="FFFFFF"/>
                  </a:solidFill>
                  <a:effectLst/>
                  <a:latin typeface="Calibri"/>
                  <a:ea typeface="Calibri"/>
                  <a:cs typeface="Times New Roman"/>
                </a:rPr>
                <a:t>Disponer de talento humano capacitado y tecnologías adecuadas</a:t>
              </a:r>
              <a:endParaRPr lang="es-EC" sz="2000" dirty="0">
                <a:effectLst/>
                <a:latin typeface="Arial"/>
                <a:ea typeface="Calibri"/>
              </a:endParaRPr>
            </a:p>
          </p:txBody>
        </p:sp>
        <p:sp>
          <p:nvSpPr>
            <p:cNvPr id="44" name="81 CuadroTexto"/>
            <p:cNvSpPr>
              <a:spLocks noChangeArrowheads="1"/>
            </p:cNvSpPr>
            <p:nvPr/>
          </p:nvSpPr>
          <p:spPr bwMode="auto">
            <a:xfrm>
              <a:off x="16436" y="63075"/>
              <a:ext cx="29273" cy="3398"/>
            </a:xfrm>
            <a:prstGeom prst="roundRect">
              <a:avLst>
                <a:gd name="adj" fmla="val 16667"/>
              </a:avLst>
            </a:prstGeom>
            <a:solidFill>
              <a:schemeClr val="accent1">
                <a:lumMod val="40000"/>
                <a:lumOff val="60000"/>
              </a:schemeClr>
            </a:solidFill>
            <a:ln w="25400">
              <a:noFill/>
              <a:round/>
              <a:headEnd/>
              <a:tailEnd/>
            </a:ln>
          </p:spPr>
          <p:txBody>
            <a:bodyPr rot="0" vert="horz" wrap="square" lIns="91440" tIns="45720" rIns="91440" bIns="45720" anchor="t" anchorCtr="0" upright="1">
              <a:noAutofit/>
            </a:bodyPr>
            <a:lstStyle/>
            <a:p>
              <a:pPr algn="ctr">
                <a:spcAft>
                  <a:spcPts val="0"/>
                </a:spcAft>
              </a:pPr>
              <a:r>
                <a:rPr lang="es-ES" sz="1200" kern="1200">
                  <a:solidFill>
                    <a:srgbClr val="000000"/>
                  </a:solidFill>
                  <a:effectLst/>
                  <a:latin typeface="Calibri"/>
                  <a:ea typeface="Calibri"/>
                  <a:cs typeface="Times New Roman"/>
                </a:rPr>
                <a:t>Incrementar sistemas de información</a:t>
              </a:r>
              <a:endParaRPr lang="es-EC" sz="2000">
                <a:effectLst/>
                <a:latin typeface="Arial"/>
                <a:ea typeface="Calibri"/>
              </a:endParaRPr>
            </a:p>
          </p:txBody>
        </p:sp>
        <p:sp>
          <p:nvSpPr>
            <p:cNvPr id="45" name="82 CuadroTexto"/>
            <p:cNvSpPr>
              <a:spLocks noChangeArrowheads="1"/>
            </p:cNvSpPr>
            <p:nvPr/>
          </p:nvSpPr>
          <p:spPr bwMode="auto">
            <a:xfrm>
              <a:off x="46094" y="63230"/>
              <a:ext cx="21418" cy="3398"/>
            </a:xfrm>
            <a:prstGeom prst="roundRect">
              <a:avLst>
                <a:gd name="adj" fmla="val 16667"/>
              </a:avLst>
            </a:prstGeom>
            <a:solidFill>
              <a:schemeClr val="lt1">
                <a:lumMod val="100000"/>
                <a:lumOff val="0"/>
              </a:schemeClr>
            </a:solidFill>
            <a:ln w="25400">
              <a:noFill/>
              <a:round/>
              <a:headEnd/>
              <a:tailEnd/>
            </a:ln>
          </p:spPr>
          <p:txBody>
            <a:bodyPr rot="0" vert="horz" wrap="square" lIns="91440" tIns="45720" rIns="91440" bIns="45720" anchor="t" anchorCtr="0" upright="1">
              <a:noAutofit/>
            </a:bodyPr>
            <a:lstStyle/>
            <a:p>
              <a:pPr algn="ctr">
                <a:spcAft>
                  <a:spcPts val="0"/>
                </a:spcAft>
              </a:pPr>
              <a:r>
                <a:rPr lang="es-ES" sz="1200" kern="1200" dirty="0">
                  <a:solidFill>
                    <a:srgbClr val="000000"/>
                  </a:solidFill>
                  <a:effectLst/>
                  <a:latin typeface="Calibri"/>
                  <a:ea typeface="Calibri"/>
                  <a:cs typeface="Times New Roman"/>
                </a:rPr>
                <a:t>Capacitar al personal </a:t>
              </a:r>
              <a:endParaRPr lang="es-EC" sz="2000" dirty="0">
                <a:effectLst/>
                <a:latin typeface="Arial"/>
                <a:ea typeface="Calibri"/>
              </a:endParaRPr>
            </a:p>
          </p:txBody>
        </p:sp>
        <p:sp>
          <p:nvSpPr>
            <p:cNvPr id="46" name="83 CuadroTexto"/>
            <p:cNvSpPr>
              <a:spLocks noChangeArrowheads="1"/>
            </p:cNvSpPr>
            <p:nvPr/>
          </p:nvSpPr>
          <p:spPr bwMode="auto">
            <a:xfrm>
              <a:off x="69517" y="63230"/>
              <a:ext cx="19995" cy="3398"/>
            </a:xfrm>
            <a:prstGeom prst="roundRect">
              <a:avLst>
                <a:gd name="adj" fmla="val 16667"/>
              </a:avLst>
            </a:prstGeom>
            <a:solidFill>
              <a:schemeClr val="lt1">
                <a:lumMod val="100000"/>
                <a:lumOff val="0"/>
              </a:schemeClr>
            </a:solidFill>
            <a:ln w="25400">
              <a:noFill/>
              <a:round/>
              <a:headEnd/>
              <a:tailEnd/>
            </a:ln>
          </p:spPr>
          <p:txBody>
            <a:bodyPr rot="0" vert="horz" wrap="square" lIns="91440" tIns="45720" rIns="91440" bIns="45720" anchor="t" anchorCtr="0" upright="1">
              <a:noAutofit/>
            </a:bodyPr>
            <a:lstStyle/>
            <a:p>
              <a:pPr algn="ctr">
                <a:spcAft>
                  <a:spcPts val="0"/>
                </a:spcAft>
              </a:pPr>
              <a:r>
                <a:rPr lang="es-ES" sz="1200" kern="1200" dirty="0">
                  <a:solidFill>
                    <a:srgbClr val="000000"/>
                  </a:solidFill>
                  <a:effectLst/>
                  <a:latin typeface="Calibri"/>
                  <a:ea typeface="Calibri"/>
                  <a:cs typeface="Times New Roman"/>
                </a:rPr>
                <a:t>Motivar al personal</a:t>
              </a:r>
              <a:endParaRPr lang="es-EC" sz="2000" dirty="0">
                <a:effectLst/>
                <a:latin typeface="Arial"/>
                <a:ea typeface="Calibri"/>
              </a:endParaRPr>
            </a:p>
          </p:txBody>
        </p:sp>
        <p:cxnSp>
          <p:nvCxnSpPr>
            <p:cNvPr id="47" name="84 Conector recto de flecha"/>
            <p:cNvCxnSpPr>
              <a:cxnSpLocks noChangeShapeType="1"/>
            </p:cNvCxnSpPr>
            <p:nvPr/>
          </p:nvCxnSpPr>
          <p:spPr bwMode="auto">
            <a:xfrm flipV="1">
              <a:off x="30724" y="60410"/>
              <a:ext cx="15716" cy="2143"/>
            </a:xfrm>
            <a:prstGeom prst="straightConnector1">
              <a:avLst/>
            </a:prstGeom>
            <a:ln>
              <a:headEnd/>
              <a:tailEnd type="arrow" w="med" len="med"/>
            </a:ln>
            <a:extLst/>
          </p:spPr>
          <p:style>
            <a:lnRef idx="1">
              <a:schemeClr val="accent1"/>
            </a:lnRef>
            <a:fillRef idx="0">
              <a:schemeClr val="accent1"/>
            </a:fillRef>
            <a:effectRef idx="0">
              <a:schemeClr val="accent1"/>
            </a:effectRef>
            <a:fontRef idx="minor">
              <a:schemeClr val="tx1"/>
            </a:fontRef>
          </p:style>
        </p:cxnSp>
        <p:cxnSp>
          <p:nvCxnSpPr>
            <p:cNvPr id="48" name="85 Conector recto de flecha"/>
            <p:cNvCxnSpPr>
              <a:cxnSpLocks noChangeShapeType="1"/>
            </p:cNvCxnSpPr>
            <p:nvPr/>
          </p:nvCxnSpPr>
          <p:spPr bwMode="auto">
            <a:xfrm rot="5400000" flipH="1" flipV="1">
              <a:off x="52203" y="61634"/>
              <a:ext cx="2865" cy="16"/>
            </a:xfrm>
            <a:prstGeom prst="straightConnector1">
              <a:avLst/>
            </a:prstGeom>
            <a:ln>
              <a:headEnd/>
              <a:tailEnd type="arrow" w="med" len="med"/>
            </a:ln>
            <a:extLst/>
          </p:spPr>
          <p:style>
            <a:lnRef idx="1">
              <a:schemeClr val="accent1"/>
            </a:lnRef>
            <a:fillRef idx="0">
              <a:schemeClr val="accent1"/>
            </a:fillRef>
            <a:effectRef idx="0">
              <a:schemeClr val="accent1"/>
            </a:effectRef>
            <a:fontRef idx="minor">
              <a:schemeClr val="tx1"/>
            </a:fontRef>
          </p:style>
        </p:cxnSp>
        <p:cxnSp>
          <p:nvCxnSpPr>
            <p:cNvPr id="49" name="86 Conector recto de flecha"/>
            <p:cNvCxnSpPr>
              <a:cxnSpLocks noChangeShapeType="1"/>
            </p:cNvCxnSpPr>
            <p:nvPr/>
          </p:nvCxnSpPr>
          <p:spPr bwMode="auto">
            <a:xfrm flipH="1" flipV="1">
              <a:off x="62284" y="61126"/>
              <a:ext cx="13498" cy="1940"/>
            </a:xfrm>
            <a:prstGeom prst="straightConnector1">
              <a:avLst/>
            </a:prstGeom>
            <a:ln>
              <a:headEnd/>
              <a:tailEnd type="arrow" w="med" len="med"/>
            </a:ln>
            <a:extLst/>
          </p:spPr>
          <p:style>
            <a:lnRef idx="1">
              <a:schemeClr val="accent1"/>
            </a:lnRef>
            <a:fillRef idx="0">
              <a:schemeClr val="accent1"/>
            </a:fillRef>
            <a:effectRef idx="0">
              <a:schemeClr val="accent1"/>
            </a:effectRef>
            <a:fontRef idx="minor">
              <a:schemeClr val="tx1"/>
            </a:fontRef>
          </p:style>
        </p:cxnSp>
        <p:cxnSp>
          <p:nvCxnSpPr>
            <p:cNvPr id="50" name="87 Conector recto de flecha"/>
            <p:cNvCxnSpPr>
              <a:cxnSpLocks noChangeShapeType="1"/>
            </p:cNvCxnSpPr>
            <p:nvPr/>
          </p:nvCxnSpPr>
          <p:spPr bwMode="auto">
            <a:xfrm rot="10800000">
              <a:off x="28147" y="52863"/>
              <a:ext cx="14288" cy="3572"/>
            </a:xfrm>
            <a:prstGeom prst="straightConnector1">
              <a:avLst/>
            </a:prstGeom>
            <a:noFill/>
            <a:ln w="9525">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51" name="88 Conector recto de flecha"/>
            <p:cNvCxnSpPr>
              <a:cxnSpLocks noChangeShapeType="1"/>
            </p:cNvCxnSpPr>
            <p:nvPr/>
          </p:nvCxnSpPr>
          <p:spPr bwMode="auto">
            <a:xfrm rot="5400000" flipH="1" flipV="1">
              <a:off x="52023" y="51294"/>
              <a:ext cx="1695" cy="16"/>
            </a:xfrm>
            <a:prstGeom prst="straightConnector1">
              <a:avLst/>
            </a:prstGeom>
            <a:noFill/>
            <a:ln w="9525">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52" name="90 Conector recto de flecha"/>
            <p:cNvCxnSpPr>
              <a:cxnSpLocks noChangeShapeType="1"/>
            </p:cNvCxnSpPr>
            <p:nvPr/>
          </p:nvCxnSpPr>
          <p:spPr bwMode="auto">
            <a:xfrm flipV="1">
              <a:off x="64293" y="51435"/>
              <a:ext cx="12145" cy="5000"/>
            </a:xfrm>
            <a:prstGeom prst="straightConnector1">
              <a:avLst/>
            </a:prstGeom>
            <a:noFill/>
            <a:ln w="9525">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sp>
          <p:nvSpPr>
            <p:cNvPr id="62" name="82 CuadroTexto"/>
            <p:cNvSpPr>
              <a:spLocks noChangeArrowheads="1"/>
            </p:cNvSpPr>
            <p:nvPr/>
          </p:nvSpPr>
          <p:spPr bwMode="auto">
            <a:xfrm>
              <a:off x="46094" y="63230"/>
              <a:ext cx="21418" cy="3398"/>
            </a:xfrm>
            <a:prstGeom prst="roundRect">
              <a:avLst>
                <a:gd name="adj" fmla="val 16667"/>
              </a:avLst>
            </a:prstGeom>
            <a:solidFill>
              <a:schemeClr val="accent1">
                <a:lumMod val="40000"/>
                <a:lumOff val="60000"/>
              </a:schemeClr>
            </a:solidFill>
            <a:ln w="25400">
              <a:noFill/>
              <a:round/>
              <a:headEnd/>
              <a:tailEnd/>
            </a:ln>
          </p:spPr>
          <p:txBody>
            <a:bodyPr rot="0" vert="horz" wrap="square" lIns="91440" tIns="45720" rIns="91440" bIns="45720" anchor="t" anchorCtr="0" upright="1">
              <a:noAutofit/>
            </a:bodyPr>
            <a:lstStyle/>
            <a:p>
              <a:pPr algn="ctr">
                <a:spcAft>
                  <a:spcPts val="0"/>
                </a:spcAft>
              </a:pPr>
              <a:r>
                <a:rPr lang="es-ES" sz="1200" kern="1200" dirty="0">
                  <a:solidFill>
                    <a:srgbClr val="000000"/>
                  </a:solidFill>
                  <a:effectLst/>
                  <a:latin typeface="Calibri"/>
                  <a:ea typeface="Calibri"/>
                  <a:cs typeface="Times New Roman"/>
                </a:rPr>
                <a:t>Capacitar al personal </a:t>
              </a:r>
              <a:endParaRPr lang="es-EC" sz="2000" dirty="0">
                <a:effectLst/>
                <a:latin typeface="Arial"/>
                <a:ea typeface="Calibri"/>
              </a:endParaRPr>
            </a:p>
          </p:txBody>
        </p:sp>
        <p:sp>
          <p:nvSpPr>
            <p:cNvPr id="63" name="83 CuadroTexto"/>
            <p:cNvSpPr>
              <a:spLocks noChangeArrowheads="1"/>
            </p:cNvSpPr>
            <p:nvPr/>
          </p:nvSpPr>
          <p:spPr bwMode="auto">
            <a:xfrm>
              <a:off x="69517" y="63230"/>
              <a:ext cx="19995" cy="3398"/>
            </a:xfrm>
            <a:prstGeom prst="roundRect">
              <a:avLst>
                <a:gd name="adj" fmla="val 16667"/>
              </a:avLst>
            </a:prstGeom>
            <a:solidFill>
              <a:schemeClr val="accent1">
                <a:lumMod val="40000"/>
                <a:lumOff val="60000"/>
              </a:schemeClr>
            </a:solidFill>
            <a:ln w="25400">
              <a:noFill/>
              <a:round/>
              <a:headEnd/>
              <a:tailEnd/>
            </a:ln>
          </p:spPr>
          <p:txBody>
            <a:bodyPr rot="0" vert="horz" wrap="square" lIns="91440" tIns="45720" rIns="91440" bIns="45720" anchor="t" anchorCtr="0" upright="1">
              <a:noAutofit/>
            </a:bodyPr>
            <a:lstStyle/>
            <a:p>
              <a:pPr algn="ctr">
                <a:spcAft>
                  <a:spcPts val="0"/>
                </a:spcAft>
              </a:pPr>
              <a:r>
                <a:rPr lang="es-ES" sz="1200" kern="1200" dirty="0">
                  <a:solidFill>
                    <a:srgbClr val="000000"/>
                  </a:solidFill>
                  <a:effectLst/>
                  <a:latin typeface="Calibri"/>
                  <a:ea typeface="Calibri"/>
                  <a:cs typeface="Times New Roman"/>
                </a:rPr>
                <a:t>Motivar al personal</a:t>
              </a:r>
              <a:endParaRPr lang="es-EC" sz="2000" dirty="0">
                <a:effectLst/>
                <a:latin typeface="Arial"/>
                <a:ea typeface="Calibri"/>
              </a:endParaRPr>
            </a:p>
          </p:txBody>
        </p:sp>
      </p:grpSp>
      <p:pic>
        <p:nvPicPr>
          <p:cNvPr id="54" name="53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cxnSp>
        <p:nvCxnSpPr>
          <p:cNvPr id="57" name="38 Conector recto de flecha"/>
          <p:cNvCxnSpPr>
            <a:cxnSpLocks noChangeShapeType="1"/>
          </p:cNvCxnSpPr>
          <p:nvPr/>
        </p:nvCxnSpPr>
        <p:spPr bwMode="auto">
          <a:xfrm flipV="1">
            <a:off x="2599020" y="4219638"/>
            <a:ext cx="1756956" cy="289482"/>
          </a:xfrm>
          <a:prstGeom prst="straightConnector1">
            <a:avLst/>
          </a:prstGeom>
          <a:noFill/>
          <a:ln w="9525">
            <a:solidFill>
              <a:schemeClr val="accent3">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59" name="26 Conector recto de flecha"/>
          <p:cNvCxnSpPr>
            <a:cxnSpLocks noChangeShapeType="1"/>
            <a:stCxn id="15" idx="0"/>
          </p:cNvCxnSpPr>
          <p:nvPr/>
        </p:nvCxnSpPr>
        <p:spPr bwMode="auto">
          <a:xfrm flipH="1" flipV="1">
            <a:off x="6227143" y="1568021"/>
            <a:ext cx="1680806" cy="288914"/>
          </a:xfrm>
          <a:prstGeom prst="straightConnector1">
            <a:avLst/>
          </a:prstGeom>
          <a:ln>
            <a:headEnd/>
            <a:tailEnd type="arrow" w="med" len="med"/>
          </a:ln>
          <a:extLst/>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65443518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423923"/>
            <a:ext cx="1656184" cy="1492908"/>
          </a:xfrm>
          <a:prstGeom prst="rect">
            <a:avLst/>
          </a:prstGeom>
          <a:noFill/>
          <a:ln>
            <a:noFill/>
          </a:ln>
        </p:spPr>
      </p:pic>
      <p:sp>
        <p:nvSpPr>
          <p:cNvPr id="5" name="4 Rectángulo"/>
          <p:cNvSpPr/>
          <p:nvPr/>
        </p:nvSpPr>
        <p:spPr>
          <a:xfrm>
            <a:off x="6228184" y="5013176"/>
            <a:ext cx="2556284" cy="108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3995936" y="3972992"/>
            <a:ext cx="936104" cy="53612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a:xfrm>
            <a:off x="4463988" y="4241055"/>
            <a:ext cx="4354252" cy="1852241"/>
          </a:xfrm>
        </p:spPr>
        <p:txBody>
          <a:bodyPr/>
          <a:lstStyle/>
          <a:p>
            <a:r>
              <a:rPr lang="es-ES" dirty="0" smtClean="0"/>
              <a:t>CAPÍTULO 6.</a:t>
            </a:r>
            <a:br>
              <a:rPr lang="es-ES" dirty="0" smtClean="0"/>
            </a:br>
            <a:r>
              <a:rPr lang="es-ES" sz="2400" i="1" dirty="0" smtClean="0"/>
              <a:t>Estrategias de Marketing</a:t>
            </a:r>
            <a:endParaRPr lang="es-EC" sz="3200" i="1" dirty="0"/>
          </a:p>
        </p:txBody>
      </p:sp>
    </p:spTree>
    <p:extLst>
      <p:ext uri="{BB962C8B-B14F-4D97-AF65-F5344CB8AC3E}">
        <p14:creationId xmlns:p14="http://schemas.microsoft.com/office/powerpoint/2010/main" val="370366810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91320" y="198438"/>
            <a:ext cx="7269112" cy="1143000"/>
          </a:xfrm>
        </p:spPr>
        <p:txBody>
          <a:bodyPr>
            <a:normAutofit/>
          </a:bodyPr>
          <a:lstStyle/>
          <a:p>
            <a:pPr algn="ctr"/>
            <a:r>
              <a:rPr lang="es-ES" sz="2800" b="1" dirty="0" smtClean="0"/>
              <a:t>ESTRATEGIAS MKT MIX: </a:t>
            </a:r>
            <a:br>
              <a:rPr lang="es-ES" sz="2800" b="1" dirty="0" smtClean="0"/>
            </a:br>
            <a:r>
              <a:rPr lang="es-ES" sz="2800" b="1" dirty="0" smtClean="0"/>
              <a:t>Producto -  </a:t>
            </a:r>
            <a:r>
              <a:rPr lang="es-ES" sz="2800" b="1" i="1" dirty="0" smtClean="0"/>
              <a:t>Refrescamiento de marca</a:t>
            </a:r>
            <a:endParaRPr lang="es-EC" sz="2800" dirty="0"/>
          </a:p>
        </p:txBody>
      </p:sp>
      <p:sp>
        <p:nvSpPr>
          <p:cNvPr id="7" name="6 CuadroTexto"/>
          <p:cNvSpPr txBox="1"/>
          <p:nvPr/>
        </p:nvSpPr>
        <p:spPr>
          <a:xfrm>
            <a:off x="899592" y="2679303"/>
            <a:ext cx="1926880" cy="461665"/>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sz="2400" dirty="0" smtClean="0">
                <a:latin typeface="AR BONNIE" pitchFamily="2" charset="0"/>
              </a:rPr>
              <a:t>Nombre</a:t>
            </a:r>
            <a:endParaRPr lang="es-EC" sz="2400" dirty="0">
              <a:latin typeface="AR BONNIE" pitchFamily="2" charset="0"/>
            </a:endParaRP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856" t="34896" r="2378" b="21591"/>
          <a:stretch/>
        </p:blipFill>
        <p:spPr bwMode="auto">
          <a:xfrm>
            <a:off x="4134256" y="1556792"/>
            <a:ext cx="3145895" cy="1266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CuadroTexto"/>
          <p:cNvSpPr txBox="1"/>
          <p:nvPr/>
        </p:nvSpPr>
        <p:spPr>
          <a:xfrm>
            <a:off x="467544" y="3501008"/>
            <a:ext cx="2711906" cy="461665"/>
          </a:xfrm>
          <a:prstGeom prst="rect">
            <a:avLst/>
          </a:prstGeom>
          <a:solidFill>
            <a:schemeClr val="accent6"/>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sz="2400" dirty="0" smtClean="0">
                <a:solidFill>
                  <a:schemeClr val="accent4"/>
                </a:solidFill>
                <a:latin typeface="AR BONNIE" pitchFamily="2" charset="0"/>
              </a:rPr>
              <a:t>Logotipo</a:t>
            </a:r>
            <a:endParaRPr lang="es-EC" sz="2400" dirty="0">
              <a:solidFill>
                <a:schemeClr val="accent4"/>
              </a:solidFill>
              <a:latin typeface="AR BONNIE" pitchFamily="2" charset="0"/>
            </a:endParaRPr>
          </a:p>
        </p:txBody>
      </p:sp>
      <p:sp>
        <p:nvSpPr>
          <p:cNvPr id="13" name="12 CuadroTexto"/>
          <p:cNvSpPr txBox="1"/>
          <p:nvPr/>
        </p:nvSpPr>
        <p:spPr>
          <a:xfrm>
            <a:off x="844920" y="4335487"/>
            <a:ext cx="1926880" cy="461665"/>
          </a:xfrm>
          <a:prstGeom prst="rect">
            <a:avLst/>
          </a:prstGeom>
          <a:solidFill>
            <a:schemeClr val="bg1">
              <a:lumMod val="5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sz="2400" dirty="0" smtClean="0">
                <a:latin typeface="AR BONNIE" pitchFamily="2" charset="0"/>
              </a:rPr>
              <a:t>SLOGAN</a:t>
            </a:r>
            <a:endParaRPr lang="es-EC" sz="2400" dirty="0">
              <a:latin typeface="AR BONNIE" pitchFamily="2" charset="0"/>
            </a:endParaRPr>
          </a:p>
        </p:txBody>
      </p:sp>
      <p:pic>
        <p:nvPicPr>
          <p:cNvPr id="9" name="8 Imagen" descr="C:\Users\E.J. IZURIETA\Desktop\LOGO IG IMPRENTA TESI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pic>
        <p:nvPicPr>
          <p:cNvPr id="1026" name="Picture 2" descr="C:\Users\Usuario\Desktop\LOGO-IG-IMPRENTA-TESI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928" y="2969808"/>
            <a:ext cx="3520879" cy="34864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5"/>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1940071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63328" y="198438"/>
            <a:ext cx="6765056" cy="1143000"/>
          </a:xfrm>
        </p:spPr>
        <p:txBody>
          <a:bodyPr>
            <a:noAutofit/>
          </a:bodyPr>
          <a:lstStyle/>
          <a:p>
            <a:pPr algn="ctr"/>
            <a:r>
              <a:rPr lang="es-ES" sz="3200" b="1" dirty="0" smtClean="0"/>
              <a:t>ESTRATEGIAS Y PROGRAMAS </a:t>
            </a:r>
            <a:r>
              <a:rPr lang="es-ES" sz="2800" b="1" dirty="0" smtClean="0"/>
              <a:t>MKT MIX: </a:t>
            </a:r>
            <a:r>
              <a:rPr lang="es-ES" sz="2800" b="1" i="1" dirty="0" smtClean="0"/>
              <a:t>Producto</a:t>
            </a:r>
            <a:endParaRPr lang="es-EC" sz="2800" dirty="0"/>
          </a:p>
        </p:txBody>
      </p:sp>
      <p:pic>
        <p:nvPicPr>
          <p:cNvPr id="5" name="4 Imagen"/>
          <p:cNvPicPr/>
          <p:nvPr/>
        </p:nvPicPr>
        <p:blipFill>
          <a:blip r:embed="rId2" cstate="print"/>
          <a:srcRect/>
          <a:stretch>
            <a:fillRect/>
          </a:stretch>
        </p:blipFill>
        <p:spPr bwMode="auto">
          <a:xfrm>
            <a:off x="395536" y="1772816"/>
            <a:ext cx="8496944" cy="3456384"/>
          </a:xfrm>
          <a:prstGeom prst="rect">
            <a:avLst/>
          </a:prstGeom>
          <a:noFill/>
          <a:ln w="9525">
            <a:solidFill>
              <a:schemeClr val="tx1"/>
            </a:solidFill>
            <a:miter lim="800000"/>
            <a:headEnd/>
            <a:tailEnd/>
          </a:ln>
        </p:spPr>
      </p:pic>
      <p:pic>
        <p:nvPicPr>
          <p:cNvPr id="6" name="5 Imagen" descr="C:\Users\E.J. IZURIETA\Desktop\LOGO IG IMPRENTA TESI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spTree>
    <p:extLst>
      <p:ext uri="{BB962C8B-B14F-4D97-AF65-F5344CB8AC3E}">
        <p14:creationId xmlns:p14="http://schemas.microsoft.com/office/powerpoint/2010/main" val="232559374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63328" y="198438"/>
            <a:ext cx="6765056" cy="1143000"/>
          </a:xfrm>
        </p:spPr>
        <p:txBody>
          <a:bodyPr>
            <a:noAutofit/>
          </a:bodyPr>
          <a:lstStyle/>
          <a:p>
            <a:pPr algn="ctr"/>
            <a:r>
              <a:rPr lang="es-ES" sz="3200" b="1" dirty="0" smtClean="0"/>
              <a:t>ESTRATEGIAS Y PROGRAMAS </a:t>
            </a:r>
            <a:r>
              <a:rPr lang="es-ES" sz="2800" b="1" dirty="0" smtClean="0"/>
              <a:t>MKT MIX: </a:t>
            </a:r>
            <a:r>
              <a:rPr lang="es-ES" sz="2800" b="1" i="1" dirty="0" smtClean="0"/>
              <a:t>Producto</a:t>
            </a:r>
            <a:endParaRPr lang="es-EC" sz="2800" dirty="0"/>
          </a:p>
        </p:txBody>
      </p:sp>
      <p:pic>
        <p:nvPicPr>
          <p:cNvPr id="6" name="5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graphicFrame>
        <p:nvGraphicFramePr>
          <p:cNvPr id="4" name="3 Tabla"/>
          <p:cNvGraphicFramePr>
            <a:graphicFrameLocks noGrp="1"/>
          </p:cNvGraphicFramePr>
          <p:nvPr>
            <p:extLst>
              <p:ext uri="{D42A27DB-BD31-4B8C-83A1-F6EECF244321}">
                <p14:modId xmlns:p14="http://schemas.microsoft.com/office/powerpoint/2010/main" val="3847755662"/>
              </p:ext>
            </p:extLst>
          </p:nvPr>
        </p:nvGraphicFramePr>
        <p:xfrm>
          <a:off x="749309" y="1484784"/>
          <a:ext cx="7927146" cy="4752526"/>
        </p:xfrm>
        <a:graphic>
          <a:graphicData uri="http://schemas.openxmlformats.org/drawingml/2006/table">
            <a:tbl>
              <a:tblPr>
                <a:tableStyleId>{5C22544A-7EE6-4342-B048-85BDC9FD1C3A}</a:tableStyleId>
              </a:tblPr>
              <a:tblGrid>
                <a:gridCol w="2642382"/>
                <a:gridCol w="2642382"/>
                <a:gridCol w="2642382"/>
              </a:tblGrid>
              <a:tr h="328427">
                <a:tc>
                  <a:txBody>
                    <a:bodyPr/>
                    <a:lstStyle/>
                    <a:p>
                      <a:pPr algn="ctr" fontAlgn="ctr"/>
                      <a:r>
                        <a:rPr lang="es-ES" sz="1800" b="1" u="none" strike="noStrike" dirty="0">
                          <a:solidFill>
                            <a:srgbClr val="FFFFFF"/>
                          </a:solidFill>
                          <a:effectLst/>
                        </a:rPr>
                        <a:t>OBJETIVO</a:t>
                      </a:r>
                      <a:endParaRPr lang="es-ES" sz="1800" b="1" i="0" u="none" strike="noStrike" dirty="0">
                        <a:solidFill>
                          <a:srgbClr val="FFFFFF"/>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chemeClr val="bg1">
                        <a:lumMod val="50000"/>
                      </a:schemeClr>
                    </a:solidFill>
                  </a:tcPr>
                </a:tc>
                <a:tc>
                  <a:txBody>
                    <a:bodyPr/>
                    <a:lstStyle/>
                    <a:p>
                      <a:pPr algn="ctr" fontAlgn="ctr"/>
                      <a:r>
                        <a:rPr lang="es-ES" sz="1800" b="1" u="none" strike="noStrike" dirty="0">
                          <a:solidFill>
                            <a:srgbClr val="FFFFFF"/>
                          </a:solidFill>
                          <a:effectLst/>
                        </a:rPr>
                        <a:t>ESTRATEGIAS</a:t>
                      </a:r>
                      <a:endParaRPr lang="es-ES" sz="1800" b="1" i="0" u="none" strike="noStrike" dirty="0">
                        <a:solidFill>
                          <a:srgbClr val="FFFFFF"/>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chemeClr val="bg1">
                        <a:lumMod val="50000"/>
                      </a:schemeClr>
                    </a:solidFill>
                  </a:tcPr>
                </a:tc>
                <a:tc>
                  <a:txBody>
                    <a:bodyPr/>
                    <a:lstStyle/>
                    <a:p>
                      <a:pPr algn="ctr" fontAlgn="ctr"/>
                      <a:r>
                        <a:rPr lang="es-ES" sz="1800" b="1" u="none" strike="noStrike" dirty="0">
                          <a:solidFill>
                            <a:srgbClr val="FFFFFF"/>
                          </a:solidFill>
                          <a:effectLst/>
                        </a:rPr>
                        <a:t>PROYECTO</a:t>
                      </a:r>
                      <a:endParaRPr lang="es-ES" sz="1800" b="1" i="0" u="none" strike="noStrike" dirty="0">
                        <a:solidFill>
                          <a:srgbClr val="FFFFFF"/>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chemeClr val="bg1">
                        <a:lumMod val="50000"/>
                      </a:schemeClr>
                    </a:solidFill>
                  </a:tcPr>
                </a:tc>
              </a:tr>
              <a:tr h="946641">
                <a:tc rowSpan="2">
                  <a:txBody>
                    <a:bodyPr/>
                    <a:lstStyle/>
                    <a:p>
                      <a:pPr algn="ctr" fontAlgn="ctr"/>
                      <a:r>
                        <a:rPr lang="es-ES" sz="1400" u="none" strike="noStrike" dirty="0">
                          <a:effectLst/>
                        </a:rPr>
                        <a:t>Fortalecimiento marca </a:t>
                      </a:r>
                      <a:endParaRPr lang="es-ES" sz="1400" u="none" strike="noStrike" dirty="0" smtClean="0">
                        <a:effectLst/>
                      </a:endParaRPr>
                    </a:p>
                    <a:p>
                      <a:pPr algn="ctr" fontAlgn="ctr"/>
                      <a:r>
                        <a:rPr lang="es-ES" sz="1400" u="none" strike="noStrike" dirty="0" smtClean="0">
                          <a:effectLst/>
                        </a:rPr>
                        <a:t>comercial</a:t>
                      </a:r>
                      <a:endParaRPr lang="es-ES" sz="14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chemeClr val="bg2">
                        <a:lumMod val="20000"/>
                        <a:lumOff val="80000"/>
                      </a:schemeClr>
                    </a:solidFill>
                  </a:tcPr>
                </a:tc>
                <a:tc>
                  <a:txBody>
                    <a:bodyPr/>
                    <a:lstStyle/>
                    <a:p>
                      <a:pPr algn="ctr" fontAlgn="ctr"/>
                      <a:r>
                        <a:rPr lang="es-ES" sz="1400" u="none" strike="noStrike" dirty="0">
                          <a:effectLst/>
                        </a:rPr>
                        <a:t>Refrescamiento de </a:t>
                      </a:r>
                      <a:endParaRPr lang="es-ES" sz="1400" u="none" strike="noStrike" dirty="0" smtClean="0">
                        <a:effectLst/>
                      </a:endParaRPr>
                    </a:p>
                    <a:p>
                      <a:pPr algn="ctr" fontAlgn="ctr"/>
                      <a:r>
                        <a:rPr lang="es-ES" sz="1400" u="none" strike="noStrike" dirty="0" smtClean="0">
                          <a:effectLst/>
                        </a:rPr>
                        <a:t>marca </a:t>
                      </a:r>
                      <a:r>
                        <a:rPr lang="es-ES" sz="1400" u="none" strike="noStrike" dirty="0">
                          <a:effectLst/>
                        </a:rPr>
                        <a:t>actual</a:t>
                      </a:r>
                      <a:endParaRPr lang="es-ES" sz="14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chemeClr val="bg2">
                        <a:lumMod val="20000"/>
                        <a:lumOff val="80000"/>
                      </a:schemeClr>
                    </a:solidFill>
                  </a:tcPr>
                </a:tc>
                <a:tc>
                  <a:txBody>
                    <a:bodyPr/>
                    <a:lstStyle/>
                    <a:p>
                      <a:pPr algn="ctr" fontAlgn="ctr"/>
                      <a:r>
                        <a:rPr lang="es-ES" sz="1400" u="none" strike="noStrike" dirty="0">
                          <a:effectLst/>
                        </a:rPr>
                        <a:t>Refrescamiento de marca IG Imprenta</a:t>
                      </a:r>
                      <a:endParaRPr lang="es-ES" sz="14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chemeClr val="bg2">
                        <a:lumMod val="20000"/>
                        <a:lumOff val="80000"/>
                      </a:schemeClr>
                    </a:solidFill>
                  </a:tcPr>
                </a:tc>
              </a:tr>
              <a:tr h="637535">
                <a:tc vMerge="1">
                  <a:txBody>
                    <a:bodyPr/>
                    <a:lstStyle/>
                    <a:p>
                      <a:endParaRPr lang="es-ES"/>
                    </a:p>
                  </a:txBody>
                  <a:tcPr/>
                </a:tc>
                <a:tc>
                  <a:txBody>
                    <a:bodyPr/>
                    <a:lstStyle/>
                    <a:p>
                      <a:pPr algn="ctr" fontAlgn="ctr"/>
                      <a:r>
                        <a:rPr lang="es-ES" sz="1400" u="none" strike="noStrike" dirty="0">
                          <a:effectLst/>
                        </a:rPr>
                        <a:t>Elaboración Manual de </a:t>
                      </a:r>
                      <a:endParaRPr lang="es-ES" sz="1400" u="none" strike="noStrike" dirty="0" smtClean="0">
                        <a:effectLst/>
                      </a:endParaRPr>
                    </a:p>
                    <a:p>
                      <a:pPr algn="ctr" fontAlgn="ctr"/>
                      <a:r>
                        <a:rPr lang="es-ES" sz="1400" u="none" strike="noStrike" dirty="0" smtClean="0">
                          <a:effectLst/>
                        </a:rPr>
                        <a:t>marca</a:t>
                      </a:r>
                      <a:endParaRPr lang="es-ES" sz="14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chemeClr val="bg2">
                        <a:lumMod val="20000"/>
                        <a:lumOff val="80000"/>
                      </a:schemeClr>
                    </a:solidFill>
                  </a:tcPr>
                </a:tc>
                <a:tc>
                  <a:txBody>
                    <a:bodyPr/>
                    <a:lstStyle/>
                    <a:p>
                      <a:pPr algn="ctr" fontAlgn="ctr"/>
                      <a:r>
                        <a:rPr lang="es-ES" sz="1400" u="none" strike="noStrike" dirty="0">
                          <a:effectLst/>
                        </a:rPr>
                        <a:t>Manual de Marca </a:t>
                      </a:r>
                      <a:endParaRPr lang="es-ES" sz="1400" u="none" strike="noStrike" dirty="0" smtClean="0">
                        <a:effectLst/>
                      </a:endParaRPr>
                    </a:p>
                    <a:p>
                      <a:pPr algn="ctr" fontAlgn="ctr"/>
                      <a:r>
                        <a:rPr lang="es-ES" sz="1400" u="none" strike="noStrike" dirty="0" smtClean="0">
                          <a:effectLst/>
                        </a:rPr>
                        <a:t>IG </a:t>
                      </a:r>
                      <a:r>
                        <a:rPr lang="es-ES" sz="1400" u="none" strike="noStrike" dirty="0">
                          <a:effectLst/>
                        </a:rPr>
                        <a:t>IMPRENTA</a:t>
                      </a:r>
                      <a:endParaRPr lang="es-ES" sz="14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chemeClr val="bg2">
                        <a:lumMod val="20000"/>
                        <a:lumOff val="80000"/>
                      </a:schemeClr>
                    </a:solidFill>
                  </a:tcPr>
                </a:tc>
              </a:tr>
              <a:tr h="946641">
                <a:tc rowSpan="3">
                  <a:txBody>
                    <a:bodyPr/>
                    <a:lstStyle/>
                    <a:p>
                      <a:pPr algn="ctr" fontAlgn="ctr"/>
                      <a:r>
                        <a:rPr lang="es-ES" sz="1400" u="none" strike="noStrike" dirty="0">
                          <a:effectLst/>
                        </a:rPr>
                        <a:t>Estrategias Crecimiento Intensivo</a:t>
                      </a:r>
                      <a:endParaRPr lang="es-ES" sz="14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chemeClr val="bg2">
                        <a:lumMod val="20000"/>
                        <a:lumOff val="80000"/>
                      </a:schemeClr>
                    </a:solidFill>
                  </a:tcPr>
                </a:tc>
                <a:tc rowSpan="3">
                  <a:txBody>
                    <a:bodyPr/>
                    <a:lstStyle/>
                    <a:p>
                      <a:pPr algn="ctr" fontAlgn="ctr"/>
                      <a:r>
                        <a:rPr lang="es-ES" sz="1400" u="none" strike="noStrike" dirty="0">
                          <a:effectLst/>
                        </a:rPr>
                        <a:t>Desarrollo de Productos</a:t>
                      </a:r>
                      <a:endParaRPr lang="es-ES" sz="14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chemeClr val="bg2">
                        <a:lumMod val="20000"/>
                        <a:lumOff val="80000"/>
                      </a:schemeClr>
                    </a:solidFill>
                  </a:tcPr>
                </a:tc>
                <a:tc>
                  <a:txBody>
                    <a:bodyPr/>
                    <a:lstStyle/>
                    <a:p>
                      <a:pPr algn="ctr" fontAlgn="ctr"/>
                      <a:r>
                        <a:rPr lang="es-ES" sz="1400" u="none" strike="noStrike" dirty="0">
                          <a:effectLst/>
                        </a:rPr>
                        <a:t>Desarrollo de productos de tarjetería fina</a:t>
                      </a:r>
                      <a:endParaRPr lang="es-ES" sz="14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chemeClr val="bg2">
                        <a:lumMod val="20000"/>
                        <a:lumOff val="80000"/>
                      </a:schemeClr>
                    </a:solidFill>
                  </a:tcPr>
                </a:tc>
              </a:tr>
              <a:tr h="946641">
                <a:tc vMerge="1">
                  <a:txBody>
                    <a:bodyPr/>
                    <a:lstStyle/>
                    <a:p>
                      <a:endParaRPr lang="es-ES"/>
                    </a:p>
                  </a:txBody>
                  <a:tcPr/>
                </a:tc>
                <a:tc vMerge="1">
                  <a:txBody>
                    <a:bodyPr/>
                    <a:lstStyle/>
                    <a:p>
                      <a:endParaRPr lang="es-ES"/>
                    </a:p>
                  </a:txBody>
                  <a:tcPr/>
                </a:tc>
                <a:tc>
                  <a:txBody>
                    <a:bodyPr/>
                    <a:lstStyle/>
                    <a:p>
                      <a:pPr algn="ctr" fontAlgn="ctr"/>
                      <a:r>
                        <a:rPr lang="es-ES" sz="1400" u="none" strike="noStrike" dirty="0">
                          <a:effectLst/>
                        </a:rPr>
                        <a:t>Desarrollo de productos de packaging</a:t>
                      </a:r>
                      <a:endParaRPr lang="es-ES" sz="14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chemeClr val="bg2">
                        <a:lumMod val="20000"/>
                        <a:lumOff val="80000"/>
                      </a:schemeClr>
                    </a:solidFill>
                  </a:tcPr>
                </a:tc>
              </a:tr>
              <a:tr h="946641">
                <a:tc vMerge="1">
                  <a:txBody>
                    <a:bodyPr/>
                    <a:lstStyle/>
                    <a:p>
                      <a:endParaRPr lang="es-ES"/>
                    </a:p>
                  </a:txBody>
                  <a:tcPr/>
                </a:tc>
                <a:tc vMerge="1">
                  <a:txBody>
                    <a:bodyPr/>
                    <a:lstStyle/>
                    <a:p>
                      <a:endParaRPr lang="es-ES"/>
                    </a:p>
                  </a:txBody>
                  <a:tcPr/>
                </a:tc>
                <a:tc>
                  <a:txBody>
                    <a:bodyPr/>
                    <a:lstStyle/>
                    <a:p>
                      <a:pPr algn="ctr" fontAlgn="ctr"/>
                      <a:r>
                        <a:rPr lang="es-ES" sz="1400" u="none" strike="noStrike" dirty="0">
                          <a:effectLst/>
                        </a:rPr>
                        <a:t>Desarrollo de servicio </a:t>
                      </a:r>
                      <a:r>
                        <a:rPr lang="es-ES" sz="1400" u="none" strike="noStrike" dirty="0" smtClean="0">
                          <a:effectLst/>
                        </a:rPr>
                        <a:t>asesoría </a:t>
                      </a:r>
                      <a:r>
                        <a:rPr lang="es-ES" sz="1400" u="none" strike="noStrike" dirty="0">
                          <a:effectLst/>
                        </a:rPr>
                        <a:t>en diseño</a:t>
                      </a:r>
                      <a:endParaRPr lang="es-ES" sz="14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chemeClr val="bg2">
                        <a:lumMod val="20000"/>
                        <a:lumOff val="80000"/>
                      </a:schemeClr>
                    </a:solidFill>
                  </a:tcPr>
                </a:tc>
              </a:tr>
            </a:tbl>
          </a:graphicData>
        </a:graphic>
      </p:graphicFrame>
    </p:spTree>
    <p:extLst>
      <p:ext uri="{BB962C8B-B14F-4D97-AF65-F5344CB8AC3E}">
        <p14:creationId xmlns:p14="http://schemas.microsoft.com/office/powerpoint/2010/main" val="338734080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Autofit/>
          </a:bodyPr>
          <a:lstStyle/>
          <a:p>
            <a:pPr algn="ctr"/>
            <a:r>
              <a:rPr lang="es-ES" sz="2800" b="1" dirty="0" smtClean="0"/>
              <a:t>ESTRATEGIAS Y PROGRAMAS </a:t>
            </a:r>
            <a:br>
              <a:rPr lang="es-ES" sz="2800" b="1" dirty="0" smtClean="0"/>
            </a:br>
            <a:r>
              <a:rPr lang="es-ES" sz="2800" b="1" dirty="0" smtClean="0"/>
              <a:t>MKT MIX: </a:t>
            </a:r>
            <a:r>
              <a:rPr lang="es-ES" sz="2800" b="1" i="1" dirty="0" smtClean="0"/>
              <a:t>Promoción</a:t>
            </a:r>
            <a:endParaRPr lang="es-EC" sz="2800" dirty="0"/>
          </a:p>
        </p:txBody>
      </p:sp>
      <p:pic>
        <p:nvPicPr>
          <p:cNvPr id="5" name="4 Imagen"/>
          <p:cNvPicPr/>
          <p:nvPr/>
        </p:nvPicPr>
        <p:blipFill>
          <a:blip r:embed="rId2" cstate="print"/>
          <a:srcRect/>
          <a:stretch>
            <a:fillRect/>
          </a:stretch>
        </p:blipFill>
        <p:spPr bwMode="auto">
          <a:xfrm>
            <a:off x="1526282" y="1196752"/>
            <a:ext cx="6502102" cy="5528691"/>
          </a:xfrm>
          <a:prstGeom prst="rect">
            <a:avLst/>
          </a:prstGeom>
          <a:noFill/>
          <a:ln w="9525">
            <a:solidFill>
              <a:schemeClr val="tx1"/>
            </a:solidFill>
            <a:miter lim="800000"/>
            <a:headEnd/>
            <a:tailEnd/>
          </a:ln>
        </p:spPr>
      </p:pic>
      <p:pic>
        <p:nvPicPr>
          <p:cNvPr id="4" name="3 Imagen" descr="C:\Users\E.J. IZURIETA\Desktop\LOGO IG IMPRENTA TESI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spTree>
    <p:extLst>
      <p:ext uri="{BB962C8B-B14F-4D97-AF65-F5344CB8AC3E}">
        <p14:creationId xmlns:p14="http://schemas.microsoft.com/office/powerpoint/2010/main" val="236262982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Autofit/>
          </a:bodyPr>
          <a:lstStyle/>
          <a:p>
            <a:pPr algn="ctr"/>
            <a:r>
              <a:rPr lang="es-ES" sz="2800" b="1" dirty="0" smtClean="0"/>
              <a:t>ESTRATEGIAS Y PROGRAMAS </a:t>
            </a:r>
            <a:br>
              <a:rPr lang="es-ES" sz="2800" b="1" dirty="0" smtClean="0"/>
            </a:br>
            <a:r>
              <a:rPr lang="es-ES" sz="2800" b="1" dirty="0" smtClean="0"/>
              <a:t>MKT MIX: </a:t>
            </a:r>
            <a:r>
              <a:rPr lang="es-ES" sz="2800" b="1" i="1" dirty="0" smtClean="0"/>
              <a:t>Promoción</a:t>
            </a:r>
            <a:endParaRPr lang="es-EC" sz="2800" dirty="0"/>
          </a:p>
        </p:txBody>
      </p:sp>
      <p:pic>
        <p:nvPicPr>
          <p:cNvPr id="4" name="3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graphicFrame>
        <p:nvGraphicFramePr>
          <p:cNvPr id="6" name="5 Tabla"/>
          <p:cNvGraphicFramePr>
            <a:graphicFrameLocks noGrp="1"/>
          </p:cNvGraphicFramePr>
          <p:nvPr>
            <p:extLst>
              <p:ext uri="{D42A27DB-BD31-4B8C-83A1-F6EECF244321}">
                <p14:modId xmlns:p14="http://schemas.microsoft.com/office/powerpoint/2010/main" val="2714593763"/>
              </p:ext>
            </p:extLst>
          </p:nvPr>
        </p:nvGraphicFramePr>
        <p:xfrm>
          <a:off x="971600" y="1412776"/>
          <a:ext cx="7632849" cy="4968551"/>
        </p:xfrm>
        <a:graphic>
          <a:graphicData uri="http://schemas.openxmlformats.org/drawingml/2006/table">
            <a:tbl>
              <a:tblPr>
                <a:tableStyleId>{5C22544A-7EE6-4342-B048-85BDC9FD1C3A}</a:tableStyleId>
              </a:tblPr>
              <a:tblGrid>
                <a:gridCol w="2497513"/>
                <a:gridCol w="2637823"/>
                <a:gridCol w="2497513"/>
              </a:tblGrid>
              <a:tr h="301662">
                <a:tc>
                  <a:txBody>
                    <a:bodyPr/>
                    <a:lstStyle/>
                    <a:p>
                      <a:pPr algn="ctr" fontAlgn="ctr"/>
                      <a:r>
                        <a:rPr lang="es-ES" sz="1800" b="1" u="none" strike="noStrike" dirty="0">
                          <a:solidFill>
                            <a:srgbClr val="FFFFFF"/>
                          </a:solidFill>
                          <a:effectLst/>
                        </a:rPr>
                        <a:t>OBJETIVO</a:t>
                      </a:r>
                      <a:endParaRPr lang="es-ES" sz="1800" b="1" i="0" u="none" strike="noStrike" dirty="0">
                        <a:solidFill>
                          <a:srgbClr val="FFFFFF"/>
                        </a:solidFill>
                        <a:effectLst/>
                        <a:latin typeface="Times New Roman"/>
                      </a:endParaRPr>
                    </a:p>
                  </a:txBody>
                  <a:tcPr marL="9525" marR="9525" marT="9525" marB="0" anchor="ctr">
                    <a:cell3D prstMaterial="dkEdge">
                      <a:bevel w="77470" h="12700" prst="softRound"/>
                      <a:lightRig rig="flood" dir="t"/>
                    </a:cell3D>
                    <a:solidFill>
                      <a:schemeClr val="accent6"/>
                    </a:solidFill>
                  </a:tcPr>
                </a:tc>
                <a:tc>
                  <a:txBody>
                    <a:bodyPr/>
                    <a:lstStyle/>
                    <a:p>
                      <a:pPr algn="ctr" fontAlgn="ctr"/>
                      <a:r>
                        <a:rPr lang="es-ES" sz="1800" b="1" u="none" strike="noStrike" dirty="0">
                          <a:solidFill>
                            <a:srgbClr val="FFFFFF"/>
                          </a:solidFill>
                          <a:effectLst/>
                        </a:rPr>
                        <a:t>ESTRATEGIAS</a:t>
                      </a:r>
                      <a:endParaRPr lang="es-ES" sz="1800" b="1" i="0" u="none" strike="noStrike" dirty="0">
                        <a:solidFill>
                          <a:srgbClr val="FFFFFF"/>
                        </a:solidFill>
                        <a:effectLst/>
                        <a:latin typeface="Times New Roman"/>
                      </a:endParaRPr>
                    </a:p>
                  </a:txBody>
                  <a:tcPr marL="9525" marR="9525" marT="9525" marB="0" anchor="ctr">
                    <a:cell3D prstMaterial="dkEdge">
                      <a:bevel w="77470" h="12700" prst="softRound"/>
                      <a:lightRig rig="flood" dir="t"/>
                    </a:cell3D>
                    <a:solidFill>
                      <a:schemeClr val="accent6"/>
                    </a:solidFill>
                  </a:tcPr>
                </a:tc>
                <a:tc>
                  <a:txBody>
                    <a:bodyPr/>
                    <a:lstStyle/>
                    <a:p>
                      <a:pPr algn="ctr" fontAlgn="ctr"/>
                      <a:r>
                        <a:rPr lang="es-ES" sz="1800" b="1" u="none" strike="noStrike" dirty="0">
                          <a:solidFill>
                            <a:srgbClr val="FFFFFF"/>
                          </a:solidFill>
                          <a:effectLst/>
                        </a:rPr>
                        <a:t>PROYECTO</a:t>
                      </a:r>
                      <a:endParaRPr lang="es-ES" sz="1800" b="1" i="0" u="none" strike="noStrike" dirty="0">
                        <a:solidFill>
                          <a:srgbClr val="FFFFFF"/>
                        </a:solidFill>
                        <a:effectLst/>
                        <a:latin typeface="Times New Roman"/>
                      </a:endParaRPr>
                    </a:p>
                  </a:txBody>
                  <a:tcPr marL="9525" marR="9525" marT="9525" marB="0" anchor="ctr">
                    <a:cell3D prstMaterial="dkEdge">
                      <a:bevel w="77470" h="12700" prst="softRound"/>
                      <a:lightRig rig="flood" dir="t"/>
                    </a:cell3D>
                    <a:solidFill>
                      <a:schemeClr val="accent6"/>
                    </a:solidFill>
                  </a:tcPr>
                </a:tc>
              </a:tr>
              <a:tr h="585579">
                <a:tc rowSpan="5">
                  <a:txBody>
                    <a:bodyPr/>
                    <a:lstStyle/>
                    <a:p>
                      <a:pPr algn="ctr" fontAlgn="ctr"/>
                      <a:r>
                        <a:rPr lang="es-ES" sz="1600" u="none" strike="noStrike" dirty="0">
                          <a:effectLst/>
                        </a:rPr>
                        <a:t>Posicionar la marca IG Imprenta a </a:t>
                      </a:r>
                      <a:r>
                        <a:rPr lang="es-ES" sz="1600" u="none" strike="noStrike" dirty="0" smtClean="0">
                          <a:effectLst/>
                        </a:rPr>
                        <a:t>través </a:t>
                      </a:r>
                      <a:r>
                        <a:rPr lang="es-ES" sz="1600" u="none" strike="noStrike" dirty="0">
                          <a:effectLst/>
                        </a:rPr>
                        <a:t>de medios publicitarios</a:t>
                      </a:r>
                      <a:endParaRPr lang="es-ES" sz="1600" b="0" i="0" u="none" strike="noStrike" dirty="0">
                        <a:solidFill>
                          <a:srgbClr val="000000"/>
                        </a:solidFill>
                        <a:effectLst/>
                        <a:latin typeface="Times New Roman"/>
                      </a:endParaRPr>
                    </a:p>
                  </a:txBody>
                  <a:tcPr marL="9525" marR="9525" marT="9525" marB="0" anchor="ctr">
                    <a:cell3D prstMaterial="dkEdge">
                      <a:bevel w="77470" h="12700" prst="softRound"/>
                      <a:lightRig rig="flood" dir="t"/>
                    </a:cell3D>
                    <a:solidFill>
                      <a:schemeClr val="accent6">
                        <a:lumMod val="20000"/>
                        <a:lumOff val="80000"/>
                      </a:schemeClr>
                    </a:solidFill>
                  </a:tcPr>
                </a:tc>
                <a:tc>
                  <a:txBody>
                    <a:bodyPr/>
                    <a:lstStyle/>
                    <a:p>
                      <a:pPr algn="ctr" fontAlgn="ctr"/>
                      <a:r>
                        <a:rPr lang="es-ES" sz="1600" u="none" strike="noStrike" dirty="0">
                          <a:effectLst/>
                        </a:rPr>
                        <a:t>Publicidad Tradicional</a:t>
                      </a:r>
                      <a:endParaRPr lang="es-ES" sz="1600" b="0" i="0" u="none" strike="noStrike" dirty="0">
                        <a:solidFill>
                          <a:srgbClr val="000000"/>
                        </a:solidFill>
                        <a:effectLst/>
                        <a:latin typeface="Times New Roman"/>
                      </a:endParaRPr>
                    </a:p>
                  </a:txBody>
                  <a:tcPr marL="9525" marR="9525" marT="9525" marB="0" anchor="ctr">
                    <a:cell3D prstMaterial="dkEdge">
                      <a:bevel w="77470" h="12700" prst="softRound"/>
                      <a:lightRig rig="flood" dir="t"/>
                    </a:cell3D>
                    <a:solidFill>
                      <a:schemeClr val="accent6">
                        <a:lumMod val="20000"/>
                        <a:lumOff val="80000"/>
                      </a:schemeClr>
                    </a:solidFill>
                  </a:tcPr>
                </a:tc>
                <a:tc>
                  <a:txBody>
                    <a:bodyPr/>
                    <a:lstStyle/>
                    <a:p>
                      <a:pPr algn="ctr" fontAlgn="ctr"/>
                      <a:r>
                        <a:rPr lang="es-ES" sz="1600" u="none" strike="noStrike" dirty="0">
                          <a:effectLst/>
                        </a:rPr>
                        <a:t>Guía telefónica</a:t>
                      </a:r>
                      <a:endParaRPr lang="es-ES" sz="1600" b="0" i="0" u="none" strike="noStrike" dirty="0">
                        <a:solidFill>
                          <a:srgbClr val="000000"/>
                        </a:solidFill>
                        <a:effectLst/>
                        <a:latin typeface="Times New Roman"/>
                      </a:endParaRPr>
                    </a:p>
                  </a:txBody>
                  <a:tcPr marL="9525" marR="9525" marT="9525" marB="0" anchor="ctr">
                    <a:cell3D prstMaterial="dkEdge">
                      <a:bevel w="77470" h="12700" prst="softRound"/>
                      <a:lightRig rig="flood" dir="t"/>
                    </a:cell3D>
                    <a:solidFill>
                      <a:schemeClr val="accent6">
                        <a:lumMod val="20000"/>
                        <a:lumOff val="80000"/>
                      </a:schemeClr>
                    </a:solidFill>
                  </a:tcPr>
                </a:tc>
              </a:tr>
              <a:tr h="585579">
                <a:tc vMerge="1">
                  <a:txBody>
                    <a:bodyPr/>
                    <a:lstStyle/>
                    <a:p>
                      <a:endParaRPr lang="es-ES"/>
                    </a:p>
                  </a:txBody>
                  <a:tcPr/>
                </a:tc>
                <a:tc rowSpan="4">
                  <a:txBody>
                    <a:bodyPr/>
                    <a:lstStyle/>
                    <a:p>
                      <a:pPr algn="ctr" fontAlgn="ctr"/>
                      <a:r>
                        <a:rPr lang="es-ES" sz="1600" u="none" strike="noStrike" dirty="0">
                          <a:effectLst/>
                        </a:rPr>
                        <a:t>Publicidad BTL</a:t>
                      </a:r>
                      <a:endParaRPr lang="es-ES" sz="1600" b="0" i="0" u="none" strike="noStrike" dirty="0">
                        <a:solidFill>
                          <a:srgbClr val="000000"/>
                        </a:solidFill>
                        <a:effectLst/>
                        <a:latin typeface="Times New Roman"/>
                      </a:endParaRPr>
                    </a:p>
                  </a:txBody>
                  <a:tcPr marL="9525" marR="9525" marT="9525" marB="0" anchor="ctr">
                    <a:cell3D prstMaterial="dkEdge">
                      <a:bevel w="77470" h="12700" prst="softRound"/>
                      <a:lightRig rig="flood" dir="t"/>
                    </a:cell3D>
                    <a:solidFill>
                      <a:schemeClr val="accent6">
                        <a:lumMod val="20000"/>
                        <a:lumOff val="80000"/>
                      </a:schemeClr>
                    </a:solidFill>
                  </a:tcPr>
                </a:tc>
                <a:tc>
                  <a:txBody>
                    <a:bodyPr/>
                    <a:lstStyle/>
                    <a:p>
                      <a:pPr algn="ctr" fontAlgn="ctr"/>
                      <a:r>
                        <a:rPr lang="es-ES" sz="1600" u="none" strike="noStrike" dirty="0">
                          <a:effectLst/>
                        </a:rPr>
                        <a:t>Página de internet IG Imprenta</a:t>
                      </a:r>
                      <a:endParaRPr lang="es-ES" sz="1600" b="0" i="0" u="none" strike="noStrike" dirty="0">
                        <a:solidFill>
                          <a:srgbClr val="000000"/>
                        </a:solidFill>
                        <a:effectLst/>
                        <a:latin typeface="Times New Roman"/>
                      </a:endParaRPr>
                    </a:p>
                  </a:txBody>
                  <a:tcPr marL="9525" marR="9525" marT="9525" marB="0" anchor="ctr">
                    <a:cell3D prstMaterial="dkEdge">
                      <a:bevel w="77470" h="12700" prst="softRound"/>
                      <a:lightRig rig="flood" dir="t"/>
                    </a:cell3D>
                    <a:solidFill>
                      <a:schemeClr val="accent6">
                        <a:lumMod val="20000"/>
                        <a:lumOff val="80000"/>
                      </a:schemeClr>
                    </a:solidFill>
                  </a:tcPr>
                </a:tc>
              </a:tr>
              <a:tr h="585579">
                <a:tc vMerge="1">
                  <a:txBody>
                    <a:bodyPr/>
                    <a:lstStyle/>
                    <a:p>
                      <a:endParaRPr lang="es-ES"/>
                    </a:p>
                  </a:txBody>
                  <a:tcPr/>
                </a:tc>
                <a:tc vMerge="1">
                  <a:txBody>
                    <a:bodyPr/>
                    <a:lstStyle/>
                    <a:p>
                      <a:endParaRPr lang="es-ES"/>
                    </a:p>
                  </a:txBody>
                  <a:tcPr/>
                </a:tc>
                <a:tc>
                  <a:txBody>
                    <a:bodyPr/>
                    <a:lstStyle/>
                    <a:p>
                      <a:pPr algn="ctr" fontAlgn="ctr"/>
                      <a:r>
                        <a:rPr lang="es-ES" sz="1600" u="none" strike="noStrike" dirty="0">
                          <a:effectLst/>
                        </a:rPr>
                        <a:t>Banners publicitarios</a:t>
                      </a:r>
                      <a:endParaRPr lang="es-ES" sz="1600" b="0" i="0" u="none" strike="noStrike" dirty="0">
                        <a:solidFill>
                          <a:srgbClr val="000000"/>
                        </a:solidFill>
                        <a:effectLst/>
                        <a:latin typeface="Times New Roman"/>
                      </a:endParaRPr>
                    </a:p>
                  </a:txBody>
                  <a:tcPr marL="9525" marR="9525" marT="9525" marB="0" anchor="ctr">
                    <a:cell3D prstMaterial="dkEdge">
                      <a:bevel w="77470" h="12700" prst="softRound"/>
                      <a:lightRig rig="flood" dir="t"/>
                    </a:cell3D>
                    <a:solidFill>
                      <a:schemeClr val="accent6">
                        <a:lumMod val="20000"/>
                        <a:lumOff val="80000"/>
                      </a:schemeClr>
                    </a:solidFill>
                  </a:tcPr>
                </a:tc>
              </a:tr>
              <a:tr h="301662">
                <a:tc vMerge="1">
                  <a:txBody>
                    <a:bodyPr/>
                    <a:lstStyle/>
                    <a:p>
                      <a:endParaRPr lang="es-ES"/>
                    </a:p>
                  </a:txBody>
                  <a:tcPr/>
                </a:tc>
                <a:tc vMerge="1">
                  <a:txBody>
                    <a:bodyPr/>
                    <a:lstStyle/>
                    <a:p>
                      <a:endParaRPr lang="es-ES"/>
                    </a:p>
                  </a:txBody>
                  <a:tcPr/>
                </a:tc>
                <a:tc>
                  <a:txBody>
                    <a:bodyPr/>
                    <a:lstStyle/>
                    <a:p>
                      <a:pPr algn="ctr" fontAlgn="ctr"/>
                      <a:r>
                        <a:rPr lang="es-ES" sz="1600" u="none" strike="noStrike">
                          <a:effectLst/>
                        </a:rPr>
                        <a:t>Redes sociales</a:t>
                      </a:r>
                      <a:endParaRPr lang="es-ES" sz="1600" b="0" i="0" u="none" strike="noStrike">
                        <a:solidFill>
                          <a:srgbClr val="000000"/>
                        </a:solidFill>
                        <a:effectLst/>
                        <a:latin typeface="Times New Roman"/>
                      </a:endParaRPr>
                    </a:p>
                  </a:txBody>
                  <a:tcPr marL="9525" marR="9525" marT="9525" marB="0" anchor="ctr">
                    <a:cell3D prstMaterial="dkEdge">
                      <a:bevel w="77470" h="12700" prst="softRound"/>
                      <a:lightRig rig="flood" dir="t"/>
                    </a:cell3D>
                    <a:solidFill>
                      <a:schemeClr val="accent6">
                        <a:lumMod val="20000"/>
                        <a:lumOff val="80000"/>
                      </a:schemeClr>
                    </a:solidFill>
                  </a:tcPr>
                </a:tc>
              </a:tr>
              <a:tr h="585579">
                <a:tc vMerge="1">
                  <a:txBody>
                    <a:bodyPr/>
                    <a:lstStyle/>
                    <a:p>
                      <a:endParaRPr lang="es-ES"/>
                    </a:p>
                  </a:txBody>
                  <a:tcPr/>
                </a:tc>
                <a:tc vMerge="1">
                  <a:txBody>
                    <a:bodyPr/>
                    <a:lstStyle/>
                    <a:p>
                      <a:endParaRPr lang="es-ES"/>
                    </a:p>
                  </a:txBody>
                  <a:tcPr/>
                </a:tc>
                <a:tc>
                  <a:txBody>
                    <a:bodyPr/>
                    <a:lstStyle/>
                    <a:p>
                      <a:pPr algn="ctr" fontAlgn="ctr"/>
                      <a:r>
                        <a:rPr lang="es-ES" sz="1600" u="none" strike="noStrike">
                          <a:effectLst/>
                        </a:rPr>
                        <a:t>Publicidad movil- auto IG Imprenta</a:t>
                      </a:r>
                      <a:endParaRPr lang="es-ES" sz="1600" b="0" i="0" u="none" strike="noStrike">
                        <a:solidFill>
                          <a:srgbClr val="000000"/>
                        </a:solidFill>
                        <a:effectLst/>
                        <a:latin typeface="Times New Roman"/>
                      </a:endParaRPr>
                    </a:p>
                  </a:txBody>
                  <a:tcPr marL="9525" marR="9525" marT="9525" marB="0" anchor="ctr">
                    <a:cell3D prstMaterial="dkEdge">
                      <a:bevel w="77470" h="12700" prst="softRound"/>
                      <a:lightRig rig="flood" dir="t"/>
                    </a:cell3D>
                    <a:solidFill>
                      <a:schemeClr val="accent6">
                        <a:lumMod val="20000"/>
                        <a:lumOff val="80000"/>
                      </a:schemeClr>
                    </a:solidFill>
                  </a:tcPr>
                </a:tc>
              </a:tr>
              <a:tr h="1153414">
                <a:tc rowSpan="2">
                  <a:txBody>
                    <a:bodyPr/>
                    <a:lstStyle/>
                    <a:p>
                      <a:pPr algn="ctr" fontAlgn="ctr"/>
                      <a:r>
                        <a:rPr lang="es-ES" sz="1600" u="none" strike="noStrike" dirty="0">
                          <a:effectLst/>
                        </a:rPr>
                        <a:t>Realizar contactos </a:t>
                      </a:r>
                      <a:endParaRPr lang="es-ES" sz="1600" u="none" strike="noStrike" dirty="0" smtClean="0">
                        <a:effectLst/>
                      </a:endParaRPr>
                    </a:p>
                    <a:p>
                      <a:pPr algn="ctr" fontAlgn="ctr"/>
                      <a:r>
                        <a:rPr lang="es-ES" sz="1600" u="none" strike="noStrike" dirty="0" smtClean="0">
                          <a:effectLst/>
                        </a:rPr>
                        <a:t>directos </a:t>
                      </a:r>
                      <a:r>
                        <a:rPr lang="es-ES" sz="1600" u="none" strike="noStrike" dirty="0">
                          <a:effectLst/>
                        </a:rPr>
                        <a:t>con potenciales clientes</a:t>
                      </a:r>
                      <a:endParaRPr lang="es-ES" sz="1600" b="0" i="0" u="none" strike="noStrike" dirty="0">
                        <a:solidFill>
                          <a:srgbClr val="000000"/>
                        </a:solidFill>
                        <a:effectLst/>
                        <a:latin typeface="Times New Roman"/>
                      </a:endParaRPr>
                    </a:p>
                  </a:txBody>
                  <a:tcPr marL="9525" marR="9525" marT="9525" marB="0" anchor="ctr">
                    <a:cell3D prstMaterial="dkEdge">
                      <a:bevel w="77470" h="12700" prst="softRound"/>
                      <a:lightRig rig="flood" dir="t"/>
                    </a:cell3D>
                    <a:solidFill>
                      <a:schemeClr val="accent6">
                        <a:lumMod val="20000"/>
                        <a:lumOff val="80000"/>
                      </a:schemeClr>
                    </a:solidFill>
                  </a:tcPr>
                </a:tc>
                <a:tc rowSpan="2">
                  <a:txBody>
                    <a:bodyPr/>
                    <a:lstStyle/>
                    <a:p>
                      <a:pPr algn="ctr" fontAlgn="ctr"/>
                      <a:r>
                        <a:rPr lang="es-ES" sz="1600" u="none" strike="noStrike" dirty="0">
                          <a:effectLst/>
                        </a:rPr>
                        <a:t>Promoción de ventas</a:t>
                      </a:r>
                      <a:endParaRPr lang="es-ES" sz="1600" b="0" i="0" u="none" strike="noStrike" dirty="0">
                        <a:solidFill>
                          <a:srgbClr val="000000"/>
                        </a:solidFill>
                        <a:effectLst/>
                        <a:latin typeface="Times New Roman"/>
                      </a:endParaRPr>
                    </a:p>
                  </a:txBody>
                  <a:tcPr marL="9525" marR="9525" marT="9525" marB="0" anchor="ctr">
                    <a:cell3D prstMaterial="dkEdge">
                      <a:bevel w="77470" h="12700" prst="softRound"/>
                      <a:lightRig rig="flood" dir="t"/>
                    </a:cell3D>
                    <a:solidFill>
                      <a:schemeClr val="accent6">
                        <a:lumMod val="20000"/>
                        <a:lumOff val="80000"/>
                      </a:schemeClr>
                    </a:solidFill>
                  </a:tcPr>
                </a:tc>
                <a:tc>
                  <a:txBody>
                    <a:bodyPr/>
                    <a:lstStyle/>
                    <a:p>
                      <a:pPr algn="ctr" fontAlgn="ctr"/>
                      <a:r>
                        <a:rPr lang="es-ES" sz="1600" u="none" strike="noStrike" dirty="0">
                          <a:effectLst/>
                        </a:rPr>
                        <a:t>Campaña telemarketing IG Imprenta (Mkt directo)</a:t>
                      </a:r>
                      <a:endParaRPr lang="es-ES" sz="1600" b="0" i="0" u="none" strike="noStrike" dirty="0">
                        <a:solidFill>
                          <a:srgbClr val="000000"/>
                        </a:solidFill>
                        <a:effectLst/>
                        <a:latin typeface="Times New Roman"/>
                      </a:endParaRPr>
                    </a:p>
                  </a:txBody>
                  <a:tcPr marL="9525" marR="9525" marT="9525" marB="0" anchor="ctr">
                    <a:cell3D prstMaterial="dkEdge">
                      <a:bevel w="77470" h="12700" prst="softRound"/>
                      <a:lightRig rig="flood" dir="t"/>
                    </a:cell3D>
                    <a:solidFill>
                      <a:schemeClr val="accent6">
                        <a:lumMod val="20000"/>
                        <a:lumOff val="80000"/>
                      </a:schemeClr>
                    </a:solidFill>
                  </a:tcPr>
                </a:tc>
              </a:tr>
              <a:tr h="869497">
                <a:tc vMerge="1">
                  <a:txBody>
                    <a:bodyPr/>
                    <a:lstStyle/>
                    <a:p>
                      <a:endParaRPr lang="es-ES"/>
                    </a:p>
                  </a:txBody>
                  <a:tcPr/>
                </a:tc>
                <a:tc vMerge="1">
                  <a:txBody>
                    <a:bodyPr/>
                    <a:lstStyle/>
                    <a:p>
                      <a:endParaRPr lang="es-ES"/>
                    </a:p>
                  </a:txBody>
                  <a:tcPr/>
                </a:tc>
                <a:tc>
                  <a:txBody>
                    <a:bodyPr/>
                    <a:lstStyle/>
                    <a:p>
                      <a:pPr algn="ctr" fontAlgn="ctr"/>
                      <a:r>
                        <a:rPr lang="es-ES" sz="1600" u="none" strike="noStrike" dirty="0">
                          <a:effectLst/>
                        </a:rPr>
                        <a:t>Promoción de ventas y soportes publicitarios</a:t>
                      </a:r>
                      <a:endParaRPr lang="es-ES" sz="1600" b="0" i="0" u="none" strike="noStrike" dirty="0">
                        <a:solidFill>
                          <a:srgbClr val="000000"/>
                        </a:solidFill>
                        <a:effectLst/>
                        <a:latin typeface="Times New Roman"/>
                      </a:endParaRPr>
                    </a:p>
                  </a:txBody>
                  <a:tcPr marL="9525" marR="9525" marT="9525" marB="0" anchor="ctr">
                    <a:cell3D prstMaterial="dkEdge">
                      <a:bevel w="77470" h="12700" prst="softRound"/>
                      <a:lightRig rig="flood" dir="t"/>
                    </a:cell3D>
                    <a:solidFill>
                      <a:schemeClr val="accent6">
                        <a:lumMod val="20000"/>
                        <a:lumOff val="80000"/>
                      </a:schemeClr>
                    </a:solidFill>
                  </a:tcPr>
                </a:tc>
              </a:tr>
            </a:tbl>
          </a:graphicData>
        </a:graphic>
      </p:graphicFrame>
    </p:spTree>
    <p:extLst>
      <p:ext uri="{BB962C8B-B14F-4D97-AF65-F5344CB8AC3E}">
        <p14:creationId xmlns:p14="http://schemas.microsoft.com/office/powerpoint/2010/main" val="193096933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97768"/>
            <a:ext cx="7125096" cy="1143000"/>
          </a:xfrm>
        </p:spPr>
        <p:txBody>
          <a:bodyPr>
            <a:noAutofit/>
          </a:bodyPr>
          <a:lstStyle/>
          <a:p>
            <a:pPr algn="ctr"/>
            <a:r>
              <a:rPr lang="es-ES" sz="3200" b="1" dirty="0" smtClean="0"/>
              <a:t>ESTRATEGIAS Y PROGRAMAS </a:t>
            </a:r>
            <a:r>
              <a:rPr lang="es-ES" sz="2800" b="1" dirty="0" smtClean="0"/>
              <a:t>MKT MIX: </a:t>
            </a:r>
            <a:r>
              <a:rPr lang="es-ES" sz="2800" b="1" i="1" dirty="0" smtClean="0"/>
              <a:t>Precio</a:t>
            </a:r>
            <a:endParaRPr lang="es-EC" sz="2800" dirty="0"/>
          </a:p>
        </p:txBody>
      </p:sp>
      <p:pic>
        <p:nvPicPr>
          <p:cNvPr id="4" name="3 Imagen"/>
          <p:cNvPicPr/>
          <p:nvPr/>
        </p:nvPicPr>
        <p:blipFill>
          <a:blip r:embed="rId2" cstate="print"/>
          <a:srcRect/>
          <a:stretch>
            <a:fillRect/>
          </a:stretch>
        </p:blipFill>
        <p:spPr bwMode="auto">
          <a:xfrm>
            <a:off x="251520" y="1700808"/>
            <a:ext cx="8657342" cy="1883410"/>
          </a:xfrm>
          <a:prstGeom prst="rect">
            <a:avLst/>
          </a:prstGeom>
          <a:noFill/>
          <a:ln w="9525">
            <a:solidFill>
              <a:schemeClr val="tx1"/>
            </a:solidFill>
            <a:miter lim="800000"/>
            <a:headEnd/>
            <a:tailEnd/>
          </a:ln>
        </p:spPr>
      </p:pic>
      <p:pic>
        <p:nvPicPr>
          <p:cNvPr id="6" name="5 Imagen" descr="C:\Users\E.J. IZURIETA\Desktop\LOGO IG IMPRENTA TESI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graphicFrame>
        <p:nvGraphicFramePr>
          <p:cNvPr id="3" name="2 Tabla"/>
          <p:cNvGraphicFramePr>
            <a:graphicFrameLocks noGrp="1"/>
          </p:cNvGraphicFramePr>
          <p:nvPr>
            <p:extLst>
              <p:ext uri="{D42A27DB-BD31-4B8C-83A1-F6EECF244321}">
                <p14:modId xmlns:p14="http://schemas.microsoft.com/office/powerpoint/2010/main" val="3451427018"/>
              </p:ext>
            </p:extLst>
          </p:nvPr>
        </p:nvGraphicFramePr>
        <p:xfrm>
          <a:off x="899592" y="4077072"/>
          <a:ext cx="7488832" cy="1800200"/>
        </p:xfrm>
        <a:graphic>
          <a:graphicData uri="http://schemas.openxmlformats.org/drawingml/2006/table">
            <a:tbl>
              <a:tblPr>
                <a:tableStyleId>{5C22544A-7EE6-4342-B048-85BDC9FD1C3A}</a:tableStyleId>
              </a:tblPr>
              <a:tblGrid>
                <a:gridCol w="1872208"/>
                <a:gridCol w="2589886"/>
                <a:gridCol w="3026738"/>
              </a:tblGrid>
              <a:tr h="498568">
                <a:tc>
                  <a:txBody>
                    <a:bodyPr/>
                    <a:lstStyle/>
                    <a:p>
                      <a:pPr algn="ctr" fontAlgn="ctr"/>
                      <a:r>
                        <a:rPr lang="es-ES" sz="1800" b="1" u="none" strike="noStrike" dirty="0">
                          <a:solidFill>
                            <a:srgbClr val="FFFFFF"/>
                          </a:solidFill>
                          <a:effectLst/>
                        </a:rPr>
                        <a:t>OBJETIVO</a:t>
                      </a:r>
                      <a:endParaRPr lang="es-ES" sz="1800" b="1" i="0" u="none" strike="noStrike" dirty="0">
                        <a:solidFill>
                          <a:srgbClr val="FFFFFF"/>
                        </a:solidFill>
                        <a:effectLst/>
                        <a:latin typeface="Calibri"/>
                      </a:endParaRPr>
                    </a:p>
                  </a:txBody>
                  <a:tcPr marL="9525" marR="9525" marT="9525" marB="0" anchor="ctr">
                    <a:cell3D prstMaterial="dkEdge">
                      <a:bevel prst="riblet"/>
                      <a:lightRig rig="flood" dir="t"/>
                    </a:cell3D>
                    <a:solidFill>
                      <a:schemeClr val="accent6"/>
                    </a:solidFill>
                  </a:tcPr>
                </a:tc>
                <a:tc>
                  <a:txBody>
                    <a:bodyPr/>
                    <a:lstStyle/>
                    <a:p>
                      <a:pPr algn="ctr" fontAlgn="ctr"/>
                      <a:r>
                        <a:rPr lang="es-ES" sz="1800" b="1" u="none" strike="noStrike">
                          <a:solidFill>
                            <a:srgbClr val="FFFFFF"/>
                          </a:solidFill>
                          <a:effectLst/>
                        </a:rPr>
                        <a:t>ESTRATEGIAS</a:t>
                      </a:r>
                      <a:endParaRPr lang="es-ES" sz="1800" b="1" i="0" u="none" strike="noStrike">
                        <a:solidFill>
                          <a:srgbClr val="FFFFFF"/>
                        </a:solidFill>
                        <a:effectLst/>
                        <a:latin typeface="Calibri"/>
                      </a:endParaRPr>
                    </a:p>
                  </a:txBody>
                  <a:tcPr marL="9525" marR="9525" marT="9525" marB="0" anchor="ctr">
                    <a:cell3D prstMaterial="dkEdge">
                      <a:bevel prst="riblet"/>
                      <a:lightRig rig="flood" dir="t"/>
                    </a:cell3D>
                    <a:solidFill>
                      <a:schemeClr val="accent6"/>
                    </a:solidFill>
                  </a:tcPr>
                </a:tc>
                <a:tc>
                  <a:txBody>
                    <a:bodyPr/>
                    <a:lstStyle/>
                    <a:p>
                      <a:pPr algn="ctr" fontAlgn="ctr"/>
                      <a:r>
                        <a:rPr lang="es-ES" sz="1800" b="1" u="none" strike="noStrike" dirty="0">
                          <a:solidFill>
                            <a:srgbClr val="FFFFFF"/>
                          </a:solidFill>
                          <a:effectLst/>
                        </a:rPr>
                        <a:t>PROYECTO</a:t>
                      </a:r>
                      <a:endParaRPr lang="es-ES" sz="1800" b="1" i="0" u="none" strike="noStrike" dirty="0">
                        <a:solidFill>
                          <a:srgbClr val="FFFFFF"/>
                        </a:solidFill>
                        <a:effectLst/>
                        <a:latin typeface="Calibri"/>
                      </a:endParaRPr>
                    </a:p>
                  </a:txBody>
                  <a:tcPr marL="9525" marR="9525" marT="9525" marB="0" anchor="ctr">
                    <a:cell3D prstMaterial="dkEdge">
                      <a:bevel prst="riblet"/>
                      <a:lightRig rig="flood" dir="t"/>
                    </a:cell3D>
                    <a:solidFill>
                      <a:schemeClr val="accent6"/>
                    </a:solidFill>
                  </a:tcPr>
                </a:tc>
              </a:tr>
              <a:tr h="1301632">
                <a:tc>
                  <a:txBody>
                    <a:bodyPr/>
                    <a:lstStyle/>
                    <a:p>
                      <a:pPr algn="ctr" fontAlgn="ctr"/>
                      <a:r>
                        <a:rPr lang="es-ES" sz="1600" dirty="0"/>
                        <a:t>Fijación óptima  de precios para IG Imprenta</a:t>
                      </a:r>
                    </a:p>
                  </a:txBody>
                  <a:tcPr marL="9525" marR="9525" marT="9525" marB="0" anchor="ctr">
                    <a:cell3D prstMaterial="dkEdge">
                      <a:bevel prst="riblet"/>
                      <a:lightRig rig="flood" dir="t"/>
                    </a:cell3D>
                    <a:solidFill>
                      <a:schemeClr val="accent6">
                        <a:lumMod val="20000"/>
                        <a:lumOff val="80000"/>
                      </a:schemeClr>
                    </a:solidFill>
                  </a:tcPr>
                </a:tc>
                <a:tc>
                  <a:txBody>
                    <a:bodyPr/>
                    <a:lstStyle/>
                    <a:p>
                      <a:pPr algn="ctr" fontAlgn="ctr"/>
                      <a:r>
                        <a:rPr lang="es-ES" sz="1600" dirty="0"/>
                        <a:t>Estrategia en base a la competencia</a:t>
                      </a:r>
                    </a:p>
                  </a:txBody>
                  <a:tcPr marL="9525" marR="9525" marT="9525" marB="0" anchor="ctr">
                    <a:cell3D prstMaterial="dkEdge">
                      <a:bevel prst="riblet"/>
                      <a:lightRig rig="flood" dir="t"/>
                    </a:cell3D>
                    <a:solidFill>
                      <a:schemeClr val="accent6">
                        <a:lumMod val="20000"/>
                        <a:lumOff val="80000"/>
                      </a:schemeClr>
                    </a:solidFill>
                  </a:tcPr>
                </a:tc>
                <a:tc>
                  <a:txBody>
                    <a:bodyPr/>
                    <a:lstStyle/>
                    <a:p>
                      <a:pPr algn="ctr" fontAlgn="ctr"/>
                      <a:r>
                        <a:rPr lang="es-ES" sz="1600" dirty="0"/>
                        <a:t>Fijación de precios en base a la competencia</a:t>
                      </a:r>
                    </a:p>
                  </a:txBody>
                  <a:tcPr marL="9525" marR="9525" marT="9525" marB="0" anchor="ctr">
                    <a:cell3D prstMaterial="dkEdge">
                      <a:bevel prst="riblet"/>
                      <a:lightRig rig="flood" dir="t"/>
                    </a:cell3D>
                    <a:solidFill>
                      <a:schemeClr val="accent6">
                        <a:lumMod val="20000"/>
                        <a:lumOff val="80000"/>
                      </a:schemeClr>
                    </a:solidFill>
                  </a:tcPr>
                </a:tc>
              </a:tr>
            </a:tbl>
          </a:graphicData>
        </a:graphic>
      </p:graphicFrame>
    </p:spTree>
    <p:extLst>
      <p:ext uri="{BB962C8B-B14F-4D97-AF65-F5344CB8AC3E}">
        <p14:creationId xmlns:p14="http://schemas.microsoft.com/office/powerpoint/2010/main" val="231908830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3288" y="198438"/>
            <a:ext cx="7629152" cy="1143000"/>
          </a:xfrm>
        </p:spPr>
        <p:txBody>
          <a:bodyPr>
            <a:noAutofit/>
          </a:bodyPr>
          <a:lstStyle/>
          <a:p>
            <a:pPr algn="ctr"/>
            <a:r>
              <a:rPr lang="es-ES" sz="3200" b="1" dirty="0" smtClean="0"/>
              <a:t>ESTRATEGIAS Y PROGRAMAS </a:t>
            </a:r>
            <a:br>
              <a:rPr lang="es-ES" sz="3200" b="1" dirty="0" smtClean="0"/>
            </a:br>
            <a:r>
              <a:rPr lang="es-ES" sz="2800" b="1" dirty="0" smtClean="0"/>
              <a:t>MKT MIX: </a:t>
            </a:r>
            <a:r>
              <a:rPr lang="es-ES" sz="2800" b="1" i="1" dirty="0" smtClean="0"/>
              <a:t>Plaza</a:t>
            </a:r>
            <a:endParaRPr lang="es-EC" sz="2800" dirty="0"/>
          </a:p>
        </p:txBody>
      </p:sp>
      <p:pic>
        <p:nvPicPr>
          <p:cNvPr id="4" name="3 Imagen"/>
          <p:cNvPicPr/>
          <p:nvPr/>
        </p:nvPicPr>
        <p:blipFill>
          <a:blip r:embed="rId2" cstate="print"/>
          <a:srcRect/>
          <a:stretch>
            <a:fillRect/>
          </a:stretch>
        </p:blipFill>
        <p:spPr bwMode="auto">
          <a:xfrm>
            <a:off x="251520" y="2429247"/>
            <a:ext cx="8575238" cy="1647825"/>
          </a:xfrm>
          <a:prstGeom prst="rect">
            <a:avLst/>
          </a:prstGeom>
          <a:noFill/>
          <a:ln w="9525">
            <a:solidFill>
              <a:schemeClr val="tx1"/>
            </a:solidFill>
            <a:miter lim="800000"/>
            <a:headEnd/>
            <a:tailEnd/>
          </a:ln>
        </p:spPr>
      </p:pic>
      <p:pic>
        <p:nvPicPr>
          <p:cNvPr id="8" name="7 Imagen" descr="C:\Users\E.J. IZURIETA\Desktop\LOGO IG IMPRENTA TESI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spTree>
    <p:extLst>
      <p:ext uri="{BB962C8B-B14F-4D97-AF65-F5344CB8AC3E}">
        <p14:creationId xmlns:p14="http://schemas.microsoft.com/office/powerpoint/2010/main" val="152280383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3288" y="198438"/>
            <a:ext cx="6405016" cy="1143000"/>
          </a:xfrm>
        </p:spPr>
        <p:txBody>
          <a:bodyPr>
            <a:normAutofit/>
          </a:bodyPr>
          <a:lstStyle/>
          <a:p>
            <a:pPr algn="ctr"/>
            <a:r>
              <a:rPr lang="es-ES" sz="3200" b="1" dirty="0" smtClean="0"/>
              <a:t>GENERALIDADES </a:t>
            </a:r>
            <a:endParaRPr lang="es-EC" sz="32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110311043"/>
              </p:ext>
            </p:extLst>
          </p:nvPr>
        </p:nvGraphicFramePr>
        <p:xfrm>
          <a:off x="750619" y="1196752"/>
          <a:ext cx="786956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descr="C:\Users\E.J. IZURIETA\Desktop\LOGO IG IMPRENTA TESIS.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spTree>
    <p:extLst>
      <p:ext uri="{BB962C8B-B14F-4D97-AF65-F5344CB8AC3E}">
        <p14:creationId xmlns:p14="http://schemas.microsoft.com/office/powerpoint/2010/main" val="163837504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3288" y="198438"/>
            <a:ext cx="7629152" cy="1143000"/>
          </a:xfrm>
        </p:spPr>
        <p:txBody>
          <a:bodyPr>
            <a:noAutofit/>
          </a:bodyPr>
          <a:lstStyle/>
          <a:p>
            <a:pPr algn="ctr"/>
            <a:r>
              <a:rPr lang="es-ES" sz="3200" b="1" dirty="0" smtClean="0"/>
              <a:t>ESTRATEGIAS Y PROGRAMAS </a:t>
            </a:r>
            <a:br>
              <a:rPr lang="es-ES" sz="3200" b="1" dirty="0" smtClean="0"/>
            </a:br>
            <a:r>
              <a:rPr lang="es-ES" sz="2800" b="1" dirty="0" smtClean="0"/>
              <a:t>MKT MIX: </a:t>
            </a:r>
            <a:r>
              <a:rPr lang="es-ES" sz="2800" b="1" i="1" dirty="0" smtClean="0"/>
              <a:t>Plaza</a:t>
            </a:r>
            <a:endParaRPr lang="es-EC" sz="2800" dirty="0"/>
          </a:p>
        </p:txBody>
      </p:sp>
      <p:pic>
        <p:nvPicPr>
          <p:cNvPr id="8" name="7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graphicFrame>
        <p:nvGraphicFramePr>
          <p:cNvPr id="3" name="2 Tabla"/>
          <p:cNvGraphicFramePr>
            <a:graphicFrameLocks noGrp="1"/>
          </p:cNvGraphicFramePr>
          <p:nvPr>
            <p:extLst>
              <p:ext uri="{D42A27DB-BD31-4B8C-83A1-F6EECF244321}">
                <p14:modId xmlns:p14="http://schemas.microsoft.com/office/powerpoint/2010/main" val="176661776"/>
              </p:ext>
            </p:extLst>
          </p:nvPr>
        </p:nvGraphicFramePr>
        <p:xfrm>
          <a:off x="395536" y="1772816"/>
          <a:ext cx="8437469" cy="2457931"/>
        </p:xfrm>
        <a:graphic>
          <a:graphicData uri="http://schemas.openxmlformats.org/drawingml/2006/table">
            <a:tbl>
              <a:tblPr>
                <a:tableStyleId>{5C22544A-7EE6-4342-B048-85BDC9FD1C3A}</a:tableStyleId>
              </a:tblPr>
              <a:tblGrid>
                <a:gridCol w="2163453"/>
                <a:gridCol w="3497584"/>
                <a:gridCol w="2776432"/>
              </a:tblGrid>
              <a:tr h="424884">
                <a:tc>
                  <a:txBody>
                    <a:bodyPr/>
                    <a:lstStyle/>
                    <a:p>
                      <a:pPr algn="ctr" fontAlgn="ctr"/>
                      <a:r>
                        <a:rPr lang="es-ES" sz="1800" b="1" u="none" strike="noStrike" dirty="0">
                          <a:solidFill>
                            <a:srgbClr val="FFFFFF"/>
                          </a:solidFill>
                          <a:effectLst/>
                        </a:rPr>
                        <a:t>OBJETIVO</a:t>
                      </a:r>
                      <a:endParaRPr lang="es-ES" sz="1800" b="1" i="0" u="none" strike="noStrike" dirty="0">
                        <a:solidFill>
                          <a:srgbClr val="FFFFFF"/>
                        </a:solidFill>
                        <a:effectLst/>
                        <a:latin typeface="Calibri"/>
                      </a:endParaRPr>
                    </a:p>
                  </a:txBody>
                  <a:tcPr marL="9525" marR="9525" marT="9525" marB="0" anchor="ctr">
                    <a:cell3D prstMaterial="dkEdge">
                      <a:bevel prst="riblet"/>
                      <a:lightRig rig="flood" dir="t"/>
                    </a:cell3D>
                    <a:solidFill>
                      <a:schemeClr val="accent6"/>
                    </a:solidFill>
                  </a:tcPr>
                </a:tc>
                <a:tc>
                  <a:txBody>
                    <a:bodyPr/>
                    <a:lstStyle/>
                    <a:p>
                      <a:pPr algn="ctr" fontAlgn="ctr"/>
                      <a:r>
                        <a:rPr lang="es-ES" sz="1800" b="1" u="none" strike="noStrike" dirty="0">
                          <a:solidFill>
                            <a:srgbClr val="FFFFFF"/>
                          </a:solidFill>
                          <a:effectLst/>
                        </a:rPr>
                        <a:t>ESTRATEGIAS</a:t>
                      </a:r>
                      <a:endParaRPr lang="es-ES" sz="1800" b="1" i="0" u="none" strike="noStrike" dirty="0">
                        <a:solidFill>
                          <a:srgbClr val="FFFFFF"/>
                        </a:solidFill>
                        <a:effectLst/>
                        <a:latin typeface="Calibri"/>
                      </a:endParaRPr>
                    </a:p>
                  </a:txBody>
                  <a:tcPr marL="9525" marR="9525" marT="9525" marB="0" anchor="ctr">
                    <a:cell3D prstMaterial="dkEdge">
                      <a:bevel prst="riblet"/>
                      <a:lightRig rig="flood" dir="t"/>
                    </a:cell3D>
                    <a:solidFill>
                      <a:schemeClr val="accent6"/>
                    </a:solidFill>
                  </a:tcPr>
                </a:tc>
                <a:tc>
                  <a:txBody>
                    <a:bodyPr/>
                    <a:lstStyle/>
                    <a:p>
                      <a:pPr algn="ctr" fontAlgn="ctr"/>
                      <a:r>
                        <a:rPr lang="es-ES" sz="1800" b="1" u="none" strike="noStrike" dirty="0">
                          <a:solidFill>
                            <a:srgbClr val="FFFFFF"/>
                          </a:solidFill>
                          <a:effectLst/>
                        </a:rPr>
                        <a:t>PROYECTO</a:t>
                      </a:r>
                      <a:endParaRPr lang="es-ES" sz="1800" b="1" i="0" u="none" strike="noStrike" dirty="0">
                        <a:solidFill>
                          <a:srgbClr val="FFFFFF"/>
                        </a:solidFill>
                        <a:effectLst/>
                        <a:latin typeface="Calibri"/>
                      </a:endParaRPr>
                    </a:p>
                  </a:txBody>
                  <a:tcPr marL="9525" marR="9525" marT="9525" marB="0" anchor="ctr">
                    <a:cell3D prstMaterial="dkEdge">
                      <a:bevel prst="riblet"/>
                      <a:lightRig rig="flood" dir="t"/>
                    </a:cell3D>
                    <a:solidFill>
                      <a:schemeClr val="accent6"/>
                    </a:solidFill>
                  </a:tcPr>
                </a:tc>
              </a:tr>
              <a:tr h="2033047">
                <a:tc>
                  <a:txBody>
                    <a:bodyPr/>
                    <a:lstStyle/>
                    <a:p>
                      <a:pPr algn="ctr" fontAlgn="ctr"/>
                      <a:r>
                        <a:rPr lang="es-ES" sz="1600" u="none" strike="noStrike" dirty="0">
                          <a:effectLst/>
                        </a:rPr>
                        <a:t>Establecer el canal adecuado para IG Imprenta</a:t>
                      </a:r>
                      <a:endParaRPr lang="es-ES" sz="1600" b="0" i="0" u="none" strike="noStrike" dirty="0">
                        <a:solidFill>
                          <a:srgbClr val="000000"/>
                        </a:solidFill>
                        <a:effectLst/>
                        <a:latin typeface="Calibri"/>
                      </a:endParaRPr>
                    </a:p>
                  </a:txBody>
                  <a:tcPr marL="9525" marR="9525" marT="9525" marB="0" anchor="ctr">
                    <a:cell3D prstMaterial="dkEdge">
                      <a:bevel prst="riblet"/>
                      <a:lightRig rig="flood" dir="t"/>
                    </a:cell3D>
                    <a:solidFill>
                      <a:schemeClr val="accent6">
                        <a:lumMod val="20000"/>
                        <a:lumOff val="80000"/>
                      </a:schemeClr>
                    </a:solidFill>
                  </a:tcPr>
                </a:tc>
                <a:tc>
                  <a:txBody>
                    <a:bodyPr/>
                    <a:lstStyle/>
                    <a:p>
                      <a:pPr algn="ctr" fontAlgn="ctr"/>
                      <a:r>
                        <a:rPr lang="es-ES" sz="1600" u="none" strike="noStrike" dirty="0">
                          <a:effectLst/>
                        </a:rPr>
                        <a:t>Canal directo - Restructuración del proceso de distribución</a:t>
                      </a:r>
                      <a:endParaRPr lang="es-ES" sz="1600" b="0" i="0" u="none" strike="noStrike" dirty="0">
                        <a:solidFill>
                          <a:srgbClr val="000000"/>
                        </a:solidFill>
                        <a:effectLst/>
                        <a:latin typeface="Calibri"/>
                      </a:endParaRPr>
                    </a:p>
                  </a:txBody>
                  <a:tcPr marL="9525" marR="9525" marT="9525" marB="0" anchor="ctr">
                    <a:cell3D prstMaterial="dkEdge">
                      <a:bevel prst="riblet"/>
                      <a:lightRig rig="flood" dir="t"/>
                    </a:cell3D>
                    <a:solidFill>
                      <a:schemeClr val="accent6">
                        <a:lumMod val="20000"/>
                        <a:lumOff val="80000"/>
                      </a:schemeClr>
                    </a:solidFill>
                  </a:tcPr>
                </a:tc>
                <a:tc>
                  <a:txBody>
                    <a:bodyPr/>
                    <a:lstStyle/>
                    <a:p>
                      <a:pPr algn="ctr" fontAlgn="ctr"/>
                      <a:r>
                        <a:rPr lang="es-ES" sz="1600" u="none" strike="noStrike" dirty="0">
                          <a:effectLst/>
                        </a:rPr>
                        <a:t>Diseño de rutas de distribución</a:t>
                      </a:r>
                      <a:endParaRPr lang="es-ES" sz="1600" b="0" i="0" u="none" strike="noStrike" dirty="0">
                        <a:solidFill>
                          <a:srgbClr val="000000"/>
                        </a:solidFill>
                        <a:effectLst/>
                        <a:latin typeface="Calibri"/>
                      </a:endParaRPr>
                    </a:p>
                  </a:txBody>
                  <a:tcPr marL="9525" marR="9525" marT="9525" marB="0" anchor="ctr">
                    <a:cell3D prstMaterial="dkEdge">
                      <a:bevel prst="riblet"/>
                      <a:lightRig rig="flood" dir="t"/>
                    </a:cell3D>
                    <a:solidFill>
                      <a:schemeClr val="accent6">
                        <a:lumMod val="20000"/>
                        <a:lumOff val="80000"/>
                      </a:schemeClr>
                    </a:solidFill>
                  </a:tcPr>
                </a:tc>
              </a:tr>
            </a:tbl>
          </a:graphicData>
        </a:graphic>
      </p:graphicFrame>
      <p:graphicFrame>
        <p:nvGraphicFramePr>
          <p:cNvPr id="5" name="4 Diagrama"/>
          <p:cNvGraphicFramePr/>
          <p:nvPr>
            <p:extLst>
              <p:ext uri="{D42A27DB-BD31-4B8C-83A1-F6EECF244321}">
                <p14:modId xmlns:p14="http://schemas.microsoft.com/office/powerpoint/2010/main" val="105077342"/>
              </p:ext>
            </p:extLst>
          </p:nvPr>
        </p:nvGraphicFramePr>
        <p:xfrm>
          <a:off x="1475656" y="4869160"/>
          <a:ext cx="6480720" cy="1061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1115616" y="4365104"/>
            <a:ext cx="3210110" cy="461665"/>
          </a:xfrm>
          <a:prstGeom prst="rect">
            <a:avLst/>
          </a:prstGeom>
          <a:noFill/>
        </p:spPr>
        <p:txBody>
          <a:bodyPr wrap="none" rtlCol="0">
            <a:spAutoFit/>
          </a:bodyPr>
          <a:lstStyle/>
          <a:p>
            <a:r>
              <a:rPr lang="es-ES" sz="2400" b="1" i="1" dirty="0" smtClean="0"/>
              <a:t>Proceso de distribución:</a:t>
            </a:r>
            <a:endParaRPr lang="es-EC" sz="2400" b="1" i="1" dirty="0"/>
          </a:p>
        </p:txBody>
      </p:sp>
    </p:spTree>
    <p:extLst>
      <p:ext uri="{BB962C8B-B14F-4D97-AF65-F5344CB8AC3E}">
        <p14:creationId xmlns:p14="http://schemas.microsoft.com/office/powerpoint/2010/main" val="417945487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5296" y="188640"/>
            <a:ext cx="7485136" cy="1143000"/>
          </a:xfrm>
        </p:spPr>
        <p:txBody>
          <a:bodyPr>
            <a:noAutofit/>
          </a:bodyPr>
          <a:lstStyle/>
          <a:p>
            <a:pPr algn="ctr"/>
            <a:r>
              <a:rPr lang="es-ES" sz="3200" b="1" dirty="0" smtClean="0"/>
              <a:t>ESTRATEGIAS Y PROGRAMAS MKT </a:t>
            </a:r>
            <a:r>
              <a:rPr lang="es-ES" sz="2800" b="1" dirty="0" smtClean="0"/>
              <a:t>MIX: </a:t>
            </a:r>
            <a:r>
              <a:rPr lang="es-ES" sz="2800" b="1" i="1" dirty="0" smtClean="0"/>
              <a:t>Responsabilidad social</a:t>
            </a:r>
            <a:endParaRPr lang="es-EC" sz="3200" dirty="0"/>
          </a:p>
        </p:txBody>
      </p:sp>
      <p:pic>
        <p:nvPicPr>
          <p:cNvPr id="6" name="5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pic>
        <p:nvPicPr>
          <p:cNvPr id="7" name="6 Imagen"/>
          <p:cNvPicPr/>
          <p:nvPr/>
        </p:nvPicPr>
        <p:blipFill>
          <a:blip r:embed="rId3" cstate="print"/>
          <a:srcRect/>
          <a:stretch>
            <a:fillRect/>
          </a:stretch>
        </p:blipFill>
        <p:spPr bwMode="auto">
          <a:xfrm>
            <a:off x="366961" y="1700808"/>
            <a:ext cx="8453511" cy="344256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65549032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5296" y="188640"/>
            <a:ext cx="7485136" cy="1143000"/>
          </a:xfrm>
        </p:spPr>
        <p:txBody>
          <a:bodyPr>
            <a:noAutofit/>
          </a:bodyPr>
          <a:lstStyle/>
          <a:p>
            <a:pPr algn="ctr"/>
            <a:r>
              <a:rPr lang="es-ES" sz="3200" b="1" dirty="0" smtClean="0"/>
              <a:t>ESTRATEGIAS Y PROGRAMAS MKT </a:t>
            </a:r>
            <a:r>
              <a:rPr lang="es-ES" sz="2800" b="1" dirty="0" smtClean="0"/>
              <a:t>MIX: </a:t>
            </a:r>
            <a:r>
              <a:rPr lang="es-ES" sz="2800" b="1" i="1" dirty="0" smtClean="0"/>
              <a:t>Responsabilidad social</a:t>
            </a:r>
            <a:endParaRPr lang="es-EC" sz="3200" dirty="0"/>
          </a:p>
        </p:txBody>
      </p:sp>
      <p:pic>
        <p:nvPicPr>
          <p:cNvPr id="6" name="5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graphicFrame>
        <p:nvGraphicFramePr>
          <p:cNvPr id="3" name="2 Tabla"/>
          <p:cNvGraphicFramePr>
            <a:graphicFrameLocks noGrp="1"/>
          </p:cNvGraphicFramePr>
          <p:nvPr>
            <p:extLst>
              <p:ext uri="{D42A27DB-BD31-4B8C-83A1-F6EECF244321}">
                <p14:modId xmlns:p14="http://schemas.microsoft.com/office/powerpoint/2010/main" val="414317361"/>
              </p:ext>
            </p:extLst>
          </p:nvPr>
        </p:nvGraphicFramePr>
        <p:xfrm>
          <a:off x="391320" y="2132856"/>
          <a:ext cx="8280920" cy="3261889"/>
        </p:xfrm>
        <a:graphic>
          <a:graphicData uri="http://schemas.openxmlformats.org/drawingml/2006/table">
            <a:tbl>
              <a:tblPr>
                <a:tableStyleId>{5C22544A-7EE6-4342-B048-85BDC9FD1C3A}</a:tableStyleId>
              </a:tblPr>
              <a:tblGrid>
                <a:gridCol w="2833590"/>
                <a:gridCol w="2833590"/>
                <a:gridCol w="2613740"/>
              </a:tblGrid>
              <a:tr h="262315">
                <a:tc>
                  <a:txBody>
                    <a:bodyPr/>
                    <a:lstStyle/>
                    <a:p>
                      <a:pPr algn="ctr" fontAlgn="ctr"/>
                      <a:r>
                        <a:rPr lang="es-ES" sz="1800" b="1" u="none" strike="noStrike" dirty="0">
                          <a:solidFill>
                            <a:srgbClr val="FFFFFF"/>
                          </a:solidFill>
                          <a:effectLst/>
                        </a:rPr>
                        <a:t>OBJETIVO</a:t>
                      </a:r>
                      <a:endParaRPr lang="es-ES" sz="1800" b="1" i="0" u="none" strike="noStrike" dirty="0">
                        <a:solidFill>
                          <a:srgbClr val="FFFFFF"/>
                        </a:solidFill>
                        <a:effectLst/>
                        <a:latin typeface="Times New Roman"/>
                      </a:endParaRPr>
                    </a:p>
                  </a:txBody>
                  <a:tcPr marL="9525" marR="9525" marT="9525" marB="0" anchor="ctr">
                    <a:cell3D prstMaterial="dkEdge">
                      <a:bevel prst="riblet"/>
                      <a:lightRig rig="flood" dir="t"/>
                    </a:cell3D>
                    <a:solidFill>
                      <a:schemeClr val="accent6"/>
                    </a:solidFill>
                  </a:tcPr>
                </a:tc>
                <a:tc>
                  <a:txBody>
                    <a:bodyPr/>
                    <a:lstStyle/>
                    <a:p>
                      <a:pPr algn="ctr" fontAlgn="ctr"/>
                      <a:r>
                        <a:rPr lang="es-ES" sz="1800" b="1" u="none" strike="noStrike" dirty="0">
                          <a:solidFill>
                            <a:srgbClr val="FFFFFF"/>
                          </a:solidFill>
                          <a:effectLst/>
                        </a:rPr>
                        <a:t>ESTRATEGIAS</a:t>
                      </a:r>
                      <a:endParaRPr lang="es-ES" sz="1800" b="1" i="0" u="none" strike="noStrike" dirty="0">
                        <a:solidFill>
                          <a:srgbClr val="FFFFFF"/>
                        </a:solidFill>
                        <a:effectLst/>
                        <a:latin typeface="Times New Roman"/>
                      </a:endParaRPr>
                    </a:p>
                  </a:txBody>
                  <a:tcPr marL="9525" marR="9525" marT="9525" marB="0" anchor="ctr">
                    <a:cell3D prstMaterial="dkEdge">
                      <a:bevel prst="riblet"/>
                      <a:lightRig rig="flood" dir="t"/>
                    </a:cell3D>
                    <a:solidFill>
                      <a:schemeClr val="accent6"/>
                    </a:solidFill>
                  </a:tcPr>
                </a:tc>
                <a:tc>
                  <a:txBody>
                    <a:bodyPr/>
                    <a:lstStyle/>
                    <a:p>
                      <a:pPr algn="ctr" fontAlgn="ctr"/>
                      <a:r>
                        <a:rPr lang="es-ES" sz="1800" b="1" u="none" strike="noStrike" dirty="0">
                          <a:solidFill>
                            <a:srgbClr val="FFFFFF"/>
                          </a:solidFill>
                          <a:effectLst/>
                        </a:rPr>
                        <a:t>PROYECTO</a:t>
                      </a:r>
                      <a:endParaRPr lang="es-ES" sz="1800" b="1" i="0" u="none" strike="noStrike" dirty="0">
                        <a:solidFill>
                          <a:srgbClr val="FFFFFF"/>
                        </a:solidFill>
                        <a:effectLst/>
                        <a:latin typeface="Times New Roman"/>
                      </a:endParaRPr>
                    </a:p>
                  </a:txBody>
                  <a:tcPr marL="9525" marR="9525" marT="9525" marB="0" anchor="ctr">
                    <a:cell3D prstMaterial="dkEdge">
                      <a:bevel prst="riblet"/>
                      <a:lightRig rig="flood" dir="t"/>
                    </a:cell3D>
                    <a:solidFill>
                      <a:schemeClr val="accent6"/>
                    </a:solidFill>
                  </a:tcPr>
                </a:tc>
              </a:tr>
              <a:tr h="756083">
                <a:tc rowSpan="3">
                  <a:txBody>
                    <a:bodyPr/>
                    <a:lstStyle/>
                    <a:p>
                      <a:pPr algn="ctr" fontAlgn="ctr"/>
                      <a:r>
                        <a:rPr lang="es-ES" sz="1600" u="none" strike="noStrike" dirty="0">
                          <a:effectLst/>
                        </a:rPr>
                        <a:t>Establecer </a:t>
                      </a:r>
                      <a:r>
                        <a:rPr lang="es-ES" sz="1600" u="none" strike="noStrike" dirty="0" smtClean="0">
                          <a:effectLst/>
                        </a:rPr>
                        <a:t>políticas </a:t>
                      </a:r>
                      <a:r>
                        <a:rPr lang="es-ES" sz="1600" u="none" strike="noStrike" dirty="0">
                          <a:effectLst/>
                        </a:rPr>
                        <a:t>de responsabilidad social corporativa apoyando actividades física- recreativas y educativas de escuelas aledañas al sector</a:t>
                      </a:r>
                      <a:br>
                        <a:rPr lang="es-ES" sz="1600" u="none" strike="noStrike" dirty="0">
                          <a:effectLst/>
                        </a:rPr>
                      </a:br>
                      <a:r>
                        <a:rPr lang="es-ES" sz="1600" u="none" strike="noStrike" dirty="0">
                          <a:effectLst/>
                        </a:rPr>
                        <a:t>"IG Imprenta Apadrina"</a:t>
                      </a:r>
                      <a:endParaRPr lang="es-ES" sz="1600" b="0" i="0" u="none" strike="noStrike" dirty="0">
                        <a:solidFill>
                          <a:srgbClr val="000000"/>
                        </a:solidFill>
                        <a:effectLst/>
                        <a:latin typeface="Times New Roman"/>
                      </a:endParaRPr>
                    </a:p>
                  </a:txBody>
                  <a:tcPr marL="9525" marR="9525" marT="9525" marB="0" anchor="ctr">
                    <a:cell3D prstMaterial="dkEdge">
                      <a:bevel prst="riblet"/>
                      <a:lightRig rig="flood" dir="t"/>
                    </a:cell3D>
                    <a:solidFill>
                      <a:schemeClr val="accent6">
                        <a:lumMod val="20000"/>
                        <a:lumOff val="80000"/>
                      </a:schemeClr>
                    </a:solidFill>
                  </a:tcPr>
                </a:tc>
                <a:tc>
                  <a:txBody>
                    <a:bodyPr/>
                    <a:lstStyle/>
                    <a:p>
                      <a:pPr algn="ctr" fontAlgn="ctr"/>
                      <a:r>
                        <a:rPr lang="es-ES" sz="1600" u="none" strike="noStrike">
                          <a:effectLst/>
                        </a:rPr>
                        <a:t>Apoyo en actividades educativas</a:t>
                      </a:r>
                      <a:endParaRPr lang="es-ES" sz="1600" b="0" i="0" u="none" strike="noStrike">
                        <a:solidFill>
                          <a:srgbClr val="000000"/>
                        </a:solidFill>
                        <a:effectLst/>
                        <a:latin typeface="Times New Roman"/>
                      </a:endParaRPr>
                    </a:p>
                  </a:txBody>
                  <a:tcPr marL="9525" marR="9525" marT="9525" marB="0" anchor="ctr">
                    <a:cell3D prstMaterial="dkEdge">
                      <a:bevel prst="riblet"/>
                      <a:lightRig rig="flood" dir="t"/>
                    </a:cell3D>
                    <a:solidFill>
                      <a:schemeClr val="accent6">
                        <a:lumMod val="20000"/>
                        <a:lumOff val="80000"/>
                      </a:schemeClr>
                    </a:solidFill>
                  </a:tcPr>
                </a:tc>
                <a:tc>
                  <a:txBody>
                    <a:bodyPr/>
                    <a:lstStyle/>
                    <a:p>
                      <a:pPr algn="ctr" fontAlgn="ctr"/>
                      <a:r>
                        <a:rPr lang="es-ES" sz="1600" u="none" strike="noStrike">
                          <a:effectLst/>
                        </a:rPr>
                        <a:t>Donación de cuadernos tipo borrador </a:t>
                      </a:r>
                      <a:endParaRPr lang="es-ES" sz="1600" b="0" i="0" u="none" strike="noStrike">
                        <a:solidFill>
                          <a:srgbClr val="000000"/>
                        </a:solidFill>
                        <a:effectLst/>
                        <a:latin typeface="Times New Roman"/>
                      </a:endParaRPr>
                    </a:p>
                  </a:txBody>
                  <a:tcPr marL="9525" marR="9525" marT="9525" marB="0" anchor="ctr">
                    <a:cell3D prstMaterial="dkEdge">
                      <a:bevel prst="riblet"/>
                      <a:lightRig rig="flood" dir="t"/>
                    </a:cell3D>
                    <a:solidFill>
                      <a:schemeClr val="accent6">
                        <a:lumMod val="20000"/>
                        <a:lumOff val="80000"/>
                      </a:schemeClr>
                    </a:solidFill>
                  </a:tcPr>
                </a:tc>
              </a:tr>
              <a:tr h="756083">
                <a:tc vMerge="1">
                  <a:txBody>
                    <a:bodyPr/>
                    <a:lstStyle/>
                    <a:p>
                      <a:endParaRPr lang="es-ES"/>
                    </a:p>
                  </a:txBody>
                  <a:tcPr/>
                </a:tc>
                <a:tc>
                  <a:txBody>
                    <a:bodyPr/>
                    <a:lstStyle/>
                    <a:p>
                      <a:pPr algn="ctr" fontAlgn="ctr"/>
                      <a:r>
                        <a:rPr lang="es-ES" sz="1600" u="none" strike="noStrike">
                          <a:effectLst/>
                        </a:rPr>
                        <a:t>Apoyo en actividades recreativas</a:t>
                      </a:r>
                      <a:endParaRPr lang="es-ES" sz="1600" b="0" i="0" u="none" strike="noStrike">
                        <a:solidFill>
                          <a:srgbClr val="000000"/>
                        </a:solidFill>
                        <a:effectLst/>
                        <a:latin typeface="Times New Roman"/>
                      </a:endParaRPr>
                    </a:p>
                  </a:txBody>
                  <a:tcPr marL="9525" marR="9525" marT="9525" marB="0" anchor="ctr">
                    <a:cell3D prstMaterial="dkEdge">
                      <a:bevel prst="riblet"/>
                      <a:lightRig rig="flood" dir="t"/>
                    </a:cell3D>
                    <a:solidFill>
                      <a:schemeClr val="accent6">
                        <a:lumMod val="20000"/>
                        <a:lumOff val="80000"/>
                      </a:schemeClr>
                    </a:solidFill>
                  </a:tcPr>
                </a:tc>
                <a:tc>
                  <a:txBody>
                    <a:bodyPr/>
                    <a:lstStyle/>
                    <a:p>
                      <a:pPr algn="ctr" fontAlgn="ctr"/>
                      <a:r>
                        <a:rPr lang="es-ES" sz="1600" u="none" strike="noStrike">
                          <a:effectLst/>
                        </a:rPr>
                        <a:t>IG Imprenta apoya en días festivos: Navidad</a:t>
                      </a:r>
                      <a:endParaRPr lang="es-ES" sz="1600" b="0" i="0" u="none" strike="noStrike">
                        <a:solidFill>
                          <a:srgbClr val="000000"/>
                        </a:solidFill>
                        <a:effectLst/>
                        <a:latin typeface="Times New Roman"/>
                      </a:endParaRPr>
                    </a:p>
                  </a:txBody>
                  <a:tcPr marL="9525" marR="9525" marT="9525" marB="0" anchor="ctr">
                    <a:cell3D prstMaterial="dkEdge">
                      <a:bevel prst="riblet"/>
                      <a:lightRig rig="flood" dir="t"/>
                    </a:cell3D>
                    <a:solidFill>
                      <a:schemeClr val="accent6">
                        <a:lumMod val="20000"/>
                        <a:lumOff val="80000"/>
                      </a:schemeClr>
                    </a:solidFill>
                  </a:tcPr>
                </a:tc>
              </a:tr>
              <a:tr h="1465878">
                <a:tc vMerge="1">
                  <a:txBody>
                    <a:bodyPr/>
                    <a:lstStyle/>
                    <a:p>
                      <a:endParaRPr lang="es-ES"/>
                    </a:p>
                  </a:txBody>
                  <a:tcPr/>
                </a:tc>
                <a:tc>
                  <a:txBody>
                    <a:bodyPr/>
                    <a:lstStyle/>
                    <a:p>
                      <a:pPr algn="ctr" fontAlgn="ctr"/>
                      <a:r>
                        <a:rPr lang="es-ES" sz="1600" u="none" strike="noStrike" dirty="0">
                          <a:effectLst/>
                        </a:rPr>
                        <a:t>Apoyo en actividades físicas</a:t>
                      </a:r>
                      <a:endParaRPr lang="es-ES" sz="1600" b="0" i="0" u="none" strike="noStrike" dirty="0">
                        <a:solidFill>
                          <a:srgbClr val="000000"/>
                        </a:solidFill>
                        <a:effectLst/>
                        <a:latin typeface="Times New Roman"/>
                      </a:endParaRPr>
                    </a:p>
                  </a:txBody>
                  <a:tcPr marL="9525" marR="9525" marT="9525" marB="0" anchor="ctr">
                    <a:cell3D prstMaterial="dkEdge">
                      <a:bevel prst="riblet"/>
                      <a:lightRig rig="flood" dir="t"/>
                    </a:cell3D>
                    <a:solidFill>
                      <a:schemeClr val="accent6">
                        <a:lumMod val="20000"/>
                        <a:lumOff val="80000"/>
                      </a:schemeClr>
                    </a:solidFill>
                  </a:tcPr>
                </a:tc>
                <a:tc>
                  <a:txBody>
                    <a:bodyPr/>
                    <a:lstStyle/>
                    <a:p>
                      <a:pPr algn="ctr" fontAlgn="ctr"/>
                      <a:r>
                        <a:rPr lang="es-ES" sz="1600" u="none" strike="noStrike" dirty="0">
                          <a:effectLst/>
                        </a:rPr>
                        <a:t>Auspicio en eventos deportivos</a:t>
                      </a:r>
                      <a:endParaRPr lang="es-ES" sz="1600" b="0" i="0" u="none" strike="noStrike" dirty="0">
                        <a:solidFill>
                          <a:srgbClr val="000000"/>
                        </a:solidFill>
                        <a:effectLst/>
                        <a:latin typeface="Times New Roman"/>
                      </a:endParaRPr>
                    </a:p>
                  </a:txBody>
                  <a:tcPr marL="9525" marR="9525" marT="9525" marB="0" anchor="ctr">
                    <a:cell3D prstMaterial="dkEdge">
                      <a:bevel prst="riblet"/>
                      <a:lightRig rig="flood" dir="t"/>
                    </a:cell3D>
                    <a:solidFill>
                      <a:schemeClr val="accent6">
                        <a:lumMod val="20000"/>
                        <a:lumOff val="80000"/>
                      </a:schemeClr>
                    </a:solidFill>
                  </a:tcPr>
                </a:tc>
              </a:tr>
            </a:tbl>
          </a:graphicData>
        </a:graphic>
      </p:graphicFrame>
    </p:spTree>
    <p:extLst>
      <p:ext uri="{BB962C8B-B14F-4D97-AF65-F5344CB8AC3E}">
        <p14:creationId xmlns:p14="http://schemas.microsoft.com/office/powerpoint/2010/main" val="357260096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423923"/>
            <a:ext cx="1656184" cy="1492908"/>
          </a:xfrm>
          <a:prstGeom prst="rect">
            <a:avLst/>
          </a:prstGeom>
          <a:noFill/>
          <a:ln>
            <a:noFill/>
          </a:ln>
        </p:spPr>
      </p:pic>
      <p:sp>
        <p:nvSpPr>
          <p:cNvPr id="5" name="4 Rectángulo"/>
          <p:cNvSpPr/>
          <p:nvPr/>
        </p:nvSpPr>
        <p:spPr>
          <a:xfrm>
            <a:off x="6228184" y="5013176"/>
            <a:ext cx="2556284" cy="108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3995936" y="3972992"/>
            <a:ext cx="936104" cy="53612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a:xfrm>
            <a:off x="3995936" y="4241055"/>
            <a:ext cx="4822304" cy="1852241"/>
          </a:xfrm>
        </p:spPr>
        <p:txBody>
          <a:bodyPr/>
          <a:lstStyle/>
          <a:p>
            <a:r>
              <a:rPr lang="es-ES" dirty="0" smtClean="0"/>
              <a:t>CAPÍTULO 7.</a:t>
            </a:r>
            <a:br>
              <a:rPr lang="es-ES" dirty="0" smtClean="0"/>
            </a:br>
            <a:r>
              <a:rPr lang="es-ES" sz="2400" i="1" dirty="0" smtClean="0"/>
              <a:t>Evaluación Presupuestaria</a:t>
            </a:r>
            <a:endParaRPr lang="es-EC" i="1" dirty="0"/>
          </a:p>
        </p:txBody>
      </p:sp>
    </p:spTree>
    <p:extLst>
      <p:ext uri="{BB962C8B-B14F-4D97-AF65-F5344CB8AC3E}">
        <p14:creationId xmlns:p14="http://schemas.microsoft.com/office/powerpoint/2010/main" val="206773301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9985" y="116632"/>
            <a:ext cx="6302375" cy="1143000"/>
          </a:xfrm>
        </p:spPr>
        <p:txBody>
          <a:bodyPr>
            <a:normAutofit fontScale="90000"/>
          </a:bodyPr>
          <a:lstStyle/>
          <a:p>
            <a:pPr algn="ctr"/>
            <a:r>
              <a:rPr lang="es-ES" sz="3600" b="1" dirty="0" smtClean="0"/>
              <a:t>PRESUPUESTOS: </a:t>
            </a:r>
            <a:r>
              <a:rPr lang="es-ES" sz="3600" b="1" i="1" dirty="0" smtClean="0"/>
              <a:t>Programa </a:t>
            </a:r>
            <a:r>
              <a:rPr lang="es-ES" sz="3100" b="1" i="1" dirty="0" smtClean="0"/>
              <a:t>Producto</a:t>
            </a:r>
            <a:endParaRPr lang="es-EC" sz="3100" i="1" dirty="0"/>
          </a:p>
        </p:txBody>
      </p:sp>
      <p:pic>
        <p:nvPicPr>
          <p:cNvPr id="6" name="5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628800"/>
            <a:ext cx="6527160" cy="4540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1720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0872" y="197768"/>
            <a:ext cx="8229600" cy="1143000"/>
          </a:xfrm>
        </p:spPr>
        <p:txBody>
          <a:bodyPr>
            <a:normAutofit/>
          </a:bodyPr>
          <a:lstStyle/>
          <a:p>
            <a:pPr algn="ctr"/>
            <a:r>
              <a:rPr lang="es-ES" sz="3600" b="1" dirty="0" smtClean="0"/>
              <a:t>PRESUPUESTOS: </a:t>
            </a:r>
            <a:br>
              <a:rPr lang="es-ES" sz="3600" b="1" dirty="0" smtClean="0"/>
            </a:br>
            <a:r>
              <a:rPr lang="es-ES" sz="3100" b="1" i="1" dirty="0" smtClean="0"/>
              <a:t>Programa Promoción</a:t>
            </a:r>
            <a:endParaRPr lang="es-EC" sz="3100" dirty="0"/>
          </a:p>
        </p:txBody>
      </p:sp>
      <p:pic>
        <p:nvPicPr>
          <p:cNvPr id="6" name="5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3809" y="1412776"/>
            <a:ext cx="6309953" cy="49685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757488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rmAutofit/>
          </a:bodyPr>
          <a:lstStyle/>
          <a:p>
            <a:pPr algn="ctr"/>
            <a:r>
              <a:rPr lang="es-ES" sz="3600" b="1" dirty="0" smtClean="0"/>
              <a:t>PRESUPUESTOS: </a:t>
            </a:r>
            <a:br>
              <a:rPr lang="es-ES" sz="3600" b="1" dirty="0" smtClean="0"/>
            </a:br>
            <a:r>
              <a:rPr lang="es-ES" sz="3100" b="1" i="1" dirty="0" smtClean="0"/>
              <a:t>Programa Precio - Plaza</a:t>
            </a:r>
            <a:endParaRPr lang="es-EC" sz="3100" dirty="0"/>
          </a:p>
        </p:txBody>
      </p:sp>
      <p:pic>
        <p:nvPicPr>
          <p:cNvPr id="7" name="6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5616" y="1700808"/>
            <a:ext cx="6525630" cy="22528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5616" y="4221088"/>
            <a:ext cx="6525630" cy="20309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818203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60648"/>
            <a:ext cx="8240712" cy="1143000"/>
          </a:xfrm>
        </p:spPr>
        <p:txBody>
          <a:bodyPr>
            <a:noAutofit/>
          </a:bodyPr>
          <a:lstStyle/>
          <a:p>
            <a:pPr algn="ctr"/>
            <a:r>
              <a:rPr lang="es-ES" sz="3200" b="1" dirty="0" smtClean="0"/>
              <a:t>PRESUPUESTOS: </a:t>
            </a:r>
            <a:r>
              <a:rPr lang="es-ES" sz="3600" b="1" dirty="0" smtClean="0"/>
              <a:t/>
            </a:r>
            <a:br>
              <a:rPr lang="es-ES" sz="3600" b="1" dirty="0" smtClean="0"/>
            </a:br>
            <a:r>
              <a:rPr lang="es-ES" sz="2800" b="1" i="1" dirty="0" smtClean="0"/>
              <a:t>Programa Responsabilidad Social</a:t>
            </a:r>
            <a:endParaRPr lang="es-EC" sz="2800" dirty="0"/>
          </a:p>
        </p:txBody>
      </p:sp>
      <p:pic>
        <p:nvPicPr>
          <p:cNvPr id="6" name="5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1579" y="2492896"/>
            <a:ext cx="6965008" cy="21676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99174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06896" y="332656"/>
            <a:ext cx="8229600" cy="864096"/>
          </a:xfrm>
        </p:spPr>
        <p:txBody>
          <a:bodyPr>
            <a:noAutofit/>
          </a:bodyPr>
          <a:lstStyle/>
          <a:p>
            <a:pPr algn="ctr"/>
            <a:r>
              <a:rPr lang="es-ES" sz="2800" b="1" i="1" dirty="0" smtClean="0"/>
              <a:t>Registro de Ingresos y Egresos </a:t>
            </a:r>
            <a:br>
              <a:rPr lang="es-ES" sz="2800" b="1" i="1" dirty="0" smtClean="0"/>
            </a:br>
            <a:r>
              <a:rPr lang="es-ES" sz="2800" b="1" i="1" dirty="0" smtClean="0"/>
              <a:t>históricos</a:t>
            </a:r>
            <a:endParaRPr lang="es-EC" sz="2800" b="1" i="1" dirty="0"/>
          </a:p>
        </p:txBody>
      </p:sp>
      <p:pic>
        <p:nvPicPr>
          <p:cNvPr id="6" name="5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82803"/>
            <a:ext cx="4733925" cy="464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765092"/>
            <a:ext cx="2880320" cy="19600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5789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864096"/>
          </a:xfrm>
        </p:spPr>
        <p:txBody>
          <a:bodyPr>
            <a:noAutofit/>
          </a:bodyPr>
          <a:lstStyle/>
          <a:p>
            <a:pPr algn="ctr"/>
            <a:r>
              <a:rPr lang="es-ES" sz="2800" b="1" i="1" dirty="0" smtClean="0"/>
              <a:t>Registro de Ingresos y Egresos con estrategias.</a:t>
            </a:r>
            <a:endParaRPr lang="es-EC" sz="2800" b="1" i="1" dirty="0"/>
          </a:p>
        </p:txBody>
      </p:sp>
      <p:pic>
        <p:nvPicPr>
          <p:cNvPr id="6" name="5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908720"/>
            <a:ext cx="4507210" cy="57249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052266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88640"/>
            <a:ext cx="7629152" cy="1143000"/>
          </a:xfrm>
        </p:spPr>
        <p:txBody>
          <a:bodyPr>
            <a:noAutofit/>
          </a:bodyPr>
          <a:lstStyle/>
          <a:p>
            <a:pPr algn="ctr"/>
            <a:r>
              <a:rPr lang="es-ES" sz="3200" b="1" dirty="0" smtClean="0"/>
              <a:t>DEFINICIÓN DEL PROBLEMA:  </a:t>
            </a:r>
            <a:br>
              <a:rPr lang="es-ES" sz="3200" b="1" dirty="0" smtClean="0"/>
            </a:br>
            <a:r>
              <a:rPr lang="es-ES" sz="2400" b="1" i="1" dirty="0" smtClean="0"/>
              <a:t>Análisis diagrama causa efecto</a:t>
            </a:r>
            <a:endParaRPr lang="es-EC" sz="2400" b="1" i="1" dirty="0"/>
          </a:p>
        </p:txBody>
      </p:sp>
      <p:pic>
        <p:nvPicPr>
          <p:cNvPr id="5" name="4 Imagen"/>
          <p:cNvPicPr/>
          <p:nvPr/>
        </p:nvPicPr>
        <p:blipFill>
          <a:blip r:embed="rId2" cstate="print"/>
          <a:stretch>
            <a:fillRect/>
          </a:stretch>
        </p:blipFill>
        <p:spPr>
          <a:xfrm>
            <a:off x="971600" y="1700808"/>
            <a:ext cx="7416824" cy="4098771"/>
          </a:xfrm>
          <a:prstGeom prst="rect">
            <a:avLst/>
          </a:prstGeom>
        </p:spPr>
      </p:pic>
      <p:pic>
        <p:nvPicPr>
          <p:cNvPr id="7" name="6 Imagen" descr="C:\Users\E.J. IZURIETA\Desktop\LOGO IG IMPRENTA TESI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spTree>
    <p:extLst>
      <p:ext uri="{BB962C8B-B14F-4D97-AF65-F5344CB8AC3E}">
        <p14:creationId xmlns:p14="http://schemas.microsoft.com/office/powerpoint/2010/main" val="408574902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3288" y="-27384"/>
            <a:ext cx="7053088" cy="1143000"/>
          </a:xfrm>
        </p:spPr>
        <p:txBody>
          <a:bodyPr/>
          <a:lstStyle/>
          <a:p>
            <a:pPr algn="ctr"/>
            <a:r>
              <a:rPr lang="es-ES" sz="3600" b="1" dirty="0" smtClean="0"/>
              <a:t>Análisis de estrategias </a:t>
            </a:r>
            <a:endParaRPr lang="es-EC" sz="3600" b="1" dirty="0"/>
          </a:p>
        </p:txBody>
      </p:sp>
      <p:pic>
        <p:nvPicPr>
          <p:cNvPr id="8" name="7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4130" y="1124744"/>
            <a:ext cx="3886058" cy="2674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676" y="2276872"/>
            <a:ext cx="3855186" cy="26534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5245" y="4015945"/>
            <a:ext cx="3946821" cy="25093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522526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7304" y="198438"/>
            <a:ext cx="6981080" cy="1143000"/>
          </a:xfrm>
        </p:spPr>
        <p:txBody>
          <a:bodyPr>
            <a:noAutofit/>
          </a:bodyPr>
          <a:lstStyle/>
          <a:p>
            <a:pPr algn="ctr"/>
            <a:r>
              <a:rPr lang="es-ES" sz="3200" b="1" dirty="0" smtClean="0"/>
              <a:t>PUNTO DE EQUILIBRIO: </a:t>
            </a:r>
            <a:br>
              <a:rPr lang="es-ES" sz="3200" b="1" dirty="0" smtClean="0"/>
            </a:br>
            <a:r>
              <a:rPr lang="es-ES" sz="2800" b="1" i="1" dirty="0" smtClean="0"/>
              <a:t>En dólares, valor mensual</a:t>
            </a:r>
            <a:endParaRPr lang="es-EC" sz="2800" i="1" dirty="0"/>
          </a:p>
        </p:txBody>
      </p:sp>
      <mc:AlternateContent xmlns:mc="http://schemas.openxmlformats.org/markup-compatibility/2006" xmlns:a14="http://schemas.microsoft.com/office/drawing/2010/main">
        <mc:Choice Requires="a14">
          <p:sp>
            <p:nvSpPr>
              <p:cNvPr id="4" name="1 CuadroTexto"/>
              <p:cNvSpPr txBox="1">
                <a:spLocks noChangeArrowheads="1"/>
              </p:cNvSpPr>
              <p:nvPr/>
            </p:nvSpPr>
            <p:spPr bwMode="auto">
              <a:xfrm>
                <a:off x="1331640" y="2084909"/>
                <a:ext cx="6696744" cy="984051"/>
              </a:xfrm>
              <a:prstGeom prst="rect">
                <a:avLst/>
              </a:prstGeom>
              <a:solidFill>
                <a:schemeClr val="tx2"/>
              </a:solidFill>
              <a:ln>
                <a:headEnd/>
                <a:tailEnd/>
              </a:ln>
              <a:extLst/>
            </p:spPr>
            <p:style>
              <a:lnRef idx="0">
                <a:schemeClr val="accent1"/>
              </a:lnRef>
              <a:fillRef idx="3">
                <a:schemeClr val="accent1"/>
              </a:fillRef>
              <a:effectRef idx="3">
                <a:schemeClr val="accent1"/>
              </a:effectRef>
              <a:fontRef idx="minor">
                <a:schemeClr val="lt1"/>
              </a:fontRef>
            </p:style>
            <p:txBody>
              <a:bodyPr rot="0" vert="horz" wrap="square" lIns="91440" tIns="45720" rIns="91440" bIns="45720" anchor="t" anchorCtr="0" upright="1">
                <a:noAutofit/>
              </a:bodyPr>
              <a:lstStyle/>
              <a:p>
                <a:pPr>
                  <a:spcAft>
                    <a:spcPts val="0"/>
                  </a:spcAft>
                </a:pPr>
                <a:r>
                  <a:rPr lang="es-ES" sz="2800" dirty="0" smtClean="0">
                    <a:solidFill>
                      <a:schemeClr val="bg1"/>
                    </a:solidFill>
                    <a:effectLst/>
                    <a:latin typeface="Arial"/>
                    <a:ea typeface="Calibri"/>
                  </a:rPr>
                  <a:t>Punto de equilibrio $ </a:t>
                </a:r>
                <a14:m>
                  <m:oMath xmlns:m="http://schemas.openxmlformats.org/officeDocument/2006/math">
                    <m:r>
                      <a:rPr lang="es-ES" sz="2800" i="1">
                        <a:solidFill>
                          <a:schemeClr val="bg1"/>
                        </a:solidFill>
                        <a:effectLst/>
                        <a:latin typeface="Cambria Math"/>
                        <a:ea typeface="Calibri"/>
                        <a:cs typeface="Times New Roman"/>
                      </a:rPr>
                      <m:t>=</m:t>
                    </m:r>
                    <m:f>
                      <m:fPr>
                        <m:ctrlPr>
                          <a:rPr lang="es-EC" sz="2800" i="1">
                            <a:solidFill>
                              <a:schemeClr val="bg1"/>
                            </a:solidFill>
                            <a:effectLst/>
                            <a:latin typeface="Cambria Math"/>
                            <a:ea typeface="Times New Roman"/>
                            <a:cs typeface="Times New Roman"/>
                          </a:rPr>
                        </m:ctrlPr>
                      </m:fPr>
                      <m:num>
                        <m:r>
                          <a:rPr lang="es-ES" sz="2800" i="1">
                            <a:solidFill>
                              <a:schemeClr val="bg1"/>
                            </a:solidFill>
                            <a:effectLst/>
                            <a:latin typeface="Cambria Math"/>
                            <a:ea typeface="Calibri"/>
                            <a:cs typeface="Times New Roman"/>
                          </a:rPr>
                          <m:t>𝐶𝑜𝑠𝑡𝑜𝑠</m:t>
                        </m:r>
                        <m:r>
                          <a:rPr lang="es-ES" sz="2800" i="1">
                            <a:solidFill>
                              <a:schemeClr val="bg1"/>
                            </a:solidFill>
                            <a:effectLst/>
                            <a:latin typeface="Cambria Math"/>
                            <a:ea typeface="Calibri"/>
                            <a:cs typeface="Times New Roman"/>
                          </a:rPr>
                          <m:t> </m:t>
                        </m:r>
                        <m:r>
                          <a:rPr lang="es-ES" sz="2800" i="1">
                            <a:solidFill>
                              <a:schemeClr val="bg1"/>
                            </a:solidFill>
                            <a:effectLst/>
                            <a:latin typeface="Cambria Math"/>
                            <a:ea typeface="Calibri"/>
                            <a:cs typeface="Times New Roman"/>
                          </a:rPr>
                          <m:t>𝐹𝑖𝑗𝑜𝑠</m:t>
                        </m:r>
                      </m:num>
                      <m:den>
                        <m:r>
                          <a:rPr lang="es-ES" sz="2800" i="1">
                            <a:solidFill>
                              <a:schemeClr val="bg1"/>
                            </a:solidFill>
                            <a:effectLst/>
                            <a:latin typeface="Cambria Math"/>
                            <a:ea typeface="Calibri"/>
                            <a:cs typeface="Times New Roman"/>
                          </a:rPr>
                          <m:t>1 − </m:t>
                        </m:r>
                        <m:f>
                          <m:fPr>
                            <m:ctrlPr>
                              <a:rPr lang="es-EC" sz="2800" i="1">
                                <a:solidFill>
                                  <a:schemeClr val="bg1"/>
                                </a:solidFill>
                                <a:effectLst/>
                                <a:latin typeface="Cambria Math"/>
                                <a:ea typeface="Times New Roman"/>
                                <a:cs typeface="Times New Roman"/>
                              </a:rPr>
                            </m:ctrlPr>
                          </m:fPr>
                          <m:num>
                            <m:r>
                              <a:rPr lang="es-ES" sz="2800" i="1">
                                <a:solidFill>
                                  <a:schemeClr val="bg1"/>
                                </a:solidFill>
                                <a:effectLst/>
                                <a:latin typeface="Cambria Math"/>
                                <a:ea typeface="Calibri"/>
                                <a:cs typeface="Times New Roman"/>
                              </a:rPr>
                              <m:t>𝐶𝑜𝑠𝑡𝑜𝑠</m:t>
                            </m:r>
                            <m:r>
                              <a:rPr lang="es-ES" sz="2800" i="1">
                                <a:solidFill>
                                  <a:schemeClr val="bg1"/>
                                </a:solidFill>
                                <a:effectLst/>
                                <a:latin typeface="Cambria Math"/>
                                <a:ea typeface="Calibri"/>
                                <a:cs typeface="Times New Roman"/>
                              </a:rPr>
                              <m:t> </m:t>
                            </m:r>
                            <m:r>
                              <a:rPr lang="es-ES" sz="2800" i="1">
                                <a:solidFill>
                                  <a:schemeClr val="bg1"/>
                                </a:solidFill>
                                <a:effectLst/>
                                <a:latin typeface="Cambria Math"/>
                                <a:ea typeface="Calibri"/>
                                <a:cs typeface="Times New Roman"/>
                              </a:rPr>
                              <m:t>𝑉𝑎𝑟𝑖𝑎𝑏𝑙𝑒𝑠</m:t>
                            </m:r>
                          </m:num>
                          <m:den>
                            <m:r>
                              <a:rPr lang="es-ES" sz="2800" i="1">
                                <a:solidFill>
                                  <a:schemeClr val="bg1"/>
                                </a:solidFill>
                                <a:effectLst/>
                                <a:latin typeface="Cambria Math"/>
                                <a:ea typeface="Calibri"/>
                                <a:cs typeface="Times New Roman"/>
                              </a:rPr>
                              <m:t>𝑉𝑒𝑛𝑡</m:t>
                            </m:r>
                            <m:r>
                              <a:rPr lang="es-ES" sz="2800" b="0" i="1" smtClean="0">
                                <a:solidFill>
                                  <a:schemeClr val="bg1"/>
                                </a:solidFill>
                                <a:effectLst/>
                                <a:latin typeface="Cambria Math"/>
                                <a:ea typeface="Calibri"/>
                                <a:cs typeface="Times New Roman"/>
                              </a:rPr>
                              <m:t>𝑎</m:t>
                            </m:r>
                            <m:r>
                              <a:rPr lang="es-ES" sz="2800" i="1">
                                <a:solidFill>
                                  <a:schemeClr val="bg1"/>
                                </a:solidFill>
                                <a:effectLst/>
                                <a:latin typeface="Cambria Math"/>
                                <a:ea typeface="Calibri"/>
                                <a:cs typeface="Times New Roman"/>
                              </a:rPr>
                              <m:t>𝑠</m:t>
                            </m:r>
                            <m:r>
                              <a:rPr lang="es-ES" sz="2800" i="1">
                                <a:solidFill>
                                  <a:schemeClr val="bg1"/>
                                </a:solidFill>
                                <a:effectLst/>
                                <a:latin typeface="Cambria Math"/>
                                <a:ea typeface="Calibri"/>
                                <a:cs typeface="Times New Roman"/>
                              </a:rPr>
                              <m:t> </m:t>
                            </m:r>
                            <m:r>
                              <a:rPr lang="es-ES" sz="2800" i="1">
                                <a:solidFill>
                                  <a:schemeClr val="bg1"/>
                                </a:solidFill>
                                <a:effectLst/>
                                <a:latin typeface="Cambria Math"/>
                                <a:ea typeface="Calibri"/>
                                <a:cs typeface="Times New Roman"/>
                              </a:rPr>
                              <m:t>𝑇𝑜𝑡𝑎𝑙𝑒𝑠</m:t>
                            </m:r>
                          </m:den>
                        </m:f>
                      </m:den>
                    </m:f>
                  </m:oMath>
                </a14:m>
                <a:endParaRPr lang="es-EC" dirty="0">
                  <a:solidFill>
                    <a:schemeClr val="bg1"/>
                  </a:solidFill>
                  <a:effectLst/>
                  <a:latin typeface="Arial"/>
                  <a:ea typeface="Calibri"/>
                </a:endParaRPr>
              </a:p>
            </p:txBody>
          </p:sp>
        </mc:Choice>
        <mc:Fallback xmlns="">
          <p:sp>
            <p:nvSpPr>
              <p:cNvPr id="4" name="1 CuadroTexto"/>
              <p:cNvSpPr txBox="1">
                <a:spLocks noRot="1" noChangeAspect="1" noMove="1" noResize="1" noEditPoints="1" noAdjustHandles="1" noChangeArrowheads="1" noChangeShapeType="1" noTextEdit="1"/>
              </p:cNvSpPr>
              <p:nvPr/>
            </p:nvSpPr>
            <p:spPr bwMode="auto">
              <a:xfrm>
                <a:off x="1331640" y="2084909"/>
                <a:ext cx="6696744" cy="984051"/>
              </a:xfrm>
              <a:prstGeom prst="rect">
                <a:avLst/>
              </a:prstGeom>
              <a:blipFill rotWithShape="1">
                <a:blip r:embed="rId2" cstate="print"/>
                <a:stretch>
                  <a:fillRect/>
                </a:stretch>
              </a:blipFill>
              <a:ln>
                <a:headEnd/>
                <a:tailEnd/>
              </a:ln>
              <a:extLst/>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3 CuadroTexto"/>
              <p:cNvSpPr txBox="1"/>
              <p:nvPr/>
            </p:nvSpPr>
            <p:spPr>
              <a:xfrm>
                <a:off x="1331640" y="3428999"/>
                <a:ext cx="6696744" cy="1152129"/>
              </a:xfrm>
              <a:prstGeom prst="rect">
                <a:avLst/>
              </a:prstGeom>
              <a:solidFill>
                <a:schemeClr val="bg1">
                  <a:lumMod val="50000"/>
                </a:schemeClr>
              </a:solidFill>
            </p:spPr>
            <p:style>
              <a:lnRef idx="0">
                <a:schemeClr val="accent3"/>
              </a:lnRef>
              <a:fillRef idx="3">
                <a:schemeClr val="accent3"/>
              </a:fillRef>
              <a:effectRef idx="3">
                <a:schemeClr val="accent3"/>
              </a:effectRef>
              <a:fontRef idx="minor">
                <a:schemeClr val="lt1"/>
              </a:fontRef>
            </p:style>
            <p:txBody>
              <a:bodyPr wrap="square" rtlCol="0" anchor="t">
                <a:noAutofit/>
              </a:bodyPr>
              <a:lstStyle/>
              <a:p>
                <a:pPr algn="ctr">
                  <a:spcAft>
                    <a:spcPts val="0"/>
                  </a:spcAft>
                </a:pPr>
                <a:r>
                  <a:rPr lang="es-ES" sz="2800" b="1" smtClean="0">
                    <a:solidFill>
                      <a:schemeClr val="bg1"/>
                    </a:solidFill>
                    <a:effectLst/>
                    <a:latin typeface="Arial"/>
                    <a:ea typeface="Calibri"/>
                  </a:rPr>
                  <a:t>Punto de equilibrio $</a:t>
                </a:r>
                <a:r>
                  <a:rPr lang="es-ES" sz="2800">
                    <a:solidFill>
                      <a:schemeClr val="bg1"/>
                    </a:solidFill>
                    <a:effectLst/>
                    <a:latin typeface="Arial"/>
                    <a:ea typeface="Calibri"/>
                  </a:rPr>
                  <a:t> </a:t>
                </a:r>
                <a14:m>
                  <m:oMath xmlns:m="http://schemas.openxmlformats.org/officeDocument/2006/math">
                    <m:r>
                      <a:rPr lang="es-ES" sz="3600" i="1">
                        <a:solidFill>
                          <a:schemeClr val="bg1"/>
                        </a:solidFill>
                        <a:effectLst/>
                        <a:latin typeface="Cambria Math"/>
                        <a:ea typeface="Calibri"/>
                        <a:cs typeface="Times New Roman"/>
                      </a:rPr>
                      <m:t>=</m:t>
                    </m:r>
                    <m:f>
                      <m:fPr>
                        <m:ctrlPr>
                          <a:rPr lang="es-EC" sz="3600" i="1">
                            <a:solidFill>
                              <a:schemeClr val="bg1"/>
                            </a:solidFill>
                            <a:effectLst/>
                            <a:latin typeface="Cambria Math"/>
                            <a:ea typeface="Times New Roman"/>
                            <a:cs typeface="Times New Roman"/>
                          </a:rPr>
                        </m:ctrlPr>
                      </m:fPr>
                      <m:num>
                        <m:r>
                          <a:rPr lang="es-ES" sz="3600" i="1">
                            <a:solidFill>
                              <a:schemeClr val="bg1"/>
                            </a:solidFill>
                            <a:effectLst/>
                            <a:latin typeface="Cambria Math"/>
                            <a:ea typeface="Calibri"/>
                            <a:cs typeface="Times New Roman"/>
                          </a:rPr>
                          <m:t>5035</m:t>
                        </m:r>
                      </m:num>
                      <m:den>
                        <m:r>
                          <a:rPr lang="es-ES" sz="3600" i="1">
                            <a:solidFill>
                              <a:schemeClr val="bg1"/>
                            </a:solidFill>
                            <a:effectLst/>
                            <a:latin typeface="Cambria Math"/>
                            <a:ea typeface="Calibri"/>
                            <a:cs typeface="Times New Roman"/>
                          </a:rPr>
                          <m:t>1 − </m:t>
                        </m:r>
                        <m:f>
                          <m:fPr>
                            <m:ctrlPr>
                              <a:rPr lang="es-EC" sz="3600" i="1">
                                <a:solidFill>
                                  <a:schemeClr val="bg1"/>
                                </a:solidFill>
                                <a:effectLst/>
                                <a:latin typeface="Cambria Math"/>
                                <a:ea typeface="Times New Roman"/>
                                <a:cs typeface="Times New Roman"/>
                              </a:rPr>
                            </m:ctrlPr>
                          </m:fPr>
                          <m:num>
                            <m:r>
                              <a:rPr lang="es-ES" sz="3600" i="1">
                                <a:solidFill>
                                  <a:schemeClr val="bg1"/>
                                </a:solidFill>
                                <a:effectLst/>
                                <a:latin typeface="Cambria Math"/>
                                <a:ea typeface="Calibri"/>
                                <a:cs typeface="Times New Roman"/>
                              </a:rPr>
                              <m:t>5667</m:t>
                            </m:r>
                          </m:num>
                          <m:den>
                            <m:r>
                              <a:rPr lang="es-ES" sz="3600" i="1">
                                <a:solidFill>
                                  <a:schemeClr val="bg1"/>
                                </a:solidFill>
                                <a:effectLst/>
                                <a:latin typeface="Cambria Math"/>
                                <a:ea typeface="Calibri"/>
                                <a:cs typeface="Times New Roman"/>
                              </a:rPr>
                              <m:t>15000</m:t>
                            </m:r>
                          </m:den>
                        </m:f>
                      </m:den>
                    </m:f>
                  </m:oMath>
                </a14:m>
                <a:endParaRPr lang="es-EC" sz="2400">
                  <a:solidFill>
                    <a:schemeClr val="bg1"/>
                  </a:solidFill>
                  <a:effectLst/>
                  <a:latin typeface="Arial"/>
                  <a:ea typeface="Calibri"/>
                </a:endParaRPr>
              </a:p>
            </p:txBody>
          </p:sp>
        </mc:Choice>
        <mc:Fallback xmlns="">
          <p:sp>
            <p:nvSpPr>
              <p:cNvPr id="5" name="3 CuadroTexto"/>
              <p:cNvSpPr txBox="1">
                <a:spLocks noRot="1" noChangeAspect="1" noMove="1" noResize="1" noEditPoints="1" noAdjustHandles="1" noChangeArrowheads="1" noChangeShapeType="1" noTextEdit="1"/>
              </p:cNvSpPr>
              <p:nvPr/>
            </p:nvSpPr>
            <p:spPr>
              <a:xfrm>
                <a:off x="1331640" y="3428999"/>
                <a:ext cx="6696744" cy="1152129"/>
              </a:xfrm>
              <a:prstGeom prst="rect">
                <a:avLst/>
              </a:prstGeom>
              <a:blipFill rotWithShape="1">
                <a:blip r:embed="rId3" cstate="print"/>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3 CuadroTexto"/>
              <p:cNvSpPr txBox="1"/>
              <p:nvPr/>
            </p:nvSpPr>
            <p:spPr>
              <a:xfrm>
                <a:off x="1333020" y="4869161"/>
                <a:ext cx="6696744" cy="792088"/>
              </a:xfrm>
              <a:prstGeom prst="rect">
                <a:avLst/>
              </a:prstGeom>
              <a:solidFill>
                <a:schemeClr val="tx1">
                  <a:lumMod val="50000"/>
                  <a:lumOff val="50000"/>
                </a:schemeClr>
              </a:solidFill>
            </p:spPr>
            <p:style>
              <a:lnRef idx="0">
                <a:schemeClr val="accent2"/>
              </a:lnRef>
              <a:fillRef idx="3">
                <a:schemeClr val="accent2"/>
              </a:fillRef>
              <a:effectRef idx="3">
                <a:schemeClr val="accent2"/>
              </a:effectRef>
              <a:fontRef idx="minor">
                <a:schemeClr val="lt1"/>
              </a:fontRef>
            </p:style>
            <p:txBody>
              <a:bodyPr wrap="square" rtlCol="0" anchor="t">
                <a:noAutofit/>
              </a:bodyPr>
              <a:lstStyle/>
              <a:p>
                <a:pPr algn="ctr">
                  <a:spcAft>
                    <a:spcPts val="0"/>
                  </a:spcAft>
                </a:pPr>
                <a:r>
                  <a:rPr lang="es-ES" sz="2800" b="1" dirty="0" smtClean="0">
                    <a:solidFill>
                      <a:schemeClr val="bg1"/>
                    </a:solidFill>
                    <a:effectLst/>
                    <a:latin typeface="Arial"/>
                    <a:ea typeface="Calibri"/>
                  </a:rPr>
                  <a:t>Punto de equilibrio $</a:t>
                </a:r>
                <a:r>
                  <a:rPr lang="es-ES" sz="2800" dirty="0">
                    <a:solidFill>
                      <a:schemeClr val="bg1"/>
                    </a:solidFill>
                    <a:effectLst/>
                    <a:latin typeface="Arial"/>
                    <a:ea typeface="Calibri"/>
                  </a:rPr>
                  <a:t> </a:t>
                </a:r>
                <a14:m>
                  <m:oMath xmlns:m="http://schemas.openxmlformats.org/officeDocument/2006/math">
                    <m:r>
                      <a:rPr lang="es-ES" sz="3600" i="1">
                        <a:solidFill>
                          <a:schemeClr val="bg1"/>
                        </a:solidFill>
                        <a:effectLst/>
                        <a:latin typeface="Cambria Math"/>
                        <a:ea typeface="Calibri"/>
                        <a:cs typeface="Times New Roman"/>
                      </a:rPr>
                      <m:t>=</m:t>
                    </m:r>
                  </m:oMath>
                </a14:m>
                <a:r>
                  <a:rPr lang="es-EC" sz="2400" dirty="0" smtClean="0">
                    <a:solidFill>
                      <a:schemeClr val="bg1"/>
                    </a:solidFill>
                    <a:effectLst/>
                    <a:latin typeface="Arial"/>
                    <a:ea typeface="Calibri"/>
                  </a:rPr>
                  <a:t> </a:t>
                </a:r>
                <a:r>
                  <a:rPr lang="es-EC" sz="2400" b="1" dirty="0" smtClean="0">
                    <a:solidFill>
                      <a:schemeClr val="bg1"/>
                    </a:solidFill>
                    <a:effectLst/>
                    <a:latin typeface="Arial"/>
                    <a:ea typeface="Calibri"/>
                  </a:rPr>
                  <a:t>8.092,25</a:t>
                </a:r>
                <a:endParaRPr lang="es-EC" sz="2400" b="1" dirty="0">
                  <a:solidFill>
                    <a:schemeClr val="bg1"/>
                  </a:solidFill>
                  <a:effectLst/>
                  <a:latin typeface="Arial"/>
                  <a:ea typeface="Calibri"/>
                </a:endParaRPr>
              </a:p>
            </p:txBody>
          </p:sp>
        </mc:Choice>
        <mc:Fallback xmlns="">
          <p:sp>
            <p:nvSpPr>
              <p:cNvPr id="6" name="3 CuadroTexto"/>
              <p:cNvSpPr txBox="1">
                <a:spLocks noRot="1" noChangeAspect="1" noMove="1" noResize="1" noEditPoints="1" noAdjustHandles="1" noChangeArrowheads="1" noChangeShapeType="1" noTextEdit="1"/>
              </p:cNvSpPr>
              <p:nvPr/>
            </p:nvSpPr>
            <p:spPr>
              <a:xfrm>
                <a:off x="1333020" y="4869161"/>
                <a:ext cx="6696744" cy="792088"/>
              </a:xfrm>
              <a:prstGeom prst="rect">
                <a:avLst/>
              </a:prstGeom>
              <a:blipFill rotWithShape="1">
                <a:blip r:embed="rId4" cstate="print"/>
                <a:stretch>
                  <a:fillRect/>
                </a:stretch>
              </a:blipFill>
            </p:spPr>
            <p:txBody>
              <a:bodyPr/>
              <a:lstStyle/>
              <a:p>
                <a:r>
                  <a:rPr lang="es-EC">
                    <a:noFill/>
                  </a:rPr>
                  <a:t> </a:t>
                </a:r>
              </a:p>
            </p:txBody>
          </p:sp>
        </mc:Fallback>
      </mc:AlternateContent>
      <p:pic>
        <p:nvPicPr>
          <p:cNvPr id="8" name="7 Imagen" descr="C:\Users\E.J. IZURIETA\Desktop\LOGO IG IMPRENTA TESIS.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spTree>
    <p:extLst>
      <p:ext uri="{BB962C8B-B14F-4D97-AF65-F5344CB8AC3E}">
        <p14:creationId xmlns:p14="http://schemas.microsoft.com/office/powerpoint/2010/main" val="50406444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423923"/>
            <a:ext cx="1656184" cy="1492908"/>
          </a:xfrm>
          <a:prstGeom prst="rect">
            <a:avLst/>
          </a:prstGeom>
          <a:noFill/>
          <a:ln>
            <a:noFill/>
          </a:ln>
        </p:spPr>
      </p:pic>
      <p:sp>
        <p:nvSpPr>
          <p:cNvPr id="5" name="4 Rectángulo"/>
          <p:cNvSpPr/>
          <p:nvPr/>
        </p:nvSpPr>
        <p:spPr>
          <a:xfrm>
            <a:off x="6228184" y="5013176"/>
            <a:ext cx="2556284" cy="108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3995936" y="3972992"/>
            <a:ext cx="936104" cy="53612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a:xfrm>
            <a:off x="3995936" y="4241055"/>
            <a:ext cx="4822304" cy="1852241"/>
          </a:xfrm>
        </p:spPr>
        <p:txBody>
          <a:bodyPr/>
          <a:lstStyle/>
          <a:p>
            <a:r>
              <a:rPr lang="es-ES" dirty="0" smtClean="0"/>
              <a:t>CAPÍTULO 8.</a:t>
            </a:r>
            <a:br>
              <a:rPr lang="es-ES" dirty="0" smtClean="0"/>
            </a:br>
            <a:r>
              <a:rPr lang="es-ES" sz="2000" i="1" dirty="0" smtClean="0"/>
              <a:t>Conclusiones y Recomendaciones</a:t>
            </a:r>
            <a:endParaRPr lang="es-EC" i="1" dirty="0"/>
          </a:p>
        </p:txBody>
      </p:sp>
    </p:spTree>
    <p:extLst>
      <p:ext uri="{BB962C8B-B14F-4D97-AF65-F5344CB8AC3E}">
        <p14:creationId xmlns:p14="http://schemas.microsoft.com/office/powerpoint/2010/main" val="370366810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3600" b="1" dirty="0" smtClean="0"/>
              <a:t>CONCLUSIONES</a:t>
            </a:r>
            <a:endParaRPr lang="es-EC" sz="3600" dirty="0"/>
          </a:p>
        </p:txBody>
      </p:sp>
      <p:sp>
        <p:nvSpPr>
          <p:cNvPr id="3" name="2 Marcador de contenido"/>
          <p:cNvSpPr>
            <a:spLocks noGrp="1"/>
          </p:cNvSpPr>
          <p:nvPr>
            <p:ph idx="1"/>
          </p:nvPr>
        </p:nvSpPr>
        <p:spPr/>
        <p:txBody>
          <a:bodyPr>
            <a:normAutofit fontScale="47500" lnSpcReduction="20000"/>
          </a:bodyPr>
          <a:lstStyle/>
          <a:p>
            <a:pPr lvl="0" algn="just"/>
            <a:r>
              <a:rPr lang="es-ES" dirty="0" smtClean="0"/>
              <a:t>El análisis situacional permitió identificar que la empresa se encuentra en una etapa de crecimiento y desarrollo, por tanto es necesario aplicar estrategias de: desarrollo de mercado o producto, integración horizontal e inversión selectiva.</a:t>
            </a:r>
          </a:p>
          <a:p>
            <a:pPr lvl="0" algn="just"/>
            <a:endParaRPr lang="es-ES" dirty="0" smtClean="0"/>
          </a:p>
          <a:p>
            <a:pPr lvl="0" algn="just"/>
            <a:r>
              <a:rPr lang="es-ES" dirty="0" smtClean="0"/>
              <a:t>En la investigación de mercados se identificó dos segmentos atractivos para la empresa con la  aplicación de una estrategia de segmentos múltiples.</a:t>
            </a:r>
          </a:p>
          <a:p>
            <a:pPr lvl="0" algn="just"/>
            <a:endParaRPr lang="es-EC" dirty="0" smtClean="0"/>
          </a:p>
          <a:p>
            <a:pPr lvl="0" algn="just"/>
            <a:r>
              <a:rPr lang="es-EC" dirty="0" smtClean="0"/>
              <a:t>Posicionamiento por calidad o precio, ya que se pretende posicionar a IG Imprenta como una empresa que brinda productos con el mejor valor, es decir la mayor cantidad de beneficios a un precio razonable.</a:t>
            </a:r>
          </a:p>
          <a:p>
            <a:pPr lvl="0" algn="just"/>
            <a:endParaRPr lang="es-EC" dirty="0" smtClean="0"/>
          </a:p>
          <a:p>
            <a:pPr algn="just"/>
            <a:r>
              <a:rPr lang="es-EC" dirty="0"/>
              <a:t>Las estrategias competitivas para IG Imprenta son: implementar una estrategia competitiva de Seguidor, una estrategia de crecimiento Intensivo y una estrategia de desarrollo en base a la diferenciación</a:t>
            </a:r>
            <a:r>
              <a:rPr lang="es-EC" dirty="0" smtClean="0"/>
              <a:t>.</a:t>
            </a:r>
          </a:p>
          <a:p>
            <a:pPr algn="just"/>
            <a:endParaRPr lang="es-ES" dirty="0" smtClean="0"/>
          </a:p>
          <a:p>
            <a:pPr algn="just"/>
            <a:r>
              <a:rPr lang="es-ES" dirty="0" smtClean="0"/>
              <a:t>Los programas del marketing mix pretender contribuir a que la empresa incremente participación en el mercado.</a:t>
            </a:r>
          </a:p>
          <a:p>
            <a:pPr marL="0" indent="0" algn="just">
              <a:buNone/>
            </a:pPr>
            <a:endParaRPr lang="es-ES" dirty="0" smtClean="0"/>
          </a:p>
          <a:p>
            <a:pPr lvl="0" algn="just"/>
            <a:r>
              <a:rPr lang="es-EC" dirty="0" smtClean="0">
                <a:solidFill>
                  <a:schemeClr val="tx1"/>
                </a:solidFill>
                <a:latin typeface="+mn-lt"/>
                <a:ea typeface="+mn-ea"/>
                <a:cs typeface="+mn-cs"/>
              </a:rPr>
              <a:t>Se </a:t>
            </a:r>
            <a:r>
              <a:rPr lang="es-EC" dirty="0">
                <a:solidFill>
                  <a:schemeClr val="tx1"/>
                </a:solidFill>
                <a:latin typeface="+mn-lt"/>
                <a:ea typeface="+mn-ea"/>
                <a:cs typeface="+mn-cs"/>
              </a:rPr>
              <a:t>concluye que los proyectos para IG Imprenta, son viables. Con una inversión </a:t>
            </a:r>
            <a:r>
              <a:rPr lang="es-EC" dirty="0" smtClean="0">
                <a:solidFill>
                  <a:schemeClr val="tx1"/>
                </a:solidFill>
                <a:latin typeface="+mn-lt"/>
                <a:ea typeface="+mn-ea"/>
                <a:cs typeface="+mn-cs"/>
              </a:rPr>
              <a:t> </a:t>
            </a:r>
            <a:r>
              <a:rPr lang="es-EC" dirty="0">
                <a:solidFill>
                  <a:schemeClr val="tx1"/>
                </a:solidFill>
                <a:latin typeface="+mn-lt"/>
                <a:ea typeface="+mn-ea"/>
                <a:cs typeface="+mn-cs"/>
              </a:rPr>
              <a:t>que asciende a $ </a:t>
            </a:r>
            <a:r>
              <a:rPr lang="es-EC" dirty="0" smtClean="0">
                <a:solidFill>
                  <a:schemeClr val="tx1"/>
                </a:solidFill>
                <a:latin typeface="+mn-lt"/>
                <a:ea typeface="+mn-ea"/>
                <a:cs typeface="+mn-cs"/>
              </a:rPr>
              <a:t>51.170 </a:t>
            </a:r>
            <a:r>
              <a:rPr lang="es-EC" dirty="0">
                <a:solidFill>
                  <a:schemeClr val="tx1"/>
                </a:solidFill>
                <a:latin typeface="+mn-lt"/>
                <a:ea typeface="+mn-ea"/>
                <a:cs typeface="+mn-cs"/>
              </a:rPr>
              <a:t>dólares</a:t>
            </a:r>
            <a:endParaRPr lang="es-EC" dirty="0" smtClean="0"/>
          </a:p>
          <a:p>
            <a:pPr lvl="0" algn="just"/>
            <a:endParaRPr lang="es-EC" dirty="0" smtClean="0"/>
          </a:p>
          <a:p>
            <a:pPr algn="just"/>
            <a:endParaRPr lang="es-EC" dirty="0"/>
          </a:p>
        </p:txBody>
      </p:sp>
      <p:pic>
        <p:nvPicPr>
          <p:cNvPr id="5" name="4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spTree>
    <p:extLst>
      <p:ext uri="{BB962C8B-B14F-4D97-AF65-F5344CB8AC3E}">
        <p14:creationId xmlns:p14="http://schemas.microsoft.com/office/powerpoint/2010/main" val="322996051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3200" b="1" dirty="0" smtClean="0"/>
              <a:t>RECOMENDACIONES</a:t>
            </a:r>
            <a:endParaRPr lang="es-EC" sz="3200" b="1" dirty="0"/>
          </a:p>
        </p:txBody>
      </p:sp>
      <p:sp>
        <p:nvSpPr>
          <p:cNvPr id="3" name="2 Marcador de contenido"/>
          <p:cNvSpPr>
            <a:spLocks noGrp="1"/>
          </p:cNvSpPr>
          <p:nvPr>
            <p:ph idx="1"/>
          </p:nvPr>
        </p:nvSpPr>
        <p:spPr>
          <a:xfrm>
            <a:off x="457200" y="1484784"/>
            <a:ext cx="8507288" cy="4641379"/>
          </a:xfrm>
        </p:spPr>
        <p:txBody>
          <a:bodyPr>
            <a:noAutofit/>
          </a:bodyPr>
          <a:lstStyle/>
          <a:p>
            <a:pPr lvl="0" algn="just"/>
            <a:endParaRPr lang="es-EC" sz="2000" dirty="0" smtClean="0"/>
          </a:p>
          <a:p>
            <a:pPr lvl="0" algn="just"/>
            <a:r>
              <a:rPr lang="es-EC" sz="2000" dirty="0" smtClean="0"/>
              <a:t>Aprovechar </a:t>
            </a:r>
            <a:r>
              <a:rPr lang="es-EC" sz="2000" dirty="0"/>
              <a:t>las oportunidades actuales, para impulsar el crecimiento del negocio, direccionando los esfuerzos de la empresa para garantizar el cumplimiento de las metas planteadas. </a:t>
            </a:r>
            <a:endParaRPr lang="es-EC" sz="2000" dirty="0" smtClean="0"/>
          </a:p>
          <a:p>
            <a:pPr lvl="0" algn="just"/>
            <a:endParaRPr lang="es-EC" sz="2000" dirty="0"/>
          </a:p>
          <a:p>
            <a:pPr lvl="0" algn="just"/>
            <a:r>
              <a:rPr lang="es-EC" sz="2000" dirty="0"/>
              <a:t>Mejorar las políticas de personal en temas de: capacitación en áreas específicas, </a:t>
            </a:r>
            <a:r>
              <a:rPr lang="es-EC" sz="2000" dirty="0" smtClean="0"/>
              <a:t>incentivos e </a:t>
            </a:r>
            <a:r>
              <a:rPr lang="es-EC" sz="2000" dirty="0"/>
              <a:t>implementación de perfiles profesionales</a:t>
            </a:r>
            <a:r>
              <a:rPr lang="es-EC" sz="2000" dirty="0" smtClean="0"/>
              <a:t>.</a:t>
            </a:r>
          </a:p>
          <a:p>
            <a:pPr lvl="0" algn="just"/>
            <a:endParaRPr lang="es-EC" sz="2000" dirty="0" smtClean="0"/>
          </a:p>
          <a:p>
            <a:pPr lvl="0" algn="just"/>
            <a:r>
              <a:rPr lang="es-EC" sz="2000" dirty="0" smtClean="0"/>
              <a:t>Implementar </a:t>
            </a:r>
            <a:r>
              <a:rPr lang="es-EC" sz="2000" dirty="0"/>
              <a:t>el direccionamiento estratégico propuesto, de manera que la visión y misión se puedan cumplir con la implementación de las estrategias </a:t>
            </a:r>
            <a:r>
              <a:rPr lang="es-EC" sz="2000" dirty="0" smtClean="0"/>
              <a:t>competitivas</a:t>
            </a:r>
            <a:r>
              <a:rPr lang="es-EC" sz="2000" dirty="0"/>
              <a:t>.</a:t>
            </a:r>
          </a:p>
        </p:txBody>
      </p:sp>
      <p:pic>
        <p:nvPicPr>
          <p:cNvPr id="5" name="4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spTree>
    <p:extLst>
      <p:ext uri="{BB962C8B-B14F-4D97-AF65-F5344CB8AC3E}">
        <p14:creationId xmlns:p14="http://schemas.microsoft.com/office/powerpoint/2010/main" val="3071106547"/>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3200" b="1" dirty="0" smtClean="0"/>
              <a:t>RECOMENDACIONES</a:t>
            </a:r>
            <a:endParaRPr lang="es-EC" sz="3600" dirty="0"/>
          </a:p>
        </p:txBody>
      </p:sp>
      <p:sp>
        <p:nvSpPr>
          <p:cNvPr id="3" name="2 Marcador de contenido"/>
          <p:cNvSpPr>
            <a:spLocks noGrp="1"/>
          </p:cNvSpPr>
          <p:nvPr>
            <p:ph idx="1"/>
          </p:nvPr>
        </p:nvSpPr>
        <p:spPr/>
        <p:txBody>
          <a:bodyPr>
            <a:noAutofit/>
          </a:bodyPr>
          <a:lstStyle/>
          <a:p>
            <a:pPr lvl="0" algn="just"/>
            <a:r>
              <a:rPr lang="es-EC" sz="2000" dirty="0" smtClean="0"/>
              <a:t>Aplicar estrategias de promoción y comunicación de los productos y servicios que oferta IG Imprenta, que permita incrementar el portafolio de clientes minimizando el poder de negociación de los mismos.</a:t>
            </a:r>
          </a:p>
          <a:p>
            <a:pPr lvl="0" algn="just"/>
            <a:endParaRPr lang="es-EC" sz="2000" dirty="0" smtClean="0"/>
          </a:p>
          <a:p>
            <a:pPr lvl="0" algn="just"/>
            <a:r>
              <a:rPr lang="es-EC" sz="2000" dirty="0" smtClean="0"/>
              <a:t>Aplicar las estrategias de producto, para impulsar el posicionamiento de marca de IG Imprenta, y desarrollo de nuevos productos y servicios que permitan fidelizar a los clientes actuales  y clientes potenciales.</a:t>
            </a:r>
          </a:p>
          <a:p>
            <a:pPr lvl="0" algn="just"/>
            <a:endParaRPr lang="es-EC" sz="2000" dirty="0" smtClean="0"/>
          </a:p>
          <a:p>
            <a:pPr lvl="0" algn="just"/>
            <a:r>
              <a:rPr lang="es-EC" sz="2000" dirty="0" smtClean="0"/>
              <a:t>Realizar planes de factibilidad para adquirir nuevas maquinarias y equipos para aumentar el nivel de producción y consecuentemente el nivel de ventas y crecimiento en el mercado gráfico de la ciudad de Quito.</a:t>
            </a:r>
          </a:p>
          <a:p>
            <a:pPr algn="just"/>
            <a:endParaRPr lang="es-EC" sz="2000" dirty="0"/>
          </a:p>
        </p:txBody>
      </p:sp>
      <p:pic>
        <p:nvPicPr>
          <p:cNvPr id="4" name="3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spTree>
    <p:extLst>
      <p:ext uri="{BB962C8B-B14F-4D97-AF65-F5344CB8AC3E}">
        <p14:creationId xmlns:p14="http://schemas.microsoft.com/office/powerpoint/2010/main" val="307863514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2167745"/>
            <a:ext cx="2232248" cy="2012180"/>
          </a:xfrm>
          <a:prstGeom prst="rect">
            <a:avLst/>
          </a:prstGeom>
          <a:noFill/>
          <a:ln>
            <a:noFill/>
          </a:ln>
        </p:spPr>
      </p:pic>
      <p:sp>
        <p:nvSpPr>
          <p:cNvPr id="5" name="4 Rectángulo"/>
          <p:cNvSpPr/>
          <p:nvPr/>
        </p:nvSpPr>
        <p:spPr>
          <a:xfrm>
            <a:off x="6228184" y="5013176"/>
            <a:ext cx="2556284" cy="108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3995936" y="3972992"/>
            <a:ext cx="936104" cy="53612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 name="1 Título"/>
          <p:cNvSpPr>
            <a:spLocks noGrp="1"/>
          </p:cNvSpPr>
          <p:nvPr>
            <p:ph type="ctrTitle"/>
          </p:nvPr>
        </p:nvSpPr>
        <p:spPr>
          <a:xfrm>
            <a:off x="3611368" y="4313063"/>
            <a:ext cx="5209104" cy="1852241"/>
          </a:xfrm>
        </p:spPr>
        <p:txBody>
          <a:bodyPr/>
          <a:lstStyle/>
          <a:p>
            <a:r>
              <a:rPr lang="es-ES" sz="3200" dirty="0" smtClean="0"/>
              <a:t>Gracias por su atención !</a:t>
            </a:r>
            <a:endParaRPr lang="es-EC" sz="3200" dirty="0"/>
          </a:p>
        </p:txBody>
      </p:sp>
    </p:spTree>
    <p:extLst>
      <p:ext uri="{BB962C8B-B14F-4D97-AF65-F5344CB8AC3E}">
        <p14:creationId xmlns:p14="http://schemas.microsoft.com/office/powerpoint/2010/main" val="370366810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188640"/>
            <a:ext cx="6302375" cy="1143000"/>
          </a:xfrm>
        </p:spPr>
        <p:txBody>
          <a:bodyPr>
            <a:normAutofit/>
          </a:bodyPr>
          <a:lstStyle/>
          <a:p>
            <a:pPr algn="ctr"/>
            <a:r>
              <a:rPr lang="es-ES" sz="3200" b="1" dirty="0" smtClean="0"/>
              <a:t>OBJETIVOS</a:t>
            </a:r>
            <a:endParaRPr lang="es-EC" sz="32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632689224"/>
              </p:ext>
            </p:extLst>
          </p:nvPr>
        </p:nvGraphicFramePr>
        <p:xfrm>
          <a:off x="457200" y="1600200"/>
          <a:ext cx="8219256" cy="3412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C:\Users\E.J. IZURIETA\Desktop\LOGO IG IMPRENTA TESIS.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spTree>
    <p:extLst>
      <p:ext uri="{BB962C8B-B14F-4D97-AF65-F5344CB8AC3E}">
        <p14:creationId xmlns:p14="http://schemas.microsoft.com/office/powerpoint/2010/main" val="237315512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1293961" y="198438"/>
            <a:ext cx="6302375" cy="1143000"/>
          </a:xfrm>
        </p:spPr>
        <p:txBody>
          <a:bodyPr>
            <a:normAutofit/>
          </a:bodyPr>
          <a:lstStyle/>
          <a:p>
            <a:r>
              <a:rPr lang="es-ES" sz="3200" b="1" dirty="0" smtClean="0"/>
              <a:t>OBJETIVOS ESPECÍFICOS</a:t>
            </a:r>
            <a:endParaRPr lang="es-EC" sz="32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36370433"/>
              </p:ext>
            </p:extLst>
          </p:nvPr>
        </p:nvGraphicFramePr>
        <p:xfrm>
          <a:off x="323528" y="1196752"/>
          <a:ext cx="864096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7 Imagen" descr="C:\Users\E.J. IZURIETA\Desktop\LOGO IG IMPRENTA TESIS.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spTree>
    <p:extLst>
      <p:ext uri="{BB962C8B-B14F-4D97-AF65-F5344CB8AC3E}">
        <p14:creationId xmlns:p14="http://schemas.microsoft.com/office/powerpoint/2010/main" val="8143106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E.J. IZURIETA\Desktop\LOGO IG IMPRENTA TES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423923"/>
            <a:ext cx="1656184" cy="1492908"/>
          </a:xfrm>
          <a:prstGeom prst="rect">
            <a:avLst/>
          </a:prstGeom>
          <a:noFill/>
          <a:ln>
            <a:noFill/>
          </a:ln>
        </p:spPr>
      </p:pic>
      <p:sp>
        <p:nvSpPr>
          <p:cNvPr id="5" name="4 Rectángulo"/>
          <p:cNvSpPr/>
          <p:nvPr/>
        </p:nvSpPr>
        <p:spPr>
          <a:xfrm>
            <a:off x="6228184" y="5013176"/>
            <a:ext cx="2556284" cy="108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3995936" y="3972992"/>
            <a:ext cx="936104" cy="53612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a:xfrm>
            <a:off x="4139952" y="4241055"/>
            <a:ext cx="4678288" cy="1852241"/>
          </a:xfrm>
        </p:spPr>
        <p:txBody>
          <a:bodyPr/>
          <a:lstStyle/>
          <a:p>
            <a:r>
              <a:rPr lang="es-ES" dirty="0" smtClean="0"/>
              <a:t>CAPÍTULO 2.</a:t>
            </a:r>
            <a:br>
              <a:rPr lang="es-ES" dirty="0" smtClean="0"/>
            </a:br>
            <a:r>
              <a:rPr lang="es-ES" sz="2400" i="1" dirty="0" smtClean="0"/>
              <a:t>Análisis Situacional</a:t>
            </a:r>
            <a:endParaRPr lang="es-EC" sz="3200" i="1" dirty="0"/>
          </a:p>
        </p:txBody>
      </p:sp>
    </p:spTree>
    <p:extLst>
      <p:ext uri="{BB962C8B-B14F-4D97-AF65-F5344CB8AC3E}">
        <p14:creationId xmlns:p14="http://schemas.microsoft.com/office/powerpoint/2010/main" val="370366810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2" cstate="print"/>
          <a:srcRect/>
          <a:stretch>
            <a:fillRect/>
          </a:stretch>
        </p:blipFill>
        <p:spPr bwMode="auto">
          <a:xfrm>
            <a:off x="539552" y="1340768"/>
            <a:ext cx="8280920" cy="5248851"/>
          </a:xfrm>
          <a:prstGeom prst="rect">
            <a:avLst/>
          </a:prstGeom>
          <a:noFill/>
          <a:ln w="9525">
            <a:noFill/>
            <a:miter lim="800000"/>
            <a:headEnd/>
            <a:tailEnd/>
          </a:ln>
        </p:spPr>
      </p:pic>
      <p:sp>
        <p:nvSpPr>
          <p:cNvPr id="2" name="1 Título"/>
          <p:cNvSpPr>
            <a:spLocks noGrp="1"/>
          </p:cNvSpPr>
          <p:nvPr>
            <p:ph type="title"/>
          </p:nvPr>
        </p:nvSpPr>
        <p:spPr>
          <a:xfrm>
            <a:off x="1304644" y="320340"/>
            <a:ext cx="8229600" cy="864096"/>
          </a:xfrm>
        </p:spPr>
        <p:txBody>
          <a:bodyPr>
            <a:normAutofit/>
          </a:bodyPr>
          <a:lstStyle/>
          <a:p>
            <a:r>
              <a:rPr lang="es-ES" sz="3200" b="1" dirty="0" smtClean="0"/>
              <a:t>ANÁLISIS SITUACIONAL</a:t>
            </a:r>
            <a:endParaRPr lang="es-EC" sz="3200" b="1" dirty="0"/>
          </a:p>
        </p:txBody>
      </p:sp>
      <p:pic>
        <p:nvPicPr>
          <p:cNvPr id="9" name="8 Imagen" descr="C:\Users\E.J. IZURIETA\Desktop\LOGO IG IMPRENTA TESI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03" y="320340"/>
            <a:ext cx="732613" cy="660388"/>
          </a:xfrm>
          <a:prstGeom prst="rect">
            <a:avLst/>
          </a:prstGeom>
          <a:noFill/>
          <a:ln>
            <a:noFill/>
          </a:ln>
        </p:spPr>
      </p:pic>
      <p:sp>
        <p:nvSpPr>
          <p:cNvPr id="7" name="6 CuadroTexto"/>
          <p:cNvSpPr txBox="1"/>
          <p:nvPr/>
        </p:nvSpPr>
        <p:spPr>
          <a:xfrm>
            <a:off x="467544" y="2636912"/>
            <a:ext cx="2951657" cy="1569660"/>
          </a:xfrm>
          <a:prstGeom prst="rect">
            <a:avLst/>
          </a:prstGeom>
          <a:noFill/>
        </p:spPr>
        <p:txBody>
          <a:bodyPr wrap="square" rtlCol="0">
            <a:spAutoFit/>
          </a:bodyPr>
          <a:lstStyle/>
          <a:p>
            <a:pPr algn="ctr"/>
            <a:r>
              <a:rPr lang="es-ES" sz="3200" b="1" dirty="0" smtClean="0"/>
              <a:t>MATRIZ SÍNTESIS </a:t>
            </a:r>
          </a:p>
          <a:p>
            <a:pPr algn="ctr"/>
            <a:r>
              <a:rPr lang="es-ES" sz="3200" b="1" dirty="0" smtClean="0"/>
              <a:t>FODA</a:t>
            </a:r>
            <a:endParaRPr lang="es-EC" sz="3200" b="1" dirty="0"/>
          </a:p>
        </p:txBody>
      </p:sp>
    </p:spTree>
    <p:extLst>
      <p:ext uri="{BB962C8B-B14F-4D97-AF65-F5344CB8AC3E}">
        <p14:creationId xmlns:p14="http://schemas.microsoft.com/office/powerpoint/2010/main" val="89848633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576TGp_report_light">
  <a:themeElements>
    <a:clrScheme name="Default Design 1">
      <a:dk1>
        <a:srgbClr val="000000"/>
      </a:dk1>
      <a:lt1>
        <a:srgbClr val="B4E3EE"/>
      </a:lt1>
      <a:dk2>
        <a:srgbClr val="189180"/>
      </a:dk2>
      <a:lt2>
        <a:srgbClr val="808080"/>
      </a:lt2>
      <a:accent1>
        <a:srgbClr val="FF7F00"/>
      </a:accent1>
      <a:accent2>
        <a:srgbClr val="B3DC27"/>
      </a:accent2>
      <a:accent3>
        <a:srgbClr val="D6EFF5"/>
      </a:accent3>
      <a:accent4>
        <a:srgbClr val="000000"/>
      </a:accent4>
      <a:accent5>
        <a:srgbClr val="FFC0AA"/>
      </a:accent5>
      <a:accent6>
        <a:srgbClr val="A2C722"/>
      </a:accent6>
      <a:hlink>
        <a:srgbClr val="6FB9D7"/>
      </a:hlink>
      <a:folHlink>
        <a:srgbClr val="F93D1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B4E3EE"/>
        </a:lt1>
        <a:dk2>
          <a:srgbClr val="189180"/>
        </a:dk2>
        <a:lt2>
          <a:srgbClr val="808080"/>
        </a:lt2>
        <a:accent1>
          <a:srgbClr val="FF7F00"/>
        </a:accent1>
        <a:accent2>
          <a:srgbClr val="B3DC27"/>
        </a:accent2>
        <a:accent3>
          <a:srgbClr val="D6EFF5"/>
        </a:accent3>
        <a:accent4>
          <a:srgbClr val="000000"/>
        </a:accent4>
        <a:accent5>
          <a:srgbClr val="FFC0AA"/>
        </a:accent5>
        <a:accent6>
          <a:srgbClr val="A2C722"/>
        </a:accent6>
        <a:hlink>
          <a:srgbClr val="6FB9D7"/>
        </a:hlink>
        <a:folHlink>
          <a:srgbClr val="F93D17"/>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EE384"/>
        </a:lt1>
        <a:dk2>
          <a:srgbClr val="FD8334"/>
        </a:dk2>
        <a:lt2>
          <a:srgbClr val="808080"/>
        </a:lt2>
        <a:accent1>
          <a:srgbClr val="F98EB2"/>
        </a:accent1>
        <a:accent2>
          <a:srgbClr val="FCB43E"/>
        </a:accent2>
        <a:accent3>
          <a:srgbClr val="FEEFC2"/>
        </a:accent3>
        <a:accent4>
          <a:srgbClr val="000000"/>
        </a:accent4>
        <a:accent5>
          <a:srgbClr val="FBC6D5"/>
        </a:accent5>
        <a:accent6>
          <a:srgbClr val="E4A337"/>
        </a:accent6>
        <a:hlink>
          <a:srgbClr val="FA6D73"/>
        </a:hlink>
        <a:folHlink>
          <a:srgbClr val="D264C5"/>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D4E1EE"/>
        </a:lt1>
        <a:dk2>
          <a:srgbClr val="2F84AF"/>
        </a:dk2>
        <a:lt2>
          <a:srgbClr val="808080"/>
        </a:lt2>
        <a:accent1>
          <a:srgbClr val="9899C1"/>
        </a:accent1>
        <a:accent2>
          <a:srgbClr val="4BBAC3"/>
        </a:accent2>
        <a:accent3>
          <a:srgbClr val="E6EEF5"/>
        </a:accent3>
        <a:accent4>
          <a:srgbClr val="000000"/>
        </a:accent4>
        <a:accent5>
          <a:srgbClr val="CACADD"/>
        </a:accent5>
        <a:accent6>
          <a:srgbClr val="43A8B0"/>
        </a:accent6>
        <a:hlink>
          <a:srgbClr val="7AC5B9"/>
        </a:hlink>
        <a:folHlink>
          <a:srgbClr val="719FC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576TGp_report_light</Template>
  <TotalTime>1587</TotalTime>
  <Words>2185</Words>
  <Application>Microsoft Office PowerPoint</Application>
  <PresentationFormat>Presentación en pantalla (4:3)</PresentationFormat>
  <Paragraphs>327</Paragraphs>
  <Slides>56</Slides>
  <Notes>2</Notes>
  <HiddenSlides>0</HiddenSlides>
  <MMClips>0</MMClips>
  <ScaleCrop>false</ScaleCrop>
  <HeadingPairs>
    <vt:vector size="4" baseType="variant">
      <vt:variant>
        <vt:lpstr>Tema</vt:lpstr>
      </vt:variant>
      <vt:variant>
        <vt:i4>1</vt:i4>
      </vt:variant>
      <vt:variant>
        <vt:lpstr>Títulos de diapositiva</vt:lpstr>
      </vt:variant>
      <vt:variant>
        <vt:i4>56</vt:i4>
      </vt:variant>
    </vt:vector>
  </HeadingPairs>
  <TitlesOfParts>
    <vt:vector size="57" baseType="lpstr">
      <vt:lpstr>576TGp_report_light</vt:lpstr>
      <vt:lpstr>ESCUELA POLITÉCNICA DEL EJÉRCITO</vt:lpstr>
      <vt:lpstr>PROPUESTA  ESTRATÉGICA DE MARKETING PARA PROMOVER EL CRECIMIENTO DE LA EMPRESA IG IMPRENTA EN EL SECTOR GRÁFICO DE LA CIUDAD DE QUITO</vt:lpstr>
      <vt:lpstr>CAPÍTULO 1. Generalidades</vt:lpstr>
      <vt:lpstr>GENERALIDADES </vt:lpstr>
      <vt:lpstr>DEFINICIÓN DEL PROBLEMA:   Análisis diagrama causa efecto</vt:lpstr>
      <vt:lpstr>OBJETIVOS</vt:lpstr>
      <vt:lpstr>OBJETIVOS ESPECÍFICOS</vt:lpstr>
      <vt:lpstr>CAPÍTULO 2. Análisis Situacional</vt:lpstr>
      <vt:lpstr>ANÁLISIS SITUACIONAL</vt:lpstr>
      <vt:lpstr>ANÁLISIS SITUACIONAL</vt:lpstr>
      <vt:lpstr>MATRIZ FACTORES INTERNOS Y EXTERNOS</vt:lpstr>
      <vt:lpstr>CAPÍTULO 3. Análisis de Mercado</vt:lpstr>
      <vt:lpstr>ANÁLISIS DE MERCADO:  Estructura del mercado de la industria gráfica de IG Imprenta.</vt:lpstr>
      <vt:lpstr>DEFINICIÓN DE LOS LÍMITES DEL  MERCADO RELEVANTE</vt:lpstr>
      <vt:lpstr>INVESTIGACIÓN DE MERCADOS: Planteamiento de problema/ Objetivos </vt:lpstr>
      <vt:lpstr>INVESTIGACIÓN DE MERCADOS:  Matriz planteamiento de cuestionario</vt:lpstr>
      <vt:lpstr>INVESTIGACIÓN DE MERCADOS: Metodología de investigación</vt:lpstr>
      <vt:lpstr>INVESTIGACIÓN DE MERCADOS: Análisis de Resultados</vt:lpstr>
      <vt:lpstr>INVESTIGACIÓN DE MERCADOS: Análisis de Resultados</vt:lpstr>
      <vt:lpstr>INVESTIGACIÓN DE MERCADOS:  Segmentación</vt:lpstr>
      <vt:lpstr>Estrategia de Segmentación</vt:lpstr>
      <vt:lpstr>POSICIONAMIENTO</vt:lpstr>
      <vt:lpstr>CAPÍTULO 4. Medición de mercado</vt:lpstr>
      <vt:lpstr>MEDICIÓN DE MERCADO: Demanda</vt:lpstr>
      <vt:lpstr>MEDICIÓN DE MERCADO: Oferta</vt:lpstr>
      <vt:lpstr>MEDICIÓN DE MERCADO: Demanda insatisfecha</vt:lpstr>
      <vt:lpstr>CAPÍTULO 5. Direccionamiento Estratégico</vt:lpstr>
      <vt:lpstr>DIRECCIONAMIENTO  ESTRATÉGICO</vt:lpstr>
      <vt:lpstr>DIRECCIONAMIENTO ESTRATÉGICO</vt:lpstr>
      <vt:lpstr>DIRECCIONAMIENTO ESTRATÉGICO: Estrategias Corporativas</vt:lpstr>
      <vt:lpstr>Mapa Estratégico</vt:lpstr>
      <vt:lpstr>CAPÍTULO 6. Estrategias de Marketing</vt:lpstr>
      <vt:lpstr>ESTRATEGIAS MKT MIX:  Producto -  Refrescamiento de marca</vt:lpstr>
      <vt:lpstr>ESTRATEGIAS Y PROGRAMAS MKT MIX: Producto</vt:lpstr>
      <vt:lpstr>ESTRATEGIAS Y PROGRAMAS MKT MIX: Producto</vt:lpstr>
      <vt:lpstr>ESTRATEGIAS Y PROGRAMAS  MKT MIX: Promoción</vt:lpstr>
      <vt:lpstr>ESTRATEGIAS Y PROGRAMAS  MKT MIX: Promoción</vt:lpstr>
      <vt:lpstr>ESTRATEGIAS Y PROGRAMAS MKT MIX: Precio</vt:lpstr>
      <vt:lpstr>ESTRATEGIAS Y PROGRAMAS  MKT MIX: Plaza</vt:lpstr>
      <vt:lpstr>ESTRATEGIAS Y PROGRAMAS  MKT MIX: Plaza</vt:lpstr>
      <vt:lpstr>ESTRATEGIAS Y PROGRAMAS MKT MIX: Responsabilidad social</vt:lpstr>
      <vt:lpstr>ESTRATEGIAS Y PROGRAMAS MKT MIX: Responsabilidad social</vt:lpstr>
      <vt:lpstr>CAPÍTULO 7. Evaluación Presupuestaria</vt:lpstr>
      <vt:lpstr>PRESUPUESTOS: Programa Producto</vt:lpstr>
      <vt:lpstr>PRESUPUESTOS:  Programa Promoción</vt:lpstr>
      <vt:lpstr>PRESUPUESTOS:  Programa Precio - Plaza</vt:lpstr>
      <vt:lpstr>PRESUPUESTOS:  Programa Responsabilidad Social</vt:lpstr>
      <vt:lpstr>Registro de Ingresos y Egresos  históricos</vt:lpstr>
      <vt:lpstr>Registro de Ingresos y Egresos con estrategias.</vt:lpstr>
      <vt:lpstr>Análisis de estrategias </vt:lpstr>
      <vt:lpstr>PUNTO DE EQUILIBRIO:  En dólares, valor mensual</vt:lpstr>
      <vt:lpstr>CAPÍTULO 8. Conclusiones y Recomendaciones</vt:lpstr>
      <vt:lpstr>CONCLUSIONES</vt:lpstr>
      <vt:lpstr>RECOMENDACIONES</vt:lpstr>
      <vt:lpstr>RECOMENDACIONES</vt:lpstr>
      <vt:lpstr>Gracias por su atención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52</cp:revision>
  <dcterms:created xsi:type="dcterms:W3CDTF">2012-04-25T00:38:33Z</dcterms:created>
  <dcterms:modified xsi:type="dcterms:W3CDTF">2012-05-10T03:54:50Z</dcterms:modified>
</cp:coreProperties>
</file>