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notesMasterIdLst>
    <p:notesMasterId r:id="rId74"/>
  </p:notesMasterIdLst>
  <p:sldIdLst>
    <p:sldId id="256" r:id="rId2"/>
    <p:sldId id="257" r:id="rId3"/>
    <p:sldId id="272" r:id="rId4"/>
    <p:sldId id="259" r:id="rId5"/>
    <p:sldId id="258" r:id="rId6"/>
    <p:sldId id="261" r:id="rId7"/>
    <p:sldId id="264" r:id="rId8"/>
    <p:sldId id="265" r:id="rId9"/>
    <p:sldId id="262" r:id="rId10"/>
    <p:sldId id="267" r:id="rId11"/>
    <p:sldId id="268" r:id="rId12"/>
    <p:sldId id="270" r:id="rId13"/>
    <p:sldId id="271" r:id="rId14"/>
    <p:sldId id="277" r:id="rId15"/>
    <p:sldId id="276" r:id="rId16"/>
    <p:sldId id="280" r:id="rId17"/>
    <p:sldId id="284" r:id="rId18"/>
    <p:sldId id="282" r:id="rId19"/>
    <p:sldId id="281" r:id="rId20"/>
    <p:sldId id="285" r:id="rId21"/>
    <p:sldId id="286" r:id="rId22"/>
    <p:sldId id="287" r:id="rId23"/>
    <p:sldId id="288" r:id="rId24"/>
    <p:sldId id="290" r:id="rId25"/>
    <p:sldId id="292" r:id="rId26"/>
    <p:sldId id="294" r:id="rId27"/>
    <p:sldId id="295" r:id="rId28"/>
    <p:sldId id="296" r:id="rId29"/>
    <p:sldId id="297" r:id="rId30"/>
    <p:sldId id="299" r:id="rId31"/>
    <p:sldId id="301" r:id="rId32"/>
    <p:sldId id="302" r:id="rId33"/>
    <p:sldId id="303" r:id="rId34"/>
    <p:sldId id="304" r:id="rId35"/>
    <p:sldId id="305" r:id="rId36"/>
    <p:sldId id="306" r:id="rId37"/>
    <p:sldId id="307" r:id="rId38"/>
    <p:sldId id="308" r:id="rId39"/>
    <p:sldId id="309" r:id="rId40"/>
    <p:sldId id="312" r:id="rId41"/>
    <p:sldId id="311" r:id="rId42"/>
    <p:sldId id="314" r:id="rId43"/>
    <p:sldId id="318" r:id="rId44"/>
    <p:sldId id="315" r:id="rId45"/>
    <p:sldId id="317" r:id="rId46"/>
    <p:sldId id="316" r:id="rId47"/>
    <p:sldId id="319" r:id="rId48"/>
    <p:sldId id="323" r:id="rId49"/>
    <p:sldId id="322" r:id="rId50"/>
    <p:sldId id="321" r:id="rId51"/>
    <p:sldId id="324" r:id="rId52"/>
    <p:sldId id="325" r:id="rId53"/>
    <p:sldId id="327" r:id="rId54"/>
    <p:sldId id="328" r:id="rId55"/>
    <p:sldId id="329" r:id="rId56"/>
    <p:sldId id="331" r:id="rId57"/>
    <p:sldId id="332" r:id="rId58"/>
    <p:sldId id="333" r:id="rId59"/>
    <p:sldId id="334" r:id="rId60"/>
    <p:sldId id="335" r:id="rId61"/>
    <p:sldId id="336" r:id="rId62"/>
    <p:sldId id="337" r:id="rId63"/>
    <p:sldId id="338" r:id="rId64"/>
    <p:sldId id="340" r:id="rId65"/>
    <p:sldId id="341" r:id="rId66"/>
    <p:sldId id="342" r:id="rId67"/>
    <p:sldId id="343" r:id="rId68"/>
    <p:sldId id="344" r:id="rId69"/>
    <p:sldId id="345" r:id="rId70"/>
    <p:sldId id="347" r:id="rId71"/>
    <p:sldId id="348" r:id="rId72"/>
    <p:sldId id="349" r:id="rId7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rela\Documents\ESPE\Tesis\Documento%20Tesis\precipit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RGE\Documents\RESPALDO\ESCRITORIO\Tesis1\Documento%20Tesis\Datos%20poz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RGE\Documents\RESPALDO\ESCRITORIO\Tesis1\Documento%20Tesis\Datos%20poz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ORGE\Documents\RESPALDO\ESCRITORIO\Tesis1\Documento%20Tesis\Datos%20poz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ORGE\Documents\RESPALDO\ESCRITORIO\Tesis1\Documento%20Tesis\Datos%20poz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sz="1200">
                <a:latin typeface="Arial" pitchFamily="34" charset="0"/>
                <a:cs typeface="Arial" pitchFamily="34" charset="0"/>
              </a:rPr>
              <a:t>Precipitación</a:t>
            </a:r>
            <a:r>
              <a:rPr lang="es-EC" sz="1200" baseline="0">
                <a:latin typeface="Arial" pitchFamily="34" charset="0"/>
                <a:cs typeface="Arial" pitchFamily="34" charset="0"/>
              </a:rPr>
              <a:t> media mensual</a:t>
            </a:r>
            <a:endParaRPr lang="es-EC" sz="1200">
              <a:latin typeface="Arial" pitchFamily="34" charset="0"/>
              <a:cs typeface="Arial" pitchFamily="34"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6432944023947643"/>
          <c:y val="0.14427152384887687"/>
          <c:w val="0.79300606630208514"/>
          <c:h val="0.7416612649379829"/>
        </c:manualLayout>
      </c:layout>
      <c:bar3DChart>
        <c:barDir val="col"/>
        <c:grouping val="clustered"/>
        <c:varyColors val="0"/>
        <c:ser>
          <c:idx val="0"/>
          <c:order val="0"/>
          <c:invertIfNegative val="0"/>
          <c:dPt>
            <c:idx val="3"/>
            <c:invertIfNegative val="0"/>
            <c:bubble3D val="0"/>
            <c:spPr>
              <a:solidFill>
                <a:schemeClr val="accent1"/>
              </a:solidFill>
            </c:spPr>
          </c:dPt>
          <c:dPt>
            <c:idx val="5"/>
            <c:invertIfNegative val="0"/>
            <c:bubble3D val="0"/>
            <c:spPr>
              <a:solidFill>
                <a:srgbClr val="C00000"/>
              </a:solidFill>
            </c:spPr>
          </c:dPt>
          <c:dPt>
            <c:idx val="6"/>
            <c:invertIfNegative val="0"/>
            <c:bubble3D val="0"/>
            <c:spPr>
              <a:solidFill>
                <a:srgbClr val="C00000"/>
              </a:solidFill>
            </c:spPr>
          </c:dPt>
          <c:dPt>
            <c:idx val="7"/>
            <c:invertIfNegative val="0"/>
            <c:bubble3D val="0"/>
            <c:spPr>
              <a:solidFill>
                <a:srgbClr val="C00000"/>
              </a:solidFill>
            </c:spPr>
          </c:dPt>
          <c:dPt>
            <c:idx val="8"/>
            <c:invertIfNegative val="0"/>
            <c:bubble3D val="0"/>
            <c:spPr>
              <a:solidFill>
                <a:srgbClr val="C00000"/>
              </a:solidFill>
            </c:spPr>
          </c:dPt>
          <c:cat>
            <c:strRef>
              <c:f>Hoja1!$A$14:$A$25</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Hoja1!$B$14:$B$25</c:f>
              <c:numCache>
                <c:formatCode>0.00</c:formatCode>
                <c:ptCount val="12"/>
                <c:pt idx="0">
                  <c:v>37.380000000000003</c:v>
                </c:pt>
                <c:pt idx="1">
                  <c:v>23.275000000000002</c:v>
                </c:pt>
                <c:pt idx="2">
                  <c:v>54.2</c:v>
                </c:pt>
                <c:pt idx="3">
                  <c:v>67.42</c:v>
                </c:pt>
                <c:pt idx="4">
                  <c:v>34.240000000000009</c:v>
                </c:pt>
                <c:pt idx="5">
                  <c:v>13.98</c:v>
                </c:pt>
                <c:pt idx="6">
                  <c:v>4.2</c:v>
                </c:pt>
                <c:pt idx="7">
                  <c:v>4.8400000000000007</c:v>
                </c:pt>
                <c:pt idx="8">
                  <c:v>9.5600000000000023</c:v>
                </c:pt>
                <c:pt idx="9">
                  <c:v>38.54</c:v>
                </c:pt>
                <c:pt idx="10">
                  <c:v>41.3</c:v>
                </c:pt>
                <c:pt idx="11">
                  <c:v>58.98</c:v>
                </c:pt>
              </c:numCache>
            </c:numRef>
          </c:val>
        </c:ser>
        <c:dLbls>
          <c:showLegendKey val="0"/>
          <c:showVal val="0"/>
          <c:showCatName val="0"/>
          <c:showSerName val="0"/>
          <c:showPercent val="0"/>
          <c:showBubbleSize val="0"/>
        </c:dLbls>
        <c:gapWidth val="85"/>
        <c:shape val="box"/>
        <c:axId val="75212288"/>
        <c:axId val="36906688"/>
        <c:axId val="0"/>
      </c:bar3DChart>
      <c:catAx>
        <c:axId val="75212288"/>
        <c:scaling>
          <c:orientation val="minMax"/>
        </c:scaling>
        <c:delete val="0"/>
        <c:axPos val="b"/>
        <c:majorTickMark val="out"/>
        <c:minorTickMark val="none"/>
        <c:tickLblPos val="nextTo"/>
        <c:txPr>
          <a:bodyPr/>
          <a:lstStyle/>
          <a:p>
            <a:pPr>
              <a:defRPr lang="es-EC">
                <a:latin typeface="Arial" pitchFamily="34" charset="0"/>
                <a:cs typeface="Arial" pitchFamily="34" charset="0"/>
              </a:defRPr>
            </a:pPr>
            <a:endParaRPr lang="es-EC"/>
          </a:p>
        </c:txPr>
        <c:crossAx val="36906688"/>
        <c:crosses val="autoZero"/>
        <c:auto val="1"/>
        <c:lblAlgn val="ctr"/>
        <c:lblOffset val="100"/>
        <c:noMultiLvlLbl val="0"/>
      </c:catAx>
      <c:valAx>
        <c:axId val="36906688"/>
        <c:scaling>
          <c:orientation val="minMax"/>
        </c:scaling>
        <c:delete val="0"/>
        <c:axPos val="l"/>
        <c:majorGridlines/>
        <c:title>
          <c:tx>
            <c:rich>
              <a:bodyPr rot="0" vert="horz"/>
              <a:lstStyle/>
              <a:p>
                <a:pPr>
                  <a:defRPr lang="es-EC"/>
                </a:pPr>
                <a:r>
                  <a:rPr lang="en-US">
                    <a:latin typeface="Arial" pitchFamily="34" charset="0"/>
                    <a:cs typeface="Arial" pitchFamily="34" charset="0"/>
                  </a:rPr>
                  <a:t>(mm)</a:t>
                </a:r>
              </a:p>
            </c:rich>
          </c:tx>
          <c:layout/>
          <c:overlay val="0"/>
        </c:title>
        <c:numFmt formatCode="0.00" sourceLinked="1"/>
        <c:majorTickMark val="out"/>
        <c:minorTickMark val="none"/>
        <c:tickLblPos val="nextTo"/>
        <c:txPr>
          <a:bodyPr/>
          <a:lstStyle/>
          <a:p>
            <a:pPr>
              <a:defRPr lang="es-EC">
                <a:latin typeface="Arial" pitchFamily="34" charset="0"/>
                <a:cs typeface="Arial" pitchFamily="34" charset="0"/>
              </a:defRPr>
            </a:pPr>
            <a:endParaRPr lang="es-EC"/>
          </a:p>
        </c:txPr>
        <c:crossAx val="752122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s-EC"/>
              <a:t>Población de la Parroquia de Ascázubi</a:t>
            </a:r>
          </a:p>
        </c:rich>
      </c:tx>
      <c:layout>
        <c:manualLayout>
          <c:xMode val="edge"/>
          <c:yMode val="edge"/>
          <c:x val="0.24092024932821121"/>
          <c:y val="3.9564787339268027E-2"/>
        </c:manualLayout>
      </c:layout>
      <c:overlay val="0"/>
    </c:title>
    <c:autoTitleDeleted val="0"/>
    <c:plotArea>
      <c:layout>
        <c:manualLayout>
          <c:layoutTarget val="inner"/>
          <c:xMode val="edge"/>
          <c:yMode val="edge"/>
          <c:x val="0.16322465687794441"/>
          <c:y val="0.18824115828251523"/>
          <c:w val="0.76972681539808396"/>
          <c:h val="0.59621099445902559"/>
        </c:manualLayout>
      </c:layout>
      <c:scatterChart>
        <c:scatterStyle val="smoothMarker"/>
        <c:varyColors val="0"/>
        <c:ser>
          <c:idx val="0"/>
          <c:order val="0"/>
          <c:spPr>
            <a:ln w="38100"/>
          </c:spPr>
          <c:marker>
            <c:symbol val="diamond"/>
            <c:size val="7"/>
            <c:spPr>
              <a:solidFill>
                <a:schemeClr val="accent3"/>
              </a:solidFill>
              <a:ln>
                <a:noFill/>
              </a:ln>
            </c:spPr>
          </c:marker>
          <c:dLbls>
            <c:dLbl>
              <c:idx val="0"/>
              <c:layout>
                <c:manualLayout>
                  <c:x val="-8.3333333333333367E-3"/>
                  <c:y val="3.2407407407407669E-2"/>
                </c:manualLayout>
              </c:layout>
              <c:showLegendKey val="0"/>
              <c:showVal val="1"/>
              <c:showCatName val="0"/>
              <c:showSerName val="0"/>
              <c:showPercent val="0"/>
              <c:showBubbleSize val="0"/>
            </c:dLbl>
            <c:dLbl>
              <c:idx val="1"/>
              <c:layout>
                <c:manualLayout>
                  <c:x val="-8.3333333333333367E-3"/>
                  <c:y val="4.1666666666666664E-2"/>
                </c:manualLayout>
              </c:layout>
              <c:showLegendKey val="0"/>
              <c:showVal val="1"/>
              <c:showCatName val="0"/>
              <c:showSerName val="0"/>
              <c:showPercent val="0"/>
              <c:showBubbleSize val="0"/>
            </c:dLbl>
            <c:dLbl>
              <c:idx val="2"/>
              <c:layout>
                <c:manualLayout>
                  <c:x val="-8.3333333333333367E-3"/>
                  <c:y val="3.24074074074076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xVal>
            <c:numRef>
              <c:f>POBLACION!$A$2:$A$4</c:f>
              <c:numCache>
                <c:formatCode>General</c:formatCode>
                <c:ptCount val="3"/>
                <c:pt idx="0">
                  <c:v>1990</c:v>
                </c:pt>
                <c:pt idx="1">
                  <c:v>2001</c:v>
                </c:pt>
                <c:pt idx="2">
                  <c:v>2010</c:v>
                </c:pt>
              </c:numCache>
            </c:numRef>
          </c:xVal>
          <c:yVal>
            <c:numRef>
              <c:f>POBLACION!$B$2:$B$4</c:f>
              <c:numCache>
                <c:formatCode>General</c:formatCode>
                <c:ptCount val="3"/>
                <c:pt idx="0">
                  <c:v>2661</c:v>
                </c:pt>
                <c:pt idx="1">
                  <c:v>3756</c:v>
                </c:pt>
                <c:pt idx="2">
                  <c:v>5050</c:v>
                </c:pt>
              </c:numCache>
            </c:numRef>
          </c:yVal>
          <c:smooth val="1"/>
        </c:ser>
        <c:dLbls>
          <c:showLegendKey val="0"/>
          <c:showVal val="0"/>
          <c:showCatName val="0"/>
          <c:showSerName val="0"/>
          <c:showPercent val="0"/>
          <c:showBubbleSize val="0"/>
        </c:dLbls>
        <c:axId val="36908992"/>
        <c:axId val="36909568"/>
      </c:scatterChart>
      <c:valAx>
        <c:axId val="36908992"/>
        <c:scaling>
          <c:orientation val="minMax"/>
        </c:scaling>
        <c:delete val="0"/>
        <c:axPos val="b"/>
        <c:title>
          <c:tx>
            <c:rich>
              <a:bodyPr/>
              <a:lstStyle/>
              <a:p>
                <a:pPr>
                  <a:defRPr/>
                </a:pPr>
                <a:r>
                  <a:rPr lang="es-EC"/>
                  <a:t>Años</a:t>
                </a:r>
              </a:p>
            </c:rich>
          </c:tx>
          <c:layout/>
          <c:overlay val="0"/>
        </c:title>
        <c:numFmt formatCode="General" sourceLinked="1"/>
        <c:majorTickMark val="none"/>
        <c:minorTickMark val="none"/>
        <c:tickLblPos val="nextTo"/>
        <c:crossAx val="36909568"/>
        <c:crosses val="autoZero"/>
        <c:crossBetween val="midCat"/>
      </c:valAx>
      <c:valAx>
        <c:axId val="36909568"/>
        <c:scaling>
          <c:orientation val="minMax"/>
        </c:scaling>
        <c:delete val="0"/>
        <c:axPos val="l"/>
        <c:majorGridlines/>
        <c:title>
          <c:tx>
            <c:rich>
              <a:bodyPr/>
              <a:lstStyle/>
              <a:p>
                <a:pPr>
                  <a:defRPr/>
                </a:pPr>
                <a:r>
                  <a:rPr lang="es-EC"/>
                  <a:t>N° Habitantes</a:t>
                </a:r>
              </a:p>
            </c:rich>
          </c:tx>
          <c:layout>
            <c:manualLayout>
              <c:xMode val="edge"/>
              <c:yMode val="edge"/>
              <c:x val="4.3255678549529594E-2"/>
              <c:y val="0.37469021878434017"/>
            </c:manualLayout>
          </c:layout>
          <c:overlay val="0"/>
        </c:title>
        <c:numFmt formatCode="General" sourceLinked="1"/>
        <c:majorTickMark val="none"/>
        <c:minorTickMark val="none"/>
        <c:tickLblPos val="nextTo"/>
        <c:crossAx val="36908992"/>
        <c:crosses val="autoZero"/>
        <c:crossBetween val="midCat"/>
      </c:valAx>
    </c:plotArea>
    <c:plotVisOnly val="1"/>
    <c:dispBlanksAs val="gap"/>
    <c:showDLblsOverMax val="0"/>
  </c:chart>
  <c:txPr>
    <a:bodyPr/>
    <a:lstStyle/>
    <a:p>
      <a:pPr>
        <a:defRPr sz="1400">
          <a:latin typeface="Arial" pitchFamily="34" charset="0"/>
          <a:cs typeface="Arial" pitchFamily="34"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4192982456140352"/>
          <c:y val="0.12320049932782792"/>
          <c:w val="0.80190594596728038"/>
          <c:h val="0.65312143908840659"/>
        </c:manualLayout>
      </c:layout>
      <c:scatterChart>
        <c:scatterStyle val="smoothMarker"/>
        <c:varyColors val="0"/>
        <c:ser>
          <c:idx val="0"/>
          <c:order val="0"/>
          <c:spPr>
            <a:ln w="31750">
              <a:solidFill>
                <a:schemeClr val="accent3"/>
              </a:solidFill>
            </a:ln>
          </c:spPr>
          <c:marker>
            <c:symbol val="diamond"/>
            <c:size val="7"/>
            <c:spPr>
              <a:solidFill>
                <a:schemeClr val="accent3"/>
              </a:solidFill>
              <a:ln>
                <a:noFill/>
              </a:ln>
            </c:spPr>
          </c:marker>
          <c:dLbls>
            <c:dLbl>
              <c:idx val="0"/>
              <c:layout>
                <c:manualLayout>
                  <c:x val="-8.3333333333333367E-3"/>
                  <c:y val="3.2407407407407683E-2"/>
                </c:manualLayout>
              </c:layout>
              <c:showLegendKey val="0"/>
              <c:showVal val="1"/>
              <c:showCatName val="0"/>
              <c:showSerName val="0"/>
              <c:showPercent val="0"/>
              <c:showBubbleSize val="0"/>
            </c:dLbl>
            <c:dLbl>
              <c:idx val="1"/>
              <c:layout>
                <c:manualLayout>
                  <c:x val="-8.3333333333333367E-3"/>
                  <c:y val="4.1666666666666664E-2"/>
                </c:manualLayout>
              </c:layout>
              <c:showLegendKey val="0"/>
              <c:showVal val="1"/>
              <c:showCatName val="0"/>
              <c:showSerName val="0"/>
              <c:showPercent val="0"/>
              <c:showBubbleSize val="0"/>
            </c:dLbl>
            <c:dLbl>
              <c:idx val="2"/>
              <c:layout>
                <c:manualLayout>
                  <c:x val="-8.3333333333333367E-3"/>
                  <c:y val="3.24074074074076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trendline>
            <c:trendlineType val="linear"/>
            <c:dispRSqr val="1"/>
            <c:dispEq val="1"/>
            <c:trendlineLbl>
              <c:layout>
                <c:manualLayout>
                  <c:x val="-0.13390510712287237"/>
                  <c:y val="8.1061083981713025E-4"/>
                </c:manualLayout>
              </c:layout>
              <c:tx>
                <c:rich>
                  <a:bodyPr/>
                  <a:lstStyle/>
                  <a:p>
                    <a:pPr>
                      <a:defRPr>
                        <a:solidFill>
                          <a:srgbClr val="FF0000"/>
                        </a:solidFill>
                      </a:defRPr>
                    </a:pPr>
                    <a:r>
                      <a:rPr lang="en-US">
                        <a:solidFill>
                          <a:srgbClr val="FF0000"/>
                        </a:solidFill>
                      </a:rPr>
                      <a:t>y = 118,72x - 233662
R² = 0,9889</a:t>
                    </a:r>
                  </a:p>
                </c:rich>
              </c:tx>
              <c:numFmt formatCode="General" sourceLinked="0"/>
            </c:trendlineLbl>
          </c:trendline>
          <c:xVal>
            <c:numRef>
              <c:f>POBLACION!$A$2:$A$4</c:f>
              <c:numCache>
                <c:formatCode>General</c:formatCode>
                <c:ptCount val="3"/>
                <c:pt idx="0">
                  <c:v>1990</c:v>
                </c:pt>
                <c:pt idx="1">
                  <c:v>2001</c:v>
                </c:pt>
                <c:pt idx="2">
                  <c:v>2010</c:v>
                </c:pt>
              </c:numCache>
            </c:numRef>
          </c:xVal>
          <c:yVal>
            <c:numRef>
              <c:f>POBLACION!$B$2:$B$4</c:f>
              <c:numCache>
                <c:formatCode>General</c:formatCode>
                <c:ptCount val="3"/>
                <c:pt idx="0">
                  <c:v>2661</c:v>
                </c:pt>
                <c:pt idx="1">
                  <c:v>3756</c:v>
                </c:pt>
                <c:pt idx="2">
                  <c:v>5050</c:v>
                </c:pt>
              </c:numCache>
            </c:numRef>
          </c:yVal>
          <c:smooth val="1"/>
        </c:ser>
        <c:dLbls>
          <c:showLegendKey val="0"/>
          <c:showVal val="0"/>
          <c:showCatName val="0"/>
          <c:showSerName val="0"/>
          <c:showPercent val="0"/>
          <c:showBubbleSize val="0"/>
        </c:dLbls>
        <c:axId val="36911872"/>
        <c:axId val="36912448"/>
      </c:scatterChart>
      <c:valAx>
        <c:axId val="36911872"/>
        <c:scaling>
          <c:orientation val="minMax"/>
        </c:scaling>
        <c:delete val="0"/>
        <c:axPos val="b"/>
        <c:title>
          <c:tx>
            <c:rich>
              <a:bodyPr/>
              <a:lstStyle/>
              <a:p>
                <a:pPr>
                  <a:defRPr/>
                </a:pPr>
                <a:r>
                  <a:rPr lang="es-EC"/>
                  <a:t>Años</a:t>
                </a:r>
              </a:p>
            </c:rich>
          </c:tx>
          <c:layout/>
          <c:overlay val="0"/>
        </c:title>
        <c:numFmt formatCode="General" sourceLinked="1"/>
        <c:majorTickMark val="none"/>
        <c:minorTickMark val="none"/>
        <c:tickLblPos val="nextTo"/>
        <c:crossAx val="36912448"/>
        <c:crosses val="autoZero"/>
        <c:crossBetween val="midCat"/>
      </c:valAx>
      <c:valAx>
        <c:axId val="36912448"/>
        <c:scaling>
          <c:orientation val="minMax"/>
        </c:scaling>
        <c:delete val="0"/>
        <c:axPos val="l"/>
        <c:majorGridlines/>
        <c:title>
          <c:tx>
            <c:rich>
              <a:bodyPr/>
              <a:lstStyle/>
              <a:p>
                <a:pPr>
                  <a:defRPr/>
                </a:pPr>
                <a:r>
                  <a:rPr lang="es-EC"/>
                  <a:t>N° Habitantes</a:t>
                </a:r>
              </a:p>
            </c:rich>
          </c:tx>
          <c:layout>
            <c:manualLayout>
              <c:xMode val="edge"/>
              <c:yMode val="edge"/>
              <c:x val="5.4771909178055345E-3"/>
              <c:y val="0.29762639542108488"/>
            </c:manualLayout>
          </c:layout>
          <c:overlay val="0"/>
        </c:title>
        <c:numFmt formatCode="General" sourceLinked="1"/>
        <c:majorTickMark val="none"/>
        <c:minorTickMark val="none"/>
        <c:tickLblPos val="nextTo"/>
        <c:crossAx val="36911872"/>
        <c:crosses val="autoZero"/>
        <c:crossBetween val="midCat"/>
      </c:valAx>
    </c:plotArea>
    <c:plotVisOnly val="1"/>
    <c:dispBlanksAs val="gap"/>
    <c:showDLblsOverMax val="0"/>
  </c:chart>
  <c:spPr>
    <a:ln>
      <a:solidFill>
        <a:schemeClr val="bg1">
          <a:lumMod val="75000"/>
        </a:schemeClr>
      </a:solidFill>
    </a:ln>
  </c:spPr>
  <c:txPr>
    <a:bodyPr/>
    <a:lstStyle/>
    <a:p>
      <a:pPr>
        <a:defRPr sz="1400">
          <a:latin typeface="Arial" pitchFamily="34" charset="0"/>
          <a:cs typeface="Arial" pitchFamily="34"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6322465687794441"/>
          <c:y val="0.18824115828251514"/>
          <c:w val="0.76972681539808341"/>
          <c:h val="0.59621099445902559"/>
        </c:manualLayout>
      </c:layout>
      <c:scatterChart>
        <c:scatterStyle val="smoothMarker"/>
        <c:varyColors val="0"/>
        <c:ser>
          <c:idx val="0"/>
          <c:order val="0"/>
          <c:spPr>
            <a:ln w="38100"/>
          </c:spPr>
          <c:marker>
            <c:symbol val="diamond"/>
            <c:size val="7"/>
            <c:spPr>
              <a:solidFill>
                <a:schemeClr val="accent3"/>
              </a:solidFill>
              <a:ln>
                <a:noFill/>
              </a:ln>
            </c:spPr>
          </c:marker>
          <c:dLbls>
            <c:dLbl>
              <c:idx val="0"/>
              <c:layout>
                <c:manualLayout>
                  <c:x val="-8.3333333333333367E-3"/>
                  <c:y val="3.2407407407407655E-2"/>
                </c:manualLayout>
              </c:layout>
              <c:showLegendKey val="0"/>
              <c:showVal val="1"/>
              <c:showCatName val="0"/>
              <c:showSerName val="0"/>
              <c:showPercent val="0"/>
              <c:showBubbleSize val="0"/>
            </c:dLbl>
            <c:dLbl>
              <c:idx val="1"/>
              <c:layout>
                <c:manualLayout>
                  <c:x val="-8.3333333333333367E-3"/>
                  <c:y val="4.1666666666666664E-2"/>
                </c:manualLayout>
              </c:layout>
              <c:showLegendKey val="0"/>
              <c:showVal val="1"/>
              <c:showCatName val="0"/>
              <c:showSerName val="0"/>
              <c:showPercent val="0"/>
              <c:showBubbleSize val="0"/>
            </c:dLbl>
            <c:dLbl>
              <c:idx val="2"/>
              <c:layout>
                <c:manualLayout>
                  <c:x val="-8.3333333333333367E-3"/>
                  <c:y val="3.240740740740765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trendline>
            <c:trendlineType val="exp"/>
            <c:dispRSqr val="1"/>
            <c:dispEq val="1"/>
            <c:trendlineLbl>
              <c:layout>
                <c:manualLayout>
                  <c:x val="-0.13390510712287224"/>
                  <c:y val="8.1061083981713025E-4"/>
                </c:manualLayout>
              </c:layout>
              <c:numFmt formatCode="General" sourceLinked="0"/>
              <c:txPr>
                <a:bodyPr/>
                <a:lstStyle/>
                <a:p>
                  <a:pPr>
                    <a:defRPr>
                      <a:solidFill>
                        <a:srgbClr val="FF0000"/>
                      </a:solidFill>
                    </a:defRPr>
                  </a:pPr>
                  <a:endParaRPr lang="es-EC"/>
                </a:p>
              </c:txPr>
            </c:trendlineLbl>
          </c:trendline>
          <c:xVal>
            <c:numRef>
              <c:f>POBLACION!$A$2:$A$4</c:f>
              <c:numCache>
                <c:formatCode>General</c:formatCode>
                <c:ptCount val="3"/>
                <c:pt idx="0">
                  <c:v>1990</c:v>
                </c:pt>
                <c:pt idx="1">
                  <c:v>2001</c:v>
                </c:pt>
                <c:pt idx="2">
                  <c:v>2010</c:v>
                </c:pt>
              </c:numCache>
            </c:numRef>
          </c:xVal>
          <c:yVal>
            <c:numRef>
              <c:f>POBLACION!$B$2:$B$4</c:f>
              <c:numCache>
                <c:formatCode>General</c:formatCode>
                <c:ptCount val="3"/>
                <c:pt idx="0">
                  <c:v>2661</c:v>
                </c:pt>
                <c:pt idx="1">
                  <c:v>3756</c:v>
                </c:pt>
                <c:pt idx="2">
                  <c:v>5050</c:v>
                </c:pt>
              </c:numCache>
            </c:numRef>
          </c:yVal>
          <c:smooth val="1"/>
        </c:ser>
        <c:dLbls>
          <c:showLegendKey val="0"/>
          <c:showVal val="0"/>
          <c:showCatName val="0"/>
          <c:showSerName val="0"/>
          <c:showPercent val="0"/>
          <c:showBubbleSize val="0"/>
        </c:dLbls>
        <c:axId val="35956416"/>
        <c:axId val="35956992"/>
      </c:scatterChart>
      <c:valAx>
        <c:axId val="35956416"/>
        <c:scaling>
          <c:orientation val="minMax"/>
        </c:scaling>
        <c:delete val="0"/>
        <c:axPos val="b"/>
        <c:title>
          <c:tx>
            <c:rich>
              <a:bodyPr/>
              <a:lstStyle/>
              <a:p>
                <a:pPr>
                  <a:defRPr/>
                </a:pPr>
                <a:r>
                  <a:rPr lang="es-EC"/>
                  <a:t>Años</a:t>
                </a:r>
              </a:p>
            </c:rich>
          </c:tx>
          <c:layout/>
          <c:overlay val="0"/>
        </c:title>
        <c:numFmt formatCode="General" sourceLinked="1"/>
        <c:majorTickMark val="none"/>
        <c:minorTickMark val="none"/>
        <c:tickLblPos val="nextTo"/>
        <c:crossAx val="35956992"/>
        <c:crosses val="autoZero"/>
        <c:crossBetween val="midCat"/>
      </c:valAx>
      <c:valAx>
        <c:axId val="35956992"/>
        <c:scaling>
          <c:orientation val="minMax"/>
        </c:scaling>
        <c:delete val="0"/>
        <c:axPos val="l"/>
        <c:majorGridlines/>
        <c:title>
          <c:tx>
            <c:rich>
              <a:bodyPr/>
              <a:lstStyle/>
              <a:p>
                <a:pPr>
                  <a:defRPr/>
                </a:pPr>
                <a:r>
                  <a:rPr lang="es-EC"/>
                  <a:t>N° Habitantes</a:t>
                </a:r>
              </a:p>
            </c:rich>
          </c:tx>
          <c:layout/>
          <c:overlay val="0"/>
        </c:title>
        <c:numFmt formatCode="General" sourceLinked="1"/>
        <c:majorTickMark val="none"/>
        <c:minorTickMark val="none"/>
        <c:tickLblPos val="nextTo"/>
        <c:crossAx val="35956416"/>
        <c:crosses val="autoZero"/>
        <c:crossBetween val="midCat"/>
      </c:valAx>
    </c:plotArea>
    <c:plotVisOnly val="1"/>
    <c:dispBlanksAs val="gap"/>
    <c:showDLblsOverMax val="0"/>
  </c:chart>
  <c:txPr>
    <a:bodyPr/>
    <a:lstStyle/>
    <a:p>
      <a:pPr>
        <a:defRPr sz="1400">
          <a:latin typeface="Arial" pitchFamily="34" charset="0"/>
          <a:cs typeface="Arial" pitchFamily="34"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6322465687794441"/>
          <c:y val="0.18824115828251528"/>
          <c:w val="0.76972681539808463"/>
          <c:h val="0.59621099445902559"/>
        </c:manualLayout>
      </c:layout>
      <c:scatterChart>
        <c:scatterStyle val="smoothMarker"/>
        <c:varyColors val="0"/>
        <c:ser>
          <c:idx val="0"/>
          <c:order val="0"/>
          <c:spPr>
            <a:ln w="38100"/>
          </c:spPr>
          <c:marker>
            <c:symbol val="diamond"/>
            <c:size val="7"/>
            <c:spPr>
              <a:solidFill>
                <a:schemeClr val="accent3"/>
              </a:solidFill>
              <a:ln>
                <a:noFill/>
              </a:ln>
            </c:spPr>
          </c:marker>
          <c:dLbls>
            <c:dLbl>
              <c:idx val="0"/>
              <c:layout>
                <c:manualLayout>
                  <c:x val="-8.3333333333333367E-3"/>
                  <c:y val="3.2407407407407683E-2"/>
                </c:manualLayout>
              </c:layout>
              <c:showLegendKey val="0"/>
              <c:showVal val="1"/>
              <c:showCatName val="0"/>
              <c:showSerName val="0"/>
              <c:showPercent val="0"/>
              <c:showBubbleSize val="0"/>
            </c:dLbl>
            <c:dLbl>
              <c:idx val="1"/>
              <c:layout>
                <c:manualLayout>
                  <c:x val="-8.3333333333333367E-3"/>
                  <c:y val="4.1666666666666664E-2"/>
                </c:manualLayout>
              </c:layout>
              <c:showLegendKey val="0"/>
              <c:showVal val="1"/>
              <c:showCatName val="0"/>
              <c:showSerName val="0"/>
              <c:showPercent val="0"/>
              <c:showBubbleSize val="0"/>
            </c:dLbl>
            <c:dLbl>
              <c:idx val="2"/>
              <c:layout>
                <c:manualLayout>
                  <c:x val="-8.3333333333333367E-3"/>
                  <c:y val="3.24074074074076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trendline>
            <c:trendlineType val="poly"/>
            <c:order val="2"/>
            <c:dispRSqr val="1"/>
            <c:dispEq val="1"/>
            <c:trendlineLbl>
              <c:layout>
                <c:manualLayout>
                  <c:x val="-0.13390510712287237"/>
                  <c:y val="8.1061083981713025E-4"/>
                </c:manualLayout>
              </c:layout>
              <c:tx>
                <c:rich>
                  <a:bodyPr/>
                  <a:lstStyle/>
                  <a:p>
                    <a:pPr>
                      <a:defRPr>
                        <a:solidFill>
                          <a:srgbClr val="FF0000"/>
                        </a:solidFill>
                      </a:defRPr>
                    </a:pPr>
                    <a:r>
                      <a:rPr lang="es-EC">
                        <a:solidFill>
                          <a:srgbClr val="FF0000"/>
                        </a:solidFill>
                      </a:rPr>
                      <a:t>y = 2,2116x2 - 8727x + 8,112+06
R² = 1</a:t>
                    </a:r>
                  </a:p>
                </c:rich>
              </c:tx>
              <c:numFmt formatCode="General" sourceLinked="0"/>
            </c:trendlineLbl>
          </c:trendline>
          <c:xVal>
            <c:numRef>
              <c:f>POBLACION!$A$2:$A$4</c:f>
              <c:numCache>
                <c:formatCode>General</c:formatCode>
                <c:ptCount val="3"/>
                <c:pt idx="0">
                  <c:v>1990</c:v>
                </c:pt>
                <c:pt idx="1">
                  <c:v>2001</c:v>
                </c:pt>
                <c:pt idx="2">
                  <c:v>2010</c:v>
                </c:pt>
              </c:numCache>
            </c:numRef>
          </c:xVal>
          <c:yVal>
            <c:numRef>
              <c:f>POBLACION!$B$2:$B$4</c:f>
              <c:numCache>
                <c:formatCode>General</c:formatCode>
                <c:ptCount val="3"/>
                <c:pt idx="0">
                  <c:v>2661</c:v>
                </c:pt>
                <c:pt idx="1">
                  <c:v>3756</c:v>
                </c:pt>
                <c:pt idx="2">
                  <c:v>5050</c:v>
                </c:pt>
              </c:numCache>
            </c:numRef>
          </c:yVal>
          <c:smooth val="1"/>
        </c:ser>
        <c:dLbls>
          <c:showLegendKey val="0"/>
          <c:showVal val="0"/>
          <c:showCatName val="0"/>
          <c:showSerName val="0"/>
          <c:showPercent val="0"/>
          <c:showBubbleSize val="0"/>
        </c:dLbls>
        <c:axId val="35959296"/>
        <c:axId val="35959872"/>
      </c:scatterChart>
      <c:valAx>
        <c:axId val="35959296"/>
        <c:scaling>
          <c:orientation val="minMax"/>
        </c:scaling>
        <c:delete val="0"/>
        <c:axPos val="b"/>
        <c:title>
          <c:tx>
            <c:rich>
              <a:bodyPr/>
              <a:lstStyle/>
              <a:p>
                <a:pPr>
                  <a:defRPr/>
                </a:pPr>
                <a:r>
                  <a:rPr lang="es-EC"/>
                  <a:t>Años</a:t>
                </a:r>
              </a:p>
            </c:rich>
          </c:tx>
          <c:layout/>
          <c:overlay val="0"/>
        </c:title>
        <c:numFmt formatCode="General" sourceLinked="1"/>
        <c:majorTickMark val="none"/>
        <c:minorTickMark val="none"/>
        <c:tickLblPos val="nextTo"/>
        <c:crossAx val="35959872"/>
        <c:crosses val="autoZero"/>
        <c:crossBetween val="midCat"/>
      </c:valAx>
      <c:valAx>
        <c:axId val="35959872"/>
        <c:scaling>
          <c:orientation val="minMax"/>
        </c:scaling>
        <c:delete val="0"/>
        <c:axPos val="l"/>
        <c:majorGridlines/>
        <c:title>
          <c:tx>
            <c:rich>
              <a:bodyPr/>
              <a:lstStyle/>
              <a:p>
                <a:pPr>
                  <a:defRPr/>
                </a:pPr>
                <a:r>
                  <a:rPr lang="es-EC"/>
                  <a:t>N° Habitantes</a:t>
                </a:r>
              </a:p>
            </c:rich>
          </c:tx>
          <c:layout>
            <c:manualLayout>
              <c:xMode val="edge"/>
              <c:yMode val="edge"/>
              <c:x val="1.7998389242839048E-2"/>
              <c:y val="0.31773767561180072"/>
            </c:manualLayout>
          </c:layout>
          <c:overlay val="0"/>
        </c:title>
        <c:numFmt formatCode="General" sourceLinked="1"/>
        <c:majorTickMark val="none"/>
        <c:minorTickMark val="none"/>
        <c:tickLblPos val="nextTo"/>
        <c:crossAx val="35959296"/>
        <c:crosses val="autoZero"/>
        <c:crossBetween val="midCat"/>
      </c:valAx>
    </c:plotArea>
    <c:plotVisOnly val="1"/>
    <c:dispBlanksAs val="gap"/>
    <c:showDLblsOverMax val="0"/>
  </c:chart>
  <c:txPr>
    <a:bodyPr/>
    <a:lstStyle/>
    <a:p>
      <a:pPr>
        <a:defRPr sz="1400">
          <a:latin typeface="Arial" pitchFamily="34" charset="0"/>
          <a:cs typeface="Arial" pitchFamily="34"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9BFF0-8D85-44E8-81B1-163A30ABDE47}" type="doc">
      <dgm:prSet loTypeId="urn:microsoft.com/office/officeart/2005/8/layout/process1" loCatId="process" qsTypeId="urn:microsoft.com/office/officeart/2005/8/quickstyle/3d1" qsCatId="3D" csTypeId="urn:microsoft.com/office/officeart/2005/8/colors/colorful5" csCatId="colorful" phldr="1"/>
      <dgm:spPr/>
    </dgm:pt>
    <dgm:pt modelId="{1D5AB0A9-C73C-4966-86F6-B8F98B50A57D}">
      <dgm:prSet phldrT="[Texto]"/>
      <dgm:spPr/>
      <dgm:t>
        <a:bodyPr/>
        <a:lstStyle/>
        <a:p>
          <a:r>
            <a:rPr lang="es-EC" dirty="0" smtClean="0"/>
            <a:t>Agricultura en pequeña escala</a:t>
          </a:r>
          <a:endParaRPr lang="es-EC" dirty="0"/>
        </a:p>
      </dgm:t>
    </dgm:pt>
    <dgm:pt modelId="{823FF482-0C1D-43B0-9956-31BD7B96A7E6}" type="parTrans" cxnId="{BFBE5080-C08C-4B6B-BC48-FECA317D6FD8}">
      <dgm:prSet/>
      <dgm:spPr/>
      <dgm:t>
        <a:bodyPr/>
        <a:lstStyle/>
        <a:p>
          <a:endParaRPr lang="es-EC"/>
        </a:p>
      </dgm:t>
    </dgm:pt>
    <dgm:pt modelId="{3A33BC34-D0B1-44F1-8D08-14F4BA221543}" type="sibTrans" cxnId="{BFBE5080-C08C-4B6B-BC48-FECA317D6FD8}">
      <dgm:prSet/>
      <dgm:spPr/>
      <dgm:t>
        <a:bodyPr/>
        <a:lstStyle/>
        <a:p>
          <a:endParaRPr lang="es-EC"/>
        </a:p>
      </dgm:t>
    </dgm:pt>
    <dgm:pt modelId="{8D5BBEB4-5640-4DEB-B455-4DB74785EEED}">
      <dgm:prSet phldrT="[Texto]"/>
      <dgm:spPr/>
      <dgm:t>
        <a:bodyPr/>
        <a:lstStyle/>
        <a:p>
          <a:r>
            <a:rPr lang="es-EC" dirty="0" smtClean="0"/>
            <a:t>Producción avícola</a:t>
          </a:r>
          <a:endParaRPr lang="es-EC" dirty="0"/>
        </a:p>
      </dgm:t>
    </dgm:pt>
    <dgm:pt modelId="{E23A6B81-72E8-419F-90C2-4B0D731BBE63}" type="parTrans" cxnId="{3BEB05CD-1C54-405E-8EE8-8D83FB868C7F}">
      <dgm:prSet/>
      <dgm:spPr/>
      <dgm:t>
        <a:bodyPr/>
        <a:lstStyle/>
        <a:p>
          <a:endParaRPr lang="es-EC"/>
        </a:p>
      </dgm:t>
    </dgm:pt>
    <dgm:pt modelId="{02792F51-82ED-4995-BDB7-FEA6495DEB25}" type="sibTrans" cxnId="{3BEB05CD-1C54-405E-8EE8-8D83FB868C7F}">
      <dgm:prSet/>
      <dgm:spPr/>
      <dgm:t>
        <a:bodyPr/>
        <a:lstStyle/>
        <a:p>
          <a:endParaRPr lang="es-EC"/>
        </a:p>
      </dgm:t>
    </dgm:pt>
    <dgm:pt modelId="{6773139D-F135-4BCD-B5DB-961D2DA1DC52}">
      <dgm:prSet phldrT="[Texto]"/>
      <dgm:spPr/>
      <dgm:t>
        <a:bodyPr/>
        <a:lstStyle/>
        <a:p>
          <a:r>
            <a:rPr lang="es-EC" dirty="0" smtClean="0"/>
            <a:t>Producción de flores</a:t>
          </a:r>
          <a:endParaRPr lang="es-EC" dirty="0"/>
        </a:p>
      </dgm:t>
    </dgm:pt>
    <dgm:pt modelId="{A0DDA3B7-5072-48AC-8741-9DD34B3D038C}" type="parTrans" cxnId="{A626ED3A-1D37-4332-88C9-7D168FCA9693}">
      <dgm:prSet/>
      <dgm:spPr/>
      <dgm:t>
        <a:bodyPr/>
        <a:lstStyle/>
        <a:p>
          <a:endParaRPr lang="es-EC"/>
        </a:p>
      </dgm:t>
    </dgm:pt>
    <dgm:pt modelId="{D27C1515-4868-4715-98F4-68504F3F41F9}" type="sibTrans" cxnId="{A626ED3A-1D37-4332-88C9-7D168FCA9693}">
      <dgm:prSet/>
      <dgm:spPr/>
      <dgm:t>
        <a:bodyPr/>
        <a:lstStyle/>
        <a:p>
          <a:endParaRPr lang="es-EC"/>
        </a:p>
      </dgm:t>
    </dgm:pt>
    <dgm:pt modelId="{05EC244C-BE6E-4F7F-A576-EC660562E716}" type="pres">
      <dgm:prSet presAssocID="{59E9BFF0-8D85-44E8-81B1-163A30ABDE47}" presName="Name0" presStyleCnt="0">
        <dgm:presLayoutVars>
          <dgm:dir/>
          <dgm:resizeHandles val="exact"/>
        </dgm:presLayoutVars>
      </dgm:prSet>
      <dgm:spPr/>
    </dgm:pt>
    <dgm:pt modelId="{4964FCB6-0FAB-418E-856C-03D7214E261C}" type="pres">
      <dgm:prSet presAssocID="{1D5AB0A9-C73C-4966-86F6-B8F98B50A57D}" presName="node" presStyleLbl="node1" presStyleIdx="0" presStyleCnt="3">
        <dgm:presLayoutVars>
          <dgm:bulletEnabled val="1"/>
        </dgm:presLayoutVars>
      </dgm:prSet>
      <dgm:spPr/>
    </dgm:pt>
    <dgm:pt modelId="{2D6F351D-56DB-4E42-9518-0A3FE3C1A844}" type="pres">
      <dgm:prSet presAssocID="{3A33BC34-D0B1-44F1-8D08-14F4BA221543}" presName="sibTrans" presStyleLbl="sibTrans2D1" presStyleIdx="0" presStyleCnt="2"/>
      <dgm:spPr/>
    </dgm:pt>
    <dgm:pt modelId="{FEF871B0-A6DA-450C-AD13-D188D3CEE537}" type="pres">
      <dgm:prSet presAssocID="{3A33BC34-D0B1-44F1-8D08-14F4BA221543}" presName="connectorText" presStyleLbl="sibTrans2D1" presStyleIdx="0" presStyleCnt="2"/>
      <dgm:spPr/>
    </dgm:pt>
    <dgm:pt modelId="{41B77EAC-7746-4D0E-AA8D-2665F56E9BDB}" type="pres">
      <dgm:prSet presAssocID="{8D5BBEB4-5640-4DEB-B455-4DB74785EEED}" presName="node" presStyleLbl="node1" presStyleIdx="1" presStyleCnt="3">
        <dgm:presLayoutVars>
          <dgm:bulletEnabled val="1"/>
        </dgm:presLayoutVars>
      </dgm:prSet>
      <dgm:spPr/>
      <dgm:t>
        <a:bodyPr/>
        <a:lstStyle/>
        <a:p>
          <a:endParaRPr lang="es-EC"/>
        </a:p>
      </dgm:t>
    </dgm:pt>
    <dgm:pt modelId="{2DDD7AAD-16EA-489A-B0DE-67654D5277E1}" type="pres">
      <dgm:prSet presAssocID="{02792F51-82ED-4995-BDB7-FEA6495DEB25}" presName="sibTrans" presStyleLbl="sibTrans2D1" presStyleIdx="1" presStyleCnt="2"/>
      <dgm:spPr/>
    </dgm:pt>
    <dgm:pt modelId="{C8ACB2C2-53D6-440F-8F11-146E6CBE43B0}" type="pres">
      <dgm:prSet presAssocID="{02792F51-82ED-4995-BDB7-FEA6495DEB25}" presName="connectorText" presStyleLbl="sibTrans2D1" presStyleIdx="1" presStyleCnt="2"/>
      <dgm:spPr/>
    </dgm:pt>
    <dgm:pt modelId="{A52DF69F-F0E4-497C-8619-FA170CA603A4}" type="pres">
      <dgm:prSet presAssocID="{6773139D-F135-4BCD-B5DB-961D2DA1DC52}" presName="node" presStyleLbl="node1" presStyleIdx="2" presStyleCnt="3">
        <dgm:presLayoutVars>
          <dgm:bulletEnabled val="1"/>
        </dgm:presLayoutVars>
      </dgm:prSet>
      <dgm:spPr/>
      <dgm:t>
        <a:bodyPr/>
        <a:lstStyle/>
        <a:p>
          <a:endParaRPr lang="es-EC"/>
        </a:p>
      </dgm:t>
    </dgm:pt>
  </dgm:ptLst>
  <dgm:cxnLst>
    <dgm:cxn modelId="{BFBE5080-C08C-4B6B-BC48-FECA317D6FD8}" srcId="{59E9BFF0-8D85-44E8-81B1-163A30ABDE47}" destId="{1D5AB0A9-C73C-4966-86F6-B8F98B50A57D}" srcOrd="0" destOrd="0" parTransId="{823FF482-0C1D-43B0-9956-31BD7B96A7E6}" sibTransId="{3A33BC34-D0B1-44F1-8D08-14F4BA221543}"/>
    <dgm:cxn modelId="{292250D7-8892-443F-958C-2C560DBD4DC6}" type="presOf" srcId="{3A33BC34-D0B1-44F1-8D08-14F4BA221543}" destId="{2D6F351D-56DB-4E42-9518-0A3FE3C1A844}" srcOrd="0" destOrd="0" presId="urn:microsoft.com/office/officeart/2005/8/layout/process1"/>
    <dgm:cxn modelId="{BE409C01-6F52-4EF8-9D2A-11B8F8A9D869}" type="presOf" srcId="{8D5BBEB4-5640-4DEB-B455-4DB74785EEED}" destId="{41B77EAC-7746-4D0E-AA8D-2665F56E9BDB}" srcOrd="0" destOrd="0" presId="urn:microsoft.com/office/officeart/2005/8/layout/process1"/>
    <dgm:cxn modelId="{A626ED3A-1D37-4332-88C9-7D168FCA9693}" srcId="{59E9BFF0-8D85-44E8-81B1-163A30ABDE47}" destId="{6773139D-F135-4BCD-B5DB-961D2DA1DC52}" srcOrd="2" destOrd="0" parTransId="{A0DDA3B7-5072-48AC-8741-9DD34B3D038C}" sibTransId="{D27C1515-4868-4715-98F4-68504F3F41F9}"/>
    <dgm:cxn modelId="{A02D1FDC-4460-4788-8B8E-73773B2758E6}" type="presOf" srcId="{1D5AB0A9-C73C-4966-86F6-B8F98B50A57D}" destId="{4964FCB6-0FAB-418E-856C-03D7214E261C}" srcOrd="0" destOrd="0" presId="urn:microsoft.com/office/officeart/2005/8/layout/process1"/>
    <dgm:cxn modelId="{3BEB05CD-1C54-405E-8EE8-8D83FB868C7F}" srcId="{59E9BFF0-8D85-44E8-81B1-163A30ABDE47}" destId="{8D5BBEB4-5640-4DEB-B455-4DB74785EEED}" srcOrd="1" destOrd="0" parTransId="{E23A6B81-72E8-419F-90C2-4B0D731BBE63}" sibTransId="{02792F51-82ED-4995-BDB7-FEA6495DEB25}"/>
    <dgm:cxn modelId="{113B9C71-060B-41C4-BE9D-B85B6EB61E4E}" type="presOf" srcId="{3A33BC34-D0B1-44F1-8D08-14F4BA221543}" destId="{FEF871B0-A6DA-450C-AD13-D188D3CEE537}" srcOrd="1" destOrd="0" presId="urn:microsoft.com/office/officeart/2005/8/layout/process1"/>
    <dgm:cxn modelId="{37F3D77E-421B-4A49-A210-A9EE1006348A}" type="presOf" srcId="{6773139D-F135-4BCD-B5DB-961D2DA1DC52}" destId="{A52DF69F-F0E4-497C-8619-FA170CA603A4}" srcOrd="0" destOrd="0" presId="urn:microsoft.com/office/officeart/2005/8/layout/process1"/>
    <dgm:cxn modelId="{1AF490D2-8A5F-4893-810E-C6179A7EC8EF}" type="presOf" srcId="{59E9BFF0-8D85-44E8-81B1-163A30ABDE47}" destId="{05EC244C-BE6E-4F7F-A576-EC660562E716}" srcOrd="0" destOrd="0" presId="urn:microsoft.com/office/officeart/2005/8/layout/process1"/>
    <dgm:cxn modelId="{7805471D-4EF5-4D25-96D8-D6CCBC09844E}" type="presOf" srcId="{02792F51-82ED-4995-BDB7-FEA6495DEB25}" destId="{2DDD7AAD-16EA-489A-B0DE-67654D5277E1}" srcOrd="0" destOrd="0" presId="urn:microsoft.com/office/officeart/2005/8/layout/process1"/>
    <dgm:cxn modelId="{F2756878-93F6-4F24-9F84-2CCBF465A475}" type="presOf" srcId="{02792F51-82ED-4995-BDB7-FEA6495DEB25}" destId="{C8ACB2C2-53D6-440F-8F11-146E6CBE43B0}" srcOrd="1" destOrd="0" presId="urn:microsoft.com/office/officeart/2005/8/layout/process1"/>
    <dgm:cxn modelId="{E53620BE-B07F-4B1E-9B2B-8BBAFD24E2C5}" type="presParOf" srcId="{05EC244C-BE6E-4F7F-A576-EC660562E716}" destId="{4964FCB6-0FAB-418E-856C-03D7214E261C}" srcOrd="0" destOrd="0" presId="urn:microsoft.com/office/officeart/2005/8/layout/process1"/>
    <dgm:cxn modelId="{20F035EA-B49D-4965-BC79-22FAA2500A85}" type="presParOf" srcId="{05EC244C-BE6E-4F7F-A576-EC660562E716}" destId="{2D6F351D-56DB-4E42-9518-0A3FE3C1A844}" srcOrd="1" destOrd="0" presId="urn:microsoft.com/office/officeart/2005/8/layout/process1"/>
    <dgm:cxn modelId="{5FB00351-75D3-4EDE-B7F5-5AE3DFB4EAB1}" type="presParOf" srcId="{2D6F351D-56DB-4E42-9518-0A3FE3C1A844}" destId="{FEF871B0-A6DA-450C-AD13-D188D3CEE537}" srcOrd="0" destOrd="0" presId="urn:microsoft.com/office/officeart/2005/8/layout/process1"/>
    <dgm:cxn modelId="{CDD1B5AF-49AE-4DBA-9AE1-04AF4C210A13}" type="presParOf" srcId="{05EC244C-BE6E-4F7F-A576-EC660562E716}" destId="{41B77EAC-7746-4D0E-AA8D-2665F56E9BDB}" srcOrd="2" destOrd="0" presId="urn:microsoft.com/office/officeart/2005/8/layout/process1"/>
    <dgm:cxn modelId="{BD6315B2-F6FC-4C6A-A134-AA7A1E27F1F2}" type="presParOf" srcId="{05EC244C-BE6E-4F7F-A576-EC660562E716}" destId="{2DDD7AAD-16EA-489A-B0DE-67654D5277E1}" srcOrd="3" destOrd="0" presId="urn:microsoft.com/office/officeart/2005/8/layout/process1"/>
    <dgm:cxn modelId="{971D8A0C-05A9-4A77-912F-A28545E15A81}" type="presParOf" srcId="{2DDD7AAD-16EA-489A-B0DE-67654D5277E1}" destId="{C8ACB2C2-53D6-440F-8F11-146E6CBE43B0}" srcOrd="0" destOrd="0" presId="urn:microsoft.com/office/officeart/2005/8/layout/process1"/>
    <dgm:cxn modelId="{DFC0FD4B-9863-438A-93CC-E144CF7015F3}" type="presParOf" srcId="{05EC244C-BE6E-4F7F-A576-EC660562E716}" destId="{A52DF69F-F0E4-497C-8619-FA170CA603A4}"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AA3BE-A92B-4704-BA2F-193F636FDADE}" type="doc">
      <dgm:prSet loTypeId="urn:microsoft.com/office/officeart/2008/layout/RadialCluster" loCatId="relationship" qsTypeId="urn:microsoft.com/office/officeart/2005/8/quickstyle/simple5" qsCatId="simple" csTypeId="urn:microsoft.com/office/officeart/2005/8/colors/colorful5" csCatId="colorful" phldr="1"/>
      <dgm:spPr/>
      <dgm:t>
        <a:bodyPr/>
        <a:lstStyle/>
        <a:p>
          <a:endParaRPr lang="es-EC"/>
        </a:p>
      </dgm:t>
    </dgm:pt>
    <dgm:pt modelId="{053C9D34-32FC-4771-BE26-0EC8F41893B6}">
      <dgm:prSet phldrT="[Texto]"/>
      <dgm:spPr/>
      <dgm:t>
        <a:bodyPr/>
        <a:lstStyle/>
        <a:p>
          <a:r>
            <a:rPr lang="es-EC" dirty="0" smtClean="0"/>
            <a:t>IMPACTO</a:t>
          </a:r>
          <a:endParaRPr lang="es-EC" dirty="0"/>
        </a:p>
      </dgm:t>
    </dgm:pt>
    <dgm:pt modelId="{87589B0A-722F-41C6-A44E-5BAD0AFBE336}" type="parTrans" cxnId="{9A5E66E4-64C7-4B7F-B254-FF2120030726}">
      <dgm:prSet/>
      <dgm:spPr/>
      <dgm:t>
        <a:bodyPr/>
        <a:lstStyle/>
        <a:p>
          <a:endParaRPr lang="es-EC"/>
        </a:p>
      </dgm:t>
    </dgm:pt>
    <dgm:pt modelId="{37D46077-543E-47E3-9BF9-2CE7F6645548}" type="sibTrans" cxnId="{9A5E66E4-64C7-4B7F-B254-FF2120030726}">
      <dgm:prSet/>
      <dgm:spPr/>
      <dgm:t>
        <a:bodyPr/>
        <a:lstStyle/>
        <a:p>
          <a:endParaRPr lang="es-EC"/>
        </a:p>
      </dgm:t>
    </dgm:pt>
    <dgm:pt modelId="{F959C70A-6160-403C-8D75-B9DE0A714758}">
      <dgm:prSet phldrT="[Texto]" custT="1"/>
      <dgm:spPr/>
      <dgm:t>
        <a:bodyPr/>
        <a:lstStyle/>
        <a:p>
          <a:r>
            <a:rPr lang="es-EC" sz="2000" dirty="0" smtClean="0"/>
            <a:t>ACCIONES DEL PROYECTO</a:t>
          </a:r>
          <a:endParaRPr lang="es-EC" sz="2000" dirty="0"/>
        </a:p>
      </dgm:t>
    </dgm:pt>
    <dgm:pt modelId="{BD9B7D7A-8588-4E8A-915B-1AF902CFE1A5}" type="parTrans" cxnId="{D6BD6712-D63A-40E6-BEED-BBAB7210F7F2}">
      <dgm:prSet/>
      <dgm:spPr/>
      <dgm:t>
        <a:bodyPr/>
        <a:lstStyle/>
        <a:p>
          <a:endParaRPr lang="es-EC"/>
        </a:p>
      </dgm:t>
    </dgm:pt>
    <dgm:pt modelId="{89047692-E33A-459B-A498-6AB2D99B1451}" type="sibTrans" cxnId="{D6BD6712-D63A-40E6-BEED-BBAB7210F7F2}">
      <dgm:prSet/>
      <dgm:spPr/>
      <dgm:t>
        <a:bodyPr/>
        <a:lstStyle/>
        <a:p>
          <a:endParaRPr lang="es-EC"/>
        </a:p>
      </dgm:t>
    </dgm:pt>
    <dgm:pt modelId="{AD9D5297-F217-4433-839C-25461AF4FFCC}">
      <dgm:prSet phldrT="[Texto]" custT="1"/>
      <dgm:spPr/>
      <dgm:t>
        <a:bodyPr/>
        <a:lstStyle/>
        <a:p>
          <a:r>
            <a:rPr lang="es-EC" sz="2000" dirty="0" smtClean="0"/>
            <a:t>FACTORES AMBIENTALES</a:t>
          </a:r>
          <a:endParaRPr lang="es-EC" sz="2000" dirty="0"/>
        </a:p>
      </dgm:t>
    </dgm:pt>
    <dgm:pt modelId="{0FF8F5E9-8048-4C0D-AC8D-B1D922EE6CC0}" type="parTrans" cxnId="{D23D728A-A99B-403C-A7FA-3D4ADFEC344A}">
      <dgm:prSet/>
      <dgm:spPr/>
      <dgm:t>
        <a:bodyPr/>
        <a:lstStyle/>
        <a:p>
          <a:endParaRPr lang="es-EC"/>
        </a:p>
      </dgm:t>
    </dgm:pt>
    <dgm:pt modelId="{611C87E2-F17E-4603-A398-B5095550DB49}" type="sibTrans" cxnId="{D23D728A-A99B-403C-A7FA-3D4ADFEC344A}">
      <dgm:prSet/>
      <dgm:spPr/>
      <dgm:t>
        <a:bodyPr/>
        <a:lstStyle/>
        <a:p>
          <a:endParaRPr lang="es-EC"/>
        </a:p>
      </dgm:t>
    </dgm:pt>
    <dgm:pt modelId="{F6E63CDC-5BE7-4963-BC11-03D425DFB639}">
      <dgm:prSet phldrT="[Texto]" custT="1"/>
      <dgm:spPr/>
      <dgm:t>
        <a:bodyPr/>
        <a:lstStyle/>
        <a:p>
          <a:r>
            <a:rPr lang="es-EC" sz="1800" dirty="0" smtClean="0"/>
            <a:t>MATRIZ DE LEOPOLD</a:t>
          </a:r>
          <a:endParaRPr lang="es-EC" sz="1800" dirty="0"/>
        </a:p>
      </dgm:t>
    </dgm:pt>
    <dgm:pt modelId="{D43E0F9E-5DE3-4F1B-9189-891D7A41224A}" type="sibTrans" cxnId="{BA0B0292-0E59-48F0-8E51-8753D5BF18F4}">
      <dgm:prSet/>
      <dgm:spPr/>
      <dgm:t>
        <a:bodyPr/>
        <a:lstStyle/>
        <a:p>
          <a:endParaRPr lang="es-EC"/>
        </a:p>
      </dgm:t>
    </dgm:pt>
    <dgm:pt modelId="{A81BB44F-7BE8-4640-A136-D079C7A0EBF5}" type="parTrans" cxnId="{BA0B0292-0E59-48F0-8E51-8753D5BF18F4}">
      <dgm:prSet/>
      <dgm:spPr/>
      <dgm:t>
        <a:bodyPr/>
        <a:lstStyle/>
        <a:p>
          <a:endParaRPr lang="es-EC"/>
        </a:p>
      </dgm:t>
    </dgm:pt>
    <dgm:pt modelId="{A1CDC170-CD5E-47A5-BE4D-0FCE9331E8D8}" type="pres">
      <dgm:prSet presAssocID="{4CAAA3BE-A92B-4704-BA2F-193F636FDADE}" presName="Name0" presStyleCnt="0">
        <dgm:presLayoutVars>
          <dgm:chMax val="1"/>
          <dgm:chPref val="1"/>
          <dgm:dir/>
          <dgm:animOne val="branch"/>
          <dgm:animLvl val="lvl"/>
        </dgm:presLayoutVars>
      </dgm:prSet>
      <dgm:spPr/>
      <dgm:t>
        <a:bodyPr/>
        <a:lstStyle/>
        <a:p>
          <a:endParaRPr lang="es-EC"/>
        </a:p>
      </dgm:t>
    </dgm:pt>
    <dgm:pt modelId="{99079DBE-1BA7-4A30-8B5B-B48D7BF7A2D1}" type="pres">
      <dgm:prSet presAssocID="{053C9D34-32FC-4771-BE26-0EC8F41893B6}" presName="singleCycle" presStyleCnt="0"/>
      <dgm:spPr/>
    </dgm:pt>
    <dgm:pt modelId="{BD5459A5-870E-4AAE-8925-0127ADCD260E}" type="pres">
      <dgm:prSet presAssocID="{053C9D34-32FC-4771-BE26-0EC8F41893B6}" presName="singleCenter" presStyleLbl="node1" presStyleIdx="0" presStyleCnt="4">
        <dgm:presLayoutVars>
          <dgm:chMax val="7"/>
          <dgm:chPref val="7"/>
        </dgm:presLayoutVars>
      </dgm:prSet>
      <dgm:spPr/>
      <dgm:t>
        <a:bodyPr/>
        <a:lstStyle/>
        <a:p>
          <a:endParaRPr lang="es-EC"/>
        </a:p>
      </dgm:t>
    </dgm:pt>
    <dgm:pt modelId="{E5B7AB3F-E514-48BE-98C7-5AF4EC06D1FC}" type="pres">
      <dgm:prSet presAssocID="{A81BB44F-7BE8-4640-A136-D079C7A0EBF5}" presName="Name56" presStyleLbl="parChTrans1D2" presStyleIdx="0" presStyleCnt="3"/>
      <dgm:spPr/>
      <dgm:t>
        <a:bodyPr/>
        <a:lstStyle/>
        <a:p>
          <a:endParaRPr lang="es-EC"/>
        </a:p>
      </dgm:t>
    </dgm:pt>
    <dgm:pt modelId="{2902AB2C-B005-46E2-868F-D99093AABCCB}" type="pres">
      <dgm:prSet presAssocID="{F6E63CDC-5BE7-4963-BC11-03D425DFB639}" presName="text0" presStyleLbl="node1" presStyleIdx="1" presStyleCnt="4" custScaleX="199525" custScaleY="105304" custRadScaleRad="75434" custRadScaleInc="0">
        <dgm:presLayoutVars>
          <dgm:bulletEnabled val="1"/>
        </dgm:presLayoutVars>
      </dgm:prSet>
      <dgm:spPr/>
      <dgm:t>
        <a:bodyPr/>
        <a:lstStyle/>
        <a:p>
          <a:endParaRPr lang="es-EC"/>
        </a:p>
      </dgm:t>
    </dgm:pt>
    <dgm:pt modelId="{22CA61E9-4FB3-4ABD-B0E6-E9C6C2180088}" type="pres">
      <dgm:prSet presAssocID="{BD9B7D7A-8588-4E8A-915B-1AF902CFE1A5}" presName="Name56" presStyleLbl="parChTrans1D2" presStyleIdx="1" presStyleCnt="3"/>
      <dgm:spPr/>
      <dgm:t>
        <a:bodyPr/>
        <a:lstStyle/>
        <a:p>
          <a:endParaRPr lang="es-EC"/>
        </a:p>
      </dgm:t>
    </dgm:pt>
    <dgm:pt modelId="{5581B72F-53AE-4245-A0C1-A85D2178C5DE}" type="pres">
      <dgm:prSet presAssocID="{F959C70A-6160-403C-8D75-B9DE0A714758}" presName="text0" presStyleLbl="node1" presStyleIdx="2" presStyleCnt="4" custScaleX="266479" custScaleY="113639" custRadScaleRad="129522" custRadScaleInc="-39011">
        <dgm:presLayoutVars>
          <dgm:bulletEnabled val="1"/>
        </dgm:presLayoutVars>
      </dgm:prSet>
      <dgm:spPr/>
      <dgm:t>
        <a:bodyPr/>
        <a:lstStyle/>
        <a:p>
          <a:endParaRPr lang="es-EC"/>
        </a:p>
      </dgm:t>
    </dgm:pt>
    <dgm:pt modelId="{FFF91F79-E05F-4F43-A697-5DA76F1350D1}" type="pres">
      <dgm:prSet presAssocID="{0FF8F5E9-8048-4C0D-AC8D-B1D922EE6CC0}" presName="Name56" presStyleLbl="parChTrans1D2" presStyleIdx="2" presStyleCnt="3"/>
      <dgm:spPr/>
      <dgm:t>
        <a:bodyPr/>
        <a:lstStyle/>
        <a:p>
          <a:endParaRPr lang="es-EC"/>
        </a:p>
      </dgm:t>
    </dgm:pt>
    <dgm:pt modelId="{9B1EE6D8-2F96-47CD-AA51-D2D9A3BE554D}" type="pres">
      <dgm:prSet presAssocID="{AD9D5297-F217-4433-839C-25461AF4FFCC}" presName="text0" presStyleLbl="node1" presStyleIdx="3" presStyleCnt="4" custScaleX="282346" custScaleY="127874" custRadScaleRad="118834" custRadScaleInc="39276">
        <dgm:presLayoutVars>
          <dgm:bulletEnabled val="1"/>
        </dgm:presLayoutVars>
      </dgm:prSet>
      <dgm:spPr/>
      <dgm:t>
        <a:bodyPr/>
        <a:lstStyle/>
        <a:p>
          <a:endParaRPr lang="es-EC"/>
        </a:p>
      </dgm:t>
    </dgm:pt>
  </dgm:ptLst>
  <dgm:cxnLst>
    <dgm:cxn modelId="{D145ED17-A421-44AF-88B1-3C7BC5C76E1B}" type="presOf" srcId="{BD9B7D7A-8588-4E8A-915B-1AF902CFE1A5}" destId="{22CA61E9-4FB3-4ABD-B0E6-E9C6C2180088}" srcOrd="0" destOrd="0" presId="urn:microsoft.com/office/officeart/2008/layout/RadialCluster"/>
    <dgm:cxn modelId="{16A274ED-1956-4AF6-B168-5CE93497099A}" type="presOf" srcId="{4CAAA3BE-A92B-4704-BA2F-193F636FDADE}" destId="{A1CDC170-CD5E-47A5-BE4D-0FCE9331E8D8}" srcOrd="0" destOrd="0" presId="urn:microsoft.com/office/officeart/2008/layout/RadialCluster"/>
    <dgm:cxn modelId="{EE9E949E-F789-42C4-980E-D5434EFE8DAC}" type="presOf" srcId="{AD9D5297-F217-4433-839C-25461AF4FFCC}" destId="{9B1EE6D8-2F96-47CD-AA51-D2D9A3BE554D}" srcOrd="0" destOrd="0" presId="urn:microsoft.com/office/officeart/2008/layout/RadialCluster"/>
    <dgm:cxn modelId="{B64EC37C-FAA1-4E19-88D8-F8C5CA381120}" type="presOf" srcId="{F959C70A-6160-403C-8D75-B9DE0A714758}" destId="{5581B72F-53AE-4245-A0C1-A85D2178C5DE}" srcOrd="0" destOrd="0" presId="urn:microsoft.com/office/officeart/2008/layout/RadialCluster"/>
    <dgm:cxn modelId="{24405023-8F49-4A83-896C-E87E2F55FDCA}" type="presOf" srcId="{053C9D34-32FC-4771-BE26-0EC8F41893B6}" destId="{BD5459A5-870E-4AAE-8925-0127ADCD260E}" srcOrd="0" destOrd="0" presId="urn:microsoft.com/office/officeart/2008/layout/RadialCluster"/>
    <dgm:cxn modelId="{D6BD6712-D63A-40E6-BEED-BBAB7210F7F2}" srcId="{053C9D34-32FC-4771-BE26-0EC8F41893B6}" destId="{F959C70A-6160-403C-8D75-B9DE0A714758}" srcOrd="1" destOrd="0" parTransId="{BD9B7D7A-8588-4E8A-915B-1AF902CFE1A5}" sibTransId="{89047692-E33A-459B-A498-6AB2D99B1451}"/>
    <dgm:cxn modelId="{7C6017C9-41AE-466A-AB9D-E854C90EE5EB}" type="presOf" srcId="{A81BB44F-7BE8-4640-A136-D079C7A0EBF5}" destId="{E5B7AB3F-E514-48BE-98C7-5AF4EC06D1FC}" srcOrd="0" destOrd="0" presId="urn:microsoft.com/office/officeart/2008/layout/RadialCluster"/>
    <dgm:cxn modelId="{D23D728A-A99B-403C-A7FA-3D4ADFEC344A}" srcId="{053C9D34-32FC-4771-BE26-0EC8F41893B6}" destId="{AD9D5297-F217-4433-839C-25461AF4FFCC}" srcOrd="2" destOrd="0" parTransId="{0FF8F5E9-8048-4C0D-AC8D-B1D922EE6CC0}" sibTransId="{611C87E2-F17E-4603-A398-B5095550DB49}"/>
    <dgm:cxn modelId="{9A5E66E4-64C7-4B7F-B254-FF2120030726}" srcId="{4CAAA3BE-A92B-4704-BA2F-193F636FDADE}" destId="{053C9D34-32FC-4771-BE26-0EC8F41893B6}" srcOrd="0" destOrd="0" parTransId="{87589B0A-722F-41C6-A44E-5BAD0AFBE336}" sibTransId="{37D46077-543E-47E3-9BF9-2CE7F6645548}"/>
    <dgm:cxn modelId="{C825709D-5860-40CB-85F2-7780E069AEB2}" type="presOf" srcId="{0FF8F5E9-8048-4C0D-AC8D-B1D922EE6CC0}" destId="{FFF91F79-E05F-4F43-A697-5DA76F1350D1}" srcOrd="0" destOrd="0" presId="urn:microsoft.com/office/officeart/2008/layout/RadialCluster"/>
    <dgm:cxn modelId="{BA0B0292-0E59-48F0-8E51-8753D5BF18F4}" srcId="{053C9D34-32FC-4771-BE26-0EC8F41893B6}" destId="{F6E63CDC-5BE7-4963-BC11-03D425DFB639}" srcOrd="0" destOrd="0" parTransId="{A81BB44F-7BE8-4640-A136-D079C7A0EBF5}" sibTransId="{D43E0F9E-5DE3-4F1B-9189-891D7A41224A}"/>
    <dgm:cxn modelId="{767F0FF4-1DA7-49FE-9F72-0C32CC92608A}" type="presOf" srcId="{F6E63CDC-5BE7-4963-BC11-03D425DFB639}" destId="{2902AB2C-B005-46E2-868F-D99093AABCCB}" srcOrd="0" destOrd="0" presId="urn:microsoft.com/office/officeart/2008/layout/RadialCluster"/>
    <dgm:cxn modelId="{A0FDCF19-EF55-4A94-A259-A93E62BEAD2A}" type="presParOf" srcId="{A1CDC170-CD5E-47A5-BE4D-0FCE9331E8D8}" destId="{99079DBE-1BA7-4A30-8B5B-B48D7BF7A2D1}" srcOrd="0" destOrd="0" presId="urn:microsoft.com/office/officeart/2008/layout/RadialCluster"/>
    <dgm:cxn modelId="{6E11A4CE-E2F1-451C-BA56-66BBB9B6E5FF}" type="presParOf" srcId="{99079DBE-1BA7-4A30-8B5B-B48D7BF7A2D1}" destId="{BD5459A5-870E-4AAE-8925-0127ADCD260E}" srcOrd="0" destOrd="0" presId="urn:microsoft.com/office/officeart/2008/layout/RadialCluster"/>
    <dgm:cxn modelId="{E4BE9756-9CF6-480B-9F37-634ADD0C74C5}" type="presParOf" srcId="{99079DBE-1BA7-4A30-8B5B-B48D7BF7A2D1}" destId="{E5B7AB3F-E514-48BE-98C7-5AF4EC06D1FC}" srcOrd="1" destOrd="0" presId="urn:microsoft.com/office/officeart/2008/layout/RadialCluster"/>
    <dgm:cxn modelId="{F39A2605-05D8-4AB3-85D9-F24AF97ADA88}" type="presParOf" srcId="{99079DBE-1BA7-4A30-8B5B-B48D7BF7A2D1}" destId="{2902AB2C-B005-46E2-868F-D99093AABCCB}" srcOrd="2" destOrd="0" presId="urn:microsoft.com/office/officeart/2008/layout/RadialCluster"/>
    <dgm:cxn modelId="{365D5634-75E7-4BA4-9674-F910C8056C2A}" type="presParOf" srcId="{99079DBE-1BA7-4A30-8B5B-B48D7BF7A2D1}" destId="{22CA61E9-4FB3-4ABD-B0E6-E9C6C2180088}" srcOrd="3" destOrd="0" presId="urn:microsoft.com/office/officeart/2008/layout/RadialCluster"/>
    <dgm:cxn modelId="{A34AC1C9-553B-460A-8795-0B1F8B287327}" type="presParOf" srcId="{99079DBE-1BA7-4A30-8B5B-B48D7BF7A2D1}" destId="{5581B72F-53AE-4245-A0C1-A85D2178C5DE}" srcOrd="4" destOrd="0" presId="urn:microsoft.com/office/officeart/2008/layout/RadialCluster"/>
    <dgm:cxn modelId="{B1BDD081-722B-4AE9-87A4-B5B2931841C8}" type="presParOf" srcId="{99079DBE-1BA7-4A30-8B5B-B48D7BF7A2D1}" destId="{FFF91F79-E05F-4F43-A697-5DA76F1350D1}" srcOrd="5" destOrd="0" presId="urn:microsoft.com/office/officeart/2008/layout/RadialCluster"/>
    <dgm:cxn modelId="{0809A40E-2C6F-47B9-952F-3FA27F2EB9ED}" type="presParOf" srcId="{99079DBE-1BA7-4A30-8B5B-B48D7BF7A2D1}" destId="{9B1EE6D8-2F96-47CD-AA51-D2D9A3BE554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1B75E4-D89A-4D5A-8DC1-6EB9287CFBF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C"/>
        </a:p>
      </dgm:t>
    </dgm:pt>
    <dgm:pt modelId="{FB902E5D-B1CF-45F0-BCCA-E155B00F981A}">
      <dgm:prSet phldrT="[Texto]" custT="1"/>
      <dgm:spPr/>
      <dgm:t>
        <a:bodyPr/>
        <a:lstStyle/>
        <a:p>
          <a:r>
            <a:rPr lang="es-EC" sz="2000" b="1" dirty="0" smtClean="0">
              <a:effectLst>
                <a:outerShdw blurRad="38100" dist="38100" dir="2700000" algn="tl">
                  <a:srgbClr val="000000">
                    <a:alpha val="43137"/>
                  </a:srgbClr>
                </a:outerShdw>
              </a:effectLst>
            </a:rPr>
            <a:t>FASE DE CONSTRUCCIÓN</a:t>
          </a:r>
          <a:endParaRPr lang="es-EC" sz="2000" b="1" dirty="0">
            <a:effectLst>
              <a:outerShdw blurRad="38100" dist="38100" dir="2700000" algn="tl">
                <a:srgbClr val="000000">
                  <a:alpha val="43137"/>
                </a:srgbClr>
              </a:outerShdw>
            </a:effectLst>
          </a:endParaRPr>
        </a:p>
      </dgm:t>
    </dgm:pt>
    <dgm:pt modelId="{89C5D1E3-77BA-4B28-BD28-7B040FE78661}" type="parTrans" cxnId="{F4A3329E-A098-4721-BD03-CD6B2B79A9C2}">
      <dgm:prSet/>
      <dgm:spPr/>
      <dgm:t>
        <a:bodyPr/>
        <a:lstStyle/>
        <a:p>
          <a:endParaRPr lang="es-EC" sz="2000"/>
        </a:p>
      </dgm:t>
    </dgm:pt>
    <dgm:pt modelId="{8AAA6B79-5EC3-42A0-8BC1-39CE7D725AAF}" type="sibTrans" cxnId="{F4A3329E-A098-4721-BD03-CD6B2B79A9C2}">
      <dgm:prSet/>
      <dgm:spPr/>
      <dgm:t>
        <a:bodyPr/>
        <a:lstStyle/>
        <a:p>
          <a:endParaRPr lang="es-EC" sz="2000"/>
        </a:p>
      </dgm:t>
    </dgm:pt>
    <dgm:pt modelId="{4336B2AD-8B39-43EF-8395-1F20AFCE3D2C}">
      <dgm:prSet phldrT="[Texto]" custT="1"/>
      <dgm:spPr/>
      <dgm:t>
        <a:bodyPr/>
        <a:lstStyle/>
        <a:p>
          <a:pPr algn="just"/>
          <a:r>
            <a:rPr lang="es-EC" sz="1600" dirty="0" smtClean="0"/>
            <a:t>Movimiento de tierras</a:t>
          </a:r>
          <a:endParaRPr lang="es-EC" sz="1600" dirty="0"/>
        </a:p>
      </dgm:t>
    </dgm:pt>
    <dgm:pt modelId="{3014FD16-2367-402D-A61D-32AE17419239}" type="parTrans" cxnId="{947E3D43-B2A2-4548-A145-CB375433A7AD}">
      <dgm:prSet/>
      <dgm:spPr/>
      <dgm:t>
        <a:bodyPr/>
        <a:lstStyle/>
        <a:p>
          <a:endParaRPr lang="es-EC" sz="2000"/>
        </a:p>
      </dgm:t>
    </dgm:pt>
    <dgm:pt modelId="{846D1EBE-3170-4B1F-916D-098CE76764FB}" type="sibTrans" cxnId="{947E3D43-B2A2-4548-A145-CB375433A7AD}">
      <dgm:prSet/>
      <dgm:spPr/>
      <dgm:t>
        <a:bodyPr/>
        <a:lstStyle/>
        <a:p>
          <a:endParaRPr lang="es-EC" sz="2000"/>
        </a:p>
      </dgm:t>
    </dgm:pt>
    <dgm:pt modelId="{C25496D6-136C-4CAB-A0FD-8876633C25E8}">
      <dgm:prSet phldrT="[Texto]" custT="1"/>
      <dgm:spPr/>
      <dgm:t>
        <a:bodyPr/>
        <a:lstStyle/>
        <a:p>
          <a:pPr algn="just"/>
          <a:r>
            <a:rPr lang="es-EC" sz="1600" dirty="0" smtClean="0"/>
            <a:t>Preparación de materiales</a:t>
          </a:r>
          <a:endParaRPr lang="es-EC" sz="1600" dirty="0"/>
        </a:p>
      </dgm:t>
    </dgm:pt>
    <dgm:pt modelId="{E93B5FDB-6EDF-45A1-AD24-5FC9DA8E710E}" type="parTrans" cxnId="{FB645337-6E38-47FA-BC32-F0D885A776A4}">
      <dgm:prSet/>
      <dgm:spPr/>
      <dgm:t>
        <a:bodyPr/>
        <a:lstStyle/>
        <a:p>
          <a:endParaRPr lang="es-EC" sz="2000"/>
        </a:p>
      </dgm:t>
    </dgm:pt>
    <dgm:pt modelId="{65A41970-005D-4AA4-9DDB-10F20AEBC002}" type="sibTrans" cxnId="{FB645337-6E38-47FA-BC32-F0D885A776A4}">
      <dgm:prSet/>
      <dgm:spPr/>
      <dgm:t>
        <a:bodyPr/>
        <a:lstStyle/>
        <a:p>
          <a:endParaRPr lang="es-EC" sz="2000"/>
        </a:p>
      </dgm:t>
    </dgm:pt>
    <dgm:pt modelId="{2C8E53AF-567E-477D-B7A9-995CB1503AE2}">
      <dgm:prSet phldrT="[Texto]" custT="1"/>
      <dgm:spPr/>
      <dgm:t>
        <a:bodyPr/>
        <a:lstStyle/>
        <a:p>
          <a:pPr algn="just"/>
          <a:r>
            <a:rPr lang="es-EC" sz="1600" dirty="0" smtClean="0"/>
            <a:t>Movimiento de maquinaria</a:t>
          </a:r>
          <a:endParaRPr lang="es-EC" sz="1600" dirty="0"/>
        </a:p>
      </dgm:t>
    </dgm:pt>
    <dgm:pt modelId="{3DB72CD6-B82A-451E-801C-669FDB5B3FFA}" type="parTrans" cxnId="{38EF053C-DC20-4E0A-AE55-FF2FB275346A}">
      <dgm:prSet/>
      <dgm:spPr/>
      <dgm:t>
        <a:bodyPr/>
        <a:lstStyle/>
        <a:p>
          <a:endParaRPr lang="es-EC" sz="2000"/>
        </a:p>
      </dgm:t>
    </dgm:pt>
    <dgm:pt modelId="{898523F2-DEA8-4317-9D68-40E836F2A3DE}" type="sibTrans" cxnId="{38EF053C-DC20-4E0A-AE55-FF2FB275346A}">
      <dgm:prSet/>
      <dgm:spPr/>
      <dgm:t>
        <a:bodyPr/>
        <a:lstStyle/>
        <a:p>
          <a:endParaRPr lang="es-EC" sz="2000"/>
        </a:p>
      </dgm:t>
    </dgm:pt>
    <dgm:pt modelId="{2054270B-12CC-4DAC-A3A8-D438AFC86951}">
      <dgm:prSet phldrT="[Texto]" custT="1"/>
      <dgm:spPr/>
      <dgm:t>
        <a:bodyPr/>
        <a:lstStyle/>
        <a:p>
          <a:pPr algn="just"/>
          <a:r>
            <a:rPr lang="es-EC" sz="1600" dirty="0" smtClean="0"/>
            <a:t>Construcción del sistema</a:t>
          </a:r>
          <a:endParaRPr lang="es-EC" sz="1600" dirty="0"/>
        </a:p>
      </dgm:t>
    </dgm:pt>
    <dgm:pt modelId="{44642604-24B9-4090-B84D-FF922BBA8E35}" type="parTrans" cxnId="{B8B2707F-D285-4D49-898D-432DF6F84739}">
      <dgm:prSet/>
      <dgm:spPr/>
      <dgm:t>
        <a:bodyPr/>
        <a:lstStyle/>
        <a:p>
          <a:endParaRPr lang="es-EC" sz="2000"/>
        </a:p>
      </dgm:t>
    </dgm:pt>
    <dgm:pt modelId="{2586E1CC-5F27-4330-AC25-3B4EA5E89093}" type="sibTrans" cxnId="{B8B2707F-D285-4D49-898D-432DF6F84739}">
      <dgm:prSet/>
      <dgm:spPr/>
      <dgm:t>
        <a:bodyPr/>
        <a:lstStyle/>
        <a:p>
          <a:endParaRPr lang="es-EC" sz="2000"/>
        </a:p>
      </dgm:t>
    </dgm:pt>
    <dgm:pt modelId="{60D0FD42-1441-4DBD-AB37-1F1A47DD8122}">
      <dgm:prSet phldrT="[Texto]" custT="1"/>
      <dgm:spPr/>
      <dgm:t>
        <a:bodyPr/>
        <a:lstStyle/>
        <a:p>
          <a:pPr algn="just"/>
          <a:r>
            <a:rPr lang="es-EC" sz="1600" dirty="0" smtClean="0"/>
            <a:t>Relleno y compactación de zanjas</a:t>
          </a:r>
          <a:endParaRPr lang="es-EC" sz="1600" dirty="0"/>
        </a:p>
      </dgm:t>
    </dgm:pt>
    <dgm:pt modelId="{FA91692F-DE35-4563-8EC7-6D47717641DE}" type="parTrans" cxnId="{657899A2-1848-41F9-A304-1B5059B6F4A0}">
      <dgm:prSet/>
      <dgm:spPr/>
      <dgm:t>
        <a:bodyPr/>
        <a:lstStyle/>
        <a:p>
          <a:endParaRPr lang="es-EC" sz="2000"/>
        </a:p>
      </dgm:t>
    </dgm:pt>
    <dgm:pt modelId="{02C9F596-4411-44E1-8E29-C6823642AA3E}" type="sibTrans" cxnId="{657899A2-1848-41F9-A304-1B5059B6F4A0}">
      <dgm:prSet/>
      <dgm:spPr/>
      <dgm:t>
        <a:bodyPr/>
        <a:lstStyle/>
        <a:p>
          <a:endParaRPr lang="es-EC" sz="2000"/>
        </a:p>
      </dgm:t>
    </dgm:pt>
    <dgm:pt modelId="{5467787A-E279-4682-B7AA-897623D91CBB}">
      <dgm:prSet phldrT="[Texto]" custT="1"/>
      <dgm:spPr/>
      <dgm:t>
        <a:bodyPr/>
        <a:lstStyle/>
        <a:p>
          <a:pPr algn="just"/>
          <a:r>
            <a:rPr lang="es-EC" sz="1600" dirty="0" smtClean="0"/>
            <a:t>Señalización de los trabajos</a:t>
          </a:r>
          <a:endParaRPr lang="es-EC" sz="1600" dirty="0"/>
        </a:p>
      </dgm:t>
    </dgm:pt>
    <dgm:pt modelId="{F5F6B8C6-0CC6-40D3-BCD6-40F6F438A7B4}" type="parTrans" cxnId="{277AED5E-EE72-46B9-8B1A-0959655EB79A}">
      <dgm:prSet/>
      <dgm:spPr/>
      <dgm:t>
        <a:bodyPr/>
        <a:lstStyle/>
        <a:p>
          <a:endParaRPr lang="es-EC" sz="2000"/>
        </a:p>
      </dgm:t>
    </dgm:pt>
    <dgm:pt modelId="{2CE22743-2500-4F44-9E38-2A14DC6C7A99}" type="sibTrans" cxnId="{277AED5E-EE72-46B9-8B1A-0959655EB79A}">
      <dgm:prSet/>
      <dgm:spPr/>
      <dgm:t>
        <a:bodyPr/>
        <a:lstStyle/>
        <a:p>
          <a:endParaRPr lang="es-EC" sz="2000"/>
        </a:p>
      </dgm:t>
    </dgm:pt>
    <dgm:pt modelId="{E96803A8-1D18-45BD-B4D5-2609BF83AF72}">
      <dgm:prSet phldrT="[Texto]" custT="1"/>
      <dgm:spPr/>
      <dgm:t>
        <a:bodyPr/>
        <a:lstStyle/>
        <a:p>
          <a:pPr algn="just"/>
          <a:r>
            <a:rPr lang="es-EC" sz="1600" dirty="0" smtClean="0"/>
            <a:t>Depósito de materiales</a:t>
          </a:r>
          <a:endParaRPr lang="es-EC" sz="1600" dirty="0"/>
        </a:p>
      </dgm:t>
    </dgm:pt>
    <dgm:pt modelId="{7F8972A6-77BB-43F8-BDF2-5AD3D191A83B}" type="parTrans" cxnId="{870CF2B0-CC60-4B17-9BA9-7BE674BD65F5}">
      <dgm:prSet/>
      <dgm:spPr/>
      <dgm:t>
        <a:bodyPr/>
        <a:lstStyle/>
        <a:p>
          <a:endParaRPr lang="es-EC" sz="2000"/>
        </a:p>
      </dgm:t>
    </dgm:pt>
    <dgm:pt modelId="{8B933513-8528-4D21-A9D6-6FE910851379}" type="sibTrans" cxnId="{870CF2B0-CC60-4B17-9BA9-7BE674BD65F5}">
      <dgm:prSet/>
      <dgm:spPr/>
      <dgm:t>
        <a:bodyPr/>
        <a:lstStyle/>
        <a:p>
          <a:endParaRPr lang="es-EC" sz="2000"/>
        </a:p>
      </dgm:t>
    </dgm:pt>
    <dgm:pt modelId="{D1A15C7E-5E20-4282-8D26-77CF61EFAF0E}">
      <dgm:prSet phldrT="[Texto]" custT="1"/>
      <dgm:spPr/>
      <dgm:t>
        <a:bodyPr/>
        <a:lstStyle/>
        <a:p>
          <a:r>
            <a:rPr lang="es-EC" sz="2000" b="1" dirty="0" smtClean="0">
              <a:effectLst>
                <a:outerShdw blurRad="38100" dist="38100" dir="2700000" algn="tl">
                  <a:srgbClr val="000000">
                    <a:alpha val="43137"/>
                  </a:srgbClr>
                </a:outerShdw>
              </a:effectLst>
            </a:rPr>
            <a:t>FASE DE OPERACIÓN Y MANTENIMIENTO</a:t>
          </a:r>
          <a:endParaRPr lang="es-EC" sz="2000" b="1" dirty="0">
            <a:effectLst>
              <a:outerShdw blurRad="38100" dist="38100" dir="2700000" algn="tl">
                <a:srgbClr val="000000">
                  <a:alpha val="43137"/>
                </a:srgbClr>
              </a:outerShdw>
            </a:effectLst>
          </a:endParaRPr>
        </a:p>
      </dgm:t>
    </dgm:pt>
    <dgm:pt modelId="{4810125A-2449-422A-9701-D12F50885BDF}" type="parTrans" cxnId="{7356478D-942B-4584-A041-9F23CF86C257}">
      <dgm:prSet/>
      <dgm:spPr/>
      <dgm:t>
        <a:bodyPr/>
        <a:lstStyle/>
        <a:p>
          <a:endParaRPr lang="es-EC" sz="2000"/>
        </a:p>
      </dgm:t>
    </dgm:pt>
    <dgm:pt modelId="{2CDC9FA7-3DB9-4308-998D-B7D54B49E5A1}" type="sibTrans" cxnId="{7356478D-942B-4584-A041-9F23CF86C257}">
      <dgm:prSet/>
      <dgm:spPr/>
      <dgm:t>
        <a:bodyPr/>
        <a:lstStyle/>
        <a:p>
          <a:endParaRPr lang="es-EC" sz="2000"/>
        </a:p>
      </dgm:t>
    </dgm:pt>
    <dgm:pt modelId="{1B27B68E-269B-4CEE-B9AC-AE5AD67762D9}">
      <dgm:prSet phldrT="[Texto]" custT="1"/>
      <dgm:spPr/>
      <dgm:t>
        <a:bodyPr/>
        <a:lstStyle/>
        <a:p>
          <a:pPr algn="just"/>
          <a:r>
            <a:rPr lang="es-EC" sz="1600" dirty="0" smtClean="0"/>
            <a:t>Control de la contaminación ambiental</a:t>
          </a:r>
          <a:endParaRPr lang="es-EC" sz="1600" dirty="0"/>
        </a:p>
      </dgm:t>
    </dgm:pt>
    <dgm:pt modelId="{0C18074C-E6CC-4783-8289-8BC045A64D0A}" type="parTrans" cxnId="{E339389E-6714-4297-B0F3-FB3C84215B74}">
      <dgm:prSet/>
      <dgm:spPr/>
      <dgm:t>
        <a:bodyPr/>
        <a:lstStyle/>
        <a:p>
          <a:endParaRPr lang="es-EC"/>
        </a:p>
      </dgm:t>
    </dgm:pt>
    <dgm:pt modelId="{2A416610-81F9-4FE7-B3F4-0DACD2AFBBFF}" type="sibTrans" cxnId="{E339389E-6714-4297-B0F3-FB3C84215B74}">
      <dgm:prSet/>
      <dgm:spPr/>
      <dgm:t>
        <a:bodyPr/>
        <a:lstStyle/>
        <a:p>
          <a:endParaRPr lang="es-EC"/>
        </a:p>
      </dgm:t>
    </dgm:pt>
    <dgm:pt modelId="{2BF5A899-9431-42CB-81D2-8C66709F653E}">
      <dgm:prSet phldrT="[Texto]" custT="1"/>
      <dgm:spPr/>
      <dgm:t>
        <a:bodyPr/>
        <a:lstStyle/>
        <a:p>
          <a:pPr algn="just"/>
          <a:r>
            <a:rPr lang="es-EC" sz="1600" dirty="0" smtClean="0"/>
            <a:t>Mantenimiento del sistema de tratamiento y de la red de alcantarillado</a:t>
          </a:r>
          <a:endParaRPr lang="es-EC" sz="1600" dirty="0"/>
        </a:p>
      </dgm:t>
    </dgm:pt>
    <dgm:pt modelId="{C9DA210B-4A9A-41F6-9DD8-30D22D5FD71A}" type="parTrans" cxnId="{8D108E97-74F4-400C-A5D3-B4E8453D1879}">
      <dgm:prSet/>
      <dgm:spPr/>
      <dgm:t>
        <a:bodyPr/>
        <a:lstStyle/>
        <a:p>
          <a:endParaRPr lang="es-EC"/>
        </a:p>
      </dgm:t>
    </dgm:pt>
    <dgm:pt modelId="{FCF91138-1CFB-425D-8D29-D94BFC55D4E3}" type="sibTrans" cxnId="{8D108E97-74F4-400C-A5D3-B4E8453D1879}">
      <dgm:prSet/>
      <dgm:spPr/>
      <dgm:t>
        <a:bodyPr/>
        <a:lstStyle/>
        <a:p>
          <a:endParaRPr lang="es-EC"/>
        </a:p>
      </dgm:t>
    </dgm:pt>
    <dgm:pt modelId="{2A6DAAF8-116D-4AB5-84E4-A762A1B8292C}">
      <dgm:prSet phldrT="[Texto]" custT="1"/>
      <dgm:spPr/>
      <dgm:t>
        <a:bodyPr/>
        <a:lstStyle/>
        <a:p>
          <a:pPr algn="just"/>
          <a:r>
            <a:rPr lang="es-EC" sz="1600" dirty="0" smtClean="0"/>
            <a:t>Nivel de vida de la población</a:t>
          </a:r>
          <a:endParaRPr lang="es-EC" sz="1600" dirty="0"/>
        </a:p>
      </dgm:t>
    </dgm:pt>
    <dgm:pt modelId="{34F2C4D9-45BF-4738-91F3-E75638E36867}" type="parTrans" cxnId="{8A409004-8F78-4733-B67C-5F6D70C15BF3}">
      <dgm:prSet/>
      <dgm:spPr/>
      <dgm:t>
        <a:bodyPr/>
        <a:lstStyle/>
        <a:p>
          <a:endParaRPr lang="es-EC"/>
        </a:p>
      </dgm:t>
    </dgm:pt>
    <dgm:pt modelId="{98D9DBE9-7F80-447A-AE06-D47EBD0F32E1}" type="sibTrans" cxnId="{8A409004-8F78-4733-B67C-5F6D70C15BF3}">
      <dgm:prSet/>
      <dgm:spPr/>
      <dgm:t>
        <a:bodyPr/>
        <a:lstStyle/>
        <a:p>
          <a:endParaRPr lang="es-EC"/>
        </a:p>
      </dgm:t>
    </dgm:pt>
    <dgm:pt modelId="{C3B54AC0-208B-4CDA-8481-5F65CE764081}" type="pres">
      <dgm:prSet presAssocID="{4F1B75E4-D89A-4D5A-8DC1-6EB9287CFBF5}" presName="Name0" presStyleCnt="0">
        <dgm:presLayoutVars>
          <dgm:chMax val="7"/>
          <dgm:dir/>
          <dgm:animLvl val="lvl"/>
          <dgm:resizeHandles val="exact"/>
        </dgm:presLayoutVars>
      </dgm:prSet>
      <dgm:spPr/>
      <dgm:t>
        <a:bodyPr/>
        <a:lstStyle/>
        <a:p>
          <a:endParaRPr lang="es-EC"/>
        </a:p>
      </dgm:t>
    </dgm:pt>
    <dgm:pt modelId="{9F1BD259-6FC7-4E4F-962E-CB810B64F200}" type="pres">
      <dgm:prSet presAssocID="{FB902E5D-B1CF-45F0-BCCA-E155B00F981A}" presName="circle1" presStyleLbl="node1" presStyleIdx="0" presStyleCnt="2"/>
      <dgm:spPr/>
    </dgm:pt>
    <dgm:pt modelId="{BC4903D6-9E15-46EE-AAE4-0DEADCC878F1}" type="pres">
      <dgm:prSet presAssocID="{FB902E5D-B1CF-45F0-BCCA-E155B00F981A}" presName="space" presStyleCnt="0"/>
      <dgm:spPr/>
    </dgm:pt>
    <dgm:pt modelId="{C773E36B-3CE6-4405-A0CB-BBFBB635665C}" type="pres">
      <dgm:prSet presAssocID="{FB902E5D-B1CF-45F0-BCCA-E155B00F981A}" presName="rect1" presStyleLbl="alignAcc1" presStyleIdx="0" presStyleCnt="2"/>
      <dgm:spPr/>
      <dgm:t>
        <a:bodyPr/>
        <a:lstStyle/>
        <a:p>
          <a:endParaRPr lang="es-EC"/>
        </a:p>
      </dgm:t>
    </dgm:pt>
    <dgm:pt modelId="{C8FF2A48-566D-47F2-B1BC-3051A250EF0D}" type="pres">
      <dgm:prSet presAssocID="{D1A15C7E-5E20-4282-8D26-77CF61EFAF0E}" presName="vertSpace2" presStyleLbl="node1" presStyleIdx="0" presStyleCnt="2"/>
      <dgm:spPr/>
    </dgm:pt>
    <dgm:pt modelId="{2C957989-6889-408A-ACB1-DC2A4CAF6580}" type="pres">
      <dgm:prSet presAssocID="{D1A15C7E-5E20-4282-8D26-77CF61EFAF0E}" presName="circle2" presStyleLbl="node1" presStyleIdx="1" presStyleCnt="2"/>
      <dgm:spPr/>
    </dgm:pt>
    <dgm:pt modelId="{277C558C-24AA-4129-A95F-4EF7A95F7FEB}" type="pres">
      <dgm:prSet presAssocID="{D1A15C7E-5E20-4282-8D26-77CF61EFAF0E}" presName="rect2" presStyleLbl="alignAcc1" presStyleIdx="1" presStyleCnt="2"/>
      <dgm:spPr/>
      <dgm:t>
        <a:bodyPr/>
        <a:lstStyle/>
        <a:p>
          <a:endParaRPr lang="es-EC"/>
        </a:p>
      </dgm:t>
    </dgm:pt>
    <dgm:pt modelId="{5D190615-E0D0-404A-AD9F-B2D8390C6694}" type="pres">
      <dgm:prSet presAssocID="{FB902E5D-B1CF-45F0-BCCA-E155B00F981A}" presName="rect1ParTx" presStyleLbl="alignAcc1" presStyleIdx="1" presStyleCnt="2">
        <dgm:presLayoutVars>
          <dgm:chMax val="1"/>
          <dgm:bulletEnabled val="1"/>
        </dgm:presLayoutVars>
      </dgm:prSet>
      <dgm:spPr/>
      <dgm:t>
        <a:bodyPr/>
        <a:lstStyle/>
        <a:p>
          <a:endParaRPr lang="es-EC"/>
        </a:p>
      </dgm:t>
    </dgm:pt>
    <dgm:pt modelId="{125DB3B3-CAE3-48EC-82F4-586B3B7BE064}" type="pres">
      <dgm:prSet presAssocID="{FB902E5D-B1CF-45F0-BCCA-E155B00F981A}" presName="rect1ChTx" presStyleLbl="alignAcc1" presStyleIdx="1" presStyleCnt="2" custScaleX="107471">
        <dgm:presLayoutVars>
          <dgm:bulletEnabled val="1"/>
        </dgm:presLayoutVars>
      </dgm:prSet>
      <dgm:spPr/>
      <dgm:t>
        <a:bodyPr/>
        <a:lstStyle/>
        <a:p>
          <a:endParaRPr lang="es-EC"/>
        </a:p>
      </dgm:t>
    </dgm:pt>
    <dgm:pt modelId="{A253C7FA-C239-4198-ABF1-B3CF05CC4373}" type="pres">
      <dgm:prSet presAssocID="{D1A15C7E-5E20-4282-8D26-77CF61EFAF0E}" presName="rect2ParTx" presStyleLbl="alignAcc1" presStyleIdx="1" presStyleCnt="2">
        <dgm:presLayoutVars>
          <dgm:chMax val="1"/>
          <dgm:bulletEnabled val="1"/>
        </dgm:presLayoutVars>
      </dgm:prSet>
      <dgm:spPr/>
      <dgm:t>
        <a:bodyPr/>
        <a:lstStyle/>
        <a:p>
          <a:endParaRPr lang="es-EC"/>
        </a:p>
      </dgm:t>
    </dgm:pt>
    <dgm:pt modelId="{95C998C4-CA76-48A9-84F8-468A17C5480C}" type="pres">
      <dgm:prSet presAssocID="{D1A15C7E-5E20-4282-8D26-77CF61EFAF0E}" presName="rect2ChTx" presStyleLbl="alignAcc1" presStyleIdx="1" presStyleCnt="2" custScaleX="104456">
        <dgm:presLayoutVars>
          <dgm:bulletEnabled val="1"/>
        </dgm:presLayoutVars>
      </dgm:prSet>
      <dgm:spPr/>
      <dgm:t>
        <a:bodyPr/>
        <a:lstStyle/>
        <a:p>
          <a:endParaRPr lang="es-EC"/>
        </a:p>
      </dgm:t>
    </dgm:pt>
  </dgm:ptLst>
  <dgm:cxnLst>
    <dgm:cxn modelId="{657899A2-1848-41F9-A304-1B5059B6F4A0}" srcId="{FB902E5D-B1CF-45F0-BCCA-E155B00F981A}" destId="{60D0FD42-1441-4DBD-AB37-1F1A47DD8122}" srcOrd="4" destOrd="0" parTransId="{FA91692F-DE35-4563-8EC7-6D47717641DE}" sibTransId="{02C9F596-4411-44E1-8E29-C6823642AA3E}"/>
    <dgm:cxn modelId="{FB645337-6E38-47FA-BC32-F0D885A776A4}" srcId="{FB902E5D-B1CF-45F0-BCCA-E155B00F981A}" destId="{C25496D6-136C-4CAB-A0FD-8876633C25E8}" srcOrd="1" destOrd="0" parTransId="{E93B5FDB-6EDF-45A1-AD24-5FC9DA8E710E}" sibTransId="{65A41970-005D-4AA4-9DDB-10F20AEBC002}"/>
    <dgm:cxn modelId="{B8B2707F-D285-4D49-898D-432DF6F84739}" srcId="{FB902E5D-B1CF-45F0-BCCA-E155B00F981A}" destId="{2054270B-12CC-4DAC-A3A8-D438AFC86951}" srcOrd="3" destOrd="0" parTransId="{44642604-24B9-4090-B84D-FF922BBA8E35}" sibTransId="{2586E1CC-5F27-4330-AC25-3B4EA5E89093}"/>
    <dgm:cxn modelId="{FA2E27B1-36D4-4A2E-9594-3E0CF940EE2D}" type="presOf" srcId="{E96803A8-1D18-45BD-B4D5-2609BF83AF72}" destId="{125DB3B3-CAE3-48EC-82F4-586B3B7BE064}" srcOrd="0" destOrd="6" presId="urn:microsoft.com/office/officeart/2005/8/layout/target3"/>
    <dgm:cxn modelId="{40EB1F1A-7742-4BDF-82A7-477765AA4C33}" type="presOf" srcId="{60D0FD42-1441-4DBD-AB37-1F1A47DD8122}" destId="{125DB3B3-CAE3-48EC-82F4-586B3B7BE064}" srcOrd="0" destOrd="4" presId="urn:microsoft.com/office/officeart/2005/8/layout/target3"/>
    <dgm:cxn modelId="{F4A3329E-A098-4721-BD03-CD6B2B79A9C2}" srcId="{4F1B75E4-D89A-4D5A-8DC1-6EB9287CFBF5}" destId="{FB902E5D-B1CF-45F0-BCCA-E155B00F981A}" srcOrd="0" destOrd="0" parTransId="{89C5D1E3-77BA-4B28-BD28-7B040FE78661}" sibTransId="{8AAA6B79-5EC3-42A0-8BC1-39CE7D725AAF}"/>
    <dgm:cxn modelId="{E339389E-6714-4297-B0F3-FB3C84215B74}" srcId="{D1A15C7E-5E20-4282-8D26-77CF61EFAF0E}" destId="{1B27B68E-269B-4CEE-B9AC-AE5AD67762D9}" srcOrd="0" destOrd="0" parTransId="{0C18074C-E6CC-4783-8289-8BC045A64D0A}" sibTransId="{2A416610-81F9-4FE7-B3F4-0DACD2AFBBFF}"/>
    <dgm:cxn modelId="{8D108E97-74F4-400C-A5D3-B4E8453D1879}" srcId="{D1A15C7E-5E20-4282-8D26-77CF61EFAF0E}" destId="{2BF5A899-9431-42CB-81D2-8C66709F653E}" srcOrd="1" destOrd="0" parTransId="{C9DA210B-4A9A-41F6-9DD8-30D22D5FD71A}" sibTransId="{FCF91138-1CFB-425D-8D29-D94BFC55D4E3}"/>
    <dgm:cxn modelId="{277AED5E-EE72-46B9-8B1A-0959655EB79A}" srcId="{FB902E5D-B1CF-45F0-BCCA-E155B00F981A}" destId="{5467787A-E279-4682-B7AA-897623D91CBB}" srcOrd="5" destOrd="0" parTransId="{F5F6B8C6-0CC6-40D3-BCD6-40F6F438A7B4}" sibTransId="{2CE22743-2500-4F44-9E38-2A14DC6C7A99}"/>
    <dgm:cxn modelId="{28DA8418-6F8D-48A9-A912-10CD00A4DEA8}" type="presOf" srcId="{4336B2AD-8B39-43EF-8395-1F20AFCE3D2C}" destId="{125DB3B3-CAE3-48EC-82F4-586B3B7BE064}" srcOrd="0" destOrd="0" presId="urn:microsoft.com/office/officeart/2005/8/layout/target3"/>
    <dgm:cxn modelId="{4B447030-F6DC-473D-B32C-7347CBAC607D}" type="presOf" srcId="{FB902E5D-B1CF-45F0-BCCA-E155B00F981A}" destId="{C773E36B-3CE6-4405-A0CB-BBFBB635665C}" srcOrd="0" destOrd="0" presId="urn:microsoft.com/office/officeart/2005/8/layout/target3"/>
    <dgm:cxn modelId="{A8FD486A-3EF0-40B1-99C6-3DF5AE2F4356}" type="presOf" srcId="{FB902E5D-B1CF-45F0-BCCA-E155B00F981A}" destId="{5D190615-E0D0-404A-AD9F-B2D8390C6694}" srcOrd="1" destOrd="0" presId="urn:microsoft.com/office/officeart/2005/8/layout/target3"/>
    <dgm:cxn modelId="{42721834-49C9-4176-9100-2FFC8F131B55}" type="presOf" srcId="{4F1B75E4-D89A-4D5A-8DC1-6EB9287CFBF5}" destId="{C3B54AC0-208B-4CDA-8481-5F65CE764081}" srcOrd="0" destOrd="0" presId="urn:microsoft.com/office/officeart/2005/8/layout/target3"/>
    <dgm:cxn modelId="{E90BBC9A-4308-4BDF-9EE6-F6A3CA766D46}" type="presOf" srcId="{C25496D6-136C-4CAB-A0FD-8876633C25E8}" destId="{125DB3B3-CAE3-48EC-82F4-586B3B7BE064}" srcOrd="0" destOrd="1" presId="urn:microsoft.com/office/officeart/2005/8/layout/target3"/>
    <dgm:cxn modelId="{C538D3A2-1FDE-41BE-880B-9AFFD3C02240}" type="presOf" srcId="{1B27B68E-269B-4CEE-B9AC-AE5AD67762D9}" destId="{95C998C4-CA76-48A9-84F8-468A17C5480C}" srcOrd="0" destOrd="0" presId="urn:microsoft.com/office/officeart/2005/8/layout/target3"/>
    <dgm:cxn modelId="{AA3F262E-B16D-41C3-B157-1B08EC0A5011}" type="presOf" srcId="{5467787A-E279-4682-B7AA-897623D91CBB}" destId="{125DB3B3-CAE3-48EC-82F4-586B3B7BE064}" srcOrd="0" destOrd="5" presId="urn:microsoft.com/office/officeart/2005/8/layout/target3"/>
    <dgm:cxn modelId="{79E7B8DC-708A-47A9-B67E-8808354B874A}" type="presOf" srcId="{2BF5A899-9431-42CB-81D2-8C66709F653E}" destId="{95C998C4-CA76-48A9-84F8-468A17C5480C}" srcOrd="0" destOrd="1" presId="urn:microsoft.com/office/officeart/2005/8/layout/target3"/>
    <dgm:cxn modelId="{7356478D-942B-4584-A041-9F23CF86C257}" srcId="{4F1B75E4-D89A-4D5A-8DC1-6EB9287CFBF5}" destId="{D1A15C7E-5E20-4282-8D26-77CF61EFAF0E}" srcOrd="1" destOrd="0" parTransId="{4810125A-2449-422A-9701-D12F50885BDF}" sibTransId="{2CDC9FA7-3DB9-4308-998D-B7D54B49E5A1}"/>
    <dgm:cxn modelId="{CC320403-D973-4442-A081-F26D59F241A6}" type="presOf" srcId="{2A6DAAF8-116D-4AB5-84E4-A762A1B8292C}" destId="{95C998C4-CA76-48A9-84F8-468A17C5480C}" srcOrd="0" destOrd="2" presId="urn:microsoft.com/office/officeart/2005/8/layout/target3"/>
    <dgm:cxn modelId="{8A409004-8F78-4733-B67C-5F6D70C15BF3}" srcId="{D1A15C7E-5E20-4282-8D26-77CF61EFAF0E}" destId="{2A6DAAF8-116D-4AB5-84E4-A762A1B8292C}" srcOrd="2" destOrd="0" parTransId="{34F2C4D9-45BF-4738-91F3-E75638E36867}" sibTransId="{98D9DBE9-7F80-447A-AE06-D47EBD0F32E1}"/>
    <dgm:cxn modelId="{9D0E6F77-EE80-4E34-B6D2-4A07DC92A06D}" type="presOf" srcId="{D1A15C7E-5E20-4282-8D26-77CF61EFAF0E}" destId="{A253C7FA-C239-4198-ABF1-B3CF05CC4373}" srcOrd="1" destOrd="0" presId="urn:microsoft.com/office/officeart/2005/8/layout/target3"/>
    <dgm:cxn modelId="{F09478DE-85B2-4FC9-BBA3-DEF783F7317D}" type="presOf" srcId="{D1A15C7E-5E20-4282-8D26-77CF61EFAF0E}" destId="{277C558C-24AA-4129-A95F-4EF7A95F7FEB}" srcOrd="0" destOrd="0" presId="urn:microsoft.com/office/officeart/2005/8/layout/target3"/>
    <dgm:cxn modelId="{D50D6A04-3DC7-40E6-8155-270C0A28335C}" type="presOf" srcId="{2054270B-12CC-4DAC-A3A8-D438AFC86951}" destId="{125DB3B3-CAE3-48EC-82F4-586B3B7BE064}" srcOrd="0" destOrd="3" presId="urn:microsoft.com/office/officeart/2005/8/layout/target3"/>
    <dgm:cxn modelId="{870CF2B0-CC60-4B17-9BA9-7BE674BD65F5}" srcId="{FB902E5D-B1CF-45F0-BCCA-E155B00F981A}" destId="{E96803A8-1D18-45BD-B4D5-2609BF83AF72}" srcOrd="6" destOrd="0" parTransId="{7F8972A6-77BB-43F8-BDF2-5AD3D191A83B}" sibTransId="{8B933513-8528-4D21-A9D6-6FE910851379}"/>
    <dgm:cxn modelId="{947E3D43-B2A2-4548-A145-CB375433A7AD}" srcId="{FB902E5D-B1CF-45F0-BCCA-E155B00F981A}" destId="{4336B2AD-8B39-43EF-8395-1F20AFCE3D2C}" srcOrd="0" destOrd="0" parTransId="{3014FD16-2367-402D-A61D-32AE17419239}" sibTransId="{846D1EBE-3170-4B1F-916D-098CE76764FB}"/>
    <dgm:cxn modelId="{4D02D0CC-5BAB-43A0-849A-B06E61BAFEED}" type="presOf" srcId="{2C8E53AF-567E-477D-B7A9-995CB1503AE2}" destId="{125DB3B3-CAE3-48EC-82F4-586B3B7BE064}" srcOrd="0" destOrd="2" presId="urn:microsoft.com/office/officeart/2005/8/layout/target3"/>
    <dgm:cxn modelId="{38EF053C-DC20-4E0A-AE55-FF2FB275346A}" srcId="{FB902E5D-B1CF-45F0-BCCA-E155B00F981A}" destId="{2C8E53AF-567E-477D-B7A9-995CB1503AE2}" srcOrd="2" destOrd="0" parTransId="{3DB72CD6-B82A-451E-801C-669FDB5B3FFA}" sibTransId="{898523F2-DEA8-4317-9D68-40E836F2A3DE}"/>
    <dgm:cxn modelId="{97FB1914-BCF5-4DA7-AD69-EB7B56907F54}" type="presParOf" srcId="{C3B54AC0-208B-4CDA-8481-5F65CE764081}" destId="{9F1BD259-6FC7-4E4F-962E-CB810B64F200}" srcOrd="0" destOrd="0" presId="urn:microsoft.com/office/officeart/2005/8/layout/target3"/>
    <dgm:cxn modelId="{FD64A89B-DFA0-4801-A04A-E9C288A5A06B}" type="presParOf" srcId="{C3B54AC0-208B-4CDA-8481-5F65CE764081}" destId="{BC4903D6-9E15-46EE-AAE4-0DEADCC878F1}" srcOrd="1" destOrd="0" presId="urn:microsoft.com/office/officeart/2005/8/layout/target3"/>
    <dgm:cxn modelId="{139EBB95-9744-4306-872B-CD1ADADDD96F}" type="presParOf" srcId="{C3B54AC0-208B-4CDA-8481-5F65CE764081}" destId="{C773E36B-3CE6-4405-A0CB-BBFBB635665C}" srcOrd="2" destOrd="0" presId="urn:microsoft.com/office/officeart/2005/8/layout/target3"/>
    <dgm:cxn modelId="{60334EA9-6C71-47EF-A81C-8A2B451DE626}" type="presParOf" srcId="{C3B54AC0-208B-4CDA-8481-5F65CE764081}" destId="{C8FF2A48-566D-47F2-B1BC-3051A250EF0D}" srcOrd="3" destOrd="0" presId="urn:microsoft.com/office/officeart/2005/8/layout/target3"/>
    <dgm:cxn modelId="{B93B7628-CF2E-473B-A351-A882EE0B5D15}" type="presParOf" srcId="{C3B54AC0-208B-4CDA-8481-5F65CE764081}" destId="{2C957989-6889-408A-ACB1-DC2A4CAF6580}" srcOrd="4" destOrd="0" presId="urn:microsoft.com/office/officeart/2005/8/layout/target3"/>
    <dgm:cxn modelId="{E2D0FF0F-9B8E-4804-A999-7A4D92475CE1}" type="presParOf" srcId="{C3B54AC0-208B-4CDA-8481-5F65CE764081}" destId="{277C558C-24AA-4129-A95F-4EF7A95F7FEB}" srcOrd="5" destOrd="0" presId="urn:microsoft.com/office/officeart/2005/8/layout/target3"/>
    <dgm:cxn modelId="{6FFCA7DB-69FF-4957-8DAA-AE1C5D9347A8}" type="presParOf" srcId="{C3B54AC0-208B-4CDA-8481-5F65CE764081}" destId="{5D190615-E0D0-404A-AD9F-B2D8390C6694}" srcOrd="6" destOrd="0" presId="urn:microsoft.com/office/officeart/2005/8/layout/target3"/>
    <dgm:cxn modelId="{819DB4B9-695A-4AD6-A5C7-64C759C3A1C4}" type="presParOf" srcId="{C3B54AC0-208B-4CDA-8481-5F65CE764081}" destId="{125DB3B3-CAE3-48EC-82F4-586B3B7BE064}" srcOrd="7" destOrd="0" presId="urn:microsoft.com/office/officeart/2005/8/layout/target3"/>
    <dgm:cxn modelId="{22939642-9F9A-4725-8DAA-2507409E8183}" type="presParOf" srcId="{C3B54AC0-208B-4CDA-8481-5F65CE764081}" destId="{A253C7FA-C239-4198-ABF1-B3CF05CC4373}" srcOrd="8" destOrd="0" presId="urn:microsoft.com/office/officeart/2005/8/layout/target3"/>
    <dgm:cxn modelId="{240A77C5-BF95-41B1-8661-34DB3ECF612D}" type="presParOf" srcId="{C3B54AC0-208B-4CDA-8481-5F65CE764081}" destId="{95C998C4-CA76-48A9-84F8-468A17C5480C}"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8D0FB1-E7BB-4883-B2FA-0B5AB0CD8D48}" type="doc">
      <dgm:prSet loTypeId="urn:microsoft.com/office/officeart/2005/8/layout/StepDownProcess" loCatId="process" qsTypeId="urn:microsoft.com/office/officeart/2005/8/quickstyle/3d2" qsCatId="3D" csTypeId="urn:microsoft.com/office/officeart/2005/8/colors/colorful5" csCatId="colorful" phldr="1"/>
      <dgm:spPr/>
    </dgm:pt>
    <dgm:pt modelId="{0B483227-0186-415D-A8DF-4F1EDD559D3C}">
      <dgm:prSet phldrT="[Texto]" custT="1"/>
      <dgm:spPr/>
      <dgm:t>
        <a:bodyPr/>
        <a:lstStyle/>
        <a:p>
          <a:r>
            <a:rPr lang="es-EC" sz="2400" smtClean="0"/>
            <a:t>Identificación</a:t>
          </a:r>
          <a:endParaRPr lang="es-EC" sz="2400" dirty="0"/>
        </a:p>
      </dgm:t>
    </dgm:pt>
    <dgm:pt modelId="{4EB27878-3D3C-4BC8-A23E-7B0269B3CD65}" type="parTrans" cxnId="{3DC87168-E207-44FC-AC4D-947FDD3CB3E5}">
      <dgm:prSet/>
      <dgm:spPr/>
      <dgm:t>
        <a:bodyPr/>
        <a:lstStyle/>
        <a:p>
          <a:endParaRPr lang="es-EC" sz="2400">
            <a:solidFill>
              <a:schemeClr val="tx1"/>
            </a:solidFill>
          </a:endParaRPr>
        </a:p>
      </dgm:t>
    </dgm:pt>
    <dgm:pt modelId="{7510D03C-F9F0-4CE1-A03D-A88A177A38A5}" type="sibTrans" cxnId="{3DC87168-E207-44FC-AC4D-947FDD3CB3E5}">
      <dgm:prSet custT="1"/>
      <dgm:spPr/>
      <dgm:t>
        <a:bodyPr/>
        <a:lstStyle/>
        <a:p>
          <a:endParaRPr lang="es-EC" sz="1800">
            <a:solidFill>
              <a:schemeClr val="tx1"/>
            </a:solidFill>
          </a:endParaRPr>
        </a:p>
      </dgm:t>
    </dgm:pt>
    <dgm:pt modelId="{5404924F-5EF9-4239-AAF3-C25D74D3BBF5}">
      <dgm:prSet phldrT="[Texto]" custT="1"/>
      <dgm:spPr/>
      <dgm:t>
        <a:bodyPr/>
        <a:lstStyle/>
        <a:p>
          <a:r>
            <a:rPr lang="es-EC" sz="2400" smtClean="0"/>
            <a:t>Valoración y cuantificación</a:t>
          </a:r>
          <a:endParaRPr lang="es-EC" sz="2400" dirty="0"/>
        </a:p>
      </dgm:t>
    </dgm:pt>
    <dgm:pt modelId="{BF290C65-BF70-4BFE-9AA7-736B7E8C71A0}" type="parTrans" cxnId="{FD10EBAF-3462-45E5-9997-9FB034D8DF1E}">
      <dgm:prSet/>
      <dgm:spPr/>
      <dgm:t>
        <a:bodyPr/>
        <a:lstStyle/>
        <a:p>
          <a:endParaRPr lang="es-EC" sz="2400">
            <a:solidFill>
              <a:schemeClr val="tx1"/>
            </a:solidFill>
          </a:endParaRPr>
        </a:p>
      </dgm:t>
    </dgm:pt>
    <dgm:pt modelId="{EAE8F55B-C31C-44E5-9C53-86E8C4576300}" type="sibTrans" cxnId="{FD10EBAF-3462-45E5-9997-9FB034D8DF1E}">
      <dgm:prSet custT="1"/>
      <dgm:spPr/>
      <dgm:t>
        <a:bodyPr/>
        <a:lstStyle/>
        <a:p>
          <a:endParaRPr lang="es-EC" sz="1800">
            <a:solidFill>
              <a:schemeClr val="tx1"/>
            </a:solidFill>
          </a:endParaRPr>
        </a:p>
      </dgm:t>
    </dgm:pt>
    <dgm:pt modelId="{E414CAB0-4B18-44C2-B3A2-DA63DA0579F9}">
      <dgm:prSet phldrT="[Texto]" custT="1"/>
      <dgm:spPr/>
      <dgm:t>
        <a:bodyPr/>
        <a:lstStyle/>
        <a:p>
          <a:r>
            <a:rPr lang="es-EC" sz="2400" dirty="0" smtClean="0"/>
            <a:t>Categorización</a:t>
          </a:r>
          <a:endParaRPr lang="es-EC" sz="2400" dirty="0"/>
        </a:p>
      </dgm:t>
    </dgm:pt>
    <dgm:pt modelId="{0E1B9942-2D74-44D0-B530-9D9766D66BEA}" type="parTrans" cxnId="{3934C48A-765A-4727-9FF8-27343546AE2D}">
      <dgm:prSet/>
      <dgm:spPr/>
      <dgm:t>
        <a:bodyPr/>
        <a:lstStyle/>
        <a:p>
          <a:endParaRPr lang="es-EC" sz="2400">
            <a:solidFill>
              <a:schemeClr val="tx1"/>
            </a:solidFill>
          </a:endParaRPr>
        </a:p>
      </dgm:t>
    </dgm:pt>
    <dgm:pt modelId="{6F05C405-2032-4A73-8BC2-A92C4E0E6B31}" type="sibTrans" cxnId="{3934C48A-765A-4727-9FF8-27343546AE2D}">
      <dgm:prSet/>
      <dgm:spPr/>
      <dgm:t>
        <a:bodyPr/>
        <a:lstStyle/>
        <a:p>
          <a:endParaRPr lang="es-EC" sz="2400">
            <a:solidFill>
              <a:schemeClr val="tx1"/>
            </a:solidFill>
          </a:endParaRPr>
        </a:p>
      </dgm:t>
    </dgm:pt>
    <dgm:pt modelId="{9875EE28-0FF2-43C9-976C-564B81F18B79}">
      <dgm:prSet phldrT="[Texto]" custT="1"/>
      <dgm:spPr/>
      <dgm:t>
        <a:bodyPr/>
        <a:lstStyle/>
        <a:p>
          <a:r>
            <a:rPr lang="es-EC" sz="1800" dirty="0" smtClean="0"/>
            <a:t>Magnitud </a:t>
          </a:r>
          <a:endParaRPr lang="es-EC" sz="1800" dirty="0"/>
        </a:p>
      </dgm:t>
    </dgm:pt>
    <dgm:pt modelId="{B5F77BC6-B16D-4587-B9B3-CDE04091305E}" type="parTrans" cxnId="{A16D21E6-0C53-4D43-990B-09687AEBED58}">
      <dgm:prSet/>
      <dgm:spPr/>
      <dgm:t>
        <a:bodyPr/>
        <a:lstStyle/>
        <a:p>
          <a:endParaRPr lang="es-EC" sz="2400"/>
        </a:p>
      </dgm:t>
    </dgm:pt>
    <dgm:pt modelId="{91513154-02C9-4BDC-BC70-E193F10D94D3}" type="sibTrans" cxnId="{A16D21E6-0C53-4D43-990B-09687AEBED58}">
      <dgm:prSet/>
      <dgm:spPr/>
      <dgm:t>
        <a:bodyPr/>
        <a:lstStyle/>
        <a:p>
          <a:endParaRPr lang="es-EC" sz="2400"/>
        </a:p>
      </dgm:t>
    </dgm:pt>
    <dgm:pt modelId="{AA69D9F4-923C-4B24-9D38-65694EF96B6A}">
      <dgm:prSet phldrT="[Texto]" custT="1"/>
      <dgm:spPr/>
      <dgm:t>
        <a:bodyPr/>
        <a:lstStyle/>
        <a:p>
          <a:r>
            <a:rPr lang="es-EC" sz="1800" dirty="0" smtClean="0"/>
            <a:t>importancia</a:t>
          </a:r>
          <a:endParaRPr lang="es-EC" sz="1800" dirty="0"/>
        </a:p>
      </dgm:t>
    </dgm:pt>
    <dgm:pt modelId="{464208A4-2BCC-4492-95BB-0B7A753A5104}" type="parTrans" cxnId="{ADA21F41-DA3B-41C0-AE37-26F8ED3BDAEE}">
      <dgm:prSet/>
      <dgm:spPr/>
      <dgm:t>
        <a:bodyPr/>
        <a:lstStyle/>
        <a:p>
          <a:endParaRPr lang="es-EC" sz="2400"/>
        </a:p>
      </dgm:t>
    </dgm:pt>
    <dgm:pt modelId="{EB6DDD6E-1C15-4962-815E-21721F3F4038}" type="sibTrans" cxnId="{ADA21F41-DA3B-41C0-AE37-26F8ED3BDAEE}">
      <dgm:prSet/>
      <dgm:spPr/>
      <dgm:t>
        <a:bodyPr/>
        <a:lstStyle/>
        <a:p>
          <a:endParaRPr lang="es-EC" sz="2400"/>
        </a:p>
      </dgm:t>
    </dgm:pt>
    <dgm:pt modelId="{621DF358-6E25-49C0-9609-8B24A8C28B66}">
      <dgm:prSet phldrT="[Texto]" custT="1"/>
      <dgm:spPr/>
      <dgm:t>
        <a:bodyPr/>
        <a:lstStyle/>
        <a:p>
          <a:r>
            <a:rPr lang="es-EC" sz="1800" smtClean="0"/>
            <a:t>Positivo</a:t>
          </a:r>
          <a:endParaRPr lang="es-EC" sz="1800" dirty="0"/>
        </a:p>
      </dgm:t>
    </dgm:pt>
    <dgm:pt modelId="{E17B40E3-1F04-483B-9802-E67741932EF3}" type="parTrans" cxnId="{7A4B797D-CE0C-47A8-B485-22604FB989DA}">
      <dgm:prSet/>
      <dgm:spPr/>
      <dgm:t>
        <a:bodyPr/>
        <a:lstStyle/>
        <a:p>
          <a:endParaRPr lang="es-EC" sz="2400"/>
        </a:p>
      </dgm:t>
    </dgm:pt>
    <dgm:pt modelId="{0345FBC3-AC05-4691-B84D-B4AD6BE986D1}" type="sibTrans" cxnId="{7A4B797D-CE0C-47A8-B485-22604FB989DA}">
      <dgm:prSet/>
      <dgm:spPr/>
      <dgm:t>
        <a:bodyPr/>
        <a:lstStyle/>
        <a:p>
          <a:endParaRPr lang="es-EC" sz="2400"/>
        </a:p>
      </dgm:t>
    </dgm:pt>
    <dgm:pt modelId="{96A7426D-CFD2-4377-8E58-E1F61760243F}">
      <dgm:prSet phldrT="[Texto]" custT="1"/>
      <dgm:spPr/>
      <dgm:t>
        <a:bodyPr/>
        <a:lstStyle/>
        <a:p>
          <a:r>
            <a:rPr lang="es-EC" sz="1800" smtClean="0"/>
            <a:t>Negativo</a:t>
          </a:r>
          <a:endParaRPr lang="es-EC" sz="1800" dirty="0"/>
        </a:p>
      </dgm:t>
    </dgm:pt>
    <dgm:pt modelId="{813B67A7-77E5-49A7-9BC1-28B30117D583}" type="parTrans" cxnId="{1B765810-B28E-44FF-A7E3-F2712723558A}">
      <dgm:prSet/>
      <dgm:spPr/>
      <dgm:t>
        <a:bodyPr/>
        <a:lstStyle/>
        <a:p>
          <a:endParaRPr lang="es-EC" sz="2400"/>
        </a:p>
      </dgm:t>
    </dgm:pt>
    <dgm:pt modelId="{60B09043-530D-4643-9541-F6232375C8ED}" type="sibTrans" cxnId="{1B765810-B28E-44FF-A7E3-F2712723558A}">
      <dgm:prSet/>
      <dgm:spPr/>
      <dgm:t>
        <a:bodyPr/>
        <a:lstStyle/>
        <a:p>
          <a:endParaRPr lang="es-EC" sz="2400"/>
        </a:p>
      </dgm:t>
    </dgm:pt>
    <dgm:pt modelId="{2FA39011-B788-468B-9545-052703C13784}">
      <dgm:prSet phldrT="[Texto]" custT="1"/>
      <dgm:spPr/>
      <dgm:t>
        <a:bodyPr/>
        <a:lstStyle/>
        <a:p>
          <a:r>
            <a:rPr lang="es-ES" sz="1800" dirty="0" smtClean="0"/>
            <a:t>Altamente Significativos</a:t>
          </a:r>
          <a:endParaRPr lang="es-EC" sz="1800" dirty="0"/>
        </a:p>
      </dgm:t>
    </dgm:pt>
    <dgm:pt modelId="{235FAB7E-3A1A-4675-B693-1C5E8A9BE51A}" type="parTrans" cxnId="{1CDE130D-B790-4019-BC8F-DBAA1C5E5266}">
      <dgm:prSet/>
      <dgm:spPr/>
      <dgm:t>
        <a:bodyPr/>
        <a:lstStyle/>
        <a:p>
          <a:endParaRPr lang="es-EC" sz="2400"/>
        </a:p>
      </dgm:t>
    </dgm:pt>
    <dgm:pt modelId="{488B97B7-5451-429C-9A36-8903287155AA}" type="sibTrans" cxnId="{1CDE130D-B790-4019-BC8F-DBAA1C5E5266}">
      <dgm:prSet/>
      <dgm:spPr/>
      <dgm:t>
        <a:bodyPr/>
        <a:lstStyle/>
        <a:p>
          <a:endParaRPr lang="es-EC" sz="2400"/>
        </a:p>
      </dgm:t>
    </dgm:pt>
    <dgm:pt modelId="{0B9670A9-E3BF-4591-80E9-5075792ABA2F}">
      <dgm:prSet custT="1"/>
      <dgm:spPr/>
      <dgm:t>
        <a:bodyPr/>
        <a:lstStyle/>
        <a:p>
          <a:r>
            <a:rPr lang="es-ES" sz="1800" dirty="0" smtClean="0"/>
            <a:t>Significativos</a:t>
          </a:r>
          <a:endParaRPr lang="es-EC" sz="1800" dirty="0"/>
        </a:p>
      </dgm:t>
    </dgm:pt>
    <dgm:pt modelId="{D82FFA4A-98F9-4A04-A00C-4CCD25BF5F26}" type="parTrans" cxnId="{AC63F6E1-2786-4281-836B-FF98AE706115}">
      <dgm:prSet/>
      <dgm:spPr/>
      <dgm:t>
        <a:bodyPr/>
        <a:lstStyle/>
        <a:p>
          <a:endParaRPr lang="es-EC" sz="2400"/>
        </a:p>
      </dgm:t>
    </dgm:pt>
    <dgm:pt modelId="{93E62A35-A850-4214-967B-F15623391164}" type="sibTrans" cxnId="{AC63F6E1-2786-4281-836B-FF98AE706115}">
      <dgm:prSet/>
      <dgm:spPr/>
      <dgm:t>
        <a:bodyPr/>
        <a:lstStyle/>
        <a:p>
          <a:endParaRPr lang="es-EC" sz="2400"/>
        </a:p>
      </dgm:t>
    </dgm:pt>
    <dgm:pt modelId="{2546C734-EEEF-4E01-BF50-E47B70394D8E}">
      <dgm:prSet custT="1"/>
      <dgm:spPr/>
      <dgm:t>
        <a:bodyPr/>
        <a:lstStyle/>
        <a:p>
          <a:r>
            <a:rPr lang="es-ES" sz="1800" dirty="0" smtClean="0"/>
            <a:t>Despreciables</a:t>
          </a:r>
          <a:endParaRPr lang="es-EC" sz="1800" dirty="0"/>
        </a:p>
      </dgm:t>
    </dgm:pt>
    <dgm:pt modelId="{CD6BD933-B981-480E-A969-588DC8ACDF75}" type="parTrans" cxnId="{DE462BF2-4D13-4BC3-B9AF-BC0811A4ABE9}">
      <dgm:prSet/>
      <dgm:spPr/>
      <dgm:t>
        <a:bodyPr/>
        <a:lstStyle/>
        <a:p>
          <a:endParaRPr lang="es-EC" sz="2400"/>
        </a:p>
      </dgm:t>
    </dgm:pt>
    <dgm:pt modelId="{E0C11574-6A95-4E1D-9F15-4C04236C661A}" type="sibTrans" cxnId="{DE462BF2-4D13-4BC3-B9AF-BC0811A4ABE9}">
      <dgm:prSet/>
      <dgm:spPr/>
      <dgm:t>
        <a:bodyPr/>
        <a:lstStyle/>
        <a:p>
          <a:endParaRPr lang="es-EC" sz="2400"/>
        </a:p>
      </dgm:t>
    </dgm:pt>
    <dgm:pt modelId="{2CAA9A67-CA5E-4A7B-9896-D31A2351FB7F}">
      <dgm:prSet custT="1"/>
      <dgm:spPr/>
      <dgm:t>
        <a:bodyPr/>
        <a:lstStyle/>
        <a:p>
          <a:r>
            <a:rPr lang="es-ES" sz="1800" smtClean="0"/>
            <a:t>Benéficos.</a:t>
          </a:r>
          <a:endParaRPr lang="es-EC" sz="1800" dirty="0"/>
        </a:p>
      </dgm:t>
    </dgm:pt>
    <dgm:pt modelId="{6C371FF7-993D-4317-8C1C-50DB4AA78C51}" type="parTrans" cxnId="{E21475EB-41F7-4CA2-AEC4-B0F9145FCAD0}">
      <dgm:prSet/>
      <dgm:spPr/>
      <dgm:t>
        <a:bodyPr/>
        <a:lstStyle/>
        <a:p>
          <a:endParaRPr lang="es-EC" sz="2400"/>
        </a:p>
      </dgm:t>
    </dgm:pt>
    <dgm:pt modelId="{FCEAF273-C02A-4F29-8CAE-DAB9FDB8A4E6}" type="sibTrans" cxnId="{E21475EB-41F7-4CA2-AEC4-B0F9145FCAD0}">
      <dgm:prSet/>
      <dgm:spPr/>
      <dgm:t>
        <a:bodyPr/>
        <a:lstStyle/>
        <a:p>
          <a:endParaRPr lang="es-EC" sz="2400"/>
        </a:p>
      </dgm:t>
    </dgm:pt>
    <dgm:pt modelId="{20F53625-386B-4131-9BA8-5108B1B7D0A5}" type="pres">
      <dgm:prSet presAssocID="{028D0FB1-E7BB-4883-B2FA-0B5AB0CD8D48}" presName="rootnode" presStyleCnt="0">
        <dgm:presLayoutVars>
          <dgm:chMax/>
          <dgm:chPref/>
          <dgm:dir/>
          <dgm:animLvl val="lvl"/>
        </dgm:presLayoutVars>
      </dgm:prSet>
      <dgm:spPr/>
    </dgm:pt>
    <dgm:pt modelId="{8BAAF595-EA86-462C-99E1-24F88DEB3DB0}" type="pres">
      <dgm:prSet presAssocID="{0B483227-0186-415D-A8DF-4F1EDD559D3C}" presName="composite" presStyleCnt="0"/>
      <dgm:spPr/>
    </dgm:pt>
    <dgm:pt modelId="{ABBF9B94-600A-4090-96CB-3FB727C06CC0}" type="pres">
      <dgm:prSet presAssocID="{0B483227-0186-415D-A8DF-4F1EDD559D3C}" presName="bentUpArrow1" presStyleLbl="alignImgPlace1" presStyleIdx="0" presStyleCnt="2"/>
      <dgm:spPr/>
    </dgm:pt>
    <dgm:pt modelId="{DF64C3AD-C095-4244-A3E0-D0F616467278}" type="pres">
      <dgm:prSet presAssocID="{0B483227-0186-415D-A8DF-4F1EDD559D3C}" presName="ParentText" presStyleLbl="node1" presStyleIdx="0" presStyleCnt="3">
        <dgm:presLayoutVars>
          <dgm:chMax val="1"/>
          <dgm:chPref val="1"/>
          <dgm:bulletEnabled val="1"/>
        </dgm:presLayoutVars>
      </dgm:prSet>
      <dgm:spPr/>
      <dgm:t>
        <a:bodyPr/>
        <a:lstStyle/>
        <a:p>
          <a:endParaRPr lang="es-EC"/>
        </a:p>
      </dgm:t>
    </dgm:pt>
    <dgm:pt modelId="{55EA10D4-5B8D-46A9-A6A6-2C85E0FA846F}" type="pres">
      <dgm:prSet presAssocID="{0B483227-0186-415D-A8DF-4F1EDD559D3C}" presName="ChildText" presStyleLbl="revTx" presStyleIdx="0" presStyleCnt="3">
        <dgm:presLayoutVars>
          <dgm:chMax val="0"/>
          <dgm:chPref val="0"/>
          <dgm:bulletEnabled val="1"/>
        </dgm:presLayoutVars>
      </dgm:prSet>
      <dgm:spPr/>
      <dgm:t>
        <a:bodyPr/>
        <a:lstStyle/>
        <a:p>
          <a:endParaRPr lang="es-EC"/>
        </a:p>
      </dgm:t>
    </dgm:pt>
    <dgm:pt modelId="{F318C951-413B-4AF6-AD5B-C6A2B7A4E530}" type="pres">
      <dgm:prSet presAssocID="{7510D03C-F9F0-4CE1-A03D-A88A177A38A5}" presName="sibTrans" presStyleCnt="0"/>
      <dgm:spPr/>
    </dgm:pt>
    <dgm:pt modelId="{B8795AD8-5245-4AF8-9B75-32B5248187F5}" type="pres">
      <dgm:prSet presAssocID="{5404924F-5EF9-4239-AAF3-C25D74D3BBF5}" presName="composite" presStyleCnt="0"/>
      <dgm:spPr/>
    </dgm:pt>
    <dgm:pt modelId="{35CA4176-A51B-4799-A370-8AC3E8E3ED2B}" type="pres">
      <dgm:prSet presAssocID="{5404924F-5EF9-4239-AAF3-C25D74D3BBF5}" presName="bentUpArrow1" presStyleLbl="alignImgPlace1" presStyleIdx="1" presStyleCnt="2"/>
      <dgm:spPr/>
    </dgm:pt>
    <dgm:pt modelId="{340FBD51-D6EF-4642-812B-43C28E42FAB7}" type="pres">
      <dgm:prSet presAssocID="{5404924F-5EF9-4239-AAF3-C25D74D3BBF5}" presName="ParentText" presStyleLbl="node1" presStyleIdx="1" presStyleCnt="3" custScaleX="107184">
        <dgm:presLayoutVars>
          <dgm:chMax val="1"/>
          <dgm:chPref val="1"/>
          <dgm:bulletEnabled val="1"/>
        </dgm:presLayoutVars>
      </dgm:prSet>
      <dgm:spPr/>
      <dgm:t>
        <a:bodyPr/>
        <a:lstStyle/>
        <a:p>
          <a:endParaRPr lang="es-EC"/>
        </a:p>
      </dgm:t>
    </dgm:pt>
    <dgm:pt modelId="{46485E4B-5E8D-456D-9129-C755115BF88E}" type="pres">
      <dgm:prSet presAssocID="{5404924F-5EF9-4239-AAF3-C25D74D3BBF5}" presName="ChildText" presStyleLbl="revTx" presStyleIdx="1" presStyleCnt="3" custLinFactNeighborX="9342" custLinFactNeighborY="-1883">
        <dgm:presLayoutVars>
          <dgm:chMax val="0"/>
          <dgm:chPref val="0"/>
          <dgm:bulletEnabled val="1"/>
        </dgm:presLayoutVars>
      </dgm:prSet>
      <dgm:spPr/>
      <dgm:t>
        <a:bodyPr/>
        <a:lstStyle/>
        <a:p>
          <a:endParaRPr lang="es-EC"/>
        </a:p>
      </dgm:t>
    </dgm:pt>
    <dgm:pt modelId="{ED9AC0F1-495E-4F47-8DAF-B99383773A75}" type="pres">
      <dgm:prSet presAssocID="{EAE8F55B-C31C-44E5-9C53-86E8C4576300}" presName="sibTrans" presStyleCnt="0"/>
      <dgm:spPr/>
    </dgm:pt>
    <dgm:pt modelId="{703BCFAC-B4AE-42E2-A5F8-ADB62928408F}" type="pres">
      <dgm:prSet presAssocID="{E414CAB0-4B18-44C2-B3A2-DA63DA0579F9}" presName="composite" presStyleCnt="0"/>
      <dgm:spPr/>
    </dgm:pt>
    <dgm:pt modelId="{E659C824-0896-46E9-AC1D-4F31F8F52394}" type="pres">
      <dgm:prSet presAssocID="{E414CAB0-4B18-44C2-B3A2-DA63DA0579F9}" presName="ParentText" presStyleLbl="node1" presStyleIdx="2" presStyleCnt="3" custScaleX="117276">
        <dgm:presLayoutVars>
          <dgm:chMax val="1"/>
          <dgm:chPref val="1"/>
          <dgm:bulletEnabled val="1"/>
        </dgm:presLayoutVars>
      </dgm:prSet>
      <dgm:spPr/>
      <dgm:t>
        <a:bodyPr/>
        <a:lstStyle/>
        <a:p>
          <a:endParaRPr lang="es-EC"/>
        </a:p>
      </dgm:t>
    </dgm:pt>
    <dgm:pt modelId="{46F7D23A-6AFA-4373-B8F4-084F49AAB5ED}" type="pres">
      <dgm:prSet presAssocID="{E414CAB0-4B18-44C2-B3A2-DA63DA0579F9}" presName="FinalChildText" presStyleLbl="revTx" presStyleIdx="2" presStyleCnt="3" custScaleX="143211" custLinFactNeighborX="40399" custLinFactNeighborY="-3819">
        <dgm:presLayoutVars>
          <dgm:chMax val="0"/>
          <dgm:chPref val="0"/>
          <dgm:bulletEnabled val="1"/>
        </dgm:presLayoutVars>
      </dgm:prSet>
      <dgm:spPr/>
      <dgm:t>
        <a:bodyPr/>
        <a:lstStyle/>
        <a:p>
          <a:endParaRPr lang="es-EC"/>
        </a:p>
      </dgm:t>
    </dgm:pt>
  </dgm:ptLst>
  <dgm:cxnLst>
    <dgm:cxn modelId="{A16D21E6-0C53-4D43-990B-09687AEBED58}" srcId="{5404924F-5EF9-4239-AAF3-C25D74D3BBF5}" destId="{9875EE28-0FF2-43C9-976C-564B81F18B79}" srcOrd="0" destOrd="0" parTransId="{B5F77BC6-B16D-4587-B9B3-CDE04091305E}" sibTransId="{91513154-02C9-4BDC-BC70-E193F10D94D3}"/>
    <dgm:cxn modelId="{AC63F6E1-2786-4281-836B-FF98AE706115}" srcId="{E414CAB0-4B18-44C2-B3A2-DA63DA0579F9}" destId="{0B9670A9-E3BF-4591-80E9-5075792ABA2F}" srcOrd="1" destOrd="0" parTransId="{D82FFA4A-98F9-4A04-A00C-4CCD25BF5F26}" sibTransId="{93E62A35-A850-4214-967B-F15623391164}"/>
    <dgm:cxn modelId="{AB88F0E8-A424-4746-91DE-9BBF561A7661}" type="presOf" srcId="{2546C734-EEEF-4E01-BF50-E47B70394D8E}" destId="{46F7D23A-6AFA-4373-B8F4-084F49AAB5ED}" srcOrd="0" destOrd="2" presId="urn:microsoft.com/office/officeart/2005/8/layout/StepDownProcess"/>
    <dgm:cxn modelId="{A49169DD-5960-47CF-8A1B-E3CF54B8BC3E}" type="presOf" srcId="{9875EE28-0FF2-43C9-976C-564B81F18B79}" destId="{46485E4B-5E8D-456D-9129-C755115BF88E}" srcOrd="0" destOrd="0" presId="urn:microsoft.com/office/officeart/2005/8/layout/StepDownProcess"/>
    <dgm:cxn modelId="{1B765810-B28E-44FF-A7E3-F2712723558A}" srcId="{0B483227-0186-415D-A8DF-4F1EDD559D3C}" destId="{96A7426D-CFD2-4377-8E58-E1F61760243F}" srcOrd="1" destOrd="0" parTransId="{813B67A7-77E5-49A7-9BC1-28B30117D583}" sibTransId="{60B09043-530D-4643-9541-F6232375C8ED}"/>
    <dgm:cxn modelId="{B3EDD2E5-3A51-452C-A560-B181AF59CF61}" type="presOf" srcId="{0B9670A9-E3BF-4591-80E9-5075792ABA2F}" destId="{46F7D23A-6AFA-4373-B8F4-084F49AAB5ED}" srcOrd="0" destOrd="1" presId="urn:microsoft.com/office/officeart/2005/8/layout/StepDownProcess"/>
    <dgm:cxn modelId="{3934C48A-765A-4727-9FF8-27343546AE2D}" srcId="{028D0FB1-E7BB-4883-B2FA-0B5AB0CD8D48}" destId="{E414CAB0-4B18-44C2-B3A2-DA63DA0579F9}" srcOrd="2" destOrd="0" parTransId="{0E1B9942-2D74-44D0-B530-9D9766D66BEA}" sibTransId="{6F05C405-2032-4A73-8BC2-A92C4E0E6B31}"/>
    <dgm:cxn modelId="{3DC87168-E207-44FC-AC4D-947FDD3CB3E5}" srcId="{028D0FB1-E7BB-4883-B2FA-0B5AB0CD8D48}" destId="{0B483227-0186-415D-A8DF-4F1EDD559D3C}" srcOrd="0" destOrd="0" parTransId="{4EB27878-3D3C-4BC8-A23E-7B0269B3CD65}" sibTransId="{7510D03C-F9F0-4CE1-A03D-A88A177A38A5}"/>
    <dgm:cxn modelId="{EF89B067-AAB9-4E8C-B2B2-56B9BF64C6B0}" type="presOf" srcId="{2CAA9A67-CA5E-4A7B-9896-D31A2351FB7F}" destId="{46F7D23A-6AFA-4373-B8F4-084F49AAB5ED}" srcOrd="0" destOrd="3" presId="urn:microsoft.com/office/officeart/2005/8/layout/StepDownProcess"/>
    <dgm:cxn modelId="{0741BEF1-C713-417A-9AEC-45932843F562}" type="presOf" srcId="{AA69D9F4-923C-4B24-9D38-65694EF96B6A}" destId="{46485E4B-5E8D-456D-9129-C755115BF88E}" srcOrd="0" destOrd="1" presId="urn:microsoft.com/office/officeart/2005/8/layout/StepDownProcess"/>
    <dgm:cxn modelId="{DEB0B67E-030D-4DE6-B593-8595962DC981}" type="presOf" srcId="{028D0FB1-E7BB-4883-B2FA-0B5AB0CD8D48}" destId="{20F53625-386B-4131-9BA8-5108B1B7D0A5}" srcOrd="0" destOrd="0" presId="urn:microsoft.com/office/officeart/2005/8/layout/StepDownProcess"/>
    <dgm:cxn modelId="{F9E6D566-5736-41AB-AEFD-92BE1DFBF1A4}" type="presOf" srcId="{E414CAB0-4B18-44C2-B3A2-DA63DA0579F9}" destId="{E659C824-0896-46E9-AC1D-4F31F8F52394}" srcOrd="0" destOrd="0" presId="urn:microsoft.com/office/officeart/2005/8/layout/StepDownProcess"/>
    <dgm:cxn modelId="{FD10EBAF-3462-45E5-9997-9FB034D8DF1E}" srcId="{028D0FB1-E7BB-4883-B2FA-0B5AB0CD8D48}" destId="{5404924F-5EF9-4239-AAF3-C25D74D3BBF5}" srcOrd="1" destOrd="0" parTransId="{BF290C65-BF70-4BFE-9AA7-736B7E8C71A0}" sibTransId="{EAE8F55B-C31C-44E5-9C53-86E8C4576300}"/>
    <dgm:cxn modelId="{7A4B797D-CE0C-47A8-B485-22604FB989DA}" srcId="{0B483227-0186-415D-A8DF-4F1EDD559D3C}" destId="{621DF358-6E25-49C0-9609-8B24A8C28B66}" srcOrd="0" destOrd="0" parTransId="{E17B40E3-1F04-483B-9802-E67741932EF3}" sibTransId="{0345FBC3-AC05-4691-B84D-B4AD6BE986D1}"/>
    <dgm:cxn modelId="{96584CD0-F969-473C-929B-BEBACE720F4C}" type="presOf" srcId="{5404924F-5EF9-4239-AAF3-C25D74D3BBF5}" destId="{340FBD51-D6EF-4642-812B-43C28E42FAB7}" srcOrd="0" destOrd="0" presId="urn:microsoft.com/office/officeart/2005/8/layout/StepDownProcess"/>
    <dgm:cxn modelId="{1E265FDF-F22E-41D4-83BF-E4E0332EBA3D}" type="presOf" srcId="{0B483227-0186-415D-A8DF-4F1EDD559D3C}" destId="{DF64C3AD-C095-4244-A3E0-D0F616467278}" srcOrd="0" destOrd="0" presId="urn:microsoft.com/office/officeart/2005/8/layout/StepDownProcess"/>
    <dgm:cxn modelId="{D03CE18F-093A-425F-BAB2-0F4B629500BC}" type="presOf" srcId="{621DF358-6E25-49C0-9609-8B24A8C28B66}" destId="{55EA10D4-5B8D-46A9-A6A6-2C85E0FA846F}" srcOrd="0" destOrd="0" presId="urn:microsoft.com/office/officeart/2005/8/layout/StepDownProcess"/>
    <dgm:cxn modelId="{DE462BF2-4D13-4BC3-B9AF-BC0811A4ABE9}" srcId="{E414CAB0-4B18-44C2-B3A2-DA63DA0579F9}" destId="{2546C734-EEEF-4E01-BF50-E47B70394D8E}" srcOrd="2" destOrd="0" parTransId="{CD6BD933-B981-480E-A969-588DC8ACDF75}" sibTransId="{E0C11574-6A95-4E1D-9F15-4C04236C661A}"/>
    <dgm:cxn modelId="{59A359E7-96B7-4B6B-8F21-0140F3404114}" type="presOf" srcId="{96A7426D-CFD2-4377-8E58-E1F61760243F}" destId="{55EA10D4-5B8D-46A9-A6A6-2C85E0FA846F}" srcOrd="0" destOrd="1" presId="urn:microsoft.com/office/officeart/2005/8/layout/StepDownProcess"/>
    <dgm:cxn modelId="{E21475EB-41F7-4CA2-AEC4-B0F9145FCAD0}" srcId="{E414CAB0-4B18-44C2-B3A2-DA63DA0579F9}" destId="{2CAA9A67-CA5E-4A7B-9896-D31A2351FB7F}" srcOrd="3" destOrd="0" parTransId="{6C371FF7-993D-4317-8C1C-50DB4AA78C51}" sibTransId="{FCEAF273-C02A-4F29-8CAE-DAB9FDB8A4E6}"/>
    <dgm:cxn modelId="{1CDE130D-B790-4019-BC8F-DBAA1C5E5266}" srcId="{E414CAB0-4B18-44C2-B3A2-DA63DA0579F9}" destId="{2FA39011-B788-468B-9545-052703C13784}" srcOrd="0" destOrd="0" parTransId="{235FAB7E-3A1A-4675-B693-1C5E8A9BE51A}" sibTransId="{488B97B7-5451-429C-9A36-8903287155AA}"/>
    <dgm:cxn modelId="{09F9E8DE-8910-4229-B7B7-C7348D642BB8}" type="presOf" srcId="{2FA39011-B788-468B-9545-052703C13784}" destId="{46F7D23A-6AFA-4373-B8F4-084F49AAB5ED}" srcOrd="0" destOrd="0" presId="urn:microsoft.com/office/officeart/2005/8/layout/StepDownProcess"/>
    <dgm:cxn modelId="{ADA21F41-DA3B-41C0-AE37-26F8ED3BDAEE}" srcId="{5404924F-5EF9-4239-AAF3-C25D74D3BBF5}" destId="{AA69D9F4-923C-4B24-9D38-65694EF96B6A}" srcOrd="1" destOrd="0" parTransId="{464208A4-2BCC-4492-95BB-0B7A753A5104}" sibTransId="{EB6DDD6E-1C15-4962-815E-21721F3F4038}"/>
    <dgm:cxn modelId="{B42051A7-212C-4E92-B91D-48E7C3E04682}" type="presParOf" srcId="{20F53625-386B-4131-9BA8-5108B1B7D0A5}" destId="{8BAAF595-EA86-462C-99E1-24F88DEB3DB0}" srcOrd="0" destOrd="0" presId="urn:microsoft.com/office/officeart/2005/8/layout/StepDownProcess"/>
    <dgm:cxn modelId="{7D557FCF-2EFA-4870-82B1-66EB20455C01}" type="presParOf" srcId="{8BAAF595-EA86-462C-99E1-24F88DEB3DB0}" destId="{ABBF9B94-600A-4090-96CB-3FB727C06CC0}" srcOrd="0" destOrd="0" presId="urn:microsoft.com/office/officeart/2005/8/layout/StepDownProcess"/>
    <dgm:cxn modelId="{1DFECE4F-4BF7-463C-B9AF-3A5D98B8DF09}" type="presParOf" srcId="{8BAAF595-EA86-462C-99E1-24F88DEB3DB0}" destId="{DF64C3AD-C095-4244-A3E0-D0F616467278}" srcOrd="1" destOrd="0" presId="urn:microsoft.com/office/officeart/2005/8/layout/StepDownProcess"/>
    <dgm:cxn modelId="{B7113D13-5E79-4ED8-A23D-E90CE7BD2CD5}" type="presParOf" srcId="{8BAAF595-EA86-462C-99E1-24F88DEB3DB0}" destId="{55EA10D4-5B8D-46A9-A6A6-2C85E0FA846F}" srcOrd="2" destOrd="0" presId="urn:microsoft.com/office/officeart/2005/8/layout/StepDownProcess"/>
    <dgm:cxn modelId="{AF1B9844-6DC5-4737-BB30-36DBF99F005B}" type="presParOf" srcId="{20F53625-386B-4131-9BA8-5108B1B7D0A5}" destId="{F318C951-413B-4AF6-AD5B-C6A2B7A4E530}" srcOrd="1" destOrd="0" presId="urn:microsoft.com/office/officeart/2005/8/layout/StepDownProcess"/>
    <dgm:cxn modelId="{20277C3A-6810-4D96-885C-0BFA166193ED}" type="presParOf" srcId="{20F53625-386B-4131-9BA8-5108B1B7D0A5}" destId="{B8795AD8-5245-4AF8-9B75-32B5248187F5}" srcOrd="2" destOrd="0" presId="urn:microsoft.com/office/officeart/2005/8/layout/StepDownProcess"/>
    <dgm:cxn modelId="{D124BE7E-6EE5-4DB6-B222-A7AE49B0AB50}" type="presParOf" srcId="{B8795AD8-5245-4AF8-9B75-32B5248187F5}" destId="{35CA4176-A51B-4799-A370-8AC3E8E3ED2B}" srcOrd="0" destOrd="0" presId="urn:microsoft.com/office/officeart/2005/8/layout/StepDownProcess"/>
    <dgm:cxn modelId="{DBBFF4AE-3831-44A0-AEA0-3ED9F9BD5E99}" type="presParOf" srcId="{B8795AD8-5245-4AF8-9B75-32B5248187F5}" destId="{340FBD51-D6EF-4642-812B-43C28E42FAB7}" srcOrd="1" destOrd="0" presId="urn:microsoft.com/office/officeart/2005/8/layout/StepDownProcess"/>
    <dgm:cxn modelId="{31CAA3B2-4B1C-4D99-9254-9528A5D9D60C}" type="presParOf" srcId="{B8795AD8-5245-4AF8-9B75-32B5248187F5}" destId="{46485E4B-5E8D-456D-9129-C755115BF88E}" srcOrd="2" destOrd="0" presId="urn:microsoft.com/office/officeart/2005/8/layout/StepDownProcess"/>
    <dgm:cxn modelId="{CB10FB03-58AB-4C3C-8ADE-3EAE1677B0F5}" type="presParOf" srcId="{20F53625-386B-4131-9BA8-5108B1B7D0A5}" destId="{ED9AC0F1-495E-4F47-8DAF-B99383773A75}" srcOrd="3" destOrd="0" presId="urn:microsoft.com/office/officeart/2005/8/layout/StepDownProcess"/>
    <dgm:cxn modelId="{45290BDE-BD3E-4B6B-8B00-A8801052B533}" type="presParOf" srcId="{20F53625-386B-4131-9BA8-5108B1B7D0A5}" destId="{703BCFAC-B4AE-42E2-A5F8-ADB62928408F}" srcOrd="4" destOrd="0" presId="urn:microsoft.com/office/officeart/2005/8/layout/StepDownProcess"/>
    <dgm:cxn modelId="{A43BA339-0E81-4A4D-BC79-35F2C31C7C19}" type="presParOf" srcId="{703BCFAC-B4AE-42E2-A5F8-ADB62928408F}" destId="{E659C824-0896-46E9-AC1D-4F31F8F52394}" srcOrd="0" destOrd="0" presId="urn:microsoft.com/office/officeart/2005/8/layout/StepDownProcess"/>
    <dgm:cxn modelId="{23137173-4ED4-4952-BAC7-63E59B827379}" type="presParOf" srcId="{703BCFAC-B4AE-42E2-A5F8-ADB62928408F}" destId="{46F7D23A-6AFA-4373-B8F4-084F49AAB5E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854006-5C1D-482C-BFB9-12AC9967979B}" type="doc">
      <dgm:prSet loTypeId="urn:microsoft.com/office/officeart/2005/8/layout/vList6" loCatId="list" qsTypeId="urn:microsoft.com/office/officeart/2005/8/quickstyle/3d1" qsCatId="3D" csTypeId="urn:microsoft.com/office/officeart/2005/8/colors/colorful1" csCatId="colorful" phldr="1"/>
      <dgm:spPr/>
      <dgm:t>
        <a:bodyPr/>
        <a:lstStyle/>
        <a:p>
          <a:endParaRPr lang="es-EC"/>
        </a:p>
      </dgm:t>
    </dgm:pt>
    <dgm:pt modelId="{1177BAC0-9616-4428-8D04-F5C3AEA1A70E}">
      <dgm:prSet phldrT="[Texto]" custT="1"/>
      <dgm:spPr/>
      <dgm:t>
        <a:bodyPr/>
        <a:lstStyle/>
        <a:p>
          <a:r>
            <a:rPr lang="es-EC" sz="2000" dirty="0" smtClean="0"/>
            <a:t>Calidad del aire</a:t>
          </a:r>
          <a:endParaRPr lang="es-EC" sz="2000" dirty="0"/>
        </a:p>
      </dgm:t>
    </dgm:pt>
    <dgm:pt modelId="{D3B80047-B823-49E2-8B51-3C8ABF1259AB}" type="parTrans" cxnId="{39CB4283-7D2C-4B59-B521-7A24386D0D55}">
      <dgm:prSet/>
      <dgm:spPr/>
      <dgm:t>
        <a:bodyPr/>
        <a:lstStyle/>
        <a:p>
          <a:endParaRPr lang="es-EC" sz="6000"/>
        </a:p>
      </dgm:t>
    </dgm:pt>
    <dgm:pt modelId="{D7E7A0FB-606D-4E52-86F8-464ECB0916BB}" type="sibTrans" cxnId="{39CB4283-7D2C-4B59-B521-7A24386D0D55}">
      <dgm:prSet/>
      <dgm:spPr/>
      <dgm:t>
        <a:bodyPr/>
        <a:lstStyle/>
        <a:p>
          <a:endParaRPr lang="es-EC" sz="6000"/>
        </a:p>
      </dgm:t>
    </dgm:pt>
    <dgm:pt modelId="{8FC02523-543E-453C-9B02-D94D195C2DCF}">
      <dgm:prSet phldrT="[Texto]" custT="1"/>
      <dgm:spPr/>
      <dgm:t>
        <a:bodyPr/>
        <a:lstStyle/>
        <a:p>
          <a:r>
            <a:rPr lang="es-EC" sz="2000" dirty="0" smtClean="0"/>
            <a:t>Nivel de ruido</a:t>
          </a:r>
          <a:endParaRPr lang="es-EC" sz="2400" dirty="0"/>
        </a:p>
      </dgm:t>
    </dgm:pt>
    <dgm:pt modelId="{E3F4CAD9-C819-4333-B79E-C3E951D4B288}" type="parTrans" cxnId="{60F52DA1-C42D-4D88-A2A9-52DDCD8F3BB2}">
      <dgm:prSet/>
      <dgm:spPr/>
      <dgm:t>
        <a:bodyPr/>
        <a:lstStyle/>
        <a:p>
          <a:endParaRPr lang="es-EC" sz="6000"/>
        </a:p>
      </dgm:t>
    </dgm:pt>
    <dgm:pt modelId="{C787322D-DCFC-4E3B-BDF8-A72CA46AE31E}" type="sibTrans" cxnId="{60F52DA1-C42D-4D88-A2A9-52DDCD8F3BB2}">
      <dgm:prSet/>
      <dgm:spPr/>
      <dgm:t>
        <a:bodyPr/>
        <a:lstStyle/>
        <a:p>
          <a:endParaRPr lang="es-EC" sz="6000"/>
        </a:p>
      </dgm:t>
    </dgm:pt>
    <dgm:pt modelId="{B87F4FFA-B29A-4CB3-85F3-DEE4DA1D8A4D}">
      <dgm:prSet phldrT="[Texto]" custT="1"/>
      <dgm:spPr/>
      <dgm:t>
        <a:bodyPr/>
        <a:lstStyle/>
        <a:p>
          <a:r>
            <a:rPr lang="es-EC" sz="2000" dirty="0" smtClean="0"/>
            <a:t>Calidad del agua y suelo</a:t>
          </a:r>
          <a:endParaRPr lang="es-EC" sz="5400" dirty="0"/>
        </a:p>
      </dgm:t>
    </dgm:pt>
    <dgm:pt modelId="{FC9E3381-67E6-4847-B918-D32C52ACA4B5}" type="parTrans" cxnId="{7004456A-9A93-4C03-9078-68C156C6AE6C}">
      <dgm:prSet/>
      <dgm:spPr/>
      <dgm:t>
        <a:bodyPr/>
        <a:lstStyle/>
        <a:p>
          <a:endParaRPr lang="es-EC" sz="6000"/>
        </a:p>
      </dgm:t>
    </dgm:pt>
    <dgm:pt modelId="{8E2339CC-B284-4C97-9B96-FE55B9051B91}" type="sibTrans" cxnId="{7004456A-9A93-4C03-9078-68C156C6AE6C}">
      <dgm:prSet/>
      <dgm:spPr/>
      <dgm:t>
        <a:bodyPr/>
        <a:lstStyle/>
        <a:p>
          <a:endParaRPr lang="es-EC" sz="6000"/>
        </a:p>
      </dgm:t>
    </dgm:pt>
    <dgm:pt modelId="{756F7F10-F53F-463A-8340-9DD4CAE24757}">
      <dgm:prSet phldrT="[Texto]" custT="1"/>
      <dgm:spPr/>
      <dgm:t>
        <a:bodyPr/>
        <a:lstStyle/>
        <a:p>
          <a:r>
            <a:rPr lang="es-EC" sz="2000" dirty="0" smtClean="0"/>
            <a:t>Flora y fauna</a:t>
          </a:r>
          <a:endParaRPr lang="es-EC" sz="5400" dirty="0"/>
        </a:p>
      </dgm:t>
    </dgm:pt>
    <dgm:pt modelId="{B15325B2-E220-4AEC-B00F-B05ACE21FD81}" type="parTrans" cxnId="{5024F597-8782-4297-82A5-4A81F9CFEB37}">
      <dgm:prSet/>
      <dgm:spPr/>
      <dgm:t>
        <a:bodyPr/>
        <a:lstStyle/>
        <a:p>
          <a:endParaRPr lang="es-EC" sz="6000"/>
        </a:p>
      </dgm:t>
    </dgm:pt>
    <dgm:pt modelId="{A5957798-EDEF-47E5-B563-785616398A38}" type="sibTrans" cxnId="{5024F597-8782-4297-82A5-4A81F9CFEB37}">
      <dgm:prSet/>
      <dgm:spPr/>
      <dgm:t>
        <a:bodyPr/>
        <a:lstStyle/>
        <a:p>
          <a:endParaRPr lang="es-EC" sz="6000"/>
        </a:p>
      </dgm:t>
    </dgm:pt>
    <dgm:pt modelId="{6FF9C449-1B47-4558-BCAB-550DD3334CC3}">
      <dgm:prSet phldrT="[Texto]" custT="1"/>
      <dgm:spPr/>
      <dgm:t>
        <a:bodyPr/>
        <a:lstStyle/>
        <a:p>
          <a:r>
            <a:rPr lang="es-EC" sz="2000" dirty="0" smtClean="0"/>
            <a:t>Medio perceptual</a:t>
          </a:r>
          <a:endParaRPr lang="es-EC" sz="2000" dirty="0"/>
        </a:p>
      </dgm:t>
    </dgm:pt>
    <dgm:pt modelId="{99D1FC5C-81AC-41B1-8B21-110EBD515F67}" type="parTrans" cxnId="{345B8F23-74BA-46C3-98BD-B5737B64628F}">
      <dgm:prSet/>
      <dgm:spPr/>
      <dgm:t>
        <a:bodyPr/>
        <a:lstStyle/>
        <a:p>
          <a:endParaRPr lang="es-EC" sz="6000"/>
        </a:p>
      </dgm:t>
    </dgm:pt>
    <dgm:pt modelId="{5FD5C29E-0104-49D1-9107-26632A945B98}" type="sibTrans" cxnId="{345B8F23-74BA-46C3-98BD-B5737B64628F}">
      <dgm:prSet/>
      <dgm:spPr/>
      <dgm:t>
        <a:bodyPr/>
        <a:lstStyle/>
        <a:p>
          <a:endParaRPr lang="es-EC" sz="6000"/>
        </a:p>
      </dgm:t>
    </dgm:pt>
    <dgm:pt modelId="{C5ECA53A-DAD0-4CEA-8691-F9CFB9C4ED18}">
      <dgm:prSet phldrT="[Texto]" custT="1"/>
      <dgm:spPr/>
      <dgm:t>
        <a:bodyPr/>
        <a:lstStyle/>
        <a:p>
          <a:r>
            <a:rPr lang="es-ES" sz="1600" dirty="0" smtClean="0"/>
            <a:t>Regar agua sobre los suelos superficiales expuestos al tránsito vehicular</a:t>
          </a:r>
          <a:endParaRPr lang="es-EC" sz="1600" dirty="0"/>
        </a:p>
      </dgm:t>
    </dgm:pt>
    <dgm:pt modelId="{F4A6619F-7D51-40CB-91B8-2B92FE020648}" type="parTrans" cxnId="{7B96FAA2-F7FC-42F5-B64D-6AD830238F25}">
      <dgm:prSet/>
      <dgm:spPr/>
      <dgm:t>
        <a:bodyPr/>
        <a:lstStyle/>
        <a:p>
          <a:endParaRPr lang="es-EC"/>
        </a:p>
      </dgm:t>
    </dgm:pt>
    <dgm:pt modelId="{76257386-16A3-43E9-9148-DB4FC637CD87}" type="sibTrans" cxnId="{7B96FAA2-F7FC-42F5-B64D-6AD830238F25}">
      <dgm:prSet/>
      <dgm:spPr/>
      <dgm:t>
        <a:bodyPr/>
        <a:lstStyle/>
        <a:p>
          <a:endParaRPr lang="es-EC"/>
        </a:p>
      </dgm:t>
    </dgm:pt>
    <dgm:pt modelId="{F34CB729-D1CE-4D9E-BC9D-BD48F352F994}">
      <dgm:prSet phldrT="[Texto]" custT="1"/>
      <dgm:spPr/>
      <dgm:t>
        <a:bodyPr/>
        <a:lstStyle/>
        <a:p>
          <a:pPr algn="just"/>
          <a:r>
            <a:rPr lang="es-ES" sz="1600" dirty="0" smtClean="0"/>
            <a:t>Elegir equipos y maquinarias poco ruidosos y efectuar un mantenimiento adecuado de los mismos</a:t>
          </a:r>
          <a:endParaRPr lang="es-EC" sz="1600" dirty="0"/>
        </a:p>
      </dgm:t>
    </dgm:pt>
    <dgm:pt modelId="{1E671A52-9BB2-40D3-920A-7B36C8CF20B2}" type="parTrans" cxnId="{0BCC57F1-67BA-4385-9D26-73EBADB47722}">
      <dgm:prSet/>
      <dgm:spPr/>
      <dgm:t>
        <a:bodyPr/>
        <a:lstStyle/>
        <a:p>
          <a:endParaRPr lang="es-EC"/>
        </a:p>
      </dgm:t>
    </dgm:pt>
    <dgm:pt modelId="{6CFF9F65-A7A6-4325-A613-3147E8E49F6B}" type="sibTrans" cxnId="{0BCC57F1-67BA-4385-9D26-73EBADB47722}">
      <dgm:prSet/>
      <dgm:spPr/>
      <dgm:t>
        <a:bodyPr/>
        <a:lstStyle/>
        <a:p>
          <a:endParaRPr lang="es-EC"/>
        </a:p>
      </dgm:t>
    </dgm:pt>
    <dgm:pt modelId="{5FB8D3A9-6DD4-4140-91E5-88080FEA9F14}">
      <dgm:prSet phldrT="[Texto]" custT="1"/>
      <dgm:spPr/>
      <dgm:t>
        <a:bodyPr/>
        <a:lstStyle/>
        <a:p>
          <a:pPr algn="just"/>
          <a:r>
            <a:rPr lang="es-ES" sz="1600" dirty="0" smtClean="0"/>
            <a:t>Dotar de materiales de protección auditiva al personal que labora</a:t>
          </a:r>
          <a:endParaRPr lang="es-EC" sz="1600" dirty="0"/>
        </a:p>
      </dgm:t>
    </dgm:pt>
    <dgm:pt modelId="{AB7D8B0D-945A-45F2-A4B4-71942ADCFA37}" type="parTrans" cxnId="{F79BE815-C9A2-468B-B237-53ECAC89DC07}">
      <dgm:prSet/>
      <dgm:spPr/>
      <dgm:t>
        <a:bodyPr/>
        <a:lstStyle/>
        <a:p>
          <a:endParaRPr lang="es-EC"/>
        </a:p>
      </dgm:t>
    </dgm:pt>
    <dgm:pt modelId="{8273698A-F602-4641-A14E-9BADFFCD0FD2}" type="sibTrans" cxnId="{F79BE815-C9A2-468B-B237-53ECAC89DC07}">
      <dgm:prSet/>
      <dgm:spPr/>
      <dgm:t>
        <a:bodyPr/>
        <a:lstStyle/>
        <a:p>
          <a:endParaRPr lang="es-EC"/>
        </a:p>
      </dgm:t>
    </dgm:pt>
    <dgm:pt modelId="{8627EFE9-095B-4C14-BEC7-CA477C303729}">
      <dgm:prSet phldrT="[Texto]" custT="1"/>
      <dgm:spPr/>
      <dgm:t>
        <a:bodyPr/>
        <a:lstStyle/>
        <a:p>
          <a:r>
            <a:rPr lang="es-ES" sz="1600" dirty="0" smtClean="0"/>
            <a:t>Evitar derrames en suelos laterales a la vía o a las corrientes de agua.</a:t>
          </a:r>
          <a:endParaRPr lang="es-EC" sz="1600" dirty="0"/>
        </a:p>
      </dgm:t>
    </dgm:pt>
    <dgm:pt modelId="{392E2907-5EA5-4D6B-B9C1-3A60C7E79A9E}" type="parTrans" cxnId="{C5F2AA9B-6B7F-4F9C-B7C3-1EFFDD667B56}">
      <dgm:prSet/>
      <dgm:spPr/>
      <dgm:t>
        <a:bodyPr/>
        <a:lstStyle/>
        <a:p>
          <a:endParaRPr lang="es-EC"/>
        </a:p>
      </dgm:t>
    </dgm:pt>
    <dgm:pt modelId="{CF23B2DB-7B8F-4CE3-8414-EB4A16A64DF3}" type="sibTrans" cxnId="{C5F2AA9B-6B7F-4F9C-B7C3-1EFFDD667B56}">
      <dgm:prSet/>
      <dgm:spPr/>
      <dgm:t>
        <a:bodyPr/>
        <a:lstStyle/>
        <a:p>
          <a:endParaRPr lang="es-EC"/>
        </a:p>
      </dgm:t>
    </dgm:pt>
    <dgm:pt modelId="{23345920-5B8F-43F8-BC48-E38447397AFF}">
      <dgm:prSet phldrT="[Texto]" custT="1"/>
      <dgm:spPr/>
      <dgm:t>
        <a:bodyPr/>
        <a:lstStyle/>
        <a:p>
          <a:r>
            <a:rPr lang="es-ES" sz="1600" dirty="0" smtClean="0"/>
            <a:t>Los residuos generados por el proyecto deberán ser llevados a un botadero autorizado </a:t>
          </a:r>
          <a:endParaRPr lang="es-EC" sz="1600" dirty="0"/>
        </a:p>
      </dgm:t>
    </dgm:pt>
    <dgm:pt modelId="{B532FD6E-2ED7-4211-9C30-E0B8C8A47C20}" type="parTrans" cxnId="{EBC4F703-9BEA-4D45-AFCA-6B8149B19259}">
      <dgm:prSet/>
      <dgm:spPr/>
      <dgm:t>
        <a:bodyPr/>
        <a:lstStyle/>
        <a:p>
          <a:endParaRPr lang="es-EC"/>
        </a:p>
      </dgm:t>
    </dgm:pt>
    <dgm:pt modelId="{AC0DA0A8-B728-408D-A7EE-AF6B3854BC76}" type="sibTrans" cxnId="{EBC4F703-9BEA-4D45-AFCA-6B8149B19259}">
      <dgm:prSet/>
      <dgm:spPr/>
      <dgm:t>
        <a:bodyPr/>
        <a:lstStyle/>
        <a:p>
          <a:endParaRPr lang="es-EC"/>
        </a:p>
      </dgm:t>
    </dgm:pt>
    <dgm:pt modelId="{65219181-4F59-4090-8A08-AC13A8070747}">
      <dgm:prSet phldrT="[Texto]" custT="1"/>
      <dgm:spPr/>
      <dgm:t>
        <a:bodyPr/>
        <a:lstStyle/>
        <a:p>
          <a:r>
            <a:rPr lang="es-ES" sz="1600" dirty="0" smtClean="0"/>
            <a:t>No se deberá efectuar acciones que afecten a la flora y fauna ubicada en los alrededores área de influencia de proyecto</a:t>
          </a:r>
          <a:endParaRPr lang="es-EC" sz="1600" dirty="0"/>
        </a:p>
      </dgm:t>
    </dgm:pt>
    <dgm:pt modelId="{93336E08-4E44-4427-9CAB-C1CF3729EED0}" type="parTrans" cxnId="{3F3D5B3F-7987-432A-8B75-36C550914CF5}">
      <dgm:prSet/>
      <dgm:spPr/>
      <dgm:t>
        <a:bodyPr/>
        <a:lstStyle/>
        <a:p>
          <a:endParaRPr lang="es-EC"/>
        </a:p>
      </dgm:t>
    </dgm:pt>
    <dgm:pt modelId="{187646CC-715F-4001-A148-C1EDAE2786D5}" type="sibTrans" cxnId="{3F3D5B3F-7987-432A-8B75-36C550914CF5}">
      <dgm:prSet/>
      <dgm:spPr/>
      <dgm:t>
        <a:bodyPr/>
        <a:lstStyle/>
        <a:p>
          <a:endParaRPr lang="es-EC"/>
        </a:p>
      </dgm:t>
    </dgm:pt>
    <dgm:pt modelId="{9B06BD72-FA74-4AE2-96F2-EA6E59750D5A}">
      <dgm:prSet phldrT="[Texto]" custT="1"/>
      <dgm:spPr/>
      <dgm:t>
        <a:bodyPr/>
        <a:lstStyle/>
        <a:p>
          <a:r>
            <a:rPr lang="es-ES" sz="1600" dirty="0" smtClean="0"/>
            <a:t>Controlar el desbroce de vegetación, restringiendo el corte innecesario</a:t>
          </a:r>
          <a:endParaRPr lang="es-EC" sz="1600" dirty="0"/>
        </a:p>
      </dgm:t>
    </dgm:pt>
    <dgm:pt modelId="{5BE5082C-88C9-40B5-9090-3DF98E5D7311}" type="parTrans" cxnId="{34C21747-0E67-4F6A-BB96-67E6112887F3}">
      <dgm:prSet/>
      <dgm:spPr/>
      <dgm:t>
        <a:bodyPr/>
        <a:lstStyle/>
        <a:p>
          <a:endParaRPr lang="es-EC"/>
        </a:p>
      </dgm:t>
    </dgm:pt>
    <dgm:pt modelId="{47B6E732-C6EA-47AA-BD17-3079F1C491D5}" type="sibTrans" cxnId="{34C21747-0E67-4F6A-BB96-67E6112887F3}">
      <dgm:prSet/>
      <dgm:spPr/>
      <dgm:t>
        <a:bodyPr/>
        <a:lstStyle/>
        <a:p>
          <a:endParaRPr lang="es-EC"/>
        </a:p>
      </dgm:t>
    </dgm:pt>
    <dgm:pt modelId="{91F3D655-4F10-407A-9B4E-75E0B7DA0A24}">
      <dgm:prSet phldrT="[Texto]" custT="1"/>
      <dgm:spPr/>
      <dgm:t>
        <a:bodyPr/>
        <a:lstStyle/>
        <a:p>
          <a:r>
            <a:rPr lang="es-ES" sz="1600" dirty="0" smtClean="0"/>
            <a:t>Control en la acumulación de residuos de materiales en sitios no previstos.</a:t>
          </a:r>
          <a:endParaRPr lang="es-EC" sz="1600" dirty="0"/>
        </a:p>
      </dgm:t>
    </dgm:pt>
    <dgm:pt modelId="{B992120E-5703-4654-83A0-950D334A902B}" type="parTrans" cxnId="{BAED740E-DA3A-45F5-AFE2-05AE676F5279}">
      <dgm:prSet/>
      <dgm:spPr/>
      <dgm:t>
        <a:bodyPr/>
        <a:lstStyle/>
        <a:p>
          <a:endParaRPr lang="es-EC"/>
        </a:p>
      </dgm:t>
    </dgm:pt>
    <dgm:pt modelId="{DA01A542-DDA3-4349-9F25-1A87C0754315}" type="sibTrans" cxnId="{BAED740E-DA3A-45F5-AFE2-05AE676F5279}">
      <dgm:prSet/>
      <dgm:spPr/>
      <dgm:t>
        <a:bodyPr/>
        <a:lstStyle/>
        <a:p>
          <a:endParaRPr lang="es-EC"/>
        </a:p>
      </dgm:t>
    </dgm:pt>
    <dgm:pt modelId="{31DC625F-B511-479E-B361-18F24881AD9B}">
      <dgm:prSet phldrT="[Texto]" custT="1"/>
      <dgm:spPr/>
      <dgm:t>
        <a:bodyPr/>
        <a:lstStyle/>
        <a:p>
          <a:r>
            <a:rPr lang="es-ES" sz="1600" dirty="0" smtClean="0"/>
            <a:t>Mantenimiento y limpieza constantes de áreas con gran producción de escombros y residuos </a:t>
          </a:r>
          <a:endParaRPr lang="es-EC" sz="1600" dirty="0"/>
        </a:p>
      </dgm:t>
    </dgm:pt>
    <dgm:pt modelId="{64AB195B-CC53-47CA-BEB7-14E11F9FEF7E}" type="parTrans" cxnId="{256B603F-DA57-4B1B-A5FA-5A7E26D64308}">
      <dgm:prSet/>
      <dgm:spPr/>
      <dgm:t>
        <a:bodyPr/>
        <a:lstStyle/>
        <a:p>
          <a:endParaRPr lang="es-EC"/>
        </a:p>
      </dgm:t>
    </dgm:pt>
    <dgm:pt modelId="{72B31E1F-8CC1-44FC-BC50-574091B6161B}" type="sibTrans" cxnId="{256B603F-DA57-4B1B-A5FA-5A7E26D64308}">
      <dgm:prSet/>
      <dgm:spPr/>
      <dgm:t>
        <a:bodyPr/>
        <a:lstStyle/>
        <a:p>
          <a:endParaRPr lang="es-EC"/>
        </a:p>
      </dgm:t>
    </dgm:pt>
    <dgm:pt modelId="{9C5F0A4C-F888-4618-9997-6166BB439808}" type="pres">
      <dgm:prSet presAssocID="{3E854006-5C1D-482C-BFB9-12AC9967979B}" presName="Name0" presStyleCnt="0">
        <dgm:presLayoutVars>
          <dgm:dir/>
          <dgm:animLvl val="lvl"/>
          <dgm:resizeHandles/>
        </dgm:presLayoutVars>
      </dgm:prSet>
      <dgm:spPr/>
      <dgm:t>
        <a:bodyPr/>
        <a:lstStyle/>
        <a:p>
          <a:endParaRPr lang="es-EC"/>
        </a:p>
      </dgm:t>
    </dgm:pt>
    <dgm:pt modelId="{8663C8D3-B730-475B-B0E2-A645DFBEA51F}" type="pres">
      <dgm:prSet presAssocID="{1177BAC0-9616-4428-8D04-F5C3AEA1A70E}" presName="linNode" presStyleCnt="0"/>
      <dgm:spPr/>
    </dgm:pt>
    <dgm:pt modelId="{9088ECCC-021F-460F-B45A-5584346B61E4}" type="pres">
      <dgm:prSet presAssocID="{1177BAC0-9616-4428-8D04-F5C3AEA1A70E}" presName="parentShp" presStyleLbl="node1" presStyleIdx="0" presStyleCnt="5" custScaleX="45130" custScaleY="241962" custLinFactNeighborX="-622" custLinFactNeighborY="4317">
        <dgm:presLayoutVars>
          <dgm:bulletEnabled val="1"/>
        </dgm:presLayoutVars>
      </dgm:prSet>
      <dgm:spPr/>
      <dgm:t>
        <a:bodyPr/>
        <a:lstStyle/>
        <a:p>
          <a:endParaRPr lang="es-EC"/>
        </a:p>
      </dgm:t>
    </dgm:pt>
    <dgm:pt modelId="{2FB0E15F-2638-4E44-BA3E-E906CAACE2D9}" type="pres">
      <dgm:prSet presAssocID="{1177BAC0-9616-4428-8D04-F5C3AEA1A70E}" presName="childShp" presStyleLbl="bgAccFollowNode1" presStyleIdx="0" presStyleCnt="5" custScaleX="115152" custScaleY="150321">
        <dgm:presLayoutVars>
          <dgm:bulletEnabled val="1"/>
        </dgm:presLayoutVars>
      </dgm:prSet>
      <dgm:spPr/>
      <dgm:t>
        <a:bodyPr/>
        <a:lstStyle/>
        <a:p>
          <a:endParaRPr lang="es-EC"/>
        </a:p>
      </dgm:t>
    </dgm:pt>
    <dgm:pt modelId="{7E79D47F-120E-4896-BDD5-1046032969BC}" type="pres">
      <dgm:prSet presAssocID="{D7E7A0FB-606D-4E52-86F8-464ECB0916BB}" presName="spacing" presStyleCnt="0"/>
      <dgm:spPr/>
    </dgm:pt>
    <dgm:pt modelId="{C1F2452B-E119-455D-9A1D-CC8AAA601617}" type="pres">
      <dgm:prSet presAssocID="{8FC02523-543E-453C-9B02-D94D195C2DCF}" presName="linNode" presStyleCnt="0"/>
      <dgm:spPr/>
    </dgm:pt>
    <dgm:pt modelId="{AA19D5DC-4FF4-4B72-A7D9-C671184887AE}" type="pres">
      <dgm:prSet presAssocID="{8FC02523-543E-453C-9B02-D94D195C2DCF}" presName="parentShp" presStyleLbl="node1" presStyleIdx="1" presStyleCnt="5" custScaleX="45130" custScaleY="241962" custLinFactNeighborX="-622" custLinFactNeighborY="4317">
        <dgm:presLayoutVars>
          <dgm:bulletEnabled val="1"/>
        </dgm:presLayoutVars>
      </dgm:prSet>
      <dgm:spPr/>
      <dgm:t>
        <a:bodyPr/>
        <a:lstStyle/>
        <a:p>
          <a:endParaRPr lang="es-EC"/>
        </a:p>
      </dgm:t>
    </dgm:pt>
    <dgm:pt modelId="{F91D1003-57D4-4E50-A145-66B559DFBA54}" type="pres">
      <dgm:prSet presAssocID="{8FC02523-543E-453C-9B02-D94D195C2DCF}" presName="childShp" presStyleLbl="bgAccFollowNode1" presStyleIdx="1" presStyleCnt="5" custScaleX="115152" custScaleY="325063">
        <dgm:presLayoutVars>
          <dgm:bulletEnabled val="1"/>
        </dgm:presLayoutVars>
      </dgm:prSet>
      <dgm:spPr/>
      <dgm:t>
        <a:bodyPr/>
        <a:lstStyle/>
        <a:p>
          <a:endParaRPr lang="es-EC"/>
        </a:p>
      </dgm:t>
    </dgm:pt>
    <dgm:pt modelId="{2608FA60-9179-4A1A-A22A-6A02E0771EC2}" type="pres">
      <dgm:prSet presAssocID="{C787322D-DCFC-4E3B-BDF8-A72CA46AE31E}" presName="spacing" presStyleCnt="0"/>
      <dgm:spPr/>
    </dgm:pt>
    <dgm:pt modelId="{B804E8DB-BC26-43B0-A45A-86E75DB31AE1}" type="pres">
      <dgm:prSet presAssocID="{B87F4FFA-B29A-4CB3-85F3-DEE4DA1D8A4D}" presName="linNode" presStyleCnt="0"/>
      <dgm:spPr/>
    </dgm:pt>
    <dgm:pt modelId="{BD23666B-99A2-4A8A-BF8A-C592C3169A9D}" type="pres">
      <dgm:prSet presAssocID="{B87F4FFA-B29A-4CB3-85F3-DEE4DA1D8A4D}" presName="parentShp" presStyleLbl="node1" presStyleIdx="2" presStyleCnt="5" custScaleX="45130" custScaleY="241962" custLinFactNeighborX="-622" custLinFactNeighborY="4317">
        <dgm:presLayoutVars>
          <dgm:bulletEnabled val="1"/>
        </dgm:presLayoutVars>
      </dgm:prSet>
      <dgm:spPr/>
      <dgm:t>
        <a:bodyPr/>
        <a:lstStyle/>
        <a:p>
          <a:endParaRPr lang="es-EC"/>
        </a:p>
      </dgm:t>
    </dgm:pt>
    <dgm:pt modelId="{36F4974B-01DD-4C12-9696-4AD4A3E70FC2}" type="pres">
      <dgm:prSet presAssocID="{B87F4FFA-B29A-4CB3-85F3-DEE4DA1D8A4D}" presName="childShp" presStyleLbl="bgAccFollowNode1" presStyleIdx="2" presStyleCnt="5" custScaleX="115152" custScaleY="378472">
        <dgm:presLayoutVars>
          <dgm:bulletEnabled val="1"/>
        </dgm:presLayoutVars>
      </dgm:prSet>
      <dgm:spPr/>
      <dgm:t>
        <a:bodyPr/>
        <a:lstStyle/>
        <a:p>
          <a:endParaRPr lang="es-EC"/>
        </a:p>
      </dgm:t>
    </dgm:pt>
    <dgm:pt modelId="{89900F93-7377-4D27-83E5-339B7CFAFD5F}" type="pres">
      <dgm:prSet presAssocID="{8E2339CC-B284-4C97-9B96-FE55B9051B91}" presName="spacing" presStyleCnt="0"/>
      <dgm:spPr/>
    </dgm:pt>
    <dgm:pt modelId="{353E15C7-D594-4272-90FC-55B4CEB9E571}" type="pres">
      <dgm:prSet presAssocID="{756F7F10-F53F-463A-8340-9DD4CAE24757}" presName="linNode" presStyleCnt="0"/>
      <dgm:spPr/>
    </dgm:pt>
    <dgm:pt modelId="{7F1A884D-9F2E-4259-A98B-9A9DED6B8665}" type="pres">
      <dgm:prSet presAssocID="{756F7F10-F53F-463A-8340-9DD4CAE24757}" presName="parentShp" presStyleLbl="node1" presStyleIdx="3" presStyleCnt="5" custScaleX="45130" custScaleY="241962" custLinFactNeighborX="-622" custLinFactNeighborY="4317">
        <dgm:presLayoutVars>
          <dgm:bulletEnabled val="1"/>
        </dgm:presLayoutVars>
      </dgm:prSet>
      <dgm:spPr/>
      <dgm:t>
        <a:bodyPr/>
        <a:lstStyle/>
        <a:p>
          <a:endParaRPr lang="es-EC"/>
        </a:p>
      </dgm:t>
    </dgm:pt>
    <dgm:pt modelId="{EDBC7D3E-C4F0-4DB2-8F65-989AA986E0BA}" type="pres">
      <dgm:prSet presAssocID="{756F7F10-F53F-463A-8340-9DD4CAE24757}" presName="childShp" presStyleLbl="bgAccFollowNode1" presStyleIdx="3" presStyleCnt="5" custScaleX="115152" custScaleY="384670">
        <dgm:presLayoutVars>
          <dgm:bulletEnabled val="1"/>
        </dgm:presLayoutVars>
      </dgm:prSet>
      <dgm:spPr/>
      <dgm:t>
        <a:bodyPr/>
        <a:lstStyle/>
        <a:p>
          <a:endParaRPr lang="es-EC"/>
        </a:p>
      </dgm:t>
    </dgm:pt>
    <dgm:pt modelId="{7123E532-F8AD-4326-8366-7A63A8E87E15}" type="pres">
      <dgm:prSet presAssocID="{A5957798-EDEF-47E5-B563-785616398A38}" presName="spacing" presStyleCnt="0"/>
      <dgm:spPr/>
    </dgm:pt>
    <dgm:pt modelId="{1FEBDDF7-1267-4E18-98B4-88BC86B892E5}" type="pres">
      <dgm:prSet presAssocID="{6FF9C449-1B47-4558-BCAB-550DD3334CC3}" presName="linNode" presStyleCnt="0"/>
      <dgm:spPr/>
    </dgm:pt>
    <dgm:pt modelId="{0CF8489B-037A-499F-BE3A-8FCBEBAE874F}" type="pres">
      <dgm:prSet presAssocID="{6FF9C449-1B47-4558-BCAB-550DD3334CC3}" presName="parentShp" presStyleLbl="node1" presStyleIdx="4" presStyleCnt="5" custScaleX="45130" custScaleY="241962" custLinFactNeighborX="-622" custLinFactNeighborY="4317">
        <dgm:presLayoutVars>
          <dgm:bulletEnabled val="1"/>
        </dgm:presLayoutVars>
      </dgm:prSet>
      <dgm:spPr/>
      <dgm:t>
        <a:bodyPr/>
        <a:lstStyle/>
        <a:p>
          <a:endParaRPr lang="es-EC"/>
        </a:p>
      </dgm:t>
    </dgm:pt>
    <dgm:pt modelId="{ACE21F93-D37F-4808-BD75-73C4C9A1213E}" type="pres">
      <dgm:prSet presAssocID="{6FF9C449-1B47-4558-BCAB-550DD3334CC3}" presName="childShp" presStyleLbl="bgAccFollowNode1" presStyleIdx="4" presStyleCnt="5" custScaleX="115152" custScaleY="398691">
        <dgm:presLayoutVars>
          <dgm:bulletEnabled val="1"/>
        </dgm:presLayoutVars>
      </dgm:prSet>
      <dgm:spPr/>
      <dgm:t>
        <a:bodyPr/>
        <a:lstStyle/>
        <a:p>
          <a:endParaRPr lang="es-EC"/>
        </a:p>
      </dgm:t>
    </dgm:pt>
  </dgm:ptLst>
  <dgm:cxnLst>
    <dgm:cxn modelId="{3F3D5B3F-7987-432A-8B75-36C550914CF5}" srcId="{756F7F10-F53F-463A-8340-9DD4CAE24757}" destId="{65219181-4F59-4090-8A08-AC13A8070747}" srcOrd="0" destOrd="0" parTransId="{93336E08-4E44-4427-9CAB-C1CF3729EED0}" sibTransId="{187646CC-715F-4001-A148-C1EDAE2786D5}"/>
    <dgm:cxn modelId="{F79BE815-C9A2-468B-B237-53ECAC89DC07}" srcId="{8FC02523-543E-453C-9B02-D94D195C2DCF}" destId="{5FB8D3A9-6DD4-4140-91E5-88080FEA9F14}" srcOrd="1" destOrd="0" parTransId="{AB7D8B0D-945A-45F2-A4B4-71942ADCFA37}" sibTransId="{8273698A-F602-4641-A14E-9BADFFCD0FD2}"/>
    <dgm:cxn modelId="{5D157B38-09F9-41B5-AE01-55681E2B60F2}" type="presOf" srcId="{C5ECA53A-DAD0-4CEA-8691-F9CFB9C4ED18}" destId="{2FB0E15F-2638-4E44-BA3E-E906CAACE2D9}" srcOrd="0" destOrd="0" presId="urn:microsoft.com/office/officeart/2005/8/layout/vList6"/>
    <dgm:cxn modelId="{B3FF3593-DA9B-4122-ABFF-25BFD8FECEE8}" type="presOf" srcId="{6FF9C449-1B47-4558-BCAB-550DD3334CC3}" destId="{0CF8489B-037A-499F-BE3A-8FCBEBAE874F}" srcOrd="0" destOrd="0" presId="urn:microsoft.com/office/officeart/2005/8/layout/vList6"/>
    <dgm:cxn modelId="{3EBE3E8B-B53D-4148-BEA6-1639E8AD10AF}" type="presOf" srcId="{65219181-4F59-4090-8A08-AC13A8070747}" destId="{EDBC7D3E-C4F0-4DB2-8F65-989AA986E0BA}" srcOrd="0" destOrd="0" presId="urn:microsoft.com/office/officeart/2005/8/layout/vList6"/>
    <dgm:cxn modelId="{C5F2AA9B-6B7F-4F9C-B7C3-1EFFDD667B56}" srcId="{B87F4FFA-B29A-4CB3-85F3-DEE4DA1D8A4D}" destId="{8627EFE9-095B-4C14-BEC7-CA477C303729}" srcOrd="0" destOrd="0" parTransId="{392E2907-5EA5-4D6B-B9C1-3A60C7E79A9E}" sibTransId="{CF23B2DB-7B8F-4CE3-8414-EB4A16A64DF3}"/>
    <dgm:cxn modelId="{60F52DA1-C42D-4D88-A2A9-52DDCD8F3BB2}" srcId="{3E854006-5C1D-482C-BFB9-12AC9967979B}" destId="{8FC02523-543E-453C-9B02-D94D195C2DCF}" srcOrd="1" destOrd="0" parTransId="{E3F4CAD9-C819-4333-B79E-C3E951D4B288}" sibTransId="{C787322D-DCFC-4E3B-BDF8-A72CA46AE31E}"/>
    <dgm:cxn modelId="{56CCCDA3-4F91-4604-AB3F-66B4CDA5FF65}" type="presOf" srcId="{756F7F10-F53F-463A-8340-9DD4CAE24757}" destId="{7F1A884D-9F2E-4259-A98B-9A9DED6B8665}" srcOrd="0" destOrd="0" presId="urn:microsoft.com/office/officeart/2005/8/layout/vList6"/>
    <dgm:cxn modelId="{904604EF-19BD-4228-9F19-6532E394D99B}" type="presOf" srcId="{8FC02523-543E-453C-9B02-D94D195C2DCF}" destId="{AA19D5DC-4FF4-4B72-A7D9-C671184887AE}" srcOrd="0" destOrd="0" presId="urn:microsoft.com/office/officeart/2005/8/layout/vList6"/>
    <dgm:cxn modelId="{5024F597-8782-4297-82A5-4A81F9CFEB37}" srcId="{3E854006-5C1D-482C-BFB9-12AC9967979B}" destId="{756F7F10-F53F-463A-8340-9DD4CAE24757}" srcOrd="3" destOrd="0" parTransId="{B15325B2-E220-4AEC-B00F-B05ACE21FD81}" sibTransId="{A5957798-EDEF-47E5-B563-785616398A38}"/>
    <dgm:cxn modelId="{7BD0F036-649C-4C42-BD67-8AA7795B559B}" type="presOf" srcId="{31DC625F-B511-479E-B361-18F24881AD9B}" destId="{ACE21F93-D37F-4808-BD75-73C4C9A1213E}" srcOrd="0" destOrd="1" presId="urn:microsoft.com/office/officeart/2005/8/layout/vList6"/>
    <dgm:cxn modelId="{22941B00-901C-400B-8539-EE3AD0376172}" type="presOf" srcId="{91F3D655-4F10-407A-9B4E-75E0B7DA0A24}" destId="{ACE21F93-D37F-4808-BD75-73C4C9A1213E}" srcOrd="0" destOrd="0" presId="urn:microsoft.com/office/officeart/2005/8/layout/vList6"/>
    <dgm:cxn modelId="{BAED740E-DA3A-45F5-AFE2-05AE676F5279}" srcId="{6FF9C449-1B47-4558-BCAB-550DD3334CC3}" destId="{91F3D655-4F10-407A-9B4E-75E0B7DA0A24}" srcOrd="0" destOrd="0" parTransId="{B992120E-5703-4654-83A0-950D334A902B}" sibTransId="{DA01A542-DDA3-4349-9F25-1A87C0754315}"/>
    <dgm:cxn modelId="{345B8F23-74BA-46C3-98BD-B5737B64628F}" srcId="{3E854006-5C1D-482C-BFB9-12AC9967979B}" destId="{6FF9C449-1B47-4558-BCAB-550DD3334CC3}" srcOrd="4" destOrd="0" parTransId="{99D1FC5C-81AC-41B1-8B21-110EBD515F67}" sibTransId="{5FD5C29E-0104-49D1-9107-26632A945B98}"/>
    <dgm:cxn modelId="{4FE3CCC7-4E8D-4750-A418-A57ED2976F33}" type="presOf" srcId="{1177BAC0-9616-4428-8D04-F5C3AEA1A70E}" destId="{9088ECCC-021F-460F-B45A-5584346B61E4}" srcOrd="0" destOrd="0" presId="urn:microsoft.com/office/officeart/2005/8/layout/vList6"/>
    <dgm:cxn modelId="{7B96FAA2-F7FC-42F5-B64D-6AD830238F25}" srcId="{1177BAC0-9616-4428-8D04-F5C3AEA1A70E}" destId="{C5ECA53A-DAD0-4CEA-8691-F9CFB9C4ED18}" srcOrd="0" destOrd="0" parTransId="{F4A6619F-7D51-40CB-91B8-2B92FE020648}" sibTransId="{76257386-16A3-43E9-9148-DB4FC637CD87}"/>
    <dgm:cxn modelId="{232A1ED4-D6CD-4B3E-A15F-C446879C1258}" type="presOf" srcId="{5FB8D3A9-6DD4-4140-91E5-88080FEA9F14}" destId="{F91D1003-57D4-4E50-A145-66B559DFBA54}" srcOrd="0" destOrd="1" presId="urn:microsoft.com/office/officeart/2005/8/layout/vList6"/>
    <dgm:cxn modelId="{71549C9D-2D87-4205-B33A-28242B9C892E}" type="presOf" srcId="{B87F4FFA-B29A-4CB3-85F3-DEE4DA1D8A4D}" destId="{BD23666B-99A2-4A8A-BF8A-C592C3169A9D}" srcOrd="0" destOrd="0" presId="urn:microsoft.com/office/officeart/2005/8/layout/vList6"/>
    <dgm:cxn modelId="{1BBA5EC2-A5D4-45D5-A4CB-E60D1759FBAA}" type="presOf" srcId="{9B06BD72-FA74-4AE2-96F2-EA6E59750D5A}" destId="{EDBC7D3E-C4F0-4DB2-8F65-989AA986E0BA}" srcOrd="0" destOrd="1" presId="urn:microsoft.com/office/officeart/2005/8/layout/vList6"/>
    <dgm:cxn modelId="{34C21747-0E67-4F6A-BB96-67E6112887F3}" srcId="{756F7F10-F53F-463A-8340-9DD4CAE24757}" destId="{9B06BD72-FA74-4AE2-96F2-EA6E59750D5A}" srcOrd="1" destOrd="0" parTransId="{5BE5082C-88C9-40B5-9090-3DF98E5D7311}" sibTransId="{47B6E732-C6EA-47AA-BD17-3079F1C491D5}"/>
    <dgm:cxn modelId="{4E303A7E-8929-4C5E-9F69-B7AECF0B8AB6}" type="presOf" srcId="{F34CB729-D1CE-4D9E-BC9D-BD48F352F994}" destId="{F91D1003-57D4-4E50-A145-66B559DFBA54}" srcOrd="0" destOrd="0" presId="urn:microsoft.com/office/officeart/2005/8/layout/vList6"/>
    <dgm:cxn modelId="{0BCC57F1-67BA-4385-9D26-73EBADB47722}" srcId="{8FC02523-543E-453C-9B02-D94D195C2DCF}" destId="{F34CB729-D1CE-4D9E-BC9D-BD48F352F994}" srcOrd="0" destOrd="0" parTransId="{1E671A52-9BB2-40D3-920A-7B36C8CF20B2}" sibTransId="{6CFF9F65-A7A6-4325-A613-3147E8E49F6B}"/>
    <dgm:cxn modelId="{256B603F-DA57-4B1B-A5FA-5A7E26D64308}" srcId="{6FF9C449-1B47-4558-BCAB-550DD3334CC3}" destId="{31DC625F-B511-479E-B361-18F24881AD9B}" srcOrd="1" destOrd="0" parTransId="{64AB195B-CC53-47CA-BEB7-14E11F9FEF7E}" sibTransId="{72B31E1F-8CC1-44FC-BC50-574091B6161B}"/>
    <dgm:cxn modelId="{EBC4F703-9BEA-4D45-AFCA-6B8149B19259}" srcId="{B87F4FFA-B29A-4CB3-85F3-DEE4DA1D8A4D}" destId="{23345920-5B8F-43F8-BC48-E38447397AFF}" srcOrd="1" destOrd="0" parTransId="{B532FD6E-2ED7-4211-9C30-E0B8C8A47C20}" sibTransId="{AC0DA0A8-B728-408D-A7EE-AF6B3854BC76}"/>
    <dgm:cxn modelId="{7D2D72CA-452B-4002-9308-807794AACB53}" type="presOf" srcId="{3E854006-5C1D-482C-BFB9-12AC9967979B}" destId="{9C5F0A4C-F888-4618-9997-6166BB439808}" srcOrd="0" destOrd="0" presId="urn:microsoft.com/office/officeart/2005/8/layout/vList6"/>
    <dgm:cxn modelId="{1A114934-08A6-4713-B428-7FB79B06F5B3}" type="presOf" srcId="{23345920-5B8F-43F8-BC48-E38447397AFF}" destId="{36F4974B-01DD-4C12-9696-4AD4A3E70FC2}" srcOrd="0" destOrd="1" presId="urn:microsoft.com/office/officeart/2005/8/layout/vList6"/>
    <dgm:cxn modelId="{7004456A-9A93-4C03-9078-68C156C6AE6C}" srcId="{3E854006-5C1D-482C-BFB9-12AC9967979B}" destId="{B87F4FFA-B29A-4CB3-85F3-DEE4DA1D8A4D}" srcOrd="2" destOrd="0" parTransId="{FC9E3381-67E6-4847-B918-D32C52ACA4B5}" sibTransId="{8E2339CC-B284-4C97-9B96-FE55B9051B91}"/>
    <dgm:cxn modelId="{39CB4283-7D2C-4B59-B521-7A24386D0D55}" srcId="{3E854006-5C1D-482C-BFB9-12AC9967979B}" destId="{1177BAC0-9616-4428-8D04-F5C3AEA1A70E}" srcOrd="0" destOrd="0" parTransId="{D3B80047-B823-49E2-8B51-3C8ABF1259AB}" sibTransId="{D7E7A0FB-606D-4E52-86F8-464ECB0916BB}"/>
    <dgm:cxn modelId="{F6C8516B-787D-4CF0-8868-DBF47A2E497E}" type="presOf" srcId="{8627EFE9-095B-4C14-BEC7-CA477C303729}" destId="{36F4974B-01DD-4C12-9696-4AD4A3E70FC2}" srcOrd="0" destOrd="0" presId="urn:microsoft.com/office/officeart/2005/8/layout/vList6"/>
    <dgm:cxn modelId="{51A47345-1760-41E8-9B50-68B08FFDAD80}" type="presParOf" srcId="{9C5F0A4C-F888-4618-9997-6166BB439808}" destId="{8663C8D3-B730-475B-B0E2-A645DFBEA51F}" srcOrd="0" destOrd="0" presId="urn:microsoft.com/office/officeart/2005/8/layout/vList6"/>
    <dgm:cxn modelId="{0E9007F4-BE8E-4469-A800-30AC5034EB02}" type="presParOf" srcId="{8663C8D3-B730-475B-B0E2-A645DFBEA51F}" destId="{9088ECCC-021F-460F-B45A-5584346B61E4}" srcOrd="0" destOrd="0" presId="urn:microsoft.com/office/officeart/2005/8/layout/vList6"/>
    <dgm:cxn modelId="{6840C8ED-8FC5-4684-A43B-B77D3E0FE73C}" type="presParOf" srcId="{8663C8D3-B730-475B-B0E2-A645DFBEA51F}" destId="{2FB0E15F-2638-4E44-BA3E-E906CAACE2D9}" srcOrd="1" destOrd="0" presId="urn:microsoft.com/office/officeart/2005/8/layout/vList6"/>
    <dgm:cxn modelId="{FFE053E9-7821-48A6-8AC7-5BAEBF2C55E1}" type="presParOf" srcId="{9C5F0A4C-F888-4618-9997-6166BB439808}" destId="{7E79D47F-120E-4896-BDD5-1046032969BC}" srcOrd="1" destOrd="0" presId="urn:microsoft.com/office/officeart/2005/8/layout/vList6"/>
    <dgm:cxn modelId="{AF869A01-4D6C-4EB4-8355-F2B6DA96BE98}" type="presParOf" srcId="{9C5F0A4C-F888-4618-9997-6166BB439808}" destId="{C1F2452B-E119-455D-9A1D-CC8AAA601617}" srcOrd="2" destOrd="0" presId="urn:microsoft.com/office/officeart/2005/8/layout/vList6"/>
    <dgm:cxn modelId="{8FEC91E4-2B0C-466D-AB22-E2CD0E8492B6}" type="presParOf" srcId="{C1F2452B-E119-455D-9A1D-CC8AAA601617}" destId="{AA19D5DC-4FF4-4B72-A7D9-C671184887AE}" srcOrd="0" destOrd="0" presId="urn:microsoft.com/office/officeart/2005/8/layout/vList6"/>
    <dgm:cxn modelId="{1B856C1B-6E05-435B-B9C0-B9F3438D4E27}" type="presParOf" srcId="{C1F2452B-E119-455D-9A1D-CC8AAA601617}" destId="{F91D1003-57D4-4E50-A145-66B559DFBA54}" srcOrd="1" destOrd="0" presId="urn:microsoft.com/office/officeart/2005/8/layout/vList6"/>
    <dgm:cxn modelId="{3E03CF59-4202-4C03-87DD-9A2D71787E63}" type="presParOf" srcId="{9C5F0A4C-F888-4618-9997-6166BB439808}" destId="{2608FA60-9179-4A1A-A22A-6A02E0771EC2}" srcOrd="3" destOrd="0" presId="urn:microsoft.com/office/officeart/2005/8/layout/vList6"/>
    <dgm:cxn modelId="{BFE773EE-4978-4D53-B4A8-A31F86642BC8}" type="presParOf" srcId="{9C5F0A4C-F888-4618-9997-6166BB439808}" destId="{B804E8DB-BC26-43B0-A45A-86E75DB31AE1}" srcOrd="4" destOrd="0" presId="urn:microsoft.com/office/officeart/2005/8/layout/vList6"/>
    <dgm:cxn modelId="{B08B276C-EAA5-40F5-A1B6-E9F2C9F6F542}" type="presParOf" srcId="{B804E8DB-BC26-43B0-A45A-86E75DB31AE1}" destId="{BD23666B-99A2-4A8A-BF8A-C592C3169A9D}" srcOrd="0" destOrd="0" presId="urn:microsoft.com/office/officeart/2005/8/layout/vList6"/>
    <dgm:cxn modelId="{5480C8DF-4B04-416E-963A-9CE1285F5B29}" type="presParOf" srcId="{B804E8DB-BC26-43B0-A45A-86E75DB31AE1}" destId="{36F4974B-01DD-4C12-9696-4AD4A3E70FC2}" srcOrd="1" destOrd="0" presId="urn:microsoft.com/office/officeart/2005/8/layout/vList6"/>
    <dgm:cxn modelId="{F92C9180-F803-44AE-B6A4-497A07F20F03}" type="presParOf" srcId="{9C5F0A4C-F888-4618-9997-6166BB439808}" destId="{89900F93-7377-4D27-83E5-339B7CFAFD5F}" srcOrd="5" destOrd="0" presId="urn:microsoft.com/office/officeart/2005/8/layout/vList6"/>
    <dgm:cxn modelId="{4C05AEAF-C8B7-45A2-94FC-A58B8D54B72F}" type="presParOf" srcId="{9C5F0A4C-F888-4618-9997-6166BB439808}" destId="{353E15C7-D594-4272-90FC-55B4CEB9E571}" srcOrd="6" destOrd="0" presId="urn:microsoft.com/office/officeart/2005/8/layout/vList6"/>
    <dgm:cxn modelId="{5A2E09FA-080E-4D34-8358-9D3845DE99F7}" type="presParOf" srcId="{353E15C7-D594-4272-90FC-55B4CEB9E571}" destId="{7F1A884D-9F2E-4259-A98B-9A9DED6B8665}" srcOrd="0" destOrd="0" presId="urn:microsoft.com/office/officeart/2005/8/layout/vList6"/>
    <dgm:cxn modelId="{E8E0C41C-1099-4443-9D0B-ADDDB08603B7}" type="presParOf" srcId="{353E15C7-D594-4272-90FC-55B4CEB9E571}" destId="{EDBC7D3E-C4F0-4DB2-8F65-989AA986E0BA}" srcOrd="1" destOrd="0" presId="urn:microsoft.com/office/officeart/2005/8/layout/vList6"/>
    <dgm:cxn modelId="{D46515C1-D2C1-4522-9BE6-B12D8225D1A0}" type="presParOf" srcId="{9C5F0A4C-F888-4618-9997-6166BB439808}" destId="{7123E532-F8AD-4326-8366-7A63A8E87E15}" srcOrd="7" destOrd="0" presId="urn:microsoft.com/office/officeart/2005/8/layout/vList6"/>
    <dgm:cxn modelId="{9DF37FFA-8070-4C5A-88D4-E3F9ED8C1432}" type="presParOf" srcId="{9C5F0A4C-F888-4618-9997-6166BB439808}" destId="{1FEBDDF7-1267-4E18-98B4-88BC86B892E5}" srcOrd="8" destOrd="0" presId="urn:microsoft.com/office/officeart/2005/8/layout/vList6"/>
    <dgm:cxn modelId="{42E8CF32-38AC-431D-82AE-772D013C6110}" type="presParOf" srcId="{1FEBDDF7-1267-4E18-98B4-88BC86B892E5}" destId="{0CF8489B-037A-499F-BE3A-8FCBEBAE874F}" srcOrd="0" destOrd="0" presId="urn:microsoft.com/office/officeart/2005/8/layout/vList6"/>
    <dgm:cxn modelId="{8DD8922D-6F32-4742-BBBB-1529642AD3B9}" type="presParOf" srcId="{1FEBDDF7-1267-4E18-98B4-88BC86B892E5}" destId="{ACE21F93-D37F-4808-BD75-73C4C9A1213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854006-5C1D-482C-BFB9-12AC9967979B}"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s-EC"/>
        </a:p>
      </dgm:t>
    </dgm:pt>
    <dgm:pt modelId="{1177BAC0-9616-4428-8D04-F5C3AEA1A70E}">
      <dgm:prSet phldrT="[Texto]" custT="1"/>
      <dgm:spPr/>
      <dgm:t>
        <a:bodyPr/>
        <a:lstStyle/>
        <a:p>
          <a:r>
            <a:rPr lang="es-EC" sz="2000" dirty="0" smtClean="0"/>
            <a:t>Medio </a:t>
          </a:r>
          <a:r>
            <a:rPr lang="es-EC" sz="2000" dirty="0" err="1" smtClean="0"/>
            <a:t>percentual</a:t>
          </a:r>
          <a:endParaRPr lang="es-EC" sz="2000" dirty="0"/>
        </a:p>
      </dgm:t>
    </dgm:pt>
    <dgm:pt modelId="{D3B80047-B823-49E2-8B51-3C8ABF1259AB}" type="parTrans" cxnId="{39CB4283-7D2C-4B59-B521-7A24386D0D55}">
      <dgm:prSet/>
      <dgm:spPr/>
      <dgm:t>
        <a:bodyPr/>
        <a:lstStyle/>
        <a:p>
          <a:endParaRPr lang="es-EC" sz="6000"/>
        </a:p>
      </dgm:t>
    </dgm:pt>
    <dgm:pt modelId="{D7E7A0FB-606D-4E52-86F8-464ECB0916BB}" type="sibTrans" cxnId="{39CB4283-7D2C-4B59-B521-7A24386D0D55}">
      <dgm:prSet/>
      <dgm:spPr/>
      <dgm:t>
        <a:bodyPr/>
        <a:lstStyle/>
        <a:p>
          <a:endParaRPr lang="es-EC" sz="6000"/>
        </a:p>
      </dgm:t>
    </dgm:pt>
    <dgm:pt modelId="{8FC02523-543E-453C-9B02-D94D195C2DCF}">
      <dgm:prSet phldrT="[Texto]" custT="1"/>
      <dgm:spPr/>
      <dgm:t>
        <a:bodyPr/>
        <a:lstStyle/>
        <a:p>
          <a:r>
            <a:rPr lang="es-EC" sz="2000" dirty="0" smtClean="0"/>
            <a:t>Infraestructura</a:t>
          </a:r>
          <a:endParaRPr lang="es-EC" sz="2400" dirty="0"/>
        </a:p>
      </dgm:t>
    </dgm:pt>
    <dgm:pt modelId="{E3F4CAD9-C819-4333-B79E-C3E951D4B288}" type="parTrans" cxnId="{60F52DA1-C42D-4D88-A2A9-52DDCD8F3BB2}">
      <dgm:prSet/>
      <dgm:spPr/>
      <dgm:t>
        <a:bodyPr/>
        <a:lstStyle/>
        <a:p>
          <a:endParaRPr lang="es-EC" sz="6000"/>
        </a:p>
      </dgm:t>
    </dgm:pt>
    <dgm:pt modelId="{C787322D-DCFC-4E3B-BDF8-A72CA46AE31E}" type="sibTrans" cxnId="{60F52DA1-C42D-4D88-A2A9-52DDCD8F3BB2}">
      <dgm:prSet/>
      <dgm:spPr/>
      <dgm:t>
        <a:bodyPr/>
        <a:lstStyle/>
        <a:p>
          <a:endParaRPr lang="es-EC" sz="6000"/>
        </a:p>
      </dgm:t>
    </dgm:pt>
    <dgm:pt modelId="{C5ECA53A-DAD0-4CEA-8691-F9CFB9C4ED18}">
      <dgm:prSet phldrT="[Texto]" custT="1"/>
      <dgm:spPr/>
      <dgm:t>
        <a:bodyPr/>
        <a:lstStyle/>
        <a:p>
          <a:r>
            <a:rPr lang="es-ES" sz="1600" dirty="0" smtClean="0"/>
            <a:t>Control en la acumulación de residuos de materiales en sitios no previstos.</a:t>
          </a:r>
          <a:endParaRPr lang="es-EC" sz="1600" dirty="0"/>
        </a:p>
      </dgm:t>
    </dgm:pt>
    <dgm:pt modelId="{F4A6619F-7D51-40CB-91B8-2B92FE020648}" type="parTrans" cxnId="{7B96FAA2-F7FC-42F5-B64D-6AD830238F25}">
      <dgm:prSet/>
      <dgm:spPr/>
      <dgm:t>
        <a:bodyPr/>
        <a:lstStyle/>
        <a:p>
          <a:endParaRPr lang="es-EC"/>
        </a:p>
      </dgm:t>
    </dgm:pt>
    <dgm:pt modelId="{76257386-16A3-43E9-9148-DB4FC637CD87}" type="sibTrans" cxnId="{7B96FAA2-F7FC-42F5-B64D-6AD830238F25}">
      <dgm:prSet/>
      <dgm:spPr/>
      <dgm:t>
        <a:bodyPr/>
        <a:lstStyle/>
        <a:p>
          <a:endParaRPr lang="es-EC"/>
        </a:p>
      </dgm:t>
    </dgm:pt>
    <dgm:pt modelId="{0BF1AB08-E692-4359-956D-0F0BA11610CA}">
      <dgm:prSet phldrT="[Texto]" custT="1"/>
      <dgm:spPr/>
      <dgm:t>
        <a:bodyPr/>
        <a:lstStyle/>
        <a:p>
          <a:r>
            <a:rPr lang="es-ES" sz="1600" dirty="0" smtClean="0"/>
            <a:t>Mantenimiento y limpieza constantes de áreas con gran producción de escombros y residuos de la construcción.</a:t>
          </a:r>
          <a:endParaRPr lang="es-EC" sz="1600" dirty="0"/>
        </a:p>
      </dgm:t>
    </dgm:pt>
    <dgm:pt modelId="{3FCDAE2B-603C-4DF7-A78C-FA5FFEE35378}" type="parTrans" cxnId="{4FB61872-8CBE-4B22-B4E3-2B7C3FF1521E}">
      <dgm:prSet/>
      <dgm:spPr/>
      <dgm:t>
        <a:bodyPr/>
        <a:lstStyle/>
        <a:p>
          <a:endParaRPr lang="es-EC"/>
        </a:p>
      </dgm:t>
    </dgm:pt>
    <dgm:pt modelId="{15CBE22C-A02E-40CC-BBC3-3336B90BD311}" type="sibTrans" cxnId="{4FB61872-8CBE-4B22-B4E3-2B7C3FF1521E}">
      <dgm:prSet/>
      <dgm:spPr/>
      <dgm:t>
        <a:bodyPr/>
        <a:lstStyle/>
        <a:p>
          <a:endParaRPr lang="es-EC"/>
        </a:p>
      </dgm:t>
    </dgm:pt>
    <dgm:pt modelId="{1B0150FD-1455-48BF-87DD-9C4CEA99D26C}">
      <dgm:prSet phldrT="[Texto]" custT="1"/>
      <dgm:spPr/>
      <dgm:t>
        <a:bodyPr/>
        <a:lstStyle/>
        <a:p>
          <a:r>
            <a:rPr lang="es-ES" sz="1600" dirty="0" smtClean="0"/>
            <a:t>Identificar las rutas alternas en coordinación con las autoridades </a:t>
          </a:r>
          <a:endParaRPr lang="es-EC" sz="1600" dirty="0"/>
        </a:p>
      </dgm:t>
    </dgm:pt>
    <dgm:pt modelId="{B12601EB-4CBD-4758-A81F-FD2ECEF687C8}" type="parTrans" cxnId="{ECE2D64B-E804-4A18-9791-5FD08E14720C}">
      <dgm:prSet/>
      <dgm:spPr/>
      <dgm:t>
        <a:bodyPr/>
        <a:lstStyle/>
        <a:p>
          <a:endParaRPr lang="es-EC"/>
        </a:p>
      </dgm:t>
    </dgm:pt>
    <dgm:pt modelId="{0B3267F6-DD22-47CE-8C15-DA5332EA2856}" type="sibTrans" cxnId="{ECE2D64B-E804-4A18-9791-5FD08E14720C}">
      <dgm:prSet/>
      <dgm:spPr/>
      <dgm:t>
        <a:bodyPr/>
        <a:lstStyle/>
        <a:p>
          <a:endParaRPr lang="es-EC"/>
        </a:p>
      </dgm:t>
    </dgm:pt>
    <dgm:pt modelId="{56E1F1F5-517E-4AAB-94CC-76600799DAF3}">
      <dgm:prSet phldrT="[Texto]" custT="1"/>
      <dgm:spPr/>
      <dgm:t>
        <a:bodyPr/>
        <a:lstStyle/>
        <a:p>
          <a:r>
            <a:rPr lang="es-ES" sz="1600" dirty="0" smtClean="0"/>
            <a:t>En vías que deban cerrarse al tránsito, se utilizará un sistema de señalización y demarcación que minimice los riesgos para la comunidad</a:t>
          </a:r>
          <a:endParaRPr lang="es-EC" sz="1600" dirty="0"/>
        </a:p>
      </dgm:t>
    </dgm:pt>
    <dgm:pt modelId="{73F0E94C-0AF4-4420-870D-159E400B5328}" type="parTrans" cxnId="{8733AEE8-3D01-402C-A31F-3D74BC7F364A}">
      <dgm:prSet/>
      <dgm:spPr/>
      <dgm:t>
        <a:bodyPr/>
        <a:lstStyle/>
        <a:p>
          <a:endParaRPr lang="es-EC"/>
        </a:p>
      </dgm:t>
    </dgm:pt>
    <dgm:pt modelId="{9B41B6B0-0739-4F7E-B283-5946B3D60836}" type="sibTrans" cxnId="{8733AEE8-3D01-402C-A31F-3D74BC7F364A}">
      <dgm:prSet/>
      <dgm:spPr/>
      <dgm:t>
        <a:bodyPr/>
        <a:lstStyle/>
        <a:p>
          <a:endParaRPr lang="es-EC"/>
        </a:p>
      </dgm:t>
    </dgm:pt>
    <dgm:pt modelId="{FC32C62D-0D6C-45BF-B426-43C6FD6DF4F7}">
      <dgm:prSet phldrT="[Texto]" custT="1"/>
      <dgm:spPr/>
      <dgm:t>
        <a:bodyPr/>
        <a:lstStyle/>
        <a:p>
          <a:endParaRPr lang="es-EC" sz="2400" dirty="0"/>
        </a:p>
      </dgm:t>
    </dgm:pt>
    <dgm:pt modelId="{CA75B053-0C67-4113-A4D5-1E9F5F299F85}" type="parTrans" cxnId="{DFE7C157-54DA-441E-8C91-63A9E728CCFE}">
      <dgm:prSet/>
      <dgm:spPr/>
      <dgm:t>
        <a:bodyPr/>
        <a:lstStyle/>
        <a:p>
          <a:endParaRPr lang="es-EC"/>
        </a:p>
      </dgm:t>
    </dgm:pt>
    <dgm:pt modelId="{363D1BB8-CDB8-4996-A364-910130C143C5}" type="sibTrans" cxnId="{DFE7C157-54DA-441E-8C91-63A9E728CCFE}">
      <dgm:prSet/>
      <dgm:spPr/>
      <dgm:t>
        <a:bodyPr/>
        <a:lstStyle/>
        <a:p>
          <a:endParaRPr lang="es-EC"/>
        </a:p>
      </dgm:t>
    </dgm:pt>
    <dgm:pt modelId="{3674F751-F43F-4920-8195-0F17BD419AD2}">
      <dgm:prSet phldrT="[Texto]" custT="1"/>
      <dgm:spPr/>
      <dgm:t>
        <a:bodyPr/>
        <a:lstStyle/>
        <a:p>
          <a:r>
            <a:rPr lang="es-ES" sz="1600" dirty="0" smtClean="0"/>
            <a:t>Se deberá realizar el mejoramiento y señalización de vías alternas, de manera que la circulación provisional por elles sea segura.</a:t>
          </a:r>
          <a:endParaRPr lang="es-EC" sz="1600" dirty="0"/>
        </a:p>
      </dgm:t>
    </dgm:pt>
    <dgm:pt modelId="{53758A78-00BD-4BA9-AD00-912A2B720692}" type="parTrans" cxnId="{AB31049C-343B-4076-BB82-C1E8423E357C}">
      <dgm:prSet/>
      <dgm:spPr/>
      <dgm:t>
        <a:bodyPr/>
        <a:lstStyle/>
        <a:p>
          <a:endParaRPr lang="es-EC"/>
        </a:p>
      </dgm:t>
    </dgm:pt>
    <dgm:pt modelId="{01FFCD7C-1EFE-45C1-B69F-885C0931AE8B}" type="sibTrans" cxnId="{AB31049C-343B-4076-BB82-C1E8423E357C}">
      <dgm:prSet/>
      <dgm:spPr/>
      <dgm:t>
        <a:bodyPr/>
        <a:lstStyle/>
        <a:p>
          <a:endParaRPr lang="es-EC"/>
        </a:p>
      </dgm:t>
    </dgm:pt>
    <dgm:pt modelId="{9C5F0A4C-F888-4618-9997-6166BB439808}" type="pres">
      <dgm:prSet presAssocID="{3E854006-5C1D-482C-BFB9-12AC9967979B}" presName="Name0" presStyleCnt="0">
        <dgm:presLayoutVars>
          <dgm:dir/>
          <dgm:animLvl val="lvl"/>
          <dgm:resizeHandles/>
        </dgm:presLayoutVars>
      </dgm:prSet>
      <dgm:spPr/>
      <dgm:t>
        <a:bodyPr/>
        <a:lstStyle/>
        <a:p>
          <a:endParaRPr lang="es-EC"/>
        </a:p>
      </dgm:t>
    </dgm:pt>
    <dgm:pt modelId="{8663C8D3-B730-475B-B0E2-A645DFBEA51F}" type="pres">
      <dgm:prSet presAssocID="{1177BAC0-9616-4428-8D04-F5C3AEA1A70E}" presName="linNode" presStyleCnt="0"/>
      <dgm:spPr/>
    </dgm:pt>
    <dgm:pt modelId="{9088ECCC-021F-460F-B45A-5584346B61E4}" type="pres">
      <dgm:prSet presAssocID="{1177BAC0-9616-4428-8D04-F5C3AEA1A70E}" presName="parentShp" presStyleLbl="node1" presStyleIdx="0" presStyleCnt="2" custScaleX="45130" custScaleY="121981" custLinFactNeighborX="-622" custLinFactNeighborY="4317">
        <dgm:presLayoutVars>
          <dgm:bulletEnabled val="1"/>
        </dgm:presLayoutVars>
      </dgm:prSet>
      <dgm:spPr/>
      <dgm:t>
        <a:bodyPr/>
        <a:lstStyle/>
        <a:p>
          <a:endParaRPr lang="es-EC"/>
        </a:p>
      </dgm:t>
    </dgm:pt>
    <dgm:pt modelId="{2FB0E15F-2638-4E44-BA3E-E906CAACE2D9}" type="pres">
      <dgm:prSet presAssocID="{1177BAC0-9616-4428-8D04-F5C3AEA1A70E}" presName="childShp" presStyleLbl="bgAccFollowNode1" presStyleIdx="0" presStyleCnt="2" custScaleX="115152" custScaleY="196864">
        <dgm:presLayoutVars>
          <dgm:bulletEnabled val="1"/>
        </dgm:presLayoutVars>
      </dgm:prSet>
      <dgm:spPr/>
      <dgm:t>
        <a:bodyPr/>
        <a:lstStyle/>
        <a:p>
          <a:endParaRPr lang="es-EC"/>
        </a:p>
      </dgm:t>
    </dgm:pt>
    <dgm:pt modelId="{7E79D47F-120E-4896-BDD5-1046032969BC}" type="pres">
      <dgm:prSet presAssocID="{D7E7A0FB-606D-4E52-86F8-464ECB0916BB}" presName="spacing" presStyleCnt="0"/>
      <dgm:spPr/>
    </dgm:pt>
    <dgm:pt modelId="{C1F2452B-E119-455D-9A1D-CC8AAA601617}" type="pres">
      <dgm:prSet presAssocID="{8FC02523-543E-453C-9B02-D94D195C2DCF}" presName="linNode" presStyleCnt="0"/>
      <dgm:spPr/>
    </dgm:pt>
    <dgm:pt modelId="{AA19D5DC-4FF4-4B72-A7D9-C671184887AE}" type="pres">
      <dgm:prSet presAssocID="{8FC02523-543E-453C-9B02-D94D195C2DCF}" presName="parentShp" presStyleLbl="node1" presStyleIdx="1" presStyleCnt="2" custScaleX="51363" custScaleY="121981" custLinFactNeighborX="-622" custLinFactNeighborY="4317">
        <dgm:presLayoutVars>
          <dgm:bulletEnabled val="1"/>
        </dgm:presLayoutVars>
      </dgm:prSet>
      <dgm:spPr/>
      <dgm:t>
        <a:bodyPr/>
        <a:lstStyle/>
        <a:p>
          <a:endParaRPr lang="es-EC"/>
        </a:p>
      </dgm:t>
    </dgm:pt>
    <dgm:pt modelId="{F91D1003-57D4-4E50-A145-66B559DFBA54}" type="pres">
      <dgm:prSet presAssocID="{8FC02523-543E-453C-9B02-D94D195C2DCF}" presName="childShp" presStyleLbl="bgAccFollowNode1" presStyleIdx="1" presStyleCnt="2" custScaleX="115152" custScaleY="387036">
        <dgm:presLayoutVars>
          <dgm:bulletEnabled val="1"/>
        </dgm:presLayoutVars>
      </dgm:prSet>
      <dgm:spPr/>
      <dgm:t>
        <a:bodyPr/>
        <a:lstStyle/>
        <a:p>
          <a:endParaRPr lang="es-EC"/>
        </a:p>
      </dgm:t>
    </dgm:pt>
  </dgm:ptLst>
  <dgm:cxnLst>
    <dgm:cxn modelId="{E57F9041-2B6E-4F5F-B942-741D9289AF24}" type="presOf" srcId="{FC32C62D-0D6C-45BF-B426-43C6FD6DF4F7}" destId="{F91D1003-57D4-4E50-A145-66B559DFBA54}" srcOrd="0" destOrd="3" presId="urn:microsoft.com/office/officeart/2005/8/layout/vList6"/>
    <dgm:cxn modelId="{DFE7C157-54DA-441E-8C91-63A9E728CCFE}" srcId="{8FC02523-543E-453C-9B02-D94D195C2DCF}" destId="{FC32C62D-0D6C-45BF-B426-43C6FD6DF4F7}" srcOrd="3" destOrd="0" parTransId="{CA75B053-0C67-4113-A4D5-1E9F5F299F85}" sibTransId="{363D1BB8-CDB8-4996-A364-910130C143C5}"/>
    <dgm:cxn modelId="{9A010E92-2913-4984-A76F-67715F314A98}" type="presOf" srcId="{1177BAC0-9616-4428-8D04-F5C3AEA1A70E}" destId="{9088ECCC-021F-460F-B45A-5584346B61E4}" srcOrd="0" destOrd="0" presId="urn:microsoft.com/office/officeart/2005/8/layout/vList6"/>
    <dgm:cxn modelId="{AB31049C-343B-4076-BB82-C1E8423E357C}" srcId="{8FC02523-543E-453C-9B02-D94D195C2DCF}" destId="{3674F751-F43F-4920-8195-0F17BD419AD2}" srcOrd="2" destOrd="0" parTransId="{53758A78-00BD-4BA9-AD00-912A2B720692}" sibTransId="{01FFCD7C-1EFE-45C1-B69F-885C0931AE8B}"/>
    <dgm:cxn modelId="{7B96FAA2-F7FC-42F5-B64D-6AD830238F25}" srcId="{1177BAC0-9616-4428-8D04-F5C3AEA1A70E}" destId="{C5ECA53A-DAD0-4CEA-8691-F9CFB9C4ED18}" srcOrd="0" destOrd="0" parTransId="{F4A6619F-7D51-40CB-91B8-2B92FE020648}" sibTransId="{76257386-16A3-43E9-9148-DB4FC637CD87}"/>
    <dgm:cxn modelId="{39CB4283-7D2C-4B59-B521-7A24386D0D55}" srcId="{3E854006-5C1D-482C-BFB9-12AC9967979B}" destId="{1177BAC0-9616-4428-8D04-F5C3AEA1A70E}" srcOrd="0" destOrd="0" parTransId="{D3B80047-B823-49E2-8B51-3C8ABF1259AB}" sibTransId="{D7E7A0FB-606D-4E52-86F8-464ECB0916BB}"/>
    <dgm:cxn modelId="{5BE343E3-A72F-4CD0-A895-D0ECD7AB93E4}" type="presOf" srcId="{C5ECA53A-DAD0-4CEA-8691-F9CFB9C4ED18}" destId="{2FB0E15F-2638-4E44-BA3E-E906CAACE2D9}" srcOrd="0" destOrd="0" presId="urn:microsoft.com/office/officeart/2005/8/layout/vList6"/>
    <dgm:cxn modelId="{D90BF8B8-C48E-41E1-B5FD-0229C4613545}" type="presOf" srcId="{3E854006-5C1D-482C-BFB9-12AC9967979B}" destId="{9C5F0A4C-F888-4618-9997-6166BB439808}" srcOrd="0" destOrd="0" presId="urn:microsoft.com/office/officeart/2005/8/layout/vList6"/>
    <dgm:cxn modelId="{7955333D-FA5A-4870-BF99-503DFCA4943D}" type="presOf" srcId="{0BF1AB08-E692-4359-956D-0F0BA11610CA}" destId="{2FB0E15F-2638-4E44-BA3E-E906CAACE2D9}" srcOrd="0" destOrd="1" presId="urn:microsoft.com/office/officeart/2005/8/layout/vList6"/>
    <dgm:cxn modelId="{60F52DA1-C42D-4D88-A2A9-52DDCD8F3BB2}" srcId="{3E854006-5C1D-482C-BFB9-12AC9967979B}" destId="{8FC02523-543E-453C-9B02-D94D195C2DCF}" srcOrd="1" destOrd="0" parTransId="{E3F4CAD9-C819-4333-B79E-C3E951D4B288}" sibTransId="{C787322D-DCFC-4E3B-BDF8-A72CA46AE31E}"/>
    <dgm:cxn modelId="{DC43E27A-D061-4119-A3D6-18B9CD7E04B9}" type="presOf" srcId="{1B0150FD-1455-48BF-87DD-9C4CEA99D26C}" destId="{F91D1003-57D4-4E50-A145-66B559DFBA54}" srcOrd="0" destOrd="0" presId="urn:microsoft.com/office/officeart/2005/8/layout/vList6"/>
    <dgm:cxn modelId="{F62D0A49-FF5C-41EF-852B-BDA6BFDDEFD3}" type="presOf" srcId="{8FC02523-543E-453C-9B02-D94D195C2DCF}" destId="{AA19D5DC-4FF4-4B72-A7D9-C671184887AE}" srcOrd="0" destOrd="0" presId="urn:microsoft.com/office/officeart/2005/8/layout/vList6"/>
    <dgm:cxn modelId="{452AB126-930C-4655-87BB-458902961F4B}" type="presOf" srcId="{56E1F1F5-517E-4AAB-94CC-76600799DAF3}" destId="{F91D1003-57D4-4E50-A145-66B559DFBA54}" srcOrd="0" destOrd="1" presId="urn:microsoft.com/office/officeart/2005/8/layout/vList6"/>
    <dgm:cxn modelId="{4FB61872-8CBE-4B22-B4E3-2B7C3FF1521E}" srcId="{1177BAC0-9616-4428-8D04-F5C3AEA1A70E}" destId="{0BF1AB08-E692-4359-956D-0F0BA11610CA}" srcOrd="1" destOrd="0" parTransId="{3FCDAE2B-603C-4DF7-A78C-FA5FFEE35378}" sibTransId="{15CBE22C-A02E-40CC-BBC3-3336B90BD311}"/>
    <dgm:cxn modelId="{0D36A95A-4B7F-4F79-A323-8B675E07ACE9}" type="presOf" srcId="{3674F751-F43F-4920-8195-0F17BD419AD2}" destId="{F91D1003-57D4-4E50-A145-66B559DFBA54}" srcOrd="0" destOrd="2" presId="urn:microsoft.com/office/officeart/2005/8/layout/vList6"/>
    <dgm:cxn modelId="{ECE2D64B-E804-4A18-9791-5FD08E14720C}" srcId="{8FC02523-543E-453C-9B02-D94D195C2DCF}" destId="{1B0150FD-1455-48BF-87DD-9C4CEA99D26C}" srcOrd="0" destOrd="0" parTransId="{B12601EB-4CBD-4758-A81F-FD2ECEF687C8}" sibTransId="{0B3267F6-DD22-47CE-8C15-DA5332EA2856}"/>
    <dgm:cxn modelId="{8733AEE8-3D01-402C-A31F-3D74BC7F364A}" srcId="{8FC02523-543E-453C-9B02-D94D195C2DCF}" destId="{56E1F1F5-517E-4AAB-94CC-76600799DAF3}" srcOrd="1" destOrd="0" parTransId="{73F0E94C-0AF4-4420-870D-159E400B5328}" sibTransId="{9B41B6B0-0739-4F7E-B283-5946B3D60836}"/>
    <dgm:cxn modelId="{2C95CAC4-6B86-430C-967E-A2F3B68C5EA4}" type="presParOf" srcId="{9C5F0A4C-F888-4618-9997-6166BB439808}" destId="{8663C8D3-B730-475B-B0E2-A645DFBEA51F}" srcOrd="0" destOrd="0" presId="urn:microsoft.com/office/officeart/2005/8/layout/vList6"/>
    <dgm:cxn modelId="{377EE7EA-62FE-4CA0-9C18-F215B90F8F1C}" type="presParOf" srcId="{8663C8D3-B730-475B-B0E2-A645DFBEA51F}" destId="{9088ECCC-021F-460F-B45A-5584346B61E4}" srcOrd="0" destOrd="0" presId="urn:microsoft.com/office/officeart/2005/8/layout/vList6"/>
    <dgm:cxn modelId="{C15FB476-2064-4034-896D-C1CE7C835A39}" type="presParOf" srcId="{8663C8D3-B730-475B-B0E2-A645DFBEA51F}" destId="{2FB0E15F-2638-4E44-BA3E-E906CAACE2D9}" srcOrd="1" destOrd="0" presId="urn:microsoft.com/office/officeart/2005/8/layout/vList6"/>
    <dgm:cxn modelId="{6EEB333C-3799-45E6-B9A5-C85C66A7B551}" type="presParOf" srcId="{9C5F0A4C-F888-4618-9997-6166BB439808}" destId="{7E79D47F-120E-4896-BDD5-1046032969BC}" srcOrd="1" destOrd="0" presId="urn:microsoft.com/office/officeart/2005/8/layout/vList6"/>
    <dgm:cxn modelId="{9A42F236-365B-4F22-84F3-8C4A99676330}" type="presParOf" srcId="{9C5F0A4C-F888-4618-9997-6166BB439808}" destId="{C1F2452B-E119-455D-9A1D-CC8AAA601617}" srcOrd="2" destOrd="0" presId="urn:microsoft.com/office/officeart/2005/8/layout/vList6"/>
    <dgm:cxn modelId="{E1140083-648B-4198-AFFE-E5168821C3CD}" type="presParOf" srcId="{C1F2452B-E119-455D-9A1D-CC8AAA601617}" destId="{AA19D5DC-4FF4-4B72-A7D9-C671184887AE}" srcOrd="0" destOrd="0" presId="urn:microsoft.com/office/officeart/2005/8/layout/vList6"/>
    <dgm:cxn modelId="{B27DDF73-BDD1-47FA-8A3D-1C6FBCC64424}" type="presParOf" srcId="{C1F2452B-E119-455D-9A1D-CC8AAA601617}" destId="{F91D1003-57D4-4E50-A145-66B559DFBA5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4FCB6-0FAB-418E-856C-03D7214E261C}">
      <dsp:nvSpPr>
        <dsp:cNvPr id="0" name=""/>
        <dsp:cNvSpPr/>
      </dsp:nvSpPr>
      <dsp:spPr>
        <a:xfrm>
          <a:off x="5357" y="1551582"/>
          <a:ext cx="1601390" cy="960834"/>
        </a:xfrm>
        <a:prstGeom prst="roundRect">
          <a:avLst>
            <a:gd name="adj" fmla="val 10000"/>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Agricultura en pequeña escala</a:t>
          </a:r>
          <a:endParaRPr lang="es-EC" sz="1800" kern="1200" dirty="0"/>
        </a:p>
      </dsp:txBody>
      <dsp:txXfrm>
        <a:off x="33499" y="1579724"/>
        <a:ext cx="1545106" cy="904550"/>
      </dsp:txXfrm>
    </dsp:sp>
    <dsp:sp modelId="{2D6F351D-56DB-4E42-9518-0A3FE3C1A844}">
      <dsp:nvSpPr>
        <dsp:cNvPr id="0" name=""/>
        <dsp:cNvSpPr/>
      </dsp:nvSpPr>
      <dsp:spPr>
        <a:xfrm>
          <a:off x="1766887" y="1833427"/>
          <a:ext cx="339494" cy="397144"/>
        </a:xfrm>
        <a:prstGeom prst="rightArrow">
          <a:avLst>
            <a:gd name="adj1" fmla="val 60000"/>
            <a:gd name="adj2" fmla="val 50000"/>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766887" y="1912856"/>
        <a:ext cx="237646" cy="238286"/>
      </dsp:txXfrm>
    </dsp:sp>
    <dsp:sp modelId="{41B77EAC-7746-4D0E-AA8D-2665F56E9BDB}">
      <dsp:nvSpPr>
        <dsp:cNvPr id="0" name=""/>
        <dsp:cNvSpPr/>
      </dsp:nvSpPr>
      <dsp:spPr>
        <a:xfrm>
          <a:off x="2247304" y="1551582"/>
          <a:ext cx="1601390" cy="960834"/>
        </a:xfrm>
        <a:prstGeom prst="roundRect">
          <a:avLst>
            <a:gd name="adj" fmla="val 10000"/>
          </a:avLst>
        </a:prstGeom>
        <a:gradFill rotWithShape="0">
          <a:gsLst>
            <a:gs pos="0">
              <a:schemeClr val="accent5">
                <a:hueOff val="-4966938"/>
                <a:satOff val="19906"/>
                <a:lumOff val="4314"/>
                <a:alphaOff val="0"/>
                <a:shade val="63000"/>
                <a:satMod val="110000"/>
              </a:schemeClr>
            </a:gs>
            <a:gs pos="30000">
              <a:schemeClr val="accent5">
                <a:hueOff val="-4966938"/>
                <a:satOff val="19906"/>
                <a:lumOff val="4314"/>
                <a:alphaOff val="0"/>
                <a:shade val="90000"/>
                <a:satMod val="120000"/>
              </a:schemeClr>
            </a:gs>
            <a:gs pos="45000">
              <a:schemeClr val="accent5">
                <a:hueOff val="-4966938"/>
                <a:satOff val="19906"/>
                <a:lumOff val="4314"/>
                <a:alphaOff val="0"/>
                <a:shade val="100000"/>
                <a:satMod val="128000"/>
              </a:schemeClr>
            </a:gs>
            <a:gs pos="55000">
              <a:schemeClr val="accent5">
                <a:hueOff val="-4966938"/>
                <a:satOff val="19906"/>
                <a:lumOff val="4314"/>
                <a:alphaOff val="0"/>
                <a:shade val="100000"/>
                <a:satMod val="128000"/>
              </a:schemeClr>
            </a:gs>
            <a:gs pos="73000">
              <a:schemeClr val="accent5">
                <a:hueOff val="-4966938"/>
                <a:satOff val="19906"/>
                <a:lumOff val="4314"/>
                <a:alphaOff val="0"/>
                <a:shade val="90000"/>
                <a:satMod val="120000"/>
              </a:schemeClr>
            </a:gs>
            <a:gs pos="100000">
              <a:schemeClr val="accent5">
                <a:hueOff val="-4966938"/>
                <a:satOff val="19906"/>
                <a:lumOff val="4314"/>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Producción avícola</a:t>
          </a:r>
          <a:endParaRPr lang="es-EC" sz="1800" kern="1200" dirty="0"/>
        </a:p>
      </dsp:txBody>
      <dsp:txXfrm>
        <a:off x="2275446" y="1579724"/>
        <a:ext cx="1545106" cy="904550"/>
      </dsp:txXfrm>
    </dsp:sp>
    <dsp:sp modelId="{2DDD7AAD-16EA-489A-B0DE-67654D5277E1}">
      <dsp:nvSpPr>
        <dsp:cNvPr id="0" name=""/>
        <dsp:cNvSpPr/>
      </dsp:nvSpPr>
      <dsp:spPr>
        <a:xfrm>
          <a:off x="4008834" y="1833427"/>
          <a:ext cx="339494" cy="397144"/>
        </a:xfrm>
        <a:prstGeom prst="rightArrow">
          <a:avLst>
            <a:gd name="adj1" fmla="val 60000"/>
            <a:gd name="adj2" fmla="val 50000"/>
          </a:avLst>
        </a:prstGeom>
        <a:gradFill rotWithShape="0">
          <a:gsLst>
            <a:gs pos="0">
              <a:schemeClr val="accent5">
                <a:hueOff val="-9933876"/>
                <a:satOff val="39811"/>
                <a:lumOff val="8628"/>
                <a:alphaOff val="0"/>
                <a:shade val="63000"/>
                <a:satMod val="110000"/>
              </a:schemeClr>
            </a:gs>
            <a:gs pos="30000">
              <a:schemeClr val="accent5">
                <a:hueOff val="-9933876"/>
                <a:satOff val="39811"/>
                <a:lumOff val="8628"/>
                <a:alphaOff val="0"/>
                <a:shade val="90000"/>
                <a:satMod val="120000"/>
              </a:schemeClr>
            </a:gs>
            <a:gs pos="45000">
              <a:schemeClr val="accent5">
                <a:hueOff val="-9933876"/>
                <a:satOff val="39811"/>
                <a:lumOff val="8628"/>
                <a:alphaOff val="0"/>
                <a:shade val="100000"/>
                <a:satMod val="128000"/>
              </a:schemeClr>
            </a:gs>
            <a:gs pos="55000">
              <a:schemeClr val="accent5">
                <a:hueOff val="-9933876"/>
                <a:satOff val="39811"/>
                <a:lumOff val="8628"/>
                <a:alphaOff val="0"/>
                <a:shade val="100000"/>
                <a:satMod val="128000"/>
              </a:schemeClr>
            </a:gs>
            <a:gs pos="73000">
              <a:schemeClr val="accent5">
                <a:hueOff val="-9933876"/>
                <a:satOff val="39811"/>
                <a:lumOff val="8628"/>
                <a:alphaOff val="0"/>
                <a:shade val="90000"/>
                <a:satMod val="120000"/>
              </a:schemeClr>
            </a:gs>
            <a:gs pos="100000">
              <a:schemeClr val="accent5">
                <a:hueOff val="-9933876"/>
                <a:satOff val="39811"/>
                <a:lumOff val="8628"/>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008834" y="1912856"/>
        <a:ext cx="237646" cy="238286"/>
      </dsp:txXfrm>
    </dsp:sp>
    <dsp:sp modelId="{A52DF69F-F0E4-497C-8619-FA170CA603A4}">
      <dsp:nvSpPr>
        <dsp:cNvPr id="0" name=""/>
        <dsp:cNvSpPr/>
      </dsp:nvSpPr>
      <dsp:spPr>
        <a:xfrm>
          <a:off x="4489251" y="1551582"/>
          <a:ext cx="1601390" cy="960834"/>
        </a:xfrm>
        <a:prstGeom prst="roundRect">
          <a:avLst>
            <a:gd name="adj" fmla="val 10000"/>
          </a:avLst>
        </a:prstGeom>
        <a:gradFill rotWithShape="0">
          <a:gsLst>
            <a:gs pos="0">
              <a:schemeClr val="accent5">
                <a:hueOff val="-9933876"/>
                <a:satOff val="39811"/>
                <a:lumOff val="8628"/>
                <a:alphaOff val="0"/>
                <a:shade val="63000"/>
                <a:satMod val="110000"/>
              </a:schemeClr>
            </a:gs>
            <a:gs pos="30000">
              <a:schemeClr val="accent5">
                <a:hueOff val="-9933876"/>
                <a:satOff val="39811"/>
                <a:lumOff val="8628"/>
                <a:alphaOff val="0"/>
                <a:shade val="90000"/>
                <a:satMod val="120000"/>
              </a:schemeClr>
            </a:gs>
            <a:gs pos="45000">
              <a:schemeClr val="accent5">
                <a:hueOff val="-9933876"/>
                <a:satOff val="39811"/>
                <a:lumOff val="8628"/>
                <a:alphaOff val="0"/>
                <a:shade val="100000"/>
                <a:satMod val="128000"/>
              </a:schemeClr>
            </a:gs>
            <a:gs pos="55000">
              <a:schemeClr val="accent5">
                <a:hueOff val="-9933876"/>
                <a:satOff val="39811"/>
                <a:lumOff val="8628"/>
                <a:alphaOff val="0"/>
                <a:shade val="100000"/>
                <a:satMod val="128000"/>
              </a:schemeClr>
            </a:gs>
            <a:gs pos="73000">
              <a:schemeClr val="accent5">
                <a:hueOff val="-9933876"/>
                <a:satOff val="39811"/>
                <a:lumOff val="8628"/>
                <a:alphaOff val="0"/>
                <a:shade val="90000"/>
                <a:satMod val="120000"/>
              </a:schemeClr>
            </a:gs>
            <a:gs pos="100000">
              <a:schemeClr val="accent5">
                <a:hueOff val="-9933876"/>
                <a:satOff val="39811"/>
                <a:lumOff val="8628"/>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Producción de flores</a:t>
          </a:r>
          <a:endParaRPr lang="es-EC" sz="1800" kern="1200" dirty="0"/>
        </a:p>
      </dsp:txBody>
      <dsp:txXfrm>
        <a:off x="4517393" y="1579724"/>
        <a:ext cx="1545106" cy="9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459A5-870E-4AAE-8925-0127ADCD260E}">
      <dsp:nvSpPr>
        <dsp:cNvPr id="0" name=""/>
        <dsp:cNvSpPr/>
      </dsp:nvSpPr>
      <dsp:spPr>
        <a:xfrm>
          <a:off x="2291270" y="1522267"/>
          <a:ext cx="1006140" cy="1006140"/>
        </a:xfrm>
        <a:prstGeom prst="roundRect">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s-EC" sz="1700" kern="1200" dirty="0" smtClean="0"/>
            <a:t>IMPACTO</a:t>
          </a:r>
          <a:endParaRPr lang="es-EC" sz="1700" kern="1200" dirty="0"/>
        </a:p>
      </dsp:txBody>
      <dsp:txXfrm>
        <a:off x="2340386" y="1571383"/>
        <a:ext cx="907908" cy="907908"/>
      </dsp:txXfrm>
    </dsp:sp>
    <dsp:sp modelId="{E5B7AB3F-E514-48BE-98C7-5AF4EC06D1FC}">
      <dsp:nvSpPr>
        <dsp:cNvPr id="0" name=""/>
        <dsp:cNvSpPr/>
      </dsp:nvSpPr>
      <dsp:spPr>
        <a:xfrm rot="16200000">
          <a:off x="2640278" y="1368205"/>
          <a:ext cx="308124" cy="0"/>
        </a:xfrm>
        <a:custGeom>
          <a:avLst/>
          <a:gdLst/>
          <a:ahLst/>
          <a:cxnLst/>
          <a:rect l="0" t="0" r="0" b="0"/>
          <a:pathLst>
            <a:path>
              <a:moveTo>
                <a:pt x="0" y="0"/>
              </a:moveTo>
              <a:lnTo>
                <a:pt x="308124" y="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2AB2C-B005-46E2-868F-D99093AABCCB}">
      <dsp:nvSpPr>
        <dsp:cNvPr id="0" name=""/>
        <dsp:cNvSpPr/>
      </dsp:nvSpPr>
      <dsp:spPr>
        <a:xfrm>
          <a:off x="2121827" y="504273"/>
          <a:ext cx="1345026" cy="709869"/>
        </a:xfrm>
        <a:prstGeom prst="roundRect">
          <a:avLst/>
        </a:prstGeom>
        <a:gradFill rotWithShape="0">
          <a:gsLst>
            <a:gs pos="0">
              <a:schemeClr val="accent5">
                <a:hueOff val="-3311292"/>
                <a:satOff val="13270"/>
                <a:lumOff val="2876"/>
                <a:alphaOff val="0"/>
                <a:shade val="63000"/>
                <a:satMod val="110000"/>
              </a:schemeClr>
            </a:gs>
            <a:gs pos="30000">
              <a:schemeClr val="accent5">
                <a:hueOff val="-3311292"/>
                <a:satOff val="13270"/>
                <a:lumOff val="2876"/>
                <a:alphaOff val="0"/>
                <a:shade val="90000"/>
                <a:satMod val="120000"/>
              </a:schemeClr>
            </a:gs>
            <a:gs pos="45000">
              <a:schemeClr val="accent5">
                <a:hueOff val="-3311292"/>
                <a:satOff val="13270"/>
                <a:lumOff val="2876"/>
                <a:alphaOff val="0"/>
                <a:shade val="100000"/>
                <a:satMod val="128000"/>
              </a:schemeClr>
            </a:gs>
            <a:gs pos="55000">
              <a:schemeClr val="accent5">
                <a:hueOff val="-3311292"/>
                <a:satOff val="13270"/>
                <a:lumOff val="2876"/>
                <a:alphaOff val="0"/>
                <a:shade val="100000"/>
                <a:satMod val="128000"/>
              </a:schemeClr>
            </a:gs>
            <a:gs pos="73000">
              <a:schemeClr val="accent5">
                <a:hueOff val="-3311292"/>
                <a:satOff val="13270"/>
                <a:lumOff val="2876"/>
                <a:alphaOff val="0"/>
                <a:shade val="90000"/>
                <a:satMod val="120000"/>
              </a:schemeClr>
            </a:gs>
            <a:gs pos="100000">
              <a:schemeClr val="accent5">
                <a:hueOff val="-3311292"/>
                <a:satOff val="13270"/>
                <a:lumOff val="2876"/>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C" sz="1800" kern="1200" dirty="0" smtClean="0"/>
            <a:t>MATRIZ DE LEOPOLD</a:t>
          </a:r>
          <a:endParaRPr lang="es-EC" sz="1800" kern="1200" dirty="0"/>
        </a:p>
      </dsp:txBody>
      <dsp:txXfrm>
        <a:off x="2156480" y="538926"/>
        <a:ext cx="1275720" cy="640563"/>
      </dsp:txXfrm>
    </dsp:sp>
    <dsp:sp modelId="{22CA61E9-4FB3-4ABD-B0E6-E9C6C2180088}">
      <dsp:nvSpPr>
        <dsp:cNvPr id="0" name=""/>
        <dsp:cNvSpPr/>
      </dsp:nvSpPr>
      <dsp:spPr>
        <a:xfrm rot="426715">
          <a:off x="3295700" y="2115642"/>
          <a:ext cx="444838" cy="0"/>
        </a:xfrm>
        <a:custGeom>
          <a:avLst/>
          <a:gdLst/>
          <a:ahLst/>
          <a:cxnLst/>
          <a:rect l="0" t="0" r="0" b="0"/>
          <a:pathLst>
            <a:path>
              <a:moveTo>
                <a:pt x="0" y="0"/>
              </a:moveTo>
              <a:lnTo>
                <a:pt x="444838" y="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1B72F-53AE-4245-A0C1-A85D2178C5DE}">
      <dsp:nvSpPr>
        <dsp:cNvPr id="0" name=""/>
        <dsp:cNvSpPr/>
      </dsp:nvSpPr>
      <dsp:spPr>
        <a:xfrm>
          <a:off x="3738827" y="1872215"/>
          <a:ext cx="1796373" cy="766056"/>
        </a:xfrm>
        <a:prstGeom prst="roundRect">
          <a:avLst/>
        </a:prstGeom>
        <a:gradFill rotWithShape="0">
          <a:gsLst>
            <a:gs pos="0">
              <a:schemeClr val="accent5">
                <a:hueOff val="-6622584"/>
                <a:satOff val="26541"/>
                <a:lumOff val="5752"/>
                <a:alphaOff val="0"/>
                <a:shade val="63000"/>
                <a:satMod val="110000"/>
              </a:schemeClr>
            </a:gs>
            <a:gs pos="30000">
              <a:schemeClr val="accent5">
                <a:hueOff val="-6622584"/>
                <a:satOff val="26541"/>
                <a:lumOff val="5752"/>
                <a:alphaOff val="0"/>
                <a:shade val="90000"/>
                <a:satMod val="120000"/>
              </a:schemeClr>
            </a:gs>
            <a:gs pos="45000">
              <a:schemeClr val="accent5">
                <a:hueOff val="-6622584"/>
                <a:satOff val="26541"/>
                <a:lumOff val="5752"/>
                <a:alphaOff val="0"/>
                <a:shade val="100000"/>
                <a:satMod val="128000"/>
              </a:schemeClr>
            </a:gs>
            <a:gs pos="55000">
              <a:schemeClr val="accent5">
                <a:hueOff val="-6622584"/>
                <a:satOff val="26541"/>
                <a:lumOff val="5752"/>
                <a:alphaOff val="0"/>
                <a:shade val="100000"/>
                <a:satMod val="128000"/>
              </a:schemeClr>
            </a:gs>
            <a:gs pos="73000">
              <a:schemeClr val="accent5">
                <a:hueOff val="-6622584"/>
                <a:satOff val="26541"/>
                <a:lumOff val="5752"/>
                <a:alphaOff val="0"/>
                <a:shade val="90000"/>
                <a:satMod val="120000"/>
              </a:schemeClr>
            </a:gs>
            <a:gs pos="100000">
              <a:schemeClr val="accent5">
                <a:hueOff val="-6622584"/>
                <a:satOff val="26541"/>
                <a:lumOff val="5752"/>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t>ACCIONES DEL PROYECTO</a:t>
          </a:r>
          <a:endParaRPr lang="es-EC" sz="2000" kern="1200" dirty="0"/>
        </a:p>
      </dsp:txBody>
      <dsp:txXfrm>
        <a:off x="3776223" y="1909611"/>
        <a:ext cx="1721581" cy="691264"/>
      </dsp:txXfrm>
    </dsp:sp>
    <dsp:sp modelId="{FFF91F79-E05F-4F43-A697-5DA76F1350D1}">
      <dsp:nvSpPr>
        <dsp:cNvPr id="0" name=""/>
        <dsp:cNvSpPr/>
      </dsp:nvSpPr>
      <dsp:spPr>
        <a:xfrm rot="10413936">
          <a:off x="1919358" y="2102977"/>
          <a:ext cx="373087" cy="0"/>
        </a:xfrm>
        <a:custGeom>
          <a:avLst/>
          <a:gdLst/>
          <a:ahLst/>
          <a:cxnLst/>
          <a:rect l="0" t="0" r="0" b="0"/>
          <a:pathLst>
            <a:path>
              <a:moveTo>
                <a:pt x="0" y="0"/>
              </a:moveTo>
              <a:lnTo>
                <a:pt x="373087" y="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EE6D8-2F96-47CD-AA51-D2D9A3BE554D}">
      <dsp:nvSpPr>
        <dsp:cNvPr id="0" name=""/>
        <dsp:cNvSpPr/>
      </dsp:nvSpPr>
      <dsp:spPr>
        <a:xfrm>
          <a:off x="17198" y="1800199"/>
          <a:ext cx="1903335" cy="862017"/>
        </a:xfrm>
        <a:prstGeom prst="roundRect">
          <a:avLst/>
        </a:prstGeom>
        <a:gradFill rotWithShape="0">
          <a:gsLst>
            <a:gs pos="0">
              <a:schemeClr val="accent5">
                <a:hueOff val="-9933876"/>
                <a:satOff val="39811"/>
                <a:lumOff val="8628"/>
                <a:alphaOff val="0"/>
                <a:shade val="63000"/>
                <a:satMod val="110000"/>
              </a:schemeClr>
            </a:gs>
            <a:gs pos="30000">
              <a:schemeClr val="accent5">
                <a:hueOff val="-9933876"/>
                <a:satOff val="39811"/>
                <a:lumOff val="8628"/>
                <a:alphaOff val="0"/>
                <a:shade val="90000"/>
                <a:satMod val="120000"/>
              </a:schemeClr>
            </a:gs>
            <a:gs pos="45000">
              <a:schemeClr val="accent5">
                <a:hueOff val="-9933876"/>
                <a:satOff val="39811"/>
                <a:lumOff val="8628"/>
                <a:alphaOff val="0"/>
                <a:shade val="100000"/>
                <a:satMod val="128000"/>
              </a:schemeClr>
            </a:gs>
            <a:gs pos="55000">
              <a:schemeClr val="accent5">
                <a:hueOff val="-9933876"/>
                <a:satOff val="39811"/>
                <a:lumOff val="8628"/>
                <a:alphaOff val="0"/>
                <a:shade val="100000"/>
                <a:satMod val="128000"/>
              </a:schemeClr>
            </a:gs>
            <a:gs pos="73000">
              <a:schemeClr val="accent5">
                <a:hueOff val="-9933876"/>
                <a:satOff val="39811"/>
                <a:lumOff val="8628"/>
                <a:alphaOff val="0"/>
                <a:shade val="90000"/>
                <a:satMod val="120000"/>
              </a:schemeClr>
            </a:gs>
            <a:gs pos="100000">
              <a:schemeClr val="accent5">
                <a:hueOff val="-9933876"/>
                <a:satOff val="39811"/>
                <a:lumOff val="8628"/>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t>FACTORES AMBIENTALES</a:t>
          </a:r>
          <a:endParaRPr lang="es-EC" sz="2000" kern="1200" dirty="0"/>
        </a:p>
      </dsp:txBody>
      <dsp:txXfrm>
        <a:off x="59278" y="1842279"/>
        <a:ext cx="1819175" cy="777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BD259-6FC7-4E4F-962E-CB810B64F200}">
      <dsp:nvSpPr>
        <dsp:cNvPr id="0" name=""/>
        <dsp:cNvSpPr/>
      </dsp:nvSpPr>
      <dsp:spPr>
        <a:xfrm>
          <a:off x="-51309" y="235133"/>
          <a:ext cx="4709323" cy="4709323"/>
        </a:xfrm>
        <a:prstGeom prst="pie">
          <a:avLst>
            <a:gd name="adj1" fmla="val 5400000"/>
            <a:gd name="adj2" fmla="val 16200000"/>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73E36B-3CE6-4405-A0CB-BBFBB635665C}">
      <dsp:nvSpPr>
        <dsp:cNvPr id="0" name=""/>
        <dsp:cNvSpPr/>
      </dsp:nvSpPr>
      <dsp:spPr>
        <a:xfrm>
          <a:off x="2303352" y="235133"/>
          <a:ext cx="5494210" cy="4709323"/>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FASE DE CONSTRUCCIÓN</a:t>
          </a:r>
          <a:endParaRPr lang="es-EC" sz="2000" b="1" kern="1200" dirty="0">
            <a:effectLst>
              <a:outerShdw blurRad="38100" dist="38100" dir="2700000" algn="tl">
                <a:srgbClr val="000000">
                  <a:alpha val="43137"/>
                </a:srgbClr>
              </a:outerShdw>
            </a:effectLst>
          </a:endParaRPr>
        </a:p>
      </dsp:txBody>
      <dsp:txXfrm>
        <a:off x="2303352" y="235133"/>
        <a:ext cx="2747105" cy="2236928"/>
      </dsp:txXfrm>
    </dsp:sp>
    <dsp:sp modelId="{2C957989-6889-408A-ACB1-DC2A4CAF6580}">
      <dsp:nvSpPr>
        <dsp:cNvPr id="0" name=""/>
        <dsp:cNvSpPr/>
      </dsp:nvSpPr>
      <dsp:spPr>
        <a:xfrm>
          <a:off x="1184888" y="2472062"/>
          <a:ext cx="2236928" cy="2236928"/>
        </a:xfrm>
        <a:prstGeom prst="pie">
          <a:avLst>
            <a:gd name="adj1" fmla="val 5400000"/>
            <a:gd name="adj2" fmla="val 16200000"/>
          </a:avLst>
        </a:prstGeom>
        <a:gradFill rotWithShape="0">
          <a:gsLst>
            <a:gs pos="0">
              <a:schemeClr val="accent5">
                <a:hueOff val="-9933876"/>
                <a:satOff val="39811"/>
                <a:lumOff val="8628"/>
                <a:alphaOff val="0"/>
                <a:shade val="63000"/>
                <a:satMod val="110000"/>
              </a:schemeClr>
            </a:gs>
            <a:gs pos="30000">
              <a:schemeClr val="accent5">
                <a:hueOff val="-9933876"/>
                <a:satOff val="39811"/>
                <a:lumOff val="8628"/>
                <a:alphaOff val="0"/>
                <a:shade val="90000"/>
                <a:satMod val="120000"/>
              </a:schemeClr>
            </a:gs>
            <a:gs pos="45000">
              <a:schemeClr val="accent5">
                <a:hueOff val="-9933876"/>
                <a:satOff val="39811"/>
                <a:lumOff val="8628"/>
                <a:alphaOff val="0"/>
                <a:shade val="100000"/>
                <a:satMod val="128000"/>
              </a:schemeClr>
            </a:gs>
            <a:gs pos="55000">
              <a:schemeClr val="accent5">
                <a:hueOff val="-9933876"/>
                <a:satOff val="39811"/>
                <a:lumOff val="8628"/>
                <a:alphaOff val="0"/>
                <a:shade val="100000"/>
                <a:satMod val="128000"/>
              </a:schemeClr>
            </a:gs>
            <a:gs pos="73000">
              <a:schemeClr val="accent5">
                <a:hueOff val="-9933876"/>
                <a:satOff val="39811"/>
                <a:lumOff val="8628"/>
                <a:alphaOff val="0"/>
                <a:shade val="90000"/>
                <a:satMod val="120000"/>
              </a:schemeClr>
            </a:gs>
            <a:gs pos="100000">
              <a:schemeClr val="accent5">
                <a:hueOff val="-9933876"/>
                <a:satOff val="39811"/>
                <a:lumOff val="8628"/>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77C558C-24AA-4129-A95F-4EF7A95F7FEB}">
      <dsp:nvSpPr>
        <dsp:cNvPr id="0" name=""/>
        <dsp:cNvSpPr/>
      </dsp:nvSpPr>
      <dsp:spPr>
        <a:xfrm>
          <a:off x="2303352" y="2472062"/>
          <a:ext cx="5494210" cy="2236928"/>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50800" dist="41909"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FASE DE OPERACIÓN Y MANTENIMIENTO</a:t>
          </a:r>
          <a:endParaRPr lang="es-EC" sz="2000" b="1" kern="1200" dirty="0">
            <a:effectLst>
              <a:outerShdw blurRad="38100" dist="38100" dir="2700000" algn="tl">
                <a:srgbClr val="000000">
                  <a:alpha val="43137"/>
                </a:srgbClr>
              </a:outerShdw>
            </a:effectLst>
          </a:endParaRPr>
        </a:p>
      </dsp:txBody>
      <dsp:txXfrm>
        <a:off x="2303352" y="2472062"/>
        <a:ext cx="2747105" cy="2236928"/>
      </dsp:txXfrm>
    </dsp:sp>
    <dsp:sp modelId="{125DB3B3-CAE3-48EC-82F4-586B3B7BE064}">
      <dsp:nvSpPr>
        <dsp:cNvPr id="0" name=""/>
        <dsp:cNvSpPr/>
      </dsp:nvSpPr>
      <dsp:spPr>
        <a:xfrm>
          <a:off x="4947839" y="235133"/>
          <a:ext cx="2952341" cy="2236928"/>
        </a:xfrm>
        <a:prstGeom prst="rect">
          <a:avLst/>
        </a:prstGeom>
        <a:noFill/>
        <a:ln w="9525" cap="flat" cmpd="sng" algn="ctr">
          <a:noFill/>
          <a:prstDash val="solid"/>
        </a:ln>
        <a:effectLst>
          <a:outerShdw blurRad="50800" dist="41909" dir="5400000" rotWithShape="0">
            <a:srgbClr val="000000">
              <a:alpha val="40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Movimiento de tierras</a:t>
          </a:r>
          <a:endParaRPr lang="es-EC" sz="1600" kern="1200" dirty="0"/>
        </a:p>
        <a:p>
          <a:pPr marL="171450" lvl="1" indent="-171450" algn="just" defTabSz="711200">
            <a:lnSpc>
              <a:spcPct val="90000"/>
            </a:lnSpc>
            <a:spcBef>
              <a:spcPct val="0"/>
            </a:spcBef>
            <a:spcAft>
              <a:spcPct val="15000"/>
            </a:spcAft>
            <a:buChar char="••"/>
          </a:pPr>
          <a:r>
            <a:rPr lang="es-EC" sz="1600" kern="1200" dirty="0" smtClean="0"/>
            <a:t>Preparación de materiales</a:t>
          </a:r>
          <a:endParaRPr lang="es-EC" sz="1600" kern="1200" dirty="0"/>
        </a:p>
        <a:p>
          <a:pPr marL="171450" lvl="1" indent="-171450" algn="just" defTabSz="711200">
            <a:lnSpc>
              <a:spcPct val="90000"/>
            </a:lnSpc>
            <a:spcBef>
              <a:spcPct val="0"/>
            </a:spcBef>
            <a:spcAft>
              <a:spcPct val="15000"/>
            </a:spcAft>
            <a:buChar char="••"/>
          </a:pPr>
          <a:r>
            <a:rPr lang="es-EC" sz="1600" kern="1200" dirty="0" smtClean="0"/>
            <a:t>Movimiento de maquinaria</a:t>
          </a:r>
          <a:endParaRPr lang="es-EC" sz="1600" kern="1200" dirty="0"/>
        </a:p>
        <a:p>
          <a:pPr marL="171450" lvl="1" indent="-171450" algn="just" defTabSz="711200">
            <a:lnSpc>
              <a:spcPct val="90000"/>
            </a:lnSpc>
            <a:spcBef>
              <a:spcPct val="0"/>
            </a:spcBef>
            <a:spcAft>
              <a:spcPct val="15000"/>
            </a:spcAft>
            <a:buChar char="••"/>
          </a:pPr>
          <a:r>
            <a:rPr lang="es-EC" sz="1600" kern="1200" dirty="0" smtClean="0"/>
            <a:t>Construcción del sistema</a:t>
          </a:r>
          <a:endParaRPr lang="es-EC" sz="1600" kern="1200" dirty="0"/>
        </a:p>
        <a:p>
          <a:pPr marL="171450" lvl="1" indent="-171450" algn="just" defTabSz="711200">
            <a:lnSpc>
              <a:spcPct val="90000"/>
            </a:lnSpc>
            <a:spcBef>
              <a:spcPct val="0"/>
            </a:spcBef>
            <a:spcAft>
              <a:spcPct val="15000"/>
            </a:spcAft>
            <a:buChar char="••"/>
          </a:pPr>
          <a:r>
            <a:rPr lang="es-EC" sz="1600" kern="1200" dirty="0" smtClean="0"/>
            <a:t>Relleno y compactación de zanjas</a:t>
          </a:r>
          <a:endParaRPr lang="es-EC" sz="1600" kern="1200" dirty="0"/>
        </a:p>
        <a:p>
          <a:pPr marL="171450" lvl="1" indent="-171450" algn="just" defTabSz="711200">
            <a:lnSpc>
              <a:spcPct val="90000"/>
            </a:lnSpc>
            <a:spcBef>
              <a:spcPct val="0"/>
            </a:spcBef>
            <a:spcAft>
              <a:spcPct val="15000"/>
            </a:spcAft>
            <a:buChar char="••"/>
          </a:pPr>
          <a:r>
            <a:rPr lang="es-EC" sz="1600" kern="1200" dirty="0" smtClean="0"/>
            <a:t>Señalización de los trabajos</a:t>
          </a:r>
          <a:endParaRPr lang="es-EC" sz="1600" kern="1200" dirty="0"/>
        </a:p>
        <a:p>
          <a:pPr marL="171450" lvl="1" indent="-171450" algn="just" defTabSz="711200">
            <a:lnSpc>
              <a:spcPct val="90000"/>
            </a:lnSpc>
            <a:spcBef>
              <a:spcPct val="0"/>
            </a:spcBef>
            <a:spcAft>
              <a:spcPct val="15000"/>
            </a:spcAft>
            <a:buChar char="••"/>
          </a:pPr>
          <a:r>
            <a:rPr lang="es-EC" sz="1600" kern="1200" dirty="0" smtClean="0"/>
            <a:t>Depósito de materiales</a:t>
          </a:r>
          <a:endParaRPr lang="es-EC" sz="1600" kern="1200" dirty="0"/>
        </a:p>
      </dsp:txBody>
      <dsp:txXfrm>
        <a:off x="4947839" y="235133"/>
        <a:ext cx="2952341" cy="2236928"/>
      </dsp:txXfrm>
    </dsp:sp>
    <dsp:sp modelId="{95C998C4-CA76-48A9-84F8-468A17C5480C}">
      <dsp:nvSpPr>
        <dsp:cNvPr id="0" name=""/>
        <dsp:cNvSpPr/>
      </dsp:nvSpPr>
      <dsp:spPr>
        <a:xfrm>
          <a:off x="4989252" y="2472062"/>
          <a:ext cx="2869516" cy="2236928"/>
        </a:xfrm>
        <a:prstGeom prst="rect">
          <a:avLst/>
        </a:prstGeom>
        <a:noFill/>
        <a:ln w="9525" cap="flat" cmpd="sng" algn="ctr">
          <a:noFill/>
          <a:prstDash val="solid"/>
        </a:ln>
        <a:effectLst>
          <a:outerShdw blurRad="50800" dist="41909" dir="5400000" rotWithShape="0">
            <a:srgbClr val="000000">
              <a:alpha val="40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Control de la contaminación ambiental</a:t>
          </a:r>
          <a:endParaRPr lang="es-EC" sz="1600" kern="1200" dirty="0"/>
        </a:p>
        <a:p>
          <a:pPr marL="171450" lvl="1" indent="-171450" algn="just" defTabSz="711200">
            <a:lnSpc>
              <a:spcPct val="90000"/>
            </a:lnSpc>
            <a:spcBef>
              <a:spcPct val="0"/>
            </a:spcBef>
            <a:spcAft>
              <a:spcPct val="15000"/>
            </a:spcAft>
            <a:buChar char="••"/>
          </a:pPr>
          <a:r>
            <a:rPr lang="es-EC" sz="1600" kern="1200" dirty="0" smtClean="0"/>
            <a:t>Mantenimiento del sistema de tratamiento y de la red de alcantarillado</a:t>
          </a:r>
          <a:endParaRPr lang="es-EC" sz="1600" kern="1200" dirty="0"/>
        </a:p>
        <a:p>
          <a:pPr marL="171450" lvl="1" indent="-171450" algn="just" defTabSz="711200">
            <a:lnSpc>
              <a:spcPct val="90000"/>
            </a:lnSpc>
            <a:spcBef>
              <a:spcPct val="0"/>
            </a:spcBef>
            <a:spcAft>
              <a:spcPct val="15000"/>
            </a:spcAft>
            <a:buChar char="••"/>
          </a:pPr>
          <a:r>
            <a:rPr lang="es-EC" sz="1600" kern="1200" dirty="0" smtClean="0"/>
            <a:t>Nivel de vida de la población</a:t>
          </a:r>
          <a:endParaRPr lang="es-EC" sz="1600" kern="1200" dirty="0"/>
        </a:p>
      </dsp:txBody>
      <dsp:txXfrm>
        <a:off x="4989252" y="2472062"/>
        <a:ext cx="2869516" cy="2236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F9B94-600A-4090-96CB-3FB727C06CC0}">
      <dsp:nvSpPr>
        <dsp:cNvPr id="0" name=""/>
        <dsp:cNvSpPr/>
      </dsp:nvSpPr>
      <dsp:spPr>
        <a:xfrm rot="5400000">
          <a:off x="854470" y="1346465"/>
          <a:ext cx="1190832" cy="1355720"/>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DF64C3AD-C095-4244-A3E0-D0F616467278}">
      <dsp:nvSpPr>
        <dsp:cNvPr id="0" name=""/>
        <dsp:cNvSpPr/>
      </dsp:nvSpPr>
      <dsp:spPr>
        <a:xfrm>
          <a:off x="538972" y="26403"/>
          <a:ext cx="2004660" cy="1403197"/>
        </a:xfrm>
        <a:prstGeom prst="roundRect">
          <a:avLst>
            <a:gd name="adj" fmla="val 16670"/>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smtClean="0"/>
            <a:t>Identificación</a:t>
          </a:r>
          <a:endParaRPr lang="es-EC" sz="2400" kern="1200" dirty="0"/>
        </a:p>
      </dsp:txBody>
      <dsp:txXfrm>
        <a:off x="607483" y="94914"/>
        <a:ext cx="1867638" cy="1266175"/>
      </dsp:txXfrm>
    </dsp:sp>
    <dsp:sp modelId="{55EA10D4-5B8D-46A9-A6A6-2C85E0FA846F}">
      <dsp:nvSpPr>
        <dsp:cNvPr id="0" name=""/>
        <dsp:cNvSpPr/>
      </dsp:nvSpPr>
      <dsp:spPr>
        <a:xfrm>
          <a:off x="2543632" y="160230"/>
          <a:ext cx="1457999" cy="113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smtClean="0"/>
            <a:t>Positivo</a:t>
          </a:r>
          <a:endParaRPr lang="es-EC" sz="1800" kern="1200" dirty="0"/>
        </a:p>
        <a:p>
          <a:pPr marL="171450" lvl="1" indent="-171450" algn="l" defTabSz="800100">
            <a:lnSpc>
              <a:spcPct val="90000"/>
            </a:lnSpc>
            <a:spcBef>
              <a:spcPct val="0"/>
            </a:spcBef>
            <a:spcAft>
              <a:spcPct val="15000"/>
            </a:spcAft>
            <a:buChar char="••"/>
          </a:pPr>
          <a:r>
            <a:rPr lang="es-EC" sz="1800" kern="1200" smtClean="0"/>
            <a:t>Negativo</a:t>
          </a:r>
          <a:endParaRPr lang="es-EC" sz="1800" kern="1200" dirty="0"/>
        </a:p>
      </dsp:txBody>
      <dsp:txXfrm>
        <a:off x="2543632" y="160230"/>
        <a:ext cx="1457999" cy="1134126"/>
      </dsp:txXfrm>
    </dsp:sp>
    <dsp:sp modelId="{35CA4176-A51B-4799-A370-8AC3E8E3ED2B}">
      <dsp:nvSpPr>
        <dsp:cNvPr id="0" name=""/>
        <dsp:cNvSpPr/>
      </dsp:nvSpPr>
      <dsp:spPr>
        <a:xfrm rot="5400000">
          <a:off x="2588554" y="2922718"/>
          <a:ext cx="1190832" cy="1355720"/>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340FBD51-D6EF-4642-812B-43C28E42FAB7}">
      <dsp:nvSpPr>
        <dsp:cNvPr id="0" name=""/>
        <dsp:cNvSpPr/>
      </dsp:nvSpPr>
      <dsp:spPr>
        <a:xfrm>
          <a:off x="2201048" y="1602657"/>
          <a:ext cx="2148675" cy="1403197"/>
        </a:xfrm>
        <a:prstGeom prst="roundRect">
          <a:avLst>
            <a:gd name="adj" fmla="val 16670"/>
          </a:avLst>
        </a:prstGeom>
        <a:gradFill rotWithShape="0">
          <a:gsLst>
            <a:gs pos="0">
              <a:schemeClr val="accent5">
                <a:hueOff val="-4966938"/>
                <a:satOff val="19906"/>
                <a:lumOff val="4314"/>
                <a:alphaOff val="0"/>
                <a:shade val="63000"/>
                <a:satMod val="110000"/>
              </a:schemeClr>
            </a:gs>
            <a:gs pos="30000">
              <a:schemeClr val="accent5">
                <a:hueOff val="-4966938"/>
                <a:satOff val="19906"/>
                <a:lumOff val="4314"/>
                <a:alphaOff val="0"/>
                <a:shade val="90000"/>
                <a:satMod val="120000"/>
              </a:schemeClr>
            </a:gs>
            <a:gs pos="45000">
              <a:schemeClr val="accent5">
                <a:hueOff val="-4966938"/>
                <a:satOff val="19906"/>
                <a:lumOff val="4314"/>
                <a:alphaOff val="0"/>
                <a:shade val="100000"/>
                <a:satMod val="128000"/>
              </a:schemeClr>
            </a:gs>
            <a:gs pos="55000">
              <a:schemeClr val="accent5">
                <a:hueOff val="-4966938"/>
                <a:satOff val="19906"/>
                <a:lumOff val="4314"/>
                <a:alphaOff val="0"/>
                <a:shade val="100000"/>
                <a:satMod val="128000"/>
              </a:schemeClr>
            </a:gs>
            <a:gs pos="73000">
              <a:schemeClr val="accent5">
                <a:hueOff val="-4966938"/>
                <a:satOff val="19906"/>
                <a:lumOff val="4314"/>
                <a:alphaOff val="0"/>
                <a:shade val="90000"/>
                <a:satMod val="120000"/>
              </a:schemeClr>
            </a:gs>
            <a:gs pos="100000">
              <a:schemeClr val="accent5">
                <a:hueOff val="-4966938"/>
                <a:satOff val="19906"/>
                <a:lumOff val="4314"/>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smtClean="0"/>
            <a:t>Valoración y cuantificación</a:t>
          </a:r>
          <a:endParaRPr lang="es-EC" sz="2400" kern="1200" dirty="0"/>
        </a:p>
      </dsp:txBody>
      <dsp:txXfrm>
        <a:off x="2269559" y="1671168"/>
        <a:ext cx="2011653" cy="1266175"/>
      </dsp:txXfrm>
    </dsp:sp>
    <dsp:sp modelId="{46485E4B-5E8D-456D-9129-C755115BF88E}">
      <dsp:nvSpPr>
        <dsp:cNvPr id="0" name=""/>
        <dsp:cNvSpPr/>
      </dsp:nvSpPr>
      <dsp:spPr>
        <a:xfrm>
          <a:off x="4413923" y="1715128"/>
          <a:ext cx="1457999" cy="113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Magnitud </a:t>
          </a:r>
          <a:endParaRPr lang="es-EC" sz="1800" kern="1200" dirty="0"/>
        </a:p>
        <a:p>
          <a:pPr marL="171450" lvl="1" indent="-171450" algn="l" defTabSz="800100">
            <a:lnSpc>
              <a:spcPct val="90000"/>
            </a:lnSpc>
            <a:spcBef>
              <a:spcPct val="0"/>
            </a:spcBef>
            <a:spcAft>
              <a:spcPct val="15000"/>
            </a:spcAft>
            <a:buChar char="••"/>
          </a:pPr>
          <a:r>
            <a:rPr lang="es-EC" sz="1800" kern="1200" dirty="0" smtClean="0"/>
            <a:t>importancia</a:t>
          </a:r>
          <a:endParaRPr lang="es-EC" sz="1800" kern="1200" dirty="0"/>
        </a:p>
      </dsp:txBody>
      <dsp:txXfrm>
        <a:off x="4413923" y="1715128"/>
        <a:ext cx="1457999" cy="1134126"/>
      </dsp:txXfrm>
    </dsp:sp>
    <dsp:sp modelId="{E659C824-0896-46E9-AC1D-4F31F8F52394}">
      <dsp:nvSpPr>
        <dsp:cNvPr id="0" name=""/>
        <dsp:cNvSpPr/>
      </dsp:nvSpPr>
      <dsp:spPr>
        <a:xfrm>
          <a:off x="3863125" y="3178910"/>
          <a:ext cx="2350985" cy="1403197"/>
        </a:xfrm>
        <a:prstGeom prst="roundRect">
          <a:avLst>
            <a:gd name="adj" fmla="val 16670"/>
          </a:avLst>
        </a:prstGeom>
        <a:gradFill rotWithShape="0">
          <a:gsLst>
            <a:gs pos="0">
              <a:schemeClr val="accent5">
                <a:hueOff val="-9933876"/>
                <a:satOff val="39811"/>
                <a:lumOff val="8628"/>
                <a:alphaOff val="0"/>
                <a:shade val="63000"/>
                <a:satMod val="110000"/>
              </a:schemeClr>
            </a:gs>
            <a:gs pos="30000">
              <a:schemeClr val="accent5">
                <a:hueOff val="-9933876"/>
                <a:satOff val="39811"/>
                <a:lumOff val="8628"/>
                <a:alphaOff val="0"/>
                <a:shade val="90000"/>
                <a:satMod val="120000"/>
              </a:schemeClr>
            </a:gs>
            <a:gs pos="45000">
              <a:schemeClr val="accent5">
                <a:hueOff val="-9933876"/>
                <a:satOff val="39811"/>
                <a:lumOff val="8628"/>
                <a:alphaOff val="0"/>
                <a:shade val="100000"/>
                <a:satMod val="128000"/>
              </a:schemeClr>
            </a:gs>
            <a:gs pos="55000">
              <a:schemeClr val="accent5">
                <a:hueOff val="-9933876"/>
                <a:satOff val="39811"/>
                <a:lumOff val="8628"/>
                <a:alphaOff val="0"/>
                <a:shade val="100000"/>
                <a:satMod val="128000"/>
              </a:schemeClr>
            </a:gs>
            <a:gs pos="73000">
              <a:schemeClr val="accent5">
                <a:hueOff val="-9933876"/>
                <a:satOff val="39811"/>
                <a:lumOff val="8628"/>
                <a:alphaOff val="0"/>
                <a:shade val="90000"/>
                <a:satMod val="120000"/>
              </a:schemeClr>
            </a:gs>
            <a:gs pos="100000">
              <a:schemeClr val="accent5">
                <a:hueOff val="-9933876"/>
                <a:satOff val="39811"/>
                <a:lumOff val="8628"/>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Categorización</a:t>
          </a:r>
          <a:endParaRPr lang="es-EC" sz="2400" kern="1200" dirty="0"/>
        </a:p>
      </dsp:txBody>
      <dsp:txXfrm>
        <a:off x="3931636" y="3247421"/>
        <a:ext cx="2213963" cy="1266175"/>
      </dsp:txXfrm>
    </dsp:sp>
    <dsp:sp modelId="{46F7D23A-6AFA-4373-B8F4-084F49AAB5ED}">
      <dsp:nvSpPr>
        <dsp:cNvPr id="0" name=""/>
        <dsp:cNvSpPr/>
      </dsp:nvSpPr>
      <dsp:spPr>
        <a:xfrm>
          <a:off x="6264912" y="3269425"/>
          <a:ext cx="2088015" cy="113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Altamente Significativos</a:t>
          </a:r>
          <a:endParaRPr lang="es-EC" sz="1800" kern="1200" dirty="0"/>
        </a:p>
        <a:p>
          <a:pPr marL="171450" lvl="1" indent="-171450" algn="l" defTabSz="800100">
            <a:lnSpc>
              <a:spcPct val="90000"/>
            </a:lnSpc>
            <a:spcBef>
              <a:spcPct val="0"/>
            </a:spcBef>
            <a:spcAft>
              <a:spcPct val="15000"/>
            </a:spcAft>
            <a:buChar char="••"/>
          </a:pPr>
          <a:r>
            <a:rPr lang="es-ES" sz="1800" kern="1200" dirty="0" smtClean="0"/>
            <a:t>Significativos</a:t>
          </a:r>
          <a:endParaRPr lang="es-EC" sz="1800" kern="1200" dirty="0"/>
        </a:p>
        <a:p>
          <a:pPr marL="171450" lvl="1" indent="-171450" algn="l" defTabSz="800100">
            <a:lnSpc>
              <a:spcPct val="90000"/>
            </a:lnSpc>
            <a:spcBef>
              <a:spcPct val="0"/>
            </a:spcBef>
            <a:spcAft>
              <a:spcPct val="15000"/>
            </a:spcAft>
            <a:buChar char="••"/>
          </a:pPr>
          <a:r>
            <a:rPr lang="es-ES" sz="1800" kern="1200" dirty="0" smtClean="0"/>
            <a:t>Despreciables</a:t>
          </a:r>
          <a:endParaRPr lang="es-EC" sz="1800" kern="1200" dirty="0"/>
        </a:p>
        <a:p>
          <a:pPr marL="171450" lvl="1" indent="-171450" algn="l" defTabSz="800100">
            <a:lnSpc>
              <a:spcPct val="90000"/>
            </a:lnSpc>
            <a:spcBef>
              <a:spcPct val="0"/>
            </a:spcBef>
            <a:spcAft>
              <a:spcPct val="15000"/>
            </a:spcAft>
            <a:buChar char="••"/>
          </a:pPr>
          <a:r>
            <a:rPr lang="es-ES" sz="1800" kern="1200" smtClean="0"/>
            <a:t>Benéficos.</a:t>
          </a:r>
          <a:endParaRPr lang="es-EC" sz="1800" kern="1200" dirty="0"/>
        </a:p>
      </dsp:txBody>
      <dsp:txXfrm>
        <a:off x="6264912" y="3269425"/>
        <a:ext cx="2088015" cy="1134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0E15F-2638-4E44-BA3E-E906CAACE2D9}">
      <dsp:nvSpPr>
        <dsp:cNvPr id="0" name=""/>
        <dsp:cNvSpPr/>
      </dsp:nvSpPr>
      <dsp:spPr>
        <a:xfrm>
          <a:off x="2293742" y="144789"/>
          <a:ext cx="6460746" cy="472568"/>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Regar agua sobre los suelos superficiales expuestos al tránsito vehicular</a:t>
          </a:r>
          <a:endParaRPr lang="es-EC" sz="1600" kern="1200" dirty="0"/>
        </a:p>
      </dsp:txBody>
      <dsp:txXfrm>
        <a:off x="2293742" y="203860"/>
        <a:ext cx="6283533" cy="354426"/>
      </dsp:txXfrm>
    </dsp:sp>
    <dsp:sp modelId="{9088ECCC-021F-460F-B45A-5584346B61E4}">
      <dsp:nvSpPr>
        <dsp:cNvPr id="0" name=""/>
        <dsp:cNvSpPr/>
      </dsp:nvSpPr>
      <dsp:spPr>
        <a:xfrm>
          <a:off x="570794" y="14314"/>
          <a:ext cx="1688049" cy="760663"/>
        </a:xfrm>
        <a:prstGeom prst="roundRect">
          <a:avLst/>
        </a:prstGeom>
        <a:gradFill rotWithShape="0">
          <a:gsLst>
            <a:gs pos="0">
              <a:schemeClr val="accent2">
                <a:hueOff val="0"/>
                <a:satOff val="0"/>
                <a:lumOff val="0"/>
                <a:alphaOff val="0"/>
                <a:shade val="63000"/>
                <a:satMod val="110000"/>
              </a:schemeClr>
            </a:gs>
            <a:gs pos="30000">
              <a:schemeClr val="accent2">
                <a:hueOff val="0"/>
                <a:satOff val="0"/>
                <a:lumOff val="0"/>
                <a:alphaOff val="0"/>
                <a:shade val="90000"/>
                <a:satMod val="120000"/>
              </a:schemeClr>
            </a:gs>
            <a:gs pos="45000">
              <a:schemeClr val="accent2">
                <a:hueOff val="0"/>
                <a:satOff val="0"/>
                <a:lumOff val="0"/>
                <a:alphaOff val="0"/>
                <a:shade val="100000"/>
                <a:satMod val="128000"/>
              </a:schemeClr>
            </a:gs>
            <a:gs pos="55000">
              <a:schemeClr val="accent2">
                <a:hueOff val="0"/>
                <a:satOff val="0"/>
                <a:lumOff val="0"/>
                <a:alphaOff val="0"/>
                <a:shade val="100000"/>
                <a:satMod val="128000"/>
              </a:schemeClr>
            </a:gs>
            <a:gs pos="73000">
              <a:schemeClr val="accent2">
                <a:hueOff val="0"/>
                <a:satOff val="0"/>
                <a:lumOff val="0"/>
                <a:alphaOff val="0"/>
                <a:shade val="90000"/>
                <a:satMod val="120000"/>
              </a:schemeClr>
            </a:gs>
            <a:gs pos="100000">
              <a:schemeClr val="accent2">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Calidad del aire</a:t>
          </a:r>
          <a:endParaRPr lang="es-EC" sz="2000" kern="1200" dirty="0"/>
        </a:p>
      </dsp:txBody>
      <dsp:txXfrm>
        <a:off x="607927" y="51447"/>
        <a:ext cx="1613783" cy="686397"/>
      </dsp:txXfrm>
    </dsp:sp>
    <dsp:sp modelId="{F91D1003-57D4-4E50-A145-66B559DFBA54}">
      <dsp:nvSpPr>
        <dsp:cNvPr id="0" name=""/>
        <dsp:cNvSpPr/>
      </dsp:nvSpPr>
      <dsp:spPr>
        <a:xfrm>
          <a:off x="2293742" y="792843"/>
          <a:ext cx="6460746" cy="1021910"/>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t>Elegir equipos y maquinarias poco ruidosos y efectuar un mantenimiento adecuado de los mismos</a:t>
          </a:r>
          <a:endParaRPr lang="es-EC" sz="1600" kern="1200" dirty="0"/>
        </a:p>
        <a:p>
          <a:pPr marL="171450" lvl="1" indent="-171450" algn="just" defTabSz="711200">
            <a:lnSpc>
              <a:spcPct val="90000"/>
            </a:lnSpc>
            <a:spcBef>
              <a:spcPct val="0"/>
            </a:spcBef>
            <a:spcAft>
              <a:spcPct val="15000"/>
            </a:spcAft>
            <a:buChar char="••"/>
          </a:pPr>
          <a:r>
            <a:rPr lang="es-ES" sz="1600" kern="1200" dirty="0" smtClean="0"/>
            <a:t>Dotar de materiales de protección auditiva al personal que labora</a:t>
          </a:r>
          <a:endParaRPr lang="es-EC" sz="1600" kern="1200" dirty="0"/>
        </a:p>
      </dsp:txBody>
      <dsp:txXfrm>
        <a:off x="2293742" y="920582"/>
        <a:ext cx="6077530" cy="766432"/>
      </dsp:txXfrm>
    </dsp:sp>
    <dsp:sp modelId="{AA19D5DC-4FF4-4B72-A7D9-C671184887AE}">
      <dsp:nvSpPr>
        <dsp:cNvPr id="0" name=""/>
        <dsp:cNvSpPr/>
      </dsp:nvSpPr>
      <dsp:spPr>
        <a:xfrm>
          <a:off x="570794" y="937038"/>
          <a:ext cx="1688049" cy="760663"/>
        </a:xfrm>
        <a:prstGeom prst="roundRect">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Nivel de ruido</a:t>
          </a:r>
          <a:endParaRPr lang="es-EC" sz="2400" kern="1200" dirty="0"/>
        </a:p>
      </dsp:txBody>
      <dsp:txXfrm>
        <a:off x="607927" y="974171"/>
        <a:ext cx="1613783" cy="686397"/>
      </dsp:txXfrm>
    </dsp:sp>
    <dsp:sp modelId="{36F4974B-01DD-4C12-9696-4AD4A3E70FC2}">
      <dsp:nvSpPr>
        <dsp:cNvPr id="0" name=""/>
        <dsp:cNvSpPr/>
      </dsp:nvSpPr>
      <dsp:spPr>
        <a:xfrm>
          <a:off x="2293742" y="1846191"/>
          <a:ext cx="6460746" cy="1189814"/>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Evitar derrames en suelos laterales a la vía o a las corrientes de agua.</a:t>
          </a:r>
          <a:endParaRPr lang="es-EC" sz="1600" kern="1200" dirty="0"/>
        </a:p>
        <a:p>
          <a:pPr marL="171450" lvl="1" indent="-171450" algn="l" defTabSz="711200">
            <a:lnSpc>
              <a:spcPct val="90000"/>
            </a:lnSpc>
            <a:spcBef>
              <a:spcPct val="0"/>
            </a:spcBef>
            <a:spcAft>
              <a:spcPct val="15000"/>
            </a:spcAft>
            <a:buChar char="••"/>
          </a:pPr>
          <a:r>
            <a:rPr lang="es-ES" sz="1600" kern="1200" dirty="0" smtClean="0"/>
            <a:t>Los residuos generados por el proyecto deberán ser llevados a un botadero autorizado </a:t>
          </a:r>
          <a:endParaRPr lang="es-EC" sz="1600" kern="1200" dirty="0"/>
        </a:p>
      </dsp:txBody>
      <dsp:txXfrm>
        <a:off x="2293742" y="1994918"/>
        <a:ext cx="6014566" cy="892360"/>
      </dsp:txXfrm>
    </dsp:sp>
    <dsp:sp modelId="{BD23666B-99A2-4A8A-BF8A-C592C3169A9D}">
      <dsp:nvSpPr>
        <dsp:cNvPr id="0" name=""/>
        <dsp:cNvSpPr/>
      </dsp:nvSpPr>
      <dsp:spPr>
        <a:xfrm>
          <a:off x="570794" y="2074338"/>
          <a:ext cx="1688049" cy="760663"/>
        </a:xfrm>
        <a:prstGeom prst="roundRect">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Calidad del agua y suelo</a:t>
          </a:r>
          <a:endParaRPr lang="es-EC" sz="5400" kern="1200" dirty="0"/>
        </a:p>
      </dsp:txBody>
      <dsp:txXfrm>
        <a:off x="607927" y="2111471"/>
        <a:ext cx="1613783" cy="686397"/>
      </dsp:txXfrm>
    </dsp:sp>
    <dsp:sp modelId="{EDBC7D3E-C4F0-4DB2-8F65-989AA986E0BA}">
      <dsp:nvSpPr>
        <dsp:cNvPr id="0" name=""/>
        <dsp:cNvSpPr/>
      </dsp:nvSpPr>
      <dsp:spPr>
        <a:xfrm>
          <a:off x="2293742" y="3067442"/>
          <a:ext cx="6460746" cy="1209299"/>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No se deberá efectuar acciones que afecten a la flora y fauna ubicada en los alrededores área de influencia de proyecto</a:t>
          </a:r>
          <a:endParaRPr lang="es-EC" sz="1600" kern="1200" dirty="0"/>
        </a:p>
        <a:p>
          <a:pPr marL="171450" lvl="1" indent="-171450" algn="l" defTabSz="711200">
            <a:lnSpc>
              <a:spcPct val="90000"/>
            </a:lnSpc>
            <a:spcBef>
              <a:spcPct val="0"/>
            </a:spcBef>
            <a:spcAft>
              <a:spcPct val="15000"/>
            </a:spcAft>
            <a:buChar char="••"/>
          </a:pPr>
          <a:r>
            <a:rPr lang="es-ES" sz="1600" kern="1200" dirty="0" smtClean="0"/>
            <a:t>Controlar el desbroce de vegetación, restringiendo el corte innecesario</a:t>
          </a:r>
          <a:endParaRPr lang="es-EC" sz="1600" kern="1200" dirty="0"/>
        </a:p>
      </dsp:txBody>
      <dsp:txXfrm>
        <a:off x="2293742" y="3218604"/>
        <a:ext cx="6007259" cy="906975"/>
      </dsp:txXfrm>
    </dsp:sp>
    <dsp:sp modelId="{7F1A884D-9F2E-4259-A98B-9A9DED6B8665}">
      <dsp:nvSpPr>
        <dsp:cNvPr id="0" name=""/>
        <dsp:cNvSpPr/>
      </dsp:nvSpPr>
      <dsp:spPr>
        <a:xfrm>
          <a:off x="570794" y="3305332"/>
          <a:ext cx="1688049" cy="760663"/>
        </a:xfrm>
        <a:prstGeom prst="roundRect">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Flora y fauna</a:t>
          </a:r>
          <a:endParaRPr lang="es-EC" sz="5400" kern="1200" dirty="0"/>
        </a:p>
      </dsp:txBody>
      <dsp:txXfrm>
        <a:off x="607927" y="3342465"/>
        <a:ext cx="1613783" cy="686397"/>
      </dsp:txXfrm>
    </dsp:sp>
    <dsp:sp modelId="{ACE21F93-D37F-4808-BD75-73C4C9A1213E}">
      <dsp:nvSpPr>
        <dsp:cNvPr id="0" name=""/>
        <dsp:cNvSpPr/>
      </dsp:nvSpPr>
      <dsp:spPr>
        <a:xfrm>
          <a:off x="2293742" y="4308179"/>
          <a:ext cx="6460746" cy="1253377"/>
        </a:xfrm>
        <a:prstGeom prst="rightArrow">
          <a:avLst>
            <a:gd name="adj1" fmla="val 75000"/>
            <a:gd name="adj2" fmla="val 5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Control en la acumulación de residuos de materiales en sitios no previstos.</a:t>
          </a:r>
          <a:endParaRPr lang="es-EC" sz="1600" kern="1200" dirty="0"/>
        </a:p>
        <a:p>
          <a:pPr marL="171450" lvl="1" indent="-171450" algn="l" defTabSz="711200">
            <a:lnSpc>
              <a:spcPct val="90000"/>
            </a:lnSpc>
            <a:spcBef>
              <a:spcPct val="0"/>
            </a:spcBef>
            <a:spcAft>
              <a:spcPct val="15000"/>
            </a:spcAft>
            <a:buChar char="••"/>
          </a:pPr>
          <a:r>
            <a:rPr lang="es-ES" sz="1600" kern="1200" dirty="0" smtClean="0"/>
            <a:t>Mantenimiento y limpieza constantes de áreas con gran producción de escombros y residuos </a:t>
          </a:r>
          <a:endParaRPr lang="es-EC" sz="1600" kern="1200" dirty="0"/>
        </a:p>
      </dsp:txBody>
      <dsp:txXfrm>
        <a:off x="2293742" y="4464851"/>
        <a:ext cx="5990730" cy="940033"/>
      </dsp:txXfrm>
    </dsp:sp>
    <dsp:sp modelId="{0CF8489B-037A-499F-BE3A-8FCBEBAE874F}">
      <dsp:nvSpPr>
        <dsp:cNvPr id="0" name=""/>
        <dsp:cNvSpPr/>
      </dsp:nvSpPr>
      <dsp:spPr>
        <a:xfrm>
          <a:off x="570794" y="4568107"/>
          <a:ext cx="1688049" cy="760663"/>
        </a:xfrm>
        <a:prstGeom prst="round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Medio perceptual</a:t>
          </a:r>
          <a:endParaRPr lang="es-EC" sz="2000" kern="1200" dirty="0"/>
        </a:p>
      </dsp:txBody>
      <dsp:txXfrm>
        <a:off x="607927" y="4605240"/>
        <a:ext cx="1613783" cy="6863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0E15F-2638-4E44-BA3E-E906CAACE2D9}">
      <dsp:nvSpPr>
        <dsp:cNvPr id="0" name=""/>
        <dsp:cNvSpPr/>
      </dsp:nvSpPr>
      <dsp:spPr>
        <a:xfrm>
          <a:off x="2215850" y="2087"/>
          <a:ext cx="6241349" cy="1405233"/>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41909"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Control en la acumulación de residuos de materiales en sitios no previstos.</a:t>
          </a:r>
          <a:endParaRPr lang="es-EC" sz="1600" kern="1200" dirty="0"/>
        </a:p>
        <a:p>
          <a:pPr marL="171450" lvl="1" indent="-171450" algn="l" defTabSz="711200">
            <a:lnSpc>
              <a:spcPct val="90000"/>
            </a:lnSpc>
            <a:spcBef>
              <a:spcPct val="0"/>
            </a:spcBef>
            <a:spcAft>
              <a:spcPct val="15000"/>
            </a:spcAft>
            <a:buChar char="••"/>
          </a:pPr>
          <a:r>
            <a:rPr lang="es-ES" sz="1600" kern="1200" dirty="0" smtClean="0"/>
            <a:t>Mantenimiento y limpieza constantes de áreas con gran producción de escombros y residuos de la construcción.</a:t>
          </a:r>
          <a:endParaRPr lang="es-EC" sz="1600" kern="1200" dirty="0"/>
        </a:p>
      </dsp:txBody>
      <dsp:txXfrm>
        <a:off x="2215850" y="177741"/>
        <a:ext cx="5714387" cy="1053925"/>
      </dsp:txXfrm>
    </dsp:sp>
    <dsp:sp modelId="{9088ECCC-021F-460F-B45A-5584346B61E4}">
      <dsp:nvSpPr>
        <dsp:cNvPr id="0" name=""/>
        <dsp:cNvSpPr/>
      </dsp:nvSpPr>
      <dsp:spPr>
        <a:xfrm>
          <a:off x="551411" y="300163"/>
          <a:ext cx="1630726" cy="870711"/>
        </a:xfrm>
        <a:prstGeom prst="roundRect">
          <a:avLst/>
        </a:prstGeom>
        <a:gradFill rotWithShape="0">
          <a:gsLst>
            <a:gs pos="0">
              <a:schemeClr val="accent5">
                <a:hueOff val="0"/>
                <a:satOff val="0"/>
                <a:lumOff val="0"/>
                <a:alphaOff val="0"/>
                <a:shade val="63000"/>
                <a:satMod val="110000"/>
              </a:schemeClr>
            </a:gs>
            <a:gs pos="30000">
              <a:schemeClr val="accent5">
                <a:hueOff val="0"/>
                <a:satOff val="0"/>
                <a:lumOff val="0"/>
                <a:alphaOff val="0"/>
                <a:shade val="90000"/>
                <a:satMod val="120000"/>
              </a:schemeClr>
            </a:gs>
            <a:gs pos="45000">
              <a:schemeClr val="accent5">
                <a:hueOff val="0"/>
                <a:satOff val="0"/>
                <a:lumOff val="0"/>
                <a:alphaOff val="0"/>
                <a:shade val="100000"/>
                <a:satMod val="128000"/>
              </a:schemeClr>
            </a:gs>
            <a:gs pos="55000">
              <a:schemeClr val="accent5">
                <a:hueOff val="0"/>
                <a:satOff val="0"/>
                <a:lumOff val="0"/>
                <a:alphaOff val="0"/>
                <a:shade val="100000"/>
                <a:satMod val="128000"/>
              </a:schemeClr>
            </a:gs>
            <a:gs pos="73000">
              <a:schemeClr val="accent5">
                <a:hueOff val="0"/>
                <a:satOff val="0"/>
                <a:lumOff val="0"/>
                <a:alphaOff val="0"/>
                <a:shade val="90000"/>
                <a:satMod val="120000"/>
              </a:schemeClr>
            </a:gs>
            <a:gs pos="100000">
              <a:schemeClr val="accent5">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Medio </a:t>
          </a:r>
          <a:r>
            <a:rPr lang="es-EC" sz="2000" kern="1200" dirty="0" err="1" smtClean="0"/>
            <a:t>percentual</a:t>
          </a:r>
          <a:endParaRPr lang="es-EC" sz="2000" kern="1200" dirty="0"/>
        </a:p>
      </dsp:txBody>
      <dsp:txXfrm>
        <a:off x="593916" y="342668"/>
        <a:ext cx="1545716" cy="785701"/>
      </dsp:txXfrm>
    </dsp:sp>
    <dsp:sp modelId="{F91D1003-57D4-4E50-A145-66B559DFBA54}">
      <dsp:nvSpPr>
        <dsp:cNvPr id="0" name=""/>
        <dsp:cNvSpPr/>
      </dsp:nvSpPr>
      <dsp:spPr>
        <a:xfrm>
          <a:off x="2328462" y="1478701"/>
          <a:ext cx="6241349" cy="2762699"/>
        </a:xfrm>
        <a:prstGeom prst="rightArrow">
          <a:avLst>
            <a:gd name="adj1" fmla="val 75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50800" dist="41909"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Identificar las rutas alternas en coordinación con las autoridades </a:t>
          </a:r>
          <a:endParaRPr lang="es-EC" sz="1600" kern="1200" dirty="0"/>
        </a:p>
        <a:p>
          <a:pPr marL="171450" lvl="1" indent="-171450" algn="l" defTabSz="711200">
            <a:lnSpc>
              <a:spcPct val="90000"/>
            </a:lnSpc>
            <a:spcBef>
              <a:spcPct val="0"/>
            </a:spcBef>
            <a:spcAft>
              <a:spcPct val="15000"/>
            </a:spcAft>
            <a:buChar char="••"/>
          </a:pPr>
          <a:r>
            <a:rPr lang="es-ES" sz="1600" kern="1200" dirty="0" smtClean="0"/>
            <a:t>En vías que deban cerrarse al tránsito, se utilizará un sistema de señalización y demarcación que minimice los riesgos para la comunidad</a:t>
          </a:r>
          <a:endParaRPr lang="es-EC" sz="1600" kern="1200" dirty="0"/>
        </a:p>
        <a:p>
          <a:pPr marL="171450" lvl="1" indent="-171450" algn="l" defTabSz="711200">
            <a:lnSpc>
              <a:spcPct val="90000"/>
            </a:lnSpc>
            <a:spcBef>
              <a:spcPct val="0"/>
            </a:spcBef>
            <a:spcAft>
              <a:spcPct val="15000"/>
            </a:spcAft>
            <a:buChar char="••"/>
          </a:pPr>
          <a:r>
            <a:rPr lang="es-ES" sz="1600" kern="1200" dirty="0" smtClean="0"/>
            <a:t>Se deberá realizar el mejoramiento y señalización de vías alternas, de manera que la circulación provisional por elles sea segura.</a:t>
          </a:r>
          <a:endParaRPr lang="es-EC" sz="1600" kern="1200" dirty="0"/>
        </a:p>
        <a:p>
          <a:pPr marL="228600" lvl="1" indent="-228600" algn="l" defTabSz="1066800">
            <a:lnSpc>
              <a:spcPct val="90000"/>
            </a:lnSpc>
            <a:spcBef>
              <a:spcPct val="0"/>
            </a:spcBef>
            <a:spcAft>
              <a:spcPct val="15000"/>
            </a:spcAft>
            <a:buChar char="••"/>
          </a:pPr>
          <a:endParaRPr lang="es-EC" sz="2400" kern="1200" dirty="0"/>
        </a:p>
      </dsp:txBody>
      <dsp:txXfrm>
        <a:off x="2328462" y="1824038"/>
        <a:ext cx="5205337" cy="2072025"/>
      </dsp:txXfrm>
    </dsp:sp>
    <dsp:sp modelId="{AA19D5DC-4FF4-4B72-A7D9-C671184887AE}">
      <dsp:nvSpPr>
        <dsp:cNvPr id="0" name=""/>
        <dsp:cNvSpPr/>
      </dsp:nvSpPr>
      <dsp:spPr>
        <a:xfrm>
          <a:off x="438799" y="2455510"/>
          <a:ext cx="1855949" cy="870711"/>
        </a:xfrm>
        <a:prstGeom prst="roundRect">
          <a:avLst/>
        </a:prstGeom>
        <a:gradFill rotWithShape="0">
          <a:gsLst>
            <a:gs pos="0">
              <a:schemeClr val="accent5">
                <a:hueOff val="-9933876"/>
                <a:satOff val="39811"/>
                <a:lumOff val="8628"/>
                <a:alphaOff val="0"/>
                <a:shade val="63000"/>
                <a:satMod val="110000"/>
              </a:schemeClr>
            </a:gs>
            <a:gs pos="30000">
              <a:schemeClr val="accent5">
                <a:hueOff val="-9933876"/>
                <a:satOff val="39811"/>
                <a:lumOff val="8628"/>
                <a:alphaOff val="0"/>
                <a:shade val="90000"/>
                <a:satMod val="120000"/>
              </a:schemeClr>
            </a:gs>
            <a:gs pos="45000">
              <a:schemeClr val="accent5">
                <a:hueOff val="-9933876"/>
                <a:satOff val="39811"/>
                <a:lumOff val="8628"/>
                <a:alphaOff val="0"/>
                <a:shade val="100000"/>
                <a:satMod val="128000"/>
              </a:schemeClr>
            </a:gs>
            <a:gs pos="55000">
              <a:schemeClr val="accent5">
                <a:hueOff val="-9933876"/>
                <a:satOff val="39811"/>
                <a:lumOff val="8628"/>
                <a:alphaOff val="0"/>
                <a:shade val="100000"/>
                <a:satMod val="128000"/>
              </a:schemeClr>
            </a:gs>
            <a:gs pos="73000">
              <a:schemeClr val="accent5">
                <a:hueOff val="-9933876"/>
                <a:satOff val="39811"/>
                <a:lumOff val="8628"/>
                <a:alphaOff val="0"/>
                <a:shade val="90000"/>
                <a:satMod val="120000"/>
              </a:schemeClr>
            </a:gs>
            <a:gs pos="100000">
              <a:schemeClr val="accent5">
                <a:hueOff val="-9933876"/>
                <a:satOff val="39811"/>
                <a:lumOff val="8628"/>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Infraestructura</a:t>
          </a:r>
          <a:endParaRPr lang="es-EC" sz="2400" kern="1200" dirty="0"/>
        </a:p>
      </dsp:txBody>
      <dsp:txXfrm>
        <a:off x="481304" y="2498015"/>
        <a:ext cx="1770939" cy="7857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60C53D-6B1C-4FB1-A71C-F3016039C01E}" type="datetimeFigureOut">
              <a:rPr lang="es-EC" smtClean="0"/>
              <a:t>22/11/2005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F73DF-4988-4772-BE0C-77811571E94D}" type="slidenum">
              <a:rPr lang="es-EC" smtClean="0"/>
              <a:t>‹Nº›</a:t>
            </a:fld>
            <a:endParaRPr lang="es-EC"/>
          </a:p>
        </p:txBody>
      </p:sp>
    </p:spTree>
    <p:extLst>
      <p:ext uri="{BB962C8B-B14F-4D97-AF65-F5344CB8AC3E}">
        <p14:creationId xmlns:p14="http://schemas.microsoft.com/office/powerpoint/2010/main" val="341346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8</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22</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23</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24</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25</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26</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27</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28</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29</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30</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31</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10</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32</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34</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35</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36</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37</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40</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41</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42</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43</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44</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11</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46</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47</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48</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50</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51</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52</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53</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54</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55</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56</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13</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57</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58</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60</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61</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62</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63</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64</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65</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66</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67</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16</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69</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70</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71</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72</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17</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19</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20</a:t>
            </a:fld>
            <a:endParaRPr lang="es-EC"/>
          </a:p>
        </p:txBody>
      </p:sp>
    </p:spTree>
    <p:extLst>
      <p:ext uri="{BB962C8B-B14F-4D97-AF65-F5344CB8AC3E}">
        <p14:creationId xmlns:p14="http://schemas.microsoft.com/office/powerpoint/2010/main" val="17061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DF73DF-4988-4772-BE0C-77811571E94D}" type="slidenum">
              <a:rPr lang="es-EC" smtClean="0"/>
              <a:t>21</a:t>
            </a:fld>
            <a:endParaRPr lang="es-EC"/>
          </a:p>
        </p:txBody>
      </p:sp>
    </p:spTree>
    <p:extLst>
      <p:ext uri="{BB962C8B-B14F-4D97-AF65-F5344CB8AC3E}">
        <p14:creationId xmlns:p14="http://schemas.microsoft.com/office/powerpoint/2010/main" val="17061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7"/>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1"/>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Title 11"/>
          <p:cNvSpPr>
            <a:spLocks noGrp="1"/>
          </p:cNvSpPr>
          <p:nvPr>
            <p:ph type="title"/>
          </p:nvPr>
        </p:nvSpPr>
        <p:spPr>
          <a:xfrm>
            <a:off x="2565400" y="2397761"/>
            <a:ext cx="4013200" cy="599440"/>
          </a:xfrm>
          <a:noFill/>
          <a:ln>
            <a:noFill/>
          </a:ln>
        </p:spPr>
        <p:txBody>
          <a:bodyPr bIns="0" anchor="b"/>
          <a:lstStyle>
            <a:lvl1pPr>
              <a:defRPr>
                <a:effectLst>
                  <a:glow rad="88900">
                    <a:schemeClr val="tx1">
                      <a:alpha val="60000"/>
                    </a:schemeClr>
                  </a:glow>
                </a:effectLst>
              </a:defRPr>
            </a:lvl1pPr>
          </a:lstStyle>
          <a:p>
            <a:r>
              <a:rPr lang="es-ES" smtClean="0"/>
              <a:t>Haga clic para modificar el estilo de título del patrón</a:t>
            </a:r>
            <a:endParaRPr lang="en-US" dirty="0"/>
          </a:p>
        </p:txBody>
      </p:sp>
      <p:sp>
        <p:nvSpPr>
          <p:cNvPr id="11" name="Date Placeholder 10"/>
          <p:cNvSpPr>
            <a:spLocks noGrp="1"/>
          </p:cNvSpPr>
          <p:nvPr>
            <p:ph type="dt" sz="half" idx="10"/>
          </p:nvPr>
        </p:nvSpPr>
        <p:spPr bwMode="black"/>
        <p:txBody>
          <a:bodyPr/>
          <a:lstStyle/>
          <a:p>
            <a:fld id="{11142C03-723D-4568-8731-E3911E02C4FE}" type="datetimeFigureOut">
              <a:rPr lang="es-EC" smtClean="0"/>
              <a:t>22/11/2005</a:t>
            </a:fld>
            <a:endParaRPr lang="es-EC"/>
          </a:p>
        </p:txBody>
      </p:sp>
      <p:sp>
        <p:nvSpPr>
          <p:cNvPr id="17" name="Slide Number Placeholder 16"/>
          <p:cNvSpPr>
            <a:spLocks noGrp="1"/>
          </p:cNvSpPr>
          <p:nvPr>
            <p:ph type="sldNum" sz="quarter" idx="11"/>
          </p:nvPr>
        </p:nvSpPr>
        <p:spPr/>
        <p:txBody>
          <a:bodyPr/>
          <a:lstStyle/>
          <a:p>
            <a:fld id="{0D8CF56C-A846-4992-977D-AA6239D8D28B}" type="slidenum">
              <a:rPr lang="es-EC" smtClean="0"/>
              <a:t>‹Nº›</a:t>
            </a:fld>
            <a:endParaRPr lang="es-EC"/>
          </a:p>
        </p:txBody>
      </p:sp>
      <p:sp>
        <p:nvSpPr>
          <p:cNvPr id="19" name="Footer Placeholder 1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1142C03-723D-4568-8731-E3911E02C4FE}" type="datetimeFigureOut">
              <a:rPr lang="es-EC" smtClean="0"/>
              <a:t>22/11/2005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8CF56C-A846-4992-977D-AA6239D8D28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1142C03-723D-4568-8731-E3911E02C4FE}" type="datetimeFigureOut">
              <a:rPr lang="es-EC" smtClean="0"/>
              <a:t>22/11/2005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8CF56C-A846-4992-977D-AA6239D8D28B}" type="slidenum">
              <a:rPr lang="es-EC" smtClean="0"/>
              <a:t>‹Nº›</a:t>
            </a:fld>
            <a:endParaRPr lang="es-EC"/>
          </a:p>
        </p:txBody>
      </p:sp>
      <p:sp>
        <p:nvSpPr>
          <p:cNvPr id="2" name="Vertical Title 1"/>
          <p:cNvSpPr>
            <a:spLocks noGrp="1"/>
          </p:cNvSpPr>
          <p:nvPr>
            <p:ph type="title" orient="vert"/>
          </p:nvPr>
        </p:nvSpPr>
        <p:spPr>
          <a:xfrm>
            <a:off x="7239001" y="914401"/>
            <a:ext cx="926980" cy="5029200"/>
          </a:xfrm>
        </p:spPr>
        <p:txBody>
          <a:bodyPr vert="eaVert"/>
          <a:lstStyle/>
          <a:p>
            <a:r>
              <a:rPr lang="es-ES" smtClean="0"/>
              <a:t>Haga clic para modificar el estilo de título del patrón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1" name="Date Placeholder 10"/>
          <p:cNvSpPr>
            <a:spLocks noGrp="1"/>
          </p:cNvSpPr>
          <p:nvPr>
            <p:ph type="dt" sz="half" idx="14"/>
          </p:nvPr>
        </p:nvSpPr>
        <p:spPr/>
        <p:txBody>
          <a:bodyPr/>
          <a:lstStyle/>
          <a:p>
            <a:fld id="{11142C03-723D-4568-8731-E3911E02C4FE}" type="datetimeFigureOut">
              <a:rPr lang="es-EC" smtClean="0"/>
              <a:t>22/11/2005</a:t>
            </a:fld>
            <a:endParaRPr lang="es-EC"/>
          </a:p>
        </p:txBody>
      </p:sp>
      <p:sp>
        <p:nvSpPr>
          <p:cNvPr id="12" name="Slide Number Placeholder 11"/>
          <p:cNvSpPr>
            <a:spLocks noGrp="1"/>
          </p:cNvSpPr>
          <p:nvPr>
            <p:ph type="sldNum" sz="quarter" idx="15"/>
          </p:nvPr>
        </p:nvSpPr>
        <p:spPr/>
        <p:txBody>
          <a:bodyPr/>
          <a:lstStyle/>
          <a:p>
            <a:fld id="{0D8CF56C-A846-4992-977D-AA6239D8D28B}" type="slidenum">
              <a:rPr lang="es-EC" smtClean="0"/>
              <a:t>‹Nº›</a:t>
            </a:fld>
            <a:endParaRPr lang="es-EC"/>
          </a:p>
        </p:txBody>
      </p:sp>
      <p:sp>
        <p:nvSpPr>
          <p:cNvPr id="13" name="Footer Placeholder 12"/>
          <p:cNvSpPr>
            <a:spLocks noGrp="1"/>
          </p:cNvSpPr>
          <p:nvPr>
            <p:ph type="ftr" sz="quarter" idx="16"/>
          </p:nvPr>
        </p:nvSpPr>
        <p:spPr/>
        <p:txBody>
          <a:bodyPr/>
          <a:lstStyle/>
          <a:p>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1"/>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3" y="3367247"/>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s-ES" smtClean="0"/>
              <a:t>Haga clic para modificar el estilo de título del patrón</a:t>
            </a:r>
            <a:endParaRPr lang="en-US" dirty="0"/>
          </a:p>
        </p:txBody>
      </p:sp>
      <p:sp>
        <p:nvSpPr>
          <p:cNvPr id="10" name="Subtitle 2"/>
          <p:cNvSpPr>
            <a:spLocks noGrp="1"/>
          </p:cNvSpPr>
          <p:nvPr>
            <p:ph type="subTitle" idx="1"/>
          </p:nvPr>
        </p:nvSpPr>
        <p:spPr bwMode="black">
          <a:xfrm>
            <a:off x="2518543" y="4084578"/>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3" name="Date Placeholder 12"/>
          <p:cNvSpPr>
            <a:spLocks noGrp="1"/>
          </p:cNvSpPr>
          <p:nvPr>
            <p:ph type="dt" sz="half" idx="10"/>
          </p:nvPr>
        </p:nvSpPr>
        <p:spPr/>
        <p:txBody>
          <a:bodyPr/>
          <a:lstStyle/>
          <a:p>
            <a:fld id="{11142C03-723D-4568-8731-E3911E02C4FE}" type="datetimeFigureOut">
              <a:rPr lang="es-EC" smtClean="0"/>
              <a:t>22/11/2005</a:t>
            </a:fld>
            <a:endParaRPr lang="es-EC"/>
          </a:p>
        </p:txBody>
      </p:sp>
      <p:sp>
        <p:nvSpPr>
          <p:cNvPr id="14" name="Slide Number Placeholder 13"/>
          <p:cNvSpPr>
            <a:spLocks noGrp="1"/>
          </p:cNvSpPr>
          <p:nvPr>
            <p:ph type="sldNum" sz="quarter" idx="11"/>
          </p:nvPr>
        </p:nvSpPr>
        <p:spPr/>
        <p:txBody>
          <a:bodyPr/>
          <a:lstStyle/>
          <a:p>
            <a:fld id="{0D8CF56C-A846-4992-977D-AA6239D8D28B}" type="slidenum">
              <a:rPr lang="es-EC" smtClean="0"/>
              <a:t>‹Nº›</a:t>
            </a:fld>
            <a:endParaRPr lang="es-EC"/>
          </a:p>
        </p:txBody>
      </p:sp>
      <p:sp>
        <p:nvSpPr>
          <p:cNvPr id="15" name="Footer Placeholder 14"/>
          <p:cNvSpPr>
            <a:spLocks noGrp="1"/>
          </p:cNvSpPr>
          <p:nvPr>
            <p:ph type="ftr" sz="quarter" idx="12"/>
          </p:nvPr>
        </p:nvSpPr>
        <p:spPr/>
        <p:txBody>
          <a:bodyPr/>
          <a:lstStyle/>
          <a:p>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5"/>
          </p:nvPr>
        </p:nvSpPr>
        <p:spPr/>
        <p:txBody>
          <a:bodyPr/>
          <a:lstStyle/>
          <a:p>
            <a:fld id="{11142C03-723D-4568-8731-E3911E02C4FE}" type="datetimeFigureOut">
              <a:rPr lang="es-EC" smtClean="0"/>
              <a:t>22/11/2005</a:t>
            </a:fld>
            <a:endParaRPr lang="es-EC"/>
          </a:p>
        </p:txBody>
      </p:sp>
      <p:sp>
        <p:nvSpPr>
          <p:cNvPr id="12" name="Slide Number Placeholder 11"/>
          <p:cNvSpPr>
            <a:spLocks noGrp="1"/>
          </p:cNvSpPr>
          <p:nvPr>
            <p:ph type="sldNum" sz="quarter" idx="16"/>
          </p:nvPr>
        </p:nvSpPr>
        <p:spPr/>
        <p:txBody>
          <a:bodyPr/>
          <a:lstStyle/>
          <a:p>
            <a:fld id="{0D8CF56C-A846-4992-977D-AA6239D8D28B}" type="slidenum">
              <a:rPr lang="es-EC" smtClean="0"/>
              <a:t>‹Nº›</a:t>
            </a:fld>
            <a:endParaRPr lang="es-EC"/>
          </a:p>
        </p:txBody>
      </p:sp>
      <p:sp>
        <p:nvSpPr>
          <p:cNvPr id="13" name="Footer Placeholder 12"/>
          <p:cNvSpPr>
            <a:spLocks noGrp="1"/>
          </p:cNvSpPr>
          <p:nvPr>
            <p:ph type="ftr" sz="quarter" idx="17"/>
          </p:nvPr>
        </p:nvSpPr>
        <p:spPr/>
        <p:txBody>
          <a:bodyPr/>
          <a:lstStyle/>
          <a:p>
            <a:endParaRPr lang="es-EC"/>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s-ES" smtClean="0"/>
              <a:t>Haga clic para modificar el estilo de texto del patrón</a:t>
            </a:r>
          </a:p>
        </p:txBody>
      </p:sp>
      <p:sp>
        <p:nvSpPr>
          <p:cNvPr id="11" name="Date Placeholder 10"/>
          <p:cNvSpPr>
            <a:spLocks noGrp="1"/>
          </p:cNvSpPr>
          <p:nvPr>
            <p:ph type="dt" sz="half" idx="16"/>
          </p:nvPr>
        </p:nvSpPr>
        <p:spPr/>
        <p:txBody>
          <a:bodyPr/>
          <a:lstStyle/>
          <a:p>
            <a:fld id="{11142C03-723D-4568-8731-E3911E02C4FE}" type="datetimeFigureOut">
              <a:rPr lang="es-EC" smtClean="0"/>
              <a:t>22/11/2005</a:t>
            </a:fld>
            <a:endParaRPr lang="es-EC"/>
          </a:p>
        </p:txBody>
      </p:sp>
      <p:sp>
        <p:nvSpPr>
          <p:cNvPr id="12" name="Slide Number Placeholder 11"/>
          <p:cNvSpPr>
            <a:spLocks noGrp="1"/>
          </p:cNvSpPr>
          <p:nvPr>
            <p:ph type="sldNum" sz="quarter" idx="17"/>
          </p:nvPr>
        </p:nvSpPr>
        <p:spPr/>
        <p:txBody>
          <a:bodyPr/>
          <a:lstStyle/>
          <a:p>
            <a:fld id="{0D8CF56C-A846-4992-977D-AA6239D8D28B}" type="slidenum">
              <a:rPr lang="es-EC" smtClean="0"/>
              <a:t>‹Nº›</a:t>
            </a:fld>
            <a:endParaRPr lang="es-EC"/>
          </a:p>
        </p:txBody>
      </p:sp>
      <p:sp>
        <p:nvSpPr>
          <p:cNvPr id="13" name="Footer Placeholder 12"/>
          <p:cNvSpPr>
            <a:spLocks noGrp="1"/>
          </p:cNvSpPr>
          <p:nvPr>
            <p:ph type="ftr" sz="quarter" idx="18"/>
          </p:nvPr>
        </p:nvSpPr>
        <p:spPr/>
        <p:txBody>
          <a:bodyPr/>
          <a:lstStyle/>
          <a:p>
            <a:endParaRPr lang="es-EC"/>
          </a:p>
        </p:txBody>
      </p:sp>
      <p:sp>
        <p:nvSpPr>
          <p:cNvPr id="18" name="Title 1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5" name="Date Placeholder 14"/>
          <p:cNvSpPr>
            <a:spLocks noGrp="1"/>
          </p:cNvSpPr>
          <p:nvPr>
            <p:ph type="dt" sz="half" idx="10"/>
          </p:nvPr>
        </p:nvSpPr>
        <p:spPr/>
        <p:txBody>
          <a:bodyPr/>
          <a:lstStyle/>
          <a:p>
            <a:fld id="{11142C03-723D-4568-8731-E3911E02C4FE}" type="datetimeFigureOut">
              <a:rPr lang="es-EC" smtClean="0"/>
              <a:t>22/11/2005</a:t>
            </a:fld>
            <a:endParaRPr lang="es-EC"/>
          </a:p>
        </p:txBody>
      </p:sp>
      <p:sp>
        <p:nvSpPr>
          <p:cNvPr id="16" name="Slide Number Placeholder 15"/>
          <p:cNvSpPr>
            <a:spLocks noGrp="1"/>
          </p:cNvSpPr>
          <p:nvPr>
            <p:ph type="sldNum" sz="quarter" idx="11"/>
          </p:nvPr>
        </p:nvSpPr>
        <p:spPr/>
        <p:txBody>
          <a:bodyPr/>
          <a:lstStyle/>
          <a:p>
            <a:fld id="{0D8CF56C-A846-4992-977D-AA6239D8D28B}" type="slidenum">
              <a:rPr lang="es-EC" smtClean="0"/>
              <a:t>‹Nº›</a:t>
            </a:fld>
            <a:endParaRPr lang="es-EC"/>
          </a:p>
        </p:txBody>
      </p:sp>
      <p:sp>
        <p:nvSpPr>
          <p:cNvPr id="17" name="Footer Placeholder 16"/>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1142C03-723D-4568-8731-E3911E02C4FE}" type="datetimeFigureOut">
              <a:rPr lang="es-EC" smtClean="0"/>
              <a:t>22/11/2005</a:t>
            </a:fld>
            <a:endParaRPr lang="es-EC"/>
          </a:p>
        </p:txBody>
      </p:sp>
      <p:sp>
        <p:nvSpPr>
          <p:cNvPr id="8" name="Slide Number Placeholder 7"/>
          <p:cNvSpPr>
            <a:spLocks noGrp="1"/>
          </p:cNvSpPr>
          <p:nvPr>
            <p:ph type="sldNum" sz="quarter" idx="11"/>
          </p:nvPr>
        </p:nvSpPr>
        <p:spPr/>
        <p:txBody>
          <a:bodyPr/>
          <a:lstStyle/>
          <a:p>
            <a:fld id="{0D8CF56C-A846-4992-977D-AA6239D8D28B}"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6"/>
            <a:ext cx="6172200" cy="351091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6" name="Date Placeholder 15"/>
          <p:cNvSpPr>
            <a:spLocks noGrp="1"/>
          </p:cNvSpPr>
          <p:nvPr>
            <p:ph type="dt" sz="half" idx="15"/>
          </p:nvPr>
        </p:nvSpPr>
        <p:spPr/>
        <p:txBody>
          <a:bodyPr/>
          <a:lstStyle/>
          <a:p>
            <a:fld id="{11142C03-723D-4568-8731-E3911E02C4FE}" type="datetimeFigureOut">
              <a:rPr lang="es-EC" smtClean="0"/>
              <a:t>22/11/2005</a:t>
            </a:fld>
            <a:endParaRPr lang="es-EC"/>
          </a:p>
        </p:txBody>
      </p:sp>
      <p:sp>
        <p:nvSpPr>
          <p:cNvPr id="19" name="Slide Number Placeholder 18"/>
          <p:cNvSpPr>
            <a:spLocks noGrp="1"/>
          </p:cNvSpPr>
          <p:nvPr>
            <p:ph type="sldNum" sz="quarter" idx="16"/>
          </p:nvPr>
        </p:nvSpPr>
        <p:spPr/>
        <p:txBody>
          <a:bodyPr/>
          <a:lstStyle/>
          <a:p>
            <a:fld id="{0D8CF56C-A846-4992-977D-AA6239D8D28B}" type="slidenum">
              <a:rPr lang="es-EC" smtClean="0"/>
              <a:t>‹Nº›</a:t>
            </a:fld>
            <a:endParaRPr lang="es-EC"/>
          </a:p>
        </p:txBody>
      </p:sp>
      <p:sp>
        <p:nvSpPr>
          <p:cNvPr id="23" name="Footer Placeholder 22"/>
          <p:cNvSpPr>
            <a:spLocks noGrp="1"/>
          </p:cNvSpPr>
          <p:nvPr>
            <p:ph type="ftr" sz="quarter" idx="17"/>
          </p:nvPr>
        </p:nvSpPr>
        <p:spPr/>
        <p:txBody>
          <a:bodyPr/>
          <a:lstStyle/>
          <a:p>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10" y="2026918"/>
            <a:ext cx="5439583"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
        <p:nvSpPr>
          <p:cNvPr id="12" name="Title 11"/>
          <p:cNvSpPr>
            <a:spLocks noGrp="1"/>
          </p:cNvSpPr>
          <p:nvPr>
            <p:ph type="title"/>
          </p:nvPr>
        </p:nvSpPr>
        <p:spPr>
          <a:xfrm>
            <a:off x="2514600" y="975360"/>
            <a:ext cx="4114800" cy="701040"/>
          </a:xfrm>
        </p:spPr>
        <p:txBody>
          <a:bodyPr/>
          <a:lstStyle/>
          <a:p>
            <a:r>
              <a:rPr lang="es-ES" smtClean="0"/>
              <a:t>Haga clic para modificar el estilo de título del patrón</a:t>
            </a:r>
            <a:endParaRPr lang="en-US"/>
          </a:p>
        </p:txBody>
      </p:sp>
      <p:sp>
        <p:nvSpPr>
          <p:cNvPr id="13" name="Date Placeholder 12"/>
          <p:cNvSpPr>
            <a:spLocks noGrp="1"/>
          </p:cNvSpPr>
          <p:nvPr>
            <p:ph type="dt" sz="half" idx="14"/>
          </p:nvPr>
        </p:nvSpPr>
        <p:spPr>
          <a:xfrm>
            <a:off x="2981326" y="273181"/>
            <a:ext cx="3181351" cy="292100"/>
          </a:xfrm>
        </p:spPr>
        <p:txBody>
          <a:bodyPr/>
          <a:lstStyle/>
          <a:p>
            <a:fld id="{11142C03-723D-4568-8731-E3911E02C4FE}" type="datetimeFigureOut">
              <a:rPr lang="es-EC" smtClean="0"/>
              <a:t>22/11/2005</a:t>
            </a:fld>
            <a:endParaRPr lang="es-EC"/>
          </a:p>
        </p:txBody>
      </p:sp>
      <p:sp>
        <p:nvSpPr>
          <p:cNvPr id="14" name="Slide Number Placeholder 13"/>
          <p:cNvSpPr>
            <a:spLocks noGrp="1"/>
          </p:cNvSpPr>
          <p:nvPr>
            <p:ph type="sldNum" sz="quarter" idx="15"/>
          </p:nvPr>
        </p:nvSpPr>
        <p:spPr>
          <a:xfrm>
            <a:off x="4038600" y="6172200"/>
            <a:ext cx="1066800" cy="304800"/>
          </a:xfrm>
        </p:spPr>
        <p:txBody>
          <a:bodyPr/>
          <a:lstStyle/>
          <a:p>
            <a:fld id="{0D8CF56C-A846-4992-977D-AA6239D8D28B}" type="slidenum">
              <a:rPr lang="es-EC" smtClean="0"/>
              <a:t>‹Nº›</a:t>
            </a:fld>
            <a:endParaRPr lang="es-EC"/>
          </a:p>
        </p:txBody>
      </p:sp>
      <p:sp>
        <p:nvSpPr>
          <p:cNvPr id="15" name="Footer Placeholder 14"/>
          <p:cNvSpPr>
            <a:spLocks noGrp="1"/>
          </p:cNvSpPr>
          <p:nvPr>
            <p:ph type="ftr" sz="quarter" idx="16"/>
          </p:nvPr>
        </p:nvSpPr>
        <p:spPr>
          <a:xfrm>
            <a:off x="1447800" y="6486526"/>
            <a:ext cx="6248400" cy="29210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981326" y="273181"/>
            <a:ext cx="3181351"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1142C03-723D-4568-8731-E3911E02C4FE}" type="datetimeFigureOut">
              <a:rPr lang="es-EC" smtClean="0"/>
              <a:t>22/11/2005</a:t>
            </a:fld>
            <a:endParaRPr lang="es-EC"/>
          </a:p>
        </p:txBody>
      </p:sp>
      <p:sp>
        <p:nvSpPr>
          <p:cNvPr id="5" name="Footer Placeholder 4"/>
          <p:cNvSpPr>
            <a:spLocks noGrp="1"/>
          </p:cNvSpPr>
          <p:nvPr>
            <p:ph type="ftr" sz="quarter" idx="3"/>
          </p:nvPr>
        </p:nvSpPr>
        <p:spPr>
          <a:xfrm>
            <a:off x="1447800" y="6486526"/>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s-EC"/>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0D8CF56C-A846-4992-977D-AA6239D8D28B}" type="slidenum">
              <a:rPr lang="es-EC" smtClean="0"/>
              <a:t>‹Nº›</a:t>
            </a:fld>
            <a:endParaRPr lang="es-EC"/>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triz%20Leopold.xls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file:///C:\Users\Mirela%20Cruz\Documents\TESIS\Documento%20Tesis\Datos%20pozos.xls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triz%20Leopold.xls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1.emf"/><Relationship Id="rId5" Type="http://schemas.openxmlformats.org/officeDocument/2006/relationships/oleObject" Target="../embeddings/Documento_de_Microsoft_Word_97-20031.doc"/><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Precios%20Unitarios.xls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332656"/>
            <a:ext cx="7560840" cy="1569660"/>
          </a:xfrm>
          <a:prstGeom prst="rect">
            <a:avLst/>
          </a:prstGeom>
          <a:noFill/>
        </p:spPr>
        <p:txBody>
          <a:bodyPr wrap="square" rtlCol="0">
            <a:spAutoFit/>
          </a:bodyPr>
          <a:lstStyle/>
          <a:p>
            <a:pPr algn="ctr"/>
            <a:r>
              <a:rPr lang="es-EC" sz="4800" b="1" dirty="0" smtClean="0">
                <a:effectLst>
                  <a:outerShdw blurRad="38100" dist="38100" dir="2700000" algn="tl">
                    <a:srgbClr val="000000">
                      <a:alpha val="43137"/>
                    </a:srgbClr>
                  </a:outerShdw>
                </a:effectLst>
                <a:latin typeface="Berlin Sans FB Demi" pitchFamily="34" charset="0"/>
              </a:rPr>
              <a:t>ESCUELA POLITÉCNICA DEL EJÉRCITO</a:t>
            </a:r>
            <a:endParaRPr lang="es-EC" sz="4800" b="1" dirty="0">
              <a:effectLst>
                <a:outerShdw blurRad="38100" dist="38100" dir="2700000" algn="tl">
                  <a:srgbClr val="000000">
                    <a:alpha val="43137"/>
                  </a:srgbClr>
                </a:outerShdw>
              </a:effectLst>
              <a:latin typeface="Berlin Sans FB Demi" pitchFamily="34" charset="0"/>
            </a:endParaRPr>
          </a:p>
        </p:txBody>
      </p:sp>
      <p:sp>
        <p:nvSpPr>
          <p:cNvPr id="6" name="5 CuadroTexto"/>
          <p:cNvSpPr txBox="1"/>
          <p:nvPr/>
        </p:nvSpPr>
        <p:spPr>
          <a:xfrm>
            <a:off x="906373" y="3717032"/>
            <a:ext cx="7770679" cy="1754326"/>
          </a:xfrm>
          <a:prstGeom prst="rect">
            <a:avLst/>
          </a:prstGeom>
          <a:noFill/>
        </p:spPr>
        <p:txBody>
          <a:bodyPr wrap="square" rtlCol="0">
            <a:spAutoFit/>
          </a:bodyPr>
          <a:lstStyle/>
          <a:p>
            <a:pPr algn="ctr"/>
            <a:r>
              <a:rPr lang="es-EC" sz="3600" b="1" dirty="0" smtClean="0">
                <a:ln w="12700">
                  <a:solidFill>
                    <a:schemeClr val="accent6">
                      <a:lumMod val="50000"/>
                    </a:schemeClr>
                  </a:solidFill>
                  <a:prstDash val="solid"/>
                </a:ln>
                <a:solidFill>
                  <a:schemeClr val="accent6">
                    <a:lumMod val="75000"/>
                  </a:schemeClr>
                </a:solidFill>
                <a:effectLst>
                  <a:outerShdw blurRad="41275" dist="20320" dir="1800000" algn="tl" rotWithShape="0">
                    <a:srgbClr val="000000">
                      <a:alpha val="40000"/>
                    </a:srgbClr>
                  </a:outerShdw>
                </a:effectLst>
                <a:latin typeface="Berlin Sans FB Demi" pitchFamily="34" charset="0"/>
              </a:rPr>
              <a:t>ESTUDIO INTEGRAL DEL SISTEMA DE ALCANTARILLADO SANITARIO DE LA PARROQUIA DE ASCÁZUBI</a:t>
            </a:r>
            <a:endParaRPr lang="es-EC" sz="3600" b="1" dirty="0">
              <a:ln w="12700">
                <a:solidFill>
                  <a:schemeClr val="accent6">
                    <a:lumMod val="50000"/>
                  </a:schemeClr>
                </a:solidFill>
                <a:prstDash val="solid"/>
              </a:ln>
              <a:solidFill>
                <a:schemeClr val="accent6">
                  <a:lumMod val="75000"/>
                </a:schemeClr>
              </a:solidFill>
              <a:effectLst>
                <a:outerShdw blurRad="41275" dist="20320" dir="1800000" algn="tl" rotWithShape="0">
                  <a:srgbClr val="000000">
                    <a:alpha val="40000"/>
                  </a:srgbClr>
                </a:outerShdw>
              </a:effectLst>
              <a:latin typeface="Berlin Sans FB Demi" pitchFamily="34" charset="0"/>
            </a:endParaRPr>
          </a:p>
        </p:txBody>
      </p:sp>
      <p:sp>
        <p:nvSpPr>
          <p:cNvPr id="7" name="6 CuadroTexto"/>
          <p:cNvSpPr txBox="1"/>
          <p:nvPr/>
        </p:nvSpPr>
        <p:spPr>
          <a:xfrm>
            <a:off x="1511660" y="5618624"/>
            <a:ext cx="6192688" cy="523220"/>
          </a:xfrm>
          <a:prstGeom prst="rect">
            <a:avLst/>
          </a:prstGeom>
          <a:noFill/>
        </p:spPr>
        <p:txBody>
          <a:bodyPr wrap="square" rtlCol="0">
            <a:spAutoFit/>
          </a:bodyPr>
          <a:lstStyle/>
          <a:p>
            <a:pPr algn="ctr"/>
            <a:r>
              <a:rPr lang="es-EC" sz="2800" b="1" dirty="0" smtClean="0">
                <a:effectLst>
                  <a:outerShdw blurRad="38100" dist="38100" dir="2700000" algn="tl">
                    <a:srgbClr val="000000">
                      <a:alpha val="43137"/>
                    </a:srgbClr>
                  </a:outerShdw>
                </a:effectLst>
              </a:rPr>
              <a:t>MIRELA CRUZ RODRÍGUEZ</a:t>
            </a:r>
            <a:endParaRPr lang="es-EC" sz="2800" b="1" dirty="0">
              <a:effectLst>
                <a:outerShdw blurRad="38100" dist="38100" dir="2700000" algn="tl">
                  <a:srgbClr val="000000">
                    <a:alpha val="43137"/>
                  </a:srgbClr>
                </a:outerShdw>
              </a:effectLst>
            </a:endParaRPr>
          </a:p>
        </p:txBody>
      </p:sp>
      <p:sp>
        <p:nvSpPr>
          <p:cNvPr id="8" name="7 CuadroTexto"/>
          <p:cNvSpPr txBox="1"/>
          <p:nvPr/>
        </p:nvSpPr>
        <p:spPr>
          <a:xfrm>
            <a:off x="6012162" y="6200093"/>
            <a:ext cx="2964223" cy="400110"/>
          </a:xfrm>
          <a:prstGeom prst="rect">
            <a:avLst/>
          </a:prstGeom>
          <a:noFill/>
        </p:spPr>
        <p:txBody>
          <a:bodyPr wrap="square" rtlCol="0">
            <a:spAutoFit/>
          </a:bodyPr>
          <a:lstStyle/>
          <a:p>
            <a:r>
              <a:rPr lang="es-EC" sz="2000" dirty="0" smtClean="0"/>
              <a:t>Sangolquí, Febrero 2011</a:t>
            </a:r>
          </a:p>
        </p:txBody>
      </p:sp>
      <p:pic>
        <p:nvPicPr>
          <p:cNvPr id="1026"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8937" y="1231001"/>
            <a:ext cx="1545423" cy="154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Mirela Cruz\Documents\TESIS\Planos\logo_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2428" y="1231003"/>
            <a:ext cx="1660968" cy="154542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964967" y="2586717"/>
            <a:ext cx="5256584" cy="646331"/>
          </a:xfrm>
          <a:prstGeom prst="rect">
            <a:avLst/>
          </a:prstGeom>
          <a:noFill/>
        </p:spPr>
        <p:txBody>
          <a:bodyPr wrap="square" rtlCol="0">
            <a:spAutoFit/>
          </a:bodyPr>
          <a:lstStyle/>
          <a:p>
            <a:pPr algn="ctr"/>
            <a:r>
              <a:rPr lang="es-EC" sz="3600" b="1" dirty="0" smtClean="0">
                <a:solidFill>
                  <a:schemeClr val="bg1"/>
                </a:solidFill>
                <a:latin typeface="Berlin Sans FB Demi" pitchFamily="34" charset="0"/>
              </a:rPr>
              <a:t>INGENIERÍA CIVIL</a:t>
            </a:r>
            <a:endParaRPr lang="es-EC" sz="3600" b="1" dirty="0">
              <a:solidFill>
                <a:schemeClr val="bg1"/>
              </a:solidFill>
              <a:latin typeface="Berlin Sans FB Demi" pitchFamily="34" charset="0"/>
            </a:endParaRPr>
          </a:p>
        </p:txBody>
      </p:sp>
    </p:spTree>
    <p:extLst>
      <p:ext uri="{BB962C8B-B14F-4D97-AF65-F5344CB8AC3E}">
        <p14:creationId xmlns:p14="http://schemas.microsoft.com/office/powerpoint/2010/main" val="1018255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10 Imagen" descr="F:\DCIM\100_PANA\P1000038.JPG"/>
          <p:cNvPicPr/>
          <p:nvPr/>
        </p:nvPicPr>
        <p:blipFill>
          <a:blip r:embed="rId3" cstate="print"/>
          <a:srcRect/>
          <a:stretch>
            <a:fillRect/>
          </a:stretch>
        </p:blipFill>
        <p:spPr bwMode="auto">
          <a:xfrm>
            <a:off x="706963" y="1556792"/>
            <a:ext cx="5246608" cy="3960440"/>
          </a:xfrm>
          <a:prstGeom prst="rect">
            <a:avLst/>
          </a:prstGeom>
          <a:noFill/>
          <a:ln w="9525">
            <a:noFill/>
            <a:miter lim="800000"/>
            <a:headEnd/>
            <a:tailEnd/>
          </a:ln>
        </p:spPr>
      </p:pic>
      <p:sp>
        <p:nvSpPr>
          <p:cNvPr id="7" name="6 CuadroTexto"/>
          <p:cNvSpPr txBox="1"/>
          <p:nvPr/>
        </p:nvSpPr>
        <p:spPr>
          <a:xfrm>
            <a:off x="674775" y="660058"/>
            <a:ext cx="1800200" cy="523220"/>
          </a:xfrm>
          <a:prstGeom prst="rect">
            <a:avLst/>
          </a:prstGeom>
          <a:noFill/>
        </p:spPr>
        <p:txBody>
          <a:bodyPr wrap="square" rtlCol="0">
            <a:spAutoFit/>
          </a:bodyPr>
          <a:lstStyle/>
          <a:p>
            <a:pPr marL="285750" indent="-285750">
              <a:buFont typeface="Arial" pitchFamily="34" charset="0"/>
              <a:buChar cha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RIEGO</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15" name="14 CuadroTexto"/>
          <p:cNvSpPr txBox="1"/>
          <p:nvPr/>
        </p:nvSpPr>
        <p:spPr>
          <a:xfrm>
            <a:off x="1910205" y="5650950"/>
            <a:ext cx="2840123" cy="553998"/>
          </a:xfrm>
          <a:prstGeom prst="rect">
            <a:avLst/>
          </a:prstGeom>
          <a:noFill/>
        </p:spPr>
        <p:txBody>
          <a:bodyPr wrap="square" rtlCol="0">
            <a:spAutoFit/>
          </a:bodyPr>
          <a:lstStyle/>
          <a:p>
            <a:pPr algn="just">
              <a:lnSpc>
                <a:spcPct val="150000"/>
              </a:lnSpc>
            </a:pPr>
            <a:r>
              <a:rPr lang="es-EC" sz="2000" b="1" dirty="0" smtClean="0">
                <a:effectLst>
                  <a:outerShdw blurRad="38100" dist="38100" dir="2700000" algn="tl">
                    <a:srgbClr val="000000">
                      <a:alpha val="43137"/>
                    </a:srgbClr>
                  </a:outerShdw>
                </a:effectLst>
              </a:rPr>
              <a:t>Canal </a:t>
            </a:r>
            <a:r>
              <a:rPr lang="es-EC" sz="2000" b="1" dirty="0">
                <a:effectLst>
                  <a:outerShdw blurRad="38100" dist="38100" dir="2700000" algn="tl">
                    <a:srgbClr val="000000">
                      <a:alpha val="43137"/>
                    </a:srgbClr>
                  </a:outerShdw>
                </a:effectLst>
              </a:rPr>
              <a:t>de riego el Pisque</a:t>
            </a:r>
          </a:p>
        </p:txBody>
      </p:sp>
      <p:sp>
        <p:nvSpPr>
          <p:cNvPr id="3" name="2 CuadroTexto"/>
          <p:cNvSpPr txBox="1"/>
          <p:nvPr/>
        </p:nvSpPr>
        <p:spPr>
          <a:xfrm>
            <a:off x="6084168" y="1412776"/>
            <a:ext cx="2376264" cy="4247317"/>
          </a:xfrm>
          <a:prstGeom prst="rect">
            <a:avLst/>
          </a:prstGeom>
          <a:noFill/>
        </p:spPr>
        <p:txBody>
          <a:bodyPr wrap="square" rtlCol="0">
            <a:spAutoFit/>
          </a:bodyPr>
          <a:lstStyle/>
          <a:p>
            <a:pPr algn="just">
              <a:lnSpc>
                <a:spcPct val="150000"/>
              </a:lnSpc>
            </a:pPr>
            <a:r>
              <a:rPr lang="es-EC" sz="2000" dirty="0" smtClean="0"/>
              <a:t>Longitud </a:t>
            </a:r>
            <a:r>
              <a:rPr lang="es-EC" sz="2000" dirty="0"/>
              <a:t>de 58 km que va desde </a:t>
            </a:r>
            <a:r>
              <a:rPr lang="es-EC" sz="2000" dirty="0" err="1"/>
              <a:t>Guachalá</a:t>
            </a:r>
            <a:r>
              <a:rPr lang="es-EC" sz="2000" dirty="0"/>
              <a:t> (Cayambe) hasta </a:t>
            </a:r>
            <a:r>
              <a:rPr lang="es-EC" sz="2000" dirty="0" err="1"/>
              <a:t>Pifo</a:t>
            </a:r>
            <a:r>
              <a:rPr lang="es-EC" sz="2000" dirty="0"/>
              <a:t>. El agua del canal proviene de </a:t>
            </a:r>
            <a:r>
              <a:rPr lang="es-ES" sz="2000" dirty="0"/>
              <a:t>dos afluentes del Cayambe, los ríos </a:t>
            </a:r>
            <a:r>
              <a:rPr lang="es-ES" sz="2000" dirty="0" err="1"/>
              <a:t>Granobles</a:t>
            </a:r>
            <a:r>
              <a:rPr lang="es-ES" sz="2000" dirty="0"/>
              <a:t> (25%) y </a:t>
            </a:r>
            <a:r>
              <a:rPr lang="es-ES" sz="2000" dirty="0" err="1"/>
              <a:t>Guachalá</a:t>
            </a:r>
            <a:r>
              <a:rPr lang="es-ES" sz="2000" dirty="0"/>
              <a:t> (75%). </a:t>
            </a:r>
            <a:endParaRPr lang="es-EC" sz="2000" dirty="0"/>
          </a:p>
        </p:txBody>
      </p:sp>
    </p:spTree>
    <p:extLst>
      <p:ext uri="{BB962C8B-B14F-4D97-AF65-F5344CB8AC3E}">
        <p14:creationId xmlns:p14="http://schemas.microsoft.com/office/powerpoint/2010/main" val="1153910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674776" y="660058"/>
            <a:ext cx="3393169" cy="523220"/>
          </a:xfrm>
          <a:prstGeom prst="rect">
            <a:avLst/>
          </a:prstGeom>
          <a:noFill/>
        </p:spPr>
        <p:txBody>
          <a:bodyPr wrap="square" rtlCol="0">
            <a:spAutoFit/>
          </a:bodyPr>
          <a:lstStyle/>
          <a:p>
            <a:pPr marL="285750" indent="-285750">
              <a:buFont typeface="Arial" pitchFamily="34" charset="0"/>
              <a:buChar cha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AGUA POTABLE</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810203315"/>
              </p:ext>
            </p:extLst>
          </p:nvPr>
        </p:nvGraphicFramePr>
        <p:xfrm>
          <a:off x="1585641" y="1649413"/>
          <a:ext cx="3240362" cy="1489712"/>
        </p:xfrm>
        <a:graphic>
          <a:graphicData uri="http://schemas.openxmlformats.org/drawingml/2006/table">
            <a:tbl>
              <a:tblPr firstRow="1" firstCol="1" bandRow="1">
                <a:tableStyleId>{F2DE63D5-997A-4646-A377-4702673A728D}</a:tableStyleId>
              </a:tblPr>
              <a:tblGrid>
                <a:gridCol w="1274543"/>
                <a:gridCol w="1105323"/>
                <a:gridCol w="860496"/>
              </a:tblGrid>
              <a:tr h="498476">
                <a:tc gridSpan="3">
                  <a:txBody>
                    <a:bodyPr/>
                    <a:lstStyle/>
                    <a:p>
                      <a:pPr marL="0" algn="ctr" defTabSz="914400" rtl="0" eaLnBrk="1" latinLnBrk="0" hangingPunct="1">
                        <a:lnSpc>
                          <a:spcPct val="150000"/>
                        </a:lnSpc>
                        <a:spcAft>
                          <a:spcPts val="0"/>
                        </a:spcAft>
                      </a:pPr>
                      <a:r>
                        <a:rPr lang="es-EC" sz="2000" kern="1200" dirty="0">
                          <a:solidFill>
                            <a:schemeClr val="tx1"/>
                          </a:solidFill>
                          <a:effectLst/>
                          <a:latin typeface="+mn-lt"/>
                          <a:ea typeface="+mn-ea"/>
                          <a:cs typeface="+mn-cs"/>
                        </a:rPr>
                        <a:t>OFERTA  ( l/s)</a:t>
                      </a:r>
                    </a:p>
                  </a:txBody>
                  <a:tcPr marL="44451" marR="44451" marT="17780" marB="17780" anchor="ctr"/>
                </a:tc>
                <a:tc hMerge="1">
                  <a:txBody>
                    <a:bodyPr/>
                    <a:lstStyle/>
                    <a:p>
                      <a:endParaRPr lang="es-EC"/>
                    </a:p>
                  </a:txBody>
                  <a:tcPr/>
                </a:tc>
                <a:tc hMerge="1">
                  <a:txBody>
                    <a:bodyPr/>
                    <a:lstStyle/>
                    <a:p>
                      <a:endParaRPr lang="es-EC"/>
                    </a:p>
                  </a:txBody>
                  <a:tcPr/>
                </a:tc>
              </a:tr>
              <a:tr h="489023">
                <a:tc>
                  <a:txBody>
                    <a:bodyPr/>
                    <a:lstStyle/>
                    <a:p>
                      <a:pPr marL="0" algn="ctr" defTabSz="914400" rtl="0" eaLnBrk="1" latinLnBrk="0" hangingPunct="1">
                        <a:lnSpc>
                          <a:spcPct val="150000"/>
                        </a:lnSpc>
                        <a:spcAft>
                          <a:spcPts val="0"/>
                        </a:spcAft>
                      </a:pPr>
                      <a:r>
                        <a:rPr lang="es-EC" sz="2000" b="1" kern="1200">
                          <a:solidFill>
                            <a:schemeClr val="tx1"/>
                          </a:solidFill>
                          <a:effectLst/>
                          <a:latin typeface="+mn-lt"/>
                          <a:ea typeface="+mn-ea"/>
                          <a:cs typeface="+mn-cs"/>
                        </a:rPr>
                        <a:t>Iguiñaro</a:t>
                      </a:r>
                    </a:p>
                  </a:txBody>
                  <a:tcPr marL="44451" marR="44451" marT="17780" marB="17780" anchor="b"/>
                </a:tc>
                <a:tc>
                  <a:txBody>
                    <a:bodyPr/>
                    <a:lstStyle/>
                    <a:p>
                      <a:pPr marL="0" algn="ctr" defTabSz="914400" rtl="0" eaLnBrk="1" latinLnBrk="0" hangingPunct="1">
                        <a:lnSpc>
                          <a:spcPct val="150000"/>
                        </a:lnSpc>
                        <a:spcAft>
                          <a:spcPts val="0"/>
                        </a:spcAft>
                      </a:pPr>
                      <a:r>
                        <a:rPr lang="es-EC" sz="2000" b="1" kern="1200" dirty="0">
                          <a:solidFill>
                            <a:schemeClr val="tx1"/>
                          </a:solidFill>
                          <a:effectLst/>
                          <a:latin typeface="+mn-lt"/>
                          <a:ea typeface="+mn-ea"/>
                          <a:cs typeface="+mn-cs"/>
                        </a:rPr>
                        <a:t>Chinifo</a:t>
                      </a:r>
                    </a:p>
                  </a:txBody>
                  <a:tcPr marL="44451" marR="44451" marT="17780" marB="17780" anchor="b"/>
                </a:tc>
                <a:tc>
                  <a:txBody>
                    <a:bodyPr/>
                    <a:lstStyle/>
                    <a:p>
                      <a:pPr marL="0" algn="ctr" defTabSz="914400" rtl="0" eaLnBrk="1" latinLnBrk="0" hangingPunct="1">
                        <a:lnSpc>
                          <a:spcPct val="150000"/>
                        </a:lnSpc>
                        <a:spcAft>
                          <a:spcPts val="0"/>
                        </a:spcAft>
                      </a:pPr>
                      <a:r>
                        <a:rPr lang="es-EC" sz="2000" b="1" kern="1200" dirty="0">
                          <a:solidFill>
                            <a:schemeClr val="tx1"/>
                          </a:solidFill>
                          <a:effectLst/>
                          <a:latin typeface="+mn-lt"/>
                          <a:ea typeface="+mn-ea"/>
                          <a:cs typeface="+mn-cs"/>
                        </a:rPr>
                        <a:t>Total</a:t>
                      </a:r>
                    </a:p>
                  </a:txBody>
                  <a:tcPr marL="44451" marR="44451" marT="17780" marB="17780" anchor="b"/>
                </a:tc>
              </a:tr>
              <a:tr h="498476">
                <a:tc>
                  <a:txBody>
                    <a:bodyPr/>
                    <a:lstStyle/>
                    <a:p>
                      <a:pPr marL="0" algn="ctr" defTabSz="914400" rtl="0" eaLnBrk="1" latinLnBrk="0" hangingPunct="1">
                        <a:lnSpc>
                          <a:spcPct val="150000"/>
                        </a:lnSpc>
                        <a:spcAft>
                          <a:spcPts val="0"/>
                        </a:spcAft>
                      </a:pPr>
                      <a:r>
                        <a:rPr lang="es-EC" sz="2000" b="1" kern="1200">
                          <a:solidFill>
                            <a:schemeClr val="tx1"/>
                          </a:solidFill>
                          <a:effectLst/>
                          <a:latin typeface="+mn-lt"/>
                          <a:ea typeface="+mn-ea"/>
                          <a:cs typeface="+mn-cs"/>
                        </a:rPr>
                        <a:t>5</a:t>
                      </a:r>
                    </a:p>
                  </a:txBody>
                  <a:tcPr marL="44451" marR="44451" marT="17780" marB="17780" anchor="ctr"/>
                </a:tc>
                <a:tc>
                  <a:txBody>
                    <a:bodyPr/>
                    <a:lstStyle/>
                    <a:p>
                      <a:pPr marL="0" algn="ctr" defTabSz="914400" rtl="0" eaLnBrk="1" latinLnBrk="0" hangingPunct="1">
                        <a:lnSpc>
                          <a:spcPct val="150000"/>
                        </a:lnSpc>
                        <a:spcAft>
                          <a:spcPts val="0"/>
                        </a:spcAft>
                      </a:pPr>
                      <a:r>
                        <a:rPr lang="es-EC" sz="2000" b="1" kern="1200" dirty="0">
                          <a:solidFill>
                            <a:schemeClr val="tx1"/>
                          </a:solidFill>
                          <a:effectLst/>
                          <a:latin typeface="+mn-lt"/>
                          <a:ea typeface="+mn-ea"/>
                          <a:cs typeface="+mn-cs"/>
                        </a:rPr>
                        <a:t>2</a:t>
                      </a:r>
                    </a:p>
                  </a:txBody>
                  <a:tcPr marL="44451" marR="44451" marT="17780" marB="17780" anchor="ctr"/>
                </a:tc>
                <a:tc>
                  <a:txBody>
                    <a:bodyPr/>
                    <a:lstStyle/>
                    <a:p>
                      <a:pPr marL="0" algn="ctr" defTabSz="914400" rtl="0" eaLnBrk="1" latinLnBrk="0" hangingPunct="1">
                        <a:lnSpc>
                          <a:spcPct val="150000"/>
                        </a:lnSpc>
                        <a:spcAft>
                          <a:spcPts val="0"/>
                        </a:spcAft>
                      </a:pPr>
                      <a:r>
                        <a:rPr lang="es-EC" sz="2000" b="1" kern="1200" dirty="0">
                          <a:solidFill>
                            <a:schemeClr val="tx1"/>
                          </a:solidFill>
                          <a:effectLst/>
                          <a:latin typeface="+mn-lt"/>
                          <a:ea typeface="+mn-ea"/>
                          <a:cs typeface="+mn-cs"/>
                        </a:rPr>
                        <a:t>7</a:t>
                      </a:r>
                    </a:p>
                  </a:txBody>
                  <a:tcPr marL="44451" marR="44451" marT="17780" marB="1778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571991615"/>
              </p:ext>
            </p:extLst>
          </p:nvPr>
        </p:nvGraphicFramePr>
        <p:xfrm>
          <a:off x="563754" y="3757414"/>
          <a:ext cx="8130894" cy="1754238"/>
        </p:xfrm>
        <a:graphic>
          <a:graphicData uri="http://schemas.openxmlformats.org/drawingml/2006/table">
            <a:tbl>
              <a:tblPr firstRow="1" firstCol="1" bandRow="1">
                <a:tableStyleId>{1FECB4D8-DB02-4DC6-A0A2-4F2EBAE1DC90}</a:tableStyleId>
              </a:tblPr>
              <a:tblGrid>
                <a:gridCol w="1355149"/>
                <a:gridCol w="1355149"/>
                <a:gridCol w="1355149"/>
                <a:gridCol w="1355149"/>
                <a:gridCol w="1355149"/>
                <a:gridCol w="1355149"/>
              </a:tblGrid>
              <a:tr h="498476">
                <a:tc gridSpan="6">
                  <a:txBody>
                    <a:bodyPr/>
                    <a:lstStyle/>
                    <a:p>
                      <a:pPr algn="ctr">
                        <a:lnSpc>
                          <a:spcPct val="150000"/>
                        </a:lnSpc>
                        <a:spcAft>
                          <a:spcPts val="0"/>
                        </a:spcAft>
                      </a:pPr>
                      <a:r>
                        <a:rPr lang="es-EC" sz="2000" b="1" dirty="0">
                          <a:solidFill>
                            <a:schemeClr val="tx1"/>
                          </a:solidFill>
                          <a:effectLst/>
                        </a:rPr>
                        <a:t>DEMANDA</a:t>
                      </a:r>
                      <a:endParaRPr lang="es-EC" sz="2000" b="1" dirty="0">
                        <a:solidFill>
                          <a:schemeClr val="tx1"/>
                        </a:solidFill>
                        <a:effectLst/>
                        <a:latin typeface="Arial"/>
                        <a:ea typeface="Arial"/>
                        <a:cs typeface="Times New Roman"/>
                      </a:endParaRPr>
                    </a:p>
                  </a:txBody>
                  <a:tcPr marL="44451" marR="44451" marT="17780" marB="1778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57286">
                <a:tc>
                  <a:txBody>
                    <a:bodyPr/>
                    <a:lstStyle/>
                    <a:p>
                      <a:pPr marL="0" algn="ctr" defTabSz="914400" rtl="0" eaLnBrk="1" latinLnBrk="0" hangingPunct="1">
                        <a:lnSpc>
                          <a:spcPct val="100000"/>
                        </a:lnSpc>
                        <a:spcAft>
                          <a:spcPts val="0"/>
                        </a:spcAft>
                      </a:pPr>
                      <a:r>
                        <a:rPr lang="es-EC" sz="1800" kern="1200" dirty="0">
                          <a:effectLst/>
                        </a:rPr>
                        <a:t>Población</a:t>
                      </a:r>
                      <a:br>
                        <a:rPr lang="es-EC" sz="1800" kern="1200" dirty="0">
                          <a:effectLst/>
                        </a:rPr>
                      </a:br>
                      <a:r>
                        <a:rPr lang="es-EC" sz="1800" kern="1200" dirty="0" err="1">
                          <a:effectLst/>
                        </a:rPr>
                        <a:t>hab</a:t>
                      </a:r>
                      <a:endParaRPr lang="es-EC" sz="1800" kern="1200" dirty="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00000"/>
                        </a:lnSpc>
                        <a:spcAft>
                          <a:spcPts val="0"/>
                        </a:spcAft>
                      </a:pPr>
                      <a:r>
                        <a:rPr lang="es-EC" sz="1800" kern="1200" dirty="0">
                          <a:effectLst/>
                        </a:rPr>
                        <a:t>*</a:t>
                      </a:r>
                      <a:r>
                        <a:rPr lang="es-EC" sz="1800" kern="1200" dirty="0" err="1">
                          <a:effectLst/>
                        </a:rPr>
                        <a:t>Dot</a:t>
                      </a:r>
                      <a:r>
                        <a:rPr lang="es-EC" sz="1800" kern="1200" dirty="0">
                          <a:effectLst/>
                        </a:rPr>
                        <a:t>. Neta</a:t>
                      </a:r>
                      <a:br>
                        <a:rPr lang="es-EC" sz="1800" kern="1200" dirty="0">
                          <a:effectLst/>
                        </a:rPr>
                      </a:br>
                      <a:r>
                        <a:rPr lang="es-EC" sz="1800" kern="1200" dirty="0">
                          <a:effectLst/>
                        </a:rPr>
                        <a:t>l/</a:t>
                      </a:r>
                      <a:r>
                        <a:rPr lang="es-EC" sz="1800" kern="1200" dirty="0" err="1">
                          <a:effectLst/>
                        </a:rPr>
                        <a:t>hab</a:t>
                      </a:r>
                      <a:r>
                        <a:rPr lang="es-EC" sz="1800" kern="1200" dirty="0">
                          <a:effectLst/>
                        </a:rPr>
                        <a:t>-día</a:t>
                      </a:r>
                      <a:endParaRPr lang="es-EC" sz="1800" kern="1200" dirty="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00000"/>
                        </a:lnSpc>
                        <a:spcAft>
                          <a:spcPts val="0"/>
                        </a:spcAft>
                      </a:pPr>
                      <a:r>
                        <a:rPr lang="es-EC" sz="1800" kern="1200" dirty="0">
                          <a:effectLst/>
                        </a:rPr>
                        <a:t>*A.N.C</a:t>
                      </a:r>
                      <a:br>
                        <a:rPr lang="es-EC" sz="1800" kern="1200" dirty="0">
                          <a:effectLst/>
                        </a:rPr>
                      </a:br>
                      <a:r>
                        <a:rPr lang="es-EC" sz="1800" kern="1200" dirty="0">
                          <a:effectLst/>
                        </a:rPr>
                        <a:t>%</a:t>
                      </a:r>
                      <a:endParaRPr lang="es-EC" sz="1800" kern="1200" dirty="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00000"/>
                        </a:lnSpc>
                        <a:spcAft>
                          <a:spcPts val="0"/>
                        </a:spcAft>
                      </a:pPr>
                      <a:r>
                        <a:rPr lang="es-EC" sz="1800" kern="1200" dirty="0">
                          <a:effectLst/>
                        </a:rPr>
                        <a:t>Dotación</a:t>
                      </a:r>
                      <a:br>
                        <a:rPr lang="es-EC" sz="1800" kern="1200" dirty="0">
                          <a:effectLst/>
                        </a:rPr>
                      </a:br>
                      <a:r>
                        <a:rPr lang="es-EC" sz="1800" kern="1200" dirty="0">
                          <a:effectLst/>
                        </a:rPr>
                        <a:t>l/</a:t>
                      </a:r>
                      <a:r>
                        <a:rPr lang="es-EC" sz="1800" kern="1200" dirty="0" err="1">
                          <a:effectLst/>
                        </a:rPr>
                        <a:t>hab</a:t>
                      </a:r>
                      <a:r>
                        <a:rPr lang="es-EC" sz="1800" kern="1200" dirty="0">
                          <a:effectLst/>
                        </a:rPr>
                        <a:t>-día</a:t>
                      </a:r>
                      <a:endParaRPr lang="es-EC" sz="1800" kern="1200" dirty="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00000"/>
                        </a:lnSpc>
                        <a:spcAft>
                          <a:spcPts val="0"/>
                        </a:spcAft>
                      </a:pPr>
                      <a:r>
                        <a:rPr lang="es-EC" sz="1800" kern="1200" dirty="0">
                          <a:effectLst/>
                        </a:rPr>
                        <a:t>Q medio</a:t>
                      </a:r>
                      <a:br>
                        <a:rPr lang="es-EC" sz="1800" kern="1200" dirty="0">
                          <a:effectLst/>
                        </a:rPr>
                      </a:br>
                      <a:r>
                        <a:rPr lang="es-EC" sz="1800" kern="1200" dirty="0">
                          <a:effectLst/>
                        </a:rPr>
                        <a:t>l/s</a:t>
                      </a:r>
                      <a:endParaRPr lang="es-EC" sz="1800" kern="1200" dirty="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00000"/>
                        </a:lnSpc>
                        <a:spcAft>
                          <a:spcPts val="0"/>
                        </a:spcAft>
                      </a:pPr>
                      <a:r>
                        <a:rPr lang="es-EC" sz="1800" b="1" kern="1200" dirty="0">
                          <a:effectLst/>
                        </a:rPr>
                        <a:t>Faltante</a:t>
                      </a:r>
                      <a:endParaRPr lang="es-EC" sz="1800" b="1" kern="1200" dirty="0">
                        <a:solidFill>
                          <a:schemeClr val="dk1"/>
                        </a:solidFill>
                        <a:effectLst/>
                        <a:latin typeface="+mn-lt"/>
                        <a:ea typeface="+mn-ea"/>
                        <a:cs typeface="+mn-cs"/>
                      </a:endParaRPr>
                    </a:p>
                  </a:txBody>
                  <a:tcPr marL="44451" marR="44451" marT="17780" marB="17780" anchor="ctr"/>
                </a:tc>
              </a:tr>
              <a:tr h="498476">
                <a:tc>
                  <a:txBody>
                    <a:bodyPr/>
                    <a:lstStyle/>
                    <a:p>
                      <a:pPr marL="0" algn="ctr" defTabSz="914400" rtl="0" eaLnBrk="1" latinLnBrk="0" hangingPunct="1">
                        <a:lnSpc>
                          <a:spcPct val="150000"/>
                        </a:lnSpc>
                        <a:spcAft>
                          <a:spcPts val="0"/>
                        </a:spcAft>
                      </a:pPr>
                      <a:r>
                        <a:rPr lang="es-EC" sz="2000" kern="1200">
                          <a:effectLst/>
                        </a:rPr>
                        <a:t>5139</a:t>
                      </a:r>
                      <a:endParaRPr lang="es-EC" sz="2000" kern="120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50000"/>
                        </a:lnSpc>
                        <a:spcAft>
                          <a:spcPts val="0"/>
                        </a:spcAft>
                      </a:pPr>
                      <a:r>
                        <a:rPr lang="es-EC" sz="2000" kern="1200">
                          <a:effectLst/>
                        </a:rPr>
                        <a:t>114</a:t>
                      </a:r>
                      <a:endParaRPr lang="es-EC" sz="2000" kern="120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50000"/>
                        </a:lnSpc>
                        <a:spcAft>
                          <a:spcPts val="0"/>
                        </a:spcAft>
                      </a:pPr>
                      <a:r>
                        <a:rPr lang="es-EC" sz="2000" kern="1200">
                          <a:effectLst/>
                        </a:rPr>
                        <a:t>29.5</a:t>
                      </a:r>
                      <a:endParaRPr lang="es-EC" sz="2000" kern="120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50000"/>
                        </a:lnSpc>
                        <a:spcAft>
                          <a:spcPts val="0"/>
                        </a:spcAft>
                      </a:pPr>
                      <a:r>
                        <a:rPr lang="es-EC" sz="2000" kern="1200">
                          <a:effectLst/>
                        </a:rPr>
                        <a:t>148</a:t>
                      </a:r>
                      <a:endParaRPr lang="es-EC" sz="2000" kern="120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50000"/>
                        </a:lnSpc>
                        <a:spcAft>
                          <a:spcPts val="0"/>
                        </a:spcAft>
                      </a:pPr>
                      <a:r>
                        <a:rPr lang="es-EC" sz="2000" kern="1200">
                          <a:effectLst/>
                        </a:rPr>
                        <a:t>8.78</a:t>
                      </a:r>
                      <a:endParaRPr lang="es-EC" sz="2000" kern="1200">
                        <a:solidFill>
                          <a:schemeClr val="dk1"/>
                        </a:solidFill>
                        <a:effectLst/>
                        <a:latin typeface="+mn-lt"/>
                        <a:ea typeface="+mn-ea"/>
                        <a:cs typeface="+mn-cs"/>
                      </a:endParaRPr>
                    </a:p>
                  </a:txBody>
                  <a:tcPr marL="44451" marR="44451" marT="17780" marB="17780" anchor="ctr"/>
                </a:tc>
                <a:tc>
                  <a:txBody>
                    <a:bodyPr/>
                    <a:lstStyle/>
                    <a:p>
                      <a:pPr marL="0" algn="ctr" defTabSz="914400" rtl="0" eaLnBrk="1" latinLnBrk="0" hangingPunct="1">
                        <a:lnSpc>
                          <a:spcPct val="150000"/>
                        </a:lnSpc>
                        <a:spcAft>
                          <a:spcPts val="0"/>
                        </a:spcAft>
                      </a:pPr>
                      <a:r>
                        <a:rPr lang="es-EC" sz="2000" b="1" kern="1200" dirty="0">
                          <a:effectLst/>
                        </a:rPr>
                        <a:t>1.78</a:t>
                      </a:r>
                      <a:endParaRPr lang="es-EC" sz="2000" b="1" kern="1200" dirty="0">
                        <a:solidFill>
                          <a:schemeClr val="dk1"/>
                        </a:solidFill>
                        <a:effectLst/>
                        <a:latin typeface="+mn-lt"/>
                        <a:ea typeface="+mn-ea"/>
                        <a:cs typeface="+mn-cs"/>
                      </a:endParaRPr>
                    </a:p>
                  </a:txBody>
                  <a:tcPr marL="44451" marR="44451" marT="17780" marB="17780" anchor="ctr"/>
                </a:tc>
              </a:tr>
            </a:tbl>
          </a:graphicData>
        </a:graphic>
      </p:graphicFrame>
      <p:sp>
        <p:nvSpPr>
          <p:cNvPr id="6" name="AutoShape 4" descr="data:image/jpeg;base64,/9j/4AAQSkZJRgABAQAAAQABAAD/2wBDAAkGBwgHBgkIBwgKCgkLDRYPDQwMDRsUFRAWIB0iIiAdHx8kKDQsJCYxJx8fLT0tMTU3Ojo6Iys/RD84QzQ5Ojf/2wBDAQoKCg0MDRoPDxo3JR8lNzc3Nzc3Nzc3Nzc3Nzc3Nzc3Nzc3Nzc3Nzc3Nzc3Nzc3Nzc3Nzc3Nzc3Nzc3Nzc3Nzf/wAARCACLALoDASIAAhEBAxEB/8QAHAAAAQUBAQEAAAAAAAAAAAAAAAIDBAUGAQcI/8QAOBAAAQMDAgQDBgQFBQEAAAAAAQACAwQFERIhBhMxQVFhcQcUIjKBkRVCscEjM1Kh0RZygrLC8P/EABoBAAIDAQEAAAAAAAAAAAAAAAACAQMEBQb/xAAjEQEBAAICAQQCAwAAAAAAAAAAAQIRAxIhBAUxQRNRIjJx/9oADAMBAAIRAxEAPwB1CXjyRjyXZ28/1N4XQEvCMI2NBoS2tQBunWNS00jrGp5rUNanGhJauxmgAn4o9RwUmNmVNp48OBSWrMcS/wAUsFuro7dWzvdVucGv0fLET2JUx8kDLlPQNka6WIasN7t8V5jeKSop73WzPglfMZXSODRu8OOQQfD/AAnOF65zuJKSqE+xeY6hpk3acHILTv0B38vNZJnlL5b7x43Hw9TYxPsYlxQktDhuCMggEg/XonZnRUVO+pq3tjhjGXOcQPpv3T3KK5jfh2Kle9pccBo6kpIERDeXIx4eSGlrgQSNyPXC8m4n4zul3uD6OKdlNR5LWMY7GoeJPh5pfCc1ebzbLXRzzSRsrWzz/MRpa06jkgbYJH1Cr73a3pJHrHLXDGpQj+/dd5afsq0hctHLUzleSOV5Kew0h8tHLUzleSOV5I7DSHy0ctTOV5I5XkjY08rQlIwt7lE4QlLqgBo3UhjUhgTzAltWYwoBOsauNb0UiJiS1bIXDHnorCGPATdPGi510NqttRXTtLmQsLtA/Oegb9SQqsrqbX44l1Vupq4NFSzBZ8r2u0ub6Efp08ljOO+FrfSinukVROytYQGPe8AOx03a0dPXoqus474pq4i6me6ihLyGsp4WEgYyBk9/up1Bw1d+I+HnXi63OsfI1r5I4pXamyNwMkDoNm7HxHTHXPct/TVMev2TZ+M7rBcBUtewtigDOVIPhAa0AdPRTbZw7XcculrrjdHe5teRGwZOHZztgjA+qxlHb3wTXSFjQHQxN0tkkOoteQM7ZGcOz3Wr4e4n/BLdUUETZmvaGvpnNkwGuwNWR0dkhJFlaWD2YUgmY+WsJa14c4MY4cwjpq1PK2NnstFaIOVRR4z8z3HLiPX9kjhW7C+2Omr9Oh8jcPb4OHVXAYjZNW/JrQjSn9ARoCNjqY0o0p/SEaQjY6mNKNKf0hGkI2OpjSjQn9IRpCOw6vH8BGAl6V3SuptxtG8LuEvSgNwUbT1LYE8wJDApLG5SVbjCo25IVnQW+epP8NhPn2Uyw2f3nE0+eWOnmtVHGyJgZG0NaOgCy58uvEa+Ph35rOutFXHHlsYeR2DwFmrjdKKeOaguNBcGxu+Fz44tQBHcFpyMHyWu4tvsNjtz5ZHgPcCGjK8NunGVZUSu5DtLM9th/ZVfktaJxyfD0Hh6x2KSTRTVvPJH8lw5byPMH4vsAtnJilo5XxsaGwxOc1oGANLTgYC+en36onAFS6RzRuC2Qgg+IzlXtJxPW1NCaF92qnwuGDFUPzkeGrqR5ZR2Fx8tFVQWm3V15rDcqao95txfDDCwvyMOYNRAwMEt89sqdw/w1Bd6eCqo6ije+MvZLHPCSe4zjY4wQQdt1XcPWWvvMrqWdsTKOWERnlPAGgHIbt2zvjueuVff6QqbC9tXHcXy6P5bgzS5h9fBKZtrHa4rRbo6SJxfpyXPIxqJ6nCsFnOFeJG3dslLUaWV0HztHR4/qC0aVIQhCAEIQgBCEIAQhCA8l0o0pzCMLp7cg3hGE5p8kBu6NjRcbVZ2qlNTVxx9ATufAd1Bjan6i4NtVoragHEhjEbMnu47n7AqrkupV/FjvKRNvPEoa80dvdoij2DgeqvOEq59bb3mR+t0bsZJXhxuj5JeZq21EBen8E13J4VutXneMF2c99KxV0GB9p97fd7++ljeeRCdO3TAVbYrOajEklGDFjZ0uR9kcOUQvvGDIZwXROmLpN+rGjUR9cAfVeyS2Kgqo8cgRPxs+E6SPp0KaY7hblp5VXWoxDLGBo/pLQR91Wfh8T3FwAYR3acf2W9vttmtE7YpyJIpQTHJjGrHUEdiNlhOIIaujnbU0AbLHn44T1I8kaTKu+HbrW2WpbJFLraOx7hau6cburKB0ToQCRvhYOmhkmp2zRMduMmM/MP8obKG7O6DYqEu0fEEtu4po6+Ilo5mmQeIPXK+g4JWzwxyx/I9oc30K+bLlRmonpxDkyGRuQO4yvVuHuNojQtpW05k93cYtevGcH/GFGg9BQshLxkylkilnYDRSPEZf+aJx6B3r2PQrWQysmiZJG4Oa4ZBHcKAWhCEAIQhACFzK6gPLtKA1OaUYXQcvRGlGndOYRhCdFxtWV4/qjFTCIHGQO//AN4rWsCwntJNTFKyY26qqKcNA1xbN7dTg/p9ts1c39V/BP5MrHKRFDvuXOP6L03hyoLPZ5fCDvqYPvheLu4ge3SG2+maG506y8/+lZUfHl0gt89AyngNJOQZY2hwyR03ycLK2Nz7JouZxLUykD4KeTfzLox/leywDP1XlnsfpZHSVVw92qYIZGaQJ2Y3LmnY/mG3XA9F6vTjorJ4irLzUTiGztvVqkptQZM344Xn8rx+x6H1Xj9db6yOd8M0bmyxnDmP6he8xjZRLhaaG4497ga5wGA8bOH1CTfk8jw6SluzotNM2Njh0c44TcNqvD8vuU1O8eMbfi+69gPB1vyS2apaPDUD+ybruEKH8OqWQPm574nNjkfIfgcQQDtjocI2l4xd7lS2eJzabXPc5WaImkj4Ae+FO4Np301vIlcTI92p3qolmsdJV03PLTFXxvMdUx27myD5gc79d/RWsbJKGUAjYdR4oCwuDhJZ7hG/5eQ7OfEbj+4C2vs2uL6nh2FkziXNaNz9v2Xm1/rmx0DqSBwNVW/A1uflb+Zx8uy3fAURo7Uwb4cBpzt8I2B+vX6o+Q3zXZSlDgmBapTXApUlIQhAcQuoQHm2EYS8Iwt7nEYXQErCMIBbBupUQ2UdgUqPoopsSZKGjmOZqOmkJ7vha79Qqa/UlHSRD3alghGlpcIomtB+Lvgb9FoW9FnOIH85tYB+TTH9Q0uP/YfZTx47yHLn1w22kO5BJ69FZU4VJZJxVW2knBzrhaT64GVewDYKjPxuL8bubSmbNSlwLqztAXCMjC6hAeWcecJ1MN0feLJN7tUyAcwYyyUD+oePmsPVycWSnlSUtM0j88cef1dhfQlZTtqYHRuGdtlj6q3iKRzdPQqYh59w1wpKZzWXZ7pJHdQ86nO8iegHkPuV6NSHlMwPBR2RBoxhOs2TyFtWlPUEEK1p5g7G6zbH47qxpZ8EbqLBKvgcrqjwShwG6kA5SHCEIQHnaEjUu6lvc4pCTlGUDZ6NSmdFFjUqPcgKDS6cqqhlHSTVUvyQsLiM9fADzPT6rL0kU0tr5lRnmTPdK/bu45U7i2uhjdDRyOPLbiSUN6uP5R+/2VX+PTTP5FPTaIwMOdo1NZtsM59M91s4OKyb/bnep5rlv6kX3s+rS6kloJHfHA4uZ/tJ3+x3/wCQW8g6BeP26udbb5FVHAa5+TpGxB2cPqOnmAvXKV4c0FpBB3BHcLL63j6Z/wCtPtvP+Tj1+k9C4Oi6ue64QhCAFU3Wmy7W0dVbJmqj1xEeCmIrLSR4JTWFY1MWCdlAeMFWQtcCdieQ5M5XQcKULmkn6bq1hfqasxBKQVcUc+wGUlhpVohJa7I2SkhnmmUZScroK3uaVlAO6SujqEBKiUqHdzfVRIlJYcEHwOVH2a/DD3ZvvFe24SsEscj3Bwc4gMBcMO8wBgJdNUM5DYo+XpYMfwyCPXbvlS54ne81dvJ5MrGkwv7Fjs4d9OiyMYdb6kkDlSxuw5oOx8jjqF1+PKamnA5PTZc3bG3Vi04iLm22olj/AJjGam/ReucLVD6mxW6d4w99Own1wvLIaeruhpaYQtE0py9rc4Y3xOei9ZtVOKSkhp2/LG0NCx+46um32bHLDC42fa5YchKTURTq41ehgQhCEhcIyF1CAqayLcqonbglaWpj1AlU1ZDjsnxpMlWeq5lLkbgptWaJstpwp1JJgjdVwUqnO4UWJlaOmfloUnKgUZ2CnZVViyPMl0LiFvc13K6DuFxHcI0EqIqQwqNH0T7UtWQmpo6es089h1s+SRpw5vjv4eXRRGcKW1lU6pZJNzXHOokEt9D2U8J6MnKfHlyx+Kpz9PhlfMSLdSU9Ewtpow3V8zu7vU91cU52CqoVYU5OVXnbl8ruPDHjmsVlG5PtdsokafaVlyjXjTyFxq6kWBCEIDjhkKvrIshWKj1A+FTEVmqlmlyhu6q0rgNRVY/qVdFdjjSplMPiCht6qfSjcIqIuaMbBTsKJSdApipq2P/Z"/>
          <p:cNvSpPr>
            <a:spLocks noChangeAspect="1" noChangeArrowheads="1"/>
          </p:cNvSpPr>
          <p:nvPr/>
        </p:nvSpPr>
        <p:spPr bwMode="auto">
          <a:xfrm>
            <a:off x="63500" y="-56197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6" descr="http://www.puntoporpuntointernacional.com/portal/sites/default/files/Ahorrar-Agua.jpg"/>
          <p:cNvSpPr>
            <a:spLocks noChangeAspect="1" noChangeArrowheads="1"/>
          </p:cNvSpPr>
          <p:nvPr/>
        </p:nvSpPr>
        <p:spPr bwMode="auto">
          <a:xfrm>
            <a:off x="63501" y="-136525"/>
            <a:ext cx="47625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203115"/>
            <a:ext cx="2592288" cy="207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904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640" y="466646"/>
            <a:ext cx="6768752" cy="1323439"/>
          </a:xfrm>
          <a:prstGeom prst="rect">
            <a:avLst/>
          </a:prstGeom>
          <a:noFill/>
        </p:spPr>
        <p:txBody>
          <a:bodyPr wrap="square" rtlCol="0">
            <a:spAutoFit/>
          </a:bodyPr>
          <a:lstStyle/>
          <a:p>
            <a:pPr algn="ctr"/>
            <a:r>
              <a:rPr lang="es-EC"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rPr>
              <a:t>ASPECTOS NATURALES</a:t>
            </a:r>
          </a:p>
          <a:p>
            <a:pPr algn="ctr"/>
            <a:endParaRPr lang="es-EC"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ndParaRPr>
          </a:p>
        </p:txBody>
      </p:sp>
      <p:sp>
        <p:nvSpPr>
          <p:cNvPr id="2" name="1 CuadroTexto"/>
          <p:cNvSpPr txBox="1"/>
          <p:nvPr/>
        </p:nvSpPr>
        <p:spPr>
          <a:xfrm>
            <a:off x="467544" y="1484785"/>
            <a:ext cx="504056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CLIMA Y PRECIPITACIÓN</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5 Gráfico"/>
          <p:cNvGraphicFramePr/>
          <p:nvPr>
            <p:extLst>
              <p:ext uri="{D42A27DB-BD31-4B8C-83A1-F6EECF244321}">
                <p14:modId xmlns:p14="http://schemas.microsoft.com/office/powerpoint/2010/main" val="2041149870"/>
              </p:ext>
            </p:extLst>
          </p:nvPr>
        </p:nvGraphicFramePr>
        <p:xfrm>
          <a:off x="3923928" y="3573016"/>
          <a:ext cx="5220072" cy="3024336"/>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76873"/>
            <a:ext cx="3456384" cy="236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467544" y="4869161"/>
            <a:ext cx="3456384" cy="1446550"/>
          </a:xfrm>
          <a:prstGeom prst="rect">
            <a:avLst/>
          </a:prstGeom>
          <a:noFill/>
        </p:spPr>
        <p:txBody>
          <a:bodyPr wrap="square" rtlCol="0">
            <a:spAutoFit/>
          </a:bodyPr>
          <a:lstStyle>
            <a:defPPr>
              <a:defRPr lang="es-EC"/>
            </a:defPPr>
            <a:lvl1pPr>
              <a:lnSpc>
                <a:spcPct val="110000"/>
              </a:lnSpc>
              <a:defRPr sz="2000"/>
            </a:lvl1pPr>
          </a:lstStyle>
          <a:p>
            <a:pPr algn="just"/>
            <a:r>
              <a:rPr lang="es-EC" dirty="0"/>
              <a:t>Entre 14°C y 15°C, con extremos que sobrepasan los 18ºC o bajan a menos de los 14.5ºC. </a:t>
            </a:r>
          </a:p>
        </p:txBody>
      </p:sp>
      <p:sp>
        <p:nvSpPr>
          <p:cNvPr id="10" name="9 CuadroTexto"/>
          <p:cNvSpPr txBox="1"/>
          <p:nvPr/>
        </p:nvSpPr>
        <p:spPr>
          <a:xfrm>
            <a:off x="4716016" y="2276872"/>
            <a:ext cx="4248472" cy="1107996"/>
          </a:xfrm>
          <a:prstGeom prst="rect">
            <a:avLst/>
          </a:prstGeom>
          <a:noFill/>
        </p:spPr>
        <p:txBody>
          <a:bodyPr wrap="square" rtlCol="0">
            <a:spAutoFit/>
          </a:bodyPr>
          <a:lstStyle/>
          <a:p>
            <a:pPr algn="just">
              <a:lnSpc>
                <a:spcPct val="110000"/>
              </a:lnSpc>
            </a:pPr>
            <a:r>
              <a:rPr lang="es-EC" sz="2000" dirty="0" smtClean="0"/>
              <a:t>Según INAMHI </a:t>
            </a:r>
            <a:r>
              <a:rPr lang="es-EC" sz="2000" dirty="0"/>
              <a:t>en la Estación Pluviométrica el Quinche, debido a la cercanía con la zona del proyecto.</a:t>
            </a:r>
          </a:p>
        </p:txBody>
      </p:sp>
    </p:spTree>
    <p:extLst>
      <p:ext uri="{BB962C8B-B14F-4D97-AF65-F5344CB8AC3E}">
        <p14:creationId xmlns:p14="http://schemas.microsoft.com/office/powerpoint/2010/main" val="60977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4 CuadroTexto"/>
          <p:cNvSpPr txBox="1"/>
          <p:nvPr/>
        </p:nvSpPr>
        <p:spPr>
          <a:xfrm>
            <a:off x="611560" y="633225"/>
            <a:ext cx="74168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ASPECTO SOCIECONOMICO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628800"/>
            <a:ext cx="3536055" cy="234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945307161"/>
              </p:ext>
            </p:extLst>
          </p:nvPr>
        </p:nvGraphicFramePr>
        <p:xfrm>
          <a:off x="1691680" y="2794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926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9552" y="1640990"/>
            <a:ext cx="8280920" cy="1446550"/>
          </a:xfrm>
          <a:prstGeom prst="rect">
            <a:avLst/>
          </a:prstGeom>
          <a:noFill/>
        </p:spPr>
        <p:txBody>
          <a:bodyPr wrap="square" rtlCol="0">
            <a:spAutoFit/>
          </a:bodyPr>
          <a:lstStyle/>
          <a:p>
            <a:pPr algn="ctr"/>
            <a:r>
              <a:rPr lang="es-EC" sz="8800" b="1" dirty="0" smtClean="0">
                <a:effectLst>
                  <a:outerShdw blurRad="38100" dist="38100" dir="2700000" algn="tl">
                    <a:srgbClr val="000000">
                      <a:alpha val="43137"/>
                    </a:srgbClr>
                  </a:outerShdw>
                </a:effectLst>
                <a:latin typeface="Berlin Sans FB" pitchFamily="34" charset="0"/>
              </a:rPr>
              <a:t>CAPÍTULO 2</a:t>
            </a:r>
            <a:endParaRPr lang="es-EC" sz="8800" b="1" dirty="0">
              <a:effectLst>
                <a:outerShdw blurRad="38100" dist="38100" dir="2700000" algn="tl">
                  <a:srgbClr val="000000">
                    <a:alpha val="43137"/>
                  </a:srgbClr>
                </a:outerShdw>
              </a:effectLst>
              <a:latin typeface="Berlin Sans FB" pitchFamily="34" charset="0"/>
            </a:endParaRPr>
          </a:p>
        </p:txBody>
      </p:sp>
      <p:sp>
        <p:nvSpPr>
          <p:cNvPr id="2" name="1 Rectángulo"/>
          <p:cNvSpPr/>
          <p:nvPr/>
        </p:nvSpPr>
        <p:spPr>
          <a:xfrm>
            <a:off x="107504" y="3244334"/>
            <a:ext cx="9001000" cy="2554545"/>
          </a:xfrm>
          <a:prstGeom prst="rect">
            <a:avLst/>
          </a:prstGeom>
        </p:spPr>
        <p:txBody>
          <a:bodyPr wrap="square">
            <a:spAutoFit/>
          </a:bodyPr>
          <a:lstStyle/>
          <a:p>
            <a:pPr algn="ctr"/>
            <a:r>
              <a:rPr lang="es-EC"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EVALUACIÓN Y DIAGNÓSTICO</a:t>
            </a:r>
            <a:endParaRPr lang="es-EC"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endParaRPr>
          </a:p>
        </p:txBody>
      </p:sp>
    </p:spTree>
    <p:extLst>
      <p:ext uri="{BB962C8B-B14F-4D97-AF65-F5344CB8AC3E}">
        <p14:creationId xmlns:p14="http://schemas.microsoft.com/office/powerpoint/2010/main" val="1533423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336719"/>
            <a:ext cx="9144000" cy="1508105"/>
          </a:xfrm>
          <a:prstGeom prst="rect">
            <a:avLst/>
          </a:prstGeom>
          <a:noFill/>
        </p:spPr>
        <p:txBody>
          <a:bodyPr wrap="square" rtlCol="0">
            <a:spAutoFit/>
          </a:bodyPr>
          <a:lstStyle/>
          <a:p>
            <a:pPr algn="ctr"/>
            <a:r>
              <a:rPr lang="es-EC"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rPr>
              <a:t>DATOS RECOPILADOS</a:t>
            </a:r>
          </a:p>
          <a:p>
            <a:pPr algn="ctr"/>
            <a:endParaRPr lang="es-EC"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ndParaRPr>
          </a:p>
        </p:txBody>
      </p:sp>
      <p:sp>
        <p:nvSpPr>
          <p:cNvPr id="2" name="1 CuadroTexto"/>
          <p:cNvSpPr txBox="1"/>
          <p:nvPr/>
        </p:nvSpPr>
        <p:spPr>
          <a:xfrm>
            <a:off x="467544" y="1484785"/>
            <a:ext cx="504056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RED SANITARIA</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7 Imagen" descr="F:\DCIM\100_PANA\P1000278.JPG"/>
          <p:cNvPicPr/>
          <p:nvPr/>
        </p:nvPicPr>
        <p:blipFill>
          <a:blip r:embed="rId2" cstate="print"/>
          <a:srcRect t="1852" r="8199" b="11728"/>
          <a:stretch>
            <a:fillRect/>
          </a:stretch>
        </p:blipFill>
        <p:spPr bwMode="auto">
          <a:xfrm>
            <a:off x="1907704" y="2348880"/>
            <a:ext cx="5184576" cy="3816424"/>
          </a:xfrm>
          <a:prstGeom prst="rect">
            <a:avLst/>
          </a:prstGeom>
          <a:noFill/>
          <a:ln w="9525">
            <a:noFill/>
            <a:miter lim="800000"/>
            <a:headEnd/>
            <a:tailEnd/>
          </a:ln>
        </p:spPr>
      </p:pic>
    </p:spTree>
    <p:extLst>
      <p:ext uri="{BB962C8B-B14F-4D97-AF65-F5344CB8AC3E}">
        <p14:creationId xmlns:p14="http://schemas.microsoft.com/office/powerpoint/2010/main" val="80427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4 CuadroTexto"/>
          <p:cNvSpPr txBox="1"/>
          <p:nvPr/>
        </p:nvSpPr>
        <p:spPr>
          <a:xfrm>
            <a:off x="611560" y="633225"/>
            <a:ext cx="74168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RED PLUVIAL</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5 Imagen" descr="F:\DCIM\100_PANA\P1000033.JPG"/>
          <p:cNvPicPr/>
          <p:nvPr/>
        </p:nvPicPr>
        <p:blipFill>
          <a:blip r:embed="rId3" cstate="print"/>
          <a:srcRect l="26101" t="31683" r="18120"/>
          <a:stretch>
            <a:fillRect/>
          </a:stretch>
        </p:blipFill>
        <p:spPr bwMode="auto">
          <a:xfrm>
            <a:off x="899592" y="1484785"/>
            <a:ext cx="3600400" cy="3212459"/>
          </a:xfrm>
          <a:prstGeom prst="rect">
            <a:avLst/>
          </a:prstGeom>
          <a:noFill/>
          <a:ln w="9525">
            <a:noFill/>
            <a:miter lim="800000"/>
            <a:headEnd/>
            <a:tailEnd/>
          </a:ln>
        </p:spPr>
      </p:pic>
      <p:pic>
        <p:nvPicPr>
          <p:cNvPr id="7" name="6 Imagen" descr="F:\DCIM\100_PANA\P1000168.JPG"/>
          <p:cNvPicPr/>
          <p:nvPr/>
        </p:nvPicPr>
        <p:blipFill>
          <a:blip r:embed="rId4" cstate="print"/>
          <a:srcRect l="7684" r="4410"/>
          <a:stretch>
            <a:fillRect/>
          </a:stretch>
        </p:blipFill>
        <p:spPr bwMode="auto">
          <a:xfrm>
            <a:off x="4788024" y="1484784"/>
            <a:ext cx="3456384" cy="3212459"/>
          </a:xfrm>
          <a:prstGeom prst="rect">
            <a:avLst/>
          </a:prstGeom>
          <a:noFill/>
          <a:ln w="9525">
            <a:noFill/>
            <a:miter lim="800000"/>
            <a:headEnd/>
            <a:tailEnd/>
          </a:ln>
        </p:spPr>
      </p:pic>
    </p:spTree>
    <p:extLst>
      <p:ext uri="{BB962C8B-B14F-4D97-AF65-F5344CB8AC3E}">
        <p14:creationId xmlns:p14="http://schemas.microsoft.com/office/powerpoint/2010/main" val="2781351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4 CuadroTexto"/>
          <p:cNvSpPr txBox="1"/>
          <p:nvPr/>
        </p:nvSpPr>
        <p:spPr>
          <a:xfrm>
            <a:off x="611560" y="633225"/>
            <a:ext cx="74168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PLANTA DE TRATAMIENTO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6 Imagen" descr="F:\DCIM\100_PANA\P1000267.JPG"/>
          <p:cNvPicPr/>
          <p:nvPr/>
        </p:nvPicPr>
        <p:blipFill>
          <a:blip r:embed="rId3" cstate="print"/>
          <a:srcRect/>
          <a:stretch>
            <a:fillRect/>
          </a:stretch>
        </p:blipFill>
        <p:spPr bwMode="auto">
          <a:xfrm>
            <a:off x="1390610" y="1379961"/>
            <a:ext cx="6277735" cy="4497311"/>
          </a:xfrm>
          <a:prstGeom prst="rect">
            <a:avLst/>
          </a:prstGeom>
          <a:noFill/>
          <a:ln w="9525">
            <a:noFill/>
            <a:miter lim="800000"/>
            <a:headEnd/>
            <a:tailEnd/>
          </a:ln>
        </p:spPr>
      </p:pic>
    </p:spTree>
    <p:extLst>
      <p:ext uri="{BB962C8B-B14F-4D97-AF65-F5344CB8AC3E}">
        <p14:creationId xmlns:p14="http://schemas.microsoft.com/office/powerpoint/2010/main" val="3811239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9552" y="1640990"/>
            <a:ext cx="8280920" cy="1446550"/>
          </a:xfrm>
          <a:prstGeom prst="rect">
            <a:avLst/>
          </a:prstGeom>
          <a:noFill/>
        </p:spPr>
        <p:txBody>
          <a:bodyPr wrap="square" rtlCol="0">
            <a:spAutoFit/>
          </a:bodyPr>
          <a:lstStyle/>
          <a:p>
            <a:pPr algn="ctr"/>
            <a:r>
              <a:rPr lang="es-EC" sz="8800" b="1" dirty="0" smtClean="0">
                <a:effectLst>
                  <a:outerShdw blurRad="38100" dist="38100" dir="2700000" algn="tl">
                    <a:srgbClr val="000000">
                      <a:alpha val="43137"/>
                    </a:srgbClr>
                  </a:outerShdw>
                </a:effectLst>
                <a:latin typeface="Berlin Sans FB" pitchFamily="34" charset="0"/>
              </a:rPr>
              <a:t>CAPÍTULO 3</a:t>
            </a:r>
            <a:endParaRPr lang="es-EC" sz="8800" b="1" dirty="0">
              <a:effectLst>
                <a:outerShdw blurRad="38100" dist="38100" dir="2700000" algn="tl">
                  <a:srgbClr val="000000">
                    <a:alpha val="43137"/>
                  </a:srgbClr>
                </a:outerShdw>
              </a:effectLst>
              <a:latin typeface="Berlin Sans FB" pitchFamily="34" charset="0"/>
            </a:endParaRPr>
          </a:p>
        </p:txBody>
      </p:sp>
      <p:sp>
        <p:nvSpPr>
          <p:cNvPr id="2" name="1 Rectángulo"/>
          <p:cNvSpPr/>
          <p:nvPr/>
        </p:nvSpPr>
        <p:spPr>
          <a:xfrm>
            <a:off x="107504" y="3244334"/>
            <a:ext cx="9001000" cy="2554545"/>
          </a:xfrm>
          <a:prstGeom prst="rect">
            <a:avLst/>
          </a:prstGeom>
        </p:spPr>
        <p:txBody>
          <a:bodyPr wrap="square">
            <a:spAutoFit/>
          </a:bodyPr>
          <a:lstStyle/>
          <a:p>
            <a:pPr algn="ctr"/>
            <a:r>
              <a:rPr lang="es-EC" sz="8000" b="1"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PARÁMETROS </a:t>
            </a:r>
          </a:p>
          <a:p>
            <a:pPr algn="ctr"/>
            <a:r>
              <a:rPr lang="es-EC" sz="8000" b="1"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DE DISEÑO</a:t>
            </a:r>
            <a:endParaRPr lang="es-EC" sz="8000" b="1" dirty="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endParaRPr>
          </a:p>
        </p:txBody>
      </p:sp>
    </p:spTree>
    <p:extLst>
      <p:ext uri="{BB962C8B-B14F-4D97-AF65-F5344CB8AC3E}">
        <p14:creationId xmlns:p14="http://schemas.microsoft.com/office/powerpoint/2010/main" val="1519802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4 CuadroTexto"/>
          <p:cNvSpPr txBox="1"/>
          <p:nvPr/>
        </p:nvSpPr>
        <p:spPr>
          <a:xfrm>
            <a:off x="611560" y="633225"/>
            <a:ext cx="74168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PERIODO DE DISEÑO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CuadroTexto"/>
          <p:cNvSpPr txBox="1"/>
          <p:nvPr/>
        </p:nvSpPr>
        <p:spPr>
          <a:xfrm>
            <a:off x="668760" y="1346002"/>
            <a:ext cx="7920880" cy="2197525"/>
          </a:xfrm>
          <a:prstGeom prst="rect">
            <a:avLst/>
          </a:prstGeom>
          <a:noFill/>
        </p:spPr>
        <p:txBody>
          <a:bodyPr wrap="square" rtlCol="0">
            <a:spAutoFit/>
          </a:bodyPr>
          <a:lstStyle/>
          <a:p>
            <a:pPr algn="just">
              <a:lnSpc>
                <a:spcPct val="114000"/>
              </a:lnSpc>
            </a:pPr>
            <a:r>
              <a:rPr lang="es-ES" sz="2000" dirty="0" smtClean="0"/>
              <a:t>El período de diseño es el lapso de tiempo durante el cual la obra cumple su función satisfactoriamente.  </a:t>
            </a:r>
          </a:p>
          <a:p>
            <a:pPr algn="just">
              <a:lnSpc>
                <a:spcPct val="114000"/>
              </a:lnSpc>
            </a:pPr>
            <a:endParaRPr lang="es-ES" sz="2000" dirty="0" smtClean="0"/>
          </a:p>
          <a:p>
            <a:pPr algn="just">
              <a:lnSpc>
                <a:spcPct val="114000"/>
              </a:lnSpc>
            </a:pPr>
            <a:r>
              <a:rPr lang="es-ES" sz="2000" dirty="0" smtClean="0"/>
              <a:t>Se ha adoptado un período de 25 años y se ha determinado tomando como parámetros el crecimiento poblacional, la vida útil probable del sistema</a:t>
            </a:r>
            <a:endParaRPr lang="es-EC" sz="2000" dirty="0"/>
          </a:p>
        </p:txBody>
      </p:sp>
      <p:sp>
        <p:nvSpPr>
          <p:cNvPr id="8" name="7 CuadroTexto"/>
          <p:cNvSpPr txBox="1"/>
          <p:nvPr/>
        </p:nvSpPr>
        <p:spPr>
          <a:xfrm>
            <a:off x="731988" y="4005065"/>
            <a:ext cx="74168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POBLACIÓN DE DISEÑO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Rectángulo"/>
          <p:cNvSpPr/>
          <p:nvPr/>
        </p:nvSpPr>
        <p:spPr>
          <a:xfrm>
            <a:off x="731989" y="4813527"/>
            <a:ext cx="7857652" cy="1495794"/>
          </a:xfrm>
          <a:prstGeom prst="rect">
            <a:avLst/>
          </a:prstGeom>
        </p:spPr>
        <p:txBody>
          <a:bodyPr wrap="square">
            <a:spAutoFit/>
          </a:bodyPr>
          <a:lstStyle/>
          <a:p>
            <a:pPr algn="just">
              <a:lnSpc>
                <a:spcPct val="114000"/>
              </a:lnSpc>
            </a:pPr>
            <a:r>
              <a:rPr lang="es-EC" sz="2000" dirty="0"/>
              <a:t>La población futura es el número de habitantes que se espera tener en el área del proyecto al final del período de </a:t>
            </a:r>
            <a:r>
              <a:rPr lang="es-EC" sz="2000" dirty="0" smtClean="0"/>
              <a:t>diseño. </a:t>
            </a:r>
            <a:r>
              <a:rPr lang="es-EC" sz="2000" dirty="0"/>
              <a:t>Para su cálculo se han realizado las proyecciones de crecimiento utilizando los métodos conocidos que permitan establecer comparaciones</a:t>
            </a:r>
            <a:r>
              <a:rPr lang="es-EC" sz="2000" dirty="0" smtClean="0"/>
              <a:t> </a:t>
            </a:r>
            <a:endParaRPr lang="es-EC" sz="2000" dirty="0"/>
          </a:p>
        </p:txBody>
      </p:sp>
    </p:spTree>
    <p:extLst>
      <p:ext uri="{BB962C8B-B14F-4D97-AF65-F5344CB8AC3E}">
        <p14:creationId xmlns:p14="http://schemas.microsoft.com/office/powerpoint/2010/main" val="159025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99792" y="476674"/>
            <a:ext cx="3672408" cy="1323439"/>
          </a:xfrm>
          <a:prstGeom prst="rect">
            <a:avLst/>
          </a:prstGeom>
          <a:noFill/>
        </p:spPr>
        <p:txBody>
          <a:bodyPr wrap="square" rtlCol="0">
            <a:spAutoFit/>
          </a:bodyPr>
          <a:lstStyle/>
          <a:p>
            <a:pPr algn="ctr"/>
            <a:r>
              <a:rPr lang="es-EC"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rPr>
              <a:t>OBJETIVO</a:t>
            </a:r>
          </a:p>
          <a:p>
            <a:pPr algn="ctr"/>
            <a:endParaRPr lang="es-EC"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ndParaRPr>
          </a:p>
        </p:txBody>
      </p:sp>
      <p:sp>
        <p:nvSpPr>
          <p:cNvPr id="5" name="4 Rectángulo"/>
          <p:cNvSpPr/>
          <p:nvPr/>
        </p:nvSpPr>
        <p:spPr>
          <a:xfrm>
            <a:off x="901347" y="2060849"/>
            <a:ext cx="7560840" cy="4524315"/>
          </a:xfrm>
          <a:prstGeom prst="rect">
            <a:avLst/>
          </a:prstGeom>
          <a:ln w="38100">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s-EC" sz="2400" b="1" dirty="0"/>
              <a:t>Diseñar el sistema de </a:t>
            </a:r>
            <a:r>
              <a:rPr lang="es-EC" sz="2400" b="1" dirty="0" smtClean="0"/>
              <a:t>alcantarillado sanitario </a:t>
            </a:r>
            <a:r>
              <a:rPr lang="es-EC" sz="2400" b="1" dirty="0"/>
              <a:t>para la Parroquia de Ascázubi, cantón Cayambe, provincia de Pichincha, que sea, técnicamente realizable y económicamente factible, que permita recolectar, conducir, tratar y descargar las aguas servidas de la parroquia, para mejorar las condiciones de vida de sus habitantes que, actualmente, cuentan con un sistema deficiente y en mal estado.</a:t>
            </a:r>
          </a:p>
        </p:txBody>
      </p:sp>
    </p:spTree>
    <p:extLst>
      <p:ext uri="{BB962C8B-B14F-4D97-AF65-F5344CB8AC3E}">
        <p14:creationId xmlns:p14="http://schemas.microsoft.com/office/powerpoint/2010/main" val="1462214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65419"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CuadroTexto"/>
          <p:cNvSpPr txBox="1"/>
          <p:nvPr/>
        </p:nvSpPr>
        <p:spPr>
          <a:xfrm>
            <a:off x="659009" y="493851"/>
            <a:ext cx="7920880" cy="794064"/>
          </a:xfrm>
          <a:prstGeom prst="rect">
            <a:avLst/>
          </a:prstGeom>
          <a:noFill/>
        </p:spPr>
        <p:txBody>
          <a:bodyPr wrap="square" rtlCol="0">
            <a:spAutoFit/>
          </a:bodyPr>
          <a:lstStyle/>
          <a:p>
            <a:pPr>
              <a:lnSpc>
                <a:spcPct val="114000"/>
              </a:lnSpc>
            </a:pPr>
            <a:r>
              <a:rPr lang="es-EC" sz="2000" dirty="0"/>
              <a:t>Los resultados de los censos de población y vivienda de los años 1990, 2001 y 2010 se indican a continuación:</a:t>
            </a:r>
          </a:p>
        </p:txBody>
      </p:sp>
      <p:graphicFrame>
        <p:nvGraphicFramePr>
          <p:cNvPr id="6" name="5 Tabla"/>
          <p:cNvGraphicFramePr>
            <a:graphicFrameLocks noGrp="1"/>
          </p:cNvGraphicFramePr>
          <p:nvPr>
            <p:extLst>
              <p:ext uri="{D42A27DB-BD31-4B8C-83A1-F6EECF244321}">
                <p14:modId xmlns:p14="http://schemas.microsoft.com/office/powerpoint/2010/main" val="17107081"/>
              </p:ext>
            </p:extLst>
          </p:nvPr>
        </p:nvGraphicFramePr>
        <p:xfrm>
          <a:off x="6948265" y="3789041"/>
          <a:ext cx="1442286" cy="2686050"/>
        </p:xfrm>
        <a:graphic>
          <a:graphicData uri="http://schemas.openxmlformats.org/drawingml/2006/table">
            <a:tbl>
              <a:tblPr firstRow="1" firstCol="1" bandRow="1">
                <a:tableStyleId>{2D5ABB26-0587-4C30-8999-92F81FD0307C}</a:tableStyleId>
              </a:tblPr>
              <a:tblGrid>
                <a:gridCol w="721143"/>
                <a:gridCol w="721143"/>
              </a:tblGrid>
              <a:tr h="895350">
                <a:tc>
                  <a:txBody>
                    <a:bodyPr/>
                    <a:lstStyle/>
                    <a:p>
                      <a:pPr marL="0" algn="ctr" defTabSz="914400" rtl="0" eaLnBrk="1" latinLnBrk="0" hangingPunct="1">
                        <a:lnSpc>
                          <a:spcPct val="150000"/>
                        </a:lnSpc>
                        <a:spcAft>
                          <a:spcPts val="0"/>
                        </a:spcAft>
                      </a:pPr>
                      <a:r>
                        <a:rPr lang="es-EC" sz="1800" b="1" kern="1200" dirty="0">
                          <a:solidFill>
                            <a:srgbClr val="FF0000"/>
                          </a:solidFill>
                          <a:effectLst/>
                        </a:rPr>
                        <a:t>1990</a:t>
                      </a:r>
                      <a:endParaRPr lang="es-EC" sz="1800" b="1" kern="1200" dirty="0">
                        <a:solidFill>
                          <a:srgbClr val="FF0000"/>
                        </a:solidFill>
                        <a:effectLst/>
                        <a:latin typeface="+mn-lt"/>
                        <a:ea typeface="+mn-ea"/>
                        <a:cs typeface="+mn-cs"/>
                      </a:endParaRPr>
                    </a:p>
                  </a:txBody>
                  <a:tcPr marL="73025" marR="73025" marT="36195" marB="36195"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lnSpc>
                          <a:spcPct val="150000"/>
                        </a:lnSpc>
                        <a:spcAft>
                          <a:spcPts val="0"/>
                        </a:spcAft>
                      </a:pPr>
                      <a:r>
                        <a:rPr lang="es-EC" sz="1800" kern="1200" dirty="0">
                          <a:effectLst/>
                        </a:rPr>
                        <a:t>2661</a:t>
                      </a:r>
                      <a:endParaRPr lang="es-EC" sz="1800" b="1" kern="1200" dirty="0">
                        <a:solidFill>
                          <a:schemeClr val="dk1"/>
                        </a:solidFill>
                        <a:effectLst/>
                        <a:latin typeface="+mn-lt"/>
                        <a:ea typeface="+mn-ea"/>
                        <a:cs typeface="+mn-cs"/>
                      </a:endParaRPr>
                    </a:p>
                  </a:txBody>
                  <a:tcPr marL="73025" marR="73025" marT="36195" marB="36195" anchor="ctr">
                    <a:lnL w="12700" cap="flat" cmpd="sng" algn="ctr">
                      <a:solidFill>
                        <a:schemeClr val="tx1"/>
                      </a:solidFill>
                      <a:prstDash val="solid"/>
                      <a:round/>
                      <a:headEnd type="none" w="med" len="med"/>
                      <a:tailEnd type="none" w="med" len="med"/>
                    </a:lnL>
                  </a:tcPr>
                </a:tc>
              </a:tr>
              <a:tr h="895350">
                <a:tc>
                  <a:txBody>
                    <a:bodyPr/>
                    <a:lstStyle/>
                    <a:p>
                      <a:pPr marL="0" algn="ctr" defTabSz="914400" rtl="0" eaLnBrk="1" latinLnBrk="0" hangingPunct="1">
                        <a:lnSpc>
                          <a:spcPct val="150000"/>
                        </a:lnSpc>
                        <a:spcAft>
                          <a:spcPts val="0"/>
                        </a:spcAft>
                      </a:pPr>
                      <a:r>
                        <a:rPr lang="es-EC" sz="1800" b="1" kern="1200" dirty="0">
                          <a:solidFill>
                            <a:srgbClr val="FF0000"/>
                          </a:solidFill>
                          <a:effectLst/>
                        </a:rPr>
                        <a:t>2001</a:t>
                      </a:r>
                      <a:endParaRPr lang="es-EC" sz="1800" b="1" kern="1200" dirty="0">
                        <a:solidFill>
                          <a:srgbClr val="FF0000"/>
                        </a:solidFill>
                        <a:effectLst/>
                        <a:latin typeface="+mn-lt"/>
                        <a:ea typeface="+mn-ea"/>
                        <a:cs typeface="+mn-cs"/>
                      </a:endParaRPr>
                    </a:p>
                  </a:txBody>
                  <a:tcPr marL="73025" marR="73025" marT="36195" marB="36195"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lnSpc>
                          <a:spcPct val="150000"/>
                        </a:lnSpc>
                        <a:spcAft>
                          <a:spcPts val="0"/>
                        </a:spcAft>
                      </a:pPr>
                      <a:r>
                        <a:rPr lang="es-EC" sz="1800" kern="1200" dirty="0">
                          <a:effectLst/>
                        </a:rPr>
                        <a:t>3756</a:t>
                      </a:r>
                      <a:endParaRPr lang="es-EC" sz="1800" b="1" kern="1200" dirty="0">
                        <a:solidFill>
                          <a:schemeClr val="dk1"/>
                        </a:solidFill>
                        <a:effectLst/>
                        <a:latin typeface="+mn-lt"/>
                        <a:ea typeface="+mn-ea"/>
                        <a:cs typeface="+mn-cs"/>
                      </a:endParaRPr>
                    </a:p>
                  </a:txBody>
                  <a:tcPr marL="73025" marR="73025" marT="36195" marB="36195" anchor="ctr">
                    <a:lnL w="12700" cap="flat" cmpd="sng" algn="ctr">
                      <a:solidFill>
                        <a:schemeClr val="tx1"/>
                      </a:solidFill>
                      <a:prstDash val="solid"/>
                      <a:round/>
                      <a:headEnd type="none" w="med" len="med"/>
                      <a:tailEnd type="none" w="med" len="med"/>
                    </a:lnL>
                  </a:tcPr>
                </a:tc>
              </a:tr>
              <a:tr h="895350">
                <a:tc>
                  <a:txBody>
                    <a:bodyPr/>
                    <a:lstStyle/>
                    <a:p>
                      <a:pPr marL="0" algn="ctr" defTabSz="914400" rtl="0" eaLnBrk="1" latinLnBrk="0" hangingPunct="1">
                        <a:lnSpc>
                          <a:spcPct val="150000"/>
                        </a:lnSpc>
                        <a:spcAft>
                          <a:spcPts val="0"/>
                        </a:spcAft>
                      </a:pPr>
                      <a:r>
                        <a:rPr lang="es-EC" sz="1800" b="1" kern="1200" dirty="0">
                          <a:solidFill>
                            <a:srgbClr val="FF0000"/>
                          </a:solidFill>
                          <a:effectLst/>
                        </a:rPr>
                        <a:t>2010</a:t>
                      </a:r>
                      <a:endParaRPr lang="es-EC" sz="1800" b="1" kern="1200" dirty="0">
                        <a:solidFill>
                          <a:srgbClr val="FF0000"/>
                        </a:solidFill>
                        <a:effectLst/>
                        <a:latin typeface="+mn-lt"/>
                        <a:ea typeface="+mn-ea"/>
                        <a:cs typeface="+mn-cs"/>
                      </a:endParaRPr>
                    </a:p>
                  </a:txBody>
                  <a:tcPr marL="73025" marR="73025" marT="36195" marB="36195"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lnSpc>
                          <a:spcPct val="150000"/>
                        </a:lnSpc>
                        <a:spcAft>
                          <a:spcPts val="0"/>
                        </a:spcAft>
                      </a:pPr>
                      <a:r>
                        <a:rPr lang="es-EC" sz="1800" kern="1200" dirty="0">
                          <a:effectLst/>
                        </a:rPr>
                        <a:t>5050</a:t>
                      </a:r>
                      <a:endParaRPr lang="es-EC" sz="1800" b="1" kern="1200" dirty="0">
                        <a:solidFill>
                          <a:schemeClr val="dk1"/>
                        </a:solidFill>
                        <a:effectLst/>
                        <a:latin typeface="+mn-lt"/>
                        <a:ea typeface="+mn-ea"/>
                        <a:cs typeface="+mn-cs"/>
                      </a:endParaRPr>
                    </a:p>
                  </a:txBody>
                  <a:tcPr marL="73025" marR="73025" marT="36195" marB="36195" anchor="ctr">
                    <a:lnL w="12700" cap="flat" cmpd="sng" algn="ctr">
                      <a:solidFill>
                        <a:schemeClr val="tx1"/>
                      </a:solidFill>
                      <a:prstDash val="solid"/>
                      <a:round/>
                      <a:headEnd type="none" w="med" len="med"/>
                      <a:tailEnd type="none" w="med" len="med"/>
                    </a:lnL>
                  </a:tcPr>
                </a:tc>
              </a:tr>
            </a:tbl>
          </a:graphicData>
        </a:graphic>
      </p:graphicFrame>
      <p:graphicFrame>
        <p:nvGraphicFramePr>
          <p:cNvPr id="11" name="Chart 3"/>
          <p:cNvGraphicFramePr/>
          <p:nvPr>
            <p:extLst>
              <p:ext uri="{D42A27DB-BD31-4B8C-83A1-F6EECF244321}">
                <p14:modId xmlns:p14="http://schemas.microsoft.com/office/powerpoint/2010/main" val="3553286041"/>
              </p:ext>
            </p:extLst>
          </p:nvPr>
        </p:nvGraphicFramePr>
        <p:xfrm>
          <a:off x="465418" y="1299258"/>
          <a:ext cx="8340247" cy="5298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8968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65419"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se prevé que el año de ejecución será el 2012, el cual se ha tomado como el año inicial del período de diseño, consecuentemente el año final es el 2037.</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6 CuadroTexto"/>
          <p:cNvSpPr txBox="1"/>
          <p:nvPr/>
        </p:nvSpPr>
        <p:spPr>
          <a:xfrm>
            <a:off x="674776" y="660059"/>
            <a:ext cx="8001681" cy="954107"/>
          </a:xfrm>
          <a:prstGeom prst="rect">
            <a:avLst/>
          </a:prstGeom>
          <a:noFill/>
        </p:spPr>
        <p:txBody>
          <a:bodyPr wrap="square" rtlCol="0">
            <a:spAutoFit/>
          </a:bodyPr>
          <a:lstStyle/>
          <a:p>
            <a:pPr marL="285750" indent="-285750">
              <a:buFont typeface="Arial" pitchFamily="34" charset="0"/>
              <a:buChar cha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MÉTODOS MATEMÁTICOS PARA CALCULAR LA POBLACIÓN FUTURA</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5" name="4 Rectángulo"/>
          <p:cNvSpPr/>
          <p:nvPr/>
        </p:nvSpPr>
        <p:spPr>
          <a:xfrm>
            <a:off x="967203" y="1844825"/>
            <a:ext cx="7416824" cy="1144929"/>
          </a:xfrm>
          <a:prstGeom prst="rect">
            <a:avLst/>
          </a:prstGeom>
        </p:spPr>
        <p:txBody>
          <a:bodyPr wrap="square">
            <a:spAutoFit/>
          </a:bodyPr>
          <a:lstStyle/>
          <a:p>
            <a:pPr>
              <a:lnSpc>
                <a:spcPct val="114000"/>
              </a:lnSpc>
            </a:pPr>
            <a:r>
              <a:rPr lang="es-EC" sz="2000" dirty="0"/>
              <a:t>S</a:t>
            </a:r>
            <a:r>
              <a:rPr lang="es-EC" sz="2000" dirty="0" smtClean="0"/>
              <a:t>e </a:t>
            </a:r>
            <a:r>
              <a:rPr lang="es-EC" sz="2000" dirty="0"/>
              <a:t>prevé que el año de ejecución será el 2012, el cual se ha tomado como el año inicial del período de diseño, consecuentemente el año final es el 2037.</a:t>
            </a:r>
          </a:p>
        </p:txBody>
      </p:sp>
      <p:sp>
        <p:nvSpPr>
          <p:cNvPr id="10" name="9 CuadroTexto"/>
          <p:cNvSpPr txBox="1"/>
          <p:nvPr/>
        </p:nvSpPr>
        <p:spPr>
          <a:xfrm>
            <a:off x="827176" y="3193812"/>
            <a:ext cx="8001681" cy="523220"/>
          </a:xfrm>
          <a:prstGeom prst="rect">
            <a:avLst/>
          </a:prstGeom>
          <a:noFill/>
        </p:spPr>
        <p:txBody>
          <a:bodyPr wrap="square" rtlCol="0">
            <a:spAutoFit/>
          </a:bodyPr>
          <a:lstStyle/>
          <a:p>
            <a:pPr marL="457200" indent="-457200">
              <a:buFont typeface="Wingdings" pitchFamily="2" charset="2"/>
              <a:buChar char="ü"/>
            </a:pPr>
            <a:r>
              <a:rPr lang="es-EC"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Método aritmético o lineal</a:t>
            </a:r>
            <a:endParaRPr lang="es-EC"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p:txBody>
      </p:sp>
      <p:sp>
        <p:nvSpPr>
          <p:cNvPr id="9" name="8 CuadroTexto"/>
          <p:cNvSpPr txBox="1"/>
          <p:nvPr/>
        </p:nvSpPr>
        <p:spPr>
          <a:xfrm>
            <a:off x="967203" y="3861048"/>
            <a:ext cx="7416824" cy="794064"/>
          </a:xfrm>
          <a:prstGeom prst="rect">
            <a:avLst/>
          </a:prstGeom>
          <a:noFill/>
        </p:spPr>
        <p:txBody>
          <a:bodyPr wrap="square" rtlCol="0">
            <a:spAutoFit/>
          </a:bodyPr>
          <a:lstStyle/>
          <a:p>
            <a:pPr>
              <a:lnSpc>
                <a:spcPct val="114000"/>
              </a:lnSpc>
            </a:pPr>
            <a:r>
              <a:rPr lang="es-EC" sz="2000" dirty="0"/>
              <a:t>S</a:t>
            </a:r>
            <a:r>
              <a:rPr lang="es-EC" sz="2000" dirty="0" smtClean="0"/>
              <a:t>upone </a:t>
            </a:r>
            <a:r>
              <a:rPr lang="es-EC" sz="2000" dirty="0"/>
              <a:t>un crecimiento constante de la población, lo cual significa que la población aumenta o disminuye en el mismo número de personas.</a:t>
            </a:r>
          </a:p>
        </p:txBody>
      </p:sp>
      <mc:AlternateContent xmlns:mc="http://schemas.openxmlformats.org/markup-compatibility/2006" xmlns:a14="http://schemas.microsoft.com/office/drawing/2010/main">
        <mc:Choice Requires="a14">
          <p:sp>
            <p:nvSpPr>
              <p:cNvPr id="12" name="11 Rectángulo"/>
              <p:cNvSpPr/>
              <p:nvPr/>
            </p:nvSpPr>
            <p:spPr>
              <a:xfrm>
                <a:off x="1057851" y="4789601"/>
                <a:ext cx="2366802"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𝑃𝑓</m:t>
                      </m:r>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1</m:t>
                          </m:r>
                        </m:sub>
                      </m:sSub>
                      <m:r>
                        <a:rPr lang="es-EC" i="1">
                          <a:latin typeface="Cambria Math"/>
                        </a:rPr>
                        <m:t>+</m:t>
                      </m:r>
                      <m:r>
                        <a:rPr lang="es-EC" i="1">
                          <a:latin typeface="Cambria Math"/>
                        </a:rPr>
                        <m:t>𝑛</m:t>
                      </m:r>
                      <m:d>
                        <m:dPr>
                          <m:begChr m:val="["/>
                          <m:endChr m:val="]"/>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𝑜</m:t>
                                  </m:r>
                                </m:sub>
                              </m:sSub>
                            </m:num>
                            <m:den>
                              <m:r>
                                <a:rPr lang="es-EC" i="1">
                                  <a:latin typeface="Cambria Math"/>
                                </a:rPr>
                                <m:t>𝑚</m:t>
                              </m:r>
                            </m:den>
                          </m:f>
                        </m:e>
                      </m:d>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1057850" y="4789601"/>
                <a:ext cx="2438488" cy="618374"/>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1057849" y="5547585"/>
                <a:ext cx="1540550"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𝐾𝑎</m:t>
                      </m:r>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𝑜</m:t>
                              </m:r>
                            </m:sub>
                          </m:sSub>
                        </m:num>
                        <m:den>
                          <m:r>
                            <a:rPr lang="es-EC" i="1">
                              <a:latin typeface="Cambria Math"/>
                            </a:rPr>
                            <m:t>𝑚</m:t>
                          </m:r>
                        </m:den>
                      </m:f>
                    </m:oMath>
                  </m:oMathPara>
                </a14:m>
                <a:endParaRPr lang="es-EC" dirty="0"/>
              </a:p>
            </p:txBody>
          </p:sp>
        </mc:Choice>
        <mc:Fallback xmlns="">
          <p:sp>
            <p:nvSpPr>
              <p:cNvPr id="14" name="13 Rectángulo"/>
              <p:cNvSpPr>
                <a:spLocks noRot="1" noChangeAspect="1" noMove="1" noResize="1" noEditPoints="1" noAdjustHandles="1" noChangeArrowheads="1" noChangeShapeType="1" noTextEdit="1"/>
              </p:cNvSpPr>
              <p:nvPr/>
            </p:nvSpPr>
            <p:spPr>
              <a:xfrm>
                <a:off x="1057850" y="5547584"/>
                <a:ext cx="1591974" cy="610873"/>
              </a:xfrm>
              <a:prstGeom prst="rect">
                <a:avLst/>
              </a:prstGeom>
              <a:blipFill rotWithShape="1">
                <a:blip r:embed="rId4"/>
                <a:stretch>
                  <a:fillRect/>
                </a:stretch>
              </a:blipFill>
            </p:spPr>
            <p:txBody>
              <a:bodyPr/>
              <a:lstStyle/>
              <a:p>
                <a:r>
                  <a:rPr lang="es-EC">
                    <a:noFill/>
                  </a:rPr>
                  <a:t> </a:t>
                </a:r>
              </a:p>
            </p:txBody>
          </p:sp>
        </mc:Fallback>
      </mc:AlternateContent>
      <p:sp>
        <p:nvSpPr>
          <p:cNvPr id="15" name="14 Rectángulo"/>
          <p:cNvSpPr/>
          <p:nvPr/>
        </p:nvSpPr>
        <p:spPr>
          <a:xfrm>
            <a:off x="3602972" y="4835018"/>
            <a:ext cx="5253525" cy="1543019"/>
          </a:xfrm>
          <a:prstGeom prst="rect">
            <a:avLst/>
          </a:prstGeom>
        </p:spPr>
        <p:txBody>
          <a:bodyPr wrap="square">
            <a:spAutoFit/>
          </a:bodyPr>
          <a:lstStyle/>
          <a:p>
            <a:pPr>
              <a:lnSpc>
                <a:spcPct val="114000"/>
              </a:lnSpc>
            </a:pPr>
            <a:r>
              <a:rPr lang="es-EC" sz="1600" dirty="0" err="1"/>
              <a:t>Pf</a:t>
            </a:r>
            <a:r>
              <a:rPr lang="es-EC" sz="1600" dirty="0"/>
              <a:t>:	Población al final de período de diseño</a:t>
            </a:r>
          </a:p>
          <a:p>
            <a:pPr>
              <a:lnSpc>
                <a:spcPct val="114000"/>
              </a:lnSpc>
            </a:pPr>
            <a:r>
              <a:rPr lang="es-EC" sz="1600" dirty="0"/>
              <a:t>n:	Período comprendido entre el último censo </a:t>
            </a:r>
            <a:r>
              <a:rPr lang="es-EC" sz="1600" dirty="0" smtClean="0"/>
              <a:t>	considerado </a:t>
            </a:r>
            <a:r>
              <a:rPr lang="es-EC" sz="1600" dirty="0"/>
              <a:t>y el último año del período de diseño</a:t>
            </a:r>
          </a:p>
          <a:p>
            <a:pPr>
              <a:lnSpc>
                <a:spcPct val="114000"/>
              </a:lnSpc>
            </a:pPr>
            <a:r>
              <a:rPr lang="es-EC" sz="1600" dirty="0"/>
              <a:t>m:	Período entre los censos P1 y Po</a:t>
            </a:r>
          </a:p>
          <a:p>
            <a:pPr>
              <a:lnSpc>
                <a:spcPct val="114000"/>
              </a:lnSpc>
            </a:pPr>
            <a:r>
              <a:rPr lang="es-EC" sz="1600" dirty="0" err="1"/>
              <a:t>Ka</a:t>
            </a:r>
            <a:r>
              <a:rPr lang="es-EC" sz="1600" dirty="0"/>
              <a:t>:	Tasa de variación poblacional</a:t>
            </a:r>
          </a:p>
        </p:txBody>
      </p:sp>
    </p:spTree>
    <p:extLst>
      <p:ext uri="{BB962C8B-B14F-4D97-AF65-F5344CB8AC3E}">
        <p14:creationId xmlns:p14="http://schemas.microsoft.com/office/powerpoint/2010/main" val="3318054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65419"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se prevé que el año de ejecución será el 2012, el cual se ha tomado como el año inicial del período de diseño, consecuentemente el año final es el 2037.</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4" name="3 Tabla"/>
          <p:cNvGraphicFramePr>
            <a:graphicFrameLocks noGrp="1"/>
          </p:cNvGraphicFramePr>
          <p:nvPr>
            <p:extLst>
              <p:ext uri="{D42A27DB-BD31-4B8C-83A1-F6EECF244321}">
                <p14:modId xmlns:p14="http://schemas.microsoft.com/office/powerpoint/2010/main" val="964250664"/>
              </p:ext>
            </p:extLst>
          </p:nvPr>
        </p:nvGraphicFramePr>
        <p:xfrm>
          <a:off x="1473530" y="1206612"/>
          <a:ext cx="6266822" cy="3090756"/>
        </p:xfrm>
        <a:graphic>
          <a:graphicData uri="http://schemas.openxmlformats.org/drawingml/2006/table">
            <a:tbl>
              <a:tblPr firstRow="1" firstCol="1" bandRow="1">
                <a:tableStyleId>{8799B23B-EC83-4686-B30A-512413B5E67A}</a:tableStyleId>
              </a:tblPr>
              <a:tblGrid>
                <a:gridCol w="1158856"/>
                <a:gridCol w="1458562"/>
                <a:gridCol w="959056"/>
                <a:gridCol w="959056"/>
                <a:gridCol w="1731292"/>
              </a:tblGrid>
              <a:tr h="972711">
                <a:tc>
                  <a:txBody>
                    <a:bodyPr/>
                    <a:lstStyle/>
                    <a:p>
                      <a:pPr algn="ctr">
                        <a:lnSpc>
                          <a:spcPct val="150000"/>
                        </a:lnSpc>
                        <a:spcAft>
                          <a:spcPts val="0"/>
                        </a:spcAft>
                      </a:pPr>
                      <a:r>
                        <a:rPr lang="es-EC" sz="1800" dirty="0">
                          <a:effectLst/>
                        </a:rPr>
                        <a:t>Año</a:t>
                      </a:r>
                      <a:endParaRPr lang="es-EC" sz="1800" dirty="0">
                        <a:solidFill>
                          <a:schemeClr val="tx1"/>
                        </a:solidFill>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N° Habitantes</a:t>
                      </a:r>
                      <a:endParaRPr lang="es-EC" sz="1800">
                        <a:solidFill>
                          <a:schemeClr val="tx1"/>
                        </a:solidFill>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P</a:t>
                      </a:r>
                      <a:r>
                        <a:rPr lang="es-EC" sz="1800" baseline="-25000">
                          <a:effectLst/>
                        </a:rPr>
                        <a:t>1</a:t>
                      </a:r>
                      <a:r>
                        <a:rPr lang="es-EC" sz="1800">
                          <a:effectLst/>
                        </a:rPr>
                        <a:t> -P</a:t>
                      </a:r>
                      <a:r>
                        <a:rPr lang="es-EC" sz="1800" baseline="-25000">
                          <a:effectLst/>
                        </a:rPr>
                        <a:t>0</a:t>
                      </a:r>
                      <a:endParaRPr lang="es-EC" sz="1800">
                        <a:solidFill>
                          <a:schemeClr val="tx1"/>
                        </a:solidFill>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dirty="0">
                          <a:effectLst/>
                        </a:rPr>
                        <a:t>m</a:t>
                      </a:r>
                    </a:p>
                    <a:p>
                      <a:pPr algn="ctr">
                        <a:lnSpc>
                          <a:spcPct val="150000"/>
                        </a:lnSpc>
                        <a:spcAft>
                          <a:spcPts val="0"/>
                        </a:spcAft>
                      </a:pPr>
                      <a:r>
                        <a:rPr lang="es-EC" sz="1800" dirty="0">
                          <a:effectLst/>
                        </a:rPr>
                        <a:t>t</a:t>
                      </a:r>
                      <a:r>
                        <a:rPr lang="es-EC" sz="1800" baseline="-25000" dirty="0">
                          <a:effectLst/>
                        </a:rPr>
                        <a:t>1</a:t>
                      </a:r>
                      <a:r>
                        <a:rPr lang="es-EC" sz="1800" dirty="0">
                          <a:effectLst/>
                        </a:rPr>
                        <a:t> -t</a:t>
                      </a:r>
                      <a:r>
                        <a:rPr lang="es-EC" sz="1800" baseline="-25000" dirty="0">
                          <a:effectLst/>
                        </a:rPr>
                        <a:t>0</a:t>
                      </a:r>
                      <a:endParaRPr lang="es-EC" sz="1800" dirty="0">
                        <a:solidFill>
                          <a:schemeClr val="tx1"/>
                        </a:solidFill>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dirty="0" err="1">
                          <a:effectLst/>
                        </a:rPr>
                        <a:t>Ka</a:t>
                      </a:r>
                      <a:endParaRPr lang="es-EC" sz="1800" dirty="0">
                        <a:solidFill>
                          <a:schemeClr val="tx1"/>
                        </a:solidFill>
                        <a:effectLst/>
                        <a:latin typeface="Arial"/>
                        <a:ea typeface="Arial"/>
                        <a:cs typeface="Times New Roman"/>
                      </a:endParaRPr>
                    </a:p>
                  </a:txBody>
                  <a:tcPr marL="44451" marR="44451" marT="36195" marB="36195" anchor="ctr"/>
                </a:tc>
              </a:tr>
              <a:tr h="458443">
                <a:tc>
                  <a:txBody>
                    <a:bodyPr/>
                    <a:lstStyle/>
                    <a:p>
                      <a:pPr algn="ctr">
                        <a:lnSpc>
                          <a:spcPct val="150000"/>
                        </a:lnSpc>
                        <a:spcAft>
                          <a:spcPts val="0"/>
                        </a:spcAft>
                      </a:pPr>
                      <a:r>
                        <a:rPr lang="es-EC" sz="1800">
                          <a:effectLst/>
                        </a:rPr>
                        <a:t>1990</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2661</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 </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 </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dirty="0">
                          <a:effectLst/>
                        </a:rPr>
                        <a:t> </a:t>
                      </a:r>
                      <a:endParaRPr lang="es-EC" sz="1800" dirty="0">
                        <a:effectLst/>
                        <a:latin typeface="Arial"/>
                        <a:ea typeface="Arial"/>
                        <a:cs typeface="Times New Roman"/>
                      </a:endParaRPr>
                    </a:p>
                  </a:txBody>
                  <a:tcPr marL="44451" marR="44451" marT="36195" marB="36195" anchor="ctr"/>
                </a:tc>
              </a:tr>
              <a:tr h="458443">
                <a:tc>
                  <a:txBody>
                    <a:bodyPr/>
                    <a:lstStyle/>
                    <a:p>
                      <a:pPr algn="ctr">
                        <a:lnSpc>
                          <a:spcPct val="150000"/>
                        </a:lnSpc>
                        <a:spcAft>
                          <a:spcPts val="0"/>
                        </a:spcAft>
                      </a:pPr>
                      <a:r>
                        <a:rPr lang="es-EC" sz="1800">
                          <a:effectLst/>
                        </a:rPr>
                        <a:t>2001</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3756</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1095</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11</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99,55</a:t>
                      </a:r>
                      <a:endParaRPr lang="es-EC" sz="1800">
                        <a:effectLst/>
                        <a:latin typeface="Arial"/>
                        <a:ea typeface="Arial"/>
                        <a:cs typeface="Times New Roman"/>
                      </a:endParaRPr>
                    </a:p>
                  </a:txBody>
                  <a:tcPr marL="44451" marR="44451" marT="36195" marB="36195" anchor="ctr"/>
                </a:tc>
              </a:tr>
              <a:tr h="458443">
                <a:tc>
                  <a:txBody>
                    <a:bodyPr/>
                    <a:lstStyle/>
                    <a:p>
                      <a:pPr algn="ctr">
                        <a:lnSpc>
                          <a:spcPct val="150000"/>
                        </a:lnSpc>
                        <a:spcAft>
                          <a:spcPts val="0"/>
                        </a:spcAft>
                      </a:pPr>
                      <a:r>
                        <a:rPr lang="es-EC" sz="1800">
                          <a:effectLst/>
                        </a:rPr>
                        <a:t>2010</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5050</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1294</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9</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143,78</a:t>
                      </a:r>
                      <a:endParaRPr lang="es-EC" sz="1800">
                        <a:effectLst/>
                        <a:latin typeface="Arial"/>
                        <a:ea typeface="Arial"/>
                        <a:cs typeface="Times New Roman"/>
                      </a:endParaRPr>
                    </a:p>
                  </a:txBody>
                  <a:tcPr marL="44451" marR="44451" marT="36195" marB="36195" anchor="ctr"/>
                </a:tc>
              </a:tr>
              <a:tr h="666435">
                <a:tc>
                  <a:txBody>
                    <a:bodyPr/>
                    <a:lstStyle/>
                    <a:p>
                      <a:pPr>
                        <a:lnSpc>
                          <a:spcPct val="115000"/>
                        </a:lnSpc>
                      </a:pPr>
                      <a:endParaRPr lang="es-EC" sz="1800">
                        <a:effectLst/>
                        <a:latin typeface="Arial"/>
                        <a:cs typeface="Times New Roman"/>
                      </a:endParaRPr>
                    </a:p>
                  </a:txBody>
                  <a:tcPr marL="44451" marR="44451" marT="36195" marB="36195" anchor="b"/>
                </a:tc>
                <a:tc>
                  <a:txBody>
                    <a:bodyPr/>
                    <a:lstStyle/>
                    <a:p>
                      <a:pPr>
                        <a:lnSpc>
                          <a:spcPct val="115000"/>
                        </a:lnSpc>
                      </a:pPr>
                      <a:endParaRPr lang="es-EC" sz="1800">
                        <a:effectLst/>
                        <a:latin typeface="Arial"/>
                        <a:cs typeface="Times New Roman"/>
                      </a:endParaRPr>
                    </a:p>
                  </a:txBody>
                  <a:tcPr marL="44451" marR="44451" marT="36195" marB="36195" anchor="b"/>
                </a:tc>
                <a:tc>
                  <a:txBody>
                    <a:bodyPr/>
                    <a:lstStyle/>
                    <a:p>
                      <a:pPr>
                        <a:lnSpc>
                          <a:spcPct val="115000"/>
                        </a:lnSpc>
                      </a:pPr>
                      <a:endParaRPr lang="es-EC" sz="1800">
                        <a:effectLst/>
                        <a:latin typeface="Arial"/>
                        <a:cs typeface="Times New Roman"/>
                      </a:endParaRPr>
                    </a:p>
                  </a:txBody>
                  <a:tcPr marL="44451" marR="44451" marT="36195" marB="36195" anchor="b"/>
                </a:tc>
                <a:tc>
                  <a:txBody>
                    <a:bodyPr/>
                    <a:lstStyle/>
                    <a:p>
                      <a:pPr algn="ctr">
                        <a:lnSpc>
                          <a:spcPct val="150000"/>
                        </a:lnSpc>
                        <a:spcAft>
                          <a:spcPts val="0"/>
                        </a:spcAft>
                      </a:pPr>
                      <a:r>
                        <a:rPr lang="es-EC" sz="1800" b="1" dirty="0" err="1">
                          <a:effectLst/>
                        </a:rPr>
                        <a:t>Ka</a:t>
                      </a:r>
                      <a:r>
                        <a:rPr lang="es-EC" sz="1800" b="1" baseline="-25000" dirty="0">
                          <a:effectLst/>
                        </a:rPr>
                        <a:t> w</a:t>
                      </a:r>
                      <a:endParaRPr lang="es-EC" sz="1800" b="1" dirty="0">
                        <a:effectLst/>
                        <a:latin typeface="Arial"/>
                        <a:ea typeface="Arial"/>
                        <a:cs typeface="Times New Roman"/>
                      </a:endParaRPr>
                    </a:p>
                  </a:txBody>
                  <a:tcPr marL="44451" marR="44451" marT="36195" marB="36195" anchor="b"/>
                </a:tc>
                <a:tc>
                  <a:txBody>
                    <a:bodyPr/>
                    <a:lstStyle/>
                    <a:p>
                      <a:pPr algn="ctr">
                        <a:lnSpc>
                          <a:spcPct val="150000"/>
                        </a:lnSpc>
                        <a:spcAft>
                          <a:spcPts val="0"/>
                        </a:spcAft>
                      </a:pPr>
                      <a:r>
                        <a:rPr lang="es-EC" sz="1800" b="1" dirty="0">
                          <a:effectLst/>
                        </a:rPr>
                        <a:t>119,45 </a:t>
                      </a:r>
                      <a:r>
                        <a:rPr lang="es-EC" sz="1800" b="1" dirty="0" err="1">
                          <a:effectLst/>
                        </a:rPr>
                        <a:t>hab</a:t>
                      </a:r>
                      <a:r>
                        <a:rPr lang="es-EC" sz="1800" b="1" dirty="0">
                          <a:effectLst/>
                        </a:rPr>
                        <a:t>/año</a:t>
                      </a:r>
                      <a:endParaRPr lang="es-EC" sz="1800" b="1" dirty="0">
                        <a:effectLst/>
                        <a:latin typeface="Arial"/>
                        <a:ea typeface="Arial"/>
                        <a:cs typeface="Times New Roman"/>
                      </a:endParaRPr>
                    </a:p>
                  </a:txBody>
                  <a:tcPr marL="44451" marR="44451" marT="36195" marB="36195" anchor="b"/>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2385651" y="4581128"/>
                <a:ext cx="4572000" cy="151397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𝑃𝑓</m:t>
                      </m:r>
                      <m:r>
                        <a:rPr lang="es-EC" i="1" smtClean="0">
                          <a:latin typeface="Cambria Math"/>
                        </a:rPr>
                        <m:t>=</m:t>
                      </m:r>
                      <m:sSub>
                        <m:sSubPr>
                          <m:ctrlPr>
                            <a:rPr lang="es-EC" i="1">
                              <a:latin typeface="Cambria Math"/>
                            </a:rPr>
                          </m:ctrlPr>
                        </m:sSubPr>
                        <m:e>
                          <m:r>
                            <a:rPr lang="es-EC" i="1">
                              <a:latin typeface="Cambria Math"/>
                            </a:rPr>
                            <m:t>𝑃</m:t>
                          </m:r>
                        </m:e>
                        <m:sub>
                          <m:r>
                            <a:rPr lang="es-EC" i="1">
                              <a:latin typeface="Cambria Math"/>
                            </a:rPr>
                            <m:t>1</m:t>
                          </m:r>
                        </m:sub>
                      </m:sSub>
                      <m:r>
                        <a:rPr lang="es-EC" i="1">
                          <a:latin typeface="Cambria Math"/>
                        </a:rPr>
                        <m:t>+</m:t>
                      </m:r>
                      <m:r>
                        <a:rPr lang="es-EC" i="1">
                          <a:latin typeface="Cambria Math"/>
                        </a:rPr>
                        <m:t>𝐾𝑎</m:t>
                      </m:r>
                      <m:r>
                        <a:rPr lang="en-US" i="1">
                          <a:latin typeface="Cambria Math"/>
                        </a:rPr>
                        <m:t>∗</m:t>
                      </m:r>
                      <m:r>
                        <a:rPr lang="es-EC" i="1">
                          <a:latin typeface="Cambria Math"/>
                        </a:rPr>
                        <m:t>𝑛</m:t>
                      </m:r>
                    </m:oMath>
                  </m:oMathPara>
                </a14:m>
                <a:endParaRPr lang="es-EC" i="1" dirty="0" smtClean="0"/>
              </a:p>
              <a:p>
                <a:endParaRPr lang="es-EC" i="1" dirty="0" smtClean="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2037</m:t>
                          </m:r>
                        </m:sub>
                      </m:sSub>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2010</m:t>
                          </m:r>
                        </m:sub>
                      </m:sSub>
                      <m:r>
                        <a:rPr lang="es-EC" i="1">
                          <a:latin typeface="Cambria Math"/>
                        </a:rPr>
                        <m:t>+</m:t>
                      </m:r>
                      <m:r>
                        <a:rPr lang="es-EC" i="1">
                          <a:latin typeface="Cambria Math"/>
                        </a:rPr>
                        <m:t>𝐾𝑎</m:t>
                      </m:r>
                      <m:r>
                        <a:rPr lang="es-EC" i="1">
                          <a:latin typeface="Cambria Math"/>
                        </a:rPr>
                        <m:t>∗</m:t>
                      </m:r>
                      <m:d>
                        <m:dPr>
                          <m:ctrlPr>
                            <a:rPr lang="es-EC" i="1">
                              <a:latin typeface="Cambria Math"/>
                            </a:rPr>
                          </m:ctrlPr>
                        </m:dPr>
                        <m:e>
                          <m:r>
                            <a:rPr lang="es-EC" i="1">
                              <a:latin typeface="Cambria Math"/>
                            </a:rPr>
                            <m:t>2037−2010</m:t>
                          </m:r>
                        </m:e>
                      </m:d>
                    </m:oMath>
                  </m:oMathPara>
                </a14:m>
                <a:endParaRPr lang="es-EC" dirty="0"/>
              </a:p>
              <a:p>
                <a:r>
                  <a:rPr lang="es-EC" dirty="0"/>
                  <a:t> </a:t>
                </a:r>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2037</m:t>
                          </m:r>
                        </m:sub>
                      </m:sSub>
                      <m:r>
                        <a:rPr lang="es-EC" i="1">
                          <a:latin typeface="Cambria Math"/>
                        </a:rPr>
                        <m:t>=5050+</m:t>
                      </m:r>
                      <m:d>
                        <m:dPr>
                          <m:ctrlPr>
                            <a:rPr lang="es-EC" i="1">
                              <a:latin typeface="Cambria Math"/>
                            </a:rPr>
                          </m:ctrlPr>
                        </m:dPr>
                        <m:e>
                          <m:r>
                            <a:rPr lang="es-EC" i="1">
                              <a:latin typeface="Cambria Math"/>
                            </a:rPr>
                            <m:t>119.45</m:t>
                          </m:r>
                        </m:e>
                      </m:d>
                      <m:d>
                        <m:dPr>
                          <m:ctrlPr>
                            <a:rPr lang="es-EC" i="1">
                              <a:latin typeface="Cambria Math"/>
                            </a:rPr>
                          </m:ctrlPr>
                        </m:dPr>
                        <m:e>
                          <m:r>
                            <a:rPr lang="es-EC" i="1">
                              <a:latin typeface="Cambria Math"/>
                            </a:rPr>
                            <m:t>27</m:t>
                          </m:r>
                        </m:e>
                      </m:d>
                      <m:r>
                        <a:rPr lang="es-EC" i="1">
                          <a:latin typeface="Cambria Math"/>
                        </a:rPr>
                        <m:t>= 8275 </m:t>
                      </m:r>
                      <m:r>
                        <a:rPr lang="es-EC" i="1">
                          <a:latin typeface="Cambria Math"/>
                        </a:rPr>
                        <m:t>h𝑎𝑏</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2385651" y="4581128"/>
                <a:ext cx="4572000" cy="1477328"/>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06533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465419"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a:rPr>
                        <m:t>𝑟</m:t>
                      </m:r>
                      <m:r>
                        <a:rPr lang="es-EC" i="1">
                          <a:latin typeface="Cambria Math"/>
                        </a:rPr>
                        <m:t>=</m:t>
                      </m:r>
                      <m:d>
                        <m:dPr>
                          <m:begChr m:val="["/>
                          <m:endChr m:val="]"/>
                          <m:ctrlPr>
                            <a:rPr lang="es-EC" i="1">
                              <a:latin typeface="Cambria Math"/>
                            </a:rPr>
                          </m:ctrlPr>
                        </m:dPr>
                        <m:e>
                          <m:sSup>
                            <m:sSupPr>
                              <m:ctrlPr>
                                <a:rPr lang="es-EC" i="1">
                                  <a:latin typeface="Cambria Math"/>
                                </a:rPr>
                              </m:ctrlPr>
                            </m:sSupPr>
                            <m:e>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1</m:t>
                                          </m:r>
                                        </m:sub>
                                      </m:sSub>
                                    </m:num>
                                    <m:den>
                                      <m:sSub>
                                        <m:sSubPr>
                                          <m:ctrlPr>
                                            <a:rPr lang="es-EC" i="1">
                                              <a:latin typeface="Cambria Math"/>
                                            </a:rPr>
                                          </m:ctrlPr>
                                        </m:sSubPr>
                                        <m:e>
                                          <m:r>
                                            <a:rPr lang="es-EC" i="1">
                                              <a:latin typeface="Cambria Math"/>
                                            </a:rPr>
                                            <m:t>𝑃</m:t>
                                          </m:r>
                                        </m:e>
                                        <m:sub>
                                          <m:r>
                                            <a:rPr lang="es-EC" i="1">
                                              <a:latin typeface="Cambria Math"/>
                                            </a:rPr>
                                            <m:t>0</m:t>
                                          </m:r>
                                        </m:sub>
                                      </m:sSub>
                                    </m:den>
                                  </m:f>
                                </m:e>
                              </m:d>
                            </m:e>
                            <m:sup>
                              <m:f>
                                <m:fPr>
                                  <m:ctrlPr>
                                    <a:rPr lang="es-EC" i="1">
                                      <a:latin typeface="Cambria Math"/>
                                    </a:rPr>
                                  </m:ctrlPr>
                                </m:fPr>
                                <m:num>
                                  <m:r>
                                    <a:rPr lang="es-EC" i="1">
                                      <a:latin typeface="Cambria Math"/>
                                    </a:rPr>
                                    <m:t>1</m:t>
                                  </m:r>
                                </m:num>
                                <m:den>
                                  <m:r>
                                    <a:rPr lang="es-EC" i="1">
                                      <a:latin typeface="Cambria Math"/>
                                    </a:rPr>
                                    <m:t>𝑡</m:t>
                                  </m:r>
                                  <m:r>
                                    <a:rPr lang="es-EC" i="1">
                                      <a:latin typeface="Cambria Math"/>
                                    </a:rPr>
                                    <m:t>1−</m:t>
                                  </m:r>
                                  <m:r>
                                    <a:rPr lang="es-EC" i="1">
                                      <a:latin typeface="Cambria Math"/>
                                    </a:rPr>
                                    <m:t>𝑡</m:t>
                                  </m:r>
                                  <m:r>
                                    <a:rPr lang="es-EC" i="1">
                                      <a:latin typeface="Cambria Math"/>
                                    </a:rPr>
                                    <m:t>0</m:t>
                                  </m:r>
                                </m:den>
                              </m:f>
                            </m:sup>
                          </m:sSup>
                          <m:r>
                            <a:rPr lang="es-EC" i="1">
                              <a:latin typeface="Cambria Math"/>
                            </a:rPr>
                            <m:t>−1</m:t>
                          </m:r>
                        </m:e>
                      </m:d>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465418" y="411043"/>
                <a:ext cx="8352928" cy="6186309"/>
              </a:xfrm>
              <a:prstGeom prst="rect">
                <a:avLst/>
              </a:prstGeom>
              <a:blipFill rotWithShape="1">
                <a:blip r:embed="rId3"/>
                <a:stretch>
                  <a:fillRect/>
                </a:stretch>
              </a:blipFill>
              <a:ln>
                <a:solidFill>
                  <a:schemeClr val="bg1"/>
                </a:solidFill>
              </a:ln>
            </p:spPr>
            <p:txBody>
              <a:bodyPr/>
              <a:lstStyle/>
              <a:p>
                <a:r>
                  <a:rPr lang="es-EC">
                    <a:noFill/>
                  </a:rPr>
                  <a:t> </a:t>
                </a:r>
              </a:p>
            </p:txBody>
          </p:sp>
        </mc:Fallback>
      </mc:AlternateContent>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9 CuadroTexto"/>
          <p:cNvSpPr txBox="1"/>
          <p:nvPr/>
        </p:nvSpPr>
        <p:spPr>
          <a:xfrm>
            <a:off x="827176" y="620688"/>
            <a:ext cx="8001681" cy="523220"/>
          </a:xfrm>
          <a:prstGeom prst="rect">
            <a:avLst/>
          </a:prstGeom>
          <a:noFill/>
        </p:spPr>
        <p:txBody>
          <a:bodyPr wrap="square" rtlCol="0">
            <a:spAutoFit/>
          </a:bodyPr>
          <a:lstStyle/>
          <a:p>
            <a:pPr marL="457200" indent="-457200">
              <a:buFont typeface="Wingdings" pitchFamily="2" charset="2"/>
              <a:buChar char="ü"/>
            </a:pPr>
            <a:r>
              <a:rPr lang="es-EC"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Método geométrico</a:t>
            </a:r>
            <a:endParaRPr lang="es-EC"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p:txBody>
      </p:sp>
      <p:sp>
        <p:nvSpPr>
          <p:cNvPr id="9" name="8 CuadroTexto"/>
          <p:cNvSpPr txBox="1"/>
          <p:nvPr/>
        </p:nvSpPr>
        <p:spPr>
          <a:xfrm>
            <a:off x="932741" y="1340768"/>
            <a:ext cx="7599700" cy="1144929"/>
          </a:xfrm>
          <a:prstGeom prst="rect">
            <a:avLst/>
          </a:prstGeom>
          <a:noFill/>
        </p:spPr>
        <p:txBody>
          <a:bodyPr wrap="square" rtlCol="0">
            <a:spAutoFit/>
          </a:bodyPr>
          <a:lstStyle/>
          <a:p>
            <a:pPr>
              <a:lnSpc>
                <a:spcPct val="114000"/>
              </a:lnSpc>
            </a:pPr>
            <a:r>
              <a:rPr lang="es-EC" sz="2000" dirty="0" smtClean="0"/>
              <a:t>Supone </a:t>
            </a:r>
            <a:r>
              <a:rPr lang="es-EC" sz="2000" dirty="0"/>
              <a:t>que la tasa de crecimiento es proporcional a la población, es decir, que el crecimiento por unidad de tiempo es proporcional a la población en cada lapso de tiempo. </a:t>
            </a:r>
          </a:p>
        </p:txBody>
      </p:sp>
      <p:sp>
        <p:nvSpPr>
          <p:cNvPr id="15" name="14 Rectángulo"/>
          <p:cNvSpPr/>
          <p:nvPr/>
        </p:nvSpPr>
        <p:spPr>
          <a:xfrm>
            <a:off x="1038622" y="4725144"/>
            <a:ext cx="7790233" cy="1477328"/>
          </a:xfrm>
          <a:prstGeom prst="rect">
            <a:avLst/>
          </a:prstGeom>
        </p:spPr>
        <p:txBody>
          <a:bodyPr wrap="square">
            <a:spAutoFit/>
          </a:bodyPr>
          <a:lstStyle/>
          <a:p>
            <a:r>
              <a:rPr lang="es-EC" dirty="0" err="1"/>
              <a:t>Pf</a:t>
            </a:r>
            <a:r>
              <a:rPr lang="es-EC" dirty="0"/>
              <a:t>:	Población proyectada</a:t>
            </a:r>
          </a:p>
          <a:p>
            <a:r>
              <a:rPr lang="es-EC" dirty="0"/>
              <a:t>Po:	Población presente</a:t>
            </a:r>
          </a:p>
          <a:p>
            <a:r>
              <a:rPr lang="es-EC" dirty="0"/>
              <a:t>r:	Tasa de crecimiento o índice de crecimiento</a:t>
            </a:r>
          </a:p>
          <a:p>
            <a:r>
              <a:rPr lang="es-EC" dirty="0"/>
              <a:t>∆t:	Número de años entre el último censo y el último año del período de </a:t>
            </a:r>
            <a:r>
              <a:rPr lang="es-EC" dirty="0" smtClean="0"/>
              <a:t>	diseño</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3203848" y="2708920"/>
                <a:ext cx="2199320"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𝑃𝑓</m:t>
                      </m:r>
                      <m:r>
                        <a:rPr lang="es-EC" i="1">
                          <a:latin typeface="Cambria Math"/>
                        </a:rPr>
                        <m:t>=</m:t>
                      </m:r>
                      <m:r>
                        <a:rPr lang="es-EC" i="1">
                          <a:latin typeface="Cambria Math"/>
                        </a:rPr>
                        <m:t>𝑃𝑜</m:t>
                      </m:r>
                      <m:r>
                        <a:rPr lang="es-EC" i="1">
                          <a:latin typeface="Cambria Math"/>
                        </a:rPr>
                        <m:t>∗</m:t>
                      </m:r>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𝑟</m:t>
                              </m:r>
                            </m:e>
                          </m:d>
                        </m:e>
                        <m:sup>
                          <m:r>
                            <a:rPr lang="es-EC" i="1">
                              <a:latin typeface="Cambria Math"/>
                            </a:rPr>
                            <m:t>∆</m:t>
                          </m:r>
                          <m:r>
                            <a:rPr lang="es-EC" i="1">
                              <a:latin typeface="Cambria Math"/>
                            </a:rPr>
                            <m:t>𝑡</m:t>
                          </m:r>
                        </m:sup>
                      </m:sSup>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203848" y="2708920"/>
                <a:ext cx="2169953" cy="375552"/>
              </a:xfrm>
              <a:prstGeom prst="rect">
                <a:avLst/>
              </a:prstGeom>
              <a:blipFill rotWithShape="1">
                <a:blip r:embed="rId4"/>
                <a:stretch>
                  <a:fillRect b="-112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220217" y="3334124"/>
                <a:ext cx="2205540" cy="867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𝑟</m:t>
                      </m:r>
                      <m:r>
                        <a:rPr lang="es-EC" i="1">
                          <a:latin typeface="Cambria Math"/>
                        </a:rPr>
                        <m:t>=</m:t>
                      </m:r>
                      <m:d>
                        <m:dPr>
                          <m:begChr m:val="["/>
                          <m:endChr m:val="]"/>
                          <m:ctrlPr>
                            <a:rPr lang="es-EC" i="1">
                              <a:latin typeface="Cambria Math"/>
                            </a:rPr>
                          </m:ctrlPr>
                        </m:dPr>
                        <m:e>
                          <m:sSup>
                            <m:sSupPr>
                              <m:ctrlPr>
                                <a:rPr lang="es-EC" i="1">
                                  <a:latin typeface="Cambria Math"/>
                                </a:rPr>
                              </m:ctrlPr>
                            </m:sSupPr>
                            <m:e>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1</m:t>
                                          </m:r>
                                        </m:sub>
                                      </m:sSub>
                                    </m:num>
                                    <m:den>
                                      <m:sSub>
                                        <m:sSubPr>
                                          <m:ctrlPr>
                                            <a:rPr lang="es-EC" i="1">
                                              <a:latin typeface="Cambria Math"/>
                                            </a:rPr>
                                          </m:ctrlPr>
                                        </m:sSubPr>
                                        <m:e>
                                          <m:r>
                                            <a:rPr lang="es-EC" i="1">
                                              <a:latin typeface="Cambria Math"/>
                                            </a:rPr>
                                            <m:t>𝑃</m:t>
                                          </m:r>
                                        </m:e>
                                        <m:sub>
                                          <m:r>
                                            <a:rPr lang="es-EC" i="1">
                                              <a:latin typeface="Cambria Math"/>
                                            </a:rPr>
                                            <m:t>0</m:t>
                                          </m:r>
                                        </m:sub>
                                      </m:sSub>
                                    </m:den>
                                  </m:f>
                                </m:e>
                              </m:d>
                            </m:e>
                            <m:sup>
                              <m:f>
                                <m:fPr>
                                  <m:ctrlPr>
                                    <a:rPr lang="es-EC" i="1">
                                      <a:latin typeface="Cambria Math"/>
                                    </a:rPr>
                                  </m:ctrlPr>
                                </m:fPr>
                                <m:num>
                                  <m:r>
                                    <a:rPr lang="es-EC" i="1">
                                      <a:latin typeface="Cambria Math"/>
                                    </a:rPr>
                                    <m:t>1</m:t>
                                  </m:r>
                                </m:num>
                                <m:den>
                                  <m:r>
                                    <a:rPr lang="es-EC" i="1">
                                      <a:latin typeface="Cambria Math"/>
                                    </a:rPr>
                                    <m:t>𝑡</m:t>
                                  </m:r>
                                  <m:r>
                                    <a:rPr lang="es-EC" i="1">
                                      <a:latin typeface="Cambria Math"/>
                                    </a:rPr>
                                    <m:t>1−</m:t>
                                  </m:r>
                                  <m:r>
                                    <a:rPr lang="es-EC" i="1">
                                      <a:latin typeface="Cambria Math"/>
                                    </a:rPr>
                                    <m:t>𝑡</m:t>
                                  </m:r>
                                  <m:r>
                                    <a:rPr lang="es-EC" i="1">
                                      <a:latin typeface="Cambria Math"/>
                                    </a:rPr>
                                    <m:t>0</m:t>
                                  </m:r>
                                </m:den>
                              </m:f>
                            </m:sup>
                          </m:sSup>
                          <m:r>
                            <a:rPr lang="es-EC" i="1">
                              <a:latin typeface="Cambria Math"/>
                            </a:rPr>
                            <m:t>−1</m:t>
                          </m:r>
                        </m:e>
                      </m:d>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220217" y="3334123"/>
                <a:ext cx="2199641" cy="874855"/>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663639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465419"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a:rPr>
                        <m:t>𝑟</m:t>
                      </m:r>
                      <m:r>
                        <a:rPr lang="es-EC" i="1">
                          <a:latin typeface="Cambria Math"/>
                        </a:rPr>
                        <m:t>=</m:t>
                      </m:r>
                      <m:d>
                        <m:dPr>
                          <m:begChr m:val="["/>
                          <m:endChr m:val="]"/>
                          <m:ctrlPr>
                            <a:rPr lang="es-EC" i="1">
                              <a:latin typeface="Cambria Math"/>
                            </a:rPr>
                          </m:ctrlPr>
                        </m:dPr>
                        <m:e>
                          <m:sSup>
                            <m:sSupPr>
                              <m:ctrlPr>
                                <a:rPr lang="es-EC" i="1">
                                  <a:latin typeface="Cambria Math"/>
                                </a:rPr>
                              </m:ctrlPr>
                            </m:sSupPr>
                            <m:e>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1</m:t>
                                          </m:r>
                                        </m:sub>
                                      </m:sSub>
                                    </m:num>
                                    <m:den>
                                      <m:sSub>
                                        <m:sSubPr>
                                          <m:ctrlPr>
                                            <a:rPr lang="es-EC" i="1">
                                              <a:latin typeface="Cambria Math"/>
                                            </a:rPr>
                                          </m:ctrlPr>
                                        </m:sSubPr>
                                        <m:e>
                                          <m:r>
                                            <a:rPr lang="es-EC" i="1">
                                              <a:latin typeface="Cambria Math"/>
                                            </a:rPr>
                                            <m:t>𝑃</m:t>
                                          </m:r>
                                        </m:e>
                                        <m:sub>
                                          <m:r>
                                            <a:rPr lang="es-EC" i="1">
                                              <a:latin typeface="Cambria Math"/>
                                            </a:rPr>
                                            <m:t>0</m:t>
                                          </m:r>
                                        </m:sub>
                                      </m:sSub>
                                    </m:den>
                                  </m:f>
                                </m:e>
                              </m:d>
                            </m:e>
                            <m:sup>
                              <m:f>
                                <m:fPr>
                                  <m:ctrlPr>
                                    <a:rPr lang="es-EC" i="1">
                                      <a:latin typeface="Cambria Math"/>
                                    </a:rPr>
                                  </m:ctrlPr>
                                </m:fPr>
                                <m:num>
                                  <m:r>
                                    <a:rPr lang="es-EC" i="1">
                                      <a:latin typeface="Cambria Math"/>
                                    </a:rPr>
                                    <m:t>1</m:t>
                                  </m:r>
                                </m:num>
                                <m:den>
                                  <m:r>
                                    <a:rPr lang="es-EC" i="1">
                                      <a:latin typeface="Cambria Math"/>
                                    </a:rPr>
                                    <m:t>𝑡</m:t>
                                  </m:r>
                                  <m:r>
                                    <a:rPr lang="es-EC" i="1">
                                      <a:latin typeface="Cambria Math"/>
                                    </a:rPr>
                                    <m:t>1−</m:t>
                                  </m:r>
                                  <m:r>
                                    <a:rPr lang="es-EC" i="1">
                                      <a:latin typeface="Cambria Math"/>
                                    </a:rPr>
                                    <m:t>𝑡</m:t>
                                  </m:r>
                                  <m:r>
                                    <a:rPr lang="es-EC" i="1">
                                      <a:latin typeface="Cambria Math"/>
                                    </a:rPr>
                                    <m:t>0</m:t>
                                  </m:r>
                                </m:den>
                              </m:f>
                            </m:sup>
                          </m:sSup>
                          <m:r>
                            <a:rPr lang="es-EC" i="1">
                              <a:latin typeface="Cambria Math"/>
                            </a:rPr>
                            <m:t>−1</m:t>
                          </m:r>
                        </m:e>
                      </m:d>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465418" y="411043"/>
                <a:ext cx="8352928" cy="6186309"/>
              </a:xfrm>
              <a:prstGeom prst="rect">
                <a:avLst/>
              </a:prstGeom>
              <a:blipFill rotWithShape="1">
                <a:blip r:embed="rId3"/>
                <a:stretch>
                  <a:fillRect/>
                </a:stretch>
              </a:blipFill>
              <a:ln>
                <a:solidFill>
                  <a:schemeClr val="bg1"/>
                </a:solidFill>
              </a:ln>
            </p:spPr>
            <p:txBody>
              <a:bodyPr/>
              <a:lstStyle/>
              <a:p>
                <a:r>
                  <a:rPr lang="es-EC">
                    <a:noFill/>
                  </a:rPr>
                  <a:t> </a:t>
                </a:r>
              </a:p>
            </p:txBody>
          </p:sp>
        </mc:Fallback>
      </mc:AlternateContent>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8" name="7 Tabla"/>
          <p:cNvGraphicFramePr>
            <a:graphicFrameLocks noGrp="1"/>
          </p:cNvGraphicFramePr>
          <p:nvPr>
            <p:extLst>
              <p:ext uri="{D42A27DB-BD31-4B8C-83A1-F6EECF244321}">
                <p14:modId xmlns:p14="http://schemas.microsoft.com/office/powerpoint/2010/main" val="2875319288"/>
              </p:ext>
            </p:extLst>
          </p:nvPr>
        </p:nvGraphicFramePr>
        <p:xfrm>
          <a:off x="2082801" y="980728"/>
          <a:ext cx="5240384" cy="2879312"/>
        </p:xfrm>
        <a:graphic>
          <a:graphicData uri="http://schemas.openxmlformats.org/drawingml/2006/table">
            <a:tbl>
              <a:tblPr firstRow="1" firstCol="1" bandRow="1">
                <a:tableStyleId>{8799B23B-EC83-4686-B30A-512413B5E67A}</a:tableStyleId>
              </a:tblPr>
              <a:tblGrid>
                <a:gridCol w="1338951"/>
                <a:gridCol w="1685235"/>
                <a:gridCol w="1108099"/>
                <a:gridCol w="1108099"/>
              </a:tblGrid>
              <a:tr h="784004">
                <a:tc>
                  <a:txBody>
                    <a:bodyPr/>
                    <a:lstStyle/>
                    <a:p>
                      <a:pPr algn="ctr">
                        <a:lnSpc>
                          <a:spcPct val="150000"/>
                        </a:lnSpc>
                        <a:spcAft>
                          <a:spcPts val="0"/>
                        </a:spcAft>
                      </a:pPr>
                      <a:r>
                        <a:rPr lang="es-EC" sz="1800" dirty="0">
                          <a:effectLst/>
                        </a:rPr>
                        <a:t>Año</a:t>
                      </a:r>
                      <a:endParaRPr lang="es-EC" sz="2000" dirty="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N° Habitantes</a:t>
                      </a:r>
                      <a:endParaRPr lang="es-EC" sz="20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dirty="0">
                          <a:effectLst/>
                        </a:rPr>
                        <a:t>t</a:t>
                      </a:r>
                      <a:r>
                        <a:rPr lang="es-EC" sz="1800" baseline="-25000" dirty="0">
                          <a:effectLst/>
                        </a:rPr>
                        <a:t>1</a:t>
                      </a:r>
                      <a:r>
                        <a:rPr lang="es-EC" sz="1800" dirty="0">
                          <a:effectLst/>
                        </a:rPr>
                        <a:t> -t</a:t>
                      </a:r>
                      <a:r>
                        <a:rPr lang="es-EC" sz="1800" baseline="-25000" dirty="0">
                          <a:effectLst/>
                        </a:rPr>
                        <a:t>0</a:t>
                      </a:r>
                      <a:endParaRPr lang="es-EC" sz="2000" dirty="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dirty="0">
                          <a:effectLst/>
                        </a:rPr>
                        <a:t>r</a:t>
                      </a:r>
                      <a:endParaRPr lang="es-EC" sz="2000" dirty="0">
                        <a:effectLst/>
                        <a:latin typeface="Arial"/>
                        <a:ea typeface="Arial"/>
                        <a:cs typeface="Times New Roman"/>
                      </a:endParaRPr>
                    </a:p>
                  </a:txBody>
                  <a:tcPr marL="44451" marR="44451" marT="36195" marB="36195" anchor="ctr"/>
                </a:tc>
              </a:tr>
              <a:tr h="293757">
                <a:tc>
                  <a:txBody>
                    <a:bodyPr/>
                    <a:lstStyle/>
                    <a:p>
                      <a:pPr algn="ctr">
                        <a:lnSpc>
                          <a:spcPct val="150000"/>
                        </a:lnSpc>
                        <a:spcAft>
                          <a:spcPts val="0"/>
                        </a:spcAft>
                      </a:pPr>
                      <a:r>
                        <a:rPr lang="es-EC" sz="1800" dirty="0">
                          <a:effectLst/>
                        </a:rPr>
                        <a:t>1990</a:t>
                      </a:r>
                      <a:endParaRPr lang="es-EC" sz="2000" dirty="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2661</a:t>
                      </a:r>
                      <a:endParaRPr lang="es-EC" sz="20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 </a:t>
                      </a:r>
                      <a:endParaRPr lang="es-EC" sz="20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 </a:t>
                      </a:r>
                      <a:endParaRPr lang="es-EC" sz="2000">
                        <a:effectLst/>
                        <a:latin typeface="Arial"/>
                        <a:ea typeface="Arial"/>
                        <a:cs typeface="Times New Roman"/>
                      </a:endParaRPr>
                    </a:p>
                  </a:txBody>
                  <a:tcPr marL="44451" marR="44451" marT="36195" marB="36195" anchor="ctr"/>
                </a:tc>
              </a:tr>
              <a:tr h="537146">
                <a:tc>
                  <a:txBody>
                    <a:bodyPr/>
                    <a:lstStyle/>
                    <a:p>
                      <a:pPr algn="ctr">
                        <a:lnSpc>
                          <a:spcPct val="150000"/>
                        </a:lnSpc>
                        <a:spcAft>
                          <a:spcPts val="0"/>
                        </a:spcAft>
                      </a:pPr>
                      <a:r>
                        <a:rPr lang="es-EC" sz="1800">
                          <a:effectLst/>
                        </a:rPr>
                        <a:t>2001</a:t>
                      </a:r>
                      <a:endParaRPr lang="es-EC" sz="20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3756</a:t>
                      </a:r>
                      <a:endParaRPr lang="es-EC" sz="20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11</a:t>
                      </a:r>
                      <a:endParaRPr lang="es-EC" sz="20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0,03183</a:t>
                      </a:r>
                      <a:endParaRPr lang="es-EC" sz="2000">
                        <a:effectLst/>
                        <a:latin typeface="Arial"/>
                        <a:ea typeface="Arial"/>
                        <a:cs typeface="Times New Roman"/>
                      </a:endParaRPr>
                    </a:p>
                  </a:txBody>
                  <a:tcPr marL="44451" marR="44451" marT="36195" marB="36195" anchor="ctr"/>
                </a:tc>
              </a:tr>
              <a:tr h="537146">
                <a:tc>
                  <a:txBody>
                    <a:bodyPr/>
                    <a:lstStyle/>
                    <a:p>
                      <a:pPr algn="ctr">
                        <a:lnSpc>
                          <a:spcPct val="150000"/>
                        </a:lnSpc>
                        <a:spcAft>
                          <a:spcPts val="0"/>
                        </a:spcAft>
                      </a:pPr>
                      <a:r>
                        <a:rPr lang="es-EC" sz="1800">
                          <a:effectLst/>
                        </a:rPr>
                        <a:t>2010</a:t>
                      </a:r>
                      <a:endParaRPr lang="es-EC" sz="20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5050</a:t>
                      </a:r>
                      <a:endParaRPr lang="es-EC" sz="20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9</a:t>
                      </a:r>
                      <a:endParaRPr lang="es-EC" sz="20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a:effectLst/>
                        </a:rPr>
                        <a:t>0,03344</a:t>
                      </a:r>
                      <a:endParaRPr lang="es-EC" sz="2000">
                        <a:effectLst/>
                        <a:latin typeface="Arial"/>
                        <a:ea typeface="Arial"/>
                        <a:cs typeface="Times New Roman"/>
                      </a:endParaRPr>
                    </a:p>
                  </a:txBody>
                  <a:tcPr marL="44451" marR="44451" marT="36195" marB="36195" anchor="ctr"/>
                </a:tc>
              </a:tr>
              <a:tr h="537146">
                <a:tc>
                  <a:txBody>
                    <a:bodyPr/>
                    <a:lstStyle/>
                    <a:p>
                      <a:pPr>
                        <a:lnSpc>
                          <a:spcPct val="115000"/>
                        </a:lnSpc>
                      </a:pPr>
                      <a:endParaRPr lang="es-EC" sz="1800">
                        <a:effectLst/>
                        <a:latin typeface="Arial"/>
                        <a:cs typeface="Times New Roman"/>
                      </a:endParaRPr>
                    </a:p>
                  </a:txBody>
                  <a:tcPr marL="44451" marR="44451" marT="36195" marB="36195" anchor="b"/>
                </a:tc>
                <a:tc>
                  <a:txBody>
                    <a:bodyPr/>
                    <a:lstStyle/>
                    <a:p>
                      <a:pPr>
                        <a:lnSpc>
                          <a:spcPct val="115000"/>
                        </a:lnSpc>
                      </a:pPr>
                      <a:endParaRPr lang="es-EC" sz="1800">
                        <a:effectLst/>
                        <a:latin typeface="Arial"/>
                        <a:cs typeface="Times New Roman"/>
                      </a:endParaRPr>
                    </a:p>
                  </a:txBody>
                  <a:tcPr marL="44451" marR="44451" marT="36195" marB="36195" anchor="b"/>
                </a:tc>
                <a:tc>
                  <a:txBody>
                    <a:bodyPr/>
                    <a:lstStyle/>
                    <a:p>
                      <a:pPr algn="ctr">
                        <a:lnSpc>
                          <a:spcPct val="150000"/>
                        </a:lnSpc>
                        <a:spcAft>
                          <a:spcPts val="0"/>
                        </a:spcAft>
                      </a:pPr>
                      <a:r>
                        <a:rPr lang="es-EC" sz="1800" b="1" dirty="0">
                          <a:effectLst/>
                        </a:rPr>
                        <a:t>r</a:t>
                      </a:r>
                      <a:r>
                        <a:rPr lang="es-EC" sz="1800" b="1" baseline="-25000" dirty="0">
                          <a:effectLst/>
                        </a:rPr>
                        <a:t> =</a:t>
                      </a:r>
                      <a:endParaRPr lang="es-EC" sz="2000" b="1" dirty="0">
                        <a:effectLst/>
                        <a:latin typeface="Arial"/>
                        <a:ea typeface="Arial"/>
                        <a:cs typeface="Times New Roman"/>
                      </a:endParaRPr>
                    </a:p>
                  </a:txBody>
                  <a:tcPr marL="44451" marR="44451" marT="36195" marB="36195" anchor="b"/>
                </a:tc>
                <a:tc>
                  <a:txBody>
                    <a:bodyPr/>
                    <a:lstStyle/>
                    <a:p>
                      <a:pPr algn="ctr">
                        <a:lnSpc>
                          <a:spcPct val="150000"/>
                        </a:lnSpc>
                        <a:spcAft>
                          <a:spcPts val="0"/>
                        </a:spcAft>
                      </a:pPr>
                      <a:r>
                        <a:rPr lang="es-EC" sz="1800" b="1" dirty="0">
                          <a:effectLst/>
                        </a:rPr>
                        <a:t>0,03255</a:t>
                      </a:r>
                      <a:endParaRPr lang="es-EC" sz="2000" b="1" dirty="0">
                        <a:effectLst/>
                        <a:latin typeface="Arial"/>
                        <a:ea typeface="Arial"/>
                        <a:cs typeface="Times New Roman"/>
                      </a:endParaRPr>
                    </a:p>
                  </a:txBody>
                  <a:tcPr marL="44451" marR="44451" marT="36195" marB="36195" anchor="b"/>
                </a:tc>
              </a:tr>
            </a:tbl>
          </a:graphicData>
        </a:graphic>
      </p:graphicFrame>
      <mc:AlternateContent xmlns:mc="http://schemas.openxmlformats.org/markup-compatibility/2006" xmlns:a14="http://schemas.microsoft.com/office/drawing/2010/main">
        <mc:Choice Requires="a14">
          <p:sp>
            <p:nvSpPr>
              <p:cNvPr id="7" name="6 Rectángulo"/>
              <p:cNvSpPr/>
              <p:nvPr/>
            </p:nvSpPr>
            <p:spPr>
              <a:xfrm>
                <a:off x="2546784" y="4310418"/>
                <a:ext cx="4258602" cy="380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2037</m:t>
                          </m:r>
                        </m:sub>
                      </m:sSub>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2010</m:t>
                          </m:r>
                        </m:sub>
                      </m:sSub>
                      <m:r>
                        <a:rPr lang="es-EC" i="1">
                          <a:latin typeface="Cambria Math"/>
                        </a:rPr>
                        <m:t>∗</m:t>
                      </m:r>
                      <m:sSup>
                        <m:sSupPr>
                          <m:ctrlPr>
                            <a:rPr lang="es-EC" i="1">
                              <a:latin typeface="Cambria Math"/>
                            </a:rPr>
                          </m:ctrlPr>
                        </m:sSupPr>
                        <m:e>
                          <m:d>
                            <m:dPr>
                              <m:ctrlPr>
                                <a:rPr lang="es-EC" i="1">
                                  <a:latin typeface="Cambria Math"/>
                                </a:rPr>
                              </m:ctrlPr>
                            </m:dPr>
                            <m:e>
                              <m:r>
                                <a:rPr lang="es-EC" i="1">
                                  <a:latin typeface="Cambria Math"/>
                                </a:rPr>
                                <m:t>1+0.03255</m:t>
                              </m:r>
                            </m:e>
                          </m:d>
                        </m:e>
                        <m:sup>
                          <m:r>
                            <a:rPr lang="es-EC" i="1">
                              <a:latin typeface="Cambria Math"/>
                            </a:rPr>
                            <m:t>(2037−2010)</m:t>
                          </m:r>
                        </m:sup>
                      </m:sSup>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2546784" y="4310418"/>
                <a:ext cx="4236096" cy="380810"/>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2082801" y="4892940"/>
                <a:ext cx="5420196" cy="3808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2037</m:t>
                          </m:r>
                        </m:sub>
                      </m:sSub>
                      <m:r>
                        <a:rPr lang="es-EC" i="1">
                          <a:latin typeface="Cambria Math"/>
                        </a:rPr>
                        <m:t>=5050∗</m:t>
                      </m:r>
                      <m:sSup>
                        <m:sSupPr>
                          <m:ctrlPr>
                            <a:rPr lang="es-EC" i="1">
                              <a:latin typeface="Cambria Math"/>
                            </a:rPr>
                          </m:ctrlPr>
                        </m:sSupPr>
                        <m:e>
                          <m:d>
                            <m:dPr>
                              <m:ctrlPr>
                                <a:rPr lang="es-EC" i="1">
                                  <a:latin typeface="Cambria Math"/>
                                </a:rPr>
                              </m:ctrlPr>
                            </m:dPr>
                            <m:e>
                              <m:r>
                                <a:rPr lang="es-EC" i="1">
                                  <a:latin typeface="Cambria Math"/>
                                </a:rPr>
                                <m:t>1+0.03183</m:t>
                              </m:r>
                            </m:e>
                          </m:d>
                        </m:e>
                        <m:sup>
                          <m:r>
                            <a:rPr lang="es-EC" i="1">
                              <a:latin typeface="Cambria Math"/>
                            </a:rPr>
                            <m:t>(27)</m:t>
                          </m:r>
                        </m:sup>
                      </m:sSup>
                      <m:r>
                        <a:rPr lang="es-EC" i="1">
                          <a:latin typeface="Cambria Math"/>
                        </a:rPr>
                        <m:t>=11993 </m:t>
                      </m:r>
                      <m:r>
                        <a:rPr lang="es-EC" i="1">
                          <a:latin typeface="Cambria Math"/>
                        </a:rPr>
                        <m:t>h𝑎𝑏</m:t>
                      </m:r>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2082800" y="4892940"/>
                <a:ext cx="5420196" cy="380810"/>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449341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465419"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a:rPr>
                        <m:t>𝑟</m:t>
                      </m:r>
                      <m:r>
                        <a:rPr lang="es-EC" i="1">
                          <a:latin typeface="Cambria Math"/>
                        </a:rPr>
                        <m:t>=</m:t>
                      </m:r>
                      <m:d>
                        <m:dPr>
                          <m:begChr m:val="["/>
                          <m:endChr m:val="]"/>
                          <m:ctrlPr>
                            <a:rPr lang="es-EC" i="1">
                              <a:latin typeface="Cambria Math"/>
                            </a:rPr>
                          </m:ctrlPr>
                        </m:dPr>
                        <m:e>
                          <m:sSup>
                            <m:sSupPr>
                              <m:ctrlPr>
                                <a:rPr lang="es-EC" i="1">
                                  <a:latin typeface="Cambria Math"/>
                                </a:rPr>
                              </m:ctrlPr>
                            </m:sSupPr>
                            <m:e>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1</m:t>
                                          </m:r>
                                        </m:sub>
                                      </m:sSub>
                                    </m:num>
                                    <m:den>
                                      <m:sSub>
                                        <m:sSubPr>
                                          <m:ctrlPr>
                                            <a:rPr lang="es-EC" i="1">
                                              <a:latin typeface="Cambria Math"/>
                                            </a:rPr>
                                          </m:ctrlPr>
                                        </m:sSubPr>
                                        <m:e>
                                          <m:r>
                                            <a:rPr lang="es-EC" i="1">
                                              <a:latin typeface="Cambria Math"/>
                                            </a:rPr>
                                            <m:t>𝑃</m:t>
                                          </m:r>
                                        </m:e>
                                        <m:sub>
                                          <m:r>
                                            <a:rPr lang="es-EC" i="1">
                                              <a:latin typeface="Cambria Math"/>
                                            </a:rPr>
                                            <m:t>0</m:t>
                                          </m:r>
                                        </m:sub>
                                      </m:sSub>
                                    </m:den>
                                  </m:f>
                                </m:e>
                              </m:d>
                            </m:e>
                            <m:sup>
                              <m:f>
                                <m:fPr>
                                  <m:ctrlPr>
                                    <a:rPr lang="es-EC" i="1">
                                      <a:latin typeface="Cambria Math"/>
                                    </a:rPr>
                                  </m:ctrlPr>
                                </m:fPr>
                                <m:num>
                                  <m:r>
                                    <a:rPr lang="es-EC" i="1">
                                      <a:latin typeface="Cambria Math"/>
                                    </a:rPr>
                                    <m:t>1</m:t>
                                  </m:r>
                                </m:num>
                                <m:den>
                                  <m:r>
                                    <a:rPr lang="es-EC" i="1">
                                      <a:latin typeface="Cambria Math"/>
                                    </a:rPr>
                                    <m:t>𝑡</m:t>
                                  </m:r>
                                  <m:r>
                                    <a:rPr lang="es-EC" i="1">
                                      <a:latin typeface="Cambria Math"/>
                                    </a:rPr>
                                    <m:t>1−</m:t>
                                  </m:r>
                                  <m:r>
                                    <a:rPr lang="es-EC" i="1">
                                      <a:latin typeface="Cambria Math"/>
                                    </a:rPr>
                                    <m:t>𝑡</m:t>
                                  </m:r>
                                  <m:r>
                                    <a:rPr lang="es-EC" i="1">
                                      <a:latin typeface="Cambria Math"/>
                                    </a:rPr>
                                    <m:t>0</m:t>
                                  </m:r>
                                </m:den>
                              </m:f>
                            </m:sup>
                          </m:sSup>
                          <m:r>
                            <a:rPr lang="es-EC" i="1">
                              <a:latin typeface="Cambria Math"/>
                            </a:rPr>
                            <m:t>−1</m:t>
                          </m:r>
                        </m:e>
                      </m:d>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465418" y="411043"/>
                <a:ext cx="8352928" cy="6186309"/>
              </a:xfrm>
              <a:prstGeom prst="rect">
                <a:avLst/>
              </a:prstGeom>
              <a:blipFill rotWithShape="1">
                <a:blip r:embed="rId3"/>
                <a:stretch>
                  <a:fillRect/>
                </a:stretch>
              </a:blipFill>
              <a:ln>
                <a:solidFill>
                  <a:schemeClr val="bg1"/>
                </a:solidFill>
              </a:ln>
            </p:spPr>
            <p:txBody>
              <a:bodyPr/>
              <a:lstStyle/>
              <a:p>
                <a:r>
                  <a:rPr lang="es-EC">
                    <a:noFill/>
                  </a:rPr>
                  <a:t> </a:t>
                </a:r>
              </a:p>
            </p:txBody>
          </p:sp>
        </mc:Fallback>
      </mc:AlternateContent>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9 CuadroTexto"/>
          <p:cNvSpPr txBox="1"/>
          <p:nvPr/>
        </p:nvSpPr>
        <p:spPr>
          <a:xfrm>
            <a:off x="827176" y="620688"/>
            <a:ext cx="8001681" cy="523220"/>
          </a:xfrm>
          <a:prstGeom prst="rect">
            <a:avLst/>
          </a:prstGeom>
          <a:noFill/>
        </p:spPr>
        <p:txBody>
          <a:bodyPr wrap="square" rtlCol="0">
            <a:spAutoFit/>
          </a:bodyPr>
          <a:lstStyle/>
          <a:p>
            <a:pPr marL="457200" indent="-457200">
              <a:buFont typeface="Wingdings" pitchFamily="2" charset="2"/>
              <a:buChar char="ü"/>
            </a:pPr>
            <a:r>
              <a:rPr lang="es-EC"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 Curva de ajuste</a:t>
            </a:r>
            <a:endParaRPr lang="es-EC"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p:txBody>
      </p:sp>
      <p:sp>
        <p:nvSpPr>
          <p:cNvPr id="9" name="8 CuadroTexto"/>
          <p:cNvSpPr txBox="1"/>
          <p:nvPr/>
        </p:nvSpPr>
        <p:spPr>
          <a:xfrm>
            <a:off x="932741" y="1340768"/>
            <a:ext cx="7599700" cy="707886"/>
          </a:xfrm>
          <a:prstGeom prst="rect">
            <a:avLst/>
          </a:prstGeom>
          <a:noFill/>
        </p:spPr>
        <p:txBody>
          <a:bodyPr wrap="square" rtlCol="0">
            <a:spAutoFit/>
          </a:bodyPr>
          <a:lstStyle/>
          <a:p>
            <a:r>
              <a:rPr lang="es-EC" sz="2000" dirty="0"/>
              <a:t>Cuando se tienen los datos de tres o más censos pueden extrapolarse usando ecuaciones de </a:t>
            </a:r>
            <a:r>
              <a:rPr lang="es-EC" sz="2000" dirty="0" smtClean="0"/>
              <a:t>curvas.</a:t>
            </a:r>
            <a:endParaRPr lang="es-EC" sz="2000" dirty="0"/>
          </a:p>
        </p:txBody>
      </p:sp>
      <p:graphicFrame>
        <p:nvGraphicFramePr>
          <p:cNvPr id="11" name="Chart 1"/>
          <p:cNvGraphicFramePr/>
          <p:nvPr>
            <p:extLst>
              <p:ext uri="{D42A27DB-BD31-4B8C-83A1-F6EECF244321}">
                <p14:modId xmlns:p14="http://schemas.microsoft.com/office/powerpoint/2010/main" val="2375001425"/>
              </p:ext>
            </p:extLst>
          </p:nvPr>
        </p:nvGraphicFramePr>
        <p:xfrm>
          <a:off x="932741" y="2276872"/>
          <a:ext cx="7239660"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5" name="4 Rectángulo"/>
          <p:cNvSpPr/>
          <p:nvPr/>
        </p:nvSpPr>
        <p:spPr>
          <a:xfrm>
            <a:off x="3192139" y="6125234"/>
            <a:ext cx="2748013" cy="400110"/>
          </a:xfrm>
          <a:prstGeom prst="rect">
            <a:avLst/>
          </a:prstGeom>
        </p:spPr>
        <p:txBody>
          <a:bodyPr wrap="square">
            <a:spAutoFit/>
          </a:bodyPr>
          <a:lstStyle/>
          <a:p>
            <a:pPr algn="r"/>
            <a:r>
              <a:rPr lang="es-EC" sz="2000" b="1" dirty="0"/>
              <a:t>Correlación lineal</a:t>
            </a:r>
          </a:p>
        </p:txBody>
      </p:sp>
    </p:spTree>
    <p:extLst>
      <p:ext uri="{BB962C8B-B14F-4D97-AF65-F5344CB8AC3E}">
        <p14:creationId xmlns:p14="http://schemas.microsoft.com/office/powerpoint/2010/main" val="136131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465419"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a:rPr>
                        <m:t>𝑟</m:t>
                      </m:r>
                      <m:r>
                        <a:rPr lang="es-EC" i="1">
                          <a:latin typeface="Cambria Math"/>
                        </a:rPr>
                        <m:t>=</m:t>
                      </m:r>
                      <m:d>
                        <m:dPr>
                          <m:begChr m:val="["/>
                          <m:endChr m:val="]"/>
                          <m:ctrlPr>
                            <a:rPr lang="es-EC" i="1">
                              <a:latin typeface="Cambria Math"/>
                            </a:rPr>
                          </m:ctrlPr>
                        </m:dPr>
                        <m:e>
                          <m:sSup>
                            <m:sSupPr>
                              <m:ctrlPr>
                                <a:rPr lang="es-EC" i="1">
                                  <a:latin typeface="Cambria Math"/>
                                </a:rPr>
                              </m:ctrlPr>
                            </m:sSupPr>
                            <m:e>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1</m:t>
                                          </m:r>
                                        </m:sub>
                                      </m:sSub>
                                    </m:num>
                                    <m:den>
                                      <m:sSub>
                                        <m:sSubPr>
                                          <m:ctrlPr>
                                            <a:rPr lang="es-EC" i="1">
                                              <a:latin typeface="Cambria Math"/>
                                            </a:rPr>
                                          </m:ctrlPr>
                                        </m:sSubPr>
                                        <m:e>
                                          <m:r>
                                            <a:rPr lang="es-EC" i="1">
                                              <a:latin typeface="Cambria Math"/>
                                            </a:rPr>
                                            <m:t>𝑃</m:t>
                                          </m:r>
                                        </m:e>
                                        <m:sub>
                                          <m:r>
                                            <a:rPr lang="es-EC" i="1">
                                              <a:latin typeface="Cambria Math"/>
                                            </a:rPr>
                                            <m:t>0</m:t>
                                          </m:r>
                                        </m:sub>
                                      </m:sSub>
                                    </m:den>
                                  </m:f>
                                </m:e>
                              </m:d>
                            </m:e>
                            <m:sup>
                              <m:f>
                                <m:fPr>
                                  <m:ctrlPr>
                                    <a:rPr lang="es-EC" i="1">
                                      <a:latin typeface="Cambria Math"/>
                                    </a:rPr>
                                  </m:ctrlPr>
                                </m:fPr>
                                <m:num>
                                  <m:r>
                                    <a:rPr lang="es-EC" i="1">
                                      <a:latin typeface="Cambria Math"/>
                                    </a:rPr>
                                    <m:t>1</m:t>
                                  </m:r>
                                </m:num>
                                <m:den>
                                  <m:r>
                                    <a:rPr lang="es-EC" i="1">
                                      <a:latin typeface="Cambria Math"/>
                                    </a:rPr>
                                    <m:t>𝑡</m:t>
                                  </m:r>
                                  <m:r>
                                    <a:rPr lang="es-EC" i="1">
                                      <a:latin typeface="Cambria Math"/>
                                    </a:rPr>
                                    <m:t>1−</m:t>
                                  </m:r>
                                  <m:r>
                                    <a:rPr lang="es-EC" i="1">
                                      <a:latin typeface="Cambria Math"/>
                                    </a:rPr>
                                    <m:t>𝑡</m:t>
                                  </m:r>
                                  <m:r>
                                    <a:rPr lang="es-EC" i="1">
                                      <a:latin typeface="Cambria Math"/>
                                    </a:rPr>
                                    <m:t>0</m:t>
                                  </m:r>
                                </m:den>
                              </m:f>
                            </m:sup>
                          </m:sSup>
                          <m:r>
                            <a:rPr lang="es-EC" i="1">
                              <a:latin typeface="Cambria Math"/>
                            </a:rPr>
                            <m:t>−1</m:t>
                          </m:r>
                        </m:e>
                      </m:d>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465418" y="411043"/>
                <a:ext cx="8352928" cy="6186309"/>
              </a:xfrm>
              <a:prstGeom prst="rect">
                <a:avLst/>
              </a:prstGeom>
              <a:blipFill rotWithShape="1">
                <a:blip r:embed="rId3"/>
                <a:stretch>
                  <a:fillRect/>
                </a:stretch>
              </a:blipFill>
              <a:ln>
                <a:solidFill>
                  <a:schemeClr val="bg1"/>
                </a:solidFill>
              </a:ln>
            </p:spPr>
            <p:txBody>
              <a:bodyPr/>
              <a:lstStyle/>
              <a:p>
                <a:r>
                  <a:rPr lang="es-EC">
                    <a:noFill/>
                  </a:rPr>
                  <a:t> </a:t>
                </a:r>
              </a:p>
            </p:txBody>
          </p:sp>
        </mc:Fallback>
      </mc:AlternateContent>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3267876" y="5445224"/>
            <a:ext cx="2748013" cy="400110"/>
          </a:xfrm>
          <a:prstGeom prst="rect">
            <a:avLst/>
          </a:prstGeom>
        </p:spPr>
        <p:txBody>
          <a:bodyPr wrap="square">
            <a:spAutoFit/>
          </a:bodyPr>
          <a:lstStyle/>
          <a:p>
            <a:pPr algn="r"/>
            <a:r>
              <a:rPr lang="es-EC" sz="2000" b="1" dirty="0"/>
              <a:t>Correlación </a:t>
            </a:r>
            <a:r>
              <a:rPr lang="es-EC" sz="2000" b="1" dirty="0" smtClean="0"/>
              <a:t>exponencial</a:t>
            </a:r>
            <a:endParaRPr lang="es-EC" sz="2000" b="1" dirty="0"/>
          </a:p>
        </p:txBody>
      </p:sp>
      <p:graphicFrame>
        <p:nvGraphicFramePr>
          <p:cNvPr id="8" name="Chart 2"/>
          <p:cNvGraphicFramePr/>
          <p:nvPr>
            <p:extLst>
              <p:ext uri="{D42A27DB-BD31-4B8C-83A1-F6EECF244321}">
                <p14:modId xmlns:p14="http://schemas.microsoft.com/office/powerpoint/2010/main" val="3674596689"/>
              </p:ext>
            </p:extLst>
          </p:nvPr>
        </p:nvGraphicFramePr>
        <p:xfrm>
          <a:off x="44595" y="764705"/>
          <a:ext cx="8773752" cy="46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0408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465419"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a:rPr>
                        <m:t>𝑟</m:t>
                      </m:r>
                      <m:r>
                        <a:rPr lang="es-EC" i="1">
                          <a:latin typeface="Cambria Math"/>
                        </a:rPr>
                        <m:t>=</m:t>
                      </m:r>
                      <m:d>
                        <m:dPr>
                          <m:begChr m:val="["/>
                          <m:endChr m:val="]"/>
                          <m:ctrlPr>
                            <a:rPr lang="es-EC" i="1">
                              <a:latin typeface="Cambria Math"/>
                            </a:rPr>
                          </m:ctrlPr>
                        </m:dPr>
                        <m:e>
                          <m:sSup>
                            <m:sSupPr>
                              <m:ctrlPr>
                                <a:rPr lang="es-EC" i="1">
                                  <a:latin typeface="Cambria Math"/>
                                </a:rPr>
                              </m:ctrlPr>
                            </m:sSupPr>
                            <m:e>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1</m:t>
                                          </m:r>
                                        </m:sub>
                                      </m:sSub>
                                    </m:num>
                                    <m:den>
                                      <m:sSub>
                                        <m:sSubPr>
                                          <m:ctrlPr>
                                            <a:rPr lang="es-EC" i="1">
                                              <a:latin typeface="Cambria Math"/>
                                            </a:rPr>
                                          </m:ctrlPr>
                                        </m:sSubPr>
                                        <m:e>
                                          <m:r>
                                            <a:rPr lang="es-EC" i="1">
                                              <a:latin typeface="Cambria Math"/>
                                            </a:rPr>
                                            <m:t>𝑃</m:t>
                                          </m:r>
                                        </m:e>
                                        <m:sub>
                                          <m:r>
                                            <a:rPr lang="es-EC" i="1">
                                              <a:latin typeface="Cambria Math"/>
                                            </a:rPr>
                                            <m:t>0</m:t>
                                          </m:r>
                                        </m:sub>
                                      </m:sSub>
                                    </m:den>
                                  </m:f>
                                </m:e>
                              </m:d>
                            </m:e>
                            <m:sup>
                              <m:f>
                                <m:fPr>
                                  <m:ctrlPr>
                                    <a:rPr lang="es-EC" i="1">
                                      <a:latin typeface="Cambria Math"/>
                                    </a:rPr>
                                  </m:ctrlPr>
                                </m:fPr>
                                <m:num>
                                  <m:r>
                                    <a:rPr lang="es-EC" i="1">
                                      <a:latin typeface="Cambria Math"/>
                                    </a:rPr>
                                    <m:t>1</m:t>
                                  </m:r>
                                </m:num>
                                <m:den>
                                  <m:r>
                                    <a:rPr lang="es-EC" i="1">
                                      <a:latin typeface="Cambria Math"/>
                                    </a:rPr>
                                    <m:t>𝑡</m:t>
                                  </m:r>
                                  <m:r>
                                    <a:rPr lang="es-EC" i="1">
                                      <a:latin typeface="Cambria Math"/>
                                    </a:rPr>
                                    <m:t>1−</m:t>
                                  </m:r>
                                  <m:r>
                                    <a:rPr lang="es-EC" i="1">
                                      <a:latin typeface="Cambria Math"/>
                                    </a:rPr>
                                    <m:t>𝑡</m:t>
                                  </m:r>
                                  <m:r>
                                    <a:rPr lang="es-EC" i="1">
                                      <a:latin typeface="Cambria Math"/>
                                    </a:rPr>
                                    <m:t>0</m:t>
                                  </m:r>
                                </m:den>
                              </m:f>
                            </m:sup>
                          </m:sSup>
                          <m:r>
                            <a:rPr lang="es-EC" i="1">
                              <a:latin typeface="Cambria Math"/>
                            </a:rPr>
                            <m:t>−1</m:t>
                          </m:r>
                        </m:e>
                      </m:d>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465418" y="411043"/>
                <a:ext cx="8352928" cy="6186309"/>
              </a:xfrm>
              <a:prstGeom prst="rect">
                <a:avLst/>
              </a:prstGeom>
              <a:blipFill rotWithShape="1">
                <a:blip r:embed="rId3"/>
                <a:stretch>
                  <a:fillRect/>
                </a:stretch>
              </a:blipFill>
              <a:ln>
                <a:solidFill>
                  <a:schemeClr val="bg1"/>
                </a:solidFill>
              </a:ln>
            </p:spPr>
            <p:txBody>
              <a:bodyPr/>
              <a:lstStyle/>
              <a:p>
                <a:r>
                  <a:rPr lang="es-EC">
                    <a:noFill/>
                  </a:rPr>
                  <a:t> </a:t>
                </a:r>
              </a:p>
            </p:txBody>
          </p:sp>
        </mc:Fallback>
      </mc:AlternateContent>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3267876" y="411043"/>
            <a:ext cx="2748013" cy="400110"/>
          </a:xfrm>
          <a:prstGeom prst="rect">
            <a:avLst/>
          </a:prstGeom>
        </p:spPr>
        <p:txBody>
          <a:bodyPr wrap="square">
            <a:spAutoFit/>
          </a:bodyPr>
          <a:lstStyle/>
          <a:p>
            <a:pPr algn="r"/>
            <a:r>
              <a:rPr lang="es-EC" sz="2000" b="1" dirty="0"/>
              <a:t>Correlación </a:t>
            </a:r>
            <a:r>
              <a:rPr lang="es-EC" sz="2000" b="1" dirty="0" smtClean="0"/>
              <a:t>parabólica</a:t>
            </a:r>
            <a:endParaRPr lang="es-EC" sz="2000" b="1" dirty="0"/>
          </a:p>
        </p:txBody>
      </p:sp>
      <p:graphicFrame>
        <p:nvGraphicFramePr>
          <p:cNvPr id="6" name="Chart 3"/>
          <p:cNvGraphicFramePr/>
          <p:nvPr>
            <p:extLst>
              <p:ext uri="{D42A27DB-BD31-4B8C-83A1-F6EECF244321}">
                <p14:modId xmlns:p14="http://schemas.microsoft.com/office/powerpoint/2010/main" val="3783434473"/>
              </p:ext>
            </p:extLst>
          </p:nvPr>
        </p:nvGraphicFramePr>
        <p:xfrm>
          <a:off x="978388" y="391284"/>
          <a:ext cx="7326989" cy="3960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092354000"/>
              </p:ext>
            </p:extLst>
          </p:nvPr>
        </p:nvGraphicFramePr>
        <p:xfrm>
          <a:off x="1331640" y="4275731"/>
          <a:ext cx="6912768" cy="2005904"/>
        </p:xfrm>
        <a:graphic>
          <a:graphicData uri="http://schemas.openxmlformats.org/drawingml/2006/table">
            <a:tbl>
              <a:tblPr firstRow="1" firstCol="1" bandRow="1">
                <a:tableStyleId>{8799B23B-EC83-4686-B30A-512413B5E67A}</a:tableStyleId>
              </a:tblPr>
              <a:tblGrid>
                <a:gridCol w="2052275"/>
                <a:gridCol w="1356925"/>
                <a:gridCol w="1862543"/>
                <a:gridCol w="1641025"/>
              </a:tblGrid>
              <a:tr h="432048">
                <a:tc>
                  <a:txBody>
                    <a:bodyPr/>
                    <a:lstStyle/>
                    <a:p>
                      <a:pPr>
                        <a:lnSpc>
                          <a:spcPct val="115000"/>
                        </a:lnSpc>
                      </a:pPr>
                      <a:endParaRPr lang="es-EC" sz="1800" dirty="0">
                        <a:effectLst/>
                        <a:latin typeface="Arial"/>
                        <a:cs typeface="Times New Roman"/>
                      </a:endParaRPr>
                    </a:p>
                  </a:txBody>
                  <a:tcPr marL="44451" marR="44451" marT="36195" marB="36195" anchor="b"/>
                </a:tc>
                <a:tc>
                  <a:txBody>
                    <a:bodyPr/>
                    <a:lstStyle/>
                    <a:p>
                      <a:pPr algn="ctr">
                        <a:lnSpc>
                          <a:spcPct val="150000"/>
                        </a:lnSpc>
                        <a:spcAft>
                          <a:spcPts val="0"/>
                        </a:spcAft>
                      </a:pPr>
                      <a:r>
                        <a:rPr lang="es-EC" sz="1800">
                          <a:effectLst/>
                        </a:rPr>
                        <a:t>Lineal</a:t>
                      </a:r>
                    </a:p>
                    <a:p>
                      <a:pPr algn="ctr">
                        <a:lnSpc>
                          <a:spcPct val="150000"/>
                        </a:lnSpc>
                        <a:spcAft>
                          <a:spcPts val="0"/>
                        </a:spcAft>
                      </a:pPr>
                      <a:r>
                        <a:rPr lang="es-EC" sz="1800">
                          <a:effectLst/>
                        </a:rPr>
                        <a:t>ax+b</a:t>
                      </a:r>
                      <a:endParaRPr lang="es-EC" sz="1800">
                        <a:effectLst/>
                        <a:latin typeface="Arial"/>
                        <a:ea typeface="Arial"/>
                        <a:cs typeface="Times New Roman"/>
                      </a:endParaRPr>
                    </a:p>
                  </a:txBody>
                  <a:tcPr marL="44451" marR="44451" marT="36195" marB="36195" anchor="b"/>
                </a:tc>
                <a:tc>
                  <a:txBody>
                    <a:bodyPr/>
                    <a:lstStyle/>
                    <a:p>
                      <a:pPr algn="ctr">
                        <a:lnSpc>
                          <a:spcPct val="150000"/>
                        </a:lnSpc>
                        <a:spcAft>
                          <a:spcPts val="0"/>
                        </a:spcAft>
                      </a:pPr>
                      <a:r>
                        <a:rPr lang="es-EC" sz="1800">
                          <a:effectLst/>
                        </a:rPr>
                        <a:t>Exponencial</a:t>
                      </a:r>
                    </a:p>
                    <a:p>
                      <a:pPr algn="ctr">
                        <a:lnSpc>
                          <a:spcPct val="150000"/>
                        </a:lnSpc>
                        <a:spcAft>
                          <a:spcPts val="0"/>
                        </a:spcAft>
                      </a:pPr>
                      <a:r>
                        <a:rPr lang="es-EC" sz="1800">
                          <a:effectLst/>
                        </a:rPr>
                        <a:t>ae</a:t>
                      </a:r>
                      <a:r>
                        <a:rPr lang="es-EC" sz="1800" baseline="30000">
                          <a:effectLst/>
                        </a:rPr>
                        <a:t>bx</a:t>
                      </a:r>
                      <a:endParaRPr lang="es-EC" sz="1800">
                        <a:effectLst/>
                        <a:latin typeface="Arial"/>
                        <a:ea typeface="Arial"/>
                        <a:cs typeface="Times New Roman"/>
                      </a:endParaRPr>
                    </a:p>
                  </a:txBody>
                  <a:tcPr marL="44451" marR="44451" marT="36195" marB="36195" anchor="b"/>
                </a:tc>
                <a:tc>
                  <a:txBody>
                    <a:bodyPr/>
                    <a:lstStyle/>
                    <a:p>
                      <a:pPr algn="ctr">
                        <a:lnSpc>
                          <a:spcPct val="150000"/>
                        </a:lnSpc>
                        <a:spcAft>
                          <a:spcPts val="0"/>
                        </a:spcAft>
                      </a:pPr>
                      <a:r>
                        <a:rPr lang="es-EC" sz="1800" dirty="0">
                          <a:effectLst/>
                        </a:rPr>
                        <a:t>Parabólica</a:t>
                      </a:r>
                    </a:p>
                    <a:p>
                      <a:pPr algn="ctr">
                        <a:lnSpc>
                          <a:spcPct val="150000"/>
                        </a:lnSpc>
                        <a:spcAft>
                          <a:spcPts val="0"/>
                        </a:spcAft>
                      </a:pPr>
                      <a:r>
                        <a:rPr lang="es-EC" sz="1800" dirty="0">
                          <a:effectLst/>
                        </a:rPr>
                        <a:t>ax</a:t>
                      </a:r>
                      <a:r>
                        <a:rPr lang="es-EC" sz="1800" baseline="30000" dirty="0">
                          <a:effectLst/>
                        </a:rPr>
                        <a:t>2</a:t>
                      </a:r>
                      <a:r>
                        <a:rPr lang="es-EC" sz="1800" dirty="0">
                          <a:effectLst/>
                        </a:rPr>
                        <a:t>+bx+c</a:t>
                      </a:r>
                      <a:endParaRPr lang="es-EC" sz="1800" dirty="0">
                        <a:effectLst/>
                        <a:latin typeface="Arial"/>
                        <a:ea typeface="Arial"/>
                        <a:cs typeface="Times New Roman"/>
                      </a:endParaRPr>
                    </a:p>
                  </a:txBody>
                  <a:tcPr marL="44451" marR="44451" marT="36195" marB="36195" anchor="b"/>
                </a:tc>
              </a:tr>
              <a:tr h="1110554">
                <a:tc>
                  <a:txBody>
                    <a:bodyPr/>
                    <a:lstStyle/>
                    <a:p>
                      <a:pPr algn="ctr">
                        <a:lnSpc>
                          <a:spcPct val="150000"/>
                        </a:lnSpc>
                        <a:spcAft>
                          <a:spcPts val="0"/>
                        </a:spcAft>
                      </a:pPr>
                      <a:r>
                        <a:rPr lang="es-EC" sz="1800">
                          <a:effectLst/>
                        </a:rPr>
                        <a:t>Coeficiente de correlación R</a:t>
                      </a:r>
                      <a:r>
                        <a:rPr lang="es-EC" sz="1800" baseline="30000">
                          <a:effectLst/>
                        </a:rPr>
                        <a:t>2</a:t>
                      </a:r>
                      <a:endParaRPr lang="es-EC" sz="1800">
                        <a:effectLst/>
                        <a:latin typeface="Arial"/>
                        <a:ea typeface="Arial"/>
                        <a:cs typeface="Times New Roman"/>
                      </a:endParaRPr>
                    </a:p>
                  </a:txBody>
                  <a:tcPr marL="44451" marR="44451" marT="36195" marB="36195" anchor="b"/>
                </a:tc>
                <a:tc>
                  <a:txBody>
                    <a:bodyPr/>
                    <a:lstStyle/>
                    <a:p>
                      <a:pPr algn="ctr">
                        <a:lnSpc>
                          <a:spcPct val="150000"/>
                        </a:lnSpc>
                        <a:spcAft>
                          <a:spcPts val="0"/>
                        </a:spcAft>
                      </a:pPr>
                      <a:r>
                        <a:rPr lang="es-EC" sz="1800">
                          <a:effectLst/>
                        </a:rPr>
                        <a:t>0,9889</a:t>
                      </a:r>
                      <a:endParaRPr lang="es-EC" sz="180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dirty="0">
                          <a:effectLst/>
                        </a:rPr>
                        <a:t>0.9998</a:t>
                      </a:r>
                      <a:endParaRPr lang="es-EC" sz="1800" dirty="0">
                        <a:effectLst/>
                        <a:latin typeface="Arial"/>
                        <a:ea typeface="Arial"/>
                        <a:cs typeface="Times New Roman"/>
                      </a:endParaRPr>
                    </a:p>
                  </a:txBody>
                  <a:tcPr marL="44451" marR="44451" marT="36195" marB="36195" anchor="ctr"/>
                </a:tc>
                <a:tc>
                  <a:txBody>
                    <a:bodyPr/>
                    <a:lstStyle/>
                    <a:p>
                      <a:pPr algn="ctr">
                        <a:lnSpc>
                          <a:spcPct val="150000"/>
                        </a:lnSpc>
                        <a:spcAft>
                          <a:spcPts val="0"/>
                        </a:spcAft>
                      </a:pPr>
                      <a:r>
                        <a:rPr lang="es-EC" sz="1800" dirty="0">
                          <a:effectLst/>
                        </a:rPr>
                        <a:t>1</a:t>
                      </a:r>
                      <a:endParaRPr lang="es-EC" sz="1800" dirty="0">
                        <a:effectLst/>
                        <a:latin typeface="Arial"/>
                        <a:ea typeface="Arial"/>
                        <a:cs typeface="Times New Roman"/>
                      </a:endParaRPr>
                    </a:p>
                  </a:txBody>
                  <a:tcPr marL="44451" marR="44451" marT="36195" marB="36195" anchor="ctr"/>
                </a:tc>
              </a:tr>
            </a:tbl>
          </a:graphicData>
        </a:graphic>
      </p:graphicFrame>
    </p:spTree>
    <p:extLst>
      <p:ext uri="{BB962C8B-B14F-4D97-AF65-F5344CB8AC3E}">
        <p14:creationId xmlns:p14="http://schemas.microsoft.com/office/powerpoint/2010/main" val="4155992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465419"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a:rPr>
                        <m:t>𝑟</m:t>
                      </m:r>
                      <m:r>
                        <a:rPr lang="es-EC" i="1">
                          <a:latin typeface="Cambria Math"/>
                        </a:rPr>
                        <m:t>=</m:t>
                      </m:r>
                      <m:d>
                        <m:dPr>
                          <m:begChr m:val="["/>
                          <m:endChr m:val="]"/>
                          <m:ctrlPr>
                            <a:rPr lang="es-EC" i="1">
                              <a:latin typeface="Cambria Math"/>
                            </a:rPr>
                          </m:ctrlPr>
                        </m:dPr>
                        <m:e>
                          <m:sSup>
                            <m:sSupPr>
                              <m:ctrlPr>
                                <a:rPr lang="es-EC" i="1">
                                  <a:latin typeface="Cambria Math"/>
                                </a:rPr>
                              </m:ctrlPr>
                            </m:sSupPr>
                            <m:e>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1</m:t>
                                          </m:r>
                                        </m:sub>
                                      </m:sSub>
                                    </m:num>
                                    <m:den>
                                      <m:sSub>
                                        <m:sSubPr>
                                          <m:ctrlPr>
                                            <a:rPr lang="es-EC" i="1">
                                              <a:latin typeface="Cambria Math"/>
                                            </a:rPr>
                                          </m:ctrlPr>
                                        </m:sSubPr>
                                        <m:e>
                                          <m:r>
                                            <a:rPr lang="es-EC" i="1">
                                              <a:latin typeface="Cambria Math"/>
                                            </a:rPr>
                                            <m:t>𝑃</m:t>
                                          </m:r>
                                        </m:e>
                                        <m:sub>
                                          <m:r>
                                            <a:rPr lang="es-EC" i="1">
                                              <a:latin typeface="Cambria Math"/>
                                            </a:rPr>
                                            <m:t>0</m:t>
                                          </m:r>
                                        </m:sub>
                                      </m:sSub>
                                    </m:den>
                                  </m:f>
                                </m:e>
                              </m:d>
                            </m:e>
                            <m:sup>
                              <m:f>
                                <m:fPr>
                                  <m:ctrlPr>
                                    <a:rPr lang="es-EC" i="1">
                                      <a:latin typeface="Cambria Math"/>
                                    </a:rPr>
                                  </m:ctrlPr>
                                </m:fPr>
                                <m:num>
                                  <m:r>
                                    <a:rPr lang="es-EC" i="1">
                                      <a:latin typeface="Cambria Math"/>
                                    </a:rPr>
                                    <m:t>1</m:t>
                                  </m:r>
                                </m:num>
                                <m:den>
                                  <m:r>
                                    <a:rPr lang="es-EC" i="1">
                                      <a:latin typeface="Cambria Math"/>
                                    </a:rPr>
                                    <m:t>𝑡</m:t>
                                  </m:r>
                                  <m:r>
                                    <a:rPr lang="es-EC" i="1">
                                      <a:latin typeface="Cambria Math"/>
                                    </a:rPr>
                                    <m:t>1−</m:t>
                                  </m:r>
                                  <m:r>
                                    <a:rPr lang="es-EC" i="1">
                                      <a:latin typeface="Cambria Math"/>
                                    </a:rPr>
                                    <m:t>𝑡</m:t>
                                  </m:r>
                                  <m:r>
                                    <a:rPr lang="es-EC" i="1">
                                      <a:latin typeface="Cambria Math"/>
                                    </a:rPr>
                                    <m:t>0</m:t>
                                  </m:r>
                                </m:den>
                              </m:f>
                            </m:sup>
                          </m:sSup>
                          <m:r>
                            <a:rPr lang="es-EC" i="1">
                              <a:latin typeface="Cambria Math"/>
                            </a:rPr>
                            <m:t>−1</m:t>
                          </m:r>
                        </m:e>
                      </m:d>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465418" y="411043"/>
                <a:ext cx="8352928" cy="6186309"/>
              </a:xfrm>
              <a:prstGeom prst="rect">
                <a:avLst/>
              </a:prstGeom>
              <a:blipFill rotWithShape="1">
                <a:blip r:embed="rId3"/>
                <a:stretch>
                  <a:fillRect/>
                </a:stretch>
              </a:blipFill>
              <a:ln>
                <a:solidFill>
                  <a:schemeClr val="bg1"/>
                </a:solidFill>
              </a:ln>
            </p:spPr>
            <p:txBody>
              <a:bodyPr/>
              <a:lstStyle/>
              <a:p>
                <a:r>
                  <a:rPr lang="es-EC">
                    <a:noFill/>
                  </a:rPr>
                  <a:t> </a:t>
                </a:r>
              </a:p>
            </p:txBody>
          </p:sp>
        </mc:Fallback>
      </mc:AlternateContent>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mc:AlternateContent xmlns:mc="http://schemas.openxmlformats.org/markup-compatibility/2006" xmlns:a14="http://schemas.microsoft.com/office/drawing/2010/main">
        <mc:Choice Requires="a14">
          <p:sp>
            <p:nvSpPr>
              <p:cNvPr id="7" name="6 Rectángulo"/>
              <p:cNvSpPr/>
              <p:nvPr/>
            </p:nvSpPr>
            <p:spPr>
              <a:xfrm>
                <a:off x="755576" y="548681"/>
                <a:ext cx="7776864" cy="4092274"/>
              </a:xfrm>
              <a:prstGeom prst="rect">
                <a:avLst/>
              </a:prstGeom>
            </p:spPr>
            <p:txBody>
              <a:bodyPr wrap="square">
                <a:spAutoFit/>
              </a:bodyPr>
              <a:lstStyle/>
              <a:p>
                <a:pPr algn="just">
                  <a:lnSpc>
                    <a:spcPct val="114000"/>
                  </a:lnSpc>
                </a:pPr>
                <a:r>
                  <a:rPr lang="es-EC" sz="2000" dirty="0" smtClean="0"/>
                  <a:t>Como </a:t>
                </a:r>
                <a:r>
                  <a:rPr lang="es-EC" sz="2000" dirty="0"/>
                  <a:t>podemos observar la curva que mejor ajuste tiene es la parabólica, tiene una valor igual a 1 que significa que existe una relación perfecta entre las variables.</a:t>
                </a:r>
              </a:p>
              <a:p>
                <a:pPr algn="just">
                  <a:lnSpc>
                    <a:spcPct val="114000"/>
                  </a:lnSpc>
                </a:pPr>
                <a:r>
                  <a:rPr lang="es-EC" sz="2000" dirty="0"/>
                  <a:t> </a:t>
                </a:r>
              </a:p>
              <a:p>
                <a:pPr algn="just">
                  <a:lnSpc>
                    <a:spcPct val="114000"/>
                  </a:lnSpc>
                </a:pPr>
                <a:r>
                  <a:rPr lang="es-EC" sz="2000" dirty="0"/>
                  <a:t>Calcularemos la población futura utilizando la ecuación de la curva parabólica:</a:t>
                </a:r>
              </a:p>
              <a:p>
                <a:pPr>
                  <a:lnSpc>
                    <a:spcPct val="114000"/>
                  </a:lnSpc>
                </a:pPr>
                <a:r>
                  <a:rPr lang="es-EC" dirty="0"/>
                  <a:t> </a:t>
                </a:r>
              </a:p>
              <a:p>
                <a:pPr>
                  <a:lnSpc>
                    <a:spcPct val="114000"/>
                  </a:lnSpc>
                </a:pPr>
                <a14:m>
                  <m:oMathPara xmlns:m="http://schemas.openxmlformats.org/officeDocument/2006/math">
                    <m:oMathParaPr>
                      <m:jc m:val="centerGroup"/>
                    </m:oMathParaPr>
                    <m:oMath xmlns:m="http://schemas.openxmlformats.org/officeDocument/2006/math">
                      <m:r>
                        <a:rPr lang="es-EC" i="1">
                          <a:latin typeface="Cambria Math"/>
                        </a:rPr>
                        <m:t>𝑦</m:t>
                      </m:r>
                      <m:r>
                        <a:rPr lang="es-EC" i="1">
                          <a:latin typeface="Cambria Math"/>
                        </a:rPr>
                        <m:t>=2.2116 </m:t>
                      </m:r>
                      <m:sSup>
                        <m:sSupPr>
                          <m:ctrlPr>
                            <a:rPr lang="es-EC" i="1">
                              <a:latin typeface="Cambria Math"/>
                            </a:rPr>
                          </m:ctrlPr>
                        </m:sSupPr>
                        <m:e>
                          <m:r>
                            <a:rPr lang="es-EC" i="1">
                              <a:latin typeface="Cambria Math"/>
                            </a:rPr>
                            <m:t>𝑥</m:t>
                          </m:r>
                        </m:e>
                        <m:sup>
                          <m:r>
                            <a:rPr lang="es-EC" i="1">
                              <a:latin typeface="Cambria Math"/>
                            </a:rPr>
                            <m:t>2</m:t>
                          </m:r>
                        </m:sup>
                      </m:sSup>
                      <m:r>
                        <a:rPr lang="es-EC" i="1">
                          <a:latin typeface="Cambria Math"/>
                        </a:rPr>
                        <m:t>−8727 </m:t>
                      </m:r>
                      <m:r>
                        <a:rPr lang="es-EC" i="1">
                          <a:latin typeface="Cambria Math"/>
                        </a:rPr>
                        <m:t>𝑥</m:t>
                      </m:r>
                      <m:r>
                        <a:rPr lang="es-EC" i="1">
                          <a:latin typeface="Cambria Math"/>
                        </a:rPr>
                        <m:t>+8.6112</m:t>
                      </m:r>
                      <m:r>
                        <a:rPr lang="es-EC" i="1">
                          <a:latin typeface="Cambria Math"/>
                        </a:rPr>
                        <m:t>𝐸</m:t>
                      </m:r>
                      <m:sSup>
                        <m:sSupPr>
                          <m:ctrlPr>
                            <a:rPr lang="es-EC" i="1">
                              <a:latin typeface="Cambria Math"/>
                            </a:rPr>
                          </m:ctrlPr>
                        </m:sSupPr>
                        <m:e>
                          <m:r>
                            <a:rPr lang="es-EC" i="1">
                              <a:latin typeface="Cambria Math"/>
                            </a:rPr>
                            <m:t>10</m:t>
                          </m:r>
                        </m:e>
                        <m:sup>
                          <m:r>
                            <a:rPr lang="es-EC" i="1">
                              <a:latin typeface="Cambria Math"/>
                            </a:rPr>
                            <m:t>6</m:t>
                          </m:r>
                        </m:sup>
                      </m:sSup>
                    </m:oMath>
                  </m:oMathPara>
                </a14:m>
                <a:endParaRPr lang="es-EC" dirty="0"/>
              </a:p>
              <a:p>
                <a:pPr>
                  <a:lnSpc>
                    <a:spcPct val="114000"/>
                  </a:lnSpc>
                </a:pPr>
                <a:r>
                  <a:rPr lang="es-EC" dirty="0"/>
                  <a:t> </a:t>
                </a:r>
              </a:p>
              <a:p>
                <a:pPr>
                  <a:lnSpc>
                    <a:spcPct val="114000"/>
                  </a:lnSpc>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2037</m:t>
                          </m:r>
                        </m:sub>
                      </m:sSub>
                      <m:r>
                        <a:rPr lang="es-EC" i="1">
                          <a:latin typeface="Cambria Math"/>
                        </a:rPr>
                        <m:t>=2.2116∗</m:t>
                      </m:r>
                      <m:sSup>
                        <m:sSupPr>
                          <m:ctrlPr>
                            <a:rPr lang="es-EC" i="1">
                              <a:latin typeface="Cambria Math"/>
                            </a:rPr>
                          </m:ctrlPr>
                        </m:sSupPr>
                        <m:e>
                          <m:r>
                            <a:rPr lang="es-EC" i="1">
                              <a:latin typeface="Cambria Math"/>
                            </a:rPr>
                            <m:t>2037</m:t>
                          </m:r>
                        </m:e>
                        <m:sup>
                          <m:r>
                            <a:rPr lang="es-EC" i="1">
                              <a:latin typeface="Cambria Math"/>
                            </a:rPr>
                            <m:t>2</m:t>
                          </m:r>
                        </m:sup>
                      </m:sSup>
                      <m:r>
                        <a:rPr lang="es-EC" i="1">
                          <a:latin typeface="Cambria Math"/>
                        </a:rPr>
                        <m:t>−8727∗2037+9</m:t>
                      </m:r>
                      <m:r>
                        <a:rPr lang="es-EC" i="1">
                          <a:latin typeface="Cambria Math"/>
                        </a:rPr>
                        <m:t>𝐸</m:t>
                      </m:r>
                      <m:sSup>
                        <m:sSupPr>
                          <m:ctrlPr>
                            <a:rPr lang="es-EC" i="1">
                              <a:latin typeface="Cambria Math"/>
                            </a:rPr>
                          </m:ctrlPr>
                        </m:sSupPr>
                        <m:e>
                          <m:r>
                            <a:rPr lang="es-EC" i="1">
                              <a:latin typeface="Cambria Math"/>
                            </a:rPr>
                            <m:t>10</m:t>
                          </m:r>
                        </m:e>
                        <m:sup>
                          <m:r>
                            <a:rPr lang="es-EC" i="1">
                              <a:latin typeface="Cambria Math"/>
                            </a:rPr>
                            <m:t>6</m:t>
                          </m:r>
                        </m:sup>
                      </m:sSup>
                    </m:oMath>
                  </m:oMathPara>
                </a14:m>
                <a:endParaRPr lang="es-EC" dirty="0" smtClean="0"/>
              </a:p>
              <a:p>
                <a:pPr>
                  <a:lnSpc>
                    <a:spcPct val="114000"/>
                  </a:lnSpc>
                </a:pPr>
                <a:endParaRPr lang="es-EC" dirty="0"/>
              </a:p>
              <a:p>
                <a:pPr>
                  <a:lnSpc>
                    <a:spcPct val="114000"/>
                  </a:lnSpc>
                </a:pPr>
                <a14:m>
                  <m:oMathPara xmlns:m="http://schemas.openxmlformats.org/officeDocument/2006/math">
                    <m:oMathParaPr>
                      <m:jc m:val="centerGroup"/>
                    </m:oMathParaPr>
                    <m:oMath xmlns:m="http://schemas.openxmlformats.org/officeDocument/2006/math">
                      <m:sSub>
                        <m:sSubPr>
                          <m:ctrlPr>
                            <a:rPr lang="es-EC" b="1" i="1" smtClean="0">
                              <a:solidFill>
                                <a:srgbClr val="FF0000"/>
                              </a:solidFill>
                              <a:effectLst>
                                <a:outerShdw blurRad="38100" dist="38100" dir="2700000" algn="tl">
                                  <a:srgbClr val="000000">
                                    <a:alpha val="43137"/>
                                  </a:srgbClr>
                                </a:outerShdw>
                              </a:effectLst>
                              <a:latin typeface="Cambria Math"/>
                            </a:rPr>
                          </m:ctrlPr>
                        </m:sSubPr>
                        <m:e>
                          <m:r>
                            <a:rPr lang="es-EC" b="1" i="1">
                              <a:solidFill>
                                <a:srgbClr val="FF0000"/>
                              </a:solidFill>
                              <a:effectLst>
                                <a:outerShdw blurRad="38100" dist="38100" dir="2700000" algn="tl">
                                  <a:srgbClr val="000000">
                                    <a:alpha val="43137"/>
                                  </a:srgbClr>
                                </a:outerShdw>
                              </a:effectLst>
                              <a:latin typeface="Cambria Math"/>
                            </a:rPr>
                            <m:t>𝑷</m:t>
                          </m:r>
                        </m:e>
                        <m:sub>
                          <m:r>
                            <a:rPr lang="es-EC" b="1" i="1">
                              <a:solidFill>
                                <a:srgbClr val="FF0000"/>
                              </a:solidFill>
                              <a:effectLst>
                                <a:outerShdw blurRad="38100" dist="38100" dir="2700000" algn="tl">
                                  <a:srgbClr val="000000">
                                    <a:alpha val="43137"/>
                                  </a:srgbClr>
                                </a:outerShdw>
                              </a:effectLst>
                              <a:latin typeface="Cambria Math"/>
                            </a:rPr>
                            <m:t>𝟐𝟎𝟑𝟕</m:t>
                          </m:r>
                        </m:sub>
                      </m:sSub>
                      <m:r>
                        <a:rPr lang="es-EC" b="1" i="1">
                          <a:solidFill>
                            <a:srgbClr val="FF0000"/>
                          </a:solidFill>
                          <a:effectLst>
                            <a:outerShdw blurRad="38100" dist="38100" dir="2700000" algn="tl">
                              <a:srgbClr val="000000">
                                <a:alpha val="43137"/>
                              </a:srgbClr>
                            </a:outerShdw>
                          </a:effectLst>
                          <a:latin typeface="Cambria Math"/>
                        </a:rPr>
                        <m:t>=</m:t>
                      </m:r>
                      <m:r>
                        <a:rPr lang="es-EC" b="1" i="1">
                          <a:solidFill>
                            <a:srgbClr val="FF0000"/>
                          </a:solidFill>
                          <a:effectLst>
                            <a:outerShdw blurRad="38100" dist="38100" dir="2700000" algn="tl">
                              <a:srgbClr val="000000">
                                <a:alpha val="43137"/>
                              </a:srgbClr>
                            </a:outerShdw>
                          </a:effectLst>
                          <a:latin typeface="Cambria Math"/>
                        </a:rPr>
                        <m:t>𝟏𝟏𝟎𝟒𝟓</m:t>
                      </m:r>
                      <m:r>
                        <a:rPr lang="es-EC" b="1" i="1">
                          <a:solidFill>
                            <a:srgbClr val="FF0000"/>
                          </a:solidFill>
                          <a:effectLst>
                            <a:outerShdw blurRad="38100" dist="38100" dir="2700000" algn="tl">
                              <a:srgbClr val="000000">
                                <a:alpha val="43137"/>
                              </a:srgbClr>
                            </a:outerShdw>
                          </a:effectLst>
                          <a:latin typeface="Cambria Math"/>
                        </a:rPr>
                        <m:t>.</m:t>
                      </m:r>
                      <m:r>
                        <a:rPr lang="es-EC" b="1" i="1">
                          <a:solidFill>
                            <a:srgbClr val="FF0000"/>
                          </a:solidFill>
                          <a:effectLst>
                            <a:outerShdw blurRad="38100" dist="38100" dir="2700000" algn="tl">
                              <a:srgbClr val="000000">
                                <a:alpha val="43137"/>
                              </a:srgbClr>
                            </a:outerShdw>
                          </a:effectLst>
                          <a:latin typeface="Cambria Math"/>
                        </a:rPr>
                        <m:t>𝟓</m:t>
                      </m:r>
                      <m:r>
                        <a:rPr lang="es-EC" b="1" i="1">
                          <a:solidFill>
                            <a:srgbClr val="FF0000"/>
                          </a:solidFill>
                          <a:effectLst>
                            <a:outerShdw blurRad="38100" dist="38100" dir="2700000" algn="tl">
                              <a:srgbClr val="000000">
                                <a:alpha val="43137"/>
                              </a:srgbClr>
                            </a:outerShdw>
                          </a:effectLst>
                          <a:latin typeface="Cambria Math"/>
                        </a:rPr>
                        <m:t> </m:t>
                      </m:r>
                      <m:r>
                        <a:rPr lang="es-EC" b="1" i="1">
                          <a:solidFill>
                            <a:srgbClr val="FF0000"/>
                          </a:solidFill>
                          <a:effectLst>
                            <a:outerShdw blurRad="38100" dist="38100" dir="2700000" algn="tl">
                              <a:srgbClr val="000000">
                                <a:alpha val="43137"/>
                              </a:srgbClr>
                            </a:outerShdw>
                          </a:effectLst>
                          <a:latin typeface="Cambria Math"/>
                        </a:rPr>
                        <m:t>𝒉𝒂𝒃</m:t>
                      </m:r>
                    </m:oMath>
                  </m:oMathPara>
                </a14:m>
                <a:endParaRPr lang="es-EC" b="1" dirty="0">
                  <a:solidFill>
                    <a:srgbClr val="FF0000"/>
                  </a:solidFill>
                  <a:effectLst>
                    <a:outerShdw blurRad="38100" dist="38100" dir="2700000" algn="tl">
                      <a:srgbClr val="000000">
                        <a:alpha val="43137"/>
                      </a:srgbClr>
                    </a:outerShdw>
                  </a:effectLst>
                </a:endParaRPr>
              </a:p>
            </p:txBody>
          </p:sp>
        </mc:Choice>
        <mc:Fallback xmlns="">
          <p:sp>
            <p:nvSpPr>
              <p:cNvPr id="7" name="6 Rectángulo"/>
              <p:cNvSpPr>
                <a:spLocks noRot="1" noChangeAspect="1" noMove="1" noResize="1" noEditPoints="1" noAdjustHandles="1" noChangeArrowheads="1" noChangeShapeType="1" noTextEdit="1"/>
              </p:cNvSpPr>
              <p:nvPr/>
            </p:nvSpPr>
            <p:spPr>
              <a:xfrm>
                <a:off x="755576" y="548680"/>
                <a:ext cx="7776864" cy="4150495"/>
              </a:xfrm>
              <a:prstGeom prst="rect">
                <a:avLst/>
              </a:prstGeom>
              <a:blipFill rotWithShape="1">
                <a:blip r:embed="rId4"/>
                <a:stretch>
                  <a:fillRect l="-862" t="-147" r="-78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2358008" y="5157193"/>
                <a:ext cx="4572000" cy="117230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a:latin typeface="Cambria Math"/>
                        </a:rPr>
                        <m:t>𝜌</m:t>
                      </m:r>
                      <m:r>
                        <a:rPr lang="es-EC" i="1">
                          <a:latin typeface="Cambria Math"/>
                        </a:rPr>
                        <m:t>=</m:t>
                      </m:r>
                      <m:f>
                        <m:fPr>
                          <m:ctrlPr>
                            <a:rPr lang="es-EC" i="1">
                              <a:latin typeface="Cambria Math"/>
                            </a:rPr>
                          </m:ctrlPr>
                        </m:fPr>
                        <m:num>
                          <m:r>
                            <a:rPr lang="es-EC" i="1">
                              <a:latin typeface="Cambria Math"/>
                            </a:rPr>
                            <m:t>11045.5 </m:t>
                          </m:r>
                          <m:r>
                            <a:rPr lang="es-EC" i="1">
                              <a:latin typeface="Cambria Math"/>
                            </a:rPr>
                            <m:t>h𝑎𝑏</m:t>
                          </m:r>
                        </m:num>
                        <m:den>
                          <m:r>
                            <a:rPr lang="es-EC" i="1">
                              <a:latin typeface="Cambria Math"/>
                            </a:rPr>
                            <m:t>380 </m:t>
                          </m:r>
                          <m:r>
                            <a:rPr lang="es-EC" i="1">
                              <a:latin typeface="Cambria Math"/>
                            </a:rPr>
                            <m:t>𝐻𝑎</m:t>
                          </m:r>
                        </m:den>
                      </m:f>
                    </m:oMath>
                  </m:oMathPara>
                </a14:m>
                <a:endParaRPr lang="es-EC" dirty="0"/>
              </a:p>
              <a:p>
                <a:r>
                  <a:rPr lang="es-EC" dirty="0"/>
                  <a:t> </a:t>
                </a:r>
              </a:p>
              <a:p>
                <a:pPr/>
                <a14:m>
                  <m:oMathPara xmlns:m="http://schemas.openxmlformats.org/officeDocument/2006/math">
                    <m:oMathParaPr>
                      <m:jc m:val="centerGroup"/>
                    </m:oMathParaPr>
                    <m:oMath xmlns:m="http://schemas.openxmlformats.org/officeDocument/2006/math">
                      <m:r>
                        <a:rPr lang="es-EC" b="1" i="1" smtClean="0">
                          <a:solidFill>
                            <a:srgbClr val="FF0000"/>
                          </a:solidFill>
                          <a:effectLst>
                            <a:outerShdw blurRad="38100" dist="38100" dir="2700000" algn="tl">
                              <a:srgbClr val="000000">
                                <a:alpha val="43137"/>
                              </a:srgbClr>
                            </a:outerShdw>
                          </a:effectLst>
                          <a:latin typeface="Cambria Math"/>
                        </a:rPr>
                        <m:t>𝝆</m:t>
                      </m:r>
                      <m:r>
                        <a:rPr lang="es-EC" b="1" i="1" smtClean="0">
                          <a:solidFill>
                            <a:srgbClr val="FF0000"/>
                          </a:solidFill>
                          <a:effectLst>
                            <a:outerShdw blurRad="38100" dist="38100" dir="2700000" algn="tl">
                              <a:srgbClr val="000000">
                                <a:alpha val="43137"/>
                              </a:srgbClr>
                            </a:outerShdw>
                          </a:effectLst>
                          <a:latin typeface="Cambria Math"/>
                        </a:rPr>
                        <m:t>=</m:t>
                      </m:r>
                      <m:r>
                        <a:rPr lang="en-US" b="1" i="1">
                          <a:solidFill>
                            <a:srgbClr val="FF0000"/>
                          </a:solidFill>
                          <a:effectLst>
                            <a:outerShdw blurRad="38100" dist="38100" dir="2700000" algn="tl">
                              <a:srgbClr val="000000">
                                <a:alpha val="43137"/>
                              </a:srgbClr>
                            </a:outerShdw>
                          </a:effectLst>
                          <a:latin typeface="Cambria Math"/>
                        </a:rPr>
                        <m:t>𝟐𝟗</m:t>
                      </m:r>
                      <m:r>
                        <a:rPr lang="en-US" b="1" i="1">
                          <a:solidFill>
                            <a:srgbClr val="FF0000"/>
                          </a:solidFill>
                          <a:effectLst>
                            <a:outerShdw blurRad="38100" dist="38100" dir="2700000" algn="tl">
                              <a:srgbClr val="000000">
                                <a:alpha val="43137"/>
                              </a:srgbClr>
                            </a:outerShdw>
                          </a:effectLst>
                          <a:latin typeface="Cambria Math"/>
                        </a:rPr>
                        <m:t> </m:t>
                      </m:r>
                      <m:r>
                        <a:rPr lang="en-US" b="1" i="1">
                          <a:solidFill>
                            <a:srgbClr val="FF0000"/>
                          </a:solidFill>
                          <a:effectLst>
                            <a:outerShdw blurRad="38100" dist="38100" dir="2700000" algn="tl">
                              <a:srgbClr val="000000">
                                <a:alpha val="43137"/>
                              </a:srgbClr>
                            </a:outerShdw>
                          </a:effectLst>
                          <a:latin typeface="Cambria Math"/>
                        </a:rPr>
                        <m:t>𝑯𝒂𝒃</m:t>
                      </m:r>
                      <m:r>
                        <a:rPr lang="en-US" b="1" i="1">
                          <a:solidFill>
                            <a:srgbClr val="FF0000"/>
                          </a:solidFill>
                          <a:effectLst>
                            <a:outerShdw blurRad="38100" dist="38100" dir="2700000" algn="tl">
                              <a:srgbClr val="000000">
                                <a:alpha val="43137"/>
                              </a:srgbClr>
                            </a:outerShdw>
                          </a:effectLst>
                          <a:latin typeface="Cambria Math"/>
                        </a:rPr>
                        <m:t>/</m:t>
                      </m:r>
                      <m:r>
                        <a:rPr lang="en-US" b="1" i="1">
                          <a:solidFill>
                            <a:srgbClr val="FF0000"/>
                          </a:solidFill>
                          <a:effectLst>
                            <a:outerShdw blurRad="38100" dist="38100" dir="2700000" algn="tl">
                              <a:srgbClr val="000000">
                                <a:alpha val="43137"/>
                              </a:srgbClr>
                            </a:outerShdw>
                          </a:effectLst>
                          <a:latin typeface="Cambria Math"/>
                        </a:rPr>
                        <m:t>𝑯𝒂</m:t>
                      </m:r>
                    </m:oMath>
                  </m:oMathPara>
                </a14:m>
                <a:endParaRPr lang="es-EC" b="1" dirty="0">
                  <a:solidFill>
                    <a:srgbClr val="FF0000"/>
                  </a:solidFill>
                  <a:effectLst>
                    <a:outerShdw blurRad="38100" dist="38100" dir="2700000" algn="tl">
                      <a:srgbClr val="000000">
                        <a:alpha val="43137"/>
                      </a:srgbClr>
                    </a:outerShdw>
                  </a:effectLst>
                </a:endParaRPr>
              </a:p>
            </p:txBody>
          </p:sp>
        </mc:Choice>
        <mc:Fallback xmlns="">
          <p:sp>
            <p:nvSpPr>
              <p:cNvPr id="8" name="7 Rectángulo"/>
              <p:cNvSpPr>
                <a:spLocks noRot="1" noChangeAspect="1" noMove="1" noResize="1" noEditPoints="1" noAdjustHandles="1" noChangeArrowheads="1" noChangeShapeType="1" noTextEdit="1"/>
              </p:cNvSpPr>
              <p:nvPr/>
            </p:nvSpPr>
            <p:spPr>
              <a:xfrm>
                <a:off x="2358008" y="5157192"/>
                <a:ext cx="4572000" cy="1172309"/>
              </a:xfrm>
              <a:prstGeom prst="rect">
                <a:avLst/>
              </a:prstGeom>
              <a:blipFill rotWithShape="1">
                <a:blip r:embed="rId5"/>
                <a:stretch>
                  <a:fillRect b="-5729"/>
                </a:stretch>
              </a:blipFill>
            </p:spPr>
            <p:txBody>
              <a:bodyPr/>
              <a:lstStyle/>
              <a:p>
                <a:r>
                  <a:rPr lang="es-EC">
                    <a:noFill/>
                  </a:rPr>
                  <a:t> </a:t>
                </a:r>
              </a:p>
            </p:txBody>
          </p:sp>
        </mc:Fallback>
      </mc:AlternateContent>
    </p:spTree>
    <p:extLst>
      <p:ext uri="{BB962C8B-B14F-4D97-AF65-F5344CB8AC3E}">
        <p14:creationId xmlns:p14="http://schemas.microsoft.com/office/powerpoint/2010/main" val="3255248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4 CuadroTexto"/>
          <p:cNvSpPr txBox="1"/>
          <p:nvPr/>
        </p:nvSpPr>
        <p:spPr>
          <a:xfrm>
            <a:off x="611560" y="633224"/>
            <a:ext cx="74168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DOTACIÓN DE AGUA POTABLE</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CuadroTexto"/>
          <p:cNvSpPr txBox="1"/>
          <p:nvPr/>
        </p:nvSpPr>
        <p:spPr>
          <a:xfrm>
            <a:off x="668760" y="1346001"/>
            <a:ext cx="7920880" cy="1685077"/>
          </a:xfrm>
          <a:prstGeom prst="rect">
            <a:avLst/>
          </a:prstGeom>
          <a:noFill/>
        </p:spPr>
        <p:txBody>
          <a:bodyPr wrap="square" rtlCol="0">
            <a:spAutoFit/>
          </a:bodyPr>
          <a:lstStyle/>
          <a:p>
            <a:r>
              <a:rPr lang="es-EC" sz="2000" dirty="0"/>
              <a:t>En nuestro caso, para una población de hasta 5000 habitantes con un clima frío la Subsecretaría de Saneamiento Ambiental recomienda una dotación de </a:t>
            </a:r>
            <a:r>
              <a:rPr lang="es-EC" sz="2000" dirty="0" err="1"/>
              <a:t>de</a:t>
            </a:r>
            <a:r>
              <a:rPr lang="es-EC" sz="2000" dirty="0"/>
              <a:t> 120 a 150 l/</a:t>
            </a:r>
            <a:r>
              <a:rPr lang="es-EC" sz="2000" dirty="0" err="1"/>
              <a:t>hab</a:t>
            </a:r>
            <a:r>
              <a:rPr lang="es-EC" sz="2000" dirty="0"/>
              <a:t>-día. </a:t>
            </a:r>
          </a:p>
          <a:p>
            <a:r>
              <a:rPr lang="es-EC" sz="2000" dirty="0"/>
              <a:t> </a:t>
            </a:r>
          </a:p>
          <a:p>
            <a:r>
              <a:rPr lang="es-EC" sz="2000" dirty="0"/>
              <a:t>Para el presente estudio se adoptará un valor medio de 130 l/</a:t>
            </a:r>
            <a:r>
              <a:rPr lang="es-EC" sz="2000" dirty="0" err="1"/>
              <a:t>hab</a:t>
            </a:r>
            <a:r>
              <a:rPr lang="es-EC" sz="2000" dirty="0"/>
              <a:t>-día.</a:t>
            </a:r>
          </a:p>
        </p:txBody>
      </p:sp>
      <p:sp>
        <p:nvSpPr>
          <p:cNvPr id="8" name="7 CuadroTexto"/>
          <p:cNvSpPr txBox="1"/>
          <p:nvPr/>
        </p:nvSpPr>
        <p:spPr>
          <a:xfrm>
            <a:off x="697527" y="3211810"/>
            <a:ext cx="74168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CAUDAL DE DISEÑO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Rectángulo"/>
          <p:cNvSpPr/>
          <p:nvPr/>
        </p:nvSpPr>
        <p:spPr>
          <a:xfrm>
            <a:off x="748559" y="3933057"/>
            <a:ext cx="7857652" cy="2246769"/>
          </a:xfrm>
          <a:prstGeom prst="rect">
            <a:avLst/>
          </a:prstGeom>
        </p:spPr>
        <p:txBody>
          <a:bodyPr wrap="square">
            <a:spAutoFit/>
          </a:bodyPr>
          <a:lstStyle/>
          <a:p>
            <a:r>
              <a:rPr lang="es-EC" sz="2000" dirty="0"/>
              <a:t>En vista de que el presente diseño de alcantarillado es de tipo sanitario </a:t>
            </a:r>
            <a:r>
              <a:rPr lang="es-ES" sz="2000" dirty="0"/>
              <a:t>se ha considerado los siguientes caudales de diseño</a:t>
            </a:r>
            <a:endParaRPr lang="es-EC" sz="2000" dirty="0"/>
          </a:p>
          <a:p>
            <a:r>
              <a:rPr lang="es-ES" sz="2000" dirty="0"/>
              <a:t> </a:t>
            </a:r>
            <a:endParaRPr lang="es-EC" sz="2000" dirty="0"/>
          </a:p>
          <a:p>
            <a:r>
              <a:rPr lang="es-EC" sz="2000" dirty="0"/>
              <a:t/>
            </a:r>
            <a:br>
              <a:rPr lang="es-EC" sz="2000" dirty="0"/>
            </a:br>
            <a:r>
              <a:rPr lang="es-ES" sz="2000" dirty="0" smtClean="0"/>
              <a:t>Aporte de aguas servidas 	</a:t>
            </a:r>
            <a:r>
              <a:rPr lang="es-ES" sz="2000" dirty="0"/>
              <a:t>	Por consumo de agua potable </a:t>
            </a:r>
            <a:endParaRPr lang="es-EC" sz="2000" dirty="0"/>
          </a:p>
          <a:p>
            <a:r>
              <a:rPr lang="es-ES" sz="2000" dirty="0" smtClean="0"/>
              <a:t>				Por </a:t>
            </a:r>
            <a:r>
              <a:rPr lang="es-ES" sz="2000" dirty="0"/>
              <a:t>aguas de infiltración.</a:t>
            </a:r>
            <a:endParaRPr lang="es-EC" sz="2000" dirty="0"/>
          </a:p>
          <a:p>
            <a:endParaRPr lang="es-EC" sz="2000" dirty="0"/>
          </a:p>
        </p:txBody>
      </p:sp>
      <p:sp>
        <p:nvSpPr>
          <p:cNvPr id="6" name="5 Abrir llave"/>
          <p:cNvSpPr/>
          <p:nvPr/>
        </p:nvSpPr>
        <p:spPr>
          <a:xfrm>
            <a:off x="4073405" y="5042102"/>
            <a:ext cx="482011" cy="964848"/>
          </a:xfrm>
          <a:prstGeom prst="leftBrace">
            <a:avLst>
              <a:gd name="adj1" fmla="val 1079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82921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9552" y="1838435"/>
            <a:ext cx="8280920" cy="1446550"/>
          </a:xfrm>
          <a:prstGeom prst="rect">
            <a:avLst/>
          </a:prstGeom>
          <a:noFill/>
        </p:spPr>
        <p:txBody>
          <a:bodyPr wrap="square" rtlCol="0">
            <a:spAutoFit/>
          </a:bodyPr>
          <a:lstStyle/>
          <a:p>
            <a:pPr algn="ctr"/>
            <a:r>
              <a:rPr lang="es-EC" sz="8800" b="1" dirty="0" smtClean="0">
                <a:effectLst>
                  <a:outerShdw blurRad="38100" dist="38100" dir="2700000" algn="tl">
                    <a:srgbClr val="000000">
                      <a:alpha val="43137"/>
                    </a:srgbClr>
                  </a:outerShdw>
                </a:effectLst>
                <a:latin typeface="Berlin Sans FB" pitchFamily="34" charset="0"/>
              </a:rPr>
              <a:t>CAPÍTULO I</a:t>
            </a:r>
            <a:endParaRPr lang="es-EC" sz="8800" b="1" dirty="0">
              <a:effectLst>
                <a:outerShdw blurRad="38100" dist="38100" dir="2700000" algn="tl">
                  <a:srgbClr val="000000">
                    <a:alpha val="43137"/>
                  </a:srgbClr>
                </a:outerShdw>
              </a:effectLst>
              <a:latin typeface="Berlin Sans FB" pitchFamily="34" charset="0"/>
            </a:endParaRPr>
          </a:p>
        </p:txBody>
      </p:sp>
      <p:sp>
        <p:nvSpPr>
          <p:cNvPr id="2" name="1 Rectángulo"/>
          <p:cNvSpPr/>
          <p:nvPr/>
        </p:nvSpPr>
        <p:spPr>
          <a:xfrm>
            <a:off x="107504" y="3401706"/>
            <a:ext cx="9001000" cy="1323439"/>
          </a:xfrm>
          <a:prstGeom prst="rect">
            <a:avLst/>
          </a:prstGeom>
        </p:spPr>
        <p:txBody>
          <a:bodyPr wrap="square">
            <a:spAutoFit/>
          </a:bodyPr>
          <a:lstStyle/>
          <a:p>
            <a:pPr algn="ctr"/>
            <a:r>
              <a:rPr lang="es-EC"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ANTECEDENTES</a:t>
            </a:r>
            <a:endParaRPr lang="es-EC"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endParaRPr>
          </a:p>
        </p:txBody>
      </p:sp>
    </p:spTree>
    <p:extLst>
      <p:ext uri="{BB962C8B-B14F-4D97-AF65-F5344CB8AC3E}">
        <p14:creationId xmlns:p14="http://schemas.microsoft.com/office/powerpoint/2010/main" val="171376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CuadroTexto"/>
          <p:cNvSpPr txBox="1"/>
          <p:nvPr/>
        </p:nvSpPr>
        <p:spPr>
          <a:xfrm>
            <a:off x="674776" y="660058"/>
            <a:ext cx="8001681" cy="523220"/>
          </a:xfrm>
          <a:prstGeom prst="rect">
            <a:avLst/>
          </a:prstGeom>
          <a:noFill/>
        </p:spPr>
        <p:txBody>
          <a:bodyPr wrap="square" rtlCol="0">
            <a:spAutoFit/>
          </a:bodyPr>
          <a:lstStyle/>
          <a:p>
            <a:pPr marL="285750" indent="-285750">
              <a:buFont typeface="Arial" pitchFamily="34" charset="0"/>
              <a:buChar cha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Caudal de aguas servidas</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mc:AlternateContent xmlns:mc="http://schemas.openxmlformats.org/markup-compatibility/2006" xmlns:a14="http://schemas.microsoft.com/office/drawing/2010/main">
        <mc:Choice Requires="a14">
          <p:sp>
            <p:nvSpPr>
              <p:cNvPr id="7" name="6 Rectángulo"/>
              <p:cNvSpPr/>
              <p:nvPr/>
            </p:nvSpPr>
            <p:spPr>
              <a:xfrm>
                <a:off x="2615391" y="2803819"/>
                <a:ext cx="3579057" cy="6187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𝑄𝑠</m:t>
                      </m:r>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𝑝</m:t>
                          </m:r>
                        </m:sub>
                      </m:sSub>
                      <m:r>
                        <a:rPr lang="es-EC" i="1">
                          <a:latin typeface="Cambria Math"/>
                        </a:rPr>
                        <m:t>∗</m:t>
                      </m:r>
                      <m:r>
                        <a:rPr lang="es-EC" i="1">
                          <a:latin typeface="Cambria Math"/>
                        </a:rPr>
                        <m:t>𝑓</m:t>
                      </m:r>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𝐷𝑜𝑡</m:t>
                              </m:r>
                            </m:e>
                            <m:sub>
                              <m:r>
                                <a:rPr lang="es-EC" i="1">
                                  <a:latin typeface="Cambria Math"/>
                                </a:rPr>
                                <m:t>𝑓𝑢𝑡𝑢𝑟𝑎</m:t>
                              </m:r>
                            </m:sub>
                          </m:sSub>
                          <m:r>
                            <a:rPr lang="es-EC" i="1">
                              <a:latin typeface="Cambria Math"/>
                            </a:rPr>
                            <m:t>∗</m:t>
                          </m:r>
                          <m:r>
                            <a:rPr lang="es-EC" i="1">
                              <a:latin typeface="Cambria Math"/>
                            </a:rPr>
                            <m:t>𝑀</m:t>
                          </m:r>
                        </m:num>
                        <m:den>
                          <m:r>
                            <a:rPr lang="es-EC" i="1">
                              <a:latin typeface="Cambria Math"/>
                            </a:rPr>
                            <m:t>86400</m:t>
                          </m:r>
                        </m:den>
                      </m:f>
                      <m:r>
                        <a:rPr lang="es-EC" i="1">
                          <a:latin typeface="Cambria Math"/>
                        </a:rPr>
                        <m:t>+</m:t>
                      </m:r>
                      <m:sSub>
                        <m:sSubPr>
                          <m:ctrlPr>
                            <a:rPr lang="es-EC" i="1">
                              <a:latin typeface="Cambria Math"/>
                            </a:rPr>
                          </m:ctrlPr>
                        </m:sSubPr>
                        <m:e>
                          <m:r>
                            <a:rPr lang="es-EC" i="1">
                              <a:latin typeface="Cambria Math"/>
                            </a:rPr>
                            <m:t>𝑄</m:t>
                          </m:r>
                        </m:e>
                        <m:sub>
                          <m:r>
                            <a:rPr lang="es-EC" i="1">
                              <a:latin typeface="Cambria Math"/>
                            </a:rPr>
                            <m:t>𝑖𝑙𝑖</m:t>
                          </m:r>
                        </m:sub>
                      </m:sSub>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2615390" y="2803817"/>
                <a:ext cx="3526735" cy="622735"/>
              </a:xfrm>
              <a:prstGeom prst="rect">
                <a:avLst/>
              </a:prstGeom>
              <a:blipFill rotWithShape="1">
                <a:blip r:embed="rId3"/>
                <a:stretch>
                  <a:fillRect/>
                </a:stretch>
              </a:blipFill>
            </p:spPr>
            <p:txBody>
              <a:bodyPr/>
              <a:lstStyle/>
              <a:p>
                <a:r>
                  <a:rPr lang="es-EC">
                    <a:noFill/>
                  </a:rPr>
                  <a:t> </a:t>
                </a:r>
              </a:p>
            </p:txBody>
          </p:sp>
        </mc:Fallback>
      </mc:AlternateContent>
      <p:sp>
        <p:nvSpPr>
          <p:cNvPr id="11" name="10 Rectángulo"/>
          <p:cNvSpPr/>
          <p:nvPr/>
        </p:nvSpPr>
        <p:spPr>
          <a:xfrm>
            <a:off x="899592" y="1499407"/>
            <a:ext cx="7488832" cy="1144929"/>
          </a:xfrm>
          <a:prstGeom prst="rect">
            <a:avLst/>
          </a:prstGeom>
        </p:spPr>
        <p:txBody>
          <a:bodyPr wrap="square">
            <a:spAutoFit/>
          </a:bodyPr>
          <a:lstStyle/>
          <a:p>
            <a:pPr algn="just">
              <a:lnSpc>
                <a:spcPct val="114000"/>
              </a:lnSpc>
            </a:pPr>
            <a:r>
              <a:rPr lang="es-ES" sz="2000" dirty="0" smtClean="0"/>
              <a:t>Esta </a:t>
            </a:r>
            <a:r>
              <a:rPr lang="es-ES" sz="2000" dirty="0"/>
              <a:t>aportación es la cantidad de agua que luego de los diferente usos domésticos se transforma en agua de desecho y se incorpora al </a:t>
            </a:r>
            <a:r>
              <a:rPr lang="es-ES" sz="2000" dirty="0" smtClean="0"/>
              <a:t>alcantarillado</a:t>
            </a:r>
            <a:endParaRPr lang="es-EC" sz="2000" dirty="0"/>
          </a:p>
        </p:txBody>
      </p:sp>
      <p:sp>
        <p:nvSpPr>
          <p:cNvPr id="12" name="11 Rectángulo"/>
          <p:cNvSpPr/>
          <p:nvPr/>
        </p:nvSpPr>
        <p:spPr>
          <a:xfrm>
            <a:off x="962579" y="3764192"/>
            <a:ext cx="5958408" cy="1969065"/>
          </a:xfrm>
          <a:prstGeom prst="rect">
            <a:avLst/>
          </a:prstGeom>
        </p:spPr>
        <p:txBody>
          <a:bodyPr wrap="square">
            <a:spAutoFit/>
          </a:bodyPr>
          <a:lstStyle/>
          <a:p>
            <a:pPr>
              <a:lnSpc>
                <a:spcPct val="114000"/>
              </a:lnSpc>
            </a:pPr>
            <a:r>
              <a:rPr lang="es-EC" dirty="0" err="1"/>
              <a:t>Q</a:t>
            </a:r>
            <a:r>
              <a:rPr lang="es-EC" baseline="-25000" dirty="0" err="1"/>
              <a:t>s</a:t>
            </a:r>
            <a:r>
              <a:rPr lang="es-EC" dirty="0"/>
              <a:t>:	Caudal sanitario máximo instantáneo (l/s)</a:t>
            </a:r>
          </a:p>
          <a:p>
            <a:pPr>
              <a:lnSpc>
                <a:spcPct val="114000"/>
              </a:lnSpc>
            </a:pPr>
            <a:r>
              <a:rPr lang="es-EC" dirty="0" err="1"/>
              <a:t>P</a:t>
            </a:r>
            <a:r>
              <a:rPr lang="es-EC" baseline="-25000" dirty="0" err="1"/>
              <a:t>p</a:t>
            </a:r>
            <a:r>
              <a:rPr lang="es-EC" dirty="0"/>
              <a:t>:	Población proyectada</a:t>
            </a:r>
          </a:p>
          <a:p>
            <a:pPr>
              <a:lnSpc>
                <a:spcPct val="114000"/>
              </a:lnSpc>
            </a:pPr>
            <a:r>
              <a:rPr lang="es-EC" dirty="0"/>
              <a:t>f :	Porcentaje de retorno	</a:t>
            </a:r>
          </a:p>
          <a:p>
            <a:pPr>
              <a:lnSpc>
                <a:spcPct val="114000"/>
              </a:lnSpc>
            </a:pPr>
            <a:r>
              <a:rPr lang="es-EC" dirty="0" err="1"/>
              <a:t>Dot</a:t>
            </a:r>
            <a:r>
              <a:rPr lang="es-EC" dirty="0"/>
              <a:t> </a:t>
            </a:r>
            <a:r>
              <a:rPr lang="es-EC" baseline="-25000" dirty="0"/>
              <a:t>futura: </a:t>
            </a:r>
            <a:r>
              <a:rPr lang="es-EC" dirty="0"/>
              <a:t>Dotación futura (l/</a:t>
            </a:r>
            <a:r>
              <a:rPr lang="es-EC" dirty="0" err="1"/>
              <a:t>hab</a:t>
            </a:r>
            <a:r>
              <a:rPr lang="es-EC" dirty="0"/>
              <a:t>/día)</a:t>
            </a:r>
          </a:p>
          <a:p>
            <a:pPr>
              <a:lnSpc>
                <a:spcPct val="114000"/>
              </a:lnSpc>
            </a:pPr>
            <a:r>
              <a:rPr lang="es-EC" dirty="0"/>
              <a:t>M:	Coeficiente de simultaneidad o </a:t>
            </a:r>
            <a:r>
              <a:rPr lang="es-EC" dirty="0" err="1"/>
              <a:t>mayoración</a:t>
            </a:r>
            <a:endParaRPr lang="es-EC" dirty="0"/>
          </a:p>
          <a:p>
            <a:pPr>
              <a:lnSpc>
                <a:spcPct val="114000"/>
              </a:lnSpc>
            </a:pPr>
            <a:r>
              <a:rPr lang="es-EC" dirty="0"/>
              <a:t>Q </a:t>
            </a:r>
            <a:r>
              <a:rPr lang="es-EC" baseline="-25000" dirty="0" err="1"/>
              <a:t>ili</a:t>
            </a:r>
            <a:r>
              <a:rPr lang="es-EC" dirty="0"/>
              <a:t>:	Caudal de aguas ilícitas (l/s)</a:t>
            </a:r>
          </a:p>
        </p:txBody>
      </p:sp>
    </p:spTree>
    <p:extLst>
      <p:ext uri="{BB962C8B-B14F-4D97-AF65-F5344CB8AC3E}">
        <p14:creationId xmlns:p14="http://schemas.microsoft.com/office/powerpoint/2010/main" val="1494166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mc:AlternateContent xmlns:mc="http://schemas.openxmlformats.org/markup-compatibility/2006" xmlns:a14="http://schemas.microsoft.com/office/drawing/2010/main">
        <mc:Choice Requires="a14">
          <p:sp>
            <p:nvSpPr>
              <p:cNvPr id="12" name="11 Rectángulo"/>
              <p:cNvSpPr/>
              <p:nvPr/>
            </p:nvSpPr>
            <p:spPr>
              <a:xfrm>
                <a:off x="755576" y="692696"/>
                <a:ext cx="7416824" cy="6834500"/>
              </a:xfrm>
              <a:prstGeom prst="rect">
                <a:avLst/>
              </a:prstGeom>
            </p:spPr>
            <p:txBody>
              <a:bodyPr wrap="square">
                <a:spAutoFit/>
              </a:bodyPr>
              <a:lstStyle/>
              <a:p>
                <a:pPr marL="285750" indent="-285750">
                  <a:lnSpc>
                    <a:spcPct val="114000"/>
                  </a:lnSpc>
                  <a:buFont typeface="Wingdings" pitchFamily="2" charset="2"/>
                  <a:buChar char="ü"/>
                </a:pPr>
                <a:r>
                  <a:rPr lang="es-EC" sz="2400" b="1" dirty="0" smtClean="0">
                    <a:effectLst>
                      <a:outerShdw blurRad="38100" dist="38100" dir="2700000" algn="tl">
                        <a:srgbClr val="000000">
                          <a:alpha val="43137"/>
                        </a:srgbClr>
                      </a:outerShdw>
                    </a:effectLst>
                  </a:rPr>
                  <a:t>Porcentaje </a:t>
                </a:r>
                <a:r>
                  <a:rPr lang="es-EC" sz="2400" b="1" dirty="0">
                    <a:effectLst>
                      <a:outerShdw blurRad="38100" dist="38100" dir="2700000" algn="tl">
                        <a:srgbClr val="000000">
                          <a:alpha val="43137"/>
                        </a:srgbClr>
                      </a:outerShdw>
                    </a:effectLst>
                  </a:rPr>
                  <a:t>de </a:t>
                </a:r>
                <a:r>
                  <a:rPr lang="es-EC" sz="2400" b="1" dirty="0" smtClean="0">
                    <a:effectLst>
                      <a:outerShdw blurRad="38100" dist="38100" dir="2700000" algn="tl">
                        <a:srgbClr val="000000">
                          <a:alpha val="43137"/>
                        </a:srgbClr>
                      </a:outerShdw>
                    </a:effectLst>
                  </a:rPr>
                  <a:t>retorno  ( f )</a:t>
                </a:r>
              </a:p>
              <a:p>
                <a:pPr algn="just"/>
                <a:endParaRPr lang="es-EC" sz="2000" dirty="0" smtClean="0"/>
              </a:p>
              <a:p>
                <a:pPr algn="just"/>
                <a:r>
                  <a:rPr lang="es-EC" sz="2000" dirty="0" smtClean="0"/>
                  <a:t>Entre </a:t>
                </a:r>
                <a:r>
                  <a:rPr lang="es-EC" sz="2000" dirty="0"/>
                  <a:t>el 60 y 90% de la dotación de agua potable se devuelve luego de su uso al </a:t>
                </a:r>
                <a:r>
                  <a:rPr lang="es-EC" sz="2000" dirty="0" smtClean="0"/>
                  <a:t>alcantarillado.</a:t>
                </a:r>
              </a:p>
              <a:p>
                <a:pPr algn="just"/>
                <a:endParaRPr lang="es-EC" sz="2000" dirty="0"/>
              </a:p>
              <a:p>
                <a:pPr algn="just"/>
                <a:r>
                  <a:rPr lang="es-EC" sz="2000" dirty="0"/>
                  <a:t>N</a:t>
                </a:r>
                <a:r>
                  <a:rPr lang="es-EC" sz="2000" dirty="0" smtClean="0"/>
                  <a:t>uestro </a:t>
                </a:r>
                <a:r>
                  <a:rPr lang="es-EC" sz="2000" dirty="0"/>
                  <a:t>proyecto es un área residencial, </a:t>
                </a:r>
                <a:r>
                  <a:rPr lang="es-EC" sz="2000" dirty="0" smtClean="0"/>
                  <a:t>por lo tanto asumiremos </a:t>
                </a:r>
                <a:r>
                  <a:rPr lang="es-EC" sz="2000" dirty="0"/>
                  <a:t>un porcentaje de retorno igual al </a:t>
                </a:r>
                <a:r>
                  <a:rPr lang="es-EC" sz="2000" b="1" dirty="0">
                    <a:solidFill>
                      <a:srgbClr val="FF0000"/>
                    </a:solidFill>
                  </a:rPr>
                  <a:t>80%.</a:t>
                </a:r>
              </a:p>
              <a:p>
                <a:pPr>
                  <a:lnSpc>
                    <a:spcPct val="114000"/>
                  </a:lnSpc>
                </a:pPr>
                <a:endParaRPr lang="es-EC" sz="2400" b="1" dirty="0">
                  <a:effectLst>
                    <a:outerShdw blurRad="38100" dist="38100" dir="2700000" algn="tl">
                      <a:srgbClr val="000000">
                        <a:alpha val="43137"/>
                      </a:srgbClr>
                    </a:outerShdw>
                  </a:effectLst>
                </a:endParaRPr>
              </a:p>
              <a:p>
                <a:pPr marL="285750" indent="-285750">
                  <a:lnSpc>
                    <a:spcPct val="114000"/>
                  </a:lnSpc>
                  <a:buFont typeface="Wingdings" pitchFamily="2" charset="2"/>
                  <a:buChar char="ü"/>
                </a:pPr>
                <a:r>
                  <a:rPr lang="es-EC" sz="2400" b="1" dirty="0" smtClean="0">
                    <a:effectLst>
                      <a:outerShdw blurRad="38100" dist="38100" dir="2700000" algn="tl">
                        <a:srgbClr val="000000">
                          <a:alpha val="43137"/>
                        </a:srgbClr>
                      </a:outerShdw>
                    </a:effectLst>
                  </a:rPr>
                  <a:t>Dotación </a:t>
                </a:r>
                <a:r>
                  <a:rPr lang="es-EC" sz="2400" b="1" dirty="0">
                    <a:effectLst>
                      <a:outerShdw blurRad="38100" dist="38100" dir="2700000" algn="tl">
                        <a:srgbClr val="000000">
                          <a:alpha val="43137"/>
                        </a:srgbClr>
                      </a:outerShdw>
                    </a:effectLst>
                  </a:rPr>
                  <a:t>futura (l/</a:t>
                </a:r>
                <a:r>
                  <a:rPr lang="es-EC" sz="2400" b="1" dirty="0" err="1">
                    <a:effectLst>
                      <a:outerShdw blurRad="38100" dist="38100" dir="2700000" algn="tl">
                        <a:srgbClr val="000000">
                          <a:alpha val="43137"/>
                        </a:srgbClr>
                      </a:outerShdw>
                    </a:effectLst>
                  </a:rPr>
                  <a:t>hab</a:t>
                </a:r>
                <a:r>
                  <a:rPr lang="es-EC" sz="2400" b="1" dirty="0">
                    <a:effectLst>
                      <a:outerShdw blurRad="38100" dist="38100" dir="2700000" algn="tl">
                        <a:srgbClr val="000000">
                          <a:alpha val="43137"/>
                        </a:srgbClr>
                      </a:outerShdw>
                    </a:effectLst>
                  </a:rPr>
                  <a:t>/día</a:t>
                </a:r>
                <a:r>
                  <a:rPr lang="es-EC" sz="2400" b="1" dirty="0" smtClean="0">
                    <a:effectLst>
                      <a:outerShdw blurRad="38100" dist="38100" dir="2700000" algn="tl">
                        <a:srgbClr val="000000">
                          <a:alpha val="43137"/>
                        </a:srgbClr>
                      </a:outerShdw>
                    </a:effectLst>
                  </a:rPr>
                  <a:t>) </a:t>
                </a:r>
                <a:r>
                  <a:rPr lang="es-EC" sz="2400" b="1" dirty="0" err="1">
                    <a:effectLst>
                      <a:outerShdw blurRad="38100" dist="38100" dir="2700000" algn="tl">
                        <a:srgbClr val="000000">
                          <a:alpha val="43137"/>
                        </a:srgbClr>
                      </a:outerShdw>
                    </a:effectLst>
                  </a:rPr>
                  <a:t>Dot</a:t>
                </a:r>
                <a:r>
                  <a:rPr lang="es-EC" sz="2400" b="1" dirty="0">
                    <a:effectLst>
                      <a:outerShdw blurRad="38100" dist="38100" dir="2700000" algn="tl">
                        <a:srgbClr val="000000">
                          <a:alpha val="43137"/>
                        </a:srgbClr>
                      </a:outerShdw>
                    </a:effectLst>
                  </a:rPr>
                  <a:t> </a:t>
                </a:r>
                <a:r>
                  <a:rPr lang="es-EC" sz="2400" b="1" baseline="-25000" dirty="0">
                    <a:effectLst>
                      <a:outerShdw blurRad="38100" dist="38100" dir="2700000" algn="tl">
                        <a:srgbClr val="000000">
                          <a:alpha val="43137"/>
                        </a:srgbClr>
                      </a:outerShdw>
                    </a:effectLst>
                  </a:rPr>
                  <a:t>futura: </a:t>
                </a:r>
                <a:endParaRPr lang="es-EC" sz="2400" b="1" baseline="-25000" dirty="0" smtClean="0">
                  <a:effectLst>
                    <a:outerShdw blurRad="38100" dist="38100" dir="2700000" algn="tl">
                      <a:srgbClr val="000000">
                        <a:alpha val="43137"/>
                      </a:srgbClr>
                    </a:outerShdw>
                  </a:effectLst>
                </a:endParaRPr>
              </a:p>
              <a:p>
                <a:pPr>
                  <a:lnSpc>
                    <a:spcPct val="114000"/>
                  </a:lnSpc>
                </a:pPr>
                <a:endParaRPr lang="en-US" sz="2400" b="1" baseline="-25000" dirty="0">
                  <a:effectLst>
                    <a:outerShdw blurRad="38100" dist="38100" dir="2700000" algn="tl">
                      <a:srgbClr val="000000">
                        <a:alpha val="43137"/>
                      </a:srgbClr>
                    </a:outerShdw>
                  </a:effectLst>
                </a:endParaRPr>
              </a:p>
              <a:p>
                <a:pPr algn="just">
                  <a:lnSpc>
                    <a:spcPct val="114000"/>
                  </a:lnSpc>
                </a:pPr>
                <a:r>
                  <a:rPr lang="es-EC" sz="2000" dirty="0" smtClean="0"/>
                  <a:t>Es dotación </a:t>
                </a:r>
                <a:r>
                  <a:rPr lang="es-EC" sz="2000" dirty="0"/>
                  <a:t>aproximada para el período de diseño, debido a que el consumo de agua potable aumenta con el crecimiento de la población y el desarrollo de las condiciones sanitarias.</a:t>
                </a:r>
                <a:endParaRPr lang="es-EC" sz="2000" b="1" baseline="-25000" dirty="0" smtClean="0">
                  <a:effectLst>
                    <a:outerShdw blurRad="38100" dist="38100" dir="2700000" algn="tl">
                      <a:srgbClr val="000000">
                        <a:alpha val="43137"/>
                      </a:srgbClr>
                    </a:outerShdw>
                  </a:effectLst>
                </a:endParaRPr>
              </a:p>
              <a:p>
                <a:pPr>
                  <a:lnSpc>
                    <a:spcPct val="114000"/>
                  </a:lnSpc>
                </a:pPr>
                <a:endParaRPr lang="en-US" sz="2400" b="1" baseline="-25000" dirty="0" smtClean="0">
                  <a:effectLst>
                    <a:outerShdw blurRad="38100" dist="38100" dir="2700000" algn="tl">
                      <a:srgbClr val="000000">
                        <a:alpha val="43137"/>
                      </a:srgbClr>
                    </a:outerShdw>
                  </a:effectLst>
                </a:endParaRPr>
              </a:p>
              <a:p>
                <a:pPr>
                  <a:lnSpc>
                    <a:spcPct val="114000"/>
                  </a:lnSpc>
                </a:pPr>
                <a14:m>
                  <m:oMathPara xmlns:m="http://schemas.openxmlformats.org/officeDocument/2006/math">
                    <m:oMathParaPr>
                      <m:jc m:val="centerGroup"/>
                    </m:oMathParaPr>
                    <m:oMath xmlns:m="http://schemas.openxmlformats.org/officeDocument/2006/math">
                      <m:r>
                        <a:rPr lang="es-EC" sz="2000" i="1">
                          <a:latin typeface="Cambria Math"/>
                        </a:rPr>
                        <m:t>𝐷𝑜𝑡</m:t>
                      </m:r>
                      <m:r>
                        <a:rPr lang="en-US" sz="2000" i="1">
                          <a:latin typeface="Cambria Math"/>
                        </a:rPr>
                        <m:t>=</m:t>
                      </m:r>
                      <m:sSub>
                        <m:sSubPr>
                          <m:ctrlPr>
                            <a:rPr lang="es-EC" sz="2000" i="1">
                              <a:latin typeface="Cambria Math"/>
                            </a:rPr>
                          </m:ctrlPr>
                        </m:sSubPr>
                        <m:e>
                          <m:r>
                            <a:rPr lang="en-US" sz="2000" i="1">
                              <a:latin typeface="Cambria Math"/>
                            </a:rPr>
                            <m:t>𝐷𝑜𝑡</m:t>
                          </m:r>
                        </m:e>
                        <m:sub>
                          <m:r>
                            <a:rPr lang="en-US" sz="2000" i="1">
                              <a:latin typeface="Cambria Math"/>
                            </a:rPr>
                            <m:t>𝑎𝑐𝑡𝑢𝑎𝑙</m:t>
                          </m:r>
                        </m:sub>
                      </m:sSub>
                      <m:r>
                        <a:rPr lang="en-US" sz="2000" i="1">
                          <a:latin typeface="Cambria Math"/>
                        </a:rPr>
                        <m:t>+∆</m:t>
                      </m:r>
                      <m:r>
                        <a:rPr lang="en-US" sz="2000" i="1">
                          <a:latin typeface="Cambria Math"/>
                        </a:rPr>
                        <m:t>𝑄</m:t>
                      </m:r>
                      <m:r>
                        <a:rPr lang="en-US" sz="2000" i="1">
                          <a:latin typeface="Cambria Math"/>
                        </a:rPr>
                        <m:t>∗</m:t>
                      </m:r>
                      <m:r>
                        <a:rPr lang="en-US" sz="2000" i="1">
                          <a:latin typeface="Cambria Math"/>
                        </a:rPr>
                        <m:t>𝑛</m:t>
                      </m:r>
                    </m:oMath>
                  </m:oMathPara>
                </a14:m>
                <a:endParaRPr lang="en-US" sz="2000" b="1" baseline="-25000" dirty="0" smtClean="0">
                  <a:effectLst>
                    <a:outerShdw blurRad="38100" dist="38100" dir="2700000" algn="tl">
                      <a:srgbClr val="000000">
                        <a:alpha val="43137"/>
                      </a:srgbClr>
                    </a:outerShdw>
                  </a:effectLst>
                </a:endParaRPr>
              </a:p>
              <a:p>
                <a:pPr>
                  <a:lnSpc>
                    <a:spcPct val="114000"/>
                  </a:lnSpc>
                </a:pPr>
                <a14:m>
                  <m:oMathPara xmlns:m="http://schemas.openxmlformats.org/officeDocument/2006/math">
                    <m:oMathParaPr>
                      <m:jc m:val="centerGroup"/>
                    </m:oMathParaPr>
                    <m:oMath xmlns:m="http://schemas.openxmlformats.org/officeDocument/2006/math">
                      <m:r>
                        <a:rPr lang="es-EC" b="1" i="1" smtClean="0">
                          <a:solidFill>
                            <a:srgbClr val="FF0000"/>
                          </a:solidFill>
                          <a:effectLst/>
                          <a:latin typeface="Cambria Math"/>
                        </a:rPr>
                        <m:t>𝑫𝒐𝒕</m:t>
                      </m:r>
                      <m:r>
                        <a:rPr lang="en-US" b="1" i="1">
                          <a:solidFill>
                            <a:srgbClr val="FF0000"/>
                          </a:solidFill>
                          <a:effectLst/>
                          <a:latin typeface="Cambria Math"/>
                        </a:rPr>
                        <m:t>=</m:t>
                      </m:r>
                      <m:r>
                        <a:rPr lang="es-EC" b="1" i="1">
                          <a:solidFill>
                            <a:srgbClr val="FF0000"/>
                          </a:solidFill>
                          <a:effectLst/>
                          <a:latin typeface="Cambria Math"/>
                        </a:rPr>
                        <m:t>𝟏𝟓𝟓</m:t>
                      </m:r>
                      <m:r>
                        <a:rPr lang="es-EC" b="1" i="1">
                          <a:solidFill>
                            <a:srgbClr val="FF0000"/>
                          </a:solidFill>
                          <a:effectLst/>
                          <a:latin typeface="Cambria Math"/>
                        </a:rPr>
                        <m:t> </m:t>
                      </m:r>
                      <m:f>
                        <m:fPr>
                          <m:ctrlPr>
                            <a:rPr lang="es-EC" b="1" i="1">
                              <a:solidFill>
                                <a:srgbClr val="FF0000"/>
                              </a:solidFill>
                              <a:effectLst/>
                              <a:latin typeface="Cambria Math"/>
                            </a:rPr>
                          </m:ctrlPr>
                        </m:fPr>
                        <m:num>
                          <m:r>
                            <a:rPr lang="es-EC" b="1" i="1">
                              <a:solidFill>
                                <a:srgbClr val="FF0000"/>
                              </a:solidFill>
                              <a:effectLst/>
                              <a:latin typeface="Cambria Math"/>
                            </a:rPr>
                            <m:t>𝒍</m:t>
                          </m:r>
                        </m:num>
                        <m:den>
                          <m:r>
                            <a:rPr lang="es-EC" b="1" i="1">
                              <a:solidFill>
                                <a:srgbClr val="FF0000"/>
                              </a:solidFill>
                              <a:effectLst/>
                              <a:latin typeface="Cambria Math"/>
                            </a:rPr>
                            <m:t>𝒉𝒂𝒃</m:t>
                          </m:r>
                          <m:r>
                            <a:rPr lang="es-EC" b="1" i="1">
                              <a:solidFill>
                                <a:srgbClr val="FF0000"/>
                              </a:solidFill>
                              <a:effectLst/>
                              <a:latin typeface="Cambria Math"/>
                            </a:rPr>
                            <m:t>−</m:t>
                          </m:r>
                          <m:r>
                            <a:rPr lang="es-EC" b="1" i="1">
                              <a:solidFill>
                                <a:srgbClr val="FF0000"/>
                              </a:solidFill>
                              <a:effectLst/>
                              <a:latin typeface="Cambria Math"/>
                            </a:rPr>
                            <m:t>𝒅</m:t>
                          </m:r>
                          <m:r>
                            <a:rPr lang="es-EC" b="1" i="1">
                              <a:solidFill>
                                <a:srgbClr val="FF0000"/>
                              </a:solidFill>
                              <a:effectLst/>
                              <a:latin typeface="Cambria Math"/>
                            </a:rPr>
                            <m:t>í</m:t>
                          </m:r>
                          <m:r>
                            <a:rPr lang="es-EC" b="1" i="1">
                              <a:solidFill>
                                <a:srgbClr val="FF0000"/>
                              </a:solidFill>
                              <a:effectLst/>
                              <a:latin typeface="Cambria Math"/>
                            </a:rPr>
                            <m:t>𝒂</m:t>
                          </m:r>
                        </m:den>
                      </m:f>
                    </m:oMath>
                  </m:oMathPara>
                </a14:m>
                <a:endParaRPr lang="en-US" sz="2000" b="1" baseline="-25000" dirty="0" smtClean="0">
                  <a:solidFill>
                    <a:srgbClr val="FF0000"/>
                  </a:solidFill>
                  <a:effectLst>
                    <a:outerShdw blurRad="38100" dist="38100" dir="2700000" algn="tl">
                      <a:srgbClr val="000000">
                        <a:alpha val="43137"/>
                      </a:srgbClr>
                    </a:outerShdw>
                  </a:effectLst>
                </a:endParaRPr>
              </a:p>
              <a:p>
                <a:pPr>
                  <a:lnSpc>
                    <a:spcPct val="114000"/>
                  </a:lnSpc>
                </a:pPr>
                <a:endParaRPr lang="en-US" sz="2000" b="1" baseline="-25000" dirty="0" smtClean="0">
                  <a:effectLst>
                    <a:outerShdw blurRad="38100" dist="38100" dir="2700000" algn="tl">
                      <a:srgbClr val="000000">
                        <a:alpha val="43137"/>
                      </a:srgbClr>
                    </a:outerShdw>
                  </a:effectLst>
                </a:endParaRPr>
              </a:p>
              <a:p>
                <a:pPr marL="285750" indent="-285750">
                  <a:lnSpc>
                    <a:spcPct val="114000"/>
                  </a:lnSpc>
                  <a:buFont typeface="Wingdings" pitchFamily="2" charset="2"/>
                  <a:buChar char="ü"/>
                </a:pPr>
                <a:endParaRPr lang="en-US" sz="2400" b="1" dirty="0" smtClean="0">
                  <a:effectLst>
                    <a:outerShdw blurRad="38100" dist="38100" dir="2700000" algn="tl">
                      <a:srgbClr val="000000">
                        <a:alpha val="43137"/>
                      </a:srgbClr>
                    </a:outerShdw>
                  </a:effectLst>
                </a:endParaRPr>
              </a:p>
              <a:p>
                <a:pPr>
                  <a:lnSpc>
                    <a:spcPct val="114000"/>
                  </a:lnSpc>
                </a:pPr>
                <a:endParaRPr lang="en-US" sz="2400" b="1" dirty="0">
                  <a:effectLst>
                    <a:outerShdw blurRad="38100" dist="38100" dir="2700000" algn="tl">
                      <a:srgbClr val="000000">
                        <a:alpha val="43137"/>
                      </a:srgbClr>
                    </a:outerShdw>
                  </a:effectLst>
                </a:endParaRPr>
              </a:p>
            </p:txBody>
          </p:sp>
        </mc:Choice>
        <mc:Fallback xmlns="">
          <p:sp>
            <p:nvSpPr>
              <p:cNvPr id="12" name="11 Rectángulo"/>
              <p:cNvSpPr>
                <a:spLocks noRot="1" noChangeAspect="1" noMove="1" noResize="1" noEditPoints="1" noAdjustHandles="1" noChangeArrowheads="1" noChangeShapeType="1" noTextEdit="1"/>
              </p:cNvSpPr>
              <p:nvPr/>
            </p:nvSpPr>
            <p:spPr>
              <a:xfrm>
                <a:off x="755576" y="692696"/>
                <a:ext cx="7416824" cy="6834243"/>
              </a:xfrm>
              <a:prstGeom prst="rect">
                <a:avLst/>
              </a:prstGeom>
              <a:blipFill rotWithShape="1">
                <a:blip r:embed="rId3"/>
                <a:stretch>
                  <a:fillRect l="-1150" t="-446" r="-740"/>
                </a:stretch>
              </a:blipFill>
            </p:spPr>
            <p:txBody>
              <a:bodyPr/>
              <a:lstStyle/>
              <a:p>
                <a:r>
                  <a:rPr lang="es-EC">
                    <a:noFill/>
                  </a:rPr>
                  <a:t> </a:t>
                </a:r>
              </a:p>
            </p:txBody>
          </p:sp>
        </mc:Fallback>
      </mc:AlternateContent>
    </p:spTree>
    <p:extLst>
      <p:ext uri="{BB962C8B-B14F-4D97-AF65-F5344CB8AC3E}">
        <p14:creationId xmlns:p14="http://schemas.microsoft.com/office/powerpoint/2010/main" val="1003976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mc:AlternateContent xmlns:mc="http://schemas.openxmlformats.org/markup-compatibility/2006" xmlns:a14="http://schemas.microsoft.com/office/drawing/2010/main">
        <mc:Choice Requires="a14">
          <p:sp>
            <p:nvSpPr>
              <p:cNvPr id="12" name="11 Rectángulo"/>
              <p:cNvSpPr/>
              <p:nvPr/>
            </p:nvSpPr>
            <p:spPr>
              <a:xfrm>
                <a:off x="755576" y="692696"/>
                <a:ext cx="7416824" cy="6035755"/>
              </a:xfrm>
              <a:prstGeom prst="rect">
                <a:avLst/>
              </a:prstGeom>
            </p:spPr>
            <p:txBody>
              <a:bodyPr wrap="square">
                <a:spAutoFit/>
              </a:bodyPr>
              <a:lstStyle/>
              <a:p>
                <a:pPr marL="342900" indent="-342900">
                  <a:lnSpc>
                    <a:spcPct val="114000"/>
                  </a:lnSpc>
                  <a:buFont typeface="Wingdings" pitchFamily="2" charset="2"/>
                  <a:buChar char="ü"/>
                </a:pPr>
                <a:r>
                  <a:rPr lang="es-EC" sz="2400" b="1" dirty="0" smtClean="0">
                    <a:effectLst>
                      <a:outerShdw blurRad="38100" dist="38100" dir="2700000" algn="tl">
                        <a:srgbClr val="000000">
                          <a:alpha val="43137"/>
                        </a:srgbClr>
                      </a:outerShdw>
                    </a:effectLst>
                  </a:rPr>
                  <a:t>Coeficiente </a:t>
                </a:r>
                <a:r>
                  <a:rPr lang="es-EC" sz="2400" b="1" dirty="0">
                    <a:effectLst>
                      <a:outerShdw blurRad="38100" dist="38100" dir="2700000" algn="tl">
                        <a:srgbClr val="000000">
                          <a:alpha val="43137"/>
                        </a:srgbClr>
                      </a:outerShdw>
                    </a:effectLst>
                  </a:rPr>
                  <a:t>de simultaneidad o </a:t>
                </a:r>
                <a:r>
                  <a:rPr lang="es-EC" sz="2400" b="1" dirty="0" err="1">
                    <a:effectLst>
                      <a:outerShdw blurRad="38100" dist="38100" dir="2700000" algn="tl">
                        <a:srgbClr val="000000">
                          <a:alpha val="43137"/>
                        </a:srgbClr>
                      </a:outerShdw>
                    </a:effectLst>
                  </a:rPr>
                  <a:t>mayoración</a:t>
                </a:r>
                <a:r>
                  <a:rPr lang="es-EC" sz="2400" b="1" dirty="0">
                    <a:effectLst>
                      <a:outerShdw blurRad="38100" dist="38100" dir="2700000" algn="tl">
                        <a:srgbClr val="000000">
                          <a:alpha val="43137"/>
                        </a:srgbClr>
                      </a:outerShdw>
                    </a:effectLst>
                  </a:rPr>
                  <a:t>  (M</a:t>
                </a:r>
                <a:r>
                  <a:rPr lang="es-EC" sz="2400" b="1" dirty="0" smtClean="0">
                    <a:effectLst>
                      <a:outerShdw blurRad="38100" dist="38100" dir="2700000" algn="tl">
                        <a:srgbClr val="000000">
                          <a:alpha val="43137"/>
                        </a:srgbClr>
                      </a:outerShdw>
                    </a:effectLst>
                  </a:rPr>
                  <a:t>)</a:t>
                </a:r>
              </a:p>
              <a:p>
                <a:r>
                  <a:rPr lang="es-EC" sz="2400" dirty="0"/>
                  <a:t> </a:t>
                </a:r>
              </a:p>
              <a:p>
                <a:pPr algn="just">
                  <a:lnSpc>
                    <a:spcPct val="114000"/>
                  </a:lnSpc>
                </a:pPr>
                <a14:m>
                  <m:oMathPara xmlns:m="http://schemas.openxmlformats.org/officeDocument/2006/math">
                    <m:oMathParaPr>
                      <m:jc m:val="centerGroup"/>
                    </m:oMathParaPr>
                    <m:oMath xmlns:m="http://schemas.openxmlformats.org/officeDocument/2006/math">
                      <m:r>
                        <a:rPr lang="es-EC" sz="2000" i="1">
                          <a:latin typeface="Cambria Math"/>
                        </a:rPr>
                        <m:t>𝑀</m:t>
                      </m:r>
                      <m:r>
                        <a:rPr lang="es-EC" sz="2000" i="1">
                          <a:latin typeface="Cambria Math"/>
                        </a:rPr>
                        <m:t>=</m:t>
                      </m:r>
                      <m:f>
                        <m:fPr>
                          <m:ctrlPr>
                            <a:rPr lang="es-EC" sz="2000" i="1">
                              <a:latin typeface="Cambria Math"/>
                            </a:rPr>
                          </m:ctrlPr>
                        </m:fPr>
                        <m:num>
                          <m:r>
                            <a:rPr lang="es-EC" sz="2000" i="1">
                              <a:latin typeface="Cambria Math"/>
                            </a:rPr>
                            <m:t>2.228</m:t>
                          </m:r>
                        </m:num>
                        <m:den>
                          <m:sSup>
                            <m:sSupPr>
                              <m:ctrlPr>
                                <a:rPr lang="es-EC" sz="2000" i="1">
                                  <a:latin typeface="Cambria Math"/>
                                </a:rPr>
                              </m:ctrlPr>
                            </m:sSupPr>
                            <m:e>
                              <m:r>
                                <a:rPr lang="es-EC" sz="2000" i="1">
                                  <a:latin typeface="Cambria Math"/>
                                </a:rPr>
                                <m:t>𝑄</m:t>
                              </m:r>
                            </m:e>
                            <m:sup>
                              <m:r>
                                <a:rPr lang="es-EC" sz="2000" i="1">
                                  <a:latin typeface="Cambria Math"/>
                                </a:rPr>
                                <m:t>0.073325</m:t>
                              </m:r>
                            </m:sup>
                          </m:sSup>
                        </m:den>
                      </m:f>
                    </m:oMath>
                  </m:oMathPara>
                </a14:m>
                <a:endParaRPr lang="es-EC" sz="2000" dirty="0" smtClean="0"/>
              </a:p>
              <a:p>
                <a:pPr algn="just">
                  <a:lnSpc>
                    <a:spcPct val="114000"/>
                  </a:lnSpc>
                </a:pPr>
                <a:endParaRPr lang="es-EC" sz="2400" dirty="0"/>
              </a:p>
              <a:p>
                <a:r>
                  <a:rPr lang="es-EC" sz="2000" dirty="0"/>
                  <a:t>M:	Relación entre el caudal máximo instantáneo y el caudal </a:t>
                </a:r>
                <a:r>
                  <a:rPr lang="es-EC" sz="2000" dirty="0" smtClean="0"/>
                  <a:t>	medio </a:t>
                </a:r>
                <a:r>
                  <a:rPr lang="es-EC" sz="2000" dirty="0"/>
                  <a:t>diario</a:t>
                </a:r>
              </a:p>
              <a:p>
                <a:r>
                  <a:rPr lang="es-EC" sz="2400" dirty="0"/>
                  <a:t>		</a:t>
                </a:r>
                <a:r>
                  <a:rPr lang="es-EC" sz="2000" dirty="0"/>
                  <a:t>Si Q &lt; 4 l/s entonces </a:t>
                </a:r>
                <a:r>
                  <a:rPr lang="es-EC" sz="2000" b="1" dirty="0">
                    <a:solidFill>
                      <a:srgbClr val="FF0000"/>
                    </a:solidFill>
                  </a:rPr>
                  <a:t>M = 4</a:t>
                </a:r>
              </a:p>
              <a:p>
                <a:r>
                  <a:rPr lang="es-EC" sz="2000" dirty="0"/>
                  <a:t>		Pudiendo M variar entre: 1.50 ≥ M ≥ 4.00</a:t>
                </a:r>
              </a:p>
              <a:p>
                <a:r>
                  <a:rPr lang="es-EC" sz="2000" dirty="0"/>
                  <a:t> </a:t>
                </a:r>
              </a:p>
              <a:p>
                <a:r>
                  <a:rPr lang="es-EC" sz="2000" dirty="0"/>
                  <a:t>Q: 	Caudal medio diario de aguas servidas por consumo de agua </a:t>
                </a:r>
                <a:r>
                  <a:rPr lang="es-EC" sz="2000" dirty="0" smtClean="0"/>
                  <a:t>	potable </a:t>
                </a:r>
                <a:r>
                  <a:rPr lang="es-EC" sz="2000" dirty="0"/>
                  <a:t>(l/s</a:t>
                </a:r>
                <a:r>
                  <a:rPr lang="es-EC" sz="2000" dirty="0" smtClean="0"/>
                  <a:t>)</a:t>
                </a:r>
              </a:p>
              <a:p>
                <a:endParaRPr lang="es-EC" sz="2000" dirty="0"/>
              </a:p>
              <a:p>
                <a:pPr marL="285750" indent="-285750">
                  <a:lnSpc>
                    <a:spcPct val="114000"/>
                  </a:lnSpc>
                  <a:buFont typeface="Wingdings" pitchFamily="2" charset="2"/>
                  <a:buChar char="ü"/>
                </a:pPr>
                <a:r>
                  <a:rPr lang="es-EC" sz="2400" b="1" dirty="0" smtClean="0">
                    <a:effectLst>
                      <a:outerShdw blurRad="38100" dist="38100" dir="2700000" algn="tl">
                        <a:srgbClr val="000000">
                          <a:alpha val="43137"/>
                        </a:srgbClr>
                      </a:outerShdw>
                    </a:effectLst>
                  </a:rPr>
                  <a:t>Caudal </a:t>
                </a:r>
                <a:r>
                  <a:rPr lang="es-EC" sz="2400" b="1" dirty="0">
                    <a:effectLst>
                      <a:outerShdw blurRad="38100" dist="38100" dir="2700000" algn="tl">
                        <a:srgbClr val="000000">
                          <a:alpha val="43137"/>
                        </a:srgbClr>
                      </a:outerShdw>
                    </a:effectLst>
                  </a:rPr>
                  <a:t>de aguas ilícitas (l/s) (Q </a:t>
                </a:r>
                <a:r>
                  <a:rPr lang="es-EC" sz="2400" b="1" baseline="-25000" dirty="0" err="1">
                    <a:effectLst>
                      <a:outerShdw blurRad="38100" dist="38100" dir="2700000" algn="tl">
                        <a:srgbClr val="000000">
                          <a:alpha val="43137"/>
                        </a:srgbClr>
                      </a:outerShdw>
                    </a:effectLst>
                  </a:rPr>
                  <a:t>ili</a:t>
                </a:r>
                <a:r>
                  <a:rPr lang="es-EC" sz="2400" b="1" dirty="0">
                    <a:effectLst>
                      <a:outerShdw blurRad="38100" dist="38100" dir="2700000" algn="tl">
                        <a:srgbClr val="000000">
                          <a:alpha val="43137"/>
                        </a:srgbClr>
                      </a:outerShdw>
                    </a:effectLst>
                  </a:rPr>
                  <a:t>)</a:t>
                </a:r>
              </a:p>
              <a:p>
                <a:pPr>
                  <a:lnSpc>
                    <a:spcPct val="114000"/>
                  </a:lnSpc>
                </a:pPr>
                <a:endParaRPr lang="en-US" sz="2000" b="1" baseline="-25000" dirty="0" smtClean="0">
                  <a:effectLst>
                    <a:outerShdw blurRad="38100" dist="38100" dir="2700000" algn="tl">
                      <a:srgbClr val="000000">
                        <a:alpha val="43137"/>
                      </a:srgbClr>
                    </a:outerShdw>
                  </a:effectLst>
                </a:endParaRPr>
              </a:p>
              <a:p>
                <a:pPr marL="285750" indent="-285750">
                  <a:lnSpc>
                    <a:spcPct val="114000"/>
                  </a:lnSpc>
                  <a:buFont typeface="Wingdings" pitchFamily="2" charset="2"/>
                  <a:buChar char="ü"/>
                </a:pPr>
                <a:endParaRPr lang="en-US" sz="2400" b="1" dirty="0" smtClean="0">
                  <a:effectLst>
                    <a:outerShdw blurRad="38100" dist="38100" dir="2700000" algn="tl">
                      <a:srgbClr val="000000">
                        <a:alpha val="43137"/>
                      </a:srgbClr>
                    </a:outerShdw>
                  </a:effectLst>
                </a:endParaRPr>
              </a:p>
              <a:p>
                <a:pPr>
                  <a:lnSpc>
                    <a:spcPct val="114000"/>
                  </a:lnSpc>
                </a:pPr>
                <a:endParaRPr lang="en-US" sz="2400" b="1" dirty="0">
                  <a:effectLst>
                    <a:outerShdw blurRad="38100" dist="38100" dir="2700000" algn="tl">
                      <a:srgbClr val="000000">
                        <a:alpha val="43137"/>
                      </a:srgbClr>
                    </a:outerShdw>
                  </a:effectLst>
                </a:endParaRPr>
              </a:p>
            </p:txBody>
          </p:sp>
        </mc:Choice>
        <mc:Fallback xmlns="">
          <p:sp>
            <p:nvSpPr>
              <p:cNvPr id="12" name="11 Rectángulo"/>
              <p:cNvSpPr>
                <a:spLocks noRot="1" noChangeAspect="1" noMove="1" noResize="1" noEditPoints="1" noAdjustHandles="1" noChangeArrowheads="1" noChangeShapeType="1" noTextEdit="1"/>
              </p:cNvSpPr>
              <p:nvPr/>
            </p:nvSpPr>
            <p:spPr>
              <a:xfrm>
                <a:off x="755576" y="692696"/>
                <a:ext cx="7416824" cy="6083910"/>
              </a:xfrm>
              <a:prstGeom prst="rect">
                <a:avLst/>
              </a:prstGeom>
              <a:blipFill rotWithShape="1">
                <a:blip r:embed="rId3"/>
                <a:stretch>
                  <a:fillRect l="-1150" t="-501" r="-3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2458730" y="5733257"/>
                <a:ext cx="4207113"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𝑄</m:t>
                          </m:r>
                        </m:e>
                        <m:sub>
                          <m:r>
                            <a:rPr lang="es-EC" i="1">
                              <a:latin typeface="Cambria Math"/>
                            </a:rPr>
                            <m:t>𝐼𝑙𝑖</m:t>
                          </m:r>
                        </m:sub>
                      </m:sSub>
                      <m:r>
                        <a:rPr lang="es-EC" i="1">
                          <a:latin typeface="Cambria Math"/>
                        </a:rPr>
                        <m:t>=80 </m:t>
                      </m:r>
                      <m:f>
                        <m:fPr>
                          <m:ctrlPr>
                            <a:rPr lang="es-EC" i="1">
                              <a:latin typeface="Cambria Math"/>
                            </a:rPr>
                          </m:ctrlPr>
                        </m:fPr>
                        <m:num>
                          <m:r>
                            <a:rPr lang="es-EC" i="1">
                              <a:latin typeface="Cambria Math"/>
                            </a:rPr>
                            <m:t>𝑙𝑡</m:t>
                          </m:r>
                        </m:num>
                        <m:den>
                          <m:r>
                            <a:rPr lang="es-EC" i="1">
                              <a:latin typeface="Cambria Math"/>
                            </a:rPr>
                            <m:t>h𝑎𝑏</m:t>
                          </m:r>
                          <m:r>
                            <a:rPr lang="es-EC" i="1">
                              <a:latin typeface="Cambria Math"/>
                            </a:rPr>
                            <m:t>−</m:t>
                          </m:r>
                          <m:r>
                            <a:rPr lang="es-EC" i="1">
                              <a:latin typeface="Cambria Math"/>
                            </a:rPr>
                            <m:t>𝑑</m:t>
                          </m:r>
                          <m:r>
                            <a:rPr lang="es-EC" i="1">
                              <a:latin typeface="Cambria Math"/>
                            </a:rPr>
                            <m:t>í</m:t>
                          </m:r>
                          <m:r>
                            <a:rPr lang="es-EC" i="1">
                              <a:latin typeface="Cambria Math"/>
                            </a:rPr>
                            <m:t>𝑎</m:t>
                          </m:r>
                        </m:den>
                      </m:f>
                      <m:r>
                        <a:rPr lang="es-ES" i="1">
                          <a:latin typeface="Cambria Math"/>
                        </a:rPr>
                        <m:t>=0.001</m:t>
                      </m:r>
                      <m:f>
                        <m:fPr>
                          <m:ctrlPr>
                            <a:rPr lang="es-EC" i="1">
                              <a:latin typeface="Cambria Math"/>
                            </a:rPr>
                          </m:ctrlPr>
                        </m:fPr>
                        <m:num>
                          <m:r>
                            <a:rPr lang="es-EC" i="1">
                              <a:latin typeface="Cambria Math"/>
                            </a:rPr>
                            <m:t>𝑙𝑡</m:t>
                          </m:r>
                        </m:num>
                        <m:den>
                          <m:r>
                            <a:rPr lang="es-EC" i="1">
                              <a:latin typeface="Cambria Math"/>
                            </a:rPr>
                            <m:t> </m:t>
                          </m:r>
                          <m:r>
                            <a:rPr lang="es-EC" i="1">
                              <a:latin typeface="Cambria Math"/>
                            </a:rPr>
                            <m:t>𝑠𝑒𝑔</m:t>
                          </m:r>
                          <m:r>
                            <a:rPr lang="es-EC" i="1">
                              <a:latin typeface="Cambria Math"/>
                            </a:rPr>
                            <m:t>−</m:t>
                          </m:r>
                          <m:r>
                            <a:rPr lang="es-EC" i="1">
                              <a:latin typeface="Cambria Math"/>
                            </a:rPr>
                            <m:t>h𝑎𝑏</m:t>
                          </m:r>
                        </m:den>
                      </m:f>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2458729" y="5733256"/>
                <a:ext cx="4174476" cy="666849"/>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3820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9552" y="1640990"/>
            <a:ext cx="8280920" cy="1446550"/>
          </a:xfrm>
          <a:prstGeom prst="rect">
            <a:avLst/>
          </a:prstGeom>
          <a:noFill/>
        </p:spPr>
        <p:txBody>
          <a:bodyPr wrap="square" rtlCol="0">
            <a:spAutoFit/>
          </a:bodyPr>
          <a:lstStyle/>
          <a:p>
            <a:pPr algn="ctr"/>
            <a:r>
              <a:rPr lang="es-EC" sz="8800" b="1" dirty="0" smtClean="0">
                <a:effectLst>
                  <a:outerShdw blurRad="38100" dist="38100" dir="2700000" algn="tl">
                    <a:srgbClr val="000000">
                      <a:alpha val="43137"/>
                    </a:srgbClr>
                  </a:outerShdw>
                </a:effectLst>
                <a:latin typeface="Berlin Sans FB" pitchFamily="34" charset="0"/>
              </a:rPr>
              <a:t>CAPÍTULO 4</a:t>
            </a:r>
            <a:endParaRPr lang="es-EC" sz="8800" b="1" dirty="0">
              <a:effectLst>
                <a:outerShdw blurRad="38100" dist="38100" dir="2700000" algn="tl">
                  <a:srgbClr val="000000">
                    <a:alpha val="43137"/>
                  </a:srgbClr>
                </a:outerShdw>
              </a:effectLst>
              <a:latin typeface="Berlin Sans FB" pitchFamily="34" charset="0"/>
            </a:endParaRPr>
          </a:p>
        </p:txBody>
      </p:sp>
      <p:sp>
        <p:nvSpPr>
          <p:cNvPr id="2" name="1 Rectángulo"/>
          <p:cNvSpPr/>
          <p:nvPr/>
        </p:nvSpPr>
        <p:spPr>
          <a:xfrm>
            <a:off x="107504" y="3244334"/>
            <a:ext cx="9001000" cy="2554545"/>
          </a:xfrm>
          <a:prstGeom prst="rect">
            <a:avLst/>
          </a:prstGeom>
        </p:spPr>
        <p:txBody>
          <a:bodyPr wrap="square">
            <a:spAutoFit/>
          </a:bodyPr>
          <a:lstStyle/>
          <a:p>
            <a:pPr algn="ctr"/>
            <a:r>
              <a:rPr lang="es-EC" sz="8000" b="1"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FUNDAMENTOS HIDRÁULICOS</a:t>
            </a:r>
            <a:endParaRPr lang="es-EC" sz="8000" b="1" dirty="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endParaRPr>
          </a:p>
        </p:txBody>
      </p:sp>
    </p:spTree>
    <p:extLst>
      <p:ext uri="{BB962C8B-B14F-4D97-AF65-F5344CB8AC3E}">
        <p14:creationId xmlns:p14="http://schemas.microsoft.com/office/powerpoint/2010/main" val="4195922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4 CuadroTexto"/>
          <p:cNvSpPr txBox="1"/>
          <p:nvPr/>
        </p:nvSpPr>
        <p:spPr>
          <a:xfrm>
            <a:off x="611560" y="633224"/>
            <a:ext cx="74168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HIDRÁULICA DE LOS CONDUCTOS</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CuadroTexto"/>
          <p:cNvSpPr txBox="1"/>
          <p:nvPr/>
        </p:nvSpPr>
        <p:spPr>
          <a:xfrm>
            <a:off x="668760" y="1346001"/>
            <a:ext cx="7920880" cy="1631216"/>
          </a:xfrm>
          <a:prstGeom prst="rect">
            <a:avLst/>
          </a:prstGeom>
          <a:noFill/>
        </p:spPr>
        <p:txBody>
          <a:bodyPr wrap="square" rtlCol="0">
            <a:spAutoFit/>
          </a:bodyPr>
          <a:lstStyle/>
          <a:p>
            <a:pPr algn="just"/>
            <a:r>
              <a:rPr lang="es-EC" sz="2000" dirty="0"/>
              <a:t> </a:t>
            </a:r>
            <a:r>
              <a:rPr lang="es-EC" sz="2000" dirty="0" smtClean="0"/>
              <a:t>Para </a:t>
            </a:r>
            <a:r>
              <a:rPr lang="es-EC" sz="2000" dirty="0"/>
              <a:t>simplificar el diseño de un sistema de alcantarillado se debe empezar considerando  que el flujo que circula por los conductos es del tipo uniforme y permanente</a:t>
            </a:r>
            <a:r>
              <a:rPr lang="es-EC" sz="2000" dirty="0" smtClean="0"/>
              <a:t>. </a:t>
            </a:r>
            <a:r>
              <a:rPr lang="es-EC" sz="2000" dirty="0" err="1" smtClean="0"/>
              <a:t>Manning</a:t>
            </a:r>
            <a:r>
              <a:rPr lang="es-EC" sz="2000" dirty="0" smtClean="0"/>
              <a:t> </a:t>
            </a:r>
            <a:r>
              <a:rPr lang="es-EC" sz="2000" dirty="0"/>
              <a:t>planteó la  siguiente fórmula para flujo uniforme:</a:t>
            </a:r>
          </a:p>
          <a:p>
            <a:endParaRPr lang="es-EC" sz="2000" dirty="0"/>
          </a:p>
        </p:txBody>
      </p:sp>
      <mc:AlternateContent xmlns:mc="http://schemas.openxmlformats.org/markup-compatibility/2006" xmlns:a14="http://schemas.microsoft.com/office/drawing/2010/main">
        <mc:Choice Requires="a14">
          <p:sp>
            <p:nvSpPr>
              <p:cNvPr id="7" name="6 Rectángulo"/>
              <p:cNvSpPr/>
              <p:nvPr/>
            </p:nvSpPr>
            <p:spPr>
              <a:xfrm>
                <a:off x="3552395" y="2670851"/>
                <a:ext cx="2076018"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𝑉</m:t>
                      </m:r>
                      <m:r>
                        <a:rPr lang="en-US" i="1">
                          <a:latin typeface="Cambria Math"/>
                        </a:rPr>
                        <m:t>=</m:t>
                      </m:r>
                      <m:f>
                        <m:fPr>
                          <m:ctrlPr>
                            <a:rPr lang="es-EC" i="1">
                              <a:latin typeface="Cambria Math"/>
                            </a:rPr>
                          </m:ctrlPr>
                        </m:fPr>
                        <m:num>
                          <m:r>
                            <a:rPr lang="en-US" i="1">
                              <a:latin typeface="Cambria Math"/>
                            </a:rPr>
                            <m:t>1</m:t>
                          </m:r>
                        </m:num>
                        <m:den>
                          <m:r>
                            <a:rPr lang="en-US" i="1">
                              <a:latin typeface="Cambria Math"/>
                            </a:rPr>
                            <m:t>𝑛</m:t>
                          </m:r>
                        </m:den>
                      </m:f>
                      <m:r>
                        <a:rPr lang="en-US" i="1">
                          <a:latin typeface="Cambria Math"/>
                        </a:rPr>
                        <m:t>∗</m:t>
                      </m:r>
                      <m:sSup>
                        <m:sSupPr>
                          <m:ctrlPr>
                            <a:rPr lang="es-EC" i="1">
                              <a:latin typeface="Cambria Math"/>
                            </a:rPr>
                          </m:ctrlPr>
                        </m:sSupPr>
                        <m:e>
                          <m:r>
                            <a:rPr lang="en-US" i="1">
                              <a:latin typeface="Cambria Math"/>
                            </a:rPr>
                            <m:t>𝑅</m:t>
                          </m:r>
                        </m:e>
                        <m:sup>
                          <m:r>
                            <a:rPr lang="en-US" i="1">
                              <a:latin typeface="Cambria Math"/>
                            </a:rPr>
                            <m:t>2/3</m:t>
                          </m:r>
                        </m:sup>
                      </m:sSup>
                      <m:r>
                        <a:rPr lang="en-US" i="1">
                          <a:latin typeface="Cambria Math"/>
                        </a:rPr>
                        <m:t>∗</m:t>
                      </m:r>
                      <m:sSup>
                        <m:sSupPr>
                          <m:ctrlPr>
                            <a:rPr lang="es-EC" i="1">
                              <a:latin typeface="Cambria Math"/>
                            </a:rPr>
                          </m:ctrlPr>
                        </m:sSupPr>
                        <m:e>
                          <m:r>
                            <a:rPr lang="en-US" i="1">
                              <a:latin typeface="Cambria Math"/>
                            </a:rPr>
                            <m:t>𝐽</m:t>
                          </m:r>
                        </m:e>
                        <m:sup>
                          <m:r>
                            <a:rPr lang="en-US" i="1">
                              <a:latin typeface="Cambria Math"/>
                            </a:rPr>
                            <m:t>1/2</m:t>
                          </m:r>
                        </m:sup>
                      </m:sSup>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3552394" y="2670851"/>
                <a:ext cx="2039212" cy="612732"/>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019605" y="3556810"/>
                <a:ext cx="5064563" cy="3299301"/>
              </a:xfrm>
              <a:prstGeom prst="rect">
                <a:avLst/>
              </a:prstGeom>
            </p:spPr>
            <p:txBody>
              <a:bodyPr wrap="square">
                <a:spAutoFit/>
              </a:bodyPr>
              <a:lstStyle/>
              <a:p>
                <a:r>
                  <a:rPr lang="es-EC" sz="2000" dirty="0"/>
                  <a:t>V:	Velocidad media del flujo (m/s)</a:t>
                </a:r>
              </a:p>
              <a:p>
                <a:r>
                  <a:rPr lang="es-EC" sz="2000" dirty="0"/>
                  <a:t>n:	Coeficiente de rugosidad de </a:t>
                </a:r>
                <a:r>
                  <a:rPr lang="es-EC" sz="2000" dirty="0" err="1"/>
                  <a:t>Manning</a:t>
                </a:r>
                <a:endParaRPr lang="es-EC" sz="2000" dirty="0"/>
              </a:p>
              <a:p>
                <a:r>
                  <a:rPr lang="es-EC" sz="2000" dirty="0"/>
                  <a:t>R:	Radio Hidráulico (m</a:t>
                </a:r>
                <a:r>
                  <a:rPr lang="es-EC" sz="2000" dirty="0" smtClean="0"/>
                  <a:t>)</a:t>
                </a:r>
                <a:endParaRPr lang="es-EC" sz="2000" dirty="0"/>
              </a:p>
              <a:p>
                <a:r>
                  <a:rPr lang="es-EC" sz="2000" dirty="0"/>
                  <a:t>J:	Pendiente de la solera del tubo (m/m</a:t>
                </a:r>
                <a:r>
                  <a:rPr lang="es-EC" sz="2000" dirty="0" smtClean="0"/>
                  <a:t>)</a:t>
                </a:r>
              </a:p>
              <a:p>
                <a:endParaRPr lang="es-EC" sz="2000" dirty="0" smtClean="0"/>
              </a:p>
              <a:p>
                <a:r>
                  <a:rPr lang="es-EC" sz="2000" dirty="0" smtClean="0"/>
                  <a:t>                                                 </a:t>
                </a:r>
                <a14:m>
                  <m:oMath xmlns:m="http://schemas.openxmlformats.org/officeDocument/2006/math">
                    <m:r>
                      <a:rPr lang="es-EC" sz="2000" i="1">
                        <a:latin typeface="Cambria Math"/>
                      </a:rPr>
                      <m:t>𝑅</m:t>
                    </m:r>
                    <m:r>
                      <a:rPr lang="es-EC" sz="2000" i="1">
                        <a:latin typeface="Cambria Math"/>
                      </a:rPr>
                      <m:t>=</m:t>
                    </m:r>
                    <m:f>
                      <m:fPr>
                        <m:ctrlPr>
                          <a:rPr lang="es-EC" sz="2000" i="1">
                            <a:latin typeface="Cambria Math"/>
                          </a:rPr>
                        </m:ctrlPr>
                      </m:fPr>
                      <m:num>
                        <m:r>
                          <a:rPr lang="es-EC" sz="2000" i="1">
                            <a:latin typeface="Cambria Math"/>
                          </a:rPr>
                          <m:t>𝐴</m:t>
                        </m:r>
                      </m:num>
                      <m:den>
                        <m:r>
                          <a:rPr lang="es-EC" sz="2000" i="1">
                            <a:latin typeface="Cambria Math"/>
                          </a:rPr>
                          <m:t>𝑃</m:t>
                        </m:r>
                      </m:den>
                    </m:f>
                  </m:oMath>
                </a14:m>
                <a:endParaRPr lang="es-EC" sz="2000" dirty="0" smtClean="0"/>
              </a:p>
              <a:p>
                <a:endParaRPr lang="es-EC" sz="2000" dirty="0"/>
              </a:p>
              <a:p>
                <a:r>
                  <a:rPr lang="es-EC" sz="2000" dirty="0" smtClean="0"/>
                  <a:t>A</a:t>
                </a:r>
                <a:r>
                  <a:rPr lang="es-EC" sz="2000" dirty="0"/>
                  <a:t>:	Área de la sección mojada (m</a:t>
                </a:r>
                <a:r>
                  <a:rPr lang="es-EC" sz="2000" baseline="30000" dirty="0"/>
                  <a:t>2</a:t>
                </a:r>
                <a:r>
                  <a:rPr lang="es-EC" sz="2000" dirty="0"/>
                  <a:t>)</a:t>
                </a:r>
              </a:p>
              <a:p>
                <a:r>
                  <a:rPr lang="es-EC" sz="2000" dirty="0"/>
                  <a:t>P:	Perímetro de la sección mojada (m)</a:t>
                </a:r>
              </a:p>
              <a:p>
                <a:endParaRPr lang="es-EC" sz="2000" dirty="0"/>
              </a:p>
            </p:txBody>
          </p:sp>
        </mc:Choice>
        <mc:Fallback xmlns="">
          <p:sp>
            <p:nvSpPr>
              <p:cNvPr id="10" name="9 Rectángulo"/>
              <p:cNvSpPr>
                <a:spLocks noRot="1" noChangeAspect="1" noMove="1" noResize="1" noEditPoints="1" noAdjustHandles="1" noChangeArrowheads="1" noChangeShapeType="1" noTextEdit="1"/>
              </p:cNvSpPr>
              <p:nvPr/>
            </p:nvSpPr>
            <p:spPr>
              <a:xfrm>
                <a:off x="1019606" y="3556809"/>
                <a:ext cx="5064562" cy="3299301"/>
              </a:xfrm>
              <a:prstGeom prst="rect">
                <a:avLst/>
              </a:prstGeom>
              <a:blipFill rotWithShape="1">
                <a:blip r:embed="rId4"/>
                <a:stretch>
                  <a:fillRect l="-1203" t="-923" r="-602"/>
                </a:stretch>
              </a:blipFill>
            </p:spPr>
            <p:txBody>
              <a:bodyPr/>
              <a:lstStyle/>
              <a:p>
                <a:r>
                  <a:rPr lang="es-EC">
                    <a:noFill/>
                  </a:rPr>
                  <a:t> </a:t>
                </a:r>
              </a:p>
            </p:txBody>
          </p:sp>
        </mc:Fallback>
      </mc:AlternateContent>
    </p:spTree>
    <p:extLst>
      <p:ext uri="{BB962C8B-B14F-4D97-AF65-F5344CB8AC3E}">
        <p14:creationId xmlns:p14="http://schemas.microsoft.com/office/powerpoint/2010/main" val="2459693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4 CuadroTexto"/>
          <p:cNvSpPr txBox="1"/>
          <p:nvPr/>
        </p:nvSpPr>
        <p:spPr>
          <a:xfrm>
            <a:off x="452736" y="633224"/>
            <a:ext cx="83529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RELACIONES HIDRÁULICAS FUNDAMENTALES</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CuadroTexto"/>
          <p:cNvSpPr txBox="1"/>
          <p:nvPr/>
        </p:nvSpPr>
        <p:spPr>
          <a:xfrm>
            <a:off x="668760" y="1346002"/>
            <a:ext cx="7920880" cy="2246769"/>
          </a:xfrm>
          <a:prstGeom prst="rect">
            <a:avLst/>
          </a:prstGeom>
          <a:noFill/>
        </p:spPr>
        <p:txBody>
          <a:bodyPr wrap="square" rtlCol="0">
            <a:spAutoFit/>
          </a:bodyPr>
          <a:lstStyle/>
          <a:p>
            <a:pPr algn="just"/>
            <a:r>
              <a:rPr lang="es-EC" sz="2000" dirty="0" smtClean="0"/>
              <a:t>En </a:t>
            </a:r>
            <a:r>
              <a:rPr lang="es-EC" sz="2000" dirty="0"/>
              <a:t>el diseño de alcantarillado se utilizan este tipo de relaciones como norma se seguridad para evitar que los conductos trabajen a presión.</a:t>
            </a:r>
          </a:p>
          <a:p>
            <a:pPr algn="just"/>
            <a:r>
              <a:rPr lang="es-EC" sz="2000" dirty="0"/>
              <a:t> </a:t>
            </a:r>
          </a:p>
          <a:p>
            <a:pPr algn="just"/>
            <a:r>
              <a:rPr lang="es-EC" sz="2000" dirty="0"/>
              <a:t>Las relaciones fundamentales se basan en la distinción para las tuberías que trabajen a toda su capacidad con tuberías que trabajen parcialmente llenas.</a:t>
            </a:r>
          </a:p>
          <a:p>
            <a:endParaRPr lang="es-EC" sz="2000"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0351" t="14607" r="23774" b="50000"/>
          <a:stretch/>
        </p:blipFill>
        <p:spPr bwMode="auto">
          <a:xfrm>
            <a:off x="887495" y="2573839"/>
            <a:ext cx="7416824" cy="301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7 Rectángulo"/>
              <p:cNvSpPr/>
              <p:nvPr/>
            </p:nvSpPr>
            <p:spPr>
              <a:xfrm>
                <a:off x="2627785" y="5404625"/>
                <a:ext cx="12156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𝑄</m:t>
                      </m:r>
                      <m:r>
                        <a:rPr lang="es-EC" i="1">
                          <a:latin typeface="Cambria Math"/>
                        </a:rPr>
                        <m:t>=</m:t>
                      </m:r>
                      <m:r>
                        <a:rPr lang="es-EC" i="1">
                          <a:latin typeface="Cambria Math"/>
                        </a:rPr>
                        <m:t>𝑉</m:t>
                      </m:r>
                      <m:r>
                        <a:rPr lang="es-EC" i="1">
                          <a:latin typeface="Cambria Math"/>
                        </a:rPr>
                        <m:t>∗</m:t>
                      </m:r>
                      <m:r>
                        <a:rPr lang="es-EC" i="1">
                          <a:latin typeface="Cambria Math"/>
                        </a:rPr>
                        <m:t>𝐴</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2627784" y="5404625"/>
                <a:ext cx="1199367" cy="369332"/>
              </a:xfrm>
              <a:prstGeom prst="rect">
                <a:avLst/>
              </a:prstGeom>
              <a:blipFill rotWithShape="1">
                <a:blip r:embed="rId4"/>
                <a:stretch>
                  <a:fillRect b="-10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508105" y="5404625"/>
                <a:ext cx="11514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𝑞</m:t>
                      </m:r>
                      <m:r>
                        <a:rPr lang="es-EC" i="1">
                          <a:latin typeface="Cambria Math"/>
                        </a:rPr>
                        <m:t>=</m:t>
                      </m:r>
                      <m:r>
                        <a:rPr lang="es-EC" i="1">
                          <a:latin typeface="Cambria Math"/>
                        </a:rPr>
                        <m:t>𝑣</m:t>
                      </m:r>
                      <m:r>
                        <a:rPr lang="es-EC" i="1">
                          <a:latin typeface="Cambria Math"/>
                        </a:rPr>
                        <m:t>∗</m:t>
                      </m:r>
                      <m:r>
                        <a:rPr lang="es-EC" i="1">
                          <a:latin typeface="Cambria Math"/>
                        </a:rPr>
                        <m:t>𝑎</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5508104" y="5404625"/>
                <a:ext cx="1132040" cy="369332"/>
              </a:xfrm>
              <a:prstGeom prst="rect">
                <a:avLst/>
              </a:prstGeom>
              <a:blipFill rotWithShape="1">
                <a:blip r:embed="rId5"/>
                <a:stretch>
                  <a:fillRect b="-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5060574" y="5773957"/>
                <a:ext cx="2372636"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𝑞</m:t>
                      </m:r>
                      <m:r>
                        <a:rPr lang="en-US" i="1">
                          <a:latin typeface="Cambria Math"/>
                        </a:rPr>
                        <m:t>=</m:t>
                      </m:r>
                      <m:f>
                        <m:fPr>
                          <m:ctrlPr>
                            <a:rPr lang="es-EC" i="1">
                              <a:latin typeface="Cambria Math"/>
                            </a:rPr>
                          </m:ctrlPr>
                        </m:fPr>
                        <m:num>
                          <m:r>
                            <a:rPr lang="en-US" i="1">
                              <a:latin typeface="Cambria Math"/>
                            </a:rPr>
                            <m:t>1</m:t>
                          </m:r>
                        </m:num>
                        <m:den>
                          <m:r>
                            <a:rPr lang="en-US" i="1">
                              <a:latin typeface="Cambria Math"/>
                            </a:rPr>
                            <m:t>𝑛</m:t>
                          </m:r>
                        </m:den>
                      </m:f>
                      <m:r>
                        <a:rPr lang="en-US" i="1">
                          <a:latin typeface="Cambria Math"/>
                        </a:rPr>
                        <m:t>∗</m:t>
                      </m:r>
                      <m:sSup>
                        <m:sSupPr>
                          <m:ctrlPr>
                            <a:rPr lang="es-EC" i="1">
                              <a:latin typeface="Cambria Math"/>
                            </a:rPr>
                          </m:ctrlPr>
                        </m:sSupPr>
                        <m:e>
                          <m:r>
                            <a:rPr lang="en-US" i="1">
                              <a:latin typeface="Cambria Math"/>
                            </a:rPr>
                            <m:t>𝑟</m:t>
                          </m:r>
                        </m:e>
                        <m:sup>
                          <m:r>
                            <a:rPr lang="en-US" i="1">
                              <a:latin typeface="Cambria Math"/>
                            </a:rPr>
                            <m:t>2/3</m:t>
                          </m:r>
                        </m:sup>
                      </m:sSup>
                      <m:r>
                        <a:rPr lang="en-US" i="1">
                          <a:latin typeface="Cambria Math"/>
                        </a:rPr>
                        <m:t>∗</m:t>
                      </m:r>
                      <m:sSup>
                        <m:sSupPr>
                          <m:ctrlPr>
                            <a:rPr lang="es-EC" i="1">
                              <a:latin typeface="Cambria Math"/>
                            </a:rPr>
                          </m:ctrlPr>
                        </m:sSupPr>
                        <m:e>
                          <m:r>
                            <a:rPr lang="en-US" i="1">
                              <a:latin typeface="Cambria Math"/>
                            </a:rPr>
                            <m:t>𝑗</m:t>
                          </m:r>
                        </m:e>
                        <m:sup>
                          <m:r>
                            <a:rPr lang="en-US" i="1">
                              <a:latin typeface="Cambria Math"/>
                            </a:rPr>
                            <m:t>1/2</m:t>
                          </m:r>
                        </m:sup>
                      </m:sSup>
                      <m:r>
                        <a:rPr lang="en-US" i="1">
                          <a:latin typeface="Cambria Math"/>
                        </a:rPr>
                        <m:t>∗</m:t>
                      </m:r>
                      <m:r>
                        <a:rPr lang="en-US" i="1">
                          <a:latin typeface="Cambria Math"/>
                        </a:rPr>
                        <m:t>𝑎</m:t>
                      </m:r>
                    </m:oMath>
                  </m:oMathPara>
                </a14:m>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5060574" y="5773957"/>
                <a:ext cx="2319738" cy="612732"/>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2004281" y="5793479"/>
                <a:ext cx="248651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𝑄</m:t>
                      </m:r>
                      <m:r>
                        <a:rPr lang="en-US" i="1">
                          <a:latin typeface="Cambria Math"/>
                        </a:rPr>
                        <m:t>=</m:t>
                      </m:r>
                      <m:f>
                        <m:fPr>
                          <m:ctrlPr>
                            <a:rPr lang="es-EC" i="1">
                              <a:latin typeface="Cambria Math"/>
                            </a:rPr>
                          </m:ctrlPr>
                        </m:fPr>
                        <m:num>
                          <m:r>
                            <a:rPr lang="en-US" i="1">
                              <a:latin typeface="Cambria Math"/>
                            </a:rPr>
                            <m:t>1</m:t>
                          </m:r>
                        </m:num>
                        <m:den>
                          <m:r>
                            <a:rPr lang="en-US" i="1">
                              <a:latin typeface="Cambria Math"/>
                            </a:rPr>
                            <m:t>𝑁</m:t>
                          </m:r>
                        </m:den>
                      </m:f>
                      <m:r>
                        <a:rPr lang="en-US" i="1">
                          <a:latin typeface="Cambria Math"/>
                        </a:rPr>
                        <m:t>∗</m:t>
                      </m:r>
                      <m:sSup>
                        <m:sSupPr>
                          <m:ctrlPr>
                            <a:rPr lang="es-EC" i="1">
                              <a:latin typeface="Cambria Math"/>
                            </a:rPr>
                          </m:ctrlPr>
                        </m:sSupPr>
                        <m:e>
                          <m:r>
                            <a:rPr lang="en-US" i="1">
                              <a:latin typeface="Cambria Math"/>
                            </a:rPr>
                            <m:t>𝑅</m:t>
                          </m:r>
                        </m:e>
                        <m:sup>
                          <m:r>
                            <a:rPr lang="en-US" i="1">
                              <a:latin typeface="Cambria Math"/>
                            </a:rPr>
                            <m:t>2/3</m:t>
                          </m:r>
                        </m:sup>
                      </m:sSup>
                      <m:r>
                        <a:rPr lang="en-US" i="1">
                          <a:latin typeface="Cambria Math"/>
                        </a:rPr>
                        <m:t>∗</m:t>
                      </m:r>
                      <m:sSup>
                        <m:sSupPr>
                          <m:ctrlPr>
                            <a:rPr lang="es-EC" i="1">
                              <a:latin typeface="Cambria Math"/>
                            </a:rPr>
                          </m:ctrlPr>
                        </m:sSupPr>
                        <m:e>
                          <m:r>
                            <a:rPr lang="en-US" i="1">
                              <a:latin typeface="Cambria Math"/>
                            </a:rPr>
                            <m:t>𝐽</m:t>
                          </m:r>
                        </m:e>
                        <m:sup>
                          <m:r>
                            <a:rPr lang="en-US" i="1">
                              <a:latin typeface="Cambria Math"/>
                            </a:rPr>
                            <m:t>1/2</m:t>
                          </m:r>
                        </m:sup>
                      </m:sSup>
                      <m:r>
                        <a:rPr lang="en-US" i="1">
                          <a:latin typeface="Cambria Math"/>
                        </a:rPr>
                        <m:t>∗</m:t>
                      </m:r>
                      <m:r>
                        <a:rPr lang="en-US" i="1">
                          <a:latin typeface="Cambria Math"/>
                        </a:rPr>
                        <m:t>𝐴</m:t>
                      </m:r>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2004279" y="5793478"/>
                <a:ext cx="2446375" cy="610936"/>
              </a:xfrm>
              <a:prstGeom prst="rect">
                <a:avLst/>
              </a:prstGeom>
              <a:blipFill rotWithShape="1">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635881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CuadroTexto"/>
          <p:cNvSpPr txBox="1"/>
          <p:nvPr/>
        </p:nvSpPr>
        <p:spPr>
          <a:xfrm>
            <a:off x="680273" y="692696"/>
            <a:ext cx="7920880" cy="400110"/>
          </a:xfrm>
          <a:prstGeom prst="rect">
            <a:avLst/>
          </a:prstGeom>
          <a:noFill/>
        </p:spPr>
        <p:txBody>
          <a:bodyPr wrap="square" rtlCol="0">
            <a:spAutoFit/>
          </a:bodyPr>
          <a:lstStyle/>
          <a:p>
            <a:pPr algn="just"/>
            <a:r>
              <a:rPr lang="es-EC" sz="2000" dirty="0"/>
              <a:t>Las relaciones fundamentales son: (q / Q) y (v / V</a:t>
            </a:r>
          </a:p>
        </p:txBody>
      </p:sp>
      <mc:AlternateContent xmlns:mc="http://schemas.openxmlformats.org/markup-compatibility/2006" xmlns:a14="http://schemas.microsoft.com/office/drawing/2010/main">
        <mc:Choice Requires="a14">
          <p:sp>
            <p:nvSpPr>
              <p:cNvPr id="6" name="5 Rectángulo"/>
              <p:cNvSpPr/>
              <p:nvPr/>
            </p:nvSpPr>
            <p:spPr>
              <a:xfrm>
                <a:off x="1697513" y="1218515"/>
                <a:ext cx="5886400" cy="7610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a:rPr>
                          </m:ctrlPr>
                        </m:fPr>
                        <m:num>
                          <m:r>
                            <a:rPr lang="es-EC" i="1">
                              <a:latin typeface="Cambria Math"/>
                            </a:rPr>
                            <m:t>𝑞</m:t>
                          </m:r>
                        </m:num>
                        <m:den>
                          <m:r>
                            <a:rPr lang="es-EC" i="1">
                              <a:latin typeface="Cambria Math"/>
                            </a:rPr>
                            <m:t>𝑄</m:t>
                          </m:r>
                        </m:den>
                      </m:f>
                      <m:r>
                        <a:rPr lang="es-EC" i="1">
                          <a:latin typeface="Cambria Math"/>
                        </a:rPr>
                        <m:t>=</m:t>
                      </m:r>
                      <m:f>
                        <m:fPr>
                          <m:ctrlPr>
                            <a:rPr lang="es-EC" i="1">
                              <a:latin typeface="Cambria Math"/>
                            </a:rPr>
                          </m:ctrlPr>
                        </m:fPr>
                        <m:num>
                          <m:r>
                            <a:rPr lang="es-EC" i="1">
                              <a:latin typeface="Cambria Math"/>
                            </a:rPr>
                            <m:t>𝑛</m:t>
                          </m:r>
                        </m:num>
                        <m:den>
                          <m:r>
                            <a:rPr lang="es-EC" i="1">
                              <a:latin typeface="Cambria Math"/>
                            </a:rPr>
                            <m:t>𝑁</m:t>
                          </m:r>
                        </m:den>
                      </m:f>
                      <m:r>
                        <a:rPr lang="es-EC" i="1">
                          <a:latin typeface="Cambria Math"/>
                        </a:rPr>
                        <m:t>∗</m:t>
                      </m:r>
                      <m:sSup>
                        <m:sSupPr>
                          <m:ctrlPr>
                            <a:rPr lang="es-EC" i="1">
                              <a:latin typeface="Cambria Math"/>
                            </a:rPr>
                          </m:ctrlPr>
                        </m:sSupPr>
                        <m:e>
                          <m:d>
                            <m:dPr>
                              <m:ctrlPr>
                                <a:rPr lang="es-EC" i="1">
                                  <a:latin typeface="Cambria Math"/>
                                </a:rPr>
                              </m:ctrlPr>
                            </m:dPr>
                            <m:e>
                              <m:f>
                                <m:fPr>
                                  <m:ctrlPr>
                                    <a:rPr lang="es-EC" i="1">
                                      <a:latin typeface="Cambria Math"/>
                                    </a:rPr>
                                  </m:ctrlPr>
                                </m:fPr>
                                <m:num>
                                  <m:r>
                                    <a:rPr lang="es-EC" i="1">
                                      <a:latin typeface="Cambria Math"/>
                                    </a:rPr>
                                    <m:t>𝑟</m:t>
                                  </m:r>
                                </m:num>
                                <m:den>
                                  <m:r>
                                    <a:rPr lang="es-EC" i="1">
                                      <a:latin typeface="Cambria Math"/>
                                    </a:rPr>
                                    <m:t>𝑅</m:t>
                                  </m:r>
                                </m:den>
                              </m:f>
                            </m:e>
                          </m:d>
                        </m:e>
                        <m:sup>
                          <m:f>
                            <m:fPr>
                              <m:ctrlPr>
                                <a:rPr lang="es-EC" i="1">
                                  <a:latin typeface="Cambria Math"/>
                                </a:rPr>
                              </m:ctrlPr>
                            </m:fPr>
                            <m:num>
                              <m:r>
                                <a:rPr lang="es-EC" i="1">
                                  <a:latin typeface="Cambria Math"/>
                                </a:rPr>
                                <m:t>2</m:t>
                              </m:r>
                            </m:num>
                            <m:den>
                              <m:r>
                                <a:rPr lang="es-EC" i="1">
                                  <a:latin typeface="Cambria Math"/>
                                </a:rPr>
                                <m:t>3</m:t>
                              </m:r>
                            </m:den>
                          </m:f>
                        </m:sup>
                      </m:sSup>
                      <m:r>
                        <a:rPr lang="es-EC" i="1">
                          <a:latin typeface="Cambria Math"/>
                        </a:rPr>
                        <m:t>∗</m:t>
                      </m:r>
                      <m:f>
                        <m:fPr>
                          <m:ctrlPr>
                            <a:rPr lang="es-EC" i="1">
                              <a:latin typeface="Cambria Math"/>
                            </a:rPr>
                          </m:ctrlPr>
                        </m:fPr>
                        <m:num>
                          <m:r>
                            <a:rPr lang="es-EC" i="1">
                              <a:latin typeface="Cambria Math"/>
                            </a:rPr>
                            <m:t>𝑎</m:t>
                          </m:r>
                        </m:num>
                        <m:den>
                          <m:r>
                            <a:rPr lang="es-EC" i="1">
                              <a:latin typeface="Cambria Math"/>
                            </a:rPr>
                            <m:t>𝐴</m:t>
                          </m:r>
                        </m:den>
                      </m:f>
                      <m:r>
                        <a:rPr lang="es-EC" i="1">
                          <a:latin typeface="Cambria Math"/>
                        </a:rPr>
                        <m:t>                                   </m:t>
                      </m:r>
                      <m:f>
                        <m:fPr>
                          <m:ctrlPr>
                            <a:rPr lang="es-EC" i="1">
                              <a:latin typeface="Cambria Math"/>
                            </a:rPr>
                          </m:ctrlPr>
                        </m:fPr>
                        <m:num>
                          <m:r>
                            <a:rPr lang="es-EC" i="1">
                              <a:latin typeface="Cambria Math"/>
                            </a:rPr>
                            <m:t>𝑣</m:t>
                          </m:r>
                        </m:num>
                        <m:den>
                          <m:r>
                            <a:rPr lang="es-EC" i="1">
                              <a:latin typeface="Cambria Math"/>
                            </a:rPr>
                            <m:t>𝑉</m:t>
                          </m:r>
                        </m:den>
                      </m:f>
                      <m:r>
                        <a:rPr lang="es-EC" i="1">
                          <a:latin typeface="Cambria Math"/>
                        </a:rPr>
                        <m:t>=</m:t>
                      </m:r>
                      <m:f>
                        <m:fPr>
                          <m:ctrlPr>
                            <a:rPr lang="es-EC" i="1">
                              <a:latin typeface="Cambria Math"/>
                            </a:rPr>
                          </m:ctrlPr>
                        </m:fPr>
                        <m:num>
                          <m:r>
                            <a:rPr lang="es-EC" i="1">
                              <a:latin typeface="Cambria Math"/>
                            </a:rPr>
                            <m:t>𝑛</m:t>
                          </m:r>
                        </m:num>
                        <m:den>
                          <m:r>
                            <a:rPr lang="es-EC" i="1">
                              <a:latin typeface="Cambria Math"/>
                            </a:rPr>
                            <m:t>𝑁</m:t>
                          </m:r>
                        </m:den>
                      </m:f>
                      <m:r>
                        <a:rPr lang="es-EC" i="1">
                          <a:latin typeface="Cambria Math"/>
                        </a:rPr>
                        <m:t>∗</m:t>
                      </m:r>
                      <m:sSup>
                        <m:sSupPr>
                          <m:ctrlPr>
                            <a:rPr lang="es-EC" i="1">
                              <a:latin typeface="Cambria Math"/>
                            </a:rPr>
                          </m:ctrlPr>
                        </m:sSupPr>
                        <m:e>
                          <m:d>
                            <m:dPr>
                              <m:ctrlPr>
                                <a:rPr lang="es-EC" i="1">
                                  <a:latin typeface="Cambria Math"/>
                                </a:rPr>
                              </m:ctrlPr>
                            </m:dPr>
                            <m:e>
                              <m:f>
                                <m:fPr>
                                  <m:ctrlPr>
                                    <a:rPr lang="es-EC" i="1">
                                      <a:latin typeface="Cambria Math"/>
                                    </a:rPr>
                                  </m:ctrlPr>
                                </m:fPr>
                                <m:num>
                                  <m:r>
                                    <a:rPr lang="es-EC" i="1">
                                      <a:latin typeface="Cambria Math"/>
                                    </a:rPr>
                                    <m:t>𝑟</m:t>
                                  </m:r>
                                </m:num>
                                <m:den>
                                  <m:r>
                                    <a:rPr lang="es-EC" i="1">
                                      <a:latin typeface="Cambria Math"/>
                                    </a:rPr>
                                    <m:t>𝑅</m:t>
                                  </m:r>
                                </m:den>
                              </m:f>
                            </m:e>
                          </m:d>
                        </m:e>
                        <m:sup>
                          <m:r>
                            <a:rPr lang="es-EC" i="1">
                              <a:latin typeface="Cambria Math"/>
                            </a:rPr>
                            <m:t>2/3</m:t>
                          </m:r>
                        </m:sup>
                      </m:sSup>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697513" y="1218515"/>
                <a:ext cx="5886400" cy="768095"/>
              </a:xfrm>
              <a:prstGeom prst="rect">
                <a:avLst/>
              </a:prstGeom>
              <a:blipFill rotWithShape="1">
                <a:blip r:embed="rId3"/>
                <a:stretch>
                  <a:fillRect/>
                </a:stretch>
              </a:blipFill>
            </p:spPr>
            <p:txBody>
              <a:bodyPr/>
              <a:lstStyle/>
              <a:p>
                <a:r>
                  <a:rPr lang="es-EC">
                    <a:noFill/>
                  </a:rPr>
                  <a:t> </a:t>
                </a:r>
              </a:p>
            </p:txBody>
          </p:sp>
        </mc:Fallback>
      </mc:AlternateContent>
      <p:sp>
        <p:nvSpPr>
          <p:cNvPr id="13" name="12 CuadroTexto"/>
          <p:cNvSpPr txBox="1"/>
          <p:nvPr/>
        </p:nvSpPr>
        <p:spPr>
          <a:xfrm>
            <a:off x="674776" y="2257708"/>
            <a:ext cx="8001681" cy="523220"/>
          </a:xfrm>
          <a:prstGeom prst="rect">
            <a:avLst/>
          </a:prstGeom>
          <a:noFill/>
        </p:spPr>
        <p:txBody>
          <a:bodyPr wrap="square" rtlCol="0">
            <a:spAutoFit/>
          </a:bodyPr>
          <a:lstStyle/>
          <a:p>
            <a:pPr marL="285750" indent="-285750">
              <a:buFont typeface="Arial" pitchFamily="34" charset="0"/>
              <a:buChar char="•"/>
            </a:pP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Capacidad</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 a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utilizarse</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7" name="6 Rectángulo"/>
          <p:cNvSpPr/>
          <p:nvPr/>
        </p:nvSpPr>
        <p:spPr>
          <a:xfrm>
            <a:off x="827584" y="2967336"/>
            <a:ext cx="7632848" cy="794064"/>
          </a:xfrm>
          <a:prstGeom prst="rect">
            <a:avLst/>
          </a:prstGeom>
        </p:spPr>
        <p:txBody>
          <a:bodyPr wrap="square">
            <a:spAutoFit/>
          </a:bodyPr>
          <a:lstStyle/>
          <a:p>
            <a:pPr algn="just">
              <a:lnSpc>
                <a:spcPct val="114000"/>
              </a:lnSpc>
            </a:pPr>
            <a:r>
              <a:rPr lang="es-EC" sz="2000" dirty="0"/>
              <a:t>En la práctica se asume un porcentaje del 80% de la capacidad del conducto, esto se hace con el fin de obtener diseños económicos.</a:t>
            </a:r>
          </a:p>
        </p:txBody>
      </p:sp>
      <p:sp>
        <p:nvSpPr>
          <p:cNvPr id="8" name="7 CuadroTexto"/>
          <p:cNvSpPr txBox="1"/>
          <p:nvPr/>
        </p:nvSpPr>
        <p:spPr>
          <a:xfrm>
            <a:off x="674777" y="4201924"/>
            <a:ext cx="8001681" cy="523220"/>
          </a:xfrm>
          <a:prstGeom prst="rect">
            <a:avLst/>
          </a:prstGeom>
          <a:noFill/>
        </p:spPr>
        <p:txBody>
          <a:bodyPr wrap="square" rtlCol="0">
            <a:spAutoFit/>
          </a:bodyPr>
          <a:lstStyle/>
          <a:p>
            <a:pPr marL="285750" indent="-285750">
              <a:buFont typeface="Arial" pitchFamily="34" charset="0"/>
              <a:buChar char="•"/>
            </a:pP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Velocidad</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mínima</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9" name="8 Rectángulo"/>
          <p:cNvSpPr/>
          <p:nvPr/>
        </p:nvSpPr>
        <p:spPr>
          <a:xfrm>
            <a:off x="859191" y="4917590"/>
            <a:ext cx="7632848" cy="1200329"/>
          </a:xfrm>
          <a:prstGeom prst="rect">
            <a:avLst/>
          </a:prstGeom>
        </p:spPr>
        <p:txBody>
          <a:bodyPr wrap="square">
            <a:spAutoFit/>
          </a:bodyPr>
          <a:lstStyle/>
          <a:p>
            <a:pPr>
              <a:lnSpc>
                <a:spcPct val="120000"/>
              </a:lnSpc>
            </a:pPr>
            <a:r>
              <a:rPr lang="es-EC" sz="2000" dirty="0"/>
              <a:t>N</a:t>
            </a:r>
            <a:r>
              <a:rPr lang="es-EC" sz="2000" dirty="0" smtClean="0"/>
              <a:t>o </a:t>
            </a:r>
            <a:r>
              <a:rPr lang="es-EC" sz="2000" dirty="0"/>
              <a:t>debe ser menor que 0.45 m/s, preferiblemente debe ser mayor que 0.6 m/s. Esto con el fin de impedir la acumulación de gas sulfhídrico en el líquido y garantizar una condición de auto limpieza</a:t>
            </a:r>
            <a:r>
              <a:rPr lang="es-EC" sz="2000" dirty="0" smtClean="0"/>
              <a:t>.</a:t>
            </a:r>
            <a:endParaRPr lang="es-EC" sz="2000" dirty="0"/>
          </a:p>
        </p:txBody>
      </p:sp>
    </p:spTree>
    <p:extLst>
      <p:ext uri="{BB962C8B-B14F-4D97-AF65-F5344CB8AC3E}">
        <p14:creationId xmlns:p14="http://schemas.microsoft.com/office/powerpoint/2010/main" val="2010893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p>
          <a:p>
            <a:r>
              <a:rPr lang="es-EC" dirty="0"/>
              <a:t>Las pendientes de las tuberías deben seleccionarse de manera que se adapten a la topografía de las calles y que no generen velocidades que estén fuera de los límites mencionados anteriormente.</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7 CuadroTexto"/>
          <p:cNvSpPr txBox="1"/>
          <p:nvPr/>
        </p:nvSpPr>
        <p:spPr>
          <a:xfrm>
            <a:off x="674777" y="476672"/>
            <a:ext cx="8001681" cy="523220"/>
          </a:xfrm>
          <a:prstGeom prst="rect">
            <a:avLst/>
          </a:prstGeom>
          <a:noFill/>
        </p:spPr>
        <p:txBody>
          <a:bodyPr wrap="square" rtlCol="0">
            <a:spAutoFit/>
          </a:bodyPr>
          <a:lstStyle/>
          <a:p>
            <a:pPr marL="285750" indent="-285750">
              <a:buFont typeface="Arial" pitchFamily="34" charset="0"/>
              <a:buChar char="•"/>
            </a:pP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Velocidad</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máxima</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286459544"/>
              </p:ext>
            </p:extLst>
          </p:nvPr>
        </p:nvGraphicFramePr>
        <p:xfrm>
          <a:off x="2353544" y="1382077"/>
          <a:ext cx="4954762" cy="2856945"/>
        </p:xfrm>
        <a:graphic>
          <a:graphicData uri="http://schemas.openxmlformats.org/drawingml/2006/table">
            <a:tbl>
              <a:tblPr firstRow="1" firstCol="1" bandRow="1">
                <a:tableStyleId>{8799B23B-EC83-4686-B30A-512413B5E67A}</a:tableStyleId>
              </a:tblPr>
              <a:tblGrid>
                <a:gridCol w="2010007"/>
                <a:gridCol w="1715336"/>
                <a:gridCol w="1229419"/>
              </a:tblGrid>
              <a:tr h="894795">
                <a:tc>
                  <a:txBody>
                    <a:bodyPr/>
                    <a:lstStyle/>
                    <a:p>
                      <a:pPr algn="ctr">
                        <a:lnSpc>
                          <a:spcPct val="100000"/>
                        </a:lnSpc>
                        <a:spcAft>
                          <a:spcPts val="0"/>
                        </a:spcAft>
                      </a:pPr>
                      <a:r>
                        <a:rPr lang="es-EC" sz="2000">
                          <a:effectLst/>
                        </a:rPr>
                        <a:t>Material</a:t>
                      </a:r>
                      <a:endParaRPr lang="es-EC" sz="20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2000">
                          <a:effectLst/>
                        </a:rPr>
                        <a:t>Velocidad máxima </a:t>
                      </a:r>
                      <a:r>
                        <a:rPr lang="en-US" sz="2000">
                          <a:effectLst/>
                        </a:rPr>
                        <a:t>(m/s)</a:t>
                      </a:r>
                      <a:endParaRPr lang="es-EC" sz="20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2000" dirty="0" smtClean="0">
                          <a:effectLst/>
                        </a:rPr>
                        <a:t>n</a:t>
                      </a:r>
                      <a:endParaRPr lang="es-EC" sz="2000" dirty="0">
                        <a:effectLst/>
                        <a:latin typeface="Arial"/>
                        <a:ea typeface="Arial"/>
                        <a:cs typeface="Times New Roman"/>
                      </a:endParaRPr>
                    </a:p>
                  </a:txBody>
                  <a:tcPr marL="73025" marR="73025" marT="18415" marB="18415" anchor="ctr"/>
                </a:tc>
              </a:tr>
              <a:tr h="654050">
                <a:tc>
                  <a:txBody>
                    <a:bodyPr/>
                    <a:lstStyle/>
                    <a:p>
                      <a:pPr algn="ctr">
                        <a:lnSpc>
                          <a:spcPct val="100000"/>
                        </a:lnSpc>
                        <a:spcAft>
                          <a:spcPts val="0"/>
                        </a:spcAft>
                      </a:pPr>
                      <a:r>
                        <a:rPr lang="es-EC" sz="2000">
                          <a:effectLst/>
                        </a:rPr>
                        <a:t>Hormigón simple</a:t>
                      </a:r>
                      <a:endParaRPr lang="es-EC" sz="20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2000">
                          <a:effectLst/>
                        </a:rPr>
                        <a:t>6.00</a:t>
                      </a:r>
                      <a:endParaRPr lang="es-EC" sz="20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2000">
                          <a:effectLst/>
                        </a:rPr>
                        <a:t>0.013</a:t>
                      </a:r>
                      <a:endParaRPr lang="es-EC" sz="2000">
                        <a:effectLst/>
                        <a:latin typeface="Arial"/>
                        <a:ea typeface="Arial"/>
                        <a:cs typeface="Times New Roman"/>
                      </a:endParaRPr>
                    </a:p>
                  </a:txBody>
                  <a:tcPr marL="73025" marR="73025" marT="18415" marB="18415" anchor="ctr"/>
                </a:tc>
              </a:tr>
              <a:tr h="654050">
                <a:tc>
                  <a:txBody>
                    <a:bodyPr/>
                    <a:lstStyle/>
                    <a:p>
                      <a:pPr algn="ctr">
                        <a:lnSpc>
                          <a:spcPct val="100000"/>
                        </a:lnSpc>
                        <a:spcAft>
                          <a:spcPts val="0"/>
                        </a:spcAft>
                      </a:pPr>
                      <a:r>
                        <a:rPr lang="es-EC" sz="2000">
                          <a:effectLst/>
                        </a:rPr>
                        <a:t>Hormigón armado</a:t>
                      </a:r>
                      <a:endParaRPr lang="es-EC" sz="20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2000">
                          <a:effectLst/>
                        </a:rPr>
                        <a:t>6.00</a:t>
                      </a:r>
                      <a:endParaRPr lang="es-EC" sz="20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2000">
                          <a:effectLst/>
                        </a:rPr>
                        <a:t>0.015</a:t>
                      </a:r>
                      <a:endParaRPr lang="es-EC" sz="2000">
                        <a:effectLst/>
                        <a:latin typeface="Arial"/>
                        <a:ea typeface="Arial"/>
                        <a:cs typeface="Times New Roman"/>
                      </a:endParaRPr>
                    </a:p>
                  </a:txBody>
                  <a:tcPr marL="73025" marR="73025" marT="18415" marB="18415" anchor="ctr"/>
                </a:tc>
              </a:tr>
              <a:tr h="654050">
                <a:tc>
                  <a:txBody>
                    <a:bodyPr/>
                    <a:lstStyle/>
                    <a:p>
                      <a:pPr algn="ctr">
                        <a:lnSpc>
                          <a:spcPct val="100000"/>
                        </a:lnSpc>
                        <a:spcAft>
                          <a:spcPts val="0"/>
                        </a:spcAft>
                      </a:pPr>
                      <a:r>
                        <a:rPr lang="es-EC" sz="2000">
                          <a:effectLst/>
                        </a:rPr>
                        <a:t>Plástico o PVC</a:t>
                      </a:r>
                      <a:endParaRPr lang="es-EC" sz="20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2000">
                          <a:effectLst/>
                        </a:rPr>
                        <a:t>9.00</a:t>
                      </a:r>
                      <a:endParaRPr lang="es-EC" sz="20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2000" dirty="0">
                          <a:effectLst/>
                        </a:rPr>
                        <a:t>0.011</a:t>
                      </a:r>
                      <a:endParaRPr lang="es-EC" sz="2000" dirty="0">
                        <a:effectLst/>
                        <a:latin typeface="Arial"/>
                        <a:ea typeface="Arial"/>
                        <a:cs typeface="Times New Roman"/>
                      </a:endParaRPr>
                    </a:p>
                  </a:txBody>
                  <a:tcPr marL="73025" marR="73025" marT="18415" marB="18415" anchor="ctr"/>
                </a:tc>
              </a:tr>
            </a:tbl>
          </a:graphicData>
        </a:graphic>
      </p:graphicFrame>
      <p:sp>
        <p:nvSpPr>
          <p:cNvPr id="10" name="9 Rectángulo"/>
          <p:cNvSpPr/>
          <p:nvPr/>
        </p:nvSpPr>
        <p:spPr>
          <a:xfrm>
            <a:off x="737320" y="4743588"/>
            <a:ext cx="7939136" cy="1631216"/>
          </a:xfrm>
          <a:prstGeom prst="rect">
            <a:avLst/>
          </a:prstGeom>
        </p:spPr>
        <p:txBody>
          <a:bodyPr wrap="square">
            <a:spAutoFit/>
          </a:bodyPr>
          <a:lstStyle/>
          <a:p>
            <a:pPr algn="just">
              <a:lnSpc>
                <a:spcPct val="125000"/>
              </a:lnSpc>
            </a:pPr>
            <a:r>
              <a:rPr lang="es-EC" sz="2000" dirty="0"/>
              <a:t> </a:t>
            </a:r>
          </a:p>
          <a:p>
            <a:pPr algn="just">
              <a:lnSpc>
                <a:spcPct val="125000"/>
              </a:lnSpc>
            </a:pPr>
            <a:r>
              <a:rPr lang="es-EC" sz="2000" dirty="0"/>
              <a:t>Las pendientes de las tuberías deben seleccionarse de manera que se adapten a la topografía de las calles y que no generen velocidades que estén fuera de los límites mencionados anteriormente.</a:t>
            </a:r>
          </a:p>
        </p:txBody>
      </p:sp>
      <p:sp>
        <p:nvSpPr>
          <p:cNvPr id="12" name="11 CuadroTexto"/>
          <p:cNvSpPr txBox="1"/>
          <p:nvPr/>
        </p:nvSpPr>
        <p:spPr>
          <a:xfrm>
            <a:off x="787778" y="4487133"/>
            <a:ext cx="8001681" cy="523220"/>
          </a:xfrm>
          <a:prstGeom prst="rect">
            <a:avLst/>
          </a:prstGeom>
          <a:noFill/>
        </p:spPr>
        <p:txBody>
          <a:bodyPr wrap="square" rtlCol="0">
            <a:spAutoFit/>
          </a:bodyPr>
          <a:lstStyle/>
          <a:p>
            <a:pPr marL="285750" indent="-285750">
              <a:buFont typeface="Arial" pitchFamily="34" charset="0"/>
              <a:buChar char="•"/>
            </a:pP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Pendiente</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Tree>
    <p:extLst>
      <p:ext uri="{BB962C8B-B14F-4D97-AF65-F5344CB8AC3E}">
        <p14:creationId xmlns:p14="http://schemas.microsoft.com/office/powerpoint/2010/main" val="3678943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9552" y="1640990"/>
            <a:ext cx="8280920" cy="1446550"/>
          </a:xfrm>
          <a:prstGeom prst="rect">
            <a:avLst/>
          </a:prstGeom>
          <a:noFill/>
        </p:spPr>
        <p:txBody>
          <a:bodyPr wrap="square" rtlCol="0">
            <a:spAutoFit/>
          </a:bodyPr>
          <a:lstStyle/>
          <a:p>
            <a:pPr algn="ctr"/>
            <a:r>
              <a:rPr lang="es-EC" sz="8800" b="1" dirty="0" smtClean="0">
                <a:effectLst>
                  <a:outerShdw blurRad="38100" dist="38100" dir="2700000" algn="tl">
                    <a:srgbClr val="000000">
                      <a:alpha val="43137"/>
                    </a:srgbClr>
                  </a:outerShdw>
                </a:effectLst>
                <a:latin typeface="Berlin Sans FB" pitchFamily="34" charset="0"/>
              </a:rPr>
              <a:t>CAPÍTULO 5</a:t>
            </a:r>
            <a:endParaRPr lang="es-EC" sz="8800" b="1" dirty="0">
              <a:effectLst>
                <a:outerShdw blurRad="38100" dist="38100" dir="2700000" algn="tl">
                  <a:srgbClr val="000000">
                    <a:alpha val="43137"/>
                  </a:srgbClr>
                </a:outerShdw>
              </a:effectLst>
              <a:latin typeface="Berlin Sans FB" pitchFamily="34" charset="0"/>
            </a:endParaRPr>
          </a:p>
        </p:txBody>
      </p:sp>
      <p:sp>
        <p:nvSpPr>
          <p:cNvPr id="2" name="1 Rectángulo"/>
          <p:cNvSpPr/>
          <p:nvPr/>
        </p:nvSpPr>
        <p:spPr>
          <a:xfrm>
            <a:off x="107504" y="3244335"/>
            <a:ext cx="9001000" cy="3416320"/>
          </a:xfrm>
          <a:prstGeom prst="rect">
            <a:avLst/>
          </a:prstGeom>
        </p:spPr>
        <p:txBody>
          <a:bodyPr wrap="square">
            <a:spAutoFit/>
          </a:bodyPr>
          <a:lstStyle/>
          <a:p>
            <a:pPr algn="ctr"/>
            <a:r>
              <a:rPr lang="es-EC" sz="7200" b="1"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DISEÑO DE LA RED DE ALCANTARILLADO </a:t>
            </a:r>
            <a:endParaRPr lang="es-EC" sz="7200" b="1" dirty="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endParaRPr>
          </a:p>
        </p:txBody>
      </p:sp>
    </p:spTree>
    <p:extLst>
      <p:ext uri="{BB962C8B-B14F-4D97-AF65-F5344CB8AC3E}">
        <p14:creationId xmlns:p14="http://schemas.microsoft.com/office/powerpoint/2010/main" val="1688026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66646"/>
            <a:ext cx="9144000" cy="830997"/>
          </a:xfrm>
          <a:prstGeom prst="rect">
            <a:avLst/>
          </a:prstGeom>
          <a:noFill/>
        </p:spPr>
        <p:txBody>
          <a:bodyPr wrap="square" rtlCol="0">
            <a:spAutoFit/>
          </a:bodyPr>
          <a:lstStyle/>
          <a:p>
            <a:pPr algn="ctr"/>
            <a:r>
              <a:rPr lang="es-EC"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rPr>
              <a:t>DISEÑO GEOMÉTRICO</a:t>
            </a:r>
          </a:p>
        </p:txBody>
      </p:sp>
      <p:sp>
        <p:nvSpPr>
          <p:cNvPr id="6" name="5 CuadroTexto"/>
          <p:cNvSpPr txBox="1"/>
          <p:nvPr/>
        </p:nvSpPr>
        <p:spPr>
          <a:xfrm>
            <a:off x="410861" y="1556793"/>
            <a:ext cx="8352928" cy="1685077"/>
          </a:xfrm>
          <a:prstGeom prst="rect">
            <a:avLst/>
          </a:prstGeom>
          <a:noFill/>
        </p:spPr>
        <p:txBody>
          <a:bodyPr wrap="square" rtlCol="0">
            <a:spAutoFit/>
          </a:bodyPr>
          <a:lstStyle/>
          <a:p>
            <a:pPr algn="just"/>
            <a:r>
              <a:rPr lang="es-ES_tradnl" sz="2000" dirty="0" smtClean="0"/>
              <a:t>La </a:t>
            </a:r>
            <a:r>
              <a:rPr lang="es-ES_tradnl" sz="2000" dirty="0"/>
              <a:t>disposición de los tramos y de los pozos de revisión que conforman la red constituye uno de los parámetros básicos del </a:t>
            </a:r>
            <a:r>
              <a:rPr lang="es-ES_tradnl" sz="2000" dirty="0" smtClean="0"/>
              <a:t>diseño geométrico.</a:t>
            </a:r>
          </a:p>
          <a:p>
            <a:pPr algn="just"/>
            <a:endParaRPr lang="es-ES_tradnl" sz="2000" dirty="0"/>
          </a:p>
          <a:p>
            <a:pPr algn="just"/>
            <a:r>
              <a:rPr lang="es-EC" sz="2000" dirty="0"/>
              <a:t>Como parte del proceso de diseño de una red de alcantarillado y previo al cálculo hidráulico, se recomienda realizar las siguientes actividades</a:t>
            </a:r>
            <a:r>
              <a:rPr lang="es-EC" sz="2000" dirty="0" smtClean="0"/>
              <a:t>:</a:t>
            </a:r>
            <a:endParaRPr lang="es-EC" sz="2000" dirty="0"/>
          </a:p>
        </p:txBody>
      </p:sp>
      <p:sp>
        <p:nvSpPr>
          <p:cNvPr id="9" name="8 CuadroTexto"/>
          <p:cNvSpPr txBox="1"/>
          <p:nvPr/>
        </p:nvSpPr>
        <p:spPr>
          <a:xfrm>
            <a:off x="571161" y="3356993"/>
            <a:ext cx="8001681" cy="3416320"/>
          </a:xfrm>
          <a:prstGeom prst="rect">
            <a:avLst/>
          </a:prstGeom>
          <a:noFill/>
        </p:spPr>
        <p:txBody>
          <a:bodyPr wrap="square" rtlCol="0">
            <a:spAutoFit/>
          </a:bodyPr>
          <a:lstStyle/>
          <a:p>
            <a:pPr marL="457200" indent="-457200">
              <a:buFont typeface="Wingdings" pitchFamily="2" charset="2"/>
              <a:buChar char="ü"/>
            </a:pPr>
            <a:r>
              <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 Trazado de los ejes y medición de longitud</a:t>
            </a:r>
          </a:p>
          <a:p>
            <a:pPr algn="just"/>
            <a:endParaRPr lang="es-EC" sz="2000" dirty="0" smtClean="0"/>
          </a:p>
          <a:p>
            <a:pPr algn="just"/>
            <a:r>
              <a:rPr lang="es-EC" sz="2000" dirty="0" smtClean="0"/>
              <a:t>Se </a:t>
            </a:r>
            <a:r>
              <a:rPr lang="es-EC" sz="2000" dirty="0"/>
              <a:t>trazarán los ejes de los colectores por el centro de las calles, cuidando que se intercepten en un mismo </a:t>
            </a:r>
            <a:r>
              <a:rPr lang="es-EC" sz="2000" dirty="0" smtClean="0"/>
              <a:t>punto</a:t>
            </a:r>
            <a:endParaRPr lang="es-EC"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algn="just"/>
            <a:endPar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457200" lvl="2" indent="-457200">
              <a:buFont typeface="Wingdings" pitchFamily="2" charset="2"/>
              <a:buChar char="ü"/>
            </a:pPr>
            <a:r>
              <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Ubicación de los pozos de </a:t>
            </a:r>
            <a:r>
              <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revisión</a:t>
            </a:r>
          </a:p>
          <a:p>
            <a:pPr marL="0" lvl="2"/>
            <a:endPar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285750" lvl="0" indent="-285750">
              <a:buFont typeface="Arial" pitchFamily="34" charset="0"/>
              <a:buChar char="•"/>
            </a:pPr>
            <a:r>
              <a:rPr lang="es-EC" dirty="0"/>
              <a:t>Al inicio de tramos de cabecera de la red</a:t>
            </a:r>
          </a:p>
          <a:p>
            <a:pPr marL="285750" lvl="0" indent="-285750">
              <a:buFont typeface="Arial" pitchFamily="34" charset="0"/>
              <a:buChar char="•"/>
            </a:pPr>
            <a:r>
              <a:rPr lang="es-EC" dirty="0"/>
              <a:t>En todo cambio de </a:t>
            </a:r>
            <a:r>
              <a:rPr lang="es-EC" dirty="0" smtClean="0"/>
              <a:t>pendiente</a:t>
            </a:r>
          </a:p>
          <a:p>
            <a:pPr marL="0" lvl="2"/>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p:txBody>
      </p:sp>
    </p:spTree>
    <p:extLst>
      <p:ext uri="{BB962C8B-B14F-4D97-AF65-F5344CB8AC3E}">
        <p14:creationId xmlns:p14="http://schemas.microsoft.com/office/powerpoint/2010/main" val="424758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466646"/>
            <a:ext cx="5544616" cy="1323439"/>
          </a:xfrm>
          <a:prstGeom prst="rect">
            <a:avLst/>
          </a:prstGeom>
          <a:noFill/>
        </p:spPr>
        <p:txBody>
          <a:bodyPr wrap="square" rtlCol="0">
            <a:spAutoFit/>
          </a:bodyPr>
          <a:lstStyle/>
          <a:p>
            <a:pPr algn="ctr"/>
            <a:r>
              <a:rPr lang="es-EC"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rPr>
              <a:t>ASPECTOS FÍSICOS</a:t>
            </a:r>
          </a:p>
          <a:p>
            <a:pPr algn="ctr"/>
            <a:endParaRPr lang="es-EC"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ndParaRPr>
          </a:p>
        </p:txBody>
      </p:sp>
      <p:sp>
        <p:nvSpPr>
          <p:cNvPr id="2" name="1 CuadroTexto"/>
          <p:cNvSpPr txBox="1"/>
          <p:nvPr/>
        </p:nvSpPr>
        <p:spPr>
          <a:xfrm>
            <a:off x="467544" y="1484785"/>
            <a:ext cx="504056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UBICACIÓN GEOGRÁFICA</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6084168" y="2069560"/>
            <a:ext cx="2837827" cy="4247317"/>
          </a:xfrm>
          <a:prstGeom prst="rect">
            <a:avLst/>
          </a:prstGeom>
          <a:noFill/>
        </p:spPr>
        <p:txBody>
          <a:bodyPr wrap="square" rtlCol="0">
            <a:spAutoFit/>
          </a:bodyPr>
          <a:lstStyle/>
          <a:p>
            <a:pPr>
              <a:lnSpc>
                <a:spcPct val="150000"/>
              </a:lnSpc>
            </a:pPr>
            <a:r>
              <a:rPr lang="es-EC" sz="2000" b="1" dirty="0">
                <a:effectLst>
                  <a:outerShdw blurRad="38100" dist="38100" dir="2700000" algn="tl">
                    <a:srgbClr val="000000">
                      <a:alpha val="43137"/>
                    </a:srgbClr>
                  </a:outerShdw>
                </a:effectLst>
              </a:rPr>
              <a:t>P</a:t>
            </a:r>
            <a:r>
              <a:rPr lang="es-EC" sz="2000" b="1" dirty="0" smtClean="0">
                <a:effectLst>
                  <a:outerShdw blurRad="38100" dist="38100" dir="2700000" algn="tl">
                    <a:srgbClr val="000000">
                      <a:alpha val="43137"/>
                    </a:srgbClr>
                  </a:outerShdw>
                </a:effectLst>
              </a:rPr>
              <a:t>arroquia </a:t>
            </a:r>
            <a:r>
              <a:rPr lang="en-US" sz="2000" b="1" dirty="0" smtClean="0">
                <a:effectLst>
                  <a:outerShdw blurRad="38100" dist="38100" dir="2700000" algn="tl">
                    <a:srgbClr val="000000">
                      <a:alpha val="43137"/>
                    </a:srgbClr>
                  </a:outerShdw>
                </a:effectLst>
              </a:rPr>
              <a:t>:  </a:t>
            </a:r>
            <a:r>
              <a:rPr lang="es-EC" sz="2000" dirty="0" smtClean="0"/>
              <a:t>Ascázubi </a:t>
            </a:r>
            <a:r>
              <a:rPr lang="es-EC" sz="2000" b="1" dirty="0" smtClean="0">
                <a:effectLst>
                  <a:outerShdw blurRad="38100" dist="38100" dir="2700000" algn="tl">
                    <a:srgbClr val="000000">
                      <a:alpha val="43137"/>
                    </a:srgbClr>
                  </a:outerShdw>
                </a:effectLst>
              </a:rPr>
              <a:t>Cantón : </a:t>
            </a:r>
            <a:r>
              <a:rPr lang="es-EC" sz="2000" dirty="0" smtClean="0"/>
              <a:t>Cayambe</a:t>
            </a:r>
          </a:p>
          <a:p>
            <a:pPr>
              <a:lnSpc>
                <a:spcPct val="150000"/>
              </a:lnSpc>
            </a:pPr>
            <a:r>
              <a:rPr lang="es-EC" sz="2000" b="1" dirty="0" smtClean="0">
                <a:effectLst>
                  <a:outerShdw blurRad="38100" dist="38100" dir="2700000" algn="tl">
                    <a:srgbClr val="000000">
                      <a:alpha val="43137"/>
                    </a:srgbClr>
                  </a:outerShdw>
                </a:effectLst>
              </a:rPr>
              <a:t>Provincia: </a:t>
            </a:r>
            <a:r>
              <a:rPr lang="es-EC" sz="2000" dirty="0" smtClean="0"/>
              <a:t>Pichincha.</a:t>
            </a:r>
          </a:p>
          <a:p>
            <a:pPr algn="just">
              <a:lnSpc>
                <a:spcPct val="150000"/>
              </a:lnSpc>
            </a:pPr>
            <a:endParaRPr lang="es-EC" sz="2000" dirty="0" smtClean="0"/>
          </a:p>
          <a:p>
            <a:pPr algn="just">
              <a:lnSpc>
                <a:spcPct val="150000"/>
              </a:lnSpc>
            </a:pPr>
            <a:r>
              <a:rPr lang="es-EC" sz="2000" dirty="0" smtClean="0"/>
              <a:t>Está </a:t>
            </a:r>
            <a:r>
              <a:rPr lang="es-EC" sz="2000" dirty="0"/>
              <a:t>ubicada a</a:t>
            </a:r>
            <a:r>
              <a:rPr lang="es-EC" sz="2000" dirty="0" smtClean="0"/>
              <a:t> </a:t>
            </a:r>
            <a:r>
              <a:rPr lang="es-EC" sz="2000" dirty="0"/>
              <a:t>31 Km al sur de la ciudad de Cayambe y 50 Km al nororiente de la ciudad de Quito</a:t>
            </a:r>
          </a:p>
        </p:txBody>
      </p:sp>
      <p:pic>
        <p:nvPicPr>
          <p:cNvPr id="8" name="2 Imagen" descr="Mapa Cayambe.png"/>
          <p:cNvPicPr/>
          <p:nvPr/>
        </p:nvPicPr>
        <p:blipFill>
          <a:blip r:embed="rId2" cstate="print"/>
          <a:srcRect t="5690" b="2245"/>
          <a:stretch>
            <a:fillRect/>
          </a:stretch>
        </p:blipFill>
        <p:spPr>
          <a:xfrm>
            <a:off x="467544" y="2078707"/>
            <a:ext cx="5616624" cy="4154984"/>
          </a:xfrm>
          <a:prstGeom prst="rect">
            <a:avLst/>
          </a:prstGeom>
          <a:ln>
            <a:solidFill>
              <a:schemeClr val="tx1"/>
            </a:solidFill>
          </a:ln>
        </p:spPr>
      </p:pic>
    </p:spTree>
    <p:extLst>
      <p:ext uri="{BB962C8B-B14F-4D97-AF65-F5344CB8AC3E}">
        <p14:creationId xmlns:p14="http://schemas.microsoft.com/office/powerpoint/2010/main" val="799343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p>
          <a:p>
            <a:r>
              <a:rPr lang="es-EC" dirty="0"/>
              <a:t>Las pendientes de las tuberías deben seleccionarse de manera que se adapten a la topografía de las calles y que no generen velocidades que estén fuera de los límites mencionados anteriormente.</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Rectángulo"/>
          <p:cNvSpPr/>
          <p:nvPr/>
        </p:nvSpPr>
        <p:spPr>
          <a:xfrm>
            <a:off x="611560" y="692696"/>
            <a:ext cx="7920880" cy="6518708"/>
          </a:xfrm>
          <a:prstGeom prst="rect">
            <a:avLst/>
          </a:prstGeom>
        </p:spPr>
        <p:txBody>
          <a:bodyPr wrap="square">
            <a:spAutoFit/>
          </a:bodyPr>
          <a:lstStyle/>
          <a:p>
            <a:pPr marL="285750" lvl="0" indent="-285750">
              <a:lnSpc>
                <a:spcPct val="120000"/>
              </a:lnSpc>
              <a:buFont typeface="Arial" pitchFamily="34" charset="0"/>
              <a:buChar char="•"/>
            </a:pPr>
            <a:r>
              <a:rPr lang="es-EC" dirty="0"/>
              <a:t>Si existe cambio de dirección</a:t>
            </a:r>
          </a:p>
          <a:p>
            <a:pPr marL="285750" lvl="0" indent="-285750">
              <a:lnSpc>
                <a:spcPct val="120000"/>
              </a:lnSpc>
              <a:buFont typeface="Arial" pitchFamily="34" charset="0"/>
              <a:buChar char="•"/>
            </a:pPr>
            <a:r>
              <a:rPr lang="es-EC" dirty="0"/>
              <a:t>Si hay cambio de sección en los conductos</a:t>
            </a:r>
          </a:p>
          <a:p>
            <a:pPr marL="285750" lvl="0" indent="-285750">
              <a:lnSpc>
                <a:spcPct val="120000"/>
              </a:lnSpc>
              <a:buFont typeface="Arial" pitchFamily="34" charset="0"/>
              <a:buChar char="•"/>
            </a:pPr>
            <a:r>
              <a:rPr lang="es-EC" dirty="0"/>
              <a:t>En  intersecciones  de  calles  o  si  se  define  en  el  proyecto  la necesidad de apertura de nuevas calles</a:t>
            </a:r>
          </a:p>
          <a:p>
            <a:pPr>
              <a:lnSpc>
                <a:spcPct val="120000"/>
              </a:lnSpc>
            </a:pPr>
            <a:r>
              <a:rPr lang="es-EC" dirty="0"/>
              <a:t> </a:t>
            </a:r>
          </a:p>
          <a:p>
            <a:pPr>
              <a:lnSpc>
                <a:spcPct val="120000"/>
              </a:lnSpc>
            </a:pPr>
            <a:r>
              <a:rPr lang="es-EC" dirty="0"/>
              <a:t>La máxima distancia entre pozos será de 100 m para cualquier clase de tubería. </a:t>
            </a:r>
            <a:endParaRPr lang="es-EC"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457200" lvl="2" indent="-457200">
              <a:buFont typeface="Wingdings" pitchFamily="2" charset="2"/>
              <a:buChar char="ü"/>
            </a:pPr>
            <a:r>
              <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Áreas </a:t>
            </a:r>
            <a:r>
              <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tributarias</a:t>
            </a:r>
          </a:p>
          <a:p>
            <a:pPr marL="457200" lvl="2" indent="-457200">
              <a:buFont typeface="Wingdings" pitchFamily="2" charset="2"/>
              <a:buChar char="ü"/>
            </a:pPr>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p:txBody>
      </p:sp>
      <p:pic>
        <p:nvPicPr>
          <p:cNvPr id="9" name="8 Imagen"/>
          <p:cNvPicPr/>
          <p:nvPr/>
        </p:nvPicPr>
        <p:blipFill>
          <a:blip r:embed="rId3" cstate="print"/>
          <a:srcRect l="23218" t="13814" r="32383" b="20721"/>
          <a:stretch>
            <a:fillRect/>
          </a:stretch>
        </p:blipFill>
        <p:spPr bwMode="auto">
          <a:xfrm>
            <a:off x="2064909" y="3899659"/>
            <a:ext cx="1911351" cy="1911350"/>
          </a:xfrm>
          <a:prstGeom prst="rect">
            <a:avLst/>
          </a:prstGeom>
          <a:noFill/>
          <a:ln w="9525">
            <a:noFill/>
            <a:miter lim="800000"/>
            <a:headEnd/>
            <a:tailEnd/>
          </a:ln>
        </p:spPr>
      </p:pic>
      <p:pic>
        <p:nvPicPr>
          <p:cNvPr id="11" name="10 Imagen"/>
          <p:cNvPicPr/>
          <p:nvPr/>
        </p:nvPicPr>
        <p:blipFill>
          <a:blip r:embed="rId4" cstate="print"/>
          <a:srcRect l="6721" t="21321" r="39308" b="35436"/>
          <a:stretch>
            <a:fillRect/>
          </a:stretch>
        </p:blipFill>
        <p:spPr bwMode="auto">
          <a:xfrm>
            <a:off x="4102102" y="3830445"/>
            <a:ext cx="3645535" cy="1980565"/>
          </a:xfrm>
          <a:prstGeom prst="rect">
            <a:avLst/>
          </a:prstGeom>
          <a:noFill/>
          <a:ln w="9525">
            <a:noFill/>
            <a:miter lim="800000"/>
            <a:headEnd/>
            <a:tailEnd/>
          </a:ln>
        </p:spPr>
      </p:pic>
    </p:spTree>
    <p:extLst>
      <p:ext uri="{BB962C8B-B14F-4D97-AF65-F5344CB8AC3E}">
        <p14:creationId xmlns:p14="http://schemas.microsoft.com/office/powerpoint/2010/main" val="995021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p>
          <a:p>
            <a:r>
              <a:rPr lang="es-EC" dirty="0"/>
              <a:t>Las pendientes de las tuberías deben seleccionarse de manera que se adapten a la topografía de las calles y que no generen velocidades que estén fuera de los límites mencionados anteriormente.</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Rectángulo"/>
          <p:cNvSpPr/>
          <p:nvPr/>
        </p:nvSpPr>
        <p:spPr>
          <a:xfrm>
            <a:off x="611560" y="692697"/>
            <a:ext cx="7920880" cy="4154984"/>
          </a:xfrm>
          <a:prstGeom prst="rect">
            <a:avLst/>
          </a:prstGeom>
        </p:spPr>
        <p:txBody>
          <a:bodyPr wrap="square">
            <a:spAutoFit/>
          </a:bodyPr>
          <a:lstStyle/>
          <a:p>
            <a:pPr marL="342900" indent="-342900">
              <a:buFont typeface="Wingdings" pitchFamily="2" charset="2"/>
              <a:buChar char="ü"/>
            </a:pPr>
            <a:r>
              <a:rPr lang="es-E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Numeración </a:t>
            </a:r>
            <a:r>
              <a:rPr lang="es-E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de pozos de revisión</a:t>
            </a:r>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lvl="2"/>
            <a:r>
              <a:rPr lang="es-E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 </a:t>
            </a:r>
            <a:endParaRPr lang="es-EC"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algn="just">
              <a:lnSpc>
                <a:spcPct val="120000"/>
              </a:lnSpc>
            </a:pPr>
            <a:r>
              <a:rPr lang="es-EC" sz="2000" dirty="0"/>
              <a:t>Los pozos de revisión serán numeradas en el sentido de flujo. La numeración se inicia con el colector  principal en el sentido de flujo desde el punto de cota más elevada hasta la cota más </a:t>
            </a:r>
            <a:r>
              <a:rPr lang="es-EC" sz="2000" dirty="0" smtClean="0"/>
              <a:t>baja</a:t>
            </a:r>
            <a:endParaRPr lang="es-EC"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endPar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342900" lvl="2" indent="-342900">
              <a:buFont typeface="Wingdings" pitchFamily="2" charset="2"/>
              <a:buChar char="ü"/>
            </a:pPr>
            <a:r>
              <a:rPr lang="es-E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Cotas </a:t>
            </a:r>
            <a:r>
              <a:rPr lang="es-E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de pozos de </a:t>
            </a:r>
            <a:r>
              <a:rPr lang="es-E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rPr>
              <a:t>revisión</a:t>
            </a:r>
          </a:p>
          <a:p>
            <a:pPr marL="342900" lvl="2" indent="-342900">
              <a:buFont typeface="Wingdings" pitchFamily="2" charset="2"/>
              <a:buChar char="ü"/>
            </a:pPr>
            <a:endParaRPr lang="es-E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marL="0" lvl="2">
              <a:lnSpc>
                <a:spcPct val="120000"/>
              </a:lnSpc>
            </a:pPr>
            <a:r>
              <a:rPr lang="es-EC" sz="2000" dirty="0"/>
              <a:t>Según la topografía de la zona del proyecto y con apoyo de las curvas de nivel, se determinarán las cotas de cada uno de los pozos de revisión.</a:t>
            </a:r>
          </a:p>
          <a:p>
            <a:pPr marL="0" lvl="2">
              <a:lnSpc>
                <a:spcPct val="120000"/>
              </a:lnSpc>
            </a:pPr>
            <a:endParaRPr lang="es-EC"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p:txBody>
      </p:sp>
    </p:spTree>
    <p:extLst>
      <p:ext uri="{BB962C8B-B14F-4D97-AF65-F5344CB8AC3E}">
        <p14:creationId xmlns:p14="http://schemas.microsoft.com/office/powerpoint/2010/main" val="620383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p>
          <a:p>
            <a:r>
              <a:rPr lang="es-EC" dirty="0"/>
              <a:t>Las pendientes de las tuberías deben seleccionarse de manera que se adapten a la topografía de las calles y que no generen velocidades que estén fuera de los límites mencionados anteriormente.</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Rectángulo"/>
          <p:cNvSpPr/>
          <p:nvPr/>
        </p:nvSpPr>
        <p:spPr>
          <a:xfrm>
            <a:off x="611560" y="2125591"/>
            <a:ext cx="7920880" cy="4232569"/>
          </a:xfrm>
          <a:prstGeom prst="rect">
            <a:avLst/>
          </a:prstGeom>
        </p:spPr>
        <p:txBody>
          <a:bodyPr wrap="square">
            <a:spAutoFit/>
          </a:bodyPr>
          <a:lstStyle/>
          <a:p>
            <a:pPr>
              <a:lnSpc>
                <a:spcPct val="114000"/>
              </a:lnSpc>
            </a:pPr>
            <a:r>
              <a:rPr lang="es-ES_tradnl" sz="2000" dirty="0" smtClean="0"/>
              <a:t>Para este proyecto </a:t>
            </a:r>
            <a:r>
              <a:rPr lang="es-ES_tradnl" sz="2000" dirty="0"/>
              <a:t>se ha decidido usar tuberías de PVC  o Polietileno, por lo tanto asumiremos un valor de n = 0,010</a:t>
            </a:r>
            <a:r>
              <a:rPr lang="es-ES_tradnl" sz="2000" dirty="0" smtClean="0"/>
              <a:t>.</a:t>
            </a:r>
            <a:endParaRPr lang="es-EC"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erlin Sans FB Demi" pitchFamily="34" charset="0"/>
            </a:endParaRPr>
          </a:p>
          <a:p>
            <a:pPr>
              <a:lnSpc>
                <a:spcPct val="114000"/>
              </a:lnSpc>
            </a:pPr>
            <a:r>
              <a:rPr lang="es-ES_tradnl" dirty="0"/>
              <a:t>Utilizaremos </a:t>
            </a:r>
            <a:r>
              <a:rPr lang="es-EC" dirty="0"/>
              <a:t>tubería de PVC por las ventajas que detallamos a continuación</a:t>
            </a:r>
            <a:r>
              <a:rPr lang="es-EC" dirty="0" smtClean="0"/>
              <a:t>:</a:t>
            </a:r>
          </a:p>
          <a:p>
            <a:pPr>
              <a:lnSpc>
                <a:spcPct val="114000"/>
              </a:lnSpc>
            </a:pPr>
            <a:endParaRPr lang="es-EC" dirty="0"/>
          </a:p>
          <a:p>
            <a:pPr marL="742950" lvl="1" indent="-285750">
              <a:lnSpc>
                <a:spcPct val="114000"/>
              </a:lnSpc>
              <a:buFont typeface="Wingdings" pitchFamily="2" charset="2"/>
              <a:buChar char="ü"/>
            </a:pPr>
            <a:r>
              <a:rPr lang="es-EC" sz="2000" dirty="0" smtClean="0"/>
              <a:t>Máxima </a:t>
            </a:r>
            <a:r>
              <a:rPr lang="es-EC" sz="2000" dirty="0"/>
              <a:t>resistencia a la acción corrosiva del ácido sulfhídrico y a los gases de alcantarilla.</a:t>
            </a:r>
          </a:p>
          <a:p>
            <a:pPr marL="742950" lvl="1" indent="-285750">
              <a:lnSpc>
                <a:spcPct val="114000"/>
              </a:lnSpc>
              <a:buFont typeface="Wingdings" pitchFamily="2" charset="2"/>
              <a:buChar char="ü"/>
            </a:pPr>
            <a:r>
              <a:rPr lang="es-EC" sz="2000" dirty="0"/>
              <a:t>Buen comportamiento contra la abrasión.</a:t>
            </a:r>
          </a:p>
          <a:p>
            <a:pPr marL="742950" lvl="1" indent="-285750">
              <a:lnSpc>
                <a:spcPct val="114000"/>
              </a:lnSpc>
              <a:buFont typeface="Wingdings" pitchFamily="2" charset="2"/>
              <a:buChar char="ü"/>
            </a:pPr>
            <a:r>
              <a:rPr lang="es-EC" sz="2000" dirty="0"/>
              <a:t>Movilización más rápida y segura.</a:t>
            </a:r>
          </a:p>
          <a:p>
            <a:pPr marL="742950" lvl="1" indent="-285750">
              <a:lnSpc>
                <a:spcPct val="114000"/>
              </a:lnSpc>
              <a:buFont typeface="Wingdings" pitchFamily="2" charset="2"/>
              <a:buChar char="ü"/>
            </a:pPr>
            <a:r>
              <a:rPr lang="es-EC" sz="2000" dirty="0"/>
              <a:t>Mínimo desperdicio por roturas durante el transporte, manipulación en obra e instalación.</a:t>
            </a:r>
          </a:p>
          <a:p>
            <a:pPr marL="742950" lvl="1" indent="-285750">
              <a:lnSpc>
                <a:spcPct val="114000"/>
              </a:lnSpc>
              <a:buFont typeface="Wingdings" pitchFamily="2" charset="2"/>
              <a:buChar char="ü"/>
            </a:pPr>
            <a:r>
              <a:rPr lang="es-EC" sz="2000" dirty="0"/>
              <a:t>Mayor rendimiento en la instalación.  No requiere equipo pesado.</a:t>
            </a:r>
          </a:p>
          <a:p>
            <a:pPr marL="742950" lvl="1" indent="-285750">
              <a:lnSpc>
                <a:spcPct val="114000"/>
              </a:lnSpc>
              <a:buFont typeface="Wingdings" pitchFamily="2" charset="2"/>
              <a:buChar char="ü"/>
            </a:pPr>
            <a:r>
              <a:rPr lang="es-EC" sz="2000" dirty="0"/>
              <a:t>De fácil limpieza y mínimo </a:t>
            </a:r>
            <a:r>
              <a:rPr lang="es-EC" sz="2000" dirty="0" smtClean="0"/>
              <a:t>mantenimiento</a:t>
            </a:r>
            <a:endParaRPr lang="es-EC" sz="2000" dirty="0"/>
          </a:p>
        </p:txBody>
      </p:sp>
      <p:sp>
        <p:nvSpPr>
          <p:cNvPr id="5" name="4 CuadroTexto"/>
          <p:cNvSpPr txBox="1"/>
          <p:nvPr/>
        </p:nvSpPr>
        <p:spPr>
          <a:xfrm>
            <a:off x="452736" y="633224"/>
            <a:ext cx="83529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ESPECIFICACIONES CONSTRUCTIVAS</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CuadroTexto"/>
          <p:cNvSpPr txBox="1"/>
          <p:nvPr/>
        </p:nvSpPr>
        <p:spPr>
          <a:xfrm>
            <a:off x="611561" y="1465620"/>
            <a:ext cx="8001681" cy="523220"/>
          </a:xfrm>
          <a:prstGeom prst="rect">
            <a:avLst/>
          </a:prstGeom>
          <a:noFill/>
        </p:spPr>
        <p:txBody>
          <a:bodyPr wrap="square" rtlCol="0">
            <a:spAutoFit/>
          </a:bodyPr>
          <a:lstStyle/>
          <a:p>
            <a:pPr marL="285750" indent="-285750">
              <a:buFont typeface="Arial" pitchFamily="34" charset="0"/>
              <a:buChar cha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Coeficiente de Manning</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Tree>
    <p:extLst>
      <p:ext uri="{BB962C8B-B14F-4D97-AF65-F5344CB8AC3E}">
        <p14:creationId xmlns:p14="http://schemas.microsoft.com/office/powerpoint/2010/main" val="2583420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 </a:t>
            </a:r>
          </a:p>
          <a:p>
            <a:r>
              <a:rPr lang="es-EC" dirty="0" smtClean="0"/>
              <a:t>Las pendientes de las tuberías deben seleccionarse de manera que se adapten a la topografía de las calles y que no generen velocidades que estén fuera de los límites mencionados anteriormente.</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611561" y="620688"/>
            <a:ext cx="8001681" cy="523220"/>
          </a:xfrm>
          <a:prstGeom prst="rect">
            <a:avLst/>
          </a:prstGeom>
          <a:noFill/>
        </p:spPr>
        <p:txBody>
          <a:bodyPr wrap="square" rtlCol="0">
            <a:spAutoFit/>
          </a:bodyPr>
          <a:lstStyle/>
          <a:p>
            <a:pPr marL="285750" indent="-285750">
              <a:buFont typeface="Arial" pitchFamily="34" charset="0"/>
              <a:buChar char="•"/>
            </a:pP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Profundidad y ubicación</a:t>
            </a:r>
          </a:p>
        </p:txBody>
      </p:sp>
      <p:pic>
        <p:nvPicPr>
          <p:cNvPr id="8" name="Picture 8"/>
          <p:cNvPicPr/>
          <p:nvPr/>
        </p:nvPicPr>
        <p:blipFill>
          <a:blip r:embed="rId3" cstate="print"/>
          <a:srcRect l="39307" t="19748" r="30754" b="14343"/>
          <a:stretch>
            <a:fillRect/>
          </a:stretch>
        </p:blipFill>
        <p:spPr bwMode="auto">
          <a:xfrm>
            <a:off x="179513" y="980728"/>
            <a:ext cx="4096385" cy="4370070"/>
          </a:xfrm>
          <a:prstGeom prst="rect">
            <a:avLst/>
          </a:prstGeom>
          <a:noFill/>
          <a:ln w="9525">
            <a:noFill/>
            <a:miter lim="800000"/>
            <a:headEnd/>
            <a:tailEnd/>
          </a:ln>
        </p:spPr>
      </p:pic>
      <p:sp>
        <p:nvSpPr>
          <p:cNvPr id="5" name="4 Rectángulo"/>
          <p:cNvSpPr/>
          <p:nvPr/>
        </p:nvSpPr>
        <p:spPr>
          <a:xfrm>
            <a:off x="4612400" y="5350799"/>
            <a:ext cx="4171560" cy="1015663"/>
          </a:xfrm>
          <a:prstGeom prst="rect">
            <a:avLst/>
          </a:prstGeom>
        </p:spPr>
        <p:txBody>
          <a:bodyPr wrap="square">
            <a:spAutoFit/>
          </a:bodyPr>
          <a:lstStyle/>
          <a:p>
            <a:pPr algn="just"/>
            <a:r>
              <a:rPr lang="es-EC" sz="2000" dirty="0"/>
              <a:t>L</a:t>
            </a:r>
            <a:r>
              <a:rPr lang="es-EC" sz="2000" dirty="0" smtClean="0"/>
              <a:t>a </a:t>
            </a:r>
            <a:r>
              <a:rPr lang="es-EC" sz="2000" dirty="0"/>
              <a:t>altura mínima entre el </a:t>
            </a:r>
            <a:r>
              <a:rPr lang="es-EC" sz="2000" dirty="0" err="1"/>
              <a:t>invert</a:t>
            </a:r>
            <a:r>
              <a:rPr lang="es-EC" sz="2000" dirty="0"/>
              <a:t> de la tubería de entrada y el </a:t>
            </a:r>
            <a:r>
              <a:rPr lang="es-EC" sz="2000" dirty="0" err="1"/>
              <a:t>invert</a:t>
            </a:r>
            <a:r>
              <a:rPr lang="es-EC" sz="2000" dirty="0"/>
              <a:t> de la tubería salida del pozo debe </a:t>
            </a:r>
            <a:r>
              <a:rPr lang="es-EC" sz="2000" dirty="0" smtClean="0"/>
              <a:t>ser  </a:t>
            </a:r>
            <a:r>
              <a:rPr lang="es-EC" sz="2000" dirty="0"/>
              <a:t>5 </a:t>
            </a:r>
            <a:r>
              <a:rPr lang="es-EC" sz="2000" dirty="0" smtClean="0"/>
              <a:t>cm.</a:t>
            </a:r>
            <a:endParaRPr lang="es-EC" sz="2000" dirty="0"/>
          </a:p>
        </p:txBody>
      </p:sp>
      <p:sp>
        <p:nvSpPr>
          <p:cNvPr id="9" name="8 Rectángulo"/>
          <p:cNvSpPr/>
          <p:nvPr/>
        </p:nvSpPr>
        <p:spPr>
          <a:xfrm>
            <a:off x="611560" y="5057890"/>
            <a:ext cx="3711928" cy="1323439"/>
          </a:xfrm>
          <a:prstGeom prst="rect">
            <a:avLst/>
          </a:prstGeom>
        </p:spPr>
        <p:txBody>
          <a:bodyPr wrap="square">
            <a:spAutoFit/>
          </a:bodyPr>
          <a:lstStyle/>
          <a:p>
            <a:pPr algn="just"/>
            <a:endParaRPr lang="es-EC" sz="2000" dirty="0"/>
          </a:p>
          <a:p>
            <a:pPr algn="just"/>
            <a:r>
              <a:rPr lang="es-EC" sz="2000" dirty="0"/>
              <a:t>La profundidad de la red de alcantarillado </a:t>
            </a:r>
            <a:r>
              <a:rPr lang="es-EC" sz="2000" dirty="0" smtClean="0"/>
              <a:t>Se </a:t>
            </a:r>
            <a:r>
              <a:rPr lang="es-EC" sz="2000" dirty="0"/>
              <a:t>recomienda sea mínima 1.20  y máxima 5.00 m</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pic>
        <p:nvPicPr>
          <p:cNvPr id="10" name="Picture 12"/>
          <p:cNvPicPr/>
          <p:nvPr/>
        </p:nvPicPr>
        <p:blipFill>
          <a:blip r:embed="rId4" cstate="print"/>
          <a:srcRect l="38182" t="22542" r="20664" b="24391"/>
          <a:stretch>
            <a:fillRect/>
          </a:stretch>
        </p:blipFill>
        <p:spPr bwMode="auto">
          <a:xfrm>
            <a:off x="3572682" y="1295634"/>
            <a:ext cx="5731311" cy="3645535"/>
          </a:xfrm>
          <a:prstGeom prst="rect">
            <a:avLst/>
          </a:prstGeom>
          <a:noFill/>
          <a:ln w="9525">
            <a:noFill/>
            <a:miter lim="800000"/>
            <a:headEnd/>
            <a:tailEnd/>
          </a:ln>
        </p:spPr>
      </p:pic>
    </p:spTree>
    <p:extLst>
      <p:ext uri="{BB962C8B-B14F-4D97-AF65-F5344CB8AC3E}">
        <p14:creationId xmlns:p14="http://schemas.microsoft.com/office/powerpoint/2010/main" val="193816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p>
          <a:p>
            <a:r>
              <a:rPr lang="es-EC" dirty="0"/>
              <a:t>Las pendientes de las tuberías deben seleccionarse de manera que se adapten a la topografía de las calles y que no generen velocidades que estén fuera de los límites mencionados anteriormente.</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Rectángulo"/>
          <p:cNvSpPr/>
          <p:nvPr/>
        </p:nvSpPr>
        <p:spPr>
          <a:xfrm>
            <a:off x="611560" y="1340769"/>
            <a:ext cx="7920880" cy="1938992"/>
          </a:xfrm>
          <a:prstGeom prst="rect">
            <a:avLst/>
          </a:prstGeom>
        </p:spPr>
        <p:txBody>
          <a:bodyPr wrap="square">
            <a:spAutoFit/>
          </a:bodyPr>
          <a:lstStyle/>
          <a:p>
            <a:pPr algn="just"/>
            <a:r>
              <a:rPr lang="es-EC" sz="2000" dirty="0"/>
              <a:t>El diámetro mínimo que debe usarse en sistemas de alcantarillado es  </a:t>
            </a:r>
            <a:r>
              <a:rPr lang="es-EC" sz="2000" dirty="0" smtClean="0"/>
              <a:t>200mm. Por </a:t>
            </a:r>
            <a:r>
              <a:rPr lang="es-EC" sz="2000" dirty="0"/>
              <a:t>ningún  motivo se podrá colocar tubería de un diámetro menor aunque hidráulicamente funcione correctamente</a:t>
            </a:r>
            <a:r>
              <a:rPr lang="es-EC" sz="2000" dirty="0" smtClean="0"/>
              <a:t>.</a:t>
            </a:r>
          </a:p>
          <a:p>
            <a:pPr algn="just"/>
            <a:endParaRPr lang="es-EC" sz="2000" dirty="0"/>
          </a:p>
          <a:p>
            <a:pPr algn="just"/>
            <a:r>
              <a:rPr lang="es-EC" sz="2000" dirty="0"/>
              <a:t>En el diseño del sistema de alcantarillado se deben adoptar diámetros de tubería que existen en los mercados del país. </a:t>
            </a:r>
          </a:p>
        </p:txBody>
      </p:sp>
      <p:sp>
        <p:nvSpPr>
          <p:cNvPr id="6" name="5 CuadroTexto"/>
          <p:cNvSpPr txBox="1"/>
          <p:nvPr/>
        </p:nvSpPr>
        <p:spPr>
          <a:xfrm>
            <a:off x="611561" y="620688"/>
            <a:ext cx="8001681" cy="523220"/>
          </a:xfrm>
          <a:prstGeom prst="rect">
            <a:avLst/>
          </a:prstGeom>
          <a:noFill/>
        </p:spPr>
        <p:txBody>
          <a:bodyPr wrap="square" rtlCol="0">
            <a:spAutoFit/>
          </a:bodyPr>
          <a:lstStyle/>
          <a:p>
            <a:pPr marL="285750" indent="-285750">
              <a:buFont typeface="Arial" pitchFamily="34" charset="0"/>
              <a:buChar char="•"/>
            </a:pP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Diámetro y secciones de la tubería</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702976482"/>
              </p:ext>
            </p:extLst>
          </p:nvPr>
        </p:nvGraphicFramePr>
        <p:xfrm>
          <a:off x="611560" y="3429000"/>
          <a:ext cx="8208912" cy="3095630"/>
        </p:xfrm>
        <a:graphic>
          <a:graphicData uri="http://schemas.openxmlformats.org/drawingml/2006/table">
            <a:tbl>
              <a:tblPr firstRow="1" firstCol="1" bandRow="1">
                <a:tableStyleId>{8799B23B-EC83-4686-B30A-512413B5E67A}</a:tableStyleId>
              </a:tblPr>
              <a:tblGrid>
                <a:gridCol w="2607711"/>
                <a:gridCol w="1214301"/>
                <a:gridCol w="1586300"/>
                <a:gridCol w="1400300"/>
                <a:gridCol w="1400300"/>
              </a:tblGrid>
              <a:tr h="602620">
                <a:tc rowSpan="2">
                  <a:txBody>
                    <a:bodyPr/>
                    <a:lstStyle/>
                    <a:p>
                      <a:pPr algn="ctr">
                        <a:lnSpc>
                          <a:spcPct val="150000"/>
                        </a:lnSpc>
                        <a:spcAft>
                          <a:spcPts val="0"/>
                        </a:spcAft>
                      </a:pPr>
                      <a:r>
                        <a:rPr lang="es-EC" sz="2000" dirty="0">
                          <a:effectLst/>
                        </a:rPr>
                        <a:t>DIAMETRO NOMINAL </a:t>
                      </a:r>
                      <a:r>
                        <a:rPr lang="en-US" sz="2000" dirty="0">
                          <a:effectLst/>
                        </a:rPr>
                        <a:t>(mm)</a:t>
                      </a:r>
                      <a:endParaRPr lang="es-EC" sz="2000" dirty="0">
                        <a:effectLst/>
                        <a:latin typeface="Arial"/>
                        <a:ea typeface="Arial"/>
                        <a:cs typeface="Times New Roman"/>
                      </a:endParaRPr>
                    </a:p>
                  </a:txBody>
                  <a:tcPr marL="73025" marR="73025" marT="18415" marB="18415" anchor="ctr"/>
                </a:tc>
                <a:tc rowSpan="2">
                  <a:txBody>
                    <a:bodyPr/>
                    <a:lstStyle/>
                    <a:p>
                      <a:pPr algn="ctr">
                        <a:lnSpc>
                          <a:spcPct val="150000"/>
                        </a:lnSpc>
                        <a:spcAft>
                          <a:spcPts val="0"/>
                        </a:spcAft>
                      </a:pPr>
                      <a:r>
                        <a:rPr lang="es-EC" sz="2000">
                          <a:effectLst/>
                        </a:rPr>
                        <a:t>UNIDAD</a:t>
                      </a:r>
                      <a:endParaRPr lang="es-EC" sz="2000">
                        <a:effectLst/>
                        <a:latin typeface="Arial"/>
                        <a:ea typeface="Arial"/>
                        <a:cs typeface="Times New Roman"/>
                      </a:endParaRPr>
                    </a:p>
                  </a:txBody>
                  <a:tcPr marL="73025" marR="73025" marT="18415" marB="18415" anchor="ctr"/>
                </a:tc>
                <a:tc rowSpan="2">
                  <a:txBody>
                    <a:bodyPr/>
                    <a:lstStyle/>
                    <a:p>
                      <a:pPr algn="ctr">
                        <a:lnSpc>
                          <a:spcPct val="150000"/>
                        </a:lnSpc>
                        <a:spcAft>
                          <a:spcPts val="0"/>
                        </a:spcAft>
                      </a:pPr>
                      <a:r>
                        <a:rPr lang="es-EC" sz="2000">
                          <a:effectLst/>
                        </a:rPr>
                        <a:t>φ  interior (mm)</a:t>
                      </a:r>
                      <a:endParaRPr lang="es-EC" sz="2000">
                        <a:effectLst/>
                        <a:latin typeface="Arial"/>
                        <a:ea typeface="Arial"/>
                        <a:cs typeface="Times New Roman"/>
                      </a:endParaRPr>
                    </a:p>
                  </a:txBody>
                  <a:tcPr marL="73025" marR="73025" marT="18415" marB="18415" anchor="ctr"/>
                </a:tc>
                <a:tc gridSpan="2">
                  <a:txBody>
                    <a:bodyPr/>
                    <a:lstStyle/>
                    <a:p>
                      <a:pPr algn="ctr">
                        <a:lnSpc>
                          <a:spcPct val="150000"/>
                        </a:lnSpc>
                        <a:spcAft>
                          <a:spcPts val="0"/>
                        </a:spcAft>
                      </a:pPr>
                      <a:r>
                        <a:rPr lang="es-EC" sz="2000" dirty="0">
                          <a:effectLst/>
                        </a:rPr>
                        <a:t>ANCHO DE LA ZANJA </a:t>
                      </a:r>
                      <a:r>
                        <a:rPr lang="es-EC" sz="2000" dirty="0" smtClean="0">
                          <a:effectLst/>
                        </a:rPr>
                        <a:t>(m</a:t>
                      </a:r>
                      <a:r>
                        <a:rPr lang="es-EC" sz="2000" dirty="0">
                          <a:effectLst/>
                        </a:rPr>
                        <a:t>)</a:t>
                      </a:r>
                      <a:endParaRPr lang="es-EC" sz="2000" dirty="0">
                        <a:effectLst/>
                        <a:latin typeface="Arial"/>
                        <a:ea typeface="Arial"/>
                        <a:cs typeface="Times New Roman"/>
                      </a:endParaRPr>
                    </a:p>
                  </a:txBody>
                  <a:tcPr marL="73025" marR="73025" marT="18415" marB="18415" anchor="ctr"/>
                </a:tc>
                <a:tc hMerge="1">
                  <a:txBody>
                    <a:bodyPr/>
                    <a:lstStyle/>
                    <a:p>
                      <a:endParaRPr lang="es-EC"/>
                    </a:p>
                  </a:txBody>
                  <a:tcPr/>
                </a:tc>
              </a:tr>
              <a:tr h="18946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2000">
                          <a:effectLst/>
                        </a:rPr>
                        <a:t>Min</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2000" dirty="0">
                          <a:effectLst/>
                        </a:rPr>
                        <a:t>Max</a:t>
                      </a:r>
                      <a:endParaRPr lang="es-EC" sz="2000" dirty="0">
                        <a:effectLst/>
                        <a:latin typeface="Arial"/>
                        <a:ea typeface="Arial"/>
                        <a:cs typeface="Times New Roman"/>
                      </a:endParaRPr>
                    </a:p>
                  </a:txBody>
                  <a:tcPr marL="73025" marR="73025" marT="18415" marB="18415"/>
                </a:tc>
              </a:tr>
              <a:tr h="499745">
                <a:tc>
                  <a:txBody>
                    <a:bodyPr/>
                    <a:lstStyle/>
                    <a:p>
                      <a:pPr algn="ctr">
                        <a:lnSpc>
                          <a:spcPct val="150000"/>
                        </a:lnSpc>
                        <a:spcAft>
                          <a:spcPts val="0"/>
                        </a:spcAft>
                      </a:pPr>
                      <a:r>
                        <a:rPr lang="es-EC" sz="2000">
                          <a:effectLst/>
                        </a:rPr>
                        <a:t>200 </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2000">
                          <a:effectLst/>
                        </a:rPr>
                        <a:t>6 m</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S" sz="2000">
                          <a:effectLst/>
                        </a:rPr>
                        <a:t>181.7</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2000">
                          <a:effectLst/>
                        </a:rPr>
                        <a:t>0.50</a:t>
                      </a:r>
                      <a:endParaRPr lang="es-EC" sz="2000">
                        <a:effectLst/>
                        <a:latin typeface="Arial"/>
                        <a:ea typeface="Arial"/>
                        <a:cs typeface="Times New Roman"/>
                      </a:endParaRPr>
                    </a:p>
                  </a:txBody>
                  <a:tcPr marL="73025" marR="73025" marT="18415" marB="18415"/>
                </a:tc>
                <a:tc>
                  <a:txBody>
                    <a:bodyPr/>
                    <a:lstStyle/>
                    <a:p>
                      <a:pPr algn="ctr">
                        <a:lnSpc>
                          <a:spcPct val="150000"/>
                        </a:lnSpc>
                        <a:spcAft>
                          <a:spcPts val="0"/>
                        </a:spcAft>
                      </a:pPr>
                      <a:r>
                        <a:rPr lang="es-EC" sz="2000">
                          <a:effectLst/>
                        </a:rPr>
                        <a:t>0.80</a:t>
                      </a:r>
                      <a:endParaRPr lang="es-EC" sz="2000">
                        <a:effectLst/>
                        <a:latin typeface="Arial"/>
                        <a:ea typeface="Arial"/>
                        <a:cs typeface="Times New Roman"/>
                      </a:endParaRPr>
                    </a:p>
                  </a:txBody>
                  <a:tcPr marL="73025" marR="73025" marT="18415" marB="18415"/>
                </a:tc>
              </a:tr>
              <a:tr h="499745">
                <a:tc>
                  <a:txBody>
                    <a:bodyPr/>
                    <a:lstStyle/>
                    <a:p>
                      <a:pPr algn="ctr">
                        <a:lnSpc>
                          <a:spcPct val="150000"/>
                        </a:lnSpc>
                        <a:spcAft>
                          <a:spcPts val="0"/>
                        </a:spcAft>
                      </a:pPr>
                      <a:r>
                        <a:rPr lang="es-EC" sz="2000">
                          <a:effectLst/>
                        </a:rPr>
                        <a:t>250 </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2000">
                          <a:effectLst/>
                        </a:rPr>
                        <a:t>6m</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S" sz="2000">
                          <a:effectLst/>
                        </a:rPr>
                        <a:t>227.3</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2000">
                          <a:effectLst/>
                        </a:rPr>
                        <a:t>0.55</a:t>
                      </a:r>
                      <a:endParaRPr lang="es-EC" sz="2000">
                        <a:effectLst/>
                        <a:latin typeface="Arial"/>
                        <a:ea typeface="Arial"/>
                        <a:cs typeface="Times New Roman"/>
                      </a:endParaRPr>
                    </a:p>
                  </a:txBody>
                  <a:tcPr marL="73025" marR="73025" marT="18415" marB="18415"/>
                </a:tc>
                <a:tc>
                  <a:txBody>
                    <a:bodyPr/>
                    <a:lstStyle/>
                    <a:p>
                      <a:pPr algn="ctr">
                        <a:lnSpc>
                          <a:spcPct val="150000"/>
                        </a:lnSpc>
                        <a:spcAft>
                          <a:spcPts val="0"/>
                        </a:spcAft>
                      </a:pPr>
                      <a:r>
                        <a:rPr lang="es-EC" sz="2000">
                          <a:effectLst/>
                        </a:rPr>
                        <a:t>0.85</a:t>
                      </a:r>
                      <a:endParaRPr lang="es-EC" sz="2000">
                        <a:effectLst/>
                        <a:latin typeface="Arial"/>
                        <a:ea typeface="Arial"/>
                        <a:cs typeface="Times New Roman"/>
                      </a:endParaRPr>
                    </a:p>
                  </a:txBody>
                  <a:tcPr marL="73025" marR="73025" marT="18415" marB="18415"/>
                </a:tc>
              </a:tr>
              <a:tr h="499745">
                <a:tc>
                  <a:txBody>
                    <a:bodyPr/>
                    <a:lstStyle/>
                    <a:p>
                      <a:pPr algn="ctr">
                        <a:lnSpc>
                          <a:spcPct val="150000"/>
                        </a:lnSpc>
                        <a:spcAft>
                          <a:spcPts val="0"/>
                        </a:spcAft>
                      </a:pPr>
                      <a:r>
                        <a:rPr lang="es-EC" sz="2000">
                          <a:effectLst/>
                        </a:rPr>
                        <a:t>315 </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2000">
                          <a:effectLst/>
                        </a:rPr>
                        <a:t>6m</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S" sz="2000">
                          <a:effectLst/>
                        </a:rPr>
                        <a:t>284.6</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2000">
                          <a:effectLst/>
                        </a:rPr>
                        <a:t>0.60</a:t>
                      </a:r>
                      <a:endParaRPr lang="es-EC" sz="2000">
                        <a:effectLst/>
                        <a:latin typeface="Arial"/>
                        <a:ea typeface="Arial"/>
                        <a:cs typeface="Times New Roman"/>
                      </a:endParaRPr>
                    </a:p>
                  </a:txBody>
                  <a:tcPr marL="73025" marR="73025" marT="18415" marB="18415"/>
                </a:tc>
                <a:tc>
                  <a:txBody>
                    <a:bodyPr/>
                    <a:lstStyle/>
                    <a:p>
                      <a:pPr algn="ctr">
                        <a:lnSpc>
                          <a:spcPct val="150000"/>
                        </a:lnSpc>
                        <a:spcAft>
                          <a:spcPts val="0"/>
                        </a:spcAft>
                      </a:pPr>
                      <a:r>
                        <a:rPr lang="es-EC" sz="2000">
                          <a:effectLst/>
                        </a:rPr>
                        <a:t>0.90</a:t>
                      </a:r>
                      <a:endParaRPr lang="es-EC" sz="2000">
                        <a:effectLst/>
                        <a:latin typeface="Arial"/>
                        <a:ea typeface="Arial"/>
                        <a:cs typeface="Times New Roman"/>
                      </a:endParaRPr>
                    </a:p>
                  </a:txBody>
                  <a:tcPr marL="73025" marR="73025" marT="18415" marB="18415"/>
                </a:tc>
              </a:tr>
              <a:tr h="499745">
                <a:tc>
                  <a:txBody>
                    <a:bodyPr/>
                    <a:lstStyle/>
                    <a:p>
                      <a:pPr algn="ctr">
                        <a:lnSpc>
                          <a:spcPct val="150000"/>
                        </a:lnSpc>
                        <a:spcAft>
                          <a:spcPts val="0"/>
                        </a:spcAft>
                      </a:pPr>
                      <a:r>
                        <a:rPr lang="es-EC" sz="2000">
                          <a:effectLst/>
                        </a:rPr>
                        <a:t>400</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2000">
                          <a:effectLst/>
                        </a:rPr>
                        <a:t>6m</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S" sz="2000">
                          <a:effectLst/>
                        </a:rPr>
                        <a:t>361.2</a:t>
                      </a:r>
                      <a:endParaRPr lang="es-EC" sz="20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2000">
                          <a:effectLst/>
                        </a:rPr>
                        <a:t>0.70</a:t>
                      </a:r>
                      <a:endParaRPr lang="es-EC" sz="2000">
                        <a:effectLst/>
                        <a:latin typeface="Arial"/>
                        <a:ea typeface="Arial"/>
                        <a:cs typeface="Times New Roman"/>
                      </a:endParaRPr>
                    </a:p>
                  </a:txBody>
                  <a:tcPr marL="73025" marR="73025" marT="18415" marB="18415"/>
                </a:tc>
                <a:tc>
                  <a:txBody>
                    <a:bodyPr/>
                    <a:lstStyle/>
                    <a:p>
                      <a:pPr algn="ctr">
                        <a:lnSpc>
                          <a:spcPct val="150000"/>
                        </a:lnSpc>
                        <a:spcAft>
                          <a:spcPts val="0"/>
                        </a:spcAft>
                      </a:pPr>
                      <a:r>
                        <a:rPr lang="es-EC" sz="2000" dirty="0">
                          <a:effectLst/>
                        </a:rPr>
                        <a:t>1.00</a:t>
                      </a:r>
                      <a:endParaRPr lang="es-EC" sz="2000" dirty="0">
                        <a:effectLst/>
                        <a:latin typeface="Arial"/>
                        <a:ea typeface="Arial"/>
                        <a:cs typeface="Times New Roman"/>
                      </a:endParaRPr>
                    </a:p>
                  </a:txBody>
                  <a:tcPr marL="73025" marR="73025" marT="18415" marB="18415"/>
                </a:tc>
              </a:tr>
            </a:tbl>
          </a:graphicData>
        </a:graphic>
      </p:graphicFrame>
    </p:spTree>
    <p:extLst>
      <p:ext uri="{BB962C8B-B14F-4D97-AF65-F5344CB8AC3E}">
        <p14:creationId xmlns:p14="http://schemas.microsoft.com/office/powerpoint/2010/main" val="3190292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466646"/>
            <a:ext cx="9144000" cy="830997"/>
          </a:xfrm>
          <a:prstGeom prst="rect">
            <a:avLst/>
          </a:prstGeom>
          <a:noFill/>
        </p:spPr>
        <p:txBody>
          <a:bodyPr wrap="square" rtlCol="0">
            <a:spAutoFit/>
          </a:bodyPr>
          <a:lstStyle/>
          <a:p>
            <a:pPr algn="ctr"/>
            <a:r>
              <a:rPr lang="es-EC"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rPr>
              <a:t>MODELO HIDRÁULICO</a:t>
            </a:r>
          </a:p>
        </p:txBody>
      </p:sp>
      <p:sp>
        <p:nvSpPr>
          <p:cNvPr id="6" name="5 CuadroTexto"/>
          <p:cNvSpPr txBox="1"/>
          <p:nvPr/>
        </p:nvSpPr>
        <p:spPr>
          <a:xfrm>
            <a:off x="410861" y="1556792"/>
            <a:ext cx="8352928" cy="1144929"/>
          </a:xfrm>
          <a:prstGeom prst="rect">
            <a:avLst/>
          </a:prstGeom>
          <a:noFill/>
        </p:spPr>
        <p:txBody>
          <a:bodyPr wrap="square" rtlCol="0">
            <a:spAutoFit/>
          </a:bodyPr>
          <a:lstStyle/>
          <a:p>
            <a:pPr>
              <a:lnSpc>
                <a:spcPct val="114000"/>
              </a:lnSpc>
            </a:pPr>
            <a:r>
              <a:rPr lang="es-EC" sz="2000" dirty="0" smtClean="0"/>
              <a:t>Se </a:t>
            </a:r>
            <a:r>
              <a:rPr lang="es-EC" sz="2000" dirty="0"/>
              <a:t>ha utilizado el programa </a:t>
            </a:r>
            <a:r>
              <a:rPr lang="es-EC" sz="2000" dirty="0" err="1"/>
              <a:t>SewerCAD</a:t>
            </a:r>
            <a:r>
              <a:rPr lang="es-EC" sz="2000" dirty="0"/>
              <a:t> V.5., en donde cada pozo de revisión o pozo de salida se representa a través de un nudo, mientras que los tramos se representan por medio de líneas que unen los </a:t>
            </a:r>
            <a:r>
              <a:rPr lang="es-EC" sz="2000" dirty="0" smtClean="0"/>
              <a:t>nudos.</a:t>
            </a:r>
            <a:endParaRPr lang="es-EC" sz="2000" dirty="0"/>
          </a:p>
        </p:txBody>
      </p:sp>
      <p:pic>
        <p:nvPicPr>
          <p:cNvPr id="5" name="4 Imagen"/>
          <p:cNvPicPr/>
          <p:nvPr/>
        </p:nvPicPr>
        <p:blipFill>
          <a:blip r:embed="rId2" cstate="print"/>
          <a:srcRect b="28281"/>
          <a:stretch>
            <a:fillRect/>
          </a:stretch>
        </p:blipFill>
        <p:spPr bwMode="auto">
          <a:xfrm>
            <a:off x="446721" y="2708920"/>
            <a:ext cx="5976664" cy="3880881"/>
          </a:xfrm>
          <a:prstGeom prst="rect">
            <a:avLst/>
          </a:prstGeom>
          <a:noFill/>
          <a:ln w="3175">
            <a:solidFill>
              <a:schemeClr val="tx1"/>
            </a:solidFill>
            <a:miter lim="800000"/>
            <a:headEnd/>
            <a:tailEnd/>
          </a:ln>
        </p:spPr>
      </p:pic>
      <p:sp>
        <p:nvSpPr>
          <p:cNvPr id="2" name="1 CuadroTexto"/>
          <p:cNvSpPr txBox="1"/>
          <p:nvPr/>
        </p:nvSpPr>
        <p:spPr>
          <a:xfrm>
            <a:off x="6588224" y="2708919"/>
            <a:ext cx="2175565" cy="4633576"/>
          </a:xfrm>
          <a:prstGeom prst="rect">
            <a:avLst/>
          </a:prstGeom>
          <a:noFill/>
        </p:spPr>
        <p:txBody>
          <a:bodyPr wrap="square" rtlCol="0">
            <a:spAutoFit/>
          </a:bodyPr>
          <a:lstStyle/>
          <a:p>
            <a:pPr algn="just">
              <a:lnSpc>
                <a:spcPct val="114000"/>
              </a:lnSpc>
            </a:pPr>
            <a:r>
              <a:rPr lang="es-EC" sz="2000" dirty="0"/>
              <a:t>En cada pozo de revisión se tiene que ingresar como dato la cota y el caudal de diseño, mientras que en los tramos de tubería se tiene que ingresar su respectiva longitud.</a:t>
            </a:r>
          </a:p>
          <a:p>
            <a:pPr algn="just">
              <a:lnSpc>
                <a:spcPct val="114000"/>
              </a:lnSpc>
            </a:pPr>
            <a:r>
              <a:rPr lang="es-EC" sz="2000" dirty="0"/>
              <a:t> </a:t>
            </a:r>
          </a:p>
          <a:p>
            <a:pPr algn="just">
              <a:lnSpc>
                <a:spcPct val="114000"/>
              </a:lnSpc>
            </a:pPr>
            <a:endParaRPr lang="es-EC" sz="2000" dirty="0"/>
          </a:p>
        </p:txBody>
      </p:sp>
    </p:spTree>
    <p:extLst>
      <p:ext uri="{BB962C8B-B14F-4D97-AF65-F5344CB8AC3E}">
        <p14:creationId xmlns:p14="http://schemas.microsoft.com/office/powerpoint/2010/main" val="3773111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mtClean="0"/>
              <a:t> </a:t>
            </a:r>
          </a:p>
          <a:p>
            <a:r>
              <a:rPr lang="es-EC" smtClean="0"/>
              <a:t>Las pendientes de las tuberías deben seleccionarse de manera que se adapten a la topografía de las calles y que no generen velocidades que estén fuera de los límites mencionados anteriormente.</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10 Imagen"/>
          <p:cNvPicPr/>
          <p:nvPr/>
        </p:nvPicPr>
        <p:blipFill>
          <a:blip r:embed="rId3" cstate="print"/>
          <a:srcRect/>
          <a:stretch>
            <a:fillRect/>
          </a:stretch>
        </p:blipFill>
        <p:spPr bwMode="auto">
          <a:xfrm>
            <a:off x="1403648" y="797987"/>
            <a:ext cx="6336704" cy="2706210"/>
          </a:xfrm>
          <a:prstGeom prst="roundRect">
            <a:avLst>
              <a:gd name="adj" fmla="val 8594"/>
            </a:avLst>
          </a:prstGeom>
          <a:solidFill>
            <a:srgbClr val="FFFFFF">
              <a:shade val="85000"/>
            </a:srgbClr>
          </a:solidFill>
          <a:ln>
            <a:noFill/>
          </a:ln>
          <a:effectLst/>
        </p:spPr>
      </p:pic>
      <p:sp>
        <p:nvSpPr>
          <p:cNvPr id="12" name="11 Rectángulo"/>
          <p:cNvSpPr/>
          <p:nvPr/>
        </p:nvSpPr>
        <p:spPr>
          <a:xfrm>
            <a:off x="899592" y="3717033"/>
            <a:ext cx="7488832" cy="1200329"/>
          </a:xfrm>
          <a:prstGeom prst="rect">
            <a:avLst/>
          </a:prstGeom>
        </p:spPr>
        <p:txBody>
          <a:bodyPr wrap="square">
            <a:spAutoFit/>
          </a:bodyPr>
          <a:lstStyle/>
          <a:p>
            <a:pPr algn="just">
              <a:lnSpc>
                <a:spcPct val="120000"/>
              </a:lnSpc>
            </a:pPr>
            <a:r>
              <a:rPr lang="es-EC" sz="2000" dirty="0"/>
              <a:t>También es necesario definir las restricciones que tendrá la red respecto a velocidad, profundidad de la tubería, pendiente y capacidad a utilizarse</a:t>
            </a:r>
          </a:p>
        </p:txBody>
      </p:sp>
    </p:spTree>
    <p:extLst>
      <p:ext uri="{BB962C8B-B14F-4D97-AF65-F5344CB8AC3E}">
        <p14:creationId xmlns:p14="http://schemas.microsoft.com/office/powerpoint/2010/main" val="2494731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CuadroTexto"/>
          <p:cNvSpPr txBox="1"/>
          <p:nvPr/>
        </p:nvSpPr>
        <p:spPr>
          <a:xfrm>
            <a:off x="452736" y="633225"/>
            <a:ext cx="83529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CAUDALES DE DISEÑO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Rectángulo"/>
          <p:cNvSpPr/>
          <p:nvPr/>
        </p:nvSpPr>
        <p:spPr>
          <a:xfrm>
            <a:off x="683568" y="1268760"/>
            <a:ext cx="7848872" cy="1144929"/>
          </a:xfrm>
          <a:prstGeom prst="rect">
            <a:avLst/>
          </a:prstGeom>
        </p:spPr>
        <p:txBody>
          <a:bodyPr wrap="square">
            <a:spAutoFit/>
          </a:bodyPr>
          <a:lstStyle/>
          <a:p>
            <a:pPr>
              <a:lnSpc>
                <a:spcPct val="114000"/>
              </a:lnSpc>
            </a:pPr>
            <a:r>
              <a:rPr lang="es-EC" sz="2000" dirty="0"/>
              <a:t>Los datos considerados en el diseño son los siguientes:</a:t>
            </a:r>
          </a:p>
          <a:p>
            <a:pPr>
              <a:lnSpc>
                <a:spcPct val="114000"/>
              </a:lnSpc>
            </a:pPr>
            <a:r>
              <a:rPr lang="es-EC" sz="2000" b="1" dirty="0" smtClean="0"/>
              <a:t>Densidad </a:t>
            </a:r>
            <a:r>
              <a:rPr lang="es-EC" sz="2000" b="1" dirty="0" err="1"/>
              <a:t>Pobl</a:t>
            </a:r>
            <a:r>
              <a:rPr lang="es-EC" sz="2000" b="1" dirty="0"/>
              <a:t>.</a:t>
            </a:r>
            <a:r>
              <a:rPr lang="es-EC" sz="2000" dirty="0"/>
              <a:t> =	</a:t>
            </a:r>
            <a:r>
              <a:rPr lang="es-EC" sz="2000" dirty="0" smtClean="0"/>
              <a:t>	29     </a:t>
            </a:r>
            <a:r>
              <a:rPr lang="es-EC" sz="2000" dirty="0" err="1" smtClean="0"/>
              <a:t>hab</a:t>
            </a:r>
            <a:r>
              <a:rPr lang="es-EC" sz="2000" dirty="0" smtClean="0"/>
              <a:t>/Ha</a:t>
            </a:r>
            <a:endParaRPr lang="es-EC" sz="2000" dirty="0"/>
          </a:p>
          <a:p>
            <a:pPr>
              <a:lnSpc>
                <a:spcPct val="114000"/>
              </a:lnSpc>
            </a:pPr>
            <a:r>
              <a:rPr lang="es-EC" sz="2000" b="1" dirty="0"/>
              <a:t>Dotación futura </a:t>
            </a:r>
            <a:r>
              <a:rPr lang="es-EC" sz="2000" dirty="0"/>
              <a:t>=	</a:t>
            </a:r>
            <a:r>
              <a:rPr lang="es-EC" sz="2000" dirty="0" smtClean="0"/>
              <a:t>155  </a:t>
            </a:r>
            <a:r>
              <a:rPr lang="es-EC" sz="2000" dirty="0" err="1" smtClean="0"/>
              <a:t>lt</a:t>
            </a:r>
            <a:r>
              <a:rPr lang="es-EC" sz="2000" dirty="0" smtClean="0"/>
              <a:t>/</a:t>
            </a:r>
            <a:r>
              <a:rPr lang="es-EC" sz="2000" dirty="0" err="1" smtClean="0"/>
              <a:t>hab</a:t>
            </a:r>
            <a:r>
              <a:rPr lang="es-EC" sz="2000" dirty="0" smtClean="0"/>
              <a:t>-día</a:t>
            </a:r>
            <a:r>
              <a:rPr lang="es-EC" sz="2000" dirty="0"/>
              <a:t> </a:t>
            </a:r>
            <a:r>
              <a:rPr lang="es-EC" sz="2000" dirty="0" smtClean="0"/>
              <a:t> </a:t>
            </a:r>
            <a:r>
              <a:rPr lang="es-EC" sz="2000" b="1" dirty="0" smtClean="0"/>
              <a:t>Porcentaje </a:t>
            </a:r>
            <a:r>
              <a:rPr lang="es-EC" sz="2000" b="1" dirty="0"/>
              <a:t>de Retorno f</a:t>
            </a:r>
            <a:r>
              <a:rPr lang="es-EC" sz="2000" dirty="0"/>
              <a:t> = </a:t>
            </a:r>
            <a:r>
              <a:rPr lang="es-EC" sz="2000" dirty="0" smtClean="0"/>
              <a:t>0.80</a:t>
            </a:r>
            <a:endParaRPr lang="es-EC" sz="2000" dirty="0"/>
          </a:p>
        </p:txBody>
      </p:sp>
      <p:graphicFrame>
        <p:nvGraphicFramePr>
          <p:cNvPr id="11" name="10 Tabla"/>
          <p:cNvGraphicFramePr>
            <a:graphicFrameLocks noGrp="1"/>
          </p:cNvGraphicFramePr>
          <p:nvPr>
            <p:extLst>
              <p:ext uri="{D42A27DB-BD31-4B8C-83A1-F6EECF244321}">
                <p14:modId xmlns:p14="http://schemas.microsoft.com/office/powerpoint/2010/main" val="2682985516"/>
              </p:ext>
            </p:extLst>
          </p:nvPr>
        </p:nvGraphicFramePr>
        <p:xfrm>
          <a:off x="1047943" y="2492896"/>
          <a:ext cx="7484498" cy="4015440"/>
        </p:xfrm>
        <a:graphic>
          <a:graphicData uri="http://schemas.openxmlformats.org/drawingml/2006/table">
            <a:tbl>
              <a:tblPr firstRow="1" firstCol="1" bandRow="1">
                <a:tableStyleId>{8799B23B-EC83-4686-B30A-512413B5E67A}</a:tableStyleId>
              </a:tblPr>
              <a:tblGrid>
                <a:gridCol w="1423879"/>
                <a:gridCol w="839724"/>
                <a:gridCol w="839724"/>
                <a:gridCol w="839724"/>
                <a:gridCol w="766707"/>
                <a:gridCol w="857980"/>
                <a:gridCol w="638920"/>
                <a:gridCol w="638920"/>
                <a:gridCol w="638920"/>
              </a:tblGrid>
              <a:tr h="217170">
                <a:tc gridSpan="9">
                  <a:txBody>
                    <a:bodyPr/>
                    <a:lstStyle/>
                    <a:p>
                      <a:pPr algn="ctr">
                        <a:lnSpc>
                          <a:spcPct val="100000"/>
                        </a:lnSpc>
                        <a:spcAft>
                          <a:spcPts val="0"/>
                        </a:spcAft>
                      </a:pPr>
                      <a:r>
                        <a:rPr lang="es-EC" sz="1400" dirty="0">
                          <a:effectLst/>
                        </a:rPr>
                        <a:t>DISEÑO DE CAUDALES RED N° 1</a:t>
                      </a:r>
                      <a:endParaRPr lang="es-EC" sz="1600" dirty="0">
                        <a:effectLst/>
                        <a:latin typeface="+mn-lt"/>
                        <a:ea typeface="Arial"/>
                        <a:cs typeface="Times New Roman"/>
                      </a:endParaRPr>
                    </a:p>
                  </a:txBody>
                  <a:tcPr marL="33771" marR="3377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7170">
                <a:tc gridSpan="9">
                  <a:txBody>
                    <a:bodyPr/>
                    <a:lstStyle/>
                    <a:p>
                      <a:pPr algn="ctr">
                        <a:lnSpc>
                          <a:spcPct val="100000"/>
                        </a:lnSpc>
                        <a:spcAft>
                          <a:spcPts val="0"/>
                        </a:spcAft>
                      </a:pPr>
                      <a:r>
                        <a:rPr lang="es-EC" sz="1400" dirty="0">
                          <a:effectLst/>
                        </a:rPr>
                        <a:t>TRAMOS APORTANTES</a:t>
                      </a:r>
                      <a:endParaRPr lang="es-EC" sz="1600" dirty="0">
                        <a:effectLst/>
                        <a:latin typeface="+mn-lt"/>
                        <a:ea typeface="Arial"/>
                        <a:cs typeface="Times New Roman"/>
                      </a:endParaRPr>
                    </a:p>
                  </a:txBody>
                  <a:tcPr marL="33771" marR="3377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34340">
                <a:tc gridSpan="5">
                  <a:txBody>
                    <a:bodyPr/>
                    <a:lstStyle/>
                    <a:p>
                      <a:pPr algn="ctr">
                        <a:lnSpc>
                          <a:spcPct val="100000"/>
                        </a:lnSpc>
                        <a:spcAft>
                          <a:spcPts val="0"/>
                        </a:spcAft>
                      </a:pPr>
                      <a:r>
                        <a:rPr lang="es-EC" sz="1400" dirty="0">
                          <a:effectLst/>
                        </a:rPr>
                        <a:t>IDENTIFICACIÓN </a:t>
                      </a:r>
                      <a:br>
                        <a:rPr lang="es-EC" sz="1400" dirty="0">
                          <a:effectLst/>
                        </a:rPr>
                      </a:br>
                      <a:r>
                        <a:rPr lang="es-EC" sz="1400" dirty="0">
                          <a:effectLst/>
                        </a:rPr>
                        <a:t>DE TRAMOS APORTANTES</a:t>
                      </a:r>
                      <a:endParaRPr lang="es-EC" sz="1600" dirty="0">
                        <a:effectLst/>
                        <a:latin typeface="+mn-lt"/>
                        <a:ea typeface="Arial"/>
                        <a:cs typeface="Times New Roman"/>
                      </a:endParaRPr>
                    </a:p>
                  </a:txBody>
                  <a:tcPr marL="33771" marR="3377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00000"/>
                        </a:lnSpc>
                        <a:spcAft>
                          <a:spcPts val="0"/>
                        </a:spcAft>
                      </a:pPr>
                      <a:r>
                        <a:rPr lang="es-EC" sz="1400">
                          <a:effectLst/>
                        </a:rPr>
                        <a:t>AGUAS SERVIDAS </a:t>
                      </a:r>
                      <a:endParaRPr lang="es-EC" sz="1600">
                        <a:effectLst/>
                        <a:latin typeface="+mn-lt"/>
                        <a:ea typeface="Arial"/>
                        <a:cs typeface="Times New Roman"/>
                      </a:endParaRPr>
                    </a:p>
                  </a:txBody>
                  <a:tcPr marL="33771" marR="33771"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51510">
                <a:tc>
                  <a:txBody>
                    <a:bodyPr/>
                    <a:lstStyle/>
                    <a:p>
                      <a:pPr algn="ctr">
                        <a:lnSpc>
                          <a:spcPct val="100000"/>
                        </a:lnSpc>
                        <a:spcAft>
                          <a:spcPts val="0"/>
                        </a:spcAft>
                      </a:pPr>
                      <a:r>
                        <a:rPr lang="es-EC" sz="1400">
                          <a:effectLst/>
                        </a:rPr>
                        <a:t>CALLE</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POZO MH </a:t>
                      </a:r>
                      <a:br>
                        <a:rPr lang="es-EC" sz="1400">
                          <a:effectLst/>
                        </a:rPr>
                      </a:br>
                      <a:r>
                        <a:rPr lang="es-EC" sz="1400">
                          <a:effectLst/>
                        </a:rPr>
                        <a:t>N°</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AREA</a:t>
                      </a:r>
                      <a:br>
                        <a:rPr lang="es-EC" sz="1400">
                          <a:effectLst/>
                        </a:rPr>
                      </a:br>
                      <a:r>
                        <a:rPr lang="es-EC" sz="1400">
                          <a:effectLst/>
                        </a:rPr>
                        <a:t>1</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AREA</a:t>
                      </a:r>
                      <a:br>
                        <a:rPr lang="es-EC" sz="1400">
                          <a:effectLst/>
                        </a:rPr>
                      </a:br>
                      <a:r>
                        <a:rPr lang="es-EC" sz="1400">
                          <a:effectLst/>
                        </a:rPr>
                        <a:t>2</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dirty="0">
                          <a:effectLst/>
                        </a:rPr>
                        <a:t>ÁREAS </a:t>
                      </a:r>
                      <a:br>
                        <a:rPr lang="es-EC" sz="1400" dirty="0">
                          <a:effectLst/>
                        </a:rPr>
                      </a:br>
                      <a:r>
                        <a:rPr lang="es-EC" sz="1400" dirty="0">
                          <a:effectLst/>
                        </a:rPr>
                        <a:t>(Ha)</a:t>
                      </a:r>
                      <a:endParaRPr lang="es-EC" sz="1600" dirty="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dirty="0" err="1">
                          <a:effectLst/>
                        </a:rPr>
                        <a:t>Pobl</a:t>
                      </a:r>
                      <a:r>
                        <a:rPr lang="es-EC" sz="1400" dirty="0">
                          <a:effectLst/>
                        </a:rPr>
                        <a:t>.</a:t>
                      </a:r>
                      <a:br>
                        <a:rPr lang="es-EC" sz="1400" dirty="0">
                          <a:effectLst/>
                        </a:rPr>
                      </a:br>
                      <a:r>
                        <a:rPr lang="es-EC" sz="1400" dirty="0" err="1">
                          <a:effectLst/>
                        </a:rPr>
                        <a:t>Acum</a:t>
                      </a:r>
                      <a:endParaRPr lang="es-EC" sz="1600" dirty="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Q as</a:t>
                      </a:r>
                      <a:br>
                        <a:rPr lang="es-EC" sz="1400">
                          <a:effectLst/>
                        </a:rPr>
                      </a:br>
                      <a:r>
                        <a:rPr lang="es-EC" sz="1400">
                          <a:effectLst/>
                        </a:rPr>
                        <a:t>l/s</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Q ili</a:t>
                      </a:r>
                      <a:br>
                        <a:rPr lang="es-EC" sz="1400">
                          <a:effectLst/>
                        </a:rPr>
                      </a:br>
                      <a:r>
                        <a:rPr lang="es-EC" sz="1400">
                          <a:effectLst/>
                        </a:rPr>
                        <a:t>l/s</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Qs</a:t>
                      </a:r>
                      <a:br>
                        <a:rPr lang="es-EC" sz="1400">
                          <a:effectLst/>
                        </a:rPr>
                      </a:br>
                      <a:r>
                        <a:rPr lang="es-EC" sz="1400">
                          <a:effectLst/>
                        </a:rPr>
                        <a:t>l/s</a:t>
                      </a:r>
                      <a:endParaRPr lang="es-EC" sz="1600">
                        <a:effectLst/>
                        <a:latin typeface="+mn-lt"/>
                        <a:ea typeface="Arial"/>
                        <a:cs typeface="Times New Roman"/>
                      </a:endParaRPr>
                    </a:p>
                  </a:txBody>
                  <a:tcPr marL="33771" marR="33771" marT="0" marB="0" anchor="ctr"/>
                </a:tc>
              </a:tr>
              <a:tr h="434340">
                <a:tc rowSpan="4">
                  <a:txBody>
                    <a:bodyPr/>
                    <a:lstStyle/>
                    <a:p>
                      <a:pPr algn="ctr">
                        <a:lnSpc>
                          <a:spcPct val="100000"/>
                        </a:lnSpc>
                        <a:spcAft>
                          <a:spcPts val="0"/>
                        </a:spcAft>
                      </a:pPr>
                      <a:r>
                        <a:rPr lang="es-EC" sz="1400">
                          <a:effectLst/>
                        </a:rPr>
                        <a:t>IMBABURA</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dirty="0">
                          <a:effectLst/>
                        </a:rPr>
                        <a:t>1A -  10A</a:t>
                      </a:r>
                      <a:endParaRPr lang="es-EC" sz="1600" dirty="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2,55</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2,26</a:t>
                      </a:r>
                      <a:endParaRPr lang="es-EC" sz="1600">
                        <a:effectLst/>
                        <a:latin typeface="+mn-lt"/>
                        <a:ea typeface="Arial"/>
                        <a:cs typeface="Times New Roman"/>
                      </a:endParaRPr>
                    </a:p>
                  </a:txBody>
                  <a:tcPr marL="33771" marR="33771" marT="0" marB="0" anchor="ctr"/>
                </a:tc>
                <a:tc rowSpan="4">
                  <a:txBody>
                    <a:bodyPr/>
                    <a:lstStyle/>
                    <a:p>
                      <a:pPr algn="ctr">
                        <a:lnSpc>
                          <a:spcPct val="100000"/>
                        </a:lnSpc>
                        <a:spcAft>
                          <a:spcPts val="0"/>
                        </a:spcAft>
                      </a:pPr>
                      <a:r>
                        <a:rPr lang="es-EC" sz="1400">
                          <a:effectLst/>
                        </a:rPr>
                        <a:t>12,22</a:t>
                      </a:r>
                      <a:endParaRPr lang="es-EC" sz="1600">
                        <a:effectLst/>
                        <a:latin typeface="+mn-lt"/>
                        <a:ea typeface="Arial"/>
                        <a:cs typeface="Times New Roman"/>
                      </a:endParaRPr>
                    </a:p>
                  </a:txBody>
                  <a:tcPr marL="33771" marR="33771" marT="0" marB="0" anchor="ctr"/>
                </a:tc>
                <a:tc rowSpan="4">
                  <a:txBody>
                    <a:bodyPr/>
                    <a:lstStyle/>
                    <a:p>
                      <a:pPr algn="ctr">
                        <a:lnSpc>
                          <a:spcPct val="100000"/>
                        </a:lnSpc>
                        <a:spcAft>
                          <a:spcPts val="0"/>
                        </a:spcAft>
                      </a:pPr>
                      <a:r>
                        <a:rPr lang="es-EC" sz="1400" dirty="0">
                          <a:effectLst/>
                        </a:rPr>
                        <a:t>354</a:t>
                      </a:r>
                      <a:endParaRPr lang="es-EC" sz="1600" dirty="0">
                        <a:effectLst/>
                        <a:latin typeface="+mn-lt"/>
                        <a:ea typeface="Arial"/>
                        <a:cs typeface="Times New Roman"/>
                      </a:endParaRPr>
                    </a:p>
                  </a:txBody>
                  <a:tcPr marL="33771" marR="33771" marT="0" marB="0" anchor="ctr"/>
                </a:tc>
                <a:tc rowSpan="4">
                  <a:txBody>
                    <a:bodyPr/>
                    <a:lstStyle/>
                    <a:p>
                      <a:pPr algn="ctr">
                        <a:lnSpc>
                          <a:spcPct val="100000"/>
                        </a:lnSpc>
                        <a:spcAft>
                          <a:spcPts val="0"/>
                        </a:spcAft>
                      </a:pPr>
                      <a:r>
                        <a:rPr lang="es-EC" sz="1400">
                          <a:effectLst/>
                        </a:rPr>
                        <a:t>2,03</a:t>
                      </a:r>
                      <a:endParaRPr lang="es-EC" sz="1600">
                        <a:effectLst/>
                        <a:latin typeface="+mn-lt"/>
                        <a:ea typeface="Arial"/>
                        <a:cs typeface="Times New Roman"/>
                      </a:endParaRPr>
                    </a:p>
                  </a:txBody>
                  <a:tcPr marL="33771" marR="33771" marT="0" marB="0" anchor="ctr"/>
                </a:tc>
                <a:tc rowSpan="4">
                  <a:txBody>
                    <a:bodyPr/>
                    <a:lstStyle/>
                    <a:p>
                      <a:pPr algn="ctr">
                        <a:lnSpc>
                          <a:spcPct val="100000"/>
                        </a:lnSpc>
                        <a:spcAft>
                          <a:spcPts val="0"/>
                        </a:spcAft>
                      </a:pPr>
                      <a:r>
                        <a:rPr lang="es-EC" sz="1400">
                          <a:effectLst/>
                        </a:rPr>
                        <a:t>0,328</a:t>
                      </a:r>
                      <a:endParaRPr lang="es-EC" sz="1600">
                        <a:effectLst/>
                        <a:latin typeface="+mn-lt"/>
                        <a:ea typeface="Arial"/>
                        <a:cs typeface="Times New Roman"/>
                      </a:endParaRPr>
                    </a:p>
                  </a:txBody>
                  <a:tcPr marL="33771" marR="33771" marT="0" marB="0" anchor="ctr"/>
                </a:tc>
                <a:tc rowSpan="4">
                  <a:txBody>
                    <a:bodyPr/>
                    <a:lstStyle/>
                    <a:p>
                      <a:pPr algn="ctr">
                        <a:lnSpc>
                          <a:spcPct val="100000"/>
                        </a:lnSpc>
                        <a:spcAft>
                          <a:spcPts val="0"/>
                        </a:spcAft>
                      </a:pPr>
                      <a:r>
                        <a:rPr lang="es-EC" sz="1400">
                          <a:effectLst/>
                        </a:rPr>
                        <a:t>2,36</a:t>
                      </a:r>
                      <a:endParaRPr lang="es-EC" sz="1600">
                        <a:effectLst/>
                        <a:latin typeface="+mn-lt"/>
                        <a:ea typeface="Arial"/>
                        <a:cs typeface="Times New Roman"/>
                      </a:endParaRPr>
                    </a:p>
                  </a:txBody>
                  <a:tcPr marL="33771" marR="33771" marT="0" marB="0" anchor="ctr"/>
                </a:tc>
              </a:tr>
              <a:tr h="252630">
                <a:tc vMerge="1">
                  <a:txBody>
                    <a:bodyPr/>
                    <a:lstStyle/>
                    <a:p>
                      <a:endParaRPr lang="es-EC"/>
                    </a:p>
                  </a:txBody>
                  <a:tcPr/>
                </a:tc>
                <a:tc>
                  <a:txBody>
                    <a:bodyPr/>
                    <a:lstStyle/>
                    <a:p>
                      <a:pPr algn="ctr">
                        <a:lnSpc>
                          <a:spcPct val="100000"/>
                        </a:lnSpc>
                        <a:spcAft>
                          <a:spcPts val="0"/>
                        </a:spcAft>
                      </a:pPr>
                      <a:r>
                        <a:rPr lang="es-EC" sz="1400">
                          <a:effectLst/>
                        </a:rPr>
                        <a:t> </a:t>
                      </a:r>
                      <a:endParaRPr lang="es-EC" sz="1600">
                        <a:effectLst/>
                        <a:latin typeface="+mn-lt"/>
                        <a:ea typeface="Arial"/>
                        <a:cs typeface="Times New Roman"/>
                      </a:endParaRPr>
                    </a:p>
                  </a:txBody>
                  <a:tcPr marL="33771" marR="33771" marT="0" marB="0" anchor="ctr">
                    <a:noFill/>
                  </a:tcPr>
                </a:tc>
                <a:tc>
                  <a:txBody>
                    <a:bodyPr/>
                    <a:lstStyle/>
                    <a:p>
                      <a:pPr algn="ctr">
                        <a:lnSpc>
                          <a:spcPct val="100000"/>
                        </a:lnSpc>
                        <a:spcAft>
                          <a:spcPts val="0"/>
                        </a:spcAft>
                      </a:pPr>
                      <a:r>
                        <a:rPr lang="es-EC" sz="1400" dirty="0">
                          <a:effectLst/>
                        </a:rPr>
                        <a:t>0,30</a:t>
                      </a:r>
                      <a:endParaRPr lang="es-EC" sz="1600" dirty="0">
                        <a:effectLst/>
                        <a:latin typeface="+mn-lt"/>
                        <a:ea typeface="Arial"/>
                        <a:cs typeface="Times New Roman"/>
                      </a:endParaRPr>
                    </a:p>
                  </a:txBody>
                  <a:tcPr marL="33771" marR="33771" marT="0" marB="0" anchor="ctr">
                    <a:noFill/>
                  </a:tcPr>
                </a:tc>
                <a:tc>
                  <a:txBody>
                    <a:bodyPr/>
                    <a:lstStyle/>
                    <a:p>
                      <a:pPr algn="ctr">
                        <a:lnSpc>
                          <a:spcPct val="100000"/>
                        </a:lnSpc>
                        <a:spcAft>
                          <a:spcPts val="0"/>
                        </a:spcAft>
                      </a:pPr>
                      <a:r>
                        <a:rPr lang="es-EC" sz="1400" dirty="0">
                          <a:effectLst/>
                        </a:rPr>
                        <a:t>1,13</a:t>
                      </a:r>
                      <a:endParaRPr lang="es-EC" sz="1600" dirty="0">
                        <a:effectLst/>
                        <a:latin typeface="+mn-lt"/>
                        <a:ea typeface="Arial"/>
                        <a:cs typeface="Times New Roman"/>
                      </a:endParaRPr>
                    </a:p>
                  </a:txBody>
                  <a:tcPr marL="33771" marR="33771" marT="0" marB="0" anchor="ctr">
                    <a:no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52630">
                <a:tc vMerge="1">
                  <a:txBody>
                    <a:bodyPr/>
                    <a:lstStyle/>
                    <a:p>
                      <a:endParaRPr lang="es-EC"/>
                    </a:p>
                  </a:txBody>
                  <a:tcPr/>
                </a:tc>
                <a:tc>
                  <a:txBody>
                    <a:bodyPr/>
                    <a:lstStyle/>
                    <a:p>
                      <a:pPr algn="ctr">
                        <a:lnSpc>
                          <a:spcPct val="100000"/>
                        </a:lnSpc>
                        <a:spcAft>
                          <a:spcPts val="0"/>
                        </a:spcAft>
                      </a:pPr>
                      <a:r>
                        <a:rPr lang="es-EC" sz="1400">
                          <a:effectLst/>
                        </a:rPr>
                        <a:t> </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dirty="0">
                          <a:effectLst/>
                        </a:rPr>
                        <a:t>1,64</a:t>
                      </a:r>
                      <a:endParaRPr lang="es-EC" sz="1600" dirty="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dirty="0">
                          <a:effectLst/>
                        </a:rPr>
                        <a:t>0,99</a:t>
                      </a:r>
                      <a:endParaRPr lang="es-EC" sz="1600" dirty="0">
                        <a:effectLst/>
                        <a:latin typeface="+mn-lt"/>
                        <a:ea typeface="Arial"/>
                        <a:cs typeface="Times New Roman"/>
                      </a:endParaRPr>
                    </a:p>
                  </a:txBody>
                  <a:tcPr marL="33771" marR="33771"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434340">
                <a:tc vMerge="1">
                  <a:txBody>
                    <a:bodyPr/>
                    <a:lstStyle/>
                    <a:p>
                      <a:endParaRPr lang="es-EC"/>
                    </a:p>
                  </a:txBody>
                  <a:tcPr/>
                </a:tc>
                <a:tc>
                  <a:txBody>
                    <a:bodyPr/>
                    <a:lstStyle/>
                    <a:p>
                      <a:pPr algn="ctr">
                        <a:lnSpc>
                          <a:spcPct val="100000"/>
                        </a:lnSpc>
                        <a:spcAft>
                          <a:spcPts val="0"/>
                        </a:spcAft>
                      </a:pPr>
                      <a:r>
                        <a:rPr lang="es-EC" sz="1400">
                          <a:effectLst/>
                        </a:rPr>
                        <a:t>Pozo 1</a:t>
                      </a:r>
                      <a:endParaRPr lang="es-EC" sz="1600">
                        <a:effectLst/>
                        <a:latin typeface="+mn-lt"/>
                        <a:ea typeface="Arial"/>
                        <a:cs typeface="Times New Roman"/>
                      </a:endParaRPr>
                    </a:p>
                  </a:txBody>
                  <a:tcPr marL="33771" marR="33771" marT="0" marB="0" anchor="ctr">
                    <a:noFill/>
                  </a:tcPr>
                </a:tc>
                <a:tc>
                  <a:txBody>
                    <a:bodyPr/>
                    <a:lstStyle/>
                    <a:p>
                      <a:pPr algn="ctr">
                        <a:lnSpc>
                          <a:spcPct val="100000"/>
                        </a:lnSpc>
                        <a:spcAft>
                          <a:spcPts val="0"/>
                        </a:spcAft>
                      </a:pPr>
                      <a:r>
                        <a:rPr lang="es-EC" sz="1400">
                          <a:effectLst/>
                        </a:rPr>
                        <a:t>1,32</a:t>
                      </a:r>
                      <a:endParaRPr lang="es-EC" sz="1600">
                        <a:effectLst/>
                        <a:latin typeface="+mn-lt"/>
                        <a:ea typeface="Arial"/>
                        <a:cs typeface="Times New Roman"/>
                      </a:endParaRPr>
                    </a:p>
                  </a:txBody>
                  <a:tcPr marL="33771" marR="33771" marT="0" marB="0" anchor="ctr">
                    <a:noFill/>
                  </a:tcPr>
                </a:tc>
                <a:tc>
                  <a:txBody>
                    <a:bodyPr/>
                    <a:lstStyle/>
                    <a:p>
                      <a:pPr algn="ctr">
                        <a:lnSpc>
                          <a:spcPct val="100000"/>
                        </a:lnSpc>
                        <a:spcAft>
                          <a:spcPts val="0"/>
                        </a:spcAft>
                      </a:pPr>
                      <a:r>
                        <a:rPr lang="es-EC" sz="1400" dirty="0">
                          <a:effectLst/>
                        </a:rPr>
                        <a:t>2,03</a:t>
                      </a:r>
                      <a:endParaRPr lang="es-EC" sz="1600" dirty="0">
                        <a:effectLst/>
                        <a:latin typeface="+mn-lt"/>
                        <a:ea typeface="Arial"/>
                        <a:cs typeface="Times New Roman"/>
                      </a:endParaRPr>
                    </a:p>
                  </a:txBody>
                  <a:tcPr marL="33771" marR="33771" marT="0" marB="0" anchor="ctr">
                    <a:no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434340">
                <a:tc rowSpan="3">
                  <a:txBody>
                    <a:bodyPr/>
                    <a:lstStyle/>
                    <a:p>
                      <a:pPr algn="ctr">
                        <a:lnSpc>
                          <a:spcPct val="100000"/>
                        </a:lnSpc>
                        <a:spcAft>
                          <a:spcPts val="0"/>
                        </a:spcAft>
                      </a:pPr>
                      <a:r>
                        <a:rPr lang="es-EC" sz="1400">
                          <a:effectLst/>
                        </a:rPr>
                        <a:t>IMBABURA</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1N - 11N</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3,98</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dirty="0">
                          <a:effectLst/>
                        </a:rPr>
                        <a:t>1,07</a:t>
                      </a:r>
                      <a:endParaRPr lang="es-EC" sz="1600" dirty="0">
                        <a:effectLst/>
                        <a:latin typeface="+mn-lt"/>
                        <a:ea typeface="Arial"/>
                        <a:cs typeface="Times New Roman"/>
                      </a:endParaRPr>
                    </a:p>
                  </a:txBody>
                  <a:tcPr marL="33771" marR="33771" marT="0" marB="0" anchor="ctr"/>
                </a:tc>
                <a:tc rowSpan="3">
                  <a:txBody>
                    <a:bodyPr/>
                    <a:lstStyle/>
                    <a:p>
                      <a:pPr algn="ctr">
                        <a:lnSpc>
                          <a:spcPct val="100000"/>
                        </a:lnSpc>
                        <a:spcAft>
                          <a:spcPts val="0"/>
                        </a:spcAft>
                      </a:pPr>
                      <a:r>
                        <a:rPr lang="es-EC" sz="1400">
                          <a:effectLst/>
                        </a:rPr>
                        <a:t>7,18</a:t>
                      </a:r>
                      <a:endParaRPr lang="es-EC" sz="1600">
                        <a:effectLst/>
                        <a:latin typeface="+mn-lt"/>
                        <a:ea typeface="Arial"/>
                        <a:cs typeface="Times New Roman"/>
                      </a:endParaRPr>
                    </a:p>
                  </a:txBody>
                  <a:tcPr marL="33771" marR="33771" marT="0" marB="0" anchor="ctr"/>
                </a:tc>
                <a:tc rowSpan="3">
                  <a:txBody>
                    <a:bodyPr/>
                    <a:lstStyle/>
                    <a:p>
                      <a:pPr algn="ctr">
                        <a:lnSpc>
                          <a:spcPct val="100000"/>
                        </a:lnSpc>
                        <a:spcAft>
                          <a:spcPts val="0"/>
                        </a:spcAft>
                      </a:pPr>
                      <a:r>
                        <a:rPr lang="es-EC" sz="1400">
                          <a:effectLst/>
                        </a:rPr>
                        <a:t>208</a:t>
                      </a:r>
                      <a:endParaRPr lang="es-EC" sz="1600">
                        <a:effectLst/>
                        <a:latin typeface="+mn-lt"/>
                        <a:ea typeface="Arial"/>
                        <a:cs typeface="Times New Roman"/>
                      </a:endParaRPr>
                    </a:p>
                  </a:txBody>
                  <a:tcPr marL="33771" marR="33771" marT="0" marB="0" anchor="ctr"/>
                </a:tc>
                <a:tc rowSpan="3">
                  <a:txBody>
                    <a:bodyPr/>
                    <a:lstStyle/>
                    <a:p>
                      <a:pPr algn="ctr">
                        <a:lnSpc>
                          <a:spcPct val="100000"/>
                        </a:lnSpc>
                        <a:spcAft>
                          <a:spcPts val="0"/>
                        </a:spcAft>
                      </a:pPr>
                      <a:r>
                        <a:rPr lang="es-EC" sz="1400" dirty="0">
                          <a:effectLst/>
                        </a:rPr>
                        <a:t>1,19</a:t>
                      </a:r>
                      <a:endParaRPr lang="es-EC" sz="1600" dirty="0">
                        <a:effectLst/>
                        <a:latin typeface="+mn-lt"/>
                        <a:ea typeface="Arial"/>
                        <a:cs typeface="Times New Roman"/>
                      </a:endParaRPr>
                    </a:p>
                  </a:txBody>
                  <a:tcPr marL="33771" marR="33771" marT="0" marB="0" anchor="ctr"/>
                </a:tc>
                <a:tc rowSpan="3">
                  <a:txBody>
                    <a:bodyPr/>
                    <a:lstStyle/>
                    <a:p>
                      <a:pPr algn="ctr">
                        <a:lnSpc>
                          <a:spcPct val="100000"/>
                        </a:lnSpc>
                        <a:spcAft>
                          <a:spcPts val="0"/>
                        </a:spcAft>
                      </a:pPr>
                      <a:r>
                        <a:rPr lang="es-EC" sz="1400">
                          <a:effectLst/>
                        </a:rPr>
                        <a:t>0,19</a:t>
                      </a:r>
                      <a:endParaRPr lang="es-EC" sz="1600">
                        <a:effectLst/>
                        <a:latin typeface="+mn-lt"/>
                        <a:ea typeface="Arial"/>
                        <a:cs typeface="Times New Roman"/>
                      </a:endParaRPr>
                    </a:p>
                  </a:txBody>
                  <a:tcPr marL="33771" marR="33771" marT="0" marB="0" anchor="ctr"/>
                </a:tc>
                <a:tc rowSpan="3">
                  <a:txBody>
                    <a:bodyPr/>
                    <a:lstStyle/>
                    <a:p>
                      <a:pPr algn="ctr">
                        <a:lnSpc>
                          <a:spcPct val="100000"/>
                        </a:lnSpc>
                        <a:spcAft>
                          <a:spcPts val="0"/>
                        </a:spcAft>
                      </a:pPr>
                      <a:r>
                        <a:rPr lang="es-EC" sz="1400" dirty="0">
                          <a:effectLst/>
                        </a:rPr>
                        <a:t>1,39</a:t>
                      </a:r>
                      <a:endParaRPr lang="es-EC" sz="1600" dirty="0">
                        <a:effectLst/>
                        <a:latin typeface="+mn-lt"/>
                        <a:ea typeface="Arial"/>
                        <a:cs typeface="Times New Roman"/>
                      </a:endParaRPr>
                    </a:p>
                  </a:txBody>
                  <a:tcPr marL="33771" marR="33771" marT="0" marB="0" anchor="ctr"/>
                </a:tc>
              </a:tr>
              <a:tr h="252630">
                <a:tc vMerge="1">
                  <a:txBody>
                    <a:bodyPr/>
                    <a:lstStyle/>
                    <a:p>
                      <a:endParaRPr lang="es-EC"/>
                    </a:p>
                  </a:txBody>
                  <a:tcPr/>
                </a:tc>
                <a:tc>
                  <a:txBody>
                    <a:bodyPr/>
                    <a:lstStyle/>
                    <a:p>
                      <a:pPr algn="ctr">
                        <a:lnSpc>
                          <a:spcPct val="100000"/>
                        </a:lnSpc>
                        <a:spcAft>
                          <a:spcPts val="0"/>
                        </a:spcAft>
                      </a:pPr>
                      <a:r>
                        <a:rPr lang="es-EC" sz="1400">
                          <a:effectLst/>
                        </a:rPr>
                        <a:t> </a:t>
                      </a:r>
                      <a:endParaRPr lang="es-EC" sz="1600">
                        <a:effectLst/>
                        <a:latin typeface="+mn-lt"/>
                        <a:ea typeface="Arial"/>
                        <a:cs typeface="Times New Roman"/>
                      </a:endParaRPr>
                    </a:p>
                  </a:txBody>
                  <a:tcPr marL="33771" marR="33771" marT="0" marB="0" anchor="ctr">
                    <a:noFill/>
                  </a:tcPr>
                </a:tc>
                <a:tc>
                  <a:txBody>
                    <a:bodyPr/>
                    <a:lstStyle/>
                    <a:p>
                      <a:pPr algn="ctr">
                        <a:lnSpc>
                          <a:spcPct val="100000"/>
                        </a:lnSpc>
                        <a:spcAft>
                          <a:spcPts val="0"/>
                        </a:spcAft>
                      </a:pPr>
                      <a:r>
                        <a:rPr lang="es-EC" sz="1400">
                          <a:effectLst/>
                        </a:rPr>
                        <a:t> </a:t>
                      </a:r>
                      <a:endParaRPr lang="es-EC" sz="1600">
                        <a:effectLst/>
                        <a:latin typeface="+mn-lt"/>
                        <a:ea typeface="Arial"/>
                        <a:cs typeface="Times New Roman"/>
                      </a:endParaRPr>
                    </a:p>
                  </a:txBody>
                  <a:tcPr marL="33771" marR="33771" marT="0" marB="0" anchor="ctr">
                    <a:noFill/>
                  </a:tcPr>
                </a:tc>
                <a:tc>
                  <a:txBody>
                    <a:bodyPr/>
                    <a:lstStyle/>
                    <a:p>
                      <a:pPr algn="ctr">
                        <a:lnSpc>
                          <a:spcPct val="100000"/>
                        </a:lnSpc>
                        <a:spcAft>
                          <a:spcPts val="0"/>
                        </a:spcAft>
                      </a:pPr>
                      <a:r>
                        <a:rPr lang="es-EC" sz="1400" dirty="0">
                          <a:effectLst/>
                        </a:rPr>
                        <a:t> </a:t>
                      </a:r>
                      <a:endParaRPr lang="es-EC" sz="1600" dirty="0">
                        <a:effectLst/>
                        <a:latin typeface="+mn-lt"/>
                        <a:ea typeface="Arial"/>
                        <a:cs typeface="Times New Roman"/>
                      </a:endParaRPr>
                    </a:p>
                  </a:txBody>
                  <a:tcPr marL="33771" marR="33771" marT="0" marB="0" anchor="ctr">
                    <a:no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434340">
                <a:tc vMerge="1">
                  <a:txBody>
                    <a:bodyPr/>
                    <a:lstStyle/>
                    <a:p>
                      <a:endParaRPr lang="es-EC"/>
                    </a:p>
                  </a:txBody>
                  <a:tcPr/>
                </a:tc>
                <a:tc>
                  <a:txBody>
                    <a:bodyPr/>
                    <a:lstStyle/>
                    <a:p>
                      <a:pPr algn="ctr">
                        <a:lnSpc>
                          <a:spcPct val="100000"/>
                        </a:lnSpc>
                        <a:spcAft>
                          <a:spcPts val="0"/>
                        </a:spcAft>
                      </a:pPr>
                      <a:r>
                        <a:rPr lang="es-EC" sz="1400">
                          <a:effectLst/>
                        </a:rPr>
                        <a:t>Pozo 6</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a:effectLst/>
                        </a:rPr>
                        <a:t>2,13</a:t>
                      </a:r>
                      <a:endParaRPr lang="es-EC" sz="1600">
                        <a:effectLst/>
                        <a:latin typeface="+mn-lt"/>
                        <a:ea typeface="Arial"/>
                        <a:cs typeface="Times New Roman"/>
                      </a:endParaRPr>
                    </a:p>
                  </a:txBody>
                  <a:tcPr marL="33771" marR="33771" marT="0" marB="0" anchor="ctr"/>
                </a:tc>
                <a:tc>
                  <a:txBody>
                    <a:bodyPr/>
                    <a:lstStyle/>
                    <a:p>
                      <a:pPr algn="ctr">
                        <a:lnSpc>
                          <a:spcPct val="100000"/>
                        </a:lnSpc>
                        <a:spcAft>
                          <a:spcPts val="0"/>
                        </a:spcAft>
                      </a:pPr>
                      <a:r>
                        <a:rPr lang="es-EC" sz="1400" dirty="0">
                          <a:effectLst/>
                        </a:rPr>
                        <a:t>1,24</a:t>
                      </a:r>
                      <a:endParaRPr lang="es-EC" sz="1600" dirty="0">
                        <a:effectLst/>
                        <a:latin typeface="+mn-lt"/>
                        <a:ea typeface="Arial"/>
                        <a:cs typeface="Times New Roman"/>
                      </a:endParaRPr>
                    </a:p>
                  </a:txBody>
                  <a:tcPr marL="33771" marR="33771"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3770411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67544" y="404665"/>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CuadroTexto"/>
          <p:cNvSpPr txBox="1"/>
          <p:nvPr/>
        </p:nvSpPr>
        <p:spPr>
          <a:xfrm>
            <a:off x="452736" y="633225"/>
            <a:ext cx="83529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CAUDALES DE DISEÑO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5 Tabla"/>
          <p:cNvGraphicFramePr>
            <a:graphicFrameLocks noGrp="1"/>
          </p:cNvGraphicFramePr>
          <p:nvPr>
            <p:extLst>
              <p:ext uri="{D42A27DB-BD31-4B8C-83A1-F6EECF244321}">
                <p14:modId xmlns:p14="http://schemas.microsoft.com/office/powerpoint/2010/main" val="2937757838"/>
              </p:ext>
            </p:extLst>
          </p:nvPr>
        </p:nvGraphicFramePr>
        <p:xfrm>
          <a:off x="827584" y="2224010"/>
          <a:ext cx="4248352" cy="4346362"/>
        </p:xfrm>
        <a:graphic>
          <a:graphicData uri="http://schemas.openxmlformats.org/drawingml/2006/table">
            <a:tbl>
              <a:tblPr firstRow="1" firstCol="1" bandRow="1"/>
              <a:tblGrid>
                <a:gridCol w="1660712"/>
                <a:gridCol w="427520"/>
                <a:gridCol w="1080120"/>
                <a:gridCol w="1080000"/>
              </a:tblGrid>
              <a:tr h="709803">
                <a:tc gridSpan="2">
                  <a:txBody>
                    <a:bodyPr/>
                    <a:lstStyle/>
                    <a:p>
                      <a:pPr algn="l">
                        <a:lnSpc>
                          <a:spcPct val="115000"/>
                        </a:lnSpc>
                        <a:spcAft>
                          <a:spcPts val="0"/>
                        </a:spcAft>
                      </a:pPr>
                      <a:r>
                        <a:rPr lang="es-EC" sz="2000" b="1" dirty="0">
                          <a:solidFill>
                            <a:srgbClr val="000000"/>
                          </a:solidFill>
                          <a:effectLst/>
                          <a:latin typeface="Arial"/>
                          <a:ea typeface="Times New Roman"/>
                          <a:cs typeface="Arial"/>
                        </a:rPr>
                        <a:t>POBLACIÓN:</a:t>
                      </a:r>
                      <a:endParaRPr lang="es-EC" sz="2000" dirty="0">
                        <a:effectLst/>
                        <a:latin typeface="Arial"/>
                        <a:ea typeface="Arial"/>
                        <a:cs typeface="Times New Roman"/>
                      </a:endParaRPr>
                    </a:p>
                  </a:txBody>
                  <a:tcPr marL="44451" marR="44451" marT="0" marB="0" anchor="ctr">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2000" dirty="0">
                          <a:solidFill>
                            <a:srgbClr val="000000"/>
                          </a:solidFill>
                          <a:effectLst/>
                          <a:latin typeface="Arial"/>
                          <a:ea typeface="Times New Roman"/>
                          <a:cs typeface="Arial"/>
                        </a:rPr>
                        <a:t>1679,00</a:t>
                      </a:r>
                      <a:endParaRPr lang="es-EC" sz="2000" dirty="0">
                        <a:effectLst/>
                        <a:latin typeface="Arial"/>
                        <a:ea typeface="Arial"/>
                        <a:cs typeface="Times New Roman"/>
                      </a:endParaRPr>
                    </a:p>
                  </a:txBody>
                  <a:tcPr marL="44451" marR="44451" marT="0" marB="0" anchor="ctr">
                    <a:lnL>
                      <a:noFill/>
                    </a:lnL>
                    <a:lnR>
                      <a:noFill/>
                    </a:lnR>
                    <a:lnT>
                      <a:noFill/>
                    </a:lnT>
                    <a:lnB>
                      <a:noFill/>
                    </a:lnB>
                  </a:tcPr>
                </a:tc>
                <a:tc>
                  <a:txBody>
                    <a:bodyPr/>
                    <a:lstStyle/>
                    <a:p>
                      <a:pPr algn="l">
                        <a:lnSpc>
                          <a:spcPct val="115000"/>
                        </a:lnSpc>
                        <a:spcAft>
                          <a:spcPts val="0"/>
                        </a:spcAft>
                      </a:pPr>
                      <a:r>
                        <a:rPr lang="es-EC" sz="2000">
                          <a:solidFill>
                            <a:srgbClr val="000000"/>
                          </a:solidFill>
                          <a:effectLst/>
                          <a:latin typeface="Arial"/>
                          <a:ea typeface="Times New Roman"/>
                          <a:cs typeface="Arial"/>
                        </a:rPr>
                        <a:t>Hab</a:t>
                      </a:r>
                      <a:endParaRPr lang="es-EC" sz="2000">
                        <a:effectLst/>
                        <a:latin typeface="Arial"/>
                        <a:ea typeface="Arial"/>
                        <a:cs typeface="Times New Roman"/>
                      </a:endParaRPr>
                    </a:p>
                  </a:txBody>
                  <a:tcPr marL="44451" marR="44451" marT="0" marB="0" anchor="ctr">
                    <a:lnL>
                      <a:noFill/>
                    </a:lnL>
                    <a:lnR>
                      <a:noFill/>
                    </a:lnR>
                    <a:lnT>
                      <a:noFill/>
                    </a:lnT>
                    <a:lnB>
                      <a:noFill/>
                    </a:lnB>
                  </a:tcPr>
                </a:tc>
              </a:tr>
              <a:tr h="709803">
                <a:tc gridSpan="2">
                  <a:txBody>
                    <a:bodyPr/>
                    <a:lstStyle/>
                    <a:p>
                      <a:pPr algn="l">
                        <a:lnSpc>
                          <a:spcPct val="115000"/>
                        </a:lnSpc>
                        <a:spcAft>
                          <a:spcPts val="0"/>
                        </a:spcAft>
                      </a:pPr>
                      <a:r>
                        <a:rPr lang="es-EC" sz="2000" b="1">
                          <a:solidFill>
                            <a:srgbClr val="000000"/>
                          </a:solidFill>
                          <a:effectLst/>
                          <a:latin typeface="Arial"/>
                          <a:ea typeface="Times New Roman"/>
                          <a:cs typeface="Arial"/>
                        </a:rPr>
                        <a:t>AREA:</a:t>
                      </a:r>
                      <a:endParaRPr lang="es-EC" sz="2000">
                        <a:effectLst/>
                        <a:latin typeface="Arial"/>
                        <a:ea typeface="Arial"/>
                        <a:cs typeface="Times New Roman"/>
                      </a:endParaRPr>
                    </a:p>
                  </a:txBody>
                  <a:tcPr marL="44451" marR="44451" marT="0" marB="0" anchor="ctr">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2000" dirty="0">
                          <a:solidFill>
                            <a:srgbClr val="000000"/>
                          </a:solidFill>
                          <a:effectLst/>
                          <a:latin typeface="Arial"/>
                          <a:ea typeface="Times New Roman"/>
                          <a:cs typeface="Arial"/>
                        </a:rPr>
                        <a:t>58,00</a:t>
                      </a:r>
                      <a:endParaRPr lang="es-EC" sz="2000" dirty="0">
                        <a:effectLst/>
                        <a:latin typeface="Arial"/>
                        <a:ea typeface="Arial"/>
                        <a:cs typeface="Times New Roman"/>
                      </a:endParaRPr>
                    </a:p>
                  </a:txBody>
                  <a:tcPr marL="44451" marR="44451" marT="0" marB="0" anchor="ctr">
                    <a:lnL>
                      <a:noFill/>
                    </a:lnL>
                    <a:lnR>
                      <a:noFill/>
                    </a:lnR>
                    <a:lnT>
                      <a:noFill/>
                    </a:lnT>
                    <a:lnB>
                      <a:noFill/>
                    </a:lnB>
                  </a:tcPr>
                </a:tc>
                <a:tc>
                  <a:txBody>
                    <a:bodyPr/>
                    <a:lstStyle/>
                    <a:p>
                      <a:pPr algn="l">
                        <a:lnSpc>
                          <a:spcPct val="115000"/>
                        </a:lnSpc>
                        <a:spcAft>
                          <a:spcPts val="0"/>
                        </a:spcAft>
                      </a:pPr>
                      <a:r>
                        <a:rPr lang="es-EC" sz="2000" dirty="0">
                          <a:solidFill>
                            <a:srgbClr val="000000"/>
                          </a:solidFill>
                          <a:effectLst/>
                          <a:latin typeface="Arial"/>
                          <a:ea typeface="Times New Roman"/>
                          <a:cs typeface="Arial"/>
                        </a:rPr>
                        <a:t>Ha</a:t>
                      </a:r>
                      <a:endParaRPr lang="es-EC" sz="2000" dirty="0">
                        <a:effectLst/>
                        <a:latin typeface="Arial"/>
                        <a:ea typeface="Arial"/>
                        <a:cs typeface="Times New Roman"/>
                      </a:endParaRPr>
                    </a:p>
                  </a:txBody>
                  <a:tcPr marL="44451" marR="44451" marT="0" marB="0" anchor="ctr">
                    <a:lnL>
                      <a:noFill/>
                    </a:lnL>
                    <a:lnR>
                      <a:noFill/>
                    </a:lnR>
                    <a:lnT>
                      <a:noFill/>
                    </a:lnT>
                    <a:lnB>
                      <a:noFill/>
                    </a:lnB>
                  </a:tcPr>
                </a:tc>
              </a:tr>
              <a:tr h="709803">
                <a:tc gridSpan="2">
                  <a:txBody>
                    <a:bodyPr/>
                    <a:lstStyle/>
                    <a:p>
                      <a:pPr algn="l">
                        <a:lnSpc>
                          <a:spcPct val="115000"/>
                        </a:lnSpc>
                        <a:spcAft>
                          <a:spcPts val="0"/>
                        </a:spcAft>
                      </a:pPr>
                      <a:r>
                        <a:rPr lang="es-EC" sz="2000" b="1" dirty="0">
                          <a:solidFill>
                            <a:srgbClr val="000000"/>
                          </a:solidFill>
                          <a:effectLst/>
                          <a:latin typeface="Arial"/>
                          <a:ea typeface="Times New Roman"/>
                          <a:cs typeface="Arial"/>
                        </a:rPr>
                        <a:t>Q </a:t>
                      </a:r>
                      <a:r>
                        <a:rPr lang="es-EC" sz="2000" b="1" baseline="-25000" dirty="0" err="1">
                          <a:solidFill>
                            <a:srgbClr val="000000"/>
                          </a:solidFill>
                          <a:effectLst/>
                          <a:latin typeface="Arial"/>
                          <a:ea typeface="Times New Roman"/>
                          <a:cs typeface="Arial"/>
                        </a:rPr>
                        <a:t>max</a:t>
                      </a:r>
                      <a:r>
                        <a:rPr lang="es-EC" sz="2000" b="1" baseline="-25000" dirty="0">
                          <a:solidFill>
                            <a:srgbClr val="000000"/>
                          </a:solidFill>
                          <a:effectLst/>
                          <a:latin typeface="Arial"/>
                          <a:ea typeface="Times New Roman"/>
                          <a:cs typeface="Arial"/>
                        </a:rPr>
                        <a:t> instantáneo</a:t>
                      </a:r>
                      <a:r>
                        <a:rPr lang="es-EC" sz="2000" b="1" dirty="0">
                          <a:solidFill>
                            <a:srgbClr val="000000"/>
                          </a:solidFill>
                          <a:effectLst/>
                          <a:latin typeface="Arial"/>
                          <a:ea typeface="Times New Roman"/>
                          <a:cs typeface="Arial"/>
                        </a:rPr>
                        <a:t> :</a:t>
                      </a:r>
                      <a:endParaRPr lang="es-EC" sz="2000" dirty="0">
                        <a:effectLst/>
                        <a:latin typeface="Arial"/>
                        <a:ea typeface="Arial"/>
                        <a:cs typeface="Times New Roman"/>
                      </a:endParaRPr>
                    </a:p>
                  </a:txBody>
                  <a:tcPr marL="44451" marR="44451" marT="0" marB="0" anchor="ctr">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2000" dirty="0">
                          <a:solidFill>
                            <a:srgbClr val="000000"/>
                          </a:solidFill>
                          <a:effectLst/>
                          <a:latin typeface="Arial"/>
                          <a:ea typeface="Times New Roman"/>
                          <a:cs typeface="Arial"/>
                        </a:rPr>
                        <a:t>11,22</a:t>
                      </a:r>
                      <a:endParaRPr lang="es-EC" sz="2000" dirty="0">
                        <a:effectLst/>
                        <a:latin typeface="Arial"/>
                        <a:ea typeface="Arial"/>
                        <a:cs typeface="Times New Roman"/>
                      </a:endParaRPr>
                    </a:p>
                  </a:txBody>
                  <a:tcPr marL="44451" marR="44451" marT="0" marB="0" anchor="ctr">
                    <a:lnL>
                      <a:noFill/>
                    </a:lnL>
                    <a:lnR>
                      <a:noFill/>
                    </a:lnR>
                    <a:lnT>
                      <a:noFill/>
                    </a:lnT>
                    <a:lnB>
                      <a:noFill/>
                    </a:lnB>
                  </a:tcPr>
                </a:tc>
                <a:tc>
                  <a:txBody>
                    <a:bodyPr/>
                    <a:lstStyle/>
                    <a:p>
                      <a:pPr algn="l">
                        <a:lnSpc>
                          <a:spcPct val="115000"/>
                        </a:lnSpc>
                        <a:spcAft>
                          <a:spcPts val="0"/>
                        </a:spcAft>
                      </a:pPr>
                      <a:r>
                        <a:rPr lang="es-EC" sz="2000" dirty="0">
                          <a:solidFill>
                            <a:srgbClr val="000000"/>
                          </a:solidFill>
                          <a:effectLst/>
                          <a:latin typeface="Arial"/>
                          <a:ea typeface="Times New Roman"/>
                          <a:cs typeface="Arial"/>
                        </a:rPr>
                        <a:t>l/s</a:t>
                      </a:r>
                      <a:endParaRPr lang="es-EC" sz="2000" dirty="0">
                        <a:effectLst/>
                        <a:latin typeface="Arial"/>
                        <a:ea typeface="Arial"/>
                        <a:cs typeface="Times New Roman"/>
                      </a:endParaRPr>
                    </a:p>
                  </a:txBody>
                  <a:tcPr marL="44451" marR="44451" marT="0" marB="0" anchor="ctr">
                    <a:lnL>
                      <a:noFill/>
                    </a:lnL>
                    <a:lnR>
                      <a:noFill/>
                    </a:lnR>
                    <a:lnT>
                      <a:noFill/>
                    </a:lnT>
                    <a:lnB>
                      <a:noFill/>
                    </a:lnB>
                  </a:tcPr>
                </a:tc>
              </a:tr>
              <a:tr h="354902">
                <a:tc>
                  <a:txBody>
                    <a:bodyPr/>
                    <a:lstStyle/>
                    <a:p>
                      <a:pPr>
                        <a:lnSpc>
                          <a:spcPct val="115000"/>
                        </a:lnSpc>
                      </a:pPr>
                      <a:endParaRPr lang="es-EC" sz="2000">
                        <a:effectLst/>
                        <a:latin typeface="Arial"/>
                        <a:cs typeface="Times New Roman"/>
                      </a:endParaRPr>
                    </a:p>
                  </a:txBody>
                  <a:tcPr marL="44451" marR="44451" marT="0" marB="0" anchor="ctr">
                    <a:lnL>
                      <a:noFill/>
                    </a:lnL>
                    <a:lnR>
                      <a:noFill/>
                    </a:lnR>
                    <a:lnT>
                      <a:noFill/>
                    </a:lnT>
                    <a:lnB>
                      <a:noFill/>
                    </a:lnB>
                  </a:tcPr>
                </a:tc>
                <a:tc>
                  <a:txBody>
                    <a:bodyPr/>
                    <a:lstStyle/>
                    <a:p>
                      <a:pPr>
                        <a:lnSpc>
                          <a:spcPct val="115000"/>
                        </a:lnSpc>
                      </a:pPr>
                      <a:endParaRPr lang="es-EC" sz="2000">
                        <a:effectLst/>
                        <a:latin typeface="Arial"/>
                        <a:cs typeface="Times New Roman"/>
                      </a:endParaRPr>
                    </a:p>
                  </a:txBody>
                  <a:tcPr marL="44451" marR="44451" marT="0" marB="0" anchor="ctr">
                    <a:lnL>
                      <a:noFill/>
                    </a:lnL>
                    <a:lnR>
                      <a:noFill/>
                    </a:lnR>
                    <a:lnT>
                      <a:noFill/>
                    </a:lnT>
                    <a:lnB>
                      <a:noFill/>
                    </a:lnB>
                  </a:tcPr>
                </a:tc>
                <a:tc>
                  <a:txBody>
                    <a:bodyPr/>
                    <a:lstStyle/>
                    <a:p>
                      <a:pPr>
                        <a:lnSpc>
                          <a:spcPct val="115000"/>
                        </a:lnSpc>
                      </a:pPr>
                      <a:endParaRPr lang="es-EC" sz="2000">
                        <a:effectLst/>
                        <a:latin typeface="Arial"/>
                        <a:cs typeface="Times New Roman"/>
                      </a:endParaRPr>
                    </a:p>
                  </a:txBody>
                  <a:tcPr marL="44451" marR="44451" marT="0" marB="0" anchor="ctr">
                    <a:lnL>
                      <a:noFill/>
                    </a:lnL>
                    <a:lnR>
                      <a:noFill/>
                    </a:lnR>
                    <a:lnT>
                      <a:noFill/>
                    </a:lnT>
                    <a:lnB>
                      <a:noFill/>
                    </a:lnB>
                  </a:tcPr>
                </a:tc>
                <a:tc>
                  <a:txBody>
                    <a:bodyPr/>
                    <a:lstStyle/>
                    <a:p>
                      <a:pPr>
                        <a:lnSpc>
                          <a:spcPct val="115000"/>
                        </a:lnSpc>
                      </a:pPr>
                      <a:endParaRPr lang="es-EC" sz="2000" dirty="0">
                        <a:effectLst/>
                        <a:latin typeface="Arial"/>
                        <a:cs typeface="Times New Roman"/>
                      </a:endParaRPr>
                    </a:p>
                  </a:txBody>
                  <a:tcPr marL="44451" marR="44451" marT="0" marB="0" anchor="ctr">
                    <a:lnL>
                      <a:noFill/>
                    </a:lnL>
                    <a:lnR>
                      <a:noFill/>
                    </a:lnR>
                    <a:lnT>
                      <a:noFill/>
                    </a:lnT>
                    <a:lnB>
                      <a:noFill/>
                    </a:lnB>
                  </a:tcPr>
                </a:tc>
              </a:tr>
              <a:tr h="709803">
                <a:tc gridSpan="2">
                  <a:txBody>
                    <a:bodyPr/>
                    <a:lstStyle/>
                    <a:p>
                      <a:pPr algn="l">
                        <a:lnSpc>
                          <a:spcPct val="115000"/>
                        </a:lnSpc>
                        <a:spcAft>
                          <a:spcPts val="0"/>
                        </a:spcAft>
                      </a:pPr>
                      <a:r>
                        <a:rPr lang="es-EC" sz="2000">
                          <a:solidFill>
                            <a:srgbClr val="000000"/>
                          </a:solidFill>
                          <a:effectLst/>
                          <a:latin typeface="Arial"/>
                          <a:ea typeface="Times New Roman"/>
                          <a:cs typeface="Arial"/>
                        </a:rPr>
                        <a:t>Caudal sanitario:</a:t>
                      </a:r>
                      <a:endParaRPr lang="es-EC" sz="2000">
                        <a:effectLst/>
                        <a:latin typeface="Arial"/>
                        <a:ea typeface="Arial"/>
                        <a:cs typeface="Times New Roman"/>
                      </a:endParaRPr>
                    </a:p>
                  </a:txBody>
                  <a:tcPr marL="44451" marR="44451" marT="0" marB="0" anchor="ctr">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2000">
                          <a:solidFill>
                            <a:srgbClr val="000000"/>
                          </a:solidFill>
                          <a:effectLst/>
                          <a:latin typeface="Arial"/>
                          <a:ea typeface="Times New Roman"/>
                          <a:cs typeface="Arial"/>
                        </a:rPr>
                        <a:t>2,41</a:t>
                      </a:r>
                      <a:endParaRPr lang="es-EC" sz="2000">
                        <a:effectLst/>
                        <a:latin typeface="Arial"/>
                        <a:ea typeface="Arial"/>
                        <a:cs typeface="Times New Roman"/>
                      </a:endParaRPr>
                    </a:p>
                  </a:txBody>
                  <a:tcPr marL="44451" marR="44451" marT="0" marB="0" anchor="ctr">
                    <a:lnL>
                      <a:noFill/>
                    </a:lnL>
                    <a:lnR>
                      <a:noFill/>
                    </a:lnR>
                    <a:lnT>
                      <a:noFill/>
                    </a:lnT>
                    <a:lnB>
                      <a:noFill/>
                    </a:lnB>
                  </a:tcPr>
                </a:tc>
                <a:tc>
                  <a:txBody>
                    <a:bodyPr/>
                    <a:lstStyle/>
                    <a:p>
                      <a:pPr>
                        <a:lnSpc>
                          <a:spcPct val="115000"/>
                        </a:lnSpc>
                      </a:pPr>
                      <a:endParaRPr lang="es-EC" sz="2000" dirty="0">
                        <a:effectLst/>
                        <a:latin typeface="Arial"/>
                        <a:cs typeface="Times New Roman"/>
                      </a:endParaRPr>
                    </a:p>
                  </a:txBody>
                  <a:tcPr marL="44451" marR="44451" marT="0" marB="0" anchor="ctr">
                    <a:lnL>
                      <a:noFill/>
                    </a:lnL>
                    <a:lnR>
                      <a:noFill/>
                    </a:lnR>
                    <a:lnT>
                      <a:noFill/>
                    </a:lnT>
                    <a:lnB>
                      <a:noFill/>
                    </a:lnB>
                  </a:tcPr>
                </a:tc>
              </a:tr>
              <a:tr h="709803">
                <a:tc gridSpan="2">
                  <a:txBody>
                    <a:bodyPr/>
                    <a:lstStyle/>
                    <a:p>
                      <a:pPr algn="l">
                        <a:lnSpc>
                          <a:spcPct val="115000"/>
                        </a:lnSpc>
                        <a:spcAft>
                          <a:spcPts val="0"/>
                        </a:spcAft>
                      </a:pPr>
                      <a:r>
                        <a:rPr lang="es-EC" sz="2000">
                          <a:solidFill>
                            <a:srgbClr val="000000"/>
                          </a:solidFill>
                          <a:effectLst/>
                          <a:latin typeface="Arial"/>
                          <a:ea typeface="Times New Roman"/>
                          <a:cs typeface="Arial"/>
                        </a:rPr>
                        <a:t>Caudal ilícitas:</a:t>
                      </a:r>
                      <a:endParaRPr lang="es-EC" sz="2000">
                        <a:effectLst/>
                        <a:latin typeface="Arial"/>
                        <a:ea typeface="Arial"/>
                        <a:cs typeface="Times New Roman"/>
                      </a:endParaRPr>
                    </a:p>
                  </a:txBody>
                  <a:tcPr marL="44451" marR="44451" marT="0" marB="0" anchor="ctr">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2000">
                          <a:solidFill>
                            <a:srgbClr val="000000"/>
                          </a:solidFill>
                          <a:effectLst/>
                          <a:latin typeface="Arial"/>
                          <a:ea typeface="Times New Roman"/>
                          <a:cs typeface="Arial"/>
                        </a:rPr>
                        <a:t>1,55</a:t>
                      </a:r>
                      <a:endParaRPr lang="es-EC" sz="2000">
                        <a:effectLst/>
                        <a:latin typeface="Arial"/>
                        <a:ea typeface="Arial"/>
                        <a:cs typeface="Times New Roman"/>
                      </a:endParaRPr>
                    </a:p>
                  </a:txBody>
                  <a:tcPr marL="44451" marR="444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2000" dirty="0">
                        <a:effectLst/>
                        <a:latin typeface="Arial"/>
                        <a:cs typeface="Times New Roman"/>
                      </a:endParaRPr>
                    </a:p>
                  </a:txBody>
                  <a:tcPr marL="44451" marR="44451" marT="0" marB="0" anchor="ctr">
                    <a:lnL>
                      <a:noFill/>
                    </a:lnL>
                    <a:lnR>
                      <a:noFill/>
                    </a:lnR>
                    <a:lnT>
                      <a:noFill/>
                    </a:lnT>
                    <a:lnB>
                      <a:noFill/>
                    </a:lnB>
                  </a:tcPr>
                </a:tc>
              </a:tr>
              <a:tr h="442445">
                <a:tc>
                  <a:txBody>
                    <a:bodyPr/>
                    <a:lstStyle/>
                    <a:p>
                      <a:pPr>
                        <a:lnSpc>
                          <a:spcPct val="115000"/>
                        </a:lnSpc>
                      </a:pPr>
                      <a:endParaRPr lang="es-EC" sz="2000">
                        <a:effectLst/>
                        <a:latin typeface="Arial"/>
                        <a:cs typeface="Times New Roman"/>
                      </a:endParaRPr>
                    </a:p>
                  </a:txBody>
                  <a:tcPr marL="44451" marR="44451" marT="0" marB="0" anchor="ctr">
                    <a:lnL>
                      <a:noFill/>
                    </a:lnL>
                    <a:lnR>
                      <a:noFill/>
                    </a:lnR>
                    <a:lnT>
                      <a:noFill/>
                    </a:lnT>
                    <a:lnB>
                      <a:noFill/>
                    </a:lnB>
                  </a:tcPr>
                </a:tc>
                <a:tc>
                  <a:txBody>
                    <a:bodyPr/>
                    <a:lstStyle/>
                    <a:p>
                      <a:pPr>
                        <a:lnSpc>
                          <a:spcPct val="115000"/>
                        </a:lnSpc>
                      </a:pPr>
                      <a:endParaRPr lang="es-EC" sz="2000">
                        <a:effectLst/>
                        <a:latin typeface="Arial"/>
                        <a:cs typeface="Times New Roman"/>
                      </a:endParaRPr>
                    </a:p>
                  </a:txBody>
                  <a:tcPr marL="44451" marR="44451" marT="0" marB="0" anchor="ctr">
                    <a:lnL>
                      <a:noFill/>
                    </a:lnL>
                    <a:lnR>
                      <a:noFill/>
                    </a:lnR>
                    <a:lnT>
                      <a:noFill/>
                    </a:lnT>
                    <a:lnB>
                      <a:noFill/>
                    </a:lnB>
                  </a:tcPr>
                </a:tc>
                <a:tc>
                  <a:txBody>
                    <a:bodyPr/>
                    <a:lstStyle/>
                    <a:p>
                      <a:pPr algn="ctr">
                        <a:lnSpc>
                          <a:spcPct val="115000"/>
                        </a:lnSpc>
                        <a:spcAft>
                          <a:spcPts val="0"/>
                        </a:spcAft>
                      </a:pPr>
                      <a:r>
                        <a:rPr lang="es-EC" sz="2000" b="1">
                          <a:solidFill>
                            <a:srgbClr val="000000"/>
                          </a:solidFill>
                          <a:effectLst/>
                          <a:latin typeface="Arial"/>
                          <a:ea typeface="Times New Roman"/>
                          <a:cs typeface="Arial"/>
                        </a:rPr>
                        <a:t>3,96</a:t>
                      </a:r>
                      <a:endParaRPr lang="es-EC" sz="2000">
                        <a:effectLst/>
                        <a:latin typeface="Arial"/>
                        <a:ea typeface="Arial"/>
                        <a:cs typeface="Times New Roman"/>
                      </a:endParaRPr>
                    </a:p>
                  </a:txBody>
                  <a:tcPr marL="44451" marR="444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r>
                        <a:rPr lang="es-EC" sz="2000" dirty="0">
                          <a:solidFill>
                            <a:srgbClr val="000000"/>
                          </a:solidFill>
                          <a:effectLst/>
                          <a:latin typeface="Arial"/>
                          <a:ea typeface="Times New Roman"/>
                          <a:cs typeface="Arial"/>
                        </a:rPr>
                        <a:t>l/s </a:t>
                      </a:r>
                      <a:endParaRPr lang="es-EC" sz="2000" dirty="0">
                        <a:effectLst/>
                        <a:latin typeface="Arial"/>
                        <a:ea typeface="Arial"/>
                        <a:cs typeface="Times New Roman"/>
                      </a:endParaRPr>
                    </a:p>
                  </a:txBody>
                  <a:tcPr marL="44451" marR="44451" marT="0" marB="0" anchor="ctr">
                    <a:lnL>
                      <a:noFill/>
                    </a:lnL>
                    <a:lnR>
                      <a:noFill/>
                    </a:lnR>
                    <a:lnT>
                      <a:noFill/>
                    </a:lnT>
                    <a:lnB>
                      <a:noFill/>
                    </a:lnB>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955872273"/>
              </p:ext>
            </p:extLst>
          </p:nvPr>
        </p:nvGraphicFramePr>
        <p:xfrm>
          <a:off x="5159213" y="2204864"/>
          <a:ext cx="2293106" cy="4536000"/>
        </p:xfrm>
        <a:graphic>
          <a:graphicData uri="http://schemas.openxmlformats.org/drawingml/2006/table">
            <a:tbl>
              <a:tblPr firstRow="1" firstCol="1" bandRow="1"/>
              <a:tblGrid>
                <a:gridCol w="1146553"/>
                <a:gridCol w="1146553"/>
              </a:tblGrid>
              <a:tr h="648000">
                <a:tc>
                  <a:txBody>
                    <a:bodyPr/>
                    <a:lstStyle/>
                    <a:p>
                      <a:pPr algn="ctr">
                        <a:lnSpc>
                          <a:spcPct val="150000"/>
                        </a:lnSpc>
                        <a:spcAft>
                          <a:spcPts val="0"/>
                        </a:spcAft>
                      </a:pPr>
                      <a:r>
                        <a:rPr lang="es-EC" sz="2000" dirty="0">
                          <a:solidFill>
                            <a:srgbClr val="000000"/>
                          </a:solidFill>
                          <a:effectLst/>
                          <a:latin typeface="Arial"/>
                          <a:ea typeface="Times New Roman"/>
                          <a:cs typeface="Arial"/>
                        </a:rPr>
                        <a:t>2828,00</a:t>
                      </a:r>
                      <a:endParaRPr lang="es-EC" sz="2000" dirty="0">
                        <a:effectLst/>
                        <a:latin typeface="Arial"/>
                        <a:ea typeface="Arial"/>
                        <a:cs typeface="Times New Roman"/>
                      </a:endParaRPr>
                    </a:p>
                  </a:txBody>
                  <a:tcPr marL="44451" marR="44451" marT="0" marB="0" anchor="ctr">
                    <a:lnL>
                      <a:noFill/>
                    </a:lnL>
                    <a:lnR>
                      <a:noFill/>
                    </a:lnR>
                    <a:lnT>
                      <a:noFill/>
                    </a:lnT>
                    <a:lnB>
                      <a:noFill/>
                    </a:lnB>
                  </a:tcPr>
                </a:tc>
                <a:tc>
                  <a:txBody>
                    <a:bodyPr/>
                    <a:lstStyle/>
                    <a:p>
                      <a:pPr algn="ctr">
                        <a:lnSpc>
                          <a:spcPct val="150000"/>
                        </a:lnSpc>
                        <a:spcAft>
                          <a:spcPts val="0"/>
                        </a:spcAft>
                      </a:pPr>
                      <a:r>
                        <a:rPr lang="es-EC" sz="2000" dirty="0" err="1">
                          <a:solidFill>
                            <a:srgbClr val="000000"/>
                          </a:solidFill>
                          <a:effectLst/>
                          <a:latin typeface="Arial"/>
                          <a:ea typeface="Times New Roman"/>
                          <a:cs typeface="Arial"/>
                        </a:rPr>
                        <a:t>Hab</a:t>
                      </a:r>
                      <a:endParaRPr lang="es-EC" sz="2000" dirty="0">
                        <a:effectLst/>
                        <a:latin typeface="Arial"/>
                        <a:ea typeface="Arial"/>
                        <a:cs typeface="Times New Roman"/>
                      </a:endParaRPr>
                    </a:p>
                  </a:txBody>
                  <a:tcPr marL="44451" marR="44451" marT="0" marB="0" anchor="ctr">
                    <a:lnL>
                      <a:noFill/>
                    </a:lnL>
                    <a:lnR>
                      <a:noFill/>
                    </a:lnR>
                    <a:lnT>
                      <a:noFill/>
                    </a:lnT>
                    <a:lnB>
                      <a:noFill/>
                    </a:lnB>
                  </a:tcPr>
                </a:tc>
              </a:tr>
              <a:tr h="648000">
                <a:tc>
                  <a:txBody>
                    <a:bodyPr/>
                    <a:lstStyle/>
                    <a:p>
                      <a:pPr algn="ctr">
                        <a:lnSpc>
                          <a:spcPct val="150000"/>
                        </a:lnSpc>
                        <a:spcAft>
                          <a:spcPts val="0"/>
                        </a:spcAft>
                      </a:pPr>
                      <a:r>
                        <a:rPr lang="es-EC" sz="2000">
                          <a:solidFill>
                            <a:srgbClr val="000000"/>
                          </a:solidFill>
                          <a:effectLst/>
                          <a:latin typeface="Arial"/>
                          <a:ea typeface="Times New Roman"/>
                          <a:cs typeface="Arial"/>
                        </a:rPr>
                        <a:t>97,49</a:t>
                      </a:r>
                      <a:endParaRPr lang="es-EC" sz="2000">
                        <a:effectLst/>
                        <a:latin typeface="Arial"/>
                        <a:ea typeface="Arial"/>
                        <a:cs typeface="Times New Roman"/>
                      </a:endParaRPr>
                    </a:p>
                  </a:txBody>
                  <a:tcPr marL="44451" marR="44451" marT="0" marB="0" anchor="ctr">
                    <a:lnL>
                      <a:noFill/>
                    </a:lnL>
                    <a:lnR>
                      <a:noFill/>
                    </a:lnR>
                    <a:lnT>
                      <a:noFill/>
                    </a:lnT>
                    <a:lnB>
                      <a:noFill/>
                    </a:lnB>
                  </a:tcPr>
                </a:tc>
                <a:tc>
                  <a:txBody>
                    <a:bodyPr/>
                    <a:lstStyle/>
                    <a:p>
                      <a:pPr algn="ctr">
                        <a:lnSpc>
                          <a:spcPct val="150000"/>
                        </a:lnSpc>
                        <a:spcAft>
                          <a:spcPts val="0"/>
                        </a:spcAft>
                      </a:pPr>
                      <a:r>
                        <a:rPr lang="es-EC" sz="2000" dirty="0">
                          <a:solidFill>
                            <a:srgbClr val="000000"/>
                          </a:solidFill>
                          <a:effectLst/>
                          <a:latin typeface="Arial"/>
                          <a:ea typeface="Times New Roman"/>
                          <a:cs typeface="Arial"/>
                        </a:rPr>
                        <a:t>Ha</a:t>
                      </a:r>
                      <a:endParaRPr lang="es-EC" sz="2000" dirty="0">
                        <a:effectLst/>
                        <a:latin typeface="Arial"/>
                        <a:ea typeface="Arial"/>
                        <a:cs typeface="Times New Roman"/>
                      </a:endParaRPr>
                    </a:p>
                  </a:txBody>
                  <a:tcPr marL="44451" marR="44451" marT="0" marB="0" anchor="ctr">
                    <a:lnL>
                      <a:noFill/>
                    </a:lnL>
                    <a:lnR>
                      <a:noFill/>
                    </a:lnR>
                    <a:lnT>
                      <a:noFill/>
                    </a:lnT>
                    <a:lnB>
                      <a:noFill/>
                    </a:lnB>
                  </a:tcPr>
                </a:tc>
              </a:tr>
              <a:tr h="648000">
                <a:tc>
                  <a:txBody>
                    <a:bodyPr/>
                    <a:lstStyle/>
                    <a:p>
                      <a:pPr algn="ctr">
                        <a:lnSpc>
                          <a:spcPct val="150000"/>
                        </a:lnSpc>
                        <a:spcAft>
                          <a:spcPts val="0"/>
                        </a:spcAft>
                      </a:pPr>
                      <a:r>
                        <a:rPr lang="es-EC" sz="2000">
                          <a:solidFill>
                            <a:srgbClr val="000000"/>
                          </a:solidFill>
                          <a:effectLst/>
                          <a:latin typeface="Arial"/>
                          <a:ea typeface="Times New Roman"/>
                          <a:cs typeface="Arial"/>
                        </a:rPr>
                        <a:t>18,85</a:t>
                      </a:r>
                      <a:endParaRPr lang="es-EC" sz="2000">
                        <a:effectLst/>
                        <a:latin typeface="Arial"/>
                        <a:ea typeface="Arial"/>
                        <a:cs typeface="Times New Roman"/>
                      </a:endParaRPr>
                    </a:p>
                  </a:txBody>
                  <a:tcPr marL="44451" marR="44451" marT="0" marB="0" anchor="ctr">
                    <a:lnL>
                      <a:noFill/>
                    </a:lnL>
                    <a:lnR>
                      <a:noFill/>
                    </a:lnR>
                    <a:lnT>
                      <a:noFill/>
                    </a:lnT>
                    <a:lnB>
                      <a:noFill/>
                    </a:lnB>
                  </a:tcPr>
                </a:tc>
                <a:tc>
                  <a:txBody>
                    <a:bodyPr/>
                    <a:lstStyle/>
                    <a:p>
                      <a:pPr algn="ctr">
                        <a:lnSpc>
                          <a:spcPct val="150000"/>
                        </a:lnSpc>
                        <a:spcAft>
                          <a:spcPts val="0"/>
                        </a:spcAft>
                      </a:pPr>
                      <a:r>
                        <a:rPr lang="es-EC" sz="2000">
                          <a:solidFill>
                            <a:srgbClr val="000000"/>
                          </a:solidFill>
                          <a:effectLst/>
                          <a:latin typeface="Arial"/>
                          <a:ea typeface="Times New Roman"/>
                          <a:cs typeface="Arial"/>
                        </a:rPr>
                        <a:t>l/s</a:t>
                      </a:r>
                      <a:endParaRPr lang="es-EC" sz="2000">
                        <a:effectLst/>
                        <a:latin typeface="Arial"/>
                        <a:ea typeface="Arial"/>
                        <a:cs typeface="Times New Roman"/>
                      </a:endParaRPr>
                    </a:p>
                  </a:txBody>
                  <a:tcPr marL="44451" marR="44451" marT="0" marB="0" anchor="ctr">
                    <a:lnL>
                      <a:noFill/>
                    </a:lnL>
                    <a:lnR>
                      <a:noFill/>
                    </a:lnR>
                    <a:lnT>
                      <a:noFill/>
                    </a:lnT>
                    <a:lnB>
                      <a:noFill/>
                    </a:lnB>
                  </a:tcPr>
                </a:tc>
              </a:tr>
              <a:tr h="648000">
                <a:tc>
                  <a:txBody>
                    <a:bodyPr/>
                    <a:lstStyle/>
                    <a:p>
                      <a:pPr>
                        <a:lnSpc>
                          <a:spcPct val="115000"/>
                        </a:lnSpc>
                      </a:pPr>
                      <a:endParaRPr lang="es-EC" sz="2000">
                        <a:effectLst/>
                        <a:latin typeface="Arial"/>
                        <a:cs typeface="Times New Roman"/>
                      </a:endParaRPr>
                    </a:p>
                  </a:txBody>
                  <a:tcPr marL="44451" marR="44451" marT="0" marB="0" anchor="ctr">
                    <a:lnL>
                      <a:noFill/>
                    </a:lnL>
                    <a:lnR>
                      <a:noFill/>
                    </a:lnR>
                    <a:lnT>
                      <a:noFill/>
                    </a:lnT>
                    <a:lnB>
                      <a:noFill/>
                    </a:lnB>
                  </a:tcPr>
                </a:tc>
                <a:tc>
                  <a:txBody>
                    <a:bodyPr/>
                    <a:lstStyle/>
                    <a:p>
                      <a:pPr>
                        <a:lnSpc>
                          <a:spcPct val="115000"/>
                        </a:lnSpc>
                      </a:pPr>
                      <a:endParaRPr lang="es-EC" sz="2000" dirty="0">
                        <a:effectLst/>
                        <a:latin typeface="Arial"/>
                        <a:cs typeface="Times New Roman"/>
                      </a:endParaRPr>
                    </a:p>
                  </a:txBody>
                  <a:tcPr marL="44451" marR="44451" marT="0" marB="0" anchor="ctr">
                    <a:lnL>
                      <a:noFill/>
                    </a:lnL>
                    <a:lnR>
                      <a:noFill/>
                    </a:lnR>
                    <a:lnT>
                      <a:noFill/>
                    </a:lnT>
                    <a:lnB>
                      <a:noFill/>
                    </a:lnB>
                  </a:tcPr>
                </a:tc>
              </a:tr>
              <a:tr h="648000">
                <a:tc>
                  <a:txBody>
                    <a:bodyPr/>
                    <a:lstStyle/>
                    <a:p>
                      <a:pPr algn="ctr">
                        <a:lnSpc>
                          <a:spcPct val="150000"/>
                        </a:lnSpc>
                        <a:spcAft>
                          <a:spcPts val="0"/>
                        </a:spcAft>
                      </a:pPr>
                      <a:r>
                        <a:rPr lang="es-EC" sz="2000" dirty="0">
                          <a:solidFill>
                            <a:srgbClr val="000000"/>
                          </a:solidFill>
                          <a:effectLst/>
                          <a:latin typeface="Arial"/>
                          <a:ea typeface="Times New Roman"/>
                          <a:cs typeface="Arial"/>
                        </a:rPr>
                        <a:t>4,06</a:t>
                      </a:r>
                      <a:endParaRPr lang="es-EC" sz="2000" dirty="0">
                        <a:effectLst/>
                        <a:latin typeface="Arial"/>
                        <a:ea typeface="Arial"/>
                        <a:cs typeface="Times New Roman"/>
                      </a:endParaRPr>
                    </a:p>
                  </a:txBody>
                  <a:tcPr marL="44451" marR="44451" marT="0" marB="0" anchor="ctr">
                    <a:lnL>
                      <a:noFill/>
                    </a:lnL>
                    <a:lnR>
                      <a:noFill/>
                    </a:lnR>
                    <a:lnT>
                      <a:noFill/>
                    </a:lnT>
                    <a:lnB>
                      <a:noFill/>
                    </a:lnB>
                  </a:tcPr>
                </a:tc>
                <a:tc>
                  <a:txBody>
                    <a:bodyPr/>
                    <a:lstStyle/>
                    <a:p>
                      <a:pPr>
                        <a:lnSpc>
                          <a:spcPct val="115000"/>
                        </a:lnSpc>
                      </a:pPr>
                      <a:endParaRPr lang="es-EC" sz="2000">
                        <a:effectLst/>
                        <a:latin typeface="Arial"/>
                        <a:cs typeface="Times New Roman"/>
                      </a:endParaRPr>
                    </a:p>
                  </a:txBody>
                  <a:tcPr marL="44451" marR="44451" marT="0" marB="0" anchor="ctr">
                    <a:lnL>
                      <a:noFill/>
                    </a:lnL>
                    <a:lnR>
                      <a:noFill/>
                    </a:lnR>
                    <a:lnT>
                      <a:noFill/>
                    </a:lnT>
                    <a:lnB>
                      <a:noFill/>
                    </a:lnB>
                  </a:tcPr>
                </a:tc>
              </a:tr>
              <a:tr h="648000">
                <a:tc>
                  <a:txBody>
                    <a:bodyPr/>
                    <a:lstStyle/>
                    <a:p>
                      <a:pPr algn="ctr">
                        <a:lnSpc>
                          <a:spcPct val="150000"/>
                        </a:lnSpc>
                        <a:spcAft>
                          <a:spcPts val="0"/>
                        </a:spcAft>
                      </a:pPr>
                      <a:r>
                        <a:rPr lang="es-EC" sz="2000">
                          <a:solidFill>
                            <a:srgbClr val="000000"/>
                          </a:solidFill>
                          <a:effectLst/>
                          <a:latin typeface="Arial"/>
                          <a:ea typeface="Times New Roman"/>
                          <a:cs typeface="Arial"/>
                        </a:rPr>
                        <a:t>2,62</a:t>
                      </a:r>
                      <a:endParaRPr lang="es-EC" sz="2000">
                        <a:effectLst/>
                        <a:latin typeface="Arial"/>
                        <a:ea typeface="Arial"/>
                        <a:cs typeface="Times New Roman"/>
                      </a:endParaRPr>
                    </a:p>
                  </a:txBody>
                  <a:tcPr marL="44451" marR="444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2000">
                        <a:effectLst/>
                        <a:latin typeface="Arial"/>
                        <a:cs typeface="Times New Roman"/>
                      </a:endParaRPr>
                    </a:p>
                  </a:txBody>
                  <a:tcPr marL="44451" marR="44451" marT="0" marB="0" anchor="ctr">
                    <a:lnL>
                      <a:noFill/>
                    </a:lnL>
                    <a:lnR>
                      <a:noFill/>
                    </a:lnR>
                    <a:lnT>
                      <a:noFill/>
                    </a:lnT>
                    <a:lnB>
                      <a:noFill/>
                    </a:lnB>
                  </a:tcPr>
                </a:tc>
              </a:tr>
              <a:tr h="648000">
                <a:tc>
                  <a:txBody>
                    <a:bodyPr/>
                    <a:lstStyle/>
                    <a:p>
                      <a:pPr algn="ctr">
                        <a:lnSpc>
                          <a:spcPct val="150000"/>
                        </a:lnSpc>
                        <a:spcAft>
                          <a:spcPts val="0"/>
                        </a:spcAft>
                      </a:pPr>
                      <a:r>
                        <a:rPr lang="es-EC" sz="2000" b="1">
                          <a:solidFill>
                            <a:srgbClr val="000000"/>
                          </a:solidFill>
                          <a:effectLst/>
                          <a:latin typeface="Arial"/>
                          <a:ea typeface="Times New Roman"/>
                          <a:cs typeface="Arial"/>
                        </a:rPr>
                        <a:t>6,677</a:t>
                      </a:r>
                      <a:endParaRPr lang="es-EC" sz="2000">
                        <a:effectLst/>
                        <a:latin typeface="Arial"/>
                        <a:ea typeface="Arial"/>
                        <a:cs typeface="Times New Roman"/>
                      </a:endParaRPr>
                    </a:p>
                  </a:txBody>
                  <a:tcPr marL="44451" marR="444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s-EC" sz="2000" dirty="0">
                          <a:solidFill>
                            <a:srgbClr val="000000"/>
                          </a:solidFill>
                          <a:effectLst/>
                          <a:latin typeface="Arial"/>
                          <a:ea typeface="Times New Roman"/>
                          <a:cs typeface="Arial"/>
                        </a:rPr>
                        <a:t>l/s</a:t>
                      </a:r>
                      <a:endParaRPr lang="es-EC" sz="2000" dirty="0">
                        <a:effectLst/>
                        <a:latin typeface="Arial"/>
                        <a:ea typeface="Arial"/>
                        <a:cs typeface="Times New Roman"/>
                      </a:endParaRPr>
                    </a:p>
                  </a:txBody>
                  <a:tcPr marL="44451" marR="44451" marT="0" marB="0" anchor="ctr">
                    <a:lnL>
                      <a:noFill/>
                    </a:lnL>
                    <a:lnR>
                      <a:noFill/>
                    </a:lnR>
                    <a:lnT>
                      <a:noFill/>
                    </a:lnT>
                    <a:lnB>
                      <a:noFill/>
                    </a:lnB>
                  </a:tcPr>
                </a:tc>
              </a:tr>
            </a:tbl>
          </a:graphicData>
        </a:graphic>
      </p:graphicFrame>
      <p:sp>
        <p:nvSpPr>
          <p:cNvPr id="13" name="12 Rectángulo"/>
          <p:cNvSpPr/>
          <p:nvPr/>
        </p:nvSpPr>
        <p:spPr>
          <a:xfrm>
            <a:off x="2843808" y="1484784"/>
            <a:ext cx="1584176"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RED N° 1</a:t>
            </a:r>
            <a:endParaRPr lang="es-EC" b="1" dirty="0">
              <a:effectLst>
                <a:outerShdw blurRad="38100" dist="38100" dir="2700000" algn="tl">
                  <a:srgbClr val="000000">
                    <a:alpha val="43137"/>
                  </a:srgbClr>
                </a:outerShdw>
              </a:effectLst>
            </a:endParaRPr>
          </a:p>
        </p:txBody>
      </p:sp>
      <p:sp>
        <p:nvSpPr>
          <p:cNvPr id="14" name="13 Rectángulo"/>
          <p:cNvSpPr/>
          <p:nvPr/>
        </p:nvSpPr>
        <p:spPr>
          <a:xfrm>
            <a:off x="5076056" y="1484784"/>
            <a:ext cx="1584176"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RED N° 2</a:t>
            </a:r>
            <a:endParaRPr lang="es-EC" b="1" dirty="0">
              <a:effectLst>
                <a:outerShdw blurRad="38100" dist="38100" dir="2700000" algn="tl">
                  <a:srgbClr val="000000">
                    <a:alpha val="43137"/>
                  </a:srgbClr>
                </a:outerShdw>
              </a:effectLst>
            </a:endParaRPr>
          </a:p>
        </p:txBody>
      </p:sp>
      <p:sp>
        <p:nvSpPr>
          <p:cNvPr id="9" name="8 CuadroTexto">
            <a:hlinkClick r:id="rId3" action="ppaction://hlinkfile"/>
          </p:cNvPr>
          <p:cNvSpPr txBox="1"/>
          <p:nvPr/>
        </p:nvSpPr>
        <p:spPr>
          <a:xfrm>
            <a:off x="7308304" y="4509120"/>
            <a:ext cx="1152128"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t>CALCULO </a:t>
            </a:r>
            <a:r>
              <a:rPr lang="en-US" sz="2000" dirty="0" smtClean="0">
                <a:hlinkClick r:id="rId4" action="ppaction://hlinkfile"/>
              </a:rPr>
              <a:t>REDES</a:t>
            </a:r>
            <a:endParaRPr lang="es-EC" sz="2000" dirty="0"/>
          </a:p>
        </p:txBody>
      </p:sp>
    </p:spTree>
    <p:extLst>
      <p:ext uri="{BB962C8B-B14F-4D97-AF65-F5344CB8AC3E}">
        <p14:creationId xmlns:p14="http://schemas.microsoft.com/office/powerpoint/2010/main" val="27420157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9552" y="1640990"/>
            <a:ext cx="8280920" cy="1446550"/>
          </a:xfrm>
          <a:prstGeom prst="rect">
            <a:avLst/>
          </a:prstGeom>
          <a:noFill/>
        </p:spPr>
        <p:txBody>
          <a:bodyPr wrap="square" rtlCol="0">
            <a:spAutoFit/>
          </a:bodyPr>
          <a:lstStyle/>
          <a:p>
            <a:pPr algn="ctr"/>
            <a:r>
              <a:rPr lang="es-EC" sz="8800" b="1" dirty="0" smtClean="0">
                <a:effectLst>
                  <a:outerShdw blurRad="38100" dist="38100" dir="2700000" algn="tl">
                    <a:srgbClr val="000000">
                      <a:alpha val="43137"/>
                    </a:srgbClr>
                  </a:outerShdw>
                </a:effectLst>
                <a:latin typeface="Berlin Sans FB" pitchFamily="34" charset="0"/>
              </a:rPr>
              <a:t>CAPÍTULO 6</a:t>
            </a:r>
            <a:endParaRPr lang="es-EC" sz="8800" b="1" dirty="0">
              <a:effectLst>
                <a:outerShdw blurRad="38100" dist="38100" dir="2700000" algn="tl">
                  <a:srgbClr val="000000">
                    <a:alpha val="43137"/>
                  </a:srgbClr>
                </a:outerShdw>
              </a:effectLst>
              <a:latin typeface="Berlin Sans FB" pitchFamily="34" charset="0"/>
            </a:endParaRPr>
          </a:p>
        </p:txBody>
      </p:sp>
      <p:sp>
        <p:nvSpPr>
          <p:cNvPr id="2" name="1 Rectángulo"/>
          <p:cNvSpPr/>
          <p:nvPr/>
        </p:nvSpPr>
        <p:spPr>
          <a:xfrm>
            <a:off x="107504" y="3244334"/>
            <a:ext cx="9001000" cy="3416320"/>
          </a:xfrm>
          <a:prstGeom prst="rect">
            <a:avLst/>
          </a:prstGeom>
        </p:spPr>
        <p:txBody>
          <a:bodyPr wrap="square">
            <a:spAutoFit/>
          </a:bodyPr>
          <a:lstStyle/>
          <a:p>
            <a:pPr algn="ctr"/>
            <a:r>
              <a:rPr lang="es-EC" sz="7200" b="1"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ANÁLISIS DEL IMPACTO AMBIENTAL</a:t>
            </a:r>
            <a:endParaRPr lang="es-EC" sz="7200" b="1" dirty="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endParaRPr>
          </a:p>
        </p:txBody>
      </p:sp>
    </p:spTree>
    <p:extLst>
      <p:ext uri="{BB962C8B-B14F-4D97-AF65-F5344CB8AC3E}">
        <p14:creationId xmlns:p14="http://schemas.microsoft.com/office/powerpoint/2010/main" val="512918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467544" y="404664"/>
            <a:ext cx="8352928" cy="6093976"/>
          </a:xfrm>
          <a:prstGeom prst="rect">
            <a:avLst/>
          </a:prstGeom>
          <a:solidFill>
            <a:schemeClr val="bg1"/>
          </a:solidFill>
        </p:spPr>
        <p:txBody>
          <a:bodyPr wrap="square" rtlCol="0">
            <a:spAutoFit/>
          </a:bodyPr>
          <a:lstStyle/>
          <a:p>
            <a:pPr>
              <a:lnSpc>
                <a:spcPct val="150000"/>
              </a:lnSpc>
            </a:pPr>
            <a:r>
              <a:rPr lang="es-EC" sz="2000" dirty="0" smtClean="0"/>
              <a:t>Su </a:t>
            </a:r>
            <a:r>
              <a:rPr lang="es-EC" sz="2000" dirty="0"/>
              <a:t>situación geográfica es la siguiente: </a:t>
            </a:r>
            <a:endParaRPr lang="es-EC" sz="2000" dirty="0" smtClean="0"/>
          </a:p>
          <a:p>
            <a:pPr>
              <a:lnSpc>
                <a:spcPct val="150000"/>
              </a:lnSpc>
            </a:pPr>
            <a:endParaRPr lang="es-EC" sz="2000" dirty="0"/>
          </a:p>
          <a:p>
            <a:pPr marL="342900" indent="-342900">
              <a:lnSpc>
                <a:spcPct val="150000"/>
              </a:lnSpc>
              <a:buFont typeface="Wingdings" pitchFamily="2" charset="2"/>
              <a:buChar char="ü"/>
            </a:pPr>
            <a:r>
              <a:rPr lang="es-EC" sz="2000" b="1" dirty="0">
                <a:effectLst>
                  <a:outerShdw blurRad="38100" dist="38100" dir="2700000" algn="tl">
                    <a:srgbClr val="000000">
                      <a:alpha val="43137"/>
                    </a:srgbClr>
                  </a:outerShdw>
                </a:effectLst>
              </a:rPr>
              <a:t> </a:t>
            </a:r>
            <a:r>
              <a:rPr lang="es-EC" sz="2000" b="1" dirty="0" smtClean="0">
                <a:effectLst>
                  <a:outerShdw blurRad="38100" dist="38100" dir="2700000" algn="tl">
                    <a:srgbClr val="000000">
                      <a:alpha val="43137"/>
                    </a:srgbClr>
                  </a:outerShdw>
                </a:effectLst>
              </a:rPr>
              <a:t>Norte</a:t>
            </a:r>
            <a:r>
              <a:rPr lang="en-US" sz="2000" b="1" dirty="0">
                <a:effectLst>
                  <a:outerShdw blurRad="38100" dist="38100" dir="2700000" algn="tl">
                    <a:srgbClr val="000000">
                      <a:alpha val="43137"/>
                    </a:srgbClr>
                  </a:outerShdw>
                </a:effectLst>
              </a:rPr>
              <a:t>:</a:t>
            </a:r>
            <a:r>
              <a:rPr lang="es-EC" sz="2000" b="1" dirty="0" smtClean="0">
                <a:effectLst>
                  <a:outerShdw blurRad="38100" dist="38100" dir="2700000" algn="tl">
                    <a:srgbClr val="000000">
                      <a:alpha val="43137"/>
                    </a:srgbClr>
                  </a:outerShdw>
                </a:effectLst>
              </a:rPr>
              <a:t> </a:t>
            </a:r>
            <a:r>
              <a:rPr lang="es-EC" sz="2000" b="1" dirty="0">
                <a:effectLst>
                  <a:outerShdw blurRad="38100" dist="38100" dir="2700000" algn="tl">
                    <a:srgbClr val="000000">
                      <a:alpha val="43137"/>
                    </a:srgbClr>
                  </a:outerShdw>
                </a:effectLst>
              </a:rPr>
              <a:t> </a:t>
            </a:r>
            <a:r>
              <a:rPr lang="es-EC" sz="2000" b="1" dirty="0" smtClean="0">
                <a:effectLst>
                  <a:outerShdw blurRad="38100" dist="38100" dir="2700000" algn="tl">
                    <a:srgbClr val="000000">
                      <a:alpha val="43137"/>
                    </a:srgbClr>
                  </a:outerShdw>
                </a:effectLst>
              </a:rPr>
              <a:t>    </a:t>
            </a:r>
            <a:r>
              <a:rPr lang="es-EC" sz="2000" dirty="0" smtClean="0"/>
              <a:t>Comuna </a:t>
            </a:r>
            <a:r>
              <a:rPr lang="es-EC" sz="2000" dirty="0"/>
              <a:t>San Vicente </a:t>
            </a:r>
            <a:r>
              <a:rPr lang="es-EC" sz="2000" dirty="0" err="1" smtClean="0"/>
              <a:t>Guayllabamba</a:t>
            </a:r>
            <a:r>
              <a:rPr lang="es-EC" sz="2000" dirty="0"/>
              <a:t> </a:t>
            </a:r>
            <a:r>
              <a:rPr lang="es-EC" sz="2000" dirty="0" smtClean="0"/>
              <a:t>y                      		           Santa </a:t>
            </a:r>
            <a:r>
              <a:rPr lang="es-EC" sz="2000" dirty="0"/>
              <a:t>Rosa de </a:t>
            </a:r>
            <a:r>
              <a:rPr lang="es-EC" sz="2000" dirty="0" err="1" smtClean="0"/>
              <a:t>Cusubamba</a:t>
            </a:r>
            <a:endParaRPr lang="es-EC" sz="2000" dirty="0"/>
          </a:p>
          <a:p>
            <a:pPr marL="342900" indent="-342900">
              <a:lnSpc>
                <a:spcPct val="150000"/>
              </a:lnSpc>
              <a:buFont typeface="Wingdings" pitchFamily="2" charset="2"/>
              <a:buChar char="ü"/>
            </a:pPr>
            <a:r>
              <a:rPr lang="es-EC" sz="2000" b="1" dirty="0" smtClean="0">
                <a:effectLst>
                  <a:outerShdw blurRad="38100" dist="38100" dir="2700000" algn="tl">
                    <a:srgbClr val="000000">
                      <a:alpha val="43137"/>
                    </a:srgbClr>
                  </a:outerShdw>
                </a:effectLst>
              </a:rPr>
              <a:t> Sur:	</a:t>
            </a:r>
            <a:r>
              <a:rPr lang="es-EC" sz="2000" dirty="0" smtClean="0"/>
              <a:t>           Parroquia </a:t>
            </a:r>
            <a:r>
              <a:rPr lang="es-EC" sz="2000" dirty="0"/>
              <a:t>El </a:t>
            </a:r>
            <a:r>
              <a:rPr lang="es-EC" sz="2000" dirty="0" smtClean="0"/>
              <a:t>Quinche</a:t>
            </a:r>
          </a:p>
          <a:p>
            <a:pPr marL="342900" indent="-342900">
              <a:lnSpc>
                <a:spcPct val="150000"/>
              </a:lnSpc>
              <a:buFont typeface="Wingdings" pitchFamily="2" charset="2"/>
              <a:buChar char="ü"/>
            </a:pPr>
            <a:r>
              <a:rPr lang="es-EC" sz="2000" b="1" dirty="0" smtClean="0">
                <a:effectLst>
                  <a:outerShdw blurRad="38100" dist="38100" dir="2700000" algn="tl">
                    <a:srgbClr val="000000">
                      <a:alpha val="43137"/>
                    </a:srgbClr>
                  </a:outerShdw>
                </a:effectLst>
              </a:rPr>
              <a:t> Oriente:</a:t>
            </a:r>
            <a:r>
              <a:rPr lang="es-EC" sz="2000" dirty="0"/>
              <a:t> </a:t>
            </a:r>
            <a:r>
              <a:rPr lang="es-EC" sz="2000" dirty="0" smtClean="0"/>
              <a:t>   </a:t>
            </a:r>
            <a:r>
              <a:rPr lang="es-EC" sz="2000" dirty="0" err="1" smtClean="0"/>
              <a:t>Cangahua</a:t>
            </a:r>
            <a:r>
              <a:rPr lang="es-EC" sz="2000" dirty="0" smtClean="0"/>
              <a:t> </a:t>
            </a:r>
            <a:r>
              <a:rPr lang="es-EC" sz="2000" dirty="0"/>
              <a:t>y parte del </a:t>
            </a:r>
            <a:r>
              <a:rPr lang="es-EC" sz="2000" dirty="0" smtClean="0"/>
              <a:t>Quinche</a:t>
            </a:r>
          </a:p>
          <a:p>
            <a:pPr marL="342900" indent="-342900">
              <a:lnSpc>
                <a:spcPct val="150000"/>
              </a:lnSpc>
              <a:buFont typeface="Wingdings" pitchFamily="2" charset="2"/>
              <a:buChar char="ü"/>
            </a:pPr>
            <a:r>
              <a:rPr lang="es-EC" sz="2000" dirty="0" smtClean="0"/>
              <a:t> </a:t>
            </a:r>
            <a:r>
              <a:rPr lang="es-EC" sz="2000" b="1" dirty="0" smtClean="0">
                <a:effectLst>
                  <a:outerShdw blurRad="38100" dist="38100" dir="2700000" algn="tl">
                    <a:srgbClr val="000000">
                      <a:alpha val="43137"/>
                    </a:srgbClr>
                  </a:outerShdw>
                </a:effectLst>
              </a:rPr>
              <a:t>Occidente:</a:t>
            </a:r>
            <a:r>
              <a:rPr lang="es-EC" sz="2000" dirty="0"/>
              <a:t> </a:t>
            </a:r>
            <a:r>
              <a:rPr lang="es-EC" sz="2000" dirty="0" smtClean="0"/>
              <a:t>Parroquia </a:t>
            </a:r>
            <a:r>
              <a:rPr lang="es-EC" sz="2000" dirty="0"/>
              <a:t>de </a:t>
            </a:r>
            <a:r>
              <a:rPr lang="es-EC" sz="2000" dirty="0" err="1"/>
              <a:t>Guayllabamba</a:t>
            </a:r>
            <a:r>
              <a:rPr lang="es-EC" sz="2000" dirty="0"/>
              <a:t>.</a:t>
            </a:r>
          </a:p>
          <a:p>
            <a:pPr>
              <a:lnSpc>
                <a:spcPct val="150000"/>
              </a:lnSpc>
            </a:pPr>
            <a:r>
              <a:rPr lang="es-EC" sz="2000" dirty="0"/>
              <a:t> </a:t>
            </a:r>
            <a:endParaRPr lang="es-EC" sz="2000" dirty="0" smtClean="0"/>
          </a:p>
          <a:p>
            <a:pPr>
              <a:lnSpc>
                <a:spcPct val="150000"/>
              </a:lnSpc>
            </a:pPr>
            <a:endParaRPr lang="es-EC" sz="2000" dirty="0" smtClean="0"/>
          </a:p>
          <a:p>
            <a:pPr>
              <a:lnSpc>
                <a:spcPct val="150000"/>
              </a:lnSpc>
            </a:pPr>
            <a:endParaRPr lang="es-EC" sz="2000" dirty="0"/>
          </a:p>
          <a:p>
            <a:pPr>
              <a:lnSpc>
                <a:spcPct val="150000"/>
              </a:lnSpc>
            </a:pPr>
            <a:endParaRPr lang="es-EC" sz="2000" dirty="0" smtClean="0"/>
          </a:p>
          <a:p>
            <a:pPr algn="just">
              <a:lnSpc>
                <a:spcPct val="150000"/>
              </a:lnSpc>
            </a:pPr>
            <a:r>
              <a:rPr lang="es-EC" sz="2000" dirty="0" smtClean="0"/>
              <a:t>Según </a:t>
            </a:r>
            <a:r>
              <a:rPr lang="es-EC" sz="2000" dirty="0"/>
              <a:t>la división política la parroquia tiene un área total de 420 Ha, pero únicamente 380 Ha son destinadas para asentamientos poblacionales</a:t>
            </a:r>
            <a:r>
              <a:rPr lang="es-EC" sz="2000" dirty="0" smtClean="0"/>
              <a:t>.</a:t>
            </a:r>
          </a:p>
        </p:txBody>
      </p:sp>
      <p:pic>
        <p:nvPicPr>
          <p:cNvPr id="6" name="2 Imagen" descr="Mapa Cayambe.png"/>
          <p:cNvPicPr/>
          <p:nvPr/>
        </p:nvPicPr>
        <p:blipFill rotWithShape="1">
          <a:blip r:embed="rId2" cstate="print"/>
          <a:srcRect t="39398" r="45614" b="2245"/>
          <a:stretch/>
        </p:blipFill>
        <p:spPr>
          <a:xfrm>
            <a:off x="5364089" y="2420469"/>
            <a:ext cx="3054631" cy="2633688"/>
          </a:xfrm>
          <a:prstGeom prst="rect">
            <a:avLst/>
          </a:prstGeom>
          <a:ln w="3175">
            <a:solidFill>
              <a:schemeClr val="tx1"/>
            </a:solidFill>
          </a:ln>
        </p:spPr>
      </p:pic>
    </p:spTree>
    <p:extLst>
      <p:ext uri="{BB962C8B-B14F-4D97-AF65-F5344CB8AC3E}">
        <p14:creationId xmlns:p14="http://schemas.microsoft.com/office/powerpoint/2010/main" val="26977375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28726"/>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S_tradnl" b="1" cap="all" dirty="0"/>
              <a:t>identificación y evaluación de impactos ambientales </a:t>
            </a:r>
            <a:endParaRPr lang="es-EC" b="1" cap="all"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CuadroTexto"/>
          <p:cNvSpPr txBox="1"/>
          <p:nvPr/>
        </p:nvSpPr>
        <p:spPr>
          <a:xfrm>
            <a:off x="452736" y="633225"/>
            <a:ext cx="83529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OBJETIVOS</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827584" y="1394913"/>
            <a:ext cx="3528392" cy="16850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just"/>
            <a:r>
              <a:rPr lang="es-ES_tradnl" sz="2000" dirty="0">
                <a:solidFill>
                  <a:schemeClr val="tx1"/>
                </a:solidFill>
                <a:effectLst>
                  <a:outerShdw blurRad="38100" dist="38100" dir="2700000" algn="tl">
                    <a:srgbClr val="000000">
                      <a:alpha val="43137"/>
                    </a:srgbClr>
                  </a:outerShdw>
                </a:effectLst>
              </a:rPr>
              <a:t>Identificar</a:t>
            </a:r>
            <a:r>
              <a:rPr lang="es-ES" sz="2000" dirty="0">
                <a:solidFill>
                  <a:schemeClr val="tx1"/>
                </a:solidFill>
              </a:rPr>
              <a:t> los efectos ambientales generados por las acciones del proyecto en sus fases de construcción, operación y </a:t>
            </a:r>
            <a:r>
              <a:rPr lang="es-ES" sz="2000" dirty="0" smtClean="0">
                <a:solidFill>
                  <a:schemeClr val="tx1"/>
                </a:solidFill>
              </a:rPr>
              <a:t>mantenimiento</a:t>
            </a:r>
            <a:endParaRPr lang="es-EC" sz="2000" dirty="0">
              <a:solidFill>
                <a:schemeClr val="tx1"/>
              </a:solidFill>
            </a:endParaRPr>
          </a:p>
        </p:txBody>
      </p:sp>
      <p:sp>
        <p:nvSpPr>
          <p:cNvPr id="7" name="6 Rectángulo"/>
          <p:cNvSpPr/>
          <p:nvPr/>
        </p:nvSpPr>
        <p:spPr>
          <a:xfrm>
            <a:off x="4860032" y="1391936"/>
            <a:ext cx="3672408" cy="163121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lvl="0" algn="just"/>
            <a:r>
              <a:rPr lang="es-ES" sz="2000" b="1" dirty="0">
                <a:effectLst>
                  <a:outerShdw blurRad="38100" dist="38100" dir="2700000" algn="tl">
                    <a:srgbClr val="000000">
                      <a:alpha val="43137"/>
                    </a:srgbClr>
                  </a:outerShdw>
                </a:effectLst>
              </a:rPr>
              <a:t>Cuantificar</a:t>
            </a:r>
            <a:r>
              <a:rPr lang="es-ES" sz="2000" dirty="0"/>
              <a:t> el impacto y establecer las medidas preventivas y correctivas para eliminar, mitigar o compensar dichos efectos</a:t>
            </a:r>
            <a:r>
              <a:rPr lang="es-ES" dirty="0"/>
              <a:t>.</a:t>
            </a:r>
            <a:endParaRPr lang="es-EC" dirty="0"/>
          </a:p>
        </p:txBody>
      </p:sp>
      <p:sp>
        <p:nvSpPr>
          <p:cNvPr id="9" name="8 Rectángulo"/>
          <p:cNvSpPr/>
          <p:nvPr/>
        </p:nvSpPr>
        <p:spPr>
          <a:xfrm>
            <a:off x="824670" y="3260271"/>
            <a:ext cx="7131705" cy="523220"/>
          </a:xfrm>
          <a:prstGeom prst="rect">
            <a:avLst/>
          </a:prstGeom>
        </p:spPr>
        <p:txBody>
          <a:bodyPr wrap="square">
            <a:spAutoFit/>
          </a:bodyPr>
          <a:lstStyle/>
          <a:p>
            <a:pPr marL="285750" lvl="1" indent="-285750" fontAlgn="base">
              <a:buFont typeface="Arial" pitchFamily="34" charset="0"/>
              <a:buChar char="•"/>
            </a:pPr>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Identificación </a:t>
            </a:r>
            <a:r>
              <a:rPr lang="es-ES_trad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y </a:t>
            </a:r>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evaluación</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graphicFrame>
        <p:nvGraphicFramePr>
          <p:cNvPr id="11" name="10 Diagrama"/>
          <p:cNvGraphicFramePr/>
          <p:nvPr>
            <p:extLst>
              <p:ext uri="{D42A27DB-BD31-4B8C-83A1-F6EECF244321}">
                <p14:modId xmlns:p14="http://schemas.microsoft.com/office/powerpoint/2010/main" val="2786195053"/>
              </p:ext>
            </p:extLst>
          </p:nvPr>
        </p:nvGraphicFramePr>
        <p:xfrm>
          <a:off x="1622921" y="3429001"/>
          <a:ext cx="5535201" cy="3353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30 Flecha izquierda y derecha"/>
          <p:cNvSpPr/>
          <p:nvPr/>
        </p:nvSpPr>
        <p:spPr>
          <a:xfrm>
            <a:off x="3322712" y="6142993"/>
            <a:ext cx="2304256" cy="476672"/>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470652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28726"/>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S_tradnl" b="1" cap="all" dirty="0"/>
              <a:t>identificación y evaluación de impactos ambientales </a:t>
            </a:r>
            <a:endParaRPr lang="es-EC" b="1" cap="all"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6" name="5 Tabla"/>
          <p:cNvGraphicFramePr>
            <a:graphicFrameLocks noGrp="1"/>
          </p:cNvGraphicFramePr>
          <p:nvPr>
            <p:extLst>
              <p:ext uri="{D42A27DB-BD31-4B8C-83A1-F6EECF244321}">
                <p14:modId xmlns:p14="http://schemas.microsoft.com/office/powerpoint/2010/main" val="772496257"/>
              </p:ext>
            </p:extLst>
          </p:nvPr>
        </p:nvGraphicFramePr>
        <p:xfrm>
          <a:off x="668760" y="1153492"/>
          <a:ext cx="7920880" cy="5419016"/>
        </p:xfrm>
        <a:graphic>
          <a:graphicData uri="http://schemas.openxmlformats.org/drawingml/2006/table">
            <a:tbl>
              <a:tblPr firstRow="1" firstCol="1" bandRow="1"/>
              <a:tblGrid>
                <a:gridCol w="1663323"/>
                <a:gridCol w="1111933"/>
                <a:gridCol w="1863399"/>
                <a:gridCol w="3282225"/>
              </a:tblGrid>
              <a:tr h="36000">
                <a:tc>
                  <a:txBody>
                    <a:bodyPr/>
                    <a:lstStyle/>
                    <a:p>
                      <a:pPr algn="ctr">
                        <a:lnSpc>
                          <a:spcPct val="150000"/>
                        </a:lnSpc>
                        <a:spcAft>
                          <a:spcPts val="0"/>
                        </a:spcAft>
                      </a:pPr>
                      <a:r>
                        <a:rPr lang="es-CO" sz="1300" b="1" dirty="0">
                          <a:effectLst/>
                          <a:latin typeface="Arial"/>
                          <a:ea typeface="Arial"/>
                          <a:cs typeface="Times New Roman"/>
                        </a:rPr>
                        <a:t>COMP. AMBIENTAL</a:t>
                      </a:r>
                      <a:endParaRPr lang="es-EC" sz="1300" dirty="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CO" sz="1300" b="1">
                          <a:effectLst/>
                          <a:latin typeface="Arial"/>
                          <a:ea typeface="Arial"/>
                          <a:cs typeface="Times New Roman"/>
                        </a:rPr>
                        <a:t>SUB COMP.</a:t>
                      </a:r>
                      <a:endParaRPr lang="es-EC" sz="130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CO" sz="1300" b="1">
                          <a:effectLst/>
                          <a:latin typeface="Arial"/>
                          <a:ea typeface="Arial"/>
                          <a:cs typeface="Times New Roman"/>
                        </a:rPr>
                        <a:t>FACTOR AMBIENTAL</a:t>
                      </a:r>
                      <a:endParaRPr lang="es-EC" sz="130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CO" sz="1300" b="1">
                          <a:effectLst/>
                          <a:latin typeface="Arial"/>
                          <a:ea typeface="Arial"/>
                          <a:cs typeface="Times New Roman"/>
                        </a:rPr>
                        <a:t>DEFINICIÓN</a:t>
                      </a:r>
                      <a:endParaRPr lang="es-EC" sz="130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6000">
                <a:tc rowSpan="5">
                  <a:txBody>
                    <a:bodyPr/>
                    <a:lstStyle/>
                    <a:p>
                      <a:pPr algn="ctr">
                        <a:lnSpc>
                          <a:spcPct val="150000"/>
                        </a:lnSpc>
                        <a:spcAft>
                          <a:spcPts val="0"/>
                        </a:spcAft>
                      </a:pPr>
                      <a:r>
                        <a:rPr lang="es-CO" sz="1300" b="1">
                          <a:effectLst/>
                          <a:latin typeface="Arial"/>
                          <a:ea typeface="Arial"/>
                          <a:cs typeface="Times New Roman"/>
                        </a:rPr>
                        <a:t>ABIOTICO</a:t>
                      </a:r>
                      <a:endParaRPr lang="es-EC" sz="130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lnSpc>
                          <a:spcPct val="150000"/>
                        </a:lnSpc>
                        <a:spcAft>
                          <a:spcPts val="0"/>
                        </a:spcAft>
                      </a:pPr>
                      <a:r>
                        <a:rPr lang="es-CO" sz="1300" dirty="0">
                          <a:effectLst>
                            <a:outerShdw blurRad="38100" dist="38100" dir="2700000" algn="tl">
                              <a:srgbClr val="000000">
                                <a:alpha val="43137"/>
                              </a:srgbClr>
                            </a:outerShdw>
                          </a:effectLst>
                          <a:latin typeface="Arial"/>
                          <a:ea typeface="Arial"/>
                          <a:cs typeface="Times New Roman"/>
                        </a:rPr>
                        <a:t>AIRE</a:t>
                      </a:r>
                      <a:endParaRPr lang="es-EC" sz="1300" dirty="0">
                        <a:effectLst>
                          <a:outerShdw blurRad="38100" dist="38100" dir="2700000" algn="tl">
                            <a:srgbClr val="000000">
                              <a:alpha val="43137"/>
                            </a:srgbClr>
                          </a:outerShdw>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CO" sz="1300" i="1" dirty="0">
                          <a:effectLst/>
                          <a:latin typeface="Arial"/>
                          <a:ea typeface="Arial"/>
                          <a:cs typeface="Times New Roman"/>
                        </a:rPr>
                        <a:t>CALIDAD DEL AIRE</a:t>
                      </a:r>
                      <a:endParaRPr lang="es-EC" sz="1300" i="1" dirty="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300">
                          <a:effectLst/>
                          <a:latin typeface="Arial"/>
                          <a:ea typeface="Arial"/>
                          <a:cs typeface="Times New Roman"/>
                        </a:rPr>
                        <a:t>Variación de los niveles de emisión e inmisión en el área de influencia.</a:t>
                      </a:r>
                      <a:endParaRPr lang="es-EC" sz="130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CO" sz="1300" i="1" dirty="0">
                          <a:effectLst/>
                          <a:latin typeface="Arial"/>
                          <a:ea typeface="Arial"/>
                          <a:cs typeface="Times New Roman"/>
                        </a:rPr>
                        <a:t>NIVEL SONORO</a:t>
                      </a:r>
                      <a:endParaRPr lang="es-EC" sz="1300" i="1" dirty="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300" dirty="0">
                          <a:effectLst/>
                          <a:latin typeface="Arial"/>
                          <a:ea typeface="Arial"/>
                          <a:cs typeface="Times New Roman"/>
                        </a:rPr>
                        <a:t>Producción de ruido originados por movimiento de maquinarias</a:t>
                      </a:r>
                      <a:endParaRPr lang="es-EC" sz="1300" dirty="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
                <a:tc vMerge="1">
                  <a:txBody>
                    <a:bodyPr/>
                    <a:lstStyle/>
                    <a:p>
                      <a:endParaRPr lang="es-EC"/>
                    </a:p>
                  </a:txBody>
                  <a:tcPr/>
                </a:tc>
                <a:tc rowSpan="2">
                  <a:txBody>
                    <a:bodyPr/>
                    <a:lstStyle/>
                    <a:p>
                      <a:pPr algn="ctr">
                        <a:lnSpc>
                          <a:spcPct val="150000"/>
                        </a:lnSpc>
                        <a:spcAft>
                          <a:spcPts val="0"/>
                        </a:spcAft>
                      </a:pPr>
                      <a:r>
                        <a:rPr lang="es-CO" sz="1300">
                          <a:effectLst>
                            <a:outerShdw blurRad="38100" dist="38100" dir="2700000" algn="tl">
                              <a:srgbClr val="000000">
                                <a:alpha val="43137"/>
                              </a:srgbClr>
                            </a:outerShdw>
                          </a:effectLst>
                          <a:latin typeface="Arial"/>
                          <a:ea typeface="Arial"/>
                          <a:cs typeface="Times New Roman"/>
                        </a:rPr>
                        <a:t>SUELO</a:t>
                      </a:r>
                      <a:endParaRPr lang="es-EC" sz="1300">
                        <a:effectLst>
                          <a:outerShdw blurRad="38100" dist="38100" dir="2700000" algn="tl">
                            <a:srgbClr val="000000">
                              <a:alpha val="43137"/>
                            </a:srgbClr>
                          </a:outerShdw>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CO" sz="1300" i="1">
                          <a:effectLst/>
                          <a:latin typeface="Arial"/>
                          <a:ea typeface="Arial"/>
                          <a:cs typeface="Times New Roman"/>
                        </a:rPr>
                        <a:t>CARACT. FÍSICO QUÍMICAS</a:t>
                      </a:r>
                      <a:endParaRPr lang="es-EC" sz="1300" i="1">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CO" sz="1300" dirty="0">
                          <a:effectLst/>
                          <a:latin typeface="Arial"/>
                          <a:ea typeface="Arial"/>
                          <a:cs typeface="Times New Roman"/>
                        </a:rPr>
                        <a:t>Modificación permanente en áreas operativas y de influencia debido a la extracción y movimiento de tierras.</a:t>
                      </a:r>
                      <a:endParaRPr lang="es-EC" sz="1300" dirty="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CO" sz="1300" i="1">
                          <a:effectLst/>
                          <a:latin typeface="Arial"/>
                          <a:ea typeface="Arial"/>
                          <a:cs typeface="Times New Roman"/>
                        </a:rPr>
                        <a:t>EROSIÓN</a:t>
                      </a:r>
                      <a:endParaRPr lang="es-EC" sz="1300" i="1">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CO" sz="1300">
                          <a:effectLst/>
                          <a:latin typeface="Arial"/>
                          <a:ea typeface="Arial"/>
                          <a:cs typeface="Times New Roman"/>
                        </a:rPr>
                        <a:t>Afectación de la superficie producto de la remoción vegetal y aparición de nuevas escorrentías</a:t>
                      </a:r>
                      <a:endParaRPr lang="es-EC" sz="130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
                <a:tc vMerge="1">
                  <a:txBody>
                    <a:bodyPr/>
                    <a:lstStyle/>
                    <a:p>
                      <a:endParaRPr lang="es-EC"/>
                    </a:p>
                  </a:txBody>
                  <a:tcPr/>
                </a:tc>
                <a:tc>
                  <a:txBody>
                    <a:bodyPr/>
                    <a:lstStyle/>
                    <a:p>
                      <a:pPr algn="ctr">
                        <a:lnSpc>
                          <a:spcPct val="150000"/>
                        </a:lnSpc>
                        <a:spcAft>
                          <a:spcPts val="0"/>
                        </a:spcAft>
                      </a:pPr>
                      <a:r>
                        <a:rPr lang="es-CO" sz="1300">
                          <a:effectLst>
                            <a:outerShdw blurRad="38100" dist="38100" dir="2700000" algn="tl">
                              <a:srgbClr val="000000">
                                <a:alpha val="43137"/>
                              </a:srgbClr>
                            </a:outerShdw>
                          </a:effectLst>
                          <a:latin typeface="Arial"/>
                          <a:ea typeface="Arial"/>
                          <a:cs typeface="Times New Roman"/>
                        </a:rPr>
                        <a:t>AGUA</a:t>
                      </a:r>
                      <a:endParaRPr lang="es-EC" sz="1300">
                        <a:effectLst>
                          <a:outerShdw blurRad="38100" dist="38100" dir="2700000" algn="tl">
                            <a:srgbClr val="000000">
                              <a:alpha val="43137"/>
                            </a:srgbClr>
                          </a:outerShdw>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CO" sz="1300" i="1">
                          <a:effectLst/>
                          <a:latin typeface="Arial"/>
                          <a:ea typeface="Arial"/>
                          <a:cs typeface="Times New Roman"/>
                        </a:rPr>
                        <a:t>RECURSOS HIDRICOS</a:t>
                      </a:r>
                      <a:endParaRPr lang="es-EC" sz="1300" i="1">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300">
                          <a:effectLst/>
                          <a:latin typeface="Arial"/>
                          <a:ea typeface="Arial"/>
                          <a:cs typeface="Times New Roman"/>
                        </a:rPr>
                        <a:t>Obstrucción o relleno de cursos de agua,  afectados por el proyecto, en especial durante la etapa de construcción.</a:t>
                      </a:r>
                      <a:endParaRPr lang="es-EC" sz="130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
                <a:tc rowSpan="2">
                  <a:txBody>
                    <a:bodyPr/>
                    <a:lstStyle/>
                    <a:p>
                      <a:pPr algn="ctr">
                        <a:lnSpc>
                          <a:spcPct val="150000"/>
                        </a:lnSpc>
                        <a:spcAft>
                          <a:spcPts val="0"/>
                        </a:spcAft>
                      </a:pPr>
                      <a:r>
                        <a:rPr lang="es-CO" sz="1300" b="1" dirty="0">
                          <a:effectLst/>
                          <a:latin typeface="Arial"/>
                          <a:ea typeface="Arial"/>
                          <a:cs typeface="Times New Roman"/>
                        </a:rPr>
                        <a:t>BIOTICO</a:t>
                      </a:r>
                      <a:endParaRPr lang="es-EC" sz="1300" dirty="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CO" sz="1300">
                          <a:effectLst>
                            <a:outerShdw blurRad="38100" dist="38100" dir="2700000" algn="tl">
                              <a:srgbClr val="000000">
                                <a:alpha val="43137"/>
                              </a:srgbClr>
                            </a:outerShdw>
                          </a:effectLst>
                          <a:latin typeface="Arial"/>
                          <a:ea typeface="Arial"/>
                          <a:cs typeface="Times New Roman"/>
                        </a:rPr>
                        <a:t>FLORA</a:t>
                      </a:r>
                      <a:endParaRPr lang="es-EC" sz="1300">
                        <a:effectLst>
                          <a:outerShdw blurRad="38100" dist="38100" dir="2700000" algn="tl">
                            <a:srgbClr val="000000">
                              <a:alpha val="43137"/>
                            </a:srgbClr>
                          </a:outerShdw>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CO" sz="1300" i="1">
                          <a:effectLst/>
                          <a:latin typeface="Arial"/>
                          <a:ea typeface="Arial"/>
                          <a:cs typeface="Times New Roman"/>
                        </a:rPr>
                        <a:t>COBERTURA VEGETAL</a:t>
                      </a:r>
                      <a:endParaRPr lang="es-EC" sz="1300" i="1">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300">
                          <a:effectLst/>
                          <a:latin typeface="Arial"/>
                          <a:ea typeface="Arial"/>
                          <a:cs typeface="Times New Roman"/>
                        </a:rPr>
                        <a:t>Alteración de la  cobertura vegetal existente en la zona a intervenirse.</a:t>
                      </a:r>
                      <a:endParaRPr lang="es-EC" sz="130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
                <a:tc vMerge="1">
                  <a:txBody>
                    <a:bodyPr/>
                    <a:lstStyle/>
                    <a:p>
                      <a:endParaRPr lang="es-EC"/>
                    </a:p>
                  </a:txBody>
                  <a:tcPr/>
                </a:tc>
                <a:tc>
                  <a:txBody>
                    <a:bodyPr/>
                    <a:lstStyle/>
                    <a:p>
                      <a:pPr algn="ctr">
                        <a:lnSpc>
                          <a:spcPct val="150000"/>
                        </a:lnSpc>
                        <a:spcAft>
                          <a:spcPts val="0"/>
                        </a:spcAft>
                      </a:pPr>
                      <a:r>
                        <a:rPr lang="es-CO" sz="1300" dirty="0">
                          <a:effectLst>
                            <a:outerShdw blurRad="38100" dist="38100" dir="2700000" algn="tl">
                              <a:srgbClr val="000000">
                                <a:alpha val="43137"/>
                              </a:srgbClr>
                            </a:outerShdw>
                          </a:effectLst>
                          <a:latin typeface="Arial"/>
                          <a:ea typeface="Arial"/>
                          <a:cs typeface="Times New Roman"/>
                        </a:rPr>
                        <a:t>FAUNA</a:t>
                      </a:r>
                      <a:endParaRPr lang="es-EC" sz="1300" dirty="0">
                        <a:effectLst>
                          <a:outerShdw blurRad="38100" dist="38100" dir="2700000" algn="tl">
                            <a:srgbClr val="000000">
                              <a:alpha val="43137"/>
                            </a:srgbClr>
                          </a:outerShdw>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CO" sz="1300" i="1" dirty="0" smtClean="0">
                          <a:effectLst/>
                          <a:latin typeface="Arial"/>
                          <a:ea typeface="Arial"/>
                          <a:cs typeface="Times New Roman"/>
                        </a:rPr>
                        <a:t>AVES</a:t>
                      </a:r>
                      <a:endParaRPr lang="es-EC" sz="1300" i="1" dirty="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300" dirty="0">
                          <a:effectLst/>
                          <a:latin typeface="Arial"/>
                          <a:ea typeface="Arial"/>
                          <a:cs typeface="Times New Roman"/>
                        </a:rPr>
                        <a:t>Afectación a las especies de aves que existen en la cobertura vegetal. </a:t>
                      </a:r>
                      <a:endParaRPr lang="es-EC" sz="1300" dirty="0">
                        <a:effectLst/>
                        <a:latin typeface="Arial"/>
                        <a:ea typeface="Arial"/>
                        <a:cs typeface="Times New Roman"/>
                      </a:endParaRPr>
                    </a:p>
                  </a:txBody>
                  <a:tcPr marL="17295" marR="17295" marT="4361" marB="43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Rectángulo"/>
          <p:cNvSpPr/>
          <p:nvPr/>
        </p:nvSpPr>
        <p:spPr>
          <a:xfrm>
            <a:off x="539553" y="332656"/>
            <a:ext cx="7131705" cy="523220"/>
          </a:xfrm>
          <a:prstGeom prst="rect">
            <a:avLst/>
          </a:prstGeom>
        </p:spPr>
        <p:txBody>
          <a:bodyPr wrap="square">
            <a:spAutoFit/>
          </a:bodyPr>
          <a:lstStyle/>
          <a:p>
            <a:pPr marL="285750" lvl="1" indent="-285750" fontAlgn="base">
              <a:buFont typeface="Arial" pitchFamily="34" charset="0"/>
              <a:buChar char="•"/>
            </a:pPr>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Factores ambientales a ser evaluados</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Tree>
    <p:extLst>
      <p:ext uri="{BB962C8B-B14F-4D97-AF65-F5344CB8AC3E}">
        <p14:creationId xmlns:p14="http://schemas.microsoft.com/office/powerpoint/2010/main" val="1915558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28726"/>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S_tradnl" b="1" cap="all" dirty="0"/>
              <a:t>identificación y evaluación de impactos ambientales </a:t>
            </a:r>
            <a:endParaRPr lang="es-EC" b="1" cap="all"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5" name="4 Tabla"/>
          <p:cNvGraphicFramePr>
            <a:graphicFrameLocks noGrp="1"/>
          </p:cNvGraphicFramePr>
          <p:nvPr>
            <p:extLst>
              <p:ext uri="{D42A27DB-BD31-4B8C-83A1-F6EECF244321}">
                <p14:modId xmlns:p14="http://schemas.microsoft.com/office/powerpoint/2010/main" val="2185439157"/>
              </p:ext>
            </p:extLst>
          </p:nvPr>
        </p:nvGraphicFramePr>
        <p:xfrm>
          <a:off x="611561" y="404663"/>
          <a:ext cx="7992888" cy="6048672"/>
        </p:xfrm>
        <a:graphic>
          <a:graphicData uri="http://schemas.openxmlformats.org/drawingml/2006/table">
            <a:tbl>
              <a:tblPr firstRow="1" firstCol="1" bandRow="1"/>
              <a:tblGrid>
                <a:gridCol w="1493546"/>
                <a:gridCol w="1314765"/>
                <a:gridCol w="1800200"/>
                <a:gridCol w="3384377"/>
              </a:tblGrid>
              <a:tr h="619555">
                <a:tc rowSpan="11">
                  <a:txBody>
                    <a:bodyPr/>
                    <a:lstStyle/>
                    <a:p>
                      <a:pPr algn="ctr">
                        <a:lnSpc>
                          <a:spcPct val="100000"/>
                        </a:lnSpc>
                        <a:spcAft>
                          <a:spcPts val="0"/>
                        </a:spcAft>
                      </a:pPr>
                      <a:r>
                        <a:rPr lang="es-CO" sz="1300" b="1" dirty="0">
                          <a:effectLst/>
                          <a:latin typeface="Arial"/>
                          <a:ea typeface="Arial"/>
                          <a:cs typeface="Times New Roman"/>
                        </a:rPr>
                        <a:t>ANTROPICO</a:t>
                      </a:r>
                      <a:endParaRPr lang="es-EC" sz="1300" dirty="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a:txBody>
                    <a:bodyPr/>
                    <a:lstStyle/>
                    <a:p>
                      <a:pPr algn="ctr">
                        <a:lnSpc>
                          <a:spcPct val="100000"/>
                        </a:lnSpc>
                        <a:spcAft>
                          <a:spcPts val="0"/>
                        </a:spcAft>
                      </a:pPr>
                      <a:r>
                        <a:rPr lang="es-CO" sz="1300" dirty="0">
                          <a:effectLst>
                            <a:outerShdw blurRad="38100" dist="38100" dir="2700000" algn="tl">
                              <a:srgbClr val="000000">
                                <a:alpha val="43137"/>
                              </a:srgbClr>
                            </a:outerShdw>
                          </a:effectLst>
                          <a:latin typeface="Arial"/>
                          <a:ea typeface="Arial"/>
                          <a:cs typeface="Times New Roman"/>
                        </a:rPr>
                        <a:t>MEDIO PERCEPTUAL</a:t>
                      </a:r>
                      <a:endParaRPr lang="es-EC" sz="1300" dirty="0">
                        <a:effectLst>
                          <a:outerShdw blurRad="38100" dist="38100" dir="2700000" algn="tl">
                            <a:srgbClr val="000000">
                              <a:alpha val="43137"/>
                            </a:srgbClr>
                          </a:outerShdw>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CO" sz="1300" i="1">
                          <a:effectLst/>
                          <a:latin typeface="Arial"/>
                          <a:ea typeface="Arial"/>
                          <a:cs typeface="Times New Roman"/>
                        </a:rPr>
                        <a:t>NATURALIDAD</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300" b="0">
                          <a:effectLst/>
                          <a:latin typeface="Arial"/>
                          <a:ea typeface="Arial"/>
                          <a:cs typeface="Times New Roman"/>
                        </a:rPr>
                        <a:t>Alteración de la expresión propia del entorno natural, </a:t>
                      </a:r>
                      <a:endParaRPr lang="es-EC" sz="1300" b="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319">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CO" sz="1300" i="1">
                          <a:effectLst/>
                          <a:latin typeface="Arial"/>
                          <a:ea typeface="Arial"/>
                          <a:cs typeface="Times New Roman"/>
                        </a:rPr>
                        <a:t>VISTA PANORAMICA Y PAISAJE</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a:effectLst/>
                          <a:latin typeface="Arial"/>
                          <a:ea typeface="Arial"/>
                          <a:cs typeface="Times New Roman"/>
                        </a:rPr>
                        <a:t>Alteración del paisaje actual, especialmente en el área de influencia directa del proyecto.</a:t>
                      </a:r>
                      <a:endParaRPr lang="es-EC" sz="1300" b="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337">
                <a:tc vMerge="1">
                  <a:txBody>
                    <a:bodyPr/>
                    <a:lstStyle/>
                    <a:p>
                      <a:endParaRPr lang="es-EC"/>
                    </a:p>
                  </a:txBody>
                  <a:tcPr/>
                </a:tc>
                <a:tc rowSpan="3">
                  <a:txBody>
                    <a:bodyPr/>
                    <a:lstStyle/>
                    <a:p>
                      <a:pPr algn="ctr">
                        <a:lnSpc>
                          <a:spcPct val="100000"/>
                        </a:lnSpc>
                        <a:spcAft>
                          <a:spcPts val="0"/>
                        </a:spcAft>
                      </a:pPr>
                      <a:r>
                        <a:rPr lang="es-CO" sz="1300">
                          <a:effectLst>
                            <a:outerShdw blurRad="38100" dist="38100" dir="2700000" algn="tl">
                              <a:srgbClr val="000000">
                                <a:alpha val="43137"/>
                              </a:srgbClr>
                            </a:outerShdw>
                          </a:effectLst>
                          <a:latin typeface="Arial"/>
                          <a:ea typeface="Arial"/>
                          <a:cs typeface="Times New Roman"/>
                        </a:rPr>
                        <a:t> </a:t>
                      </a:r>
                      <a:endParaRPr lang="es-EC" sz="1300">
                        <a:effectLst>
                          <a:outerShdw blurRad="38100" dist="38100" dir="2700000" algn="tl">
                            <a:srgbClr val="000000">
                              <a:alpha val="43137"/>
                            </a:srgbClr>
                          </a:outerShdw>
                        </a:effectLst>
                        <a:latin typeface="Arial"/>
                        <a:ea typeface="Arial"/>
                        <a:cs typeface="Times New Roman"/>
                      </a:endParaRPr>
                    </a:p>
                    <a:p>
                      <a:pPr algn="ctr">
                        <a:lnSpc>
                          <a:spcPct val="100000"/>
                        </a:lnSpc>
                        <a:spcAft>
                          <a:spcPts val="0"/>
                        </a:spcAft>
                      </a:pPr>
                      <a:r>
                        <a:rPr lang="es-CO" sz="1300">
                          <a:effectLst>
                            <a:outerShdw blurRad="38100" dist="38100" dir="2700000" algn="tl">
                              <a:srgbClr val="000000">
                                <a:alpha val="43137"/>
                              </a:srgbClr>
                            </a:outerShdw>
                          </a:effectLst>
                          <a:latin typeface="Arial"/>
                          <a:ea typeface="Arial"/>
                          <a:cs typeface="Times New Roman"/>
                        </a:rPr>
                        <a:t> </a:t>
                      </a:r>
                      <a:endParaRPr lang="es-EC" sz="1300">
                        <a:effectLst>
                          <a:outerShdw blurRad="38100" dist="38100" dir="2700000" algn="tl">
                            <a:srgbClr val="000000">
                              <a:alpha val="43137"/>
                            </a:srgbClr>
                          </a:outerShdw>
                        </a:effectLst>
                        <a:latin typeface="Arial"/>
                        <a:ea typeface="Arial"/>
                        <a:cs typeface="Times New Roman"/>
                      </a:endParaRPr>
                    </a:p>
                    <a:p>
                      <a:pPr algn="ctr">
                        <a:lnSpc>
                          <a:spcPct val="100000"/>
                        </a:lnSpc>
                        <a:spcAft>
                          <a:spcPts val="0"/>
                        </a:spcAft>
                      </a:pPr>
                      <a:r>
                        <a:rPr lang="es-CO" sz="1300">
                          <a:effectLst>
                            <a:outerShdw blurRad="38100" dist="38100" dir="2700000" algn="tl">
                              <a:srgbClr val="000000">
                                <a:alpha val="43137"/>
                              </a:srgbClr>
                            </a:outerShdw>
                          </a:effectLst>
                          <a:latin typeface="Arial"/>
                          <a:ea typeface="Arial"/>
                          <a:cs typeface="Times New Roman"/>
                        </a:rPr>
                        <a:t>INFRA </a:t>
                      </a:r>
                      <a:r>
                        <a:rPr lang="en-US" sz="1300">
                          <a:effectLst>
                            <a:outerShdw blurRad="38100" dist="38100" dir="2700000" algn="tl">
                              <a:srgbClr val="000000">
                                <a:alpha val="43137"/>
                              </a:srgbClr>
                            </a:outerShdw>
                          </a:effectLst>
                          <a:latin typeface="Arial"/>
                          <a:ea typeface="Arial"/>
                          <a:cs typeface="Times New Roman"/>
                        </a:rPr>
                        <a:t>-</a:t>
                      </a:r>
                      <a:endParaRPr lang="es-EC" sz="1300">
                        <a:effectLst>
                          <a:outerShdw blurRad="38100" dist="38100" dir="2700000" algn="tl">
                            <a:srgbClr val="000000">
                              <a:alpha val="43137"/>
                            </a:srgbClr>
                          </a:outerShdw>
                        </a:effectLst>
                        <a:latin typeface="Arial"/>
                        <a:ea typeface="Arial"/>
                        <a:cs typeface="Times New Roman"/>
                      </a:endParaRPr>
                    </a:p>
                    <a:p>
                      <a:pPr algn="ctr">
                        <a:lnSpc>
                          <a:spcPct val="100000"/>
                        </a:lnSpc>
                        <a:spcAft>
                          <a:spcPts val="0"/>
                        </a:spcAft>
                      </a:pPr>
                      <a:r>
                        <a:rPr lang="es-CO" sz="1300">
                          <a:effectLst>
                            <a:outerShdw blurRad="38100" dist="38100" dir="2700000" algn="tl">
                              <a:srgbClr val="000000">
                                <a:alpha val="43137"/>
                              </a:srgbClr>
                            </a:outerShdw>
                          </a:effectLst>
                          <a:latin typeface="Arial"/>
                          <a:ea typeface="Arial"/>
                          <a:cs typeface="Times New Roman"/>
                        </a:rPr>
                        <a:t>ESTRUCTURA</a:t>
                      </a:r>
                      <a:endParaRPr lang="es-EC" sz="1300">
                        <a:effectLst>
                          <a:outerShdw blurRad="38100" dist="38100" dir="2700000" algn="tl">
                            <a:srgbClr val="000000">
                              <a:alpha val="43137"/>
                            </a:srgbClr>
                          </a:outerShdw>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CO" sz="1300" i="1">
                          <a:effectLst/>
                          <a:latin typeface="Arial"/>
                          <a:ea typeface="Arial"/>
                          <a:cs typeface="Times New Roman"/>
                        </a:rPr>
                        <a:t>RED VIAL</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a:effectLst/>
                          <a:latin typeface="Arial"/>
                          <a:ea typeface="Arial"/>
                          <a:cs typeface="Times New Roman"/>
                        </a:rPr>
                        <a:t>Alteración del tránsito </a:t>
                      </a:r>
                      <a:endParaRPr lang="es-EC" sz="1300" b="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301">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CO" sz="1300" i="1">
                          <a:effectLst/>
                          <a:latin typeface="Arial"/>
                          <a:ea typeface="Arial"/>
                          <a:cs typeface="Times New Roman"/>
                        </a:rPr>
                        <a:t>ACCESIBILIDAD</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dirty="0">
                          <a:effectLst/>
                          <a:latin typeface="Arial"/>
                          <a:ea typeface="Arial"/>
                          <a:cs typeface="Times New Roman"/>
                        </a:rPr>
                        <a:t>Referido a la facilidad que prestará las vías alternas para acceder y salir del área de  influencia.</a:t>
                      </a:r>
                      <a:endParaRPr lang="es-EC" sz="1300" b="0" dirty="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319">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CO" sz="1300" i="1">
                          <a:effectLst/>
                          <a:latin typeface="Arial"/>
                          <a:ea typeface="Arial"/>
                          <a:cs typeface="Times New Roman"/>
                        </a:rPr>
                        <a:t>SERVICIOS BÁSICOS</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dirty="0">
                          <a:effectLst/>
                          <a:latin typeface="Arial"/>
                          <a:ea typeface="Arial"/>
                          <a:cs typeface="Times New Roman"/>
                        </a:rPr>
                        <a:t>Interferencia con el sistema de agua potable </a:t>
                      </a:r>
                      <a:r>
                        <a:rPr lang="es-ES" sz="1300" b="0" dirty="0" smtClean="0">
                          <a:effectLst/>
                          <a:latin typeface="Arial"/>
                          <a:ea typeface="Arial"/>
                          <a:cs typeface="Times New Roman"/>
                        </a:rPr>
                        <a:t>,electricidad</a:t>
                      </a:r>
                      <a:r>
                        <a:rPr lang="es-ES" sz="1300" b="0" dirty="0">
                          <a:effectLst/>
                          <a:latin typeface="Arial"/>
                          <a:ea typeface="Arial"/>
                          <a:cs typeface="Times New Roman"/>
                        </a:rPr>
                        <a:t>,</a:t>
                      </a:r>
                      <a:endParaRPr lang="es-EC" sz="1300" b="0" dirty="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319">
                <a:tc vMerge="1">
                  <a:txBody>
                    <a:bodyPr/>
                    <a:lstStyle/>
                    <a:p>
                      <a:endParaRPr lang="es-EC"/>
                    </a:p>
                  </a:txBody>
                  <a:tcPr/>
                </a:tc>
                <a:tc rowSpan="3">
                  <a:txBody>
                    <a:bodyPr/>
                    <a:lstStyle/>
                    <a:p>
                      <a:pPr algn="ctr">
                        <a:lnSpc>
                          <a:spcPct val="100000"/>
                        </a:lnSpc>
                        <a:spcAft>
                          <a:spcPts val="0"/>
                        </a:spcAft>
                      </a:pPr>
                      <a:r>
                        <a:rPr lang="es-CO" sz="1300" dirty="0">
                          <a:effectLst>
                            <a:outerShdw blurRad="38100" dist="38100" dir="2700000" algn="tl">
                              <a:srgbClr val="000000">
                                <a:alpha val="43137"/>
                              </a:srgbClr>
                            </a:outerShdw>
                          </a:effectLst>
                          <a:latin typeface="Arial"/>
                          <a:ea typeface="Arial"/>
                          <a:cs typeface="Times New Roman"/>
                        </a:rPr>
                        <a:t>HUMANOS</a:t>
                      </a:r>
                      <a:endParaRPr lang="es-EC" sz="1300" dirty="0">
                        <a:effectLst>
                          <a:outerShdw blurRad="38100" dist="38100" dir="2700000" algn="tl">
                            <a:srgbClr val="000000">
                              <a:alpha val="43137"/>
                            </a:srgbClr>
                          </a:outerShdw>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CO" sz="1300" i="1">
                          <a:effectLst/>
                          <a:latin typeface="Arial"/>
                          <a:ea typeface="Arial"/>
                          <a:cs typeface="Times New Roman"/>
                        </a:rPr>
                        <a:t>CALIDAD DE VIDA</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a:effectLst/>
                          <a:latin typeface="Arial"/>
                          <a:ea typeface="Arial"/>
                          <a:cs typeface="Times New Roman"/>
                        </a:rPr>
                        <a:t>Interferencia en los aspectos de salud y económicos de la población.</a:t>
                      </a:r>
                      <a:endParaRPr lang="es-EC" sz="1300" b="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301">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CO" sz="1300" i="1">
                          <a:effectLst/>
                          <a:latin typeface="Arial"/>
                          <a:ea typeface="Arial"/>
                          <a:cs typeface="Times New Roman"/>
                        </a:rPr>
                        <a:t>TRANQUILIDAD</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a:effectLst/>
                          <a:latin typeface="Arial"/>
                          <a:ea typeface="Arial"/>
                          <a:cs typeface="Times New Roman"/>
                        </a:rPr>
                        <a:t>Alteración ambiental derivada de la ejecución del proyecto, evidenciada proyecto del ruido; vibraciones; olores; polvo.</a:t>
                      </a:r>
                      <a:endParaRPr lang="es-EC" sz="1300" b="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319">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CO" sz="1300" i="1">
                          <a:effectLst/>
                          <a:latin typeface="Arial"/>
                          <a:ea typeface="Arial"/>
                          <a:cs typeface="Times New Roman"/>
                        </a:rPr>
                        <a:t>CONDICIONES DE CIRCULACION</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a:effectLst/>
                          <a:latin typeface="Arial"/>
                          <a:ea typeface="Arial"/>
                          <a:cs typeface="Times New Roman"/>
                        </a:rPr>
                        <a:t>Cambio de las condiciones de circulación  vehicular.</a:t>
                      </a:r>
                      <a:endParaRPr lang="es-EC" sz="1300" b="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282">
                <a:tc vMerge="1">
                  <a:txBody>
                    <a:bodyPr/>
                    <a:lstStyle/>
                    <a:p>
                      <a:endParaRPr lang="es-EC"/>
                    </a:p>
                  </a:txBody>
                  <a:tcPr/>
                </a:tc>
                <a:tc rowSpan="3">
                  <a:txBody>
                    <a:bodyPr/>
                    <a:lstStyle/>
                    <a:p>
                      <a:pPr algn="ctr">
                        <a:lnSpc>
                          <a:spcPct val="100000"/>
                        </a:lnSpc>
                        <a:spcAft>
                          <a:spcPts val="0"/>
                        </a:spcAft>
                      </a:pPr>
                      <a:r>
                        <a:rPr lang="es-CO" sz="1300" dirty="0">
                          <a:effectLst>
                            <a:outerShdw blurRad="38100" dist="38100" dir="2700000" algn="tl">
                              <a:srgbClr val="000000">
                                <a:alpha val="43137"/>
                              </a:srgbClr>
                            </a:outerShdw>
                          </a:effectLst>
                          <a:latin typeface="Arial"/>
                          <a:ea typeface="Arial"/>
                          <a:cs typeface="Times New Roman"/>
                        </a:rPr>
                        <a:t>ECONOMIA Y POBLACION</a:t>
                      </a:r>
                      <a:endParaRPr lang="es-EC" sz="1300" dirty="0">
                        <a:effectLst>
                          <a:outerShdw blurRad="38100" dist="38100" dir="2700000" algn="tl">
                            <a:srgbClr val="000000">
                              <a:alpha val="43137"/>
                            </a:srgbClr>
                          </a:outerShdw>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CO" sz="1300" i="1">
                          <a:effectLst/>
                          <a:latin typeface="Arial"/>
                          <a:ea typeface="Arial"/>
                          <a:cs typeface="Times New Roman"/>
                        </a:rPr>
                        <a:t>EMPLEO</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a:effectLst/>
                          <a:latin typeface="Arial"/>
                          <a:ea typeface="Arial"/>
                          <a:cs typeface="Times New Roman"/>
                        </a:rPr>
                        <a:t>Variación de la capacidad de absorber la población económica activa (PEA), en las diferentes actividades productivas directas e indirectas generadas por el proyecto.</a:t>
                      </a:r>
                      <a:endParaRPr lang="es-EC" sz="1300" b="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319">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CO" sz="1300" i="1">
                          <a:effectLst/>
                          <a:latin typeface="Arial"/>
                          <a:ea typeface="Arial"/>
                          <a:cs typeface="Times New Roman"/>
                        </a:rPr>
                        <a:t>ECONOMIA LOCAL</a:t>
                      </a:r>
                      <a:endParaRPr lang="es-EC" sz="1300" i="1">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a:effectLst/>
                          <a:latin typeface="Arial"/>
                          <a:ea typeface="Arial"/>
                          <a:cs typeface="Times New Roman"/>
                        </a:rPr>
                        <a:t>Variación de la dinámica local debido a la construcción y funcionamiento del proyecto.</a:t>
                      </a:r>
                      <a:endParaRPr lang="es-EC" sz="1300" b="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301">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CO" sz="1300" i="1" dirty="0">
                          <a:effectLst/>
                          <a:latin typeface="Arial"/>
                          <a:ea typeface="Arial"/>
                          <a:cs typeface="Times New Roman"/>
                        </a:rPr>
                        <a:t>CAMBIOS EN EL VALOR DEL SUELO</a:t>
                      </a:r>
                      <a:endParaRPr lang="es-EC" sz="1300" i="1" dirty="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300" b="0" dirty="0">
                          <a:effectLst/>
                          <a:latin typeface="Arial"/>
                          <a:ea typeface="Arial"/>
                          <a:cs typeface="Times New Roman"/>
                        </a:rPr>
                        <a:t>Variación del costo real del suelo en función de la oferta y demanda debido a la ejecución del proyecto.</a:t>
                      </a:r>
                      <a:endParaRPr lang="es-EC" sz="1300" b="0" dirty="0">
                        <a:effectLst/>
                        <a:latin typeface="Arial"/>
                        <a:ea typeface="Arial"/>
                        <a:cs typeface="Times New Roman"/>
                      </a:endParaRPr>
                    </a:p>
                  </a:txBody>
                  <a:tcPr marL="28739" marR="28739" marT="7247" marB="72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8574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28726"/>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S_tradnl" b="1" cap="all" dirty="0"/>
              <a:t>identificación y evaluación de impactos ambientales </a:t>
            </a:r>
            <a:endParaRPr lang="es-EC" b="1" cap="all"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539553" y="548680"/>
            <a:ext cx="7131705" cy="523220"/>
          </a:xfrm>
          <a:prstGeom prst="rect">
            <a:avLst/>
          </a:prstGeom>
        </p:spPr>
        <p:txBody>
          <a:bodyPr wrap="square">
            <a:spAutoFit/>
          </a:bodyPr>
          <a:lstStyle/>
          <a:p>
            <a:pPr marL="285750" lvl="1" indent="-285750" fontAlgn="base">
              <a:buFont typeface="Arial" pitchFamily="34" charset="0"/>
              <a:buChar char="•"/>
            </a:pPr>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Acciones del proyecto</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graphicFrame>
        <p:nvGraphicFramePr>
          <p:cNvPr id="4" name="3 Diagrama"/>
          <p:cNvGraphicFramePr/>
          <p:nvPr>
            <p:extLst>
              <p:ext uri="{D42A27DB-BD31-4B8C-83A1-F6EECF244321}">
                <p14:modId xmlns:p14="http://schemas.microsoft.com/office/powerpoint/2010/main" val="4053416466"/>
              </p:ext>
            </p:extLst>
          </p:nvPr>
        </p:nvGraphicFramePr>
        <p:xfrm>
          <a:off x="539552" y="1201738"/>
          <a:ext cx="7848872" cy="5179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842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28726"/>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S_tradnl" b="1" cap="all" dirty="0"/>
              <a:t>identificación y evaluación de impactos ambientales </a:t>
            </a:r>
            <a:endParaRPr lang="es-EC" b="1" cap="all"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539553" y="529516"/>
            <a:ext cx="7131705" cy="523220"/>
          </a:xfrm>
          <a:prstGeom prst="rect">
            <a:avLst/>
          </a:prstGeom>
        </p:spPr>
        <p:txBody>
          <a:bodyPr wrap="square">
            <a:spAutoFit/>
          </a:bodyPr>
          <a:lstStyle/>
          <a:p>
            <a:pPr marL="285750" lvl="1" indent="-285750" fontAlgn="base">
              <a:buFont typeface="Arial" pitchFamily="34" charset="0"/>
              <a:buChar char="•"/>
            </a:pPr>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Metodología de evaluación</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graphicFrame>
        <p:nvGraphicFramePr>
          <p:cNvPr id="6" name="5 Diagrama"/>
          <p:cNvGraphicFramePr/>
          <p:nvPr>
            <p:extLst>
              <p:ext uri="{D42A27DB-BD31-4B8C-83A1-F6EECF244321}">
                <p14:modId xmlns:p14="http://schemas.microsoft.com/office/powerpoint/2010/main" val="669379011"/>
              </p:ext>
            </p:extLst>
          </p:nvPr>
        </p:nvGraphicFramePr>
        <p:xfrm>
          <a:off x="452736" y="1239693"/>
          <a:ext cx="83529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8686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28726"/>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S_tradnl" b="1" cap="all" dirty="0" smtClean="0"/>
              <a:t>identificación y evaluación de impactos ambientales </a:t>
            </a:r>
            <a:endParaRPr lang="es-EC" b="1" cap="all"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539553" y="529516"/>
            <a:ext cx="7131705" cy="523220"/>
          </a:xfrm>
          <a:prstGeom prst="rect">
            <a:avLst/>
          </a:prstGeom>
        </p:spPr>
        <p:txBody>
          <a:bodyPr wrap="square">
            <a:spAutoFit/>
          </a:bodyPr>
          <a:lstStyle/>
          <a:p>
            <a:pPr marL="285750" lvl="1" indent="-285750" fontAlgn="base">
              <a:buFont typeface="Arial" pitchFamily="34" charset="0"/>
              <a:buChar char="•"/>
            </a:pPr>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Metodología de evaluación</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823793499"/>
              </p:ext>
            </p:extLst>
          </p:nvPr>
        </p:nvGraphicFramePr>
        <p:xfrm>
          <a:off x="4586692" y="1257727"/>
          <a:ext cx="4130034" cy="2564546"/>
        </p:xfrm>
        <a:graphic>
          <a:graphicData uri="http://schemas.openxmlformats.org/drawingml/2006/table">
            <a:tbl>
              <a:tblPr firstRow="1" firstCol="1" bandRow="1">
                <a:tableStyleId>{F2DE63D5-997A-4646-A377-4702673A728D}</a:tableStyleId>
              </a:tblPr>
              <a:tblGrid>
                <a:gridCol w="1494831"/>
                <a:gridCol w="1494831"/>
                <a:gridCol w="1140372"/>
              </a:tblGrid>
              <a:tr h="639284">
                <a:tc>
                  <a:txBody>
                    <a:bodyPr/>
                    <a:lstStyle/>
                    <a:p>
                      <a:pPr algn="ctr">
                        <a:lnSpc>
                          <a:spcPct val="100000"/>
                        </a:lnSpc>
                        <a:spcAft>
                          <a:spcPts val="0"/>
                        </a:spcAft>
                      </a:pPr>
                      <a:r>
                        <a:rPr lang="es-ES" sz="1400" dirty="0">
                          <a:solidFill>
                            <a:schemeClr val="tx1"/>
                          </a:solidFill>
                          <a:effectLst/>
                        </a:rPr>
                        <a:t>TIPO</a:t>
                      </a:r>
                      <a:endParaRPr lang="es-EC" sz="1400" dirty="0">
                        <a:solidFill>
                          <a:schemeClr val="tx1"/>
                        </a:solidFill>
                        <a:effectLst/>
                        <a:latin typeface="Arial"/>
                        <a:ea typeface="Arial"/>
                        <a:cs typeface="Times New Roman"/>
                      </a:endParaRPr>
                    </a:p>
                  </a:txBody>
                  <a:tcPr marL="73025" marR="73025" marT="18415" marB="18415" anchor="ctr"/>
                </a:tc>
                <a:tc>
                  <a:txBody>
                    <a:bodyPr/>
                    <a:lstStyle/>
                    <a:p>
                      <a:pPr algn="just">
                        <a:lnSpc>
                          <a:spcPct val="100000"/>
                        </a:lnSpc>
                        <a:spcAft>
                          <a:spcPts val="0"/>
                        </a:spcAft>
                      </a:pPr>
                      <a:r>
                        <a:rPr lang="es-ES" sz="1400" dirty="0">
                          <a:solidFill>
                            <a:schemeClr val="tx1"/>
                          </a:solidFill>
                          <a:effectLst/>
                        </a:rPr>
                        <a:t>CLASIFICACIÓN</a:t>
                      </a:r>
                      <a:endParaRPr lang="es-EC" sz="1400" dirty="0">
                        <a:solidFill>
                          <a:schemeClr val="tx1"/>
                        </a:solidFill>
                        <a:effectLst/>
                        <a:latin typeface="Arial"/>
                        <a:ea typeface="Arial"/>
                        <a:cs typeface="Times New Roman"/>
                      </a:endParaRPr>
                    </a:p>
                  </a:txBody>
                  <a:tcPr marL="73025" marR="73025" marT="18415" marB="18415" anchor="ctr"/>
                </a:tc>
                <a:tc>
                  <a:txBody>
                    <a:bodyPr/>
                    <a:lstStyle/>
                    <a:p>
                      <a:pPr algn="just">
                        <a:lnSpc>
                          <a:spcPct val="100000"/>
                        </a:lnSpc>
                        <a:spcAft>
                          <a:spcPts val="0"/>
                        </a:spcAft>
                      </a:pPr>
                      <a:r>
                        <a:rPr lang="es-ES" sz="1400" dirty="0">
                          <a:solidFill>
                            <a:schemeClr val="tx1"/>
                          </a:solidFill>
                          <a:effectLst/>
                        </a:rPr>
                        <a:t>VALORACIÓN</a:t>
                      </a:r>
                      <a:endParaRPr lang="es-EC" sz="1400" dirty="0">
                        <a:solidFill>
                          <a:schemeClr val="tx1"/>
                        </a:solidFill>
                        <a:effectLst/>
                        <a:latin typeface="Arial"/>
                        <a:ea typeface="Arial"/>
                        <a:cs typeface="Times New Roman"/>
                      </a:endParaRPr>
                    </a:p>
                  </a:txBody>
                  <a:tcPr marL="73025" marR="73025" marT="18415" marB="18415" anchor="ctr"/>
                </a:tc>
              </a:tr>
              <a:tr h="962631">
                <a:tc>
                  <a:txBody>
                    <a:bodyPr/>
                    <a:lstStyle/>
                    <a:p>
                      <a:pPr algn="ctr">
                        <a:lnSpc>
                          <a:spcPct val="100000"/>
                        </a:lnSpc>
                        <a:spcAft>
                          <a:spcPts val="0"/>
                        </a:spcAft>
                      </a:pPr>
                      <a:r>
                        <a:rPr lang="es-ES" sz="1600" dirty="0">
                          <a:effectLst/>
                        </a:rPr>
                        <a:t>MAGNITUD</a:t>
                      </a:r>
                      <a:endParaRPr lang="es-EC" sz="1600" dirty="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S" sz="1600" dirty="0">
                          <a:effectLst/>
                        </a:rPr>
                        <a:t>Alta</a:t>
                      </a:r>
                      <a:endParaRPr lang="es-EC" sz="1600" dirty="0">
                        <a:effectLst/>
                      </a:endParaRPr>
                    </a:p>
                    <a:p>
                      <a:pPr algn="ctr">
                        <a:lnSpc>
                          <a:spcPct val="100000"/>
                        </a:lnSpc>
                        <a:spcAft>
                          <a:spcPts val="0"/>
                        </a:spcAft>
                      </a:pPr>
                      <a:r>
                        <a:rPr lang="es-ES" sz="1600" dirty="0">
                          <a:effectLst/>
                        </a:rPr>
                        <a:t>Media</a:t>
                      </a:r>
                      <a:endParaRPr lang="es-EC" sz="1600" dirty="0">
                        <a:effectLst/>
                      </a:endParaRPr>
                    </a:p>
                    <a:p>
                      <a:pPr algn="ctr">
                        <a:lnSpc>
                          <a:spcPct val="100000"/>
                        </a:lnSpc>
                        <a:spcAft>
                          <a:spcPts val="0"/>
                        </a:spcAft>
                      </a:pPr>
                      <a:r>
                        <a:rPr lang="es-ES" sz="1600" dirty="0">
                          <a:effectLst/>
                        </a:rPr>
                        <a:t>Baja</a:t>
                      </a:r>
                      <a:endParaRPr lang="es-EC" sz="1600" dirty="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S" sz="1600" dirty="0">
                          <a:effectLst/>
                        </a:rPr>
                        <a:t>10</a:t>
                      </a:r>
                      <a:endParaRPr lang="es-EC" sz="1600" dirty="0">
                        <a:effectLst/>
                      </a:endParaRPr>
                    </a:p>
                    <a:p>
                      <a:pPr algn="ctr">
                        <a:lnSpc>
                          <a:spcPct val="100000"/>
                        </a:lnSpc>
                        <a:spcAft>
                          <a:spcPts val="0"/>
                        </a:spcAft>
                      </a:pPr>
                      <a:r>
                        <a:rPr lang="es-ES" sz="1600" dirty="0">
                          <a:effectLst/>
                        </a:rPr>
                        <a:t>5</a:t>
                      </a:r>
                      <a:endParaRPr lang="es-EC" sz="1600" dirty="0">
                        <a:effectLst/>
                      </a:endParaRPr>
                    </a:p>
                    <a:p>
                      <a:pPr algn="ctr">
                        <a:lnSpc>
                          <a:spcPct val="100000"/>
                        </a:lnSpc>
                        <a:spcAft>
                          <a:spcPts val="0"/>
                        </a:spcAft>
                      </a:pPr>
                      <a:r>
                        <a:rPr lang="es-ES" sz="1600" dirty="0">
                          <a:effectLst/>
                        </a:rPr>
                        <a:t>1</a:t>
                      </a:r>
                      <a:endParaRPr lang="es-EC" sz="1600" dirty="0">
                        <a:effectLst/>
                        <a:latin typeface="Arial"/>
                        <a:ea typeface="Arial"/>
                        <a:cs typeface="Times New Roman"/>
                      </a:endParaRPr>
                    </a:p>
                  </a:txBody>
                  <a:tcPr marL="73025" marR="73025" marT="18415" marB="18415" anchor="ctr"/>
                </a:tc>
              </a:tr>
              <a:tr h="962631">
                <a:tc>
                  <a:txBody>
                    <a:bodyPr/>
                    <a:lstStyle/>
                    <a:p>
                      <a:pPr algn="ctr">
                        <a:lnSpc>
                          <a:spcPct val="100000"/>
                        </a:lnSpc>
                        <a:spcAft>
                          <a:spcPts val="0"/>
                        </a:spcAft>
                      </a:pPr>
                      <a:r>
                        <a:rPr lang="es-ES" sz="1600">
                          <a:effectLst/>
                        </a:rPr>
                        <a:t>IMPORTANCIA</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S" sz="1600" dirty="0">
                          <a:effectLst/>
                        </a:rPr>
                        <a:t>Alta</a:t>
                      </a:r>
                      <a:endParaRPr lang="es-EC" sz="1600" dirty="0">
                        <a:effectLst/>
                      </a:endParaRPr>
                    </a:p>
                    <a:p>
                      <a:pPr algn="ctr">
                        <a:lnSpc>
                          <a:spcPct val="100000"/>
                        </a:lnSpc>
                        <a:spcAft>
                          <a:spcPts val="0"/>
                        </a:spcAft>
                      </a:pPr>
                      <a:r>
                        <a:rPr lang="es-ES" sz="1600" dirty="0">
                          <a:effectLst/>
                        </a:rPr>
                        <a:t>Media</a:t>
                      </a:r>
                      <a:endParaRPr lang="es-EC" sz="1600" dirty="0">
                        <a:effectLst/>
                      </a:endParaRPr>
                    </a:p>
                    <a:p>
                      <a:pPr algn="ctr">
                        <a:lnSpc>
                          <a:spcPct val="100000"/>
                        </a:lnSpc>
                        <a:spcAft>
                          <a:spcPts val="0"/>
                        </a:spcAft>
                      </a:pPr>
                      <a:r>
                        <a:rPr lang="es-ES" sz="1600" dirty="0">
                          <a:effectLst/>
                        </a:rPr>
                        <a:t>Baja</a:t>
                      </a:r>
                      <a:endParaRPr lang="es-EC" sz="1600" dirty="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S" sz="1600" dirty="0">
                          <a:effectLst/>
                        </a:rPr>
                        <a:t>10</a:t>
                      </a:r>
                      <a:endParaRPr lang="es-EC" sz="1600" dirty="0">
                        <a:effectLst/>
                      </a:endParaRPr>
                    </a:p>
                    <a:p>
                      <a:pPr algn="ctr">
                        <a:lnSpc>
                          <a:spcPct val="100000"/>
                        </a:lnSpc>
                        <a:spcAft>
                          <a:spcPts val="0"/>
                        </a:spcAft>
                      </a:pPr>
                      <a:r>
                        <a:rPr lang="es-ES" sz="1600" dirty="0">
                          <a:effectLst/>
                        </a:rPr>
                        <a:t>5</a:t>
                      </a:r>
                      <a:endParaRPr lang="es-EC" sz="1600" dirty="0">
                        <a:effectLst/>
                      </a:endParaRPr>
                    </a:p>
                    <a:p>
                      <a:pPr algn="ctr">
                        <a:lnSpc>
                          <a:spcPct val="100000"/>
                        </a:lnSpc>
                        <a:spcAft>
                          <a:spcPts val="0"/>
                        </a:spcAft>
                      </a:pPr>
                      <a:r>
                        <a:rPr lang="es-ES" sz="1600" dirty="0">
                          <a:effectLst/>
                        </a:rPr>
                        <a:t>1</a:t>
                      </a:r>
                      <a:endParaRPr lang="es-EC" sz="1600" dirty="0">
                        <a:effectLst/>
                        <a:latin typeface="Arial"/>
                        <a:ea typeface="Arial"/>
                        <a:cs typeface="Times New Roman"/>
                      </a:endParaRPr>
                    </a:p>
                  </a:txBody>
                  <a:tcPr marL="73025" marR="73025" marT="18415" marB="18415"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875009715"/>
              </p:ext>
            </p:extLst>
          </p:nvPr>
        </p:nvGraphicFramePr>
        <p:xfrm>
          <a:off x="971602" y="1700809"/>
          <a:ext cx="2578735" cy="1285875"/>
        </p:xfrm>
        <a:graphic>
          <a:graphicData uri="http://schemas.openxmlformats.org/drawingml/2006/table">
            <a:tbl>
              <a:tblPr firstRow="1" firstCol="1" bandRow="1">
                <a:tableStyleId>{1FECB4D8-DB02-4DC6-A0A2-4F2EBAE1DC90}</a:tableStyleId>
              </a:tblPr>
              <a:tblGrid>
                <a:gridCol w="2578735"/>
              </a:tblGrid>
              <a:tr h="1285875">
                <a:tc>
                  <a:txBody>
                    <a:bodyPr/>
                    <a:lstStyle/>
                    <a:p>
                      <a:pPr algn="just">
                        <a:lnSpc>
                          <a:spcPct val="150000"/>
                        </a:lnSpc>
                        <a:spcAft>
                          <a:spcPts val="0"/>
                        </a:spcAft>
                      </a:pPr>
                      <a:r>
                        <a:rPr lang="es-ES" sz="200" dirty="0">
                          <a:effectLst/>
                        </a:rPr>
                        <a:t> </a:t>
                      </a:r>
                      <a:endParaRPr lang="es-EC" sz="1200" dirty="0">
                        <a:effectLst/>
                      </a:endParaRPr>
                    </a:p>
                    <a:p>
                      <a:pPr algn="just">
                        <a:lnSpc>
                          <a:spcPct val="150000"/>
                        </a:lnSpc>
                        <a:spcAft>
                          <a:spcPts val="0"/>
                        </a:spcAft>
                      </a:pPr>
                      <a:r>
                        <a:rPr lang="es-ES" sz="1800" dirty="0">
                          <a:effectLst/>
                        </a:rPr>
                        <a:t>   MAGNITUD                        </a:t>
                      </a:r>
                      <a:endParaRPr lang="es-EC" sz="1800" dirty="0">
                        <a:effectLst/>
                      </a:endParaRPr>
                    </a:p>
                    <a:p>
                      <a:pPr algn="r">
                        <a:lnSpc>
                          <a:spcPct val="150000"/>
                        </a:lnSpc>
                        <a:spcAft>
                          <a:spcPts val="0"/>
                        </a:spcAft>
                      </a:pPr>
                      <a:r>
                        <a:rPr lang="es-ES" sz="1800" dirty="0">
                          <a:effectLst/>
                        </a:rPr>
                        <a:t>                                  </a:t>
                      </a:r>
                      <a:r>
                        <a:rPr lang="es-ES" sz="1800" dirty="0" smtClean="0">
                          <a:effectLst/>
                        </a:rPr>
                        <a:t>                IMPORTANCIA</a:t>
                      </a:r>
                      <a:endParaRPr lang="es-EC" sz="1800" dirty="0">
                        <a:effectLst/>
                        <a:latin typeface="Arial"/>
                        <a:ea typeface="Arial"/>
                        <a:cs typeface="Times New Roman"/>
                      </a:endParaRPr>
                    </a:p>
                  </a:txBody>
                  <a:tcPr marL="68580" marR="68580" marT="0" marB="0">
                    <a:lnBlToTr w="12700" cap="flat" cmpd="sng" algn="ctr">
                      <a:solidFill>
                        <a:schemeClr val="tx1"/>
                      </a:solidFill>
                      <a:prstDash val="solid"/>
                      <a:round/>
                      <a:headEnd type="none" w="med" len="med"/>
                      <a:tailEnd type="none" w="med" len="med"/>
                    </a:lnBlToTr>
                  </a:tcPr>
                </a:tc>
              </a:tr>
            </a:tbl>
          </a:graphicData>
        </a:graphic>
      </p:graphicFrame>
      <mc:AlternateContent xmlns:mc="http://schemas.openxmlformats.org/markup-compatibility/2006" xmlns:a14="http://schemas.microsoft.com/office/drawing/2010/main">
        <mc:Choice Requires="a14">
          <p:sp>
            <p:nvSpPr>
              <p:cNvPr id="10" name="9 Rectángulo"/>
              <p:cNvSpPr/>
              <p:nvPr/>
            </p:nvSpPr>
            <p:spPr>
              <a:xfrm>
                <a:off x="1265188" y="4008165"/>
                <a:ext cx="63834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O" i="1">
                          <a:latin typeface="Cambria Math"/>
                        </a:rPr>
                        <m:t>𝑉𝑎𝑙𝑜𝑟</m:t>
                      </m:r>
                      <m:r>
                        <a:rPr lang="es-CO" i="1">
                          <a:latin typeface="Cambria Math"/>
                        </a:rPr>
                        <m:t> </m:t>
                      </m:r>
                      <m:r>
                        <a:rPr lang="es-CO" i="1">
                          <a:latin typeface="Cambria Math"/>
                        </a:rPr>
                        <m:t>𝑑𝑒𝑙</m:t>
                      </m:r>
                      <m:r>
                        <a:rPr lang="es-CO" i="1">
                          <a:latin typeface="Cambria Math"/>
                        </a:rPr>
                        <m:t> </m:t>
                      </m:r>
                      <m:r>
                        <a:rPr lang="es-CO" i="1">
                          <a:latin typeface="Cambria Math"/>
                        </a:rPr>
                        <m:t>𝑖𝑚𝑝𝑎𝑐𝑡𝑜</m:t>
                      </m:r>
                      <m:r>
                        <a:rPr lang="es-CO" i="1">
                          <a:latin typeface="Cambria Math"/>
                        </a:rPr>
                        <m:t>= ±(</m:t>
                      </m:r>
                      <m:r>
                        <a:rPr lang="es-CO" i="1">
                          <a:latin typeface="Cambria Math"/>
                        </a:rPr>
                        <m:t>𝑀𝑎𝑔𝑛𝑖𝑡𝑢𝑑</m:t>
                      </m:r>
                      <m:r>
                        <a:rPr lang="es-CO" i="1">
                          <a:latin typeface="Cambria Math"/>
                        </a:rPr>
                        <m:t>∗</m:t>
                      </m:r>
                      <m:r>
                        <a:rPr lang="es-CO" i="1">
                          <a:latin typeface="Cambria Math"/>
                        </a:rPr>
                        <m:t>𝐼𝑚𝑝𝑜𝑟𝑡𝑎𝑛𝑐𝑖𝑎</m:t>
                      </m:r>
                      <m:r>
                        <a:rPr lang="es-CO" i="1">
                          <a:latin typeface="Cambria Math"/>
                        </a:rPr>
                        <m:t>)^0.5</m:t>
                      </m:r>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1265188" y="4008165"/>
                <a:ext cx="6383475" cy="369332"/>
              </a:xfrm>
              <a:prstGeom prst="rect">
                <a:avLst/>
              </a:prstGeom>
              <a:blipFill rotWithShape="1">
                <a:blip r:embed="rId3"/>
                <a:stretch>
                  <a:fillRect b="-13333"/>
                </a:stretch>
              </a:blipFill>
            </p:spPr>
            <p:txBody>
              <a:bodyPr/>
              <a:lstStyle/>
              <a:p>
                <a:r>
                  <a:rPr lang="es-EC">
                    <a:noFill/>
                  </a:rPr>
                  <a:t> </a:t>
                </a:r>
              </a:p>
            </p:txBody>
          </p:sp>
        </mc:Fallback>
      </mc:AlternateContent>
      <p:sp>
        <p:nvSpPr>
          <p:cNvPr id="11" name="10 Rectángulo"/>
          <p:cNvSpPr/>
          <p:nvPr/>
        </p:nvSpPr>
        <p:spPr>
          <a:xfrm>
            <a:off x="2079708" y="4581128"/>
            <a:ext cx="4572000" cy="369332"/>
          </a:xfrm>
          <a:prstGeom prst="rect">
            <a:avLst/>
          </a:prstGeom>
        </p:spPr>
        <p:txBody>
          <a:bodyPr>
            <a:spAutoFit/>
          </a:bodyPr>
          <a:lstStyle/>
          <a:p>
            <a:pPr lvl="0"/>
            <a:r>
              <a:rPr lang="es-ES" dirty="0" smtClean="0"/>
              <a:t>.</a:t>
            </a:r>
            <a:endParaRPr lang="es-EC" dirty="0"/>
          </a:p>
        </p:txBody>
      </p:sp>
      <p:graphicFrame>
        <p:nvGraphicFramePr>
          <p:cNvPr id="12" name="11 Tabla"/>
          <p:cNvGraphicFramePr>
            <a:graphicFrameLocks noGrp="1"/>
          </p:cNvGraphicFramePr>
          <p:nvPr>
            <p:extLst>
              <p:ext uri="{D42A27DB-BD31-4B8C-83A1-F6EECF244321}">
                <p14:modId xmlns:p14="http://schemas.microsoft.com/office/powerpoint/2010/main" val="2442907870"/>
              </p:ext>
            </p:extLst>
          </p:nvPr>
        </p:nvGraphicFramePr>
        <p:xfrm>
          <a:off x="2411761" y="4581128"/>
          <a:ext cx="4752528" cy="1963678"/>
        </p:xfrm>
        <a:graphic>
          <a:graphicData uri="http://schemas.openxmlformats.org/drawingml/2006/table">
            <a:tbl>
              <a:tblPr firstRow="1" bandRow="1">
                <a:tableStyleId>{8799B23B-EC83-4686-B30A-512413B5E67A}</a:tableStyleId>
              </a:tblPr>
              <a:tblGrid>
                <a:gridCol w="2487092"/>
                <a:gridCol w="1385241"/>
                <a:gridCol w="880195"/>
              </a:tblGrid>
              <a:tr h="524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dirty="0" smtClean="0"/>
                        <a:t>Altamente Significativos</a:t>
                      </a:r>
                      <a:endParaRPr lang="es-EC" sz="1800" b="0" dirty="0" smtClean="0"/>
                    </a:p>
                  </a:txBody>
                  <a:tcPr anchor="ctr"/>
                </a:tc>
                <a:tc>
                  <a:txBody>
                    <a:bodyPr/>
                    <a:lstStyle/>
                    <a:p>
                      <a:pPr algn="ctr"/>
                      <a:r>
                        <a:rPr lang="en-US" sz="1800" b="1" dirty="0" smtClean="0"/>
                        <a:t>i ≥</a:t>
                      </a:r>
                      <a:r>
                        <a:rPr lang="en-US" sz="1800" b="1" baseline="0" dirty="0" smtClean="0"/>
                        <a:t> 6,5</a:t>
                      </a:r>
                      <a:endParaRPr lang="es-EC" sz="1800" b="1" dirty="0"/>
                    </a:p>
                  </a:txBody>
                  <a:tcPr anchor="ctr"/>
                </a:tc>
                <a:tc>
                  <a:txBody>
                    <a:bodyPr/>
                    <a:lstStyle/>
                    <a:p>
                      <a:pPr algn="ctr"/>
                      <a:r>
                        <a:rPr lang="en-US" sz="2400" b="1" dirty="0" smtClean="0">
                          <a:solidFill>
                            <a:srgbClr val="FF0000"/>
                          </a:solidFill>
                        </a:rPr>
                        <a:t>-</a:t>
                      </a:r>
                      <a:endParaRPr lang="es-EC" sz="2400" b="1" dirty="0">
                        <a:solidFill>
                          <a:srgbClr val="FF0000"/>
                        </a:solidFill>
                      </a:endParaRPr>
                    </a:p>
                  </a:txBody>
                  <a:tcPr anchor="ctr"/>
                </a:tc>
              </a:tr>
              <a:tr h="524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dirty="0" smtClean="0"/>
                        <a:t>Significativos</a:t>
                      </a:r>
                      <a:endParaRPr lang="es-EC" sz="1800" b="0" dirty="0" smtClean="0"/>
                    </a:p>
                  </a:txBody>
                  <a:tcPr anchor="ctr"/>
                </a:tc>
                <a:tc>
                  <a:txBody>
                    <a:bodyPr/>
                    <a:lstStyle/>
                    <a:p>
                      <a:pPr algn="ctr"/>
                      <a:r>
                        <a:rPr lang="en-US" sz="1800" b="1" dirty="0" smtClean="0"/>
                        <a:t>4,5≤ i ≤</a:t>
                      </a:r>
                      <a:r>
                        <a:rPr lang="en-US" sz="1800" b="1" baseline="0" dirty="0" smtClean="0"/>
                        <a:t> </a:t>
                      </a:r>
                      <a:r>
                        <a:rPr lang="en-US" sz="1800" b="1" dirty="0" smtClean="0"/>
                        <a:t>6,5</a:t>
                      </a:r>
                      <a:endParaRPr lang="es-EC" sz="1800" b="1" dirty="0"/>
                    </a:p>
                  </a:txBody>
                  <a:tcPr anchor="ctr"/>
                </a:tc>
                <a:tc>
                  <a:txBody>
                    <a:bodyPr/>
                    <a:lstStyle/>
                    <a:p>
                      <a:pPr algn="ctr"/>
                      <a:r>
                        <a:rPr lang="en-US" sz="2400" b="1" dirty="0" smtClean="0">
                          <a:solidFill>
                            <a:srgbClr val="FF0000"/>
                          </a:solidFill>
                        </a:rPr>
                        <a:t>-</a:t>
                      </a:r>
                      <a:endParaRPr lang="es-EC" sz="2400" b="1" dirty="0">
                        <a:solidFill>
                          <a:srgbClr val="FF0000"/>
                        </a:solidFill>
                      </a:endParaRPr>
                    </a:p>
                  </a:txBody>
                  <a:tcPr anchor="ctr"/>
                </a:tc>
              </a:tr>
              <a:tr h="411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dirty="0" smtClean="0"/>
                        <a:t>Despreciables</a:t>
                      </a:r>
                      <a:endParaRPr lang="es-EC" sz="18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i ≤</a:t>
                      </a:r>
                      <a:r>
                        <a:rPr lang="en-US" sz="1800" b="1" baseline="0" dirty="0" smtClean="0"/>
                        <a:t> 4,5</a:t>
                      </a:r>
                      <a:endParaRPr lang="es-EC" sz="1800"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a:t>
                      </a:r>
                      <a:endParaRPr lang="es-EC" sz="2400" b="1" dirty="0" smtClean="0">
                        <a:solidFill>
                          <a:srgbClr val="FF0000"/>
                        </a:solidFill>
                      </a:endParaRPr>
                    </a:p>
                  </a:txBody>
                  <a:tcPr anchor="ctr"/>
                </a:tc>
              </a:tr>
              <a:tr h="411465">
                <a:tc>
                  <a:txBody>
                    <a:bodyPr/>
                    <a:lstStyle/>
                    <a:p>
                      <a:pPr algn="l"/>
                      <a:r>
                        <a:rPr lang="es-ES" sz="1800" b="0" dirty="0" smtClean="0"/>
                        <a:t>Benéficos</a:t>
                      </a:r>
                      <a:endParaRPr lang="es-EC" sz="1800" b="0" dirty="0"/>
                    </a:p>
                  </a:txBody>
                  <a:tcPr anchor="ctr"/>
                </a:tc>
                <a:tc>
                  <a:txBody>
                    <a:bodyPr/>
                    <a:lstStyle/>
                    <a:p>
                      <a:pPr algn="ctr"/>
                      <a:r>
                        <a:rPr lang="en-US" sz="1800" b="1" dirty="0" smtClean="0"/>
                        <a:t>I ≥ 0</a:t>
                      </a:r>
                      <a:endParaRPr lang="es-EC" sz="1800" b="1" dirty="0"/>
                    </a:p>
                  </a:txBody>
                  <a:tcPr anchor="ctr"/>
                </a:tc>
                <a:tc>
                  <a:txBody>
                    <a:bodyPr/>
                    <a:lstStyle/>
                    <a:p>
                      <a:pPr algn="ctr"/>
                      <a:r>
                        <a:rPr lang="en-US" sz="2400" b="1" dirty="0" smtClean="0">
                          <a:solidFill>
                            <a:srgbClr val="FF0000"/>
                          </a:solidFill>
                        </a:rPr>
                        <a:t>+</a:t>
                      </a:r>
                      <a:endParaRPr lang="es-EC" sz="2400" b="1" dirty="0">
                        <a:solidFill>
                          <a:srgbClr val="FF0000"/>
                        </a:solidFill>
                      </a:endParaRPr>
                    </a:p>
                  </a:txBody>
                  <a:tcPr anchor="ctr"/>
                </a:tc>
              </a:tr>
            </a:tbl>
          </a:graphicData>
        </a:graphic>
      </p:graphicFrame>
      <p:sp>
        <p:nvSpPr>
          <p:cNvPr id="14" name="13 Flecha derecha"/>
          <p:cNvSpPr/>
          <p:nvPr/>
        </p:nvSpPr>
        <p:spPr>
          <a:xfrm>
            <a:off x="3781368" y="2159089"/>
            <a:ext cx="648072" cy="38091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6" name="15 Flecha curvada hacia la derecha"/>
          <p:cNvSpPr/>
          <p:nvPr/>
        </p:nvSpPr>
        <p:spPr>
          <a:xfrm>
            <a:off x="1010381" y="3672689"/>
            <a:ext cx="509611" cy="670950"/>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solidFill>
                <a:schemeClr val="tx1"/>
              </a:solidFill>
            </a:endParaRPr>
          </a:p>
        </p:txBody>
      </p:sp>
      <p:sp>
        <p:nvSpPr>
          <p:cNvPr id="17" name="16 Flecha a la derecha con bandas"/>
          <p:cNvSpPr/>
          <p:nvPr/>
        </p:nvSpPr>
        <p:spPr>
          <a:xfrm>
            <a:off x="1473509" y="5409221"/>
            <a:ext cx="609292" cy="360040"/>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19290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28726"/>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S_tradnl" b="1" cap="all" dirty="0" smtClean="0"/>
              <a:t>identificación y evaluación de impactos ambientales </a:t>
            </a:r>
            <a:endParaRPr lang="es-EC" b="1" cap="all"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539553" y="529516"/>
            <a:ext cx="7131705" cy="523220"/>
          </a:xfrm>
          <a:prstGeom prst="rect">
            <a:avLst/>
          </a:prstGeom>
        </p:spPr>
        <p:txBody>
          <a:bodyPr wrap="square">
            <a:spAutoFit/>
          </a:bodyPr>
          <a:lstStyle/>
          <a:p>
            <a:pPr marL="285750" lvl="1" indent="-285750" fontAlgn="base">
              <a:buFont typeface="Arial" pitchFamily="34" charset="0"/>
              <a:buChar char="•"/>
            </a:pPr>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Descripción </a:t>
            </a: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del impacto</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11" name="10 Rectángulo"/>
          <p:cNvSpPr/>
          <p:nvPr/>
        </p:nvSpPr>
        <p:spPr>
          <a:xfrm>
            <a:off x="2079708" y="4581128"/>
            <a:ext cx="4572000" cy="369332"/>
          </a:xfrm>
          <a:prstGeom prst="rect">
            <a:avLst/>
          </a:prstGeom>
        </p:spPr>
        <p:txBody>
          <a:bodyPr>
            <a:spAutoFit/>
          </a:bodyPr>
          <a:lstStyle/>
          <a:p>
            <a:pPr lvl="0"/>
            <a:r>
              <a:rPr lang="es-ES" dirty="0" smtClean="0"/>
              <a:t>.</a:t>
            </a:r>
            <a:endParaRPr lang="es-EC" dirty="0"/>
          </a:p>
        </p:txBody>
      </p:sp>
      <p:graphicFrame>
        <p:nvGraphicFramePr>
          <p:cNvPr id="20" name="19 Tabla"/>
          <p:cNvGraphicFramePr>
            <a:graphicFrameLocks noGrp="1"/>
          </p:cNvGraphicFramePr>
          <p:nvPr>
            <p:extLst>
              <p:ext uri="{D42A27DB-BD31-4B8C-83A1-F6EECF244321}">
                <p14:modId xmlns:p14="http://schemas.microsoft.com/office/powerpoint/2010/main" val="3899683145"/>
              </p:ext>
            </p:extLst>
          </p:nvPr>
        </p:nvGraphicFramePr>
        <p:xfrm>
          <a:off x="1557396" y="4149080"/>
          <a:ext cx="5616624" cy="2415540"/>
        </p:xfrm>
        <a:graphic>
          <a:graphicData uri="http://schemas.openxmlformats.org/drawingml/2006/table">
            <a:tbl>
              <a:tblPr firstRow="1" firstCol="1" bandRow="1">
                <a:tableStyleId>{5FD0F851-EC5A-4D38-B0AD-8093EC10F338}</a:tableStyleId>
              </a:tblPr>
              <a:tblGrid>
                <a:gridCol w="2389823"/>
                <a:gridCol w="1580220"/>
                <a:gridCol w="1646581"/>
              </a:tblGrid>
              <a:tr h="336037">
                <a:tc>
                  <a:txBody>
                    <a:bodyPr/>
                    <a:lstStyle/>
                    <a:p>
                      <a:pPr algn="ctr">
                        <a:lnSpc>
                          <a:spcPct val="150000"/>
                        </a:lnSpc>
                        <a:spcAft>
                          <a:spcPts val="0"/>
                        </a:spcAft>
                      </a:pPr>
                      <a:r>
                        <a:rPr lang="es-CO" sz="1600" dirty="0">
                          <a:effectLst/>
                        </a:rPr>
                        <a:t>IMPACTOS</a:t>
                      </a:r>
                      <a:endParaRPr lang="es-EC" sz="1600" dirty="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a:effectLst/>
                        </a:rPr>
                        <a:t>N</a:t>
                      </a:r>
                      <a:r>
                        <a:rPr lang="es-EC" sz="1600">
                          <a:effectLst/>
                        </a:rPr>
                        <a:t>Ú</a:t>
                      </a:r>
                      <a:r>
                        <a:rPr lang="es-CO" sz="1600">
                          <a:effectLst/>
                        </a:rPr>
                        <a:t>MERO</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dirty="0">
                          <a:effectLst/>
                        </a:rPr>
                        <a:t>PORCENTAJE</a:t>
                      </a:r>
                      <a:endParaRPr lang="es-EC" sz="1600" dirty="0">
                        <a:effectLst/>
                        <a:latin typeface="Arial"/>
                        <a:ea typeface="Arial"/>
                        <a:cs typeface="Times New Roman"/>
                      </a:endParaRPr>
                    </a:p>
                  </a:txBody>
                  <a:tcPr marL="73025" marR="73025" marT="18415" marB="18415" anchor="ctr"/>
                </a:tc>
              </a:tr>
              <a:tr h="336037">
                <a:tc>
                  <a:txBody>
                    <a:bodyPr/>
                    <a:lstStyle/>
                    <a:p>
                      <a:pPr algn="just">
                        <a:lnSpc>
                          <a:spcPct val="150000"/>
                        </a:lnSpc>
                        <a:spcAft>
                          <a:spcPts val="0"/>
                        </a:spcAft>
                      </a:pPr>
                      <a:r>
                        <a:rPr lang="es-CO" sz="1600">
                          <a:effectLst/>
                        </a:rPr>
                        <a:t>Altamente significativos</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a:effectLst/>
                        </a:rPr>
                        <a:t>-</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a:effectLst/>
                        </a:rPr>
                        <a:t>-</a:t>
                      </a:r>
                      <a:endParaRPr lang="es-EC" sz="1600">
                        <a:effectLst/>
                        <a:latin typeface="Arial"/>
                        <a:ea typeface="Arial"/>
                        <a:cs typeface="Times New Roman"/>
                      </a:endParaRPr>
                    </a:p>
                  </a:txBody>
                  <a:tcPr marL="73025" marR="73025" marT="18415" marB="18415" anchor="ctr"/>
                </a:tc>
              </a:tr>
              <a:tr h="336037">
                <a:tc>
                  <a:txBody>
                    <a:bodyPr/>
                    <a:lstStyle/>
                    <a:p>
                      <a:pPr algn="just">
                        <a:lnSpc>
                          <a:spcPct val="150000"/>
                        </a:lnSpc>
                        <a:spcAft>
                          <a:spcPts val="0"/>
                        </a:spcAft>
                      </a:pPr>
                      <a:r>
                        <a:rPr lang="es-CO" sz="1600">
                          <a:effectLst/>
                        </a:rPr>
                        <a:t>Significativos</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a:effectLst/>
                        </a:rPr>
                        <a:t>-</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dirty="0">
                          <a:effectLst/>
                        </a:rPr>
                        <a:t>-</a:t>
                      </a:r>
                      <a:endParaRPr lang="es-EC" sz="1600" dirty="0">
                        <a:effectLst/>
                        <a:latin typeface="Arial"/>
                        <a:ea typeface="Arial"/>
                        <a:cs typeface="Times New Roman"/>
                      </a:endParaRPr>
                    </a:p>
                  </a:txBody>
                  <a:tcPr marL="73025" marR="73025" marT="18415" marB="18415" anchor="ctr"/>
                </a:tc>
              </a:tr>
              <a:tr h="336037">
                <a:tc>
                  <a:txBody>
                    <a:bodyPr/>
                    <a:lstStyle/>
                    <a:p>
                      <a:pPr algn="just">
                        <a:lnSpc>
                          <a:spcPct val="150000"/>
                        </a:lnSpc>
                        <a:spcAft>
                          <a:spcPts val="0"/>
                        </a:spcAft>
                      </a:pPr>
                      <a:r>
                        <a:rPr lang="es-CO" sz="1600">
                          <a:effectLst/>
                        </a:rPr>
                        <a:t>Despreciables</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a:effectLst/>
                        </a:rPr>
                        <a:t>-</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a:effectLst/>
                        </a:rPr>
                        <a:t>-</a:t>
                      </a:r>
                      <a:endParaRPr lang="es-EC" sz="1600">
                        <a:effectLst/>
                        <a:latin typeface="Arial"/>
                        <a:ea typeface="Arial"/>
                        <a:cs typeface="Times New Roman"/>
                      </a:endParaRPr>
                    </a:p>
                  </a:txBody>
                  <a:tcPr marL="73025" marR="73025" marT="18415" marB="18415" anchor="ctr"/>
                </a:tc>
              </a:tr>
              <a:tr h="336037">
                <a:tc>
                  <a:txBody>
                    <a:bodyPr/>
                    <a:lstStyle/>
                    <a:p>
                      <a:pPr algn="just">
                        <a:lnSpc>
                          <a:spcPct val="150000"/>
                        </a:lnSpc>
                        <a:spcAft>
                          <a:spcPts val="0"/>
                        </a:spcAft>
                      </a:pPr>
                      <a:r>
                        <a:rPr lang="es-CO" sz="1600">
                          <a:effectLst/>
                        </a:rPr>
                        <a:t>Benéficos</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a:effectLst/>
                        </a:rPr>
                        <a:t>14</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a:effectLst/>
                        </a:rPr>
                        <a:t>100.00</a:t>
                      </a:r>
                      <a:endParaRPr lang="es-EC" sz="1600">
                        <a:effectLst/>
                        <a:latin typeface="Arial"/>
                        <a:ea typeface="Arial"/>
                        <a:cs typeface="Times New Roman"/>
                      </a:endParaRPr>
                    </a:p>
                  </a:txBody>
                  <a:tcPr marL="73025" marR="73025" marT="18415" marB="18415" anchor="ctr"/>
                </a:tc>
              </a:tr>
              <a:tr h="336037">
                <a:tc>
                  <a:txBody>
                    <a:bodyPr/>
                    <a:lstStyle/>
                    <a:p>
                      <a:pPr algn="just">
                        <a:lnSpc>
                          <a:spcPct val="150000"/>
                        </a:lnSpc>
                        <a:spcAft>
                          <a:spcPts val="0"/>
                        </a:spcAft>
                      </a:pPr>
                      <a:r>
                        <a:rPr lang="es-CO" sz="1600">
                          <a:effectLst/>
                        </a:rPr>
                        <a:t>Totales</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a:effectLst/>
                        </a:rPr>
                        <a:t>14</a:t>
                      </a:r>
                      <a:endParaRPr lang="es-EC" sz="16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CO" sz="1600" dirty="0">
                          <a:effectLst/>
                        </a:rPr>
                        <a:t>100.00</a:t>
                      </a:r>
                      <a:endParaRPr lang="es-EC" sz="1600" dirty="0">
                        <a:effectLst/>
                        <a:latin typeface="Arial"/>
                        <a:ea typeface="Arial"/>
                        <a:cs typeface="Times New Roman"/>
                      </a:endParaRPr>
                    </a:p>
                  </a:txBody>
                  <a:tcPr marL="73025" marR="73025" marT="18415" marB="18415" anchor="ct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4132579455"/>
              </p:ext>
            </p:extLst>
          </p:nvPr>
        </p:nvGraphicFramePr>
        <p:xfrm>
          <a:off x="1593400" y="1244122"/>
          <a:ext cx="5544615" cy="2394588"/>
        </p:xfrm>
        <a:graphic>
          <a:graphicData uri="http://schemas.openxmlformats.org/drawingml/2006/table">
            <a:tbl>
              <a:tblPr firstRow="1" firstCol="1" bandRow="1">
                <a:tableStyleId>{F2DE63D5-997A-4646-A377-4702673A728D}</a:tableStyleId>
              </a:tblPr>
              <a:tblGrid>
                <a:gridCol w="2319787"/>
                <a:gridCol w="1376623"/>
                <a:gridCol w="1848205"/>
              </a:tblGrid>
              <a:tr h="399098">
                <a:tc>
                  <a:txBody>
                    <a:bodyPr/>
                    <a:lstStyle/>
                    <a:p>
                      <a:pPr algn="just">
                        <a:lnSpc>
                          <a:spcPct val="150000"/>
                        </a:lnSpc>
                        <a:spcAft>
                          <a:spcPts val="0"/>
                        </a:spcAft>
                      </a:pPr>
                      <a:r>
                        <a:rPr lang="es-CO" sz="1600" dirty="0">
                          <a:effectLst/>
                        </a:rPr>
                        <a:t>IMPACTOS</a:t>
                      </a:r>
                      <a:endParaRPr lang="es-EC" sz="1600" dirty="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CO" sz="1600">
                          <a:effectLst/>
                        </a:rPr>
                        <a:t>NUMERO</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CO" sz="1600">
                          <a:effectLst/>
                        </a:rPr>
                        <a:t>PORCENTAJE</a:t>
                      </a:r>
                      <a:endParaRPr lang="es-EC" sz="1600">
                        <a:effectLst/>
                        <a:latin typeface="Arial"/>
                        <a:ea typeface="Arial"/>
                        <a:cs typeface="Times New Roman"/>
                      </a:endParaRPr>
                    </a:p>
                  </a:txBody>
                  <a:tcPr marL="73025" marR="73025" marT="8890" marB="8890" anchor="ctr"/>
                </a:tc>
              </a:tr>
              <a:tr h="399098">
                <a:tc>
                  <a:txBody>
                    <a:bodyPr/>
                    <a:lstStyle/>
                    <a:p>
                      <a:pPr algn="just">
                        <a:lnSpc>
                          <a:spcPct val="150000"/>
                        </a:lnSpc>
                        <a:spcAft>
                          <a:spcPts val="0"/>
                        </a:spcAft>
                      </a:pPr>
                      <a:r>
                        <a:rPr lang="es-CO" sz="1600">
                          <a:effectLst/>
                        </a:rPr>
                        <a:t>Altamente significativos</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CO" sz="1600">
                          <a:effectLst/>
                        </a:rPr>
                        <a:t>1</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ES" sz="1600">
                          <a:effectLst/>
                        </a:rPr>
                        <a:t>2.3</a:t>
                      </a:r>
                      <a:endParaRPr lang="es-EC" sz="1600">
                        <a:effectLst/>
                        <a:latin typeface="Arial"/>
                        <a:ea typeface="Arial"/>
                        <a:cs typeface="Times New Roman"/>
                      </a:endParaRPr>
                    </a:p>
                  </a:txBody>
                  <a:tcPr marL="73025" marR="73025" marT="8890" marB="8890" anchor="ctr"/>
                </a:tc>
              </a:tr>
              <a:tr h="399098">
                <a:tc>
                  <a:txBody>
                    <a:bodyPr/>
                    <a:lstStyle/>
                    <a:p>
                      <a:pPr algn="just">
                        <a:lnSpc>
                          <a:spcPct val="150000"/>
                        </a:lnSpc>
                        <a:spcAft>
                          <a:spcPts val="0"/>
                        </a:spcAft>
                      </a:pPr>
                      <a:r>
                        <a:rPr lang="es-CO" sz="1600">
                          <a:effectLst/>
                        </a:rPr>
                        <a:t>Significativos</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CO" sz="1600">
                          <a:effectLst/>
                        </a:rPr>
                        <a:t>7</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ES" sz="1600" dirty="0">
                          <a:effectLst/>
                        </a:rPr>
                        <a:t>16.3</a:t>
                      </a:r>
                      <a:endParaRPr lang="es-EC" sz="1600" dirty="0">
                        <a:effectLst/>
                        <a:latin typeface="Arial"/>
                        <a:ea typeface="Arial"/>
                        <a:cs typeface="Times New Roman"/>
                      </a:endParaRPr>
                    </a:p>
                  </a:txBody>
                  <a:tcPr marL="73025" marR="73025" marT="8890" marB="8890" anchor="ctr"/>
                </a:tc>
              </a:tr>
              <a:tr h="399098">
                <a:tc>
                  <a:txBody>
                    <a:bodyPr/>
                    <a:lstStyle/>
                    <a:p>
                      <a:pPr algn="just">
                        <a:lnSpc>
                          <a:spcPct val="150000"/>
                        </a:lnSpc>
                        <a:spcAft>
                          <a:spcPts val="0"/>
                        </a:spcAft>
                      </a:pPr>
                      <a:r>
                        <a:rPr lang="es-CO" sz="1600">
                          <a:effectLst/>
                        </a:rPr>
                        <a:t>Despreciables</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CO" sz="1600">
                          <a:effectLst/>
                        </a:rPr>
                        <a:t>33</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ES" sz="1600" dirty="0">
                          <a:effectLst/>
                        </a:rPr>
                        <a:t>76.7</a:t>
                      </a:r>
                      <a:endParaRPr lang="es-EC" sz="1600" dirty="0">
                        <a:effectLst/>
                        <a:latin typeface="Arial"/>
                        <a:ea typeface="Arial"/>
                        <a:cs typeface="Times New Roman"/>
                      </a:endParaRPr>
                    </a:p>
                  </a:txBody>
                  <a:tcPr marL="73025" marR="73025" marT="8890" marB="8890" anchor="ctr"/>
                </a:tc>
              </a:tr>
              <a:tr h="399098">
                <a:tc>
                  <a:txBody>
                    <a:bodyPr/>
                    <a:lstStyle/>
                    <a:p>
                      <a:pPr algn="just">
                        <a:lnSpc>
                          <a:spcPct val="150000"/>
                        </a:lnSpc>
                        <a:spcAft>
                          <a:spcPts val="0"/>
                        </a:spcAft>
                      </a:pPr>
                      <a:r>
                        <a:rPr lang="es-CO" sz="1600">
                          <a:effectLst/>
                        </a:rPr>
                        <a:t>Benéficos</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CO" sz="1600">
                          <a:effectLst/>
                        </a:rPr>
                        <a:t>2</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ES" sz="1600">
                          <a:effectLst/>
                        </a:rPr>
                        <a:t>4.65</a:t>
                      </a:r>
                      <a:endParaRPr lang="es-EC" sz="1600">
                        <a:effectLst/>
                        <a:latin typeface="Arial"/>
                        <a:ea typeface="Arial"/>
                        <a:cs typeface="Times New Roman"/>
                      </a:endParaRPr>
                    </a:p>
                  </a:txBody>
                  <a:tcPr marL="73025" marR="73025" marT="8890" marB="8890" anchor="ctr"/>
                </a:tc>
              </a:tr>
              <a:tr h="399098">
                <a:tc>
                  <a:txBody>
                    <a:bodyPr/>
                    <a:lstStyle/>
                    <a:p>
                      <a:pPr algn="just">
                        <a:lnSpc>
                          <a:spcPct val="150000"/>
                        </a:lnSpc>
                        <a:spcAft>
                          <a:spcPts val="0"/>
                        </a:spcAft>
                      </a:pPr>
                      <a:r>
                        <a:rPr lang="es-CO" sz="1600">
                          <a:effectLst/>
                        </a:rPr>
                        <a:t>Totales</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CO" sz="1600">
                          <a:effectLst/>
                        </a:rPr>
                        <a:t>43</a:t>
                      </a:r>
                      <a:endParaRPr lang="es-EC" sz="1600">
                        <a:effectLst/>
                        <a:latin typeface="Arial"/>
                        <a:ea typeface="Arial"/>
                        <a:cs typeface="Times New Roman"/>
                      </a:endParaRPr>
                    </a:p>
                  </a:txBody>
                  <a:tcPr marL="73025" marR="73025" marT="8890" marB="8890" anchor="ctr"/>
                </a:tc>
                <a:tc>
                  <a:txBody>
                    <a:bodyPr/>
                    <a:lstStyle/>
                    <a:p>
                      <a:pPr algn="ctr">
                        <a:lnSpc>
                          <a:spcPct val="150000"/>
                        </a:lnSpc>
                        <a:spcAft>
                          <a:spcPts val="0"/>
                        </a:spcAft>
                      </a:pPr>
                      <a:r>
                        <a:rPr lang="es-CO" sz="1600" dirty="0">
                          <a:effectLst/>
                        </a:rPr>
                        <a:t>100.00</a:t>
                      </a:r>
                      <a:endParaRPr lang="es-EC" sz="1600" dirty="0">
                        <a:effectLst/>
                        <a:latin typeface="Arial"/>
                        <a:ea typeface="Arial"/>
                        <a:cs typeface="Times New Roman"/>
                      </a:endParaRPr>
                    </a:p>
                  </a:txBody>
                  <a:tcPr marL="73025" marR="73025" marT="8890" marB="8890" anchor="ctr"/>
                </a:tc>
              </a:tr>
            </a:tbl>
          </a:graphicData>
        </a:graphic>
      </p:graphicFrame>
      <p:sp>
        <p:nvSpPr>
          <p:cNvPr id="22" name="21 CuadroTexto"/>
          <p:cNvSpPr txBox="1"/>
          <p:nvPr/>
        </p:nvSpPr>
        <p:spPr>
          <a:xfrm>
            <a:off x="784257" y="1222518"/>
            <a:ext cx="492443" cy="2299361"/>
          </a:xfrm>
          <a:prstGeom prst="rect">
            <a:avLst/>
          </a:prstGeom>
        </p:spPr>
        <p:style>
          <a:lnRef idx="1">
            <a:schemeClr val="accent3"/>
          </a:lnRef>
          <a:fillRef idx="2">
            <a:schemeClr val="accent3"/>
          </a:fillRef>
          <a:effectRef idx="1">
            <a:schemeClr val="accent3"/>
          </a:effectRef>
          <a:fontRef idx="minor">
            <a:schemeClr val="dk1"/>
          </a:fontRef>
        </p:style>
        <p:txBody>
          <a:bodyPr vert="vert270" wrap="square" rtlCol="0">
            <a:spAutoFit/>
          </a:bodyPr>
          <a:lstStyle/>
          <a:p>
            <a:pPr algn="ctr"/>
            <a:r>
              <a:rPr lang="es-EC" sz="2000" b="1" dirty="0" smtClean="0"/>
              <a:t>CONTRUCCIÓN</a:t>
            </a:r>
            <a:endParaRPr lang="es-EC" sz="2000" b="1" dirty="0"/>
          </a:p>
        </p:txBody>
      </p:sp>
      <p:sp>
        <p:nvSpPr>
          <p:cNvPr id="23" name="22 CuadroTexto"/>
          <p:cNvSpPr txBox="1"/>
          <p:nvPr/>
        </p:nvSpPr>
        <p:spPr>
          <a:xfrm>
            <a:off x="819289" y="4581129"/>
            <a:ext cx="492443" cy="1512168"/>
          </a:xfrm>
          <a:prstGeom prst="rect">
            <a:avLst/>
          </a:prstGeom>
        </p:spPr>
        <p:style>
          <a:lnRef idx="1">
            <a:schemeClr val="accent5"/>
          </a:lnRef>
          <a:fillRef idx="2">
            <a:schemeClr val="accent5"/>
          </a:fillRef>
          <a:effectRef idx="1">
            <a:schemeClr val="accent5"/>
          </a:effectRef>
          <a:fontRef idx="minor">
            <a:schemeClr val="dk1"/>
          </a:fontRef>
        </p:style>
        <p:txBody>
          <a:bodyPr vert="vert270" wrap="square" rtlCol="0">
            <a:spAutoFit/>
          </a:bodyPr>
          <a:lstStyle/>
          <a:p>
            <a:pPr algn="ctr"/>
            <a:r>
              <a:rPr lang="es-EC" sz="2000" b="1" dirty="0" smtClean="0"/>
              <a:t>O</a:t>
            </a:r>
            <a:r>
              <a:rPr lang="en-US" sz="2000" b="1" dirty="0" smtClean="0"/>
              <a:t>&amp;M</a:t>
            </a:r>
            <a:endParaRPr lang="es-EC" sz="2000" b="1" dirty="0"/>
          </a:p>
        </p:txBody>
      </p:sp>
      <p:sp>
        <p:nvSpPr>
          <p:cNvPr id="24" name="23 CuadroTexto"/>
          <p:cNvSpPr txBox="1"/>
          <p:nvPr/>
        </p:nvSpPr>
        <p:spPr>
          <a:xfrm>
            <a:off x="7452320" y="3521880"/>
            <a:ext cx="1152128"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hlinkClick r:id="rId3" action="ppaction://hlinkfile"/>
              </a:rPr>
              <a:t>MATRIZ</a:t>
            </a:r>
            <a:endParaRPr lang="es-EC" sz="2000" dirty="0"/>
          </a:p>
        </p:txBody>
      </p:sp>
    </p:spTree>
    <p:extLst>
      <p:ext uri="{BB962C8B-B14F-4D97-AF65-F5344CB8AC3E}">
        <p14:creationId xmlns:p14="http://schemas.microsoft.com/office/powerpoint/2010/main" val="25345733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28726"/>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S_tradnl" b="1" cap="all" dirty="0" smtClean="0"/>
              <a:t>identificación y evaluación de impactos ambientales </a:t>
            </a:r>
            <a:endParaRPr lang="es-EC" b="1" cap="all"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539553" y="529516"/>
            <a:ext cx="7131705" cy="523220"/>
          </a:xfrm>
          <a:prstGeom prst="rect">
            <a:avLst/>
          </a:prstGeom>
        </p:spPr>
        <p:txBody>
          <a:bodyPr wrap="square">
            <a:spAutoFit/>
          </a:bodyPr>
          <a:lstStyle/>
          <a:p>
            <a:pPr marL="285750" lvl="1" indent="-285750" fontAlgn="base">
              <a:buFont typeface="Arial" pitchFamily="34" charset="0"/>
              <a:buChar char="•"/>
            </a:pP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Medidas</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 de </a:t>
            </a: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mitigación</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11" name="10 Rectángulo"/>
          <p:cNvSpPr/>
          <p:nvPr/>
        </p:nvSpPr>
        <p:spPr>
          <a:xfrm>
            <a:off x="2079708" y="4581128"/>
            <a:ext cx="4572000" cy="369332"/>
          </a:xfrm>
          <a:prstGeom prst="rect">
            <a:avLst/>
          </a:prstGeom>
        </p:spPr>
        <p:txBody>
          <a:bodyPr>
            <a:spAutoFit/>
          </a:bodyPr>
          <a:lstStyle/>
          <a:p>
            <a:pPr lvl="0"/>
            <a:r>
              <a:rPr lang="es-ES" dirty="0" smtClean="0"/>
              <a:t>.</a:t>
            </a:r>
            <a:endParaRPr lang="es-EC" dirty="0"/>
          </a:p>
        </p:txBody>
      </p:sp>
      <p:graphicFrame>
        <p:nvGraphicFramePr>
          <p:cNvPr id="4" name="3 Diagrama"/>
          <p:cNvGraphicFramePr/>
          <p:nvPr>
            <p:extLst>
              <p:ext uri="{D42A27DB-BD31-4B8C-83A1-F6EECF244321}">
                <p14:modId xmlns:p14="http://schemas.microsoft.com/office/powerpoint/2010/main" val="1416676321"/>
              </p:ext>
            </p:extLst>
          </p:nvPr>
        </p:nvGraphicFramePr>
        <p:xfrm>
          <a:off x="-35654" y="1052736"/>
          <a:ext cx="9360182" cy="5562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04282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28726"/>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S_tradnl" b="1" cap="all" dirty="0" smtClean="0"/>
              <a:t>identificación y evaluación de impactos ambientales </a:t>
            </a:r>
            <a:endParaRPr lang="es-EC" b="1" cap="all"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539553" y="529516"/>
            <a:ext cx="7131705" cy="523220"/>
          </a:xfrm>
          <a:prstGeom prst="rect">
            <a:avLst/>
          </a:prstGeom>
        </p:spPr>
        <p:txBody>
          <a:bodyPr wrap="square">
            <a:spAutoFit/>
          </a:bodyPr>
          <a:lstStyle/>
          <a:p>
            <a:pPr marL="285750" lvl="1" indent="-285750" fontAlgn="base">
              <a:buFont typeface="Arial" pitchFamily="34" charset="0"/>
              <a:buChar char="•"/>
            </a:pP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Medidas</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 de </a:t>
            </a: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mitigación</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11" name="10 Rectángulo"/>
          <p:cNvSpPr/>
          <p:nvPr/>
        </p:nvSpPr>
        <p:spPr>
          <a:xfrm>
            <a:off x="2079708" y="4581128"/>
            <a:ext cx="4572000" cy="369332"/>
          </a:xfrm>
          <a:prstGeom prst="rect">
            <a:avLst/>
          </a:prstGeom>
        </p:spPr>
        <p:txBody>
          <a:bodyPr>
            <a:spAutoFit/>
          </a:bodyPr>
          <a:lstStyle/>
          <a:p>
            <a:pPr lvl="0"/>
            <a:r>
              <a:rPr lang="es-ES" dirty="0" smtClean="0"/>
              <a:t>.</a:t>
            </a:r>
            <a:endParaRPr lang="es-EC" dirty="0"/>
          </a:p>
        </p:txBody>
      </p:sp>
      <p:graphicFrame>
        <p:nvGraphicFramePr>
          <p:cNvPr id="4" name="3 Diagrama"/>
          <p:cNvGraphicFramePr/>
          <p:nvPr>
            <p:extLst>
              <p:ext uri="{D42A27DB-BD31-4B8C-83A1-F6EECF244321}">
                <p14:modId xmlns:p14="http://schemas.microsoft.com/office/powerpoint/2010/main" val="3733922187"/>
              </p:ext>
            </p:extLst>
          </p:nvPr>
        </p:nvGraphicFramePr>
        <p:xfrm>
          <a:off x="-5828" y="1201736"/>
          <a:ext cx="9042324" cy="4243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746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9552" y="1640990"/>
            <a:ext cx="8280920" cy="1446550"/>
          </a:xfrm>
          <a:prstGeom prst="rect">
            <a:avLst/>
          </a:prstGeom>
          <a:noFill/>
        </p:spPr>
        <p:txBody>
          <a:bodyPr wrap="square" rtlCol="0">
            <a:spAutoFit/>
          </a:bodyPr>
          <a:lstStyle/>
          <a:p>
            <a:pPr algn="ctr"/>
            <a:r>
              <a:rPr lang="es-EC" sz="8800" b="1" dirty="0" smtClean="0">
                <a:effectLst>
                  <a:outerShdw blurRad="38100" dist="38100" dir="2700000" algn="tl">
                    <a:srgbClr val="000000">
                      <a:alpha val="43137"/>
                    </a:srgbClr>
                  </a:outerShdw>
                </a:effectLst>
                <a:latin typeface="Berlin Sans FB" pitchFamily="34" charset="0"/>
              </a:rPr>
              <a:t>CAPÍTULO 7</a:t>
            </a:r>
            <a:endParaRPr lang="es-EC" sz="8800" b="1" dirty="0">
              <a:effectLst>
                <a:outerShdw blurRad="38100" dist="38100" dir="2700000" algn="tl">
                  <a:srgbClr val="000000">
                    <a:alpha val="43137"/>
                  </a:srgbClr>
                </a:outerShdw>
              </a:effectLst>
              <a:latin typeface="Berlin Sans FB" pitchFamily="34" charset="0"/>
            </a:endParaRPr>
          </a:p>
        </p:txBody>
      </p:sp>
      <p:sp>
        <p:nvSpPr>
          <p:cNvPr id="2" name="1 Rectángulo"/>
          <p:cNvSpPr/>
          <p:nvPr/>
        </p:nvSpPr>
        <p:spPr>
          <a:xfrm>
            <a:off x="107504" y="3244334"/>
            <a:ext cx="9001000" cy="2308324"/>
          </a:xfrm>
          <a:prstGeom prst="rect">
            <a:avLst/>
          </a:prstGeom>
        </p:spPr>
        <p:txBody>
          <a:bodyPr wrap="square">
            <a:spAutoFit/>
          </a:bodyPr>
          <a:lstStyle/>
          <a:p>
            <a:pPr algn="ctr"/>
            <a:r>
              <a:rPr lang="es-EC" sz="7200" b="1"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PLANTA DE TRATAMIENTO</a:t>
            </a:r>
            <a:endParaRPr lang="es-EC" sz="7200" b="1" dirty="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endParaRPr>
          </a:p>
        </p:txBody>
      </p:sp>
    </p:spTree>
    <p:extLst>
      <p:ext uri="{BB962C8B-B14F-4D97-AF65-F5344CB8AC3E}">
        <p14:creationId xmlns:p14="http://schemas.microsoft.com/office/powerpoint/2010/main" val="3154840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452736" y="411044"/>
            <a:ext cx="8352928" cy="6186309"/>
          </a:xfrm>
          <a:prstGeom prst="rect">
            <a:avLst/>
          </a:prstGeom>
          <a:solidFill>
            <a:schemeClr val="bg1"/>
          </a:solidFill>
        </p:spPr>
        <p:txBody>
          <a:bodyPr wrap="square" rtlCol="0">
            <a:spAutoFit/>
          </a:bodyPr>
          <a:lstStyle/>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s-EC" sz="2200" dirty="0" smtClean="0"/>
          </a:p>
        </p:txBody>
      </p:sp>
      <p:sp>
        <p:nvSpPr>
          <p:cNvPr id="5" name="4 CuadroTexto"/>
          <p:cNvSpPr txBox="1"/>
          <p:nvPr/>
        </p:nvSpPr>
        <p:spPr>
          <a:xfrm>
            <a:off x="611560" y="633224"/>
            <a:ext cx="504056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POBLACI</a:t>
            </a: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ÓN ACTUAL</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569215241"/>
              </p:ext>
            </p:extLst>
          </p:nvPr>
        </p:nvGraphicFramePr>
        <p:xfrm>
          <a:off x="1079854" y="1412776"/>
          <a:ext cx="7128307" cy="3780000"/>
        </p:xfrm>
        <a:graphic>
          <a:graphicData uri="http://schemas.openxmlformats.org/drawingml/2006/table">
            <a:tbl>
              <a:tblPr firstRow="1" firstCol="1" bandRow="1">
                <a:tableStyleId>{1FECB4D8-DB02-4DC6-A0A2-4F2EBAE1DC90}</a:tableStyleId>
              </a:tblPr>
              <a:tblGrid>
                <a:gridCol w="2068912"/>
                <a:gridCol w="1686465"/>
                <a:gridCol w="1686465"/>
                <a:gridCol w="1686465"/>
              </a:tblGrid>
              <a:tr h="756000">
                <a:tc>
                  <a:txBody>
                    <a:bodyPr/>
                    <a:lstStyle/>
                    <a:p>
                      <a:pPr algn="ctr">
                        <a:lnSpc>
                          <a:spcPct val="150000"/>
                        </a:lnSpc>
                        <a:spcAft>
                          <a:spcPts val="0"/>
                        </a:spcAft>
                      </a:pPr>
                      <a:r>
                        <a:rPr lang="es-EC" sz="2000" b="1" cap="none" spc="0" dirty="0" smtClean="0">
                          <a:ln>
                            <a:noFill/>
                          </a:ln>
                          <a:solidFill>
                            <a:schemeClr val="tx1"/>
                          </a:solidFill>
                          <a:effectLst/>
                        </a:rPr>
                        <a:t>GRUPO DE EDAD</a:t>
                      </a:r>
                      <a:endParaRPr lang="es-EC" sz="2000" b="1" cap="none" spc="0" dirty="0">
                        <a:ln>
                          <a:noFill/>
                        </a:ln>
                        <a:solidFill>
                          <a:schemeClr val="tx1"/>
                        </a:solidFill>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b="1" cap="none" spc="0" smtClean="0">
                          <a:ln>
                            <a:noFill/>
                          </a:ln>
                          <a:solidFill>
                            <a:schemeClr val="tx1"/>
                          </a:solidFill>
                          <a:effectLst/>
                        </a:rPr>
                        <a:t>HOMBRE </a:t>
                      </a:r>
                      <a:endParaRPr lang="es-EC" sz="2000" b="1" cap="none" spc="0">
                        <a:ln>
                          <a:noFill/>
                        </a:ln>
                        <a:solidFill>
                          <a:schemeClr val="tx1"/>
                        </a:solidFill>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b="1" cap="none" spc="0" smtClean="0">
                          <a:ln>
                            <a:noFill/>
                          </a:ln>
                          <a:solidFill>
                            <a:schemeClr val="tx1"/>
                          </a:solidFill>
                          <a:effectLst/>
                        </a:rPr>
                        <a:t>MUJER</a:t>
                      </a:r>
                      <a:endParaRPr lang="es-EC" sz="2000" b="1" cap="none" spc="0">
                        <a:ln>
                          <a:noFill/>
                        </a:ln>
                        <a:solidFill>
                          <a:schemeClr val="tx1"/>
                        </a:solidFill>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b="1" cap="none" spc="0" dirty="0" smtClean="0">
                          <a:ln>
                            <a:noFill/>
                          </a:ln>
                          <a:solidFill>
                            <a:schemeClr val="tx1"/>
                          </a:solidFill>
                          <a:effectLst/>
                        </a:rPr>
                        <a:t>TOTAL</a:t>
                      </a:r>
                      <a:endParaRPr lang="es-EC" sz="2000" b="1" cap="none" spc="0" dirty="0">
                        <a:ln>
                          <a:noFill/>
                        </a:ln>
                        <a:solidFill>
                          <a:schemeClr val="tx1"/>
                        </a:solidFill>
                        <a:effectLst/>
                        <a:latin typeface="Arial"/>
                        <a:ea typeface="Arial"/>
                        <a:cs typeface="Times New Roman"/>
                      </a:endParaRPr>
                    </a:p>
                  </a:txBody>
                  <a:tcPr marL="68580" marR="68580" marT="36195" marB="36195"/>
                </a:tc>
              </a:tr>
              <a:tr h="756000">
                <a:tc>
                  <a:txBody>
                    <a:bodyPr/>
                    <a:lstStyle/>
                    <a:p>
                      <a:pPr algn="ctr">
                        <a:lnSpc>
                          <a:spcPct val="150000"/>
                        </a:lnSpc>
                        <a:spcAft>
                          <a:spcPts val="0"/>
                        </a:spcAft>
                      </a:pPr>
                      <a:r>
                        <a:rPr lang="es-EC" sz="2000">
                          <a:effectLst/>
                        </a:rPr>
                        <a:t>0 a 14 años</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a:effectLst/>
                        </a:rPr>
                        <a:t>750</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a:effectLst/>
                        </a:rPr>
                        <a:t>750</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dirty="0">
                          <a:effectLst/>
                        </a:rPr>
                        <a:t>1500</a:t>
                      </a:r>
                      <a:endParaRPr lang="es-EC" sz="2000" dirty="0">
                        <a:effectLst/>
                        <a:latin typeface="Arial"/>
                        <a:ea typeface="Arial"/>
                        <a:cs typeface="Times New Roman"/>
                      </a:endParaRPr>
                    </a:p>
                  </a:txBody>
                  <a:tcPr marL="68580" marR="68580" marT="36195" marB="36195"/>
                </a:tc>
              </a:tr>
              <a:tr h="756000">
                <a:tc>
                  <a:txBody>
                    <a:bodyPr/>
                    <a:lstStyle/>
                    <a:p>
                      <a:pPr algn="ctr">
                        <a:lnSpc>
                          <a:spcPct val="150000"/>
                        </a:lnSpc>
                        <a:spcAft>
                          <a:spcPts val="0"/>
                        </a:spcAft>
                      </a:pPr>
                      <a:r>
                        <a:rPr lang="es-EC" sz="2000">
                          <a:effectLst/>
                        </a:rPr>
                        <a:t>14 a 64 años</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a:effectLst/>
                        </a:rPr>
                        <a:t>1563</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a:effectLst/>
                        </a:rPr>
                        <a:t>1620</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a:effectLst/>
                        </a:rPr>
                        <a:t>3183</a:t>
                      </a:r>
                      <a:endParaRPr lang="es-EC" sz="2000">
                        <a:effectLst/>
                        <a:latin typeface="Arial"/>
                        <a:ea typeface="Arial"/>
                        <a:cs typeface="Times New Roman"/>
                      </a:endParaRPr>
                    </a:p>
                  </a:txBody>
                  <a:tcPr marL="68580" marR="68580" marT="36195" marB="36195"/>
                </a:tc>
              </a:tr>
              <a:tr h="756000">
                <a:tc>
                  <a:txBody>
                    <a:bodyPr/>
                    <a:lstStyle/>
                    <a:p>
                      <a:pPr algn="ctr">
                        <a:lnSpc>
                          <a:spcPct val="150000"/>
                        </a:lnSpc>
                        <a:spcAft>
                          <a:spcPts val="0"/>
                        </a:spcAft>
                      </a:pPr>
                      <a:r>
                        <a:rPr lang="es-EC" sz="2000">
                          <a:effectLst/>
                        </a:rPr>
                        <a:t>De 65 años y más</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a:effectLst/>
                        </a:rPr>
                        <a:t>186</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a:effectLst/>
                        </a:rPr>
                        <a:t>181</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a:effectLst/>
                        </a:rPr>
                        <a:t>367</a:t>
                      </a:r>
                      <a:endParaRPr lang="es-EC" sz="2000">
                        <a:effectLst/>
                        <a:latin typeface="Arial"/>
                        <a:ea typeface="Arial"/>
                        <a:cs typeface="Times New Roman"/>
                      </a:endParaRPr>
                    </a:p>
                  </a:txBody>
                  <a:tcPr marL="68580" marR="68580" marT="36195" marB="36195"/>
                </a:tc>
              </a:tr>
              <a:tr h="756000">
                <a:tc>
                  <a:txBody>
                    <a:bodyPr/>
                    <a:lstStyle/>
                    <a:p>
                      <a:pPr algn="ctr">
                        <a:lnSpc>
                          <a:spcPct val="150000"/>
                        </a:lnSpc>
                        <a:spcAft>
                          <a:spcPts val="0"/>
                        </a:spcAft>
                      </a:pPr>
                      <a:r>
                        <a:rPr lang="es-EC" sz="2000">
                          <a:effectLst/>
                        </a:rPr>
                        <a:t>TOTAL</a:t>
                      </a:r>
                      <a:endParaRPr lang="es-EC" sz="2000">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b="1" dirty="0">
                          <a:effectLst>
                            <a:outerShdw blurRad="38100" dist="38100" dir="2700000" algn="tl">
                              <a:srgbClr val="000000">
                                <a:alpha val="43137"/>
                              </a:srgbClr>
                            </a:outerShdw>
                          </a:effectLst>
                        </a:rPr>
                        <a:t>2499</a:t>
                      </a:r>
                      <a:endParaRPr lang="es-EC" sz="2000" b="1" dirty="0">
                        <a:effectLst>
                          <a:outerShdw blurRad="38100" dist="38100" dir="2700000" algn="tl">
                            <a:srgbClr val="000000">
                              <a:alpha val="43137"/>
                            </a:srgbClr>
                          </a:outerShdw>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b="1" dirty="0">
                          <a:effectLst>
                            <a:outerShdw blurRad="38100" dist="38100" dir="2700000" algn="tl">
                              <a:srgbClr val="000000">
                                <a:alpha val="43137"/>
                              </a:srgbClr>
                            </a:outerShdw>
                          </a:effectLst>
                        </a:rPr>
                        <a:t>2551</a:t>
                      </a:r>
                      <a:endParaRPr lang="es-EC" sz="2000" b="1" dirty="0">
                        <a:effectLst>
                          <a:outerShdw blurRad="38100" dist="38100" dir="2700000" algn="tl">
                            <a:srgbClr val="000000">
                              <a:alpha val="43137"/>
                            </a:srgbClr>
                          </a:outerShdw>
                        </a:effectLst>
                        <a:latin typeface="Arial"/>
                        <a:ea typeface="Arial"/>
                        <a:cs typeface="Times New Roman"/>
                      </a:endParaRPr>
                    </a:p>
                  </a:txBody>
                  <a:tcPr marL="68580" marR="68580" marT="36195" marB="36195"/>
                </a:tc>
                <a:tc>
                  <a:txBody>
                    <a:bodyPr/>
                    <a:lstStyle/>
                    <a:p>
                      <a:pPr algn="ctr">
                        <a:lnSpc>
                          <a:spcPct val="150000"/>
                        </a:lnSpc>
                        <a:spcAft>
                          <a:spcPts val="0"/>
                        </a:spcAft>
                      </a:pPr>
                      <a:r>
                        <a:rPr lang="es-EC" sz="2000" b="1" dirty="0">
                          <a:effectLst>
                            <a:outerShdw blurRad="38100" dist="38100" dir="2700000" algn="tl">
                              <a:srgbClr val="000000">
                                <a:alpha val="43137"/>
                              </a:srgbClr>
                            </a:outerShdw>
                          </a:effectLst>
                        </a:rPr>
                        <a:t>5050</a:t>
                      </a:r>
                      <a:endParaRPr lang="es-EC" sz="2000" b="1" dirty="0">
                        <a:effectLst>
                          <a:outerShdw blurRad="38100" dist="38100" dir="2700000" algn="tl">
                            <a:srgbClr val="000000">
                              <a:alpha val="43137"/>
                            </a:srgbClr>
                          </a:outerShdw>
                        </a:effectLst>
                        <a:latin typeface="Arial"/>
                        <a:ea typeface="Arial"/>
                        <a:cs typeface="Times New Roman"/>
                      </a:endParaRPr>
                    </a:p>
                  </a:txBody>
                  <a:tcPr marL="68580" marR="68580" marT="36195" marB="36195"/>
                </a:tc>
              </a:tr>
            </a:tbl>
          </a:graphicData>
        </a:graphic>
      </p:graphicFrame>
      <p:sp>
        <p:nvSpPr>
          <p:cNvPr id="7" name="6 CuadroTexto"/>
          <p:cNvSpPr txBox="1"/>
          <p:nvPr/>
        </p:nvSpPr>
        <p:spPr>
          <a:xfrm>
            <a:off x="827584" y="5696382"/>
            <a:ext cx="7632848" cy="646331"/>
          </a:xfrm>
          <a:prstGeom prst="rect">
            <a:avLst/>
          </a:prstGeom>
          <a:noFill/>
        </p:spPr>
        <p:txBody>
          <a:bodyPr wrap="square" rtlCol="0">
            <a:spAutoFit/>
          </a:bodyPr>
          <a:lstStyle/>
          <a:p>
            <a:pPr algn="just"/>
            <a:r>
              <a:rPr lang="es-EC" dirty="0" smtClean="0"/>
              <a:t>*Censo de </a:t>
            </a:r>
            <a:r>
              <a:rPr lang="es-EC" dirty="0"/>
              <a:t>población y vivienda del año 2010, publicado por el Instituto Ecuatoriana de Estadísticas y Censos INEC</a:t>
            </a:r>
          </a:p>
        </p:txBody>
      </p:sp>
    </p:spTree>
    <p:extLst>
      <p:ext uri="{BB962C8B-B14F-4D97-AF65-F5344CB8AC3E}">
        <p14:creationId xmlns:p14="http://schemas.microsoft.com/office/powerpoint/2010/main" val="33845547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CuadroTexto"/>
          <p:cNvSpPr txBox="1"/>
          <p:nvPr/>
        </p:nvSpPr>
        <p:spPr>
          <a:xfrm>
            <a:off x="452736" y="633225"/>
            <a:ext cx="83529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CAMPAÑA DE MUESTREO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1975929260"/>
              </p:ext>
            </p:extLst>
          </p:nvPr>
        </p:nvGraphicFramePr>
        <p:xfrm>
          <a:off x="1511151" y="1772816"/>
          <a:ext cx="6236097" cy="3914602"/>
        </p:xfrm>
        <a:graphic>
          <a:graphicData uri="http://schemas.openxmlformats.org/drawingml/2006/table">
            <a:tbl>
              <a:tblPr firstRow="1" firstCol="1" bandRow="1">
                <a:tableStyleId>{F2DE63D5-997A-4646-A377-4702673A728D}</a:tableStyleId>
              </a:tblPr>
              <a:tblGrid>
                <a:gridCol w="3590210"/>
                <a:gridCol w="1378178"/>
                <a:gridCol w="1267709"/>
              </a:tblGrid>
              <a:tr h="376728">
                <a:tc>
                  <a:txBody>
                    <a:bodyPr/>
                    <a:lstStyle/>
                    <a:p>
                      <a:pPr algn="ctr">
                        <a:lnSpc>
                          <a:spcPct val="100000"/>
                        </a:lnSpc>
                        <a:spcAft>
                          <a:spcPts val="0"/>
                        </a:spcAft>
                      </a:pPr>
                      <a:r>
                        <a:rPr lang="es-EC" sz="1800" dirty="0">
                          <a:solidFill>
                            <a:schemeClr val="tx1"/>
                          </a:solidFill>
                          <a:effectLst/>
                        </a:rPr>
                        <a:t>ANÁLISIS FÍSICO Y QUÍMICO</a:t>
                      </a:r>
                      <a:endParaRPr lang="es-EC" sz="1800" dirty="0">
                        <a:solidFill>
                          <a:schemeClr val="tx1"/>
                        </a:solidFill>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800">
                          <a:solidFill>
                            <a:schemeClr val="tx1"/>
                          </a:solidFill>
                          <a:effectLst/>
                        </a:rPr>
                        <a:t>UNIDAD</a:t>
                      </a:r>
                      <a:endParaRPr lang="es-EC" sz="1800">
                        <a:solidFill>
                          <a:schemeClr val="tx1"/>
                        </a:solidFill>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800" dirty="0">
                          <a:solidFill>
                            <a:schemeClr val="tx1"/>
                          </a:solidFill>
                          <a:effectLst/>
                        </a:rPr>
                        <a:t>VALOR</a:t>
                      </a:r>
                      <a:endParaRPr lang="es-EC" sz="1800" dirty="0">
                        <a:solidFill>
                          <a:schemeClr val="tx1"/>
                        </a:solidFill>
                        <a:effectLst/>
                        <a:latin typeface="Arial"/>
                        <a:ea typeface="Arial"/>
                        <a:cs typeface="Times New Roman"/>
                      </a:endParaRPr>
                    </a:p>
                  </a:txBody>
                  <a:tcPr marL="73025" marR="73025" marT="18415" marB="18415" anchor="ctr"/>
                </a:tc>
              </a:tr>
              <a:tr h="376728">
                <a:tc>
                  <a:txBody>
                    <a:bodyPr/>
                    <a:lstStyle/>
                    <a:p>
                      <a:pPr algn="ctr">
                        <a:lnSpc>
                          <a:spcPct val="100000"/>
                        </a:lnSpc>
                        <a:spcAft>
                          <a:spcPts val="0"/>
                        </a:spcAft>
                      </a:pPr>
                      <a:r>
                        <a:rPr lang="es-EC" sz="1600">
                          <a:effectLst/>
                        </a:rPr>
                        <a:t>DBO</a:t>
                      </a:r>
                      <a:r>
                        <a:rPr lang="es-EC" sz="1600" baseline="-25000">
                          <a:effectLst/>
                        </a:rPr>
                        <a:t>5</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n-US" sz="1600">
                          <a:effectLst/>
                        </a:rPr>
                        <a:t>mg/l</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a:effectLst/>
                        </a:rPr>
                        <a:t>196</a:t>
                      </a:r>
                      <a:endParaRPr lang="es-EC" sz="1600">
                        <a:effectLst/>
                        <a:latin typeface="Arial"/>
                        <a:ea typeface="Arial"/>
                        <a:cs typeface="Times New Roman"/>
                      </a:endParaRPr>
                    </a:p>
                  </a:txBody>
                  <a:tcPr marL="73025" marR="73025" marT="18415" marB="18415" anchor="ctr"/>
                </a:tc>
              </a:tr>
              <a:tr h="376728">
                <a:tc>
                  <a:txBody>
                    <a:bodyPr/>
                    <a:lstStyle/>
                    <a:p>
                      <a:pPr algn="ctr">
                        <a:lnSpc>
                          <a:spcPct val="100000"/>
                        </a:lnSpc>
                        <a:spcAft>
                          <a:spcPts val="0"/>
                        </a:spcAft>
                      </a:pPr>
                      <a:r>
                        <a:rPr lang="es-EC" sz="1600">
                          <a:effectLst/>
                        </a:rPr>
                        <a:t>DQO</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n-US" sz="1600">
                          <a:effectLst/>
                        </a:rPr>
                        <a:t>mg/l</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a:effectLst/>
                        </a:rPr>
                        <a:t>482</a:t>
                      </a:r>
                      <a:endParaRPr lang="es-EC" sz="1600">
                        <a:effectLst/>
                        <a:latin typeface="Arial"/>
                        <a:ea typeface="Arial"/>
                        <a:cs typeface="Times New Roman"/>
                      </a:endParaRPr>
                    </a:p>
                  </a:txBody>
                  <a:tcPr marL="73025" marR="73025" marT="18415" marB="18415" anchor="ctr"/>
                </a:tc>
              </a:tr>
              <a:tr h="376728">
                <a:tc>
                  <a:txBody>
                    <a:bodyPr/>
                    <a:lstStyle/>
                    <a:p>
                      <a:pPr algn="ctr">
                        <a:lnSpc>
                          <a:spcPct val="100000"/>
                        </a:lnSpc>
                        <a:spcAft>
                          <a:spcPts val="0"/>
                        </a:spcAft>
                      </a:pPr>
                      <a:r>
                        <a:rPr lang="es-EC" sz="1600" dirty="0">
                          <a:effectLst/>
                        </a:rPr>
                        <a:t>SÓLIDOS DISUELTOS TOTALES</a:t>
                      </a:r>
                      <a:endParaRPr lang="es-EC" sz="1600" dirty="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n-US" sz="1600">
                          <a:effectLst/>
                        </a:rPr>
                        <a:t>mg/l</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dirty="0">
                          <a:effectLst/>
                        </a:rPr>
                        <a:t>254</a:t>
                      </a:r>
                      <a:endParaRPr lang="es-EC" sz="1600" dirty="0">
                        <a:effectLst/>
                        <a:latin typeface="Arial"/>
                        <a:ea typeface="Arial"/>
                        <a:cs typeface="Times New Roman"/>
                      </a:endParaRPr>
                    </a:p>
                  </a:txBody>
                  <a:tcPr marL="73025" marR="73025" marT="18415" marB="18415" anchor="ctr"/>
                </a:tc>
              </a:tr>
              <a:tr h="376728">
                <a:tc>
                  <a:txBody>
                    <a:bodyPr/>
                    <a:lstStyle/>
                    <a:p>
                      <a:pPr algn="ctr">
                        <a:lnSpc>
                          <a:spcPct val="100000"/>
                        </a:lnSpc>
                        <a:spcAft>
                          <a:spcPts val="0"/>
                        </a:spcAft>
                      </a:pPr>
                      <a:r>
                        <a:rPr lang="es-EC" sz="1600">
                          <a:effectLst/>
                        </a:rPr>
                        <a:t>SÓLIDOS TOTALES</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n-US" sz="1600">
                          <a:effectLst/>
                        </a:rPr>
                        <a:t>mg/l</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a:effectLst/>
                        </a:rPr>
                        <a:t>610</a:t>
                      </a:r>
                      <a:endParaRPr lang="es-EC" sz="1600">
                        <a:effectLst/>
                        <a:latin typeface="Arial"/>
                        <a:ea typeface="Arial"/>
                        <a:cs typeface="Times New Roman"/>
                      </a:endParaRPr>
                    </a:p>
                  </a:txBody>
                  <a:tcPr marL="73025" marR="73025" marT="18415" marB="18415" anchor="ctr"/>
                </a:tc>
              </a:tr>
              <a:tr h="524050">
                <a:tc>
                  <a:txBody>
                    <a:bodyPr/>
                    <a:lstStyle/>
                    <a:p>
                      <a:pPr algn="ctr">
                        <a:lnSpc>
                          <a:spcPct val="100000"/>
                        </a:lnSpc>
                        <a:spcAft>
                          <a:spcPts val="0"/>
                        </a:spcAft>
                      </a:pPr>
                      <a:r>
                        <a:rPr lang="es-EC" sz="1600">
                          <a:effectLst/>
                        </a:rPr>
                        <a:t>SOLIDOS SUSPENDIDOS TOTALES</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n-US" sz="1600">
                          <a:effectLst/>
                        </a:rPr>
                        <a:t>mg/l</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a:effectLst/>
                        </a:rPr>
                        <a:t>272</a:t>
                      </a:r>
                      <a:endParaRPr lang="es-EC" sz="1600">
                        <a:effectLst/>
                        <a:latin typeface="Arial"/>
                        <a:ea typeface="Arial"/>
                        <a:cs typeface="Times New Roman"/>
                      </a:endParaRPr>
                    </a:p>
                  </a:txBody>
                  <a:tcPr marL="73025" marR="73025" marT="18415" marB="18415" anchor="ctr"/>
                </a:tc>
              </a:tr>
              <a:tr h="376728">
                <a:tc>
                  <a:txBody>
                    <a:bodyPr/>
                    <a:lstStyle/>
                    <a:p>
                      <a:pPr algn="ctr">
                        <a:lnSpc>
                          <a:spcPct val="100000"/>
                        </a:lnSpc>
                        <a:spcAft>
                          <a:spcPts val="0"/>
                        </a:spcAft>
                      </a:pPr>
                      <a:r>
                        <a:rPr lang="es-EC" sz="1600">
                          <a:effectLst/>
                        </a:rPr>
                        <a:t>SÓLIDOS SEDIMENTABLES</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n-US" sz="1600">
                          <a:effectLst/>
                        </a:rPr>
                        <a:t>mg/l</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a:effectLst/>
                        </a:rPr>
                        <a:t>3.00</a:t>
                      </a:r>
                      <a:endParaRPr lang="es-EC" sz="1600">
                        <a:effectLst/>
                        <a:latin typeface="Arial"/>
                        <a:ea typeface="Arial"/>
                        <a:cs typeface="Times New Roman"/>
                      </a:endParaRPr>
                    </a:p>
                  </a:txBody>
                  <a:tcPr marL="73025" marR="73025" marT="18415" marB="18415" anchor="ctr"/>
                </a:tc>
              </a:tr>
              <a:tr h="376728">
                <a:tc>
                  <a:txBody>
                    <a:bodyPr/>
                    <a:lstStyle/>
                    <a:p>
                      <a:pPr algn="ctr">
                        <a:lnSpc>
                          <a:spcPct val="100000"/>
                        </a:lnSpc>
                        <a:spcAft>
                          <a:spcPts val="0"/>
                        </a:spcAft>
                      </a:pPr>
                      <a:r>
                        <a:rPr lang="es-EC" sz="1600">
                          <a:effectLst/>
                        </a:rPr>
                        <a:t>ANÁLISIS MICROBIOLÓGICO</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a:effectLst/>
                        </a:rPr>
                        <a:t>UNIDAD</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a:effectLst/>
                        </a:rPr>
                        <a:t>VALOR</a:t>
                      </a:r>
                      <a:endParaRPr lang="es-EC" sz="1600">
                        <a:effectLst/>
                        <a:latin typeface="Arial"/>
                        <a:ea typeface="Arial"/>
                        <a:cs typeface="Times New Roman"/>
                      </a:endParaRPr>
                    </a:p>
                  </a:txBody>
                  <a:tcPr marL="73025" marR="73025" marT="18415" marB="18415" anchor="ctr"/>
                </a:tc>
              </a:tr>
              <a:tr h="376728">
                <a:tc>
                  <a:txBody>
                    <a:bodyPr/>
                    <a:lstStyle/>
                    <a:p>
                      <a:pPr algn="ctr">
                        <a:lnSpc>
                          <a:spcPct val="100000"/>
                        </a:lnSpc>
                        <a:spcAft>
                          <a:spcPts val="0"/>
                        </a:spcAft>
                      </a:pPr>
                      <a:r>
                        <a:rPr lang="es-EC" sz="1600">
                          <a:effectLst/>
                        </a:rPr>
                        <a:t>COLIFORMES FECALES</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S" sz="1600">
                          <a:effectLst/>
                        </a:rPr>
                        <a:t>Nmp/100 ml</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a:effectLst/>
                        </a:rPr>
                        <a:t>460 x 10</a:t>
                      </a:r>
                      <a:r>
                        <a:rPr lang="es-EC" sz="1600" baseline="30000">
                          <a:effectLst/>
                        </a:rPr>
                        <a:t>5</a:t>
                      </a:r>
                      <a:endParaRPr lang="es-EC" sz="1600">
                        <a:effectLst/>
                        <a:latin typeface="Arial"/>
                        <a:ea typeface="Arial"/>
                        <a:cs typeface="Times New Roman"/>
                      </a:endParaRPr>
                    </a:p>
                  </a:txBody>
                  <a:tcPr marL="73025" marR="73025" marT="18415" marB="18415" anchor="ctr"/>
                </a:tc>
              </a:tr>
              <a:tr h="376728">
                <a:tc>
                  <a:txBody>
                    <a:bodyPr/>
                    <a:lstStyle/>
                    <a:p>
                      <a:pPr algn="ctr">
                        <a:lnSpc>
                          <a:spcPct val="100000"/>
                        </a:lnSpc>
                        <a:spcAft>
                          <a:spcPts val="0"/>
                        </a:spcAft>
                      </a:pPr>
                      <a:r>
                        <a:rPr lang="es-EC" sz="1600" dirty="0">
                          <a:effectLst/>
                        </a:rPr>
                        <a:t>COLIFORMES TOTALES</a:t>
                      </a:r>
                      <a:endParaRPr lang="es-EC" sz="1600" dirty="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S" sz="1600">
                          <a:effectLst/>
                        </a:rPr>
                        <a:t>Nmp/100 ml</a:t>
                      </a:r>
                      <a:endParaRPr lang="es-EC" sz="1600">
                        <a:effectLst/>
                        <a:latin typeface="Arial"/>
                        <a:ea typeface="Arial"/>
                        <a:cs typeface="Times New Roman"/>
                      </a:endParaRPr>
                    </a:p>
                  </a:txBody>
                  <a:tcPr marL="73025" marR="73025" marT="18415" marB="18415" anchor="ctr"/>
                </a:tc>
                <a:tc>
                  <a:txBody>
                    <a:bodyPr/>
                    <a:lstStyle/>
                    <a:p>
                      <a:pPr algn="ctr">
                        <a:lnSpc>
                          <a:spcPct val="100000"/>
                        </a:lnSpc>
                        <a:spcAft>
                          <a:spcPts val="0"/>
                        </a:spcAft>
                      </a:pPr>
                      <a:r>
                        <a:rPr lang="es-EC" sz="1600" dirty="0">
                          <a:effectLst/>
                        </a:rPr>
                        <a:t>460 x 10</a:t>
                      </a:r>
                      <a:r>
                        <a:rPr lang="es-EC" sz="1600" baseline="30000" dirty="0">
                          <a:effectLst/>
                        </a:rPr>
                        <a:t>5</a:t>
                      </a:r>
                      <a:endParaRPr lang="es-EC" sz="1600" dirty="0">
                        <a:effectLst/>
                        <a:latin typeface="Arial"/>
                        <a:ea typeface="Arial"/>
                        <a:cs typeface="Times New Roman"/>
                      </a:endParaRPr>
                    </a:p>
                  </a:txBody>
                  <a:tcPr marL="73025" marR="73025" marT="18415" marB="18415" anchor="ctr"/>
                </a:tc>
              </a:tr>
            </a:tbl>
          </a:graphicData>
        </a:graphic>
      </p:graphicFrame>
    </p:spTree>
    <p:extLst>
      <p:ext uri="{BB962C8B-B14F-4D97-AF65-F5344CB8AC3E}">
        <p14:creationId xmlns:p14="http://schemas.microsoft.com/office/powerpoint/2010/main" val="41606755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 </a:t>
            </a:r>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CuadroTexto"/>
          <p:cNvSpPr txBox="1"/>
          <p:nvPr/>
        </p:nvSpPr>
        <p:spPr>
          <a:xfrm>
            <a:off x="452736" y="633225"/>
            <a:ext cx="83529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DESCRIPCIÓN DEL SISTEMA DE TRATAMIENTO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AutoShape 7"/>
          <p:cNvSpPr>
            <a:spLocks noChangeArrowheads="1"/>
          </p:cNvSpPr>
          <p:nvPr/>
        </p:nvSpPr>
        <p:spPr bwMode="auto">
          <a:xfrm>
            <a:off x="2922236" y="1360065"/>
            <a:ext cx="1174750" cy="676275"/>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TANQUE SÉPTICO</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4195292" y="1663849"/>
            <a:ext cx="365125" cy="180975"/>
          </a:xfrm>
          <a:prstGeom prst="rightArrow">
            <a:avLst>
              <a:gd name="adj1" fmla="val 50000"/>
              <a:gd name="adj2" fmla="val 50439"/>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s-EC"/>
          </a:p>
        </p:txBody>
      </p:sp>
      <p:sp>
        <p:nvSpPr>
          <p:cNvPr id="8" name="AutoShape 6"/>
          <p:cNvSpPr>
            <a:spLocks noChangeArrowheads="1"/>
          </p:cNvSpPr>
          <p:nvPr/>
        </p:nvSpPr>
        <p:spPr bwMode="auto">
          <a:xfrm>
            <a:off x="4629200" y="1340768"/>
            <a:ext cx="1509192" cy="676275"/>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FILTRO ANAEROBIO</a:t>
            </a:r>
            <a:endParaRPr kumimoji="0" lang="es-EC" sz="24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4"/>
          <p:cNvSpPr>
            <a:spLocks noChangeArrowheads="1"/>
          </p:cNvSpPr>
          <p:nvPr/>
        </p:nvSpPr>
        <p:spPr bwMode="auto">
          <a:xfrm>
            <a:off x="2299817" y="1663849"/>
            <a:ext cx="365125" cy="180975"/>
          </a:xfrm>
          <a:prstGeom prst="rightArrow">
            <a:avLst>
              <a:gd name="adj1" fmla="val 50000"/>
              <a:gd name="adj2" fmla="val 50439"/>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s-EC"/>
          </a:p>
        </p:txBody>
      </p:sp>
      <p:sp>
        <p:nvSpPr>
          <p:cNvPr id="10" name="AutoShape 5"/>
          <p:cNvSpPr>
            <a:spLocks noChangeArrowheads="1"/>
          </p:cNvSpPr>
          <p:nvPr/>
        </p:nvSpPr>
        <p:spPr bwMode="auto">
          <a:xfrm>
            <a:off x="6320954" y="1702122"/>
            <a:ext cx="365125" cy="180975"/>
          </a:xfrm>
          <a:prstGeom prst="rightArrow">
            <a:avLst>
              <a:gd name="adj1" fmla="val 50000"/>
              <a:gd name="adj2" fmla="val 50439"/>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s-EC"/>
          </a:p>
        </p:txBody>
      </p:sp>
      <p:sp>
        <p:nvSpPr>
          <p:cNvPr id="11" name="Text Box 1"/>
          <p:cNvSpPr txBox="1">
            <a:spLocks noChangeArrowheads="1"/>
          </p:cNvSpPr>
          <p:nvPr/>
        </p:nvSpPr>
        <p:spPr bwMode="auto">
          <a:xfrm>
            <a:off x="683568" y="1469603"/>
            <a:ext cx="1603820"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1" u="none" strike="noStrike" cap="none" normalizeH="0" baseline="0" dirty="0" smtClean="0">
                <a:ln>
                  <a:noFill/>
                </a:ln>
                <a:solidFill>
                  <a:schemeClr val="tx1"/>
                </a:solidFill>
                <a:effectLst/>
                <a:latin typeface="Arial" pitchFamily="34" charset="0"/>
                <a:ea typeface="Arial" pitchFamily="34" charset="0"/>
                <a:cs typeface="Times New Roman" pitchFamily="18" charset="0"/>
              </a:rPr>
              <a:t>Aguas</a:t>
            </a:r>
            <a:endParaRPr kumimoji="0" lang="es-E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1" i="1" u="none" strike="noStrike" cap="none" normalizeH="0" baseline="0" dirty="0" smtClean="0">
                <a:ln>
                  <a:noFill/>
                </a:ln>
                <a:solidFill>
                  <a:schemeClr val="tx1"/>
                </a:solidFill>
                <a:effectLst/>
                <a:latin typeface="Arial" pitchFamily="34" charset="0"/>
                <a:ea typeface="Arial" pitchFamily="34" charset="0"/>
                <a:cs typeface="Times New Roman" pitchFamily="18" charset="0"/>
              </a:rPr>
              <a:t>Residuales</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2"/>
          <p:cNvSpPr txBox="1">
            <a:spLocks noChangeArrowheads="1"/>
          </p:cNvSpPr>
          <p:nvPr/>
        </p:nvSpPr>
        <p:spPr bwMode="auto">
          <a:xfrm>
            <a:off x="6732240" y="1412776"/>
            <a:ext cx="1656184"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1" u="none" strike="noStrike" cap="none" normalizeH="0" baseline="0" dirty="0" smtClean="0">
                <a:ln>
                  <a:noFill/>
                </a:ln>
                <a:solidFill>
                  <a:schemeClr val="tx1"/>
                </a:solidFill>
                <a:effectLst/>
                <a:latin typeface="Arial" pitchFamily="34" charset="0"/>
                <a:ea typeface="Arial" pitchFamily="34" charset="0"/>
                <a:cs typeface="Times New Roman" pitchFamily="18" charset="0"/>
              </a:rPr>
              <a:t>Disposición Final</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1907704" y="17728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15 Objeto"/>
          <p:cNvGraphicFramePr>
            <a:graphicFrameLocks noChangeAspect="1"/>
          </p:cNvGraphicFramePr>
          <p:nvPr>
            <p:extLst>
              <p:ext uri="{D42A27DB-BD31-4B8C-83A1-F6EECF244321}">
                <p14:modId xmlns:p14="http://schemas.microsoft.com/office/powerpoint/2010/main" val="3477547178"/>
              </p:ext>
            </p:extLst>
          </p:nvPr>
        </p:nvGraphicFramePr>
        <p:xfrm>
          <a:off x="177015" y="2420889"/>
          <a:ext cx="6143939" cy="3600400"/>
        </p:xfrm>
        <a:graphic>
          <a:graphicData uri="http://schemas.openxmlformats.org/presentationml/2006/ole">
            <mc:AlternateContent xmlns:mc="http://schemas.openxmlformats.org/markup-compatibility/2006">
              <mc:Choice xmlns:v="urn:schemas-microsoft-com:vml" Requires="v">
                <p:oleObj spid="_x0000_s7200" name="Document" r:id="rId5" imgW="5565386" imgH="2918244" progId="Word.Document.8">
                  <p:embed/>
                </p:oleObj>
              </mc:Choice>
              <mc:Fallback>
                <p:oleObj name="Document" r:id="rId5" imgW="5565386" imgH="2918244" progId="Word.Documen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015" y="2420889"/>
                        <a:ext cx="6143939" cy="3600400"/>
                      </a:xfrm>
                      <a:prstGeom prst="rect">
                        <a:avLst/>
                      </a:prstGeom>
                      <a:noFill/>
                      <a:ln>
                        <a:noFill/>
                      </a:ln>
                      <a:effectLst/>
                    </p:spPr>
                  </p:pic>
                </p:oleObj>
              </mc:Fallback>
            </mc:AlternateContent>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4146803791"/>
              </p:ext>
            </p:extLst>
          </p:nvPr>
        </p:nvGraphicFramePr>
        <p:xfrm>
          <a:off x="6290038" y="3140968"/>
          <a:ext cx="2458426" cy="2424430"/>
        </p:xfrm>
        <a:graphic>
          <a:graphicData uri="http://schemas.openxmlformats.org/drawingml/2006/table">
            <a:tbl>
              <a:tblPr firstRow="1" firstCol="1" bandRow="1">
                <a:tableStyleId>{1FECB4D8-DB02-4DC6-A0A2-4F2EBAE1DC90}</a:tableStyleId>
              </a:tblPr>
              <a:tblGrid>
                <a:gridCol w="1205943"/>
                <a:gridCol w="1252483"/>
              </a:tblGrid>
              <a:tr h="0">
                <a:tc>
                  <a:txBody>
                    <a:bodyPr/>
                    <a:lstStyle/>
                    <a:p>
                      <a:pPr algn="ctr">
                        <a:lnSpc>
                          <a:spcPct val="150000"/>
                        </a:lnSpc>
                        <a:spcAft>
                          <a:spcPts val="0"/>
                        </a:spcAft>
                      </a:pPr>
                      <a:r>
                        <a:rPr lang="es-EC" sz="1400" dirty="0">
                          <a:effectLst/>
                        </a:rPr>
                        <a:t>PARÁMETRO</a:t>
                      </a:r>
                      <a:endParaRPr lang="es-EC" sz="1400" dirty="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s-EC" sz="1400" dirty="0">
                          <a:effectLst/>
                        </a:rPr>
                        <a:t>EFICIENCIA DE REMOCIÓN %</a:t>
                      </a:r>
                      <a:endParaRPr lang="es-EC" sz="1400" dirty="0">
                        <a:effectLst/>
                        <a:latin typeface="Arial"/>
                        <a:ea typeface="Arial"/>
                        <a:cs typeface="Times New Roman"/>
                      </a:endParaRPr>
                    </a:p>
                  </a:txBody>
                  <a:tcPr marL="73025" marR="73025" marT="18415" marB="18415" anchor="ctr"/>
                </a:tc>
              </a:tr>
              <a:tr h="0">
                <a:tc>
                  <a:txBody>
                    <a:bodyPr/>
                    <a:lstStyle/>
                    <a:p>
                      <a:pPr algn="ctr">
                        <a:lnSpc>
                          <a:spcPct val="150000"/>
                        </a:lnSpc>
                        <a:spcAft>
                          <a:spcPts val="0"/>
                        </a:spcAft>
                      </a:pPr>
                      <a:r>
                        <a:rPr lang="es-EC" sz="1400">
                          <a:effectLst/>
                        </a:rPr>
                        <a:t>DBO</a:t>
                      </a:r>
                      <a:endParaRPr lang="es-EC" sz="14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n-US" sz="1400" dirty="0">
                          <a:effectLst/>
                        </a:rPr>
                        <a:t>70 - 90</a:t>
                      </a:r>
                      <a:endParaRPr lang="es-EC" sz="1400" dirty="0">
                        <a:effectLst/>
                        <a:latin typeface="Arial"/>
                        <a:ea typeface="Arial"/>
                        <a:cs typeface="Times New Roman"/>
                      </a:endParaRPr>
                    </a:p>
                  </a:txBody>
                  <a:tcPr marL="73025" marR="73025" marT="18415" marB="18415" anchor="ctr"/>
                </a:tc>
              </a:tr>
              <a:tr h="0">
                <a:tc>
                  <a:txBody>
                    <a:bodyPr/>
                    <a:lstStyle/>
                    <a:p>
                      <a:pPr algn="ctr">
                        <a:lnSpc>
                          <a:spcPct val="150000"/>
                        </a:lnSpc>
                        <a:spcAft>
                          <a:spcPts val="0"/>
                        </a:spcAft>
                      </a:pPr>
                      <a:r>
                        <a:rPr lang="es-EC" sz="1400" dirty="0">
                          <a:effectLst/>
                        </a:rPr>
                        <a:t>NITRÓGENO</a:t>
                      </a:r>
                      <a:endParaRPr lang="es-EC" sz="1400" dirty="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n-US" sz="1400">
                          <a:effectLst/>
                        </a:rPr>
                        <a:t>10 - 25</a:t>
                      </a:r>
                      <a:endParaRPr lang="es-EC" sz="1400">
                        <a:effectLst/>
                        <a:latin typeface="Arial"/>
                        <a:ea typeface="Arial"/>
                        <a:cs typeface="Times New Roman"/>
                      </a:endParaRPr>
                    </a:p>
                  </a:txBody>
                  <a:tcPr marL="73025" marR="73025" marT="18415" marB="18415" anchor="ctr"/>
                </a:tc>
              </a:tr>
              <a:tr h="0">
                <a:tc>
                  <a:txBody>
                    <a:bodyPr/>
                    <a:lstStyle/>
                    <a:p>
                      <a:pPr algn="ctr">
                        <a:lnSpc>
                          <a:spcPct val="150000"/>
                        </a:lnSpc>
                        <a:spcAft>
                          <a:spcPts val="0"/>
                        </a:spcAft>
                      </a:pPr>
                      <a:r>
                        <a:rPr lang="es-EC" sz="1400">
                          <a:effectLst/>
                        </a:rPr>
                        <a:t>FÓSFORO</a:t>
                      </a:r>
                      <a:endParaRPr lang="es-EC" sz="14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n-US" sz="1400">
                          <a:effectLst/>
                        </a:rPr>
                        <a:t>10 - 20</a:t>
                      </a:r>
                      <a:endParaRPr lang="es-EC" sz="1400">
                        <a:effectLst/>
                        <a:latin typeface="Arial"/>
                        <a:ea typeface="Arial"/>
                        <a:cs typeface="Times New Roman"/>
                      </a:endParaRPr>
                    </a:p>
                  </a:txBody>
                  <a:tcPr marL="73025" marR="73025" marT="18415" marB="18415" anchor="ctr"/>
                </a:tc>
              </a:tr>
              <a:tr h="0">
                <a:tc>
                  <a:txBody>
                    <a:bodyPr/>
                    <a:lstStyle/>
                    <a:p>
                      <a:pPr algn="ctr">
                        <a:lnSpc>
                          <a:spcPct val="150000"/>
                        </a:lnSpc>
                        <a:spcAft>
                          <a:spcPts val="0"/>
                        </a:spcAft>
                      </a:pPr>
                      <a:r>
                        <a:rPr lang="es-EC" sz="1400">
                          <a:effectLst/>
                        </a:rPr>
                        <a:t>COLIFORMES FECALES</a:t>
                      </a:r>
                      <a:endParaRPr lang="es-EC" sz="1400">
                        <a:effectLst/>
                        <a:latin typeface="Arial"/>
                        <a:ea typeface="Arial"/>
                        <a:cs typeface="Times New Roman"/>
                      </a:endParaRPr>
                    </a:p>
                  </a:txBody>
                  <a:tcPr marL="73025" marR="73025" marT="18415" marB="18415" anchor="ctr"/>
                </a:tc>
                <a:tc>
                  <a:txBody>
                    <a:bodyPr/>
                    <a:lstStyle/>
                    <a:p>
                      <a:pPr algn="ctr">
                        <a:lnSpc>
                          <a:spcPct val="150000"/>
                        </a:lnSpc>
                        <a:spcAft>
                          <a:spcPts val="0"/>
                        </a:spcAft>
                      </a:pPr>
                      <a:r>
                        <a:rPr lang="en-US" sz="1400" dirty="0">
                          <a:effectLst/>
                        </a:rPr>
                        <a:t>60 – 90</a:t>
                      </a:r>
                      <a:endParaRPr lang="es-EC" sz="1400" dirty="0">
                        <a:effectLst/>
                        <a:latin typeface="Arial"/>
                        <a:ea typeface="Arial"/>
                        <a:cs typeface="Times New Roman"/>
                      </a:endParaRPr>
                    </a:p>
                  </a:txBody>
                  <a:tcPr marL="73025" marR="73025" marT="18415" marB="18415" anchor="ctr"/>
                </a:tc>
              </a:tr>
            </a:tbl>
          </a:graphicData>
        </a:graphic>
      </p:graphicFrame>
    </p:spTree>
    <p:extLst>
      <p:ext uri="{BB962C8B-B14F-4D97-AF65-F5344CB8AC3E}">
        <p14:creationId xmlns:p14="http://schemas.microsoft.com/office/powerpoint/2010/main" val="18125909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683568" y="12017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14 Rectángulo"/>
          <p:cNvSpPr/>
          <p:nvPr/>
        </p:nvSpPr>
        <p:spPr>
          <a:xfrm>
            <a:off x="539553" y="529516"/>
            <a:ext cx="7131705" cy="523220"/>
          </a:xfrm>
          <a:prstGeom prst="rect">
            <a:avLst/>
          </a:prstGeom>
        </p:spPr>
        <p:txBody>
          <a:bodyPr wrap="square">
            <a:spAutoFit/>
          </a:bodyPr>
          <a:lstStyle/>
          <a:p>
            <a:pPr marL="285750" lvl="1" indent="-285750" fontAlgn="base">
              <a:buFont typeface="Arial" pitchFamily="34" charset="0"/>
              <a:buChar char="•"/>
            </a:pP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Generalidades del Tanque séptico</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4" name="3 Rectángulo"/>
          <p:cNvSpPr/>
          <p:nvPr/>
        </p:nvSpPr>
        <p:spPr>
          <a:xfrm>
            <a:off x="711276" y="1192609"/>
            <a:ext cx="7749155" cy="4499693"/>
          </a:xfrm>
          <a:prstGeom prst="rect">
            <a:avLst/>
          </a:prstGeom>
        </p:spPr>
        <p:txBody>
          <a:bodyPr wrap="square">
            <a:spAutoFit/>
          </a:bodyPr>
          <a:lstStyle/>
          <a:p>
            <a:pPr>
              <a:lnSpc>
                <a:spcPct val="120000"/>
              </a:lnSpc>
            </a:pPr>
            <a:r>
              <a:rPr lang="es-EC" sz="2000" dirty="0"/>
              <a:t>Se diseña para un tiempo de retención de 12 a 24 horas. </a:t>
            </a:r>
            <a:r>
              <a:rPr lang="es-ES" sz="2000" dirty="0"/>
              <a:t>Se puede construir de uno, dos o tres compartimientos. </a:t>
            </a:r>
            <a:endParaRPr lang="es-ES" sz="2000" dirty="0" smtClean="0"/>
          </a:p>
          <a:p>
            <a:pPr>
              <a:lnSpc>
                <a:spcPct val="120000"/>
              </a:lnSpc>
            </a:pPr>
            <a:endParaRPr lang="es-ES" sz="2000" dirty="0"/>
          </a:p>
          <a:p>
            <a:pPr>
              <a:lnSpc>
                <a:spcPct val="120000"/>
              </a:lnSpc>
            </a:pPr>
            <a:r>
              <a:rPr lang="es-ES" sz="2000" dirty="0" smtClean="0"/>
              <a:t>El </a:t>
            </a:r>
            <a:r>
              <a:rPr lang="es-ES" sz="2000" dirty="0"/>
              <a:t>tanque séptico se llevan cabo los siguientes procesos</a:t>
            </a:r>
            <a:r>
              <a:rPr lang="es-EC" sz="2000" dirty="0"/>
              <a:t>:</a:t>
            </a:r>
          </a:p>
          <a:p>
            <a:pPr>
              <a:lnSpc>
                <a:spcPct val="120000"/>
              </a:lnSpc>
            </a:pPr>
            <a:r>
              <a:rPr lang="es-EC" sz="2000" dirty="0"/>
              <a:t> </a:t>
            </a:r>
          </a:p>
          <a:p>
            <a:pPr marL="342900" lvl="0" indent="-342900">
              <a:lnSpc>
                <a:spcPct val="120000"/>
              </a:lnSpc>
              <a:buFont typeface="Wingdings" pitchFamily="2" charset="2"/>
              <a:buChar char="ü"/>
            </a:pPr>
            <a:r>
              <a:rPr lang="es-EC" sz="2000" dirty="0"/>
              <a:t>Retención de espumas y flotantes</a:t>
            </a:r>
          </a:p>
          <a:p>
            <a:pPr marL="342900" lvl="0" indent="-342900">
              <a:lnSpc>
                <a:spcPct val="120000"/>
              </a:lnSpc>
              <a:buFont typeface="Wingdings" pitchFamily="2" charset="2"/>
              <a:buChar char="ü"/>
            </a:pPr>
            <a:r>
              <a:rPr lang="es-EC" sz="2000" dirty="0"/>
              <a:t>Sedimentación de sólidos</a:t>
            </a:r>
          </a:p>
          <a:p>
            <a:pPr marL="342900" lvl="0" indent="-342900">
              <a:lnSpc>
                <a:spcPct val="120000"/>
              </a:lnSpc>
              <a:buFont typeface="Wingdings" pitchFamily="2" charset="2"/>
              <a:buChar char="ü"/>
            </a:pPr>
            <a:r>
              <a:rPr lang="es-EC" sz="2000" dirty="0"/>
              <a:t>Almacenamiento y digestión anaerobia de lodos</a:t>
            </a:r>
          </a:p>
          <a:p>
            <a:pPr>
              <a:lnSpc>
                <a:spcPct val="120000"/>
              </a:lnSpc>
            </a:pPr>
            <a:r>
              <a:rPr lang="es-ES" sz="2000" b="1" i="1" dirty="0"/>
              <a:t> </a:t>
            </a:r>
            <a:endParaRPr lang="es-EC" sz="2000" dirty="0"/>
          </a:p>
          <a:p>
            <a:pPr>
              <a:lnSpc>
                <a:spcPct val="120000"/>
              </a:lnSpc>
            </a:pPr>
            <a:r>
              <a:rPr lang="es-ES" sz="2000" dirty="0"/>
              <a:t>La remoción del DBO en un tanque séptico puede ser del 30% al 50%, de grasa y aceites un 70 al 80</a:t>
            </a:r>
            <a:r>
              <a:rPr lang="es-EC" sz="2000" dirty="0"/>
              <a:t>%, de fósforo un 15% y de un 50% al 70% de sólidos sedimentables, para aguas residuales domésticas típicas. </a:t>
            </a:r>
          </a:p>
        </p:txBody>
      </p:sp>
    </p:spTree>
    <p:extLst>
      <p:ext uri="{BB962C8B-B14F-4D97-AF65-F5344CB8AC3E}">
        <p14:creationId xmlns:p14="http://schemas.microsoft.com/office/powerpoint/2010/main" val="10224878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683568" y="12017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14 Rectángulo"/>
          <p:cNvSpPr/>
          <p:nvPr/>
        </p:nvSpPr>
        <p:spPr>
          <a:xfrm>
            <a:off x="539553" y="529516"/>
            <a:ext cx="7131705" cy="523220"/>
          </a:xfrm>
          <a:prstGeom prst="rect">
            <a:avLst/>
          </a:prstGeom>
        </p:spPr>
        <p:txBody>
          <a:bodyPr wrap="square">
            <a:spAutoFit/>
          </a:bodyPr>
          <a:lstStyle/>
          <a:p>
            <a:pPr marL="285750" lvl="1" indent="-285750" fontAlgn="base">
              <a:buFont typeface="Arial" pitchFamily="34" charset="0"/>
              <a:buChar char="•"/>
            </a:pP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Generalidades del Filtro Anaerobio</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pic>
        <p:nvPicPr>
          <p:cNvPr id="8" name="Picture 7"/>
          <p:cNvPicPr/>
          <p:nvPr/>
        </p:nvPicPr>
        <p:blipFill>
          <a:blip r:embed="rId3" cstate="print"/>
          <a:srcRect l="40241" t="13266" r="23954" b="30596"/>
          <a:stretch>
            <a:fillRect/>
          </a:stretch>
        </p:blipFill>
        <p:spPr bwMode="auto">
          <a:xfrm>
            <a:off x="4000515" y="1868923"/>
            <a:ext cx="4819307" cy="3667888"/>
          </a:xfrm>
          <a:prstGeom prst="rect">
            <a:avLst/>
          </a:prstGeom>
          <a:noFill/>
          <a:ln w="9525">
            <a:noFill/>
            <a:miter lim="800000"/>
            <a:headEnd/>
            <a:tailEnd/>
          </a:ln>
        </p:spPr>
      </p:pic>
      <p:sp>
        <p:nvSpPr>
          <p:cNvPr id="5" name="4 CuadroTexto"/>
          <p:cNvSpPr txBox="1"/>
          <p:nvPr/>
        </p:nvSpPr>
        <p:spPr>
          <a:xfrm>
            <a:off x="755576" y="1218910"/>
            <a:ext cx="7560840" cy="1846659"/>
          </a:xfrm>
          <a:prstGeom prst="rect">
            <a:avLst/>
          </a:prstGeom>
          <a:noFill/>
        </p:spPr>
        <p:txBody>
          <a:bodyPr wrap="square" rtlCol="0">
            <a:spAutoFit/>
          </a:bodyPr>
          <a:lstStyle/>
          <a:p>
            <a:pPr algn="just">
              <a:lnSpc>
                <a:spcPct val="120000"/>
              </a:lnSpc>
            </a:pPr>
            <a:r>
              <a:rPr lang="es-ES" sz="2000" dirty="0"/>
              <a:t>Es un tanque de concreto lleno de piedras u otro material inerte como el plástico de polipropileno, que sirve de soporte para </a:t>
            </a:r>
            <a:r>
              <a:rPr lang="es-ES" sz="2000" dirty="0" smtClean="0"/>
              <a:t>los microorganismos.</a:t>
            </a:r>
          </a:p>
          <a:p>
            <a:pPr algn="just">
              <a:lnSpc>
                <a:spcPct val="120000"/>
              </a:lnSpc>
            </a:pPr>
            <a:endParaRPr lang="es-ES" sz="2000" dirty="0"/>
          </a:p>
          <a:p>
            <a:pPr algn="just"/>
            <a:endParaRPr lang="es-EC" dirty="0"/>
          </a:p>
        </p:txBody>
      </p:sp>
      <p:sp>
        <p:nvSpPr>
          <p:cNvPr id="6" name="5 Rectángulo"/>
          <p:cNvSpPr/>
          <p:nvPr/>
        </p:nvSpPr>
        <p:spPr>
          <a:xfrm>
            <a:off x="810994" y="2513019"/>
            <a:ext cx="4265062" cy="3083921"/>
          </a:xfrm>
          <a:prstGeom prst="rect">
            <a:avLst/>
          </a:prstGeom>
        </p:spPr>
        <p:txBody>
          <a:bodyPr wrap="square">
            <a:spAutoFit/>
          </a:bodyPr>
          <a:lstStyle/>
          <a:p>
            <a:pPr algn="just">
              <a:lnSpc>
                <a:spcPct val="120000"/>
              </a:lnSpc>
            </a:pPr>
            <a:r>
              <a:rPr lang="es-ES" dirty="0"/>
              <a:t>El principio básico de tratamiento lo realizan bacterias anaerobias que crecen y se adhieren al medio de soporte, formando una capa biológica, que al ponerse en contacto con el agua residual degrada anaeróbicamente la materia orgánica y se produce metano, CO</a:t>
            </a:r>
            <a:r>
              <a:rPr lang="es-ES" baseline="-25000" dirty="0"/>
              <a:t>2</a:t>
            </a:r>
            <a:r>
              <a:rPr lang="es-ES" dirty="0"/>
              <a:t> como productos finales.</a:t>
            </a:r>
          </a:p>
          <a:p>
            <a:pPr algn="just">
              <a:lnSpc>
                <a:spcPct val="120000"/>
              </a:lnSpc>
            </a:pPr>
            <a:r>
              <a:rPr lang="es-ES" dirty="0"/>
              <a:t> </a:t>
            </a:r>
            <a:endParaRPr lang="es-EC" dirty="0"/>
          </a:p>
        </p:txBody>
      </p:sp>
      <p:sp>
        <p:nvSpPr>
          <p:cNvPr id="7" name="6 Rectángulo"/>
          <p:cNvSpPr/>
          <p:nvPr/>
        </p:nvSpPr>
        <p:spPr>
          <a:xfrm>
            <a:off x="810994" y="5507823"/>
            <a:ext cx="7649438" cy="1089529"/>
          </a:xfrm>
          <a:prstGeom prst="rect">
            <a:avLst/>
          </a:prstGeom>
        </p:spPr>
        <p:txBody>
          <a:bodyPr wrap="square">
            <a:spAutoFit/>
          </a:bodyPr>
          <a:lstStyle/>
          <a:p>
            <a:pPr algn="just">
              <a:lnSpc>
                <a:spcPct val="120000"/>
              </a:lnSpc>
            </a:pPr>
            <a:r>
              <a:rPr lang="es-EC" dirty="0" smtClean="0"/>
              <a:t>Se </a:t>
            </a:r>
            <a:r>
              <a:rPr lang="es-EC" dirty="0"/>
              <a:t>pueden lograr eficiencias del orden del 30 al 60% en remoción de DBO</a:t>
            </a:r>
            <a:r>
              <a:rPr lang="es-EC" baseline="-25000" dirty="0"/>
              <a:t>5 </a:t>
            </a:r>
            <a:r>
              <a:rPr lang="es-EC" dirty="0"/>
              <a:t>y 80% de sólidos suspendidos, lo cual permite que el efluente sea descargado directamente a los cuerpos de agua.</a:t>
            </a:r>
          </a:p>
        </p:txBody>
      </p:sp>
    </p:spTree>
    <p:extLst>
      <p:ext uri="{BB962C8B-B14F-4D97-AF65-F5344CB8AC3E}">
        <p14:creationId xmlns:p14="http://schemas.microsoft.com/office/powerpoint/2010/main" val="42651079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CuadroTexto"/>
          <p:cNvSpPr txBox="1"/>
          <p:nvPr/>
        </p:nvSpPr>
        <p:spPr>
          <a:xfrm>
            <a:off x="452736" y="633225"/>
            <a:ext cx="83529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DISEÑO HIDRÁULICO</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14 Rectángulo"/>
              <p:cNvSpPr/>
              <p:nvPr/>
            </p:nvSpPr>
            <p:spPr>
              <a:xfrm>
                <a:off x="63500" y="1412776"/>
                <a:ext cx="7542584" cy="12736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i="1">
                          <a:latin typeface="Cambria Math"/>
                        </a:rPr>
                        <m:t>𝑄</m:t>
                      </m:r>
                      <m:r>
                        <a:rPr lang="es-ES" sz="1600" i="1">
                          <a:latin typeface="Cambria Math"/>
                        </a:rPr>
                        <m:t> </m:t>
                      </m:r>
                      <m:r>
                        <a:rPr lang="es-ES" sz="1600" i="1">
                          <a:latin typeface="Cambria Math"/>
                        </a:rPr>
                        <m:t>𝑑𝑒𝑠𝑐𝑎𝑟𝑔𝑎</m:t>
                      </m:r>
                      <m:r>
                        <a:rPr lang="es-ES" sz="1600" i="1">
                          <a:latin typeface="Cambria Math"/>
                        </a:rPr>
                        <m:t> 1=1679</m:t>
                      </m:r>
                      <m:r>
                        <a:rPr lang="es-EC" sz="1600" i="1">
                          <a:latin typeface="Cambria Math"/>
                        </a:rPr>
                        <m:t>h𝑎𝑏</m:t>
                      </m:r>
                      <m:r>
                        <a:rPr lang="es-EC" sz="1600" i="1">
                          <a:latin typeface="Cambria Math"/>
                        </a:rPr>
                        <m:t>∗204 </m:t>
                      </m:r>
                      <m:f>
                        <m:fPr>
                          <m:ctrlPr>
                            <a:rPr lang="es-EC" sz="1600" i="1">
                              <a:latin typeface="Cambria Math"/>
                            </a:rPr>
                          </m:ctrlPr>
                        </m:fPr>
                        <m:num>
                          <m:r>
                            <a:rPr lang="es-EC" sz="1600" i="1">
                              <a:latin typeface="Cambria Math"/>
                            </a:rPr>
                            <m:t>𝑙𝑡</m:t>
                          </m:r>
                        </m:num>
                        <m:den>
                          <m:r>
                            <a:rPr lang="es-EC" sz="1600" i="1">
                              <a:latin typeface="Cambria Math"/>
                            </a:rPr>
                            <m:t>h𝑎𝑏</m:t>
                          </m:r>
                          <m:r>
                            <a:rPr lang="es-EC" sz="1600" i="1">
                              <a:latin typeface="Cambria Math"/>
                            </a:rPr>
                            <m:t>−</m:t>
                          </m:r>
                          <m:r>
                            <a:rPr lang="es-EC" sz="1600" i="1">
                              <a:latin typeface="Cambria Math"/>
                            </a:rPr>
                            <m:t>𝑑</m:t>
                          </m:r>
                          <m:r>
                            <a:rPr lang="es-EC" sz="1600" i="1">
                              <a:latin typeface="Cambria Math"/>
                            </a:rPr>
                            <m:t>í</m:t>
                          </m:r>
                          <m:r>
                            <a:rPr lang="es-EC" sz="1600" i="1">
                              <a:latin typeface="Cambria Math"/>
                            </a:rPr>
                            <m:t>𝑎</m:t>
                          </m:r>
                        </m:den>
                      </m:f>
                      <m:r>
                        <a:rPr lang="es-EC" sz="1600" i="1">
                          <a:latin typeface="Cambria Math"/>
                        </a:rPr>
                        <m:t>∗</m:t>
                      </m:r>
                      <m:f>
                        <m:fPr>
                          <m:ctrlPr>
                            <a:rPr lang="es-EC" sz="1600" i="1">
                              <a:latin typeface="Cambria Math"/>
                            </a:rPr>
                          </m:ctrlPr>
                        </m:fPr>
                        <m:num>
                          <m:r>
                            <a:rPr lang="es-ES" sz="1600" i="1">
                              <a:latin typeface="Cambria Math"/>
                            </a:rPr>
                            <m:t>1 </m:t>
                          </m:r>
                          <m:r>
                            <a:rPr lang="es-ES" sz="1600" i="1">
                              <a:latin typeface="Cambria Math"/>
                            </a:rPr>
                            <m:t>𝑑𝑖𝑎</m:t>
                          </m:r>
                        </m:num>
                        <m:den>
                          <m:r>
                            <a:rPr lang="es-ES" sz="1600" i="1">
                              <a:latin typeface="Cambria Math"/>
                            </a:rPr>
                            <m:t>86400</m:t>
                          </m:r>
                          <m:r>
                            <a:rPr lang="es-ES" sz="1600" i="1">
                              <a:latin typeface="Cambria Math"/>
                            </a:rPr>
                            <m:t>𝑠</m:t>
                          </m:r>
                        </m:den>
                      </m:f>
                      <m:r>
                        <a:rPr lang="es-EC" sz="1600" i="1">
                          <a:latin typeface="Cambria Math"/>
                        </a:rPr>
                        <m:t>=3,96</m:t>
                      </m:r>
                      <m:f>
                        <m:fPr>
                          <m:ctrlPr>
                            <a:rPr lang="es-EC" sz="1600" i="1">
                              <a:latin typeface="Cambria Math"/>
                            </a:rPr>
                          </m:ctrlPr>
                        </m:fPr>
                        <m:num>
                          <m:r>
                            <a:rPr lang="es-EC" sz="1600" i="1">
                              <a:latin typeface="Cambria Math"/>
                            </a:rPr>
                            <m:t>𝑙</m:t>
                          </m:r>
                        </m:num>
                        <m:den>
                          <m:r>
                            <a:rPr lang="es-EC" sz="1600" i="1">
                              <a:latin typeface="Cambria Math"/>
                            </a:rPr>
                            <m:t>𝑠</m:t>
                          </m:r>
                        </m:den>
                      </m:f>
                    </m:oMath>
                  </m:oMathPara>
                </a14:m>
                <a:endParaRPr lang="es-EC" sz="1600" dirty="0"/>
              </a:p>
              <a:p>
                <a:r>
                  <a:rPr lang="es-EC" sz="1600" dirty="0"/>
                  <a:t> </a:t>
                </a:r>
              </a:p>
              <a:p>
                <a:pPr/>
                <a14:m>
                  <m:oMathPara xmlns:m="http://schemas.openxmlformats.org/officeDocument/2006/math">
                    <m:oMathParaPr>
                      <m:jc m:val="centerGroup"/>
                    </m:oMathParaPr>
                    <m:oMath xmlns:m="http://schemas.openxmlformats.org/officeDocument/2006/math">
                      <m:r>
                        <a:rPr lang="es-ES" sz="1600" i="1">
                          <a:latin typeface="Cambria Math"/>
                        </a:rPr>
                        <m:t>𝑄</m:t>
                      </m:r>
                      <m:r>
                        <a:rPr lang="es-ES" sz="1600" i="1">
                          <a:latin typeface="Cambria Math"/>
                        </a:rPr>
                        <m:t> </m:t>
                      </m:r>
                      <m:r>
                        <a:rPr lang="es-ES" sz="1600" i="1">
                          <a:latin typeface="Cambria Math"/>
                        </a:rPr>
                        <m:t>𝑑𝑒𝑠𝑐𝑎𝑟𝑔𝑎</m:t>
                      </m:r>
                      <m:r>
                        <a:rPr lang="es-ES" sz="1600" i="1">
                          <a:latin typeface="Cambria Math"/>
                        </a:rPr>
                        <m:t> 2=2828 </m:t>
                      </m:r>
                      <m:r>
                        <a:rPr lang="es-EC" sz="1600" i="1">
                          <a:latin typeface="Cambria Math"/>
                        </a:rPr>
                        <m:t>h𝑎𝑏</m:t>
                      </m:r>
                      <m:r>
                        <a:rPr lang="es-EC" sz="1600" i="1">
                          <a:latin typeface="Cambria Math"/>
                        </a:rPr>
                        <m:t>∗204 </m:t>
                      </m:r>
                      <m:f>
                        <m:fPr>
                          <m:ctrlPr>
                            <a:rPr lang="es-EC" sz="1600" i="1">
                              <a:latin typeface="Cambria Math"/>
                            </a:rPr>
                          </m:ctrlPr>
                        </m:fPr>
                        <m:num>
                          <m:r>
                            <a:rPr lang="es-EC" sz="1600" i="1">
                              <a:latin typeface="Cambria Math"/>
                            </a:rPr>
                            <m:t>𝑙𝑡</m:t>
                          </m:r>
                        </m:num>
                        <m:den>
                          <m:r>
                            <a:rPr lang="es-EC" sz="1600" i="1">
                              <a:latin typeface="Cambria Math"/>
                            </a:rPr>
                            <m:t>h𝑎𝑏</m:t>
                          </m:r>
                          <m:r>
                            <a:rPr lang="es-EC" sz="1600" i="1">
                              <a:latin typeface="Cambria Math"/>
                            </a:rPr>
                            <m:t>−</m:t>
                          </m:r>
                          <m:r>
                            <a:rPr lang="es-EC" sz="1600" i="1">
                              <a:latin typeface="Cambria Math"/>
                            </a:rPr>
                            <m:t>𝑑</m:t>
                          </m:r>
                          <m:r>
                            <a:rPr lang="es-EC" sz="1600" i="1">
                              <a:latin typeface="Cambria Math"/>
                            </a:rPr>
                            <m:t>í</m:t>
                          </m:r>
                          <m:r>
                            <a:rPr lang="es-EC" sz="1600" i="1">
                              <a:latin typeface="Cambria Math"/>
                            </a:rPr>
                            <m:t>𝑎</m:t>
                          </m:r>
                        </m:den>
                      </m:f>
                      <m:r>
                        <a:rPr lang="es-EC" sz="1600" i="1">
                          <a:latin typeface="Cambria Math"/>
                        </a:rPr>
                        <m:t>∗</m:t>
                      </m:r>
                      <m:f>
                        <m:fPr>
                          <m:ctrlPr>
                            <a:rPr lang="es-EC" sz="1600" i="1">
                              <a:latin typeface="Cambria Math"/>
                            </a:rPr>
                          </m:ctrlPr>
                        </m:fPr>
                        <m:num>
                          <m:r>
                            <a:rPr lang="es-ES" sz="1600" i="1">
                              <a:latin typeface="Cambria Math"/>
                            </a:rPr>
                            <m:t>1 </m:t>
                          </m:r>
                          <m:r>
                            <a:rPr lang="es-ES" sz="1600" i="1">
                              <a:latin typeface="Cambria Math"/>
                            </a:rPr>
                            <m:t>𝑑𝑖𝑎</m:t>
                          </m:r>
                        </m:num>
                        <m:den>
                          <m:r>
                            <a:rPr lang="es-ES" sz="1600" i="1">
                              <a:latin typeface="Cambria Math"/>
                            </a:rPr>
                            <m:t>86400</m:t>
                          </m:r>
                          <m:r>
                            <a:rPr lang="es-ES" sz="1600" i="1">
                              <a:latin typeface="Cambria Math"/>
                            </a:rPr>
                            <m:t>𝑠</m:t>
                          </m:r>
                        </m:den>
                      </m:f>
                      <m:r>
                        <a:rPr lang="es-EC" sz="1600" i="1">
                          <a:latin typeface="Cambria Math"/>
                        </a:rPr>
                        <m:t>=6,68 </m:t>
                      </m:r>
                      <m:f>
                        <m:fPr>
                          <m:ctrlPr>
                            <a:rPr lang="es-EC" sz="1600" i="1">
                              <a:latin typeface="Cambria Math"/>
                            </a:rPr>
                          </m:ctrlPr>
                        </m:fPr>
                        <m:num>
                          <m:r>
                            <a:rPr lang="es-EC" sz="1600" i="1">
                              <a:latin typeface="Cambria Math"/>
                            </a:rPr>
                            <m:t>𝑙</m:t>
                          </m:r>
                        </m:num>
                        <m:den>
                          <m:r>
                            <a:rPr lang="es-EC" sz="1600" i="1">
                              <a:latin typeface="Cambria Math"/>
                            </a:rPr>
                            <m:t>𝑠</m:t>
                          </m:r>
                        </m:den>
                      </m:f>
                    </m:oMath>
                  </m:oMathPara>
                </a14:m>
                <a:endParaRPr lang="es-EC" sz="1600" dirty="0"/>
              </a:p>
            </p:txBody>
          </p:sp>
        </mc:Choice>
        <mc:Fallback xmlns="">
          <p:sp>
            <p:nvSpPr>
              <p:cNvPr id="15" name="14 Rectángulo"/>
              <p:cNvSpPr>
                <a:spLocks noRot="1" noChangeAspect="1" noMove="1" noResize="1" noEditPoints="1" noAdjustHandles="1" noChangeArrowheads="1" noChangeShapeType="1" noTextEdit="1"/>
              </p:cNvSpPr>
              <p:nvPr/>
            </p:nvSpPr>
            <p:spPr>
              <a:xfrm>
                <a:off x="63500" y="1412776"/>
                <a:ext cx="7542584" cy="1273682"/>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827584" y="2996952"/>
                <a:ext cx="7488832" cy="1200329"/>
              </a:xfrm>
              <a:prstGeom prst="rect">
                <a:avLst/>
              </a:prstGeom>
            </p:spPr>
            <p:txBody>
              <a:bodyPr wrap="square">
                <a:spAutoFit/>
              </a:bodyPr>
              <a:lstStyle/>
              <a:p>
                <a:r>
                  <a:rPr lang="es-ES" dirty="0"/>
                  <a:t>La capacidad total de un tanque séptico se determina en base al tiempo de retención</a:t>
                </a:r>
                <a:r>
                  <a:rPr lang="es-EC" dirty="0"/>
                  <a:t>:</a:t>
                </a:r>
              </a:p>
              <a:p>
                <a:pPr algn="ctr"/>
                <a14:m>
                  <m:oMath xmlns:m="http://schemas.openxmlformats.org/officeDocument/2006/math">
                    <m:r>
                      <a:rPr lang="es-EC" i="1">
                        <a:latin typeface="Cambria Math"/>
                      </a:rPr>
                      <m:t>𝑉𝑠</m:t>
                    </m:r>
                    <m:r>
                      <a:rPr lang="es-EC" i="1">
                        <a:latin typeface="Cambria Math"/>
                      </a:rPr>
                      <m:t>=</m:t>
                    </m:r>
                    <m:r>
                      <a:rPr lang="es-EC" i="1">
                        <a:latin typeface="Cambria Math"/>
                      </a:rPr>
                      <m:t>𝑄𝑑</m:t>
                    </m:r>
                    <m:r>
                      <a:rPr lang="es-EC" i="1">
                        <a:latin typeface="Cambria Math"/>
                      </a:rPr>
                      <m:t>∗</m:t>
                    </m:r>
                    <m:r>
                      <a:rPr lang="en-US" i="1">
                        <a:latin typeface="Cambria Math"/>
                      </a:rPr>
                      <m:t>𝑡𝑟</m:t>
                    </m:r>
                  </m:oMath>
                </a14:m>
                <a:r>
                  <a:rPr lang="es-EC" dirty="0"/>
                  <a:t>                  </a:t>
                </a:r>
              </a:p>
              <a:p>
                <a:r>
                  <a:rPr lang="es-EC" dirty="0"/>
                  <a:t> </a:t>
                </a:r>
              </a:p>
            </p:txBody>
          </p:sp>
        </mc:Choice>
        <mc:Fallback xmlns="">
          <p:sp>
            <p:nvSpPr>
              <p:cNvPr id="18" name="17 Rectángulo"/>
              <p:cNvSpPr>
                <a:spLocks noRot="1" noChangeAspect="1" noMove="1" noResize="1" noEditPoints="1" noAdjustHandles="1" noChangeArrowheads="1" noChangeShapeType="1" noTextEdit="1"/>
              </p:cNvSpPr>
              <p:nvPr/>
            </p:nvSpPr>
            <p:spPr>
              <a:xfrm>
                <a:off x="827584" y="2996952"/>
                <a:ext cx="7488832" cy="1200329"/>
              </a:xfrm>
              <a:prstGeom prst="rect">
                <a:avLst/>
              </a:prstGeom>
              <a:blipFill rotWithShape="1">
                <a:blip r:embed="rId4"/>
                <a:stretch>
                  <a:fillRect l="-733" t="-2538"/>
                </a:stretch>
              </a:blipFill>
            </p:spPr>
            <p:txBody>
              <a:bodyPr/>
              <a:lstStyle/>
              <a:p>
                <a:r>
                  <a:rPr lang="es-EC">
                    <a:noFill/>
                  </a:rPr>
                  <a:t> </a:t>
                </a:r>
              </a:p>
            </p:txBody>
          </p:sp>
        </mc:Fallback>
      </mc:AlternateContent>
      <p:sp>
        <p:nvSpPr>
          <p:cNvPr id="20" name="19 Rectángulo"/>
          <p:cNvSpPr/>
          <p:nvPr/>
        </p:nvSpPr>
        <p:spPr>
          <a:xfrm>
            <a:off x="5436096" y="3504198"/>
            <a:ext cx="3888432" cy="584775"/>
          </a:xfrm>
          <a:prstGeom prst="rect">
            <a:avLst/>
          </a:prstGeom>
        </p:spPr>
        <p:txBody>
          <a:bodyPr wrap="square">
            <a:spAutoFit/>
          </a:bodyPr>
          <a:lstStyle/>
          <a:p>
            <a:r>
              <a:rPr lang="es-ES" sz="1600" dirty="0" err="1" smtClean="0"/>
              <a:t>Q</a:t>
            </a:r>
            <a:r>
              <a:rPr lang="es-ES" sz="1600" baseline="-25000" dirty="0" err="1" smtClean="0"/>
              <a:t>d</a:t>
            </a:r>
            <a:r>
              <a:rPr lang="es-ES" sz="1600" dirty="0" smtClean="0"/>
              <a:t>:  Caudal </a:t>
            </a:r>
            <a:r>
              <a:rPr lang="es-ES" sz="1600" dirty="0"/>
              <a:t>de </a:t>
            </a:r>
            <a:r>
              <a:rPr lang="es-ES" sz="1600" dirty="0" err="1"/>
              <a:t>dise</a:t>
            </a:r>
            <a:r>
              <a:rPr lang="es-EC" sz="1600" dirty="0" err="1"/>
              <a:t>ño</a:t>
            </a:r>
            <a:endParaRPr lang="es-EC" sz="1600" dirty="0"/>
          </a:p>
          <a:p>
            <a:r>
              <a:rPr lang="es-ES" sz="1600" dirty="0" err="1" smtClean="0"/>
              <a:t>t</a:t>
            </a:r>
            <a:r>
              <a:rPr lang="es-ES" sz="1600" baseline="-25000" dirty="0" err="1" smtClean="0"/>
              <a:t>r</a:t>
            </a:r>
            <a:r>
              <a:rPr lang="es-ES" sz="1600" dirty="0" smtClean="0"/>
              <a:t>:     Tiempo </a:t>
            </a:r>
            <a:r>
              <a:rPr lang="es-ES" sz="1600" dirty="0"/>
              <a:t>de retención del </a:t>
            </a:r>
            <a:r>
              <a:rPr lang="es-ES" sz="1600" dirty="0" smtClean="0"/>
              <a:t>tanque</a:t>
            </a:r>
            <a:endParaRPr lang="es-EC" sz="1600" dirty="0"/>
          </a:p>
        </p:txBody>
      </p:sp>
      <p:sp>
        <p:nvSpPr>
          <p:cNvPr id="21" name="20 Rectángulo"/>
          <p:cNvSpPr/>
          <p:nvPr/>
        </p:nvSpPr>
        <p:spPr>
          <a:xfrm>
            <a:off x="889604" y="4509121"/>
            <a:ext cx="7642836" cy="1800200"/>
          </a:xfrm>
          <a:prstGeom prst="rect">
            <a:avLst/>
          </a:prstGeom>
        </p:spPr>
        <p:txBody>
          <a:bodyPr wrap="square">
            <a:spAutoFit/>
          </a:bodyPr>
          <a:lstStyle/>
          <a:p>
            <a:r>
              <a:rPr lang="es-EC" dirty="0"/>
              <a:t>L</a:t>
            </a:r>
            <a:r>
              <a:rPr lang="es-EC" dirty="0" smtClean="0"/>
              <a:t>as </a:t>
            </a:r>
            <a:r>
              <a:rPr lang="es-EC" dirty="0"/>
              <a:t>dimensiones que se deben adoptar para el tanque séptico deben cumplir con las siguientes restricciones:</a:t>
            </a:r>
          </a:p>
          <a:p>
            <a:r>
              <a:rPr lang="es-EC" dirty="0"/>
              <a:t> </a:t>
            </a:r>
          </a:p>
          <a:p>
            <a:r>
              <a:rPr lang="es-EC" i="1" dirty="0"/>
              <a:t>Altura	</a:t>
            </a:r>
            <a:r>
              <a:rPr lang="es-EC" dirty="0"/>
              <a:t>		</a:t>
            </a:r>
            <a:r>
              <a:rPr lang="es-EC" dirty="0" smtClean="0"/>
              <a:t>1.80 </a:t>
            </a:r>
            <a:r>
              <a:rPr lang="es-EC" dirty="0"/>
              <a:t>≤    </a:t>
            </a:r>
            <a:r>
              <a:rPr lang="es-EC" b="1" dirty="0" err="1"/>
              <a:t>h</a:t>
            </a:r>
            <a:r>
              <a:rPr lang="es-EC" b="1" baseline="-25000" dirty="0" err="1"/>
              <a:t>t</a:t>
            </a:r>
            <a:r>
              <a:rPr lang="es-EC" b="1" dirty="0"/>
              <a:t>  </a:t>
            </a:r>
            <a:r>
              <a:rPr lang="es-EC" dirty="0"/>
              <a:t> ≤ 2.80</a:t>
            </a:r>
          </a:p>
          <a:p>
            <a:r>
              <a:rPr lang="es-EC" i="1" dirty="0"/>
              <a:t>Relación largo / ancho</a:t>
            </a:r>
            <a:r>
              <a:rPr lang="es-EC" dirty="0"/>
              <a:t>	2.00 ≤ </a:t>
            </a:r>
            <a:r>
              <a:rPr lang="es-EC" b="1" dirty="0" err="1"/>
              <a:t>L</a:t>
            </a:r>
            <a:r>
              <a:rPr lang="es-EC" b="1" baseline="-25000" dirty="0" err="1"/>
              <a:t>s</a:t>
            </a:r>
            <a:r>
              <a:rPr lang="es-EC" b="1" dirty="0"/>
              <a:t>/b</a:t>
            </a:r>
            <a:r>
              <a:rPr lang="es-EC" b="1" baseline="-25000" dirty="0"/>
              <a:t>s</a:t>
            </a:r>
            <a:r>
              <a:rPr lang="es-EC" dirty="0"/>
              <a:t> ≤ 4.00</a:t>
            </a:r>
          </a:p>
          <a:p>
            <a:r>
              <a:rPr lang="es-EC" i="1" dirty="0"/>
              <a:t>Longitud de cámaras</a:t>
            </a:r>
            <a:r>
              <a:rPr lang="es-EC" dirty="0"/>
              <a:t> </a:t>
            </a:r>
            <a:r>
              <a:rPr lang="es-EC" dirty="0" smtClean="0"/>
              <a:t>	 </a:t>
            </a:r>
            <a:r>
              <a:rPr lang="es-EC" b="1" dirty="0"/>
              <a:t>L</a:t>
            </a:r>
            <a:r>
              <a:rPr lang="es-EC" b="1" baseline="-25000" dirty="0"/>
              <a:t>1 </a:t>
            </a:r>
            <a:r>
              <a:rPr lang="es-EC" baseline="-25000" dirty="0"/>
              <a:t> </a:t>
            </a:r>
            <a:r>
              <a:rPr lang="es-EC" dirty="0"/>
              <a:t>= 2/3 </a:t>
            </a:r>
            <a:r>
              <a:rPr lang="es-EC" dirty="0" err="1"/>
              <a:t>L</a:t>
            </a:r>
            <a:r>
              <a:rPr lang="es-EC" baseline="-25000" dirty="0" err="1"/>
              <a:t>s</a:t>
            </a:r>
            <a:r>
              <a:rPr lang="es-EC" dirty="0"/>
              <a:t>     </a:t>
            </a:r>
            <a:r>
              <a:rPr lang="es-EC" b="1" dirty="0"/>
              <a:t>L</a:t>
            </a:r>
            <a:r>
              <a:rPr lang="es-EC" b="1" baseline="-25000" dirty="0"/>
              <a:t>2  </a:t>
            </a:r>
            <a:r>
              <a:rPr lang="es-EC" dirty="0"/>
              <a:t>= 1/3 </a:t>
            </a:r>
            <a:r>
              <a:rPr lang="es-EC" dirty="0" err="1"/>
              <a:t>L</a:t>
            </a:r>
            <a:r>
              <a:rPr lang="es-EC" baseline="-25000" dirty="0" err="1"/>
              <a:t>s</a:t>
            </a:r>
            <a:endParaRPr lang="es-EC" dirty="0"/>
          </a:p>
        </p:txBody>
      </p:sp>
    </p:spTree>
    <p:extLst>
      <p:ext uri="{BB962C8B-B14F-4D97-AF65-F5344CB8AC3E}">
        <p14:creationId xmlns:p14="http://schemas.microsoft.com/office/powerpoint/2010/main" val="34823065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 name="3 Rectángulo"/>
              <p:cNvSpPr/>
              <p:nvPr/>
            </p:nvSpPr>
            <p:spPr>
              <a:xfrm>
                <a:off x="668760" y="826542"/>
                <a:ext cx="7920880" cy="5355312"/>
              </a:xfrm>
              <a:prstGeom prst="rect">
                <a:avLst/>
              </a:prstGeom>
            </p:spPr>
            <p:txBody>
              <a:bodyPr wrap="square">
                <a:spAutoFit/>
              </a:bodyPr>
              <a:lstStyle/>
              <a:p>
                <a:r>
                  <a:rPr lang="es-ES" dirty="0"/>
                  <a:t>Para determinar el volumen del filtro anaerobio se recomienda utilizar la siguiente ecuación</a:t>
                </a:r>
                <a:r>
                  <a:rPr lang="es-EC" dirty="0"/>
                  <a:t>:</a:t>
                </a:r>
              </a:p>
              <a:p>
                <a:r>
                  <a:rPr lang="es-EC" dirty="0"/>
                  <a:t> </a:t>
                </a:r>
              </a:p>
              <a:p>
                <a:pPr/>
                <a14:m>
                  <m:oMathPara xmlns:m="http://schemas.openxmlformats.org/officeDocument/2006/math">
                    <m:oMathParaPr>
                      <m:jc m:val="centerGroup"/>
                    </m:oMathParaPr>
                    <m:oMath xmlns:m="http://schemas.openxmlformats.org/officeDocument/2006/math">
                      <m:r>
                        <a:rPr lang="es-EC" i="1">
                          <a:latin typeface="Cambria Math"/>
                        </a:rPr>
                        <m:t>𝑉𝑓</m:t>
                      </m:r>
                      <m:r>
                        <a:rPr lang="es-EC" i="1">
                          <a:latin typeface="Cambria Math"/>
                        </a:rPr>
                        <m:t>=</m:t>
                      </m:r>
                      <m:r>
                        <a:rPr lang="es-EC" i="1">
                          <a:latin typeface="Cambria Math"/>
                        </a:rPr>
                        <m:t>𝑄𝑑</m:t>
                      </m:r>
                      <m:r>
                        <a:rPr lang="es-EC" i="1">
                          <a:latin typeface="Cambria Math"/>
                        </a:rPr>
                        <m:t>∗</m:t>
                      </m:r>
                      <m:r>
                        <a:rPr lang="es-EC" i="1">
                          <a:latin typeface="Cambria Math"/>
                        </a:rPr>
                        <m:t>𝑡𝑓</m:t>
                      </m:r>
                    </m:oMath>
                  </m:oMathPara>
                </a14:m>
                <a:endParaRPr lang="es-EC" dirty="0"/>
              </a:p>
              <a:p>
                <a:r>
                  <a:rPr lang="es-EC" dirty="0"/>
                  <a:t> </a:t>
                </a:r>
              </a:p>
              <a:p>
                <a:r>
                  <a:rPr lang="es-EC" dirty="0"/>
                  <a:t>Donde:</a:t>
                </a:r>
              </a:p>
              <a:p>
                <a:r>
                  <a:rPr lang="es-ES" dirty="0" err="1"/>
                  <a:t>Q</a:t>
                </a:r>
                <a:r>
                  <a:rPr lang="es-ES" baseline="-25000" dirty="0" err="1"/>
                  <a:t>d</a:t>
                </a:r>
                <a:r>
                  <a:rPr lang="es-ES" dirty="0"/>
                  <a:t>:	Caudal de </a:t>
                </a:r>
                <a:r>
                  <a:rPr lang="es-ES" dirty="0" err="1"/>
                  <a:t>dise</a:t>
                </a:r>
                <a:r>
                  <a:rPr lang="es-EC" dirty="0" err="1"/>
                  <a:t>ño</a:t>
                </a:r>
                <a:endParaRPr lang="es-EC" dirty="0"/>
              </a:p>
              <a:p>
                <a:r>
                  <a:rPr lang="es-ES" dirty="0" err="1"/>
                  <a:t>t</a:t>
                </a:r>
                <a:r>
                  <a:rPr lang="es-ES" baseline="-25000" dirty="0" err="1"/>
                  <a:t>f</a:t>
                </a:r>
                <a:r>
                  <a:rPr lang="es-ES" dirty="0"/>
                  <a:t>:	Tiempo de retención del filtro</a:t>
                </a:r>
                <a:endParaRPr lang="es-EC" dirty="0"/>
              </a:p>
              <a:p>
                <a:r>
                  <a:rPr lang="es-ES" dirty="0"/>
                  <a:t> </a:t>
                </a:r>
                <a:endParaRPr lang="es-EC" dirty="0"/>
              </a:p>
              <a:p>
                <a:r>
                  <a:rPr lang="es-ES" dirty="0"/>
                  <a:t>Para un filtro anaerobio se recomienda utilizar un tiempo de retención de mínimo 2.5 horas y máximo 12 horas. Para nuestro proyecto utilizaremos un valor medio de 6 horas.</a:t>
                </a:r>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𝑡𝑓</m:t>
                      </m:r>
                      <m:r>
                        <a:rPr lang="en-US" i="1">
                          <a:latin typeface="Cambria Math"/>
                        </a:rPr>
                        <m:t>=6 </m:t>
                      </m:r>
                      <m:r>
                        <a:rPr lang="en-US" i="1">
                          <a:latin typeface="Cambria Math"/>
                        </a:rPr>
                        <m:t>h𝑜𝑟𝑎𝑠</m:t>
                      </m:r>
                      <m:r>
                        <a:rPr lang="en-US" i="1">
                          <a:latin typeface="Cambria Math"/>
                        </a:rPr>
                        <m:t>=0.25 </m:t>
                      </m:r>
                      <m:r>
                        <a:rPr lang="es-EC" i="1">
                          <a:latin typeface="Cambria Math"/>
                        </a:rPr>
                        <m:t>𝑑</m:t>
                      </m:r>
                      <m:r>
                        <a:rPr lang="es-EC" i="1">
                          <a:latin typeface="Cambria Math"/>
                        </a:rPr>
                        <m:t>í</m:t>
                      </m:r>
                      <m:r>
                        <a:rPr lang="es-EC" i="1">
                          <a:latin typeface="Cambria Math"/>
                        </a:rPr>
                        <m:t>𝑎</m:t>
                      </m:r>
                    </m:oMath>
                  </m:oMathPara>
                </a14:m>
                <a:endParaRPr lang="es-EC" dirty="0"/>
              </a:p>
              <a:p>
                <a:r>
                  <a:rPr lang="es-EC" dirty="0"/>
                  <a:t> </a:t>
                </a:r>
              </a:p>
              <a:p>
                <a:r>
                  <a:rPr lang="es-EC" dirty="0"/>
                  <a:t>Las dimensiones del filtro anaerobio también se deben adoptar en base a especificaciones, las normas colombianas establecen las siguientes restricciones:</a:t>
                </a:r>
              </a:p>
              <a:p>
                <a:r>
                  <a:rPr lang="es-EC" dirty="0"/>
                  <a:t> </a:t>
                </a:r>
              </a:p>
              <a:p>
                <a:r>
                  <a:rPr lang="es-EC" i="1" dirty="0"/>
                  <a:t>Altura	</a:t>
                </a:r>
                <a:r>
                  <a:rPr lang="es-EC" dirty="0"/>
                  <a:t>			</a:t>
                </a:r>
                <a:r>
                  <a:rPr lang="es-EC" b="1" dirty="0" err="1"/>
                  <a:t>h</a:t>
                </a:r>
                <a:r>
                  <a:rPr lang="es-EC" b="1" baseline="-25000" dirty="0" err="1"/>
                  <a:t>f</a:t>
                </a:r>
                <a:r>
                  <a:rPr lang="es-EC" b="1" dirty="0"/>
                  <a:t>  </a:t>
                </a:r>
                <a:r>
                  <a:rPr lang="es-EC" dirty="0"/>
                  <a:t> ≥ 0.60 m</a:t>
                </a:r>
              </a:p>
              <a:p>
                <a:r>
                  <a:rPr lang="es-EC" i="1" dirty="0"/>
                  <a:t>Relación largo / ancho</a:t>
                </a:r>
                <a:r>
                  <a:rPr lang="es-EC" dirty="0"/>
                  <a:t>	</a:t>
                </a:r>
                <a:r>
                  <a:rPr lang="es-EC" dirty="0" smtClean="0"/>
                  <a:t>	1.00 </a:t>
                </a:r>
                <a:r>
                  <a:rPr lang="es-EC" dirty="0"/>
                  <a:t>≤ </a:t>
                </a:r>
                <a:r>
                  <a:rPr lang="es-EC" b="1" dirty="0" err="1"/>
                  <a:t>L</a:t>
                </a:r>
                <a:r>
                  <a:rPr lang="es-EC" b="1" baseline="-25000" dirty="0" err="1"/>
                  <a:t>f</a:t>
                </a:r>
                <a:r>
                  <a:rPr lang="es-EC" b="1" dirty="0"/>
                  <a:t>/</a:t>
                </a:r>
                <a:r>
                  <a:rPr lang="es-EC" b="1" dirty="0" err="1"/>
                  <a:t>b</a:t>
                </a:r>
                <a:r>
                  <a:rPr lang="es-EC" b="1" baseline="-25000" dirty="0" err="1"/>
                  <a:t>f</a:t>
                </a:r>
                <a:r>
                  <a:rPr lang="es-EC" dirty="0"/>
                  <a:t> ≤ 3.00</a:t>
                </a:r>
              </a:p>
            </p:txBody>
          </p:sp>
        </mc:Choice>
        <mc:Fallback xmlns="">
          <p:sp>
            <p:nvSpPr>
              <p:cNvPr id="4" name="3 Rectángulo"/>
              <p:cNvSpPr>
                <a:spLocks noRot="1" noChangeAspect="1" noMove="1" noResize="1" noEditPoints="1" noAdjustHandles="1" noChangeArrowheads="1" noChangeShapeType="1" noTextEdit="1"/>
              </p:cNvSpPr>
              <p:nvPr/>
            </p:nvSpPr>
            <p:spPr>
              <a:xfrm>
                <a:off x="668760" y="826542"/>
                <a:ext cx="7920880" cy="5355312"/>
              </a:xfrm>
              <a:prstGeom prst="rect">
                <a:avLst/>
              </a:prstGeom>
              <a:blipFill rotWithShape="1">
                <a:blip r:embed="rId3"/>
                <a:stretch>
                  <a:fillRect l="-693" t="-569" b="-911"/>
                </a:stretch>
              </a:blipFill>
            </p:spPr>
            <p:txBody>
              <a:bodyPr/>
              <a:lstStyle/>
              <a:p>
                <a:r>
                  <a:rPr lang="es-EC">
                    <a:noFill/>
                  </a:rPr>
                  <a:t> </a:t>
                </a:r>
              </a:p>
            </p:txBody>
          </p:sp>
        </mc:Fallback>
      </mc:AlternateContent>
    </p:spTree>
    <p:extLst>
      <p:ext uri="{BB962C8B-B14F-4D97-AF65-F5344CB8AC3E}">
        <p14:creationId xmlns:p14="http://schemas.microsoft.com/office/powerpoint/2010/main" val="13790894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04721"/>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Rectángulo"/>
          <p:cNvSpPr/>
          <p:nvPr/>
        </p:nvSpPr>
        <p:spPr>
          <a:xfrm>
            <a:off x="755576" y="620688"/>
            <a:ext cx="7632848" cy="1477328"/>
          </a:xfrm>
          <a:prstGeom prst="rect">
            <a:avLst/>
          </a:prstGeom>
        </p:spPr>
        <p:txBody>
          <a:bodyPr wrap="square">
            <a:spAutoFit/>
          </a:bodyPr>
          <a:lstStyle/>
          <a:p>
            <a:pPr lvl="0"/>
            <a:r>
              <a:rPr lang="es-EC" b="1" dirty="0"/>
              <a:t>Medio de soporte</a:t>
            </a:r>
            <a:endParaRPr lang="es-EC" dirty="0"/>
          </a:p>
          <a:p>
            <a:r>
              <a:rPr lang="es-EC" b="1" dirty="0"/>
              <a:t> </a:t>
            </a:r>
            <a:endParaRPr lang="es-EC" dirty="0"/>
          </a:p>
          <a:p>
            <a:r>
              <a:rPr lang="es-EC" dirty="0"/>
              <a:t>Como medio de soporte para los filtros anaerobios, se recomienda la piedra: triturada angulosa, o redonda (grava); sin finos, de tamaño entre 4  y 6 cm.</a:t>
            </a:r>
          </a:p>
          <a:p>
            <a:endParaRPr lang="es-EC" dirty="0"/>
          </a:p>
        </p:txBody>
      </p:sp>
      <p:sp>
        <p:nvSpPr>
          <p:cNvPr id="6" name="5 Rectángulo"/>
          <p:cNvSpPr/>
          <p:nvPr/>
        </p:nvSpPr>
        <p:spPr>
          <a:xfrm>
            <a:off x="539553" y="2058134"/>
            <a:ext cx="7131705" cy="523220"/>
          </a:xfrm>
          <a:prstGeom prst="rect">
            <a:avLst/>
          </a:prstGeom>
        </p:spPr>
        <p:txBody>
          <a:bodyPr wrap="square">
            <a:spAutoFit/>
          </a:bodyPr>
          <a:lstStyle/>
          <a:p>
            <a:pPr marL="285750" lvl="1" indent="-285750" fontAlgn="base">
              <a:buFont typeface="Arial" pitchFamily="34" charset="0"/>
              <a:buChar char="•"/>
            </a:pP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Operación y mantenimiento del sistema</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7" name="6 CuadroTexto"/>
          <p:cNvSpPr txBox="1"/>
          <p:nvPr/>
        </p:nvSpPr>
        <p:spPr>
          <a:xfrm>
            <a:off x="535508" y="4077072"/>
            <a:ext cx="132722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400" b="1" dirty="0" smtClean="0">
                <a:effectLst>
                  <a:outerShdw blurRad="38100" dist="38100" dir="2700000" algn="tl">
                    <a:srgbClr val="000000">
                      <a:alpha val="43137"/>
                    </a:srgbClr>
                  </a:outerShdw>
                </a:effectLst>
              </a:rPr>
              <a:t>Tanque séptico</a:t>
            </a:r>
            <a:endParaRPr lang="es-EC" sz="2400" b="1" dirty="0">
              <a:effectLst>
                <a:outerShdw blurRad="38100" dist="38100" dir="2700000" algn="tl">
                  <a:srgbClr val="000000">
                    <a:alpha val="43137"/>
                  </a:srgbClr>
                </a:outerShdw>
              </a:effectLst>
            </a:endParaRPr>
          </a:p>
        </p:txBody>
      </p:sp>
      <p:sp>
        <p:nvSpPr>
          <p:cNvPr id="8" name="7 CuadroTexto"/>
          <p:cNvSpPr txBox="1"/>
          <p:nvPr/>
        </p:nvSpPr>
        <p:spPr>
          <a:xfrm>
            <a:off x="2195736" y="2819691"/>
            <a:ext cx="6192688" cy="3970318"/>
          </a:xfrm>
          <a:prstGeom prst="rect">
            <a:avLst/>
          </a:prstGeom>
          <a:noFill/>
        </p:spPr>
        <p:txBody>
          <a:bodyPr wrap="square" rtlCol="0">
            <a:spAutoFit/>
          </a:bodyPr>
          <a:lstStyle/>
          <a:p>
            <a:pPr marL="285750" indent="-285750" algn="just">
              <a:buFont typeface="Wingdings" pitchFamily="2" charset="2"/>
              <a:buChar char="ü"/>
            </a:pPr>
            <a:r>
              <a:rPr lang="es-EC" dirty="0" smtClean="0"/>
              <a:t>Impedir </a:t>
            </a:r>
            <a:r>
              <a:rPr lang="es-EC" dirty="0"/>
              <a:t>la entrada de aguas superficiales al </a:t>
            </a:r>
            <a:r>
              <a:rPr lang="es-EC" dirty="0" smtClean="0"/>
              <a:t>tanque</a:t>
            </a:r>
          </a:p>
          <a:p>
            <a:pPr marL="285750" indent="-285750" algn="just">
              <a:buFont typeface="Wingdings" pitchFamily="2" charset="2"/>
              <a:buChar char="ü"/>
            </a:pPr>
            <a:r>
              <a:rPr lang="es-EC" dirty="0" smtClean="0"/>
              <a:t>Proporcionar </a:t>
            </a:r>
            <a:r>
              <a:rPr lang="es-EC" dirty="0"/>
              <a:t>las bacterias necesarias para la descomposición de la materia </a:t>
            </a:r>
            <a:r>
              <a:rPr lang="es-EC" dirty="0" smtClean="0"/>
              <a:t>orgánica</a:t>
            </a:r>
          </a:p>
          <a:p>
            <a:pPr marL="285750" lvl="0" indent="-285750" algn="just">
              <a:buFont typeface="Wingdings" pitchFamily="2" charset="2"/>
              <a:buChar char="ü"/>
            </a:pPr>
            <a:r>
              <a:rPr lang="es-EC" dirty="0"/>
              <a:t>Cuando el tanque séptico en funcionamiento produzca malos </a:t>
            </a:r>
            <a:r>
              <a:rPr lang="es-EC" dirty="0" smtClean="0"/>
              <a:t>olores adicionar </a:t>
            </a:r>
            <a:r>
              <a:rPr lang="es-EC" dirty="0"/>
              <a:t>una sustancia </a:t>
            </a:r>
            <a:r>
              <a:rPr lang="es-EC" dirty="0" smtClean="0"/>
              <a:t>alcalinizante</a:t>
            </a:r>
          </a:p>
          <a:p>
            <a:pPr marL="285750" lvl="0" indent="-285750" algn="just">
              <a:buFont typeface="Wingdings" pitchFamily="2" charset="2"/>
              <a:buChar char="ü"/>
            </a:pPr>
            <a:r>
              <a:rPr lang="es-EC" dirty="0"/>
              <a:t>Los tanques sépticos deberán ser inspeccionados al menos una vez por </a:t>
            </a:r>
            <a:r>
              <a:rPr lang="es-EC" dirty="0" smtClean="0"/>
              <a:t>año</a:t>
            </a:r>
          </a:p>
          <a:p>
            <a:pPr marL="742950" lvl="1" indent="-285750" algn="just">
              <a:buFont typeface="Courier New" pitchFamily="49" charset="0"/>
              <a:buChar char="o"/>
            </a:pPr>
            <a:r>
              <a:rPr lang="es-EC" dirty="0" smtClean="0"/>
              <a:t>No </a:t>
            </a:r>
            <a:r>
              <a:rPr lang="es-EC" dirty="0"/>
              <a:t>deberá lavarse ni desinfectarse el tanque, después de la evacuación del </a:t>
            </a:r>
            <a:r>
              <a:rPr lang="es-EC" dirty="0" smtClean="0"/>
              <a:t>lodo</a:t>
            </a:r>
          </a:p>
          <a:p>
            <a:pPr marL="742950" lvl="1" indent="-285750" algn="just">
              <a:buFont typeface="Courier New" pitchFamily="49" charset="0"/>
              <a:buChar char="o"/>
            </a:pPr>
            <a:r>
              <a:rPr lang="es-EC" dirty="0" smtClean="0"/>
              <a:t>No </a:t>
            </a:r>
            <a:r>
              <a:rPr lang="es-EC" dirty="0"/>
              <a:t>entrar en el tanque hasta que sea profusamente </a:t>
            </a:r>
            <a:r>
              <a:rPr lang="es-EC" dirty="0" smtClean="0"/>
              <a:t>ventilado </a:t>
            </a:r>
            <a:r>
              <a:rPr lang="es-EC" dirty="0"/>
              <a:t>y los gases se hayan </a:t>
            </a:r>
            <a:r>
              <a:rPr lang="es-EC" dirty="0" smtClean="0"/>
              <a:t>desalojado</a:t>
            </a:r>
          </a:p>
          <a:p>
            <a:pPr marL="742950" lvl="1" indent="-285750" algn="just">
              <a:buFont typeface="Courier New" pitchFamily="49" charset="0"/>
              <a:buChar char="o"/>
            </a:pPr>
            <a:r>
              <a:rPr lang="es-EC" dirty="0" smtClean="0"/>
              <a:t>Tener </a:t>
            </a:r>
            <a:r>
              <a:rPr lang="es-EC" dirty="0"/>
              <a:t>cuidado en la manipulación de los lodos y natas </a:t>
            </a:r>
            <a:r>
              <a:rPr lang="es-EC" dirty="0" smtClean="0"/>
              <a:t>extraídos</a:t>
            </a:r>
          </a:p>
          <a:p>
            <a:pPr marL="742950" lvl="1" indent="-285750" algn="just">
              <a:buFont typeface="Courier New" pitchFamily="49" charset="0"/>
              <a:buChar char="o"/>
            </a:pPr>
            <a:endParaRPr lang="es-EC" dirty="0"/>
          </a:p>
        </p:txBody>
      </p:sp>
      <p:sp>
        <p:nvSpPr>
          <p:cNvPr id="9" name="8 Abrir llave"/>
          <p:cNvSpPr/>
          <p:nvPr/>
        </p:nvSpPr>
        <p:spPr>
          <a:xfrm>
            <a:off x="1886120" y="2798731"/>
            <a:ext cx="400968" cy="3633645"/>
          </a:xfrm>
          <a:prstGeom prst="leftBrace">
            <a:avLst>
              <a:gd name="adj1" fmla="val 115447"/>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3482458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04721"/>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609633" y="1323340"/>
            <a:ext cx="151409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400" b="1" dirty="0" smtClean="0">
                <a:effectLst>
                  <a:outerShdw blurRad="38100" dist="38100" dir="2700000" algn="tl">
                    <a:srgbClr val="000000">
                      <a:alpha val="43137"/>
                    </a:srgbClr>
                  </a:outerShdw>
                </a:effectLst>
              </a:rPr>
              <a:t>Filtro anaerobio</a:t>
            </a:r>
            <a:endParaRPr lang="es-EC" sz="2400" b="1" dirty="0">
              <a:effectLst>
                <a:outerShdw blurRad="38100" dist="38100" dir="2700000" algn="tl">
                  <a:srgbClr val="000000">
                    <a:alpha val="43137"/>
                  </a:srgbClr>
                </a:outerShdw>
              </a:effectLst>
            </a:endParaRPr>
          </a:p>
        </p:txBody>
      </p:sp>
      <p:sp>
        <p:nvSpPr>
          <p:cNvPr id="8" name="7 CuadroTexto"/>
          <p:cNvSpPr txBox="1"/>
          <p:nvPr/>
        </p:nvSpPr>
        <p:spPr>
          <a:xfrm>
            <a:off x="2699792" y="723177"/>
            <a:ext cx="5904656" cy="2031325"/>
          </a:xfrm>
          <a:prstGeom prst="rect">
            <a:avLst/>
          </a:prstGeom>
          <a:noFill/>
        </p:spPr>
        <p:txBody>
          <a:bodyPr wrap="square" rtlCol="0">
            <a:spAutoFit/>
          </a:bodyPr>
          <a:lstStyle/>
          <a:p>
            <a:pPr marL="285750" indent="-285750" algn="just">
              <a:buFont typeface="Wingdings" pitchFamily="2" charset="2"/>
              <a:buChar char="ü"/>
            </a:pPr>
            <a:r>
              <a:rPr lang="es-EC" dirty="0"/>
              <a:t>D</a:t>
            </a:r>
            <a:r>
              <a:rPr lang="es-EC" dirty="0" smtClean="0"/>
              <a:t>eberá </a:t>
            </a:r>
            <a:r>
              <a:rPr lang="es-EC" dirty="0"/>
              <a:t>proveerse la forma de realizar el mantenimiento, mediante una forma hidráulica o </a:t>
            </a:r>
            <a:r>
              <a:rPr lang="es-EC" dirty="0" smtClean="0"/>
              <a:t>mecánica</a:t>
            </a:r>
          </a:p>
          <a:p>
            <a:pPr marL="285750" indent="-285750" algn="just">
              <a:buFont typeface="Wingdings" pitchFamily="2" charset="2"/>
              <a:buChar char="ü"/>
            </a:pPr>
            <a:r>
              <a:rPr lang="es-EC" dirty="0"/>
              <a:t>El período de limpieza del filtro deberá coincidir con la limpieza del tanque séptico.</a:t>
            </a:r>
          </a:p>
          <a:p>
            <a:pPr marL="285750" indent="-285750" algn="just">
              <a:buFont typeface="Wingdings" pitchFamily="2" charset="2"/>
              <a:buChar char="ü"/>
            </a:pPr>
            <a:r>
              <a:rPr lang="es-EC" dirty="0"/>
              <a:t>E</a:t>
            </a:r>
            <a:r>
              <a:rPr lang="es-EC" dirty="0" smtClean="0"/>
              <a:t>vitar sustancias </a:t>
            </a:r>
            <a:r>
              <a:rPr lang="es-EC" dirty="0"/>
              <a:t>tóxicas que puedan dañar el </a:t>
            </a:r>
            <a:r>
              <a:rPr lang="es-EC" dirty="0" smtClean="0"/>
              <a:t>sistema</a:t>
            </a:r>
          </a:p>
          <a:p>
            <a:pPr marL="285750" indent="-285750" algn="just">
              <a:buFont typeface="Wingdings" pitchFamily="2" charset="2"/>
              <a:buChar char="ü"/>
            </a:pPr>
            <a:r>
              <a:rPr lang="es-EC" dirty="0"/>
              <a:t>Se recomienda que al realizar </a:t>
            </a:r>
            <a:r>
              <a:rPr lang="es-EC" dirty="0" smtClean="0"/>
              <a:t>la limpieza con </a:t>
            </a:r>
            <a:r>
              <a:rPr lang="es-EC" dirty="0"/>
              <a:t>una o dos cargas de agua </a:t>
            </a:r>
            <a:r>
              <a:rPr lang="es-EC" dirty="0" smtClean="0"/>
              <a:t>limpia</a:t>
            </a:r>
            <a:endParaRPr lang="es-EC" dirty="0"/>
          </a:p>
        </p:txBody>
      </p:sp>
      <p:sp>
        <p:nvSpPr>
          <p:cNvPr id="9" name="8 Abrir llave"/>
          <p:cNvSpPr/>
          <p:nvPr/>
        </p:nvSpPr>
        <p:spPr>
          <a:xfrm>
            <a:off x="2226816" y="741511"/>
            <a:ext cx="400968" cy="2213987"/>
          </a:xfrm>
          <a:prstGeom prst="leftBrace">
            <a:avLst>
              <a:gd name="adj1" fmla="val 115447"/>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9188963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9552" y="1640990"/>
            <a:ext cx="8280920" cy="1446550"/>
          </a:xfrm>
          <a:prstGeom prst="rect">
            <a:avLst/>
          </a:prstGeom>
          <a:noFill/>
        </p:spPr>
        <p:txBody>
          <a:bodyPr wrap="square" rtlCol="0">
            <a:spAutoFit/>
          </a:bodyPr>
          <a:lstStyle/>
          <a:p>
            <a:pPr algn="ctr"/>
            <a:r>
              <a:rPr lang="es-EC" sz="8800" b="1" dirty="0" smtClean="0">
                <a:effectLst>
                  <a:outerShdw blurRad="38100" dist="38100" dir="2700000" algn="tl">
                    <a:srgbClr val="000000">
                      <a:alpha val="43137"/>
                    </a:srgbClr>
                  </a:outerShdw>
                </a:effectLst>
                <a:latin typeface="Berlin Sans FB" pitchFamily="34" charset="0"/>
              </a:rPr>
              <a:t>CAPÍTULO 8</a:t>
            </a:r>
            <a:endParaRPr lang="es-EC" sz="8800" b="1" dirty="0">
              <a:effectLst>
                <a:outerShdw blurRad="38100" dist="38100" dir="2700000" algn="tl">
                  <a:srgbClr val="000000">
                    <a:alpha val="43137"/>
                  </a:srgbClr>
                </a:outerShdw>
              </a:effectLst>
              <a:latin typeface="Berlin Sans FB" pitchFamily="34" charset="0"/>
            </a:endParaRPr>
          </a:p>
        </p:txBody>
      </p:sp>
      <p:sp>
        <p:nvSpPr>
          <p:cNvPr id="2" name="1 Rectángulo"/>
          <p:cNvSpPr/>
          <p:nvPr/>
        </p:nvSpPr>
        <p:spPr>
          <a:xfrm>
            <a:off x="107504" y="3244334"/>
            <a:ext cx="9001000" cy="2308324"/>
          </a:xfrm>
          <a:prstGeom prst="rect">
            <a:avLst/>
          </a:prstGeom>
        </p:spPr>
        <p:txBody>
          <a:bodyPr wrap="square">
            <a:spAutoFit/>
          </a:bodyPr>
          <a:lstStyle/>
          <a:p>
            <a:pPr algn="ctr"/>
            <a:r>
              <a:rPr lang="en-US" sz="7200" b="1"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EVALUACI</a:t>
            </a:r>
            <a:r>
              <a:rPr lang="es-EC" sz="7200" b="1"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ÓN</a:t>
            </a:r>
          </a:p>
          <a:p>
            <a:pPr algn="ctr"/>
            <a:r>
              <a:rPr lang="es-EC" sz="7200" b="1" dirty="0" smtClean="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rPr>
              <a:t>ECONÓMICA</a:t>
            </a:r>
            <a:endParaRPr lang="es-EC" sz="7200" b="1" dirty="0">
              <a:ln w="381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pitchFamily="34" charset="0"/>
            </a:endParaRPr>
          </a:p>
        </p:txBody>
      </p:sp>
    </p:spTree>
    <p:extLst>
      <p:ext uri="{BB962C8B-B14F-4D97-AF65-F5344CB8AC3E}">
        <p14:creationId xmlns:p14="http://schemas.microsoft.com/office/powerpoint/2010/main" val="33095727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04721"/>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357081010"/>
              </p:ext>
            </p:extLst>
          </p:nvPr>
        </p:nvGraphicFramePr>
        <p:xfrm>
          <a:off x="467544" y="869520"/>
          <a:ext cx="8208912" cy="6051804"/>
        </p:xfrm>
        <a:graphic>
          <a:graphicData uri="http://schemas.openxmlformats.org/drawingml/2006/table">
            <a:tbl>
              <a:tblPr firstRow="1" firstCol="1" bandRow="1">
                <a:tableStyleId>{5C22544A-7EE6-4342-B048-85BDC9FD1C3A}</a:tableStyleId>
              </a:tblPr>
              <a:tblGrid>
                <a:gridCol w="851954"/>
                <a:gridCol w="3964818"/>
                <a:gridCol w="713908"/>
                <a:gridCol w="857722"/>
                <a:gridCol w="882698"/>
                <a:gridCol w="937812"/>
              </a:tblGrid>
              <a:tr h="0">
                <a:tc gridSpan="6">
                  <a:txBody>
                    <a:bodyPr/>
                    <a:lstStyle/>
                    <a:p>
                      <a:pPr algn="ctr">
                        <a:lnSpc>
                          <a:spcPct val="150000"/>
                        </a:lnSpc>
                        <a:spcAft>
                          <a:spcPts val="0"/>
                        </a:spcAft>
                      </a:pPr>
                      <a:r>
                        <a:rPr lang="es-EC" sz="1600" dirty="0">
                          <a:effectLst/>
                        </a:rPr>
                        <a:t>PRESUPUESTO</a:t>
                      </a:r>
                      <a:endParaRPr lang="es-EC" sz="1600" dirty="0">
                        <a:effectLst/>
                        <a:latin typeface="Arial"/>
                        <a:ea typeface="Arial"/>
                        <a:cs typeface="Times New Roman"/>
                      </a:endParaRPr>
                    </a:p>
                  </a:txBody>
                  <a:tcPr marL="17088" marR="170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115000"/>
                        </a:lnSpc>
                      </a:pPr>
                      <a:endParaRPr lang="es-EC" sz="1400">
                        <a:effectLst/>
                        <a:latin typeface="Arial"/>
                        <a:cs typeface="Times New Roman"/>
                      </a:endParaRPr>
                    </a:p>
                  </a:txBody>
                  <a:tcPr marL="17088" marR="17088" marT="0" marB="0" anchor="b"/>
                </a:tc>
                <a:tc>
                  <a:txBody>
                    <a:bodyPr/>
                    <a:lstStyle/>
                    <a:p>
                      <a:pPr>
                        <a:lnSpc>
                          <a:spcPct val="115000"/>
                        </a:lnSpc>
                      </a:pPr>
                      <a:endParaRPr lang="es-EC" sz="1400">
                        <a:effectLst/>
                        <a:latin typeface="Arial"/>
                        <a:cs typeface="Times New Roman"/>
                      </a:endParaRPr>
                    </a:p>
                  </a:txBody>
                  <a:tcPr marL="17088" marR="17088" marT="0" marB="0" anchor="b"/>
                </a:tc>
                <a:tc>
                  <a:txBody>
                    <a:bodyPr/>
                    <a:lstStyle/>
                    <a:p>
                      <a:pPr>
                        <a:lnSpc>
                          <a:spcPct val="115000"/>
                        </a:lnSpc>
                      </a:pPr>
                      <a:endParaRPr lang="es-EC" sz="1400">
                        <a:effectLst/>
                        <a:latin typeface="Arial"/>
                        <a:cs typeface="Times New Roman"/>
                      </a:endParaRPr>
                    </a:p>
                  </a:txBody>
                  <a:tcPr marL="17088" marR="17088" marT="0" marB="0" anchor="b"/>
                </a:tc>
                <a:tc>
                  <a:txBody>
                    <a:bodyPr/>
                    <a:lstStyle/>
                    <a:p>
                      <a:pPr>
                        <a:lnSpc>
                          <a:spcPct val="115000"/>
                        </a:lnSpc>
                      </a:pPr>
                      <a:endParaRPr lang="es-EC" sz="1400">
                        <a:effectLst/>
                        <a:latin typeface="Arial"/>
                        <a:cs typeface="Times New Roman"/>
                      </a:endParaRPr>
                    </a:p>
                  </a:txBody>
                  <a:tcPr marL="17088" marR="17088" marT="0" marB="0" anchor="b"/>
                </a:tc>
                <a:tc>
                  <a:txBody>
                    <a:bodyPr/>
                    <a:lstStyle/>
                    <a:p>
                      <a:pPr>
                        <a:lnSpc>
                          <a:spcPct val="115000"/>
                        </a:lnSpc>
                      </a:pPr>
                      <a:endParaRPr lang="es-EC" sz="1400">
                        <a:effectLst/>
                        <a:latin typeface="Arial"/>
                        <a:cs typeface="Times New Roman"/>
                      </a:endParaRPr>
                    </a:p>
                  </a:txBody>
                  <a:tcPr marL="17088" marR="17088" marT="0" marB="0" anchor="b"/>
                </a:tc>
                <a:tc>
                  <a:txBody>
                    <a:bodyPr/>
                    <a:lstStyle/>
                    <a:p>
                      <a:pPr>
                        <a:lnSpc>
                          <a:spcPct val="115000"/>
                        </a:lnSpc>
                      </a:pPr>
                      <a:endParaRPr lang="es-EC" sz="1400">
                        <a:effectLst/>
                        <a:latin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CODIGO</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RUBRO </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UNIDAD</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PRECIO UNITARIO</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CANTIDAD</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PRECIO TOTAL</a:t>
                      </a:r>
                      <a:endParaRPr lang="es-EC" sz="1600">
                        <a:effectLst/>
                        <a:latin typeface="Arial"/>
                        <a:ea typeface="Arial"/>
                        <a:cs typeface="Times New Roman"/>
                      </a:endParaRPr>
                    </a:p>
                  </a:txBody>
                  <a:tcPr marL="17088" marR="17088" marT="0" marB="0" anchor="ctr"/>
                </a:tc>
              </a:tr>
              <a:tr h="0">
                <a:tc gridSpan="6">
                  <a:txBody>
                    <a:bodyPr/>
                    <a:lstStyle/>
                    <a:p>
                      <a:pPr algn="ctr">
                        <a:lnSpc>
                          <a:spcPct val="150000"/>
                        </a:lnSpc>
                        <a:spcAft>
                          <a:spcPts val="0"/>
                        </a:spcAft>
                      </a:pPr>
                      <a:r>
                        <a:rPr lang="es-EC" sz="1400">
                          <a:effectLst/>
                        </a:rPr>
                        <a:t>  RED DE DISTRIBUCIÓN N° 1</a:t>
                      </a:r>
                      <a:endParaRPr lang="es-EC" sz="1600">
                        <a:effectLst/>
                        <a:latin typeface="Arial"/>
                        <a:ea typeface="Arial"/>
                        <a:cs typeface="Times New Roman"/>
                      </a:endParaRPr>
                    </a:p>
                  </a:txBody>
                  <a:tcPr marL="17088" marR="170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50000"/>
                        </a:lnSpc>
                        <a:spcAft>
                          <a:spcPts val="0"/>
                        </a:spcAft>
                      </a:pPr>
                      <a:r>
                        <a:rPr lang="es-EC" sz="1400">
                          <a:effectLst/>
                        </a:rPr>
                        <a:t>001</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Replanteo y nivelación</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Km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132,90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2,75</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365,50</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002</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Desempedrado y/o desadoquinado</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m2</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1,54</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1787,61</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2756,36</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003</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dirty="0" err="1">
                          <a:effectLst/>
                        </a:rPr>
                        <a:t>Reempedrado</a:t>
                      </a:r>
                      <a:r>
                        <a:rPr lang="es-EC" sz="1400" dirty="0">
                          <a:effectLst/>
                        </a:rPr>
                        <a:t> y/o </a:t>
                      </a:r>
                      <a:r>
                        <a:rPr lang="es-EC" sz="1400" dirty="0" err="1">
                          <a:effectLst/>
                        </a:rPr>
                        <a:t>readoquinado</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m2</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3,88</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1787,61</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6929,25</a:t>
                      </a:r>
                      <a:endParaRPr lang="es-EC" sz="1600" dirty="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004</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Excavación de zanja a máquina 0 - 2m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m3</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2,76</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3459,05</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9543,01</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006</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Remoción de tubería (Incluye deslojo)</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ml</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2,19</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2630,00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5759,07</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007</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Derrocamiento de pozo (Bloque sector)</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ml</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3,78</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100,00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378,15</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008</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Rasanteo de zanja a mano</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m2</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0,68</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1787,61</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1209,08</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009</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Cama de arena fina e= 10 cm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m2</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4,70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1650,10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7752,77</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010</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Suministro e instalación de tuberia PVC D=200 mmm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23,00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2750,17</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63255,56</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011</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Pozo de revisión H.S.  H: 0 a 1,75 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unidad</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367,98</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42,00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15454,97</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013</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Empate pozo a mortero 1:3</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u</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5,31</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42,00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222,94</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014</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Conexión domiciliaria</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u</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34,27</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100,00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3427,07</a:t>
                      </a:r>
                      <a:endParaRPr lang="es-EC" sz="1600">
                        <a:effectLst/>
                        <a:latin typeface="Arial"/>
                        <a:ea typeface="Arial"/>
                        <a:cs typeface="Times New Roman"/>
                      </a:endParaRPr>
                    </a:p>
                  </a:txBody>
                  <a:tcPr marL="17088" marR="17088" marT="0" marB="0" anchor="b"/>
                </a:tc>
              </a:tr>
              <a:tr h="0">
                <a:tc>
                  <a:txBody>
                    <a:bodyPr/>
                    <a:lstStyle/>
                    <a:p>
                      <a:pPr algn="ctr">
                        <a:lnSpc>
                          <a:spcPct val="150000"/>
                        </a:lnSpc>
                        <a:spcAft>
                          <a:spcPts val="0"/>
                        </a:spcAft>
                      </a:pPr>
                      <a:r>
                        <a:rPr lang="es-EC" sz="1400">
                          <a:effectLst/>
                        </a:rPr>
                        <a:t>015</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Relleno compactado</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m3</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2,26</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2673,47</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6032,79</a:t>
                      </a:r>
                      <a:endParaRPr lang="es-EC" sz="1600">
                        <a:effectLst/>
                        <a:latin typeface="Arial"/>
                        <a:ea typeface="Arial"/>
                        <a:cs typeface="Times New Roman"/>
                      </a:endParaRPr>
                    </a:p>
                  </a:txBody>
                  <a:tcPr marL="17088" marR="17088" marT="0" marB="0" anchor="b"/>
                </a:tc>
              </a:tr>
              <a:tr h="0">
                <a:tc gridSpan="5">
                  <a:txBody>
                    <a:bodyPr/>
                    <a:lstStyle/>
                    <a:p>
                      <a:pPr algn="ctr">
                        <a:lnSpc>
                          <a:spcPct val="150000"/>
                        </a:lnSpc>
                        <a:spcAft>
                          <a:spcPts val="0"/>
                        </a:spcAft>
                      </a:pPr>
                      <a:r>
                        <a:rPr lang="es-EC" sz="1400" b="1" dirty="0">
                          <a:effectLst/>
                        </a:rPr>
                        <a:t> </a:t>
                      </a:r>
                      <a:endParaRPr lang="es-EC" sz="1600" b="1" dirty="0">
                        <a:effectLst/>
                        <a:latin typeface="Arial"/>
                        <a:ea typeface="Arial"/>
                        <a:cs typeface="Times New Roman"/>
                      </a:endParaRPr>
                    </a:p>
                  </a:txBody>
                  <a:tcPr marL="17088" marR="17088"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400" b="1" dirty="0">
                          <a:effectLst/>
                        </a:rPr>
                        <a:t>123086,54</a:t>
                      </a:r>
                      <a:endParaRPr lang="es-EC" sz="1600" b="1" dirty="0">
                        <a:effectLst/>
                        <a:latin typeface="Arial"/>
                        <a:ea typeface="Arial"/>
                        <a:cs typeface="Times New Roman"/>
                      </a:endParaRPr>
                    </a:p>
                  </a:txBody>
                  <a:tcPr marL="17088" marR="17088" marT="0" marB="0" anchor="b"/>
                </a:tc>
              </a:tr>
            </a:tbl>
          </a:graphicData>
        </a:graphic>
      </p:graphicFrame>
    </p:spTree>
    <p:extLst>
      <p:ext uri="{BB962C8B-B14F-4D97-AF65-F5344CB8AC3E}">
        <p14:creationId xmlns:p14="http://schemas.microsoft.com/office/powerpoint/2010/main" val="1205849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611560" y="633225"/>
            <a:ext cx="504056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TOPOGRAFÍA</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827584" y="1268761"/>
            <a:ext cx="7848872" cy="1015663"/>
          </a:xfrm>
          <a:prstGeom prst="rect">
            <a:avLst/>
          </a:prstGeom>
          <a:noFill/>
        </p:spPr>
        <p:txBody>
          <a:bodyPr wrap="square" rtlCol="0">
            <a:spAutoFit/>
          </a:bodyPr>
          <a:lstStyle/>
          <a:p>
            <a:pPr algn="just">
              <a:lnSpc>
                <a:spcPct val="150000"/>
              </a:lnSpc>
            </a:pPr>
            <a:r>
              <a:rPr lang="es-EC" sz="2000" dirty="0"/>
              <a:t>P</a:t>
            </a:r>
            <a:r>
              <a:rPr lang="es-EC" sz="2000" dirty="0" smtClean="0"/>
              <a:t>resenta </a:t>
            </a:r>
            <a:r>
              <a:rPr lang="es-EC" sz="2000" dirty="0"/>
              <a:t>un perfil irregular, con una pendiente pronunciada que se extiende desde la quebrada el Manzano hasta la quebrada </a:t>
            </a:r>
            <a:r>
              <a:rPr lang="es-EC" sz="2000" dirty="0" smtClean="0"/>
              <a:t>Cascajo</a:t>
            </a:r>
            <a:endParaRPr lang="es-EC" sz="2000"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156" t="7312" r="12504" b="8344"/>
          <a:stretch/>
        </p:blipFill>
        <p:spPr bwMode="auto">
          <a:xfrm>
            <a:off x="661852" y="2176107"/>
            <a:ext cx="7934696" cy="444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6874" t="21954" r="47316" b="31511"/>
          <a:stretch/>
        </p:blipFill>
        <p:spPr bwMode="auto">
          <a:xfrm>
            <a:off x="8203356" y="2164388"/>
            <a:ext cx="786384" cy="121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307628" y="5037434"/>
            <a:ext cx="461665" cy="1447832"/>
          </a:xfrm>
          <a:prstGeom prst="rect">
            <a:avLst/>
          </a:prstGeom>
          <a:noFill/>
        </p:spPr>
        <p:txBody>
          <a:bodyPr vert="vert" wrap="none" rtlCol="0">
            <a:spAutoFit/>
          </a:bodyPr>
          <a:lstStyle/>
          <a:p>
            <a:r>
              <a:rPr lang="es-EC" dirty="0" smtClean="0"/>
              <a:t>Q. El Manzano</a:t>
            </a:r>
            <a:endParaRPr lang="es-EC" dirty="0"/>
          </a:p>
        </p:txBody>
      </p:sp>
      <p:sp>
        <p:nvSpPr>
          <p:cNvPr id="14" name="13 CuadroTexto"/>
          <p:cNvSpPr txBox="1"/>
          <p:nvPr/>
        </p:nvSpPr>
        <p:spPr>
          <a:xfrm>
            <a:off x="453614" y="2950883"/>
            <a:ext cx="461665" cy="1065035"/>
          </a:xfrm>
          <a:prstGeom prst="rect">
            <a:avLst/>
          </a:prstGeom>
          <a:noFill/>
        </p:spPr>
        <p:txBody>
          <a:bodyPr vert="vert" wrap="none" rtlCol="0">
            <a:spAutoFit/>
          </a:bodyPr>
          <a:lstStyle/>
          <a:p>
            <a:r>
              <a:rPr lang="es-EC" dirty="0" smtClean="0"/>
              <a:t>Q. Cascajo</a:t>
            </a:r>
            <a:endParaRPr lang="es-EC" dirty="0"/>
          </a:p>
        </p:txBody>
      </p:sp>
    </p:spTree>
    <p:extLst>
      <p:ext uri="{BB962C8B-B14F-4D97-AF65-F5344CB8AC3E}">
        <p14:creationId xmlns:p14="http://schemas.microsoft.com/office/powerpoint/2010/main" val="23228199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04721"/>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801453275"/>
              </p:ext>
            </p:extLst>
          </p:nvPr>
        </p:nvGraphicFramePr>
        <p:xfrm>
          <a:off x="755830" y="836712"/>
          <a:ext cx="7848618" cy="5407134"/>
        </p:xfrm>
        <a:graphic>
          <a:graphicData uri="http://schemas.openxmlformats.org/drawingml/2006/table">
            <a:tbl>
              <a:tblPr firstRow="1" firstCol="1" bandRow="1">
                <a:tableStyleId>{5C22544A-7EE6-4342-B048-85BDC9FD1C3A}</a:tableStyleId>
              </a:tblPr>
              <a:tblGrid>
                <a:gridCol w="690431"/>
                <a:gridCol w="3857697"/>
                <a:gridCol w="694619"/>
                <a:gridCol w="834547"/>
                <a:gridCol w="858851"/>
                <a:gridCol w="912473"/>
              </a:tblGrid>
              <a:tr h="286001">
                <a:tc gridSpan="6">
                  <a:txBody>
                    <a:bodyPr/>
                    <a:lstStyle/>
                    <a:p>
                      <a:pPr algn="ctr">
                        <a:lnSpc>
                          <a:spcPct val="150000"/>
                        </a:lnSpc>
                        <a:spcAft>
                          <a:spcPts val="0"/>
                        </a:spcAft>
                      </a:pPr>
                      <a:r>
                        <a:rPr lang="es-EC" sz="1400" dirty="0">
                          <a:effectLst/>
                        </a:rPr>
                        <a:t>  RED DE DISTRIBUCIÓN N° 2</a:t>
                      </a:r>
                      <a:endParaRPr lang="es-EC" sz="1600" dirty="0">
                        <a:effectLst/>
                        <a:latin typeface="Arial"/>
                        <a:ea typeface="Arial"/>
                        <a:cs typeface="Times New Roman"/>
                      </a:endParaRPr>
                    </a:p>
                  </a:txBody>
                  <a:tcPr marL="17088" marR="170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6001">
                <a:tc>
                  <a:txBody>
                    <a:bodyPr/>
                    <a:lstStyle/>
                    <a:p>
                      <a:pPr algn="ctr">
                        <a:lnSpc>
                          <a:spcPct val="150000"/>
                        </a:lnSpc>
                        <a:spcAft>
                          <a:spcPts val="0"/>
                        </a:spcAft>
                      </a:pPr>
                      <a:r>
                        <a:rPr lang="es-EC" sz="1400">
                          <a:effectLst/>
                        </a:rPr>
                        <a:t>001</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dirty="0">
                          <a:effectLst/>
                        </a:rPr>
                        <a:t>Replanteo y nivelación</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Km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132,90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3,97</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527,54</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002</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dirty="0">
                          <a:effectLst/>
                        </a:rPr>
                        <a:t>Desempedrado y/o desadoquinado</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m2</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1,54</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2580,08</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3978,30</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003</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dirty="0" err="1">
                          <a:effectLst/>
                        </a:rPr>
                        <a:t>Reempedrado</a:t>
                      </a:r>
                      <a:r>
                        <a:rPr lang="es-EC" sz="1400" dirty="0">
                          <a:effectLst/>
                        </a:rPr>
                        <a:t> y/o </a:t>
                      </a:r>
                      <a:r>
                        <a:rPr lang="es-EC" sz="1400" dirty="0" err="1">
                          <a:effectLst/>
                        </a:rPr>
                        <a:t>readoquinado</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m2</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3,88</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2580,08</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10001,09</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004</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Excavación de zanja a máquina 0 - 2m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m3</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2,76</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3900,87</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10761,93</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006</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Remoción de tubería (Incluye deslojo)</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ml</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2,19</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3500,00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7664,16</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007</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Derrocamiento de pozo (Bloque sector)</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ml</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3,78</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120,00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453,78</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008</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Rasanteo de zanja a mano</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m2</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0,68</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2580,08</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1745,09</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009</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Cama de arena fina e= 10 cm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m2</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4,70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2381,62</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11189,69</a:t>
                      </a:r>
                      <a:endParaRPr lang="es-EC" sz="1600">
                        <a:effectLst/>
                        <a:latin typeface="Arial"/>
                        <a:ea typeface="Arial"/>
                        <a:cs typeface="Times New Roman"/>
                      </a:endParaRPr>
                    </a:p>
                  </a:txBody>
                  <a:tcPr marL="17088" marR="17088" marT="0" marB="0" anchor="b"/>
                </a:tc>
              </a:tr>
              <a:tr h="606534">
                <a:tc>
                  <a:txBody>
                    <a:bodyPr/>
                    <a:lstStyle/>
                    <a:p>
                      <a:pPr algn="ctr">
                        <a:lnSpc>
                          <a:spcPct val="150000"/>
                        </a:lnSpc>
                        <a:spcAft>
                          <a:spcPts val="0"/>
                        </a:spcAft>
                      </a:pPr>
                      <a:r>
                        <a:rPr lang="es-EC" sz="1400">
                          <a:effectLst/>
                        </a:rPr>
                        <a:t>010</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Suministro e instalación de tuberia PVC D=200 mmm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23,00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3969,36</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91297,66</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011</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Pozo de revisión H.S.  H: 0 a 1,75 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unidad</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367,98</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5,00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1839,88</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012</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Pozo de revisión H.S.  H: 1,75  A 2,25 m</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unidad</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428,93</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45,00</a:t>
                      </a:r>
                      <a:endParaRPr lang="es-EC" sz="1600" dirty="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19301,76</a:t>
                      </a:r>
                      <a:endParaRPr lang="es-EC" sz="1600" dirty="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013</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Empate pozo a mortero 1:3</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u</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5,31</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50,00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265,40</a:t>
                      </a:r>
                      <a:endParaRPr lang="es-EC" sz="160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014</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Conexión domiciliaria</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u</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34,27</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130,00</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4455,20</a:t>
                      </a:r>
                      <a:endParaRPr lang="es-EC" sz="1600" dirty="0">
                        <a:effectLst/>
                        <a:latin typeface="Arial"/>
                        <a:ea typeface="Arial"/>
                        <a:cs typeface="Times New Roman"/>
                      </a:endParaRPr>
                    </a:p>
                  </a:txBody>
                  <a:tcPr marL="17088" marR="17088" marT="0" marB="0" anchor="b"/>
                </a:tc>
              </a:tr>
              <a:tr h="286001">
                <a:tc>
                  <a:txBody>
                    <a:bodyPr/>
                    <a:lstStyle/>
                    <a:p>
                      <a:pPr algn="ctr">
                        <a:lnSpc>
                          <a:spcPct val="150000"/>
                        </a:lnSpc>
                        <a:spcAft>
                          <a:spcPts val="0"/>
                        </a:spcAft>
                      </a:pPr>
                      <a:r>
                        <a:rPr lang="es-EC" sz="1400">
                          <a:effectLst/>
                        </a:rPr>
                        <a:t>015</a:t>
                      </a:r>
                      <a:endParaRPr lang="es-EC" sz="1600">
                        <a:effectLst/>
                        <a:latin typeface="Arial"/>
                        <a:ea typeface="Arial"/>
                        <a:cs typeface="Times New Roman"/>
                      </a:endParaRPr>
                    </a:p>
                  </a:txBody>
                  <a:tcPr marL="17088" marR="17088" marT="0" marB="0" anchor="b"/>
                </a:tc>
                <a:tc>
                  <a:txBody>
                    <a:bodyPr/>
                    <a:lstStyle/>
                    <a:p>
                      <a:pPr algn="l">
                        <a:lnSpc>
                          <a:spcPct val="150000"/>
                        </a:lnSpc>
                        <a:spcAft>
                          <a:spcPts val="0"/>
                        </a:spcAft>
                      </a:pPr>
                      <a:r>
                        <a:rPr lang="es-EC" sz="1400">
                          <a:effectLst/>
                        </a:rPr>
                        <a:t>Relleno compactado</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m3</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2,26</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a:effectLst/>
                        </a:rPr>
                        <a:t>3776,17</a:t>
                      </a:r>
                      <a:endParaRPr lang="es-EC" sz="1600">
                        <a:effectLst/>
                        <a:latin typeface="Arial"/>
                        <a:ea typeface="Arial"/>
                        <a:cs typeface="Times New Roman"/>
                      </a:endParaRPr>
                    </a:p>
                  </a:txBody>
                  <a:tcPr marL="17088" marR="17088" marT="0" marB="0" anchor="ctr"/>
                </a:tc>
                <a:tc>
                  <a:txBody>
                    <a:bodyPr/>
                    <a:lstStyle/>
                    <a:p>
                      <a:pPr algn="ctr">
                        <a:lnSpc>
                          <a:spcPct val="150000"/>
                        </a:lnSpc>
                        <a:spcAft>
                          <a:spcPts val="0"/>
                        </a:spcAft>
                      </a:pPr>
                      <a:r>
                        <a:rPr lang="es-EC" sz="1400" dirty="0">
                          <a:effectLst/>
                        </a:rPr>
                        <a:t>8521,08</a:t>
                      </a:r>
                      <a:endParaRPr lang="es-EC" sz="1600" dirty="0">
                        <a:effectLst/>
                        <a:latin typeface="Arial"/>
                        <a:ea typeface="Arial"/>
                        <a:cs typeface="Times New Roman"/>
                      </a:endParaRPr>
                    </a:p>
                  </a:txBody>
                  <a:tcPr marL="17088" marR="17088" marT="0" marB="0" anchor="b"/>
                </a:tc>
              </a:tr>
              <a:tr h="286001">
                <a:tc gridSpan="5">
                  <a:txBody>
                    <a:bodyPr/>
                    <a:lstStyle/>
                    <a:p>
                      <a:pPr algn="ctr">
                        <a:lnSpc>
                          <a:spcPct val="150000"/>
                        </a:lnSpc>
                        <a:spcAft>
                          <a:spcPts val="0"/>
                        </a:spcAft>
                      </a:pPr>
                      <a:r>
                        <a:rPr lang="es-EC" sz="1400" b="1">
                          <a:effectLst/>
                        </a:rPr>
                        <a:t> </a:t>
                      </a:r>
                      <a:endParaRPr lang="es-EC" sz="1600" b="1">
                        <a:effectLst/>
                        <a:latin typeface="Arial"/>
                        <a:ea typeface="Arial"/>
                        <a:cs typeface="Times New Roman"/>
                      </a:endParaRPr>
                    </a:p>
                  </a:txBody>
                  <a:tcPr marL="17088" marR="17088"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400" b="1" dirty="0">
                          <a:effectLst/>
                        </a:rPr>
                        <a:t>159026,27</a:t>
                      </a:r>
                      <a:endParaRPr lang="es-EC" sz="1600" b="1" dirty="0">
                        <a:effectLst/>
                        <a:latin typeface="Arial"/>
                        <a:ea typeface="Arial"/>
                        <a:cs typeface="Times New Roman"/>
                      </a:endParaRPr>
                    </a:p>
                  </a:txBody>
                  <a:tcPr marL="17088" marR="17088" marT="0" marB="0" anchor="b"/>
                </a:tc>
              </a:tr>
            </a:tbl>
          </a:graphicData>
        </a:graphic>
      </p:graphicFrame>
    </p:spTree>
    <p:extLst>
      <p:ext uri="{BB962C8B-B14F-4D97-AF65-F5344CB8AC3E}">
        <p14:creationId xmlns:p14="http://schemas.microsoft.com/office/powerpoint/2010/main" val="8837798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04721"/>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70109377"/>
              </p:ext>
            </p:extLst>
          </p:nvPr>
        </p:nvGraphicFramePr>
        <p:xfrm>
          <a:off x="1115616" y="548681"/>
          <a:ext cx="6696745" cy="6117886"/>
        </p:xfrm>
        <a:graphic>
          <a:graphicData uri="http://schemas.openxmlformats.org/drawingml/2006/table">
            <a:tbl>
              <a:tblPr>
                <a:tableStyleId>{5C22544A-7EE6-4342-B048-85BDC9FD1C3A}</a:tableStyleId>
              </a:tblPr>
              <a:tblGrid>
                <a:gridCol w="684016"/>
                <a:gridCol w="3100141"/>
                <a:gridCol w="728147"/>
                <a:gridCol w="728147"/>
                <a:gridCol w="728147"/>
                <a:gridCol w="728147"/>
              </a:tblGrid>
              <a:tr h="339002">
                <a:tc gridSpan="6">
                  <a:txBody>
                    <a:bodyPr/>
                    <a:lstStyle/>
                    <a:p>
                      <a:pPr algn="ctr" fontAlgn="ctr"/>
                      <a:r>
                        <a:rPr lang="es-EC" sz="1400" b="1" u="none" strike="noStrike" dirty="0">
                          <a:effectLst/>
                        </a:rPr>
                        <a:t>PLANTA DE TRATAMIENTO PARA DESCARGA N° 1</a:t>
                      </a:r>
                      <a:endParaRPr lang="es-EC" sz="1400" b="1" i="0" u="none" strike="noStrike" dirty="0">
                        <a:solidFill>
                          <a:srgbClr val="000000"/>
                        </a:solidFill>
                        <a:effectLst/>
                        <a:latin typeface="Calibri"/>
                      </a:endParaRPr>
                    </a:p>
                  </a:txBody>
                  <a:tcPr marL="6807" marR="6807" marT="680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4986">
                <a:tc>
                  <a:txBody>
                    <a:bodyPr/>
                    <a:lstStyle/>
                    <a:p>
                      <a:pPr algn="ctr" fontAlgn="ctr"/>
                      <a:r>
                        <a:rPr lang="es-EC" sz="1200" u="none" strike="noStrike">
                          <a:effectLst/>
                        </a:rPr>
                        <a:t>017</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Desbroce y limpieza</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1,65</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132,00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217,72</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018</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Replanteo y nivelación de estructuras</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1,44</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135,00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193,98</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019</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Excavación para filtro y tanque séptico</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4,73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428,00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2024,21</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020</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Replantillo Hormigón Simple f'c=140 kg/cm2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103,92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6,60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685,88</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021</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Encofrado y desencofrado metálico</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4,86</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636,84</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3097,62</a:t>
                      </a:r>
                      <a:endParaRPr lang="es-EC" sz="1200" b="0" i="0" u="none" strike="noStrike">
                        <a:solidFill>
                          <a:srgbClr val="000000"/>
                        </a:solidFill>
                        <a:effectLst/>
                        <a:latin typeface="Calibri"/>
                      </a:endParaRPr>
                    </a:p>
                  </a:txBody>
                  <a:tcPr marL="6807" marR="6807" marT="6807" marB="0" anchor="b"/>
                </a:tc>
              </a:tr>
              <a:tr h="243733">
                <a:tc>
                  <a:txBody>
                    <a:bodyPr/>
                    <a:lstStyle/>
                    <a:p>
                      <a:pPr algn="ctr" fontAlgn="ctr"/>
                      <a:r>
                        <a:rPr lang="es-EC" sz="1200" u="none" strike="noStrike">
                          <a:effectLst/>
                        </a:rPr>
                        <a:t>022</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pt-BR" sz="1200" u="none" strike="noStrike">
                          <a:effectLst/>
                        </a:rPr>
                        <a:t>Tapa metálica de 0.70 x 0.70 m</a:t>
                      </a:r>
                      <a:endParaRPr lang="pt-BR"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u</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106,99</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6,00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641,96</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023</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Caja de revisión de H.S  0.7 x 0.7 x 1.00 m</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u</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88,15</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2,00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176,29</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024</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Hormigón f'c= 210 Kg/cm2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109,41</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88,73</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9708,15</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025</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Masillado de pisos</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5,65</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117,50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663,55</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026</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Colocación de grava </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30,87</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86,00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2654,90</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027</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Tuberías y accesorios para tanque y filtro N° 1</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global</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689,78</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689,78</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030</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Losetas prefabricada y apoyos de hormigón D1</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global</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3555,40</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3555,40</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ctr"/>
                      <a:r>
                        <a:rPr lang="es-EC" sz="1200" u="none" strike="noStrike">
                          <a:effectLst/>
                        </a:rPr>
                        <a:t>031</a:t>
                      </a:r>
                      <a:endParaRPr lang="es-EC" sz="1200" b="0" i="1" u="none" strike="noStrike">
                        <a:solidFill>
                          <a:srgbClr val="000000"/>
                        </a:solidFill>
                        <a:effectLst/>
                        <a:latin typeface="Calibri"/>
                      </a:endParaRPr>
                    </a:p>
                  </a:txBody>
                  <a:tcPr marL="6807" marR="6807" marT="6807" marB="0" anchor="ctr"/>
                </a:tc>
                <a:tc>
                  <a:txBody>
                    <a:bodyPr/>
                    <a:lstStyle/>
                    <a:p>
                      <a:pPr algn="l" fontAlgn="ctr"/>
                      <a:r>
                        <a:rPr lang="es-EC" sz="1200" u="none" strike="noStrike">
                          <a:effectLst/>
                        </a:rPr>
                        <a:t>Acero de refuerzo fy=4200 kg/cm2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Kg</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2,18</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6870,00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14981,08</a:t>
                      </a:r>
                      <a:endParaRPr lang="es-EC" sz="1200" b="0" i="0" u="none" strike="noStrike">
                        <a:solidFill>
                          <a:srgbClr val="000000"/>
                        </a:solidFill>
                        <a:effectLst/>
                        <a:latin typeface="Calibri"/>
                      </a:endParaRPr>
                    </a:p>
                  </a:txBody>
                  <a:tcPr marL="6807" marR="6807" marT="6807" marB="0" anchor="b"/>
                </a:tc>
              </a:tr>
              <a:tr h="194986">
                <a:tc gridSpan="5">
                  <a:txBody>
                    <a:bodyPr/>
                    <a:lstStyle/>
                    <a:p>
                      <a:pPr algn="ctr" fontAlgn="b"/>
                      <a:r>
                        <a:rPr lang="es-EC" sz="1200" b="1" u="none" strike="noStrike">
                          <a:effectLst/>
                        </a:rPr>
                        <a:t> </a:t>
                      </a:r>
                      <a:endParaRPr lang="es-EC" sz="1200" b="1" i="1" u="none" strike="noStrike">
                        <a:solidFill>
                          <a:srgbClr val="000000"/>
                        </a:solidFill>
                        <a:effectLst/>
                        <a:latin typeface="Calibri"/>
                      </a:endParaRPr>
                    </a:p>
                  </a:txBody>
                  <a:tcPr marL="6807" marR="6807" marT="6807" marB="0" anchor="b">
                    <a:solidFill>
                      <a:schemeClr val="accent1">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400" b="1" u="none" strike="noStrike" dirty="0">
                          <a:effectLst/>
                        </a:rPr>
                        <a:t>39290,51</a:t>
                      </a:r>
                      <a:endParaRPr lang="es-EC" sz="1400" b="1" i="0" u="none" strike="noStrike" dirty="0">
                        <a:solidFill>
                          <a:srgbClr val="000000"/>
                        </a:solidFill>
                        <a:effectLst/>
                        <a:latin typeface="Calibri"/>
                      </a:endParaRPr>
                    </a:p>
                  </a:txBody>
                  <a:tcPr marL="6807" marR="6807" marT="6807" marB="0" anchor="b">
                    <a:solidFill>
                      <a:schemeClr val="accent1">
                        <a:lumMod val="60000"/>
                        <a:lumOff val="40000"/>
                      </a:schemeClr>
                    </a:solidFill>
                  </a:tcPr>
                </a:tc>
              </a:tr>
              <a:tr h="194986">
                <a:tc gridSpan="6">
                  <a:txBody>
                    <a:bodyPr/>
                    <a:lstStyle/>
                    <a:p>
                      <a:pPr algn="ctr" fontAlgn="ctr"/>
                      <a:r>
                        <a:rPr lang="es-EC" sz="1400" b="1" u="none" strike="noStrike" dirty="0">
                          <a:effectLst/>
                        </a:rPr>
                        <a:t>PLANTA DE TRATAMIENTO PARA DESCARGA N° 2</a:t>
                      </a:r>
                      <a:endParaRPr lang="es-EC" sz="1400" b="1" i="0" u="none" strike="noStrike" dirty="0">
                        <a:solidFill>
                          <a:srgbClr val="000000"/>
                        </a:solidFill>
                        <a:effectLst/>
                        <a:latin typeface="Calibri"/>
                      </a:endParaRPr>
                    </a:p>
                  </a:txBody>
                  <a:tcPr marL="6807" marR="6807" marT="680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4986">
                <a:tc>
                  <a:txBody>
                    <a:bodyPr/>
                    <a:lstStyle/>
                    <a:p>
                      <a:pPr algn="ctr" fontAlgn="b"/>
                      <a:r>
                        <a:rPr lang="es-EC" sz="1200" u="none" strike="noStrike">
                          <a:effectLst/>
                        </a:rPr>
                        <a:t>017</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Desbroce y limpieza</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1,65</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210,00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346,38</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018</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Replanteo y nivelación de estructuras</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1,44</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215,00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308,93</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019</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Excavación para filtro y tanque séptico</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4,73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735,00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3476,16</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020</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Replantillo Hormigón Simple f'c=140 kg/cm2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103,92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10,50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1091,17</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021</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Encofrado y desencofrado metálico</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4,86</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783,00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3808,55</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022</a:t>
                      </a:r>
                      <a:endParaRPr lang="es-EC" sz="1200" b="0" i="1" u="none" strike="noStrike">
                        <a:solidFill>
                          <a:srgbClr val="000000"/>
                        </a:solidFill>
                        <a:effectLst/>
                        <a:latin typeface="Calibri"/>
                      </a:endParaRPr>
                    </a:p>
                  </a:txBody>
                  <a:tcPr marL="6807" marR="6807" marT="6807" marB="0" anchor="b"/>
                </a:tc>
                <a:tc>
                  <a:txBody>
                    <a:bodyPr/>
                    <a:lstStyle/>
                    <a:p>
                      <a:pPr algn="l" fontAlgn="ctr"/>
                      <a:r>
                        <a:rPr lang="pt-BR" sz="1200" u="none" strike="noStrike">
                          <a:effectLst/>
                        </a:rPr>
                        <a:t>Tapa metálica de 0.70 x 0.70 m</a:t>
                      </a:r>
                      <a:endParaRPr lang="pt-BR"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u</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106,99</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6,00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641,96</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023</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Caja de revisión de H.S  0.7 x 0.7 x 1.00 m</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u</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88,15</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2,00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176,29</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024</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Hormigón f'c= 210 Kg/cm2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109,41</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146,51</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16029,99</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025</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Masillado de pisos</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5,65</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187,32</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1057,83</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026</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Colocación de grava </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m3</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30,87</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153,00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4723,25</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028</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Tuberías y accesorios para tanque y filtro N° 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global</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848,07</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848,07</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029</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Losetas prefabricada y apoyos de hormigón D2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global</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5474,20</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1,00</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5474,20</a:t>
                      </a:r>
                      <a:endParaRPr lang="es-EC" sz="1200" b="0" i="0" u="none" strike="noStrike">
                        <a:solidFill>
                          <a:srgbClr val="000000"/>
                        </a:solidFill>
                        <a:effectLst/>
                        <a:latin typeface="Calibri"/>
                      </a:endParaRPr>
                    </a:p>
                  </a:txBody>
                  <a:tcPr marL="6807" marR="6807" marT="6807" marB="0" anchor="b"/>
                </a:tc>
              </a:tr>
              <a:tr h="194986">
                <a:tc>
                  <a:txBody>
                    <a:bodyPr/>
                    <a:lstStyle/>
                    <a:p>
                      <a:pPr algn="ctr" fontAlgn="b"/>
                      <a:r>
                        <a:rPr lang="es-EC" sz="1200" u="none" strike="noStrike">
                          <a:effectLst/>
                        </a:rPr>
                        <a:t>031</a:t>
                      </a:r>
                      <a:endParaRPr lang="es-EC" sz="1200" b="0" i="1" u="none" strike="noStrike">
                        <a:solidFill>
                          <a:srgbClr val="000000"/>
                        </a:solidFill>
                        <a:effectLst/>
                        <a:latin typeface="Calibri"/>
                      </a:endParaRPr>
                    </a:p>
                  </a:txBody>
                  <a:tcPr marL="6807" marR="6807" marT="6807" marB="0" anchor="b"/>
                </a:tc>
                <a:tc>
                  <a:txBody>
                    <a:bodyPr/>
                    <a:lstStyle/>
                    <a:p>
                      <a:pPr algn="l" fontAlgn="ctr"/>
                      <a:r>
                        <a:rPr lang="es-EC" sz="1200" u="none" strike="noStrike">
                          <a:effectLst/>
                        </a:rPr>
                        <a:t>Acero de refuerzo fy=4200 kg/cm2</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Kg</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2,18</a:t>
                      </a:r>
                      <a:endParaRPr lang="es-EC" sz="1200" b="0" i="0" u="none" strike="noStrike">
                        <a:solidFill>
                          <a:srgbClr val="000000"/>
                        </a:solidFill>
                        <a:effectLst/>
                        <a:latin typeface="Calibri"/>
                      </a:endParaRPr>
                    </a:p>
                  </a:txBody>
                  <a:tcPr marL="6807" marR="6807" marT="6807" marB="0" anchor="ctr"/>
                </a:tc>
                <a:tc>
                  <a:txBody>
                    <a:bodyPr/>
                    <a:lstStyle/>
                    <a:p>
                      <a:pPr algn="ctr" fontAlgn="ctr"/>
                      <a:r>
                        <a:rPr lang="es-EC" sz="1200" u="none" strike="noStrike">
                          <a:effectLst/>
                        </a:rPr>
                        <a:t>14960,03</a:t>
                      </a:r>
                      <a:endParaRPr lang="es-EC" sz="1200" b="0" i="1" u="none" strike="noStrike">
                        <a:solidFill>
                          <a:srgbClr val="000000"/>
                        </a:solidFill>
                        <a:effectLst/>
                        <a:latin typeface="Calibri"/>
                      </a:endParaRPr>
                    </a:p>
                  </a:txBody>
                  <a:tcPr marL="6807" marR="6807" marT="6807" marB="0" anchor="ctr"/>
                </a:tc>
                <a:tc>
                  <a:txBody>
                    <a:bodyPr/>
                    <a:lstStyle/>
                    <a:p>
                      <a:pPr algn="ctr" fontAlgn="b"/>
                      <a:r>
                        <a:rPr lang="es-EC" sz="1200" u="none" strike="noStrike">
                          <a:effectLst/>
                        </a:rPr>
                        <a:t>32622,62</a:t>
                      </a:r>
                      <a:endParaRPr lang="es-EC" sz="1200" b="0" i="0" u="none" strike="noStrike">
                        <a:solidFill>
                          <a:srgbClr val="000000"/>
                        </a:solidFill>
                        <a:effectLst/>
                        <a:latin typeface="Calibri"/>
                      </a:endParaRPr>
                    </a:p>
                  </a:txBody>
                  <a:tcPr marL="6807" marR="6807" marT="6807" marB="0" anchor="b"/>
                </a:tc>
              </a:tr>
              <a:tr h="194986">
                <a:tc gridSpan="5">
                  <a:txBody>
                    <a:bodyPr/>
                    <a:lstStyle/>
                    <a:p>
                      <a:pPr algn="ctr" fontAlgn="b"/>
                      <a:r>
                        <a:rPr lang="es-EC" sz="1400" b="1" u="none" strike="noStrike">
                          <a:effectLst/>
                        </a:rPr>
                        <a:t> </a:t>
                      </a:r>
                      <a:endParaRPr lang="es-EC" sz="1400" b="1" i="1" u="none" strike="noStrike">
                        <a:solidFill>
                          <a:srgbClr val="000000"/>
                        </a:solidFill>
                        <a:effectLst/>
                        <a:latin typeface="Calibri"/>
                      </a:endParaRPr>
                    </a:p>
                  </a:txBody>
                  <a:tcPr marL="6807" marR="6807" marT="6807" marB="0" anchor="b">
                    <a:solidFill>
                      <a:schemeClr val="accent1">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400" b="1" u="none" strike="noStrike" dirty="0">
                          <a:effectLst/>
                        </a:rPr>
                        <a:t>70605,39</a:t>
                      </a:r>
                      <a:endParaRPr lang="es-EC" sz="1400" b="1" i="0" u="none" strike="noStrike" dirty="0">
                        <a:solidFill>
                          <a:srgbClr val="000000"/>
                        </a:solidFill>
                        <a:effectLst/>
                        <a:latin typeface="Calibri"/>
                      </a:endParaRPr>
                    </a:p>
                  </a:txBody>
                  <a:tcPr marL="6807" marR="6807" marT="6807" marB="0" anchor="b">
                    <a:solidFill>
                      <a:schemeClr val="accent1">
                        <a:lumMod val="60000"/>
                        <a:lumOff val="40000"/>
                      </a:schemeClr>
                    </a:solidFill>
                  </a:tcPr>
                </a:tc>
              </a:tr>
            </a:tbl>
          </a:graphicData>
        </a:graphic>
      </p:graphicFrame>
    </p:spTree>
    <p:extLst>
      <p:ext uri="{BB962C8B-B14F-4D97-AF65-F5344CB8AC3E}">
        <p14:creationId xmlns:p14="http://schemas.microsoft.com/office/powerpoint/2010/main" val="14964382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04721"/>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mtClean="0"/>
              <a:t> </a:t>
            </a:r>
            <a:endParaRPr lang="es-EC" dirty="0"/>
          </a:p>
        </p:txBody>
      </p:sp>
      <p:sp>
        <p:nvSpPr>
          <p:cNvPr id="3" name="AutoShape 2" descr="http://www.ua.es/es/internacional/prog07/cooperacion/03a01101.jpg"/>
          <p:cNvSpPr>
            <a:spLocks noChangeAspect="1" noChangeArrowheads="1"/>
          </p:cNvSpPr>
          <p:nvPr/>
        </p:nvSpPr>
        <p:spPr bwMode="auto">
          <a:xfrm>
            <a:off x="63500" y="-136525"/>
            <a:ext cx="403860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31153019"/>
              </p:ext>
            </p:extLst>
          </p:nvPr>
        </p:nvGraphicFramePr>
        <p:xfrm>
          <a:off x="1043608" y="908720"/>
          <a:ext cx="7056784" cy="1783798"/>
        </p:xfrm>
        <a:graphic>
          <a:graphicData uri="http://schemas.openxmlformats.org/drawingml/2006/table">
            <a:tbl>
              <a:tblPr>
                <a:tableStyleId>{5C22544A-7EE6-4342-B048-85BDC9FD1C3A}</a:tableStyleId>
              </a:tblPr>
              <a:tblGrid>
                <a:gridCol w="672164"/>
                <a:gridCol w="3046424"/>
                <a:gridCol w="715530"/>
                <a:gridCol w="715530"/>
                <a:gridCol w="715530"/>
                <a:gridCol w="1191606"/>
              </a:tblGrid>
              <a:tr h="366901">
                <a:tc gridSpan="6">
                  <a:txBody>
                    <a:bodyPr/>
                    <a:lstStyle/>
                    <a:p>
                      <a:pPr algn="ctr" fontAlgn="ctr"/>
                      <a:r>
                        <a:rPr lang="es-EC" sz="1400" b="1" u="none" strike="noStrike" dirty="0">
                          <a:effectLst/>
                        </a:rPr>
                        <a:t>PLAN DE MANEJO AMBIENTAL</a:t>
                      </a:r>
                      <a:endParaRPr lang="es-EC" sz="1400" b="1" i="0" u="none" strike="noStrike" dirty="0">
                        <a:solidFill>
                          <a:srgbClr val="000000"/>
                        </a:solidFill>
                        <a:effectLst/>
                        <a:latin typeface="Calibri"/>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9784">
                <a:tc>
                  <a:txBody>
                    <a:bodyPr/>
                    <a:lstStyle/>
                    <a:p>
                      <a:pPr algn="ctr" fontAlgn="b"/>
                      <a:r>
                        <a:rPr lang="es-EC" sz="1400" u="none" strike="noStrike">
                          <a:effectLst/>
                        </a:rPr>
                        <a:t>032</a:t>
                      </a:r>
                      <a:endParaRPr lang="es-EC" sz="1400" b="0" i="1" u="none" strike="noStrike">
                        <a:solidFill>
                          <a:srgbClr val="000000"/>
                        </a:solidFill>
                        <a:effectLst/>
                        <a:latin typeface="Calibri"/>
                      </a:endParaRPr>
                    </a:p>
                  </a:txBody>
                  <a:tcPr marL="9525" marR="9525" marT="9525" marB="0" anchor="b"/>
                </a:tc>
                <a:tc>
                  <a:txBody>
                    <a:bodyPr/>
                    <a:lstStyle/>
                    <a:p>
                      <a:pPr algn="l" fontAlgn="ctr"/>
                      <a:r>
                        <a:rPr lang="es-EC" sz="1400" u="none" strike="noStrike">
                          <a:effectLst/>
                        </a:rPr>
                        <a:t>Rótulo de señalización, Postes HG 2"</a:t>
                      </a:r>
                      <a:endParaRPr lang="es-EC" sz="1400" b="0"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m2</a:t>
                      </a:r>
                      <a:endParaRPr lang="es-EC" sz="1400" b="0"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87,81</a:t>
                      </a:r>
                      <a:endParaRPr lang="es-EC" sz="1400" b="0" i="0" u="none" strike="noStrike">
                        <a:solidFill>
                          <a:srgbClr val="000000"/>
                        </a:solidFill>
                        <a:effectLst/>
                        <a:latin typeface="Calibri"/>
                      </a:endParaRPr>
                    </a:p>
                  </a:txBody>
                  <a:tcPr marL="9525" marR="9525" marT="9525" marB="0" anchor="ctr"/>
                </a:tc>
                <a:tc>
                  <a:txBody>
                    <a:bodyPr/>
                    <a:lstStyle/>
                    <a:p>
                      <a:pPr algn="ctr" fontAlgn="b"/>
                      <a:r>
                        <a:rPr lang="es-EC" sz="1400" u="none" strike="noStrike">
                          <a:effectLst/>
                        </a:rPr>
                        <a:t>4,00</a:t>
                      </a:r>
                      <a:endParaRPr lang="es-EC" sz="1400" b="0" i="1" u="none" strike="noStrike">
                        <a:solidFill>
                          <a:srgbClr val="000000"/>
                        </a:solidFill>
                        <a:effectLst/>
                        <a:latin typeface="Calibri"/>
                      </a:endParaRPr>
                    </a:p>
                  </a:txBody>
                  <a:tcPr marL="9525" marR="9525" marT="9525" marB="0" anchor="b"/>
                </a:tc>
                <a:tc>
                  <a:txBody>
                    <a:bodyPr/>
                    <a:lstStyle/>
                    <a:p>
                      <a:pPr algn="ctr" fontAlgn="b"/>
                      <a:r>
                        <a:rPr lang="es-EC" sz="1400" u="none" strike="noStrike">
                          <a:effectLst/>
                        </a:rPr>
                        <a:t>351,26</a:t>
                      </a:r>
                      <a:endParaRPr lang="es-EC" sz="1400" b="0" i="0" u="none" strike="noStrike">
                        <a:solidFill>
                          <a:srgbClr val="000000"/>
                        </a:solidFill>
                        <a:effectLst/>
                        <a:latin typeface="Calibri"/>
                      </a:endParaRPr>
                    </a:p>
                  </a:txBody>
                  <a:tcPr marL="9525" marR="9525" marT="9525" marB="0" anchor="b"/>
                </a:tc>
              </a:tr>
              <a:tr h="209784">
                <a:tc>
                  <a:txBody>
                    <a:bodyPr/>
                    <a:lstStyle/>
                    <a:p>
                      <a:pPr algn="ctr" fontAlgn="b"/>
                      <a:r>
                        <a:rPr lang="es-EC" sz="1400" u="none" strike="noStrike">
                          <a:effectLst/>
                        </a:rPr>
                        <a:t>033</a:t>
                      </a:r>
                      <a:endParaRPr lang="es-EC" sz="1400" b="0" i="1" u="none" strike="noStrike">
                        <a:solidFill>
                          <a:srgbClr val="000000"/>
                        </a:solidFill>
                        <a:effectLst/>
                        <a:latin typeface="Calibri"/>
                      </a:endParaRPr>
                    </a:p>
                  </a:txBody>
                  <a:tcPr marL="9525" marR="9525" marT="9525" marB="0" anchor="b"/>
                </a:tc>
                <a:tc>
                  <a:txBody>
                    <a:bodyPr/>
                    <a:lstStyle/>
                    <a:p>
                      <a:pPr algn="l" fontAlgn="ctr"/>
                      <a:r>
                        <a:rPr lang="es-EC" sz="1400" u="none" strike="noStrike">
                          <a:effectLst/>
                        </a:rPr>
                        <a:t>Cono de señalización vial</a:t>
                      </a:r>
                      <a:endParaRPr lang="es-EC" sz="1400" b="0"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u</a:t>
                      </a:r>
                      <a:endParaRPr lang="es-EC" sz="1400" b="0"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24,15</a:t>
                      </a:r>
                      <a:endParaRPr lang="es-EC" sz="1400" b="0"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15,00</a:t>
                      </a:r>
                      <a:endParaRPr lang="es-EC" sz="1400" b="0" i="1" u="none" strike="noStrike">
                        <a:solidFill>
                          <a:srgbClr val="000000"/>
                        </a:solidFill>
                        <a:effectLst/>
                        <a:latin typeface="Calibri"/>
                      </a:endParaRPr>
                    </a:p>
                  </a:txBody>
                  <a:tcPr marL="9525" marR="9525" marT="9525" marB="0" anchor="ctr"/>
                </a:tc>
                <a:tc>
                  <a:txBody>
                    <a:bodyPr/>
                    <a:lstStyle/>
                    <a:p>
                      <a:pPr algn="ctr" fontAlgn="b"/>
                      <a:r>
                        <a:rPr lang="es-EC" sz="1400" u="none" strike="noStrike">
                          <a:effectLst/>
                        </a:rPr>
                        <a:t>362,20</a:t>
                      </a:r>
                      <a:endParaRPr lang="es-EC" sz="1400" b="0" i="0" u="none" strike="noStrike">
                        <a:solidFill>
                          <a:srgbClr val="000000"/>
                        </a:solidFill>
                        <a:effectLst/>
                        <a:latin typeface="Calibri"/>
                      </a:endParaRPr>
                    </a:p>
                  </a:txBody>
                  <a:tcPr marL="9525" marR="9525" marT="9525" marB="0" anchor="b"/>
                </a:tc>
              </a:tr>
              <a:tr h="209784">
                <a:tc>
                  <a:txBody>
                    <a:bodyPr/>
                    <a:lstStyle/>
                    <a:p>
                      <a:pPr algn="ctr" fontAlgn="b"/>
                      <a:r>
                        <a:rPr lang="es-EC" sz="1400" u="none" strike="noStrike">
                          <a:effectLst/>
                        </a:rPr>
                        <a:t>034</a:t>
                      </a:r>
                      <a:endParaRPr lang="es-EC" sz="1400" b="0" i="1" u="none" strike="noStrike">
                        <a:solidFill>
                          <a:srgbClr val="000000"/>
                        </a:solidFill>
                        <a:effectLst/>
                        <a:latin typeface="Calibri"/>
                      </a:endParaRPr>
                    </a:p>
                  </a:txBody>
                  <a:tcPr marL="9525" marR="9525" marT="9525" marB="0" anchor="b"/>
                </a:tc>
                <a:tc>
                  <a:txBody>
                    <a:bodyPr/>
                    <a:lstStyle/>
                    <a:p>
                      <a:pPr algn="l" fontAlgn="ctr"/>
                      <a:r>
                        <a:rPr lang="pt-BR" sz="1400" u="none" strike="noStrike">
                          <a:effectLst/>
                        </a:rPr>
                        <a:t>Cinta reflectiva rollo 3" x 200 ft </a:t>
                      </a:r>
                      <a:endParaRPr lang="pt-BR" sz="1400" b="0"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u</a:t>
                      </a:r>
                      <a:endParaRPr lang="es-EC" sz="1400" b="0"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24,29</a:t>
                      </a:r>
                      <a:endParaRPr lang="es-EC" sz="1400" b="0"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10,00</a:t>
                      </a:r>
                      <a:endParaRPr lang="es-EC" sz="1400" b="0" i="1" u="none" strike="noStrike">
                        <a:solidFill>
                          <a:srgbClr val="000000"/>
                        </a:solidFill>
                        <a:effectLst/>
                        <a:latin typeface="Calibri"/>
                      </a:endParaRPr>
                    </a:p>
                  </a:txBody>
                  <a:tcPr marL="9525" marR="9525" marT="9525" marB="0" anchor="ctr"/>
                </a:tc>
                <a:tc>
                  <a:txBody>
                    <a:bodyPr/>
                    <a:lstStyle/>
                    <a:p>
                      <a:pPr algn="ctr" fontAlgn="b"/>
                      <a:r>
                        <a:rPr lang="es-EC" sz="1400" u="none" strike="noStrike">
                          <a:effectLst/>
                        </a:rPr>
                        <a:t>242,93</a:t>
                      </a:r>
                      <a:endParaRPr lang="es-EC" sz="1400" b="0" i="0" u="none" strike="noStrike">
                        <a:solidFill>
                          <a:srgbClr val="000000"/>
                        </a:solidFill>
                        <a:effectLst/>
                        <a:latin typeface="Calibri"/>
                      </a:endParaRPr>
                    </a:p>
                  </a:txBody>
                  <a:tcPr marL="9525" marR="9525" marT="9525" marB="0" anchor="b"/>
                </a:tc>
              </a:tr>
              <a:tr h="209784">
                <a:tc gridSpan="5">
                  <a:txBody>
                    <a:bodyPr/>
                    <a:lstStyle/>
                    <a:p>
                      <a:pPr algn="ctr" fontAlgn="b"/>
                      <a:r>
                        <a:rPr lang="es-EC" sz="1400" u="none" strike="noStrike">
                          <a:effectLst/>
                        </a:rPr>
                        <a:t> </a:t>
                      </a:r>
                      <a:endParaRPr lang="es-EC" sz="1400" b="0" i="1" u="none" strike="noStrike">
                        <a:solidFill>
                          <a:srgbClr val="000000"/>
                        </a:solidFill>
                        <a:effectLst/>
                        <a:latin typeface="Calibri"/>
                      </a:endParaRPr>
                    </a:p>
                  </a:txBody>
                  <a:tcPr marL="9525" marR="9525" marT="9525" marB="0" anchor="b">
                    <a:solidFill>
                      <a:schemeClr val="tx2">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400" u="none" strike="noStrike" dirty="0">
                          <a:effectLst/>
                        </a:rPr>
                        <a:t>956,38</a:t>
                      </a:r>
                      <a:endParaRPr lang="es-EC" sz="1400" b="1" i="0" u="none" strike="noStrike" dirty="0">
                        <a:solidFill>
                          <a:srgbClr val="000000"/>
                        </a:solidFill>
                        <a:effectLst/>
                        <a:latin typeface="Calibri"/>
                      </a:endParaRPr>
                    </a:p>
                  </a:txBody>
                  <a:tcPr marL="9525" marR="9525" marT="9525" marB="0" anchor="b">
                    <a:solidFill>
                      <a:schemeClr val="tx2">
                        <a:lumMod val="40000"/>
                        <a:lumOff val="60000"/>
                      </a:schemeClr>
                    </a:solidFill>
                  </a:tcPr>
                </a:tc>
              </a:tr>
              <a:tr h="525357">
                <a:tc gridSpan="5">
                  <a:txBody>
                    <a:bodyPr/>
                    <a:lstStyle/>
                    <a:p>
                      <a:pPr algn="ctr" fontAlgn="ctr"/>
                      <a:r>
                        <a:rPr lang="es-EC" sz="1800" b="1" u="none" strike="noStrike">
                          <a:solidFill>
                            <a:srgbClr val="FF0000"/>
                          </a:solidFill>
                          <a:effectLst/>
                        </a:rPr>
                        <a:t>TOTAL </a:t>
                      </a:r>
                      <a:endParaRPr lang="es-EC" sz="1800" b="1" i="0" u="none" strike="noStrike">
                        <a:solidFill>
                          <a:srgbClr val="FF0000"/>
                        </a:solidFill>
                        <a:effectLst/>
                        <a:latin typeface="Calibri"/>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ctr"/>
                      <a:r>
                        <a:rPr lang="es-EC" sz="1800" b="1" u="none" strike="noStrike" dirty="0">
                          <a:solidFill>
                            <a:srgbClr val="FF0000"/>
                          </a:solidFill>
                          <a:effectLst/>
                        </a:rPr>
                        <a:t>392965,09</a:t>
                      </a:r>
                      <a:endParaRPr lang="es-EC" sz="1800" b="1" i="0" u="none" strike="noStrike" dirty="0">
                        <a:solidFill>
                          <a:srgbClr val="FF0000"/>
                        </a:solidFill>
                        <a:effectLst/>
                        <a:latin typeface="Calibri"/>
                      </a:endParaRPr>
                    </a:p>
                  </a:txBody>
                  <a:tcPr marL="9525" marR="9525" marT="9525" marB="0" anchor="ctr"/>
                </a:tc>
              </a:tr>
            </a:tbl>
          </a:graphicData>
        </a:graphic>
      </p:graphicFrame>
      <p:sp>
        <p:nvSpPr>
          <p:cNvPr id="7" name="6 CuadroTexto"/>
          <p:cNvSpPr txBox="1"/>
          <p:nvPr/>
        </p:nvSpPr>
        <p:spPr>
          <a:xfrm>
            <a:off x="7452320" y="3521880"/>
            <a:ext cx="1152128"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hlinkClick r:id="rId3" action="ppaction://hlinkfile"/>
              </a:rPr>
              <a:t>APU</a:t>
            </a:r>
            <a:endParaRPr lang="es-EC" sz="2000" dirty="0"/>
          </a:p>
        </p:txBody>
      </p:sp>
    </p:spTree>
    <p:extLst>
      <p:ext uri="{BB962C8B-B14F-4D97-AF65-F5344CB8AC3E}">
        <p14:creationId xmlns:p14="http://schemas.microsoft.com/office/powerpoint/2010/main" val="229890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52736" y="411044"/>
            <a:ext cx="8352928" cy="618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4 CuadroTexto"/>
          <p:cNvSpPr txBox="1"/>
          <p:nvPr/>
        </p:nvSpPr>
        <p:spPr>
          <a:xfrm>
            <a:off x="611560" y="633224"/>
            <a:ext cx="741682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SERVICIOS E INFAESTRUCTURA</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 name="34 Imagen" descr="Imagen1.png"/>
          <p:cNvPicPr/>
          <p:nvPr/>
        </p:nvPicPr>
        <p:blipFill>
          <a:blip r:embed="rId3" cstate="print"/>
          <a:stretch>
            <a:fillRect/>
          </a:stretch>
        </p:blipFill>
        <p:spPr>
          <a:xfrm>
            <a:off x="954522" y="1813623"/>
            <a:ext cx="3674679" cy="3326504"/>
          </a:xfrm>
          <a:prstGeom prst="rect">
            <a:avLst/>
          </a:prstGeom>
          <a:ln>
            <a:solidFill>
              <a:schemeClr val="tx1"/>
            </a:solidFill>
          </a:ln>
        </p:spPr>
      </p:pic>
      <p:sp>
        <p:nvSpPr>
          <p:cNvPr id="7" name="6 CuadroTexto"/>
          <p:cNvSpPr txBox="1"/>
          <p:nvPr/>
        </p:nvSpPr>
        <p:spPr>
          <a:xfrm>
            <a:off x="645295" y="1262749"/>
            <a:ext cx="1800200" cy="523220"/>
          </a:xfrm>
          <a:prstGeom prst="rect">
            <a:avLst/>
          </a:prstGeom>
          <a:noFill/>
        </p:spPr>
        <p:txBody>
          <a:bodyPr wrap="square" rtlCol="0">
            <a:spAutoFit/>
          </a:bodyPr>
          <a:lstStyle/>
          <a:p>
            <a:pPr marL="285750" indent="-285750">
              <a:buFont typeface="Arial" pitchFamily="34" charset="0"/>
              <a:buChar char="•"/>
            </a:pP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VIAL</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13" name="12 CuadroTexto"/>
          <p:cNvSpPr txBox="1"/>
          <p:nvPr/>
        </p:nvSpPr>
        <p:spPr>
          <a:xfrm>
            <a:off x="5076056" y="1293526"/>
            <a:ext cx="2736304" cy="523220"/>
          </a:xfrm>
          <a:prstGeom prst="rect">
            <a:avLst/>
          </a:prstGeom>
          <a:noFill/>
        </p:spPr>
        <p:txBody>
          <a:bodyPr wrap="square" rtlCol="0">
            <a:spAutoFit/>
          </a:bodyPr>
          <a:lstStyle/>
          <a:p>
            <a:pPr marL="285750" indent="-285750">
              <a:buFont typeface="Arial" pitchFamily="34" charset="0"/>
              <a:buChar char="•"/>
            </a:pP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TRANSPORTE</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endParaRPr>
          </a:p>
        </p:txBody>
      </p:sp>
      <p:sp>
        <p:nvSpPr>
          <p:cNvPr id="15" name="14 CuadroTexto"/>
          <p:cNvSpPr txBox="1"/>
          <p:nvPr/>
        </p:nvSpPr>
        <p:spPr>
          <a:xfrm>
            <a:off x="899592" y="5164215"/>
            <a:ext cx="4176464" cy="1338828"/>
          </a:xfrm>
          <a:prstGeom prst="rect">
            <a:avLst/>
          </a:prstGeom>
          <a:noFill/>
        </p:spPr>
        <p:txBody>
          <a:bodyPr wrap="square" rtlCol="0">
            <a:spAutoFit/>
          </a:bodyPr>
          <a:lstStyle/>
          <a:p>
            <a:pPr algn="just">
              <a:lnSpc>
                <a:spcPct val="150000"/>
              </a:lnSpc>
            </a:pPr>
            <a:r>
              <a:rPr lang="es-EC" dirty="0"/>
              <a:t>Red Arterial Troncal de la Sierra </a:t>
            </a:r>
            <a:r>
              <a:rPr lang="es-EC" b="1" dirty="0"/>
              <a:t>E35 </a:t>
            </a:r>
            <a:endParaRPr lang="es-EC" b="1" dirty="0" smtClean="0"/>
          </a:p>
          <a:p>
            <a:pPr algn="just">
              <a:lnSpc>
                <a:spcPct val="150000"/>
              </a:lnSpc>
            </a:pPr>
            <a:r>
              <a:rPr lang="es-EC" dirty="0" smtClean="0"/>
              <a:t>Sta</a:t>
            </a:r>
            <a:r>
              <a:rPr lang="es-EC" dirty="0"/>
              <a:t>. Rosa de </a:t>
            </a:r>
            <a:r>
              <a:rPr lang="es-EC" dirty="0" err="1"/>
              <a:t>Cusubamba</a:t>
            </a:r>
            <a:r>
              <a:rPr lang="es-EC" dirty="0"/>
              <a:t> – Ascázubi </a:t>
            </a:r>
            <a:r>
              <a:rPr lang="es-EC" dirty="0" smtClean="0">
                <a:sym typeface="Wingdings" pitchFamily="2" charset="2"/>
              </a:rPr>
              <a:t></a:t>
            </a:r>
            <a:r>
              <a:rPr lang="es-EC" dirty="0" smtClean="0"/>
              <a:t> N </a:t>
            </a:r>
          </a:p>
          <a:p>
            <a:pPr algn="just">
              <a:lnSpc>
                <a:spcPct val="150000"/>
              </a:lnSpc>
            </a:pPr>
            <a:r>
              <a:rPr lang="es-EC" dirty="0" smtClean="0"/>
              <a:t>Ascázubi </a:t>
            </a:r>
            <a:r>
              <a:rPr lang="es-EC" dirty="0"/>
              <a:t>– El Quinche </a:t>
            </a:r>
            <a:r>
              <a:rPr lang="es-EC" dirty="0">
                <a:sym typeface="Wingdings" pitchFamily="2" charset="2"/>
              </a:rPr>
              <a:t></a:t>
            </a:r>
            <a:r>
              <a:rPr lang="es-EC" dirty="0"/>
              <a:t> </a:t>
            </a:r>
            <a:r>
              <a:rPr lang="es-EC" dirty="0" smtClean="0"/>
              <a:t>S.</a:t>
            </a:r>
            <a:endParaRPr lang="es-EC" dirty="0"/>
          </a:p>
        </p:txBody>
      </p:sp>
      <p:sp>
        <p:nvSpPr>
          <p:cNvPr id="8" name="7 CuadroTexto"/>
          <p:cNvSpPr txBox="1"/>
          <p:nvPr/>
        </p:nvSpPr>
        <p:spPr>
          <a:xfrm>
            <a:off x="5220072" y="1849782"/>
            <a:ext cx="3585592" cy="2862322"/>
          </a:xfrm>
          <a:prstGeom prst="rect">
            <a:avLst/>
          </a:prstGeom>
          <a:noFill/>
        </p:spPr>
        <p:txBody>
          <a:bodyPr wrap="square" rtlCol="0">
            <a:spAutoFit/>
          </a:bodyPr>
          <a:lstStyle/>
          <a:p>
            <a:pPr>
              <a:lnSpc>
                <a:spcPct val="150000"/>
              </a:lnSpc>
            </a:pPr>
            <a:r>
              <a:rPr lang="es-EC" sz="2000" dirty="0"/>
              <a:t>Reina del Quinche, Flota Pichincha,  Cita Express, Cooperativa Marco Polo, Cooperativa 22 de Julio, Transportes Baños, Cooperativa Flor del Valle.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202" y="4712105"/>
            <a:ext cx="2611333" cy="182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55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452736" y="411044"/>
            <a:ext cx="8352928" cy="6186309"/>
          </a:xfrm>
          <a:prstGeom prst="rect">
            <a:avLst/>
          </a:prstGeom>
          <a:solidFill>
            <a:schemeClr val="bg1"/>
          </a:solidFill>
        </p:spPr>
        <p:txBody>
          <a:bodyPr wrap="square" rtlCol="0">
            <a:spAutoFit/>
          </a:bodyPr>
          <a:lstStyle/>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n-US" sz="2200" dirty="0"/>
          </a:p>
          <a:p>
            <a:pPr>
              <a:lnSpc>
                <a:spcPct val="150000"/>
              </a:lnSpc>
            </a:pPr>
            <a:endParaRPr lang="en-US" sz="2200" dirty="0" smtClean="0"/>
          </a:p>
          <a:p>
            <a:pPr>
              <a:lnSpc>
                <a:spcPct val="150000"/>
              </a:lnSpc>
            </a:pPr>
            <a:endParaRPr lang="es-EC" sz="2200" dirty="0" smtClean="0"/>
          </a:p>
        </p:txBody>
      </p:sp>
      <p:sp>
        <p:nvSpPr>
          <p:cNvPr id="5" name="4 CuadroTexto"/>
          <p:cNvSpPr txBox="1"/>
          <p:nvPr/>
        </p:nvSpPr>
        <p:spPr>
          <a:xfrm>
            <a:off x="611560" y="633224"/>
            <a:ext cx="504056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 typeface="Wingdings" pitchFamily="2" charset="2"/>
              <a:buChar char="Ø"/>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ÁREA DE INFLUENCIA</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827584" y="1268761"/>
            <a:ext cx="7848872" cy="1419620"/>
          </a:xfrm>
          <a:prstGeom prst="rect">
            <a:avLst/>
          </a:prstGeom>
          <a:noFill/>
        </p:spPr>
        <p:txBody>
          <a:bodyPr wrap="square" rtlCol="0">
            <a:spAutoFit/>
          </a:bodyPr>
          <a:lstStyle/>
          <a:p>
            <a:pPr>
              <a:lnSpc>
                <a:spcPct val="150000"/>
              </a:lnSpc>
            </a:pPr>
            <a:r>
              <a:rPr lang="es-EC" sz="2000" dirty="0"/>
              <a:t>El presente proyecto abarca la zona centro urbana de la parroquia de Ascázubi con un área de influencia de alrededor de 155 Ha. </a:t>
            </a:r>
          </a:p>
          <a:p>
            <a:pPr>
              <a:lnSpc>
                <a:spcPct val="150000"/>
              </a:lnSpc>
            </a:pPr>
            <a:endParaRPr lang="es-EC" dirty="0"/>
          </a:p>
        </p:txBody>
      </p:sp>
      <p:pic>
        <p:nvPicPr>
          <p:cNvPr id="8" name="7 Imagen" descr="F:\DCIM\100_PANA\P1000164.JPG"/>
          <p:cNvPicPr/>
          <p:nvPr/>
        </p:nvPicPr>
        <p:blipFill>
          <a:blip r:embed="rId2" cstate="print"/>
          <a:srcRect b="7302"/>
          <a:stretch>
            <a:fillRect/>
          </a:stretch>
        </p:blipFill>
        <p:spPr bwMode="auto">
          <a:xfrm>
            <a:off x="1763688" y="2564904"/>
            <a:ext cx="5400600" cy="3888432"/>
          </a:xfrm>
          <a:prstGeom prst="rect">
            <a:avLst/>
          </a:prstGeom>
          <a:noFill/>
          <a:ln w="9525">
            <a:noFill/>
            <a:miter lim="800000"/>
            <a:headEnd/>
            <a:tailEnd/>
          </a:ln>
        </p:spPr>
      </p:pic>
    </p:spTree>
    <p:extLst>
      <p:ext uri="{BB962C8B-B14F-4D97-AF65-F5344CB8AC3E}">
        <p14:creationId xmlns:p14="http://schemas.microsoft.com/office/powerpoint/2010/main" val="27906493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1777</TotalTime>
  <Words>4331</Words>
  <Application>Microsoft Office PowerPoint</Application>
  <PresentationFormat>Presentación en pantalla (4:3)</PresentationFormat>
  <Paragraphs>1271</Paragraphs>
  <Slides>72</Slides>
  <Notes>53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74" baseType="lpstr">
      <vt:lpstr>BlackTie</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Mirela Cruz</dc:creator>
  <cp:lastModifiedBy>Mirela Cruz</cp:lastModifiedBy>
  <cp:revision>91</cp:revision>
  <dcterms:created xsi:type="dcterms:W3CDTF">2011-12-12T05:49:07Z</dcterms:created>
  <dcterms:modified xsi:type="dcterms:W3CDTF">2005-11-22T19:16:38Z</dcterms:modified>
</cp:coreProperties>
</file>