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78" r:id="rId15"/>
    <p:sldId id="267" r:id="rId16"/>
    <p:sldId id="286" r:id="rId17"/>
    <p:sldId id="306" r:id="rId18"/>
    <p:sldId id="288" r:id="rId19"/>
    <p:sldId id="307" r:id="rId20"/>
    <p:sldId id="289" r:id="rId21"/>
    <p:sldId id="292" r:id="rId22"/>
    <p:sldId id="287" r:id="rId23"/>
    <p:sldId id="293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51D-DB75-4846-A425-0F52E7B362B0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FF964-5834-4026-8794-5DF16D429B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4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F964-5834-4026-8794-5DF16D429B8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85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5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32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3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3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6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41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1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5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B7E8-4CA4-4FB8-920D-1F90E5F3A478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0120-4DD4-49EE-8BC7-D148CFD0B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4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28.xml"/><Relationship Id="rId5" Type="http://schemas.openxmlformats.org/officeDocument/2006/relationships/slide" Target="slide4.xml"/><Relationship Id="rId10" Type="http://schemas.openxmlformats.org/officeDocument/2006/relationships/slide" Target="slide27.xml"/><Relationship Id="rId4" Type="http://schemas.openxmlformats.org/officeDocument/2006/relationships/slide" Target="slide3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331640" y="1124744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3600" b="1" dirty="0" smtClean="0">
                <a:solidFill>
                  <a:schemeClr val="tx1"/>
                </a:solidFill>
              </a:rPr>
              <a:t>ESCUELA POLITÉCNICA DEL EJÉRCITO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022679" y="2128722"/>
            <a:ext cx="7632848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HN" sz="1800" b="1" dirty="0" smtClean="0">
                <a:solidFill>
                  <a:srgbClr val="C00000"/>
                </a:solidFill>
              </a:rPr>
              <a:t>DEPARTAMENTO DE CIENCIAS DE LA COMPUTACIÓN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9458" y="2780927"/>
            <a:ext cx="7905163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</a:rPr>
              <a:t>ESTUDIO DE FACTIBILIDAD </a:t>
            </a:r>
            <a:r>
              <a:rPr lang="es-ES" sz="1800" b="1" dirty="0">
                <a:solidFill>
                  <a:schemeClr val="tx1"/>
                </a:solidFill>
              </a:rPr>
              <a:t>DE LA RED DE DATOS, VOZ, VIDEO Y CONTROL DE ACCESOS METROPOLITANOS DE LA FRANQUICIA DE FARMACIAS CRUZ AZUL DE LA CIUDAD DE ESMERALDAS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26858" y="4005064"/>
            <a:ext cx="782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C00000"/>
                </a:solidFill>
              </a:rPr>
              <a:t>JHONNY FERNANDO PEÑAFIEL SÁNCHEZ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9755" y="4725144"/>
            <a:ext cx="782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SANGOLQUÍ – </a:t>
            </a:r>
            <a:r>
              <a:rPr lang="en-US" b="1" dirty="0" smtClean="0"/>
              <a:t>AGOSTO  </a:t>
            </a:r>
            <a:r>
              <a:rPr lang="en-US" b="1" dirty="0" smtClean="0"/>
              <a:t>2012</a:t>
            </a:r>
            <a:endParaRPr lang="es-ES" dirty="0"/>
          </a:p>
        </p:txBody>
      </p:sp>
      <p:pic>
        <p:nvPicPr>
          <p:cNvPr id="11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0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79477" y="610939"/>
            <a:ext cx="7197251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50000"/>
              </a:lnSpc>
              <a:spcAft>
                <a:spcPts val="600"/>
              </a:spcAft>
            </a:pPr>
            <a:r>
              <a:rPr lang="es-ES" sz="3600" b="1" dirty="0"/>
              <a:t>Ubicación </a:t>
            </a:r>
            <a:r>
              <a:rPr lang="es-ES" sz="3600" b="1" dirty="0">
                <a:solidFill>
                  <a:srgbClr val="C00000"/>
                </a:solidFill>
              </a:rPr>
              <a:t>Geográfica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0" y="1474632"/>
            <a:ext cx="76328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87" y="5282384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288097" y="1124744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s-ES" sz="3600" b="1" dirty="0"/>
              <a:t>Integración de </a:t>
            </a:r>
            <a:r>
              <a:rPr lang="es-ES" sz="3600" b="1" dirty="0">
                <a:solidFill>
                  <a:srgbClr val="C00000"/>
                </a:solidFill>
              </a:rPr>
              <a:t>Comunicaciones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8118" y="19168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la </a:t>
            </a:r>
            <a:r>
              <a:rPr lang="es-ES" dirty="0" smtClean="0"/>
              <a:t>integración de </a:t>
            </a:r>
            <a:r>
              <a:rPr lang="es-ES" dirty="0"/>
              <a:t>información </a:t>
            </a:r>
            <a:r>
              <a:rPr lang="es-ES" dirty="0" smtClean="0"/>
              <a:t>lo </a:t>
            </a:r>
            <a:r>
              <a:rPr lang="es-ES" dirty="0"/>
              <a:t>hacen de manera aislada mediante FLASH MEMORY y en el último de los casos </a:t>
            </a:r>
            <a:r>
              <a:rPr lang="es-ES" dirty="0" smtClean="0"/>
              <a:t>telefónicamente.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696730"/>
            <a:ext cx="6264696" cy="25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0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31640" y="908720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s-ES" sz="3600" b="1" dirty="0" smtClean="0"/>
              <a:t>Levantamiento de </a:t>
            </a:r>
            <a:r>
              <a:rPr lang="es-ES" sz="3600" b="1" dirty="0" smtClean="0">
                <a:solidFill>
                  <a:srgbClr val="C00000"/>
                </a:solidFill>
              </a:rPr>
              <a:t>Información</a:t>
            </a:r>
            <a:endParaRPr lang="es-E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75570"/>
              </p:ext>
            </p:extLst>
          </p:nvPr>
        </p:nvGraphicFramePr>
        <p:xfrm>
          <a:off x="1403593" y="1697109"/>
          <a:ext cx="6768752" cy="370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399"/>
                <a:gridCol w="4872353"/>
              </a:tblGrid>
              <a:tr h="301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DESCRIPCIÓN DE </a:t>
                      </a: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EQUIPO 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SERVER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HP </a:t>
                      </a:r>
                      <a:r>
                        <a:rPr lang="en-GB" sz="1800" dirty="0">
                          <a:effectLst/>
                        </a:rPr>
                        <a:t>D220 MT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SWITCH </a:t>
                      </a:r>
                      <a:r>
                        <a:rPr lang="es-ES" sz="1800" dirty="0" err="1" smtClean="0">
                          <a:effectLst/>
                        </a:rPr>
                        <a:t>TRENDTnet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+mn-ea"/>
                        </a:rPr>
                        <a:t>COMPUTADORES</a:t>
                      </a:r>
                      <a:r>
                        <a:rPr lang="es-ES" sz="1800" baseline="0" dirty="0" smtClean="0">
                          <a:effectLst/>
                          <a:latin typeface="+mn-lt"/>
                          <a:ea typeface="+mn-ea"/>
                        </a:rPr>
                        <a:t> DE ESCRITORIO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PC PORTATIL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IMPRESORAS EPSON DE PUNTO DE VENTA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CANON </a:t>
                      </a:r>
                      <a:r>
                        <a:rPr lang="es-ES" sz="1800" dirty="0" smtClean="0">
                          <a:effectLst/>
                        </a:rPr>
                        <a:t>PRIXMA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UPS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LECTORES DE BARRAS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220248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46742" y="1114490"/>
            <a:ext cx="582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Análisis de </a:t>
            </a:r>
            <a:r>
              <a:rPr lang="es-ES" sz="3600" b="1" dirty="0" smtClean="0">
                <a:solidFill>
                  <a:srgbClr val="C00000"/>
                </a:solidFill>
              </a:rPr>
              <a:t>la Red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746742" y="2276872"/>
            <a:ext cx="63260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Al hacer el análisis de la red </a:t>
            </a:r>
            <a:r>
              <a:rPr lang="es-ES" dirty="0" smtClean="0"/>
              <a:t>se </a:t>
            </a:r>
            <a:r>
              <a:rPr lang="es-ES" dirty="0" smtClean="0"/>
              <a:t>pudo identificar las siguientes características: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Las redes están configuradas </a:t>
            </a:r>
            <a:r>
              <a:rPr lang="es-ES" dirty="0"/>
              <a:t>con topología </a:t>
            </a:r>
            <a:r>
              <a:rPr lang="es-ES" dirty="0" smtClean="0"/>
              <a:t>estrella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Sistema </a:t>
            </a:r>
            <a:r>
              <a:rPr lang="es-ES" dirty="0"/>
              <a:t>operativo Windows </a:t>
            </a:r>
            <a:r>
              <a:rPr lang="es-ES" dirty="0" smtClean="0"/>
              <a:t>XP (</a:t>
            </a:r>
            <a:r>
              <a:rPr lang="es-ES" dirty="0" err="1" smtClean="0"/>
              <a:t>Service</a:t>
            </a:r>
            <a:r>
              <a:rPr lang="es-ES" dirty="0" smtClean="0"/>
              <a:t> Pack 1 y 2).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En las sucursales utilizan </a:t>
            </a:r>
            <a:r>
              <a:rPr lang="es-ES" dirty="0" err="1" smtClean="0"/>
              <a:t>Hub</a:t>
            </a:r>
            <a:r>
              <a:rPr lang="es-ES" dirty="0" smtClean="0"/>
              <a:t> para integrar la red.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El sistema de administración es </a:t>
            </a:r>
            <a:r>
              <a:rPr lang="es-ES" b="1" dirty="0" smtClean="0"/>
              <a:t>lolfar.v7.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1579" y="924811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Análisis de </a:t>
            </a:r>
            <a:r>
              <a:rPr lang="es-ES" sz="3600" b="1" dirty="0" smtClean="0">
                <a:solidFill>
                  <a:srgbClr val="C00000"/>
                </a:solidFill>
              </a:rPr>
              <a:t>la Red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23985"/>
              </p:ext>
            </p:extLst>
          </p:nvPr>
        </p:nvGraphicFramePr>
        <p:xfrm>
          <a:off x="1331640" y="1571142"/>
          <a:ext cx="7200800" cy="39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Visio" r:id="rId5" imgW="9715680" imgH="6865548" progId="Visio.Drawing.11">
                  <p:embed/>
                </p:oleObj>
              </mc:Choice>
              <mc:Fallback>
                <p:oleObj name="Visio" r:id="rId5" imgW="9715680" imgH="686554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71142"/>
                        <a:ext cx="7200800" cy="3943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228596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413480" y="1087869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74926" y="2370196"/>
            <a:ext cx="7092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No existe una integración de la </a:t>
            </a:r>
            <a:r>
              <a:rPr lang="es-ES" dirty="0" smtClean="0"/>
              <a:t>información.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No hay seguridad en la </a:t>
            </a:r>
            <a:r>
              <a:rPr lang="es-ES" dirty="0" smtClean="0"/>
              <a:t>información. 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Los propietarios  </a:t>
            </a:r>
            <a:r>
              <a:rPr lang="es-ES" dirty="0" smtClean="0"/>
              <a:t>tienen que verificar los inventarios de </a:t>
            </a:r>
            <a:r>
              <a:rPr lang="es-ES" dirty="0" smtClean="0"/>
              <a:t>cada sucursal.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No existe un sistema adecuado de </a:t>
            </a:r>
            <a:r>
              <a:rPr lang="es-ES" dirty="0" smtClean="0"/>
              <a:t>vigilancia.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Para </a:t>
            </a:r>
            <a:r>
              <a:rPr lang="es-ES" dirty="0" smtClean="0"/>
              <a:t>cada sucursal hay que comprar un nuevo </a:t>
            </a:r>
            <a:r>
              <a:rPr lang="es-ES" dirty="0"/>
              <a:t>sistema </a:t>
            </a:r>
            <a:r>
              <a:rPr lang="es-ES" dirty="0" smtClean="0"/>
              <a:t>LOLFAR.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Los </a:t>
            </a:r>
            <a:r>
              <a:rPr lang="es-ES" dirty="0" smtClean="0"/>
              <a:t>servidores tienen como sistema operativo XP.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472369" y="1771348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Determinación de problemas</a:t>
            </a:r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61281" y="1124744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0187" y="2348880"/>
            <a:ext cx="69021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Tener un servidor </a:t>
            </a:r>
            <a:r>
              <a:rPr lang="es-EC" dirty="0" smtClean="0"/>
              <a:t>centralizado.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Tener </a:t>
            </a:r>
            <a:r>
              <a:rPr lang="es-ES" dirty="0"/>
              <a:t>un sistema adecuado de vigilancia </a:t>
            </a:r>
            <a:r>
              <a:rPr lang="es-ES" dirty="0" smtClean="0"/>
              <a:t>con cámaras y </a:t>
            </a:r>
            <a:r>
              <a:rPr lang="es-ES" dirty="0" smtClean="0"/>
              <a:t>sensores.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Integrar un sistema interno de comunicación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Incluir </a:t>
            </a:r>
            <a:r>
              <a:rPr lang="es-EC" dirty="0" smtClean="0"/>
              <a:t>nuevas sucursales a la red.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Controlar los accesos  de los dependientes al sistema.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Solicitar </a:t>
            </a:r>
            <a:r>
              <a:rPr lang="es-EC" dirty="0" smtClean="0"/>
              <a:t>los productos en tiempo </a:t>
            </a:r>
            <a:r>
              <a:rPr lang="es-EC" dirty="0" smtClean="0"/>
              <a:t>real.</a:t>
            </a:r>
            <a:endParaRPr lang="es-ES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1325901" y="1950435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Requerimientos</a:t>
            </a:r>
            <a:r>
              <a:rPr lang="es-ES" dirty="0"/>
              <a:t> </a:t>
            </a:r>
            <a:endParaRPr lang="es-ES" b="1" dirty="0"/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265893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>
                <a:solidFill>
                  <a:prstClr val="black"/>
                </a:solidFill>
              </a:rPr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05865" y="980640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EMPRESAS PROVEEDORAS DE EQUIPOS INALAMBRICOS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91476" y="1331795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Empresa 1 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66" y="1772816"/>
            <a:ext cx="728914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265893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91476" y="1772816"/>
            <a:ext cx="7096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Los equipos </a:t>
            </a:r>
            <a:r>
              <a:rPr lang="es-ES" sz="1600" dirty="0" smtClean="0"/>
              <a:t>brindarán </a:t>
            </a:r>
            <a:r>
              <a:rPr lang="es-ES" sz="1600" dirty="0"/>
              <a:t>el servicio de transmisión de datos provinciales, urbanos, y rurales en la </a:t>
            </a:r>
            <a:r>
              <a:rPr lang="es-ES" sz="1600" dirty="0" smtClean="0"/>
              <a:t>provincia, </a:t>
            </a:r>
            <a:r>
              <a:rPr lang="es-ES" sz="1600" dirty="0"/>
              <a:t>a través de la red inalámbrica </a:t>
            </a:r>
            <a:r>
              <a:rPr lang="es-ES" sz="1600" dirty="0" smtClean="0"/>
              <a:t>independiente.</a:t>
            </a:r>
            <a:endParaRPr lang="es-ES" sz="16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1279466" y="1054887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EMPRESAS PROVEEDORAS DE EQUIPOS </a:t>
            </a:r>
            <a:r>
              <a:rPr lang="es-ES" b="1" dirty="0" smtClean="0"/>
              <a:t>INALÁMBRICOS 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1309313" y="1410482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Empresa 1 </a:t>
            </a:r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16024"/>
              </p:ext>
            </p:extLst>
          </p:nvPr>
        </p:nvGraphicFramePr>
        <p:xfrm>
          <a:off x="1904518" y="2487639"/>
          <a:ext cx="5762625" cy="3542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823"/>
                <a:gridCol w="3513982"/>
                <a:gridCol w="724139"/>
                <a:gridCol w="1076681"/>
              </a:tblGrid>
              <a:tr h="308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Cant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Precio Unitario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Subtotal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Point 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1,300.00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SM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320.00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160.00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Fuentes Para SM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Antenas Reflectoras 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850.00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4,250.00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Switchs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629.00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3,145.00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 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Transformadores 110ac – 12 Vdc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73.00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365.00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Estructuras Brazo Para antenas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Cable STP ( 300 m)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3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Levantamiento de Información (Coordenadas) </a:t>
                      </a:r>
                      <a:r>
                        <a:rPr lang="es-ES" sz="1050" dirty="0" smtClean="0">
                          <a:effectLst/>
                        </a:rPr>
                        <a:t>apuntamiento y pruebas de conectividad del circuito.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2,000.00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2,000.00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Puesta en marcha de todas las sucursales.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1,500.00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1,500.00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Proforma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14,470.00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265893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>
                <a:solidFill>
                  <a:prstClr val="black"/>
                </a:solidFill>
              </a:rPr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79466" y="941992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EMPRESAS PROVEEDORAS DE EQUIPOS INALAMBRICOS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91476" y="1225816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Empresa 2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51527"/>
              </p:ext>
            </p:extLst>
          </p:nvPr>
        </p:nvGraphicFramePr>
        <p:xfrm>
          <a:off x="971600" y="1596961"/>
          <a:ext cx="7632848" cy="419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5" imgW="9724050" imgH="6645035" progId="Visio.Drawing.11">
                  <p:embed/>
                </p:oleObj>
              </mc:Choice>
              <mc:Fallback>
                <p:oleObj r:id="rId5" imgW="9724050" imgH="66450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96961"/>
                        <a:ext cx="7632848" cy="4197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311860" y="908720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3600" b="1" dirty="0" smtClean="0">
                <a:solidFill>
                  <a:srgbClr val="C00000"/>
                </a:solidFill>
              </a:rPr>
              <a:t>AGENDA</a:t>
            </a:r>
            <a:endParaRPr lang="es-HN" sz="36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1669176"/>
            <a:ext cx="4536504" cy="3939540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2400" b="1" dirty="0" smtClean="0">
                <a:solidFill>
                  <a:srgbClr val="1068F8"/>
                </a:solidFill>
              </a:rPr>
              <a:t>Introducción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s-ES" sz="2400" dirty="0" smtClean="0">
                <a:hlinkClick r:id="rId4" action="ppaction://hlinksldjump"/>
              </a:rPr>
              <a:t>Justificación</a:t>
            </a:r>
            <a:endParaRPr lang="es-ES" sz="2400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s-ES" sz="2400" dirty="0" smtClean="0">
                <a:hlinkClick r:id="rId5" action="ppaction://hlinksldjump"/>
              </a:rPr>
              <a:t>Objetivos</a:t>
            </a:r>
            <a:endParaRPr lang="es-ES" sz="2400" dirty="0" smtClean="0"/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s-ES" sz="2400" dirty="0" smtClean="0">
                <a:hlinkClick r:id="rId6" action="ppaction://hlinksldjump"/>
              </a:rPr>
              <a:t>Alcance</a:t>
            </a:r>
            <a:endParaRPr lang="es-ES" sz="2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2400" b="1" dirty="0" smtClean="0">
                <a:hlinkClick r:id="rId7" action="ppaction://hlinksldjump"/>
              </a:rPr>
              <a:t>Análisis de la Situación Actual</a:t>
            </a:r>
            <a:endParaRPr lang="es-ES" sz="24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2400" b="1" dirty="0" smtClean="0">
                <a:hlinkClick r:id="rId8" action="ppaction://hlinksldjump"/>
              </a:rPr>
              <a:t>Estudio de factibilidad</a:t>
            </a:r>
            <a:endParaRPr lang="es-ES" sz="24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2400" b="1" dirty="0" smtClean="0">
                <a:hlinkClick r:id="rId9" action="ppaction://hlinksldjump"/>
              </a:rPr>
              <a:t>Resultados</a:t>
            </a:r>
            <a:endParaRPr lang="es-EC" sz="24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2400" b="1" dirty="0" smtClean="0">
                <a:hlinkClick r:id="rId10" action="ppaction://hlinksldjump"/>
              </a:rPr>
              <a:t>Conclusiones</a:t>
            </a:r>
            <a:endParaRPr lang="es-EC" sz="24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2400" b="1" dirty="0" smtClean="0">
                <a:hlinkClick r:id="rId11" action="ppaction://hlinksldjump"/>
              </a:rPr>
              <a:t>Recomendaciones</a:t>
            </a:r>
            <a:endParaRPr lang="es-EC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776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265893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38703" y="1592466"/>
            <a:ext cx="7909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Los equipos </a:t>
            </a:r>
            <a:r>
              <a:rPr lang="es-ES" sz="1600" dirty="0" smtClean="0"/>
              <a:t> de la proforma  </a:t>
            </a:r>
            <a:r>
              <a:rPr lang="es-ES" sz="1600" dirty="0"/>
              <a:t>son los mejores </a:t>
            </a:r>
            <a:r>
              <a:rPr lang="es-ES" sz="1600" dirty="0" smtClean="0"/>
              <a:t>del </a:t>
            </a:r>
            <a:r>
              <a:rPr lang="es-ES" sz="1600" dirty="0"/>
              <a:t>mercado los mismo que brindarán seguridad en transmisión de </a:t>
            </a:r>
            <a:r>
              <a:rPr lang="es-ES" sz="1600" dirty="0" smtClean="0"/>
              <a:t>información, </a:t>
            </a:r>
            <a:r>
              <a:rPr lang="es-ES" sz="1600" dirty="0" smtClean="0"/>
              <a:t>a </a:t>
            </a:r>
            <a:r>
              <a:rPr lang="es-ES" sz="1600" dirty="0"/>
              <a:t>través </a:t>
            </a:r>
            <a:r>
              <a:rPr lang="es-ES" sz="1600" dirty="0" smtClean="0"/>
              <a:t>de una </a:t>
            </a:r>
            <a:r>
              <a:rPr lang="es-ES" sz="1600" dirty="0"/>
              <a:t>red inalámbrica propia y que va acorde con las </a:t>
            </a:r>
            <a:r>
              <a:rPr lang="es-ES" sz="1600" dirty="0" smtClean="0"/>
              <a:t>requerimientos </a:t>
            </a:r>
            <a:r>
              <a:rPr lang="es-ES" sz="1600" dirty="0"/>
              <a:t>de datos, </a:t>
            </a:r>
            <a:r>
              <a:rPr lang="es-ES" sz="1600" dirty="0" smtClean="0"/>
              <a:t>Voz </a:t>
            </a:r>
            <a:r>
              <a:rPr lang="es-ES" sz="1600" dirty="0"/>
              <a:t>sobre IP y seguridad de la empresa.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279466" y="941992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EMPRESAS PROVEEDORAS DE EQUIPOS </a:t>
            </a:r>
            <a:r>
              <a:rPr lang="es-ES" b="1" dirty="0" smtClean="0"/>
              <a:t>INALÁMBRICOS 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1291476" y="1225816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Empresa 2 </a:t>
            </a:r>
            <a:endParaRPr lang="es-ES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33130"/>
              </p:ext>
            </p:extLst>
          </p:nvPr>
        </p:nvGraphicFramePr>
        <p:xfrm>
          <a:off x="2103722" y="2707004"/>
          <a:ext cx="5379721" cy="307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913"/>
                <a:gridCol w="3280627"/>
                <a:gridCol w="723388"/>
                <a:gridCol w="8997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Cant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Descripción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Unitario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Subtotal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Point Outdoor, 2.4/5 GHZ 200mw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3,250.00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Antenas Flat panel de 18 dbi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190.00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Surge Arrestor de Antenas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Cámara IP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215.00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645.00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DVR 8 Canales de Red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Switchs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1,750.00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Instalación Fibra Óptica (100m).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850.00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850.00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Instalación, configuración al sistema integrado de la Unidad, Documentación. Incluye, Transporte y Alimentación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1,500.00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 Proforma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</a:rPr>
                        <a:t>10,395.00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8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265893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>
                <a:solidFill>
                  <a:prstClr val="black"/>
                </a:solidFill>
              </a:rPr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55383" y="2060848"/>
            <a:ext cx="7133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Somos una empresa que presta servicios de acceso a internet de banda ancha, le ofrecemos una serie de alternativas como: acceso inalámbrico e instalación de antenas satelitales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1255383" y="1140395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EMPRESAS PROVEEDORAS DE EQUIPOS </a:t>
            </a:r>
            <a:r>
              <a:rPr lang="es-ES" b="1" dirty="0" smtClean="0">
                <a:solidFill>
                  <a:prstClr val="black"/>
                </a:solidFill>
              </a:rPr>
              <a:t>INALÁMBRICOS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98194" y="1595148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Empresa 3 </a:t>
            </a:r>
            <a:endParaRPr lang="es-ES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65618"/>
              </p:ext>
            </p:extLst>
          </p:nvPr>
        </p:nvGraphicFramePr>
        <p:xfrm>
          <a:off x="2132042" y="2973077"/>
          <a:ext cx="5379721" cy="225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358"/>
                <a:gridCol w="3399288"/>
                <a:gridCol w="723388"/>
                <a:gridCol w="8096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Cant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Unitario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Subtotal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 Point and Bridge 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2,250.00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Antena Sectorial Panel 2.4 GHz de 14 </a:t>
                      </a:r>
                      <a:r>
                        <a:rPr lang="es-ES" sz="1200" dirty="0" err="1">
                          <a:effectLst/>
                        </a:rPr>
                        <a:t>dBi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300.00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1,500.00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kern="0">
                          <a:effectLst/>
                        </a:rPr>
                        <a:t>Cámara audio bidireccional  </a:t>
                      </a:r>
                      <a:endParaRPr lang="es-ES" sz="1000" b="1" i="1" kern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750.00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kern="0">
                          <a:effectLst/>
                        </a:rPr>
                        <a:t>DVR 8 Canales tiempo real (240ips) con transmisión TCP/IP</a:t>
                      </a:r>
                      <a:endParaRPr lang="es-ES" sz="1000" b="1" i="1" kern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1,500.00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Switch de 24 puertos 10/100Mbps 2 puertos 1000Mbps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1,000.00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Proforma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7,000.00</a:t>
                      </a:r>
                      <a:endParaRPr lang="es-E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52581" y="578547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41579" y="1259851"/>
            <a:ext cx="68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Cuadro Comparativo de Proveedores de Equipos </a:t>
            </a:r>
            <a:r>
              <a:rPr lang="es-ES" b="1" dirty="0"/>
              <a:t>I</a:t>
            </a:r>
            <a:r>
              <a:rPr lang="es-ES" b="1" dirty="0" smtClean="0"/>
              <a:t>nalámbricos</a:t>
            </a:r>
            <a:r>
              <a:rPr lang="es-ES" dirty="0" smtClean="0"/>
              <a:t> </a:t>
            </a:r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6867"/>
              </p:ext>
            </p:extLst>
          </p:nvPr>
        </p:nvGraphicFramePr>
        <p:xfrm>
          <a:off x="2647624" y="1763312"/>
          <a:ext cx="444817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084"/>
                <a:gridCol w="1437659"/>
                <a:gridCol w="13494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EMPRESA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EQUIPAMIENTO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EMPRESA 1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14.475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X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EMPRESA 2</a:t>
                      </a:r>
                      <a:endParaRPr lang="es-E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10.395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EMPRESA 3</a:t>
                      </a:r>
                      <a:endParaRPr lang="es-E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7.000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X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AutoShape 2"/>
          <p:cNvSpPr>
            <a:spLocks noChangeShapeType="1"/>
          </p:cNvSpPr>
          <p:nvPr/>
        </p:nvSpPr>
        <p:spPr bwMode="auto">
          <a:xfrm>
            <a:off x="6315050" y="2437355"/>
            <a:ext cx="57150" cy="96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"/>
          <p:cNvSpPr>
            <a:spLocks noChangeShapeType="1"/>
          </p:cNvSpPr>
          <p:nvPr/>
        </p:nvSpPr>
        <p:spPr bwMode="auto">
          <a:xfrm flipV="1">
            <a:off x="6372200" y="2408780"/>
            <a:ext cx="163512" cy="1539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403648" y="2924944"/>
            <a:ext cx="69361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</a:t>
            </a:r>
            <a:r>
              <a:rPr lang="es-ES" dirty="0"/>
              <a:t>determinó que la </a:t>
            </a:r>
            <a:r>
              <a:rPr lang="es-ES" dirty="0" smtClean="0"/>
              <a:t>EMPRESA 2 es la mejor alternativa,  por las </a:t>
            </a:r>
            <a:r>
              <a:rPr lang="es-ES" dirty="0"/>
              <a:t>siguientes características</a:t>
            </a:r>
            <a:r>
              <a:rPr lang="es-ES" dirty="0" smtClean="0"/>
              <a:t>:</a:t>
            </a:r>
          </a:p>
          <a:p>
            <a:pPr algn="just"/>
            <a:endParaRPr lang="es-ES" sz="1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Realizó el levantamiento de información de la Franquicia.</a:t>
            </a:r>
            <a:endParaRPr lang="es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equipos </a:t>
            </a:r>
            <a:r>
              <a:rPr lang="es-ES" dirty="0" smtClean="0"/>
              <a:t>mantendrán </a:t>
            </a:r>
            <a:r>
              <a:rPr lang="es-ES" dirty="0"/>
              <a:t>la comunicación de manera  eficiencia, segura y </a:t>
            </a:r>
            <a:r>
              <a:rPr lang="es-ES" dirty="0" smtClean="0"/>
              <a:t>economía.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Diseño una red </a:t>
            </a:r>
            <a:r>
              <a:rPr lang="es-EC" dirty="0" smtClean="0"/>
              <a:t>con </a:t>
            </a:r>
            <a:r>
              <a:rPr lang="es-ES" dirty="0" smtClean="0"/>
              <a:t> </a:t>
            </a:r>
            <a:r>
              <a:rPr lang="es-ES" dirty="0"/>
              <a:t>escalabilidad y </a:t>
            </a:r>
            <a:r>
              <a:rPr lang="es-ES" dirty="0" smtClean="0"/>
              <a:t>adaptabilidad. </a:t>
            </a:r>
            <a:endParaRPr lang="es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La propuesta económica esta dentro del presupuesto de la Franquicia.</a:t>
            </a:r>
            <a:endParaRPr lang="es-ES" dirty="0" smtClean="0"/>
          </a:p>
        </p:txBody>
      </p:sp>
      <p:pic>
        <p:nvPicPr>
          <p:cNvPr id="1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177583" y="1124744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Estudio de </a:t>
            </a:r>
            <a:r>
              <a:rPr lang="es-ES" sz="3600" b="1" dirty="0" smtClean="0">
                <a:solidFill>
                  <a:srgbClr val="C00000"/>
                </a:solidFill>
              </a:rPr>
              <a:t>Factibilidad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77583" y="1856558"/>
            <a:ext cx="4042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Equipamiento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1871700" y="234888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Servidor </a:t>
            </a:r>
            <a:r>
              <a:rPr lang="es-ES" dirty="0"/>
              <a:t>de Datos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Router</a:t>
            </a:r>
            <a:endParaRPr lang="es-ES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Software Para Servidor de datos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Firewall </a:t>
            </a:r>
            <a:endParaRPr lang="es-ES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Seguridad</a:t>
            </a:r>
            <a:endParaRPr lang="es-ES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Telefonía IP</a:t>
            </a:r>
          </a:p>
        </p:txBody>
      </p:sp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51674" y="908720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Resultados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84603"/>
              </p:ext>
            </p:extLst>
          </p:nvPr>
        </p:nvGraphicFramePr>
        <p:xfrm>
          <a:off x="2072199" y="1714704"/>
          <a:ext cx="5524137" cy="353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913"/>
                <a:gridCol w="3280627"/>
                <a:gridCol w="831493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Cant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Precio Unitario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Subtotal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Access Point Outdoor, 2.4/5 GHZ 200mw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650.00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3,250.00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Antenas Flat panel de 18 </a:t>
                      </a:r>
                      <a:r>
                        <a:rPr lang="es-ES" sz="1200" dirty="0" err="1">
                          <a:effectLst/>
                        </a:rPr>
                        <a:t>dbi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190.00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950.00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Surge </a:t>
                      </a:r>
                      <a:r>
                        <a:rPr lang="es-ES" sz="1200" dirty="0" err="1">
                          <a:effectLst/>
                        </a:rPr>
                        <a:t>Arrestor</a:t>
                      </a:r>
                      <a:r>
                        <a:rPr lang="es-ES" sz="1200" dirty="0">
                          <a:effectLst/>
                        </a:rPr>
                        <a:t> de Antenas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150.00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Cámara IP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215.00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645.00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DVR 8 Canales de Red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700.00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700.00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Switchs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350.00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</a:t>
                      </a:r>
                      <a:r>
                        <a:rPr lang="en-US" sz="1400">
                          <a:effectLst/>
                        </a:rPr>
                        <a:t>750.00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Instalación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Fibra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Óptica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(100m).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850.00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Instalación, configuración al sistema integrado de la Unidad, Documentación. Incluye, Transporte y Alimentación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1,500.00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1,500.00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Proforma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effectLst/>
                        </a:rPr>
                        <a:t>10,395.00</a:t>
                      </a:r>
                      <a:endParaRPr lang="es-E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5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814" y="210931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4614" y="386509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7" y="-27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94" y="5712149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531315" y="581225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Resultados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33134"/>
              </p:ext>
            </p:extLst>
          </p:nvPr>
        </p:nvGraphicFramePr>
        <p:xfrm>
          <a:off x="1571430" y="1484784"/>
          <a:ext cx="684076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397847"/>
                <a:gridCol w="1224136"/>
                <a:gridCol w="648072"/>
                <a:gridCol w="1368152"/>
                <a:gridCol w="906409"/>
              </a:tblGrid>
              <a:tr h="6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Equipos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Modelo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S.O.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VER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Características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bg1"/>
                          </a:solidFill>
                          <a:effectLst/>
                        </a:rPr>
                        <a:t>Cant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kern="0" dirty="0" smtClean="0">
                          <a:effectLst/>
                          <a:latin typeface="+mn-lt"/>
                          <a:cs typeface="+mn-cs"/>
                        </a:rPr>
                        <a:t>SERVIDOR</a:t>
                      </a:r>
                      <a:endParaRPr lang="es-ES" sz="1400" b="1" i="1" kern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ProLiant</a:t>
                      </a:r>
                      <a:r>
                        <a:rPr lang="es-ES" sz="1400" dirty="0">
                          <a:effectLst/>
                        </a:rPr>
                        <a:t> DL160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Ubuntu server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11.2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Smart </a:t>
                      </a:r>
                      <a:r>
                        <a:rPr lang="es-ES" sz="1400" dirty="0" err="1">
                          <a:effectLst/>
                        </a:rPr>
                        <a:t>Array</a:t>
                      </a:r>
                      <a:r>
                        <a:rPr lang="es-ES" sz="1400" dirty="0">
                          <a:effectLst/>
                        </a:rPr>
                        <a:t> RAID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2,500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ROUTER 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ASR 1002 </a:t>
                      </a:r>
                      <a:endParaRPr lang="es-ES" sz="1400" b="1" i="1" kern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OIS  XE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320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 </a:t>
                      </a:r>
                      <a:endParaRPr lang="es-ES" sz="1050" b="1" i="1" kern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Proforma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effectLst/>
                        </a:rPr>
                        <a:t>2,820</a:t>
                      </a:r>
                      <a:endParaRPr lang="es-E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84691"/>
              </p:ext>
            </p:extLst>
          </p:nvPr>
        </p:nvGraphicFramePr>
        <p:xfrm>
          <a:off x="1274451" y="2924944"/>
          <a:ext cx="7374567" cy="21336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849069"/>
                <a:gridCol w="792088"/>
                <a:gridCol w="864096"/>
                <a:gridCol w="936104"/>
                <a:gridCol w="933210"/>
              </a:tblGrid>
              <a:tr h="40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Ítems Nueva Plataforma Tecnológica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Garantía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Cantidad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P. Unitario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Totales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Instalación, Configuración, PBX Administrativo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 año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1,500.00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</a:t>
                      </a:r>
                      <a:r>
                        <a:rPr lang="es-ES" sz="1400" dirty="0" smtClean="0">
                          <a:effectLst/>
                        </a:rPr>
                        <a:t>1,500.00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Central Telefónica Micro 4GB Disco de 250GB,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 año</a:t>
                      </a:r>
                      <a:endParaRPr lang="es-E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726.00 </a:t>
                      </a:r>
                      <a:endParaRPr lang="es-E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</a:t>
                      </a:r>
                      <a:r>
                        <a:rPr lang="es-ES" sz="1400" dirty="0" smtClean="0">
                          <a:effectLst/>
                        </a:rPr>
                        <a:t>726.00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Gateway GXW4104 IP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 año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356.85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</a:t>
                      </a:r>
                      <a:r>
                        <a:rPr lang="es-ES" sz="1400" dirty="0" smtClean="0">
                          <a:effectLst/>
                        </a:rPr>
                        <a:t>356.85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SIP-T20 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 año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510.00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510.00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Sub Total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</a:t>
                      </a:r>
                      <a:r>
                        <a:rPr lang="es-E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3,192.85 </a:t>
                      </a:r>
                      <a:endParaRPr lang="es-E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814" y="210931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4614" y="386509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7" y="-27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94" y="5712149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431477" y="1227556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3600" b="1" dirty="0" smtClean="0"/>
              <a:t>Resultados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31639" y="2060848"/>
            <a:ext cx="70605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Los </a:t>
            </a:r>
            <a:r>
              <a:rPr lang="es-ES" dirty="0"/>
              <a:t>equipos establecidos tienen las mejores características del mercado </a:t>
            </a:r>
            <a:r>
              <a:rPr lang="es-ES" dirty="0" smtClean="0"/>
              <a:t>y </a:t>
            </a:r>
            <a:r>
              <a:rPr lang="es-ES" dirty="0"/>
              <a:t>mantendrán la comunicación de manera  eficiencia, segura y economía a diferencia de las otras opciones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El costo que invertirá la empresa en el diseño propuesto es de $16,407.85 dólares americanos</a:t>
            </a:r>
            <a:endParaRPr lang="es-ES" dirty="0"/>
          </a:p>
        </p:txBody>
      </p:sp>
      <p:pic>
        <p:nvPicPr>
          <p:cNvPr id="1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814" y="210931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4614" y="386509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7" y="-27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94" y="5712149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89887" y="1339027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C" sz="3600" b="1" dirty="0" smtClean="0"/>
              <a:t>Conclusiones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42340" y="2060848"/>
            <a:ext cx="64083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analizó la situación actual de los equipos.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implantará una </a:t>
            </a:r>
            <a:r>
              <a:rPr lang="es-ES" dirty="0" smtClean="0"/>
              <a:t>WAN inalámbrica y </a:t>
            </a:r>
            <a:r>
              <a:rPr lang="es-ES" dirty="0" smtClean="0"/>
              <a:t>será </a:t>
            </a:r>
            <a:r>
              <a:rPr lang="es-ES" dirty="0" smtClean="0"/>
              <a:t>privada.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diseño propuesto cumple con todos los requerimientos </a:t>
            </a:r>
            <a:r>
              <a:rPr lang="es-ES" dirty="0" smtClean="0"/>
              <a:t>es </a:t>
            </a:r>
            <a:r>
              <a:rPr lang="es-ES" dirty="0"/>
              <a:t>decir la integración de los módulos ventas, inventario, consultas, pedidos de medicamentos, control y </a:t>
            </a:r>
            <a:r>
              <a:rPr lang="es-ES" dirty="0" smtClean="0"/>
              <a:t>seguridad.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Se analizó </a:t>
            </a:r>
            <a:r>
              <a:rPr lang="es-ES" dirty="0"/>
              <a:t>y </a:t>
            </a:r>
            <a:r>
              <a:rPr lang="es-ES" dirty="0" smtClean="0"/>
              <a:t>seleccionó </a:t>
            </a:r>
            <a:r>
              <a:rPr lang="es-ES" dirty="0"/>
              <a:t>los equipos necesarios para integrar la </a:t>
            </a:r>
            <a:r>
              <a:rPr lang="es-ES" dirty="0" smtClean="0"/>
              <a:t>información. </a:t>
            </a:r>
            <a:endParaRPr lang="es-ES" dirty="0"/>
          </a:p>
        </p:txBody>
      </p:sp>
      <p:pic>
        <p:nvPicPr>
          <p:cNvPr id="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814" y="210931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4614" y="386509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5" y="56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94" y="5712149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31640" y="982469"/>
            <a:ext cx="68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C" sz="3600" b="1" dirty="0" smtClean="0"/>
              <a:t>Recomendaciones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86702" y="162880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Contratar un técnico que administre la red</a:t>
            </a:r>
            <a:r>
              <a:rPr lang="es-ES" dirty="0" smtClean="0"/>
              <a:t>.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Ampliar al máximo la capacidad de los puntos de </a:t>
            </a:r>
            <a:r>
              <a:rPr lang="es-ES" dirty="0" smtClean="0"/>
              <a:t>enlace </a:t>
            </a:r>
            <a:r>
              <a:rPr lang="es-ES" dirty="0" smtClean="0"/>
              <a:t>para </a:t>
            </a:r>
            <a:r>
              <a:rPr lang="es-ES" dirty="0"/>
              <a:t>aprovechar el 100% del costo beneficio de los equipos a ser instalados.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Implantar </a:t>
            </a:r>
            <a:r>
              <a:rPr lang="es-ES" dirty="0"/>
              <a:t>políticas de </a:t>
            </a:r>
            <a:r>
              <a:rPr lang="es-ES" dirty="0" smtClean="0"/>
              <a:t>seguridad.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Capacitar al personal </a:t>
            </a:r>
            <a:r>
              <a:rPr lang="es-ES" dirty="0"/>
              <a:t>de ventas </a:t>
            </a:r>
            <a:r>
              <a:rPr lang="es-ES" dirty="0" smtClean="0"/>
              <a:t>sobre </a:t>
            </a:r>
            <a:r>
              <a:rPr lang="es-ES" dirty="0"/>
              <a:t>las aplicaciones a ser implementadas para que exista un manejo adecuado de los </a:t>
            </a:r>
            <a:r>
              <a:rPr lang="es-ES" dirty="0" smtClean="0"/>
              <a:t>equipos e información.</a:t>
            </a:r>
            <a:endParaRPr lang="es-ES" dirty="0"/>
          </a:p>
        </p:txBody>
      </p:sp>
      <p:pic>
        <p:nvPicPr>
          <p:cNvPr id="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814" y="210931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4614" y="386509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7" y="-27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94" y="5712149"/>
            <a:ext cx="1584176" cy="112474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00483" y="2443906"/>
            <a:ext cx="6860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C" sz="3600" b="1" dirty="0" smtClean="0"/>
              <a:t>GRACIAS POR LA ATENCIÓN PRESTADA</a:t>
            </a:r>
            <a:endParaRPr lang="es-ES" sz="36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05020" y="1340768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200" b="1" dirty="0" smtClean="0"/>
              <a:t>JUSTIFICACIÓN DEL </a:t>
            </a:r>
            <a:r>
              <a:rPr lang="es-HN" sz="3200" b="1" dirty="0" smtClean="0">
                <a:solidFill>
                  <a:srgbClr val="C00000"/>
                </a:solidFill>
              </a:rPr>
              <a:t>ESTUDIO</a:t>
            </a:r>
            <a:endParaRPr lang="es-HN" sz="32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2421032"/>
            <a:ext cx="6149015" cy="2369880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/>
              <a:t>Actualmente la franquicia de Farmacias Cruz Azul (Esmeraldas</a:t>
            </a:r>
            <a:r>
              <a:rPr lang="es-ES" dirty="0" smtClean="0"/>
              <a:t>).</a:t>
            </a:r>
          </a:p>
          <a:p>
            <a:pPr algn="just">
              <a:spcAft>
                <a:spcPts val="600"/>
              </a:spcAft>
            </a:pPr>
            <a:r>
              <a:rPr lang="es-ES" dirty="0" smtClean="0"/>
              <a:t>   </a:t>
            </a:r>
            <a:endParaRPr lang="es-ES" dirty="0" smtClean="0"/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 smtClean="0"/>
              <a:t>control es muy complicado.</a:t>
            </a:r>
            <a:endParaRPr lang="es-ES" dirty="0" smtClean="0"/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Los </a:t>
            </a:r>
            <a:r>
              <a:rPr lang="es-ES" dirty="0" smtClean="0"/>
              <a:t>procesos  no tiene un seguimiento adecuado. </a:t>
            </a:r>
            <a:endParaRPr lang="es-ES" dirty="0" smtClean="0"/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C" dirty="0" smtClean="0"/>
              <a:t>No existe un sistema de seguridad.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C" dirty="0" smtClean="0"/>
              <a:t>No existe una integración de información en tiempo </a:t>
            </a:r>
            <a:r>
              <a:rPr lang="es-EC" dirty="0" smtClean="0"/>
              <a:t>real.</a:t>
            </a:r>
            <a:endParaRPr lang="es-ES" dirty="0" smtClean="0"/>
          </a:p>
          <a:p>
            <a:pPr>
              <a:spcAft>
                <a:spcPts val="600"/>
              </a:spcAft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36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03" y="5178683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21222" y="1477848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200" b="1" dirty="0" smtClean="0"/>
              <a:t>OBJETIVO</a:t>
            </a:r>
            <a:r>
              <a:rPr lang="es-HN" sz="3200" b="1" dirty="0" smtClean="0">
                <a:solidFill>
                  <a:srgbClr val="C00000"/>
                </a:solidFill>
              </a:rPr>
              <a:t> GENERAL </a:t>
            </a:r>
            <a:endParaRPr lang="es-HN" sz="32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2564904"/>
            <a:ext cx="6254039" cy="1569660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C" dirty="0"/>
              <a:t>Realizar el estudio de factibilidad de la red de datos, voz, video </a:t>
            </a:r>
            <a:r>
              <a:rPr lang="es-ES" dirty="0" smtClean="0"/>
              <a:t>y control de accesos metropolitanos de la franquicia</a:t>
            </a:r>
            <a:r>
              <a:rPr lang="es-EC" dirty="0" smtClean="0"/>
              <a:t> </a:t>
            </a:r>
            <a:r>
              <a:rPr lang="es-EC" dirty="0"/>
              <a:t>de farmacias CRUZ AZUL de la provincia de </a:t>
            </a:r>
            <a:r>
              <a:rPr lang="es-EC" dirty="0" smtClean="0"/>
              <a:t>Esmeraldas. </a:t>
            </a:r>
            <a:endParaRPr lang="es-ES" b="1" dirty="0"/>
          </a:p>
          <a:p>
            <a:pPr>
              <a:spcAft>
                <a:spcPts val="600"/>
              </a:spcAft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21222" y="1189816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200" b="1" dirty="0" smtClean="0"/>
              <a:t>OBJETIVOS</a:t>
            </a:r>
            <a:r>
              <a:rPr lang="es-HN" sz="3200" b="1" dirty="0" smtClean="0">
                <a:solidFill>
                  <a:srgbClr val="C00000"/>
                </a:solidFill>
              </a:rPr>
              <a:t> ESPECÍFICOS</a:t>
            </a:r>
            <a:endParaRPr lang="es-HN" sz="32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4927" y="2382559"/>
            <a:ext cx="6220578" cy="2492990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/>
              <a:t>Analizar la situación actual de los equipos e </a:t>
            </a:r>
            <a:r>
              <a:rPr lang="es-ES" dirty="0" smtClean="0"/>
              <a:t>infraestructura.</a:t>
            </a:r>
            <a:endParaRPr lang="es-ES" sz="800" dirty="0" smtClean="0"/>
          </a:p>
          <a:p>
            <a:pPr lvl="0" algn="just"/>
            <a:endParaRPr lang="es-ES" sz="1000" i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Diseñar </a:t>
            </a:r>
            <a:r>
              <a:rPr lang="es-ES" dirty="0"/>
              <a:t>la red de datos, voz, video y </a:t>
            </a:r>
            <a:r>
              <a:rPr lang="es-ES" dirty="0" smtClean="0"/>
              <a:t>control.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Diseñar de un sistema de seguridad</a:t>
            </a:r>
            <a:endParaRPr lang="es-ES" dirty="0" smtClean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analizar y seleccionar los </a:t>
            </a:r>
            <a:r>
              <a:rPr lang="es-ES" dirty="0" smtClean="0"/>
              <a:t>equipos necesarios para integrar la información de la </a:t>
            </a:r>
            <a:r>
              <a:rPr lang="es-ES" dirty="0" smtClean="0"/>
              <a:t>Franquicia. </a:t>
            </a:r>
            <a:endParaRPr lang="es-ES" dirty="0" smtClean="0"/>
          </a:p>
          <a:p>
            <a:pPr lvl="0" algn="just"/>
            <a:endParaRPr lang="es-ES" sz="1000" i="1" dirty="0"/>
          </a:p>
          <a:p>
            <a:pPr>
              <a:spcAft>
                <a:spcPts val="600"/>
              </a:spcAft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87624" y="1196752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200" b="1" dirty="0" smtClean="0">
                <a:solidFill>
                  <a:srgbClr val="C00000"/>
                </a:solidFill>
              </a:rPr>
              <a:t>ALCANCE</a:t>
            </a:r>
            <a:endParaRPr lang="es-HN" sz="32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043110"/>
            <a:ext cx="6912768" cy="3185487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just"/>
            <a:r>
              <a:rPr lang="es-ES" dirty="0"/>
              <a:t>El objetivo principal de este proyecto es el estudio de factibilidad de la </a:t>
            </a:r>
            <a:r>
              <a:rPr lang="es-ES" dirty="0" smtClean="0"/>
              <a:t>red.  </a:t>
            </a:r>
            <a:r>
              <a:rPr lang="es-ES" dirty="0" smtClean="0"/>
              <a:t>Para lo cual se seguirán los siguientes  pasos.</a:t>
            </a:r>
            <a:endParaRPr lang="es-ES" i="1" dirty="0"/>
          </a:p>
          <a:p>
            <a:pPr algn="just"/>
            <a:r>
              <a:rPr lang="es-ES" sz="1000" dirty="0"/>
              <a:t> </a:t>
            </a:r>
            <a:endParaRPr lang="es-ES" sz="1000" dirty="0" smtClean="0"/>
          </a:p>
          <a:p>
            <a:pPr algn="just"/>
            <a:endParaRPr lang="es-ES" sz="1000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Análisis de los equipos y existencias.</a:t>
            </a:r>
            <a:endParaRPr lang="es-ES" i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Diseño de la </a:t>
            </a:r>
            <a:r>
              <a:rPr lang="es-ES" dirty="0" smtClean="0"/>
              <a:t>red. </a:t>
            </a:r>
            <a:endParaRPr lang="es-ES" i="1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Implementación de un servidor </a:t>
            </a:r>
            <a:r>
              <a:rPr lang="es-ES" dirty="0" smtClean="0"/>
              <a:t>central.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Implementación </a:t>
            </a:r>
            <a:r>
              <a:rPr lang="es-ES" dirty="0"/>
              <a:t>de un sistema de </a:t>
            </a:r>
            <a:r>
              <a:rPr lang="es-ES" dirty="0" smtClean="0"/>
              <a:t>seguridad.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Implementación de </a:t>
            </a:r>
            <a:r>
              <a:rPr lang="es-ES" dirty="0" smtClean="0"/>
              <a:t>un </a:t>
            </a:r>
            <a:r>
              <a:rPr lang="es-ES" dirty="0" smtClean="0"/>
              <a:t>sistema de comunicación </a:t>
            </a:r>
            <a:r>
              <a:rPr lang="es-ES" dirty="0" smtClean="0"/>
              <a:t>Unificada. </a:t>
            </a:r>
            <a:endParaRPr lang="es-ES" dirty="0"/>
          </a:p>
          <a:p>
            <a:pPr>
              <a:spcAft>
                <a:spcPts val="600"/>
              </a:spcAft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87625" y="1124744"/>
            <a:ext cx="6984776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3600" b="1" dirty="0"/>
              <a:t>Análisis de la </a:t>
            </a:r>
            <a:r>
              <a:rPr lang="es-ES" sz="3600" b="1" dirty="0" smtClean="0">
                <a:solidFill>
                  <a:srgbClr val="C00000"/>
                </a:solidFill>
              </a:rPr>
              <a:t>Situación Actual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09783" y="2236366"/>
            <a:ext cx="4140460" cy="2616101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2000" b="1" dirty="0" smtClean="0">
                <a:hlinkClick r:id="rId4" action="ppaction://hlinksldjump"/>
              </a:rPr>
              <a:t>Conceptos Básicos.</a:t>
            </a:r>
            <a:endParaRPr lang="es-EC" sz="2000" b="1" dirty="0" smtClean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hlinkClick r:id="rId5" action="ppaction://hlinksldjump"/>
              </a:rPr>
              <a:t>Ubicación Geográfica.</a:t>
            </a:r>
            <a:endParaRPr lang="es-ES" sz="2000" b="1" dirty="0" smtClean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hlinkClick r:id="rId6" action="ppaction://hlinksldjump"/>
              </a:rPr>
              <a:t>Integración de Comunicaciones</a:t>
            </a:r>
            <a:r>
              <a:rPr lang="es-ES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hlinkClick r:id="rId7" action="ppaction://hlinksldjump"/>
              </a:rPr>
              <a:t>Levantamiento de Información</a:t>
            </a:r>
            <a:r>
              <a:rPr lang="es-ES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hlinkClick r:id="rId8" action="ppaction://hlinksldjump"/>
              </a:rPr>
              <a:t>Análisis de la red</a:t>
            </a:r>
            <a:r>
              <a:rPr lang="es-ES" sz="2000" b="1" dirty="0" smtClean="0"/>
              <a:t>.</a:t>
            </a:r>
          </a:p>
        </p:txBody>
      </p:sp>
      <p:pic>
        <p:nvPicPr>
          <p:cNvPr id="12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6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18564" y="907480"/>
            <a:ext cx="7197251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600" b="1" dirty="0" smtClean="0">
                <a:solidFill>
                  <a:schemeClr val="tx2">
                    <a:lumMod val="75000"/>
                  </a:schemeClr>
                </a:solidFill>
              </a:rPr>
              <a:t>Conceptos</a:t>
            </a:r>
            <a:r>
              <a:rPr lang="es-H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HN" sz="3600" b="1" dirty="0" smtClean="0">
                <a:solidFill>
                  <a:srgbClr val="C00000"/>
                </a:solidFill>
              </a:rPr>
              <a:t>Básicos</a:t>
            </a:r>
            <a:endParaRPr lang="es-HN" sz="36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2443501"/>
            <a:ext cx="4434587" cy="2646878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Es </a:t>
            </a:r>
            <a:r>
              <a:rPr lang="es-ES" dirty="0"/>
              <a:t>una red </a:t>
            </a:r>
            <a:r>
              <a:rPr lang="es-ES" dirty="0" smtClean="0"/>
              <a:t>relativamente </a:t>
            </a:r>
            <a:r>
              <a:rPr lang="es-ES" dirty="0"/>
              <a:t>pequeña tal como un cuarto, </a:t>
            </a:r>
            <a:r>
              <a:rPr lang="es-ES" dirty="0" smtClean="0"/>
              <a:t>una </a:t>
            </a:r>
            <a:r>
              <a:rPr lang="es-ES" dirty="0" smtClean="0"/>
              <a:t>casa </a:t>
            </a:r>
            <a:r>
              <a:rPr lang="es-ES" dirty="0" smtClean="0"/>
              <a:t>o </a:t>
            </a:r>
            <a:r>
              <a:rPr lang="es-ES" dirty="0" smtClean="0"/>
              <a:t>un edificio.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 Las </a:t>
            </a:r>
            <a:r>
              <a:rPr lang="es-ES" dirty="0"/>
              <a:t>estaciones están </a:t>
            </a:r>
            <a:r>
              <a:rPr lang="es-ES" dirty="0" smtClean="0"/>
              <a:t>cercanas </a:t>
            </a:r>
            <a:r>
              <a:rPr lang="es-ES" dirty="0"/>
              <a:t>entre sí.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Incrementan la eficiencia y </a:t>
            </a:r>
            <a:r>
              <a:rPr lang="es-ES" dirty="0" smtClean="0"/>
              <a:t>productividad por su velocidad. </a:t>
            </a:r>
            <a:endParaRPr lang="es-ES" dirty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arquitectura permite compartir recursos. </a:t>
            </a:r>
          </a:p>
          <a:p>
            <a:pPr algn="just"/>
            <a:endParaRPr lang="es-ES" sz="10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394305" y="1771173"/>
            <a:ext cx="439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Red de Área Local (Local </a:t>
            </a:r>
            <a:r>
              <a:rPr lang="es-ES" b="1" dirty="0" err="1">
                <a:solidFill>
                  <a:srgbClr val="00B0F0"/>
                </a:solidFill>
              </a:rPr>
              <a:t>Area</a:t>
            </a:r>
            <a:r>
              <a:rPr lang="es-ES" b="1" dirty="0">
                <a:solidFill>
                  <a:srgbClr val="00B0F0"/>
                </a:solidFill>
              </a:rPr>
              <a:t> Network) LAN</a:t>
            </a:r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2304720"/>
            <a:ext cx="2965113" cy="26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Luis\Documents\TESIS\d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733256"/>
            <a:ext cx="1584176" cy="11247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79475" y="827010"/>
            <a:ext cx="7197251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0"/>
              </a:lnSpc>
              <a:spcBef>
                <a:spcPts val="0"/>
              </a:spcBef>
            </a:pPr>
            <a:r>
              <a:rPr lang="es-HN" sz="3600" b="1" dirty="0" smtClean="0">
                <a:solidFill>
                  <a:schemeClr val="tx2">
                    <a:lumMod val="75000"/>
                  </a:schemeClr>
                </a:solidFill>
              </a:rPr>
              <a:t>Conceptos</a:t>
            </a:r>
            <a:r>
              <a:rPr lang="es-H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HN" sz="3600" b="1" dirty="0" smtClean="0">
                <a:solidFill>
                  <a:srgbClr val="C00000"/>
                </a:solidFill>
              </a:rPr>
              <a:t>Básicos</a:t>
            </a:r>
            <a:endParaRPr lang="es-HN" sz="36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96723" y="2104203"/>
            <a:ext cx="7362757" cy="984885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algn="just"/>
            <a:r>
              <a:rPr lang="es-ES" dirty="0"/>
              <a:t>Son redes </a:t>
            </a:r>
            <a:r>
              <a:rPr lang="es-ES" dirty="0" smtClean="0"/>
              <a:t>que </a:t>
            </a:r>
            <a:r>
              <a:rPr lang="es-ES" dirty="0"/>
              <a:t>se extienden sobre un área geográfica extensa utilizando medios como: satélites, cables interoceánicos, Internet, fibras ópticas públicas o conexiones inalámbricas</a:t>
            </a:r>
            <a:r>
              <a:rPr lang="es-ES" dirty="0" smtClean="0"/>
              <a:t>.</a:t>
            </a:r>
          </a:p>
          <a:p>
            <a:pPr algn="just"/>
            <a:endParaRPr lang="es-ES" sz="10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1061791" y="1661655"/>
            <a:ext cx="486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Red </a:t>
            </a:r>
            <a:r>
              <a:rPr lang="es-ES" b="1" dirty="0">
                <a:solidFill>
                  <a:srgbClr val="00B0F0"/>
                </a:solidFill>
              </a:rPr>
              <a:t>de Área Amplia (Wide </a:t>
            </a:r>
            <a:r>
              <a:rPr lang="es-ES" b="1" dirty="0" err="1">
                <a:solidFill>
                  <a:srgbClr val="00B0F0"/>
                </a:solidFill>
              </a:rPr>
              <a:t>Area</a:t>
            </a:r>
            <a:r>
              <a:rPr lang="es-ES" b="1" dirty="0">
                <a:solidFill>
                  <a:srgbClr val="00B0F0"/>
                </a:solidFill>
              </a:rPr>
              <a:t> Network)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es-ES" b="1" dirty="0">
                <a:solidFill>
                  <a:srgbClr val="00B0F0"/>
                </a:solidFill>
              </a:rPr>
              <a:t>WAN</a:t>
            </a:r>
            <a:endParaRPr lang="es-E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91" y="3089088"/>
            <a:ext cx="6271022" cy="23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73" y="5228597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1367</Words>
  <Application>Microsoft Office PowerPoint</Application>
  <PresentationFormat>Presentación en pantalla (4:3)</PresentationFormat>
  <Paragraphs>372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Tema de Office</vt:lpstr>
      <vt:lpstr>Visio</vt:lpstr>
      <vt:lpstr>Visio.Drawing.11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</dc:creator>
  <cp:lastModifiedBy>Tita</cp:lastModifiedBy>
  <cp:revision>113</cp:revision>
  <dcterms:created xsi:type="dcterms:W3CDTF">2012-07-20T01:52:59Z</dcterms:created>
  <dcterms:modified xsi:type="dcterms:W3CDTF">2012-07-26T05:10:16Z</dcterms:modified>
</cp:coreProperties>
</file>