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layout17.xml" ContentType="application/vnd.openxmlformats-officedocument.drawingml.diagramLayout+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notesSlides/notesSlide30.xml" ContentType="application/vnd.openxmlformats-officedocument.presentationml.notesSlid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layout13.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colors12.xml" ContentType="application/vnd.openxmlformats-officedocument.drawingml.diagramColors+xml"/>
  <Override PartName="/ppt/diagrams/drawing3.xml" ContentType="application/vnd.ms-office.drawingml.diagramDrawing+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drawing1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diagrams/data11.xml" ContentType="application/vnd.openxmlformats-officedocument.drawingml.diagramData+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15.xml" ContentType="application/vnd.openxmlformats-officedocument.drawingml.diagramLayout+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diagrams/drawing5.xml" ContentType="application/vnd.ms-office.drawingml.diagramDrawing+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notesSlides/notesSlide26.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drawing13.xml" ContentType="application/vnd.ms-office.drawingml.diagramDrawing+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8"/>
  </p:notesMasterIdLst>
  <p:sldIdLst>
    <p:sldId id="256" r:id="rId2"/>
    <p:sldId id="258" r:id="rId3"/>
    <p:sldId id="263" r:id="rId4"/>
    <p:sldId id="257" r:id="rId5"/>
    <p:sldId id="259" r:id="rId6"/>
    <p:sldId id="260" r:id="rId7"/>
    <p:sldId id="261" r:id="rId8"/>
    <p:sldId id="262" r:id="rId9"/>
    <p:sldId id="264" r:id="rId10"/>
    <p:sldId id="267" r:id="rId11"/>
    <p:sldId id="265" r:id="rId12"/>
    <p:sldId id="266" r:id="rId13"/>
    <p:sldId id="278" r:id="rId14"/>
    <p:sldId id="268" r:id="rId15"/>
    <p:sldId id="269" r:id="rId16"/>
    <p:sldId id="270" r:id="rId17"/>
    <p:sldId id="271" r:id="rId18"/>
    <p:sldId id="279" r:id="rId19"/>
    <p:sldId id="272" r:id="rId20"/>
    <p:sldId id="280" r:id="rId21"/>
    <p:sldId id="281" r:id="rId22"/>
    <p:sldId id="294" r:id="rId23"/>
    <p:sldId id="273" r:id="rId24"/>
    <p:sldId id="274" r:id="rId25"/>
    <p:sldId id="282" r:id="rId26"/>
    <p:sldId id="283" r:id="rId27"/>
    <p:sldId id="284" r:id="rId28"/>
    <p:sldId id="285" r:id="rId29"/>
    <p:sldId id="293" r:id="rId30"/>
    <p:sldId id="286" r:id="rId31"/>
    <p:sldId id="287" r:id="rId32"/>
    <p:sldId id="288" r:id="rId33"/>
    <p:sldId id="289" r:id="rId34"/>
    <p:sldId id="290" r:id="rId35"/>
    <p:sldId id="291" r:id="rId36"/>
    <p:sldId id="292" r:id="rId3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8000"/>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varScale="1">
        <p:scale>
          <a:sx n="73" d="100"/>
          <a:sy n="73" d="100"/>
        </p:scale>
        <p:origin x="-426"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_rels/data10.xml.rels><?xml version="1.0" encoding="UTF-8" standalone="yes"?>
<Relationships xmlns="http://schemas.openxmlformats.org/package/2006/relationships"><Relationship Id="rId1" Type="http://schemas.openxmlformats.org/officeDocument/2006/relationships/image" Target="../media/image31.png"/></Relationships>
</file>

<file path=ppt/diagrams/_rels/data14.xml.rels><?xml version="1.0" encoding="UTF-8" standalone="yes"?>
<Relationships xmlns="http://schemas.openxmlformats.org/package/2006/relationships"><Relationship Id="rId2" Type="http://schemas.openxmlformats.org/officeDocument/2006/relationships/hyperlink" Target="MODELO%20COLAC%20_SAN%20ANTONIO_FINAL.xlsx" TargetMode="External"/><Relationship Id="rId1" Type="http://schemas.openxmlformats.org/officeDocument/2006/relationships/hyperlink" Target="MODELO%20COLAC%20_SAN%20JOSE_FINAL.xlsx" TargetMode="External"/></Relationships>
</file>

<file path=ppt/diagrams/_rels/data1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image" Target="../media/image50.png"/></Relationships>
</file>

<file path=ppt/diagrams/_rels/data1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image" Target="../media/image52.png"/></Relationships>
</file>

<file path=ppt/diagrams/_rels/data1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image" Target="../media/image50.png"/></Relationships>
</file>

<file path=ppt/diagrams/_rels/data1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image" Target="../media/image52.png"/></Relationships>
</file>

<file path=ppt/diagrams/_rels/data2.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6.xml"/><Relationship Id="rId1" Type="http://schemas.openxmlformats.org/officeDocument/2006/relationships/slide" Target="../slides/slide5.xml"/></Relationships>
</file>

<file path=ppt/diagrams/_rels/data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ata5.xml.rels><?xml version="1.0" encoding="UTF-8" standalone="yes"?>
<Relationships xmlns="http://schemas.openxmlformats.org/package/2006/relationships"><Relationship Id="rId1" Type="http://schemas.openxmlformats.org/officeDocument/2006/relationships/image" Target="../media/image13.png"/></Relationships>
</file>

<file path=ppt/diagrams/_rels/data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image" Target="../media/image32.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311.png"/></Relationships>
</file>

<file path=ppt/diagrams/_rels/drawing14.xml.rels><?xml version="1.0" encoding="UTF-8" standalone="yes"?>
<Relationships xmlns="http://schemas.openxmlformats.org/package/2006/relationships"><Relationship Id="rId2" Type="http://schemas.openxmlformats.org/officeDocument/2006/relationships/hyperlink" Target="MODELO%20COLAC%20_SAN%20ANTONIO_FINAL.xlsx" TargetMode="External"/><Relationship Id="rId1" Type="http://schemas.openxmlformats.org/officeDocument/2006/relationships/hyperlink" Target="MODELO%20COLAC%20_SAN%20JOSE_FINAL.xlsx" TargetMode="External"/></Relationships>
</file>

<file path=ppt/diagrams/_rels/drawing15.xml.rels><?xml version="1.0" encoding="UTF-8" standalone="yes"?>
<Relationships xmlns="http://schemas.openxmlformats.org/package/2006/relationships"><Relationship Id="rId2" Type="http://schemas.openxmlformats.org/officeDocument/2006/relationships/image" Target="../media/image511.png"/><Relationship Id="rId1" Type="http://schemas.openxmlformats.org/officeDocument/2006/relationships/image" Target="../media/image501.png"/></Relationships>
</file>

<file path=ppt/diagrams/_rels/drawing16.xml.rels><?xml version="1.0" encoding="UTF-8" standalone="yes"?>
<Relationships xmlns="http://schemas.openxmlformats.org/package/2006/relationships"><Relationship Id="rId2" Type="http://schemas.openxmlformats.org/officeDocument/2006/relationships/image" Target="../media/image531.png"/><Relationship Id="rId1" Type="http://schemas.openxmlformats.org/officeDocument/2006/relationships/image" Target="../media/image521.png"/></Relationships>
</file>

<file path=ppt/diagrams/_rels/drawing17.xml.rels><?xml version="1.0" encoding="UTF-8" standalone="yes"?>
<Relationships xmlns="http://schemas.openxmlformats.org/package/2006/relationships"><Relationship Id="rId2" Type="http://schemas.openxmlformats.org/officeDocument/2006/relationships/image" Target="../media/image511.png"/><Relationship Id="rId1" Type="http://schemas.openxmlformats.org/officeDocument/2006/relationships/image" Target="../media/image501.png"/></Relationships>
</file>

<file path=ppt/diagrams/_rels/drawing18.xml.rels><?xml version="1.0" encoding="UTF-8" standalone="yes"?>
<Relationships xmlns="http://schemas.openxmlformats.org/package/2006/relationships"><Relationship Id="rId2" Type="http://schemas.openxmlformats.org/officeDocument/2006/relationships/image" Target="../media/image531.png"/><Relationship Id="rId1" Type="http://schemas.openxmlformats.org/officeDocument/2006/relationships/image" Target="../media/image521.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image" Target="../media/image111.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31.png"/></Relationships>
</file>

<file path=ppt/diagrams/_rels/drawing6.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image" Target="../media/image181.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BC60C5-1338-4C3D-9967-17B01F4BBCB0}" type="doc">
      <dgm:prSet loTypeId="urn:microsoft.com/office/officeart/2005/8/layout/hProcess6" loCatId="process" qsTypeId="urn:microsoft.com/office/officeart/2005/8/quickstyle/simple5" qsCatId="simple" csTypeId="urn:microsoft.com/office/officeart/2005/8/colors/colorful1" csCatId="colorful" phldr="1"/>
      <dgm:spPr/>
      <dgm:t>
        <a:bodyPr/>
        <a:lstStyle/>
        <a:p>
          <a:endParaRPr lang="es-EC"/>
        </a:p>
      </dgm:t>
    </dgm:pt>
    <dgm:pt modelId="{60D2235F-290D-4EB3-9796-0B45BFE7F9B0}">
      <dgm:prSet phldrT="[Texto]"/>
      <dgm:spPr>
        <a:blipFill rotWithShape="0">
          <a:blip xmlns:r="http://schemas.openxmlformats.org/officeDocument/2006/relationships" r:embed="rId1"/>
          <a:stretch>
            <a:fillRect/>
          </a:stretch>
        </a:blipFill>
      </dgm:spPr>
      <dgm:t>
        <a:bodyPr/>
        <a:lstStyle/>
        <a:p>
          <a:endParaRPr lang="es-EC" dirty="0"/>
        </a:p>
      </dgm:t>
    </dgm:pt>
    <dgm:pt modelId="{48F15FFF-1DDB-4F1D-AB33-9CC470482DC6}" type="parTrans" cxnId="{FF939977-8BE9-4541-A6E5-77769D692B27}">
      <dgm:prSet/>
      <dgm:spPr/>
      <dgm:t>
        <a:bodyPr/>
        <a:lstStyle/>
        <a:p>
          <a:endParaRPr lang="es-EC"/>
        </a:p>
      </dgm:t>
    </dgm:pt>
    <dgm:pt modelId="{AD5E5093-8267-4E51-96D7-A983C1064705}" type="sibTrans" cxnId="{FF939977-8BE9-4541-A6E5-77769D692B27}">
      <dgm:prSet/>
      <dgm:spPr/>
      <dgm:t>
        <a:bodyPr/>
        <a:lstStyle/>
        <a:p>
          <a:endParaRPr lang="es-EC"/>
        </a:p>
      </dgm:t>
    </dgm:pt>
    <dgm:pt modelId="{E690FAF6-F514-4B90-8921-A1CA835FF4EB}">
      <dgm:prSet phldrT="[Texto]" custT="1"/>
      <dgm:spPr>
        <a:solidFill>
          <a:schemeClr val="accent2">
            <a:lumMod val="40000"/>
            <a:lumOff val="60000"/>
            <a:alpha val="90000"/>
          </a:schemeClr>
        </a:solidFill>
      </dgm:spPr>
      <dgm:t>
        <a:bodyPr/>
        <a:lstStyle/>
        <a:p>
          <a:r>
            <a:rPr lang="es-EC" sz="1600" b="1" dirty="0" smtClean="0"/>
            <a:t>LATINOAMÉRICA</a:t>
          </a:r>
          <a:endParaRPr lang="es-EC" sz="1600" b="1" dirty="0"/>
        </a:p>
      </dgm:t>
    </dgm:pt>
    <dgm:pt modelId="{6DC4F9A8-8D8A-4077-BDE9-8944207819FA}" type="parTrans" cxnId="{212CA0BB-E4D7-4F7A-BDB4-3CA679FAA3C9}">
      <dgm:prSet/>
      <dgm:spPr/>
      <dgm:t>
        <a:bodyPr/>
        <a:lstStyle/>
        <a:p>
          <a:endParaRPr lang="es-EC"/>
        </a:p>
      </dgm:t>
    </dgm:pt>
    <dgm:pt modelId="{545B6B16-B6A7-4495-B6B2-147A3EA0C3C1}" type="sibTrans" cxnId="{212CA0BB-E4D7-4F7A-BDB4-3CA679FAA3C9}">
      <dgm:prSet/>
      <dgm:spPr/>
      <dgm:t>
        <a:bodyPr/>
        <a:lstStyle/>
        <a:p>
          <a:endParaRPr lang="es-EC"/>
        </a:p>
      </dgm:t>
    </dgm:pt>
    <dgm:pt modelId="{09BA9D82-CE0A-4C00-A887-20AFBD6080A1}">
      <dgm:prSet phldrT="[Texto]"/>
      <dgm:spPr>
        <a:blipFill rotWithShape="0">
          <a:blip xmlns:r="http://schemas.openxmlformats.org/officeDocument/2006/relationships" r:embed="rId2"/>
          <a:stretch>
            <a:fillRect/>
          </a:stretch>
        </a:blipFill>
      </dgm:spPr>
      <dgm:t>
        <a:bodyPr/>
        <a:lstStyle/>
        <a:p>
          <a:r>
            <a:rPr lang="es-EC" dirty="0" smtClean="0"/>
            <a:t> </a:t>
          </a:r>
          <a:endParaRPr lang="es-EC" dirty="0"/>
        </a:p>
      </dgm:t>
    </dgm:pt>
    <dgm:pt modelId="{78F392A4-84CC-4C90-879B-1304B5378FF6}" type="parTrans" cxnId="{7C65EE1C-1E82-4EFB-9DAF-17595CD99CEC}">
      <dgm:prSet/>
      <dgm:spPr/>
      <dgm:t>
        <a:bodyPr/>
        <a:lstStyle/>
        <a:p>
          <a:endParaRPr lang="es-EC"/>
        </a:p>
      </dgm:t>
    </dgm:pt>
    <dgm:pt modelId="{F6786548-9EF2-4F10-BA0F-30FDFD5220B0}" type="sibTrans" cxnId="{7C65EE1C-1E82-4EFB-9DAF-17595CD99CEC}">
      <dgm:prSet/>
      <dgm:spPr/>
      <dgm:t>
        <a:bodyPr/>
        <a:lstStyle/>
        <a:p>
          <a:endParaRPr lang="es-EC"/>
        </a:p>
      </dgm:t>
    </dgm:pt>
    <dgm:pt modelId="{DA7E9E26-6BFA-41F5-AA53-D6BB508DB326}">
      <dgm:prSet phldrT="[Texto]"/>
      <dgm:spPr>
        <a:solidFill>
          <a:srgbClr val="92D050">
            <a:alpha val="90000"/>
          </a:srgbClr>
        </a:solidFill>
      </dgm:spPr>
      <dgm:t>
        <a:bodyPr/>
        <a:lstStyle/>
        <a:p>
          <a:r>
            <a:rPr lang="es-EC" dirty="0" smtClean="0"/>
            <a:t>ECUADOR</a:t>
          </a:r>
          <a:endParaRPr lang="es-EC" dirty="0"/>
        </a:p>
      </dgm:t>
    </dgm:pt>
    <dgm:pt modelId="{1F988526-6E4E-4761-906C-0BE237A09266}" type="parTrans" cxnId="{620B50AB-8733-4533-A5C4-2C28775116CF}">
      <dgm:prSet/>
      <dgm:spPr/>
      <dgm:t>
        <a:bodyPr/>
        <a:lstStyle/>
        <a:p>
          <a:endParaRPr lang="es-EC"/>
        </a:p>
      </dgm:t>
    </dgm:pt>
    <dgm:pt modelId="{1E15CAF9-7D29-4171-84EA-4654C43F4BFC}" type="sibTrans" cxnId="{620B50AB-8733-4533-A5C4-2C28775116CF}">
      <dgm:prSet/>
      <dgm:spPr/>
      <dgm:t>
        <a:bodyPr/>
        <a:lstStyle/>
        <a:p>
          <a:endParaRPr lang="es-EC"/>
        </a:p>
      </dgm:t>
    </dgm:pt>
    <dgm:pt modelId="{0151537B-1342-4B3A-8F84-C65297A496EE}" type="pres">
      <dgm:prSet presAssocID="{EFBC60C5-1338-4C3D-9967-17B01F4BBCB0}" presName="theList" presStyleCnt="0">
        <dgm:presLayoutVars>
          <dgm:dir/>
          <dgm:animLvl val="lvl"/>
          <dgm:resizeHandles val="exact"/>
        </dgm:presLayoutVars>
      </dgm:prSet>
      <dgm:spPr/>
      <dgm:t>
        <a:bodyPr/>
        <a:lstStyle/>
        <a:p>
          <a:endParaRPr lang="es-EC"/>
        </a:p>
      </dgm:t>
    </dgm:pt>
    <dgm:pt modelId="{A44A2BDB-E103-4D87-98D2-2C852E23BC4D}" type="pres">
      <dgm:prSet presAssocID="{60D2235F-290D-4EB3-9796-0B45BFE7F9B0}" presName="compNode" presStyleCnt="0"/>
      <dgm:spPr/>
    </dgm:pt>
    <dgm:pt modelId="{876B2975-24FA-49F1-9774-02854EE10A89}" type="pres">
      <dgm:prSet presAssocID="{60D2235F-290D-4EB3-9796-0B45BFE7F9B0}" presName="noGeometry" presStyleCnt="0"/>
      <dgm:spPr/>
    </dgm:pt>
    <dgm:pt modelId="{381FE3D3-D3CE-4CC4-87C8-6E0B537BC24A}" type="pres">
      <dgm:prSet presAssocID="{60D2235F-290D-4EB3-9796-0B45BFE7F9B0}" presName="childTextVisible" presStyleLbl="bgAccFollowNode1" presStyleIdx="0" presStyleCnt="2" custLinFactNeighborX="2101" custLinFactNeighborY="-2457">
        <dgm:presLayoutVars>
          <dgm:bulletEnabled val="1"/>
        </dgm:presLayoutVars>
      </dgm:prSet>
      <dgm:spPr/>
      <dgm:t>
        <a:bodyPr/>
        <a:lstStyle/>
        <a:p>
          <a:endParaRPr lang="es-EC"/>
        </a:p>
      </dgm:t>
    </dgm:pt>
    <dgm:pt modelId="{9ACEBFF1-88CD-4732-9C7F-357CB492EB08}" type="pres">
      <dgm:prSet presAssocID="{60D2235F-290D-4EB3-9796-0B45BFE7F9B0}" presName="childTextHidden" presStyleLbl="bgAccFollowNode1" presStyleIdx="0" presStyleCnt="2"/>
      <dgm:spPr/>
      <dgm:t>
        <a:bodyPr/>
        <a:lstStyle/>
        <a:p>
          <a:endParaRPr lang="es-EC"/>
        </a:p>
      </dgm:t>
    </dgm:pt>
    <dgm:pt modelId="{F7B4AEE1-F232-45F1-B4E4-95BAA0CA5994}" type="pres">
      <dgm:prSet presAssocID="{60D2235F-290D-4EB3-9796-0B45BFE7F9B0}" presName="parentText" presStyleLbl="node1" presStyleIdx="0" presStyleCnt="2">
        <dgm:presLayoutVars>
          <dgm:chMax val="1"/>
          <dgm:bulletEnabled val="1"/>
        </dgm:presLayoutVars>
      </dgm:prSet>
      <dgm:spPr/>
      <dgm:t>
        <a:bodyPr/>
        <a:lstStyle/>
        <a:p>
          <a:endParaRPr lang="es-EC"/>
        </a:p>
      </dgm:t>
    </dgm:pt>
    <dgm:pt modelId="{998547BD-51F1-4AC4-A195-26A6F3EBE5E5}" type="pres">
      <dgm:prSet presAssocID="{60D2235F-290D-4EB3-9796-0B45BFE7F9B0}" presName="aSpace" presStyleCnt="0"/>
      <dgm:spPr/>
    </dgm:pt>
    <dgm:pt modelId="{B10C7774-D624-48B1-8B73-0C3283AC26C4}" type="pres">
      <dgm:prSet presAssocID="{09BA9D82-CE0A-4C00-A887-20AFBD6080A1}" presName="compNode" presStyleCnt="0"/>
      <dgm:spPr/>
    </dgm:pt>
    <dgm:pt modelId="{6CFD674B-F55C-4C9B-9618-463B2B07F11E}" type="pres">
      <dgm:prSet presAssocID="{09BA9D82-CE0A-4C00-A887-20AFBD6080A1}" presName="noGeometry" presStyleCnt="0"/>
      <dgm:spPr/>
    </dgm:pt>
    <dgm:pt modelId="{C0E45E53-0E75-4C5C-B8DA-0A7E8CD02791}" type="pres">
      <dgm:prSet presAssocID="{09BA9D82-CE0A-4C00-A887-20AFBD6080A1}" presName="childTextVisible" presStyleLbl="bgAccFollowNode1" presStyleIdx="1" presStyleCnt="2">
        <dgm:presLayoutVars>
          <dgm:bulletEnabled val="1"/>
        </dgm:presLayoutVars>
      </dgm:prSet>
      <dgm:spPr/>
      <dgm:t>
        <a:bodyPr/>
        <a:lstStyle/>
        <a:p>
          <a:endParaRPr lang="es-EC"/>
        </a:p>
      </dgm:t>
    </dgm:pt>
    <dgm:pt modelId="{B80AC25A-C09C-4A48-9BCE-DB64810AD203}" type="pres">
      <dgm:prSet presAssocID="{09BA9D82-CE0A-4C00-A887-20AFBD6080A1}" presName="childTextHidden" presStyleLbl="bgAccFollowNode1" presStyleIdx="1" presStyleCnt="2"/>
      <dgm:spPr/>
      <dgm:t>
        <a:bodyPr/>
        <a:lstStyle/>
        <a:p>
          <a:endParaRPr lang="es-EC"/>
        </a:p>
      </dgm:t>
    </dgm:pt>
    <dgm:pt modelId="{4AE22036-7172-4551-B126-089C2D4E32F5}" type="pres">
      <dgm:prSet presAssocID="{09BA9D82-CE0A-4C00-A887-20AFBD6080A1}" presName="parentText" presStyleLbl="node1" presStyleIdx="1" presStyleCnt="2">
        <dgm:presLayoutVars>
          <dgm:chMax val="1"/>
          <dgm:bulletEnabled val="1"/>
        </dgm:presLayoutVars>
      </dgm:prSet>
      <dgm:spPr/>
      <dgm:t>
        <a:bodyPr/>
        <a:lstStyle/>
        <a:p>
          <a:endParaRPr lang="es-EC"/>
        </a:p>
      </dgm:t>
    </dgm:pt>
  </dgm:ptLst>
  <dgm:cxnLst>
    <dgm:cxn modelId="{FF939977-8BE9-4541-A6E5-77769D692B27}" srcId="{EFBC60C5-1338-4C3D-9967-17B01F4BBCB0}" destId="{60D2235F-290D-4EB3-9796-0B45BFE7F9B0}" srcOrd="0" destOrd="0" parTransId="{48F15FFF-1DDB-4F1D-AB33-9CC470482DC6}" sibTransId="{AD5E5093-8267-4E51-96D7-A983C1064705}"/>
    <dgm:cxn modelId="{92C00E9A-4365-4EB3-95EF-839EFEAA4335}" type="presOf" srcId="{E690FAF6-F514-4B90-8921-A1CA835FF4EB}" destId="{9ACEBFF1-88CD-4732-9C7F-357CB492EB08}" srcOrd="1" destOrd="0" presId="urn:microsoft.com/office/officeart/2005/8/layout/hProcess6"/>
    <dgm:cxn modelId="{ECE8B3FC-67B3-4224-8832-18214B71B0CB}" type="presOf" srcId="{E690FAF6-F514-4B90-8921-A1CA835FF4EB}" destId="{381FE3D3-D3CE-4CC4-87C8-6E0B537BC24A}" srcOrd="0" destOrd="0" presId="urn:microsoft.com/office/officeart/2005/8/layout/hProcess6"/>
    <dgm:cxn modelId="{67DA93B3-5099-4B75-BBD4-2CAFDF5E4BA5}" type="presOf" srcId="{DA7E9E26-6BFA-41F5-AA53-D6BB508DB326}" destId="{C0E45E53-0E75-4C5C-B8DA-0A7E8CD02791}" srcOrd="0" destOrd="0" presId="urn:microsoft.com/office/officeart/2005/8/layout/hProcess6"/>
    <dgm:cxn modelId="{DB4084B4-22A5-48E2-AEAA-DD5EAF515338}" type="presOf" srcId="{09BA9D82-CE0A-4C00-A887-20AFBD6080A1}" destId="{4AE22036-7172-4551-B126-089C2D4E32F5}" srcOrd="0" destOrd="0" presId="urn:microsoft.com/office/officeart/2005/8/layout/hProcess6"/>
    <dgm:cxn modelId="{620B50AB-8733-4533-A5C4-2C28775116CF}" srcId="{09BA9D82-CE0A-4C00-A887-20AFBD6080A1}" destId="{DA7E9E26-6BFA-41F5-AA53-D6BB508DB326}" srcOrd="0" destOrd="0" parTransId="{1F988526-6E4E-4761-906C-0BE237A09266}" sibTransId="{1E15CAF9-7D29-4171-84EA-4654C43F4BFC}"/>
    <dgm:cxn modelId="{7C65EE1C-1E82-4EFB-9DAF-17595CD99CEC}" srcId="{EFBC60C5-1338-4C3D-9967-17B01F4BBCB0}" destId="{09BA9D82-CE0A-4C00-A887-20AFBD6080A1}" srcOrd="1" destOrd="0" parTransId="{78F392A4-84CC-4C90-879B-1304B5378FF6}" sibTransId="{F6786548-9EF2-4F10-BA0F-30FDFD5220B0}"/>
    <dgm:cxn modelId="{E786CF44-BB81-4911-A8DD-599AE82E3A23}" type="presOf" srcId="{DA7E9E26-6BFA-41F5-AA53-D6BB508DB326}" destId="{B80AC25A-C09C-4A48-9BCE-DB64810AD203}" srcOrd="1" destOrd="0" presId="urn:microsoft.com/office/officeart/2005/8/layout/hProcess6"/>
    <dgm:cxn modelId="{34F2CE04-E7DF-4746-A912-01B66E6DE507}" type="presOf" srcId="{60D2235F-290D-4EB3-9796-0B45BFE7F9B0}" destId="{F7B4AEE1-F232-45F1-B4E4-95BAA0CA5994}" srcOrd="0" destOrd="0" presId="urn:microsoft.com/office/officeart/2005/8/layout/hProcess6"/>
    <dgm:cxn modelId="{7597DA2E-B79D-4B14-819F-466428E7881E}" type="presOf" srcId="{EFBC60C5-1338-4C3D-9967-17B01F4BBCB0}" destId="{0151537B-1342-4B3A-8F84-C65297A496EE}" srcOrd="0" destOrd="0" presId="urn:microsoft.com/office/officeart/2005/8/layout/hProcess6"/>
    <dgm:cxn modelId="{212CA0BB-E4D7-4F7A-BDB4-3CA679FAA3C9}" srcId="{60D2235F-290D-4EB3-9796-0B45BFE7F9B0}" destId="{E690FAF6-F514-4B90-8921-A1CA835FF4EB}" srcOrd="0" destOrd="0" parTransId="{6DC4F9A8-8D8A-4077-BDE9-8944207819FA}" sibTransId="{545B6B16-B6A7-4495-B6B2-147A3EA0C3C1}"/>
    <dgm:cxn modelId="{34A19959-F9CC-4165-8BA4-3B4E6FEEB540}" type="presParOf" srcId="{0151537B-1342-4B3A-8F84-C65297A496EE}" destId="{A44A2BDB-E103-4D87-98D2-2C852E23BC4D}" srcOrd="0" destOrd="0" presId="urn:microsoft.com/office/officeart/2005/8/layout/hProcess6"/>
    <dgm:cxn modelId="{2145B9AA-642A-456F-A542-9835D80A4F93}" type="presParOf" srcId="{A44A2BDB-E103-4D87-98D2-2C852E23BC4D}" destId="{876B2975-24FA-49F1-9774-02854EE10A89}" srcOrd="0" destOrd="0" presId="urn:microsoft.com/office/officeart/2005/8/layout/hProcess6"/>
    <dgm:cxn modelId="{827EC6EA-0A2F-42AE-9157-D536264B090E}" type="presParOf" srcId="{A44A2BDB-E103-4D87-98D2-2C852E23BC4D}" destId="{381FE3D3-D3CE-4CC4-87C8-6E0B537BC24A}" srcOrd="1" destOrd="0" presId="urn:microsoft.com/office/officeart/2005/8/layout/hProcess6"/>
    <dgm:cxn modelId="{3C6D963A-3CD3-47D4-8B25-46C85EDA911B}" type="presParOf" srcId="{A44A2BDB-E103-4D87-98D2-2C852E23BC4D}" destId="{9ACEBFF1-88CD-4732-9C7F-357CB492EB08}" srcOrd="2" destOrd="0" presId="urn:microsoft.com/office/officeart/2005/8/layout/hProcess6"/>
    <dgm:cxn modelId="{AD2E634A-A717-4D56-9ECD-ABBDF46F1A71}" type="presParOf" srcId="{A44A2BDB-E103-4D87-98D2-2C852E23BC4D}" destId="{F7B4AEE1-F232-45F1-B4E4-95BAA0CA5994}" srcOrd="3" destOrd="0" presId="urn:microsoft.com/office/officeart/2005/8/layout/hProcess6"/>
    <dgm:cxn modelId="{6E1F7DD8-D5F9-42E4-BF0F-3599103289B0}" type="presParOf" srcId="{0151537B-1342-4B3A-8F84-C65297A496EE}" destId="{998547BD-51F1-4AC4-A195-26A6F3EBE5E5}" srcOrd="1" destOrd="0" presId="urn:microsoft.com/office/officeart/2005/8/layout/hProcess6"/>
    <dgm:cxn modelId="{B37BEE41-8F15-4894-A35B-98DCEC9DD1DE}" type="presParOf" srcId="{0151537B-1342-4B3A-8F84-C65297A496EE}" destId="{B10C7774-D624-48B1-8B73-0C3283AC26C4}" srcOrd="2" destOrd="0" presId="urn:microsoft.com/office/officeart/2005/8/layout/hProcess6"/>
    <dgm:cxn modelId="{EC49E6E6-B693-4712-9678-B545E7F7ED8E}" type="presParOf" srcId="{B10C7774-D624-48B1-8B73-0C3283AC26C4}" destId="{6CFD674B-F55C-4C9B-9618-463B2B07F11E}" srcOrd="0" destOrd="0" presId="urn:microsoft.com/office/officeart/2005/8/layout/hProcess6"/>
    <dgm:cxn modelId="{E2DDD4C2-0FC9-4F42-B94F-BFA03BDC53E6}" type="presParOf" srcId="{B10C7774-D624-48B1-8B73-0C3283AC26C4}" destId="{C0E45E53-0E75-4C5C-B8DA-0A7E8CD02791}" srcOrd="1" destOrd="0" presId="urn:microsoft.com/office/officeart/2005/8/layout/hProcess6"/>
    <dgm:cxn modelId="{98D1EC75-FA86-4E68-84F8-AD4E88513DB3}" type="presParOf" srcId="{B10C7774-D624-48B1-8B73-0C3283AC26C4}" destId="{B80AC25A-C09C-4A48-9BCE-DB64810AD203}" srcOrd="2" destOrd="0" presId="urn:microsoft.com/office/officeart/2005/8/layout/hProcess6"/>
    <dgm:cxn modelId="{DB24AFE0-8429-4CC2-9AAD-45F24CA360E6}" type="presParOf" srcId="{B10C7774-D624-48B1-8B73-0C3283AC26C4}" destId="{4AE22036-7172-4551-B126-089C2D4E32F5}" srcOrd="3" destOrd="0" presId="urn:microsoft.com/office/officeart/2005/8/layout/hProcess6"/>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EE86043-92F7-4385-B0C3-CD57818C0C08}" type="doc">
      <dgm:prSet loTypeId="urn:microsoft.com/office/officeart/2005/8/layout/hList9" loCatId="list" qsTypeId="urn:microsoft.com/office/officeart/2005/8/quickstyle/3d1" qsCatId="3D" csTypeId="urn:microsoft.com/office/officeart/2005/8/colors/colorful1" csCatId="colorful" phldr="1"/>
      <dgm:spPr/>
      <dgm:t>
        <a:bodyPr/>
        <a:lstStyle/>
        <a:p>
          <a:endParaRPr lang="es-EC"/>
        </a:p>
      </dgm:t>
    </dgm:pt>
    <dgm:pt modelId="{848E32BC-F111-45C8-83E2-4F24401CCF92}">
      <dgm:prSet phldrT="[Texto]"/>
      <dgm:spPr>
        <a:blipFill rotWithShape="0">
          <a:blip xmlns:r="http://schemas.openxmlformats.org/officeDocument/2006/relationships" r:embed="rId1"/>
          <a:stretch>
            <a:fillRect/>
          </a:stretch>
        </a:blipFill>
        <a:ln>
          <a:solidFill>
            <a:srgbClr val="92D050"/>
          </a:solidFill>
        </a:ln>
      </dgm:spPr>
      <dgm:t>
        <a:bodyPr/>
        <a:lstStyle/>
        <a:p>
          <a:r>
            <a:rPr lang="es-EC" dirty="0" smtClean="0"/>
            <a:t> </a:t>
          </a:r>
          <a:endParaRPr lang="es-EC" dirty="0"/>
        </a:p>
      </dgm:t>
    </dgm:pt>
    <dgm:pt modelId="{8C31C22D-FE1A-48E9-9DFA-60BA543492AD}" type="parTrans" cxnId="{CCCB1C7B-FE3B-4C92-96AD-D6939A4670B1}">
      <dgm:prSet/>
      <dgm:spPr/>
      <dgm:t>
        <a:bodyPr/>
        <a:lstStyle/>
        <a:p>
          <a:endParaRPr lang="es-EC"/>
        </a:p>
      </dgm:t>
    </dgm:pt>
    <dgm:pt modelId="{318EBB6A-3DBA-4344-AE41-5573BAE3E3D3}" type="sibTrans" cxnId="{CCCB1C7B-FE3B-4C92-96AD-D6939A4670B1}">
      <dgm:prSet/>
      <dgm:spPr/>
      <dgm:t>
        <a:bodyPr/>
        <a:lstStyle/>
        <a:p>
          <a:endParaRPr lang="es-EC"/>
        </a:p>
      </dgm:t>
    </dgm:pt>
    <dgm:pt modelId="{632A7DAE-534B-4CD0-97C9-E4D3D11D021E}">
      <dgm:prSet phldrT="[Texto]" custT="1"/>
      <dgm:spPr>
        <a:scene3d>
          <a:camera prst="orthographicFront"/>
          <a:lightRig rig="flat" dir="t"/>
        </a:scene3d>
        <a:sp3d z="-190500" extrusionH="12700" prstMaterial="plastic">
          <a:bevelT w="50800" h="50800"/>
        </a:sp3d>
      </dgm:spPr>
      <dgm:t>
        <a:bodyPr/>
        <a:lstStyle/>
        <a:p>
          <a:r>
            <a:rPr lang="es-EC" sz="2000" dirty="0" smtClean="0">
              <a:solidFill>
                <a:srgbClr val="0070C0"/>
              </a:solidFill>
            </a:rPr>
            <a:t>P=</a:t>
          </a:r>
          <a:r>
            <a:rPr lang="es-EC" sz="1600" dirty="0" smtClean="0"/>
            <a:t> PROTECCIÓN</a:t>
          </a:r>
          <a:endParaRPr lang="es-EC" sz="1600" dirty="0"/>
        </a:p>
      </dgm:t>
    </dgm:pt>
    <dgm:pt modelId="{61E1C0B3-0D6A-4DD2-ACE5-1CB59B543756}" type="parTrans" cxnId="{BEB23F4E-A40C-489F-B943-CEEA20418889}">
      <dgm:prSet/>
      <dgm:spPr/>
      <dgm:t>
        <a:bodyPr/>
        <a:lstStyle/>
        <a:p>
          <a:endParaRPr lang="es-EC"/>
        </a:p>
      </dgm:t>
    </dgm:pt>
    <dgm:pt modelId="{1EB6520B-0CC3-491A-B328-97006A292D77}" type="sibTrans" cxnId="{BEB23F4E-A40C-489F-B943-CEEA20418889}">
      <dgm:prSet/>
      <dgm:spPr/>
      <dgm:t>
        <a:bodyPr/>
        <a:lstStyle/>
        <a:p>
          <a:endParaRPr lang="es-EC"/>
        </a:p>
      </dgm:t>
    </dgm:pt>
    <dgm:pt modelId="{97EEAFE5-8A73-415C-AED5-4F52ECCD333A}">
      <dgm:prSet phldrT="[Texto]" custT="1"/>
      <dgm:spPr>
        <a:scene3d>
          <a:camera prst="orthographicFront"/>
          <a:lightRig rig="flat" dir="t"/>
        </a:scene3d>
        <a:sp3d z="-190500" extrusionH="12700" prstMaterial="plastic">
          <a:bevelT w="50800" h="50800"/>
        </a:sp3d>
      </dgm:spPr>
      <dgm:t>
        <a:bodyPr/>
        <a:lstStyle/>
        <a:p>
          <a:r>
            <a:rPr lang="es-EC" sz="2000" dirty="0" smtClean="0">
              <a:solidFill>
                <a:srgbClr val="0070C0"/>
              </a:solidFill>
            </a:rPr>
            <a:t>E= </a:t>
          </a:r>
          <a:r>
            <a:rPr lang="es-EC" sz="1600" dirty="0" smtClean="0"/>
            <a:t>ESTRUCTURA FINANCIERA</a:t>
          </a:r>
          <a:endParaRPr lang="es-EC" sz="1600" dirty="0"/>
        </a:p>
      </dgm:t>
    </dgm:pt>
    <dgm:pt modelId="{AA4CCFAC-8986-45BB-8276-A3DF384F1F90}" type="parTrans" cxnId="{A8434D1C-FA00-4E50-A670-D2A2DFAADDAF}">
      <dgm:prSet/>
      <dgm:spPr/>
      <dgm:t>
        <a:bodyPr/>
        <a:lstStyle/>
        <a:p>
          <a:endParaRPr lang="es-EC"/>
        </a:p>
      </dgm:t>
    </dgm:pt>
    <dgm:pt modelId="{99973E86-EE3B-499E-9272-76C3268BDF33}" type="sibTrans" cxnId="{A8434D1C-FA00-4E50-A670-D2A2DFAADDAF}">
      <dgm:prSet/>
      <dgm:spPr/>
      <dgm:t>
        <a:bodyPr/>
        <a:lstStyle/>
        <a:p>
          <a:endParaRPr lang="es-EC"/>
        </a:p>
      </dgm:t>
    </dgm:pt>
    <dgm:pt modelId="{25055C80-8778-40F1-8610-DFDFCC2DAA57}">
      <dgm:prSet phldrT="[Texto]" custT="1"/>
      <dgm:spPr>
        <a:scene3d>
          <a:camera prst="orthographicFront"/>
          <a:lightRig rig="flat" dir="t"/>
        </a:scene3d>
        <a:sp3d z="-190500" extrusionH="12700" prstMaterial="plastic">
          <a:bevelT w="50800" h="50800"/>
        </a:sp3d>
      </dgm:spPr>
      <dgm:t>
        <a:bodyPr/>
        <a:lstStyle/>
        <a:p>
          <a:r>
            <a:rPr lang="es-EC" sz="2000" dirty="0" smtClean="0">
              <a:solidFill>
                <a:srgbClr val="0070C0"/>
              </a:solidFill>
            </a:rPr>
            <a:t>R= </a:t>
          </a:r>
          <a:r>
            <a:rPr lang="es-EC" sz="1600" dirty="0" smtClean="0"/>
            <a:t>RENDIMIENTOS Y COSTOS</a:t>
          </a:r>
          <a:endParaRPr lang="es-EC" sz="1600" dirty="0"/>
        </a:p>
      </dgm:t>
    </dgm:pt>
    <dgm:pt modelId="{C625DCE2-9AC0-407F-A458-62CAB03C0F3C}" type="parTrans" cxnId="{4067A509-5DF2-489A-8F57-700A8FCDAC61}">
      <dgm:prSet/>
      <dgm:spPr/>
      <dgm:t>
        <a:bodyPr/>
        <a:lstStyle/>
        <a:p>
          <a:endParaRPr lang="es-EC"/>
        </a:p>
      </dgm:t>
    </dgm:pt>
    <dgm:pt modelId="{DA0053E4-FCD6-4E1F-9E86-66F3862179F4}" type="sibTrans" cxnId="{4067A509-5DF2-489A-8F57-700A8FCDAC61}">
      <dgm:prSet/>
      <dgm:spPr/>
      <dgm:t>
        <a:bodyPr/>
        <a:lstStyle/>
        <a:p>
          <a:endParaRPr lang="es-EC"/>
        </a:p>
      </dgm:t>
    </dgm:pt>
    <dgm:pt modelId="{52424434-EF83-43FE-AF36-364A08487796}">
      <dgm:prSet phldrT="[Texto]" custT="1"/>
      <dgm:spPr>
        <a:scene3d>
          <a:camera prst="orthographicFront"/>
          <a:lightRig rig="flat" dir="t"/>
        </a:scene3d>
        <a:sp3d z="-190500" extrusionH="12700" prstMaterial="plastic">
          <a:bevelT w="50800" h="50800"/>
        </a:sp3d>
      </dgm:spPr>
      <dgm:t>
        <a:bodyPr/>
        <a:lstStyle/>
        <a:p>
          <a:r>
            <a:rPr lang="es-EC" sz="2000" dirty="0" smtClean="0">
              <a:solidFill>
                <a:srgbClr val="0070C0"/>
              </a:solidFill>
            </a:rPr>
            <a:t>L= </a:t>
          </a:r>
          <a:r>
            <a:rPr lang="es-EC" sz="1600" dirty="0" smtClean="0"/>
            <a:t>LIQUIDEZ</a:t>
          </a:r>
          <a:endParaRPr lang="es-EC" sz="1600" dirty="0"/>
        </a:p>
      </dgm:t>
    </dgm:pt>
    <dgm:pt modelId="{F180F940-6E97-40A9-ABD1-C7C67879C7DC}" type="parTrans" cxnId="{49EEF97A-AF8C-4EFF-8EE8-66C3B3C5A435}">
      <dgm:prSet/>
      <dgm:spPr/>
      <dgm:t>
        <a:bodyPr/>
        <a:lstStyle/>
        <a:p>
          <a:endParaRPr lang="es-EC"/>
        </a:p>
      </dgm:t>
    </dgm:pt>
    <dgm:pt modelId="{9C6EFD5F-7077-42EB-B3FB-812BE6B7C6DD}" type="sibTrans" cxnId="{49EEF97A-AF8C-4EFF-8EE8-66C3B3C5A435}">
      <dgm:prSet/>
      <dgm:spPr/>
      <dgm:t>
        <a:bodyPr/>
        <a:lstStyle/>
        <a:p>
          <a:endParaRPr lang="es-EC"/>
        </a:p>
      </dgm:t>
    </dgm:pt>
    <dgm:pt modelId="{EC6F3168-AB55-4081-8C61-CBF5BB8499FF}">
      <dgm:prSet phldrT="[Texto]" custT="1"/>
      <dgm:spPr>
        <a:scene3d>
          <a:camera prst="orthographicFront"/>
          <a:lightRig rig="flat" dir="t"/>
        </a:scene3d>
        <a:sp3d z="-190500" extrusionH="12700" prstMaterial="plastic">
          <a:bevelT w="50800" h="50800"/>
        </a:sp3d>
      </dgm:spPr>
      <dgm:t>
        <a:bodyPr/>
        <a:lstStyle/>
        <a:p>
          <a:r>
            <a:rPr lang="es-EC" sz="2000" dirty="0" smtClean="0">
              <a:solidFill>
                <a:srgbClr val="0070C0"/>
              </a:solidFill>
            </a:rPr>
            <a:t>A = </a:t>
          </a:r>
          <a:r>
            <a:rPr lang="es-EC" sz="1600" dirty="0" smtClean="0"/>
            <a:t>ACTIVOS IMPRODUCTIVOS</a:t>
          </a:r>
          <a:endParaRPr lang="es-EC" sz="1600" dirty="0"/>
        </a:p>
      </dgm:t>
    </dgm:pt>
    <dgm:pt modelId="{D334C508-7C51-4E05-A249-B19EA7F79894}" type="parTrans" cxnId="{54AB7479-1AFA-4748-AE6E-56275FFE07DA}">
      <dgm:prSet/>
      <dgm:spPr/>
      <dgm:t>
        <a:bodyPr/>
        <a:lstStyle/>
        <a:p>
          <a:endParaRPr lang="es-EC"/>
        </a:p>
      </dgm:t>
    </dgm:pt>
    <dgm:pt modelId="{FB4954B7-BEB6-4A9C-BF56-AFB38C114FEE}" type="sibTrans" cxnId="{54AB7479-1AFA-4748-AE6E-56275FFE07DA}">
      <dgm:prSet/>
      <dgm:spPr/>
      <dgm:t>
        <a:bodyPr/>
        <a:lstStyle/>
        <a:p>
          <a:endParaRPr lang="es-EC"/>
        </a:p>
      </dgm:t>
    </dgm:pt>
    <dgm:pt modelId="{CA8048C2-5220-4B65-8571-877317ED44B9}">
      <dgm:prSet phldrT="[Texto]" custT="1"/>
      <dgm:spPr>
        <a:scene3d>
          <a:camera prst="orthographicFront"/>
          <a:lightRig rig="flat" dir="t"/>
        </a:scene3d>
        <a:sp3d z="-190500" extrusionH="12700" prstMaterial="plastic">
          <a:bevelT w="50800" h="50800"/>
        </a:sp3d>
      </dgm:spPr>
      <dgm:t>
        <a:bodyPr/>
        <a:lstStyle/>
        <a:p>
          <a:r>
            <a:rPr lang="es-EC" sz="2000" dirty="0" smtClean="0">
              <a:solidFill>
                <a:srgbClr val="0070C0"/>
              </a:solidFill>
            </a:rPr>
            <a:t>S = </a:t>
          </a:r>
          <a:r>
            <a:rPr lang="es-EC" sz="1600" dirty="0" smtClean="0"/>
            <a:t>SEÑALES EXPANSIVAS</a:t>
          </a:r>
          <a:endParaRPr lang="es-EC" sz="1600" dirty="0"/>
        </a:p>
      </dgm:t>
    </dgm:pt>
    <dgm:pt modelId="{C5F3BE1D-2EEE-4530-B9C7-5054F590A7BB}" type="parTrans" cxnId="{286B5BCA-4C41-44C5-B93A-257145430431}">
      <dgm:prSet/>
      <dgm:spPr/>
      <dgm:t>
        <a:bodyPr/>
        <a:lstStyle/>
        <a:p>
          <a:endParaRPr lang="es-EC"/>
        </a:p>
      </dgm:t>
    </dgm:pt>
    <dgm:pt modelId="{EF1B1EE8-B60D-441F-B6FC-FB90BDE4DF7F}" type="sibTrans" cxnId="{286B5BCA-4C41-44C5-B93A-257145430431}">
      <dgm:prSet/>
      <dgm:spPr/>
      <dgm:t>
        <a:bodyPr/>
        <a:lstStyle/>
        <a:p>
          <a:endParaRPr lang="es-EC"/>
        </a:p>
      </dgm:t>
    </dgm:pt>
    <dgm:pt modelId="{AECD6FD7-CD97-4297-9513-BC76653B8EDE}" type="pres">
      <dgm:prSet presAssocID="{AEE86043-92F7-4385-B0C3-CD57818C0C08}" presName="list" presStyleCnt="0">
        <dgm:presLayoutVars>
          <dgm:dir/>
          <dgm:animLvl val="lvl"/>
        </dgm:presLayoutVars>
      </dgm:prSet>
      <dgm:spPr/>
      <dgm:t>
        <a:bodyPr/>
        <a:lstStyle/>
        <a:p>
          <a:endParaRPr lang="es-EC"/>
        </a:p>
      </dgm:t>
    </dgm:pt>
    <dgm:pt modelId="{5CD00E90-3509-4BB2-8FF6-44106FCC3AF4}" type="pres">
      <dgm:prSet presAssocID="{848E32BC-F111-45C8-83E2-4F24401CCF92}" presName="posSpace" presStyleCnt="0"/>
      <dgm:spPr/>
    </dgm:pt>
    <dgm:pt modelId="{E8075833-F273-46E3-B9EC-85DD4B5350F8}" type="pres">
      <dgm:prSet presAssocID="{848E32BC-F111-45C8-83E2-4F24401CCF92}" presName="vertFlow" presStyleCnt="0"/>
      <dgm:spPr/>
    </dgm:pt>
    <dgm:pt modelId="{D8415FCD-D1B0-456B-A988-2781C80A33C7}" type="pres">
      <dgm:prSet presAssocID="{848E32BC-F111-45C8-83E2-4F24401CCF92}" presName="topSpace" presStyleCnt="0"/>
      <dgm:spPr/>
    </dgm:pt>
    <dgm:pt modelId="{3102406F-096A-42C8-BF01-DA7FC805E66B}" type="pres">
      <dgm:prSet presAssocID="{848E32BC-F111-45C8-83E2-4F24401CCF92}" presName="firstComp" presStyleCnt="0"/>
      <dgm:spPr/>
    </dgm:pt>
    <dgm:pt modelId="{C3073D25-97A8-4811-8F46-60AEC8750FB2}" type="pres">
      <dgm:prSet presAssocID="{848E32BC-F111-45C8-83E2-4F24401CCF92}" presName="firstChild" presStyleLbl="bgAccFollowNode1" presStyleIdx="0" presStyleCnt="6" custScaleX="192686"/>
      <dgm:spPr/>
      <dgm:t>
        <a:bodyPr/>
        <a:lstStyle/>
        <a:p>
          <a:endParaRPr lang="es-EC"/>
        </a:p>
      </dgm:t>
    </dgm:pt>
    <dgm:pt modelId="{EFF683D1-4993-4715-B3B5-A0057FA20A76}" type="pres">
      <dgm:prSet presAssocID="{848E32BC-F111-45C8-83E2-4F24401CCF92}" presName="firstChildTx" presStyleLbl="bgAccFollowNode1" presStyleIdx="0" presStyleCnt="6">
        <dgm:presLayoutVars>
          <dgm:bulletEnabled val="1"/>
        </dgm:presLayoutVars>
      </dgm:prSet>
      <dgm:spPr/>
      <dgm:t>
        <a:bodyPr/>
        <a:lstStyle/>
        <a:p>
          <a:endParaRPr lang="es-EC"/>
        </a:p>
      </dgm:t>
    </dgm:pt>
    <dgm:pt modelId="{E80C6447-D504-4323-99C2-8B280A0C721B}" type="pres">
      <dgm:prSet presAssocID="{97EEAFE5-8A73-415C-AED5-4F52ECCD333A}" presName="comp" presStyleCnt="0"/>
      <dgm:spPr/>
    </dgm:pt>
    <dgm:pt modelId="{C06D0BFD-628B-44C1-A43C-953E8789E4ED}" type="pres">
      <dgm:prSet presAssocID="{97EEAFE5-8A73-415C-AED5-4F52ECCD333A}" presName="child" presStyleLbl="bgAccFollowNode1" presStyleIdx="1" presStyleCnt="6" custScaleX="192686"/>
      <dgm:spPr/>
      <dgm:t>
        <a:bodyPr/>
        <a:lstStyle/>
        <a:p>
          <a:endParaRPr lang="es-EC"/>
        </a:p>
      </dgm:t>
    </dgm:pt>
    <dgm:pt modelId="{42268545-D77D-4689-8124-BBDA5C0D6B48}" type="pres">
      <dgm:prSet presAssocID="{97EEAFE5-8A73-415C-AED5-4F52ECCD333A}" presName="childTx" presStyleLbl="bgAccFollowNode1" presStyleIdx="1" presStyleCnt="6">
        <dgm:presLayoutVars>
          <dgm:bulletEnabled val="1"/>
        </dgm:presLayoutVars>
      </dgm:prSet>
      <dgm:spPr/>
      <dgm:t>
        <a:bodyPr/>
        <a:lstStyle/>
        <a:p>
          <a:endParaRPr lang="es-EC"/>
        </a:p>
      </dgm:t>
    </dgm:pt>
    <dgm:pt modelId="{41833CDA-F188-4850-8B23-2C785CA1C3B9}" type="pres">
      <dgm:prSet presAssocID="{25055C80-8778-40F1-8610-DFDFCC2DAA57}" presName="comp" presStyleCnt="0"/>
      <dgm:spPr/>
    </dgm:pt>
    <dgm:pt modelId="{94493BEC-9A26-4623-BD3B-586B16627052}" type="pres">
      <dgm:prSet presAssocID="{25055C80-8778-40F1-8610-DFDFCC2DAA57}" presName="child" presStyleLbl="bgAccFollowNode1" presStyleIdx="2" presStyleCnt="6" custScaleX="192686"/>
      <dgm:spPr/>
      <dgm:t>
        <a:bodyPr/>
        <a:lstStyle/>
        <a:p>
          <a:endParaRPr lang="es-EC"/>
        </a:p>
      </dgm:t>
    </dgm:pt>
    <dgm:pt modelId="{62688911-BACA-4EC2-8D69-85373AB8BE17}" type="pres">
      <dgm:prSet presAssocID="{25055C80-8778-40F1-8610-DFDFCC2DAA57}" presName="childTx" presStyleLbl="bgAccFollowNode1" presStyleIdx="2" presStyleCnt="6">
        <dgm:presLayoutVars>
          <dgm:bulletEnabled val="1"/>
        </dgm:presLayoutVars>
      </dgm:prSet>
      <dgm:spPr/>
      <dgm:t>
        <a:bodyPr/>
        <a:lstStyle/>
        <a:p>
          <a:endParaRPr lang="es-EC"/>
        </a:p>
      </dgm:t>
    </dgm:pt>
    <dgm:pt modelId="{9C254DB7-1D67-4DA0-9AF6-6D83DEB433A5}" type="pres">
      <dgm:prSet presAssocID="{52424434-EF83-43FE-AF36-364A08487796}" presName="comp" presStyleCnt="0"/>
      <dgm:spPr/>
    </dgm:pt>
    <dgm:pt modelId="{57C51402-2205-41DB-941C-C19F4B35A8F3}" type="pres">
      <dgm:prSet presAssocID="{52424434-EF83-43FE-AF36-364A08487796}" presName="child" presStyleLbl="bgAccFollowNode1" presStyleIdx="3" presStyleCnt="6" custScaleX="192686"/>
      <dgm:spPr/>
      <dgm:t>
        <a:bodyPr/>
        <a:lstStyle/>
        <a:p>
          <a:endParaRPr lang="es-EC"/>
        </a:p>
      </dgm:t>
    </dgm:pt>
    <dgm:pt modelId="{E57EA400-2C14-4E94-A2FC-2D612B3886D2}" type="pres">
      <dgm:prSet presAssocID="{52424434-EF83-43FE-AF36-364A08487796}" presName="childTx" presStyleLbl="bgAccFollowNode1" presStyleIdx="3" presStyleCnt="6">
        <dgm:presLayoutVars>
          <dgm:bulletEnabled val="1"/>
        </dgm:presLayoutVars>
      </dgm:prSet>
      <dgm:spPr/>
      <dgm:t>
        <a:bodyPr/>
        <a:lstStyle/>
        <a:p>
          <a:endParaRPr lang="es-EC"/>
        </a:p>
      </dgm:t>
    </dgm:pt>
    <dgm:pt modelId="{D848D166-978F-4951-8797-3A4B15F5FF45}" type="pres">
      <dgm:prSet presAssocID="{EC6F3168-AB55-4081-8C61-CBF5BB8499FF}" presName="comp" presStyleCnt="0"/>
      <dgm:spPr/>
    </dgm:pt>
    <dgm:pt modelId="{651709BE-8FD3-4D35-BBAD-607F01BC1A3E}" type="pres">
      <dgm:prSet presAssocID="{EC6F3168-AB55-4081-8C61-CBF5BB8499FF}" presName="child" presStyleLbl="bgAccFollowNode1" presStyleIdx="4" presStyleCnt="6" custScaleX="192686"/>
      <dgm:spPr/>
      <dgm:t>
        <a:bodyPr/>
        <a:lstStyle/>
        <a:p>
          <a:endParaRPr lang="es-EC"/>
        </a:p>
      </dgm:t>
    </dgm:pt>
    <dgm:pt modelId="{EE93E88B-64CE-44FA-87A8-557F9D24D2AD}" type="pres">
      <dgm:prSet presAssocID="{EC6F3168-AB55-4081-8C61-CBF5BB8499FF}" presName="childTx" presStyleLbl="bgAccFollowNode1" presStyleIdx="4" presStyleCnt="6">
        <dgm:presLayoutVars>
          <dgm:bulletEnabled val="1"/>
        </dgm:presLayoutVars>
      </dgm:prSet>
      <dgm:spPr/>
      <dgm:t>
        <a:bodyPr/>
        <a:lstStyle/>
        <a:p>
          <a:endParaRPr lang="es-EC"/>
        </a:p>
      </dgm:t>
    </dgm:pt>
    <dgm:pt modelId="{1C8ABBE7-5E94-40E2-9D82-527AA5B6B493}" type="pres">
      <dgm:prSet presAssocID="{CA8048C2-5220-4B65-8571-877317ED44B9}" presName="comp" presStyleCnt="0"/>
      <dgm:spPr/>
    </dgm:pt>
    <dgm:pt modelId="{E9B93F5F-10EA-4753-A0AE-E0C2589BEB8E}" type="pres">
      <dgm:prSet presAssocID="{CA8048C2-5220-4B65-8571-877317ED44B9}" presName="child" presStyleLbl="bgAccFollowNode1" presStyleIdx="5" presStyleCnt="6" custScaleX="192686"/>
      <dgm:spPr/>
      <dgm:t>
        <a:bodyPr/>
        <a:lstStyle/>
        <a:p>
          <a:endParaRPr lang="es-EC"/>
        </a:p>
      </dgm:t>
    </dgm:pt>
    <dgm:pt modelId="{D504DF83-4308-4561-884D-E6318A0D6AC4}" type="pres">
      <dgm:prSet presAssocID="{CA8048C2-5220-4B65-8571-877317ED44B9}" presName="childTx" presStyleLbl="bgAccFollowNode1" presStyleIdx="5" presStyleCnt="6">
        <dgm:presLayoutVars>
          <dgm:bulletEnabled val="1"/>
        </dgm:presLayoutVars>
      </dgm:prSet>
      <dgm:spPr/>
      <dgm:t>
        <a:bodyPr/>
        <a:lstStyle/>
        <a:p>
          <a:endParaRPr lang="es-EC"/>
        </a:p>
      </dgm:t>
    </dgm:pt>
    <dgm:pt modelId="{743CF623-AD49-44B2-BC00-94B7CF143951}" type="pres">
      <dgm:prSet presAssocID="{848E32BC-F111-45C8-83E2-4F24401CCF92}" presName="negSpace" presStyleCnt="0"/>
      <dgm:spPr/>
    </dgm:pt>
    <dgm:pt modelId="{A10CED9A-C9F7-4156-8D53-94B893499708}" type="pres">
      <dgm:prSet presAssocID="{848E32BC-F111-45C8-83E2-4F24401CCF92}" presName="circle" presStyleLbl="node1" presStyleIdx="0" presStyleCnt="1" custScaleX="259007" custScaleY="245705" custLinFactX="-100000" custLinFactNeighborX="-176982" custLinFactNeighborY="-351"/>
      <dgm:spPr/>
      <dgm:t>
        <a:bodyPr/>
        <a:lstStyle/>
        <a:p>
          <a:endParaRPr lang="es-EC"/>
        </a:p>
      </dgm:t>
    </dgm:pt>
  </dgm:ptLst>
  <dgm:cxnLst>
    <dgm:cxn modelId="{BE141598-EC51-4231-AACE-AEFC887E0E73}" type="presOf" srcId="{97EEAFE5-8A73-415C-AED5-4F52ECCD333A}" destId="{C06D0BFD-628B-44C1-A43C-953E8789E4ED}" srcOrd="0" destOrd="0" presId="urn:microsoft.com/office/officeart/2005/8/layout/hList9"/>
    <dgm:cxn modelId="{20471349-467D-4456-8B4A-5F43543E4FC2}" type="presOf" srcId="{CA8048C2-5220-4B65-8571-877317ED44B9}" destId="{D504DF83-4308-4561-884D-E6318A0D6AC4}" srcOrd="1" destOrd="0" presId="urn:microsoft.com/office/officeart/2005/8/layout/hList9"/>
    <dgm:cxn modelId="{B5BB8992-55CE-43F9-B5F1-0EEAF0CEDBCD}" type="presOf" srcId="{25055C80-8778-40F1-8610-DFDFCC2DAA57}" destId="{62688911-BACA-4EC2-8D69-85373AB8BE17}" srcOrd="1" destOrd="0" presId="urn:microsoft.com/office/officeart/2005/8/layout/hList9"/>
    <dgm:cxn modelId="{2F433B74-1E1B-4243-845A-93BA34977E8F}" type="presOf" srcId="{97EEAFE5-8A73-415C-AED5-4F52ECCD333A}" destId="{42268545-D77D-4689-8124-BBDA5C0D6B48}" srcOrd="1" destOrd="0" presId="urn:microsoft.com/office/officeart/2005/8/layout/hList9"/>
    <dgm:cxn modelId="{4C2B53C9-C913-4AE6-9A8F-C78EDE498583}" type="presOf" srcId="{848E32BC-F111-45C8-83E2-4F24401CCF92}" destId="{A10CED9A-C9F7-4156-8D53-94B893499708}" srcOrd="0" destOrd="0" presId="urn:microsoft.com/office/officeart/2005/8/layout/hList9"/>
    <dgm:cxn modelId="{BEB23F4E-A40C-489F-B943-CEEA20418889}" srcId="{848E32BC-F111-45C8-83E2-4F24401CCF92}" destId="{632A7DAE-534B-4CD0-97C9-E4D3D11D021E}" srcOrd="0" destOrd="0" parTransId="{61E1C0B3-0D6A-4DD2-ACE5-1CB59B543756}" sibTransId="{1EB6520B-0CC3-491A-B328-97006A292D77}"/>
    <dgm:cxn modelId="{49EEF97A-AF8C-4EFF-8EE8-66C3B3C5A435}" srcId="{848E32BC-F111-45C8-83E2-4F24401CCF92}" destId="{52424434-EF83-43FE-AF36-364A08487796}" srcOrd="3" destOrd="0" parTransId="{F180F940-6E97-40A9-ABD1-C7C67879C7DC}" sibTransId="{9C6EFD5F-7077-42EB-B3FB-812BE6B7C6DD}"/>
    <dgm:cxn modelId="{4067A509-5DF2-489A-8F57-700A8FCDAC61}" srcId="{848E32BC-F111-45C8-83E2-4F24401CCF92}" destId="{25055C80-8778-40F1-8610-DFDFCC2DAA57}" srcOrd="2" destOrd="0" parTransId="{C625DCE2-9AC0-407F-A458-62CAB03C0F3C}" sibTransId="{DA0053E4-FCD6-4E1F-9E86-66F3862179F4}"/>
    <dgm:cxn modelId="{286B5BCA-4C41-44C5-B93A-257145430431}" srcId="{848E32BC-F111-45C8-83E2-4F24401CCF92}" destId="{CA8048C2-5220-4B65-8571-877317ED44B9}" srcOrd="5" destOrd="0" parTransId="{C5F3BE1D-2EEE-4530-B9C7-5054F590A7BB}" sibTransId="{EF1B1EE8-B60D-441F-B6FC-FB90BDE4DF7F}"/>
    <dgm:cxn modelId="{CBF0FBE1-3F73-4A04-BBD2-7CFB6CEC5491}" type="presOf" srcId="{52424434-EF83-43FE-AF36-364A08487796}" destId="{57C51402-2205-41DB-941C-C19F4B35A8F3}" srcOrd="0" destOrd="0" presId="urn:microsoft.com/office/officeart/2005/8/layout/hList9"/>
    <dgm:cxn modelId="{CA995296-D4F2-4E24-AF49-C0BA887F43DD}" type="presOf" srcId="{EC6F3168-AB55-4081-8C61-CBF5BB8499FF}" destId="{EE93E88B-64CE-44FA-87A8-557F9D24D2AD}" srcOrd="1" destOrd="0" presId="urn:microsoft.com/office/officeart/2005/8/layout/hList9"/>
    <dgm:cxn modelId="{096FFB94-4F97-4E0E-AE6B-4DAC792D1DF6}" type="presOf" srcId="{25055C80-8778-40F1-8610-DFDFCC2DAA57}" destId="{94493BEC-9A26-4623-BD3B-586B16627052}" srcOrd="0" destOrd="0" presId="urn:microsoft.com/office/officeart/2005/8/layout/hList9"/>
    <dgm:cxn modelId="{A8434D1C-FA00-4E50-A670-D2A2DFAADDAF}" srcId="{848E32BC-F111-45C8-83E2-4F24401CCF92}" destId="{97EEAFE5-8A73-415C-AED5-4F52ECCD333A}" srcOrd="1" destOrd="0" parTransId="{AA4CCFAC-8986-45BB-8276-A3DF384F1F90}" sibTransId="{99973E86-EE3B-499E-9272-76C3268BDF33}"/>
    <dgm:cxn modelId="{54AB7479-1AFA-4748-AE6E-56275FFE07DA}" srcId="{848E32BC-F111-45C8-83E2-4F24401CCF92}" destId="{EC6F3168-AB55-4081-8C61-CBF5BB8499FF}" srcOrd="4" destOrd="0" parTransId="{D334C508-7C51-4E05-A249-B19EA7F79894}" sibTransId="{FB4954B7-BEB6-4A9C-BF56-AFB38C114FEE}"/>
    <dgm:cxn modelId="{9916FD6E-ED59-4044-9D80-A303BE14AD70}" type="presOf" srcId="{632A7DAE-534B-4CD0-97C9-E4D3D11D021E}" destId="{EFF683D1-4993-4715-B3B5-A0057FA20A76}" srcOrd="1" destOrd="0" presId="urn:microsoft.com/office/officeart/2005/8/layout/hList9"/>
    <dgm:cxn modelId="{DDA0B6EE-2CCF-4F3B-8978-0F1E4CFABA69}" type="presOf" srcId="{632A7DAE-534B-4CD0-97C9-E4D3D11D021E}" destId="{C3073D25-97A8-4811-8F46-60AEC8750FB2}" srcOrd="0" destOrd="0" presId="urn:microsoft.com/office/officeart/2005/8/layout/hList9"/>
    <dgm:cxn modelId="{4A56BEFA-C8C3-4DD0-8927-4C3EEC42D388}" type="presOf" srcId="{AEE86043-92F7-4385-B0C3-CD57818C0C08}" destId="{AECD6FD7-CD97-4297-9513-BC76653B8EDE}" srcOrd="0" destOrd="0" presId="urn:microsoft.com/office/officeart/2005/8/layout/hList9"/>
    <dgm:cxn modelId="{645D85A0-E48C-447F-A197-3B0CEFE57B75}" type="presOf" srcId="{52424434-EF83-43FE-AF36-364A08487796}" destId="{E57EA400-2C14-4E94-A2FC-2D612B3886D2}" srcOrd="1" destOrd="0" presId="urn:microsoft.com/office/officeart/2005/8/layout/hList9"/>
    <dgm:cxn modelId="{6EF5C897-08CB-40FE-9E5A-758080A6253C}" type="presOf" srcId="{EC6F3168-AB55-4081-8C61-CBF5BB8499FF}" destId="{651709BE-8FD3-4D35-BBAD-607F01BC1A3E}" srcOrd="0" destOrd="0" presId="urn:microsoft.com/office/officeart/2005/8/layout/hList9"/>
    <dgm:cxn modelId="{1D459669-E695-42B2-86A1-2360900E12C3}" type="presOf" srcId="{CA8048C2-5220-4B65-8571-877317ED44B9}" destId="{E9B93F5F-10EA-4753-A0AE-E0C2589BEB8E}" srcOrd="0" destOrd="0" presId="urn:microsoft.com/office/officeart/2005/8/layout/hList9"/>
    <dgm:cxn modelId="{CCCB1C7B-FE3B-4C92-96AD-D6939A4670B1}" srcId="{AEE86043-92F7-4385-B0C3-CD57818C0C08}" destId="{848E32BC-F111-45C8-83E2-4F24401CCF92}" srcOrd="0" destOrd="0" parTransId="{8C31C22D-FE1A-48E9-9DFA-60BA543492AD}" sibTransId="{318EBB6A-3DBA-4344-AE41-5573BAE3E3D3}"/>
    <dgm:cxn modelId="{92F98183-78A6-4DF1-9945-9FE4C2A1B227}" type="presParOf" srcId="{AECD6FD7-CD97-4297-9513-BC76653B8EDE}" destId="{5CD00E90-3509-4BB2-8FF6-44106FCC3AF4}" srcOrd="0" destOrd="0" presId="urn:microsoft.com/office/officeart/2005/8/layout/hList9"/>
    <dgm:cxn modelId="{A5F3F009-A582-4585-A34F-4EB0BA5254A9}" type="presParOf" srcId="{AECD6FD7-CD97-4297-9513-BC76653B8EDE}" destId="{E8075833-F273-46E3-B9EC-85DD4B5350F8}" srcOrd="1" destOrd="0" presId="urn:microsoft.com/office/officeart/2005/8/layout/hList9"/>
    <dgm:cxn modelId="{F1B3F4D9-EB97-414C-83BE-C3B8C059C01D}" type="presParOf" srcId="{E8075833-F273-46E3-B9EC-85DD4B5350F8}" destId="{D8415FCD-D1B0-456B-A988-2781C80A33C7}" srcOrd="0" destOrd="0" presId="urn:microsoft.com/office/officeart/2005/8/layout/hList9"/>
    <dgm:cxn modelId="{7F7B2D12-2AB9-4237-8088-16A471D922E5}" type="presParOf" srcId="{E8075833-F273-46E3-B9EC-85DD4B5350F8}" destId="{3102406F-096A-42C8-BF01-DA7FC805E66B}" srcOrd="1" destOrd="0" presId="urn:microsoft.com/office/officeart/2005/8/layout/hList9"/>
    <dgm:cxn modelId="{181881E3-D560-44C2-9714-7C963B71780D}" type="presParOf" srcId="{3102406F-096A-42C8-BF01-DA7FC805E66B}" destId="{C3073D25-97A8-4811-8F46-60AEC8750FB2}" srcOrd="0" destOrd="0" presId="urn:microsoft.com/office/officeart/2005/8/layout/hList9"/>
    <dgm:cxn modelId="{75F57ECD-9510-4748-B223-605CB6BCF81C}" type="presParOf" srcId="{3102406F-096A-42C8-BF01-DA7FC805E66B}" destId="{EFF683D1-4993-4715-B3B5-A0057FA20A76}" srcOrd="1" destOrd="0" presId="urn:microsoft.com/office/officeart/2005/8/layout/hList9"/>
    <dgm:cxn modelId="{A10E2362-14E6-40E1-9A12-34C7C2160BC7}" type="presParOf" srcId="{E8075833-F273-46E3-B9EC-85DD4B5350F8}" destId="{E80C6447-D504-4323-99C2-8B280A0C721B}" srcOrd="2" destOrd="0" presId="urn:microsoft.com/office/officeart/2005/8/layout/hList9"/>
    <dgm:cxn modelId="{BBB303DE-9743-4392-9891-F64CB014EB9B}" type="presParOf" srcId="{E80C6447-D504-4323-99C2-8B280A0C721B}" destId="{C06D0BFD-628B-44C1-A43C-953E8789E4ED}" srcOrd="0" destOrd="0" presId="urn:microsoft.com/office/officeart/2005/8/layout/hList9"/>
    <dgm:cxn modelId="{1B90C421-B8D9-418B-A46C-8BEE06A895E2}" type="presParOf" srcId="{E80C6447-D504-4323-99C2-8B280A0C721B}" destId="{42268545-D77D-4689-8124-BBDA5C0D6B48}" srcOrd="1" destOrd="0" presId="urn:microsoft.com/office/officeart/2005/8/layout/hList9"/>
    <dgm:cxn modelId="{9426F92E-AA1A-4667-AF97-0AEE6E3868F4}" type="presParOf" srcId="{E8075833-F273-46E3-B9EC-85DD4B5350F8}" destId="{41833CDA-F188-4850-8B23-2C785CA1C3B9}" srcOrd="3" destOrd="0" presId="urn:microsoft.com/office/officeart/2005/8/layout/hList9"/>
    <dgm:cxn modelId="{D68D047A-8531-45E5-9E90-A30F349515FA}" type="presParOf" srcId="{41833CDA-F188-4850-8B23-2C785CA1C3B9}" destId="{94493BEC-9A26-4623-BD3B-586B16627052}" srcOrd="0" destOrd="0" presId="urn:microsoft.com/office/officeart/2005/8/layout/hList9"/>
    <dgm:cxn modelId="{EECCC799-8AB4-43C9-8C95-785D31A65127}" type="presParOf" srcId="{41833CDA-F188-4850-8B23-2C785CA1C3B9}" destId="{62688911-BACA-4EC2-8D69-85373AB8BE17}" srcOrd="1" destOrd="0" presId="urn:microsoft.com/office/officeart/2005/8/layout/hList9"/>
    <dgm:cxn modelId="{505147F5-8683-43A4-8FD6-F92EE16A290C}" type="presParOf" srcId="{E8075833-F273-46E3-B9EC-85DD4B5350F8}" destId="{9C254DB7-1D67-4DA0-9AF6-6D83DEB433A5}" srcOrd="4" destOrd="0" presId="urn:microsoft.com/office/officeart/2005/8/layout/hList9"/>
    <dgm:cxn modelId="{702D42FE-2990-4E54-A469-0D2DC9392E7D}" type="presParOf" srcId="{9C254DB7-1D67-4DA0-9AF6-6D83DEB433A5}" destId="{57C51402-2205-41DB-941C-C19F4B35A8F3}" srcOrd="0" destOrd="0" presId="urn:microsoft.com/office/officeart/2005/8/layout/hList9"/>
    <dgm:cxn modelId="{403D829D-64D3-42CC-9FA7-7A7AB134C983}" type="presParOf" srcId="{9C254DB7-1D67-4DA0-9AF6-6D83DEB433A5}" destId="{E57EA400-2C14-4E94-A2FC-2D612B3886D2}" srcOrd="1" destOrd="0" presId="urn:microsoft.com/office/officeart/2005/8/layout/hList9"/>
    <dgm:cxn modelId="{E22B3C24-B4F5-4E80-881A-544A4F6EE17E}" type="presParOf" srcId="{E8075833-F273-46E3-B9EC-85DD4B5350F8}" destId="{D848D166-978F-4951-8797-3A4B15F5FF45}" srcOrd="5" destOrd="0" presId="urn:microsoft.com/office/officeart/2005/8/layout/hList9"/>
    <dgm:cxn modelId="{FEB0C27B-88D7-4093-8D97-26E64BF0BB75}" type="presParOf" srcId="{D848D166-978F-4951-8797-3A4B15F5FF45}" destId="{651709BE-8FD3-4D35-BBAD-607F01BC1A3E}" srcOrd="0" destOrd="0" presId="urn:microsoft.com/office/officeart/2005/8/layout/hList9"/>
    <dgm:cxn modelId="{E9A09C99-3AD2-4384-861F-9981E3D8D50A}" type="presParOf" srcId="{D848D166-978F-4951-8797-3A4B15F5FF45}" destId="{EE93E88B-64CE-44FA-87A8-557F9D24D2AD}" srcOrd="1" destOrd="0" presId="urn:microsoft.com/office/officeart/2005/8/layout/hList9"/>
    <dgm:cxn modelId="{018D7C0F-BBEC-4012-BE36-A8333455A249}" type="presParOf" srcId="{E8075833-F273-46E3-B9EC-85DD4B5350F8}" destId="{1C8ABBE7-5E94-40E2-9D82-527AA5B6B493}" srcOrd="6" destOrd="0" presId="urn:microsoft.com/office/officeart/2005/8/layout/hList9"/>
    <dgm:cxn modelId="{461FD312-4EFD-45C7-9268-65C1CE18F3CC}" type="presParOf" srcId="{1C8ABBE7-5E94-40E2-9D82-527AA5B6B493}" destId="{E9B93F5F-10EA-4753-A0AE-E0C2589BEB8E}" srcOrd="0" destOrd="0" presId="urn:microsoft.com/office/officeart/2005/8/layout/hList9"/>
    <dgm:cxn modelId="{FB0C6949-1B33-4A41-BE5C-F0DB7922EE0D}" type="presParOf" srcId="{1C8ABBE7-5E94-40E2-9D82-527AA5B6B493}" destId="{D504DF83-4308-4561-884D-E6318A0D6AC4}" srcOrd="1" destOrd="0" presId="urn:microsoft.com/office/officeart/2005/8/layout/hList9"/>
    <dgm:cxn modelId="{6A877A51-5E6F-4B13-B69D-59837170D08E}" type="presParOf" srcId="{AECD6FD7-CD97-4297-9513-BC76653B8EDE}" destId="{743CF623-AD49-44B2-BC00-94B7CF143951}" srcOrd="2" destOrd="0" presId="urn:microsoft.com/office/officeart/2005/8/layout/hList9"/>
    <dgm:cxn modelId="{54666510-3257-4BD4-B068-8248E111C946}" type="presParOf" srcId="{AECD6FD7-CD97-4297-9513-BC76653B8EDE}" destId="{A10CED9A-C9F7-4156-8D53-94B893499708}" srcOrd="3" destOrd="0" presId="urn:microsoft.com/office/officeart/2005/8/layout/hList9"/>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A21F69A-7D39-4728-BDF6-3966508FE2B6}" type="doc">
      <dgm:prSet loTypeId="urn:microsoft.com/office/officeart/2005/8/layout/hList9" loCatId="list" qsTypeId="urn:microsoft.com/office/officeart/2005/8/quickstyle/3d2" qsCatId="3D" csTypeId="urn:microsoft.com/office/officeart/2005/8/colors/accent0_2" csCatId="mainScheme" phldr="1"/>
      <dgm:spPr/>
      <dgm:t>
        <a:bodyPr/>
        <a:lstStyle/>
        <a:p>
          <a:endParaRPr lang="es-EC"/>
        </a:p>
      </dgm:t>
    </dgm:pt>
    <dgm:pt modelId="{65CD4E30-7CFE-4B60-ACB1-7FBFE6AC1F5B}">
      <dgm:prSet phldrT="[Texto]"/>
      <dgm:spPr>
        <a:solidFill>
          <a:schemeClr val="accent2"/>
        </a:solidFill>
      </dgm:spPr>
      <dgm:t>
        <a:bodyPr/>
        <a:lstStyle/>
        <a:p>
          <a:r>
            <a:rPr lang="es-EC" dirty="0" smtClean="0">
              <a:solidFill>
                <a:schemeClr val="bg1"/>
              </a:solidFill>
            </a:rPr>
            <a:t>MIX</a:t>
          </a:r>
          <a:endParaRPr lang="es-EC" dirty="0">
            <a:solidFill>
              <a:schemeClr val="bg1"/>
            </a:solidFill>
          </a:endParaRPr>
        </a:p>
      </dgm:t>
    </dgm:pt>
    <dgm:pt modelId="{6A2FE695-880B-4022-8B3D-71581F4C7031}" type="parTrans" cxnId="{2953E13F-2A89-4E33-896C-EFE77897B5F4}">
      <dgm:prSet/>
      <dgm:spPr/>
      <dgm:t>
        <a:bodyPr/>
        <a:lstStyle/>
        <a:p>
          <a:endParaRPr lang="es-EC">
            <a:solidFill>
              <a:schemeClr val="tx1"/>
            </a:solidFill>
          </a:endParaRPr>
        </a:p>
      </dgm:t>
    </dgm:pt>
    <dgm:pt modelId="{DBAF7EFE-EA69-4BD5-9C6B-42CA8525532F}" type="sibTrans" cxnId="{2953E13F-2A89-4E33-896C-EFE77897B5F4}">
      <dgm:prSet/>
      <dgm:spPr/>
      <dgm:t>
        <a:bodyPr/>
        <a:lstStyle/>
        <a:p>
          <a:endParaRPr lang="es-EC">
            <a:solidFill>
              <a:schemeClr val="tx1"/>
            </a:solidFill>
          </a:endParaRPr>
        </a:p>
      </dgm:t>
    </dgm:pt>
    <dgm:pt modelId="{39876729-CFCF-4F1D-B55E-C0926BFE3962}">
      <dgm:prSet phldrT="[Texto]" custT="1"/>
      <dgm:spPr>
        <a:ln>
          <a:noFill/>
        </a:ln>
      </dgm:spPr>
      <dgm:t>
        <a:bodyPr/>
        <a:lstStyle/>
        <a:p>
          <a:r>
            <a:rPr lang="es-EC" sz="1200" b="1" dirty="0" smtClean="0">
              <a:solidFill>
                <a:schemeClr val="tx1"/>
              </a:solidFill>
            </a:rPr>
            <a:t>ESTRUCTURA FINANCIERA</a:t>
          </a:r>
          <a:endParaRPr lang="es-EC" sz="1200" b="1" dirty="0">
            <a:solidFill>
              <a:schemeClr val="tx1"/>
            </a:solidFill>
          </a:endParaRPr>
        </a:p>
      </dgm:t>
    </dgm:pt>
    <dgm:pt modelId="{F5CBD9AD-7537-4AF9-AE77-4835B6CEE517}" type="parTrans" cxnId="{D670B619-881B-4280-9E67-5781BA56FEEE}">
      <dgm:prSet/>
      <dgm:spPr/>
      <dgm:t>
        <a:bodyPr/>
        <a:lstStyle/>
        <a:p>
          <a:endParaRPr lang="es-EC">
            <a:solidFill>
              <a:schemeClr val="tx1"/>
            </a:solidFill>
          </a:endParaRPr>
        </a:p>
      </dgm:t>
    </dgm:pt>
    <dgm:pt modelId="{40771AD4-2CCF-4C73-85B0-8470231F5D67}" type="sibTrans" cxnId="{D670B619-881B-4280-9E67-5781BA56FEEE}">
      <dgm:prSet/>
      <dgm:spPr/>
      <dgm:t>
        <a:bodyPr/>
        <a:lstStyle/>
        <a:p>
          <a:endParaRPr lang="es-EC">
            <a:solidFill>
              <a:schemeClr val="tx1"/>
            </a:solidFill>
          </a:endParaRPr>
        </a:p>
      </dgm:t>
    </dgm:pt>
    <dgm:pt modelId="{BBDE4AFA-B6B5-4587-B315-A6E4106DE35D}">
      <dgm:prSet phldrT="[Texto]" custT="1"/>
      <dgm:spPr>
        <a:ln>
          <a:noFill/>
        </a:ln>
      </dgm:spPr>
      <dgm:t>
        <a:bodyPr/>
        <a:lstStyle/>
        <a:p>
          <a:r>
            <a:rPr lang="es-EC" sz="1200" b="1" dirty="0" smtClean="0">
              <a:solidFill>
                <a:schemeClr val="tx1"/>
              </a:solidFill>
            </a:rPr>
            <a:t>INGRESOS</a:t>
          </a:r>
        </a:p>
      </dgm:t>
    </dgm:pt>
    <dgm:pt modelId="{C7E706CE-28B0-489F-AFAE-C3CDC01FA8B1}" type="parTrans" cxnId="{4A28B7A8-4FB4-4A42-82E1-586797BBEFD0}">
      <dgm:prSet/>
      <dgm:spPr/>
      <dgm:t>
        <a:bodyPr/>
        <a:lstStyle/>
        <a:p>
          <a:endParaRPr lang="es-EC">
            <a:solidFill>
              <a:schemeClr val="tx1"/>
            </a:solidFill>
          </a:endParaRPr>
        </a:p>
      </dgm:t>
    </dgm:pt>
    <dgm:pt modelId="{6370866A-B403-4290-8CDA-B871833191BB}" type="sibTrans" cxnId="{4A28B7A8-4FB4-4A42-82E1-586797BBEFD0}">
      <dgm:prSet/>
      <dgm:spPr/>
      <dgm:t>
        <a:bodyPr/>
        <a:lstStyle/>
        <a:p>
          <a:endParaRPr lang="es-EC">
            <a:solidFill>
              <a:schemeClr val="tx1"/>
            </a:solidFill>
          </a:endParaRPr>
        </a:p>
      </dgm:t>
    </dgm:pt>
    <dgm:pt modelId="{62417648-1AD7-43B4-97A7-EE541E24443D}">
      <dgm:prSet phldrT="[Texto]" custT="1"/>
      <dgm:spPr>
        <a:ln>
          <a:noFill/>
        </a:ln>
      </dgm:spPr>
      <dgm:t>
        <a:bodyPr/>
        <a:lstStyle/>
        <a:p>
          <a:r>
            <a:rPr lang="es-EC" sz="1200" b="1" dirty="0" smtClean="0">
              <a:solidFill>
                <a:schemeClr val="tx1"/>
              </a:solidFill>
            </a:rPr>
            <a:t>DE ALCANCE</a:t>
          </a:r>
          <a:endParaRPr lang="es-EC" sz="1200" b="1" dirty="0">
            <a:solidFill>
              <a:schemeClr val="tx1"/>
            </a:solidFill>
          </a:endParaRPr>
        </a:p>
      </dgm:t>
    </dgm:pt>
    <dgm:pt modelId="{7D72AEB5-73BE-4B72-814B-5447EA8B2A2F}" type="parTrans" cxnId="{EDAF4450-1131-43FA-BFED-043E75DBBACD}">
      <dgm:prSet/>
      <dgm:spPr/>
      <dgm:t>
        <a:bodyPr/>
        <a:lstStyle/>
        <a:p>
          <a:endParaRPr lang="es-EC">
            <a:solidFill>
              <a:schemeClr val="tx1"/>
            </a:solidFill>
          </a:endParaRPr>
        </a:p>
      </dgm:t>
    </dgm:pt>
    <dgm:pt modelId="{4C9D14EA-230A-4F63-8574-21D4EE4423C8}" type="sibTrans" cxnId="{EDAF4450-1131-43FA-BFED-043E75DBBACD}">
      <dgm:prSet/>
      <dgm:spPr/>
      <dgm:t>
        <a:bodyPr/>
        <a:lstStyle/>
        <a:p>
          <a:endParaRPr lang="es-EC">
            <a:solidFill>
              <a:schemeClr val="tx1"/>
            </a:solidFill>
          </a:endParaRPr>
        </a:p>
      </dgm:t>
    </dgm:pt>
    <dgm:pt modelId="{EE075AE0-389D-4932-B391-85843C8B4584}">
      <dgm:prSet phldrT="[Texto]" custT="1"/>
      <dgm:spPr>
        <a:ln>
          <a:noFill/>
        </a:ln>
      </dgm:spPr>
      <dgm:t>
        <a:bodyPr/>
        <a:lstStyle/>
        <a:p>
          <a:r>
            <a:rPr lang="es-EC" sz="1200" b="1" dirty="0" smtClean="0">
              <a:solidFill>
                <a:schemeClr val="tx1"/>
              </a:solidFill>
            </a:rPr>
            <a:t>DESEMPEÑO FINANCIERO</a:t>
          </a:r>
          <a:endParaRPr lang="es-EC" sz="1200" b="1" dirty="0">
            <a:solidFill>
              <a:schemeClr val="tx1"/>
            </a:solidFill>
          </a:endParaRPr>
        </a:p>
      </dgm:t>
    </dgm:pt>
    <dgm:pt modelId="{AED2CF04-E381-4972-A400-1C2A4A2BE200}" type="parTrans" cxnId="{94FB8D83-912F-477F-AA29-314926A46E94}">
      <dgm:prSet/>
      <dgm:spPr/>
      <dgm:t>
        <a:bodyPr/>
        <a:lstStyle/>
        <a:p>
          <a:endParaRPr lang="es-EC">
            <a:solidFill>
              <a:schemeClr val="tx1"/>
            </a:solidFill>
          </a:endParaRPr>
        </a:p>
      </dgm:t>
    </dgm:pt>
    <dgm:pt modelId="{9E1B21CF-9EA1-4EE0-94A6-046DB01333B9}" type="sibTrans" cxnId="{94FB8D83-912F-477F-AA29-314926A46E94}">
      <dgm:prSet/>
      <dgm:spPr/>
      <dgm:t>
        <a:bodyPr/>
        <a:lstStyle/>
        <a:p>
          <a:endParaRPr lang="es-EC">
            <a:solidFill>
              <a:schemeClr val="tx1"/>
            </a:solidFill>
          </a:endParaRPr>
        </a:p>
      </dgm:t>
    </dgm:pt>
    <dgm:pt modelId="{93DFC621-49E6-45DA-B886-FED67F23A915}">
      <dgm:prSet phldrT="[Texto]" custT="1"/>
      <dgm:spPr>
        <a:ln>
          <a:noFill/>
        </a:ln>
      </dgm:spPr>
      <dgm:t>
        <a:bodyPr/>
        <a:lstStyle/>
        <a:p>
          <a:r>
            <a:rPr lang="es-EC" sz="1200" b="1" dirty="0" smtClean="0">
              <a:solidFill>
                <a:schemeClr val="tx1"/>
              </a:solidFill>
            </a:rPr>
            <a:t>GASTOS</a:t>
          </a:r>
        </a:p>
      </dgm:t>
    </dgm:pt>
    <dgm:pt modelId="{315EC94E-F7A7-43B3-8EB4-E6C9B538CD96}" type="parTrans" cxnId="{87E0E2A5-1472-402B-AA28-EBDB0DBAF1D1}">
      <dgm:prSet/>
      <dgm:spPr/>
      <dgm:t>
        <a:bodyPr/>
        <a:lstStyle/>
        <a:p>
          <a:endParaRPr lang="es-EC">
            <a:solidFill>
              <a:schemeClr val="tx1"/>
            </a:solidFill>
          </a:endParaRPr>
        </a:p>
      </dgm:t>
    </dgm:pt>
    <dgm:pt modelId="{856E3134-DC21-4AA7-B7D9-7AAFE5EF55BC}" type="sibTrans" cxnId="{87E0E2A5-1472-402B-AA28-EBDB0DBAF1D1}">
      <dgm:prSet/>
      <dgm:spPr/>
      <dgm:t>
        <a:bodyPr/>
        <a:lstStyle/>
        <a:p>
          <a:endParaRPr lang="es-EC">
            <a:solidFill>
              <a:schemeClr val="tx1"/>
            </a:solidFill>
          </a:endParaRPr>
        </a:p>
      </dgm:t>
    </dgm:pt>
    <dgm:pt modelId="{C5F01D9F-37F7-49CF-8DC0-823E501C22E1}">
      <dgm:prSet phldrT="[Texto]" custT="1"/>
      <dgm:spPr>
        <a:ln>
          <a:noFill/>
        </a:ln>
      </dgm:spPr>
      <dgm:t>
        <a:bodyPr/>
        <a:lstStyle/>
        <a:p>
          <a:r>
            <a:rPr lang="es-EC" sz="1200" b="1" dirty="0" smtClean="0">
              <a:solidFill>
                <a:schemeClr val="tx1"/>
              </a:solidFill>
            </a:rPr>
            <a:t>EFICIENCIA</a:t>
          </a:r>
        </a:p>
      </dgm:t>
    </dgm:pt>
    <dgm:pt modelId="{415297CF-A623-483D-80F8-145DD4E93B22}" type="parTrans" cxnId="{A8AA4305-3C7E-4B8B-A38B-4217A7A08D62}">
      <dgm:prSet/>
      <dgm:spPr/>
      <dgm:t>
        <a:bodyPr/>
        <a:lstStyle/>
        <a:p>
          <a:endParaRPr lang="es-EC">
            <a:solidFill>
              <a:schemeClr val="tx1"/>
            </a:solidFill>
          </a:endParaRPr>
        </a:p>
      </dgm:t>
    </dgm:pt>
    <dgm:pt modelId="{5257FD1F-7A7E-4991-BF95-B0B0906B8230}" type="sibTrans" cxnId="{A8AA4305-3C7E-4B8B-A38B-4217A7A08D62}">
      <dgm:prSet/>
      <dgm:spPr/>
      <dgm:t>
        <a:bodyPr/>
        <a:lstStyle/>
        <a:p>
          <a:endParaRPr lang="es-EC">
            <a:solidFill>
              <a:schemeClr val="tx1"/>
            </a:solidFill>
          </a:endParaRPr>
        </a:p>
      </dgm:t>
    </dgm:pt>
    <dgm:pt modelId="{B82898D6-9244-4A06-8190-CF3FAB75335C}">
      <dgm:prSet phldrT="[Texto]" custT="1"/>
      <dgm:spPr>
        <a:ln>
          <a:noFill/>
        </a:ln>
      </dgm:spPr>
      <dgm:t>
        <a:bodyPr/>
        <a:lstStyle/>
        <a:p>
          <a:r>
            <a:rPr lang="es-EC" sz="1200" b="1" dirty="0" smtClean="0">
              <a:solidFill>
                <a:schemeClr val="tx1"/>
              </a:solidFill>
            </a:rPr>
            <a:t>PRODUCTIVIDAD</a:t>
          </a:r>
        </a:p>
      </dgm:t>
    </dgm:pt>
    <dgm:pt modelId="{AE9DF9F5-E4C7-4CAA-B9C0-1303529420C0}" type="parTrans" cxnId="{701F3033-087A-409B-84F0-DC6B94CC11FB}">
      <dgm:prSet/>
      <dgm:spPr/>
      <dgm:t>
        <a:bodyPr/>
        <a:lstStyle/>
        <a:p>
          <a:endParaRPr lang="es-EC">
            <a:solidFill>
              <a:schemeClr val="tx1"/>
            </a:solidFill>
          </a:endParaRPr>
        </a:p>
      </dgm:t>
    </dgm:pt>
    <dgm:pt modelId="{1BF472EC-5654-42A7-9DB2-6A519E506A05}" type="sibTrans" cxnId="{701F3033-087A-409B-84F0-DC6B94CC11FB}">
      <dgm:prSet/>
      <dgm:spPr/>
      <dgm:t>
        <a:bodyPr/>
        <a:lstStyle/>
        <a:p>
          <a:endParaRPr lang="es-EC">
            <a:solidFill>
              <a:schemeClr val="tx1"/>
            </a:solidFill>
          </a:endParaRPr>
        </a:p>
      </dgm:t>
    </dgm:pt>
    <dgm:pt modelId="{F029414E-1EA5-4A4D-8997-5943C811DA38}">
      <dgm:prSet phldrT="[Texto]" custT="1"/>
      <dgm:spPr>
        <a:ln>
          <a:noFill/>
        </a:ln>
      </dgm:spPr>
      <dgm:t>
        <a:bodyPr/>
        <a:lstStyle/>
        <a:p>
          <a:r>
            <a:rPr lang="es-EC" sz="1200" b="1" dirty="0" smtClean="0">
              <a:solidFill>
                <a:schemeClr val="tx1"/>
              </a:solidFill>
            </a:rPr>
            <a:t>RIESGO </a:t>
          </a:r>
        </a:p>
      </dgm:t>
    </dgm:pt>
    <dgm:pt modelId="{8916603C-6082-4F30-B056-A12DC84847CF}" type="parTrans" cxnId="{D005A102-FD17-4720-98A0-245F90C4DB7E}">
      <dgm:prSet/>
      <dgm:spPr/>
      <dgm:t>
        <a:bodyPr/>
        <a:lstStyle/>
        <a:p>
          <a:endParaRPr lang="es-EC">
            <a:solidFill>
              <a:schemeClr val="tx1"/>
            </a:solidFill>
          </a:endParaRPr>
        </a:p>
      </dgm:t>
    </dgm:pt>
    <dgm:pt modelId="{DCD21D8C-9512-461A-AB52-7C19AE98CC0D}" type="sibTrans" cxnId="{D005A102-FD17-4720-98A0-245F90C4DB7E}">
      <dgm:prSet/>
      <dgm:spPr/>
      <dgm:t>
        <a:bodyPr/>
        <a:lstStyle/>
        <a:p>
          <a:endParaRPr lang="es-EC">
            <a:solidFill>
              <a:schemeClr val="tx1"/>
            </a:solidFill>
          </a:endParaRPr>
        </a:p>
      </dgm:t>
    </dgm:pt>
    <dgm:pt modelId="{8FC6E82D-0610-4E2F-8175-3ECD6C7A3D2E}">
      <dgm:prSet phldrT="[Texto]" custT="1"/>
      <dgm:spPr>
        <a:ln>
          <a:noFill/>
        </a:ln>
      </dgm:spPr>
      <dgm:t>
        <a:bodyPr/>
        <a:lstStyle/>
        <a:p>
          <a:r>
            <a:rPr lang="es-EC" sz="1200" b="1" dirty="0" smtClean="0">
              <a:solidFill>
                <a:schemeClr val="tx1"/>
              </a:solidFill>
            </a:rPr>
            <a:t>LIQUIDEZ</a:t>
          </a:r>
        </a:p>
      </dgm:t>
    </dgm:pt>
    <dgm:pt modelId="{D5BA39EB-5CD8-4373-82DF-EFC6B5F57199}" type="parTrans" cxnId="{0C833289-E9B4-49C8-9FE4-45BA2CC661E2}">
      <dgm:prSet/>
      <dgm:spPr/>
      <dgm:t>
        <a:bodyPr/>
        <a:lstStyle/>
        <a:p>
          <a:endParaRPr lang="es-EC">
            <a:solidFill>
              <a:schemeClr val="tx1"/>
            </a:solidFill>
          </a:endParaRPr>
        </a:p>
      </dgm:t>
    </dgm:pt>
    <dgm:pt modelId="{1969A96B-82E4-4EDE-B367-8FA7E7ABE77B}" type="sibTrans" cxnId="{0C833289-E9B4-49C8-9FE4-45BA2CC661E2}">
      <dgm:prSet/>
      <dgm:spPr/>
      <dgm:t>
        <a:bodyPr/>
        <a:lstStyle/>
        <a:p>
          <a:endParaRPr lang="es-EC">
            <a:solidFill>
              <a:schemeClr val="tx1"/>
            </a:solidFill>
          </a:endParaRPr>
        </a:p>
      </dgm:t>
    </dgm:pt>
    <dgm:pt modelId="{6B0AC370-488C-4CAB-9F45-7B836196CE7D}">
      <dgm:prSet phldrT="[Texto]"/>
      <dgm:spPr>
        <a:solidFill>
          <a:srgbClr val="92D050"/>
        </a:solidFill>
      </dgm:spPr>
      <dgm:t>
        <a:bodyPr/>
        <a:lstStyle/>
        <a:p>
          <a:r>
            <a:rPr lang="es-EC" dirty="0" smtClean="0">
              <a:solidFill>
                <a:schemeClr val="tx1"/>
              </a:solidFill>
            </a:rPr>
            <a:t>MIX</a:t>
          </a:r>
        </a:p>
      </dgm:t>
    </dgm:pt>
    <dgm:pt modelId="{2241401B-4161-4F0B-99D8-19003E1F36BA}" type="parTrans" cxnId="{F0091F32-A9CB-4255-A300-4DBA36B6A7A2}">
      <dgm:prSet/>
      <dgm:spPr/>
      <dgm:t>
        <a:bodyPr/>
        <a:lstStyle/>
        <a:p>
          <a:endParaRPr lang="es-EC">
            <a:solidFill>
              <a:schemeClr val="tx1"/>
            </a:solidFill>
          </a:endParaRPr>
        </a:p>
      </dgm:t>
    </dgm:pt>
    <dgm:pt modelId="{6CDB5DC4-336E-40F5-B660-2CE308AED348}" type="sibTrans" cxnId="{F0091F32-A9CB-4255-A300-4DBA36B6A7A2}">
      <dgm:prSet/>
      <dgm:spPr/>
      <dgm:t>
        <a:bodyPr/>
        <a:lstStyle/>
        <a:p>
          <a:endParaRPr lang="es-EC">
            <a:solidFill>
              <a:schemeClr val="tx1"/>
            </a:solidFill>
          </a:endParaRPr>
        </a:p>
      </dgm:t>
    </dgm:pt>
    <dgm:pt modelId="{B6BEB99C-923D-4644-B2B4-58E3FDC8FEEF}" type="pres">
      <dgm:prSet presAssocID="{4A21F69A-7D39-4728-BDF6-3966508FE2B6}" presName="list" presStyleCnt="0">
        <dgm:presLayoutVars>
          <dgm:dir/>
          <dgm:animLvl val="lvl"/>
        </dgm:presLayoutVars>
      </dgm:prSet>
      <dgm:spPr/>
      <dgm:t>
        <a:bodyPr/>
        <a:lstStyle/>
        <a:p>
          <a:endParaRPr lang="es-EC"/>
        </a:p>
      </dgm:t>
    </dgm:pt>
    <dgm:pt modelId="{C1468590-E1AF-4BF6-B3DE-8BD404BEB679}" type="pres">
      <dgm:prSet presAssocID="{65CD4E30-7CFE-4B60-ACB1-7FBFE6AC1F5B}" presName="posSpace" presStyleCnt="0"/>
      <dgm:spPr/>
    </dgm:pt>
    <dgm:pt modelId="{D78D085C-902B-4FAB-BCD3-1311C53BF6CD}" type="pres">
      <dgm:prSet presAssocID="{65CD4E30-7CFE-4B60-ACB1-7FBFE6AC1F5B}" presName="vertFlow" presStyleCnt="0"/>
      <dgm:spPr/>
    </dgm:pt>
    <dgm:pt modelId="{B3164FAF-1964-4823-9840-563C60333668}" type="pres">
      <dgm:prSet presAssocID="{65CD4E30-7CFE-4B60-ACB1-7FBFE6AC1F5B}" presName="topSpace" presStyleCnt="0"/>
      <dgm:spPr/>
    </dgm:pt>
    <dgm:pt modelId="{FDDE10B9-DD32-4916-81AE-DE3E1D474227}" type="pres">
      <dgm:prSet presAssocID="{65CD4E30-7CFE-4B60-ACB1-7FBFE6AC1F5B}" presName="firstComp" presStyleCnt="0"/>
      <dgm:spPr/>
    </dgm:pt>
    <dgm:pt modelId="{E3B78B09-EE42-4D5F-A996-6FE388B81FA2}" type="pres">
      <dgm:prSet presAssocID="{65CD4E30-7CFE-4B60-ACB1-7FBFE6AC1F5B}" presName="firstChild" presStyleLbl="bgAccFollowNode1" presStyleIdx="0" presStyleCnt="9" custScaleX="136783" custLinFactNeighborX="21544" custLinFactNeighborY="18618"/>
      <dgm:spPr/>
      <dgm:t>
        <a:bodyPr/>
        <a:lstStyle/>
        <a:p>
          <a:endParaRPr lang="es-EC"/>
        </a:p>
      </dgm:t>
    </dgm:pt>
    <dgm:pt modelId="{5416E58E-5857-4DD5-8626-A73F5D38F1E8}" type="pres">
      <dgm:prSet presAssocID="{65CD4E30-7CFE-4B60-ACB1-7FBFE6AC1F5B}" presName="firstChildTx" presStyleLbl="bgAccFollowNode1" presStyleIdx="0" presStyleCnt="9">
        <dgm:presLayoutVars>
          <dgm:bulletEnabled val="1"/>
        </dgm:presLayoutVars>
      </dgm:prSet>
      <dgm:spPr/>
      <dgm:t>
        <a:bodyPr/>
        <a:lstStyle/>
        <a:p>
          <a:endParaRPr lang="es-EC"/>
        </a:p>
      </dgm:t>
    </dgm:pt>
    <dgm:pt modelId="{F68BBB48-E759-47AF-8828-CACE950A0065}" type="pres">
      <dgm:prSet presAssocID="{62417648-1AD7-43B4-97A7-EE541E24443D}" presName="comp" presStyleCnt="0"/>
      <dgm:spPr/>
    </dgm:pt>
    <dgm:pt modelId="{F0D82C6F-D135-40B8-A31A-20465EA8A9DA}" type="pres">
      <dgm:prSet presAssocID="{62417648-1AD7-43B4-97A7-EE541E24443D}" presName="child" presStyleLbl="bgAccFollowNode1" presStyleIdx="1" presStyleCnt="9" custScaleX="136783" custLinFactNeighborX="21544" custLinFactNeighborY="18618"/>
      <dgm:spPr/>
      <dgm:t>
        <a:bodyPr/>
        <a:lstStyle/>
        <a:p>
          <a:endParaRPr lang="es-EC"/>
        </a:p>
      </dgm:t>
    </dgm:pt>
    <dgm:pt modelId="{FE92DA7A-36A0-4BCA-9D90-9E302CAA724C}" type="pres">
      <dgm:prSet presAssocID="{62417648-1AD7-43B4-97A7-EE541E24443D}" presName="childTx" presStyleLbl="bgAccFollowNode1" presStyleIdx="1" presStyleCnt="9">
        <dgm:presLayoutVars>
          <dgm:bulletEnabled val="1"/>
        </dgm:presLayoutVars>
      </dgm:prSet>
      <dgm:spPr/>
      <dgm:t>
        <a:bodyPr/>
        <a:lstStyle/>
        <a:p>
          <a:endParaRPr lang="es-EC"/>
        </a:p>
      </dgm:t>
    </dgm:pt>
    <dgm:pt modelId="{596B2F91-DAEB-467F-8788-73D7C71C3505}" type="pres">
      <dgm:prSet presAssocID="{EE075AE0-389D-4932-B391-85843C8B4584}" presName="comp" presStyleCnt="0"/>
      <dgm:spPr/>
    </dgm:pt>
    <dgm:pt modelId="{BA916211-A5D1-4B55-9039-C82F1A47EAEC}" type="pres">
      <dgm:prSet presAssocID="{EE075AE0-389D-4932-B391-85843C8B4584}" presName="child" presStyleLbl="bgAccFollowNode1" presStyleIdx="2" presStyleCnt="9" custScaleX="136783" custLinFactNeighborX="21544" custLinFactNeighborY="18618"/>
      <dgm:spPr/>
      <dgm:t>
        <a:bodyPr/>
        <a:lstStyle/>
        <a:p>
          <a:endParaRPr lang="es-EC"/>
        </a:p>
      </dgm:t>
    </dgm:pt>
    <dgm:pt modelId="{9217BBD1-3BE9-48CB-91AA-9D2A6295448F}" type="pres">
      <dgm:prSet presAssocID="{EE075AE0-389D-4932-B391-85843C8B4584}" presName="childTx" presStyleLbl="bgAccFollowNode1" presStyleIdx="2" presStyleCnt="9">
        <dgm:presLayoutVars>
          <dgm:bulletEnabled val="1"/>
        </dgm:presLayoutVars>
      </dgm:prSet>
      <dgm:spPr/>
      <dgm:t>
        <a:bodyPr/>
        <a:lstStyle/>
        <a:p>
          <a:endParaRPr lang="es-EC"/>
        </a:p>
      </dgm:t>
    </dgm:pt>
    <dgm:pt modelId="{2EB222C3-F58D-4FF3-86DD-CD5C4A7D7F4F}" type="pres">
      <dgm:prSet presAssocID="{BBDE4AFA-B6B5-4587-B315-A6E4106DE35D}" presName="comp" presStyleCnt="0"/>
      <dgm:spPr/>
    </dgm:pt>
    <dgm:pt modelId="{D4EF57E9-0FE4-434C-A2E4-32A88D9EA647}" type="pres">
      <dgm:prSet presAssocID="{BBDE4AFA-B6B5-4587-B315-A6E4106DE35D}" presName="child" presStyleLbl="bgAccFollowNode1" presStyleIdx="3" presStyleCnt="9" custScaleX="136783" custLinFactNeighborX="21544" custLinFactNeighborY="18618"/>
      <dgm:spPr/>
      <dgm:t>
        <a:bodyPr/>
        <a:lstStyle/>
        <a:p>
          <a:endParaRPr lang="es-EC"/>
        </a:p>
      </dgm:t>
    </dgm:pt>
    <dgm:pt modelId="{D44DFE89-3EB6-4FF1-882F-464253E525C2}" type="pres">
      <dgm:prSet presAssocID="{BBDE4AFA-B6B5-4587-B315-A6E4106DE35D}" presName="childTx" presStyleLbl="bgAccFollowNode1" presStyleIdx="3" presStyleCnt="9">
        <dgm:presLayoutVars>
          <dgm:bulletEnabled val="1"/>
        </dgm:presLayoutVars>
      </dgm:prSet>
      <dgm:spPr/>
      <dgm:t>
        <a:bodyPr/>
        <a:lstStyle/>
        <a:p>
          <a:endParaRPr lang="es-EC"/>
        </a:p>
      </dgm:t>
    </dgm:pt>
    <dgm:pt modelId="{378D5C6A-699D-4373-8D84-EE190D0DAFFC}" type="pres">
      <dgm:prSet presAssocID="{65CD4E30-7CFE-4B60-ACB1-7FBFE6AC1F5B}" presName="negSpace" presStyleCnt="0"/>
      <dgm:spPr/>
    </dgm:pt>
    <dgm:pt modelId="{F8950BF0-A4EA-4D62-A510-D3B79BD25CED}" type="pres">
      <dgm:prSet presAssocID="{65CD4E30-7CFE-4B60-ACB1-7FBFE6AC1F5B}" presName="circle" presStyleLbl="node1" presStyleIdx="0" presStyleCnt="2" custLinFactNeighborX="-39054" custLinFactNeighborY="-238"/>
      <dgm:spPr/>
      <dgm:t>
        <a:bodyPr/>
        <a:lstStyle/>
        <a:p>
          <a:endParaRPr lang="es-EC"/>
        </a:p>
      </dgm:t>
    </dgm:pt>
    <dgm:pt modelId="{11F89F10-B286-473F-98C9-B9C90F978BD7}" type="pres">
      <dgm:prSet presAssocID="{DBAF7EFE-EA69-4BD5-9C6B-42CA8525532F}" presName="transSpace" presStyleCnt="0"/>
      <dgm:spPr/>
    </dgm:pt>
    <dgm:pt modelId="{B69E861D-9CD3-4383-9127-DA6A32372A6A}" type="pres">
      <dgm:prSet presAssocID="{6B0AC370-488C-4CAB-9F45-7B836196CE7D}" presName="posSpace" presStyleCnt="0"/>
      <dgm:spPr/>
    </dgm:pt>
    <dgm:pt modelId="{61371363-786B-472C-940E-9B2EA660918E}" type="pres">
      <dgm:prSet presAssocID="{6B0AC370-488C-4CAB-9F45-7B836196CE7D}" presName="vertFlow" presStyleCnt="0"/>
      <dgm:spPr/>
    </dgm:pt>
    <dgm:pt modelId="{094417A6-81AE-42DC-A9DA-0B33C3BBCA2B}" type="pres">
      <dgm:prSet presAssocID="{6B0AC370-488C-4CAB-9F45-7B836196CE7D}" presName="topSpace" presStyleCnt="0"/>
      <dgm:spPr/>
    </dgm:pt>
    <dgm:pt modelId="{C2DE1672-7961-4604-ABDD-6F6C09326EE7}" type="pres">
      <dgm:prSet presAssocID="{6B0AC370-488C-4CAB-9F45-7B836196CE7D}" presName="firstComp" presStyleCnt="0"/>
      <dgm:spPr/>
    </dgm:pt>
    <dgm:pt modelId="{E9E9EA7C-1350-4B36-91D3-15B0C2C7826C}" type="pres">
      <dgm:prSet presAssocID="{6B0AC370-488C-4CAB-9F45-7B836196CE7D}" presName="firstChild" presStyleLbl="bgAccFollowNode1" presStyleIdx="4" presStyleCnt="9" custScaleX="136783"/>
      <dgm:spPr/>
      <dgm:t>
        <a:bodyPr/>
        <a:lstStyle/>
        <a:p>
          <a:endParaRPr lang="es-EC"/>
        </a:p>
      </dgm:t>
    </dgm:pt>
    <dgm:pt modelId="{8433C0FF-93EF-4310-AD17-A353E3439C6B}" type="pres">
      <dgm:prSet presAssocID="{6B0AC370-488C-4CAB-9F45-7B836196CE7D}" presName="firstChildTx" presStyleLbl="bgAccFollowNode1" presStyleIdx="4" presStyleCnt="9">
        <dgm:presLayoutVars>
          <dgm:bulletEnabled val="1"/>
        </dgm:presLayoutVars>
      </dgm:prSet>
      <dgm:spPr/>
      <dgm:t>
        <a:bodyPr/>
        <a:lstStyle/>
        <a:p>
          <a:endParaRPr lang="es-EC"/>
        </a:p>
      </dgm:t>
    </dgm:pt>
    <dgm:pt modelId="{FC629E2A-8472-4FCB-A876-AE4CFF3C908B}" type="pres">
      <dgm:prSet presAssocID="{C5F01D9F-37F7-49CF-8DC0-823E501C22E1}" presName="comp" presStyleCnt="0"/>
      <dgm:spPr/>
    </dgm:pt>
    <dgm:pt modelId="{FFE8EA7D-7623-47A6-8E12-6CB9F70D99EC}" type="pres">
      <dgm:prSet presAssocID="{C5F01D9F-37F7-49CF-8DC0-823E501C22E1}" presName="child" presStyleLbl="bgAccFollowNode1" presStyleIdx="5" presStyleCnt="9" custScaleX="136783"/>
      <dgm:spPr/>
      <dgm:t>
        <a:bodyPr/>
        <a:lstStyle/>
        <a:p>
          <a:endParaRPr lang="es-EC"/>
        </a:p>
      </dgm:t>
    </dgm:pt>
    <dgm:pt modelId="{7131B1AE-D48F-4D6E-9EA7-FB400BF03BD7}" type="pres">
      <dgm:prSet presAssocID="{C5F01D9F-37F7-49CF-8DC0-823E501C22E1}" presName="childTx" presStyleLbl="bgAccFollowNode1" presStyleIdx="5" presStyleCnt="9">
        <dgm:presLayoutVars>
          <dgm:bulletEnabled val="1"/>
        </dgm:presLayoutVars>
      </dgm:prSet>
      <dgm:spPr/>
      <dgm:t>
        <a:bodyPr/>
        <a:lstStyle/>
        <a:p>
          <a:endParaRPr lang="es-EC"/>
        </a:p>
      </dgm:t>
    </dgm:pt>
    <dgm:pt modelId="{B827F3DB-0D50-4E2E-A6F8-D81EFDC48E2B}" type="pres">
      <dgm:prSet presAssocID="{B82898D6-9244-4A06-8190-CF3FAB75335C}" presName="comp" presStyleCnt="0"/>
      <dgm:spPr/>
    </dgm:pt>
    <dgm:pt modelId="{83491FCE-994D-42EE-A5FB-8A489748C97C}" type="pres">
      <dgm:prSet presAssocID="{B82898D6-9244-4A06-8190-CF3FAB75335C}" presName="child" presStyleLbl="bgAccFollowNode1" presStyleIdx="6" presStyleCnt="9" custScaleX="136783" custLinFactNeighborX="2064" custLinFactNeighborY="-816"/>
      <dgm:spPr/>
      <dgm:t>
        <a:bodyPr/>
        <a:lstStyle/>
        <a:p>
          <a:endParaRPr lang="es-EC"/>
        </a:p>
      </dgm:t>
    </dgm:pt>
    <dgm:pt modelId="{9AE523D0-BA2C-4ED4-9923-2304EC888E14}" type="pres">
      <dgm:prSet presAssocID="{B82898D6-9244-4A06-8190-CF3FAB75335C}" presName="childTx" presStyleLbl="bgAccFollowNode1" presStyleIdx="6" presStyleCnt="9">
        <dgm:presLayoutVars>
          <dgm:bulletEnabled val="1"/>
        </dgm:presLayoutVars>
      </dgm:prSet>
      <dgm:spPr/>
      <dgm:t>
        <a:bodyPr/>
        <a:lstStyle/>
        <a:p>
          <a:endParaRPr lang="es-EC"/>
        </a:p>
      </dgm:t>
    </dgm:pt>
    <dgm:pt modelId="{4F7738D4-601D-4A0C-8B27-9751AE5AE56B}" type="pres">
      <dgm:prSet presAssocID="{F029414E-1EA5-4A4D-8997-5943C811DA38}" presName="comp" presStyleCnt="0"/>
      <dgm:spPr/>
    </dgm:pt>
    <dgm:pt modelId="{70398577-6350-4BC0-8220-DED49931C42F}" type="pres">
      <dgm:prSet presAssocID="{F029414E-1EA5-4A4D-8997-5943C811DA38}" presName="child" presStyleLbl="bgAccFollowNode1" presStyleIdx="7" presStyleCnt="9" custScaleX="136783" custLinFactNeighborX="2064" custLinFactNeighborY="-816"/>
      <dgm:spPr/>
      <dgm:t>
        <a:bodyPr/>
        <a:lstStyle/>
        <a:p>
          <a:endParaRPr lang="es-EC"/>
        </a:p>
      </dgm:t>
    </dgm:pt>
    <dgm:pt modelId="{CF4656A2-67B5-46D6-97FB-E8EB6EAC8562}" type="pres">
      <dgm:prSet presAssocID="{F029414E-1EA5-4A4D-8997-5943C811DA38}" presName="childTx" presStyleLbl="bgAccFollowNode1" presStyleIdx="7" presStyleCnt="9">
        <dgm:presLayoutVars>
          <dgm:bulletEnabled val="1"/>
        </dgm:presLayoutVars>
      </dgm:prSet>
      <dgm:spPr/>
      <dgm:t>
        <a:bodyPr/>
        <a:lstStyle/>
        <a:p>
          <a:endParaRPr lang="es-EC"/>
        </a:p>
      </dgm:t>
    </dgm:pt>
    <dgm:pt modelId="{DD5A6A1B-B075-4C95-819B-DC417E5FBD2D}" type="pres">
      <dgm:prSet presAssocID="{8FC6E82D-0610-4E2F-8175-3ECD6C7A3D2E}" presName="comp" presStyleCnt="0"/>
      <dgm:spPr/>
    </dgm:pt>
    <dgm:pt modelId="{380946A2-395F-49DE-997C-9DE510F415D7}" type="pres">
      <dgm:prSet presAssocID="{8FC6E82D-0610-4E2F-8175-3ECD6C7A3D2E}" presName="child" presStyleLbl="bgAccFollowNode1" presStyleIdx="8" presStyleCnt="9" custScaleX="136783" custLinFactNeighborX="2064" custLinFactNeighborY="-816"/>
      <dgm:spPr/>
      <dgm:t>
        <a:bodyPr/>
        <a:lstStyle/>
        <a:p>
          <a:endParaRPr lang="es-EC"/>
        </a:p>
      </dgm:t>
    </dgm:pt>
    <dgm:pt modelId="{45DBD501-F051-4485-B29A-067B189AA0A6}" type="pres">
      <dgm:prSet presAssocID="{8FC6E82D-0610-4E2F-8175-3ECD6C7A3D2E}" presName="childTx" presStyleLbl="bgAccFollowNode1" presStyleIdx="8" presStyleCnt="9">
        <dgm:presLayoutVars>
          <dgm:bulletEnabled val="1"/>
        </dgm:presLayoutVars>
      </dgm:prSet>
      <dgm:spPr/>
      <dgm:t>
        <a:bodyPr/>
        <a:lstStyle/>
        <a:p>
          <a:endParaRPr lang="es-EC"/>
        </a:p>
      </dgm:t>
    </dgm:pt>
    <dgm:pt modelId="{C17B4A0B-0159-434E-900B-31DD52B66D52}" type="pres">
      <dgm:prSet presAssocID="{6B0AC370-488C-4CAB-9F45-7B836196CE7D}" presName="negSpace" presStyleCnt="0"/>
      <dgm:spPr/>
    </dgm:pt>
    <dgm:pt modelId="{B9A001A4-FBB0-4D22-9996-E5B12D9CD111}" type="pres">
      <dgm:prSet presAssocID="{6B0AC370-488C-4CAB-9F45-7B836196CE7D}" presName="circle" presStyleLbl="node1" presStyleIdx="1" presStyleCnt="2" custLinFactNeighborX="-41006" custLinFactNeighborY="-238"/>
      <dgm:spPr/>
      <dgm:t>
        <a:bodyPr/>
        <a:lstStyle/>
        <a:p>
          <a:endParaRPr lang="es-EC"/>
        </a:p>
      </dgm:t>
    </dgm:pt>
  </dgm:ptLst>
  <dgm:cxnLst>
    <dgm:cxn modelId="{701F3033-087A-409B-84F0-DC6B94CC11FB}" srcId="{6B0AC370-488C-4CAB-9F45-7B836196CE7D}" destId="{B82898D6-9244-4A06-8190-CF3FAB75335C}" srcOrd="2" destOrd="0" parTransId="{AE9DF9F5-E4C7-4CAA-B9C0-1303529420C0}" sibTransId="{1BF472EC-5654-42A7-9DB2-6A519E506A05}"/>
    <dgm:cxn modelId="{8D013E79-00A0-4042-9E75-67BFED3EE4B7}" type="presOf" srcId="{B82898D6-9244-4A06-8190-CF3FAB75335C}" destId="{9AE523D0-BA2C-4ED4-9923-2304EC888E14}" srcOrd="1" destOrd="0" presId="urn:microsoft.com/office/officeart/2005/8/layout/hList9"/>
    <dgm:cxn modelId="{EDAF4450-1131-43FA-BFED-043E75DBBACD}" srcId="{65CD4E30-7CFE-4B60-ACB1-7FBFE6AC1F5B}" destId="{62417648-1AD7-43B4-97A7-EE541E24443D}" srcOrd="1" destOrd="0" parTransId="{7D72AEB5-73BE-4B72-814B-5447EA8B2A2F}" sibTransId="{4C9D14EA-230A-4F63-8574-21D4EE4423C8}"/>
    <dgm:cxn modelId="{5B889E8B-B125-44D3-9DF7-8D54E253D207}" type="presOf" srcId="{93DFC621-49E6-45DA-B886-FED67F23A915}" destId="{E9E9EA7C-1350-4B36-91D3-15B0C2C7826C}" srcOrd="0" destOrd="0" presId="urn:microsoft.com/office/officeart/2005/8/layout/hList9"/>
    <dgm:cxn modelId="{87E0E2A5-1472-402B-AA28-EBDB0DBAF1D1}" srcId="{6B0AC370-488C-4CAB-9F45-7B836196CE7D}" destId="{93DFC621-49E6-45DA-B886-FED67F23A915}" srcOrd="0" destOrd="0" parTransId="{315EC94E-F7A7-43B3-8EB4-E6C9B538CD96}" sibTransId="{856E3134-DC21-4AA7-B7D9-7AAFE5EF55BC}"/>
    <dgm:cxn modelId="{D4327693-A43F-4410-BF9B-A67794D54AFE}" type="presOf" srcId="{BBDE4AFA-B6B5-4587-B315-A6E4106DE35D}" destId="{D4EF57E9-0FE4-434C-A2E4-32A88D9EA647}" srcOrd="0" destOrd="0" presId="urn:microsoft.com/office/officeart/2005/8/layout/hList9"/>
    <dgm:cxn modelId="{B8F13804-123E-4061-9516-DFDBB3113C8C}" type="presOf" srcId="{C5F01D9F-37F7-49CF-8DC0-823E501C22E1}" destId="{7131B1AE-D48F-4D6E-9EA7-FB400BF03BD7}" srcOrd="1" destOrd="0" presId="urn:microsoft.com/office/officeart/2005/8/layout/hList9"/>
    <dgm:cxn modelId="{51C15825-E7A2-4273-A41E-361A8B677697}" type="presOf" srcId="{65CD4E30-7CFE-4B60-ACB1-7FBFE6AC1F5B}" destId="{F8950BF0-A4EA-4D62-A510-D3B79BD25CED}" srcOrd="0" destOrd="0" presId="urn:microsoft.com/office/officeart/2005/8/layout/hList9"/>
    <dgm:cxn modelId="{A8AA4305-3C7E-4B8B-A38B-4217A7A08D62}" srcId="{6B0AC370-488C-4CAB-9F45-7B836196CE7D}" destId="{C5F01D9F-37F7-49CF-8DC0-823E501C22E1}" srcOrd="1" destOrd="0" parTransId="{415297CF-A623-483D-80F8-145DD4E93B22}" sibTransId="{5257FD1F-7A7E-4991-BF95-B0B0906B8230}"/>
    <dgm:cxn modelId="{0C833289-E9B4-49C8-9FE4-45BA2CC661E2}" srcId="{6B0AC370-488C-4CAB-9F45-7B836196CE7D}" destId="{8FC6E82D-0610-4E2F-8175-3ECD6C7A3D2E}" srcOrd="4" destOrd="0" parTransId="{D5BA39EB-5CD8-4373-82DF-EFC6B5F57199}" sibTransId="{1969A96B-82E4-4EDE-B367-8FA7E7ABE77B}"/>
    <dgm:cxn modelId="{2FA1A73C-434D-483E-B92F-498180BFB54C}" type="presOf" srcId="{62417648-1AD7-43B4-97A7-EE541E24443D}" destId="{FE92DA7A-36A0-4BCA-9D90-9E302CAA724C}" srcOrd="1" destOrd="0" presId="urn:microsoft.com/office/officeart/2005/8/layout/hList9"/>
    <dgm:cxn modelId="{94FB8D83-912F-477F-AA29-314926A46E94}" srcId="{65CD4E30-7CFE-4B60-ACB1-7FBFE6AC1F5B}" destId="{EE075AE0-389D-4932-B391-85843C8B4584}" srcOrd="2" destOrd="0" parTransId="{AED2CF04-E381-4972-A400-1C2A4A2BE200}" sibTransId="{9E1B21CF-9EA1-4EE0-94A6-046DB01333B9}"/>
    <dgm:cxn modelId="{19D6395B-BDB9-4496-98A2-3F90367736E8}" type="presOf" srcId="{4A21F69A-7D39-4728-BDF6-3966508FE2B6}" destId="{B6BEB99C-923D-4644-B2B4-58E3FDC8FEEF}" srcOrd="0" destOrd="0" presId="urn:microsoft.com/office/officeart/2005/8/layout/hList9"/>
    <dgm:cxn modelId="{77D183E4-9A35-4D9D-ADDC-44AD5380F431}" type="presOf" srcId="{62417648-1AD7-43B4-97A7-EE541E24443D}" destId="{F0D82C6F-D135-40B8-A31A-20465EA8A9DA}" srcOrd="0" destOrd="0" presId="urn:microsoft.com/office/officeart/2005/8/layout/hList9"/>
    <dgm:cxn modelId="{01F6B638-EAEC-4C12-AFA5-06F63EBB0335}" type="presOf" srcId="{F029414E-1EA5-4A4D-8997-5943C811DA38}" destId="{70398577-6350-4BC0-8220-DED49931C42F}" srcOrd="0" destOrd="0" presId="urn:microsoft.com/office/officeart/2005/8/layout/hList9"/>
    <dgm:cxn modelId="{64AE7772-D769-4CFF-A891-1A30A1B42D30}" type="presOf" srcId="{8FC6E82D-0610-4E2F-8175-3ECD6C7A3D2E}" destId="{45DBD501-F051-4485-B29A-067B189AA0A6}" srcOrd="1" destOrd="0" presId="urn:microsoft.com/office/officeart/2005/8/layout/hList9"/>
    <dgm:cxn modelId="{29AAABDD-B272-46ED-AC5D-68AEB1B1D4FA}" type="presOf" srcId="{C5F01D9F-37F7-49CF-8DC0-823E501C22E1}" destId="{FFE8EA7D-7623-47A6-8E12-6CB9F70D99EC}" srcOrd="0" destOrd="0" presId="urn:microsoft.com/office/officeart/2005/8/layout/hList9"/>
    <dgm:cxn modelId="{469A8115-08A5-4776-AF0C-2928DB8717CD}" type="presOf" srcId="{B82898D6-9244-4A06-8190-CF3FAB75335C}" destId="{83491FCE-994D-42EE-A5FB-8A489748C97C}" srcOrd="0" destOrd="0" presId="urn:microsoft.com/office/officeart/2005/8/layout/hList9"/>
    <dgm:cxn modelId="{F0091F32-A9CB-4255-A300-4DBA36B6A7A2}" srcId="{4A21F69A-7D39-4728-BDF6-3966508FE2B6}" destId="{6B0AC370-488C-4CAB-9F45-7B836196CE7D}" srcOrd="1" destOrd="0" parTransId="{2241401B-4161-4F0B-99D8-19003E1F36BA}" sibTransId="{6CDB5DC4-336E-40F5-B660-2CE308AED348}"/>
    <dgm:cxn modelId="{D005A102-FD17-4720-98A0-245F90C4DB7E}" srcId="{6B0AC370-488C-4CAB-9F45-7B836196CE7D}" destId="{F029414E-1EA5-4A4D-8997-5943C811DA38}" srcOrd="3" destOrd="0" parTransId="{8916603C-6082-4F30-B056-A12DC84847CF}" sibTransId="{DCD21D8C-9512-461A-AB52-7C19AE98CC0D}"/>
    <dgm:cxn modelId="{E92F87DD-14E0-4993-AF22-978C77836A8B}" type="presOf" srcId="{BBDE4AFA-B6B5-4587-B315-A6E4106DE35D}" destId="{D44DFE89-3EB6-4FF1-882F-464253E525C2}" srcOrd="1" destOrd="0" presId="urn:microsoft.com/office/officeart/2005/8/layout/hList9"/>
    <dgm:cxn modelId="{23AC9157-AE52-4F5D-ACE9-0F515425044D}" type="presOf" srcId="{39876729-CFCF-4F1D-B55E-C0926BFE3962}" destId="{E3B78B09-EE42-4D5F-A996-6FE388B81FA2}" srcOrd="0" destOrd="0" presId="urn:microsoft.com/office/officeart/2005/8/layout/hList9"/>
    <dgm:cxn modelId="{71022E32-D7F5-427C-AADF-9A48CD00C54F}" type="presOf" srcId="{8FC6E82D-0610-4E2F-8175-3ECD6C7A3D2E}" destId="{380946A2-395F-49DE-997C-9DE510F415D7}" srcOrd="0" destOrd="0" presId="urn:microsoft.com/office/officeart/2005/8/layout/hList9"/>
    <dgm:cxn modelId="{4A28B7A8-4FB4-4A42-82E1-586797BBEFD0}" srcId="{65CD4E30-7CFE-4B60-ACB1-7FBFE6AC1F5B}" destId="{BBDE4AFA-B6B5-4587-B315-A6E4106DE35D}" srcOrd="3" destOrd="0" parTransId="{C7E706CE-28B0-489F-AFAE-C3CDC01FA8B1}" sibTransId="{6370866A-B403-4290-8CDA-B871833191BB}"/>
    <dgm:cxn modelId="{09B1F180-C847-40F1-B40B-39B996D1A1DC}" type="presOf" srcId="{39876729-CFCF-4F1D-B55E-C0926BFE3962}" destId="{5416E58E-5857-4DD5-8626-A73F5D38F1E8}" srcOrd="1" destOrd="0" presId="urn:microsoft.com/office/officeart/2005/8/layout/hList9"/>
    <dgm:cxn modelId="{2E85EB86-DDED-4BF3-AA94-926CA5F9E3C1}" type="presOf" srcId="{EE075AE0-389D-4932-B391-85843C8B4584}" destId="{9217BBD1-3BE9-48CB-91AA-9D2A6295448F}" srcOrd="1" destOrd="0" presId="urn:microsoft.com/office/officeart/2005/8/layout/hList9"/>
    <dgm:cxn modelId="{A3091B0E-4E67-4D91-8213-D421D1ED419D}" type="presOf" srcId="{EE075AE0-389D-4932-B391-85843C8B4584}" destId="{BA916211-A5D1-4B55-9039-C82F1A47EAEC}" srcOrd="0" destOrd="0" presId="urn:microsoft.com/office/officeart/2005/8/layout/hList9"/>
    <dgm:cxn modelId="{8D7924B8-A724-4FE9-B019-44DEA29EA701}" type="presOf" srcId="{6B0AC370-488C-4CAB-9F45-7B836196CE7D}" destId="{B9A001A4-FBB0-4D22-9996-E5B12D9CD111}" srcOrd="0" destOrd="0" presId="urn:microsoft.com/office/officeart/2005/8/layout/hList9"/>
    <dgm:cxn modelId="{2953E13F-2A89-4E33-896C-EFE77897B5F4}" srcId="{4A21F69A-7D39-4728-BDF6-3966508FE2B6}" destId="{65CD4E30-7CFE-4B60-ACB1-7FBFE6AC1F5B}" srcOrd="0" destOrd="0" parTransId="{6A2FE695-880B-4022-8B3D-71581F4C7031}" sibTransId="{DBAF7EFE-EA69-4BD5-9C6B-42CA8525532F}"/>
    <dgm:cxn modelId="{3CDB41AF-89C2-4B05-A6B2-AD85D4F02AB9}" type="presOf" srcId="{93DFC621-49E6-45DA-B886-FED67F23A915}" destId="{8433C0FF-93EF-4310-AD17-A353E3439C6B}" srcOrd="1" destOrd="0" presId="urn:microsoft.com/office/officeart/2005/8/layout/hList9"/>
    <dgm:cxn modelId="{D670B619-881B-4280-9E67-5781BA56FEEE}" srcId="{65CD4E30-7CFE-4B60-ACB1-7FBFE6AC1F5B}" destId="{39876729-CFCF-4F1D-B55E-C0926BFE3962}" srcOrd="0" destOrd="0" parTransId="{F5CBD9AD-7537-4AF9-AE77-4835B6CEE517}" sibTransId="{40771AD4-2CCF-4C73-85B0-8470231F5D67}"/>
    <dgm:cxn modelId="{26EF3FC0-9B2B-4A76-A474-DC5B014EB4D2}" type="presOf" srcId="{F029414E-1EA5-4A4D-8997-5943C811DA38}" destId="{CF4656A2-67B5-46D6-97FB-E8EB6EAC8562}" srcOrd="1" destOrd="0" presId="urn:microsoft.com/office/officeart/2005/8/layout/hList9"/>
    <dgm:cxn modelId="{E4C81973-1F82-446D-9EB7-60625E07DD4F}" type="presParOf" srcId="{B6BEB99C-923D-4644-B2B4-58E3FDC8FEEF}" destId="{C1468590-E1AF-4BF6-B3DE-8BD404BEB679}" srcOrd="0" destOrd="0" presId="urn:microsoft.com/office/officeart/2005/8/layout/hList9"/>
    <dgm:cxn modelId="{BE9E91E8-094B-4E26-9F77-18CEDBF50125}" type="presParOf" srcId="{B6BEB99C-923D-4644-B2B4-58E3FDC8FEEF}" destId="{D78D085C-902B-4FAB-BCD3-1311C53BF6CD}" srcOrd="1" destOrd="0" presId="urn:microsoft.com/office/officeart/2005/8/layout/hList9"/>
    <dgm:cxn modelId="{E62A8474-4B2B-4CD7-A0D9-16BF2C1F362A}" type="presParOf" srcId="{D78D085C-902B-4FAB-BCD3-1311C53BF6CD}" destId="{B3164FAF-1964-4823-9840-563C60333668}" srcOrd="0" destOrd="0" presId="urn:microsoft.com/office/officeart/2005/8/layout/hList9"/>
    <dgm:cxn modelId="{2389FD46-B3D6-4BD7-A471-5FA8225B2CBF}" type="presParOf" srcId="{D78D085C-902B-4FAB-BCD3-1311C53BF6CD}" destId="{FDDE10B9-DD32-4916-81AE-DE3E1D474227}" srcOrd="1" destOrd="0" presId="urn:microsoft.com/office/officeart/2005/8/layout/hList9"/>
    <dgm:cxn modelId="{E62AC924-CC67-4F81-B218-3DB4C4EF8DAF}" type="presParOf" srcId="{FDDE10B9-DD32-4916-81AE-DE3E1D474227}" destId="{E3B78B09-EE42-4D5F-A996-6FE388B81FA2}" srcOrd="0" destOrd="0" presId="urn:microsoft.com/office/officeart/2005/8/layout/hList9"/>
    <dgm:cxn modelId="{8B9F4BF5-58B4-492D-8531-BA113348D3DD}" type="presParOf" srcId="{FDDE10B9-DD32-4916-81AE-DE3E1D474227}" destId="{5416E58E-5857-4DD5-8626-A73F5D38F1E8}" srcOrd="1" destOrd="0" presId="urn:microsoft.com/office/officeart/2005/8/layout/hList9"/>
    <dgm:cxn modelId="{8489DAE7-C1E2-4928-BA1A-9A4603D6C68E}" type="presParOf" srcId="{D78D085C-902B-4FAB-BCD3-1311C53BF6CD}" destId="{F68BBB48-E759-47AF-8828-CACE950A0065}" srcOrd="2" destOrd="0" presId="urn:microsoft.com/office/officeart/2005/8/layout/hList9"/>
    <dgm:cxn modelId="{29254B52-B5D5-4658-A90A-C89F0B0B5175}" type="presParOf" srcId="{F68BBB48-E759-47AF-8828-CACE950A0065}" destId="{F0D82C6F-D135-40B8-A31A-20465EA8A9DA}" srcOrd="0" destOrd="0" presId="urn:microsoft.com/office/officeart/2005/8/layout/hList9"/>
    <dgm:cxn modelId="{79853EA9-763C-4C26-A7F3-BE2F4BF33BBB}" type="presParOf" srcId="{F68BBB48-E759-47AF-8828-CACE950A0065}" destId="{FE92DA7A-36A0-4BCA-9D90-9E302CAA724C}" srcOrd="1" destOrd="0" presId="urn:microsoft.com/office/officeart/2005/8/layout/hList9"/>
    <dgm:cxn modelId="{7D8F241F-5A16-485B-B931-5CA03549B6A4}" type="presParOf" srcId="{D78D085C-902B-4FAB-BCD3-1311C53BF6CD}" destId="{596B2F91-DAEB-467F-8788-73D7C71C3505}" srcOrd="3" destOrd="0" presId="urn:microsoft.com/office/officeart/2005/8/layout/hList9"/>
    <dgm:cxn modelId="{E9A5CDA5-5BB5-4097-94FC-06D177ED6F51}" type="presParOf" srcId="{596B2F91-DAEB-467F-8788-73D7C71C3505}" destId="{BA916211-A5D1-4B55-9039-C82F1A47EAEC}" srcOrd="0" destOrd="0" presId="urn:microsoft.com/office/officeart/2005/8/layout/hList9"/>
    <dgm:cxn modelId="{6101589F-21F8-4E13-8EE2-7A807EADCDAB}" type="presParOf" srcId="{596B2F91-DAEB-467F-8788-73D7C71C3505}" destId="{9217BBD1-3BE9-48CB-91AA-9D2A6295448F}" srcOrd="1" destOrd="0" presId="urn:microsoft.com/office/officeart/2005/8/layout/hList9"/>
    <dgm:cxn modelId="{81EB6155-A89A-409D-9C0A-BD76BD142B2E}" type="presParOf" srcId="{D78D085C-902B-4FAB-BCD3-1311C53BF6CD}" destId="{2EB222C3-F58D-4FF3-86DD-CD5C4A7D7F4F}" srcOrd="4" destOrd="0" presId="urn:microsoft.com/office/officeart/2005/8/layout/hList9"/>
    <dgm:cxn modelId="{14357F94-C405-4F11-BF8B-E29B964D848C}" type="presParOf" srcId="{2EB222C3-F58D-4FF3-86DD-CD5C4A7D7F4F}" destId="{D4EF57E9-0FE4-434C-A2E4-32A88D9EA647}" srcOrd="0" destOrd="0" presId="urn:microsoft.com/office/officeart/2005/8/layout/hList9"/>
    <dgm:cxn modelId="{65F2235F-1443-45C7-AB21-A5D2EC5ADE67}" type="presParOf" srcId="{2EB222C3-F58D-4FF3-86DD-CD5C4A7D7F4F}" destId="{D44DFE89-3EB6-4FF1-882F-464253E525C2}" srcOrd="1" destOrd="0" presId="urn:microsoft.com/office/officeart/2005/8/layout/hList9"/>
    <dgm:cxn modelId="{61CBC69D-BFA5-470F-B353-FD23455E83E0}" type="presParOf" srcId="{B6BEB99C-923D-4644-B2B4-58E3FDC8FEEF}" destId="{378D5C6A-699D-4373-8D84-EE190D0DAFFC}" srcOrd="2" destOrd="0" presId="urn:microsoft.com/office/officeart/2005/8/layout/hList9"/>
    <dgm:cxn modelId="{51363532-F480-482F-B7AC-426AEDE7109F}" type="presParOf" srcId="{B6BEB99C-923D-4644-B2B4-58E3FDC8FEEF}" destId="{F8950BF0-A4EA-4D62-A510-D3B79BD25CED}" srcOrd="3" destOrd="0" presId="urn:microsoft.com/office/officeart/2005/8/layout/hList9"/>
    <dgm:cxn modelId="{9FE13039-0DA2-4E0D-87C6-E9061D6C9D2C}" type="presParOf" srcId="{B6BEB99C-923D-4644-B2B4-58E3FDC8FEEF}" destId="{11F89F10-B286-473F-98C9-B9C90F978BD7}" srcOrd="4" destOrd="0" presId="urn:microsoft.com/office/officeart/2005/8/layout/hList9"/>
    <dgm:cxn modelId="{B18EBF7D-4083-4B19-B412-DC4DB0DACE17}" type="presParOf" srcId="{B6BEB99C-923D-4644-B2B4-58E3FDC8FEEF}" destId="{B69E861D-9CD3-4383-9127-DA6A32372A6A}" srcOrd="5" destOrd="0" presId="urn:microsoft.com/office/officeart/2005/8/layout/hList9"/>
    <dgm:cxn modelId="{E23E0A1D-D5C0-405B-A3AF-15D53A6B6492}" type="presParOf" srcId="{B6BEB99C-923D-4644-B2B4-58E3FDC8FEEF}" destId="{61371363-786B-472C-940E-9B2EA660918E}" srcOrd="6" destOrd="0" presId="urn:microsoft.com/office/officeart/2005/8/layout/hList9"/>
    <dgm:cxn modelId="{4740C04E-150F-478D-BCFE-A2E1B29333A4}" type="presParOf" srcId="{61371363-786B-472C-940E-9B2EA660918E}" destId="{094417A6-81AE-42DC-A9DA-0B33C3BBCA2B}" srcOrd="0" destOrd="0" presId="urn:microsoft.com/office/officeart/2005/8/layout/hList9"/>
    <dgm:cxn modelId="{5FD7A1B4-A132-48B5-BE3D-2D1B018AA764}" type="presParOf" srcId="{61371363-786B-472C-940E-9B2EA660918E}" destId="{C2DE1672-7961-4604-ABDD-6F6C09326EE7}" srcOrd="1" destOrd="0" presId="urn:microsoft.com/office/officeart/2005/8/layout/hList9"/>
    <dgm:cxn modelId="{90867458-CCB9-4DF1-ABDB-7C2A015B7579}" type="presParOf" srcId="{C2DE1672-7961-4604-ABDD-6F6C09326EE7}" destId="{E9E9EA7C-1350-4B36-91D3-15B0C2C7826C}" srcOrd="0" destOrd="0" presId="urn:microsoft.com/office/officeart/2005/8/layout/hList9"/>
    <dgm:cxn modelId="{D9DA76C2-B514-4EC6-8BA7-F86C9812EA97}" type="presParOf" srcId="{C2DE1672-7961-4604-ABDD-6F6C09326EE7}" destId="{8433C0FF-93EF-4310-AD17-A353E3439C6B}" srcOrd="1" destOrd="0" presId="urn:microsoft.com/office/officeart/2005/8/layout/hList9"/>
    <dgm:cxn modelId="{446A7BB0-6F8D-47A3-AB81-8EF293483DDE}" type="presParOf" srcId="{61371363-786B-472C-940E-9B2EA660918E}" destId="{FC629E2A-8472-4FCB-A876-AE4CFF3C908B}" srcOrd="2" destOrd="0" presId="urn:microsoft.com/office/officeart/2005/8/layout/hList9"/>
    <dgm:cxn modelId="{381BDBBF-0D7B-4E8C-8F1D-738C756F4C18}" type="presParOf" srcId="{FC629E2A-8472-4FCB-A876-AE4CFF3C908B}" destId="{FFE8EA7D-7623-47A6-8E12-6CB9F70D99EC}" srcOrd="0" destOrd="0" presId="urn:microsoft.com/office/officeart/2005/8/layout/hList9"/>
    <dgm:cxn modelId="{B3D47372-47DB-4AEE-AB8C-BDE684B5DF80}" type="presParOf" srcId="{FC629E2A-8472-4FCB-A876-AE4CFF3C908B}" destId="{7131B1AE-D48F-4D6E-9EA7-FB400BF03BD7}" srcOrd="1" destOrd="0" presId="urn:microsoft.com/office/officeart/2005/8/layout/hList9"/>
    <dgm:cxn modelId="{90084962-3E27-4A63-B809-352160B4AB66}" type="presParOf" srcId="{61371363-786B-472C-940E-9B2EA660918E}" destId="{B827F3DB-0D50-4E2E-A6F8-D81EFDC48E2B}" srcOrd="3" destOrd="0" presId="urn:microsoft.com/office/officeart/2005/8/layout/hList9"/>
    <dgm:cxn modelId="{FBC24180-22D4-43EC-929D-611CAF827E0D}" type="presParOf" srcId="{B827F3DB-0D50-4E2E-A6F8-D81EFDC48E2B}" destId="{83491FCE-994D-42EE-A5FB-8A489748C97C}" srcOrd="0" destOrd="0" presId="urn:microsoft.com/office/officeart/2005/8/layout/hList9"/>
    <dgm:cxn modelId="{0417C88F-5D5D-4024-9814-B98B2BEDE900}" type="presParOf" srcId="{B827F3DB-0D50-4E2E-A6F8-D81EFDC48E2B}" destId="{9AE523D0-BA2C-4ED4-9923-2304EC888E14}" srcOrd="1" destOrd="0" presId="urn:microsoft.com/office/officeart/2005/8/layout/hList9"/>
    <dgm:cxn modelId="{B0E76218-074E-4977-836C-5025FB8812E0}" type="presParOf" srcId="{61371363-786B-472C-940E-9B2EA660918E}" destId="{4F7738D4-601D-4A0C-8B27-9751AE5AE56B}" srcOrd="4" destOrd="0" presId="urn:microsoft.com/office/officeart/2005/8/layout/hList9"/>
    <dgm:cxn modelId="{86C3E5C1-DDC8-4825-844A-97C9AB908ABD}" type="presParOf" srcId="{4F7738D4-601D-4A0C-8B27-9751AE5AE56B}" destId="{70398577-6350-4BC0-8220-DED49931C42F}" srcOrd="0" destOrd="0" presId="urn:microsoft.com/office/officeart/2005/8/layout/hList9"/>
    <dgm:cxn modelId="{71A312FA-5F6D-459C-9983-728F8237C6B0}" type="presParOf" srcId="{4F7738D4-601D-4A0C-8B27-9751AE5AE56B}" destId="{CF4656A2-67B5-46D6-97FB-E8EB6EAC8562}" srcOrd="1" destOrd="0" presId="urn:microsoft.com/office/officeart/2005/8/layout/hList9"/>
    <dgm:cxn modelId="{38335B59-4A47-4419-9461-9DF8A8BA2BF7}" type="presParOf" srcId="{61371363-786B-472C-940E-9B2EA660918E}" destId="{DD5A6A1B-B075-4C95-819B-DC417E5FBD2D}" srcOrd="5" destOrd="0" presId="urn:microsoft.com/office/officeart/2005/8/layout/hList9"/>
    <dgm:cxn modelId="{51F9D661-CE1E-4F78-B6DD-652FA14144FF}" type="presParOf" srcId="{DD5A6A1B-B075-4C95-819B-DC417E5FBD2D}" destId="{380946A2-395F-49DE-997C-9DE510F415D7}" srcOrd="0" destOrd="0" presId="urn:microsoft.com/office/officeart/2005/8/layout/hList9"/>
    <dgm:cxn modelId="{C456A565-6022-4CF3-BD31-C161D280A0AB}" type="presParOf" srcId="{DD5A6A1B-B075-4C95-819B-DC417E5FBD2D}" destId="{45DBD501-F051-4485-B29A-067B189AA0A6}" srcOrd="1" destOrd="0" presId="urn:microsoft.com/office/officeart/2005/8/layout/hList9"/>
    <dgm:cxn modelId="{26EC5395-08C4-484A-B698-E63973CBC9B0}" type="presParOf" srcId="{B6BEB99C-923D-4644-B2B4-58E3FDC8FEEF}" destId="{C17B4A0B-0159-434E-900B-31DD52B66D52}" srcOrd="7" destOrd="0" presId="urn:microsoft.com/office/officeart/2005/8/layout/hList9"/>
    <dgm:cxn modelId="{AAB00532-A566-408F-A0E4-E5B94F2A1997}" type="presParOf" srcId="{B6BEB99C-923D-4644-B2B4-58E3FDC8FEEF}" destId="{B9A001A4-FBB0-4D22-9996-E5B12D9CD111}" srcOrd="8" destOrd="0" presId="urn:microsoft.com/office/officeart/2005/8/layout/hList9"/>
  </dgm:cxnLst>
  <dgm:bg/>
  <dgm:whole>
    <a:ln>
      <a:noFill/>
    </a:ln>
  </dgm:whole>
  <dgm:extLst>
    <a:ext uri="http://schemas.microsoft.com/office/drawing/2008/diagram">
      <dsp:dataModelExt xmlns=""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7829A04-562C-41F5-9923-DC283C358142}" type="doc">
      <dgm:prSet loTypeId="urn:microsoft.com/office/officeart/2005/8/layout/pyramid2" loCatId="list" qsTypeId="urn:microsoft.com/office/officeart/2005/8/quickstyle/simple5" qsCatId="simple" csTypeId="urn:microsoft.com/office/officeart/2005/8/colors/accent2_2" csCatId="accent2" phldr="1"/>
      <dgm:spPr/>
    </dgm:pt>
    <dgm:pt modelId="{B48C56B5-9F2B-4461-A39C-6839B2E156EC}">
      <dgm:prSet phldrT="[Texto]" custT="1"/>
      <dgm:spPr/>
      <dgm:t>
        <a:bodyPr/>
        <a:lstStyle/>
        <a:p>
          <a:r>
            <a:rPr lang="es-ES" sz="1600" dirty="0" smtClean="0"/>
            <a:t>EVALUACIÓN CONJUNTA DE VARIABLES FINANCIERAS Y NO FINANCIERAS</a:t>
          </a:r>
          <a:endParaRPr lang="es-EC" sz="1600" dirty="0"/>
        </a:p>
      </dgm:t>
    </dgm:pt>
    <dgm:pt modelId="{E0DB9829-22F1-4A44-8B40-7020A6CF0ADC}" type="parTrans" cxnId="{587F5E0B-6327-46D1-A135-DD9F89F5772B}">
      <dgm:prSet/>
      <dgm:spPr/>
      <dgm:t>
        <a:bodyPr/>
        <a:lstStyle/>
        <a:p>
          <a:endParaRPr lang="es-EC"/>
        </a:p>
      </dgm:t>
    </dgm:pt>
    <dgm:pt modelId="{C83C0808-0716-44F5-B77A-A03E2A3B1263}" type="sibTrans" cxnId="{587F5E0B-6327-46D1-A135-DD9F89F5772B}">
      <dgm:prSet/>
      <dgm:spPr/>
      <dgm:t>
        <a:bodyPr/>
        <a:lstStyle/>
        <a:p>
          <a:endParaRPr lang="es-EC"/>
        </a:p>
      </dgm:t>
    </dgm:pt>
    <dgm:pt modelId="{9EACC554-FF7C-4F38-92A1-A8F232B9C86E}">
      <dgm:prSet custT="1"/>
      <dgm:spPr/>
      <dgm:t>
        <a:bodyPr/>
        <a:lstStyle/>
        <a:p>
          <a:r>
            <a:rPr lang="es-ES" sz="1600" dirty="0" smtClean="0"/>
            <a:t>CENTRA SU USO NO EN UN VALOR SI NO EN MEDIDAS DE CORRECCIÓN</a:t>
          </a:r>
          <a:endParaRPr lang="es-ES" sz="1600" dirty="0"/>
        </a:p>
      </dgm:t>
    </dgm:pt>
    <dgm:pt modelId="{34886A2E-5B34-4B4A-B055-25330AA8F913}" type="parTrans" cxnId="{1DABE1F1-2B50-459E-9308-3461A137FB5C}">
      <dgm:prSet/>
      <dgm:spPr/>
      <dgm:t>
        <a:bodyPr/>
        <a:lstStyle/>
        <a:p>
          <a:endParaRPr lang="es-EC"/>
        </a:p>
      </dgm:t>
    </dgm:pt>
    <dgm:pt modelId="{1D55BAE7-27A7-456B-9AB0-BDF929026DD6}" type="sibTrans" cxnId="{1DABE1F1-2B50-459E-9308-3461A137FB5C}">
      <dgm:prSet/>
      <dgm:spPr/>
      <dgm:t>
        <a:bodyPr/>
        <a:lstStyle/>
        <a:p>
          <a:endParaRPr lang="es-EC"/>
        </a:p>
      </dgm:t>
    </dgm:pt>
    <dgm:pt modelId="{85BC10BA-C07C-40DB-87DB-5255EF07DAE7}">
      <dgm:prSet custT="1"/>
      <dgm:spPr/>
      <dgm:t>
        <a:bodyPr/>
        <a:lstStyle/>
        <a:p>
          <a:r>
            <a:rPr lang="es-ES" sz="1600" dirty="0" smtClean="0"/>
            <a:t>AUMENTA LA PARTICIPACIÓN DE GERENTES Y DIRECTIVOS</a:t>
          </a:r>
          <a:endParaRPr lang="en-US" sz="1600" dirty="0"/>
        </a:p>
      </dgm:t>
    </dgm:pt>
    <dgm:pt modelId="{81D524D9-994C-4519-9C0D-C38F4C1C979B}" type="parTrans" cxnId="{A77E8EE1-EDF1-43CF-9CC5-7DCD854F1441}">
      <dgm:prSet/>
      <dgm:spPr/>
      <dgm:t>
        <a:bodyPr/>
        <a:lstStyle/>
        <a:p>
          <a:endParaRPr lang="es-EC"/>
        </a:p>
      </dgm:t>
    </dgm:pt>
    <dgm:pt modelId="{6CF0664E-78CC-4315-8019-1DFF3F7001A2}" type="sibTrans" cxnId="{A77E8EE1-EDF1-43CF-9CC5-7DCD854F1441}">
      <dgm:prSet/>
      <dgm:spPr/>
      <dgm:t>
        <a:bodyPr/>
        <a:lstStyle/>
        <a:p>
          <a:endParaRPr lang="es-EC"/>
        </a:p>
      </dgm:t>
    </dgm:pt>
    <dgm:pt modelId="{4A2E757B-3A33-4462-B089-C7B1F2D42364}">
      <dgm:prSet phldrT="[Texto]" custT="1"/>
      <dgm:spPr/>
      <dgm:t>
        <a:bodyPr/>
        <a:lstStyle/>
        <a:p>
          <a:r>
            <a:rPr lang="es-EC" sz="1600" dirty="0" smtClean="0"/>
            <a:t>ELIMINA LA INTERPRETACIÓN MUDABLE</a:t>
          </a:r>
          <a:endParaRPr lang="es-EC" sz="1600" dirty="0"/>
        </a:p>
      </dgm:t>
    </dgm:pt>
    <dgm:pt modelId="{7DE7AA1B-BA37-44F2-B6D8-076F5C1A1DFF}" type="parTrans" cxnId="{28FF9E69-13E2-46E5-9187-BCB27BF59F35}">
      <dgm:prSet/>
      <dgm:spPr/>
      <dgm:t>
        <a:bodyPr/>
        <a:lstStyle/>
        <a:p>
          <a:endParaRPr lang="es-EC"/>
        </a:p>
      </dgm:t>
    </dgm:pt>
    <dgm:pt modelId="{36820ADD-7E14-45D8-A5F9-D99E57149EC3}" type="sibTrans" cxnId="{28FF9E69-13E2-46E5-9187-BCB27BF59F35}">
      <dgm:prSet/>
      <dgm:spPr/>
      <dgm:t>
        <a:bodyPr/>
        <a:lstStyle/>
        <a:p>
          <a:endParaRPr lang="es-EC"/>
        </a:p>
      </dgm:t>
    </dgm:pt>
    <dgm:pt modelId="{5EB8A2FD-81FF-4977-9495-4529FD850726}">
      <dgm:prSet phldrT="[Texto]" custT="1"/>
      <dgm:spPr/>
      <dgm:t>
        <a:bodyPr/>
        <a:lstStyle/>
        <a:p>
          <a:r>
            <a:rPr lang="es-EC" sz="1600" dirty="0" smtClean="0"/>
            <a:t>ANÁLISA TODAS LAS AREAS INVOLUCRADAS</a:t>
          </a:r>
          <a:endParaRPr lang="es-EC" sz="1600" dirty="0"/>
        </a:p>
      </dgm:t>
    </dgm:pt>
    <dgm:pt modelId="{C74FBC66-B591-487E-A31A-8BCA993D9FBE}" type="parTrans" cxnId="{86476518-0674-4803-92A4-C85CD52E6EA9}">
      <dgm:prSet/>
      <dgm:spPr/>
      <dgm:t>
        <a:bodyPr/>
        <a:lstStyle/>
        <a:p>
          <a:endParaRPr lang="es-EC"/>
        </a:p>
      </dgm:t>
    </dgm:pt>
    <dgm:pt modelId="{B42E0135-A28B-47DB-BFB0-B1A9AD849027}" type="sibTrans" cxnId="{86476518-0674-4803-92A4-C85CD52E6EA9}">
      <dgm:prSet/>
      <dgm:spPr/>
      <dgm:t>
        <a:bodyPr/>
        <a:lstStyle/>
        <a:p>
          <a:endParaRPr lang="es-EC"/>
        </a:p>
      </dgm:t>
    </dgm:pt>
    <dgm:pt modelId="{A33EA121-1B1C-49B7-9403-0F8F1C39C245}" type="pres">
      <dgm:prSet presAssocID="{A7829A04-562C-41F5-9923-DC283C358142}" presName="compositeShape" presStyleCnt="0">
        <dgm:presLayoutVars>
          <dgm:dir/>
          <dgm:resizeHandles/>
        </dgm:presLayoutVars>
      </dgm:prSet>
      <dgm:spPr/>
    </dgm:pt>
    <dgm:pt modelId="{7C3B67F0-2A86-4EAF-9217-717248B26285}" type="pres">
      <dgm:prSet presAssocID="{A7829A04-562C-41F5-9923-DC283C358142}" presName="pyramid" presStyleLbl="node1" presStyleIdx="0" presStyleCnt="1"/>
      <dgm:spPr/>
    </dgm:pt>
    <dgm:pt modelId="{8102C434-22D0-42D7-87E9-27A28658420D}" type="pres">
      <dgm:prSet presAssocID="{A7829A04-562C-41F5-9923-DC283C358142}" presName="theList" presStyleCnt="0"/>
      <dgm:spPr/>
    </dgm:pt>
    <dgm:pt modelId="{631B5022-A73E-41F1-B20F-848D3C70100A}" type="pres">
      <dgm:prSet presAssocID="{B48C56B5-9F2B-4461-A39C-6839B2E156EC}" presName="aNode" presStyleLbl="fgAcc1" presStyleIdx="0" presStyleCnt="5" custScaleX="121150" custLinFactNeighborX="9353" custLinFactNeighborY="-26900">
        <dgm:presLayoutVars>
          <dgm:bulletEnabled val="1"/>
        </dgm:presLayoutVars>
      </dgm:prSet>
      <dgm:spPr/>
      <dgm:t>
        <a:bodyPr/>
        <a:lstStyle/>
        <a:p>
          <a:endParaRPr lang="es-EC"/>
        </a:p>
      </dgm:t>
    </dgm:pt>
    <dgm:pt modelId="{147ED38F-B96C-49E8-8B04-B3B596C31C64}" type="pres">
      <dgm:prSet presAssocID="{B48C56B5-9F2B-4461-A39C-6839B2E156EC}" presName="aSpace" presStyleCnt="0"/>
      <dgm:spPr/>
    </dgm:pt>
    <dgm:pt modelId="{B361ED31-53D6-4739-A7BC-D427B8AA415E}" type="pres">
      <dgm:prSet presAssocID="{4A2E757B-3A33-4462-B089-C7B1F2D42364}" presName="aNode" presStyleLbl="fgAcc1" presStyleIdx="1" presStyleCnt="5" custScaleX="119353" custLinFactNeighborX="10309" custLinFactNeighborY="-57532">
        <dgm:presLayoutVars>
          <dgm:bulletEnabled val="1"/>
        </dgm:presLayoutVars>
      </dgm:prSet>
      <dgm:spPr/>
      <dgm:t>
        <a:bodyPr/>
        <a:lstStyle/>
        <a:p>
          <a:endParaRPr lang="es-EC"/>
        </a:p>
      </dgm:t>
    </dgm:pt>
    <dgm:pt modelId="{76D1FE3E-3E3D-42E4-A9C4-0C93FA005453}" type="pres">
      <dgm:prSet presAssocID="{4A2E757B-3A33-4462-B089-C7B1F2D42364}" presName="aSpace" presStyleCnt="0"/>
      <dgm:spPr/>
    </dgm:pt>
    <dgm:pt modelId="{C4EAA872-C523-48BE-AF2D-53621CF0AEBA}" type="pres">
      <dgm:prSet presAssocID="{5EB8A2FD-81FF-4977-9495-4529FD850726}" presName="aNode" presStyleLbl="fgAcc1" presStyleIdx="2" presStyleCnt="5" custScaleX="117255" custLinFactNeighborX="10490" custLinFactNeighborY="-51549">
        <dgm:presLayoutVars>
          <dgm:bulletEnabled val="1"/>
        </dgm:presLayoutVars>
      </dgm:prSet>
      <dgm:spPr/>
      <dgm:t>
        <a:bodyPr/>
        <a:lstStyle/>
        <a:p>
          <a:endParaRPr lang="es-EC"/>
        </a:p>
      </dgm:t>
    </dgm:pt>
    <dgm:pt modelId="{A47BE999-9A79-4E06-9DA1-AF980CE7F87F}" type="pres">
      <dgm:prSet presAssocID="{5EB8A2FD-81FF-4977-9495-4529FD850726}" presName="aSpace" presStyleCnt="0"/>
      <dgm:spPr/>
    </dgm:pt>
    <dgm:pt modelId="{7E22FD18-B44B-476E-AD6B-0D8C5E4CEB3B}" type="pres">
      <dgm:prSet presAssocID="{9EACC554-FF7C-4F38-92A1-A8F232B9C86E}" presName="aNode" presStyleLbl="fgAcc1" presStyleIdx="3" presStyleCnt="5" custScaleX="121150" custLinFactNeighborX="12437">
        <dgm:presLayoutVars>
          <dgm:bulletEnabled val="1"/>
        </dgm:presLayoutVars>
      </dgm:prSet>
      <dgm:spPr/>
      <dgm:t>
        <a:bodyPr/>
        <a:lstStyle/>
        <a:p>
          <a:endParaRPr lang="es-EC"/>
        </a:p>
      </dgm:t>
    </dgm:pt>
    <dgm:pt modelId="{C57A3937-A3F6-438D-A710-CCCD962F2FA3}" type="pres">
      <dgm:prSet presAssocID="{9EACC554-FF7C-4F38-92A1-A8F232B9C86E}" presName="aSpace" presStyleCnt="0"/>
      <dgm:spPr/>
    </dgm:pt>
    <dgm:pt modelId="{17C9252E-BBC9-46DB-8F0E-C7CA85EC28F1}" type="pres">
      <dgm:prSet presAssocID="{85BC10BA-C07C-40DB-87DB-5255EF07DAE7}" presName="aNode" presStyleLbl="fgAcc1" presStyleIdx="4" presStyleCnt="5" custScaleX="121150" custLinFactNeighborX="12437">
        <dgm:presLayoutVars>
          <dgm:bulletEnabled val="1"/>
        </dgm:presLayoutVars>
      </dgm:prSet>
      <dgm:spPr/>
      <dgm:t>
        <a:bodyPr/>
        <a:lstStyle/>
        <a:p>
          <a:endParaRPr lang="es-EC"/>
        </a:p>
      </dgm:t>
    </dgm:pt>
    <dgm:pt modelId="{450E5732-1B06-4F1F-9FAF-8C31EF3F4CEE}" type="pres">
      <dgm:prSet presAssocID="{85BC10BA-C07C-40DB-87DB-5255EF07DAE7}" presName="aSpace" presStyleCnt="0"/>
      <dgm:spPr/>
    </dgm:pt>
  </dgm:ptLst>
  <dgm:cxnLst>
    <dgm:cxn modelId="{BAD8053C-64CC-4728-AEDD-B003C1FB86E7}" type="presOf" srcId="{5EB8A2FD-81FF-4977-9495-4529FD850726}" destId="{C4EAA872-C523-48BE-AF2D-53621CF0AEBA}" srcOrd="0" destOrd="0" presId="urn:microsoft.com/office/officeart/2005/8/layout/pyramid2"/>
    <dgm:cxn modelId="{86476518-0674-4803-92A4-C85CD52E6EA9}" srcId="{A7829A04-562C-41F5-9923-DC283C358142}" destId="{5EB8A2FD-81FF-4977-9495-4529FD850726}" srcOrd="2" destOrd="0" parTransId="{C74FBC66-B591-487E-A31A-8BCA993D9FBE}" sibTransId="{B42E0135-A28B-47DB-BFB0-B1A9AD849027}"/>
    <dgm:cxn modelId="{9F46E709-D328-472E-A914-C83F1F0F8B4B}" type="presOf" srcId="{85BC10BA-C07C-40DB-87DB-5255EF07DAE7}" destId="{17C9252E-BBC9-46DB-8F0E-C7CA85EC28F1}" srcOrd="0" destOrd="0" presId="urn:microsoft.com/office/officeart/2005/8/layout/pyramid2"/>
    <dgm:cxn modelId="{6C88E7AD-18A2-4AF8-B8E7-90910F52B7F2}" type="presOf" srcId="{9EACC554-FF7C-4F38-92A1-A8F232B9C86E}" destId="{7E22FD18-B44B-476E-AD6B-0D8C5E4CEB3B}" srcOrd="0" destOrd="0" presId="urn:microsoft.com/office/officeart/2005/8/layout/pyramid2"/>
    <dgm:cxn modelId="{A77E8EE1-EDF1-43CF-9CC5-7DCD854F1441}" srcId="{A7829A04-562C-41F5-9923-DC283C358142}" destId="{85BC10BA-C07C-40DB-87DB-5255EF07DAE7}" srcOrd="4" destOrd="0" parTransId="{81D524D9-994C-4519-9C0D-C38F4C1C979B}" sibTransId="{6CF0664E-78CC-4315-8019-1DFF3F7001A2}"/>
    <dgm:cxn modelId="{587F5E0B-6327-46D1-A135-DD9F89F5772B}" srcId="{A7829A04-562C-41F5-9923-DC283C358142}" destId="{B48C56B5-9F2B-4461-A39C-6839B2E156EC}" srcOrd="0" destOrd="0" parTransId="{E0DB9829-22F1-4A44-8B40-7020A6CF0ADC}" sibTransId="{C83C0808-0716-44F5-B77A-A03E2A3B1263}"/>
    <dgm:cxn modelId="{1DABE1F1-2B50-459E-9308-3461A137FB5C}" srcId="{A7829A04-562C-41F5-9923-DC283C358142}" destId="{9EACC554-FF7C-4F38-92A1-A8F232B9C86E}" srcOrd="3" destOrd="0" parTransId="{34886A2E-5B34-4B4A-B055-25330AA8F913}" sibTransId="{1D55BAE7-27A7-456B-9AB0-BDF929026DD6}"/>
    <dgm:cxn modelId="{4CAC710E-B21E-4D6A-BF04-461435EED525}" type="presOf" srcId="{4A2E757B-3A33-4462-B089-C7B1F2D42364}" destId="{B361ED31-53D6-4739-A7BC-D427B8AA415E}" srcOrd="0" destOrd="0" presId="urn:microsoft.com/office/officeart/2005/8/layout/pyramid2"/>
    <dgm:cxn modelId="{81E2773A-8DC6-4CAD-AF59-78F51E590FDE}" type="presOf" srcId="{B48C56B5-9F2B-4461-A39C-6839B2E156EC}" destId="{631B5022-A73E-41F1-B20F-848D3C70100A}" srcOrd="0" destOrd="0" presId="urn:microsoft.com/office/officeart/2005/8/layout/pyramid2"/>
    <dgm:cxn modelId="{28FF9E69-13E2-46E5-9187-BCB27BF59F35}" srcId="{A7829A04-562C-41F5-9923-DC283C358142}" destId="{4A2E757B-3A33-4462-B089-C7B1F2D42364}" srcOrd="1" destOrd="0" parTransId="{7DE7AA1B-BA37-44F2-B6D8-076F5C1A1DFF}" sibTransId="{36820ADD-7E14-45D8-A5F9-D99E57149EC3}"/>
    <dgm:cxn modelId="{76822203-F2E1-4866-8FD4-4F71EC16677F}" type="presOf" srcId="{A7829A04-562C-41F5-9923-DC283C358142}" destId="{A33EA121-1B1C-49B7-9403-0F8F1C39C245}" srcOrd="0" destOrd="0" presId="urn:microsoft.com/office/officeart/2005/8/layout/pyramid2"/>
    <dgm:cxn modelId="{871D3571-C6AC-4692-909D-CF8CFE05EE22}" type="presParOf" srcId="{A33EA121-1B1C-49B7-9403-0F8F1C39C245}" destId="{7C3B67F0-2A86-4EAF-9217-717248B26285}" srcOrd="0" destOrd="0" presId="urn:microsoft.com/office/officeart/2005/8/layout/pyramid2"/>
    <dgm:cxn modelId="{95298CC2-AD38-4BE4-A337-831D7A7FF9BD}" type="presParOf" srcId="{A33EA121-1B1C-49B7-9403-0F8F1C39C245}" destId="{8102C434-22D0-42D7-87E9-27A28658420D}" srcOrd="1" destOrd="0" presId="urn:microsoft.com/office/officeart/2005/8/layout/pyramid2"/>
    <dgm:cxn modelId="{2B661170-5774-4341-9F64-AC03D5A31235}" type="presParOf" srcId="{8102C434-22D0-42D7-87E9-27A28658420D}" destId="{631B5022-A73E-41F1-B20F-848D3C70100A}" srcOrd="0" destOrd="0" presId="urn:microsoft.com/office/officeart/2005/8/layout/pyramid2"/>
    <dgm:cxn modelId="{42B40251-E325-47A4-8D2F-5AEC590F32F2}" type="presParOf" srcId="{8102C434-22D0-42D7-87E9-27A28658420D}" destId="{147ED38F-B96C-49E8-8B04-B3B596C31C64}" srcOrd="1" destOrd="0" presId="urn:microsoft.com/office/officeart/2005/8/layout/pyramid2"/>
    <dgm:cxn modelId="{EB323C57-2FCB-4364-834C-AC4B61C16035}" type="presParOf" srcId="{8102C434-22D0-42D7-87E9-27A28658420D}" destId="{B361ED31-53D6-4739-A7BC-D427B8AA415E}" srcOrd="2" destOrd="0" presId="urn:microsoft.com/office/officeart/2005/8/layout/pyramid2"/>
    <dgm:cxn modelId="{869C0E08-2DB5-47A4-BF46-6594EC24912C}" type="presParOf" srcId="{8102C434-22D0-42D7-87E9-27A28658420D}" destId="{76D1FE3E-3E3D-42E4-A9C4-0C93FA005453}" srcOrd="3" destOrd="0" presId="urn:microsoft.com/office/officeart/2005/8/layout/pyramid2"/>
    <dgm:cxn modelId="{DFEF2EA1-35BA-423E-9520-58EFD944EDA3}" type="presParOf" srcId="{8102C434-22D0-42D7-87E9-27A28658420D}" destId="{C4EAA872-C523-48BE-AF2D-53621CF0AEBA}" srcOrd="4" destOrd="0" presId="urn:microsoft.com/office/officeart/2005/8/layout/pyramid2"/>
    <dgm:cxn modelId="{C0A87357-D384-4362-ADF8-E775A2586AA7}" type="presParOf" srcId="{8102C434-22D0-42D7-87E9-27A28658420D}" destId="{A47BE999-9A79-4E06-9DA1-AF980CE7F87F}" srcOrd="5" destOrd="0" presId="urn:microsoft.com/office/officeart/2005/8/layout/pyramid2"/>
    <dgm:cxn modelId="{8947A179-986E-44E1-80D5-80664936AA55}" type="presParOf" srcId="{8102C434-22D0-42D7-87E9-27A28658420D}" destId="{7E22FD18-B44B-476E-AD6B-0D8C5E4CEB3B}" srcOrd="6" destOrd="0" presId="urn:microsoft.com/office/officeart/2005/8/layout/pyramid2"/>
    <dgm:cxn modelId="{0E60A278-9E6C-4658-B480-825BAA1ABE50}" type="presParOf" srcId="{8102C434-22D0-42D7-87E9-27A28658420D}" destId="{C57A3937-A3F6-438D-A710-CCCD962F2FA3}" srcOrd="7" destOrd="0" presId="urn:microsoft.com/office/officeart/2005/8/layout/pyramid2"/>
    <dgm:cxn modelId="{8D642074-A5C9-4730-8D2F-3B121A6DE809}" type="presParOf" srcId="{8102C434-22D0-42D7-87E9-27A28658420D}" destId="{17C9252E-BBC9-46DB-8F0E-C7CA85EC28F1}" srcOrd="8" destOrd="0" presId="urn:microsoft.com/office/officeart/2005/8/layout/pyramid2"/>
    <dgm:cxn modelId="{C38B3EBF-BC3A-49CD-B4C6-8BA45B0B38C0}" type="presParOf" srcId="{8102C434-22D0-42D7-87E9-27A28658420D}" destId="{450E5732-1B06-4F1F-9FAF-8C31EF3F4CEE}" srcOrd="9" destOrd="0" presId="urn:microsoft.com/office/officeart/2005/8/layout/pyramid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409613D-4D5C-4C85-9D2A-9870C33520AC}" type="doc">
      <dgm:prSet loTypeId="urn:microsoft.com/office/officeart/2005/8/layout/arrow2" loCatId="process" qsTypeId="urn:microsoft.com/office/officeart/2005/8/quickstyle/simple1" qsCatId="simple" csTypeId="urn:microsoft.com/office/officeart/2005/8/colors/accent1_2" csCatId="accent1" phldr="1"/>
      <dgm:spPr/>
    </dgm:pt>
    <dgm:pt modelId="{B7331416-7EA5-4CD8-9582-CD9EDDA54EC5}">
      <dgm:prSet phldrT="[Texto]"/>
      <dgm:spPr/>
      <dgm:t>
        <a:bodyPr/>
        <a:lstStyle/>
        <a:p>
          <a:r>
            <a:rPr lang="es-EC" dirty="0" smtClean="0"/>
            <a:t>PELIGRO</a:t>
          </a:r>
          <a:endParaRPr lang="es-EC" dirty="0"/>
        </a:p>
      </dgm:t>
    </dgm:pt>
    <dgm:pt modelId="{A795AAD2-F02A-4BB7-A9A1-9C78CA020B95}" type="parTrans" cxnId="{05091F91-2830-4EB1-A4A5-58186B886829}">
      <dgm:prSet/>
      <dgm:spPr/>
      <dgm:t>
        <a:bodyPr/>
        <a:lstStyle/>
        <a:p>
          <a:endParaRPr lang="es-EC"/>
        </a:p>
      </dgm:t>
    </dgm:pt>
    <dgm:pt modelId="{8C844939-BFD4-410C-A89E-750907608E7D}" type="sibTrans" cxnId="{05091F91-2830-4EB1-A4A5-58186B886829}">
      <dgm:prSet/>
      <dgm:spPr/>
      <dgm:t>
        <a:bodyPr/>
        <a:lstStyle/>
        <a:p>
          <a:endParaRPr lang="es-EC"/>
        </a:p>
      </dgm:t>
    </dgm:pt>
    <dgm:pt modelId="{6AB50BD8-A092-4404-A6C4-51426EA492DB}">
      <dgm:prSet phldrT="[Texto]"/>
      <dgm:spPr/>
      <dgm:t>
        <a:bodyPr/>
        <a:lstStyle/>
        <a:p>
          <a:r>
            <a:rPr lang="es-EC" dirty="0" smtClean="0"/>
            <a:t>PRECAUCIÓN</a:t>
          </a:r>
          <a:endParaRPr lang="es-EC" dirty="0"/>
        </a:p>
      </dgm:t>
    </dgm:pt>
    <dgm:pt modelId="{2C6EEEDA-006F-4411-A90D-F5BF691651E9}" type="parTrans" cxnId="{9CD2B23D-BDAE-4903-BCCE-C432E881A884}">
      <dgm:prSet/>
      <dgm:spPr/>
      <dgm:t>
        <a:bodyPr/>
        <a:lstStyle/>
        <a:p>
          <a:endParaRPr lang="es-EC"/>
        </a:p>
      </dgm:t>
    </dgm:pt>
    <dgm:pt modelId="{8BB9544F-495E-4521-98A9-3193A8B09FA1}" type="sibTrans" cxnId="{9CD2B23D-BDAE-4903-BCCE-C432E881A884}">
      <dgm:prSet/>
      <dgm:spPr/>
      <dgm:t>
        <a:bodyPr/>
        <a:lstStyle/>
        <a:p>
          <a:endParaRPr lang="es-EC"/>
        </a:p>
      </dgm:t>
    </dgm:pt>
    <dgm:pt modelId="{4F458AA4-F205-46D4-B278-1AE5AC3510CC}">
      <dgm:prSet phldrT="[Texto]"/>
      <dgm:spPr/>
      <dgm:t>
        <a:bodyPr/>
        <a:lstStyle/>
        <a:p>
          <a:r>
            <a:rPr lang="es-EC" dirty="0" smtClean="0"/>
            <a:t>EQUILIBRIO</a:t>
          </a:r>
          <a:endParaRPr lang="es-EC" dirty="0"/>
        </a:p>
      </dgm:t>
    </dgm:pt>
    <dgm:pt modelId="{BF739653-5281-46BA-B2D1-E0978443850E}" type="parTrans" cxnId="{26D5203A-DA7A-4F8A-B0FA-AFA22530DCA2}">
      <dgm:prSet/>
      <dgm:spPr/>
      <dgm:t>
        <a:bodyPr/>
        <a:lstStyle/>
        <a:p>
          <a:endParaRPr lang="es-EC"/>
        </a:p>
      </dgm:t>
    </dgm:pt>
    <dgm:pt modelId="{D07A92E0-E8BE-48E3-B2D9-C189BD39866A}" type="sibTrans" cxnId="{26D5203A-DA7A-4F8A-B0FA-AFA22530DCA2}">
      <dgm:prSet/>
      <dgm:spPr/>
      <dgm:t>
        <a:bodyPr/>
        <a:lstStyle/>
        <a:p>
          <a:endParaRPr lang="es-EC"/>
        </a:p>
      </dgm:t>
    </dgm:pt>
    <dgm:pt modelId="{A8654602-84B3-463A-8888-9A642B713175}" type="pres">
      <dgm:prSet presAssocID="{C409613D-4D5C-4C85-9D2A-9870C33520AC}" presName="arrowDiagram" presStyleCnt="0">
        <dgm:presLayoutVars>
          <dgm:chMax val="5"/>
          <dgm:dir/>
          <dgm:resizeHandles val="exact"/>
        </dgm:presLayoutVars>
      </dgm:prSet>
      <dgm:spPr/>
    </dgm:pt>
    <dgm:pt modelId="{81DF6875-FBF9-4318-9515-774F3B19C9BE}" type="pres">
      <dgm:prSet presAssocID="{C409613D-4D5C-4C85-9D2A-9870C33520AC}" presName="arrow" presStyleLbl="bgShp" presStyleIdx="0" presStyleCnt="1"/>
      <dgm:spPr/>
    </dgm:pt>
    <dgm:pt modelId="{8064F19E-A52E-49F1-B3B6-7E5C05C3B4BC}" type="pres">
      <dgm:prSet presAssocID="{C409613D-4D5C-4C85-9D2A-9870C33520AC}" presName="arrowDiagram3" presStyleCnt="0"/>
      <dgm:spPr/>
    </dgm:pt>
    <dgm:pt modelId="{ECE300B7-5AD9-425E-8302-A2828EC6C457}" type="pres">
      <dgm:prSet presAssocID="{B7331416-7EA5-4CD8-9582-CD9EDDA54EC5}" presName="bullet3a" presStyleLbl="node1" presStyleIdx="0" presStyleCnt="3"/>
      <dgm:spPr>
        <a:solidFill>
          <a:srgbClr val="FF0000"/>
        </a:solidFill>
        <a:ln>
          <a:solidFill>
            <a:srgbClr val="FF0000"/>
          </a:solidFill>
        </a:ln>
        <a:scene3d>
          <a:camera prst="orthographicFront"/>
          <a:lightRig rig="threePt" dir="t"/>
        </a:scene3d>
        <a:sp3d>
          <a:bevelT/>
        </a:sp3d>
      </dgm:spPr>
    </dgm:pt>
    <dgm:pt modelId="{1447A56D-E07B-4869-8B52-62A1C214EB24}" type="pres">
      <dgm:prSet presAssocID="{B7331416-7EA5-4CD8-9582-CD9EDDA54EC5}" presName="textBox3a" presStyleLbl="revTx" presStyleIdx="0" presStyleCnt="3">
        <dgm:presLayoutVars>
          <dgm:bulletEnabled val="1"/>
        </dgm:presLayoutVars>
      </dgm:prSet>
      <dgm:spPr/>
      <dgm:t>
        <a:bodyPr/>
        <a:lstStyle/>
        <a:p>
          <a:endParaRPr lang="es-EC"/>
        </a:p>
      </dgm:t>
    </dgm:pt>
    <dgm:pt modelId="{9C6B7273-08CC-4476-AB92-7295669ABAD5}" type="pres">
      <dgm:prSet presAssocID="{6AB50BD8-A092-4404-A6C4-51426EA492DB}" presName="bullet3b" presStyleLbl="node1" presStyleIdx="1" presStyleCnt="3"/>
      <dgm:spPr>
        <a:solidFill>
          <a:srgbClr val="FFFF00"/>
        </a:solidFill>
        <a:ln>
          <a:solidFill>
            <a:srgbClr val="FFFF00"/>
          </a:solidFill>
        </a:ln>
        <a:scene3d>
          <a:camera prst="orthographicFront"/>
          <a:lightRig rig="threePt" dir="t"/>
        </a:scene3d>
        <a:sp3d>
          <a:bevelT/>
        </a:sp3d>
      </dgm:spPr>
    </dgm:pt>
    <dgm:pt modelId="{27CA6570-C9F3-48FD-B4B6-5E06CFD101BE}" type="pres">
      <dgm:prSet presAssocID="{6AB50BD8-A092-4404-A6C4-51426EA492DB}" presName="textBox3b" presStyleLbl="revTx" presStyleIdx="1" presStyleCnt="3">
        <dgm:presLayoutVars>
          <dgm:bulletEnabled val="1"/>
        </dgm:presLayoutVars>
      </dgm:prSet>
      <dgm:spPr/>
      <dgm:t>
        <a:bodyPr/>
        <a:lstStyle/>
        <a:p>
          <a:endParaRPr lang="es-EC"/>
        </a:p>
      </dgm:t>
    </dgm:pt>
    <dgm:pt modelId="{78466753-291A-41FE-8144-2E822273ABE5}" type="pres">
      <dgm:prSet presAssocID="{4F458AA4-F205-46D4-B278-1AE5AC3510CC}" presName="bullet3c" presStyleLbl="node1" presStyleIdx="2" presStyleCnt="3"/>
      <dgm:spPr>
        <a:solidFill>
          <a:srgbClr val="92D050"/>
        </a:solidFill>
        <a:ln>
          <a:solidFill>
            <a:srgbClr val="92D050"/>
          </a:solidFill>
        </a:ln>
        <a:scene3d>
          <a:camera prst="orthographicFront"/>
          <a:lightRig rig="threePt" dir="t"/>
        </a:scene3d>
        <a:sp3d>
          <a:bevelT/>
        </a:sp3d>
      </dgm:spPr>
    </dgm:pt>
    <dgm:pt modelId="{20B99875-0C51-4626-84CA-9CCD65F7B8E0}" type="pres">
      <dgm:prSet presAssocID="{4F458AA4-F205-46D4-B278-1AE5AC3510CC}" presName="textBox3c" presStyleLbl="revTx" presStyleIdx="2" presStyleCnt="3">
        <dgm:presLayoutVars>
          <dgm:bulletEnabled val="1"/>
        </dgm:presLayoutVars>
      </dgm:prSet>
      <dgm:spPr/>
      <dgm:t>
        <a:bodyPr/>
        <a:lstStyle/>
        <a:p>
          <a:endParaRPr lang="es-EC"/>
        </a:p>
      </dgm:t>
    </dgm:pt>
  </dgm:ptLst>
  <dgm:cxnLst>
    <dgm:cxn modelId="{9CD2B23D-BDAE-4903-BCCE-C432E881A884}" srcId="{C409613D-4D5C-4C85-9D2A-9870C33520AC}" destId="{6AB50BD8-A092-4404-A6C4-51426EA492DB}" srcOrd="1" destOrd="0" parTransId="{2C6EEEDA-006F-4411-A90D-F5BF691651E9}" sibTransId="{8BB9544F-495E-4521-98A9-3193A8B09FA1}"/>
    <dgm:cxn modelId="{FE8FCA73-BA62-44D9-90B4-BAD08B49DFFB}" type="presOf" srcId="{6AB50BD8-A092-4404-A6C4-51426EA492DB}" destId="{27CA6570-C9F3-48FD-B4B6-5E06CFD101BE}" srcOrd="0" destOrd="0" presId="urn:microsoft.com/office/officeart/2005/8/layout/arrow2"/>
    <dgm:cxn modelId="{26D5203A-DA7A-4F8A-B0FA-AFA22530DCA2}" srcId="{C409613D-4D5C-4C85-9D2A-9870C33520AC}" destId="{4F458AA4-F205-46D4-B278-1AE5AC3510CC}" srcOrd="2" destOrd="0" parTransId="{BF739653-5281-46BA-B2D1-E0978443850E}" sibTransId="{D07A92E0-E8BE-48E3-B2D9-C189BD39866A}"/>
    <dgm:cxn modelId="{05091F91-2830-4EB1-A4A5-58186B886829}" srcId="{C409613D-4D5C-4C85-9D2A-9870C33520AC}" destId="{B7331416-7EA5-4CD8-9582-CD9EDDA54EC5}" srcOrd="0" destOrd="0" parTransId="{A795AAD2-F02A-4BB7-A9A1-9C78CA020B95}" sibTransId="{8C844939-BFD4-410C-A89E-750907608E7D}"/>
    <dgm:cxn modelId="{C43099CE-C560-43C5-B459-FFFE9D19EDAE}" type="presOf" srcId="{B7331416-7EA5-4CD8-9582-CD9EDDA54EC5}" destId="{1447A56D-E07B-4869-8B52-62A1C214EB24}" srcOrd="0" destOrd="0" presId="urn:microsoft.com/office/officeart/2005/8/layout/arrow2"/>
    <dgm:cxn modelId="{7E005F68-2EB7-4CA8-8A83-181FC929E19A}" type="presOf" srcId="{C409613D-4D5C-4C85-9D2A-9870C33520AC}" destId="{A8654602-84B3-463A-8888-9A642B713175}" srcOrd="0" destOrd="0" presId="urn:microsoft.com/office/officeart/2005/8/layout/arrow2"/>
    <dgm:cxn modelId="{5B821BC6-D1AC-4B0A-BFC7-BFB22D07B3D6}" type="presOf" srcId="{4F458AA4-F205-46D4-B278-1AE5AC3510CC}" destId="{20B99875-0C51-4626-84CA-9CCD65F7B8E0}" srcOrd="0" destOrd="0" presId="urn:microsoft.com/office/officeart/2005/8/layout/arrow2"/>
    <dgm:cxn modelId="{CBAA3B8C-FBF5-41A2-8568-5983DFBDAFEB}" type="presParOf" srcId="{A8654602-84B3-463A-8888-9A642B713175}" destId="{81DF6875-FBF9-4318-9515-774F3B19C9BE}" srcOrd="0" destOrd="0" presId="urn:microsoft.com/office/officeart/2005/8/layout/arrow2"/>
    <dgm:cxn modelId="{63608C8C-0D53-484B-BC59-3C1FC6CE3BD1}" type="presParOf" srcId="{A8654602-84B3-463A-8888-9A642B713175}" destId="{8064F19E-A52E-49F1-B3B6-7E5C05C3B4BC}" srcOrd="1" destOrd="0" presId="urn:microsoft.com/office/officeart/2005/8/layout/arrow2"/>
    <dgm:cxn modelId="{899CAED9-AE04-4F41-84B6-831E7F1DD69F}" type="presParOf" srcId="{8064F19E-A52E-49F1-B3B6-7E5C05C3B4BC}" destId="{ECE300B7-5AD9-425E-8302-A2828EC6C457}" srcOrd="0" destOrd="0" presId="urn:microsoft.com/office/officeart/2005/8/layout/arrow2"/>
    <dgm:cxn modelId="{E0A43BE7-3B34-48BC-9A41-1ECD1DBDD9DF}" type="presParOf" srcId="{8064F19E-A52E-49F1-B3B6-7E5C05C3B4BC}" destId="{1447A56D-E07B-4869-8B52-62A1C214EB24}" srcOrd="1" destOrd="0" presId="urn:microsoft.com/office/officeart/2005/8/layout/arrow2"/>
    <dgm:cxn modelId="{1BAB3F5C-BA3B-4D5E-8301-AC4166432B9E}" type="presParOf" srcId="{8064F19E-A52E-49F1-B3B6-7E5C05C3B4BC}" destId="{9C6B7273-08CC-4476-AB92-7295669ABAD5}" srcOrd="2" destOrd="0" presId="urn:microsoft.com/office/officeart/2005/8/layout/arrow2"/>
    <dgm:cxn modelId="{75A7EAE1-FC65-4F55-9A18-A4F0B49AD5E4}" type="presParOf" srcId="{8064F19E-A52E-49F1-B3B6-7E5C05C3B4BC}" destId="{27CA6570-C9F3-48FD-B4B6-5E06CFD101BE}" srcOrd="3" destOrd="0" presId="urn:microsoft.com/office/officeart/2005/8/layout/arrow2"/>
    <dgm:cxn modelId="{4BCE62FC-062A-4DCD-8B5E-0AFA908E140E}" type="presParOf" srcId="{8064F19E-A52E-49F1-B3B6-7E5C05C3B4BC}" destId="{78466753-291A-41FE-8144-2E822273ABE5}" srcOrd="4" destOrd="0" presId="urn:microsoft.com/office/officeart/2005/8/layout/arrow2"/>
    <dgm:cxn modelId="{87BD7E5C-EF5D-4B62-A851-8DC8F8B3624B}" type="presParOf" srcId="{8064F19E-A52E-49F1-B3B6-7E5C05C3B4BC}" destId="{20B99875-0C51-4626-84CA-9CCD65F7B8E0}" srcOrd="5" destOrd="0" presId="urn:microsoft.com/office/officeart/2005/8/layout/arrow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252CCB5-061F-47A4-9EDC-9347696CC3FE}" type="doc">
      <dgm:prSet loTypeId="urn:microsoft.com/office/officeart/2005/8/layout/process3" loCatId="process" qsTypeId="urn:microsoft.com/office/officeart/2005/8/quickstyle/simple5" qsCatId="simple" csTypeId="urn:microsoft.com/office/officeart/2005/8/colors/colorful1" csCatId="colorful" phldr="1"/>
      <dgm:spPr/>
      <dgm:t>
        <a:bodyPr/>
        <a:lstStyle/>
        <a:p>
          <a:endParaRPr lang="es-EC"/>
        </a:p>
      </dgm:t>
    </dgm:pt>
    <dgm:pt modelId="{92333B92-B44F-40A4-9F86-5CC92A096C67}">
      <dgm:prSet phldrT="[Texto]"/>
      <dgm:spPr/>
      <dgm:t>
        <a:bodyPr/>
        <a:lstStyle/>
        <a:p>
          <a:pPr algn="ctr"/>
          <a:r>
            <a:rPr lang="es-EC" dirty="0" smtClean="0"/>
            <a:t>1</a:t>
          </a:r>
          <a:endParaRPr lang="es-EC" dirty="0"/>
        </a:p>
      </dgm:t>
    </dgm:pt>
    <dgm:pt modelId="{50E42617-ADDA-470C-8F3E-924F1C4D9C3A}" type="parTrans" cxnId="{F69A0D18-36B7-42DB-A416-26C3F70B4E51}">
      <dgm:prSet/>
      <dgm:spPr/>
      <dgm:t>
        <a:bodyPr/>
        <a:lstStyle/>
        <a:p>
          <a:endParaRPr lang="es-EC"/>
        </a:p>
      </dgm:t>
    </dgm:pt>
    <dgm:pt modelId="{830B87D3-2108-4BBD-8AA2-05447DFDA0F4}" type="sibTrans" cxnId="{F69A0D18-36B7-42DB-A416-26C3F70B4E51}">
      <dgm:prSet/>
      <dgm:spPr/>
      <dgm:t>
        <a:bodyPr/>
        <a:lstStyle/>
        <a:p>
          <a:endParaRPr lang="es-EC"/>
        </a:p>
      </dgm:t>
    </dgm:pt>
    <dgm:pt modelId="{94B22AB1-452D-4E2E-A323-2BF96EA3CDF6}">
      <dgm:prSet phldrT="[Texto]"/>
      <dgm:spPr/>
      <dgm:t>
        <a:bodyPr/>
        <a:lstStyle/>
        <a:p>
          <a:r>
            <a:rPr lang="es-EC" dirty="0" smtClean="0">
              <a:hlinkClick xmlns:r="http://schemas.openxmlformats.org/officeDocument/2006/relationships" r:id="rId1" action="ppaction://hlinkfile"/>
            </a:rPr>
            <a:t>COAC SAN JOSE LTDA.</a:t>
          </a:r>
          <a:endParaRPr lang="es-EC" dirty="0"/>
        </a:p>
      </dgm:t>
    </dgm:pt>
    <dgm:pt modelId="{42846E10-2D4A-4DCC-908A-A6FD5AA2EAEA}" type="parTrans" cxnId="{5481E084-2602-452B-A2BA-C269586B0D37}">
      <dgm:prSet/>
      <dgm:spPr/>
      <dgm:t>
        <a:bodyPr/>
        <a:lstStyle/>
        <a:p>
          <a:endParaRPr lang="es-EC"/>
        </a:p>
      </dgm:t>
    </dgm:pt>
    <dgm:pt modelId="{1A40AF26-52AC-4D7B-8CF4-0CB1A1108557}" type="sibTrans" cxnId="{5481E084-2602-452B-A2BA-C269586B0D37}">
      <dgm:prSet/>
      <dgm:spPr/>
      <dgm:t>
        <a:bodyPr/>
        <a:lstStyle/>
        <a:p>
          <a:endParaRPr lang="es-EC"/>
        </a:p>
      </dgm:t>
    </dgm:pt>
    <dgm:pt modelId="{9DB244A2-CFC0-49B6-9D3D-39E2E5F66F90}">
      <dgm:prSet phldrT="[Texto]"/>
      <dgm:spPr/>
      <dgm:t>
        <a:bodyPr/>
        <a:lstStyle/>
        <a:p>
          <a:pPr algn="ctr"/>
          <a:r>
            <a:rPr lang="es-EC" dirty="0" smtClean="0"/>
            <a:t>2</a:t>
          </a:r>
          <a:endParaRPr lang="es-EC" dirty="0"/>
        </a:p>
      </dgm:t>
    </dgm:pt>
    <dgm:pt modelId="{DE1FAFD9-61D6-4CB1-97CF-DB570DB041BC}" type="parTrans" cxnId="{EEB602BD-649E-4F6D-894E-1AAA94D65307}">
      <dgm:prSet/>
      <dgm:spPr/>
      <dgm:t>
        <a:bodyPr/>
        <a:lstStyle/>
        <a:p>
          <a:endParaRPr lang="es-EC"/>
        </a:p>
      </dgm:t>
    </dgm:pt>
    <dgm:pt modelId="{7D7DBD3D-FB21-4E4D-A809-8D2D69708670}" type="sibTrans" cxnId="{EEB602BD-649E-4F6D-894E-1AAA94D65307}">
      <dgm:prSet/>
      <dgm:spPr/>
      <dgm:t>
        <a:bodyPr/>
        <a:lstStyle/>
        <a:p>
          <a:endParaRPr lang="es-EC"/>
        </a:p>
      </dgm:t>
    </dgm:pt>
    <dgm:pt modelId="{9008ABB6-5675-4FBE-918E-FE20A441BCE6}">
      <dgm:prSet phldrT="[Texto]"/>
      <dgm:spPr/>
      <dgm:t>
        <a:bodyPr/>
        <a:lstStyle/>
        <a:p>
          <a:r>
            <a:rPr lang="es-EC" dirty="0" smtClean="0">
              <a:hlinkClick xmlns:r="http://schemas.openxmlformats.org/officeDocument/2006/relationships" r:id="rId2" action="ppaction://hlinkfile"/>
            </a:rPr>
            <a:t>COAC SAN ANTONIO</a:t>
          </a:r>
          <a:endParaRPr lang="es-EC" dirty="0"/>
        </a:p>
      </dgm:t>
    </dgm:pt>
    <dgm:pt modelId="{EF4AD4A2-9E24-4BFC-8D49-AF8A3A45B7A7}" type="parTrans" cxnId="{8420EA49-AEB7-4883-AFDD-02DB1A59C594}">
      <dgm:prSet/>
      <dgm:spPr/>
      <dgm:t>
        <a:bodyPr/>
        <a:lstStyle/>
        <a:p>
          <a:endParaRPr lang="es-EC"/>
        </a:p>
      </dgm:t>
    </dgm:pt>
    <dgm:pt modelId="{F0709FFC-4017-4016-BF7D-B1F2AEDD9D5E}" type="sibTrans" cxnId="{8420EA49-AEB7-4883-AFDD-02DB1A59C594}">
      <dgm:prSet/>
      <dgm:spPr/>
      <dgm:t>
        <a:bodyPr/>
        <a:lstStyle/>
        <a:p>
          <a:endParaRPr lang="es-EC"/>
        </a:p>
      </dgm:t>
    </dgm:pt>
    <dgm:pt modelId="{BF01A590-9BF4-4B75-8653-443937C1A17D}" type="pres">
      <dgm:prSet presAssocID="{0252CCB5-061F-47A4-9EDC-9347696CC3FE}" presName="linearFlow" presStyleCnt="0">
        <dgm:presLayoutVars>
          <dgm:dir/>
          <dgm:animLvl val="lvl"/>
          <dgm:resizeHandles val="exact"/>
        </dgm:presLayoutVars>
      </dgm:prSet>
      <dgm:spPr/>
      <dgm:t>
        <a:bodyPr/>
        <a:lstStyle/>
        <a:p>
          <a:endParaRPr lang="es-EC"/>
        </a:p>
      </dgm:t>
    </dgm:pt>
    <dgm:pt modelId="{536EB9DC-EA4F-4D7B-AC15-E9CED3967D5F}" type="pres">
      <dgm:prSet presAssocID="{92333B92-B44F-40A4-9F86-5CC92A096C67}" presName="composite" presStyleCnt="0"/>
      <dgm:spPr/>
    </dgm:pt>
    <dgm:pt modelId="{FC28A838-782A-4DEA-A913-3BCE90BF6285}" type="pres">
      <dgm:prSet presAssocID="{92333B92-B44F-40A4-9F86-5CC92A096C67}" presName="parTx" presStyleLbl="node1" presStyleIdx="0" presStyleCnt="2">
        <dgm:presLayoutVars>
          <dgm:chMax val="0"/>
          <dgm:chPref val="0"/>
          <dgm:bulletEnabled val="1"/>
        </dgm:presLayoutVars>
      </dgm:prSet>
      <dgm:spPr/>
      <dgm:t>
        <a:bodyPr/>
        <a:lstStyle/>
        <a:p>
          <a:endParaRPr lang="es-EC"/>
        </a:p>
      </dgm:t>
    </dgm:pt>
    <dgm:pt modelId="{F17F4235-5F67-4C28-98EF-7F245CD1D65B}" type="pres">
      <dgm:prSet presAssocID="{92333B92-B44F-40A4-9F86-5CC92A096C67}" presName="parSh" presStyleLbl="node1" presStyleIdx="0" presStyleCnt="2"/>
      <dgm:spPr/>
      <dgm:t>
        <a:bodyPr/>
        <a:lstStyle/>
        <a:p>
          <a:endParaRPr lang="es-EC"/>
        </a:p>
      </dgm:t>
    </dgm:pt>
    <dgm:pt modelId="{CF048206-C310-48ED-B927-2B3FCAB12238}" type="pres">
      <dgm:prSet presAssocID="{92333B92-B44F-40A4-9F86-5CC92A096C67}" presName="desTx" presStyleLbl="fgAcc1" presStyleIdx="0" presStyleCnt="2">
        <dgm:presLayoutVars>
          <dgm:bulletEnabled val="1"/>
        </dgm:presLayoutVars>
      </dgm:prSet>
      <dgm:spPr/>
      <dgm:t>
        <a:bodyPr/>
        <a:lstStyle/>
        <a:p>
          <a:endParaRPr lang="es-EC"/>
        </a:p>
      </dgm:t>
    </dgm:pt>
    <dgm:pt modelId="{B25803BA-DE09-49C0-B3CD-9BB6877041E3}" type="pres">
      <dgm:prSet presAssocID="{830B87D3-2108-4BBD-8AA2-05447DFDA0F4}" presName="sibTrans" presStyleLbl="sibTrans2D1" presStyleIdx="0" presStyleCnt="1"/>
      <dgm:spPr/>
      <dgm:t>
        <a:bodyPr/>
        <a:lstStyle/>
        <a:p>
          <a:endParaRPr lang="es-EC"/>
        </a:p>
      </dgm:t>
    </dgm:pt>
    <dgm:pt modelId="{74431F16-1E39-4CDB-A2B8-948633D7796E}" type="pres">
      <dgm:prSet presAssocID="{830B87D3-2108-4BBD-8AA2-05447DFDA0F4}" presName="connTx" presStyleLbl="sibTrans2D1" presStyleIdx="0" presStyleCnt="1"/>
      <dgm:spPr/>
      <dgm:t>
        <a:bodyPr/>
        <a:lstStyle/>
        <a:p>
          <a:endParaRPr lang="es-EC"/>
        </a:p>
      </dgm:t>
    </dgm:pt>
    <dgm:pt modelId="{E09DFDE8-5608-4BAB-BB3A-413995923A09}" type="pres">
      <dgm:prSet presAssocID="{9DB244A2-CFC0-49B6-9D3D-39E2E5F66F90}" presName="composite" presStyleCnt="0"/>
      <dgm:spPr/>
    </dgm:pt>
    <dgm:pt modelId="{C443B7DA-2009-4FE6-8CD3-84288387B5FC}" type="pres">
      <dgm:prSet presAssocID="{9DB244A2-CFC0-49B6-9D3D-39E2E5F66F90}" presName="parTx" presStyleLbl="node1" presStyleIdx="0" presStyleCnt="2">
        <dgm:presLayoutVars>
          <dgm:chMax val="0"/>
          <dgm:chPref val="0"/>
          <dgm:bulletEnabled val="1"/>
        </dgm:presLayoutVars>
      </dgm:prSet>
      <dgm:spPr/>
      <dgm:t>
        <a:bodyPr/>
        <a:lstStyle/>
        <a:p>
          <a:endParaRPr lang="es-EC"/>
        </a:p>
      </dgm:t>
    </dgm:pt>
    <dgm:pt modelId="{117AB84C-3386-447C-BBDC-283B1EF73F8E}" type="pres">
      <dgm:prSet presAssocID="{9DB244A2-CFC0-49B6-9D3D-39E2E5F66F90}" presName="parSh" presStyleLbl="node1" presStyleIdx="1" presStyleCnt="2"/>
      <dgm:spPr/>
      <dgm:t>
        <a:bodyPr/>
        <a:lstStyle/>
        <a:p>
          <a:endParaRPr lang="es-EC"/>
        </a:p>
      </dgm:t>
    </dgm:pt>
    <dgm:pt modelId="{27DA9F3C-FAC3-484D-BC33-42DC5E6B78B2}" type="pres">
      <dgm:prSet presAssocID="{9DB244A2-CFC0-49B6-9D3D-39E2E5F66F90}" presName="desTx" presStyleLbl="fgAcc1" presStyleIdx="1" presStyleCnt="2">
        <dgm:presLayoutVars>
          <dgm:bulletEnabled val="1"/>
        </dgm:presLayoutVars>
      </dgm:prSet>
      <dgm:spPr/>
      <dgm:t>
        <a:bodyPr/>
        <a:lstStyle/>
        <a:p>
          <a:endParaRPr lang="es-EC"/>
        </a:p>
      </dgm:t>
    </dgm:pt>
  </dgm:ptLst>
  <dgm:cxnLst>
    <dgm:cxn modelId="{5481E084-2602-452B-A2BA-C269586B0D37}" srcId="{92333B92-B44F-40A4-9F86-5CC92A096C67}" destId="{94B22AB1-452D-4E2E-A323-2BF96EA3CDF6}" srcOrd="0" destOrd="0" parTransId="{42846E10-2D4A-4DCC-908A-A6FD5AA2EAEA}" sibTransId="{1A40AF26-52AC-4D7B-8CF4-0CB1A1108557}"/>
    <dgm:cxn modelId="{EEB602BD-649E-4F6D-894E-1AAA94D65307}" srcId="{0252CCB5-061F-47A4-9EDC-9347696CC3FE}" destId="{9DB244A2-CFC0-49B6-9D3D-39E2E5F66F90}" srcOrd="1" destOrd="0" parTransId="{DE1FAFD9-61D6-4CB1-97CF-DB570DB041BC}" sibTransId="{7D7DBD3D-FB21-4E4D-A809-8D2D69708670}"/>
    <dgm:cxn modelId="{4CD68962-3760-45BB-8A73-FF4598A5D22E}" type="presOf" srcId="{0252CCB5-061F-47A4-9EDC-9347696CC3FE}" destId="{BF01A590-9BF4-4B75-8653-443937C1A17D}" srcOrd="0" destOrd="0" presId="urn:microsoft.com/office/officeart/2005/8/layout/process3"/>
    <dgm:cxn modelId="{86C76AEA-1D37-4CA9-AA2C-94D939A04D3C}" type="presOf" srcId="{94B22AB1-452D-4E2E-A323-2BF96EA3CDF6}" destId="{CF048206-C310-48ED-B927-2B3FCAB12238}" srcOrd="0" destOrd="0" presId="urn:microsoft.com/office/officeart/2005/8/layout/process3"/>
    <dgm:cxn modelId="{8420EA49-AEB7-4883-AFDD-02DB1A59C594}" srcId="{9DB244A2-CFC0-49B6-9D3D-39E2E5F66F90}" destId="{9008ABB6-5675-4FBE-918E-FE20A441BCE6}" srcOrd="0" destOrd="0" parTransId="{EF4AD4A2-9E24-4BFC-8D49-AF8A3A45B7A7}" sibTransId="{F0709FFC-4017-4016-BF7D-B1F2AEDD9D5E}"/>
    <dgm:cxn modelId="{9E0694BA-5249-4F14-845D-0F62E9F17B28}" type="presOf" srcId="{92333B92-B44F-40A4-9F86-5CC92A096C67}" destId="{FC28A838-782A-4DEA-A913-3BCE90BF6285}" srcOrd="0" destOrd="0" presId="urn:microsoft.com/office/officeart/2005/8/layout/process3"/>
    <dgm:cxn modelId="{104DD81C-DFE7-44BE-BB41-3FF02BD9B5AE}" type="presOf" srcId="{9DB244A2-CFC0-49B6-9D3D-39E2E5F66F90}" destId="{117AB84C-3386-447C-BBDC-283B1EF73F8E}" srcOrd="1" destOrd="0" presId="urn:microsoft.com/office/officeart/2005/8/layout/process3"/>
    <dgm:cxn modelId="{11477001-9E26-4001-A7F9-348EB1DCC167}" type="presOf" srcId="{92333B92-B44F-40A4-9F86-5CC92A096C67}" destId="{F17F4235-5F67-4C28-98EF-7F245CD1D65B}" srcOrd="1" destOrd="0" presId="urn:microsoft.com/office/officeart/2005/8/layout/process3"/>
    <dgm:cxn modelId="{D8B2ECC3-C566-46BA-B5AA-E12CA8DDCD99}" type="presOf" srcId="{9008ABB6-5675-4FBE-918E-FE20A441BCE6}" destId="{27DA9F3C-FAC3-484D-BC33-42DC5E6B78B2}" srcOrd="0" destOrd="0" presId="urn:microsoft.com/office/officeart/2005/8/layout/process3"/>
    <dgm:cxn modelId="{3AE897CF-0DF7-447F-99E1-F4D063C58E28}" type="presOf" srcId="{830B87D3-2108-4BBD-8AA2-05447DFDA0F4}" destId="{B25803BA-DE09-49C0-B3CD-9BB6877041E3}" srcOrd="0" destOrd="0" presId="urn:microsoft.com/office/officeart/2005/8/layout/process3"/>
    <dgm:cxn modelId="{D7D6C376-519E-40E9-98E9-5577F8629493}" type="presOf" srcId="{830B87D3-2108-4BBD-8AA2-05447DFDA0F4}" destId="{74431F16-1E39-4CDB-A2B8-948633D7796E}" srcOrd="1" destOrd="0" presId="urn:microsoft.com/office/officeart/2005/8/layout/process3"/>
    <dgm:cxn modelId="{F69A0D18-36B7-42DB-A416-26C3F70B4E51}" srcId="{0252CCB5-061F-47A4-9EDC-9347696CC3FE}" destId="{92333B92-B44F-40A4-9F86-5CC92A096C67}" srcOrd="0" destOrd="0" parTransId="{50E42617-ADDA-470C-8F3E-924F1C4D9C3A}" sibTransId="{830B87D3-2108-4BBD-8AA2-05447DFDA0F4}"/>
    <dgm:cxn modelId="{50EB26FC-C878-4BA1-9573-C8ECFEB1913C}" type="presOf" srcId="{9DB244A2-CFC0-49B6-9D3D-39E2E5F66F90}" destId="{C443B7DA-2009-4FE6-8CD3-84288387B5FC}" srcOrd="0" destOrd="0" presId="urn:microsoft.com/office/officeart/2005/8/layout/process3"/>
    <dgm:cxn modelId="{F28431BF-B6F6-4E16-9718-126E073B0EE6}" type="presParOf" srcId="{BF01A590-9BF4-4B75-8653-443937C1A17D}" destId="{536EB9DC-EA4F-4D7B-AC15-E9CED3967D5F}" srcOrd="0" destOrd="0" presId="urn:microsoft.com/office/officeart/2005/8/layout/process3"/>
    <dgm:cxn modelId="{F719BAB7-EBFD-48D0-9641-4EE5C270FE55}" type="presParOf" srcId="{536EB9DC-EA4F-4D7B-AC15-E9CED3967D5F}" destId="{FC28A838-782A-4DEA-A913-3BCE90BF6285}" srcOrd="0" destOrd="0" presId="urn:microsoft.com/office/officeart/2005/8/layout/process3"/>
    <dgm:cxn modelId="{98FB6750-8DB4-4046-A884-37BF1DB8FA28}" type="presParOf" srcId="{536EB9DC-EA4F-4D7B-AC15-E9CED3967D5F}" destId="{F17F4235-5F67-4C28-98EF-7F245CD1D65B}" srcOrd="1" destOrd="0" presId="urn:microsoft.com/office/officeart/2005/8/layout/process3"/>
    <dgm:cxn modelId="{9CE7CE58-D5F2-4EAC-8F3D-6E4F3A9EE185}" type="presParOf" srcId="{536EB9DC-EA4F-4D7B-AC15-E9CED3967D5F}" destId="{CF048206-C310-48ED-B927-2B3FCAB12238}" srcOrd="2" destOrd="0" presId="urn:microsoft.com/office/officeart/2005/8/layout/process3"/>
    <dgm:cxn modelId="{FB82D210-70FB-43C3-A83B-F1C8DDDEF4C6}" type="presParOf" srcId="{BF01A590-9BF4-4B75-8653-443937C1A17D}" destId="{B25803BA-DE09-49C0-B3CD-9BB6877041E3}" srcOrd="1" destOrd="0" presId="urn:microsoft.com/office/officeart/2005/8/layout/process3"/>
    <dgm:cxn modelId="{9BFC8F29-8506-4597-A56D-287982CD2096}" type="presParOf" srcId="{B25803BA-DE09-49C0-B3CD-9BB6877041E3}" destId="{74431F16-1E39-4CDB-A2B8-948633D7796E}" srcOrd="0" destOrd="0" presId="urn:microsoft.com/office/officeart/2005/8/layout/process3"/>
    <dgm:cxn modelId="{665CBA14-279B-409A-962C-6DE2C504B7B7}" type="presParOf" srcId="{BF01A590-9BF4-4B75-8653-443937C1A17D}" destId="{E09DFDE8-5608-4BAB-BB3A-413995923A09}" srcOrd="2" destOrd="0" presId="urn:microsoft.com/office/officeart/2005/8/layout/process3"/>
    <dgm:cxn modelId="{0594D977-EB12-4935-A55D-CC4EB5129422}" type="presParOf" srcId="{E09DFDE8-5608-4BAB-BB3A-413995923A09}" destId="{C443B7DA-2009-4FE6-8CD3-84288387B5FC}" srcOrd="0" destOrd="0" presId="urn:microsoft.com/office/officeart/2005/8/layout/process3"/>
    <dgm:cxn modelId="{B5E19B8B-B351-4543-B4BF-DBFA62618CF8}" type="presParOf" srcId="{E09DFDE8-5608-4BAB-BB3A-413995923A09}" destId="{117AB84C-3386-447C-BBDC-283B1EF73F8E}" srcOrd="1" destOrd="0" presId="urn:microsoft.com/office/officeart/2005/8/layout/process3"/>
    <dgm:cxn modelId="{2C43A2D7-C279-4A52-97D4-D1033648F969}" type="presParOf" srcId="{E09DFDE8-5608-4BAB-BB3A-413995923A09}" destId="{27DA9F3C-FAC3-484D-BC33-42DC5E6B78B2}" srcOrd="2" destOrd="0" presId="urn:microsoft.com/office/officeart/2005/8/layout/process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B57840F-0050-4C29-89C1-5F606F3DF318}" type="doc">
      <dgm:prSet loTypeId="urn:microsoft.com/office/officeart/2005/8/layout/vList4" loCatId="list" qsTypeId="urn:microsoft.com/office/officeart/2005/8/quickstyle/simple4" qsCatId="simple" csTypeId="urn:microsoft.com/office/officeart/2005/8/colors/accent0_1" csCatId="mainScheme" phldr="1"/>
      <dgm:spPr/>
      <dgm:t>
        <a:bodyPr/>
        <a:lstStyle/>
        <a:p>
          <a:endParaRPr lang="es-EC"/>
        </a:p>
      </dgm:t>
    </dgm:pt>
    <dgm:pt modelId="{84B1827A-E073-4B4A-A799-F5A7F8BD7A4F}">
      <dgm:prSet phldrT="[Texto]"/>
      <dgm:spPr/>
      <dgm:t>
        <a:bodyPr/>
        <a:lstStyle/>
        <a:p>
          <a:pPr algn="just"/>
          <a:r>
            <a:rPr lang="es-EC" dirty="0" smtClean="0"/>
            <a:t>En un mercado globalizado en que las Microfinanzas se han desarrollado significativamente en la economía  a favor de los sectores más desfavorecidos, la Red Financiera Rural ha sido una de las instituciones más importantes en el Ecuador, que ha contribuido a que al desarrollo de las microfinanzas mediante programas de capacitación, asistencia técnica y manejo de herramientas financieras que les permita fomentar la  transparencia de la información financiera y social en a todas las instituciones financieras dedicadas a esta rama. </a:t>
          </a:r>
          <a:endParaRPr lang="es-EC" dirty="0"/>
        </a:p>
      </dgm:t>
    </dgm:pt>
    <dgm:pt modelId="{4FDE5234-578A-4EE5-AD04-643F6B9CD790}" type="parTrans" cxnId="{4C4BF46B-5A5E-445F-A800-538FA4387847}">
      <dgm:prSet/>
      <dgm:spPr/>
      <dgm:t>
        <a:bodyPr/>
        <a:lstStyle/>
        <a:p>
          <a:endParaRPr lang="es-EC"/>
        </a:p>
      </dgm:t>
    </dgm:pt>
    <dgm:pt modelId="{93E8D9E9-E9B1-4292-AF33-00E88085C4E1}" type="sibTrans" cxnId="{4C4BF46B-5A5E-445F-A800-538FA4387847}">
      <dgm:prSet/>
      <dgm:spPr/>
      <dgm:t>
        <a:bodyPr/>
        <a:lstStyle/>
        <a:p>
          <a:endParaRPr lang="es-EC"/>
        </a:p>
      </dgm:t>
    </dgm:pt>
    <dgm:pt modelId="{771D3505-8AC7-4989-8193-EA7C484B541C}">
      <dgm:prSet/>
      <dgm:spPr/>
      <dgm:t>
        <a:bodyPr/>
        <a:lstStyle/>
        <a:p>
          <a:pPr algn="just"/>
          <a:r>
            <a:rPr lang="es-EC" dirty="0" smtClean="0"/>
            <a:t>Las condiciones del entorno macroeconómico y microeconómico, reflejados principalmente  en el crecimiento del PIB, en el sector de la intermediación financiera, la disminución del desempleo y de condiciones internas  y sociales analizadas, así como el nuevo marco legal en que se desarrollan las microfinanzas en el Ecuador,  permiten un claro aprovechamiento de las fortalezas de las instituciones miembros de la Red Financiera Rural sobre las oportunidades  que éste ofrece.</a:t>
          </a:r>
          <a:endParaRPr lang="es-EC" dirty="0"/>
        </a:p>
      </dgm:t>
    </dgm:pt>
    <dgm:pt modelId="{40125DDF-20EA-4225-A67D-E4A8572E824E}" type="parTrans" cxnId="{FFE43860-C725-40CD-8BF6-AFC4743D0E2A}">
      <dgm:prSet/>
      <dgm:spPr/>
      <dgm:t>
        <a:bodyPr/>
        <a:lstStyle/>
        <a:p>
          <a:endParaRPr lang="es-EC"/>
        </a:p>
      </dgm:t>
    </dgm:pt>
    <dgm:pt modelId="{98BC6FD9-5218-46FC-957A-83B9624659D2}" type="sibTrans" cxnId="{FFE43860-C725-40CD-8BF6-AFC4743D0E2A}">
      <dgm:prSet/>
      <dgm:spPr/>
      <dgm:t>
        <a:bodyPr/>
        <a:lstStyle/>
        <a:p>
          <a:endParaRPr lang="es-EC"/>
        </a:p>
      </dgm:t>
    </dgm:pt>
    <dgm:pt modelId="{A198EE1A-D0D3-4655-9F0E-FF9DDBC3E3F2}" type="pres">
      <dgm:prSet presAssocID="{4B57840F-0050-4C29-89C1-5F606F3DF318}" presName="linear" presStyleCnt="0">
        <dgm:presLayoutVars>
          <dgm:dir/>
          <dgm:resizeHandles val="exact"/>
        </dgm:presLayoutVars>
      </dgm:prSet>
      <dgm:spPr/>
      <dgm:t>
        <a:bodyPr/>
        <a:lstStyle/>
        <a:p>
          <a:endParaRPr lang="es-EC"/>
        </a:p>
      </dgm:t>
    </dgm:pt>
    <dgm:pt modelId="{2FBCA2EC-B8FE-4005-97C2-C5F33A033F72}" type="pres">
      <dgm:prSet presAssocID="{84B1827A-E073-4B4A-A799-F5A7F8BD7A4F}" presName="comp" presStyleCnt="0"/>
      <dgm:spPr/>
    </dgm:pt>
    <dgm:pt modelId="{F4341747-0036-4615-A882-AC250F07F537}" type="pres">
      <dgm:prSet presAssocID="{84B1827A-E073-4B4A-A799-F5A7F8BD7A4F}" presName="box" presStyleLbl="node1" presStyleIdx="0" presStyleCnt="2"/>
      <dgm:spPr/>
      <dgm:t>
        <a:bodyPr/>
        <a:lstStyle/>
        <a:p>
          <a:endParaRPr lang="es-EC"/>
        </a:p>
      </dgm:t>
    </dgm:pt>
    <dgm:pt modelId="{EA8659DB-5C2E-4541-A90A-129E64F2D70D}" type="pres">
      <dgm:prSet presAssocID="{84B1827A-E073-4B4A-A799-F5A7F8BD7A4F}" presName="img" presStyleLbl="fgImgPlace1" presStyleIdx="0" presStyleCnt="2"/>
      <dgm:spPr>
        <a:blipFill rotWithShape="0">
          <a:blip xmlns:r="http://schemas.openxmlformats.org/officeDocument/2006/relationships" r:embed="rId1"/>
          <a:stretch>
            <a:fillRect/>
          </a:stretch>
        </a:blipFill>
      </dgm:spPr>
    </dgm:pt>
    <dgm:pt modelId="{69C56E74-256D-4687-A6F9-1FFD37CCD9F0}" type="pres">
      <dgm:prSet presAssocID="{84B1827A-E073-4B4A-A799-F5A7F8BD7A4F}" presName="text" presStyleLbl="node1" presStyleIdx="0" presStyleCnt="2">
        <dgm:presLayoutVars>
          <dgm:bulletEnabled val="1"/>
        </dgm:presLayoutVars>
      </dgm:prSet>
      <dgm:spPr/>
      <dgm:t>
        <a:bodyPr/>
        <a:lstStyle/>
        <a:p>
          <a:endParaRPr lang="es-EC"/>
        </a:p>
      </dgm:t>
    </dgm:pt>
    <dgm:pt modelId="{71D7F7E4-51D7-4B01-A0D4-964F781DEC36}" type="pres">
      <dgm:prSet presAssocID="{93E8D9E9-E9B1-4292-AF33-00E88085C4E1}" presName="spacer" presStyleCnt="0"/>
      <dgm:spPr/>
    </dgm:pt>
    <dgm:pt modelId="{87E1C443-9BB3-4239-87A4-1AC91ECB6C60}" type="pres">
      <dgm:prSet presAssocID="{771D3505-8AC7-4989-8193-EA7C484B541C}" presName="comp" presStyleCnt="0"/>
      <dgm:spPr/>
    </dgm:pt>
    <dgm:pt modelId="{31BA9752-6C8C-4EDC-A5BD-4FCB06570E72}" type="pres">
      <dgm:prSet presAssocID="{771D3505-8AC7-4989-8193-EA7C484B541C}" presName="box" presStyleLbl="node1" presStyleIdx="1" presStyleCnt="2"/>
      <dgm:spPr/>
      <dgm:t>
        <a:bodyPr/>
        <a:lstStyle/>
        <a:p>
          <a:endParaRPr lang="es-EC"/>
        </a:p>
      </dgm:t>
    </dgm:pt>
    <dgm:pt modelId="{169E8732-BA6C-45D3-AE04-7182CC246338}" type="pres">
      <dgm:prSet presAssocID="{771D3505-8AC7-4989-8193-EA7C484B541C}" presName="img" presStyleLbl="fgImgPlace1" presStyleIdx="1" presStyleCnt="2"/>
      <dgm:spPr>
        <a:blipFill rotWithShape="0">
          <a:blip xmlns:r="http://schemas.openxmlformats.org/officeDocument/2006/relationships" r:embed="rId2"/>
          <a:stretch>
            <a:fillRect/>
          </a:stretch>
        </a:blipFill>
      </dgm:spPr>
    </dgm:pt>
    <dgm:pt modelId="{214D65C8-D5E7-468E-B90D-87F6454531E6}" type="pres">
      <dgm:prSet presAssocID="{771D3505-8AC7-4989-8193-EA7C484B541C}" presName="text" presStyleLbl="node1" presStyleIdx="1" presStyleCnt="2">
        <dgm:presLayoutVars>
          <dgm:bulletEnabled val="1"/>
        </dgm:presLayoutVars>
      </dgm:prSet>
      <dgm:spPr/>
      <dgm:t>
        <a:bodyPr/>
        <a:lstStyle/>
        <a:p>
          <a:endParaRPr lang="es-EC"/>
        </a:p>
      </dgm:t>
    </dgm:pt>
  </dgm:ptLst>
  <dgm:cxnLst>
    <dgm:cxn modelId="{4C4BF46B-5A5E-445F-A800-538FA4387847}" srcId="{4B57840F-0050-4C29-89C1-5F606F3DF318}" destId="{84B1827A-E073-4B4A-A799-F5A7F8BD7A4F}" srcOrd="0" destOrd="0" parTransId="{4FDE5234-578A-4EE5-AD04-643F6B9CD790}" sibTransId="{93E8D9E9-E9B1-4292-AF33-00E88085C4E1}"/>
    <dgm:cxn modelId="{FFE43860-C725-40CD-8BF6-AFC4743D0E2A}" srcId="{4B57840F-0050-4C29-89C1-5F606F3DF318}" destId="{771D3505-8AC7-4989-8193-EA7C484B541C}" srcOrd="1" destOrd="0" parTransId="{40125DDF-20EA-4225-A67D-E4A8572E824E}" sibTransId="{98BC6FD9-5218-46FC-957A-83B9624659D2}"/>
    <dgm:cxn modelId="{812775E9-7BC2-4F60-BD01-EC0F6F510F6C}" type="presOf" srcId="{84B1827A-E073-4B4A-A799-F5A7F8BD7A4F}" destId="{69C56E74-256D-4687-A6F9-1FFD37CCD9F0}" srcOrd="1" destOrd="0" presId="urn:microsoft.com/office/officeart/2005/8/layout/vList4"/>
    <dgm:cxn modelId="{19CBB643-E580-4C24-96BD-D072F2B609A1}" type="presOf" srcId="{771D3505-8AC7-4989-8193-EA7C484B541C}" destId="{31BA9752-6C8C-4EDC-A5BD-4FCB06570E72}" srcOrd="0" destOrd="0" presId="urn:microsoft.com/office/officeart/2005/8/layout/vList4"/>
    <dgm:cxn modelId="{132BB864-A5AC-4CC0-98FE-F150ACCB3E97}" type="presOf" srcId="{84B1827A-E073-4B4A-A799-F5A7F8BD7A4F}" destId="{F4341747-0036-4615-A882-AC250F07F537}" srcOrd="0" destOrd="0" presId="urn:microsoft.com/office/officeart/2005/8/layout/vList4"/>
    <dgm:cxn modelId="{96EDDB7A-AF7A-4AE1-B1B7-A8C9895E0545}" type="presOf" srcId="{4B57840F-0050-4C29-89C1-5F606F3DF318}" destId="{A198EE1A-D0D3-4655-9F0E-FF9DDBC3E3F2}" srcOrd="0" destOrd="0" presId="urn:microsoft.com/office/officeart/2005/8/layout/vList4"/>
    <dgm:cxn modelId="{B92B403A-6E4E-4463-A5CF-4470FF8E0B88}" type="presOf" srcId="{771D3505-8AC7-4989-8193-EA7C484B541C}" destId="{214D65C8-D5E7-468E-B90D-87F6454531E6}" srcOrd="1" destOrd="0" presId="urn:microsoft.com/office/officeart/2005/8/layout/vList4"/>
    <dgm:cxn modelId="{1B97C4E0-0C33-4307-B8FC-7247FFCBDBED}" type="presParOf" srcId="{A198EE1A-D0D3-4655-9F0E-FF9DDBC3E3F2}" destId="{2FBCA2EC-B8FE-4005-97C2-C5F33A033F72}" srcOrd="0" destOrd="0" presId="urn:microsoft.com/office/officeart/2005/8/layout/vList4"/>
    <dgm:cxn modelId="{08166E7C-E931-4371-BB7E-BFF8F7A62303}" type="presParOf" srcId="{2FBCA2EC-B8FE-4005-97C2-C5F33A033F72}" destId="{F4341747-0036-4615-A882-AC250F07F537}" srcOrd="0" destOrd="0" presId="urn:microsoft.com/office/officeart/2005/8/layout/vList4"/>
    <dgm:cxn modelId="{E001B7AB-0EBD-4B06-B382-FA84A8DE0E02}" type="presParOf" srcId="{2FBCA2EC-B8FE-4005-97C2-C5F33A033F72}" destId="{EA8659DB-5C2E-4541-A90A-129E64F2D70D}" srcOrd="1" destOrd="0" presId="urn:microsoft.com/office/officeart/2005/8/layout/vList4"/>
    <dgm:cxn modelId="{DD9418C3-7DA1-4DDC-83C9-673A5B0B69AB}" type="presParOf" srcId="{2FBCA2EC-B8FE-4005-97C2-C5F33A033F72}" destId="{69C56E74-256D-4687-A6F9-1FFD37CCD9F0}" srcOrd="2" destOrd="0" presId="urn:microsoft.com/office/officeart/2005/8/layout/vList4"/>
    <dgm:cxn modelId="{C78DD448-7421-4AEE-944A-3C492EE236E6}" type="presParOf" srcId="{A198EE1A-D0D3-4655-9F0E-FF9DDBC3E3F2}" destId="{71D7F7E4-51D7-4B01-A0D4-964F781DEC36}" srcOrd="1" destOrd="0" presId="urn:microsoft.com/office/officeart/2005/8/layout/vList4"/>
    <dgm:cxn modelId="{2008A0A7-F370-4128-BA36-8600F1278437}" type="presParOf" srcId="{A198EE1A-D0D3-4655-9F0E-FF9DDBC3E3F2}" destId="{87E1C443-9BB3-4239-87A4-1AC91ECB6C60}" srcOrd="2" destOrd="0" presId="urn:microsoft.com/office/officeart/2005/8/layout/vList4"/>
    <dgm:cxn modelId="{C61047E9-6066-4940-B240-B2D602E3BA18}" type="presParOf" srcId="{87E1C443-9BB3-4239-87A4-1AC91ECB6C60}" destId="{31BA9752-6C8C-4EDC-A5BD-4FCB06570E72}" srcOrd="0" destOrd="0" presId="urn:microsoft.com/office/officeart/2005/8/layout/vList4"/>
    <dgm:cxn modelId="{E9BBCD79-EF03-4F69-BE60-1E4D2D4A4DDD}" type="presParOf" srcId="{87E1C443-9BB3-4239-87A4-1AC91ECB6C60}" destId="{169E8732-BA6C-45D3-AE04-7182CC246338}" srcOrd="1" destOrd="0" presId="urn:microsoft.com/office/officeart/2005/8/layout/vList4"/>
    <dgm:cxn modelId="{8680B61F-4D4A-4B2F-BFE3-60EA6B1749BB}" type="presParOf" srcId="{87E1C443-9BB3-4239-87A4-1AC91ECB6C60}" destId="{214D65C8-D5E7-468E-B90D-87F6454531E6}" srcOrd="2" destOrd="0" presId="urn:microsoft.com/office/officeart/2005/8/layout/vList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B57840F-0050-4C29-89C1-5F606F3DF318}" type="doc">
      <dgm:prSet loTypeId="urn:microsoft.com/office/officeart/2005/8/layout/vList4" loCatId="list" qsTypeId="urn:microsoft.com/office/officeart/2005/8/quickstyle/simple4" qsCatId="simple" csTypeId="urn:microsoft.com/office/officeart/2005/8/colors/accent0_1" csCatId="mainScheme" phldr="1"/>
      <dgm:spPr/>
      <dgm:t>
        <a:bodyPr/>
        <a:lstStyle/>
        <a:p>
          <a:endParaRPr lang="es-EC"/>
        </a:p>
      </dgm:t>
    </dgm:pt>
    <dgm:pt modelId="{E27AD11F-00A4-4552-BEE5-C8DE6F8F5645}">
      <dgm:prSet custT="1"/>
      <dgm:spPr/>
      <dgm:t>
        <a:bodyPr/>
        <a:lstStyle/>
        <a:p>
          <a:pPr algn="just"/>
          <a:r>
            <a:rPr lang="es-EC" sz="1600" dirty="0" smtClean="0"/>
            <a:t>La aplicación y utilización de modelos y herramientas de análisis financiero por parte de las cooperativas miembros de la Red Financiera Rural han sido de crucial trascendencia para su desarrollo; sin embargo no existe un modelo financiero que les permita compararse con estándares internacionales para COAC´s y que combinen conjuntamente variables financieras y no financieras para efectos de un análisis mucho más completo.</a:t>
          </a:r>
          <a:endParaRPr lang="es-EC" sz="1600" dirty="0"/>
        </a:p>
      </dgm:t>
    </dgm:pt>
    <dgm:pt modelId="{45E364DF-997F-47E0-8EE2-2CD15087E168}" type="parTrans" cxnId="{ADD1712F-62E9-4052-B4FE-D089887A97FF}">
      <dgm:prSet/>
      <dgm:spPr/>
      <dgm:t>
        <a:bodyPr/>
        <a:lstStyle/>
        <a:p>
          <a:endParaRPr lang="es-EC"/>
        </a:p>
      </dgm:t>
    </dgm:pt>
    <dgm:pt modelId="{73FD3A43-09A4-44BE-84A0-BCBD333881A4}" type="sibTrans" cxnId="{ADD1712F-62E9-4052-B4FE-D089887A97FF}">
      <dgm:prSet/>
      <dgm:spPr/>
      <dgm:t>
        <a:bodyPr/>
        <a:lstStyle/>
        <a:p>
          <a:endParaRPr lang="es-EC"/>
        </a:p>
      </dgm:t>
    </dgm:pt>
    <dgm:pt modelId="{DC2AA5D6-D0CA-4588-8CB9-A3B9A2E42347}">
      <dgm:prSet custT="1"/>
      <dgm:spPr/>
      <dgm:t>
        <a:bodyPr/>
        <a:lstStyle/>
        <a:p>
          <a:pPr algn="just"/>
          <a:r>
            <a:rPr lang="es-EC" sz="1600" dirty="0" smtClean="0"/>
            <a:t>El desarrollo del Modelo de Análisis  Financiero COLAC permitirá que las Cooperativas de Ahorro y Crédito miembros de la Red Financiera Rural dispongan de una herramienta financiera integral, interactiva, dinámica, de fácil uso y análisis para los dirigentes y gerentes que la apliquen, proporcionándoles un enfoque más completo de la situación financiera de sus instituciones en pro de su desarrollo y consolidación en el mercado. </a:t>
          </a:r>
          <a:endParaRPr lang="es-EC" sz="1600" dirty="0"/>
        </a:p>
      </dgm:t>
    </dgm:pt>
    <dgm:pt modelId="{69ADCD12-2C35-4A3E-ADA6-84A51E36DA93}" type="parTrans" cxnId="{F391A331-55F6-41B1-99F0-206B4339FCD1}">
      <dgm:prSet/>
      <dgm:spPr/>
      <dgm:t>
        <a:bodyPr/>
        <a:lstStyle/>
        <a:p>
          <a:endParaRPr lang="es-EC"/>
        </a:p>
      </dgm:t>
    </dgm:pt>
    <dgm:pt modelId="{2B643C57-299C-48EB-9095-205AB2CA73EF}" type="sibTrans" cxnId="{F391A331-55F6-41B1-99F0-206B4339FCD1}">
      <dgm:prSet/>
      <dgm:spPr/>
      <dgm:t>
        <a:bodyPr/>
        <a:lstStyle/>
        <a:p>
          <a:endParaRPr lang="es-EC"/>
        </a:p>
      </dgm:t>
    </dgm:pt>
    <dgm:pt modelId="{A198EE1A-D0D3-4655-9F0E-FF9DDBC3E3F2}" type="pres">
      <dgm:prSet presAssocID="{4B57840F-0050-4C29-89C1-5F606F3DF318}" presName="linear" presStyleCnt="0">
        <dgm:presLayoutVars>
          <dgm:dir/>
          <dgm:resizeHandles val="exact"/>
        </dgm:presLayoutVars>
      </dgm:prSet>
      <dgm:spPr/>
      <dgm:t>
        <a:bodyPr/>
        <a:lstStyle/>
        <a:p>
          <a:endParaRPr lang="es-EC"/>
        </a:p>
      </dgm:t>
    </dgm:pt>
    <dgm:pt modelId="{A1CF9F85-3D99-4840-86AC-6735703971D9}" type="pres">
      <dgm:prSet presAssocID="{E27AD11F-00A4-4552-BEE5-C8DE6F8F5645}" presName="comp" presStyleCnt="0"/>
      <dgm:spPr/>
    </dgm:pt>
    <dgm:pt modelId="{75715372-FA26-4C59-83E5-3748E56D9FFE}" type="pres">
      <dgm:prSet presAssocID="{E27AD11F-00A4-4552-BEE5-C8DE6F8F5645}" presName="box" presStyleLbl="node1" presStyleIdx="0" presStyleCnt="2"/>
      <dgm:spPr/>
      <dgm:t>
        <a:bodyPr/>
        <a:lstStyle/>
        <a:p>
          <a:endParaRPr lang="es-EC"/>
        </a:p>
      </dgm:t>
    </dgm:pt>
    <dgm:pt modelId="{A3BB1E8E-A727-4CEE-9C99-1D7C7D754E49}" type="pres">
      <dgm:prSet presAssocID="{E27AD11F-00A4-4552-BEE5-C8DE6F8F5645}" presName="img" presStyleLbl="fgImgPlace1" presStyleIdx="0" presStyleCnt="2"/>
      <dgm:spPr>
        <a:blipFill rotWithShape="0">
          <a:blip xmlns:r="http://schemas.openxmlformats.org/officeDocument/2006/relationships" r:embed="rId1"/>
          <a:stretch>
            <a:fillRect/>
          </a:stretch>
        </a:blipFill>
      </dgm:spPr>
    </dgm:pt>
    <dgm:pt modelId="{6B974F5B-1022-4748-AC80-2293EA534BC1}" type="pres">
      <dgm:prSet presAssocID="{E27AD11F-00A4-4552-BEE5-C8DE6F8F5645}" presName="text" presStyleLbl="node1" presStyleIdx="0" presStyleCnt="2">
        <dgm:presLayoutVars>
          <dgm:bulletEnabled val="1"/>
        </dgm:presLayoutVars>
      </dgm:prSet>
      <dgm:spPr/>
      <dgm:t>
        <a:bodyPr/>
        <a:lstStyle/>
        <a:p>
          <a:endParaRPr lang="es-EC"/>
        </a:p>
      </dgm:t>
    </dgm:pt>
    <dgm:pt modelId="{B271CAAF-9C7A-45FE-8571-9B90C9393FF4}" type="pres">
      <dgm:prSet presAssocID="{73FD3A43-09A4-44BE-84A0-BCBD333881A4}" presName="spacer" presStyleCnt="0"/>
      <dgm:spPr/>
    </dgm:pt>
    <dgm:pt modelId="{DE5DF117-E696-4BBB-9779-0619D333C783}" type="pres">
      <dgm:prSet presAssocID="{DC2AA5D6-D0CA-4588-8CB9-A3B9A2E42347}" presName="comp" presStyleCnt="0"/>
      <dgm:spPr/>
    </dgm:pt>
    <dgm:pt modelId="{02FAB338-A2E7-428F-8541-768EA871FA32}" type="pres">
      <dgm:prSet presAssocID="{DC2AA5D6-D0CA-4588-8CB9-A3B9A2E42347}" presName="box" presStyleLbl="node1" presStyleIdx="1" presStyleCnt="2"/>
      <dgm:spPr/>
      <dgm:t>
        <a:bodyPr/>
        <a:lstStyle/>
        <a:p>
          <a:endParaRPr lang="es-EC"/>
        </a:p>
      </dgm:t>
    </dgm:pt>
    <dgm:pt modelId="{6EB2F7F0-2F14-42D9-85E6-6AEB6D11DC80}" type="pres">
      <dgm:prSet presAssocID="{DC2AA5D6-D0CA-4588-8CB9-A3B9A2E42347}" presName="img" presStyleLbl="fgImgPlace1" presStyleIdx="1" presStyleCnt="2"/>
      <dgm:spPr>
        <a:blipFill rotWithShape="0">
          <a:blip xmlns:r="http://schemas.openxmlformats.org/officeDocument/2006/relationships" r:embed="rId2"/>
          <a:stretch>
            <a:fillRect/>
          </a:stretch>
        </a:blipFill>
      </dgm:spPr>
    </dgm:pt>
    <dgm:pt modelId="{AD7EDA6F-D9C2-4BC3-8543-D574384713A0}" type="pres">
      <dgm:prSet presAssocID="{DC2AA5D6-D0CA-4588-8CB9-A3B9A2E42347}" presName="text" presStyleLbl="node1" presStyleIdx="1" presStyleCnt="2">
        <dgm:presLayoutVars>
          <dgm:bulletEnabled val="1"/>
        </dgm:presLayoutVars>
      </dgm:prSet>
      <dgm:spPr/>
      <dgm:t>
        <a:bodyPr/>
        <a:lstStyle/>
        <a:p>
          <a:endParaRPr lang="es-EC"/>
        </a:p>
      </dgm:t>
    </dgm:pt>
  </dgm:ptLst>
  <dgm:cxnLst>
    <dgm:cxn modelId="{23734E11-9B3D-4798-B4A2-671E27919C7D}" type="presOf" srcId="{DC2AA5D6-D0CA-4588-8CB9-A3B9A2E42347}" destId="{AD7EDA6F-D9C2-4BC3-8543-D574384713A0}" srcOrd="1" destOrd="0" presId="urn:microsoft.com/office/officeart/2005/8/layout/vList4"/>
    <dgm:cxn modelId="{1494F53E-00F9-4907-BBCB-D45AACAC6535}" type="presOf" srcId="{E27AD11F-00A4-4552-BEE5-C8DE6F8F5645}" destId="{6B974F5B-1022-4748-AC80-2293EA534BC1}" srcOrd="1" destOrd="0" presId="urn:microsoft.com/office/officeart/2005/8/layout/vList4"/>
    <dgm:cxn modelId="{00801381-2666-4744-8379-A0BAC0F917F0}" type="presOf" srcId="{4B57840F-0050-4C29-89C1-5F606F3DF318}" destId="{A198EE1A-D0D3-4655-9F0E-FF9DDBC3E3F2}" srcOrd="0" destOrd="0" presId="urn:microsoft.com/office/officeart/2005/8/layout/vList4"/>
    <dgm:cxn modelId="{F391A331-55F6-41B1-99F0-206B4339FCD1}" srcId="{4B57840F-0050-4C29-89C1-5F606F3DF318}" destId="{DC2AA5D6-D0CA-4588-8CB9-A3B9A2E42347}" srcOrd="1" destOrd="0" parTransId="{69ADCD12-2C35-4A3E-ADA6-84A51E36DA93}" sibTransId="{2B643C57-299C-48EB-9095-205AB2CA73EF}"/>
    <dgm:cxn modelId="{3F98C018-089C-4608-BB6A-190D22645AE8}" type="presOf" srcId="{E27AD11F-00A4-4552-BEE5-C8DE6F8F5645}" destId="{75715372-FA26-4C59-83E5-3748E56D9FFE}" srcOrd="0" destOrd="0" presId="urn:microsoft.com/office/officeart/2005/8/layout/vList4"/>
    <dgm:cxn modelId="{ADD1712F-62E9-4052-B4FE-D089887A97FF}" srcId="{4B57840F-0050-4C29-89C1-5F606F3DF318}" destId="{E27AD11F-00A4-4552-BEE5-C8DE6F8F5645}" srcOrd="0" destOrd="0" parTransId="{45E364DF-997F-47E0-8EE2-2CD15087E168}" sibTransId="{73FD3A43-09A4-44BE-84A0-BCBD333881A4}"/>
    <dgm:cxn modelId="{C3CF03DC-C018-4F7F-A946-22E4F3D2E99A}" type="presOf" srcId="{DC2AA5D6-D0CA-4588-8CB9-A3B9A2E42347}" destId="{02FAB338-A2E7-428F-8541-768EA871FA32}" srcOrd="0" destOrd="0" presId="urn:microsoft.com/office/officeart/2005/8/layout/vList4"/>
    <dgm:cxn modelId="{2B0ADE4B-7F82-48A0-9549-F81BF4FF6321}" type="presParOf" srcId="{A198EE1A-D0D3-4655-9F0E-FF9DDBC3E3F2}" destId="{A1CF9F85-3D99-4840-86AC-6735703971D9}" srcOrd="0" destOrd="0" presId="urn:microsoft.com/office/officeart/2005/8/layout/vList4"/>
    <dgm:cxn modelId="{B9C885A9-6BC7-4505-846E-CB0FAB129EAF}" type="presParOf" srcId="{A1CF9F85-3D99-4840-86AC-6735703971D9}" destId="{75715372-FA26-4C59-83E5-3748E56D9FFE}" srcOrd="0" destOrd="0" presId="urn:microsoft.com/office/officeart/2005/8/layout/vList4"/>
    <dgm:cxn modelId="{E9AC155E-CE3C-4394-8DCE-4F03699653AD}" type="presParOf" srcId="{A1CF9F85-3D99-4840-86AC-6735703971D9}" destId="{A3BB1E8E-A727-4CEE-9C99-1D7C7D754E49}" srcOrd="1" destOrd="0" presId="urn:microsoft.com/office/officeart/2005/8/layout/vList4"/>
    <dgm:cxn modelId="{88726F09-04D4-4AE8-8152-37A7D0B1F792}" type="presParOf" srcId="{A1CF9F85-3D99-4840-86AC-6735703971D9}" destId="{6B974F5B-1022-4748-AC80-2293EA534BC1}" srcOrd="2" destOrd="0" presId="urn:microsoft.com/office/officeart/2005/8/layout/vList4"/>
    <dgm:cxn modelId="{F4023967-7274-4143-B57E-50F89C9129DB}" type="presParOf" srcId="{A198EE1A-D0D3-4655-9F0E-FF9DDBC3E3F2}" destId="{B271CAAF-9C7A-45FE-8571-9B90C9393FF4}" srcOrd="1" destOrd="0" presId="urn:microsoft.com/office/officeart/2005/8/layout/vList4"/>
    <dgm:cxn modelId="{89263FC2-4B64-4A32-83C9-D5BB2EB53AAD}" type="presParOf" srcId="{A198EE1A-D0D3-4655-9F0E-FF9DDBC3E3F2}" destId="{DE5DF117-E696-4BBB-9779-0619D333C783}" srcOrd="2" destOrd="0" presId="urn:microsoft.com/office/officeart/2005/8/layout/vList4"/>
    <dgm:cxn modelId="{88435462-12DB-4F37-968F-71A239E274CB}" type="presParOf" srcId="{DE5DF117-E696-4BBB-9779-0619D333C783}" destId="{02FAB338-A2E7-428F-8541-768EA871FA32}" srcOrd="0" destOrd="0" presId="urn:microsoft.com/office/officeart/2005/8/layout/vList4"/>
    <dgm:cxn modelId="{E857F39E-FDAF-4A93-B399-3855B67DB2D2}" type="presParOf" srcId="{DE5DF117-E696-4BBB-9779-0619D333C783}" destId="{6EB2F7F0-2F14-42D9-85E6-6AEB6D11DC80}" srcOrd="1" destOrd="0" presId="urn:microsoft.com/office/officeart/2005/8/layout/vList4"/>
    <dgm:cxn modelId="{8AF31C23-DB4D-413B-A2B0-F2A308D38A1D}" type="presParOf" srcId="{DE5DF117-E696-4BBB-9779-0619D333C783}" destId="{AD7EDA6F-D9C2-4BC3-8543-D574384713A0}" srcOrd="2" destOrd="0" presId="urn:microsoft.com/office/officeart/2005/8/layout/vList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B57840F-0050-4C29-89C1-5F606F3DF318}" type="doc">
      <dgm:prSet loTypeId="urn:microsoft.com/office/officeart/2005/8/layout/vList4" loCatId="list" qsTypeId="urn:microsoft.com/office/officeart/2005/8/quickstyle/simple4" qsCatId="simple" csTypeId="urn:microsoft.com/office/officeart/2005/8/colors/accent0_1" csCatId="mainScheme" phldr="1"/>
      <dgm:spPr/>
      <dgm:t>
        <a:bodyPr/>
        <a:lstStyle/>
        <a:p>
          <a:endParaRPr lang="es-EC"/>
        </a:p>
      </dgm:t>
    </dgm:pt>
    <dgm:pt modelId="{84B1827A-E073-4B4A-A799-F5A7F8BD7A4F}">
      <dgm:prSet phldrT="[Texto]"/>
      <dgm:spPr/>
      <dgm:t>
        <a:bodyPr/>
        <a:lstStyle/>
        <a:p>
          <a:pPr algn="just"/>
          <a:r>
            <a:rPr lang="es-EC" dirty="0" smtClean="0"/>
            <a:t>Implementar en los programas de capacitación y asistencia técnica que ofrece la Red Financiera Rural modelos y herramientas de análisis financiero, que les permita consolidarse en el mercado Microfinanciero en el que se desarrollan.</a:t>
          </a:r>
          <a:endParaRPr lang="es-EC" dirty="0"/>
        </a:p>
      </dgm:t>
    </dgm:pt>
    <dgm:pt modelId="{93E8D9E9-E9B1-4292-AF33-00E88085C4E1}" type="sibTrans" cxnId="{4C4BF46B-5A5E-445F-A800-538FA4387847}">
      <dgm:prSet/>
      <dgm:spPr/>
      <dgm:t>
        <a:bodyPr/>
        <a:lstStyle/>
        <a:p>
          <a:endParaRPr lang="es-EC"/>
        </a:p>
      </dgm:t>
    </dgm:pt>
    <dgm:pt modelId="{4FDE5234-578A-4EE5-AD04-643F6B9CD790}" type="parTrans" cxnId="{4C4BF46B-5A5E-445F-A800-538FA4387847}">
      <dgm:prSet/>
      <dgm:spPr/>
      <dgm:t>
        <a:bodyPr/>
        <a:lstStyle/>
        <a:p>
          <a:endParaRPr lang="es-EC"/>
        </a:p>
      </dgm:t>
    </dgm:pt>
    <dgm:pt modelId="{771D3505-8AC7-4989-8193-EA7C484B541C}">
      <dgm:prSet/>
      <dgm:spPr/>
      <dgm:t>
        <a:bodyPr/>
        <a:lstStyle/>
        <a:p>
          <a:pPr algn="just"/>
          <a:r>
            <a:rPr lang="es-EC" dirty="0" smtClean="0"/>
            <a:t>Promover  como institución Red Financiera Rural a sus Cooperativa miembros , hacia la consolidación de su participación en el mercado Microfinanciero, aprovechando las buenas condiciones y oportunidades que brinda el entorno macroeconómico y microeconómico actual para su desarrollo y crecimiento, enmarcándose en los lineamientos de la nueva Ley de Economía Popular y Solidaria y su Reglamento de aplicación.</a:t>
          </a:r>
          <a:endParaRPr lang="es-EC" dirty="0"/>
        </a:p>
      </dgm:t>
    </dgm:pt>
    <dgm:pt modelId="{98BC6FD9-5218-46FC-957A-83B9624659D2}" type="sibTrans" cxnId="{FFE43860-C725-40CD-8BF6-AFC4743D0E2A}">
      <dgm:prSet/>
      <dgm:spPr/>
      <dgm:t>
        <a:bodyPr/>
        <a:lstStyle/>
        <a:p>
          <a:endParaRPr lang="es-EC"/>
        </a:p>
      </dgm:t>
    </dgm:pt>
    <dgm:pt modelId="{40125DDF-20EA-4225-A67D-E4A8572E824E}" type="parTrans" cxnId="{FFE43860-C725-40CD-8BF6-AFC4743D0E2A}">
      <dgm:prSet/>
      <dgm:spPr/>
      <dgm:t>
        <a:bodyPr/>
        <a:lstStyle/>
        <a:p>
          <a:endParaRPr lang="es-EC"/>
        </a:p>
      </dgm:t>
    </dgm:pt>
    <dgm:pt modelId="{A198EE1A-D0D3-4655-9F0E-FF9DDBC3E3F2}" type="pres">
      <dgm:prSet presAssocID="{4B57840F-0050-4C29-89C1-5F606F3DF318}" presName="linear" presStyleCnt="0">
        <dgm:presLayoutVars>
          <dgm:dir/>
          <dgm:resizeHandles val="exact"/>
        </dgm:presLayoutVars>
      </dgm:prSet>
      <dgm:spPr/>
      <dgm:t>
        <a:bodyPr/>
        <a:lstStyle/>
        <a:p>
          <a:endParaRPr lang="es-EC"/>
        </a:p>
      </dgm:t>
    </dgm:pt>
    <dgm:pt modelId="{2FBCA2EC-B8FE-4005-97C2-C5F33A033F72}" type="pres">
      <dgm:prSet presAssocID="{84B1827A-E073-4B4A-A799-F5A7F8BD7A4F}" presName="comp" presStyleCnt="0"/>
      <dgm:spPr/>
    </dgm:pt>
    <dgm:pt modelId="{F4341747-0036-4615-A882-AC250F07F537}" type="pres">
      <dgm:prSet presAssocID="{84B1827A-E073-4B4A-A799-F5A7F8BD7A4F}" presName="box" presStyleLbl="node1" presStyleIdx="0" presStyleCnt="2"/>
      <dgm:spPr/>
      <dgm:t>
        <a:bodyPr/>
        <a:lstStyle/>
        <a:p>
          <a:endParaRPr lang="es-EC"/>
        </a:p>
      </dgm:t>
    </dgm:pt>
    <dgm:pt modelId="{EA8659DB-5C2E-4541-A90A-129E64F2D70D}" type="pres">
      <dgm:prSet presAssocID="{84B1827A-E073-4B4A-A799-F5A7F8BD7A4F}" presName="img" presStyleLbl="fgImgPlace1" presStyleIdx="0" presStyleCnt="2"/>
      <dgm:spPr>
        <a:blipFill rotWithShape="0">
          <a:blip xmlns:r="http://schemas.openxmlformats.org/officeDocument/2006/relationships" r:embed="rId1"/>
          <a:stretch>
            <a:fillRect/>
          </a:stretch>
        </a:blipFill>
      </dgm:spPr>
    </dgm:pt>
    <dgm:pt modelId="{69C56E74-256D-4687-A6F9-1FFD37CCD9F0}" type="pres">
      <dgm:prSet presAssocID="{84B1827A-E073-4B4A-A799-F5A7F8BD7A4F}" presName="text" presStyleLbl="node1" presStyleIdx="0" presStyleCnt="2">
        <dgm:presLayoutVars>
          <dgm:bulletEnabled val="1"/>
        </dgm:presLayoutVars>
      </dgm:prSet>
      <dgm:spPr/>
      <dgm:t>
        <a:bodyPr/>
        <a:lstStyle/>
        <a:p>
          <a:endParaRPr lang="es-EC"/>
        </a:p>
      </dgm:t>
    </dgm:pt>
    <dgm:pt modelId="{71D7F7E4-51D7-4B01-A0D4-964F781DEC36}" type="pres">
      <dgm:prSet presAssocID="{93E8D9E9-E9B1-4292-AF33-00E88085C4E1}" presName="spacer" presStyleCnt="0"/>
      <dgm:spPr/>
    </dgm:pt>
    <dgm:pt modelId="{87E1C443-9BB3-4239-87A4-1AC91ECB6C60}" type="pres">
      <dgm:prSet presAssocID="{771D3505-8AC7-4989-8193-EA7C484B541C}" presName="comp" presStyleCnt="0"/>
      <dgm:spPr/>
    </dgm:pt>
    <dgm:pt modelId="{31BA9752-6C8C-4EDC-A5BD-4FCB06570E72}" type="pres">
      <dgm:prSet presAssocID="{771D3505-8AC7-4989-8193-EA7C484B541C}" presName="box" presStyleLbl="node1" presStyleIdx="1" presStyleCnt="2"/>
      <dgm:spPr/>
      <dgm:t>
        <a:bodyPr/>
        <a:lstStyle/>
        <a:p>
          <a:endParaRPr lang="es-EC"/>
        </a:p>
      </dgm:t>
    </dgm:pt>
    <dgm:pt modelId="{169E8732-BA6C-45D3-AE04-7182CC246338}" type="pres">
      <dgm:prSet presAssocID="{771D3505-8AC7-4989-8193-EA7C484B541C}" presName="img" presStyleLbl="fgImgPlace1" presStyleIdx="1" presStyleCnt="2"/>
      <dgm:spPr>
        <a:blipFill rotWithShape="0">
          <a:blip xmlns:r="http://schemas.openxmlformats.org/officeDocument/2006/relationships" r:embed="rId2"/>
          <a:stretch>
            <a:fillRect/>
          </a:stretch>
        </a:blipFill>
      </dgm:spPr>
    </dgm:pt>
    <dgm:pt modelId="{214D65C8-D5E7-468E-B90D-87F6454531E6}" type="pres">
      <dgm:prSet presAssocID="{771D3505-8AC7-4989-8193-EA7C484B541C}" presName="text" presStyleLbl="node1" presStyleIdx="1" presStyleCnt="2">
        <dgm:presLayoutVars>
          <dgm:bulletEnabled val="1"/>
        </dgm:presLayoutVars>
      </dgm:prSet>
      <dgm:spPr/>
      <dgm:t>
        <a:bodyPr/>
        <a:lstStyle/>
        <a:p>
          <a:endParaRPr lang="es-EC"/>
        </a:p>
      </dgm:t>
    </dgm:pt>
  </dgm:ptLst>
  <dgm:cxnLst>
    <dgm:cxn modelId="{4C4BF46B-5A5E-445F-A800-538FA4387847}" srcId="{4B57840F-0050-4C29-89C1-5F606F3DF318}" destId="{84B1827A-E073-4B4A-A799-F5A7F8BD7A4F}" srcOrd="0" destOrd="0" parTransId="{4FDE5234-578A-4EE5-AD04-643F6B9CD790}" sibTransId="{93E8D9E9-E9B1-4292-AF33-00E88085C4E1}"/>
    <dgm:cxn modelId="{FFE43860-C725-40CD-8BF6-AFC4743D0E2A}" srcId="{4B57840F-0050-4C29-89C1-5F606F3DF318}" destId="{771D3505-8AC7-4989-8193-EA7C484B541C}" srcOrd="1" destOrd="0" parTransId="{40125DDF-20EA-4225-A67D-E4A8572E824E}" sibTransId="{98BC6FD9-5218-46FC-957A-83B9624659D2}"/>
    <dgm:cxn modelId="{EF78BB1B-7A40-48BE-9075-4EDE2E2B5EBF}" type="presOf" srcId="{4B57840F-0050-4C29-89C1-5F606F3DF318}" destId="{A198EE1A-D0D3-4655-9F0E-FF9DDBC3E3F2}" srcOrd="0" destOrd="0" presId="urn:microsoft.com/office/officeart/2005/8/layout/vList4"/>
    <dgm:cxn modelId="{45680A05-0CC7-4DC6-978A-87C8C38F084C}" type="presOf" srcId="{84B1827A-E073-4B4A-A799-F5A7F8BD7A4F}" destId="{69C56E74-256D-4687-A6F9-1FFD37CCD9F0}" srcOrd="1" destOrd="0" presId="urn:microsoft.com/office/officeart/2005/8/layout/vList4"/>
    <dgm:cxn modelId="{9A1A5BD9-B2BE-44C5-A517-376C667E7473}" type="presOf" srcId="{771D3505-8AC7-4989-8193-EA7C484B541C}" destId="{31BA9752-6C8C-4EDC-A5BD-4FCB06570E72}" srcOrd="0" destOrd="0" presId="urn:microsoft.com/office/officeart/2005/8/layout/vList4"/>
    <dgm:cxn modelId="{CB6B9D88-CA22-44E4-B4CB-56E2D01BF5DF}" type="presOf" srcId="{84B1827A-E073-4B4A-A799-F5A7F8BD7A4F}" destId="{F4341747-0036-4615-A882-AC250F07F537}" srcOrd="0" destOrd="0" presId="urn:microsoft.com/office/officeart/2005/8/layout/vList4"/>
    <dgm:cxn modelId="{23F88AB3-B200-4F15-8CCF-D0CDF36B2937}" type="presOf" srcId="{771D3505-8AC7-4989-8193-EA7C484B541C}" destId="{214D65C8-D5E7-468E-B90D-87F6454531E6}" srcOrd="1" destOrd="0" presId="urn:microsoft.com/office/officeart/2005/8/layout/vList4"/>
    <dgm:cxn modelId="{92FDCE44-EB43-4141-B957-04663213AAD4}" type="presParOf" srcId="{A198EE1A-D0D3-4655-9F0E-FF9DDBC3E3F2}" destId="{2FBCA2EC-B8FE-4005-97C2-C5F33A033F72}" srcOrd="0" destOrd="0" presId="urn:microsoft.com/office/officeart/2005/8/layout/vList4"/>
    <dgm:cxn modelId="{A1D1A8CE-BFCE-42EA-9F45-75A9D8E8923A}" type="presParOf" srcId="{2FBCA2EC-B8FE-4005-97C2-C5F33A033F72}" destId="{F4341747-0036-4615-A882-AC250F07F537}" srcOrd="0" destOrd="0" presId="urn:microsoft.com/office/officeart/2005/8/layout/vList4"/>
    <dgm:cxn modelId="{253D61BB-CB21-4FFA-9A0C-19BE7483F2F6}" type="presParOf" srcId="{2FBCA2EC-B8FE-4005-97C2-C5F33A033F72}" destId="{EA8659DB-5C2E-4541-A90A-129E64F2D70D}" srcOrd="1" destOrd="0" presId="urn:microsoft.com/office/officeart/2005/8/layout/vList4"/>
    <dgm:cxn modelId="{96B8EAA4-7DED-44E5-AE4D-F0FD18242244}" type="presParOf" srcId="{2FBCA2EC-B8FE-4005-97C2-C5F33A033F72}" destId="{69C56E74-256D-4687-A6F9-1FFD37CCD9F0}" srcOrd="2" destOrd="0" presId="urn:microsoft.com/office/officeart/2005/8/layout/vList4"/>
    <dgm:cxn modelId="{BC7B16E9-EDE6-4CFF-85BA-392A7DC58D3E}" type="presParOf" srcId="{A198EE1A-D0D3-4655-9F0E-FF9DDBC3E3F2}" destId="{71D7F7E4-51D7-4B01-A0D4-964F781DEC36}" srcOrd="1" destOrd="0" presId="urn:microsoft.com/office/officeart/2005/8/layout/vList4"/>
    <dgm:cxn modelId="{44640BAA-AFA9-4491-BB4D-E060E892BB4F}" type="presParOf" srcId="{A198EE1A-D0D3-4655-9F0E-FF9DDBC3E3F2}" destId="{87E1C443-9BB3-4239-87A4-1AC91ECB6C60}" srcOrd="2" destOrd="0" presId="urn:microsoft.com/office/officeart/2005/8/layout/vList4"/>
    <dgm:cxn modelId="{AF28AE97-360F-4F81-A254-2A4F1A7B8783}" type="presParOf" srcId="{87E1C443-9BB3-4239-87A4-1AC91ECB6C60}" destId="{31BA9752-6C8C-4EDC-A5BD-4FCB06570E72}" srcOrd="0" destOrd="0" presId="urn:microsoft.com/office/officeart/2005/8/layout/vList4"/>
    <dgm:cxn modelId="{D14CFF82-340F-487D-8A7B-7EFE338F5412}" type="presParOf" srcId="{87E1C443-9BB3-4239-87A4-1AC91ECB6C60}" destId="{169E8732-BA6C-45D3-AE04-7182CC246338}" srcOrd="1" destOrd="0" presId="urn:microsoft.com/office/officeart/2005/8/layout/vList4"/>
    <dgm:cxn modelId="{3C444D62-FD4D-4504-81C0-E25918DF798E}" type="presParOf" srcId="{87E1C443-9BB3-4239-87A4-1AC91ECB6C60}" destId="{214D65C8-D5E7-468E-B90D-87F6454531E6}" srcOrd="2" destOrd="0" presId="urn:microsoft.com/office/officeart/2005/8/layout/vList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B57840F-0050-4C29-89C1-5F606F3DF318}" type="doc">
      <dgm:prSet loTypeId="urn:microsoft.com/office/officeart/2005/8/layout/vList4" loCatId="list" qsTypeId="urn:microsoft.com/office/officeart/2005/8/quickstyle/simple4" qsCatId="simple" csTypeId="urn:microsoft.com/office/officeart/2005/8/colors/accent0_1" csCatId="mainScheme" phldr="1"/>
      <dgm:spPr/>
      <dgm:t>
        <a:bodyPr/>
        <a:lstStyle/>
        <a:p>
          <a:endParaRPr lang="es-EC"/>
        </a:p>
      </dgm:t>
    </dgm:pt>
    <dgm:pt modelId="{E27AD11F-00A4-4552-BEE5-C8DE6F8F5645}">
      <dgm:prSet custT="1"/>
      <dgm:spPr/>
      <dgm:t>
        <a:bodyPr/>
        <a:lstStyle/>
        <a:p>
          <a:pPr algn="just"/>
          <a:r>
            <a:rPr lang="es-EC" sz="1600" dirty="0" smtClean="0"/>
            <a:t>Incentivar a los dirigentes y gerentes de las Cooperativas miembros hacia la utilización e implementación de modelos financieros con estándares internacionales para el análisis, evaluación y diagnóstico de la situación financiera real de sus instituciones, con la finalidad de que sus decisiones financieras sean direccionadas hacia el fortalecimiento de una gestión financiera efectiva.</a:t>
          </a:r>
          <a:endParaRPr lang="es-EC" sz="1600" dirty="0"/>
        </a:p>
      </dgm:t>
    </dgm:pt>
    <dgm:pt modelId="{45E364DF-997F-47E0-8EE2-2CD15087E168}" type="parTrans" cxnId="{ADD1712F-62E9-4052-B4FE-D089887A97FF}">
      <dgm:prSet/>
      <dgm:spPr/>
      <dgm:t>
        <a:bodyPr/>
        <a:lstStyle/>
        <a:p>
          <a:endParaRPr lang="es-EC"/>
        </a:p>
      </dgm:t>
    </dgm:pt>
    <dgm:pt modelId="{73FD3A43-09A4-44BE-84A0-BCBD333881A4}" type="sibTrans" cxnId="{ADD1712F-62E9-4052-B4FE-D089887A97FF}">
      <dgm:prSet/>
      <dgm:spPr/>
      <dgm:t>
        <a:bodyPr/>
        <a:lstStyle/>
        <a:p>
          <a:endParaRPr lang="es-EC"/>
        </a:p>
      </dgm:t>
    </dgm:pt>
    <dgm:pt modelId="{DC2AA5D6-D0CA-4588-8CB9-A3B9A2E42347}">
      <dgm:prSet custT="1"/>
      <dgm:spPr/>
      <dgm:t>
        <a:bodyPr/>
        <a:lstStyle/>
        <a:p>
          <a:pPr algn="just"/>
          <a:r>
            <a:rPr lang="es-EC" sz="1600" dirty="0" smtClean="0"/>
            <a:t>Proveer el Modelo de Análisis Financiero COLAC, a las Cooperativas de Ahorro y Crédito miembros de la Red Financiera Rural con la finalidad que este se convierta en una herramienta financiera eficaz, de fácil uso e interpretación para gerentes y directivos de estas instituciones.</a:t>
          </a:r>
          <a:endParaRPr lang="es-EC" sz="1600" dirty="0"/>
        </a:p>
      </dgm:t>
    </dgm:pt>
    <dgm:pt modelId="{69ADCD12-2C35-4A3E-ADA6-84A51E36DA93}" type="parTrans" cxnId="{F391A331-55F6-41B1-99F0-206B4339FCD1}">
      <dgm:prSet/>
      <dgm:spPr/>
      <dgm:t>
        <a:bodyPr/>
        <a:lstStyle/>
        <a:p>
          <a:endParaRPr lang="es-EC"/>
        </a:p>
      </dgm:t>
    </dgm:pt>
    <dgm:pt modelId="{2B643C57-299C-48EB-9095-205AB2CA73EF}" type="sibTrans" cxnId="{F391A331-55F6-41B1-99F0-206B4339FCD1}">
      <dgm:prSet/>
      <dgm:spPr/>
      <dgm:t>
        <a:bodyPr/>
        <a:lstStyle/>
        <a:p>
          <a:endParaRPr lang="es-EC"/>
        </a:p>
      </dgm:t>
    </dgm:pt>
    <dgm:pt modelId="{A198EE1A-D0D3-4655-9F0E-FF9DDBC3E3F2}" type="pres">
      <dgm:prSet presAssocID="{4B57840F-0050-4C29-89C1-5F606F3DF318}" presName="linear" presStyleCnt="0">
        <dgm:presLayoutVars>
          <dgm:dir/>
          <dgm:resizeHandles val="exact"/>
        </dgm:presLayoutVars>
      </dgm:prSet>
      <dgm:spPr/>
      <dgm:t>
        <a:bodyPr/>
        <a:lstStyle/>
        <a:p>
          <a:endParaRPr lang="es-EC"/>
        </a:p>
      </dgm:t>
    </dgm:pt>
    <dgm:pt modelId="{A1CF9F85-3D99-4840-86AC-6735703971D9}" type="pres">
      <dgm:prSet presAssocID="{E27AD11F-00A4-4552-BEE5-C8DE6F8F5645}" presName="comp" presStyleCnt="0"/>
      <dgm:spPr/>
    </dgm:pt>
    <dgm:pt modelId="{75715372-FA26-4C59-83E5-3748E56D9FFE}" type="pres">
      <dgm:prSet presAssocID="{E27AD11F-00A4-4552-BEE5-C8DE6F8F5645}" presName="box" presStyleLbl="node1" presStyleIdx="0" presStyleCnt="2"/>
      <dgm:spPr/>
      <dgm:t>
        <a:bodyPr/>
        <a:lstStyle/>
        <a:p>
          <a:endParaRPr lang="es-EC"/>
        </a:p>
      </dgm:t>
    </dgm:pt>
    <dgm:pt modelId="{A3BB1E8E-A727-4CEE-9C99-1D7C7D754E49}" type="pres">
      <dgm:prSet presAssocID="{E27AD11F-00A4-4552-BEE5-C8DE6F8F5645}" presName="img" presStyleLbl="fgImgPlace1" presStyleIdx="0" presStyleCnt="2"/>
      <dgm:spPr>
        <a:blipFill rotWithShape="0">
          <a:blip xmlns:r="http://schemas.openxmlformats.org/officeDocument/2006/relationships" r:embed="rId1"/>
          <a:stretch>
            <a:fillRect/>
          </a:stretch>
        </a:blipFill>
      </dgm:spPr>
    </dgm:pt>
    <dgm:pt modelId="{6B974F5B-1022-4748-AC80-2293EA534BC1}" type="pres">
      <dgm:prSet presAssocID="{E27AD11F-00A4-4552-BEE5-C8DE6F8F5645}" presName="text" presStyleLbl="node1" presStyleIdx="0" presStyleCnt="2">
        <dgm:presLayoutVars>
          <dgm:bulletEnabled val="1"/>
        </dgm:presLayoutVars>
      </dgm:prSet>
      <dgm:spPr/>
      <dgm:t>
        <a:bodyPr/>
        <a:lstStyle/>
        <a:p>
          <a:endParaRPr lang="es-EC"/>
        </a:p>
      </dgm:t>
    </dgm:pt>
    <dgm:pt modelId="{B271CAAF-9C7A-45FE-8571-9B90C9393FF4}" type="pres">
      <dgm:prSet presAssocID="{73FD3A43-09A4-44BE-84A0-BCBD333881A4}" presName="spacer" presStyleCnt="0"/>
      <dgm:spPr/>
    </dgm:pt>
    <dgm:pt modelId="{DE5DF117-E696-4BBB-9779-0619D333C783}" type="pres">
      <dgm:prSet presAssocID="{DC2AA5D6-D0CA-4588-8CB9-A3B9A2E42347}" presName="comp" presStyleCnt="0"/>
      <dgm:spPr/>
    </dgm:pt>
    <dgm:pt modelId="{02FAB338-A2E7-428F-8541-768EA871FA32}" type="pres">
      <dgm:prSet presAssocID="{DC2AA5D6-D0CA-4588-8CB9-A3B9A2E42347}" presName="box" presStyleLbl="node1" presStyleIdx="1" presStyleCnt="2"/>
      <dgm:spPr/>
      <dgm:t>
        <a:bodyPr/>
        <a:lstStyle/>
        <a:p>
          <a:endParaRPr lang="es-EC"/>
        </a:p>
      </dgm:t>
    </dgm:pt>
    <dgm:pt modelId="{6EB2F7F0-2F14-42D9-85E6-6AEB6D11DC80}" type="pres">
      <dgm:prSet presAssocID="{DC2AA5D6-D0CA-4588-8CB9-A3B9A2E42347}" presName="img" presStyleLbl="fgImgPlace1" presStyleIdx="1" presStyleCnt="2"/>
      <dgm:spPr>
        <a:blipFill rotWithShape="0">
          <a:blip xmlns:r="http://schemas.openxmlformats.org/officeDocument/2006/relationships" r:embed="rId2"/>
          <a:stretch>
            <a:fillRect/>
          </a:stretch>
        </a:blipFill>
      </dgm:spPr>
    </dgm:pt>
    <dgm:pt modelId="{AD7EDA6F-D9C2-4BC3-8543-D574384713A0}" type="pres">
      <dgm:prSet presAssocID="{DC2AA5D6-D0CA-4588-8CB9-A3B9A2E42347}" presName="text" presStyleLbl="node1" presStyleIdx="1" presStyleCnt="2">
        <dgm:presLayoutVars>
          <dgm:bulletEnabled val="1"/>
        </dgm:presLayoutVars>
      </dgm:prSet>
      <dgm:spPr/>
      <dgm:t>
        <a:bodyPr/>
        <a:lstStyle/>
        <a:p>
          <a:endParaRPr lang="es-EC"/>
        </a:p>
      </dgm:t>
    </dgm:pt>
  </dgm:ptLst>
  <dgm:cxnLst>
    <dgm:cxn modelId="{A46568F0-AAE8-4294-A549-C1F27079BBD4}" type="presOf" srcId="{DC2AA5D6-D0CA-4588-8CB9-A3B9A2E42347}" destId="{AD7EDA6F-D9C2-4BC3-8543-D574384713A0}" srcOrd="1" destOrd="0" presId="urn:microsoft.com/office/officeart/2005/8/layout/vList4"/>
    <dgm:cxn modelId="{0F5659A9-BC6C-410F-883D-5DDA15A8347D}" type="presOf" srcId="{E27AD11F-00A4-4552-BEE5-C8DE6F8F5645}" destId="{75715372-FA26-4C59-83E5-3748E56D9FFE}" srcOrd="0" destOrd="0" presId="urn:microsoft.com/office/officeart/2005/8/layout/vList4"/>
    <dgm:cxn modelId="{3E653181-6E69-4BB6-83B2-3715B1159A89}" type="presOf" srcId="{E27AD11F-00A4-4552-BEE5-C8DE6F8F5645}" destId="{6B974F5B-1022-4748-AC80-2293EA534BC1}" srcOrd="1" destOrd="0" presId="urn:microsoft.com/office/officeart/2005/8/layout/vList4"/>
    <dgm:cxn modelId="{F391A331-55F6-41B1-99F0-206B4339FCD1}" srcId="{4B57840F-0050-4C29-89C1-5F606F3DF318}" destId="{DC2AA5D6-D0CA-4588-8CB9-A3B9A2E42347}" srcOrd="1" destOrd="0" parTransId="{69ADCD12-2C35-4A3E-ADA6-84A51E36DA93}" sibTransId="{2B643C57-299C-48EB-9095-205AB2CA73EF}"/>
    <dgm:cxn modelId="{2A55442E-A331-4C55-B98D-42C76774092A}" type="presOf" srcId="{4B57840F-0050-4C29-89C1-5F606F3DF318}" destId="{A198EE1A-D0D3-4655-9F0E-FF9DDBC3E3F2}" srcOrd="0" destOrd="0" presId="urn:microsoft.com/office/officeart/2005/8/layout/vList4"/>
    <dgm:cxn modelId="{ADD1712F-62E9-4052-B4FE-D089887A97FF}" srcId="{4B57840F-0050-4C29-89C1-5F606F3DF318}" destId="{E27AD11F-00A4-4552-BEE5-C8DE6F8F5645}" srcOrd="0" destOrd="0" parTransId="{45E364DF-997F-47E0-8EE2-2CD15087E168}" sibTransId="{73FD3A43-09A4-44BE-84A0-BCBD333881A4}"/>
    <dgm:cxn modelId="{5470E2CF-3C93-46F1-812E-B373B40987EB}" type="presOf" srcId="{DC2AA5D6-D0CA-4588-8CB9-A3B9A2E42347}" destId="{02FAB338-A2E7-428F-8541-768EA871FA32}" srcOrd="0" destOrd="0" presId="urn:microsoft.com/office/officeart/2005/8/layout/vList4"/>
    <dgm:cxn modelId="{AAB45435-63D9-4BC7-9D14-D3EE4F302776}" type="presParOf" srcId="{A198EE1A-D0D3-4655-9F0E-FF9DDBC3E3F2}" destId="{A1CF9F85-3D99-4840-86AC-6735703971D9}" srcOrd="0" destOrd="0" presId="urn:microsoft.com/office/officeart/2005/8/layout/vList4"/>
    <dgm:cxn modelId="{6D237B64-F6BE-4893-A64E-B93910B68F52}" type="presParOf" srcId="{A1CF9F85-3D99-4840-86AC-6735703971D9}" destId="{75715372-FA26-4C59-83E5-3748E56D9FFE}" srcOrd="0" destOrd="0" presId="urn:microsoft.com/office/officeart/2005/8/layout/vList4"/>
    <dgm:cxn modelId="{C7A68B30-F7F3-4A05-826F-3CC1873C125E}" type="presParOf" srcId="{A1CF9F85-3D99-4840-86AC-6735703971D9}" destId="{A3BB1E8E-A727-4CEE-9C99-1D7C7D754E49}" srcOrd="1" destOrd="0" presId="urn:microsoft.com/office/officeart/2005/8/layout/vList4"/>
    <dgm:cxn modelId="{5790CC52-8B2E-425F-93A1-0D82636B8521}" type="presParOf" srcId="{A1CF9F85-3D99-4840-86AC-6735703971D9}" destId="{6B974F5B-1022-4748-AC80-2293EA534BC1}" srcOrd="2" destOrd="0" presId="urn:microsoft.com/office/officeart/2005/8/layout/vList4"/>
    <dgm:cxn modelId="{3518732B-BE8B-4BA7-8EB5-8E23D02FCBB7}" type="presParOf" srcId="{A198EE1A-D0D3-4655-9F0E-FF9DDBC3E3F2}" destId="{B271CAAF-9C7A-45FE-8571-9B90C9393FF4}" srcOrd="1" destOrd="0" presId="urn:microsoft.com/office/officeart/2005/8/layout/vList4"/>
    <dgm:cxn modelId="{CF9D5D46-FE8D-4829-88BA-E58BDDD18025}" type="presParOf" srcId="{A198EE1A-D0D3-4655-9F0E-FF9DDBC3E3F2}" destId="{DE5DF117-E696-4BBB-9779-0619D333C783}" srcOrd="2" destOrd="0" presId="urn:microsoft.com/office/officeart/2005/8/layout/vList4"/>
    <dgm:cxn modelId="{7F95C685-92C7-492B-A6E9-1E8FE2C1E9E4}" type="presParOf" srcId="{DE5DF117-E696-4BBB-9779-0619D333C783}" destId="{02FAB338-A2E7-428F-8541-768EA871FA32}" srcOrd="0" destOrd="0" presId="urn:microsoft.com/office/officeart/2005/8/layout/vList4"/>
    <dgm:cxn modelId="{59EB984C-B91D-4BB0-B98D-4A6EB5E68782}" type="presParOf" srcId="{DE5DF117-E696-4BBB-9779-0619D333C783}" destId="{6EB2F7F0-2F14-42D9-85E6-6AEB6D11DC80}" srcOrd="1" destOrd="0" presId="urn:microsoft.com/office/officeart/2005/8/layout/vList4"/>
    <dgm:cxn modelId="{6B9EFE5E-1B88-4EB9-9B99-D5EE8471A1BE}" type="presParOf" srcId="{DE5DF117-E696-4BBB-9779-0619D333C783}" destId="{AD7EDA6F-D9C2-4BC3-8543-D574384713A0}" srcOrd="2" destOrd="0" presId="urn:microsoft.com/office/officeart/2005/8/layout/vList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28ECAF-B3F9-48B7-BB21-8E4C6DA6C2A2}" type="doc">
      <dgm:prSet loTypeId="urn:microsoft.com/office/officeart/2005/8/layout/hierarchy1" loCatId="hierarchy" qsTypeId="urn:microsoft.com/office/officeart/2005/8/quickstyle/simple5" qsCatId="simple" csTypeId="urn:microsoft.com/office/officeart/2005/8/colors/colorful2" csCatId="colorful" phldr="1"/>
      <dgm:spPr/>
      <dgm:t>
        <a:bodyPr/>
        <a:lstStyle/>
        <a:p>
          <a:endParaRPr lang="es-EC"/>
        </a:p>
      </dgm:t>
    </dgm:pt>
    <dgm:pt modelId="{2EE412B1-63F9-4AD7-83B5-19B56DA94F0D}">
      <dgm:prSet phldrT="[Texto]" custT="1"/>
      <dgm:spPr/>
      <dgm:t>
        <a:bodyPr/>
        <a:lstStyle/>
        <a:p>
          <a:r>
            <a:rPr lang="es-EC" sz="2800" dirty="0" smtClean="0"/>
            <a:t>RFR</a:t>
          </a:r>
          <a:endParaRPr lang="es-EC" sz="2800" dirty="0"/>
        </a:p>
      </dgm:t>
    </dgm:pt>
    <dgm:pt modelId="{9D46BECA-59E3-43FA-AB8D-CA20DBEC4BEF}" type="parTrans" cxnId="{1DBEBCBC-EFB0-405F-8FA3-CE0C74C48463}">
      <dgm:prSet/>
      <dgm:spPr/>
      <dgm:t>
        <a:bodyPr/>
        <a:lstStyle/>
        <a:p>
          <a:endParaRPr lang="es-EC"/>
        </a:p>
      </dgm:t>
    </dgm:pt>
    <dgm:pt modelId="{E2974562-02DC-4385-B451-948D0272AA67}" type="sibTrans" cxnId="{1DBEBCBC-EFB0-405F-8FA3-CE0C74C48463}">
      <dgm:prSet/>
      <dgm:spPr/>
      <dgm:t>
        <a:bodyPr/>
        <a:lstStyle/>
        <a:p>
          <a:endParaRPr lang="es-EC"/>
        </a:p>
      </dgm:t>
    </dgm:pt>
    <dgm:pt modelId="{A0C3610D-91D1-4AAF-8A90-11C3AEF78E72}">
      <dgm:prSet phldrT="[Texto]" custT="1"/>
      <dgm:spPr/>
      <dgm:t>
        <a:bodyPr/>
        <a:lstStyle/>
        <a:p>
          <a:r>
            <a:rPr lang="es-EC" sz="1800" dirty="0" smtClean="0"/>
            <a:t>HISTORIA</a:t>
          </a:r>
          <a:endParaRPr lang="es-EC" sz="1800" dirty="0"/>
        </a:p>
      </dgm:t>
    </dgm:pt>
    <dgm:pt modelId="{75394DE0-8F65-4523-BF86-339C0D0A3B60}" type="parTrans" cxnId="{712BBAE6-0026-45FA-8215-15F8799C6773}">
      <dgm:prSet/>
      <dgm:spPr/>
      <dgm:t>
        <a:bodyPr/>
        <a:lstStyle/>
        <a:p>
          <a:endParaRPr lang="es-EC"/>
        </a:p>
      </dgm:t>
    </dgm:pt>
    <dgm:pt modelId="{B3246947-B1E1-4BBC-8452-6118538877E8}" type="sibTrans" cxnId="{712BBAE6-0026-45FA-8215-15F8799C6773}">
      <dgm:prSet/>
      <dgm:spPr/>
      <dgm:t>
        <a:bodyPr/>
        <a:lstStyle/>
        <a:p>
          <a:endParaRPr lang="es-EC"/>
        </a:p>
      </dgm:t>
    </dgm:pt>
    <dgm:pt modelId="{5CFBBC47-11FE-48F4-BCE0-B134B313BE3A}">
      <dgm:prSet phldrT="[Texto]" custT="1"/>
      <dgm:spPr/>
      <dgm:t>
        <a:bodyPr/>
        <a:lstStyle/>
        <a:p>
          <a:r>
            <a:rPr lang="es-EC" sz="1800" dirty="0" smtClean="0">
              <a:hlinkClick xmlns:r="http://schemas.openxmlformats.org/officeDocument/2006/relationships" r:id="rId1" action="ppaction://hlinksldjump"/>
            </a:rPr>
            <a:t>BASE LEGAL</a:t>
          </a:r>
          <a:endParaRPr lang="es-EC" sz="1800" dirty="0"/>
        </a:p>
      </dgm:t>
    </dgm:pt>
    <dgm:pt modelId="{5DDD1F55-6C53-42D0-A290-CC2837B6BB3A}" type="parTrans" cxnId="{138074EB-DF98-48CB-862B-A9C503E3C62A}">
      <dgm:prSet/>
      <dgm:spPr/>
      <dgm:t>
        <a:bodyPr/>
        <a:lstStyle/>
        <a:p>
          <a:endParaRPr lang="es-EC"/>
        </a:p>
      </dgm:t>
    </dgm:pt>
    <dgm:pt modelId="{6624FD30-2620-434B-80B4-DBEE175752FD}" type="sibTrans" cxnId="{138074EB-DF98-48CB-862B-A9C503E3C62A}">
      <dgm:prSet/>
      <dgm:spPr/>
      <dgm:t>
        <a:bodyPr/>
        <a:lstStyle/>
        <a:p>
          <a:endParaRPr lang="es-EC"/>
        </a:p>
      </dgm:t>
    </dgm:pt>
    <dgm:pt modelId="{BC9F4E6D-93A9-46B9-A18C-5B1CA7A0F80A}">
      <dgm:prSet phldrT="[Texto]" custT="1"/>
      <dgm:spPr/>
      <dgm:t>
        <a:bodyPr/>
        <a:lstStyle/>
        <a:p>
          <a:r>
            <a:rPr lang="es-EC" sz="1800" dirty="0" smtClean="0">
              <a:hlinkClick xmlns:r="http://schemas.openxmlformats.org/officeDocument/2006/relationships" r:id="rId2" action="ppaction://hlinksldjump"/>
            </a:rPr>
            <a:t>ORGANIZACIÓN</a:t>
          </a:r>
          <a:endParaRPr lang="es-EC" sz="1800" dirty="0"/>
        </a:p>
      </dgm:t>
    </dgm:pt>
    <dgm:pt modelId="{9072139D-548D-4B8A-8B10-880B6BD906D2}" type="parTrans" cxnId="{D26CE352-E7A0-4320-AAA5-73B6A7E76229}">
      <dgm:prSet/>
      <dgm:spPr/>
      <dgm:t>
        <a:bodyPr/>
        <a:lstStyle/>
        <a:p>
          <a:endParaRPr lang="es-EC"/>
        </a:p>
      </dgm:t>
    </dgm:pt>
    <dgm:pt modelId="{258DB270-2D40-4C09-9C07-A50BABFD67C2}" type="sibTrans" cxnId="{D26CE352-E7A0-4320-AAA5-73B6A7E76229}">
      <dgm:prSet/>
      <dgm:spPr/>
      <dgm:t>
        <a:bodyPr/>
        <a:lstStyle/>
        <a:p>
          <a:endParaRPr lang="es-EC"/>
        </a:p>
      </dgm:t>
    </dgm:pt>
    <dgm:pt modelId="{4BA9B1FE-560C-4ABF-91D7-6A571C898037}">
      <dgm:prSet phldrT="[Texto]"/>
      <dgm:spPr/>
      <dgm:t>
        <a:bodyPr/>
        <a:lstStyle/>
        <a:p>
          <a:pPr algn="ctr"/>
          <a:r>
            <a:rPr lang="es-EC" dirty="0" smtClean="0"/>
            <a:t>- Grupo Sistema Financiero Alternativo</a:t>
          </a:r>
        </a:p>
        <a:p>
          <a:pPr algn="ctr"/>
          <a:r>
            <a:rPr lang="es-EC" dirty="0" smtClean="0"/>
            <a:t>-RFR</a:t>
          </a:r>
          <a:endParaRPr lang="es-EC" dirty="0"/>
        </a:p>
      </dgm:t>
    </dgm:pt>
    <dgm:pt modelId="{6B2F8224-DC94-4E1D-AE73-1B29CB6A2A2B}" type="parTrans" cxnId="{AA5BA9DD-9ED2-4EC6-B6EC-920D4303C803}">
      <dgm:prSet/>
      <dgm:spPr/>
      <dgm:t>
        <a:bodyPr/>
        <a:lstStyle/>
        <a:p>
          <a:endParaRPr lang="es-EC"/>
        </a:p>
      </dgm:t>
    </dgm:pt>
    <dgm:pt modelId="{38D1E5D1-6F5F-4E82-9B07-9EE24ADB2BFA}" type="sibTrans" cxnId="{AA5BA9DD-9ED2-4EC6-B6EC-920D4303C803}">
      <dgm:prSet/>
      <dgm:spPr/>
      <dgm:t>
        <a:bodyPr/>
        <a:lstStyle/>
        <a:p>
          <a:endParaRPr lang="es-EC"/>
        </a:p>
      </dgm:t>
    </dgm:pt>
    <dgm:pt modelId="{BDC20C77-8D12-4315-A1C5-805973EE5806}">
      <dgm:prSet phldrT="[Texto]"/>
      <dgm:spPr/>
      <dgm:t>
        <a:bodyPr/>
        <a:lstStyle/>
        <a:p>
          <a:r>
            <a:rPr lang="es-EC" dirty="0" smtClean="0"/>
            <a:t>Constitución</a:t>
          </a:r>
        </a:p>
        <a:p>
          <a:r>
            <a:rPr lang="es-EC" dirty="0" smtClean="0"/>
            <a:t>Miembros</a:t>
          </a:r>
          <a:endParaRPr lang="es-EC" dirty="0"/>
        </a:p>
      </dgm:t>
    </dgm:pt>
    <dgm:pt modelId="{D05D0D5B-1C6C-4C60-B0CC-8D40D9594395}" type="parTrans" cxnId="{0B9288E0-BEC1-4B06-A13F-D3BBB2866D44}">
      <dgm:prSet/>
      <dgm:spPr/>
      <dgm:t>
        <a:bodyPr/>
        <a:lstStyle/>
        <a:p>
          <a:endParaRPr lang="es-EC"/>
        </a:p>
      </dgm:t>
    </dgm:pt>
    <dgm:pt modelId="{F89E2BC7-0F60-4892-9A3E-E04DEA16CC26}" type="sibTrans" cxnId="{0B9288E0-BEC1-4B06-A13F-D3BBB2866D44}">
      <dgm:prSet/>
      <dgm:spPr/>
      <dgm:t>
        <a:bodyPr/>
        <a:lstStyle/>
        <a:p>
          <a:endParaRPr lang="es-EC"/>
        </a:p>
      </dgm:t>
    </dgm:pt>
    <dgm:pt modelId="{510BECFE-631B-4D54-92EB-4E4F62D813BB}">
      <dgm:prSet phldrT="[Texto]"/>
      <dgm:spPr/>
      <dgm:t>
        <a:bodyPr/>
        <a:lstStyle/>
        <a:p>
          <a:r>
            <a:rPr lang="es-EC" dirty="0" smtClean="0"/>
            <a:t>Nivel Directivo</a:t>
          </a:r>
        </a:p>
        <a:p>
          <a:r>
            <a:rPr lang="es-EC" dirty="0" smtClean="0"/>
            <a:t>Nivel Operativo</a:t>
          </a:r>
        </a:p>
        <a:p>
          <a:r>
            <a:rPr lang="es-EC" dirty="0" smtClean="0"/>
            <a:t>Nivel Adm. Y de control</a:t>
          </a:r>
        </a:p>
        <a:p>
          <a:r>
            <a:rPr lang="es-EC" dirty="0" smtClean="0"/>
            <a:t>Nivel Asesor</a:t>
          </a:r>
          <a:endParaRPr lang="es-EC" dirty="0"/>
        </a:p>
      </dgm:t>
    </dgm:pt>
    <dgm:pt modelId="{D78DDF6B-D5BE-40FB-A391-7D344B745B10}" type="parTrans" cxnId="{9B22FFC1-1660-41E4-B4A9-678006839553}">
      <dgm:prSet/>
      <dgm:spPr/>
      <dgm:t>
        <a:bodyPr/>
        <a:lstStyle/>
        <a:p>
          <a:endParaRPr lang="es-EC"/>
        </a:p>
      </dgm:t>
    </dgm:pt>
    <dgm:pt modelId="{5B75AD54-EA90-4A59-BD14-98F0C7B996D8}" type="sibTrans" cxnId="{9B22FFC1-1660-41E4-B4A9-678006839553}">
      <dgm:prSet/>
      <dgm:spPr/>
      <dgm:t>
        <a:bodyPr/>
        <a:lstStyle/>
        <a:p>
          <a:endParaRPr lang="es-EC"/>
        </a:p>
      </dgm:t>
    </dgm:pt>
    <dgm:pt modelId="{17F91133-CD06-4869-9A38-4CD9AF5EF68E}">
      <dgm:prSet phldrT="[Texto]" custT="1"/>
      <dgm:spPr/>
      <dgm:t>
        <a:bodyPr/>
        <a:lstStyle/>
        <a:p>
          <a:r>
            <a:rPr lang="es-EC" sz="1800" dirty="0" smtClean="0">
              <a:hlinkClick xmlns:r="http://schemas.openxmlformats.org/officeDocument/2006/relationships" r:id="rId3" action="ppaction://hlinksldjump"/>
            </a:rPr>
            <a:t>SERVICIOS</a:t>
          </a:r>
          <a:endParaRPr lang="es-EC" sz="1800" dirty="0"/>
        </a:p>
      </dgm:t>
    </dgm:pt>
    <dgm:pt modelId="{30B69E13-F3E5-4D58-AF62-7A929E84BAD9}" type="parTrans" cxnId="{F03356F5-A02B-4D08-A7C2-4602816A7A00}">
      <dgm:prSet/>
      <dgm:spPr/>
      <dgm:t>
        <a:bodyPr/>
        <a:lstStyle/>
        <a:p>
          <a:endParaRPr lang="es-EC"/>
        </a:p>
      </dgm:t>
    </dgm:pt>
    <dgm:pt modelId="{80CDA473-357C-46D6-9162-783CD6D825F6}" type="sibTrans" cxnId="{F03356F5-A02B-4D08-A7C2-4602816A7A00}">
      <dgm:prSet/>
      <dgm:spPr/>
      <dgm:t>
        <a:bodyPr/>
        <a:lstStyle/>
        <a:p>
          <a:endParaRPr lang="es-EC"/>
        </a:p>
      </dgm:t>
    </dgm:pt>
    <dgm:pt modelId="{F3218D8D-8A8E-482E-B10E-EB4786C665D7}" type="pres">
      <dgm:prSet presAssocID="{FD28ECAF-B3F9-48B7-BB21-8E4C6DA6C2A2}" presName="hierChild1" presStyleCnt="0">
        <dgm:presLayoutVars>
          <dgm:chPref val="1"/>
          <dgm:dir/>
          <dgm:animOne val="branch"/>
          <dgm:animLvl val="lvl"/>
          <dgm:resizeHandles/>
        </dgm:presLayoutVars>
      </dgm:prSet>
      <dgm:spPr/>
      <dgm:t>
        <a:bodyPr/>
        <a:lstStyle/>
        <a:p>
          <a:endParaRPr lang="es-EC"/>
        </a:p>
      </dgm:t>
    </dgm:pt>
    <dgm:pt modelId="{BB9AC51B-BD52-4DF3-8B9D-1B2825C460B8}" type="pres">
      <dgm:prSet presAssocID="{2EE412B1-63F9-4AD7-83B5-19B56DA94F0D}" presName="hierRoot1" presStyleCnt="0"/>
      <dgm:spPr/>
    </dgm:pt>
    <dgm:pt modelId="{FDA8C9AB-4D37-47DE-85AE-8B636E62B22A}" type="pres">
      <dgm:prSet presAssocID="{2EE412B1-63F9-4AD7-83B5-19B56DA94F0D}" presName="composite" presStyleCnt="0"/>
      <dgm:spPr/>
    </dgm:pt>
    <dgm:pt modelId="{1408C6A8-C92C-4B51-97A7-5CF000BD5E5C}" type="pres">
      <dgm:prSet presAssocID="{2EE412B1-63F9-4AD7-83B5-19B56DA94F0D}" presName="background" presStyleLbl="node0" presStyleIdx="0" presStyleCnt="1"/>
      <dgm:spPr/>
    </dgm:pt>
    <dgm:pt modelId="{7FBDCF60-DDF5-4AD2-8C98-BAD44FEB4469}" type="pres">
      <dgm:prSet presAssocID="{2EE412B1-63F9-4AD7-83B5-19B56DA94F0D}" presName="text" presStyleLbl="fgAcc0" presStyleIdx="0" presStyleCnt="1">
        <dgm:presLayoutVars>
          <dgm:chPref val="3"/>
        </dgm:presLayoutVars>
      </dgm:prSet>
      <dgm:spPr/>
      <dgm:t>
        <a:bodyPr/>
        <a:lstStyle/>
        <a:p>
          <a:endParaRPr lang="es-EC"/>
        </a:p>
      </dgm:t>
    </dgm:pt>
    <dgm:pt modelId="{80604FDC-83BD-493D-8BB1-05F5355017C1}" type="pres">
      <dgm:prSet presAssocID="{2EE412B1-63F9-4AD7-83B5-19B56DA94F0D}" presName="hierChild2" presStyleCnt="0"/>
      <dgm:spPr/>
    </dgm:pt>
    <dgm:pt modelId="{B8FC6EBF-A880-461B-9301-6E5A78950BC5}" type="pres">
      <dgm:prSet presAssocID="{75394DE0-8F65-4523-BF86-339C0D0A3B60}" presName="Name10" presStyleLbl="parChTrans1D2" presStyleIdx="0" presStyleCnt="4"/>
      <dgm:spPr/>
      <dgm:t>
        <a:bodyPr/>
        <a:lstStyle/>
        <a:p>
          <a:endParaRPr lang="es-EC"/>
        </a:p>
      </dgm:t>
    </dgm:pt>
    <dgm:pt modelId="{89CC5CD0-B4BD-410F-B0BA-B0DD02023D5B}" type="pres">
      <dgm:prSet presAssocID="{A0C3610D-91D1-4AAF-8A90-11C3AEF78E72}" presName="hierRoot2" presStyleCnt="0"/>
      <dgm:spPr/>
    </dgm:pt>
    <dgm:pt modelId="{71C7BAA5-E127-4733-BC8F-E4BCD109B666}" type="pres">
      <dgm:prSet presAssocID="{A0C3610D-91D1-4AAF-8A90-11C3AEF78E72}" presName="composite2" presStyleCnt="0"/>
      <dgm:spPr/>
    </dgm:pt>
    <dgm:pt modelId="{32528DD0-93F4-4EFD-9BB3-3A92E7B4977B}" type="pres">
      <dgm:prSet presAssocID="{A0C3610D-91D1-4AAF-8A90-11C3AEF78E72}" presName="background2" presStyleLbl="node2" presStyleIdx="0" presStyleCnt="4"/>
      <dgm:spPr/>
    </dgm:pt>
    <dgm:pt modelId="{02666700-6614-4529-BB6B-122A372853D8}" type="pres">
      <dgm:prSet presAssocID="{A0C3610D-91D1-4AAF-8A90-11C3AEF78E72}" presName="text2" presStyleLbl="fgAcc2" presStyleIdx="0" presStyleCnt="4">
        <dgm:presLayoutVars>
          <dgm:chPref val="3"/>
        </dgm:presLayoutVars>
      </dgm:prSet>
      <dgm:spPr/>
      <dgm:t>
        <a:bodyPr/>
        <a:lstStyle/>
        <a:p>
          <a:endParaRPr lang="es-EC"/>
        </a:p>
      </dgm:t>
    </dgm:pt>
    <dgm:pt modelId="{748232C2-9C40-4467-8658-D6AA5879CEF3}" type="pres">
      <dgm:prSet presAssocID="{A0C3610D-91D1-4AAF-8A90-11C3AEF78E72}" presName="hierChild3" presStyleCnt="0"/>
      <dgm:spPr/>
    </dgm:pt>
    <dgm:pt modelId="{2EC9125A-88AE-4BB0-A99B-FBC3F1A24F11}" type="pres">
      <dgm:prSet presAssocID="{6B2F8224-DC94-4E1D-AE73-1B29CB6A2A2B}" presName="Name17" presStyleLbl="parChTrans1D3" presStyleIdx="0" presStyleCnt="3"/>
      <dgm:spPr/>
      <dgm:t>
        <a:bodyPr/>
        <a:lstStyle/>
        <a:p>
          <a:endParaRPr lang="es-EC"/>
        </a:p>
      </dgm:t>
    </dgm:pt>
    <dgm:pt modelId="{8632641E-1C22-4C8B-A547-E59B3817508F}" type="pres">
      <dgm:prSet presAssocID="{4BA9B1FE-560C-4ABF-91D7-6A571C898037}" presName="hierRoot3" presStyleCnt="0"/>
      <dgm:spPr/>
    </dgm:pt>
    <dgm:pt modelId="{408AB1E5-BA70-4B52-A2D4-EDEA171DE0BF}" type="pres">
      <dgm:prSet presAssocID="{4BA9B1FE-560C-4ABF-91D7-6A571C898037}" presName="composite3" presStyleCnt="0"/>
      <dgm:spPr/>
    </dgm:pt>
    <dgm:pt modelId="{B9ADA4B6-8933-40BA-A6CE-6CEFFFD04F9B}" type="pres">
      <dgm:prSet presAssocID="{4BA9B1FE-560C-4ABF-91D7-6A571C898037}" presName="background3" presStyleLbl="node3" presStyleIdx="0" presStyleCnt="3"/>
      <dgm:spPr/>
    </dgm:pt>
    <dgm:pt modelId="{41C78210-3C24-4ED7-B1DD-ED9CB54E0FA1}" type="pres">
      <dgm:prSet presAssocID="{4BA9B1FE-560C-4ABF-91D7-6A571C898037}" presName="text3" presStyleLbl="fgAcc3" presStyleIdx="0" presStyleCnt="3">
        <dgm:presLayoutVars>
          <dgm:chPref val="3"/>
        </dgm:presLayoutVars>
      </dgm:prSet>
      <dgm:spPr/>
      <dgm:t>
        <a:bodyPr/>
        <a:lstStyle/>
        <a:p>
          <a:endParaRPr lang="es-EC"/>
        </a:p>
      </dgm:t>
    </dgm:pt>
    <dgm:pt modelId="{E02926B4-DB9E-441B-8CED-A2FBB69DBFC1}" type="pres">
      <dgm:prSet presAssocID="{4BA9B1FE-560C-4ABF-91D7-6A571C898037}" presName="hierChild4" presStyleCnt="0"/>
      <dgm:spPr/>
    </dgm:pt>
    <dgm:pt modelId="{A3BC29CD-3067-4AF3-963B-9B048A3DBAC8}" type="pres">
      <dgm:prSet presAssocID="{5DDD1F55-6C53-42D0-A290-CC2837B6BB3A}" presName="Name10" presStyleLbl="parChTrans1D2" presStyleIdx="1" presStyleCnt="4"/>
      <dgm:spPr/>
      <dgm:t>
        <a:bodyPr/>
        <a:lstStyle/>
        <a:p>
          <a:endParaRPr lang="es-EC"/>
        </a:p>
      </dgm:t>
    </dgm:pt>
    <dgm:pt modelId="{AD1575F8-42F3-44DB-834C-2CBD986FC34B}" type="pres">
      <dgm:prSet presAssocID="{5CFBBC47-11FE-48F4-BCE0-B134B313BE3A}" presName="hierRoot2" presStyleCnt="0"/>
      <dgm:spPr/>
    </dgm:pt>
    <dgm:pt modelId="{90FE7F40-B2D2-4F09-86CE-E6022F4C6BAE}" type="pres">
      <dgm:prSet presAssocID="{5CFBBC47-11FE-48F4-BCE0-B134B313BE3A}" presName="composite2" presStyleCnt="0"/>
      <dgm:spPr/>
    </dgm:pt>
    <dgm:pt modelId="{E227171F-68B1-486F-BD45-1BBB4518482B}" type="pres">
      <dgm:prSet presAssocID="{5CFBBC47-11FE-48F4-BCE0-B134B313BE3A}" presName="background2" presStyleLbl="node2" presStyleIdx="1" presStyleCnt="4"/>
      <dgm:spPr/>
    </dgm:pt>
    <dgm:pt modelId="{7E85979D-0821-4E3E-89D2-8D10C7C345C6}" type="pres">
      <dgm:prSet presAssocID="{5CFBBC47-11FE-48F4-BCE0-B134B313BE3A}" presName="text2" presStyleLbl="fgAcc2" presStyleIdx="1" presStyleCnt="4">
        <dgm:presLayoutVars>
          <dgm:chPref val="3"/>
        </dgm:presLayoutVars>
      </dgm:prSet>
      <dgm:spPr/>
      <dgm:t>
        <a:bodyPr/>
        <a:lstStyle/>
        <a:p>
          <a:endParaRPr lang="es-EC"/>
        </a:p>
      </dgm:t>
    </dgm:pt>
    <dgm:pt modelId="{A603C035-F8DB-4131-80DE-92A005370ADB}" type="pres">
      <dgm:prSet presAssocID="{5CFBBC47-11FE-48F4-BCE0-B134B313BE3A}" presName="hierChild3" presStyleCnt="0"/>
      <dgm:spPr/>
    </dgm:pt>
    <dgm:pt modelId="{CE270BF2-DA00-4AAA-9BF2-8C8E9D10042E}" type="pres">
      <dgm:prSet presAssocID="{D05D0D5B-1C6C-4C60-B0CC-8D40D9594395}" presName="Name17" presStyleLbl="parChTrans1D3" presStyleIdx="1" presStyleCnt="3"/>
      <dgm:spPr/>
      <dgm:t>
        <a:bodyPr/>
        <a:lstStyle/>
        <a:p>
          <a:endParaRPr lang="es-EC"/>
        </a:p>
      </dgm:t>
    </dgm:pt>
    <dgm:pt modelId="{DF586F42-5DB2-4752-8C24-0BB774BC2E93}" type="pres">
      <dgm:prSet presAssocID="{BDC20C77-8D12-4315-A1C5-805973EE5806}" presName="hierRoot3" presStyleCnt="0"/>
      <dgm:spPr/>
    </dgm:pt>
    <dgm:pt modelId="{20922116-9ED7-4F1E-8876-1D22C20A759A}" type="pres">
      <dgm:prSet presAssocID="{BDC20C77-8D12-4315-A1C5-805973EE5806}" presName="composite3" presStyleCnt="0"/>
      <dgm:spPr/>
    </dgm:pt>
    <dgm:pt modelId="{6C9FB01B-B28D-40CA-BF4C-DB1D1FFE48EA}" type="pres">
      <dgm:prSet presAssocID="{BDC20C77-8D12-4315-A1C5-805973EE5806}" presName="background3" presStyleLbl="node3" presStyleIdx="1" presStyleCnt="3"/>
      <dgm:spPr/>
    </dgm:pt>
    <dgm:pt modelId="{CA3F1D00-6749-473E-8694-5FAF94474322}" type="pres">
      <dgm:prSet presAssocID="{BDC20C77-8D12-4315-A1C5-805973EE5806}" presName="text3" presStyleLbl="fgAcc3" presStyleIdx="1" presStyleCnt="3">
        <dgm:presLayoutVars>
          <dgm:chPref val="3"/>
        </dgm:presLayoutVars>
      </dgm:prSet>
      <dgm:spPr/>
      <dgm:t>
        <a:bodyPr/>
        <a:lstStyle/>
        <a:p>
          <a:endParaRPr lang="es-EC"/>
        </a:p>
      </dgm:t>
    </dgm:pt>
    <dgm:pt modelId="{EE34AFBB-E1E4-4C8C-B8EF-8285189D91CC}" type="pres">
      <dgm:prSet presAssocID="{BDC20C77-8D12-4315-A1C5-805973EE5806}" presName="hierChild4" presStyleCnt="0"/>
      <dgm:spPr/>
    </dgm:pt>
    <dgm:pt modelId="{17442C7B-D98E-4028-A994-DAF0411022A0}" type="pres">
      <dgm:prSet presAssocID="{9072139D-548D-4B8A-8B10-880B6BD906D2}" presName="Name10" presStyleLbl="parChTrans1D2" presStyleIdx="2" presStyleCnt="4"/>
      <dgm:spPr/>
      <dgm:t>
        <a:bodyPr/>
        <a:lstStyle/>
        <a:p>
          <a:endParaRPr lang="es-EC"/>
        </a:p>
      </dgm:t>
    </dgm:pt>
    <dgm:pt modelId="{6D1961FC-4754-4F89-A971-5D899D33EE7B}" type="pres">
      <dgm:prSet presAssocID="{BC9F4E6D-93A9-46B9-A18C-5B1CA7A0F80A}" presName="hierRoot2" presStyleCnt="0"/>
      <dgm:spPr/>
    </dgm:pt>
    <dgm:pt modelId="{A2D4B937-BC27-420D-A361-E316913089B0}" type="pres">
      <dgm:prSet presAssocID="{BC9F4E6D-93A9-46B9-A18C-5B1CA7A0F80A}" presName="composite2" presStyleCnt="0"/>
      <dgm:spPr/>
    </dgm:pt>
    <dgm:pt modelId="{3258E876-383D-45B6-9610-DCA70F3D26EF}" type="pres">
      <dgm:prSet presAssocID="{BC9F4E6D-93A9-46B9-A18C-5B1CA7A0F80A}" presName="background2" presStyleLbl="node2" presStyleIdx="2" presStyleCnt="4"/>
      <dgm:spPr/>
    </dgm:pt>
    <dgm:pt modelId="{3A2F67DC-779E-4A11-8766-7396E7AF9066}" type="pres">
      <dgm:prSet presAssocID="{BC9F4E6D-93A9-46B9-A18C-5B1CA7A0F80A}" presName="text2" presStyleLbl="fgAcc2" presStyleIdx="2" presStyleCnt="4">
        <dgm:presLayoutVars>
          <dgm:chPref val="3"/>
        </dgm:presLayoutVars>
      </dgm:prSet>
      <dgm:spPr/>
      <dgm:t>
        <a:bodyPr/>
        <a:lstStyle/>
        <a:p>
          <a:endParaRPr lang="es-EC"/>
        </a:p>
      </dgm:t>
    </dgm:pt>
    <dgm:pt modelId="{BB49933B-3034-4E05-B346-163D91C07591}" type="pres">
      <dgm:prSet presAssocID="{BC9F4E6D-93A9-46B9-A18C-5B1CA7A0F80A}" presName="hierChild3" presStyleCnt="0"/>
      <dgm:spPr/>
    </dgm:pt>
    <dgm:pt modelId="{F2713707-0C4F-466F-8C47-D9CC17DB360F}" type="pres">
      <dgm:prSet presAssocID="{D78DDF6B-D5BE-40FB-A391-7D344B745B10}" presName="Name17" presStyleLbl="parChTrans1D3" presStyleIdx="2" presStyleCnt="3"/>
      <dgm:spPr/>
      <dgm:t>
        <a:bodyPr/>
        <a:lstStyle/>
        <a:p>
          <a:endParaRPr lang="es-EC"/>
        </a:p>
      </dgm:t>
    </dgm:pt>
    <dgm:pt modelId="{176567E8-10D4-4B54-A279-B8A9BC482306}" type="pres">
      <dgm:prSet presAssocID="{510BECFE-631B-4D54-92EB-4E4F62D813BB}" presName="hierRoot3" presStyleCnt="0"/>
      <dgm:spPr/>
    </dgm:pt>
    <dgm:pt modelId="{693A5227-0262-4D24-829C-D44E236B6F2D}" type="pres">
      <dgm:prSet presAssocID="{510BECFE-631B-4D54-92EB-4E4F62D813BB}" presName="composite3" presStyleCnt="0"/>
      <dgm:spPr/>
    </dgm:pt>
    <dgm:pt modelId="{645EAA42-6EC9-4968-AECB-BACEE4B60C28}" type="pres">
      <dgm:prSet presAssocID="{510BECFE-631B-4D54-92EB-4E4F62D813BB}" presName="background3" presStyleLbl="node3" presStyleIdx="2" presStyleCnt="3"/>
      <dgm:spPr/>
    </dgm:pt>
    <dgm:pt modelId="{4C3BE523-D83E-4502-B8DB-0726F61B972A}" type="pres">
      <dgm:prSet presAssocID="{510BECFE-631B-4D54-92EB-4E4F62D813BB}" presName="text3" presStyleLbl="fgAcc3" presStyleIdx="2" presStyleCnt="3">
        <dgm:presLayoutVars>
          <dgm:chPref val="3"/>
        </dgm:presLayoutVars>
      </dgm:prSet>
      <dgm:spPr/>
      <dgm:t>
        <a:bodyPr/>
        <a:lstStyle/>
        <a:p>
          <a:endParaRPr lang="es-EC"/>
        </a:p>
      </dgm:t>
    </dgm:pt>
    <dgm:pt modelId="{C21B8D43-7515-4A45-9456-6AAADFEE2BC5}" type="pres">
      <dgm:prSet presAssocID="{510BECFE-631B-4D54-92EB-4E4F62D813BB}" presName="hierChild4" presStyleCnt="0"/>
      <dgm:spPr/>
    </dgm:pt>
    <dgm:pt modelId="{77155AD8-B110-46F0-929D-4FB141580ECE}" type="pres">
      <dgm:prSet presAssocID="{30B69E13-F3E5-4D58-AF62-7A929E84BAD9}" presName="Name10" presStyleLbl="parChTrans1D2" presStyleIdx="3" presStyleCnt="4"/>
      <dgm:spPr/>
      <dgm:t>
        <a:bodyPr/>
        <a:lstStyle/>
        <a:p>
          <a:endParaRPr lang="es-EC"/>
        </a:p>
      </dgm:t>
    </dgm:pt>
    <dgm:pt modelId="{A88DC897-38C7-43C6-ADC3-A5C58EEED048}" type="pres">
      <dgm:prSet presAssocID="{17F91133-CD06-4869-9A38-4CD9AF5EF68E}" presName="hierRoot2" presStyleCnt="0"/>
      <dgm:spPr/>
    </dgm:pt>
    <dgm:pt modelId="{D4ED42F5-D304-41ED-BC46-0FE3BAAD4A29}" type="pres">
      <dgm:prSet presAssocID="{17F91133-CD06-4869-9A38-4CD9AF5EF68E}" presName="composite2" presStyleCnt="0"/>
      <dgm:spPr/>
    </dgm:pt>
    <dgm:pt modelId="{99B789F2-69AD-4448-9C1A-CE1F4A7ED376}" type="pres">
      <dgm:prSet presAssocID="{17F91133-CD06-4869-9A38-4CD9AF5EF68E}" presName="background2" presStyleLbl="node2" presStyleIdx="3" presStyleCnt="4"/>
      <dgm:spPr/>
    </dgm:pt>
    <dgm:pt modelId="{E130E826-7D2D-47EB-95C4-364BBCEDAF72}" type="pres">
      <dgm:prSet presAssocID="{17F91133-CD06-4869-9A38-4CD9AF5EF68E}" presName="text2" presStyleLbl="fgAcc2" presStyleIdx="3" presStyleCnt="4">
        <dgm:presLayoutVars>
          <dgm:chPref val="3"/>
        </dgm:presLayoutVars>
      </dgm:prSet>
      <dgm:spPr/>
      <dgm:t>
        <a:bodyPr/>
        <a:lstStyle/>
        <a:p>
          <a:endParaRPr lang="es-EC"/>
        </a:p>
      </dgm:t>
    </dgm:pt>
    <dgm:pt modelId="{22242502-6AA7-4451-9C33-320A886A97F7}" type="pres">
      <dgm:prSet presAssocID="{17F91133-CD06-4869-9A38-4CD9AF5EF68E}" presName="hierChild3" presStyleCnt="0"/>
      <dgm:spPr/>
    </dgm:pt>
  </dgm:ptLst>
  <dgm:cxnLst>
    <dgm:cxn modelId="{8043FB69-1DAE-4372-B1DA-0667BC0A0979}" type="presOf" srcId="{A0C3610D-91D1-4AAF-8A90-11C3AEF78E72}" destId="{02666700-6614-4529-BB6B-122A372853D8}" srcOrd="0" destOrd="0" presId="urn:microsoft.com/office/officeart/2005/8/layout/hierarchy1"/>
    <dgm:cxn modelId="{9A9004F0-5017-4388-BBC1-E6782BB8EC01}" type="presOf" srcId="{2EE412B1-63F9-4AD7-83B5-19B56DA94F0D}" destId="{7FBDCF60-DDF5-4AD2-8C98-BAD44FEB4469}" srcOrd="0" destOrd="0" presId="urn:microsoft.com/office/officeart/2005/8/layout/hierarchy1"/>
    <dgm:cxn modelId="{FB947192-0B6E-40F5-B9F7-9407BA80DF70}" type="presOf" srcId="{9072139D-548D-4B8A-8B10-880B6BD906D2}" destId="{17442C7B-D98E-4028-A994-DAF0411022A0}" srcOrd="0" destOrd="0" presId="urn:microsoft.com/office/officeart/2005/8/layout/hierarchy1"/>
    <dgm:cxn modelId="{D26CE352-E7A0-4320-AAA5-73B6A7E76229}" srcId="{2EE412B1-63F9-4AD7-83B5-19B56DA94F0D}" destId="{BC9F4E6D-93A9-46B9-A18C-5B1CA7A0F80A}" srcOrd="2" destOrd="0" parTransId="{9072139D-548D-4B8A-8B10-880B6BD906D2}" sibTransId="{258DB270-2D40-4C09-9C07-A50BABFD67C2}"/>
    <dgm:cxn modelId="{9B22FFC1-1660-41E4-B4A9-678006839553}" srcId="{BC9F4E6D-93A9-46B9-A18C-5B1CA7A0F80A}" destId="{510BECFE-631B-4D54-92EB-4E4F62D813BB}" srcOrd="0" destOrd="0" parTransId="{D78DDF6B-D5BE-40FB-A391-7D344B745B10}" sibTransId="{5B75AD54-EA90-4A59-BD14-98F0C7B996D8}"/>
    <dgm:cxn modelId="{C488F8A6-59A4-4284-B216-1F8F24E6C527}" type="presOf" srcId="{BC9F4E6D-93A9-46B9-A18C-5B1CA7A0F80A}" destId="{3A2F67DC-779E-4A11-8766-7396E7AF9066}" srcOrd="0" destOrd="0" presId="urn:microsoft.com/office/officeart/2005/8/layout/hierarchy1"/>
    <dgm:cxn modelId="{80AE34EB-46E4-4E95-87CA-4F7DC9F2A45E}" type="presOf" srcId="{FD28ECAF-B3F9-48B7-BB21-8E4C6DA6C2A2}" destId="{F3218D8D-8A8E-482E-B10E-EB4786C665D7}" srcOrd="0" destOrd="0" presId="urn:microsoft.com/office/officeart/2005/8/layout/hierarchy1"/>
    <dgm:cxn modelId="{0618719D-724C-4B8E-BF4A-76EA6430BEC8}" type="presOf" srcId="{75394DE0-8F65-4523-BF86-339C0D0A3B60}" destId="{B8FC6EBF-A880-461B-9301-6E5A78950BC5}" srcOrd="0" destOrd="0" presId="urn:microsoft.com/office/officeart/2005/8/layout/hierarchy1"/>
    <dgm:cxn modelId="{0B9288E0-BEC1-4B06-A13F-D3BBB2866D44}" srcId="{5CFBBC47-11FE-48F4-BCE0-B134B313BE3A}" destId="{BDC20C77-8D12-4315-A1C5-805973EE5806}" srcOrd="0" destOrd="0" parTransId="{D05D0D5B-1C6C-4C60-B0CC-8D40D9594395}" sibTransId="{F89E2BC7-0F60-4892-9A3E-E04DEA16CC26}"/>
    <dgm:cxn modelId="{1DBEBCBC-EFB0-405F-8FA3-CE0C74C48463}" srcId="{FD28ECAF-B3F9-48B7-BB21-8E4C6DA6C2A2}" destId="{2EE412B1-63F9-4AD7-83B5-19B56DA94F0D}" srcOrd="0" destOrd="0" parTransId="{9D46BECA-59E3-43FA-AB8D-CA20DBEC4BEF}" sibTransId="{E2974562-02DC-4385-B451-948D0272AA67}"/>
    <dgm:cxn modelId="{A6ADE2C3-3E7E-4527-8044-832C3EFC22F1}" type="presOf" srcId="{510BECFE-631B-4D54-92EB-4E4F62D813BB}" destId="{4C3BE523-D83E-4502-B8DB-0726F61B972A}" srcOrd="0" destOrd="0" presId="urn:microsoft.com/office/officeart/2005/8/layout/hierarchy1"/>
    <dgm:cxn modelId="{8134623B-3D44-49DA-9DFC-DE83444FA5B7}" type="presOf" srcId="{4BA9B1FE-560C-4ABF-91D7-6A571C898037}" destId="{41C78210-3C24-4ED7-B1DD-ED9CB54E0FA1}" srcOrd="0" destOrd="0" presId="urn:microsoft.com/office/officeart/2005/8/layout/hierarchy1"/>
    <dgm:cxn modelId="{B8A0B7C9-8017-4361-87B7-0BD3627D8407}" type="presOf" srcId="{6B2F8224-DC94-4E1D-AE73-1B29CB6A2A2B}" destId="{2EC9125A-88AE-4BB0-A99B-FBC3F1A24F11}" srcOrd="0" destOrd="0" presId="urn:microsoft.com/office/officeart/2005/8/layout/hierarchy1"/>
    <dgm:cxn modelId="{138074EB-DF98-48CB-862B-A9C503E3C62A}" srcId="{2EE412B1-63F9-4AD7-83B5-19B56DA94F0D}" destId="{5CFBBC47-11FE-48F4-BCE0-B134B313BE3A}" srcOrd="1" destOrd="0" parTransId="{5DDD1F55-6C53-42D0-A290-CC2837B6BB3A}" sibTransId="{6624FD30-2620-434B-80B4-DBEE175752FD}"/>
    <dgm:cxn modelId="{0F22D869-7C20-452B-9A73-016CDA769E3F}" type="presOf" srcId="{D78DDF6B-D5BE-40FB-A391-7D344B745B10}" destId="{F2713707-0C4F-466F-8C47-D9CC17DB360F}" srcOrd="0" destOrd="0" presId="urn:microsoft.com/office/officeart/2005/8/layout/hierarchy1"/>
    <dgm:cxn modelId="{F03356F5-A02B-4D08-A7C2-4602816A7A00}" srcId="{2EE412B1-63F9-4AD7-83B5-19B56DA94F0D}" destId="{17F91133-CD06-4869-9A38-4CD9AF5EF68E}" srcOrd="3" destOrd="0" parTransId="{30B69E13-F3E5-4D58-AF62-7A929E84BAD9}" sibTransId="{80CDA473-357C-46D6-9162-783CD6D825F6}"/>
    <dgm:cxn modelId="{B1B7E9DF-5C28-437E-91A6-B133436FC889}" type="presOf" srcId="{BDC20C77-8D12-4315-A1C5-805973EE5806}" destId="{CA3F1D00-6749-473E-8694-5FAF94474322}" srcOrd="0" destOrd="0" presId="urn:microsoft.com/office/officeart/2005/8/layout/hierarchy1"/>
    <dgm:cxn modelId="{677D26EE-ADEB-4A19-9BCB-4AF531BF4BEB}" type="presOf" srcId="{17F91133-CD06-4869-9A38-4CD9AF5EF68E}" destId="{E130E826-7D2D-47EB-95C4-364BBCEDAF72}" srcOrd="0" destOrd="0" presId="urn:microsoft.com/office/officeart/2005/8/layout/hierarchy1"/>
    <dgm:cxn modelId="{712BBAE6-0026-45FA-8215-15F8799C6773}" srcId="{2EE412B1-63F9-4AD7-83B5-19B56DA94F0D}" destId="{A0C3610D-91D1-4AAF-8A90-11C3AEF78E72}" srcOrd="0" destOrd="0" parTransId="{75394DE0-8F65-4523-BF86-339C0D0A3B60}" sibTransId="{B3246947-B1E1-4BBC-8452-6118538877E8}"/>
    <dgm:cxn modelId="{D80DCD2D-4460-4DB2-A8A6-2F9847E2D740}" type="presOf" srcId="{5CFBBC47-11FE-48F4-BCE0-B134B313BE3A}" destId="{7E85979D-0821-4E3E-89D2-8D10C7C345C6}" srcOrd="0" destOrd="0" presId="urn:microsoft.com/office/officeart/2005/8/layout/hierarchy1"/>
    <dgm:cxn modelId="{3E91B5CE-C868-46E5-9C95-74B3680AF08E}" type="presOf" srcId="{30B69E13-F3E5-4D58-AF62-7A929E84BAD9}" destId="{77155AD8-B110-46F0-929D-4FB141580ECE}" srcOrd="0" destOrd="0" presId="urn:microsoft.com/office/officeart/2005/8/layout/hierarchy1"/>
    <dgm:cxn modelId="{E2FB050D-F960-4BF0-8DD1-7960A202B192}" type="presOf" srcId="{D05D0D5B-1C6C-4C60-B0CC-8D40D9594395}" destId="{CE270BF2-DA00-4AAA-9BF2-8C8E9D10042E}" srcOrd="0" destOrd="0" presId="urn:microsoft.com/office/officeart/2005/8/layout/hierarchy1"/>
    <dgm:cxn modelId="{AA5BA9DD-9ED2-4EC6-B6EC-920D4303C803}" srcId="{A0C3610D-91D1-4AAF-8A90-11C3AEF78E72}" destId="{4BA9B1FE-560C-4ABF-91D7-6A571C898037}" srcOrd="0" destOrd="0" parTransId="{6B2F8224-DC94-4E1D-AE73-1B29CB6A2A2B}" sibTransId="{38D1E5D1-6F5F-4E82-9B07-9EE24ADB2BFA}"/>
    <dgm:cxn modelId="{C6458DAC-0A12-4215-89B2-EDD9755353CE}" type="presOf" srcId="{5DDD1F55-6C53-42D0-A290-CC2837B6BB3A}" destId="{A3BC29CD-3067-4AF3-963B-9B048A3DBAC8}" srcOrd="0" destOrd="0" presId="urn:microsoft.com/office/officeart/2005/8/layout/hierarchy1"/>
    <dgm:cxn modelId="{CC758060-0E6A-4BA0-91C9-9B468293F071}" type="presParOf" srcId="{F3218D8D-8A8E-482E-B10E-EB4786C665D7}" destId="{BB9AC51B-BD52-4DF3-8B9D-1B2825C460B8}" srcOrd="0" destOrd="0" presId="urn:microsoft.com/office/officeart/2005/8/layout/hierarchy1"/>
    <dgm:cxn modelId="{B0B9D4C7-207E-442A-86DF-04A7CB70B555}" type="presParOf" srcId="{BB9AC51B-BD52-4DF3-8B9D-1B2825C460B8}" destId="{FDA8C9AB-4D37-47DE-85AE-8B636E62B22A}" srcOrd="0" destOrd="0" presId="urn:microsoft.com/office/officeart/2005/8/layout/hierarchy1"/>
    <dgm:cxn modelId="{C3D01B7F-58E3-4F50-85C2-D2E854E4C89E}" type="presParOf" srcId="{FDA8C9AB-4D37-47DE-85AE-8B636E62B22A}" destId="{1408C6A8-C92C-4B51-97A7-5CF000BD5E5C}" srcOrd="0" destOrd="0" presId="urn:microsoft.com/office/officeart/2005/8/layout/hierarchy1"/>
    <dgm:cxn modelId="{2E0FC9A1-6EE8-4D12-82BD-99BB62E5D9DE}" type="presParOf" srcId="{FDA8C9AB-4D37-47DE-85AE-8B636E62B22A}" destId="{7FBDCF60-DDF5-4AD2-8C98-BAD44FEB4469}" srcOrd="1" destOrd="0" presId="urn:microsoft.com/office/officeart/2005/8/layout/hierarchy1"/>
    <dgm:cxn modelId="{3B0C3807-B9FB-486E-9B42-EF8D55378A2A}" type="presParOf" srcId="{BB9AC51B-BD52-4DF3-8B9D-1B2825C460B8}" destId="{80604FDC-83BD-493D-8BB1-05F5355017C1}" srcOrd="1" destOrd="0" presId="urn:microsoft.com/office/officeart/2005/8/layout/hierarchy1"/>
    <dgm:cxn modelId="{12651012-3255-4984-9F05-54307C3EF695}" type="presParOf" srcId="{80604FDC-83BD-493D-8BB1-05F5355017C1}" destId="{B8FC6EBF-A880-461B-9301-6E5A78950BC5}" srcOrd="0" destOrd="0" presId="urn:microsoft.com/office/officeart/2005/8/layout/hierarchy1"/>
    <dgm:cxn modelId="{918086A9-86F2-458A-9C3E-DA1068B0B4B1}" type="presParOf" srcId="{80604FDC-83BD-493D-8BB1-05F5355017C1}" destId="{89CC5CD0-B4BD-410F-B0BA-B0DD02023D5B}" srcOrd="1" destOrd="0" presId="urn:microsoft.com/office/officeart/2005/8/layout/hierarchy1"/>
    <dgm:cxn modelId="{40CB887D-3061-42EE-8E1C-5AEAE3A767BF}" type="presParOf" srcId="{89CC5CD0-B4BD-410F-B0BA-B0DD02023D5B}" destId="{71C7BAA5-E127-4733-BC8F-E4BCD109B666}" srcOrd="0" destOrd="0" presId="urn:microsoft.com/office/officeart/2005/8/layout/hierarchy1"/>
    <dgm:cxn modelId="{B77E1096-0711-4B92-9B2F-CE8755133CE9}" type="presParOf" srcId="{71C7BAA5-E127-4733-BC8F-E4BCD109B666}" destId="{32528DD0-93F4-4EFD-9BB3-3A92E7B4977B}" srcOrd="0" destOrd="0" presId="urn:microsoft.com/office/officeart/2005/8/layout/hierarchy1"/>
    <dgm:cxn modelId="{DF1E76AB-7089-469C-9802-4C7C3BEA1B7F}" type="presParOf" srcId="{71C7BAA5-E127-4733-BC8F-E4BCD109B666}" destId="{02666700-6614-4529-BB6B-122A372853D8}" srcOrd="1" destOrd="0" presId="urn:microsoft.com/office/officeart/2005/8/layout/hierarchy1"/>
    <dgm:cxn modelId="{A12695F7-D317-4714-802F-C80A1EAD7F5C}" type="presParOf" srcId="{89CC5CD0-B4BD-410F-B0BA-B0DD02023D5B}" destId="{748232C2-9C40-4467-8658-D6AA5879CEF3}" srcOrd="1" destOrd="0" presId="urn:microsoft.com/office/officeart/2005/8/layout/hierarchy1"/>
    <dgm:cxn modelId="{639C53BC-5385-486B-BFE6-507E9B9F0354}" type="presParOf" srcId="{748232C2-9C40-4467-8658-D6AA5879CEF3}" destId="{2EC9125A-88AE-4BB0-A99B-FBC3F1A24F11}" srcOrd="0" destOrd="0" presId="urn:microsoft.com/office/officeart/2005/8/layout/hierarchy1"/>
    <dgm:cxn modelId="{254ECBEE-AB24-45AF-8A02-A4753E0CBAF6}" type="presParOf" srcId="{748232C2-9C40-4467-8658-D6AA5879CEF3}" destId="{8632641E-1C22-4C8B-A547-E59B3817508F}" srcOrd="1" destOrd="0" presId="urn:microsoft.com/office/officeart/2005/8/layout/hierarchy1"/>
    <dgm:cxn modelId="{F0803694-E3D3-40A5-88E9-4227B27BFB1B}" type="presParOf" srcId="{8632641E-1C22-4C8B-A547-E59B3817508F}" destId="{408AB1E5-BA70-4B52-A2D4-EDEA171DE0BF}" srcOrd="0" destOrd="0" presId="urn:microsoft.com/office/officeart/2005/8/layout/hierarchy1"/>
    <dgm:cxn modelId="{A6E91B2D-306C-4D79-ADD3-486DBABC37BB}" type="presParOf" srcId="{408AB1E5-BA70-4B52-A2D4-EDEA171DE0BF}" destId="{B9ADA4B6-8933-40BA-A6CE-6CEFFFD04F9B}" srcOrd="0" destOrd="0" presId="urn:microsoft.com/office/officeart/2005/8/layout/hierarchy1"/>
    <dgm:cxn modelId="{AF8810F5-77D8-4436-889E-D98B9920CE82}" type="presParOf" srcId="{408AB1E5-BA70-4B52-A2D4-EDEA171DE0BF}" destId="{41C78210-3C24-4ED7-B1DD-ED9CB54E0FA1}" srcOrd="1" destOrd="0" presId="urn:microsoft.com/office/officeart/2005/8/layout/hierarchy1"/>
    <dgm:cxn modelId="{89C049CE-F578-4651-8030-3DFD73A8FDD3}" type="presParOf" srcId="{8632641E-1C22-4C8B-A547-E59B3817508F}" destId="{E02926B4-DB9E-441B-8CED-A2FBB69DBFC1}" srcOrd="1" destOrd="0" presId="urn:microsoft.com/office/officeart/2005/8/layout/hierarchy1"/>
    <dgm:cxn modelId="{74650564-AE2C-4D0B-B2FE-3A76175AD531}" type="presParOf" srcId="{80604FDC-83BD-493D-8BB1-05F5355017C1}" destId="{A3BC29CD-3067-4AF3-963B-9B048A3DBAC8}" srcOrd="2" destOrd="0" presId="urn:microsoft.com/office/officeart/2005/8/layout/hierarchy1"/>
    <dgm:cxn modelId="{47E05D70-A377-4892-8EED-1D2642F30F1B}" type="presParOf" srcId="{80604FDC-83BD-493D-8BB1-05F5355017C1}" destId="{AD1575F8-42F3-44DB-834C-2CBD986FC34B}" srcOrd="3" destOrd="0" presId="urn:microsoft.com/office/officeart/2005/8/layout/hierarchy1"/>
    <dgm:cxn modelId="{EFF57BFD-B132-4E6B-B6C1-D99C3226AD70}" type="presParOf" srcId="{AD1575F8-42F3-44DB-834C-2CBD986FC34B}" destId="{90FE7F40-B2D2-4F09-86CE-E6022F4C6BAE}" srcOrd="0" destOrd="0" presId="urn:microsoft.com/office/officeart/2005/8/layout/hierarchy1"/>
    <dgm:cxn modelId="{A7C92E5A-4886-4CB8-AC3D-7AFD826CC7AF}" type="presParOf" srcId="{90FE7F40-B2D2-4F09-86CE-E6022F4C6BAE}" destId="{E227171F-68B1-486F-BD45-1BBB4518482B}" srcOrd="0" destOrd="0" presId="urn:microsoft.com/office/officeart/2005/8/layout/hierarchy1"/>
    <dgm:cxn modelId="{5177B5CF-D3A9-4BA6-8DA5-895A8ADE5E30}" type="presParOf" srcId="{90FE7F40-B2D2-4F09-86CE-E6022F4C6BAE}" destId="{7E85979D-0821-4E3E-89D2-8D10C7C345C6}" srcOrd="1" destOrd="0" presId="urn:microsoft.com/office/officeart/2005/8/layout/hierarchy1"/>
    <dgm:cxn modelId="{E912DEF9-7D5A-46C1-AAEE-695152AB4B32}" type="presParOf" srcId="{AD1575F8-42F3-44DB-834C-2CBD986FC34B}" destId="{A603C035-F8DB-4131-80DE-92A005370ADB}" srcOrd="1" destOrd="0" presId="urn:microsoft.com/office/officeart/2005/8/layout/hierarchy1"/>
    <dgm:cxn modelId="{BB0EDF49-D792-4037-BCA5-63FF75B70523}" type="presParOf" srcId="{A603C035-F8DB-4131-80DE-92A005370ADB}" destId="{CE270BF2-DA00-4AAA-9BF2-8C8E9D10042E}" srcOrd="0" destOrd="0" presId="urn:microsoft.com/office/officeart/2005/8/layout/hierarchy1"/>
    <dgm:cxn modelId="{3B05F355-7FAE-4305-9B33-381BDED3CD2F}" type="presParOf" srcId="{A603C035-F8DB-4131-80DE-92A005370ADB}" destId="{DF586F42-5DB2-4752-8C24-0BB774BC2E93}" srcOrd="1" destOrd="0" presId="urn:microsoft.com/office/officeart/2005/8/layout/hierarchy1"/>
    <dgm:cxn modelId="{98750EE0-82C4-4AA5-BFBB-696F99710D3F}" type="presParOf" srcId="{DF586F42-5DB2-4752-8C24-0BB774BC2E93}" destId="{20922116-9ED7-4F1E-8876-1D22C20A759A}" srcOrd="0" destOrd="0" presId="urn:microsoft.com/office/officeart/2005/8/layout/hierarchy1"/>
    <dgm:cxn modelId="{CEF1E9D7-37D8-421C-9413-3C531645D692}" type="presParOf" srcId="{20922116-9ED7-4F1E-8876-1D22C20A759A}" destId="{6C9FB01B-B28D-40CA-BF4C-DB1D1FFE48EA}" srcOrd="0" destOrd="0" presId="urn:microsoft.com/office/officeart/2005/8/layout/hierarchy1"/>
    <dgm:cxn modelId="{3E32F192-B87B-4441-8C3B-1A4AAA756791}" type="presParOf" srcId="{20922116-9ED7-4F1E-8876-1D22C20A759A}" destId="{CA3F1D00-6749-473E-8694-5FAF94474322}" srcOrd="1" destOrd="0" presId="urn:microsoft.com/office/officeart/2005/8/layout/hierarchy1"/>
    <dgm:cxn modelId="{A0D50A75-CEBA-4128-9923-3CAF3FB9F992}" type="presParOf" srcId="{DF586F42-5DB2-4752-8C24-0BB774BC2E93}" destId="{EE34AFBB-E1E4-4C8C-B8EF-8285189D91CC}" srcOrd="1" destOrd="0" presId="urn:microsoft.com/office/officeart/2005/8/layout/hierarchy1"/>
    <dgm:cxn modelId="{FC8BC684-10C2-48DB-A412-0B7130FB3324}" type="presParOf" srcId="{80604FDC-83BD-493D-8BB1-05F5355017C1}" destId="{17442C7B-D98E-4028-A994-DAF0411022A0}" srcOrd="4" destOrd="0" presId="urn:microsoft.com/office/officeart/2005/8/layout/hierarchy1"/>
    <dgm:cxn modelId="{727A3771-986A-4EAC-9500-620DA29528A6}" type="presParOf" srcId="{80604FDC-83BD-493D-8BB1-05F5355017C1}" destId="{6D1961FC-4754-4F89-A971-5D899D33EE7B}" srcOrd="5" destOrd="0" presId="urn:microsoft.com/office/officeart/2005/8/layout/hierarchy1"/>
    <dgm:cxn modelId="{15D2D5CE-0ABA-4959-A1D6-522D1BCE2330}" type="presParOf" srcId="{6D1961FC-4754-4F89-A971-5D899D33EE7B}" destId="{A2D4B937-BC27-420D-A361-E316913089B0}" srcOrd="0" destOrd="0" presId="urn:microsoft.com/office/officeart/2005/8/layout/hierarchy1"/>
    <dgm:cxn modelId="{398CC5EB-B3DB-4CC5-A474-6D079D210EA1}" type="presParOf" srcId="{A2D4B937-BC27-420D-A361-E316913089B0}" destId="{3258E876-383D-45B6-9610-DCA70F3D26EF}" srcOrd="0" destOrd="0" presId="urn:microsoft.com/office/officeart/2005/8/layout/hierarchy1"/>
    <dgm:cxn modelId="{A12C5581-C234-4DED-A0BE-F5EEACA0E22B}" type="presParOf" srcId="{A2D4B937-BC27-420D-A361-E316913089B0}" destId="{3A2F67DC-779E-4A11-8766-7396E7AF9066}" srcOrd="1" destOrd="0" presId="urn:microsoft.com/office/officeart/2005/8/layout/hierarchy1"/>
    <dgm:cxn modelId="{0EDBBFD8-8B2D-495D-BF88-4494077DA395}" type="presParOf" srcId="{6D1961FC-4754-4F89-A971-5D899D33EE7B}" destId="{BB49933B-3034-4E05-B346-163D91C07591}" srcOrd="1" destOrd="0" presId="urn:microsoft.com/office/officeart/2005/8/layout/hierarchy1"/>
    <dgm:cxn modelId="{DF817717-6F70-4123-BAA0-C7560A16BD41}" type="presParOf" srcId="{BB49933B-3034-4E05-B346-163D91C07591}" destId="{F2713707-0C4F-466F-8C47-D9CC17DB360F}" srcOrd="0" destOrd="0" presId="urn:microsoft.com/office/officeart/2005/8/layout/hierarchy1"/>
    <dgm:cxn modelId="{0111265A-4D55-4FA7-BE86-D6B41B170A7C}" type="presParOf" srcId="{BB49933B-3034-4E05-B346-163D91C07591}" destId="{176567E8-10D4-4B54-A279-B8A9BC482306}" srcOrd="1" destOrd="0" presId="urn:microsoft.com/office/officeart/2005/8/layout/hierarchy1"/>
    <dgm:cxn modelId="{204B5277-9673-4A20-85E5-575BA812F75E}" type="presParOf" srcId="{176567E8-10D4-4B54-A279-B8A9BC482306}" destId="{693A5227-0262-4D24-829C-D44E236B6F2D}" srcOrd="0" destOrd="0" presId="urn:microsoft.com/office/officeart/2005/8/layout/hierarchy1"/>
    <dgm:cxn modelId="{EA07F2AC-D6C5-4EDA-BF7C-B027AB5FC3B5}" type="presParOf" srcId="{693A5227-0262-4D24-829C-D44E236B6F2D}" destId="{645EAA42-6EC9-4968-AECB-BACEE4B60C28}" srcOrd="0" destOrd="0" presId="urn:microsoft.com/office/officeart/2005/8/layout/hierarchy1"/>
    <dgm:cxn modelId="{53FC453E-EB50-4E94-BD29-A1A7832D7B3C}" type="presParOf" srcId="{693A5227-0262-4D24-829C-D44E236B6F2D}" destId="{4C3BE523-D83E-4502-B8DB-0726F61B972A}" srcOrd="1" destOrd="0" presId="urn:microsoft.com/office/officeart/2005/8/layout/hierarchy1"/>
    <dgm:cxn modelId="{6FD08CA2-A4EF-4E3B-AAA0-85059DD2D074}" type="presParOf" srcId="{176567E8-10D4-4B54-A279-B8A9BC482306}" destId="{C21B8D43-7515-4A45-9456-6AAADFEE2BC5}" srcOrd="1" destOrd="0" presId="urn:microsoft.com/office/officeart/2005/8/layout/hierarchy1"/>
    <dgm:cxn modelId="{7E26708B-70B2-438B-8C99-97FA0AA49ED6}" type="presParOf" srcId="{80604FDC-83BD-493D-8BB1-05F5355017C1}" destId="{77155AD8-B110-46F0-929D-4FB141580ECE}" srcOrd="6" destOrd="0" presId="urn:microsoft.com/office/officeart/2005/8/layout/hierarchy1"/>
    <dgm:cxn modelId="{C5E735E8-083A-41D8-A54F-CC4D7BEE7DF6}" type="presParOf" srcId="{80604FDC-83BD-493D-8BB1-05F5355017C1}" destId="{A88DC897-38C7-43C6-ADC3-A5C58EEED048}" srcOrd="7" destOrd="0" presId="urn:microsoft.com/office/officeart/2005/8/layout/hierarchy1"/>
    <dgm:cxn modelId="{3B3ACB6F-7DB0-4F58-91B4-459B01A40793}" type="presParOf" srcId="{A88DC897-38C7-43C6-ADC3-A5C58EEED048}" destId="{D4ED42F5-D304-41ED-BC46-0FE3BAAD4A29}" srcOrd="0" destOrd="0" presId="urn:microsoft.com/office/officeart/2005/8/layout/hierarchy1"/>
    <dgm:cxn modelId="{C790C9C5-2903-47D4-89DA-F7C325E011AB}" type="presParOf" srcId="{D4ED42F5-D304-41ED-BC46-0FE3BAAD4A29}" destId="{99B789F2-69AD-4448-9C1A-CE1F4A7ED376}" srcOrd="0" destOrd="0" presId="urn:microsoft.com/office/officeart/2005/8/layout/hierarchy1"/>
    <dgm:cxn modelId="{A6518AF5-A2B7-4669-891C-5469C7ED655E}" type="presParOf" srcId="{D4ED42F5-D304-41ED-BC46-0FE3BAAD4A29}" destId="{E130E826-7D2D-47EB-95C4-364BBCEDAF72}" srcOrd="1" destOrd="0" presId="urn:microsoft.com/office/officeart/2005/8/layout/hierarchy1"/>
    <dgm:cxn modelId="{D823B172-EF61-4C54-8606-3F1EDC8C6097}" type="presParOf" srcId="{A88DC897-38C7-43C6-ADC3-A5C58EEED048}" destId="{22242502-6AA7-4451-9C33-320A886A97F7}" srcOrd="1" destOrd="0" presId="urn:microsoft.com/office/officeart/2005/8/layout/hierarchy1"/>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28ECAF-B3F9-48B7-BB21-8E4C6DA6C2A2}" type="doc">
      <dgm:prSet loTypeId="urn:microsoft.com/office/officeart/2005/8/layout/hierarchy1" loCatId="hierarchy" qsTypeId="urn:microsoft.com/office/officeart/2005/8/quickstyle/simple5" qsCatId="simple" csTypeId="urn:microsoft.com/office/officeart/2005/8/colors/colorful4" csCatId="colorful" phldr="1"/>
      <dgm:spPr/>
      <dgm:t>
        <a:bodyPr/>
        <a:lstStyle/>
        <a:p>
          <a:endParaRPr lang="es-EC"/>
        </a:p>
      </dgm:t>
    </dgm:pt>
    <dgm:pt modelId="{A0C3610D-91D1-4AAF-8A90-11C3AEF78E72}">
      <dgm:prSet phldrT="[Texto]"/>
      <dgm:spPr/>
      <dgm:t>
        <a:bodyPr/>
        <a:lstStyle/>
        <a:p>
          <a:r>
            <a:rPr lang="es-EC" dirty="0" smtClean="0"/>
            <a:t>BANCOS</a:t>
          </a:r>
        </a:p>
        <a:p>
          <a:r>
            <a:rPr lang="es-EC" dirty="0" smtClean="0"/>
            <a:t>(4)</a:t>
          </a:r>
          <a:endParaRPr lang="es-EC" dirty="0"/>
        </a:p>
      </dgm:t>
    </dgm:pt>
    <dgm:pt modelId="{75394DE0-8F65-4523-BF86-339C0D0A3B60}" type="parTrans" cxnId="{712BBAE6-0026-45FA-8215-15F8799C6773}">
      <dgm:prSet/>
      <dgm:spPr/>
      <dgm:t>
        <a:bodyPr/>
        <a:lstStyle/>
        <a:p>
          <a:endParaRPr lang="es-EC"/>
        </a:p>
      </dgm:t>
    </dgm:pt>
    <dgm:pt modelId="{B3246947-B1E1-4BBC-8452-6118538877E8}" type="sibTrans" cxnId="{712BBAE6-0026-45FA-8215-15F8799C6773}">
      <dgm:prSet/>
      <dgm:spPr/>
      <dgm:t>
        <a:bodyPr/>
        <a:lstStyle/>
        <a:p>
          <a:endParaRPr lang="es-EC"/>
        </a:p>
      </dgm:t>
    </dgm:pt>
    <dgm:pt modelId="{5CFBBC47-11FE-48F4-BCE0-B134B313BE3A}">
      <dgm:prSet phldrT="[Texto]"/>
      <dgm:spPr/>
      <dgm:t>
        <a:bodyPr/>
        <a:lstStyle/>
        <a:p>
          <a:r>
            <a:rPr lang="es-EC" dirty="0" smtClean="0"/>
            <a:t>COAC REGULADAS SBS (11)</a:t>
          </a:r>
          <a:endParaRPr lang="es-EC" dirty="0"/>
        </a:p>
      </dgm:t>
    </dgm:pt>
    <dgm:pt modelId="{5DDD1F55-6C53-42D0-A290-CC2837B6BB3A}" type="parTrans" cxnId="{138074EB-DF98-48CB-862B-A9C503E3C62A}">
      <dgm:prSet/>
      <dgm:spPr/>
      <dgm:t>
        <a:bodyPr/>
        <a:lstStyle/>
        <a:p>
          <a:endParaRPr lang="es-EC"/>
        </a:p>
      </dgm:t>
    </dgm:pt>
    <dgm:pt modelId="{6624FD30-2620-434B-80B4-DBEE175752FD}" type="sibTrans" cxnId="{138074EB-DF98-48CB-862B-A9C503E3C62A}">
      <dgm:prSet/>
      <dgm:spPr/>
      <dgm:t>
        <a:bodyPr/>
        <a:lstStyle/>
        <a:p>
          <a:endParaRPr lang="es-EC"/>
        </a:p>
      </dgm:t>
    </dgm:pt>
    <dgm:pt modelId="{BC9F4E6D-93A9-46B9-A18C-5B1CA7A0F80A}">
      <dgm:prSet phldrT="[Texto]"/>
      <dgm:spPr/>
      <dgm:t>
        <a:bodyPr/>
        <a:lstStyle/>
        <a:p>
          <a:r>
            <a:rPr lang="es-EC" dirty="0" smtClean="0"/>
            <a:t>COAC REGULADAS MIES (8)</a:t>
          </a:r>
          <a:endParaRPr lang="es-EC" dirty="0"/>
        </a:p>
      </dgm:t>
    </dgm:pt>
    <dgm:pt modelId="{9072139D-548D-4B8A-8B10-880B6BD906D2}" type="parTrans" cxnId="{D26CE352-E7A0-4320-AAA5-73B6A7E76229}">
      <dgm:prSet/>
      <dgm:spPr/>
      <dgm:t>
        <a:bodyPr/>
        <a:lstStyle/>
        <a:p>
          <a:endParaRPr lang="es-EC"/>
        </a:p>
      </dgm:t>
    </dgm:pt>
    <dgm:pt modelId="{258DB270-2D40-4C09-9C07-A50BABFD67C2}" type="sibTrans" cxnId="{D26CE352-E7A0-4320-AAA5-73B6A7E76229}">
      <dgm:prSet/>
      <dgm:spPr/>
      <dgm:t>
        <a:bodyPr/>
        <a:lstStyle/>
        <a:p>
          <a:endParaRPr lang="es-EC"/>
        </a:p>
      </dgm:t>
    </dgm:pt>
    <dgm:pt modelId="{5C8EFA20-2CC5-493B-8BE1-E75730224F64}">
      <dgm:prSet phldrT="[Texto]"/>
      <dgm:spPr/>
      <dgm:t>
        <a:bodyPr/>
        <a:lstStyle/>
        <a:p>
          <a:r>
            <a:rPr lang="es-EC" dirty="0" smtClean="0"/>
            <a:t>REDES LOCALES (2)</a:t>
          </a:r>
          <a:endParaRPr lang="es-EC" dirty="0"/>
        </a:p>
      </dgm:t>
    </dgm:pt>
    <dgm:pt modelId="{6BF35670-6C34-4A06-9FBF-6CD381CF69E6}" type="parTrans" cxnId="{CD1D2514-872B-42FC-8A2E-6D94CEC7C0ED}">
      <dgm:prSet/>
      <dgm:spPr/>
      <dgm:t>
        <a:bodyPr/>
        <a:lstStyle/>
        <a:p>
          <a:endParaRPr lang="es-EC"/>
        </a:p>
      </dgm:t>
    </dgm:pt>
    <dgm:pt modelId="{8654E1F5-D7FA-43B5-8B9A-EEEE8BC3BFDE}" type="sibTrans" cxnId="{CD1D2514-872B-42FC-8A2E-6D94CEC7C0ED}">
      <dgm:prSet/>
      <dgm:spPr/>
      <dgm:t>
        <a:bodyPr/>
        <a:lstStyle/>
        <a:p>
          <a:endParaRPr lang="es-EC"/>
        </a:p>
      </dgm:t>
    </dgm:pt>
    <dgm:pt modelId="{6BD5F3D0-223A-4DD5-BC32-36932B8C2BD6}">
      <dgm:prSet phldrT="[Texto]"/>
      <dgm:spPr/>
      <dgm:t>
        <a:bodyPr/>
        <a:lstStyle/>
        <a:p>
          <a:r>
            <a:rPr lang="es-EC" dirty="0" smtClean="0"/>
            <a:t>ONG (13)</a:t>
          </a:r>
          <a:endParaRPr lang="es-EC" dirty="0"/>
        </a:p>
      </dgm:t>
    </dgm:pt>
    <dgm:pt modelId="{840E0830-8C13-4E6B-BA8A-27EB9D528BCF}" type="parTrans" cxnId="{A9550747-784A-493B-B446-A24B2177A3D3}">
      <dgm:prSet/>
      <dgm:spPr/>
      <dgm:t>
        <a:bodyPr/>
        <a:lstStyle/>
        <a:p>
          <a:endParaRPr lang="es-EC"/>
        </a:p>
      </dgm:t>
    </dgm:pt>
    <dgm:pt modelId="{49A98618-57AB-4055-91AB-E63BE5E2E0B3}" type="sibTrans" cxnId="{A9550747-784A-493B-B446-A24B2177A3D3}">
      <dgm:prSet/>
      <dgm:spPr/>
      <dgm:t>
        <a:bodyPr/>
        <a:lstStyle/>
        <a:p>
          <a:endParaRPr lang="es-EC"/>
        </a:p>
      </dgm:t>
    </dgm:pt>
    <dgm:pt modelId="{2EE412B1-63F9-4AD7-83B5-19B56DA94F0D}">
      <dgm:prSet phldrT="[Texto]" custT="1"/>
      <dgm:spPr/>
      <dgm:t>
        <a:bodyPr/>
        <a:lstStyle/>
        <a:p>
          <a:r>
            <a:rPr lang="es-EC" sz="1800" dirty="0" smtClean="0"/>
            <a:t>MIEMBROS DE LA RFR</a:t>
          </a:r>
          <a:endParaRPr lang="es-EC" sz="1800" dirty="0"/>
        </a:p>
      </dgm:t>
    </dgm:pt>
    <dgm:pt modelId="{E2974562-02DC-4385-B451-948D0272AA67}" type="sibTrans" cxnId="{1DBEBCBC-EFB0-405F-8FA3-CE0C74C48463}">
      <dgm:prSet/>
      <dgm:spPr/>
      <dgm:t>
        <a:bodyPr/>
        <a:lstStyle/>
        <a:p>
          <a:endParaRPr lang="es-EC"/>
        </a:p>
      </dgm:t>
    </dgm:pt>
    <dgm:pt modelId="{9D46BECA-59E3-43FA-AB8D-CA20DBEC4BEF}" type="parTrans" cxnId="{1DBEBCBC-EFB0-405F-8FA3-CE0C74C48463}">
      <dgm:prSet/>
      <dgm:spPr/>
      <dgm:t>
        <a:bodyPr/>
        <a:lstStyle/>
        <a:p>
          <a:endParaRPr lang="es-EC"/>
        </a:p>
      </dgm:t>
    </dgm:pt>
    <dgm:pt modelId="{F3218D8D-8A8E-482E-B10E-EB4786C665D7}" type="pres">
      <dgm:prSet presAssocID="{FD28ECAF-B3F9-48B7-BB21-8E4C6DA6C2A2}" presName="hierChild1" presStyleCnt="0">
        <dgm:presLayoutVars>
          <dgm:chPref val="1"/>
          <dgm:dir/>
          <dgm:animOne val="branch"/>
          <dgm:animLvl val="lvl"/>
          <dgm:resizeHandles/>
        </dgm:presLayoutVars>
      </dgm:prSet>
      <dgm:spPr/>
      <dgm:t>
        <a:bodyPr/>
        <a:lstStyle/>
        <a:p>
          <a:endParaRPr lang="es-EC"/>
        </a:p>
      </dgm:t>
    </dgm:pt>
    <dgm:pt modelId="{BB9AC51B-BD52-4DF3-8B9D-1B2825C460B8}" type="pres">
      <dgm:prSet presAssocID="{2EE412B1-63F9-4AD7-83B5-19B56DA94F0D}" presName="hierRoot1" presStyleCnt="0"/>
      <dgm:spPr/>
      <dgm:t>
        <a:bodyPr/>
        <a:lstStyle/>
        <a:p>
          <a:endParaRPr lang="es-EC"/>
        </a:p>
      </dgm:t>
    </dgm:pt>
    <dgm:pt modelId="{FDA8C9AB-4D37-47DE-85AE-8B636E62B22A}" type="pres">
      <dgm:prSet presAssocID="{2EE412B1-63F9-4AD7-83B5-19B56DA94F0D}" presName="composite" presStyleCnt="0"/>
      <dgm:spPr/>
      <dgm:t>
        <a:bodyPr/>
        <a:lstStyle/>
        <a:p>
          <a:endParaRPr lang="es-EC"/>
        </a:p>
      </dgm:t>
    </dgm:pt>
    <dgm:pt modelId="{1408C6A8-C92C-4B51-97A7-5CF000BD5E5C}" type="pres">
      <dgm:prSet presAssocID="{2EE412B1-63F9-4AD7-83B5-19B56DA94F0D}" presName="background" presStyleLbl="node0" presStyleIdx="0" presStyleCnt="1"/>
      <dgm:spPr/>
      <dgm:t>
        <a:bodyPr/>
        <a:lstStyle/>
        <a:p>
          <a:endParaRPr lang="es-EC"/>
        </a:p>
      </dgm:t>
    </dgm:pt>
    <dgm:pt modelId="{7FBDCF60-DDF5-4AD2-8C98-BAD44FEB4469}" type="pres">
      <dgm:prSet presAssocID="{2EE412B1-63F9-4AD7-83B5-19B56DA94F0D}" presName="text" presStyleLbl="fgAcc0" presStyleIdx="0" presStyleCnt="1" custScaleX="265468" custLinFactY="-11516" custLinFactNeighborX="66" custLinFactNeighborY="-100000">
        <dgm:presLayoutVars>
          <dgm:chPref val="3"/>
        </dgm:presLayoutVars>
      </dgm:prSet>
      <dgm:spPr/>
      <dgm:t>
        <a:bodyPr/>
        <a:lstStyle/>
        <a:p>
          <a:endParaRPr lang="es-EC"/>
        </a:p>
      </dgm:t>
    </dgm:pt>
    <dgm:pt modelId="{80604FDC-83BD-493D-8BB1-05F5355017C1}" type="pres">
      <dgm:prSet presAssocID="{2EE412B1-63F9-4AD7-83B5-19B56DA94F0D}" presName="hierChild2" presStyleCnt="0"/>
      <dgm:spPr/>
      <dgm:t>
        <a:bodyPr/>
        <a:lstStyle/>
        <a:p>
          <a:endParaRPr lang="es-EC"/>
        </a:p>
      </dgm:t>
    </dgm:pt>
    <dgm:pt modelId="{B8FC6EBF-A880-461B-9301-6E5A78950BC5}" type="pres">
      <dgm:prSet presAssocID="{75394DE0-8F65-4523-BF86-339C0D0A3B60}" presName="Name10" presStyleLbl="parChTrans1D2" presStyleIdx="0" presStyleCnt="5"/>
      <dgm:spPr/>
      <dgm:t>
        <a:bodyPr/>
        <a:lstStyle/>
        <a:p>
          <a:endParaRPr lang="es-EC"/>
        </a:p>
      </dgm:t>
    </dgm:pt>
    <dgm:pt modelId="{89CC5CD0-B4BD-410F-B0BA-B0DD02023D5B}" type="pres">
      <dgm:prSet presAssocID="{A0C3610D-91D1-4AAF-8A90-11C3AEF78E72}" presName="hierRoot2" presStyleCnt="0"/>
      <dgm:spPr/>
      <dgm:t>
        <a:bodyPr/>
        <a:lstStyle/>
        <a:p>
          <a:endParaRPr lang="es-EC"/>
        </a:p>
      </dgm:t>
    </dgm:pt>
    <dgm:pt modelId="{71C7BAA5-E127-4733-BC8F-E4BCD109B666}" type="pres">
      <dgm:prSet presAssocID="{A0C3610D-91D1-4AAF-8A90-11C3AEF78E72}" presName="composite2" presStyleCnt="0"/>
      <dgm:spPr/>
      <dgm:t>
        <a:bodyPr/>
        <a:lstStyle/>
        <a:p>
          <a:endParaRPr lang="es-EC"/>
        </a:p>
      </dgm:t>
    </dgm:pt>
    <dgm:pt modelId="{32528DD0-93F4-4EFD-9BB3-3A92E7B4977B}" type="pres">
      <dgm:prSet presAssocID="{A0C3610D-91D1-4AAF-8A90-11C3AEF78E72}" presName="background2" presStyleLbl="node2" presStyleIdx="0" presStyleCnt="5"/>
      <dgm:spPr/>
      <dgm:t>
        <a:bodyPr/>
        <a:lstStyle/>
        <a:p>
          <a:endParaRPr lang="es-EC"/>
        </a:p>
      </dgm:t>
    </dgm:pt>
    <dgm:pt modelId="{02666700-6614-4529-BB6B-122A372853D8}" type="pres">
      <dgm:prSet presAssocID="{A0C3610D-91D1-4AAF-8A90-11C3AEF78E72}" presName="text2" presStyleLbl="fgAcc2" presStyleIdx="0" presStyleCnt="5">
        <dgm:presLayoutVars>
          <dgm:chPref val="3"/>
        </dgm:presLayoutVars>
      </dgm:prSet>
      <dgm:spPr/>
      <dgm:t>
        <a:bodyPr/>
        <a:lstStyle/>
        <a:p>
          <a:endParaRPr lang="es-EC"/>
        </a:p>
      </dgm:t>
    </dgm:pt>
    <dgm:pt modelId="{748232C2-9C40-4467-8658-D6AA5879CEF3}" type="pres">
      <dgm:prSet presAssocID="{A0C3610D-91D1-4AAF-8A90-11C3AEF78E72}" presName="hierChild3" presStyleCnt="0"/>
      <dgm:spPr/>
      <dgm:t>
        <a:bodyPr/>
        <a:lstStyle/>
        <a:p>
          <a:endParaRPr lang="es-EC"/>
        </a:p>
      </dgm:t>
    </dgm:pt>
    <dgm:pt modelId="{A3BC29CD-3067-4AF3-963B-9B048A3DBAC8}" type="pres">
      <dgm:prSet presAssocID="{5DDD1F55-6C53-42D0-A290-CC2837B6BB3A}" presName="Name10" presStyleLbl="parChTrans1D2" presStyleIdx="1" presStyleCnt="5"/>
      <dgm:spPr/>
      <dgm:t>
        <a:bodyPr/>
        <a:lstStyle/>
        <a:p>
          <a:endParaRPr lang="es-EC"/>
        </a:p>
      </dgm:t>
    </dgm:pt>
    <dgm:pt modelId="{AD1575F8-42F3-44DB-834C-2CBD986FC34B}" type="pres">
      <dgm:prSet presAssocID="{5CFBBC47-11FE-48F4-BCE0-B134B313BE3A}" presName="hierRoot2" presStyleCnt="0"/>
      <dgm:spPr/>
      <dgm:t>
        <a:bodyPr/>
        <a:lstStyle/>
        <a:p>
          <a:endParaRPr lang="es-EC"/>
        </a:p>
      </dgm:t>
    </dgm:pt>
    <dgm:pt modelId="{90FE7F40-B2D2-4F09-86CE-E6022F4C6BAE}" type="pres">
      <dgm:prSet presAssocID="{5CFBBC47-11FE-48F4-BCE0-B134B313BE3A}" presName="composite2" presStyleCnt="0"/>
      <dgm:spPr/>
      <dgm:t>
        <a:bodyPr/>
        <a:lstStyle/>
        <a:p>
          <a:endParaRPr lang="es-EC"/>
        </a:p>
      </dgm:t>
    </dgm:pt>
    <dgm:pt modelId="{E227171F-68B1-486F-BD45-1BBB4518482B}" type="pres">
      <dgm:prSet presAssocID="{5CFBBC47-11FE-48F4-BCE0-B134B313BE3A}" presName="background2" presStyleLbl="node2" presStyleIdx="1" presStyleCnt="5"/>
      <dgm:spPr/>
      <dgm:t>
        <a:bodyPr/>
        <a:lstStyle/>
        <a:p>
          <a:endParaRPr lang="es-EC"/>
        </a:p>
      </dgm:t>
    </dgm:pt>
    <dgm:pt modelId="{7E85979D-0821-4E3E-89D2-8D10C7C345C6}" type="pres">
      <dgm:prSet presAssocID="{5CFBBC47-11FE-48F4-BCE0-B134B313BE3A}" presName="text2" presStyleLbl="fgAcc2" presStyleIdx="1" presStyleCnt="5">
        <dgm:presLayoutVars>
          <dgm:chPref val="3"/>
        </dgm:presLayoutVars>
      </dgm:prSet>
      <dgm:spPr/>
      <dgm:t>
        <a:bodyPr/>
        <a:lstStyle/>
        <a:p>
          <a:endParaRPr lang="es-EC"/>
        </a:p>
      </dgm:t>
    </dgm:pt>
    <dgm:pt modelId="{A603C035-F8DB-4131-80DE-92A005370ADB}" type="pres">
      <dgm:prSet presAssocID="{5CFBBC47-11FE-48F4-BCE0-B134B313BE3A}" presName="hierChild3" presStyleCnt="0"/>
      <dgm:spPr/>
      <dgm:t>
        <a:bodyPr/>
        <a:lstStyle/>
        <a:p>
          <a:endParaRPr lang="es-EC"/>
        </a:p>
      </dgm:t>
    </dgm:pt>
    <dgm:pt modelId="{17442C7B-D98E-4028-A994-DAF0411022A0}" type="pres">
      <dgm:prSet presAssocID="{9072139D-548D-4B8A-8B10-880B6BD906D2}" presName="Name10" presStyleLbl="parChTrans1D2" presStyleIdx="2" presStyleCnt="5"/>
      <dgm:spPr/>
      <dgm:t>
        <a:bodyPr/>
        <a:lstStyle/>
        <a:p>
          <a:endParaRPr lang="es-EC"/>
        </a:p>
      </dgm:t>
    </dgm:pt>
    <dgm:pt modelId="{6D1961FC-4754-4F89-A971-5D899D33EE7B}" type="pres">
      <dgm:prSet presAssocID="{BC9F4E6D-93A9-46B9-A18C-5B1CA7A0F80A}" presName="hierRoot2" presStyleCnt="0"/>
      <dgm:spPr/>
      <dgm:t>
        <a:bodyPr/>
        <a:lstStyle/>
        <a:p>
          <a:endParaRPr lang="es-EC"/>
        </a:p>
      </dgm:t>
    </dgm:pt>
    <dgm:pt modelId="{A2D4B937-BC27-420D-A361-E316913089B0}" type="pres">
      <dgm:prSet presAssocID="{BC9F4E6D-93A9-46B9-A18C-5B1CA7A0F80A}" presName="composite2" presStyleCnt="0"/>
      <dgm:spPr/>
      <dgm:t>
        <a:bodyPr/>
        <a:lstStyle/>
        <a:p>
          <a:endParaRPr lang="es-EC"/>
        </a:p>
      </dgm:t>
    </dgm:pt>
    <dgm:pt modelId="{3258E876-383D-45B6-9610-DCA70F3D26EF}" type="pres">
      <dgm:prSet presAssocID="{BC9F4E6D-93A9-46B9-A18C-5B1CA7A0F80A}" presName="background2" presStyleLbl="node2" presStyleIdx="2" presStyleCnt="5"/>
      <dgm:spPr/>
      <dgm:t>
        <a:bodyPr/>
        <a:lstStyle/>
        <a:p>
          <a:endParaRPr lang="es-EC"/>
        </a:p>
      </dgm:t>
    </dgm:pt>
    <dgm:pt modelId="{3A2F67DC-779E-4A11-8766-7396E7AF9066}" type="pres">
      <dgm:prSet presAssocID="{BC9F4E6D-93A9-46B9-A18C-5B1CA7A0F80A}" presName="text2" presStyleLbl="fgAcc2" presStyleIdx="2" presStyleCnt="5">
        <dgm:presLayoutVars>
          <dgm:chPref val="3"/>
        </dgm:presLayoutVars>
      </dgm:prSet>
      <dgm:spPr/>
      <dgm:t>
        <a:bodyPr/>
        <a:lstStyle/>
        <a:p>
          <a:endParaRPr lang="es-EC"/>
        </a:p>
      </dgm:t>
    </dgm:pt>
    <dgm:pt modelId="{BB49933B-3034-4E05-B346-163D91C07591}" type="pres">
      <dgm:prSet presAssocID="{BC9F4E6D-93A9-46B9-A18C-5B1CA7A0F80A}" presName="hierChild3" presStyleCnt="0"/>
      <dgm:spPr/>
      <dgm:t>
        <a:bodyPr/>
        <a:lstStyle/>
        <a:p>
          <a:endParaRPr lang="es-EC"/>
        </a:p>
      </dgm:t>
    </dgm:pt>
    <dgm:pt modelId="{8DA5FA71-02B7-4D5B-8226-919B522F0E15}" type="pres">
      <dgm:prSet presAssocID="{6BF35670-6C34-4A06-9FBF-6CD381CF69E6}" presName="Name10" presStyleLbl="parChTrans1D2" presStyleIdx="3" presStyleCnt="5"/>
      <dgm:spPr/>
      <dgm:t>
        <a:bodyPr/>
        <a:lstStyle/>
        <a:p>
          <a:endParaRPr lang="es-EC"/>
        </a:p>
      </dgm:t>
    </dgm:pt>
    <dgm:pt modelId="{7AF3BB5E-BF1D-41FC-881D-86D2F4CE7C7F}" type="pres">
      <dgm:prSet presAssocID="{5C8EFA20-2CC5-493B-8BE1-E75730224F64}" presName="hierRoot2" presStyleCnt="0"/>
      <dgm:spPr/>
      <dgm:t>
        <a:bodyPr/>
        <a:lstStyle/>
        <a:p>
          <a:endParaRPr lang="es-EC"/>
        </a:p>
      </dgm:t>
    </dgm:pt>
    <dgm:pt modelId="{8E6D9BC7-B8B6-49DA-B8C7-9736954B9745}" type="pres">
      <dgm:prSet presAssocID="{5C8EFA20-2CC5-493B-8BE1-E75730224F64}" presName="composite2" presStyleCnt="0"/>
      <dgm:spPr/>
      <dgm:t>
        <a:bodyPr/>
        <a:lstStyle/>
        <a:p>
          <a:endParaRPr lang="es-EC"/>
        </a:p>
      </dgm:t>
    </dgm:pt>
    <dgm:pt modelId="{7EF3C55B-AD63-4ADA-B2A2-D41600BBD3EA}" type="pres">
      <dgm:prSet presAssocID="{5C8EFA20-2CC5-493B-8BE1-E75730224F64}" presName="background2" presStyleLbl="node2" presStyleIdx="3" presStyleCnt="5"/>
      <dgm:spPr/>
      <dgm:t>
        <a:bodyPr/>
        <a:lstStyle/>
        <a:p>
          <a:endParaRPr lang="es-EC"/>
        </a:p>
      </dgm:t>
    </dgm:pt>
    <dgm:pt modelId="{08B609D7-4E12-402A-A7B9-7421084F5E68}" type="pres">
      <dgm:prSet presAssocID="{5C8EFA20-2CC5-493B-8BE1-E75730224F64}" presName="text2" presStyleLbl="fgAcc2" presStyleIdx="3" presStyleCnt="5">
        <dgm:presLayoutVars>
          <dgm:chPref val="3"/>
        </dgm:presLayoutVars>
      </dgm:prSet>
      <dgm:spPr/>
      <dgm:t>
        <a:bodyPr/>
        <a:lstStyle/>
        <a:p>
          <a:endParaRPr lang="es-EC"/>
        </a:p>
      </dgm:t>
    </dgm:pt>
    <dgm:pt modelId="{25E2E6DE-858D-4AF2-819D-5D3A2EF3995A}" type="pres">
      <dgm:prSet presAssocID="{5C8EFA20-2CC5-493B-8BE1-E75730224F64}" presName="hierChild3" presStyleCnt="0"/>
      <dgm:spPr/>
      <dgm:t>
        <a:bodyPr/>
        <a:lstStyle/>
        <a:p>
          <a:endParaRPr lang="es-EC"/>
        </a:p>
      </dgm:t>
    </dgm:pt>
    <dgm:pt modelId="{13788AA4-E928-44D1-9C30-89FFAA16DCB8}" type="pres">
      <dgm:prSet presAssocID="{840E0830-8C13-4E6B-BA8A-27EB9D528BCF}" presName="Name10" presStyleLbl="parChTrans1D2" presStyleIdx="4" presStyleCnt="5"/>
      <dgm:spPr/>
      <dgm:t>
        <a:bodyPr/>
        <a:lstStyle/>
        <a:p>
          <a:endParaRPr lang="es-EC"/>
        </a:p>
      </dgm:t>
    </dgm:pt>
    <dgm:pt modelId="{40343075-5E67-4884-95D8-499F0CA8326A}" type="pres">
      <dgm:prSet presAssocID="{6BD5F3D0-223A-4DD5-BC32-36932B8C2BD6}" presName="hierRoot2" presStyleCnt="0"/>
      <dgm:spPr/>
      <dgm:t>
        <a:bodyPr/>
        <a:lstStyle/>
        <a:p>
          <a:endParaRPr lang="es-EC"/>
        </a:p>
      </dgm:t>
    </dgm:pt>
    <dgm:pt modelId="{EBC8FA7B-8071-43F5-89EB-BA88B25275CF}" type="pres">
      <dgm:prSet presAssocID="{6BD5F3D0-223A-4DD5-BC32-36932B8C2BD6}" presName="composite2" presStyleCnt="0"/>
      <dgm:spPr/>
      <dgm:t>
        <a:bodyPr/>
        <a:lstStyle/>
        <a:p>
          <a:endParaRPr lang="es-EC"/>
        </a:p>
      </dgm:t>
    </dgm:pt>
    <dgm:pt modelId="{BFF21B4E-A01F-4C2F-AF64-8FE61A0F646C}" type="pres">
      <dgm:prSet presAssocID="{6BD5F3D0-223A-4DD5-BC32-36932B8C2BD6}" presName="background2" presStyleLbl="node2" presStyleIdx="4" presStyleCnt="5"/>
      <dgm:spPr/>
      <dgm:t>
        <a:bodyPr/>
        <a:lstStyle/>
        <a:p>
          <a:endParaRPr lang="es-EC"/>
        </a:p>
      </dgm:t>
    </dgm:pt>
    <dgm:pt modelId="{378F2526-0C0B-4556-A272-9CC785EFFF41}" type="pres">
      <dgm:prSet presAssocID="{6BD5F3D0-223A-4DD5-BC32-36932B8C2BD6}" presName="text2" presStyleLbl="fgAcc2" presStyleIdx="4" presStyleCnt="5">
        <dgm:presLayoutVars>
          <dgm:chPref val="3"/>
        </dgm:presLayoutVars>
      </dgm:prSet>
      <dgm:spPr/>
      <dgm:t>
        <a:bodyPr/>
        <a:lstStyle/>
        <a:p>
          <a:endParaRPr lang="es-EC"/>
        </a:p>
      </dgm:t>
    </dgm:pt>
    <dgm:pt modelId="{A5417C39-2AAB-4426-9E85-0ECF128031CA}" type="pres">
      <dgm:prSet presAssocID="{6BD5F3D0-223A-4DD5-BC32-36932B8C2BD6}" presName="hierChild3" presStyleCnt="0"/>
      <dgm:spPr/>
      <dgm:t>
        <a:bodyPr/>
        <a:lstStyle/>
        <a:p>
          <a:endParaRPr lang="es-EC"/>
        </a:p>
      </dgm:t>
    </dgm:pt>
  </dgm:ptLst>
  <dgm:cxnLst>
    <dgm:cxn modelId="{A9550747-784A-493B-B446-A24B2177A3D3}" srcId="{2EE412B1-63F9-4AD7-83B5-19B56DA94F0D}" destId="{6BD5F3D0-223A-4DD5-BC32-36932B8C2BD6}" srcOrd="4" destOrd="0" parTransId="{840E0830-8C13-4E6B-BA8A-27EB9D528BCF}" sibTransId="{49A98618-57AB-4055-91AB-E63BE5E2E0B3}"/>
    <dgm:cxn modelId="{1F50A5C9-4235-4DFF-BBB0-F1BCCD6CF1EE}" type="presOf" srcId="{75394DE0-8F65-4523-BF86-339C0D0A3B60}" destId="{B8FC6EBF-A880-461B-9301-6E5A78950BC5}" srcOrd="0" destOrd="0" presId="urn:microsoft.com/office/officeart/2005/8/layout/hierarchy1"/>
    <dgm:cxn modelId="{CD1D2514-872B-42FC-8A2E-6D94CEC7C0ED}" srcId="{2EE412B1-63F9-4AD7-83B5-19B56DA94F0D}" destId="{5C8EFA20-2CC5-493B-8BE1-E75730224F64}" srcOrd="3" destOrd="0" parTransId="{6BF35670-6C34-4A06-9FBF-6CD381CF69E6}" sibTransId="{8654E1F5-D7FA-43B5-8B9A-EEEE8BC3BFDE}"/>
    <dgm:cxn modelId="{D26CE352-E7A0-4320-AAA5-73B6A7E76229}" srcId="{2EE412B1-63F9-4AD7-83B5-19B56DA94F0D}" destId="{BC9F4E6D-93A9-46B9-A18C-5B1CA7A0F80A}" srcOrd="2" destOrd="0" parTransId="{9072139D-548D-4B8A-8B10-880B6BD906D2}" sibTransId="{258DB270-2D40-4C09-9C07-A50BABFD67C2}"/>
    <dgm:cxn modelId="{0EA92C80-683E-460B-97CD-1EC2830366EA}" type="presOf" srcId="{A0C3610D-91D1-4AAF-8A90-11C3AEF78E72}" destId="{02666700-6614-4529-BB6B-122A372853D8}" srcOrd="0" destOrd="0" presId="urn:microsoft.com/office/officeart/2005/8/layout/hierarchy1"/>
    <dgm:cxn modelId="{1DBEBCBC-EFB0-405F-8FA3-CE0C74C48463}" srcId="{FD28ECAF-B3F9-48B7-BB21-8E4C6DA6C2A2}" destId="{2EE412B1-63F9-4AD7-83B5-19B56DA94F0D}" srcOrd="0" destOrd="0" parTransId="{9D46BECA-59E3-43FA-AB8D-CA20DBEC4BEF}" sibTransId="{E2974562-02DC-4385-B451-948D0272AA67}"/>
    <dgm:cxn modelId="{138074EB-DF98-48CB-862B-A9C503E3C62A}" srcId="{2EE412B1-63F9-4AD7-83B5-19B56DA94F0D}" destId="{5CFBBC47-11FE-48F4-BCE0-B134B313BE3A}" srcOrd="1" destOrd="0" parTransId="{5DDD1F55-6C53-42D0-A290-CC2837B6BB3A}" sibTransId="{6624FD30-2620-434B-80B4-DBEE175752FD}"/>
    <dgm:cxn modelId="{398C5DE6-04BA-41E0-8AE2-F57B79F0DB2F}" type="presOf" srcId="{6BF35670-6C34-4A06-9FBF-6CD381CF69E6}" destId="{8DA5FA71-02B7-4D5B-8226-919B522F0E15}" srcOrd="0" destOrd="0" presId="urn:microsoft.com/office/officeart/2005/8/layout/hierarchy1"/>
    <dgm:cxn modelId="{A4B46262-7887-4722-9FAC-7E9C95EE83AE}" type="presOf" srcId="{2EE412B1-63F9-4AD7-83B5-19B56DA94F0D}" destId="{7FBDCF60-DDF5-4AD2-8C98-BAD44FEB4469}" srcOrd="0" destOrd="0" presId="urn:microsoft.com/office/officeart/2005/8/layout/hierarchy1"/>
    <dgm:cxn modelId="{712BBAE6-0026-45FA-8215-15F8799C6773}" srcId="{2EE412B1-63F9-4AD7-83B5-19B56DA94F0D}" destId="{A0C3610D-91D1-4AAF-8A90-11C3AEF78E72}" srcOrd="0" destOrd="0" parTransId="{75394DE0-8F65-4523-BF86-339C0D0A3B60}" sibTransId="{B3246947-B1E1-4BBC-8452-6118538877E8}"/>
    <dgm:cxn modelId="{F8B4D8A9-2FD0-4304-B0B4-3DA5BE438D38}" type="presOf" srcId="{840E0830-8C13-4E6B-BA8A-27EB9D528BCF}" destId="{13788AA4-E928-44D1-9C30-89FFAA16DCB8}" srcOrd="0" destOrd="0" presId="urn:microsoft.com/office/officeart/2005/8/layout/hierarchy1"/>
    <dgm:cxn modelId="{DD683BCB-AB07-44F2-8C04-C0DFB3B6E075}" type="presOf" srcId="{FD28ECAF-B3F9-48B7-BB21-8E4C6DA6C2A2}" destId="{F3218D8D-8A8E-482E-B10E-EB4786C665D7}" srcOrd="0" destOrd="0" presId="urn:microsoft.com/office/officeart/2005/8/layout/hierarchy1"/>
    <dgm:cxn modelId="{50EFAB37-41F0-47F3-9B59-A01B90FDC642}" type="presOf" srcId="{9072139D-548D-4B8A-8B10-880B6BD906D2}" destId="{17442C7B-D98E-4028-A994-DAF0411022A0}" srcOrd="0" destOrd="0" presId="urn:microsoft.com/office/officeart/2005/8/layout/hierarchy1"/>
    <dgm:cxn modelId="{091B6B03-9A16-47AD-8EAE-1DA6AE4E6584}" type="presOf" srcId="{5DDD1F55-6C53-42D0-A290-CC2837B6BB3A}" destId="{A3BC29CD-3067-4AF3-963B-9B048A3DBAC8}" srcOrd="0" destOrd="0" presId="urn:microsoft.com/office/officeart/2005/8/layout/hierarchy1"/>
    <dgm:cxn modelId="{62A30698-75DF-42FF-9E63-9860F8E9D113}" type="presOf" srcId="{6BD5F3D0-223A-4DD5-BC32-36932B8C2BD6}" destId="{378F2526-0C0B-4556-A272-9CC785EFFF41}" srcOrd="0" destOrd="0" presId="urn:microsoft.com/office/officeart/2005/8/layout/hierarchy1"/>
    <dgm:cxn modelId="{2D7CF468-2E70-4ED8-BC3C-EDDD45935FBE}" type="presOf" srcId="{BC9F4E6D-93A9-46B9-A18C-5B1CA7A0F80A}" destId="{3A2F67DC-779E-4A11-8766-7396E7AF9066}" srcOrd="0" destOrd="0" presId="urn:microsoft.com/office/officeart/2005/8/layout/hierarchy1"/>
    <dgm:cxn modelId="{FB60EFF4-302C-408C-9495-6A1E0C34E789}" type="presOf" srcId="{5C8EFA20-2CC5-493B-8BE1-E75730224F64}" destId="{08B609D7-4E12-402A-A7B9-7421084F5E68}" srcOrd="0" destOrd="0" presId="urn:microsoft.com/office/officeart/2005/8/layout/hierarchy1"/>
    <dgm:cxn modelId="{BF5FC77E-706B-4601-8801-8AEAD22BCC24}" type="presOf" srcId="{5CFBBC47-11FE-48F4-BCE0-B134B313BE3A}" destId="{7E85979D-0821-4E3E-89D2-8D10C7C345C6}" srcOrd="0" destOrd="0" presId="urn:microsoft.com/office/officeart/2005/8/layout/hierarchy1"/>
    <dgm:cxn modelId="{D0FCC6B3-0E18-4327-93FE-578AFEC02583}" type="presParOf" srcId="{F3218D8D-8A8E-482E-B10E-EB4786C665D7}" destId="{BB9AC51B-BD52-4DF3-8B9D-1B2825C460B8}" srcOrd="0" destOrd="0" presId="urn:microsoft.com/office/officeart/2005/8/layout/hierarchy1"/>
    <dgm:cxn modelId="{A584FB01-9D66-4766-AC3E-3394D1EEF01D}" type="presParOf" srcId="{BB9AC51B-BD52-4DF3-8B9D-1B2825C460B8}" destId="{FDA8C9AB-4D37-47DE-85AE-8B636E62B22A}" srcOrd="0" destOrd="0" presId="urn:microsoft.com/office/officeart/2005/8/layout/hierarchy1"/>
    <dgm:cxn modelId="{4057D57B-40F7-4533-80FC-60466A2C342E}" type="presParOf" srcId="{FDA8C9AB-4D37-47DE-85AE-8B636E62B22A}" destId="{1408C6A8-C92C-4B51-97A7-5CF000BD5E5C}" srcOrd="0" destOrd="0" presId="urn:microsoft.com/office/officeart/2005/8/layout/hierarchy1"/>
    <dgm:cxn modelId="{7FE567EC-F265-4EF2-BAE5-7F3304228298}" type="presParOf" srcId="{FDA8C9AB-4D37-47DE-85AE-8B636E62B22A}" destId="{7FBDCF60-DDF5-4AD2-8C98-BAD44FEB4469}" srcOrd="1" destOrd="0" presId="urn:microsoft.com/office/officeart/2005/8/layout/hierarchy1"/>
    <dgm:cxn modelId="{19F3F360-0BA0-4E4D-A21E-AF0EAA24EF0C}" type="presParOf" srcId="{BB9AC51B-BD52-4DF3-8B9D-1B2825C460B8}" destId="{80604FDC-83BD-493D-8BB1-05F5355017C1}" srcOrd="1" destOrd="0" presId="urn:microsoft.com/office/officeart/2005/8/layout/hierarchy1"/>
    <dgm:cxn modelId="{CDA3316A-80D9-4F5C-836A-2C58DE80A5FF}" type="presParOf" srcId="{80604FDC-83BD-493D-8BB1-05F5355017C1}" destId="{B8FC6EBF-A880-461B-9301-6E5A78950BC5}" srcOrd="0" destOrd="0" presId="urn:microsoft.com/office/officeart/2005/8/layout/hierarchy1"/>
    <dgm:cxn modelId="{9C0E1EA0-07DB-4F76-9212-EBCF687ED44A}" type="presParOf" srcId="{80604FDC-83BD-493D-8BB1-05F5355017C1}" destId="{89CC5CD0-B4BD-410F-B0BA-B0DD02023D5B}" srcOrd="1" destOrd="0" presId="urn:microsoft.com/office/officeart/2005/8/layout/hierarchy1"/>
    <dgm:cxn modelId="{864AB769-FAC2-4608-8A94-3453A481DAA2}" type="presParOf" srcId="{89CC5CD0-B4BD-410F-B0BA-B0DD02023D5B}" destId="{71C7BAA5-E127-4733-BC8F-E4BCD109B666}" srcOrd="0" destOrd="0" presId="urn:microsoft.com/office/officeart/2005/8/layout/hierarchy1"/>
    <dgm:cxn modelId="{E9B043D0-835B-46B5-A3C6-1D9834741FE3}" type="presParOf" srcId="{71C7BAA5-E127-4733-BC8F-E4BCD109B666}" destId="{32528DD0-93F4-4EFD-9BB3-3A92E7B4977B}" srcOrd="0" destOrd="0" presId="urn:microsoft.com/office/officeart/2005/8/layout/hierarchy1"/>
    <dgm:cxn modelId="{B69B64FC-3902-449F-B2C6-72DAFD49E56E}" type="presParOf" srcId="{71C7BAA5-E127-4733-BC8F-E4BCD109B666}" destId="{02666700-6614-4529-BB6B-122A372853D8}" srcOrd="1" destOrd="0" presId="urn:microsoft.com/office/officeart/2005/8/layout/hierarchy1"/>
    <dgm:cxn modelId="{7FD72AC5-2795-42C0-8B35-EAD93B581F84}" type="presParOf" srcId="{89CC5CD0-B4BD-410F-B0BA-B0DD02023D5B}" destId="{748232C2-9C40-4467-8658-D6AA5879CEF3}" srcOrd="1" destOrd="0" presId="urn:microsoft.com/office/officeart/2005/8/layout/hierarchy1"/>
    <dgm:cxn modelId="{D2186B9D-333E-461E-9E48-3724B7555A79}" type="presParOf" srcId="{80604FDC-83BD-493D-8BB1-05F5355017C1}" destId="{A3BC29CD-3067-4AF3-963B-9B048A3DBAC8}" srcOrd="2" destOrd="0" presId="urn:microsoft.com/office/officeart/2005/8/layout/hierarchy1"/>
    <dgm:cxn modelId="{0B397643-E426-42AC-9267-A9D1D46AF737}" type="presParOf" srcId="{80604FDC-83BD-493D-8BB1-05F5355017C1}" destId="{AD1575F8-42F3-44DB-834C-2CBD986FC34B}" srcOrd="3" destOrd="0" presId="urn:microsoft.com/office/officeart/2005/8/layout/hierarchy1"/>
    <dgm:cxn modelId="{C3157C5D-BF5E-4DBD-ADD2-76B16C5062BA}" type="presParOf" srcId="{AD1575F8-42F3-44DB-834C-2CBD986FC34B}" destId="{90FE7F40-B2D2-4F09-86CE-E6022F4C6BAE}" srcOrd="0" destOrd="0" presId="urn:microsoft.com/office/officeart/2005/8/layout/hierarchy1"/>
    <dgm:cxn modelId="{DA95AD7A-E5EE-4331-B0F5-DDF98636AB08}" type="presParOf" srcId="{90FE7F40-B2D2-4F09-86CE-E6022F4C6BAE}" destId="{E227171F-68B1-486F-BD45-1BBB4518482B}" srcOrd="0" destOrd="0" presId="urn:microsoft.com/office/officeart/2005/8/layout/hierarchy1"/>
    <dgm:cxn modelId="{DF49D319-46F1-4421-9686-CE453BC9603A}" type="presParOf" srcId="{90FE7F40-B2D2-4F09-86CE-E6022F4C6BAE}" destId="{7E85979D-0821-4E3E-89D2-8D10C7C345C6}" srcOrd="1" destOrd="0" presId="urn:microsoft.com/office/officeart/2005/8/layout/hierarchy1"/>
    <dgm:cxn modelId="{E6FD64F6-337F-4B94-AFB6-BFC1D5447EB7}" type="presParOf" srcId="{AD1575F8-42F3-44DB-834C-2CBD986FC34B}" destId="{A603C035-F8DB-4131-80DE-92A005370ADB}" srcOrd="1" destOrd="0" presId="urn:microsoft.com/office/officeart/2005/8/layout/hierarchy1"/>
    <dgm:cxn modelId="{0D8EAB08-F2BD-430C-81DF-3EC0E6359786}" type="presParOf" srcId="{80604FDC-83BD-493D-8BB1-05F5355017C1}" destId="{17442C7B-D98E-4028-A994-DAF0411022A0}" srcOrd="4" destOrd="0" presId="urn:microsoft.com/office/officeart/2005/8/layout/hierarchy1"/>
    <dgm:cxn modelId="{250C8D2F-3836-4ECE-8C9C-A48BB4CB8462}" type="presParOf" srcId="{80604FDC-83BD-493D-8BB1-05F5355017C1}" destId="{6D1961FC-4754-4F89-A971-5D899D33EE7B}" srcOrd="5" destOrd="0" presId="urn:microsoft.com/office/officeart/2005/8/layout/hierarchy1"/>
    <dgm:cxn modelId="{1C07A2FA-D8C9-4052-B4CA-BE76A52FAC73}" type="presParOf" srcId="{6D1961FC-4754-4F89-A971-5D899D33EE7B}" destId="{A2D4B937-BC27-420D-A361-E316913089B0}" srcOrd="0" destOrd="0" presId="urn:microsoft.com/office/officeart/2005/8/layout/hierarchy1"/>
    <dgm:cxn modelId="{1AB70B5A-D38B-4214-BC8A-EEFF655356FF}" type="presParOf" srcId="{A2D4B937-BC27-420D-A361-E316913089B0}" destId="{3258E876-383D-45B6-9610-DCA70F3D26EF}" srcOrd="0" destOrd="0" presId="urn:microsoft.com/office/officeart/2005/8/layout/hierarchy1"/>
    <dgm:cxn modelId="{913313E3-B2ED-464E-B460-A88E1F0CA955}" type="presParOf" srcId="{A2D4B937-BC27-420D-A361-E316913089B0}" destId="{3A2F67DC-779E-4A11-8766-7396E7AF9066}" srcOrd="1" destOrd="0" presId="urn:microsoft.com/office/officeart/2005/8/layout/hierarchy1"/>
    <dgm:cxn modelId="{893EF9AE-EA2D-4642-8EF3-5D374A4A1F9A}" type="presParOf" srcId="{6D1961FC-4754-4F89-A971-5D899D33EE7B}" destId="{BB49933B-3034-4E05-B346-163D91C07591}" srcOrd="1" destOrd="0" presId="urn:microsoft.com/office/officeart/2005/8/layout/hierarchy1"/>
    <dgm:cxn modelId="{D8A89244-9B16-4F3F-B1AE-C900F039F42A}" type="presParOf" srcId="{80604FDC-83BD-493D-8BB1-05F5355017C1}" destId="{8DA5FA71-02B7-4D5B-8226-919B522F0E15}" srcOrd="6" destOrd="0" presId="urn:microsoft.com/office/officeart/2005/8/layout/hierarchy1"/>
    <dgm:cxn modelId="{FCAD4BBA-1446-46CC-9897-36DE91C49764}" type="presParOf" srcId="{80604FDC-83BD-493D-8BB1-05F5355017C1}" destId="{7AF3BB5E-BF1D-41FC-881D-86D2F4CE7C7F}" srcOrd="7" destOrd="0" presId="urn:microsoft.com/office/officeart/2005/8/layout/hierarchy1"/>
    <dgm:cxn modelId="{41F79C4C-3816-403D-87AA-99770B9F2D7A}" type="presParOf" srcId="{7AF3BB5E-BF1D-41FC-881D-86D2F4CE7C7F}" destId="{8E6D9BC7-B8B6-49DA-B8C7-9736954B9745}" srcOrd="0" destOrd="0" presId="urn:microsoft.com/office/officeart/2005/8/layout/hierarchy1"/>
    <dgm:cxn modelId="{1B8ACA9D-F596-4A19-875B-565C54E5C130}" type="presParOf" srcId="{8E6D9BC7-B8B6-49DA-B8C7-9736954B9745}" destId="{7EF3C55B-AD63-4ADA-B2A2-D41600BBD3EA}" srcOrd="0" destOrd="0" presId="urn:microsoft.com/office/officeart/2005/8/layout/hierarchy1"/>
    <dgm:cxn modelId="{791C11F2-58A4-4C0B-B9D4-521B5F149F64}" type="presParOf" srcId="{8E6D9BC7-B8B6-49DA-B8C7-9736954B9745}" destId="{08B609D7-4E12-402A-A7B9-7421084F5E68}" srcOrd="1" destOrd="0" presId="urn:microsoft.com/office/officeart/2005/8/layout/hierarchy1"/>
    <dgm:cxn modelId="{7459AD36-5C5F-4B6F-9C1C-B3500CDE0842}" type="presParOf" srcId="{7AF3BB5E-BF1D-41FC-881D-86D2F4CE7C7F}" destId="{25E2E6DE-858D-4AF2-819D-5D3A2EF3995A}" srcOrd="1" destOrd="0" presId="urn:microsoft.com/office/officeart/2005/8/layout/hierarchy1"/>
    <dgm:cxn modelId="{FAA1ABE9-E673-4DF6-839D-7CF7D0526EDE}" type="presParOf" srcId="{80604FDC-83BD-493D-8BB1-05F5355017C1}" destId="{13788AA4-E928-44D1-9C30-89FFAA16DCB8}" srcOrd="8" destOrd="0" presId="urn:microsoft.com/office/officeart/2005/8/layout/hierarchy1"/>
    <dgm:cxn modelId="{1C4FA190-068B-4F10-BB2B-7A573282F49A}" type="presParOf" srcId="{80604FDC-83BD-493D-8BB1-05F5355017C1}" destId="{40343075-5E67-4884-95D8-499F0CA8326A}" srcOrd="9" destOrd="0" presId="urn:microsoft.com/office/officeart/2005/8/layout/hierarchy1"/>
    <dgm:cxn modelId="{5A93347C-D23A-48A6-805B-D5452D6DE905}" type="presParOf" srcId="{40343075-5E67-4884-95D8-499F0CA8326A}" destId="{EBC8FA7B-8071-43F5-89EB-BA88B25275CF}" srcOrd="0" destOrd="0" presId="urn:microsoft.com/office/officeart/2005/8/layout/hierarchy1"/>
    <dgm:cxn modelId="{29ED25A2-A809-4F85-9D69-88171592C6F3}" type="presParOf" srcId="{EBC8FA7B-8071-43F5-89EB-BA88B25275CF}" destId="{BFF21B4E-A01F-4C2F-AF64-8FE61A0F646C}" srcOrd="0" destOrd="0" presId="urn:microsoft.com/office/officeart/2005/8/layout/hierarchy1"/>
    <dgm:cxn modelId="{0348D617-A6AE-4FCC-81FF-605FD8321780}" type="presParOf" srcId="{EBC8FA7B-8071-43F5-89EB-BA88B25275CF}" destId="{378F2526-0C0B-4556-A272-9CC785EFFF41}" srcOrd="1" destOrd="0" presId="urn:microsoft.com/office/officeart/2005/8/layout/hierarchy1"/>
    <dgm:cxn modelId="{13AB452A-2916-473A-94E8-3A3E9AB9BCDF}" type="presParOf" srcId="{40343075-5E67-4884-95D8-499F0CA8326A}" destId="{A5417C39-2AAB-4426-9E85-0ECF128031CA}" srcOrd="1" destOrd="0" presId="urn:microsoft.com/office/officeart/2005/8/layout/hierarchy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6B74D5-6092-4D35-A60A-706B011AE8A3}" type="doc">
      <dgm:prSet loTypeId="urn:microsoft.com/office/officeart/2005/8/layout/vList4" loCatId="list" qsTypeId="urn:microsoft.com/office/officeart/2005/8/quickstyle/simple5" qsCatId="simple" csTypeId="urn:microsoft.com/office/officeart/2005/8/colors/accent0_1" csCatId="mainScheme" phldr="1"/>
      <dgm:spPr/>
      <dgm:t>
        <a:bodyPr/>
        <a:lstStyle/>
        <a:p>
          <a:endParaRPr lang="es-EC"/>
        </a:p>
      </dgm:t>
    </dgm:pt>
    <dgm:pt modelId="{ACDF8156-58BA-421A-BDC0-8DF8775175ED}">
      <dgm:prSet phldrT="[Texto]"/>
      <dgm:spPr/>
      <dgm:t>
        <a:bodyPr/>
        <a:lstStyle/>
        <a:p>
          <a:r>
            <a:rPr lang="es-EC" b="1" dirty="0" smtClean="0">
              <a:solidFill>
                <a:srgbClr val="0070C0"/>
              </a:solidFill>
            </a:rPr>
            <a:t>MISIÓN</a:t>
          </a:r>
          <a:endParaRPr lang="es-EC" b="1" dirty="0">
            <a:solidFill>
              <a:srgbClr val="0070C0"/>
            </a:solidFill>
          </a:endParaRPr>
        </a:p>
      </dgm:t>
    </dgm:pt>
    <dgm:pt modelId="{EEAB2BAC-2061-4398-AFE4-2ADA140A452E}" type="parTrans" cxnId="{7387474B-B307-4509-AAC0-4A9ADB4D55FF}">
      <dgm:prSet/>
      <dgm:spPr/>
      <dgm:t>
        <a:bodyPr/>
        <a:lstStyle/>
        <a:p>
          <a:endParaRPr lang="es-EC"/>
        </a:p>
      </dgm:t>
    </dgm:pt>
    <dgm:pt modelId="{5E34B2C7-E732-4D54-AB93-8D0CECAC7563}" type="sibTrans" cxnId="{7387474B-B307-4509-AAC0-4A9ADB4D55FF}">
      <dgm:prSet/>
      <dgm:spPr/>
      <dgm:t>
        <a:bodyPr/>
        <a:lstStyle/>
        <a:p>
          <a:endParaRPr lang="es-EC"/>
        </a:p>
      </dgm:t>
    </dgm:pt>
    <dgm:pt modelId="{10D890BB-FCFB-4974-A3EE-18C55486B9F8}">
      <dgm:prSet phldrT="[Texto]"/>
      <dgm:spPr/>
      <dgm:t>
        <a:bodyPr/>
        <a:lstStyle/>
        <a:p>
          <a:r>
            <a:rPr lang="es-ES" b="0" dirty="0" smtClean="0"/>
            <a:t>“Somos la Red Nacional de Instituciones orientadas al desarrollo de las microfinanzas, que representan sus intereses comunes, índice en políticas, apoya el fortalecimiento de sus miembros, fomenta la transparencia de la información financiera y social, para contribuir al mejoramiento de la calidad de vida de la población vulnerable del Ecuador.”</a:t>
          </a:r>
          <a:endParaRPr lang="es-EC" dirty="0"/>
        </a:p>
      </dgm:t>
    </dgm:pt>
    <dgm:pt modelId="{D116609B-90FE-4E6B-B7B4-AF1B0D5CA6AD}" type="parTrans" cxnId="{D26A2C05-C084-476A-9D89-86687FA2A7EA}">
      <dgm:prSet/>
      <dgm:spPr/>
      <dgm:t>
        <a:bodyPr/>
        <a:lstStyle/>
        <a:p>
          <a:endParaRPr lang="es-EC"/>
        </a:p>
      </dgm:t>
    </dgm:pt>
    <dgm:pt modelId="{B0A128A3-1553-4676-A565-45A87946DDFA}" type="sibTrans" cxnId="{D26A2C05-C084-476A-9D89-86687FA2A7EA}">
      <dgm:prSet/>
      <dgm:spPr/>
      <dgm:t>
        <a:bodyPr/>
        <a:lstStyle/>
        <a:p>
          <a:endParaRPr lang="es-EC"/>
        </a:p>
      </dgm:t>
    </dgm:pt>
    <dgm:pt modelId="{5D0365F0-CEDE-49F1-8567-9102CA0DBC9A}">
      <dgm:prSet phldrT="[Texto]"/>
      <dgm:spPr/>
      <dgm:t>
        <a:bodyPr/>
        <a:lstStyle/>
        <a:p>
          <a:r>
            <a:rPr lang="es-EC" b="1" dirty="0" smtClean="0">
              <a:solidFill>
                <a:srgbClr val="0070C0"/>
              </a:solidFill>
            </a:rPr>
            <a:t>VISIÓN</a:t>
          </a:r>
        </a:p>
        <a:p>
          <a:r>
            <a:rPr lang="es-EC" dirty="0" smtClean="0"/>
            <a:t>“En el 2012 la RFR será organización referente que integra, apoya y representa a instituciones diversas que facilitarán, amplían y potencian el acceso a servicios financieros a sectores vulnerables de la población, contribuyendo al mejoramiento de sus condiciones de vida.”</a:t>
          </a:r>
          <a:endParaRPr lang="es-EC" dirty="0"/>
        </a:p>
      </dgm:t>
    </dgm:pt>
    <dgm:pt modelId="{EA4099AF-F2A2-4A11-9EB6-257F47B5D024}" type="parTrans" cxnId="{D9BBB7D8-071E-49E2-8F12-1891BD6A98D1}">
      <dgm:prSet/>
      <dgm:spPr/>
      <dgm:t>
        <a:bodyPr/>
        <a:lstStyle/>
        <a:p>
          <a:endParaRPr lang="es-EC"/>
        </a:p>
      </dgm:t>
    </dgm:pt>
    <dgm:pt modelId="{151D8B52-8592-4371-8693-AB4067C6253C}" type="sibTrans" cxnId="{D9BBB7D8-071E-49E2-8F12-1891BD6A98D1}">
      <dgm:prSet/>
      <dgm:spPr/>
      <dgm:t>
        <a:bodyPr/>
        <a:lstStyle/>
        <a:p>
          <a:endParaRPr lang="es-EC"/>
        </a:p>
      </dgm:t>
    </dgm:pt>
    <dgm:pt modelId="{DB8B78AA-CBF8-442D-90EB-90E7536416EA}" type="pres">
      <dgm:prSet presAssocID="{C96B74D5-6092-4D35-A60A-706B011AE8A3}" presName="linear" presStyleCnt="0">
        <dgm:presLayoutVars>
          <dgm:dir/>
          <dgm:resizeHandles val="exact"/>
        </dgm:presLayoutVars>
      </dgm:prSet>
      <dgm:spPr/>
      <dgm:t>
        <a:bodyPr/>
        <a:lstStyle/>
        <a:p>
          <a:endParaRPr lang="es-EC"/>
        </a:p>
      </dgm:t>
    </dgm:pt>
    <dgm:pt modelId="{E6682F16-2BF9-48E6-A8D5-6D519E12DAA9}" type="pres">
      <dgm:prSet presAssocID="{ACDF8156-58BA-421A-BDC0-8DF8775175ED}" presName="comp" presStyleCnt="0"/>
      <dgm:spPr/>
    </dgm:pt>
    <dgm:pt modelId="{79E0E924-8E2A-4F01-A1D3-8D08B2C0AF40}" type="pres">
      <dgm:prSet presAssocID="{ACDF8156-58BA-421A-BDC0-8DF8775175ED}" presName="box" presStyleLbl="node1" presStyleIdx="0" presStyleCnt="2"/>
      <dgm:spPr/>
      <dgm:t>
        <a:bodyPr/>
        <a:lstStyle/>
        <a:p>
          <a:endParaRPr lang="es-EC"/>
        </a:p>
      </dgm:t>
    </dgm:pt>
    <dgm:pt modelId="{DB5FB786-8B0A-43A2-9572-3F72498EB5EF}" type="pres">
      <dgm:prSet presAssocID="{ACDF8156-58BA-421A-BDC0-8DF8775175ED}" presName="img" presStyleLbl="fgImgPlace1" presStyleIdx="0" presStyleCnt="2"/>
      <dgm:spPr>
        <a:blipFill rotWithShape="0">
          <a:blip xmlns:r="http://schemas.openxmlformats.org/officeDocument/2006/relationships" r:embed="rId1"/>
          <a:stretch>
            <a:fillRect/>
          </a:stretch>
        </a:blipFill>
      </dgm:spPr>
    </dgm:pt>
    <dgm:pt modelId="{381FD050-445E-4FE1-8E9B-2C34014497C3}" type="pres">
      <dgm:prSet presAssocID="{ACDF8156-58BA-421A-BDC0-8DF8775175ED}" presName="text" presStyleLbl="node1" presStyleIdx="0" presStyleCnt="2">
        <dgm:presLayoutVars>
          <dgm:bulletEnabled val="1"/>
        </dgm:presLayoutVars>
      </dgm:prSet>
      <dgm:spPr/>
      <dgm:t>
        <a:bodyPr/>
        <a:lstStyle/>
        <a:p>
          <a:endParaRPr lang="es-EC"/>
        </a:p>
      </dgm:t>
    </dgm:pt>
    <dgm:pt modelId="{3C5061D8-AB45-4FB0-BD9A-5C6D826FBF97}" type="pres">
      <dgm:prSet presAssocID="{5E34B2C7-E732-4D54-AB93-8D0CECAC7563}" presName="spacer" presStyleCnt="0"/>
      <dgm:spPr/>
    </dgm:pt>
    <dgm:pt modelId="{7FC4F0F4-7A43-42A5-8E1F-032E156A9FF8}" type="pres">
      <dgm:prSet presAssocID="{5D0365F0-CEDE-49F1-8567-9102CA0DBC9A}" presName="comp" presStyleCnt="0"/>
      <dgm:spPr/>
    </dgm:pt>
    <dgm:pt modelId="{8698E679-515F-41AB-92F6-1C6110ABC871}" type="pres">
      <dgm:prSet presAssocID="{5D0365F0-CEDE-49F1-8567-9102CA0DBC9A}" presName="box" presStyleLbl="node1" presStyleIdx="1" presStyleCnt="2"/>
      <dgm:spPr/>
      <dgm:t>
        <a:bodyPr/>
        <a:lstStyle/>
        <a:p>
          <a:endParaRPr lang="es-EC"/>
        </a:p>
      </dgm:t>
    </dgm:pt>
    <dgm:pt modelId="{31977AFC-C15A-4178-AD15-E0CE61DFE28C}" type="pres">
      <dgm:prSet presAssocID="{5D0365F0-CEDE-49F1-8567-9102CA0DBC9A}" presName="img" presStyleLbl="fgImgPlace1" presStyleIdx="1" presStyleCnt="2"/>
      <dgm:spPr>
        <a:blipFill rotWithShape="0">
          <a:blip xmlns:r="http://schemas.openxmlformats.org/officeDocument/2006/relationships" r:embed="rId2"/>
          <a:stretch>
            <a:fillRect/>
          </a:stretch>
        </a:blipFill>
      </dgm:spPr>
    </dgm:pt>
    <dgm:pt modelId="{956CA7C4-C2BE-43A1-B0A8-82538A9A19A8}" type="pres">
      <dgm:prSet presAssocID="{5D0365F0-CEDE-49F1-8567-9102CA0DBC9A}" presName="text" presStyleLbl="node1" presStyleIdx="1" presStyleCnt="2">
        <dgm:presLayoutVars>
          <dgm:bulletEnabled val="1"/>
        </dgm:presLayoutVars>
      </dgm:prSet>
      <dgm:spPr/>
      <dgm:t>
        <a:bodyPr/>
        <a:lstStyle/>
        <a:p>
          <a:endParaRPr lang="es-EC"/>
        </a:p>
      </dgm:t>
    </dgm:pt>
  </dgm:ptLst>
  <dgm:cxnLst>
    <dgm:cxn modelId="{FDE5FDC2-6C1A-496E-A694-01E6E7B1EA40}" type="presOf" srcId="{5D0365F0-CEDE-49F1-8567-9102CA0DBC9A}" destId="{956CA7C4-C2BE-43A1-B0A8-82538A9A19A8}" srcOrd="1" destOrd="0" presId="urn:microsoft.com/office/officeart/2005/8/layout/vList4"/>
    <dgm:cxn modelId="{2EAEBF18-3F1D-44D8-9504-173AC1D02BB5}" type="presOf" srcId="{ACDF8156-58BA-421A-BDC0-8DF8775175ED}" destId="{79E0E924-8E2A-4F01-A1D3-8D08B2C0AF40}" srcOrd="0" destOrd="0" presId="urn:microsoft.com/office/officeart/2005/8/layout/vList4"/>
    <dgm:cxn modelId="{B6280A0B-6F54-4423-9F0F-EC8D66CFA524}" type="presOf" srcId="{C96B74D5-6092-4D35-A60A-706B011AE8A3}" destId="{DB8B78AA-CBF8-442D-90EB-90E7536416EA}" srcOrd="0" destOrd="0" presId="urn:microsoft.com/office/officeart/2005/8/layout/vList4"/>
    <dgm:cxn modelId="{EE657025-FF72-40FE-B9C4-9E9C4D4DE3E4}" type="presOf" srcId="{ACDF8156-58BA-421A-BDC0-8DF8775175ED}" destId="{381FD050-445E-4FE1-8E9B-2C34014497C3}" srcOrd="1" destOrd="0" presId="urn:microsoft.com/office/officeart/2005/8/layout/vList4"/>
    <dgm:cxn modelId="{05B678C2-BFFD-4F86-9A3D-273DC5B76E0C}" type="presOf" srcId="{10D890BB-FCFB-4974-A3EE-18C55486B9F8}" destId="{79E0E924-8E2A-4F01-A1D3-8D08B2C0AF40}" srcOrd="0" destOrd="1" presId="urn:microsoft.com/office/officeart/2005/8/layout/vList4"/>
    <dgm:cxn modelId="{D9BBB7D8-071E-49E2-8F12-1891BD6A98D1}" srcId="{C96B74D5-6092-4D35-A60A-706B011AE8A3}" destId="{5D0365F0-CEDE-49F1-8567-9102CA0DBC9A}" srcOrd="1" destOrd="0" parTransId="{EA4099AF-F2A2-4A11-9EB6-257F47B5D024}" sibTransId="{151D8B52-8592-4371-8693-AB4067C6253C}"/>
    <dgm:cxn modelId="{5E5CBD78-BABE-42CA-95AA-1F5D483CEE9E}" type="presOf" srcId="{10D890BB-FCFB-4974-A3EE-18C55486B9F8}" destId="{381FD050-445E-4FE1-8E9B-2C34014497C3}" srcOrd="1" destOrd="1" presId="urn:microsoft.com/office/officeart/2005/8/layout/vList4"/>
    <dgm:cxn modelId="{7387474B-B307-4509-AAC0-4A9ADB4D55FF}" srcId="{C96B74D5-6092-4D35-A60A-706B011AE8A3}" destId="{ACDF8156-58BA-421A-BDC0-8DF8775175ED}" srcOrd="0" destOrd="0" parTransId="{EEAB2BAC-2061-4398-AFE4-2ADA140A452E}" sibTransId="{5E34B2C7-E732-4D54-AB93-8D0CECAC7563}"/>
    <dgm:cxn modelId="{24C0544D-9F56-4BC7-B86E-55CDCCB0AC44}" type="presOf" srcId="{5D0365F0-CEDE-49F1-8567-9102CA0DBC9A}" destId="{8698E679-515F-41AB-92F6-1C6110ABC871}" srcOrd="0" destOrd="0" presId="urn:microsoft.com/office/officeart/2005/8/layout/vList4"/>
    <dgm:cxn modelId="{D26A2C05-C084-476A-9D89-86687FA2A7EA}" srcId="{ACDF8156-58BA-421A-BDC0-8DF8775175ED}" destId="{10D890BB-FCFB-4974-A3EE-18C55486B9F8}" srcOrd="0" destOrd="0" parTransId="{D116609B-90FE-4E6B-B7B4-AF1B0D5CA6AD}" sibTransId="{B0A128A3-1553-4676-A565-45A87946DDFA}"/>
    <dgm:cxn modelId="{C6707E27-8664-4FBF-839C-4BAB13600A2D}" type="presParOf" srcId="{DB8B78AA-CBF8-442D-90EB-90E7536416EA}" destId="{E6682F16-2BF9-48E6-A8D5-6D519E12DAA9}" srcOrd="0" destOrd="0" presId="urn:microsoft.com/office/officeart/2005/8/layout/vList4"/>
    <dgm:cxn modelId="{89CF4E60-57AB-476E-99C1-6BE04D598781}" type="presParOf" srcId="{E6682F16-2BF9-48E6-A8D5-6D519E12DAA9}" destId="{79E0E924-8E2A-4F01-A1D3-8D08B2C0AF40}" srcOrd="0" destOrd="0" presId="urn:microsoft.com/office/officeart/2005/8/layout/vList4"/>
    <dgm:cxn modelId="{184F82F7-9BE6-4D4A-9643-7D37EAA4E082}" type="presParOf" srcId="{E6682F16-2BF9-48E6-A8D5-6D519E12DAA9}" destId="{DB5FB786-8B0A-43A2-9572-3F72498EB5EF}" srcOrd="1" destOrd="0" presId="urn:microsoft.com/office/officeart/2005/8/layout/vList4"/>
    <dgm:cxn modelId="{E9719F3C-7F90-40D5-B568-EFC3E1887454}" type="presParOf" srcId="{E6682F16-2BF9-48E6-A8D5-6D519E12DAA9}" destId="{381FD050-445E-4FE1-8E9B-2C34014497C3}" srcOrd="2" destOrd="0" presId="urn:microsoft.com/office/officeart/2005/8/layout/vList4"/>
    <dgm:cxn modelId="{BD522733-9E40-4B47-9C48-1ACEABE8CC76}" type="presParOf" srcId="{DB8B78AA-CBF8-442D-90EB-90E7536416EA}" destId="{3C5061D8-AB45-4FB0-BD9A-5C6D826FBF97}" srcOrd="1" destOrd="0" presId="urn:microsoft.com/office/officeart/2005/8/layout/vList4"/>
    <dgm:cxn modelId="{BF93E726-9E62-4A0B-9543-C44CC7BD5C96}" type="presParOf" srcId="{DB8B78AA-CBF8-442D-90EB-90E7536416EA}" destId="{7FC4F0F4-7A43-42A5-8E1F-032E156A9FF8}" srcOrd="2" destOrd="0" presId="urn:microsoft.com/office/officeart/2005/8/layout/vList4"/>
    <dgm:cxn modelId="{3FDBE3AF-D54E-4E12-9954-6EC6A331A0F9}" type="presParOf" srcId="{7FC4F0F4-7A43-42A5-8E1F-032E156A9FF8}" destId="{8698E679-515F-41AB-92F6-1C6110ABC871}" srcOrd="0" destOrd="0" presId="urn:microsoft.com/office/officeart/2005/8/layout/vList4"/>
    <dgm:cxn modelId="{9C1752A7-7E70-4E03-8752-B05681B184FE}" type="presParOf" srcId="{7FC4F0F4-7A43-42A5-8E1F-032E156A9FF8}" destId="{31977AFC-C15A-4178-AD15-E0CE61DFE28C}" srcOrd="1" destOrd="0" presId="urn:microsoft.com/office/officeart/2005/8/layout/vList4"/>
    <dgm:cxn modelId="{15355EF9-5D20-477A-BC7C-862C91835FE4}" type="presParOf" srcId="{7FC4F0F4-7A43-42A5-8E1F-032E156A9FF8}" destId="{956CA7C4-C2BE-43A1-B0A8-82538A9A19A8}" srcOrd="2" destOrd="0" presId="urn:microsoft.com/office/officeart/2005/8/layout/vList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CE186B-D56B-4024-8BFA-F94AD07547CE}" type="doc">
      <dgm:prSet loTypeId="urn:microsoft.com/office/officeart/2005/8/layout/pyramid2" loCatId="pyramid" qsTypeId="urn:microsoft.com/office/officeart/2005/8/quickstyle/3d1" qsCatId="3D" csTypeId="urn:microsoft.com/office/officeart/2005/8/colors/accent1_2" csCatId="accent1" phldr="1"/>
      <dgm:spPr/>
    </dgm:pt>
    <dgm:pt modelId="{0C86532E-B646-41A2-B036-99315E4217D2}">
      <dgm:prSet phldrT="[Texto]"/>
      <dgm:spPr/>
      <dgm:t>
        <a:bodyPr/>
        <a:lstStyle/>
        <a:p>
          <a:r>
            <a:rPr lang="es-EC" dirty="0" smtClean="0"/>
            <a:t>CAPACITACIÓN Y ASISTENCIA TÉCNICA</a:t>
          </a:r>
          <a:endParaRPr lang="es-EC" dirty="0"/>
        </a:p>
      </dgm:t>
    </dgm:pt>
    <dgm:pt modelId="{5E32234E-C629-45B6-8D95-D14AF94F50C6}" type="parTrans" cxnId="{27BF9ECE-457A-4E90-A9DB-DABEB92A49F4}">
      <dgm:prSet/>
      <dgm:spPr/>
      <dgm:t>
        <a:bodyPr/>
        <a:lstStyle/>
        <a:p>
          <a:endParaRPr lang="es-EC"/>
        </a:p>
      </dgm:t>
    </dgm:pt>
    <dgm:pt modelId="{6C05BA5F-EDEA-4044-91FF-B8B3FE019B42}" type="sibTrans" cxnId="{27BF9ECE-457A-4E90-A9DB-DABEB92A49F4}">
      <dgm:prSet/>
      <dgm:spPr/>
      <dgm:t>
        <a:bodyPr/>
        <a:lstStyle/>
        <a:p>
          <a:endParaRPr lang="es-EC"/>
        </a:p>
      </dgm:t>
    </dgm:pt>
    <dgm:pt modelId="{2467C199-660A-453B-9293-F363B20956AA}">
      <dgm:prSet phldrT="[Texto]"/>
      <dgm:spPr/>
      <dgm:t>
        <a:bodyPr/>
        <a:lstStyle/>
        <a:p>
          <a:r>
            <a:rPr lang="es-EC" dirty="0" smtClean="0"/>
            <a:t>INCIDENCIA Y REPRESENTATIVIDAD</a:t>
          </a:r>
          <a:endParaRPr lang="es-EC" dirty="0"/>
        </a:p>
      </dgm:t>
    </dgm:pt>
    <dgm:pt modelId="{6D2E8457-36FC-45A8-B6FC-1A81DA4364FC}" type="parTrans" cxnId="{CCFEE073-E4B5-4941-97EC-CA40EDBFE39C}">
      <dgm:prSet/>
      <dgm:spPr/>
      <dgm:t>
        <a:bodyPr/>
        <a:lstStyle/>
        <a:p>
          <a:endParaRPr lang="es-EC"/>
        </a:p>
      </dgm:t>
    </dgm:pt>
    <dgm:pt modelId="{F25B541E-E819-4F11-AB66-3C9EB93C1F45}" type="sibTrans" cxnId="{CCFEE073-E4B5-4941-97EC-CA40EDBFE39C}">
      <dgm:prSet/>
      <dgm:spPr/>
      <dgm:t>
        <a:bodyPr/>
        <a:lstStyle/>
        <a:p>
          <a:endParaRPr lang="es-EC"/>
        </a:p>
      </dgm:t>
    </dgm:pt>
    <dgm:pt modelId="{2208B249-A9B0-4782-A669-3831BC36CABC}">
      <dgm:prSet phldrT="[Texto]"/>
      <dgm:spPr/>
      <dgm:t>
        <a:bodyPr/>
        <a:lstStyle/>
        <a:p>
          <a:r>
            <a:rPr lang="es-EC" dirty="0" smtClean="0"/>
            <a:t>DIFUSIÓN DE INFORMACIÓN</a:t>
          </a:r>
          <a:endParaRPr lang="es-EC" dirty="0"/>
        </a:p>
      </dgm:t>
    </dgm:pt>
    <dgm:pt modelId="{26A7264F-2617-459A-8493-445BD866E855}" type="parTrans" cxnId="{01C1CA98-F8EA-40B9-8BEA-1AC21F06F69C}">
      <dgm:prSet/>
      <dgm:spPr/>
      <dgm:t>
        <a:bodyPr/>
        <a:lstStyle/>
        <a:p>
          <a:endParaRPr lang="es-EC"/>
        </a:p>
      </dgm:t>
    </dgm:pt>
    <dgm:pt modelId="{210E85BC-8A10-4160-A49A-35B810B42741}" type="sibTrans" cxnId="{01C1CA98-F8EA-40B9-8BEA-1AC21F06F69C}">
      <dgm:prSet/>
      <dgm:spPr/>
      <dgm:t>
        <a:bodyPr/>
        <a:lstStyle/>
        <a:p>
          <a:endParaRPr lang="es-EC"/>
        </a:p>
      </dgm:t>
    </dgm:pt>
    <dgm:pt modelId="{EDF394FF-D7A0-4287-B0BB-5019E8F6D783}">
      <dgm:prSet phldrT="[Texto]"/>
      <dgm:spPr/>
      <dgm:t>
        <a:bodyPr/>
        <a:lstStyle/>
        <a:p>
          <a:r>
            <a:rPr lang="es-EC" dirty="0" smtClean="0"/>
            <a:t>DESARROLLO DE PRODUCTOS</a:t>
          </a:r>
          <a:endParaRPr lang="es-EC" dirty="0"/>
        </a:p>
      </dgm:t>
    </dgm:pt>
    <dgm:pt modelId="{8316877E-8E58-41AB-92A3-7B7B4D48B1EC}" type="parTrans" cxnId="{8D6D8D79-E90B-4031-A77C-19759B9DAD89}">
      <dgm:prSet/>
      <dgm:spPr/>
      <dgm:t>
        <a:bodyPr/>
        <a:lstStyle/>
        <a:p>
          <a:endParaRPr lang="es-EC"/>
        </a:p>
      </dgm:t>
    </dgm:pt>
    <dgm:pt modelId="{05D22F4A-E016-4658-946A-E8C73E0E9BEA}" type="sibTrans" cxnId="{8D6D8D79-E90B-4031-A77C-19759B9DAD89}">
      <dgm:prSet/>
      <dgm:spPr/>
      <dgm:t>
        <a:bodyPr/>
        <a:lstStyle/>
        <a:p>
          <a:endParaRPr lang="es-EC"/>
        </a:p>
      </dgm:t>
    </dgm:pt>
    <dgm:pt modelId="{2C07C1C4-C4FE-47B8-B201-6FE804EE3F8B}">
      <dgm:prSet phldrT="[Texto]"/>
      <dgm:spPr>
        <a:solidFill>
          <a:schemeClr val="accent2">
            <a:lumMod val="40000"/>
            <a:lumOff val="60000"/>
            <a:alpha val="90000"/>
          </a:schemeClr>
        </a:solidFill>
      </dgm:spPr>
      <dgm:t>
        <a:bodyPr/>
        <a:lstStyle/>
        <a:p>
          <a:r>
            <a:rPr lang="es-EC" dirty="0" smtClean="0"/>
            <a:t>SISTEMA DE APOYO GERENCIAL (SIAG)</a:t>
          </a:r>
          <a:endParaRPr lang="es-EC" dirty="0"/>
        </a:p>
      </dgm:t>
    </dgm:pt>
    <dgm:pt modelId="{29DE91ED-DC07-4796-9CC2-3526538ED65B}" type="parTrans" cxnId="{EE0DB889-BDEA-489E-B32D-A96710305B24}">
      <dgm:prSet/>
      <dgm:spPr/>
      <dgm:t>
        <a:bodyPr/>
        <a:lstStyle/>
        <a:p>
          <a:endParaRPr lang="es-EC"/>
        </a:p>
      </dgm:t>
    </dgm:pt>
    <dgm:pt modelId="{A1CA5FCA-1B06-434E-A4CE-BFCB170271D2}" type="sibTrans" cxnId="{EE0DB889-BDEA-489E-B32D-A96710305B24}">
      <dgm:prSet/>
      <dgm:spPr/>
      <dgm:t>
        <a:bodyPr/>
        <a:lstStyle/>
        <a:p>
          <a:endParaRPr lang="es-EC"/>
        </a:p>
      </dgm:t>
    </dgm:pt>
    <dgm:pt modelId="{FFBAE163-338B-4242-AFAA-15618AB1834D}" type="pres">
      <dgm:prSet presAssocID="{00CE186B-D56B-4024-8BFA-F94AD07547CE}" presName="compositeShape" presStyleCnt="0">
        <dgm:presLayoutVars>
          <dgm:dir/>
          <dgm:resizeHandles/>
        </dgm:presLayoutVars>
      </dgm:prSet>
      <dgm:spPr/>
    </dgm:pt>
    <dgm:pt modelId="{907517B0-41F5-49FE-8313-6A941373F1EE}" type="pres">
      <dgm:prSet presAssocID="{00CE186B-D56B-4024-8BFA-F94AD07547CE}" presName="pyramid" presStyleLbl="node1" presStyleIdx="0" presStyleCnt="1" custLinFactNeighborX="-13136"/>
      <dgm:spPr>
        <a:blipFill rotWithShape="0">
          <a:blip xmlns:r="http://schemas.openxmlformats.org/officeDocument/2006/relationships" r:embed="rId1"/>
          <a:stretch>
            <a:fillRect/>
          </a:stretch>
        </a:blipFill>
      </dgm:spPr>
    </dgm:pt>
    <dgm:pt modelId="{5175EB16-B566-49FC-8865-CBC8AAFC0C56}" type="pres">
      <dgm:prSet presAssocID="{00CE186B-D56B-4024-8BFA-F94AD07547CE}" presName="theList" presStyleCnt="0"/>
      <dgm:spPr/>
    </dgm:pt>
    <dgm:pt modelId="{17089EDC-3E44-4DC2-92D5-196B42F60098}" type="pres">
      <dgm:prSet presAssocID="{0C86532E-B646-41A2-B036-99315E4217D2}" presName="aNode" presStyleLbl="fgAcc1" presStyleIdx="0" presStyleCnt="5" custScaleX="146755">
        <dgm:presLayoutVars>
          <dgm:bulletEnabled val="1"/>
        </dgm:presLayoutVars>
      </dgm:prSet>
      <dgm:spPr/>
      <dgm:t>
        <a:bodyPr/>
        <a:lstStyle/>
        <a:p>
          <a:endParaRPr lang="es-EC"/>
        </a:p>
      </dgm:t>
    </dgm:pt>
    <dgm:pt modelId="{A0B1969E-B6C1-4BE3-A720-D31B6D71AEC4}" type="pres">
      <dgm:prSet presAssocID="{0C86532E-B646-41A2-B036-99315E4217D2}" presName="aSpace" presStyleCnt="0"/>
      <dgm:spPr/>
    </dgm:pt>
    <dgm:pt modelId="{5195C1F1-7754-4083-BEE3-8A31DEE8B9EC}" type="pres">
      <dgm:prSet presAssocID="{2467C199-660A-453B-9293-F363B20956AA}" presName="aNode" presStyleLbl="fgAcc1" presStyleIdx="1" presStyleCnt="5" custScaleX="146755">
        <dgm:presLayoutVars>
          <dgm:bulletEnabled val="1"/>
        </dgm:presLayoutVars>
      </dgm:prSet>
      <dgm:spPr/>
      <dgm:t>
        <a:bodyPr/>
        <a:lstStyle/>
        <a:p>
          <a:endParaRPr lang="es-EC"/>
        </a:p>
      </dgm:t>
    </dgm:pt>
    <dgm:pt modelId="{E23497FD-53B2-4B02-8974-4BDB07261175}" type="pres">
      <dgm:prSet presAssocID="{2467C199-660A-453B-9293-F363B20956AA}" presName="aSpace" presStyleCnt="0"/>
      <dgm:spPr/>
    </dgm:pt>
    <dgm:pt modelId="{2435FF6D-5366-4B50-8CF1-19A6E4913DB5}" type="pres">
      <dgm:prSet presAssocID="{2208B249-A9B0-4782-A669-3831BC36CABC}" presName="aNode" presStyleLbl="fgAcc1" presStyleIdx="2" presStyleCnt="5" custScaleX="146755">
        <dgm:presLayoutVars>
          <dgm:bulletEnabled val="1"/>
        </dgm:presLayoutVars>
      </dgm:prSet>
      <dgm:spPr/>
      <dgm:t>
        <a:bodyPr/>
        <a:lstStyle/>
        <a:p>
          <a:endParaRPr lang="es-EC"/>
        </a:p>
      </dgm:t>
    </dgm:pt>
    <dgm:pt modelId="{58EAA0C6-B648-46C2-AAF8-EDC2F26C8339}" type="pres">
      <dgm:prSet presAssocID="{2208B249-A9B0-4782-A669-3831BC36CABC}" presName="aSpace" presStyleCnt="0"/>
      <dgm:spPr/>
    </dgm:pt>
    <dgm:pt modelId="{940E7105-A0D3-4492-AB76-343E390E413E}" type="pres">
      <dgm:prSet presAssocID="{EDF394FF-D7A0-4287-B0BB-5019E8F6D783}" presName="aNode" presStyleLbl="fgAcc1" presStyleIdx="3" presStyleCnt="5" custScaleX="146755">
        <dgm:presLayoutVars>
          <dgm:bulletEnabled val="1"/>
        </dgm:presLayoutVars>
      </dgm:prSet>
      <dgm:spPr/>
      <dgm:t>
        <a:bodyPr/>
        <a:lstStyle/>
        <a:p>
          <a:endParaRPr lang="es-EC"/>
        </a:p>
      </dgm:t>
    </dgm:pt>
    <dgm:pt modelId="{DF5FC09B-B58B-4834-986A-CE90399D3729}" type="pres">
      <dgm:prSet presAssocID="{EDF394FF-D7A0-4287-B0BB-5019E8F6D783}" presName="aSpace" presStyleCnt="0"/>
      <dgm:spPr/>
    </dgm:pt>
    <dgm:pt modelId="{EDD88FE0-F1DA-496E-BC46-CC108390222D}" type="pres">
      <dgm:prSet presAssocID="{2C07C1C4-C4FE-47B8-B201-6FE804EE3F8B}" presName="aNode" presStyleLbl="fgAcc1" presStyleIdx="4" presStyleCnt="5" custScaleX="146755">
        <dgm:presLayoutVars>
          <dgm:bulletEnabled val="1"/>
        </dgm:presLayoutVars>
      </dgm:prSet>
      <dgm:spPr/>
      <dgm:t>
        <a:bodyPr/>
        <a:lstStyle/>
        <a:p>
          <a:endParaRPr lang="es-EC"/>
        </a:p>
      </dgm:t>
    </dgm:pt>
    <dgm:pt modelId="{B580C6EE-EFFE-422E-B5AF-E6A9F3F1AD13}" type="pres">
      <dgm:prSet presAssocID="{2C07C1C4-C4FE-47B8-B201-6FE804EE3F8B}" presName="aSpace" presStyleCnt="0"/>
      <dgm:spPr/>
    </dgm:pt>
  </dgm:ptLst>
  <dgm:cxnLst>
    <dgm:cxn modelId="{B523F5CD-05E0-498D-BF2E-C920CCEBF0E6}" type="presOf" srcId="{0C86532E-B646-41A2-B036-99315E4217D2}" destId="{17089EDC-3E44-4DC2-92D5-196B42F60098}" srcOrd="0" destOrd="0" presId="urn:microsoft.com/office/officeart/2005/8/layout/pyramid2"/>
    <dgm:cxn modelId="{CCFEE073-E4B5-4941-97EC-CA40EDBFE39C}" srcId="{00CE186B-D56B-4024-8BFA-F94AD07547CE}" destId="{2467C199-660A-453B-9293-F363B20956AA}" srcOrd="1" destOrd="0" parTransId="{6D2E8457-36FC-45A8-B6FC-1A81DA4364FC}" sibTransId="{F25B541E-E819-4F11-AB66-3C9EB93C1F45}"/>
    <dgm:cxn modelId="{27BF9ECE-457A-4E90-A9DB-DABEB92A49F4}" srcId="{00CE186B-D56B-4024-8BFA-F94AD07547CE}" destId="{0C86532E-B646-41A2-B036-99315E4217D2}" srcOrd="0" destOrd="0" parTransId="{5E32234E-C629-45B6-8D95-D14AF94F50C6}" sibTransId="{6C05BA5F-EDEA-4044-91FF-B8B3FE019B42}"/>
    <dgm:cxn modelId="{5EA7D543-8B50-4FB1-B0DC-FD63F7E4F821}" type="presOf" srcId="{2C07C1C4-C4FE-47B8-B201-6FE804EE3F8B}" destId="{EDD88FE0-F1DA-496E-BC46-CC108390222D}" srcOrd="0" destOrd="0" presId="urn:microsoft.com/office/officeart/2005/8/layout/pyramid2"/>
    <dgm:cxn modelId="{EE0DB889-BDEA-489E-B32D-A96710305B24}" srcId="{00CE186B-D56B-4024-8BFA-F94AD07547CE}" destId="{2C07C1C4-C4FE-47B8-B201-6FE804EE3F8B}" srcOrd="4" destOrd="0" parTransId="{29DE91ED-DC07-4796-9CC2-3526538ED65B}" sibTransId="{A1CA5FCA-1B06-434E-A4CE-BFCB170271D2}"/>
    <dgm:cxn modelId="{C132AF68-D8CE-4076-85CF-D4414D0F4B92}" type="presOf" srcId="{EDF394FF-D7A0-4287-B0BB-5019E8F6D783}" destId="{940E7105-A0D3-4492-AB76-343E390E413E}" srcOrd="0" destOrd="0" presId="urn:microsoft.com/office/officeart/2005/8/layout/pyramid2"/>
    <dgm:cxn modelId="{AD9F1C3B-B6DD-4910-87D4-1D5FAA0A8C82}" type="presOf" srcId="{2208B249-A9B0-4782-A669-3831BC36CABC}" destId="{2435FF6D-5366-4B50-8CF1-19A6E4913DB5}" srcOrd="0" destOrd="0" presId="urn:microsoft.com/office/officeart/2005/8/layout/pyramid2"/>
    <dgm:cxn modelId="{000F60BD-299C-4DCE-9433-79667DF483BB}" type="presOf" srcId="{2467C199-660A-453B-9293-F363B20956AA}" destId="{5195C1F1-7754-4083-BEE3-8A31DEE8B9EC}" srcOrd="0" destOrd="0" presId="urn:microsoft.com/office/officeart/2005/8/layout/pyramid2"/>
    <dgm:cxn modelId="{01C1CA98-F8EA-40B9-8BEA-1AC21F06F69C}" srcId="{00CE186B-D56B-4024-8BFA-F94AD07547CE}" destId="{2208B249-A9B0-4782-A669-3831BC36CABC}" srcOrd="2" destOrd="0" parTransId="{26A7264F-2617-459A-8493-445BD866E855}" sibTransId="{210E85BC-8A10-4160-A49A-35B810B42741}"/>
    <dgm:cxn modelId="{CBB7B58F-79C0-4707-BE5E-11589950C86C}" type="presOf" srcId="{00CE186B-D56B-4024-8BFA-F94AD07547CE}" destId="{FFBAE163-338B-4242-AFAA-15618AB1834D}" srcOrd="0" destOrd="0" presId="urn:microsoft.com/office/officeart/2005/8/layout/pyramid2"/>
    <dgm:cxn modelId="{8D6D8D79-E90B-4031-A77C-19759B9DAD89}" srcId="{00CE186B-D56B-4024-8BFA-F94AD07547CE}" destId="{EDF394FF-D7A0-4287-B0BB-5019E8F6D783}" srcOrd="3" destOrd="0" parTransId="{8316877E-8E58-41AB-92A3-7B7B4D48B1EC}" sibTransId="{05D22F4A-E016-4658-946A-E8C73E0E9BEA}"/>
    <dgm:cxn modelId="{35508210-5451-4439-B62B-D4D500160A0D}" type="presParOf" srcId="{FFBAE163-338B-4242-AFAA-15618AB1834D}" destId="{907517B0-41F5-49FE-8313-6A941373F1EE}" srcOrd="0" destOrd="0" presId="urn:microsoft.com/office/officeart/2005/8/layout/pyramid2"/>
    <dgm:cxn modelId="{BC319E65-1F55-4FA1-8D3E-61A543052F15}" type="presParOf" srcId="{FFBAE163-338B-4242-AFAA-15618AB1834D}" destId="{5175EB16-B566-49FC-8865-CBC8AAFC0C56}" srcOrd="1" destOrd="0" presId="urn:microsoft.com/office/officeart/2005/8/layout/pyramid2"/>
    <dgm:cxn modelId="{C34877F8-218C-4AD9-8AB8-DC26F775A506}" type="presParOf" srcId="{5175EB16-B566-49FC-8865-CBC8AAFC0C56}" destId="{17089EDC-3E44-4DC2-92D5-196B42F60098}" srcOrd="0" destOrd="0" presId="urn:microsoft.com/office/officeart/2005/8/layout/pyramid2"/>
    <dgm:cxn modelId="{368E1030-5A98-4755-834C-8C20BF433F3B}" type="presParOf" srcId="{5175EB16-B566-49FC-8865-CBC8AAFC0C56}" destId="{A0B1969E-B6C1-4BE3-A720-D31B6D71AEC4}" srcOrd="1" destOrd="0" presId="urn:microsoft.com/office/officeart/2005/8/layout/pyramid2"/>
    <dgm:cxn modelId="{25F13DD8-56D4-4431-8B0C-B976C4BB2228}" type="presParOf" srcId="{5175EB16-B566-49FC-8865-CBC8AAFC0C56}" destId="{5195C1F1-7754-4083-BEE3-8A31DEE8B9EC}" srcOrd="2" destOrd="0" presId="urn:microsoft.com/office/officeart/2005/8/layout/pyramid2"/>
    <dgm:cxn modelId="{E02E90AB-8B26-4725-BB66-BF02974AC43E}" type="presParOf" srcId="{5175EB16-B566-49FC-8865-CBC8AAFC0C56}" destId="{E23497FD-53B2-4B02-8974-4BDB07261175}" srcOrd="3" destOrd="0" presId="urn:microsoft.com/office/officeart/2005/8/layout/pyramid2"/>
    <dgm:cxn modelId="{DE0C8850-D30F-4219-BDE4-E230FAFE57E3}" type="presParOf" srcId="{5175EB16-B566-49FC-8865-CBC8AAFC0C56}" destId="{2435FF6D-5366-4B50-8CF1-19A6E4913DB5}" srcOrd="4" destOrd="0" presId="urn:microsoft.com/office/officeart/2005/8/layout/pyramid2"/>
    <dgm:cxn modelId="{BA541AB9-80E0-4FA1-A5E2-E1FEC2509ACD}" type="presParOf" srcId="{5175EB16-B566-49FC-8865-CBC8AAFC0C56}" destId="{58EAA0C6-B648-46C2-AAF8-EDC2F26C8339}" srcOrd="5" destOrd="0" presId="urn:microsoft.com/office/officeart/2005/8/layout/pyramid2"/>
    <dgm:cxn modelId="{F87E8B9E-2E44-4A83-A67F-B69AD25B5F57}" type="presParOf" srcId="{5175EB16-B566-49FC-8865-CBC8AAFC0C56}" destId="{940E7105-A0D3-4492-AB76-343E390E413E}" srcOrd="6" destOrd="0" presId="urn:microsoft.com/office/officeart/2005/8/layout/pyramid2"/>
    <dgm:cxn modelId="{F9201DF0-0165-4ABD-86C6-64C651380532}" type="presParOf" srcId="{5175EB16-B566-49FC-8865-CBC8AAFC0C56}" destId="{DF5FC09B-B58B-4834-986A-CE90399D3729}" srcOrd="7" destOrd="0" presId="urn:microsoft.com/office/officeart/2005/8/layout/pyramid2"/>
    <dgm:cxn modelId="{FEA2913E-6516-47E7-A56A-45978BF0C669}" type="presParOf" srcId="{5175EB16-B566-49FC-8865-CBC8AAFC0C56}" destId="{EDD88FE0-F1DA-496E-BC46-CC108390222D}" srcOrd="8" destOrd="0" presId="urn:microsoft.com/office/officeart/2005/8/layout/pyramid2"/>
    <dgm:cxn modelId="{CC739788-3D88-4A07-AA4D-B052E207C55F}" type="presParOf" srcId="{5175EB16-B566-49FC-8865-CBC8AAFC0C56}" destId="{B580C6EE-EFFE-422E-B5AF-E6A9F3F1AD13}" srcOrd="9" destOrd="0" presId="urn:microsoft.com/office/officeart/2005/8/layout/pyramid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0E2641-5E97-4BFD-BCB1-4B87406FB014}" type="doc">
      <dgm:prSet loTypeId="urn:microsoft.com/office/officeart/2005/8/layout/hList2" loCatId="relationship" qsTypeId="urn:microsoft.com/office/officeart/2005/8/quickstyle/simple5" qsCatId="simple" csTypeId="urn:microsoft.com/office/officeart/2005/8/colors/accent0_1" csCatId="mainScheme" phldr="1"/>
      <dgm:spPr/>
    </dgm:pt>
    <dgm:pt modelId="{560F877C-E613-48B9-8DFA-5126965CD743}">
      <dgm:prSet phldrT="[Texto]" custT="1"/>
      <dgm:spPr/>
      <dgm:t>
        <a:bodyPr/>
        <a:lstStyle/>
        <a:p>
          <a:r>
            <a:rPr lang="es-EC" sz="3200" dirty="0" smtClean="0">
              <a:solidFill>
                <a:srgbClr val="0070C0"/>
              </a:solidFill>
            </a:rPr>
            <a:t>MACROAMBIENTE</a:t>
          </a:r>
          <a:endParaRPr lang="es-EC" sz="3200" dirty="0">
            <a:solidFill>
              <a:srgbClr val="0070C0"/>
            </a:solidFill>
          </a:endParaRPr>
        </a:p>
      </dgm:t>
    </dgm:pt>
    <dgm:pt modelId="{E418C91C-53D5-48D0-A835-625CA71810D4}" type="parTrans" cxnId="{D47681D5-18E8-47CD-B4EC-FA1E278E6545}">
      <dgm:prSet/>
      <dgm:spPr/>
      <dgm:t>
        <a:bodyPr/>
        <a:lstStyle/>
        <a:p>
          <a:endParaRPr lang="es-EC"/>
        </a:p>
      </dgm:t>
    </dgm:pt>
    <dgm:pt modelId="{67C030BC-60C1-49AA-A8CC-9A2DCB4C17F7}" type="sibTrans" cxnId="{D47681D5-18E8-47CD-B4EC-FA1E278E6545}">
      <dgm:prSet/>
      <dgm:spPr/>
      <dgm:t>
        <a:bodyPr/>
        <a:lstStyle/>
        <a:p>
          <a:endParaRPr lang="es-EC"/>
        </a:p>
      </dgm:t>
    </dgm:pt>
    <dgm:pt modelId="{EA7CBF4D-6EE7-4B48-B9BD-88E251000A5C}">
      <dgm:prSet phldrT="[Texto]" custT="1"/>
      <dgm:spPr/>
      <dgm:t>
        <a:bodyPr/>
        <a:lstStyle/>
        <a:p>
          <a:r>
            <a:rPr lang="es-EC" sz="2800" dirty="0" smtClean="0">
              <a:solidFill>
                <a:srgbClr val="92D050"/>
              </a:solidFill>
            </a:rPr>
            <a:t>MICROAMBIENTE</a:t>
          </a:r>
          <a:endParaRPr lang="es-EC" sz="2800" dirty="0">
            <a:solidFill>
              <a:srgbClr val="92D050"/>
            </a:solidFill>
          </a:endParaRPr>
        </a:p>
      </dgm:t>
    </dgm:pt>
    <dgm:pt modelId="{94F54FE1-9462-4B11-94C8-1138CAF5CF7F}" type="parTrans" cxnId="{71E709FD-0691-4CC6-961C-015A3DD41848}">
      <dgm:prSet/>
      <dgm:spPr/>
      <dgm:t>
        <a:bodyPr/>
        <a:lstStyle/>
        <a:p>
          <a:endParaRPr lang="es-EC"/>
        </a:p>
      </dgm:t>
    </dgm:pt>
    <dgm:pt modelId="{BBD29B6E-5F8C-42DA-A8CD-1DC30942B93A}" type="sibTrans" cxnId="{71E709FD-0691-4CC6-961C-015A3DD41848}">
      <dgm:prSet/>
      <dgm:spPr/>
      <dgm:t>
        <a:bodyPr/>
        <a:lstStyle/>
        <a:p>
          <a:endParaRPr lang="es-EC"/>
        </a:p>
      </dgm:t>
    </dgm:pt>
    <dgm:pt modelId="{D557857F-03CF-4036-9403-80DA4D071C5C}">
      <dgm:prSet phldrT="[Texto]" custT="1"/>
      <dgm:spPr/>
      <dgm:t>
        <a:bodyPr/>
        <a:lstStyle/>
        <a:p>
          <a:pPr algn="ctr">
            <a:lnSpc>
              <a:spcPct val="100000"/>
            </a:lnSpc>
          </a:pPr>
          <a:r>
            <a:rPr lang="es-EC" sz="1600" dirty="0" smtClean="0"/>
            <a:t>PIB</a:t>
          </a:r>
        </a:p>
        <a:p>
          <a:pPr algn="ctr">
            <a:lnSpc>
              <a:spcPct val="100000"/>
            </a:lnSpc>
          </a:pPr>
          <a:r>
            <a:rPr lang="es-EC" sz="1600" dirty="0" smtClean="0"/>
            <a:t>INFLACIÓN</a:t>
          </a:r>
        </a:p>
        <a:p>
          <a:pPr algn="ctr">
            <a:lnSpc>
              <a:spcPct val="100000"/>
            </a:lnSpc>
          </a:pPr>
          <a:r>
            <a:rPr lang="es-EC" sz="1600" dirty="0" smtClean="0"/>
            <a:t>TASAS DE INTERES</a:t>
          </a:r>
        </a:p>
        <a:p>
          <a:pPr algn="ctr">
            <a:lnSpc>
              <a:spcPct val="100000"/>
            </a:lnSpc>
          </a:pPr>
          <a:r>
            <a:rPr lang="es-EC" sz="1600" dirty="0" smtClean="0"/>
            <a:t>CAPTACIONES- COLOCACIONES</a:t>
          </a:r>
        </a:p>
        <a:p>
          <a:pPr algn="ctr">
            <a:lnSpc>
              <a:spcPct val="100000"/>
            </a:lnSpc>
          </a:pPr>
          <a:r>
            <a:rPr lang="es-EC" sz="1600" dirty="0" smtClean="0"/>
            <a:t>POLÍTICA</a:t>
          </a:r>
        </a:p>
        <a:p>
          <a:pPr algn="ctr">
            <a:lnSpc>
              <a:spcPct val="100000"/>
            </a:lnSpc>
          </a:pPr>
          <a:r>
            <a:rPr lang="es-EC" sz="1600" dirty="0" smtClean="0"/>
            <a:t>DESEMPLEO </a:t>
          </a:r>
        </a:p>
        <a:p>
          <a:pPr algn="ctr">
            <a:lnSpc>
              <a:spcPct val="100000"/>
            </a:lnSpc>
          </a:pPr>
          <a:r>
            <a:rPr lang="es-EC" sz="1600" dirty="0" smtClean="0"/>
            <a:t>REMESAS</a:t>
          </a:r>
        </a:p>
        <a:p>
          <a:pPr algn="ctr">
            <a:lnSpc>
              <a:spcPct val="100000"/>
            </a:lnSpc>
          </a:pPr>
          <a:r>
            <a:rPr lang="es-EC" sz="1600" dirty="0" smtClean="0"/>
            <a:t>DELINCUENCIA</a:t>
          </a:r>
        </a:p>
        <a:p>
          <a:pPr algn="ctr">
            <a:lnSpc>
              <a:spcPct val="100000"/>
            </a:lnSpc>
          </a:pPr>
          <a:r>
            <a:rPr lang="es-EC" sz="1600" dirty="0" smtClean="0"/>
            <a:t>TECNOLOGÍA</a:t>
          </a:r>
          <a:endParaRPr lang="es-EC" sz="1600" dirty="0"/>
        </a:p>
      </dgm:t>
    </dgm:pt>
    <dgm:pt modelId="{E5E3FBAA-0D16-46D1-A4D1-9EF7C56A1D14}" type="parTrans" cxnId="{802C7147-CB51-4955-A854-E6161B3F56F5}">
      <dgm:prSet/>
      <dgm:spPr/>
      <dgm:t>
        <a:bodyPr/>
        <a:lstStyle/>
        <a:p>
          <a:endParaRPr lang="es-EC"/>
        </a:p>
      </dgm:t>
    </dgm:pt>
    <dgm:pt modelId="{CF483B7E-AC4A-4BC6-B211-7AD766E8DFAD}" type="sibTrans" cxnId="{802C7147-CB51-4955-A854-E6161B3F56F5}">
      <dgm:prSet/>
      <dgm:spPr/>
      <dgm:t>
        <a:bodyPr/>
        <a:lstStyle/>
        <a:p>
          <a:endParaRPr lang="es-EC"/>
        </a:p>
      </dgm:t>
    </dgm:pt>
    <dgm:pt modelId="{0C82703A-6A63-43CC-BC42-1E34052C5B9F}">
      <dgm:prSet phldrT="[Texto]" custT="1"/>
      <dgm:spPr/>
      <dgm:t>
        <a:bodyPr/>
        <a:lstStyle/>
        <a:p>
          <a:pPr algn="ctr">
            <a:lnSpc>
              <a:spcPct val="200000"/>
            </a:lnSpc>
          </a:pPr>
          <a:r>
            <a:rPr lang="es-EC" sz="1600" dirty="0" smtClean="0"/>
            <a:t>COMPETENCIA </a:t>
          </a:r>
        </a:p>
        <a:p>
          <a:pPr algn="ctr">
            <a:lnSpc>
              <a:spcPct val="200000"/>
            </a:lnSpc>
          </a:pPr>
          <a:r>
            <a:rPr lang="es-EC" sz="1600" dirty="0" smtClean="0"/>
            <a:t>CLIENTES</a:t>
          </a:r>
        </a:p>
        <a:p>
          <a:pPr algn="ctr">
            <a:lnSpc>
              <a:spcPct val="200000"/>
            </a:lnSpc>
          </a:pPr>
          <a:r>
            <a:rPr lang="es-EC" sz="1600" dirty="0" smtClean="0"/>
            <a:t>PROVEEDORES </a:t>
          </a:r>
        </a:p>
        <a:p>
          <a:pPr algn="ctr">
            <a:lnSpc>
              <a:spcPct val="200000"/>
            </a:lnSpc>
          </a:pPr>
          <a:r>
            <a:rPr lang="es-EC" sz="1600" dirty="0" smtClean="0"/>
            <a:t>GESTIÓN EMPRESARIAL</a:t>
          </a:r>
          <a:endParaRPr lang="es-EC" sz="1600" dirty="0"/>
        </a:p>
      </dgm:t>
    </dgm:pt>
    <dgm:pt modelId="{F23400D1-65C6-482D-8713-2955A2C00C63}" type="parTrans" cxnId="{9F6D2AE0-476F-468B-9461-E120F43B6AFC}">
      <dgm:prSet/>
      <dgm:spPr/>
      <dgm:t>
        <a:bodyPr/>
        <a:lstStyle/>
        <a:p>
          <a:endParaRPr lang="es-EC"/>
        </a:p>
      </dgm:t>
    </dgm:pt>
    <dgm:pt modelId="{D06627E8-E49E-40DE-8FC4-B38F66B157AF}" type="sibTrans" cxnId="{9F6D2AE0-476F-468B-9461-E120F43B6AFC}">
      <dgm:prSet/>
      <dgm:spPr/>
      <dgm:t>
        <a:bodyPr/>
        <a:lstStyle/>
        <a:p>
          <a:endParaRPr lang="es-EC"/>
        </a:p>
      </dgm:t>
    </dgm:pt>
    <dgm:pt modelId="{A126C7F1-080A-4DBE-9C93-76C384E253D7}" type="pres">
      <dgm:prSet presAssocID="{A20E2641-5E97-4BFD-BCB1-4B87406FB014}" presName="linearFlow" presStyleCnt="0">
        <dgm:presLayoutVars>
          <dgm:dir/>
          <dgm:animLvl val="lvl"/>
          <dgm:resizeHandles/>
        </dgm:presLayoutVars>
      </dgm:prSet>
      <dgm:spPr/>
    </dgm:pt>
    <dgm:pt modelId="{F7CBE15B-B20A-44AE-AD46-B5A9FCA73C6C}" type="pres">
      <dgm:prSet presAssocID="{560F877C-E613-48B9-8DFA-5126965CD743}" presName="compositeNode" presStyleCnt="0">
        <dgm:presLayoutVars>
          <dgm:bulletEnabled val="1"/>
        </dgm:presLayoutVars>
      </dgm:prSet>
      <dgm:spPr/>
    </dgm:pt>
    <dgm:pt modelId="{5381ED7B-DFF7-4895-A69D-FBFFB53E6143}" type="pres">
      <dgm:prSet presAssocID="{560F877C-E613-48B9-8DFA-5126965CD743}" presName="image" presStyleLbl="fgImgPlace1" presStyleIdx="0" presStyleCnt="2"/>
      <dgm:spPr>
        <a:blipFill rotWithShape="0">
          <a:blip xmlns:r="http://schemas.openxmlformats.org/officeDocument/2006/relationships" r:embed="rId1"/>
          <a:stretch>
            <a:fillRect/>
          </a:stretch>
        </a:blipFill>
      </dgm:spPr>
    </dgm:pt>
    <dgm:pt modelId="{57A421D3-7EF1-463B-A3AE-A81503BEB70F}" type="pres">
      <dgm:prSet presAssocID="{560F877C-E613-48B9-8DFA-5126965CD743}" presName="childNode" presStyleLbl="node1" presStyleIdx="0" presStyleCnt="2">
        <dgm:presLayoutVars>
          <dgm:bulletEnabled val="1"/>
        </dgm:presLayoutVars>
      </dgm:prSet>
      <dgm:spPr/>
      <dgm:t>
        <a:bodyPr/>
        <a:lstStyle/>
        <a:p>
          <a:endParaRPr lang="es-EC"/>
        </a:p>
      </dgm:t>
    </dgm:pt>
    <dgm:pt modelId="{34BA65AD-7A06-4EE6-AC2E-379C25766DD2}" type="pres">
      <dgm:prSet presAssocID="{560F877C-E613-48B9-8DFA-5126965CD743}" presName="parentNode" presStyleLbl="revTx" presStyleIdx="0" presStyleCnt="2">
        <dgm:presLayoutVars>
          <dgm:chMax val="0"/>
          <dgm:bulletEnabled val="1"/>
        </dgm:presLayoutVars>
      </dgm:prSet>
      <dgm:spPr/>
      <dgm:t>
        <a:bodyPr/>
        <a:lstStyle/>
        <a:p>
          <a:endParaRPr lang="es-EC"/>
        </a:p>
      </dgm:t>
    </dgm:pt>
    <dgm:pt modelId="{20574246-A1EE-4C0A-AC48-654D22F08A16}" type="pres">
      <dgm:prSet presAssocID="{67C030BC-60C1-49AA-A8CC-9A2DCB4C17F7}" presName="sibTrans" presStyleCnt="0"/>
      <dgm:spPr/>
    </dgm:pt>
    <dgm:pt modelId="{853FD8FA-C732-4D14-A623-DC888EC0FF3A}" type="pres">
      <dgm:prSet presAssocID="{EA7CBF4D-6EE7-4B48-B9BD-88E251000A5C}" presName="compositeNode" presStyleCnt="0">
        <dgm:presLayoutVars>
          <dgm:bulletEnabled val="1"/>
        </dgm:presLayoutVars>
      </dgm:prSet>
      <dgm:spPr/>
    </dgm:pt>
    <dgm:pt modelId="{2A298158-703C-4D78-8D2E-13C61C309DE6}" type="pres">
      <dgm:prSet presAssocID="{EA7CBF4D-6EE7-4B48-B9BD-88E251000A5C}" presName="image" presStyleLbl="fgImgPlace1" presStyleIdx="1" presStyleCnt="2"/>
      <dgm:spPr>
        <a:blipFill rotWithShape="0">
          <a:blip xmlns:r="http://schemas.openxmlformats.org/officeDocument/2006/relationships" r:embed="rId2"/>
          <a:stretch>
            <a:fillRect/>
          </a:stretch>
        </a:blipFill>
      </dgm:spPr>
    </dgm:pt>
    <dgm:pt modelId="{19BD6648-E6AB-4E2A-A7EE-1FDB6C2AE7E5}" type="pres">
      <dgm:prSet presAssocID="{EA7CBF4D-6EE7-4B48-B9BD-88E251000A5C}" presName="childNode" presStyleLbl="node1" presStyleIdx="1" presStyleCnt="2">
        <dgm:presLayoutVars>
          <dgm:bulletEnabled val="1"/>
        </dgm:presLayoutVars>
      </dgm:prSet>
      <dgm:spPr/>
      <dgm:t>
        <a:bodyPr/>
        <a:lstStyle/>
        <a:p>
          <a:endParaRPr lang="es-EC"/>
        </a:p>
      </dgm:t>
    </dgm:pt>
    <dgm:pt modelId="{74799F70-CB97-48C8-8EAD-5AECCDD9A70F}" type="pres">
      <dgm:prSet presAssocID="{EA7CBF4D-6EE7-4B48-B9BD-88E251000A5C}" presName="parentNode" presStyleLbl="revTx" presStyleIdx="1" presStyleCnt="2">
        <dgm:presLayoutVars>
          <dgm:chMax val="0"/>
          <dgm:bulletEnabled val="1"/>
        </dgm:presLayoutVars>
      </dgm:prSet>
      <dgm:spPr/>
      <dgm:t>
        <a:bodyPr/>
        <a:lstStyle/>
        <a:p>
          <a:endParaRPr lang="es-EC"/>
        </a:p>
      </dgm:t>
    </dgm:pt>
  </dgm:ptLst>
  <dgm:cxnLst>
    <dgm:cxn modelId="{D47681D5-18E8-47CD-B4EC-FA1E278E6545}" srcId="{A20E2641-5E97-4BFD-BCB1-4B87406FB014}" destId="{560F877C-E613-48B9-8DFA-5126965CD743}" srcOrd="0" destOrd="0" parTransId="{E418C91C-53D5-48D0-A835-625CA71810D4}" sibTransId="{67C030BC-60C1-49AA-A8CC-9A2DCB4C17F7}"/>
    <dgm:cxn modelId="{71E709FD-0691-4CC6-961C-015A3DD41848}" srcId="{A20E2641-5E97-4BFD-BCB1-4B87406FB014}" destId="{EA7CBF4D-6EE7-4B48-B9BD-88E251000A5C}" srcOrd="1" destOrd="0" parTransId="{94F54FE1-9462-4B11-94C8-1138CAF5CF7F}" sibTransId="{BBD29B6E-5F8C-42DA-A8CD-1DC30942B93A}"/>
    <dgm:cxn modelId="{802C7147-CB51-4955-A854-E6161B3F56F5}" srcId="{560F877C-E613-48B9-8DFA-5126965CD743}" destId="{D557857F-03CF-4036-9403-80DA4D071C5C}" srcOrd="0" destOrd="0" parTransId="{E5E3FBAA-0D16-46D1-A4D1-9EF7C56A1D14}" sibTransId="{CF483B7E-AC4A-4BC6-B211-7AD766E8DFAD}"/>
    <dgm:cxn modelId="{BC49265E-69CE-43A3-B655-7779B88F34D1}" type="presOf" srcId="{A20E2641-5E97-4BFD-BCB1-4B87406FB014}" destId="{A126C7F1-080A-4DBE-9C93-76C384E253D7}" srcOrd="0" destOrd="0" presId="urn:microsoft.com/office/officeart/2005/8/layout/hList2"/>
    <dgm:cxn modelId="{26FC752E-5619-4B39-8AA2-91049C4F521C}" type="presOf" srcId="{EA7CBF4D-6EE7-4B48-B9BD-88E251000A5C}" destId="{74799F70-CB97-48C8-8EAD-5AECCDD9A70F}" srcOrd="0" destOrd="0" presId="urn:microsoft.com/office/officeart/2005/8/layout/hList2"/>
    <dgm:cxn modelId="{9F6D2AE0-476F-468B-9461-E120F43B6AFC}" srcId="{EA7CBF4D-6EE7-4B48-B9BD-88E251000A5C}" destId="{0C82703A-6A63-43CC-BC42-1E34052C5B9F}" srcOrd="0" destOrd="0" parTransId="{F23400D1-65C6-482D-8713-2955A2C00C63}" sibTransId="{D06627E8-E49E-40DE-8FC4-B38F66B157AF}"/>
    <dgm:cxn modelId="{BA423EA8-FF43-4AAD-8E40-6627485E41E9}" type="presOf" srcId="{D557857F-03CF-4036-9403-80DA4D071C5C}" destId="{57A421D3-7EF1-463B-A3AE-A81503BEB70F}" srcOrd="0" destOrd="0" presId="urn:microsoft.com/office/officeart/2005/8/layout/hList2"/>
    <dgm:cxn modelId="{77AC6190-47E3-4DA2-AB0A-6EEB28B96F45}" type="presOf" srcId="{0C82703A-6A63-43CC-BC42-1E34052C5B9F}" destId="{19BD6648-E6AB-4E2A-A7EE-1FDB6C2AE7E5}" srcOrd="0" destOrd="0" presId="urn:microsoft.com/office/officeart/2005/8/layout/hList2"/>
    <dgm:cxn modelId="{34AB881C-7AAC-417D-BB8E-166E5F82BA8F}" type="presOf" srcId="{560F877C-E613-48B9-8DFA-5126965CD743}" destId="{34BA65AD-7A06-4EE6-AC2E-379C25766DD2}" srcOrd="0" destOrd="0" presId="urn:microsoft.com/office/officeart/2005/8/layout/hList2"/>
    <dgm:cxn modelId="{8A07BC8B-F3E5-4F82-A9C3-EE0B58898324}" type="presParOf" srcId="{A126C7F1-080A-4DBE-9C93-76C384E253D7}" destId="{F7CBE15B-B20A-44AE-AD46-B5A9FCA73C6C}" srcOrd="0" destOrd="0" presId="urn:microsoft.com/office/officeart/2005/8/layout/hList2"/>
    <dgm:cxn modelId="{2631D0A0-B313-462A-AE96-ACCB50E0240F}" type="presParOf" srcId="{F7CBE15B-B20A-44AE-AD46-B5A9FCA73C6C}" destId="{5381ED7B-DFF7-4895-A69D-FBFFB53E6143}" srcOrd="0" destOrd="0" presId="urn:microsoft.com/office/officeart/2005/8/layout/hList2"/>
    <dgm:cxn modelId="{989298EE-EB38-4EF3-BFBC-7900040971F1}" type="presParOf" srcId="{F7CBE15B-B20A-44AE-AD46-B5A9FCA73C6C}" destId="{57A421D3-7EF1-463B-A3AE-A81503BEB70F}" srcOrd="1" destOrd="0" presId="urn:microsoft.com/office/officeart/2005/8/layout/hList2"/>
    <dgm:cxn modelId="{4DD9D6AC-2550-4BAF-96F9-20FEC0FFC686}" type="presParOf" srcId="{F7CBE15B-B20A-44AE-AD46-B5A9FCA73C6C}" destId="{34BA65AD-7A06-4EE6-AC2E-379C25766DD2}" srcOrd="2" destOrd="0" presId="urn:microsoft.com/office/officeart/2005/8/layout/hList2"/>
    <dgm:cxn modelId="{DF34BFAE-0646-48A3-8A11-126585DCE929}" type="presParOf" srcId="{A126C7F1-080A-4DBE-9C93-76C384E253D7}" destId="{20574246-A1EE-4C0A-AC48-654D22F08A16}" srcOrd="1" destOrd="0" presId="urn:microsoft.com/office/officeart/2005/8/layout/hList2"/>
    <dgm:cxn modelId="{BC9EA305-0352-4099-A2D4-FFD46EA6BD88}" type="presParOf" srcId="{A126C7F1-080A-4DBE-9C93-76C384E253D7}" destId="{853FD8FA-C732-4D14-A623-DC888EC0FF3A}" srcOrd="2" destOrd="0" presId="urn:microsoft.com/office/officeart/2005/8/layout/hList2"/>
    <dgm:cxn modelId="{1D9012E4-F3D2-4286-BE16-DFEF14C75D50}" type="presParOf" srcId="{853FD8FA-C732-4D14-A623-DC888EC0FF3A}" destId="{2A298158-703C-4D78-8D2E-13C61C309DE6}" srcOrd="0" destOrd="0" presId="urn:microsoft.com/office/officeart/2005/8/layout/hList2"/>
    <dgm:cxn modelId="{9A059DDF-FF19-475E-B2B4-3949A1425BFC}" type="presParOf" srcId="{853FD8FA-C732-4D14-A623-DC888EC0FF3A}" destId="{19BD6648-E6AB-4E2A-A7EE-1FDB6C2AE7E5}" srcOrd="1" destOrd="0" presId="urn:microsoft.com/office/officeart/2005/8/layout/hList2"/>
    <dgm:cxn modelId="{62F5C710-16FC-4A07-BB23-D5047CAD8789}" type="presParOf" srcId="{853FD8FA-C732-4D14-A623-DC888EC0FF3A}" destId="{74799F70-CB97-48C8-8EAD-5AECCDD9A70F}" srcOrd="2" destOrd="0" presId="urn:microsoft.com/office/officeart/2005/8/layout/h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189CD8-A237-4C0F-A172-99114DE28413}" type="doc">
      <dgm:prSet loTypeId="urn:microsoft.com/office/officeart/2005/8/layout/vProcess5" loCatId="process" qsTypeId="urn:microsoft.com/office/officeart/2005/8/quickstyle/3d2" qsCatId="3D" csTypeId="urn:microsoft.com/office/officeart/2005/8/colors/colorful1" csCatId="colorful" phldr="1"/>
      <dgm:spPr/>
      <dgm:t>
        <a:bodyPr/>
        <a:lstStyle/>
        <a:p>
          <a:endParaRPr lang="es-EC"/>
        </a:p>
      </dgm:t>
    </dgm:pt>
    <dgm:pt modelId="{EF84C2E3-86D9-4F61-9A93-1256E0FE48EA}">
      <dgm:prSet phldrT="[Texto]" custT="1"/>
      <dgm:spPr/>
      <dgm:t>
        <a:bodyPr/>
        <a:lstStyle/>
        <a:p>
          <a:pPr algn="just"/>
          <a:r>
            <a:rPr lang="es-ES" sz="1400" dirty="0" smtClean="0"/>
            <a:t>Las Cooperativas de Ahorro y Crédito en el Ecuador son organizaciones formadas por personas naturales o jurídicas que se unen voluntariamente, que tiene como función principal realizar actividades de intermediación financiera y de responsabilidad social con sus socios</a:t>
          </a:r>
          <a:endParaRPr lang="es-EC" sz="1400" dirty="0"/>
        </a:p>
      </dgm:t>
    </dgm:pt>
    <dgm:pt modelId="{0B724E3C-350E-49D3-A1EF-7915D104E02B}" type="parTrans" cxnId="{7AA52C2E-6B15-4668-B14A-74835598536A}">
      <dgm:prSet/>
      <dgm:spPr/>
      <dgm:t>
        <a:bodyPr/>
        <a:lstStyle/>
        <a:p>
          <a:endParaRPr lang="es-EC"/>
        </a:p>
      </dgm:t>
    </dgm:pt>
    <dgm:pt modelId="{9B564A7E-9771-47C0-83BB-46D09697D3E9}" type="sibTrans" cxnId="{7AA52C2E-6B15-4668-B14A-74835598536A}">
      <dgm:prSet/>
      <dgm:spPr/>
      <dgm:t>
        <a:bodyPr/>
        <a:lstStyle/>
        <a:p>
          <a:endParaRPr lang="es-EC"/>
        </a:p>
      </dgm:t>
    </dgm:pt>
    <dgm:pt modelId="{41ECFA91-AB18-4124-ACC0-BA16DAF2C528}">
      <dgm:prSet phldrT="[Texto]"/>
      <dgm:spPr/>
      <dgm:t>
        <a:bodyPr/>
        <a:lstStyle/>
        <a:p>
          <a:pPr algn="just"/>
          <a:r>
            <a:rPr lang="es-EC" b="1" smtClean="0"/>
            <a:t>Recibir depósitos a la vista y a plazo</a:t>
          </a:r>
        </a:p>
        <a:p>
          <a:pPr algn="just"/>
          <a:r>
            <a:rPr lang="es-EC" b="1" smtClean="0"/>
            <a:t>Otorgar préstamos a sus socios</a:t>
          </a:r>
        </a:p>
        <a:p>
          <a:pPr algn="just"/>
          <a:r>
            <a:rPr lang="es-EC" b="1" smtClean="0"/>
            <a:t>Efectuar servicios de caja y tesorería</a:t>
          </a:r>
        </a:p>
        <a:p>
          <a:pPr algn="just"/>
          <a:r>
            <a:rPr lang="es-EC" b="1" smtClean="0"/>
            <a:t>Efectuar cobranzas, pagos y transferencias de fondos.</a:t>
          </a:r>
        </a:p>
        <a:p>
          <a:pPr algn="just"/>
          <a:r>
            <a:rPr lang="es-EC" b="1" smtClean="0"/>
            <a:t>Actuar como emisor de tarjetas de crédito y débito.</a:t>
          </a:r>
          <a:endParaRPr lang="es-EC" b="1" dirty="0"/>
        </a:p>
      </dgm:t>
    </dgm:pt>
    <dgm:pt modelId="{EFA96833-F212-4995-BC8E-F84B37796C7B}" type="parTrans" cxnId="{FA8A121A-3DA1-4DCA-835A-ED75FD1C10DA}">
      <dgm:prSet/>
      <dgm:spPr/>
      <dgm:t>
        <a:bodyPr/>
        <a:lstStyle/>
        <a:p>
          <a:endParaRPr lang="es-EC"/>
        </a:p>
      </dgm:t>
    </dgm:pt>
    <dgm:pt modelId="{4FEDC2C9-8F38-47E6-BA2A-DC21C080AFA8}" type="sibTrans" cxnId="{FA8A121A-3DA1-4DCA-835A-ED75FD1C10DA}">
      <dgm:prSet/>
      <dgm:spPr/>
      <dgm:t>
        <a:bodyPr/>
        <a:lstStyle/>
        <a:p>
          <a:endParaRPr lang="es-EC"/>
        </a:p>
      </dgm:t>
    </dgm:pt>
    <dgm:pt modelId="{253D859E-2456-4091-8FF4-116C48219630}" type="pres">
      <dgm:prSet presAssocID="{79189CD8-A237-4C0F-A172-99114DE28413}" presName="outerComposite" presStyleCnt="0">
        <dgm:presLayoutVars>
          <dgm:chMax val="5"/>
          <dgm:dir/>
          <dgm:resizeHandles val="exact"/>
        </dgm:presLayoutVars>
      </dgm:prSet>
      <dgm:spPr/>
      <dgm:t>
        <a:bodyPr/>
        <a:lstStyle/>
        <a:p>
          <a:endParaRPr lang="es-EC"/>
        </a:p>
      </dgm:t>
    </dgm:pt>
    <dgm:pt modelId="{57F67393-33BF-47AA-B81C-9537A0B46741}" type="pres">
      <dgm:prSet presAssocID="{79189CD8-A237-4C0F-A172-99114DE28413}" presName="dummyMaxCanvas" presStyleCnt="0">
        <dgm:presLayoutVars/>
      </dgm:prSet>
      <dgm:spPr/>
    </dgm:pt>
    <dgm:pt modelId="{8DB39614-0E54-4800-A458-E99A19440993}" type="pres">
      <dgm:prSet presAssocID="{79189CD8-A237-4C0F-A172-99114DE28413}" presName="TwoNodes_1" presStyleLbl="node1" presStyleIdx="0" presStyleCnt="2">
        <dgm:presLayoutVars>
          <dgm:bulletEnabled val="1"/>
        </dgm:presLayoutVars>
      </dgm:prSet>
      <dgm:spPr/>
      <dgm:t>
        <a:bodyPr/>
        <a:lstStyle/>
        <a:p>
          <a:endParaRPr lang="es-EC"/>
        </a:p>
      </dgm:t>
    </dgm:pt>
    <dgm:pt modelId="{2234C363-0103-48FB-A711-79BDEE346620}" type="pres">
      <dgm:prSet presAssocID="{79189CD8-A237-4C0F-A172-99114DE28413}" presName="TwoNodes_2" presStyleLbl="node1" presStyleIdx="1" presStyleCnt="2" custLinFactNeighborX="21264" custLinFactNeighborY="-161">
        <dgm:presLayoutVars>
          <dgm:bulletEnabled val="1"/>
        </dgm:presLayoutVars>
      </dgm:prSet>
      <dgm:spPr/>
      <dgm:t>
        <a:bodyPr/>
        <a:lstStyle/>
        <a:p>
          <a:endParaRPr lang="es-EC"/>
        </a:p>
      </dgm:t>
    </dgm:pt>
    <dgm:pt modelId="{1ABD2450-AAC1-438C-A9F5-60C6B610475A}" type="pres">
      <dgm:prSet presAssocID="{79189CD8-A237-4C0F-A172-99114DE28413}" presName="TwoConn_1-2" presStyleLbl="fgAccFollowNode1" presStyleIdx="0" presStyleCnt="1">
        <dgm:presLayoutVars>
          <dgm:bulletEnabled val="1"/>
        </dgm:presLayoutVars>
      </dgm:prSet>
      <dgm:spPr/>
      <dgm:t>
        <a:bodyPr/>
        <a:lstStyle/>
        <a:p>
          <a:endParaRPr lang="es-EC"/>
        </a:p>
      </dgm:t>
    </dgm:pt>
    <dgm:pt modelId="{44294CC2-0B10-4183-B6D7-5163500C37EC}" type="pres">
      <dgm:prSet presAssocID="{79189CD8-A237-4C0F-A172-99114DE28413}" presName="TwoNodes_1_text" presStyleLbl="node1" presStyleIdx="1" presStyleCnt="2">
        <dgm:presLayoutVars>
          <dgm:bulletEnabled val="1"/>
        </dgm:presLayoutVars>
      </dgm:prSet>
      <dgm:spPr/>
      <dgm:t>
        <a:bodyPr/>
        <a:lstStyle/>
        <a:p>
          <a:endParaRPr lang="es-EC"/>
        </a:p>
      </dgm:t>
    </dgm:pt>
    <dgm:pt modelId="{F91AAFF0-E6BE-4153-90BC-70C9C924417D}" type="pres">
      <dgm:prSet presAssocID="{79189CD8-A237-4C0F-A172-99114DE28413}" presName="TwoNodes_2_text" presStyleLbl="node1" presStyleIdx="1" presStyleCnt="2">
        <dgm:presLayoutVars>
          <dgm:bulletEnabled val="1"/>
        </dgm:presLayoutVars>
      </dgm:prSet>
      <dgm:spPr/>
      <dgm:t>
        <a:bodyPr/>
        <a:lstStyle/>
        <a:p>
          <a:endParaRPr lang="es-EC"/>
        </a:p>
      </dgm:t>
    </dgm:pt>
  </dgm:ptLst>
  <dgm:cxnLst>
    <dgm:cxn modelId="{D4E35EBC-C4EC-4995-882C-490ED309A379}" type="presOf" srcId="{41ECFA91-AB18-4124-ACC0-BA16DAF2C528}" destId="{2234C363-0103-48FB-A711-79BDEE346620}" srcOrd="0" destOrd="0" presId="urn:microsoft.com/office/officeart/2005/8/layout/vProcess5"/>
    <dgm:cxn modelId="{264157F8-209B-4196-A895-2883814BDEA1}" type="presOf" srcId="{79189CD8-A237-4C0F-A172-99114DE28413}" destId="{253D859E-2456-4091-8FF4-116C48219630}" srcOrd="0" destOrd="0" presId="urn:microsoft.com/office/officeart/2005/8/layout/vProcess5"/>
    <dgm:cxn modelId="{8A4ADBC7-343E-4BD7-9274-B771AD2055E9}" type="presOf" srcId="{9B564A7E-9771-47C0-83BB-46D09697D3E9}" destId="{1ABD2450-AAC1-438C-A9F5-60C6B610475A}" srcOrd="0" destOrd="0" presId="urn:microsoft.com/office/officeart/2005/8/layout/vProcess5"/>
    <dgm:cxn modelId="{64AC073F-A633-4FF1-8D9C-02FAD89B0F72}" type="presOf" srcId="{EF84C2E3-86D9-4F61-9A93-1256E0FE48EA}" destId="{44294CC2-0B10-4183-B6D7-5163500C37EC}" srcOrd="1" destOrd="0" presId="urn:microsoft.com/office/officeart/2005/8/layout/vProcess5"/>
    <dgm:cxn modelId="{7AA52C2E-6B15-4668-B14A-74835598536A}" srcId="{79189CD8-A237-4C0F-A172-99114DE28413}" destId="{EF84C2E3-86D9-4F61-9A93-1256E0FE48EA}" srcOrd="0" destOrd="0" parTransId="{0B724E3C-350E-49D3-A1EF-7915D104E02B}" sibTransId="{9B564A7E-9771-47C0-83BB-46D09697D3E9}"/>
    <dgm:cxn modelId="{44954C70-5CD7-4486-BB33-E6B4B4EDC2B3}" type="presOf" srcId="{41ECFA91-AB18-4124-ACC0-BA16DAF2C528}" destId="{F91AAFF0-E6BE-4153-90BC-70C9C924417D}" srcOrd="1" destOrd="0" presId="urn:microsoft.com/office/officeart/2005/8/layout/vProcess5"/>
    <dgm:cxn modelId="{FA8A121A-3DA1-4DCA-835A-ED75FD1C10DA}" srcId="{79189CD8-A237-4C0F-A172-99114DE28413}" destId="{41ECFA91-AB18-4124-ACC0-BA16DAF2C528}" srcOrd="1" destOrd="0" parTransId="{EFA96833-F212-4995-BC8E-F84B37796C7B}" sibTransId="{4FEDC2C9-8F38-47E6-BA2A-DC21C080AFA8}"/>
    <dgm:cxn modelId="{11343FD9-0CA0-4F32-90A0-72CF60B21702}" type="presOf" srcId="{EF84C2E3-86D9-4F61-9A93-1256E0FE48EA}" destId="{8DB39614-0E54-4800-A458-E99A19440993}" srcOrd="0" destOrd="0" presId="urn:microsoft.com/office/officeart/2005/8/layout/vProcess5"/>
    <dgm:cxn modelId="{15287705-8C0A-4839-9371-402BE3E0FF26}" type="presParOf" srcId="{253D859E-2456-4091-8FF4-116C48219630}" destId="{57F67393-33BF-47AA-B81C-9537A0B46741}" srcOrd="0" destOrd="0" presId="urn:microsoft.com/office/officeart/2005/8/layout/vProcess5"/>
    <dgm:cxn modelId="{74C880DF-5110-49A8-A8D9-591F64D9E560}" type="presParOf" srcId="{253D859E-2456-4091-8FF4-116C48219630}" destId="{8DB39614-0E54-4800-A458-E99A19440993}" srcOrd="1" destOrd="0" presId="urn:microsoft.com/office/officeart/2005/8/layout/vProcess5"/>
    <dgm:cxn modelId="{0B05A754-90A3-4CE9-ADD6-E01E0A652136}" type="presParOf" srcId="{253D859E-2456-4091-8FF4-116C48219630}" destId="{2234C363-0103-48FB-A711-79BDEE346620}" srcOrd="2" destOrd="0" presId="urn:microsoft.com/office/officeart/2005/8/layout/vProcess5"/>
    <dgm:cxn modelId="{B0332799-DC55-4C27-A436-84D6184ADC7F}" type="presParOf" srcId="{253D859E-2456-4091-8FF4-116C48219630}" destId="{1ABD2450-AAC1-438C-A9F5-60C6B610475A}" srcOrd="3" destOrd="0" presId="urn:microsoft.com/office/officeart/2005/8/layout/vProcess5"/>
    <dgm:cxn modelId="{B7CF3C8C-0CCD-41D8-BAA8-64D9A6EE776E}" type="presParOf" srcId="{253D859E-2456-4091-8FF4-116C48219630}" destId="{44294CC2-0B10-4183-B6D7-5163500C37EC}" srcOrd="4" destOrd="0" presId="urn:microsoft.com/office/officeart/2005/8/layout/vProcess5"/>
    <dgm:cxn modelId="{90293E89-0D27-47DF-B65F-6BEEDA9D567F}" type="presParOf" srcId="{253D859E-2456-4091-8FF4-116C48219630}" destId="{F91AAFF0-E6BE-4153-90BC-70C9C924417D}" srcOrd="5" destOrd="0" presId="urn:microsoft.com/office/officeart/2005/8/layout/vProcess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BF538E2-51AD-4F03-B3F3-A0D80139B887}" type="doc">
      <dgm:prSet loTypeId="urn:microsoft.com/office/officeart/2005/8/layout/hProcess4" loCatId="process" qsTypeId="urn:microsoft.com/office/officeart/2005/8/quickstyle/simple5" qsCatId="simple" csTypeId="urn:microsoft.com/office/officeart/2005/8/colors/colorful1" csCatId="colorful" phldr="1"/>
      <dgm:spPr/>
      <dgm:t>
        <a:bodyPr/>
        <a:lstStyle/>
        <a:p>
          <a:endParaRPr lang="es-EC"/>
        </a:p>
      </dgm:t>
    </dgm:pt>
    <dgm:pt modelId="{71F2A441-3A6C-47E1-B670-869EF24099B7}">
      <dgm:prSet phldrT="[Texto]"/>
      <dgm:spPr/>
      <dgm:t>
        <a:bodyPr/>
        <a:lstStyle/>
        <a:p>
          <a:r>
            <a:rPr lang="es-EC" dirty="0" smtClean="0"/>
            <a:t>DEFINICIÓN</a:t>
          </a:r>
          <a:endParaRPr lang="es-EC" dirty="0"/>
        </a:p>
      </dgm:t>
    </dgm:pt>
    <dgm:pt modelId="{C302C42B-DB65-425F-809E-76281E866546}" type="parTrans" cxnId="{F5CB9445-A869-4F07-BCD1-796401408B97}">
      <dgm:prSet/>
      <dgm:spPr/>
      <dgm:t>
        <a:bodyPr/>
        <a:lstStyle/>
        <a:p>
          <a:endParaRPr lang="es-EC"/>
        </a:p>
      </dgm:t>
    </dgm:pt>
    <dgm:pt modelId="{FC983F37-90D3-4850-8B58-B451FA96153D}" type="sibTrans" cxnId="{F5CB9445-A869-4F07-BCD1-796401408B97}">
      <dgm:prSet/>
      <dgm:spPr/>
      <dgm:t>
        <a:bodyPr/>
        <a:lstStyle/>
        <a:p>
          <a:endParaRPr lang="es-EC"/>
        </a:p>
      </dgm:t>
    </dgm:pt>
    <dgm:pt modelId="{994B7560-67F2-41DF-AA83-1E9A14261F01}">
      <dgm:prSet phldrT="[Texto]"/>
      <dgm:spPr/>
      <dgm:t>
        <a:bodyPr/>
        <a:lstStyle/>
        <a:p>
          <a:pPr algn="just"/>
          <a:r>
            <a:rPr lang="es-ES" dirty="0" smtClean="0"/>
            <a:t>El monitoreo financiero comprende una serie de variables financieras y contables, de políticas, programas y proyectos, que permiten mantener una continua medición de los resultados obtenidos en las Instituciones Financieras.</a:t>
          </a:r>
          <a:endParaRPr lang="es-EC" dirty="0"/>
        </a:p>
      </dgm:t>
    </dgm:pt>
    <dgm:pt modelId="{2A6B5A1B-EBB0-4DBF-9981-D0AFF7B24EE1}" type="parTrans" cxnId="{38BCBA73-3C7E-4E92-B688-AAEB1FF0BD42}">
      <dgm:prSet/>
      <dgm:spPr/>
      <dgm:t>
        <a:bodyPr/>
        <a:lstStyle/>
        <a:p>
          <a:endParaRPr lang="es-EC"/>
        </a:p>
      </dgm:t>
    </dgm:pt>
    <dgm:pt modelId="{68B040A6-E957-47D5-A30E-70C95B584D5E}" type="sibTrans" cxnId="{38BCBA73-3C7E-4E92-B688-AAEB1FF0BD42}">
      <dgm:prSet/>
      <dgm:spPr/>
      <dgm:t>
        <a:bodyPr/>
        <a:lstStyle/>
        <a:p>
          <a:endParaRPr lang="es-EC"/>
        </a:p>
      </dgm:t>
    </dgm:pt>
    <dgm:pt modelId="{488B2D97-CD95-4CBE-811C-8941BB526080}">
      <dgm:prSet phldrT="[Texto]"/>
      <dgm:spPr/>
      <dgm:t>
        <a:bodyPr/>
        <a:lstStyle/>
        <a:p>
          <a:r>
            <a:rPr lang="es-EC" dirty="0" smtClean="0"/>
            <a:t>ORIENTADO</a:t>
          </a:r>
          <a:endParaRPr lang="es-EC" dirty="0"/>
        </a:p>
      </dgm:t>
    </dgm:pt>
    <dgm:pt modelId="{F6474CE3-5524-481D-9268-18EB9E9EF4C0}" type="parTrans" cxnId="{43DB85A5-C3F4-4AD0-A55B-C91A867BB9A6}">
      <dgm:prSet/>
      <dgm:spPr/>
      <dgm:t>
        <a:bodyPr/>
        <a:lstStyle/>
        <a:p>
          <a:endParaRPr lang="es-EC"/>
        </a:p>
      </dgm:t>
    </dgm:pt>
    <dgm:pt modelId="{C2057C62-E8CD-4018-8C95-66F6451B1387}" type="sibTrans" cxnId="{43DB85A5-C3F4-4AD0-A55B-C91A867BB9A6}">
      <dgm:prSet/>
      <dgm:spPr/>
      <dgm:t>
        <a:bodyPr/>
        <a:lstStyle/>
        <a:p>
          <a:endParaRPr lang="es-EC"/>
        </a:p>
      </dgm:t>
    </dgm:pt>
    <dgm:pt modelId="{7CD98F98-DA85-41A3-BECF-67867E46A736}">
      <dgm:prSet phldrT="[Texto]" custT="1"/>
      <dgm:spPr/>
      <dgm:t>
        <a:bodyPr/>
        <a:lstStyle/>
        <a:p>
          <a:pPr algn="just"/>
          <a:r>
            <a:rPr lang="es-ES" sz="1600" dirty="0" smtClean="0"/>
            <a:t>A detectar de manera  oportuna las fortalezas y deficiencias de los procesos y resultados financieros</a:t>
          </a:r>
          <a:endParaRPr lang="es-EC" sz="1600" dirty="0"/>
        </a:p>
      </dgm:t>
    </dgm:pt>
    <dgm:pt modelId="{01342830-5C95-4D4D-8E00-D02B9C3876A9}" type="parTrans" cxnId="{F263250A-DE92-4165-8643-8996A8866A26}">
      <dgm:prSet/>
      <dgm:spPr/>
      <dgm:t>
        <a:bodyPr/>
        <a:lstStyle/>
        <a:p>
          <a:endParaRPr lang="es-EC"/>
        </a:p>
      </dgm:t>
    </dgm:pt>
    <dgm:pt modelId="{20085F46-0FEB-4E13-8B25-AC3B6DFC8418}" type="sibTrans" cxnId="{F263250A-DE92-4165-8643-8996A8866A26}">
      <dgm:prSet/>
      <dgm:spPr/>
      <dgm:t>
        <a:bodyPr/>
        <a:lstStyle/>
        <a:p>
          <a:endParaRPr lang="es-EC"/>
        </a:p>
      </dgm:t>
    </dgm:pt>
    <dgm:pt modelId="{4A622EED-7A1C-4754-B8B8-55D30620D81A}">
      <dgm:prSet phldrT="[Texto]"/>
      <dgm:spPr/>
      <dgm:t>
        <a:bodyPr/>
        <a:lstStyle/>
        <a:p>
          <a:r>
            <a:rPr lang="es-EC" dirty="0" smtClean="0"/>
            <a:t>BENCHMARKING</a:t>
          </a:r>
          <a:endParaRPr lang="es-EC" dirty="0"/>
        </a:p>
      </dgm:t>
    </dgm:pt>
    <dgm:pt modelId="{C42E4B2A-0A4A-4A6A-9A4A-F694EDD28FB9}" type="parTrans" cxnId="{F476FE48-30F2-4965-88EA-B90F4EAEBFD2}">
      <dgm:prSet/>
      <dgm:spPr/>
      <dgm:t>
        <a:bodyPr/>
        <a:lstStyle/>
        <a:p>
          <a:endParaRPr lang="es-EC"/>
        </a:p>
      </dgm:t>
    </dgm:pt>
    <dgm:pt modelId="{3617CE3D-0A69-48AB-B2F1-BDE20193CF17}" type="sibTrans" cxnId="{F476FE48-30F2-4965-88EA-B90F4EAEBFD2}">
      <dgm:prSet/>
      <dgm:spPr/>
      <dgm:t>
        <a:bodyPr/>
        <a:lstStyle/>
        <a:p>
          <a:endParaRPr lang="es-EC"/>
        </a:p>
      </dgm:t>
    </dgm:pt>
    <dgm:pt modelId="{274B0BE3-3F4E-4C34-9630-ADFA7BC48304}">
      <dgm:prSet phldrT="[Texto]" custT="1"/>
      <dgm:spPr/>
      <dgm:t>
        <a:bodyPr/>
        <a:lstStyle/>
        <a:p>
          <a:pPr algn="just"/>
          <a:r>
            <a:rPr lang="es-ES" sz="2000" dirty="0" smtClean="0"/>
            <a:t>Comparación del desempeño de las empresas</a:t>
          </a:r>
          <a:endParaRPr lang="es-EC" sz="2000" dirty="0"/>
        </a:p>
      </dgm:t>
    </dgm:pt>
    <dgm:pt modelId="{321CAA10-197F-462D-9028-E65AD2457557}" type="parTrans" cxnId="{8B5BDFF8-D0E5-45CC-B8A7-16C0C6C13699}">
      <dgm:prSet/>
      <dgm:spPr/>
      <dgm:t>
        <a:bodyPr/>
        <a:lstStyle/>
        <a:p>
          <a:endParaRPr lang="es-EC"/>
        </a:p>
      </dgm:t>
    </dgm:pt>
    <dgm:pt modelId="{A7086101-0384-44F8-A70B-FDCE147BAD85}" type="sibTrans" cxnId="{8B5BDFF8-D0E5-45CC-B8A7-16C0C6C13699}">
      <dgm:prSet/>
      <dgm:spPr/>
      <dgm:t>
        <a:bodyPr/>
        <a:lstStyle/>
        <a:p>
          <a:endParaRPr lang="es-EC"/>
        </a:p>
      </dgm:t>
    </dgm:pt>
    <dgm:pt modelId="{2AC0938A-3448-4653-8D72-835EB0BCE1EA}" type="pres">
      <dgm:prSet presAssocID="{2BF538E2-51AD-4F03-B3F3-A0D80139B887}" presName="Name0" presStyleCnt="0">
        <dgm:presLayoutVars>
          <dgm:dir/>
          <dgm:animLvl val="lvl"/>
          <dgm:resizeHandles val="exact"/>
        </dgm:presLayoutVars>
      </dgm:prSet>
      <dgm:spPr/>
      <dgm:t>
        <a:bodyPr/>
        <a:lstStyle/>
        <a:p>
          <a:endParaRPr lang="es-EC"/>
        </a:p>
      </dgm:t>
    </dgm:pt>
    <dgm:pt modelId="{35C929E8-4110-4198-924C-4B4885C39E4E}" type="pres">
      <dgm:prSet presAssocID="{2BF538E2-51AD-4F03-B3F3-A0D80139B887}" presName="tSp" presStyleCnt="0"/>
      <dgm:spPr/>
    </dgm:pt>
    <dgm:pt modelId="{1A2D5278-A7D4-4C11-91A9-FB7E4F617CA1}" type="pres">
      <dgm:prSet presAssocID="{2BF538E2-51AD-4F03-B3F3-A0D80139B887}" presName="bSp" presStyleCnt="0"/>
      <dgm:spPr/>
    </dgm:pt>
    <dgm:pt modelId="{8E28E82B-15C6-428C-9BB1-2A05A58990A7}" type="pres">
      <dgm:prSet presAssocID="{2BF538E2-51AD-4F03-B3F3-A0D80139B887}" presName="process" presStyleCnt="0"/>
      <dgm:spPr/>
    </dgm:pt>
    <dgm:pt modelId="{CA8D8489-C657-4008-A0A4-BB0B87992E10}" type="pres">
      <dgm:prSet presAssocID="{71F2A441-3A6C-47E1-B670-869EF24099B7}" presName="composite1" presStyleCnt="0"/>
      <dgm:spPr/>
    </dgm:pt>
    <dgm:pt modelId="{7A8EF6C9-A3D7-48DE-98A3-9BAD9D6083DE}" type="pres">
      <dgm:prSet presAssocID="{71F2A441-3A6C-47E1-B670-869EF24099B7}" presName="dummyNode1" presStyleLbl="node1" presStyleIdx="0" presStyleCnt="3"/>
      <dgm:spPr/>
    </dgm:pt>
    <dgm:pt modelId="{E800DD5D-DAB4-420F-A2E1-00B193AA5339}" type="pres">
      <dgm:prSet presAssocID="{71F2A441-3A6C-47E1-B670-869EF24099B7}" presName="childNode1" presStyleLbl="bgAcc1" presStyleIdx="0" presStyleCnt="3">
        <dgm:presLayoutVars>
          <dgm:bulletEnabled val="1"/>
        </dgm:presLayoutVars>
      </dgm:prSet>
      <dgm:spPr/>
      <dgm:t>
        <a:bodyPr/>
        <a:lstStyle/>
        <a:p>
          <a:endParaRPr lang="es-EC"/>
        </a:p>
      </dgm:t>
    </dgm:pt>
    <dgm:pt modelId="{56F8FE21-9D6F-43EA-9E25-FE1952F3F67A}" type="pres">
      <dgm:prSet presAssocID="{71F2A441-3A6C-47E1-B670-869EF24099B7}" presName="childNode1tx" presStyleLbl="bgAcc1" presStyleIdx="0" presStyleCnt="3">
        <dgm:presLayoutVars>
          <dgm:bulletEnabled val="1"/>
        </dgm:presLayoutVars>
      </dgm:prSet>
      <dgm:spPr/>
      <dgm:t>
        <a:bodyPr/>
        <a:lstStyle/>
        <a:p>
          <a:endParaRPr lang="es-EC"/>
        </a:p>
      </dgm:t>
    </dgm:pt>
    <dgm:pt modelId="{987C1B31-9F78-4A07-8DB4-5E1622026B56}" type="pres">
      <dgm:prSet presAssocID="{71F2A441-3A6C-47E1-B670-869EF24099B7}" presName="parentNode1" presStyleLbl="node1" presStyleIdx="0" presStyleCnt="3">
        <dgm:presLayoutVars>
          <dgm:chMax val="1"/>
          <dgm:bulletEnabled val="1"/>
        </dgm:presLayoutVars>
      </dgm:prSet>
      <dgm:spPr/>
      <dgm:t>
        <a:bodyPr/>
        <a:lstStyle/>
        <a:p>
          <a:endParaRPr lang="es-EC"/>
        </a:p>
      </dgm:t>
    </dgm:pt>
    <dgm:pt modelId="{9644B057-6021-4DFB-9E3B-B1B5CE4D41E8}" type="pres">
      <dgm:prSet presAssocID="{71F2A441-3A6C-47E1-B670-869EF24099B7}" presName="connSite1" presStyleCnt="0"/>
      <dgm:spPr/>
    </dgm:pt>
    <dgm:pt modelId="{B66D8FAF-B9B4-43B8-867E-F8A53F030FB1}" type="pres">
      <dgm:prSet presAssocID="{FC983F37-90D3-4850-8B58-B451FA96153D}" presName="Name9" presStyleLbl="sibTrans2D1" presStyleIdx="0" presStyleCnt="2"/>
      <dgm:spPr/>
      <dgm:t>
        <a:bodyPr/>
        <a:lstStyle/>
        <a:p>
          <a:endParaRPr lang="es-EC"/>
        </a:p>
      </dgm:t>
    </dgm:pt>
    <dgm:pt modelId="{DA3E35BA-48DD-4117-9058-EEF443F18122}" type="pres">
      <dgm:prSet presAssocID="{488B2D97-CD95-4CBE-811C-8941BB526080}" presName="composite2" presStyleCnt="0"/>
      <dgm:spPr/>
    </dgm:pt>
    <dgm:pt modelId="{C62ADDB6-9992-41E6-AE4C-9C797CEDFEF8}" type="pres">
      <dgm:prSet presAssocID="{488B2D97-CD95-4CBE-811C-8941BB526080}" presName="dummyNode2" presStyleLbl="node1" presStyleIdx="0" presStyleCnt="3"/>
      <dgm:spPr/>
    </dgm:pt>
    <dgm:pt modelId="{984EFFC9-3045-40CE-8D9A-2D54A412A2B3}" type="pres">
      <dgm:prSet presAssocID="{488B2D97-CD95-4CBE-811C-8941BB526080}" presName="childNode2" presStyleLbl="bgAcc1" presStyleIdx="1" presStyleCnt="3">
        <dgm:presLayoutVars>
          <dgm:bulletEnabled val="1"/>
        </dgm:presLayoutVars>
      </dgm:prSet>
      <dgm:spPr/>
      <dgm:t>
        <a:bodyPr/>
        <a:lstStyle/>
        <a:p>
          <a:endParaRPr lang="es-EC"/>
        </a:p>
      </dgm:t>
    </dgm:pt>
    <dgm:pt modelId="{973E1B2E-FCBE-443C-9F90-35016A46A3B0}" type="pres">
      <dgm:prSet presAssocID="{488B2D97-CD95-4CBE-811C-8941BB526080}" presName="childNode2tx" presStyleLbl="bgAcc1" presStyleIdx="1" presStyleCnt="3">
        <dgm:presLayoutVars>
          <dgm:bulletEnabled val="1"/>
        </dgm:presLayoutVars>
      </dgm:prSet>
      <dgm:spPr/>
      <dgm:t>
        <a:bodyPr/>
        <a:lstStyle/>
        <a:p>
          <a:endParaRPr lang="es-EC"/>
        </a:p>
      </dgm:t>
    </dgm:pt>
    <dgm:pt modelId="{60801417-B5AD-4DA1-8E27-7FB7BB4B97FC}" type="pres">
      <dgm:prSet presAssocID="{488B2D97-CD95-4CBE-811C-8941BB526080}" presName="parentNode2" presStyleLbl="node1" presStyleIdx="1" presStyleCnt="3">
        <dgm:presLayoutVars>
          <dgm:chMax val="0"/>
          <dgm:bulletEnabled val="1"/>
        </dgm:presLayoutVars>
      </dgm:prSet>
      <dgm:spPr/>
      <dgm:t>
        <a:bodyPr/>
        <a:lstStyle/>
        <a:p>
          <a:endParaRPr lang="es-EC"/>
        </a:p>
      </dgm:t>
    </dgm:pt>
    <dgm:pt modelId="{D80CF317-A34E-4F90-8187-6483092C68B2}" type="pres">
      <dgm:prSet presAssocID="{488B2D97-CD95-4CBE-811C-8941BB526080}" presName="connSite2" presStyleCnt="0"/>
      <dgm:spPr/>
    </dgm:pt>
    <dgm:pt modelId="{97F8508D-7110-48A7-994F-3B19686DFDC3}" type="pres">
      <dgm:prSet presAssocID="{C2057C62-E8CD-4018-8C95-66F6451B1387}" presName="Name18" presStyleLbl="sibTrans2D1" presStyleIdx="1" presStyleCnt="2"/>
      <dgm:spPr/>
      <dgm:t>
        <a:bodyPr/>
        <a:lstStyle/>
        <a:p>
          <a:endParaRPr lang="es-EC"/>
        </a:p>
      </dgm:t>
    </dgm:pt>
    <dgm:pt modelId="{483A095E-1E10-49B2-9F88-441A2A42AE58}" type="pres">
      <dgm:prSet presAssocID="{4A622EED-7A1C-4754-B8B8-55D30620D81A}" presName="composite1" presStyleCnt="0"/>
      <dgm:spPr/>
    </dgm:pt>
    <dgm:pt modelId="{96A2FE35-79C5-4FD2-B7A2-EE52ABD58FC7}" type="pres">
      <dgm:prSet presAssocID="{4A622EED-7A1C-4754-B8B8-55D30620D81A}" presName="dummyNode1" presStyleLbl="node1" presStyleIdx="1" presStyleCnt="3"/>
      <dgm:spPr/>
    </dgm:pt>
    <dgm:pt modelId="{9A89427D-EADB-4803-847C-45628356D2CA}" type="pres">
      <dgm:prSet presAssocID="{4A622EED-7A1C-4754-B8B8-55D30620D81A}" presName="childNode1" presStyleLbl="bgAcc1" presStyleIdx="2" presStyleCnt="3">
        <dgm:presLayoutVars>
          <dgm:bulletEnabled val="1"/>
        </dgm:presLayoutVars>
      </dgm:prSet>
      <dgm:spPr/>
      <dgm:t>
        <a:bodyPr/>
        <a:lstStyle/>
        <a:p>
          <a:endParaRPr lang="es-EC"/>
        </a:p>
      </dgm:t>
    </dgm:pt>
    <dgm:pt modelId="{4EBB6329-B316-48BA-821F-8CC5D5816DC4}" type="pres">
      <dgm:prSet presAssocID="{4A622EED-7A1C-4754-B8B8-55D30620D81A}" presName="childNode1tx" presStyleLbl="bgAcc1" presStyleIdx="2" presStyleCnt="3">
        <dgm:presLayoutVars>
          <dgm:bulletEnabled val="1"/>
        </dgm:presLayoutVars>
      </dgm:prSet>
      <dgm:spPr/>
      <dgm:t>
        <a:bodyPr/>
        <a:lstStyle/>
        <a:p>
          <a:endParaRPr lang="es-EC"/>
        </a:p>
      </dgm:t>
    </dgm:pt>
    <dgm:pt modelId="{3F196CD4-7369-4DD7-AD3B-8D85503CE5D6}" type="pres">
      <dgm:prSet presAssocID="{4A622EED-7A1C-4754-B8B8-55D30620D81A}" presName="parentNode1" presStyleLbl="node1" presStyleIdx="2" presStyleCnt="3">
        <dgm:presLayoutVars>
          <dgm:chMax val="1"/>
          <dgm:bulletEnabled val="1"/>
        </dgm:presLayoutVars>
      </dgm:prSet>
      <dgm:spPr/>
      <dgm:t>
        <a:bodyPr/>
        <a:lstStyle/>
        <a:p>
          <a:endParaRPr lang="es-EC"/>
        </a:p>
      </dgm:t>
    </dgm:pt>
    <dgm:pt modelId="{4DBE0AED-F76C-46AC-A6F5-BF638ADCD422}" type="pres">
      <dgm:prSet presAssocID="{4A622EED-7A1C-4754-B8B8-55D30620D81A}" presName="connSite1" presStyleCnt="0"/>
      <dgm:spPr/>
    </dgm:pt>
  </dgm:ptLst>
  <dgm:cxnLst>
    <dgm:cxn modelId="{7065D5A8-15A3-40DC-BE08-E308AD0BD3D7}" type="presOf" srcId="{274B0BE3-3F4E-4C34-9630-ADFA7BC48304}" destId="{9A89427D-EADB-4803-847C-45628356D2CA}" srcOrd="0" destOrd="0" presId="urn:microsoft.com/office/officeart/2005/8/layout/hProcess4"/>
    <dgm:cxn modelId="{4B2C84DB-75F9-42D2-9E9E-1F7C1D64E4C7}" type="presOf" srcId="{488B2D97-CD95-4CBE-811C-8941BB526080}" destId="{60801417-B5AD-4DA1-8E27-7FB7BB4B97FC}" srcOrd="0" destOrd="0" presId="urn:microsoft.com/office/officeart/2005/8/layout/hProcess4"/>
    <dgm:cxn modelId="{F263250A-DE92-4165-8643-8996A8866A26}" srcId="{488B2D97-CD95-4CBE-811C-8941BB526080}" destId="{7CD98F98-DA85-41A3-BECF-67867E46A736}" srcOrd="0" destOrd="0" parTransId="{01342830-5C95-4D4D-8E00-D02B9C3876A9}" sibTransId="{20085F46-0FEB-4E13-8B25-AC3B6DFC8418}"/>
    <dgm:cxn modelId="{D9250AF1-8352-4EA9-BBB6-E2FF502D3766}" type="presOf" srcId="{FC983F37-90D3-4850-8B58-B451FA96153D}" destId="{B66D8FAF-B9B4-43B8-867E-F8A53F030FB1}" srcOrd="0" destOrd="0" presId="urn:microsoft.com/office/officeart/2005/8/layout/hProcess4"/>
    <dgm:cxn modelId="{C71FCFBF-B9E8-4472-8B5B-A55BFA9C0036}" type="presOf" srcId="{994B7560-67F2-41DF-AA83-1E9A14261F01}" destId="{E800DD5D-DAB4-420F-A2E1-00B193AA5339}" srcOrd="0" destOrd="0" presId="urn:microsoft.com/office/officeart/2005/8/layout/hProcess4"/>
    <dgm:cxn modelId="{F5CB9445-A869-4F07-BCD1-796401408B97}" srcId="{2BF538E2-51AD-4F03-B3F3-A0D80139B887}" destId="{71F2A441-3A6C-47E1-B670-869EF24099B7}" srcOrd="0" destOrd="0" parTransId="{C302C42B-DB65-425F-809E-76281E866546}" sibTransId="{FC983F37-90D3-4850-8B58-B451FA96153D}"/>
    <dgm:cxn modelId="{38BCBA73-3C7E-4E92-B688-AAEB1FF0BD42}" srcId="{71F2A441-3A6C-47E1-B670-869EF24099B7}" destId="{994B7560-67F2-41DF-AA83-1E9A14261F01}" srcOrd="0" destOrd="0" parTransId="{2A6B5A1B-EBB0-4DBF-9981-D0AFF7B24EE1}" sibTransId="{68B040A6-E957-47D5-A30E-70C95B584D5E}"/>
    <dgm:cxn modelId="{8B5BDFF8-D0E5-45CC-B8A7-16C0C6C13699}" srcId="{4A622EED-7A1C-4754-B8B8-55D30620D81A}" destId="{274B0BE3-3F4E-4C34-9630-ADFA7BC48304}" srcOrd="0" destOrd="0" parTransId="{321CAA10-197F-462D-9028-E65AD2457557}" sibTransId="{A7086101-0384-44F8-A70B-FDCE147BAD85}"/>
    <dgm:cxn modelId="{F743287E-2435-40DE-8609-C781515A095C}" type="presOf" srcId="{71F2A441-3A6C-47E1-B670-869EF24099B7}" destId="{987C1B31-9F78-4A07-8DB4-5E1622026B56}" srcOrd="0" destOrd="0" presId="urn:microsoft.com/office/officeart/2005/8/layout/hProcess4"/>
    <dgm:cxn modelId="{E2B55EF9-0647-4C38-A095-C6AB279145CC}" type="presOf" srcId="{4A622EED-7A1C-4754-B8B8-55D30620D81A}" destId="{3F196CD4-7369-4DD7-AD3B-8D85503CE5D6}" srcOrd="0" destOrd="0" presId="urn:microsoft.com/office/officeart/2005/8/layout/hProcess4"/>
    <dgm:cxn modelId="{F476FE48-30F2-4965-88EA-B90F4EAEBFD2}" srcId="{2BF538E2-51AD-4F03-B3F3-A0D80139B887}" destId="{4A622EED-7A1C-4754-B8B8-55D30620D81A}" srcOrd="2" destOrd="0" parTransId="{C42E4B2A-0A4A-4A6A-9A4A-F694EDD28FB9}" sibTransId="{3617CE3D-0A69-48AB-B2F1-BDE20193CF17}"/>
    <dgm:cxn modelId="{43DB85A5-C3F4-4AD0-A55B-C91A867BB9A6}" srcId="{2BF538E2-51AD-4F03-B3F3-A0D80139B887}" destId="{488B2D97-CD95-4CBE-811C-8941BB526080}" srcOrd="1" destOrd="0" parTransId="{F6474CE3-5524-481D-9268-18EB9E9EF4C0}" sibTransId="{C2057C62-E8CD-4018-8C95-66F6451B1387}"/>
    <dgm:cxn modelId="{63002A77-DB94-4758-8B0E-68C07E517F02}" type="presOf" srcId="{7CD98F98-DA85-41A3-BECF-67867E46A736}" destId="{984EFFC9-3045-40CE-8D9A-2D54A412A2B3}" srcOrd="0" destOrd="0" presId="urn:microsoft.com/office/officeart/2005/8/layout/hProcess4"/>
    <dgm:cxn modelId="{5B3E9666-1325-49EB-A737-8ED239710957}" type="presOf" srcId="{7CD98F98-DA85-41A3-BECF-67867E46A736}" destId="{973E1B2E-FCBE-443C-9F90-35016A46A3B0}" srcOrd="1" destOrd="0" presId="urn:microsoft.com/office/officeart/2005/8/layout/hProcess4"/>
    <dgm:cxn modelId="{4AE10929-A1A2-440B-BB15-61D3088B0B06}" type="presOf" srcId="{C2057C62-E8CD-4018-8C95-66F6451B1387}" destId="{97F8508D-7110-48A7-994F-3B19686DFDC3}" srcOrd="0" destOrd="0" presId="urn:microsoft.com/office/officeart/2005/8/layout/hProcess4"/>
    <dgm:cxn modelId="{96095E8F-9A30-41DF-A014-9E68363B68CD}" type="presOf" srcId="{2BF538E2-51AD-4F03-B3F3-A0D80139B887}" destId="{2AC0938A-3448-4653-8D72-835EB0BCE1EA}" srcOrd="0" destOrd="0" presId="urn:microsoft.com/office/officeart/2005/8/layout/hProcess4"/>
    <dgm:cxn modelId="{3761901E-050E-4668-A9E5-3B3FAE8C4DE3}" type="presOf" srcId="{274B0BE3-3F4E-4C34-9630-ADFA7BC48304}" destId="{4EBB6329-B316-48BA-821F-8CC5D5816DC4}" srcOrd="1" destOrd="0" presId="urn:microsoft.com/office/officeart/2005/8/layout/hProcess4"/>
    <dgm:cxn modelId="{2C9E0C90-55AC-44BC-80D5-38217C59E938}" type="presOf" srcId="{994B7560-67F2-41DF-AA83-1E9A14261F01}" destId="{56F8FE21-9D6F-43EA-9E25-FE1952F3F67A}" srcOrd="1" destOrd="0" presId="urn:microsoft.com/office/officeart/2005/8/layout/hProcess4"/>
    <dgm:cxn modelId="{271208E7-0178-493A-AF13-338CF38909E8}" type="presParOf" srcId="{2AC0938A-3448-4653-8D72-835EB0BCE1EA}" destId="{35C929E8-4110-4198-924C-4B4885C39E4E}" srcOrd="0" destOrd="0" presId="urn:microsoft.com/office/officeart/2005/8/layout/hProcess4"/>
    <dgm:cxn modelId="{370471CA-F24D-43B6-BEA1-E492CE1C399A}" type="presParOf" srcId="{2AC0938A-3448-4653-8D72-835EB0BCE1EA}" destId="{1A2D5278-A7D4-4C11-91A9-FB7E4F617CA1}" srcOrd="1" destOrd="0" presId="urn:microsoft.com/office/officeart/2005/8/layout/hProcess4"/>
    <dgm:cxn modelId="{9B380987-1441-4E43-AAB5-A5DD6466EA4C}" type="presParOf" srcId="{2AC0938A-3448-4653-8D72-835EB0BCE1EA}" destId="{8E28E82B-15C6-428C-9BB1-2A05A58990A7}" srcOrd="2" destOrd="0" presId="urn:microsoft.com/office/officeart/2005/8/layout/hProcess4"/>
    <dgm:cxn modelId="{F3664EA0-007E-46F3-83D4-EE1228DFD4E0}" type="presParOf" srcId="{8E28E82B-15C6-428C-9BB1-2A05A58990A7}" destId="{CA8D8489-C657-4008-A0A4-BB0B87992E10}" srcOrd="0" destOrd="0" presId="urn:microsoft.com/office/officeart/2005/8/layout/hProcess4"/>
    <dgm:cxn modelId="{DB003ADF-D39B-4460-A993-B141F47DB773}" type="presParOf" srcId="{CA8D8489-C657-4008-A0A4-BB0B87992E10}" destId="{7A8EF6C9-A3D7-48DE-98A3-9BAD9D6083DE}" srcOrd="0" destOrd="0" presId="urn:microsoft.com/office/officeart/2005/8/layout/hProcess4"/>
    <dgm:cxn modelId="{5829ACFF-0CB0-4116-BA43-CBB320EF2214}" type="presParOf" srcId="{CA8D8489-C657-4008-A0A4-BB0B87992E10}" destId="{E800DD5D-DAB4-420F-A2E1-00B193AA5339}" srcOrd="1" destOrd="0" presId="urn:microsoft.com/office/officeart/2005/8/layout/hProcess4"/>
    <dgm:cxn modelId="{9D97BED1-1A82-448B-A15F-15B5B719D767}" type="presParOf" srcId="{CA8D8489-C657-4008-A0A4-BB0B87992E10}" destId="{56F8FE21-9D6F-43EA-9E25-FE1952F3F67A}" srcOrd="2" destOrd="0" presId="urn:microsoft.com/office/officeart/2005/8/layout/hProcess4"/>
    <dgm:cxn modelId="{94B06ED1-414E-4E16-93AF-D79124B53A1B}" type="presParOf" srcId="{CA8D8489-C657-4008-A0A4-BB0B87992E10}" destId="{987C1B31-9F78-4A07-8DB4-5E1622026B56}" srcOrd="3" destOrd="0" presId="urn:microsoft.com/office/officeart/2005/8/layout/hProcess4"/>
    <dgm:cxn modelId="{AE421D8D-A2D7-45F4-839E-53C3B913863E}" type="presParOf" srcId="{CA8D8489-C657-4008-A0A4-BB0B87992E10}" destId="{9644B057-6021-4DFB-9E3B-B1B5CE4D41E8}" srcOrd="4" destOrd="0" presId="urn:microsoft.com/office/officeart/2005/8/layout/hProcess4"/>
    <dgm:cxn modelId="{4E6942D2-99D3-4651-A898-4C12242F312B}" type="presParOf" srcId="{8E28E82B-15C6-428C-9BB1-2A05A58990A7}" destId="{B66D8FAF-B9B4-43B8-867E-F8A53F030FB1}" srcOrd="1" destOrd="0" presId="urn:microsoft.com/office/officeart/2005/8/layout/hProcess4"/>
    <dgm:cxn modelId="{BE8D3919-E95B-4EB9-9CC7-F27C5EA7CE71}" type="presParOf" srcId="{8E28E82B-15C6-428C-9BB1-2A05A58990A7}" destId="{DA3E35BA-48DD-4117-9058-EEF443F18122}" srcOrd="2" destOrd="0" presId="urn:microsoft.com/office/officeart/2005/8/layout/hProcess4"/>
    <dgm:cxn modelId="{B3DAA49F-C156-4AF3-A6F4-83DDCB3C00B0}" type="presParOf" srcId="{DA3E35BA-48DD-4117-9058-EEF443F18122}" destId="{C62ADDB6-9992-41E6-AE4C-9C797CEDFEF8}" srcOrd="0" destOrd="0" presId="urn:microsoft.com/office/officeart/2005/8/layout/hProcess4"/>
    <dgm:cxn modelId="{60AE760C-C3A0-4905-97F2-45800E33D9C3}" type="presParOf" srcId="{DA3E35BA-48DD-4117-9058-EEF443F18122}" destId="{984EFFC9-3045-40CE-8D9A-2D54A412A2B3}" srcOrd="1" destOrd="0" presId="urn:microsoft.com/office/officeart/2005/8/layout/hProcess4"/>
    <dgm:cxn modelId="{0F8BAD30-0D11-4DD1-9281-43696255223A}" type="presParOf" srcId="{DA3E35BA-48DD-4117-9058-EEF443F18122}" destId="{973E1B2E-FCBE-443C-9F90-35016A46A3B0}" srcOrd="2" destOrd="0" presId="urn:microsoft.com/office/officeart/2005/8/layout/hProcess4"/>
    <dgm:cxn modelId="{EF9852CD-E001-4923-9F32-851C5352EC62}" type="presParOf" srcId="{DA3E35BA-48DD-4117-9058-EEF443F18122}" destId="{60801417-B5AD-4DA1-8E27-7FB7BB4B97FC}" srcOrd="3" destOrd="0" presId="urn:microsoft.com/office/officeart/2005/8/layout/hProcess4"/>
    <dgm:cxn modelId="{8C43D513-62DF-4794-9D0B-5B8F18E6726B}" type="presParOf" srcId="{DA3E35BA-48DD-4117-9058-EEF443F18122}" destId="{D80CF317-A34E-4F90-8187-6483092C68B2}" srcOrd="4" destOrd="0" presId="urn:microsoft.com/office/officeart/2005/8/layout/hProcess4"/>
    <dgm:cxn modelId="{CBCA2A7E-E410-463B-9FAF-0D8AE82C8B16}" type="presParOf" srcId="{8E28E82B-15C6-428C-9BB1-2A05A58990A7}" destId="{97F8508D-7110-48A7-994F-3B19686DFDC3}" srcOrd="3" destOrd="0" presId="urn:microsoft.com/office/officeart/2005/8/layout/hProcess4"/>
    <dgm:cxn modelId="{8992BE3C-E46C-42D3-99C2-ADD10D3BEC7F}" type="presParOf" srcId="{8E28E82B-15C6-428C-9BB1-2A05A58990A7}" destId="{483A095E-1E10-49B2-9F88-441A2A42AE58}" srcOrd="4" destOrd="0" presId="urn:microsoft.com/office/officeart/2005/8/layout/hProcess4"/>
    <dgm:cxn modelId="{66CAAC4E-0FA0-439C-BD55-C53EEAF8E2E3}" type="presParOf" srcId="{483A095E-1E10-49B2-9F88-441A2A42AE58}" destId="{96A2FE35-79C5-4FD2-B7A2-EE52ABD58FC7}" srcOrd="0" destOrd="0" presId="urn:microsoft.com/office/officeart/2005/8/layout/hProcess4"/>
    <dgm:cxn modelId="{80255F8C-F09E-4011-9646-FA4B2CBF30EF}" type="presParOf" srcId="{483A095E-1E10-49B2-9F88-441A2A42AE58}" destId="{9A89427D-EADB-4803-847C-45628356D2CA}" srcOrd="1" destOrd="0" presId="urn:microsoft.com/office/officeart/2005/8/layout/hProcess4"/>
    <dgm:cxn modelId="{35784691-DA84-437C-ADD5-8239F3D52B1F}" type="presParOf" srcId="{483A095E-1E10-49B2-9F88-441A2A42AE58}" destId="{4EBB6329-B316-48BA-821F-8CC5D5816DC4}" srcOrd="2" destOrd="0" presId="urn:microsoft.com/office/officeart/2005/8/layout/hProcess4"/>
    <dgm:cxn modelId="{B1A7C692-0764-4E1E-A9F6-EE7BFFB45BCE}" type="presParOf" srcId="{483A095E-1E10-49B2-9F88-441A2A42AE58}" destId="{3F196CD4-7369-4DD7-AD3B-8D85503CE5D6}" srcOrd="3" destOrd="0" presId="urn:microsoft.com/office/officeart/2005/8/layout/hProcess4"/>
    <dgm:cxn modelId="{D42EF890-CA77-4B31-9429-B8FFD0922827}" type="presParOf" srcId="{483A095E-1E10-49B2-9F88-441A2A42AE58}" destId="{4DBE0AED-F76C-46AC-A6F5-BF638ADCD422}" srcOrd="4" destOrd="0" presId="urn:microsoft.com/office/officeart/2005/8/layout/hProcess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85F593B-E1B3-49B0-99C1-11B93C45DA18}" type="doc">
      <dgm:prSet loTypeId="urn:microsoft.com/office/officeart/2005/8/layout/lProcess2" loCatId="list" qsTypeId="urn:microsoft.com/office/officeart/2005/8/quickstyle/simple5" qsCatId="simple" csTypeId="urn:microsoft.com/office/officeart/2005/8/colors/accent0_2" csCatId="mainScheme" phldr="1"/>
      <dgm:spPr/>
      <dgm:t>
        <a:bodyPr/>
        <a:lstStyle/>
        <a:p>
          <a:endParaRPr lang="es-EC"/>
        </a:p>
      </dgm:t>
    </dgm:pt>
    <dgm:pt modelId="{F6BAD1C4-05BD-42FE-A74B-B47AF75FB1E6}">
      <dgm:prSet phldrT="[Texto]"/>
      <dgm:spPr>
        <a:solidFill>
          <a:srgbClr val="92D050"/>
        </a:solidFill>
      </dgm:spPr>
      <dgm:t>
        <a:bodyPr/>
        <a:lstStyle/>
        <a:p>
          <a:r>
            <a:rPr lang="es-EC" dirty="0" smtClean="0"/>
            <a:t>CAMEL</a:t>
          </a:r>
          <a:endParaRPr lang="es-EC" dirty="0"/>
        </a:p>
      </dgm:t>
    </dgm:pt>
    <dgm:pt modelId="{298C8482-2B01-4420-86B9-FEAD0C6CAB59}" type="parTrans" cxnId="{A1F5BA6E-CEFE-4684-B474-2934B9AFC9B1}">
      <dgm:prSet/>
      <dgm:spPr/>
      <dgm:t>
        <a:bodyPr/>
        <a:lstStyle/>
        <a:p>
          <a:endParaRPr lang="es-EC"/>
        </a:p>
      </dgm:t>
    </dgm:pt>
    <dgm:pt modelId="{82E86315-9832-464F-83CB-EAF961BACA9E}" type="sibTrans" cxnId="{A1F5BA6E-CEFE-4684-B474-2934B9AFC9B1}">
      <dgm:prSet/>
      <dgm:spPr/>
      <dgm:t>
        <a:bodyPr/>
        <a:lstStyle/>
        <a:p>
          <a:endParaRPr lang="es-EC"/>
        </a:p>
      </dgm:t>
    </dgm:pt>
    <dgm:pt modelId="{653EC1AE-BE9A-4FD3-A0FF-F4BFCE6EBEDF}">
      <dgm:prSet phldrT="[Texto]"/>
      <dgm:spPr/>
      <dgm:t>
        <a:bodyPr/>
        <a:lstStyle/>
        <a:p>
          <a:r>
            <a:rPr lang="es-ES" b="1" dirty="0" smtClean="0"/>
            <a:t>CAPITAL = IDONEIDAD DE CAPITAL.</a:t>
          </a:r>
          <a:endParaRPr lang="es-EC" dirty="0"/>
        </a:p>
      </dgm:t>
    </dgm:pt>
    <dgm:pt modelId="{302D298E-DE1D-461A-97C8-44485CF36C7A}" type="parTrans" cxnId="{A89CC829-4397-4FE8-92A7-219536BE4E6A}">
      <dgm:prSet/>
      <dgm:spPr/>
      <dgm:t>
        <a:bodyPr/>
        <a:lstStyle/>
        <a:p>
          <a:endParaRPr lang="es-EC"/>
        </a:p>
      </dgm:t>
    </dgm:pt>
    <dgm:pt modelId="{1D00AD7B-29F2-4842-880E-6BEF8E4EB91F}" type="sibTrans" cxnId="{A89CC829-4397-4FE8-92A7-219536BE4E6A}">
      <dgm:prSet/>
      <dgm:spPr/>
      <dgm:t>
        <a:bodyPr/>
        <a:lstStyle/>
        <a:p>
          <a:endParaRPr lang="es-EC"/>
        </a:p>
      </dgm:t>
    </dgm:pt>
    <dgm:pt modelId="{7BDFFC91-B943-4C36-A7E4-36D8A2EDCC14}">
      <dgm:prSet phldrT="[Texto]"/>
      <dgm:spPr/>
      <dgm:t>
        <a:bodyPr/>
        <a:lstStyle/>
        <a:p>
          <a:r>
            <a:rPr lang="es-ES" b="1" dirty="0" smtClean="0"/>
            <a:t>ASSET= CALIDAD DE LOS ACTIVOS.</a:t>
          </a:r>
          <a:endParaRPr lang="es-EC" dirty="0"/>
        </a:p>
      </dgm:t>
    </dgm:pt>
    <dgm:pt modelId="{D88315F5-2726-4D7C-AD10-16FD32ADBC6D}" type="parTrans" cxnId="{14F2337E-D644-40F7-AC7A-A8EE424C1461}">
      <dgm:prSet/>
      <dgm:spPr/>
      <dgm:t>
        <a:bodyPr/>
        <a:lstStyle/>
        <a:p>
          <a:endParaRPr lang="es-EC"/>
        </a:p>
      </dgm:t>
    </dgm:pt>
    <dgm:pt modelId="{7ADA6280-694C-47A7-B213-6F6E9DB4BD80}" type="sibTrans" cxnId="{14F2337E-D644-40F7-AC7A-A8EE424C1461}">
      <dgm:prSet/>
      <dgm:spPr/>
      <dgm:t>
        <a:bodyPr/>
        <a:lstStyle/>
        <a:p>
          <a:endParaRPr lang="es-EC"/>
        </a:p>
      </dgm:t>
    </dgm:pt>
    <dgm:pt modelId="{AA3024C6-64BF-4C30-BC33-94695D685A15}">
      <dgm:prSet phldrT="[Texto]"/>
      <dgm:spPr/>
      <dgm:t>
        <a:bodyPr/>
        <a:lstStyle/>
        <a:p>
          <a:r>
            <a:rPr lang="es-MX" b="1" smtClean="0"/>
            <a:t>MANAGEMENT</a:t>
          </a:r>
          <a:r>
            <a:rPr lang="es-ES" smtClean="0"/>
            <a:t>= </a:t>
          </a:r>
          <a:r>
            <a:rPr lang="es-ES" b="1" smtClean="0"/>
            <a:t>ADMINISTRACIÓN GERENCIAL.</a:t>
          </a:r>
          <a:endParaRPr lang="es-EC" dirty="0"/>
        </a:p>
      </dgm:t>
    </dgm:pt>
    <dgm:pt modelId="{F9816407-9773-4D73-8795-C081AA664720}" type="parTrans" cxnId="{4A28866E-EE28-46ED-B003-D7436D839B3B}">
      <dgm:prSet/>
      <dgm:spPr/>
      <dgm:t>
        <a:bodyPr/>
        <a:lstStyle/>
        <a:p>
          <a:endParaRPr lang="es-EC"/>
        </a:p>
      </dgm:t>
    </dgm:pt>
    <dgm:pt modelId="{244D9086-9842-4768-B6A1-8E279A8E99F8}" type="sibTrans" cxnId="{4A28866E-EE28-46ED-B003-D7436D839B3B}">
      <dgm:prSet/>
      <dgm:spPr/>
      <dgm:t>
        <a:bodyPr/>
        <a:lstStyle/>
        <a:p>
          <a:endParaRPr lang="es-EC"/>
        </a:p>
      </dgm:t>
    </dgm:pt>
    <dgm:pt modelId="{0FA5317C-E0DD-414A-BEA9-21AEB955FA9D}">
      <dgm:prSet phldrT="[Texto]"/>
      <dgm:spPr/>
      <dgm:t>
        <a:bodyPr/>
        <a:lstStyle/>
        <a:p>
          <a:r>
            <a:rPr lang="es-MX" b="1" dirty="0" smtClean="0"/>
            <a:t>EARNING=</a:t>
          </a:r>
          <a:r>
            <a:rPr lang="es-ES" b="1" dirty="0" smtClean="0"/>
            <a:t>RENTABILIDAD - INGRESO.</a:t>
          </a:r>
          <a:endParaRPr lang="es-EC" dirty="0"/>
        </a:p>
      </dgm:t>
    </dgm:pt>
    <dgm:pt modelId="{103C2A2B-CF26-48F7-857C-66D972BFF839}" type="parTrans" cxnId="{862ED65A-31CE-470B-8CB2-49876F434411}">
      <dgm:prSet/>
      <dgm:spPr/>
      <dgm:t>
        <a:bodyPr/>
        <a:lstStyle/>
        <a:p>
          <a:endParaRPr lang="es-EC"/>
        </a:p>
      </dgm:t>
    </dgm:pt>
    <dgm:pt modelId="{8CFF3C5E-BF5F-4046-B607-C8C4206A707D}" type="sibTrans" cxnId="{862ED65A-31CE-470B-8CB2-49876F434411}">
      <dgm:prSet/>
      <dgm:spPr/>
      <dgm:t>
        <a:bodyPr/>
        <a:lstStyle/>
        <a:p>
          <a:endParaRPr lang="es-EC"/>
        </a:p>
      </dgm:t>
    </dgm:pt>
    <dgm:pt modelId="{5FEF0C80-F61F-431F-9471-5246147C43D4}">
      <dgm:prSet phldrT="[Texto]"/>
      <dgm:spPr/>
      <dgm:t>
        <a:bodyPr/>
        <a:lstStyle/>
        <a:p>
          <a:r>
            <a:rPr lang="es-MX" b="1" dirty="0" smtClean="0"/>
            <a:t>LIQUIDITY=</a:t>
          </a:r>
          <a:r>
            <a:rPr lang="es-ES" b="1" dirty="0" smtClean="0"/>
            <a:t> MANEJO DE LIQUIDEZ.</a:t>
          </a:r>
          <a:endParaRPr lang="es-EC" dirty="0"/>
        </a:p>
      </dgm:t>
    </dgm:pt>
    <dgm:pt modelId="{B718B95B-3D62-4B55-B6CF-846EADF30EC1}" type="parTrans" cxnId="{D99C7944-FD0F-460B-B86B-E50BC97EB463}">
      <dgm:prSet/>
      <dgm:spPr/>
      <dgm:t>
        <a:bodyPr/>
        <a:lstStyle/>
        <a:p>
          <a:endParaRPr lang="es-EC"/>
        </a:p>
      </dgm:t>
    </dgm:pt>
    <dgm:pt modelId="{BABC2B75-AAC6-4589-B89D-181A9D4DB279}" type="sibTrans" cxnId="{D99C7944-FD0F-460B-B86B-E50BC97EB463}">
      <dgm:prSet/>
      <dgm:spPr/>
      <dgm:t>
        <a:bodyPr/>
        <a:lstStyle/>
        <a:p>
          <a:endParaRPr lang="es-EC"/>
        </a:p>
      </dgm:t>
    </dgm:pt>
    <dgm:pt modelId="{85AD91E3-D17A-45D5-9221-307580C014F8}" type="pres">
      <dgm:prSet presAssocID="{385F593B-E1B3-49B0-99C1-11B93C45DA18}" presName="theList" presStyleCnt="0">
        <dgm:presLayoutVars>
          <dgm:dir/>
          <dgm:animLvl val="lvl"/>
          <dgm:resizeHandles val="exact"/>
        </dgm:presLayoutVars>
      </dgm:prSet>
      <dgm:spPr/>
      <dgm:t>
        <a:bodyPr/>
        <a:lstStyle/>
        <a:p>
          <a:endParaRPr lang="es-EC"/>
        </a:p>
      </dgm:t>
    </dgm:pt>
    <dgm:pt modelId="{87F8332F-D6D2-45CD-898B-D7811E504BF3}" type="pres">
      <dgm:prSet presAssocID="{F6BAD1C4-05BD-42FE-A74B-B47AF75FB1E6}" presName="compNode" presStyleCnt="0"/>
      <dgm:spPr/>
    </dgm:pt>
    <dgm:pt modelId="{1DBC7B99-4300-4D4F-AA87-8BFFFC0636AC}" type="pres">
      <dgm:prSet presAssocID="{F6BAD1C4-05BD-42FE-A74B-B47AF75FB1E6}" presName="aNode" presStyleLbl="bgShp" presStyleIdx="0" presStyleCnt="1" custLinFactNeighborX="1987" custLinFactNeighborY="-7409"/>
      <dgm:spPr/>
      <dgm:t>
        <a:bodyPr/>
        <a:lstStyle/>
        <a:p>
          <a:endParaRPr lang="es-EC"/>
        </a:p>
      </dgm:t>
    </dgm:pt>
    <dgm:pt modelId="{F68BE2A1-FDC1-4496-9973-89DEF2C62AC5}" type="pres">
      <dgm:prSet presAssocID="{F6BAD1C4-05BD-42FE-A74B-B47AF75FB1E6}" presName="textNode" presStyleLbl="bgShp" presStyleIdx="0" presStyleCnt="1"/>
      <dgm:spPr/>
      <dgm:t>
        <a:bodyPr/>
        <a:lstStyle/>
        <a:p>
          <a:endParaRPr lang="es-EC"/>
        </a:p>
      </dgm:t>
    </dgm:pt>
    <dgm:pt modelId="{3EF26E55-5EC9-4D52-A9DE-3E488FA2B41E}" type="pres">
      <dgm:prSet presAssocID="{F6BAD1C4-05BD-42FE-A74B-B47AF75FB1E6}" presName="compChildNode" presStyleCnt="0"/>
      <dgm:spPr/>
    </dgm:pt>
    <dgm:pt modelId="{F1472FF4-62E5-4D9B-AB7C-DC6F1AD14929}" type="pres">
      <dgm:prSet presAssocID="{F6BAD1C4-05BD-42FE-A74B-B47AF75FB1E6}" presName="theInnerList" presStyleCnt="0"/>
      <dgm:spPr/>
    </dgm:pt>
    <dgm:pt modelId="{7E86AE05-D13A-48C0-A263-49118446BB19}" type="pres">
      <dgm:prSet presAssocID="{653EC1AE-BE9A-4FD3-A0FF-F4BFCE6EBEDF}" presName="childNode" presStyleLbl="node1" presStyleIdx="0" presStyleCnt="5">
        <dgm:presLayoutVars>
          <dgm:bulletEnabled val="1"/>
        </dgm:presLayoutVars>
      </dgm:prSet>
      <dgm:spPr/>
      <dgm:t>
        <a:bodyPr/>
        <a:lstStyle/>
        <a:p>
          <a:endParaRPr lang="es-EC"/>
        </a:p>
      </dgm:t>
    </dgm:pt>
    <dgm:pt modelId="{F1E065C7-6AEE-437B-8261-E477494A40B3}" type="pres">
      <dgm:prSet presAssocID="{653EC1AE-BE9A-4FD3-A0FF-F4BFCE6EBEDF}" presName="aSpace2" presStyleCnt="0"/>
      <dgm:spPr/>
    </dgm:pt>
    <dgm:pt modelId="{6D0147B3-8E6B-4542-89C2-DBF358E77CA3}" type="pres">
      <dgm:prSet presAssocID="{7BDFFC91-B943-4C36-A7E4-36D8A2EDCC14}" presName="childNode" presStyleLbl="node1" presStyleIdx="1" presStyleCnt="5">
        <dgm:presLayoutVars>
          <dgm:bulletEnabled val="1"/>
        </dgm:presLayoutVars>
      </dgm:prSet>
      <dgm:spPr/>
      <dgm:t>
        <a:bodyPr/>
        <a:lstStyle/>
        <a:p>
          <a:endParaRPr lang="es-EC"/>
        </a:p>
      </dgm:t>
    </dgm:pt>
    <dgm:pt modelId="{994AEF93-4FD7-4CC6-BD99-E61952A08183}" type="pres">
      <dgm:prSet presAssocID="{7BDFFC91-B943-4C36-A7E4-36D8A2EDCC14}" presName="aSpace2" presStyleCnt="0"/>
      <dgm:spPr/>
    </dgm:pt>
    <dgm:pt modelId="{0F60B8C0-1CB5-43BF-B2AF-24B7D4438C71}" type="pres">
      <dgm:prSet presAssocID="{AA3024C6-64BF-4C30-BC33-94695D685A15}" presName="childNode" presStyleLbl="node1" presStyleIdx="2" presStyleCnt="5">
        <dgm:presLayoutVars>
          <dgm:bulletEnabled val="1"/>
        </dgm:presLayoutVars>
      </dgm:prSet>
      <dgm:spPr/>
      <dgm:t>
        <a:bodyPr/>
        <a:lstStyle/>
        <a:p>
          <a:endParaRPr lang="es-EC"/>
        </a:p>
      </dgm:t>
    </dgm:pt>
    <dgm:pt modelId="{6C6D2AE8-A916-4E96-AA6A-B23D8C98301C}" type="pres">
      <dgm:prSet presAssocID="{AA3024C6-64BF-4C30-BC33-94695D685A15}" presName="aSpace2" presStyleCnt="0"/>
      <dgm:spPr/>
    </dgm:pt>
    <dgm:pt modelId="{A2FD7660-3619-42CF-9D9A-F8E11C9AFAE3}" type="pres">
      <dgm:prSet presAssocID="{0FA5317C-E0DD-414A-BEA9-21AEB955FA9D}" presName="childNode" presStyleLbl="node1" presStyleIdx="3" presStyleCnt="5">
        <dgm:presLayoutVars>
          <dgm:bulletEnabled val="1"/>
        </dgm:presLayoutVars>
      </dgm:prSet>
      <dgm:spPr/>
      <dgm:t>
        <a:bodyPr/>
        <a:lstStyle/>
        <a:p>
          <a:endParaRPr lang="es-EC"/>
        </a:p>
      </dgm:t>
    </dgm:pt>
    <dgm:pt modelId="{9056A926-7C14-4034-BCF3-43B7F681A564}" type="pres">
      <dgm:prSet presAssocID="{0FA5317C-E0DD-414A-BEA9-21AEB955FA9D}" presName="aSpace2" presStyleCnt="0"/>
      <dgm:spPr/>
    </dgm:pt>
    <dgm:pt modelId="{A690C4E2-44E9-451C-B09A-A12618D586E8}" type="pres">
      <dgm:prSet presAssocID="{5FEF0C80-F61F-431F-9471-5246147C43D4}" presName="childNode" presStyleLbl="node1" presStyleIdx="4" presStyleCnt="5">
        <dgm:presLayoutVars>
          <dgm:bulletEnabled val="1"/>
        </dgm:presLayoutVars>
      </dgm:prSet>
      <dgm:spPr/>
      <dgm:t>
        <a:bodyPr/>
        <a:lstStyle/>
        <a:p>
          <a:endParaRPr lang="es-EC"/>
        </a:p>
      </dgm:t>
    </dgm:pt>
  </dgm:ptLst>
  <dgm:cxnLst>
    <dgm:cxn modelId="{5C05A382-73E7-4AAC-93AD-F421D4862DAE}" type="presOf" srcId="{5FEF0C80-F61F-431F-9471-5246147C43D4}" destId="{A690C4E2-44E9-451C-B09A-A12618D586E8}" srcOrd="0" destOrd="0" presId="urn:microsoft.com/office/officeart/2005/8/layout/lProcess2"/>
    <dgm:cxn modelId="{FABDD35D-1256-4000-8CBA-6CD7219575F3}" type="presOf" srcId="{AA3024C6-64BF-4C30-BC33-94695D685A15}" destId="{0F60B8C0-1CB5-43BF-B2AF-24B7D4438C71}" srcOrd="0" destOrd="0" presId="urn:microsoft.com/office/officeart/2005/8/layout/lProcess2"/>
    <dgm:cxn modelId="{D99C7944-FD0F-460B-B86B-E50BC97EB463}" srcId="{F6BAD1C4-05BD-42FE-A74B-B47AF75FB1E6}" destId="{5FEF0C80-F61F-431F-9471-5246147C43D4}" srcOrd="4" destOrd="0" parTransId="{B718B95B-3D62-4B55-B6CF-846EADF30EC1}" sibTransId="{BABC2B75-AAC6-4589-B89D-181A9D4DB279}"/>
    <dgm:cxn modelId="{D8B617E5-A218-497D-980E-2EB450A39CD0}" type="presOf" srcId="{7BDFFC91-B943-4C36-A7E4-36D8A2EDCC14}" destId="{6D0147B3-8E6B-4542-89C2-DBF358E77CA3}" srcOrd="0" destOrd="0" presId="urn:microsoft.com/office/officeart/2005/8/layout/lProcess2"/>
    <dgm:cxn modelId="{A1F5BA6E-CEFE-4684-B474-2934B9AFC9B1}" srcId="{385F593B-E1B3-49B0-99C1-11B93C45DA18}" destId="{F6BAD1C4-05BD-42FE-A74B-B47AF75FB1E6}" srcOrd="0" destOrd="0" parTransId="{298C8482-2B01-4420-86B9-FEAD0C6CAB59}" sibTransId="{82E86315-9832-464F-83CB-EAF961BACA9E}"/>
    <dgm:cxn modelId="{61F940EB-0F41-4BF6-8844-A958FA5C3A09}" type="presOf" srcId="{385F593B-E1B3-49B0-99C1-11B93C45DA18}" destId="{85AD91E3-D17A-45D5-9221-307580C014F8}" srcOrd="0" destOrd="0" presId="urn:microsoft.com/office/officeart/2005/8/layout/lProcess2"/>
    <dgm:cxn modelId="{6EB65500-5DB9-436A-A11E-62CA2EDF8F5F}" type="presOf" srcId="{0FA5317C-E0DD-414A-BEA9-21AEB955FA9D}" destId="{A2FD7660-3619-42CF-9D9A-F8E11C9AFAE3}" srcOrd="0" destOrd="0" presId="urn:microsoft.com/office/officeart/2005/8/layout/lProcess2"/>
    <dgm:cxn modelId="{14F2337E-D644-40F7-AC7A-A8EE424C1461}" srcId="{F6BAD1C4-05BD-42FE-A74B-B47AF75FB1E6}" destId="{7BDFFC91-B943-4C36-A7E4-36D8A2EDCC14}" srcOrd="1" destOrd="0" parTransId="{D88315F5-2726-4D7C-AD10-16FD32ADBC6D}" sibTransId="{7ADA6280-694C-47A7-B213-6F6E9DB4BD80}"/>
    <dgm:cxn modelId="{22799925-75FC-4E19-B494-55D9414157F6}" type="presOf" srcId="{F6BAD1C4-05BD-42FE-A74B-B47AF75FB1E6}" destId="{1DBC7B99-4300-4D4F-AA87-8BFFFC0636AC}" srcOrd="0" destOrd="0" presId="urn:microsoft.com/office/officeart/2005/8/layout/lProcess2"/>
    <dgm:cxn modelId="{4D79F7B1-6739-4445-A29F-6F4425D52981}" type="presOf" srcId="{F6BAD1C4-05BD-42FE-A74B-B47AF75FB1E6}" destId="{F68BE2A1-FDC1-4496-9973-89DEF2C62AC5}" srcOrd="1" destOrd="0" presId="urn:microsoft.com/office/officeart/2005/8/layout/lProcess2"/>
    <dgm:cxn modelId="{A0AB7851-FF1A-4E96-8069-055BAEB011C8}" type="presOf" srcId="{653EC1AE-BE9A-4FD3-A0FF-F4BFCE6EBEDF}" destId="{7E86AE05-D13A-48C0-A263-49118446BB19}" srcOrd="0" destOrd="0" presId="urn:microsoft.com/office/officeart/2005/8/layout/lProcess2"/>
    <dgm:cxn modelId="{4A28866E-EE28-46ED-B003-D7436D839B3B}" srcId="{F6BAD1C4-05BD-42FE-A74B-B47AF75FB1E6}" destId="{AA3024C6-64BF-4C30-BC33-94695D685A15}" srcOrd="2" destOrd="0" parTransId="{F9816407-9773-4D73-8795-C081AA664720}" sibTransId="{244D9086-9842-4768-B6A1-8E279A8E99F8}"/>
    <dgm:cxn modelId="{A89CC829-4397-4FE8-92A7-219536BE4E6A}" srcId="{F6BAD1C4-05BD-42FE-A74B-B47AF75FB1E6}" destId="{653EC1AE-BE9A-4FD3-A0FF-F4BFCE6EBEDF}" srcOrd="0" destOrd="0" parTransId="{302D298E-DE1D-461A-97C8-44485CF36C7A}" sibTransId="{1D00AD7B-29F2-4842-880E-6BEF8E4EB91F}"/>
    <dgm:cxn modelId="{862ED65A-31CE-470B-8CB2-49876F434411}" srcId="{F6BAD1C4-05BD-42FE-A74B-B47AF75FB1E6}" destId="{0FA5317C-E0DD-414A-BEA9-21AEB955FA9D}" srcOrd="3" destOrd="0" parTransId="{103C2A2B-CF26-48F7-857C-66D972BFF839}" sibTransId="{8CFF3C5E-BF5F-4046-B607-C8C4206A707D}"/>
    <dgm:cxn modelId="{6EF1FC57-BFF6-44D2-8ACF-6481AE34F382}" type="presParOf" srcId="{85AD91E3-D17A-45D5-9221-307580C014F8}" destId="{87F8332F-D6D2-45CD-898B-D7811E504BF3}" srcOrd="0" destOrd="0" presId="urn:microsoft.com/office/officeart/2005/8/layout/lProcess2"/>
    <dgm:cxn modelId="{3EA38986-5619-4B56-AA2F-19D2C0FACCF1}" type="presParOf" srcId="{87F8332F-D6D2-45CD-898B-D7811E504BF3}" destId="{1DBC7B99-4300-4D4F-AA87-8BFFFC0636AC}" srcOrd="0" destOrd="0" presId="urn:microsoft.com/office/officeart/2005/8/layout/lProcess2"/>
    <dgm:cxn modelId="{82BD021F-2597-4FD3-8AE5-7B29089B6845}" type="presParOf" srcId="{87F8332F-D6D2-45CD-898B-D7811E504BF3}" destId="{F68BE2A1-FDC1-4496-9973-89DEF2C62AC5}" srcOrd="1" destOrd="0" presId="urn:microsoft.com/office/officeart/2005/8/layout/lProcess2"/>
    <dgm:cxn modelId="{DA79388C-F717-4065-B554-77BFA2BE7C24}" type="presParOf" srcId="{87F8332F-D6D2-45CD-898B-D7811E504BF3}" destId="{3EF26E55-5EC9-4D52-A9DE-3E488FA2B41E}" srcOrd="2" destOrd="0" presId="urn:microsoft.com/office/officeart/2005/8/layout/lProcess2"/>
    <dgm:cxn modelId="{62A9101A-504D-4219-99D0-910C90513537}" type="presParOf" srcId="{3EF26E55-5EC9-4D52-A9DE-3E488FA2B41E}" destId="{F1472FF4-62E5-4D9B-AB7C-DC6F1AD14929}" srcOrd="0" destOrd="0" presId="urn:microsoft.com/office/officeart/2005/8/layout/lProcess2"/>
    <dgm:cxn modelId="{1B8944BB-1EDE-420D-BB37-07DFF84E027C}" type="presParOf" srcId="{F1472FF4-62E5-4D9B-AB7C-DC6F1AD14929}" destId="{7E86AE05-D13A-48C0-A263-49118446BB19}" srcOrd="0" destOrd="0" presId="urn:microsoft.com/office/officeart/2005/8/layout/lProcess2"/>
    <dgm:cxn modelId="{EDCE8699-078A-4B5A-9CB6-0355F4F73E62}" type="presParOf" srcId="{F1472FF4-62E5-4D9B-AB7C-DC6F1AD14929}" destId="{F1E065C7-6AEE-437B-8261-E477494A40B3}" srcOrd="1" destOrd="0" presId="urn:microsoft.com/office/officeart/2005/8/layout/lProcess2"/>
    <dgm:cxn modelId="{D7042D64-EB67-4DEB-BED1-DF816DEA978A}" type="presParOf" srcId="{F1472FF4-62E5-4D9B-AB7C-DC6F1AD14929}" destId="{6D0147B3-8E6B-4542-89C2-DBF358E77CA3}" srcOrd="2" destOrd="0" presId="urn:microsoft.com/office/officeart/2005/8/layout/lProcess2"/>
    <dgm:cxn modelId="{56F681A4-3ECC-49C0-A7B5-3DAE9FBC0CFB}" type="presParOf" srcId="{F1472FF4-62E5-4D9B-AB7C-DC6F1AD14929}" destId="{994AEF93-4FD7-4CC6-BD99-E61952A08183}" srcOrd="3" destOrd="0" presId="urn:microsoft.com/office/officeart/2005/8/layout/lProcess2"/>
    <dgm:cxn modelId="{F568AD9D-48C6-42C5-9BB9-51680C9E283E}" type="presParOf" srcId="{F1472FF4-62E5-4D9B-AB7C-DC6F1AD14929}" destId="{0F60B8C0-1CB5-43BF-B2AF-24B7D4438C71}" srcOrd="4" destOrd="0" presId="urn:microsoft.com/office/officeart/2005/8/layout/lProcess2"/>
    <dgm:cxn modelId="{E1CD1204-FE02-4C38-8763-81143BE43CB6}" type="presParOf" srcId="{F1472FF4-62E5-4D9B-AB7C-DC6F1AD14929}" destId="{6C6D2AE8-A916-4E96-AA6A-B23D8C98301C}" srcOrd="5" destOrd="0" presId="urn:microsoft.com/office/officeart/2005/8/layout/lProcess2"/>
    <dgm:cxn modelId="{5F1290E0-1CD9-468F-9554-D3F9FC49452C}" type="presParOf" srcId="{F1472FF4-62E5-4D9B-AB7C-DC6F1AD14929}" destId="{A2FD7660-3619-42CF-9D9A-F8E11C9AFAE3}" srcOrd="6" destOrd="0" presId="urn:microsoft.com/office/officeart/2005/8/layout/lProcess2"/>
    <dgm:cxn modelId="{30F7724C-4CBD-4B42-9088-B8A9F8D922BC}" type="presParOf" srcId="{F1472FF4-62E5-4D9B-AB7C-DC6F1AD14929}" destId="{9056A926-7C14-4034-BCF3-43B7F681A564}" srcOrd="7" destOrd="0" presId="urn:microsoft.com/office/officeart/2005/8/layout/lProcess2"/>
    <dgm:cxn modelId="{2BA7E14A-070B-49A5-BA25-29A1BD643F1D}" type="presParOf" srcId="{F1472FF4-62E5-4D9B-AB7C-DC6F1AD14929}" destId="{A690C4E2-44E9-451C-B09A-A12618D586E8}" srcOrd="8" destOrd="0" presId="urn:microsoft.com/office/officeart/2005/8/layout/lProcess2"/>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1FE3D3-D3CE-4CC4-87C8-6E0B537BC24A}">
      <dsp:nvSpPr>
        <dsp:cNvPr id="0" name=""/>
        <dsp:cNvSpPr/>
      </dsp:nvSpPr>
      <dsp:spPr>
        <a:xfrm>
          <a:off x="837788" y="138712"/>
          <a:ext cx="3090999" cy="2701922"/>
        </a:xfrm>
        <a:prstGeom prst="rightArrow">
          <a:avLst>
            <a:gd name="adj1" fmla="val 70000"/>
            <a:gd name="adj2" fmla="val 50000"/>
          </a:avLst>
        </a:prstGeom>
        <a:solidFill>
          <a:schemeClr val="accent2">
            <a:lumMod val="40000"/>
            <a:lumOff val="60000"/>
            <a:alpha val="9000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lvl="0" algn="ctr" defTabSz="711200">
            <a:lnSpc>
              <a:spcPct val="90000"/>
            </a:lnSpc>
            <a:spcBef>
              <a:spcPct val="0"/>
            </a:spcBef>
            <a:spcAft>
              <a:spcPct val="35000"/>
            </a:spcAft>
          </a:pPr>
          <a:r>
            <a:rPr lang="es-EC" sz="1600" b="1" kern="1200" dirty="0" smtClean="0"/>
            <a:t>LATINOAMÉRICA</a:t>
          </a:r>
          <a:endParaRPr lang="es-EC" sz="1600" b="1" kern="1200" dirty="0"/>
        </a:p>
      </dsp:txBody>
      <dsp:txXfrm>
        <a:off x="1610538" y="138712"/>
        <a:ext cx="2318249" cy="2701922"/>
      </dsp:txXfrm>
    </dsp:sp>
    <dsp:sp modelId="{F7B4AEE1-F232-45F1-B4E4-95BAA0CA5994}">
      <dsp:nvSpPr>
        <dsp:cNvPr id="0" name=""/>
        <dsp:cNvSpPr/>
      </dsp:nvSpPr>
      <dsp:spPr>
        <a:xfrm>
          <a:off x="96" y="783310"/>
          <a:ext cx="1545499" cy="1545499"/>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s-EC" sz="6500" kern="1200" dirty="0"/>
        </a:p>
      </dsp:txBody>
      <dsp:txXfrm>
        <a:off x="96" y="783310"/>
        <a:ext cx="1545499" cy="1545499"/>
      </dsp:txXfrm>
    </dsp:sp>
    <dsp:sp modelId="{C0E45E53-0E75-4C5C-B8DA-0A7E8CD02791}">
      <dsp:nvSpPr>
        <dsp:cNvPr id="0" name=""/>
        <dsp:cNvSpPr/>
      </dsp:nvSpPr>
      <dsp:spPr>
        <a:xfrm>
          <a:off x="4829783" y="205098"/>
          <a:ext cx="3090999" cy="2701922"/>
        </a:xfrm>
        <a:prstGeom prst="rightArrow">
          <a:avLst>
            <a:gd name="adj1" fmla="val 70000"/>
            <a:gd name="adj2" fmla="val 50000"/>
          </a:avLst>
        </a:prstGeom>
        <a:solidFill>
          <a:srgbClr val="92D050">
            <a:alpha val="90000"/>
          </a:srgb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17145" rIns="34290" bIns="17145" numCol="1" spcCol="1270" anchor="ctr" anchorCtr="0">
          <a:noAutofit/>
        </a:bodyPr>
        <a:lstStyle/>
        <a:p>
          <a:pPr lvl="0" algn="ctr" defTabSz="1200150">
            <a:lnSpc>
              <a:spcPct val="90000"/>
            </a:lnSpc>
            <a:spcBef>
              <a:spcPct val="0"/>
            </a:spcBef>
            <a:spcAft>
              <a:spcPct val="35000"/>
            </a:spcAft>
          </a:pPr>
          <a:r>
            <a:rPr lang="es-EC" sz="2700" kern="1200" dirty="0" smtClean="0"/>
            <a:t>ECUADOR</a:t>
          </a:r>
          <a:endParaRPr lang="es-EC" sz="2700" kern="1200" dirty="0"/>
        </a:p>
      </dsp:txBody>
      <dsp:txXfrm>
        <a:off x="5602533" y="205098"/>
        <a:ext cx="2318249" cy="2701922"/>
      </dsp:txXfrm>
    </dsp:sp>
    <dsp:sp modelId="{4AE22036-7172-4551-B126-089C2D4E32F5}">
      <dsp:nvSpPr>
        <dsp:cNvPr id="0" name=""/>
        <dsp:cNvSpPr/>
      </dsp:nvSpPr>
      <dsp:spPr>
        <a:xfrm>
          <a:off x="4057033" y="783310"/>
          <a:ext cx="1545499" cy="1545499"/>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s-EC" sz="6500" kern="1200" dirty="0" smtClean="0"/>
            <a:t> </a:t>
          </a:r>
          <a:endParaRPr lang="es-EC" sz="6500" kern="1200" dirty="0"/>
        </a:p>
      </dsp:txBody>
      <dsp:txXfrm>
        <a:off x="4057033" y="783310"/>
        <a:ext cx="1545499" cy="154549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073D25-97A8-4811-8F46-60AEC8750FB2}">
      <dsp:nvSpPr>
        <dsp:cNvPr id="0" name=""/>
        <dsp:cNvSpPr/>
      </dsp:nvSpPr>
      <dsp:spPr>
        <a:xfrm>
          <a:off x="1444196" y="255827"/>
          <a:ext cx="3530906" cy="634324"/>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s-EC" sz="2000" kern="1200" dirty="0" smtClean="0">
              <a:solidFill>
                <a:srgbClr val="0070C0"/>
              </a:solidFill>
            </a:rPr>
            <a:t>P=</a:t>
          </a:r>
          <a:r>
            <a:rPr lang="es-EC" sz="1600" kern="1200" dirty="0" smtClean="0"/>
            <a:t> PROTECCIÓN</a:t>
          </a:r>
          <a:endParaRPr lang="es-EC" sz="1600" kern="1200" dirty="0"/>
        </a:p>
      </dsp:txBody>
      <dsp:txXfrm>
        <a:off x="2009141" y="255827"/>
        <a:ext cx="2965961" cy="634324"/>
      </dsp:txXfrm>
    </dsp:sp>
    <dsp:sp modelId="{C06D0BFD-628B-44C1-A43C-953E8789E4ED}">
      <dsp:nvSpPr>
        <dsp:cNvPr id="0" name=""/>
        <dsp:cNvSpPr/>
      </dsp:nvSpPr>
      <dsp:spPr>
        <a:xfrm>
          <a:off x="1444196" y="890151"/>
          <a:ext cx="3530906" cy="634324"/>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s-EC" sz="2000" kern="1200" dirty="0" smtClean="0">
              <a:solidFill>
                <a:srgbClr val="0070C0"/>
              </a:solidFill>
            </a:rPr>
            <a:t>E= </a:t>
          </a:r>
          <a:r>
            <a:rPr lang="es-EC" sz="1600" kern="1200" dirty="0" smtClean="0"/>
            <a:t>ESTRUCTURA FINANCIERA</a:t>
          </a:r>
          <a:endParaRPr lang="es-EC" sz="1600" kern="1200" dirty="0"/>
        </a:p>
      </dsp:txBody>
      <dsp:txXfrm>
        <a:off x="2009141" y="890151"/>
        <a:ext cx="2965961" cy="634324"/>
      </dsp:txXfrm>
    </dsp:sp>
    <dsp:sp modelId="{94493BEC-9A26-4623-BD3B-586B16627052}">
      <dsp:nvSpPr>
        <dsp:cNvPr id="0" name=""/>
        <dsp:cNvSpPr/>
      </dsp:nvSpPr>
      <dsp:spPr>
        <a:xfrm>
          <a:off x="1444196" y="1524476"/>
          <a:ext cx="3530906" cy="634324"/>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s-EC" sz="2000" kern="1200" dirty="0" smtClean="0">
              <a:solidFill>
                <a:srgbClr val="0070C0"/>
              </a:solidFill>
            </a:rPr>
            <a:t>R= </a:t>
          </a:r>
          <a:r>
            <a:rPr lang="es-EC" sz="1600" kern="1200" dirty="0" smtClean="0"/>
            <a:t>RENDIMIENTOS Y COSTOS</a:t>
          </a:r>
          <a:endParaRPr lang="es-EC" sz="1600" kern="1200" dirty="0"/>
        </a:p>
      </dsp:txBody>
      <dsp:txXfrm>
        <a:off x="2009141" y="1524476"/>
        <a:ext cx="2965961" cy="634324"/>
      </dsp:txXfrm>
    </dsp:sp>
    <dsp:sp modelId="{57C51402-2205-41DB-941C-C19F4B35A8F3}">
      <dsp:nvSpPr>
        <dsp:cNvPr id="0" name=""/>
        <dsp:cNvSpPr/>
      </dsp:nvSpPr>
      <dsp:spPr>
        <a:xfrm>
          <a:off x="1444196" y="2158801"/>
          <a:ext cx="3530906" cy="634324"/>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s-EC" sz="2000" kern="1200" dirty="0" smtClean="0">
              <a:solidFill>
                <a:srgbClr val="0070C0"/>
              </a:solidFill>
            </a:rPr>
            <a:t>L= </a:t>
          </a:r>
          <a:r>
            <a:rPr lang="es-EC" sz="1600" kern="1200" dirty="0" smtClean="0"/>
            <a:t>LIQUIDEZ</a:t>
          </a:r>
          <a:endParaRPr lang="es-EC" sz="1600" kern="1200" dirty="0"/>
        </a:p>
      </dsp:txBody>
      <dsp:txXfrm>
        <a:off x="2009141" y="2158801"/>
        <a:ext cx="2965961" cy="634324"/>
      </dsp:txXfrm>
    </dsp:sp>
    <dsp:sp modelId="{651709BE-8FD3-4D35-BBAD-607F01BC1A3E}">
      <dsp:nvSpPr>
        <dsp:cNvPr id="0" name=""/>
        <dsp:cNvSpPr/>
      </dsp:nvSpPr>
      <dsp:spPr>
        <a:xfrm>
          <a:off x="1444196" y="2793126"/>
          <a:ext cx="3530906" cy="634324"/>
        </a:xfrm>
        <a:prstGeom prst="rect">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s-EC" sz="2000" kern="1200" dirty="0" smtClean="0">
              <a:solidFill>
                <a:srgbClr val="0070C0"/>
              </a:solidFill>
            </a:rPr>
            <a:t>A = </a:t>
          </a:r>
          <a:r>
            <a:rPr lang="es-EC" sz="1600" kern="1200" dirty="0" smtClean="0"/>
            <a:t>ACTIVOS IMPRODUCTIVOS</a:t>
          </a:r>
          <a:endParaRPr lang="es-EC" sz="1600" kern="1200" dirty="0"/>
        </a:p>
      </dsp:txBody>
      <dsp:txXfrm>
        <a:off x="2009141" y="2793126"/>
        <a:ext cx="2965961" cy="634324"/>
      </dsp:txXfrm>
    </dsp:sp>
    <dsp:sp modelId="{E9B93F5F-10EA-4753-A0AE-E0C2589BEB8E}">
      <dsp:nvSpPr>
        <dsp:cNvPr id="0" name=""/>
        <dsp:cNvSpPr/>
      </dsp:nvSpPr>
      <dsp:spPr>
        <a:xfrm>
          <a:off x="1444196" y="3427451"/>
          <a:ext cx="3530906" cy="634324"/>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s-EC" sz="2000" kern="1200" dirty="0" smtClean="0">
              <a:solidFill>
                <a:srgbClr val="0070C0"/>
              </a:solidFill>
            </a:rPr>
            <a:t>S = </a:t>
          </a:r>
          <a:r>
            <a:rPr lang="es-EC" sz="1600" kern="1200" dirty="0" smtClean="0"/>
            <a:t>SEÑALES EXPANSIVAS</a:t>
          </a:r>
          <a:endParaRPr lang="es-EC" sz="1600" kern="1200" dirty="0"/>
        </a:p>
      </dsp:txBody>
      <dsp:txXfrm>
        <a:off x="2009141" y="3427451"/>
        <a:ext cx="2965961" cy="634324"/>
      </dsp:txXfrm>
    </dsp:sp>
    <dsp:sp modelId="{A10CED9A-C9F7-4156-8D53-94B893499708}">
      <dsp:nvSpPr>
        <dsp:cNvPr id="0" name=""/>
        <dsp:cNvSpPr/>
      </dsp:nvSpPr>
      <dsp:spPr>
        <a:xfrm>
          <a:off x="302093" y="0"/>
          <a:ext cx="1642124" cy="1557788"/>
        </a:xfrm>
        <a:prstGeom prst="ellipse">
          <a:avLst/>
        </a:prstGeom>
        <a:blipFill rotWithShape="0">
          <a:blip xmlns:r="http://schemas.openxmlformats.org/officeDocument/2006/relationships" r:embed="rId1"/>
          <a:stretch>
            <a:fillRect/>
          </a:stretch>
        </a:blipFill>
        <a:ln>
          <a:solidFill>
            <a:srgbClr val="92D050"/>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r>
            <a:rPr lang="es-EC" sz="6500" kern="1200" dirty="0" smtClean="0"/>
            <a:t> </a:t>
          </a:r>
          <a:endParaRPr lang="es-EC" sz="6500" kern="1200" dirty="0"/>
        </a:p>
      </dsp:txBody>
      <dsp:txXfrm>
        <a:off x="302093" y="0"/>
        <a:ext cx="1642124" cy="1557788"/>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B78B09-EE42-4D5F-A996-6FE388B81FA2}">
      <dsp:nvSpPr>
        <dsp:cNvPr id="0" name=""/>
        <dsp:cNvSpPr/>
      </dsp:nvSpPr>
      <dsp:spPr>
        <a:xfrm>
          <a:off x="1195793" y="442421"/>
          <a:ext cx="2109268" cy="751957"/>
        </a:xfrm>
        <a:prstGeom prst="rect">
          <a:avLst/>
        </a:prstGeom>
        <a:solidFill>
          <a:schemeClr val="lt1">
            <a:alpha val="90000"/>
            <a:tint val="4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es-EC" sz="1200" b="1" kern="1200" dirty="0" smtClean="0">
              <a:solidFill>
                <a:schemeClr val="tx1"/>
              </a:solidFill>
            </a:rPr>
            <a:t>ESTRUCTURA FINANCIERA</a:t>
          </a:r>
          <a:endParaRPr lang="es-EC" sz="1200" b="1" kern="1200" dirty="0">
            <a:solidFill>
              <a:schemeClr val="tx1"/>
            </a:solidFill>
          </a:endParaRPr>
        </a:p>
      </dsp:txBody>
      <dsp:txXfrm>
        <a:off x="1533276" y="442421"/>
        <a:ext cx="1771785" cy="751957"/>
      </dsp:txXfrm>
    </dsp:sp>
    <dsp:sp modelId="{F0D82C6F-D135-40B8-A31A-20465EA8A9DA}">
      <dsp:nvSpPr>
        <dsp:cNvPr id="0" name=""/>
        <dsp:cNvSpPr/>
      </dsp:nvSpPr>
      <dsp:spPr>
        <a:xfrm>
          <a:off x="1195793" y="1194379"/>
          <a:ext cx="2109268" cy="751957"/>
        </a:xfrm>
        <a:prstGeom prst="rect">
          <a:avLst/>
        </a:prstGeom>
        <a:solidFill>
          <a:schemeClr val="lt1">
            <a:alpha val="90000"/>
            <a:tint val="4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es-EC" sz="1200" b="1" kern="1200" dirty="0" smtClean="0">
              <a:solidFill>
                <a:schemeClr val="tx1"/>
              </a:solidFill>
            </a:rPr>
            <a:t>DE ALCANCE</a:t>
          </a:r>
          <a:endParaRPr lang="es-EC" sz="1200" b="1" kern="1200" dirty="0">
            <a:solidFill>
              <a:schemeClr val="tx1"/>
            </a:solidFill>
          </a:endParaRPr>
        </a:p>
      </dsp:txBody>
      <dsp:txXfrm>
        <a:off x="1533276" y="1194379"/>
        <a:ext cx="1771785" cy="751957"/>
      </dsp:txXfrm>
    </dsp:sp>
    <dsp:sp modelId="{BA916211-A5D1-4B55-9039-C82F1A47EAEC}">
      <dsp:nvSpPr>
        <dsp:cNvPr id="0" name=""/>
        <dsp:cNvSpPr/>
      </dsp:nvSpPr>
      <dsp:spPr>
        <a:xfrm>
          <a:off x="1195793" y="1946337"/>
          <a:ext cx="2109268" cy="751957"/>
        </a:xfrm>
        <a:prstGeom prst="rect">
          <a:avLst/>
        </a:prstGeom>
        <a:solidFill>
          <a:schemeClr val="lt1">
            <a:alpha val="90000"/>
            <a:tint val="4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es-EC" sz="1200" b="1" kern="1200" dirty="0" smtClean="0">
              <a:solidFill>
                <a:schemeClr val="tx1"/>
              </a:solidFill>
            </a:rPr>
            <a:t>DESEMPEÑO FINANCIERO</a:t>
          </a:r>
          <a:endParaRPr lang="es-EC" sz="1200" b="1" kern="1200" dirty="0">
            <a:solidFill>
              <a:schemeClr val="tx1"/>
            </a:solidFill>
          </a:endParaRPr>
        </a:p>
      </dsp:txBody>
      <dsp:txXfrm>
        <a:off x="1533276" y="1946337"/>
        <a:ext cx="1771785" cy="751957"/>
      </dsp:txXfrm>
    </dsp:sp>
    <dsp:sp modelId="{D4EF57E9-0FE4-434C-A2E4-32A88D9EA647}">
      <dsp:nvSpPr>
        <dsp:cNvPr id="0" name=""/>
        <dsp:cNvSpPr/>
      </dsp:nvSpPr>
      <dsp:spPr>
        <a:xfrm>
          <a:off x="1195793" y="2698294"/>
          <a:ext cx="2109268" cy="751957"/>
        </a:xfrm>
        <a:prstGeom prst="rect">
          <a:avLst/>
        </a:prstGeom>
        <a:solidFill>
          <a:schemeClr val="lt1">
            <a:alpha val="90000"/>
            <a:tint val="4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es-EC" sz="1200" b="1" kern="1200" dirty="0" smtClean="0">
              <a:solidFill>
                <a:schemeClr val="tx1"/>
              </a:solidFill>
            </a:rPr>
            <a:t>INGRESOS</a:t>
          </a:r>
        </a:p>
      </dsp:txBody>
      <dsp:txXfrm>
        <a:off x="1533276" y="2698294"/>
        <a:ext cx="1771785" cy="751957"/>
      </dsp:txXfrm>
    </dsp:sp>
    <dsp:sp modelId="{F8950BF0-A4EA-4D62-A510-D3B79BD25CED}">
      <dsp:nvSpPr>
        <dsp:cNvPr id="0" name=""/>
        <dsp:cNvSpPr/>
      </dsp:nvSpPr>
      <dsp:spPr>
        <a:xfrm>
          <a:off x="803918" y="0"/>
          <a:ext cx="751582" cy="751582"/>
        </a:xfrm>
        <a:prstGeom prst="ellipse">
          <a:avLst/>
        </a:prstGeom>
        <a:solidFill>
          <a:schemeClr val="accent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s-EC" sz="2500" kern="1200" dirty="0" smtClean="0">
              <a:solidFill>
                <a:schemeClr val="bg1"/>
              </a:solidFill>
            </a:rPr>
            <a:t>MIX</a:t>
          </a:r>
          <a:endParaRPr lang="es-EC" sz="2500" kern="1200" dirty="0">
            <a:solidFill>
              <a:schemeClr val="bg1"/>
            </a:solidFill>
          </a:endParaRPr>
        </a:p>
      </dsp:txBody>
      <dsp:txXfrm>
        <a:off x="803918" y="0"/>
        <a:ext cx="751582" cy="751582"/>
      </dsp:txXfrm>
    </dsp:sp>
    <dsp:sp modelId="{E9E9EA7C-1350-4B36-91D3-15B0C2C7826C}">
      <dsp:nvSpPr>
        <dsp:cNvPr id="0" name=""/>
        <dsp:cNvSpPr/>
      </dsp:nvSpPr>
      <dsp:spPr>
        <a:xfrm>
          <a:off x="3724423" y="302421"/>
          <a:ext cx="2109268" cy="751957"/>
        </a:xfrm>
        <a:prstGeom prst="rect">
          <a:avLst/>
        </a:prstGeom>
        <a:solidFill>
          <a:schemeClr val="lt1">
            <a:alpha val="90000"/>
            <a:tint val="4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es-EC" sz="1200" b="1" kern="1200" dirty="0" smtClean="0">
              <a:solidFill>
                <a:schemeClr val="tx1"/>
              </a:solidFill>
            </a:rPr>
            <a:t>GASTOS</a:t>
          </a:r>
        </a:p>
      </dsp:txBody>
      <dsp:txXfrm>
        <a:off x="4061906" y="302421"/>
        <a:ext cx="1771785" cy="751957"/>
      </dsp:txXfrm>
    </dsp:sp>
    <dsp:sp modelId="{FFE8EA7D-7623-47A6-8E12-6CB9F70D99EC}">
      <dsp:nvSpPr>
        <dsp:cNvPr id="0" name=""/>
        <dsp:cNvSpPr/>
      </dsp:nvSpPr>
      <dsp:spPr>
        <a:xfrm>
          <a:off x="3724423" y="1054379"/>
          <a:ext cx="2109268" cy="751957"/>
        </a:xfrm>
        <a:prstGeom prst="rect">
          <a:avLst/>
        </a:prstGeom>
        <a:solidFill>
          <a:schemeClr val="lt1">
            <a:alpha val="90000"/>
            <a:tint val="4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es-EC" sz="1200" b="1" kern="1200" dirty="0" smtClean="0">
              <a:solidFill>
                <a:schemeClr val="tx1"/>
              </a:solidFill>
            </a:rPr>
            <a:t>EFICIENCIA</a:t>
          </a:r>
        </a:p>
      </dsp:txBody>
      <dsp:txXfrm>
        <a:off x="4061906" y="1054379"/>
        <a:ext cx="1771785" cy="751957"/>
      </dsp:txXfrm>
    </dsp:sp>
    <dsp:sp modelId="{83491FCE-994D-42EE-A5FB-8A489748C97C}">
      <dsp:nvSpPr>
        <dsp:cNvPr id="0" name=""/>
        <dsp:cNvSpPr/>
      </dsp:nvSpPr>
      <dsp:spPr>
        <a:xfrm>
          <a:off x="3756251" y="1800201"/>
          <a:ext cx="2109268" cy="751957"/>
        </a:xfrm>
        <a:prstGeom prst="rect">
          <a:avLst/>
        </a:prstGeom>
        <a:solidFill>
          <a:schemeClr val="lt1">
            <a:alpha val="90000"/>
            <a:tint val="4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es-EC" sz="1200" b="1" kern="1200" dirty="0" smtClean="0">
              <a:solidFill>
                <a:schemeClr val="tx1"/>
              </a:solidFill>
            </a:rPr>
            <a:t>PRODUCTIVIDAD</a:t>
          </a:r>
        </a:p>
      </dsp:txBody>
      <dsp:txXfrm>
        <a:off x="4093734" y="1800201"/>
        <a:ext cx="1771785" cy="751957"/>
      </dsp:txXfrm>
    </dsp:sp>
    <dsp:sp modelId="{70398577-6350-4BC0-8220-DED49931C42F}">
      <dsp:nvSpPr>
        <dsp:cNvPr id="0" name=""/>
        <dsp:cNvSpPr/>
      </dsp:nvSpPr>
      <dsp:spPr>
        <a:xfrm>
          <a:off x="3756251" y="2552159"/>
          <a:ext cx="2109268" cy="751957"/>
        </a:xfrm>
        <a:prstGeom prst="rect">
          <a:avLst/>
        </a:prstGeom>
        <a:solidFill>
          <a:schemeClr val="lt1">
            <a:alpha val="90000"/>
            <a:tint val="4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es-EC" sz="1200" b="1" kern="1200" dirty="0" smtClean="0">
              <a:solidFill>
                <a:schemeClr val="tx1"/>
              </a:solidFill>
            </a:rPr>
            <a:t>RIESGO </a:t>
          </a:r>
        </a:p>
      </dsp:txBody>
      <dsp:txXfrm>
        <a:off x="4093734" y="2552159"/>
        <a:ext cx="1771785" cy="751957"/>
      </dsp:txXfrm>
    </dsp:sp>
    <dsp:sp modelId="{380946A2-395F-49DE-997C-9DE510F415D7}">
      <dsp:nvSpPr>
        <dsp:cNvPr id="0" name=""/>
        <dsp:cNvSpPr/>
      </dsp:nvSpPr>
      <dsp:spPr>
        <a:xfrm>
          <a:off x="3756251" y="3304117"/>
          <a:ext cx="2109268" cy="751957"/>
        </a:xfrm>
        <a:prstGeom prst="rect">
          <a:avLst/>
        </a:prstGeom>
        <a:solidFill>
          <a:schemeClr val="lt1">
            <a:alpha val="90000"/>
            <a:tint val="40000"/>
            <a:hueOff val="0"/>
            <a:satOff val="0"/>
            <a:lumOff val="0"/>
            <a:alphaOff val="0"/>
          </a:schemeClr>
        </a:solid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es-EC" sz="1200" b="1" kern="1200" dirty="0" smtClean="0">
              <a:solidFill>
                <a:schemeClr val="tx1"/>
              </a:solidFill>
            </a:rPr>
            <a:t>LIQUIDEZ</a:t>
          </a:r>
        </a:p>
      </dsp:txBody>
      <dsp:txXfrm>
        <a:off x="4093734" y="3304117"/>
        <a:ext cx="1771785" cy="751957"/>
      </dsp:txXfrm>
    </dsp:sp>
    <dsp:sp modelId="{B9A001A4-FBB0-4D22-9996-E5B12D9CD111}">
      <dsp:nvSpPr>
        <dsp:cNvPr id="0" name=""/>
        <dsp:cNvSpPr/>
      </dsp:nvSpPr>
      <dsp:spPr>
        <a:xfrm>
          <a:off x="3396208" y="0"/>
          <a:ext cx="751582" cy="751582"/>
        </a:xfrm>
        <a:prstGeom prst="ellipse">
          <a:avLst/>
        </a:prstGeom>
        <a:solidFill>
          <a:srgbClr val="92D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s-EC" sz="2500" kern="1200" dirty="0" smtClean="0">
              <a:solidFill>
                <a:schemeClr val="tx1"/>
              </a:solidFill>
            </a:rPr>
            <a:t>MIX</a:t>
          </a:r>
        </a:p>
      </dsp:txBody>
      <dsp:txXfrm>
        <a:off x="3396208" y="0"/>
        <a:ext cx="751582" cy="751582"/>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3B67F0-2A86-4EAF-9217-717248B26285}">
      <dsp:nvSpPr>
        <dsp:cNvPr id="0" name=""/>
        <dsp:cNvSpPr/>
      </dsp:nvSpPr>
      <dsp:spPr>
        <a:xfrm>
          <a:off x="1257330" y="0"/>
          <a:ext cx="4876800" cy="4876800"/>
        </a:xfrm>
        <a:prstGeom prst="triangl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31B5022-A73E-41F1-B20F-848D3C70100A}">
      <dsp:nvSpPr>
        <dsp:cNvPr id="0" name=""/>
        <dsp:cNvSpPr/>
      </dsp:nvSpPr>
      <dsp:spPr>
        <a:xfrm>
          <a:off x="3656994" y="464840"/>
          <a:ext cx="3840358" cy="693419"/>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EVALUACIÓN CONJUNTA DE VARIABLES FINANCIERAS Y NO FINANCIERAS</a:t>
          </a:r>
          <a:endParaRPr lang="es-EC" sz="1600" kern="1200" dirty="0"/>
        </a:p>
      </dsp:txBody>
      <dsp:txXfrm>
        <a:off x="3656994" y="464840"/>
        <a:ext cx="3840358" cy="693419"/>
      </dsp:txXfrm>
    </dsp:sp>
    <dsp:sp modelId="{B361ED31-53D6-4739-A7BC-D427B8AA415E}">
      <dsp:nvSpPr>
        <dsp:cNvPr id="0" name=""/>
        <dsp:cNvSpPr/>
      </dsp:nvSpPr>
      <dsp:spPr>
        <a:xfrm>
          <a:off x="3715780" y="1218386"/>
          <a:ext cx="3783394" cy="693419"/>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ELIMINA LA INTERPRETACIÓN MUDABLE</a:t>
          </a:r>
          <a:endParaRPr lang="es-EC" sz="1600" kern="1200" dirty="0"/>
        </a:p>
      </dsp:txBody>
      <dsp:txXfrm>
        <a:off x="3715780" y="1218386"/>
        <a:ext cx="3783394" cy="693419"/>
      </dsp:txXfrm>
    </dsp:sp>
    <dsp:sp modelId="{C4EAA872-C523-48BE-AF2D-53621CF0AEBA}">
      <dsp:nvSpPr>
        <dsp:cNvPr id="0" name=""/>
        <dsp:cNvSpPr/>
      </dsp:nvSpPr>
      <dsp:spPr>
        <a:xfrm>
          <a:off x="3754770" y="2003669"/>
          <a:ext cx="3716889" cy="693419"/>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ANÁLISA TODAS LAS AREAS INVOLUCRADAS</a:t>
          </a:r>
          <a:endParaRPr lang="es-EC" sz="1600" kern="1200" dirty="0"/>
        </a:p>
      </dsp:txBody>
      <dsp:txXfrm>
        <a:off x="3754770" y="2003669"/>
        <a:ext cx="3716889" cy="693419"/>
      </dsp:txXfrm>
    </dsp:sp>
    <dsp:sp modelId="{7E22FD18-B44B-476E-AD6B-0D8C5E4CEB3B}">
      <dsp:nvSpPr>
        <dsp:cNvPr id="0" name=""/>
        <dsp:cNvSpPr/>
      </dsp:nvSpPr>
      <dsp:spPr>
        <a:xfrm>
          <a:off x="3754754" y="2828448"/>
          <a:ext cx="3840358" cy="693419"/>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CENTRA SU USO NO EN UN VALOR SI NO EN MEDIDAS DE CORRECCIÓN</a:t>
          </a:r>
          <a:endParaRPr lang="es-ES" sz="1600" kern="1200" dirty="0"/>
        </a:p>
      </dsp:txBody>
      <dsp:txXfrm>
        <a:off x="3754754" y="2828448"/>
        <a:ext cx="3840358" cy="693419"/>
      </dsp:txXfrm>
    </dsp:sp>
    <dsp:sp modelId="{17C9252E-BBC9-46DB-8F0E-C7CA85EC28F1}">
      <dsp:nvSpPr>
        <dsp:cNvPr id="0" name=""/>
        <dsp:cNvSpPr/>
      </dsp:nvSpPr>
      <dsp:spPr>
        <a:xfrm>
          <a:off x="3754754" y="3608546"/>
          <a:ext cx="3840358" cy="693419"/>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AUMENTA LA PARTICIPACIÓN DE GERENTES Y DIRECTIVOS</a:t>
          </a:r>
          <a:endParaRPr lang="en-US" sz="1600" kern="1200" dirty="0"/>
        </a:p>
      </dsp:txBody>
      <dsp:txXfrm>
        <a:off x="3754754" y="3608546"/>
        <a:ext cx="3840358" cy="693419"/>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DF6875-FBF9-4318-9515-774F3B19C9BE}">
      <dsp:nvSpPr>
        <dsp:cNvPr id="0" name=""/>
        <dsp:cNvSpPr/>
      </dsp:nvSpPr>
      <dsp:spPr>
        <a:xfrm>
          <a:off x="0" y="52893"/>
          <a:ext cx="7920880" cy="495054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E300B7-5AD9-425E-8302-A2828EC6C457}">
      <dsp:nvSpPr>
        <dsp:cNvPr id="0" name=""/>
        <dsp:cNvSpPr/>
      </dsp:nvSpPr>
      <dsp:spPr>
        <a:xfrm>
          <a:off x="1005951" y="3469762"/>
          <a:ext cx="205942" cy="205942"/>
        </a:xfrm>
        <a:prstGeom prst="ellipse">
          <a:avLst/>
        </a:prstGeom>
        <a:solidFill>
          <a:srgbClr val="FF0000"/>
        </a:solidFill>
        <a:ln w="25400" cap="flat" cmpd="sng" algn="ctr">
          <a:solidFill>
            <a:srgbClr val="FF0000"/>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1447A56D-E07B-4869-8B52-62A1C214EB24}">
      <dsp:nvSpPr>
        <dsp:cNvPr id="0" name=""/>
        <dsp:cNvSpPr/>
      </dsp:nvSpPr>
      <dsp:spPr>
        <a:xfrm>
          <a:off x="1108923" y="3572734"/>
          <a:ext cx="1845565" cy="1430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125" tIns="0" rIns="0" bIns="0" numCol="1" spcCol="1270" anchor="t" anchorCtr="0">
          <a:noAutofit/>
        </a:bodyPr>
        <a:lstStyle/>
        <a:p>
          <a:pPr lvl="0" algn="l" defTabSz="1066800">
            <a:lnSpc>
              <a:spcPct val="90000"/>
            </a:lnSpc>
            <a:spcBef>
              <a:spcPct val="0"/>
            </a:spcBef>
            <a:spcAft>
              <a:spcPct val="35000"/>
            </a:spcAft>
          </a:pPr>
          <a:r>
            <a:rPr lang="es-EC" sz="2400" kern="1200" dirty="0" smtClean="0"/>
            <a:t>PELIGRO</a:t>
          </a:r>
          <a:endParaRPr lang="es-EC" sz="2400" kern="1200" dirty="0"/>
        </a:p>
      </dsp:txBody>
      <dsp:txXfrm>
        <a:off x="1108923" y="3572734"/>
        <a:ext cx="1845565" cy="1430708"/>
      </dsp:txXfrm>
    </dsp:sp>
    <dsp:sp modelId="{9C6B7273-08CC-4476-AB92-7295669ABAD5}">
      <dsp:nvSpPr>
        <dsp:cNvPr id="0" name=""/>
        <dsp:cNvSpPr/>
      </dsp:nvSpPr>
      <dsp:spPr>
        <a:xfrm>
          <a:off x="2823793" y="2124203"/>
          <a:ext cx="372281" cy="372281"/>
        </a:xfrm>
        <a:prstGeom prst="ellipse">
          <a:avLst/>
        </a:prstGeom>
        <a:solidFill>
          <a:srgbClr val="FFFF00"/>
        </a:solidFill>
        <a:ln w="25400" cap="flat" cmpd="sng" algn="ctr">
          <a:solidFill>
            <a:srgbClr val="FFFF00"/>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27CA6570-C9F3-48FD-B4B6-5E06CFD101BE}">
      <dsp:nvSpPr>
        <dsp:cNvPr id="0" name=""/>
        <dsp:cNvSpPr/>
      </dsp:nvSpPr>
      <dsp:spPr>
        <a:xfrm>
          <a:off x="3009934" y="2310343"/>
          <a:ext cx="1901011" cy="2693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264" tIns="0" rIns="0" bIns="0" numCol="1" spcCol="1270" anchor="t" anchorCtr="0">
          <a:noAutofit/>
        </a:bodyPr>
        <a:lstStyle/>
        <a:p>
          <a:pPr lvl="0" algn="l" defTabSz="1066800">
            <a:lnSpc>
              <a:spcPct val="90000"/>
            </a:lnSpc>
            <a:spcBef>
              <a:spcPct val="0"/>
            </a:spcBef>
            <a:spcAft>
              <a:spcPct val="35000"/>
            </a:spcAft>
          </a:pPr>
          <a:r>
            <a:rPr lang="es-EC" sz="2400" kern="1200" dirty="0" smtClean="0"/>
            <a:t>PRECAUCIÓN</a:t>
          </a:r>
          <a:endParaRPr lang="es-EC" sz="2400" kern="1200" dirty="0"/>
        </a:p>
      </dsp:txBody>
      <dsp:txXfrm>
        <a:off x="3009934" y="2310343"/>
        <a:ext cx="1901011" cy="2693099"/>
      </dsp:txXfrm>
    </dsp:sp>
    <dsp:sp modelId="{78466753-291A-41FE-8144-2E822273ABE5}">
      <dsp:nvSpPr>
        <dsp:cNvPr id="0" name=""/>
        <dsp:cNvSpPr/>
      </dsp:nvSpPr>
      <dsp:spPr>
        <a:xfrm>
          <a:off x="5009956" y="1305382"/>
          <a:ext cx="514857" cy="514857"/>
        </a:xfrm>
        <a:prstGeom prst="ellipse">
          <a:avLst/>
        </a:prstGeom>
        <a:solidFill>
          <a:srgbClr val="92D050"/>
        </a:solidFill>
        <a:ln w="25400" cap="flat" cmpd="sng" algn="ctr">
          <a:solidFill>
            <a:srgbClr val="92D050"/>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20B99875-0C51-4626-84CA-9CCD65F7B8E0}">
      <dsp:nvSpPr>
        <dsp:cNvPr id="0" name=""/>
        <dsp:cNvSpPr/>
      </dsp:nvSpPr>
      <dsp:spPr>
        <a:xfrm>
          <a:off x="5267385" y="1562810"/>
          <a:ext cx="1901011" cy="3440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812" tIns="0" rIns="0" bIns="0" numCol="1" spcCol="1270" anchor="t" anchorCtr="0">
          <a:noAutofit/>
        </a:bodyPr>
        <a:lstStyle/>
        <a:p>
          <a:pPr lvl="0" algn="l" defTabSz="1066800">
            <a:lnSpc>
              <a:spcPct val="90000"/>
            </a:lnSpc>
            <a:spcBef>
              <a:spcPct val="0"/>
            </a:spcBef>
            <a:spcAft>
              <a:spcPct val="35000"/>
            </a:spcAft>
          </a:pPr>
          <a:r>
            <a:rPr lang="es-EC" sz="2400" kern="1200" dirty="0" smtClean="0"/>
            <a:t>EQUILIBRIO</a:t>
          </a:r>
          <a:endParaRPr lang="es-EC" sz="2400" kern="1200" dirty="0"/>
        </a:p>
      </dsp:txBody>
      <dsp:txXfrm>
        <a:off x="5267385" y="1562810"/>
        <a:ext cx="1901011" cy="3440632"/>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7F4235-5F67-4C28-98EF-7F245CD1D65B}">
      <dsp:nvSpPr>
        <dsp:cNvPr id="0" name=""/>
        <dsp:cNvSpPr/>
      </dsp:nvSpPr>
      <dsp:spPr>
        <a:xfrm>
          <a:off x="2742" y="105936"/>
          <a:ext cx="2354595" cy="129600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3360" tIns="213360" rIns="213360" bIns="114300" numCol="1" spcCol="1270" anchor="t" anchorCtr="0">
          <a:noAutofit/>
        </a:bodyPr>
        <a:lstStyle/>
        <a:p>
          <a:pPr lvl="0" algn="ctr" defTabSz="1333500">
            <a:lnSpc>
              <a:spcPct val="90000"/>
            </a:lnSpc>
            <a:spcBef>
              <a:spcPct val="0"/>
            </a:spcBef>
            <a:spcAft>
              <a:spcPct val="35000"/>
            </a:spcAft>
          </a:pPr>
          <a:r>
            <a:rPr lang="es-EC" sz="3000" kern="1200" dirty="0" smtClean="0"/>
            <a:t>1</a:t>
          </a:r>
          <a:endParaRPr lang="es-EC" sz="3000" kern="1200" dirty="0"/>
        </a:p>
      </dsp:txBody>
      <dsp:txXfrm>
        <a:off x="2742" y="105936"/>
        <a:ext cx="2354595" cy="864000"/>
      </dsp:txXfrm>
    </dsp:sp>
    <dsp:sp modelId="{CF048206-C310-48ED-B927-2B3FCAB12238}">
      <dsp:nvSpPr>
        <dsp:cNvPr id="0" name=""/>
        <dsp:cNvSpPr/>
      </dsp:nvSpPr>
      <dsp:spPr>
        <a:xfrm>
          <a:off x="485009" y="969936"/>
          <a:ext cx="2354595" cy="183600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3360" tIns="213360" rIns="213360" bIns="213360" numCol="1" spcCol="1270" anchor="t" anchorCtr="0">
          <a:noAutofit/>
        </a:bodyPr>
        <a:lstStyle/>
        <a:p>
          <a:pPr marL="285750" lvl="1" indent="-285750" algn="l" defTabSz="1333500">
            <a:lnSpc>
              <a:spcPct val="90000"/>
            </a:lnSpc>
            <a:spcBef>
              <a:spcPct val="0"/>
            </a:spcBef>
            <a:spcAft>
              <a:spcPct val="15000"/>
            </a:spcAft>
            <a:buChar char="••"/>
          </a:pPr>
          <a:r>
            <a:rPr lang="es-EC" sz="3000" kern="1200" dirty="0" smtClean="0">
              <a:hlinkClick xmlns:r="http://schemas.openxmlformats.org/officeDocument/2006/relationships" r:id="rId1" action="ppaction://hlinkfile"/>
            </a:rPr>
            <a:t>COAC SAN JOSE LTDA.</a:t>
          </a:r>
          <a:endParaRPr lang="es-EC" sz="3000" kern="1200" dirty="0"/>
        </a:p>
      </dsp:txBody>
      <dsp:txXfrm>
        <a:off x="485009" y="969936"/>
        <a:ext cx="2354595" cy="1836000"/>
      </dsp:txXfrm>
    </dsp:sp>
    <dsp:sp modelId="{B25803BA-DE09-49C0-B3CD-9BB6877041E3}">
      <dsp:nvSpPr>
        <dsp:cNvPr id="0" name=""/>
        <dsp:cNvSpPr/>
      </dsp:nvSpPr>
      <dsp:spPr>
        <a:xfrm>
          <a:off x="2714286" y="244822"/>
          <a:ext cx="756730" cy="586226"/>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kern="1200"/>
        </a:p>
      </dsp:txBody>
      <dsp:txXfrm>
        <a:off x="2714286" y="244822"/>
        <a:ext cx="756730" cy="586226"/>
      </dsp:txXfrm>
    </dsp:sp>
    <dsp:sp modelId="{117AB84C-3386-447C-BBDC-283B1EF73F8E}">
      <dsp:nvSpPr>
        <dsp:cNvPr id="0" name=""/>
        <dsp:cNvSpPr/>
      </dsp:nvSpPr>
      <dsp:spPr>
        <a:xfrm>
          <a:off x="3785131" y="105936"/>
          <a:ext cx="2354595" cy="129600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3360" tIns="213360" rIns="213360" bIns="114300" numCol="1" spcCol="1270" anchor="t" anchorCtr="0">
          <a:noAutofit/>
        </a:bodyPr>
        <a:lstStyle/>
        <a:p>
          <a:pPr lvl="0" algn="ctr" defTabSz="1333500">
            <a:lnSpc>
              <a:spcPct val="90000"/>
            </a:lnSpc>
            <a:spcBef>
              <a:spcPct val="0"/>
            </a:spcBef>
            <a:spcAft>
              <a:spcPct val="35000"/>
            </a:spcAft>
          </a:pPr>
          <a:r>
            <a:rPr lang="es-EC" sz="3000" kern="1200" dirty="0" smtClean="0"/>
            <a:t>2</a:t>
          </a:r>
          <a:endParaRPr lang="es-EC" sz="3000" kern="1200" dirty="0"/>
        </a:p>
      </dsp:txBody>
      <dsp:txXfrm>
        <a:off x="3785131" y="105936"/>
        <a:ext cx="2354595" cy="864000"/>
      </dsp:txXfrm>
    </dsp:sp>
    <dsp:sp modelId="{27DA9F3C-FAC3-484D-BC33-42DC5E6B78B2}">
      <dsp:nvSpPr>
        <dsp:cNvPr id="0" name=""/>
        <dsp:cNvSpPr/>
      </dsp:nvSpPr>
      <dsp:spPr>
        <a:xfrm>
          <a:off x="4267397" y="969936"/>
          <a:ext cx="2354595" cy="183600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13360" tIns="213360" rIns="213360" bIns="213360" numCol="1" spcCol="1270" anchor="t" anchorCtr="0">
          <a:noAutofit/>
        </a:bodyPr>
        <a:lstStyle/>
        <a:p>
          <a:pPr marL="285750" lvl="1" indent="-285750" algn="l" defTabSz="1333500">
            <a:lnSpc>
              <a:spcPct val="90000"/>
            </a:lnSpc>
            <a:spcBef>
              <a:spcPct val="0"/>
            </a:spcBef>
            <a:spcAft>
              <a:spcPct val="15000"/>
            </a:spcAft>
            <a:buChar char="••"/>
          </a:pPr>
          <a:r>
            <a:rPr lang="es-EC" sz="3000" kern="1200" dirty="0" smtClean="0">
              <a:hlinkClick xmlns:r="http://schemas.openxmlformats.org/officeDocument/2006/relationships" r:id="rId2" action="ppaction://hlinkfile"/>
            </a:rPr>
            <a:t>COAC SAN ANTONIO</a:t>
          </a:r>
          <a:endParaRPr lang="es-EC" sz="3000" kern="1200" dirty="0"/>
        </a:p>
      </dsp:txBody>
      <dsp:txXfrm>
        <a:off x="4267397" y="969936"/>
        <a:ext cx="2354595" cy="1836000"/>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341747-0036-4615-A882-AC250F07F537}">
      <dsp:nvSpPr>
        <dsp:cNvPr id="0" name=""/>
        <dsp:cNvSpPr/>
      </dsp:nvSpPr>
      <dsp:spPr>
        <a:xfrm>
          <a:off x="0" y="0"/>
          <a:ext cx="8136904" cy="188546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EC" sz="1500" kern="1200" dirty="0" smtClean="0"/>
            <a:t>En un mercado globalizado en que las Microfinanzas se han desarrollado significativamente en la economía  a favor de los sectores más desfavorecidos, la Red Financiera Rural ha sido una de las instituciones más importantes en el Ecuador, que ha contribuido a que al desarrollo de las microfinanzas mediante programas de capacitación, asistencia técnica y manejo de herramientas financieras que les permita fomentar la  transparencia de la información financiera y social en a todas las instituciones financieras dedicadas a esta rama. </a:t>
          </a:r>
          <a:endParaRPr lang="es-EC" sz="1500" kern="1200" dirty="0"/>
        </a:p>
      </dsp:txBody>
      <dsp:txXfrm>
        <a:off x="1815927" y="0"/>
        <a:ext cx="6320976" cy="1885463"/>
      </dsp:txXfrm>
    </dsp:sp>
    <dsp:sp modelId="{EA8659DB-5C2E-4541-A90A-129E64F2D70D}">
      <dsp:nvSpPr>
        <dsp:cNvPr id="0" name=""/>
        <dsp:cNvSpPr/>
      </dsp:nvSpPr>
      <dsp:spPr>
        <a:xfrm>
          <a:off x="188546" y="188546"/>
          <a:ext cx="1627380" cy="1508370"/>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1BA9752-6C8C-4EDC-A5BD-4FCB06570E72}">
      <dsp:nvSpPr>
        <dsp:cNvPr id="0" name=""/>
        <dsp:cNvSpPr/>
      </dsp:nvSpPr>
      <dsp:spPr>
        <a:xfrm>
          <a:off x="0" y="2074009"/>
          <a:ext cx="8136904" cy="188546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s-EC" sz="1500" kern="1200" dirty="0" smtClean="0"/>
            <a:t>Las condiciones del entorno macroeconómico y microeconómico, reflejados principalmente  en el crecimiento del PIB, en el sector de la intermediación financiera, la disminución del desempleo y de condiciones internas  y sociales analizadas, así como el nuevo marco legal en que se desarrollan las microfinanzas en el Ecuador,  permiten un claro aprovechamiento de las fortalezas de las instituciones miembros de la Red Financiera Rural sobre las oportunidades  que éste ofrece.</a:t>
          </a:r>
          <a:endParaRPr lang="es-EC" sz="1500" kern="1200" dirty="0"/>
        </a:p>
      </dsp:txBody>
      <dsp:txXfrm>
        <a:off x="1815927" y="2074009"/>
        <a:ext cx="6320976" cy="1885463"/>
      </dsp:txXfrm>
    </dsp:sp>
    <dsp:sp modelId="{169E8732-BA6C-45D3-AE04-7182CC246338}">
      <dsp:nvSpPr>
        <dsp:cNvPr id="0" name=""/>
        <dsp:cNvSpPr/>
      </dsp:nvSpPr>
      <dsp:spPr>
        <a:xfrm>
          <a:off x="188546" y="2262556"/>
          <a:ext cx="1627380" cy="1508370"/>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715372-FA26-4C59-83E5-3748E56D9FFE}">
      <dsp:nvSpPr>
        <dsp:cNvPr id="0" name=""/>
        <dsp:cNvSpPr/>
      </dsp:nvSpPr>
      <dsp:spPr>
        <a:xfrm>
          <a:off x="0" y="0"/>
          <a:ext cx="8496944" cy="174833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t>La aplicación y utilización de modelos y herramientas de análisis financiero por parte de las cooperativas miembros de la Red Financiera Rural han sido de crucial trascendencia para su desarrollo; sin embargo no existe un modelo financiero que les permita compararse con estándares internacionales para COAC´s y que combinen conjuntamente variables financieras y no financieras para efectos de un análisis mucho más completo.</a:t>
          </a:r>
          <a:endParaRPr lang="es-EC" sz="1600" kern="1200" dirty="0"/>
        </a:p>
      </dsp:txBody>
      <dsp:txXfrm>
        <a:off x="1874222" y="0"/>
        <a:ext cx="6622721" cy="1748338"/>
      </dsp:txXfrm>
    </dsp:sp>
    <dsp:sp modelId="{A3BB1E8E-A727-4CEE-9C99-1D7C7D754E49}">
      <dsp:nvSpPr>
        <dsp:cNvPr id="0" name=""/>
        <dsp:cNvSpPr/>
      </dsp:nvSpPr>
      <dsp:spPr>
        <a:xfrm>
          <a:off x="174833" y="174833"/>
          <a:ext cx="1699388" cy="1398671"/>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2FAB338-A2E7-428F-8541-768EA871FA32}">
      <dsp:nvSpPr>
        <dsp:cNvPr id="0" name=""/>
        <dsp:cNvSpPr/>
      </dsp:nvSpPr>
      <dsp:spPr>
        <a:xfrm>
          <a:off x="0" y="1923172"/>
          <a:ext cx="8496944" cy="174833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t>El desarrollo del Modelo de Análisis  Financiero COLAC permitirá que las Cooperativas de Ahorro y Crédito miembros de la Red Financiera Rural dispongan de una herramienta financiera integral, interactiva, dinámica, de fácil uso y análisis para los dirigentes y gerentes que la apliquen, proporcionándoles un enfoque más completo de la situación financiera de sus instituciones en pro de su desarrollo y consolidación en el mercado. </a:t>
          </a:r>
          <a:endParaRPr lang="es-EC" sz="1600" kern="1200" dirty="0"/>
        </a:p>
      </dsp:txBody>
      <dsp:txXfrm>
        <a:off x="1874222" y="1923172"/>
        <a:ext cx="6622721" cy="1748338"/>
      </dsp:txXfrm>
    </dsp:sp>
    <dsp:sp modelId="{6EB2F7F0-2F14-42D9-85E6-6AEB6D11DC80}">
      <dsp:nvSpPr>
        <dsp:cNvPr id="0" name=""/>
        <dsp:cNvSpPr/>
      </dsp:nvSpPr>
      <dsp:spPr>
        <a:xfrm>
          <a:off x="174833" y="2098006"/>
          <a:ext cx="1699388" cy="1398671"/>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341747-0036-4615-A882-AC250F07F537}">
      <dsp:nvSpPr>
        <dsp:cNvPr id="0" name=""/>
        <dsp:cNvSpPr/>
      </dsp:nvSpPr>
      <dsp:spPr>
        <a:xfrm>
          <a:off x="0" y="0"/>
          <a:ext cx="8136904" cy="188546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EC" sz="1700" kern="1200" dirty="0" smtClean="0"/>
            <a:t>Implementar en los programas de capacitación y asistencia técnica que ofrece la Red Financiera Rural modelos y herramientas de análisis financiero, que les permita consolidarse en el mercado Microfinanciero en el que se desarrollan.</a:t>
          </a:r>
          <a:endParaRPr lang="es-EC" sz="1700" kern="1200" dirty="0"/>
        </a:p>
      </dsp:txBody>
      <dsp:txXfrm>
        <a:off x="1815927" y="0"/>
        <a:ext cx="6320976" cy="1885463"/>
      </dsp:txXfrm>
    </dsp:sp>
    <dsp:sp modelId="{EA8659DB-5C2E-4541-A90A-129E64F2D70D}">
      <dsp:nvSpPr>
        <dsp:cNvPr id="0" name=""/>
        <dsp:cNvSpPr/>
      </dsp:nvSpPr>
      <dsp:spPr>
        <a:xfrm>
          <a:off x="188546" y="188546"/>
          <a:ext cx="1627380" cy="1508370"/>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1BA9752-6C8C-4EDC-A5BD-4FCB06570E72}">
      <dsp:nvSpPr>
        <dsp:cNvPr id="0" name=""/>
        <dsp:cNvSpPr/>
      </dsp:nvSpPr>
      <dsp:spPr>
        <a:xfrm>
          <a:off x="0" y="2074009"/>
          <a:ext cx="8136904" cy="188546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EC" sz="1700" kern="1200" dirty="0" smtClean="0"/>
            <a:t>Promover  como institución Red Financiera Rural a sus Cooperativa miembros , hacia la consolidación de su participación en el mercado Microfinanciero, aprovechando las buenas condiciones y oportunidades que brinda el entorno macroeconómico y microeconómico actual para su desarrollo y crecimiento, enmarcándose en los lineamientos de la nueva Ley de Economía Popular y Solidaria y su Reglamento de aplicación.</a:t>
          </a:r>
          <a:endParaRPr lang="es-EC" sz="1700" kern="1200" dirty="0"/>
        </a:p>
      </dsp:txBody>
      <dsp:txXfrm>
        <a:off x="1815927" y="2074009"/>
        <a:ext cx="6320976" cy="1885463"/>
      </dsp:txXfrm>
    </dsp:sp>
    <dsp:sp modelId="{169E8732-BA6C-45D3-AE04-7182CC246338}">
      <dsp:nvSpPr>
        <dsp:cNvPr id="0" name=""/>
        <dsp:cNvSpPr/>
      </dsp:nvSpPr>
      <dsp:spPr>
        <a:xfrm>
          <a:off x="188546" y="2262556"/>
          <a:ext cx="1627380" cy="1508370"/>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715372-FA26-4C59-83E5-3748E56D9FFE}">
      <dsp:nvSpPr>
        <dsp:cNvPr id="0" name=""/>
        <dsp:cNvSpPr/>
      </dsp:nvSpPr>
      <dsp:spPr>
        <a:xfrm>
          <a:off x="0" y="0"/>
          <a:ext cx="8496944" cy="174833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t>Incentivar a los dirigentes y gerentes de las Cooperativas miembros hacia la utilización e implementación de modelos financieros con estándares internacionales para el análisis, evaluación y diagnóstico de la situación financiera real de sus instituciones, con la finalidad de que sus decisiones financieras sean direccionadas hacia el fortalecimiento de una gestión financiera efectiva.</a:t>
          </a:r>
          <a:endParaRPr lang="es-EC" sz="1600" kern="1200" dirty="0"/>
        </a:p>
      </dsp:txBody>
      <dsp:txXfrm>
        <a:off x="1874222" y="0"/>
        <a:ext cx="6622721" cy="1748338"/>
      </dsp:txXfrm>
    </dsp:sp>
    <dsp:sp modelId="{A3BB1E8E-A727-4CEE-9C99-1D7C7D754E49}">
      <dsp:nvSpPr>
        <dsp:cNvPr id="0" name=""/>
        <dsp:cNvSpPr/>
      </dsp:nvSpPr>
      <dsp:spPr>
        <a:xfrm>
          <a:off x="174833" y="174833"/>
          <a:ext cx="1699388" cy="1398671"/>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2FAB338-A2E7-428F-8541-768EA871FA32}">
      <dsp:nvSpPr>
        <dsp:cNvPr id="0" name=""/>
        <dsp:cNvSpPr/>
      </dsp:nvSpPr>
      <dsp:spPr>
        <a:xfrm>
          <a:off x="0" y="1923172"/>
          <a:ext cx="8496944" cy="174833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t>Proveer el Modelo de Análisis Financiero COLAC, a las Cooperativas de Ahorro y Crédito miembros de la Red Financiera Rural con la finalidad que este se convierta en una herramienta financiera eficaz, de fácil uso e interpretación para gerentes y directivos de estas instituciones.</a:t>
          </a:r>
          <a:endParaRPr lang="es-EC" sz="1600" kern="1200" dirty="0"/>
        </a:p>
      </dsp:txBody>
      <dsp:txXfrm>
        <a:off x="1874222" y="1923172"/>
        <a:ext cx="6622721" cy="1748338"/>
      </dsp:txXfrm>
    </dsp:sp>
    <dsp:sp modelId="{6EB2F7F0-2F14-42D9-85E6-6AEB6D11DC80}">
      <dsp:nvSpPr>
        <dsp:cNvPr id="0" name=""/>
        <dsp:cNvSpPr/>
      </dsp:nvSpPr>
      <dsp:spPr>
        <a:xfrm>
          <a:off x="174833" y="2098006"/>
          <a:ext cx="1699388" cy="1398671"/>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155AD8-B110-46F0-929D-4FB141580ECE}">
      <dsp:nvSpPr>
        <dsp:cNvPr id="0" name=""/>
        <dsp:cNvSpPr/>
      </dsp:nvSpPr>
      <dsp:spPr>
        <a:xfrm>
          <a:off x="3903557" y="1378931"/>
          <a:ext cx="3065241" cy="486258"/>
        </a:xfrm>
        <a:custGeom>
          <a:avLst/>
          <a:gdLst/>
          <a:ahLst/>
          <a:cxnLst/>
          <a:rect l="0" t="0" r="0" b="0"/>
          <a:pathLst>
            <a:path>
              <a:moveTo>
                <a:pt x="0" y="0"/>
              </a:moveTo>
              <a:lnTo>
                <a:pt x="0" y="331371"/>
              </a:lnTo>
              <a:lnTo>
                <a:pt x="3065241" y="331371"/>
              </a:lnTo>
              <a:lnTo>
                <a:pt x="3065241" y="48625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713707-0C4F-466F-8C47-D9CC17DB360F}">
      <dsp:nvSpPr>
        <dsp:cNvPr id="0" name=""/>
        <dsp:cNvSpPr/>
      </dsp:nvSpPr>
      <dsp:spPr>
        <a:xfrm>
          <a:off x="4879585" y="2926878"/>
          <a:ext cx="91440" cy="486258"/>
        </a:xfrm>
        <a:custGeom>
          <a:avLst/>
          <a:gdLst/>
          <a:ahLst/>
          <a:cxnLst/>
          <a:rect l="0" t="0" r="0" b="0"/>
          <a:pathLst>
            <a:path>
              <a:moveTo>
                <a:pt x="45720" y="0"/>
              </a:moveTo>
              <a:lnTo>
                <a:pt x="45720" y="48625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442C7B-D98E-4028-A994-DAF0411022A0}">
      <dsp:nvSpPr>
        <dsp:cNvPr id="0" name=""/>
        <dsp:cNvSpPr/>
      </dsp:nvSpPr>
      <dsp:spPr>
        <a:xfrm>
          <a:off x="3903557" y="1378931"/>
          <a:ext cx="1021747" cy="486258"/>
        </a:xfrm>
        <a:custGeom>
          <a:avLst/>
          <a:gdLst/>
          <a:ahLst/>
          <a:cxnLst/>
          <a:rect l="0" t="0" r="0" b="0"/>
          <a:pathLst>
            <a:path>
              <a:moveTo>
                <a:pt x="0" y="0"/>
              </a:moveTo>
              <a:lnTo>
                <a:pt x="0" y="331371"/>
              </a:lnTo>
              <a:lnTo>
                <a:pt x="1021747" y="331371"/>
              </a:lnTo>
              <a:lnTo>
                <a:pt x="1021747" y="48625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270BF2-DA00-4AAA-9BF2-8C8E9D10042E}">
      <dsp:nvSpPr>
        <dsp:cNvPr id="0" name=""/>
        <dsp:cNvSpPr/>
      </dsp:nvSpPr>
      <dsp:spPr>
        <a:xfrm>
          <a:off x="2836090" y="2926878"/>
          <a:ext cx="91440" cy="486258"/>
        </a:xfrm>
        <a:custGeom>
          <a:avLst/>
          <a:gdLst/>
          <a:ahLst/>
          <a:cxnLst/>
          <a:rect l="0" t="0" r="0" b="0"/>
          <a:pathLst>
            <a:path>
              <a:moveTo>
                <a:pt x="45720" y="0"/>
              </a:moveTo>
              <a:lnTo>
                <a:pt x="45720" y="48625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BC29CD-3067-4AF3-963B-9B048A3DBAC8}">
      <dsp:nvSpPr>
        <dsp:cNvPr id="0" name=""/>
        <dsp:cNvSpPr/>
      </dsp:nvSpPr>
      <dsp:spPr>
        <a:xfrm>
          <a:off x="2881810" y="1378931"/>
          <a:ext cx="1021747" cy="486258"/>
        </a:xfrm>
        <a:custGeom>
          <a:avLst/>
          <a:gdLst/>
          <a:ahLst/>
          <a:cxnLst/>
          <a:rect l="0" t="0" r="0" b="0"/>
          <a:pathLst>
            <a:path>
              <a:moveTo>
                <a:pt x="1021747" y="0"/>
              </a:moveTo>
              <a:lnTo>
                <a:pt x="1021747" y="331371"/>
              </a:lnTo>
              <a:lnTo>
                <a:pt x="0" y="331371"/>
              </a:lnTo>
              <a:lnTo>
                <a:pt x="0" y="48625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C9125A-88AE-4BB0-A99B-FBC3F1A24F11}">
      <dsp:nvSpPr>
        <dsp:cNvPr id="0" name=""/>
        <dsp:cNvSpPr/>
      </dsp:nvSpPr>
      <dsp:spPr>
        <a:xfrm>
          <a:off x="792596" y="2926878"/>
          <a:ext cx="91440" cy="486258"/>
        </a:xfrm>
        <a:custGeom>
          <a:avLst/>
          <a:gdLst/>
          <a:ahLst/>
          <a:cxnLst/>
          <a:rect l="0" t="0" r="0" b="0"/>
          <a:pathLst>
            <a:path>
              <a:moveTo>
                <a:pt x="45720" y="0"/>
              </a:moveTo>
              <a:lnTo>
                <a:pt x="45720" y="48625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FC6EBF-A880-461B-9301-6E5A78950BC5}">
      <dsp:nvSpPr>
        <dsp:cNvPr id="0" name=""/>
        <dsp:cNvSpPr/>
      </dsp:nvSpPr>
      <dsp:spPr>
        <a:xfrm>
          <a:off x="838316" y="1378931"/>
          <a:ext cx="3065241" cy="486258"/>
        </a:xfrm>
        <a:custGeom>
          <a:avLst/>
          <a:gdLst/>
          <a:ahLst/>
          <a:cxnLst/>
          <a:rect l="0" t="0" r="0" b="0"/>
          <a:pathLst>
            <a:path>
              <a:moveTo>
                <a:pt x="3065241" y="0"/>
              </a:moveTo>
              <a:lnTo>
                <a:pt x="3065241" y="331371"/>
              </a:lnTo>
              <a:lnTo>
                <a:pt x="0" y="331371"/>
              </a:lnTo>
              <a:lnTo>
                <a:pt x="0" y="48625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08C6A8-C92C-4B51-97A7-5CF000BD5E5C}">
      <dsp:nvSpPr>
        <dsp:cNvPr id="0" name=""/>
        <dsp:cNvSpPr/>
      </dsp:nvSpPr>
      <dsp:spPr>
        <a:xfrm>
          <a:off x="3067582" y="317243"/>
          <a:ext cx="1671949" cy="106168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FBDCF60-DDF5-4AD2-8C98-BAD44FEB4469}">
      <dsp:nvSpPr>
        <dsp:cNvPr id="0" name=""/>
        <dsp:cNvSpPr/>
      </dsp:nvSpPr>
      <dsp:spPr>
        <a:xfrm>
          <a:off x="3253355" y="493726"/>
          <a:ext cx="1671949" cy="106168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t>RFR</a:t>
          </a:r>
          <a:endParaRPr lang="es-EC" sz="2800" kern="1200" dirty="0"/>
        </a:p>
      </dsp:txBody>
      <dsp:txXfrm>
        <a:off x="3253355" y="493726"/>
        <a:ext cx="1671949" cy="1061688"/>
      </dsp:txXfrm>
    </dsp:sp>
    <dsp:sp modelId="{32528DD0-93F4-4EFD-9BB3-3A92E7B4977B}">
      <dsp:nvSpPr>
        <dsp:cNvPr id="0" name=""/>
        <dsp:cNvSpPr/>
      </dsp:nvSpPr>
      <dsp:spPr>
        <a:xfrm>
          <a:off x="2341" y="1865190"/>
          <a:ext cx="1671949" cy="1061688"/>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2666700-6614-4529-BB6B-122A372853D8}">
      <dsp:nvSpPr>
        <dsp:cNvPr id="0" name=""/>
        <dsp:cNvSpPr/>
      </dsp:nvSpPr>
      <dsp:spPr>
        <a:xfrm>
          <a:off x="188113" y="2041673"/>
          <a:ext cx="1671949" cy="1061688"/>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HISTORIA</a:t>
          </a:r>
          <a:endParaRPr lang="es-EC" sz="1800" kern="1200" dirty="0"/>
        </a:p>
      </dsp:txBody>
      <dsp:txXfrm>
        <a:off x="188113" y="2041673"/>
        <a:ext cx="1671949" cy="1061688"/>
      </dsp:txXfrm>
    </dsp:sp>
    <dsp:sp modelId="{B9ADA4B6-8933-40BA-A6CE-6CEFFFD04F9B}">
      <dsp:nvSpPr>
        <dsp:cNvPr id="0" name=""/>
        <dsp:cNvSpPr/>
      </dsp:nvSpPr>
      <dsp:spPr>
        <a:xfrm>
          <a:off x="2341" y="3413137"/>
          <a:ext cx="1671949" cy="1061688"/>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1C78210-3C24-4ED7-B1DD-ED9CB54E0FA1}">
      <dsp:nvSpPr>
        <dsp:cNvPr id="0" name=""/>
        <dsp:cNvSpPr/>
      </dsp:nvSpPr>
      <dsp:spPr>
        <a:xfrm>
          <a:off x="188113" y="3589620"/>
          <a:ext cx="1671949" cy="106168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 Grupo Sistema Financiero Alternativo</a:t>
          </a:r>
        </a:p>
        <a:p>
          <a:pPr lvl="0" algn="ctr" defTabSz="533400">
            <a:lnSpc>
              <a:spcPct val="90000"/>
            </a:lnSpc>
            <a:spcBef>
              <a:spcPct val="0"/>
            </a:spcBef>
            <a:spcAft>
              <a:spcPct val="35000"/>
            </a:spcAft>
          </a:pPr>
          <a:r>
            <a:rPr lang="es-EC" sz="1200" kern="1200" dirty="0" smtClean="0"/>
            <a:t>-RFR</a:t>
          </a:r>
          <a:endParaRPr lang="es-EC" sz="1200" kern="1200" dirty="0"/>
        </a:p>
      </dsp:txBody>
      <dsp:txXfrm>
        <a:off x="188113" y="3589620"/>
        <a:ext cx="1671949" cy="1061688"/>
      </dsp:txXfrm>
    </dsp:sp>
    <dsp:sp modelId="{E227171F-68B1-486F-BD45-1BBB4518482B}">
      <dsp:nvSpPr>
        <dsp:cNvPr id="0" name=""/>
        <dsp:cNvSpPr/>
      </dsp:nvSpPr>
      <dsp:spPr>
        <a:xfrm>
          <a:off x="2045835" y="1865190"/>
          <a:ext cx="1671949" cy="1061688"/>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E85979D-0821-4E3E-89D2-8D10C7C345C6}">
      <dsp:nvSpPr>
        <dsp:cNvPr id="0" name=""/>
        <dsp:cNvSpPr/>
      </dsp:nvSpPr>
      <dsp:spPr>
        <a:xfrm>
          <a:off x="2231608" y="2041673"/>
          <a:ext cx="1671949" cy="1061688"/>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hlinkClick xmlns:r="http://schemas.openxmlformats.org/officeDocument/2006/relationships" r:id="" action="ppaction://hlinksldjump"/>
            </a:rPr>
            <a:t>BASE LEGAL</a:t>
          </a:r>
          <a:endParaRPr lang="es-EC" sz="1800" kern="1200" dirty="0"/>
        </a:p>
      </dsp:txBody>
      <dsp:txXfrm>
        <a:off x="2231608" y="2041673"/>
        <a:ext cx="1671949" cy="1061688"/>
      </dsp:txXfrm>
    </dsp:sp>
    <dsp:sp modelId="{6C9FB01B-B28D-40CA-BF4C-DB1D1FFE48EA}">
      <dsp:nvSpPr>
        <dsp:cNvPr id="0" name=""/>
        <dsp:cNvSpPr/>
      </dsp:nvSpPr>
      <dsp:spPr>
        <a:xfrm>
          <a:off x="2045835" y="3413137"/>
          <a:ext cx="1671949" cy="1061688"/>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A3F1D00-6749-473E-8694-5FAF94474322}">
      <dsp:nvSpPr>
        <dsp:cNvPr id="0" name=""/>
        <dsp:cNvSpPr/>
      </dsp:nvSpPr>
      <dsp:spPr>
        <a:xfrm>
          <a:off x="2231608" y="3589620"/>
          <a:ext cx="1671949" cy="106168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Constitución</a:t>
          </a:r>
        </a:p>
        <a:p>
          <a:pPr lvl="0" algn="ctr" defTabSz="533400">
            <a:lnSpc>
              <a:spcPct val="90000"/>
            </a:lnSpc>
            <a:spcBef>
              <a:spcPct val="0"/>
            </a:spcBef>
            <a:spcAft>
              <a:spcPct val="35000"/>
            </a:spcAft>
          </a:pPr>
          <a:r>
            <a:rPr lang="es-EC" sz="1200" kern="1200" dirty="0" smtClean="0"/>
            <a:t>Miembros</a:t>
          </a:r>
          <a:endParaRPr lang="es-EC" sz="1200" kern="1200" dirty="0"/>
        </a:p>
      </dsp:txBody>
      <dsp:txXfrm>
        <a:off x="2231608" y="3589620"/>
        <a:ext cx="1671949" cy="1061688"/>
      </dsp:txXfrm>
    </dsp:sp>
    <dsp:sp modelId="{3258E876-383D-45B6-9610-DCA70F3D26EF}">
      <dsp:nvSpPr>
        <dsp:cNvPr id="0" name=""/>
        <dsp:cNvSpPr/>
      </dsp:nvSpPr>
      <dsp:spPr>
        <a:xfrm>
          <a:off x="4089330" y="1865190"/>
          <a:ext cx="1671949" cy="1061688"/>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A2F67DC-779E-4A11-8766-7396E7AF9066}">
      <dsp:nvSpPr>
        <dsp:cNvPr id="0" name=""/>
        <dsp:cNvSpPr/>
      </dsp:nvSpPr>
      <dsp:spPr>
        <a:xfrm>
          <a:off x="4275102" y="2041673"/>
          <a:ext cx="1671949" cy="1061688"/>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hlinkClick xmlns:r="http://schemas.openxmlformats.org/officeDocument/2006/relationships" r:id="" action="ppaction://hlinksldjump"/>
            </a:rPr>
            <a:t>ORGANIZACIÓN</a:t>
          </a:r>
          <a:endParaRPr lang="es-EC" sz="1800" kern="1200" dirty="0"/>
        </a:p>
      </dsp:txBody>
      <dsp:txXfrm>
        <a:off x="4275102" y="2041673"/>
        <a:ext cx="1671949" cy="1061688"/>
      </dsp:txXfrm>
    </dsp:sp>
    <dsp:sp modelId="{645EAA42-6EC9-4968-AECB-BACEE4B60C28}">
      <dsp:nvSpPr>
        <dsp:cNvPr id="0" name=""/>
        <dsp:cNvSpPr/>
      </dsp:nvSpPr>
      <dsp:spPr>
        <a:xfrm>
          <a:off x="4089330" y="3413137"/>
          <a:ext cx="1671949" cy="1061688"/>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C3BE523-D83E-4502-B8DB-0726F61B972A}">
      <dsp:nvSpPr>
        <dsp:cNvPr id="0" name=""/>
        <dsp:cNvSpPr/>
      </dsp:nvSpPr>
      <dsp:spPr>
        <a:xfrm>
          <a:off x="4275102" y="3589620"/>
          <a:ext cx="1671949" cy="106168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Nivel Directivo</a:t>
          </a:r>
        </a:p>
        <a:p>
          <a:pPr lvl="0" algn="ctr" defTabSz="533400">
            <a:lnSpc>
              <a:spcPct val="90000"/>
            </a:lnSpc>
            <a:spcBef>
              <a:spcPct val="0"/>
            </a:spcBef>
            <a:spcAft>
              <a:spcPct val="35000"/>
            </a:spcAft>
          </a:pPr>
          <a:r>
            <a:rPr lang="es-EC" sz="1200" kern="1200" dirty="0" smtClean="0"/>
            <a:t>Nivel Operativo</a:t>
          </a:r>
        </a:p>
        <a:p>
          <a:pPr lvl="0" algn="ctr" defTabSz="533400">
            <a:lnSpc>
              <a:spcPct val="90000"/>
            </a:lnSpc>
            <a:spcBef>
              <a:spcPct val="0"/>
            </a:spcBef>
            <a:spcAft>
              <a:spcPct val="35000"/>
            </a:spcAft>
          </a:pPr>
          <a:r>
            <a:rPr lang="es-EC" sz="1200" kern="1200" dirty="0" smtClean="0"/>
            <a:t>Nivel Adm. Y de control</a:t>
          </a:r>
        </a:p>
        <a:p>
          <a:pPr lvl="0" algn="ctr" defTabSz="533400">
            <a:lnSpc>
              <a:spcPct val="90000"/>
            </a:lnSpc>
            <a:spcBef>
              <a:spcPct val="0"/>
            </a:spcBef>
            <a:spcAft>
              <a:spcPct val="35000"/>
            </a:spcAft>
          </a:pPr>
          <a:r>
            <a:rPr lang="es-EC" sz="1200" kern="1200" dirty="0" smtClean="0"/>
            <a:t>Nivel Asesor</a:t>
          </a:r>
          <a:endParaRPr lang="es-EC" sz="1200" kern="1200" dirty="0"/>
        </a:p>
      </dsp:txBody>
      <dsp:txXfrm>
        <a:off x="4275102" y="3589620"/>
        <a:ext cx="1671949" cy="1061688"/>
      </dsp:txXfrm>
    </dsp:sp>
    <dsp:sp modelId="{99B789F2-69AD-4448-9C1A-CE1F4A7ED376}">
      <dsp:nvSpPr>
        <dsp:cNvPr id="0" name=""/>
        <dsp:cNvSpPr/>
      </dsp:nvSpPr>
      <dsp:spPr>
        <a:xfrm>
          <a:off x="6132824" y="1865190"/>
          <a:ext cx="1671949" cy="1061688"/>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130E826-7D2D-47EB-95C4-364BBCEDAF72}">
      <dsp:nvSpPr>
        <dsp:cNvPr id="0" name=""/>
        <dsp:cNvSpPr/>
      </dsp:nvSpPr>
      <dsp:spPr>
        <a:xfrm>
          <a:off x="6318596" y="2041673"/>
          <a:ext cx="1671949" cy="1061688"/>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hlinkClick xmlns:r="http://schemas.openxmlformats.org/officeDocument/2006/relationships" r:id="" action="ppaction://hlinksldjump"/>
            </a:rPr>
            <a:t>SERVICIOS</a:t>
          </a:r>
          <a:endParaRPr lang="es-EC" sz="1800" kern="1200" dirty="0"/>
        </a:p>
      </dsp:txBody>
      <dsp:txXfrm>
        <a:off x="6318596" y="2041673"/>
        <a:ext cx="1671949" cy="106168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788AA4-E928-44D1-9C30-89FFAA16DCB8}">
      <dsp:nvSpPr>
        <dsp:cNvPr id="0" name=""/>
        <dsp:cNvSpPr/>
      </dsp:nvSpPr>
      <dsp:spPr>
        <a:xfrm>
          <a:off x="4064747" y="1234269"/>
          <a:ext cx="3370491" cy="1377775"/>
        </a:xfrm>
        <a:custGeom>
          <a:avLst/>
          <a:gdLst/>
          <a:ahLst/>
          <a:cxnLst/>
          <a:rect l="0" t="0" r="0" b="0"/>
          <a:pathLst>
            <a:path>
              <a:moveTo>
                <a:pt x="0" y="0"/>
              </a:moveTo>
              <a:lnTo>
                <a:pt x="0" y="1250006"/>
              </a:lnTo>
              <a:lnTo>
                <a:pt x="3370491" y="1250006"/>
              </a:lnTo>
              <a:lnTo>
                <a:pt x="3370491" y="137777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A5FA71-02B7-4D5B-8226-919B522F0E15}">
      <dsp:nvSpPr>
        <dsp:cNvPr id="0" name=""/>
        <dsp:cNvSpPr/>
      </dsp:nvSpPr>
      <dsp:spPr>
        <a:xfrm>
          <a:off x="4064747" y="1234269"/>
          <a:ext cx="1684790" cy="1377775"/>
        </a:xfrm>
        <a:custGeom>
          <a:avLst/>
          <a:gdLst/>
          <a:ahLst/>
          <a:cxnLst/>
          <a:rect l="0" t="0" r="0" b="0"/>
          <a:pathLst>
            <a:path>
              <a:moveTo>
                <a:pt x="0" y="0"/>
              </a:moveTo>
              <a:lnTo>
                <a:pt x="0" y="1250006"/>
              </a:lnTo>
              <a:lnTo>
                <a:pt x="1684790" y="1250006"/>
              </a:lnTo>
              <a:lnTo>
                <a:pt x="1684790" y="137777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442C7B-D98E-4028-A994-DAF0411022A0}">
      <dsp:nvSpPr>
        <dsp:cNvPr id="0" name=""/>
        <dsp:cNvSpPr/>
      </dsp:nvSpPr>
      <dsp:spPr>
        <a:xfrm>
          <a:off x="4018117" y="1234269"/>
          <a:ext cx="91440" cy="1377775"/>
        </a:xfrm>
        <a:custGeom>
          <a:avLst/>
          <a:gdLst/>
          <a:ahLst/>
          <a:cxnLst/>
          <a:rect l="0" t="0" r="0" b="0"/>
          <a:pathLst>
            <a:path>
              <a:moveTo>
                <a:pt x="46630" y="0"/>
              </a:moveTo>
              <a:lnTo>
                <a:pt x="46630" y="1250006"/>
              </a:lnTo>
              <a:lnTo>
                <a:pt x="45720" y="1250006"/>
              </a:lnTo>
              <a:lnTo>
                <a:pt x="45720" y="137777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BC29CD-3067-4AF3-963B-9B048A3DBAC8}">
      <dsp:nvSpPr>
        <dsp:cNvPr id="0" name=""/>
        <dsp:cNvSpPr/>
      </dsp:nvSpPr>
      <dsp:spPr>
        <a:xfrm>
          <a:off x="2378136" y="1234269"/>
          <a:ext cx="1686611" cy="1377775"/>
        </a:xfrm>
        <a:custGeom>
          <a:avLst/>
          <a:gdLst/>
          <a:ahLst/>
          <a:cxnLst/>
          <a:rect l="0" t="0" r="0" b="0"/>
          <a:pathLst>
            <a:path>
              <a:moveTo>
                <a:pt x="1686611" y="0"/>
              </a:moveTo>
              <a:lnTo>
                <a:pt x="1686611" y="1250006"/>
              </a:lnTo>
              <a:lnTo>
                <a:pt x="0" y="1250006"/>
              </a:lnTo>
              <a:lnTo>
                <a:pt x="0" y="137777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FC6EBF-A880-461B-9301-6E5A78950BC5}">
      <dsp:nvSpPr>
        <dsp:cNvPr id="0" name=""/>
        <dsp:cNvSpPr/>
      </dsp:nvSpPr>
      <dsp:spPr>
        <a:xfrm>
          <a:off x="692435" y="1234269"/>
          <a:ext cx="3372312" cy="1377775"/>
        </a:xfrm>
        <a:custGeom>
          <a:avLst/>
          <a:gdLst/>
          <a:ahLst/>
          <a:cxnLst/>
          <a:rect l="0" t="0" r="0" b="0"/>
          <a:pathLst>
            <a:path>
              <a:moveTo>
                <a:pt x="3372312" y="0"/>
              </a:moveTo>
              <a:lnTo>
                <a:pt x="3372312" y="1250006"/>
              </a:lnTo>
              <a:lnTo>
                <a:pt x="0" y="1250006"/>
              </a:lnTo>
              <a:lnTo>
                <a:pt x="0" y="137777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08C6A8-C92C-4B51-97A7-5CF000BD5E5C}">
      <dsp:nvSpPr>
        <dsp:cNvPr id="0" name=""/>
        <dsp:cNvSpPr/>
      </dsp:nvSpPr>
      <dsp:spPr>
        <a:xfrm>
          <a:off x="2234067" y="358470"/>
          <a:ext cx="3661360" cy="875798"/>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FBDCF60-DDF5-4AD2-8C98-BAD44FEB4469}">
      <dsp:nvSpPr>
        <dsp:cNvPr id="0" name=""/>
        <dsp:cNvSpPr/>
      </dsp:nvSpPr>
      <dsp:spPr>
        <a:xfrm>
          <a:off x="2387312" y="504054"/>
          <a:ext cx="3661360" cy="875798"/>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MIEMBROS DE LA RFR</a:t>
          </a:r>
          <a:endParaRPr lang="es-EC" sz="1800" kern="1200" dirty="0"/>
        </a:p>
      </dsp:txBody>
      <dsp:txXfrm>
        <a:off x="2387312" y="504054"/>
        <a:ext cx="3661360" cy="875798"/>
      </dsp:txXfrm>
    </dsp:sp>
    <dsp:sp modelId="{32528DD0-93F4-4EFD-9BB3-3A92E7B4977B}">
      <dsp:nvSpPr>
        <dsp:cNvPr id="0" name=""/>
        <dsp:cNvSpPr/>
      </dsp:nvSpPr>
      <dsp:spPr>
        <a:xfrm>
          <a:off x="2830" y="2612044"/>
          <a:ext cx="1379209" cy="875798"/>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2666700-6614-4529-BB6B-122A372853D8}">
      <dsp:nvSpPr>
        <dsp:cNvPr id="0" name=""/>
        <dsp:cNvSpPr/>
      </dsp:nvSpPr>
      <dsp:spPr>
        <a:xfrm>
          <a:off x="156075" y="2757627"/>
          <a:ext cx="1379209" cy="875798"/>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BANCOS</a:t>
          </a:r>
        </a:p>
        <a:p>
          <a:pPr lvl="0" algn="ctr" defTabSz="711200">
            <a:lnSpc>
              <a:spcPct val="90000"/>
            </a:lnSpc>
            <a:spcBef>
              <a:spcPct val="0"/>
            </a:spcBef>
            <a:spcAft>
              <a:spcPct val="35000"/>
            </a:spcAft>
          </a:pPr>
          <a:r>
            <a:rPr lang="es-EC" sz="1600" kern="1200" dirty="0" smtClean="0"/>
            <a:t>(4)</a:t>
          </a:r>
          <a:endParaRPr lang="es-EC" sz="1600" kern="1200" dirty="0"/>
        </a:p>
      </dsp:txBody>
      <dsp:txXfrm>
        <a:off x="156075" y="2757627"/>
        <a:ext cx="1379209" cy="875798"/>
      </dsp:txXfrm>
    </dsp:sp>
    <dsp:sp modelId="{E227171F-68B1-486F-BD45-1BBB4518482B}">
      <dsp:nvSpPr>
        <dsp:cNvPr id="0" name=""/>
        <dsp:cNvSpPr/>
      </dsp:nvSpPr>
      <dsp:spPr>
        <a:xfrm>
          <a:off x="1688531" y="2612044"/>
          <a:ext cx="1379209" cy="875798"/>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E85979D-0821-4E3E-89D2-8D10C7C345C6}">
      <dsp:nvSpPr>
        <dsp:cNvPr id="0" name=""/>
        <dsp:cNvSpPr/>
      </dsp:nvSpPr>
      <dsp:spPr>
        <a:xfrm>
          <a:off x="1841776" y="2757627"/>
          <a:ext cx="1379209" cy="875798"/>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COAC REGULADAS SBS (11)</a:t>
          </a:r>
          <a:endParaRPr lang="es-EC" sz="1600" kern="1200" dirty="0"/>
        </a:p>
      </dsp:txBody>
      <dsp:txXfrm>
        <a:off x="1841776" y="2757627"/>
        <a:ext cx="1379209" cy="875798"/>
      </dsp:txXfrm>
    </dsp:sp>
    <dsp:sp modelId="{3258E876-383D-45B6-9610-DCA70F3D26EF}">
      <dsp:nvSpPr>
        <dsp:cNvPr id="0" name=""/>
        <dsp:cNvSpPr/>
      </dsp:nvSpPr>
      <dsp:spPr>
        <a:xfrm>
          <a:off x="3374232" y="2612044"/>
          <a:ext cx="1379209" cy="875798"/>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A2F67DC-779E-4A11-8766-7396E7AF9066}">
      <dsp:nvSpPr>
        <dsp:cNvPr id="0" name=""/>
        <dsp:cNvSpPr/>
      </dsp:nvSpPr>
      <dsp:spPr>
        <a:xfrm>
          <a:off x="3527477" y="2757627"/>
          <a:ext cx="1379209" cy="875798"/>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COAC REGULADAS MIES (8)</a:t>
          </a:r>
          <a:endParaRPr lang="es-EC" sz="1600" kern="1200" dirty="0"/>
        </a:p>
      </dsp:txBody>
      <dsp:txXfrm>
        <a:off x="3527477" y="2757627"/>
        <a:ext cx="1379209" cy="875798"/>
      </dsp:txXfrm>
    </dsp:sp>
    <dsp:sp modelId="{7EF3C55B-AD63-4ADA-B2A2-D41600BBD3EA}">
      <dsp:nvSpPr>
        <dsp:cNvPr id="0" name=""/>
        <dsp:cNvSpPr/>
      </dsp:nvSpPr>
      <dsp:spPr>
        <a:xfrm>
          <a:off x="5059933" y="2612044"/>
          <a:ext cx="1379209" cy="875798"/>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8B609D7-4E12-402A-A7B9-7421084F5E68}">
      <dsp:nvSpPr>
        <dsp:cNvPr id="0" name=""/>
        <dsp:cNvSpPr/>
      </dsp:nvSpPr>
      <dsp:spPr>
        <a:xfrm>
          <a:off x="5213178" y="2757627"/>
          <a:ext cx="1379209" cy="875798"/>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REDES LOCALES (2)</a:t>
          </a:r>
          <a:endParaRPr lang="es-EC" sz="1600" kern="1200" dirty="0"/>
        </a:p>
      </dsp:txBody>
      <dsp:txXfrm>
        <a:off x="5213178" y="2757627"/>
        <a:ext cx="1379209" cy="875798"/>
      </dsp:txXfrm>
    </dsp:sp>
    <dsp:sp modelId="{BFF21B4E-A01F-4C2F-AF64-8FE61A0F646C}">
      <dsp:nvSpPr>
        <dsp:cNvPr id="0" name=""/>
        <dsp:cNvSpPr/>
      </dsp:nvSpPr>
      <dsp:spPr>
        <a:xfrm>
          <a:off x="6745634" y="2612044"/>
          <a:ext cx="1379209" cy="875798"/>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78F2526-0C0B-4556-A272-9CC785EFFF41}">
      <dsp:nvSpPr>
        <dsp:cNvPr id="0" name=""/>
        <dsp:cNvSpPr/>
      </dsp:nvSpPr>
      <dsp:spPr>
        <a:xfrm>
          <a:off x="6898879" y="2757627"/>
          <a:ext cx="1379209" cy="875798"/>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ONG (13)</a:t>
          </a:r>
          <a:endParaRPr lang="es-EC" sz="1600" kern="1200" dirty="0"/>
        </a:p>
      </dsp:txBody>
      <dsp:txXfrm>
        <a:off x="6898879" y="2757627"/>
        <a:ext cx="1379209" cy="87579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E0E924-8E2A-4F01-A1D3-8D08B2C0AF40}">
      <dsp:nvSpPr>
        <dsp:cNvPr id="0" name=""/>
        <dsp:cNvSpPr/>
      </dsp:nvSpPr>
      <dsp:spPr>
        <a:xfrm>
          <a:off x="0" y="0"/>
          <a:ext cx="7620000" cy="193476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C" sz="1900" b="1" kern="1200" dirty="0" smtClean="0">
              <a:solidFill>
                <a:srgbClr val="0070C0"/>
              </a:solidFill>
            </a:rPr>
            <a:t>MISIÓN</a:t>
          </a:r>
          <a:endParaRPr lang="es-EC" sz="1900" b="1" kern="1200" dirty="0">
            <a:solidFill>
              <a:srgbClr val="0070C0"/>
            </a:solidFill>
          </a:endParaRPr>
        </a:p>
        <a:p>
          <a:pPr marL="114300" lvl="1" indent="-114300" algn="l" defTabSz="666750">
            <a:lnSpc>
              <a:spcPct val="90000"/>
            </a:lnSpc>
            <a:spcBef>
              <a:spcPct val="0"/>
            </a:spcBef>
            <a:spcAft>
              <a:spcPct val="15000"/>
            </a:spcAft>
            <a:buChar char="••"/>
          </a:pPr>
          <a:r>
            <a:rPr lang="es-ES" sz="1500" b="0" kern="1200" dirty="0" smtClean="0"/>
            <a:t>“Somos la Red Nacional de Instituciones orientadas al desarrollo de las microfinanzas, que representan sus intereses comunes, índice en políticas, apoya el fortalecimiento de sus miembros, fomenta la transparencia de la información financiera y social, para contribuir al mejoramiento de la calidad de vida de la población vulnerable del Ecuador.”</a:t>
          </a:r>
          <a:endParaRPr lang="es-EC" sz="1500" kern="1200" dirty="0"/>
        </a:p>
      </dsp:txBody>
      <dsp:txXfrm>
        <a:off x="1717476" y="0"/>
        <a:ext cx="5902523" cy="1934765"/>
      </dsp:txXfrm>
    </dsp:sp>
    <dsp:sp modelId="{DB5FB786-8B0A-43A2-9572-3F72498EB5EF}">
      <dsp:nvSpPr>
        <dsp:cNvPr id="0" name=""/>
        <dsp:cNvSpPr/>
      </dsp:nvSpPr>
      <dsp:spPr>
        <a:xfrm>
          <a:off x="193476" y="193476"/>
          <a:ext cx="1524000" cy="1547812"/>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8698E679-515F-41AB-92F6-1C6110ABC871}">
      <dsp:nvSpPr>
        <dsp:cNvPr id="0" name=""/>
        <dsp:cNvSpPr/>
      </dsp:nvSpPr>
      <dsp:spPr>
        <a:xfrm>
          <a:off x="0" y="2128242"/>
          <a:ext cx="7620000" cy="193476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C" sz="1900" b="1" kern="1200" dirty="0" smtClean="0">
              <a:solidFill>
                <a:srgbClr val="0070C0"/>
              </a:solidFill>
            </a:rPr>
            <a:t>VISIÓN</a:t>
          </a:r>
        </a:p>
        <a:p>
          <a:pPr lvl="0" algn="l" defTabSz="844550">
            <a:lnSpc>
              <a:spcPct val="90000"/>
            </a:lnSpc>
            <a:spcBef>
              <a:spcPct val="0"/>
            </a:spcBef>
            <a:spcAft>
              <a:spcPct val="35000"/>
            </a:spcAft>
          </a:pPr>
          <a:r>
            <a:rPr lang="es-EC" sz="1900" kern="1200" dirty="0" smtClean="0"/>
            <a:t>“En el 2012 la RFR será organización referente que integra, apoya y representa a instituciones diversas que facilitarán, amplían y potencian el acceso a servicios financieros a sectores vulnerables de la población, contribuyendo al mejoramiento de sus condiciones de vida.”</a:t>
          </a:r>
          <a:endParaRPr lang="es-EC" sz="1900" kern="1200" dirty="0"/>
        </a:p>
      </dsp:txBody>
      <dsp:txXfrm>
        <a:off x="1717476" y="2128242"/>
        <a:ext cx="5902523" cy="1934765"/>
      </dsp:txXfrm>
    </dsp:sp>
    <dsp:sp modelId="{31977AFC-C15A-4178-AD15-E0CE61DFE28C}">
      <dsp:nvSpPr>
        <dsp:cNvPr id="0" name=""/>
        <dsp:cNvSpPr/>
      </dsp:nvSpPr>
      <dsp:spPr>
        <a:xfrm>
          <a:off x="193476" y="2321718"/>
          <a:ext cx="1524000" cy="1547812"/>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07517B0-41F5-49FE-8313-6A941373F1EE}">
      <dsp:nvSpPr>
        <dsp:cNvPr id="0" name=""/>
        <dsp:cNvSpPr/>
      </dsp:nvSpPr>
      <dsp:spPr>
        <a:xfrm>
          <a:off x="72032" y="0"/>
          <a:ext cx="5200352" cy="5200352"/>
        </a:xfrm>
        <a:prstGeom prst="triangl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7089EDC-3E44-4DC2-92D5-196B42F60098}">
      <dsp:nvSpPr>
        <dsp:cNvPr id="0" name=""/>
        <dsp:cNvSpPr/>
      </dsp:nvSpPr>
      <dsp:spPr>
        <a:xfrm>
          <a:off x="2565114" y="520543"/>
          <a:ext cx="4960654" cy="73942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CAPACITACIÓN Y ASISTENCIA TÉCNICA</a:t>
          </a:r>
          <a:endParaRPr lang="es-EC" sz="2100" kern="1200" dirty="0"/>
        </a:p>
      </dsp:txBody>
      <dsp:txXfrm>
        <a:off x="2565114" y="520543"/>
        <a:ext cx="4960654" cy="739425"/>
      </dsp:txXfrm>
    </dsp:sp>
    <dsp:sp modelId="{5195C1F1-7754-4083-BEE3-8A31DEE8B9EC}">
      <dsp:nvSpPr>
        <dsp:cNvPr id="0" name=""/>
        <dsp:cNvSpPr/>
      </dsp:nvSpPr>
      <dsp:spPr>
        <a:xfrm>
          <a:off x="2565114" y="1352396"/>
          <a:ext cx="4960654" cy="73942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INCIDENCIA Y REPRESENTATIVIDAD</a:t>
          </a:r>
          <a:endParaRPr lang="es-EC" sz="2100" kern="1200" dirty="0"/>
        </a:p>
      </dsp:txBody>
      <dsp:txXfrm>
        <a:off x="2565114" y="1352396"/>
        <a:ext cx="4960654" cy="739425"/>
      </dsp:txXfrm>
    </dsp:sp>
    <dsp:sp modelId="{2435FF6D-5366-4B50-8CF1-19A6E4913DB5}">
      <dsp:nvSpPr>
        <dsp:cNvPr id="0" name=""/>
        <dsp:cNvSpPr/>
      </dsp:nvSpPr>
      <dsp:spPr>
        <a:xfrm>
          <a:off x="2565114" y="2184249"/>
          <a:ext cx="4960654" cy="73942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DIFUSIÓN </a:t>
          </a:r>
          <a:r>
            <a:rPr lang="es-EC" sz="2100" kern="1200" dirty="0" smtClean="0"/>
            <a:t>DE INFORMACIÓN</a:t>
          </a:r>
          <a:endParaRPr lang="es-EC" sz="2100" kern="1200" dirty="0"/>
        </a:p>
      </dsp:txBody>
      <dsp:txXfrm>
        <a:off x="2565114" y="2184249"/>
        <a:ext cx="4960654" cy="739425"/>
      </dsp:txXfrm>
    </dsp:sp>
    <dsp:sp modelId="{940E7105-A0D3-4492-AB76-343E390E413E}">
      <dsp:nvSpPr>
        <dsp:cNvPr id="0" name=""/>
        <dsp:cNvSpPr/>
      </dsp:nvSpPr>
      <dsp:spPr>
        <a:xfrm>
          <a:off x="2565114" y="3016102"/>
          <a:ext cx="4960654" cy="73942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DESARROLLO DE PRODUCTOS</a:t>
          </a:r>
          <a:endParaRPr lang="es-EC" sz="2000" kern="1200" dirty="0"/>
        </a:p>
      </dsp:txBody>
      <dsp:txXfrm>
        <a:off x="2565114" y="3016102"/>
        <a:ext cx="4960654" cy="739425"/>
      </dsp:txXfrm>
    </dsp:sp>
    <dsp:sp modelId="{EDD88FE0-F1DA-496E-BC46-CC108390222D}">
      <dsp:nvSpPr>
        <dsp:cNvPr id="0" name=""/>
        <dsp:cNvSpPr/>
      </dsp:nvSpPr>
      <dsp:spPr>
        <a:xfrm>
          <a:off x="2565114" y="3847955"/>
          <a:ext cx="4960654" cy="739425"/>
        </a:xfrm>
        <a:prstGeom prst="roundRect">
          <a:avLst/>
        </a:prstGeom>
        <a:solidFill>
          <a:schemeClr val="accent2">
            <a:lumMod val="40000"/>
            <a:lumOff val="60000"/>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SISTEMA DE APOYO GERENCIAL (SIAG)</a:t>
          </a:r>
          <a:endParaRPr lang="es-EC" sz="1900" kern="1200" dirty="0"/>
        </a:p>
      </dsp:txBody>
      <dsp:txXfrm>
        <a:off x="2565114" y="3847955"/>
        <a:ext cx="4960654" cy="73942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BA65AD-7A06-4EE6-AC2E-379C25766DD2}">
      <dsp:nvSpPr>
        <dsp:cNvPr id="0" name=""/>
        <dsp:cNvSpPr/>
      </dsp:nvSpPr>
      <dsp:spPr>
        <a:xfrm rot="16200000">
          <a:off x="-1650468" y="2607253"/>
          <a:ext cx="3931636" cy="543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79413" bIns="0" numCol="1" spcCol="1270" anchor="t" anchorCtr="0">
          <a:noAutofit/>
        </a:bodyPr>
        <a:lstStyle/>
        <a:p>
          <a:pPr lvl="0" algn="r" defTabSz="1422400">
            <a:lnSpc>
              <a:spcPct val="90000"/>
            </a:lnSpc>
            <a:spcBef>
              <a:spcPct val="0"/>
            </a:spcBef>
            <a:spcAft>
              <a:spcPct val="35000"/>
            </a:spcAft>
          </a:pPr>
          <a:r>
            <a:rPr lang="es-EC" sz="3200" kern="1200" dirty="0" smtClean="0">
              <a:solidFill>
                <a:srgbClr val="0070C0"/>
              </a:solidFill>
            </a:rPr>
            <a:t>MACROAMBIENTE</a:t>
          </a:r>
          <a:endParaRPr lang="es-EC" sz="3200" kern="1200" dirty="0">
            <a:solidFill>
              <a:srgbClr val="0070C0"/>
            </a:solidFill>
          </a:endParaRPr>
        </a:p>
      </dsp:txBody>
      <dsp:txXfrm rot="16200000">
        <a:off x="-1650468" y="2607253"/>
        <a:ext cx="3931636" cy="543586"/>
      </dsp:txXfrm>
    </dsp:sp>
    <dsp:sp modelId="{57A421D3-7EF1-463B-A3AE-A81503BEB70F}">
      <dsp:nvSpPr>
        <dsp:cNvPr id="0" name=""/>
        <dsp:cNvSpPr/>
      </dsp:nvSpPr>
      <dsp:spPr>
        <a:xfrm>
          <a:off x="587142" y="913228"/>
          <a:ext cx="2707637" cy="393163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479413" rIns="113792" bIns="113792" numCol="1" spcCol="1270" anchor="t" anchorCtr="0">
          <a:noAutofit/>
        </a:bodyPr>
        <a:lstStyle/>
        <a:p>
          <a:pPr marL="171450" lvl="1" indent="-171450" algn="ctr" defTabSz="711200">
            <a:lnSpc>
              <a:spcPct val="100000"/>
            </a:lnSpc>
            <a:spcBef>
              <a:spcPct val="0"/>
            </a:spcBef>
            <a:spcAft>
              <a:spcPct val="15000"/>
            </a:spcAft>
            <a:buChar char="••"/>
          </a:pPr>
          <a:r>
            <a:rPr lang="es-EC" sz="1600" kern="1200" dirty="0" smtClean="0"/>
            <a:t>PIB</a:t>
          </a:r>
        </a:p>
        <a:p>
          <a:pPr marL="171450" lvl="1" indent="-171450" algn="ctr" defTabSz="711200">
            <a:lnSpc>
              <a:spcPct val="100000"/>
            </a:lnSpc>
            <a:spcBef>
              <a:spcPct val="0"/>
            </a:spcBef>
            <a:spcAft>
              <a:spcPct val="15000"/>
            </a:spcAft>
            <a:buChar char="••"/>
          </a:pPr>
          <a:r>
            <a:rPr lang="es-EC" sz="1600" kern="1200" dirty="0" smtClean="0"/>
            <a:t>INFLACIÓN</a:t>
          </a:r>
        </a:p>
        <a:p>
          <a:pPr marL="171450" lvl="1" indent="-171450" algn="ctr" defTabSz="711200">
            <a:lnSpc>
              <a:spcPct val="100000"/>
            </a:lnSpc>
            <a:spcBef>
              <a:spcPct val="0"/>
            </a:spcBef>
            <a:spcAft>
              <a:spcPct val="15000"/>
            </a:spcAft>
            <a:buChar char="••"/>
          </a:pPr>
          <a:r>
            <a:rPr lang="es-EC" sz="1600" kern="1200" dirty="0" smtClean="0"/>
            <a:t>TASAS DE INTERES</a:t>
          </a:r>
        </a:p>
        <a:p>
          <a:pPr marL="171450" lvl="1" indent="-171450" algn="ctr" defTabSz="711200">
            <a:lnSpc>
              <a:spcPct val="100000"/>
            </a:lnSpc>
            <a:spcBef>
              <a:spcPct val="0"/>
            </a:spcBef>
            <a:spcAft>
              <a:spcPct val="15000"/>
            </a:spcAft>
            <a:buChar char="••"/>
          </a:pPr>
          <a:r>
            <a:rPr lang="es-EC" sz="1600" kern="1200" dirty="0" smtClean="0"/>
            <a:t>CAPTACIONES- COLOCACIONES</a:t>
          </a:r>
        </a:p>
        <a:p>
          <a:pPr marL="171450" lvl="1" indent="-171450" algn="ctr" defTabSz="711200">
            <a:lnSpc>
              <a:spcPct val="100000"/>
            </a:lnSpc>
            <a:spcBef>
              <a:spcPct val="0"/>
            </a:spcBef>
            <a:spcAft>
              <a:spcPct val="15000"/>
            </a:spcAft>
            <a:buChar char="••"/>
          </a:pPr>
          <a:r>
            <a:rPr lang="es-EC" sz="1600" kern="1200" dirty="0" smtClean="0"/>
            <a:t>POLÍTICA</a:t>
          </a:r>
        </a:p>
        <a:p>
          <a:pPr marL="171450" lvl="1" indent="-171450" algn="ctr" defTabSz="711200">
            <a:lnSpc>
              <a:spcPct val="100000"/>
            </a:lnSpc>
            <a:spcBef>
              <a:spcPct val="0"/>
            </a:spcBef>
            <a:spcAft>
              <a:spcPct val="15000"/>
            </a:spcAft>
            <a:buChar char="••"/>
          </a:pPr>
          <a:r>
            <a:rPr lang="es-EC" sz="1600" kern="1200" dirty="0" smtClean="0"/>
            <a:t>DESEMPLEO </a:t>
          </a:r>
        </a:p>
        <a:p>
          <a:pPr marL="171450" lvl="1" indent="-171450" algn="ctr" defTabSz="711200">
            <a:lnSpc>
              <a:spcPct val="100000"/>
            </a:lnSpc>
            <a:spcBef>
              <a:spcPct val="0"/>
            </a:spcBef>
            <a:spcAft>
              <a:spcPct val="15000"/>
            </a:spcAft>
            <a:buChar char="••"/>
          </a:pPr>
          <a:r>
            <a:rPr lang="es-EC" sz="1600" kern="1200" dirty="0" smtClean="0"/>
            <a:t>REMESAS</a:t>
          </a:r>
        </a:p>
        <a:p>
          <a:pPr marL="171450" lvl="1" indent="-171450" algn="ctr" defTabSz="711200">
            <a:lnSpc>
              <a:spcPct val="100000"/>
            </a:lnSpc>
            <a:spcBef>
              <a:spcPct val="0"/>
            </a:spcBef>
            <a:spcAft>
              <a:spcPct val="15000"/>
            </a:spcAft>
            <a:buChar char="••"/>
          </a:pPr>
          <a:r>
            <a:rPr lang="es-EC" sz="1600" kern="1200" dirty="0" smtClean="0"/>
            <a:t>DELINCUENCIA</a:t>
          </a:r>
        </a:p>
        <a:p>
          <a:pPr marL="171450" lvl="1" indent="-171450" algn="ctr" defTabSz="711200">
            <a:lnSpc>
              <a:spcPct val="100000"/>
            </a:lnSpc>
            <a:spcBef>
              <a:spcPct val="0"/>
            </a:spcBef>
            <a:spcAft>
              <a:spcPct val="15000"/>
            </a:spcAft>
            <a:buChar char="••"/>
          </a:pPr>
          <a:r>
            <a:rPr lang="es-EC" sz="1600" kern="1200" dirty="0" smtClean="0"/>
            <a:t>TECNOLOGÍA</a:t>
          </a:r>
          <a:endParaRPr lang="es-EC" sz="1600" kern="1200" dirty="0"/>
        </a:p>
      </dsp:txBody>
      <dsp:txXfrm>
        <a:off x="587142" y="913228"/>
        <a:ext cx="2707637" cy="3931636"/>
      </dsp:txXfrm>
    </dsp:sp>
    <dsp:sp modelId="{5381ED7B-DFF7-4895-A69D-FBFFB53E6143}">
      <dsp:nvSpPr>
        <dsp:cNvPr id="0" name=""/>
        <dsp:cNvSpPr/>
      </dsp:nvSpPr>
      <dsp:spPr>
        <a:xfrm>
          <a:off x="43556" y="195694"/>
          <a:ext cx="1087173" cy="1087173"/>
        </a:xfrm>
        <a:prstGeom prst="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74799F70-CB97-48C8-8EAD-5AECCDD9A70F}">
      <dsp:nvSpPr>
        <dsp:cNvPr id="0" name=""/>
        <dsp:cNvSpPr/>
      </dsp:nvSpPr>
      <dsp:spPr>
        <a:xfrm rot="16200000">
          <a:off x="2284002" y="2607253"/>
          <a:ext cx="3931636" cy="543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79413" bIns="0" numCol="1" spcCol="1270" anchor="t" anchorCtr="0">
          <a:noAutofit/>
        </a:bodyPr>
        <a:lstStyle/>
        <a:p>
          <a:pPr lvl="0" algn="r" defTabSz="1244600">
            <a:lnSpc>
              <a:spcPct val="90000"/>
            </a:lnSpc>
            <a:spcBef>
              <a:spcPct val="0"/>
            </a:spcBef>
            <a:spcAft>
              <a:spcPct val="35000"/>
            </a:spcAft>
          </a:pPr>
          <a:r>
            <a:rPr lang="es-EC" sz="2800" kern="1200" dirty="0" smtClean="0">
              <a:solidFill>
                <a:srgbClr val="92D050"/>
              </a:solidFill>
            </a:rPr>
            <a:t>MICROAMBIENTE</a:t>
          </a:r>
          <a:endParaRPr lang="es-EC" sz="2800" kern="1200" dirty="0">
            <a:solidFill>
              <a:srgbClr val="92D050"/>
            </a:solidFill>
          </a:endParaRPr>
        </a:p>
      </dsp:txBody>
      <dsp:txXfrm rot="16200000">
        <a:off x="2284002" y="2607253"/>
        <a:ext cx="3931636" cy="543586"/>
      </dsp:txXfrm>
    </dsp:sp>
    <dsp:sp modelId="{19BD6648-E6AB-4E2A-A7EE-1FDB6C2AE7E5}">
      <dsp:nvSpPr>
        <dsp:cNvPr id="0" name=""/>
        <dsp:cNvSpPr/>
      </dsp:nvSpPr>
      <dsp:spPr>
        <a:xfrm>
          <a:off x="4521613" y="913228"/>
          <a:ext cx="2707637" cy="393163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3792" tIns="479413" rIns="113792" bIns="113792" numCol="1" spcCol="1270" anchor="t" anchorCtr="0">
          <a:noAutofit/>
        </a:bodyPr>
        <a:lstStyle/>
        <a:p>
          <a:pPr marL="171450" lvl="1" indent="-171450" algn="ctr" defTabSz="711200">
            <a:lnSpc>
              <a:spcPct val="200000"/>
            </a:lnSpc>
            <a:spcBef>
              <a:spcPct val="0"/>
            </a:spcBef>
            <a:spcAft>
              <a:spcPct val="15000"/>
            </a:spcAft>
            <a:buChar char="••"/>
          </a:pPr>
          <a:r>
            <a:rPr lang="es-EC" sz="1600" kern="1200" dirty="0" smtClean="0"/>
            <a:t>COMPETENCIA </a:t>
          </a:r>
        </a:p>
        <a:p>
          <a:pPr marL="171450" lvl="1" indent="-171450" algn="ctr" defTabSz="711200">
            <a:lnSpc>
              <a:spcPct val="200000"/>
            </a:lnSpc>
            <a:spcBef>
              <a:spcPct val="0"/>
            </a:spcBef>
            <a:spcAft>
              <a:spcPct val="15000"/>
            </a:spcAft>
            <a:buChar char="••"/>
          </a:pPr>
          <a:r>
            <a:rPr lang="es-EC" sz="1600" kern="1200" dirty="0" smtClean="0"/>
            <a:t>CLIENTES</a:t>
          </a:r>
        </a:p>
        <a:p>
          <a:pPr marL="171450" lvl="1" indent="-171450" algn="ctr" defTabSz="711200">
            <a:lnSpc>
              <a:spcPct val="200000"/>
            </a:lnSpc>
            <a:spcBef>
              <a:spcPct val="0"/>
            </a:spcBef>
            <a:spcAft>
              <a:spcPct val="15000"/>
            </a:spcAft>
            <a:buChar char="••"/>
          </a:pPr>
          <a:r>
            <a:rPr lang="es-EC" sz="1600" kern="1200" dirty="0" smtClean="0"/>
            <a:t>PROVEEDORES </a:t>
          </a:r>
        </a:p>
        <a:p>
          <a:pPr marL="171450" lvl="1" indent="-171450" algn="ctr" defTabSz="711200">
            <a:lnSpc>
              <a:spcPct val="200000"/>
            </a:lnSpc>
            <a:spcBef>
              <a:spcPct val="0"/>
            </a:spcBef>
            <a:spcAft>
              <a:spcPct val="15000"/>
            </a:spcAft>
            <a:buChar char="••"/>
          </a:pPr>
          <a:r>
            <a:rPr lang="es-EC" sz="1600" kern="1200" dirty="0" smtClean="0"/>
            <a:t>GESTIÓN EMPRESARIAL</a:t>
          </a:r>
          <a:endParaRPr lang="es-EC" sz="1600" kern="1200" dirty="0"/>
        </a:p>
      </dsp:txBody>
      <dsp:txXfrm>
        <a:off x="4521613" y="913228"/>
        <a:ext cx="2707637" cy="3931636"/>
      </dsp:txXfrm>
    </dsp:sp>
    <dsp:sp modelId="{2A298158-703C-4D78-8D2E-13C61C309DE6}">
      <dsp:nvSpPr>
        <dsp:cNvPr id="0" name=""/>
        <dsp:cNvSpPr/>
      </dsp:nvSpPr>
      <dsp:spPr>
        <a:xfrm>
          <a:off x="3978027" y="195694"/>
          <a:ext cx="1087173" cy="1087173"/>
        </a:xfrm>
        <a:prstGeom prst="rect">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B39614-0E54-4800-A458-E99A19440993}">
      <dsp:nvSpPr>
        <dsp:cNvPr id="0" name=""/>
        <dsp:cNvSpPr/>
      </dsp:nvSpPr>
      <dsp:spPr>
        <a:xfrm>
          <a:off x="0" y="0"/>
          <a:ext cx="4845394" cy="182880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S" sz="1400" kern="1200" dirty="0" smtClean="0"/>
            <a:t>Las Cooperativas de Ahorro y Crédito en el Ecuador son organizaciones formadas por personas naturales o jurídicas que se unen voluntariamente, que tiene como función principal realizar actividades de intermediación financiera y de responsabilidad social con sus socios</a:t>
          </a:r>
          <a:endParaRPr lang="es-EC" sz="1400" kern="1200" dirty="0"/>
        </a:p>
      </dsp:txBody>
      <dsp:txXfrm>
        <a:off x="0" y="0"/>
        <a:ext cx="3062314" cy="1828800"/>
      </dsp:txXfrm>
    </dsp:sp>
    <dsp:sp modelId="{2234C363-0103-48FB-A711-79BDEE346620}">
      <dsp:nvSpPr>
        <dsp:cNvPr id="0" name=""/>
        <dsp:cNvSpPr/>
      </dsp:nvSpPr>
      <dsp:spPr>
        <a:xfrm>
          <a:off x="855069" y="2232255"/>
          <a:ext cx="4845394" cy="182880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C" sz="1300" b="1" kern="1200" smtClean="0"/>
            <a:t>Recibir depósitos a la vista y a plazo</a:t>
          </a:r>
        </a:p>
        <a:p>
          <a:pPr lvl="0" algn="just" defTabSz="577850">
            <a:lnSpc>
              <a:spcPct val="90000"/>
            </a:lnSpc>
            <a:spcBef>
              <a:spcPct val="0"/>
            </a:spcBef>
            <a:spcAft>
              <a:spcPct val="35000"/>
            </a:spcAft>
          </a:pPr>
          <a:r>
            <a:rPr lang="es-EC" sz="1300" b="1" kern="1200" smtClean="0"/>
            <a:t>Otorgar préstamos a sus socios</a:t>
          </a:r>
        </a:p>
        <a:p>
          <a:pPr lvl="0" algn="just" defTabSz="577850">
            <a:lnSpc>
              <a:spcPct val="90000"/>
            </a:lnSpc>
            <a:spcBef>
              <a:spcPct val="0"/>
            </a:spcBef>
            <a:spcAft>
              <a:spcPct val="35000"/>
            </a:spcAft>
          </a:pPr>
          <a:r>
            <a:rPr lang="es-EC" sz="1300" b="1" kern="1200" smtClean="0"/>
            <a:t>Efectuar servicios de caja y tesorería</a:t>
          </a:r>
        </a:p>
        <a:p>
          <a:pPr lvl="0" algn="just" defTabSz="577850">
            <a:lnSpc>
              <a:spcPct val="90000"/>
            </a:lnSpc>
            <a:spcBef>
              <a:spcPct val="0"/>
            </a:spcBef>
            <a:spcAft>
              <a:spcPct val="35000"/>
            </a:spcAft>
          </a:pPr>
          <a:r>
            <a:rPr lang="es-EC" sz="1300" b="1" kern="1200" smtClean="0"/>
            <a:t>Efectuar cobranzas, pagos y transferencias de fondos.</a:t>
          </a:r>
        </a:p>
        <a:p>
          <a:pPr lvl="0" algn="just" defTabSz="577850">
            <a:lnSpc>
              <a:spcPct val="90000"/>
            </a:lnSpc>
            <a:spcBef>
              <a:spcPct val="0"/>
            </a:spcBef>
            <a:spcAft>
              <a:spcPct val="35000"/>
            </a:spcAft>
          </a:pPr>
          <a:r>
            <a:rPr lang="es-EC" sz="1300" b="1" kern="1200" smtClean="0"/>
            <a:t>Actuar como emisor de tarjetas de crédito y débito.</a:t>
          </a:r>
          <a:endParaRPr lang="es-EC" sz="1300" b="1" kern="1200" dirty="0"/>
        </a:p>
      </dsp:txBody>
      <dsp:txXfrm>
        <a:off x="855069" y="2232255"/>
        <a:ext cx="2801604" cy="1828800"/>
      </dsp:txXfrm>
    </dsp:sp>
    <dsp:sp modelId="{1ABD2450-AAC1-438C-A9F5-60C6B610475A}">
      <dsp:nvSpPr>
        <dsp:cNvPr id="0" name=""/>
        <dsp:cNvSpPr/>
      </dsp:nvSpPr>
      <dsp:spPr>
        <a:xfrm>
          <a:off x="3656674" y="1437639"/>
          <a:ext cx="1188720" cy="1188720"/>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3656674" y="1437639"/>
        <a:ext cx="1188720" cy="118872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00DD5D-DAB4-420F-A2E1-00B193AA5339}">
      <dsp:nvSpPr>
        <dsp:cNvPr id="0" name=""/>
        <dsp:cNvSpPr/>
      </dsp:nvSpPr>
      <dsp:spPr>
        <a:xfrm>
          <a:off x="100" y="1616930"/>
          <a:ext cx="2296924" cy="189448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955" tIns="20955" rIns="20955" bIns="20955" numCol="1" spcCol="1270" anchor="t" anchorCtr="0">
          <a:noAutofit/>
        </a:bodyPr>
        <a:lstStyle/>
        <a:p>
          <a:pPr marL="57150" lvl="1" indent="-57150" algn="just" defTabSz="488950">
            <a:lnSpc>
              <a:spcPct val="90000"/>
            </a:lnSpc>
            <a:spcBef>
              <a:spcPct val="0"/>
            </a:spcBef>
            <a:spcAft>
              <a:spcPct val="15000"/>
            </a:spcAft>
            <a:buChar char="••"/>
          </a:pPr>
          <a:r>
            <a:rPr lang="es-ES" sz="1100" kern="1200" dirty="0" smtClean="0"/>
            <a:t>El monitoreo financiero comprende una serie de variables financieras y contables, de políticas, programas y proyectos, que permiten mantener una continua medición de los resultados obtenidos en las Instituciones Financieras.</a:t>
          </a:r>
          <a:endParaRPr lang="es-EC" sz="1100" kern="1200" dirty="0"/>
        </a:p>
      </dsp:txBody>
      <dsp:txXfrm>
        <a:off x="100" y="1616930"/>
        <a:ext cx="2296924" cy="1488521"/>
      </dsp:txXfrm>
    </dsp:sp>
    <dsp:sp modelId="{B66D8FAF-B9B4-43B8-867E-F8A53F030FB1}">
      <dsp:nvSpPr>
        <dsp:cNvPr id="0" name=""/>
        <dsp:cNvSpPr/>
      </dsp:nvSpPr>
      <dsp:spPr>
        <a:xfrm>
          <a:off x="1311583" y="2142381"/>
          <a:ext cx="2423402" cy="2423402"/>
        </a:xfrm>
        <a:prstGeom prst="leftCircularArrow">
          <a:avLst>
            <a:gd name="adj1" fmla="val 2705"/>
            <a:gd name="adj2" fmla="val 329388"/>
            <a:gd name="adj3" fmla="val 2104899"/>
            <a:gd name="adj4" fmla="val 9024489"/>
            <a:gd name="adj5" fmla="val 3156"/>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87C1B31-9F78-4A07-8DB4-5E1622026B56}">
      <dsp:nvSpPr>
        <dsp:cNvPr id="0" name=""/>
        <dsp:cNvSpPr/>
      </dsp:nvSpPr>
      <dsp:spPr>
        <a:xfrm>
          <a:off x="510528" y="3105452"/>
          <a:ext cx="2041710" cy="81192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s-EC" sz="2100" kern="1200" dirty="0" smtClean="0"/>
            <a:t>DEFINICIÓN</a:t>
          </a:r>
          <a:endParaRPr lang="es-EC" sz="2100" kern="1200" dirty="0"/>
        </a:p>
      </dsp:txBody>
      <dsp:txXfrm>
        <a:off x="510528" y="3105452"/>
        <a:ext cx="2041710" cy="811921"/>
      </dsp:txXfrm>
    </dsp:sp>
    <dsp:sp modelId="{984EFFC9-3045-40CE-8D9A-2D54A412A2B3}">
      <dsp:nvSpPr>
        <dsp:cNvPr id="0" name=""/>
        <dsp:cNvSpPr/>
      </dsp:nvSpPr>
      <dsp:spPr>
        <a:xfrm>
          <a:off x="2864390" y="1616930"/>
          <a:ext cx="2296924" cy="189448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955" tIns="20955" rIns="20955" bIns="20955" numCol="1" spcCol="1270" anchor="t" anchorCtr="0">
          <a:noAutofit/>
        </a:bodyPr>
        <a:lstStyle/>
        <a:p>
          <a:pPr marL="171450" lvl="1" indent="-171450" algn="just" defTabSz="711200">
            <a:lnSpc>
              <a:spcPct val="90000"/>
            </a:lnSpc>
            <a:spcBef>
              <a:spcPct val="0"/>
            </a:spcBef>
            <a:spcAft>
              <a:spcPct val="15000"/>
            </a:spcAft>
            <a:buChar char="••"/>
          </a:pPr>
          <a:r>
            <a:rPr lang="es-ES" sz="1600" kern="1200" dirty="0" smtClean="0"/>
            <a:t>A detectar de manera  oportuna las fortalezas y deficiencias de los procesos y resultados financieros</a:t>
          </a:r>
          <a:endParaRPr lang="es-EC" sz="1600" kern="1200" dirty="0"/>
        </a:p>
      </dsp:txBody>
      <dsp:txXfrm>
        <a:off x="2864390" y="2022891"/>
        <a:ext cx="2296924" cy="1488521"/>
      </dsp:txXfrm>
    </dsp:sp>
    <dsp:sp modelId="{97F8508D-7110-48A7-994F-3B19686DFDC3}">
      <dsp:nvSpPr>
        <dsp:cNvPr id="0" name=""/>
        <dsp:cNvSpPr/>
      </dsp:nvSpPr>
      <dsp:spPr>
        <a:xfrm>
          <a:off x="4156733" y="488279"/>
          <a:ext cx="2716897" cy="2716897"/>
        </a:xfrm>
        <a:prstGeom prst="circularArrow">
          <a:avLst>
            <a:gd name="adj1" fmla="val 2413"/>
            <a:gd name="adj2" fmla="val 291819"/>
            <a:gd name="adj3" fmla="val 19532671"/>
            <a:gd name="adj4" fmla="val 12575511"/>
            <a:gd name="adj5" fmla="val 2815"/>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0801417-B5AD-4DA1-8E27-7FB7BB4B97FC}">
      <dsp:nvSpPr>
        <dsp:cNvPr id="0" name=""/>
        <dsp:cNvSpPr/>
      </dsp:nvSpPr>
      <dsp:spPr>
        <a:xfrm>
          <a:off x="3374818" y="1210970"/>
          <a:ext cx="2041710" cy="811921"/>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s-EC" sz="2100" kern="1200" dirty="0" smtClean="0"/>
            <a:t>ORIENTADO</a:t>
          </a:r>
          <a:endParaRPr lang="es-EC" sz="2100" kern="1200" dirty="0"/>
        </a:p>
      </dsp:txBody>
      <dsp:txXfrm>
        <a:off x="3374818" y="1210970"/>
        <a:ext cx="2041710" cy="811921"/>
      </dsp:txXfrm>
    </dsp:sp>
    <dsp:sp modelId="{9A89427D-EADB-4803-847C-45628356D2CA}">
      <dsp:nvSpPr>
        <dsp:cNvPr id="0" name=""/>
        <dsp:cNvSpPr/>
      </dsp:nvSpPr>
      <dsp:spPr>
        <a:xfrm>
          <a:off x="5728681" y="1616930"/>
          <a:ext cx="2296924" cy="1894482"/>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955" tIns="20955" rIns="20955" bIns="20955" numCol="1" spcCol="1270" anchor="t" anchorCtr="0">
          <a:noAutofit/>
        </a:bodyPr>
        <a:lstStyle/>
        <a:p>
          <a:pPr marL="228600" lvl="1" indent="-228600" algn="just" defTabSz="889000">
            <a:lnSpc>
              <a:spcPct val="90000"/>
            </a:lnSpc>
            <a:spcBef>
              <a:spcPct val="0"/>
            </a:spcBef>
            <a:spcAft>
              <a:spcPct val="15000"/>
            </a:spcAft>
            <a:buChar char="••"/>
          </a:pPr>
          <a:r>
            <a:rPr lang="es-ES" sz="2000" kern="1200" dirty="0" smtClean="0"/>
            <a:t>Comparación del desempeño de las empresas</a:t>
          </a:r>
          <a:endParaRPr lang="es-EC" sz="2000" kern="1200" dirty="0"/>
        </a:p>
      </dsp:txBody>
      <dsp:txXfrm>
        <a:off x="5728681" y="1616930"/>
        <a:ext cx="2296924" cy="1488521"/>
      </dsp:txXfrm>
    </dsp:sp>
    <dsp:sp modelId="{3F196CD4-7369-4DD7-AD3B-8D85503CE5D6}">
      <dsp:nvSpPr>
        <dsp:cNvPr id="0" name=""/>
        <dsp:cNvSpPr/>
      </dsp:nvSpPr>
      <dsp:spPr>
        <a:xfrm>
          <a:off x="6239108" y="3105452"/>
          <a:ext cx="2041710" cy="811921"/>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s-EC" sz="2100" kern="1200" dirty="0" smtClean="0"/>
            <a:t>BENCHMARKING</a:t>
          </a:r>
          <a:endParaRPr lang="es-EC" sz="2100" kern="1200" dirty="0"/>
        </a:p>
      </dsp:txBody>
      <dsp:txXfrm>
        <a:off x="6239108" y="3105452"/>
        <a:ext cx="2041710" cy="811921"/>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BC7B99-4300-4D4F-AA87-8BFFFC0636AC}">
      <dsp:nvSpPr>
        <dsp:cNvPr id="0" name=""/>
        <dsp:cNvSpPr/>
      </dsp:nvSpPr>
      <dsp:spPr>
        <a:xfrm>
          <a:off x="0" y="0"/>
          <a:ext cx="3624064" cy="4064000"/>
        </a:xfrm>
        <a:prstGeom prst="roundRect">
          <a:avLst>
            <a:gd name="adj" fmla="val 10000"/>
          </a:avLst>
        </a:prstGeom>
        <a:solidFill>
          <a:srgbClr val="92D050"/>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es-EC" sz="5600" kern="1200" dirty="0" smtClean="0"/>
            <a:t>CAMEL</a:t>
          </a:r>
          <a:endParaRPr lang="es-EC" sz="5600" kern="1200" dirty="0"/>
        </a:p>
      </dsp:txBody>
      <dsp:txXfrm>
        <a:off x="0" y="0"/>
        <a:ext cx="3624064" cy="1219200"/>
      </dsp:txXfrm>
    </dsp:sp>
    <dsp:sp modelId="{7E86AE05-D13A-48C0-A263-49118446BB19}">
      <dsp:nvSpPr>
        <dsp:cNvPr id="0" name=""/>
        <dsp:cNvSpPr/>
      </dsp:nvSpPr>
      <dsp:spPr>
        <a:xfrm>
          <a:off x="362406" y="1219968"/>
          <a:ext cx="2899251" cy="47014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ES" sz="1300" b="1" kern="1200" dirty="0" smtClean="0"/>
            <a:t>CAPITAL = IDONEIDAD DE CAPITAL.</a:t>
          </a:r>
          <a:endParaRPr lang="es-EC" sz="1300" kern="1200" dirty="0"/>
        </a:p>
      </dsp:txBody>
      <dsp:txXfrm>
        <a:off x="362406" y="1219968"/>
        <a:ext cx="2899251" cy="470148"/>
      </dsp:txXfrm>
    </dsp:sp>
    <dsp:sp modelId="{6D0147B3-8E6B-4542-89C2-DBF358E77CA3}">
      <dsp:nvSpPr>
        <dsp:cNvPr id="0" name=""/>
        <dsp:cNvSpPr/>
      </dsp:nvSpPr>
      <dsp:spPr>
        <a:xfrm>
          <a:off x="362406" y="1762447"/>
          <a:ext cx="2899251" cy="47014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ES" sz="1300" b="1" kern="1200" dirty="0" smtClean="0"/>
            <a:t>ASSET= CALIDAD DE LOS ACTIVOS.</a:t>
          </a:r>
          <a:endParaRPr lang="es-EC" sz="1300" kern="1200" dirty="0"/>
        </a:p>
      </dsp:txBody>
      <dsp:txXfrm>
        <a:off x="362406" y="1762447"/>
        <a:ext cx="2899251" cy="470148"/>
      </dsp:txXfrm>
    </dsp:sp>
    <dsp:sp modelId="{0F60B8C0-1CB5-43BF-B2AF-24B7D4438C71}">
      <dsp:nvSpPr>
        <dsp:cNvPr id="0" name=""/>
        <dsp:cNvSpPr/>
      </dsp:nvSpPr>
      <dsp:spPr>
        <a:xfrm>
          <a:off x="362406" y="2304925"/>
          <a:ext cx="2899251" cy="47014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MX" sz="1300" b="1" kern="1200" smtClean="0"/>
            <a:t>MANAGEMENT</a:t>
          </a:r>
          <a:r>
            <a:rPr lang="es-ES" sz="1300" kern="1200" smtClean="0"/>
            <a:t>= </a:t>
          </a:r>
          <a:r>
            <a:rPr lang="es-ES" sz="1300" b="1" kern="1200" smtClean="0"/>
            <a:t>ADMINISTRACIÓN GERENCIAL.</a:t>
          </a:r>
          <a:endParaRPr lang="es-EC" sz="1300" kern="1200" dirty="0"/>
        </a:p>
      </dsp:txBody>
      <dsp:txXfrm>
        <a:off x="362406" y="2304925"/>
        <a:ext cx="2899251" cy="470148"/>
      </dsp:txXfrm>
    </dsp:sp>
    <dsp:sp modelId="{A2FD7660-3619-42CF-9D9A-F8E11C9AFAE3}">
      <dsp:nvSpPr>
        <dsp:cNvPr id="0" name=""/>
        <dsp:cNvSpPr/>
      </dsp:nvSpPr>
      <dsp:spPr>
        <a:xfrm>
          <a:off x="362406" y="2847404"/>
          <a:ext cx="2899251" cy="47014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MX" sz="1300" b="1" kern="1200" dirty="0" smtClean="0"/>
            <a:t>EARNING=</a:t>
          </a:r>
          <a:r>
            <a:rPr lang="es-ES" sz="1300" b="1" kern="1200" dirty="0" smtClean="0"/>
            <a:t>RENTABILIDAD - INGRESO.</a:t>
          </a:r>
          <a:endParaRPr lang="es-EC" sz="1300" kern="1200" dirty="0"/>
        </a:p>
      </dsp:txBody>
      <dsp:txXfrm>
        <a:off x="362406" y="2847404"/>
        <a:ext cx="2899251" cy="470148"/>
      </dsp:txXfrm>
    </dsp:sp>
    <dsp:sp modelId="{A690C4E2-44E9-451C-B09A-A12618D586E8}">
      <dsp:nvSpPr>
        <dsp:cNvPr id="0" name=""/>
        <dsp:cNvSpPr/>
      </dsp:nvSpPr>
      <dsp:spPr>
        <a:xfrm>
          <a:off x="362406" y="3389883"/>
          <a:ext cx="2899251" cy="47014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MX" sz="1300" b="1" kern="1200" dirty="0" smtClean="0"/>
            <a:t>LIQUIDITY=</a:t>
          </a:r>
          <a:r>
            <a:rPr lang="es-ES" sz="1300" b="1" kern="1200" dirty="0" smtClean="0"/>
            <a:t> MANEJO DE LIQUIDEZ.</a:t>
          </a:r>
          <a:endParaRPr lang="es-EC" sz="1300" kern="1200" dirty="0"/>
        </a:p>
      </dsp:txBody>
      <dsp:txXfrm>
        <a:off x="362406" y="3389883"/>
        <a:ext cx="2899251" cy="47014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191341-03CD-49C5-9FD0-724F07A38B89}" type="datetimeFigureOut">
              <a:rPr lang="es-EC" smtClean="0"/>
              <a:pPr/>
              <a:t>10/10/2012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26E295-FCD6-41CB-8875-688E52729DF9}"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626E295-FCD6-41CB-8875-688E52729DF9}" type="slidenum">
              <a:rPr lang="es-EC" smtClean="0"/>
              <a:pPr/>
              <a:t>1</a:t>
            </a:fld>
            <a:endParaRPr lang="es-EC"/>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626E295-FCD6-41CB-8875-688E52729DF9}" type="slidenum">
              <a:rPr lang="es-EC" smtClean="0"/>
              <a:pPr/>
              <a:t>10</a:t>
            </a:fld>
            <a:endParaRPr lang="es-EC"/>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626E295-FCD6-41CB-8875-688E52729DF9}" type="slidenum">
              <a:rPr lang="es-EC" smtClean="0"/>
              <a:pPr/>
              <a:t>11</a:t>
            </a:fld>
            <a:endParaRPr lang="es-EC"/>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626E295-FCD6-41CB-8875-688E52729DF9}" type="slidenum">
              <a:rPr lang="es-EC" smtClean="0"/>
              <a:pPr/>
              <a:t>12</a:t>
            </a:fld>
            <a:endParaRPr lang="es-EC"/>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626E295-FCD6-41CB-8875-688E52729DF9}" type="slidenum">
              <a:rPr lang="es-EC" smtClean="0"/>
              <a:pPr/>
              <a:t>13</a:t>
            </a:fld>
            <a:endParaRPr lang="es-EC"/>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626E295-FCD6-41CB-8875-688E52729DF9}" type="slidenum">
              <a:rPr lang="es-EC" smtClean="0"/>
              <a:pPr/>
              <a:t>14</a:t>
            </a:fld>
            <a:endParaRPr lang="es-EC"/>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626E295-FCD6-41CB-8875-688E52729DF9}" type="slidenum">
              <a:rPr lang="es-EC" smtClean="0"/>
              <a:pPr/>
              <a:t>15</a:t>
            </a:fld>
            <a:endParaRPr lang="es-EC"/>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626E295-FCD6-41CB-8875-688E52729DF9}" type="slidenum">
              <a:rPr lang="es-EC" smtClean="0"/>
              <a:pPr/>
              <a:t>16</a:t>
            </a:fld>
            <a:endParaRPr lang="es-EC"/>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626E295-FCD6-41CB-8875-688E52729DF9}" type="slidenum">
              <a:rPr lang="es-EC" smtClean="0"/>
              <a:pPr/>
              <a:t>17</a:t>
            </a:fld>
            <a:endParaRPr lang="es-EC"/>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626E295-FCD6-41CB-8875-688E52729DF9}" type="slidenum">
              <a:rPr lang="es-EC" smtClean="0"/>
              <a:pPr/>
              <a:t>18</a:t>
            </a:fld>
            <a:endParaRPr lang="es-EC"/>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626E295-FCD6-41CB-8875-688E52729DF9}" type="slidenum">
              <a:rPr lang="es-EC" smtClean="0"/>
              <a:pPr/>
              <a:t>19</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626E295-FCD6-41CB-8875-688E52729DF9}" type="slidenum">
              <a:rPr lang="es-EC" smtClean="0"/>
              <a:pPr/>
              <a:t>2</a:t>
            </a:fld>
            <a:endParaRPr lang="es-EC"/>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626E295-FCD6-41CB-8875-688E52729DF9}" type="slidenum">
              <a:rPr lang="es-EC" smtClean="0"/>
              <a:pPr/>
              <a:t>20</a:t>
            </a:fld>
            <a:endParaRPr lang="es-EC"/>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626E295-FCD6-41CB-8875-688E52729DF9}" type="slidenum">
              <a:rPr lang="es-EC" smtClean="0"/>
              <a:pPr/>
              <a:t>21</a:t>
            </a:fld>
            <a:endParaRPr lang="es-EC"/>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626E295-FCD6-41CB-8875-688E52729DF9}" type="slidenum">
              <a:rPr lang="es-EC" smtClean="0"/>
              <a:pPr/>
              <a:t>22</a:t>
            </a:fld>
            <a:endParaRPr lang="es-EC"/>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626E295-FCD6-41CB-8875-688E52729DF9}" type="slidenum">
              <a:rPr lang="es-EC" smtClean="0"/>
              <a:pPr/>
              <a:t>23</a:t>
            </a:fld>
            <a:endParaRPr lang="es-EC"/>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626E295-FCD6-41CB-8875-688E52729DF9}" type="slidenum">
              <a:rPr lang="es-EC" smtClean="0"/>
              <a:pPr/>
              <a:t>24</a:t>
            </a:fld>
            <a:endParaRPr lang="es-EC"/>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626E295-FCD6-41CB-8875-688E52729DF9}" type="slidenum">
              <a:rPr lang="es-EC" smtClean="0"/>
              <a:pPr/>
              <a:t>25</a:t>
            </a:fld>
            <a:endParaRPr lang="es-EC"/>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626E295-FCD6-41CB-8875-688E52729DF9}" type="slidenum">
              <a:rPr lang="es-EC" smtClean="0"/>
              <a:pPr/>
              <a:t>26</a:t>
            </a:fld>
            <a:endParaRPr lang="es-EC"/>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626E295-FCD6-41CB-8875-688E52729DF9}" type="slidenum">
              <a:rPr lang="es-EC" smtClean="0"/>
              <a:pPr/>
              <a:t>27</a:t>
            </a:fld>
            <a:endParaRPr lang="es-EC"/>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626E295-FCD6-41CB-8875-688E52729DF9}" type="slidenum">
              <a:rPr lang="es-EC" smtClean="0"/>
              <a:pPr/>
              <a:t>28</a:t>
            </a:fld>
            <a:endParaRPr lang="es-EC"/>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626E295-FCD6-41CB-8875-688E52729DF9}" type="slidenum">
              <a:rPr lang="es-EC" smtClean="0"/>
              <a:pPr/>
              <a:t>29</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626E295-FCD6-41CB-8875-688E52729DF9}" type="slidenum">
              <a:rPr lang="es-EC" smtClean="0"/>
              <a:pPr/>
              <a:t>3</a:t>
            </a:fld>
            <a:endParaRPr lang="es-EC"/>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626E295-FCD6-41CB-8875-688E52729DF9}" type="slidenum">
              <a:rPr lang="es-EC" smtClean="0"/>
              <a:pPr/>
              <a:t>30</a:t>
            </a:fld>
            <a:endParaRPr lang="es-EC"/>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626E295-FCD6-41CB-8875-688E52729DF9}" type="slidenum">
              <a:rPr lang="es-EC" smtClean="0"/>
              <a:pPr/>
              <a:t>31</a:t>
            </a:fld>
            <a:endParaRPr lang="es-EC"/>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626E295-FCD6-41CB-8875-688E52729DF9}" type="slidenum">
              <a:rPr lang="es-EC" smtClean="0"/>
              <a:pPr/>
              <a:t>32</a:t>
            </a:fld>
            <a:endParaRPr lang="es-EC"/>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626E295-FCD6-41CB-8875-688E52729DF9}" type="slidenum">
              <a:rPr lang="es-EC" smtClean="0"/>
              <a:pPr/>
              <a:t>33</a:t>
            </a:fld>
            <a:endParaRPr lang="es-EC"/>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626E295-FCD6-41CB-8875-688E52729DF9}" type="slidenum">
              <a:rPr lang="es-EC" smtClean="0"/>
              <a:pPr/>
              <a:t>34</a:t>
            </a:fld>
            <a:endParaRPr lang="es-EC"/>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626E295-FCD6-41CB-8875-688E52729DF9}" type="slidenum">
              <a:rPr lang="es-EC" smtClean="0"/>
              <a:pPr/>
              <a:t>35</a:t>
            </a:fld>
            <a:endParaRPr lang="es-EC"/>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DCDE9ABD-89A4-4453-A332-7FCF22F71703}" type="slidenum">
              <a:rPr lang="es-PE" smtClean="0"/>
              <a:pPr/>
              <a:t>36</a:t>
            </a:fld>
            <a:endParaRPr lang="es-PE"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s-P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626E295-FCD6-41CB-8875-688E52729DF9}" type="slidenum">
              <a:rPr lang="es-EC" smtClean="0"/>
              <a:pPr/>
              <a:t>4</a:t>
            </a:fld>
            <a:endParaRPr lang="es-EC"/>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626E295-FCD6-41CB-8875-688E52729DF9}" type="slidenum">
              <a:rPr lang="es-EC" smtClean="0"/>
              <a:pPr/>
              <a:t>5</a:t>
            </a:fld>
            <a:endParaRPr lang="es-EC"/>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626E295-FCD6-41CB-8875-688E52729DF9}" type="slidenum">
              <a:rPr lang="es-EC" smtClean="0"/>
              <a:pPr/>
              <a:t>6</a:t>
            </a:fld>
            <a:endParaRPr lang="es-EC"/>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626E295-FCD6-41CB-8875-688E52729DF9}" type="slidenum">
              <a:rPr lang="es-EC" smtClean="0"/>
              <a:pPr/>
              <a:t>7</a:t>
            </a:fld>
            <a:endParaRPr lang="es-EC"/>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626E295-FCD6-41CB-8875-688E52729DF9}" type="slidenum">
              <a:rPr lang="es-EC" smtClean="0"/>
              <a:pPr/>
              <a:t>8</a:t>
            </a:fld>
            <a:endParaRPr lang="es-EC"/>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626E295-FCD6-41CB-8875-688E52729DF9}" type="slidenum">
              <a:rPr lang="es-EC" smtClean="0"/>
              <a:pPr/>
              <a:t>9</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255A9C1B-6899-49C3-BF57-E81B66890E52}" type="datetimeFigureOut">
              <a:rPr lang="es-EC" smtClean="0"/>
              <a:pPr/>
              <a:t>10/10/2012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8EB0707-A7D7-4AA6-A2B7-C619B5D0C9B0}"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255A9C1B-6899-49C3-BF57-E81B66890E52}" type="datetimeFigureOut">
              <a:rPr lang="es-EC" smtClean="0"/>
              <a:pPr/>
              <a:t>10/10/2012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8EB0707-A7D7-4AA6-A2B7-C619B5D0C9B0}"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255A9C1B-6899-49C3-BF57-E81B66890E52}" type="datetimeFigureOut">
              <a:rPr lang="es-EC" smtClean="0"/>
              <a:pPr/>
              <a:t>10/10/2012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8EB0707-A7D7-4AA6-A2B7-C619B5D0C9B0}"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255A9C1B-6899-49C3-BF57-E81B66890E52}" type="datetimeFigureOut">
              <a:rPr lang="es-EC" smtClean="0"/>
              <a:pPr/>
              <a:t>10/10/2012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8EB0707-A7D7-4AA6-A2B7-C619B5D0C9B0}"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55A9C1B-6899-49C3-BF57-E81B66890E52}" type="datetimeFigureOut">
              <a:rPr lang="es-EC" smtClean="0"/>
              <a:pPr/>
              <a:t>10/10/2012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B8EB0707-A7D7-4AA6-A2B7-C619B5D0C9B0}"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255A9C1B-6899-49C3-BF57-E81B66890E52}" type="datetimeFigureOut">
              <a:rPr lang="es-EC" smtClean="0"/>
              <a:pPr/>
              <a:t>10/10/2012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B8EB0707-A7D7-4AA6-A2B7-C619B5D0C9B0}"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255A9C1B-6899-49C3-BF57-E81B66890E52}" type="datetimeFigureOut">
              <a:rPr lang="es-EC" smtClean="0"/>
              <a:pPr/>
              <a:t>10/10/2012</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B8EB0707-A7D7-4AA6-A2B7-C619B5D0C9B0}"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255A9C1B-6899-49C3-BF57-E81B66890E52}" type="datetimeFigureOut">
              <a:rPr lang="es-EC" smtClean="0"/>
              <a:pPr/>
              <a:t>10/10/2012</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B8EB0707-A7D7-4AA6-A2B7-C619B5D0C9B0}"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55A9C1B-6899-49C3-BF57-E81B66890E52}" type="datetimeFigureOut">
              <a:rPr lang="es-EC" smtClean="0"/>
              <a:pPr/>
              <a:t>10/10/2012</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B8EB0707-A7D7-4AA6-A2B7-C619B5D0C9B0}"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55A9C1B-6899-49C3-BF57-E81B66890E52}" type="datetimeFigureOut">
              <a:rPr lang="es-EC" smtClean="0"/>
              <a:pPr/>
              <a:t>10/10/2012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B8EB0707-A7D7-4AA6-A2B7-C619B5D0C9B0}"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55A9C1B-6899-49C3-BF57-E81B66890E52}" type="datetimeFigureOut">
              <a:rPr lang="es-EC" smtClean="0"/>
              <a:pPr/>
              <a:t>10/10/2012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B8EB0707-A7D7-4AA6-A2B7-C619B5D0C9B0}"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5A9C1B-6899-49C3-BF57-E81B66890E52}" type="datetimeFigureOut">
              <a:rPr lang="es-EC" smtClean="0"/>
              <a:pPr/>
              <a:t>10/10/2012</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EB0707-A7D7-4AA6-A2B7-C619B5D0C9B0}"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7.xml"/><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microsoft.com/office/2007/relationships/diagramDrawing" Target="../diagrams/drawing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diagramData" Target="../diagrams/data8.xml"/><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8.emf"/><Relationship Id="rId7" Type="http://schemas.openxmlformats.org/officeDocument/2006/relationships/diagramColors" Target="../diagrams/colors9.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10" Type="http://schemas.microsoft.com/office/2007/relationships/diagramDrawing" Target="../diagrams/drawing9.xml"/><Relationship Id="rId4" Type="http://schemas.openxmlformats.org/officeDocument/2006/relationships/diagramData" Target="../diagrams/data9.xml"/><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diagramData" Target="../diagrams/data10.xml"/><Relationship Id="rId7" Type="http://schemas.openxmlformats.org/officeDocument/2006/relationships/image" Target="../media/image32.gi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diagramData" Target="../diagrams/data11.xml"/><Relationship Id="rId7"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diagramData" Target="../diagrams/data12.xml"/><Relationship Id="rId7"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diagramData" Target="../diagrams/data13.xml"/><Relationship Id="rId7"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3.xml"/><Relationship Id="rId7" Type="http://schemas.openxmlformats.org/officeDocument/2006/relationships/image" Target="../media/image6.jpeg"/><Relationship Id="rId12"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10.jpeg"/><Relationship Id="rId5" Type="http://schemas.openxmlformats.org/officeDocument/2006/relationships/diagramQuickStyle" Target="../diagrams/quickStyle3.xml"/><Relationship Id="rId10" Type="http://schemas.openxmlformats.org/officeDocument/2006/relationships/image" Target="../media/image9.jpeg"/><Relationship Id="rId4" Type="http://schemas.openxmlformats.org/officeDocument/2006/relationships/diagramLayout" Target="../diagrams/layout3.xml"/><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1268" name="AutoShape 4"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1271" name="Picture 7"/>
          <p:cNvPicPr>
            <a:picLocks noChangeAspect="1" noChangeArrowheads="1"/>
          </p:cNvPicPr>
          <p:nvPr/>
        </p:nvPicPr>
        <p:blipFill>
          <a:blip r:embed="rId3" cstate="print"/>
          <a:srcRect/>
          <a:stretch>
            <a:fillRect/>
          </a:stretch>
        </p:blipFill>
        <p:spPr bwMode="auto">
          <a:xfrm>
            <a:off x="1835696" y="44624"/>
            <a:ext cx="6984776" cy="6654800"/>
          </a:xfrm>
          <a:prstGeom prst="rect">
            <a:avLst/>
          </a:prstGeom>
          <a:noFill/>
          <a:ln w="9525">
            <a:noFill/>
            <a:miter lim="800000"/>
            <a:headEnd/>
            <a:tailEnd/>
          </a:ln>
          <a:effectLst/>
        </p:spPr>
      </p:pic>
      <p:sp>
        <p:nvSpPr>
          <p:cNvPr id="19" name="18 Rectángulo"/>
          <p:cNvSpPr/>
          <p:nvPr/>
        </p:nvSpPr>
        <p:spPr>
          <a:xfrm>
            <a:off x="0" y="0"/>
            <a:ext cx="1547664"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4400" dirty="0">
              <a:solidFill>
                <a:schemeClr val="bg1"/>
              </a:solidFill>
            </a:endParaRPr>
          </a:p>
        </p:txBody>
      </p:sp>
    </p:spTree>
  </p:cSld>
  <p:clrMapOvr>
    <a:masterClrMapping/>
  </p:clrMapOvr>
  <p:transition>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1268" name="AutoShape 4"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 name="5 Rectángulo"/>
          <p:cNvSpPr/>
          <p:nvPr/>
        </p:nvSpPr>
        <p:spPr>
          <a:xfrm>
            <a:off x="0" y="0"/>
            <a:ext cx="9144000" cy="13407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5400" dirty="0" smtClean="0">
                <a:solidFill>
                  <a:schemeClr val="bg1"/>
                </a:solidFill>
              </a:rPr>
              <a:t>ANÁLISIS SITUACIONAL</a:t>
            </a:r>
            <a:endParaRPr lang="es-EC" sz="5400" dirty="0">
              <a:solidFill>
                <a:schemeClr val="bg1"/>
              </a:solidFill>
            </a:endParaRPr>
          </a:p>
        </p:txBody>
      </p:sp>
      <p:graphicFrame>
        <p:nvGraphicFramePr>
          <p:cNvPr id="10" name="9 Diagrama"/>
          <p:cNvGraphicFramePr/>
          <p:nvPr/>
        </p:nvGraphicFramePr>
        <p:xfrm>
          <a:off x="1115616" y="1412776"/>
          <a:ext cx="7272808"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1268" name="AutoShape 4"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 name="5 Rectángulo"/>
          <p:cNvSpPr/>
          <p:nvPr/>
        </p:nvSpPr>
        <p:spPr>
          <a:xfrm>
            <a:off x="0" y="0"/>
            <a:ext cx="9144000" cy="13407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800" dirty="0" smtClean="0">
                <a:solidFill>
                  <a:schemeClr val="bg1"/>
                </a:solidFill>
              </a:rPr>
              <a:t>MATRIZ DE APROVECHABILIDAD</a:t>
            </a:r>
            <a:endParaRPr lang="es-EC" sz="4800" dirty="0">
              <a:solidFill>
                <a:schemeClr val="bg1"/>
              </a:solidFill>
            </a:endParaRPr>
          </a:p>
        </p:txBody>
      </p:sp>
      <p:sp>
        <p:nvSpPr>
          <p:cNvPr id="21506" name="AutoShape 2"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08" name="AutoShape 4"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0" name="AutoShape 6"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4" name="AutoShape 10"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6" name="AutoShape 12"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8" name="AutoShape 14"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26" name="AutoShape 22" descr="data:image/jpeg;base64,/9j/4AAQSkZJRgABAQAAAQABAAD/2wCEAAkGBggSBRQIEwgWCRQRGB8aFxgYGSAeHRwhHyInICAgHR8fJioiHSAjHxoiIjssJCoqLywvHScyODQtNyssOC8BCQoKDgwOGg8PGTUkHhwtLC4sLDIpLCwvLDUrLiwqNiksKjUtMikpKSwpNSwpLCwpNSksKSwyKSwwLCwsKSwsKf/AABEIACMAhwMBIgACEQEDEQH/xAAbAAABBQEBAAAAAAAAAAAAAAAAAQIEBQYHA//EADcQAAIBAgUCBAQDBgcAAAAAAAECAwQRAAUGEiETMQciQVFCcYGRFFJhFSMyM4KyFhdDU2Kh8P/EABcBAQEBAQAAAAAAAAAAAAAAAAABAgP/xAAeEQEBAQACAgMBAAAAAAAAAAAAEQECIRJBMVFhA//aAAwDAQACEQMRAD8A7bPPGlO07OEVASxPoB3OMrL4raTE3RXNPxLn4Y0d2+yi+LjVOoqWh07Jm0ql0jHZe5J4A59yccy0TW5ylVLqJtI1OY1dcd2793GiR/AqMzXta3cDsMRN1tG8Rkb+Tpyvrf1FOVH3crh9LrDOZKpV/wAIVFNHu80krxIFX1YjcTwOcW+XZpV/sQ11XQjKytyU39QgD3IABP6C+PPUgqW001REUidB1AJlYrwLlXC+bkXHF/kcKfqZNmsAFlBnbkbVFzx3+nI57c4izZjm5XdFlaSA9i0wH9obHLdK10MudS6yqYJexpo0S/SQhAHFmsUQ3Ft36k24tocnzOLLqw5a9aKCljHVTcwkMgexCRm+/wApNrKpv6Y57t9wzlPS9i1tPHqmLJKvKzQvU36Dq4kR9ouQTYFT27j1x45r4gzxRSVAyCYQwmzTTMkKHm3l3nc1zwLDn64Zk2T1tZqpNUVVKaNYFIpIG/iUNfdJKOwdgf4fh+eKnUoGca7TTaSb6ShIkrGU8M9/JF9LG/19VxrjZ2vJbR6w1O1OtSujTPG4DKyVMRuDyCB8sTci17Q1GbfsmSllyiqtcQzqFZh7oQSGHB7H0xc5jmuXUuXfiJqlKKNBa7EAfIe/yGOAeKOuKqt1ZSy0VNLB0lboSBCJJd3BZB32WBt/UcaZ+Hdsz1dkNM+yfN4aU+zOAft3xUt4q6QDW/bKv+oViPuBjMaWjyylywQ0uh6zMJeC0s8KRs7epLStcd/QWF8bvT1TXS0zPUZEMoINlUujkj3O0WHy5wpak5Nn1DVUhqYZTKgNrlSv9wGJgni6PW6oK991xb79scm8Qtc5jW5i2jsqjNTI1xPKp4UeqhuwHoW+gxG1hpZaHwnK1ubNUFIxFBBEenEHI4NhzIR5mJc82PAwpXZEkQoHDBgexHbFFnmvdOUdUKaozaOBz8N7kfMC9h88YHQGX6qq9IU9E0h07Qxx23Kf383rcMf5aG/fv7e+K1afIJcwkzVMvSDLMnJbfa71M44F3N2YXt37kjCldfXN6Bs2bLhVo8yoHMYPmCngMR7cj7jBjKeGOSTjLJNR1CXqsxPUe/wp/poPYBefsPTBiidrrRU+Y1NLEa4Q08EvUmj23MluwB9PUc/mv6Y1igBbWtigzzVJp8xNP+G3gIh3E2UF32LuPwqOSTiml8TQtNI5ywnpkKGDeRmsxPmt5RZLgngg98Q8sxqc6pql6MGLazo6uFa4Vtp7Ejtf0NjY2NsZzWlfnUui6ijiyCZZZkMakNGQC/lv5Xvax724748ovEcltv4NDtAbcJPLKCQLQG37xgTYjsDYX5viXmWt5Is0alFKktn2XEgunKjdKPhBL2HNybe9xmd2r55GEyij1N/hqoyRKZpmopQoeRmd/MqvZCpCNta/f0YC3fFvpzQ2fjxHXUdTsqVZTyxBdAV8otYBSDx5QLY0Go9eNS100AolqeiFNhIA/mBJYgiwRbckkY9ptdolWac0ZkKOA+w7rRkAmW4uNo3dr3sDjGfzzOVqbyzczPpa6mizpsnMVFPFTTMbb5QSFFjcqBe7Xta/HvftjF6U8PNVUmTNQjUcNFvdnd44OpI5buS0pt6flxNj8UD0+qctuoY7tr3OzybWAt2YyWHoSLDviZF4hJ12haBCVhMwZZQUNtvkDW5YBrm3YWPrjqlzS0HhdkS1/wCPn6meT/7lU/Ut8l4QD+njEKfw7zNNcT6ipc6SneoUKRLB1CgFuEO5bLwOPYAemLaDWsLZi8exemgkJIcFgIwCWZR2Vr8G/P1xEqfEeOOj/ESZTNAAOVI8xIDbwo+LYUAv2O644GHRcei5FrMyebVsUa/8KRb/AE3OQPscS8807m0uk/2VFnrxO5tJO6guVJ8wXaFVTY2Fh2++K6p8QJI60QGljYMqkOst49zswAL2tYBbk97bjaynCp4iDryRmiEpi2i0Thi9ydzIOCVVVJvbmxA/UXFzpTSOV5dlAoaeDYO7MeWc+7H1P/Q9MSs3yDLKpEWookrBE+9Q4uAw4vbse/Y3GM1V+IrhCUyppCikupazJ5tqlhbgMCGt383HY4fF4hxkdVqYRxqYQ7bwSnVXcSRw3lJCWAve/scF8saLP8rep0/Nly1JpDMhQOouVuLXAuL/AHGMpnfhfFLo2l01FVilggdWl8tzIB37EWJJP3/THt/mTHuRfwBjJc7w527YzzHJyP4XHr6EEemPZfEak3qDT9NXKKrlgEZmIDqGPBMdx8/ph0lxqVRQoQCwHA+mDCnvgxVPeNCpBUMDwb4Omm3bsFvlgwYNE6MfH7seXtx2+XtgMMZBBjB3d+O/z+2DBgAxRkklAb8Hjv8APAsUY7IF+mDBgFESfkA+mGCmhtborx24Hr3wYMAqwRDtGBcW7emHlR7YMGAYtPCI9giAHtYWwqwRBtwjAIFu3p7YTBgHbFvfaOe+G/h4d+7pC/vYf+9cGDAOMafkB9O2GtTxGPYYgw9rC2DBgEPfBgwYM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28" name="AutoShape 24" descr="data:image/jpeg;base64,/9j/4AAQSkZJRgABAQAAAQABAAD/2wCEAAkGBggSBRQIEwgWCRQRGB8aFxgYGSAeHRwhHyInICAgHR8fJioiHSAjHxoiIjssJCoqLywvHScyODQtNyssOC8BCQoKDgwOGg8PGTUkHhwtLC4sLDIpLCwvLDUrLiwqNiksKjUtMikpKSwpNSwpLCwpNSksKSwyKSwwLCwsKSwsKf/AABEIACMAhwMBIgACEQEDEQH/xAAbAAABBQEBAAAAAAAAAAAAAAAAAQIEBQYHA//EADcQAAIBAgUCBAQDBgcAAAAAAAECAwQRAAUGEiETMQciQVFCcYGRFFJhFSMyM4KyFhdDU2Kh8P/EABcBAQEBAQAAAAAAAAAAAAAAAAABAgP/xAAeEQEBAQACAgMBAAAAAAAAAAAAEQECIRJBMVFhA//aAAwDAQACEQMRAD8A7bPPGlO07OEVASxPoB3OMrL4raTE3RXNPxLn4Y0d2+yi+LjVOoqWh07Jm0ql0jHZe5J4A59yccy0TW5ylVLqJtI1OY1dcd2793GiR/AqMzXta3cDsMRN1tG8Rkb+Tpyvrf1FOVH3crh9LrDOZKpV/wAIVFNHu80krxIFX1YjcTwOcW+XZpV/sQ11XQjKytyU39QgD3IABP6C+PPUgqW001REUidB1AJlYrwLlXC+bkXHF/kcKfqZNmsAFlBnbkbVFzx3+nI57c4izZjm5XdFlaSA9i0wH9obHLdK10MudS6yqYJexpo0S/SQhAHFmsUQ3Ft36k24tocnzOLLqw5a9aKCljHVTcwkMgexCRm+/wApNrKpv6Y57t9wzlPS9i1tPHqmLJKvKzQvU36Dq4kR9ouQTYFT27j1x45r4gzxRSVAyCYQwmzTTMkKHm3l3nc1zwLDn64Zk2T1tZqpNUVVKaNYFIpIG/iUNfdJKOwdgf4fh+eKnUoGca7TTaSb6ShIkrGU8M9/JF9LG/19VxrjZ2vJbR6w1O1OtSujTPG4DKyVMRuDyCB8sTci17Q1GbfsmSllyiqtcQzqFZh7oQSGHB7H0xc5jmuXUuXfiJqlKKNBa7EAfIe/yGOAeKOuKqt1ZSy0VNLB0lboSBCJJd3BZB32WBt/UcaZ+Hdsz1dkNM+yfN4aU+zOAft3xUt4q6QDW/bKv+oViPuBjMaWjyylywQ0uh6zMJeC0s8KRs7epLStcd/QWF8bvT1TXS0zPUZEMoINlUujkj3O0WHy5wpak5Nn1DVUhqYZTKgNrlSv9wGJgni6PW6oK991xb79scm8Qtc5jW5i2jsqjNTI1xPKp4UeqhuwHoW+gxG1hpZaHwnK1ubNUFIxFBBEenEHI4NhzIR5mJc82PAwpXZEkQoHDBgexHbFFnmvdOUdUKaozaOBz8N7kfMC9h88YHQGX6qq9IU9E0h07Qxx23Kf383rcMf5aG/fv7e+K1afIJcwkzVMvSDLMnJbfa71M44F3N2YXt37kjCldfXN6Bs2bLhVo8yoHMYPmCngMR7cj7jBjKeGOSTjLJNR1CXqsxPUe/wp/poPYBefsPTBiidrrRU+Y1NLEa4Q08EvUmj23MluwB9PUc/mv6Y1igBbWtigzzVJp8xNP+G3gIh3E2UF32LuPwqOSTiml8TQtNI5ywnpkKGDeRmsxPmt5RZLgngg98Q8sxqc6pql6MGLazo6uFa4Vtp7Ejtf0NjY2NsZzWlfnUui6ijiyCZZZkMakNGQC/lv5Xvax724748ovEcltv4NDtAbcJPLKCQLQG37xgTYjsDYX5viXmWt5Is0alFKktn2XEgunKjdKPhBL2HNybe9xmd2r55GEyij1N/hqoyRKZpmopQoeRmd/MqvZCpCNta/f0YC3fFvpzQ2fjxHXUdTsqVZTyxBdAV8otYBSDx5QLY0Go9eNS100AolqeiFNhIA/mBJYgiwRbckkY9ptdolWac0ZkKOA+w7rRkAmW4uNo3dr3sDjGfzzOVqbyzczPpa6mizpsnMVFPFTTMbb5QSFFjcqBe7Xta/HvftjF6U8PNVUmTNQjUcNFvdnd44OpI5buS0pt6flxNj8UD0+qctuoY7tr3OzybWAt2YyWHoSLDviZF4hJ12haBCVhMwZZQUNtvkDW5YBrm3YWPrjqlzS0HhdkS1/wCPn6meT/7lU/Ut8l4QD+njEKfw7zNNcT6ipc6SneoUKRLB1CgFuEO5bLwOPYAemLaDWsLZi8exemgkJIcFgIwCWZR2Vr8G/P1xEqfEeOOj/ESZTNAAOVI8xIDbwo+LYUAv2O644GHRcei5FrMyebVsUa/8KRb/AE3OQPscS8807m0uk/2VFnrxO5tJO6guVJ8wXaFVTY2Fh2++K6p8QJI60QGljYMqkOst49zswAL2tYBbk97bjaynCp4iDryRmiEpi2i0Thi9ydzIOCVVVJvbmxA/UXFzpTSOV5dlAoaeDYO7MeWc+7H1P/Q9MSs3yDLKpEWookrBE+9Q4uAw4vbse/Y3GM1V+IrhCUyppCikupazJ5tqlhbgMCGt383HY4fF4hxkdVqYRxqYQ7bwSnVXcSRw3lJCWAve/scF8saLP8rep0/Nly1JpDMhQOouVuLXAuL/AHGMpnfhfFLo2l01FVilggdWl8tzIB37EWJJP3/THt/mTHuRfwBjJc7w527YzzHJyP4XHr6EEemPZfEak3qDT9NXKKrlgEZmIDqGPBMdx8/ph0lxqVRQoQCwHA+mDCnvgxVPeNCpBUMDwb4Omm3bsFvlgwYNE6MfH7seXtx2+XtgMMZBBjB3d+O/z+2DBgAxRkklAb8Hjv8APAsUY7IF+mDBgFESfkA+mGCmhtborx24Hr3wYMAqwRDtGBcW7emHlR7YMGAYtPCI9giAHtYWwqwRBtwjAIFu3p7YTBgHbFvfaOe+G/h4d+7pC/vYf+9cGDAOMafkB9O2GtTxGPYYgw9rC2DBgEPfBgwYM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30" name="AutoShape 26" descr="data:image/jpeg;base64,/9j/4AAQSkZJRgABAQAAAQABAAD/2wCEAAkGBhQSEBUUExQUFBQVFBIUFRQXFBQVFBQUFBQVFRQUFBQYGyYeFxkjGRUUHy8gJCcpLCwsFR4xNTAqNSYrLCkBCQoKDgwOGg8PGikcHBwsLCksKSksLCkpKSkpKSkpLCksLCwsLCksKSwsKSwsLCksKSwpLCkpKSkpLCksLCkpLP/AABEIAMIBAwMBIgACEQEDEQH/xAAbAAABBQEBAAAAAAAAAAAAAAACAAEDBAUGB//EAEcQAAECAwMGCwILCAMBAQAAAAEAAgMRIQQSMQVBUWFxkQYTIjJSgZKhscHRFUIHFBYjU2JygrLC8DNUY3OTotLhQ0SD8bP/xAAaAQADAQEBAQAAAAAAAAAAAAAAAQIDBAUG/8QAKhEAAgIBAwMEAQQDAAAAAAAAAAECERIDE1EhMUEEFGFxMjOBsfAiI5H/2gAMAwEAAhEDEQA/ALByg44lw/8AN3jIoRaQcYm90u6itCGXGlBpJAppU8OxCXKeNgmaJ0/P8kL4KLWtOg9c1MGalZNghTryvut80hZYIEhDG2ZB7pJVFeR0yuAiDToKlMAZi9uyJE8C4hNxTs0WJ18WfFk0XEeLHZZnHMjFlOpRXIv0s/tQwfwlqUo2mEfuPb+cpZRHgyX4uaVAnjXD1UjbK2VXV1Cirh0XowzsiOHdcRca/PD3RGnxAS3FwPAsNs7NZRiEzRpxKqi2gYtcOuGfB6f2kz63ZcfAKHrfRW2i7DeBgAEYedW5ZxyvDHS7JHiEJy5D/wDpAUPXfJW2jT4woZrN9tNOF3thP7RccAPFQ9b5Y8EaMkyzja4modSA2h/S8FO6PE0yUlklzukd5QlhOcpbj4HSNYvGlA6O3SN4WZxCXEJZsXQ0Da2dIIHW5mnuKpcQlxKM5B0LJyi3XuQOyk3Qe5QGClxSMpB0LDLUDqTmIqk5JcYt49iWBanzd+sVXc1TGqjlKm4+W1fT6EcdOK+DwtaWU2yTJYPHsAzkjAGhaRLBZTIBEw4gkOdOWAM+aNglRacCj27RnIz6QqJs4Y+K0AgCLEBniTOpnnxFdiya/wB32jRfpfuQFiSmLEl00YWdEGS1eG5M6MBiRv8ALFZfEnOSiFnXyGb4PoehoG2M6QOyqA29ms9SyrVaoUN110y6U6Fo7yQovbLMzCdrv8QVVTYWjY9ojM0pjlA5mjvWMctO92ENzz4ySZlaKTIBoljyBPvJTWnN+RZpGx8bfmkOpLjIhzncsoxo5I5ZAzibB4NRNhvOLz23+qrYfli3EaZhPOJO9A5gHOe0bXBYdphC+AXUEzPGpkM+xGxjOkTsMvBL26DcNfjIf0jeqZ8E8ONDc66CSTP3XAU2hZRDei47ZlWskwxxsw2QunRPQm9FJCzNUQUYhKWScBYYDyK7rODiAdoCH4hD6DOy30VlwSRiFlUZOh9EDZMeCRsDc18bIkQfmVtqRCdBZUFi0PiD70/xApCyu+kf1iGfyq2GpEJ0KyrxL+mOtno4Jix+lh+64fmKtSQkJ0FkAv5w3qcf8VHFivGEMu2OaJdqStSQEIpCspG3OzwYo/pnwemNuP0cXsjycrxCAw1XQDPfaxiQ5o+sJd6IPnhXYprQJEKGFABcKSzzFDTYttKOUkuRTlUWyR8PRj+sUBrQ/rYrESERgQdRHmFXe452naOV3Y9y+oPBAZQgEkVmHChpWmg/rZUc4RI9oJmZRZVJngDp0knrVsOBz+RGgidQVShsLbRHqHXnsJIzTbn17Fyzrdi/s6Y/pSX0PxcqSJ6mnxSU5tLRStNAmmWjZmkaEkUkgEnL5hRPZOXyvHPHPkMLoEgTgAom5TiS5pHUB4qvlGKTEca844YYqn1d67oQVWZSl1NT449wdMiQBJq3ywQwbQGkgvlhgZmgAxkq9lbyH4VutFZ4nPVQWvnEgjE5p59irFWTfQ0YmUW5nO7/AFCAZRH1nbvUqLIkZvHNvuYGiZN6QbgdK6XKeVILoD2QzDm4SF0GeIz3ZK8UKznrRGnd5LpkYA/WIzN1KzYIMQmkJ+2TyoGMLYrHBpJZcIxlMcoYDSV0kLhHGlgwfdcfFyjpQyo2wRTUQ3dk+anyC+9EOpuiWJGpQ2nhLaDS80fdZ5zUvBtnKefqtGbSdGxZ6n4sqPc35JAJBEuOjUApSTpJAOAnKYFJACSkkknQDEICjKBADSTSRIUUAkJCIJJ0BSt2brRZLsxeXEZgO/8A+IcpGg2+SuZFjXIZOdzjuFPIrt9HBvUXwYeolWn9jvs2ZVntktCPaVSiH9fr9VXvK/J5LrwVLSBdqNgxNfOoCxYUYi1lom5tHAGZaC03STM1EgabFvOhTNdROqXNHiepcU3KnF2t7iSWlz2SpMAme6ZXNrpXFvk30bqSR10GHJoBqdOE0lPdTrqSVHO3YYQx3yaToE9yMKplYninAAkkESAJNaL5Zdz3TioxBJmHHcPIoJjob3f6Cs+yYxP7J/WD6KRvB6Of+KW0gfmXcmku5g02wrE8XByQJxW6SJNE9OKrxomFGdmfiCtSHkCMGNAa0EXyeUJTIIGnUmbwWjGUzDHXP8qnOPI6ZjOtB6QGxoHkFNZ47j7zj1n1Wu7go8/8jRsB/wBKWHwWljFnsaf8kPUiGLM6I2bjiaNGOhoVizEjGQ2/oLS+TrJkl5qZ4BTsyJDGd3d6KNyI8WY0QTzt/XWtzg22QeZ9EeKduSoQ6R+8fJWoDWsmG0nXFZzmmqRSVF4OSvKqI4T/ABhYUWWLyV5VjHQG1gZ0UBcvJX1ROUWdJvaHqh9ps6Td4TxYWaHGJFyz/aLc0zsDj4BP8c0Nf/Tif4p4MVl4uQF6p/GHfRxP6b/MJcZE+iibmjxcntvgMkWy9NfVX50/8Tt8P/NLio30e97PKae1LgWSLXGJuMVb4tG6Lf6h8mpfFI38MffcfyKtqXAZIHKZ5GwjzSbkh9PnngSndAEhORkK7VDbmPYy9ELAwOZePKMml4BOGYFW7Pl+BEiBjIgc505AB1ZAk1IlmK7/AEekk25/ycnqZukoksGHEaA3jnuZWbSGyO0ynjXHMmuzOoeKmiaEzmUlp8M5/WlepGKj2OByb7lO1c2QxiODdjTzj2A47VxlusIflB0LBpeKZqtBEu4LuWtvRCczAQNp5x7pfdK5LKfJyo06TB7wGrH1C/xX2jbQfV/R1gZISGAokprqZdJzEYRBCEQC+TPfHCdIJyEDGUBc9xIaBSUyXEVOoNP6KlcnycKOP1/BrVrpRUpUyJukV/iMU54Y63HyCcZMidNnYcfzBaoCGMOSeVdoeVTk0xrSi69uPBjkzOGSX/Sbofq5RxbIxvPtAb1wh4grPyVk02lz4kR8R8IEhgLiL0veIFANnktyzZCgMq2EzaRe7zNG3HgWTZn2YQHvuttD3OOYXZbwyXerxyQwYuiE6L5n3SRW63w4PJPJJa4tF0hriAaXgJbdCy7PEjCzMiPiScYl+U/cMqUzDGWaaHGK8BkzS9lM6Dztiv8AC8oosKzMbec3PIDlucToDZklaMG1TaXFpaM05TPUFGHiHDc99AAXHUB5p0h2ZDY8MuLWWMucBOThCa6WktcSZdSlbbGsE4ljMNoxcGw3gazdEwE3Bqzl5faXjlxSbupmEhuA+6FqZRt7YMJz34AUHSOZo2p0TbCszob2hzLpacCAFBactwYfOitB0A3jubNcjZXG4yzueIYe7jYpJDQxl0XWVzkCctbda2oFtsUKkNoe76kMvd2iPNArLbeFEJxk0RX/AGYbitBtpFy+6bBnvyaRtrRFZY15gddc2fuuEnDaFyOX8qOtMUQIIvNBrLB7hnJ6I/3oQNujrI9pYxt5zmtb0iQB1aUUKKHNDmkFpEwRgRpXJZdyVxdnvxnl8UlrWAGTGVqGt0BoKkyVBjWmE1hPFWdjQ03edEIxron1bUWKzQynwrhw5hnzjhjIyYNV7P1Kf262/BZddejNDpTE2Aikxnz7ljR7MyLaBZ4YDYMHlRCPeLcZnPo7SscHW8daItoI5INxmoYDc0DegLZ0kkJCkQlMoxuE7J2SN9me4grh+DHJtkI/WI3tcPNd9l9k7LG/lP7mk+S89yE+Vqgn+LD73AeaE6khS/Fnp7Yf61IIhlMjHmtGkky8ZdlWrsh+upVojJuDRgKfeIruZPtr2DywLNBk3bWenQevHaSuJ4W8m3w3aoR3Od6L0EtXA/CCyVohO+p4OPqsPUfps39P+Z2xakjZUA6QDvTLos5yoEQTBOF8mfQDp04CYoAGJgiyYPm56XPP95HgAgi4KXJo+aZ9kHfXzXR6fu2Z6haCxOEsZzuLs7DJ0V3Kl0BjPV6Fbag9ns43jbvLu3Z1w2YLrMGilA4Mww0Nc+LEaMGl5DOy2QWpChBoDWgNa0UAoAMwCMJiNBrhpQOjnuF1rF6FBJIa8zdIA0vBoBrhirttgta19AJtIAdSUzWRzVMzsVXL2SXRTfaGPcAxjBMy55LiRPN17FpWnJzHiT3SMgSLwnTE1zY7lLFQ2SGXoTTOYEwBXMTpWRwnyk18RtnvhrZgxXzoAKhu3PturoLHBbDYGgzA0ke8ab5qFlhs7TMMhAzlgyd7RtxQuw6dFNmWgWhllhOiSAAdIshACg5RxVe1ZKiXXRox42IxpdDhNHzbT9n3tOuWdbzI7cARokCNfodxSFobTlCspa54V15tKYUcdkmPZmtvR2viRnOLnThudKu46etbsDK8xKDZ4mqbWwmdbj6LUi2hrec4Ck6nNMCe8jehdamidcL06EyuznOWGB3JAkZHCG0RnBsGE03og5ThO61uBF7fPVtVzI2Rm2dkhVx5zs5PkNStC2tOB0VkZC8bonSkzSqD2jDkCXSBbeFDVun/AFqOgoCivlTIbI7mF5dJk+SJSM5Y58ytRmFsMiGBMNNxtAJgckb5IH5SYCQSaOumhxkT+U/ohH8dbplyntmaCbJ3q9R3J2Ojn4OR4kOxRAGkxonOAlekTIiec3Z71rZCsRhWdjSJOlNw1kzKmblJhuynyiQKYEFo5U8Oc3ehOU2Sz8y//beu/au1kgVFtCU4dMUTEoGU8qNnBiDTDiD+0ry7J8SUWEdESGf7gV6taRNjhpaRvC8dY8gjVLuQw8Ht0YymcZZtJNAO8DrUcCD1kTE9LiZvO+nUjcCXZpCuGMR1RWeABJlLQrAhyEl69nkkBauF+EiHyoJ+2O9pXoBauK+EqFyIJ0PI3gn8qz1usGa6H6iOjyeZwYZ0w4Z3tCSXB1t6yQD/AAmDc0DySWkX0RnLuVQians7JuAWk2yM0eK+YUW+x7xnJ5LTFlZ0QjFmZ0QntsLRhWwyY46GuO4IoOUYTWgcbDoAP2jMwlpW4bKzojcqkXI8LNDYPuhaQy076EuKkUfbEH6aF/UZ6qs63Wec+PZiTz2Gt4OpowApmWn7HZ0IfYb6IhkpnQZ2G+irelwG0uTH+PWUS+ebIUleBpKVKUz4aTKSkgZbszMIzTgMDgJywbU1NcVrNyY3os7DfRGMnN6Ley30S3pcD2lyYULLFkaQRFM2/VeZ0lWTNCGPwisbib0QmYkRciywcJ83GTnb10HxAaG9lvosd+TGzNBicwWc/USj4GtJclSJwksZxe4zl7kWpDboNAKyz+gTHhNY54vJne5kTnTJntqr8HIjXGZA5J0CtDQqw3JDOi0fdCqOtKSugenFeTHHCqyiUuN5Mpcl1AAQAJnCTjTWgZwuswlJkakpcmfNEm0L6kDPqGhab8ni8aZyl8RCwfq5p9kVsx5KDuFsF1eJjO/82GkiOloc7eUPynhZrNHzjmNqDOYPLricdJWm0kYE7yoo0V3Sd2is/fS8ovYjyZ/ypYDSyx548xs8SZ46ST1pxwqlzbFaOw3NOXid5UsRzj7zuskobx0neU/fPgPboiHCh5EhYLQRouiVRI0loMk/yki5snxs5rIY4+4ieSRid5UIhEZz1E+GCfvXwLYRIeElpP8A0IvW4f4agm+UNrzWF3XEaPyqNzTp3j0ULwdG4o95LgWxEs+3bbmsTR/7M/0jZla2n/rwhqMQHwcsuJFcNI71Jkq0kvMyDLYrXqZMNmJom3WyRnChAabwI/8A0XDtyPEcTdaXTJlKVZ4SXZZUyjyboqXYgV5Of061ocFMlxIj+MiUa3m5pu2ah4hdek5TdGGrjBWdHYIJDG3sbon9qQvHfQagrFxT3EmtkV7NnjURNsxJkBUrjfhWg8XDgMcKvc588wDBdltN/uXpNmt7RmXH/DCWxLHDfLlMjAA6A5rrw6yG7ly6mrPtVI7NHThd3bA4G8MbJCsMFkUfONa5p5Dzg910zA6MklynB/Lph2djJ4X+97j5p1xZS/rN3FX2NTKtqdDgvc0kODaEYzNAuW+V8YEtdGe1wMiDdBBGbBdDwhPzBHSdDbve1eT2uPOI86XOPeVzwdI6Wdz8sIv7w7tN9EvlfE/eHdoei4EJwyZG5XYjv/ldFH/Yf2h6JjwvifvD+2FxNuA4x/2j3UUQbIosDuxwuifvL+2i+VMX94idtcIH6Qp4VIbiM74Y7nlKxnZnhTE+nidspfKaJ9PE/qFcLfdpr4pca7SgDt38J4n00X+o71XoEIckbB4LwyDGJIE8c/qvdgJLDV8FxDhmQPh+gk90mktAvAUFKnu8UKdQtRpUiqQJFTtKYtRpismMqOC5O15djMivaLpAe4AFuYEgVBC65wXnWULa3jYpMwBGe0uzB151JqtKCbdhJ0areEjs8Np2EjxBUg4RNzscNhafRYbY7Dg9p60d3WFq9CD8E7jN5uXYR6Q2t9JqRuVYR98dcx4hc4YZQlmoqX6aI91nVNtDDg9p2OHqiuLkCzUkKYEjYZeCn2y8Me6dY6Cgh2cNJIGK5lttiDCI/tE+K3Mg2p72uvm9J1KDCQ0JbLj1sM7LMCG58a4BMuLWtF0y37ydi9KsliENgY3ADec56ysXgfklpLo5kXfs20woC4z1zA36V07mL2PTJRin5PN125Srgr3ENxQWjL1nYZPjQ2nQ4yO4qseFlk/eIfefAawuvM5sHwaTGgYrmPhPcDk8yGESGf7pea6tomJjPqI7iuX+Ehg9nxJyFYctZ4xhkOoFJ1IqDaaPIWRyBKqSBpokuHod9HccJ4sobP5k+wxzvJeUPZPvXpfDGJRo0MjO/tDR+JefGzDSuVdjQpFimssP5xmtzR3hSCyzw8QpLHC+cadBnuE/JUBGOU5x0uPik/FA1g0ohC1pAW7NEAAnhijtrRcJGBeO5n+1VhNkKqzGrDbX3nncGhAFXMOoqJ0WuJ3KxxUwouJ1pgSWB04rBWr2DAZ3AL3ciq8RyRZp2iCJ4xYX42r25YavguJVt2UWwbpcCQ5wbQylRxnh9XvQuy1Cm0AOm4tAF4e8QAcO5UOE0EuawXZycTPRJst/KO5Z+ToTr8McUQL4MyDTPMZgKZpBEKxJlJpnVNwTnBJook7BYGxXcP1sXi+X2uFoizwMaKZToeWayXtBXjGU3E2iLOvzsX8ZW2j5ImZociFocjiw6poAqV0GYTbdEGDnbypW5Tij3iiENFxaAHblqLpntapG5diZ2tPUVEYaBzECLQyyTi0Deut4JRJw3VnWtMDJtFwbgu04FHkP+15BKXYaPR8jcIoNlsxMQkkxTJrSL0rjeVdOadJ6ZIMocO2vF2EWsNHBznzPNPJc0VlMjDQuVypABhg3bziXNImeSxoa8OlMTrOua6smzwQXGTbwHOkCQC4SEwTqW+neHcylSl2OtyvwlsrgCXQ3xAAwm49riASTEJcNBwmcNclgxOEEHM1pwvAg8knMK1/0FRdkicpyoJEHlSEpfd8dSsWXgoCSXBoaQB72AEgQL2yqT6P8v7/wtO1+J6DD4YQ4VnhPfCjiE5jA2KWMENxDcAXPEsKTxzTXH8O+GkK0wgyGx5EnVfdbJxuhrg0EkyAePvrf9qmz2RkJzmiHCbdbNjXPcBMikj3aFxOWcjvjNfHhwXw4TGTN7kzANS1ubHAUx1rRazfRGa0UurOYaCmRNdRJY5M3pHW8IoQiRbhMhxX4nj/FcnlDJ3FZ54ZtIJ8lpcMrRyn1+hb3Od5rknR3aSsqYWi+2GLgcXATMpVnQAz2VUUE1J0MiH+wqlxxU9niTbE+we8tHmmkIqKzC5qUGzULqUzeJQcbLMmBaY2isWh4ENn3z/cB5KrDiUzoraeTD+yTve5IZDeqRPOogDP/AGkCSZoQapiN3g/W1wB/FhfiC9lC8V4JVt0D+Y07gT5L2cPXPq9zSHYMj9V9UQfjIColnUYcnDlgkotyXdmgc0LzRK8o40SQRYEZK8Xth+ei/wAyJ+Mr2GJFqF4zaokojyem78RW+j5M5kcV1QghQ6gzz4IXxQSEoLuUugzNBoUjWql8YNZSpI9Uqq022tul22h0oAmDEnQVRsNrk4z947iVJlCPM3cBimITm1P2XdwK6ngUaRNrfA+i4kuJOK7LgY+kTazwcpkNHaQHOuPuse6TXF5a0EBkhK8TzZOrrVCz5GjVeyE5sPkl5LXuLrpzkSAGoSFarrOBDmzeS6Ra+EQOkCIjSDqqu9tsVvFvmQG3TnkNGKIvpVg15PFYloZBoGEuExXNsaMFkW3L9pJkycjIC60ipzaZ9ede4ZPyHZnQb/FQyTecXFoJJBcJzPXvUsfJkNr2OaxjbpeaNANQ5tJau5EqSHFs8LsPB+32gXmw4zmmt6UmnY50gd67LLGVmssb4TmRLxgugkyaBxjGcoEl06agu4stn4prGiXJaW05sr7cB1rh+HFoYT+3ZLj38gsa9rA9t175gXqaJ4lTpyd9EXJcnlEtSSnZDoktCOpXyhG44uc6YvEGQzSElS9nN6Ttw9VYARSU2YZMpnJY6R7I9VIywABwvc6QwOkHyVi6lJFhmytCsZaZh7dhvSPcnjWEHC6J66A6qKe6mIRkGbKwsD9LcekPNFarC8hspGTQOc3Xr1qaSeSLDNme3J8To949U3s+J0StGSdFhmybgfZni3QbzXABzjUHMxy9ZmvIrx0ohFOk7yspwydmkdavB63eKKZXkjbQ7pO7RRttsQe+/tO9VntfJW/8HrAcoo7qLy8ZSi/SxO271RtyrG+lidt3qltfI99cHoTjVeNW08t32neJXS+1Iv0kTtu9Vy0c16ytdONCzyI0bHSUZKcFbAGXd6TGz26JICpoTuW3b5IEDxDtBTxMBPFXIsSQVJ83GeZMBSEsarq+CD5X/uHueuScJa1u5Jf81F+xDP8AckFncjhNEsvKhOYC6hvNa7CoocMSrT/hPtD2OZEEJ7XSHMumhmatcMaLE+D3IUO3Wh7YoLmw4d+7NwnNwbiDrXpNk4GQYU+LMeHPENjPHdnVKUVHGv3FTbuznrJ8IjboD4HNbdBhxSDKvuvaa16St2P4RoTJ/NRZEg8otpSWLZhdPZcmCHg57tTyH95E1abIYgblm6ZomznBwybaWFkARGxSOQQWEAzBqZ0FJSlWclx9vyRF5ZfxjXNZNwDThIhpcAMCWmuozXpuUoPGQntYQx5aQ10jyXSoaVouTy9ka0iA1kJ0SJEdca9/GTJaAb/OAIBcQZVVRaiJ9Ty5pomSLTMzxBI3FMgCoAiTNRBKjnoUkkck8kCoCSV1SEIhDpPMkIiLUrikupBqAI7iVxS3U11ICO6kpbqa4gZGGpSUskrqAIwE4CkbDmmSCgVhxIfmtwrPdBVRNIGeYSHiyr5gJvi6o0KPFlEAQQdCufFk4s9UCKsSKTmlJQkq7FsqD4sZSogZXatrJX7KL/Lb+JZnxYrSyYZMij+H4OCBMmyXaSxxukibZTBIOIOIXV8H8qWYEi1CNWoiw4sQOGpzAajWNxXH2TndSuh6tLoSmej2XL2T2nkxrWBriWiXc5asPhxY2ikZ52iM473AryR2pRCIjFFWewH4QLH9I7+m/wBFG7h7ZPpHf03+i8jLkBelih2SxY83OlhedLZMySVRsSQTqQDi5tiEpJIM2GiakkgkdOCkkkIcKSFg7YkkkCBbjv8ABMP1vTJIAJ4qUmYpJIGHaOcdqjZ+u9JJAPuFDFeo+CjKSSQEZVcJJKkVARRAJJKiwmhM1JJACeEg1JJAB3UDykkgTFZsepWymSVRJCQRE6SpjQBUZSSUjICmSSUF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32" name="AutoShape 28" descr="data:image/jpeg;base64,/9j/4AAQSkZJRgABAQAAAQABAAD/2wCEAAkGBhQSEBUUExQUFBQVFBIUFRQXFBQVFBQUFBQVFRQUFBQYGyYeFxkjGRUUHy8gJCcpLCwsFR4xNTAqNSYrLCkBCQoKDgwOGg8PGikcHBwsLCksKSksLCkpKSkpKSkpLCksLCwsLCksKSwsKSwsLCksKSwpLCkpKSkpLCksLCkpLP/AABEIAMIBAwMBIgACEQEDEQH/xAAbAAABBQEBAAAAAAAAAAAAAAACAAEDBAUGB//EAEcQAAECAwMGCwILCAMBAQAAAAEAAgMRIQQSMQVBUWFxkQYTIjJSgZKhscHRFUIHFBYjU2JygrLC8DNUY3OTotLhQ0SD8bP/xAAaAQADAQEBAQAAAAAAAAAAAAAAAQIDBAUG/8QAKhEAAgIBAwMEAQQDAAAAAAAAAAECERIDE1EhMUEEFGFxMjOBsfAiI5H/2gAMAwEAAhEDEQA/ALByg44lw/8AN3jIoRaQcYm90u6itCGXGlBpJAppU8OxCXKeNgmaJ0/P8kL4KLWtOg9c1MGalZNghTryvut80hZYIEhDG2ZB7pJVFeR0yuAiDToKlMAZi9uyJE8C4hNxTs0WJ18WfFk0XEeLHZZnHMjFlOpRXIv0s/tQwfwlqUo2mEfuPb+cpZRHgyX4uaVAnjXD1UjbK2VXV1Cirh0XowzsiOHdcRca/PD3RGnxAS3FwPAsNs7NZRiEzRpxKqi2gYtcOuGfB6f2kz63ZcfAKHrfRW2i7DeBgAEYedW5ZxyvDHS7JHiEJy5D/wDpAUPXfJW2jT4woZrN9tNOF3thP7RccAPFQ9b5Y8EaMkyzja4modSA2h/S8FO6PE0yUlklzukd5QlhOcpbj4HSNYvGlA6O3SN4WZxCXEJZsXQ0Da2dIIHW5mnuKpcQlxKM5B0LJyi3XuQOyk3Qe5QGClxSMpB0LDLUDqTmIqk5JcYt49iWBanzd+sVXc1TGqjlKm4+W1fT6EcdOK+DwtaWU2yTJYPHsAzkjAGhaRLBZTIBEw4gkOdOWAM+aNglRacCj27RnIz6QqJs4Y+K0AgCLEBniTOpnnxFdiya/wB32jRfpfuQFiSmLEl00YWdEGS1eG5M6MBiRv8ALFZfEnOSiFnXyGb4PoehoG2M6QOyqA29ms9SyrVaoUN110y6U6Fo7yQovbLMzCdrv8QVVTYWjY9ojM0pjlA5mjvWMctO92ENzz4ySZlaKTIBoljyBPvJTWnN+RZpGx8bfmkOpLjIhzncsoxo5I5ZAzibB4NRNhvOLz23+qrYfli3EaZhPOJO9A5gHOe0bXBYdphC+AXUEzPGpkM+xGxjOkTsMvBL26DcNfjIf0jeqZ8E8ONDc66CSTP3XAU2hZRDei47ZlWskwxxsw2QunRPQm9FJCzNUQUYhKWScBYYDyK7rODiAdoCH4hD6DOy30VlwSRiFlUZOh9EDZMeCRsDc18bIkQfmVtqRCdBZUFi0PiD70/xApCyu+kf1iGfyq2GpEJ0KyrxL+mOtno4Jix+lh+64fmKtSQkJ0FkAv5w3qcf8VHFivGEMu2OaJdqStSQEIpCspG3OzwYo/pnwemNuP0cXsjycrxCAw1XQDPfaxiQ5o+sJd6IPnhXYprQJEKGFABcKSzzFDTYttKOUkuRTlUWyR8PRj+sUBrQ/rYrESERgQdRHmFXe452naOV3Y9y+oPBAZQgEkVmHChpWmg/rZUc4RI9oJmZRZVJngDp0knrVsOBz+RGgidQVShsLbRHqHXnsJIzTbn17Fyzrdi/s6Y/pSX0PxcqSJ6mnxSU5tLRStNAmmWjZmkaEkUkgEnL5hRPZOXyvHPHPkMLoEgTgAom5TiS5pHUB4qvlGKTEca844YYqn1d67oQVWZSl1NT449wdMiQBJq3ywQwbQGkgvlhgZmgAxkq9lbyH4VutFZ4nPVQWvnEgjE5p59irFWTfQ0YmUW5nO7/AFCAZRH1nbvUqLIkZvHNvuYGiZN6QbgdK6XKeVILoD2QzDm4SF0GeIz3ZK8UKznrRGnd5LpkYA/WIzN1KzYIMQmkJ+2TyoGMLYrHBpJZcIxlMcoYDSV0kLhHGlgwfdcfFyjpQyo2wRTUQ3dk+anyC+9EOpuiWJGpQ2nhLaDS80fdZ5zUvBtnKefqtGbSdGxZ6n4sqPc35JAJBEuOjUApSTpJAOAnKYFJACSkkknQDEICjKBADSTSRIUUAkJCIJJ0BSt2brRZLsxeXEZgO/8A+IcpGg2+SuZFjXIZOdzjuFPIrt9HBvUXwYeolWn9jvs2ZVntktCPaVSiH9fr9VXvK/J5LrwVLSBdqNgxNfOoCxYUYi1lom5tHAGZaC03STM1EgabFvOhTNdROqXNHiepcU3KnF2t7iSWlz2SpMAme6ZXNrpXFvk30bqSR10GHJoBqdOE0lPdTrqSVHO3YYQx3yaToE9yMKplYninAAkkESAJNaL5Zdz3TioxBJmHHcPIoJjob3f6Cs+yYxP7J/WD6KRvB6Of+KW0gfmXcmku5g02wrE8XByQJxW6SJNE9OKrxomFGdmfiCtSHkCMGNAa0EXyeUJTIIGnUmbwWjGUzDHXP8qnOPI6ZjOtB6QGxoHkFNZ47j7zj1n1Wu7go8/8jRsB/wBKWHwWljFnsaf8kPUiGLM6I2bjiaNGOhoVizEjGQ2/oLS+TrJkl5qZ4BTsyJDGd3d6KNyI8WY0QTzt/XWtzg22QeZ9EeKduSoQ6R+8fJWoDWsmG0nXFZzmmqRSVF4OSvKqI4T/ABhYUWWLyV5VjHQG1gZ0UBcvJX1ROUWdJvaHqh9ps6Td4TxYWaHGJFyz/aLc0zsDj4BP8c0Nf/Tif4p4MVl4uQF6p/GHfRxP6b/MJcZE+iibmjxcntvgMkWy9NfVX50/8Tt8P/NLio30e97PKae1LgWSLXGJuMVb4tG6Lf6h8mpfFI38MffcfyKtqXAZIHKZ5GwjzSbkh9PnngSndAEhORkK7VDbmPYy9ELAwOZePKMml4BOGYFW7Pl+BEiBjIgc505AB1ZAk1IlmK7/AEekk25/ycnqZukoksGHEaA3jnuZWbSGyO0ynjXHMmuzOoeKmiaEzmUlp8M5/WlepGKj2OByb7lO1c2QxiODdjTzj2A47VxlusIflB0LBpeKZqtBEu4LuWtvRCczAQNp5x7pfdK5LKfJyo06TB7wGrH1C/xX2jbQfV/R1gZISGAokprqZdJzEYRBCEQC+TPfHCdIJyEDGUBc9xIaBSUyXEVOoNP6KlcnycKOP1/BrVrpRUpUyJukV/iMU54Y63HyCcZMidNnYcfzBaoCGMOSeVdoeVTk0xrSi69uPBjkzOGSX/Sbofq5RxbIxvPtAb1wh4grPyVk02lz4kR8R8IEhgLiL0veIFANnktyzZCgMq2EzaRe7zNG3HgWTZn2YQHvuttD3OOYXZbwyXerxyQwYuiE6L5n3SRW63w4PJPJJa4tF0hriAaXgJbdCy7PEjCzMiPiScYl+U/cMqUzDGWaaHGK8BkzS9lM6Dztiv8AC8oosKzMbec3PIDlucToDZklaMG1TaXFpaM05TPUFGHiHDc99AAXHUB5p0h2ZDY8MuLWWMucBOThCa6WktcSZdSlbbGsE4ljMNoxcGw3gazdEwE3Bqzl5faXjlxSbupmEhuA+6FqZRt7YMJz34AUHSOZo2p0TbCszob2hzLpacCAFBactwYfOitB0A3jubNcjZXG4yzueIYe7jYpJDQxl0XWVzkCctbda2oFtsUKkNoe76kMvd2iPNArLbeFEJxk0RX/AGYbitBtpFy+6bBnvyaRtrRFZY15gddc2fuuEnDaFyOX8qOtMUQIIvNBrLB7hnJ6I/3oQNujrI9pYxt5zmtb0iQB1aUUKKHNDmkFpEwRgRpXJZdyVxdnvxnl8UlrWAGTGVqGt0BoKkyVBjWmE1hPFWdjQ03edEIxron1bUWKzQynwrhw5hnzjhjIyYNV7P1Kf262/BZddejNDpTE2Aikxnz7ljR7MyLaBZ4YDYMHlRCPeLcZnPo7SscHW8daItoI5INxmoYDc0DegLZ0kkJCkQlMoxuE7J2SN9me4grh+DHJtkI/WI3tcPNd9l9k7LG/lP7mk+S89yE+Vqgn+LD73AeaE6khS/Fnp7Yf61IIhlMjHmtGkky8ZdlWrsh+upVojJuDRgKfeIruZPtr2DywLNBk3bWenQevHaSuJ4W8m3w3aoR3Od6L0EtXA/CCyVohO+p4OPqsPUfps39P+Z2xakjZUA6QDvTLos5yoEQTBOF8mfQDp04CYoAGJgiyYPm56XPP95HgAgi4KXJo+aZ9kHfXzXR6fu2Z6haCxOEsZzuLs7DJ0V3Kl0BjPV6Fbag9ns43jbvLu3Z1w2YLrMGilA4Mww0Nc+LEaMGl5DOy2QWpChBoDWgNa0UAoAMwCMJiNBrhpQOjnuF1rF6FBJIa8zdIA0vBoBrhirttgta19AJtIAdSUzWRzVMzsVXL2SXRTfaGPcAxjBMy55LiRPN17FpWnJzHiT3SMgSLwnTE1zY7lLFQ2SGXoTTOYEwBXMTpWRwnyk18RtnvhrZgxXzoAKhu3PturoLHBbDYGgzA0ke8ab5qFlhs7TMMhAzlgyd7RtxQuw6dFNmWgWhllhOiSAAdIshACg5RxVe1ZKiXXRox42IxpdDhNHzbT9n3tOuWdbzI7cARokCNfodxSFobTlCspa54V15tKYUcdkmPZmtvR2viRnOLnThudKu46etbsDK8xKDZ4mqbWwmdbj6LUi2hrec4Ck6nNMCe8jehdamidcL06EyuznOWGB3JAkZHCG0RnBsGE03og5ThO61uBF7fPVtVzI2Rm2dkhVx5zs5PkNStC2tOB0VkZC8bonSkzSqD2jDkCXSBbeFDVun/AFqOgoCivlTIbI7mF5dJk+SJSM5Y58ytRmFsMiGBMNNxtAJgckb5IH5SYCQSaOumhxkT+U/ohH8dbplyntmaCbJ3q9R3J2Ojn4OR4kOxRAGkxonOAlekTIiec3Z71rZCsRhWdjSJOlNw1kzKmblJhuynyiQKYEFo5U8Oc3ehOU2Sz8y//beu/au1kgVFtCU4dMUTEoGU8qNnBiDTDiD+0ry7J8SUWEdESGf7gV6taRNjhpaRvC8dY8gjVLuQw8Ht0YymcZZtJNAO8DrUcCD1kTE9LiZvO+nUjcCXZpCuGMR1RWeABJlLQrAhyEl69nkkBauF+EiHyoJ+2O9pXoBauK+EqFyIJ0PI3gn8qz1usGa6H6iOjyeZwYZ0w4Z3tCSXB1t6yQD/AAmDc0DySWkX0RnLuVQians7JuAWk2yM0eK+YUW+x7xnJ5LTFlZ0QjFmZ0QntsLRhWwyY46GuO4IoOUYTWgcbDoAP2jMwlpW4bKzojcqkXI8LNDYPuhaQy076EuKkUfbEH6aF/UZ6qs63Wec+PZiTz2Gt4OpowApmWn7HZ0IfYb6IhkpnQZ2G+irelwG0uTH+PWUS+ebIUleBpKVKUz4aTKSkgZbszMIzTgMDgJywbU1NcVrNyY3os7DfRGMnN6Ley30S3pcD2lyYULLFkaQRFM2/VeZ0lWTNCGPwisbib0QmYkRciywcJ83GTnb10HxAaG9lvosd+TGzNBicwWc/USj4GtJclSJwksZxe4zl7kWpDboNAKyz+gTHhNY54vJne5kTnTJntqr8HIjXGZA5J0CtDQqw3JDOi0fdCqOtKSugenFeTHHCqyiUuN5Mpcl1AAQAJnCTjTWgZwuswlJkakpcmfNEm0L6kDPqGhab8ni8aZyl8RCwfq5p9kVsx5KDuFsF1eJjO/82GkiOloc7eUPynhZrNHzjmNqDOYPLricdJWm0kYE7yoo0V3Sd2is/fS8ovYjyZ/ypYDSyx548xs8SZ46ST1pxwqlzbFaOw3NOXid5UsRzj7zuskobx0neU/fPgPboiHCh5EhYLQRouiVRI0loMk/yki5snxs5rIY4+4ieSRid5UIhEZz1E+GCfvXwLYRIeElpP8A0IvW4f4agm+UNrzWF3XEaPyqNzTp3j0ULwdG4o95LgWxEs+3bbmsTR/7M/0jZla2n/rwhqMQHwcsuJFcNI71Jkq0kvMyDLYrXqZMNmJom3WyRnChAabwI/8A0XDtyPEcTdaXTJlKVZ4SXZZUyjyboqXYgV5Of061ocFMlxIj+MiUa3m5pu2ah4hdek5TdGGrjBWdHYIJDG3sbon9qQvHfQagrFxT3EmtkV7NnjURNsxJkBUrjfhWg8XDgMcKvc588wDBdltN/uXpNmt7RmXH/DCWxLHDfLlMjAA6A5rrw6yG7ly6mrPtVI7NHThd3bA4G8MbJCsMFkUfONa5p5Dzg910zA6MklynB/Lph2djJ4X+97j5p1xZS/rN3FX2NTKtqdDgvc0kODaEYzNAuW+V8YEtdGe1wMiDdBBGbBdDwhPzBHSdDbve1eT2uPOI86XOPeVzwdI6Wdz8sIv7w7tN9EvlfE/eHdoei4EJwyZG5XYjv/ldFH/Yf2h6JjwvifvD+2FxNuA4x/2j3UUQbIosDuxwuifvL+2i+VMX94idtcIH6Qp4VIbiM74Y7nlKxnZnhTE+nidspfKaJ9PE/qFcLfdpr4pca7SgDt38J4n00X+o71XoEIckbB4LwyDGJIE8c/qvdgJLDV8FxDhmQPh+gk90mktAvAUFKnu8UKdQtRpUiqQJFTtKYtRpismMqOC5O15djMivaLpAe4AFuYEgVBC65wXnWULa3jYpMwBGe0uzB151JqtKCbdhJ0areEjs8Np2EjxBUg4RNzscNhafRYbY7Dg9p60d3WFq9CD8E7jN5uXYR6Q2t9JqRuVYR98dcx4hc4YZQlmoqX6aI91nVNtDDg9p2OHqiuLkCzUkKYEjYZeCn2y8Me6dY6Cgh2cNJIGK5lttiDCI/tE+K3Mg2p72uvm9J1KDCQ0JbLj1sM7LMCG58a4BMuLWtF0y37ydi9KsliENgY3ADec56ysXgfklpLo5kXfs20woC4z1zA36V07mL2PTJRin5PN125Srgr3ENxQWjL1nYZPjQ2nQ4yO4qseFlk/eIfefAawuvM5sHwaTGgYrmPhPcDk8yGESGf7pea6tomJjPqI7iuX+Ehg9nxJyFYctZ4xhkOoFJ1IqDaaPIWRyBKqSBpokuHod9HccJ4sobP5k+wxzvJeUPZPvXpfDGJRo0MjO/tDR+JefGzDSuVdjQpFimssP5xmtzR3hSCyzw8QpLHC+cadBnuE/JUBGOU5x0uPik/FA1g0ohC1pAW7NEAAnhijtrRcJGBeO5n+1VhNkKqzGrDbX3nncGhAFXMOoqJ0WuJ3KxxUwouJ1pgSWB04rBWr2DAZ3AL3ciq8RyRZp2iCJ4xYX42r25YavguJVt2UWwbpcCQ5wbQylRxnh9XvQuy1Cm0AOm4tAF4e8QAcO5UOE0EuawXZycTPRJst/KO5Z+ToTr8McUQL4MyDTPMZgKZpBEKxJlJpnVNwTnBJook7BYGxXcP1sXi+X2uFoizwMaKZToeWayXtBXjGU3E2iLOvzsX8ZW2j5ImZociFocjiw6poAqV0GYTbdEGDnbypW5Tij3iiENFxaAHblqLpntapG5diZ2tPUVEYaBzECLQyyTi0Deut4JRJw3VnWtMDJtFwbgu04FHkP+15BKXYaPR8jcIoNlsxMQkkxTJrSL0rjeVdOadJ6ZIMocO2vF2EWsNHBznzPNPJc0VlMjDQuVypABhg3bziXNImeSxoa8OlMTrOua6smzwQXGTbwHOkCQC4SEwTqW+neHcylSl2OtyvwlsrgCXQ3xAAwm49riASTEJcNBwmcNclgxOEEHM1pwvAg8knMK1/0FRdkicpyoJEHlSEpfd8dSsWXgoCSXBoaQB72AEgQL2yqT6P8v7/wtO1+J6DD4YQ4VnhPfCjiE5jA2KWMENxDcAXPEsKTxzTXH8O+GkK0wgyGx5EnVfdbJxuhrg0EkyAePvrf9qmz2RkJzmiHCbdbNjXPcBMikj3aFxOWcjvjNfHhwXw4TGTN7kzANS1ubHAUx1rRazfRGa0UurOYaCmRNdRJY5M3pHW8IoQiRbhMhxX4nj/FcnlDJ3FZ54ZtIJ8lpcMrRyn1+hb3Od5rknR3aSsqYWi+2GLgcXATMpVnQAz2VUUE1J0MiH+wqlxxU9niTbE+we8tHmmkIqKzC5qUGzULqUzeJQcbLMmBaY2isWh4ENn3z/cB5KrDiUzoraeTD+yTve5IZDeqRPOogDP/AGkCSZoQapiN3g/W1wB/FhfiC9lC8V4JVt0D+Y07gT5L2cPXPq9zSHYMj9V9UQfjIColnUYcnDlgkotyXdmgc0LzRK8o40SQRYEZK8Xth+ei/wAyJ+Mr2GJFqF4zaokojyem78RW+j5M5kcV1QghQ6gzz4IXxQSEoLuUugzNBoUjWql8YNZSpI9Uqq022tul22h0oAmDEnQVRsNrk4z947iVJlCPM3cBimITm1P2XdwK6ngUaRNrfA+i4kuJOK7LgY+kTazwcpkNHaQHOuPuse6TXF5a0EBkhK8TzZOrrVCz5GjVeyE5sPkl5LXuLrpzkSAGoSFarrOBDmzeS6Ra+EQOkCIjSDqqu9tsVvFvmQG3TnkNGKIvpVg15PFYloZBoGEuExXNsaMFkW3L9pJkycjIC60ipzaZ9ede4ZPyHZnQb/FQyTecXFoJJBcJzPXvUsfJkNr2OaxjbpeaNANQ5tJau5EqSHFs8LsPB+32gXmw4zmmt6UmnY50gd67LLGVmssb4TmRLxgugkyaBxjGcoEl06agu4stn4prGiXJaW05sr7cB1rh+HFoYT+3ZLj38gsa9rA9t175gXqaJ4lTpyd9EXJcnlEtSSnZDoktCOpXyhG44uc6YvEGQzSElS9nN6Ttw9VYARSU2YZMpnJY6R7I9VIywABwvc6QwOkHyVi6lJFhmytCsZaZh7dhvSPcnjWEHC6J66A6qKe6mIRkGbKwsD9LcekPNFarC8hspGTQOc3Xr1qaSeSLDNme3J8To949U3s+J0StGSdFhmybgfZni3QbzXABzjUHMxy9ZmvIrx0ohFOk7yspwydmkdavB63eKKZXkjbQ7pO7RRttsQe+/tO9VntfJW/8HrAcoo7qLy8ZSi/SxO271RtyrG+lidt3qltfI99cHoTjVeNW08t32neJXS+1Iv0kTtu9Vy0c16ytdONCzyI0bHSUZKcFbAGXd6TGz26JICpoTuW3b5IEDxDtBTxMBPFXIsSQVJ83GeZMBSEsarq+CD5X/uHueuScJa1u5Jf81F+xDP8AckFncjhNEsvKhOYC6hvNa7CoocMSrT/hPtD2OZEEJ7XSHMumhmatcMaLE+D3IUO3Wh7YoLmw4d+7NwnNwbiDrXpNk4GQYU+LMeHPENjPHdnVKUVHGv3FTbuznrJ8IjboD4HNbdBhxSDKvuvaa16St2P4RoTJ/NRZEg8otpSWLZhdPZcmCHg57tTyH95E1abIYgblm6ZomznBwybaWFkARGxSOQQWEAzBqZ0FJSlWclx9vyRF5ZfxjXNZNwDThIhpcAMCWmuozXpuUoPGQntYQx5aQ10jyXSoaVouTy9ka0iA1kJ0SJEdca9/GTJaAb/OAIBcQZVVRaiJ9Ty5pomSLTMzxBI3FMgCoAiTNRBKjnoUkkck8kCoCSV1SEIhDpPMkIiLUrikupBqAI7iVxS3U11ICO6kpbqa4gZGGpSUskrqAIwE4CkbDmmSCgVhxIfmtwrPdBVRNIGeYSHiyr5gJvi6o0KPFlEAQQdCufFk4s9UCKsSKTmlJQkq7FsqD4sZSogZXatrJX7KL/Lb+JZnxYrSyYZMij+H4OCBMmyXaSxxukibZTBIOIOIXV8H8qWYEi1CNWoiw4sQOGpzAajWNxXH2TndSuh6tLoSmej2XL2T2nkxrWBriWiXc5asPhxY2ikZ52iM473AryR2pRCIjFFWewH4QLH9I7+m/wBFG7h7ZPpHf03+i8jLkBelih2SxY83OlhedLZMySVRsSQTqQDi5tiEpJIM2GiakkgkdOCkkkIcKSFg7YkkkCBbjv8ABMP1vTJIAJ4qUmYpJIGHaOcdqjZ+u9JJAPuFDFeo+CjKSSQEZVcJJKkVARRAJJKiwmhM1JJACeEg1JJAB3UDykkgTFZsepWymSVRJCQRE6SpjQBUZSSUjICmSSUF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8" name="17 Imagen"/>
          <p:cNvPicPr/>
          <p:nvPr/>
        </p:nvPicPr>
        <p:blipFill>
          <a:blip r:embed="rId3" cstate="print"/>
          <a:srcRect/>
          <a:stretch>
            <a:fillRect/>
          </a:stretch>
        </p:blipFill>
        <p:spPr bwMode="auto">
          <a:xfrm>
            <a:off x="140017" y="1844824"/>
            <a:ext cx="8863965" cy="4104456"/>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1268" name="AutoShape 4"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 name="5 Rectángulo"/>
          <p:cNvSpPr/>
          <p:nvPr/>
        </p:nvSpPr>
        <p:spPr>
          <a:xfrm>
            <a:off x="0" y="0"/>
            <a:ext cx="9144000" cy="13407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800" dirty="0" smtClean="0">
                <a:solidFill>
                  <a:schemeClr val="bg1"/>
                </a:solidFill>
              </a:rPr>
              <a:t>MATRIZ DE VULNERABILIDAD</a:t>
            </a:r>
            <a:endParaRPr lang="es-EC" sz="4800" dirty="0">
              <a:solidFill>
                <a:schemeClr val="bg1"/>
              </a:solidFill>
            </a:endParaRPr>
          </a:p>
        </p:txBody>
      </p:sp>
      <p:sp>
        <p:nvSpPr>
          <p:cNvPr id="21506" name="AutoShape 2"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08" name="AutoShape 4"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0" name="AutoShape 6"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4" name="AutoShape 10"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6" name="AutoShape 12"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8" name="AutoShape 14"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26" name="AutoShape 22" descr="data:image/jpeg;base64,/9j/4AAQSkZJRgABAQAAAQABAAD/2wCEAAkGBggSBRQIEwgWCRQRGB8aFxgYGSAeHRwhHyInICAgHR8fJioiHSAjHxoiIjssJCoqLywvHScyODQtNyssOC8BCQoKDgwOGg8PGTUkHhwtLC4sLDIpLCwvLDUrLiwqNiksKjUtMikpKSwpNSwpLCwpNSksKSwyKSwwLCwsKSwsKf/AABEIACMAhwMBIgACEQEDEQH/xAAbAAABBQEBAAAAAAAAAAAAAAAAAQIEBQYHA//EADcQAAIBAgUCBAQDBgcAAAAAAAECAwQRAAUGEiETMQciQVFCcYGRFFJhFSMyM4KyFhdDU2Kh8P/EABcBAQEBAQAAAAAAAAAAAAAAAAABAgP/xAAeEQEBAQACAgMBAAAAAAAAAAAAEQECIRJBMVFhA//aAAwDAQACEQMRAD8A7bPPGlO07OEVASxPoB3OMrL4raTE3RXNPxLn4Y0d2+yi+LjVOoqWh07Jm0ql0jHZe5J4A59yccy0TW5ylVLqJtI1OY1dcd2793GiR/AqMzXta3cDsMRN1tG8Rkb+Tpyvrf1FOVH3crh9LrDOZKpV/wAIVFNHu80krxIFX1YjcTwOcW+XZpV/sQ11XQjKytyU39QgD3IABP6C+PPUgqW001REUidB1AJlYrwLlXC+bkXHF/kcKfqZNmsAFlBnbkbVFzx3+nI57c4izZjm5XdFlaSA9i0wH9obHLdK10MudS6yqYJexpo0S/SQhAHFmsUQ3Ft36k24tocnzOLLqw5a9aKCljHVTcwkMgexCRm+/wApNrKpv6Y57t9wzlPS9i1tPHqmLJKvKzQvU36Dq4kR9ouQTYFT27j1x45r4gzxRSVAyCYQwmzTTMkKHm3l3nc1zwLDn64Zk2T1tZqpNUVVKaNYFIpIG/iUNfdJKOwdgf4fh+eKnUoGca7TTaSb6ShIkrGU8M9/JF9LG/19VxrjZ2vJbR6w1O1OtSujTPG4DKyVMRuDyCB8sTci17Q1GbfsmSllyiqtcQzqFZh7oQSGHB7H0xc5jmuXUuXfiJqlKKNBa7EAfIe/yGOAeKOuKqt1ZSy0VNLB0lboSBCJJd3BZB32WBt/UcaZ+Hdsz1dkNM+yfN4aU+zOAft3xUt4q6QDW/bKv+oViPuBjMaWjyylywQ0uh6zMJeC0s8KRs7epLStcd/QWF8bvT1TXS0zPUZEMoINlUujkj3O0WHy5wpak5Nn1DVUhqYZTKgNrlSv9wGJgni6PW6oK991xb79scm8Qtc5jW5i2jsqjNTI1xPKp4UeqhuwHoW+gxG1hpZaHwnK1ubNUFIxFBBEenEHI4NhzIR5mJc82PAwpXZEkQoHDBgexHbFFnmvdOUdUKaozaOBz8N7kfMC9h88YHQGX6qq9IU9E0h07Qxx23Kf383rcMf5aG/fv7e+K1afIJcwkzVMvSDLMnJbfa71M44F3N2YXt37kjCldfXN6Bs2bLhVo8yoHMYPmCngMR7cj7jBjKeGOSTjLJNR1CXqsxPUe/wp/poPYBefsPTBiidrrRU+Y1NLEa4Q08EvUmj23MluwB9PUc/mv6Y1igBbWtigzzVJp8xNP+G3gIh3E2UF32LuPwqOSTiml8TQtNI5ywnpkKGDeRmsxPmt5RZLgngg98Q8sxqc6pql6MGLazo6uFa4Vtp7Ejtf0NjY2NsZzWlfnUui6ijiyCZZZkMakNGQC/lv5Xvax724748ovEcltv4NDtAbcJPLKCQLQG37xgTYjsDYX5viXmWt5Is0alFKktn2XEgunKjdKPhBL2HNybe9xmd2r55GEyij1N/hqoyRKZpmopQoeRmd/MqvZCpCNta/f0YC3fFvpzQ2fjxHXUdTsqVZTyxBdAV8otYBSDx5QLY0Go9eNS100AolqeiFNhIA/mBJYgiwRbckkY9ptdolWac0ZkKOA+w7rRkAmW4uNo3dr3sDjGfzzOVqbyzczPpa6mizpsnMVFPFTTMbb5QSFFjcqBe7Xta/HvftjF6U8PNVUmTNQjUcNFvdnd44OpI5buS0pt6flxNj8UD0+qctuoY7tr3OzybWAt2YyWHoSLDviZF4hJ12haBCVhMwZZQUNtvkDW5YBrm3YWPrjqlzS0HhdkS1/wCPn6meT/7lU/Ut8l4QD+njEKfw7zNNcT6ipc6SneoUKRLB1CgFuEO5bLwOPYAemLaDWsLZi8exemgkJIcFgIwCWZR2Vr8G/P1xEqfEeOOj/ESZTNAAOVI8xIDbwo+LYUAv2O644GHRcei5FrMyebVsUa/8KRb/AE3OQPscS8807m0uk/2VFnrxO5tJO6guVJ8wXaFVTY2Fh2++K6p8QJI60QGljYMqkOst49zswAL2tYBbk97bjaynCp4iDryRmiEpi2i0Thi9ydzIOCVVVJvbmxA/UXFzpTSOV5dlAoaeDYO7MeWc+7H1P/Q9MSs3yDLKpEWookrBE+9Q4uAw4vbse/Y3GM1V+IrhCUyppCikupazJ5tqlhbgMCGt383HY4fF4hxkdVqYRxqYQ7bwSnVXcSRw3lJCWAve/scF8saLP8rep0/Nly1JpDMhQOouVuLXAuL/AHGMpnfhfFLo2l01FVilggdWl8tzIB37EWJJP3/THt/mTHuRfwBjJc7w527YzzHJyP4XHr6EEemPZfEak3qDT9NXKKrlgEZmIDqGPBMdx8/ph0lxqVRQoQCwHA+mDCnvgxVPeNCpBUMDwb4Omm3bsFvlgwYNE6MfH7seXtx2+XtgMMZBBjB3d+O/z+2DBgAxRkklAb8Hjv8APAsUY7IF+mDBgFESfkA+mGCmhtborx24Hr3wYMAqwRDtGBcW7emHlR7YMGAYtPCI9giAHtYWwqwRBtwjAIFu3p7YTBgHbFvfaOe+G/h4d+7pC/vYf+9cGDAOMafkB9O2GtTxGPYYgw9rC2DBgEPfBgwYM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28" name="AutoShape 24" descr="data:image/jpeg;base64,/9j/4AAQSkZJRgABAQAAAQABAAD/2wCEAAkGBggSBRQIEwgWCRQRGB8aFxgYGSAeHRwhHyInICAgHR8fJioiHSAjHxoiIjssJCoqLywvHScyODQtNyssOC8BCQoKDgwOGg8PGTUkHhwtLC4sLDIpLCwvLDUrLiwqNiksKjUtMikpKSwpNSwpLCwpNSksKSwyKSwwLCwsKSwsKf/AABEIACMAhwMBIgACEQEDEQH/xAAbAAABBQEBAAAAAAAAAAAAAAAAAQIEBQYHA//EADcQAAIBAgUCBAQDBgcAAAAAAAECAwQRAAUGEiETMQciQVFCcYGRFFJhFSMyM4KyFhdDU2Kh8P/EABcBAQEBAQAAAAAAAAAAAAAAAAABAgP/xAAeEQEBAQACAgMBAAAAAAAAAAAAEQECIRJBMVFhA//aAAwDAQACEQMRAD8A7bPPGlO07OEVASxPoB3OMrL4raTE3RXNPxLn4Y0d2+yi+LjVOoqWh07Jm0ql0jHZe5J4A59yccy0TW5ylVLqJtI1OY1dcd2793GiR/AqMzXta3cDsMRN1tG8Rkb+Tpyvrf1FOVH3crh9LrDOZKpV/wAIVFNHu80krxIFX1YjcTwOcW+XZpV/sQ11XQjKytyU39QgD3IABP6C+PPUgqW001REUidB1AJlYrwLlXC+bkXHF/kcKfqZNmsAFlBnbkbVFzx3+nI57c4izZjm5XdFlaSA9i0wH9obHLdK10MudS6yqYJexpo0S/SQhAHFmsUQ3Ft36k24tocnzOLLqw5a9aKCljHVTcwkMgexCRm+/wApNrKpv6Y57t9wzlPS9i1tPHqmLJKvKzQvU36Dq4kR9ouQTYFT27j1x45r4gzxRSVAyCYQwmzTTMkKHm3l3nc1zwLDn64Zk2T1tZqpNUVVKaNYFIpIG/iUNfdJKOwdgf4fh+eKnUoGca7TTaSb6ShIkrGU8M9/JF9LG/19VxrjZ2vJbR6w1O1OtSujTPG4DKyVMRuDyCB8sTci17Q1GbfsmSllyiqtcQzqFZh7oQSGHB7H0xc5jmuXUuXfiJqlKKNBa7EAfIe/yGOAeKOuKqt1ZSy0VNLB0lboSBCJJd3BZB32WBt/UcaZ+Hdsz1dkNM+yfN4aU+zOAft3xUt4q6QDW/bKv+oViPuBjMaWjyylywQ0uh6zMJeC0s8KRs7epLStcd/QWF8bvT1TXS0zPUZEMoINlUujkj3O0WHy5wpak5Nn1DVUhqYZTKgNrlSv9wGJgni6PW6oK991xb79scm8Qtc5jW5i2jsqjNTI1xPKp4UeqhuwHoW+gxG1hpZaHwnK1ubNUFIxFBBEenEHI4NhzIR5mJc82PAwpXZEkQoHDBgexHbFFnmvdOUdUKaozaOBz8N7kfMC9h88YHQGX6qq9IU9E0h07Qxx23Kf383rcMf5aG/fv7e+K1afIJcwkzVMvSDLMnJbfa71M44F3N2YXt37kjCldfXN6Bs2bLhVo8yoHMYPmCngMR7cj7jBjKeGOSTjLJNR1CXqsxPUe/wp/poPYBefsPTBiidrrRU+Y1NLEa4Q08EvUmj23MluwB9PUc/mv6Y1igBbWtigzzVJp8xNP+G3gIh3E2UF32LuPwqOSTiml8TQtNI5ywnpkKGDeRmsxPmt5RZLgngg98Q8sxqc6pql6MGLazo6uFa4Vtp7Ejtf0NjY2NsZzWlfnUui6ijiyCZZZkMakNGQC/lv5Xvax724748ovEcltv4NDtAbcJPLKCQLQG37xgTYjsDYX5viXmWt5Is0alFKktn2XEgunKjdKPhBL2HNybe9xmd2r55GEyij1N/hqoyRKZpmopQoeRmd/MqvZCpCNta/f0YC3fFvpzQ2fjxHXUdTsqVZTyxBdAV8otYBSDx5QLY0Go9eNS100AolqeiFNhIA/mBJYgiwRbckkY9ptdolWac0ZkKOA+w7rRkAmW4uNo3dr3sDjGfzzOVqbyzczPpa6mizpsnMVFPFTTMbb5QSFFjcqBe7Xta/HvftjF6U8PNVUmTNQjUcNFvdnd44OpI5buS0pt6flxNj8UD0+qctuoY7tr3OzybWAt2YyWHoSLDviZF4hJ12haBCVhMwZZQUNtvkDW5YBrm3YWPrjqlzS0HhdkS1/wCPn6meT/7lU/Ut8l4QD+njEKfw7zNNcT6ipc6SneoUKRLB1CgFuEO5bLwOPYAemLaDWsLZi8exemgkJIcFgIwCWZR2Vr8G/P1xEqfEeOOj/ESZTNAAOVI8xIDbwo+LYUAv2O644GHRcei5FrMyebVsUa/8KRb/AE3OQPscS8807m0uk/2VFnrxO5tJO6guVJ8wXaFVTY2Fh2++K6p8QJI60QGljYMqkOst49zswAL2tYBbk97bjaynCp4iDryRmiEpi2i0Thi9ydzIOCVVVJvbmxA/UXFzpTSOV5dlAoaeDYO7MeWc+7H1P/Q9MSs3yDLKpEWookrBE+9Q4uAw4vbse/Y3GM1V+IrhCUyppCikupazJ5tqlhbgMCGt383HY4fF4hxkdVqYRxqYQ7bwSnVXcSRw3lJCWAve/scF8saLP8rep0/Nly1JpDMhQOouVuLXAuL/AHGMpnfhfFLo2l01FVilggdWl8tzIB37EWJJP3/THt/mTHuRfwBjJc7w527YzzHJyP4XHr6EEemPZfEak3qDT9NXKKrlgEZmIDqGPBMdx8/ph0lxqVRQoQCwHA+mDCnvgxVPeNCpBUMDwb4Omm3bsFvlgwYNE6MfH7seXtx2+XtgMMZBBjB3d+O/z+2DBgAxRkklAb8Hjv8APAsUY7IF+mDBgFESfkA+mGCmhtborx24Hr3wYMAqwRDtGBcW7emHlR7YMGAYtPCI9giAHtYWwqwRBtwjAIFu3p7YTBgHbFvfaOe+G/h4d+7pC/vYf+9cGDAOMafkB9O2GtTxGPYYgw9rC2DBgEPfBgwYM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30" name="AutoShape 26" descr="data:image/jpeg;base64,/9j/4AAQSkZJRgABAQAAAQABAAD/2wCEAAkGBhQSEBUUExQUFBQVFBIUFRQXFBQVFBQUFBQVFRQUFBQYGyYeFxkjGRUUHy8gJCcpLCwsFR4xNTAqNSYrLCkBCQoKDgwOGg8PGikcHBwsLCksKSksLCkpKSkpKSkpLCksLCwsLCksKSwsKSwsLCksKSwpLCkpKSkpLCksLCkpLP/AABEIAMIBAwMBIgACEQEDEQH/xAAbAAABBQEBAAAAAAAAAAAAAAACAAEDBAUGB//EAEcQAAECAwMGCwILCAMBAQAAAAEAAgMRIQQSMQVBUWFxkQYTIjJSgZKhscHRFUIHFBYjU2JygrLC8DNUY3OTotLhQ0SD8bP/xAAaAQADAQEBAQAAAAAAAAAAAAAAAQIDBAUG/8QAKhEAAgIBAwMEAQQDAAAAAAAAAAECERIDE1EhMUEEFGFxMjOBsfAiI5H/2gAMAwEAAhEDEQA/ALByg44lw/8AN3jIoRaQcYm90u6itCGXGlBpJAppU8OxCXKeNgmaJ0/P8kL4KLWtOg9c1MGalZNghTryvut80hZYIEhDG2ZB7pJVFeR0yuAiDToKlMAZi9uyJE8C4hNxTs0WJ18WfFk0XEeLHZZnHMjFlOpRXIv0s/tQwfwlqUo2mEfuPb+cpZRHgyX4uaVAnjXD1UjbK2VXV1Cirh0XowzsiOHdcRca/PD3RGnxAS3FwPAsNs7NZRiEzRpxKqi2gYtcOuGfB6f2kz63ZcfAKHrfRW2i7DeBgAEYedW5ZxyvDHS7JHiEJy5D/wDpAUPXfJW2jT4woZrN9tNOF3thP7RccAPFQ9b5Y8EaMkyzja4modSA2h/S8FO6PE0yUlklzukd5QlhOcpbj4HSNYvGlA6O3SN4WZxCXEJZsXQ0Da2dIIHW5mnuKpcQlxKM5B0LJyi3XuQOyk3Qe5QGClxSMpB0LDLUDqTmIqk5JcYt49iWBanzd+sVXc1TGqjlKm4+W1fT6EcdOK+DwtaWU2yTJYPHsAzkjAGhaRLBZTIBEw4gkOdOWAM+aNglRacCj27RnIz6QqJs4Y+K0AgCLEBniTOpnnxFdiya/wB32jRfpfuQFiSmLEl00YWdEGS1eG5M6MBiRv8ALFZfEnOSiFnXyGb4PoehoG2M6QOyqA29ms9SyrVaoUN110y6U6Fo7yQovbLMzCdrv8QVVTYWjY9ojM0pjlA5mjvWMctO92ENzz4ySZlaKTIBoljyBPvJTWnN+RZpGx8bfmkOpLjIhzncsoxo5I5ZAzibB4NRNhvOLz23+qrYfli3EaZhPOJO9A5gHOe0bXBYdphC+AXUEzPGpkM+xGxjOkTsMvBL26DcNfjIf0jeqZ8E8ONDc66CSTP3XAU2hZRDei47ZlWskwxxsw2QunRPQm9FJCzNUQUYhKWScBYYDyK7rODiAdoCH4hD6DOy30VlwSRiFlUZOh9EDZMeCRsDc18bIkQfmVtqRCdBZUFi0PiD70/xApCyu+kf1iGfyq2GpEJ0KyrxL+mOtno4Jix+lh+64fmKtSQkJ0FkAv5w3qcf8VHFivGEMu2OaJdqStSQEIpCspG3OzwYo/pnwemNuP0cXsjycrxCAw1XQDPfaxiQ5o+sJd6IPnhXYprQJEKGFABcKSzzFDTYttKOUkuRTlUWyR8PRj+sUBrQ/rYrESERgQdRHmFXe452naOV3Y9y+oPBAZQgEkVmHChpWmg/rZUc4RI9oJmZRZVJngDp0knrVsOBz+RGgidQVShsLbRHqHXnsJIzTbn17Fyzrdi/s6Y/pSX0PxcqSJ6mnxSU5tLRStNAmmWjZmkaEkUkgEnL5hRPZOXyvHPHPkMLoEgTgAom5TiS5pHUB4qvlGKTEca844YYqn1d67oQVWZSl1NT449wdMiQBJq3ywQwbQGkgvlhgZmgAxkq9lbyH4VutFZ4nPVQWvnEgjE5p59irFWTfQ0YmUW5nO7/AFCAZRH1nbvUqLIkZvHNvuYGiZN6QbgdK6XKeVILoD2QzDm4SF0GeIz3ZK8UKznrRGnd5LpkYA/WIzN1KzYIMQmkJ+2TyoGMLYrHBpJZcIxlMcoYDSV0kLhHGlgwfdcfFyjpQyo2wRTUQ3dk+anyC+9EOpuiWJGpQ2nhLaDS80fdZ5zUvBtnKefqtGbSdGxZ6n4sqPc35JAJBEuOjUApSTpJAOAnKYFJACSkkknQDEICjKBADSTSRIUUAkJCIJJ0BSt2brRZLsxeXEZgO/8A+IcpGg2+SuZFjXIZOdzjuFPIrt9HBvUXwYeolWn9jvs2ZVntktCPaVSiH9fr9VXvK/J5LrwVLSBdqNgxNfOoCxYUYi1lom5tHAGZaC03STM1EgabFvOhTNdROqXNHiepcU3KnF2t7iSWlz2SpMAme6ZXNrpXFvk30bqSR10GHJoBqdOE0lPdTrqSVHO3YYQx3yaToE9yMKplYninAAkkESAJNaL5Zdz3TioxBJmHHcPIoJjob3f6Cs+yYxP7J/WD6KRvB6Of+KW0gfmXcmku5g02wrE8XByQJxW6SJNE9OKrxomFGdmfiCtSHkCMGNAa0EXyeUJTIIGnUmbwWjGUzDHXP8qnOPI6ZjOtB6QGxoHkFNZ47j7zj1n1Wu7go8/8jRsB/wBKWHwWljFnsaf8kPUiGLM6I2bjiaNGOhoVizEjGQ2/oLS+TrJkl5qZ4BTsyJDGd3d6KNyI8WY0QTzt/XWtzg22QeZ9EeKduSoQ6R+8fJWoDWsmG0nXFZzmmqRSVF4OSvKqI4T/ABhYUWWLyV5VjHQG1gZ0UBcvJX1ROUWdJvaHqh9ps6Td4TxYWaHGJFyz/aLc0zsDj4BP8c0Nf/Tif4p4MVl4uQF6p/GHfRxP6b/MJcZE+iibmjxcntvgMkWy9NfVX50/8Tt8P/NLio30e97PKae1LgWSLXGJuMVb4tG6Lf6h8mpfFI38MffcfyKtqXAZIHKZ5GwjzSbkh9PnngSndAEhORkK7VDbmPYy9ELAwOZePKMml4BOGYFW7Pl+BEiBjIgc505AB1ZAk1IlmK7/AEekk25/ycnqZukoksGHEaA3jnuZWbSGyO0ynjXHMmuzOoeKmiaEzmUlp8M5/WlepGKj2OByb7lO1c2QxiODdjTzj2A47VxlusIflB0LBpeKZqtBEu4LuWtvRCczAQNp5x7pfdK5LKfJyo06TB7wGrH1C/xX2jbQfV/R1gZISGAokprqZdJzEYRBCEQC+TPfHCdIJyEDGUBc9xIaBSUyXEVOoNP6KlcnycKOP1/BrVrpRUpUyJukV/iMU54Y63HyCcZMidNnYcfzBaoCGMOSeVdoeVTk0xrSi69uPBjkzOGSX/Sbofq5RxbIxvPtAb1wh4grPyVk02lz4kR8R8IEhgLiL0veIFANnktyzZCgMq2EzaRe7zNG3HgWTZn2YQHvuttD3OOYXZbwyXerxyQwYuiE6L5n3SRW63w4PJPJJa4tF0hriAaXgJbdCy7PEjCzMiPiScYl+U/cMqUzDGWaaHGK8BkzS9lM6Dztiv8AC8oosKzMbec3PIDlucToDZklaMG1TaXFpaM05TPUFGHiHDc99AAXHUB5p0h2ZDY8MuLWWMucBOThCa6WktcSZdSlbbGsE4ljMNoxcGw3gazdEwE3Bqzl5faXjlxSbupmEhuA+6FqZRt7YMJz34AUHSOZo2p0TbCszob2hzLpacCAFBactwYfOitB0A3jubNcjZXG4yzueIYe7jYpJDQxl0XWVzkCctbda2oFtsUKkNoe76kMvd2iPNArLbeFEJxk0RX/AGYbitBtpFy+6bBnvyaRtrRFZY15gddc2fuuEnDaFyOX8qOtMUQIIvNBrLB7hnJ6I/3oQNujrI9pYxt5zmtb0iQB1aUUKKHNDmkFpEwRgRpXJZdyVxdnvxnl8UlrWAGTGVqGt0BoKkyVBjWmE1hPFWdjQ03edEIxron1bUWKzQynwrhw5hnzjhjIyYNV7P1Kf262/BZddejNDpTE2Aikxnz7ljR7MyLaBZ4YDYMHlRCPeLcZnPo7SscHW8daItoI5INxmoYDc0DegLZ0kkJCkQlMoxuE7J2SN9me4grh+DHJtkI/WI3tcPNd9l9k7LG/lP7mk+S89yE+Vqgn+LD73AeaE6khS/Fnp7Yf61IIhlMjHmtGkky8ZdlWrsh+upVojJuDRgKfeIruZPtr2DywLNBk3bWenQevHaSuJ4W8m3w3aoR3Od6L0EtXA/CCyVohO+p4OPqsPUfps39P+Z2xakjZUA6QDvTLos5yoEQTBOF8mfQDp04CYoAGJgiyYPm56XPP95HgAgi4KXJo+aZ9kHfXzXR6fu2Z6haCxOEsZzuLs7DJ0V3Kl0BjPV6Fbag9ns43jbvLu3Z1w2YLrMGilA4Mww0Nc+LEaMGl5DOy2QWpChBoDWgNa0UAoAMwCMJiNBrhpQOjnuF1rF6FBJIa8zdIA0vBoBrhirttgta19AJtIAdSUzWRzVMzsVXL2SXRTfaGPcAxjBMy55LiRPN17FpWnJzHiT3SMgSLwnTE1zY7lLFQ2SGXoTTOYEwBXMTpWRwnyk18RtnvhrZgxXzoAKhu3PturoLHBbDYGgzA0ke8ab5qFlhs7TMMhAzlgyd7RtxQuw6dFNmWgWhllhOiSAAdIshACg5RxVe1ZKiXXRox42IxpdDhNHzbT9n3tOuWdbzI7cARokCNfodxSFobTlCspa54V15tKYUcdkmPZmtvR2viRnOLnThudKu46etbsDK8xKDZ4mqbWwmdbj6LUi2hrec4Ck6nNMCe8jehdamidcL06EyuznOWGB3JAkZHCG0RnBsGE03og5ThO61uBF7fPVtVzI2Rm2dkhVx5zs5PkNStC2tOB0VkZC8bonSkzSqD2jDkCXSBbeFDVun/AFqOgoCivlTIbI7mF5dJk+SJSM5Y58ytRmFsMiGBMNNxtAJgckb5IH5SYCQSaOumhxkT+U/ohH8dbplyntmaCbJ3q9R3J2Ojn4OR4kOxRAGkxonOAlekTIiec3Z71rZCsRhWdjSJOlNw1kzKmblJhuynyiQKYEFo5U8Oc3ehOU2Sz8y//beu/au1kgVFtCU4dMUTEoGU8qNnBiDTDiD+0ry7J8SUWEdESGf7gV6taRNjhpaRvC8dY8gjVLuQw8Ht0YymcZZtJNAO8DrUcCD1kTE9LiZvO+nUjcCXZpCuGMR1RWeABJlLQrAhyEl69nkkBauF+EiHyoJ+2O9pXoBauK+EqFyIJ0PI3gn8qz1usGa6H6iOjyeZwYZ0w4Z3tCSXB1t6yQD/AAmDc0DySWkX0RnLuVQians7JuAWk2yM0eK+YUW+x7xnJ5LTFlZ0QjFmZ0QntsLRhWwyY46GuO4IoOUYTWgcbDoAP2jMwlpW4bKzojcqkXI8LNDYPuhaQy076EuKkUfbEH6aF/UZ6qs63Wec+PZiTz2Gt4OpowApmWn7HZ0IfYb6IhkpnQZ2G+irelwG0uTH+PWUS+ebIUleBpKVKUz4aTKSkgZbszMIzTgMDgJywbU1NcVrNyY3os7DfRGMnN6Ley30S3pcD2lyYULLFkaQRFM2/VeZ0lWTNCGPwisbib0QmYkRciywcJ83GTnb10HxAaG9lvosd+TGzNBicwWc/USj4GtJclSJwksZxe4zl7kWpDboNAKyz+gTHhNY54vJne5kTnTJntqr8HIjXGZA5J0CtDQqw3JDOi0fdCqOtKSugenFeTHHCqyiUuN5Mpcl1AAQAJnCTjTWgZwuswlJkakpcmfNEm0L6kDPqGhab8ni8aZyl8RCwfq5p9kVsx5KDuFsF1eJjO/82GkiOloc7eUPynhZrNHzjmNqDOYPLricdJWm0kYE7yoo0V3Sd2is/fS8ovYjyZ/ypYDSyx548xs8SZ46ST1pxwqlzbFaOw3NOXid5UsRzj7zuskobx0neU/fPgPboiHCh5EhYLQRouiVRI0loMk/yki5snxs5rIY4+4ieSRid5UIhEZz1E+GCfvXwLYRIeElpP8A0IvW4f4agm+UNrzWF3XEaPyqNzTp3j0ULwdG4o95LgWxEs+3bbmsTR/7M/0jZla2n/rwhqMQHwcsuJFcNI71Jkq0kvMyDLYrXqZMNmJom3WyRnChAabwI/8A0XDtyPEcTdaXTJlKVZ4SXZZUyjyboqXYgV5Of061ocFMlxIj+MiUa3m5pu2ah4hdek5TdGGrjBWdHYIJDG3sbon9qQvHfQagrFxT3EmtkV7NnjURNsxJkBUrjfhWg8XDgMcKvc588wDBdltN/uXpNmt7RmXH/DCWxLHDfLlMjAA6A5rrw6yG7ly6mrPtVI7NHThd3bA4G8MbJCsMFkUfONa5p5Dzg910zA6MklynB/Lph2djJ4X+97j5p1xZS/rN3FX2NTKtqdDgvc0kODaEYzNAuW+V8YEtdGe1wMiDdBBGbBdDwhPzBHSdDbve1eT2uPOI86XOPeVzwdI6Wdz8sIv7w7tN9EvlfE/eHdoei4EJwyZG5XYjv/ldFH/Yf2h6JjwvifvD+2FxNuA4x/2j3UUQbIosDuxwuifvL+2i+VMX94idtcIH6Qp4VIbiM74Y7nlKxnZnhTE+nidspfKaJ9PE/qFcLfdpr4pca7SgDt38J4n00X+o71XoEIckbB4LwyDGJIE8c/qvdgJLDV8FxDhmQPh+gk90mktAvAUFKnu8UKdQtRpUiqQJFTtKYtRpismMqOC5O15djMivaLpAe4AFuYEgVBC65wXnWULa3jYpMwBGe0uzB151JqtKCbdhJ0areEjs8Np2EjxBUg4RNzscNhafRYbY7Dg9p60d3WFq9CD8E7jN5uXYR6Q2t9JqRuVYR98dcx4hc4YZQlmoqX6aI91nVNtDDg9p2OHqiuLkCzUkKYEjYZeCn2y8Me6dY6Cgh2cNJIGK5lttiDCI/tE+K3Mg2p72uvm9J1KDCQ0JbLj1sM7LMCG58a4BMuLWtF0y37ydi9KsliENgY3ADec56ysXgfklpLo5kXfs20woC4z1zA36V07mL2PTJRin5PN125Srgr3ENxQWjL1nYZPjQ2nQ4yO4qseFlk/eIfefAawuvM5sHwaTGgYrmPhPcDk8yGESGf7pea6tomJjPqI7iuX+Ehg9nxJyFYctZ4xhkOoFJ1IqDaaPIWRyBKqSBpokuHod9HccJ4sobP5k+wxzvJeUPZPvXpfDGJRo0MjO/tDR+JefGzDSuVdjQpFimssP5xmtzR3hSCyzw8QpLHC+cadBnuE/JUBGOU5x0uPik/FA1g0ohC1pAW7NEAAnhijtrRcJGBeO5n+1VhNkKqzGrDbX3nncGhAFXMOoqJ0WuJ3KxxUwouJ1pgSWB04rBWr2DAZ3AL3ciq8RyRZp2iCJ4xYX42r25YavguJVt2UWwbpcCQ5wbQylRxnh9XvQuy1Cm0AOm4tAF4e8QAcO5UOE0EuawXZycTPRJst/KO5Z+ToTr8McUQL4MyDTPMZgKZpBEKxJlJpnVNwTnBJook7BYGxXcP1sXi+X2uFoizwMaKZToeWayXtBXjGU3E2iLOvzsX8ZW2j5ImZociFocjiw6poAqV0GYTbdEGDnbypW5Tij3iiENFxaAHblqLpntapG5diZ2tPUVEYaBzECLQyyTi0Deut4JRJw3VnWtMDJtFwbgu04FHkP+15BKXYaPR8jcIoNlsxMQkkxTJrSL0rjeVdOadJ6ZIMocO2vF2EWsNHBznzPNPJc0VlMjDQuVypABhg3bziXNImeSxoa8OlMTrOua6smzwQXGTbwHOkCQC4SEwTqW+neHcylSl2OtyvwlsrgCXQ3xAAwm49riASTEJcNBwmcNclgxOEEHM1pwvAg8knMK1/0FRdkicpyoJEHlSEpfd8dSsWXgoCSXBoaQB72AEgQL2yqT6P8v7/wtO1+J6DD4YQ4VnhPfCjiE5jA2KWMENxDcAXPEsKTxzTXH8O+GkK0wgyGx5EnVfdbJxuhrg0EkyAePvrf9qmz2RkJzmiHCbdbNjXPcBMikj3aFxOWcjvjNfHhwXw4TGTN7kzANS1ubHAUx1rRazfRGa0UurOYaCmRNdRJY5M3pHW8IoQiRbhMhxX4nj/FcnlDJ3FZ54ZtIJ8lpcMrRyn1+hb3Od5rknR3aSsqYWi+2GLgcXATMpVnQAz2VUUE1J0MiH+wqlxxU9niTbE+we8tHmmkIqKzC5qUGzULqUzeJQcbLMmBaY2isWh4ENn3z/cB5KrDiUzoraeTD+yTve5IZDeqRPOogDP/AGkCSZoQapiN3g/W1wB/FhfiC9lC8V4JVt0D+Y07gT5L2cPXPq9zSHYMj9V9UQfjIColnUYcnDlgkotyXdmgc0LzRK8o40SQRYEZK8Xth+ei/wAyJ+Mr2GJFqF4zaokojyem78RW+j5M5kcV1QghQ6gzz4IXxQSEoLuUugzNBoUjWql8YNZSpI9Uqq022tul22h0oAmDEnQVRsNrk4z947iVJlCPM3cBimITm1P2XdwK6ngUaRNrfA+i4kuJOK7LgY+kTazwcpkNHaQHOuPuse6TXF5a0EBkhK8TzZOrrVCz5GjVeyE5sPkl5LXuLrpzkSAGoSFarrOBDmzeS6Ra+EQOkCIjSDqqu9tsVvFvmQG3TnkNGKIvpVg15PFYloZBoGEuExXNsaMFkW3L9pJkycjIC60ipzaZ9ede4ZPyHZnQb/FQyTecXFoJJBcJzPXvUsfJkNr2OaxjbpeaNANQ5tJau5EqSHFs8LsPB+32gXmw4zmmt6UmnY50gd67LLGVmssb4TmRLxgugkyaBxjGcoEl06agu4stn4prGiXJaW05sr7cB1rh+HFoYT+3ZLj38gsa9rA9t175gXqaJ4lTpyd9EXJcnlEtSSnZDoktCOpXyhG44uc6YvEGQzSElS9nN6Ttw9VYARSU2YZMpnJY6R7I9VIywABwvc6QwOkHyVi6lJFhmytCsZaZh7dhvSPcnjWEHC6J66A6qKe6mIRkGbKwsD9LcekPNFarC8hspGTQOc3Xr1qaSeSLDNme3J8To949U3s+J0StGSdFhmybgfZni3QbzXABzjUHMxy9ZmvIrx0ohFOk7yspwydmkdavB63eKKZXkjbQ7pO7RRttsQe+/tO9VntfJW/8HrAcoo7qLy8ZSi/SxO271RtyrG+lidt3qltfI99cHoTjVeNW08t32neJXS+1Iv0kTtu9Vy0c16ytdONCzyI0bHSUZKcFbAGXd6TGz26JICpoTuW3b5IEDxDtBTxMBPFXIsSQVJ83GeZMBSEsarq+CD5X/uHueuScJa1u5Jf81F+xDP8AckFncjhNEsvKhOYC6hvNa7CoocMSrT/hPtD2OZEEJ7XSHMumhmatcMaLE+D3IUO3Wh7YoLmw4d+7NwnNwbiDrXpNk4GQYU+LMeHPENjPHdnVKUVHGv3FTbuznrJ8IjboD4HNbdBhxSDKvuvaa16St2P4RoTJ/NRZEg8otpSWLZhdPZcmCHg57tTyH95E1abIYgblm6ZomznBwybaWFkARGxSOQQWEAzBqZ0FJSlWclx9vyRF5ZfxjXNZNwDThIhpcAMCWmuozXpuUoPGQntYQx5aQ10jyXSoaVouTy9ka0iA1kJ0SJEdca9/GTJaAb/OAIBcQZVVRaiJ9Ty5pomSLTMzxBI3FMgCoAiTNRBKjnoUkkck8kCoCSV1SEIhDpPMkIiLUrikupBqAI7iVxS3U11ICO6kpbqa4gZGGpSUskrqAIwE4CkbDmmSCgVhxIfmtwrPdBVRNIGeYSHiyr5gJvi6o0KPFlEAQQdCufFk4s9UCKsSKTmlJQkq7FsqD4sZSogZXatrJX7KL/Lb+JZnxYrSyYZMij+H4OCBMmyXaSxxukibZTBIOIOIXV8H8qWYEi1CNWoiw4sQOGpzAajWNxXH2TndSuh6tLoSmej2XL2T2nkxrWBriWiXc5asPhxY2ikZ52iM473AryR2pRCIjFFWewH4QLH9I7+m/wBFG7h7ZPpHf03+i8jLkBelih2SxY83OlhedLZMySVRsSQTqQDi5tiEpJIM2GiakkgkdOCkkkIcKSFg7YkkkCBbjv8ABMP1vTJIAJ4qUmYpJIGHaOcdqjZ+u9JJAPuFDFeo+CjKSSQEZVcJJKkVARRAJJKiwmhM1JJACeEg1JJAB3UDykkgTFZsepWymSVRJCQRE6SpjQBUZSSUjICmSSUF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32" name="AutoShape 28" descr="data:image/jpeg;base64,/9j/4AAQSkZJRgABAQAAAQABAAD/2wCEAAkGBhQSEBUUExQUFBQVFBIUFRQXFBQVFBQUFBQVFRQUFBQYGyYeFxkjGRUUHy8gJCcpLCwsFR4xNTAqNSYrLCkBCQoKDgwOGg8PGikcHBwsLCksKSksLCkpKSkpKSkpLCksLCwsLCksKSwsKSwsLCksKSwpLCkpKSkpLCksLCkpLP/AABEIAMIBAwMBIgACEQEDEQH/xAAbAAABBQEBAAAAAAAAAAAAAAACAAEDBAUGB//EAEcQAAECAwMGCwILCAMBAQAAAAEAAgMRIQQSMQVBUWFxkQYTIjJSgZKhscHRFUIHFBYjU2JygrLC8DNUY3OTotLhQ0SD8bP/xAAaAQADAQEBAQAAAAAAAAAAAAAAAQIDBAUG/8QAKhEAAgIBAwMEAQQDAAAAAAAAAAECERIDE1EhMUEEFGFxMjOBsfAiI5H/2gAMAwEAAhEDEQA/ALByg44lw/8AN3jIoRaQcYm90u6itCGXGlBpJAppU8OxCXKeNgmaJ0/P8kL4KLWtOg9c1MGalZNghTryvut80hZYIEhDG2ZB7pJVFeR0yuAiDToKlMAZi9uyJE8C4hNxTs0WJ18WfFk0XEeLHZZnHMjFlOpRXIv0s/tQwfwlqUo2mEfuPb+cpZRHgyX4uaVAnjXD1UjbK2VXV1Cirh0XowzsiOHdcRca/PD3RGnxAS3FwPAsNs7NZRiEzRpxKqi2gYtcOuGfB6f2kz63ZcfAKHrfRW2i7DeBgAEYedW5ZxyvDHS7JHiEJy5D/wDpAUPXfJW2jT4woZrN9tNOF3thP7RccAPFQ9b5Y8EaMkyzja4modSA2h/S8FO6PE0yUlklzukd5QlhOcpbj4HSNYvGlA6O3SN4WZxCXEJZsXQ0Da2dIIHW5mnuKpcQlxKM5B0LJyi3XuQOyk3Qe5QGClxSMpB0LDLUDqTmIqk5JcYt49iWBanzd+sVXc1TGqjlKm4+W1fT6EcdOK+DwtaWU2yTJYPHsAzkjAGhaRLBZTIBEw4gkOdOWAM+aNglRacCj27RnIz6QqJs4Y+K0AgCLEBniTOpnnxFdiya/wB32jRfpfuQFiSmLEl00YWdEGS1eG5M6MBiRv8ALFZfEnOSiFnXyGb4PoehoG2M6QOyqA29ms9SyrVaoUN110y6U6Fo7yQovbLMzCdrv8QVVTYWjY9ojM0pjlA5mjvWMctO92ENzz4ySZlaKTIBoljyBPvJTWnN+RZpGx8bfmkOpLjIhzncsoxo5I5ZAzibB4NRNhvOLz23+qrYfli3EaZhPOJO9A5gHOe0bXBYdphC+AXUEzPGpkM+xGxjOkTsMvBL26DcNfjIf0jeqZ8E8ONDc66CSTP3XAU2hZRDei47ZlWskwxxsw2QunRPQm9FJCzNUQUYhKWScBYYDyK7rODiAdoCH4hD6DOy30VlwSRiFlUZOh9EDZMeCRsDc18bIkQfmVtqRCdBZUFi0PiD70/xApCyu+kf1iGfyq2GpEJ0KyrxL+mOtno4Jix+lh+64fmKtSQkJ0FkAv5w3qcf8VHFivGEMu2OaJdqStSQEIpCspG3OzwYo/pnwemNuP0cXsjycrxCAw1XQDPfaxiQ5o+sJd6IPnhXYprQJEKGFABcKSzzFDTYttKOUkuRTlUWyR8PRj+sUBrQ/rYrESERgQdRHmFXe452naOV3Y9y+oPBAZQgEkVmHChpWmg/rZUc4RI9oJmZRZVJngDp0knrVsOBz+RGgidQVShsLbRHqHXnsJIzTbn17Fyzrdi/s6Y/pSX0PxcqSJ6mnxSU5tLRStNAmmWjZmkaEkUkgEnL5hRPZOXyvHPHPkMLoEgTgAom5TiS5pHUB4qvlGKTEca844YYqn1d67oQVWZSl1NT449wdMiQBJq3ywQwbQGkgvlhgZmgAxkq9lbyH4VutFZ4nPVQWvnEgjE5p59irFWTfQ0YmUW5nO7/AFCAZRH1nbvUqLIkZvHNvuYGiZN6QbgdK6XKeVILoD2QzDm4SF0GeIz3ZK8UKznrRGnd5LpkYA/WIzN1KzYIMQmkJ+2TyoGMLYrHBpJZcIxlMcoYDSV0kLhHGlgwfdcfFyjpQyo2wRTUQ3dk+anyC+9EOpuiWJGpQ2nhLaDS80fdZ5zUvBtnKefqtGbSdGxZ6n4sqPc35JAJBEuOjUApSTpJAOAnKYFJACSkkknQDEICjKBADSTSRIUUAkJCIJJ0BSt2brRZLsxeXEZgO/8A+IcpGg2+SuZFjXIZOdzjuFPIrt9HBvUXwYeolWn9jvs2ZVntktCPaVSiH9fr9VXvK/J5LrwVLSBdqNgxNfOoCxYUYi1lom5tHAGZaC03STM1EgabFvOhTNdROqXNHiepcU3KnF2t7iSWlz2SpMAme6ZXNrpXFvk30bqSR10GHJoBqdOE0lPdTrqSVHO3YYQx3yaToE9yMKplYninAAkkESAJNaL5Zdz3TioxBJmHHcPIoJjob3f6Cs+yYxP7J/WD6KRvB6Of+KW0gfmXcmku5g02wrE8XByQJxW6SJNE9OKrxomFGdmfiCtSHkCMGNAa0EXyeUJTIIGnUmbwWjGUzDHXP8qnOPI6ZjOtB6QGxoHkFNZ47j7zj1n1Wu7go8/8jRsB/wBKWHwWljFnsaf8kPUiGLM6I2bjiaNGOhoVizEjGQ2/oLS+TrJkl5qZ4BTsyJDGd3d6KNyI8WY0QTzt/XWtzg22QeZ9EeKduSoQ6R+8fJWoDWsmG0nXFZzmmqRSVF4OSvKqI4T/ABhYUWWLyV5VjHQG1gZ0UBcvJX1ROUWdJvaHqh9ps6Td4TxYWaHGJFyz/aLc0zsDj4BP8c0Nf/Tif4p4MVl4uQF6p/GHfRxP6b/MJcZE+iibmjxcntvgMkWy9NfVX50/8Tt8P/NLio30e97PKae1LgWSLXGJuMVb4tG6Lf6h8mpfFI38MffcfyKtqXAZIHKZ5GwjzSbkh9PnngSndAEhORkK7VDbmPYy9ELAwOZePKMml4BOGYFW7Pl+BEiBjIgc505AB1ZAk1IlmK7/AEekk25/ycnqZukoksGHEaA3jnuZWbSGyO0ynjXHMmuzOoeKmiaEzmUlp8M5/WlepGKj2OByb7lO1c2QxiODdjTzj2A47VxlusIflB0LBpeKZqtBEu4LuWtvRCczAQNp5x7pfdK5LKfJyo06TB7wGrH1C/xX2jbQfV/R1gZISGAokprqZdJzEYRBCEQC+TPfHCdIJyEDGUBc9xIaBSUyXEVOoNP6KlcnycKOP1/BrVrpRUpUyJukV/iMU54Y63HyCcZMidNnYcfzBaoCGMOSeVdoeVTk0xrSi69uPBjkzOGSX/Sbofq5RxbIxvPtAb1wh4grPyVk02lz4kR8R8IEhgLiL0veIFANnktyzZCgMq2EzaRe7zNG3HgWTZn2YQHvuttD3OOYXZbwyXerxyQwYuiE6L5n3SRW63w4PJPJJa4tF0hriAaXgJbdCy7PEjCzMiPiScYl+U/cMqUzDGWaaHGK8BkzS9lM6Dztiv8AC8oosKzMbec3PIDlucToDZklaMG1TaXFpaM05TPUFGHiHDc99AAXHUB5p0h2ZDY8MuLWWMucBOThCa6WktcSZdSlbbGsE4ljMNoxcGw3gazdEwE3Bqzl5faXjlxSbupmEhuA+6FqZRt7YMJz34AUHSOZo2p0TbCszob2hzLpacCAFBactwYfOitB0A3jubNcjZXG4yzueIYe7jYpJDQxl0XWVzkCctbda2oFtsUKkNoe76kMvd2iPNArLbeFEJxk0RX/AGYbitBtpFy+6bBnvyaRtrRFZY15gddc2fuuEnDaFyOX8qOtMUQIIvNBrLB7hnJ6I/3oQNujrI9pYxt5zmtb0iQB1aUUKKHNDmkFpEwRgRpXJZdyVxdnvxnl8UlrWAGTGVqGt0BoKkyVBjWmE1hPFWdjQ03edEIxron1bUWKzQynwrhw5hnzjhjIyYNV7P1Kf262/BZddejNDpTE2Aikxnz7ljR7MyLaBZ4YDYMHlRCPeLcZnPo7SscHW8daItoI5INxmoYDc0DegLZ0kkJCkQlMoxuE7J2SN9me4grh+DHJtkI/WI3tcPNd9l9k7LG/lP7mk+S89yE+Vqgn+LD73AeaE6khS/Fnp7Yf61IIhlMjHmtGkky8ZdlWrsh+upVojJuDRgKfeIruZPtr2DywLNBk3bWenQevHaSuJ4W8m3w3aoR3Od6L0EtXA/CCyVohO+p4OPqsPUfps39P+Z2xakjZUA6QDvTLos5yoEQTBOF8mfQDp04CYoAGJgiyYPm56XPP95HgAgi4KXJo+aZ9kHfXzXR6fu2Z6haCxOEsZzuLs7DJ0V3Kl0BjPV6Fbag9ns43jbvLu3Z1w2YLrMGilA4Mww0Nc+LEaMGl5DOy2QWpChBoDWgNa0UAoAMwCMJiNBrhpQOjnuF1rF6FBJIa8zdIA0vBoBrhirttgta19AJtIAdSUzWRzVMzsVXL2SXRTfaGPcAxjBMy55LiRPN17FpWnJzHiT3SMgSLwnTE1zY7lLFQ2SGXoTTOYEwBXMTpWRwnyk18RtnvhrZgxXzoAKhu3PturoLHBbDYGgzA0ke8ab5qFlhs7TMMhAzlgyd7RtxQuw6dFNmWgWhllhOiSAAdIshACg5RxVe1ZKiXXRox42IxpdDhNHzbT9n3tOuWdbzI7cARokCNfodxSFobTlCspa54V15tKYUcdkmPZmtvR2viRnOLnThudKu46etbsDK8xKDZ4mqbWwmdbj6LUi2hrec4Ck6nNMCe8jehdamidcL06EyuznOWGB3JAkZHCG0RnBsGE03og5ThO61uBF7fPVtVzI2Rm2dkhVx5zs5PkNStC2tOB0VkZC8bonSkzSqD2jDkCXSBbeFDVun/AFqOgoCivlTIbI7mF5dJk+SJSM5Y58ytRmFsMiGBMNNxtAJgckb5IH5SYCQSaOumhxkT+U/ohH8dbplyntmaCbJ3q9R3J2Ojn4OR4kOxRAGkxonOAlekTIiec3Z71rZCsRhWdjSJOlNw1kzKmblJhuynyiQKYEFo5U8Oc3ehOU2Sz8y//beu/au1kgVFtCU4dMUTEoGU8qNnBiDTDiD+0ry7J8SUWEdESGf7gV6taRNjhpaRvC8dY8gjVLuQw8Ht0YymcZZtJNAO8DrUcCD1kTE9LiZvO+nUjcCXZpCuGMR1RWeABJlLQrAhyEl69nkkBauF+EiHyoJ+2O9pXoBauK+EqFyIJ0PI3gn8qz1usGa6H6iOjyeZwYZ0w4Z3tCSXB1t6yQD/AAmDc0DySWkX0RnLuVQians7JuAWk2yM0eK+YUW+x7xnJ5LTFlZ0QjFmZ0QntsLRhWwyY46GuO4IoOUYTWgcbDoAP2jMwlpW4bKzojcqkXI8LNDYPuhaQy076EuKkUfbEH6aF/UZ6qs63Wec+PZiTz2Gt4OpowApmWn7HZ0IfYb6IhkpnQZ2G+irelwG0uTH+PWUS+ebIUleBpKVKUz4aTKSkgZbszMIzTgMDgJywbU1NcVrNyY3os7DfRGMnN6Ley30S3pcD2lyYULLFkaQRFM2/VeZ0lWTNCGPwisbib0QmYkRciywcJ83GTnb10HxAaG9lvosd+TGzNBicwWc/USj4GtJclSJwksZxe4zl7kWpDboNAKyz+gTHhNY54vJne5kTnTJntqr8HIjXGZA5J0CtDQqw3JDOi0fdCqOtKSugenFeTHHCqyiUuN5Mpcl1AAQAJnCTjTWgZwuswlJkakpcmfNEm0L6kDPqGhab8ni8aZyl8RCwfq5p9kVsx5KDuFsF1eJjO/82GkiOloc7eUPynhZrNHzjmNqDOYPLricdJWm0kYE7yoo0V3Sd2is/fS8ovYjyZ/ypYDSyx548xs8SZ46ST1pxwqlzbFaOw3NOXid5UsRzj7zuskobx0neU/fPgPboiHCh5EhYLQRouiVRI0loMk/yki5snxs5rIY4+4ieSRid5UIhEZz1E+GCfvXwLYRIeElpP8A0IvW4f4agm+UNrzWF3XEaPyqNzTp3j0ULwdG4o95LgWxEs+3bbmsTR/7M/0jZla2n/rwhqMQHwcsuJFcNI71Jkq0kvMyDLYrXqZMNmJom3WyRnChAabwI/8A0XDtyPEcTdaXTJlKVZ4SXZZUyjyboqXYgV5Of061ocFMlxIj+MiUa3m5pu2ah4hdek5TdGGrjBWdHYIJDG3sbon9qQvHfQagrFxT3EmtkV7NnjURNsxJkBUrjfhWg8XDgMcKvc588wDBdltN/uXpNmt7RmXH/DCWxLHDfLlMjAA6A5rrw6yG7ly6mrPtVI7NHThd3bA4G8MbJCsMFkUfONa5p5Dzg910zA6MklynB/Lph2djJ4X+97j5p1xZS/rN3FX2NTKtqdDgvc0kODaEYzNAuW+V8YEtdGe1wMiDdBBGbBdDwhPzBHSdDbve1eT2uPOI86XOPeVzwdI6Wdz8sIv7w7tN9EvlfE/eHdoei4EJwyZG5XYjv/ldFH/Yf2h6JjwvifvD+2FxNuA4x/2j3UUQbIosDuxwuifvL+2i+VMX94idtcIH6Qp4VIbiM74Y7nlKxnZnhTE+nidspfKaJ9PE/qFcLfdpr4pca7SgDt38J4n00X+o71XoEIckbB4LwyDGJIE8c/qvdgJLDV8FxDhmQPh+gk90mktAvAUFKnu8UKdQtRpUiqQJFTtKYtRpismMqOC5O15djMivaLpAe4AFuYEgVBC65wXnWULa3jYpMwBGe0uzB151JqtKCbdhJ0areEjs8Np2EjxBUg4RNzscNhafRYbY7Dg9p60d3WFq9CD8E7jN5uXYR6Q2t9JqRuVYR98dcx4hc4YZQlmoqX6aI91nVNtDDg9p2OHqiuLkCzUkKYEjYZeCn2y8Me6dY6Cgh2cNJIGK5lttiDCI/tE+K3Mg2p72uvm9J1KDCQ0JbLj1sM7LMCG58a4BMuLWtF0y37ydi9KsliENgY3ADec56ysXgfklpLo5kXfs20woC4z1zA36V07mL2PTJRin5PN125Srgr3ENxQWjL1nYZPjQ2nQ4yO4qseFlk/eIfefAawuvM5sHwaTGgYrmPhPcDk8yGESGf7pea6tomJjPqI7iuX+Ehg9nxJyFYctZ4xhkOoFJ1IqDaaPIWRyBKqSBpokuHod9HccJ4sobP5k+wxzvJeUPZPvXpfDGJRo0MjO/tDR+JefGzDSuVdjQpFimssP5xmtzR3hSCyzw8QpLHC+cadBnuE/JUBGOU5x0uPik/FA1g0ohC1pAW7NEAAnhijtrRcJGBeO5n+1VhNkKqzGrDbX3nncGhAFXMOoqJ0WuJ3KxxUwouJ1pgSWB04rBWr2DAZ3AL3ciq8RyRZp2iCJ4xYX42r25YavguJVt2UWwbpcCQ5wbQylRxnh9XvQuy1Cm0AOm4tAF4e8QAcO5UOE0EuawXZycTPRJst/KO5Z+ToTr8McUQL4MyDTPMZgKZpBEKxJlJpnVNwTnBJook7BYGxXcP1sXi+X2uFoizwMaKZToeWayXtBXjGU3E2iLOvzsX8ZW2j5ImZociFocjiw6poAqV0GYTbdEGDnbypW5Tij3iiENFxaAHblqLpntapG5diZ2tPUVEYaBzECLQyyTi0Deut4JRJw3VnWtMDJtFwbgu04FHkP+15BKXYaPR8jcIoNlsxMQkkxTJrSL0rjeVdOadJ6ZIMocO2vF2EWsNHBznzPNPJc0VlMjDQuVypABhg3bziXNImeSxoa8OlMTrOua6smzwQXGTbwHOkCQC4SEwTqW+neHcylSl2OtyvwlsrgCXQ3xAAwm49riASTEJcNBwmcNclgxOEEHM1pwvAg8knMK1/0FRdkicpyoJEHlSEpfd8dSsWXgoCSXBoaQB72AEgQL2yqT6P8v7/wtO1+J6DD4YQ4VnhPfCjiE5jA2KWMENxDcAXPEsKTxzTXH8O+GkK0wgyGx5EnVfdbJxuhrg0EkyAePvrf9qmz2RkJzmiHCbdbNjXPcBMikj3aFxOWcjvjNfHhwXw4TGTN7kzANS1ubHAUx1rRazfRGa0UurOYaCmRNdRJY5M3pHW8IoQiRbhMhxX4nj/FcnlDJ3FZ54ZtIJ8lpcMrRyn1+hb3Od5rknR3aSsqYWi+2GLgcXATMpVnQAz2VUUE1J0MiH+wqlxxU9niTbE+we8tHmmkIqKzC5qUGzULqUzeJQcbLMmBaY2isWh4ENn3z/cB5KrDiUzoraeTD+yTve5IZDeqRPOogDP/AGkCSZoQapiN3g/W1wB/FhfiC9lC8V4JVt0D+Y07gT5L2cPXPq9zSHYMj9V9UQfjIColnUYcnDlgkotyXdmgc0LzRK8o40SQRYEZK8Xth+ei/wAyJ+Mr2GJFqF4zaokojyem78RW+j5M5kcV1QghQ6gzz4IXxQSEoLuUugzNBoUjWql8YNZSpI9Uqq022tul22h0oAmDEnQVRsNrk4z947iVJlCPM3cBimITm1P2XdwK6ngUaRNrfA+i4kuJOK7LgY+kTazwcpkNHaQHOuPuse6TXF5a0EBkhK8TzZOrrVCz5GjVeyE5sPkl5LXuLrpzkSAGoSFarrOBDmzeS6Ra+EQOkCIjSDqqu9tsVvFvmQG3TnkNGKIvpVg15PFYloZBoGEuExXNsaMFkW3L9pJkycjIC60ipzaZ9ede4ZPyHZnQb/FQyTecXFoJJBcJzPXvUsfJkNr2OaxjbpeaNANQ5tJau5EqSHFs8LsPB+32gXmw4zmmt6UmnY50gd67LLGVmssb4TmRLxgugkyaBxjGcoEl06agu4stn4prGiXJaW05sr7cB1rh+HFoYT+3ZLj38gsa9rA9t175gXqaJ4lTpyd9EXJcnlEtSSnZDoktCOpXyhG44uc6YvEGQzSElS9nN6Ttw9VYARSU2YZMpnJY6R7I9VIywABwvc6QwOkHyVi6lJFhmytCsZaZh7dhvSPcnjWEHC6J66A6qKe6mIRkGbKwsD9LcekPNFarC8hspGTQOc3Xr1qaSeSLDNme3J8To949U3s+J0StGSdFhmybgfZni3QbzXABzjUHMxy9ZmvIrx0ohFOk7yspwydmkdavB63eKKZXkjbQ7pO7RRttsQe+/tO9VntfJW/8HrAcoo7qLy8ZSi/SxO271RtyrG+lidt3qltfI99cHoTjVeNW08t32neJXS+1Iv0kTtu9Vy0c16ytdONCzyI0bHSUZKcFbAGXd6TGz26JICpoTuW3b5IEDxDtBTxMBPFXIsSQVJ83GeZMBSEsarq+CD5X/uHueuScJa1u5Jf81F+xDP8AckFncjhNEsvKhOYC6hvNa7CoocMSrT/hPtD2OZEEJ7XSHMumhmatcMaLE+D3IUO3Wh7YoLmw4d+7NwnNwbiDrXpNk4GQYU+LMeHPENjPHdnVKUVHGv3FTbuznrJ8IjboD4HNbdBhxSDKvuvaa16St2P4RoTJ/NRZEg8otpSWLZhdPZcmCHg57tTyH95E1abIYgblm6ZomznBwybaWFkARGxSOQQWEAzBqZ0FJSlWclx9vyRF5ZfxjXNZNwDThIhpcAMCWmuozXpuUoPGQntYQx5aQ10jyXSoaVouTy9ka0iA1kJ0SJEdca9/GTJaAb/OAIBcQZVVRaiJ9Ty5pomSLTMzxBI3FMgCoAiTNRBKjnoUkkck8kCoCSV1SEIhDpPMkIiLUrikupBqAI7iVxS3U11ICO6kpbqa4gZGGpSUskrqAIwE4CkbDmmSCgVhxIfmtwrPdBVRNIGeYSHiyr5gJvi6o0KPFlEAQQdCufFk4s9UCKsSKTmlJQkq7FsqD4sZSogZXatrJX7KL/Lb+JZnxYrSyYZMij+H4OCBMmyXaSxxukibZTBIOIOIXV8H8qWYEi1CNWoiw4sQOGpzAajWNxXH2TndSuh6tLoSmej2XL2T2nkxrWBriWiXc5asPhxY2ikZ52iM473AryR2pRCIjFFWewH4QLH9I7+m/wBFG7h7ZPpHf03+i8jLkBelih2SxY83OlhedLZMySVRsSQTqQDi5tiEpJIM2GiakkgkdOCkkkIcKSFg7YkkkCBbjv8ABMP1vTJIAJ4qUmYpJIGHaOcdqjZ+u9JJAPuFDFeo+CjKSSQEZVcJJKkVARRAJJKiwmhM1JJACeEg1JJAB3UDykkgTFZsepWymSVRJCQRE6SpjQBUZSSUjICmSSUF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6" name="15 Imagen"/>
          <p:cNvPicPr/>
          <p:nvPr/>
        </p:nvPicPr>
        <p:blipFill>
          <a:blip r:embed="rId3" cstate="print"/>
          <a:srcRect/>
          <a:stretch>
            <a:fillRect/>
          </a:stretch>
        </p:blipFill>
        <p:spPr bwMode="auto">
          <a:xfrm>
            <a:off x="172531" y="1700808"/>
            <a:ext cx="8863965" cy="4205626"/>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1268" name="AutoShape 4"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 name="5 Rectángulo"/>
          <p:cNvSpPr/>
          <p:nvPr/>
        </p:nvSpPr>
        <p:spPr>
          <a:xfrm>
            <a:off x="0" y="0"/>
            <a:ext cx="9144000" cy="13407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dirty="0" smtClean="0">
                <a:solidFill>
                  <a:schemeClr val="bg1"/>
                </a:solidFill>
              </a:rPr>
              <a:t>COOPERATIVAS DE AHORRO Y CRÉDITO</a:t>
            </a:r>
            <a:endParaRPr lang="es-EC" sz="3600" dirty="0">
              <a:solidFill>
                <a:schemeClr val="bg1"/>
              </a:solidFill>
            </a:endParaRPr>
          </a:p>
        </p:txBody>
      </p:sp>
      <p:sp>
        <p:nvSpPr>
          <p:cNvPr id="21506" name="AutoShape 2"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08" name="AutoShape 4"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0" name="AutoShape 6"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4" name="AutoShape 10"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6" name="AutoShape 12"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8" name="AutoShape 14"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26" name="AutoShape 22" descr="data:image/jpeg;base64,/9j/4AAQSkZJRgABAQAAAQABAAD/2wCEAAkGBggSBRQIEwgWCRQRGB8aFxgYGSAeHRwhHyInICAgHR8fJioiHSAjHxoiIjssJCoqLywvHScyODQtNyssOC8BCQoKDgwOGg8PGTUkHhwtLC4sLDIpLCwvLDUrLiwqNiksKjUtMikpKSwpNSwpLCwpNSksKSwyKSwwLCwsKSwsKf/AABEIACMAhwMBIgACEQEDEQH/xAAbAAABBQEBAAAAAAAAAAAAAAAAAQIEBQYHA//EADcQAAIBAgUCBAQDBgcAAAAAAAECAwQRAAUGEiETMQciQVFCcYGRFFJhFSMyM4KyFhdDU2Kh8P/EABcBAQEBAQAAAAAAAAAAAAAAAAABAgP/xAAeEQEBAQACAgMBAAAAAAAAAAAAEQECIRJBMVFhA//aAAwDAQACEQMRAD8A7bPPGlO07OEVASxPoB3OMrL4raTE3RXNPxLn4Y0d2+yi+LjVOoqWh07Jm0ql0jHZe5J4A59yccy0TW5ylVLqJtI1OY1dcd2793GiR/AqMzXta3cDsMRN1tG8Rkb+Tpyvrf1FOVH3crh9LrDOZKpV/wAIVFNHu80krxIFX1YjcTwOcW+XZpV/sQ11XQjKytyU39QgD3IABP6C+PPUgqW001REUidB1AJlYrwLlXC+bkXHF/kcKfqZNmsAFlBnbkbVFzx3+nI57c4izZjm5XdFlaSA9i0wH9obHLdK10MudS6yqYJexpo0S/SQhAHFmsUQ3Ft36k24tocnzOLLqw5a9aKCljHVTcwkMgexCRm+/wApNrKpv6Y57t9wzlPS9i1tPHqmLJKvKzQvU36Dq4kR9ouQTYFT27j1x45r4gzxRSVAyCYQwmzTTMkKHm3l3nc1zwLDn64Zk2T1tZqpNUVVKaNYFIpIG/iUNfdJKOwdgf4fh+eKnUoGca7TTaSb6ShIkrGU8M9/JF9LG/19VxrjZ2vJbR6w1O1OtSujTPG4DKyVMRuDyCB8sTci17Q1GbfsmSllyiqtcQzqFZh7oQSGHB7H0xc5jmuXUuXfiJqlKKNBa7EAfIe/yGOAeKOuKqt1ZSy0VNLB0lboSBCJJd3BZB32WBt/UcaZ+Hdsz1dkNM+yfN4aU+zOAft3xUt4q6QDW/bKv+oViPuBjMaWjyylywQ0uh6zMJeC0s8KRs7epLStcd/QWF8bvT1TXS0zPUZEMoINlUujkj3O0WHy5wpak5Nn1DVUhqYZTKgNrlSv9wGJgni6PW6oK991xb79scm8Qtc5jW5i2jsqjNTI1xPKp4UeqhuwHoW+gxG1hpZaHwnK1ubNUFIxFBBEenEHI4NhzIR5mJc82PAwpXZEkQoHDBgexHbFFnmvdOUdUKaozaOBz8N7kfMC9h88YHQGX6qq9IU9E0h07Qxx23Kf383rcMf5aG/fv7e+K1afIJcwkzVMvSDLMnJbfa71M44F3N2YXt37kjCldfXN6Bs2bLhVo8yoHMYPmCngMR7cj7jBjKeGOSTjLJNR1CXqsxPUe/wp/poPYBefsPTBiidrrRU+Y1NLEa4Q08EvUmj23MluwB9PUc/mv6Y1igBbWtigzzVJp8xNP+G3gIh3E2UF32LuPwqOSTiml8TQtNI5ywnpkKGDeRmsxPmt5RZLgngg98Q8sxqc6pql6MGLazo6uFa4Vtp7Ejtf0NjY2NsZzWlfnUui6ijiyCZZZkMakNGQC/lv5Xvax724748ovEcltv4NDtAbcJPLKCQLQG37xgTYjsDYX5viXmWt5Is0alFKktn2XEgunKjdKPhBL2HNybe9xmd2r55GEyij1N/hqoyRKZpmopQoeRmd/MqvZCpCNta/f0YC3fFvpzQ2fjxHXUdTsqVZTyxBdAV8otYBSDx5QLY0Go9eNS100AolqeiFNhIA/mBJYgiwRbckkY9ptdolWac0ZkKOA+w7rRkAmW4uNo3dr3sDjGfzzOVqbyzczPpa6mizpsnMVFPFTTMbb5QSFFjcqBe7Xta/HvftjF6U8PNVUmTNQjUcNFvdnd44OpI5buS0pt6flxNj8UD0+qctuoY7tr3OzybWAt2YyWHoSLDviZF4hJ12haBCVhMwZZQUNtvkDW5YBrm3YWPrjqlzS0HhdkS1/wCPn6meT/7lU/Ut8l4QD+njEKfw7zNNcT6ipc6SneoUKRLB1CgFuEO5bLwOPYAemLaDWsLZi8exemgkJIcFgIwCWZR2Vr8G/P1xEqfEeOOj/ESZTNAAOVI8xIDbwo+LYUAv2O644GHRcei5FrMyebVsUa/8KRb/AE3OQPscS8807m0uk/2VFnrxO5tJO6guVJ8wXaFVTY2Fh2++K6p8QJI60QGljYMqkOst49zswAL2tYBbk97bjaynCp4iDryRmiEpi2i0Thi9ydzIOCVVVJvbmxA/UXFzpTSOV5dlAoaeDYO7MeWc+7H1P/Q9MSs3yDLKpEWookrBE+9Q4uAw4vbse/Y3GM1V+IrhCUyppCikupazJ5tqlhbgMCGt383HY4fF4hxkdVqYRxqYQ7bwSnVXcSRw3lJCWAve/scF8saLP8rep0/Nly1JpDMhQOouVuLXAuL/AHGMpnfhfFLo2l01FVilggdWl8tzIB37EWJJP3/THt/mTHuRfwBjJc7w527YzzHJyP4XHr6EEemPZfEak3qDT9NXKKrlgEZmIDqGPBMdx8/ph0lxqVRQoQCwHA+mDCnvgxVPeNCpBUMDwb4Omm3bsFvlgwYNE6MfH7seXtx2+XtgMMZBBjB3d+O/z+2DBgAxRkklAb8Hjv8APAsUY7IF+mDBgFESfkA+mGCmhtborx24Hr3wYMAqwRDtGBcW7emHlR7YMGAYtPCI9giAHtYWwqwRBtwjAIFu3p7YTBgHbFvfaOe+G/h4d+7pC/vYf+9cGDAOMafkB9O2GtTxGPYYgw9rC2DBgEPfBgwYM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28" name="AutoShape 24" descr="data:image/jpeg;base64,/9j/4AAQSkZJRgABAQAAAQABAAD/2wCEAAkGBggSBRQIEwgWCRQRGB8aFxgYGSAeHRwhHyInICAgHR8fJioiHSAjHxoiIjssJCoqLywvHScyODQtNyssOC8BCQoKDgwOGg8PGTUkHhwtLC4sLDIpLCwvLDUrLiwqNiksKjUtMikpKSwpNSwpLCwpNSksKSwyKSwwLCwsKSwsKf/AABEIACMAhwMBIgACEQEDEQH/xAAbAAABBQEBAAAAAAAAAAAAAAAAAQIEBQYHA//EADcQAAIBAgUCBAQDBgcAAAAAAAECAwQRAAUGEiETMQciQVFCcYGRFFJhFSMyM4KyFhdDU2Kh8P/EABcBAQEBAQAAAAAAAAAAAAAAAAABAgP/xAAeEQEBAQACAgMBAAAAAAAAAAAAEQECIRJBMVFhA//aAAwDAQACEQMRAD8A7bPPGlO07OEVASxPoB3OMrL4raTE3RXNPxLn4Y0d2+yi+LjVOoqWh07Jm0ql0jHZe5J4A59yccy0TW5ylVLqJtI1OY1dcd2793GiR/AqMzXta3cDsMRN1tG8Rkb+Tpyvrf1FOVH3crh9LrDOZKpV/wAIVFNHu80krxIFX1YjcTwOcW+XZpV/sQ11XQjKytyU39QgD3IABP6C+PPUgqW001REUidB1AJlYrwLlXC+bkXHF/kcKfqZNmsAFlBnbkbVFzx3+nI57c4izZjm5XdFlaSA9i0wH9obHLdK10MudS6yqYJexpo0S/SQhAHFmsUQ3Ft36k24tocnzOLLqw5a9aKCljHVTcwkMgexCRm+/wApNrKpv6Y57t9wzlPS9i1tPHqmLJKvKzQvU36Dq4kR9ouQTYFT27j1x45r4gzxRSVAyCYQwmzTTMkKHm3l3nc1zwLDn64Zk2T1tZqpNUVVKaNYFIpIG/iUNfdJKOwdgf4fh+eKnUoGca7TTaSb6ShIkrGU8M9/JF9LG/19VxrjZ2vJbR6w1O1OtSujTPG4DKyVMRuDyCB8sTci17Q1GbfsmSllyiqtcQzqFZh7oQSGHB7H0xc5jmuXUuXfiJqlKKNBa7EAfIe/yGOAeKOuKqt1ZSy0VNLB0lboSBCJJd3BZB32WBt/UcaZ+Hdsz1dkNM+yfN4aU+zOAft3xUt4q6QDW/bKv+oViPuBjMaWjyylywQ0uh6zMJeC0s8KRs7epLStcd/QWF8bvT1TXS0zPUZEMoINlUujkj3O0WHy5wpak5Nn1DVUhqYZTKgNrlSv9wGJgni6PW6oK991xb79scm8Qtc5jW5i2jsqjNTI1xPKp4UeqhuwHoW+gxG1hpZaHwnK1ubNUFIxFBBEenEHI4NhzIR5mJc82PAwpXZEkQoHDBgexHbFFnmvdOUdUKaozaOBz8N7kfMC9h88YHQGX6qq9IU9E0h07Qxx23Kf383rcMf5aG/fv7e+K1afIJcwkzVMvSDLMnJbfa71M44F3N2YXt37kjCldfXN6Bs2bLhVo8yoHMYPmCngMR7cj7jBjKeGOSTjLJNR1CXqsxPUe/wp/poPYBefsPTBiidrrRU+Y1NLEa4Q08EvUmj23MluwB9PUc/mv6Y1igBbWtigzzVJp8xNP+G3gIh3E2UF32LuPwqOSTiml8TQtNI5ywnpkKGDeRmsxPmt5RZLgngg98Q8sxqc6pql6MGLazo6uFa4Vtp7Ejtf0NjY2NsZzWlfnUui6ijiyCZZZkMakNGQC/lv5Xvax724748ovEcltv4NDtAbcJPLKCQLQG37xgTYjsDYX5viXmWt5Is0alFKktn2XEgunKjdKPhBL2HNybe9xmd2r55GEyij1N/hqoyRKZpmopQoeRmd/MqvZCpCNta/f0YC3fFvpzQ2fjxHXUdTsqVZTyxBdAV8otYBSDx5QLY0Go9eNS100AolqeiFNhIA/mBJYgiwRbckkY9ptdolWac0ZkKOA+w7rRkAmW4uNo3dr3sDjGfzzOVqbyzczPpa6mizpsnMVFPFTTMbb5QSFFjcqBe7Xta/HvftjF6U8PNVUmTNQjUcNFvdnd44OpI5buS0pt6flxNj8UD0+qctuoY7tr3OzybWAt2YyWHoSLDviZF4hJ12haBCVhMwZZQUNtvkDW5YBrm3YWPrjqlzS0HhdkS1/wCPn6meT/7lU/Ut8l4QD+njEKfw7zNNcT6ipc6SneoUKRLB1CgFuEO5bLwOPYAemLaDWsLZi8exemgkJIcFgIwCWZR2Vr8G/P1xEqfEeOOj/ESZTNAAOVI8xIDbwo+LYUAv2O644GHRcei5FrMyebVsUa/8KRb/AE3OQPscS8807m0uk/2VFnrxO5tJO6guVJ8wXaFVTY2Fh2++K6p8QJI60QGljYMqkOst49zswAL2tYBbk97bjaynCp4iDryRmiEpi2i0Thi9ydzIOCVVVJvbmxA/UXFzpTSOV5dlAoaeDYO7MeWc+7H1P/Q9MSs3yDLKpEWookrBE+9Q4uAw4vbse/Y3GM1V+IrhCUyppCikupazJ5tqlhbgMCGt383HY4fF4hxkdVqYRxqYQ7bwSnVXcSRw3lJCWAve/scF8saLP8rep0/Nly1JpDMhQOouVuLXAuL/AHGMpnfhfFLo2l01FVilggdWl8tzIB37EWJJP3/THt/mTHuRfwBjJc7w527YzzHJyP4XHr6EEemPZfEak3qDT9NXKKrlgEZmIDqGPBMdx8/ph0lxqVRQoQCwHA+mDCnvgxVPeNCpBUMDwb4Omm3bsFvlgwYNE6MfH7seXtx2+XtgMMZBBjB3d+O/z+2DBgAxRkklAb8Hjv8APAsUY7IF+mDBgFESfkA+mGCmhtborx24Hr3wYMAqwRDtGBcW7emHlR7YMGAYtPCI9giAHtYWwqwRBtwjAIFu3p7YTBgHbFvfaOe+G/h4d+7pC/vYf+9cGDAOMafkB9O2GtTxGPYYgw9rC2DBgEPfBgwYM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30" name="AutoShape 26" descr="data:image/jpeg;base64,/9j/4AAQSkZJRgABAQAAAQABAAD/2wCEAAkGBhQSEBUUExQUFBQVFBIUFRQXFBQVFBQUFBQVFRQUFBQYGyYeFxkjGRUUHy8gJCcpLCwsFR4xNTAqNSYrLCkBCQoKDgwOGg8PGikcHBwsLCksKSksLCkpKSkpKSkpLCksLCwsLCksKSwsKSwsLCksKSwpLCkpKSkpLCksLCkpLP/AABEIAMIBAwMBIgACEQEDEQH/xAAbAAABBQEBAAAAAAAAAAAAAAACAAEDBAUGB//EAEcQAAECAwMGCwILCAMBAQAAAAEAAgMRIQQSMQVBUWFxkQYTIjJSgZKhscHRFUIHFBYjU2JygrLC8DNUY3OTotLhQ0SD8bP/xAAaAQADAQEBAQAAAAAAAAAAAAAAAQIDBAUG/8QAKhEAAgIBAwMEAQQDAAAAAAAAAAECERIDE1EhMUEEFGFxMjOBsfAiI5H/2gAMAwEAAhEDEQA/ALByg44lw/8AN3jIoRaQcYm90u6itCGXGlBpJAppU8OxCXKeNgmaJ0/P8kL4KLWtOg9c1MGalZNghTryvut80hZYIEhDG2ZB7pJVFeR0yuAiDToKlMAZi9uyJE8C4hNxTs0WJ18WfFk0XEeLHZZnHMjFlOpRXIv0s/tQwfwlqUo2mEfuPb+cpZRHgyX4uaVAnjXD1UjbK2VXV1Cirh0XowzsiOHdcRca/PD3RGnxAS3FwPAsNs7NZRiEzRpxKqi2gYtcOuGfB6f2kz63ZcfAKHrfRW2i7DeBgAEYedW5ZxyvDHS7JHiEJy5D/wDpAUPXfJW2jT4woZrN9tNOF3thP7RccAPFQ9b5Y8EaMkyzja4modSA2h/S8FO6PE0yUlklzukd5QlhOcpbj4HSNYvGlA6O3SN4WZxCXEJZsXQ0Da2dIIHW5mnuKpcQlxKM5B0LJyi3XuQOyk3Qe5QGClxSMpB0LDLUDqTmIqk5JcYt49iWBanzd+sVXc1TGqjlKm4+W1fT6EcdOK+DwtaWU2yTJYPHsAzkjAGhaRLBZTIBEw4gkOdOWAM+aNglRacCj27RnIz6QqJs4Y+K0AgCLEBniTOpnnxFdiya/wB32jRfpfuQFiSmLEl00YWdEGS1eG5M6MBiRv8ALFZfEnOSiFnXyGb4PoehoG2M6QOyqA29ms9SyrVaoUN110y6U6Fo7yQovbLMzCdrv8QVVTYWjY9ojM0pjlA5mjvWMctO92ENzz4ySZlaKTIBoljyBPvJTWnN+RZpGx8bfmkOpLjIhzncsoxo5I5ZAzibB4NRNhvOLz23+qrYfli3EaZhPOJO9A5gHOe0bXBYdphC+AXUEzPGpkM+xGxjOkTsMvBL26DcNfjIf0jeqZ8E8ONDc66CSTP3XAU2hZRDei47ZlWskwxxsw2QunRPQm9FJCzNUQUYhKWScBYYDyK7rODiAdoCH4hD6DOy30VlwSRiFlUZOh9EDZMeCRsDc18bIkQfmVtqRCdBZUFi0PiD70/xApCyu+kf1iGfyq2GpEJ0KyrxL+mOtno4Jix+lh+64fmKtSQkJ0FkAv5w3qcf8VHFivGEMu2OaJdqStSQEIpCspG3OzwYo/pnwemNuP0cXsjycrxCAw1XQDPfaxiQ5o+sJd6IPnhXYprQJEKGFABcKSzzFDTYttKOUkuRTlUWyR8PRj+sUBrQ/rYrESERgQdRHmFXe452naOV3Y9y+oPBAZQgEkVmHChpWmg/rZUc4RI9oJmZRZVJngDp0knrVsOBz+RGgidQVShsLbRHqHXnsJIzTbn17Fyzrdi/s6Y/pSX0PxcqSJ6mnxSU5tLRStNAmmWjZmkaEkUkgEnL5hRPZOXyvHPHPkMLoEgTgAom5TiS5pHUB4qvlGKTEca844YYqn1d67oQVWZSl1NT449wdMiQBJq3ywQwbQGkgvlhgZmgAxkq9lbyH4VutFZ4nPVQWvnEgjE5p59irFWTfQ0YmUW5nO7/AFCAZRH1nbvUqLIkZvHNvuYGiZN6QbgdK6XKeVILoD2QzDm4SF0GeIz3ZK8UKznrRGnd5LpkYA/WIzN1KzYIMQmkJ+2TyoGMLYrHBpJZcIxlMcoYDSV0kLhHGlgwfdcfFyjpQyo2wRTUQ3dk+anyC+9EOpuiWJGpQ2nhLaDS80fdZ5zUvBtnKefqtGbSdGxZ6n4sqPc35JAJBEuOjUApSTpJAOAnKYFJACSkkknQDEICjKBADSTSRIUUAkJCIJJ0BSt2brRZLsxeXEZgO/8A+IcpGg2+SuZFjXIZOdzjuFPIrt9HBvUXwYeolWn9jvs2ZVntktCPaVSiH9fr9VXvK/J5LrwVLSBdqNgxNfOoCxYUYi1lom5tHAGZaC03STM1EgabFvOhTNdROqXNHiepcU3KnF2t7iSWlz2SpMAme6ZXNrpXFvk30bqSR10GHJoBqdOE0lPdTrqSVHO3YYQx3yaToE9yMKplYninAAkkESAJNaL5Zdz3TioxBJmHHcPIoJjob3f6Cs+yYxP7J/WD6KRvB6Of+KW0gfmXcmku5g02wrE8XByQJxW6SJNE9OKrxomFGdmfiCtSHkCMGNAa0EXyeUJTIIGnUmbwWjGUzDHXP8qnOPI6ZjOtB6QGxoHkFNZ47j7zj1n1Wu7go8/8jRsB/wBKWHwWljFnsaf8kPUiGLM6I2bjiaNGOhoVizEjGQ2/oLS+TrJkl5qZ4BTsyJDGd3d6KNyI8WY0QTzt/XWtzg22QeZ9EeKduSoQ6R+8fJWoDWsmG0nXFZzmmqRSVF4OSvKqI4T/ABhYUWWLyV5VjHQG1gZ0UBcvJX1ROUWdJvaHqh9ps6Td4TxYWaHGJFyz/aLc0zsDj4BP8c0Nf/Tif4p4MVl4uQF6p/GHfRxP6b/MJcZE+iibmjxcntvgMkWy9NfVX50/8Tt8P/NLio30e97PKae1LgWSLXGJuMVb4tG6Lf6h8mpfFI38MffcfyKtqXAZIHKZ5GwjzSbkh9PnngSndAEhORkK7VDbmPYy9ELAwOZePKMml4BOGYFW7Pl+BEiBjIgc505AB1ZAk1IlmK7/AEekk25/ycnqZukoksGHEaA3jnuZWbSGyO0ynjXHMmuzOoeKmiaEzmUlp8M5/WlepGKj2OByb7lO1c2QxiODdjTzj2A47VxlusIflB0LBpeKZqtBEu4LuWtvRCczAQNp5x7pfdK5LKfJyo06TB7wGrH1C/xX2jbQfV/R1gZISGAokprqZdJzEYRBCEQC+TPfHCdIJyEDGUBc9xIaBSUyXEVOoNP6KlcnycKOP1/BrVrpRUpUyJukV/iMU54Y63HyCcZMidNnYcfzBaoCGMOSeVdoeVTk0xrSi69uPBjkzOGSX/Sbofq5RxbIxvPtAb1wh4grPyVk02lz4kR8R8IEhgLiL0veIFANnktyzZCgMq2EzaRe7zNG3HgWTZn2YQHvuttD3OOYXZbwyXerxyQwYuiE6L5n3SRW63w4PJPJJa4tF0hriAaXgJbdCy7PEjCzMiPiScYl+U/cMqUzDGWaaHGK8BkzS9lM6Dztiv8AC8oosKzMbec3PIDlucToDZklaMG1TaXFpaM05TPUFGHiHDc99AAXHUB5p0h2ZDY8MuLWWMucBOThCa6WktcSZdSlbbGsE4ljMNoxcGw3gazdEwE3Bqzl5faXjlxSbupmEhuA+6FqZRt7YMJz34AUHSOZo2p0TbCszob2hzLpacCAFBactwYfOitB0A3jubNcjZXG4yzueIYe7jYpJDQxl0XWVzkCctbda2oFtsUKkNoe76kMvd2iPNArLbeFEJxk0RX/AGYbitBtpFy+6bBnvyaRtrRFZY15gddc2fuuEnDaFyOX8qOtMUQIIvNBrLB7hnJ6I/3oQNujrI9pYxt5zmtb0iQB1aUUKKHNDmkFpEwRgRpXJZdyVxdnvxnl8UlrWAGTGVqGt0BoKkyVBjWmE1hPFWdjQ03edEIxron1bUWKzQynwrhw5hnzjhjIyYNV7P1Kf262/BZddejNDpTE2Aikxnz7ljR7MyLaBZ4YDYMHlRCPeLcZnPo7SscHW8daItoI5INxmoYDc0DegLZ0kkJCkQlMoxuE7J2SN9me4grh+DHJtkI/WI3tcPNd9l9k7LG/lP7mk+S89yE+Vqgn+LD73AeaE6khS/Fnp7Yf61IIhlMjHmtGkky8ZdlWrsh+upVojJuDRgKfeIruZPtr2DywLNBk3bWenQevHaSuJ4W8m3w3aoR3Od6L0EtXA/CCyVohO+p4OPqsPUfps39P+Z2xakjZUA6QDvTLos5yoEQTBOF8mfQDp04CYoAGJgiyYPm56XPP95HgAgi4KXJo+aZ9kHfXzXR6fu2Z6haCxOEsZzuLs7DJ0V3Kl0BjPV6Fbag9ns43jbvLu3Z1w2YLrMGilA4Mww0Nc+LEaMGl5DOy2QWpChBoDWgNa0UAoAMwCMJiNBrhpQOjnuF1rF6FBJIa8zdIA0vBoBrhirttgta19AJtIAdSUzWRzVMzsVXL2SXRTfaGPcAxjBMy55LiRPN17FpWnJzHiT3SMgSLwnTE1zY7lLFQ2SGXoTTOYEwBXMTpWRwnyk18RtnvhrZgxXzoAKhu3PturoLHBbDYGgzA0ke8ab5qFlhs7TMMhAzlgyd7RtxQuw6dFNmWgWhllhOiSAAdIshACg5RxVe1ZKiXXRox42IxpdDhNHzbT9n3tOuWdbzI7cARokCNfodxSFobTlCspa54V15tKYUcdkmPZmtvR2viRnOLnThudKu46etbsDK8xKDZ4mqbWwmdbj6LUi2hrec4Ck6nNMCe8jehdamidcL06EyuznOWGB3JAkZHCG0RnBsGE03og5ThO61uBF7fPVtVzI2Rm2dkhVx5zs5PkNStC2tOB0VkZC8bonSkzSqD2jDkCXSBbeFDVun/AFqOgoCivlTIbI7mF5dJk+SJSM5Y58ytRmFsMiGBMNNxtAJgckb5IH5SYCQSaOumhxkT+U/ohH8dbplyntmaCbJ3q9R3J2Ojn4OR4kOxRAGkxonOAlekTIiec3Z71rZCsRhWdjSJOlNw1kzKmblJhuynyiQKYEFo5U8Oc3ehOU2Sz8y//beu/au1kgVFtCU4dMUTEoGU8qNnBiDTDiD+0ry7J8SUWEdESGf7gV6taRNjhpaRvC8dY8gjVLuQw8Ht0YymcZZtJNAO8DrUcCD1kTE9LiZvO+nUjcCXZpCuGMR1RWeABJlLQrAhyEl69nkkBauF+EiHyoJ+2O9pXoBauK+EqFyIJ0PI3gn8qz1usGa6H6iOjyeZwYZ0w4Z3tCSXB1t6yQD/AAmDc0DySWkX0RnLuVQians7JuAWk2yM0eK+YUW+x7xnJ5LTFlZ0QjFmZ0QntsLRhWwyY46GuO4IoOUYTWgcbDoAP2jMwlpW4bKzojcqkXI8LNDYPuhaQy076EuKkUfbEH6aF/UZ6qs63Wec+PZiTz2Gt4OpowApmWn7HZ0IfYb6IhkpnQZ2G+irelwG0uTH+PWUS+ebIUleBpKVKUz4aTKSkgZbszMIzTgMDgJywbU1NcVrNyY3os7DfRGMnN6Ley30S3pcD2lyYULLFkaQRFM2/VeZ0lWTNCGPwisbib0QmYkRciywcJ83GTnb10HxAaG9lvosd+TGzNBicwWc/USj4GtJclSJwksZxe4zl7kWpDboNAKyz+gTHhNY54vJne5kTnTJntqr8HIjXGZA5J0CtDQqw3JDOi0fdCqOtKSugenFeTHHCqyiUuN5Mpcl1AAQAJnCTjTWgZwuswlJkakpcmfNEm0L6kDPqGhab8ni8aZyl8RCwfq5p9kVsx5KDuFsF1eJjO/82GkiOloc7eUPynhZrNHzjmNqDOYPLricdJWm0kYE7yoo0V3Sd2is/fS8ovYjyZ/ypYDSyx548xs8SZ46ST1pxwqlzbFaOw3NOXid5UsRzj7zuskobx0neU/fPgPboiHCh5EhYLQRouiVRI0loMk/yki5snxs5rIY4+4ieSRid5UIhEZz1E+GCfvXwLYRIeElpP8A0IvW4f4agm+UNrzWF3XEaPyqNzTp3j0ULwdG4o95LgWxEs+3bbmsTR/7M/0jZla2n/rwhqMQHwcsuJFcNI71Jkq0kvMyDLYrXqZMNmJom3WyRnChAabwI/8A0XDtyPEcTdaXTJlKVZ4SXZZUyjyboqXYgV5Of061ocFMlxIj+MiUa3m5pu2ah4hdek5TdGGrjBWdHYIJDG3sbon9qQvHfQagrFxT3EmtkV7NnjURNsxJkBUrjfhWg8XDgMcKvc588wDBdltN/uXpNmt7RmXH/DCWxLHDfLlMjAA6A5rrw6yG7ly6mrPtVI7NHThd3bA4G8MbJCsMFkUfONa5p5Dzg910zA6MklynB/Lph2djJ4X+97j5p1xZS/rN3FX2NTKtqdDgvc0kODaEYzNAuW+V8YEtdGe1wMiDdBBGbBdDwhPzBHSdDbve1eT2uPOI86XOPeVzwdI6Wdz8sIv7w7tN9EvlfE/eHdoei4EJwyZG5XYjv/ldFH/Yf2h6JjwvifvD+2FxNuA4x/2j3UUQbIosDuxwuifvL+2i+VMX94idtcIH6Qp4VIbiM74Y7nlKxnZnhTE+nidspfKaJ9PE/qFcLfdpr4pca7SgDt38J4n00X+o71XoEIckbB4LwyDGJIE8c/qvdgJLDV8FxDhmQPh+gk90mktAvAUFKnu8UKdQtRpUiqQJFTtKYtRpismMqOC5O15djMivaLpAe4AFuYEgVBC65wXnWULa3jYpMwBGe0uzB151JqtKCbdhJ0areEjs8Np2EjxBUg4RNzscNhafRYbY7Dg9p60d3WFq9CD8E7jN5uXYR6Q2t9JqRuVYR98dcx4hc4YZQlmoqX6aI91nVNtDDg9p2OHqiuLkCzUkKYEjYZeCn2y8Me6dY6Cgh2cNJIGK5lttiDCI/tE+K3Mg2p72uvm9J1KDCQ0JbLj1sM7LMCG58a4BMuLWtF0y37ydi9KsliENgY3ADec56ysXgfklpLo5kXfs20woC4z1zA36V07mL2PTJRin5PN125Srgr3ENxQWjL1nYZPjQ2nQ4yO4qseFlk/eIfefAawuvM5sHwaTGgYrmPhPcDk8yGESGf7pea6tomJjPqI7iuX+Ehg9nxJyFYctZ4xhkOoFJ1IqDaaPIWRyBKqSBpokuHod9HccJ4sobP5k+wxzvJeUPZPvXpfDGJRo0MjO/tDR+JefGzDSuVdjQpFimssP5xmtzR3hSCyzw8QpLHC+cadBnuE/JUBGOU5x0uPik/FA1g0ohC1pAW7NEAAnhijtrRcJGBeO5n+1VhNkKqzGrDbX3nncGhAFXMOoqJ0WuJ3KxxUwouJ1pgSWB04rBWr2DAZ3AL3ciq8RyRZp2iCJ4xYX42r25YavguJVt2UWwbpcCQ5wbQylRxnh9XvQuy1Cm0AOm4tAF4e8QAcO5UOE0EuawXZycTPRJst/KO5Z+ToTr8McUQL4MyDTPMZgKZpBEKxJlJpnVNwTnBJook7BYGxXcP1sXi+X2uFoizwMaKZToeWayXtBXjGU3E2iLOvzsX8ZW2j5ImZociFocjiw6poAqV0GYTbdEGDnbypW5Tij3iiENFxaAHblqLpntapG5diZ2tPUVEYaBzECLQyyTi0Deut4JRJw3VnWtMDJtFwbgu04FHkP+15BKXYaPR8jcIoNlsxMQkkxTJrSL0rjeVdOadJ6ZIMocO2vF2EWsNHBznzPNPJc0VlMjDQuVypABhg3bziXNImeSxoa8OlMTrOua6smzwQXGTbwHOkCQC4SEwTqW+neHcylSl2OtyvwlsrgCXQ3xAAwm49riASTEJcNBwmcNclgxOEEHM1pwvAg8knMK1/0FRdkicpyoJEHlSEpfd8dSsWXgoCSXBoaQB72AEgQL2yqT6P8v7/wtO1+J6DD4YQ4VnhPfCjiE5jA2KWMENxDcAXPEsKTxzTXH8O+GkK0wgyGx5EnVfdbJxuhrg0EkyAePvrf9qmz2RkJzmiHCbdbNjXPcBMikj3aFxOWcjvjNfHhwXw4TGTN7kzANS1ubHAUx1rRazfRGa0UurOYaCmRNdRJY5M3pHW8IoQiRbhMhxX4nj/FcnlDJ3FZ54ZtIJ8lpcMrRyn1+hb3Od5rknR3aSsqYWi+2GLgcXATMpVnQAz2VUUE1J0MiH+wqlxxU9niTbE+we8tHmmkIqKzC5qUGzULqUzeJQcbLMmBaY2isWh4ENn3z/cB5KrDiUzoraeTD+yTve5IZDeqRPOogDP/AGkCSZoQapiN3g/W1wB/FhfiC9lC8V4JVt0D+Y07gT5L2cPXPq9zSHYMj9V9UQfjIColnUYcnDlgkotyXdmgc0LzRK8o40SQRYEZK8Xth+ei/wAyJ+Mr2GJFqF4zaokojyem78RW+j5M5kcV1QghQ6gzz4IXxQSEoLuUugzNBoUjWql8YNZSpI9Uqq022tul22h0oAmDEnQVRsNrk4z947iVJlCPM3cBimITm1P2XdwK6ngUaRNrfA+i4kuJOK7LgY+kTazwcpkNHaQHOuPuse6TXF5a0EBkhK8TzZOrrVCz5GjVeyE5sPkl5LXuLrpzkSAGoSFarrOBDmzeS6Ra+EQOkCIjSDqqu9tsVvFvmQG3TnkNGKIvpVg15PFYloZBoGEuExXNsaMFkW3L9pJkycjIC60ipzaZ9ede4ZPyHZnQb/FQyTecXFoJJBcJzPXvUsfJkNr2OaxjbpeaNANQ5tJau5EqSHFs8LsPB+32gXmw4zmmt6UmnY50gd67LLGVmssb4TmRLxgugkyaBxjGcoEl06agu4stn4prGiXJaW05sr7cB1rh+HFoYT+3ZLj38gsa9rA9t175gXqaJ4lTpyd9EXJcnlEtSSnZDoktCOpXyhG44uc6YvEGQzSElS9nN6Ttw9VYARSU2YZMpnJY6R7I9VIywABwvc6QwOkHyVi6lJFhmytCsZaZh7dhvSPcnjWEHC6J66A6qKe6mIRkGbKwsD9LcekPNFarC8hspGTQOc3Xr1qaSeSLDNme3J8To949U3s+J0StGSdFhmybgfZni3QbzXABzjUHMxy9ZmvIrx0ohFOk7yspwydmkdavB63eKKZXkjbQ7pO7RRttsQe+/tO9VntfJW/8HrAcoo7qLy8ZSi/SxO271RtyrG+lidt3qltfI99cHoTjVeNW08t32neJXS+1Iv0kTtu9Vy0c16ytdONCzyI0bHSUZKcFbAGXd6TGz26JICpoTuW3b5IEDxDtBTxMBPFXIsSQVJ83GeZMBSEsarq+CD5X/uHueuScJa1u5Jf81F+xDP8AckFncjhNEsvKhOYC6hvNa7CoocMSrT/hPtD2OZEEJ7XSHMumhmatcMaLE+D3IUO3Wh7YoLmw4d+7NwnNwbiDrXpNk4GQYU+LMeHPENjPHdnVKUVHGv3FTbuznrJ8IjboD4HNbdBhxSDKvuvaa16St2P4RoTJ/NRZEg8otpSWLZhdPZcmCHg57tTyH95E1abIYgblm6ZomznBwybaWFkARGxSOQQWEAzBqZ0FJSlWclx9vyRF5ZfxjXNZNwDThIhpcAMCWmuozXpuUoPGQntYQx5aQ10jyXSoaVouTy9ka0iA1kJ0SJEdca9/GTJaAb/OAIBcQZVVRaiJ9Ty5pomSLTMzxBI3FMgCoAiTNRBKjnoUkkck8kCoCSV1SEIhDpPMkIiLUrikupBqAI7iVxS3U11ICO6kpbqa4gZGGpSUskrqAIwE4CkbDmmSCgVhxIfmtwrPdBVRNIGeYSHiyr5gJvi6o0KPFlEAQQdCufFk4s9UCKsSKTmlJQkq7FsqD4sZSogZXatrJX7KL/Lb+JZnxYrSyYZMij+H4OCBMmyXaSxxukibZTBIOIOIXV8H8qWYEi1CNWoiw4sQOGpzAajWNxXH2TndSuh6tLoSmej2XL2T2nkxrWBriWiXc5asPhxY2ikZ52iM473AryR2pRCIjFFWewH4QLH9I7+m/wBFG7h7ZPpHf03+i8jLkBelih2SxY83OlhedLZMySVRsSQTqQDi5tiEpJIM2GiakkgkdOCkkkIcKSFg7YkkkCBbjv8ABMP1vTJIAJ4qUmYpJIGHaOcdqjZ+u9JJAPuFDFeo+CjKSSQEZVcJJKkVARRAJJKiwmhM1JJACeEg1JJAB3UDykkgTFZsepWymSVRJCQRE6SpjQBUZSSUjICmSSUF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32" name="AutoShape 28" descr="data:image/jpeg;base64,/9j/4AAQSkZJRgABAQAAAQABAAD/2wCEAAkGBhQSEBUUExQUFBQVFBIUFRQXFBQVFBQUFBQVFRQUFBQYGyYeFxkjGRUUHy8gJCcpLCwsFR4xNTAqNSYrLCkBCQoKDgwOGg8PGikcHBwsLCksKSksLCkpKSkpKSkpLCksLCwsLCksKSwsKSwsLCksKSwpLCkpKSkpLCksLCkpLP/AABEIAMIBAwMBIgACEQEDEQH/xAAbAAABBQEBAAAAAAAAAAAAAAACAAEDBAUGB//EAEcQAAECAwMGCwILCAMBAQAAAAEAAgMRIQQSMQVBUWFxkQYTIjJSgZKhscHRFUIHFBYjU2JygrLC8DNUY3OTotLhQ0SD8bP/xAAaAQADAQEBAQAAAAAAAAAAAAAAAQIDBAUG/8QAKhEAAgIBAwMEAQQDAAAAAAAAAAECERIDE1EhMUEEFGFxMjOBsfAiI5H/2gAMAwEAAhEDEQA/ALByg44lw/8AN3jIoRaQcYm90u6itCGXGlBpJAppU8OxCXKeNgmaJ0/P8kL4KLWtOg9c1MGalZNghTryvut80hZYIEhDG2ZB7pJVFeR0yuAiDToKlMAZi9uyJE8C4hNxTs0WJ18WfFk0XEeLHZZnHMjFlOpRXIv0s/tQwfwlqUo2mEfuPb+cpZRHgyX4uaVAnjXD1UjbK2VXV1Cirh0XowzsiOHdcRca/PD3RGnxAS3FwPAsNs7NZRiEzRpxKqi2gYtcOuGfB6f2kz63ZcfAKHrfRW2i7DeBgAEYedW5ZxyvDHS7JHiEJy5D/wDpAUPXfJW2jT4woZrN9tNOF3thP7RccAPFQ9b5Y8EaMkyzja4modSA2h/S8FO6PE0yUlklzukd5QlhOcpbj4HSNYvGlA6O3SN4WZxCXEJZsXQ0Da2dIIHW5mnuKpcQlxKM5B0LJyi3XuQOyk3Qe5QGClxSMpB0LDLUDqTmIqk5JcYt49iWBanzd+sVXc1TGqjlKm4+W1fT6EcdOK+DwtaWU2yTJYPHsAzkjAGhaRLBZTIBEw4gkOdOWAM+aNglRacCj27RnIz6QqJs4Y+K0AgCLEBniTOpnnxFdiya/wB32jRfpfuQFiSmLEl00YWdEGS1eG5M6MBiRv8ALFZfEnOSiFnXyGb4PoehoG2M6QOyqA29ms9SyrVaoUN110y6U6Fo7yQovbLMzCdrv8QVVTYWjY9ojM0pjlA5mjvWMctO92ENzz4ySZlaKTIBoljyBPvJTWnN+RZpGx8bfmkOpLjIhzncsoxo5I5ZAzibB4NRNhvOLz23+qrYfli3EaZhPOJO9A5gHOe0bXBYdphC+AXUEzPGpkM+xGxjOkTsMvBL26DcNfjIf0jeqZ8E8ONDc66CSTP3XAU2hZRDei47ZlWskwxxsw2QunRPQm9FJCzNUQUYhKWScBYYDyK7rODiAdoCH4hD6DOy30VlwSRiFlUZOh9EDZMeCRsDc18bIkQfmVtqRCdBZUFi0PiD70/xApCyu+kf1iGfyq2GpEJ0KyrxL+mOtno4Jix+lh+64fmKtSQkJ0FkAv5w3qcf8VHFivGEMu2OaJdqStSQEIpCspG3OzwYo/pnwemNuP0cXsjycrxCAw1XQDPfaxiQ5o+sJd6IPnhXYprQJEKGFABcKSzzFDTYttKOUkuRTlUWyR8PRj+sUBrQ/rYrESERgQdRHmFXe452naOV3Y9y+oPBAZQgEkVmHChpWmg/rZUc4RI9oJmZRZVJngDp0knrVsOBz+RGgidQVShsLbRHqHXnsJIzTbn17Fyzrdi/s6Y/pSX0PxcqSJ6mnxSU5tLRStNAmmWjZmkaEkUkgEnL5hRPZOXyvHPHPkMLoEgTgAom5TiS5pHUB4qvlGKTEca844YYqn1d67oQVWZSl1NT449wdMiQBJq3ywQwbQGkgvlhgZmgAxkq9lbyH4VutFZ4nPVQWvnEgjE5p59irFWTfQ0YmUW5nO7/AFCAZRH1nbvUqLIkZvHNvuYGiZN6QbgdK6XKeVILoD2QzDm4SF0GeIz3ZK8UKznrRGnd5LpkYA/WIzN1KzYIMQmkJ+2TyoGMLYrHBpJZcIxlMcoYDSV0kLhHGlgwfdcfFyjpQyo2wRTUQ3dk+anyC+9EOpuiWJGpQ2nhLaDS80fdZ5zUvBtnKefqtGbSdGxZ6n4sqPc35JAJBEuOjUApSTpJAOAnKYFJACSkkknQDEICjKBADSTSRIUUAkJCIJJ0BSt2brRZLsxeXEZgO/8A+IcpGg2+SuZFjXIZOdzjuFPIrt9HBvUXwYeolWn9jvs2ZVntktCPaVSiH9fr9VXvK/J5LrwVLSBdqNgxNfOoCxYUYi1lom5tHAGZaC03STM1EgabFvOhTNdROqXNHiepcU3KnF2t7iSWlz2SpMAme6ZXNrpXFvk30bqSR10GHJoBqdOE0lPdTrqSVHO3YYQx3yaToE9yMKplYninAAkkESAJNaL5Zdz3TioxBJmHHcPIoJjob3f6Cs+yYxP7J/WD6KRvB6Of+KW0gfmXcmku5g02wrE8XByQJxW6SJNE9OKrxomFGdmfiCtSHkCMGNAa0EXyeUJTIIGnUmbwWjGUzDHXP8qnOPI6ZjOtB6QGxoHkFNZ47j7zj1n1Wu7go8/8jRsB/wBKWHwWljFnsaf8kPUiGLM6I2bjiaNGOhoVizEjGQ2/oLS+TrJkl5qZ4BTsyJDGd3d6KNyI8WY0QTzt/XWtzg22QeZ9EeKduSoQ6R+8fJWoDWsmG0nXFZzmmqRSVF4OSvKqI4T/ABhYUWWLyV5VjHQG1gZ0UBcvJX1ROUWdJvaHqh9ps6Td4TxYWaHGJFyz/aLc0zsDj4BP8c0Nf/Tif4p4MVl4uQF6p/GHfRxP6b/MJcZE+iibmjxcntvgMkWy9NfVX50/8Tt8P/NLio30e97PKae1LgWSLXGJuMVb4tG6Lf6h8mpfFI38MffcfyKtqXAZIHKZ5GwjzSbkh9PnngSndAEhORkK7VDbmPYy9ELAwOZePKMml4BOGYFW7Pl+BEiBjIgc505AB1ZAk1IlmK7/AEekk25/ycnqZukoksGHEaA3jnuZWbSGyO0ynjXHMmuzOoeKmiaEzmUlp8M5/WlepGKj2OByb7lO1c2QxiODdjTzj2A47VxlusIflB0LBpeKZqtBEu4LuWtvRCczAQNp5x7pfdK5LKfJyo06TB7wGrH1C/xX2jbQfV/R1gZISGAokprqZdJzEYRBCEQC+TPfHCdIJyEDGUBc9xIaBSUyXEVOoNP6KlcnycKOP1/BrVrpRUpUyJukV/iMU54Y63HyCcZMidNnYcfzBaoCGMOSeVdoeVTk0xrSi69uPBjkzOGSX/Sbofq5RxbIxvPtAb1wh4grPyVk02lz4kR8R8IEhgLiL0veIFANnktyzZCgMq2EzaRe7zNG3HgWTZn2YQHvuttD3OOYXZbwyXerxyQwYuiE6L5n3SRW63w4PJPJJa4tF0hriAaXgJbdCy7PEjCzMiPiScYl+U/cMqUzDGWaaHGK8BkzS9lM6Dztiv8AC8oosKzMbec3PIDlucToDZklaMG1TaXFpaM05TPUFGHiHDc99AAXHUB5p0h2ZDY8MuLWWMucBOThCa6WktcSZdSlbbGsE4ljMNoxcGw3gazdEwE3Bqzl5faXjlxSbupmEhuA+6FqZRt7YMJz34AUHSOZo2p0TbCszob2hzLpacCAFBactwYfOitB0A3jubNcjZXG4yzueIYe7jYpJDQxl0XWVzkCctbda2oFtsUKkNoe76kMvd2iPNArLbeFEJxk0RX/AGYbitBtpFy+6bBnvyaRtrRFZY15gddc2fuuEnDaFyOX8qOtMUQIIvNBrLB7hnJ6I/3oQNujrI9pYxt5zmtb0iQB1aUUKKHNDmkFpEwRgRpXJZdyVxdnvxnl8UlrWAGTGVqGt0BoKkyVBjWmE1hPFWdjQ03edEIxron1bUWKzQynwrhw5hnzjhjIyYNV7P1Kf262/BZddejNDpTE2Aikxnz7ljR7MyLaBZ4YDYMHlRCPeLcZnPo7SscHW8daItoI5INxmoYDc0DegLZ0kkJCkQlMoxuE7J2SN9me4grh+DHJtkI/WI3tcPNd9l9k7LG/lP7mk+S89yE+Vqgn+LD73AeaE6khS/Fnp7Yf61IIhlMjHmtGkky8ZdlWrsh+upVojJuDRgKfeIruZPtr2DywLNBk3bWenQevHaSuJ4W8m3w3aoR3Od6L0EtXA/CCyVohO+p4OPqsPUfps39P+Z2xakjZUA6QDvTLos5yoEQTBOF8mfQDp04CYoAGJgiyYPm56XPP95HgAgi4KXJo+aZ9kHfXzXR6fu2Z6haCxOEsZzuLs7DJ0V3Kl0BjPV6Fbag9ns43jbvLu3Z1w2YLrMGilA4Mww0Nc+LEaMGl5DOy2QWpChBoDWgNa0UAoAMwCMJiNBrhpQOjnuF1rF6FBJIa8zdIA0vBoBrhirttgta19AJtIAdSUzWRzVMzsVXL2SXRTfaGPcAxjBMy55LiRPN17FpWnJzHiT3SMgSLwnTE1zY7lLFQ2SGXoTTOYEwBXMTpWRwnyk18RtnvhrZgxXzoAKhu3PturoLHBbDYGgzA0ke8ab5qFlhs7TMMhAzlgyd7RtxQuw6dFNmWgWhllhOiSAAdIshACg5RxVe1ZKiXXRox42IxpdDhNHzbT9n3tOuWdbzI7cARokCNfodxSFobTlCspa54V15tKYUcdkmPZmtvR2viRnOLnThudKu46etbsDK8xKDZ4mqbWwmdbj6LUi2hrec4Ck6nNMCe8jehdamidcL06EyuznOWGB3JAkZHCG0RnBsGE03og5ThO61uBF7fPVtVzI2Rm2dkhVx5zs5PkNStC2tOB0VkZC8bonSkzSqD2jDkCXSBbeFDVun/AFqOgoCivlTIbI7mF5dJk+SJSM5Y58ytRmFsMiGBMNNxtAJgckb5IH5SYCQSaOumhxkT+U/ohH8dbplyntmaCbJ3q9R3J2Ojn4OR4kOxRAGkxonOAlekTIiec3Z71rZCsRhWdjSJOlNw1kzKmblJhuynyiQKYEFo5U8Oc3ehOU2Sz8y//beu/au1kgVFtCU4dMUTEoGU8qNnBiDTDiD+0ry7J8SUWEdESGf7gV6taRNjhpaRvC8dY8gjVLuQw8Ht0YymcZZtJNAO8DrUcCD1kTE9LiZvO+nUjcCXZpCuGMR1RWeABJlLQrAhyEl69nkkBauF+EiHyoJ+2O9pXoBauK+EqFyIJ0PI3gn8qz1usGa6H6iOjyeZwYZ0w4Z3tCSXB1t6yQD/AAmDc0DySWkX0RnLuVQians7JuAWk2yM0eK+YUW+x7xnJ5LTFlZ0QjFmZ0QntsLRhWwyY46GuO4IoOUYTWgcbDoAP2jMwlpW4bKzojcqkXI8LNDYPuhaQy076EuKkUfbEH6aF/UZ6qs63Wec+PZiTz2Gt4OpowApmWn7HZ0IfYb6IhkpnQZ2G+irelwG0uTH+PWUS+ebIUleBpKVKUz4aTKSkgZbszMIzTgMDgJywbU1NcVrNyY3os7DfRGMnN6Ley30S3pcD2lyYULLFkaQRFM2/VeZ0lWTNCGPwisbib0QmYkRciywcJ83GTnb10HxAaG9lvosd+TGzNBicwWc/USj4GtJclSJwksZxe4zl7kWpDboNAKyz+gTHhNY54vJne5kTnTJntqr8HIjXGZA5J0CtDQqw3JDOi0fdCqOtKSugenFeTHHCqyiUuN5Mpcl1AAQAJnCTjTWgZwuswlJkakpcmfNEm0L6kDPqGhab8ni8aZyl8RCwfq5p9kVsx5KDuFsF1eJjO/82GkiOloc7eUPynhZrNHzjmNqDOYPLricdJWm0kYE7yoo0V3Sd2is/fS8ovYjyZ/ypYDSyx548xs8SZ46ST1pxwqlzbFaOw3NOXid5UsRzj7zuskobx0neU/fPgPboiHCh5EhYLQRouiVRI0loMk/yki5snxs5rIY4+4ieSRid5UIhEZz1E+GCfvXwLYRIeElpP8A0IvW4f4agm+UNrzWF3XEaPyqNzTp3j0ULwdG4o95LgWxEs+3bbmsTR/7M/0jZla2n/rwhqMQHwcsuJFcNI71Jkq0kvMyDLYrXqZMNmJom3WyRnChAabwI/8A0XDtyPEcTdaXTJlKVZ4SXZZUyjyboqXYgV5Of061ocFMlxIj+MiUa3m5pu2ah4hdek5TdGGrjBWdHYIJDG3sbon9qQvHfQagrFxT3EmtkV7NnjURNsxJkBUrjfhWg8XDgMcKvc588wDBdltN/uXpNmt7RmXH/DCWxLHDfLlMjAA6A5rrw6yG7ly6mrPtVI7NHThd3bA4G8MbJCsMFkUfONa5p5Dzg910zA6MklynB/Lph2djJ4X+97j5p1xZS/rN3FX2NTKtqdDgvc0kODaEYzNAuW+V8YEtdGe1wMiDdBBGbBdDwhPzBHSdDbve1eT2uPOI86XOPeVzwdI6Wdz8sIv7w7tN9EvlfE/eHdoei4EJwyZG5XYjv/ldFH/Yf2h6JjwvifvD+2FxNuA4x/2j3UUQbIosDuxwuifvL+2i+VMX94idtcIH6Qp4VIbiM74Y7nlKxnZnhTE+nidspfKaJ9PE/qFcLfdpr4pca7SgDt38J4n00X+o71XoEIckbB4LwyDGJIE8c/qvdgJLDV8FxDhmQPh+gk90mktAvAUFKnu8UKdQtRpUiqQJFTtKYtRpismMqOC5O15djMivaLpAe4AFuYEgVBC65wXnWULa3jYpMwBGe0uzB151JqtKCbdhJ0areEjs8Np2EjxBUg4RNzscNhafRYbY7Dg9p60d3WFq9CD8E7jN5uXYR6Q2t9JqRuVYR98dcx4hc4YZQlmoqX6aI91nVNtDDg9p2OHqiuLkCzUkKYEjYZeCn2y8Me6dY6Cgh2cNJIGK5lttiDCI/tE+K3Mg2p72uvm9J1KDCQ0JbLj1sM7LMCG58a4BMuLWtF0y37ydi9KsliENgY3ADec56ysXgfklpLo5kXfs20woC4z1zA36V07mL2PTJRin5PN125Srgr3ENxQWjL1nYZPjQ2nQ4yO4qseFlk/eIfefAawuvM5sHwaTGgYrmPhPcDk8yGESGf7pea6tomJjPqI7iuX+Ehg9nxJyFYctZ4xhkOoFJ1IqDaaPIWRyBKqSBpokuHod9HccJ4sobP5k+wxzvJeUPZPvXpfDGJRo0MjO/tDR+JefGzDSuVdjQpFimssP5xmtzR3hSCyzw8QpLHC+cadBnuE/JUBGOU5x0uPik/FA1g0ohC1pAW7NEAAnhijtrRcJGBeO5n+1VhNkKqzGrDbX3nncGhAFXMOoqJ0WuJ3KxxUwouJ1pgSWB04rBWr2DAZ3AL3ciq8RyRZp2iCJ4xYX42r25YavguJVt2UWwbpcCQ5wbQylRxnh9XvQuy1Cm0AOm4tAF4e8QAcO5UOE0EuawXZycTPRJst/KO5Z+ToTr8McUQL4MyDTPMZgKZpBEKxJlJpnVNwTnBJook7BYGxXcP1sXi+X2uFoizwMaKZToeWayXtBXjGU3E2iLOvzsX8ZW2j5ImZociFocjiw6poAqV0GYTbdEGDnbypW5Tij3iiENFxaAHblqLpntapG5diZ2tPUVEYaBzECLQyyTi0Deut4JRJw3VnWtMDJtFwbgu04FHkP+15BKXYaPR8jcIoNlsxMQkkxTJrSL0rjeVdOadJ6ZIMocO2vF2EWsNHBznzPNPJc0VlMjDQuVypABhg3bziXNImeSxoa8OlMTrOua6smzwQXGTbwHOkCQC4SEwTqW+neHcylSl2OtyvwlsrgCXQ3xAAwm49riASTEJcNBwmcNclgxOEEHM1pwvAg8knMK1/0FRdkicpyoJEHlSEpfd8dSsWXgoCSXBoaQB72AEgQL2yqT6P8v7/wtO1+J6DD4YQ4VnhPfCjiE5jA2KWMENxDcAXPEsKTxzTXH8O+GkK0wgyGx5EnVfdbJxuhrg0EkyAePvrf9qmz2RkJzmiHCbdbNjXPcBMikj3aFxOWcjvjNfHhwXw4TGTN7kzANS1ubHAUx1rRazfRGa0UurOYaCmRNdRJY5M3pHW8IoQiRbhMhxX4nj/FcnlDJ3FZ54ZtIJ8lpcMrRyn1+hb3Od5rknR3aSsqYWi+2GLgcXATMpVnQAz2VUUE1J0MiH+wqlxxU9niTbE+we8tHmmkIqKzC5qUGzULqUzeJQcbLMmBaY2isWh4ENn3z/cB5KrDiUzoraeTD+yTve5IZDeqRPOogDP/AGkCSZoQapiN3g/W1wB/FhfiC9lC8V4JVt0D+Y07gT5L2cPXPq9zSHYMj9V9UQfjIColnUYcnDlgkotyXdmgc0LzRK8o40SQRYEZK8Xth+ei/wAyJ+Mr2GJFqF4zaokojyem78RW+j5M5kcV1QghQ6gzz4IXxQSEoLuUugzNBoUjWql8YNZSpI9Uqq022tul22h0oAmDEnQVRsNrk4z947iVJlCPM3cBimITm1P2XdwK6ngUaRNrfA+i4kuJOK7LgY+kTazwcpkNHaQHOuPuse6TXF5a0EBkhK8TzZOrrVCz5GjVeyE5sPkl5LXuLrpzkSAGoSFarrOBDmzeS6Ra+EQOkCIjSDqqu9tsVvFvmQG3TnkNGKIvpVg15PFYloZBoGEuExXNsaMFkW3L9pJkycjIC60ipzaZ9ede4ZPyHZnQb/FQyTecXFoJJBcJzPXvUsfJkNr2OaxjbpeaNANQ5tJau5EqSHFs8LsPB+32gXmw4zmmt6UmnY50gd67LLGVmssb4TmRLxgugkyaBxjGcoEl06agu4stn4prGiXJaW05sr7cB1rh+HFoYT+3ZLj38gsa9rA9t175gXqaJ4lTpyd9EXJcnlEtSSnZDoktCOpXyhG44uc6YvEGQzSElS9nN6Ttw9VYARSU2YZMpnJY6R7I9VIywABwvc6QwOkHyVi6lJFhmytCsZaZh7dhvSPcnjWEHC6J66A6qKe6mIRkGbKwsD9LcekPNFarC8hspGTQOc3Xr1qaSeSLDNme3J8To949U3s+J0StGSdFhmybgfZni3QbzXABzjUHMxy9ZmvIrx0ohFOk7yspwydmkdavB63eKKZXkjbQ7pO7RRttsQe+/tO9VntfJW/8HrAcoo7qLy8ZSi/SxO271RtyrG+lidt3qltfI99cHoTjVeNW08t32neJXS+1Iv0kTtu9Vy0c16ytdONCzyI0bHSUZKcFbAGXd6TGz26JICpoTuW3b5IEDxDtBTxMBPFXIsSQVJ83GeZMBSEsarq+CD5X/uHueuScJa1u5Jf81F+xDP8AckFncjhNEsvKhOYC6hvNa7CoocMSrT/hPtD2OZEEJ7XSHMumhmatcMaLE+D3IUO3Wh7YoLmw4d+7NwnNwbiDrXpNk4GQYU+LMeHPENjPHdnVKUVHGv3FTbuznrJ8IjboD4HNbdBhxSDKvuvaa16St2P4RoTJ/NRZEg8otpSWLZhdPZcmCHg57tTyH95E1abIYgblm6ZomznBwybaWFkARGxSOQQWEAzBqZ0FJSlWclx9vyRF5ZfxjXNZNwDThIhpcAMCWmuozXpuUoPGQntYQx5aQ10jyXSoaVouTy9ka0iA1kJ0SJEdca9/GTJaAb/OAIBcQZVVRaiJ9Ty5pomSLTMzxBI3FMgCoAiTNRBKjnoUkkck8kCoCSV1SEIhDpPMkIiLUrikupBqAI7iVxS3U11ICO6kpbqa4gZGGpSUskrqAIwE4CkbDmmSCgVhxIfmtwrPdBVRNIGeYSHiyr5gJvi6o0KPFlEAQQdCufFk4s9UCKsSKTmlJQkq7FsqD4sZSogZXatrJX7KL/Lb+JZnxYrSyYZMij+H4OCBMmyXaSxxukibZTBIOIOIXV8H8qWYEi1CNWoiw4sQOGpzAajWNxXH2TndSuh6tLoSmej2XL2T2nkxrWBriWiXc5asPhxY2ikZ52iM473AryR2pRCIjFFWewH4QLH9I7+m/wBFG7h7ZPpHf03+i8jLkBelih2SxY83OlhedLZMySVRsSQTqQDi5tiEpJIM2GiakkgkdOCkkkIcKSFg7YkkkCBbjv8ABMP1vTJIAJ4qUmYpJIGHaOcdqjZ+u9JJAPuFDFeo+CjKSSQEZVcJJKkVARRAJJKiwmhM1JJACeEg1JJAB3UDykkgTFZsepWymSVRJCQRE6SpjQBUZSSUjICmSSUF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graphicFrame>
        <p:nvGraphicFramePr>
          <p:cNvPr id="15" name="14 Diagrama"/>
          <p:cNvGraphicFramePr/>
          <p:nvPr/>
        </p:nvGraphicFramePr>
        <p:xfrm>
          <a:off x="3048000" y="2060848"/>
          <a:ext cx="570046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Picture 3"/>
          <p:cNvPicPr>
            <a:picLocks noChangeAspect="1" noChangeArrowheads="1"/>
          </p:cNvPicPr>
          <p:nvPr/>
        </p:nvPicPr>
        <p:blipFill>
          <a:blip r:embed="rId7" cstate="print"/>
          <a:srcRect/>
          <a:stretch>
            <a:fillRect/>
          </a:stretch>
        </p:blipFill>
        <p:spPr bwMode="auto">
          <a:xfrm>
            <a:off x="251520" y="1700808"/>
            <a:ext cx="2612700" cy="1728192"/>
          </a:xfrm>
          <a:prstGeom prst="rect">
            <a:avLst/>
          </a:prstGeom>
          <a:noFill/>
          <a:ln w="9525">
            <a:noFill/>
            <a:miter lim="800000"/>
            <a:headEnd/>
            <a:tailEnd/>
          </a:ln>
        </p:spPr>
      </p:pic>
      <p:pic>
        <p:nvPicPr>
          <p:cNvPr id="17" name="Picture 4"/>
          <p:cNvPicPr>
            <a:picLocks noChangeAspect="1" noChangeArrowheads="1"/>
          </p:cNvPicPr>
          <p:nvPr/>
        </p:nvPicPr>
        <p:blipFill>
          <a:blip r:embed="rId8" cstate="print"/>
          <a:srcRect/>
          <a:stretch>
            <a:fillRect/>
          </a:stretch>
        </p:blipFill>
        <p:spPr bwMode="auto">
          <a:xfrm>
            <a:off x="755576" y="4221088"/>
            <a:ext cx="2570616" cy="205854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1268" name="AutoShape 4"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 name="5 Rectángulo"/>
          <p:cNvSpPr/>
          <p:nvPr/>
        </p:nvSpPr>
        <p:spPr>
          <a:xfrm>
            <a:off x="0" y="0"/>
            <a:ext cx="9144000" cy="13407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7200" dirty="0">
              <a:solidFill>
                <a:schemeClr val="bg1"/>
              </a:solidFill>
            </a:endParaRPr>
          </a:p>
        </p:txBody>
      </p:sp>
      <p:sp>
        <p:nvSpPr>
          <p:cNvPr id="7" name="6 Rectángulo"/>
          <p:cNvSpPr/>
          <p:nvPr/>
        </p:nvSpPr>
        <p:spPr>
          <a:xfrm>
            <a:off x="827584" y="1772816"/>
            <a:ext cx="7668344" cy="1938992"/>
          </a:xfrm>
          <a:prstGeom prst="rect">
            <a:avLst/>
          </a:prstGeom>
        </p:spPr>
        <p:txBody>
          <a:bodyPr wrap="square">
            <a:spAutoFit/>
          </a:bodyPr>
          <a:lstStyle/>
          <a:p>
            <a:pPr algn="ctr"/>
            <a:r>
              <a:rPr lang="es-EC" sz="6000" b="1" dirty="0" smtClean="0">
                <a:solidFill>
                  <a:srgbClr val="0070C0"/>
                </a:solidFill>
              </a:rPr>
              <a:t>MODELOS DE ANÁLISIS FINANCIERO</a:t>
            </a:r>
            <a:endParaRPr lang="es-EC" sz="6000" b="1" dirty="0">
              <a:solidFill>
                <a:srgbClr val="0070C0"/>
              </a:solidFill>
            </a:endParaRPr>
          </a:p>
        </p:txBody>
      </p:sp>
      <p:sp>
        <p:nvSpPr>
          <p:cNvPr id="8" name="7 Rectángulo"/>
          <p:cNvSpPr/>
          <p:nvPr/>
        </p:nvSpPr>
        <p:spPr>
          <a:xfrm>
            <a:off x="0" y="6309320"/>
            <a:ext cx="9144000" cy="5486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4800" dirty="0">
              <a:solidFill>
                <a:schemeClr val="bg1"/>
              </a:solidFill>
            </a:endParaRPr>
          </a:p>
        </p:txBody>
      </p:sp>
      <p:pic>
        <p:nvPicPr>
          <p:cNvPr id="33796" name="Picture 4" descr="https://encrypted-tbn2.google.com/images?q=tbn:ANd9GcQVUn6xGmjJEcKOCOToFPcfUepju766u_5qhGPMnMVe7Tc0Dlxq"/>
          <p:cNvPicPr>
            <a:picLocks noChangeAspect="1" noChangeArrowheads="1"/>
          </p:cNvPicPr>
          <p:nvPr/>
        </p:nvPicPr>
        <p:blipFill>
          <a:blip r:embed="rId3" cstate="print"/>
          <a:srcRect/>
          <a:stretch>
            <a:fillRect/>
          </a:stretch>
        </p:blipFill>
        <p:spPr bwMode="auto">
          <a:xfrm>
            <a:off x="3203848" y="3861048"/>
            <a:ext cx="2836540" cy="2116496"/>
          </a:xfrm>
          <a:prstGeom prst="rect">
            <a:avLst/>
          </a:prstGeom>
          <a:noFill/>
        </p:spPr>
      </p:pic>
      <p:pic>
        <p:nvPicPr>
          <p:cNvPr id="33800" name="Picture 8" descr="https://encrypted-tbn3.google.com/images?q=tbn:ANd9GcTOTwyutU-FSBychKuPSfNKGCIJZJmNeYDvXjiHQ9z_L6DLAq6f"/>
          <p:cNvPicPr>
            <a:picLocks noChangeAspect="1" noChangeArrowheads="1"/>
          </p:cNvPicPr>
          <p:nvPr/>
        </p:nvPicPr>
        <p:blipFill>
          <a:blip r:embed="rId4" cstate="print"/>
          <a:srcRect/>
          <a:stretch>
            <a:fillRect/>
          </a:stretch>
        </p:blipFill>
        <p:spPr bwMode="auto">
          <a:xfrm>
            <a:off x="6156176" y="3861048"/>
            <a:ext cx="2543175" cy="1800225"/>
          </a:xfrm>
          <a:prstGeom prst="rect">
            <a:avLst/>
          </a:prstGeom>
          <a:noFill/>
        </p:spPr>
      </p:pic>
      <p:pic>
        <p:nvPicPr>
          <p:cNvPr id="33802" name="Picture 10" descr="https://encrypted-tbn3.google.com/images?q=tbn:ANd9GcRp5wC8ZoZOqduqa82yG_EfyA7sl7kdhGQUctgxOJKFb9E9XCSB"/>
          <p:cNvPicPr>
            <a:picLocks noChangeAspect="1" noChangeArrowheads="1"/>
          </p:cNvPicPr>
          <p:nvPr/>
        </p:nvPicPr>
        <p:blipFill>
          <a:blip r:embed="rId5" cstate="print"/>
          <a:srcRect/>
          <a:stretch>
            <a:fillRect/>
          </a:stretch>
        </p:blipFill>
        <p:spPr bwMode="auto">
          <a:xfrm>
            <a:off x="611560" y="3717032"/>
            <a:ext cx="2448272" cy="2331182"/>
          </a:xfrm>
          <a:prstGeom prst="rect">
            <a:avLst/>
          </a:prstGeom>
          <a:noFill/>
        </p:spPr>
      </p:pic>
    </p:spTree>
  </p:cSld>
  <p:clrMapOvr>
    <a:masterClrMapping/>
  </p:clrMapOvr>
  <p:transition>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1268" name="AutoShape 4"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 name="5 Rectángulo"/>
          <p:cNvSpPr/>
          <p:nvPr/>
        </p:nvSpPr>
        <p:spPr>
          <a:xfrm>
            <a:off x="0" y="0"/>
            <a:ext cx="9144000" cy="13407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6000" dirty="0" smtClean="0">
                <a:solidFill>
                  <a:schemeClr val="bg1"/>
                </a:solidFill>
              </a:rPr>
              <a:t>MONITOREO FINANCIERO</a:t>
            </a:r>
            <a:endParaRPr lang="es-EC" sz="6000" dirty="0">
              <a:solidFill>
                <a:schemeClr val="bg1"/>
              </a:solidFill>
            </a:endParaRPr>
          </a:p>
        </p:txBody>
      </p:sp>
      <p:sp>
        <p:nvSpPr>
          <p:cNvPr id="21506" name="AutoShape 2"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08" name="AutoShape 4"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0" name="AutoShape 6"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4" name="AutoShape 10"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6" name="AutoShape 12"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8" name="AutoShape 14"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26" name="AutoShape 22" descr="data:image/jpeg;base64,/9j/4AAQSkZJRgABAQAAAQABAAD/2wCEAAkGBggSBRQIEwgWCRQRGB8aFxgYGSAeHRwhHyInICAgHR8fJioiHSAjHxoiIjssJCoqLywvHScyODQtNyssOC8BCQoKDgwOGg8PGTUkHhwtLC4sLDIpLCwvLDUrLiwqNiksKjUtMikpKSwpNSwpLCwpNSksKSwyKSwwLCwsKSwsKf/AABEIACMAhwMBIgACEQEDEQH/xAAbAAABBQEBAAAAAAAAAAAAAAAAAQIEBQYHA//EADcQAAIBAgUCBAQDBgcAAAAAAAECAwQRAAUGEiETMQciQVFCcYGRFFJhFSMyM4KyFhdDU2Kh8P/EABcBAQEBAQAAAAAAAAAAAAAAAAABAgP/xAAeEQEBAQACAgMBAAAAAAAAAAAAEQECIRJBMVFhA//aAAwDAQACEQMRAD8A7bPPGlO07OEVASxPoB3OMrL4raTE3RXNPxLn4Y0d2+yi+LjVOoqWh07Jm0ql0jHZe5J4A59yccy0TW5ylVLqJtI1OY1dcd2793GiR/AqMzXta3cDsMRN1tG8Rkb+Tpyvrf1FOVH3crh9LrDOZKpV/wAIVFNHu80krxIFX1YjcTwOcW+XZpV/sQ11XQjKytyU39QgD3IABP6C+PPUgqW001REUidB1AJlYrwLlXC+bkXHF/kcKfqZNmsAFlBnbkbVFzx3+nI57c4izZjm5XdFlaSA9i0wH9obHLdK10MudS6yqYJexpo0S/SQhAHFmsUQ3Ft36k24tocnzOLLqw5a9aKCljHVTcwkMgexCRm+/wApNrKpv6Y57t9wzlPS9i1tPHqmLJKvKzQvU36Dq4kR9ouQTYFT27j1x45r4gzxRSVAyCYQwmzTTMkKHm3l3nc1zwLDn64Zk2T1tZqpNUVVKaNYFIpIG/iUNfdJKOwdgf4fh+eKnUoGca7TTaSb6ShIkrGU8M9/JF9LG/19VxrjZ2vJbR6w1O1OtSujTPG4DKyVMRuDyCB8sTci17Q1GbfsmSllyiqtcQzqFZh7oQSGHB7H0xc5jmuXUuXfiJqlKKNBa7EAfIe/yGOAeKOuKqt1ZSy0VNLB0lboSBCJJd3BZB32WBt/UcaZ+Hdsz1dkNM+yfN4aU+zOAft3xUt4q6QDW/bKv+oViPuBjMaWjyylywQ0uh6zMJeC0s8KRs7epLStcd/QWF8bvT1TXS0zPUZEMoINlUujkj3O0WHy5wpak5Nn1DVUhqYZTKgNrlSv9wGJgni6PW6oK991xb79scm8Qtc5jW5i2jsqjNTI1xPKp4UeqhuwHoW+gxG1hpZaHwnK1ubNUFIxFBBEenEHI4NhzIR5mJc82PAwpXZEkQoHDBgexHbFFnmvdOUdUKaozaOBz8N7kfMC9h88YHQGX6qq9IU9E0h07Qxx23Kf383rcMf5aG/fv7e+K1afIJcwkzVMvSDLMnJbfa71M44F3N2YXt37kjCldfXN6Bs2bLhVo8yoHMYPmCngMR7cj7jBjKeGOSTjLJNR1CXqsxPUe/wp/poPYBefsPTBiidrrRU+Y1NLEa4Q08EvUmj23MluwB9PUc/mv6Y1igBbWtigzzVJp8xNP+G3gIh3E2UF32LuPwqOSTiml8TQtNI5ywnpkKGDeRmsxPmt5RZLgngg98Q8sxqc6pql6MGLazo6uFa4Vtp7Ejtf0NjY2NsZzWlfnUui6ijiyCZZZkMakNGQC/lv5Xvax724748ovEcltv4NDtAbcJPLKCQLQG37xgTYjsDYX5viXmWt5Is0alFKktn2XEgunKjdKPhBL2HNybe9xmd2r55GEyij1N/hqoyRKZpmopQoeRmd/MqvZCpCNta/f0YC3fFvpzQ2fjxHXUdTsqVZTyxBdAV8otYBSDx5QLY0Go9eNS100AolqeiFNhIA/mBJYgiwRbckkY9ptdolWac0ZkKOA+w7rRkAmW4uNo3dr3sDjGfzzOVqbyzczPpa6mizpsnMVFPFTTMbb5QSFFjcqBe7Xta/HvftjF6U8PNVUmTNQjUcNFvdnd44OpI5buS0pt6flxNj8UD0+qctuoY7tr3OzybWAt2YyWHoSLDviZF4hJ12haBCVhMwZZQUNtvkDW5YBrm3YWPrjqlzS0HhdkS1/wCPn6meT/7lU/Ut8l4QD+njEKfw7zNNcT6ipc6SneoUKRLB1CgFuEO5bLwOPYAemLaDWsLZi8exemgkJIcFgIwCWZR2Vr8G/P1xEqfEeOOj/ESZTNAAOVI8xIDbwo+LYUAv2O644GHRcei5FrMyebVsUa/8KRb/AE3OQPscS8807m0uk/2VFnrxO5tJO6guVJ8wXaFVTY2Fh2++K6p8QJI60QGljYMqkOst49zswAL2tYBbk97bjaynCp4iDryRmiEpi2i0Thi9ydzIOCVVVJvbmxA/UXFzpTSOV5dlAoaeDYO7MeWc+7H1P/Q9MSs3yDLKpEWookrBE+9Q4uAw4vbse/Y3GM1V+IrhCUyppCikupazJ5tqlhbgMCGt383HY4fF4hxkdVqYRxqYQ7bwSnVXcSRw3lJCWAve/scF8saLP8rep0/Nly1JpDMhQOouVuLXAuL/AHGMpnfhfFLo2l01FVilggdWl8tzIB37EWJJP3/THt/mTHuRfwBjJc7w527YzzHJyP4XHr6EEemPZfEak3qDT9NXKKrlgEZmIDqGPBMdx8/ph0lxqVRQoQCwHA+mDCnvgxVPeNCpBUMDwb4Omm3bsFvlgwYNE6MfH7seXtx2+XtgMMZBBjB3d+O/z+2DBgAxRkklAb8Hjv8APAsUY7IF+mDBgFESfkA+mGCmhtborx24Hr3wYMAqwRDtGBcW7emHlR7YMGAYtPCI9giAHtYWwqwRBtwjAIFu3p7YTBgHbFvfaOe+G/h4d+7pC/vYf+9cGDAOMafkB9O2GtTxGPYYgw9rC2DBgEPfBgwYM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28" name="AutoShape 24" descr="data:image/jpeg;base64,/9j/4AAQSkZJRgABAQAAAQABAAD/2wCEAAkGBggSBRQIEwgWCRQRGB8aFxgYGSAeHRwhHyInICAgHR8fJioiHSAjHxoiIjssJCoqLywvHScyODQtNyssOC8BCQoKDgwOGg8PGTUkHhwtLC4sLDIpLCwvLDUrLiwqNiksKjUtMikpKSwpNSwpLCwpNSksKSwyKSwwLCwsKSwsKf/AABEIACMAhwMBIgACEQEDEQH/xAAbAAABBQEBAAAAAAAAAAAAAAAAAQIEBQYHA//EADcQAAIBAgUCBAQDBgcAAAAAAAECAwQRAAUGEiETMQciQVFCcYGRFFJhFSMyM4KyFhdDU2Kh8P/EABcBAQEBAQAAAAAAAAAAAAAAAAABAgP/xAAeEQEBAQACAgMBAAAAAAAAAAAAEQECIRJBMVFhA//aAAwDAQACEQMRAD8A7bPPGlO07OEVASxPoB3OMrL4raTE3RXNPxLn4Y0d2+yi+LjVOoqWh07Jm0ql0jHZe5J4A59yccy0TW5ylVLqJtI1OY1dcd2793GiR/AqMzXta3cDsMRN1tG8Rkb+Tpyvrf1FOVH3crh9LrDOZKpV/wAIVFNHu80krxIFX1YjcTwOcW+XZpV/sQ11XQjKytyU39QgD3IABP6C+PPUgqW001REUidB1AJlYrwLlXC+bkXHF/kcKfqZNmsAFlBnbkbVFzx3+nI57c4izZjm5XdFlaSA9i0wH9obHLdK10MudS6yqYJexpo0S/SQhAHFmsUQ3Ft36k24tocnzOLLqw5a9aKCljHVTcwkMgexCRm+/wApNrKpv6Y57t9wzlPS9i1tPHqmLJKvKzQvU36Dq4kR9ouQTYFT27j1x45r4gzxRSVAyCYQwmzTTMkKHm3l3nc1zwLDn64Zk2T1tZqpNUVVKaNYFIpIG/iUNfdJKOwdgf4fh+eKnUoGca7TTaSb6ShIkrGU8M9/JF9LG/19VxrjZ2vJbR6w1O1OtSujTPG4DKyVMRuDyCB8sTci17Q1GbfsmSllyiqtcQzqFZh7oQSGHB7H0xc5jmuXUuXfiJqlKKNBa7EAfIe/yGOAeKOuKqt1ZSy0VNLB0lboSBCJJd3BZB32WBt/UcaZ+Hdsz1dkNM+yfN4aU+zOAft3xUt4q6QDW/bKv+oViPuBjMaWjyylywQ0uh6zMJeC0s8KRs7epLStcd/QWF8bvT1TXS0zPUZEMoINlUujkj3O0WHy5wpak5Nn1DVUhqYZTKgNrlSv9wGJgni6PW6oK991xb79scm8Qtc5jW5i2jsqjNTI1xPKp4UeqhuwHoW+gxG1hpZaHwnK1ubNUFIxFBBEenEHI4NhzIR5mJc82PAwpXZEkQoHDBgexHbFFnmvdOUdUKaozaOBz8N7kfMC9h88YHQGX6qq9IU9E0h07Qxx23Kf383rcMf5aG/fv7e+K1afIJcwkzVMvSDLMnJbfa71M44F3N2YXt37kjCldfXN6Bs2bLhVo8yoHMYPmCngMR7cj7jBjKeGOSTjLJNR1CXqsxPUe/wp/poPYBefsPTBiidrrRU+Y1NLEa4Q08EvUmj23MluwB9PUc/mv6Y1igBbWtigzzVJp8xNP+G3gIh3E2UF32LuPwqOSTiml8TQtNI5ywnpkKGDeRmsxPmt5RZLgngg98Q8sxqc6pql6MGLazo6uFa4Vtp7Ejtf0NjY2NsZzWlfnUui6ijiyCZZZkMakNGQC/lv5Xvax724748ovEcltv4NDtAbcJPLKCQLQG37xgTYjsDYX5viXmWt5Is0alFKktn2XEgunKjdKPhBL2HNybe9xmd2r55GEyij1N/hqoyRKZpmopQoeRmd/MqvZCpCNta/f0YC3fFvpzQ2fjxHXUdTsqVZTyxBdAV8otYBSDx5QLY0Go9eNS100AolqeiFNhIA/mBJYgiwRbckkY9ptdolWac0ZkKOA+w7rRkAmW4uNo3dr3sDjGfzzOVqbyzczPpa6mizpsnMVFPFTTMbb5QSFFjcqBe7Xta/HvftjF6U8PNVUmTNQjUcNFvdnd44OpI5buS0pt6flxNj8UD0+qctuoY7tr3OzybWAt2YyWHoSLDviZF4hJ12haBCVhMwZZQUNtvkDW5YBrm3YWPrjqlzS0HhdkS1/wCPn6meT/7lU/Ut8l4QD+njEKfw7zNNcT6ipc6SneoUKRLB1CgFuEO5bLwOPYAemLaDWsLZi8exemgkJIcFgIwCWZR2Vr8G/P1xEqfEeOOj/ESZTNAAOVI8xIDbwo+LYUAv2O644GHRcei5FrMyebVsUa/8KRb/AE3OQPscS8807m0uk/2VFnrxO5tJO6guVJ8wXaFVTY2Fh2++K6p8QJI60QGljYMqkOst49zswAL2tYBbk97bjaynCp4iDryRmiEpi2i0Thi9ydzIOCVVVJvbmxA/UXFzpTSOV5dlAoaeDYO7MeWc+7H1P/Q9MSs3yDLKpEWookrBE+9Q4uAw4vbse/Y3GM1V+IrhCUyppCikupazJ5tqlhbgMCGt383HY4fF4hxkdVqYRxqYQ7bwSnVXcSRw3lJCWAve/scF8saLP8rep0/Nly1JpDMhQOouVuLXAuL/AHGMpnfhfFLo2l01FVilggdWl8tzIB37EWJJP3/THt/mTHuRfwBjJc7w527YzzHJyP4XHr6EEemPZfEak3qDT9NXKKrlgEZmIDqGPBMdx8/ph0lxqVRQoQCwHA+mDCnvgxVPeNCpBUMDwb4Omm3bsFvlgwYNE6MfH7seXtx2+XtgMMZBBjB3d+O/z+2DBgAxRkklAb8Hjv8APAsUY7IF+mDBgFESfkA+mGCmhtborx24Hr3wYMAqwRDtGBcW7emHlR7YMGAYtPCI9giAHtYWwqwRBtwjAIFu3p7YTBgHbFvfaOe+G/h4d+7pC/vYf+9cGDAOMafkB9O2GtTxGPYYgw9rC2DBgEPfBgwYM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30" name="AutoShape 26" descr="data:image/jpeg;base64,/9j/4AAQSkZJRgABAQAAAQABAAD/2wCEAAkGBhQSEBUUExQUFBQVFBIUFRQXFBQVFBQUFBQVFRQUFBQYGyYeFxkjGRUUHy8gJCcpLCwsFR4xNTAqNSYrLCkBCQoKDgwOGg8PGikcHBwsLCksKSksLCkpKSkpKSkpLCksLCwsLCksKSwsKSwsLCksKSwpLCkpKSkpLCksLCkpLP/AABEIAMIBAwMBIgACEQEDEQH/xAAbAAABBQEBAAAAAAAAAAAAAAACAAEDBAUGB//EAEcQAAECAwMGCwILCAMBAQAAAAEAAgMRIQQSMQVBUWFxkQYTIjJSgZKhscHRFUIHFBYjU2JygrLC8DNUY3OTotLhQ0SD8bP/xAAaAQADAQEBAQAAAAAAAAAAAAAAAQIDBAUG/8QAKhEAAgIBAwMEAQQDAAAAAAAAAAECERIDE1EhMUEEFGFxMjOBsfAiI5H/2gAMAwEAAhEDEQA/ALByg44lw/8AN3jIoRaQcYm90u6itCGXGlBpJAppU8OxCXKeNgmaJ0/P8kL4KLWtOg9c1MGalZNghTryvut80hZYIEhDG2ZB7pJVFeR0yuAiDToKlMAZi9uyJE8C4hNxTs0WJ18WfFk0XEeLHZZnHMjFlOpRXIv0s/tQwfwlqUo2mEfuPb+cpZRHgyX4uaVAnjXD1UjbK2VXV1Cirh0XowzsiOHdcRca/PD3RGnxAS3FwPAsNs7NZRiEzRpxKqi2gYtcOuGfB6f2kz63ZcfAKHrfRW2i7DeBgAEYedW5ZxyvDHS7JHiEJy5D/wDpAUPXfJW2jT4woZrN9tNOF3thP7RccAPFQ9b5Y8EaMkyzja4modSA2h/S8FO6PE0yUlklzukd5QlhOcpbj4HSNYvGlA6O3SN4WZxCXEJZsXQ0Da2dIIHW5mnuKpcQlxKM5B0LJyi3XuQOyk3Qe5QGClxSMpB0LDLUDqTmIqk5JcYt49iWBanzd+sVXc1TGqjlKm4+W1fT6EcdOK+DwtaWU2yTJYPHsAzkjAGhaRLBZTIBEw4gkOdOWAM+aNglRacCj27RnIz6QqJs4Y+K0AgCLEBniTOpnnxFdiya/wB32jRfpfuQFiSmLEl00YWdEGS1eG5M6MBiRv8ALFZfEnOSiFnXyGb4PoehoG2M6QOyqA29ms9SyrVaoUN110y6U6Fo7yQovbLMzCdrv8QVVTYWjY9ojM0pjlA5mjvWMctO92ENzz4ySZlaKTIBoljyBPvJTWnN+RZpGx8bfmkOpLjIhzncsoxo5I5ZAzibB4NRNhvOLz23+qrYfli3EaZhPOJO9A5gHOe0bXBYdphC+AXUEzPGpkM+xGxjOkTsMvBL26DcNfjIf0jeqZ8E8ONDc66CSTP3XAU2hZRDei47ZlWskwxxsw2QunRPQm9FJCzNUQUYhKWScBYYDyK7rODiAdoCH4hD6DOy30VlwSRiFlUZOh9EDZMeCRsDc18bIkQfmVtqRCdBZUFi0PiD70/xApCyu+kf1iGfyq2GpEJ0KyrxL+mOtno4Jix+lh+64fmKtSQkJ0FkAv5w3qcf8VHFivGEMu2OaJdqStSQEIpCspG3OzwYo/pnwemNuP0cXsjycrxCAw1XQDPfaxiQ5o+sJd6IPnhXYprQJEKGFABcKSzzFDTYttKOUkuRTlUWyR8PRj+sUBrQ/rYrESERgQdRHmFXe452naOV3Y9y+oPBAZQgEkVmHChpWmg/rZUc4RI9oJmZRZVJngDp0knrVsOBz+RGgidQVShsLbRHqHXnsJIzTbn17Fyzrdi/s6Y/pSX0PxcqSJ6mnxSU5tLRStNAmmWjZmkaEkUkgEnL5hRPZOXyvHPHPkMLoEgTgAom5TiS5pHUB4qvlGKTEca844YYqn1d67oQVWZSl1NT449wdMiQBJq3ywQwbQGkgvlhgZmgAxkq9lbyH4VutFZ4nPVQWvnEgjE5p59irFWTfQ0YmUW5nO7/AFCAZRH1nbvUqLIkZvHNvuYGiZN6QbgdK6XKeVILoD2QzDm4SF0GeIz3ZK8UKznrRGnd5LpkYA/WIzN1KzYIMQmkJ+2TyoGMLYrHBpJZcIxlMcoYDSV0kLhHGlgwfdcfFyjpQyo2wRTUQ3dk+anyC+9EOpuiWJGpQ2nhLaDS80fdZ5zUvBtnKefqtGbSdGxZ6n4sqPc35JAJBEuOjUApSTpJAOAnKYFJACSkkknQDEICjKBADSTSRIUUAkJCIJJ0BSt2brRZLsxeXEZgO/8A+IcpGg2+SuZFjXIZOdzjuFPIrt9HBvUXwYeolWn9jvs2ZVntktCPaVSiH9fr9VXvK/J5LrwVLSBdqNgxNfOoCxYUYi1lom5tHAGZaC03STM1EgabFvOhTNdROqXNHiepcU3KnF2t7iSWlz2SpMAme6ZXNrpXFvk30bqSR10GHJoBqdOE0lPdTrqSVHO3YYQx3yaToE9yMKplYninAAkkESAJNaL5Zdz3TioxBJmHHcPIoJjob3f6Cs+yYxP7J/WD6KRvB6Of+KW0gfmXcmku5g02wrE8XByQJxW6SJNE9OKrxomFGdmfiCtSHkCMGNAa0EXyeUJTIIGnUmbwWjGUzDHXP8qnOPI6ZjOtB6QGxoHkFNZ47j7zj1n1Wu7go8/8jRsB/wBKWHwWljFnsaf8kPUiGLM6I2bjiaNGOhoVizEjGQ2/oLS+TrJkl5qZ4BTsyJDGd3d6KNyI8WY0QTzt/XWtzg22QeZ9EeKduSoQ6R+8fJWoDWsmG0nXFZzmmqRSVF4OSvKqI4T/ABhYUWWLyV5VjHQG1gZ0UBcvJX1ROUWdJvaHqh9ps6Td4TxYWaHGJFyz/aLc0zsDj4BP8c0Nf/Tif4p4MVl4uQF6p/GHfRxP6b/MJcZE+iibmjxcntvgMkWy9NfVX50/8Tt8P/NLio30e97PKae1LgWSLXGJuMVb4tG6Lf6h8mpfFI38MffcfyKtqXAZIHKZ5GwjzSbkh9PnngSndAEhORkK7VDbmPYy9ELAwOZePKMml4BOGYFW7Pl+BEiBjIgc505AB1ZAk1IlmK7/AEekk25/ycnqZukoksGHEaA3jnuZWbSGyO0ynjXHMmuzOoeKmiaEzmUlp8M5/WlepGKj2OByb7lO1c2QxiODdjTzj2A47VxlusIflB0LBpeKZqtBEu4LuWtvRCczAQNp5x7pfdK5LKfJyo06TB7wGrH1C/xX2jbQfV/R1gZISGAokprqZdJzEYRBCEQC+TPfHCdIJyEDGUBc9xIaBSUyXEVOoNP6KlcnycKOP1/BrVrpRUpUyJukV/iMU54Y63HyCcZMidNnYcfzBaoCGMOSeVdoeVTk0xrSi69uPBjkzOGSX/Sbofq5RxbIxvPtAb1wh4grPyVk02lz4kR8R8IEhgLiL0veIFANnktyzZCgMq2EzaRe7zNG3HgWTZn2YQHvuttD3OOYXZbwyXerxyQwYuiE6L5n3SRW63w4PJPJJa4tF0hriAaXgJbdCy7PEjCzMiPiScYl+U/cMqUzDGWaaHGK8BkzS9lM6Dztiv8AC8oosKzMbec3PIDlucToDZklaMG1TaXFpaM05TPUFGHiHDc99AAXHUB5p0h2ZDY8MuLWWMucBOThCa6WktcSZdSlbbGsE4ljMNoxcGw3gazdEwE3Bqzl5faXjlxSbupmEhuA+6FqZRt7YMJz34AUHSOZo2p0TbCszob2hzLpacCAFBactwYfOitB0A3jubNcjZXG4yzueIYe7jYpJDQxl0XWVzkCctbda2oFtsUKkNoe76kMvd2iPNArLbeFEJxk0RX/AGYbitBtpFy+6bBnvyaRtrRFZY15gddc2fuuEnDaFyOX8qOtMUQIIvNBrLB7hnJ6I/3oQNujrI9pYxt5zmtb0iQB1aUUKKHNDmkFpEwRgRpXJZdyVxdnvxnl8UlrWAGTGVqGt0BoKkyVBjWmE1hPFWdjQ03edEIxron1bUWKzQynwrhw5hnzjhjIyYNV7P1Kf262/BZddejNDpTE2Aikxnz7ljR7MyLaBZ4YDYMHlRCPeLcZnPo7SscHW8daItoI5INxmoYDc0DegLZ0kkJCkQlMoxuE7J2SN9me4grh+DHJtkI/WI3tcPNd9l9k7LG/lP7mk+S89yE+Vqgn+LD73AeaE6khS/Fnp7Yf61IIhlMjHmtGkky8ZdlWrsh+upVojJuDRgKfeIruZPtr2DywLNBk3bWenQevHaSuJ4W8m3w3aoR3Od6L0EtXA/CCyVohO+p4OPqsPUfps39P+Z2xakjZUA6QDvTLos5yoEQTBOF8mfQDp04CYoAGJgiyYPm56XPP95HgAgi4KXJo+aZ9kHfXzXR6fu2Z6haCxOEsZzuLs7DJ0V3Kl0BjPV6Fbag9ns43jbvLu3Z1w2YLrMGilA4Mww0Nc+LEaMGl5DOy2QWpChBoDWgNa0UAoAMwCMJiNBrhpQOjnuF1rF6FBJIa8zdIA0vBoBrhirttgta19AJtIAdSUzWRzVMzsVXL2SXRTfaGPcAxjBMy55LiRPN17FpWnJzHiT3SMgSLwnTE1zY7lLFQ2SGXoTTOYEwBXMTpWRwnyk18RtnvhrZgxXzoAKhu3PturoLHBbDYGgzA0ke8ab5qFlhs7TMMhAzlgyd7RtxQuw6dFNmWgWhllhOiSAAdIshACg5RxVe1ZKiXXRox42IxpdDhNHzbT9n3tOuWdbzI7cARokCNfodxSFobTlCspa54V15tKYUcdkmPZmtvR2viRnOLnThudKu46etbsDK8xKDZ4mqbWwmdbj6LUi2hrec4Ck6nNMCe8jehdamidcL06EyuznOWGB3JAkZHCG0RnBsGE03og5ThO61uBF7fPVtVzI2Rm2dkhVx5zs5PkNStC2tOB0VkZC8bonSkzSqD2jDkCXSBbeFDVun/AFqOgoCivlTIbI7mF5dJk+SJSM5Y58ytRmFsMiGBMNNxtAJgckb5IH5SYCQSaOumhxkT+U/ohH8dbplyntmaCbJ3q9R3J2Ojn4OR4kOxRAGkxonOAlekTIiec3Z71rZCsRhWdjSJOlNw1kzKmblJhuynyiQKYEFo5U8Oc3ehOU2Sz8y//beu/au1kgVFtCU4dMUTEoGU8qNnBiDTDiD+0ry7J8SUWEdESGf7gV6taRNjhpaRvC8dY8gjVLuQw8Ht0YymcZZtJNAO8DrUcCD1kTE9LiZvO+nUjcCXZpCuGMR1RWeABJlLQrAhyEl69nkkBauF+EiHyoJ+2O9pXoBauK+EqFyIJ0PI3gn8qz1usGa6H6iOjyeZwYZ0w4Z3tCSXB1t6yQD/AAmDc0DySWkX0RnLuVQians7JuAWk2yM0eK+YUW+x7xnJ5LTFlZ0QjFmZ0QntsLRhWwyY46GuO4IoOUYTWgcbDoAP2jMwlpW4bKzojcqkXI8LNDYPuhaQy076EuKkUfbEH6aF/UZ6qs63Wec+PZiTz2Gt4OpowApmWn7HZ0IfYb6IhkpnQZ2G+irelwG0uTH+PWUS+ebIUleBpKVKUz4aTKSkgZbszMIzTgMDgJywbU1NcVrNyY3os7DfRGMnN6Ley30S3pcD2lyYULLFkaQRFM2/VeZ0lWTNCGPwisbib0QmYkRciywcJ83GTnb10HxAaG9lvosd+TGzNBicwWc/USj4GtJclSJwksZxe4zl7kWpDboNAKyz+gTHhNY54vJne5kTnTJntqr8HIjXGZA5J0CtDQqw3JDOi0fdCqOtKSugenFeTHHCqyiUuN5Mpcl1AAQAJnCTjTWgZwuswlJkakpcmfNEm0L6kDPqGhab8ni8aZyl8RCwfq5p9kVsx5KDuFsF1eJjO/82GkiOloc7eUPynhZrNHzjmNqDOYPLricdJWm0kYE7yoo0V3Sd2is/fS8ovYjyZ/ypYDSyx548xs8SZ46ST1pxwqlzbFaOw3NOXid5UsRzj7zuskobx0neU/fPgPboiHCh5EhYLQRouiVRI0loMk/yki5snxs5rIY4+4ieSRid5UIhEZz1E+GCfvXwLYRIeElpP8A0IvW4f4agm+UNrzWF3XEaPyqNzTp3j0ULwdG4o95LgWxEs+3bbmsTR/7M/0jZla2n/rwhqMQHwcsuJFcNI71Jkq0kvMyDLYrXqZMNmJom3WyRnChAabwI/8A0XDtyPEcTdaXTJlKVZ4SXZZUyjyboqXYgV5Of061ocFMlxIj+MiUa3m5pu2ah4hdek5TdGGrjBWdHYIJDG3sbon9qQvHfQagrFxT3EmtkV7NnjURNsxJkBUrjfhWg8XDgMcKvc588wDBdltN/uXpNmt7RmXH/DCWxLHDfLlMjAA6A5rrw6yG7ly6mrPtVI7NHThd3bA4G8MbJCsMFkUfONa5p5Dzg910zA6MklynB/Lph2djJ4X+97j5p1xZS/rN3FX2NTKtqdDgvc0kODaEYzNAuW+V8YEtdGe1wMiDdBBGbBdDwhPzBHSdDbve1eT2uPOI86XOPeVzwdI6Wdz8sIv7w7tN9EvlfE/eHdoei4EJwyZG5XYjv/ldFH/Yf2h6JjwvifvD+2FxNuA4x/2j3UUQbIosDuxwuifvL+2i+VMX94idtcIH6Qp4VIbiM74Y7nlKxnZnhTE+nidspfKaJ9PE/qFcLfdpr4pca7SgDt38J4n00X+o71XoEIckbB4LwyDGJIE8c/qvdgJLDV8FxDhmQPh+gk90mktAvAUFKnu8UKdQtRpUiqQJFTtKYtRpismMqOC5O15djMivaLpAe4AFuYEgVBC65wXnWULa3jYpMwBGe0uzB151JqtKCbdhJ0areEjs8Np2EjxBUg4RNzscNhafRYbY7Dg9p60d3WFq9CD8E7jN5uXYR6Q2t9JqRuVYR98dcx4hc4YZQlmoqX6aI91nVNtDDg9p2OHqiuLkCzUkKYEjYZeCn2y8Me6dY6Cgh2cNJIGK5lttiDCI/tE+K3Mg2p72uvm9J1KDCQ0JbLj1sM7LMCG58a4BMuLWtF0y37ydi9KsliENgY3ADec56ysXgfklpLo5kXfs20woC4z1zA36V07mL2PTJRin5PN125Srgr3ENxQWjL1nYZPjQ2nQ4yO4qseFlk/eIfefAawuvM5sHwaTGgYrmPhPcDk8yGESGf7pea6tomJjPqI7iuX+Ehg9nxJyFYctZ4xhkOoFJ1IqDaaPIWRyBKqSBpokuHod9HccJ4sobP5k+wxzvJeUPZPvXpfDGJRo0MjO/tDR+JefGzDSuVdjQpFimssP5xmtzR3hSCyzw8QpLHC+cadBnuE/JUBGOU5x0uPik/FA1g0ohC1pAW7NEAAnhijtrRcJGBeO5n+1VhNkKqzGrDbX3nncGhAFXMOoqJ0WuJ3KxxUwouJ1pgSWB04rBWr2DAZ3AL3ciq8RyRZp2iCJ4xYX42r25YavguJVt2UWwbpcCQ5wbQylRxnh9XvQuy1Cm0AOm4tAF4e8QAcO5UOE0EuawXZycTPRJst/KO5Z+ToTr8McUQL4MyDTPMZgKZpBEKxJlJpnVNwTnBJook7BYGxXcP1sXi+X2uFoizwMaKZToeWayXtBXjGU3E2iLOvzsX8ZW2j5ImZociFocjiw6poAqV0GYTbdEGDnbypW5Tij3iiENFxaAHblqLpntapG5diZ2tPUVEYaBzECLQyyTi0Deut4JRJw3VnWtMDJtFwbgu04FHkP+15BKXYaPR8jcIoNlsxMQkkxTJrSL0rjeVdOadJ6ZIMocO2vF2EWsNHBznzPNPJc0VlMjDQuVypABhg3bziXNImeSxoa8OlMTrOua6smzwQXGTbwHOkCQC4SEwTqW+neHcylSl2OtyvwlsrgCXQ3xAAwm49riASTEJcNBwmcNclgxOEEHM1pwvAg8knMK1/0FRdkicpyoJEHlSEpfd8dSsWXgoCSXBoaQB72AEgQL2yqT6P8v7/wtO1+J6DD4YQ4VnhPfCjiE5jA2KWMENxDcAXPEsKTxzTXH8O+GkK0wgyGx5EnVfdbJxuhrg0EkyAePvrf9qmz2RkJzmiHCbdbNjXPcBMikj3aFxOWcjvjNfHhwXw4TGTN7kzANS1ubHAUx1rRazfRGa0UurOYaCmRNdRJY5M3pHW8IoQiRbhMhxX4nj/FcnlDJ3FZ54ZtIJ8lpcMrRyn1+hb3Od5rknR3aSsqYWi+2GLgcXATMpVnQAz2VUUE1J0MiH+wqlxxU9niTbE+we8tHmmkIqKzC5qUGzULqUzeJQcbLMmBaY2isWh4ENn3z/cB5KrDiUzoraeTD+yTve5IZDeqRPOogDP/AGkCSZoQapiN3g/W1wB/FhfiC9lC8V4JVt0D+Y07gT5L2cPXPq9zSHYMj9V9UQfjIColnUYcnDlgkotyXdmgc0LzRK8o40SQRYEZK8Xth+ei/wAyJ+Mr2GJFqF4zaokojyem78RW+j5M5kcV1QghQ6gzz4IXxQSEoLuUugzNBoUjWql8YNZSpI9Uqq022tul22h0oAmDEnQVRsNrk4z947iVJlCPM3cBimITm1P2XdwK6ngUaRNrfA+i4kuJOK7LgY+kTazwcpkNHaQHOuPuse6TXF5a0EBkhK8TzZOrrVCz5GjVeyE5sPkl5LXuLrpzkSAGoSFarrOBDmzeS6Ra+EQOkCIjSDqqu9tsVvFvmQG3TnkNGKIvpVg15PFYloZBoGEuExXNsaMFkW3L9pJkycjIC60ipzaZ9ede4ZPyHZnQb/FQyTecXFoJJBcJzPXvUsfJkNr2OaxjbpeaNANQ5tJau5EqSHFs8LsPB+32gXmw4zmmt6UmnY50gd67LLGVmssb4TmRLxgugkyaBxjGcoEl06agu4stn4prGiXJaW05sr7cB1rh+HFoYT+3ZLj38gsa9rA9t175gXqaJ4lTpyd9EXJcnlEtSSnZDoktCOpXyhG44uc6YvEGQzSElS9nN6Ttw9VYARSU2YZMpnJY6R7I9VIywABwvc6QwOkHyVi6lJFhmytCsZaZh7dhvSPcnjWEHC6J66A6qKe6mIRkGbKwsD9LcekPNFarC8hspGTQOc3Xr1qaSeSLDNme3J8To949U3s+J0StGSdFhmybgfZni3QbzXABzjUHMxy9ZmvIrx0ohFOk7yspwydmkdavB63eKKZXkjbQ7pO7RRttsQe+/tO9VntfJW/8HrAcoo7qLy8ZSi/SxO271RtyrG+lidt3qltfI99cHoTjVeNW08t32neJXS+1Iv0kTtu9Vy0c16ytdONCzyI0bHSUZKcFbAGXd6TGz26JICpoTuW3b5IEDxDtBTxMBPFXIsSQVJ83GeZMBSEsarq+CD5X/uHueuScJa1u5Jf81F+xDP8AckFncjhNEsvKhOYC6hvNa7CoocMSrT/hPtD2OZEEJ7XSHMumhmatcMaLE+D3IUO3Wh7YoLmw4d+7NwnNwbiDrXpNk4GQYU+LMeHPENjPHdnVKUVHGv3FTbuznrJ8IjboD4HNbdBhxSDKvuvaa16St2P4RoTJ/NRZEg8otpSWLZhdPZcmCHg57tTyH95E1abIYgblm6ZomznBwybaWFkARGxSOQQWEAzBqZ0FJSlWclx9vyRF5ZfxjXNZNwDThIhpcAMCWmuozXpuUoPGQntYQx5aQ10jyXSoaVouTy9ka0iA1kJ0SJEdca9/GTJaAb/OAIBcQZVVRaiJ9Ty5pomSLTMzxBI3FMgCoAiTNRBKjnoUkkck8kCoCSV1SEIhDpPMkIiLUrikupBqAI7iVxS3U11ICO6kpbqa4gZGGpSUskrqAIwE4CkbDmmSCgVhxIfmtwrPdBVRNIGeYSHiyr5gJvi6o0KPFlEAQQdCufFk4s9UCKsSKTmlJQkq7FsqD4sZSogZXatrJX7KL/Lb+JZnxYrSyYZMij+H4OCBMmyXaSxxukibZTBIOIOIXV8H8qWYEi1CNWoiw4sQOGpzAajWNxXH2TndSuh6tLoSmej2XL2T2nkxrWBriWiXc5asPhxY2ikZ52iM473AryR2pRCIjFFWewH4QLH9I7+m/wBFG7h7ZPpHf03+i8jLkBelih2SxY83OlhedLZMySVRsSQTqQDi5tiEpJIM2GiakkgkdOCkkkIcKSFg7YkkkCBbjv8ABMP1vTJIAJ4qUmYpJIGHaOcdqjZ+u9JJAPuFDFeo+CjKSSQEZVcJJKkVARRAJJKiwmhM1JJACeEg1JJAB3UDykkgTFZsepWymSVRJCQRE6SpjQBUZSSUjICmSSUF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32" name="AutoShape 28" descr="data:image/jpeg;base64,/9j/4AAQSkZJRgABAQAAAQABAAD/2wCEAAkGBhQSEBUUExQUFBQVFBIUFRQXFBQVFBQUFBQVFRQUFBQYGyYeFxkjGRUUHy8gJCcpLCwsFR4xNTAqNSYrLCkBCQoKDgwOGg8PGikcHBwsLCksKSksLCkpKSkpKSkpLCksLCwsLCksKSwsKSwsLCksKSwpLCkpKSkpLCksLCkpLP/AABEIAMIBAwMBIgACEQEDEQH/xAAbAAABBQEBAAAAAAAAAAAAAAACAAEDBAUGB//EAEcQAAECAwMGCwILCAMBAQAAAAEAAgMRIQQSMQVBUWFxkQYTIjJSgZKhscHRFUIHFBYjU2JygrLC8DNUY3OTotLhQ0SD8bP/xAAaAQADAQEBAQAAAAAAAAAAAAAAAQIDBAUG/8QAKhEAAgIBAwMEAQQDAAAAAAAAAAECERIDE1EhMUEEFGFxMjOBsfAiI5H/2gAMAwEAAhEDEQA/ALByg44lw/8AN3jIoRaQcYm90u6itCGXGlBpJAppU8OxCXKeNgmaJ0/P8kL4KLWtOg9c1MGalZNghTryvut80hZYIEhDG2ZB7pJVFeR0yuAiDToKlMAZi9uyJE8C4hNxTs0WJ18WfFk0XEeLHZZnHMjFlOpRXIv0s/tQwfwlqUo2mEfuPb+cpZRHgyX4uaVAnjXD1UjbK2VXV1Cirh0XowzsiOHdcRca/PD3RGnxAS3FwPAsNs7NZRiEzRpxKqi2gYtcOuGfB6f2kz63ZcfAKHrfRW2i7DeBgAEYedW5ZxyvDHS7JHiEJy5D/wDpAUPXfJW2jT4woZrN9tNOF3thP7RccAPFQ9b5Y8EaMkyzja4modSA2h/S8FO6PE0yUlklzukd5QlhOcpbj4HSNYvGlA6O3SN4WZxCXEJZsXQ0Da2dIIHW5mnuKpcQlxKM5B0LJyi3XuQOyk3Qe5QGClxSMpB0LDLUDqTmIqk5JcYt49iWBanzd+sVXc1TGqjlKm4+W1fT6EcdOK+DwtaWU2yTJYPHsAzkjAGhaRLBZTIBEw4gkOdOWAM+aNglRacCj27RnIz6QqJs4Y+K0AgCLEBniTOpnnxFdiya/wB32jRfpfuQFiSmLEl00YWdEGS1eG5M6MBiRv8ALFZfEnOSiFnXyGb4PoehoG2M6QOyqA29ms9SyrVaoUN110y6U6Fo7yQovbLMzCdrv8QVVTYWjY9ojM0pjlA5mjvWMctO92ENzz4ySZlaKTIBoljyBPvJTWnN+RZpGx8bfmkOpLjIhzncsoxo5I5ZAzibB4NRNhvOLz23+qrYfli3EaZhPOJO9A5gHOe0bXBYdphC+AXUEzPGpkM+xGxjOkTsMvBL26DcNfjIf0jeqZ8E8ONDc66CSTP3XAU2hZRDei47ZlWskwxxsw2QunRPQm9FJCzNUQUYhKWScBYYDyK7rODiAdoCH4hD6DOy30VlwSRiFlUZOh9EDZMeCRsDc18bIkQfmVtqRCdBZUFi0PiD70/xApCyu+kf1iGfyq2GpEJ0KyrxL+mOtno4Jix+lh+64fmKtSQkJ0FkAv5w3qcf8VHFivGEMu2OaJdqStSQEIpCspG3OzwYo/pnwemNuP0cXsjycrxCAw1XQDPfaxiQ5o+sJd6IPnhXYprQJEKGFABcKSzzFDTYttKOUkuRTlUWyR8PRj+sUBrQ/rYrESERgQdRHmFXe452naOV3Y9y+oPBAZQgEkVmHChpWmg/rZUc4RI9oJmZRZVJngDp0knrVsOBz+RGgidQVShsLbRHqHXnsJIzTbn17Fyzrdi/s6Y/pSX0PxcqSJ6mnxSU5tLRStNAmmWjZmkaEkUkgEnL5hRPZOXyvHPHPkMLoEgTgAom5TiS5pHUB4qvlGKTEca844YYqn1d67oQVWZSl1NT449wdMiQBJq3ywQwbQGkgvlhgZmgAxkq9lbyH4VutFZ4nPVQWvnEgjE5p59irFWTfQ0YmUW5nO7/AFCAZRH1nbvUqLIkZvHNvuYGiZN6QbgdK6XKeVILoD2QzDm4SF0GeIz3ZK8UKznrRGnd5LpkYA/WIzN1KzYIMQmkJ+2TyoGMLYrHBpJZcIxlMcoYDSV0kLhHGlgwfdcfFyjpQyo2wRTUQ3dk+anyC+9EOpuiWJGpQ2nhLaDS80fdZ5zUvBtnKefqtGbSdGxZ6n4sqPc35JAJBEuOjUApSTpJAOAnKYFJACSkkknQDEICjKBADSTSRIUUAkJCIJJ0BSt2brRZLsxeXEZgO/8A+IcpGg2+SuZFjXIZOdzjuFPIrt9HBvUXwYeolWn9jvs2ZVntktCPaVSiH9fr9VXvK/J5LrwVLSBdqNgxNfOoCxYUYi1lom5tHAGZaC03STM1EgabFvOhTNdROqXNHiepcU3KnF2t7iSWlz2SpMAme6ZXNrpXFvk30bqSR10GHJoBqdOE0lPdTrqSVHO3YYQx3yaToE9yMKplYninAAkkESAJNaL5Zdz3TioxBJmHHcPIoJjob3f6Cs+yYxP7J/WD6KRvB6Of+KW0gfmXcmku5g02wrE8XByQJxW6SJNE9OKrxomFGdmfiCtSHkCMGNAa0EXyeUJTIIGnUmbwWjGUzDHXP8qnOPI6ZjOtB6QGxoHkFNZ47j7zj1n1Wu7go8/8jRsB/wBKWHwWljFnsaf8kPUiGLM6I2bjiaNGOhoVizEjGQ2/oLS+TrJkl5qZ4BTsyJDGd3d6KNyI8WY0QTzt/XWtzg22QeZ9EeKduSoQ6R+8fJWoDWsmG0nXFZzmmqRSVF4OSvKqI4T/ABhYUWWLyV5VjHQG1gZ0UBcvJX1ROUWdJvaHqh9ps6Td4TxYWaHGJFyz/aLc0zsDj4BP8c0Nf/Tif4p4MVl4uQF6p/GHfRxP6b/MJcZE+iibmjxcntvgMkWy9NfVX50/8Tt8P/NLio30e97PKae1LgWSLXGJuMVb4tG6Lf6h8mpfFI38MffcfyKtqXAZIHKZ5GwjzSbkh9PnngSndAEhORkK7VDbmPYy9ELAwOZePKMml4BOGYFW7Pl+BEiBjIgc505AB1ZAk1IlmK7/AEekk25/ycnqZukoksGHEaA3jnuZWbSGyO0ynjXHMmuzOoeKmiaEzmUlp8M5/WlepGKj2OByb7lO1c2QxiODdjTzj2A47VxlusIflB0LBpeKZqtBEu4LuWtvRCczAQNp5x7pfdK5LKfJyo06TB7wGrH1C/xX2jbQfV/R1gZISGAokprqZdJzEYRBCEQC+TPfHCdIJyEDGUBc9xIaBSUyXEVOoNP6KlcnycKOP1/BrVrpRUpUyJukV/iMU54Y63HyCcZMidNnYcfzBaoCGMOSeVdoeVTk0xrSi69uPBjkzOGSX/Sbofq5RxbIxvPtAb1wh4grPyVk02lz4kR8R8IEhgLiL0veIFANnktyzZCgMq2EzaRe7zNG3HgWTZn2YQHvuttD3OOYXZbwyXerxyQwYuiE6L5n3SRW63w4PJPJJa4tF0hriAaXgJbdCy7PEjCzMiPiScYl+U/cMqUzDGWaaHGK8BkzS9lM6Dztiv8AC8oosKzMbec3PIDlucToDZklaMG1TaXFpaM05TPUFGHiHDc99AAXHUB5p0h2ZDY8MuLWWMucBOThCa6WktcSZdSlbbGsE4ljMNoxcGw3gazdEwE3Bqzl5faXjlxSbupmEhuA+6FqZRt7YMJz34AUHSOZo2p0TbCszob2hzLpacCAFBactwYfOitB0A3jubNcjZXG4yzueIYe7jYpJDQxl0XWVzkCctbda2oFtsUKkNoe76kMvd2iPNArLbeFEJxk0RX/AGYbitBtpFy+6bBnvyaRtrRFZY15gddc2fuuEnDaFyOX8qOtMUQIIvNBrLB7hnJ6I/3oQNujrI9pYxt5zmtb0iQB1aUUKKHNDmkFpEwRgRpXJZdyVxdnvxnl8UlrWAGTGVqGt0BoKkyVBjWmE1hPFWdjQ03edEIxron1bUWKzQynwrhw5hnzjhjIyYNV7P1Kf262/BZddejNDpTE2Aikxnz7ljR7MyLaBZ4YDYMHlRCPeLcZnPo7SscHW8daItoI5INxmoYDc0DegLZ0kkJCkQlMoxuE7J2SN9me4grh+DHJtkI/WI3tcPNd9l9k7LG/lP7mk+S89yE+Vqgn+LD73AeaE6khS/Fnp7Yf61IIhlMjHmtGkky8ZdlWrsh+upVojJuDRgKfeIruZPtr2DywLNBk3bWenQevHaSuJ4W8m3w3aoR3Od6L0EtXA/CCyVohO+p4OPqsPUfps39P+Z2xakjZUA6QDvTLos5yoEQTBOF8mfQDp04CYoAGJgiyYPm56XPP95HgAgi4KXJo+aZ9kHfXzXR6fu2Z6haCxOEsZzuLs7DJ0V3Kl0BjPV6Fbag9ns43jbvLu3Z1w2YLrMGilA4Mww0Nc+LEaMGl5DOy2QWpChBoDWgNa0UAoAMwCMJiNBrhpQOjnuF1rF6FBJIa8zdIA0vBoBrhirttgta19AJtIAdSUzWRzVMzsVXL2SXRTfaGPcAxjBMy55LiRPN17FpWnJzHiT3SMgSLwnTE1zY7lLFQ2SGXoTTOYEwBXMTpWRwnyk18RtnvhrZgxXzoAKhu3PturoLHBbDYGgzA0ke8ab5qFlhs7TMMhAzlgyd7RtxQuw6dFNmWgWhllhOiSAAdIshACg5RxVe1ZKiXXRox42IxpdDhNHzbT9n3tOuWdbzI7cARokCNfodxSFobTlCspa54V15tKYUcdkmPZmtvR2viRnOLnThudKu46etbsDK8xKDZ4mqbWwmdbj6LUi2hrec4Ck6nNMCe8jehdamidcL06EyuznOWGB3JAkZHCG0RnBsGE03og5ThO61uBF7fPVtVzI2Rm2dkhVx5zs5PkNStC2tOB0VkZC8bonSkzSqD2jDkCXSBbeFDVun/AFqOgoCivlTIbI7mF5dJk+SJSM5Y58ytRmFsMiGBMNNxtAJgckb5IH5SYCQSaOumhxkT+U/ohH8dbplyntmaCbJ3q9R3J2Ojn4OR4kOxRAGkxonOAlekTIiec3Z71rZCsRhWdjSJOlNw1kzKmblJhuynyiQKYEFo5U8Oc3ehOU2Sz8y//beu/au1kgVFtCU4dMUTEoGU8qNnBiDTDiD+0ry7J8SUWEdESGf7gV6taRNjhpaRvC8dY8gjVLuQw8Ht0YymcZZtJNAO8DrUcCD1kTE9LiZvO+nUjcCXZpCuGMR1RWeABJlLQrAhyEl69nkkBauF+EiHyoJ+2O9pXoBauK+EqFyIJ0PI3gn8qz1usGa6H6iOjyeZwYZ0w4Z3tCSXB1t6yQD/AAmDc0DySWkX0RnLuVQians7JuAWk2yM0eK+YUW+x7xnJ5LTFlZ0QjFmZ0QntsLRhWwyY46GuO4IoOUYTWgcbDoAP2jMwlpW4bKzojcqkXI8LNDYPuhaQy076EuKkUfbEH6aF/UZ6qs63Wec+PZiTz2Gt4OpowApmWn7HZ0IfYb6IhkpnQZ2G+irelwG0uTH+PWUS+ebIUleBpKVKUz4aTKSkgZbszMIzTgMDgJywbU1NcVrNyY3os7DfRGMnN6Ley30S3pcD2lyYULLFkaQRFM2/VeZ0lWTNCGPwisbib0QmYkRciywcJ83GTnb10HxAaG9lvosd+TGzNBicwWc/USj4GtJclSJwksZxe4zl7kWpDboNAKyz+gTHhNY54vJne5kTnTJntqr8HIjXGZA5J0CtDQqw3JDOi0fdCqOtKSugenFeTHHCqyiUuN5Mpcl1AAQAJnCTjTWgZwuswlJkakpcmfNEm0L6kDPqGhab8ni8aZyl8RCwfq5p9kVsx5KDuFsF1eJjO/82GkiOloc7eUPynhZrNHzjmNqDOYPLricdJWm0kYE7yoo0V3Sd2is/fS8ovYjyZ/ypYDSyx548xs8SZ46ST1pxwqlzbFaOw3NOXid5UsRzj7zuskobx0neU/fPgPboiHCh5EhYLQRouiVRI0loMk/yki5snxs5rIY4+4ieSRid5UIhEZz1E+GCfvXwLYRIeElpP8A0IvW4f4agm+UNrzWF3XEaPyqNzTp3j0ULwdG4o95LgWxEs+3bbmsTR/7M/0jZla2n/rwhqMQHwcsuJFcNI71Jkq0kvMyDLYrXqZMNmJom3WyRnChAabwI/8A0XDtyPEcTdaXTJlKVZ4SXZZUyjyboqXYgV5Of061ocFMlxIj+MiUa3m5pu2ah4hdek5TdGGrjBWdHYIJDG3sbon9qQvHfQagrFxT3EmtkV7NnjURNsxJkBUrjfhWg8XDgMcKvc588wDBdltN/uXpNmt7RmXH/DCWxLHDfLlMjAA6A5rrw6yG7ly6mrPtVI7NHThd3bA4G8MbJCsMFkUfONa5p5Dzg910zA6MklynB/Lph2djJ4X+97j5p1xZS/rN3FX2NTKtqdDgvc0kODaEYzNAuW+V8YEtdGe1wMiDdBBGbBdDwhPzBHSdDbve1eT2uPOI86XOPeVzwdI6Wdz8sIv7w7tN9EvlfE/eHdoei4EJwyZG5XYjv/ldFH/Yf2h6JjwvifvD+2FxNuA4x/2j3UUQbIosDuxwuifvL+2i+VMX94idtcIH6Qp4VIbiM74Y7nlKxnZnhTE+nidspfKaJ9PE/qFcLfdpr4pca7SgDt38J4n00X+o71XoEIckbB4LwyDGJIE8c/qvdgJLDV8FxDhmQPh+gk90mktAvAUFKnu8UKdQtRpUiqQJFTtKYtRpismMqOC5O15djMivaLpAe4AFuYEgVBC65wXnWULa3jYpMwBGe0uzB151JqtKCbdhJ0areEjs8Np2EjxBUg4RNzscNhafRYbY7Dg9p60d3WFq9CD8E7jN5uXYR6Q2t9JqRuVYR98dcx4hc4YZQlmoqX6aI91nVNtDDg9p2OHqiuLkCzUkKYEjYZeCn2y8Me6dY6Cgh2cNJIGK5lttiDCI/tE+K3Mg2p72uvm9J1KDCQ0JbLj1sM7LMCG58a4BMuLWtF0y37ydi9KsliENgY3ADec56ysXgfklpLo5kXfs20woC4z1zA36V07mL2PTJRin5PN125Srgr3ENxQWjL1nYZPjQ2nQ4yO4qseFlk/eIfefAawuvM5sHwaTGgYrmPhPcDk8yGESGf7pea6tomJjPqI7iuX+Ehg9nxJyFYctZ4xhkOoFJ1IqDaaPIWRyBKqSBpokuHod9HccJ4sobP5k+wxzvJeUPZPvXpfDGJRo0MjO/tDR+JefGzDSuVdjQpFimssP5xmtzR3hSCyzw8QpLHC+cadBnuE/JUBGOU5x0uPik/FA1g0ohC1pAW7NEAAnhijtrRcJGBeO5n+1VhNkKqzGrDbX3nncGhAFXMOoqJ0WuJ3KxxUwouJ1pgSWB04rBWr2DAZ3AL3ciq8RyRZp2iCJ4xYX42r25YavguJVt2UWwbpcCQ5wbQylRxnh9XvQuy1Cm0AOm4tAF4e8QAcO5UOE0EuawXZycTPRJst/KO5Z+ToTr8McUQL4MyDTPMZgKZpBEKxJlJpnVNwTnBJook7BYGxXcP1sXi+X2uFoizwMaKZToeWayXtBXjGU3E2iLOvzsX8ZW2j5ImZociFocjiw6poAqV0GYTbdEGDnbypW5Tij3iiENFxaAHblqLpntapG5diZ2tPUVEYaBzECLQyyTi0Deut4JRJw3VnWtMDJtFwbgu04FHkP+15BKXYaPR8jcIoNlsxMQkkxTJrSL0rjeVdOadJ6ZIMocO2vF2EWsNHBznzPNPJc0VlMjDQuVypABhg3bziXNImeSxoa8OlMTrOua6smzwQXGTbwHOkCQC4SEwTqW+neHcylSl2OtyvwlsrgCXQ3xAAwm49riASTEJcNBwmcNclgxOEEHM1pwvAg8knMK1/0FRdkicpyoJEHlSEpfd8dSsWXgoCSXBoaQB72AEgQL2yqT6P8v7/wtO1+J6DD4YQ4VnhPfCjiE5jA2KWMENxDcAXPEsKTxzTXH8O+GkK0wgyGx5EnVfdbJxuhrg0EkyAePvrf9qmz2RkJzmiHCbdbNjXPcBMikj3aFxOWcjvjNfHhwXw4TGTN7kzANS1ubHAUx1rRazfRGa0UurOYaCmRNdRJY5M3pHW8IoQiRbhMhxX4nj/FcnlDJ3FZ54ZtIJ8lpcMrRyn1+hb3Od5rknR3aSsqYWi+2GLgcXATMpVnQAz2VUUE1J0MiH+wqlxxU9niTbE+we8tHmmkIqKzC5qUGzULqUzeJQcbLMmBaY2isWh4ENn3z/cB5KrDiUzoraeTD+yTve5IZDeqRPOogDP/AGkCSZoQapiN3g/W1wB/FhfiC9lC8V4JVt0D+Y07gT5L2cPXPq9zSHYMj9V9UQfjIColnUYcnDlgkotyXdmgc0LzRK8o40SQRYEZK8Xth+ei/wAyJ+Mr2GJFqF4zaokojyem78RW+j5M5kcV1QghQ6gzz4IXxQSEoLuUugzNBoUjWql8YNZSpI9Uqq022tul22h0oAmDEnQVRsNrk4z947iVJlCPM3cBimITm1P2XdwK6ngUaRNrfA+i4kuJOK7LgY+kTazwcpkNHaQHOuPuse6TXF5a0EBkhK8TzZOrrVCz5GjVeyE5sPkl5LXuLrpzkSAGoSFarrOBDmzeS6Ra+EQOkCIjSDqqu9tsVvFvmQG3TnkNGKIvpVg15PFYloZBoGEuExXNsaMFkW3L9pJkycjIC60ipzaZ9ede4ZPyHZnQb/FQyTecXFoJJBcJzPXvUsfJkNr2OaxjbpeaNANQ5tJau5EqSHFs8LsPB+32gXmw4zmmt6UmnY50gd67LLGVmssb4TmRLxgugkyaBxjGcoEl06agu4stn4prGiXJaW05sr7cB1rh+HFoYT+3ZLj38gsa9rA9t175gXqaJ4lTpyd9EXJcnlEtSSnZDoktCOpXyhG44uc6YvEGQzSElS9nN6Ttw9VYARSU2YZMpnJY6R7I9VIywABwvc6QwOkHyVi6lJFhmytCsZaZh7dhvSPcnjWEHC6J66A6qKe6mIRkGbKwsD9LcekPNFarC8hspGTQOc3Xr1qaSeSLDNme3J8To949U3s+J0StGSdFhmybgfZni3QbzXABzjUHMxy9ZmvIrx0ohFOk7yspwydmkdavB63eKKZXkjbQ7pO7RRttsQe+/tO9VntfJW/8HrAcoo7qLy8ZSi/SxO271RtyrG+lidt3qltfI99cHoTjVeNW08t32neJXS+1Iv0kTtu9Vy0c16ytdONCzyI0bHSUZKcFbAGXd6TGz26JICpoTuW3b5IEDxDtBTxMBPFXIsSQVJ83GeZMBSEsarq+CD5X/uHueuScJa1u5Jf81F+xDP8AckFncjhNEsvKhOYC6hvNa7CoocMSrT/hPtD2OZEEJ7XSHMumhmatcMaLE+D3IUO3Wh7YoLmw4d+7NwnNwbiDrXpNk4GQYU+LMeHPENjPHdnVKUVHGv3FTbuznrJ8IjboD4HNbdBhxSDKvuvaa16St2P4RoTJ/NRZEg8otpSWLZhdPZcmCHg57tTyH95E1abIYgblm6ZomznBwybaWFkARGxSOQQWEAzBqZ0FJSlWclx9vyRF5ZfxjXNZNwDThIhpcAMCWmuozXpuUoPGQntYQx5aQ10jyXSoaVouTy9ka0iA1kJ0SJEdca9/GTJaAb/OAIBcQZVVRaiJ9Ty5pomSLTMzxBI3FMgCoAiTNRBKjnoUkkck8kCoCSV1SEIhDpPMkIiLUrikupBqAI7iVxS3U11ICO6kpbqa4gZGGpSUskrqAIwE4CkbDmmSCgVhxIfmtwrPdBVRNIGeYSHiyr5gJvi6o0KPFlEAQQdCufFk4s9UCKsSKTmlJQkq7FsqD4sZSogZXatrJX7KL/Lb+JZnxYrSyYZMij+H4OCBMmyXaSxxukibZTBIOIOIXV8H8qWYEi1CNWoiw4sQOGpzAajWNxXH2TndSuh6tLoSmej2XL2T2nkxrWBriWiXc5asPhxY2ikZ52iM473AryR2pRCIjFFWewH4QLH9I7+m/wBFG7h7ZPpHf03+i8jLkBelih2SxY83OlhedLZMySVRsSQTqQDi5tiEpJIM2GiakkgkdOCkkkIcKSFg7YkkkCBbjv8ABMP1vTJIAJ4qUmYpJIGHaOcdqjZ+u9JJAPuFDFeo+CjKSSQEZVcJJKkVARRAJJKiwmhM1JJACeEg1JJAB3UDykkgTFZsepWymSVRJCQRE6SpjQBUZSSUjICmSSUF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graphicFrame>
        <p:nvGraphicFramePr>
          <p:cNvPr id="15" name="14 Diagrama"/>
          <p:cNvGraphicFramePr/>
          <p:nvPr/>
        </p:nvGraphicFramePr>
        <p:xfrm>
          <a:off x="467544" y="1729656"/>
          <a:ext cx="8280920" cy="5128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Picture 2"/>
          <p:cNvPicPr>
            <a:picLocks noChangeAspect="1" noChangeArrowheads="1"/>
          </p:cNvPicPr>
          <p:nvPr/>
        </p:nvPicPr>
        <p:blipFill>
          <a:blip r:embed="rId7" cstate="print"/>
          <a:srcRect/>
          <a:stretch>
            <a:fillRect/>
          </a:stretch>
        </p:blipFill>
        <p:spPr bwMode="auto">
          <a:xfrm>
            <a:off x="467544" y="1484784"/>
            <a:ext cx="2950916" cy="136815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1268" name="AutoShape 4"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 name="5 Rectángulo"/>
          <p:cNvSpPr/>
          <p:nvPr/>
        </p:nvSpPr>
        <p:spPr>
          <a:xfrm>
            <a:off x="0" y="0"/>
            <a:ext cx="9144000" cy="134076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6000" dirty="0" smtClean="0">
                <a:solidFill>
                  <a:schemeClr val="bg1"/>
                </a:solidFill>
              </a:rPr>
              <a:t>MÉTODO CAMEL</a:t>
            </a:r>
            <a:endParaRPr lang="es-EC" sz="6000" dirty="0">
              <a:solidFill>
                <a:schemeClr val="bg1"/>
              </a:solidFill>
            </a:endParaRPr>
          </a:p>
        </p:txBody>
      </p:sp>
      <p:sp>
        <p:nvSpPr>
          <p:cNvPr id="21506" name="AutoShape 2"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08" name="AutoShape 4"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0" name="AutoShape 6"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4" name="AutoShape 10"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6" name="AutoShape 12"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8" name="AutoShape 14"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26" name="AutoShape 22" descr="data:image/jpeg;base64,/9j/4AAQSkZJRgABAQAAAQABAAD/2wCEAAkGBggSBRQIEwgWCRQRGB8aFxgYGSAeHRwhHyInICAgHR8fJioiHSAjHxoiIjssJCoqLywvHScyODQtNyssOC8BCQoKDgwOGg8PGTUkHhwtLC4sLDIpLCwvLDUrLiwqNiksKjUtMikpKSwpNSwpLCwpNSksKSwyKSwwLCwsKSwsKf/AABEIACMAhwMBIgACEQEDEQH/xAAbAAABBQEBAAAAAAAAAAAAAAAAAQIEBQYHA//EADcQAAIBAgUCBAQDBgcAAAAAAAECAwQRAAUGEiETMQciQVFCcYGRFFJhFSMyM4KyFhdDU2Kh8P/EABcBAQEBAQAAAAAAAAAAAAAAAAABAgP/xAAeEQEBAQACAgMBAAAAAAAAAAAAEQECIRJBMVFhA//aAAwDAQACEQMRAD8A7bPPGlO07OEVASxPoB3OMrL4raTE3RXNPxLn4Y0d2+yi+LjVOoqWh07Jm0ql0jHZe5J4A59yccy0TW5ylVLqJtI1OY1dcd2793GiR/AqMzXta3cDsMRN1tG8Rkb+Tpyvrf1FOVH3crh9LrDOZKpV/wAIVFNHu80krxIFX1YjcTwOcW+XZpV/sQ11XQjKytyU39QgD3IABP6C+PPUgqW001REUidB1AJlYrwLlXC+bkXHF/kcKfqZNmsAFlBnbkbVFzx3+nI57c4izZjm5XdFlaSA9i0wH9obHLdK10MudS6yqYJexpo0S/SQhAHFmsUQ3Ft36k24tocnzOLLqw5a9aKCljHVTcwkMgexCRm+/wApNrKpv6Y57t9wzlPS9i1tPHqmLJKvKzQvU36Dq4kR9ouQTYFT27j1x45r4gzxRSVAyCYQwmzTTMkKHm3l3nc1zwLDn64Zk2T1tZqpNUVVKaNYFIpIG/iUNfdJKOwdgf4fh+eKnUoGca7TTaSb6ShIkrGU8M9/JF9LG/19VxrjZ2vJbR6w1O1OtSujTPG4DKyVMRuDyCB8sTci17Q1GbfsmSllyiqtcQzqFZh7oQSGHB7H0xc5jmuXUuXfiJqlKKNBa7EAfIe/yGOAeKOuKqt1ZSy0VNLB0lboSBCJJd3BZB32WBt/UcaZ+Hdsz1dkNM+yfN4aU+zOAft3xUt4q6QDW/bKv+oViPuBjMaWjyylywQ0uh6zMJeC0s8KRs7epLStcd/QWF8bvT1TXS0zPUZEMoINlUujkj3O0WHy5wpak5Nn1DVUhqYZTKgNrlSv9wGJgni6PW6oK991xb79scm8Qtc5jW5i2jsqjNTI1xPKp4UeqhuwHoW+gxG1hpZaHwnK1ubNUFIxFBBEenEHI4NhzIR5mJc82PAwpXZEkQoHDBgexHbFFnmvdOUdUKaozaOBz8N7kfMC9h88YHQGX6qq9IU9E0h07Qxx23Kf383rcMf5aG/fv7e+K1afIJcwkzVMvSDLMnJbfa71M44F3N2YXt37kjCldfXN6Bs2bLhVo8yoHMYPmCngMR7cj7jBjKeGOSTjLJNR1CXqsxPUe/wp/poPYBefsPTBiidrrRU+Y1NLEa4Q08EvUmj23MluwB9PUc/mv6Y1igBbWtigzzVJp8xNP+G3gIh3E2UF32LuPwqOSTiml8TQtNI5ywnpkKGDeRmsxPmt5RZLgngg98Q8sxqc6pql6MGLazo6uFa4Vtp7Ejtf0NjY2NsZzWlfnUui6ijiyCZZZkMakNGQC/lv5Xvax724748ovEcltv4NDtAbcJPLKCQLQG37xgTYjsDYX5viXmWt5Is0alFKktn2XEgunKjdKPhBL2HNybe9xmd2r55GEyij1N/hqoyRKZpmopQoeRmd/MqvZCpCNta/f0YC3fFvpzQ2fjxHXUdTsqVZTyxBdAV8otYBSDx5QLY0Go9eNS100AolqeiFNhIA/mBJYgiwRbckkY9ptdolWac0ZkKOA+w7rRkAmW4uNo3dr3sDjGfzzOVqbyzczPpa6mizpsnMVFPFTTMbb5QSFFjcqBe7Xta/HvftjF6U8PNVUmTNQjUcNFvdnd44OpI5buS0pt6flxNj8UD0+qctuoY7tr3OzybWAt2YyWHoSLDviZF4hJ12haBCVhMwZZQUNtvkDW5YBrm3YWPrjqlzS0HhdkS1/wCPn6meT/7lU/Ut8l4QD+njEKfw7zNNcT6ipc6SneoUKRLB1CgFuEO5bLwOPYAemLaDWsLZi8exemgkJIcFgIwCWZR2Vr8G/P1xEqfEeOOj/ESZTNAAOVI8xIDbwo+LYUAv2O644GHRcei5FrMyebVsUa/8KRb/AE3OQPscS8807m0uk/2VFnrxO5tJO6guVJ8wXaFVTY2Fh2++K6p8QJI60QGljYMqkOst49zswAL2tYBbk97bjaynCp4iDryRmiEpi2i0Thi9ydzIOCVVVJvbmxA/UXFzpTSOV5dlAoaeDYO7MeWc+7H1P/Q9MSs3yDLKpEWookrBE+9Q4uAw4vbse/Y3GM1V+IrhCUyppCikupazJ5tqlhbgMCGt383HY4fF4hxkdVqYRxqYQ7bwSnVXcSRw3lJCWAve/scF8saLP8rep0/Nly1JpDMhQOouVuLXAuL/AHGMpnfhfFLo2l01FVilggdWl8tzIB37EWJJP3/THt/mTHuRfwBjJc7w527YzzHJyP4XHr6EEemPZfEak3qDT9NXKKrlgEZmIDqGPBMdx8/ph0lxqVRQoQCwHA+mDCnvgxVPeNCpBUMDwb4Omm3bsFvlgwYNE6MfH7seXtx2+XtgMMZBBjB3d+O/z+2DBgAxRkklAb8Hjv8APAsUY7IF+mDBgFESfkA+mGCmhtborx24Hr3wYMAqwRDtGBcW7emHlR7YMGAYtPCI9giAHtYWwqwRBtwjAIFu3p7YTBgHbFvfaOe+G/h4d+7pC/vYf+9cGDAOMafkB9O2GtTxGPYYgw9rC2DBgEPfBgwYM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28" name="AutoShape 24" descr="data:image/jpeg;base64,/9j/4AAQSkZJRgABAQAAAQABAAD/2wCEAAkGBggSBRQIEwgWCRQRGB8aFxgYGSAeHRwhHyInICAgHR8fJioiHSAjHxoiIjssJCoqLywvHScyODQtNyssOC8BCQoKDgwOGg8PGTUkHhwtLC4sLDIpLCwvLDUrLiwqNiksKjUtMikpKSwpNSwpLCwpNSksKSwyKSwwLCwsKSwsKf/AABEIACMAhwMBIgACEQEDEQH/xAAbAAABBQEBAAAAAAAAAAAAAAAAAQIEBQYHA//EADcQAAIBAgUCBAQDBgcAAAAAAAECAwQRAAUGEiETMQciQVFCcYGRFFJhFSMyM4KyFhdDU2Kh8P/EABcBAQEBAQAAAAAAAAAAAAAAAAABAgP/xAAeEQEBAQACAgMBAAAAAAAAAAAAEQECIRJBMVFhA//aAAwDAQACEQMRAD8A7bPPGlO07OEVASxPoB3OMrL4raTE3RXNPxLn4Y0d2+yi+LjVOoqWh07Jm0ql0jHZe5J4A59yccy0TW5ylVLqJtI1OY1dcd2793GiR/AqMzXta3cDsMRN1tG8Rkb+Tpyvrf1FOVH3crh9LrDOZKpV/wAIVFNHu80krxIFX1YjcTwOcW+XZpV/sQ11XQjKytyU39QgD3IABP6C+PPUgqW001REUidB1AJlYrwLlXC+bkXHF/kcKfqZNmsAFlBnbkbVFzx3+nI57c4izZjm5XdFlaSA9i0wH9obHLdK10MudS6yqYJexpo0S/SQhAHFmsUQ3Ft36k24tocnzOLLqw5a9aKCljHVTcwkMgexCRm+/wApNrKpv6Y57t9wzlPS9i1tPHqmLJKvKzQvU36Dq4kR9ouQTYFT27j1x45r4gzxRSVAyCYQwmzTTMkKHm3l3nc1zwLDn64Zk2T1tZqpNUVVKaNYFIpIG/iUNfdJKOwdgf4fh+eKnUoGca7TTaSb6ShIkrGU8M9/JF9LG/19VxrjZ2vJbR6w1O1OtSujTPG4DKyVMRuDyCB8sTci17Q1GbfsmSllyiqtcQzqFZh7oQSGHB7H0xc5jmuXUuXfiJqlKKNBa7EAfIe/yGOAeKOuKqt1ZSy0VNLB0lboSBCJJd3BZB32WBt/UcaZ+Hdsz1dkNM+yfN4aU+zOAft3xUt4q6QDW/bKv+oViPuBjMaWjyylywQ0uh6zMJeC0s8KRs7epLStcd/QWF8bvT1TXS0zPUZEMoINlUujkj3O0WHy5wpak5Nn1DVUhqYZTKgNrlSv9wGJgni6PW6oK991xb79scm8Qtc5jW5i2jsqjNTI1xPKp4UeqhuwHoW+gxG1hpZaHwnK1ubNUFIxFBBEenEHI4NhzIR5mJc82PAwpXZEkQoHDBgexHbFFnmvdOUdUKaozaOBz8N7kfMC9h88YHQGX6qq9IU9E0h07Qxx23Kf383rcMf5aG/fv7e+K1afIJcwkzVMvSDLMnJbfa71M44F3N2YXt37kjCldfXN6Bs2bLhVo8yoHMYPmCngMR7cj7jBjKeGOSTjLJNR1CXqsxPUe/wp/poPYBefsPTBiidrrRU+Y1NLEa4Q08EvUmj23MluwB9PUc/mv6Y1igBbWtigzzVJp8xNP+G3gIh3E2UF32LuPwqOSTiml8TQtNI5ywnpkKGDeRmsxPmt5RZLgngg98Q8sxqc6pql6MGLazo6uFa4Vtp7Ejtf0NjY2NsZzWlfnUui6ijiyCZZZkMakNGQC/lv5Xvax724748ovEcltv4NDtAbcJPLKCQLQG37xgTYjsDYX5viXmWt5Is0alFKktn2XEgunKjdKPhBL2HNybe9xmd2r55GEyij1N/hqoyRKZpmopQoeRmd/MqvZCpCNta/f0YC3fFvpzQ2fjxHXUdTsqVZTyxBdAV8otYBSDx5QLY0Go9eNS100AolqeiFNhIA/mBJYgiwRbckkY9ptdolWac0ZkKOA+w7rRkAmW4uNo3dr3sDjGfzzOVqbyzczPpa6mizpsnMVFPFTTMbb5QSFFjcqBe7Xta/HvftjF6U8PNVUmTNQjUcNFvdnd44OpI5buS0pt6flxNj8UD0+qctuoY7tr3OzybWAt2YyWHoSLDviZF4hJ12haBCVhMwZZQUNtvkDW5YBrm3YWPrjqlzS0HhdkS1/wCPn6meT/7lU/Ut8l4QD+njEKfw7zNNcT6ipc6SneoUKRLB1CgFuEO5bLwOPYAemLaDWsLZi8exemgkJIcFgIwCWZR2Vr8G/P1xEqfEeOOj/ESZTNAAOVI8xIDbwo+LYUAv2O644GHRcei5FrMyebVsUa/8KRb/AE3OQPscS8807m0uk/2VFnrxO5tJO6guVJ8wXaFVTY2Fh2++K6p8QJI60QGljYMqkOst49zswAL2tYBbk97bjaynCp4iDryRmiEpi2i0Thi9ydzIOCVVVJvbmxA/UXFzpTSOV5dlAoaeDYO7MeWc+7H1P/Q9MSs3yDLKpEWookrBE+9Q4uAw4vbse/Y3GM1V+IrhCUyppCikupazJ5tqlhbgMCGt383HY4fF4hxkdVqYRxqYQ7bwSnVXcSRw3lJCWAve/scF8saLP8rep0/Nly1JpDMhQOouVuLXAuL/AHGMpnfhfFLo2l01FVilggdWl8tzIB37EWJJP3/THt/mTHuRfwBjJc7w527YzzHJyP4XHr6EEemPZfEak3qDT9NXKKrlgEZmIDqGPBMdx8/ph0lxqVRQoQCwHA+mDCnvgxVPeNCpBUMDwb4Omm3bsFvlgwYNE6MfH7seXtx2+XtgMMZBBjB3d+O/z+2DBgAxRkklAb8Hjv8APAsUY7IF+mDBgFESfkA+mGCmhtborx24Hr3wYMAqwRDtGBcW7emHlR7YMGAYtPCI9giAHtYWwqwRBtwjAIFu3p7YTBgHbFvfaOe+G/h4d+7pC/vYf+9cGDAOMafkB9O2GtTxGPYYgw9rC2DBgEPfBgwYM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30" name="AutoShape 26" descr="data:image/jpeg;base64,/9j/4AAQSkZJRgABAQAAAQABAAD/2wCEAAkGBhQSEBUUExQUFBQVFBIUFRQXFBQVFBQUFBQVFRQUFBQYGyYeFxkjGRUUHy8gJCcpLCwsFR4xNTAqNSYrLCkBCQoKDgwOGg8PGikcHBwsLCksKSksLCkpKSkpKSkpLCksLCwsLCksKSwsKSwsLCksKSwpLCkpKSkpLCksLCkpLP/AABEIAMIBAwMBIgACEQEDEQH/xAAbAAABBQEBAAAAAAAAAAAAAAACAAEDBAUGB//EAEcQAAECAwMGCwILCAMBAQAAAAEAAgMRIQQSMQVBUWFxkQYTIjJSgZKhscHRFUIHFBYjU2JygrLC8DNUY3OTotLhQ0SD8bP/xAAaAQADAQEBAQAAAAAAAAAAAAAAAQIDBAUG/8QAKhEAAgIBAwMEAQQDAAAAAAAAAAECERIDE1EhMUEEFGFxMjOBsfAiI5H/2gAMAwEAAhEDEQA/ALByg44lw/8AN3jIoRaQcYm90u6itCGXGlBpJAppU8OxCXKeNgmaJ0/P8kL4KLWtOg9c1MGalZNghTryvut80hZYIEhDG2ZB7pJVFeR0yuAiDToKlMAZi9uyJE8C4hNxTs0WJ18WfFk0XEeLHZZnHMjFlOpRXIv0s/tQwfwlqUo2mEfuPb+cpZRHgyX4uaVAnjXD1UjbK2VXV1Cirh0XowzsiOHdcRca/PD3RGnxAS3FwPAsNs7NZRiEzRpxKqi2gYtcOuGfB6f2kz63ZcfAKHrfRW2i7DeBgAEYedW5ZxyvDHS7JHiEJy5D/wDpAUPXfJW2jT4woZrN9tNOF3thP7RccAPFQ9b5Y8EaMkyzja4modSA2h/S8FO6PE0yUlklzukd5QlhOcpbj4HSNYvGlA6O3SN4WZxCXEJZsXQ0Da2dIIHW5mnuKpcQlxKM5B0LJyi3XuQOyk3Qe5QGClxSMpB0LDLUDqTmIqk5JcYt49iWBanzd+sVXc1TGqjlKm4+W1fT6EcdOK+DwtaWU2yTJYPHsAzkjAGhaRLBZTIBEw4gkOdOWAM+aNglRacCj27RnIz6QqJs4Y+K0AgCLEBniTOpnnxFdiya/wB32jRfpfuQFiSmLEl00YWdEGS1eG5M6MBiRv8ALFZfEnOSiFnXyGb4PoehoG2M6QOyqA29ms9SyrVaoUN110y6U6Fo7yQovbLMzCdrv8QVVTYWjY9ojM0pjlA5mjvWMctO92ENzz4ySZlaKTIBoljyBPvJTWnN+RZpGx8bfmkOpLjIhzncsoxo5I5ZAzibB4NRNhvOLz23+qrYfli3EaZhPOJO9A5gHOe0bXBYdphC+AXUEzPGpkM+xGxjOkTsMvBL26DcNfjIf0jeqZ8E8ONDc66CSTP3XAU2hZRDei47ZlWskwxxsw2QunRPQm9FJCzNUQUYhKWScBYYDyK7rODiAdoCH4hD6DOy30VlwSRiFlUZOh9EDZMeCRsDc18bIkQfmVtqRCdBZUFi0PiD70/xApCyu+kf1iGfyq2GpEJ0KyrxL+mOtno4Jix+lh+64fmKtSQkJ0FkAv5w3qcf8VHFivGEMu2OaJdqStSQEIpCspG3OzwYo/pnwemNuP0cXsjycrxCAw1XQDPfaxiQ5o+sJd6IPnhXYprQJEKGFABcKSzzFDTYttKOUkuRTlUWyR8PRj+sUBrQ/rYrESERgQdRHmFXe452naOV3Y9y+oPBAZQgEkVmHChpWmg/rZUc4RI9oJmZRZVJngDp0knrVsOBz+RGgidQVShsLbRHqHXnsJIzTbn17Fyzrdi/s6Y/pSX0PxcqSJ6mnxSU5tLRStNAmmWjZmkaEkUkgEnL5hRPZOXyvHPHPkMLoEgTgAom5TiS5pHUB4qvlGKTEca844YYqn1d67oQVWZSl1NT449wdMiQBJq3ywQwbQGkgvlhgZmgAxkq9lbyH4VutFZ4nPVQWvnEgjE5p59irFWTfQ0YmUW5nO7/AFCAZRH1nbvUqLIkZvHNvuYGiZN6QbgdK6XKeVILoD2QzDm4SF0GeIz3ZK8UKznrRGnd5LpkYA/WIzN1KzYIMQmkJ+2TyoGMLYrHBpJZcIxlMcoYDSV0kLhHGlgwfdcfFyjpQyo2wRTUQ3dk+anyC+9EOpuiWJGpQ2nhLaDS80fdZ5zUvBtnKefqtGbSdGxZ6n4sqPc35JAJBEuOjUApSTpJAOAnKYFJACSkkknQDEICjKBADSTSRIUUAkJCIJJ0BSt2brRZLsxeXEZgO/8A+IcpGg2+SuZFjXIZOdzjuFPIrt9HBvUXwYeolWn9jvs2ZVntktCPaVSiH9fr9VXvK/J5LrwVLSBdqNgxNfOoCxYUYi1lom5tHAGZaC03STM1EgabFvOhTNdROqXNHiepcU3KnF2t7iSWlz2SpMAme6ZXNrpXFvk30bqSR10GHJoBqdOE0lPdTrqSVHO3YYQx3yaToE9yMKplYninAAkkESAJNaL5Zdz3TioxBJmHHcPIoJjob3f6Cs+yYxP7J/WD6KRvB6Of+KW0gfmXcmku5g02wrE8XByQJxW6SJNE9OKrxomFGdmfiCtSHkCMGNAa0EXyeUJTIIGnUmbwWjGUzDHXP8qnOPI6ZjOtB6QGxoHkFNZ47j7zj1n1Wu7go8/8jRsB/wBKWHwWljFnsaf8kPUiGLM6I2bjiaNGOhoVizEjGQ2/oLS+TrJkl5qZ4BTsyJDGd3d6KNyI8WY0QTzt/XWtzg22QeZ9EeKduSoQ6R+8fJWoDWsmG0nXFZzmmqRSVF4OSvKqI4T/ABhYUWWLyV5VjHQG1gZ0UBcvJX1ROUWdJvaHqh9ps6Td4TxYWaHGJFyz/aLc0zsDj4BP8c0Nf/Tif4p4MVl4uQF6p/GHfRxP6b/MJcZE+iibmjxcntvgMkWy9NfVX50/8Tt8P/NLio30e97PKae1LgWSLXGJuMVb4tG6Lf6h8mpfFI38MffcfyKtqXAZIHKZ5GwjzSbkh9PnngSndAEhORkK7VDbmPYy9ELAwOZePKMml4BOGYFW7Pl+BEiBjIgc505AB1ZAk1IlmK7/AEekk25/ycnqZukoksGHEaA3jnuZWbSGyO0ynjXHMmuzOoeKmiaEzmUlp8M5/WlepGKj2OByb7lO1c2QxiODdjTzj2A47VxlusIflB0LBpeKZqtBEu4LuWtvRCczAQNp5x7pfdK5LKfJyo06TB7wGrH1C/xX2jbQfV/R1gZISGAokprqZdJzEYRBCEQC+TPfHCdIJyEDGUBc9xIaBSUyXEVOoNP6KlcnycKOP1/BrVrpRUpUyJukV/iMU54Y63HyCcZMidNnYcfzBaoCGMOSeVdoeVTk0xrSi69uPBjkzOGSX/Sbofq5RxbIxvPtAb1wh4grPyVk02lz4kR8R8IEhgLiL0veIFANnktyzZCgMq2EzaRe7zNG3HgWTZn2YQHvuttD3OOYXZbwyXerxyQwYuiE6L5n3SRW63w4PJPJJa4tF0hriAaXgJbdCy7PEjCzMiPiScYl+U/cMqUzDGWaaHGK8BkzS9lM6Dztiv8AC8oosKzMbec3PIDlucToDZklaMG1TaXFpaM05TPUFGHiHDc99AAXHUB5p0h2ZDY8MuLWWMucBOThCa6WktcSZdSlbbGsE4ljMNoxcGw3gazdEwE3Bqzl5faXjlxSbupmEhuA+6FqZRt7YMJz34AUHSOZo2p0TbCszob2hzLpacCAFBactwYfOitB0A3jubNcjZXG4yzueIYe7jYpJDQxl0XWVzkCctbda2oFtsUKkNoe76kMvd2iPNArLbeFEJxk0RX/AGYbitBtpFy+6bBnvyaRtrRFZY15gddc2fuuEnDaFyOX8qOtMUQIIvNBrLB7hnJ6I/3oQNujrI9pYxt5zmtb0iQB1aUUKKHNDmkFpEwRgRpXJZdyVxdnvxnl8UlrWAGTGVqGt0BoKkyVBjWmE1hPFWdjQ03edEIxron1bUWKzQynwrhw5hnzjhjIyYNV7P1Kf262/BZddejNDpTE2Aikxnz7ljR7MyLaBZ4YDYMHlRCPeLcZnPo7SscHW8daItoI5INxmoYDc0DegLZ0kkJCkQlMoxuE7J2SN9me4grh+DHJtkI/WI3tcPNd9l9k7LG/lP7mk+S89yE+Vqgn+LD73AeaE6khS/Fnp7Yf61IIhlMjHmtGkky8ZdlWrsh+upVojJuDRgKfeIruZPtr2DywLNBk3bWenQevHaSuJ4W8m3w3aoR3Od6L0EtXA/CCyVohO+p4OPqsPUfps39P+Z2xakjZUA6QDvTLos5yoEQTBOF8mfQDp04CYoAGJgiyYPm56XPP95HgAgi4KXJo+aZ9kHfXzXR6fu2Z6haCxOEsZzuLs7DJ0V3Kl0BjPV6Fbag9ns43jbvLu3Z1w2YLrMGilA4Mww0Nc+LEaMGl5DOy2QWpChBoDWgNa0UAoAMwCMJiNBrhpQOjnuF1rF6FBJIa8zdIA0vBoBrhirttgta19AJtIAdSUzWRzVMzsVXL2SXRTfaGPcAxjBMy55LiRPN17FpWnJzHiT3SMgSLwnTE1zY7lLFQ2SGXoTTOYEwBXMTpWRwnyk18RtnvhrZgxXzoAKhu3PturoLHBbDYGgzA0ke8ab5qFlhs7TMMhAzlgyd7RtxQuw6dFNmWgWhllhOiSAAdIshACg5RxVe1ZKiXXRox42IxpdDhNHzbT9n3tOuWdbzI7cARokCNfodxSFobTlCspa54V15tKYUcdkmPZmtvR2viRnOLnThudKu46etbsDK8xKDZ4mqbWwmdbj6LUi2hrec4Ck6nNMCe8jehdamidcL06EyuznOWGB3JAkZHCG0RnBsGE03og5ThO61uBF7fPVtVzI2Rm2dkhVx5zs5PkNStC2tOB0VkZC8bonSkzSqD2jDkCXSBbeFDVun/AFqOgoCivlTIbI7mF5dJk+SJSM5Y58ytRmFsMiGBMNNxtAJgckb5IH5SYCQSaOumhxkT+U/ohH8dbplyntmaCbJ3q9R3J2Ojn4OR4kOxRAGkxonOAlekTIiec3Z71rZCsRhWdjSJOlNw1kzKmblJhuynyiQKYEFo5U8Oc3ehOU2Sz8y//beu/au1kgVFtCU4dMUTEoGU8qNnBiDTDiD+0ry7J8SUWEdESGf7gV6taRNjhpaRvC8dY8gjVLuQw8Ht0YymcZZtJNAO8DrUcCD1kTE9LiZvO+nUjcCXZpCuGMR1RWeABJlLQrAhyEl69nkkBauF+EiHyoJ+2O9pXoBauK+EqFyIJ0PI3gn8qz1usGa6H6iOjyeZwYZ0w4Z3tCSXB1t6yQD/AAmDc0DySWkX0RnLuVQians7JuAWk2yM0eK+YUW+x7xnJ5LTFlZ0QjFmZ0QntsLRhWwyY46GuO4IoOUYTWgcbDoAP2jMwlpW4bKzojcqkXI8LNDYPuhaQy076EuKkUfbEH6aF/UZ6qs63Wec+PZiTz2Gt4OpowApmWn7HZ0IfYb6IhkpnQZ2G+irelwG0uTH+PWUS+ebIUleBpKVKUz4aTKSkgZbszMIzTgMDgJywbU1NcVrNyY3os7DfRGMnN6Ley30S3pcD2lyYULLFkaQRFM2/VeZ0lWTNCGPwisbib0QmYkRciywcJ83GTnb10HxAaG9lvosd+TGzNBicwWc/USj4GtJclSJwksZxe4zl7kWpDboNAKyz+gTHhNY54vJne5kTnTJntqr8HIjXGZA5J0CtDQqw3JDOi0fdCqOtKSugenFeTHHCqyiUuN5Mpcl1AAQAJnCTjTWgZwuswlJkakpcmfNEm0L6kDPqGhab8ni8aZyl8RCwfq5p9kVsx5KDuFsF1eJjO/82GkiOloc7eUPynhZrNHzjmNqDOYPLricdJWm0kYE7yoo0V3Sd2is/fS8ovYjyZ/ypYDSyx548xs8SZ46ST1pxwqlzbFaOw3NOXid5UsRzj7zuskobx0neU/fPgPboiHCh5EhYLQRouiVRI0loMk/yki5snxs5rIY4+4ieSRid5UIhEZz1E+GCfvXwLYRIeElpP8A0IvW4f4agm+UNrzWF3XEaPyqNzTp3j0ULwdG4o95LgWxEs+3bbmsTR/7M/0jZla2n/rwhqMQHwcsuJFcNI71Jkq0kvMyDLYrXqZMNmJom3WyRnChAabwI/8A0XDtyPEcTdaXTJlKVZ4SXZZUyjyboqXYgV5Of061ocFMlxIj+MiUa3m5pu2ah4hdek5TdGGrjBWdHYIJDG3sbon9qQvHfQagrFxT3EmtkV7NnjURNsxJkBUrjfhWg8XDgMcKvc588wDBdltN/uXpNmt7RmXH/DCWxLHDfLlMjAA6A5rrw6yG7ly6mrPtVI7NHThd3bA4G8MbJCsMFkUfONa5p5Dzg910zA6MklynB/Lph2djJ4X+97j5p1xZS/rN3FX2NTKtqdDgvc0kODaEYzNAuW+V8YEtdGe1wMiDdBBGbBdDwhPzBHSdDbve1eT2uPOI86XOPeVzwdI6Wdz8sIv7w7tN9EvlfE/eHdoei4EJwyZG5XYjv/ldFH/Yf2h6JjwvifvD+2FxNuA4x/2j3UUQbIosDuxwuifvL+2i+VMX94idtcIH6Qp4VIbiM74Y7nlKxnZnhTE+nidspfKaJ9PE/qFcLfdpr4pca7SgDt38J4n00X+o71XoEIckbB4LwyDGJIE8c/qvdgJLDV8FxDhmQPh+gk90mktAvAUFKnu8UKdQtRpUiqQJFTtKYtRpismMqOC5O15djMivaLpAe4AFuYEgVBC65wXnWULa3jYpMwBGe0uzB151JqtKCbdhJ0areEjs8Np2EjxBUg4RNzscNhafRYbY7Dg9p60d3WFq9CD8E7jN5uXYR6Q2t9JqRuVYR98dcx4hc4YZQlmoqX6aI91nVNtDDg9p2OHqiuLkCzUkKYEjYZeCn2y8Me6dY6Cgh2cNJIGK5lttiDCI/tE+K3Mg2p72uvm9J1KDCQ0JbLj1sM7LMCG58a4BMuLWtF0y37ydi9KsliENgY3ADec56ysXgfklpLo5kXfs20woC4z1zA36V07mL2PTJRin5PN125Srgr3ENxQWjL1nYZPjQ2nQ4yO4qseFlk/eIfefAawuvM5sHwaTGgYrmPhPcDk8yGESGf7pea6tomJjPqI7iuX+Ehg9nxJyFYctZ4xhkOoFJ1IqDaaPIWRyBKqSBpokuHod9HccJ4sobP5k+wxzvJeUPZPvXpfDGJRo0MjO/tDR+JefGzDSuVdjQpFimssP5xmtzR3hSCyzw8QpLHC+cadBnuE/JUBGOU5x0uPik/FA1g0ohC1pAW7NEAAnhijtrRcJGBeO5n+1VhNkKqzGrDbX3nncGhAFXMOoqJ0WuJ3KxxUwouJ1pgSWB04rBWr2DAZ3AL3ciq8RyRZp2iCJ4xYX42r25YavguJVt2UWwbpcCQ5wbQylRxnh9XvQuy1Cm0AOm4tAF4e8QAcO5UOE0EuawXZycTPRJst/KO5Z+ToTr8McUQL4MyDTPMZgKZpBEKxJlJpnVNwTnBJook7BYGxXcP1sXi+X2uFoizwMaKZToeWayXtBXjGU3E2iLOvzsX8ZW2j5ImZociFocjiw6poAqV0GYTbdEGDnbypW5Tij3iiENFxaAHblqLpntapG5diZ2tPUVEYaBzECLQyyTi0Deut4JRJw3VnWtMDJtFwbgu04FHkP+15BKXYaPR8jcIoNlsxMQkkxTJrSL0rjeVdOadJ6ZIMocO2vF2EWsNHBznzPNPJc0VlMjDQuVypABhg3bziXNImeSxoa8OlMTrOua6smzwQXGTbwHOkCQC4SEwTqW+neHcylSl2OtyvwlsrgCXQ3xAAwm49riASTEJcNBwmcNclgxOEEHM1pwvAg8knMK1/0FRdkicpyoJEHlSEpfd8dSsWXgoCSXBoaQB72AEgQL2yqT6P8v7/wtO1+J6DD4YQ4VnhPfCjiE5jA2KWMENxDcAXPEsKTxzTXH8O+GkK0wgyGx5EnVfdbJxuhrg0EkyAePvrf9qmz2RkJzmiHCbdbNjXPcBMikj3aFxOWcjvjNfHhwXw4TGTN7kzANS1ubHAUx1rRazfRGa0UurOYaCmRNdRJY5M3pHW8IoQiRbhMhxX4nj/FcnlDJ3FZ54ZtIJ8lpcMrRyn1+hb3Od5rknR3aSsqYWi+2GLgcXATMpVnQAz2VUUE1J0MiH+wqlxxU9niTbE+we8tHmmkIqKzC5qUGzULqUzeJQcbLMmBaY2isWh4ENn3z/cB5KrDiUzoraeTD+yTve5IZDeqRPOogDP/AGkCSZoQapiN3g/W1wB/FhfiC9lC8V4JVt0D+Y07gT5L2cPXPq9zSHYMj9V9UQfjIColnUYcnDlgkotyXdmgc0LzRK8o40SQRYEZK8Xth+ei/wAyJ+Mr2GJFqF4zaokojyem78RW+j5M5kcV1QghQ6gzz4IXxQSEoLuUugzNBoUjWql8YNZSpI9Uqq022tul22h0oAmDEnQVRsNrk4z947iVJlCPM3cBimITm1P2XdwK6ngUaRNrfA+i4kuJOK7LgY+kTazwcpkNHaQHOuPuse6TXF5a0EBkhK8TzZOrrVCz5GjVeyE5sPkl5LXuLrpzkSAGoSFarrOBDmzeS6Ra+EQOkCIjSDqqu9tsVvFvmQG3TnkNGKIvpVg15PFYloZBoGEuExXNsaMFkW3L9pJkycjIC60ipzaZ9ede4ZPyHZnQb/FQyTecXFoJJBcJzPXvUsfJkNr2OaxjbpeaNANQ5tJau5EqSHFs8LsPB+32gXmw4zmmt6UmnY50gd67LLGVmssb4TmRLxgugkyaBxjGcoEl06agu4stn4prGiXJaW05sr7cB1rh+HFoYT+3ZLj38gsa9rA9t175gXqaJ4lTpyd9EXJcnlEtSSnZDoktCOpXyhG44uc6YvEGQzSElS9nN6Ttw9VYARSU2YZMpnJY6R7I9VIywABwvc6QwOkHyVi6lJFhmytCsZaZh7dhvSPcnjWEHC6J66A6qKe6mIRkGbKwsD9LcekPNFarC8hspGTQOc3Xr1qaSeSLDNme3J8To949U3s+J0StGSdFhmybgfZni3QbzXABzjUHMxy9ZmvIrx0ohFOk7yspwydmkdavB63eKKZXkjbQ7pO7RRttsQe+/tO9VntfJW/8HrAcoo7qLy8ZSi/SxO271RtyrG+lidt3qltfI99cHoTjVeNW08t32neJXS+1Iv0kTtu9Vy0c16ytdONCzyI0bHSUZKcFbAGXd6TGz26JICpoTuW3b5IEDxDtBTxMBPFXIsSQVJ83GeZMBSEsarq+CD5X/uHueuScJa1u5Jf81F+xDP8AckFncjhNEsvKhOYC6hvNa7CoocMSrT/hPtD2OZEEJ7XSHMumhmatcMaLE+D3IUO3Wh7YoLmw4d+7NwnNwbiDrXpNk4GQYU+LMeHPENjPHdnVKUVHGv3FTbuznrJ8IjboD4HNbdBhxSDKvuvaa16St2P4RoTJ/NRZEg8otpSWLZhdPZcmCHg57tTyH95E1abIYgblm6ZomznBwybaWFkARGxSOQQWEAzBqZ0FJSlWclx9vyRF5ZfxjXNZNwDThIhpcAMCWmuozXpuUoPGQntYQx5aQ10jyXSoaVouTy9ka0iA1kJ0SJEdca9/GTJaAb/OAIBcQZVVRaiJ9Ty5pomSLTMzxBI3FMgCoAiTNRBKjnoUkkck8kCoCSV1SEIhDpPMkIiLUrikupBqAI7iVxS3U11ICO6kpbqa4gZGGpSUskrqAIwE4CkbDmmSCgVhxIfmtwrPdBVRNIGeYSHiyr5gJvi6o0KPFlEAQQdCufFk4s9UCKsSKTmlJQkq7FsqD4sZSogZXatrJX7KL/Lb+JZnxYrSyYZMij+H4OCBMmyXaSxxukibZTBIOIOIXV8H8qWYEi1CNWoiw4sQOGpzAajWNxXH2TndSuh6tLoSmej2XL2T2nkxrWBriWiXc5asPhxY2ikZ52iM473AryR2pRCIjFFWewH4QLH9I7+m/wBFG7h7ZPpHf03+i8jLkBelih2SxY83OlhedLZMySVRsSQTqQDi5tiEpJIM2GiakkgkdOCkkkIcKSFg7YkkkCBbjv8ABMP1vTJIAJ4qUmYpJIGHaOcdqjZ+u9JJAPuFDFeo+CjKSSQEZVcJJKkVARRAJJKiwmhM1JJACeEg1JJAB3UDykkgTFZsepWymSVRJCQRE6SpjQBUZSSUjICmSSUF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32" name="AutoShape 28" descr="data:image/jpeg;base64,/9j/4AAQSkZJRgABAQAAAQABAAD/2wCEAAkGBhQSEBUUExQUFBQVFBIUFRQXFBQVFBQUFBQVFRQUFBQYGyYeFxkjGRUUHy8gJCcpLCwsFR4xNTAqNSYrLCkBCQoKDgwOGg8PGikcHBwsLCksKSksLCkpKSkpKSkpLCksLCwsLCksKSwsKSwsLCksKSwpLCkpKSkpLCksLCkpLP/AABEIAMIBAwMBIgACEQEDEQH/xAAbAAABBQEBAAAAAAAAAAAAAAACAAEDBAUGB//EAEcQAAECAwMGCwILCAMBAQAAAAEAAgMRIQQSMQVBUWFxkQYTIjJSgZKhscHRFUIHFBYjU2JygrLC8DNUY3OTotLhQ0SD8bP/xAAaAQADAQEBAQAAAAAAAAAAAAAAAQIDBAUG/8QAKhEAAgIBAwMEAQQDAAAAAAAAAAECERIDE1EhMUEEFGFxMjOBsfAiI5H/2gAMAwEAAhEDEQA/ALByg44lw/8AN3jIoRaQcYm90u6itCGXGlBpJAppU8OxCXKeNgmaJ0/P8kL4KLWtOg9c1MGalZNghTryvut80hZYIEhDG2ZB7pJVFeR0yuAiDToKlMAZi9uyJE8C4hNxTs0WJ18WfFk0XEeLHZZnHMjFlOpRXIv0s/tQwfwlqUo2mEfuPb+cpZRHgyX4uaVAnjXD1UjbK2VXV1Cirh0XowzsiOHdcRca/PD3RGnxAS3FwPAsNs7NZRiEzRpxKqi2gYtcOuGfB6f2kz63ZcfAKHrfRW2i7DeBgAEYedW5ZxyvDHS7JHiEJy5D/wDpAUPXfJW2jT4woZrN9tNOF3thP7RccAPFQ9b5Y8EaMkyzja4modSA2h/S8FO6PE0yUlklzukd5QlhOcpbj4HSNYvGlA6O3SN4WZxCXEJZsXQ0Da2dIIHW5mnuKpcQlxKM5B0LJyi3XuQOyk3Qe5QGClxSMpB0LDLUDqTmIqk5JcYt49iWBanzd+sVXc1TGqjlKm4+W1fT6EcdOK+DwtaWU2yTJYPHsAzkjAGhaRLBZTIBEw4gkOdOWAM+aNglRacCj27RnIz6QqJs4Y+K0AgCLEBniTOpnnxFdiya/wB32jRfpfuQFiSmLEl00YWdEGS1eG5M6MBiRv8ALFZfEnOSiFnXyGb4PoehoG2M6QOyqA29ms9SyrVaoUN110y6U6Fo7yQovbLMzCdrv8QVVTYWjY9ojM0pjlA5mjvWMctO92ENzz4ySZlaKTIBoljyBPvJTWnN+RZpGx8bfmkOpLjIhzncsoxo5I5ZAzibB4NRNhvOLz23+qrYfli3EaZhPOJO9A5gHOe0bXBYdphC+AXUEzPGpkM+xGxjOkTsMvBL26DcNfjIf0jeqZ8E8ONDc66CSTP3XAU2hZRDei47ZlWskwxxsw2QunRPQm9FJCzNUQUYhKWScBYYDyK7rODiAdoCH4hD6DOy30VlwSRiFlUZOh9EDZMeCRsDc18bIkQfmVtqRCdBZUFi0PiD70/xApCyu+kf1iGfyq2GpEJ0KyrxL+mOtno4Jix+lh+64fmKtSQkJ0FkAv5w3qcf8VHFivGEMu2OaJdqStSQEIpCspG3OzwYo/pnwemNuP0cXsjycrxCAw1XQDPfaxiQ5o+sJd6IPnhXYprQJEKGFABcKSzzFDTYttKOUkuRTlUWyR8PRj+sUBrQ/rYrESERgQdRHmFXe452naOV3Y9y+oPBAZQgEkVmHChpWmg/rZUc4RI9oJmZRZVJngDp0knrVsOBz+RGgidQVShsLbRHqHXnsJIzTbn17Fyzrdi/s6Y/pSX0PxcqSJ6mnxSU5tLRStNAmmWjZmkaEkUkgEnL5hRPZOXyvHPHPkMLoEgTgAom5TiS5pHUB4qvlGKTEca844YYqn1d67oQVWZSl1NT449wdMiQBJq3ywQwbQGkgvlhgZmgAxkq9lbyH4VutFZ4nPVQWvnEgjE5p59irFWTfQ0YmUW5nO7/AFCAZRH1nbvUqLIkZvHNvuYGiZN6QbgdK6XKeVILoD2QzDm4SF0GeIz3ZK8UKznrRGnd5LpkYA/WIzN1KzYIMQmkJ+2TyoGMLYrHBpJZcIxlMcoYDSV0kLhHGlgwfdcfFyjpQyo2wRTUQ3dk+anyC+9EOpuiWJGpQ2nhLaDS80fdZ5zUvBtnKefqtGbSdGxZ6n4sqPc35JAJBEuOjUApSTpJAOAnKYFJACSkkknQDEICjKBADSTSRIUUAkJCIJJ0BSt2brRZLsxeXEZgO/8A+IcpGg2+SuZFjXIZOdzjuFPIrt9HBvUXwYeolWn9jvs2ZVntktCPaVSiH9fr9VXvK/J5LrwVLSBdqNgxNfOoCxYUYi1lom5tHAGZaC03STM1EgabFvOhTNdROqXNHiepcU3KnF2t7iSWlz2SpMAme6ZXNrpXFvk30bqSR10GHJoBqdOE0lPdTrqSVHO3YYQx3yaToE9yMKplYninAAkkESAJNaL5Zdz3TioxBJmHHcPIoJjob3f6Cs+yYxP7J/WD6KRvB6Of+KW0gfmXcmku5g02wrE8XByQJxW6SJNE9OKrxomFGdmfiCtSHkCMGNAa0EXyeUJTIIGnUmbwWjGUzDHXP8qnOPI6ZjOtB6QGxoHkFNZ47j7zj1n1Wu7go8/8jRsB/wBKWHwWljFnsaf8kPUiGLM6I2bjiaNGOhoVizEjGQ2/oLS+TrJkl5qZ4BTsyJDGd3d6KNyI8WY0QTzt/XWtzg22QeZ9EeKduSoQ6R+8fJWoDWsmG0nXFZzmmqRSVF4OSvKqI4T/ABhYUWWLyV5VjHQG1gZ0UBcvJX1ROUWdJvaHqh9ps6Td4TxYWaHGJFyz/aLc0zsDj4BP8c0Nf/Tif4p4MVl4uQF6p/GHfRxP6b/MJcZE+iibmjxcntvgMkWy9NfVX50/8Tt8P/NLio30e97PKae1LgWSLXGJuMVb4tG6Lf6h8mpfFI38MffcfyKtqXAZIHKZ5GwjzSbkh9PnngSndAEhORkK7VDbmPYy9ELAwOZePKMml4BOGYFW7Pl+BEiBjIgc505AB1ZAk1IlmK7/AEekk25/ycnqZukoksGHEaA3jnuZWbSGyO0ynjXHMmuzOoeKmiaEzmUlp8M5/WlepGKj2OByb7lO1c2QxiODdjTzj2A47VxlusIflB0LBpeKZqtBEu4LuWtvRCczAQNp5x7pfdK5LKfJyo06TB7wGrH1C/xX2jbQfV/R1gZISGAokprqZdJzEYRBCEQC+TPfHCdIJyEDGUBc9xIaBSUyXEVOoNP6KlcnycKOP1/BrVrpRUpUyJukV/iMU54Y63HyCcZMidNnYcfzBaoCGMOSeVdoeVTk0xrSi69uPBjkzOGSX/Sbofq5RxbIxvPtAb1wh4grPyVk02lz4kR8R8IEhgLiL0veIFANnktyzZCgMq2EzaRe7zNG3HgWTZn2YQHvuttD3OOYXZbwyXerxyQwYuiE6L5n3SRW63w4PJPJJa4tF0hriAaXgJbdCy7PEjCzMiPiScYl+U/cMqUzDGWaaHGK8BkzS9lM6Dztiv8AC8oosKzMbec3PIDlucToDZklaMG1TaXFpaM05TPUFGHiHDc99AAXHUB5p0h2ZDY8MuLWWMucBOThCa6WktcSZdSlbbGsE4ljMNoxcGw3gazdEwE3Bqzl5faXjlxSbupmEhuA+6FqZRt7YMJz34AUHSOZo2p0TbCszob2hzLpacCAFBactwYfOitB0A3jubNcjZXG4yzueIYe7jYpJDQxl0XWVzkCctbda2oFtsUKkNoe76kMvd2iPNArLbeFEJxk0RX/AGYbitBtpFy+6bBnvyaRtrRFZY15gddc2fuuEnDaFyOX8qOtMUQIIvNBrLB7hnJ6I/3oQNujrI9pYxt5zmtb0iQB1aUUKKHNDmkFpEwRgRpXJZdyVxdnvxnl8UlrWAGTGVqGt0BoKkyVBjWmE1hPFWdjQ03edEIxron1bUWKzQynwrhw5hnzjhjIyYNV7P1Kf262/BZddejNDpTE2Aikxnz7ljR7MyLaBZ4YDYMHlRCPeLcZnPo7SscHW8daItoI5INxmoYDc0DegLZ0kkJCkQlMoxuE7J2SN9me4grh+DHJtkI/WI3tcPNd9l9k7LG/lP7mk+S89yE+Vqgn+LD73AeaE6khS/Fnp7Yf61IIhlMjHmtGkky8ZdlWrsh+upVojJuDRgKfeIruZPtr2DywLNBk3bWenQevHaSuJ4W8m3w3aoR3Od6L0EtXA/CCyVohO+p4OPqsPUfps39P+Z2xakjZUA6QDvTLos5yoEQTBOF8mfQDp04CYoAGJgiyYPm56XPP95HgAgi4KXJo+aZ9kHfXzXR6fu2Z6haCxOEsZzuLs7DJ0V3Kl0BjPV6Fbag9ns43jbvLu3Z1w2YLrMGilA4Mww0Nc+LEaMGl5DOy2QWpChBoDWgNa0UAoAMwCMJiNBrhpQOjnuF1rF6FBJIa8zdIA0vBoBrhirttgta19AJtIAdSUzWRzVMzsVXL2SXRTfaGPcAxjBMy55LiRPN17FpWnJzHiT3SMgSLwnTE1zY7lLFQ2SGXoTTOYEwBXMTpWRwnyk18RtnvhrZgxXzoAKhu3PturoLHBbDYGgzA0ke8ab5qFlhs7TMMhAzlgyd7RtxQuw6dFNmWgWhllhOiSAAdIshACg5RxVe1ZKiXXRox42IxpdDhNHzbT9n3tOuWdbzI7cARokCNfodxSFobTlCspa54V15tKYUcdkmPZmtvR2viRnOLnThudKu46etbsDK8xKDZ4mqbWwmdbj6LUi2hrec4Ck6nNMCe8jehdamidcL06EyuznOWGB3JAkZHCG0RnBsGE03og5ThO61uBF7fPVtVzI2Rm2dkhVx5zs5PkNStC2tOB0VkZC8bonSkzSqD2jDkCXSBbeFDVun/AFqOgoCivlTIbI7mF5dJk+SJSM5Y58ytRmFsMiGBMNNxtAJgckb5IH5SYCQSaOumhxkT+U/ohH8dbplyntmaCbJ3q9R3J2Ojn4OR4kOxRAGkxonOAlekTIiec3Z71rZCsRhWdjSJOlNw1kzKmblJhuynyiQKYEFo5U8Oc3ehOU2Sz8y//beu/au1kgVFtCU4dMUTEoGU8qNnBiDTDiD+0ry7J8SUWEdESGf7gV6taRNjhpaRvC8dY8gjVLuQw8Ht0YymcZZtJNAO8DrUcCD1kTE9LiZvO+nUjcCXZpCuGMR1RWeABJlLQrAhyEl69nkkBauF+EiHyoJ+2O9pXoBauK+EqFyIJ0PI3gn8qz1usGa6H6iOjyeZwYZ0w4Z3tCSXB1t6yQD/AAmDc0DySWkX0RnLuVQians7JuAWk2yM0eK+YUW+x7xnJ5LTFlZ0QjFmZ0QntsLRhWwyY46GuO4IoOUYTWgcbDoAP2jMwlpW4bKzojcqkXI8LNDYPuhaQy076EuKkUfbEH6aF/UZ6qs63Wec+PZiTz2Gt4OpowApmWn7HZ0IfYb6IhkpnQZ2G+irelwG0uTH+PWUS+ebIUleBpKVKUz4aTKSkgZbszMIzTgMDgJywbU1NcVrNyY3os7DfRGMnN6Ley30S3pcD2lyYULLFkaQRFM2/VeZ0lWTNCGPwisbib0QmYkRciywcJ83GTnb10HxAaG9lvosd+TGzNBicwWc/USj4GtJclSJwksZxe4zl7kWpDboNAKyz+gTHhNY54vJne5kTnTJntqr8HIjXGZA5J0CtDQqw3JDOi0fdCqOtKSugenFeTHHCqyiUuN5Mpcl1AAQAJnCTjTWgZwuswlJkakpcmfNEm0L6kDPqGhab8ni8aZyl8RCwfq5p9kVsx5KDuFsF1eJjO/82GkiOloc7eUPynhZrNHzjmNqDOYPLricdJWm0kYE7yoo0V3Sd2is/fS8ovYjyZ/ypYDSyx548xs8SZ46ST1pxwqlzbFaOw3NOXid5UsRzj7zuskobx0neU/fPgPboiHCh5EhYLQRouiVRI0loMk/yki5snxs5rIY4+4ieSRid5UIhEZz1E+GCfvXwLYRIeElpP8A0IvW4f4agm+UNrzWF3XEaPyqNzTp3j0ULwdG4o95LgWxEs+3bbmsTR/7M/0jZla2n/rwhqMQHwcsuJFcNI71Jkq0kvMyDLYrXqZMNmJom3WyRnChAabwI/8A0XDtyPEcTdaXTJlKVZ4SXZZUyjyboqXYgV5Of061ocFMlxIj+MiUa3m5pu2ah4hdek5TdGGrjBWdHYIJDG3sbon9qQvHfQagrFxT3EmtkV7NnjURNsxJkBUrjfhWg8XDgMcKvc588wDBdltN/uXpNmt7RmXH/DCWxLHDfLlMjAA6A5rrw6yG7ly6mrPtVI7NHThd3bA4G8MbJCsMFkUfONa5p5Dzg910zA6MklynB/Lph2djJ4X+97j5p1xZS/rN3FX2NTKtqdDgvc0kODaEYzNAuW+V8YEtdGe1wMiDdBBGbBdDwhPzBHSdDbve1eT2uPOI86XOPeVzwdI6Wdz8sIv7w7tN9EvlfE/eHdoei4EJwyZG5XYjv/ldFH/Yf2h6JjwvifvD+2FxNuA4x/2j3UUQbIosDuxwuifvL+2i+VMX94idtcIH6Qp4VIbiM74Y7nlKxnZnhTE+nidspfKaJ9PE/qFcLfdpr4pca7SgDt38J4n00X+o71XoEIckbB4LwyDGJIE8c/qvdgJLDV8FxDhmQPh+gk90mktAvAUFKnu8UKdQtRpUiqQJFTtKYtRpismMqOC5O15djMivaLpAe4AFuYEgVBC65wXnWULa3jYpMwBGe0uzB151JqtKCbdhJ0areEjs8Np2EjxBUg4RNzscNhafRYbY7Dg9p60d3WFq9CD8E7jN5uXYR6Q2t9JqRuVYR98dcx4hc4YZQlmoqX6aI91nVNtDDg9p2OHqiuLkCzUkKYEjYZeCn2y8Me6dY6Cgh2cNJIGK5lttiDCI/tE+K3Mg2p72uvm9J1KDCQ0JbLj1sM7LMCG58a4BMuLWtF0y37ydi9KsliENgY3ADec56ysXgfklpLo5kXfs20woC4z1zA36V07mL2PTJRin5PN125Srgr3ENxQWjL1nYZPjQ2nQ4yO4qseFlk/eIfefAawuvM5sHwaTGgYrmPhPcDk8yGESGf7pea6tomJjPqI7iuX+Ehg9nxJyFYctZ4xhkOoFJ1IqDaaPIWRyBKqSBpokuHod9HccJ4sobP5k+wxzvJeUPZPvXpfDGJRo0MjO/tDR+JefGzDSuVdjQpFimssP5xmtzR3hSCyzw8QpLHC+cadBnuE/JUBGOU5x0uPik/FA1g0ohC1pAW7NEAAnhijtrRcJGBeO5n+1VhNkKqzGrDbX3nncGhAFXMOoqJ0WuJ3KxxUwouJ1pgSWB04rBWr2DAZ3AL3ciq8RyRZp2iCJ4xYX42r25YavguJVt2UWwbpcCQ5wbQylRxnh9XvQuy1Cm0AOm4tAF4e8QAcO5UOE0EuawXZycTPRJst/KO5Z+ToTr8McUQL4MyDTPMZgKZpBEKxJlJpnVNwTnBJook7BYGxXcP1sXi+X2uFoizwMaKZToeWayXtBXjGU3E2iLOvzsX8ZW2j5ImZociFocjiw6poAqV0GYTbdEGDnbypW5Tij3iiENFxaAHblqLpntapG5diZ2tPUVEYaBzECLQyyTi0Deut4JRJw3VnWtMDJtFwbgu04FHkP+15BKXYaPR8jcIoNlsxMQkkxTJrSL0rjeVdOadJ6ZIMocO2vF2EWsNHBznzPNPJc0VlMjDQuVypABhg3bziXNImeSxoa8OlMTrOua6smzwQXGTbwHOkCQC4SEwTqW+neHcylSl2OtyvwlsrgCXQ3xAAwm49riASTEJcNBwmcNclgxOEEHM1pwvAg8knMK1/0FRdkicpyoJEHlSEpfd8dSsWXgoCSXBoaQB72AEgQL2yqT6P8v7/wtO1+J6DD4YQ4VnhPfCjiE5jA2KWMENxDcAXPEsKTxzTXH8O+GkK0wgyGx5EnVfdbJxuhrg0EkyAePvrf9qmz2RkJzmiHCbdbNjXPcBMikj3aFxOWcjvjNfHhwXw4TGTN7kzANS1ubHAUx1rRazfRGa0UurOYaCmRNdRJY5M3pHW8IoQiRbhMhxX4nj/FcnlDJ3FZ54ZtIJ8lpcMrRyn1+hb3Od5rknR3aSsqYWi+2GLgcXATMpVnQAz2VUUE1J0MiH+wqlxxU9niTbE+we8tHmmkIqKzC5qUGzULqUzeJQcbLMmBaY2isWh4ENn3z/cB5KrDiUzoraeTD+yTve5IZDeqRPOogDP/AGkCSZoQapiN3g/W1wB/FhfiC9lC8V4JVt0D+Y07gT5L2cPXPq9zSHYMj9V9UQfjIColnUYcnDlgkotyXdmgc0LzRK8o40SQRYEZK8Xth+ei/wAyJ+Mr2GJFqF4zaokojyem78RW+j5M5kcV1QghQ6gzz4IXxQSEoLuUugzNBoUjWql8YNZSpI9Uqq022tul22h0oAmDEnQVRsNrk4z947iVJlCPM3cBimITm1P2XdwK6ngUaRNrfA+i4kuJOK7LgY+kTazwcpkNHaQHOuPuse6TXF5a0EBkhK8TzZOrrVCz5GjVeyE5sPkl5LXuLrpzkSAGoSFarrOBDmzeS6Ra+EQOkCIjSDqqu9tsVvFvmQG3TnkNGKIvpVg15PFYloZBoGEuExXNsaMFkW3L9pJkycjIC60ipzaZ9ede4ZPyHZnQb/FQyTecXFoJJBcJzPXvUsfJkNr2OaxjbpeaNANQ5tJau5EqSHFs8LsPB+32gXmw4zmmt6UmnY50gd67LLGVmssb4TmRLxgugkyaBxjGcoEl06agu4stn4prGiXJaW05sr7cB1rh+HFoYT+3ZLj38gsa9rA9t175gXqaJ4lTpyd9EXJcnlEtSSnZDoktCOpXyhG44uc6YvEGQzSElS9nN6Ttw9VYARSU2YZMpnJY6R7I9VIywABwvc6QwOkHyVi6lJFhmytCsZaZh7dhvSPcnjWEHC6J66A6qKe6mIRkGbKwsD9LcekPNFarC8hspGTQOc3Xr1qaSeSLDNme3J8To949U3s+J0StGSdFhmybgfZni3QbzXABzjUHMxy9ZmvIrx0ohFOk7yspwydmkdavB63eKKZXkjbQ7pO7RRttsQe+/tO9VntfJW/8HrAcoo7qLy8ZSi/SxO271RtyrG+lidt3qltfI99cHoTjVeNW08t32neJXS+1Iv0kTtu9Vy0c16ytdONCzyI0bHSUZKcFbAGXd6TGz26JICpoTuW3b5IEDxDtBTxMBPFXIsSQVJ83GeZMBSEsarq+CD5X/uHueuScJa1u5Jf81F+xDP8AckFncjhNEsvKhOYC6hvNa7CoocMSrT/hPtD2OZEEJ7XSHMumhmatcMaLE+D3IUO3Wh7YoLmw4d+7NwnNwbiDrXpNk4GQYU+LMeHPENjPHdnVKUVHGv3FTbuznrJ8IjboD4HNbdBhxSDKvuvaa16St2P4RoTJ/NRZEg8otpSWLZhdPZcmCHg57tTyH95E1abIYgblm6ZomznBwybaWFkARGxSOQQWEAzBqZ0FJSlWclx9vyRF5ZfxjXNZNwDThIhpcAMCWmuozXpuUoPGQntYQx5aQ10jyXSoaVouTy9ka0iA1kJ0SJEdca9/GTJaAb/OAIBcQZVVRaiJ9Ty5pomSLTMzxBI3FMgCoAiTNRBKjnoUkkck8kCoCSV1SEIhDpPMkIiLUrikupBqAI7iVxS3U11ICO6kpbqa4gZGGpSUskrqAIwE4CkbDmmSCgVhxIfmtwrPdBVRNIGeYSHiyr5gJvi6o0KPFlEAQQdCufFk4s9UCKsSKTmlJQkq7FsqD4sZSogZXatrJX7KL/Lb+JZnxYrSyYZMij+H4OCBMmyXaSxxukibZTBIOIOIXV8H8qWYEi1CNWoiw4sQOGpzAajWNxXH2TndSuh6tLoSmej2XL2T2nkxrWBriWiXc5asPhxY2ikZ52iM473AryR2pRCIjFFWewH4QLH9I7+m/wBFG7h7ZPpHf03+i8jLkBelih2SxY83OlhedLZMySVRsSQTqQDi5tiEpJIM2GiakkgkdOCkkkIcKSFg7YkkkCBbjv8ABMP1vTJIAJ4qUmYpJIGHaOcdqjZ+u9JJAPuFDFeo+CjKSSQEZVcJJKkVARRAJJKiwmhM1JJACeEg1JJAB3UDykkgTFZsepWymSVRJCQRE6SpjQBUZSSUjICmSSUF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026" name="Picture 2"/>
          <p:cNvPicPr>
            <a:picLocks noChangeAspect="1" noChangeArrowheads="1"/>
          </p:cNvPicPr>
          <p:nvPr/>
        </p:nvPicPr>
        <p:blipFill>
          <a:blip r:embed="rId3" cstate="print"/>
          <a:srcRect/>
          <a:stretch>
            <a:fillRect/>
          </a:stretch>
        </p:blipFill>
        <p:spPr bwMode="auto">
          <a:xfrm>
            <a:off x="5220072" y="1556792"/>
            <a:ext cx="3495476" cy="4279535"/>
          </a:xfrm>
          <a:prstGeom prst="rect">
            <a:avLst/>
          </a:prstGeom>
          <a:noFill/>
          <a:ln w="57150">
            <a:solidFill>
              <a:srgbClr val="92D050"/>
            </a:solidFill>
            <a:miter lim="800000"/>
            <a:headEnd/>
            <a:tailEnd/>
          </a:ln>
          <a:effectLst/>
        </p:spPr>
      </p:pic>
      <p:sp>
        <p:nvSpPr>
          <p:cNvPr id="18" name="17 Rectángulo"/>
          <p:cNvSpPr/>
          <p:nvPr/>
        </p:nvSpPr>
        <p:spPr>
          <a:xfrm>
            <a:off x="467544" y="1700808"/>
            <a:ext cx="4392488" cy="646331"/>
          </a:xfrm>
          <a:prstGeom prst="rect">
            <a:avLst/>
          </a:prstGeom>
        </p:spPr>
        <p:txBody>
          <a:bodyPr wrap="square">
            <a:spAutoFit/>
          </a:bodyPr>
          <a:lstStyle/>
          <a:p>
            <a:pPr lvl="0" algn="just"/>
            <a:r>
              <a:rPr lang="es-ES" dirty="0" smtClean="0"/>
              <a:t>Hace la revisión y calificación de cinco áreas de desempeño financiero y gerencial.</a:t>
            </a:r>
            <a:endParaRPr lang="es-EC" dirty="0"/>
          </a:p>
        </p:txBody>
      </p:sp>
      <p:graphicFrame>
        <p:nvGraphicFramePr>
          <p:cNvPr id="19" name="18 Diagrama"/>
          <p:cNvGraphicFramePr/>
          <p:nvPr/>
        </p:nvGraphicFramePr>
        <p:xfrm>
          <a:off x="827584" y="2420888"/>
          <a:ext cx="3624064"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1" name="Picture 3"/>
          <p:cNvPicPr>
            <a:picLocks noChangeAspect="1" noChangeArrowheads="1"/>
          </p:cNvPicPr>
          <p:nvPr/>
        </p:nvPicPr>
        <p:blipFill>
          <a:blip r:embed="rId8" cstate="print"/>
          <a:srcRect b="14286"/>
          <a:stretch>
            <a:fillRect/>
          </a:stretch>
        </p:blipFill>
        <p:spPr bwMode="auto">
          <a:xfrm>
            <a:off x="5652120" y="6034380"/>
            <a:ext cx="1296144" cy="706988"/>
          </a:xfrm>
          <a:prstGeom prst="rect">
            <a:avLst/>
          </a:prstGeom>
          <a:ln>
            <a:noFill/>
          </a:ln>
          <a:effectLst>
            <a:outerShdw blurRad="292100" dist="139700" dir="2700000" algn="tl" rotWithShape="0">
              <a:srgbClr val="333333">
                <a:alpha val="65000"/>
              </a:srgbClr>
            </a:outerShdw>
          </a:effectLst>
        </p:spPr>
      </p:pic>
      <p:pic>
        <p:nvPicPr>
          <p:cNvPr id="22" name="Picture 2"/>
          <p:cNvPicPr>
            <a:picLocks noChangeAspect="1" noChangeArrowheads="1"/>
          </p:cNvPicPr>
          <p:nvPr/>
        </p:nvPicPr>
        <p:blipFill>
          <a:blip r:embed="rId9" cstate="print"/>
          <a:srcRect/>
          <a:stretch>
            <a:fillRect/>
          </a:stretch>
        </p:blipFill>
        <p:spPr bwMode="auto">
          <a:xfrm>
            <a:off x="7236296" y="6045378"/>
            <a:ext cx="1008112" cy="67085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1268" name="AutoShape 4"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 name="5 Rectángulo"/>
          <p:cNvSpPr/>
          <p:nvPr/>
        </p:nvSpPr>
        <p:spPr>
          <a:xfrm>
            <a:off x="0" y="0"/>
            <a:ext cx="9144000" cy="13407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400" dirty="0" smtClean="0">
                <a:solidFill>
                  <a:schemeClr val="bg1"/>
                </a:solidFill>
              </a:rPr>
              <a:t>SISTEMA DE MONITOREO PERLAS</a:t>
            </a:r>
            <a:endParaRPr lang="es-EC" sz="4400" dirty="0">
              <a:solidFill>
                <a:schemeClr val="bg1"/>
              </a:solidFill>
            </a:endParaRPr>
          </a:p>
        </p:txBody>
      </p:sp>
      <p:sp>
        <p:nvSpPr>
          <p:cNvPr id="21506" name="AutoShape 2"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08" name="AutoShape 4"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0" name="AutoShape 6"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4" name="AutoShape 10"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6" name="AutoShape 12"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8" name="AutoShape 14"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26" name="AutoShape 22" descr="data:image/jpeg;base64,/9j/4AAQSkZJRgABAQAAAQABAAD/2wCEAAkGBggSBRQIEwgWCRQRGB8aFxgYGSAeHRwhHyInICAgHR8fJioiHSAjHxoiIjssJCoqLywvHScyODQtNyssOC8BCQoKDgwOGg8PGTUkHhwtLC4sLDIpLCwvLDUrLiwqNiksKjUtMikpKSwpNSwpLCwpNSksKSwyKSwwLCwsKSwsKf/AABEIACMAhwMBIgACEQEDEQH/xAAbAAABBQEBAAAAAAAAAAAAAAAAAQIEBQYHA//EADcQAAIBAgUCBAQDBgcAAAAAAAECAwQRAAUGEiETMQciQVFCcYGRFFJhFSMyM4KyFhdDU2Kh8P/EABcBAQEBAQAAAAAAAAAAAAAAAAABAgP/xAAeEQEBAQACAgMBAAAAAAAAAAAAEQECIRJBMVFhA//aAAwDAQACEQMRAD8A7bPPGlO07OEVASxPoB3OMrL4raTE3RXNPxLn4Y0d2+yi+LjVOoqWh07Jm0ql0jHZe5J4A59yccy0TW5ylVLqJtI1OY1dcd2793GiR/AqMzXta3cDsMRN1tG8Rkb+Tpyvrf1FOVH3crh9LrDOZKpV/wAIVFNHu80krxIFX1YjcTwOcW+XZpV/sQ11XQjKytyU39QgD3IABP6C+PPUgqW001REUidB1AJlYrwLlXC+bkXHF/kcKfqZNmsAFlBnbkbVFzx3+nI57c4izZjm5XdFlaSA9i0wH9obHLdK10MudS6yqYJexpo0S/SQhAHFmsUQ3Ft36k24tocnzOLLqw5a9aKCljHVTcwkMgexCRm+/wApNrKpv6Y57t9wzlPS9i1tPHqmLJKvKzQvU36Dq4kR9ouQTYFT27j1x45r4gzxRSVAyCYQwmzTTMkKHm3l3nc1zwLDn64Zk2T1tZqpNUVVKaNYFIpIG/iUNfdJKOwdgf4fh+eKnUoGca7TTaSb6ShIkrGU8M9/JF9LG/19VxrjZ2vJbR6w1O1OtSujTPG4DKyVMRuDyCB8sTci17Q1GbfsmSllyiqtcQzqFZh7oQSGHB7H0xc5jmuXUuXfiJqlKKNBa7EAfIe/yGOAeKOuKqt1ZSy0VNLB0lboSBCJJd3BZB32WBt/UcaZ+Hdsz1dkNM+yfN4aU+zOAft3xUt4q6QDW/bKv+oViPuBjMaWjyylywQ0uh6zMJeC0s8KRs7epLStcd/QWF8bvT1TXS0zPUZEMoINlUujkj3O0WHy5wpak5Nn1DVUhqYZTKgNrlSv9wGJgni6PW6oK991xb79scm8Qtc5jW5i2jsqjNTI1xPKp4UeqhuwHoW+gxG1hpZaHwnK1ubNUFIxFBBEenEHI4NhzIR5mJc82PAwpXZEkQoHDBgexHbFFnmvdOUdUKaozaOBz8N7kfMC9h88YHQGX6qq9IU9E0h07Qxx23Kf383rcMf5aG/fv7e+K1afIJcwkzVMvSDLMnJbfa71M44F3N2YXt37kjCldfXN6Bs2bLhVo8yoHMYPmCngMR7cj7jBjKeGOSTjLJNR1CXqsxPUe/wp/poPYBefsPTBiidrrRU+Y1NLEa4Q08EvUmj23MluwB9PUc/mv6Y1igBbWtigzzVJp8xNP+G3gIh3E2UF32LuPwqOSTiml8TQtNI5ywnpkKGDeRmsxPmt5RZLgngg98Q8sxqc6pql6MGLazo6uFa4Vtp7Ejtf0NjY2NsZzWlfnUui6ijiyCZZZkMakNGQC/lv5Xvax724748ovEcltv4NDtAbcJPLKCQLQG37xgTYjsDYX5viXmWt5Is0alFKktn2XEgunKjdKPhBL2HNybe9xmd2r55GEyij1N/hqoyRKZpmopQoeRmd/MqvZCpCNta/f0YC3fFvpzQ2fjxHXUdTsqVZTyxBdAV8otYBSDx5QLY0Go9eNS100AolqeiFNhIA/mBJYgiwRbckkY9ptdolWac0ZkKOA+w7rRkAmW4uNo3dr3sDjGfzzOVqbyzczPpa6mizpsnMVFPFTTMbb5QSFFjcqBe7Xta/HvftjF6U8PNVUmTNQjUcNFvdnd44OpI5buS0pt6flxNj8UD0+qctuoY7tr3OzybWAt2YyWHoSLDviZF4hJ12haBCVhMwZZQUNtvkDW5YBrm3YWPrjqlzS0HhdkS1/wCPn6meT/7lU/Ut8l4QD+njEKfw7zNNcT6ipc6SneoUKRLB1CgFuEO5bLwOPYAemLaDWsLZi8exemgkJIcFgIwCWZR2Vr8G/P1xEqfEeOOj/ESZTNAAOVI8xIDbwo+LYUAv2O644GHRcei5FrMyebVsUa/8KRb/AE3OQPscS8807m0uk/2VFnrxO5tJO6guVJ8wXaFVTY2Fh2++K6p8QJI60QGljYMqkOst49zswAL2tYBbk97bjaynCp4iDryRmiEpi2i0Thi9ydzIOCVVVJvbmxA/UXFzpTSOV5dlAoaeDYO7MeWc+7H1P/Q9MSs3yDLKpEWookrBE+9Q4uAw4vbse/Y3GM1V+IrhCUyppCikupazJ5tqlhbgMCGt383HY4fF4hxkdVqYRxqYQ7bwSnVXcSRw3lJCWAve/scF8saLP8rep0/Nly1JpDMhQOouVuLXAuL/AHGMpnfhfFLo2l01FVilggdWl8tzIB37EWJJP3/THt/mTHuRfwBjJc7w527YzzHJyP4XHr6EEemPZfEak3qDT9NXKKrlgEZmIDqGPBMdx8/ph0lxqVRQoQCwHA+mDCnvgxVPeNCpBUMDwb4Omm3bsFvlgwYNE6MfH7seXtx2+XtgMMZBBjB3d+O/z+2DBgAxRkklAb8Hjv8APAsUY7IF+mDBgFESfkA+mGCmhtborx24Hr3wYMAqwRDtGBcW7emHlR7YMGAYtPCI9giAHtYWwqwRBtwjAIFu3p7YTBgHbFvfaOe+G/h4d+7pC/vYf+9cGDAOMafkB9O2GtTxGPYYgw9rC2DBgEPfBgwYM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28" name="AutoShape 24" descr="data:image/jpeg;base64,/9j/4AAQSkZJRgABAQAAAQABAAD/2wCEAAkGBggSBRQIEwgWCRQRGB8aFxgYGSAeHRwhHyInICAgHR8fJioiHSAjHxoiIjssJCoqLywvHScyODQtNyssOC8BCQoKDgwOGg8PGTUkHhwtLC4sLDIpLCwvLDUrLiwqNiksKjUtMikpKSwpNSwpLCwpNSksKSwyKSwwLCwsKSwsKf/AABEIACMAhwMBIgACEQEDEQH/xAAbAAABBQEBAAAAAAAAAAAAAAAAAQIEBQYHA//EADcQAAIBAgUCBAQDBgcAAAAAAAECAwQRAAUGEiETMQciQVFCcYGRFFJhFSMyM4KyFhdDU2Kh8P/EABcBAQEBAQAAAAAAAAAAAAAAAAABAgP/xAAeEQEBAQACAgMBAAAAAAAAAAAAEQECIRJBMVFhA//aAAwDAQACEQMRAD8A7bPPGlO07OEVASxPoB3OMrL4raTE3RXNPxLn4Y0d2+yi+LjVOoqWh07Jm0ql0jHZe5J4A59yccy0TW5ylVLqJtI1OY1dcd2793GiR/AqMzXta3cDsMRN1tG8Rkb+Tpyvrf1FOVH3crh9LrDOZKpV/wAIVFNHu80krxIFX1YjcTwOcW+XZpV/sQ11XQjKytyU39QgD3IABP6C+PPUgqW001REUidB1AJlYrwLlXC+bkXHF/kcKfqZNmsAFlBnbkbVFzx3+nI57c4izZjm5XdFlaSA9i0wH9obHLdK10MudS6yqYJexpo0S/SQhAHFmsUQ3Ft36k24tocnzOLLqw5a9aKCljHVTcwkMgexCRm+/wApNrKpv6Y57t9wzlPS9i1tPHqmLJKvKzQvU36Dq4kR9ouQTYFT27j1x45r4gzxRSVAyCYQwmzTTMkKHm3l3nc1zwLDn64Zk2T1tZqpNUVVKaNYFIpIG/iUNfdJKOwdgf4fh+eKnUoGca7TTaSb6ShIkrGU8M9/JF9LG/19VxrjZ2vJbR6w1O1OtSujTPG4DKyVMRuDyCB8sTci17Q1GbfsmSllyiqtcQzqFZh7oQSGHB7H0xc5jmuXUuXfiJqlKKNBa7EAfIe/yGOAeKOuKqt1ZSy0VNLB0lboSBCJJd3BZB32WBt/UcaZ+Hdsz1dkNM+yfN4aU+zOAft3xUt4q6QDW/bKv+oViPuBjMaWjyylywQ0uh6zMJeC0s8KRs7epLStcd/QWF8bvT1TXS0zPUZEMoINlUujkj3O0WHy5wpak5Nn1DVUhqYZTKgNrlSv9wGJgni6PW6oK991xb79scm8Qtc5jW5i2jsqjNTI1xPKp4UeqhuwHoW+gxG1hpZaHwnK1ubNUFIxFBBEenEHI4NhzIR5mJc82PAwpXZEkQoHDBgexHbFFnmvdOUdUKaozaOBz8N7kfMC9h88YHQGX6qq9IU9E0h07Qxx23Kf383rcMf5aG/fv7e+K1afIJcwkzVMvSDLMnJbfa71M44F3N2YXt37kjCldfXN6Bs2bLhVo8yoHMYPmCngMR7cj7jBjKeGOSTjLJNR1CXqsxPUe/wp/poPYBefsPTBiidrrRU+Y1NLEa4Q08EvUmj23MluwB9PUc/mv6Y1igBbWtigzzVJp8xNP+G3gIh3E2UF32LuPwqOSTiml8TQtNI5ywnpkKGDeRmsxPmt5RZLgngg98Q8sxqc6pql6MGLazo6uFa4Vtp7Ejtf0NjY2NsZzWlfnUui6ijiyCZZZkMakNGQC/lv5Xvax724748ovEcltv4NDtAbcJPLKCQLQG37xgTYjsDYX5viXmWt5Is0alFKktn2XEgunKjdKPhBL2HNybe9xmd2r55GEyij1N/hqoyRKZpmopQoeRmd/MqvZCpCNta/f0YC3fFvpzQ2fjxHXUdTsqVZTyxBdAV8otYBSDx5QLY0Go9eNS100AolqeiFNhIA/mBJYgiwRbckkY9ptdolWac0ZkKOA+w7rRkAmW4uNo3dr3sDjGfzzOVqbyzczPpa6mizpsnMVFPFTTMbb5QSFFjcqBe7Xta/HvftjF6U8PNVUmTNQjUcNFvdnd44OpI5buS0pt6flxNj8UD0+qctuoY7tr3OzybWAt2YyWHoSLDviZF4hJ12haBCVhMwZZQUNtvkDW5YBrm3YWPrjqlzS0HhdkS1/wCPn6meT/7lU/Ut8l4QD+njEKfw7zNNcT6ipc6SneoUKRLB1CgFuEO5bLwOPYAemLaDWsLZi8exemgkJIcFgIwCWZR2Vr8G/P1xEqfEeOOj/ESZTNAAOVI8xIDbwo+LYUAv2O644GHRcei5FrMyebVsUa/8KRb/AE3OQPscS8807m0uk/2VFnrxO5tJO6guVJ8wXaFVTY2Fh2++K6p8QJI60QGljYMqkOst49zswAL2tYBbk97bjaynCp4iDryRmiEpi2i0Thi9ydzIOCVVVJvbmxA/UXFzpTSOV5dlAoaeDYO7MeWc+7H1P/Q9MSs3yDLKpEWookrBE+9Q4uAw4vbse/Y3GM1V+IrhCUyppCikupazJ5tqlhbgMCGt383HY4fF4hxkdVqYRxqYQ7bwSnVXcSRw3lJCWAve/scF8saLP8rep0/Nly1JpDMhQOouVuLXAuL/AHGMpnfhfFLo2l01FVilggdWl8tzIB37EWJJP3/THt/mTHuRfwBjJc7w527YzzHJyP4XHr6EEemPZfEak3qDT9NXKKrlgEZmIDqGPBMdx8/ph0lxqVRQoQCwHA+mDCnvgxVPeNCpBUMDwb4Omm3bsFvlgwYNE6MfH7seXtx2+XtgMMZBBjB3d+O/z+2DBgAxRkklAb8Hjv8APAsUY7IF+mDBgFESfkA+mGCmhtborx24Hr3wYMAqwRDtGBcW7emHlR7YMGAYtPCI9giAHtYWwqwRBtwjAIFu3p7YTBgHbFvfaOe+G/h4d+7pC/vYf+9cGDAOMafkB9O2GtTxGPYYgw9rC2DBgEPfBgwYM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30" name="AutoShape 26" descr="data:image/jpeg;base64,/9j/4AAQSkZJRgABAQAAAQABAAD/2wCEAAkGBhQSEBUUExQUFBQVFBIUFRQXFBQVFBQUFBQVFRQUFBQYGyYeFxkjGRUUHy8gJCcpLCwsFR4xNTAqNSYrLCkBCQoKDgwOGg8PGikcHBwsLCksKSksLCkpKSkpKSkpLCksLCwsLCksKSwsKSwsLCksKSwpLCkpKSkpLCksLCkpLP/AABEIAMIBAwMBIgACEQEDEQH/xAAbAAABBQEBAAAAAAAAAAAAAAACAAEDBAUGB//EAEcQAAECAwMGCwILCAMBAQAAAAEAAgMRIQQSMQVBUWFxkQYTIjJSgZKhscHRFUIHFBYjU2JygrLC8DNUY3OTotLhQ0SD8bP/xAAaAQADAQEBAQAAAAAAAAAAAAAAAQIDBAUG/8QAKhEAAgIBAwMEAQQDAAAAAAAAAAECERIDE1EhMUEEFGFxMjOBsfAiI5H/2gAMAwEAAhEDEQA/ALByg44lw/8AN3jIoRaQcYm90u6itCGXGlBpJAppU8OxCXKeNgmaJ0/P8kL4KLWtOg9c1MGalZNghTryvut80hZYIEhDG2ZB7pJVFeR0yuAiDToKlMAZi9uyJE8C4hNxTs0WJ18WfFk0XEeLHZZnHMjFlOpRXIv0s/tQwfwlqUo2mEfuPb+cpZRHgyX4uaVAnjXD1UjbK2VXV1Cirh0XowzsiOHdcRca/PD3RGnxAS3FwPAsNs7NZRiEzRpxKqi2gYtcOuGfB6f2kz63ZcfAKHrfRW2i7DeBgAEYedW5ZxyvDHS7JHiEJy5D/wDpAUPXfJW2jT4woZrN9tNOF3thP7RccAPFQ9b5Y8EaMkyzja4modSA2h/S8FO6PE0yUlklzukd5QlhOcpbj4HSNYvGlA6O3SN4WZxCXEJZsXQ0Da2dIIHW5mnuKpcQlxKM5B0LJyi3XuQOyk3Qe5QGClxSMpB0LDLUDqTmIqk5JcYt49iWBanzd+sVXc1TGqjlKm4+W1fT6EcdOK+DwtaWU2yTJYPHsAzkjAGhaRLBZTIBEw4gkOdOWAM+aNglRacCj27RnIz6QqJs4Y+K0AgCLEBniTOpnnxFdiya/wB32jRfpfuQFiSmLEl00YWdEGS1eG5M6MBiRv8ALFZfEnOSiFnXyGb4PoehoG2M6QOyqA29ms9SyrVaoUN110y6U6Fo7yQovbLMzCdrv8QVVTYWjY9ojM0pjlA5mjvWMctO92ENzz4ySZlaKTIBoljyBPvJTWnN+RZpGx8bfmkOpLjIhzncsoxo5I5ZAzibB4NRNhvOLz23+qrYfli3EaZhPOJO9A5gHOe0bXBYdphC+AXUEzPGpkM+xGxjOkTsMvBL26DcNfjIf0jeqZ8E8ONDc66CSTP3XAU2hZRDei47ZlWskwxxsw2QunRPQm9FJCzNUQUYhKWScBYYDyK7rODiAdoCH4hD6DOy30VlwSRiFlUZOh9EDZMeCRsDc18bIkQfmVtqRCdBZUFi0PiD70/xApCyu+kf1iGfyq2GpEJ0KyrxL+mOtno4Jix+lh+64fmKtSQkJ0FkAv5w3qcf8VHFivGEMu2OaJdqStSQEIpCspG3OzwYo/pnwemNuP0cXsjycrxCAw1XQDPfaxiQ5o+sJd6IPnhXYprQJEKGFABcKSzzFDTYttKOUkuRTlUWyR8PRj+sUBrQ/rYrESERgQdRHmFXe452naOV3Y9y+oPBAZQgEkVmHChpWmg/rZUc4RI9oJmZRZVJngDp0knrVsOBz+RGgidQVShsLbRHqHXnsJIzTbn17Fyzrdi/s6Y/pSX0PxcqSJ6mnxSU5tLRStNAmmWjZmkaEkUkgEnL5hRPZOXyvHPHPkMLoEgTgAom5TiS5pHUB4qvlGKTEca844YYqn1d67oQVWZSl1NT449wdMiQBJq3ywQwbQGkgvlhgZmgAxkq9lbyH4VutFZ4nPVQWvnEgjE5p59irFWTfQ0YmUW5nO7/AFCAZRH1nbvUqLIkZvHNvuYGiZN6QbgdK6XKeVILoD2QzDm4SF0GeIz3ZK8UKznrRGnd5LpkYA/WIzN1KzYIMQmkJ+2TyoGMLYrHBpJZcIxlMcoYDSV0kLhHGlgwfdcfFyjpQyo2wRTUQ3dk+anyC+9EOpuiWJGpQ2nhLaDS80fdZ5zUvBtnKefqtGbSdGxZ6n4sqPc35JAJBEuOjUApSTpJAOAnKYFJACSkkknQDEICjKBADSTSRIUUAkJCIJJ0BSt2brRZLsxeXEZgO/8A+IcpGg2+SuZFjXIZOdzjuFPIrt9HBvUXwYeolWn9jvs2ZVntktCPaVSiH9fr9VXvK/J5LrwVLSBdqNgxNfOoCxYUYi1lom5tHAGZaC03STM1EgabFvOhTNdROqXNHiepcU3KnF2t7iSWlz2SpMAme6ZXNrpXFvk30bqSR10GHJoBqdOE0lPdTrqSVHO3YYQx3yaToE9yMKplYninAAkkESAJNaL5Zdz3TioxBJmHHcPIoJjob3f6Cs+yYxP7J/WD6KRvB6Of+KW0gfmXcmku5g02wrE8XByQJxW6SJNE9OKrxomFGdmfiCtSHkCMGNAa0EXyeUJTIIGnUmbwWjGUzDHXP8qnOPI6ZjOtB6QGxoHkFNZ47j7zj1n1Wu7go8/8jRsB/wBKWHwWljFnsaf8kPUiGLM6I2bjiaNGOhoVizEjGQ2/oLS+TrJkl5qZ4BTsyJDGd3d6KNyI8WY0QTzt/XWtzg22QeZ9EeKduSoQ6R+8fJWoDWsmG0nXFZzmmqRSVF4OSvKqI4T/ABhYUWWLyV5VjHQG1gZ0UBcvJX1ROUWdJvaHqh9ps6Td4TxYWaHGJFyz/aLc0zsDj4BP8c0Nf/Tif4p4MVl4uQF6p/GHfRxP6b/MJcZE+iibmjxcntvgMkWy9NfVX50/8Tt8P/NLio30e97PKae1LgWSLXGJuMVb4tG6Lf6h8mpfFI38MffcfyKtqXAZIHKZ5GwjzSbkh9PnngSndAEhORkK7VDbmPYy9ELAwOZePKMml4BOGYFW7Pl+BEiBjIgc505AB1ZAk1IlmK7/AEekk25/ycnqZukoksGHEaA3jnuZWbSGyO0ynjXHMmuzOoeKmiaEzmUlp8M5/WlepGKj2OByb7lO1c2QxiODdjTzj2A47VxlusIflB0LBpeKZqtBEu4LuWtvRCczAQNp5x7pfdK5LKfJyo06TB7wGrH1C/xX2jbQfV/R1gZISGAokprqZdJzEYRBCEQC+TPfHCdIJyEDGUBc9xIaBSUyXEVOoNP6KlcnycKOP1/BrVrpRUpUyJukV/iMU54Y63HyCcZMidNnYcfzBaoCGMOSeVdoeVTk0xrSi69uPBjkzOGSX/Sbofq5RxbIxvPtAb1wh4grPyVk02lz4kR8R8IEhgLiL0veIFANnktyzZCgMq2EzaRe7zNG3HgWTZn2YQHvuttD3OOYXZbwyXerxyQwYuiE6L5n3SRW63w4PJPJJa4tF0hriAaXgJbdCy7PEjCzMiPiScYl+U/cMqUzDGWaaHGK8BkzS9lM6Dztiv8AC8oosKzMbec3PIDlucToDZklaMG1TaXFpaM05TPUFGHiHDc99AAXHUB5p0h2ZDY8MuLWWMucBOThCa6WktcSZdSlbbGsE4ljMNoxcGw3gazdEwE3Bqzl5faXjlxSbupmEhuA+6FqZRt7YMJz34AUHSOZo2p0TbCszob2hzLpacCAFBactwYfOitB0A3jubNcjZXG4yzueIYe7jYpJDQxl0XWVzkCctbda2oFtsUKkNoe76kMvd2iPNArLbeFEJxk0RX/AGYbitBtpFy+6bBnvyaRtrRFZY15gddc2fuuEnDaFyOX8qOtMUQIIvNBrLB7hnJ6I/3oQNujrI9pYxt5zmtb0iQB1aUUKKHNDmkFpEwRgRpXJZdyVxdnvxnl8UlrWAGTGVqGt0BoKkyVBjWmE1hPFWdjQ03edEIxron1bUWKzQynwrhw5hnzjhjIyYNV7P1Kf262/BZddejNDpTE2Aikxnz7ljR7MyLaBZ4YDYMHlRCPeLcZnPo7SscHW8daItoI5INxmoYDc0DegLZ0kkJCkQlMoxuE7J2SN9me4grh+DHJtkI/WI3tcPNd9l9k7LG/lP7mk+S89yE+Vqgn+LD73AeaE6khS/Fnp7Yf61IIhlMjHmtGkky8ZdlWrsh+upVojJuDRgKfeIruZPtr2DywLNBk3bWenQevHaSuJ4W8m3w3aoR3Od6L0EtXA/CCyVohO+p4OPqsPUfps39P+Z2xakjZUA6QDvTLos5yoEQTBOF8mfQDp04CYoAGJgiyYPm56XPP95HgAgi4KXJo+aZ9kHfXzXR6fu2Z6haCxOEsZzuLs7DJ0V3Kl0BjPV6Fbag9ns43jbvLu3Z1w2YLrMGilA4Mww0Nc+LEaMGl5DOy2QWpChBoDWgNa0UAoAMwCMJiNBrhpQOjnuF1rF6FBJIa8zdIA0vBoBrhirttgta19AJtIAdSUzWRzVMzsVXL2SXRTfaGPcAxjBMy55LiRPN17FpWnJzHiT3SMgSLwnTE1zY7lLFQ2SGXoTTOYEwBXMTpWRwnyk18RtnvhrZgxXzoAKhu3PturoLHBbDYGgzA0ke8ab5qFlhs7TMMhAzlgyd7RtxQuw6dFNmWgWhllhOiSAAdIshACg5RxVe1ZKiXXRox42IxpdDhNHzbT9n3tOuWdbzI7cARokCNfodxSFobTlCspa54V15tKYUcdkmPZmtvR2viRnOLnThudKu46etbsDK8xKDZ4mqbWwmdbj6LUi2hrec4Ck6nNMCe8jehdamidcL06EyuznOWGB3JAkZHCG0RnBsGE03og5ThO61uBF7fPVtVzI2Rm2dkhVx5zs5PkNStC2tOB0VkZC8bonSkzSqD2jDkCXSBbeFDVun/AFqOgoCivlTIbI7mF5dJk+SJSM5Y58ytRmFsMiGBMNNxtAJgckb5IH5SYCQSaOumhxkT+U/ohH8dbplyntmaCbJ3q9R3J2Ojn4OR4kOxRAGkxonOAlekTIiec3Z71rZCsRhWdjSJOlNw1kzKmblJhuynyiQKYEFo5U8Oc3ehOU2Sz8y//beu/au1kgVFtCU4dMUTEoGU8qNnBiDTDiD+0ry7J8SUWEdESGf7gV6taRNjhpaRvC8dY8gjVLuQw8Ht0YymcZZtJNAO8DrUcCD1kTE9LiZvO+nUjcCXZpCuGMR1RWeABJlLQrAhyEl69nkkBauF+EiHyoJ+2O9pXoBauK+EqFyIJ0PI3gn8qz1usGa6H6iOjyeZwYZ0w4Z3tCSXB1t6yQD/AAmDc0DySWkX0RnLuVQians7JuAWk2yM0eK+YUW+x7xnJ5LTFlZ0QjFmZ0QntsLRhWwyY46GuO4IoOUYTWgcbDoAP2jMwlpW4bKzojcqkXI8LNDYPuhaQy076EuKkUfbEH6aF/UZ6qs63Wec+PZiTz2Gt4OpowApmWn7HZ0IfYb6IhkpnQZ2G+irelwG0uTH+PWUS+ebIUleBpKVKUz4aTKSkgZbszMIzTgMDgJywbU1NcVrNyY3os7DfRGMnN6Ley30S3pcD2lyYULLFkaQRFM2/VeZ0lWTNCGPwisbib0QmYkRciywcJ83GTnb10HxAaG9lvosd+TGzNBicwWc/USj4GtJclSJwksZxe4zl7kWpDboNAKyz+gTHhNY54vJne5kTnTJntqr8HIjXGZA5J0CtDQqw3JDOi0fdCqOtKSugenFeTHHCqyiUuN5Mpcl1AAQAJnCTjTWgZwuswlJkakpcmfNEm0L6kDPqGhab8ni8aZyl8RCwfq5p9kVsx5KDuFsF1eJjO/82GkiOloc7eUPynhZrNHzjmNqDOYPLricdJWm0kYE7yoo0V3Sd2is/fS8ovYjyZ/ypYDSyx548xs8SZ46ST1pxwqlzbFaOw3NOXid5UsRzj7zuskobx0neU/fPgPboiHCh5EhYLQRouiVRI0loMk/yki5snxs5rIY4+4ieSRid5UIhEZz1E+GCfvXwLYRIeElpP8A0IvW4f4agm+UNrzWF3XEaPyqNzTp3j0ULwdG4o95LgWxEs+3bbmsTR/7M/0jZla2n/rwhqMQHwcsuJFcNI71Jkq0kvMyDLYrXqZMNmJom3WyRnChAabwI/8A0XDtyPEcTdaXTJlKVZ4SXZZUyjyboqXYgV5Of061ocFMlxIj+MiUa3m5pu2ah4hdek5TdGGrjBWdHYIJDG3sbon9qQvHfQagrFxT3EmtkV7NnjURNsxJkBUrjfhWg8XDgMcKvc588wDBdltN/uXpNmt7RmXH/DCWxLHDfLlMjAA6A5rrw6yG7ly6mrPtVI7NHThd3bA4G8MbJCsMFkUfONa5p5Dzg910zA6MklynB/Lph2djJ4X+97j5p1xZS/rN3FX2NTKtqdDgvc0kODaEYzNAuW+V8YEtdGe1wMiDdBBGbBdDwhPzBHSdDbve1eT2uPOI86XOPeVzwdI6Wdz8sIv7w7tN9EvlfE/eHdoei4EJwyZG5XYjv/ldFH/Yf2h6JjwvifvD+2FxNuA4x/2j3UUQbIosDuxwuifvL+2i+VMX94idtcIH6Qp4VIbiM74Y7nlKxnZnhTE+nidspfKaJ9PE/qFcLfdpr4pca7SgDt38J4n00X+o71XoEIckbB4LwyDGJIE8c/qvdgJLDV8FxDhmQPh+gk90mktAvAUFKnu8UKdQtRpUiqQJFTtKYtRpismMqOC5O15djMivaLpAe4AFuYEgVBC65wXnWULa3jYpMwBGe0uzB151JqtKCbdhJ0areEjs8Np2EjxBUg4RNzscNhafRYbY7Dg9p60d3WFq9CD8E7jN5uXYR6Q2t9JqRuVYR98dcx4hc4YZQlmoqX6aI91nVNtDDg9p2OHqiuLkCzUkKYEjYZeCn2y8Me6dY6Cgh2cNJIGK5lttiDCI/tE+K3Mg2p72uvm9J1KDCQ0JbLj1sM7LMCG58a4BMuLWtF0y37ydi9KsliENgY3ADec56ysXgfklpLo5kXfs20woC4z1zA36V07mL2PTJRin5PN125Srgr3ENxQWjL1nYZPjQ2nQ4yO4qseFlk/eIfefAawuvM5sHwaTGgYrmPhPcDk8yGESGf7pea6tomJjPqI7iuX+Ehg9nxJyFYctZ4xhkOoFJ1IqDaaPIWRyBKqSBpokuHod9HccJ4sobP5k+wxzvJeUPZPvXpfDGJRo0MjO/tDR+JefGzDSuVdjQpFimssP5xmtzR3hSCyzw8QpLHC+cadBnuE/JUBGOU5x0uPik/FA1g0ohC1pAW7NEAAnhijtrRcJGBeO5n+1VhNkKqzGrDbX3nncGhAFXMOoqJ0WuJ3KxxUwouJ1pgSWB04rBWr2DAZ3AL3ciq8RyRZp2iCJ4xYX42r25YavguJVt2UWwbpcCQ5wbQylRxnh9XvQuy1Cm0AOm4tAF4e8QAcO5UOE0EuawXZycTPRJst/KO5Z+ToTr8McUQL4MyDTPMZgKZpBEKxJlJpnVNwTnBJook7BYGxXcP1sXi+X2uFoizwMaKZToeWayXtBXjGU3E2iLOvzsX8ZW2j5ImZociFocjiw6poAqV0GYTbdEGDnbypW5Tij3iiENFxaAHblqLpntapG5diZ2tPUVEYaBzECLQyyTi0Deut4JRJw3VnWtMDJtFwbgu04FHkP+15BKXYaPR8jcIoNlsxMQkkxTJrSL0rjeVdOadJ6ZIMocO2vF2EWsNHBznzPNPJc0VlMjDQuVypABhg3bziXNImeSxoa8OlMTrOua6smzwQXGTbwHOkCQC4SEwTqW+neHcylSl2OtyvwlsrgCXQ3xAAwm49riASTEJcNBwmcNclgxOEEHM1pwvAg8knMK1/0FRdkicpyoJEHlSEpfd8dSsWXgoCSXBoaQB72AEgQL2yqT6P8v7/wtO1+J6DD4YQ4VnhPfCjiE5jA2KWMENxDcAXPEsKTxzTXH8O+GkK0wgyGx5EnVfdbJxuhrg0EkyAePvrf9qmz2RkJzmiHCbdbNjXPcBMikj3aFxOWcjvjNfHhwXw4TGTN7kzANS1ubHAUx1rRazfRGa0UurOYaCmRNdRJY5M3pHW8IoQiRbhMhxX4nj/FcnlDJ3FZ54ZtIJ8lpcMrRyn1+hb3Od5rknR3aSsqYWi+2GLgcXATMpVnQAz2VUUE1J0MiH+wqlxxU9niTbE+we8tHmmkIqKzC5qUGzULqUzeJQcbLMmBaY2isWh4ENn3z/cB5KrDiUzoraeTD+yTve5IZDeqRPOogDP/AGkCSZoQapiN3g/W1wB/FhfiC9lC8V4JVt0D+Y07gT5L2cPXPq9zSHYMj9V9UQfjIColnUYcnDlgkotyXdmgc0LzRK8o40SQRYEZK8Xth+ei/wAyJ+Mr2GJFqF4zaokojyem78RW+j5M5kcV1QghQ6gzz4IXxQSEoLuUugzNBoUjWql8YNZSpI9Uqq022tul22h0oAmDEnQVRsNrk4z947iVJlCPM3cBimITm1P2XdwK6ngUaRNrfA+i4kuJOK7LgY+kTazwcpkNHaQHOuPuse6TXF5a0EBkhK8TzZOrrVCz5GjVeyE5sPkl5LXuLrpzkSAGoSFarrOBDmzeS6Ra+EQOkCIjSDqqu9tsVvFvmQG3TnkNGKIvpVg15PFYloZBoGEuExXNsaMFkW3L9pJkycjIC60ipzaZ9ede4ZPyHZnQb/FQyTecXFoJJBcJzPXvUsfJkNr2OaxjbpeaNANQ5tJau5EqSHFs8LsPB+32gXmw4zmmt6UmnY50gd67LLGVmssb4TmRLxgugkyaBxjGcoEl06agu4stn4prGiXJaW05sr7cB1rh+HFoYT+3ZLj38gsa9rA9t175gXqaJ4lTpyd9EXJcnlEtSSnZDoktCOpXyhG44uc6YvEGQzSElS9nN6Ttw9VYARSU2YZMpnJY6R7I9VIywABwvc6QwOkHyVi6lJFhmytCsZaZh7dhvSPcnjWEHC6J66A6qKe6mIRkGbKwsD9LcekPNFarC8hspGTQOc3Xr1qaSeSLDNme3J8To949U3s+J0StGSdFhmybgfZni3QbzXABzjUHMxy9ZmvIrx0ohFOk7yspwydmkdavB63eKKZXkjbQ7pO7RRttsQe+/tO9VntfJW/8HrAcoo7qLy8ZSi/SxO271RtyrG+lidt3qltfI99cHoTjVeNW08t32neJXS+1Iv0kTtu9Vy0c16ytdONCzyI0bHSUZKcFbAGXd6TGz26JICpoTuW3b5IEDxDtBTxMBPFXIsSQVJ83GeZMBSEsarq+CD5X/uHueuScJa1u5Jf81F+xDP8AckFncjhNEsvKhOYC6hvNa7CoocMSrT/hPtD2OZEEJ7XSHMumhmatcMaLE+D3IUO3Wh7YoLmw4d+7NwnNwbiDrXpNk4GQYU+LMeHPENjPHdnVKUVHGv3FTbuznrJ8IjboD4HNbdBhxSDKvuvaa16St2P4RoTJ/NRZEg8otpSWLZhdPZcmCHg57tTyH95E1abIYgblm6ZomznBwybaWFkARGxSOQQWEAzBqZ0FJSlWclx9vyRF5ZfxjXNZNwDThIhpcAMCWmuozXpuUoPGQntYQx5aQ10jyXSoaVouTy9ka0iA1kJ0SJEdca9/GTJaAb/OAIBcQZVVRaiJ9Ty5pomSLTMzxBI3FMgCoAiTNRBKjnoUkkck8kCoCSV1SEIhDpPMkIiLUrikupBqAI7iVxS3U11ICO6kpbqa4gZGGpSUskrqAIwE4CkbDmmSCgVhxIfmtwrPdBVRNIGeYSHiyr5gJvi6o0KPFlEAQQdCufFk4s9UCKsSKTmlJQkq7FsqD4sZSogZXatrJX7KL/Lb+JZnxYrSyYZMij+H4OCBMmyXaSxxukibZTBIOIOIXV8H8qWYEi1CNWoiw4sQOGpzAajWNxXH2TndSuh6tLoSmej2XL2T2nkxrWBriWiXc5asPhxY2ikZ52iM473AryR2pRCIjFFWewH4QLH9I7+m/wBFG7h7ZPpHf03+i8jLkBelih2SxY83OlhedLZMySVRsSQTqQDi5tiEpJIM2GiakkgkdOCkkkIcKSFg7YkkkCBbjv8ABMP1vTJIAJ4qUmYpJIGHaOcdqjZ+u9JJAPuFDFeo+CjKSSQEZVcJJKkVARRAJJKiwmhM1JJACeEg1JJAB3UDykkgTFZsepWymSVRJCQRE6SpjQBUZSSUjICmSSUF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32" name="AutoShape 28" descr="data:image/jpeg;base64,/9j/4AAQSkZJRgABAQAAAQABAAD/2wCEAAkGBhQSEBUUExQUFBQVFBIUFRQXFBQVFBQUFBQVFRQUFBQYGyYeFxkjGRUUHy8gJCcpLCwsFR4xNTAqNSYrLCkBCQoKDgwOGg8PGikcHBwsLCksKSksLCkpKSkpKSkpLCksLCwsLCksKSwsKSwsLCksKSwpLCkpKSkpLCksLCkpLP/AABEIAMIBAwMBIgACEQEDEQH/xAAbAAABBQEBAAAAAAAAAAAAAAACAAEDBAUGB//EAEcQAAECAwMGCwILCAMBAQAAAAEAAgMRIQQSMQVBUWFxkQYTIjJSgZKhscHRFUIHFBYjU2JygrLC8DNUY3OTotLhQ0SD8bP/xAAaAQADAQEBAQAAAAAAAAAAAAAAAQIDBAUG/8QAKhEAAgIBAwMEAQQDAAAAAAAAAAECERIDE1EhMUEEFGFxMjOBsfAiI5H/2gAMAwEAAhEDEQA/ALByg44lw/8AN3jIoRaQcYm90u6itCGXGlBpJAppU8OxCXKeNgmaJ0/P8kL4KLWtOg9c1MGalZNghTryvut80hZYIEhDG2ZB7pJVFeR0yuAiDToKlMAZi9uyJE8C4hNxTs0WJ18WfFk0XEeLHZZnHMjFlOpRXIv0s/tQwfwlqUo2mEfuPb+cpZRHgyX4uaVAnjXD1UjbK2VXV1Cirh0XowzsiOHdcRca/PD3RGnxAS3FwPAsNs7NZRiEzRpxKqi2gYtcOuGfB6f2kz63ZcfAKHrfRW2i7DeBgAEYedW5ZxyvDHS7JHiEJy5D/wDpAUPXfJW2jT4woZrN9tNOF3thP7RccAPFQ9b5Y8EaMkyzja4modSA2h/S8FO6PE0yUlklzukd5QlhOcpbj4HSNYvGlA6O3SN4WZxCXEJZsXQ0Da2dIIHW5mnuKpcQlxKM5B0LJyi3XuQOyk3Qe5QGClxSMpB0LDLUDqTmIqk5JcYt49iWBanzd+sVXc1TGqjlKm4+W1fT6EcdOK+DwtaWU2yTJYPHsAzkjAGhaRLBZTIBEw4gkOdOWAM+aNglRacCj27RnIz6QqJs4Y+K0AgCLEBniTOpnnxFdiya/wB32jRfpfuQFiSmLEl00YWdEGS1eG5M6MBiRv8ALFZfEnOSiFnXyGb4PoehoG2M6QOyqA29ms9SyrVaoUN110y6U6Fo7yQovbLMzCdrv8QVVTYWjY9ojM0pjlA5mjvWMctO92ENzz4ySZlaKTIBoljyBPvJTWnN+RZpGx8bfmkOpLjIhzncsoxo5I5ZAzibB4NRNhvOLz23+qrYfli3EaZhPOJO9A5gHOe0bXBYdphC+AXUEzPGpkM+xGxjOkTsMvBL26DcNfjIf0jeqZ8E8ONDc66CSTP3XAU2hZRDei47ZlWskwxxsw2QunRPQm9FJCzNUQUYhKWScBYYDyK7rODiAdoCH4hD6DOy30VlwSRiFlUZOh9EDZMeCRsDc18bIkQfmVtqRCdBZUFi0PiD70/xApCyu+kf1iGfyq2GpEJ0KyrxL+mOtno4Jix+lh+64fmKtSQkJ0FkAv5w3qcf8VHFivGEMu2OaJdqStSQEIpCspG3OzwYo/pnwemNuP0cXsjycrxCAw1XQDPfaxiQ5o+sJd6IPnhXYprQJEKGFABcKSzzFDTYttKOUkuRTlUWyR8PRj+sUBrQ/rYrESERgQdRHmFXe452naOV3Y9y+oPBAZQgEkVmHChpWmg/rZUc4RI9oJmZRZVJngDp0knrVsOBz+RGgidQVShsLbRHqHXnsJIzTbn17Fyzrdi/s6Y/pSX0PxcqSJ6mnxSU5tLRStNAmmWjZmkaEkUkgEnL5hRPZOXyvHPHPkMLoEgTgAom5TiS5pHUB4qvlGKTEca844YYqn1d67oQVWZSl1NT449wdMiQBJq3ywQwbQGkgvlhgZmgAxkq9lbyH4VutFZ4nPVQWvnEgjE5p59irFWTfQ0YmUW5nO7/AFCAZRH1nbvUqLIkZvHNvuYGiZN6QbgdK6XKeVILoD2QzDm4SF0GeIz3ZK8UKznrRGnd5LpkYA/WIzN1KzYIMQmkJ+2TyoGMLYrHBpJZcIxlMcoYDSV0kLhHGlgwfdcfFyjpQyo2wRTUQ3dk+anyC+9EOpuiWJGpQ2nhLaDS80fdZ5zUvBtnKefqtGbSdGxZ6n4sqPc35JAJBEuOjUApSTpJAOAnKYFJACSkkknQDEICjKBADSTSRIUUAkJCIJJ0BSt2brRZLsxeXEZgO/8A+IcpGg2+SuZFjXIZOdzjuFPIrt9HBvUXwYeolWn9jvs2ZVntktCPaVSiH9fr9VXvK/J5LrwVLSBdqNgxNfOoCxYUYi1lom5tHAGZaC03STM1EgabFvOhTNdROqXNHiepcU3KnF2t7iSWlz2SpMAme6ZXNrpXFvk30bqSR10GHJoBqdOE0lPdTrqSVHO3YYQx3yaToE9yMKplYninAAkkESAJNaL5Zdz3TioxBJmHHcPIoJjob3f6Cs+yYxP7J/WD6KRvB6Of+KW0gfmXcmku5g02wrE8XByQJxW6SJNE9OKrxomFGdmfiCtSHkCMGNAa0EXyeUJTIIGnUmbwWjGUzDHXP8qnOPI6ZjOtB6QGxoHkFNZ47j7zj1n1Wu7go8/8jRsB/wBKWHwWljFnsaf8kPUiGLM6I2bjiaNGOhoVizEjGQ2/oLS+TrJkl5qZ4BTsyJDGd3d6KNyI8WY0QTzt/XWtzg22QeZ9EeKduSoQ6R+8fJWoDWsmG0nXFZzmmqRSVF4OSvKqI4T/ABhYUWWLyV5VjHQG1gZ0UBcvJX1ROUWdJvaHqh9ps6Td4TxYWaHGJFyz/aLc0zsDj4BP8c0Nf/Tif4p4MVl4uQF6p/GHfRxP6b/MJcZE+iibmjxcntvgMkWy9NfVX50/8Tt8P/NLio30e97PKae1LgWSLXGJuMVb4tG6Lf6h8mpfFI38MffcfyKtqXAZIHKZ5GwjzSbkh9PnngSndAEhORkK7VDbmPYy9ELAwOZePKMml4BOGYFW7Pl+BEiBjIgc505AB1ZAk1IlmK7/AEekk25/ycnqZukoksGHEaA3jnuZWbSGyO0ynjXHMmuzOoeKmiaEzmUlp8M5/WlepGKj2OByb7lO1c2QxiODdjTzj2A47VxlusIflB0LBpeKZqtBEu4LuWtvRCczAQNp5x7pfdK5LKfJyo06TB7wGrH1C/xX2jbQfV/R1gZISGAokprqZdJzEYRBCEQC+TPfHCdIJyEDGUBc9xIaBSUyXEVOoNP6KlcnycKOP1/BrVrpRUpUyJukV/iMU54Y63HyCcZMidNnYcfzBaoCGMOSeVdoeVTk0xrSi69uPBjkzOGSX/Sbofq5RxbIxvPtAb1wh4grPyVk02lz4kR8R8IEhgLiL0veIFANnktyzZCgMq2EzaRe7zNG3HgWTZn2YQHvuttD3OOYXZbwyXerxyQwYuiE6L5n3SRW63w4PJPJJa4tF0hriAaXgJbdCy7PEjCzMiPiScYl+U/cMqUzDGWaaHGK8BkzS9lM6Dztiv8AC8oosKzMbec3PIDlucToDZklaMG1TaXFpaM05TPUFGHiHDc99AAXHUB5p0h2ZDY8MuLWWMucBOThCa6WktcSZdSlbbGsE4ljMNoxcGw3gazdEwE3Bqzl5faXjlxSbupmEhuA+6FqZRt7YMJz34AUHSOZo2p0TbCszob2hzLpacCAFBactwYfOitB0A3jubNcjZXG4yzueIYe7jYpJDQxl0XWVzkCctbda2oFtsUKkNoe76kMvd2iPNArLbeFEJxk0RX/AGYbitBtpFy+6bBnvyaRtrRFZY15gddc2fuuEnDaFyOX8qOtMUQIIvNBrLB7hnJ6I/3oQNujrI9pYxt5zmtb0iQB1aUUKKHNDmkFpEwRgRpXJZdyVxdnvxnl8UlrWAGTGVqGt0BoKkyVBjWmE1hPFWdjQ03edEIxron1bUWKzQynwrhw5hnzjhjIyYNV7P1Kf262/BZddejNDpTE2Aikxnz7ljR7MyLaBZ4YDYMHlRCPeLcZnPo7SscHW8daItoI5INxmoYDc0DegLZ0kkJCkQlMoxuE7J2SN9me4grh+DHJtkI/WI3tcPNd9l9k7LG/lP7mk+S89yE+Vqgn+LD73AeaE6khS/Fnp7Yf61IIhlMjHmtGkky8ZdlWrsh+upVojJuDRgKfeIruZPtr2DywLNBk3bWenQevHaSuJ4W8m3w3aoR3Od6L0EtXA/CCyVohO+p4OPqsPUfps39P+Z2xakjZUA6QDvTLos5yoEQTBOF8mfQDp04CYoAGJgiyYPm56XPP95HgAgi4KXJo+aZ9kHfXzXR6fu2Z6haCxOEsZzuLs7DJ0V3Kl0BjPV6Fbag9ns43jbvLu3Z1w2YLrMGilA4Mww0Nc+LEaMGl5DOy2QWpChBoDWgNa0UAoAMwCMJiNBrhpQOjnuF1rF6FBJIa8zdIA0vBoBrhirttgta19AJtIAdSUzWRzVMzsVXL2SXRTfaGPcAxjBMy55LiRPN17FpWnJzHiT3SMgSLwnTE1zY7lLFQ2SGXoTTOYEwBXMTpWRwnyk18RtnvhrZgxXzoAKhu3PturoLHBbDYGgzA0ke8ab5qFlhs7TMMhAzlgyd7RtxQuw6dFNmWgWhllhOiSAAdIshACg5RxVe1ZKiXXRox42IxpdDhNHzbT9n3tOuWdbzI7cARokCNfodxSFobTlCspa54V15tKYUcdkmPZmtvR2viRnOLnThudKu46etbsDK8xKDZ4mqbWwmdbj6LUi2hrec4Ck6nNMCe8jehdamidcL06EyuznOWGB3JAkZHCG0RnBsGE03og5ThO61uBF7fPVtVzI2Rm2dkhVx5zs5PkNStC2tOB0VkZC8bonSkzSqD2jDkCXSBbeFDVun/AFqOgoCivlTIbI7mF5dJk+SJSM5Y58ytRmFsMiGBMNNxtAJgckb5IH5SYCQSaOumhxkT+U/ohH8dbplyntmaCbJ3q9R3J2Ojn4OR4kOxRAGkxonOAlekTIiec3Z71rZCsRhWdjSJOlNw1kzKmblJhuynyiQKYEFo5U8Oc3ehOU2Sz8y//beu/au1kgVFtCU4dMUTEoGU8qNnBiDTDiD+0ry7J8SUWEdESGf7gV6taRNjhpaRvC8dY8gjVLuQw8Ht0YymcZZtJNAO8DrUcCD1kTE9LiZvO+nUjcCXZpCuGMR1RWeABJlLQrAhyEl69nkkBauF+EiHyoJ+2O9pXoBauK+EqFyIJ0PI3gn8qz1usGa6H6iOjyeZwYZ0w4Z3tCSXB1t6yQD/AAmDc0DySWkX0RnLuVQians7JuAWk2yM0eK+YUW+x7xnJ5LTFlZ0QjFmZ0QntsLRhWwyY46GuO4IoOUYTWgcbDoAP2jMwlpW4bKzojcqkXI8LNDYPuhaQy076EuKkUfbEH6aF/UZ6qs63Wec+PZiTz2Gt4OpowApmWn7HZ0IfYb6IhkpnQZ2G+irelwG0uTH+PWUS+ebIUleBpKVKUz4aTKSkgZbszMIzTgMDgJywbU1NcVrNyY3os7DfRGMnN6Ley30S3pcD2lyYULLFkaQRFM2/VeZ0lWTNCGPwisbib0QmYkRciywcJ83GTnb10HxAaG9lvosd+TGzNBicwWc/USj4GtJclSJwksZxe4zl7kWpDboNAKyz+gTHhNY54vJne5kTnTJntqr8HIjXGZA5J0CtDQqw3JDOi0fdCqOtKSugenFeTHHCqyiUuN5Mpcl1AAQAJnCTjTWgZwuswlJkakpcmfNEm0L6kDPqGhab8ni8aZyl8RCwfq5p9kVsx5KDuFsF1eJjO/82GkiOloc7eUPynhZrNHzjmNqDOYPLricdJWm0kYE7yoo0V3Sd2is/fS8ovYjyZ/ypYDSyx548xs8SZ46ST1pxwqlzbFaOw3NOXid5UsRzj7zuskobx0neU/fPgPboiHCh5EhYLQRouiVRI0loMk/yki5snxs5rIY4+4ieSRid5UIhEZz1E+GCfvXwLYRIeElpP8A0IvW4f4agm+UNrzWF3XEaPyqNzTp3j0ULwdG4o95LgWxEs+3bbmsTR/7M/0jZla2n/rwhqMQHwcsuJFcNI71Jkq0kvMyDLYrXqZMNmJom3WyRnChAabwI/8A0XDtyPEcTdaXTJlKVZ4SXZZUyjyboqXYgV5Of061ocFMlxIj+MiUa3m5pu2ah4hdek5TdGGrjBWdHYIJDG3sbon9qQvHfQagrFxT3EmtkV7NnjURNsxJkBUrjfhWg8XDgMcKvc588wDBdltN/uXpNmt7RmXH/DCWxLHDfLlMjAA6A5rrw6yG7ly6mrPtVI7NHThd3bA4G8MbJCsMFkUfONa5p5Dzg910zA6MklynB/Lph2djJ4X+97j5p1xZS/rN3FX2NTKtqdDgvc0kODaEYzNAuW+V8YEtdGe1wMiDdBBGbBdDwhPzBHSdDbve1eT2uPOI86XOPeVzwdI6Wdz8sIv7w7tN9EvlfE/eHdoei4EJwyZG5XYjv/ldFH/Yf2h6JjwvifvD+2FxNuA4x/2j3UUQbIosDuxwuifvL+2i+VMX94idtcIH6Qp4VIbiM74Y7nlKxnZnhTE+nidspfKaJ9PE/qFcLfdpr4pca7SgDt38J4n00X+o71XoEIckbB4LwyDGJIE8c/qvdgJLDV8FxDhmQPh+gk90mktAvAUFKnu8UKdQtRpUiqQJFTtKYtRpismMqOC5O15djMivaLpAe4AFuYEgVBC65wXnWULa3jYpMwBGe0uzB151JqtKCbdhJ0areEjs8Np2EjxBUg4RNzscNhafRYbY7Dg9p60d3WFq9CD8E7jN5uXYR6Q2t9JqRuVYR98dcx4hc4YZQlmoqX6aI91nVNtDDg9p2OHqiuLkCzUkKYEjYZeCn2y8Me6dY6Cgh2cNJIGK5lttiDCI/tE+K3Mg2p72uvm9J1KDCQ0JbLj1sM7LMCG58a4BMuLWtF0y37ydi9KsliENgY3ADec56ysXgfklpLo5kXfs20woC4z1zA36V07mL2PTJRin5PN125Srgr3ENxQWjL1nYZPjQ2nQ4yO4qseFlk/eIfefAawuvM5sHwaTGgYrmPhPcDk8yGESGf7pea6tomJjPqI7iuX+Ehg9nxJyFYctZ4xhkOoFJ1IqDaaPIWRyBKqSBpokuHod9HccJ4sobP5k+wxzvJeUPZPvXpfDGJRo0MjO/tDR+JefGzDSuVdjQpFimssP5xmtzR3hSCyzw8QpLHC+cadBnuE/JUBGOU5x0uPik/FA1g0ohC1pAW7NEAAnhijtrRcJGBeO5n+1VhNkKqzGrDbX3nncGhAFXMOoqJ0WuJ3KxxUwouJ1pgSWB04rBWr2DAZ3AL3ciq8RyRZp2iCJ4xYX42r25YavguJVt2UWwbpcCQ5wbQylRxnh9XvQuy1Cm0AOm4tAF4e8QAcO5UOE0EuawXZycTPRJst/KO5Z+ToTr8McUQL4MyDTPMZgKZpBEKxJlJpnVNwTnBJook7BYGxXcP1sXi+X2uFoizwMaKZToeWayXtBXjGU3E2iLOvzsX8ZW2j5ImZociFocjiw6poAqV0GYTbdEGDnbypW5Tij3iiENFxaAHblqLpntapG5diZ2tPUVEYaBzECLQyyTi0Deut4JRJw3VnWtMDJtFwbgu04FHkP+15BKXYaPR8jcIoNlsxMQkkxTJrSL0rjeVdOadJ6ZIMocO2vF2EWsNHBznzPNPJc0VlMjDQuVypABhg3bziXNImeSxoa8OlMTrOua6smzwQXGTbwHOkCQC4SEwTqW+neHcylSl2OtyvwlsrgCXQ3xAAwm49riASTEJcNBwmcNclgxOEEHM1pwvAg8knMK1/0FRdkicpyoJEHlSEpfd8dSsWXgoCSXBoaQB72AEgQL2yqT6P8v7/wtO1+J6DD4YQ4VnhPfCjiE5jA2KWMENxDcAXPEsKTxzTXH8O+GkK0wgyGx5EnVfdbJxuhrg0EkyAePvrf9qmz2RkJzmiHCbdbNjXPcBMikj3aFxOWcjvjNfHhwXw4TGTN7kzANS1ubHAUx1rRazfRGa0UurOYaCmRNdRJY5M3pHW8IoQiRbhMhxX4nj/FcnlDJ3FZ54ZtIJ8lpcMrRyn1+hb3Od5rknR3aSsqYWi+2GLgcXATMpVnQAz2VUUE1J0MiH+wqlxxU9niTbE+we8tHmmkIqKzC5qUGzULqUzeJQcbLMmBaY2isWh4ENn3z/cB5KrDiUzoraeTD+yTve5IZDeqRPOogDP/AGkCSZoQapiN3g/W1wB/FhfiC9lC8V4JVt0D+Y07gT5L2cPXPq9zSHYMj9V9UQfjIColnUYcnDlgkotyXdmgc0LzRK8o40SQRYEZK8Xth+ei/wAyJ+Mr2GJFqF4zaokojyem78RW+j5M5kcV1QghQ6gzz4IXxQSEoLuUugzNBoUjWql8YNZSpI9Uqq022tul22h0oAmDEnQVRsNrk4z947iVJlCPM3cBimITm1P2XdwK6ngUaRNrfA+i4kuJOK7LgY+kTazwcpkNHaQHOuPuse6TXF5a0EBkhK8TzZOrrVCz5GjVeyE5sPkl5LXuLrpzkSAGoSFarrOBDmzeS6Ra+EQOkCIjSDqqu9tsVvFvmQG3TnkNGKIvpVg15PFYloZBoGEuExXNsaMFkW3L9pJkycjIC60ipzaZ9ede4ZPyHZnQb/FQyTecXFoJJBcJzPXvUsfJkNr2OaxjbpeaNANQ5tJau5EqSHFs8LsPB+32gXmw4zmmt6UmnY50gd67LLGVmssb4TmRLxgugkyaBxjGcoEl06agu4stn4prGiXJaW05sr7cB1rh+HFoYT+3ZLj38gsa9rA9t175gXqaJ4lTpyd9EXJcnlEtSSnZDoktCOpXyhG44uc6YvEGQzSElS9nN6Ttw9VYARSU2YZMpnJY6R7I9VIywABwvc6QwOkHyVi6lJFhmytCsZaZh7dhvSPcnjWEHC6J66A6qKe6mIRkGbKwsD9LcekPNFarC8hspGTQOc3Xr1qaSeSLDNme3J8To949U3s+J0StGSdFhmybgfZni3QbzXABzjUHMxy9ZmvIrx0ohFOk7yspwydmkdavB63eKKZXkjbQ7pO7RRttsQe+/tO9VntfJW/8HrAcoo7qLy8ZSi/SxO271RtyrG+lidt3qltfI99cHoTjVeNW08t32neJXS+1Iv0kTtu9Vy0c16ytdONCzyI0bHSUZKcFbAGXd6TGz26JICpoTuW3b5IEDxDtBTxMBPFXIsSQVJ83GeZMBSEsarq+CD5X/uHueuScJa1u5Jf81F+xDP8AckFncjhNEsvKhOYC6hvNa7CoocMSrT/hPtD2OZEEJ7XSHMumhmatcMaLE+D3IUO3Wh7YoLmw4d+7NwnNwbiDrXpNk4GQYU+LMeHPENjPHdnVKUVHGv3FTbuznrJ8IjboD4HNbdBhxSDKvuvaa16St2P4RoTJ/NRZEg8otpSWLZhdPZcmCHg57tTyH95E1abIYgblm6ZomznBwybaWFkARGxSOQQWEAzBqZ0FJSlWclx9vyRF5ZfxjXNZNwDThIhpcAMCWmuozXpuUoPGQntYQx5aQ10jyXSoaVouTy9ka0iA1kJ0SJEdca9/GTJaAb/OAIBcQZVVRaiJ9Ty5pomSLTMzxBI3FMgCoAiTNRBKjnoUkkck8kCoCSV1SEIhDpPMkIiLUrikupBqAI7iVxS3U11ICO6kpbqa4gZGGpSUskrqAIwE4CkbDmmSCgVhxIfmtwrPdBVRNIGeYSHiyr5gJvi6o0KPFlEAQQdCufFk4s9UCKsSKTmlJQkq7FsqD4sZSogZXatrJX7KL/Lb+JZnxYrSyYZMij+H4OCBMmyXaSxxukibZTBIOIOIXV8H8qWYEi1CNWoiw4sQOGpzAajWNxXH2TndSuh6tLoSmej2XL2T2nkxrWBriWiXc5asPhxY2ikZ52iM473AryR2pRCIjFFWewH4QLH9I7+m/wBFG7h7ZPpHf03+i8jLkBelih2SxY83OlhedLZMySVRsSQTqQDi5tiEpJIM2GiakkgkdOCkkkIcKSFg7YkkkCBbjv8ABMP1vTJIAJ4qUmYpJIGHaOcdqjZ+u9JJAPuFDFeo+CjKSSQEZVcJJKkVARRAJJKiwmhM1JJACeEg1JJAB3UDykkgTFZsepWymSVRJCQRE6SpjQBUZSSUjICmSSUF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graphicFrame>
        <p:nvGraphicFramePr>
          <p:cNvPr id="15" name="14 Diagrama"/>
          <p:cNvGraphicFramePr/>
          <p:nvPr/>
        </p:nvGraphicFramePr>
        <p:xfrm>
          <a:off x="-180528" y="184482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09" name="Rectangle 1"/>
          <p:cNvSpPr>
            <a:spLocks noChangeArrowheads="1"/>
          </p:cNvSpPr>
          <p:nvPr/>
        </p:nvSpPr>
        <p:spPr bwMode="auto">
          <a:xfrm>
            <a:off x="5796136" y="1988840"/>
            <a:ext cx="2735288" cy="37283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2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PERLAS es un sistema de monitoreo que contiene las mejores prácticas de gestión cooperativa a nivel mundial y ha sido concebida con el fin de mejorar la administración de las instituciones cooperativas y constituirse en un referente de monitoreo en épocas de incertidumbre como en situaciones normales.</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16 Flecha izquierda"/>
          <p:cNvSpPr/>
          <p:nvPr/>
        </p:nvSpPr>
        <p:spPr>
          <a:xfrm>
            <a:off x="4860032" y="3356992"/>
            <a:ext cx="792088" cy="432048"/>
          </a:xfrm>
          <a:prstGeom prst="leftArrow">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0962" name="Picture 2" descr="World Council of Credit Unions"/>
          <p:cNvPicPr>
            <a:picLocks noChangeAspect="1" noChangeArrowheads="1"/>
          </p:cNvPicPr>
          <p:nvPr/>
        </p:nvPicPr>
        <p:blipFill>
          <a:blip r:embed="rId7" cstate="print"/>
          <a:srcRect/>
          <a:stretch>
            <a:fillRect/>
          </a:stretch>
        </p:blipFill>
        <p:spPr bwMode="auto">
          <a:xfrm>
            <a:off x="5220072" y="6021288"/>
            <a:ext cx="3705225" cy="476250"/>
          </a:xfrm>
          <a:prstGeom prst="rect">
            <a:avLst/>
          </a:prstGeom>
          <a:noFill/>
        </p:spPr>
      </p:pic>
    </p:spTree>
  </p:cSld>
  <p:clrMapOvr>
    <a:masterClrMapping/>
  </p:clrMapOvr>
  <p:transition>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1268" name="AutoShape 4"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 name="5 Rectángulo"/>
          <p:cNvSpPr/>
          <p:nvPr/>
        </p:nvSpPr>
        <p:spPr>
          <a:xfrm>
            <a:off x="0" y="0"/>
            <a:ext cx="9144000" cy="13407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6000" dirty="0" smtClean="0">
                <a:solidFill>
                  <a:schemeClr val="bg1"/>
                </a:solidFill>
              </a:rPr>
              <a:t>MIX MARKET</a:t>
            </a:r>
            <a:endParaRPr lang="es-EC" sz="6000" dirty="0">
              <a:solidFill>
                <a:schemeClr val="bg1"/>
              </a:solidFill>
            </a:endParaRPr>
          </a:p>
        </p:txBody>
      </p:sp>
      <p:sp>
        <p:nvSpPr>
          <p:cNvPr id="21506" name="AutoShape 2"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08" name="AutoShape 4"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0" name="AutoShape 6"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4" name="AutoShape 10"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6" name="AutoShape 12"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8" name="AutoShape 14"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26" name="AutoShape 22" descr="data:image/jpeg;base64,/9j/4AAQSkZJRgABAQAAAQABAAD/2wCEAAkGBggSBRQIEwgWCRQRGB8aFxgYGSAeHRwhHyInICAgHR8fJioiHSAjHxoiIjssJCoqLywvHScyODQtNyssOC8BCQoKDgwOGg8PGTUkHhwtLC4sLDIpLCwvLDUrLiwqNiksKjUtMikpKSwpNSwpLCwpNSksKSwyKSwwLCwsKSwsKf/AABEIACMAhwMBIgACEQEDEQH/xAAbAAABBQEBAAAAAAAAAAAAAAAAAQIEBQYHA//EADcQAAIBAgUCBAQDBgcAAAAAAAECAwQRAAUGEiETMQciQVFCcYGRFFJhFSMyM4KyFhdDU2Kh8P/EABcBAQEBAQAAAAAAAAAAAAAAAAABAgP/xAAeEQEBAQACAgMBAAAAAAAAAAAAEQECIRJBMVFhA//aAAwDAQACEQMRAD8A7bPPGlO07OEVASxPoB3OMrL4raTE3RXNPxLn4Y0d2+yi+LjVOoqWh07Jm0ql0jHZe5J4A59yccy0TW5ylVLqJtI1OY1dcd2793GiR/AqMzXta3cDsMRN1tG8Rkb+Tpyvrf1FOVH3crh9LrDOZKpV/wAIVFNHu80krxIFX1YjcTwOcW+XZpV/sQ11XQjKytyU39QgD3IABP6C+PPUgqW001REUidB1AJlYrwLlXC+bkXHF/kcKfqZNmsAFlBnbkbVFzx3+nI57c4izZjm5XdFlaSA9i0wH9obHLdK10MudS6yqYJexpo0S/SQhAHFmsUQ3Ft36k24tocnzOLLqw5a9aKCljHVTcwkMgexCRm+/wApNrKpv6Y57t9wzlPS9i1tPHqmLJKvKzQvU36Dq4kR9ouQTYFT27j1x45r4gzxRSVAyCYQwmzTTMkKHm3l3nc1zwLDn64Zk2T1tZqpNUVVKaNYFIpIG/iUNfdJKOwdgf4fh+eKnUoGca7TTaSb6ShIkrGU8M9/JF9LG/19VxrjZ2vJbR6w1O1OtSujTPG4DKyVMRuDyCB8sTci17Q1GbfsmSllyiqtcQzqFZh7oQSGHB7H0xc5jmuXUuXfiJqlKKNBa7EAfIe/yGOAeKOuKqt1ZSy0VNLB0lboSBCJJd3BZB32WBt/UcaZ+Hdsz1dkNM+yfN4aU+zOAft3xUt4q6QDW/bKv+oViPuBjMaWjyylywQ0uh6zMJeC0s8KRs7epLStcd/QWF8bvT1TXS0zPUZEMoINlUujkj3O0WHy5wpak5Nn1DVUhqYZTKgNrlSv9wGJgni6PW6oK991xb79scm8Qtc5jW5i2jsqjNTI1xPKp4UeqhuwHoW+gxG1hpZaHwnK1ubNUFIxFBBEenEHI4NhzIR5mJc82PAwpXZEkQoHDBgexHbFFnmvdOUdUKaozaOBz8N7kfMC9h88YHQGX6qq9IU9E0h07Qxx23Kf383rcMf5aG/fv7e+K1afIJcwkzVMvSDLMnJbfa71M44F3N2YXt37kjCldfXN6Bs2bLhVo8yoHMYPmCngMR7cj7jBjKeGOSTjLJNR1CXqsxPUe/wp/poPYBefsPTBiidrrRU+Y1NLEa4Q08EvUmj23MluwB9PUc/mv6Y1igBbWtigzzVJp8xNP+G3gIh3E2UF32LuPwqOSTiml8TQtNI5ywnpkKGDeRmsxPmt5RZLgngg98Q8sxqc6pql6MGLazo6uFa4Vtp7Ejtf0NjY2NsZzWlfnUui6ijiyCZZZkMakNGQC/lv5Xvax724748ovEcltv4NDtAbcJPLKCQLQG37xgTYjsDYX5viXmWt5Is0alFKktn2XEgunKjdKPhBL2HNybe9xmd2r55GEyij1N/hqoyRKZpmopQoeRmd/MqvZCpCNta/f0YC3fFvpzQ2fjxHXUdTsqVZTyxBdAV8otYBSDx5QLY0Go9eNS100AolqeiFNhIA/mBJYgiwRbckkY9ptdolWac0ZkKOA+w7rRkAmW4uNo3dr3sDjGfzzOVqbyzczPpa6mizpsnMVFPFTTMbb5QSFFjcqBe7Xta/HvftjF6U8PNVUmTNQjUcNFvdnd44OpI5buS0pt6flxNj8UD0+qctuoY7tr3OzybWAt2YyWHoSLDviZF4hJ12haBCVhMwZZQUNtvkDW5YBrm3YWPrjqlzS0HhdkS1/wCPn6meT/7lU/Ut8l4QD+njEKfw7zNNcT6ipc6SneoUKRLB1CgFuEO5bLwOPYAemLaDWsLZi8exemgkJIcFgIwCWZR2Vr8G/P1xEqfEeOOj/ESZTNAAOVI8xIDbwo+LYUAv2O644GHRcei5FrMyebVsUa/8KRb/AE3OQPscS8807m0uk/2VFnrxO5tJO6guVJ8wXaFVTY2Fh2++K6p8QJI60QGljYMqkOst49zswAL2tYBbk97bjaynCp4iDryRmiEpi2i0Thi9ydzIOCVVVJvbmxA/UXFzpTSOV5dlAoaeDYO7MeWc+7H1P/Q9MSs3yDLKpEWookrBE+9Q4uAw4vbse/Y3GM1V+IrhCUyppCikupazJ5tqlhbgMCGt383HY4fF4hxkdVqYRxqYQ7bwSnVXcSRw3lJCWAve/scF8saLP8rep0/Nly1JpDMhQOouVuLXAuL/AHGMpnfhfFLo2l01FVilggdWl8tzIB37EWJJP3/THt/mTHuRfwBjJc7w527YzzHJyP4XHr6EEemPZfEak3qDT9NXKKrlgEZmIDqGPBMdx8/ph0lxqVRQoQCwHA+mDCnvgxVPeNCpBUMDwb4Omm3bsFvlgwYNE6MfH7seXtx2+XtgMMZBBjB3d+O/z+2DBgAxRkklAb8Hjv8APAsUY7IF+mDBgFESfkA+mGCmhtborx24Hr3wYMAqwRDtGBcW7emHlR7YMGAYtPCI9giAHtYWwqwRBtwjAIFu3p7YTBgHbFvfaOe+G/h4d+7pC/vYf+9cGDAOMafkB9O2GtTxGPYYgw9rC2DBgEPfBgwYM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28" name="AutoShape 24" descr="data:image/jpeg;base64,/9j/4AAQSkZJRgABAQAAAQABAAD/2wCEAAkGBggSBRQIEwgWCRQRGB8aFxgYGSAeHRwhHyInICAgHR8fJioiHSAjHxoiIjssJCoqLywvHScyODQtNyssOC8BCQoKDgwOGg8PGTUkHhwtLC4sLDIpLCwvLDUrLiwqNiksKjUtMikpKSwpNSwpLCwpNSksKSwyKSwwLCwsKSwsKf/AABEIACMAhwMBIgACEQEDEQH/xAAbAAABBQEBAAAAAAAAAAAAAAAAAQIEBQYHA//EADcQAAIBAgUCBAQDBgcAAAAAAAECAwQRAAUGEiETMQciQVFCcYGRFFJhFSMyM4KyFhdDU2Kh8P/EABcBAQEBAQAAAAAAAAAAAAAAAAABAgP/xAAeEQEBAQACAgMBAAAAAAAAAAAAEQECIRJBMVFhA//aAAwDAQACEQMRAD8A7bPPGlO07OEVASxPoB3OMrL4raTE3RXNPxLn4Y0d2+yi+LjVOoqWh07Jm0ql0jHZe5J4A59yccy0TW5ylVLqJtI1OY1dcd2793GiR/AqMzXta3cDsMRN1tG8Rkb+Tpyvrf1FOVH3crh9LrDOZKpV/wAIVFNHu80krxIFX1YjcTwOcW+XZpV/sQ11XQjKytyU39QgD3IABP6C+PPUgqW001REUidB1AJlYrwLlXC+bkXHF/kcKfqZNmsAFlBnbkbVFzx3+nI57c4izZjm5XdFlaSA9i0wH9obHLdK10MudS6yqYJexpo0S/SQhAHFmsUQ3Ft36k24tocnzOLLqw5a9aKCljHVTcwkMgexCRm+/wApNrKpv6Y57t9wzlPS9i1tPHqmLJKvKzQvU36Dq4kR9ouQTYFT27j1x45r4gzxRSVAyCYQwmzTTMkKHm3l3nc1zwLDn64Zk2T1tZqpNUVVKaNYFIpIG/iUNfdJKOwdgf4fh+eKnUoGca7TTaSb6ShIkrGU8M9/JF9LG/19VxrjZ2vJbR6w1O1OtSujTPG4DKyVMRuDyCB8sTci17Q1GbfsmSllyiqtcQzqFZh7oQSGHB7H0xc5jmuXUuXfiJqlKKNBa7EAfIe/yGOAeKOuKqt1ZSy0VNLB0lboSBCJJd3BZB32WBt/UcaZ+Hdsz1dkNM+yfN4aU+zOAft3xUt4q6QDW/bKv+oViPuBjMaWjyylywQ0uh6zMJeC0s8KRs7epLStcd/QWF8bvT1TXS0zPUZEMoINlUujkj3O0WHy5wpak5Nn1DVUhqYZTKgNrlSv9wGJgni6PW6oK991xb79scm8Qtc5jW5i2jsqjNTI1xPKp4UeqhuwHoW+gxG1hpZaHwnK1ubNUFIxFBBEenEHI4NhzIR5mJc82PAwpXZEkQoHDBgexHbFFnmvdOUdUKaozaOBz8N7kfMC9h88YHQGX6qq9IU9E0h07Qxx23Kf383rcMf5aG/fv7e+K1afIJcwkzVMvSDLMnJbfa71M44F3N2YXt37kjCldfXN6Bs2bLhVo8yoHMYPmCngMR7cj7jBjKeGOSTjLJNR1CXqsxPUe/wp/poPYBefsPTBiidrrRU+Y1NLEa4Q08EvUmj23MluwB9PUc/mv6Y1igBbWtigzzVJp8xNP+G3gIh3E2UF32LuPwqOSTiml8TQtNI5ywnpkKGDeRmsxPmt5RZLgngg98Q8sxqc6pql6MGLazo6uFa4Vtp7Ejtf0NjY2NsZzWlfnUui6ijiyCZZZkMakNGQC/lv5Xvax724748ovEcltv4NDtAbcJPLKCQLQG37xgTYjsDYX5viXmWt5Is0alFKktn2XEgunKjdKPhBL2HNybe9xmd2r55GEyij1N/hqoyRKZpmopQoeRmd/MqvZCpCNta/f0YC3fFvpzQ2fjxHXUdTsqVZTyxBdAV8otYBSDx5QLY0Go9eNS100AolqeiFNhIA/mBJYgiwRbckkY9ptdolWac0ZkKOA+w7rRkAmW4uNo3dr3sDjGfzzOVqbyzczPpa6mizpsnMVFPFTTMbb5QSFFjcqBe7Xta/HvftjF6U8PNVUmTNQjUcNFvdnd44OpI5buS0pt6flxNj8UD0+qctuoY7tr3OzybWAt2YyWHoSLDviZF4hJ12haBCVhMwZZQUNtvkDW5YBrm3YWPrjqlzS0HhdkS1/wCPn6meT/7lU/Ut8l4QD+njEKfw7zNNcT6ipc6SneoUKRLB1CgFuEO5bLwOPYAemLaDWsLZi8exemgkJIcFgIwCWZR2Vr8G/P1xEqfEeOOj/ESZTNAAOVI8xIDbwo+LYUAv2O644GHRcei5FrMyebVsUa/8KRb/AE3OQPscS8807m0uk/2VFnrxO5tJO6guVJ8wXaFVTY2Fh2++K6p8QJI60QGljYMqkOst49zswAL2tYBbk97bjaynCp4iDryRmiEpi2i0Thi9ydzIOCVVVJvbmxA/UXFzpTSOV5dlAoaeDYO7MeWc+7H1P/Q9MSs3yDLKpEWookrBE+9Q4uAw4vbse/Y3GM1V+IrhCUyppCikupazJ5tqlhbgMCGt383HY4fF4hxkdVqYRxqYQ7bwSnVXcSRw3lJCWAve/scF8saLP8rep0/Nly1JpDMhQOouVuLXAuL/AHGMpnfhfFLo2l01FVilggdWl8tzIB37EWJJP3/THt/mTHuRfwBjJc7w527YzzHJyP4XHr6EEemPZfEak3qDT9NXKKrlgEZmIDqGPBMdx8/ph0lxqVRQoQCwHA+mDCnvgxVPeNCpBUMDwb4Omm3bsFvlgwYNE6MfH7seXtx2+XtgMMZBBjB3d+O/z+2DBgAxRkklAb8Hjv8APAsUY7IF+mDBgFESfkA+mGCmhtborx24Hr3wYMAqwRDtGBcW7emHlR7YMGAYtPCI9giAHtYWwqwRBtwjAIFu3p7YTBgHbFvfaOe+G/h4d+7pC/vYf+9cGDAOMafkB9O2GtTxGPYYgw9rC2DBgEPfBgwYM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30" name="AutoShape 26" descr="data:image/jpeg;base64,/9j/4AAQSkZJRgABAQAAAQABAAD/2wCEAAkGBhQSEBUUExQUFBQVFBIUFRQXFBQVFBQUFBQVFRQUFBQYGyYeFxkjGRUUHy8gJCcpLCwsFR4xNTAqNSYrLCkBCQoKDgwOGg8PGikcHBwsLCksKSksLCkpKSkpKSkpLCksLCwsLCksKSwsKSwsLCksKSwpLCkpKSkpLCksLCkpLP/AABEIAMIBAwMBIgACEQEDEQH/xAAbAAABBQEBAAAAAAAAAAAAAAACAAEDBAUGB//EAEcQAAECAwMGCwILCAMBAQAAAAEAAgMRIQQSMQVBUWFxkQYTIjJSgZKhscHRFUIHFBYjU2JygrLC8DNUY3OTotLhQ0SD8bP/xAAaAQADAQEBAQAAAAAAAAAAAAAAAQIDBAUG/8QAKhEAAgIBAwMEAQQDAAAAAAAAAAECERIDE1EhMUEEFGFxMjOBsfAiI5H/2gAMAwEAAhEDEQA/ALByg44lw/8AN3jIoRaQcYm90u6itCGXGlBpJAppU8OxCXKeNgmaJ0/P8kL4KLWtOg9c1MGalZNghTryvut80hZYIEhDG2ZB7pJVFeR0yuAiDToKlMAZi9uyJE8C4hNxTs0WJ18WfFk0XEeLHZZnHMjFlOpRXIv0s/tQwfwlqUo2mEfuPb+cpZRHgyX4uaVAnjXD1UjbK2VXV1Cirh0XowzsiOHdcRca/PD3RGnxAS3FwPAsNs7NZRiEzRpxKqi2gYtcOuGfB6f2kz63ZcfAKHrfRW2i7DeBgAEYedW5ZxyvDHS7JHiEJy5D/wDpAUPXfJW2jT4woZrN9tNOF3thP7RccAPFQ9b5Y8EaMkyzja4modSA2h/S8FO6PE0yUlklzukd5QlhOcpbj4HSNYvGlA6O3SN4WZxCXEJZsXQ0Da2dIIHW5mnuKpcQlxKM5B0LJyi3XuQOyk3Qe5QGClxSMpB0LDLUDqTmIqk5JcYt49iWBanzd+sVXc1TGqjlKm4+W1fT6EcdOK+DwtaWU2yTJYPHsAzkjAGhaRLBZTIBEw4gkOdOWAM+aNglRacCj27RnIz6QqJs4Y+K0AgCLEBniTOpnnxFdiya/wB32jRfpfuQFiSmLEl00YWdEGS1eG5M6MBiRv8ALFZfEnOSiFnXyGb4PoehoG2M6QOyqA29ms9SyrVaoUN110y6U6Fo7yQovbLMzCdrv8QVVTYWjY9ojM0pjlA5mjvWMctO92ENzz4ySZlaKTIBoljyBPvJTWnN+RZpGx8bfmkOpLjIhzncsoxo5I5ZAzibB4NRNhvOLz23+qrYfli3EaZhPOJO9A5gHOe0bXBYdphC+AXUEzPGpkM+xGxjOkTsMvBL26DcNfjIf0jeqZ8E8ONDc66CSTP3XAU2hZRDei47ZlWskwxxsw2QunRPQm9FJCzNUQUYhKWScBYYDyK7rODiAdoCH4hD6DOy30VlwSRiFlUZOh9EDZMeCRsDc18bIkQfmVtqRCdBZUFi0PiD70/xApCyu+kf1iGfyq2GpEJ0KyrxL+mOtno4Jix+lh+64fmKtSQkJ0FkAv5w3qcf8VHFivGEMu2OaJdqStSQEIpCspG3OzwYo/pnwemNuP0cXsjycrxCAw1XQDPfaxiQ5o+sJd6IPnhXYprQJEKGFABcKSzzFDTYttKOUkuRTlUWyR8PRj+sUBrQ/rYrESERgQdRHmFXe452naOV3Y9y+oPBAZQgEkVmHChpWmg/rZUc4RI9oJmZRZVJngDp0knrVsOBz+RGgidQVShsLbRHqHXnsJIzTbn17Fyzrdi/s6Y/pSX0PxcqSJ6mnxSU5tLRStNAmmWjZmkaEkUkgEnL5hRPZOXyvHPHPkMLoEgTgAom5TiS5pHUB4qvlGKTEca844YYqn1d67oQVWZSl1NT449wdMiQBJq3ywQwbQGkgvlhgZmgAxkq9lbyH4VutFZ4nPVQWvnEgjE5p59irFWTfQ0YmUW5nO7/AFCAZRH1nbvUqLIkZvHNvuYGiZN6QbgdK6XKeVILoD2QzDm4SF0GeIz3ZK8UKznrRGnd5LpkYA/WIzN1KzYIMQmkJ+2TyoGMLYrHBpJZcIxlMcoYDSV0kLhHGlgwfdcfFyjpQyo2wRTUQ3dk+anyC+9EOpuiWJGpQ2nhLaDS80fdZ5zUvBtnKefqtGbSdGxZ6n4sqPc35JAJBEuOjUApSTpJAOAnKYFJACSkkknQDEICjKBADSTSRIUUAkJCIJJ0BSt2brRZLsxeXEZgO/8A+IcpGg2+SuZFjXIZOdzjuFPIrt9HBvUXwYeolWn9jvs2ZVntktCPaVSiH9fr9VXvK/J5LrwVLSBdqNgxNfOoCxYUYi1lom5tHAGZaC03STM1EgabFvOhTNdROqXNHiepcU3KnF2t7iSWlz2SpMAme6ZXNrpXFvk30bqSR10GHJoBqdOE0lPdTrqSVHO3YYQx3yaToE9yMKplYninAAkkESAJNaL5Zdz3TioxBJmHHcPIoJjob3f6Cs+yYxP7J/WD6KRvB6Of+KW0gfmXcmku5g02wrE8XByQJxW6SJNE9OKrxomFGdmfiCtSHkCMGNAa0EXyeUJTIIGnUmbwWjGUzDHXP8qnOPI6ZjOtB6QGxoHkFNZ47j7zj1n1Wu7go8/8jRsB/wBKWHwWljFnsaf8kPUiGLM6I2bjiaNGOhoVizEjGQ2/oLS+TrJkl5qZ4BTsyJDGd3d6KNyI8WY0QTzt/XWtzg22QeZ9EeKduSoQ6R+8fJWoDWsmG0nXFZzmmqRSVF4OSvKqI4T/ABhYUWWLyV5VjHQG1gZ0UBcvJX1ROUWdJvaHqh9ps6Td4TxYWaHGJFyz/aLc0zsDj4BP8c0Nf/Tif4p4MVl4uQF6p/GHfRxP6b/MJcZE+iibmjxcntvgMkWy9NfVX50/8Tt8P/NLio30e97PKae1LgWSLXGJuMVb4tG6Lf6h8mpfFI38MffcfyKtqXAZIHKZ5GwjzSbkh9PnngSndAEhORkK7VDbmPYy9ELAwOZePKMml4BOGYFW7Pl+BEiBjIgc505AB1ZAk1IlmK7/AEekk25/ycnqZukoksGHEaA3jnuZWbSGyO0ynjXHMmuzOoeKmiaEzmUlp8M5/WlepGKj2OByb7lO1c2QxiODdjTzj2A47VxlusIflB0LBpeKZqtBEu4LuWtvRCczAQNp5x7pfdK5LKfJyo06TB7wGrH1C/xX2jbQfV/R1gZISGAokprqZdJzEYRBCEQC+TPfHCdIJyEDGUBc9xIaBSUyXEVOoNP6KlcnycKOP1/BrVrpRUpUyJukV/iMU54Y63HyCcZMidNnYcfzBaoCGMOSeVdoeVTk0xrSi69uPBjkzOGSX/Sbofq5RxbIxvPtAb1wh4grPyVk02lz4kR8R8IEhgLiL0veIFANnktyzZCgMq2EzaRe7zNG3HgWTZn2YQHvuttD3OOYXZbwyXerxyQwYuiE6L5n3SRW63w4PJPJJa4tF0hriAaXgJbdCy7PEjCzMiPiScYl+U/cMqUzDGWaaHGK8BkzS9lM6Dztiv8AC8oosKzMbec3PIDlucToDZklaMG1TaXFpaM05TPUFGHiHDc99AAXHUB5p0h2ZDY8MuLWWMucBOThCa6WktcSZdSlbbGsE4ljMNoxcGw3gazdEwE3Bqzl5faXjlxSbupmEhuA+6FqZRt7YMJz34AUHSOZo2p0TbCszob2hzLpacCAFBactwYfOitB0A3jubNcjZXG4yzueIYe7jYpJDQxl0XWVzkCctbda2oFtsUKkNoe76kMvd2iPNArLbeFEJxk0RX/AGYbitBtpFy+6bBnvyaRtrRFZY15gddc2fuuEnDaFyOX8qOtMUQIIvNBrLB7hnJ6I/3oQNujrI9pYxt5zmtb0iQB1aUUKKHNDmkFpEwRgRpXJZdyVxdnvxnl8UlrWAGTGVqGt0BoKkyVBjWmE1hPFWdjQ03edEIxron1bUWKzQynwrhw5hnzjhjIyYNV7P1Kf262/BZddejNDpTE2Aikxnz7ljR7MyLaBZ4YDYMHlRCPeLcZnPo7SscHW8daItoI5INxmoYDc0DegLZ0kkJCkQlMoxuE7J2SN9me4grh+DHJtkI/WI3tcPNd9l9k7LG/lP7mk+S89yE+Vqgn+LD73AeaE6khS/Fnp7Yf61IIhlMjHmtGkky8ZdlWrsh+upVojJuDRgKfeIruZPtr2DywLNBk3bWenQevHaSuJ4W8m3w3aoR3Od6L0EtXA/CCyVohO+p4OPqsPUfps39P+Z2xakjZUA6QDvTLos5yoEQTBOF8mfQDp04CYoAGJgiyYPm56XPP95HgAgi4KXJo+aZ9kHfXzXR6fu2Z6haCxOEsZzuLs7DJ0V3Kl0BjPV6Fbag9ns43jbvLu3Z1w2YLrMGilA4Mww0Nc+LEaMGl5DOy2QWpChBoDWgNa0UAoAMwCMJiNBrhpQOjnuF1rF6FBJIa8zdIA0vBoBrhirttgta19AJtIAdSUzWRzVMzsVXL2SXRTfaGPcAxjBMy55LiRPN17FpWnJzHiT3SMgSLwnTE1zY7lLFQ2SGXoTTOYEwBXMTpWRwnyk18RtnvhrZgxXzoAKhu3PturoLHBbDYGgzA0ke8ab5qFlhs7TMMhAzlgyd7RtxQuw6dFNmWgWhllhOiSAAdIshACg5RxVe1ZKiXXRox42IxpdDhNHzbT9n3tOuWdbzI7cARokCNfodxSFobTlCspa54V15tKYUcdkmPZmtvR2viRnOLnThudKu46etbsDK8xKDZ4mqbWwmdbj6LUi2hrec4Ck6nNMCe8jehdamidcL06EyuznOWGB3JAkZHCG0RnBsGE03og5ThO61uBF7fPVtVzI2Rm2dkhVx5zs5PkNStC2tOB0VkZC8bonSkzSqD2jDkCXSBbeFDVun/AFqOgoCivlTIbI7mF5dJk+SJSM5Y58ytRmFsMiGBMNNxtAJgckb5IH5SYCQSaOumhxkT+U/ohH8dbplyntmaCbJ3q9R3J2Ojn4OR4kOxRAGkxonOAlekTIiec3Z71rZCsRhWdjSJOlNw1kzKmblJhuynyiQKYEFo5U8Oc3ehOU2Sz8y//beu/au1kgVFtCU4dMUTEoGU8qNnBiDTDiD+0ry7J8SUWEdESGf7gV6taRNjhpaRvC8dY8gjVLuQw8Ht0YymcZZtJNAO8DrUcCD1kTE9LiZvO+nUjcCXZpCuGMR1RWeABJlLQrAhyEl69nkkBauF+EiHyoJ+2O9pXoBauK+EqFyIJ0PI3gn8qz1usGa6H6iOjyeZwYZ0w4Z3tCSXB1t6yQD/AAmDc0DySWkX0RnLuVQians7JuAWk2yM0eK+YUW+x7xnJ5LTFlZ0QjFmZ0QntsLRhWwyY46GuO4IoOUYTWgcbDoAP2jMwlpW4bKzojcqkXI8LNDYPuhaQy076EuKkUfbEH6aF/UZ6qs63Wec+PZiTz2Gt4OpowApmWn7HZ0IfYb6IhkpnQZ2G+irelwG0uTH+PWUS+ebIUleBpKVKUz4aTKSkgZbszMIzTgMDgJywbU1NcVrNyY3os7DfRGMnN6Ley30S3pcD2lyYULLFkaQRFM2/VeZ0lWTNCGPwisbib0QmYkRciywcJ83GTnb10HxAaG9lvosd+TGzNBicwWc/USj4GtJclSJwksZxe4zl7kWpDboNAKyz+gTHhNY54vJne5kTnTJntqr8HIjXGZA5J0CtDQqw3JDOi0fdCqOtKSugenFeTHHCqyiUuN5Mpcl1AAQAJnCTjTWgZwuswlJkakpcmfNEm0L6kDPqGhab8ni8aZyl8RCwfq5p9kVsx5KDuFsF1eJjO/82GkiOloc7eUPynhZrNHzjmNqDOYPLricdJWm0kYE7yoo0V3Sd2is/fS8ovYjyZ/ypYDSyx548xs8SZ46ST1pxwqlzbFaOw3NOXid5UsRzj7zuskobx0neU/fPgPboiHCh5EhYLQRouiVRI0loMk/yki5snxs5rIY4+4ieSRid5UIhEZz1E+GCfvXwLYRIeElpP8A0IvW4f4agm+UNrzWF3XEaPyqNzTp3j0ULwdG4o95LgWxEs+3bbmsTR/7M/0jZla2n/rwhqMQHwcsuJFcNI71Jkq0kvMyDLYrXqZMNmJom3WyRnChAabwI/8A0XDtyPEcTdaXTJlKVZ4SXZZUyjyboqXYgV5Of061ocFMlxIj+MiUa3m5pu2ah4hdek5TdGGrjBWdHYIJDG3sbon9qQvHfQagrFxT3EmtkV7NnjURNsxJkBUrjfhWg8XDgMcKvc588wDBdltN/uXpNmt7RmXH/DCWxLHDfLlMjAA6A5rrw6yG7ly6mrPtVI7NHThd3bA4G8MbJCsMFkUfONa5p5Dzg910zA6MklynB/Lph2djJ4X+97j5p1xZS/rN3FX2NTKtqdDgvc0kODaEYzNAuW+V8YEtdGe1wMiDdBBGbBdDwhPzBHSdDbve1eT2uPOI86XOPeVzwdI6Wdz8sIv7w7tN9EvlfE/eHdoei4EJwyZG5XYjv/ldFH/Yf2h6JjwvifvD+2FxNuA4x/2j3UUQbIosDuxwuifvL+2i+VMX94idtcIH6Qp4VIbiM74Y7nlKxnZnhTE+nidspfKaJ9PE/qFcLfdpr4pca7SgDt38J4n00X+o71XoEIckbB4LwyDGJIE8c/qvdgJLDV8FxDhmQPh+gk90mktAvAUFKnu8UKdQtRpUiqQJFTtKYtRpismMqOC5O15djMivaLpAe4AFuYEgVBC65wXnWULa3jYpMwBGe0uzB151JqtKCbdhJ0areEjs8Np2EjxBUg4RNzscNhafRYbY7Dg9p60d3WFq9CD8E7jN5uXYR6Q2t9JqRuVYR98dcx4hc4YZQlmoqX6aI91nVNtDDg9p2OHqiuLkCzUkKYEjYZeCn2y8Me6dY6Cgh2cNJIGK5lttiDCI/tE+K3Mg2p72uvm9J1KDCQ0JbLj1sM7LMCG58a4BMuLWtF0y37ydi9KsliENgY3ADec56ysXgfklpLo5kXfs20woC4z1zA36V07mL2PTJRin5PN125Srgr3ENxQWjL1nYZPjQ2nQ4yO4qseFlk/eIfefAawuvM5sHwaTGgYrmPhPcDk8yGESGf7pea6tomJjPqI7iuX+Ehg9nxJyFYctZ4xhkOoFJ1IqDaaPIWRyBKqSBpokuHod9HccJ4sobP5k+wxzvJeUPZPvXpfDGJRo0MjO/tDR+JefGzDSuVdjQpFimssP5xmtzR3hSCyzw8QpLHC+cadBnuE/JUBGOU5x0uPik/FA1g0ohC1pAW7NEAAnhijtrRcJGBeO5n+1VhNkKqzGrDbX3nncGhAFXMOoqJ0WuJ3KxxUwouJ1pgSWB04rBWr2DAZ3AL3ciq8RyRZp2iCJ4xYX42r25YavguJVt2UWwbpcCQ5wbQylRxnh9XvQuy1Cm0AOm4tAF4e8QAcO5UOE0EuawXZycTPRJst/KO5Z+ToTr8McUQL4MyDTPMZgKZpBEKxJlJpnVNwTnBJook7BYGxXcP1sXi+X2uFoizwMaKZToeWayXtBXjGU3E2iLOvzsX8ZW2j5ImZociFocjiw6poAqV0GYTbdEGDnbypW5Tij3iiENFxaAHblqLpntapG5diZ2tPUVEYaBzECLQyyTi0Deut4JRJw3VnWtMDJtFwbgu04FHkP+15BKXYaPR8jcIoNlsxMQkkxTJrSL0rjeVdOadJ6ZIMocO2vF2EWsNHBznzPNPJc0VlMjDQuVypABhg3bziXNImeSxoa8OlMTrOua6smzwQXGTbwHOkCQC4SEwTqW+neHcylSl2OtyvwlsrgCXQ3xAAwm49riASTEJcNBwmcNclgxOEEHM1pwvAg8knMK1/0FRdkicpyoJEHlSEpfd8dSsWXgoCSXBoaQB72AEgQL2yqT6P8v7/wtO1+J6DD4YQ4VnhPfCjiE5jA2KWMENxDcAXPEsKTxzTXH8O+GkK0wgyGx5EnVfdbJxuhrg0EkyAePvrf9qmz2RkJzmiHCbdbNjXPcBMikj3aFxOWcjvjNfHhwXw4TGTN7kzANS1ubHAUx1rRazfRGa0UurOYaCmRNdRJY5M3pHW8IoQiRbhMhxX4nj/FcnlDJ3FZ54ZtIJ8lpcMrRyn1+hb3Od5rknR3aSsqYWi+2GLgcXATMpVnQAz2VUUE1J0MiH+wqlxxU9niTbE+we8tHmmkIqKzC5qUGzULqUzeJQcbLMmBaY2isWh4ENn3z/cB5KrDiUzoraeTD+yTve5IZDeqRPOogDP/AGkCSZoQapiN3g/W1wB/FhfiC9lC8V4JVt0D+Y07gT5L2cPXPq9zSHYMj9V9UQfjIColnUYcnDlgkotyXdmgc0LzRK8o40SQRYEZK8Xth+ei/wAyJ+Mr2GJFqF4zaokojyem78RW+j5M5kcV1QghQ6gzz4IXxQSEoLuUugzNBoUjWql8YNZSpI9Uqq022tul22h0oAmDEnQVRsNrk4z947iVJlCPM3cBimITm1P2XdwK6ngUaRNrfA+i4kuJOK7LgY+kTazwcpkNHaQHOuPuse6TXF5a0EBkhK8TzZOrrVCz5GjVeyE5sPkl5LXuLrpzkSAGoSFarrOBDmzeS6Ra+EQOkCIjSDqqu9tsVvFvmQG3TnkNGKIvpVg15PFYloZBoGEuExXNsaMFkW3L9pJkycjIC60ipzaZ9ede4ZPyHZnQb/FQyTecXFoJJBcJzPXvUsfJkNr2OaxjbpeaNANQ5tJau5EqSHFs8LsPB+32gXmw4zmmt6UmnY50gd67LLGVmssb4TmRLxgugkyaBxjGcoEl06agu4stn4prGiXJaW05sr7cB1rh+HFoYT+3ZLj38gsa9rA9t175gXqaJ4lTpyd9EXJcnlEtSSnZDoktCOpXyhG44uc6YvEGQzSElS9nN6Ttw9VYARSU2YZMpnJY6R7I9VIywABwvc6QwOkHyVi6lJFhmytCsZaZh7dhvSPcnjWEHC6J66A6qKe6mIRkGbKwsD9LcekPNFarC8hspGTQOc3Xr1qaSeSLDNme3J8To949U3s+J0StGSdFhmybgfZni3QbzXABzjUHMxy9ZmvIrx0ohFOk7yspwydmkdavB63eKKZXkjbQ7pO7RRttsQe+/tO9VntfJW/8HrAcoo7qLy8ZSi/SxO271RtyrG+lidt3qltfI99cHoTjVeNW08t32neJXS+1Iv0kTtu9Vy0c16ytdONCzyI0bHSUZKcFbAGXd6TGz26JICpoTuW3b5IEDxDtBTxMBPFXIsSQVJ83GeZMBSEsarq+CD5X/uHueuScJa1u5Jf81F+xDP8AckFncjhNEsvKhOYC6hvNa7CoocMSrT/hPtD2OZEEJ7XSHMumhmatcMaLE+D3IUO3Wh7YoLmw4d+7NwnNwbiDrXpNk4GQYU+LMeHPENjPHdnVKUVHGv3FTbuznrJ8IjboD4HNbdBhxSDKvuvaa16St2P4RoTJ/NRZEg8otpSWLZhdPZcmCHg57tTyH95E1abIYgblm6ZomznBwybaWFkARGxSOQQWEAzBqZ0FJSlWclx9vyRF5ZfxjXNZNwDThIhpcAMCWmuozXpuUoPGQntYQx5aQ10jyXSoaVouTy9ka0iA1kJ0SJEdca9/GTJaAb/OAIBcQZVVRaiJ9Ty5pomSLTMzxBI3FMgCoAiTNRBKjnoUkkck8kCoCSV1SEIhDpPMkIiLUrikupBqAI7iVxS3U11ICO6kpbqa4gZGGpSUskrqAIwE4CkbDmmSCgVhxIfmtwrPdBVRNIGeYSHiyr5gJvi6o0KPFlEAQQdCufFk4s9UCKsSKTmlJQkq7FsqD4sZSogZXatrJX7KL/Lb+JZnxYrSyYZMij+H4OCBMmyXaSxxukibZTBIOIOIXV8H8qWYEi1CNWoiw4sQOGpzAajWNxXH2TndSuh6tLoSmej2XL2T2nkxrWBriWiXc5asPhxY2ikZ52iM473AryR2pRCIjFFWewH4QLH9I7+m/wBFG7h7ZPpHf03+i8jLkBelih2SxY83OlhedLZMySVRsSQTqQDi5tiEpJIM2GiakkgkdOCkkkIcKSFg7YkkkCBbjv8ABMP1vTJIAJ4qUmYpJIGHaOcdqjZ+u9JJAPuFDFeo+CjKSSQEZVcJJKkVARRAJJKiwmhM1JJACeEg1JJAB3UDykkgTFZsepWymSVRJCQRE6SpjQBUZSSUjICmSSUF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32" name="AutoShape 28" descr="data:image/jpeg;base64,/9j/4AAQSkZJRgABAQAAAQABAAD/2wCEAAkGBhQSEBUUExQUFBQVFBIUFRQXFBQVFBQUFBQVFRQUFBQYGyYeFxkjGRUUHy8gJCcpLCwsFR4xNTAqNSYrLCkBCQoKDgwOGg8PGikcHBwsLCksKSksLCkpKSkpKSkpLCksLCwsLCksKSwsKSwsLCksKSwpLCkpKSkpLCksLCkpLP/AABEIAMIBAwMBIgACEQEDEQH/xAAbAAABBQEBAAAAAAAAAAAAAAACAAEDBAUGB//EAEcQAAECAwMGCwILCAMBAQAAAAEAAgMRIQQSMQVBUWFxkQYTIjJSgZKhscHRFUIHFBYjU2JygrLC8DNUY3OTotLhQ0SD8bP/xAAaAQADAQEBAQAAAAAAAAAAAAAAAQIDBAUG/8QAKhEAAgIBAwMEAQQDAAAAAAAAAAECERIDE1EhMUEEFGFxMjOBsfAiI5H/2gAMAwEAAhEDEQA/ALByg44lw/8AN3jIoRaQcYm90u6itCGXGlBpJAppU8OxCXKeNgmaJ0/P8kL4KLWtOg9c1MGalZNghTryvut80hZYIEhDG2ZB7pJVFeR0yuAiDToKlMAZi9uyJE8C4hNxTs0WJ18WfFk0XEeLHZZnHMjFlOpRXIv0s/tQwfwlqUo2mEfuPb+cpZRHgyX4uaVAnjXD1UjbK2VXV1Cirh0XowzsiOHdcRca/PD3RGnxAS3FwPAsNs7NZRiEzRpxKqi2gYtcOuGfB6f2kz63ZcfAKHrfRW2i7DeBgAEYedW5ZxyvDHS7JHiEJy5D/wDpAUPXfJW2jT4woZrN9tNOF3thP7RccAPFQ9b5Y8EaMkyzja4modSA2h/S8FO6PE0yUlklzukd5QlhOcpbj4HSNYvGlA6O3SN4WZxCXEJZsXQ0Da2dIIHW5mnuKpcQlxKM5B0LJyi3XuQOyk3Qe5QGClxSMpB0LDLUDqTmIqk5JcYt49iWBanzd+sVXc1TGqjlKm4+W1fT6EcdOK+DwtaWU2yTJYPHsAzkjAGhaRLBZTIBEw4gkOdOWAM+aNglRacCj27RnIz6QqJs4Y+K0AgCLEBniTOpnnxFdiya/wB32jRfpfuQFiSmLEl00YWdEGS1eG5M6MBiRv8ALFZfEnOSiFnXyGb4PoehoG2M6QOyqA29ms9SyrVaoUN110y6U6Fo7yQovbLMzCdrv8QVVTYWjY9ojM0pjlA5mjvWMctO92ENzz4ySZlaKTIBoljyBPvJTWnN+RZpGx8bfmkOpLjIhzncsoxo5I5ZAzibB4NRNhvOLz23+qrYfli3EaZhPOJO9A5gHOe0bXBYdphC+AXUEzPGpkM+xGxjOkTsMvBL26DcNfjIf0jeqZ8E8ONDc66CSTP3XAU2hZRDei47ZlWskwxxsw2QunRPQm9FJCzNUQUYhKWScBYYDyK7rODiAdoCH4hD6DOy30VlwSRiFlUZOh9EDZMeCRsDc18bIkQfmVtqRCdBZUFi0PiD70/xApCyu+kf1iGfyq2GpEJ0KyrxL+mOtno4Jix+lh+64fmKtSQkJ0FkAv5w3qcf8VHFivGEMu2OaJdqStSQEIpCspG3OzwYo/pnwemNuP0cXsjycrxCAw1XQDPfaxiQ5o+sJd6IPnhXYprQJEKGFABcKSzzFDTYttKOUkuRTlUWyR8PRj+sUBrQ/rYrESERgQdRHmFXe452naOV3Y9y+oPBAZQgEkVmHChpWmg/rZUc4RI9oJmZRZVJngDp0knrVsOBz+RGgidQVShsLbRHqHXnsJIzTbn17Fyzrdi/s6Y/pSX0PxcqSJ6mnxSU5tLRStNAmmWjZmkaEkUkgEnL5hRPZOXyvHPHPkMLoEgTgAom5TiS5pHUB4qvlGKTEca844YYqn1d67oQVWZSl1NT449wdMiQBJq3ywQwbQGkgvlhgZmgAxkq9lbyH4VutFZ4nPVQWvnEgjE5p59irFWTfQ0YmUW5nO7/AFCAZRH1nbvUqLIkZvHNvuYGiZN6QbgdK6XKeVILoD2QzDm4SF0GeIz3ZK8UKznrRGnd5LpkYA/WIzN1KzYIMQmkJ+2TyoGMLYrHBpJZcIxlMcoYDSV0kLhHGlgwfdcfFyjpQyo2wRTUQ3dk+anyC+9EOpuiWJGpQ2nhLaDS80fdZ5zUvBtnKefqtGbSdGxZ6n4sqPc35JAJBEuOjUApSTpJAOAnKYFJACSkkknQDEICjKBADSTSRIUUAkJCIJJ0BSt2brRZLsxeXEZgO/8A+IcpGg2+SuZFjXIZOdzjuFPIrt9HBvUXwYeolWn9jvs2ZVntktCPaVSiH9fr9VXvK/J5LrwVLSBdqNgxNfOoCxYUYi1lom5tHAGZaC03STM1EgabFvOhTNdROqXNHiepcU3KnF2t7iSWlz2SpMAme6ZXNrpXFvk30bqSR10GHJoBqdOE0lPdTrqSVHO3YYQx3yaToE9yMKplYninAAkkESAJNaL5Zdz3TioxBJmHHcPIoJjob3f6Cs+yYxP7J/WD6KRvB6Of+KW0gfmXcmku5g02wrE8XByQJxW6SJNE9OKrxomFGdmfiCtSHkCMGNAa0EXyeUJTIIGnUmbwWjGUzDHXP8qnOPI6ZjOtB6QGxoHkFNZ47j7zj1n1Wu7go8/8jRsB/wBKWHwWljFnsaf8kPUiGLM6I2bjiaNGOhoVizEjGQ2/oLS+TrJkl5qZ4BTsyJDGd3d6KNyI8WY0QTzt/XWtzg22QeZ9EeKduSoQ6R+8fJWoDWsmG0nXFZzmmqRSVF4OSvKqI4T/ABhYUWWLyV5VjHQG1gZ0UBcvJX1ROUWdJvaHqh9ps6Td4TxYWaHGJFyz/aLc0zsDj4BP8c0Nf/Tif4p4MVl4uQF6p/GHfRxP6b/MJcZE+iibmjxcntvgMkWy9NfVX50/8Tt8P/NLio30e97PKae1LgWSLXGJuMVb4tG6Lf6h8mpfFI38MffcfyKtqXAZIHKZ5GwjzSbkh9PnngSndAEhORkK7VDbmPYy9ELAwOZePKMml4BOGYFW7Pl+BEiBjIgc505AB1ZAk1IlmK7/AEekk25/ycnqZukoksGHEaA3jnuZWbSGyO0ynjXHMmuzOoeKmiaEzmUlp8M5/WlepGKj2OByb7lO1c2QxiODdjTzj2A47VxlusIflB0LBpeKZqtBEu4LuWtvRCczAQNp5x7pfdK5LKfJyo06TB7wGrH1C/xX2jbQfV/R1gZISGAokprqZdJzEYRBCEQC+TPfHCdIJyEDGUBc9xIaBSUyXEVOoNP6KlcnycKOP1/BrVrpRUpUyJukV/iMU54Y63HyCcZMidNnYcfzBaoCGMOSeVdoeVTk0xrSi69uPBjkzOGSX/Sbofq5RxbIxvPtAb1wh4grPyVk02lz4kR8R8IEhgLiL0veIFANnktyzZCgMq2EzaRe7zNG3HgWTZn2YQHvuttD3OOYXZbwyXerxyQwYuiE6L5n3SRW63w4PJPJJa4tF0hriAaXgJbdCy7PEjCzMiPiScYl+U/cMqUzDGWaaHGK8BkzS9lM6Dztiv8AC8oosKzMbec3PIDlucToDZklaMG1TaXFpaM05TPUFGHiHDc99AAXHUB5p0h2ZDY8MuLWWMucBOThCa6WktcSZdSlbbGsE4ljMNoxcGw3gazdEwE3Bqzl5faXjlxSbupmEhuA+6FqZRt7YMJz34AUHSOZo2p0TbCszob2hzLpacCAFBactwYfOitB0A3jubNcjZXG4yzueIYe7jYpJDQxl0XWVzkCctbda2oFtsUKkNoe76kMvd2iPNArLbeFEJxk0RX/AGYbitBtpFy+6bBnvyaRtrRFZY15gddc2fuuEnDaFyOX8qOtMUQIIvNBrLB7hnJ6I/3oQNujrI9pYxt5zmtb0iQB1aUUKKHNDmkFpEwRgRpXJZdyVxdnvxnl8UlrWAGTGVqGt0BoKkyVBjWmE1hPFWdjQ03edEIxron1bUWKzQynwrhw5hnzjhjIyYNV7P1Kf262/BZddejNDpTE2Aikxnz7ljR7MyLaBZ4YDYMHlRCPeLcZnPo7SscHW8daItoI5INxmoYDc0DegLZ0kkJCkQlMoxuE7J2SN9me4grh+DHJtkI/WI3tcPNd9l9k7LG/lP7mk+S89yE+Vqgn+LD73AeaE6khS/Fnp7Yf61IIhlMjHmtGkky8ZdlWrsh+upVojJuDRgKfeIruZPtr2DywLNBk3bWenQevHaSuJ4W8m3w3aoR3Od6L0EtXA/CCyVohO+p4OPqsPUfps39P+Z2xakjZUA6QDvTLos5yoEQTBOF8mfQDp04CYoAGJgiyYPm56XPP95HgAgi4KXJo+aZ9kHfXzXR6fu2Z6haCxOEsZzuLs7DJ0V3Kl0BjPV6Fbag9ns43jbvLu3Z1w2YLrMGilA4Mww0Nc+LEaMGl5DOy2QWpChBoDWgNa0UAoAMwCMJiNBrhpQOjnuF1rF6FBJIa8zdIA0vBoBrhirttgta19AJtIAdSUzWRzVMzsVXL2SXRTfaGPcAxjBMy55LiRPN17FpWnJzHiT3SMgSLwnTE1zY7lLFQ2SGXoTTOYEwBXMTpWRwnyk18RtnvhrZgxXzoAKhu3PturoLHBbDYGgzA0ke8ab5qFlhs7TMMhAzlgyd7RtxQuw6dFNmWgWhllhOiSAAdIshACg5RxVe1ZKiXXRox42IxpdDhNHzbT9n3tOuWdbzI7cARokCNfodxSFobTlCspa54V15tKYUcdkmPZmtvR2viRnOLnThudKu46etbsDK8xKDZ4mqbWwmdbj6LUi2hrec4Ck6nNMCe8jehdamidcL06EyuznOWGB3JAkZHCG0RnBsGE03og5ThO61uBF7fPVtVzI2Rm2dkhVx5zs5PkNStC2tOB0VkZC8bonSkzSqD2jDkCXSBbeFDVun/AFqOgoCivlTIbI7mF5dJk+SJSM5Y58ytRmFsMiGBMNNxtAJgckb5IH5SYCQSaOumhxkT+U/ohH8dbplyntmaCbJ3q9R3J2Ojn4OR4kOxRAGkxonOAlekTIiec3Z71rZCsRhWdjSJOlNw1kzKmblJhuynyiQKYEFo5U8Oc3ehOU2Sz8y//beu/au1kgVFtCU4dMUTEoGU8qNnBiDTDiD+0ry7J8SUWEdESGf7gV6taRNjhpaRvC8dY8gjVLuQw8Ht0YymcZZtJNAO8DrUcCD1kTE9LiZvO+nUjcCXZpCuGMR1RWeABJlLQrAhyEl69nkkBauF+EiHyoJ+2O9pXoBauK+EqFyIJ0PI3gn8qz1usGa6H6iOjyeZwYZ0w4Z3tCSXB1t6yQD/AAmDc0DySWkX0RnLuVQians7JuAWk2yM0eK+YUW+x7xnJ5LTFlZ0QjFmZ0QntsLRhWwyY46GuO4IoOUYTWgcbDoAP2jMwlpW4bKzojcqkXI8LNDYPuhaQy076EuKkUfbEH6aF/UZ6qs63Wec+PZiTz2Gt4OpowApmWn7HZ0IfYb6IhkpnQZ2G+irelwG0uTH+PWUS+ebIUleBpKVKUz4aTKSkgZbszMIzTgMDgJywbU1NcVrNyY3os7DfRGMnN6Ley30S3pcD2lyYULLFkaQRFM2/VeZ0lWTNCGPwisbib0QmYkRciywcJ83GTnb10HxAaG9lvosd+TGzNBicwWc/USj4GtJclSJwksZxe4zl7kWpDboNAKyz+gTHhNY54vJne5kTnTJntqr8HIjXGZA5J0CtDQqw3JDOi0fdCqOtKSugenFeTHHCqyiUuN5Mpcl1AAQAJnCTjTWgZwuswlJkakpcmfNEm0L6kDPqGhab8ni8aZyl8RCwfq5p9kVsx5KDuFsF1eJjO/82GkiOloc7eUPynhZrNHzjmNqDOYPLricdJWm0kYE7yoo0V3Sd2is/fS8ovYjyZ/ypYDSyx548xs8SZ46ST1pxwqlzbFaOw3NOXid5UsRzj7zuskobx0neU/fPgPboiHCh5EhYLQRouiVRI0loMk/yki5snxs5rIY4+4ieSRid5UIhEZz1E+GCfvXwLYRIeElpP8A0IvW4f4agm+UNrzWF3XEaPyqNzTp3j0ULwdG4o95LgWxEs+3bbmsTR/7M/0jZla2n/rwhqMQHwcsuJFcNI71Jkq0kvMyDLYrXqZMNmJom3WyRnChAabwI/8A0XDtyPEcTdaXTJlKVZ4SXZZUyjyboqXYgV5Of061ocFMlxIj+MiUa3m5pu2ah4hdek5TdGGrjBWdHYIJDG3sbon9qQvHfQagrFxT3EmtkV7NnjURNsxJkBUrjfhWg8XDgMcKvc588wDBdltN/uXpNmt7RmXH/DCWxLHDfLlMjAA6A5rrw6yG7ly6mrPtVI7NHThd3bA4G8MbJCsMFkUfONa5p5Dzg910zA6MklynB/Lph2djJ4X+97j5p1xZS/rN3FX2NTKtqdDgvc0kODaEYzNAuW+V8YEtdGe1wMiDdBBGbBdDwhPzBHSdDbve1eT2uPOI86XOPeVzwdI6Wdz8sIv7w7tN9EvlfE/eHdoei4EJwyZG5XYjv/ldFH/Yf2h6JjwvifvD+2FxNuA4x/2j3UUQbIosDuxwuifvL+2i+VMX94idtcIH6Qp4VIbiM74Y7nlKxnZnhTE+nidspfKaJ9PE/qFcLfdpr4pca7SgDt38J4n00X+o71XoEIckbB4LwyDGJIE8c/qvdgJLDV8FxDhmQPh+gk90mktAvAUFKnu8UKdQtRpUiqQJFTtKYtRpismMqOC5O15djMivaLpAe4AFuYEgVBC65wXnWULa3jYpMwBGe0uzB151JqtKCbdhJ0areEjs8Np2EjxBUg4RNzscNhafRYbY7Dg9p60d3WFq9CD8E7jN5uXYR6Q2t9JqRuVYR98dcx4hc4YZQlmoqX6aI91nVNtDDg9p2OHqiuLkCzUkKYEjYZeCn2y8Me6dY6Cgh2cNJIGK5lttiDCI/tE+K3Mg2p72uvm9J1KDCQ0JbLj1sM7LMCG58a4BMuLWtF0y37ydi9KsliENgY3ADec56ysXgfklpLo5kXfs20woC4z1zA36V07mL2PTJRin5PN125Srgr3ENxQWjL1nYZPjQ2nQ4yO4qseFlk/eIfefAawuvM5sHwaTGgYrmPhPcDk8yGESGf7pea6tomJjPqI7iuX+Ehg9nxJyFYctZ4xhkOoFJ1IqDaaPIWRyBKqSBpokuHod9HccJ4sobP5k+wxzvJeUPZPvXpfDGJRo0MjO/tDR+JefGzDSuVdjQpFimssP5xmtzR3hSCyzw8QpLHC+cadBnuE/JUBGOU5x0uPik/FA1g0ohC1pAW7NEAAnhijtrRcJGBeO5n+1VhNkKqzGrDbX3nncGhAFXMOoqJ0WuJ3KxxUwouJ1pgSWB04rBWr2DAZ3AL3ciq8RyRZp2iCJ4xYX42r25YavguJVt2UWwbpcCQ5wbQylRxnh9XvQuy1Cm0AOm4tAF4e8QAcO5UOE0EuawXZycTPRJst/KO5Z+ToTr8McUQL4MyDTPMZgKZpBEKxJlJpnVNwTnBJook7BYGxXcP1sXi+X2uFoizwMaKZToeWayXtBXjGU3E2iLOvzsX8ZW2j5ImZociFocjiw6poAqV0GYTbdEGDnbypW5Tij3iiENFxaAHblqLpntapG5diZ2tPUVEYaBzECLQyyTi0Deut4JRJw3VnWtMDJtFwbgu04FHkP+15BKXYaPR8jcIoNlsxMQkkxTJrSL0rjeVdOadJ6ZIMocO2vF2EWsNHBznzPNPJc0VlMjDQuVypABhg3bziXNImeSxoa8OlMTrOua6smzwQXGTbwHOkCQC4SEwTqW+neHcylSl2OtyvwlsrgCXQ3xAAwm49riASTEJcNBwmcNclgxOEEHM1pwvAg8knMK1/0FRdkicpyoJEHlSEpfd8dSsWXgoCSXBoaQB72AEgQL2yqT6P8v7/wtO1+J6DD4YQ4VnhPfCjiE5jA2KWMENxDcAXPEsKTxzTXH8O+GkK0wgyGx5EnVfdbJxuhrg0EkyAePvrf9qmz2RkJzmiHCbdbNjXPcBMikj3aFxOWcjvjNfHhwXw4TGTN7kzANS1ubHAUx1rRazfRGa0UurOYaCmRNdRJY5M3pHW8IoQiRbhMhxX4nj/FcnlDJ3FZ54ZtIJ8lpcMrRyn1+hb3Od5rknR3aSsqYWi+2GLgcXATMpVnQAz2VUUE1J0MiH+wqlxxU9niTbE+we8tHmmkIqKzC5qUGzULqUzeJQcbLMmBaY2isWh4ENn3z/cB5KrDiUzoraeTD+yTve5IZDeqRPOogDP/AGkCSZoQapiN3g/W1wB/FhfiC9lC8V4JVt0D+Y07gT5L2cPXPq9zSHYMj9V9UQfjIColnUYcnDlgkotyXdmgc0LzRK8o40SQRYEZK8Xth+ei/wAyJ+Mr2GJFqF4zaokojyem78RW+j5M5kcV1QghQ6gzz4IXxQSEoLuUugzNBoUjWql8YNZSpI9Uqq022tul22h0oAmDEnQVRsNrk4z947iVJlCPM3cBimITm1P2XdwK6ngUaRNrfA+i4kuJOK7LgY+kTazwcpkNHaQHOuPuse6TXF5a0EBkhK8TzZOrrVCz5GjVeyE5sPkl5LXuLrpzkSAGoSFarrOBDmzeS6Ra+EQOkCIjSDqqu9tsVvFvmQG3TnkNGKIvpVg15PFYloZBoGEuExXNsaMFkW3L9pJkycjIC60ipzaZ9ede4ZPyHZnQb/FQyTecXFoJJBcJzPXvUsfJkNr2OaxjbpeaNANQ5tJau5EqSHFs8LsPB+32gXmw4zmmt6UmnY50gd67LLGVmssb4TmRLxgugkyaBxjGcoEl06agu4stn4prGiXJaW05sr7cB1rh+HFoYT+3ZLj38gsa9rA9t175gXqaJ4lTpyd9EXJcnlEtSSnZDoktCOpXyhG44uc6YvEGQzSElS9nN6Ttw9VYARSU2YZMpnJY6R7I9VIywABwvc6QwOkHyVi6lJFhmytCsZaZh7dhvSPcnjWEHC6J66A6qKe6mIRkGbKwsD9LcekPNFarC8hspGTQOc3Xr1qaSeSLDNme3J8To949U3s+J0StGSdFhmybgfZni3QbzXABzjUHMxy9ZmvIrx0ohFOk7yspwydmkdavB63eKKZXkjbQ7pO7RRttsQe+/tO9VntfJW/8HrAcoo7qLy8ZSi/SxO271RtyrG+lidt3qltfI99cHoTjVeNW08t32neJXS+1Iv0kTtu9Vy0c16ytdONCzyI0bHSUZKcFbAGXd6TGz26JICpoTuW3b5IEDxDtBTxMBPFXIsSQVJ83GeZMBSEsarq+CD5X/uHueuScJa1u5Jf81F+xDP8AckFncjhNEsvKhOYC6hvNa7CoocMSrT/hPtD2OZEEJ7XSHMumhmatcMaLE+D3IUO3Wh7YoLmw4d+7NwnNwbiDrXpNk4GQYU+LMeHPENjPHdnVKUVHGv3FTbuznrJ8IjboD4HNbdBhxSDKvuvaa16St2P4RoTJ/NRZEg8otpSWLZhdPZcmCHg57tTyH95E1abIYgblm6ZomznBwybaWFkARGxSOQQWEAzBqZ0FJSlWclx9vyRF5ZfxjXNZNwDThIhpcAMCWmuozXpuUoPGQntYQx5aQ10jyXSoaVouTy9ka0iA1kJ0SJEdca9/GTJaAb/OAIBcQZVVRaiJ9Ty5pomSLTMzxBI3FMgCoAiTNRBKjnoUkkck8kCoCSV1SEIhDpPMkIiLUrikupBqAI7iVxS3U11ICO6kpbqa4gZGGpSUskrqAIwE4CkbDmmSCgVhxIfmtwrPdBVRNIGeYSHiyr5gJvi6o0KPFlEAQQdCufFk4s9UCKsSKTmlJQkq7FsqD4sZSogZXatrJX7KL/Lb+JZnxYrSyYZMij+H4OCBMmyXaSxxukibZTBIOIOIXV8H8qWYEi1CNWoiw4sQOGpzAajWNxXH2TndSuh6tLoSmej2XL2T2nkxrWBriWiXc5asPhxY2ikZ52iM473AryR2pRCIjFFWewH4QLH9I7+m/wBFG7h7ZPpHf03+i8jLkBelih2SxY83OlhedLZMySVRsSQTqQDi5tiEpJIM2GiakkgkdOCkkkIcKSFg7YkkkCBbjv8ABMP1vTJIAJ4qUmYpJIGHaOcdqjZ+u9JJAPuFDFeo+CjKSSQEZVcJJKkVARRAJJKiwmhM1JJACeEg1JJAB3UDykkgTFZsepWymSVRJCQRE6SpjQBUZSSUjICmSSUF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2465" name="Rectangle 1"/>
          <p:cNvSpPr>
            <a:spLocks noChangeArrowheads="1"/>
          </p:cNvSpPr>
          <p:nvPr/>
        </p:nvSpPr>
        <p:spPr bwMode="auto">
          <a:xfrm>
            <a:off x="395536" y="2060848"/>
            <a:ext cx="3491880" cy="19856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2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“MIX es la principal fuente de datos y de análisis objetivo, calificados y pertinentes sobre desempeño de microfinanzas” </a:t>
            </a: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7" name="16 Diagrama"/>
          <p:cNvGraphicFramePr/>
          <p:nvPr/>
        </p:nvGraphicFramePr>
        <p:xfrm>
          <a:off x="3048000" y="170080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7" name="Picture 3"/>
          <p:cNvPicPr>
            <a:picLocks noChangeAspect="1" noChangeArrowheads="1"/>
          </p:cNvPicPr>
          <p:nvPr/>
        </p:nvPicPr>
        <p:blipFill>
          <a:blip r:embed="rId7" cstate="print"/>
          <a:srcRect l="15792" t="9475" r="17090" b="6825"/>
          <a:stretch>
            <a:fillRect/>
          </a:stretch>
        </p:blipFill>
        <p:spPr bwMode="auto">
          <a:xfrm>
            <a:off x="539552" y="4077072"/>
            <a:ext cx="3325954" cy="2592288"/>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1268" name="AutoShape 4"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 name="5 Rectángulo"/>
          <p:cNvSpPr/>
          <p:nvPr/>
        </p:nvSpPr>
        <p:spPr>
          <a:xfrm>
            <a:off x="0" y="0"/>
            <a:ext cx="9144000" cy="13407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dirty="0" smtClean="0">
                <a:solidFill>
                  <a:schemeClr val="bg1"/>
                </a:solidFill>
              </a:rPr>
              <a:t>CUADRO DE MANDO FINANCIERO COLAC</a:t>
            </a:r>
            <a:endParaRPr lang="es-EC" sz="4000" dirty="0">
              <a:solidFill>
                <a:schemeClr val="bg1"/>
              </a:solidFill>
            </a:endParaRPr>
          </a:p>
        </p:txBody>
      </p:sp>
      <p:sp>
        <p:nvSpPr>
          <p:cNvPr id="21506" name="AutoShape 2"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08" name="AutoShape 4"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0" name="AutoShape 6"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4" name="AutoShape 10"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6" name="AutoShape 12"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8" name="AutoShape 14"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26" name="AutoShape 22" descr="data:image/jpeg;base64,/9j/4AAQSkZJRgABAQAAAQABAAD/2wCEAAkGBggSBRQIEwgWCRQRGB8aFxgYGSAeHRwhHyInICAgHR8fJioiHSAjHxoiIjssJCoqLywvHScyODQtNyssOC8BCQoKDgwOGg8PGTUkHhwtLC4sLDIpLCwvLDUrLiwqNiksKjUtMikpKSwpNSwpLCwpNSksKSwyKSwwLCwsKSwsKf/AABEIACMAhwMBIgACEQEDEQH/xAAbAAABBQEBAAAAAAAAAAAAAAAAAQIEBQYHA//EADcQAAIBAgUCBAQDBgcAAAAAAAECAwQRAAUGEiETMQciQVFCcYGRFFJhFSMyM4KyFhdDU2Kh8P/EABcBAQEBAQAAAAAAAAAAAAAAAAABAgP/xAAeEQEBAQACAgMBAAAAAAAAAAAAEQECIRJBMVFhA//aAAwDAQACEQMRAD8A7bPPGlO07OEVASxPoB3OMrL4raTE3RXNPxLn4Y0d2+yi+LjVOoqWh07Jm0ql0jHZe5J4A59yccy0TW5ylVLqJtI1OY1dcd2793GiR/AqMzXta3cDsMRN1tG8Rkb+Tpyvrf1FOVH3crh9LrDOZKpV/wAIVFNHu80krxIFX1YjcTwOcW+XZpV/sQ11XQjKytyU39QgD3IABP6C+PPUgqW001REUidB1AJlYrwLlXC+bkXHF/kcKfqZNmsAFlBnbkbVFzx3+nI57c4izZjm5XdFlaSA9i0wH9obHLdK10MudS6yqYJexpo0S/SQhAHFmsUQ3Ft36k24tocnzOLLqw5a9aKCljHVTcwkMgexCRm+/wApNrKpv6Y57t9wzlPS9i1tPHqmLJKvKzQvU36Dq4kR9ouQTYFT27j1x45r4gzxRSVAyCYQwmzTTMkKHm3l3nc1zwLDn64Zk2T1tZqpNUVVKaNYFIpIG/iUNfdJKOwdgf4fh+eKnUoGca7TTaSb6ShIkrGU8M9/JF9LG/19VxrjZ2vJbR6w1O1OtSujTPG4DKyVMRuDyCB8sTci17Q1GbfsmSllyiqtcQzqFZh7oQSGHB7H0xc5jmuXUuXfiJqlKKNBa7EAfIe/yGOAeKOuKqt1ZSy0VNLB0lboSBCJJd3BZB32WBt/UcaZ+Hdsz1dkNM+yfN4aU+zOAft3xUt4q6QDW/bKv+oViPuBjMaWjyylywQ0uh6zMJeC0s8KRs7epLStcd/QWF8bvT1TXS0zPUZEMoINlUujkj3O0WHy5wpak5Nn1DVUhqYZTKgNrlSv9wGJgni6PW6oK991xb79scm8Qtc5jW5i2jsqjNTI1xPKp4UeqhuwHoW+gxG1hpZaHwnK1ubNUFIxFBBEenEHI4NhzIR5mJc82PAwpXZEkQoHDBgexHbFFnmvdOUdUKaozaOBz8N7kfMC9h88YHQGX6qq9IU9E0h07Qxx23Kf383rcMf5aG/fv7e+K1afIJcwkzVMvSDLMnJbfa71M44F3N2YXt37kjCldfXN6Bs2bLhVo8yoHMYPmCngMR7cj7jBjKeGOSTjLJNR1CXqsxPUe/wp/poPYBefsPTBiidrrRU+Y1NLEa4Q08EvUmj23MluwB9PUc/mv6Y1igBbWtigzzVJp8xNP+G3gIh3E2UF32LuPwqOSTiml8TQtNI5ywnpkKGDeRmsxPmt5RZLgngg98Q8sxqc6pql6MGLazo6uFa4Vtp7Ejtf0NjY2NsZzWlfnUui6ijiyCZZZkMakNGQC/lv5Xvax724748ovEcltv4NDtAbcJPLKCQLQG37xgTYjsDYX5viXmWt5Is0alFKktn2XEgunKjdKPhBL2HNybe9xmd2r55GEyij1N/hqoyRKZpmopQoeRmd/MqvZCpCNta/f0YC3fFvpzQ2fjxHXUdTsqVZTyxBdAV8otYBSDx5QLY0Go9eNS100AolqeiFNhIA/mBJYgiwRbckkY9ptdolWac0ZkKOA+w7rRkAmW4uNo3dr3sDjGfzzOVqbyzczPpa6mizpsnMVFPFTTMbb5QSFFjcqBe7Xta/HvftjF6U8PNVUmTNQjUcNFvdnd44OpI5buS0pt6flxNj8UD0+qctuoY7tr3OzybWAt2YyWHoSLDviZF4hJ12haBCVhMwZZQUNtvkDW5YBrm3YWPrjqlzS0HhdkS1/wCPn6meT/7lU/Ut8l4QD+njEKfw7zNNcT6ipc6SneoUKRLB1CgFuEO5bLwOPYAemLaDWsLZi8exemgkJIcFgIwCWZR2Vr8G/P1xEqfEeOOj/ESZTNAAOVI8xIDbwo+LYUAv2O644GHRcei5FrMyebVsUa/8KRb/AE3OQPscS8807m0uk/2VFnrxO5tJO6guVJ8wXaFVTY2Fh2++K6p8QJI60QGljYMqkOst49zswAL2tYBbk97bjaynCp4iDryRmiEpi2i0Thi9ydzIOCVVVJvbmxA/UXFzpTSOV5dlAoaeDYO7MeWc+7H1P/Q9MSs3yDLKpEWookrBE+9Q4uAw4vbse/Y3GM1V+IrhCUyppCikupazJ5tqlhbgMCGt383HY4fF4hxkdVqYRxqYQ7bwSnVXcSRw3lJCWAve/scF8saLP8rep0/Nly1JpDMhQOouVuLXAuL/AHGMpnfhfFLo2l01FVilggdWl8tzIB37EWJJP3/THt/mTHuRfwBjJc7w527YzzHJyP4XHr6EEemPZfEak3qDT9NXKKrlgEZmIDqGPBMdx8/ph0lxqVRQoQCwHA+mDCnvgxVPeNCpBUMDwb4Omm3bsFvlgwYNE6MfH7seXtx2+XtgMMZBBjB3d+O/z+2DBgAxRkklAb8Hjv8APAsUY7IF+mDBgFESfkA+mGCmhtborx24Hr3wYMAqwRDtGBcW7emHlR7YMGAYtPCI9giAHtYWwqwRBtwjAIFu3p7YTBgHbFvfaOe+G/h4d+7pC/vYf+9cGDAOMafkB9O2GtTxGPYYgw9rC2DBgEPfBgwYM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28" name="AutoShape 24" descr="data:image/jpeg;base64,/9j/4AAQSkZJRgABAQAAAQABAAD/2wCEAAkGBggSBRQIEwgWCRQRGB8aFxgYGSAeHRwhHyInICAgHR8fJioiHSAjHxoiIjssJCoqLywvHScyODQtNyssOC8BCQoKDgwOGg8PGTUkHhwtLC4sLDIpLCwvLDUrLiwqNiksKjUtMikpKSwpNSwpLCwpNSksKSwyKSwwLCwsKSwsKf/AABEIACMAhwMBIgACEQEDEQH/xAAbAAABBQEBAAAAAAAAAAAAAAAAAQIEBQYHA//EADcQAAIBAgUCBAQDBgcAAAAAAAECAwQRAAUGEiETMQciQVFCcYGRFFJhFSMyM4KyFhdDU2Kh8P/EABcBAQEBAQAAAAAAAAAAAAAAAAABAgP/xAAeEQEBAQACAgMBAAAAAAAAAAAAEQECIRJBMVFhA//aAAwDAQACEQMRAD8A7bPPGlO07OEVASxPoB3OMrL4raTE3RXNPxLn4Y0d2+yi+LjVOoqWh07Jm0ql0jHZe5J4A59yccy0TW5ylVLqJtI1OY1dcd2793GiR/AqMzXta3cDsMRN1tG8Rkb+Tpyvrf1FOVH3crh9LrDOZKpV/wAIVFNHu80krxIFX1YjcTwOcW+XZpV/sQ11XQjKytyU39QgD3IABP6C+PPUgqW001REUidB1AJlYrwLlXC+bkXHF/kcKfqZNmsAFlBnbkbVFzx3+nI57c4izZjm5XdFlaSA9i0wH9obHLdK10MudS6yqYJexpo0S/SQhAHFmsUQ3Ft36k24tocnzOLLqw5a9aKCljHVTcwkMgexCRm+/wApNrKpv6Y57t9wzlPS9i1tPHqmLJKvKzQvU36Dq4kR9ouQTYFT27j1x45r4gzxRSVAyCYQwmzTTMkKHm3l3nc1zwLDn64Zk2T1tZqpNUVVKaNYFIpIG/iUNfdJKOwdgf4fh+eKnUoGca7TTaSb6ShIkrGU8M9/JF9LG/19VxrjZ2vJbR6w1O1OtSujTPG4DKyVMRuDyCB8sTci17Q1GbfsmSllyiqtcQzqFZh7oQSGHB7H0xc5jmuXUuXfiJqlKKNBa7EAfIe/yGOAeKOuKqt1ZSy0VNLB0lboSBCJJd3BZB32WBt/UcaZ+Hdsz1dkNM+yfN4aU+zOAft3xUt4q6QDW/bKv+oViPuBjMaWjyylywQ0uh6zMJeC0s8KRs7epLStcd/QWF8bvT1TXS0zPUZEMoINlUujkj3O0WHy5wpak5Nn1DVUhqYZTKgNrlSv9wGJgni6PW6oK991xb79scm8Qtc5jW5i2jsqjNTI1xPKp4UeqhuwHoW+gxG1hpZaHwnK1ubNUFIxFBBEenEHI4NhzIR5mJc82PAwpXZEkQoHDBgexHbFFnmvdOUdUKaozaOBz8N7kfMC9h88YHQGX6qq9IU9E0h07Qxx23Kf383rcMf5aG/fv7e+K1afIJcwkzVMvSDLMnJbfa71M44F3N2YXt37kjCldfXN6Bs2bLhVo8yoHMYPmCngMR7cj7jBjKeGOSTjLJNR1CXqsxPUe/wp/poPYBefsPTBiidrrRU+Y1NLEa4Q08EvUmj23MluwB9PUc/mv6Y1igBbWtigzzVJp8xNP+G3gIh3E2UF32LuPwqOSTiml8TQtNI5ywnpkKGDeRmsxPmt5RZLgngg98Q8sxqc6pql6MGLazo6uFa4Vtp7Ejtf0NjY2NsZzWlfnUui6ijiyCZZZkMakNGQC/lv5Xvax724748ovEcltv4NDtAbcJPLKCQLQG37xgTYjsDYX5viXmWt5Is0alFKktn2XEgunKjdKPhBL2HNybe9xmd2r55GEyij1N/hqoyRKZpmopQoeRmd/MqvZCpCNta/f0YC3fFvpzQ2fjxHXUdTsqVZTyxBdAV8otYBSDx5QLY0Go9eNS100AolqeiFNhIA/mBJYgiwRbckkY9ptdolWac0ZkKOA+w7rRkAmW4uNo3dr3sDjGfzzOVqbyzczPpa6mizpsnMVFPFTTMbb5QSFFjcqBe7Xta/HvftjF6U8PNVUmTNQjUcNFvdnd44OpI5buS0pt6flxNj8UD0+qctuoY7tr3OzybWAt2YyWHoSLDviZF4hJ12haBCVhMwZZQUNtvkDW5YBrm3YWPrjqlzS0HhdkS1/wCPn6meT/7lU/Ut8l4QD+njEKfw7zNNcT6ipc6SneoUKRLB1CgFuEO5bLwOPYAemLaDWsLZi8exemgkJIcFgIwCWZR2Vr8G/P1xEqfEeOOj/ESZTNAAOVI8xIDbwo+LYUAv2O644GHRcei5FrMyebVsUa/8KRb/AE3OQPscS8807m0uk/2VFnrxO5tJO6guVJ8wXaFVTY2Fh2++K6p8QJI60QGljYMqkOst49zswAL2tYBbk97bjaynCp4iDryRmiEpi2i0Thi9ydzIOCVVVJvbmxA/UXFzpTSOV5dlAoaeDYO7MeWc+7H1P/Q9MSs3yDLKpEWookrBE+9Q4uAw4vbse/Y3GM1V+IrhCUyppCikupazJ5tqlhbgMCGt383HY4fF4hxkdVqYRxqYQ7bwSnVXcSRw3lJCWAve/scF8saLP8rep0/Nly1JpDMhQOouVuLXAuL/AHGMpnfhfFLo2l01FVilggdWl8tzIB37EWJJP3/THt/mTHuRfwBjJc7w527YzzHJyP4XHr6EEemPZfEak3qDT9NXKKrlgEZmIDqGPBMdx8/ph0lxqVRQoQCwHA+mDCnvgxVPeNCpBUMDwb4Omm3bsFvlgwYNE6MfH7seXtx2+XtgMMZBBjB3d+O/z+2DBgAxRkklAb8Hjv8APAsUY7IF+mDBgFESfkA+mGCmhtborx24Hr3wYMAqwRDtGBcW7emHlR7YMGAYtPCI9giAHtYWwqwRBtwjAIFu3p7YTBgHbFvfaOe+G/h4d+7pC/vYf+9cGDAOMafkB9O2GtTxGPYYgw9rC2DBgEPfBgwYM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30" name="AutoShape 26" descr="data:image/jpeg;base64,/9j/4AAQSkZJRgABAQAAAQABAAD/2wCEAAkGBhQSEBUUExQUFBQVFBIUFRQXFBQVFBQUFBQVFRQUFBQYGyYeFxkjGRUUHy8gJCcpLCwsFR4xNTAqNSYrLCkBCQoKDgwOGg8PGikcHBwsLCksKSksLCkpKSkpKSkpLCksLCwsLCksKSwsKSwsLCksKSwpLCkpKSkpLCksLCkpLP/AABEIAMIBAwMBIgACEQEDEQH/xAAbAAABBQEBAAAAAAAAAAAAAAACAAEDBAUGB//EAEcQAAECAwMGCwILCAMBAQAAAAEAAgMRIQQSMQVBUWFxkQYTIjJSgZKhscHRFUIHFBYjU2JygrLC8DNUY3OTotLhQ0SD8bP/xAAaAQADAQEBAQAAAAAAAAAAAAAAAQIDBAUG/8QAKhEAAgIBAwMEAQQDAAAAAAAAAAECERIDE1EhMUEEFGFxMjOBsfAiI5H/2gAMAwEAAhEDEQA/ALByg44lw/8AN3jIoRaQcYm90u6itCGXGlBpJAppU8OxCXKeNgmaJ0/P8kL4KLWtOg9c1MGalZNghTryvut80hZYIEhDG2ZB7pJVFeR0yuAiDToKlMAZi9uyJE8C4hNxTs0WJ18WfFk0XEeLHZZnHMjFlOpRXIv0s/tQwfwlqUo2mEfuPb+cpZRHgyX4uaVAnjXD1UjbK2VXV1Cirh0XowzsiOHdcRca/PD3RGnxAS3FwPAsNs7NZRiEzRpxKqi2gYtcOuGfB6f2kz63ZcfAKHrfRW2i7DeBgAEYedW5ZxyvDHS7JHiEJy5D/wDpAUPXfJW2jT4woZrN9tNOF3thP7RccAPFQ9b5Y8EaMkyzja4modSA2h/S8FO6PE0yUlklzukd5QlhOcpbj4HSNYvGlA6O3SN4WZxCXEJZsXQ0Da2dIIHW5mnuKpcQlxKM5B0LJyi3XuQOyk3Qe5QGClxSMpB0LDLUDqTmIqk5JcYt49iWBanzd+sVXc1TGqjlKm4+W1fT6EcdOK+DwtaWU2yTJYPHsAzkjAGhaRLBZTIBEw4gkOdOWAM+aNglRacCj27RnIz6QqJs4Y+K0AgCLEBniTOpnnxFdiya/wB32jRfpfuQFiSmLEl00YWdEGS1eG5M6MBiRv8ALFZfEnOSiFnXyGb4PoehoG2M6QOyqA29ms9SyrVaoUN110y6U6Fo7yQovbLMzCdrv8QVVTYWjY9ojM0pjlA5mjvWMctO92ENzz4ySZlaKTIBoljyBPvJTWnN+RZpGx8bfmkOpLjIhzncsoxo5I5ZAzibB4NRNhvOLz23+qrYfli3EaZhPOJO9A5gHOe0bXBYdphC+AXUEzPGpkM+xGxjOkTsMvBL26DcNfjIf0jeqZ8E8ONDc66CSTP3XAU2hZRDei47ZlWskwxxsw2QunRPQm9FJCzNUQUYhKWScBYYDyK7rODiAdoCH4hD6DOy30VlwSRiFlUZOh9EDZMeCRsDc18bIkQfmVtqRCdBZUFi0PiD70/xApCyu+kf1iGfyq2GpEJ0KyrxL+mOtno4Jix+lh+64fmKtSQkJ0FkAv5w3qcf8VHFivGEMu2OaJdqStSQEIpCspG3OzwYo/pnwemNuP0cXsjycrxCAw1XQDPfaxiQ5o+sJd6IPnhXYprQJEKGFABcKSzzFDTYttKOUkuRTlUWyR8PRj+sUBrQ/rYrESERgQdRHmFXe452naOV3Y9y+oPBAZQgEkVmHChpWmg/rZUc4RI9oJmZRZVJngDp0knrVsOBz+RGgidQVShsLbRHqHXnsJIzTbn17Fyzrdi/s6Y/pSX0PxcqSJ6mnxSU5tLRStNAmmWjZmkaEkUkgEnL5hRPZOXyvHPHPkMLoEgTgAom5TiS5pHUB4qvlGKTEca844YYqn1d67oQVWZSl1NT449wdMiQBJq3ywQwbQGkgvlhgZmgAxkq9lbyH4VutFZ4nPVQWvnEgjE5p59irFWTfQ0YmUW5nO7/AFCAZRH1nbvUqLIkZvHNvuYGiZN6QbgdK6XKeVILoD2QzDm4SF0GeIz3ZK8UKznrRGnd5LpkYA/WIzN1KzYIMQmkJ+2TyoGMLYrHBpJZcIxlMcoYDSV0kLhHGlgwfdcfFyjpQyo2wRTUQ3dk+anyC+9EOpuiWJGpQ2nhLaDS80fdZ5zUvBtnKefqtGbSdGxZ6n4sqPc35JAJBEuOjUApSTpJAOAnKYFJACSkkknQDEICjKBADSTSRIUUAkJCIJJ0BSt2brRZLsxeXEZgO/8A+IcpGg2+SuZFjXIZOdzjuFPIrt9HBvUXwYeolWn9jvs2ZVntktCPaVSiH9fr9VXvK/J5LrwVLSBdqNgxNfOoCxYUYi1lom5tHAGZaC03STM1EgabFvOhTNdROqXNHiepcU3KnF2t7iSWlz2SpMAme6ZXNrpXFvk30bqSR10GHJoBqdOE0lPdTrqSVHO3YYQx3yaToE9yMKplYninAAkkESAJNaL5Zdz3TioxBJmHHcPIoJjob3f6Cs+yYxP7J/WD6KRvB6Of+KW0gfmXcmku5g02wrE8XByQJxW6SJNE9OKrxomFGdmfiCtSHkCMGNAa0EXyeUJTIIGnUmbwWjGUzDHXP8qnOPI6ZjOtB6QGxoHkFNZ47j7zj1n1Wu7go8/8jRsB/wBKWHwWljFnsaf8kPUiGLM6I2bjiaNGOhoVizEjGQ2/oLS+TrJkl5qZ4BTsyJDGd3d6KNyI8WY0QTzt/XWtzg22QeZ9EeKduSoQ6R+8fJWoDWsmG0nXFZzmmqRSVF4OSvKqI4T/ABhYUWWLyV5VjHQG1gZ0UBcvJX1ROUWdJvaHqh9ps6Td4TxYWaHGJFyz/aLc0zsDj4BP8c0Nf/Tif4p4MVl4uQF6p/GHfRxP6b/MJcZE+iibmjxcntvgMkWy9NfVX50/8Tt8P/NLio30e97PKae1LgWSLXGJuMVb4tG6Lf6h8mpfFI38MffcfyKtqXAZIHKZ5GwjzSbkh9PnngSndAEhORkK7VDbmPYy9ELAwOZePKMml4BOGYFW7Pl+BEiBjIgc505AB1ZAk1IlmK7/AEekk25/ycnqZukoksGHEaA3jnuZWbSGyO0ynjXHMmuzOoeKmiaEzmUlp8M5/WlepGKj2OByb7lO1c2QxiODdjTzj2A47VxlusIflB0LBpeKZqtBEu4LuWtvRCczAQNp5x7pfdK5LKfJyo06TB7wGrH1C/xX2jbQfV/R1gZISGAokprqZdJzEYRBCEQC+TPfHCdIJyEDGUBc9xIaBSUyXEVOoNP6KlcnycKOP1/BrVrpRUpUyJukV/iMU54Y63HyCcZMidNnYcfzBaoCGMOSeVdoeVTk0xrSi69uPBjkzOGSX/Sbofq5RxbIxvPtAb1wh4grPyVk02lz4kR8R8IEhgLiL0veIFANnktyzZCgMq2EzaRe7zNG3HgWTZn2YQHvuttD3OOYXZbwyXerxyQwYuiE6L5n3SRW63w4PJPJJa4tF0hriAaXgJbdCy7PEjCzMiPiScYl+U/cMqUzDGWaaHGK8BkzS9lM6Dztiv8AC8oosKzMbec3PIDlucToDZklaMG1TaXFpaM05TPUFGHiHDc99AAXHUB5p0h2ZDY8MuLWWMucBOThCa6WktcSZdSlbbGsE4ljMNoxcGw3gazdEwE3Bqzl5faXjlxSbupmEhuA+6FqZRt7YMJz34AUHSOZo2p0TbCszob2hzLpacCAFBactwYfOitB0A3jubNcjZXG4yzueIYe7jYpJDQxl0XWVzkCctbda2oFtsUKkNoe76kMvd2iPNArLbeFEJxk0RX/AGYbitBtpFy+6bBnvyaRtrRFZY15gddc2fuuEnDaFyOX8qOtMUQIIvNBrLB7hnJ6I/3oQNujrI9pYxt5zmtb0iQB1aUUKKHNDmkFpEwRgRpXJZdyVxdnvxnl8UlrWAGTGVqGt0BoKkyVBjWmE1hPFWdjQ03edEIxron1bUWKzQynwrhw5hnzjhjIyYNV7P1Kf262/BZddejNDpTE2Aikxnz7ljR7MyLaBZ4YDYMHlRCPeLcZnPo7SscHW8daItoI5INxmoYDc0DegLZ0kkJCkQlMoxuE7J2SN9me4grh+DHJtkI/WI3tcPNd9l9k7LG/lP7mk+S89yE+Vqgn+LD73AeaE6khS/Fnp7Yf61IIhlMjHmtGkky8ZdlWrsh+upVojJuDRgKfeIruZPtr2DywLNBk3bWenQevHaSuJ4W8m3w3aoR3Od6L0EtXA/CCyVohO+p4OPqsPUfps39P+Z2xakjZUA6QDvTLos5yoEQTBOF8mfQDp04CYoAGJgiyYPm56XPP95HgAgi4KXJo+aZ9kHfXzXR6fu2Z6haCxOEsZzuLs7DJ0V3Kl0BjPV6Fbag9ns43jbvLu3Z1w2YLrMGilA4Mww0Nc+LEaMGl5DOy2QWpChBoDWgNa0UAoAMwCMJiNBrhpQOjnuF1rF6FBJIa8zdIA0vBoBrhirttgta19AJtIAdSUzWRzVMzsVXL2SXRTfaGPcAxjBMy55LiRPN17FpWnJzHiT3SMgSLwnTE1zY7lLFQ2SGXoTTOYEwBXMTpWRwnyk18RtnvhrZgxXzoAKhu3PturoLHBbDYGgzA0ke8ab5qFlhs7TMMhAzlgyd7RtxQuw6dFNmWgWhllhOiSAAdIshACg5RxVe1ZKiXXRox42IxpdDhNHzbT9n3tOuWdbzI7cARokCNfodxSFobTlCspa54V15tKYUcdkmPZmtvR2viRnOLnThudKu46etbsDK8xKDZ4mqbWwmdbj6LUi2hrec4Ck6nNMCe8jehdamidcL06EyuznOWGB3JAkZHCG0RnBsGE03og5ThO61uBF7fPVtVzI2Rm2dkhVx5zs5PkNStC2tOB0VkZC8bonSkzSqD2jDkCXSBbeFDVun/AFqOgoCivlTIbI7mF5dJk+SJSM5Y58ytRmFsMiGBMNNxtAJgckb5IH5SYCQSaOumhxkT+U/ohH8dbplyntmaCbJ3q9R3J2Ojn4OR4kOxRAGkxonOAlekTIiec3Z71rZCsRhWdjSJOlNw1kzKmblJhuynyiQKYEFo5U8Oc3ehOU2Sz8y//beu/au1kgVFtCU4dMUTEoGU8qNnBiDTDiD+0ry7J8SUWEdESGf7gV6taRNjhpaRvC8dY8gjVLuQw8Ht0YymcZZtJNAO8DrUcCD1kTE9LiZvO+nUjcCXZpCuGMR1RWeABJlLQrAhyEl69nkkBauF+EiHyoJ+2O9pXoBauK+EqFyIJ0PI3gn8qz1usGa6H6iOjyeZwYZ0w4Z3tCSXB1t6yQD/AAmDc0DySWkX0RnLuVQians7JuAWk2yM0eK+YUW+x7xnJ5LTFlZ0QjFmZ0QntsLRhWwyY46GuO4IoOUYTWgcbDoAP2jMwlpW4bKzojcqkXI8LNDYPuhaQy076EuKkUfbEH6aF/UZ6qs63Wec+PZiTz2Gt4OpowApmWn7HZ0IfYb6IhkpnQZ2G+irelwG0uTH+PWUS+ebIUleBpKVKUz4aTKSkgZbszMIzTgMDgJywbU1NcVrNyY3os7DfRGMnN6Ley30S3pcD2lyYULLFkaQRFM2/VeZ0lWTNCGPwisbib0QmYkRciywcJ83GTnb10HxAaG9lvosd+TGzNBicwWc/USj4GtJclSJwksZxe4zl7kWpDboNAKyz+gTHhNY54vJne5kTnTJntqr8HIjXGZA5J0CtDQqw3JDOi0fdCqOtKSugenFeTHHCqyiUuN5Mpcl1AAQAJnCTjTWgZwuswlJkakpcmfNEm0L6kDPqGhab8ni8aZyl8RCwfq5p9kVsx5KDuFsF1eJjO/82GkiOloc7eUPynhZrNHzjmNqDOYPLricdJWm0kYE7yoo0V3Sd2is/fS8ovYjyZ/ypYDSyx548xs8SZ46ST1pxwqlzbFaOw3NOXid5UsRzj7zuskobx0neU/fPgPboiHCh5EhYLQRouiVRI0loMk/yki5snxs5rIY4+4ieSRid5UIhEZz1E+GCfvXwLYRIeElpP8A0IvW4f4agm+UNrzWF3XEaPyqNzTp3j0ULwdG4o95LgWxEs+3bbmsTR/7M/0jZla2n/rwhqMQHwcsuJFcNI71Jkq0kvMyDLYrXqZMNmJom3WyRnChAabwI/8A0XDtyPEcTdaXTJlKVZ4SXZZUyjyboqXYgV5Of061ocFMlxIj+MiUa3m5pu2ah4hdek5TdGGrjBWdHYIJDG3sbon9qQvHfQagrFxT3EmtkV7NnjURNsxJkBUrjfhWg8XDgMcKvc588wDBdltN/uXpNmt7RmXH/DCWxLHDfLlMjAA6A5rrw6yG7ly6mrPtVI7NHThd3bA4G8MbJCsMFkUfONa5p5Dzg910zA6MklynB/Lph2djJ4X+97j5p1xZS/rN3FX2NTKtqdDgvc0kODaEYzNAuW+V8YEtdGe1wMiDdBBGbBdDwhPzBHSdDbve1eT2uPOI86XOPeVzwdI6Wdz8sIv7w7tN9EvlfE/eHdoei4EJwyZG5XYjv/ldFH/Yf2h6JjwvifvD+2FxNuA4x/2j3UUQbIosDuxwuifvL+2i+VMX94idtcIH6Qp4VIbiM74Y7nlKxnZnhTE+nidspfKaJ9PE/qFcLfdpr4pca7SgDt38J4n00X+o71XoEIckbB4LwyDGJIE8c/qvdgJLDV8FxDhmQPh+gk90mktAvAUFKnu8UKdQtRpUiqQJFTtKYtRpismMqOC5O15djMivaLpAe4AFuYEgVBC65wXnWULa3jYpMwBGe0uzB151JqtKCbdhJ0areEjs8Np2EjxBUg4RNzscNhafRYbY7Dg9p60d3WFq9CD8E7jN5uXYR6Q2t9JqRuVYR98dcx4hc4YZQlmoqX6aI91nVNtDDg9p2OHqiuLkCzUkKYEjYZeCn2y8Me6dY6Cgh2cNJIGK5lttiDCI/tE+K3Mg2p72uvm9J1KDCQ0JbLj1sM7LMCG58a4BMuLWtF0y37ydi9KsliENgY3ADec56ysXgfklpLo5kXfs20woC4z1zA36V07mL2PTJRin5PN125Srgr3ENxQWjL1nYZPjQ2nQ4yO4qseFlk/eIfefAawuvM5sHwaTGgYrmPhPcDk8yGESGf7pea6tomJjPqI7iuX+Ehg9nxJyFYctZ4xhkOoFJ1IqDaaPIWRyBKqSBpokuHod9HccJ4sobP5k+wxzvJeUPZPvXpfDGJRo0MjO/tDR+JefGzDSuVdjQpFimssP5xmtzR3hSCyzw8QpLHC+cadBnuE/JUBGOU5x0uPik/FA1g0ohC1pAW7NEAAnhijtrRcJGBeO5n+1VhNkKqzGrDbX3nncGhAFXMOoqJ0WuJ3KxxUwouJ1pgSWB04rBWr2DAZ3AL3ciq8RyRZp2iCJ4xYX42r25YavguJVt2UWwbpcCQ5wbQylRxnh9XvQuy1Cm0AOm4tAF4e8QAcO5UOE0EuawXZycTPRJst/KO5Z+ToTr8McUQL4MyDTPMZgKZpBEKxJlJpnVNwTnBJook7BYGxXcP1sXi+X2uFoizwMaKZToeWayXtBXjGU3E2iLOvzsX8ZW2j5ImZociFocjiw6poAqV0GYTbdEGDnbypW5Tij3iiENFxaAHblqLpntapG5diZ2tPUVEYaBzECLQyyTi0Deut4JRJw3VnWtMDJtFwbgu04FHkP+15BKXYaPR8jcIoNlsxMQkkxTJrSL0rjeVdOadJ6ZIMocO2vF2EWsNHBznzPNPJc0VlMjDQuVypABhg3bziXNImeSxoa8OlMTrOua6smzwQXGTbwHOkCQC4SEwTqW+neHcylSl2OtyvwlsrgCXQ3xAAwm49riASTEJcNBwmcNclgxOEEHM1pwvAg8knMK1/0FRdkicpyoJEHlSEpfd8dSsWXgoCSXBoaQB72AEgQL2yqT6P8v7/wtO1+J6DD4YQ4VnhPfCjiE5jA2KWMENxDcAXPEsKTxzTXH8O+GkK0wgyGx5EnVfdbJxuhrg0EkyAePvrf9qmz2RkJzmiHCbdbNjXPcBMikj3aFxOWcjvjNfHhwXw4TGTN7kzANS1ubHAUx1rRazfRGa0UurOYaCmRNdRJY5M3pHW8IoQiRbhMhxX4nj/FcnlDJ3FZ54ZtIJ8lpcMrRyn1+hb3Od5rknR3aSsqYWi+2GLgcXATMpVnQAz2VUUE1J0MiH+wqlxxU9niTbE+we8tHmmkIqKzC5qUGzULqUzeJQcbLMmBaY2isWh4ENn3z/cB5KrDiUzoraeTD+yTve5IZDeqRPOogDP/AGkCSZoQapiN3g/W1wB/FhfiC9lC8V4JVt0D+Y07gT5L2cPXPq9zSHYMj9V9UQfjIColnUYcnDlgkotyXdmgc0LzRK8o40SQRYEZK8Xth+ei/wAyJ+Mr2GJFqF4zaokojyem78RW+j5M5kcV1QghQ6gzz4IXxQSEoLuUugzNBoUjWql8YNZSpI9Uqq022tul22h0oAmDEnQVRsNrk4z947iVJlCPM3cBimITm1P2XdwK6ngUaRNrfA+i4kuJOK7LgY+kTazwcpkNHaQHOuPuse6TXF5a0EBkhK8TzZOrrVCz5GjVeyE5sPkl5LXuLrpzkSAGoSFarrOBDmzeS6Ra+EQOkCIjSDqqu9tsVvFvmQG3TnkNGKIvpVg15PFYloZBoGEuExXNsaMFkW3L9pJkycjIC60ipzaZ9ede4ZPyHZnQb/FQyTecXFoJJBcJzPXvUsfJkNr2OaxjbpeaNANQ5tJau5EqSHFs8LsPB+32gXmw4zmmt6UmnY50gd67LLGVmssb4TmRLxgugkyaBxjGcoEl06agu4stn4prGiXJaW05sr7cB1rh+HFoYT+3ZLj38gsa9rA9t175gXqaJ4lTpyd9EXJcnlEtSSnZDoktCOpXyhG44uc6YvEGQzSElS9nN6Ttw9VYARSU2YZMpnJY6R7I9VIywABwvc6QwOkHyVi6lJFhmytCsZaZh7dhvSPcnjWEHC6J66A6qKe6mIRkGbKwsD9LcekPNFarC8hspGTQOc3Xr1qaSeSLDNme3J8To949U3s+J0StGSdFhmybgfZni3QbzXABzjUHMxy9ZmvIrx0ohFOk7yspwydmkdavB63eKKZXkjbQ7pO7RRttsQe+/tO9VntfJW/8HrAcoo7qLy8ZSi/SxO271RtyrG+lidt3qltfI99cHoTjVeNW08t32neJXS+1Iv0kTtu9Vy0c16ytdONCzyI0bHSUZKcFbAGXd6TGz26JICpoTuW3b5IEDxDtBTxMBPFXIsSQVJ83GeZMBSEsarq+CD5X/uHueuScJa1u5Jf81F+xDP8AckFncjhNEsvKhOYC6hvNa7CoocMSrT/hPtD2OZEEJ7XSHMumhmatcMaLE+D3IUO3Wh7YoLmw4d+7NwnNwbiDrXpNk4GQYU+LMeHPENjPHdnVKUVHGv3FTbuznrJ8IjboD4HNbdBhxSDKvuvaa16St2P4RoTJ/NRZEg8otpSWLZhdPZcmCHg57tTyH95E1abIYgblm6ZomznBwybaWFkARGxSOQQWEAzBqZ0FJSlWclx9vyRF5ZfxjXNZNwDThIhpcAMCWmuozXpuUoPGQntYQx5aQ10jyXSoaVouTy9ka0iA1kJ0SJEdca9/GTJaAb/OAIBcQZVVRaiJ9Ty5pomSLTMzxBI3FMgCoAiTNRBKjnoUkkck8kCoCSV1SEIhDpPMkIiLUrikupBqAI7iVxS3U11ICO6kpbqa4gZGGpSUskrqAIwE4CkbDmmSCgVhxIfmtwrPdBVRNIGeYSHiyr5gJvi6o0KPFlEAQQdCufFk4s9UCKsSKTmlJQkq7FsqD4sZSogZXatrJX7KL/Lb+JZnxYrSyYZMij+H4OCBMmyXaSxxukibZTBIOIOIXV8H8qWYEi1CNWoiw4sQOGpzAajWNxXH2TndSuh6tLoSmej2XL2T2nkxrWBriWiXc5asPhxY2ikZ52iM473AryR2pRCIjFFWewH4QLH9I7+m/wBFG7h7ZPpHf03+i8jLkBelih2SxY83OlhedLZMySVRsSQTqQDi5tiEpJIM2GiakkgkdOCkkkIcKSFg7YkkkCBbjv8ABMP1vTJIAJ4qUmYpJIGHaOcdqjZ+u9JJAPuFDFeo+CjKSSQEZVcJJKkVARRAJJKiwmhM1JJACeEg1JJAB3UDykkgTFZsepWymSVRJCQRE6SpjQBUZSSUjICmSSUF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32" name="AutoShape 28" descr="data:image/jpeg;base64,/9j/4AAQSkZJRgABAQAAAQABAAD/2wCEAAkGBhQSEBUUExQUFBQVFBIUFRQXFBQVFBQUFBQVFRQUFBQYGyYeFxkjGRUUHy8gJCcpLCwsFR4xNTAqNSYrLCkBCQoKDgwOGg8PGikcHBwsLCksKSksLCkpKSkpKSkpLCksLCwsLCksKSwsKSwsLCksKSwpLCkpKSkpLCksLCkpLP/AABEIAMIBAwMBIgACEQEDEQH/xAAbAAABBQEBAAAAAAAAAAAAAAACAAEDBAUGB//EAEcQAAECAwMGCwILCAMBAQAAAAEAAgMRIQQSMQVBUWFxkQYTIjJSgZKhscHRFUIHFBYjU2JygrLC8DNUY3OTotLhQ0SD8bP/xAAaAQADAQEBAQAAAAAAAAAAAAAAAQIDBAUG/8QAKhEAAgIBAwMEAQQDAAAAAAAAAAECERIDE1EhMUEEFGFxMjOBsfAiI5H/2gAMAwEAAhEDEQA/ALByg44lw/8AN3jIoRaQcYm90u6itCGXGlBpJAppU8OxCXKeNgmaJ0/P8kL4KLWtOg9c1MGalZNghTryvut80hZYIEhDG2ZB7pJVFeR0yuAiDToKlMAZi9uyJE8C4hNxTs0WJ18WfFk0XEeLHZZnHMjFlOpRXIv0s/tQwfwlqUo2mEfuPb+cpZRHgyX4uaVAnjXD1UjbK2VXV1Cirh0XowzsiOHdcRca/PD3RGnxAS3FwPAsNs7NZRiEzRpxKqi2gYtcOuGfB6f2kz63ZcfAKHrfRW2i7DeBgAEYedW5ZxyvDHS7JHiEJy5D/wDpAUPXfJW2jT4woZrN9tNOF3thP7RccAPFQ9b5Y8EaMkyzja4modSA2h/S8FO6PE0yUlklzukd5QlhOcpbj4HSNYvGlA6O3SN4WZxCXEJZsXQ0Da2dIIHW5mnuKpcQlxKM5B0LJyi3XuQOyk3Qe5QGClxSMpB0LDLUDqTmIqk5JcYt49iWBanzd+sVXc1TGqjlKm4+W1fT6EcdOK+DwtaWU2yTJYPHsAzkjAGhaRLBZTIBEw4gkOdOWAM+aNglRacCj27RnIz6QqJs4Y+K0AgCLEBniTOpnnxFdiya/wB32jRfpfuQFiSmLEl00YWdEGS1eG5M6MBiRv8ALFZfEnOSiFnXyGb4PoehoG2M6QOyqA29ms9SyrVaoUN110y6U6Fo7yQovbLMzCdrv8QVVTYWjY9ojM0pjlA5mjvWMctO92ENzz4ySZlaKTIBoljyBPvJTWnN+RZpGx8bfmkOpLjIhzncsoxo5I5ZAzibB4NRNhvOLz23+qrYfli3EaZhPOJO9A5gHOe0bXBYdphC+AXUEzPGpkM+xGxjOkTsMvBL26DcNfjIf0jeqZ8E8ONDc66CSTP3XAU2hZRDei47ZlWskwxxsw2QunRPQm9FJCzNUQUYhKWScBYYDyK7rODiAdoCH4hD6DOy30VlwSRiFlUZOh9EDZMeCRsDc18bIkQfmVtqRCdBZUFi0PiD70/xApCyu+kf1iGfyq2GpEJ0KyrxL+mOtno4Jix+lh+64fmKtSQkJ0FkAv5w3qcf8VHFivGEMu2OaJdqStSQEIpCspG3OzwYo/pnwemNuP0cXsjycrxCAw1XQDPfaxiQ5o+sJd6IPnhXYprQJEKGFABcKSzzFDTYttKOUkuRTlUWyR8PRj+sUBrQ/rYrESERgQdRHmFXe452naOV3Y9y+oPBAZQgEkVmHChpWmg/rZUc4RI9oJmZRZVJngDp0knrVsOBz+RGgidQVShsLbRHqHXnsJIzTbn17Fyzrdi/s6Y/pSX0PxcqSJ6mnxSU5tLRStNAmmWjZmkaEkUkgEnL5hRPZOXyvHPHPkMLoEgTgAom5TiS5pHUB4qvlGKTEca844YYqn1d67oQVWZSl1NT449wdMiQBJq3ywQwbQGkgvlhgZmgAxkq9lbyH4VutFZ4nPVQWvnEgjE5p59irFWTfQ0YmUW5nO7/AFCAZRH1nbvUqLIkZvHNvuYGiZN6QbgdK6XKeVILoD2QzDm4SF0GeIz3ZK8UKznrRGnd5LpkYA/WIzN1KzYIMQmkJ+2TyoGMLYrHBpJZcIxlMcoYDSV0kLhHGlgwfdcfFyjpQyo2wRTUQ3dk+anyC+9EOpuiWJGpQ2nhLaDS80fdZ5zUvBtnKefqtGbSdGxZ6n4sqPc35JAJBEuOjUApSTpJAOAnKYFJACSkkknQDEICjKBADSTSRIUUAkJCIJJ0BSt2brRZLsxeXEZgO/8A+IcpGg2+SuZFjXIZOdzjuFPIrt9HBvUXwYeolWn9jvs2ZVntktCPaVSiH9fr9VXvK/J5LrwVLSBdqNgxNfOoCxYUYi1lom5tHAGZaC03STM1EgabFvOhTNdROqXNHiepcU3KnF2t7iSWlz2SpMAme6ZXNrpXFvk30bqSR10GHJoBqdOE0lPdTrqSVHO3YYQx3yaToE9yMKplYninAAkkESAJNaL5Zdz3TioxBJmHHcPIoJjob3f6Cs+yYxP7J/WD6KRvB6Of+KW0gfmXcmku5g02wrE8XByQJxW6SJNE9OKrxomFGdmfiCtSHkCMGNAa0EXyeUJTIIGnUmbwWjGUzDHXP8qnOPI6ZjOtB6QGxoHkFNZ47j7zj1n1Wu7go8/8jRsB/wBKWHwWljFnsaf8kPUiGLM6I2bjiaNGOhoVizEjGQ2/oLS+TrJkl5qZ4BTsyJDGd3d6KNyI8WY0QTzt/XWtzg22QeZ9EeKduSoQ6R+8fJWoDWsmG0nXFZzmmqRSVF4OSvKqI4T/ABhYUWWLyV5VjHQG1gZ0UBcvJX1ROUWdJvaHqh9ps6Td4TxYWaHGJFyz/aLc0zsDj4BP8c0Nf/Tif4p4MVl4uQF6p/GHfRxP6b/MJcZE+iibmjxcntvgMkWy9NfVX50/8Tt8P/NLio30e97PKae1LgWSLXGJuMVb4tG6Lf6h8mpfFI38MffcfyKtqXAZIHKZ5GwjzSbkh9PnngSndAEhORkK7VDbmPYy9ELAwOZePKMml4BOGYFW7Pl+BEiBjIgc505AB1ZAk1IlmK7/AEekk25/ycnqZukoksGHEaA3jnuZWbSGyO0ynjXHMmuzOoeKmiaEzmUlp8M5/WlepGKj2OByb7lO1c2QxiODdjTzj2A47VxlusIflB0LBpeKZqtBEu4LuWtvRCczAQNp5x7pfdK5LKfJyo06TB7wGrH1C/xX2jbQfV/R1gZISGAokprqZdJzEYRBCEQC+TPfHCdIJyEDGUBc9xIaBSUyXEVOoNP6KlcnycKOP1/BrVrpRUpUyJukV/iMU54Y63HyCcZMidNnYcfzBaoCGMOSeVdoeVTk0xrSi69uPBjkzOGSX/Sbofq5RxbIxvPtAb1wh4grPyVk02lz4kR8R8IEhgLiL0veIFANnktyzZCgMq2EzaRe7zNG3HgWTZn2YQHvuttD3OOYXZbwyXerxyQwYuiE6L5n3SRW63w4PJPJJa4tF0hriAaXgJbdCy7PEjCzMiPiScYl+U/cMqUzDGWaaHGK8BkzS9lM6Dztiv8AC8oosKzMbec3PIDlucToDZklaMG1TaXFpaM05TPUFGHiHDc99AAXHUB5p0h2ZDY8MuLWWMucBOThCa6WktcSZdSlbbGsE4ljMNoxcGw3gazdEwE3Bqzl5faXjlxSbupmEhuA+6FqZRt7YMJz34AUHSOZo2p0TbCszob2hzLpacCAFBactwYfOitB0A3jubNcjZXG4yzueIYe7jYpJDQxl0XWVzkCctbda2oFtsUKkNoe76kMvd2iPNArLbeFEJxk0RX/AGYbitBtpFy+6bBnvyaRtrRFZY15gddc2fuuEnDaFyOX8qOtMUQIIvNBrLB7hnJ6I/3oQNujrI9pYxt5zmtb0iQB1aUUKKHNDmkFpEwRgRpXJZdyVxdnvxnl8UlrWAGTGVqGt0BoKkyVBjWmE1hPFWdjQ03edEIxron1bUWKzQynwrhw5hnzjhjIyYNV7P1Kf262/BZddejNDpTE2Aikxnz7ljR7MyLaBZ4YDYMHlRCPeLcZnPo7SscHW8daItoI5INxmoYDc0DegLZ0kkJCkQlMoxuE7J2SN9me4grh+DHJtkI/WI3tcPNd9l9k7LG/lP7mk+S89yE+Vqgn+LD73AeaE6khS/Fnp7Yf61IIhlMjHmtGkky8ZdlWrsh+upVojJuDRgKfeIruZPtr2DywLNBk3bWenQevHaSuJ4W8m3w3aoR3Od6L0EtXA/CCyVohO+p4OPqsPUfps39P+Z2xakjZUA6QDvTLos5yoEQTBOF8mfQDp04CYoAGJgiyYPm56XPP95HgAgi4KXJo+aZ9kHfXzXR6fu2Z6haCxOEsZzuLs7DJ0V3Kl0BjPV6Fbag9ns43jbvLu3Z1w2YLrMGilA4Mww0Nc+LEaMGl5DOy2QWpChBoDWgNa0UAoAMwCMJiNBrhpQOjnuF1rF6FBJIa8zdIA0vBoBrhirttgta19AJtIAdSUzWRzVMzsVXL2SXRTfaGPcAxjBMy55LiRPN17FpWnJzHiT3SMgSLwnTE1zY7lLFQ2SGXoTTOYEwBXMTpWRwnyk18RtnvhrZgxXzoAKhu3PturoLHBbDYGgzA0ke8ab5qFlhs7TMMhAzlgyd7RtxQuw6dFNmWgWhllhOiSAAdIshACg5RxVe1ZKiXXRox42IxpdDhNHzbT9n3tOuWdbzI7cARokCNfodxSFobTlCspa54V15tKYUcdkmPZmtvR2viRnOLnThudKu46etbsDK8xKDZ4mqbWwmdbj6LUi2hrec4Ck6nNMCe8jehdamidcL06EyuznOWGB3JAkZHCG0RnBsGE03og5ThO61uBF7fPVtVzI2Rm2dkhVx5zs5PkNStC2tOB0VkZC8bonSkzSqD2jDkCXSBbeFDVun/AFqOgoCivlTIbI7mF5dJk+SJSM5Y58ytRmFsMiGBMNNxtAJgckb5IH5SYCQSaOumhxkT+U/ohH8dbplyntmaCbJ3q9R3J2Ojn4OR4kOxRAGkxonOAlekTIiec3Z71rZCsRhWdjSJOlNw1kzKmblJhuynyiQKYEFo5U8Oc3ehOU2Sz8y//beu/au1kgVFtCU4dMUTEoGU8qNnBiDTDiD+0ry7J8SUWEdESGf7gV6taRNjhpaRvC8dY8gjVLuQw8Ht0YymcZZtJNAO8DrUcCD1kTE9LiZvO+nUjcCXZpCuGMR1RWeABJlLQrAhyEl69nkkBauF+EiHyoJ+2O9pXoBauK+EqFyIJ0PI3gn8qz1usGa6H6iOjyeZwYZ0w4Z3tCSXB1t6yQD/AAmDc0DySWkX0RnLuVQians7JuAWk2yM0eK+YUW+x7xnJ5LTFlZ0QjFmZ0QntsLRhWwyY46GuO4IoOUYTWgcbDoAP2jMwlpW4bKzojcqkXI8LNDYPuhaQy076EuKkUfbEH6aF/UZ6qs63Wec+PZiTz2Gt4OpowApmWn7HZ0IfYb6IhkpnQZ2G+irelwG0uTH+PWUS+ebIUleBpKVKUz4aTKSkgZbszMIzTgMDgJywbU1NcVrNyY3os7DfRGMnN6Ley30S3pcD2lyYULLFkaQRFM2/VeZ0lWTNCGPwisbib0QmYkRciywcJ83GTnb10HxAaG9lvosd+TGzNBicwWc/USj4GtJclSJwksZxe4zl7kWpDboNAKyz+gTHhNY54vJne5kTnTJntqr8HIjXGZA5J0CtDQqw3JDOi0fdCqOtKSugenFeTHHCqyiUuN5Mpcl1AAQAJnCTjTWgZwuswlJkakpcmfNEm0L6kDPqGhab8ni8aZyl8RCwfq5p9kVsx5KDuFsF1eJjO/82GkiOloc7eUPynhZrNHzjmNqDOYPLricdJWm0kYE7yoo0V3Sd2is/fS8ovYjyZ/ypYDSyx548xs8SZ46ST1pxwqlzbFaOw3NOXid5UsRzj7zuskobx0neU/fPgPboiHCh5EhYLQRouiVRI0loMk/yki5snxs5rIY4+4ieSRid5UIhEZz1E+GCfvXwLYRIeElpP8A0IvW4f4agm+UNrzWF3XEaPyqNzTp3j0ULwdG4o95LgWxEs+3bbmsTR/7M/0jZla2n/rwhqMQHwcsuJFcNI71Jkq0kvMyDLYrXqZMNmJom3WyRnChAabwI/8A0XDtyPEcTdaXTJlKVZ4SXZZUyjyboqXYgV5Of061ocFMlxIj+MiUa3m5pu2ah4hdek5TdGGrjBWdHYIJDG3sbon9qQvHfQagrFxT3EmtkV7NnjURNsxJkBUrjfhWg8XDgMcKvc588wDBdltN/uXpNmt7RmXH/DCWxLHDfLlMjAA6A5rrw6yG7ly6mrPtVI7NHThd3bA4G8MbJCsMFkUfONa5p5Dzg910zA6MklynB/Lph2djJ4X+97j5p1xZS/rN3FX2NTKtqdDgvc0kODaEYzNAuW+V8YEtdGe1wMiDdBBGbBdDwhPzBHSdDbve1eT2uPOI86XOPeVzwdI6Wdz8sIv7w7tN9EvlfE/eHdoei4EJwyZG5XYjv/ldFH/Yf2h6JjwvifvD+2FxNuA4x/2j3UUQbIosDuxwuifvL+2i+VMX94idtcIH6Qp4VIbiM74Y7nlKxnZnhTE+nidspfKaJ9PE/qFcLfdpr4pca7SgDt38J4n00X+o71XoEIckbB4LwyDGJIE8c/qvdgJLDV8FxDhmQPh+gk90mktAvAUFKnu8UKdQtRpUiqQJFTtKYtRpismMqOC5O15djMivaLpAe4AFuYEgVBC65wXnWULa3jYpMwBGe0uzB151JqtKCbdhJ0areEjs8Np2EjxBUg4RNzscNhafRYbY7Dg9p60d3WFq9CD8E7jN5uXYR6Q2t9JqRuVYR98dcx4hc4YZQlmoqX6aI91nVNtDDg9p2OHqiuLkCzUkKYEjYZeCn2y8Me6dY6Cgh2cNJIGK5lttiDCI/tE+K3Mg2p72uvm9J1KDCQ0JbLj1sM7LMCG58a4BMuLWtF0y37ydi9KsliENgY3ADec56ysXgfklpLo5kXfs20woC4z1zA36V07mL2PTJRin5PN125Srgr3ENxQWjL1nYZPjQ2nQ4yO4qseFlk/eIfefAawuvM5sHwaTGgYrmPhPcDk8yGESGf7pea6tomJjPqI7iuX+Ehg9nxJyFYctZ4xhkOoFJ1IqDaaPIWRyBKqSBpokuHod9HccJ4sobP5k+wxzvJeUPZPvXpfDGJRo0MjO/tDR+JefGzDSuVdjQpFimssP5xmtzR3hSCyzw8QpLHC+cadBnuE/JUBGOU5x0uPik/FA1g0ohC1pAW7NEAAnhijtrRcJGBeO5n+1VhNkKqzGrDbX3nncGhAFXMOoqJ0WuJ3KxxUwouJ1pgSWB04rBWr2DAZ3AL3ciq8RyRZp2iCJ4xYX42r25YavguJVt2UWwbpcCQ5wbQylRxnh9XvQuy1Cm0AOm4tAF4e8QAcO5UOE0EuawXZycTPRJst/KO5Z+ToTr8McUQL4MyDTPMZgKZpBEKxJlJpnVNwTnBJook7BYGxXcP1sXi+X2uFoizwMaKZToeWayXtBXjGU3E2iLOvzsX8ZW2j5ImZociFocjiw6poAqV0GYTbdEGDnbypW5Tij3iiENFxaAHblqLpntapG5diZ2tPUVEYaBzECLQyyTi0Deut4JRJw3VnWtMDJtFwbgu04FHkP+15BKXYaPR8jcIoNlsxMQkkxTJrSL0rjeVdOadJ6ZIMocO2vF2EWsNHBznzPNPJc0VlMjDQuVypABhg3bziXNImeSxoa8OlMTrOua6smzwQXGTbwHOkCQC4SEwTqW+neHcylSl2OtyvwlsrgCXQ3xAAwm49riASTEJcNBwmcNclgxOEEHM1pwvAg8knMK1/0FRdkicpyoJEHlSEpfd8dSsWXgoCSXBoaQB72AEgQL2yqT6P8v7/wtO1+J6DD4YQ4VnhPfCjiE5jA2KWMENxDcAXPEsKTxzTXH8O+GkK0wgyGx5EnVfdbJxuhrg0EkyAePvrf9qmz2RkJzmiHCbdbNjXPcBMikj3aFxOWcjvjNfHhwXw4TGTN7kzANS1ubHAUx1rRazfRGa0UurOYaCmRNdRJY5M3pHW8IoQiRbhMhxX4nj/FcnlDJ3FZ54ZtIJ8lpcMrRyn1+hb3Od5rknR3aSsqYWi+2GLgcXATMpVnQAz2VUUE1J0MiH+wqlxxU9niTbE+we8tHmmkIqKzC5qUGzULqUzeJQcbLMmBaY2isWh4ENn3z/cB5KrDiUzoraeTD+yTve5IZDeqRPOogDP/AGkCSZoQapiN3g/W1wB/FhfiC9lC8V4JVt0D+Y07gT5L2cPXPq9zSHYMj9V9UQfjIColnUYcnDlgkotyXdmgc0LzRK8o40SQRYEZK8Xth+ei/wAyJ+Mr2GJFqF4zaokojyem78RW+j5M5kcV1QghQ6gzz4IXxQSEoLuUugzNBoUjWql8YNZSpI9Uqq022tul22h0oAmDEnQVRsNrk4z947iVJlCPM3cBimITm1P2XdwK6ngUaRNrfA+i4kuJOK7LgY+kTazwcpkNHaQHOuPuse6TXF5a0EBkhK8TzZOrrVCz5GjVeyE5sPkl5LXuLrpzkSAGoSFarrOBDmzeS6Ra+EQOkCIjSDqqu9tsVvFvmQG3TnkNGKIvpVg15PFYloZBoGEuExXNsaMFkW3L9pJkycjIC60ipzaZ9ede4ZPyHZnQb/FQyTecXFoJJBcJzPXvUsfJkNr2OaxjbpeaNANQ5tJau5EqSHFs8LsPB+32gXmw4zmmt6UmnY50gd67LLGVmssb4TmRLxgugkyaBxjGcoEl06agu4stn4prGiXJaW05sr7cB1rh+HFoYT+3ZLj38gsa9rA9t175gXqaJ4lTpyd9EXJcnlEtSSnZDoktCOpXyhG44uc6YvEGQzSElS9nN6Ttw9VYARSU2YZMpnJY6R7I9VIywABwvc6QwOkHyVi6lJFhmytCsZaZh7dhvSPcnjWEHC6J66A6qKe6mIRkGbKwsD9LcekPNFarC8hspGTQOc3Xr1qaSeSLDNme3J8To949U3s+J0StGSdFhmybgfZni3QbzXABzjUHMxy9ZmvIrx0ohFOk7yspwydmkdavB63eKKZXkjbQ7pO7RRttsQe+/tO9VntfJW/8HrAcoo7qLy8ZSi/SxO271RtyrG+lidt3qltfI99cHoTjVeNW08t32neJXS+1Iv0kTtu9Vy0c16ytdONCzyI0bHSUZKcFbAGXd6TGz26JICpoTuW3b5IEDxDtBTxMBPFXIsSQVJ83GeZMBSEsarq+CD5X/uHueuScJa1u5Jf81F+xDP8AckFncjhNEsvKhOYC6hvNa7CoocMSrT/hPtD2OZEEJ7XSHMumhmatcMaLE+D3IUO3Wh7YoLmw4d+7NwnNwbiDrXpNk4GQYU+LMeHPENjPHdnVKUVHGv3FTbuznrJ8IjboD4HNbdBhxSDKvuvaa16St2P4RoTJ/NRZEg8otpSWLZhdPZcmCHg57tTyH95E1abIYgblm6ZomznBwybaWFkARGxSOQQWEAzBqZ0FJSlWclx9vyRF5ZfxjXNZNwDThIhpcAMCWmuozXpuUoPGQntYQx5aQ10jyXSoaVouTy9ka0iA1kJ0SJEdca9/GTJaAb/OAIBcQZVVRaiJ9Ty5pomSLTMzxBI3FMgCoAiTNRBKjnoUkkck8kCoCSV1SEIhDpPMkIiLUrikupBqAI7iVxS3U11ICO6kpbqa4gZGGpSUskrqAIwE4CkbDmmSCgVhxIfmtwrPdBVRNIGeYSHiyr5gJvi6o0KPFlEAQQdCufFk4s9UCKsSKTmlJQkq7FsqD4sZSogZXatrJX7KL/Lb+JZnxYrSyYZMij+H4OCBMmyXaSxxukibZTBIOIOIXV8H8qWYEi1CNWoiw4sQOGpzAajWNxXH2TndSuh6tLoSmej2XL2T2nkxrWBriWiXc5asPhxY2ikZ52iM473AryR2pRCIjFFWewH4QLH9I7+m/wBFG7h7ZPpHf03+i8jLkBelih2SxY83OlhedLZMySVRsSQTqQDi5tiEpJIM2GiakkgkdOCkkkIcKSFg7YkkkCBbjv8ABMP1vTJIAJ4qUmYpJIGHaOcdqjZ+u9JJAPuFDFeo+CjKSSQEZVcJJKkVARRAJJKiwmhM1JJACeEg1JJAB3UDykkgTFZsepWymSVRJCQRE6SpjQBUZSSUjICmSSUF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41985" name="Rectangle 1"/>
          <p:cNvSpPr>
            <a:spLocks noChangeArrowheads="1"/>
          </p:cNvSpPr>
          <p:nvPr/>
        </p:nvSpPr>
        <p:spPr bwMode="auto">
          <a:xfrm>
            <a:off x="467544" y="1988840"/>
            <a:ext cx="381642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200000"/>
              </a:lnSpc>
              <a:spcBef>
                <a:spcPct val="0"/>
              </a:spcBef>
              <a:spcAft>
                <a:spcPct val="0"/>
              </a:spcAft>
              <a:buClrTx/>
              <a:buSzTx/>
              <a:buFontTx/>
              <a:buNone/>
              <a:tabLst/>
            </a:pPr>
            <a:r>
              <a:rPr kumimoji="0" lang="es-ES" sz="1200" b="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“El cuadro de mando financiero es el conjunto de variables financieras y no financieras que explican la evolución de la Cooperativa de Ahorro y Crédito a lo largo de un determinado periodo, digamos un mes, y que acumula el comportamiento de las variables a largo tiempo.”</a:t>
            </a:r>
          </a:p>
          <a:p>
            <a:pPr marL="0" marR="0" lvl="0" indent="0" algn="just" defTabSz="914400" rtl="0" eaLnBrk="1" fontAlgn="base" latinLnBrk="0" hangingPunct="1">
              <a:lnSpc>
                <a:spcPct val="200000"/>
              </a:lnSpc>
              <a:spcBef>
                <a:spcPct val="0"/>
              </a:spcBef>
              <a:spcAft>
                <a:spcPct val="0"/>
              </a:spcAft>
              <a:buClrTx/>
              <a:buSzTx/>
              <a:buFontTx/>
              <a:buNone/>
              <a:tabLst/>
            </a:pPr>
            <a:endParaRPr kumimoji="0" lang="es-EC" sz="1800" b="0" u="none" strike="noStrike" cap="none" normalizeH="0" baseline="0" dirty="0" smtClean="0">
              <a:ln>
                <a:noFill/>
              </a:ln>
              <a:solidFill>
                <a:schemeClr val="tx1"/>
              </a:solidFill>
              <a:effectLst/>
              <a:latin typeface="Arial" pitchFamily="34" charset="0"/>
              <a:cs typeface="Arial" pitchFamily="34" charset="0"/>
            </a:endParaRPr>
          </a:p>
        </p:txBody>
      </p:sp>
      <p:pic>
        <p:nvPicPr>
          <p:cNvPr id="18" name="17 Imagen"/>
          <p:cNvPicPr/>
          <p:nvPr/>
        </p:nvPicPr>
        <p:blipFill>
          <a:blip r:embed="rId3" cstate="print"/>
          <a:srcRect/>
          <a:stretch>
            <a:fillRect/>
          </a:stretch>
        </p:blipFill>
        <p:spPr bwMode="auto">
          <a:xfrm>
            <a:off x="4644008" y="2132856"/>
            <a:ext cx="4147969" cy="3434603"/>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t="11680" b="5498"/>
          <a:stretch>
            <a:fillRect/>
          </a:stretch>
        </p:blipFill>
        <p:spPr bwMode="auto">
          <a:xfrm>
            <a:off x="971600" y="4509120"/>
            <a:ext cx="3014013" cy="1872208"/>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1268" name="AutoShape 4"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 name="5 Rectángulo"/>
          <p:cNvSpPr/>
          <p:nvPr/>
        </p:nvSpPr>
        <p:spPr>
          <a:xfrm>
            <a:off x="0" y="0"/>
            <a:ext cx="9144000" cy="155679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400" dirty="0" smtClean="0">
                <a:solidFill>
                  <a:schemeClr val="bg1"/>
                </a:solidFill>
              </a:rPr>
              <a:t>LAS MICROFINANZAS</a:t>
            </a:r>
            <a:endParaRPr lang="es-EC" sz="4400" dirty="0">
              <a:solidFill>
                <a:schemeClr val="bg1"/>
              </a:solidFill>
            </a:endParaRPr>
          </a:p>
        </p:txBody>
      </p:sp>
      <p:pic>
        <p:nvPicPr>
          <p:cNvPr id="19458" name="Picture 2" descr="https://encrypted-tbn3.google.com/images?q=tbn:ANd9GcSvGjBKYYf9XiWSerdomJkQcFjcZv5IhqZIviZ-nBPkXksSl727"/>
          <p:cNvPicPr>
            <a:picLocks noChangeAspect="1" noChangeArrowheads="1"/>
          </p:cNvPicPr>
          <p:nvPr/>
        </p:nvPicPr>
        <p:blipFill>
          <a:blip r:embed="rId3" cstate="print"/>
          <a:srcRect/>
          <a:stretch>
            <a:fillRect/>
          </a:stretch>
        </p:blipFill>
        <p:spPr bwMode="auto">
          <a:xfrm>
            <a:off x="251520" y="188640"/>
            <a:ext cx="1440160" cy="10861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7" name="6 Diagrama"/>
          <p:cNvGraphicFramePr/>
          <p:nvPr/>
        </p:nvGraphicFramePr>
        <p:xfrm>
          <a:off x="755576" y="3068960"/>
          <a:ext cx="7920880" cy="31121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7 Rectángulo"/>
          <p:cNvSpPr/>
          <p:nvPr/>
        </p:nvSpPr>
        <p:spPr>
          <a:xfrm>
            <a:off x="899592" y="1844824"/>
            <a:ext cx="7704856" cy="1224136"/>
          </a:xfrm>
          <a:prstGeom prst="rect">
            <a:avLst/>
          </a:prstGeom>
        </p:spPr>
        <p:txBody>
          <a:bodyPr wrap="square">
            <a:spAutoFit/>
          </a:bodyPr>
          <a:lstStyle/>
          <a:p>
            <a:pPr algn="just"/>
            <a:r>
              <a:rPr lang="es-EC" dirty="0">
                <a:solidFill>
                  <a:srgbClr val="002060"/>
                </a:solidFill>
              </a:rPr>
              <a:t>Las microfinanzas  se definen como la prestación de servicios financieros a clientes de bajos ingresos que tiene como finalidad erradicar la pobreza mediante mecanismos innovadores de crédito y facilidades de ahorro destinados a aquélla porción de la población excluida del sector financiero formal. </a:t>
            </a:r>
          </a:p>
        </p:txBody>
      </p:sp>
      <p:sp>
        <p:nvSpPr>
          <p:cNvPr id="19460" name="AutoShape 4"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Tree>
  </p:cSld>
  <p:clrMapOvr>
    <a:masterClrMapping/>
  </p:clrMapOvr>
  <p:transition>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1268" name="AutoShape 4"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 name="5 Rectángulo"/>
          <p:cNvSpPr/>
          <p:nvPr/>
        </p:nvSpPr>
        <p:spPr>
          <a:xfrm>
            <a:off x="0" y="0"/>
            <a:ext cx="9144000" cy="13407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5400" dirty="0" smtClean="0">
                <a:solidFill>
                  <a:schemeClr val="bg1"/>
                </a:solidFill>
              </a:rPr>
              <a:t>CARACTERÍSTICAS</a:t>
            </a:r>
            <a:endParaRPr lang="es-EC" sz="5400" dirty="0">
              <a:solidFill>
                <a:schemeClr val="bg1"/>
              </a:solidFill>
            </a:endParaRPr>
          </a:p>
        </p:txBody>
      </p:sp>
      <p:sp>
        <p:nvSpPr>
          <p:cNvPr id="21506" name="AutoShape 2"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08" name="AutoShape 4"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0" name="AutoShape 6"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4" name="AutoShape 10"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6" name="AutoShape 12"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8" name="AutoShape 14"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26" name="AutoShape 22" descr="data:image/jpeg;base64,/9j/4AAQSkZJRgABAQAAAQABAAD/2wCEAAkGBggSBRQIEwgWCRQRGB8aFxgYGSAeHRwhHyInICAgHR8fJioiHSAjHxoiIjssJCoqLywvHScyODQtNyssOC8BCQoKDgwOGg8PGTUkHhwtLC4sLDIpLCwvLDUrLiwqNiksKjUtMikpKSwpNSwpLCwpNSksKSwyKSwwLCwsKSwsKf/AABEIACMAhwMBIgACEQEDEQH/xAAbAAABBQEBAAAAAAAAAAAAAAAAAQIEBQYHA//EADcQAAIBAgUCBAQDBgcAAAAAAAECAwQRAAUGEiETMQciQVFCcYGRFFJhFSMyM4KyFhdDU2Kh8P/EABcBAQEBAQAAAAAAAAAAAAAAAAABAgP/xAAeEQEBAQACAgMBAAAAAAAAAAAAEQECIRJBMVFhA//aAAwDAQACEQMRAD8A7bPPGlO07OEVASxPoB3OMrL4raTE3RXNPxLn4Y0d2+yi+LjVOoqWh07Jm0ql0jHZe5J4A59yccy0TW5ylVLqJtI1OY1dcd2793GiR/AqMzXta3cDsMRN1tG8Rkb+Tpyvrf1FOVH3crh9LrDOZKpV/wAIVFNHu80krxIFX1YjcTwOcW+XZpV/sQ11XQjKytyU39QgD3IABP6C+PPUgqW001REUidB1AJlYrwLlXC+bkXHF/kcKfqZNmsAFlBnbkbVFzx3+nI57c4izZjm5XdFlaSA9i0wH9obHLdK10MudS6yqYJexpo0S/SQhAHFmsUQ3Ft36k24tocnzOLLqw5a9aKCljHVTcwkMgexCRm+/wApNrKpv6Y57t9wzlPS9i1tPHqmLJKvKzQvU36Dq4kR9ouQTYFT27j1x45r4gzxRSVAyCYQwmzTTMkKHm3l3nc1zwLDn64Zk2T1tZqpNUVVKaNYFIpIG/iUNfdJKOwdgf4fh+eKnUoGca7TTaSb6ShIkrGU8M9/JF9LG/19VxrjZ2vJbR6w1O1OtSujTPG4DKyVMRuDyCB8sTci17Q1GbfsmSllyiqtcQzqFZh7oQSGHB7H0xc5jmuXUuXfiJqlKKNBa7EAfIe/yGOAeKOuKqt1ZSy0VNLB0lboSBCJJd3BZB32WBt/UcaZ+Hdsz1dkNM+yfN4aU+zOAft3xUt4q6QDW/bKv+oViPuBjMaWjyylywQ0uh6zMJeC0s8KRs7epLStcd/QWF8bvT1TXS0zPUZEMoINlUujkj3O0WHy5wpak5Nn1DVUhqYZTKgNrlSv9wGJgni6PW6oK991xb79scm8Qtc5jW5i2jsqjNTI1xPKp4UeqhuwHoW+gxG1hpZaHwnK1ubNUFIxFBBEenEHI4NhzIR5mJc82PAwpXZEkQoHDBgexHbFFnmvdOUdUKaozaOBz8N7kfMC9h88YHQGX6qq9IU9E0h07Qxx23Kf383rcMf5aG/fv7e+K1afIJcwkzVMvSDLMnJbfa71M44F3N2YXt37kjCldfXN6Bs2bLhVo8yoHMYPmCngMR7cj7jBjKeGOSTjLJNR1CXqsxPUe/wp/poPYBefsPTBiidrrRU+Y1NLEa4Q08EvUmj23MluwB9PUc/mv6Y1igBbWtigzzVJp8xNP+G3gIh3E2UF32LuPwqOSTiml8TQtNI5ywnpkKGDeRmsxPmt5RZLgngg98Q8sxqc6pql6MGLazo6uFa4Vtp7Ejtf0NjY2NsZzWlfnUui6ijiyCZZZkMakNGQC/lv5Xvax724748ovEcltv4NDtAbcJPLKCQLQG37xgTYjsDYX5viXmWt5Is0alFKktn2XEgunKjdKPhBL2HNybe9xmd2r55GEyij1N/hqoyRKZpmopQoeRmd/MqvZCpCNta/f0YC3fFvpzQ2fjxHXUdTsqVZTyxBdAV8otYBSDx5QLY0Go9eNS100AolqeiFNhIA/mBJYgiwRbckkY9ptdolWac0ZkKOA+w7rRkAmW4uNo3dr3sDjGfzzOVqbyzczPpa6mizpsnMVFPFTTMbb5QSFFjcqBe7Xta/HvftjF6U8PNVUmTNQjUcNFvdnd44OpI5buS0pt6flxNj8UD0+qctuoY7tr3OzybWAt2YyWHoSLDviZF4hJ12haBCVhMwZZQUNtvkDW5YBrm3YWPrjqlzS0HhdkS1/wCPn6meT/7lU/Ut8l4QD+njEKfw7zNNcT6ipc6SneoUKRLB1CgFuEO5bLwOPYAemLaDWsLZi8exemgkJIcFgIwCWZR2Vr8G/P1xEqfEeOOj/ESZTNAAOVI8xIDbwo+LYUAv2O644GHRcei5FrMyebVsUa/8KRb/AE3OQPscS8807m0uk/2VFnrxO5tJO6guVJ8wXaFVTY2Fh2++K6p8QJI60QGljYMqkOst49zswAL2tYBbk97bjaynCp4iDryRmiEpi2i0Thi9ydzIOCVVVJvbmxA/UXFzpTSOV5dlAoaeDYO7MeWc+7H1P/Q9MSs3yDLKpEWookrBE+9Q4uAw4vbse/Y3GM1V+IrhCUyppCikupazJ5tqlhbgMCGt383HY4fF4hxkdVqYRxqYQ7bwSnVXcSRw3lJCWAve/scF8saLP8rep0/Nly1JpDMhQOouVuLXAuL/AHGMpnfhfFLo2l01FVilggdWl8tzIB37EWJJP3/THt/mTHuRfwBjJc7w527YzzHJyP4XHr6EEemPZfEak3qDT9NXKKrlgEZmIDqGPBMdx8/ph0lxqVRQoQCwHA+mDCnvgxVPeNCpBUMDwb4Omm3bsFvlgwYNE6MfH7seXtx2+XtgMMZBBjB3d+O/z+2DBgAxRkklAb8Hjv8APAsUY7IF+mDBgFESfkA+mGCmhtborx24Hr3wYMAqwRDtGBcW7emHlR7YMGAYtPCI9giAHtYWwqwRBtwjAIFu3p7YTBgHbFvfaOe+G/h4d+7pC/vYf+9cGDAOMafkB9O2GtTxGPYYgw9rC2DBgEPfBgwYM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28" name="AutoShape 24" descr="data:image/jpeg;base64,/9j/4AAQSkZJRgABAQAAAQABAAD/2wCEAAkGBggSBRQIEwgWCRQRGB8aFxgYGSAeHRwhHyInICAgHR8fJioiHSAjHxoiIjssJCoqLywvHScyODQtNyssOC8BCQoKDgwOGg8PGTUkHhwtLC4sLDIpLCwvLDUrLiwqNiksKjUtMikpKSwpNSwpLCwpNSksKSwyKSwwLCwsKSwsKf/AABEIACMAhwMBIgACEQEDEQH/xAAbAAABBQEBAAAAAAAAAAAAAAAAAQIEBQYHA//EADcQAAIBAgUCBAQDBgcAAAAAAAECAwQRAAUGEiETMQciQVFCcYGRFFJhFSMyM4KyFhdDU2Kh8P/EABcBAQEBAQAAAAAAAAAAAAAAAAABAgP/xAAeEQEBAQACAgMBAAAAAAAAAAAAEQECIRJBMVFhA//aAAwDAQACEQMRAD8A7bPPGlO07OEVASxPoB3OMrL4raTE3RXNPxLn4Y0d2+yi+LjVOoqWh07Jm0ql0jHZe5J4A59yccy0TW5ylVLqJtI1OY1dcd2793GiR/AqMzXta3cDsMRN1tG8Rkb+Tpyvrf1FOVH3crh9LrDOZKpV/wAIVFNHu80krxIFX1YjcTwOcW+XZpV/sQ11XQjKytyU39QgD3IABP6C+PPUgqW001REUidB1AJlYrwLlXC+bkXHF/kcKfqZNmsAFlBnbkbVFzx3+nI57c4izZjm5XdFlaSA9i0wH9obHLdK10MudS6yqYJexpo0S/SQhAHFmsUQ3Ft36k24tocnzOLLqw5a9aKCljHVTcwkMgexCRm+/wApNrKpv6Y57t9wzlPS9i1tPHqmLJKvKzQvU36Dq4kR9ouQTYFT27j1x45r4gzxRSVAyCYQwmzTTMkKHm3l3nc1zwLDn64Zk2T1tZqpNUVVKaNYFIpIG/iUNfdJKOwdgf4fh+eKnUoGca7TTaSb6ShIkrGU8M9/JF9LG/19VxrjZ2vJbR6w1O1OtSujTPG4DKyVMRuDyCB8sTci17Q1GbfsmSllyiqtcQzqFZh7oQSGHB7H0xc5jmuXUuXfiJqlKKNBa7EAfIe/yGOAeKOuKqt1ZSy0VNLB0lboSBCJJd3BZB32WBt/UcaZ+Hdsz1dkNM+yfN4aU+zOAft3xUt4q6QDW/bKv+oViPuBjMaWjyylywQ0uh6zMJeC0s8KRs7epLStcd/QWF8bvT1TXS0zPUZEMoINlUujkj3O0WHy5wpak5Nn1DVUhqYZTKgNrlSv9wGJgni6PW6oK991xb79scm8Qtc5jW5i2jsqjNTI1xPKp4UeqhuwHoW+gxG1hpZaHwnK1ubNUFIxFBBEenEHI4NhzIR5mJc82PAwpXZEkQoHDBgexHbFFnmvdOUdUKaozaOBz8N7kfMC9h88YHQGX6qq9IU9E0h07Qxx23Kf383rcMf5aG/fv7e+K1afIJcwkzVMvSDLMnJbfa71M44F3N2YXt37kjCldfXN6Bs2bLhVo8yoHMYPmCngMR7cj7jBjKeGOSTjLJNR1CXqsxPUe/wp/poPYBefsPTBiidrrRU+Y1NLEa4Q08EvUmj23MluwB9PUc/mv6Y1igBbWtigzzVJp8xNP+G3gIh3E2UF32LuPwqOSTiml8TQtNI5ywnpkKGDeRmsxPmt5RZLgngg98Q8sxqc6pql6MGLazo6uFa4Vtp7Ejtf0NjY2NsZzWlfnUui6ijiyCZZZkMakNGQC/lv5Xvax724748ovEcltv4NDtAbcJPLKCQLQG37xgTYjsDYX5viXmWt5Is0alFKktn2XEgunKjdKPhBL2HNybe9xmd2r55GEyij1N/hqoyRKZpmopQoeRmd/MqvZCpCNta/f0YC3fFvpzQ2fjxHXUdTsqVZTyxBdAV8otYBSDx5QLY0Go9eNS100AolqeiFNhIA/mBJYgiwRbckkY9ptdolWac0ZkKOA+w7rRkAmW4uNo3dr3sDjGfzzOVqbyzczPpa6mizpsnMVFPFTTMbb5QSFFjcqBe7Xta/HvftjF6U8PNVUmTNQjUcNFvdnd44OpI5buS0pt6flxNj8UD0+qctuoY7tr3OzybWAt2YyWHoSLDviZF4hJ12haBCVhMwZZQUNtvkDW5YBrm3YWPrjqlzS0HhdkS1/wCPn6meT/7lU/Ut8l4QD+njEKfw7zNNcT6ipc6SneoUKRLB1CgFuEO5bLwOPYAemLaDWsLZi8exemgkJIcFgIwCWZR2Vr8G/P1xEqfEeOOj/ESZTNAAOVI8xIDbwo+LYUAv2O644GHRcei5FrMyebVsUa/8KRb/AE3OQPscS8807m0uk/2VFnrxO5tJO6guVJ8wXaFVTY2Fh2++K6p8QJI60QGljYMqkOst49zswAL2tYBbk97bjaynCp4iDryRmiEpi2i0Thi9ydzIOCVVVJvbmxA/UXFzpTSOV5dlAoaeDYO7MeWc+7H1P/Q9MSs3yDLKpEWookrBE+9Q4uAw4vbse/Y3GM1V+IrhCUyppCikupazJ5tqlhbgMCGt383HY4fF4hxkdVqYRxqYQ7bwSnVXcSRw3lJCWAve/scF8saLP8rep0/Nly1JpDMhQOouVuLXAuL/AHGMpnfhfFLo2l01FVilggdWl8tzIB37EWJJP3/THt/mTHuRfwBjJc7w527YzzHJyP4XHr6EEemPZfEak3qDT9NXKKrlgEZmIDqGPBMdx8/ph0lxqVRQoQCwHA+mDCnvgxVPeNCpBUMDwb4Omm3bsFvlgwYNE6MfH7seXtx2+XtgMMZBBjB3d+O/z+2DBgAxRkklAb8Hjv8APAsUY7IF+mDBgFESfkA+mGCmhtborx24Hr3wYMAqwRDtGBcW7emHlR7YMGAYtPCI9giAHtYWwqwRBtwjAIFu3p7YTBgHbFvfaOe+G/h4d+7pC/vYf+9cGDAOMafkB9O2GtTxGPYYgw9rC2DBgEPfBgwYM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30" name="AutoShape 26" descr="data:image/jpeg;base64,/9j/4AAQSkZJRgABAQAAAQABAAD/2wCEAAkGBhQSEBUUExQUFBQVFBIUFRQXFBQVFBQUFBQVFRQUFBQYGyYeFxkjGRUUHy8gJCcpLCwsFR4xNTAqNSYrLCkBCQoKDgwOGg8PGikcHBwsLCksKSksLCkpKSkpKSkpLCksLCwsLCksKSwsKSwsLCksKSwpLCkpKSkpLCksLCkpLP/AABEIAMIBAwMBIgACEQEDEQH/xAAbAAABBQEBAAAAAAAAAAAAAAACAAEDBAUGB//EAEcQAAECAwMGCwILCAMBAQAAAAEAAgMRIQQSMQVBUWFxkQYTIjJSgZKhscHRFUIHFBYjU2JygrLC8DNUY3OTotLhQ0SD8bP/xAAaAQADAQEBAQAAAAAAAAAAAAAAAQIDBAUG/8QAKhEAAgIBAwMEAQQDAAAAAAAAAAECERIDE1EhMUEEFGFxMjOBsfAiI5H/2gAMAwEAAhEDEQA/ALByg44lw/8AN3jIoRaQcYm90u6itCGXGlBpJAppU8OxCXKeNgmaJ0/P8kL4KLWtOg9c1MGalZNghTryvut80hZYIEhDG2ZB7pJVFeR0yuAiDToKlMAZi9uyJE8C4hNxTs0WJ18WfFk0XEeLHZZnHMjFlOpRXIv0s/tQwfwlqUo2mEfuPb+cpZRHgyX4uaVAnjXD1UjbK2VXV1Cirh0XowzsiOHdcRca/PD3RGnxAS3FwPAsNs7NZRiEzRpxKqi2gYtcOuGfB6f2kz63ZcfAKHrfRW2i7DeBgAEYedW5ZxyvDHS7JHiEJy5D/wDpAUPXfJW2jT4woZrN9tNOF3thP7RccAPFQ9b5Y8EaMkyzja4modSA2h/S8FO6PE0yUlklzukd5QlhOcpbj4HSNYvGlA6O3SN4WZxCXEJZsXQ0Da2dIIHW5mnuKpcQlxKM5B0LJyi3XuQOyk3Qe5QGClxSMpB0LDLUDqTmIqk5JcYt49iWBanzd+sVXc1TGqjlKm4+W1fT6EcdOK+DwtaWU2yTJYPHsAzkjAGhaRLBZTIBEw4gkOdOWAM+aNglRacCj27RnIz6QqJs4Y+K0AgCLEBniTOpnnxFdiya/wB32jRfpfuQFiSmLEl00YWdEGS1eG5M6MBiRv8ALFZfEnOSiFnXyGb4PoehoG2M6QOyqA29ms9SyrVaoUN110y6U6Fo7yQovbLMzCdrv8QVVTYWjY9ojM0pjlA5mjvWMctO92ENzz4ySZlaKTIBoljyBPvJTWnN+RZpGx8bfmkOpLjIhzncsoxo5I5ZAzibB4NRNhvOLz23+qrYfli3EaZhPOJO9A5gHOe0bXBYdphC+AXUEzPGpkM+xGxjOkTsMvBL26DcNfjIf0jeqZ8E8ONDc66CSTP3XAU2hZRDei47ZlWskwxxsw2QunRPQm9FJCzNUQUYhKWScBYYDyK7rODiAdoCH4hD6DOy30VlwSRiFlUZOh9EDZMeCRsDc18bIkQfmVtqRCdBZUFi0PiD70/xApCyu+kf1iGfyq2GpEJ0KyrxL+mOtno4Jix+lh+64fmKtSQkJ0FkAv5w3qcf8VHFivGEMu2OaJdqStSQEIpCspG3OzwYo/pnwemNuP0cXsjycrxCAw1XQDPfaxiQ5o+sJd6IPnhXYprQJEKGFABcKSzzFDTYttKOUkuRTlUWyR8PRj+sUBrQ/rYrESERgQdRHmFXe452naOV3Y9y+oPBAZQgEkVmHChpWmg/rZUc4RI9oJmZRZVJngDp0knrVsOBz+RGgidQVShsLbRHqHXnsJIzTbn17Fyzrdi/s6Y/pSX0PxcqSJ6mnxSU5tLRStNAmmWjZmkaEkUkgEnL5hRPZOXyvHPHPkMLoEgTgAom5TiS5pHUB4qvlGKTEca844YYqn1d67oQVWZSl1NT449wdMiQBJq3ywQwbQGkgvlhgZmgAxkq9lbyH4VutFZ4nPVQWvnEgjE5p59irFWTfQ0YmUW5nO7/AFCAZRH1nbvUqLIkZvHNvuYGiZN6QbgdK6XKeVILoD2QzDm4SF0GeIz3ZK8UKznrRGnd5LpkYA/WIzN1KzYIMQmkJ+2TyoGMLYrHBpJZcIxlMcoYDSV0kLhHGlgwfdcfFyjpQyo2wRTUQ3dk+anyC+9EOpuiWJGpQ2nhLaDS80fdZ5zUvBtnKefqtGbSdGxZ6n4sqPc35JAJBEuOjUApSTpJAOAnKYFJACSkkknQDEICjKBADSTSRIUUAkJCIJJ0BSt2brRZLsxeXEZgO/8A+IcpGg2+SuZFjXIZOdzjuFPIrt9HBvUXwYeolWn9jvs2ZVntktCPaVSiH9fr9VXvK/J5LrwVLSBdqNgxNfOoCxYUYi1lom5tHAGZaC03STM1EgabFvOhTNdROqXNHiepcU3KnF2t7iSWlz2SpMAme6ZXNrpXFvk30bqSR10GHJoBqdOE0lPdTrqSVHO3YYQx3yaToE9yMKplYninAAkkESAJNaL5Zdz3TioxBJmHHcPIoJjob3f6Cs+yYxP7J/WD6KRvB6Of+KW0gfmXcmku5g02wrE8XByQJxW6SJNE9OKrxomFGdmfiCtSHkCMGNAa0EXyeUJTIIGnUmbwWjGUzDHXP8qnOPI6ZjOtB6QGxoHkFNZ47j7zj1n1Wu7go8/8jRsB/wBKWHwWljFnsaf8kPUiGLM6I2bjiaNGOhoVizEjGQ2/oLS+TrJkl5qZ4BTsyJDGd3d6KNyI8WY0QTzt/XWtzg22QeZ9EeKduSoQ6R+8fJWoDWsmG0nXFZzmmqRSVF4OSvKqI4T/ABhYUWWLyV5VjHQG1gZ0UBcvJX1ROUWdJvaHqh9ps6Td4TxYWaHGJFyz/aLc0zsDj4BP8c0Nf/Tif4p4MVl4uQF6p/GHfRxP6b/MJcZE+iibmjxcntvgMkWy9NfVX50/8Tt8P/NLio30e97PKae1LgWSLXGJuMVb4tG6Lf6h8mpfFI38MffcfyKtqXAZIHKZ5GwjzSbkh9PnngSndAEhORkK7VDbmPYy9ELAwOZePKMml4BOGYFW7Pl+BEiBjIgc505AB1ZAk1IlmK7/AEekk25/ycnqZukoksGHEaA3jnuZWbSGyO0ynjXHMmuzOoeKmiaEzmUlp8M5/WlepGKj2OByb7lO1c2QxiODdjTzj2A47VxlusIflB0LBpeKZqtBEu4LuWtvRCczAQNp5x7pfdK5LKfJyo06TB7wGrH1C/xX2jbQfV/R1gZISGAokprqZdJzEYRBCEQC+TPfHCdIJyEDGUBc9xIaBSUyXEVOoNP6KlcnycKOP1/BrVrpRUpUyJukV/iMU54Y63HyCcZMidNnYcfzBaoCGMOSeVdoeVTk0xrSi69uPBjkzOGSX/Sbofq5RxbIxvPtAb1wh4grPyVk02lz4kR8R8IEhgLiL0veIFANnktyzZCgMq2EzaRe7zNG3HgWTZn2YQHvuttD3OOYXZbwyXerxyQwYuiE6L5n3SRW63w4PJPJJa4tF0hriAaXgJbdCy7PEjCzMiPiScYl+U/cMqUzDGWaaHGK8BkzS9lM6Dztiv8AC8oosKzMbec3PIDlucToDZklaMG1TaXFpaM05TPUFGHiHDc99AAXHUB5p0h2ZDY8MuLWWMucBOThCa6WktcSZdSlbbGsE4ljMNoxcGw3gazdEwE3Bqzl5faXjlxSbupmEhuA+6FqZRt7YMJz34AUHSOZo2p0TbCszob2hzLpacCAFBactwYfOitB0A3jubNcjZXG4yzueIYe7jYpJDQxl0XWVzkCctbda2oFtsUKkNoe76kMvd2iPNArLbeFEJxk0RX/AGYbitBtpFy+6bBnvyaRtrRFZY15gddc2fuuEnDaFyOX8qOtMUQIIvNBrLB7hnJ6I/3oQNujrI9pYxt5zmtb0iQB1aUUKKHNDmkFpEwRgRpXJZdyVxdnvxnl8UlrWAGTGVqGt0BoKkyVBjWmE1hPFWdjQ03edEIxron1bUWKzQynwrhw5hnzjhjIyYNV7P1Kf262/BZddejNDpTE2Aikxnz7ljR7MyLaBZ4YDYMHlRCPeLcZnPo7SscHW8daItoI5INxmoYDc0DegLZ0kkJCkQlMoxuE7J2SN9me4grh+DHJtkI/WI3tcPNd9l9k7LG/lP7mk+S89yE+Vqgn+LD73AeaE6khS/Fnp7Yf61IIhlMjHmtGkky8ZdlWrsh+upVojJuDRgKfeIruZPtr2DywLNBk3bWenQevHaSuJ4W8m3w3aoR3Od6L0EtXA/CCyVohO+p4OPqsPUfps39P+Z2xakjZUA6QDvTLos5yoEQTBOF8mfQDp04CYoAGJgiyYPm56XPP95HgAgi4KXJo+aZ9kHfXzXR6fu2Z6haCxOEsZzuLs7DJ0V3Kl0BjPV6Fbag9ns43jbvLu3Z1w2YLrMGilA4Mww0Nc+LEaMGl5DOy2QWpChBoDWgNa0UAoAMwCMJiNBrhpQOjnuF1rF6FBJIa8zdIA0vBoBrhirttgta19AJtIAdSUzWRzVMzsVXL2SXRTfaGPcAxjBMy55LiRPN17FpWnJzHiT3SMgSLwnTE1zY7lLFQ2SGXoTTOYEwBXMTpWRwnyk18RtnvhrZgxXzoAKhu3PturoLHBbDYGgzA0ke8ab5qFlhs7TMMhAzlgyd7RtxQuw6dFNmWgWhllhOiSAAdIshACg5RxVe1ZKiXXRox42IxpdDhNHzbT9n3tOuWdbzI7cARokCNfodxSFobTlCspa54V15tKYUcdkmPZmtvR2viRnOLnThudKu46etbsDK8xKDZ4mqbWwmdbj6LUi2hrec4Ck6nNMCe8jehdamidcL06EyuznOWGB3JAkZHCG0RnBsGE03og5ThO61uBF7fPVtVzI2Rm2dkhVx5zs5PkNStC2tOB0VkZC8bonSkzSqD2jDkCXSBbeFDVun/AFqOgoCivlTIbI7mF5dJk+SJSM5Y58ytRmFsMiGBMNNxtAJgckb5IH5SYCQSaOumhxkT+U/ohH8dbplyntmaCbJ3q9R3J2Ojn4OR4kOxRAGkxonOAlekTIiec3Z71rZCsRhWdjSJOlNw1kzKmblJhuynyiQKYEFo5U8Oc3ehOU2Sz8y//beu/au1kgVFtCU4dMUTEoGU8qNnBiDTDiD+0ry7J8SUWEdESGf7gV6taRNjhpaRvC8dY8gjVLuQw8Ht0YymcZZtJNAO8DrUcCD1kTE9LiZvO+nUjcCXZpCuGMR1RWeABJlLQrAhyEl69nkkBauF+EiHyoJ+2O9pXoBauK+EqFyIJ0PI3gn8qz1usGa6H6iOjyeZwYZ0w4Z3tCSXB1t6yQD/AAmDc0DySWkX0RnLuVQians7JuAWk2yM0eK+YUW+x7xnJ5LTFlZ0QjFmZ0QntsLRhWwyY46GuO4IoOUYTWgcbDoAP2jMwlpW4bKzojcqkXI8LNDYPuhaQy076EuKkUfbEH6aF/UZ6qs63Wec+PZiTz2Gt4OpowApmWn7HZ0IfYb6IhkpnQZ2G+irelwG0uTH+PWUS+ebIUleBpKVKUz4aTKSkgZbszMIzTgMDgJywbU1NcVrNyY3os7DfRGMnN6Ley30S3pcD2lyYULLFkaQRFM2/VeZ0lWTNCGPwisbib0QmYkRciywcJ83GTnb10HxAaG9lvosd+TGzNBicwWc/USj4GtJclSJwksZxe4zl7kWpDboNAKyz+gTHhNY54vJne5kTnTJntqr8HIjXGZA5J0CtDQqw3JDOi0fdCqOtKSugenFeTHHCqyiUuN5Mpcl1AAQAJnCTjTWgZwuswlJkakpcmfNEm0L6kDPqGhab8ni8aZyl8RCwfq5p9kVsx5KDuFsF1eJjO/82GkiOloc7eUPynhZrNHzjmNqDOYPLricdJWm0kYE7yoo0V3Sd2is/fS8ovYjyZ/ypYDSyx548xs8SZ46ST1pxwqlzbFaOw3NOXid5UsRzj7zuskobx0neU/fPgPboiHCh5EhYLQRouiVRI0loMk/yki5snxs5rIY4+4ieSRid5UIhEZz1E+GCfvXwLYRIeElpP8A0IvW4f4agm+UNrzWF3XEaPyqNzTp3j0ULwdG4o95LgWxEs+3bbmsTR/7M/0jZla2n/rwhqMQHwcsuJFcNI71Jkq0kvMyDLYrXqZMNmJom3WyRnChAabwI/8A0XDtyPEcTdaXTJlKVZ4SXZZUyjyboqXYgV5Of061ocFMlxIj+MiUa3m5pu2ah4hdek5TdGGrjBWdHYIJDG3sbon9qQvHfQagrFxT3EmtkV7NnjURNsxJkBUrjfhWg8XDgMcKvc588wDBdltN/uXpNmt7RmXH/DCWxLHDfLlMjAA6A5rrw6yG7ly6mrPtVI7NHThd3bA4G8MbJCsMFkUfONa5p5Dzg910zA6MklynB/Lph2djJ4X+97j5p1xZS/rN3FX2NTKtqdDgvc0kODaEYzNAuW+V8YEtdGe1wMiDdBBGbBdDwhPzBHSdDbve1eT2uPOI86XOPeVzwdI6Wdz8sIv7w7tN9EvlfE/eHdoei4EJwyZG5XYjv/ldFH/Yf2h6JjwvifvD+2FxNuA4x/2j3UUQbIosDuxwuifvL+2i+VMX94idtcIH6Qp4VIbiM74Y7nlKxnZnhTE+nidspfKaJ9PE/qFcLfdpr4pca7SgDt38J4n00X+o71XoEIckbB4LwyDGJIE8c/qvdgJLDV8FxDhmQPh+gk90mktAvAUFKnu8UKdQtRpUiqQJFTtKYtRpismMqOC5O15djMivaLpAe4AFuYEgVBC65wXnWULa3jYpMwBGe0uzB151JqtKCbdhJ0areEjs8Np2EjxBUg4RNzscNhafRYbY7Dg9p60d3WFq9CD8E7jN5uXYR6Q2t9JqRuVYR98dcx4hc4YZQlmoqX6aI91nVNtDDg9p2OHqiuLkCzUkKYEjYZeCn2y8Me6dY6Cgh2cNJIGK5lttiDCI/tE+K3Mg2p72uvm9J1KDCQ0JbLj1sM7LMCG58a4BMuLWtF0y37ydi9KsliENgY3ADec56ysXgfklpLo5kXfs20woC4z1zA36V07mL2PTJRin5PN125Srgr3ENxQWjL1nYZPjQ2nQ4yO4qseFlk/eIfefAawuvM5sHwaTGgYrmPhPcDk8yGESGf7pea6tomJjPqI7iuX+Ehg9nxJyFYctZ4xhkOoFJ1IqDaaPIWRyBKqSBpokuHod9HccJ4sobP5k+wxzvJeUPZPvXpfDGJRo0MjO/tDR+JefGzDSuVdjQpFimssP5xmtzR3hSCyzw8QpLHC+cadBnuE/JUBGOU5x0uPik/FA1g0ohC1pAW7NEAAnhijtrRcJGBeO5n+1VhNkKqzGrDbX3nncGhAFXMOoqJ0WuJ3KxxUwouJ1pgSWB04rBWr2DAZ3AL3ciq8RyRZp2iCJ4xYX42r25YavguJVt2UWwbpcCQ5wbQylRxnh9XvQuy1Cm0AOm4tAF4e8QAcO5UOE0EuawXZycTPRJst/KO5Z+ToTr8McUQL4MyDTPMZgKZpBEKxJlJpnVNwTnBJook7BYGxXcP1sXi+X2uFoizwMaKZToeWayXtBXjGU3E2iLOvzsX8ZW2j5ImZociFocjiw6poAqV0GYTbdEGDnbypW5Tij3iiENFxaAHblqLpntapG5diZ2tPUVEYaBzECLQyyTi0Deut4JRJw3VnWtMDJtFwbgu04FHkP+15BKXYaPR8jcIoNlsxMQkkxTJrSL0rjeVdOadJ6ZIMocO2vF2EWsNHBznzPNPJc0VlMjDQuVypABhg3bziXNImeSxoa8OlMTrOua6smzwQXGTbwHOkCQC4SEwTqW+neHcylSl2OtyvwlsrgCXQ3xAAwm49riASTEJcNBwmcNclgxOEEHM1pwvAg8knMK1/0FRdkicpyoJEHlSEpfd8dSsWXgoCSXBoaQB72AEgQL2yqT6P8v7/wtO1+J6DD4YQ4VnhPfCjiE5jA2KWMENxDcAXPEsKTxzTXH8O+GkK0wgyGx5EnVfdbJxuhrg0EkyAePvrf9qmz2RkJzmiHCbdbNjXPcBMikj3aFxOWcjvjNfHhwXw4TGTN7kzANS1ubHAUx1rRazfRGa0UurOYaCmRNdRJY5M3pHW8IoQiRbhMhxX4nj/FcnlDJ3FZ54ZtIJ8lpcMrRyn1+hb3Od5rknR3aSsqYWi+2GLgcXATMpVnQAz2VUUE1J0MiH+wqlxxU9niTbE+we8tHmmkIqKzC5qUGzULqUzeJQcbLMmBaY2isWh4ENn3z/cB5KrDiUzoraeTD+yTve5IZDeqRPOogDP/AGkCSZoQapiN3g/W1wB/FhfiC9lC8V4JVt0D+Y07gT5L2cPXPq9zSHYMj9V9UQfjIColnUYcnDlgkotyXdmgc0LzRK8o40SQRYEZK8Xth+ei/wAyJ+Mr2GJFqF4zaokojyem78RW+j5M5kcV1QghQ6gzz4IXxQSEoLuUugzNBoUjWql8YNZSpI9Uqq022tul22h0oAmDEnQVRsNrk4z947iVJlCPM3cBimITm1P2XdwK6ngUaRNrfA+i4kuJOK7LgY+kTazwcpkNHaQHOuPuse6TXF5a0EBkhK8TzZOrrVCz5GjVeyE5sPkl5LXuLrpzkSAGoSFarrOBDmzeS6Ra+EQOkCIjSDqqu9tsVvFvmQG3TnkNGKIvpVg15PFYloZBoGEuExXNsaMFkW3L9pJkycjIC60ipzaZ9ede4ZPyHZnQb/FQyTecXFoJJBcJzPXvUsfJkNr2OaxjbpeaNANQ5tJau5EqSHFs8LsPB+32gXmw4zmmt6UmnY50gd67LLGVmssb4TmRLxgugkyaBxjGcoEl06agu4stn4prGiXJaW05sr7cB1rh+HFoYT+3ZLj38gsa9rA9t175gXqaJ4lTpyd9EXJcnlEtSSnZDoktCOpXyhG44uc6YvEGQzSElS9nN6Ttw9VYARSU2YZMpnJY6R7I9VIywABwvc6QwOkHyVi6lJFhmytCsZaZh7dhvSPcnjWEHC6J66A6qKe6mIRkGbKwsD9LcekPNFarC8hspGTQOc3Xr1qaSeSLDNme3J8To949U3s+J0StGSdFhmybgfZni3QbzXABzjUHMxy9ZmvIrx0ohFOk7yspwydmkdavB63eKKZXkjbQ7pO7RRttsQe+/tO9VntfJW/8HrAcoo7qLy8ZSi/SxO271RtyrG+lidt3qltfI99cHoTjVeNW08t32neJXS+1Iv0kTtu9Vy0c16ytdONCzyI0bHSUZKcFbAGXd6TGz26JICpoTuW3b5IEDxDtBTxMBPFXIsSQVJ83GeZMBSEsarq+CD5X/uHueuScJa1u5Jf81F+xDP8AckFncjhNEsvKhOYC6hvNa7CoocMSrT/hPtD2OZEEJ7XSHMumhmatcMaLE+D3IUO3Wh7YoLmw4d+7NwnNwbiDrXpNk4GQYU+LMeHPENjPHdnVKUVHGv3FTbuznrJ8IjboD4HNbdBhxSDKvuvaa16St2P4RoTJ/NRZEg8otpSWLZhdPZcmCHg57tTyH95E1abIYgblm6ZomznBwybaWFkARGxSOQQWEAzBqZ0FJSlWclx9vyRF5ZfxjXNZNwDThIhpcAMCWmuozXpuUoPGQntYQx5aQ10jyXSoaVouTy9ka0iA1kJ0SJEdca9/GTJaAb/OAIBcQZVVRaiJ9Ty5pomSLTMzxBI3FMgCoAiTNRBKjnoUkkck8kCoCSV1SEIhDpPMkIiLUrikupBqAI7iVxS3U11ICO6kpbqa4gZGGpSUskrqAIwE4CkbDmmSCgVhxIfmtwrPdBVRNIGeYSHiyr5gJvi6o0KPFlEAQQdCufFk4s9UCKsSKTmlJQkq7FsqD4sZSogZXatrJX7KL/Lb+JZnxYrSyYZMij+H4OCBMmyXaSxxukibZTBIOIOIXV8H8qWYEi1CNWoiw4sQOGpzAajWNxXH2TndSuh6tLoSmej2XL2T2nkxrWBriWiXc5asPhxY2ikZ52iM473AryR2pRCIjFFWewH4QLH9I7+m/wBFG7h7ZPpHf03+i8jLkBelih2SxY83OlhedLZMySVRsSQTqQDi5tiEpJIM2GiakkgkdOCkkkIcKSFg7YkkkCBbjv8ABMP1vTJIAJ4qUmYpJIGHaOcdqjZ+u9JJAPuFDFeo+CjKSSQEZVcJJKkVARRAJJKiwmhM1JJACeEg1JJAB3UDykkgTFZsepWymSVRJCQRE6SpjQBUZSSUjICmSSUF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32" name="AutoShape 28" descr="data:image/jpeg;base64,/9j/4AAQSkZJRgABAQAAAQABAAD/2wCEAAkGBhQSEBUUExQUFBQVFBIUFRQXFBQVFBQUFBQVFRQUFBQYGyYeFxkjGRUUHy8gJCcpLCwsFR4xNTAqNSYrLCkBCQoKDgwOGg8PGikcHBwsLCksKSksLCkpKSkpKSkpLCksLCwsLCksKSwsKSwsLCksKSwpLCkpKSkpLCksLCkpLP/AABEIAMIBAwMBIgACEQEDEQH/xAAbAAABBQEBAAAAAAAAAAAAAAACAAEDBAUGB//EAEcQAAECAwMGCwILCAMBAQAAAAEAAgMRIQQSMQVBUWFxkQYTIjJSgZKhscHRFUIHFBYjU2JygrLC8DNUY3OTotLhQ0SD8bP/xAAaAQADAQEBAQAAAAAAAAAAAAAAAQIDBAUG/8QAKhEAAgIBAwMEAQQDAAAAAAAAAAECERIDE1EhMUEEFGFxMjOBsfAiI5H/2gAMAwEAAhEDEQA/ALByg44lw/8AN3jIoRaQcYm90u6itCGXGlBpJAppU8OxCXKeNgmaJ0/P8kL4KLWtOg9c1MGalZNghTryvut80hZYIEhDG2ZB7pJVFeR0yuAiDToKlMAZi9uyJE8C4hNxTs0WJ18WfFk0XEeLHZZnHMjFlOpRXIv0s/tQwfwlqUo2mEfuPb+cpZRHgyX4uaVAnjXD1UjbK2VXV1Cirh0XowzsiOHdcRca/PD3RGnxAS3FwPAsNs7NZRiEzRpxKqi2gYtcOuGfB6f2kz63ZcfAKHrfRW2i7DeBgAEYedW5ZxyvDHS7JHiEJy5D/wDpAUPXfJW2jT4woZrN9tNOF3thP7RccAPFQ9b5Y8EaMkyzja4modSA2h/S8FO6PE0yUlklzukd5QlhOcpbj4HSNYvGlA6O3SN4WZxCXEJZsXQ0Da2dIIHW5mnuKpcQlxKM5B0LJyi3XuQOyk3Qe5QGClxSMpB0LDLUDqTmIqk5JcYt49iWBanzd+sVXc1TGqjlKm4+W1fT6EcdOK+DwtaWU2yTJYPHsAzkjAGhaRLBZTIBEw4gkOdOWAM+aNglRacCj27RnIz6QqJs4Y+K0AgCLEBniTOpnnxFdiya/wB32jRfpfuQFiSmLEl00YWdEGS1eG5M6MBiRv8ALFZfEnOSiFnXyGb4PoehoG2M6QOyqA29ms9SyrVaoUN110y6U6Fo7yQovbLMzCdrv8QVVTYWjY9ojM0pjlA5mjvWMctO92ENzz4ySZlaKTIBoljyBPvJTWnN+RZpGx8bfmkOpLjIhzncsoxo5I5ZAzibB4NRNhvOLz23+qrYfli3EaZhPOJO9A5gHOe0bXBYdphC+AXUEzPGpkM+xGxjOkTsMvBL26DcNfjIf0jeqZ8E8ONDc66CSTP3XAU2hZRDei47ZlWskwxxsw2QunRPQm9FJCzNUQUYhKWScBYYDyK7rODiAdoCH4hD6DOy30VlwSRiFlUZOh9EDZMeCRsDc18bIkQfmVtqRCdBZUFi0PiD70/xApCyu+kf1iGfyq2GpEJ0KyrxL+mOtno4Jix+lh+64fmKtSQkJ0FkAv5w3qcf8VHFivGEMu2OaJdqStSQEIpCspG3OzwYo/pnwemNuP0cXsjycrxCAw1XQDPfaxiQ5o+sJd6IPnhXYprQJEKGFABcKSzzFDTYttKOUkuRTlUWyR8PRj+sUBrQ/rYrESERgQdRHmFXe452naOV3Y9y+oPBAZQgEkVmHChpWmg/rZUc4RI9oJmZRZVJngDp0knrVsOBz+RGgidQVShsLbRHqHXnsJIzTbn17Fyzrdi/s6Y/pSX0PxcqSJ6mnxSU5tLRStNAmmWjZmkaEkUkgEnL5hRPZOXyvHPHPkMLoEgTgAom5TiS5pHUB4qvlGKTEca844YYqn1d67oQVWZSl1NT449wdMiQBJq3ywQwbQGkgvlhgZmgAxkq9lbyH4VutFZ4nPVQWvnEgjE5p59irFWTfQ0YmUW5nO7/AFCAZRH1nbvUqLIkZvHNvuYGiZN6QbgdK6XKeVILoD2QzDm4SF0GeIz3ZK8UKznrRGnd5LpkYA/WIzN1KzYIMQmkJ+2TyoGMLYrHBpJZcIxlMcoYDSV0kLhHGlgwfdcfFyjpQyo2wRTUQ3dk+anyC+9EOpuiWJGpQ2nhLaDS80fdZ5zUvBtnKefqtGbSdGxZ6n4sqPc35JAJBEuOjUApSTpJAOAnKYFJACSkkknQDEICjKBADSTSRIUUAkJCIJJ0BSt2brRZLsxeXEZgO/8A+IcpGg2+SuZFjXIZOdzjuFPIrt9HBvUXwYeolWn9jvs2ZVntktCPaVSiH9fr9VXvK/J5LrwVLSBdqNgxNfOoCxYUYi1lom5tHAGZaC03STM1EgabFvOhTNdROqXNHiepcU3KnF2t7iSWlz2SpMAme6ZXNrpXFvk30bqSR10GHJoBqdOE0lPdTrqSVHO3YYQx3yaToE9yMKplYninAAkkESAJNaL5Zdz3TioxBJmHHcPIoJjob3f6Cs+yYxP7J/WD6KRvB6Of+KW0gfmXcmku5g02wrE8XByQJxW6SJNE9OKrxomFGdmfiCtSHkCMGNAa0EXyeUJTIIGnUmbwWjGUzDHXP8qnOPI6ZjOtB6QGxoHkFNZ47j7zj1n1Wu7go8/8jRsB/wBKWHwWljFnsaf8kPUiGLM6I2bjiaNGOhoVizEjGQ2/oLS+TrJkl5qZ4BTsyJDGd3d6KNyI8WY0QTzt/XWtzg22QeZ9EeKduSoQ6R+8fJWoDWsmG0nXFZzmmqRSVF4OSvKqI4T/ABhYUWWLyV5VjHQG1gZ0UBcvJX1ROUWdJvaHqh9ps6Td4TxYWaHGJFyz/aLc0zsDj4BP8c0Nf/Tif4p4MVl4uQF6p/GHfRxP6b/MJcZE+iibmjxcntvgMkWy9NfVX50/8Tt8P/NLio30e97PKae1LgWSLXGJuMVb4tG6Lf6h8mpfFI38MffcfyKtqXAZIHKZ5GwjzSbkh9PnngSndAEhORkK7VDbmPYy9ELAwOZePKMml4BOGYFW7Pl+BEiBjIgc505AB1ZAk1IlmK7/AEekk25/ycnqZukoksGHEaA3jnuZWbSGyO0ynjXHMmuzOoeKmiaEzmUlp8M5/WlepGKj2OByb7lO1c2QxiODdjTzj2A47VxlusIflB0LBpeKZqtBEu4LuWtvRCczAQNp5x7pfdK5LKfJyo06TB7wGrH1C/xX2jbQfV/R1gZISGAokprqZdJzEYRBCEQC+TPfHCdIJyEDGUBc9xIaBSUyXEVOoNP6KlcnycKOP1/BrVrpRUpUyJukV/iMU54Y63HyCcZMidNnYcfzBaoCGMOSeVdoeVTk0xrSi69uPBjkzOGSX/Sbofq5RxbIxvPtAb1wh4grPyVk02lz4kR8R8IEhgLiL0veIFANnktyzZCgMq2EzaRe7zNG3HgWTZn2YQHvuttD3OOYXZbwyXerxyQwYuiE6L5n3SRW63w4PJPJJa4tF0hriAaXgJbdCy7PEjCzMiPiScYl+U/cMqUzDGWaaHGK8BkzS9lM6Dztiv8AC8oosKzMbec3PIDlucToDZklaMG1TaXFpaM05TPUFGHiHDc99AAXHUB5p0h2ZDY8MuLWWMucBOThCa6WktcSZdSlbbGsE4ljMNoxcGw3gazdEwE3Bqzl5faXjlxSbupmEhuA+6FqZRt7YMJz34AUHSOZo2p0TbCszob2hzLpacCAFBactwYfOitB0A3jubNcjZXG4yzueIYe7jYpJDQxl0XWVzkCctbda2oFtsUKkNoe76kMvd2iPNArLbeFEJxk0RX/AGYbitBtpFy+6bBnvyaRtrRFZY15gddc2fuuEnDaFyOX8qOtMUQIIvNBrLB7hnJ6I/3oQNujrI9pYxt5zmtb0iQB1aUUKKHNDmkFpEwRgRpXJZdyVxdnvxnl8UlrWAGTGVqGt0BoKkyVBjWmE1hPFWdjQ03edEIxron1bUWKzQynwrhw5hnzjhjIyYNV7P1Kf262/BZddejNDpTE2Aikxnz7ljR7MyLaBZ4YDYMHlRCPeLcZnPo7SscHW8daItoI5INxmoYDc0DegLZ0kkJCkQlMoxuE7J2SN9me4grh+DHJtkI/WI3tcPNd9l9k7LG/lP7mk+S89yE+Vqgn+LD73AeaE6khS/Fnp7Yf61IIhlMjHmtGkky8ZdlWrsh+upVojJuDRgKfeIruZPtr2DywLNBk3bWenQevHaSuJ4W8m3w3aoR3Od6L0EtXA/CCyVohO+p4OPqsPUfps39P+Z2xakjZUA6QDvTLos5yoEQTBOF8mfQDp04CYoAGJgiyYPm56XPP95HgAgi4KXJo+aZ9kHfXzXR6fu2Z6haCxOEsZzuLs7DJ0V3Kl0BjPV6Fbag9ns43jbvLu3Z1w2YLrMGilA4Mww0Nc+LEaMGl5DOy2QWpChBoDWgNa0UAoAMwCMJiNBrhpQOjnuF1rF6FBJIa8zdIA0vBoBrhirttgta19AJtIAdSUzWRzVMzsVXL2SXRTfaGPcAxjBMy55LiRPN17FpWnJzHiT3SMgSLwnTE1zY7lLFQ2SGXoTTOYEwBXMTpWRwnyk18RtnvhrZgxXzoAKhu3PturoLHBbDYGgzA0ke8ab5qFlhs7TMMhAzlgyd7RtxQuw6dFNmWgWhllhOiSAAdIshACg5RxVe1ZKiXXRox42IxpdDhNHzbT9n3tOuWdbzI7cARokCNfodxSFobTlCspa54V15tKYUcdkmPZmtvR2viRnOLnThudKu46etbsDK8xKDZ4mqbWwmdbj6LUi2hrec4Ck6nNMCe8jehdamidcL06EyuznOWGB3JAkZHCG0RnBsGE03og5ThO61uBF7fPVtVzI2Rm2dkhVx5zs5PkNStC2tOB0VkZC8bonSkzSqD2jDkCXSBbeFDVun/AFqOgoCivlTIbI7mF5dJk+SJSM5Y58ytRmFsMiGBMNNxtAJgckb5IH5SYCQSaOumhxkT+U/ohH8dbplyntmaCbJ3q9R3J2Ojn4OR4kOxRAGkxonOAlekTIiec3Z71rZCsRhWdjSJOlNw1kzKmblJhuynyiQKYEFo5U8Oc3ehOU2Sz8y//beu/au1kgVFtCU4dMUTEoGU8qNnBiDTDiD+0ry7J8SUWEdESGf7gV6taRNjhpaRvC8dY8gjVLuQw8Ht0YymcZZtJNAO8DrUcCD1kTE9LiZvO+nUjcCXZpCuGMR1RWeABJlLQrAhyEl69nkkBauF+EiHyoJ+2O9pXoBauK+EqFyIJ0PI3gn8qz1usGa6H6iOjyeZwYZ0w4Z3tCSXB1t6yQD/AAmDc0DySWkX0RnLuVQians7JuAWk2yM0eK+YUW+x7xnJ5LTFlZ0QjFmZ0QntsLRhWwyY46GuO4IoOUYTWgcbDoAP2jMwlpW4bKzojcqkXI8LNDYPuhaQy076EuKkUfbEH6aF/UZ6qs63Wec+PZiTz2Gt4OpowApmWn7HZ0IfYb6IhkpnQZ2G+irelwG0uTH+PWUS+ebIUleBpKVKUz4aTKSkgZbszMIzTgMDgJywbU1NcVrNyY3os7DfRGMnN6Ley30S3pcD2lyYULLFkaQRFM2/VeZ0lWTNCGPwisbib0QmYkRciywcJ83GTnb10HxAaG9lvosd+TGzNBicwWc/USj4GtJclSJwksZxe4zl7kWpDboNAKyz+gTHhNY54vJne5kTnTJntqr8HIjXGZA5J0CtDQqw3JDOi0fdCqOtKSugenFeTHHCqyiUuN5Mpcl1AAQAJnCTjTWgZwuswlJkakpcmfNEm0L6kDPqGhab8ni8aZyl8RCwfq5p9kVsx5KDuFsF1eJjO/82GkiOloc7eUPynhZrNHzjmNqDOYPLricdJWm0kYE7yoo0V3Sd2is/fS8ovYjyZ/ypYDSyx548xs8SZ46ST1pxwqlzbFaOw3NOXid5UsRzj7zuskobx0neU/fPgPboiHCh5EhYLQRouiVRI0loMk/yki5snxs5rIY4+4ieSRid5UIhEZz1E+GCfvXwLYRIeElpP8A0IvW4f4agm+UNrzWF3XEaPyqNzTp3j0ULwdG4o95LgWxEs+3bbmsTR/7M/0jZla2n/rwhqMQHwcsuJFcNI71Jkq0kvMyDLYrXqZMNmJom3WyRnChAabwI/8A0XDtyPEcTdaXTJlKVZ4SXZZUyjyboqXYgV5Of061ocFMlxIj+MiUa3m5pu2ah4hdek5TdGGrjBWdHYIJDG3sbon9qQvHfQagrFxT3EmtkV7NnjURNsxJkBUrjfhWg8XDgMcKvc588wDBdltN/uXpNmt7RmXH/DCWxLHDfLlMjAA6A5rrw6yG7ly6mrPtVI7NHThd3bA4G8MbJCsMFkUfONa5p5Dzg910zA6MklynB/Lph2djJ4X+97j5p1xZS/rN3FX2NTKtqdDgvc0kODaEYzNAuW+V8YEtdGe1wMiDdBBGbBdDwhPzBHSdDbve1eT2uPOI86XOPeVzwdI6Wdz8sIv7w7tN9EvlfE/eHdoei4EJwyZG5XYjv/ldFH/Yf2h6JjwvifvD+2FxNuA4x/2j3UUQbIosDuxwuifvL+2i+VMX94idtcIH6Qp4VIbiM74Y7nlKxnZnhTE+nidspfKaJ9PE/qFcLfdpr4pca7SgDt38J4n00X+o71XoEIckbB4LwyDGJIE8c/qvdgJLDV8FxDhmQPh+gk90mktAvAUFKnu8UKdQtRpUiqQJFTtKYtRpismMqOC5O15djMivaLpAe4AFuYEgVBC65wXnWULa3jYpMwBGe0uzB151JqtKCbdhJ0areEjs8Np2EjxBUg4RNzscNhafRYbY7Dg9p60d3WFq9CD8E7jN5uXYR6Q2t9JqRuVYR98dcx4hc4YZQlmoqX6aI91nVNtDDg9p2OHqiuLkCzUkKYEjYZeCn2y8Me6dY6Cgh2cNJIGK5lttiDCI/tE+K3Mg2p72uvm9J1KDCQ0JbLj1sM7LMCG58a4BMuLWtF0y37ydi9KsliENgY3ADec56ysXgfklpLo5kXfs20woC4z1zA36V07mL2PTJRin5PN125Srgr3ENxQWjL1nYZPjQ2nQ4yO4qseFlk/eIfefAawuvM5sHwaTGgYrmPhPcDk8yGESGf7pea6tomJjPqI7iuX+Ehg9nxJyFYctZ4xhkOoFJ1IqDaaPIWRyBKqSBpokuHod9HccJ4sobP5k+wxzvJeUPZPvXpfDGJRo0MjO/tDR+JefGzDSuVdjQpFimssP5xmtzR3hSCyzw8QpLHC+cadBnuE/JUBGOU5x0uPik/FA1g0ohC1pAW7NEAAnhijtrRcJGBeO5n+1VhNkKqzGrDbX3nncGhAFXMOoqJ0WuJ3KxxUwouJ1pgSWB04rBWr2DAZ3AL3ciq8RyRZp2iCJ4xYX42r25YavguJVt2UWwbpcCQ5wbQylRxnh9XvQuy1Cm0AOm4tAF4e8QAcO5UOE0EuawXZycTPRJst/KO5Z+ToTr8McUQL4MyDTPMZgKZpBEKxJlJpnVNwTnBJook7BYGxXcP1sXi+X2uFoizwMaKZToeWayXtBXjGU3E2iLOvzsX8ZW2j5ImZociFocjiw6poAqV0GYTbdEGDnbypW5Tij3iiENFxaAHblqLpntapG5diZ2tPUVEYaBzECLQyyTi0Deut4JRJw3VnWtMDJtFwbgu04FHkP+15BKXYaPR8jcIoNlsxMQkkxTJrSL0rjeVdOadJ6ZIMocO2vF2EWsNHBznzPNPJc0VlMjDQuVypABhg3bziXNImeSxoa8OlMTrOua6smzwQXGTbwHOkCQC4SEwTqW+neHcylSl2OtyvwlsrgCXQ3xAAwm49riASTEJcNBwmcNclgxOEEHM1pwvAg8knMK1/0FRdkicpyoJEHlSEpfd8dSsWXgoCSXBoaQB72AEgQL2yqT6P8v7/wtO1+J6DD4YQ4VnhPfCjiE5jA2KWMENxDcAXPEsKTxzTXH8O+GkK0wgyGx5EnVfdbJxuhrg0EkyAePvrf9qmz2RkJzmiHCbdbNjXPcBMikj3aFxOWcjvjNfHhwXw4TGTN7kzANS1ubHAUx1rRazfRGa0UurOYaCmRNdRJY5M3pHW8IoQiRbhMhxX4nj/FcnlDJ3FZ54ZtIJ8lpcMrRyn1+hb3Od5rknR3aSsqYWi+2GLgcXATMpVnQAz2VUUE1J0MiH+wqlxxU9niTbE+we8tHmmkIqKzC5qUGzULqUzeJQcbLMmBaY2isWh4ENn3z/cB5KrDiUzoraeTD+yTve5IZDeqRPOogDP/AGkCSZoQapiN3g/W1wB/FhfiC9lC8V4JVt0D+Y07gT5L2cPXPq9zSHYMj9V9UQfjIColnUYcnDlgkotyXdmgc0LzRK8o40SQRYEZK8Xth+ei/wAyJ+Mr2GJFqF4zaokojyem78RW+j5M5kcV1QghQ6gzz4IXxQSEoLuUugzNBoUjWql8YNZSpI9Uqq022tul22h0oAmDEnQVRsNrk4z947iVJlCPM3cBimITm1P2XdwK6ngUaRNrfA+i4kuJOK7LgY+kTazwcpkNHaQHOuPuse6TXF5a0EBkhK8TzZOrrVCz5GjVeyE5sPkl5LXuLrpzkSAGoSFarrOBDmzeS6Ra+EQOkCIjSDqqu9tsVvFvmQG3TnkNGKIvpVg15PFYloZBoGEuExXNsaMFkW3L9pJkycjIC60ipzaZ9ede4ZPyHZnQb/FQyTecXFoJJBcJzPXvUsfJkNr2OaxjbpeaNANQ5tJau5EqSHFs8LsPB+32gXmw4zmmt6UmnY50gd67LLGVmssb4TmRLxgugkyaBxjGcoEl06agu4stn4prGiXJaW05sr7cB1rh+HFoYT+3ZLj38gsa9rA9t175gXqaJ4lTpyd9EXJcnlEtSSnZDoktCOpXyhG44uc6YvEGQzSElS9nN6Ttw9VYARSU2YZMpnJY6R7I9VIywABwvc6QwOkHyVi6lJFhmytCsZaZh7dhvSPcnjWEHC6J66A6qKe6mIRkGbKwsD9LcekPNFarC8hspGTQOc3Xr1qaSeSLDNme3J8To949U3s+J0StGSdFhmybgfZni3QbzXABzjUHMxy9ZmvIrx0ohFOk7yspwydmkdavB63eKKZXkjbQ7pO7RRttsQe+/tO9VntfJW/8HrAcoo7qLy8ZSi/SxO271RtyrG+lidt3qltfI99cHoTjVeNW08t32neJXS+1Iv0kTtu9Vy0c16ytdONCzyI0bHSUZKcFbAGXd6TGz26JICpoTuW3b5IEDxDtBTxMBPFXIsSQVJ83GeZMBSEsarq+CD5X/uHueuScJa1u5Jf81F+xDP8AckFncjhNEsvKhOYC6hvNa7CoocMSrT/hPtD2OZEEJ7XSHMumhmatcMaLE+D3IUO3Wh7YoLmw4d+7NwnNwbiDrXpNk4GQYU+LMeHPENjPHdnVKUVHGv3FTbuznrJ8IjboD4HNbdBhxSDKvuvaa16St2P4RoTJ/NRZEg8otpSWLZhdPZcmCHg57tTyH95E1abIYgblm6ZomznBwybaWFkARGxSOQQWEAzBqZ0FJSlWclx9vyRF5ZfxjXNZNwDThIhpcAMCWmuozXpuUoPGQntYQx5aQ10jyXSoaVouTy9ka0iA1kJ0SJEdca9/GTJaAb/OAIBcQZVVRaiJ9Ty5pomSLTMzxBI3FMgCoAiTNRBKjnoUkkck8kCoCSV1SEIhDpPMkIiLUrikupBqAI7iVxS3U11ICO6kpbqa4gZGGpSUskrqAIwE4CkbDmmSCgVhxIfmtwrPdBVRNIGeYSHiyr5gJvi6o0KPFlEAQQdCufFk4s9UCKsSKTmlJQkq7FsqD4sZSogZXatrJX7KL/Lb+JZnxYrSyYZMij+H4OCBMmyXaSxxukibZTBIOIOIXV8H8qWYEi1CNWoiw4sQOGpzAajWNxXH2TndSuh6tLoSmej2XL2T2nkxrWBriWiXc5asPhxY2ikZ52iM473AryR2pRCIjFFWewH4QLH9I7+m/wBFG7h7ZPpHf03+i8jLkBelih2SxY83OlhedLZMySVRsSQTqQDi5tiEpJIM2GiakkgkdOCkkkIcKSFg7YkkkCBbjv8ABMP1vTJIAJ4qUmYpJIGHaOcdqjZ+u9JJAPuFDFeo+CjKSSQEZVcJJKkVARRAJJKiwmhM1JJACeEg1JJAB3UDykkgTFZsepWymSVRJCQRE6SpjQBUZSSUjICmSSUF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graphicFrame>
        <p:nvGraphicFramePr>
          <p:cNvPr id="21" name="20 Diagrama"/>
          <p:cNvGraphicFramePr/>
          <p:nvPr/>
        </p:nvGraphicFramePr>
        <p:xfrm>
          <a:off x="457200" y="1524000"/>
          <a:ext cx="8458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 name="Picture 2"/>
          <p:cNvPicPr>
            <a:picLocks noChangeAspect="1" noChangeArrowheads="1"/>
          </p:cNvPicPr>
          <p:nvPr/>
        </p:nvPicPr>
        <p:blipFill>
          <a:blip r:embed="rId7" cstate="print"/>
          <a:srcRect/>
          <a:stretch>
            <a:fillRect/>
          </a:stretch>
        </p:blipFill>
        <p:spPr bwMode="auto">
          <a:xfrm>
            <a:off x="457200" y="1828800"/>
            <a:ext cx="2571750" cy="1771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1268" name="AutoShape 4"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 name="5 Rectángulo"/>
          <p:cNvSpPr/>
          <p:nvPr/>
        </p:nvSpPr>
        <p:spPr>
          <a:xfrm>
            <a:off x="0" y="0"/>
            <a:ext cx="9144000" cy="13407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5400" dirty="0" smtClean="0">
                <a:solidFill>
                  <a:schemeClr val="bg1"/>
                </a:solidFill>
              </a:rPr>
              <a:t>NIVELES DE TOLERANCIA</a:t>
            </a:r>
            <a:endParaRPr lang="es-EC" sz="5400" dirty="0">
              <a:solidFill>
                <a:schemeClr val="bg1"/>
              </a:solidFill>
            </a:endParaRPr>
          </a:p>
        </p:txBody>
      </p:sp>
      <p:sp>
        <p:nvSpPr>
          <p:cNvPr id="21506" name="AutoShape 2"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08" name="AutoShape 4"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0" name="AutoShape 6"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4" name="AutoShape 10"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6" name="AutoShape 12"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8" name="AutoShape 14"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26" name="AutoShape 22" descr="data:image/jpeg;base64,/9j/4AAQSkZJRgABAQAAAQABAAD/2wCEAAkGBggSBRQIEwgWCRQRGB8aFxgYGSAeHRwhHyInICAgHR8fJioiHSAjHxoiIjssJCoqLywvHScyODQtNyssOC8BCQoKDgwOGg8PGTUkHhwtLC4sLDIpLCwvLDUrLiwqNiksKjUtMikpKSwpNSwpLCwpNSksKSwyKSwwLCwsKSwsKf/AABEIACMAhwMBIgACEQEDEQH/xAAbAAABBQEBAAAAAAAAAAAAAAAAAQIEBQYHA//EADcQAAIBAgUCBAQDBgcAAAAAAAECAwQRAAUGEiETMQciQVFCcYGRFFJhFSMyM4KyFhdDU2Kh8P/EABcBAQEBAQAAAAAAAAAAAAAAAAABAgP/xAAeEQEBAQACAgMBAAAAAAAAAAAAEQECIRJBMVFhA//aAAwDAQACEQMRAD8A7bPPGlO07OEVASxPoB3OMrL4raTE3RXNPxLn4Y0d2+yi+LjVOoqWh07Jm0ql0jHZe5J4A59yccy0TW5ylVLqJtI1OY1dcd2793GiR/AqMzXta3cDsMRN1tG8Rkb+Tpyvrf1FOVH3crh9LrDOZKpV/wAIVFNHu80krxIFX1YjcTwOcW+XZpV/sQ11XQjKytyU39QgD3IABP6C+PPUgqW001REUidB1AJlYrwLlXC+bkXHF/kcKfqZNmsAFlBnbkbVFzx3+nI57c4izZjm5XdFlaSA9i0wH9obHLdK10MudS6yqYJexpo0S/SQhAHFmsUQ3Ft36k24tocnzOLLqw5a9aKCljHVTcwkMgexCRm+/wApNrKpv6Y57t9wzlPS9i1tPHqmLJKvKzQvU36Dq4kR9ouQTYFT27j1x45r4gzxRSVAyCYQwmzTTMkKHm3l3nc1zwLDn64Zk2T1tZqpNUVVKaNYFIpIG/iUNfdJKOwdgf4fh+eKnUoGca7TTaSb6ShIkrGU8M9/JF9LG/19VxrjZ2vJbR6w1O1OtSujTPG4DKyVMRuDyCB8sTci17Q1GbfsmSllyiqtcQzqFZh7oQSGHB7H0xc5jmuXUuXfiJqlKKNBa7EAfIe/yGOAeKOuKqt1ZSy0VNLB0lboSBCJJd3BZB32WBt/UcaZ+Hdsz1dkNM+yfN4aU+zOAft3xUt4q6QDW/bKv+oViPuBjMaWjyylywQ0uh6zMJeC0s8KRs7epLStcd/QWF8bvT1TXS0zPUZEMoINlUujkj3O0WHy5wpak5Nn1DVUhqYZTKgNrlSv9wGJgni6PW6oK991xb79scm8Qtc5jW5i2jsqjNTI1xPKp4UeqhuwHoW+gxG1hpZaHwnK1ubNUFIxFBBEenEHI4NhzIR5mJc82PAwpXZEkQoHDBgexHbFFnmvdOUdUKaozaOBz8N7kfMC9h88YHQGX6qq9IU9E0h07Qxx23Kf383rcMf5aG/fv7e+K1afIJcwkzVMvSDLMnJbfa71M44F3N2YXt37kjCldfXN6Bs2bLhVo8yoHMYPmCngMR7cj7jBjKeGOSTjLJNR1CXqsxPUe/wp/poPYBefsPTBiidrrRU+Y1NLEa4Q08EvUmj23MluwB9PUc/mv6Y1igBbWtigzzVJp8xNP+G3gIh3E2UF32LuPwqOSTiml8TQtNI5ywnpkKGDeRmsxPmt5RZLgngg98Q8sxqc6pql6MGLazo6uFa4Vtp7Ejtf0NjY2NsZzWlfnUui6ijiyCZZZkMakNGQC/lv5Xvax724748ovEcltv4NDtAbcJPLKCQLQG37xgTYjsDYX5viXmWt5Is0alFKktn2XEgunKjdKPhBL2HNybe9xmd2r55GEyij1N/hqoyRKZpmopQoeRmd/MqvZCpCNta/f0YC3fFvpzQ2fjxHXUdTsqVZTyxBdAV8otYBSDx5QLY0Go9eNS100AolqeiFNhIA/mBJYgiwRbckkY9ptdolWac0ZkKOA+w7rRkAmW4uNo3dr3sDjGfzzOVqbyzczPpa6mizpsnMVFPFTTMbb5QSFFjcqBe7Xta/HvftjF6U8PNVUmTNQjUcNFvdnd44OpI5buS0pt6flxNj8UD0+qctuoY7tr3OzybWAt2YyWHoSLDviZF4hJ12haBCVhMwZZQUNtvkDW5YBrm3YWPrjqlzS0HhdkS1/wCPn6meT/7lU/Ut8l4QD+njEKfw7zNNcT6ipc6SneoUKRLB1CgFuEO5bLwOPYAemLaDWsLZi8exemgkJIcFgIwCWZR2Vr8G/P1xEqfEeOOj/ESZTNAAOVI8xIDbwo+LYUAv2O644GHRcei5FrMyebVsUa/8KRb/AE3OQPscS8807m0uk/2VFnrxO5tJO6guVJ8wXaFVTY2Fh2++K6p8QJI60QGljYMqkOst49zswAL2tYBbk97bjaynCp4iDryRmiEpi2i0Thi9ydzIOCVVVJvbmxA/UXFzpTSOV5dlAoaeDYO7MeWc+7H1P/Q9MSs3yDLKpEWookrBE+9Q4uAw4vbse/Y3GM1V+IrhCUyppCikupazJ5tqlhbgMCGt383HY4fF4hxkdVqYRxqYQ7bwSnVXcSRw3lJCWAve/scF8saLP8rep0/Nly1JpDMhQOouVuLXAuL/AHGMpnfhfFLo2l01FVilggdWl8tzIB37EWJJP3/THt/mTHuRfwBjJc7w527YzzHJyP4XHr6EEemPZfEak3qDT9NXKKrlgEZmIDqGPBMdx8/ph0lxqVRQoQCwHA+mDCnvgxVPeNCpBUMDwb4Omm3bsFvlgwYNE6MfH7seXtx2+XtgMMZBBjB3d+O/z+2DBgAxRkklAb8Hjv8APAsUY7IF+mDBgFESfkA+mGCmhtborx24Hr3wYMAqwRDtGBcW7emHlR7YMGAYtPCI9giAHtYWwqwRBtwjAIFu3p7YTBgHbFvfaOe+G/h4d+7pC/vYf+9cGDAOMafkB9O2GtTxGPYYgw9rC2DBgEPfBgwYM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28" name="AutoShape 24" descr="data:image/jpeg;base64,/9j/4AAQSkZJRgABAQAAAQABAAD/2wCEAAkGBggSBRQIEwgWCRQRGB8aFxgYGSAeHRwhHyInICAgHR8fJioiHSAjHxoiIjssJCoqLywvHScyODQtNyssOC8BCQoKDgwOGg8PGTUkHhwtLC4sLDIpLCwvLDUrLiwqNiksKjUtMikpKSwpNSwpLCwpNSksKSwyKSwwLCwsKSwsKf/AABEIACMAhwMBIgACEQEDEQH/xAAbAAABBQEBAAAAAAAAAAAAAAAAAQIEBQYHA//EADcQAAIBAgUCBAQDBgcAAAAAAAECAwQRAAUGEiETMQciQVFCcYGRFFJhFSMyM4KyFhdDU2Kh8P/EABcBAQEBAQAAAAAAAAAAAAAAAAABAgP/xAAeEQEBAQACAgMBAAAAAAAAAAAAEQECIRJBMVFhA//aAAwDAQACEQMRAD8A7bPPGlO07OEVASxPoB3OMrL4raTE3RXNPxLn4Y0d2+yi+LjVOoqWh07Jm0ql0jHZe5J4A59yccy0TW5ylVLqJtI1OY1dcd2793GiR/AqMzXta3cDsMRN1tG8Rkb+Tpyvrf1FOVH3crh9LrDOZKpV/wAIVFNHu80krxIFX1YjcTwOcW+XZpV/sQ11XQjKytyU39QgD3IABP6C+PPUgqW001REUidB1AJlYrwLlXC+bkXHF/kcKfqZNmsAFlBnbkbVFzx3+nI57c4izZjm5XdFlaSA9i0wH9obHLdK10MudS6yqYJexpo0S/SQhAHFmsUQ3Ft36k24tocnzOLLqw5a9aKCljHVTcwkMgexCRm+/wApNrKpv6Y57t9wzlPS9i1tPHqmLJKvKzQvU36Dq4kR9ouQTYFT27j1x45r4gzxRSVAyCYQwmzTTMkKHm3l3nc1zwLDn64Zk2T1tZqpNUVVKaNYFIpIG/iUNfdJKOwdgf4fh+eKnUoGca7TTaSb6ShIkrGU8M9/JF9LG/19VxrjZ2vJbR6w1O1OtSujTPG4DKyVMRuDyCB8sTci17Q1GbfsmSllyiqtcQzqFZh7oQSGHB7H0xc5jmuXUuXfiJqlKKNBa7EAfIe/yGOAeKOuKqt1ZSy0VNLB0lboSBCJJd3BZB32WBt/UcaZ+Hdsz1dkNM+yfN4aU+zOAft3xUt4q6QDW/bKv+oViPuBjMaWjyylywQ0uh6zMJeC0s8KRs7epLStcd/QWF8bvT1TXS0zPUZEMoINlUujkj3O0WHy5wpak5Nn1DVUhqYZTKgNrlSv9wGJgni6PW6oK991xb79scm8Qtc5jW5i2jsqjNTI1xPKp4UeqhuwHoW+gxG1hpZaHwnK1ubNUFIxFBBEenEHI4NhzIR5mJc82PAwpXZEkQoHDBgexHbFFnmvdOUdUKaozaOBz8N7kfMC9h88YHQGX6qq9IU9E0h07Qxx23Kf383rcMf5aG/fv7e+K1afIJcwkzVMvSDLMnJbfa71M44F3N2YXt37kjCldfXN6Bs2bLhVo8yoHMYPmCngMR7cj7jBjKeGOSTjLJNR1CXqsxPUe/wp/poPYBefsPTBiidrrRU+Y1NLEa4Q08EvUmj23MluwB9PUc/mv6Y1igBbWtigzzVJp8xNP+G3gIh3E2UF32LuPwqOSTiml8TQtNI5ywnpkKGDeRmsxPmt5RZLgngg98Q8sxqc6pql6MGLazo6uFa4Vtp7Ejtf0NjY2NsZzWlfnUui6ijiyCZZZkMakNGQC/lv5Xvax724748ovEcltv4NDtAbcJPLKCQLQG37xgTYjsDYX5viXmWt5Is0alFKktn2XEgunKjdKPhBL2HNybe9xmd2r55GEyij1N/hqoyRKZpmopQoeRmd/MqvZCpCNta/f0YC3fFvpzQ2fjxHXUdTsqVZTyxBdAV8otYBSDx5QLY0Go9eNS100AolqeiFNhIA/mBJYgiwRbckkY9ptdolWac0ZkKOA+w7rRkAmW4uNo3dr3sDjGfzzOVqbyzczPpa6mizpsnMVFPFTTMbb5QSFFjcqBe7Xta/HvftjF6U8PNVUmTNQjUcNFvdnd44OpI5buS0pt6flxNj8UD0+qctuoY7tr3OzybWAt2YyWHoSLDviZF4hJ12haBCVhMwZZQUNtvkDW5YBrm3YWPrjqlzS0HhdkS1/wCPn6meT/7lU/Ut8l4QD+njEKfw7zNNcT6ipc6SneoUKRLB1CgFuEO5bLwOPYAemLaDWsLZi8exemgkJIcFgIwCWZR2Vr8G/P1xEqfEeOOj/ESZTNAAOVI8xIDbwo+LYUAv2O644GHRcei5FrMyebVsUa/8KRb/AE3OQPscS8807m0uk/2VFnrxO5tJO6guVJ8wXaFVTY2Fh2++K6p8QJI60QGljYMqkOst49zswAL2tYBbk97bjaynCp4iDryRmiEpi2i0Thi9ydzIOCVVVJvbmxA/UXFzpTSOV5dlAoaeDYO7MeWc+7H1P/Q9MSs3yDLKpEWookrBE+9Q4uAw4vbse/Y3GM1V+IrhCUyppCikupazJ5tqlhbgMCGt383HY4fF4hxkdVqYRxqYQ7bwSnVXcSRw3lJCWAve/scF8saLP8rep0/Nly1JpDMhQOouVuLXAuL/AHGMpnfhfFLo2l01FVilggdWl8tzIB37EWJJP3/THt/mTHuRfwBjJc7w527YzzHJyP4XHr6EEemPZfEak3qDT9NXKKrlgEZmIDqGPBMdx8/ph0lxqVRQoQCwHA+mDCnvgxVPeNCpBUMDwb4Omm3bsFvlgwYNE6MfH7seXtx2+XtgMMZBBjB3d+O/z+2DBgAxRkklAb8Hjv8APAsUY7IF+mDBgFESfkA+mGCmhtborx24Hr3wYMAqwRDtGBcW7emHlR7YMGAYtPCI9giAHtYWwqwRBtwjAIFu3p7YTBgHbFvfaOe+G/h4d+7pC/vYf+9cGDAOMafkB9O2GtTxGPYYgw9rC2DBgEPfBgwYM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30" name="AutoShape 26" descr="data:image/jpeg;base64,/9j/4AAQSkZJRgABAQAAAQABAAD/2wCEAAkGBhQSEBUUExQUFBQVFBIUFRQXFBQVFBQUFBQVFRQUFBQYGyYeFxkjGRUUHy8gJCcpLCwsFR4xNTAqNSYrLCkBCQoKDgwOGg8PGikcHBwsLCksKSksLCkpKSkpKSkpLCksLCwsLCksKSwsKSwsLCksKSwpLCkpKSkpLCksLCkpLP/AABEIAMIBAwMBIgACEQEDEQH/xAAbAAABBQEBAAAAAAAAAAAAAAACAAEDBAUGB//EAEcQAAECAwMGCwILCAMBAQAAAAEAAgMRIQQSMQVBUWFxkQYTIjJSgZKhscHRFUIHFBYjU2JygrLC8DNUY3OTotLhQ0SD8bP/xAAaAQADAQEBAQAAAAAAAAAAAAAAAQIDBAUG/8QAKhEAAgIBAwMEAQQDAAAAAAAAAAECERIDE1EhMUEEFGFxMjOBsfAiI5H/2gAMAwEAAhEDEQA/ALByg44lw/8AN3jIoRaQcYm90u6itCGXGlBpJAppU8OxCXKeNgmaJ0/P8kL4KLWtOg9c1MGalZNghTryvut80hZYIEhDG2ZB7pJVFeR0yuAiDToKlMAZi9uyJE8C4hNxTs0WJ18WfFk0XEeLHZZnHMjFlOpRXIv0s/tQwfwlqUo2mEfuPb+cpZRHgyX4uaVAnjXD1UjbK2VXV1Cirh0XowzsiOHdcRca/PD3RGnxAS3FwPAsNs7NZRiEzRpxKqi2gYtcOuGfB6f2kz63ZcfAKHrfRW2i7DeBgAEYedW5ZxyvDHS7JHiEJy5D/wDpAUPXfJW2jT4woZrN9tNOF3thP7RccAPFQ9b5Y8EaMkyzja4modSA2h/S8FO6PE0yUlklzukd5QlhOcpbj4HSNYvGlA6O3SN4WZxCXEJZsXQ0Da2dIIHW5mnuKpcQlxKM5B0LJyi3XuQOyk3Qe5QGClxSMpB0LDLUDqTmIqk5JcYt49iWBanzd+sVXc1TGqjlKm4+W1fT6EcdOK+DwtaWU2yTJYPHsAzkjAGhaRLBZTIBEw4gkOdOWAM+aNglRacCj27RnIz6QqJs4Y+K0AgCLEBniTOpnnxFdiya/wB32jRfpfuQFiSmLEl00YWdEGS1eG5M6MBiRv8ALFZfEnOSiFnXyGb4PoehoG2M6QOyqA29ms9SyrVaoUN110y6U6Fo7yQovbLMzCdrv8QVVTYWjY9ojM0pjlA5mjvWMctO92ENzz4ySZlaKTIBoljyBPvJTWnN+RZpGx8bfmkOpLjIhzncsoxo5I5ZAzibB4NRNhvOLz23+qrYfli3EaZhPOJO9A5gHOe0bXBYdphC+AXUEzPGpkM+xGxjOkTsMvBL26DcNfjIf0jeqZ8E8ONDc66CSTP3XAU2hZRDei47ZlWskwxxsw2QunRPQm9FJCzNUQUYhKWScBYYDyK7rODiAdoCH4hD6DOy30VlwSRiFlUZOh9EDZMeCRsDc18bIkQfmVtqRCdBZUFi0PiD70/xApCyu+kf1iGfyq2GpEJ0KyrxL+mOtno4Jix+lh+64fmKtSQkJ0FkAv5w3qcf8VHFivGEMu2OaJdqStSQEIpCspG3OzwYo/pnwemNuP0cXsjycrxCAw1XQDPfaxiQ5o+sJd6IPnhXYprQJEKGFABcKSzzFDTYttKOUkuRTlUWyR8PRj+sUBrQ/rYrESERgQdRHmFXe452naOV3Y9y+oPBAZQgEkVmHChpWmg/rZUc4RI9oJmZRZVJngDp0knrVsOBz+RGgidQVShsLbRHqHXnsJIzTbn17Fyzrdi/s6Y/pSX0PxcqSJ6mnxSU5tLRStNAmmWjZmkaEkUkgEnL5hRPZOXyvHPHPkMLoEgTgAom5TiS5pHUB4qvlGKTEca844YYqn1d67oQVWZSl1NT449wdMiQBJq3ywQwbQGkgvlhgZmgAxkq9lbyH4VutFZ4nPVQWvnEgjE5p59irFWTfQ0YmUW5nO7/AFCAZRH1nbvUqLIkZvHNvuYGiZN6QbgdK6XKeVILoD2QzDm4SF0GeIz3ZK8UKznrRGnd5LpkYA/WIzN1KzYIMQmkJ+2TyoGMLYrHBpJZcIxlMcoYDSV0kLhHGlgwfdcfFyjpQyo2wRTUQ3dk+anyC+9EOpuiWJGpQ2nhLaDS80fdZ5zUvBtnKefqtGbSdGxZ6n4sqPc35JAJBEuOjUApSTpJAOAnKYFJACSkkknQDEICjKBADSTSRIUUAkJCIJJ0BSt2brRZLsxeXEZgO/8A+IcpGg2+SuZFjXIZOdzjuFPIrt9HBvUXwYeolWn9jvs2ZVntktCPaVSiH9fr9VXvK/J5LrwVLSBdqNgxNfOoCxYUYi1lom5tHAGZaC03STM1EgabFvOhTNdROqXNHiepcU3KnF2t7iSWlz2SpMAme6ZXNrpXFvk30bqSR10GHJoBqdOE0lPdTrqSVHO3YYQx3yaToE9yMKplYninAAkkESAJNaL5Zdz3TioxBJmHHcPIoJjob3f6Cs+yYxP7J/WD6KRvB6Of+KW0gfmXcmku5g02wrE8XByQJxW6SJNE9OKrxomFGdmfiCtSHkCMGNAa0EXyeUJTIIGnUmbwWjGUzDHXP8qnOPI6ZjOtB6QGxoHkFNZ47j7zj1n1Wu7go8/8jRsB/wBKWHwWljFnsaf8kPUiGLM6I2bjiaNGOhoVizEjGQ2/oLS+TrJkl5qZ4BTsyJDGd3d6KNyI8WY0QTzt/XWtzg22QeZ9EeKduSoQ6R+8fJWoDWsmG0nXFZzmmqRSVF4OSvKqI4T/ABhYUWWLyV5VjHQG1gZ0UBcvJX1ROUWdJvaHqh9ps6Td4TxYWaHGJFyz/aLc0zsDj4BP8c0Nf/Tif4p4MVl4uQF6p/GHfRxP6b/MJcZE+iibmjxcntvgMkWy9NfVX50/8Tt8P/NLio30e97PKae1LgWSLXGJuMVb4tG6Lf6h8mpfFI38MffcfyKtqXAZIHKZ5GwjzSbkh9PnngSndAEhORkK7VDbmPYy9ELAwOZePKMml4BOGYFW7Pl+BEiBjIgc505AB1ZAk1IlmK7/AEekk25/ycnqZukoksGHEaA3jnuZWbSGyO0ynjXHMmuzOoeKmiaEzmUlp8M5/WlepGKj2OByb7lO1c2QxiODdjTzj2A47VxlusIflB0LBpeKZqtBEu4LuWtvRCczAQNp5x7pfdK5LKfJyo06TB7wGrH1C/xX2jbQfV/R1gZISGAokprqZdJzEYRBCEQC+TPfHCdIJyEDGUBc9xIaBSUyXEVOoNP6KlcnycKOP1/BrVrpRUpUyJukV/iMU54Y63HyCcZMidNnYcfzBaoCGMOSeVdoeVTk0xrSi69uPBjkzOGSX/Sbofq5RxbIxvPtAb1wh4grPyVk02lz4kR8R8IEhgLiL0veIFANnktyzZCgMq2EzaRe7zNG3HgWTZn2YQHvuttD3OOYXZbwyXerxyQwYuiE6L5n3SRW63w4PJPJJa4tF0hriAaXgJbdCy7PEjCzMiPiScYl+U/cMqUzDGWaaHGK8BkzS9lM6Dztiv8AC8oosKzMbec3PIDlucToDZklaMG1TaXFpaM05TPUFGHiHDc99AAXHUB5p0h2ZDY8MuLWWMucBOThCa6WktcSZdSlbbGsE4ljMNoxcGw3gazdEwE3Bqzl5faXjlxSbupmEhuA+6FqZRt7YMJz34AUHSOZo2p0TbCszob2hzLpacCAFBactwYfOitB0A3jubNcjZXG4yzueIYe7jYpJDQxl0XWVzkCctbda2oFtsUKkNoe76kMvd2iPNArLbeFEJxk0RX/AGYbitBtpFy+6bBnvyaRtrRFZY15gddc2fuuEnDaFyOX8qOtMUQIIvNBrLB7hnJ6I/3oQNujrI9pYxt5zmtb0iQB1aUUKKHNDmkFpEwRgRpXJZdyVxdnvxnl8UlrWAGTGVqGt0BoKkyVBjWmE1hPFWdjQ03edEIxron1bUWKzQynwrhw5hnzjhjIyYNV7P1Kf262/BZddejNDpTE2Aikxnz7ljR7MyLaBZ4YDYMHlRCPeLcZnPo7SscHW8daItoI5INxmoYDc0DegLZ0kkJCkQlMoxuE7J2SN9me4grh+DHJtkI/WI3tcPNd9l9k7LG/lP7mk+S89yE+Vqgn+LD73AeaE6khS/Fnp7Yf61IIhlMjHmtGkky8ZdlWrsh+upVojJuDRgKfeIruZPtr2DywLNBk3bWenQevHaSuJ4W8m3w3aoR3Od6L0EtXA/CCyVohO+p4OPqsPUfps39P+Z2xakjZUA6QDvTLos5yoEQTBOF8mfQDp04CYoAGJgiyYPm56XPP95HgAgi4KXJo+aZ9kHfXzXR6fu2Z6haCxOEsZzuLs7DJ0V3Kl0BjPV6Fbag9ns43jbvLu3Z1w2YLrMGilA4Mww0Nc+LEaMGl5DOy2QWpChBoDWgNa0UAoAMwCMJiNBrhpQOjnuF1rF6FBJIa8zdIA0vBoBrhirttgta19AJtIAdSUzWRzVMzsVXL2SXRTfaGPcAxjBMy55LiRPN17FpWnJzHiT3SMgSLwnTE1zY7lLFQ2SGXoTTOYEwBXMTpWRwnyk18RtnvhrZgxXzoAKhu3PturoLHBbDYGgzA0ke8ab5qFlhs7TMMhAzlgyd7RtxQuw6dFNmWgWhllhOiSAAdIshACg5RxVe1ZKiXXRox42IxpdDhNHzbT9n3tOuWdbzI7cARokCNfodxSFobTlCspa54V15tKYUcdkmPZmtvR2viRnOLnThudKu46etbsDK8xKDZ4mqbWwmdbj6LUi2hrec4Ck6nNMCe8jehdamidcL06EyuznOWGB3JAkZHCG0RnBsGE03og5ThO61uBF7fPVtVzI2Rm2dkhVx5zs5PkNStC2tOB0VkZC8bonSkzSqD2jDkCXSBbeFDVun/AFqOgoCivlTIbI7mF5dJk+SJSM5Y58ytRmFsMiGBMNNxtAJgckb5IH5SYCQSaOumhxkT+U/ohH8dbplyntmaCbJ3q9R3J2Ojn4OR4kOxRAGkxonOAlekTIiec3Z71rZCsRhWdjSJOlNw1kzKmblJhuynyiQKYEFo5U8Oc3ehOU2Sz8y//beu/au1kgVFtCU4dMUTEoGU8qNnBiDTDiD+0ry7J8SUWEdESGf7gV6taRNjhpaRvC8dY8gjVLuQw8Ht0YymcZZtJNAO8DrUcCD1kTE9LiZvO+nUjcCXZpCuGMR1RWeABJlLQrAhyEl69nkkBauF+EiHyoJ+2O9pXoBauK+EqFyIJ0PI3gn8qz1usGa6H6iOjyeZwYZ0w4Z3tCSXB1t6yQD/AAmDc0DySWkX0RnLuVQians7JuAWk2yM0eK+YUW+x7xnJ5LTFlZ0QjFmZ0QntsLRhWwyY46GuO4IoOUYTWgcbDoAP2jMwlpW4bKzojcqkXI8LNDYPuhaQy076EuKkUfbEH6aF/UZ6qs63Wec+PZiTz2Gt4OpowApmWn7HZ0IfYb6IhkpnQZ2G+irelwG0uTH+PWUS+ebIUleBpKVKUz4aTKSkgZbszMIzTgMDgJywbU1NcVrNyY3os7DfRGMnN6Ley30S3pcD2lyYULLFkaQRFM2/VeZ0lWTNCGPwisbib0QmYkRciywcJ83GTnb10HxAaG9lvosd+TGzNBicwWc/USj4GtJclSJwksZxe4zl7kWpDboNAKyz+gTHhNY54vJne5kTnTJntqr8HIjXGZA5J0CtDQqw3JDOi0fdCqOtKSugenFeTHHCqyiUuN5Mpcl1AAQAJnCTjTWgZwuswlJkakpcmfNEm0L6kDPqGhab8ni8aZyl8RCwfq5p9kVsx5KDuFsF1eJjO/82GkiOloc7eUPynhZrNHzjmNqDOYPLricdJWm0kYE7yoo0V3Sd2is/fS8ovYjyZ/ypYDSyx548xs8SZ46ST1pxwqlzbFaOw3NOXid5UsRzj7zuskobx0neU/fPgPboiHCh5EhYLQRouiVRI0loMk/yki5snxs5rIY4+4ieSRid5UIhEZz1E+GCfvXwLYRIeElpP8A0IvW4f4agm+UNrzWF3XEaPyqNzTp3j0ULwdG4o95LgWxEs+3bbmsTR/7M/0jZla2n/rwhqMQHwcsuJFcNI71Jkq0kvMyDLYrXqZMNmJom3WyRnChAabwI/8A0XDtyPEcTdaXTJlKVZ4SXZZUyjyboqXYgV5Of061ocFMlxIj+MiUa3m5pu2ah4hdek5TdGGrjBWdHYIJDG3sbon9qQvHfQagrFxT3EmtkV7NnjURNsxJkBUrjfhWg8XDgMcKvc588wDBdltN/uXpNmt7RmXH/DCWxLHDfLlMjAA6A5rrw6yG7ly6mrPtVI7NHThd3bA4G8MbJCsMFkUfONa5p5Dzg910zA6MklynB/Lph2djJ4X+97j5p1xZS/rN3FX2NTKtqdDgvc0kODaEYzNAuW+V8YEtdGe1wMiDdBBGbBdDwhPzBHSdDbve1eT2uPOI86XOPeVzwdI6Wdz8sIv7w7tN9EvlfE/eHdoei4EJwyZG5XYjv/ldFH/Yf2h6JjwvifvD+2FxNuA4x/2j3UUQbIosDuxwuifvL+2i+VMX94idtcIH6Qp4VIbiM74Y7nlKxnZnhTE+nidspfKaJ9PE/qFcLfdpr4pca7SgDt38J4n00X+o71XoEIckbB4LwyDGJIE8c/qvdgJLDV8FxDhmQPh+gk90mktAvAUFKnu8UKdQtRpUiqQJFTtKYtRpismMqOC5O15djMivaLpAe4AFuYEgVBC65wXnWULa3jYpMwBGe0uzB151JqtKCbdhJ0areEjs8Np2EjxBUg4RNzscNhafRYbY7Dg9p60d3WFq9CD8E7jN5uXYR6Q2t9JqRuVYR98dcx4hc4YZQlmoqX6aI91nVNtDDg9p2OHqiuLkCzUkKYEjYZeCn2y8Me6dY6Cgh2cNJIGK5lttiDCI/tE+K3Mg2p72uvm9J1KDCQ0JbLj1sM7LMCG58a4BMuLWtF0y37ydi9KsliENgY3ADec56ysXgfklpLo5kXfs20woC4z1zA36V07mL2PTJRin5PN125Srgr3ENxQWjL1nYZPjQ2nQ4yO4qseFlk/eIfefAawuvM5sHwaTGgYrmPhPcDk8yGESGf7pea6tomJjPqI7iuX+Ehg9nxJyFYctZ4xhkOoFJ1IqDaaPIWRyBKqSBpokuHod9HccJ4sobP5k+wxzvJeUPZPvXpfDGJRo0MjO/tDR+JefGzDSuVdjQpFimssP5xmtzR3hSCyzw8QpLHC+cadBnuE/JUBGOU5x0uPik/FA1g0ohC1pAW7NEAAnhijtrRcJGBeO5n+1VhNkKqzGrDbX3nncGhAFXMOoqJ0WuJ3KxxUwouJ1pgSWB04rBWr2DAZ3AL3ciq8RyRZp2iCJ4xYX42r25YavguJVt2UWwbpcCQ5wbQylRxnh9XvQuy1Cm0AOm4tAF4e8QAcO5UOE0EuawXZycTPRJst/KO5Z+ToTr8McUQL4MyDTPMZgKZpBEKxJlJpnVNwTnBJook7BYGxXcP1sXi+X2uFoizwMaKZToeWayXtBXjGU3E2iLOvzsX8ZW2j5ImZociFocjiw6poAqV0GYTbdEGDnbypW5Tij3iiENFxaAHblqLpntapG5diZ2tPUVEYaBzECLQyyTi0Deut4JRJw3VnWtMDJtFwbgu04FHkP+15BKXYaPR8jcIoNlsxMQkkxTJrSL0rjeVdOadJ6ZIMocO2vF2EWsNHBznzPNPJc0VlMjDQuVypABhg3bziXNImeSxoa8OlMTrOua6smzwQXGTbwHOkCQC4SEwTqW+neHcylSl2OtyvwlsrgCXQ3xAAwm49riASTEJcNBwmcNclgxOEEHM1pwvAg8knMK1/0FRdkicpyoJEHlSEpfd8dSsWXgoCSXBoaQB72AEgQL2yqT6P8v7/wtO1+J6DD4YQ4VnhPfCjiE5jA2KWMENxDcAXPEsKTxzTXH8O+GkK0wgyGx5EnVfdbJxuhrg0EkyAePvrf9qmz2RkJzmiHCbdbNjXPcBMikj3aFxOWcjvjNfHhwXw4TGTN7kzANS1ubHAUx1rRazfRGa0UurOYaCmRNdRJY5M3pHW8IoQiRbhMhxX4nj/FcnlDJ3FZ54ZtIJ8lpcMrRyn1+hb3Od5rknR3aSsqYWi+2GLgcXATMpVnQAz2VUUE1J0MiH+wqlxxU9niTbE+we8tHmmkIqKzC5qUGzULqUzeJQcbLMmBaY2isWh4ENn3z/cB5KrDiUzoraeTD+yTve5IZDeqRPOogDP/AGkCSZoQapiN3g/W1wB/FhfiC9lC8V4JVt0D+Y07gT5L2cPXPq9zSHYMj9V9UQfjIColnUYcnDlgkotyXdmgc0LzRK8o40SQRYEZK8Xth+ei/wAyJ+Mr2GJFqF4zaokojyem78RW+j5M5kcV1QghQ6gzz4IXxQSEoLuUugzNBoUjWql8YNZSpI9Uqq022tul22h0oAmDEnQVRsNrk4z947iVJlCPM3cBimITm1P2XdwK6ngUaRNrfA+i4kuJOK7LgY+kTazwcpkNHaQHOuPuse6TXF5a0EBkhK8TzZOrrVCz5GjVeyE5sPkl5LXuLrpzkSAGoSFarrOBDmzeS6Ra+EQOkCIjSDqqu9tsVvFvmQG3TnkNGKIvpVg15PFYloZBoGEuExXNsaMFkW3L9pJkycjIC60ipzaZ9ede4ZPyHZnQb/FQyTecXFoJJBcJzPXvUsfJkNr2OaxjbpeaNANQ5tJau5EqSHFs8LsPB+32gXmw4zmmt6UmnY50gd67LLGVmssb4TmRLxgugkyaBxjGcoEl06agu4stn4prGiXJaW05sr7cB1rh+HFoYT+3ZLj38gsa9rA9t175gXqaJ4lTpyd9EXJcnlEtSSnZDoktCOpXyhG44uc6YvEGQzSElS9nN6Ttw9VYARSU2YZMpnJY6R7I9VIywABwvc6QwOkHyVi6lJFhmytCsZaZh7dhvSPcnjWEHC6J66A6qKe6mIRkGbKwsD9LcekPNFarC8hspGTQOc3Xr1qaSeSLDNme3J8To949U3s+J0StGSdFhmybgfZni3QbzXABzjUHMxy9ZmvIrx0ohFOk7yspwydmkdavB63eKKZXkjbQ7pO7RRttsQe+/tO9VntfJW/8HrAcoo7qLy8ZSi/SxO271RtyrG+lidt3qltfI99cHoTjVeNW08t32neJXS+1Iv0kTtu9Vy0c16ytdONCzyI0bHSUZKcFbAGXd6TGz26JICpoTuW3b5IEDxDtBTxMBPFXIsSQVJ83GeZMBSEsarq+CD5X/uHueuScJa1u5Jf81F+xDP8AckFncjhNEsvKhOYC6hvNa7CoocMSrT/hPtD2OZEEJ7XSHMumhmatcMaLE+D3IUO3Wh7YoLmw4d+7NwnNwbiDrXpNk4GQYU+LMeHPENjPHdnVKUVHGv3FTbuznrJ8IjboD4HNbdBhxSDKvuvaa16St2P4RoTJ/NRZEg8otpSWLZhdPZcmCHg57tTyH95E1abIYgblm6ZomznBwybaWFkARGxSOQQWEAzBqZ0FJSlWclx9vyRF5ZfxjXNZNwDThIhpcAMCWmuozXpuUoPGQntYQx5aQ10jyXSoaVouTy9ka0iA1kJ0SJEdca9/GTJaAb/OAIBcQZVVRaiJ9Ty5pomSLTMzxBI3FMgCoAiTNRBKjnoUkkck8kCoCSV1SEIhDpPMkIiLUrikupBqAI7iVxS3U11ICO6kpbqa4gZGGpSUskrqAIwE4CkbDmmSCgVhxIfmtwrPdBVRNIGeYSHiyr5gJvi6o0KPFlEAQQdCufFk4s9UCKsSKTmlJQkq7FsqD4sZSogZXatrJX7KL/Lb+JZnxYrSyYZMij+H4OCBMmyXaSxxukibZTBIOIOIXV8H8qWYEi1CNWoiw4sQOGpzAajWNxXH2TndSuh6tLoSmej2XL2T2nkxrWBriWiXc5asPhxY2ikZ52iM473AryR2pRCIjFFWewH4QLH9I7+m/wBFG7h7ZPpHf03+i8jLkBelih2SxY83OlhedLZMySVRsSQTqQDi5tiEpJIM2GiakkgkdOCkkkIcKSFg7YkkkCBbjv8ABMP1vTJIAJ4qUmYpJIGHaOcdqjZ+u9JJAPuFDFeo+CjKSSQEZVcJJKkVARRAJJKiwmhM1JJACeEg1JJAB3UDykkgTFZsepWymSVRJCQRE6SpjQBUZSSUjICmSSUF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32" name="AutoShape 28" descr="data:image/jpeg;base64,/9j/4AAQSkZJRgABAQAAAQABAAD/2wCEAAkGBhQSEBUUExQUFBQVFBIUFRQXFBQVFBQUFBQVFRQUFBQYGyYeFxkjGRUUHy8gJCcpLCwsFR4xNTAqNSYrLCkBCQoKDgwOGg8PGikcHBwsLCksKSksLCkpKSkpKSkpLCksLCwsLCksKSwsKSwsLCksKSwpLCkpKSkpLCksLCkpLP/AABEIAMIBAwMBIgACEQEDEQH/xAAbAAABBQEBAAAAAAAAAAAAAAACAAEDBAUGB//EAEcQAAECAwMGCwILCAMBAQAAAAEAAgMRIQQSMQVBUWFxkQYTIjJSgZKhscHRFUIHFBYjU2JygrLC8DNUY3OTotLhQ0SD8bP/xAAaAQADAQEBAQAAAAAAAAAAAAAAAQIDBAUG/8QAKhEAAgIBAwMEAQQDAAAAAAAAAAECERIDE1EhMUEEFGFxMjOBsfAiI5H/2gAMAwEAAhEDEQA/ALByg44lw/8AN3jIoRaQcYm90u6itCGXGlBpJAppU8OxCXKeNgmaJ0/P8kL4KLWtOg9c1MGalZNghTryvut80hZYIEhDG2ZB7pJVFeR0yuAiDToKlMAZi9uyJE8C4hNxTs0WJ18WfFk0XEeLHZZnHMjFlOpRXIv0s/tQwfwlqUo2mEfuPb+cpZRHgyX4uaVAnjXD1UjbK2VXV1Cirh0XowzsiOHdcRca/PD3RGnxAS3FwPAsNs7NZRiEzRpxKqi2gYtcOuGfB6f2kz63ZcfAKHrfRW2i7DeBgAEYedW5ZxyvDHS7JHiEJy5D/wDpAUPXfJW2jT4woZrN9tNOF3thP7RccAPFQ9b5Y8EaMkyzja4modSA2h/S8FO6PE0yUlklzukd5QlhOcpbj4HSNYvGlA6O3SN4WZxCXEJZsXQ0Da2dIIHW5mnuKpcQlxKM5B0LJyi3XuQOyk3Qe5QGClxSMpB0LDLUDqTmIqk5JcYt49iWBanzd+sVXc1TGqjlKm4+W1fT6EcdOK+DwtaWU2yTJYPHsAzkjAGhaRLBZTIBEw4gkOdOWAM+aNglRacCj27RnIz6QqJs4Y+K0AgCLEBniTOpnnxFdiya/wB32jRfpfuQFiSmLEl00YWdEGS1eG5M6MBiRv8ALFZfEnOSiFnXyGb4PoehoG2M6QOyqA29ms9SyrVaoUN110y6U6Fo7yQovbLMzCdrv8QVVTYWjY9ojM0pjlA5mjvWMctO92ENzz4ySZlaKTIBoljyBPvJTWnN+RZpGx8bfmkOpLjIhzncsoxo5I5ZAzibB4NRNhvOLz23+qrYfli3EaZhPOJO9A5gHOe0bXBYdphC+AXUEzPGpkM+xGxjOkTsMvBL26DcNfjIf0jeqZ8E8ONDc66CSTP3XAU2hZRDei47ZlWskwxxsw2QunRPQm9FJCzNUQUYhKWScBYYDyK7rODiAdoCH4hD6DOy30VlwSRiFlUZOh9EDZMeCRsDc18bIkQfmVtqRCdBZUFi0PiD70/xApCyu+kf1iGfyq2GpEJ0KyrxL+mOtno4Jix+lh+64fmKtSQkJ0FkAv5w3qcf8VHFivGEMu2OaJdqStSQEIpCspG3OzwYo/pnwemNuP0cXsjycrxCAw1XQDPfaxiQ5o+sJd6IPnhXYprQJEKGFABcKSzzFDTYttKOUkuRTlUWyR8PRj+sUBrQ/rYrESERgQdRHmFXe452naOV3Y9y+oPBAZQgEkVmHChpWmg/rZUc4RI9oJmZRZVJngDp0knrVsOBz+RGgidQVShsLbRHqHXnsJIzTbn17Fyzrdi/s6Y/pSX0PxcqSJ6mnxSU5tLRStNAmmWjZmkaEkUkgEnL5hRPZOXyvHPHPkMLoEgTgAom5TiS5pHUB4qvlGKTEca844YYqn1d67oQVWZSl1NT449wdMiQBJq3ywQwbQGkgvlhgZmgAxkq9lbyH4VutFZ4nPVQWvnEgjE5p59irFWTfQ0YmUW5nO7/AFCAZRH1nbvUqLIkZvHNvuYGiZN6QbgdK6XKeVILoD2QzDm4SF0GeIz3ZK8UKznrRGnd5LpkYA/WIzN1KzYIMQmkJ+2TyoGMLYrHBpJZcIxlMcoYDSV0kLhHGlgwfdcfFyjpQyo2wRTUQ3dk+anyC+9EOpuiWJGpQ2nhLaDS80fdZ5zUvBtnKefqtGbSdGxZ6n4sqPc35JAJBEuOjUApSTpJAOAnKYFJACSkkknQDEICjKBADSTSRIUUAkJCIJJ0BSt2brRZLsxeXEZgO/8A+IcpGg2+SuZFjXIZOdzjuFPIrt9HBvUXwYeolWn9jvs2ZVntktCPaVSiH9fr9VXvK/J5LrwVLSBdqNgxNfOoCxYUYi1lom5tHAGZaC03STM1EgabFvOhTNdROqXNHiepcU3KnF2t7iSWlz2SpMAme6ZXNrpXFvk30bqSR10GHJoBqdOE0lPdTrqSVHO3YYQx3yaToE9yMKplYninAAkkESAJNaL5Zdz3TioxBJmHHcPIoJjob3f6Cs+yYxP7J/WD6KRvB6Of+KW0gfmXcmku5g02wrE8XByQJxW6SJNE9OKrxomFGdmfiCtSHkCMGNAa0EXyeUJTIIGnUmbwWjGUzDHXP8qnOPI6ZjOtB6QGxoHkFNZ47j7zj1n1Wu7go8/8jRsB/wBKWHwWljFnsaf8kPUiGLM6I2bjiaNGOhoVizEjGQ2/oLS+TrJkl5qZ4BTsyJDGd3d6KNyI8WY0QTzt/XWtzg22QeZ9EeKduSoQ6R+8fJWoDWsmG0nXFZzmmqRSVF4OSvKqI4T/ABhYUWWLyV5VjHQG1gZ0UBcvJX1ROUWdJvaHqh9ps6Td4TxYWaHGJFyz/aLc0zsDj4BP8c0Nf/Tif4p4MVl4uQF6p/GHfRxP6b/MJcZE+iibmjxcntvgMkWy9NfVX50/8Tt8P/NLio30e97PKae1LgWSLXGJuMVb4tG6Lf6h8mpfFI38MffcfyKtqXAZIHKZ5GwjzSbkh9PnngSndAEhORkK7VDbmPYy9ELAwOZePKMml4BOGYFW7Pl+BEiBjIgc505AB1ZAk1IlmK7/AEekk25/ycnqZukoksGHEaA3jnuZWbSGyO0ynjXHMmuzOoeKmiaEzmUlp8M5/WlepGKj2OByb7lO1c2QxiODdjTzj2A47VxlusIflB0LBpeKZqtBEu4LuWtvRCczAQNp5x7pfdK5LKfJyo06TB7wGrH1C/xX2jbQfV/R1gZISGAokprqZdJzEYRBCEQC+TPfHCdIJyEDGUBc9xIaBSUyXEVOoNP6KlcnycKOP1/BrVrpRUpUyJukV/iMU54Y63HyCcZMidNnYcfzBaoCGMOSeVdoeVTk0xrSi69uPBjkzOGSX/Sbofq5RxbIxvPtAb1wh4grPyVk02lz4kR8R8IEhgLiL0veIFANnktyzZCgMq2EzaRe7zNG3HgWTZn2YQHvuttD3OOYXZbwyXerxyQwYuiE6L5n3SRW63w4PJPJJa4tF0hriAaXgJbdCy7PEjCzMiPiScYl+U/cMqUzDGWaaHGK8BkzS9lM6Dztiv8AC8oosKzMbec3PIDlucToDZklaMG1TaXFpaM05TPUFGHiHDc99AAXHUB5p0h2ZDY8MuLWWMucBOThCa6WktcSZdSlbbGsE4ljMNoxcGw3gazdEwE3Bqzl5faXjlxSbupmEhuA+6FqZRt7YMJz34AUHSOZo2p0TbCszob2hzLpacCAFBactwYfOitB0A3jubNcjZXG4yzueIYe7jYpJDQxl0XWVzkCctbda2oFtsUKkNoe76kMvd2iPNArLbeFEJxk0RX/AGYbitBtpFy+6bBnvyaRtrRFZY15gddc2fuuEnDaFyOX8qOtMUQIIvNBrLB7hnJ6I/3oQNujrI9pYxt5zmtb0iQB1aUUKKHNDmkFpEwRgRpXJZdyVxdnvxnl8UlrWAGTGVqGt0BoKkyVBjWmE1hPFWdjQ03edEIxron1bUWKzQynwrhw5hnzjhjIyYNV7P1Kf262/BZddejNDpTE2Aikxnz7ljR7MyLaBZ4YDYMHlRCPeLcZnPo7SscHW8daItoI5INxmoYDc0DegLZ0kkJCkQlMoxuE7J2SN9me4grh+DHJtkI/WI3tcPNd9l9k7LG/lP7mk+S89yE+Vqgn+LD73AeaE6khS/Fnp7Yf61IIhlMjHmtGkky8ZdlWrsh+upVojJuDRgKfeIruZPtr2DywLNBk3bWenQevHaSuJ4W8m3w3aoR3Od6L0EtXA/CCyVohO+p4OPqsPUfps39P+Z2xakjZUA6QDvTLos5yoEQTBOF8mfQDp04CYoAGJgiyYPm56XPP95HgAgi4KXJo+aZ9kHfXzXR6fu2Z6haCxOEsZzuLs7DJ0V3Kl0BjPV6Fbag9ns43jbvLu3Z1w2YLrMGilA4Mww0Nc+LEaMGl5DOy2QWpChBoDWgNa0UAoAMwCMJiNBrhpQOjnuF1rF6FBJIa8zdIA0vBoBrhirttgta19AJtIAdSUzWRzVMzsVXL2SXRTfaGPcAxjBMy55LiRPN17FpWnJzHiT3SMgSLwnTE1zY7lLFQ2SGXoTTOYEwBXMTpWRwnyk18RtnvhrZgxXzoAKhu3PturoLHBbDYGgzA0ke8ab5qFlhs7TMMhAzlgyd7RtxQuw6dFNmWgWhllhOiSAAdIshACg5RxVe1ZKiXXRox42IxpdDhNHzbT9n3tOuWdbzI7cARokCNfodxSFobTlCspa54V15tKYUcdkmPZmtvR2viRnOLnThudKu46etbsDK8xKDZ4mqbWwmdbj6LUi2hrec4Ck6nNMCe8jehdamidcL06EyuznOWGB3JAkZHCG0RnBsGE03og5ThO61uBF7fPVtVzI2Rm2dkhVx5zs5PkNStC2tOB0VkZC8bonSkzSqD2jDkCXSBbeFDVun/AFqOgoCivlTIbI7mF5dJk+SJSM5Y58ytRmFsMiGBMNNxtAJgckb5IH5SYCQSaOumhxkT+U/ohH8dbplyntmaCbJ3q9R3J2Ojn4OR4kOxRAGkxonOAlekTIiec3Z71rZCsRhWdjSJOlNw1kzKmblJhuynyiQKYEFo5U8Oc3ehOU2Sz8y//beu/au1kgVFtCU4dMUTEoGU8qNnBiDTDiD+0ry7J8SUWEdESGf7gV6taRNjhpaRvC8dY8gjVLuQw8Ht0YymcZZtJNAO8DrUcCD1kTE9LiZvO+nUjcCXZpCuGMR1RWeABJlLQrAhyEl69nkkBauF+EiHyoJ+2O9pXoBauK+EqFyIJ0PI3gn8qz1usGa6H6iOjyeZwYZ0w4Z3tCSXB1t6yQD/AAmDc0DySWkX0RnLuVQians7JuAWk2yM0eK+YUW+x7xnJ5LTFlZ0QjFmZ0QntsLRhWwyY46GuO4IoOUYTWgcbDoAP2jMwlpW4bKzojcqkXI8LNDYPuhaQy076EuKkUfbEH6aF/UZ6qs63Wec+PZiTz2Gt4OpowApmWn7HZ0IfYb6IhkpnQZ2G+irelwG0uTH+PWUS+ebIUleBpKVKUz4aTKSkgZbszMIzTgMDgJywbU1NcVrNyY3os7DfRGMnN6Ley30S3pcD2lyYULLFkaQRFM2/VeZ0lWTNCGPwisbib0QmYkRciywcJ83GTnb10HxAaG9lvosd+TGzNBicwWc/USj4GtJclSJwksZxe4zl7kWpDboNAKyz+gTHhNY54vJne5kTnTJntqr8HIjXGZA5J0CtDQqw3JDOi0fdCqOtKSugenFeTHHCqyiUuN5Mpcl1AAQAJnCTjTWgZwuswlJkakpcmfNEm0L6kDPqGhab8ni8aZyl8RCwfq5p9kVsx5KDuFsF1eJjO/82GkiOloc7eUPynhZrNHzjmNqDOYPLricdJWm0kYE7yoo0V3Sd2is/fS8ovYjyZ/ypYDSyx548xs8SZ46ST1pxwqlzbFaOw3NOXid5UsRzj7zuskobx0neU/fPgPboiHCh5EhYLQRouiVRI0loMk/yki5snxs5rIY4+4ieSRid5UIhEZz1E+GCfvXwLYRIeElpP8A0IvW4f4agm+UNrzWF3XEaPyqNzTp3j0ULwdG4o95LgWxEs+3bbmsTR/7M/0jZla2n/rwhqMQHwcsuJFcNI71Jkq0kvMyDLYrXqZMNmJom3WyRnChAabwI/8A0XDtyPEcTdaXTJlKVZ4SXZZUyjyboqXYgV5Of061ocFMlxIj+MiUa3m5pu2ah4hdek5TdGGrjBWdHYIJDG3sbon9qQvHfQagrFxT3EmtkV7NnjURNsxJkBUrjfhWg8XDgMcKvc588wDBdltN/uXpNmt7RmXH/DCWxLHDfLlMjAA6A5rrw6yG7ly6mrPtVI7NHThd3bA4G8MbJCsMFkUfONa5p5Dzg910zA6MklynB/Lph2djJ4X+97j5p1xZS/rN3FX2NTKtqdDgvc0kODaEYzNAuW+V8YEtdGe1wMiDdBBGbBdDwhPzBHSdDbve1eT2uPOI86XOPeVzwdI6Wdz8sIv7w7tN9EvlfE/eHdoei4EJwyZG5XYjv/ldFH/Yf2h6JjwvifvD+2FxNuA4x/2j3UUQbIosDuxwuifvL+2i+VMX94idtcIH6Qp4VIbiM74Y7nlKxnZnhTE+nidspfKaJ9PE/qFcLfdpr4pca7SgDt38J4n00X+o71XoEIckbB4LwyDGJIE8c/qvdgJLDV8FxDhmQPh+gk90mktAvAUFKnu8UKdQtRpUiqQJFTtKYtRpismMqOC5O15djMivaLpAe4AFuYEgVBC65wXnWULa3jYpMwBGe0uzB151JqtKCbdhJ0areEjs8Np2EjxBUg4RNzscNhafRYbY7Dg9p60d3WFq9CD8E7jN5uXYR6Q2t9JqRuVYR98dcx4hc4YZQlmoqX6aI91nVNtDDg9p2OHqiuLkCzUkKYEjYZeCn2y8Me6dY6Cgh2cNJIGK5lttiDCI/tE+K3Mg2p72uvm9J1KDCQ0JbLj1sM7LMCG58a4BMuLWtF0y37ydi9KsliENgY3ADec56ysXgfklpLo5kXfs20woC4z1zA36V07mL2PTJRin5PN125Srgr3ENxQWjL1nYZPjQ2nQ4yO4qseFlk/eIfefAawuvM5sHwaTGgYrmPhPcDk8yGESGf7pea6tomJjPqI7iuX+Ehg9nxJyFYctZ4xhkOoFJ1IqDaaPIWRyBKqSBpokuHod9HccJ4sobP5k+wxzvJeUPZPvXpfDGJRo0MjO/tDR+JefGzDSuVdjQpFimssP5xmtzR3hSCyzw8QpLHC+cadBnuE/JUBGOU5x0uPik/FA1g0ohC1pAW7NEAAnhijtrRcJGBeO5n+1VhNkKqzGrDbX3nncGhAFXMOoqJ0WuJ3KxxUwouJ1pgSWB04rBWr2DAZ3AL3ciq8RyRZp2iCJ4xYX42r25YavguJVt2UWwbpcCQ5wbQylRxnh9XvQuy1Cm0AOm4tAF4e8QAcO5UOE0EuawXZycTPRJst/KO5Z+ToTr8McUQL4MyDTPMZgKZpBEKxJlJpnVNwTnBJook7BYGxXcP1sXi+X2uFoizwMaKZToeWayXtBXjGU3E2iLOvzsX8ZW2j5ImZociFocjiw6poAqV0GYTbdEGDnbypW5Tij3iiENFxaAHblqLpntapG5diZ2tPUVEYaBzECLQyyTi0Deut4JRJw3VnWtMDJtFwbgu04FHkP+15BKXYaPR8jcIoNlsxMQkkxTJrSL0rjeVdOadJ6ZIMocO2vF2EWsNHBznzPNPJc0VlMjDQuVypABhg3bziXNImeSxoa8OlMTrOua6smzwQXGTbwHOkCQC4SEwTqW+neHcylSl2OtyvwlsrgCXQ3xAAwm49riASTEJcNBwmcNclgxOEEHM1pwvAg8knMK1/0FRdkicpyoJEHlSEpfd8dSsWXgoCSXBoaQB72AEgQL2yqT6P8v7/wtO1+J6DD4YQ4VnhPfCjiE5jA2KWMENxDcAXPEsKTxzTXH8O+GkK0wgyGx5EnVfdbJxuhrg0EkyAePvrf9qmz2RkJzmiHCbdbNjXPcBMikj3aFxOWcjvjNfHhwXw4TGTN7kzANS1ubHAUx1rRazfRGa0UurOYaCmRNdRJY5M3pHW8IoQiRbhMhxX4nj/FcnlDJ3FZ54ZtIJ8lpcMrRyn1+hb3Od5rknR3aSsqYWi+2GLgcXATMpVnQAz2VUUE1J0MiH+wqlxxU9niTbE+we8tHmmkIqKzC5qUGzULqUzeJQcbLMmBaY2isWh4ENn3z/cB5KrDiUzoraeTD+yTve5IZDeqRPOogDP/AGkCSZoQapiN3g/W1wB/FhfiC9lC8V4JVt0D+Y07gT5L2cPXPq9zSHYMj9V9UQfjIColnUYcnDlgkotyXdmgc0LzRK8o40SQRYEZK8Xth+ei/wAyJ+Mr2GJFqF4zaokojyem78RW+j5M5kcV1QghQ6gzz4IXxQSEoLuUugzNBoUjWql8YNZSpI9Uqq022tul22h0oAmDEnQVRsNrk4z947iVJlCPM3cBimITm1P2XdwK6ngUaRNrfA+i4kuJOK7LgY+kTazwcpkNHaQHOuPuse6TXF5a0EBkhK8TzZOrrVCz5GjVeyE5sPkl5LXuLrpzkSAGoSFarrOBDmzeS6Ra+EQOkCIjSDqqu9tsVvFvmQG3TnkNGKIvpVg15PFYloZBoGEuExXNsaMFkW3L9pJkycjIC60ipzaZ9ede4ZPyHZnQb/FQyTecXFoJJBcJzPXvUsfJkNr2OaxjbpeaNANQ5tJau5EqSHFs8LsPB+32gXmw4zmmt6UmnY50gd67LLGVmssb4TmRLxgugkyaBxjGcoEl06agu4stn4prGiXJaW05sr7cB1rh+HFoYT+3ZLj38gsa9rA9t175gXqaJ4lTpyd9EXJcnlEtSSnZDoktCOpXyhG44uc6YvEGQzSElS9nN6Ttw9VYARSU2YZMpnJY6R7I9VIywABwvc6QwOkHyVi6lJFhmytCsZaZh7dhvSPcnjWEHC6J66A6qKe6mIRkGbKwsD9LcekPNFarC8hspGTQOc3Xr1qaSeSLDNme3J8To949U3s+J0StGSdFhmybgfZni3QbzXABzjUHMxy9ZmvIrx0ohFOk7yspwydmkdavB63eKKZXkjbQ7pO7RRttsQe+/tO9VntfJW/8HrAcoo7qLy8ZSi/SxO271RtyrG+lidt3qltfI99cHoTjVeNW08t32neJXS+1Iv0kTtu9Vy0c16ytdONCzyI0bHSUZKcFbAGXd6TGz26JICpoTuW3b5IEDxDtBTxMBPFXIsSQVJ83GeZMBSEsarq+CD5X/uHueuScJa1u5Jf81F+xDP8AckFncjhNEsvKhOYC6hvNa7CoocMSrT/hPtD2OZEEJ7XSHMumhmatcMaLE+D3IUO3Wh7YoLmw4d+7NwnNwbiDrXpNk4GQYU+LMeHPENjPHdnVKUVHGv3FTbuznrJ8IjboD4HNbdBhxSDKvuvaa16St2P4RoTJ/NRZEg8otpSWLZhdPZcmCHg57tTyH95E1abIYgblm6ZomznBwybaWFkARGxSOQQWEAzBqZ0FJSlWclx9vyRF5ZfxjXNZNwDThIhpcAMCWmuozXpuUoPGQntYQx5aQ10jyXSoaVouTy9ka0iA1kJ0SJEdca9/GTJaAb/OAIBcQZVVRaiJ9Ty5pomSLTMzxBI3FMgCoAiTNRBKjnoUkkck8kCoCSV1SEIhDpPMkIiLUrikupBqAI7iVxS3U11ICO6kpbqa4gZGGpSUskrqAIwE4CkbDmmSCgVhxIfmtwrPdBVRNIGeYSHiyr5gJvi6o0KPFlEAQQdCufFk4s9UCKsSKTmlJQkq7FsqD4sZSogZXatrJX7KL/Lb+JZnxYrSyYZMij+H4OCBMmyXaSxxukibZTBIOIOIXV8H8qWYEi1CNWoiw4sQOGpzAajWNxXH2TndSuh6tLoSmej2XL2T2nkxrWBriWiXc5asPhxY2ikZ52iM473AryR2pRCIjFFWewH4QLH9I7+m/wBFG7h7ZPpHf03+i8jLkBelih2SxY83OlhedLZMySVRsSQTqQDi5tiEpJIM2GiakkgkdOCkkkIcKSFg7YkkkCBbjv8ABMP1vTJIAJ4qUmYpJIGHaOcdqjZ+u9JJAPuFDFeo+CjKSSQEZVcJJKkVARRAJJKiwmhM1JJACeEg1JJAB3UDykkgTFZsepWymSVRJCQRE6SpjQBUZSSUjICmSSUF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graphicFrame>
        <p:nvGraphicFramePr>
          <p:cNvPr id="17" name="16 Diagrama"/>
          <p:cNvGraphicFramePr/>
          <p:nvPr/>
        </p:nvGraphicFramePr>
        <p:xfrm>
          <a:off x="467544" y="1397000"/>
          <a:ext cx="7920880" cy="5056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Picture 2"/>
          <p:cNvPicPr>
            <a:picLocks noChangeAspect="1" noChangeArrowheads="1"/>
          </p:cNvPicPr>
          <p:nvPr/>
        </p:nvPicPr>
        <p:blipFill>
          <a:blip r:embed="rId7" cstate="print"/>
          <a:srcRect/>
          <a:stretch>
            <a:fillRect/>
          </a:stretch>
        </p:blipFill>
        <p:spPr bwMode="auto">
          <a:xfrm>
            <a:off x="5508104" y="4509120"/>
            <a:ext cx="2232248" cy="1404654"/>
          </a:xfrm>
          <a:prstGeom prst="rect">
            <a:avLst/>
          </a:prstGeom>
          <a:noFill/>
          <a:ln w="9525">
            <a:noFill/>
            <a:miter lim="800000"/>
            <a:headEnd/>
            <a:tailEnd/>
          </a:ln>
          <a:scene3d>
            <a:camera prst="orthographicFront"/>
            <a:lightRig rig="threePt" dir="t"/>
          </a:scene3d>
          <a:sp3d>
            <a:bevelT/>
          </a:sp3d>
        </p:spPr>
      </p:pic>
    </p:spTree>
  </p:cSld>
  <p:clrMapOvr>
    <a:masterClrMapping/>
  </p:clrMapOvr>
  <p:transition>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1268" name="AutoShape 4"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 name="5 Rectángulo"/>
          <p:cNvSpPr/>
          <p:nvPr/>
        </p:nvSpPr>
        <p:spPr>
          <a:xfrm>
            <a:off x="0" y="0"/>
            <a:ext cx="9144000" cy="13407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7200" dirty="0">
              <a:solidFill>
                <a:schemeClr val="bg1"/>
              </a:solidFill>
            </a:endParaRPr>
          </a:p>
        </p:txBody>
      </p:sp>
      <p:sp>
        <p:nvSpPr>
          <p:cNvPr id="8" name="7 Rectángulo"/>
          <p:cNvSpPr/>
          <p:nvPr/>
        </p:nvSpPr>
        <p:spPr>
          <a:xfrm>
            <a:off x="0" y="6309320"/>
            <a:ext cx="9144000" cy="5486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4800" dirty="0">
              <a:solidFill>
                <a:schemeClr val="bg1"/>
              </a:solidFill>
            </a:endParaRPr>
          </a:p>
        </p:txBody>
      </p:sp>
      <p:sp>
        <p:nvSpPr>
          <p:cNvPr id="10" name="9 Rectángulo"/>
          <p:cNvSpPr/>
          <p:nvPr/>
        </p:nvSpPr>
        <p:spPr>
          <a:xfrm>
            <a:off x="827584" y="1772816"/>
            <a:ext cx="7668344" cy="1569660"/>
          </a:xfrm>
          <a:prstGeom prst="rect">
            <a:avLst/>
          </a:prstGeom>
        </p:spPr>
        <p:txBody>
          <a:bodyPr wrap="square">
            <a:spAutoFit/>
          </a:bodyPr>
          <a:lstStyle/>
          <a:p>
            <a:pPr algn="ctr"/>
            <a:r>
              <a:rPr lang="es-EC" sz="4800" b="1" dirty="0" smtClean="0">
                <a:solidFill>
                  <a:srgbClr val="002060"/>
                </a:solidFill>
              </a:rPr>
              <a:t>ESTRUCTURA DEL CUADRO DE MANDO FINANCIERO</a:t>
            </a:r>
            <a:endParaRPr lang="es-EC" sz="4800" b="1" dirty="0">
              <a:solidFill>
                <a:srgbClr val="002060"/>
              </a:solidFill>
            </a:endParaRPr>
          </a:p>
        </p:txBody>
      </p:sp>
      <p:pic>
        <p:nvPicPr>
          <p:cNvPr id="11" name="10 Imagen"/>
          <p:cNvPicPr/>
          <p:nvPr/>
        </p:nvPicPr>
        <p:blipFill>
          <a:blip r:embed="rId3" cstate="print"/>
          <a:srcRect/>
          <a:stretch>
            <a:fillRect/>
          </a:stretch>
        </p:blipFill>
        <p:spPr bwMode="auto">
          <a:xfrm>
            <a:off x="2987824" y="3645024"/>
            <a:ext cx="3240360" cy="18504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1268" name="AutoShape 4"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 name="5 Rectángulo"/>
          <p:cNvSpPr/>
          <p:nvPr/>
        </p:nvSpPr>
        <p:spPr>
          <a:xfrm>
            <a:off x="0" y="0"/>
            <a:ext cx="9144000" cy="134076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dirty="0" smtClean="0">
                <a:solidFill>
                  <a:schemeClr val="bg1"/>
                </a:solidFill>
              </a:rPr>
              <a:t>              COMPETITIVIDAD COOPERATIVA</a:t>
            </a:r>
            <a:endParaRPr lang="es-EC" sz="4000" dirty="0">
              <a:solidFill>
                <a:schemeClr val="bg1"/>
              </a:solidFill>
            </a:endParaRPr>
          </a:p>
        </p:txBody>
      </p:sp>
      <p:sp>
        <p:nvSpPr>
          <p:cNvPr id="21506" name="AutoShape 2"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08" name="AutoShape 4"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0" name="AutoShape 6"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4" name="AutoShape 10"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6" name="AutoShape 12"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8" name="AutoShape 14"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26" name="AutoShape 22" descr="data:image/jpeg;base64,/9j/4AAQSkZJRgABAQAAAQABAAD/2wCEAAkGBggSBRQIEwgWCRQRGB8aFxgYGSAeHRwhHyInICAgHR8fJioiHSAjHxoiIjssJCoqLywvHScyODQtNyssOC8BCQoKDgwOGg8PGTUkHhwtLC4sLDIpLCwvLDUrLiwqNiksKjUtMikpKSwpNSwpLCwpNSksKSwyKSwwLCwsKSwsKf/AABEIACMAhwMBIgACEQEDEQH/xAAbAAABBQEBAAAAAAAAAAAAAAAAAQIEBQYHA//EADcQAAIBAgUCBAQDBgcAAAAAAAECAwQRAAUGEiETMQciQVFCcYGRFFJhFSMyM4KyFhdDU2Kh8P/EABcBAQEBAQAAAAAAAAAAAAAAAAABAgP/xAAeEQEBAQACAgMBAAAAAAAAAAAAEQECIRJBMVFhA//aAAwDAQACEQMRAD8A7bPPGlO07OEVASxPoB3OMrL4raTE3RXNPxLn4Y0d2+yi+LjVOoqWh07Jm0ql0jHZe5J4A59yccy0TW5ylVLqJtI1OY1dcd2793GiR/AqMzXta3cDsMRN1tG8Rkb+Tpyvrf1FOVH3crh9LrDOZKpV/wAIVFNHu80krxIFX1YjcTwOcW+XZpV/sQ11XQjKytyU39QgD3IABP6C+PPUgqW001REUidB1AJlYrwLlXC+bkXHF/kcKfqZNmsAFlBnbkbVFzx3+nI57c4izZjm5XdFlaSA9i0wH9obHLdK10MudS6yqYJexpo0S/SQhAHFmsUQ3Ft36k24tocnzOLLqw5a9aKCljHVTcwkMgexCRm+/wApNrKpv6Y57t9wzlPS9i1tPHqmLJKvKzQvU36Dq4kR9ouQTYFT27j1x45r4gzxRSVAyCYQwmzTTMkKHm3l3nc1zwLDn64Zk2T1tZqpNUVVKaNYFIpIG/iUNfdJKOwdgf4fh+eKnUoGca7TTaSb6ShIkrGU8M9/JF9LG/19VxrjZ2vJbR6w1O1OtSujTPG4DKyVMRuDyCB8sTci17Q1GbfsmSllyiqtcQzqFZh7oQSGHB7H0xc5jmuXUuXfiJqlKKNBa7EAfIe/yGOAeKOuKqt1ZSy0VNLB0lboSBCJJd3BZB32WBt/UcaZ+Hdsz1dkNM+yfN4aU+zOAft3xUt4q6QDW/bKv+oViPuBjMaWjyylywQ0uh6zMJeC0s8KRs7epLStcd/QWF8bvT1TXS0zPUZEMoINlUujkj3O0WHy5wpak5Nn1DVUhqYZTKgNrlSv9wGJgni6PW6oK991xb79scm8Qtc5jW5i2jsqjNTI1xPKp4UeqhuwHoW+gxG1hpZaHwnK1ubNUFIxFBBEenEHI4NhzIR5mJc82PAwpXZEkQoHDBgexHbFFnmvdOUdUKaozaOBz8N7kfMC9h88YHQGX6qq9IU9E0h07Qxx23Kf383rcMf5aG/fv7e+K1afIJcwkzVMvSDLMnJbfa71M44F3N2YXt37kjCldfXN6Bs2bLhVo8yoHMYPmCngMR7cj7jBjKeGOSTjLJNR1CXqsxPUe/wp/poPYBefsPTBiidrrRU+Y1NLEa4Q08EvUmj23MluwB9PUc/mv6Y1igBbWtigzzVJp8xNP+G3gIh3E2UF32LuPwqOSTiml8TQtNI5ywnpkKGDeRmsxPmt5RZLgngg98Q8sxqc6pql6MGLazo6uFa4Vtp7Ejtf0NjY2NsZzWlfnUui6ijiyCZZZkMakNGQC/lv5Xvax724748ovEcltv4NDtAbcJPLKCQLQG37xgTYjsDYX5viXmWt5Is0alFKktn2XEgunKjdKPhBL2HNybe9xmd2r55GEyij1N/hqoyRKZpmopQoeRmd/MqvZCpCNta/f0YC3fFvpzQ2fjxHXUdTsqVZTyxBdAV8otYBSDx5QLY0Go9eNS100AolqeiFNhIA/mBJYgiwRbckkY9ptdolWac0ZkKOA+w7rRkAmW4uNo3dr3sDjGfzzOVqbyzczPpa6mizpsnMVFPFTTMbb5QSFFjcqBe7Xta/HvftjF6U8PNVUmTNQjUcNFvdnd44OpI5buS0pt6flxNj8UD0+qctuoY7tr3OzybWAt2YyWHoSLDviZF4hJ12haBCVhMwZZQUNtvkDW5YBrm3YWPrjqlzS0HhdkS1/wCPn6meT/7lU/Ut8l4QD+njEKfw7zNNcT6ipc6SneoUKRLB1CgFuEO5bLwOPYAemLaDWsLZi8exemgkJIcFgIwCWZR2Vr8G/P1xEqfEeOOj/ESZTNAAOVI8xIDbwo+LYUAv2O644GHRcei5FrMyebVsUa/8KRb/AE3OQPscS8807m0uk/2VFnrxO5tJO6guVJ8wXaFVTY2Fh2++K6p8QJI60QGljYMqkOst49zswAL2tYBbk97bjaynCp4iDryRmiEpi2i0Thi9ydzIOCVVVJvbmxA/UXFzpTSOV5dlAoaeDYO7MeWc+7H1P/Q9MSs3yDLKpEWookrBE+9Q4uAw4vbse/Y3GM1V+IrhCUyppCikupazJ5tqlhbgMCGt383HY4fF4hxkdVqYRxqYQ7bwSnVXcSRw3lJCWAve/scF8saLP8rep0/Nly1JpDMhQOouVuLXAuL/AHGMpnfhfFLo2l01FVilggdWl8tzIB37EWJJP3/THt/mTHuRfwBjJc7w527YzzHJyP4XHr6EEemPZfEak3qDT9NXKKrlgEZmIDqGPBMdx8/ph0lxqVRQoQCwHA+mDCnvgxVPeNCpBUMDwb4Omm3bsFvlgwYNE6MfH7seXtx2+XtgMMZBBjB3d+O/z+2DBgAxRkklAb8Hjv8APAsUY7IF+mDBgFESfkA+mGCmhtborx24Hr3wYMAqwRDtGBcW7emHlR7YMGAYtPCI9giAHtYWwqwRBtwjAIFu3p7YTBgHbFvfaOe+G/h4d+7pC/vYf+9cGDAOMafkB9O2GtTxGPYYgw9rC2DBgEPfBgwYM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28" name="AutoShape 24" descr="data:image/jpeg;base64,/9j/4AAQSkZJRgABAQAAAQABAAD/2wCEAAkGBggSBRQIEwgWCRQRGB8aFxgYGSAeHRwhHyInICAgHR8fJioiHSAjHxoiIjssJCoqLywvHScyODQtNyssOC8BCQoKDgwOGg8PGTUkHhwtLC4sLDIpLCwvLDUrLiwqNiksKjUtMikpKSwpNSwpLCwpNSksKSwyKSwwLCwsKSwsKf/AABEIACMAhwMBIgACEQEDEQH/xAAbAAABBQEBAAAAAAAAAAAAAAAAAQIEBQYHA//EADcQAAIBAgUCBAQDBgcAAAAAAAECAwQRAAUGEiETMQciQVFCcYGRFFJhFSMyM4KyFhdDU2Kh8P/EABcBAQEBAQAAAAAAAAAAAAAAAAABAgP/xAAeEQEBAQACAgMBAAAAAAAAAAAAEQECIRJBMVFhA//aAAwDAQACEQMRAD8A7bPPGlO07OEVASxPoB3OMrL4raTE3RXNPxLn4Y0d2+yi+LjVOoqWh07Jm0ql0jHZe5J4A59yccy0TW5ylVLqJtI1OY1dcd2793GiR/AqMzXta3cDsMRN1tG8Rkb+Tpyvrf1FOVH3crh9LrDOZKpV/wAIVFNHu80krxIFX1YjcTwOcW+XZpV/sQ11XQjKytyU39QgD3IABP6C+PPUgqW001REUidB1AJlYrwLlXC+bkXHF/kcKfqZNmsAFlBnbkbVFzx3+nI57c4izZjm5XdFlaSA9i0wH9obHLdK10MudS6yqYJexpo0S/SQhAHFmsUQ3Ft36k24tocnzOLLqw5a9aKCljHVTcwkMgexCRm+/wApNrKpv6Y57t9wzlPS9i1tPHqmLJKvKzQvU36Dq4kR9ouQTYFT27j1x45r4gzxRSVAyCYQwmzTTMkKHm3l3nc1zwLDn64Zk2T1tZqpNUVVKaNYFIpIG/iUNfdJKOwdgf4fh+eKnUoGca7TTaSb6ShIkrGU8M9/JF9LG/19VxrjZ2vJbR6w1O1OtSujTPG4DKyVMRuDyCB8sTci17Q1GbfsmSllyiqtcQzqFZh7oQSGHB7H0xc5jmuXUuXfiJqlKKNBa7EAfIe/yGOAeKOuKqt1ZSy0VNLB0lboSBCJJd3BZB32WBt/UcaZ+Hdsz1dkNM+yfN4aU+zOAft3xUt4q6QDW/bKv+oViPuBjMaWjyylywQ0uh6zMJeC0s8KRs7epLStcd/QWF8bvT1TXS0zPUZEMoINlUujkj3O0WHy5wpak5Nn1DVUhqYZTKgNrlSv9wGJgni6PW6oK991xb79scm8Qtc5jW5i2jsqjNTI1xPKp4UeqhuwHoW+gxG1hpZaHwnK1ubNUFIxFBBEenEHI4NhzIR5mJc82PAwpXZEkQoHDBgexHbFFnmvdOUdUKaozaOBz8N7kfMC9h88YHQGX6qq9IU9E0h07Qxx23Kf383rcMf5aG/fv7e+K1afIJcwkzVMvSDLMnJbfa71M44F3N2YXt37kjCldfXN6Bs2bLhVo8yoHMYPmCngMR7cj7jBjKeGOSTjLJNR1CXqsxPUe/wp/poPYBefsPTBiidrrRU+Y1NLEa4Q08EvUmj23MluwB9PUc/mv6Y1igBbWtigzzVJp8xNP+G3gIh3E2UF32LuPwqOSTiml8TQtNI5ywnpkKGDeRmsxPmt5RZLgngg98Q8sxqc6pql6MGLazo6uFa4Vtp7Ejtf0NjY2NsZzWlfnUui6ijiyCZZZkMakNGQC/lv5Xvax724748ovEcltv4NDtAbcJPLKCQLQG37xgTYjsDYX5viXmWt5Is0alFKktn2XEgunKjdKPhBL2HNybe9xmd2r55GEyij1N/hqoyRKZpmopQoeRmd/MqvZCpCNta/f0YC3fFvpzQ2fjxHXUdTsqVZTyxBdAV8otYBSDx5QLY0Go9eNS100AolqeiFNhIA/mBJYgiwRbckkY9ptdolWac0ZkKOA+w7rRkAmW4uNo3dr3sDjGfzzOVqbyzczPpa6mizpsnMVFPFTTMbb5QSFFjcqBe7Xta/HvftjF6U8PNVUmTNQjUcNFvdnd44OpI5buS0pt6flxNj8UD0+qctuoY7tr3OzybWAt2YyWHoSLDviZF4hJ12haBCVhMwZZQUNtvkDW5YBrm3YWPrjqlzS0HhdkS1/wCPn6meT/7lU/Ut8l4QD+njEKfw7zNNcT6ipc6SneoUKRLB1CgFuEO5bLwOPYAemLaDWsLZi8exemgkJIcFgIwCWZR2Vr8G/P1xEqfEeOOj/ESZTNAAOVI8xIDbwo+LYUAv2O644GHRcei5FrMyebVsUa/8KRb/AE3OQPscS8807m0uk/2VFnrxO5tJO6guVJ8wXaFVTY2Fh2++K6p8QJI60QGljYMqkOst49zswAL2tYBbk97bjaynCp4iDryRmiEpi2i0Thi9ydzIOCVVVJvbmxA/UXFzpTSOV5dlAoaeDYO7MeWc+7H1P/Q9MSs3yDLKpEWookrBE+9Q4uAw4vbse/Y3GM1V+IrhCUyppCikupazJ5tqlhbgMCGt383HY4fF4hxkdVqYRxqYQ7bwSnVXcSRw3lJCWAve/scF8saLP8rep0/Nly1JpDMhQOouVuLXAuL/AHGMpnfhfFLo2l01FVilggdWl8tzIB37EWJJP3/THt/mTHuRfwBjJc7w527YzzHJyP4XHr6EEemPZfEak3qDT9NXKKrlgEZmIDqGPBMdx8/ph0lxqVRQoQCwHA+mDCnvgxVPeNCpBUMDwb4Omm3bsFvlgwYNE6MfH7seXtx2+XtgMMZBBjB3d+O/z+2DBgAxRkklAb8Hjv8APAsUY7IF+mDBgFESfkA+mGCmhtborx24Hr3wYMAqwRDtGBcW7emHlR7YMGAYtPCI9giAHtYWwqwRBtwjAIFu3p7YTBgHbFvfaOe+G/h4d+7pC/vYf+9cGDAOMafkB9O2GtTxGPYYgw9rC2DBgEPfBgwYM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30" name="AutoShape 26" descr="data:image/jpeg;base64,/9j/4AAQSkZJRgABAQAAAQABAAD/2wCEAAkGBhQSEBUUExQUFBQVFBIUFRQXFBQVFBQUFBQVFRQUFBQYGyYeFxkjGRUUHy8gJCcpLCwsFR4xNTAqNSYrLCkBCQoKDgwOGg8PGikcHBwsLCksKSksLCkpKSkpKSkpLCksLCwsLCksKSwsKSwsLCksKSwpLCkpKSkpLCksLCkpLP/AABEIAMIBAwMBIgACEQEDEQH/xAAbAAABBQEBAAAAAAAAAAAAAAACAAEDBAUGB//EAEcQAAECAwMGCwILCAMBAQAAAAEAAgMRIQQSMQVBUWFxkQYTIjJSgZKhscHRFUIHFBYjU2JygrLC8DNUY3OTotLhQ0SD8bP/xAAaAQADAQEBAQAAAAAAAAAAAAAAAQIDBAUG/8QAKhEAAgIBAwMEAQQDAAAAAAAAAAECERIDE1EhMUEEFGFxMjOBsfAiI5H/2gAMAwEAAhEDEQA/ALByg44lw/8AN3jIoRaQcYm90u6itCGXGlBpJAppU8OxCXKeNgmaJ0/P8kL4KLWtOg9c1MGalZNghTryvut80hZYIEhDG2ZB7pJVFeR0yuAiDToKlMAZi9uyJE8C4hNxTs0WJ18WfFk0XEeLHZZnHMjFlOpRXIv0s/tQwfwlqUo2mEfuPb+cpZRHgyX4uaVAnjXD1UjbK2VXV1Cirh0XowzsiOHdcRca/PD3RGnxAS3FwPAsNs7NZRiEzRpxKqi2gYtcOuGfB6f2kz63ZcfAKHrfRW2i7DeBgAEYedW5ZxyvDHS7JHiEJy5D/wDpAUPXfJW2jT4woZrN9tNOF3thP7RccAPFQ9b5Y8EaMkyzja4modSA2h/S8FO6PE0yUlklzukd5QlhOcpbj4HSNYvGlA6O3SN4WZxCXEJZsXQ0Da2dIIHW5mnuKpcQlxKM5B0LJyi3XuQOyk3Qe5QGClxSMpB0LDLUDqTmIqk5JcYt49iWBanzd+sVXc1TGqjlKm4+W1fT6EcdOK+DwtaWU2yTJYPHsAzkjAGhaRLBZTIBEw4gkOdOWAM+aNglRacCj27RnIz6QqJs4Y+K0AgCLEBniTOpnnxFdiya/wB32jRfpfuQFiSmLEl00YWdEGS1eG5M6MBiRv8ALFZfEnOSiFnXyGb4PoehoG2M6QOyqA29ms9SyrVaoUN110y6U6Fo7yQovbLMzCdrv8QVVTYWjY9ojM0pjlA5mjvWMctO92ENzz4ySZlaKTIBoljyBPvJTWnN+RZpGx8bfmkOpLjIhzncsoxo5I5ZAzibB4NRNhvOLz23+qrYfli3EaZhPOJO9A5gHOe0bXBYdphC+AXUEzPGpkM+xGxjOkTsMvBL26DcNfjIf0jeqZ8E8ONDc66CSTP3XAU2hZRDei47ZlWskwxxsw2QunRPQm9FJCzNUQUYhKWScBYYDyK7rODiAdoCH4hD6DOy30VlwSRiFlUZOh9EDZMeCRsDc18bIkQfmVtqRCdBZUFi0PiD70/xApCyu+kf1iGfyq2GpEJ0KyrxL+mOtno4Jix+lh+64fmKtSQkJ0FkAv5w3qcf8VHFivGEMu2OaJdqStSQEIpCspG3OzwYo/pnwemNuP0cXsjycrxCAw1XQDPfaxiQ5o+sJd6IPnhXYprQJEKGFABcKSzzFDTYttKOUkuRTlUWyR8PRj+sUBrQ/rYrESERgQdRHmFXe452naOV3Y9y+oPBAZQgEkVmHChpWmg/rZUc4RI9oJmZRZVJngDp0knrVsOBz+RGgidQVShsLbRHqHXnsJIzTbn17Fyzrdi/s6Y/pSX0PxcqSJ6mnxSU5tLRStNAmmWjZmkaEkUkgEnL5hRPZOXyvHPHPkMLoEgTgAom5TiS5pHUB4qvlGKTEca844YYqn1d67oQVWZSl1NT449wdMiQBJq3ywQwbQGkgvlhgZmgAxkq9lbyH4VutFZ4nPVQWvnEgjE5p59irFWTfQ0YmUW5nO7/AFCAZRH1nbvUqLIkZvHNvuYGiZN6QbgdK6XKeVILoD2QzDm4SF0GeIz3ZK8UKznrRGnd5LpkYA/WIzN1KzYIMQmkJ+2TyoGMLYrHBpJZcIxlMcoYDSV0kLhHGlgwfdcfFyjpQyo2wRTUQ3dk+anyC+9EOpuiWJGpQ2nhLaDS80fdZ5zUvBtnKefqtGbSdGxZ6n4sqPc35JAJBEuOjUApSTpJAOAnKYFJACSkkknQDEICjKBADSTSRIUUAkJCIJJ0BSt2brRZLsxeXEZgO/8A+IcpGg2+SuZFjXIZOdzjuFPIrt9HBvUXwYeolWn9jvs2ZVntktCPaVSiH9fr9VXvK/J5LrwVLSBdqNgxNfOoCxYUYi1lom5tHAGZaC03STM1EgabFvOhTNdROqXNHiepcU3KnF2t7iSWlz2SpMAme6ZXNrpXFvk30bqSR10GHJoBqdOE0lPdTrqSVHO3YYQx3yaToE9yMKplYninAAkkESAJNaL5Zdz3TioxBJmHHcPIoJjob3f6Cs+yYxP7J/WD6KRvB6Of+KW0gfmXcmku5g02wrE8XByQJxW6SJNE9OKrxomFGdmfiCtSHkCMGNAa0EXyeUJTIIGnUmbwWjGUzDHXP8qnOPI6ZjOtB6QGxoHkFNZ47j7zj1n1Wu7go8/8jRsB/wBKWHwWljFnsaf8kPUiGLM6I2bjiaNGOhoVizEjGQ2/oLS+TrJkl5qZ4BTsyJDGd3d6KNyI8WY0QTzt/XWtzg22QeZ9EeKduSoQ6R+8fJWoDWsmG0nXFZzmmqRSVF4OSvKqI4T/ABhYUWWLyV5VjHQG1gZ0UBcvJX1ROUWdJvaHqh9ps6Td4TxYWaHGJFyz/aLc0zsDj4BP8c0Nf/Tif4p4MVl4uQF6p/GHfRxP6b/MJcZE+iibmjxcntvgMkWy9NfVX50/8Tt8P/NLio30e97PKae1LgWSLXGJuMVb4tG6Lf6h8mpfFI38MffcfyKtqXAZIHKZ5GwjzSbkh9PnngSndAEhORkK7VDbmPYy9ELAwOZePKMml4BOGYFW7Pl+BEiBjIgc505AB1ZAk1IlmK7/AEekk25/ycnqZukoksGHEaA3jnuZWbSGyO0ynjXHMmuzOoeKmiaEzmUlp8M5/WlepGKj2OByb7lO1c2QxiODdjTzj2A47VxlusIflB0LBpeKZqtBEu4LuWtvRCczAQNp5x7pfdK5LKfJyo06TB7wGrH1C/xX2jbQfV/R1gZISGAokprqZdJzEYRBCEQC+TPfHCdIJyEDGUBc9xIaBSUyXEVOoNP6KlcnycKOP1/BrVrpRUpUyJukV/iMU54Y63HyCcZMidNnYcfzBaoCGMOSeVdoeVTk0xrSi69uPBjkzOGSX/Sbofq5RxbIxvPtAb1wh4grPyVk02lz4kR8R8IEhgLiL0veIFANnktyzZCgMq2EzaRe7zNG3HgWTZn2YQHvuttD3OOYXZbwyXerxyQwYuiE6L5n3SRW63w4PJPJJa4tF0hriAaXgJbdCy7PEjCzMiPiScYl+U/cMqUzDGWaaHGK8BkzS9lM6Dztiv8AC8oosKzMbec3PIDlucToDZklaMG1TaXFpaM05TPUFGHiHDc99AAXHUB5p0h2ZDY8MuLWWMucBOThCa6WktcSZdSlbbGsE4ljMNoxcGw3gazdEwE3Bqzl5faXjlxSbupmEhuA+6FqZRt7YMJz34AUHSOZo2p0TbCszob2hzLpacCAFBactwYfOitB0A3jubNcjZXG4yzueIYe7jYpJDQxl0XWVzkCctbda2oFtsUKkNoe76kMvd2iPNArLbeFEJxk0RX/AGYbitBtpFy+6bBnvyaRtrRFZY15gddc2fuuEnDaFyOX8qOtMUQIIvNBrLB7hnJ6I/3oQNujrI9pYxt5zmtb0iQB1aUUKKHNDmkFpEwRgRpXJZdyVxdnvxnl8UlrWAGTGVqGt0BoKkyVBjWmE1hPFWdjQ03edEIxron1bUWKzQynwrhw5hnzjhjIyYNV7P1Kf262/BZddejNDpTE2Aikxnz7ljR7MyLaBZ4YDYMHlRCPeLcZnPo7SscHW8daItoI5INxmoYDc0DegLZ0kkJCkQlMoxuE7J2SN9me4grh+DHJtkI/WI3tcPNd9l9k7LG/lP7mk+S89yE+Vqgn+LD73AeaE6khS/Fnp7Yf61IIhlMjHmtGkky8ZdlWrsh+upVojJuDRgKfeIruZPtr2DywLNBk3bWenQevHaSuJ4W8m3w3aoR3Od6L0EtXA/CCyVohO+p4OPqsPUfps39P+Z2xakjZUA6QDvTLos5yoEQTBOF8mfQDp04CYoAGJgiyYPm56XPP95HgAgi4KXJo+aZ9kHfXzXR6fu2Z6haCxOEsZzuLs7DJ0V3Kl0BjPV6Fbag9ns43jbvLu3Z1w2YLrMGilA4Mww0Nc+LEaMGl5DOy2QWpChBoDWgNa0UAoAMwCMJiNBrhpQOjnuF1rF6FBJIa8zdIA0vBoBrhirttgta19AJtIAdSUzWRzVMzsVXL2SXRTfaGPcAxjBMy55LiRPN17FpWnJzHiT3SMgSLwnTE1zY7lLFQ2SGXoTTOYEwBXMTpWRwnyk18RtnvhrZgxXzoAKhu3PturoLHBbDYGgzA0ke8ab5qFlhs7TMMhAzlgyd7RtxQuw6dFNmWgWhllhOiSAAdIshACg5RxVe1ZKiXXRox42IxpdDhNHzbT9n3tOuWdbzI7cARokCNfodxSFobTlCspa54V15tKYUcdkmPZmtvR2viRnOLnThudKu46etbsDK8xKDZ4mqbWwmdbj6LUi2hrec4Ck6nNMCe8jehdamidcL06EyuznOWGB3JAkZHCG0RnBsGE03og5ThO61uBF7fPVtVzI2Rm2dkhVx5zs5PkNStC2tOB0VkZC8bonSkzSqD2jDkCXSBbeFDVun/AFqOgoCivlTIbI7mF5dJk+SJSM5Y58ytRmFsMiGBMNNxtAJgckb5IH5SYCQSaOumhxkT+U/ohH8dbplyntmaCbJ3q9R3J2Ojn4OR4kOxRAGkxonOAlekTIiec3Z71rZCsRhWdjSJOlNw1kzKmblJhuynyiQKYEFo5U8Oc3ehOU2Sz8y//beu/au1kgVFtCU4dMUTEoGU8qNnBiDTDiD+0ry7J8SUWEdESGf7gV6taRNjhpaRvC8dY8gjVLuQw8Ht0YymcZZtJNAO8DrUcCD1kTE9LiZvO+nUjcCXZpCuGMR1RWeABJlLQrAhyEl69nkkBauF+EiHyoJ+2O9pXoBauK+EqFyIJ0PI3gn8qz1usGa6H6iOjyeZwYZ0w4Z3tCSXB1t6yQD/AAmDc0DySWkX0RnLuVQians7JuAWk2yM0eK+YUW+x7xnJ5LTFlZ0QjFmZ0QntsLRhWwyY46GuO4IoOUYTWgcbDoAP2jMwlpW4bKzojcqkXI8LNDYPuhaQy076EuKkUfbEH6aF/UZ6qs63Wec+PZiTz2Gt4OpowApmWn7HZ0IfYb6IhkpnQZ2G+irelwG0uTH+PWUS+ebIUleBpKVKUz4aTKSkgZbszMIzTgMDgJywbU1NcVrNyY3os7DfRGMnN6Ley30S3pcD2lyYULLFkaQRFM2/VeZ0lWTNCGPwisbib0QmYkRciywcJ83GTnb10HxAaG9lvosd+TGzNBicwWc/USj4GtJclSJwksZxe4zl7kWpDboNAKyz+gTHhNY54vJne5kTnTJntqr8HIjXGZA5J0CtDQqw3JDOi0fdCqOtKSugenFeTHHCqyiUuN5Mpcl1AAQAJnCTjTWgZwuswlJkakpcmfNEm0L6kDPqGhab8ni8aZyl8RCwfq5p9kVsx5KDuFsF1eJjO/82GkiOloc7eUPynhZrNHzjmNqDOYPLricdJWm0kYE7yoo0V3Sd2is/fS8ovYjyZ/ypYDSyx548xs8SZ46ST1pxwqlzbFaOw3NOXid5UsRzj7zuskobx0neU/fPgPboiHCh5EhYLQRouiVRI0loMk/yki5snxs5rIY4+4ieSRid5UIhEZz1E+GCfvXwLYRIeElpP8A0IvW4f4agm+UNrzWF3XEaPyqNzTp3j0ULwdG4o95LgWxEs+3bbmsTR/7M/0jZla2n/rwhqMQHwcsuJFcNI71Jkq0kvMyDLYrXqZMNmJom3WyRnChAabwI/8A0XDtyPEcTdaXTJlKVZ4SXZZUyjyboqXYgV5Of061ocFMlxIj+MiUa3m5pu2ah4hdek5TdGGrjBWdHYIJDG3sbon9qQvHfQagrFxT3EmtkV7NnjURNsxJkBUrjfhWg8XDgMcKvc588wDBdltN/uXpNmt7RmXH/DCWxLHDfLlMjAA6A5rrw6yG7ly6mrPtVI7NHThd3bA4G8MbJCsMFkUfONa5p5Dzg910zA6MklynB/Lph2djJ4X+97j5p1xZS/rN3FX2NTKtqdDgvc0kODaEYzNAuW+V8YEtdGe1wMiDdBBGbBdDwhPzBHSdDbve1eT2uPOI86XOPeVzwdI6Wdz8sIv7w7tN9EvlfE/eHdoei4EJwyZG5XYjv/ldFH/Yf2h6JjwvifvD+2FxNuA4x/2j3UUQbIosDuxwuifvL+2i+VMX94idtcIH6Qp4VIbiM74Y7nlKxnZnhTE+nidspfKaJ9PE/qFcLfdpr4pca7SgDt38J4n00X+o71XoEIckbB4LwyDGJIE8c/qvdgJLDV8FxDhmQPh+gk90mktAvAUFKnu8UKdQtRpUiqQJFTtKYtRpismMqOC5O15djMivaLpAe4AFuYEgVBC65wXnWULa3jYpMwBGe0uzB151JqtKCbdhJ0areEjs8Np2EjxBUg4RNzscNhafRYbY7Dg9p60d3WFq9CD8E7jN5uXYR6Q2t9JqRuVYR98dcx4hc4YZQlmoqX6aI91nVNtDDg9p2OHqiuLkCzUkKYEjYZeCn2y8Me6dY6Cgh2cNJIGK5lttiDCI/tE+K3Mg2p72uvm9J1KDCQ0JbLj1sM7LMCG58a4BMuLWtF0y37ydi9KsliENgY3ADec56ysXgfklpLo5kXfs20woC4z1zA36V07mL2PTJRin5PN125Srgr3ENxQWjL1nYZPjQ2nQ4yO4qseFlk/eIfefAawuvM5sHwaTGgYrmPhPcDk8yGESGf7pea6tomJjPqI7iuX+Ehg9nxJyFYctZ4xhkOoFJ1IqDaaPIWRyBKqSBpokuHod9HccJ4sobP5k+wxzvJeUPZPvXpfDGJRo0MjO/tDR+JefGzDSuVdjQpFimssP5xmtzR3hSCyzw8QpLHC+cadBnuE/JUBGOU5x0uPik/FA1g0ohC1pAW7NEAAnhijtrRcJGBeO5n+1VhNkKqzGrDbX3nncGhAFXMOoqJ0WuJ3KxxUwouJ1pgSWB04rBWr2DAZ3AL3ciq8RyRZp2iCJ4xYX42r25YavguJVt2UWwbpcCQ5wbQylRxnh9XvQuy1Cm0AOm4tAF4e8QAcO5UOE0EuawXZycTPRJst/KO5Z+ToTr8McUQL4MyDTPMZgKZpBEKxJlJpnVNwTnBJook7BYGxXcP1sXi+X2uFoizwMaKZToeWayXtBXjGU3E2iLOvzsX8ZW2j5ImZociFocjiw6poAqV0GYTbdEGDnbypW5Tij3iiENFxaAHblqLpntapG5diZ2tPUVEYaBzECLQyyTi0Deut4JRJw3VnWtMDJtFwbgu04FHkP+15BKXYaPR8jcIoNlsxMQkkxTJrSL0rjeVdOadJ6ZIMocO2vF2EWsNHBznzPNPJc0VlMjDQuVypABhg3bziXNImeSxoa8OlMTrOua6smzwQXGTbwHOkCQC4SEwTqW+neHcylSl2OtyvwlsrgCXQ3xAAwm49riASTEJcNBwmcNclgxOEEHM1pwvAg8knMK1/0FRdkicpyoJEHlSEpfd8dSsWXgoCSXBoaQB72AEgQL2yqT6P8v7/wtO1+J6DD4YQ4VnhPfCjiE5jA2KWMENxDcAXPEsKTxzTXH8O+GkK0wgyGx5EnVfdbJxuhrg0EkyAePvrf9qmz2RkJzmiHCbdbNjXPcBMikj3aFxOWcjvjNfHhwXw4TGTN7kzANS1ubHAUx1rRazfRGa0UurOYaCmRNdRJY5M3pHW8IoQiRbhMhxX4nj/FcnlDJ3FZ54ZtIJ8lpcMrRyn1+hb3Od5rknR3aSsqYWi+2GLgcXATMpVnQAz2VUUE1J0MiH+wqlxxU9niTbE+we8tHmmkIqKzC5qUGzULqUzeJQcbLMmBaY2isWh4ENn3z/cB5KrDiUzoraeTD+yTve5IZDeqRPOogDP/AGkCSZoQapiN3g/W1wB/FhfiC9lC8V4JVt0D+Y07gT5L2cPXPq9zSHYMj9V9UQfjIColnUYcnDlgkotyXdmgc0LzRK8o40SQRYEZK8Xth+ei/wAyJ+Mr2GJFqF4zaokojyem78RW+j5M5kcV1QghQ6gzz4IXxQSEoLuUugzNBoUjWql8YNZSpI9Uqq022tul22h0oAmDEnQVRsNrk4z947iVJlCPM3cBimITm1P2XdwK6ngUaRNrfA+i4kuJOK7LgY+kTazwcpkNHaQHOuPuse6TXF5a0EBkhK8TzZOrrVCz5GjVeyE5sPkl5LXuLrpzkSAGoSFarrOBDmzeS6Ra+EQOkCIjSDqqu9tsVvFvmQG3TnkNGKIvpVg15PFYloZBoGEuExXNsaMFkW3L9pJkycjIC60ipzaZ9ede4ZPyHZnQb/FQyTecXFoJJBcJzPXvUsfJkNr2OaxjbpeaNANQ5tJau5EqSHFs8LsPB+32gXmw4zmmt6UmnY50gd67LLGVmssb4TmRLxgugkyaBxjGcoEl06agu4stn4prGiXJaW05sr7cB1rh+HFoYT+3ZLj38gsa9rA9t175gXqaJ4lTpyd9EXJcnlEtSSnZDoktCOpXyhG44uc6YvEGQzSElS9nN6Ttw9VYARSU2YZMpnJY6R7I9VIywABwvc6QwOkHyVi6lJFhmytCsZaZh7dhvSPcnjWEHC6J66A6qKe6mIRkGbKwsD9LcekPNFarC8hspGTQOc3Xr1qaSeSLDNme3J8To949U3s+J0StGSdFhmybgfZni3QbzXABzjUHMxy9ZmvIrx0ohFOk7yspwydmkdavB63eKKZXkjbQ7pO7RRttsQe+/tO9VntfJW/8HrAcoo7qLy8ZSi/SxO271RtyrG+lidt3qltfI99cHoTjVeNW08t32neJXS+1Iv0kTtu9Vy0c16ytdONCzyI0bHSUZKcFbAGXd6TGz26JICpoTuW3b5IEDxDtBTxMBPFXIsSQVJ83GeZMBSEsarq+CD5X/uHueuScJa1u5Jf81F+xDP8AckFncjhNEsvKhOYC6hvNa7CoocMSrT/hPtD2OZEEJ7XSHMumhmatcMaLE+D3IUO3Wh7YoLmw4d+7NwnNwbiDrXpNk4GQYU+LMeHPENjPHdnVKUVHGv3FTbuznrJ8IjboD4HNbdBhxSDKvuvaa16St2P4RoTJ/NRZEg8otpSWLZhdPZcmCHg57tTyH95E1abIYgblm6ZomznBwybaWFkARGxSOQQWEAzBqZ0FJSlWclx9vyRF5ZfxjXNZNwDThIhpcAMCWmuozXpuUoPGQntYQx5aQ10jyXSoaVouTy9ka0iA1kJ0SJEdca9/GTJaAb/OAIBcQZVVRaiJ9Ty5pomSLTMzxBI3FMgCoAiTNRBKjnoUkkck8kCoCSV1SEIhDpPMkIiLUrikupBqAI7iVxS3U11ICO6kpbqa4gZGGpSUskrqAIwE4CkbDmmSCgVhxIfmtwrPdBVRNIGeYSHiyr5gJvi6o0KPFlEAQQdCufFk4s9UCKsSKTmlJQkq7FsqD4sZSogZXatrJX7KL/Lb+JZnxYrSyYZMij+H4OCBMmyXaSxxukibZTBIOIOIXV8H8qWYEi1CNWoiw4sQOGpzAajWNxXH2TndSuh6tLoSmej2XL2T2nkxrWBriWiXc5asPhxY2ikZ52iM473AryR2pRCIjFFWewH4QLH9I7+m/wBFG7h7ZPpHf03+i8jLkBelih2SxY83OlhedLZMySVRsSQTqQDi5tiEpJIM2GiakkgkdOCkkkIcKSFg7YkkkCBbjv8ABMP1vTJIAJ4qUmYpJIGHaOcdqjZ+u9JJAPuFDFeo+CjKSSQEZVcJJKkVARRAJJKiwmhM1JJACeEg1JJAB3UDykkgTFZsepWymSVRJCQRE6SpjQBUZSSUjICmSSUF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32" name="AutoShape 28" descr="data:image/jpeg;base64,/9j/4AAQSkZJRgABAQAAAQABAAD/2wCEAAkGBhQSEBUUExQUFBQVFBIUFRQXFBQVFBQUFBQVFRQUFBQYGyYeFxkjGRUUHy8gJCcpLCwsFR4xNTAqNSYrLCkBCQoKDgwOGg8PGikcHBwsLCksKSksLCkpKSkpKSkpLCksLCwsLCksKSwsKSwsLCksKSwpLCkpKSkpLCksLCkpLP/AABEIAMIBAwMBIgACEQEDEQH/xAAbAAABBQEBAAAAAAAAAAAAAAACAAEDBAUGB//EAEcQAAECAwMGCwILCAMBAQAAAAEAAgMRIQQSMQVBUWFxkQYTIjJSgZKhscHRFUIHFBYjU2JygrLC8DNUY3OTotLhQ0SD8bP/xAAaAQADAQEBAQAAAAAAAAAAAAAAAQIDBAUG/8QAKhEAAgIBAwMEAQQDAAAAAAAAAAECERIDE1EhMUEEFGFxMjOBsfAiI5H/2gAMAwEAAhEDEQA/ALByg44lw/8AN3jIoRaQcYm90u6itCGXGlBpJAppU8OxCXKeNgmaJ0/P8kL4KLWtOg9c1MGalZNghTryvut80hZYIEhDG2ZB7pJVFeR0yuAiDToKlMAZi9uyJE8C4hNxTs0WJ18WfFk0XEeLHZZnHMjFlOpRXIv0s/tQwfwlqUo2mEfuPb+cpZRHgyX4uaVAnjXD1UjbK2VXV1Cirh0XowzsiOHdcRca/PD3RGnxAS3FwPAsNs7NZRiEzRpxKqi2gYtcOuGfB6f2kz63ZcfAKHrfRW2i7DeBgAEYedW5ZxyvDHS7JHiEJy5D/wDpAUPXfJW2jT4woZrN9tNOF3thP7RccAPFQ9b5Y8EaMkyzja4modSA2h/S8FO6PE0yUlklzukd5QlhOcpbj4HSNYvGlA6O3SN4WZxCXEJZsXQ0Da2dIIHW5mnuKpcQlxKM5B0LJyi3XuQOyk3Qe5QGClxSMpB0LDLUDqTmIqk5JcYt49iWBanzd+sVXc1TGqjlKm4+W1fT6EcdOK+DwtaWU2yTJYPHsAzkjAGhaRLBZTIBEw4gkOdOWAM+aNglRacCj27RnIz6QqJs4Y+K0AgCLEBniTOpnnxFdiya/wB32jRfpfuQFiSmLEl00YWdEGS1eG5M6MBiRv8ALFZfEnOSiFnXyGb4PoehoG2M6QOyqA29ms9SyrVaoUN110y6U6Fo7yQovbLMzCdrv8QVVTYWjY9ojM0pjlA5mjvWMctO92ENzz4ySZlaKTIBoljyBPvJTWnN+RZpGx8bfmkOpLjIhzncsoxo5I5ZAzibB4NRNhvOLz23+qrYfli3EaZhPOJO9A5gHOe0bXBYdphC+AXUEzPGpkM+xGxjOkTsMvBL26DcNfjIf0jeqZ8E8ONDc66CSTP3XAU2hZRDei47ZlWskwxxsw2QunRPQm9FJCzNUQUYhKWScBYYDyK7rODiAdoCH4hD6DOy30VlwSRiFlUZOh9EDZMeCRsDc18bIkQfmVtqRCdBZUFi0PiD70/xApCyu+kf1iGfyq2GpEJ0KyrxL+mOtno4Jix+lh+64fmKtSQkJ0FkAv5w3qcf8VHFivGEMu2OaJdqStSQEIpCspG3OzwYo/pnwemNuP0cXsjycrxCAw1XQDPfaxiQ5o+sJd6IPnhXYprQJEKGFABcKSzzFDTYttKOUkuRTlUWyR8PRj+sUBrQ/rYrESERgQdRHmFXe452naOV3Y9y+oPBAZQgEkVmHChpWmg/rZUc4RI9oJmZRZVJngDp0knrVsOBz+RGgidQVShsLbRHqHXnsJIzTbn17Fyzrdi/s6Y/pSX0PxcqSJ6mnxSU5tLRStNAmmWjZmkaEkUkgEnL5hRPZOXyvHPHPkMLoEgTgAom5TiS5pHUB4qvlGKTEca844YYqn1d67oQVWZSl1NT449wdMiQBJq3ywQwbQGkgvlhgZmgAxkq9lbyH4VutFZ4nPVQWvnEgjE5p59irFWTfQ0YmUW5nO7/AFCAZRH1nbvUqLIkZvHNvuYGiZN6QbgdK6XKeVILoD2QzDm4SF0GeIz3ZK8UKznrRGnd5LpkYA/WIzN1KzYIMQmkJ+2TyoGMLYrHBpJZcIxlMcoYDSV0kLhHGlgwfdcfFyjpQyo2wRTUQ3dk+anyC+9EOpuiWJGpQ2nhLaDS80fdZ5zUvBtnKefqtGbSdGxZ6n4sqPc35JAJBEuOjUApSTpJAOAnKYFJACSkkknQDEICjKBADSTSRIUUAkJCIJJ0BSt2brRZLsxeXEZgO/8A+IcpGg2+SuZFjXIZOdzjuFPIrt9HBvUXwYeolWn9jvs2ZVntktCPaVSiH9fr9VXvK/J5LrwVLSBdqNgxNfOoCxYUYi1lom5tHAGZaC03STM1EgabFvOhTNdROqXNHiepcU3KnF2t7iSWlz2SpMAme6ZXNrpXFvk30bqSR10GHJoBqdOE0lPdTrqSVHO3YYQx3yaToE9yMKplYninAAkkESAJNaL5Zdz3TioxBJmHHcPIoJjob3f6Cs+yYxP7J/WD6KRvB6Of+KW0gfmXcmku5g02wrE8XByQJxW6SJNE9OKrxomFGdmfiCtSHkCMGNAa0EXyeUJTIIGnUmbwWjGUzDHXP8qnOPI6ZjOtB6QGxoHkFNZ47j7zj1n1Wu7go8/8jRsB/wBKWHwWljFnsaf8kPUiGLM6I2bjiaNGOhoVizEjGQ2/oLS+TrJkl5qZ4BTsyJDGd3d6KNyI8WY0QTzt/XWtzg22QeZ9EeKduSoQ6R+8fJWoDWsmG0nXFZzmmqRSVF4OSvKqI4T/ABhYUWWLyV5VjHQG1gZ0UBcvJX1ROUWdJvaHqh9ps6Td4TxYWaHGJFyz/aLc0zsDj4BP8c0Nf/Tif4p4MVl4uQF6p/GHfRxP6b/MJcZE+iibmjxcntvgMkWy9NfVX50/8Tt8P/NLio30e97PKae1LgWSLXGJuMVb4tG6Lf6h8mpfFI38MffcfyKtqXAZIHKZ5GwjzSbkh9PnngSndAEhORkK7VDbmPYy9ELAwOZePKMml4BOGYFW7Pl+BEiBjIgc505AB1ZAk1IlmK7/AEekk25/ycnqZukoksGHEaA3jnuZWbSGyO0ynjXHMmuzOoeKmiaEzmUlp8M5/WlepGKj2OByb7lO1c2QxiODdjTzj2A47VxlusIflB0LBpeKZqtBEu4LuWtvRCczAQNp5x7pfdK5LKfJyo06TB7wGrH1C/xX2jbQfV/R1gZISGAokprqZdJzEYRBCEQC+TPfHCdIJyEDGUBc9xIaBSUyXEVOoNP6KlcnycKOP1/BrVrpRUpUyJukV/iMU54Y63HyCcZMidNnYcfzBaoCGMOSeVdoeVTk0xrSi69uPBjkzOGSX/Sbofq5RxbIxvPtAb1wh4grPyVk02lz4kR8R8IEhgLiL0veIFANnktyzZCgMq2EzaRe7zNG3HgWTZn2YQHvuttD3OOYXZbwyXerxyQwYuiE6L5n3SRW63w4PJPJJa4tF0hriAaXgJbdCy7PEjCzMiPiScYl+U/cMqUzDGWaaHGK8BkzS9lM6Dztiv8AC8oosKzMbec3PIDlucToDZklaMG1TaXFpaM05TPUFGHiHDc99AAXHUB5p0h2ZDY8MuLWWMucBOThCa6WktcSZdSlbbGsE4ljMNoxcGw3gazdEwE3Bqzl5faXjlxSbupmEhuA+6FqZRt7YMJz34AUHSOZo2p0TbCszob2hzLpacCAFBactwYfOitB0A3jubNcjZXG4yzueIYe7jYpJDQxl0XWVzkCctbda2oFtsUKkNoe76kMvd2iPNArLbeFEJxk0RX/AGYbitBtpFy+6bBnvyaRtrRFZY15gddc2fuuEnDaFyOX8qOtMUQIIvNBrLB7hnJ6I/3oQNujrI9pYxt5zmtb0iQB1aUUKKHNDmkFpEwRgRpXJZdyVxdnvxnl8UlrWAGTGVqGt0BoKkyVBjWmE1hPFWdjQ03edEIxron1bUWKzQynwrhw5hnzjhjIyYNV7P1Kf262/BZddejNDpTE2Aikxnz7ljR7MyLaBZ4YDYMHlRCPeLcZnPo7SscHW8daItoI5INxmoYDc0DegLZ0kkJCkQlMoxuE7J2SN9me4grh+DHJtkI/WI3tcPNd9l9k7LG/lP7mk+S89yE+Vqgn+LD73AeaE6khS/Fnp7Yf61IIhlMjHmtGkky8ZdlWrsh+upVojJuDRgKfeIruZPtr2DywLNBk3bWenQevHaSuJ4W8m3w3aoR3Od6L0EtXA/CCyVohO+p4OPqsPUfps39P+Z2xakjZUA6QDvTLos5yoEQTBOF8mfQDp04CYoAGJgiyYPm56XPP95HgAgi4KXJo+aZ9kHfXzXR6fu2Z6haCxOEsZzuLs7DJ0V3Kl0BjPV6Fbag9ns43jbvLu3Z1w2YLrMGilA4Mww0Nc+LEaMGl5DOy2QWpChBoDWgNa0UAoAMwCMJiNBrhpQOjnuF1rF6FBJIa8zdIA0vBoBrhirttgta19AJtIAdSUzWRzVMzsVXL2SXRTfaGPcAxjBMy55LiRPN17FpWnJzHiT3SMgSLwnTE1zY7lLFQ2SGXoTTOYEwBXMTpWRwnyk18RtnvhrZgxXzoAKhu3PturoLHBbDYGgzA0ke8ab5qFlhs7TMMhAzlgyd7RtxQuw6dFNmWgWhllhOiSAAdIshACg5RxVe1ZKiXXRox42IxpdDhNHzbT9n3tOuWdbzI7cARokCNfodxSFobTlCspa54V15tKYUcdkmPZmtvR2viRnOLnThudKu46etbsDK8xKDZ4mqbWwmdbj6LUi2hrec4Ck6nNMCe8jehdamidcL06EyuznOWGB3JAkZHCG0RnBsGE03og5ThO61uBF7fPVtVzI2Rm2dkhVx5zs5PkNStC2tOB0VkZC8bonSkzSqD2jDkCXSBbeFDVun/AFqOgoCivlTIbI7mF5dJk+SJSM5Y58ytRmFsMiGBMNNxtAJgckb5IH5SYCQSaOumhxkT+U/ohH8dbplyntmaCbJ3q9R3J2Ojn4OR4kOxRAGkxonOAlekTIiec3Z71rZCsRhWdjSJOlNw1kzKmblJhuynyiQKYEFo5U8Oc3ehOU2Sz8y//beu/au1kgVFtCU4dMUTEoGU8qNnBiDTDiD+0ry7J8SUWEdESGf7gV6taRNjhpaRvC8dY8gjVLuQw8Ht0YymcZZtJNAO8DrUcCD1kTE9LiZvO+nUjcCXZpCuGMR1RWeABJlLQrAhyEl69nkkBauF+EiHyoJ+2O9pXoBauK+EqFyIJ0PI3gn8qz1usGa6H6iOjyeZwYZ0w4Z3tCSXB1t6yQD/AAmDc0DySWkX0RnLuVQians7JuAWk2yM0eK+YUW+x7xnJ5LTFlZ0QjFmZ0QntsLRhWwyY46GuO4IoOUYTWgcbDoAP2jMwlpW4bKzojcqkXI8LNDYPuhaQy076EuKkUfbEH6aF/UZ6qs63Wec+PZiTz2Gt4OpowApmWn7HZ0IfYb6IhkpnQZ2G+irelwG0uTH+PWUS+ebIUleBpKVKUz4aTKSkgZbszMIzTgMDgJywbU1NcVrNyY3os7DfRGMnN6Ley30S3pcD2lyYULLFkaQRFM2/VeZ0lWTNCGPwisbib0QmYkRciywcJ83GTnb10HxAaG9lvosd+TGzNBicwWc/USj4GtJclSJwksZxe4zl7kWpDboNAKyz+gTHhNY54vJne5kTnTJntqr8HIjXGZA5J0CtDQqw3JDOi0fdCqOtKSugenFeTHHCqyiUuN5Mpcl1AAQAJnCTjTWgZwuswlJkakpcmfNEm0L6kDPqGhab8ni8aZyl8RCwfq5p9kVsx5KDuFsF1eJjO/82GkiOloc7eUPynhZrNHzjmNqDOYPLricdJWm0kYE7yoo0V3Sd2is/fS8ovYjyZ/ypYDSyx548xs8SZ46ST1pxwqlzbFaOw3NOXid5UsRzj7zuskobx0neU/fPgPboiHCh5EhYLQRouiVRI0loMk/yki5snxs5rIY4+4ieSRid5UIhEZz1E+GCfvXwLYRIeElpP8A0IvW4f4agm+UNrzWF3XEaPyqNzTp3j0ULwdG4o95LgWxEs+3bbmsTR/7M/0jZla2n/rwhqMQHwcsuJFcNI71Jkq0kvMyDLYrXqZMNmJom3WyRnChAabwI/8A0XDtyPEcTdaXTJlKVZ4SXZZUyjyboqXYgV5Of061ocFMlxIj+MiUa3m5pu2ah4hdek5TdGGrjBWdHYIJDG3sbon9qQvHfQagrFxT3EmtkV7NnjURNsxJkBUrjfhWg8XDgMcKvc588wDBdltN/uXpNmt7RmXH/DCWxLHDfLlMjAA6A5rrw6yG7ly6mrPtVI7NHThd3bA4G8MbJCsMFkUfONa5p5Dzg910zA6MklynB/Lph2djJ4X+97j5p1xZS/rN3FX2NTKtqdDgvc0kODaEYzNAuW+V8YEtdGe1wMiDdBBGbBdDwhPzBHSdDbve1eT2uPOI86XOPeVzwdI6Wdz8sIv7w7tN9EvlfE/eHdoei4EJwyZG5XYjv/ldFH/Yf2h6JjwvifvD+2FxNuA4x/2j3UUQbIosDuxwuifvL+2i+VMX94idtcIH6Qp4VIbiM74Y7nlKxnZnhTE+nidspfKaJ9PE/qFcLfdpr4pca7SgDt38J4n00X+o71XoEIckbB4LwyDGJIE8c/qvdgJLDV8FxDhmQPh+gk90mktAvAUFKnu8UKdQtRpUiqQJFTtKYtRpismMqOC5O15djMivaLpAe4AFuYEgVBC65wXnWULa3jYpMwBGe0uzB151JqtKCbdhJ0areEjs8Np2EjxBUg4RNzscNhafRYbY7Dg9p60d3WFq9CD8E7jN5uXYR6Q2t9JqRuVYR98dcx4hc4YZQlmoqX6aI91nVNtDDg9p2OHqiuLkCzUkKYEjYZeCn2y8Me6dY6Cgh2cNJIGK5lttiDCI/tE+K3Mg2p72uvm9J1KDCQ0JbLj1sM7LMCG58a4BMuLWtF0y37ydi9KsliENgY3ADec56ysXgfklpLo5kXfs20woC4z1zA36V07mL2PTJRin5PN125Srgr3ENxQWjL1nYZPjQ2nQ4yO4qseFlk/eIfefAawuvM5sHwaTGgYrmPhPcDk8yGESGf7pea6tomJjPqI7iuX+Ehg9nxJyFYctZ4xhkOoFJ1IqDaaPIWRyBKqSBpokuHod9HccJ4sobP5k+wxzvJeUPZPvXpfDGJRo0MjO/tDR+JefGzDSuVdjQpFimssP5xmtzR3hSCyzw8QpLHC+cadBnuE/JUBGOU5x0uPik/FA1g0ohC1pAW7NEAAnhijtrRcJGBeO5n+1VhNkKqzGrDbX3nncGhAFXMOoqJ0WuJ3KxxUwouJ1pgSWB04rBWr2DAZ3AL3ciq8RyRZp2iCJ4xYX42r25YavguJVt2UWwbpcCQ5wbQylRxnh9XvQuy1Cm0AOm4tAF4e8QAcO5UOE0EuawXZycTPRJst/KO5Z+ToTr8McUQL4MyDTPMZgKZpBEKxJlJpnVNwTnBJook7BYGxXcP1sXi+X2uFoizwMaKZToeWayXtBXjGU3E2iLOvzsX8ZW2j5ImZociFocjiw6poAqV0GYTbdEGDnbypW5Tij3iiENFxaAHblqLpntapG5diZ2tPUVEYaBzECLQyyTi0Deut4JRJw3VnWtMDJtFwbgu04FHkP+15BKXYaPR8jcIoNlsxMQkkxTJrSL0rjeVdOadJ6ZIMocO2vF2EWsNHBznzPNPJc0VlMjDQuVypABhg3bziXNImeSxoa8OlMTrOua6smzwQXGTbwHOkCQC4SEwTqW+neHcylSl2OtyvwlsrgCXQ3xAAwm49riASTEJcNBwmcNclgxOEEHM1pwvAg8knMK1/0FRdkicpyoJEHlSEpfd8dSsWXgoCSXBoaQB72AEgQL2yqT6P8v7/wtO1+J6DD4YQ4VnhPfCjiE5jA2KWMENxDcAXPEsKTxzTXH8O+GkK0wgyGx5EnVfdbJxuhrg0EkyAePvrf9qmz2RkJzmiHCbdbNjXPcBMikj3aFxOWcjvjNfHhwXw4TGTN7kzANS1ubHAUx1rRazfRGa0UurOYaCmRNdRJY5M3pHW8IoQiRbhMhxX4nj/FcnlDJ3FZ54ZtIJ8lpcMrRyn1+hb3Od5rknR3aSsqYWi+2GLgcXATMpVnQAz2VUUE1J0MiH+wqlxxU9niTbE+we8tHmmkIqKzC5qUGzULqUzeJQcbLMmBaY2isWh4ENn3z/cB5KrDiUzoraeTD+yTve5IZDeqRPOogDP/AGkCSZoQapiN3g/W1wB/FhfiC9lC8V4JVt0D+Y07gT5L2cPXPq9zSHYMj9V9UQfjIColnUYcnDlgkotyXdmgc0LzRK8o40SQRYEZK8Xth+ei/wAyJ+Mr2GJFqF4zaokojyem78RW+j5M5kcV1QghQ6gzz4IXxQSEoLuUugzNBoUjWql8YNZSpI9Uqq022tul22h0oAmDEnQVRsNrk4z947iVJlCPM3cBimITm1P2XdwK6ngUaRNrfA+i4kuJOK7LgY+kTazwcpkNHaQHOuPuse6TXF5a0EBkhK8TzZOrrVCz5GjVeyE5sPkl5LXuLrpzkSAGoSFarrOBDmzeS6Ra+EQOkCIjSDqqu9tsVvFvmQG3TnkNGKIvpVg15PFYloZBoGEuExXNsaMFkW3L9pJkycjIC60ipzaZ9ede4ZPyHZnQb/FQyTecXFoJJBcJzPXvUsfJkNr2OaxjbpeaNANQ5tJau5EqSHFs8LsPB+32gXmw4zmmt6UmnY50gd67LLGVmssb4TmRLxgugkyaBxjGcoEl06agu4stn4prGiXJaW05sr7cB1rh+HFoYT+3ZLj38gsa9rA9t175gXqaJ4lTpyd9EXJcnlEtSSnZDoktCOpXyhG44uc6YvEGQzSElS9nN6Ttw9VYARSU2YZMpnJY6R7I9VIywABwvc6QwOkHyVi6lJFhmytCsZaZh7dhvSPcnjWEHC6J66A6qKe6mIRkGbKwsD9LcekPNFarC8hspGTQOc3Xr1qaSeSLDNme3J8To949U3s+J0StGSdFhmybgfZni3QbzXABzjUHMxy9ZmvIrx0ohFOk7yspwydmkdavB63eKKZXkjbQ7pO7RRttsQe+/tO9VntfJW/8HrAcoo7qLy8ZSi/SxO271RtyrG+lidt3qltfI99cHoTjVeNW08t32neJXS+1Iv0kTtu9Vy0c16ytdONCzyI0bHSUZKcFbAGXd6TGz26JICpoTuW3b5IEDxDtBTxMBPFXIsSQVJ83GeZMBSEsarq+CD5X/uHueuScJa1u5Jf81F+xDP8AckFncjhNEsvKhOYC6hvNa7CoocMSrT/hPtD2OZEEJ7XSHMumhmatcMaLE+D3IUO3Wh7YoLmw4d+7NwnNwbiDrXpNk4GQYU+LMeHPENjPHdnVKUVHGv3FTbuznrJ8IjboD4HNbdBhxSDKvuvaa16St2P4RoTJ/NRZEg8otpSWLZhdPZcmCHg57tTyH95E1abIYgblm6ZomznBwybaWFkARGxSOQQWEAzBqZ0FJSlWclx9vyRF5ZfxjXNZNwDThIhpcAMCWmuozXpuUoPGQntYQx5aQ10jyXSoaVouTy9ka0iA1kJ0SJEdca9/GTJaAb/OAIBcQZVVRaiJ9Ty5pomSLTMzxBI3FMgCoAiTNRBKjnoUkkck8kCoCSV1SEIhDpPMkIiLUrikupBqAI7iVxS3U11ICO6kpbqa4gZGGpSUskrqAIwE4CkbDmmSCgVhxIfmtwrPdBVRNIGeYSHiyr5gJvi6o0KPFlEAQQdCufFk4s9UCKsSKTmlJQkq7FsqD4sZSogZXatrJX7KL/Lb+JZnxYrSyYZMij+H4OCBMmyXaSxxukibZTBIOIOIXV8H8qWYEi1CNWoiw4sQOGpzAajWNxXH2TndSuh6tLoSmej2XL2T2nkxrWBriWiXc5asPhxY2ikZ52iM473AryR2pRCIjFFWewH4QLH9I7+m/wBFG7h7ZPpHf03+i8jLkBelih2SxY83OlhedLZMySVRsSQTqQDi5tiEpJIM2GiakkgkdOCkkkIcKSFg7YkkkCBbjv8ABMP1vTJIAJ4qUmYpJIGHaOcdqjZ+u9JJAPuFDFeo+CjKSSQEZVcJJKkVARRAJJKiwmhM1JJACeEg1JJAB3UDykkgTFZsepWymSVRJCQRE6SpjQBUZSSUjICmSSUF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9" name="Picture 3"/>
          <p:cNvPicPr>
            <a:picLocks noChangeAspect="1" noChangeArrowheads="1"/>
          </p:cNvPicPr>
          <p:nvPr/>
        </p:nvPicPr>
        <p:blipFill>
          <a:blip r:embed="rId3" cstate="print"/>
          <a:srcRect/>
          <a:stretch>
            <a:fillRect/>
          </a:stretch>
        </p:blipFill>
        <p:spPr bwMode="auto">
          <a:xfrm>
            <a:off x="179512" y="44624"/>
            <a:ext cx="1791089" cy="1214169"/>
          </a:xfrm>
          <a:prstGeom prst="rect">
            <a:avLst/>
          </a:prstGeom>
          <a:ln>
            <a:noFill/>
          </a:ln>
          <a:effectLst>
            <a:softEdge rad="112500"/>
          </a:effectLst>
        </p:spPr>
      </p:pic>
      <p:sp>
        <p:nvSpPr>
          <p:cNvPr id="18" name="17 Rectángulo"/>
          <p:cNvSpPr/>
          <p:nvPr/>
        </p:nvSpPr>
        <p:spPr>
          <a:xfrm>
            <a:off x="0" y="1340768"/>
            <a:ext cx="9144000" cy="646331"/>
          </a:xfrm>
          <a:prstGeom prst="rect">
            <a:avLst/>
          </a:prstGeom>
          <a:solidFill>
            <a:schemeClr val="bg2"/>
          </a:solidFill>
        </p:spPr>
        <p:txBody>
          <a:bodyPr wrap="square">
            <a:spAutoFit/>
          </a:bodyPr>
          <a:lstStyle/>
          <a:p>
            <a:r>
              <a:rPr lang="es-ES" dirty="0" smtClean="0"/>
              <a:t>Los indicadores de competitividad buscan establecer  la  estrecha relación que existe entre las necesidades de intermediación financiera de sus asociados y de la comunidad</a:t>
            </a:r>
            <a:endParaRPr lang="es-EC" dirty="0"/>
          </a:p>
        </p:txBody>
      </p:sp>
      <p:graphicFrame>
        <p:nvGraphicFramePr>
          <p:cNvPr id="20" name="19 Tabla"/>
          <p:cNvGraphicFramePr>
            <a:graphicFrameLocks noGrp="1"/>
          </p:cNvGraphicFramePr>
          <p:nvPr/>
        </p:nvGraphicFramePr>
        <p:xfrm>
          <a:off x="539553" y="2204854"/>
          <a:ext cx="7704855" cy="4352044"/>
        </p:xfrm>
        <a:graphic>
          <a:graphicData uri="http://schemas.openxmlformats.org/drawingml/2006/table">
            <a:tbl>
              <a:tblPr/>
              <a:tblGrid>
                <a:gridCol w="724878"/>
                <a:gridCol w="2222960"/>
                <a:gridCol w="244646"/>
                <a:gridCol w="1969254"/>
                <a:gridCol w="208403"/>
                <a:gridCol w="277870"/>
                <a:gridCol w="1848441"/>
                <a:gridCol w="208403"/>
              </a:tblGrid>
              <a:tr h="145816">
                <a:tc rowSpan="4">
                  <a:txBody>
                    <a:bodyPr/>
                    <a:lstStyle/>
                    <a:p>
                      <a:pPr algn="ctr" fontAlgn="ctr"/>
                      <a:r>
                        <a:rPr lang="es-EC" sz="900" b="0" i="0" u="none" strike="noStrike">
                          <a:solidFill>
                            <a:srgbClr val="FFFFFF"/>
                          </a:solidFill>
                          <a:latin typeface="Calibri"/>
                        </a:rPr>
                        <a:t>C1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4">
                  <a:txBody>
                    <a:bodyPr/>
                    <a:lstStyle/>
                    <a:p>
                      <a:pPr algn="ctr" fontAlgn="ctr"/>
                      <a:r>
                        <a:rPr lang="es-EC" sz="900" b="0" i="0" u="none" strike="noStrike">
                          <a:solidFill>
                            <a:srgbClr val="002060"/>
                          </a:solidFill>
                          <a:latin typeface="Calibri"/>
                        </a:rPr>
                        <a:t>PENETRACIÓN DE MERCADO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45816">
                <a:tc vMerge="1">
                  <a:txBody>
                    <a:bodyPr/>
                    <a:lstStyle/>
                    <a:p>
                      <a:endParaRPr lang="es-EC"/>
                    </a:p>
                  </a:txBody>
                  <a:tcPr/>
                </a:tc>
                <a:tc vMerge="1">
                  <a:txBody>
                    <a:bodyPr/>
                    <a:lstStyle/>
                    <a:p>
                      <a:endParaRPr lang="es-EC"/>
                    </a:p>
                  </a:txBody>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ASOCIADOS ACTIVOS</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N° DE SOCIOS ACTIVOS</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45816">
                <a:tc vMerge="1">
                  <a:txBody>
                    <a:bodyPr/>
                    <a:lstStyle/>
                    <a:p>
                      <a:endParaRPr lang="es-EC"/>
                    </a:p>
                  </a:txBody>
                  <a:tcPr/>
                </a:tc>
                <a:tc vMerge="1">
                  <a:txBody>
                    <a:bodyPr/>
                    <a:lstStyle/>
                    <a:p>
                      <a:endParaRPr lang="es-EC"/>
                    </a:p>
                  </a:txBody>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TAMAÑO DEL MERCADO</a:t>
                      </a:r>
                    </a:p>
                  </a:txBody>
                  <a:tcPr marL="0" marR="0" marT="0" marB="0" anchor="ctr">
                    <a:lnL>
                      <a:noFill/>
                    </a:lnL>
                    <a:lnR>
                      <a:noFill/>
                    </a:lnR>
                    <a:lnT w="6350" cap="flat" cmpd="sng" algn="ctr">
                      <a:solidFill>
                        <a:srgbClr val="0070C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N° PEA</a:t>
                      </a:r>
                    </a:p>
                  </a:txBody>
                  <a:tcPr marL="0" marR="0" marT="0" marB="0" anchor="ctr">
                    <a:lnL>
                      <a:noFill/>
                    </a:lnL>
                    <a:lnR>
                      <a:noFill/>
                    </a:lnR>
                    <a:lnT w="6350" cap="flat" cmpd="sng" algn="ctr">
                      <a:solidFill>
                        <a:srgbClr val="0070C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45816">
                <a:tc vMerge="1">
                  <a:txBody>
                    <a:bodyPr/>
                    <a:lstStyle/>
                    <a:p>
                      <a:endParaRPr lang="es-EC"/>
                    </a:p>
                  </a:txBody>
                  <a:tcPr/>
                </a:tc>
                <a:tc vMerge="1">
                  <a:txBody>
                    <a:bodyPr/>
                    <a:lstStyle/>
                    <a:p>
                      <a:endParaRPr lang="es-EC"/>
                    </a:p>
                  </a:txBody>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44866">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5816">
                <a:tc rowSpan="4">
                  <a:txBody>
                    <a:bodyPr/>
                    <a:lstStyle/>
                    <a:p>
                      <a:pPr algn="ctr" fontAlgn="ctr"/>
                      <a:r>
                        <a:rPr lang="es-EC" sz="900" b="0" i="0" u="none" strike="noStrike">
                          <a:solidFill>
                            <a:srgbClr val="FFFFFF"/>
                          </a:solidFill>
                          <a:latin typeface="Calibri"/>
                        </a:rPr>
                        <a:t>C2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4">
                  <a:txBody>
                    <a:bodyPr/>
                    <a:lstStyle/>
                    <a:p>
                      <a:pPr algn="ctr" fontAlgn="ctr"/>
                      <a:r>
                        <a:rPr lang="es-EC" sz="900" b="0" i="0" u="none" strike="noStrike">
                          <a:solidFill>
                            <a:srgbClr val="002060"/>
                          </a:solidFill>
                          <a:latin typeface="Calibri"/>
                        </a:rPr>
                        <a:t>ACTIVOS POR ASOCIADO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45816">
                <a:tc vMerge="1">
                  <a:txBody>
                    <a:bodyPr/>
                    <a:lstStyle/>
                    <a:p>
                      <a:endParaRPr lang="es-EC"/>
                    </a:p>
                  </a:txBody>
                  <a:tcPr/>
                </a:tc>
                <a:tc vMerge="1">
                  <a:txBody>
                    <a:bodyPr/>
                    <a:lstStyle/>
                    <a:p>
                      <a:endParaRPr lang="es-EC"/>
                    </a:p>
                  </a:txBody>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ACTIVO TOTAL</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GRUPO 1</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45816">
                <a:tc vMerge="1">
                  <a:txBody>
                    <a:bodyPr/>
                    <a:lstStyle/>
                    <a:p>
                      <a:endParaRPr lang="es-EC"/>
                    </a:p>
                  </a:txBody>
                  <a:tcPr/>
                </a:tc>
                <a:tc vMerge="1">
                  <a:txBody>
                    <a:bodyPr/>
                    <a:lstStyle/>
                    <a:p>
                      <a:endParaRPr lang="es-EC"/>
                    </a:p>
                  </a:txBody>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N° DE ASOCIADOS</a:t>
                      </a:r>
                    </a:p>
                  </a:txBody>
                  <a:tcPr marL="0" marR="0" marT="0" marB="0" anchor="ctr">
                    <a:lnL>
                      <a:noFill/>
                    </a:lnL>
                    <a:lnR>
                      <a:noFill/>
                    </a:lnR>
                    <a:lnT w="6350" cap="flat" cmpd="sng" algn="ctr">
                      <a:solidFill>
                        <a:srgbClr val="0070C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N° DE SOCIOS</a:t>
                      </a:r>
                    </a:p>
                  </a:txBody>
                  <a:tcPr marL="0" marR="0" marT="0" marB="0" anchor="ctr">
                    <a:lnL>
                      <a:noFill/>
                    </a:lnL>
                    <a:lnR>
                      <a:noFill/>
                    </a:lnR>
                    <a:lnT w="6350" cap="flat" cmpd="sng" algn="ctr">
                      <a:solidFill>
                        <a:srgbClr val="0070C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45816">
                <a:tc vMerge="1">
                  <a:txBody>
                    <a:bodyPr/>
                    <a:lstStyle/>
                    <a:p>
                      <a:endParaRPr lang="es-EC"/>
                    </a:p>
                  </a:txBody>
                  <a:tcPr/>
                </a:tc>
                <a:tc vMerge="1">
                  <a:txBody>
                    <a:bodyPr/>
                    <a:lstStyle/>
                    <a:p>
                      <a:endParaRPr lang="es-EC"/>
                    </a:p>
                  </a:txBody>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44866">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5816">
                <a:tc rowSpan="4">
                  <a:txBody>
                    <a:bodyPr/>
                    <a:lstStyle/>
                    <a:p>
                      <a:pPr algn="ctr" fontAlgn="ctr"/>
                      <a:r>
                        <a:rPr lang="es-EC" sz="900" b="0" i="0" u="none" strike="noStrike">
                          <a:solidFill>
                            <a:srgbClr val="FFFFFF"/>
                          </a:solidFill>
                          <a:latin typeface="Calibri"/>
                        </a:rPr>
                        <a:t>C3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4">
                  <a:txBody>
                    <a:bodyPr/>
                    <a:lstStyle/>
                    <a:p>
                      <a:pPr algn="ctr" fontAlgn="ctr"/>
                      <a:r>
                        <a:rPr lang="es-EC" sz="900" b="0" i="0" u="none" strike="noStrike">
                          <a:solidFill>
                            <a:srgbClr val="002060"/>
                          </a:solidFill>
                          <a:latin typeface="Calibri"/>
                        </a:rPr>
                        <a:t>APORTACIONES POR ASOCIADO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45816">
                <a:tc vMerge="1">
                  <a:txBody>
                    <a:bodyPr/>
                    <a:lstStyle/>
                    <a:p>
                      <a:endParaRPr lang="es-EC"/>
                    </a:p>
                  </a:txBody>
                  <a:tcPr/>
                </a:tc>
                <a:tc vMerge="1">
                  <a:txBody>
                    <a:bodyPr/>
                    <a:lstStyle/>
                    <a:p>
                      <a:endParaRPr lang="es-EC"/>
                    </a:p>
                  </a:txBody>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APORTACIONES</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CUENTA 3103</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45816">
                <a:tc vMerge="1">
                  <a:txBody>
                    <a:bodyPr/>
                    <a:lstStyle/>
                    <a:p>
                      <a:endParaRPr lang="es-EC"/>
                    </a:p>
                  </a:txBody>
                  <a:tcPr/>
                </a:tc>
                <a:tc vMerge="1">
                  <a:txBody>
                    <a:bodyPr/>
                    <a:lstStyle/>
                    <a:p>
                      <a:endParaRPr lang="es-EC"/>
                    </a:p>
                  </a:txBody>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ASOCIADOS ACTIVOS</a:t>
                      </a:r>
                    </a:p>
                  </a:txBody>
                  <a:tcPr marL="0" marR="0" marT="0" marB="0" anchor="ctr">
                    <a:lnL>
                      <a:noFill/>
                    </a:lnL>
                    <a:lnR>
                      <a:noFill/>
                    </a:lnR>
                    <a:lnT w="6350" cap="flat" cmpd="sng" algn="ctr">
                      <a:solidFill>
                        <a:srgbClr val="0070C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N° DE SOCIOS ACTIVOS</a:t>
                      </a:r>
                    </a:p>
                  </a:txBody>
                  <a:tcPr marL="0" marR="0" marT="0" marB="0" anchor="ctr">
                    <a:lnL>
                      <a:noFill/>
                    </a:lnL>
                    <a:lnR>
                      <a:noFill/>
                    </a:lnR>
                    <a:lnT w="6350" cap="flat" cmpd="sng" algn="ctr">
                      <a:solidFill>
                        <a:srgbClr val="0070C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45816">
                <a:tc vMerge="1">
                  <a:txBody>
                    <a:bodyPr/>
                    <a:lstStyle/>
                    <a:p>
                      <a:endParaRPr lang="es-EC"/>
                    </a:p>
                  </a:txBody>
                  <a:tcPr/>
                </a:tc>
                <a:tc vMerge="1">
                  <a:txBody>
                    <a:bodyPr/>
                    <a:lstStyle/>
                    <a:p>
                      <a:endParaRPr lang="es-EC"/>
                    </a:p>
                  </a:txBody>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44866">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5816">
                <a:tc rowSpan="4">
                  <a:txBody>
                    <a:bodyPr/>
                    <a:lstStyle/>
                    <a:p>
                      <a:pPr algn="ctr" fontAlgn="ctr"/>
                      <a:r>
                        <a:rPr lang="es-EC" sz="900" b="0" i="0" u="none" strike="noStrike">
                          <a:solidFill>
                            <a:srgbClr val="FFFFFF"/>
                          </a:solidFill>
                          <a:latin typeface="Calibri"/>
                        </a:rPr>
                        <a:t>C4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4">
                  <a:txBody>
                    <a:bodyPr/>
                    <a:lstStyle/>
                    <a:p>
                      <a:pPr algn="ctr" fontAlgn="ctr"/>
                      <a:r>
                        <a:rPr lang="es-EC" sz="900" b="0" i="0" u="none" strike="noStrike">
                          <a:solidFill>
                            <a:srgbClr val="002060"/>
                          </a:solidFill>
                          <a:latin typeface="Calibri"/>
                        </a:rPr>
                        <a:t>PRÉSTAMO POR ASOCIADO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45816">
                <a:tc vMerge="1">
                  <a:txBody>
                    <a:bodyPr/>
                    <a:lstStyle/>
                    <a:p>
                      <a:endParaRPr lang="es-EC"/>
                    </a:p>
                  </a:txBody>
                  <a:tcPr/>
                </a:tc>
                <a:tc vMerge="1">
                  <a:txBody>
                    <a:bodyPr/>
                    <a:lstStyle/>
                    <a:p>
                      <a:endParaRPr lang="es-EC"/>
                    </a:p>
                  </a:txBody>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CARTERA TOTAL</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GRUPO 14 -( CUENTA 1499)</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45816">
                <a:tc vMerge="1">
                  <a:txBody>
                    <a:bodyPr/>
                    <a:lstStyle/>
                    <a:p>
                      <a:endParaRPr lang="es-EC"/>
                    </a:p>
                  </a:txBody>
                  <a:tcPr/>
                </a:tc>
                <a:tc vMerge="1">
                  <a:txBody>
                    <a:bodyPr/>
                    <a:lstStyle/>
                    <a:p>
                      <a:endParaRPr lang="es-EC"/>
                    </a:p>
                  </a:txBody>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ASOCIADOS ACTIVOS</a:t>
                      </a:r>
                    </a:p>
                  </a:txBody>
                  <a:tcPr marL="0" marR="0" marT="0" marB="0" anchor="ctr">
                    <a:lnL>
                      <a:noFill/>
                    </a:lnL>
                    <a:lnR>
                      <a:noFill/>
                    </a:lnR>
                    <a:lnT w="6350" cap="flat" cmpd="sng" algn="ctr">
                      <a:solidFill>
                        <a:srgbClr val="0070C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N° DE SOCIOS ACTIVOS</a:t>
                      </a:r>
                    </a:p>
                  </a:txBody>
                  <a:tcPr marL="0" marR="0" marT="0" marB="0" anchor="ctr">
                    <a:lnL>
                      <a:noFill/>
                    </a:lnL>
                    <a:lnR>
                      <a:noFill/>
                    </a:lnR>
                    <a:lnT w="6350" cap="flat" cmpd="sng" algn="ctr">
                      <a:solidFill>
                        <a:srgbClr val="0070C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45816">
                <a:tc vMerge="1">
                  <a:txBody>
                    <a:bodyPr/>
                    <a:lstStyle/>
                    <a:p>
                      <a:endParaRPr lang="es-EC"/>
                    </a:p>
                  </a:txBody>
                  <a:tcPr/>
                </a:tc>
                <a:tc vMerge="1">
                  <a:txBody>
                    <a:bodyPr/>
                    <a:lstStyle/>
                    <a:p>
                      <a:endParaRPr lang="es-EC"/>
                    </a:p>
                  </a:txBody>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44866">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5816">
                <a:tc rowSpan="4">
                  <a:txBody>
                    <a:bodyPr/>
                    <a:lstStyle/>
                    <a:p>
                      <a:pPr algn="ctr" fontAlgn="ctr"/>
                      <a:r>
                        <a:rPr lang="es-EC" sz="900" b="0" i="0" u="none" strike="noStrike">
                          <a:solidFill>
                            <a:srgbClr val="FFFFFF"/>
                          </a:solidFill>
                          <a:latin typeface="Calibri"/>
                        </a:rPr>
                        <a:t>C5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4">
                  <a:txBody>
                    <a:bodyPr/>
                    <a:lstStyle/>
                    <a:p>
                      <a:pPr algn="ctr" fontAlgn="ctr"/>
                      <a:r>
                        <a:rPr lang="es-EC" sz="900" b="0" i="0" u="none" strike="noStrike">
                          <a:solidFill>
                            <a:srgbClr val="002060"/>
                          </a:solidFill>
                          <a:latin typeface="Calibri"/>
                        </a:rPr>
                        <a:t>AHORRO POR ASOCIADO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45816">
                <a:tc vMerge="1">
                  <a:txBody>
                    <a:bodyPr/>
                    <a:lstStyle/>
                    <a:p>
                      <a:endParaRPr lang="es-EC"/>
                    </a:p>
                  </a:txBody>
                  <a:tcPr/>
                </a:tc>
                <a:tc vMerge="1">
                  <a:txBody>
                    <a:bodyPr/>
                    <a:lstStyle/>
                    <a:p>
                      <a:endParaRPr lang="es-EC"/>
                    </a:p>
                  </a:txBody>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CUENTA DE AHORROS </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GRUPO 2101 + 2105</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45816">
                <a:tc vMerge="1">
                  <a:txBody>
                    <a:bodyPr/>
                    <a:lstStyle/>
                    <a:p>
                      <a:endParaRPr lang="es-EC"/>
                    </a:p>
                  </a:txBody>
                  <a:tcPr/>
                </a:tc>
                <a:tc vMerge="1">
                  <a:txBody>
                    <a:bodyPr/>
                    <a:lstStyle/>
                    <a:p>
                      <a:endParaRPr lang="es-EC"/>
                    </a:p>
                  </a:txBody>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ASOCIADOS ACTIVOS</a:t>
                      </a:r>
                    </a:p>
                  </a:txBody>
                  <a:tcPr marL="0" marR="0" marT="0" marB="0" anchor="ctr">
                    <a:lnL>
                      <a:noFill/>
                    </a:lnL>
                    <a:lnR>
                      <a:noFill/>
                    </a:lnR>
                    <a:lnT w="6350" cap="flat" cmpd="sng" algn="ctr">
                      <a:solidFill>
                        <a:srgbClr val="0070C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N° DE ASOCIADOS ACTIVOS</a:t>
                      </a:r>
                    </a:p>
                  </a:txBody>
                  <a:tcPr marL="0" marR="0" marT="0" marB="0" anchor="ctr">
                    <a:lnL>
                      <a:noFill/>
                    </a:lnL>
                    <a:lnR>
                      <a:noFill/>
                    </a:lnR>
                    <a:lnT w="6350" cap="flat" cmpd="sng" algn="ctr">
                      <a:solidFill>
                        <a:srgbClr val="0070C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45816">
                <a:tc vMerge="1">
                  <a:txBody>
                    <a:bodyPr/>
                    <a:lstStyle/>
                    <a:p>
                      <a:endParaRPr lang="es-EC"/>
                    </a:p>
                  </a:txBody>
                  <a:tcPr/>
                </a:tc>
                <a:tc vMerge="1">
                  <a:txBody>
                    <a:bodyPr/>
                    <a:lstStyle/>
                    <a:p>
                      <a:endParaRPr lang="es-EC"/>
                    </a:p>
                  </a:txBody>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44866">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5816">
                <a:tc rowSpan="4">
                  <a:txBody>
                    <a:bodyPr/>
                    <a:lstStyle/>
                    <a:p>
                      <a:pPr algn="ctr" fontAlgn="ctr"/>
                      <a:r>
                        <a:rPr lang="es-EC" sz="900" b="0" i="0" u="none" strike="noStrike">
                          <a:solidFill>
                            <a:srgbClr val="FFFFFF"/>
                          </a:solidFill>
                          <a:latin typeface="Calibri"/>
                        </a:rPr>
                        <a:t>C6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4">
                  <a:txBody>
                    <a:bodyPr/>
                    <a:lstStyle/>
                    <a:p>
                      <a:pPr algn="ctr" fontAlgn="ctr"/>
                      <a:r>
                        <a:rPr lang="es-EC" sz="900" b="0" i="0" u="none" strike="noStrike">
                          <a:solidFill>
                            <a:srgbClr val="002060"/>
                          </a:solidFill>
                          <a:latin typeface="Calibri"/>
                        </a:rPr>
                        <a:t>ACTIVIDAD COOPERATIVA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45816">
                <a:tc vMerge="1">
                  <a:txBody>
                    <a:bodyPr/>
                    <a:lstStyle/>
                    <a:p>
                      <a:endParaRPr lang="es-EC"/>
                    </a:p>
                  </a:txBody>
                  <a:tcPr/>
                </a:tc>
                <a:tc vMerge="1">
                  <a:txBody>
                    <a:bodyPr/>
                    <a:lstStyle/>
                    <a:p>
                      <a:endParaRPr lang="es-EC"/>
                    </a:p>
                  </a:txBody>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DEPÓSITOS + PATRIMONIO</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GRUPO 21 + GRUPO 3</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45816">
                <a:tc vMerge="1">
                  <a:txBody>
                    <a:bodyPr/>
                    <a:lstStyle/>
                    <a:p>
                      <a:endParaRPr lang="es-EC"/>
                    </a:p>
                  </a:txBody>
                  <a:tcPr/>
                </a:tc>
                <a:tc vMerge="1">
                  <a:txBody>
                    <a:bodyPr/>
                    <a:lstStyle/>
                    <a:p>
                      <a:endParaRPr lang="es-EC"/>
                    </a:p>
                  </a:txBody>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ACTIVO TOTAL</a:t>
                      </a:r>
                    </a:p>
                  </a:txBody>
                  <a:tcPr marL="0" marR="0" marT="0" marB="0" anchor="ctr">
                    <a:lnL>
                      <a:noFill/>
                    </a:lnL>
                    <a:lnR>
                      <a:noFill/>
                    </a:lnR>
                    <a:lnT w="6350" cap="flat" cmpd="sng" algn="ctr">
                      <a:solidFill>
                        <a:srgbClr val="0070C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GRUPO 1</a:t>
                      </a:r>
                    </a:p>
                  </a:txBody>
                  <a:tcPr marL="0" marR="0" marT="0" marB="0" anchor="ctr">
                    <a:lnL>
                      <a:noFill/>
                    </a:lnL>
                    <a:lnR>
                      <a:noFill/>
                    </a:lnR>
                    <a:lnT w="6350" cap="flat" cmpd="sng" algn="ctr">
                      <a:solidFill>
                        <a:srgbClr val="0070C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45816">
                <a:tc vMerge="1">
                  <a:txBody>
                    <a:bodyPr/>
                    <a:lstStyle/>
                    <a:p>
                      <a:endParaRPr lang="es-EC"/>
                    </a:p>
                  </a:txBody>
                  <a:tcPr/>
                </a:tc>
                <a:tc vMerge="1">
                  <a:txBody>
                    <a:bodyPr/>
                    <a:lstStyle/>
                    <a:p>
                      <a:endParaRPr lang="es-EC"/>
                    </a:p>
                  </a:txBody>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44866">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5816">
                <a:tc rowSpan="4">
                  <a:txBody>
                    <a:bodyPr/>
                    <a:lstStyle/>
                    <a:p>
                      <a:pPr algn="ctr" fontAlgn="ctr"/>
                      <a:r>
                        <a:rPr lang="es-EC" sz="900" b="0" i="0" u="none" strike="noStrike">
                          <a:solidFill>
                            <a:srgbClr val="FFFFFF"/>
                          </a:solidFill>
                          <a:latin typeface="Calibri"/>
                        </a:rPr>
                        <a:t>C7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4">
                  <a:txBody>
                    <a:bodyPr/>
                    <a:lstStyle/>
                    <a:p>
                      <a:pPr algn="ctr" fontAlgn="ctr"/>
                      <a:r>
                        <a:rPr lang="es-EC" sz="900" b="0" i="0" u="none" strike="noStrike">
                          <a:solidFill>
                            <a:srgbClr val="002060"/>
                          </a:solidFill>
                          <a:latin typeface="Calibri"/>
                        </a:rPr>
                        <a:t>GASTO DE GOBERNABILIDAD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45816">
                <a:tc vMerge="1">
                  <a:txBody>
                    <a:bodyPr/>
                    <a:lstStyle/>
                    <a:p>
                      <a:endParaRPr lang="es-EC"/>
                    </a:p>
                  </a:txBody>
                  <a:tcPr/>
                </a:tc>
                <a:tc vMerge="1">
                  <a:txBody>
                    <a:bodyPr/>
                    <a:lstStyle/>
                    <a:p>
                      <a:endParaRPr lang="es-EC"/>
                    </a:p>
                  </a:txBody>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GASTO DE GOBERNABILIDAD</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SUBCUENTA 450205</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45816">
                <a:tc vMerge="1">
                  <a:txBody>
                    <a:bodyPr/>
                    <a:lstStyle/>
                    <a:p>
                      <a:endParaRPr lang="es-EC"/>
                    </a:p>
                  </a:txBody>
                  <a:tcPr/>
                </a:tc>
                <a:tc vMerge="1">
                  <a:txBody>
                    <a:bodyPr/>
                    <a:lstStyle/>
                    <a:p>
                      <a:endParaRPr lang="es-EC"/>
                    </a:p>
                  </a:txBody>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GASTO TOTAL</a:t>
                      </a:r>
                    </a:p>
                  </a:txBody>
                  <a:tcPr marL="0" marR="0" marT="0" marB="0" anchor="ctr">
                    <a:lnL>
                      <a:noFill/>
                    </a:lnL>
                    <a:lnR>
                      <a:noFill/>
                    </a:lnR>
                    <a:lnT w="6350" cap="flat" cmpd="sng" algn="ctr">
                      <a:solidFill>
                        <a:srgbClr val="0070C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GRUPO 4</a:t>
                      </a:r>
                    </a:p>
                  </a:txBody>
                  <a:tcPr marL="0" marR="0" marT="0" marB="0" anchor="ctr">
                    <a:lnL>
                      <a:noFill/>
                    </a:lnL>
                    <a:lnR>
                      <a:noFill/>
                    </a:lnR>
                    <a:lnT w="6350" cap="flat" cmpd="sng" algn="ctr">
                      <a:solidFill>
                        <a:srgbClr val="0070C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45816">
                <a:tc vMerge="1">
                  <a:txBody>
                    <a:bodyPr/>
                    <a:lstStyle/>
                    <a:p>
                      <a:endParaRPr lang="es-EC"/>
                    </a:p>
                  </a:txBody>
                  <a:tcPr/>
                </a:tc>
                <a:tc vMerge="1">
                  <a:txBody>
                    <a:bodyPr/>
                    <a:lstStyle/>
                    <a:p>
                      <a:endParaRPr lang="es-EC"/>
                    </a:p>
                  </a:txBody>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ransition>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1268" name="AutoShape 4"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 name="5 Rectángulo"/>
          <p:cNvSpPr/>
          <p:nvPr/>
        </p:nvSpPr>
        <p:spPr>
          <a:xfrm>
            <a:off x="0" y="0"/>
            <a:ext cx="9144000" cy="134076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800" dirty="0" smtClean="0">
                <a:ln>
                  <a:solidFill>
                    <a:srgbClr val="002060"/>
                  </a:solidFill>
                </a:ln>
                <a:solidFill>
                  <a:schemeClr val="bg1"/>
                </a:solidFill>
              </a:rPr>
              <a:t>            </a:t>
            </a:r>
            <a:r>
              <a:rPr lang="es-EC"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OPERACIONES Y RESULTADOS</a:t>
            </a:r>
            <a:endParaRPr lang="es-EC"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1506" name="AutoShape 2"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08" name="AutoShape 4"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0" name="AutoShape 6"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4" name="AutoShape 10"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6" name="AutoShape 12"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8" name="AutoShape 14"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26" name="AutoShape 22" descr="data:image/jpeg;base64,/9j/4AAQSkZJRgABAQAAAQABAAD/2wCEAAkGBggSBRQIEwgWCRQRGB8aFxgYGSAeHRwhHyInICAgHR8fJioiHSAjHxoiIjssJCoqLywvHScyODQtNyssOC8BCQoKDgwOGg8PGTUkHhwtLC4sLDIpLCwvLDUrLiwqNiksKjUtMikpKSwpNSwpLCwpNSksKSwyKSwwLCwsKSwsKf/AABEIACMAhwMBIgACEQEDEQH/xAAbAAABBQEBAAAAAAAAAAAAAAAAAQIEBQYHA//EADcQAAIBAgUCBAQDBgcAAAAAAAECAwQRAAUGEiETMQciQVFCcYGRFFJhFSMyM4KyFhdDU2Kh8P/EABcBAQEBAQAAAAAAAAAAAAAAAAABAgP/xAAeEQEBAQACAgMBAAAAAAAAAAAAEQECIRJBMVFhA//aAAwDAQACEQMRAD8A7bPPGlO07OEVASxPoB3OMrL4raTE3RXNPxLn4Y0d2+yi+LjVOoqWh07Jm0ql0jHZe5J4A59yccy0TW5ylVLqJtI1OY1dcd2793GiR/AqMzXta3cDsMRN1tG8Rkb+Tpyvrf1FOVH3crh9LrDOZKpV/wAIVFNHu80krxIFX1YjcTwOcW+XZpV/sQ11XQjKytyU39QgD3IABP6C+PPUgqW001REUidB1AJlYrwLlXC+bkXHF/kcKfqZNmsAFlBnbkbVFzx3+nI57c4izZjm5XdFlaSA9i0wH9obHLdK10MudS6yqYJexpo0S/SQhAHFmsUQ3Ft36k24tocnzOLLqw5a9aKCljHVTcwkMgexCRm+/wApNrKpv6Y57t9wzlPS9i1tPHqmLJKvKzQvU36Dq4kR9ouQTYFT27j1x45r4gzxRSVAyCYQwmzTTMkKHm3l3nc1zwLDn64Zk2T1tZqpNUVVKaNYFIpIG/iUNfdJKOwdgf4fh+eKnUoGca7TTaSb6ShIkrGU8M9/JF9LG/19VxrjZ2vJbR6w1O1OtSujTPG4DKyVMRuDyCB8sTci17Q1GbfsmSllyiqtcQzqFZh7oQSGHB7H0xc5jmuXUuXfiJqlKKNBa7EAfIe/yGOAeKOuKqt1ZSy0VNLB0lboSBCJJd3BZB32WBt/UcaZ+Hdsz1dkNM+yfN4aU+zOAft3xUt4q6QDW/bKv+oViPuBjMaWjyylywQ0uh6zMJeC0s8KRs7epLStcd/QWF8bvT1TXS0zPUZEMoINlUujkj3O0WHy5wpak5Nn1DVUhqYZTKgNrlSv9wGJgni6PW6oK991xb79scm8Qtc5jW5i2jsqjNTI1xPKp4UeqhuwHoW+gxG1hpZaHwnK1ubNUFIxFBBEenEHI4NhzIR5mJc82PAwpXZEkQoHDBgexHbFFnmvdOUdUKaozaOBz8N7kfMC9h88YHQGX6qq9IU9E0h07Qxx23Kf383rcMf5aG/fv7e+K1afIJcwkzVMvSDLMnJbfa71M44F3N2YXt37kjCldfXN6Bs2bLhVo8yoHMYPmCngMR7cj7jBjKeGOSTjLJNR1CXqsxPUe/wp/poPYBefsPTBiidrrRU+Y1NLEa4Q08EvUmj23MluwB9PUc/mv6Y1igBbWtigzzVJp8xNP+G3gIh3E2UF32LuPwqOSTiml8TQtNI5ywnpkKGDeRmsxPmt5RZLgngg98Q8sxqc6pql6MGLazo6uFa4Vtp7Ejtf0NjY2NsZzWlfnUui6ijiyCZZZkMakNGQC/lv5Xvax724748ovEcltv4NDtAbcJPLKCQLQG37xgTYjsDYX5viXmWt5Is0alFKktn2XEgunKjdKPhBL2HNybe9xmd2r55GEyij1N/hqoyRKZpmopQoeRmd/MqvZCpCNta/f0YC3fFvpzQ2fjxHXUdTsqVZTyxBdAV8otYBSDx5QLY0Go9eNS100AolqeiFNhIA/mBJYgiwRbckkY9ptdolWac0ZkKOA+w7rRkAmW4uNo3dr3sDjGfzzOVqbyzczPpa6mizpsnMVFPFTTMbb5QSFFjcqBe7Xta/HvftjF6U8PNVUmTNQjUcNFvdnd44OpI5buS0pt6flxNj8UD0+qctuoY7tr3OzybWAt2YyWHoSLDviZF4hJ12haBCVhMwZZQUNtvkDW5YBrm3YWPrjqlzS0HhdkS1/wCPn6meT/7lU/Ut8l4QD+njEKfw7zNNcT6ipc6SneoUKRLB1CgFuEO5bLwOPYAemLaDWsLZi8exemgkJIcFgIwCWZR2Vr8G/P1xEqfEeOOj/ESZTNAAOVI8xIDbwo+LYUAv2O644GHRcei5FrMyebVsUa/8KRb/AE3OQPscS8807m0uk/2VFnrxO5tJO6guVJ8wXaFVTY2Fh2++K6p8QJI60QGljYMqkOst49zswAL2tYBbk97bjaynCp4iDryRmiEpi2i0Thi9ydzIOCVVVJvbmxA/UXFzpTSOV5dlAoaeDYO7MeWc+7H1P/Q9MSs3yDLKpEWookrBE+9Q4uAw4vbse/Y3GM1V+IrhCUyppCikupazJ5tqlhbgMCGt383HY4fF4hxkdVqYRxqYQ7bwSnVXcSRw3lJCWAve/scF8saLP8rep0/Nly1JpDMhQOouVuLXAuL/AHGMpnfhfFLo2l01FVilggdWl8tzIB37EWJJP3/THt/mTHuRfwBjJc7w527YzzHJyP4XHr6EEemPZfEak3qDT9NXKKrlgEZmIDqGPBMdx8/ph0lxqVRQoQCwHA+mDCnvgxVPeNCpBUMDwb4Omm3bsFvlgwYNE6MfH7seXtx2+XtgMMZBBjB3d+O/z+2DBgAxRkklAb8Hjv8APAsUY7IF+mDBgFESfkA+mGCmhtborx24Hr3wYMAqwRDtGBcW7emHlR7YMGAYtPCI9giAHtYWwqwRBtwjAIFu3p7YTBgHbFvfaOe+G/h4d+7pC/vYf+9cGDAOMafkB9O2GtTxGPYYgw9rC2DBgEPfBgwYM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28" name="AutoShape 24" descr="data:image/jpeg;base64,/9j/4AAQSkZJRgABAQAAAQABAAD/2wCEAAkGBggSBRQIEwgWCRQRGB8aFxgYGSAeHRwhHyInICAgHR8fJioiHSAjHxoiIjssJCoqLywvHScyODQtNyssOC8BCQoKDgwOGg8PGTUkHhwtLC4sLDIpLCwvLDUrLiwqNiksKjUtMikpKSwpNSwpLCwpNSksKSwyKSwwLCwsKSwsKf/AABEIACMAhwMBIgACEQEDEQH/xAAbAAABBQEBAAAAAAAAAAAAAAAAAQIEBQYHA//EADcQAAIBAgUCBAQDBgcAAAAAAAECAwQRAAUGEiETMQciQVFCcYGRFFJhFSMyM4KyFhdDU2Kh8P/EABcBAQEBAQAAAAAAAAAAAAAAAAABAgP/xAAeEQEBAQACAgMBAAAAAAAAAAAAEQECIRJBMVFhA//aAAwDAQACEQMRAD8A7bPPGlO07OEVASxPoB3OMrL4raTE3RXNPxLn4Y0d2+yi+LjVOoqWh07Jm0ql0jHZe5J4A59yccy0TW5ylVLqJtI1OY1dcd2793GiR/AqMzXta3cDsMRN1tG8Rkb+Tpyvrf1FOVH3crh9LrDOZKpV/wAIVFNHu80krxIFX1YjcTwOcW+XZpV/sQ11XQjKytyU39QgD3IABP6C+PPUgqW001REUidB1AJlYrwLlXC+bkXHF/kcKfqZNmsAFlBnbkbVFzx3+nI57c4izZjm5XdFlaSA9i0wH9obHLdK10MudS6yqYJexpo0S/SQhAHFmsUQ3Ft36k24tocnzOLLqw5a9aKCljHVTcwkMgexCRm+/wApNrKpv6Y57t9wzlPS9i1tPHqmLJKvKzQvU36Dq4kR9ouQTYFT27j1x45r4gzxRSVAyCYQwmzTTMkKHm3l3nc1zwLDn64Zk2T1tZqpNUVVKaNYFIpIG/iUNfdJKOwdgf4fh+eKnUoGca7TTaSb6ShIkrGU8M9/JF9LG/19VxrjZ2vJbR6w1O1OtSujTPG4DKyVMRuDyCB8sTci17Q1GbfsmSllyiqtcQzqFZh7oQSGHB7H0xc5jmuXUuXfiJqlKKNBa7EAfIe/yGOAeKOuKqt1ZSy0VNLB0lboSBCJJd3BZB32WBt/UcaZ+Hdsz1dkNM+yfN4aU+zOAft3xUt4q6QDW/bKv+oViPuBjMaWjyylywQ0uh6zMJeC0s8KRs7epLStcd/QWF8bvT1TXS0zPUZEMoINlUujkj3O0WHy5wpak5Nn1DVUhqYZTKgNrlSv9wGJgni6PW6oK991xb79scm8Qtc5jW5i2jsqjNTI1xPKp4UeqhuwHoW+gxG1hpZaHwnK1ubNUFIxFBBEenEHI4NhzIR5mJc82PAwpXZEkQoHDBgexHbFFnmvdOUdUKaozaOBz8N7kfMC9h88YHQGX6qq9IU9E0h07Qxx23Kf383rcMf5aG/fv7e+K1afIJcwkzVMvSDLMnJbfa71M44F3N2YXt37kjCldfXN6Bs2bLhVo8yoHMYPmCngMR7cj7jBjKeGOSTjLJNR1CXqsxPUe/wp/poPYBefsPTBiidrrRU+Y1NLEa4Q08EvUmj23MluwB9PUc/mv6Y1igBbWtigzzVJp8xNP+G3gIh3E2UF32LuPwqOSTiml8TQtNI5ywnpkKGDeRmsxPmt5RZLgngg98Q8sxqc6pql6MGLazo6uFa4Vtp7Ejtf0NjY2NsZzWlfnUui6ijiyCZZZkMakNGQC/lv5Xvax724748ovEcltv4NDtAbcJPLKCQLQG37xgTYjsDYX5viXmWt5Is0alFKktn2XEgunKjdKPhBL2HNybe9xmd2r55GEyij1N/hqoyRKZpmopQoeRmd/MqvZCpCNta/f0YC3fFvpzQ2fjxHXUdTsqVZTyxBdAV8otYBSDx5QLY0Go9eNS100AolqeiFNhIA/mBJYgiwRbckkY9ptdolWac0ZkKOA+w7rRkAmW4uNo3dr3sDjGfzzOVqbyzczPpa6mizpsnMVFPFTTMbb5QSFFjcqBe7Xta/HvftjF6U8PNVUmTNQjUcNFvdnd44OpI5buS0pt6flxNj8UD0+qctuoY7tr3OzybWAt2YyWHoSLDviZF4hJ12haBCVhMwZZQUNtvkDW5YBrm3YWPrjqlzS0HhdkS1/wCPn6meT/7lU/Ut8l4QD+njEKfw7zNNcT6ipc6SneoUKRLB1CgFuEO5bLwOPYAemLaDWsLZi8exemgkJIcFgIwCWZR2Vr8G/P1xEqfEeOOj/ESZTNAAOVI8xIDbwo+LYUAv2O644GHRcei5FrMyebVsUa/8KRb/AE3OQPscS8807m0uk/2VFnrxO5tJO6guVJ8wXaFVTY2Fh2++K6p8QJI60QGljYMqkOst49zswAL2tYBbk97bjaynCp4iDryRmiEpi2i0Thi9ydzIOCVVVJvbmxA/UXFzpTSOV5dlAoaeDYO7MeWc+7H1P/Q9MSs3yDLKpEWookrBE+9Q4uAw4vbse/Y3GM1V+IrhCUyppCikupazJ5tqlhbgMCGt383HY4fF4hxkdVqYRxqYQ7bwSnVXcSRw3lJCWAve/scF8saLP8rep0/Nly1JpDMhQOouVuLXAuL/AHGMpnfhfFLo2l01FVilggdWl8tzIB37EWJJP3/THt/mTHuRfwBjJc7w527YzzHJyP4XHr6EEemPZfEak3qDT9NXKKrlgEZmIDqGPBMdx8/ph0lxqVRQoQCwHA+mDCnvgxVPeNCpBUMDwb4Omm3bsFvlgwYNE6MfH7seXtx2+XtgMMZBBjB3d+O/z+2DBgAxRkklAb8Hjv8APAsUY7IF+mDBgFESfkA+mGCmhtborx24Hr3wYMAqwRDtGBcW7emHlR7YMGAYtPCI9giAHtYWwqwRBtwjAIFu3p7YTBgHbFvfaOe+G/h4d+7pC/vYf+9cGDAOMafkB9O2GtTxGPYYgw9rC2DBgEPfBgwYM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30" name="AutoShape 26" descr="data:image/jpeg;base64,/9j/4AAQSkZJRgABAQAAAQABAAD/2wCEAAkGBhQSEBUUExQUFBQVFBIUFRQXFBQVFBQUFBQVFRQUFBQYGyYeFxkjGRUUHy8gJCcpLCwsFR4xNTAqNSYrLCkBCQoKDgwOGg8PGikcHBwsLCksKSksLCkpKSkpKSkpLCksLCwsLCksKSwsKSwsLCksKSwpLCkpKSkpLCksLCkpLP/AABEIAMIBAwMBIgACEQEDEQH/xAAbAAABBQEBAAAAAAAAAAAAAAACAAEDBAUGB//EAEcQAAECAwMGCwILCAMBAQAAAAEAAgMRIQQSMQVBUWFxkQYTIjJSgZKhscHRFUIHFBYjU2JygrLC8DNUY3OTotLhQ0SD8bP/xAAaAQADAQEBAQAAAAAAAAAAAAAAAQIDBAUG/8QAKhEAAgIBAwMEAQQDAAAAAAAAAAECERIDE1EhMUEEFGFxMjOBsfAiI5H/2gAMAwEAAhEDEQA/ALByg44lw/8AN3jIoRaQcYm90u6itCGXGlBpJAppU8OxCXKeNgmaJ0/P8kL4KLWtOg9c1MGalZNghTryvut80hZYIEhDG2ZB7pJVFeR0yuAiDToKlMAZi9uyJE8C4hNxTs0WJ18WfFk0XEeLHZZnHMjFlOpRXIv0s/tQwfwlqUo2mEfuPb+cpZRHgyX4uaVAnjXD1UjbK2VXV1Cirh0XowzsiOHdcRca/PD3RGnxAS3FwPAsNs7NZRiEzRpxKqi2gYtcOuGfB6f2kz63ZcfAKHrfRW2i7DeBgAEYedW5ZxyvDHS7JHiEJy5D/wDpAUPXfJW2jT4woZrN9tNOF3thP7RccAPFQ9b5Y8EaMkyzja4modSA2h/S8FO6PE0yUlklzukd5QlhOcpbj4HSNYvGlA6O3SN4WZxCXEJZsXQ0Da2dIIHW5mnuKpcQlxKM5B0LJyi3XuQOyk3Qe5QGClxSMpB0LDLUDqTmIqk5JcYt49iWBanzd+sVXc1TGqjlKm4+W1fT6EcdOK+DwtaWU2yTJYPHsAzkjAGhaRLBZTIBEw4gkOdOWAM+aNglRacCj27RnIz6QqJs4Y+K0AgCLEBniTOpnnxFdiya/wB32jRfpfuQFiSmLEl00YWdEGS1eG5M6MBiRv8ALFZfEnOSiFnXyGb4PoehoG2M6QOyqA29ms9SyrVaoUN110y6U6Fo7yQovbLMzCdrv8QVVTYWjY9ojM0pjlA5mjvWMctO92ENzz4ySZlaKTIBoljyBPvJTWnN+RZpGx8bfmkOpLjIhzncsoxo5I5ZAzibB4NRNhvOLz23+qrYfli3EaZhPOJO9A5gHOe0bXBYdphC+AXUEzPGpkM+xGxjOkTsMvBL26DcNfjIf0jeqZ8E8ONDc66CSTP3XAU2hZRDei47ZlWskwxxsw2QunRPQm9FJCzNUQUYhKWScBYYDyK7rODiAdoCH4hD6DOy30VlwSRiFlUZOh9EDZMeCRsDc18bIkQfmVtqRCdBZUFi0PiD70/xApCyu+kf1iGfyq2GpEJ0KyrxL+mOtno4Jix+lh+64fmKtSQkJ0FkAv5w3qcf8VHFivGEMu2OaJdqStSQEIpCspG3OzwYo/pnwemNuP0cXsjycrxCAw1XQDPfaxiQ5o+sJd6IPnhXYprQJEKGFABcKSzzFDTYttKOUkuRTlUWyR8PRj+sUBrQ/rYrESERgQdRHmFXe452naOV3Y9y+oPBAZQgEkVmHChpWmg/rZUc4RI9oJmZRZVJngDp0knrVsOBz+RGgidQVShsLbRHqHXnsJIzTbn17Fyzrdi/s6Y/pSX0PxcqSJ6mnxSU5tLRStNAmmWjZmkaEkUkgEnL5hRPZOXyvHPHPkMLoEgTgAom5TiS5pHUB4qvlGKTEca844YYqn1d67oQVWZSl1NT449wdMiQBJq3ywQwbQGkgvlhgZmgAxkq9lbyH4VutFZ4nPVQWvnEgjE5p59irFWTfQ0YmUW5nO7/AFCAZRH1nbvUqLIkZvHNvuYGiZN6QbgdK6XKeVILoD2QzDm4SF0GeIz3ZK8UKznrRGnd5LpkYA/WIzN1KzYIMQmkJ+2TyoGMLYrHBpJZcIxlMcoYDSV0kLhHGlgwfdcfFyjpQyo2wRTUQ3dk+anyC+9EOpuiWJGpQ2nhLaDS80fdZ5zUvBtnKefqtGbSdGxZ6n4sqPc35JAJBEuOjUApSTpJAOAnKYFJACSkkknQDEICjKBADSTSRIUUAkJCIJJ0BSt2brRZLsxeXEZgO/8A+IcpGg2+SuZFjXIZOdzjuFPIrt9HBvUXwYeolWn9jvs2ZVntktCPaVSiH9fr9VXvK/J5LrwVLSBdqNgxNfOoCxYUYi1lom5tHAGZaC03STM1EgabFvOhTNdROqXNHiepcU3KnF2t7iSWlz2SpMAme6ZXNrpXFvk30bqSR10GHJoBqdOE0lPdTrqSVHO3YYQx3yaToE9yMKplYninAAkkESAJNaL5Zdz3TioxBJmHHcPIoJjob3f6Cs+yYxP7J/WD6KRvB6Of+KW0gfmXcmku5g02wrE8XByQJxW6SJNE9OKrxomFGdmfiCtSHkCMGNAa0EXyeUJTIIGnUmbwWjGUzDHXP8qnOPI6ZjOtB6QGxoHkFNZ47j7zj1n1Wu7go8/8jRsB/wBKWHwWljFnsaf8kPUiGLM6I2bjiaNGOhoVizEjGQ2/oLS+TrJkl5qZ4BTsyJDGd3d6KNyI8WY0QTzt/XWtzg22QeZ9EeKduSoQ6R+8fJWoDWsmG0nXFZzmmqRSVF4OSvKqI4T/ABhYUWWLyV5VjHQG1gZ0UBcvJX1ROUWdJvaHqh9ps6Td4TxYWaHGJFyz/aLc0zsDj4BP8c0Nf/Tif4p4MVl4uQF6p/GHfRxP6b/MJcZE+iibmjxcntvgMkWy9NfVX50/8Tt8P/NLio30e97PKae1LgWSLXGJuMVb4tG6Lf6h8mpfFI38MffcfyKtqXAZIHKZ5GwjzSbkh9PnngSndAEhORkK7VDbmPYy9ELAwOZePKMml4BOGYFW7Pl+BEiBjIgc505AB1ZAk1IlmK7/AEekk25/ycnqZukoksGHEaA3jnuZWbSGyO0ynjXHMmuzOoeKmiaEzmUlp8M5/WlepGKj2OByb7lO1c2QxiODdjTzj2A47VxlusIflB0LBpeKZqtBEu4LuWtvRCczAQNp5x7pfdK5LKfJyo06TB7wGrH1C/xX2jbQfV/R1gZISGAokprqZdJzEYRBCEQC+TPfHCdIJyEDGUBc9xIaBSUyXEVOoNP6KlcnycKOP1/BrVrpRUpUyJukV/iMU54Y63HyCcZMidNnYcfzBaoCGMOSeVdoeVTk0xrSi69uPBjkzOGSX/Sbofq5RxbIxvPtAb1wh4grPyVk02lz4kR8R8IEhgLiL0veIFANnktyzZCgMq2EzaRe7zNG3HgWTZn2YQHvuttD3OOYXZbwyXerxyQwYuiE6L5n3SRW63w4PJPJJa4tF0hriAaXgJbdCy7PEjCzMiPiScYl+U/cMqUzDGWaaHGK8BkzS9lM6Dztiv8AC8oosKzMbec3PIDlucToDZklaMG1TaXFpaM05TPUFGHiHDc99AAXHUB5p0h2ZDY8MuLWWMucBOThCa6WktcSZdSlbbGsE4ljMNoxcGw3gazdEwE3Bqzl5faXjlxSbupmEhuA+6FqZRt7YMJz34AUHSOZo2p0TbCszob2hzLpacCAFBactwYfOitB0A3jubNcjZXG4yzueIYe7jYpJDQxl0XWVzkCctbda2oFtsUKkNoe76kMvd2iPNArLbeFEJxk0RX/AGYbitBtpFy+6bBnvyaRtrRFZY15gddc2fuuEnDaFyOX8qOtMUQIIvNBrLB7hnJ6I/3oQNujrI9pYxt5zmtb0iQB1aUUKKHNDmkFpEwRgRpXJZdyVxdnvxnl8UlrWAGTGVqGt0BoKkyVBjWmE1hPFWdjQ03edEIxron1bUWKzQynwrhw5hnzjhjIyYNV7P1Kf262/BZddejNDpTE2Aikxnz7ljR7MyLaBZ4YDYMHlRCPeLcZnPo7SscHW8daItoI5INxmoYDc0DegLZ0kkJCkQlMoxuE7J2SN9me4grh+DHJtkI/WI3tcPNd9l9k7LG/lP7mk+S89yE+Vqgn+LD73AeaE6khS/Fnp7Yf61IIhlMjHmtGkky8ZdlWrsh+upVojJuDRgKfeIruZPtr2DywLNBk3bWenQevHaSuJ4W8m3w3aoR3Od6L0EtXA/CCyVohO+p4OPqsPUfps39P+Z2xakjZUA6QDvTLos5yoEQTBOF8mfQDp04CYoAGJgiyYPm56XPP95HgAgi4KXJo+aZ9kHfXzXR6fu2Z6haCxOEsZzuLs7DJ0V3Kl0BjPV6Fbag9ns43jbvLu3Z1w2YLrMGilA4Mww0Nc+LEaMGl5DOy2QWpChBoDWgNa0UAoAMwCMJiNBrhpQOjnuF1rF6FBJIa8zdIA0vBoBrhirttgta19AJtIAdSUzWRzVMzsVXL2SXRTfaGPcAxjBMy55LiRPN17FpWnJzHiT3SMgSLwnTE1zY7lLFQ2SGXoTTOYEwBXMTpWRwnyk18RtnvhrZgxXzoAKhu3PturoLHBbDYGgzA0ke8ab5qFlhs7TMMhAzlgyd7RtxQuw6dFNmWgWhllhOiSAAdIshACg5RxVe1ZKiXXRox42IxpdDhNHzbT9n3tOuWdbzI7cARokCNfodxSFobTlCspa54V15tKYUcdkmPZmtvR2viRnOLnThudKu46etbsDK8xKDZ4mqbWwmdbj6LUi2hrec4Ck6nNMCe8jehdamidcL06EyuznOWGB3JAkZHCG0RnBsGE03og5ThO61uBF7fPVtVzI2Rm2dkhVx5zs5PkNStC2tOB0VkZC8bonSkzSqD2jDkCXSBbeFDVun/AFqOgoCivlTIbI7mF5dJk+SJSM5Y58ytRmFsMiGBMNNxtAJgckb5IH5SYCQSaOumhxkT+U/ohH8dbplyntmaCbJ3q9R3J2Ojn4OR4kOxRAGkxonOAlekTIiec3Z71rZCsRhWdjSJOlNw1kzKmblJhuynyiQKYEFo5U8Oc3ehOU2Sz8y//beu/au1kgVFtCU4dMUTEoGU8qNnBiDTDiD+0ry7J8SUWEdESGf7gV6taRNjhpaRvC8dY8gjVLuQw8Ht0YymcZZtJNAO8DrUcCD1kTE9LiZvO+nUjcCXZpCuGMR1RWeABJlLQrAhyEl69nkkBauF+EiHyoJ+2O9pXoBauK+EqFyIJ0PI3gn8qz1usGa6H6iOjyeZwYZ0w4Z3tCSXB1t6yQD/AAmDc0DySWkX0RnLuVQians7JuAWk2yM0eK+YUW+x7xnJ5LTFlZ0QjFmZ0QntsLRhWwyY46GuO4IoOUYTWgcbDoAP2jMwlpW4bKzojcqkXI8LNDYPuhaQy076EuKkUfbEH6aF/UZ6qs63Wec+PZiTz2Gt4OpowApmWn7HZ0IfYb6IhkpnQZ2G+irelwG0uTH+PWUS+ebIUleBpKVKUz4aTKSkgZbszMIzTgMDgJywbU1NcVrNyY3os7DfRGMnN6Ley30S3pcD2lyYULLFkaQRFM2/VeZ0lWTNCGPwisbib0QmYkRciywcJ83GTnb10HxAaG9lvosd+TGzNBicwWc/USj4GtJclSJwksZxe4zl7kWpDboNAKyz+gTHhNY54vJne5kTnTJntqr8HIjXGZA5J0CtDQqw3JDOi0fdCqOtKSugenFeTHHCqyiUuN5Mpcl1AAQAJnCTjTWgZwuswlJkakpcmfNEm0L6kDPqGhab8ni8aZyl8RCwfq5p9kVsx5KDuFsF1eJjO/82GkiOloc7eUPynhZrNHzjmNqDOYPLricdJWm0kYE7yoo0V3Sd2is/fS8ovYjyZ/ypYDSyx548xs8SZ46ST1pxwqlzbFaOw3NOXid5UsRzj7zuskobx0neU/fPgPboiHCh5EhYLQRouiVRI0loMk/yki5snxs5rIY4+4ieSRid5UIhEZz1E+GCfvXwLYRIeElpP8A0IvW4f4agm+UNrzWF3XEaPyqNzTp3j0ULwdG4o95LgWxEs+3bbmsTR/7M/0jZla2n/rwhqMQHwcsuJFcNI71Jkq0kvMyDLYrXqZMNmJom3WyRnChAabwI/8A0XDtyPEcTdaXTJlKVZ4SXZZUyjyboqXYgV5Of061ocFMlxIj+MiUa3m5pu2ah4hdek5TdGGrjBWdHYIJDG3sbon9qQvHfQagrFxT3EmtkV7NnjURNsxJkBUrjfhWg8XDgMcKvc588wDBdltN/uXpNmt7RmXH/DCWxLHDfLlMjAA6A5rrw6yG7ly6mrPtVI7NHThd3bA4G8MbJCsMFkUfONa5p5Dzg910zA6MklynB/Lph2djJ4X+97j5p1xZS/rN3FX2NTKtqdDgvc0kODaEYzNAuW+V8YEtdGe1wMiDdBBGbBdDwhPzBHSdDbve1eT2uPOI86XOPeVzwdI6Wdz8sIv7w7tN9EvlfE/eHdoei4EJwyZG5XYjv/ldFH/Yf2h6JjwvifvD+2FxNuA4x/2j3UUQbIosDuxwuifvL+2i+VMX94idtcIH6Qp4VIbiM74Y7nlKxnZnhTE+nidspfKaJ9PE/qFcLfdpr4pca7SgDt38J4n00X+o71XoEIckbB4LwyDGJIE8c/qvdgJLDV8FxDhmQPh+gk90mktAvAUFKnu8UKdQtRpUiqQJFTtKYtRpismMqOC5O15djMivaLpAe4AFuYEgVBC65wXnWULa3jYpMwBGe0uzB151JqtKCbdhJ0areEjs8Np2EjxBUg4RNzscNhafRYbY7Dg9p60d3WFq9CD8E7jN5uXYR6Q2t9JqRuVYR98dcx4hc4YZQlmoqX6aI91nVNtDDg9p2OHqiuLkCzUkKYEjYZeCn2y8Me6dY6Cgh2cNJIGK5lttiDCI/tE+K3Mg2p72uvm9J1KDCQ0JbLj1sM7LMCG58a4BMuLWtF0y37ydi9KsliENgY3ADec56ysXgfklpLo5kXfs20woC4z1zA36V07mL2PTJRin5PN125Srgr3ENxQWjL1nYZPjQ2nQ4yO4qseFlk/eIfefAawuvM5sHwaTGgYrmPhPcDk8yGESGf7pea6tomJjPqI7iuX+Ehg9nxJyFYctZ4xhkOoFJ1IqDaaPIWRyBKqSBpokuHod9HccJ4sobP5k+wxzvJeUPZPvXpfDGJRo0MjO/tDR+JefGzDSuVdjQpFimssP5xmtzR3hSCyzw8QpLHC+cadBnuE/JUBGOU5x0uPik/FA1g0ohC1pAW7NEAAnhijtrRcJGBeO5n+1VhNkKqzGrDbX3nncGhAFXMOoqJ0WuJ3KxxUwouJ1pgSWB04rBWr2DAZ3AL3ciq8RyRZp2iCJ4xYX42r25YavguJVt2UWwbpcCQ5wbQylRxnh9XvQuy1Cm0AOm4tAF4e8QAcO5UOE0EuawXZycTPRJst/KO5Z+ToTr8McUQL4MyDTPMZgKZpBEKxJlJpnVNwTnBJook7BYGxXcP1sXi+X2uFoizwMaKZToeWayXtBXjGU3E2iLOvzsX8ZW2j5ImZociFocjiw6poAqV0GYTbdEGDnbypW5Tij3iiENFxaAHblqLpntapG5diZ2tPUVEYaBzECLQyyTi0Deut4JRJw3VnWtMDJtFwbgu04FHkP+15BKXYaPR8jcIoNlsxMQkkxTJrSL0rjeVdOadJ6ZIMocO2vF2EWsNHBznzPNPJc0VlMjDQuVypABhg3bziXNImeSxoa8OlMTrOua6smzwQXGTbwHOkCQC4SEwTqW+neHcylSl2OtyvwlsrgCXQ3xAAwm49riASTEJcNBwmcNclgxOEEHM1pwvAg8knMK1/0FRdkicpyoJEHlSEpfd8dSsWXgoCSXBoaQB72AEgQL2yqT6P8v7/wtO1+J6DD4YQ4VnhPfCjiE5jA2KWMENxDcAXPEsKTxzTXH8O+GkK0wgyGx5EnVfdbJxuhrg0EkyAePvrf9qmz2RkJzmiHCbdbNjXPcBMikj3aFxOWcjvjNfHhwXw4TGTN7kzANS1ubHAUx1rRazfRGa0UurOYaCmRNdRJY5M3pHW8IoQiRbhMhxX4nj/FcnlDJ3FZ54ZtIJ8lpcMrRyn1+hb3Od5rknR3aSsqYWi+2GLgcXATMpVnQAz2VUUE1J0MiH+wqlxxU9niTbE+we8tHmmkIqKzC5qUGzULqUzeJQcbLMmBaY2isWh4ENn3z/cB5KrDiUzoraeTD+yTve5IZDeqRPOogDP/AGkCSZoQapiN3g/W1wB/FhfiC9lC8V4JVt0D+Y07gT5L2cPXPq9zSHYMj9V9UQfjIColnUYcnDlgkotyXdmgc0LzRK8o40SQRYEZK8Xth+ei/wAyJ+Mr2GJFqF4zaokojyem78RW+j5M5kcV1QghQ6gzz4IXxQSEoLuUugzNBoUjWql8YNZSpI9Uqq022tul22h0oAmDEnQVRsNrk4z947iVJlCPM3cBimITm1P2XdwK6ngUaRNrfA+i4kuJOK7LgY+kTazwcpkNHaQHOuPuse6TXF5a0EBkhK8TzZOrrVCz5GjVeyE5sPkl5LXuLrpzkSAGoSFarrOBDmzeS6Ra+EQOkCIjSDqqu9tsVvFvmQG3TnkNGKIvpVg15PFYloZBoGEuExXNsaMFkW3L9pJkycjIC60ipzaZ9ede4ZPyHZnQb/FQyTecXFoJJBcJzPXvUsfJkNr2OaxjbpeaNANQ5tJau5EqSHFs8LsPB+32gXmw4zmmt6UmnY50gd67LLGVmssb4TmRLxgugkyaBxjGcoEl06agu4stn4prGiXJaW05sr7cB1rh+HFoYT+3ZLj38gsa9rA9t175gXqaJ4lTpyd9EXJcnlEtSSnZDoktCOpXyhG44uc6YvEGQzSElS9nN6Ttw9VYARSU2YZMpnJY6R7I9VIywABwvc6QwOkHyVi6lJFhmytCsZaZh7dhvSPcnjWEHC6J66A6qKe6mIRkGbKwsD9LcekPNFarC8hspGTQOc3Xr1qaSeSLDNme3J8To949U3s+J0StGSdFhmybgfZni3QbzXABzjUHMxy9ZmvIrx0ohFOk7yspwydmkdavB63eKKZXkjbQ7pO7RRttsQe+/tO9VntfJW/8HrAcoo7qLy8ZSi/SxO271RtyrG+lidt3qltfI99cHoTjVeNW08t32neJXS+1Iv0kTtu9Vy0c16ytdONCzyI0bHSUZKcFbAGXd6TGz26JICpoTuW3b5IEDxDtBTxMBPFXIsSQVJ83GeZMBSEsarq+CD5X/uHueuScJa1u5Jf81F+xDP8AckFncjhNEsvKhOYC6hvNa7CoocMSrT/hPtD2OZEEJ7XSHMumhmatcMaLE+D3IUO3Wh7YoLmw4d+7NwnNwbiDrXpNk4GQYU+LMeHPENjPHdnVKUVHGv3FTbuznrJ8IjboD4HNbdBhxSDKvuvaa16St2P4RoTJ/NRZEg8otpSWLZhdPZcmCHg57tTyH95E1abIYgblm6ZomznBwybaWFkARGxSOQQWEAzBqZ0FJSlWclx9vyRF5ZfxjXNZNwDThIhpcAMCWmuozXpuUoPGQntYQx5aQ10jyXSoaVouTy9ka0iA1kJ0SJEdca9/GTJaAb/OAIBcQZVVRaiJ9Ty5pomSLTMzxBI3FMgCoAiTNRBKjnoUkkck8kCoCSV1SEIhDpPMkIiLUrikupBqAI7iVxS3U11ICO6kpbqa4gZGGpSUskrqAIwE4CkbDmmSCgVhxIfmtwrPdBVRNIGeYSHiyr5gJvi6o0KPFlEAQQdCufFk4s9UCKsSKTmlJQkq7FsqD4sZSogZXatrJX7KL/Lb+JZnxYrSyYZMij+H4OCBMmyXaSxxukibZTBIOIOIXV8H8qWYEi1CNWoiw4sQOGpzAajWNxXH2TndSuh6tLoSmej2XL2T2nkxrWBriWiXc5asPhxY2ikZ52iM473AryR2pRCIjFFWewH4QLH9I7+m/wBFG7h7ZPpHf03+i8jLkBelih2SxY83OlhedLZMySVRsSQTqQDi5tiEpJIM2GiakkgkdOCkkkIcKSFg7YkkkCBbjv8ABMP1vTJIAJ4qUmYpJIGHaOcdqjZ+u9JJAPuFDFeo+CjKSSQEZVcJJKkVARRAJJKiwmhM1JJACeEg1JJAB3UDykkgTFZsepWymSVRJCQRE6SpjQBUZSSUjICmSSUF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32" name="AutoShape 28" descr="data:image/jpeg;base64,/9j/4AAQSkZJRgABAQAAAQABAAD/2wCEAAkGBhQSEBUUExQUFBQVFBIUFRQXFBQVFBQUFBQVFRQUFBQYGyYeFxkjGRUUHy8gJCcpLCwsFR4xNTAqNSYrLCkBCQoKDgwOGg8PGikcHBwsLCksKSksLCkpKSkpKSkpLCksLCwsLCksKSwsKSwsLCksKSwpLCkpKSkpLCksLCkpLP/AABEIAMIBAwMBIgACEQEDEQH/xAAbAAABBQEBAAAAAAAAAAAAAAACAAEDBAUGB//EAEcQAAECAwMGCwILCAMBAQAAAAEAAgMRIQQSMQVBUWFxkQYTIjJSgZKhscHRFUIHFBYjU2JygrLC8DNUY3OTotLhQ0SD8bP/xAAaAQADAQEBAQAAAAAAAAAAAAAAAQIDBAUG/8QAKhEAAgIBAwMEAQQDAAAAAAAAAAECERIDE1EhMUEEFGFxMjOBsfAiI5H/2gAMAwEAAhEDEQA/ALByg44lw/8AN3jIoRaQcYm90u6itCGXGlBpJAppU8OxCXKeNgmaJ0/P8kL4KLWtOg9c1MGalZNghTryvut80hZYIEhDG2ZB7pJVFeR0yuAiDToKlMAZi9uyJE8C4hNxTs0WJ18WfFk0XEeLHZZnHMjFlOpRXIv0s/tQwfwlqUo2mEfuPb+cpZRHgyX4uaVAnjXD1UjbK2VXV1Cirh0XowzsiOHdcRca/PD3RGnxAS3FwPAsNs7NZRiEzRpxKqi2gYtcOuGfB6f2kz63ZcfAKHrfRW2i7DeBgAEYedW5ZxyvDHS7JHiEJy5D/wDpAUPXfJW2jT4woZrN9tNOF3thP7RccAPFQ9b5Y8EaMkyzja4modSA2h/S8FO6PE0yUlklzukd5QlhOcpbj4HSNYvGlA6O3SN4WZxCXEJZsXQ0Da2dIIHW5mnuKpcQlxKM5B0LJyi3XuQOyk3Qe5QGClxSMpB0LDLUDqTmIqk5JcYt49iWBanzd+sVXc1TGqjlKm4+W1fT6EcdOK+DwtaWU2yTJYPHsAzkjAGhaRLBZTIBEw4gkOdOWAM+aNglRacCj27RnIz6QqJs4Y+K0AgCLEBniTOpnnxFdiya/wB32jRfpfuQFiSmLEl00YWdEGS1eG5M6MBiRv8ALFZfEnOSiFnXyGb4PoehoG2M6QOyqA29ms9SyrVaoUN110y6U6Fo7yQovbLMzCdrv8QVVTYWjY9ojM0pjlA5mjvWMctO92ENzz4ySZlaKTIBoljyBPvJTWnN+RZpGx8bfmkOpLjIhzncsoxo5I5ZAzibB4NRNhvOLz23+qrYfli3EaZhPOJO9A5gHOe0bXBYdphC+AXUEzPGpkM+xGxjOkTsMvBL26DcNfjIf0jeqZ8E8ONDc66CSTP3XAU2hZRDei47ZlWskwxxsw2QunRPQm9FJCzNUQUYhKWScBYYDyK7rODiAdoCH4hD6DOy30VlwSRiFlUZOh9EDZMeCRsDc18bIkQfmVtqRCdBZUFi0PiD70/xApCyu+kf1iGfyq2GpEJ0KyrxL+mOtno4Jix+lh+64fmKtSQkJ0FkAv5w3qcf8VHFivGEMu2OaJdqStSQEIpCspG3OzwYo/pnwemNuP0cXsjycrxCAw1XQDPfaxiQ5o+sJd6IPnhXYprQJEKGFABcKSzzFDTYttKOUkuRTlUWyR8PRj+sUBrQ/rYrESERgQdRHmFXe452naOV3Y9y+oPBAZQgEkVmHChpWmg/rZUc4RI9oJmZRZVJngDp0knrVsOBz+RGgidQVShsLbRHqHXnsJIzTbn17Fyzrdi/s6Y/pSX0PxcqSJ6mnxSU5tLRStNAmmWjZmkaEkUkgEnL5hRPZOXyvHPHPkMLoEgTgAom5TiS5pHUB4qvlGKTEca844YYqn1d67oQVWZSl1NT449wdMiQBJq3ywQwbQGkgvlhgZmgAxkq9lbyH4VutFZ4nPVQWvnEgjE5p59irFWTfQ0YmUW5nO7/AFCAZRH1nbvUqLIkZvHNvuYGiZN6QbgdK6XKeVILoD2QzDm4SF0GeIz3ZK8UKznrRGnd5LpkYA/WIzN1KzYIMQmkJ+2TyoGMLYrHBpJZcIxlMcoYDSV0kLhHGlgwfdcfFyjpQyo2wRTUQ3dk+anyC+9EOpuiWJGpQ2nhLaDS80fdZ5zUvBtnKefqtGbSdGxZ6n4sqPc35JAJBEuOjUApSTpJAOAnKYFJACSkkknQDEICjKBADSTSRIUUAkJCIJJ0BSt2brRZLsxeXEZgO/8A+IcpGg2+SuZFjXIZOdzjuFPIrt9HBvUXwYeolWn9jvs2ZVntktCPaVSiH9fr9VXvK/J5LrwVLSBdqNgxNfOoCxYUYi1lom5tHAGZaC03STM1EgabFvOhTNdROqXNHiepcU3KnF2t7iSWlz2SpMAme6ZXNrpXFvk30bqSR10GHJoBqdOE0lPdTrqSVHO3YYQx3yaToE9yMKplYninAAkkESAJNaL5Zdz3TioxBJmHHcPIoJjob3f6Cs+yYxP7J/WD6KRvB6Of+KW0gfmXcmku5g02wrE8XByQJxW6SJNE9OKrxomFGdmfiCtSHkCMGNAa0EXyeUJTIIGnUmbwWjGUzDHXP8qnOPI6ZjOtB6QGxoHkFNZ47j7zj1n1Wu7go8/8jRsB/wBKWHwWljFnsaf8kPUiGLM6I2bjiaNGOhoVizEjGQ2/oLS+TrJkl5qZ4BTsyJDGd3d6KNyI8WY0QTzt/XWtzg22QeZ9EeKduSoQ6R+8fJWoDWsmG0nXFZzmmqRSVF4OSvKqI4T/ABhYUWWLyV5VjHQG1gZ0UBcvJX1ROUWdJvaHqh9ps6Td4TxYWaHGJFyz/aLc0zsDj4BP8c0Nf/Tif4p4MVl4uQF6p/GHfRxP6b/MJcZE+iibmjxcntvgMkWy9NfVX50/8Tt8P/NLio30e97PKae1LgWSLXGJuMVb4tG6Lf6h8mpfFI38MffcfyKtqXAZIHKZ5GwjzSbkh9PnngSndAEhORkK7VDbmPYy9ELAwOZePKMml4BOGYFW7Pl+BEiBjIgc505AB1ZAk1IlmK7/AEekk25/ycnqZukoksGHEaA3jnuZWbSGyO0ynjXHMmuzOoeKmiaEzmUlp8M5/WlepGKj2OByb7lO1c2QxiODdjTzj2A47VxlusIflB0LBpeKZqtBEu4LuWtvRCczAQNp5x7pfdK5LKfJyo06TB7wGrH1C/xX2jbQfV/R1gZISGAokprqZdJzEYRBCEQC+TPfHCdIJyEDGUBc9xIaBSUyXEVOoNP6KlcnycKOP1/BrVrpRUpUyJukV/iMU54Y63HyCcZMidNnYcfzBaoCGMOSeVdoeVTk0xrSi69uPBjkzOGSX/Sbofq5RxbIxvPtAb1wh4grPyVk02lz4kR8R8IEhgLiL0veIFANnktyzZCgMq2EzaRe7zNG3HgWTZn2YQHvuttD3OOYXZbwyXerxyQwYuiE6L5n3SRW63w4PJPJJa4tF0hriAaXgJbdCy7PEjCzMiPiScYl+U/cMqUzDGWaaHGK8BkzS9lM6Dztiv8AC8oosKzMbec3PIDlucToDZklaMG1TaXFpaM05TPUFGHiHDc99AAXHUB5p0h2ZDY8MuLWWMucBOThCa6WktcSZdSlbbGsE4ljMNoxcGw3gazdEwE3Bqzl5faXjlxSbupmEhuA+6FqZRt7YMJz34AUHSOZo2p0TbCszob2hzLpacCAFBactwYfOitB0A3jubNcjZXG4yzueIYe7jYpJDQxl0XWVzkCctbda2oFtsUKkNoe76kMvd2iPNArLbeFEJxk0RX/AGYbitBtpFy+6bBnvyaRtrRFZY15gddc2fuuEnDaFyOX8qOtMUQIIvNBrLB7hnJ6I/3oQNujrI9pYxt5zmtb0iQB1aUUKKHNDmkFpEwRgRpXJZdyVxdnvxnl8UlrWAGTGVqGt0BoKkyVBjWmE1hPFWdjQ03edEIxron1bUWKzQynwrhw5hnzjhjIyYNV7P1Kf262/BZddejNDpTE2Aikxnz7ljR7MyLaBZ4YDYMHlRCPeLcZnPo7SscHW8daItoI5INxmoYDc0DegLZ0kkJCkQlMoxuE7J2SN9me4grh+DHJtkI/WI3tcPNd9l9k7LG/lP7mk+S89yE+Vqgn+LD73AeaE6khS/Fnp7Yf61IIhlMjHmtGkky8ZdlWrsh+upVojJuDRgKfeIruZPtr2DywLNBk3bWenQevHaSuJ4W8m3w3aoR3Od6L0EtXA/CCyVohO+p4OPqsPUfps39P+Z2xakjZUA6QDvTLos5yoEQTBOF8mfQDp04CYoAGJgiyYPm56XPP95HgAgi4KXJo+aZ9kHfXzXR6fu2Z6haCxOEsZzuLs7DJ0V3Kl0BjPV6Fbag9ns43jbvLu3Z1w2YLrMGilA4Mww0Nc+LEaMGl5DOy2QWpChBoDWgNa0UAoAMwCMJiNBrhpQOjnuF1rF6FBJIa8zdIA0vBoBrhirttgta19AJtIAdSUzWRzVMzsVXL2SXRTfaGPcAxjBMy55LiRPN17FpWnJzHiT3SMgSLwnTE1zY7lLFQ2SGXoTTOYEwBXMTpWRwnyk18RtnvhrZgxXzoAKhu3PturoLHBbDYGgzA0ke8ab5qFlhs7TMMhAzlgyd7RtxQuw6dFNmWgWhllhOiSAAdIshACg5RxVe1ZKiXXRox42IxpdDhNHzbT9n3tOuWdbzI7cARokCNfodxSFobTlCspa54V15tKYUcdkmPZmtvR2viRnOLnThudKu46etbsDK8xKDZ4mqbWwmdbj6LUi2hrec4Ck6nNMCe8jehdamidcL06EyuznOWGB3JAkZHCG0RnBsGE03og5ThO61uBF7fPVtVzI2Rm2dkhVx5zs5PkNStC2tOB0VkZC8bonSkzSqD2jDkCXSBbeFDVun/AFqOgoCivlTIbI7mF5dJk+SJSM5Y58ytRmFsMiGBMNNxtAJgckb5IH5SYCQSaOumhxkT+U/ohH8dbplyntmaCbJ3q9R3J2Ojn4OR4kOxRAGkxonOAlekTIiec3Z71rZCsRhWdjSJOlNw1kzKmblJhuynyiQKYEFo5U8Oc3ehOU2Sz8y//beu/au1kgVFtCU4dMUTEoGU8qNnBiDTDiD+0ry7J8SUWEdESGf7gV6taRNjhpaRvC8dY8gjVLuQw8Ht0YymcZZtJNAO8DrUcCD1kTE9LiZvO+nUjcCXZpCuGMR1RWeABJlLQrAhyEl69nkkBauF+EiHyoJ+2O9pXoBauK+EqFyIJ0PI3gn8qz1usGa6H6iOjyeZwYZ0w4Z3tCSXB1t6yQD/AAmDc0DySWkX0RnLuVQians7JuAWk2yM0eK+YUW+x7xnJ5LTFlZ0QjFmZ0QntsLRhWwyY46GuO4IoOUYTWgcbDoAP2jMwlpW4bKzojcqkXI8LNDYPuhaQy076EuKkUfbEH6aF/UZ6qs63Wec+PZiTz2Gt4OpowApmWn7HZ0IfYb6IhkpnQZ2G+irelwG0uTH+PWUS+ebIUleBpKVKUz4aTKSkgZbszMIzTgMDgJywbU1NcVrNyY3os7DfRGMnN6Ley30S3pcD2lyYULLFkaQRFM2/VeZ0lWTNCGPwisbib0QmYkRciywcJ83GTnb10HxAaG9lvosd+TGzNBicwWc/USj4GtJclSJwksZxe4zl7kWpDboNAKyz+gTHhNY54vJne5kTnTJntqr8HIjXGZA5J0CtDQqw3JDOi0fdCqOtKSugenFeTHHCqyiUuN5Mpcl1AAQAJnCTjTWgZwuswlJkakpcmfNEm0L6kDPqGhab8ni8aZyl8RCwfq5p9kVsx5KDuFsF1eJjO/82GkiOloc7eUPynhZrNHzjmNqDOYPLricdJWm0kYE7yoo0V3Sd2is/fS8ovYjyZ/ypYDSyx548xs8SZ46ST1pxwqlzbFaOw3NOXid5UsRzj7zuskobx0neU/fPgPboiHCh5EhYLQRouiVRI0loMk/yki5snxs5rIY4+4ieSRid5UIhEZz1E+GCfvXwLYRIeElpP8A0IvW4f4agm+UNrzWF3XEaPyqNzTp3j0ULwdG4o95LgWxEs+3bbmsTR/7M/0jZla2n/rwhqMQHwcsuJFcNI71Jkq0kvMyDLYrXqZMNmJom3WyRnChAabwI/8A0XDtyPEcTdaXTJlKVZ4SXZZUyjyboqXYgV5Of061ocFMlxIj+MiUa3m5pu2ah4hdek5TdGGrjBWdHYIJDG3sbon9qQvHfQagrFxT3EmtkV7NnjURNsxJkBUrjfhWg8XDgMcKvc588wDBdltN/uXpNmt7RmXH/DCWxLHDfLlMjAA6A5rrw6yG7ly6mrPtVI7NHThd3bA4G8MbJCsMFkUfONa5p5Dzg910zA6MklynB/Lph2djJ4X+97j5p1xZS/rN3FX2NTKtqdDgvc0kODaEYzNAuW+V8YEtdGe1wMiDdBBGbBdDwhPzBHSdDbve1eT2uPOI86XOPeVzwdI6Wdz8sIv7w7tN9EvlfE/eHdoei4EJwyZG5XYjv/ldFH/Yf2h6JjwvifvD+2FxNuA4x/2j3UUQbIosDuxwuifvL+2i+VMX94idtcIH6Qp4VIbiM74Y7nlKxnZnhTE+nidspfKaJ9PE/qFcLfdpr4pca7SgDt38J4n00X+o71XoEIckbB4LwyDGJIE8c/qvdgJLDV8FxDhmQPh+gk90mktAvAUFKnu8UKdQtRpUiqQJFTtKYtRpismMqOC5O15djMivaLpAe4AFuYEgVBC65wXnWULa3jYpMwBGe0uzB151JqtKCbdhJ0areEjs8Np2EjxBUg4RNzscNhafRYbY7Dg9p60d3WFq9CD8E7jN5uXYR6Q2t9JqRuVYR98dcx4hc4YZQlmoqX6aI91nVNtDDg9p2OHqiuLkCzUkKYEjYZeCn2y8Me6dY6Cgh2cNJIGK5lttiDCI/tE+K3Mg2p72uvm9J1KDCQ0JbLj1sM7LMCG58a4BMuLWtF0y37ydi9KsliENgY3ADec56ysXgfklpLo5kXfs20woC4z1zA36V07mL2PTJRin5PN125Srgr3ENxQWjL1nYZPjQ2nQ4yO4qseFlk/eIfefAawuvM5sHwaTGgYrmPhPcDk8yGESGf7pea6tomJjPqI7iuX+Ehg9nxJyFYctZ4xhkOoFJ1IqDaaPIWRyBKqSBpokuHod9HccJ4sobP5k+wxzvJeUPZPvXpfDGJRo0MjO/tDR+JefGzDSuVdjQpFimssP5xmtzR3hSCyzw8QpLHC+cadBnuE/JUBGOU5x0uPik/FA1g0ohC1pAW7NEAAnhijtrRcJGBeO5n+1VhNkKqzGrDbX3nncGhAFXMOoqJ0WuJ3KxxUwouJ1pgSWB04rBWr2DAZ3AL3ciq8RyRZp2iCJ4xYX42r25YavguJVt2UWwbpcCQ5wbQylRxnh9XvQuy1Cm0AOm4tAF4e8QAcO5UOE0EuawXZycTPRJst/KO5Z+ToTr8McUQL4MyDTPMZgKZpBEKxJlJpnVNwTnBJook7BYGxXcP1sXi+X2uFoizwMaKZToeWayXtBXjGU3E2iLOvzsX8ZW2j5ImZociFocjiw6poAqV0GYTbdEGDnbypW5Tij3iiENFxaAHblqLpntapG5diZ2tPUVEYaBzECLQyyTi0Deut4JRJw3VnWtMDJtFwbgu04FHkP+15BKXYaPR8jcIoNlsxMQkkxTJrSL0rjeVdOadJ6ZIMocO2vF2EWsNHBznzPNPJc0VlMjDQuVypABhg3bziXNImeSxoa8OlMTrOua6smzwQXGTbwHOkCQC4SEwTqW+neHcylSl2OtyvwlsrgCXQ3xAAwm49riASTEJcNBwmcNclgxOEEHM1pwvAg8knMK1/0FRdkicpyoJEHlSEpfd8dSsWXgoCSXBoaQB72AEgQL2yqT6P8v7/wtO1+J6DD4YQ4VnhPfCjiE5jA2KWMENxDcAXPEsKTxzTXH8O+GkK0wgyGx5EnVfdbJxuhrg0EkyAePvrf9qmz2RkJzmiHCbdbNjXPcBMikj3aFxOWcjvjNfHhwXw4TGTN7kzANS1ubHAUx1rRazfRGa0UurOYaCmRNdRJY5M3pHW8IoQiRbhMhxX4nj/FcnlDJ3FZ54ZtIJ8lpcMrRyn1+hb3Od5rknR3aSsqYWi+2GLgcXATMpVnQAz2VUUE1J0MiH+wqlxxU9niTbE+we8tHmmkIqKzC5qUGzULqUzeJQcbLMmBaY2isWh4ENn3z/cB5KrDiUzoraeTD+yTve5IZDeqRPOogDP/AGkCSZoQapiN3g/W1wB/FhfiC9lC8V4JVt0D+Y07gT5L2cPXPq9zSHYMj9V9UQfjIColnUYcnDlgkotyXdmgc0LzRK8o40SQRYEZK8Xth+ei/wAyJ+Mr2GJFqF4zaokojyem78RW+j5M5kcV1QghQ6gzz4IXxQSEoLuUugzNBoUjWql8YNZSpI9Uqq022tul22h0oAmDEnQVRsNrk4z947iVJlCPM3cBimITm1P2XdwK6ngUaRNrfA+i4kuJOK7LgY+kTazwcpkNHaQHOuPuse6TXF5a0EBkhK8TzZOrrVCz5GjVeyE5sPkl5LXuLrpzkSAGoSFarrOBDmzeS6Ra+EQOkCIjSDqqu9tsVvFvmQG3TnkNGKIvpVg15PFYloZBoGEuExXNsaMFkW3L9pJkycjIC60ipzaZ9ede4ZPyHZnQb/FQyTecXFoJJBcJzPXvUsfJkNr2OaxjbpeaNANQ5tJau5EqSHFs8LsPB+32gXmw4zmmt6UmnY50gd67LLGVmssb4TmRLxgugkyaBxjGcoEl06agu4stn4prGiXJaW05sr7cB1rh+HFoYT+3ZLj38gsa9rA9t175gXqaJ4lTpyd9EXJcnlEtSSnZDoktCOpXyhG44uc6YvEGQzSElS9nN6Ttw9VYARSU2YZMpnJY6R7I9VIywABwvc6QwOkHyVi6lJFhmytCsZaZh7dhvSPcnjWEHC6J66A6qKe6mIRkGbKwsD9LcekPNFarC8hspGTQOc3Xr1qaSeSLDNme3J8To949U3s+J0StGSdFhmybgfZni3QbzXABzjUHMxy9ZmvIrx0ohFOk7yspwydmkdavB63eKKZXkjbQ7pO7RRttsQe+/tO9VntfJW/8HrAcoo7qLy8ZSi/SxO271RtyrG+lidt3qltfI99cHoTjVeNW08t32neJXS+1Iv0kTtu9Vy0c16ytdONCzyI0bHSUZKcFbAGXd6TGz26JICpoTuW3b5IEDxDtBTxMBPFXIsSQVJ83GeZMBSEsarq+CD5X/uHueuScJa1u5Jf81F+xDP8AckFncjhNEsvKhOYC6hvNa7CoocMSrT/hPtD2OZEEJ7XSHMumhmatcMaLE+D3IUO3Wh7YoLmw4d+7NwnNwbiDrXpNk4GQYU+LMeHPENjPHdnVKUVHGv3FTbuznrJ8IjboD4HNbdBhxSDKvuvaa16St2P4RoTJ/NRZEg8otpSWLZhdPZcmCHg57tTyH95E1abIYgblm6ZomznBwybaWFkARGxSOQQWEAzBqZ0FJSlWclx9vyRF5ZfxjXNZNwDThIhpcAMCWmuozXpuUoPGQntYQx5aQ10jyXSoaVouTy9ka0iA1kJ0SJEdca9/GTJaAb/OAIBcQZVVRaiJ9Ty5pomSLTMzxBI3FMgCoAiTNRBKjnoUkkck8kCoCSV1SEIhDpPMkIiLUrikupBqAI7iVxS3U11ICO6kpbqa4gZGGpSUskrqAIwE4CkbDmmSCgVhxIfmtwrPdBVRNIGeYSHiyr5gJvi6o0KPFlEAQQdCufFk4s9UCKsSKTmlJQkq7FsqD4sZSogZXatrJX7KL/Lb+JZnxYrSyYZMij+H4OCBMmyXaSxxukibZTBIOIOIXV8H8qWYEi1CNWoiw4sQOGpzAajWNxXH2TndSuh6tLoSmej2XL2T2nkxrWBriWiXc5asPhxY2ikZ52iM473AryR2pRCIjFFWewH4QLH9I7+m/wBFG7h7ZPpHf03+i8jLkBelih2SxY83OlhedLZMySVRsSQTqQDi5tiEpJIM2GiakkgkdOCkkkIcKSFg7YkkkCBbjv8ABMP1vTJIAJ4qUmYpJIGHaOcdqjZ+u9JJAPuFDFeo+CjKSSQEZVcJJKkVARRAJJKiwmhM1JJACeEg1JJAB3UDykkgTFZsepWymSVRJCQRE6SpjQBUZSSUjICmSSUF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49155" name="Rectangle 3"/>
          <p:cNvSpPr>
            <a:spLocks noChangeArrowheads="1"/>
          </p:cNvSpPr>
          <p:nvPr/>
        </p:nvSpPr>
        <p:spPr bwMode="auto">
          <a:xfrm>
            <a:off x="6588224" y="3861048"/>
            <a:ext cx="2339752" cy="954107"/>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s-ES" sz="1400" dirty="0" smtClean="0"/>
              <a:t>Estas variables están directamente relacionadas con la actividad de intermediación financiera</a:t>
            </a:r>
            <a:endParaRPr kumimoji="0" lang="es-ES" sz="1400" i="0" u="none" strike="noStrike" cap="none" normalizeH="0" baseline="0" dirty="0" smtClean="0">
              <a:ln>
                <a:noFill/>
              </a:ln>
              <a:effectLst/>
              <a:latin typeface="Arial" pitchFamily="34" charset="0"/>
              <a:cs typeface="Arial" pitchFamily="34" charset="0"/>
            </a:endParaRPr>
          </a:p>
        </p:txBody>
      </p:sp>
      <p:pic>
        <p:nvPicPr>
          <p:cNvPr id="11265" name="Picture 1"/>
          <p:cNvPicPr>
            <a:picLocks noChangeAspect="1" noChangeArrowheads="1"/>
          </p:cNvPicPr>
          <p:nvPr/>
        </p:nvPicPr>
        <p:blipFill>
          <a:blip r:embed="rId3" cstate="print"/>
          <a:srcRect/>
          <a:stretch>
            <a:fillRect/>
          </a:stretch>
        </p:blipFill>
        <p:spPr bwMode="auto">
          <a:xfrm>
            <a:off x="179512" y="1628800"/>
            <a:ext cx="6120680" cy="4812396"/>
          </a:xfrm>
          <a:prstGeom prst="rect">
            <a:avLst/>
          </a:prstGeom>
          <a:noFill/>
          <a:ln w="57150">
            <a:solidFill>
              <a:srgbClr val="92D050"/>
            </a:solidFill>
            <a:miter lim="800000"/>
            <a:headEnd/>
            <a:tailEnd/>
          </a:ln>
          <a:effectLst/>
        </p:spPr>
      </p:pic>
      <p:pic>
        <p:nvPicPr>
          <p:cNvPr id="20" name="Picture 4" descr="https://encrypted-tbn2.google.com/images?q=tbn:ANd9GcQVUn6xGmjJEcKOCOToFPcfUepju766u_5qhGPMnMVe7Tc0Dlxq"/>
          <p:cNvPicPr>
            <a:picLocks noChangeAspect="1" noChangeArrowheads="1"/>
          </p:cNvPicPr>
          <p:nvPr/>
        </p:nvPicPr>
        <p:blipFill>
          <a:blip r:embed="rId4" cstate="print"/>
          <a:srcRect/>
          <a:stretch>
            <a:fillRect/>
          </a:stretch>
        </p:blipFill>
        <p:spPr bwMode="auto">
          <a:xfrm>
            <a:off x="251520" y="158729"/>
            <a:ext cx="1584176" cy="1182039"/>
          </a:xfrm>
          <a:prstGeom prst="rect">
            <a:avLst/>
          </a:prstGeom>
          <a:ln>
            <a:noFill/>
          </a:ln>
          <a:effectLst>
            <a:softEdge rad="112500"/>
          </a:effectLst>
        </p:spPr>
      </p:pic>
      <p:sp>
        <p:nvSpPr>
          <p:cNvPr id="22" name="21 Flecha doblada"/>
          <p:cNvSpPr/>
          <p:nvPr/>
        </p:nvSpPr>
        <p:spPr>
          <a:xfrm rot="5400000">
            <a:off x="6624228" y="2312876"/>
            <a:ext cx="1440160" cy="1512168"/>
          </a:xfrm>
          <a:prstGeom prst="bentArrow">
            <a:avLst>
              <a:gd name="adj1" fmla="val 21473"/>
              <a:gd name="adj2" fmla="val 25000"/>
              <a:gd name="adj3" fmla="val 25000"/>
              <a:gd name="adj4" fmla="val 43750"/>
            </a:avLst>
          </a:pr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cSld>
  <p:clrMapOvr>
    <a:masterClrMapping/>
  </p:clrMapOvr>
  <p:transition>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1268" name="AutoShape 4"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 name="5 Rectángulo"/>
          <p:cNvSpPr/>
          <p:nvPr/>
        </p:nvSpPr>
        <p:spPr>
          <a:xfrm>
            <a:off x="0" y="0"/>
            <a:ext cx="9144000" cy="134076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ln>
                  <a:solidFill>
                    <a:srgbClr val="002060"/>
                  </a:solidFill>
                </a:ln>
                <a:solidFill>
                  <a:schemeClr val="bg1"/>
                </a:solidFill>
              </a:rPr>
              <a:t>         </a:t>
            </a:r>
            <a:r>
              <a:rPr lang="es-EC"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LIQUIDEZ Y APALANCAMIENTO</a:t>
            </a:r>
            <a:endParaRPr lang="es-EC" sz="4000" b="1" dirty="0">
              <a:ln>
                <a:solidFill>
                  <a:srgbClr val="002060"/>
                </a:solidFill>
              </a:ln>
              <a:solidFill>
                <a:schemeClr val="bg1"/>
              </a:solidFill>
            </a:endParaRPr>
          </a:p>
        </p:txBody>
      </p:sp>
      <p:sp>
        <p:nvSpPr>
          <p:cNvPr id="21506" name="AutoShape 2"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08" name="AutoShape 4"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0" name="AutoShape 6"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4" name="AutoShape 10"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6" name="AutoShape 12"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8" name="AutoShape 14"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26" name="AutoShape 22" descr="data:image/jpeg;base64,/9j/4AAQSkZJRgABAQAAAQABAAD/2wCEAAkGBggSBRQIEwgWCRQRGB8aFxgYGSAeHRwhHyInICAgHR8fJioiHSAjHxoiIjssJCoqLywvHScyODQtNyssOC8BCQoKDgwOGg8PGTUkHhwtLC4sLDIpLCwvLDUrLiwqNiksKjUtMikpKSwpNSwpLCwpNSksKSwyKSwwLCwsKSwsKf/AABEIACMAhwMBIgACEQEDEQH/xAAbAAABBQEBAAAAAAAAAAAAAAAAAQIEBQYHA//EADcQAAIBAgUCBAQDBgcAAAAAAAECAwQRAAUGEiETMQciQVFCcYGRFFJhFSMyM4KyFhdDU2Kh8P/EABcBAQEBAQAAAAAAAAAAAAAAAAABAgP/xAAeEQEBAQACAgMBAAAAAAAAAAAAEQECIRJBMVFhA//aAAwDAQACEQMRAD8A7bPPGlO07OEVASxPoB3OMrL4raTE3RXNPxLn4Y0d2+yi+LjVOoqWh07Jm0ql0jHZe5J4A59yccy0TW5ylVLqJtI1OY1dcd2793GiR/AqMzXta3cDsMRN1tG8Rkb+Tpyvrf1FOVH3crh9LrDOZKpV/wAIVFNHu80krxIFX1YjcTwOcW+XZpV/sQ11XQjKytyU39QgD3IABP6C+PPUgqW001REUidB1AJlYrwLlXC+bkXHF/kcKfqZNmsAFlBnbkbVFzx3+nI57c4izZjm5XdFlaSA9i0wH9obHLdK10MudS6yqYJexpo0S/SQhAHFmsUQ3Ft36k24tocnzOLLqw5a9aKCljHVTcwkMgexCRm+/wApNrKpv6Y57t9wzlPS9i1tPHqmLJKvKzQvU36Dq4kR9ouQTYFT27j1x45r4gzxRSVAyCYQwmzTTMkKHm3l3nc1zwLDn64Zk2T1tZqpNUVVKaNYFIpIG/iUNfdJKOwdgf4fh+eKnUoGca7TTaSb6ShIkrGU8M9/JF9LG/19VxrjZ2vJbR6w1O1OtSujTPG4DKyVMRuDyCB8sTci17Q1GbfsmSllyiqtcQzqFZh7oQSGHB7H0xc5jmuXUuXfiJqlKKNBa7EAfIe/yGOAeKOuKqt1ZSy0VNLB0lboSBCJJd3BZB32WBt/UcaZ+Hdsz1dkNM+yfN4aU+zOAft3xUt4q6QDW/bKv+oViPuBjMaWjyylywQ0uh6zMJeC0s8KRs7epLStcd/QWF8bvT1TXS0zPUZEMoINlUujkj3O0WHy5wpak5Nn1DVUhqYZTKgNrlSv9wGJgni6PW6oK991xb79scm8Qtc5jW5i2jsqjNTI1xPKp4UeqhuwHoW+gxG1hpZaHwnK1ubNUFIxFBBEenEHI4NhzIR5mJc82PAwpXZEkQoHDBgexHbFFnmvdOUdUKaozaOBz8N7kfMC9h88YHQGX6qq9IU9E0h07Qxx23Kf383rcMf5aG/fv7e+K1afIJcwkzVMvSDLMnJbfa71M44F3N2YXt37kjCldfXN6Bs2bLhVo8yoHMYPmCngMR7cj7jBjKeGOSTjLJNR1CXqsxPUe/wp/poPYBefsPTBiidrrRU+Y1NLEa4Q08EvUmj23MluwB9PUc/mv6Y1igBbWtigzzVJp8xNP+G3gIh3E2UF32LuPwqOSTiml8TQtNI5ywnpkKGDeRmsxPmt5RZLgngg98Q8sxqc6pql6MGLazo6uFa4Vtp7Ejtf0NjY2NsZzWlfnUui6ijiyCZZZkMakNGQC/lv5Xvax724748ovEcltv4NDtAbcJPLKCQLQG37xgTYjsDYX5viXmWt5Is0alFKktn2XEgunKjdKPhBL2HNybe9xmd2r55GEyij1N/hqoyRKZpmopQoeRmd/MqvZCpCNta/f0YC3fFvpzQ2fjxHXUdTsqVZTyxBdAV8otYBSDx5QLY0Go9eNS100AolqeiFNhIA/mBJYgiwRbckkY9ptdolWac0ZkKOA+w7rRkAmW4uNo3dr3sDjGfzzOVqbyzczPpa6mizpsnMVFPFTTMbb5QSFFjcqBe7Xta/HvftjF6U8PNVUmTNQjUcNFvdnd44OpI5buS0pt6flxNj8UD0+qctuoY7tr3OzybWAt2YyWHoSLDviZF4hJ12haBCVhMwZZQUNtvkDW5YBrm3YWPrjqlzS0HhdkS1/wCPn6meT/7lU/Ut8l4QD+njEKfw7zNNcT6ipc6SneoUKRLB1CgFuEO5bLwOPYAemLaDWsLZi8exemgkJIcFgIwCWZR2Vr8G/P1xEqfEeOOj/ESZTNAAOVI8xIDbwo+LYUAv2O644GHRcei5FrMyebVsUa/8KRb/AE3OQPscS8807m0uk/2VFnrxO5tJO6guVJ8wXaFVTY2Fh2++K6p8QJI60QGljYMqkOst49zswAL2tYBbk97bjaynCp4iDryRmiEpi2i0Thi9ydzIOCVVVJvbmxA/UXFzpTSOV5dlAoaeDYO7MeWc+7H1P/Q9MSs3yDLKpEWookrBE+9Q4uAw4vbse/Y3GM1V+IrhCUyppCikupazJ5tqlhbgMCGt383HY4fF4hxkdVqYRxqYQ7bwSnVXcSRw3lJCWAve/scF8saLP8rep0/Nly1JpDMhQOouVuLXAuL/AHGMpnfhfFLo2l01FVilggdWl8tzIB37EWJJP3/THt/mTHuRfwBjJc7w527YzzHJyP4XHr6EEemPZfEak3qDT9NXKKrlgEZmIDqGPBMdx8/ph0lxqVRQoQCwHA+mDCnvgxVPeNCpBUMDwb4Omm3bsFvlgwYNE6MfH7seXtx2+XtgMMZBBjB3d+O/z+2DBgAxRkklAb8Hjv8APAsUY7IF+mDBgFESfkA+mGCmhtborx24Hr3wYMAqwRDtGBcW7emHlR7YMGAYtPCI9giAHtYWwqwRBtwjAIFu3p7YTBgHbFvfaOe+G/h4d+7pC/vYf+9cGDAOMafkB9O2GtTxGPYYgw9rC2DBgEPfBgwYM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28" name="AutoShape 24" descr="data:image/jpeg;base64,/9j/4AAQSkZJRgABAQAAAQABAAD/2wCEAAkGBggSBRQIEwgWCRQRGB8aFxgYGSAeHRwhHyInICAgHR8fJioiHSAjHxoiIjssJCoqLywvHScyODQtNyssOC8BCQoKDgwOGg8PGTUkHhwtLC4sLDIpLCwvLDUrLiwqNiksKjUtMikpKSwpNSwpLCwpNSksKSwyKSwwLCwsKSwsKf/AABEIACMAhwMBIgACEQEDEQH/xAAbAAABBQEBAAAAAAAAAAAAAAAAAQIEBQYHA//EADcQAAIBAgUCBAQDBgcAAAAAAAECAwQRAAUGEiETMQciQVFCcYGRFFJhFSMyM4KyFhdDU2Kh8P/EABcBAQEBAQAAAAAAAAAAAAAAAAABAgP/xAAeEQEBAQACAgMBAAAAAAAAAAAAEQECIRJBMVFhA//aAAwDAQACEQMRAD8A7bPPGlO07OEVASxPoB3OMrL4raTE3RXNPxLn4Y0d2+yi+LjVOoqWh07Jm0ql0jHZe5J4A59yccy0TW5ylVLqJtI1OY1dcd2793GiR/AqMzXta3cDsMRN1tG8Rkb+Tpyvrf1FOVH3crh9LrDOZKpV/wAIVFNHu80krxIFX1YjcTwOcW+XZpV/sQ11XQjKytyU39QgD3IABP6C+PPUgqW001REUidB1AJlYrwLlXC+bkXHF/kcKfqZNmsAFlBnbkbVFzx3+nI57c4izZjm5XdFlaSA9i0wH9obHLdK10MudS6yqYJexpo0S/SQhAHFmsUQ3Ft36k24tocnzOLLqw5a9aKCljHVTcwkMgexCRm+/wApNrKpv6Y57t9wzlPS9i1tPHqmLJKvKzQvU36Dq4kR9ouQTYFT27j1x45r4gzxRSVAyCYQwmzTTMkKHm3l3nc1zwLDn64Zk2T1tZqpNUVVKaNYFIpIG/iUNfdJKOwdgf4fh+eKnUoGca7TTaSb6ShIkrGU8M9/JF9LG/19VxrjZ2vJbR6w1O1OtSujTPG4DKyVMRuDyCB8sTci17Q1GbfsmSllyiqtcQzqFZh7oQSGHB7H0xc5jmuXUuXfiJqlKKNBa7EAfIe/yGOAeKOuKqt1ZSy0VNLB0lboSBCJJd3BZB32WBt/UcaZ+Hdsz1dkNM+yfN4aU+zOAft3xUt4q6QDW/bKv+oViPuBjMaWjyylywQ0uh6zMJeC0s8KRs7epLStcd/QWF8bvT1TXS0zPUZEMoINlUujkj3O0WHy5wpak5Nn1DVUhqYZTKgNrlSv9wGJgni6PW6oK991xb79scm8Qtc5jW5i2jsqjNTI1xPKp4UeqhuwHoW+gxG1hpZaHwnK1ubNUFIxFBBEenEHI4NhzIR5mJc82PAwpXZEkQoHDBgexHbFFnmvdOUdUKaozaOBz8N7kfMC9h88YHQGX6qq9IU9E0h07Qxx23Kf383rcMf5aG/fv7e+K1afIJcwkzVMvSDLMnJbfa71M44F3N2YXt37kjCldfXN6Bs2bLhVo8yoHMYPmCngMR7cj7jBjKeGOSTjLJNR1CXqsxPUe/wp/poPYBefsPTBiidrrRU+Y1NLEa4Q08EvUmj23MluwB9PUc/mv6Y1igBbWtigzzVJp8xNP+G3gIh3E2UF32LuPwqOSTiml8TQtNI5ywnpkKGDeRmsxPmt5RZLgngg98Q8sxqc6pql6MGLazo6uFa4Vtp7Ejtf0NjY2NsZzWlfnUui6ijiyCZZZkMakNGQC/lv5Xvax724748ovEcltv4NDtAbcJPLKCQLQG37xgTYjsDYX5viXmWt5Is0alFKktn2XEgunKjdKPhBL2HNybe9xmd2r55GEyij1N/hqoyRKZpmopQoeRmd/MqvZCpCNta/f0YC3fFvpzQ2fjxHXUdTsqVZTyxBdAV8otYBSDx5QLY0Go9eNS100AolqeiFNhIA/mBJYgiwRbckkY9ptdolWac0ZkKOA+w7rRkAmW4uNo3dr3sDjGfzzOVqbyzczPpa6mizpsnMVFPFTTMbb5QSFFjcqBe7Xta/HvftjF6U8PNVUmTNQjUcNFvdnd44OpI5buS0pt6flxNj8UD0+qctuoY7tr3OzybWAt2YyWHoSLDviZF4hJ12haBCVhMwZZQUNtvkDW5YBrm3YWPrjqlzS0HhdkS1/wCPn6meT/7lU/Ut8l4QD+njEKfw7zNNcT6ipc6SneoUKRLB1CgFuEO5bLwOPYAemLaDWsLZi8exemgkJIcFgIwCWZR2Vr8G/P1xEqfEeOOj/ESZTNAAOVI8xIDbwo+LYUAv2O644GHRcei5FrMyebVsUa/8KRb/AE3OQPscS8807m0uk/2VFnrxO5tJO6guVJ8wXaFVTY2Fh2++K6p8QJI60QGljYMqkOst49zswAL2tYBbk97bjaynCp4iDryRmiEpi2i0Thi9ydzIOCVVVJvbmxA/UXFzpTSOV5dlAoaeDYO7MeWc+7H1P/Q9MSs3yDLKpEWookrBE+9Q4uAw4vbse/Y3GM1V+IrhCUyppCikupazJ5tqlhbgMCGt383HY4fF4hxkdVqYRxqYQ7bwSnVXcSRw3lJCWAve/scF8saLP8rep0/Nly1JpDMhQOouVuLXAuL/AHGMpnfhfFLo2l01FVilggdWl8tzIB37EWJJP3/THt/mTHuRfwBjJc7w527YzzHJyP4XHr6EEemPZfEak3qDT9NXKKrlgEZmIDqGPBMdx8/ph0lxqVRQoQCwHA+mDCnvgxVPeNCpBUMDwb4Omm3bsFvlgwYNE6MfH7seXtx2+XtgMMZBBjB3d+O/z+2DBgAxRkklAb8Hjv8APAsUY7IF+mDBgFESfkA+mGCmhtborx24Hr3wYMAqwRDtGBcW7emHlR7YMGAYtPCI9giAHtYWwqwRBtwjAIFu3p7YTBgHbFvfaOe+G/h4d+7pC/vYf+9cGDAOMafkB9O2GtTxGPYYgw9rC2DBgEPfBgwYM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30" name="AutoShape 26" descr="data:image/jpeg;base64,/9j/4AAQSkZJRgABAQAAAQABAAD/2wCEAAkGBhQSEBUUExQUFBQVFBIUFRQXFBQVFBQUFBQVFRQUFBQYGyYeFxkjGRUUHy8gJCcpLCwsFR4xNTAqNSYrLCkBCQoKDgwOGg8PGikcHBwsLCksKSksLCkpKSkpKSkpLCksLCwsLCksKSwsKSwsLCksKSwpLCkpKSkpLCksLCkpLP/AABEIAMIBAwMBIgACEQEDEQH/xAAbAAABBQEBAAAAAAAAAAAAAAACAAEDBAUGB//EAEcQAAECAwMGCwILCAMBAQAAAAEAAgMRIQQSMQVBUWFxkQYTIjJSgZKhscHRFUIHFBYjU2JygrLC8DNUY3OTotLhQ0SD8bP/xAAaAQADAQEBAQAAAAAAAAAAAAAAAQIDBAUG/8QAKhEAAgIBAwMEAQQDAAAAAAAAAAECERIDE1EhMUEEFGFxMjOBsfAiI5H/2gAMAwEAAhEDEQA/ALByg44lw/8AN3jIoRaQcYm90u6itCGXGlBpJAppU8OxCXKeNgmaJ0/P8kL4KLWtOg9c1MGalZNghTryvut80hZYIEhDG2ZB7pJVFeR0yuAiDToKlMAZi9uyJE8C4hNxTs0WJ18WfFk0XEeLHZZnHMjFlOpRXIv0s/tQwfwlqUo2mEfuPb+cpZRHgyX4uaVAnjXD1UjbK2VXV1Cirh0XowzsiOHdcRca/PD3RGnxAS3FwPAsNs7NZRiEzRpxKqi2gYtcOuGfB6f2kz63ZcfAKHrfRW2i7DeBgAEYedW5ZxyvDHS7JHiEJy5D/wDpAUPXfJW2jT4woZrN9tNOF3thP7RccAPFQ9b5Y8EaMkyzja4modSA2h/S8FO6PE0yUlklzukd5QlhOcpbj4HSNYvGlA6O3SN4WZxCXEJZsXQ0Da2dIIHW5mnuKpcQlxKM5B0LJyi3XuQOyk3Qe5QGClxSMpB0LDLUDqTmIqk5JcYt49iWBanzd+sVXc1TGqjlKm4+W1fT6EcdOK+DwtaWU2yTJYPHsAzkjAGhaRLBZTIBEw4gkOdOWAM+aNglRacCj27RnIz6QqJs4Y+K0AgCLEBniTOpnnxFdiya/wB32jRfpfuQFiSmLEl00YWdEGS1eG5M6MBiRv8ALFZfEnOSiFnXyGb4PoehoG2M6QOyqA29ms9SyrVaoUN110y6U6Fo7yQovbLMzCdrv8QVVTYWjY9ojM0pjlA5mjvWMctO92ENzz4ySZlaKTIBoljyBPvJTWnN+RZpGx8bfmkOpLjIhzncsoxo5I5ZAzibB4NRNhvOLz23+qrYfli3EaZhPOJO9A5gHOe0bXBYdphC+AXUEzPGpkM+xGxjOkTsMvBL26DcNfjIf0jeqZ8E8ONDc66CSTP3XAU2hZRDei47ZlWskwxxsw2QunRPQm9FJCzNUQUYhKWScBYYDyK7rODiAdoCH4hD6DOy30VlwSRiFlUZOh9EDZMeCRsDc18bIkQfmVtqRCdBZUFi0PiD70/xApCyu+kf1iGfyq2GpEJ0KyrxL+mOtno4Jix+lh+64fmKtSQkJ0FkAv5w3qcf8VHFivGEMu2OaJdqStSQEIpCspG3OzwYo/pnwemNuP0cXsjycrxCAw1XQDPfaxiQ5o+sJd6IPnhXYprQJEKGFABcKSzzFDTYttKOUkuRTlUWyR8PRj+sUBrQ/rYrESERgQdRHmFXe452naOV3Y9y+oPBAZQgEkVmHChpWmg/rZUc4RI9oJmZRZVJngDp0knrVsOBz+RGgidQVShsLbRHqHXnsJIzTbn17Fyzrdi/s6Y/pSX0PxcqSJ6mnxSU5tLRStNAmmWjZmkaEkUkgEnL5hRPZOXyvHPHPkMLoEgTgAom5TiS5pHUB4qvlGKTEca844YYqn1d67oQVWZSl1NT449wdMiQBJq3ywQwbQGkgvlhgZmgAxkq9lbyH4VutFZ4nPVQWvnEgjE5p59irFWTfQ0YmUW5nO7/AFCAZRH1nbvUqLIkZvHNvuYGiZN6QbgdK6XKeVILoD2QzDm4SF0GeIz3ZK8UKznrRGnd5LpkYA/WIzN1KzYIMQmkJ+2TyoGMLYrHBpJZcIxlMcoYDSV0kLhHGlgwfdcfFyjpQyo2wRTUQ3dk+anyC+9EOpuiWJGpQ2nhLaDS80fdZ5zUvBtnKefqtGbSdGxZ6n4sqPc35JAJBEuOjUApSTpJAOAnKYFJACSkkknQDEICjKBADSTSRIUUAkJCIJJ0BSt2brRZLsxeXEZgO/8A+IcpGg2+SuZFjXIZOdzjuFPIrt9HBvUXwYeolWn9jvs2ZVntktCPaVSiH9fr9VXvK/J5LrwVLSBdqNgxNfOoCxYUYi1lom5tHAGZaC03STM1EgabFvOhTNdROqXNHiepcU3KnF2t7iSWlz2SpMAme6ZXNrpXFvk30bqSR10GHJoBqdOE0lPdTrqSVHO3YYQx3yaToE9yMKplYninAAkkESAJNaL5Zdz3TioxBJmHHcPIoJjob3f6Cs+yYxP7J/WD6KRvB6Of+KW0gfmXcmku5g02wrE8XByQJxW6SJNE9OKrxomFGdmfiCtSHkCMGNAa0EXyeUJTIIGnUmbwWjGUzDHXP8qnOPI6ZjOtB6QGxoHkFNZ47j7zj1n1Wu7go8/8jRsB/wBKWHwWljFnsaf8kPUiGLM6I2bjiaNGOhoVizEjGQ2/oLS+TrJkl5qZ4BTsyJDGd3d6KNyI8WY0QTzt/XWtzg22QeZ9EeKduSoQ6R+8fJWoDWsmG0nXFZzmmqRSVF4OSvKqI4T/ABhYUWWLyV5VjHQG1gZ0UBcvJX1ROUWdJvaHqh9ps6Td4TxYWaHGJFyz/aLc0zsDj4BP8c0Nf/Tif4p4MVl4uQF6p/GHfRxP6b/MJcZE+iibmjxcntvgMkWy9NfVX50/8Tt8P/NLio30e97PKae1LgWSLXGJuMVb4tG6Lf6h8mpfFI38MffcfyKtqXAZIHKZ5GwjzSbkh9PnngSndAEhORkK7VDbmPYy9ELAwOZePKMml4BOGYFW7Pl+BEiBjIgc505AB1ZAk1IlmK7/AEekk25/ycnqZukoksGHEaA3jnuZWbSGyO0ynjXHMmuzOoeKmiaEzmUlp8M5/WlepGKj2OByb7lO1c2QxiODdjTzj2A47VxlusIflB0LBpeKZqtBEu4LuWtvRCczAQNp5x7pfdK5LKfJyo06TB7wGrH1C/xX2jbQfV/R1gZISGAokprqZdJzEYRBCEQC+TPfHCdIJyEDGUBc9xIaBSUyXEVOoNP6KlcnycKOP1/BrVrpRUpUyJukV/iMU54Y63HyCcZMidNnYcfzBaoCGMOSeVdoeVTk0xrSi69uPBjkzOGSX/Sbofq5RxbIxvPtAb1wh4grPyVk02lz4kR8R8IEhgLiL0veIFANnktyzZCgMq2EzaRe7zNG3HgWTZn2YQHvuttD3OOYXZbwyXerxyQwYuiE6L5n3SRW63w4PJPJJa4tF0hriAaXgJbdCy7PEjCzMiPiScYl+U/cMqUzDGWaaHGK8BkzS9lM6Dztiv8AC8oosKzMbec3PIDlucToDZklaMG1TaXFpaM05TPUFGHiHDc99AAXHUB5p0h2ZDY8MuLWWMucBOThCa6WktcSZdSlbbGsE4ljMNoxcGw3gazdEwE3Bqzl5faXjlxSbupmEhuA+6FqZRt7YMJz34AUHSOZo2p0TbCszob2hzLpacCAFBactwYfOitB0A3jubNcjZXG4yzueIYe7jYpJDQxl0XWVzkCctbda2oFtsUKkNoe76kMvd2iPNArLbeFEJxk0RX/AGYbitBtpFy+6bBnvyaRtrRFZY15gddc2fuuEnDaFyOX8qOtMUQIIvNBrLB7hnJ6I/3oQNujrI9pYxt5zmtb0iQB1aUUKKHNDmkFpEwRgRpXJZdyVxdnvxnl8UlrWAGTGVqGt0BoKkyVBjWmE1hPFWdjQ03edEIxron1bUWKzQynwrhw5hnzjhjIyYNV7P1Kf262/BZddejNDpTE2Aikxnz7ljR7MyLaBZ4YDYMHlRCPeLcZnPo7SscHW8daItoI5INxmoYDc0DegLZ0kkJCkQlMoxuE7J2SN9me4grh+DHJtkI/WI3tcPNd9l9k7LG/lP7mk+S89yE+Vqgn+LD73AeaE6khS/Fnp7Yf61IIhlMjHmtGkky8ZdlWrsh+upVojJuDRgKfeIruZPtr2DywLNBk3bWenQevHaSuJ4W8m3w3aoR3Od6L0EtXA/CCyVohO+p4OPqsPUfps39P+Z2xakjZUA6QDvTLos5yoEQTBOF8mfQDp04CYoAGJgiyYPm56XPP95HgAgi4KXJo+aZ9kHfXzXR6fu2Z6haCxOEsZzuLs7DJ0V3Kl0BjPV6Fbag9ns43jbvLu3Z1w2YLrMGilA4Mww0Nc+LEaMGl5DOy2QWpChBoDWgNa0UAoAMwCMJiNBrhpQOjnuF1rF6FBJIa8zdIA0vBoBrhirttgta19AJtIAdSUzWRzVMzsVXL2SXRTfaGPcAxjBMy55LiRPN17FpWnJzHiT3SMgSLwnTE1zY7lLFQ2SGXoTTOYEwBXMTpWRwnyk18RtnvhrZgxXzoAKhu3PturoLHBbDYGgzA0ke8ab5qFlhs7TMMhAzlgyd7RtxQuw6dFNmWgWhllhOiSAAdIshACg5RxVe1ZKiXXRox42IxpdDhNHzbT9n3tOuWdbzI7cARokCNfodxSFobTlCspa54V15tKYUcdkmPZmtvR2viRnOLnThudKu46etbsDK8xKDZ4mqbWwmdbj6LUi2hrec4Ck6nNMCe8jehdamidcL06EyuznOWGB3JAkZHCG0RnBsGE03og5ThO61uBF7fPVtVzI2Rm2dkhVx5zs5PkNStC2tOB0VkZC8bonSkzSqD2jDkCXSBbeFDVun/AFqOgoCivlTIbI7mF5dJk+SJSM5Y58ytRmFsMiGBMNNxtAJgckb5IH5SYCQSaOumhxkT+U/ohH8dbplyntmaCbJ3q9R3J2Ojn4OR4kOxRAGkxonOAlekTIiec3Z71rZCsRhWdjSJOlNw1kzKmblJhuynyiQKYEFo5U8Oc3ehOU2Sz8y//beu/au1kgVFtCU4dMUTEoGU8qNnBiDTDiD+0ry7J8SUWEdESGf7gV6taRNjhpaRvC8dY8gjVLuQw8Ht0YymcZZtJNAO8DrUcCD1kTE9LiZvO+nUjcCXZpCuGMR1RWeABJlLQrAhyEl69nkkBauF+EiHyoJ+2O9pXoBauK+EqFyIJ0PI3gn8qz1usGa6H6iOjyeZwYZ0w4Z3tCSXB1t6yQD/AAmDc0DySWkX0RnLuVQians7JuAWk2yM0eK+YUW+x7xnJ5LTFlZ0QjFmZ0QntsLRhWwyY46GuO4IoOUYTWgcbDoAP2jMwlpW4bKzojcqkXI8LNDYPuhaQy076EuKkUfbEH6aF/UZ6qs63Wec+PZiTz2Gt4OpowApmWn7HZ0IfYb6IhkpnQZ2G+irelwG0uTH+PWUS+ebIUleBpKVKUz4aTKSkgZbszMIzTgMDgJywbU1NcVrNyY3os7DfRGMnN6Ley30S3pcD2lyYULLFkaQRFM2/VeZ0lWTNCGPwisbib0QmYkRciywcJ83GTnb10HxAaG9lvosd+TGzNBicwWc/USj4GtJclSJwksZxe4zl7kWpDboNAKyz+gTHhNY54vJne5kTnTJntqr8HIjXGZA5J0CtDQqw3JDOi0fdCqOtKSugenFeTHHCqyiUuN5Mpcl1AAQAJnCTjTWgZwuswlJkakpcmfNEm0L6kDPqGhab8ni8aZyl8RCwfq5p9kVsx5KDuFsF1eJjO/82GkiOloc7eUPynhZrNHzjmNqDOYPLricdJWm0kYE7yoo0V3Sd2is/fS8ovYjyZ/ypYDSyx548xs8SZ46ST1pxwqlzbFaOw3NOXid5UsRzj7zuskobx0neU/fPgPboiHCh5EhYLQRouiVRI0loMk/yki5snxs5rIY4+4ieSRid5UIhEZz1E+GCfvXwLYRIeElpP8A0IvW4f4agm+UNrzWF3XEaPyqNzTp3j0ULwdG4o95LgWxEs+3bbmsTR/7M/0jZla2n/rwhqMQHwcsuJFcNI71Jkq0kvMyDLYrXqZMNmJom3WyRnChAabwI/8A0XDtyPEcTdaXTJlKVZ4SXZZUyjyboqXYgV5Of061ocFMlxIj+MiUa3m5pu2ah4hdek5TdGGrjBWdHYIJDG3sbon9qQvHfQagrFxT3EmtkV7NnjURNsxJkBUrjfhWg8XDgMcKvc588wDBdltN/uXpNmt7RmXH/DCWxLHDfLlMjAA6A5rrw6yG7ly6mrPtVI7NHThd3bA4G8MbJCsMFkUfONa5p5Dzg910zA6MklynB/Lph2djJ4X+97j5p1xZS/rN3FX2NTKtqdDgvc0kODaEYzNAuW+V8YEtdGe1wMiDdBBGbBdDwhPzBHSdDbve1eT2uPOI86XOPeVzwdI6Wdz8sIv7w7tN9EvlfE/eHdoei4EJwyZG5XYjv/ldFH/Yf2h6JjwvifvD+2FxNuA4x/2j3UUQbIosDuxwuifvL+2i+VMX94idtcIH6Qp4VIbiM74Y7nlKxnZnhTE+nidspfKaJ9PE/qFcLfdpr4pca7SgDt38J4n00X+o71XoEIckbB4LwyDGJIE8c/qvdgJLDV8FxDhmQPh+gk90mktAvAUFKnu8UKdQtRpUiqQJFTtKYtRpismMqOC5O15djMivaLpAe4AFuYEgVBC65wXnWULa3jYpMwBGe0uzB151JqtKCbdhJ0areEjs8Np2EjxBUg4RNzscNhafRYbY7Dg9p60d3WFq9CD8E7jN5uXYR6Q2t9JqRuVYR98dcx4hc4YZQlmoqX6aI91nVNtDDg9p2OHqiuLkCzUkKYEjYZeCn2y8Me6dY6Cgh2cNJIGK5lttiDCI/tE+K3Mg2p72uvm9J1KDCQ0JbLj1sM7LMCG58a4BMuLWtF0y37ydi9KsliENgY3ADec56ysXgfklpLo5kXfs20woC4z1zA36V07mL2PTJRin5PN125Srgr3ENxQWjL1nYZPjQ2nQ4yO4qseFlk/eIfefAawuvM5sHwaTGgYrmPhPcDk8yGESGf7pea6tomJjPqI7iuX+Ehg9nxJyFYctZ4xhkOoFJ1IqDaaPIWRyBKqSBpokuHod9HccJ4sobP5k+wxzvJeUPZPvXpfDGJRo0MjO/tDR+JefGzDSuVdjQpFimssP5xmtzR3hSCyzw8QpLHC+cadBnuE/JUBGOU5x0uPik/FA1g0ohC1pAW7NEAAnhijtrRcJGBeO5n+1VhNkKqzGrDbX3nncGhAFXMOoqJ0WuJ3KxxUwouJ1pgSWB04rBWr2DAZ3AL3ciq8RyRZp2iCJ4xYX42r25YavguJVt2UWwbpcCQ5wbQylRxnh9XvQuy1Cm0AOm4tAF4e8QAcO5UOE0EuawXZycTPRJst/KO5Z+ToTr8McUQL4MyDTPMZgKZpBEKxJlJpnVNwTnBJook7BYGxXcP1sXi+X2uFoizwMaKZToeWayXtBXjGU3E2iLOvzsX8ZW2j5ImZociFocjiw6poAqV0GYTbdEGDnbypW5Tij3iiENFxaAHblqLpntapG5diZ2tPUVEYaBzECLQyyTi0Deut4JRJw3VnWtMDJtFwbgu04FHkP+15BKXYaPR8jcIoNlsxMQkkxTJrSL0rjeVdOadJ6ZIMocO2vF2EWsNHBznzPNPJc0VlMjDQuVypABhg3bziXNImeSxoa8OlMTrOua6smzwQXGTbwHOkCQC4SEwTqW+neHcylSl2OtyvwlsrgCXQ3xAAwm49riASTEJcNBwmcNclgxOEEHM1pwvAg8knMK1/0FRdkicpyoJEHlSEpfd8dSsWXgoCSXBoaQB72AEgQL2yqT6P8v7/wtO1+J6DD4YQ4VnhPfCjiE5jA2KWMENxDcAXPEsKTxzTXH8O+GkK0wgyGx5EnVfdbJxuhrg0EkyAePvrf9qmz2RkJzmiHCbdbNjXPcBMikj3aFxOWcjvjNfHhwXw4TGTN7kzANS1ubHAUx1rRazfRGa0UurOYaCmRNdRJY5M3pHW8IoQiRbhMhxX4nj/FcnlDJ3FZ54ZtIJ8lpcMrRyn1+hb3Od5rknR3aSsqYWi+2GLgcXATMpVnQAz2VUUE1J0MiH+wqlxxU9niTbE+we8tHmmkIqKzC5qUGzULqUzeJQcbLMmBaY2isWh4ENn3z/cB5KrDiUzoraeTD+yTve5IZDeqRPOogDP/AGkCSZoQapiN3g/W1wB/FhfiC9lC8V4JVt0D+Y07gT5L2cPXPq9zSHYMj9V9UQfjIColnUYcnDlgkotyXdmgc0LzRK8o40SQRYEZK8Xth+ei/wAyJ+Mr2GJFqF4zaokojyem78RW+j5M5kcV1QghQ6gzz4IXxQSEoLuUugzNBoUjWql8YNZSpI9Uqq022tul22h0oAmDEnQVRsNrk4z947iVJlCPM3cBimITm1P2XdwK6ngUaRNrfA+i4kuJOK7LgY+kTazwcpkNHaQHOuPuse6TXF5a0EBkhK8TzZOrrVCz5GjVeyE5sPkl5LXuLrpzkSAGoSFarrOBDmzeS6Ra+EQOkCIjSDqqu9tsVvFvmQG3TnkNGKIvpVg15PFYloZBoGEuExXNsaMFkW3L9pJkycjIC60ipzaZ9ede4ZPyHZnQb/FQyTecXFoJJBcJzPXvUsfJkNr2OaxjbpeaNANQ5tJau5EqSHFs8LsPB+32gXmw4zmmt6UmnY50gd67LLGVmssb4TmRLxgugkyaBxjGcoEl06agu4stn4prGiXJaW05sr7cB1rh+HFoYT+3ZLj38gsa9rA9t175gXqaJ4lTpyd9EXJcnlEtSSnZDoktCOpXyhG44uc6YvEGQzSElS9nN6Ttw9VYARSU2YZMpnJY6R7I9VIywABwvc6QwOkHyVi6lJFhmytCsZaZh7dhvSPcnjWEHC6J66A6qKe6mIRkGbKwsD9LcekPNFarC8hspGTQOc3Xr1qaSeSLDNme3J8To949U3s+J0StGSdFhmybgfZni3QbzXABzjUHMxy9ZmvIrx0ohFOk7yspwydmkdavB63eKKZXkjbQ7pO7RRttsQe+/tO9VntfJW/8HrAcoo7qLy8ZSi/SxO271RtyrG+lidt3qltfI99cHoTjVeNW08t32neJXS+1Iv0kTtu9Vy0c16ytdONCzyI0bHSUZKcFbAGXd6TGz26JICpoTuW3b5IEDxDtBTxMBPFXIsSQVJ83GeZMBSEsarq+CD5X/uHueuScJa1u5Jf81F+xDP8AckFncjhNEsvKhOYC6hvNa7CoocMSrT/hPtD2OZEEJ7XSHMumhmatcMaLE+D3IUO3Wh7YoLmw4d+7NwnNwbiDrXpNk4GQYU+LMeHPENjPHdnVKUVHGv3FTbuznrJ8IjboD4HNbdBhxSDKvuvaa16St2P4RoTJ/NRZEg8otpSWLZhdPZcmCHg57tTyH95E1abIYgblm6ZomznBwybaWFkARGxSOQQWEAzBqZ0FJSlWclx9vyRF5ZfxjXNZNwDThIhpcAMCWmuozXpuUoPGQntYQx5aQ10jyXSoaVouTy9ka0iA1kJ0SJEdca9/GTJaAb/OAIBcQZVVRaiJ9Ty5pomSLTMzxBI3FMgCoAiTNRBKjnoUkkck8kCoCSV1SEIhDpPMkIiLUrikupBqAI7iVxS3U11ICO6kpbqa4gZGGpSUskrqAIwE4CkbDmmSCgVhxIfmtwrPdBVRNIGeYSHiyr5gJvi6o0KPFlEAQQdCufFk4s9UCKsSKTmlJQkq7FsqD4sZSogZXatrJX7KL/Lb+JZnxYrSyYZMij+H4OCBMmyXaSxxukibZTBIOIOIXV8H8qWYEi1CNWoiw4sQOGpzAajWNxXH2TndSuh6tLoSmej2XL2T2nkxrWBriWiXc5asPhxY2ikZ52iM473AryR2pRCIjFFWewH4QLH9I7+m/wBFG7h7ZPpHf03+i8jLkBelih2SxY83OlhedLZMySVRsSQTqQDi5tiEpJIM2GiakkgkdOCkkkIcKSFg7YkkkCBbjv8ABMP1vTJIAJ4qUmYpJIGHaOcdqjZ+u9JJAPuFDFeo+CjKSSQEZVcJJKkVARRAJJKiwmhM1JJACeEg1JJAB3UDykkgTFZsepWymSVRJCQRE6SpjQBUZSSUjICmSSUF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32" name="AutoShape 28" descr="data:image/jpeg;base64,/9j/4AAQSkZJRgABAQAAAQABAAD/2wCEAAkGBhQSEBUUExQUFBQVFBIUFRQXFBQVFBQUFBQVFRQUFBQYGyYeFxkjGRUUHy8gJCcpLCwsFR4xNTAqNSYrLCkBCQoKDgwOGg8PGikcHBwsLCksKSksLCkpKSkpKSkpLCksLCwsLCksKSwsKSwsLCksKSwpLCkpKSkpLCksLCkpLP/AABEIAMIBAwMBIgACEQEDEQH/xAAbAAABBQEBAAAAAAAAAAAAAAACAAEDBAUGB//EAEcQAAECAwMGCwILCAMBAQAAAAEAAgMRIQQSMQVBUWFxkQYTIjJSgZKhscHRFUIHFBYjU2JygrLC8DNUY3OTotLhQ0SD8bP/xAAaAQADAQEBAQAAAAAAAAAAAAAAAQIDBAUG/8QAKhEAAgIBAwMEAQQDAAAAAAAAAAECERIDE1EhMUEEFGFxMjOBsfAiI5H/2gAMAwEAAhEDEQA/ALByg44lw/8AN3jIoRaQcYm90u6itCGXGlBpJAppU8OxCXKeNgmaJ0/P8kL4KLWtOg9c1MGalZNghTryvut80hZYIEhDG2ZB7pJVFeR0yuAiDToKlMAZi9uyJE8C4hNxTs0WJ18WfFk0XEeLHZZnHMjFlOpRXIv0s/tQwfwlqUo2mEfuPb+cpZRHgyX4uaVAnjXD1UjbK2VXV1Cirh0XowzsiOHdcRca/PD3RGnxAS3FwPAsNs7NZRiEzRpxKqi2gYtcOuGfB6f2kz63ZcfAKHrfRW2i7DeBgAEYedW5ZxyvDHS7JHiEJy5D/wDpAUPXfJW2jT4woZrN9tNOF3thP7RccAPFQ9b5Y8EaMkyzja4modSA2h/S8FO6PE0yUlklzukd5QlhOcpbj4HSNYvGlA6O3SN4WZxCXEJZsXQ0Da2dIIHW5mnuKpcQlxKM5B0LJyi3XuQOyk3Qe5QGClxSMpB0LDLUDqTmIqk5JcYt49iWBanzd+sVXc1TGqjlKm4+W1fT6EcdOK+DwtaWU2yTJYPHsAzkjAGhaRLBZTIBEw4gkOdOWAM+aNglRacCj27RnIz6QqJs4Y+K0AgCLEBniTOpnnxFdiya/wB32jRfpfuQFiSmLEl00YWdEGS1eG5M6MBiRv8ALFZfEnOSiFnXyGb4PoehoG2M6QOyqA29ms9SyrVaoUN110y6U6Fo7yQovbLMzCdrv8QVVTYWjY9ojM0pjlA5mjvWMctO92ENzz4ySZlaKTIBoljyBPvJTWnN+RZpGx8bfmkOpLjIhzncsoxo5I5ZAzibB4NRNhvOLz23+qrYfli3EaZhPOJO9A5gHOe0bXBYdphC+AXUEzPGpkM+xGxjOkTsMvBL26DcNfjIf0jeqZ8E8ONDc66CSTP3XAU2hZRDei47ZlWskwxxsw2QunRPQm9FJCzNUQUYhKWScBYYDyK7rODiAdoCH4hD6DOy30VlwSRiFlUZOh9EDZMeCRsDc18bIkQfmVtqRCdBZUFi0PiD70/xApCyu+kf1iGfyq2GpEJ0KyrxL+mOtno4Jix+lh+64fmKtSQkJ0FkAv5w3qcf8VHFivGEMu2OaJdqStSQEIpCspG3OzwYo/pnwemNuP0cXsjycrxCAw1XQDPfaxiQ5o+sJd6IPnhXYprQJEKGFABcKSzzFDTYttKOUkuRTlUWyR8PRj+sUBrQ/rYrESERgQdRHmFXe452naOV3Y9y+oPBAZQgEkVmHChpWmg/rZUc4RI9oJmZRZVJngDp0knrVsOBz+RGgidQVShsLbRHqHXnsJIzTbn17Fyzrdi/s6Y/pSX0PxcqSJ6mnxSU5tLRStNAmmWjZmkaEkUkgEnL5hRPZOXyvHPHPkMLoEgTgAom5TiS5pHUB4qvlGKTEca844YYqn1d67oQVWZSl1NT449wdMiQBJq3ywQwbQGkgvlhgZmgAxkq9lbyH4VutFZ4nPVQWvnEgjE5p59irFWTfQ0YmUW5nO7/AFCAZRH1nbvUqLIkZvHNvuYGiZN6QbgdK6XKeVILoD2QzDm4SF0GeIz3ZK8UKznrRGnd5LpkYA/WIzN1KzYIMQmkJ+2TyoGMLYrHBpJZcIxlMcoYDSV0kLhHGlgwfdcfFyjpQyo2wRTUQ3dk+anyC+9EOpuiWJGpQ2nhLaDS80fdZ5zUvBtnKefqtGbSdGxZ6n4sqPc35JAJBEuOjUApSTpJAOAnKYFJACSkkknQDEICjKBADSTSRIUUAkJCIJJ0BSt2brRZLsxeXEZgO/8A+IcpGg2+SuZFjXIZOdzjuFPIrt9HBvUXwYeolWn9jvs2ZVntktCPaVSiH9fr9VXvK/J5LrwVLSBdqNgxNfOoCxYUYi1lom5tHAGZaC03STM1EgabFvOhTNdROqXNHiepcU3KnF2t7iSWlz2SpMAme6ZXNrpXFvk30bqSR10GHJoBqdOE0lPdTrqSVHO3YYQx3yaToE9yMKplYninAAkkESAJNaL5Zdz3TioxBJmHHcPIoJjob3f6Cs+yYxP7J/WD6KRvB6Of+KW0gfmXcmku5g02wrE8XByQJxW6SJNE9OKrxomFGdmfiCtSHkCMGNAa0EXyeUJTIIGnUmbwWjGUzDHXP8qnOPI6ZjOtB6QGxoHkFNZ47j7zj1n1Wu7go8/8jRsB/wBKWHwWljFnsaf8kPUiGLM6I2bjiaNGOhoVizEjGQ2/oLS+TrJkl5qZ4BTsyJDGd3d6KNyI8WY0QTzt/XWtzg22QeZ9EeKduSoQ6R+8fJWoDWsmG0nXFZzmmqRSVF4OSvKqI4T/ABhYUWWLyV5VjHQG1gZ0UBcvJX1ROUWdJvaHqh9ps6Td4TxYWaHGJFyz/aLc0zsDj4BP8c0Nf/Tif4p4MVl4uQF6p/GHfRxP6b/MJcZE+iibmjxcntvgMkWy9NfVX50/8Tt8P/NLio30e97PKae1LgWSLXGJuMVb4tG6Lf6h8mpfFI38MffcfyKtqXAZIHKZ5GwjzSbkh9PnngSndAEhORkK7VDbmPYy9ELAwOZePKMml4BOGYFW7Pl+BEiBjIgc505AB1ZAk1IlmK7/AEekk25/ycnqZukoksGHEaA3jnuZWbSGyO0ynjXHMmuzOoeKmiaEzmUlp8M5/WlepGKj2OByb7lO1c2QxiODdjTzj2A47VxlusIflB0LBpeKZqtBEu4LuWtvRCczAQNp5x7pfdK5LKfJyo06TB7wGrH1C/xX2jbQfV/R1gZISGAokprqZdJzEYRBCEQC+TPfHCdIJyEDGUBc9xIaBSUyXEVOoNP6KlcnycKOP1/BrVrpRUpUyJukV/iMU54Y63HyCcZMidNnYcfzBaoCGMOSeVdoeVTk0xrSi69uPBjkzOGSX/Sbofq5RxbIxvPtAb1wh4grPyVk02lz4kR8R8IEhgLiL0veIFANnktyzZCgMq2EzaRe7zNG3HgWTZn2YQHvuttD3OOYXZbwyXerxyQwYuiE6L5n3SRW63w4PJPJJa4tF0hriAaXgJbdCy7PEjCzMiPiScYl+U/cMqUzDGWaaHGK8BkzS9lM6Dztiv8AC8oosKzMbec3PIDlucToDZklaMG1TaXFpaM05TPUFGHiHDc99AAXHUB5p0h2ZDY8MuLWWMucBOThCa6WktcSZdSlbbGsE4ljMNoxcGw3gazdEwE3Bqzl5faXjlxSbupmEhuA+6FqZRt7YMJz34AUHSOZo2p0TbCszob2hzLpacCAFBactwYfOitB0A3jubNcjZXG4yzueIYe7jYpJDQxl0XWVzkCctbda2oFtsUKkNoe76kMvd2iPNArLbeFEJxk0RX/AGYbitBtpFy+6bBnvyaRtrRFZY15gddc2fuuEnDaFyOX8qOtMUQIIvNBrLB7hnJ6I/3oQNujrI9pYxt5zmtb0iQB1aUUKKHNDmkFpEwRgRpXJZdyVxdnvxnl8UlrWAGTGVqGt0BoKkyVBjWmE1hPFWdjQ03edEIxron1bUWKzQynwrhw5hnzjhjIyYNV7P1Kf262/BZddejNDpTE2Aikxnz7ljR7MyLaBZ4YDYMHlRCPeLcZnPo7SscHW8daItoI5INxmoYDc0DegLZ0kkJCkQlMoxuE7J2SN9me4grh+DHJtkI/WI3tcPNd9l9k7LG/lP7mk+S89yE+Vqgn+LD73AeaE6khS/Fnp7Yf61IIhlMjHmtGkky8ZdlWrsh+upVojJuDRgKfeIruZPtr2DywLNBk3bWenQevHaSuJ4W8m3w3aoR3Od6L0EtXA/CCyVohO+p4OPqsPUfps39P+Z2xakjZUA6QDvTLos5yoEQTBOF8mfQDp04CYoAGJgiyYPm56XPP95HgAgi4KXJo+aZ9kHfXzXR6fu2Z6haCxOEsZzuLs7DJ0V3Kl0BjPV6Fbag9ns43jbvLu3Z1w2YLrMGilA4Mww0Nc+LEaMGl5DOy2QWpChBoDWgNa0UAoAMwCMJiNBrhpQOjnuF1rF6FBJIa8zdIA0vBoBrhirttgta19AJtIAdSUzWRzVMzsVXL2SXRTfaGPcAxjBMy55LiRPN17FpWnJzHiT3SMgSLwnTE1zY7lLFQ2SGXoTTOYEwBXMTpWRwnyk18RtnvhrZgxXzoAKhu3PturoLHBbDYGgzA0ke8ab5qFlhs7TMMhAzlgyd7RtxQuw6dFNmWgWhllhOiSAAdIshACg5RxVe1ZKiXXRox42IxpdDhNHzbT9n3tOuWdbzI7cARokCNfodxSFobTlCspa54V15tKYUcdkmPZmtvR2viRnOLnThudKu46etbsDK8xKDZ4mqbWwmdbj6LUi2hrec4Ck6nNMCe8jehdamidcL06EyuznOWGB3JAkZHCG0RnBsGE03og5ThO61uBF7fPVtVzI2Rm2dkhVx5zs5PkNStC2tOB0VkZC8bonSkzSqD2jDkCXSBbeFDVun/AFqOgoCivlTIbI7mF5dJk+SJSM5Y58ytRmFsMiGBMNNxtAJgckb5IH5SYCQSaOumhxkT+U/ohH8dbplyntmaCbJ3q9R3J2Ojn4OR4kOxRAGkxonOAlekTIiec3Z71rZCsRhWdjSJOlNw1kzKmblJhuynyiQKYEFo5U8Oc3ehOU2Sz8y//beu/au1kgVFtCU4dMUTEoGU8qNnBiDTDiD+0ry7J8SUWEdESGf7gV6taRNjhpaRvC8dY8gjVLuQw8Ht0YymcZZtJNAO8DrUcCD1kTE9LiZvO+nUjcCXZpCuGMR1RWeABJlLQrAhyEl69nkkBauF+EiHyoJ+2O9pXoBauK+EqFyIJ0PI3gn8qz1usGa6H6iOjyeZwYZ0w4Z3tCSXB1t6yQD/AAmDc0DySWkX0RnLuVQians7JuAWk2yM0eK+YUW+x7xnJ5LTFlZ0QjFmZ0QntsLRhWwyY46GuO4IoOUYTWgcbDoAP2jMwlpW4bKzojcqkXI8LNDYPuhaQy076EuKkUfbEH6aF/UZ6qs63Wec+PZiTz2Gt4OpowApmWn7HZ0IfYb6IhkpnQZ2G+irelwG0uTH+PWUS+ebIUleBpKVKUz4aTKSkgZbszMIzTgMDgJywbU1NcVrNyY3os7DfRGMnN6Ley30S3pcD2lyYULLFkaQRFM2/VeZ0lWTNCGPwisbib0QmYkRciywcJ83GTnb10HxAaG9lvosd+TGzNBicwWc/USj4GtJclSJwksZxe4zl7kWpDboNAKyz+gTHhNY54vJne5kTnTJntqr8HIjXGZA5J0CtDQqw3JDOi0fdCqOtKSugenFeTHHCqyiUuN5Mpcl1AAQAJnCTjTWgZwuswlJkakpcmfNEm0L6kDPqGhab8ni8aZyl8RCwfq5p9kVsx5KDuFsF1eJjO/82GkiOloc7eUPynhZrNHzjmNqDOYPLricdJWm0kYE7yoo0V3Sd2is/fS8ovYjyZ/ypYDSyx548xs8SZ46ST1pxwqlzbFaOw3NOXid5UsRzj7zuskobx0neU/fPgPboiHCh5EhYLQRouiVRI0loMk/yki5snxs5rIY4+4ieSRid5UIhEZz1E+GCfvXwLYRIeElpP8A0IvW4f4agm+UNrzWF3XEaPyqNzTp3j0ULwdG4o95LgWxEs+3bbmsTR/7M/0jZla2n/rwhqMQHwcsuJFcNI71Jkq0kvMyDLYrXqZMNmJom3WyRnChAabwI/8A0XDtyPEcTdaXTJlKVZ4SXZZUyjyboqXYgV5Of061ocFMlxIj+MiUa3m5pu2ah4hdek5TdGGrjBWdHYIJDG3sbon9qQvHfQagrFxT3EmtkV7NnjURNsxJkBUrjfhWg8XDgMcKvc588wDBdltN/uXpNmt7RmXH/DCWxLHDfLlMjAA6A5rrw6yG7ly6mrPtVI7NHThd3bA4G8MbJCsMFkUfONa5p5Dzg910zA6MklynB/Lph2djJ4X+97j5p1xZS/rN3FX2NTKtqdDgvc0kODaEYzNAuW+V8YEtdGe1wMiDdBBGbBdDwhPzBHSdDbve1eT2uPOI86XOPeVzwdI6Wdz8sIv7w7tN9EvlfE/eHdoei4EJwyZG5XYjv/ldFH/Yf2h6JjwvifvD+2FxNuA4x/2j3UUQbIosDuxwuifvL+2i+VMX94idtcIH6Qp4VIbiM74Y7nlKxnZnhTE+nidspfKaJ9PE/qFcLfdpr4pca7SgDt38J4n00X+o71XoEIckbB4LwyDGJIE8c/qvdgJLDV8FxDhmQPh+gk90mktAvAUFKnu8UKdQtRpUiqQJFTtKYtRpismMqOC5O15djMivaLpAe4AFuYEgVBC65wXnWULa3jYpMwBGe0uzB151JqtKCbdhJ0areEjs8Np2EjxBUg4RNzscNhafRYbY7Dg9p60d3WFq9CD8E7jN5uXYR6Q2t9JqRuVYR98dcx4hc4YZQlmoqX6aI91nVNtDDg9p2OHqiuLkCzUkKYEjYZeCn2y8Me6dY6Cgh2cNJIGK5lttiDCI/tE+K3Mg2p72uvm9J1KDCQ0JbLj1sM7LMCG58a4BMuLWtF0y37ydi9KsliENgY3ADec56ysXgfklpLo5kXfs20woC4z1zA36V07mL2PTJRin5PN125Srgr3ENxQWjL1nYZPjQ2nQ4yO4qseFlk/eIfefAawuvM5sHwaTGgYrmPhPcDk8yGESGf7pea6tomJjPqI7iuX+Ehg9nxJyFYctZ4xhkOoFJ1IqDaaPIWRyBKqSBpokuHod9HccJ4sobP5k+wxzvJeUPZPvXpfDGJRo0MjO/tDR+JefGzDSuVdjQpFimssP5xmtzR3hSCyzw8QpLHC+cadBnuE/JUBGOU5x0uPik/FA1g0ohC1pAW7NEAAnhijtrRcJGBeO5n+1VhNkKqzGrDbX3nncGhAFXMOoqJ0WuJ3KxxUwouJ1pgSWB04rBWr2DAZ3AL3ciq8RyRZp2iCJ4xYX42r25YavguJVt2UWwbpcCQ5wbQylRxnh9XvQuy1Cm0AOm4tAF4e8QAcO5UOE0EuawXZycTPRJst/KO5Z+ToTr8McUQL4MyDTPMZgKZpBEKxJlJpnVNwTnBJook7BYGxXcP1sXi+X2uFoizwMaKZToeWayXtBXjGU3E2iLOvzsX8ZW2j5ImZociFocjiw6poAqV0GYTbdEGDnbypW5Tij3iiENFxaAHblqLpntapG5diZ2tPUVEYaBzECLQyyTi0Deut4JRJw3VnWtMDJtFwbgu04FHkP+15BKXYaPR8jcIoNlsxMQkkxTJrSL0rjeVdOadJ6ZIMocO2vF2EWsNHBznzPNPJc0VlMjDQuVypABhg3bziXNImeSxoa8OlMTrOua6smzwQXGTbwHOkCQC4SEwTqW+neHcylSl2OtyvwlsrgCXQ3xAAwm49riASTEJcNBwmcNclgxOEEHM1pwvAg8knMK1/0FRdkicpyoJEHlSEpfd8dSsWXgoCSXBoaQB72AEgQL2yqT6P8v7/wtO1+J6DD4YQ4VnhPfCjiE5jA2KWMENxDcAXPEsKTxzTXH8O+GkK0wgyGx5EnVfdbJxuhrg0EkyAePvrf9qmz2RkJzmiHCbdbNjXPcBMikj3aFxOWcjvjNfHhwXw4TGTN7kzANS1ubHAUx1rRazfRGa0UurOYaCmRNdRJY5M3pHW8IoQiRbhMhxX4nj/FcnlDJ3FZ54ZtIJ8lpcMrRyn1+hb3Od5rknR3aSsqYWi+2GLgcXATMpVnQAz2VUUE1J0MiH+wqlxxU9niTbE+we8tHmmkIqKzC5qUGzULqUzeJQcbLMmBaY2isWh4ENn3z/cB5KrDiUzoraeTD+yTve5IZDeqRPOogDP/AGkCSZoQapiN3g/W1wB/FhfiC9lC8V4JVt0D+Y07gT5L2cPXPq9zSHYMj9V9UQfjIColnUYcnDlgkotyXdmgc0LzRK8o40SQRYEZK8Xth+ei/wAyJ+Mr2GJFqF4zaokojyem78RW+j5M5kcV1QghQ6gzz4IXxQSEoLuUugzNBoUjWql8YNZSpI9Uqq022tul22h0oAmDEnQVRsNrk4z947iVJlCPM3cBimITm1P2XdwK6ngUaRNrfA+i4kuJOK7LgY+kTazwcpkNHaQHOuPuse6TXF5a0EBkhK8TzZOrrVCz5GjVeyE5sPkl5LXuLrpzkSAGoSFarrOBDmzeS6Ra+EQOkCIjSDqqu9tsVvFvmQG3TnkNGKIvpVg15PFYloZBoGEuExXNsaMFkW3L9pJkycjIC60ipzaZ9ede4ZPyHZnQb/FQyTecXFoJJBcJzPXvUsfJkNr2OaxjbpeaNANQ5tJau5EqSHFs8LsPB+32gXmw4zmmt6UmnY50gd67LLGVmssb4TmRLxgugkyaBxjGcoEl06agu4stn4prGiXJaW05sr7cB1rh+HFoYT+3ZLj38gsa9rA9t175gXqaJ4lTpyd9EXJcnlEtSSnZDoktCOpXyhG44uc6YvEGQzSElS9nN6Ttw9VYARSU2YZMpnJY6R7I9VIywABwvc6QwOkHyVi6lJFhmytCsZaZh7dhvSPcnjWEHC6J66A6qKe6mIRkGbKwsD9LcekPNFarC8hspGTQOc3Xr1qaSeSLDNme3J8To949U3s+J0StGSdFhmybgfZni3QbzXABzjUHMxy9ZmvIrx0ohFOk7yspwydmkdavB63eKKZXkjbQ7pO7RRttsQe+/tO9VntfJW/8HrAcoo7qLy8ZSi/SxO271RtyrG+lidt3qltfI99cHoTjVeNW08t32neJXS+1Iv0kTtu9Vy0c16ytdONCzyI0bHSUZKcFbAGXd6TGz26JICpoTuW3b5IEDxDtBTxMBPFXIsSQVJ83GeZMBSEsarq+CD5X/uHueuScJa1u5Jf81F+xDP8AckFncjhNEsvKhOYC6hvNa7CoocMSrT/hPtD2OZEEJ7XSHMumhmatcMaLE+D3IUO3Wh7YoLmw4d+7NwnNwbiDrXpNk4GQYU+LMeHPENjPHdnVKUVHGv3FTbuznrJ8IjboD4HNbdBhxSDKvuvaa16St2P4RoTJ/NRZEg8otpSWLZhdPZcmCHg57tTyH95E1abIYgblm6ZomznBwybaWFkARGxSOQQWEAzBqZ0FJSlWclx9vyRF5ZfxjXNZNwDThIhpcAMCWmuozXpuUoPGQntYQx5aQ10jyXSoaVouTy9ka0iA1kJ0SJEdca9/GTJaAb/OAIBcQZVVRaiJ9Ty5pomSLTMzxBI3FMgCoAiTNRBKjnoUkkck8kCoCSV1SEIhDpPMkIiLUrikupBqAI7iVxS3U11ICO6kpbqa4gZGGpSUskrqAIwE4CkbDmmSCgVhxIfmtwrPdBVRNIGeYSHiyr5gJvi6o0KPFlEAQQdCufFk4s9UCKsSKTmlJQkq7FsqD4sZSogZXatrJX7KL/Lb+JZnxYrSyYZMij+H4OCBMmyXaSxxukibZTBIOIOIXV8H8qWYEi1CNWoiw4sQOGpzAajWNxXH2TndSuh6tLoSmej2XL2T2nkxrWBriWiXc5asPhxY2ikZ52iM473AryR2pRCIjFFWewH4QLH9I7+m/wBFG7h7ZPpHf03+i8jLkBelih2SxY83OlhedLZMySVRsSQTqQDi5tiEpJIM2GiakkgkdOCkkkIcKSFg7YkkkCBbjv8ABMP1vTJIAJ4qUmYpJIGHaOcdqjZ+u9JJAPuFDFeo+CjKSSQEZVcJJKkVARRAJJKiwmhM1JJACeEg1JJAB3UDykkgTFZsepWymSVRJCQRE6SpjQBUZSSUjICmSSUF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49155" name="Rectangle 3"/>
          <p:cNvSpPr>
            <a:spLocks noChangeArrowheads="1"/>
          </p:cNvSpPr>
          <p:nvPr/>
        </p:nvSpPr>
        <p:spPr bwMode="auto">
          <a:xfrm>
            <a:off x="6660232" y="3665070"/>
            <a:ext cx="2339752" cy="264425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50000"/>
              </a:lnSpc>
            </a:pPr>
            <a:r>
              <a:rPr lang="es-ES" sz="1400" dirty="0" smtClean="0"/>
              <a:t>Este grupo de indicadores mide la capacidad operativa de la Cooperativa a corto y mediano plazo, con relación a la disponibilidad de sus recursos para hacer frente a las deudas y compromisos adquiridos con terceros.</a:t>
            </a:r>
            <a:endParaRPr lang="es-EC" sz="1400" dirty="0"/>
          </a:p>
        </p:txBody>
      </p:sp>
      <p:sp>
        <p:nvSpPr>
          <p:cNvPr id="22" name="21 Flecha doblada"/>
          <p:cNvSpPr/>
          <p:nvPr/>
        </p:nvSpPr>
        <p:spPr>
          <a:xfrm rot="5400000">
            <a:off x="6912260" y="2168860"/>
            <a:ext cx="1440160" cy="1512168"/>
          </a:xfrm>
          <a:prstGeom prst="bentArrow">
            <a:avLst>
              <a:gd name="adj1" fmla="val 21473"/>
              <a:gd name="adj2" fmla="val 25000"/>
              <a:gd name="adj3" fmla="val 25000"/>
              <a:gd name="adj4" fmla="val 43750"/>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19" name="Picture 8" descr="http://raularciniega.files.wordpress.com/2012/01/falta-de-liquidez-reloj-de-arena.jpg"/>
          <p:cNvPicPr>
            <a:picLocks noChangeAspect="1" noChangeArrowheads="1"/>
          </p:cNvPicPr>
          <p:nvPr/>
        </p:nvPicPr>
        <p:blipFill>
          <a:blip r:embed="rId3" cstate="print"/>
          <a:srcRect/>
          <a:stretch>
            <a:fillRect/>
          </a:stretch>
        </p:blipFill>
        <p:spPr bwMode="auto">
          <a:xfrm>
            <a:off x="683568" y="548680"/>
            <a:ext cx="1117772" cy="676870"/>
          </a:xfrm>
          <a:prstGeom prst="rect">
            <a:avLst/>
          </a:prstGeom>
          <a:ln>
            <a:noFill/>
          </a:ln>
          <a:effectLst>
            <a:softEdge rad="112500"/>
          </a:effectLst>
        </p:spPr>
      </p:pic>
      <p:pic>
        <p:nvPicPr>
          <p:cNvPr id="21" name="Picture 5" descr="http://t2.gstatic.com/images?q=tbn:ANd9GcSucY9NK-s7_pvxBOahqB2gvlGAw1rpeqq3UiErPlvIB_6AiFumSQ"/>
          <p:cNvPicPr>
            <a:picLocks noChangeAspect="1" noChangeArrowheads="1"/>
          </p:cNvPicPr>
          <p:nvPr/>
        </p:nvPicPr>
        <p:blipFill>
          <a:blip r:embed="rId4" cstate="print"/>
          <a:srcRect/>
          <a:stretch>
            <a:fillRect/>
          </a:stretch>
        </p:blipFill>
        <p:spPr bwMode="auto">
          <a:xfrm>
            <a:off x="179512" y="188640"/>
            <a:ext cx="1043608" cy="647440"/>
          </a:xfrm>
          <a:prstGeom prst="rect">
            <a:avLst/>
          </a:prstGeom>
          <a:ln>
            <a:noFill/>
          </a:ln>
          <a:effectLst>
            <a:softEdge rad="112500"/>
          </a:effectLst>
        </p:spPr>
      </p:pic>
      <p:graphicFrame>
        <p:nvGraphicFramePr>
          <p:cNvPr id="23" name="22 Tabla"/>
          <p:cNvGraphicFramePr>
            <a:graphicFrameLocks noGrp="1"/>
          </p:cNvGraphicFramePr>
          <p:nvPr/>
        </p:nvGraphicFramePr>
        <p:xfrm>
          <a:off x="323528" y="2060842"/>
          <a:ext cx="6096001" cy="3534944"/>
        </p:xfrm>
        <a:graphic>
          <a:graphicData uri="http://schemas.openxmlformats.org/drawingml/2006/table">
            <a:tbl>
              <a:tblPr/>
              <a:tblGrid>
                <a:gridCol w="540466"/>
                <a:gridCol w="1657427"/>
                <a:gridCol w="182407"/>
                <a:gridCol w="1468265"/>
                <a:gridCol w="155384"/>
                <a:gridCol w="207178"/>
                <a:gridCol w="1729490"/>
                <a:gridCol w="155384"/>
              </a:tblGrid>
              <a:tr h="208883">
                <a:tc rowSpan="4">
                  <a:txBody>
                    <a:bodyPr/>
                    <a:lstStyle/>
                    <a:p>
                      <a:pPr algn="ctr" fontAlgn="ctr"/>
                      <a:r>
                        <a:rPr lang="es-EC" sz="1700" b="0" i="0" u="none" strike="noStrike" dirty="0">
                          <a:solidFill>
                            <a:srgbClr val="FFFFFF"/>
                          </a:solidFill>
                          <a:latin typeface="Calibri"/>
                        </a:rPr>
                        <a:t>L</a:t>
                      </a:r>
                      <a:r>
                        <a:rPr lang="es-EC" sz="900" b="0" i="0" u="none" strike="noStrike" dirty="0">
                          <a:solidFill>
                            <a:srgbClr val="FFFFFF"/>
                          </a:solidFill>
                          <a:latin typeface="Calibri"/>
                        </a:rPr>
                        <a:t>1</a:t>
                      </a:r>
                      <a:endParaRPr lang="es-EC" sz="1700" b="0" i="0" u="none" strike="noStrike"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4">
                  <a:txBody>
                    <a:bodyPr/>
                    <a:lstStyle/>
                    <a:p>
                      <a:pPr algn="ctr" fontAlgn="ctr"/>
                      <a:r>
                        <a:rPr lang="es-EC" sz="900" b="0" i="0" u="none" strike="noStrike">
                          <a:solidFill>
                            <a:srgbClr val="002060"/>
                          </a:solidFill>
                          <a:latin typeface="Calibri"/>
                        </a:rPr>
                        <a:t>INDICE DE LIQUIDEZ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s-EC"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08883">
                <a:tc vMerge="1">
                  <a:txBody>
                    <a:bodyPr/>
                    <a:lstStyle/>
                    <a:p>
                      <a:endParaRPr lang="es-EC"/>
                    </a:p>
                  </a:txBody>
                  <a:tcPr/>
                </a:tc>
                <a:tc vMerge="1">
                  <a:txBody>
                    <a:bodyPr/>
                    <a:lstStyle/>
                    <a:p>
                      <a:endParaRPr lang="es-EC"/>
                    </a:p>
                  </a:txBody>
                  <a:tcPr/>
                </a:tc>
                <a:tc>
                  <a:txBody>
                    <a:bodyPr/>
                    <a:lstStyle/>
                    <a:p>
                      <a:pPr algn="l" fontAlgn="b"/>
                      <a:r>
                        <a:rPr lang="es-EC"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800" b="0" i="0" u="none" strike="noStrike">
                          <a:solidFill>
                            <a:srgbClr val="002060"/>
                          </a:solidFill>
                          <a:latin typeface="Calibri"/>
                        </a:rPr>
                        <a:t>ACTIVO CORRIENTE</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800" b="0" i="0" u="none" strike="noStrike">
                          <a:solidFill>
                            <a:srgbClr val="002060"/>
                          </a:solidFill>
                          <a:latin typeface="Calibri"/>
                        </a:rPr>
                        <a:t>GRUPO 11 + 13 + 14</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08883">
                <a:tc vMerge="1">
                  <a:txBody>
                    <a:bodyPr/>
                    <a:lstStyle/>
                    <a:p>
                      <a:endParaRPr lang="es-EC"/>
                    </a:p>
                  </a:txBody>
                  <a:tcPr/>
                </a:tc>
                <a:tc vMerge="1">
                  <a:txBody>
                    <a:bodyPr/>
                    <a:lstStyle/>
                    <a:p>
                      <a:endParaRPr lang="es-EC"/>
                    </a:p>
                  </a:txBody>
                  <a:tcPr/>
                </a:tc>
                <a:tc>
                  <a:txBody>
                    <a:bodyPr/>
                    <a:lstStyle/>
                    <a:p>
                      <a:pPr algn="l" fontAlgn="b"/>
                      <a:r>
                        <a:rPr lang="es-EC"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800" b="0" i="0" u="none" strike="noStrike">
                          <a:solidFill>
                            <a:srgbClr val="002060"/>
                          </a:solidFill>
                          <a:latin typeface="Calibri"/>
                        </a:rPr>
                        <a:t>PASIVO CORRIENTE</a:t>
                      </a:r>
                    </a:p>
                  </a:txBody>
                  <a:tcPr marL="0" marR="0" marT="0" marB="0" anchor="ctr">
                    <a:lnL>
                      <a:noFill/>
                    </a:lnL>
                    <a:lnR>
                      <a:noFill/>
                    </a:lnR>
                    <a:lnT w="6350" cap="flat" cmpd="sng" algn="ctr">
                      <a:solidFill>
                        <a:srgbClr val="0070C0"/>
                      </a:solidFill>
                      <a:prstDash val="solid"/>
                      <a:round/>
                      <a:headEnd type="none" w="med" len="med"/>
                      <a:tailEnd type="none" w="med" len="med"/>
                    </a:lnT>
                    <a:lnB>
                      <a:noFill/>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800" b="0" i="0" u="none" strike="noStrike">
                          <a:solidFill>
                            <a:srgbClr val="002060"/>
                          </a:solidFill>
                          <a:latin typeface="Calibri"/>
                        </a:rPr>
                        <a:t>SUBCUENTA 2101+ 2103+ 2105 + 26</a:t>
                      </a:r>
                    </a:p>
                  </a:txBody>
                  <a:tcPr marL="0" marR="0" marT="0" marB="0" anchor="ctr">
                    <a:lnL>
                      <a:noFill/>
                    </a:lnL>
                    <a:lnR>
                      <a:noFill/>
                    </a:lnR>
                    <a:lnT w="6350" cap="flat" cmpd="sng" algn="ctr">
                      <a:solidFill>
                        <a:srgbClr val="0070C0"/>
                      </a:solidFill>
                      <a:prstDash val="solid"/>
                      <a:round/>
                      <a:headEnd type="none" w="med" len="med"/>
                      <a:tailEnd type="none" w="med" len="med"/>
                    </a:lnT>
                    <a:lnB>
                      <a:noFill/>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08883">
                <a:tc vMerge="1">
                  <a:txBody>
                    <a:bodyPr/>
                    <a:lstStyle/>
                    <a:p>
                      <a:endParaRPr lang="es-EC"/>
                    </a:p>
                  </a:txBody>
                  <a:tcPr/>
                </a:tc>
                <a:tc vMerge="1">
                  <a:txBody>
                    <a:bodyPr/>
                    <a:lstStyle/>
                    <a:p>
                      <a:endParaRPr lang="es-EC"/>
                    </a:p>
                  </a:txBody>
                  <a:tcPr/>
                </a:tc>
                <a:tc>
                  <a:txBody>
                    <a:bodyPr/>
                    <a:lstStyle/>
                    <a:p>
                      <a:pPr algn="l" fontAlgn="b"/>
                      <a:r>
                        <a:rPr lang="es-EC"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800" b="0" i="0" u="none" strike="noStrike" dirty="0">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64272">
                <a:tc>
                  <a:txBody>
                    <a:bodyPr/>
                    <a:lstStyle/>
                    <a:p>
                      <a:pPr algn="l" fontAlgn="ctr"/>
                      <a:r>
                        <a:rPr lang="es-EC" sz="17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7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7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7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7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7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7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7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8883">
                <a:tc rowSpan="4">
                  <a:txBody>
                    <a:bodyPr/>
                    <a:lstStyle/>
                    <a:p>
                      <a:pPr algn="ctr" fontAlgn="ctr"/>
                      <a:r>
                        <a:rPr lang="es-EC" sz="1700" b="0" i="0" u="none" strike="noStrike">
                          <a:solidFill>
                            <a:srgbClr val="FFFFFF"/>
                          </a:solidFill>
                          <a:latin typeface="Calibri"/>
                        </a:rPr>
                        <a:t>L</a:t>
                      </a:r>
                      <a:r>
                        <a:rPr lang="es-EC" sz="1000" b="0" i="0" u="none" strike="noStrike">
                          <a:solidFill>
                            <a:srgbClr val="FFFFFF"/>
                          </a:solidFill>
                          <a:latin typeface="Calibri"/>
                        </a:rPr>
                        <a:t>2</a:t>
                      </a:r>
                      <a:endParaRPr lang="es-EC" sz="1700" b="0" i="0" u="none" strike="noStrike">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4">
                  <a:txBody>
                    <a:bodyPr/>
                    <a:lstStyle/>
                    <a:p>
                      <a:pPr algn="ctr" fontAlgn="ctr"/>
                      <a:r>
                        <a:rPr lang="es-EC" sz="900" b="0" i="0" u="none" strike="noStrike">
                          <a:solidFill>
                            <a:srgbClr val="002060"/>
                          </a:solidFill>
                          <a:latin typeface="Calibri"/>
                        </a:rPr>
                        <a:t>PRUEBA ÁCIDA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s-EC"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08883">
                <a:tc vMerge="1">
                  <a:txBody>
                    <a:bodyPr/>
                    <a:lstStyle/>
                    <a:p>
                      <a:endParaRPr lang="es-EC"/>
                    </a:p>
                  </a:txBody>
                  <a:tcPr/>
                </a:tc>
                <a:tc vMerge="1">
                  <a:txBody>
                    <a:bodyPr/>
                    <a:lstStyle/>
                    <a:p>
                      <a:endParaRPr lang="es-EC"/>
                    </a:p>
                  </a:txBody>
                  <a:tcPr/>
                </a:tc>
                <a:tc>
                  <a:txBody>
                    <a:bodyPr/>
                    <a:lstStyle/>
                    <a:p>
                      <a:pPr algn="l" fontAlgn="b"/>
                      <a:r>
                        <a:rPr lang="es-EC"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800" b="0" i="0" u="none" strike="noStrike">
                          <a:solidFill>
                            <a:srgbClr val="002060"/>
                          </a:solidFill>
                          <a:latin typeface="Calibri"/>
                        </a:rPr>
                        <a:t>FONDOS DISPONIBLES</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800" b="0" i="0" u="none" strike="noStrike">
                          <a:solidFill>
                            <a:srgbClr val="002060"/>
                          </a:solidFill>
                          <a:latin typeface="Calibri"/>
                        </a:rPr>
                        <a:t>GRUPO 11</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08883">
                <a:tc vMerge="1">
                  <a:txBody>
                    <a:bodyPr/>
                    <a:lstStyle/>
                    <a:p>
                      <a:endParaRPr lang="es-EC"/>
                    </a:p>
                  </a:txBody>
                  <a:tcPr/>
                </a:tc>
                <a:tc vMerge="1">
                  <a:txBody>
                    <a:bodyPr/>
                    <a:lstStyle/>
                    <a:p>
                      <a:endParaRPr lang="es-EC"/>
                    </a:p>
                  </a:txBody>
                  <a:tcPr/>
                </a:tc>
                <a:tc>
                  <a:txBody>
                    <a:bodyPr/>
                    <a:lstStyle/>
                    <a:p>
                      <a:pPr algn="l" fontAlgn="b"/>
                      <a:r>
                        <a:rPr lang="es-EC"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800" b="0" i="0" u="none" strike="noStrike">
                          <a:solidFill>
                            <a:srgbClr val="002060"/>
                          </a:solidFill>
                          <a:latin typeface="Calibri"/>
                        </a:rPr>
                        <a:t>DEPÓSITOS A CORTO PLAZO</a:t>
                      </a:r>
                    </a:p>
                  </a:txBody>
                  <a:tcPr marL="0" marR="0" marT="0" marB="0" anchor="ctr">
                    <a:lnL>
                      <a:noFill/>
                    </a:lnL>
                    <a:lnR>
                      <a:noFill/>
                    </a:lnR>
                    <a:lnT w="6350" cap="flat" cmpd="sng" algn="ctr">
                      <a:solidFill>
                        <a:srgbClr val="0070C0"/>
                      </a:solidFill>
                      <a:prstDash val="solid"/>
                      <a:round/>
                      <a:headEnd type="none" w="med" len="med"/>
                      <a:tailEnd type="none" w="med" len="med"/>
                    </a:lnT>
                    <a:lnB>
                      <a:noFill/>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800" b="0" i="0" u="none" strike="noStrike">
                          <a:solidFill>
                            <a:srgbClr val="002060"/>
                          </a:solidFill>
                          <a:latin typeface="Calibri"/>
                        </a:rPr>
                        <a:t>CUENTA 2101 + 210305+ 210310</a:t>
                      </a:r>
                    </a:p>
                  </a:txBody>
                  <a:tcPr marL="0" marR="0" marT="0" marB="0" anchor="ctr">
                    <a:lnL>
                      <a:noFill/>
                    </a:lnL>
                    <a:lnR>
                      <a:noFill/>
                    </a:lnR>
                    <a:lnT w="6350" cap="flat" cmpd="sng" algn="ctr">
                      <a:solidFill>
                        <a:srgbClr val="0070C0"/>
                      </a:solidFill>
                      <a:prstDash val="solid"/>
                      <a:round/>
                      <a:headEnd type="none" w="med" len="med"/>
                      <a:tailEnd type="none" w="med" len="med"/>
                    </a:lnT>
                    <a:lnB>
                      <a:noFill/>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08883">
                <a:tc vMerge="1">
                  <a:txBody>
                    <a:bodyPr/>
                    <a:lstStyle/>
                    <a:p>
                      <a:endParaRPr lang="es-EC"/>
                    </a:p>
                  </a:txBody>
                  <a:tcPr/>
                </a:tc>
                <a:tc vMerge="1">
                  <a:txBody>
                    <a:bodyPr/>
                    <a:lstStyle/>
                    <a:p>
                      <a:endParaRPr lang="es-EC"/>
                    </a:p>
                  </a:txBody>
                  <a:tcPr/>
                </a:tc>
                <a:tc>
                  <a:txBody>
                    <a:bodyPr/>
                    <a:lstStyle/>
                    <a:p>
                      <a:pPr algn="l" fontAlgn="b"/>
                      <a:r>
                        <a:rPr lang="es-EC"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64272">
                <a:tc>
                  <a:txBody>
                    <a:bodyPr/>
                    <a:lstStyle/>
                    <a:p>
                      <a:pPr algn="l" fontAlgn="ctr"/>
                      <a:r>
                        <a:rPr lang="es-EC" sz="17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7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7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7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7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7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7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7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8883">
                <a:tc rowSpan="4">
                  <a:txBody>
                    <a:bodyPr/>
                    <a:lstStyle/>
                    <a:p>
                      <a:pPr algn="ctr" fontAlgn="ctr"/>
                      <a:r>
                        <a:rPr lang="es-EC" sz="1700" b="0" i="0" u="none" strike="noStrike">
                          <a:solidFill>
                            <a:srgbClr val="FFFFFF"/>
                          </a:solidFill>
                          <a:latin typeface="Calibri"/>
                        </a:rPr>
                        <a:t>L</a:t>
                      </a:r>
                      <a:r>
                        <a:rPr lang="es-EC" sz="1000" b="0" i="0" u="none" strike="noStrike">
                          <a:solidFill>
                            <a:srgbClr val="FFFFFF"/>
                          </a:solidFill>
                          <a:latin typeface="Calibri"/>
                        </a:rPr>
                        <a:t>3</a:t>
                      </a:r>
                      <a:endParaRPr lang="es-EC" sz="1700" b="0" i="0" u="none" strike="noStrike">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4">
                  <a:txBody>
                    <a:bodyPr/>
                    <a:lstStyle/>
                    <a:p>
                      <a:pPr algn="ctr" fontAlgn="ctr"/>
                      <a:r>
                        <a:rPr lang="es-EC" sz="900" b="0" i="0" u="none" strike="noStrike">
                          <a:solidFill>
                            <a:srgbClr val="002060"/>
                          </a:solidFill>
                          <a:latin typeface="Calibri"/>
                        </a:rPr>
                        <a:t>RAZON DE ENDEUDAMIENTO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s-EC"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08883">
                <a:tc vMerge="1">
                  <a:txBody>
                    <a:bodyPr/>
                    <a:lstStyle/>
                    <a:p>
                      <a:endParaRPr lang="es-EC"/>
                    </a:p>
                  </a:txBody>
                  <a:tcPr/>
                </a:tc>
                <a:tc vMerge="1">
                  <a:txBody>
                    <a:bodyPr/>
                    <a:lstStyle/>
                    <a:p>
                      <a:endParaRPr lang="es-EC"/>
                    </a:p>
                  </a:txBody>
                  <a:tcPr/>
                </a:tc>
                <a:tc>
                  <a:txBody>
                    <a:bodyPr/>
                    <a:lstStyle/>
                    <a:p>
                      <a:pPr algn="l" fontAlgn="b"/>
                      <a:r>
                        <a:rPr lang="es-EC"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800" b="0" i="0" u="none" strike="noStrike">
                          <a:solidFill>
                            <a:srgbClr val="002060"/>
                          </a:solidFill>
                          <a:latin typeface="Calibri"/>
                        </a:rPr>
                        <a:t>PASIVO TOTAL</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800" b="0" i="0" u="none" strike="noStrike">
                          <a:solidFill>
                            <a:srgbClr val="002060"/>
                          </a:solidFill>
                          <a:latin typeface="Calibri"/>
                        </a:rPr>
                        <a:t>GRUPO 2</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08883">
                <a:tc vMerge="1">
                  <a:txBody>
                    <a:bodyPr/>
                    <a:lstStyle/>
                    <a:p>
                      <a:endParaRPr lang="es-EC"/>
                    </a:p>
                  </a:txBody>
                  <a:tcPr/>
                </a:tc>
                <a:tc vMerge="1">
                  <a:txBody>
                    <a:bodyPr/>
                    <a:lstStyle/>
                    <a:p>
                      <a:endParaRPr lang="es-EC"/>
                    </a:p>
                  </a:txBody>
                  <a:tcPr/>
                </a:tc>
                <a:tc>
                  <a:txBody>
                    <a:bodyPr/>
                    <a:lstStyle/>
                    <a:p>
                      <a:pPr algn="l" fontAlgn="b"/>
                      <a:r>
                        <a:rPr lang="es-EC"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800" b="0" i="0" u="none" strike="noStrike">
                          <a:solidFill>
                            <a:srgbClr val="002060"/>
                          </a:solidFill>
                          <a:latin typeface="Calibri"/>
                        </a:rPr>
                        <a:t>ACTIVO TOTAL</a:t>
                      </a:r>
                    </a:p>
                  </a:txBody>
                  <a:tcPr marL="0" marR="0" marT="0" marB="0" anchor="ctr">
                    <a:lnL>
                      <a:noFill/>
                    </a:lnL>
                    <a:lnR>
                      <a:noFill/>
                    </a:lnR>
                    <a:lnT w="6350" cap="flat" cmpd="sng" algn="ctr">
                      <a:solidFill>
                        <a:srgbClr val="0070C0"/>
                      </a:solidFill>
                      <a:prstDash val="solid"/>
                      <a:round/>
                      <a:headEnd type="none" w="med" len="med"/>
                      <a:tailEnd type="none" w="med" len="med"/>
                    </a:lnT>
                    <a:lnB>
                      <a:noFill/>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800" b="0" i="0" u="none" strike="noStrike">
                          <a:solidFill>
                            <a:srgbClr val="002060"/>
                          </a:solidFill>
                          <a:latin typeface="Calibri"/>
                        </a:rPr>
                        <a:t>GRUPO 1</a:t>
                      </a:r>
                    </a:p>
                  </a:txBody>
                  <a:tcPr marL="0" marR="0" marT="0" marB="0" anchor="ctr">
                    <a:lnL>
                      <a:noFill/>
                    </a:lnL>
                    <a:lnR>
                      <a:noFill/>
                    </a:lnR>
                    <a:lnT w="6350" cap="flat" cmpd="sng" algn="ctr">
                      <a:solidFill>
                        <a:srgbClr val="0070C0"/>
                      </a:solidFill>
                      <a:prstDash val="solid"/>
                      <a:round/>
                      <a:headEnd type="none" w="med" len="med"/>
                      <a:tailEnd type="none" w="med" len="med"/>
                    </a:lnT>
                    <a:lnB>
                      <a:noFill/>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08883">
                <a:tc vMerge="1">
                  <a:txBody>
                    <a:bodyPr/>
                    <a:lstStyle/>
                    <a:p>
                      <a:endParaRPr lang="es-EC"/>
                    </a:p>
                  </a:txBody>
                  <a:tcPr/>
                </a:tc>
                <a:tc vMerge="1">
                  <a:txBody>
                    <a:bodyPr/>
                    <a:lstStyle/>
                    <a:p>
                      <a:endParaRPr lang="es-EC"/>
                    </a:p>
                  </a:txBody>
                  <a:tcPr/>
                </a:tc>
                <a:tc>
                  <a:txBody>
                    <a:bodyPr/>
                    <a:lstStyle/>
                    <a:p>
                      <a:pPr algn="l" fontAlgn="b"/>
                      <a:r>
                        <a:rPr lang="es-EC"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64272">
                <a:tc>
                  <a:txBody>
                    <a:bodyPr/>
                    <a:lstStyle/>
                    <a:p>
                      <a:pPr algn="l" fontAlgn="ctr"/>
                      <a:r>
                        <a:rPr lang="es-EC" sz="17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7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7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7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7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7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7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7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08883">
                <a:tc rowSpan="4">
                  <a:txBody>
                    <a:bodyPr/>
                    <a:lstStyle/>
                    <a:p>
                      <a:pPr algn="ctr" fontAlgn="ctr"/>
                      <a:r>
                        <a:rPr lang="es-EC" sz="1700" b="0" i="0" u="none" strike="noStrike">
                          <a:solidFill>
                            <a:srgbClr val="FFFFFF"/>
                          </a:solidFill>
                          <a:latin typeface="Calibri"/>
                        </a:rPr>
                        <a:t>L</a:t>
                      </a:r>
                      <a:r>
                        <a:rPr lang="es-EC" sz="1000" b="0" i="0" u="none" strike="noStrike">
                          <a:solidFill>
                            <a:srgbClr val="FFFFFF"/>
                          </a:solidFill>
                          <a:latin typeface="Calibri"/>
                        </a:rPr>
                        <a:t>4</a:t>
                      </a:r>
                      <a:endParaRPr lang="es-EC" sz="1700" b="0" i="0" u="none" strike="noStrike">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4">
                  <a:txBody>
                    <a:bodyPr/>
                    <a:lstStyle/>
                    <a:p>
                      <a:pPr algn="ctr" fontAlgn="ctr"/>
                      <a:r>
                        <a:rPr lang="es-EC" sz="900" b="0" i="0" u="none" strike="noStrike">
                          <a:solidFill>
                            <a:srgbClr val="002060"/>
                          </a:solidFill>
                          <a:latin typeface="Calibri"/>
                        </a:rPr>
                        <a:t>PALANCA PATRIMONIAL INSTITUCIONAL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s-EC"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08883">
                <a:tc vMerge="1">
                  <a:txBody>
                    <a:bodyPr/>
                    <a:lstStyle/>
                    <a:p>
                      <a:endParaRPr lang="es-EC"/>
                    </a:p>
                  </a:txBody>
                  <a:tcPr/>
                </a:tc>
                <a:tc vMerge="1">
                  <a:txBody>
                    <a:bodyPr/>
                    <a:lstStyle/>
                    <a:p>
                      <a:endParaRPr lang="es-EC"/>
                    </a:p>
                  </a:txBody>
                  <a:tcPr/>
                </a:tc>
                <a:tc>
                  <a:txBody>
                    <a:bodyPr/>
                    <a:lstStyle/>
                    <a:p>
                      <a:pPr algn="l" fontAlgn="b"/>
                      <a:r>
                        <a:rPr lang="es-EC"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800" b="0" i="0" u="none" strike="noStrike">
                          <a:solidFill>
                            <a:srgbClr val="002060"/>
                          </a:solidFill>
                          <a:latin typeface="Calibri"/>
                        </a:rPr>
                        <a:t>CAPITAL INSTITUCIONAL</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800" b="0" i="0" u="none" strike="noStrike">
                          <a:solidFill>
                            <a:srgbClr val="002060"/>
                          </a:solidFill>
                          <a:latin typeface="Calibri"/>
                        </a:rPr>
                        <a:t>GRUPO 33 + GRUPO 34</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08883">
                <a:tc vMerge="1">
                  <a:txBody>
                    <a:bodyPr/>
                    <a:lstStyle/>
                    <a:p>
                      <a:endParaRPr lang="es-EC"/>
                    </a:p>
                  </a:txBody>
                  <a:tcPr/>
                </a:tc>
                <a:tc vMerge="1">
                  <a:txBody>
                    <a:bodyPr/>
                    <a:lstStyle/>
                    <a:p>
                      <a:endParaRPr lang="es-EC"/>
                    </a:p>
                  </a:txBody>
                  <a:tcPr/>
                </a:tc>
                <a:tc>
                  <a:txBody>
                    <a:bodyPr/>
                    <a:lstStyle/>
                    <a:p>
                      <a:pPr algn="l" fontAlgn="b"/>
                      <a:r>
                        <a:rPr lang="es-EC"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800" b="0" i="0" u="none" strike="noStrike">
                          <a:solidFill>
                            <a:srgbClr val="002060"/>
                          </a:solidFill>
                          <a:latin typeface="Calibri"/>
                        </a:rPr>
                        <a:t>ACTIVO TOTAL</a:t>
                      </a:r>
                    </a:p>
                  </a:txBody>
                  <a:tcPr marL="0" marR="0" marT="0" marB="0" anchor="ctr">
                    <a:lnL>
                      <a:noFill/>
                    </a:lnL>
                    <a:lnR>
                      <a:noFill/>
                    </a:lnR>
                    <a:lnT w="6350" cap="flat" cmpd="sng" algn="ctr">
                      <a:solidFill>
                        <a:srgbClr val="0070C0"/>
                      </a:solidFill>
                      <a:prstDash val="solid"/>
                      <a:round/>
                      <a:headEnd type="none" w="med" len="med"/>
                      <a:tailEnd type="none" w="med" len="med"/>
                    </a:lnT>
                    <a:lnB>
                      <a:noFill/>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800" b="0" i="0" u="none" strike="noStrike">
                          <a:solidFill>
                            <a:srgbClr val="002060"/>
                          </a:solidFill>
                          <a:latin typeface="Calibri"/>
                        </a:rPr>
                        <a:t>GRUPO 1</a:t>
                      </a:r>
                    </a:p>
                  </a:txBody>
                  <a:tcPr marL="0" marR="0" marT="0" marB="0" anchor="ctr">
                    <a:lnL>
                      <a:noFill/>
                    </a:lnL>
                    <a:lnR>
                      <a:noFill/>
                    </a:lnR>
                    <a:lnT w="6350" cap="flat" cmpd="sng" algn="ctr">
                      <a:solidFill>
                        <a:srgbClr val="0070C0"/>
                      </a:solidFill>
                      <a:prstDash val="solid"/>
                      <a:round/>
                      <a:headEnd type="none" w="med" len="med"/>
                      <a:tailEnd type="none" w="med" len="med"/>
                    </a:lnT>
                    <a:lnB>
                      <a:noFill/>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08883">
                <a:tc vMerge="1">
                  <a:txBody>
                    <a:bodyPr/>
                    <a:lstStyle/>
                    <a:p>
                      <a:endParaRPr lang="es-EC"/>
                    </a:p>
                  </a:txBody>
                  <a:tcPr/>
                </a:tc>
                <a:tc vMerge="1">
                  <a:txBody>
                    <a:bodyPr/>
                    <a:lstStyle/>
                    <a:p>
                      <a:endParaRPr lang="es-EC"/>
                    </a:p>
                  </a:txBody>
                  <a:tcPr/>
                </a:tc>
                <a:tc>
                  <a:txBody>
                    <a:bodyPr/>
                    <a:lstStyle/>
                    <a:p>
                      <a:pPr algn="l" fontAlgn="b"/>
                      <a:r>
                        <a:rPr lang="es-EC"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8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800" b="0"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ransition>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1268" name="AutoShape 4"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 name="5 Rectángulo"/>
          <p:cNvSpPr/>
          <p:nvPr/>
        </p:nvSpPr>
        <p:spPr>
          <a:xfrm>
            <a:off x="0" y="0"/>
            <a:ext cx="9144000" cy="134076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dirty="0" smtClean="0">
                <a:solidFill>
                  <a:schemeClr val="bg1"/>
                </a:solidFill>
              </a:rPr>
              <a:t>              </a:t>
            </a:r>
            <a:r>
              <a:rPr lang="es-EC" sz="4000" dirty="0" smtClean="0">
                <a:solidFill>
                  <a:schemeClr val="tx1"/>
                </a:solidFill>
              </a:rPr>
              <a:t>ADMINISTRACIÓN Y CONTROL</a:t>
            </a:r>
            <a:endParaRPr lang="es-EC" sz="4000" dirty="0">
              <a:solidFill>
                <a:schemeClr val="tx1"/>
              </a:solidFill>
            </a:endParaRPr>
          </a:p>
        </p:txBody>
      </p:sp>
      <p:sp>
        <p:nvSpPr>
          <p:cNvPr id="21506" name="AutoShape 2"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08" name="AutoShape 4"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0" name="AutoShape 6"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4" name="AutoShape 10"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6" name="AutoShape 12"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8" name="AutoShape 14"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26" name="AutoShape 22" descr="data:image/jpeg;base64,/9j/4AAQSkZJRgABAQAAAQABAAD/2wCEAAkGBggSBRQIEwgWCRQRGB8aFxgYGSAeHRwhHyInICAgHR8fJioiHSAjHxoiIjssJCoqLywvHScyODQtNyssOC8BCQoKDgwOGg8PGTUkHhwtLC4sLDIpLCwvLDUrLiwqNiksKjUtMikpKSwpNSwpLCwpNSksKSwyKSwwLCwsKSwsKf/AABEIACMAhwMBIgACEQEDEQH/xAAbAAABBQEBAAAAAAAAAAAAAAAAAQIEBQYHA//EADcQAAIBAgUCBAQDBgcAAAAAAAECAwQRAAUGEiETMQciQVFCcYGRFFJhFSMyM4KyFhdDU2Kh8P/EABcBAQEBAQAAAAAAAAAAAAAAAAABAgP/xAAeEQEBAQACAgMBAAAAAAAAAAAAEQECIRJBMVFhA//aAAwDAQACEQMRAD8A7bPPGlO07OEVASxPoB3OMrL4raTE3RXNPxLn4Y0d2+yi+LjVOoqWh07Jm0ql0jHZe5J4A59yccy0TW5ylVLqJtI1OY1dcd2793GiR/AqMzXta3cDsMRN1tG8Rkb+Tpyvrf1FOVH3crh9LrDOZKpV/wAIVFNHu80krxIFX1YjcTwOcW+XZpV/sQ11XQjKytyU39QgD3IABP6C+PPUgqW001REUidB1AJlYrwLlXC+bkXHF/kcKfqZNmsAFlBnbkbVFzx3+nI57c4izZjm5XdFlaSA9i0wH9obHLdK10MudS6yqYJexpo0S/SQhAHFmsUQ3Ft36k24tocnzOLLqw5a9aKCljHVTcwkMgexCRm+/wApNrKpv6Y57t9wzlPS9i1tPHqmLJKvKzQvU36Dq4kR9ouQTYFT27j1x45r4gzxRSVAyCYQwmzTTMkKHm3l3nc1zwLDn64Zk2T1tZqpNUVVKaNYFIpIG/iUNfdJKOwdgf4fh+eKnUoGca7TTaSb6ShIkrGU8M9/JF9LG/19VxrjZ2vJbR6w1O1OtSujTPG4DKyVMRuDyCB8sTci17Q1GbfsmSllyiqtcQzqFZh7oQSGHB7H0xc5jmuXUuXfiJqlKKNBa7EAfIe/yGOAeKOuKqt1ZSy0VNLB0lboSBCJJd3BZB32WBt/UcaZ+Hdsz1dkNM+yfN4aU+zOAft3xUt4q6QDW/bKv+oViPuBjMaWjyylywQ0uh6zMJeC0s8KRs7epLStcd/QWF8bvT1TXS0zPUZEMoINlUujkj3O0WHy5wpak5Nn1DVUhqYZTKgNrlSv9wGJgni6PW6oK991xb79scm8Qtc5jW5i2jsqjNTI1xPKp4UeqhuwHoW+gxG1hpZaHwnK1ubNUFIxFBBEenEHI4NhzIR5mJc82PAwpXZEkQoHDBgexHbFFnmvdOUdUKaozaOBz8N7kfMC9h88YHQGX6qq9IU9E0h07Qxx23Kf383rcMf5aG/fv7e+K1afIJcwkzVMvSDLMnJbfa71M44F3N2YXt37kjCldfXN6Bs2bLhVo8yoHMYPmCngMR7cj7jBjKeGOSTjLJNR1CXqsxPUe/wp/poPYBefsPTBiidrrRU+Y1NLEa4Q08EvUmj23MluwB9PUc/mv6Y1igBbWtigzzVJp8xNP+G3gIh3E2UF32LuPwqOSTiml8TQtNI5ywnpkKGDeRmsxPmt5RZLgngg98Q8sxqc6pql6MGLazo6uFa4Vtp7Ejtf0NjY2NsZzWlfnUui6ijiyCZZZkMakNGQC/lv5Xvax724748ovEcltv4NDtAbcJPLKCQLQG37xgTYjsDYX5viXmWt5Is0alFKktn2XEgunKjdKPhBL2HNybe9xmd2r55GEyij1N/hqoyRKZpmopQoeRmd/MqvZCpCNta/f0YC3fFvpzQ2fjxHXUdTsqVZTyxBdAV8otYBSDx5QLY0Go9eNS100AolqeiFNhIA/mBJYgiwRbckkY9ptdolWac0ZkKOA+w7rRkAmW4uNo3dr3sDjGfzzOVqbyzczPpa6mizpsnMVFPFTTMbb5QSFFjcqBe7Xta/HvftjF6U8PNVUmTNQjUcNFvdnd44OpI5buS0pt6flxNj8UD0+qctuoY7tr3OzybWAt2YyWHoSLDviZF4hJ12haBCVhMwZZQUNtvkDW5YBrm3YWPrjqlzS0HhdkS1/wCPn6meT/7lU/Ut8l4QD+njEKfw7zNNcT6ipc6SneoUKRLB1CgFuEO5bLwOPYAemLaDWsLZi8exemgkJIcFgIwCWZR2Vr8G/P1xEqfEeOOj/ESZTNAAOVI8xIDbwo+LYUAv2O644GHRcei5FrMyebVsUa/8KRb/AE3OQPscS8807m0uk/2VFnrxO5tJO6guVJ8wXaFVTY2Fh2++K6p8QJI60QGljYMqkOst49zswAL2tYBbk97bjaynCp4iDryRmiEpi2i0Thi9ydzIOCVVVJvbmxA/UXFzpTSOV5dlAoaeDYO7MeWc+7H1P/Q9MSs3yDLKpEWookrBE+9Q4uAw4vbse/Y3GM1V+IrhCUyppCikupazJ5tqlhbgMCGt383HY4fF4hxkdVqYRxqYQ7bwSnVXcSRw3lJCWAve/scF8saLP8rep0/Nly1JpDMhQOouVuLXAuL/AHGMpnfhfFLo2l01FVilggdWl8tzIB37EWJJP3/THt/mTHuRfwBjJc7w527YzzHJyP4XHr6EEemPZfEak3qDT9NXKKrlgEZmIDqGPBMdx8/ph0lxqVRQoQCwHA+mDCnvgxVPeNCpBUMDwb4Omm3bsFvlgwYNE6MfH7seXtx2+XtgMMZBBjB3d+O/z+2DBgAxRkklAb8Hjv8APAsUY7IF+mDBgFESfkA+mGCmhtborx24Hr3wYMAqwRDtGBcW7emHlR7YMGAYtPCI9giAHtYWwqwRBtwjAIFu3p7YTBgHbFvfaOe+G/h4d+7pC/vYf+9cGDAOMafkB9O2GtTxGPYYgw9rC2DBgEPfBgwYM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28" name="AutoShape 24" descr="data:image/jpeg;base64,/9j/4AAQSkZJRgABAQAAAQABAAD/2wCEAAkGBggSBRQIEwgWCRQRGB8aFxgYGSAeHRwhHyInICAgHR8fJioiHSAjHxoiIjssJCoqLywvHScyODQtNyssOC8BCQoKDgwOGg8PGTUkHhwtLC4sLDIpLCwvLDUrLiwqNiksKjUtMikpKSwpNSwpLCwpNSksKSwyKSwwLCwsKSwsKf/AABEIACMAhwMBIgACEQEDEQH/xAAbAAABBQEBAAAAAAAAAAAAAAAAAQIEBQYHA//EADcQAAIBAgUCBAQDBgcAAAAAAAECAwQRAAUGEiETMQciQVFCcYGRFFJhFSMyM4KyFhdDU2Kh8P/EABcBAQEBAQAAAAAAAAAAAAAAAAABAgP/xAAeEQEBAQACAgMBAAAAAAAAAAAAEQECIRJBMVFhA//aAAwDAQACEQMRAD8A7bPPGlO07OEVASxPoB3OMrL4raTE3RXNPxLn4Y0d2+yi+LjVOoqWh07Jm0ql0jHZe5J4A59yccy0TW5ylVLqJtI1OY1dcd2793GiR/AqMzXta3cDsMRN1tG8Rkb+Tpyvrf1FOVH3crh9LrDOZKpV/wAIVFNHu80krxIFX1YjcTwOcW+XZpV/sQ11XQjKytyU39QgD3IABP6C+PPUgqW001REUidB1AJlYrwLlXC+bkXHF/kcKfqZNmsAFlBnbkbVFzx3+nI57c4izZjm5XdFlaSA9i0wH9obHLdK10MudS6yqYJexpo0S/SQhAHFmsUQ3Ft36k24tocnzOLLqw5a9aKCljHVTcwkMgexCRm+/wApNrKpv6Y57t9wzlPS9i1tPHqmLJKvKzQvU36Dq4kR9ouQTYFT27j1x45r4gzxRSVAyCYQwmzTTMkKHm3l3nc1zwLDn64Zk2T1tZqpNUVVKaNYFIpIG/iUNfdJKOwdgf4fh+eKnUoGca7TTaSb6ShIkrGU8M9/JF9LG/19VxrjZ2vJbR6w1O1OtSujTPG4DKyVMRuDyCB8sTci17Q1GbfsmSllyiqtcQzqFZh7oQSGHB7H0xc5jmuXUuXfiJqlKKNBa7EAfIe/yGOAeKOuKqt1ZSy0VNLB0lboSBCJJd3BZB32WBt/UcaZ+Hdsz1dkNM+yfN4aU+zOAft3xUt4q6QDW/bKv+oViPuBjMaWjyylywQ0uh6zMJeC0s8KRs7epLStcd/QWF8bvT1TXS0zPUZEMoINlUujkj3O0WHy5wpak5Nn1DVUhqYZTKgNrlSv9wGJgni6PW6oK991xb79scm8Qtc5jW5i2jsqjNTI1xPKp4UeqhuwHoW+gxG1hpZaHwnK1ubNUFIxFBBEenEHI4NhzIR5mJc82PAwpXZEkQoHDBgexHbFFnmvdOUdUKaozaOBz8N7kfMC9h88YHQGX6qq9IU9E0h07Qxx23Kf383rcMf5aG/fv7e+K1afIJcwkzVMvSDLMnJbfa71M44F3N2YXt37kjCldfXN6Bs2bLhVo8yoHMYPmCngMR7cj7jBjKeGOSTjLJNR1CXqsxPUe/wp/poPYBefsPTBiidrrRU+Y1NLEa4Q08EvUmj23MluwB9PUc/mv6Y1igBbWtigzzVJp8xNP+G3gIh3E2UF32LuPwqOSTiml8TQtNI5ywnpkKGDeRmsxPmt5RZLgngg98Q8sxqc6pql6MGLazo6uFa4Vtp7Ejtf0NjY2NsZzWlfnUui6ijiyCZZZkMakNGQC/lv5Xvax724748ovEcltv4NDtAbcJPLKCQLQG37xgTYjsDYX5viXmWt5Is0alFKktn2XEgunKjdKPhBL2HNybe9xmd2r55GEyij1N/hqoyRKZpmopQoeRmd/MqvZCpCNta/f0YC3fFvpzQ2fjxHXUdTsqVZTyxBdAV8otYBSDx5QLY0Go9eNS100AolqeiFNhIA/mBJYgiwRbckkY9ptdolWac0ZkKOA+w7rRkAmW4uNo3dr3sDjGfzzOVqbyzczPpa6mizpsnMVFPFTTMbb5QSFFjcqBe7Xta/HvftjF6U8PNVUmTNQjUcNFvdnd44OpI5buS0pt6flxNj8UD0+qctuoY7tr3OzybWAt2YyWHoSLDviZF4hJ12haBCVhMwZZQUNtvkDW5YBrm3YWPrjqlzS0HhdkS1/wCPn6meT/7lU/Ut8l4QD+njEKfw7zNNcT6ipc6SneoUKRLB1CgFuEO5bLwOPYAemLaDWsLZi8exemgkJIcFgIwCWZR2Vr8G/P1xEqfEeOOj/ESZTNAAOVI8xIDbwo+LYUAv2O644GHRcei5FrMyebVsUa/8KRb/AE3OQPscS8807m0uk/2VFnrxO5tJO6guVJ8wXaFVTY2Fh2++K6p8QJI60QGljYMqkOst49zswAL2tYBbk97bjaynCp4iDryRmiEpi2i0Thi9ydzIOCVVVJvbmxA/UXFzpTSOV5dlAoaeDYO7MeWc+7H1P/Q9MSs3yDLKpEWookrBE+9Q4uAw4vbse/Y3GM1V+IrhCUyppCikupazJ5tqlhbgMCGt383HY4fF4hxkdVqYRxqYQ7bwSnVXcSRw3lJCWAve/scF8saLP8rep0/Nly1JpDMhQOouVuLXAuL/AHGMpnfhfFLo2l01FVilggdWl8tzIB37EWJJP3/THt/mTHuRfwBjJc7w527YzzHJyP4XHr6EEemPZfEak3qDT9NXKKrlgEZmIDqGPBMdx8/ph0lxqVRQoQCwHA+mDCnvgxVPeNCpBUMDwb4Omm3bsFvlgwYNE6MfH7seXtx2+XtgMMZBBjB3d+O/z+2DBgAxRkklAb8Hjv8APAsUY7IF+mDBgFESfkA+mGCmhtborx24Hr3wYMAqwRDtGBcW7emHlR7YMGAYtPCI9giAHtYWwqwRBtwjAIFu3p7YTBgHbFvfaOe+G/h4d+7pC/vYf+9cGDAOMafkB9O2GtTxGPYYgw9rC2DBgEPfBgwYM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30" name="AutoShape 26" descr="data:image/jpeg;base64,/9j/4AAQSkZJRgABAQAAAQABAAD/2wCEAAkGBhQSEBUUExQUFBQVFBIUFRQXFBQVFBQUFBQVFRQUFBQYGyYeFxkjGRUUHy8gJCcpLCwsFR4xNTAqNSYrLCkBCQoKDgwOGg8PGikcHBwsLCksKSksLCkpKSkpKSkpLCksLCwsLCksKSwsKSwsLCksKSwpLCkpKSkpLCksLCkpLP/AABEIAMIBAwMBIgACEQEDEQH/xAAbAAABBQEBAAAAAAAAAAAAAAACAAEDBAUGB//EAEcQAAECAwMGCwILCAMBAQAAAAEAAgMRIQQSMQVBUWFxkQYTIjJSgZKhscHRFUIHFBYjU2JygrLC8DNUY3OTotLhQ0SD8bP/xAAaAQADAQEBAQAAAAAAAAAAAAAAAQIDBAUG/8QAKhEAAgIBAwMEAQQDAAAAAAAAAAECERIDE1EhMUEEFGFxMjOBsfAiI5H/2gAMAwEAAhEDEQA/ALByg44lw/8AN3jIoRaQcYm90u6itCGXGlBpJAppU8OxCXKeNgmaJ0/P8kL4KLWtOg9c1MGalZNghTryvut80hZYIEhDG2ZB7pJVFeR0yuAiDToKlMAZi9uyJE8C4hNxTs0WJ18WfFk0XEeLHZZnHMjFlOpRXIv0s/tQwfwlqUo2mEfuPb+cpZRHgyX4uaVAnjXD1UjbK2VXV1Cirh0XowzsiOHdcRca/PD3RGnxAS3FwPAsNs7NZRiEzRpxKqi2gYtcOuGfB6f2kz63ZcfAKHrfRW2i7DeBgAEYedW5ZxyvDHS7JHiEJy5D/wDpAUPXfJW2jT4woZrN9tNOF3thP7RccAPFQ9b5Y8EaMkyzja4modSA2h/S8FO6PE0yUlklzukd5QlhOcpbj4HSNYvGlA6O3SN4WZxCXEJZsXQ0Da2dIIHW5mnuKpcQlxKM5B0LJyi3XuQOyk3Qe5QGClxSMpB0LDLUDqTmIqk5JcYt49iWBanzd+sVXc1TGqjlKm4+W1fT6EcdOK+DwtaWU2yTJYPHsAzkjAGhaRLBZTIBEw4gkOdOWAM+aNglRacCj27RnIz6QqJs4Y+K0AgCLEBniTOpnnxFdiya/wB32jRfpfuQFiSmLEl00YWdEGS1eG5M6MBiRv8ALFZfEnOSiFnXyGb4PoehoG2M6QOyqA29ms9SyrVaoUN110y6U6Fo7yQovbLMzCdrv8QVVTYWjY9ojM0pjlA5mjvWMctO92ENzz4ySZlaKTIBoljyBPvJTWnN+RZpGx8bfmkOpLjIhzncsoxo5I5ZAzibB4NRNhvOLz23+qrYfli3EaZhPOJO9A5gHOe0bXBYdphC+AXUEzPGpkM+xGxjOkTsMvBL26DcNfjIf0jeqZ8E8ONDc66CSTP3XAU2hZRDei47ZlWskwxxsw2QunRPQm9FJCzNUQUYhKWScBYYDyK7rODiAdoCH4hD6DOy30VlwSRiFlUZOh9EDZMeCRsDc18bIkQfmVtqRCdBZUFi0PiD70/xApCyu+kf1iGfyq2GpEJ0KyrxL+mOtno4Jix+lh+64fmKtSQkJ0FkAv5w3qcf8VHFivGEMu2OaJdqStSQEIpCspG3OzwYo/pnwemNuP0cXsjycrxCAw1XQDPfaxiQ5o+sJd6IPnhXYprQJEKGFABcKSzzFDTYttKOUkuRTlUWyR8PRj+sUBrQ/rYrESERgQdRHmFXe452naOV3Y9y+oPBAZQgEkVmHChpWmg/rZUc4RI9oJmZRZVJngDp0knrVsOBz+RGgidQVShsLbRHqHXnsJIzTbn17Fyzrdi/s6Y/pSX0PxcqSJ6mnxSU5tLRStNAmmWjZmkaEkUkgEnL5hRPZOXyvHPHPkMLoEgTgAom5TiS5pHUB4qvlGKTEca844YYqn1d67oQVWZSl1NT449wdMiQBJq3ywQwbQGkgvlhgZmgAxkq9lbyH4VutFZ4nPVQWvnEgjE5p59irFWTfQ0YmUW5nO7/AFCAZRH1nbvUqLIkZvHNvuYGiZN6QbgdK6XKeVILoD2QzDm4SF0GeIz3ZK8UKznrRGnd5LpkYA/WIzN1KzYIMQmkJ+2TyoGMLYrHBpJZcIxlMcoYDSV0kLhHGlgwfdcfFyjpQyo2wRTUQ3dk+anyC+9EOpuiWJGpQ2nhLaDS80fdZ5zUvBtnKefqtGbSdGxZ6n4sqPc35JAJBEuOjUApSTpJAOAnKYFJACSkkknQDEICjKBADSTSRIUUAkJCIJJ0BSt2brRZLsxeXEZgO/8A+IcpGg2+SuZFjXIZOdzjuFPIrt9HBvUXwYeolWn9jvs2ZVntktCPaVSiH9fr9VXvK/J5LrwVLSBdqNgxNfOoCxYUYi1lom5tHAGZaC03STM1EgabFvOhTNdROqXNHiepcU3KnF2t7iSWlz2SpMAme6ZXNrpXFvk30bqSR10GHJoBqdOE0lPdTrqSVHO3YYQx3yaToE9yMKplYninAAkkESAJNaL5Zdz3TioxBJmHHcPIoJjob3f6Cs+yYxP7J/WD6KRvB6Of+KW0gfmXcmku5g02wrE8XByQJxW6SJNE9OKrxomFGdmfiCtSHkCMGNAa0EXyeUJTIIGnUmbwWjGUzDHXP8qnOPI6ZjOtB6QGxoHkFNZ47j7zj1n1Wu7go8/8jRsB/wBKWHwWljFnsaf8kPUiGLM6I2bjiaNGOhoVizEjGQ2/oLS+TrJkl5qZ4BTsyJDGd3d6KNyI8WY0QTzt/XWtzg22QeZ9EeKduSoQ6R+8fJWoDWsmG0nXFZzmmqRSVF4OSvKqI4T/ABhYUWWLyV5VjHQG1gZ0UBcvJX1ROUWdJvaHqh9ps6Td4TxYWaHGJFyz/aLc0zsDj4BP8c0Nf/Tif4p4MVl4uQF6p/GHfRxP6b/MJcZE+iibmjxcntvgMkWy9NfVX50/8Tt8P/NLio30e97PKae1LgWSLXGJuMVb4tG6Lf6h8mpfFI38MffcfyKtqXAZIHKZ5GwjzSbkh9PnngSndAEhORkK7VDbmPYy9ELAwOZePKMml4BOGYFW7Pl+BEiBjIgc505AB1ZAk1IlmK7/AEekk25/ycnqZukoksGHEaA3jnuZWbSGyO0ynjXHMmuzOoeKmiaEzmUlp8M5/WlepGKj2OByb7lO1c2QxiODdjTzj2A47VxlusIflB0LBpeKZqtBEu4LuWtvRCczAQNp5x7pfdK5LKfJyo06TB7wGrH1C/xX2jbQfV/R1gZISGAokprqZdJzEYRBCEQC+TPfHCdIJyEDGUBc9xIaBSUyXEVOoNP6KlcnycKOP1/BrVrpRUpUyJukV/iMU54Y63HyCcZMidNnYcfzBaoCGMOSeVdoeVTk0xrSi69uPBjkzOGSX/Sbofq5RxbIxvPtAb1wh4grPyVk02lz4kR8R8IEhgLiL0veIFANnktyzZCgMq2EzaRe7zNG3HgWTZn2YQHvuttD3OOYXZbwyXerxyQwYuiE6L5n3SRW63w4PJPJJa4tF0hriAaXgJbdCy7PEjCzMiPiScYl+U/cMqUzDGWaaHGK8BkzS9lM6Dztiv8AC8oosKzMbec3PIDlucToDZklaMG1TaXFpaM05TPUFGHiHDc99AAXHUB5p0h2ZDY8MuLWWMucBOThCa6WktcSZdSlbbGsE4ljMNoxcGw3gazdEwE3Bqzl5faXjlxSbupmEhuA+6FqZRt7YMJz34AUHSOZo2p0TbCszob2hzLpacCAFBactwYfOitB0A3jubNcjZXG4yzueIYe7jYpJDQxl0XWVzkCctbda2oFtsUKkNoe76kMvd2iPNArLbeFEJxk0RX/AGYbitBtpFy+6bBnvyaRtrRFZY15gddc2fuuEnDaFyOX8qOtMUQIIvNBrLB7hnJ6I/3oQNujrI9pYxt5zmtb0iQB1aUUKKHNDmkFpEwRgRpXJZdyVxdnvxnl8UlrWAGTGVqGt0BoKkyVBjWmE1hPFWdjQ03edEIxron1bUWKzQynwrhw5hnzjhjIyYNV7P1Kf262/BZddejNDpTE2Aikxnz7ljR7MyLaBZ4YDYMHlRCPeLcZnPo7SscHW8daItoI5INxmoYDc0DegLZ0kkJCkQlMoxuE7J2SN9me4grh+DHJtkI/WI3tcPNd9l9k7LG/lP7mk+S89yE+Vqgn+LD73AeaE6khS/Fnp7Yf61IIhlMjHmtGkky8ZdlWrsh+upVojJuDRgKfeIruZPtr2DywLNBk3bWenQevHaSuJ4W8m3w3aoR3Od6L0EtXA/CCyVohO+p4OPqsPUfps39P+Z2xakjZUA6QDvTLos5yoEQTBOF8mfQDp04CYoAGJgiyYPm56XPP95HgAgi4KXJo+aZ9kHfXzXR6fu2Z6haCxOEsZzuLs7DJ0V3Kl0BjPV6Fbag9ns43jbvLu3Z1w2YLrMGilA4Mww0Nc+LEaMGl5DOy2QWpChBoDWgNa0UAoAMwCMJiNBrhpQOjnuF1rF6FBJIa8zdIA0vBoBrhirttgta19AJtIAdSUzWRzVMzsVXL2SXRTfaGPcAxjBMy55LiRPN17FpWnJzHiT3SMgSLwnTE1zY7lLFQ2SGXoTTOYEwBXMTpWRwnyk18RtnvhrZgxXzoAKhu3PturoLHBbDYGgzA0ke8ab5qFlhs7TMMhAzlgyd7RtxQuw6dFNmWgWhllhOiSAAdIshACg5RxVe1ZKiXXRox42IxpdDhNHzbT9n3tOuWdbzI7cARokCNfodxSFobTlCspa54V15tKYUcdkmPZmtvR2viRnOLnThudKu46etbsDK8xKDZ4mqbWwmdbj6LUi2hrec4Ck6nNMCe8jehdamidcL06EyuznOWGB3JAkZHCG0RnBsGE03og5ThO61uBF7fPVtVzI2Rm2dkhVx5zs5PkNStC2tOB0VkZC8bonSkzSqD2jDkCXSBbeFDVun/AFqOgoCivlTIbI7mF5dJk+SJSM5Y58ytRmFsMiGBMNNxtAJgckb5IH5SYCQSaOumhxkT+U/ohH8dbplyntmaCbJ3q9R3J2Ojn4OR4kOxRAGkxonOAlekTIiec3Z71rZCsRhWdjSJOlNw1kzKmblJhuynyiQKYEFo5U8Oc3ehOU2Sz8y//beu/au1kgVFtCU4dMUTEoGU8qNnBiDTDiD+0ry7J8SUWEdESGf7gV6taRNjhpaRvC8dY8gjVLuQw8Ht0YymcZZtJNAO8DrUcCD1kTE9LiZvO+nUjcCXZpCuGMR1RWeABJlLQrAhyEl69nkkBauF+EiHyoJ+2O9pXoBauK+EqFyIJ0PI3gn8qz1usGa6H6iOjyeZwYZ0w4Z3tCSXB1t6yQD/AAmDc0DySWkX0RnLuVQians7JuAWk2yM0eK+YUW+x7xnJ5LTFlZ0QjFmZ0QntsLRhWwyY46GuO4IoOUYTWgcbDoAP2jMwlpW4bKzojcqkXI8LNDYPuhaQy076EuKkUfbEH6aF/UZ6qs63Wec+PZiTz2Gt4OpowApmWn7HZ0IfYb6IhkpnQZ2G+irelwG0uTH+PWUS+ebIUleBpKVKUz4aTKSkgZbszMIzTgMDgJywbU1NcVrNyY3os7DfRGMnN6Ley30S3pcD2lyYULLFkaQRFM2/VeZ0lWTNCGPwisbib0QmYkRciywcJ83GTnb10HxAaG9lvosd+TGzNBicwWc/USj4GtJclSJwksZxe4zl7kWpDboNAKyz+gTHhNY54vJne5kTnTJntqr8HIjXGZA5J0CtDQqw3JDOi0fdCqOtKSugenFeTHHCqyiUuN5Mpcl1AAQAJnCTjTWgZwuswlJkakpcmfNEm0L6kDPqGhab8ni8aZyl8RCwfq5p9kVsx5KDuFsF1eJjO/82GkiOloc7eUPynhZrNHzjmNqDOYPLricdJWm0kYE7yoo0V3Sd2is/fS8ovYjyZ/ypYDSyx548xs8SZ46ST1pxwqlzbFaOw3NOXid5UsRzj7zuskobx0neU/fPgPboiHCh5EhYLQRouiVRI0loMk/yki5snxs5rIY4+4ieSRid5UIhEZz1E+GCfvXwLYRIeElpP8A0IvW4f4agm+UNrzWF3XEaPyqNzTp3j0ULwdG4o95LgWxEs+3bbmsTR/7M/0jZla2n/rwhqMQHwcsuJFcNI71Jkq0kvMyDLYrXqZMNmJom3WyRnChAabwI/8A0XDtyPEcTdaXTJlKVZ4SXZZUyjyboqXYgV5Of061ocFMlxIj+MiUa3m5pu2ah4hdek5TdGGrjBWdHYIJDG3sbon9qQvHfQagrFxT3EmtkV7NnjURNsxJkBUrjfhWg8XDgMcKvc588wDBdltN/uXpNmt7RmXH/DCWxLHDfLlMjAA6A5rrw6yG7ly6mrPtVI7NHThd3bA4G8MbJCsMFkUfONa5p5Dzg910zA6MklynB/Lph2djJ4X+97j5p1xZS/rN3FX2NTKtqdDgvc0kODaEYzNAuW+V8YEtdGe1wMiDdBBGbBdDwhPzBHSdDbve1eT2uPOI86XOPeVzwdI6Wdz8sIv7w7tN9EvlfE/eHdoei4EJwyZG5XYjv/ldFH/Yf2h6JjwvifvD+2FxNuA4x/2j3UUQbIosDuxwuifvL+2i+VMX94idtcIH6Qp4VIbiM74Y7nlKxnZnhTE+nidspfKaJ9PE/qFcLfdpr4pca7SgDt38J4n00X+o71XoEIckbB4LwyDGJIE8c/qvdgJLDV8FxDhmQPh+gk90mktAvAUFKnu8UKdQtRpUiqQJFTtKYtRpismMqOC5O15djMivaLpAe4AFuYEgVBC65wXnWULa3jYpMwBGe0uzB151JqtKCbdhJ0areEjs8Np2EjxBUg4RNzscNhafRYbY7Dg9p60d3WFq9CD8E7jN5uXYR6Q2t9JqRuVYR98dcx4hc4YZQlmoqX6aI91nVNtDDg9p2OHqiuLkCzUkKYEjYZeCn2y8Me6dY6Cgh2cNJIGK5lttiDCI/tE+K3Mg2p72uvm9J1KDCQ0JbLj1sM7LMCG58a4BMuLWtF0y37ydi9KsliENgY3ADec56ysXgfklpLo5kXfs20woC4z1zA36V07mL2PTJRin5PN125Srgr3ENxQWjL1nYZPjQ2nQ4yO4qseFlk/eIfefAawuvM5sHwaTGgYrmPhPcDk8yGESGf7pea6tomJjPqI7iuX+Ehg9nxJyFYctZ4xhkOoFJ1IqDaaPIWRyBKqSBpokuHod9HccJ4sobP5k+wxzvJeUPZPvXpfDGJRo0MjO/tDR+JefGzDSuVdjQpFimssP5xmtzR3hSCyzw8QpLHC+cadBnuE/JUBGOU5x0uPik/FA1g0ohC1pAW7NEAAnhijtrRcJGBeO5n+1VhNkKqzGrDbX3nncGhAFXMOoqJ0WuJ3KxxUwouJ1pgSWB04rBWr2DAZ3AL3ciq8RyRZp2iCJ4xYX42r25YavguJVt2UWwbpcCQ5wbQylRxnh9XvQuy1Cm0AOm4tAF4e8QAcO5UOE0EuawXZycTPRJst/KO5Z+ToTr8McUQL4MyDTPMZgKZpBEKxJlJpnVNwTnBJook7BYGxXcP1sXi+X2uFoizwMaKZToeWayXtBXjGU3E2iLOvzsX8ZW2j5ImZociFocjiw6poAqV0GYTbdEGDnbypW5Tij3iiENFxaAHblqLpntapG5diZ2tPUVEYaBzECLQyyTi0Deut4JRJw3VnWtMDJtFwbgu04FHkP+15BKXYaPR8jcIoNlsxMQkkxTJrSL0rjeVdOadJ6ZIMocO2vF2EWsNHBznzPNPJc0VlMjDQuVypABhg3bziXNImeSxoa8OlMTrOua6smzwQXGTbwHOkCQC4SEwTqW+neHcylSl2OtyvwlsrgCXQ3xAAwm49riASTEJcNBwmcNclgxOEEHM1pwvAg8knMK1/0FRdkicpyoJEHlSEpfd8dSsWXgoCSXBoaQB72AEgQL2yqT6P8v7/wtO1+J6DD4YQ4VnhPfCjiE5jA2KWMENxDcAXPEsKTxzTXH8O+GkK0wgyGx5EnVfdbJxuhrg0EkyAePvrf9qmz2RkJzmiHCbdbNjXPcBMikj3aFxOWcjvjNfHhwXw4TGTN7kzANS1ubHAUx1rRazfRGa0UurOYaCmRNdRJY5M3pHW8IoQiRbhMhxX4nj/FcnlDJ3FZ54ZtIJ8lpcMrRyn1+hb3Od5rknR3aSsqYWi+2GLgcXATMpVnQAz2VUUE1J0MiH+wqlxxU9niTbE+we8tHmmkIqKzC5qUGzULqUzeJQcbLMmBaY2isWh4ENn3z/cB5KrDiUzoraeTD+yTve5IZDeqRPOogDP/AGkCSZoQapiN3g/W1wB/FhfiC9lC8V4JVt0D+Y07gT5L2cPXPq9zSHYMj9V9UQfjIColnUYcnDlgkotyXdmgc0LzRK8o40SQRYEZK8Xth+ei/wAyJ+Mr2GJFqF4zaokojyem78RW+j5M5kcV1QghQ6gzz4IXxQSEoLuUugzNBoUjWql8YNZSpI9Uqq022tul22h0oAmDEnQVRsNrk4z947iVJlCPM3cBimITm1P2XdwK6ngUaRNrfA+i4kuJOK7LgY+kTazwcpkNHaQHOuPuse6TXF5a0EBkhK8TzZOrrVCz5GjVeyE5sPkl5LXuLrpzkSAGoSFarrOBDmzeS6Ra+EQOkCIjSDqqu9tsVvFvmQG3TnkNGKIvpVg15PFYloZBoGEuExXNsaMFkW3L9pJkycjIC60ipzaZ9ede4ZPyHZnQb/FQyTecXFoJJBcJzPXvUsfJkNr2OaxjbpeaNANQ5tJau5EqSHFs8LsPB+32gXmw4zmmt6UmnY50gd67LLGVmssb4TmRLxgugkyaBxjGcoEl06agu4stn4prGiXJaW05sr7cB1rh+HFoYT+3ZLj38gsa9rA9t175gXqaJ4lTpyd9EXJcnlEtSSnZDoktCOpXyhG44uc6YvEGQzSElS9nN6Ttw9VYARSU2YZMpnJY6R7I9VIywABwvc6QwOkHyVi6lJFhmytCsZaZh7dhvSPcnjWEHC6J66A6qKe6mIRkGbKwsD9LcekPNFarC8hspGTQOc3Xr1qaSeSLDNme3J8To949U3s+J0StGSdFhmybgfZni3QbzXABzjUHMxy9ZmvIrx0ohFOk7yspwydmkdavB63eKKZXkjbQ7pO7RRttsQe+/tO9VntfJW/8HrAcoo7qLy8ZSi/SxO271RtyrG+lidt3qltfI99cHoTjVeNW08t32neJXS+1Iv0kTtu9Vy0c16ytdONCzyI0bHSUZKcFbAGXd6TGz26JICpoTuW3b5IEDxDtBTxMBPFXIsSQVJ83GeZMBSEsarq+CD5X/uHueuScJa1u5Jf81F+xDP8AckFncjhNEsvKhOYC6hvNa7CoocMSrT/hPtD2OZEEJ7XSHMumhmatcMaLE+D3IUO3Wh7YoLmw4d+7NwnNwbiDrXpNk4GQYU+LMeHPENjPHdnVKUVHGv3FTbuznrJ8IjboD4HNbdBhxSDKvuvaa16St2P4RoTJ/NRZEg8otpSWLZhdPZcmCHg57tTyH95E1abIYgblm6ZomznBwybaWFkARGxSOQQWEAzBqZ0FJSlWclx9vyRF5ZfxjXNZNwDThIhpcAMCWmuozXpuUoPGQntYQx5aQ10jyXSoaVouTy9ka0iA1kJ0SJEdca9/GTJaAb/OAIBcQZVVRaiJ9Ty5pomSLTMzxBI3FMgCoAiTNRBKjnoUkkck8kCoCSV1SEIhDpPMkIiLUrikupBqAI7iVxS3U11ICO6kpbqa4gZGGpSUskrqAIwE4CkbDmmSCgVhxIfmtwrPdBVRNIGeYSHiyr5gJvi6o0KPFlEAQQdCufFk4s9UCKsSKTmlJQkq7FsqD4sZSogZXatrJX7KL/Lb+JZnxYrSyYZMij+H4OCBMmyXaSxxukibZTBIOIOIXV8H8qWYEi1CNWoiw4sQOGpzAajWNxXH2TndSuh6tLoSmej2XL2T2nkxrWBriWiXc5asPhxY2ikZ52iM473AryR2pRCIjFFWewH4QLH9I7+m/wBFG7h7ZPpHf03+i8jLkBelih2SxY83OlhedLZMySVRsSQTqQDi5tiEpJIM2GiakkgkdOCkkkIcKSFg7YkkkCBbjv8ABMP1vTJIAJ4qUmYpJIGHaOcdqjZ+u9JJAPuFDFeo+CjKSSQEZVcJJKkVARRAJJKiwmhM1JJACeEg1JJAB3UDykkgTFZsepWymSVRJCQRE6SpjQBUZSSUjICmSSUF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32" name="AutoShape 28" descr="data:image/jpeg;base64,/9j/4AAQSkZJRgABAQAAAQABAAD/2wCEAAkGBhQSEBUUExQUFBQVFBIUFRQXFBQVFBQUFBQVFRQUFBQYGyYeFxkjGRUUHy8gJCcpLCwsFR4xNTAqNSYrLCkBCQoKDgwOGg8PGikcHBwsLCksKSksLCkpKSkpKSkpLCksLCwsLCksKSwsKSwsLCksKSwpLCkpKSkpLCksLCkpLP/AABEIAMIBAwMBIgACEQEDEQH/xAAbAAABBQEBAAAAAAAAAAAAAAACAAEDBAUGB//EAEcQAAECAwMGCwILCAMBAQAAAAEAAgMRIQQSMQVBUWFxkQYTIjJSgZKhscHRFUIHFBYjU2JygrLC8DNUY3OTotLhQ0SD8bP/xAAaAQADAQEBAQAAAAAAAAAAAAAAAQIDBAUG/8QAKhEAAgIBAwMEAQQDAAAAAAAAAAECERIDE1EhMUEEFGFxMjOBsfAiI5H/2gAMAwEAAhEDEQA/ALByg44lw/8AN3jIoRaQcYm90u6itCGXGlBpJAppU8OxCXKeNgmaJ0/P8kL4KLWtOg9c1MGalZNghTryvut80hZYIEhDG2ZB7pJVFeR0yuAiDToKlMAZi9uyJE8C4hNxTs0WJ18WfFk0XEeLHZZnHMjFlOpRXIv0s/tQwfwlqUo2mEfuPb+cpZRHgyX4uaVAnjXD1UjbK2VXV1Cirh0XowzsiOHdcRca/PD3RGnxAS3FwPAsNs7NZRiEzRpxKqi2gYtcOuGfB6f2kz63ZcfAKHrfRW2i7DeBgAEYedW5ZxyvDHS7JHiEJy5D/wDpAUPXfJW2jT4woZrN9tNOF3thP7RccAPFQ9b5Y8EaMkyzja4modSA2h/S8FO6PE0yUlklzukd5QlhOcpbj4HSNYvGlA6O3SN4WZxCXEJZsXQ0Da2dIIHW5mnuKpcQlxKM5B0LJyi3XuQOyk3Qe5QGClxSMpB0LDLUDqTmIqk5JcYt49iWBanzd+sVXc1TGqjlKm4+W1fT6EcdOK+DwtaWU2yTJYPHsAzkjAGhaRLBZTIBEw4gkOdOWAM+aNglRacCj27RnIz6QqJs4Y+K0AgCLEBniTOpnnxFdiya/wB32jRfpfuQFiSmLEl00YWdEGS1eG5M6MBiRv8ALFZfEnOSiFnXyGb4PoehoG2M6QOyqA29ms9SyrVaoUN110y6U6Fo7yQovbLMzCdrv8QVVTYWjY9ojM0pjlA5mjvWMctO92ENzz4ySZlaKTIBoljyBPvJTWnN+RZpGx8bfmkOpLjIhzncsoxo5I5ZAzibB4NRNhvOLz23+qrYfli3EaZhPOJO9A5gHOe0bXBYdphC+AXUEzPGpkM+xGxjOkTsMvBL26DcNfjIf0jeqZ8E8ONDc66CSTP3XAU2hZRDei47ZlWskwxxsw2QunRPQm9FJCzNUQUYhKWScBYYDyK7rODiAdoCH4hD6DOy30VlwSRiFlUZOh9EDZMeCRsDc18bIkQfmVtqRCdBZUFi0PiD70/xApCyu+kf1iGfyq2GpEJ0KyrxL+mOtno4Jix+lh+64fmKtSQkJ0FkAv5w3qcf8VHFivGEMu2OaJdqStSQEIpCspG3OzwYo/pnwemNuP0cXsjycrxCAw1XQDPfaxiQ5o+sJd6IPnhXYprQJEKGFABcKSzzFDTYttKOUkuRTlUWyR8PRj+sUBrQ/rYrESERgQdRHmFXe452naOV3Y9y+oPBAZQgEkVmHChpWmg/rZUc4RI9oJmZRZVJngDp0knrVsOBz+RGgidQVShsLbRHqHXnsJIzTbn17Fyzrdi/s6Y/pSX0PxcqSJ6mnxSU5tLRStNAmmWjZmkaEkUkgEnL5hRPZOXyvHPHPkMLoEgTgAom5TiS5pHUB4qvlGKTEca844YYqn1d67oQVWZSl1NT449wdMiQBJq3ywQwbQGkgvlhgZmgAxkq9lbyH4VutFZ4nPVQWvnEgjE5p59irFWTfQ0YmUW5nO7/AFCAZRH1nbvUqLIkZvHNvuYGiZN6QbgdK6XKeVILoD2QzDm4SF0GeIz3ZK8UKznrRGnd5LpkYA/WIzN1KzYIMQmkJ+2TyoGMLYrHBpJZcIxlMcoYDSV0kLhHGlgwfdcfFyjpQyo2wRTUQ3dk+anyC+9EOpuiWJGpQ2nhLaDS80fdZ5zUvBtnKefqtGbSdGxZ6n4sqPc35JAJBEuOjUApSTpJAOAnKYFJACSkkknQDEICjKBADSTSRIUUAkJCIJJ0BSt2brRZLsxeXEZgO/8A+IcpGg2+SuZFjXIZOdzjuFPIrt9HBvUXwYeolWn9jvs2ZVntktCPaVSiH9fr9VXvK/J5LrwVLSBdqNgxNfOoCxYUYi1lom5tHAGZaC03STM1EgabFvOhTNdROqXNHiepcU3KnF2t7iSWlz2SpMAme6ZXNrpXFvk30bqSR10GHJoBqdOE0lPdTrqSVHO3YYQx3yaToE9yMKplYninAAkkESAJNaL5Zdz3TioxBJmHHcPIoJjob3f6Cs+yYxP7J/WD6KRvB6Of+KW0gfmXcmku5g02wrE8XByQJxW6SJNE9OKrxomFGdmfiCtSHkCMGNAa0EXyeUJTIIGnUmbwWjGUzDHXP8qnOPI6ZjOtB6QGxoHkFNZ47j7zj1n1Wu7go8/8jRsB/wBKWHwWljFnsaf8kPUiGLM6I2bjiaNGOhoVizEjGQ2/oLS+TrJkl5qZ4BTsyJDGd3d6KNyI8WY0QTzt/XWtzg22QeZ9EeKduSoQ6R+8fJWoDWsmG0nXFZzmmqRSVF4OSvKqI4T/ABhYUWWLyV5VjHQG1gZ0UBcvJX1ROUWdJvaHqh9ps6Td4TxYWaHGJFyz/aLc0zsDj4BP8c0Nf/Tif4p4MVl4uQF6p/GHfRxP6b/MJcZE+iibmjxcntvgMkWy9NfVX50/8Tt8P/NLio30e97PKae1LgWSLXGJuMVb4tG6Lf6h8mpfFI38MffcfyKtqXAZIHKZ5GwjzSbkh9PnngSndAEhORkK7VDbmPYy9ELAwOZePKMml4BOGYFW7Pl+BEiBjIgc505AB1ZAk1IlmK7/AEekk25/ycnqZukoksGHEaA3jnuZWbSGyO0ynjXHMmuzOoeKmiaEzmUlp8M5/WlepGKj2OByb7lO1c2QxiODdjTzj2A47VxlusIflB0LBpeKZqtBEu4LuWtvRCczAQNp5x7pfdK5LKfJyo06TB7wGrH1C/xX2jbQfV/R1gZISGAokprqZdJzEYRBCEQC+TPfHCdIJyEDGUBc9xIaBSUyXEVOoNP6KlcnycKOP1/BrVrpRUpUyJukV/iMU54Y63HyCcZMidNnYcfzBaoCGMOSeVdoeVTk0xrSi69uPBjkzOGSX/Sbofq5RxbIxvPtAb1wh4grPyVk02lz4kR8R8IEhgLiL0veIFANnktyzZCgMq2EzaRe7zNG3HgWTZn2YQHvuttD3OOYXZbwyXerxyQwYuiE6L5n3SRW63w4PJPJJa4tF0hriAaXgJbdCy7PEjCzMiPiScYl+U/cMqUzDGWaaHGK8BkzS9lM6Dztiv8AC8oosKzMbec3PIDlucToDZklaMG1TaXFpaM05TPUFGHiHDc99AAXHUB5p0h2ZDY8MuLWWMucBOThCa6WktcSZdSlbbGsE4ljMNoxcGw3gazdEwE3Bqzl5faXjlxSbupmEhuA+6FqZRt7YMJz34AUHSOZo2p0TbCszob2hzLpacCAFBactwYfOitB0A3jubNcjZXG4yzueIYe7jYpJDQxl0XWVzkCctbda2oFtsUKkNoe76kMvd2iPNArLbeFEJxk0RX/AGYbitBtpFy+6bBnvyaRtrRFZY15gddc2fuuEnDaFyOX8qOtMUQIIvNBrLB7hnJ6I/3oQNujrI9pYxt5zmtb0iQB1aUUKKHNDmkFpEwRgRpXJZdyVxdnvxnl8UlrWAGTGVqGt0BoKkyVBjWmE1hPFWdjQ03edEIxron1bUWKzQynwrhw5hnzjhjIyYNV7P1Kf262/BZddejNDpTE2Aikxnz7ljR7MyLaBZ4YDYMHlRCPeLcZnPo7SscHW8daItoI5INxmoYDc0DegLZ0kkJCkQlMoxuE7J2SN9me4grh+DHJtkI/WI3tcPNd9l9k7LG/lP7mk+S89yE+Vqgn+LD73AeaE6khS/Fnp7Yf61IIhlMjHmtGkky8ZdlWrsh+upVojJuDRgKfeIruZPtr2DywLNBk3bWenQevHaSuJ4W8m3w3aoR3Od6L0EtXA/CCyVohO+p4OPqsPUfps39P+Z2xakjZUA6QDvTLos5yoEQTBOF8mfQDp04CYoAGJgiyYPm56XPP95HgAgi4KXJo+aZ9kHfXzXR6fu2Z6haCxOEsZzuLs7DJ0V3Kl0BjPV6Fbag9ns43jbvLu3Z1w2YLrMGilA4Mww0Nc+LEaMGl5DOy2QWpChBoDWgNa0UAoAMwCMJiNBrhpQOjnuF1rF6FBJIa8zdIA0vBoBrhirttgta19AJtIAdSUzWRzVMzsVXL2SXRTfaGPcAxjBMy55LiRPN17FpWnJzHiT3SMgSLwnTE1zY7lLFQ2SGXoTTOYEwBXMTpWRwnyk18RtnvhrZgxXzoAKhu3PturoLHBbDYGgzA0ke8ab5qFlhs7TMMhAzlgyd7RtxQuw6dFNmWgWhllhOiSAAdIshACg5RxVe1ZKiXXRox42IxpdDhNHzbT9n3tOuWdbzI7cARokCNfodxSFobTlCspa54V15tKYUcdkmPZmtvR2viRnOLnThudKu46etbsDK8xKDZ4mqbWwmdbj6LUi2hrec4Ck6nNMCe8jehdamidcL06EyuznOWGB3JAkZHCG0RnBsGE03og5ThO61uBF7fPVtVzI2Rm2dkhVx5zs5PkNStC2tOB0VkZC8bonSkzSqD2jDkCXSBbeFDVun/AFqOgoCivlTIbI7mF5dJk+SJSM5Y58ytRmFsMiGBMNNxtAJgckb5IH5SYCQSaOumhxkT+U/ohH8dbplyntmaCbJ3q9R3J2Ojn4OR4kOxRAGkxonOAlekTIiec3Z71rZCsRhWdjSJOlNw1kzKmblJhuynyiQKYEFo5U8Oc3ehOU2Sz8y//beu/au1kgVFtCU4dMUTEoGU8qNnBiDTDiD+0ry7J8SUWEdESGf7gV6taRNjhpaRvC8dY8gjVLuQw8Ht0YymcZZtJNAO8DrUcCD1kTE9LiZvO+nUjcCXZpCuGMR1RWeABJlLQrAhyEl69nkkBauF+EiHyoJ+2O9pXoBauK+EqFyIJ0PI3gn8qz1usGa6H6iOjyeZwYZ0w4Z3tCSXB1t6yQD/AAmDc0DySWkX0RnLuVQians7JuAWk2yM0eK+YUW+x7xnJ5LTFlZ0QjFmZ0QntsLRhWwyY46GuO4IoOUYTWgcbDoAP2jMwlpW4bKzojcqkXI8LNDYPuhaQy076EuKkUfbEH6aF/UZ6qs63Wec+PZiTz2Gt4OpowApmWn7HZ0IfYb6IhkpnQZ2G+irelwG0uTH+PWUS+ebIUleBpKVKUz4aTKSkgZbszMIzTgMDgJywbU1NcVrNyY3os7DfRGMnN6Ley30S3pcD2lyYULLFkaQRFM2/VeZ0lWTNCGPwisbib0QmYkRciywcJ83GTnb10HxAaG9lvosd+TGzNBicwWc/USj4GtJclSJwksZxe4zl7kWpDboNAKyz+gTHhNY54vJne5kTnTJntqr8HIjXGZA5J0CtDQqw3JDOi0fdCqOtKSugenFeTHHCqyiUuN5Mpcl1AAQAJnCTjTWgZwuswlJkakpcmfNEm0L6kDPqGhab8ni8aZyl8RCwfq5p9kVsx5KDuFsF1eJjO/82GkiOloc7eUPynhZrNHzjmNqDOYPLricdJWm0kYE7yoo0V3Sd2is/fS8ovYjyZ/ypYDSyx548xs8SZ46ST1pxwqlzbFaOw3NOXid5UsRzj7zuskobx0neU/fPgPboiHCh5EhYLQRouiVRI0loMk/yki5snxs5rIY4+4ieSRid5UIhEZz1E+GCfvXwLYRIeElpP8A0IvW4f4agm+UNrzWF3XEaPyqNzTp3j0ULwdG4o95LgWxEs+3bbmsTR/7M/0jZla2n/rwhqMQHwcsuJFcNI71Jkq0kvMyDLYrXqZMNmJom3WyRnChAabwI/8A0XDtyPEcTdaXTJlKVZ4SXZZUyjyboqXYgV5Of061ocFMlxIj+MiUa3m5pu2ah4hdek5TdGGrjBWdHYIJDG3sbon9qQvHfQagrFxT3EmtkV7NnjURNsxJkBUrjfhWg8XDgMcKvc588wDBdltN/uXpNmt7RmXH/DCWxLHDfLlMjAA6A5rrw6yG7ly6mrPtVI7NHThd3bA4G8MbJCsMFkUfONa5p5Dzg910zA6MklynB/Lph2djJ4X+97j5p1xZS/rN3FX2NTKtqdDgvc0kODaEYzNAuW+V8YEtdGe1wMiDdBBGbBdDwhPzBHSdDbve1eT2uPOI86XOPeVzwdI6Wdz8sIv7w7tN9EvlfE/eHdoei4EJwyZG5XYjv/ldFH/Yf2h6JjwvifvD+2FxNuA4x/2j3UUQbIosDuxwuifvL+2i+VMX94idtcIH6Qp4VIbiM74Y7nlKxnZnhTE+nidspfKaJ9PE/qFcLfdpr4pca7SgDt38J4n00X+o71XoEIckbB4LwyDGJIE8c/qvdgJLDV8FxDhmQPh+gk90mktAvAUFKnu8UKdQtRpUiqQJFTtKYtRpismMqOC5O15djMivaLpAe4AFuYEgVBC65wXnWULa3jYpMwBGe0uzB151JqtKCbdhJ0areEjs8Np2EjxBUg4RNzscNhafRYbY7Dg9p60d3WFq9CD8E7jN5uXYR6Q2t9JqRuVYR98dcx4hc4YZQlmoqX6aI91nVNtDDg9p2OHqiuLkCzUkKYEjYZeCn2y8Me6dY6Cgh2cNJIGK5lttiDCI/tE+K3Mg2p72uvm9J1KDCQ0JbLj1sM7LMCG58a4BMuLWtF0y37ydi9KsliENgY3ADec56ysXgfklpLo5kXfs20woC4z1zA36V07mL2PTJRin5PN125Srgr3ENxQWjL1nYZPjQ2nQ4yO4qseFlk/eIfefAawuvM5sHwaTGgYrmPhPcDk8yGESGf7pea6tomJjPqI7iuX+Ehg9nxJyFYctZ4xhkOoFJ1IqDaaPIWRyBKqSBpokuHod9HccJ4sobP5k+wxzvJeUPZPvXpfDGJRo0MjO/tDR+JefGzDSuVdjQpFimssP5xmtzR3hSCyzw8QpLHC+cadBnuE/JUBGOU5x0uPik/FA1g0ohC1pAW7NEAAnhijtrRcJGBeO5n+1VhNkKqzGrDbX3nncGhAFXMOoqJ0WuJ3KxxUwouJ1pgSWB04rBWr2DAZ3AL3ciq8RyRZp2iCJ4xYX42r25YavguJVt2UWwbpcCQ5wbQylRxnh9XvQuy1Cm0AOm4tAF4e8QAcO5UOE0EuawXZycTPRJst/KO5Z+ToTr8McUQL4MyDTPMZgKZpBEKxJlJpnVNwTnBJook7BYGxXcP1sXi+X2uFoizwMaKZToeWayXtBXjGU3E2iLOvzsX8ZW2j5ImZociFocjiw6poAqV0GYTbdEGDnbypW5Tij3iiENFxaAHblqLpntapG5diZ2tPUVEYaBzECLQyyTi0Deut4JRJw3VnWtMDJtFwbgu04FHkP+15BKXYaPR8jcIoNlsxMQkkxTJrSL0rjeVdOadJ6ZIMocO2vF2EWsNHBznzPNPJc0VlMjDQuVypABhg3bziXNImeSxoa8OlMTrOua6smzwQXGTbwHOkCQC4SEwTqW+neHcylSl2OtyvwlsrgCXQ3xAAwm49riASTEJcNBwmcNclgxOEEHM1pwvAg8knMK1/0FRdkicpyoJEHlSEpfd8dSsWXgoCSXBoaQB72AEgQL2yqT6P8v7/wtO1+J6DD4YQ4VnhPfCjiE5jA2KWMENxDcAXPEsKTxzTXH8O+GkK0wgyGx5EnVfdbJxuhrg0EkyAePvrf9qmz2RkJzmiHCbdbNjXPcBMikj3aFxOWcjvjNfHhwXw4TGTN7kzANS1ubHAUx1rRazfRGa0UurOYaCmRNdRJY5M3pHW8IoQiRbhMhxX4nj/FcnlDJ3FZ54ZtIJ8lpcMrRyn1+hb3Od5rknR3aSsqYWi+2GLgcXATMpVnQAz2VUUE1J0MiH+wqlxxU9niTbE+we8tHmmkIqKzC5qUGzULqUzeJQcbLMmBaY2isWh4ENn3z/cB5KrDiUzoraeTD+yTve5IZDeqRPOogDP/AGkCSZoQapiN3g/W1wB/FhfiC9lC8V4JVt0D+Y07gT5L2cPXPq9zSHYMj9V9UQfjIColnUYcnDlgkotyXdmgc0LzRK8o40SQRYEZK8Xth+ei/wAyJ+Mr2GJFqF4zaokojyem78RW+j5M5kcV1QghQ6gzz4IXxQSEoLuUugzNBoUjWql8YNZSpI9Uqq022tul22h0oAmDEnQVRsNrk4z947iVJlCPM3cBimITm1P2XdwK6ngUaRNrfA+i4kuJOK7LgY+kTazwcpkNHaQHOuPuse6TXF5a0EBkhK8TzZOrrVCz5GjVeyE5sPkl5LXuLrpzkSAGoSFarrOBDmzeS6Ra+EQOkCIjSDqqu9tsVvFvmQG3TnkNGKIvpVg15PFYloZBoGEuExXNsaMFkW3L9pJkycjIC60ipzaZ9ede4ZPyHZnQb/FQyTecXFoJJBcJzPXvUsfJkNr2OaxjbpeaNANQ5tJau5EqSHFs8LsPB+32gXmw4zmmt6UmnY50gd67LLGVmssb4TmRLxgugkyaBxjGcoEl06agu4stn4prGiXJaW05sr7cB1rh+HFoYT+3ZLj38gsa9rA9t175gXqaJ4lTpyd9EXJcnlEtSSnZDoktCOpXyhG44uc6YvEGQzSElS9nN6Ttw9VYARSU2YZMpnJY6R7I9VIywABwvc6QwOkHyVi6lJFhmytCsZaZh7dhvSPcnjWEHC6J66A6qKe6mIRkGbKwsD9LcekPNFarC8hspGTQOc3Xr1qaSeSLDNme3J8To949U3s+J0StGSdFhmybgfZni3QbzXABzjUHMxy9ZmvIrx0ohFOk7yspwydmkdavB63eKKZXkjbQ7pO7RRttsQe+/tO9VntfJW/8HrAcoo7qLy8ZSi/SxO271RtyrG+lidt3qltfI99cHoTjVeNW08t32neJXS+1Iv0kTtu9Vy0c16ytdONCzyI0bHSUZKcFbAGXd6TGz26JICpoTuW3b5IEDxDtBTxMBPFXIsSQVJ83GeZMBSEsarq+CD5X/uHueuScJa1u5Jf81F+xDP8AckFncjhNEsvKhOYC6hvNa7CoocMSrT/hPtD2OZEEJ7XSHMumhmatcMaLE+D3IUO3Wh7YoLmw4d+7NwnNwbiDrXpNk4GQYU+LMeHPENjPHdnVKUVHGv3FTbuznrJ8IjboD4HNbdBhxSDKvuvaa16St2P4RoTJ/NRZEg8otpSWLZhdPZcmCHg57tTyH95E1abIYgblm6ZomznBwybaWFkARGxSOQQWEAzBqZ0FJSlWclx9vyRF5ZfxjXNZNwDThIhpcAMCWmuozXpuUoPGQntYQx5aQ10jyXSoaVouTy9ka0iA1kJ0SJEdca9/GTJaAb/OAIBcQZVVRaiJ9Ty5pomSLTMzxBI3FMgCoAiTNRBKjnoUkkck8kCoCSV1SEIhDpPMkIiLUrikupBqAI7iVxS3U11ICO6kpbqa4gZGGpSUskrqAIwE4CkbDmmSCgVhxIfmtwrPdBVRNIGeYSHiyr5gJvi6o0KPFlEAQQdCufFk4s9UCKsSKTmlJQkq7FsqD4sZSogZXatrJX7KL/Lb+JZnxYrSyYZMij+H4OCBMmyXaSxxukibZTBIOIOIXV8H8qWYEi1CNWoiw4sQOGpzAajWNxXH2TndSuh6tLoSmej2XL2T2nkxrWBriWiXc5asPhxY2ikZ52iM473AryR2pRCIjFFWewH4QLH9I7+m/wBFG7h7ZPpHf03+i8jLkBelih2SxY83OlhedLZMySVRsSQTqQDi5tiEpJIM2GiakkgkdOCkkkIcKSFg7YkkkCBbjv8ABMP1vTJIAJ4qUmYpJIGHaOcdqjZ+u9JJAPuFDFeo+CjKSSQEZVcJJKkVARRAJJKiwmhM1JJACeEg1JJAB3UDykkgTFZsepWymSVRJCQRE6SpjQBUZSSUjICmSSUF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20" name="Picture 2" descr="http://t2.gstatic.com/images?q=tbn:ANd9GcSIIzrgWYvm4ukSIgKt81dY3P17a1zMR88-9wQa42Rgn2Ja8gnzYA"/>
          <p:cNvPicPr>
            <a:picLocks noChangeAspect="1" noChangeArrowheads="1"/>
          </p:cNvPicPr>
          <p:nvPr/>
        </p:nvPicPr>
        <p:blipFill>
          <a:blip r:embed="rId3" cstate="print"/>
          <a:srcRect/>
          <a:stretch>
            <a:fillRect/>
          </a:stretch>
        </p:blipFill>
        <p:spPr bwMode="auto">
          <a:xfrm>
            <a:off x="827584" y="332656"/>
            <a:ext cx="1371748" cy="768748"/>
          </a:xfrm>
          <a:prstGeom prst="rect">
            <a:avLst/>
          </a:prstGeom>
          <a:ln>
            <a:noFill/>
          </a:ln>
          <a:effectLst>
            <a:softEdge rad="112500"/>
          </a:effectLst>
        </p:spPr>
      </p:pic>
      <p:pic>
        <p:nvPicPr>
          <p:cNvPr id="21" name="Picture 1" descr="http://t3.gstatic.com/images?q=tbn:ANd9GcRcI-JbVKwnj_CA3BgyfT72xetvqMSBpejTRKwrtqTfAOtk2-rm"/>
          <p:cNvPicPr>
            <a:picLocks noChangeAspect="1" noChangeArrowheads="1"/>
          </p:cNvPicPr>
          <p:nvPr/>
        </p:nvPicPr>
        <p:blipFill>
          <a:blip r:embed="rId4" cstate="print"/>
          <a:srcRect/>
          <a:stretch>
            <a:fillRect/>
          </a:stretch>
        </p:blipFill>
        <p:spPr bwMode="auto">
          <a:xfrm>
            <a:off x="0" y="0"/>
            <a:ext cx="1222772" cy="803859"/>
          </a:xfrm>
          <a:prstGeom prst="rect">
            <a:avLst/>
          </a:prstGeom>
          <a:ln>
            <a:noFill/>
          </a:ln>
          <a:effectLst>
            <a:softEdge rad="112500"/>
          </a:effectLst>
        </p:spPr>
      </p:pic>
      <p:graphicFrame>
        <p:nvGraphicFramePr>
          <p:cNvPr id="22" name="21 Tabla"/>
          <p:cNvGraphicFramePr>
            <a:graphicFrameLocks noGrp="1"/>
          </p:cNvGraphicFramePr>
          <p:nvPr/>
        </p:nvGraphicFramePr>
        <p:xfrm>
          <a:off x="251520" y="1412776"/>
          <a:ext cx="6192687" cy="5198014"/>
        </p:xfrm>
        <a:graphic>
          <a:graphicData uri="http://schemas.openxmlformats.org/drawingml/2006/table">
            <a:tbl>
              <a:tblPr/>
              <a:tblGrid>
                <a:gridCol w="454369"/>
                <a:gridCol w="1393402"/>
                <a:gridCol w="153349"/>
                <a:gridCol w="1234373"/>
                <a:gridCol w="130631"/>
                <a:gridCol w="430334"/>
                <a:gridCol w="2265598"/>
                <a:gridCol w="130631"/>
              </a:tblGrid>
              <a:tr h="79463">
                <a:tc>
                  <a:txBody>
                    <a:bodyPr/>
                    <a:lstStyle/>
                    <a:p>
                      <a:pPr algn="l" fontAlgn="ctr"/>
                      <a:r>
                        <a:rPr lang="es-EC" sz="1000" b="0" i="0" u="none" strike="noStrike" dirty="0">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0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0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0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0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0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0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0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93912">
                <a:tc rowSpan="4">
                  <a:txBody>
                    <a:bodyPr/>
                    <a:lstStyle/>
                    <a:p>
                      <a:pPr algn="ctr" fontAlgn="ctr"/>
                      <a:r>
                        <a:rPr lang="es-EC" sz="1000" b="0" i="0" u="none" strike="noStrike">
                          <a:solidFill>
                            <a:srgbClr val="FFFFFF"/>
                          </a:solidFill>
                          <a:latin typeface="Calibri"/>
                        </a:rPr>
                        <a:t>A</a:t>
                      </a:r>
                      <a:r>
                        <a:rPr lang="es-EC" sz="500" b="0" i="0" u="none" strike="noStrike">
                          <a:solidFill>
                            <a:srgbClr val="FFFFFF"/>
                          </a:solidFill>
                          <a:latin typeface="Calibri"/>
                        </a:rPr>
                        <a:t>1</a:t>
                      </a:r>
                      <a:endParaRPr lang="es-EC" sz="1000" b="0" i="0" u="none" strike="noStrike">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4">
                  <a:txBody>
                    <a:bodyPr/>
                    <a:lstStyle/>
                    <a:p>
                      <a:pPr algn="ctr" fontAlgn="ctr"/>
                      <a:r>
                        <a:rPr lang="es-EC" sz="900" b="0" i="0" u="none" strike="noStrike" dirty="0">
                          <a:solidFill>
                            <a:srgbClr val="002060"/>
                          </a:solidFill>
                          <a:latin typeface="Calibri"/>
                        </a:rPr>
                        <a:t>EFICIENCIA ECONÓMICA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32813">
                <a:tc vMerge="1">
                  <a:txBody>
                    <a:bodyPr/>
                    <a:lstStyle/>
                    <a:p>
                      <a:endParaRPr lang="es-EC"/>
                    </a:p>
                  </a:txBody>
                  <a:tcPr/>
                </a:tc>
                <a:tc vMerge="1">
                  <a:txBody>
                    <a:bodyPr/>
                    <a:lstStyle/>
                    <a:p>
                      <a:endParaRPr lang="es-EC"/>
                    </a:p>
                  </a:txBody>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GASTO TOTAL</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GRUPO 4</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32813">
                <a:tc vMerge="1">
                  <a:txBody>
                    <a:bodyPr/>
                    <a:lstStyle/>
                    <a:p>
                      <a:endParaRPr lang="es-EC"/>
                    </a:p>
                  </a:txBody>
                  <a:tcPr/>
                </a:tc>
                <a:tc vMerge="1">
                  <a:txBody>
                    <a:bodyPr/>
                    <a:lstStyle/>
                    <a:p>
                      <a:endParaRPr lang="es-EC"/>
                    </a:p>
                  </a:txBody>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INGRESO TOTAL</a:t>
                      </a:r>
                    </a:p>
                  </a:txBody>
                  <a:tcPr marL="0" marR="0" marT="0" marB="0" anchor="ctr">
                    <a:lnL>
                      <a:noFill/>
                    </a:lnL>
                    <a:lnR>
                      <a:noFill/>
                    </a:lnR>
                    <a:lnT w="6350" cap="flat" cmpd="sng" algn="ctr">
                      <a:solidFill>
                        <a:srgbClr val="0070C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GRUPO 5</a:t>
                      </a:r>
                    </a:p>
                  </a:txBody>
                  <a:tcPr marL="0" marR="0" marT="0" marB="0" anchor="ctr">
                    <a:lnL>
                      <a:noFill/>
                    </a:lnL>
                    <a:lnR>
                      <a:noFill/>
                    </a:lnR>
                    <a:lnT w="6350" cap="flat" cmpd="sng" algn="ctr">
                      <a:solidFill>
                        <a:srgbClr val="0070C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32813">
                <a:tc vMerge="1">
                  <a:txBody>
                    <a:bodyPr/>
                    <a:lstStyle/>
                    <a:p>
                      <a:endParaRPr lang="es-EC"/>
                    </a:p>
                  </a:txBody>
                  <a:tcPr/>
                </a:tc>
                <a:tc vMerge="1">
                  <a:txBody>
                    <a:bodyPr/>
                    <a:lstStyle/>
                    <a:p>
                      <a:endParaRPr lang="es-EC"/>
                    </a:p>
                  </a:txBody>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8896">
                <a:tc>
                  <a:txBody>
                    <a:bodyPr/>
                    <a:lstStyle/>
                    <a:p>
                      <a:pPr algn="l" fontAlgn="ctr"/>
                      <a:r>
                        <a:rPr lang="es-EC" sz="10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0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2813">
                <a:tc rowSpan="4">
                  <a:txBody>
                    <a:bodyPr/>
                    <a:lstStyle/>
                    <a:p>
                      <a:pPr algn="ctr" fontAlgn="ctr"/>
                      <a:r>
                        <a:rPr lang="es-EC" sz="1000" b="0" i="0" u="none" strike="noStrike">
                          <a:solidFill>
                            <a:srgbClr val="FFFFFF"/>
                          </a:solidFill>
                          <a:latin typeface="Calibri"/>
                        </a:rPr>
                        <a:t>A</a:t>
                      </a:r>
                      <a:r>
                        <a:rPr lang="es-EC" sz="600" b="0" i="0" u="none" strike="noStrike">
                          <a:solidFill>
                            <a:srgbClr val="FFFFFF"/>
                          </a:solidFill>
                          <a:latin typeface="Calibri"/>
                        </a:rPr>
                        <a:t>2</a:t>
                      </a:r>
                      <a:endParaRPr lang="es-EC" sz="1000" b="0" i="0" u="none" strike="noStrike">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4">
                  <a:txBody>
                    <a:bodyPr/>
                    <a:lstStyle/>
                    <a:p>
                      <a:pPr algn="ctr" fontAlgn="ctr"/>
                      <a:r>
                        <a:rPr lang="es-EC" sz="900" b="0" i="0" u="none" strike="noStrike">
                          <a:solidFill>
                            <a:srgbClr val="002060"/>
                          </a:solidFill>
                          <a:latin typeface="Calibri"/>
                        </a:rPr>
                        <a:t>EFICIENCIA ADMINISTRATIVA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s-EC" sz="9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32813">
                <a:tc vMerge="1">
                  <a:txBody>
                    <a:bodyPr/>
                    <a:lstStyle/>
                    <a:p>
                      <a:endParaRPr lang="es-EC"/>
                    </a:p>
                  </a:txBody>
                  <a:tcPr/>
                </a:tc>
                <a:tc vMerge="1">
                  <a:txBody>
                    <a:bodyPr/>
                    <a:lstStyle/>
                    <a:p>
                      <a:endParaRPr lang="es-EC"/>
                    </a:p>
                  </a:txBody>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GASTO OPERATIVO</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GRUPO 45</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32813">
                <a:tc vMerge="1">
                  <a:txBody>
                    <a:bodyPr/>
                    <a:lstStyle/>
                    <a:p>
                      <a:endParaRPr lang="es-EC"/>
                    </a:p>
                  </a:txBody>
                  <a:tcPr/>
                </a:tc>
                <a:tc vMerge="1">
                  <a:txBody>
                    <a:bodyPr/>
                    <a:lstStyle/>
                    <a:p>
                      <a:endParaRPr lang="es-EC"/>
                    </a:p>
                  </a:txBody>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INGRESO TOTAL</a:t>
                      </a:r>
                    </a:p>
                  </a:txBody>
                  <a:tcPr marL="0" marR="0" marT="0" marB="0" anchor="ctr">
                    <a:lnL>
                      <a:noFill/>
                    </a:lnL>
                    <a:lnR>
                      <a:noFill/>
                    </a:lnR>
                    <a:lnT w="6350" cap="flat" cmpd="sng" algn="ctr">
                      <a:solidFill>
                        <a:srgbClr val="0070C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GRUPO 5</a:t>
                      </a:r>
                    </a:p>
                  </a:txBody>
                  <a:tcPr marL="0" marR="0" marT="0" marB="0" anchor="ctr">
                    <a:lnL>
                      <a:noFill/>
                    </a:lnL>
                    <a:lnR>
                      <a:noFill/>
                    </a:lnR>
                    <a:lnT w="6350" cap="flat" cmpd="sng" algn="ctr">
                      <a:solidFill>
                        <a:srgbClr val="0070C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32813">
                <a:tc vMerge="1">
                  <a:txBody>
                    <a:bodyPr/>
                    <a:lstStyle/>
                    <a:p>
                      <a:endParaRPr lang="es-EC"/>
                    </a:p>
                  </a:txBody>
                  <a:tcPr/>
                </a:tc>
                <a:tc vMerge="1">
                  <a:txBody>
                    <a:bodyPr/>
                    <a:lstStyle/>
                    <a:p>
                      <a:endParaRPr lang="es-EC"/>
                    </a:p>
                  </a:txBody>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dirty="0">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8896">
                <a:tc>
                  <a:txBody>
                    <a:bodyPr/>
                    <a:lstStyle/>
                    <a:p>
                      <a:pPr algn="l" fontAlgn="ctr"/>
                      <a:r>
                        <a:rPr lang="es-EC" sz="10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0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2813">
                <a:tc rowSpan="4">
                  <a:txBody>
                    <a:bodyPr/>
                    <a:lstStyle/>
                    <a:p>
                      <a:pPr algn="ctr" fontAlgn="ctr"/>
                      <a:r>
                        <a:rPr lang="es-EC" sz="1000" b="0" i="0" u="none" strike="noStrike">
                          <a:solidFill>
                            <a:srgbClr val="FFFFFF"/>
                          </a:solidFill>
                          <a:latin typeface="Calibri"/>
                        </a:rPr>
                        <a:t>A</a:t>
                      </a:r>
                      <a:r>
                        <a:rPr lang="es-EC" sz="600" b="0" i="0" u="none" strike="noStrike">
                          <a:solidFill>
                            <a:srgbClr val="FFFFFF"/>
                          </a:solidFill>
                          <a:latin typeface="Calibri"/>
                        </a:rPr>
                        <a:t>3</a:t>
                      </a:r>
                      <a:endParaRPr lang="es-EC" sz="1000" b="0" i="0" u="none" strike="noStrike">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4">
                  <a:txBody>
                    <a:bodyPr/>
                    <a:lstStyle/>
                    <a:p>
                      <a:pPr algn="ctr" fontAlgn="ctr"/>
                      <a:r>
                        <a:rPr lang="es-EC" sz="900" b="0" i="0" u="none" strike="noStrike">
                          <a:solidFill>
                            <a:srgbClr val="002060"/>
                          </a:solidFill>
                          <a:latin typeface="Calibri"/>
                        </a:rPr>
                        <a:t>MOROSIDAD DE CARTERA vencida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398439">
                <a:tc vMerge="1">
                  <a:txBody>
                    <a:bodyPr/>
                    <a:lstStyle/>
                    <a:p>
                      <a:endParaRPr lang="es-EC"/>
                    </a:p>
                  </a:txBody>
                  <a:tcPr/>
                </a:tc>
                <a:tc vMerge="1">
                  <a:txBody>
                    <a:bodyPr/>
                    <a:lstStyle/>
                    <a:p>
                      <a:endParaRPr lang="es-EC"/>
                    </a:p>
                  </a:txBody>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PRESTAMOS VENCIDOS</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CUENTAS (1421+1422+1423+1424+1425+1426+1427+2428)</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s-EC" sz="500" b="0"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32813">
                <a:tc vMerge="1">
                  <a:txBody>
                    <a:bodyPr/>
                    <a:lstStyle/>
                    <a:p>
                      <a:endParaRPr lang="es-EC"/>
                    </a:p>
                  </a:txBody>
                  <a:tcPr/>
                </a:tc>
                <a:tc vMerge="1">
                  <a:txBody>
                    <a:bodyPr/>
                    <a:lstStyle/>
                    <a:p>
                      <a:endParaRPr lang="es-EC"/>
                    </a:p>
                  </a:txBody>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PRESTAMOS POR COBRAR</a:t>
                      </a:r>
                    </a:p>
                  </a:txBody>
                  <a:tcPr marL="0" marR="0" marT="0" marB="0" anchor="ctr">
                    <a:lnL>
                      <a:noFill/>
                    </a:lnL>
                    <a:lnR>
                      <a:noFill/>
                    </a:lnR>
                    <a:lnT w="6350" cap="flat" cmpd="sng" algn="ctr">
                      <a:solidFill>
                        <a:srgbClr val="0070C0"/>
                      </a:solidFill>
                      <a:prstDash val="solid"/>
                      <a:round/>
                      <a:headEnd type="none" w="med" len="med"/>
                      <a:tailEnd type="none" w="med" len="med"/>
                    </a:lnT>
                    <a:lnB>
                      <a:noFill/>
                    </a:lnB>
                    <a:solidFill>
                      <a:srgbClr val="FFFFFF"/>
                    </a:solidFill>
                  </a:tcPr>
                </a:tc>
                <a:tc>
                  <a:txBody>
                    <a:bodyPr/>
                    <a:lstStyle/>
                    <a:p>
                      <a:pPr algn="l" fontAlgn="b"/>
                      <a:r>
                        <a:rPr lang="es-EC" sz="900" b="0"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GRUPO 14 - (-1499)</a:t>
                      </a:r>
                    </a:p>
                  </a:txBody>
                  <a:tcPr marL="0" marR="0" marT="0" marB="0" anchor="ctr">
                    <a:lnL>
                      <a:noFill/>
                    </a:lnL>
                    <a:lnR>
                      <a:noFill/>
                    </a:lnR>
                    <a:lnT w="6350" cap="flat" cmpd="sng" algn="ctr">
                      <a:solidFill>
                        <a:srgbClr val="0070C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32813">
                <a:tc vMerge="1">
                  <a:txBody>
                    <a:bodyPr/>
                    <a:lstStyle/>
                    <a:p>
                      <a:endParaRPr lang="es-EC"/>
                    </a:p>
                  </a:txBody>
                  <a:tcPr/>
                </a:tc>
                <a:tc vMerge="1">
                  <a:txBody>
                    <a:bodyPr/>
                    <a:lstStyle/>
                    <a:p>
                      <a:endParaRPr lang="es-EC"/>
                    </a:p>
                  </a:txBody>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8896">
                <a:tc>
                  <a:txBody>
                    <a:bodyPr/>
                    <a:lstStyle/>
                    <a:p>
                      <a:pPr algn="l" fontAlgn="ctr"/>
                      <a:r>
                        <a:rPr lang="es-EC" sz="10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0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2813">
                <a:tc rowSpan="4">
                  <a:txBody>
                    <a:bodyPr/>
                    <a:lstStyle/>
                    <a:p>
                      <a:pPr algn="ctr" fontAlgn="ctr"/>
                      <a:r>
                        <a:rPr lang="es-EC" sz="1000" b="0" i="0" u="none" strike="noStrike">
                          <a:solidFill>
                            <a:srgbClr val="FFFFFF"/>
                          </a:solidFill>
                          <a:latin typeface="Calibri"/>
                        </a:rPr>
                        <a:t>A</a:t>
                      </a:r>
                      <a:r>
                        <a:rPr lang="es-EC" sz="600" b="0" i="0" u="none" strike="noStrike">
                          <a:solidFill>
                            <a:srgbClr val="FFFFFF"/>
                          </a:solidFill>
                          <a:latin typeface="Calibri"/>
                        </a:rPr>
                        <a:t>4</a:t>
                      </a:r>
                      <a:endParaRPr lang="es-EC" sz="1000" b="0" i="0" u="none" strike="noStrike">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4">
                  <a:txBody>
                    <a:bodyPr/>
                    <a:lstStyle/>
                    <a:p>
                      <a:pPr algn="ctr" fontAlgn="ctr"/>
                      <a:r>
                        <a:rPr lang="es-EC" sz="900" b="0" i="0" u="none" strike="noStrike">
                          <a:solidFill>
                            <a:srgbClr val="002060"/>
                          </a:solidFill>
                          <a:latin typeface="Calibri"/>
                        </a:rPr>
                        <a:t>PROVISIÓN DE CUENTAS MALAS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32813">
                <a:tc vMerge="1">
                  <a:txBody>
                    <a:bodyPr/>
                    <a:lstStyle/>
                    <a:p>
                      <a:endParaRPr lang="es-EC"/>
                    </a:p>
                  </a:txBody>
                  <a:tcPr/>
                </a:tc>
                <a:tc vMerge="1">
                  <a:txBody>
                    <a:bodyPr/>
                    <a:lstStyle/>
                    <a:p>
                      <a:endParaRPr lang="es-EC"/>
                    </a:p>
                  </a:txBody>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PROVISIÓN PARA PXC</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CUENTA 1499</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58927">
                <a:tc vMerge="1">
                  <a:txBody>
                    <a:bodyPr/>
                    <a:lstStyle/>
                    <a:p>
                      <a:endParaRPr lang="es-EC"/>
                    </a:p>
                  </a:txBody>
                  <a:tcPr/>
                </a:tc>
                <a:tc vMerge="1">
                  <a:txBody>
                    <a:bodyPr/>
                    <a:lstStyle/>
                    <a:p>
                      <a:endParaRPr lang="es-EC"/>
                    </a:p>
                  </a:txBody>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r>
                        <a:rPr lang="es-EC" sz="900" b="0" i="0" u="none" strike="noStrike">
                          <a:solidFill>
                            <a:srgbClr val="002060"/>
                          </a:solidFill>
                          <a:latin typeface="Calibri"/>
                        </a:rPr>
                        <a:t>CARTERA DE CRÉDITO</a:t>
                      </a:r>
                    </a:p>
                  </a:txBody>
                  <a:tcPr marL="0" marR="0" marT="0" marB="0">
                    <a:lnL>
                      <a:noFill/>
                    </a:lnL>
                    <a:lnR>
                      <a:noFill/>
                    </a:lnR>
                    <a:lnT w="6350" cap="flat" cmpd="sng" algn="ctr">
                      <a:solidFill>
                        <a:srgbClr val="0070C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CUENTA 14 -(-1499)</a:t>
                      </a:r>
                    </a:p>
                  </a:txBody>
                  <a:tcPr marL="0" marR="0" marT="0" marB="0" anchor="ctr">
                    <a:lnL>
                      <a:noFill/>
                    </a:lnL>
                    <a:lnR>
                      <a:noFill/>
                    </a:lnR>
                    <a:lnT w="6350" cap="flat" cmpd="sng" algn="ctr">
                      <a:solidFill>
                        <a:srgbClr val="0070C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32813">
                <a:tc vMerge="1">
                  <a:txBody>
                    <a:bodyPr/>
                    <a:lstStyle/>
                    <a:p>
                      <a:endParaRPr lang="es-EC"/>
                    </a:p>
                  </a:txBody>
                  <a:tcPr/>
                </a:tc>
                <a:tc vMerge="1">
                  <a:txBody>
                    <a:bodyPr/>
                    <a:lstStyle/>
                    <a:p>
                      <a:endParaRPr lang="es-EC"/>
                    </a:p>
                  </a:txBody>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8896">
                <a:tc>
                  <a:txBody>
                    <a:bodyPr/>
                    <a:lstStyle/>
                    <a:p>
                      <a:pPr algn="l" fontAlgn="ctr"/>
                      <a:r>
                        <a:rPr lang="es-EC" sz="10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0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2813">
                <a:tc rowSpan="4">
                  <a:txBody>
                    <a:bodyPr/>
                    <a:lstStyle/>
                    <a:p>
                      <a:pPr algn="ctr" fontAlgn="ctr"/>
                      <a:r>
                        <a:rPr lang="es-EC" sz="1000" b="0" i="0" u="none" strike="noStrike">
                          <a:solidFill>
                            <a:srgbClr val="FFFFFF"/>
                          </a:solidFill>
                          <a:latin typeface="Calibri"/>
                        </a:rPr>
                        <a:t>A</a:t>
                      </a:r>
                      <a:r>
                        <a:rPr lang="es-EC" sz="600" b="0" i="0" u="none" strike="noStrike">
                          <a:solidFill>
                            <a:srgbClr val="FFFFFF"/>
                          </a:solidFill>
                          <a:latin typeface="Calibri"/>
                        </a:rPr>
                        <a:t>5</a:t>
                      </a:r>
                      <a:endParaRPr lang="es-EC" sz="1000" b="0" i="0" u="none" strike="noStrike">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4">
                  <a:txBody>
                    <a:bodyPr/>
                    <a:lstStyle/>
                    <a:p>
                      <a:pPr algn="ctr" fontAlgn="ctr"/>
                      <a:r>
                        <a:rPr lang="es-EC" sz="900" b="0" i="0" u="none" strike="noStrike">
                          <a:solidFill>
                            <a:srgbClr val="002060"/>
                          </a:solidFill>
                          <a:latin typeface="Calibri"/>
                        </a:rPr>
                        <a:t>PROVISIÓN DE CUENTAS MALAS &gt;90 DIAS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32813">
                <a:tc vMerge="1">
                  <a:txBody>
                    <a:bodyPr/>
                    <a:lstStyle/>
                    <a:p>
                      <a:endParaRPr lang="es-EC"/>
                    </a:p>
                  </a:txBody>
                  <a:tcPr/>
                </a:tc>
                <a:tc vMerge="1">
                  <a:txBody>
                    <a:bodyPr/>
                    <a:lstStyle/>
                    <a:p>
                      <a:endParaRPr lang="es-EC"/>
                    </a:p>
                  </a:txBody>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PROVISIÓN PARA PXC</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CUENTA 1499</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265626">
                <a:tc vMerge="1">
                  <a:txBody>
                    <a:bodyPr/>
                    <a:lstStyle/>
                    <a:p>
                      <a:endParaRPr lang="es-EC"/>
                    </a:p>
                  </a:txBody>
                  <a:tcPr/>
                </a:tc>
                <a:tc vMerge="1">
                  <a:txBody>
                    <a:bodyPr/>
                    <a:lstStyle/>
                    <a:p>
                      <a:endParaRPr lang="es-EC"/>
                    </a:p>
                  </a:txBody>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MOROSIDAD &gt; 90 DIAS</a:t>
                      </a:r>
                    </a:p>
                  </a:txBody>
                  <a:tcPr marL="0" marR="0" marT="0" marB="0" anchor="ctr">
                    <a:lnL>
                      <a:noFill/>
                    </a:lnL>
                    <a:lnR>
                      <a:noFill/>
                    </a:lnR>
                    <a:lnT w="6350" cap="flat" cmpd="sng" algn="ctr">
                      <a:solidFill>
                        <a:srgbClr val="0070C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dirty="0">
                          <a:solidFill>
                            <a:srgbClr val="002060"/>
                          </a:solidFill>
                          <a:latin typeface="Calibri"/>
                        </a:rPr>
                        <a:t>CUENTAS(142115+142215+142315+142415+142515+142615+142715+242815….)</a:t>
                      </a:r>
                    </a:p>
                  </a:txBody>
                  <a:tcPr marL="0" marR="0" marT="0" marB="0" anchor="ctr">
                    <a:lnL>
                      <a:noFill/>
                    </a:lnL>
                    <a:lnR>
                      <a:noFill/>
                    </a:lnR>
                    <a:lnT w="6350" cap="flat" cmpd="sng" algn="ctr">
                      <a:solidFill>
                        <a:srgbClr val="0070C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32813">
                <a:tc vMerge="1">
                  <a:txBody>
                    <a:bodyPr/>
                    <a:lstStyle/>
                    <a:p>
                      <a:endParaRPr lang="es-EC"/>
                    </a:p>
                  </a:txBody>
                  <a:tcPr/>
                </a:tc>
                <a:tc vMerge="1">
                  <a:txBody>
                    <a:bodyPr/>
                    <a:lstStyle/>
                    <a:p>
                      <a:endParaRPr lang="es-EC"/>
                    </a:p>
                  </a:txBody>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8896">
                <a:tc>
                  <a:txBody>
                    <a:bodyPr/>
                    <a:lstStyle/>
                    <a:p>
                      <a:pPr algn="l" fontAlgn="ctr"/>
                      <a:r>
                        <a:rPr lang="es-EC" sz="10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0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2813">
                <a:tc rowSpan="4">
                  <a:txBody>
                    <a:bodyPr/>
                    <a:lstStyle/>
                    <a:p>
                      <a:pPr algn="ctr" fontAlgn="ctr"/>
                      <a:r>
                        <a:rPr lang="es-EC" sz="1000" b="0" i="0" u="none" strike="noStrike">
                          <a:solidFill>
                            <a:srgbClr val="FFFFFF"/>
                          </a:solidFill>
                          <a:latin typeface="Calibri"/>
                        </a:rPr>
                        <a:t>A</a:t>
                      </a:r>
                      <a:r>
                        <a:rPr lang="es-EC" sz="600" b="0" i="0" u="none" strike="noStrike">
                          <a:solidFill>
                            <a:srgbClr val="FFFFFF"/>
                          </a:solidFill>
                          <a:latin typeface="Calibri"/>
                        </a:rPr>
                        <a:t>6</a:t>
                      </a:r>
                      <a:endParaRPr lang="es-EC" sz="1000" b="0" i="0" u="none" strike="noStrike">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4">
                  <a:txBody>
                    <a:bodyPr/>
                    <a:lstStyle/>
                    <a:p>
                      <a:pPr algn="ctr" fontAlgn="ctr"/>
                      <a:r>
                        <a:rPr lang="es-EC" sz="900" b="0" i="0" u="none" strike="noStrike">
                          <a:solidFill>
                            <a:srgbClr val="002060"/>
                          </a:solidFill>
                          <a:latin typeface="Calibri"/>
                        </a:rPr>
                        <a:t>FORMACIÓN DEL RECURSO HUMANO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265626">
                <a:tc vMerge="1">
                  <a:txBody>
                    <a:bodyPr/>
                    <a:lstStyle/>
                    <a:p>
                      <a:endParaRPr lang="es-EC"/>
                    </a:p>
                  </a:txBody>
                  <a:tcPr/>
                </a:tc>
                <a:tc vMerge="1">
                  <a:txBody>
                    <a:bodyPr/>
                    <a:lstStyle/>
                    <a:p>
                      <a:endParaRPr lang="es-EC"/>
                    </a:p>
                  </a:txBody>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GASTOS DE CAPACITACIÓN</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SUBCUENTA 450190</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32813">
                <a:tc vMerge="1">
                  <a:txBody>
                    <a:bodyPr/>
                    <a:lstStyle/>
                    <a:p>
                      <a:endParaRPr lang="es-EC"/>
                    </a:p>
                  </a:txBody>
                  <a:tcPr/>
                </a:tc>
                <a:tc vMerge="1">
                  <a:txBody>
                    <a:bodyPr/>
                    <a:lstStyle/>
                    <a:p>
                      <a:endParaRPr lang="es-EC"/>
                    </a:p>
                  </a:txBody>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INGRESO TOTAL</a:t>
                      </a:r>
                    </a:p>
                  </a:txBody>
                  <a:tcPr marL="0" marR="0" marT="0" marB="0" anchor="ctr">
                    <a:lnL>
                      <a:noFill/>
                    </a:lnL>
                    <a:lnR>
                      <a:noFill/>
                    </a:lnR>
                    <a:lnT w="6350" cap="flat" cmpd="sng" algn="ctr">
                      <a:solidFill>
                        <a:srgbClr val="0070C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GRUPO 5</a:t>
                      </a:r>
                    </a:p>
                  </a:txBody>
                  <a:tcPr marL="0" marR="0" marT="0" marB="0" anchor="ctr">
                    <a:lnL>
                      <a:noFill/>
                    </a:lnL>
                    <a:lnR>
                      <a:noFill/>
                    </a:lnR>
                    <a:lnT w="6350" cap="flat" cmpd="sng" algn="ctr">
                      <a:solidFill>
                        <a:srgbClr val="0070C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32813">
                <a:tc vMerge="1">
                  <a:txBody>
                    <a:bodyPr/>
                    <a:lstStyle/>
                    <a:p>
                      <a:endParaRPr lang="es-EC"/>
                    </a:p>
                  </a:txBody>
                  <a:tcPr/>
                </a:tc>
                <a:tc vMerge="1">
                  <a:txBody>
                    <a:bodyPr/>
                    <a:lstStyle/>
                    <a:p>
                      <a:endParaRPr lang="es-EC"/>
                    </a:p>
                  </a:txBody>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8896">
                <a:tc>
                  <a:txBody>
                    <a:bodyPr/>
                    <a:lstStyle/>
                    <a:p>
                      <a:pPr algn="l" fontAlgn="ctr"/>
                      <a:r>
                        <a:rPr lang="es-EC" sz="10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0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2813">
                <a:tc rowSpan="4">
                  <a:txBody>
                    <a:bodyPr/>
                    <a:lstStyle/>
                    <a:p>
                      <a:pPr algn="ctr" fontAlgn="ctr"/>
                      <a:r>
                        <a:rPr lang="es-EC" sz="1000" b="0" i="0" u="none" strike="noStrike">
                          <a:solidFill>
                            <a:srgbClr val="FFFFFF"/>
                          </a:solidFill>
                          <a:latin typeface="Calibri"/>
                        </a:rPr>
                        <a:t>A</a:t>
                      </a:r>
                      <a:r>
                        <a:rPr lang="es-EC" sz="600" b="0" i="0" u="none" strike="noStrike">
                          <a:solidFill>
                            <a:srgbClr val="FFFFFF"/>
                          </a:solidFill>
                          <a:latin typeface="Calibri"/>
                        </a:rPr>
                        <a:t>7</a:t>
                      </a:r>
                      <a:endParaRPr lang="es-EC" sz="1000" b="0" i="0" u="none" strike="noStrike">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4">
                  <a:txBody>
                    <a:bodyPr/>
                    <a:lstStyle/>
                    <a:p>
                      <a:pPr algn="ctr" fontAlgn="ctr"/>
                      <a:r>
                        <a:rPr lang="es-EC" sz="900" b="0" i="0" u="none" strike="noStrike">
                          <a:solidFill>
                            <a:srgbClr val="002060"/>
                          </a:solidFill>
                          <a:latin typeface="Calibri"/>
                        </a:rPr>
                        <a:t>ACTIVOS POR EMPLEADO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32813">
                <a:tc vMerge="1">
                  <a:txBody>
                    <a:bodyPr/>
                    <a:lstStyle/>
                    <a:p>
                      <a:endParaRPr lang="es-EC"/>
                    </a:p>
                  </a:txBody>
                  <a:tcPr/>
                </a:tc>
                <a:tc vMerge="1">
                  <a:txBody>
                    <a:bodyPr/>
                    <a:lstStyle/>
                    <a:p>
                      <a:endParaRPr lang="es-EC"/>
                    </a:p>
                  </a:txBody>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ACTIVO TOTAL</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GRUPO 1</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32813">
                <a:tc vMerge="1">
                  <a:txBody>
                    <a:bodyPr/>
                    <a:lstStyle/>
                    <a:p>
                      <a:endParaRPr lang="es-EC"/>
                    </a:p>
                  </a:txBody>
                  <a:tcPr/>
                </a:tc>
                <a:tc vMerge="1">
                  <a:txBody>
                    <a:bodyPr/>
                    <a:lstStyle/>
                    <a:p>
                      <a:endParaRPr lang="es-EC"/>
                    </a:p>
                  </a:txBody>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TOTAL EMPLEADOS</a:t>
                      </a:r>
                    </a:p>
                  </a:txBody>
                  <a:tcPr marL="0" marR="0" marT="0" marB="0" anchor="ctr">
                    <a:lnL>
                      <a:noFill/>
                    </a:lnL>
                    <a:lnR>
                      <a:noFill/>
                    </a:lnR>
                    <a:lnT w="6350" cap="flat" cmpd="sng" algn="ctr">
                      <a:solidFill>
                        <a:srgbClr val="0070C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dirty="0">
                          <a:solidFill>
                            <a:srgbClr val="002060"/>
                          </a:solidFill>
                          <a:latin typeface="Calibri"/>
                        </a:rPr>
                        <a:t>N°  DE EMPLEADOS</a:t>
                      </a:r>
                    </a:p>
                  </a:txBody>
                  <a:tcPr marL="0" marR="0" marT="0" marB="0" anchor="ctr">
                    <a:lnL>
                      <a:noFill/>
                    </a:lnL>
                    <a:lnR>
                      <a:noFill/>
                    </a:lnR>
                    <a:lnT w="6350" cap="flat" cmpd="sng" algn="ctr">
                      <a:solidFill>
                        <a:srgbClr val="0070C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32813">
                <a:tc vMerge="1">
                  <a:txBody>
                    <a:bodyPr/>
                    <a:lstStyle/>
                    <a:p>
                      <a:endParaRPr lang="es-EC"/>
                    </a:p>
                  </a:txBody>
                  <a:tcPr/>
                </a:tc>
                <a:tc vMerge="1">
                  <a:txBody>
                    <a:bodyPr/>
                    <a:lstStyle/>
                    <a:p>
                      <a:endParaRPr lang="es-EC"/>
                    </a:p>
                  </a:txBody>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28896">
                <a:tc>
                  <a:txBody>
                    <a:bodyPr/>
                    <a:lstStyle/>
                    <a:p>
                      <a:pPr algn="l" fontAlgn="ctr"/>
                      <a:r>
                        <a:rPr lang="es-EC" sz="10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9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0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2813">
                <a:tc rowSpan="4">
                  <a:txBody>
                    <a:bodyPr/>
                    <a:lstStyle/>
                    <a:p>
                      <a:pPr algn="ctr" fontAlgn="ctr"/>
                      <a:r>
                        <a:rPr lang="es-EC" sz="1000" b="0" i="0" u="none" strike="noStrike">
                          <a:solidFill>
                            <a:srgbClr val="FFFFFF"/>
                          </a:solidFill>
                          <a:latin typeface="Calibri"/>
                        </a:rPr>
                        <a:t>A</a:t>
                      </a:r>
                      <a:r>
                        <a:rPr lang="es-EC" sz="600" b="0" i="0" u="none" strike="noStrike">
                          <a:solidFill>
                            <a:srgbClr val="FFFFFF"/>
                          </a:solidFill>
                          <a:latin typeface="Calibri"/>
                        </a:rPr>
                        <a:t>8</a:t>
                      </a:r>
                      <a:endParaRPr lang="es-EC" sz="1000" b="0" i="0" u="none" strike="noStrike">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4">
                  <a:txBody>
                    <a:bodyPr/>
                    <a:lstStyle/>
                    <a:p>
                      <a:pPr algn="ctr" fontAlgn="ctr"/>
                      <a:r>
                        <a:rPr lang="es-EC" sz="900" b="0" i="0" u="none" strike="noStrike">
                          <a:solidFill>
                            <a:srgbClr val="002060"/>
                          </a:solidFill>
                          <a:latin typeface="Calibri"/>
                        </a:rPr>
                        <a:t>INGRESO POR EMPLEADO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32813">
                <a:tc vMerge="1">
                  <a:txBody>
                    <a:bodyPr/>
                    <a:lstStyle/>
                    <a:p>
                      <a:endParaRPr lang="es-EC"/>
                    </a:p>
                  </a:txBody>
                  <a:tcPr/>
                </a:tc>
                <a:tc vMerge="1">
                  <a:txBody>
                    <a:bodyPr/>
                    <a:lstStyle/>
                    <a:p>
                      <a:endParaRPr lang="es-EC"/>
                    </a:p>
                  </a:txBody>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INGRESO TOTAL</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GRUPO 5</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32813">
                <a:tc vMerge="1">
                  <a:txBody>
                    <a:bodyPr/>
                    <a:lstStyle/>
                    <a:p>
                      <a:endParaRPr lang="es-EC"/>
                    </a:p>
                  </a:txBody>
                  <a:tcPr/>
                </a:tc>
                <a:tc vMerge="1">
                  <a:txBody>
                    <a:bodyPr/>
                    <a:lstStyle/>
                    <a:p>
                      <a:endParaRPr lang="es-EC"/>
                    </a:p>
                  </a:txBody>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TOTAL EMPLEADOS</a:t>
                      </a:r>
                    </a:p>
                  </a:txBody>
                  <a:tcPr marL="0" marR="0" marT="0" marB="0" anchor="ctr">
                    <a:lnL>
                      <a:noFill/>
                    </a:lnL>
                    <a:lnR>
                      <a:noFill/>
                    </a:lnR>
                    <a:lnT w="6350" cap="flat" cmpd="sng" algn="ctr">
                      <a:solidFill>
                        <a:srgbClr val="0070C0"/>
                      </a:solidFill>
                      <a:prstDash val="solid"/>
                      <a:round/>
                      <a:headEnd type="none" w="med" len="med"/>
                      <a:tailEnd type="none" w="med" len="med"/>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900" b="0" i="0" u="none" strike="noStrike">
                          <a:solidFill>
                            <a:srgbClr val="002060"/>
                          </a:solidFill>
                          <a:latin typeface="Calibri"/>
                        </a:rPr>
                        <a:t>N°  DE EMPLEADOS</a:t>
                      </a:r>
                    </a:p>
                  </a:txBody>
                  <a:tcPr marL="0" marR="0" marT="0" marB="0" anchor="ctr">
                    <a:lnL>
                      <a:noFill/>
                    </a:lnL>
                    <a:lnR>
                      <a:noFill/>
                    </a:lnR>
                    <a:lnT w="6350" cap="flat" cmpd="sng" algn="ctr">
                      <a:solidFill>
                        <a:srgbClr val="0070C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32813">
                <a:tc vMerge="1">
                  <a:txBody>
                    <a:bodyPr/>
                    <a:lstStyle/>
                    <a:p>
                      <a:endParaRPr lang="es-EC"/>
                    </a:p>
                  </a:txBody>
                  <a:tcPr/>
                </a:tc>
                <a:tc vMerge="1">
                  <a:txBody>
                    <a:bodyPr/>
                    <a:lstStyle/>
                    <a:p>
                      <a:endParaRPr lang="es-EC"/>
                    </a:p>
                  </a:txBody>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900" b="0" i="0" u="none" strike="noStrike" dirty="0">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70657" name="Rectangle 1"/>
          <p:cNvSpPr>
            <a:spLocks noChangeArrowheads="1"/>
          </p:cNvSpPr>
          <p:nvPr/>
        </p:nvSpPr>
        <p:spPr bwMode="auto">
          <a:xfrm>
            <a:off x="6804248" y="3789040"/>
            <a:ext cx="2088232" cy="1938992"/>
          </a:xfrm>
          <a:prstGeom prst="rect">
            <a:avLst/>
          </a:prstGeom>
          <a:solidFill>
            <a:schemeClr val="bg1">
              <a:lumMod val="85000"/>
            </a:schemeClr>
          </a:solidFill>
          <a:ln w="9525">
            <a:noFill/>
            <a:miter lim="800000"/>
            <a:headEnd/>
            <a:tailEnd/>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2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Este grupo de indicadores analiza y mide la capacidad operativa de la Cooperativa y la capacidad de lograr una adecuada gestión.</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3" name="Picture 2"/>
          <p:cNvPicPr>
            <a:picLocks noChangeAspect="1" noChangeArrowheads="1"/>
          </p:cNvPicPr>
          <p:nvPr/>
        </p:nvPicPr>
        <p:blipFill>
          <a:blip r:embed="rId5" cstate="print"/>
          <a:srcRect/>
          <a:stretch>
            <a:fillRect/>
          </a:stretch>
        </p:blipFill>
        <p:spPr bwMode="auto">
          <a:xfrm>
            <a:off x="7164288" y="1988840"/>
            <a:ext cx="1152861" cy="153962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1268" name="AutoShape 4"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 name="5 Rectángulo"/>
          <p:cNvSpPr/>
          <p:nvPr/>
        </p:nvSpPr>
        <p:spPr>
          <a:xfrm>
            <a:off x="0" y="0"/>
            <a:ext cx="9144000" cy="134076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800" dirty="0" smtClean="0">
                <a:solidFill>
                  <a:schemeClr val="bg1"/>
                </a:solidFill>
              </a:rPr>
              <a:t>CRECIMIENTO Y TECNOLOGÍA</a:t>
            </a:r>
            <a:endParaRPr lang="es-EC" sz="4800" dirty="0">
              <a:solidFill>
                <a:schemeClr val="bg1"/>
              </a:solidFill>
            </a:endParaRPr>
          </a:p>
        </p:txBody>
      </p:sp>
      <p:sp>
        <p:nvSpPr>
          <p:cNvPr id="21506" name="AutoShape 2"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08" name="AutoShape 4"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0" name="AutoShape 6"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4" name="AutoShape 10"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6" name="AutoShape 12"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8" name="AutoShape 14"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26" name="AutoShape 22" descr="data:image/jpeg;base64,/9j/4AAQSkZJRgABAQAAAQABAAD/2wCEAAkGBggSBRQIEwgWCRQRGB8aFxgYGSAeHRwhHyInICAgHR8fJioiHSAjHxoiIjssJCoqLywvHScyODQtNyssOC8BCQoKDgwOGg8PGTUkHhwtLC4sLDIpLCwvLDUrLiwqNiksKjUtMikpKSwpNSwpLCwpNSksKSwyKSwwLCwsKSwsKf/AABEIACMAhwMBIgACEQEDEQH/xAAbAAABBQEBAAAAAAAAAAAAAAAAAQIEBQYHA//EADcQAAIBAgUCBAQDBgcAAAAAAAECAwQRAAUGEiETMQciQVFCcYGRFFJhFSMyM4KyFhdDU2Kh8P/EABcBAQEBAQAAAAAAAAAAAAAAAAABAgP/xAAeEQEBAQACAgMBAAAAAAAAAAAAEQECIRJBMVFhA//aAAwDAQACEQMRAD8A7bPPGlO07OEVASxPoB3OMrL4raTE3RXNPxLn4Y0d2+yi+LjVOoqWh07Jm0ql0jHZe5J4A59yccy0TW5ylVLqJtI1OY1dcd2793GiR/AqMzXta3cDsMRN1tG8Rkb+Tpyvrf1FOVH3crh9LrDOZKpV/wAIVFNHu80krxIFX1YjcTwOcW+XZpV/sQ11XQjKytyU39QgD3IABP6C+PPUgqW001REUidB1AJlYrwLlXC+bkXHF/kcKfqZNmsAFlBnbkbVFzx3+nI57c4izZjm5XdFlaSA9i0wH9obHLdK10MudS6yqYJexpo0S/SQhAHFmsUQ3Ft36k24tocnzOLLqw5a9aKCljHVTcwkMgexCRm+/wApNrKpv6Y57t9wzlPS9i1tPHqmLJKvKzQvU36Dq4kR9ouQTYFT27j1x45r4gzxRSVAyCYQwmzTTMkKHm3l3nc1zwLDn64Zk2T1tZqpNUVVKaNYFIpIG/iUNfdJKOwdgf4fh+eKnUoGca7TTaSb6ShIkrGU8M9/JF9LG/19VxrjZ2vJbR6w1O1OtSujTPG4DKyVMRuDyCB8sTci17Q1GbfsmSllyiqtcQzqFZh7oQSGHB7H0xc5jmuXUuXfiJqlKKNBa7EAfIe/yGOAeKOuKqt1ZSy0VNLB0lboSBCJJd3BZB32WBt/UcaZ+Hdsz1dkNM+yfN4aU+zOAft3xUt4q6QDW/bKv+oViPuBjMaWjyylywQ0uh6zMJeC0s8KRs7epLStcd/QWF8bvT1TXS0zPUZEMoINlUujkj3O0WHy5wpak5Nn1DVUhqYZTKgNrlSv9wGJgni6PW6oK991xb79scm8Qtc5jW5i2jsqjNTI1xPKp4UeqhuwHoW+gxG1hpZaHwnK1ubNUFIxFBBEenEHI4NhzIR5mJc82PAwpXZEkQoHDBgexHbFFnmvdOUdUKaozaOBz8N7kfMC9h88YHQGX6qq9IU9E0h07Qxx23Kf383rcMf5aG/fv7e+K1afIJcwkzVMvSDLMnJbfa71M44F3N2YXt37kjCldfXN6Bs2bLhVo8yoHMYPmCngMR7cj7jBjKeGOSTjLJNR1CXqsxPUe/wp/poPYBefsPTBiidrrRU+Y1NLEa4Q08EvUmj23MluwB9PUc/mv6Y1igBbWtigzzVJp8xNP+G3gIh3E2UF32LuPwqOSTiml8TQtNI5ywnpkKGDeRmsxPmt5RZLgngg98Q8sxqc6pql6MGLazo6uFa4Vtp7Ejtf0NjY2NsZzWlfnUui6ijiyCZZZkMakNGQC/lv5Xvax724748ovEcltv4NDtAbcJPLKCQLQG37xgTYjsDYX5viXmWt5Is0alFKktn2XEgunKjdKPhBL2HNybe9xmd2r55GEyij1N/hqoyRKZpmopQoeRmd/MqvZCpCNta/f0YC3fFvpzQ2fjxHXUdTsqVZTyxBdAV8otYBSDx5QLY0Go9eNS100AolqeiFNhIA/mBJYgiwRbckkY9ptdolWac0ZkKOA+w7rRkAmW4uNo3dr3sDjGfzzOVqbyzczPpa6mizpsnMVFPFTTMbb5QSFFjcqBe7Xta/HvftjF6U8PNVUmTNQjUcNFvdnd44OpI5buS0pt6flxNj8UD0+qctuoY7tr3OzybWAt2YyWHoSLDviZF4hJ12haBCVhMwZZQUNtvkDW5YBrm3YWPrjqlzS0HhdkS1/wCPn6meT/7lU/Ut8l4QD+njEKfw7zNNcT6ipc6SneoUKRLB1CgFuEO5bLwOPYAemLaDWsLZi8exemgkJIcFgIwCWZR2Vr8G/P1xEqfEeOOj/ESZTNAAOVI8xIDbwo+LYUAv2O644GHRcei5FrMyebVsUa/8KRb/AE3OQPscS8807m0uk/2VFnrxO5tJO6guVJ8wXaFVTY2Fh2++K6p8QJI60QGljYMqkOst49zswAL2tYBbk97bjaynCp4iDryRmiEpi2i0Thi9ydzIOCVVVJvbmxA/UXFzpTSOV5dlAoaeDYO7MeWc+7H1P/Q9MSs3yDLKpEWookrBE+9Q4uAw4vbse/Y3GM1V+IrhCUyppCikupazJ5tqlhbgMCGt383HY4fF4hxkdVqYRxqYQ7bwSnVXcSRw3lJCWAve/scF8saLP8rep0/Nly1JpDMhQOouVuLXAuL/AHGMpnfhfFLo2l01FVilggdWl8tzIB37EWJJP3/THt/mTHuRfwBjJc7w527YzzHJyP4XHr6EEemPZfEak3qDT9NXKKrlgEZmIDqGPBMdx8/ph0lxqVRQoQCwHA+mDCnvgxVPeNCpBUMDwb4Omm3bsFvlgwYNE6MfH7seXtx2+XtgMMZBBjB3d+O/z+2DBgAxRkklAb8Hjv8APAsUY7IF+mDBgFESfkA+mGCmhtborx24Hr3wYMAqwRDtGBcW7emHlR7YMGAYtPCI9giAHtYWwqwRBtwjAIFu3p7YTBgHbFvfaOe+G/h4d+7pC/vYf+9cGDAOMafkB9O2GtTxGPYYgw9rC2DBgEPfBgwYM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28" name="AutoShape 24" descr="data:image/jpeg;base64,/9j/4AAQSkZJRgABAQAAAQABAAD/2wCEAAkGBggSBRQIEwgWCRQRGB8aFxgYGSAeHRwhHyInICAgHR8fJioiHSAjHxoiIjssJCoqLywvHScyODQtNyssOC8BCQoKDgwOGg8PGTUkHhwtLC4sLDIpLCwvLDUrLiwqNiksKjUtMikpKSwpNSwpLCwpNSksKSwyKSwwLCwsKSwsKf/AABEIACMAhwMBIgACEQEDEQH/xAAbAAABBQEBAAAAAAAAAAAAAAAAAQIEBQYHA//EADcQAAIBAgUCBAQDBgcAAAAAAAECAwQRAAUGEiETMQciQVFCcYGRFFJhFSMyM4KyFhdDU2Kh8P/EABcBAQEBAQAAAAAAAAAAAAAAAAABAgP/xAAeEQEBAQACAgMBAAAAAAAAAAAAEQECIRJBMVFhA//aAAwDAQACEQMRAD8A7bPPGlO07OEVASxPoB3OMrL4raTE3RXNPxLn4Y0d2+yi+LjVOoqWh07Jm0ql0jHZe5J4A59yccy0TW5ylVLqJtI1OY1dcd2793GiR/AqMzXta3cDsMRN1tG8Rkb+Tpyvrf1FOVH3crh9LrDOZKpV/wAIVFNHu80krxIFX1YjcTwOcW+XZpV/sQ11XQjKytyU39QgD3IABP6C+PPUgqW001REUidB1AJlYrwLlXC+bkXHF/kcKfqZNmsAFlBnbkbVFzx3+nI57c4izZjm5XdFlaSA9i0wH9obHLdK10MudS6yqYJexpo0S/SQhAHFmsUQ3Ft36k24tocnzOLLqw5a9aKCljHVTcwkMgexCRm+/wApNrKpv6Y57t9wzlPS9i1tPHqmLJKvKzQvU36Dq4kR9ouQTYFT27j1x45r4gzxRSVAyCYQwmzTTMkKHm3l3nc1zwLDn64Zk2T1tZqpNUVVKaNYFIpIG/iUNfdJKOwdgf4fh+eKnUoGca7TTaSb6ShIkrGU8M9/JF9LG/19VxrjZ2vJbR6w1O1OtSujTPG4DKyVMRuDyCB8sTci17Q1GbfsmSllyiqtcQzqFZh7oQSGHB7H0xc5jmuXUuXfiJqlKKNBa7EAfIe/yGOAeKOuKqt1ZSy0VNLB0lboSBCJJd3BZB32WBt/UcaZ+Hdsz1dkNM+yfN4aU+zOAft3xUt4q6QDW/bKv+oViPuBjMaWjyylywQ0uh6zMJeC0s8KRs7epLStcd/QWF8bvT1TXS0zPUZEMoINlUujkj3O0WHy5wpak5Nn1DVUhqYZTKgNrlSv9wGJgni6PW6oK991xb79scm8Qtc5jW5i2jsqjNTI1xPKp4UeqhuwHoW+gxG1hpZaHwnK1ubNUFIxFBBEenEHI4NhzIR5mJc82PAwpXZEkQoHDBgexHbFFnmvdOUdUKaozaOBz8N7kfMC9h88YHQGX6qq9IU9E0h07Qxx23Kf383rcMf5aG/fv7e+K1afIJcwkzVMvSDLMnJbfa71M44F3N2YXt37kjCldfXN6Bs2bLhVo8yoHMYPmCngMR7cj7jBjKeGOSTjLJNR1CXqsxPUe/wp/poPYBefsPTBiidrrRU+Y1NLEa4Q08EvUmj23MluwB9PUc/mv6Y1igBbWtigzzVJp8xNP+G3gIh3E2UF32LuPwqOSTiml8TQtNI5ywnpkKGDeRmsxPmt5RZLgngg98Q8sxqc6pql6MGLazo6uFa4Vtp7Ejtf0NjY2NsZzWlfnUui6ijiyCZZZkMakNGQC/lv5Xvax724748ovEcltv4NDtAbcJPLKCQLQG37xgTYjsDYX5viXmWt5Is0alFKktn2XEgunKjdKPhBL2HNybe9xmd2r55GEyij1N/hqoyRKZpmopQoeRmd/MqvZCpCNta/f0YC3fFvpzQ2fjxHXUdTsqVZTyxBdAV8otYBSDx5QLY0Go9eNS100AolqeiFNhIA/mBJYgiwRbckkY9ptdolWac0ZkKOA+w7rRkAmW4uNo3dr3sDjGfzzOVqbyzczPpa6mizpsnMVFPFTTMbb5QSFFjcqBe7Xta/HvftjF6U8PNVUmTNQjUcNFvdnd44OpI5buS0pt6flxNj8UD0+qctuoY7tr3OzybWAt2YyWHoSLDviZF4hJ12haBCVhMwZZQUNtvkDW5YBrm3YWPrjqlzS0HhdkS1/wCPn6meT/7lU/Ut8l4QD+njEKfw7zNNcT6ipc6SneoUKRLB1CgFuEO5bLwOPYAemLaDWsLZi8exemgkJIcFgIwCWZR2Vr8G/P1xEqfEeOOj/ESZTNAAOVI8xIDbwo+LYUAv2O644GHRcei5FrMyebVsUa/8KRb/AE3OQPscS8807m0uk/2VFnrxO5tJO6guVJ8wXaFVTY2Fh2++K6p8QJI60QGljYMqkOst49zswAL2tYBbk97bjaynCp4iDryRmiEpi2i0Thi9ydzIOCVVVJvbmxA/UXFzpTSOV5dlAoaeDYO7MeWc+7H1P/Q9MSs3yDLKpEWookrBE+9Q4uAw4vbse/Y3GM1V+IrhCUyppCikupazJ5tqlhbgMCGt383HY4fF4hxkdVqYRxqYQ7bwSnVXcSRw3lJCWAve/scF8saLP8rep0/Nly1JpDMhQOouVuLXAuL/AHGMpnfhfFLo2l01FVilggdWl8tzIB37EWJJP3/THt/mTHuRfwBjJc7w527YzzHJyP4XHr6EEemPZfEak3qDT9NXKKrlgEZmIDqGPBMdx8/ph0lxqVRQoQCwHA+mDCnvgxVPeNCpBUMDwb4Omm3bsFvlgwYNE6MfH7seXtx2+XtgMMZBBjB3d+O/z+2DBgAxRkklAb8Hjv8APAsUY7IF+mDBgFESfkA+mGCmhtborx24Hr3wYMAqwRDtGBcW7emHlR7YMGAYtPCI9giAHtYWwqwRBtwjAIFu3p7YTBgHbFvfaOe+G/h4d+7pC/vYf+9cGDAOMafkB9O2GtTxGPYYgw9rC2DBgEPfBgwYM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30" name="AutoShape 26" descr="data:image/jpeg;base64,/9j/4AAQSkZJRgABAQAAAQABAAD/2wCEAAkGBhQSEBUUExQUFBQVFBIUFRQXFBQVFBQUFBQVFRQUFBQYGyYeFxkjGRUUHy8gJCcpLCwsFR4xNTAqNSYrLCkBCQoKDgwOGg8PGikcHBwsLCksKSksLCkpKSkpKSkpLCksLCwsLCksKSwsKSwsLCksKSwpLCkpKSkpLCksLCkpLP/AABEIAMIBAwMBIgACEQEDEQH/xAAbAAABBQEBAAAAAAAAAAAAAAACAAEDBAUGB//EAEcQAAECAwMGCwILCAMBAQAAAAEAAgMRIQQSMQVBUWFxkQYTIjJSgZKhscHRFUIHFBYjU2JygrLC8DNUY3OTotLhQ0SD8bP/xAAaAQADAQEBAQAAAAAAAAAAAAAAAQIDBAUG/8QAKhEAAgIBAwMEAQQDAAAAAAAAAAECERIDE1EhMUEEFGFxMjOBsfAiI5H/2gAMAwEAAhEDEQA/ALByg44lw/8AN3jIoRaQcYm90u6itCGXGlBpJAppU8OxCXKeNgmaJ0/P8kL4KLWtOg9c1MGalZNghTryvut80hZYIEhDG2ZB7pJVFeR0yuAiDToKlMAZi9uyJE8C4hNxTs0WJ18WfFk0XEeLHZZnHMjFlOpRXIv0s/tQwfwlqUo2mEfuPb+cpZRHgyX4uaVAnjXD1UjbK2VXV1Cirh0XowzsiOHdcRca/PD3RGnxAS3FwPAsNs7NZRiEzRpxKqi2gYtcOuGfB6f2kz63ZcfAKHrfRW2i7DeBgAEYedW5ZxyvDHS7JHiEJy5D/wDpAUPXfJW2jT4woZrN9tNOF3thP7RccAPFQ9b5Y8EaMkyzja4modSA2h/S8FO6PE0yUlklzukd5QlhOcpbj4HSNYvGlA6O3SN4WZxCXEJZsXQ0Da2dIIHW5mnuKpcQlxKM5B0LJyi3XuQOyk3Qe5QGClxSMpB0LDLUDqTmIqk5JcYt49iWBanzd+sVXc1TGqjlKm4+W1fT6EcdOK+DwtaWU2yTJYPHsAzkjAGhaRLBZTIBEw4gkOdOWAM+aNglRacCj27RnIz6QqJs4Y+K0AgCLEBniTOpnnxFdiya/wB32jRfpfuQFiSmLEl00YWdEGS1eG5M6MBiRv8ALFZfEnOSiFnXyGb4PoehoG2M6QOyqA29ms9SyrVaoUN110y6U6Fo7yQovbLMzCdrv8QVVTYWjY9ojM0pjlA5mjvWMctO92ENzz4ySZlaKTIBoljyBPvJTWnN+RZpGx8bfmkOpLjIhzncsoxo5I5ZAzibB4NRNhvOLz23+qrYfli3EaZhPOJO9A5gHOe0bXBYdphC+AXUEzPGpkM+xGxjOkTsMvBL26DcNfjIf0jeqZ8E8ONDc66CSTP3XAU2hZRDei47ZlWskwxxsw2QunRPQm9FJCzNUQUYhKWScBYYDyK7rODiAdoCH4hD6DOy30VlwSRiFlUZOh9EDZMeCRsDc18bIkQfmVtqRCdBZUFi0PiD70/xApCyu+kf1iGfyq2GpEJ0KyrxL+mOtno4Jix+lh+64fmKtSQkJ0FkAv5w3qcf8VHFivGEMu2OaJdqStSQEIpCspG3OzwYo/pnwemNuP0cXsjycrxCAw1XQDPfaxiQ5o+sJd6IPnhXYprQJEKGFABcKSzzFDTYttKOUkuRTlUWyR8PRj+sUBrQ/rYrESERgQdRHmFXe452naOV3Y9y+oPBAZQgEkVmHChpWmg/rZUc4RI9oJmZRZVJngDp0knrVsOBz+RGgidQVShsLbRHqHXnsJIzTbn17Fyzrdi/s6Y/pSX0PxcqSJ6mnxSU5tLRStNAmmWjZmkaEkUkgEnL5hRPZOXyvHPHPkMLoEgTgAom5TiS5pHUB4qvlGKTEca844YYqn1d67oQVWZSl1NT449wdMiQBJq3ywQwbQGkgvlhgZmgAxkq9lbyH4VutFZ4nPVQWvnEgjE5p59irFWTfQ0YmUW5nO7/AFCAZRH1nbvUqLIkZvHNvuYGiZN6QbgdK6XKeVILoD2QzDm4SF0GeIz3ZK8UKznrRGnd5LpkYA/WIzN1KzYIMQmkJ+2TyoGMLYrHBpJZcIxlMcoYDSV0kLhHGlgwfdcfFyjpQyo2wRTUQ3dk+anyC+9EOpuiWJGpQ2nhLaDS80fdZ5zUvBtnKefqtGbSdGxZ6n4sqPc35JAJBEuOjUApSTpJAOAnKYFJACSkkknQDEICjKBADSTSRIUUAkJCIJJ0BSt2brRZLsxeXEZgO/8A+IcpGg2+SuZFjXIZOdzjuFPIrt9HBvUXwYeolWn9jvs2ZVntktCPaVSiH9fr9VXvK/J5LrwVLSBdqNgxNfOoCxYUYi1lom5tHAGZaC03STM1EgabFvOhTNdROqXNHiepcU3KnF2t7iSWlz2SpMAme6ZXNrpXFvk30bqSR10GHJoBqdOE0lPdTrqSVHO3YYQx3yaToE9yMKplYninAAkkESAJNaL5Zdz3TioxBJmHHcPIoJjob3f6Cs+yYxP7J/WD6KRvB6Of+KW0gfmXcmku5g02wrE8XByQJxW6SJNE9OKrxomFGdmfiCtSHkCMGNAa0EXyeUJTIIGnUmbwWjGUzDHXP8qnOPI6ZjOtB6QGxoHkFNZ47j7zj1n1Wu7go8/8jRsB/wBKWHwWljFnsaf8kPUiGLM6I2bjiaNGOhoVizEjGQ2/oLS+TrJkl5qZ4BTsyJDGd3d6KNyI8WY0QTzt/XWtzg22QeZ9EeKduSoQ6R+8fJWoDWsmG0nXFZzmmqRSVF4OSvKqI4T/ABhYUWWLyV5VjHQG1gZ0UBcvJX1ROUWdJvaHqh9ps6Td4TxYWaHGJFyz/aLc0zsDj4BP8c0Nf/Tif4p4MVl4uQF6p/GHfRxP6b/MJcZE+iibmjxcntvgMkWy9NfVX50/8Tt8P/NLio30e97PKae1LgWSLXGJuMVb4tG6Lf6h8mpfFI38MffcfyKtqXAZIHKZ5GwjzSbkh9PnngSndAEhORkK7VDbmPYy9ELAwOZePKMml4BOGYFW7Pl+BEiBjIgc505AB1ZAk1IlmK7/AEekk25/ycnqZukoksGHEaA3jnuZWbSGyO0ynjXHMmuzOoeKmiaEzmUlp8M5/WlepGKj2OByb7lO1c2QxiODdjTzj2A47VxlusIflB0LBpeKZqtBEu4LuWtvRCczAQNp5x7pfdK5LKfJyo06TB7wGrH1C/xX2jbQfV/R1gZISGAokprqZdJzEYRBCEQC+TPfHCdIJyEDGUBc9xIaBSUyXEVOoNP6KlcnycKOP1/BrVrpRUpUyJukV/iMU54Y63HyCcZMidNnYcfzBaoCGMOSeVdoeVTk0xrSi69uPBjkzOGSX/Sbofq5RxbIxvPtAb1wh4grPyVk02lz4kR8R8IEhgLiL0veIFANnktyzZCgMq2EzaRe7zNG3HgWTZn2YQHvuttD3OOYXZbwyXerxyQwYuiE6L5n3SRW63w4PJPJJa4tF0hriAaXgJbdCy7PEjCzMiPiScYl+U/cMqUzDGWaaHGK8BkzS9lM6Dztiv8AC8oosKzMbec3PIDlucToDZklaMG1TaXFpaM05TPUFGHiHDc99AAXHUB5p0h2ZDY8MuLWWMucBOThCa6WktcSZdSlbbGsE4ljMNoxcGw3gazdEwE3Bqzl5faXjlxSbupmEhuA+6FqZRt7YMJz34AUHSOZo2p0TbCszob2hzLpacCAFBactwYfOitB0A3jubNcjZXG4yzueIYe7jYpJDQxl0XWVzkCctbda2oFtsUKkNoe76kMvd2iPNArLbeFEJxk0RX/AGYbitBtpFy+6bBnvyaRtrRFZY15gddc2fuuEnDaFyOX8qOtMUQIIvNBrLB7hnJ6I/3oQNujrI9pYxt5zmtb0iQB1aUUKKHNDmkFpEwRgRpXJZdyVxdnvxnl8UlrWAGTGVqGt0BoKkyVBjWmE1hPFWdjQ03edEIxron1bUWKzQynwrhw5hnzjhjIyYNV7P1Kf262/BZddejNDpTE2Aikxnz7ljR7MyLaBZ4YDYMHlRCPeLcZnPo7SscHW8daItoI5INxmoYDc0DegLZ0kkJCkQlMoxuE7J2SN9me4grh+DHJtkI/WI3tcPNd9l9k7LG/lP7mk+S89yE+Vqgn+LD73AeaE6khS/Fnp7Yf61IIhlMjHmtGkky8ZdlWrsh+upVojJuDRgKfeIruZPtr2DywLNBk3bWenQevHaSuJ4W8m3w3aoR3Od6L0EtXA/CCyVohO+p4OPqsPUfps39P+Z2xakjZUA6QDvTLos5yoEQTBOF8mfQDp04CYoAGJgiyYPm56XPP95HgAgi4KXJo+aZ9kHfXzXR6fu2Z6haCxOEsZzuLs7DJ0V3Kl0BjPV6Fbag9ns43jbvLu3Z1w2YLrMGilA4Mww0Nc+LEaMGl5DOy2QWpChBoDWgNa0UAoAMwCMJiNBrhpQOjnuF1rF6FBJIa8zdIA0vBoBrhirttgta19AJtIAdSUzWRzVMzsVXL2SXRTfaGPcAxjBMy55LiRPN17FpWnJzHiT3SMgSLwnTE1zY7lLFQ2SGXoTTOYEwBXMTpWRwnyk18RtnvhrZgxXzoAKhu3PturoLHBbDYGgzA0ke8ab5qFlhs7TMMhAzlgyd7RtxQuw6dFNmWgWhllhOiSAAdIshACg5RxVe1ZKiXXRox42IxpdDhNHzbT9n3tOuWdbzI7cARokCNfodxSFobTlCspa54V15tKYUcdkmPZmtvR2viRnOLnThudKu46etbsDK8xKDZ4mqbWwmdbj6LUi2hrec4Ck6nNMCe8jehdamidcL06EyuznOWGB3JAkZHCG0RnBsGE03og5ThO61uBF7fPVtVzI2Rm2dkhVx5zs5PkNStC2tOB0VkZC8bonSkzSqD2jDkCXSBbeFDVun/AFqOgoCivlTIbI7mF5dJk+SJSM5Y58ytRmFsMiGBMNNxtAJgckb5IH5SYCQSaOumhxkT+U/ohH8dbplyntmaCbJ3q9R3J2Ojn4OR4kOxRAGkxonOAlekTIiec3Z71rZCsRhWdjSJOlNw1kzKmblJhuynyiQKYEFo5U8Oc3ehOU2Sz8y//beu/au1kgVFtCU4dMUTEoGU8qNnBiDTDiD+0ry7J8SUWEdESGf7gV6taRNjhpaRvC8dY8gjVLuQw8Ht0YymcZZtJNAO8DrUcCD1kTE9LiZvO+nUjcCXZpCuGMR1RWeABJlLQrAhyEl69nkkBauF+EiHyoJ+2O9pXoBauK+EqFyIJ0PI3gn8qz1usGa6H6iOjyeZwYZ0w4Z3tCSXB1t6yQD/AAmDc0DySWkX0RnLuVQians7JuAWk2yM0eK+YUW+x7xnJ5LTFlZ0QjFmZ0QntsLRhWwyY46GuO4IoOUYTWgcbDoAP2jMwlpW4bKzojcqkXI8LNDYPuhaQy076EuKkUfbEH6aF/UZ6qs63Wec+PZiTz2Gt4OpowApmWn7HZ0IfYb6IhkpnQZ2G+irelwG0uTH+PWUS+ebIUleBpKVKUz4aTKSkgZbszMIzTgMDgJywbU1NcVrNyY3os7DfRGMnN6Ley30S3pcD2lyYULLFkaQRFM2/VeZ0lWTNCGPwisbib0QmYkRciywcJ83GTnb10HxAaG9lvosd+TGzNBicwWc/USj4GtJclSJwksZxe4zl7kWpDboNAKyz+gTHhNY54vJne5kTnTJntqr8HIjXGZA5J0CtDQqw3JDOi0fdCqOtKSugenFeTHHCqyiUuN5Mpcl1AAQAJnCTjTWgZwuswlJkakpcmfNEm0L6kDPqGhab8ni8aZyl8RCwfq5p9kVsx5KDuFsF1eJjO/82GkiOloc7eUPynhZrNHzjmNqDOYPLricdJWm0kYE7yoo0V3Sd2is/fS8ovYjyZ/ypYDSyx548xs8SZ46ST1pxwqlzbFaOw3NOXid5UsRzj7zuskobx0neU/fPgPboiHCh5EhYLQRouiVRI0loMk/yki5snxs5rIY4+4ieSRid5UIhEZz1E+GCfvXwLYRIeElpP8A0IvW4f4agm+UNrzWF3XEaPyqNzTp3j0ULwdG4o95LgWxEs+3bbmsTR/7M/0jZla2n/rwhqMQHwcsuJFcNI71Jkq0kvMyDLYrXqZMNmJom3WyRnChAabwI/8A0XDtyPEcTdaXTJlKVZ4SXZZUyjyboqXYgV5Of061ocFMlxIj+MiUa3m5pu2ah4hdek5TdGGrjBWdHYIJDG3sbon9qQvHfQagrFxT3EmtkV7NnjURNsxJkBUrjfhWg8XDgMcKvc588wDBdltN/uXpNmt7RmXH/DCWxLHDfLlMjAA6A5rrw6yG7ly6mrPtVI7NHThd3bA4G8MbJCsMFkUfONa5p5Dzg910zA6MklynB/Lph2djJ4X+97j5p1xZS/rN3FX2NTKtqdDgvc0kODaEYzNAuW+V8YEtdGe1wMiDdBBGbBdDwhPzBHSdDbve1eT2uPOI86XOPeVzwdI6Wdz8sIv7w7tN9EvlfE/eHdoei4EJwyZG5XYjv/ldFH/Yf2h6JjwvifvD+2FxNuA4x/2j3UUQbIosDuxwuifvL+2i+VMX94idtcIH6Qp4VIbiM74Y7nlKxnZnhTE+nidspfKaJ9PE/qFcLfdpr4pca7SgDt38J4n00X+o71XoEIckbB4LwyDGJIE8c/qvdgJLDV8FxDhmQPh+gk90mktAvAUFKnu8UKdQtRpUiqQJFTtKYtRpismMqOC5O15djMivaLpAe4AFuYEgVBC65wXnWULa3jYpMwBGe0uzB151JqtKCbdhJ0areEjs8Np2EjxBUg4RNzscNhafRYbY7Dg9p60d3WFq9CD8E7jN5uXYR6Q2t9JqRuVYR98dcx4hc4YZQlmoqX6aI91nVNtDDg9p2OHqiuLkCzUkKYEjYZeCn2y8Me6dY6Cgh2cNJIGK5lttiDCI/tE+K3Mg2p72uvm9J1KDCQ0JbLj1sM7LMCG58a4BMuLWtF0y37ydi9KsliENgY3ADec56ysXgfklpLo5kXfs20woC4z1zA36V07mL2PTJRin5PN125Srgr3ENxQWjL1nYZPjQ2nQ4yO4qseFlk/eIfefAawuvM5sHwaTGgYrmPhPcDk8yGESGf7pea6tomJjPqI7iuX+Ehg9nxJyFYctZ4xhkOoFJ1IqDaaPIWRyBKqSBpokuHod9HccJ4sobP5k+wxzvJeUPZPvXpfDGJRo0MjO/tDR+JefGzDSuVdjQpFimssP5xmtzR3hSCyzw8QpLHC+cadBnuE/JUBGOU5x0uPik/FA1g0ohC1pAW7NEAAnhijtrRcJGBeO5n+1VhNkKqzGrDbX3nncGhAFXMOoqJ0WuJ3KxxUwouJ1pgSWB04rBWr2DAZ3AL3ciq8RyRZp2iCJ4xYX42r25YavguJVt2UWwbpcCQ5wbQylRxnh9XvQuy1Cm0AOm4tAF4e8QAcO5UOE0EuawXZycTPRJst/KO5Z+ToTr8McUQL4MyDTPMZgKZpBEKxJlJpnVNwTnBJook7BYGxXcP1sXi+X2uFoizwMaKZToeWayXtBXjGU3E2iLOvzsX8ZW2j5ImZociFocjiw6poAqV0GYTbdEGDnbypW5Tij3iiENFxaAHblqLpntapG5diZ2tPUVEYaBzECLQyyTi0Deut4JRJw3VnWtMDJtFwbgu04FHkP+15BKXYaPR8jcIoNlsxMQkkxTJrSL0rjeVdOadJ6ZIMocO2vF2EWsNHBznzPNPJc0VlMjDQuVypABhg3bziXNImeSxoa8OlMTrOua6smzwQXGTbwHOkCQC4SEwTqW+neHcylSl2OtyvwlsrgCXQ3xAAwm49riASTEJcNBwmcNclgxOEEHM1pwvAg8knMK1/0FRdkicpyoJEHlSEpfd8dSsWXgoCSXBoaQB72AEgQL2yqT6P8v7/wtO1+J6DD4YQ4VnhPfCjiE5jA2KWMENxDcAXPEsKTxzTXH8O+GkK0wgyGx5EnVfdbJxuhrg0EkyAePvrf9qmz2RkJzmiHCbdbNjXPcBMikj3aFxOWcjvjNfHhwXw4TGTN7kzANS1ubHAUx1rRazfRGa0UurOYaCmRNdRJY5M3pHW8IoQiRbhMhxX4nj/FcnlDJ3FZ54ZtIJ8lpcMrRyn1+hb3Od5rknR3aSsqYWi+2GLgcXATMpVnQAz2VUUE1J0MiH+wqlxxU9niTbE+we8tHmmkIqKzC5qUGzULqUzeJQcbLMmBaY2isWh4ENn3z/cB5KrDiUzoraeTD+yTve5IZDeqRPOogDP/AGkCSZoQapiN3g/W1wB/FhfiC9lC8V4JVt0D+Y07gT5L2cPXPq9zSHYMj9V9UQfjIColnUYcnDlgkotyXdmgc0LzRK8o40SQRYEZK8Xth+ei/wAyJ+Mr2GJFqF4zaokojyem78RW+j5M5kcV1QghQ6gzz4IXxQSEoLuUugzNBoUjWql8YNZSpI9Uqq022tul22h0oAmDEnQVRsNrk4z947iVJlCPM3cBimITm1P2XdwK6ngUaRNrfA+i4kuJOK7LgY+kTazwcpkNHaQHOuPuse6TXF5a0EBkhK8TzZOrrVCz5GjVeyE5sPkl5LXuLrpzkSAGoSFarrOBDmzeS6Ra+EQOkCIjSDqqu9tsVvFvmQG3TnkNGKIvpVg15PFYloZBoGEuExXNsaMFkW3L9pJkycjIC60ipzaZ9ede4ZPyHZnQb/FQyTecXFoJJBcJzPXvUsfJkNr2OaxjbpeaNANQ5tJau5EqSHFs8LsPB+32gXmw4zmmt6UmnY50gd67LLGVmssb4TmRLxgugkyaBxjGcoEl06agu4stn4prGiXJaW05sr7cB1rh+HFoYT+3ZLj38gsa9rA9t175gXqaJ4lTpyd9EXJcnlEtSSnZDoktCOpXyhG44uc6YvEGQzSElS9nN6Ttw9VYARSU2YZMpnJY6R7I9VIywABwvc6QwOkHyVi6lJFhmytCsZaZh7dhvSPcnjWEHC6J66A6qKe6mIRkGbKwsD9LcekPNFarC8hspGTQOc3Xr1qaSeSLDNme3J8To949U3s+J0StGSdFhmybgfZni3QbzXABzjUHMxy9ZmvIrx0ohFOk7yspwydmkdavB63eKKZXkjbQ7pO7RRttsQe+/tO9VntfJW/8HrAcoo7qLy8ZSi/SxO271RtyrG+lidt3qltfI99cHoTjVeNW08t32neJXS+1Iv0kTtu9Vy0c16ytdONCzyI0bHSUZKcFbAGXd6TGz26JICpoTuW3b5IEDxDtBTxMBPFXIsSQVJ83GeZMBSEsarq+CD5X/uHueuScJa1u5Jf81F+xDP8AckFncjhNEsvKhOYC6hvNa7CoocMSrT/hPtD2OZEEJ7XSHMumhmatcMaLE+D3IUO3Wh7YoLmw4d+7NwnNwbiDrXpNk4GQYU+LMeHPENjPHdnVKUVHGv3FTbuznrJ8IjboD4HNbdBhxSDKvuvaa16St2P4RoTJ/NRZEg8otpSWLZhdPZcmCHg57tTyH95E1abIYgblm6ZomznBwybaWFkARGxSOQQWEAzBqZ0FJSlWclx9vyRF5ZfxjXNZNwDThIhpcAMCWmuozXpuUoPGQntYQx5aQ10jyXSoaVouTy9ka0iA1kJ0SJEdca9/GTJaAb/OAIBcQZVVRaiJ9Ty5pomSLTMzxBI3FMgCoAiTNRBKjnoUkkck8kCoCSV1SEIhDpPMkIiLUrikupBqAI7iVxS3U11ICO6kpbqa4gZGGpSUskrqAIwE4CkbDmmSCgVhxIfmtwrPdBVRNIGeYSHiyr5gJvi6o0KPFlEAQQdCufFk4s9UCKsSKTmlJQkq7FsqD4sZSogZXatrJX7KL/Lb+JZnxYrSyYZMij+H4OCBMmyXaSxxukibZTBIOIOIXV8H8qWYEi1CNWoiw4sQOGpzAajWNxXH2TndSuh6tLoSmej2XL2T2nkxrWBriWiXc5asPhxY2ikZ52iM473AryR2pRCIjFFWewH4QLH9I7+m/wBFG7h7ZPpHf03+i8jLkBelih2SxY83OlhedLZMySVRsSQTqQDi5tiEpJIM2GiakkgkdOCkkkIcKSFg7YkkkCBbjv8ABMP1vTJIAJ4qUmYpJIGHaOcdqjZ+u9JJAPuFDFeo+CjKSSQEZVcJJKkVARRAJJKiwmhM1JJACeEg1JJAB3UDykkgTFZsepWymSVRJCQRE6SpjQBUZSSUjICmSSUF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32" name="AutoShape 28" descr="data:image/jpeg;base64,/9j/4AAQSkZJRgABAQAAAQABAAD/2wCEAAkGBhQSEBUUExQUFBQVFBIUFRQXFBQVFBQUFBQVFRQUFBQYGyYeFxkjGRUUHy8gJCcpLCwsFR4xNTAqNSYrLCkBCQoKDgwOGg8PGikcHBwsLCksKSksLCkpKSkpKSkpLCksLCwsLCksKSwsKSwsLCksKSwpLCkpKSkpLCksLCkpLP/AABEIAMIBAwMBIgACEQEDEQH/xAAbAAABBQEBAAAAAAAAAAAAAAACAAEDBAUGB//EAEcQAAECAwMGCwILCAMBAQAAAAEAAgMRIQQSMQVBUWFxkQYTIjJSgZKhscHRFUIHFBYjU2JygrLC8DNUY3OTotLhQ0SD8bP/xAAaAQADAQEBAQAAAAAAAAAAAAAAAQIDBAUG/8QAKhEAAgIBAwMEAQQDAAAAAAAAAAECERIDE1EhMUEEFGFxMjOBsfAiI5H/2gAMAwEAAhEDEQA/ALByg44lw/8AN3jIoRaQcYm90u6itCGXGlBpJAppU8OxCXKeNgmaJ0/P8kL4KLWtOg9c1MGalZNghTryvut80hZYIEhDG2ZB7pJVFeR0yuAiDToKlMAZi9uyJE8C4hNxTs0WJ18WfFk0XEeLHZZnHMjFlOpRXIv0s/tQwfwlqUo2mEfuPb+cpZRHgyX4uaVAnjXD1UjbK2VXV1Cirh0XowzsiOHdcRca/PD3RGnxAS3FwPAsNs7NZRiEzRpxKqi2gYtcOuGfB6f2kz63ZcfAKHrfRW2i7DeBgAEYedW5ZxyvDHS7JHiEJy5D/wDpAUPXfJW2jT4woZrN9tNOF3thP7RccAPFQ9b5Y8EaMkyzja4modSA2h/S8FO6PE0yUlklzukd5QlhOcpbj4HSNYvGlA6O3SN4WZxCXEJZsXQ0Da2dIIHW5mnuKpcQlxKM5B0LJyi3XuQOyk3Qe5QGClxSMpB0LDLUDqTmIqk5JcYt49iWBanzd+sVXc1TGqjlKm4+W1fT6EcdOK+DwtaWU2yTJYPHsAzkjAGhaRLBZTIBEw4gkOdOWAM+aNglRacCj27RnIz6QqJs4Y+K0AgCLEBniTOpnnxFdiya/wB32jRfpfuQFiSmLEl00YWdEGS1eG5M6MBiRv8ALFZfEnOSiFnXyGb4PoehoG2M6QOyqA29ms9SyrVaoUN110y6U6Fo7yQovbLMzCdrv8QVVTYWjY9ojM0pjlA5mjvWMctO92ENzz4ySZlaKTIBoljyBPvJTWnN+RZpGx8bfmkOpLjIhzncsoxo5I5ZAzibB4NRNhvOLz23+qrYfli3EaZhPOJO9A5gHOe0bXBYdphC+AXUEzPGpkM+xGxjOkTsMvBL26DcNfjIf0jeqZ8E8ONDc66CSTP3XAU2hZRDei47ZlWskwxxsw2QunRPQm9FJCzNUQUYhKWScBYYDyK7rODiAdoCH4hD6DOy30VlwSRiFlUZOh9EDZMeCRsDc18bIkQfmVtqRCdBZUFi0PiD70/xApCyu+kf1iGfyq2GpEJ0KyrxL+mOtno4Jix+lh+64fmKtSQkJ0FkAv5w3qcf8VHFivGEMu2OaJdqStSQEIpCspG3OzwYo/pnwemNuP0cXsjycrxCAw1XQDPfaxiQ5o+sJd6IPnhXYprQJEKGFABcKSzzFDTYttKOUkuRTlUWyR8PRj+sUBrQ/rYrESERgQdRHmFXe452naOV3Y9y+oPBAZQgEkVmHChpWmg/rZUc4RI9oJmZRZVJngDp0knrVsOBz+RGgidQVShsLbRHqHXnsJIzTbn17Fyzrdi/s6Y/pSX0PxcqSJ6mnxSU5tLRStNAmmWjZmkaEkUkgEnL5hRPZOXyvHPHPkMLoEgTgAom5TiS5pHUB4qvlGKTEca844YYqn1d67oQVWZSl1NT449wdMiQBJq3ywQwbQGkgvlhgZmgAxkq9lbyH4VutFZ4nPVQWvnEgjE5p59irFWTfQ0YmUW5nO7/AFCAZRH1nbvUqLIkZvHNvuYGiZN6QbgdK6XKeVILoD2QzDm4SF0GeIz3ZK8UKznrRGnd5LpkYA/WIzN1KzYIMQmkJ+2TyoGMLYrHBpJZcIxlMcoYDSV0kLhHGlgwfdcfFyjpQyo2wRTUQ3dk+anyC+9EOpuiWJGpQ2nhLaDS80fdZ5zUvBtnKefqtGbSdGxZ6n4sqPc35JAJBEuOjUApSTpJAOAnKYFJACSkkknQDEICjKBADSTSRIUUAkJCIJJ0BSt2brRZLsxeXEZgO/8A+IcpGg2+SuZFjXIZOdzjuFPIrt9HBvUXwYeolWn9jvs2ZVntktCPaVSiH9fr9VXvK/J5LrwVLSBdqNgxNfOoCxYUYi1lom5tHAGZaC03STM1EgabFvOhTNdROqXNHiepcU3KnF2t7iSWlz2SpMAme6ZXNrpXFvk30bqSR10GHJoBqdOE0lPdTrqSVHO3YYQx3yaToE9yMKplYninAAkkESAJNaL5Zdz3TioxBJmHHcPIoJjob3f6Cs+yYxP7J/WD6KRvB6Of+KW0gfmXcmku5g02wrE8XByQJxW6SJNE9OKrxomFGdmfiCtSHkCMGNAa0EXyeUJTIIGnUmbwWjGUzDHXP8qnOPI6ZjOtB6QGxoHkFNZ47j7zj1n1Wu7go8/8jRsB/wBKWHwWljFnsaf8kPUiGLM6I2bjiaNGOhoVizEjGQ2/oLS+TrJkl5qZ4BTsyJDGd3d6KNyI8WY0QTzt/XWtzg22QeZ9EeKduSoQ6R+8fJWoDWsmG0nXFZzmmqRSVF4OSvKqI4T/ABhYUWWLyV5VjHQG1gZ0UBcvJX1ROUWdJvaHqh9ps6Td4TxYWaHGJFyz/aLc0zsDj4BP8c0Nf/Tif4p4MVl4uQF6p/GHfRxP6b/MJcZE+iibmjxcntvgMkWy9NfVX50/8Tt8P/NLio30e97PKae1LgWSLXGJuMVb4tG6Lf6h8mpfFI38MffcfyKtqXAZIHKZ5GwjzSbkh9PnngSndAEhORkK7VDbmPYy9ELAwOZePKMml4BOGYFW7Pl+BEiBjIgc505AB1ZAk1IlmK7/AEekk25/ycnqZukoksGHEaA3jnuZWbSGyO0ynjXHMmuzOoeKmiaEzmUlp8M5/WlepGKj2OByb7lO1c2QxiODdjTzj2A47VxlusIflB0LBpeKZqtBEu4LuWtvRCczAQNp5x7pfdK5LKfJyo06TB7wGrH1C/xX2jbQfV/R1gZISGAokprqZdJzEYRBCEQC+TPfHCdIJyEDGUBc9xIaBSUyXEVOoNP6KlcnycKOP1/BrVrpRUpUyJukV/iMU54Y63HyCcZMidNnYcfzBaoCGMOSeVdoeVTk0xrSi69uPBjkzOGSX/Sbofq5RxbIxvPtAb1wh4grPyVk02lz4kR8R8IEhgLiL0veIFANnktyzZCgMq2EzaRe7zNG3HgWTZn2YQHvuttD3OOYXZbwyXerxyQwYuiE6L5n3SRW63w4PJPJJa4tF0hriAaXgJbdCy7PEjCzMiPiScYl+U/cMqUzDGWaaHGK8BkzS9lM6Dztiv8AC8oosKzMbec3PIDlucToDZklaMG1TaXFpaM05TPUFGHiHDc99AAXHUB5p0h2ZDY8MuLWWMucBOThCa6WktcSZdSlbbGsE4ljMNoxcGw3gazdEwE3Bqzl5faXjlxSbupmEhuA+6FqZRt7YMJz34AUHSOZo2p0TbCszob2hzLpacCAFBactwYfOitB0A3jubNcjZXG4yzueIYe7jYpJDQxl0XWVzkCctbda2oFtsUKkNoe76kMvd2iPNArLbeFEJxk0RX/AGYbitBtpFy+6bBnvyaRtrRFZY15gddc2fuuEnDaFyOX8qOtMUQIIvNBrLB7hnJ6I/3oQNujrI9pYxt5zmtb0iQB1aUUKKHNDmkFpEwRgRpXJZdyVxdnvxnl8UlrWAGTGVqGt0BoKkyVBjWmE1hPFWdjQ03edEIxron1bUWKzQynwrhw5hnzjhjIyYNV7P1Kf262/BZddejNDpTE2Aikxnz7ljR7MyLaBZ4YDYMHlRCPeLcZnPo7SscHW8daItoI5INxmoYDc0DegLZ0kkJCkQlMoxuE7J2SN9me4grh+DHJtkI/WI3tcPNd9l9k7LG/lP7mk+S89yE+Vqgn+LD73AeaE6khS/Fnp7Yf61IIhlMjHmtGkky8ZdlWrsh+upVojJuDRgKfeIruZPtr2DywLNBk3bWenQevHaSuJ4W8m3w3aoR3Od6L0EtXA/CCyVohO+p4OPqsPUfps39P+Z2xakjZUA6QDvTLos5yoEQTBOF8mfQDp04CYoAGJgiyYPm56XPP95HgAgi4KXJo+aZ9kHfXzXR6fu2Z6haCxOEsZzuLs7DJ0V3Kl0BjPV6Fbag9ns43jbvLu3Z1w2YLrMGilA4Mww0Nc+LEaMGl5DOy2QWpChBoDWgNa0UAoAMwCMJiNBrhpQOjnuF1rF6FBJIa8zdIA0vBoBrhirttgta19AJtIAdSUzWRzVMzsVXL2SXRTfaGPcAxjBMy55LiRPN17FpWnJzHiT3SMgSLwnTE1zY7lLFQ2SGXoTTOYEwBXMTpWRwnyk18RtnvhrZgxXzoAKhu3PturoLHBbDYGgzA0ke8ab5qFlhs7TMMhAzlgyd7RtxQuw6dFNmWgWhllhOiSAAdIshACg5RxVe1ZKiXXRox42IxpdDhNHzbT9n3tOuWdbzI7cARokCNfodxSFobTlCspa54V15tKYUcdkmPZmtvR2viRnOLnThudKu46etbsDK8xKDZ4mqbWwmdbj6LUi2hrec4Ck6nNMCe8jehdamidcL06EyuznOWGB3JAkZHCG0RnBsGE03og5ThO61uBF7fPVtVzI2Rm2dkhVx5zs5PkNStC2tOB0VkZC8bonSkzSqD2jDkCXSBbeFDVun/AFqOgoCivlTIbI7mF5dJk+SJSM5Y58ytRmFsMiGBMNNxtAJgckb5IH5SYCQSaOumhxkT+U/ohH8dbplyntmaCbJ3q9R3J2Ojn4OR4kOxRAGkxonOAlekTIiec3Z71rZCsRhWdjSJOlNw1kzKmblJhuynyiQKYEFo5U8Oc3ehOU2Sz8y//beu/au1kgVFtCU4dMUTEoGU8qNnBiDTDiD+0ry7J8SUWEdESGf7gV6taRNjhpaRvC8dY8gjVLuQw8Ht0YymcZZtJNAO8DrUcCD1kTE9LiZvO+nUjcCXZpCuGMR1RWeABJlLQrAhyEl69nkkBauF+EiHyoJ+2O9pXoBauK+EqFyIJ0PI3gn8qz1usGa6H6iOjyeZwYZ0w4Z3tCSXB1t6yQD/AAmDc0DySWkX0RnLuVQians7JuAWk2yM0eK+YUW+x7xnJ5LTFlZ0QjFmZ0QntsLRhWwyY46GuO4IoOUYTWgcbDoAP2jMwlpW4bKzojcqkXI8LNDYPuhaQy076EuKkUfbEH6aF/UZ6qs63Wec+PZiTz2Gt4OpowApmWn7HZ0IfYb6IhkpnQZ2G+irelwG0uTH+PWUS+ebIUleBpKVKUz4aTKSkgZbszMIzTgMDgJywbU1NcVrNyY3os7DfRGMnN6Ley30S3pcD2lyYULLFkaQRFM2/VeZ0lWTNCGPwisbib0QmYkRciywcJ83GTnb10HxAaG9lvosd+TGzNBicwWc/USj4GtJclSJwksZxe4zl7kWpDboNAKyz+gTHhNY54vJne5kTnTJntqr8HIjXGZA5J0CtDQqw3JDOi0fdCqOtKSugenFeTHHCqyiUuN5Mpcl1AAQAJnCTjTWgZwuswlJkakpcmfNEm0L6kDPqGhab8ni8aZyl8RCwfq5p9kVsx5KDuFsF1eJjO/82GkiOloc7eUPynhZrNHzjmNqDOYPLricdJWm0kYE7yoo0V3Sd2is/fS8ovYjyZ/ypYDSyx548xs8SZ46ST1pxwqlzbFaOw3NOXid5UsRzj7zuskobx0neU/fPgPboiHCh5EhYLQRouiVRI0loMk/yki5snxs5rIY4+4ieSRid5UIhEZz1E+GCfvXwLYRIeElpP8A0IvW4f4agm+UNrzWF3XEaPyqNzTp3j0ULwdG4o95LgWxEs+3bbmsTR/7M/0jZla2n/rwhqMQHwcsuJFcNI71Jkq0kvMyDLYrXqZMNmJom3WyRnChAabwI/8A0XDtyPEcTdaXTJlKVZ4SXZZUyjyboqXYgV5Of061ocFMlxIj+MiUa3m5pu2ah4hdek5TdGGrjBWdHYIJDG3sbon9qQvHfQagrFxT3EmtkV7NnjURNsxJkBUrjfhWg8XDgMcKvc588wDBdltN/uXpNmt7RmXH/DCWxLHDfLlMjAA6A5rrw6yG7ly6mrPtVI7NHThd3bA4G8MbJCsMFkUfONa5p5Dzg910zA6MklynB/Lph2djJ4X+97j5p1xZS/rN3FX2NTKtqdDgvc0kODaEYzNAuW+V8YEtdGe1wMiDdBBGbBdDwhPzBHSdDbve1eT2uPOI86XOPeVzwdI6Wdz8sIv7w7tN9EvlfE/eHdoei4EJwyZG5XYjv/ldFH/Yf2h6JjwvifvD+2FxNuA4x/2j3UUQbIosDuxwuifvL+2i+VMX94idtcIH6Qp4VIbiM74Y7nlKxnZnhTE+nidspfKaJ9PE/qFcLfdpr4pca7SgDt38J4n00X+o71XoEIckbB4LwyDGJIE8c/qvdgJLDV8FxDhmQPh+gk90mktAvAUFKnu8UKdQtRpUiqQJFTtKYtRpismMqOC5O15djMivaLpAe4AFuYEgVBC65wXnWULa3jYpMwBGe0uzB151JqtKCbdhJ0areEjs8Np2EjxBUg4RNzscNhafRYbY7Dg9p60d3WFq9CD8E7jN5uXYR6Q2t9JqRuVYR98dcx4hc4YZQlmoqX6aI91nVNtDDg9p2OHqiuLkCzUkKYEjYZeCn2y8Me6dY6Cgh2cNJIGK5lttiDCI/tE+K3Mg2p72uvm9J1KDCQ0JbLj1sM7LMCG58a4BMuLWtF0y37ydi9KsliENgY3ADec56ysXgfklpLo5kXfs20woC4z1zA36V07mL2PTJRin5PN125Srgr3ENxQWjL1nYZPjQ2nQ4yO4qseFlk/eIfefAawuvM5sHwaTGgYrmPhPcDk8yGESGf7pea6tomJjPqI7iuX+Ehg9nxJyFYctZ4xhkOoFJ1IqDaaPIWRyBKqSBpokuHod9HccJ4sobP5k+wxzvJeUPZPvXpfDGJRo0MjO/tDR+JefGzDSuVdjQpFimssP5xmtzR3hSCyzw8QpLHC+cadBnuE/JUBGOU5x0uPik/FA1g0ohC1pAW7NEAAnhijtrRcJGBeO5n+1VhNkKqzGrDbX3nncGhAFXMOoqJ0WuJ3KxxUwouJ1pgSWB04rBWr2DAZ3AL3ciq8RyRZp2iCJ4xYX42r25YavguJVt2UWwbpcCQ5wbQylRxnh9XvQuy1Cm0AOm4tAF4e8QAcO5UOE0EuawXZycTPRJst/KO5Z+ToTr8McUQL4MyDTPMZgKZpBEKxJlJpnVNwTnBJook7BYGxXcP1sXi+X2uFoizwMaKZToeWayXtBXjGU3E2iLOvzsX8ZW2j5ImZociFocjiw6poAqV0GYTbdEGDnbypW5Tij3iiENFxaAHblqLpntapG5diZ2tPUVEYaBzECLQyyTi0Deut4JRJw3VnWtMDJtFwbgu04FHkP+15BKXYaPR8jcIoNlsxMQkkxTJrSL0rjeVdOadJ6ZIMocO2vF2EWsNHBznzPNPJc0VlMjDQuVypABhg3bziXNImeSxoa8OlMTrOua6smzwQXGTbwHOkCQC4SEwTqW+neHcylSl2OtyvwlsrgCXQ3xAAwm49riASTEJcNBwmcNclgxOEEHM1pwvAg8knMK1/0FRdkicpyoJEHlSEpfd8dSsWXgoCSXBoaQB72AEgQL2yqT6P8v7/wtO1+J6DD4YQ4VnhPfCjiE5jA2KWMENxDcAXPEsKTxzTXH8O+GkK0wgyGx5EnVfdbJxuhrg0EkyAePvrf9qmz2RkJzmiHCbdbNjXPcBMikj3aFxOWcjvjNfHhwXw4TGTN7kzANS1ubHAUx1rRazfRGa0UurOYaCmRNdRJY5M3pHW8IoQiRbhMhxX4nj/FcnlDJ3FZ54ZtIJ8lpcMrRyn1+hb3Od5rknR3aSsqYWi+2GLgcXATMpVnQAz2VUUE1J0MiH+wqlxxU9niTbE+we8tHmmkIqKzC5qUGzULqUzeJQcbLMmBaY2isWh4ENn3z/cB5KrDiUzoraeTD+yTve5IZDeqRPOogDP/AGkCSZoQapiN3g/W1wB/FhfiC9lC8V4JVt0D+Y07gT5L2cPXPq9zSHYMj9V9UQfjIColnUYcnDlgkotyXdmgc0LzRK8o40SQRYEZK8Xth+ei/wAyJ+Mr2GJFqF4zaokojyem78RW+j5M5kcV1QghQ6gzz4IXxQSEoLuUugzNBoUjWql8YNZSpI9Uqq022tul22h0oAmDEnQVRsNrk4z947iVJlCPM3cBimITm1P2XdwK6ngUaRNrfA+i4kuJOK7LgY+kTazwcpkNHaQHOuPuse6TXF5a0EBkhK8TzZOrrVCz5GjVeyE5sPkl5LXuLrpzkSAGoSFarrOBDmzeS6Ra+EQOkCIjSDqqu9tsVvFvmQG3TnkNGKIvpVg15PFYloZBoGEuExXNsaMFkW3L9pJkycjIC60ipzaZ9ede4ZPyHZnQb/FQyTecXFoJJBcJzPXvUsfJkNr2OaxjbpeaNANQ5tJau5EqSHFs8LsPB+32gXmw4zmmt6UmnY50gd67LLGVmssb4TmRLxgugkyaBxjGcoEl06agu4stn4prGiXJaW05sr7cB1rh+HFoYT+3ZLj38gsa9rA9t175gXqaJ4lTpyd9EXJcnlEtSSnZDoktCOpXyhG44uc6YvEGQzSElS9nN6Ttw9VYARSU2YZMpnJY6R7I9VIywABwvc6QwOkHyVi6lJFhmytCsZaZh7dhvSPcnjWEHC6J66A6qKe6mIRkGbKwsD9LcekPNFarC8hspGTQOc3Xr1qaSeSLDNme3J8To949U3s+J0StGSdFhmybgfZni3QbzXABzjUHMxy9ZmvIrx0ohFOk7yspwydmkdavB63eKKZXkjbQ7pO7RRttsQe+/tO9VntfJW/8HrAcoo7qLy8ZSi/SxO271RtyrG+lidt3qltfI99cHoTjVeNW08t32neJXS+1Iv0kTtu9Vy0c16ytdONCzyI0bHSUZKcFbAGXd6TGz26JICpoTuW3b5IEDxDtBTxMBPFXIsSQVJ83GeZMBSEsarq+CD5X/uHueuScJa1u5Jf81F+xDP8AckFncjhNEsvKhOYC6hvNa7CoocMSrT/hPtD2OZEEJ7XSHMumhmatcMaLE+D3IUO3Wh7YoLmw4d+7NwnNwbiDrXpNk4GQYU+LMeHPENjPHdnVKUVHGv3FTbuznrJ8IjboD4HNbdBhxSDKvuvaa16St2P4RoTJ/NRZEg8otpSWLZhdPZcmCHg57tTyH95E1abIYgblm6ZomznBwybaWFkARGxSOQQWEAzBqZ0FJSlWclx9vyRF5ZfxjXNZNwDThIhpcAMCWmuozXpuUoPGQntYQx5aQ10jyXSoaVouTy9ka0iA1kJ0SJEdca9/GTJaAb/OAIBcQZVVRaiJ9Ty5pomSLTMzxBI3FMgCoAiTNRBKjnoUkkck8kCoCSV1SEIhDpPMkIiLUrikupBqAI7iVxS3U11ICO6kpbqa4gZGGpSUskrqAIwE4CkbDmmSCgVhxIfmtwrPdBVRNIGeYSHiyr5gJvi6o0KPFlEAQQdCufFk4s9UCKsSKTmlJQkq7FsqD4sZSogZXatrJX7KL/Lb+JZnxYrSyYZMij+H4OCBMmyXaSxxukibZTBIOIOIXV8H8qWYEi1CNWoiw4sQOGpzAajWNxXH2TndSuh6tLoSmej2XL2T2nkxrWBriWiXc5asPhxY2ikZ52iM473AryR2pRCIjFFWewH4QLH9I7+m/wBFG7h7ZPpHf03+i8jLkBelih2SxY83OlhedLZMySVRsSQTqQDi5tiEpJIM2GiakkgkdOCkkkIcKSFg7YkkkCBbjv8ABMP1vTJIAJ4qUmYpJIGHaOcdqjZ+u9JJAPuFDFeo+CjKSSQEZVcJJKkVARRAJJKiwmhM1JJACeEg1JJAB3UDykkgTFZsepWymSVRJCQRE6SpjQBUZSSUjICmSSUF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70657" name="Rectangle 1"/>
          <p:cNvSpPr>
            <a:spLocks noChangeArrowheads="1"/>
          </p:cNvSpPr>
          <p:nvPr/>
        </p:nvSpPr>
        <p:spPr bwMode="auto">
          <a:xfrm>
            <a:off x="467544" y="2996952"/>
            <a:ext cx="2088232" cy="1938992"/>
          </a:xfrm>
          <a:prstGeom prst="rect">
            <a:avLst/>
          </a:prstGeom>
          <a:solidFill>
            <a:schemeClr val="bg1">
              <a:lumMod val="85000"/>
            </a:schemeClr>
          </a:solidFill>
          <a:ln w="9525">
            <a:noFill/>
            <a:miter lim="800000"/>
            <a:headEnd/>
            <a:tailEnd/>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2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Este grupo de indicadores analiza y mide la capacidad operativa de la Cooperativa y la capacidad de lograr una adecuada gestión.</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4" name="23 Tabla"/>
          <p:cNvGraphicFramePr>
            <a:graphicFrameLocks noGrp="1"/>
          </p:cNvGraphicFramePr>
          <p:nvPr/>
        </p:nvGraphicFramePr>
        <p:xfrm>
          <a:off x="2915816" y="1484784"/>
          <a:ext cx="5832648" cy="4968550"/>
        </p:xfrm>
        <a:graphic>
          <a:graphicData uri="http://schemas.openxmlformats.org/drawingml/2006/table">
            <a:tbl>
              <a:tblPr/>
              <a:tblGrid>
                <a:gridCol w="428085"/>
                <a:gridCol w="1312792"/>
                <a:gridCol w="144478"/>
                <a:gridCol w="1526834"/>
                <a:gridCol w="144478"/>
                <a:gridCol w="208691"/>
                <a:gridCol w="101670"/>
                <a:gridCol w="164099"/>
                <a:gridCol w="1398409"/>
                <a:gridCol w="144478"/>
                <a:gridCol w="187287"/>
                <a:gridCol w="71347"/>
              </a:tblGrid>
              <a:tr h="143984">
                <a:tc rowSpan="4">
                  <a:txBody>
                    <a:bodyPr/>
                    <a:lstStyle/>
                    <a:p>
                      <a:pPr algn="ctr" fontAlgn="ctr"/>
                      <a:r>
                        <a:rPr lang="es-EC" sz="1100" b="0" i="0" u="none" strike="noStrike">
                          <a:solidFill>
                            <a:srgbClr val="FFFFFF"/>
                          </a:solidFill>
                          <a:latin typeface="Calibri"/>
                        </a:rPr>
                        <a:t>C</a:t>
                      </a:r>
                      <a:r>
                        <a:rPr lang="es-EC" sz="600" b="0" i="0" u="none" strike="noStrike">
                          <a:solidFill>
                            <a:srgbClr val="FFFFFF"/>
                          </a:solidFill>
                          <a:latin typeface="Calibri"/>
                        </a:rPr>
                        <a:t>1</a:t>
                      </a:r>
                      <a:endParaRPr lang="es-EC" sz="1100" b="0" i="0" u="none" strike="noStrike">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4">
                  <a:txBody>
                    <a:bodyPr/>
                    <a:lstStyle/>
                    <a:p>
                      <a:pPr algn="ctr" fontAlgn="ctr"/>
                      <a:r>
                        <a:rPr lang="es-EC" sz="600" b="0" i="0" u="none" strike="noStrike">
                          <a:solidFill>
                            <a:srgbClr val="002060"/>
                          </a:solidFill>
                          <a:latin typeface="Calibri"/>
                        </a:rPr>
                        <a:t>CRECIMIENTO DE ACTIVOS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rowSpan="4">
                  <a:txBody>
                    <a:bodyPr/>
                    <a:lstStyle/>
                    <a:p>
                      <a:pPr algn="ctr" fontAlgn="ctr"/>
                      <a:r>
                        <a:rPr lang="es-EC" sz="500" b="0" i="0" u="none" strike="noStrike">
                          <a:solidFill>
                            <a:srgbClr val="376091"/>
                          </a:solidFill>
                          <a:latin typeface="Calibri"/>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4">
                  <a:txBody>
                    <a:bodyPr/>
                    <a:lstStyle/>
                    <a:p>
                      <a:pPr algn="ctr" fontAlgn="ctr"/>
                      <a:r>
                        <a:rPr lang="es-EC" sz="500" b="0" i="0" u="none" strike="noStrike">
                          <a:solidFill>
                            <a:srgbClr val="002060"/>
                          </a:solidFill>
                          <a:latin typeface="Calibri"/>
                        </a:rPr>
                        <a:t>100</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rowSpan="4">
                  <a:txBody>
                    <a:bodyPr/>
                    <a:lstStyle/>
                    <a:p>
                      <a:pPr algn="ctr" fontAlgn="ctr"/>
                      <a:r>
                        <a:rPr lang="es-EC" sz="500" b="0" i="0" u="none" strike="noStrike">
                          <a:solidFill>
                            <a:srgbClr val="376091"/>
                          </a:solidFill>
                          <a:latin typeface="Calibri"/>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4">
                  <a:txBody>
                    <a:bodyPr/>
                    <a:lstStyle/>
                    <a:p>
                      <a:pPr algn="ctr" fontAlgn="ctr"/>
                      <a:r>
                        <a:rPr lang="es-EC" sz="500" b="0" i="0" u="none" strike="noStrike">
                          <a:solidFill>
                            <a:srgbClr val="002060"/>
                          </a:solidFill>
                          <a:latin typeface="Calibri"/>
                        </a:rPr>
                        <a:t>100</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43984">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500" b="0" i="0" u="none" strike="noStrike">
                          <a:solidFill>
                            <a:srgbClr val="002060"/>
                          </a:solidFill>
                          <a:latin typeface="Calibri"/>
                        </a:rPr>
                        <a:t>ACTIVO ACTUAL - ACTIVO ANTERIOR</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pt-BR" sz="500" b="0" i="0" u="none" strike="noStrike">
                          <a:solidFill>
                            <a:srgbClr val="002060"/>
                          </a:solidFill>
                          <a:latin typeface="Calibri"/>
                        </a:rPr>
                        <a:t>GRUPO 1 (f) - GRUPO 1 (i)</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43984">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500" b="0" i="0" u="none" strike="noStrike">
                          <a:solidFill>
                            <a:srgbClr val="002060"/>
                          </a:solidFill>
                          <a:latin typeface="Calibri"/>
                        </a:rPr>
                        <a:t>ACTIVO ANTERIOR</a:t>
                      </a:r>
                    </a:p>
                  </a:txBody>
                  <a:tcPr marL="0" marR="0" marT="0" marB="0" anchor="ctr">
                    <a:lnL>
                      <a:noFill/>
                    </a:lnL>
                    <a:lnR>
                      <a:noFill/>
                    </a:lnR>
                    <a:lnT w="6350" cap="flat" cmpd="sng" algn="ctr">
                      <a:solidFill>
                        <a:srgbClr val="0070C0"/>
                      </a:solidFill>
                      <a:prstDash val="solid"/>
                      <a:round/>
                      <a:headEnd type="none" w="med" len="med"/>
                      <a:tailEnd type="none" w="med" len="med"/>
                    </a:lnT>
                    <a:lnB>
                      <a:noFill/>
                    </a:lnB>
                    <a:solidFill>
                      <a:srgbClr val="FFFFFF"/>
                    </a:solidFill>
                  </a:tcPr>
                </a:tc>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500" b="0" i="0" u="none" strike="noStrike">
                          <a:solidFill>
                            <a:srgbClr val="002060"/>
                          </a:solidFill>
                          <a:latin typeface="Calibri"/>
                        </a:rPr>
                        <a:t>GRUPO 1 (i)</a:t>
                      </a:r>
                    </a:p>
                  </a:txBody>
                  <a:tcPr marL="0" marR="0" marT="0" marB="0" anchor="ctr">
                    <a:lnL>
                      <a:noFill/>
                    </a:lnL>
                    <a:lnR>
                      <a:noFill/>
                    </a:lnR>
                    <a:lnT w="6350" cap="flat" cmpd="sng" algn="ctr">
                      <a:solidFill>
                        <a:srgbClr val="0070C0"/>
                      </a:solidFill>
                      <a:prstDash val="solid"/>
                      <a:round/>
                      <a:headEnd type="none" w="med" len="med"/>
                      <a:tailEnd type="none" w="med" len="med"/>
                    </a:lnT>
                    <a:lnB>
                      <a:noFill/>
                    </a:lnB>
                    <a:solidFill>
                      <a:srgbClr val="FFFFFF"/>
                    </a:solidFill>
                  </a:tcPr>
                </a:tc>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43984">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FF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44302">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3984">
                <a:tc rowSpan="4">
                  <a:txBody>
                    <a:bodyPr/>
                    <a:lstStyle/>
                    <a:p>
                      <a:pPr algn="ctr" fontAlgn="ctr"/>
                      <a:r>
                        <a:rPr lang="es-EC" sz="1100" b="0" i="0" u="none" strike="noStrike">
                          <a:solidFill>
                            <a:srgbClr val="FFFFFF"/>
                          </a:solidFill>
                          <a:latin typeface="Calibri"/>
                        </a:rPr>
                        <a:t>C</a:t>
                      </a:r>
                      <a:r>
                        <a:rPr lang="es-EC" sz="700" b="0" i="0" u="none" strike="noStrike">
                          <a:solidFill>
                            <a:srgbClr val="FFFFFF"/>
                          </a:solidFill>
                          <a:latin typeface="Calibri"/>
                        </a:rPr>
                        <a:t>2</a:t>
                      </a:r>
                      <a:endParaRPr lang="es-EC" sz="1100" b="0" i="0" u="none" strike="noStrike">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4">
                  <a:txBody>
                    <a:bodyPr/>
                    <a:lstStyle/>
                    <a:p>
                      <a:pPr algn="ctr" fontAlgn="ctr"/>
                      <a:r>
                        <a:rPr lang="es-EC" sz="600" b="0" i="0" u="none" strike="noStrike">
                          <a:solidFill>
                            <a:srgbClr val="002060"/>
                          </a:solidFill>
                          <a:latin typeface="Calibri"/>
                        </a:rPr>
                        <a:t>CRECIMIENTO DE PRÉSTAMOS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rowSpan="4">
                  <a:txBody>
                    <a:bodyPr/>
                    <a:lstStyle/>
                    <a:p>
                      <a:pPr algn="ctr" fontAlgn="ctr"/>
                      <a:r>
                        <a:rPr lang="es-EC" sz="500" b="0" i="0" u="none" strike="noStrike">
                          <a:solidFill>
                            <a:srgbClr val="376091"/>
                          </a:solidFill>
                          <a:latin typeface="Calibri"/>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4">
                  <a:txBody>
                    <a:bodyPr/>
                    <a:lstStyle/>
                    <a:p>
                      <a:pPr algn="ctr" fontAlgn="ctr"/>
                      <a:r>
                        <a:rPr lang="es-EC" sz="500" b="0" i="0" u="none" strike="noStrike">
                          <a:solidFill>
                            <a:srgbClr val="002060"/>
                          </a:solidFill>
                          <a:latin typeface="Calibri"/>
                        </a:rPr>
                        <a:t>100</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rowSpan="4">
                  <a:txBody>
                    <a:bodyPr/>
                    <a:lstStyle/>
                    <a:p>
                      <a:pPr algn="ctr" fontAlgn="ctr"/>
                      <a:r>
                        <a:rPr lang="es-EC" sz="500" b="0" i="0" u="none" strike="noStrike">
                          <a:solidFill>
                            <a:srgbClr val="376091"/>
                          </a:solidFill>
                          <a:latin typeface="Calibri"/>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4">
                  <a:txBody>
                    <a:bodyPr/>
                    <a:lstStyle/>
                    <a:p>
                      <a:pPr algn="ctr" fontAlgn="ctr"/>
                      <a:r>
                        <a:rPr lang="es-EC" sz="500" b="0" i="0" u="none" strike="noStrike">
                          <a:solidFill>
                            <a:srgbClr val="002060"/>
                          </a:solidFill>
                          <a:latin typeface="Calibri"/>
                        </a:rPr>
                        <a:t>100</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43984">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500" b="0" i="0" u="none" strike="noStrike">
                          <a:solidFill>
                            <a:srgbClr val="002060"/>
                          </a:solidFill>
                          <a:latin typeface="Calibri"/>
                        </a:rPr>
                        <a:t>PREST. ACTUALES - PREST. ANTERIOR</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pt-BR" sz="500" b="0" i="0" u="none" strike="noStrike">
                          <a:solidFill>
                            <a:srgbClr val="002060"/>
                          </a:solidFill>
                          <a:latin typeface="Calibri"/>
                        </a:rPr>
                        <a:t>GRUPO 14 (f) - GRUPO 14(i)</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43984">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500" b="0" i="0" u="none" strike="noStrike">
                          <a:solidFill>
                            <a:srgbClr val="002060"/>
                          </a:solidFill>
                          <a:latin typeface="Calibri"/>
                        </a:rPr>
                        <a:t>PRÉSTAMO ANTERIOR</a:t>
                      </a:r>
                    </a:p>
                  </a:txBody>
                  <a:tcPr marL="0" marR="0" marT="0" marB="0" anchor="ctr">
                    <a:lnL>
                      <a:noFill/>
                    </a:lnL>
                    <a:lnR>
                      <a:noFill/>
                    </a:lnR>
                    <a:lnT w="6350" cap="flat" cmpd="sng" algn="ctr">
                      <a:solidFill>
                        <a:srgbClr val="0070C0"/>
                      </a:solidFill>
                      <a:prstDash val="solid"/>
                      <a:round/>
                      <a:headEnd type="none" w="med" len="med"/>
                      <a:tailEnd type="none" w="med" len="med"/>
                    </a:lnT>
                    <a:lnB>
                      <a:noFill/>
                    </a:lnB>
                    <a:solidFill>
                      <a:srgbClr val="FFFFFF"/>
                    </a:solidFill>
                  </a:tcPr>
                </a:tc>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500" b="0" i="0" u="none" strike="noStrike">
                          <a:solidFill>
                            <a:srgbClr val="002060"/>
                          </a:solidFill>
                          <a:latin typeface="Calibri"/>
                        </a:rPr>
                        <a:t>GRUPO 14 (i)</a:t>
                      </a:r>
                    </a:p>
                  </a:txBody>
                  <a:tcPr marL="0" marR="0" marT="0" marB="0" anchor="ctr">
                    <a:lnL>
                      <a:noFill/>
                    </a:lnL>
                    <a:lnR>
                      <a:noFill/>
                    </a:lnR>
                    <a:lnT w="6350" cap="flat" cmpd="sng" algn="ctr">
                      <a:solidFill>
                        <a:srgbClr val="0070C0"/>
                      </a:solidFill>
                      <a:prstDash val="solid"/>
                      <a:round/>
                      <a:headEnd type="none" w="med" len="med"/>
                      <a:tailEnd type="none" w="med" len="med"/>
                    </a:lnT>
                    <a:lnB>
                      <a:noFill/>
                    </a:lnB>
                    <a:solidFill>
                      <a:srgbClr val="FFFFFF"/>
                    </a:solidFill>
                  </a:tcPr>
                </a:tc>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43984">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44302">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3984">
                <a:tc rowSpan="4">
                  <a:txBody>
                    <a:bodyPr/>
                    <a:lstStyle/>
                    <a:p>
                      <a:pPr algn="ctr" fontAlgn="ctr"/>
                      <a:r>
                        <a:rPr lang="es-EC" sz="1100" b="0" i="0" u="none" strike="noStrike">
                          <a:solidFill>
                            <a:srgbClr val="FFFFFF"/>
                          </a:solidFill>
                          <a:latin typeface="Calibri"/>
                        </a:rPr>
                        <a:t>C</a:t>
                      </a:r>
                      <a:r>
                        <a:rPr lang="es-EC" sz="700" b="0" i="0" u="none" strike="noStrike">
                          <a:solidFill>
                            <a:srgbClr val="FFFFFF"/>
                          </a:solidFill>
                          <a:latin typeface="Calibri"/>
                        </a:rPr>
                        <a:t>3</a:t>
                      </a:r>
                      <a:endParaRPr lang="es-EC" sz="1100" b="0" i="0" u="none" strike="noStrike">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4">
                  <a:txBody>
                    <a:bodyPr/>
                    <a:lstStyle/>
                    <a:p>
                      <a:pPr algn="ctr" fontAlgn="ctr"/>
                      <a:r>
                        <a:rPr lang="es-EC" sz="600" b="0" i="0" u="none" strike="noStrike">
                          <a:solidFill>
                            <a:srgbClr val="002060"/>
                          </a:solidFill>
                          <a:latin typeface="Calibri"/>
                        </a:rPr>
                        <a:t>CRECIMIENTO DE DEPÓSITOS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rowSpan="4">
                  <a:txBody>
                    <a:bodyPr/>
                    <a:lstStyle/>
                    <a:p>
                      <a:pPr algn="ctr" fontAlgn="ctr"/>
                      <a:r>
                        <a:rPr lang="es-EC" sz="500" b="0" i="0" u="none" strike="noStrike">
                          <a:solidFill>
                            <a:srgbClr val="376091"/>
                          </a:solidFill>
                          <a:latin typeface="Calibri"/>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4">
                  <a:txBody>
                    <a:bodyPr/>
                    <a:lstStyle/>
                    <a:p>
                      <a:pPr algn="ctr" fontAlgn="ctr"/>
                      <a:r>
                        <a:rPr lang="es-EC" sz="500" b="0" i="0" u="none" strike="noStrike">
                          <a:solidFill>
                            <a:srgbClr val="002060"/>
                          </a:solidFill>
                          <a:latin typeface="Calibri"/>
                        </a:rPr>
                        <a:t>100</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rowSpan="4">
                  <a:txBody>
                    <a:bodyPr/>
                    <a:lstStyle/>
                    <a:p>
                      <a:pPr algn="ctr" fontAlgn="ctr"/>
                      <a:r>
                        <a:rPr lang="es-EC" sz="500" b="0" i="0" u="none" strike="noStrike">
                          <a:solidFill>
                            <a:srgbClr val="376091"/>
                          </a:solidFill>
                          <a:latin typeface="Calibri"/>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4">
                  <a:txBody>
                    <a:bodyPr/>
                    <a:lstStyle/>
                    <a:p>
                      <a:pPr algn="ctr" fontAlgn="ctr"/>
                      <a:r>
                        <a:rPr lang="es-EC" sz="500" b="0" i="0" u="none" strike="noStrike">
                          <a:solidFill>
                            <a:srgbClr val="002060"/>
                          </a:solidFill>
                          <a:latin typeface="Calibri"/>
                        </a:rPr>
                        <a:t>100</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43984">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500" b="0" i="0" u="none" strike="noStrike">
                          <a:solidFill>
                            <a:srgbClr val="002060"/>
                          </a:solidFill>
                          <a:latin typeface="Calibri"/>
                        </a:rPr>
                        <a:t>DEP. ACTUAL - DEP. ANTERIOR</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pt-BR" sz="500" b="0" i="0" u="none" strike="noStrike">
                          <a:solidFill>
                            <a:srgbClr val="002060"/>
                          </a:solidFill>
                          <a:latin typeface="Calibri"/>
                        </a:rPr>
                        <a:t>GRUPO 21 (f) - GRUPO 21 (i)</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43984">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500" b="0" i="0" u="none" strike="noStrike">
                          <a:solidFill>
                            <a:srgbClr val="002060"/>
                          </a:solidFill>
                          <a:latin typeface="Calibri"/>
                        </a:rPr>
                        <a:t>DEP. ANTERIOR</a:t>
                      </a:r>
                    </a:p>
                  </a:txBody>
                  <a:tcPr marL="0" marR="0" marT="0" marB="0" anchor="ctr">
                    <a:lnL>
                      <a:noFill/>
                    </a:lnL>
                    <a:lnR>
                      <a:noFill/>
                    </a:lnR>
                    <a:lnT w="6350" cap="flat" cmpd="sng" algn="ctr">
                      <a:solidFill>
                        <a:srgbClr val="0070C0"/>
                      </a:solidFill>
                      <a:prstDash val="solid"/>
                      <a:round/>
                      <a:headEnd type="none" w="med" len="med"/>
                      <a:tailEnd type="none" w="med" len="med"/>
                    </a:lnT>
                    <a:lnB>
                      <a:noFill/>
                    </a:lnB>
                    <a:solidFill>
                      <a:srgbClr val="FFFFFF"/>
                    </a:solidFill>
                  </a:tcPr>
                </a:tc>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500" b="0" i="0" u="none" strike="noStrike">
                          <a:solidFill>
                            <a:srgbClr val="002060"/>
                          </a:solidFill>
                          <a:latin typeface="Calibri"/>
                        </a:rPr>
                        <a:t>GRUPO 21 (i)</a:t>
                      </a:r>
                    </a:p>
                  </a:txBody>
                  <a:tcPr marL="0" marR="0" marT="0" marB="0" anchor="ctr">
                    <a:lnL>
                      <a:noFill/>
                    </a:lnL>
                    <a:lnR>
                      <a:noFill/>
                    </a:lnR>
                    <a:lnT w="6350" cap="flat" cmpd="sng" algn="ctr">
                      <a:solidFill>
                        <a:srgbClr val="0070C0"/>
                      </a:solidFill>
                      <a:prstDash val="solid"/>
                      <a:round/>
                      <a:headEnd type="none" w="med" len="med"/>
                      <a:tailEnd type="none" w="med" len="med"/>
                    </a:lnT>
                    <a:lnB>
                      <a:noFill/>
                    </a:lnB>
                    <a:solidFill>
                      <a:srgbClr val="FFFFFF"/>
                    </a:solidFill>
                  </a:tcPr>
                </a:tc>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43984">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44302">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3984">
                <a:tc rowSpan="4">
                  <a:txBody>
                    <a:bodyPr/>
                    <a:lstStyle/>
                    <a:p>
                      <a:pPr algn="ctr" fontAlgn="ctr"/>
                      <a:r>
                        <a:rPr lang="es-EC" sz="1100" b="0" i="0" u="none" strike="noStrike">
                          <a:solidFill>
                            <a:srgbClr val="FFFFFF"/>
                          </a:solidFill>
                          <a:latin typeface="Calibri"/>
                        </a:rPr>
                        <a:t>C</a:t>
                      </a:r>
                      <a:r>
                        <a:rPr lang="es-EC" sz="700" b="0" i="0" u="none" strike="noStrike">
                          <a:solidFill>
                            <a:srgbClr val="FFFFFF"/>
                          </a:solidFill>
                          <a:latin typeface="Calibri"/>
                        </a:rPr>
                        <a:t>4</a:t>
                      </a:r>
                      <a:endParaRPr lang="es-EC" sz="1100" b="0" i="0" u="none" strike="noStrike">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4">
                  <a:txBody>
                    <a:bodyPr/>
                    <a:lstStyle/>
                    <a:p>
                      <a:pPr algn="ctr" fontAlgn="ctr"/>
                      <a:r>
                        <a:rPr lang="es-EC" sz="600" b="0" i="0" u="none" strike="noStrike">
                          <a:solidFill>
                            <a:srgbClr val="002060"/>
                          </a:solidFill>
                          <a:latin typeface="Calibri"/>
                        </a:rPr>
                        <a:t>CRECIMIENTO DE PATRIMONIO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rowSpan="4">
                  <a:txBody>
                    <a:bodyPr/>
                    <a:lstStyle/>
                    <a:p>
                      <a:pPr algn="ctr" fontAlgn="ctr"/>
                      <a:r>
                        <a:rPr lang="es-EC" sz="500" b="0" i="0" u="none" strike="noStrike">
                          <a:solidFill>
                            <a:srgbClr val="376091"/>
                          </a:solidFill>
                          <a:latin typeface="Calibri"/>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4">
                  <a:txBody>
                    <a:bodyPr/>
                    <a:lstStyle/>
                    <a:p>
                      <a:pPr algn="ctr" fontAlgn="ctr"/>
                      <a:r>
                        <a:rPr lang="es-EC" sz="500" b="0" i="0" u="none" strike="noStrike">
                          <a:solidFill>
                            <a:srgbClr val="002060"/>
                          </a:solidFill>
                          <a:latin typeface="Calibri"/>
                        </a:rPr>
                        <a:t>100</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rowSpan="4">
                  <a:txBody>
                    <a:bodyPr/>
                    <a:lstStyle/>
                    <a:p>
                      <a:pPr algn="ctr" fontAlgn="ctr"/>
                      <a:r>
                        <a:rPr lang="es-EC" sz="500" b="0" i="0" u="none" strike="noStrike">
                          <a:solidFill>
                            <a:srgbClr val="376091"/>
                          </a:solidFill>
                          <a:latin typeface="Calibri"/>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4">
                  <a:txBody>
                    <a:bodyPr/>
                    <a:lstStyle/>
                    <a:p>
                      <a:pPr algn="ctr" fontAlgn="ctr"/>
                      <a:r>
                        <a:rPr lang="es-EC" sz="500" b="0" i="0" u="none" strike="noStrike">
                          <a:solidFill>
                            <a:srgbClr val="002060"/>
                          </a:solidFill>
                          <a:latin typeface="Calibri"/>
                        </a:rPr>
                        <a:t>100</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94932">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500" b="0" i="0" u="none" strike="noStrike">
                          <a:solidFill>
                            <a:srgbClr val="002060"/>
                          </a:solidFill>
                          <a:latin typeface="Calibri"/>
                        </a:rPr>
                        <a:t>PATRIMONIO ACTUAL - PATRIMONIO ANTERIOR</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pt-BR" sz="500" b="0" i="0" u="none" strike="noStrike">
                          <a:solidFill>
                            <a:srgbClr val="002060"/>
                          </a:solidFill>
                          <a:latin typeface="Calibri"/>
                        </a:rPr>
                        <a:t>GRUPO 3 (f) - GRUPO 3 (i)</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43984">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500" b="0" i="0" u="none" strike="noStrike">
                          <a:solidFill>
                            <a:srgbClr val="002060"/>
                          </a:solidFill>
                          <a:latin typeface="Calibri"/>
                        </a:rPr>
                        <a:t>PATRIMONIO ANTERIOR</a:t>
                      </a:r>
                    </a:p>
                  </a:txBody>
                  <a:tcPr marL="0" marR="0" marT="0" marB="0" anchor="ctr">
                    <a:lnL>
                      <a:noFill/>
                    </a:lnL>
                    <a:lnR>
                      <a:noFill/>
                    </a:lnR>
                    <a:lnT w="6350" cap="flat" cmpd="sng" algn="ctr">
                      <a:solidFill>
                        <a:srgbClr val="0070C0"/>
                      </a:solidFill>
                      <a:prstDash val="solid"/>
                      <a:round/>
                      <a:headEnd type="none" w="med" len="med"/>
                      <a:tailEnd type="none" w="med" len="med"/>
                    </a:lnT>
                    <a:lnB>
                      <a:noFill/>
                    </a:lnB>
                    <a:solidFill>
                      <a:srgbClr val="FFFFFF"/>
                    </a:solidFill>
                  </a:tcPr>
                </a:tc>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500" b="0" i="0" u="none" strike="noStrike">
                          <a:solidFill>
                            <a:srgbClr val="002060"/>
                          </a:solidFill>
                          <a:latin typeface="Calibri"/>
                        </a:rPr>
                        <a:t>GRUPO 3 (i)</a:t>
                      </a:r>
                    </a:p>
                  </a:txBody>
                  <a:tcPr marL="0" marR="0" marT="0" marB="0" anchor="ctr">
                    <a:lnL>
                      <a:noFill/>
                    </a:lnL>
                    <a:lnR>
                      <a:noFill/>
                    </a:lnR>
                    <a:lnT w="6350" cap="flat" cmpd="sng" algn="ctr">
                      <a:solidFill>
                        <a:srgbClr val="0070C0"/>
                      </a:solidFill>
                      <a:prstDash val="solid"/>
                      <a:round/>
                      <a:headEnd type="none" w="med" len="med"/>
                      <a:tailEnd type="none" w="med" len="med"/>
                    </a:lnT>
                    <a:lnB>
                      <a:noFill/>
                    </a:lnB>
                    <a:solidFill>
                      <a:srgbClr val="FFFFFF"/>
                    </a:solidFill>
                  </a:tcPr>
                </a:tc>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43984">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44302">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3984">
                <a:tc rowSpan="4">
                  <a:txBody>
                    <a:bodyPr/>
                    <a:lstStyle/>
                    <a:p>
                      <a:pPr algn="ctr" fontAlgn="ctr"/>
                      <a:r>
                        <a:rPr lang="es-EC" sz="1100" b="0" i="0" u="none" strike="noStrike">
                          <a:solidFill>
                            <a:srgbClr val="FFFFFF"/>
                          </a:solidFill>
                          <a:latin typeface="Calibri"/>
                        </a:rPr>
                        <a:t>C</a:t>
                      </a:r>
                      <a:r>
                        <a:rPr lang="es-EC" sz="700" b="0" i="0" u="none" strike="noStrike">
                          <a:solidFill>
                            <a:srgbClr val="FFFFFF"/>
                          </a:solidFill>
                          <a:latin typeface="Calibri"/>
                        </a:rPr>
                        <a:t>5</a:t>
                      </a:r>
                      <a:endParaRPr lang="es-EC" sz="1100" b="0" i="0" u="none" strike="noStrike">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4">
                  <a:txBody>
                    <a:bodyPr/>
                    <a:lstStyle/>
                    <a:p>
                      <a:pPr algn="ctr" fontAlgn="ctr"/>
                      <a:r>
                        <a:rPr lang="es-EC" sz="600" b="0" i="0" u="none" strike="noStrike">
                          <a:solidFill>
                            <a:srgbClr val="002060"/>
                          </a:solidFill>
                          <a:latin typeface="Calibri"/>
                        </a:rPr>
                        <a:t>CRECIMIENTO DE ASOCIADOS ACTIVOS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rowSpan="4">
                  <a:txBody>
                    <a:bodyPr/>
                    <a:lstStyle/>
                    <a:p>
                      <a:pPr algn="ctr" fontAlgn="ctr"/>
                      <a:r>
                        <a:rPr lang="es-EC" sz="500" b="0" i="0" u="none" strike="noStrike">
                          <a:solidFill>
                            <a:srgbClr val="376091"/>
                          </a:solidFill>
                          <a:latin typeface="Calibri"/>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4">
                  <a:txBody>
                    <a:bodyPr/>
                    <a:lstStyle/>
                    <a:p>
                      <a:pPr algn="ctr" fontAlgn="ctr"/>
                      <a:r>
                        <a:rPr lang="es-EC" sz="500" b="0" i="0" u="none" strike="noStrike">
                          <a:solidFill>
                            <a:srgbClr val="002060"/>
                          </a:solidFill>
                          <a:latin typeface="Calibri"/>
                        </a:rPr>
                        <a:t>100</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rowSpan="4">
                  <a:txBody>
                    <a:bodyPr/>
                    <a:lstStyle/>
                    <a:p>
                      <a:pPr algn="ctr" fontAlgn="ctr"/>
                      <a:r>
                        <a:rPr lang="es-EC" sz="500" b="0" i="0" u="none" strike="noStrike">
                          <a:solidFill>
                            <a:srgbClr val="376091"/>
                          </a:solidFill>
                          <a:latin typeface="Calibri"/>
                        </a:rPr>
                        <a:t>X</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4">
                  <a:txBody>
                    <a:bodyPr/>
                    <a:lstStyle/>
                    <a:p>
                      <a:pPr algn="ctr" fontAlgn="ctr"/>
                      <a:r>
                        <a:rPr lang="es-EC" sz="500" b="0" i="0" u="none" strike="noStrike">
                          <a:solidFill>
                            <a:srgbClr val="002060"/>
                          </a:solidFill>
                          <a:latin typeface="Calibri"/>
                        </a:rPr>
                        <a:t>100</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43984">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500" b="0" i="0" u="none" strike="noStrike">
                          <a:solidFill>
                            <a:srgbClr val="002060"/>
                          </a:solidFill>
                          <a:latin typeface="Calibri"/>
                        </a:rPr>
                        <a:t>ASOCIADOS ACTUAL - ASOCIADOS ANTERIOR</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pt-BR" sz="500" b="0" i="0" u="none" strike="noStrike">
                          <a:solidFill>
                            <a:srgbClr val="002060"/>
                          </a:solidFill>
                          <a:latin typeface="Calibri"/>
                        </a:rPr>
                        <a:t>N° ASOCIADOS (f) - N° ASOCIADOS (i)</a:t>
                      </a:r>
                    </a:p>
                  </a:txBody>
                  <a:tcPr marL="0" marR="0" marT="0" marB="0" anchor="ctr">
                    <a:lnL>
                      <a:noFill/>
                    </a:lnL>
                    <a:lnR>
                      <a:noFill/>
                    </a:lnR>
                    <a:lnT>
                      <a:noFill/>
                    </a:lnT>
                    <a:lnB w="6350" cap="flat" cmpd="sng" algn="ctr">
                      <a:solidFill>
                        <a:srgbClr val="0070C0"/>
                      </a:solidFill>
                      <a:prstDash val="solid"/>
                      <a:round/>
                      <a:headEnd type="none" w="med" len="med"/>
                      <a:tailEnd type="none" w="med" len="med"/>
                    </a:lnB>
                    <a:solidFill>
                      <a:srgbClr val="FFFFFF"/>
                    </a:solidFill>
                  </a:tcPr>
                </a:tc>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43984">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500" b="0" i="0" u="none" strike="noStrike">
                          <a:solidFill>
                            <a:srgbClr val="002060"/>
                          </a:solidFill>
                          <a:latin typeface="Calibri"/>
                        </a:rPr>
                        <a:t>ASOCIADOS ANTERIOR</a:t>
                      </a:r>
                    </a:p>
                  </a:txBody>
                  <a:tcPr marL="0" marR="0" marT="0" marB="0" anchor="ctr">
                    <a:lnL>
                      <a:noFill/>
                    </a:lnL>
                    <a:lnR>
                      <a:noFill/>
                    </a:lnR>
                    <a:lnT w="6350" cap="flat" cmpd="sng" algn="ctr">
                      <a:solidFill>
                        <a:srgbClr val="0070C0"/>
                      </a:solidFill>
                      <a:prstDash val="solid"/>
                      <a:round/>
                      <a:headEnd type="none" w="med" len="med"/>
                      <a:tailEnd type="none" w="med" len="med"/>
                    </a:lnT>
                    <a:lnB>
                      <a:noFill/>
                    </a:lnB>
                    <a:solidFill>
                      <a:srgbClr val="FFFFFF"/>
                    </a:solidFill>
                  </a:tcPr>
                </a:tc>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EC" sz="500" b="0" i="0" u="none" strike="noStrike">
                          <a:solidFill>
                            <a:srgbClr val="002060"/>
                          </a:solidFill>
                          <a:latin typeface="Calibri"/>
                        </a:rPr>
                        <a:t>N° ASOCIADOS (i)</a:t>
                      </a:r>
                    </a:p>
                  </a:txBody>
                  <a:tcPr marL="0" marR="0" marT="0" marB="0" anchor="ctr">
                    <a:lnL>
                      <a:noFill/>
                    </a:lnL>
                    <a:lnR>
                      <a:noFill/>
                    </a:lnR>
                    <a:lnT w="6350" cap="flat" cmpd="sng" algn="ctr">
                      <a:solidFill>
                        <a:srgbClr val="0070C0"/>
                      </a:solidFill>
                      <a:prstDash val="solid"/>
                      <a:round/>
                      <a:headEnd type="none" w="med" len="med"/>
                      <a:tailEnd type="none" w="med" len="med"/>
                    </a:lnT>
                    <a:lnB>
                      <a:noFill/>
                    </a:lnB>
                    <a:solidFill>
                      <a:srgbClr val="FFFFFF"/>
                    </a:solidFill>
                  </a:tcPr>
                </a:tc>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43984">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44302">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3984">
                <a:tc rowSpan="4">
                  <a:txBody>
                    <a:bodyPr/>
                    <a:lstStyle/>
                    <a:p>
                      <a:pPr algn="ctr" fontAlgn="ctr"/>
                      <a:r>
                        <a:rPr lang="es-EC" sz="1100" b="0" i="0" u="none" strike="noStrike">
                          <a:solidFill>
                            <a:srgbClr val="FFFFFF"/>
                          </a:solidFill>
                          <a:latin typeface="Calibri"/>
                        </a:rPr>
                        <a:t>C</a:t>
                      </a:r>
                      <a:r>
                        <a:rPr lang="es-EC" sz="700" b="0" i="0" u="none" strike="noStrike">
                          <a:solidFill>
                            <a:srgbClr val="FFFFFF"/>
                          </a:solidFill>
                          <a:latin typeface="Calibri"/>
                        </a:rPr>
                        <a:t>6</a:t>
                      </a:r>
                      <a:endParaRPr lang="es-EC" sz="1100" b="0" i="0" u="none" strike="noStrike">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4">
                  <a:txBody>
                    <a:bodyPr/>
                    <a:lstStyle/>
                    <a:p>
                      <a:pPr algn="ctr" fontAlgn="ctr"/>
                      <a:r>
                        <a:rPr lang="es-EC" sz="600" b="0" i="0" u="none" strike="noStrike">
                          <a:solidFill>
                            <a:srgbClr val="002060"/>
                          </a:solidFill>
                          <a:latin typeface="Calibri"/>
                        </a:rPr>
                        <a:t>NIVEL DE PUBLICIDAD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C" sz="500" b="0" i="0" u="none" strike="noStrike">
                          <a:solidFill>
                            <a:srgbClr val="376091"/>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C" sz="500" b="0" i="0" u="none" strike="noStrike">
                          <a:solidFill>
                            <a:srgbClr val="00206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C" sz="500" b="0" i="0" u="none" strike="noStrike">
                          <a:solidFill>
                            <a:srgbClr val="376091"/>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C" sz="500" b="0" i="0" u="none" strike="noStrike">
                          <a:solidFill>
                            <a:srgbClr val="00206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43984">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gridSpan="3">
                  <a:txBody>
                    <a:bodyPr/>
                    <a:lstStyle/>
                    <a:p>
                      <a:pPr algn="ctr" fontAlgn="ctr"/>
                      <a:r>
                        <a:rPr lang="es-EC" sz="500" b="0" i="0" u="none" strike="noStrike">
                          <a:solidFill>
                            <a:srgbClr val="002060"/>
                          </a:solidFill>
                          <a:latin typeface="Calibri"/>
                        </a:rPr>
                        <a:t>GASTO PUBLICIDAD</a:t>
                      </a:r>
                    </a:p>
                  </a:txBody>
                  <a:tcPr marL="0" marR="0" marT="0" marB="0" anchor="ctr">
                    <a:lnL>
                      <a:noFill/>
                    </a:lnL>
                    <a:lnR>
                      <a:noFill/>
                    </a:lnR>
                    <a:lnT>
                      <a:noFill/>
                    </a:lnT>
                    <a:lnB w="6350" cap="flat" cmpd="sng" algn="ctr">
                      <a:solidFill>
                        <a:srgbClr val="4F81BD"/>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gridSpan="3">
                  <a:txBody>
                    <a:bodyPr/>
                    <a:lstStyle/>
                    <a:p>
                      <a:pPr algn="ctr" fontAlgn="ctr"/>
                      <a:r>
                        <a:rPr lang="es-EC" sz="500" b="0" i="0" u="none" strike="noStrike">
                          <a:solidFill>
                            <a:srgbClr val="002060"/>
                          </a:solidFill>
                          <a:latin typeface="Calibri"/>
                        </a:rPr>
                        <a:t>SUBCUENTA 450315</a:t>
                      </a:r>
                    </a:p>
                  </a:txBody>
                  <a:tcPr marL="0" marR="0" marT="0" marB="0" anchor="ctr">
                    <a:lnL>
                      <a:noFill/>
                    </a:lnL>
                    <a:lnR>
                      <a:noFill/>
                    </a:lnR>
                    <a:lnT>
                      <a:noFill/>
                    </a:lnT>
                    <a:lnB w="6350" cap="flat" cmpd="sng" algn="ctr">
                      <a:solidFill>
                        <a:srgbClr val="4F81BD"/>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43984">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gridSpan="3">
                  <a:txBody>
                    <a:bodyPr/>
                    <a:lstStyle/>
                    <a:p>
                      <a:pPr algn="ctr" fontAlgn="ctr"/>
                      <a:r>
                        <a:rPr lang="es-EC" sz="500" b="0" i="0" u="none" strike="noStrike">
                          <a:solidFill>
                            <a:srgbClr val="002060"/>
                          </a:solidFill>
                          <a:latin typeface="Calibri"/>
                        </a:rPr>
                        <a:t>GASTO TOTAL</a:t>
                      </a:r>
                    </a:p>
                  </a:txBody>
                  <a:tcPr marL="0" marR="0" marT="0" marB="0" anchor="ctr">
                    <a:lnL>
                      <a:noFill/>
                    </a:lnL>
                    <a:lnR>
                      <a:noFill/>
                    </a:lnR>
                    <a:lnT w="6350" cap="flat" cmpd="sng" algn="ctr">
                      <a:solidFill>
                        <a:srgbClr val="4F81BD"/>
                      </a:solidFill>
                      <a:prstDash val="solid"/>
                      <a:round/>
                      <a:headEnd type="none" w="med" len="med"/>
                      <a:tailEnd type="none" w="med" len="med"/>
                    </a:lnT>
                    <a:lnB>
                      <a:noFill/>
                    </a:lnB>
                    <a:solidFill>
                      <a:srgbClr val="FFFFFF"/>
                    </a:solidFill>
                  </a:tcPr>
                </a:tc>
                <a:tc hMerge="1">
                  <a:txBody>
                    <a:bodyPr/>
                    <a:lstStyle/>
                    <a:p>
                      <a:endParaRPr lang="es-EC"/>
                    </a:p>
                  </a:txBody>
                  <a:tcPr/>
                </a:tc>
                <a:tc h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gridSpan="3">
                  <a:txBody>
                    <a:bodyPr/>
                    <a:lstStyle/>
                    <a:p>
                      <a:pPr algn="ctr" fontAlgn="ctr"/>
                      <a:r>
                        <a:rPr lang="es-EC" sz="500" b="0" i="0" u="none" strike="noStrike">
                          <a:solidFill>
                            <a:srgbClr val="002060"/>
                          </a:solidFill>
                          <a:latin typeface="Calibri"/>
                        </a:rPr>
                        <a:t>GRUPO 4</a:t>
                      </a:r>
                    </a:p>
                  </a:txBody>
                  <a:tcPr marL="0" marR="0" marT="0" marB="0" anchor="ctr">
                    <a:lnL>
                      <a:noFill/>
                    </a:lnL>
                    <a:lnR>
                      <a:noFill/>
                    </a:lnR>
                    <a:lnT w="6350" cap="flat" cmpd="sng" algn="ctr">
                      <a:solidFill>
                        <a:srgbClr val="4F81BD"/>
                      </a:solidFill>
                      <a:prstDash val="solid"/>
                      <a:round/>
                      <a:headEnd type="none" w="med" len="med"/>
                      <a:tailEnd type="none" w="med" len="med"/>
                    </a:lnT>
                    <a:lnB>
                      <a:noFill/>
                    </a:lnB>
                    <a:solidFill>
                      <a:srgbClr val="FFFFFF"/>
                    </a:solidFill>
                  </a:tcPr>
                </a:tc>
                <a:tc hMerge="1">
                  <a:txBody>
                    <a:bodyPr/>
                    <a:lstStyle/>
                    <a:p>
                      <a:endParaRPr lang="es-EC"/>
                    </a:p>
                  </a:txBody>
                  <a:tcPr/>
                </a:tc>
                <a:tc h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43984">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500" b="0" i="0" u="none" strike="noStrike">
                          <a:solidFill>
                            <a:srgbClr val="376091"/>
                          </a:solidFill>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500" b="0" i="0" u="none" strike="noStrike">
                          <a:solidFill>
                            <a:srgbClr val="002060"/>
                          </a:solidFill>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500" b="0" i="0" u="none" strike="noStrike">
                          <a:solidFill>
                            <a:srgbClr val="376091"/>
                          </a:solidFill>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500" b="0" i="0" u="none" strike="noStrike">
                          <a:solidFill>
                            <a:srgbClr val="002060"/>
                          </a:solidFill>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44302">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3984">
                <a:tc rowSpan="4">
                  <a:txBody>
                    <a:bodyPr/>
                    <a:lstStyle/>
                    <a:p>
                      <a:pPr algn="ctr" fontAlgn="ctr"/>
                      <a:r>
                        <a:rPr lang="es-EC" sz="1100" b="0" i="0" u="none" strike="noStrike">
                          <a:solidFill>
                            <a:srgbClr val="FFFFFF"/>
                          </a:solidFill>
                          <a:latin typeface="Calibri"/>
                        </a:rPr>
                        <a:t>C</a:t>
                      </a:r>
                      <a:r>
                        <a:rPr lang="es-EC" sz="700" b="0" i="0" u="none" strike="noStrike">
                          <a:solidFill>
                            <a:srgbClr val="FFFFFF"/>
                          </a:solidFill>
                          <a:latin typeface="Calibri"/>
                        </a:rPr>
                        <a:t>7</a:t>
                      </a:r>
                      <a:endParaRPr lang="es-EC" sz="1100" b="0" i="0" u="none" strike="noStrike">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4">
                  <a:txBody>
                    <a:bodyPr/>
                    <a:lstStyle/>
                    <a:p>
                      <a:pPr algn="ctr" fontAlgn="ctr"/>
                      <a:r>
                        <a:rPr lang="es-EC" sz="600" b="0" i="0" u="none" strike="noStrike">
                          <a:solidFill>
                            <a:srgbClr val="002060"/>
                          </a:solidFill>
                          <a:latin typeface="Calibri"/>
                        </a:rPr>
                        <a:t>GASTO DE TECNOLOGÍA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C" sz="500" b="0" i="0" u="none" strike="noStrike">
                          <a:solidFill>
                            <a:srgbClr val="376091"/>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C" sz="500" b="0" i="0" u="none" strike="noStrike">
                          <a:solidFill>
                            <a:srgbClr val="00206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C" sz="500" b="0" i="0" u="none" strike="noStrike">
                          <a:solidFill>
                            <a:srgbClr val="376091"/>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C" sz="500" b="0" i="0" u="none" strike="noStrike">
                          <a:solidFill>
                            <a:srgbClr val="00206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43984">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gridSpan="3">
                  <a:txBody>
                    <a:bodyPr/>
                    <a:lstStyle/>
                    <a:p>
                      <a:pPr algn="ctr" fontAlgn="ctr"/>
                      <a:r>
                        <a:rPr lang="es-EC" sz="500" b="0" i="0" u="none" strike="noStrike">
                          <a:solidFill>
                            <a:srgbClr val="002060"/>
                          </a:solidFill>
                          <a:latin typeface="Calibri"/>
                        </a:rPr>
                        <a:t>GASTO DE TECNOLOGÍA</a:t>
                      </a:r>
                    </a:p>
                  </a:txBody>
                  <a:tcPr marL="0" marR="0" marT="0" marB="0" anchor="ctr">
                    <a:lnL>
                      <a:noFill/>
                    </a:lnL>
                    <a:lnR>
                      <a:noFill/>
                    </a:lnR>
                    <a:lnT>
                      <a:noFill/>
                    </a:lnT>
                    <a:lnB w="6350" cap="flat" cmpd="sng" algn="ctr">
                      <a:solidFill>
                        <a:srgbClr val="4F81BD"/>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gridSpan="3">
                  <a:txBody>
                    <a:bodyPr/>
                    <a:lstStyle/>
                    <a:p>
                      <a:pPr algn="ctr" fontAlgn="ctr"/>
                      <a:r>
                        <a:rPr lang="es-EC" sz="500" b="0" i="0" u="none" strike="noStrike">
                          <a:solidFill>
                            <a:srgbClr val="002060"/>
                          </a:solidFill>
                          <a:latin typeface="Calibri"/>
                        </a:rPr>
                        <a:t>SUBCUENTA 450530 + 450625</a:t>
                      </a:r>
                    </a:p>
                  </a:txBody>
                  <a:tcPr marL="0" marR="0" marT="0" marB="0" anchor="ctr">
                    <a:lnL>
                      <a:noFill/>
                    </a:lnL>
                    <a:lnR>
                      <a:noFill/>
                    </a:lnR>
                    <a:lnT>
                      <a:noFill/>
                    </a:lnT>
                    <a:lnB w="6350" cap="flat" cmpd="sng" algn="ctr">
                      <a:solidFill>
                        <a:srgbClr val="4F81BD"/>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43984">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gridSpan="3">
                  <a:txBody>
                    <a:bodyPr/>
                    <a:lstStyle/>
                    <a:p>
                      <a:pPr algn="ctr" fontAlgn="ctr"/>
                      <a:r>
                        <a:rPr lang="es-EC" sz="500" b="0" i="0" u="none" strike="noStrike">
                          <a:solidFill>
                            <a:srgbClr val="002060"/>
                          </a:solidFill>
                          <a:latin typeface="Calibri"/>
                        </a:rPr>
                        <a:t>GASTO TOTAL</a:t>
                      </a:r>
                    </a:p>
                  </a:txBody>
                  <a:tcPr marL="0" marR="0" marT="0" marB="0" anchor="ctr">
                    <a:lnL>
                      <a:noFill/>
                    </a:lnL>
                    <a:lnR>
                      <a:noFill/>
                    </a:lnR>
                    <a:lnT w="6350" cap="flat" cmpd="sng" algn="ctr">
                      <a:solidFill>
                        <a:srgbClr val="4F81BD"/>
                      </a:solidFill>
                      <a:prstDash val="solid"/>
                      <a:round/>
                      <a:headEnd type="none" w="med" len="med"/>
                      <a:tailEnd type="none" w="med" len="med"/>
                    </a:lnT>
                    <a:lnB>
                      <a:noFill/>
                    </a:lnB>
                    <a:solidFill>
                      <a:srgbClr val="FFFFFF"/>
                    </a:solidFill>
                  </a:tcPr>
                </a:tc>
                <a:tc hMerge="1">
                  <a:txBody>
                    <a:bodyPr/>
                    <a:lstStyle/>
                    <a:p>
                      <a:endParaRPr lang="es-EC"/>
                    </a:p>
                  </a:txBody>
                  <a:tcPr/>
                </a:tc>
                <a:tc h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gridSpan="3">
                  <a:txBody>
                    <a:bodyPr/>
                    <a:lstStyle/>
                    <a:p>
                      <a:pPr algn="ctr" fontAlgn="ctr"/>
                      <a:r>
                        <a:rPr lang="es-EC" sz="500" b="0" i="0" u="none" strike="noStrike">
                          <a:solidFill>
                            <a:srgbClr val="002060"/>
                          </a:solidFill>
                          <a:latin typeface="Calibri"/>
                        </a:rPr>
                        <a:t>GRUPO 4</a:t>
                      </a:r>
                    </a:p>
                  </a:txBody>
                  <a:tcPr marL="0" marR="0" marT="0" marB="0" anchor="ctr">
                    <a:lnL>
                      <a:noFill/>
                    </a:lnL>
                    <a:lnR>
                      <a:noFill/>
                    </a:lnR>
                    <a:lnT w="6350" cap="flat" cmpd="sng" algn="ctr">
                      <a:solidFill>
                        <a:srgbClr val="4F81BD"/>
                      </a:solidFill>
                      <a:prstDash val="solid"/>
                      <a:round/>
                      <a:headEnd type="none" w="med" len="med"/>
                      <a:tailEnd type="none" w="med" len="med"/>
                    </a:lnT>
                    <a:lnB>
                      <a:noFill/>
                    </a:lnB>
                    <a:solidFill>
                      <a:srgbClr val="FFFFFF"/>
                    </a:solidFill>
                  </a:tcPr>
                </a:tc>
                <a:tc hMerge="1">
                  <a:txBody>
                    <a:bodyPr/>
                    <a:lstStyle/>
                    <a:p>
                      <a:endParaRPr lang="es-EC"/>
                    </a:p>
                  </a:txBody>
                  <a:tcPr/>
                </a:tc>
                <a:tc h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43984">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500" b="0" i="0" u="none" strike="noStrike">
                          <a:solidFill>
                            <a:srgbClr val="376091"/>
                          </a:solidFill>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500" b="0" i="0" u="none" strike="noStrike">
                          <a:solidFill>
                            <a:srgbClr val="002060"/>
                          </a:solidFill>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500" b="0" i="0" u="none" strike="noStrike">
                          <a:solidFill>
                            <a:srgbClr val="376091"/>
                          </a:solidFill>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500" b="0" i="0" u="none" strike="noStrike">
                          <a:solidFill>
                            <a:srgbClr val="002060"/>
                          </a:solidFill>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r h="44302">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1100" b="0" i="0" u="none" strike="noStrike">
                          <a:solidFill>
                            <a:srgbClr val="000000"/>
                          </a:solidFill>
                          <a:latin typeface="Calibri"/>
                        </a:rPr>
                        <a:t> </a:t>
                      </a:r>
                    </a:p>
                  </a:txBody>
                  <a:tcPr marL="0" marR="0" marT="0" marB="0" vert="vert27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3984">
                <a:tc rowSpan="4">
                  <a:txBody>
                    <a:bodyPr/>
                    <a:lstStyle/>
                    <a:p>
                      <a:pPr algn="ctr" fontAlgn="ctr"/>
                      <a:r>
                        <a:rPr lang="es-EC" sz="1100" b="0" i="0" u="none" strike="noStrike">
                          <a:solidFill>
                            <a:srgbClr val="FFFFFF"/>
                          </a:solidFill>
                          <a:latin typeface="Calibri"/>
                        </a:rPr>
                        <a:t>C</a:t>
                      </a:r>
                      <a:r>
                        <a:rPr lang="es-EC" sz="700" b="0" i="0" u="none" strike="noStrike">
                          <a:solidFill>
                            <a:srgbClr val="FFFFFF"/>
                          </a:solidFill>
                          <a:latin typeface="Calibri"/>
                        </a:rPr>
                        <a:t>8</a:t>
                      </a:r>
                      <a:endParaRPr lang="es-EC" sz="1100" b="0" i="0" u="none" strike="noStrike">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rowSpan="4">
                  <a:txBody>
                    <a:bodyPr/>
                    <a:lstStyle/>
                    <a:p>
                      <a:pPr algn="ctr" fontAlgn="ctr"/>
                      <a:r>
                        <a:rPr lang="es-EC" sz="600" b="0" i="0" u="none" strike="noStrike">
                          <a:solidFill>
                            <a:srgbClr val="002060"/>
                          </a:solidFill>
                          <a:latin typeface="Calibri"/>
                        </a:rPr>
                        <a:t>EQUIPOS TECNOLÓGICOS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C" sz="500" b="0" i="0" u="none" strike="noStrike">
                          <a:solidFill>
                            <a:srgbClr val="376091"/>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C" sz="500" b="0" i="0" u="none" strike="noStrike">
                          <a:solidFill>
                            <a:srgbClr val="00206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C" sz="500" b="0" i="0" u="none" strike="noStrike">
                          <a:solidFill>
                            <a:srgbClr val="376091"/>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C" sz="500" b="0" i="0" u="none" strike="noStrike">
                          <a:solidFill>
                            <a:srgbClr val="00206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43984">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gridSpan="3">
                  <a:txBody>
                    <a:bodyPr/>
                    <a:lstStyle/>
                    <a:p>
                      <a:pPr algn="ctr" fontAlgn="ctr"/>
                      <a:r>
                        <a:rPr lang="es-EC" sz="500" b="0" i="0" u="none" strike="noStrike">
                          <a:solidFill>
                            <a:srgbClr val="002060"/>
                          </a:solidFill>
                          <a:latin typeface="Calibri"/>
                        </a:rPr>
                        <a:t>EQUIPO DE TÉCNOLOGÍA</a:t>
                      </a:r>
                    </a:p>
                  </a:txBody>
                  <a:tcPr marL="0" marR="0" marT="0" marB="0" anchor="ctr">
                    <a:lnL>
                      <a:noFill/>
                    </a:lnL>
                    <a:lnR>
                      <a:noFill/>
                    </a:lnR>
                    <a:lnT>
                      <a:noFill/>
                    </a:lnT>
                    <a:lnB w="6350" cap="flat" cmpd="sng" algn="ctr">
                      <a:solidFill>
                        <a:srgbClr val="4F81BD"/>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gridSpan="3">
                  <a:txBody>
                    <a:bodyPr/>
                    <a:lstStyle/>
                    <a:p>
                      <a:pPr algn="ctr" fontAlgn="ctr"/>
                      <a:r>
                        <a:rPr lang="es-EC" sz="500" b="0" i="0" u="none" strike="noStrike">
                          <a:solidFill>
                            <a:srgbClr val="002060"/>
                          </a:solidFill>
                          <a:latin typeface="Calibri"/>
                        </a:rPr>
                        <a:t>CUENTA 1806 + SUBCUENTA 189920</a:t>
                      </a:r>
                    </a:p>
                  </a:txBody>
                  <a:tcPr marL="0" marR="0" marT="0" marB="0" anchor="ctr">
                    <a:lnL>
                      <a:noFill/>
                    </a:lnL>
                    <a:lnR>
                      <a:noFill/>
                    </a:lnR>
                    <a:lnT>
                      <a:noFill/>
                    </a:lnT>
                    <a:lnB w="6350" cap="flat" cmpd="sng" algn="ctr">
                      <a:solidFill>
                        <a:srgbClr val="4F81BD"/>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43984">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gridSpan="3">
                  <a:txBody>
                    <a:bodyPr/>
                    <a:lstStyle/>
                    <a:p>
                      <a:pPr algn="ctr" fontAlgn="ctr"/>
                      <a:r>
                        <a:rPr lang="es-EC" sz="500" b="0" i="0" u="none" strike="noStrike">
                          <a:solidFill>
                            <a:srgbClr val="002060"/>
                          </a:solidFill>
                          <a:latin typeface="Calibri"/>
                        </a:rPr>
                        <a:t>ACTIVO FIJO NETO</a:t>
                      </a:r>
                    </a:p>
                  </a:txBody>
                  <a:tcPr marL="0" marR="0" marT="0" marB="0" anchor="ctr">
                    <a:lnL>
                      <a:noFill/>
                    </a:lnL>
                    <a:lnR>
                      <a:noFill/>
                    </a:lnR>
                    <a:lnT w="6350" cap="flat" cmpd="sng" algn="ctr">
                      <a:solidFill>
                        <a:srgbClr val="4F81BD"/>
                      </a:solidFill>
                      <a:prstDash val="solid"/>
                      <a:round/>
                      <a:headEnd type="none" w="med" len="med"/>
                      <a:tailEnd type="none" w="med" len="med"/>
                    </a:lnT>
                    <a:lnB>
                      <a:noFill/>
                    </a:lnB>
                    <a:solidFill>
                      <a:srgbClr val="FFFFFF"/>
                    </a:solidFill>
                  </a:tcPr>
                </a:tc>
                <a:tc hMerge="1">
                  <a:txBody>
                    <a:bodyPr/>
                    <a:lstStyle/>
                    <a:p>
                      <a:endParaRPr lang="es-EC"/>
                    </a:p>
                  </a:txBody>
                  <a:tcPr/>
                </a:tc>
                <a:tc h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gridSpan="3">
                  <a:txBody>
                    <a:bodyPr/>
                    <a:lstStyle/>
                    <a:p>
                      <a:pPr algn="ctr" fontAlgn="ctr"/>
                      <a:r>
                        <a:rPr lang="es-EC" sz="500" b="0" i="0" u="none" strike="noStrike">
                          <a:solidFill>
                            <a:srgbClr val="002060"/>
                          </a:solidFill>
                          <a:latin typeface="Calibri"/>
                        </a:rPr>
                        <a:t>GRUPO 18</a:t>
                      </a:r>
                    </a:p>
                  </a:txBody>
                  <a:tcPr marL="0" marR="0" marT="0" marB="0" anchor="ctr">
                    <a:lnL>
                      <a:noFill/>
                    </a:lnL>
                    <a:lnR>
                      <a:noFill/>
                    </a:lnR>
                    <a:lnT w="6350" cap="flat" cmpd="sng" algn="ctr">
                      <a:solidFill>
                        <a:srgbClr val="4F81BD"/>
                      </a:solidFill>
                      <a:prstDash val="solid"/>
                      <a:round/>
                      <a:headEnd type="none" w="med" len="med"/>
                      <a:tailEnd type="none" w="med" len="med"/>
                    </a:lnT>
                    <a:lnB>
                      <a:noFill/>
                    </a:lnB>
                    <a:solidFill>
                      <a:srgbClr val="FFFFFF"/>
                    </a:solidFill>
                  </a:tcPr>
                </a:tc>
                <a:tc hMerge="1">
                  <a:txBody>
                    <a:bodyPr/>
                    <a:lstStyle/>
                    <a:p>
                      <a:endParaRPr lang="es-EC"/>
                    </a:p>
                  </a:txBody>
                  <a:tcPr/>
                </a:tc>
                <a:tc h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143984">
                <a:tc vMerge="1">
                  <a:txBody>
                    <a:bodyPr/>
                    <a:lstStyle/>
                    <a:p>
                      <a:endParaRPr lang="es-EC"/>
                    </a:p>
                  </a:txBody>
                  <a:tcPr/>
                </a:tc>
                <a:tc vMerge="1">
                  <a:txBody>
                    <a:bodyPr/>
                    <a:lstStyle/>
                    <a:p>
                      <a:endParaRPr lang="es-EC"/>
                    </a:p>
                  </a:txBody>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500" b="0" i="0" u="none" strike="noStrike">
                          <a:solidFill>
                            <a:srgbClr val="376091"/>
                          </a:solidFill>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500" b="0" i="0" u="none" strike="noStrike">
                          <a:solidFill>
                            <a:srgbClr val="002060"/>
                          </a:solidFill>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500" b="0" i="0" u="none" strike="noStrike">
                          <a:solidFill>
                            <a:srgbClr val="376091"/>
                          </a:solidFill>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C" sz="500" b="0" i="0" u="none" strike="noStrike">
                          <a:solidFill>
                            <a:srgbClr val="002060"/>
                          </a:solidFill>
                          <a:latin typeface="Calibri"/>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EC" sz="500" b="0"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bl>
          </a:graphicData>
        </a:graphic>
      </p:graphicFrame>
      <p:pic>
        <p:nvPicPr>
          <p:cNvPr id="25" name="Picture 1" descr="http://t3.gstatic.com/images?q=tbn:ANd9GcQrpzqfYUHkSh_4IY_v8ShFzl7iPsXJy7SPiSPWLtCj8YfkKM2n0Q"/>
          <p:cNvPicPr>
            <a:picLocks noChangeAspect="1" noChangeArrowheads="1"/>
          </p:cNvPicPr>
          <p:nvPr/>
        </p:nvPicPr>
        <p:blipFill>
          <a:blip r:embed="rId3" cstate="print"/>
          <a:srcRect/>
          <a:stretch>
            <a:fillRect/>
          </a:stretch>
        </p:blipFill>
        <p:spPr bwMode="auto">
          <a:xfrm>
            <a:off x="1043608" y="5085184"/>
            <a:ext cx="1047749" cy="1017613"/>
          </a:xfrm>
          <a:prstGeom prst="rect">
            <a:avLst/>
          </a:prstGeom>
          <a:ln>
            <a:noFill/>
          </a:ln>
          <a:effectLst>
            <a:softEdge rad="112500"/>
          </a:effectLst>
        </p:spPr>
      </p:pic>
      <p:pic>
        <p:nvPicPr>
          <p:cNvPr id="26" name="Picture 2" descr="http://t1.gstatic.com/images?q=tbn:ANd9GcQhtG4poykU6_1_zByFZm9KW8s9hOtV-mRPeAAJIPBZ1Uv6EWJw"/>
          <p:cNvPicPr>
            <a:picLocks noChangeAspect="1" noChangeArrowheads="1"/>
          </p:cNvPicPr>
          <p:nvPr/>
        </p:nvPicPr>
        <p:blipFill>
          <a:blip r:embed="rId4" cstate="print"/>
          <a:srcRect/>
          <a:stretch>
            <a:fillRect/>
          </a:stretch>
        </p:blipFill>
        <p:spPr bwMode="auto">
          <a:xfrm>
            <a:off x="467544" y="1700808"/>
            <a:ext cx="836083" cy="955333"/>
          </a:xfrm>
          <a:prstGeom prst="rect">
            <a:avLst/>
          </a:prstGeom>
          <a:noFill/>
        </p:spPr>
      </p:pic>
      <p:pic>
        <p:nvPicPr>
          <p:cNvPr id="27" name="Picture 5" descr="http://2.bp.blogspot.com/_6txa-oFC2ac/TOqxdis-rqI/AAAAAAAAAB8/uuFYaYoCKqk/s1600/soporte_tec.jpg"/>
          <p:cNvPicPr>
            <a:picLocks noChangeAspect="1" noChangeArrowheads="1"/>
          </p:cNvPicPr>
          <p:nvPr/>
        </p:nvPicPr>
        <p:blipFill>
          <a:blip r:embed="rId5" cstate="print"/>
          <a:srcRect/>
          <a:stretch>
            <a:fillRect/>
          </a:stretch>
        </p:blipFill>
        <p:spPr bwMode="auto">
          <a:xfrm>
            <a:off x="1475656" y="1628800"/>
            <a:ext cx="1127663" cy="1058332"/>
          </a:xfrm>
          <a:prstGeom prst="rect">
            <a:avLst/>
          </a:prstGeom>
          <a:ln>
            <a:noFill/>
          </a:ln>
          <a:effectLst>
            <a:softEdge rad="112500"/>
          </a:effectLst>
        </p:spPr>
      </p:pic>
    </p:spTree>
  </p:cSld>
  <p:clrMapOvr>
    <a:masterClrMapping/>
  </p:clrMapOvr>
  <p:transition>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1268" name="AutoShape 4"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 name="5 Rectángulo"/>
          <p:cNvSpPr/>
          <p:nvPr/>
        </p:nvSpPr>
        <p:spPr>
          <a:xfrm>
            <a:off x="0" y="0"/>
            <a:ext cx="9144000" cy="13407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7200" dirty="0" smtClean="0">
                <a:solidFill>
                  <a:schemeClr val="bg1"/>
                </a:solidFill>
              </a:rPr>
              <a:t>CAPITULO IV</a:t>
            </a:r>
            <a:endParaRPr lang="es-EC" sz="7200" dirty="0">
              <a:solidFill>
                <a:schemeClr val="bg1"/>
              </a:solidFill>
            </a:endParaRPr>
          </a:p>
        </p:txBody>
      </p:sp>
      <p:sp>
        <p:nvSpPr>
          <p:cNvPr id="7" name="6 Rectángulo"/>
          <p:cNvSpPr/>
          <p:nvPr/>
        </p:nvSpPr>
        <p:spPr>
          <a:xfrm>
            <a:off x="755576" y="1916832"/>
            <a:ext cx="7668344" cy="1938992"/>
          </a:xfrm>
          <a:prstGeom prst="rect">
            <a:avLst/>
          </a:prstGeom>
        </p:spPr>
        <p:txBody>
          <a:bodyPr wrap="square">
            <a:spAutoFit/>
          </a:bodyPr>
          <a:lstStyle/>
          <a:p>
            <a:pPr algn="ctr"/>
            <a:r>
              <a:rPr lang="es-EC" sz="6000" b="1" dirty="0" smtClean="0">
                <a:solidFill>
                  <a:srgbClr val="002060"/>
                </a:solidFill>
              </a:rPr>
              <a:t>MODELO DE ANÁLISIS FINANCIERO COLAC</a:t>
            </a:r>
            <a:endParaRPr lang="es-EC" sz="6000" b="1" dirty="0">
              <a:solidFill>
                <a:srgbClr val="002060"/>
              </a:solidFill>
            </a:endParaRPr>
          </a:p>
        </p:txBody>
      </p:sp>
      <p:sp>
        <p:nvSpPr>
          <p:cNvPr id="8" name="7 Rectángulo"/>
          <p:cNvSpPr/>
          <p:nvPr/>
        </p:nvSpPr>
        <p:spPr>
          <a:xfrm>
            <a:off x="0" y="6309320"/>
            <a:ext cx="9144000" cy="5486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4800" dirty="0">
              <a:solidFill>
                <a:schemeClr val="bg1"/>
              </a:solidFill>
            </a:endParaRPr>
          </a:p>
        </p:txBody>
      </p:sp>
      <p:pic>
        <p:nvPicPr>
          <p:cNvPr id="11" name="10 Imagen"/>
          <p:cNvPicPr/>
          <p:nvPr/>
        </p:nvPicPr>
        <p:blipFill>
          <a:blip r:embed="rId3" cstate="print"/>
          <a:srcRect l="2759" t="26054" r="21083" b="14812"/>
          <a:stretch>
            <a:fillRect/>
          </a:stretch>
        </p:blipFill>
        <p:spPr bwMode="auto">
          <a:xfrm>
            <a:off x="2483768" y="3933056"/>
            <a:ext cx="4849186" cy="2021175"/>
          </a:xfrm>
          <a:prstGeom prst="rect">
            <a:avLst/>
          </a:prstGeom>
          <a:noFill/>
          <a:ln w="9525">
            <a:noFill/>
            <a:miter lim="800000"/>
            <a:headEnd/>
            <a:tailEnd/>
          </a:ln>
        </p:spPr>
      </p:pic>
    </p:spTree>
  </p:cSld>
  <p:clrMapOvr>
    <a:masterClrMapping/>
  </p:clrMapOvr>
  <p:transition>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1268" name="AutoShape 4"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 name="5 Rectángulo"/>
          <p:cNvSpPr/>
          <p:nvPr/>
        </p:nvSpPr>
        <p:spPr>
          <a:xfrm>
            <a:off x="0" y="0"/>
            <a:ext cx="9144000" cy="13407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800" dirty="0" smtClean="0">
                <a:solidFill>
                  <a:schemeClr val="bg1"/>
                </a:solidFill>
              </a:rPr>
              <a:t>COAC SELECCIONADAS</a:t>
            </a:r>
            <a:endParaRPr lang="es-EC" sz="4800" dirty="0">
              <a:solidFill>
                <a:schemeClr val="bg1"/>
              </a:solidFill>
            </a:endParaRPr>
          </a:p>
        </p:txBody>
      </p:sp>
      <p:sp>
        <p:nvSpPr>
          <p:cNvPr id="8" name="7 Rectángulo"/>
          <p:cNvSpPr/>
          <p:nvPr/>
        </p:nvSpPr>
        <p:spPr>
          <a:xfrm>
            <a:off x="0" y="6309320"/>
            <a:ext cx="9144000" cy="5486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4800" dirty="0">
              <a:solidFill>
                <a:schemeClr val="bg1"/>
              </a:solidFill>
            </a:endParaRPr>
          </a:p>
        </p:txBody>
      </p:sp>
      <p:graphicFrame>
        <p:nvGraphicFramePr>
          <p:cNvPr id="9" name="8 Tabla"/>
          <p:cNvGraphicFramePr>
            <a:graphicFrameLocks noGrp="1"/>
          </p:cNvGraphicFramePr>
          <p:nvPr/>
        </p:nvGraphicFramePr>
        <p:xfrm>
          <a:off x="1841817" y="1685163"/>
          <a:ext cx="5460365" cy="4447032"/>
        </p:xfrm>
        <a:graphic>
          <a:graphicData uri="http://schemas.openxmlformats.org/drawingml/2006/table">
            <a:tbl>
              <a:tblPr/>
              <a:tblGrid>
                <a:gridCol w="1459865"/>
                <a:gridCol w="4000500"/>
              </a:tblGrid>
              <a:tr h="0">
                <a:tc>
                  <a:txBody>
                    <a:bodyPr/>
                    <a:lstStyle/>
                    <a:p>
                      <a:pPr marL="457200" algn="l">
                        <a:lnSpc>
                          <a:spcPct val="200000"/>
                        </a:lnSpc>
                        <a:spcAft>
                          <a:spcPts val="0"/>
                        </a:spcAft>
                      </a:pPr>
                      <a:endParaRPr lang="es-EC"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0"/>
                        </a:spcAft>
                      </a:pPr>
                      <a:endParaRPr lang="es-EC" sz="1100" dirty="0">
                        <a:latin typeface="Calibri"/>
                        <a:ea typeface="Calibri"/>
                        <a:cs typeface="Times New Roman"/>
                      </a:endParaRPr>
                    </a:p>
                    <a:p>
                      <a:pPr marL="457200" algn="just">
                        <a:lnSpc>
                          <a:spcPct val="115000"/>
                        </a:lnSpc>
                        <a:spcAft>
                          <a:spcPts val="1000"/>
                        </a:spcAft>
                      </a:pPr>
                      <a:r>
                        <a:rPr lang="es-EC" sz="1000" dirty="0">
                          <a:latin typeface="Times New Roman"/>
                          <a:ea typeface="Times New Roman"/>
                        </a:rPr>
                        <a:t/>
                      </a:r>
                      <a:br>
                        <a:rPr lang="es-EC" sz="1000" dirty="0">
                          <a:latin typeface="Times New Roman"/>
                          <a:ea typeface="Times New Roman"/>
                        </a:rPr>
                      </a:br>
                      <a:r>
                        <a:rPr lang="es-EC" sz="1200" b="1" dirty="0">
                          <a:latin typeface="Arial"/>
                          <a:ea typeface="Calibri"/>
                          <a:cs typeface="Times New Roman"/>
                        </a:rPr>
                        <a:t>NIVEL ÓPTIMO: </a:t>
                      </a:r>
                      <a:r>
                        <a:rPr lang="es-EC" sz="1200" dirty="0">
                          <a:latin typeface="Arial"/>
                          <a:ea typeface="Calibri"/>
                          <a:cs typeface="Times New Roman"/>
                        </a:rPr>
                        <a:t>representa los valores de equilibrio, adecuados y deseados  que deben mantener las Cooperativas para lograr eficiencia en su gestión</a:t>
                      </a:r>
                      <a:r>
                        <a:rPr lang="es-EC" sz="1200" dirty="0" smtClean="0">
                          <a:latin typeface="Arial"/>
                          <a:ea typeface="Calibri"/>
                          <a:cs typeface="Times New Roman"/>
                        </a:rPr>
                        <a:t>.</a:t>
                      </a:r>
                    </a:p>
                    <a:p>
                      <a:pPr marL="457200" algn="just">
                        <a:lnSpc>
                          <a:spcPct val="115000"/>
                        </a:lnSpc>
                        <a:spcAft>
                          <a:spcPts val="1000"/>
                        </a:spcAft>
                      </a:pPr>
                      <a:endParaRPr lang="es-EC"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457200" algn="l">
                        <a:lnSpc>
                          <a:spcPct val="200000"/>
                        </a:lnSpc>
                        <a:spcAft>
                          <a:spcPts val="0"/>
                        </a:spcAft>
                      </a:pPr>
                      <a:endParaRPr lang="es-EC" sz="12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15000"/>
                        </a:lnSpc>
                        <a:spcAft>
                          <a:spcPts val="0"/>
                        </a:spcAft>
                      </a:pPr>
                      <a:endParaRPr lang="es-EC" sz="1100" dirty="0">
                        <a:latin typeface="Calibri"/>
                        <a:ea typeface="Calibri"/>
                        <a:cs typeface="Times New Roman"/>
                      </a:endParaRPr>
                    </a:p>
                    <a:p>
                      <a:pPr marL="457200" algn="just">
                        <a:lnSpc>
                          <a:spcPct val="115000"/>
                        </a:lnSpc>
                        <a:spcAft>
                          <a:spcPts val="1000"/>
                        </a:spcAft>
                      </a:pPr>
                      <a:r>
                        <a:rPr lang="es-EC" sz="1200" b="1" dirty="0">
                          <a:latin typeface="Arial"/>
                          <a:ea typeface="Calibri"/>
                          <a:cs typeface="Times New Roman"/>
                        </a:rPr>
                        <a:t>NIVEL RAZONABLE: </a:t>
                      </a:r>
                      <a:r>
                        <a:rPr lang="es-EC" sz="1200" dirty="0">
                          <a:latin typeface="Arial"/>
                          <a:ea typeface="Calibri"/>
                          <a:cs typeface="Times New Roman"/>
                        </a:rPr>
                        <a:t>este nivel es una alerta de  precaución, en el que se revelan valores que tienden a alejarse de los valores deseados para cada indicador, estos deben ser motivo de análisis</a:t>
                      </a:r>
                      <a:r>
                        <a:rPr lang="es-EC" sz="1200" dirty="0" smtClean="0">
                          <a:latin typeface="Arial"/>
                          <a:ea typeface="Calibri"/>
                          <a:cs typeface="Times New Roman"/>
                        </a:rPr>
                        <a:t>.</a:t>
                      </a:r>
                    </a:p>
                    <a:p>
                      <a:pPr marL="457200" algn="just">
                        <a:lnSpc>
                          <a:spcPct val="115000"/>
                        </a:lnSpc>
                        <a:spcAft>
                          <a:spcPts val="1000"/>
                        </a:spcAft>
                      </a:pPr>
                      <a:endParaRPr lang="es-EC"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457200" algn="l">
                        <a:lnSpc>
                          <a:spcPct val="200000"/>
                        </a:lnSpc>
                        <a:spcAft>
                          <a:spcPts val="0"/>
                        </a:spcAft>
                      </a:pPr>
                      <a:endParaRPr lang="es-EC" sz="12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0"/>
                        </a:spcAft>
                      </a:pPr>
                      <a:endParaRPr lang="es-EC" sz="1100" dirty="0">
                        <a:latin typeface="Calibri"/>
                        <a:ea typeface="Calibri"/>
                        <a:cs typeface="Times New Roman"/>
                      </a:endParaRPr>
                    </a:p>
                    <a:p>
                      <a:pPr marL="457200" algn="l">
                        <a:lnSpc>
                          <a:spcPct val="115000"/>
                        </a:lnSpc>
                        <a:spcAft>
                          <a:spcPts val="1000"/>
                        </a:spcAft>
                      </a:pPr>
                      <a:r>
                        <a:rPr lang="es-EC" sz="1200" b="1" dirty="0">
                          <a:latin typeface="Arial"/>
                          <a:ea typeface="Calibri"/>
                          <a:cs typeface="Times New Roman"/>
                        </a:rPr>
                        <a:t>NIVEL PREOCUPANTE: </a:t>
                      </a:r>
                      <a:r>
                        <a:rPr lang="es-EC" sz="1200" dirty="0">
                          <a:latin typeface="Arial"/>
                          <a:ea typeface="Calibri"/>
                          <a:cs typeface="Times New Roman"/>
                        </a:rPr>
                        <a:t>este</a:t>
                      </a:r>
                      <a:r>
                        <a:rPr lang="es-EC" sz="1100" dirty="0">
                          <a:latin typeface="Arial"/>
                          <a:ea typeface="Calibri"/>
                          <a:cs typeface="Times New Roman"/>
                        </a:rPr>
                        <a:t> </a:t>
                      </a:r>
                      <a:r>
                        <a:rPr lang="es-EC" sz="1200" dirty="0">
                          <a:latin typeface="Arial"/>
                          <a:ea typeface="Calibri"/>
                          <a:cs typeface="Times New Roman"/>
                        </a:rPr>
                        <a:t>nivel representa  peligro, es decir valores demasiado alejados de los deseados que necesitan ser revisadas para aplicar medidas correctivas inmediatas</a:t>
                      </a:r>
                      <a:r>
                        <a:rPr lang="es-EC" sz="1200" dirty="0" smtClean="0">
                          <a:latin typeface="Arial"/>
                          <a:ea typeface="Calibri"/>
                          <a:cs typeface="Times New Roman"/>
                        </a:rPr>
                        <a:t>.</a:t>
                      </a:r>
                    </a:p>
                    <a:p>
                      <a:pPr marL="457200" algn="l">
                        <a:lnSpc>
                          <a:spcPct val="115000"/>
                        </a:lnSpc>
                        <a:spcAft>
                          <a:spcPts val="1000"/>
                        </a:spcAft>
                      </a:pPr>
                      <a:endParaRPr lang="es-EC"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8851" name="Oval 3"/>
          <p:cNvSpPr>
            <a:spLocks noChangeArrowheads="1"/>
          </p:cNvSpPr>
          <p:nvPr/>
        </p:nvSpPr>
        <p:spPr bwMode="auto">
          <a:xfrm>
            <a:off x="2267744" y="2204864"/>
            <a:ext cx="627062" cy="628650"/>
          </a:xfrm>
          <a:prstGeom prst="ellipse">
            <a:avLst/>
          </a:prstGeom>
          <a:solidFill>
            <a:srgbClr val="92D050"/>
          </a:solidFill>
          <a:ln w="9525">
            <a:solidFill>
              <a:srgbClr val="92D050"/>
            </a:solidFill>
            <a:round/>
            <a:headEnd/>
            <a:tailEnd/>
          </a:ln>
        </p:spPr>
        <p:txBody>
          <a:bodyPr vert="horz" wrap="square" lIns="91440" tIns="45720" rIns="91440" bIns="45720" numCol="1" anchor="t" anchorCtr="0" compatLnSpc="1">
            <a:prstTxWarp prst="textNoShape">
              <a:avLst/>
            </a:prstTxWarp>
          </a:bodyPr>
          <a:lstStyle/>
          <a:p>
            <a:endParaRPr lang="es-EC"/>
          </a:p>
        </p:txBody>
      </p:sp>
      <p:sp>
        <p:nvSpPr>
          <p:cNvPr id="78850" name="Oval 2"/>
          <p:cNvSpPr>
            <a:spLocks noChangeArrowheads="1"/>
          </p:cNvSpPr>
          <p:nvPr/>
        </p:nvSpPr>
        <p:spPr bwMode="auto">
          <a:xfrm>
            <a:off x="2267744" y="3645024"/>
            <a:ext cx="627063" cy="628650"/>
          </a:xfrm>
          <a:prstGeom prst="ellipse">
            <a:avLst/>
          </a:prstGeom>
          <a:solidFill>
            <a:srgbClr val="FFFF00"/>
          </a:solidFill>
          <a:ln w="9525">
            <a:solidFill>
              <a:srgbClr val="FFFF00"/>
            </a:solidFill>
            <a:round/>
            <a:headEnd/>
            <a:tailEnd/>
          </a:ln>
        </p:spPr>
        <p:txBody>
          <a:bodyPr vert="horz" wrap="square" lIns="91440" tIns="45720" rIns="91440" bIns="45720" numCol="1" anchor="t" anchorCtr="0" compatLnSpc="1">
            <a:prstTxWarp prst="textNoShape">
              <a:avLst/>
            </a:prstTxWarp>
          </a:bodyPr>
          <a:lstStyle/>
          <a:p>
            <a:endParaRPr lang="es-EC"/>
          </a:p>
        </p:txBody>
      </p:sp>
      <p:sp>
        <p:nvSpPr>
          <p:cNvPr id="78849" name="Oval 1"/>
          <p:cNvSpPr>
            <a:spLocks noChangeArrowheads="1"/>
          </p:cNvSpPr>
          <p:nvPr/>
        </p:nvSpPr>
        <p:spPr bwMode="auto">
          <a:xfrm>
            <a:off x="2267744" y="5157192"/>
            <a:ext cx="627062" cy="628650"/>
          </a:xfrm>
          <a:prstGeom prst="ellipse">
            <a:avLst/>
          </a:pr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s-EC"/>
          </a:p>
        </p:txBody>
      </p:sp>
    </p:spTree>
  </p:cSld>
  <p:clrMapOvr>
    <a:masterClrMapping/>
  </p:clrMapOvr>
  <p:transition>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1268" name="AutoShape 4"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 name="5 Rectángulo"/>
          <p:cNvSpPr/>
          <p:nvPr/>
        </p:nvSpPr>
        <p:spPr>
          <a:xfrm>
            <a:off x="0" y="0"/>
            <a:ext cx="9144000" cy="13407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7200" dirty="0">
              <a:solidFill>
                <a:schemeClr val="bg1"/>
              </a:solidFill>
            </a:endParaRPr>
          </a:p>
        </p:txBody>
      </p:sp>
      <p:pic>
        <p:nvPicPr>
          <p:cNvPr id="17410" name="Picture 2" descr="https://encrypted-tbn1.google.com/images?q=tbn:ANd9GcTp6qVXoDsxTNCxQzOJavBXpOzqS8b1r0UaoT-pQWPcqn3OT8TLHA"/>
          <p:cNvPicPr>
            <a:picLocks noChangeAspect="1" noChangeArrowheads="1"/>
          </p:cNvPicPr>
          <p:nvPr/>
        </p:nvPicPr>
        <p:blipFill>
          <a:blip r:embed="rId3" cstate="print"/>
          <a:srcRect/>
          <a:stretch>
            <a:fillRect/>
          </a:stretch>
        </p:blipFill>
        <p:spPr bwMode="auto">
          <a:xfrm>
            <a:off x="971600" y="2204864"/>
            <a:ext cx="2835312" cy="2520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6 Rectángulo"/>
          <p:cNvSpPr/>
          <p:nvPr/>
        </p:nvSpPr>
        <p:spPr>
          <a:xfrm>
            <a:off x="4355976" y="2780928"/>
            <a:ext cx="4176464" cy="1446550"/>
          </a:xfrm>
          <a:prstGeom prst="rect">
            <a:avLst/>
          </a:prstGeom>
        </p:spPr>
        <p:txBody>
          <a:bodyPr wrap="square">
            <a:spAutoFit/>
          </a:bodyPr>
          <a:lstStyle/>
          <a:p>
            <a:pPr algn="ctr"/>
            <a:r>
              <a:rPr lang="es-EC" sz="4400" b="1" dirty="0" smtClean="0">
                <a:solidFill>
                  <a:srgbClr val="002060"/>
                </a:solidFill>
              </a:rPr>
              <a:t>RED FINANCIERA RURAL (RFR)</a:t>
            </a:r>
            <a:endParaRPr lang="es-EC" sz="4400" b="1" dirty="0">
              <a:solidFill>
                <a:srgbClr val="002060"/>
              </a:solidFill>
            </a:endParaRPr>
          </a:p>
        </p:txBody>
      </p:sp>
      <p:sp>
        <p:nvSpPr>
          <p:cNvPr id="8" name="7 Rectángulo"/>
          <p:cNvSpPr/>
          <p:nvPr/>
        </p:nvSpPr>
        <p:spPr>
          <a:xfrm>
            <a:off x="0" y="5949280"/>
            <a:ext cx="9144000" cy="90872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4800" dirty="0">
              <a:solidFill>
                <a:schemeClr val="bg1"/>
              </a:solidFill>
            </a:endParaRPr>
          </a:p>
        </p:txBody>
      </p:sp>
    </p:spTree>
  </p:cSld>
  <p:clrMapOvr>
    <a:masterClrMapping/>
  </p:clrMapOvr>
  <p:transition>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1268" name="AutoShape 4"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 name="5 Rectángulo"/>
          <p:cNvSpPr/>
          <p:nvPr/>
        </p:nvSpPr>
        <p:spPr>
          <a:xfrm>
            <a:off x="0" y="0"/>
            <a:ext cx="9144000" cy="13407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800" dirty="0" smtClean="0">
                <a:solidFill>
                  <a:schemeClr val="bg1"/>
                </a:solidFill>
              </a:rPr>
              <a:t>COAC SELECCIONADAS</a:t>
            </a:r>
            <a:endParaRPr lang="es-EC" sz="4800" dirty="0">
              <a:solidFill>
                <a:schemeClr val="bg1"/>
              </a:solidFill>
            </a:endParaRPr>
          </a:p>
        </p:txBody>
      </p:sp>
      <p:sp>
        <p:nvSpPr>
          <p:cNvPr id="8" name="7 Rectángulo"/>
          <p:cNvSpPr/>
          <p:nvPr/>
        </p:nvSpPr>
        <p:spPr>
          <a:xfrm>
            <a:off x="0" y="6309320"/>
            <a:ext cx="9144000" cy="5486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4800" dirty="0">
              <a:solidFill>
                <a:schemeClr val="bg1"/>
              </a:solidFill>
            </a:endParaRPr>
          </a:p>
        </p:txBody>
      </p:sp>
      <p:graphicFrame>
        <p:nvGraphicFramePr>
          <p:cNvPr id="10" name="9 Tabla"/>
          <p:cNvGraphicFramePr>
            <a:graphicFrameLocks noGrp="1"/>
          </p:cNvGraphicFramePr>
          <p:nvPr/>
        </p:nvGraphicFramePr>
        <p:xfrm>
          <a:off x="1043608" y="1628800"/>
          <a:ext cx="6984776" cy="1008111"/>
        </p:xfrm>
        <a:graphic>
          <a:graphicData uri="http://schemas.openxmlformats.org/drawingml/2006/table">
            <a:tbl>
              <a:tblPr/>
              <a:tblGrid>
                <a:gridCol w="2160240"/>
                <a:gridCol w="4824536"/>
              </a:tblGrid>
              <a:tr h="336037">
                <a:tc>
                  <a:txBody>
                    <a:bodyPr/>
                    <a:lstStyle/>
                    <a:p>
                      <a:pPr algn="ctr">
                        <a:spcAft>
                          <a:spcPts val="0"/>
                        </a:spcAft>
                      </a:pPr>
                      <a:r>
                        <a:rPr lang="es-EC" sz="1200" b="1">
                          <a:solidFill>
                            <a:srgbClr val="FFFFFF"/>
                          </a:solidFill>
                          <a:latin typeface="Calibri"/>
                          <a:ea typeface="Times New Roman"/>
                          <a:cs typeface="Times New Roman"/>
                        </a:rPr>
                        <a:t>TAMAÑO</a:t>
                      </a:r>
                      <a:endParaRPr lang="es-EC" sz="1200">
                        <a:latin typeface="Times New Roman"/>
                        <a:ea typeface="Times New Roman"/>
                        <a:cs typeface="Times New Roman"/>
                      </a:endParaRPr>
                    </a:p>
                  </a:txBody>
                  <a:tcPr marL="44450" marR="4445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070C0"/>
                    </a:solidFill>
                  </a:tcPr>
                </a:tc>
                <a:tc>
                  <a:txBody>
                    <a:bodyPr/>
                    <a:lstStyle/>
                    <a:p>
                      <a:pPr algn="ctr">
                        <a:spcAft>
                          <a:spcPts val="0"/>
                        </a:spcAft>
                      </a:pPr>
                      <a:r>
                        <a:rPr lang="es-EC" sz="1200" b="1">
                          <a:solidFill>
                            <a:srgbClr val="FFFFFF"/>
                          </a:solidFill>
                          <a:latin typeface="Calibri"/>
                          <a:ea typeface="Times New Roman"/>
                          <a:cs typeface="Times New Roman"/>
                        </a:rPr>
                        <a:t>DETALLE</a:t>
                      </a:r>
                      <a:endParaRPr lang="es-EC" sz="1200">
                        <a:latin typeface="Times New Roman"/>
                        <a:ea typeface="Times New Roman"/>
                        <a:cs typeface="Times New Roman"/>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0070C0"/>
                    </a:solidFill>
                  </a:tcPr>
                </a:tc>
              </a:tr>
              <a:tr h="336037">
                <a:tc>
                  <a:txBody>
                    <a:bodyPr/>
                    <a:lstStyle/>
                    <a:p>
                      <a:pPr algn="ctr">
                        <a:spcAft>
                          <a:spcPts val="0"/>
                        </a:spcAft>
                      </a:pPr>
                      <a:r>
                        <a:rPr lang="es-EC" sz="1200">
                          <a:solidFill>
                            <a:srgbClr val="000000"/>
                          </a:solidFill>
                          <a:latin typeface="Calibri"/>
                          <a:ea typeface="Times New Roman"/>
                          <a:cs typeface="Times New Roman"/>
                        </a:rPr>
                        <a:t>MEDIANA</a:t>
                      </a:r>
                      <a:endParaRPr lang="es-EC" sz="1200">
                        <a:latin typeface="Times New Roman"/>
                        <a:ea typeface="Times New Roman"/>
                        <a:cs typeface="Times New Roman"/>
                      </a:endParaRPr>
                    </a:p>
                  </a:txBody>
                  <a:tcPr marL="44450" marR="44450" marT="0" marB="0" anchor="ctr">
                    <a:lnL>
                      <a:noFill/>
                    </a:lnL>
                    <a:lnR w="12700" cap="flat" cmpd="sng" algn="ctr">
                      <a:solidFill>
                        <a:srgbClr val="A5A5A5"/>
                      </a:solidFill>
                      <a:prstDash val="solid"/>
                      <a:round/>
                      <a:headEnd type="none" w="med" len="med"/>
                      <a:tailEnd type="none" w="med" len="med"/>
                    </a:lnR>
                    <a:lnT>
                      <a:noFill/>
                    </a:lnT>
                    <a:lnB w="12700" cap="flat" cmpd="sng" algn="ctr">
                      <a:solidFill>
                        <a:srgbClr val="A5A5A5"/>
                      </a:solidFill>
                      <a:prstDash val="solid"/>
                      <a:round/>
                      <a:headEnd type="none" w="med" len="med"/>
                      <a:tailEnd type="none" w="med" len="med"/>
                    </a:lnB>
                    <a:solidFill>
                      <a:srgbClr val="D6E3BC"/>
                    </a:solidFill>
                  </a:tcPr>
                </a:tc>
                <a:tc>
                  <a:txBody>
                    <a:bodyPr/>
                    <a:lstStyle/>
                    <a:p>
                      <a:pPr>
                        <a:spcAft>
                          <a:spcPts val="0"/>
                        </a:spcAft>
                      </a:pPr>
                      <a:r>
                        <a:rPr lang="es-EC" sz="1200">
                          <a:solidFill>
                            <a:srgbClr val="000000"/>
                          </a:solidFill>
                          <a:latin typeface="Calibri"/>
                          <a:ea typeface="Times New Roman"/>
                          <a:cs typeface="Times New Roman"/>
                        </a:rPr>
                        <a:t>CON CARTERA ENTRE 4 MILLONES Y 15 MILLONES DE DÓLARES</a:t>
                      </a:r>
                      <a:endParaRPr lang="es-EC" sz="1200">
                        <a:latin typeface="Times New Roman"/>
                        <a:ea typeface="Times New Roman"/>
                        <a:cs typeface="Times New Roman"/>
                      </a:endParaRPr>
                    </a:p>
                  </a:txBody>
                  <a:tcPr marL="44450" marR="4445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w="12700" cap="flat" cmpd="sng" algn="ctr">
                      <a:solidFill>
                        <a:srgbClr val="A5A5A5"/>
                      </a:solidFill>
                      <a:prstDash val="solid"/>
                      <a:round/>
                      <a:headEnd type="none" w="med" len="med"/>
                      <a:tailEnd type="none" w="med" len="med"/>
                    </a:lnB>
                    <a:solidFill>
                      <a:srgbClr val="FFFFFF"/>
                    </a:solidFill>
                  </a:tcPr>
                </a:tc>
              </a:tr>
              <a:tr h="336037">
                <a:tc>
                  <a:txBody>
                    <a:bodyPr/>
                    <a:lstStyle/>
                    <a:p>
                      <a:pPr algn="ctr">
                        <a:spcAft>
                          <a:spcPts val="0"/>
                        </a:spcAft>
                      </a:pPr>
                      <a:r>
                        <a:rPr lang="es-EC" sz="1200">
                          <a:solidFill>
                            <a:srgbClr val="000000"/>
                          </a:solidFill>
                          <a:latin typeface="Calibri"/>
                          <a:ea typeface="Times New Roman"/>
                          <a:cs typeface="Times New Roman"/>
                        </a:rPr>
                        <a:t>GRANDE</a:t>
                      </a:r>
                      <a:endParaRPr lang="es-EC" sz="1200">
                        <a:latin typeface="Times New Roman"/>
                        <a:ea typeface="Times New Roman"/>
                        <a:cs typeface="Times New Roman"/>
                      </a:endParaRPr>
                    </a:p>
                  </a:txBody>
                  <a:tcPr marL="44450" marR="44450" marT="0" marB="0" anchor="ctr">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C2D69B"/>
                    </a:solidFill>
                  </a:tcPr>
                </a:tc>
                <a:tc>
                  <a:txBody>
                    <a:bodyPr/>
                    <a:lstStyle/>
                    <a:p>
                      <a:pPr>
                        <a:spcAft>
                          <a:spcPts val="0"/>
                        </a:spcAft>
                      </a:pPr>
                      <a:r>
                        <a:rPr lang="es-EC" sz="1200" dirty="0">
                          <a:solidFill>
                            <a:srgbClr val="000000"/>
                          </a:solidFill>
                          <a:latin typeface="Calibri"/>
                          <a:ea typeface="Times New Roman"/>
                          <a:cs typeface="Times New Roman"/>
                        </a:rPr>
                        <a:t>CON CARTERA MAYOR A 15 MILLONES DE DÓLARES</a:t>
                      </a:r>
                      <a:endParaRPr lang="es-EC" sz="1200" dirty="0">
                        <a:latin typeface="Times New Roman"/>
                        <a:ea typeface="Times New Roman"/>
                        <a:cs typeface="Times New Roman"/>
                      </a:endParaRPr>
                    </a:p>
                  </a:txBody>
                  <a:tcPr marL="44450" marR="4445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FFFFF"/>
                    </a:solidFill>
                  </a:tcPr>
                </a:tc>
              </a:tr>
            </a:tbl>
          </a:graphicData>
        </a:graphic>
      </p:graphicFrame>
      <p:graphicFrame>
        <p:nvGraphicFramePr>
          <p:cNvPr id="12" name="11 Diagrama"/>
          <p:cNvGraphicFramePr/>
          <p:nvPr/>
        </p:nvGraphicFramePr>
        <p:xfrm>
          <a:off x="1619672" y="2996952"/>
          <a:ext cx="6624736" cy="2911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pu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1268" name="AutoShape 4"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 name="5 Rectángulo"/>
          <p:cNvSpPr/>
          <p:nvPr/>
        </p:nvSpPr>
        <p:spPr>
          <a:xfrm>
            <a:off x="0" y="0"/>
            <a:ext cx="9144000" cy="13407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7200" dirty="0">
              <a:solidFill>
                <a:schemeClr val="bg1"/>
              </a:solidFill>
            </a:endParaRPr>
          </a:p>
        </p:txBody>
      </p:sp>
      <p:sp>
        <p:nvSpPr>
          <p:cNvPr id="7" name="6 Rectángulo"/>
          <p:cNvSpPr/>
          <p:nvPr/>
        </p:nvSpPr>
        <p:spPr>
          <a:xfrm>
            <a:off x="755576" y="1916832"/>
            <a:ext cx="7668344" cy="1938992"/>
          </a:xfrm>
          <a:prstGeom prst="rect">
            <a:avLst/>
          </a:prstGeom>
        </p:spPr>
        <p:txBody>
          <a:bodyPr wrap="square">
            <a:spAutoFit/>
          </a:bodyPr>
          <a:lstStyle/>
          <a:p>
            <a:pPr algn="ctr"/>
            <a:r>
              <a:rPr lang="es-EC" sz="6000" b="1" dirty="0" smtClean="0">
                <a:solidFill>
                  <a:srgbClr val="002060"/>
                </a:solidFill>
              </a:rPr>
              <a:t>CONCLUSIONES Y RECOMENDACIONES</a:t>
            </a:r>
            <a:endParaRPr lang="es-EC" sz="6000" b="1" dirty="0">
              <a:solidFill>
                <a:srgbClr val="002060"/>
              </a:solidFill>
            </a:endParaRPr>
          </a:p>
        </p:txBody>
      </p:sp>
      <p:sp>
        <p:nvSpPr>
          <p:cNvPr id="8" name="7 Rectángulo"/>
          <p:cNvSpPr/>
          <p:nvPr/>
        </p:nvSpPr>
        <p:spPr>
          <a:xfrm>
            <a:off x="0" y="6309320"/>
            <a:ext cx="9144000" cy="5486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4800" dirty="0">
              <a:solidFill>
                <a:schemeClr val="bg1"/>
              </a:solidFill>
            </a:endParaRPr>
          </a:p>
        </p:txBody>
      </p:sp>
      <p:pic>
        <p:nvPicPr>
          <p:cNvPr id="9" name="Picture 2"/>
          <p:cNvPicPr>
            <a:picLocks noChangeAspect="1" noChangeArrowheads="1"/>
          </p:cNvPicPr>
          <p:nvPr/>
        </p:nvPicPr>
        <p:blipFill>
          <a:blip r:embed="rId3" cstate="print"/>
          <a:srcRect/>
          <a:stretch>
            <a:fillRect/>
          </a:stretch>
        </p:blipFill>
        <p:spPr bwMode="auto">
          <a:xfrm>
            <a:off x="3995936" y="3789040"/>
            <a:ext cx="1962150" cy="2324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1268" name="AutoShape 4"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 name="5 Rectángulo"/>
          <p:cNvSpPr/>
          <p:nvPr/>
        </p:nvSpPr>
        <p:spPr>
          <a:xfrm>
            <a:off x="0" y="0"/>
            <a:ext cx="9144000" cy="13407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6000" dirty="0" smtClean="0">
                <a:solidFill>
                  <a:schemeClr val="bg1"/>
                </a:solidFill>
              </a:rPr>
              <a:t>CONCLUSIONES</a:t>
            </a:r>
            <a:endParaRPr lang="es-EC" sz="6000" dirty="0">
              <a:solidFill>
                <a:schemeClr val="bg1"/>
              </a:solidFill>
            </a:endParaRPr>
          </a:p>
        </p:txBody>
      </p:sp>
      <p:graphicFrame>
        <p:nvGraphicFramePr>
          <p:cNvPr id="9" name="8 Diagrama"/>
          <p:cNvGraphicFramePr/>
          <p:nvPr/>
        </p:nvGraphicFramePr>
        <p:xfrm>
          <a:off x="611560" y="1700808"/>
          <a:ext cx="8136904"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1268" name="AutoShape 4"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 name="5 Rectángulo"/>
          <p:cNvSpPr/>
          <p:nvPr/>
        </p:nvSpPr>
        <p:spPr>
          <a:xfrm>
            <a:off x="0" y="0"/>
            <a:ext cx="9144000" cy="13407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6000" dirty="0" smtClean="0">
                <a:solidFill>
                  <a:schemeClr val="bg1"/>
                </a:solidFill>
              </a:rPr>
              <a:t>CONCLUSIONES</a:t>
            </a:r>
            <a:endParaRPr lang="es-EC" sz="6000" dirty="0">
              <a:solidFill>
                <a:schemeClr val="bg1"/>
              </a:solidFill>
            </a:endParaRPr>
          </a:p>
        </p:txBody>
      </p:sp>
      <p:graphicFrame>
        <p:nvGraphicFramePr>
          <p:cNvPr id="9" name="8 Diagrama"/>
          <p:cNvGraphicFramePr/>
          <p:nvPr/>
        </p:nvGraphicFramePr>
        <p:xfrm>
          <a:off x="395536" y="1988840"/>
          <a:ext cx="8496944"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pu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1268" name="AutoShape 4"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 name="5 Rectángulo"/>
          <p:cNvSpPr/>
          <p:nvPr/>
        </p:nvSpPr>
        <p:spPr>
          <a:xfrm>
            <a:off x="0" y="0"/>
            <a:ext cx="9144000" cy="13407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6000" dirty="0" smtClean="0">
                <a:solidFill>
                  <a:schemeClr val="bg1"/>
                </a:solidFill>
              </a:rPr>
              <a:t>RECOMENDACIONES</a:t>
            </a:r>
            <a:endParaRPr lang="es-EC" sz="6000" dirty="0">
              <a:solidFill>
                <a:schemeClr val="bg1"/>
              </a:solidFill>
            </a:endParaRPr>
          </a:p>
        </p:txBody>
      </p:sp>
      <p:graphicFrame>
        <p:nvGraphicFramePr>
          <p:cNvPr id="9" name="8 Diagrama"/>
          <p:cNvGraphicFramePr/>
          <p:nvPr/>
        </p:nvGraphicFramePr>
        <p:xfrm>
          <a:off x="611560" y="1700808"/>
          <a:ext cx="8136904"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pu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1268" name="AutoShape 4"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 name="5 Rectángulo"/>
          <p:cNvSpPr/>
          <p:nvPr/>
        </p:nvSpPr>
        <p:spPr>
          <a:xfrm>
            <a:off x="0" y="0"/>
            <a:ext cx="9144000" cy="13407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6000" dirty="0" smtClean="0">
                <a:solidFill>
                  <a:schemeClr val="bg1"/>
                </a:solidFill>
              </a:rPr>
              <a:t>RECOMENDACIONES</a:t>
            </a:r>
            <a:endParaRPr lang="es-EC" sz="6000" dirty="0">
              <a:solidFill>
                <a:schemeClr val="bg1"/>
              </a:solidFill>
            </a:endParaRPr>
          </a:p>
        </p:txBody>
      </p:sp>
      <p:graphicFrame>
        <p:nvGraphicFramePr>
          <p:cNvPr id="9" name="8 Diagrama"/>
          <p:cNvGraphicFramePr/>
          <p:nvPr/>
        </p:nvGraphicFramePr>
        <p:xfrm>
          <a:off x="395536" y="1988840"/>
          <a:ext cx="8496944"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pu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6"/>
          <p:cNvSpPr txBox="1">
            <a:spLocks noChangeArrowheads="1"/>
          </p:cNvSpPr>
          <p:nvPr/>
        </p:nvSpPr>
        <p:spPr bwMode="auto">
          <a:xfrm>
            <a:off x="2224088" y="4735513"/>
            <a:ext cx="184150" cy="400050"/>
          </a:xfrm>
          <a:prstGeom prst="rect">
            <a:avLst/>
          </a:prstGeom>
          <a:noFill/>
          <a:ln w="9525">
            <a:noFill/>
            <a:miter lim="800000"/>
            <a:headEnd/>
            <a:tailEnd/>
          </a:ln>
        </p:spPr>
        <p:txBody>
          <a:bodyPr wrap="none">
            <a:spAutoFit/>
          </a:bodyPr>
          <a:lstStyle/>
          <a:p>
            <a:pPr algn="ctr"/>
            <a:endParaRPr lang="es-MX" sz="2000" b="1"/>
          </a:p>
        </p:txBody>
      </p:sp>
      <p:sp>
        <p:nvSpPr>
          <p:cNvPr id="9" name="8 Rectángulo"/>
          <p:cNvSpPr/>
          <p:nvPr/>
        </p:nvSpPr>
        <p:spPr>
          <a:xfrm>
            <a:off x="0" y="0"/>
            <a:ext cx="9144000" cy="1524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4800" dirty="0"/>
          </a:p>
        </p:txBody>
      </p:sp>
      <p:sp>
        <p:nvSpPr>
          <p:cNvPr id="7" name="6 Rectángulo"/>
          <p:cNvSpPr/>
          <p:nvPr/>
        </p:nvSpPr>
        <p:spPr>
          <a:xfrm>
            <a:off x="914400" y="2819400"/>
            <a:ext cx="7620000" cy="2514600"/>
          </a:xfrm>
          <a:prstGeom prst="rect">
            <a:avLst/>
          </a:prstGeom>
          <a:solidFill>
            <a:schemeClr val="bg1"/>
          </a:solidFill>
          <a:ln w="57150">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9600" dirty="0" smtClean="0">
              <a:solidFill>
                <a:schemeClr val="tx1"/>
              </a:solidFill>
            </a:endParaRPr>
          </a:p>
          <a:p>
            <a:pPr algn="ctr"/>
            <a:endParaRPr lang="es-ES_tradnl" sz="9600" dirty="0" smtClean="0">
              <a:solidFill>
                <a:schemeClr val="tx1"/>
              </a:solidFill>
            </a:endParaRPr>
          </a:p>
          <a:p>
            <a:pPr algn="ctr"/>
            <a:r>
              <a:rPr lang="es-ES_tradnl" sz="9600" dirty="0" smtClean="0">
                <a:solidFill>
                  <a:schemeClr val="tx1"/>
                </a:solidFill>
              </a:rPr>
              <a:t>GRACIAS</a:t>
            </a:r>
          </a:p>
          <a:p>
            <a:pPr algn="ctr"/>
            <a:endParaRPr lang="es-ES_tradnl" sz="9600" dirty="0" smtClean="0">
              <a:solidFill>
                <a:schemeClr val="tx1"/>
              </a:solidFill>
            </a:endParaRPr>
          </a:p>
          <a:p>
            <a:pPr algn="ctr"/>
            <a:endParaRPr lang="es-EC" sz="9600" dirty="0">
              <a:solidFill>
                <a:schemeClr val="tx1"/>
              </a:solidFill>
            </a:endParaRPr>
          </a:p>
        </p:txBody>
      </p:sp>
      <p:sp>
        <p:nvSpPr>
          <p:cNvPr id="11" name="10 Rectángulo"/>
          <p:cNvSpPr/>
          <p:nvPr/>
        </p:nvSpPr>
        <p:spPr>
          <a:xfrm>
            <a:off x="0" y="6172200"/>
            <a:ext cx="9144000" cy="6858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4800" dirty="0"/>
          </a:p>
        </p:txBody>
      </p:sp>
      <p:pic>
        <p:nvPicPr>
          <p:cNvPr id="4097" name="Picture 1"/>
          <p:cNvPicPr>
            <a:picLocks noChangeAspect="1" noChangeArrowheads="1"/>
          </p:cNvPicPr>
          <p:nvPr/>
        </p:nvPicPr>
        <p:blipFill>
          <a:blip r:embed="rId3" cstate="print"/>
          <a:srcRect/>
          <a:stretch>
            <a:fillRect/>
          </a:stretch>
        </p:blipFill>
        <p:spPr bwMode="auto">
          <a:xfrm>
            <a:off x="2843808" y="548680"/>
            <a:ext cx="3312368" cy="2057155"/>
          </a:xfrm>
          <a:prstGeom prst="rect">
            <a:avLst/>
          </a:prstGeom>
          <a:noFill/>
          <a:ln w="9525">
            <a:noFill/>
            <a:miter lim="800000"/>
            <a:headEnd/>
            <a:tailEnd/>
          </a:ln>
          <a:scene3d>
            <a:camera prst="orthographicFront"/>
            <a:lightRig rig="threePt" dir="t"/>
          </a:scene3d>
          <a:sp3d>
            <a:bevelT/>
          </a:sp3d>
        </p:spPr>
      </p:pic>
    </p:spTree>
  </p:cSld>
  <p:clrMapOvr>
    <a:masterClrMapping/>
  </p:clrMapOvr>
  <p:transition>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1268" name="AutoShape 4"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 name="5 Rectángulo"/>
          <p:cNvSpPr/>
          <p:nvPr/>
        </p:nvSpPr>
        <p:spPr>
          <a:xfrm>
            <a:off x="0" y="0"/>
            <a:ext cx="9144000" cy="13407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800" dirty="0" smtClean="0">
                <a:solidFill>
                  <a:schemeClr val="bg1"/>
                </a:solidFill>
              </a:rPr>
              <a:t>RED FINANCIERA RURAL (RFR)</a:t>
            </a:r>
            <a:endParaRPr lang="es-EC" sz="4800" dirty="0">
              <a:solidFill>
                <a:schemeClr val="bg1"/>
              </a:solidFill>
            </a:endParaRPr>
          </a:p>
        </p:txBody>
      </p:sp>
      <p:pic>
        <p:nvPicPr>
          <p:cNvPr id="17410" name="Picture 2" descr="https://encrypted-tbn1.google.com/images?q=tbn:ANd9GcTp6qVXoDsxTNCxQzOJavBXpOzqS8b1r0UaoT-pQWPcqn3OT8TLHA"/>
          <p:cNvPicPr>
            <a:picLocks noChangeAspect="1" noChangeArrowheads="1"/>
          </p:cNvPicPr>
          <p:nvPr/>
        </p:nvPicPr>
        <p:blipFill>
          <a:blip r:embed="rId3" cstate="print"/>
          <a:srcRect/>
          <a:stretch>
            <a:fillRect/>
          </a:stretch>
        </p:blipFill>
        <p:spPr bwMode="auto">
          <a:xfrm>
            <a:off x="1115616" y="1700808"/>
            <a:ext cx="1737193" cy="15441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9" name="8 Diagrama"/>
          <p:cNvGraphicFramePr/>
          <p:nvPr/>
        </p:nvGraphicFramePr>
        <p:xfrm>
          <a:off x="467544" y="1700808"/>
          <a:ext cx="7992888" cy="49685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Diagrama"/>
          <p:cNvGraphicFramePr/>
          <p:nvPr/>
        </p:nvGraphicFramePr>
        <p:xfrm>
          <a:off x="467544" y="1700808"/>
          <a:ext cx="8280920"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66" name="AutoShape 2"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1268" name="AutoShape 4"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 name="5 Rectángulo"/>
          <p:cNvSpPr/>
          <p:nvPr/>
        </p:nvSpPr>
        <p:spPr>
          <a:xfrm>
            <a:off x="0" y="0"/>
            <a:ext cx="9144000" cy="13407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dirty="0" smtClean="0">
                <a:solidFill>
                  <a:schemeClr val="bg1"/>
                </a:solidFill>
              </a:rPr>
              <a:t>MIEMBROS DE LA RED FINANCIERA RURAL (RFR)</a:t>
            </a:r>
            <a:endParaRPr lang="es-EC" sz="4000" dirty="0">
              <a:solidFill>
                <a:schemeClr val="bg1"/>
              </a:solidFill>
            </a:endParaRPr>
          </a:p>
        </p:txBody>
      </p:sp>
      <p:sp>
        <p:nvSpPr>
          <p:cNvPr id="21506" name="AutoShape 2"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08" name="AutoShape 4"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0" name="AutoShape 6"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21512" name="Picture 8" descr="https://encrypted-tbn0.google.com/images?q=tbn:ANd9GcTTNlbMNSTPjCOk8aQcvLEZJodK8lbC4jD6ZV7VggZahyZSMNq6jA"/>
          <p:cNvPicPr>
            <a:picLocks noChangeAspect="1" noChangeArrowheads="1"/>
          </p:cNvPicPr>
          <p:nvPr/>
        </p:nvPicPr>
        <p:blipFill>
          <a:blip r:embed="rId7" cstate="print"/>
          <a:srcRect/>
          <a:stretch>
            <a:fillRect/>
          </a:stretch>
        </p:blipFill>
        <p:spPr bwMode="auto">
          <a:xfrm>
            <a:off x="7740352" y="5733256"/>
            <a:ext cx="1080120" cy="831186"/>
          </a:xfrm>
          <a:prstGeom prst="rect">
            <a:avLst/>
          </a:prstGeom>
          <a:noFill/>
        </p:spPr>
      </p:pic>
      <p:sp>
        <p:nvSpPr>
          <p:cNvPr id="21514" name="AutoShape 10"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6" name="AutoShape 12"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8" name="AutoShape 14"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21520" name="Picture 16" descr="https://encrypted-tbn0.google.com/images?q=tbn:ANd9GcT6imTG6MisPc0okDmOCoRpNOonSEJzd_EK90TITxW2mI7p-FimFw"/>
          <p:cNvPicPr>
            <a:picLocks noChangeAspect="1" noChangeArrowheads="1"/>
          </p:cNvPicPr>
          <p:nvPr/>
        </p:nvPicPr>
        <p:blipFill>
          <a:blip r:embed="rId8" cstate="print"/>
          <a:srcRect t="32011" b="29576"/>
          <a:stretch>
            <a:fillRect/>
          </a:stretch>
        </p:blipFill>
        <p:spPr bwMode="auto">
          <a:xfrm>
            <a:off x="5796136" y="6021288"/>
            <a:ext cx="1864087" cy="432048"/>
          </a:xfrm>
          <a:prstGeom prst="rect">
            <a:avLst/>
          </a:prstGeom>
          <a:noFill/>
        </p:spPr>
      </p:pic>
      <p:pic>
        <p:nvPicPr>
          <p:cNvPr id="21522" name="Picture 18" descr="https://encrypted-tbn3.google.com/images?q=tbn:ANd9GcTBluUnNkIdk6i9Jo-qpQi8pTvtzqq_JUgwmwTdJ1nlVubVjRiI"/>
          <p:cNvPicPr>
            <a:picLocks noChangeAspect="1" noChangeArrowheads="1"/>
          </p:cNvPicPr>
          <p:nvPr/>
        </p:nvPicPr>
        <p:blipFill>
          <a:blip r:embed="rId9" cstate="print"/>
          <a:srcRect/>
          <a:stretch>
            <a:fillRect/>
          </a:stretch>
        </p:blipFill>
        <p:spPr bwMode="auto">
          <a:xfrm>
            <a:off x="2771800" y="5949280"/>
            <a:ext cx="1067147" cy="620688"/>
          </a:xfrm>
          <a:prstGeom prst="rect">
            <a:avLst/>
          </a:prstGeom>
          <a:noFill/>
        </p:spPr>
      </p:pic>
      <p:pic>
        <p:nvPicPr>
          <p:cNvPr id="21524" name="Picture 20" descr="https://encrypted-tbn1.google.com/images?q=tbn:ANd9GcQiaIzSDo0rE3Cu8uNDlRLpJWNyjAlaPDcqEdcfExXLbUDtneVW"/>
          <p:cNvPicPr>
            <a:picLocks noChangeAspect="1" noChangeArrowheads="1"/>
          </p:cNvPicPr>
          <p:nvPr/>
        </p:nvPicPr>
        <p:blipFill>
          <a:blip r:embed="rId10" cstate="print"/>
          <a:srcRect/>
          <a:stretch>
            <a:fillRect/>
          </a:stretch>
        </p:blipFill>
        <p:spPr bwMode="auto">
          <a:xfrm>
            <a:off x="4211960" y="5805264"/>
            <a:ext cx="1080120" cy="809048"/>
          </a:xfrm>
          <a:prstGeom prst="rect">
            <a:avLst/>
          </a:prstGeom>
          <a:noFill/>
        </p:spPr>
      </p:pic>
      <p:sp>
        <p:nvSpPr>
          <p:cNvPr id="21526" name="AutoShape 22" descr="data:image/jpeg;base64,/9j/4AAQSkZJRgABAQAAAQABAAD/2wCEAAkGBggSBRQIEwgWCRQRGB8aFxgYGSAeHRwhHyInICAgHR8fJioiHSAjHxoiIjssJCoqLywvHScyODQtNyssOC8BCQoKDgwOGg8PGTUkHhwtLC4sLDIpLCwvLDUrLiwqNiksKjUtMikpKSwpNSwpLCwpNSksKSwyKSwwLCwsKSwsKf/AABEIACMAhwMBIgACEQEDEQH/xAAbAAABBQEBAAAAAAAAAAAAAAAAAQIEBQYHA//EADcQAAIBAgUCBAQDBgcAAAAAAAECAwQRAAUGEiETMQciQVFCcYGRFFJhFSMyM4KyFhdDU2Kh8P/EABcBAQEBAQAAAAAAAAAAAAAAAAABAgP/xAAeEQEBAQACAgMBAAAAAAAAAAAAEQECIRJBMVFhA//aAAwDAQACEQMRAD8A7bPPGlO07OEVASxPoB3OMrL4raTE3RXNPxLn4Y0d2+yi+LjVOoqWh07Jm0ql0jHZe5J4A59yccy0TW5ylVLqJtI1OY1dcd2793GiR/AqMzXta3cDsMRN1tG8Rkb+Tpyvrf1FOVH3crh9LrDOZKpV/wAIVFNHu80krxIFX1YjcTwOcW+XZpV/sQ11XQjKytyU39QgD3IABP6C+PPUgqW001REUidB1AJlYrwLlXC+bkXHF/kcKfqZNmsAFlBnbkbVFzx3+nI57c4izZjm5XdFlaSA9i0wH9obHLdK10MudS6yqYJexpo0S/SQhAHFmsUQ3Ft36k24tocnzOLLqw5a9aKCljHVTcwkMgexCRm+/wApNrKpv6Y57t9wzlPS9i1tPHqmLJKvKzQvU36Dq4kR9ouQTYFT27j1x45r4gzxRSVAyCYQwmzTTMkKHm3l3nc1zwLDn64Zk2T1tZqpNUVVKaNYFIpIG/iUNfdJKOwdgf4fh+eKnUoGca7TTaSb6ShIkrGU8M9/JF9LG/19VxrjZ2vJbR6w1O1OtSujTPG4DKyVMRuDyCB8sTci17Q1GbfsmSllyiqtcQzqFZh7oQSGHB7H0xc5jmuXUuXfiJqlKKNBa7EAfIe/yGOAeKOuKqt1ZSy0VNLB0lboSBCJJd3BZB32WBt/UcaZ+Hdsz1dkNM+yfN4aU+zOAft3xUt4q6QDW/bKv+oViPuBjMaWjyylywQ0uh6zMJeC0s8KRs7epLStcd/QWF8bvT1TXS0zPUZEMoINlUujkj3O0WHy5wpak5Nn1DVUhqYZTKgNrlSv9wGJgni6PW6oK991xb79scm8Qtc5jW5i2jsqjNTI1xPKp4UeqhuwHoW+gxG1hpZaHwnK1ubNUFIxFBBEenEHI4NhzIR5mJc82PAwpXZEkQoHDBgexHbFFnmvdOUdUKaozaOBz8N7kfMC9h88YHQGX6qq9IU9E0h07Qxx23Kf383rcMf5aG/fv7e+K1afIJcwkzVMvSDLMnJbfa71M44F3N2YXt37kjCldfXN6Bs2bLhVo8yoHMYPmCngMR7cj7jBjKeGOSTjLJNR1CXqsxPUe/wp/poPYBefsPTBiidrrRU+Y1NLEa4Q08EvUmj23MluwB9PUc/mv6Y1igBbWtigzzVJp8xNP+G3gIh3E2UF32LuPwqOSTiml8TQtNI5ywnpkKGDeRmsxPmt5RZLgngg98Q8sxqc6pql6MGLazo6uFa4Vtp7Ejtf0NjY2NsZzWlfnUui6ijiyCZZZkMakNGQC/lv5Xvax724748ovEcltv4NDtAbcJPLKCQLQG37xgTYjsDYX5viXmWt5Is0alFKktn2XEgunKjdKPhBL2HNybe9xmd2r55GEyij1N/hqoyRKZpmopQoeRmd/MqvZCpCNta/f0YC3fFvpzQ2fjxHXUdTsqVZTyxBdAV8otYBSDx5QLY0Go9eNS100AolqeiFNhIA/mBJYgiwRbckkY9ptdolWac0ZkKOA+w7rRkAmW4uNo3dr3sDjGfzzOVqbyzczPpa6mizpsnMVFPFTTMbb5QSFFjcqBe7Xta/HvftjF6U8PNVUmTNQjUcNFvdnd44OpI5buS0pt6flxNj8UD0+qctuoY7tr3OzybWAt2YyWHoSLDviZF4hJ12haBCVhMwZZQUNtvkDW5YBrm3YWPrjqlzS0HhdkS1/wCPn6meT/7lU/Ut8l4QD+njEKfw7zNNcT6ipc6SneoUKRLB1CgFuEO5bLwOPYAemLaDWsLZi8exemgkJIcFgIwCWZR2Vr8G/P1xEqfEeOOj/ESZTNAAOVI8xIDbwo+LYUAv2O644GHRcei5FrMyebVsUa/8KRb/AE3OQPscS8807m0uk/2VFnrxO5tJO6guVJ8wXaFVTY2Fh2++K6p8QJI60QGljYMqkOst49zswAL2tYBbk97bjaynCp4iDryRmiEpi2i0Thi9ydzIOCVVVJvbmxA/UXFzpTSOV5dlAoaeDYO7MeWc+7H1P/Q9MSs3yDLKpEWookrBE+9Q4uAw4vbse/Y3GM1V+IrhCUyppCikupazJ5tqlhbgMCGt383HY4fF4hxkdVqYRxqYQ7bwSnVXcSRw3lJCWAve/scF8saLP8rep0/Nly1JpDMhQOouVuLXAuL/AHGMpnfhfFLo2l01FVilggdWl8tzIB37EWJJP3/THt/mTHuRfwBjJc7w527YzzHJyP4XHr6EEemPZfEak3qDT9NXKKrlgEZmIDqGPBMdx8/ph0lxqVRQoQCwHA+mDCnvgxVPeNCpBUMDwb4Omm3bsFvlgwYNE6MfH7seXtx2+XtgMMZBBjB3d+O/z+2DBgAxRkklAb8Hjv8APAsUY7IF+mDBgFESfkA+mGCmhtborx24Hr3wYMAqwRDtGBcW7emHlR7YMGAYtPCI9giAHtYWwqwRBtwjAIFu3p7YTBgHbFvfaOe+G/h4d+7pC/vYf+9cGDAOMafkB9O2GtTxGPYYgw9rC2DBgEPfBgwYM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28" name="AutoShape 24" descr="data:image/jpeg;base64,/9j/4AAQSkZJRgABAQAAAQABAAD/2wCEAAkGBggSBRQIEwgWCRQRGB8aFxgYGSAeHRwhHyInICAgHR8fJioiHSAjHxoiIjssJCoqLywvHScyODQtNyssOC8BCQoKDgwOGg8PGTUkHhwtLC4sLDIpLCwvLDUrLiwqNiksKjUtMikpKSwpNSwpLCwpNSksKSwyKSwwLCwsKSwsKf/AABEIACMAhwMBIgACEQEDEQH/xAAbAAABBQEBAAAAAAAAAAAAAAAAAQIEBQYHA//EADcQAAIBAgUCBAQDBgcAAAAAAAECAwQRAAUGEiETMQciQVFCcYGRFFJhFSMyM4KyFhdDU2Kh8P/EABcBAQEBAQAAAAAAAAAAAAAAAAABAgP/xAAeEQEBAQACAgMBAAAAAAAAAAAAEQECIRJBMVFhA//aAAwDAQACEQMRAD8A7bPPGlO07OEVASxPoB3OMrL4raTE3RXNPxLn4Y0d2+yi+LjVOoqWh07Jm0ql0jHZe5J4A59yccy0TW5ylVLqJtI1OY1dcd2793GiR/AqMzXta3cDsMRN1tG8Rkb+Tpyvrf1FOVH3crh9LrDOZKpV/wAIVFNHu80krxIFX1YjcTwOcW+XZpV/sQ11XQjKytyU39QgD3IABP6C+PPUgqW001REUidB1AJlYrwLlXC+bkXHF/kcKfqZNmsAFlBnbkbVFzx3+nI57c4izZjm5XdFlaSA9i0wH9obHLdK10MudS6yqYJexpo0S/SQhAHFmsUQ3Ft36k24tocnzOLLqw5a9aKCljHVTcwkMgexCRm+/wApNrKpv6Y57t9wzlPS9i1tPHqmLJKvKzQvU36Dq4kR9ouQTYFT27j1x45r4gzxRSVAyCYQwmzTTMkKHm3l3nc1zwLDn64Zk2T1tZqpNUVVKaNYFIpIG/iUNfdJKOwdgf4fh+eKnUoGca7TTaSb6ShIkrGU8M9/JF9LG/19VxrjZ2vJbR6w1O1OtSujTPG4DKyVMRuDyCB8sTci17Q1GbfsmSllyiqtcQzqFZh7oQSGHB7H0xc5jmuXUuXfiJqlKKNBa7EAfIe/yGOAeKOuKqt1ZSy0VNLB0lboSBCJJd3BZB32WBt/UcaZ+Hdsz1dkNM+yfN4aU+zOAft3xUt4q6QDW/bKv+oViPuBjMaWjyylywQ0uh6zMJeC0s8KRs7epLStcd/QWF8bvT1TXS0zPUZEMoINlUujkj3O0WHy5wpak5Nn1DVUhqYZTKgNrlSv9wGJgni6PW6oK991xb79scm8Qtc5jW5i2jsqjNTI1xPKp4UeqhuwHoW+gxG1hpZaHwnK1ubNUFIxFBBEenEHI4NhzIR5mJc82PAwpXZEkQoHDBgexHbFFnmvdOUdUKaozaOBz8N7kfMC9h88YHQGX6qq9IU9E0h07Qxx23Kf383rcMf5aG/fv7e+K1afIJcwkzVMvSDLMnJbfa71M44F3N2YXt37kjCldfXN6Bs2bLhVo8yoHMYPmCngMR7cj7jBjKeGOSTjLJNR1CXqsxPUe/wp/poPYBefsPTBiidrrRU+Y1NLEa4Q08EvUmj23MluwB9PUc/mv6Y1igBbWtigzzVJp8xNP+G3gIh3E2UF32LuPwqOSTiml8TQtNI5ywnpkKGDeRmsxPmt5RZLgngg98Q8sxqc6pql6MGLazo6uFa4Vtp7Ejtf0NjY2NsZzWlfnUui6ijiyCZZZkMakNGQC/lv5Xvax724748ovEcltv4NDtAbcJPLKCQLQG37xgTYjsDYX5viXmWt5Is0alFKktn2XEgunKjdKPhBL2HNybe9xmd2r55GEyij1N/hqoyRKZpmopQoeRmd/MqvZCpCNta/f0YC3fFvpzQ2fjxHXUdTsqVZTyxBdAV8otYBSDx5QLY0Go9eNS100AolqeiFNhIA/mBJYgiwRbckkY9ptdolWac0ZkKOA+w7rRkAmW4uNo3dr3sDjGfzzOVqbyzczPpa6mizpsnMVFPFTTMbb5QSFFjcqBe7Xta/HvftjF6U8PNVUmTNQjUcNFvdnd44OpI5buS0pt6flxNj8UD0+qctuoY7tr3OzybWAt2YyWHoSLDviZF4hJ12haBCVhMwZZQUNtvkDW5YBrm3YWPrjqlzS0HhdkS1/wCPn6meT/7lU/Ut8l4QD+njEKfw7zNNcT6ipc6SneoUKRLB1CgFuEO5bLwOPYAemLaDWsLZi8exemgkJIcFgIwCWZR2Vr8G/P1xEqfEeOOj/ESZTNAAOVI8xIDbwo+LYUAv2O644GHRcei5FrMyebVsUa/8KRb/AE3OQPscS8807m0uk/2VFnrxO5tJO6guVJ8wXaFVTY2Fh2++K6p8QJI60QGljYMqkOst49zswAL2tYBbk97bjaynCp4iDryRmiEpi2i0Thi9ydzIOCVVVJvbmxA/UXFzpTSOV5dlAoaeDYO7MeWc+7H1P/Q9MSs3yDLKpEWookrBE+9Q4uAw4vbse/Y3GM1V+IrhCUyppCikupazJ5tqlhbgMCGt383HY4fF4hxkdVqYRxqYQ7bwSnVXcSRw3lJCWAve/scF8saLP8rep0/Nly1JpDMhQOouVuLXAuL/AHGMpnfhfFLo2l01FVilggdWl8tzIB37EWJJP3/THt/mTHuRfwBjJc7w527YzzHJyP4XHr6EEemPZfEak3qDT9NXKKrlgEZmIDqGPBMdx8/ph0lxqVRQoQCwHA+mDCnvgxVPeNCpBUMDwb4Omm3bsFvlgwYNE6MfH7seXtx2+XtgMMZBBjB3d+O/z+2DBgAxRkklAb8Hjv8APAsUY7IF+mDBgFESfkA+mGCmhtborx24Hr3wYMAqwRDtGBcW7emHlR7YMGAYtPCI9giAHtYWwqwRBtwjAIFu3p7YTBgHbFvfaOe+G/h4d+7pC/vYf+9cGDAOMafkB9O2GtTxGPYYgw9rC2DBgEPfBgwYM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30" name="AutoShape 26" descr="data:image/jpeg;base64,/9j/4AAQSkZJRgABAQAAAQABAAD/2wCEAAkGBhQSEBUUExQUFBQVFBIUFRQXFBQVFBQUFBQVFRQUFBQYGyYeFxkjGRUUHy8gJCcpLCwsFR4xNTAqNSYrLCkBCQoKDgwOGg8PGikcHBwsLCksKSksLCkpKSkpKSkpLCksLCwsLCksKSwsKSwsLCksKSwpLCkpKSkpLCksLCkpLP/AABEIAMIBAwMBIgACEQEDEQH/xAAbAAABBQEBAAAAAAAAAAAAAAACAAEDBAUGB//EAEcQAAECAwMGCwILCAMBAQAAAAEAAgMRIQQSMQVBUWFxkQYTIjJSgZKhscHRFUIHFBYjU2JygrLC8DNUY3OTotLhQ0SD8bP/xAAaAQADAQEBAQAAAAAAAAAAAAAAAQIDBAUG/8QAKhEAAgIBAwMEAQQDAAAAAAAAAAECERIDE1EhMUEEFGFxMjOBsfAiI5H/2gAMAwEAAhEDEQA/ALByg44lw/8AN3jIoRaQcYm90u6itCGXGlBpJAppU8OxCXKeNgmaJ0/P8kL4KLWtOg9c1MGalZNghTryvut80hZYIEhDG2ZB7pJVFeR0yuAiDToKlMAZi9uyJE8C4hNxTs0WJ18WfFk0XEeLHZZnHMjFlOpRXIv0s/tQwfwlqUo2mEfuPb+cpZRHgyX4uaVAnjXD1UjbK2VXV1Cirh0XowzsiOHdcRca/PD3RGnxAS3FwPAsNs7NZRiEzRpxKqi2gYtcOuGfB6f2kz63ZcfAKHrfRW2i7DeBgAEYedW5ZxyvDHS7JHiEJy5D/wDpAUPXfJW2jT4woZrN9tNOF3thP7RccAPFQ9b5Y8EaMkyzja4modSA2h/S8FO6PE0yUlklzukd5QlhOcpbj4HSNYvGlA6O3SN4WZxCXEJZsXQ0Da2dIIHW5mnuKpcQlxKM5B0LJyi3XuQOyk3Qe5QGClxSMpB0LDLUDqTmIqk5JcYt49iWBanzd+sVXc1TGqjlKm4+W1fT6EcdOK+DwtaWU2yTJYPHsAzkjAGhaRLBZTIBEw4gkOdOWAM+aNglRacCj27RnIz6QqJs4Y+K0AgCLEBniTOpnnxFdiya/wB32jRfpfuQFiSmLEl00YWdEGS1eG5M6MBiRv8ALFZfEnOSiFnXyGb4PoehoG2M6QOyqA29ms9SyrVaoUN110y6U6Fo7yQovbLMzCdrv8QVVTYWjY9ojM0pjlA5mjvWMctO92ENzz4ySZlaKTIBoljyBPvJTWnN+RZpGx8bfmkOpLjIhzncsoxo5I5ZAzibB4NRNhvOLz23+qrYfli3EaZhPOJO9A5gHOe0bXBYdphC+AXUEzPGpkM+xGxjOkTsMvBL26DcNfjIf0jeqZ8E8ONDc66CSTP3XAU2hZRDei47ZlWskwxxsw2QunRPQm9FJCzNUQUYhKWScBYYDyK7rODiAdoCH4hD6DOy30VlwSRiFlUZOh9EDZMeCRsDc18bIkQfmVtqRCdBZUFi0PiD70/xApCyu+kf1iGfyq2GpEJ0KyrxL+mOtno4Jix+lh+64fmKtSQkJ0FkAv5w3qcf8VHFivGEMu2OaJdqStSQEIpCspG3OzwYo/pnwemNuP0cXsjycrxCAw1XQDPfaxiQ5o+sJd6IPnhXYprQJEKGFABcKSzzFDTYttKOUkuRTlUWyR8PRj+sUBrQ/rYrESERgQdRHmFXe452naOV3Y9y+oPBAZQgEkVmHChpWmg/rZUc4RI9oJmZRZVJngDp0knrVsOBz+RGgidQVShsLbRHqHXnsJIzTbn17Fyzrdi/s6Y/pSX0PxcqSJ6mnxSU5tLRStNAmmWjZmkaEkUkgEnL5hRPZOXyvHPHPkMLoEgTgAom5TiS5pHUB4qvlGKTEca844YYqn1d67oQVWZSl1NT449wdMiQBJq3ywQwbQGkgvlhgZmgAxkq9lbyH4VutFZ4nPVQWvnEgjE5p59irFWTfQ0YmUW5nO7/AFCAZRH1nbvUqLIkZvHNvuYGiZN6QbgdK6XKeVILoD2QzDm4SF0GeIz3ZK8UKznrRGnd5LpkYA/WIzN1KzYIMQmkJ+2TyoGMLYrHBpJZcIxlMcoYDSV0kLhHGlgwfdcfFyjpQyo2wRTUQ3dk+anyC+9EOpuiWJGpQ2nhLaDS80fdZ5zUvBtnKefqtGbSdGxZ6n4sqPc35JAJBEuOjUApSTpJAOAnKYFJACSkkknQDEICjKBADSTSRIUUAkJCIJJ0BSt2brRZLsxeXEZgO/8A+IcpGg2+SuZFjXIZOdzjuFPIrt9HBvUXwYeolWn9jvs2ZVntktCPaVSiH9fr9VXvK/J5LrwVLSBdqNgxNfOoCxYUYi1lom5tHAGZaC03STM1EgabFvOhTNdROqXNHiepcU3KnF2t7iSWlz2SpMAme6ZXNrpXFvk30bqSR10GHJoBqdOE0lPdTrqSVHO3YYQx3yaToE9yMKplYninAAkkESAJNaL5Zdz3TioxBJmHHcPIoJjob3f6Cs+yYxP7J/WD6KRvB6Of+KW0gfmXcmku5g02wrE8XByQJxW6SJNE9OKrxomFGdmfiCtSHkCMGNAa0EXyeUJTIIGnUmbwWjGUzDHXP8qnOPI6ZjOtB6QGxoHkFNZ47j7zj1n1Wu7go8/8jRsB/wBKWHwWljFnsaf8kPUiGLM6I2bjiaNGOhoVizEjGQ2/oLS+TrJkl5qZ4BTsyJDGd3d6KNyI8WY0QTzt/XWtzg22QeZ9EeKduSoQ6R+8fJWoDWsmG0nXFZzmmqRSVF4OSvKqI4T/ABhYUWWLyV5VjHQG1gZ0UBcvJX1ROUWdJvaHqh9ps6Td4TxYWaHGJFyz/aLc0zsDj4BP8c0Nf/Tif4p4MVl4uQF6p/GHfRxP6b/MJcZE+iibmjxcntvgMkWy9NfVX50/8Tt8P/NLio30e97PKae1LgWSLXGJuMVb4tG6Lf6h8mpfFI38MffcfyKtqXAZIHKZ5GwjzSbkh9PnngSndAEhORkK7VDbmPYy9ELAwOZePKMml4BOGYFW7Pl+BEiBjIgc505AB1ZAk1IlmK7/AEekk25/ycnqZukoksGHEaA3jnuZWbSGyO0ynjXHMmuzOoeKmiaEzmUlp8M5/WlepGKj2OByb7lO1c2QxiODdjTzj2A47VxlusIflB0LBpeKZqtBEu4LuWtvRCczAQNp5x7pfdK5LKfJyo06TB7wGrH1C/xX2jbQfV/R1gZISGAokprqZdJzEYRBCEQC+TPfHCdIJyEDGUBc9xIaBSUyXEVOoNP6KlcnycKOP1/BrVrpRUpUyJukV/iMU54Y63HyCcZMidNnYcfzBaoCGMOSeVdoeVTk0xrSi69uPBjkzOGSX/Sbofq5RxbIxvPtAb1wh4grPyVk02lz4kR8R8IEhgLiL0veIFANnktyzZCgMq2EzaRe7zNG3HgWTZn2YQHvuttD3OOYXZbwyXerxyQwYuiE6L5n3SRW63w4PJPJJa4tF0hriAaXgJbdCy7PEjCzMiPiScYl+U/cMqUzDGWaaHGK8BkzS9lM6Dztiv8AC8oosKzMbec3PIDlucToDZklaMG1TaXFpaM05TPUFGHiHDc99AAXHUB5p0h2ZDY8MuLWWMucBOThCa6WktcSZdSlbbGsE4ljMNoxcGw3gazdEwE3Bqzl5faXjlxSbupmEhuA+6FqZRt7YMJz34AUHSOZo2p0TbCszob2hzLpacCAFBactwYfOitB0A3jubNcjZXG4yzueIYe7jYpJDQxl0XWVzkCctbda2oFtsUKkNoe76kMvd2iPNArLbeFEJxk0RX/AGYbitBtpFy+6bBnvyaRtrRFZY15gddc2fuuEnDaFyOX8qOtMUQIIvNBrLB7hnJ6I/3oQNujrI9pYxt5zmtb0iQB1aUUKKHNDmkFpEwRgRpXJZdyVxdnvxnl8UlrWAGTGVqGt0BoKkyVBjWmE1hPFWdjQ03edEIxron1bUWKzQynwrhw5hnzjhjIyYNV7P1Kf262/BZddejNDpTE2Aikxnz7ljR7MyLaBZ4YDYMHlRCPeLcZnPo7SscHW8daItoI5INxmoYDc0DegLZ0kkJCkQlMoxuE7J2SN9me4grh+DHJtkI/WI3tcPNd9l9k7LG/lP7mk+S89yE+Vqgn+LD73AeaE6khS/Fnp7Yf61IIhlMjHmtGkky8ZdlWrsh+upVojJuDRgKfeIruZPtr2DywLNBk3bWenQevHaSuJ4W8m3w3aoR3Od6L0EtXA/CCyVohO+p4OPqsPUfps39P+Z2xakjZUA6QDvTLos5yoEQTBOF8mfQDp04CYoAGJgiyYPm56XPP95HgAgi4KXJo+aZ9kHfXzXR6fu2Z6haCxOEsZzuLs7DJ0V3Kl0BjPV6Fbag9ns43jbvLu3Z1w2YLrMGilA4Mww0Nc+LEaMGl5DOy2QWpChBoDWgNa0UAoAMwCMJiNBrhpQOjnuF1rF6FBJIa8zdIA0vBoBrhirttgta19AJtIAdSUzWRzVMzsVXL2SXRTfaGPcAxjBMy55LiRPN17FpWnJzHiT3SMgSLwnTE1zY7lLFQ2SGXoTTOYEwBXMTpWRwnyk18RtnvhrZgxXzoAKhu3PturoLHBbDYGgzA0ke8ab5qFlhs7TMMhAzlgyd7RtxQuw6dFNmWgWhllhOiSAAdIshACg5RxVe1ZKiXXRox42IxpdDhNHzbT9n3tOuWdbzI7cARokCNfodxSFobTlCspa54V15tKYUcdkmPZmtvR2viRnOLnThudKu46etbsDK8xKDZ4mqbWwmdbj6LUi2hrec4Ck6nNMCe8jehdamidcL06EyuznOWGB3JAkZHCG0RnBsGE03og5ThO61uBF7fPVtVzI2Rm2dkhVx5zs5PkNStC2tOB0VkZC8bonSkzSqD2jDkCXSBbeFDVun/AFqOgoCivlTIbI7mF5dJk+SJSM5Y58ytRmFsMiGBMNNxtAJgckb5IH5SYCQSaOumhxkT+U/ohH8dbplyntmaCbJ3q9R3J2Ojn4OR4kOxRAGkxonOAlekTIiec3Z71rZCsRhWdjSJOlNw1kzKmblJhuynyiQKYEFo5U8Oc3ehOU2Sz8y//beu/au1kgVFtCU4dMUTEoGU8qNnBiDTDiD+0ry7J8SUWEdESGf7gV6taRNjhpaRvC8dY8gjVLuQw8Ht0YymcZZtJNAO8DrUcCD1kTE9LiZvO+nUjcCXZpCuGMR1RWeABJlLQrAhyEl69nkkBauF+EiHyoJ+2O9pXoBauK+EqFyIJ0PI3gn8qz1usGa6H6iOjyeZwYZ0w4Z3tCSXB1t6yQD/AAmDc0DySWkX0RnLuVQians7JuAWk2yM0eK+YUW+x7xnJ5LTFlZ0QjFmZ0QntsLRhWwyY46GuO4IoOUYTWgcbDoAP2jMwlpW4bKzojcqkXI8LNDYPuhaQy076EuKkUfbEH6aF/UZ6qs63Wec+PZiTz2Gt4OpowApmWn7HZ0IfYb6IhkpnQZ2G+irelwG0uTH+PWUS+ebIUleBpKVKUz4aTKSkgZbszMIzTgMDgJywbU1NcVrNyY3os7DfRGMnN6Ley30S3pcD2lyYULLFkaQRFM2/VeZ0lWTNCGPwisbib0QmYkRciywcJ83GTnb10HxAaG9lvosd+TGzNBicwWc/USj4GtJclSJwksZxe4zl7kWpDboNAKyz+gTHhNY54vJne5kTnTJntqr8HIjXGZA5J0CtDQqw3JDOi0fdCqOtKSugenFeTHHCqyiUuN5Mpcl1AAQAJnCTjTWgZwuswlJkakpcmfNEm0L6kDPqGhab8ni8aZyl8RCwfq5p9kVsx5KDuFsF1eJjO/82GkiOloc7eUPynhZrNHzjmNqDOYPLricdJWm0kYE7yoo0V3Sd2is/fS8ovYjyZ/ypYDSyx548xs8SZ46ST1pxwqlzbFaOw3NOXid5UsRzj7zuskobx0neU/fPgPboiHCh5EhYLQRouiVRI0loMk/yki5snxs5rIY4+4ieSRid5UIhEZz1E+GCfvXwLYRIeElpP8A0IvW4f4agm+UNrzWF3XEaPyqNzTp3j0ULwdG4o95LgWxEs+3bbmsTR/7M/0jZla2n/rwhqMQHwcsuJFcNI71Jkq0kvMyDLYrXqZMNmJom3WyRnChAabwI/8A0XDtyPEcTdaXTJlKVZ4SXZZUyjyboqXYgV5Of061ocFMlxIj+MiUa3m5pu2ah4hdek5TdGGrjBWdHYIJDG3sbon9qQvHfQagrFxT3EmtkV7NnjURNsxJkBUrjfhWg8XDgMcKvc588wDBdltN/uXpNmt7RmXH/DCWxLHDfLlMjAA6A5rrw6yG7ly6mrPtVI7NHThd3bA4G8MbJCsMFkUfONa5p5Dzg910zA6MklynB/Lph2djJ4X+97j5p1xZS/rN3FX2NTKtqdDgvc0kODaEYzNAuW+V8YEtdGe1wMiDdBBGbBdDwhPzBHSdDbve1eT2uPOI86XOPeVzwdI6Wdz8sIv7w7tN9EvlfE/eHdoei4EJwyZG5XYjv/ldFH/Yf2h6JjwvifvD+2FxNuA4x/2j3UUQbIosDuxwuifvL+2i+VMX94idtcIH6Qp4VIbiM74Y7nlKxnZnhTE+nidspfKaJ9PE/qFcLfdpr4pca7SgDt38J4n00X+o71XoEIckbB4LwyDGJIE8c/qvdgJLDV8FxDhmQPh+gk90mktAvAUFKnu8UKdQtRpUiqQJFTtKYtRpismMqOC5O15djMivaLpAe4AFuYEgVBC65wXnWULa3jYpMwBGe0uzB151JqtKCbdhJ0areEjs8Np2EjxBUg4RNzscNhafRYbY7Dg9p60d3WFq9CD8E7jN5uXYR6Q2t9JqRuVYR98dcx4hc4YZQlmoqX6aI91nVNtDDg9p2OHqiuLkCzUkKYEjYZeCn2y8Me6dY6Cgh2cNJIGK5lttiDCI/tE+K3Mg2p72uvm9J1KDCQ0JbLj1sM7LMCG58a4BMuLWtF0y37ydi9KsliENgY3ADec56ysXgfklpLo5kXfs20woC4z1zA36V07mL2PTJRin5PN125Srgr3ENxQWjL1nYZPjQ2nQ4yO4qseFlk/eIfefAawuvM5sHwaTGgYrmPhPcDk8yGESGf7pea6tomJjPqI7iuX+Ehg9nxJyFYctZ4xhkOoFJ1IqDaaPIWRyBKqSBpokuHod9HccJ4sobP5k+wxzvJeUPZPvXpfDGJRo0MjO/tDR+JefGzDSuVdjQpFimssP5xmtzR3hSCyzw8QpLHC+cadBnuE/JUBGOU5x0uPik/FA1g0ohC1pAW7NEAAnhijtrRcJGBeO5n+1VhNkKqzGrDbX3nncGhAFXMOoqJ0WuJ3KxxUwouJ1pgSWB04rBWr2DAZ3AL3ciq8RyRZp2iCJ4xYX42r25YavguJVt2UWwbpcCQ5wbQylRxnh9XvQuy1Cm0AOm4tAF4e8QAcO5UOE0EuawXZycTPRJst/KO5Z+ToTr8McUQL4MyDTPMZgKZpBEKxJlJpnVNwTnBJook7BYGxXcP1sXi+X2uFoizwMaKZToeWayXtBXjGU3E2iLOvzsX8ZW2j5ImZociFocjiw6poAqV0GYTbdEGDnbypW5Tij3iiENFxaAHblqLpntapG5diZ2tPUVEYaBzECLQyyTi0Deut4JRJw3VnWtMDJtFwbgu04FHkP+15BKXYaPR8jcIoNlsxMQkkxTJrSL0rjeVdOadJ6ZIMocO2vF2EWsNHBznzPNPJc0VlMjDQuVypABhg3bziXNImeSxoa8OlMTrOua6smzwQXGTbwHOkCQC4SEwTqW+neHcylSl2OtyvwlsrgCXQ3xAAwm49riASTEJcNBwmcNclgxOEEHM1pwvAg8knMK1/0FRdkicpyoJEHlSEpfd8dSsWXgoCSXBoaQB72AEgQL2yqT6P8v7/wtO1+J6DD4YQ4VnhPfCjiE5jA2KWMENxDcAXPEsKTxzTXH8O+GkK0wgyGx5EnVfdbJxuhrg0EkyAePvrf9qmz2RkJzmiHCbdbNjXPcBMikj3aFxOWcjvjNfHhwXw4TGTN7kzANS1ubHAUx1rRazfRGa0UurOYaCmRNdRJY5M3pHW8IoQiRbhMhxX4nj/FcnlDJ3FZ54ZtIJ8lpcMrRyn1+hb3Od5rknR3aSsqYWi+2GLgcXATMpVnQAz2VUUE1J0MiH+wqlxxU9niTbE+we8tHmmkIqKzC5qUGzULqUzeJQcbLMmBaY2isWh4ENn3z/cB5KrDiUzoraeTD+yTve5IZDeqRPOogDP/AGkCSZoQapiN3g/W1wB/FhfiC9lC8V4JVt0D+Y07gT5L2cPXPq9zSHYMj9V9UQfjIColnUYcnDlgkotyXdmgc0LzRK8o40SQRYEZK8Xth+ei/wAyJ+Mr2GJFqF4zaokojyem78RW+j5M5kcV1QghQ6gzz4IXxQSEoLuUugzNBoUjWql8YNZSpI9Uqq022tul22h0oAmDEnQVRsNrk4z947iVJlCPM3cBimITm1P2XdwK6ngUaRNrfA+i4kuJOK7LgY+kTazwcpkNHaQHOuPuse6TXF5a0EBkhK8TzZOrrVCz5GjVeyE5sPkl5LXuLrpzkSAGoSFarrOBDmzeS6Ra+EQOkCIjSDqqu9tsVvFvmQG3TnkNGKIvpVg15PFYloZBoGEuExXNsaMFkW3L9pJkycjIC60ipzaZ9ede4ZPyHZnQb/FQyTecXFoJJBcJzPXvUsfJkNr2OaxjbpeaNANQ5tJau5EqSHFs8LsPB+32gXmw4zmmt6UmnY50gd67LLGVmssb4TmRLxgugkyaBxjGcoEl06agu4stn4prGiXJaW05sr7cB1rh+HFoYT+3ZLj38gsa9rA9t175gXqaJ4lTpyd9EXJcnlEtSSnZDoktCOpXyhG44uc6YvEGQzSElS9nN6Ttw9VYARSU2YZMpnJY6R7I9VIywABwvc6QwOkHyVi6lJFhmytCsZaZh7dhvSPcnjWEHC6J66A6qKe6mIRkGbKwsD9LcekPNFarC8hspGTQOc3Xr1qaSeSLDNme3J8To949U3s+J0StGSdFhmybgfZni3QbzXABzjUHMxy9ZmvIrx0ohFOk7yspwydmkdavB63eKKZXkjbQ7pO7RRttsQe+/tO9VntfJW/8HrAcoo7qLy8ZSi/SxO271RtyrG+lidt3qltfI99cHoTjVeNW08t32neJXS+1Iv0kTtu9Vy0c16ytdONCzyI0bHSUZKcFbAGXd6TGz26JICpoTuW3b5IEDxDtBTxMBPFXIsSQVJ83GeZMBSEsarq+CD5X/uHueuScJa1u5Jf81F+xDP8AckFncjhNEsvKhOYC6hvNa7CoocMSrT/hPtD2OZEEJ7XSHMumhmatcMaLE+D3IUO3Wh7YoLmw4d+7NwnNwbiDrXpNk4GQYU+LMeHPENjPHdnVKUVHGv3FTbuznrJ8IjboD4HNbdBhxSDKvuvaa16St2P4RoTJ/NRZEg8otpSWLZhdPZcmCHg57tTyH95E1abIYgblm6ZomznBwybaWFkARGxSOQQWEAzBqZ0FJSlWclx9vyRF5ZfxjXNZNwDThIhpcAMCWmuozXpuUoPGQntYQx5aQ10jyXSoaVouTy9ka0iA1kJ0SJEdca9/GTJaAb/OAIBcQZVVRaiJ9Ty5pomSLTMzxBI3FMgCoAiTNRBKjnoUkkck8kCoCSV1SEIhDpPMkIiLUrikupBqAI7iVxS3U11ICO6kpbqa4gZGGpSUskrqAIwE4CkbDmmSCgVhxIfmtwrPdBVRNIGeYSHiyr5gJvi6o0KPFlEAQQdCufFk4s9UCKsSKTmlJQkq7FsqD4sZSogZXatrJX7KL/Lb+JZnxYrSyYZMij+H4OCBMmyXaSxxukibZTBIOIOIXV8H8qWYEi1CNWoiw4sQOGpzAajWNxXH2TndSuh6tLoSmej2XL2T2nkxrWBriWiXc5asPhxY2ikZ52iM473AryR2pRCIjFFWewH4QLH9I7+m/wBFG7h7ZPpHf03+i8jLkBelih2SxY83OlhedLZMySVRsSQTqQDi5tiEpJIM2GiakkgkdOCkkkIcKSFg7YkkkCBbjv8ABMP1vTJIAJ4qUmYpJIGHaOcdqjZ+u9JJAPuFDFeo+CjKSSQEZVcJJKkVARRAJJKiwmhM1JJACeEg1JJAB3UDykkgTFZsepWymSVRJCQRE6SpjQBUZSSUjICmSSUF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32" name="AutoShape 28" descr="data:image/jpeg;base64,/9j/4AAQSkZJRgABAQAAAQABAAD/2wCEAAkGBhQSEBUUExQUFBQVFBIUFRQXFBQVFBQUFBQVFRQUFBQYGyYeFxkjGRUUHy8gJCcpLCwsFR4xNTAqNSYrLCkBCQoKDgwOGg8PGikcHBwsLCksKSksLCkpKSkpKSkpLCksLCwsLCksKSwsKSwsLCksKSwpLCkpKSkpLCksLCkpLP/AABEIAMIBAwMBIgACEQEDEQH/xAAbAAABBQEBAAAAAAAAAAAAAAACAAEDBAUGB//EAEcQAAECAwMGCwILCAMBAQAAAAEAAgMRIQQSMQVBUWFxkQYTIjJSgZKhscHRFUIHFBYjU2JygrLC8DNUY3OTotLhQ0SD8bP/xAAaAQADAQEBAQAAAAAAAAAAAAAAAQIDBAUG/8QAKhEAAgIBAwMEAQQDAAAAAAAAAAECERIDE1EhMUEEFGFxMjOBsfAiI5H/2gAMAwEAAhEDEQA/ALByg44lw/8AN3jIoRaQcYm90u6itCGXGlBpJAppU8OxCXKeNgmaJ0/P8kL4KLWtOg9c1MGalZNghTryvut80hZYIEhDG2ZB7pJVFeR0yuAiDToKlMAZi9uyJE8C4hNxTs0WJ18WfFk0XEeLHZZnHMjFlOpRXIv0s/tQwfwlqUo2mEfuPb+cpZRHgyX4uaVAnjXD1UjbK2VXV1Cirh0XowzsiOHdcRca/PD3RGnxAS3FwPAsNs7NZRiEzRpxKqi2gYtcOuGfB6f2kz63ZcfAKHrfRW2i7DeBgAEYedW5ZxyvDHS7JHiEJy5D/wDpAUPXfJW2jT4woZrN9tNOF3thP7RccAPFQ9b5Y8EaMkyzja4modSA2h/S8FO6PE0yUlklzukd5QlhOcpbj4HSNYvGlA6O3SN4WZxCXEJZsXQ0Da2dIIHW5mnuKpcQlxKM5B0LJyi3XuQOyk3Qe5QGClxSMpB0LDLUDqTmIqk5JcYt49iWBanzd+sVXc1TGqjlKm4+W1fT6EcdOK+DwtaWU2yTJYPHsAzkjAGhaRLBZTIBEw4gkOdOWAM+aNglRacCj27RnIz6QqJs4Y+K0AgCLEBniTOpnnxFdiya/wB32jRfpfuQFiSmLEl00YWdEGS1eG5M6MBiRv8ALFZfEnOSiFnXyGb4PoehoG2M6QOyqA29ms9SyrVaoUN110y6U6Fo7yQovbLMzCdrv8QVVTYWjY9ojM0pjlA5mjvWMctO92ENzz4ySZlaKTIBoljyBPvJTWnN+RZpGx8bfmkOpLjIhzncsoxo5I5ZAzibB4NRNhvOLz23+qrYfli3EaZhPOJO9A5gHOe0bXBYdphC+AXUEzPGpkM+xGxjOkTsMvBL26DcNfjIf0jeqZ8E8ONDc66CSTP3XAU2hZRDei47ZlWskwxxsw2QunRPQm9FJCzNUQUYhKWScBYYDyK7rODiAdoCH4hD6DOy30VlwSRiFlUZOh9EDZMeCRsDc18bIkQfmVtqRCdBZUFi0PiD70/xApCyu+kf1iGfyq2GpEJ0KyrxL+mOtno4Jix+lh+64fmKtSQkJ0FkAv5w3qcf8VHFivGEMu2OaJdqStSQEIpCspG3OzwYo/pnwemNuP0cXsjycrxCAw1XQDPfaxiQ5o+sJd6IPnhXYprQJEKGFABcKSzzFDTYttKOUkuRTlUWyR8PRj+sUBrQ/rYrESERgQdRHmFXe452naOV3Y9y+oPBAZQgEkVmHChpWmg/rZUc4RI9oJmZRZVJngDp0knrVsOBz+RGgidQVShsLbRHqHXnsJIzTbn17Fyzrdi/s6Y/pSX0PxcqSJ6mnxSU5tLRStNAmmWjZmkaEkUkgEnL5hRPZOXyvHPHPkMLoEgTgAom5TiS5pHUB4qvlGKTEca844YYqn1d67oQVWZSl1NT449wdMiQBJq3ywQwbQGkgvlhgZmgAxkq9lbyH4VutFZ4nPVQWvnEgjE5p59irFWTfQ0YmUW5nO7/AFCAZRH1nbvUqLIkZvHNvuYGiZN6QbgdK6XKeVILoD2QzDm4SF0GeIz3ZK8UKznrRGnd5LpkYA/WIzN1KzYIMQmkJ+2TyoGMLYrHBpJZcIxlMcoYDSV0kLhHGlgwfdcfFyjpQyo2wRTUQ3dk+anyC+9EOpuiWJGpQ2nhLaDS80fdZ5zUvBtnKefqtGbSdGxZ6n4sqPc35JAJBEuOjUApSTpJAOAnKYFJACSkkknQDEICjKBADSTSRIUUAkJCIJJ0BSt2brRZLsxeXEZgO/8A+IcpGg2+SuZFjXIZOdzjuFPIrt9HBvUXwYeolWn9jvs2ZVntktCPaVSiH9fr9VXvK/J5LrwVLSBdqNgxNfOoCxYUYi1lom5tHAGZaC03STM1EgabFvOhTNdROqXNHiepcU3KnF2t7iSWlz2SpMAme6ZXNrpXFvk30bqSR10GHJoBqdOE0lPdTrqSVHO3YYQx3yaToE9yMKplYninAAkkESAJNaL5Zdz3TioxBJmHHcPIoJjob3f6Cs+yYxP7J/WD6KRvB6Of+KW0gfmXcmku5g02wrE8XByQJxW6SJNE9OKrxomFGdmfiCtSHkCMGNAa0EXyeUJTIIGnUmbwWjGUzDHXP8qnOPI6ZjOtB6QGxoHkFNZ47j7zj1n1Wu7go8/8jRsB/wBKWHwWljFnsaf8kPUiGLM6I2bjiaNGOhoVizEjGQ2/oLS+TrJkl5qZ4BTsyJDGd3d6KNyI8WY0QTzt/XWtzg22QeZ9EeKduSoQ6R+8fJWoDWsmG0nXFZzmmqRSVF4OSvKqI4T/ABhYUWWLyV5VjHQG1gZ0UBcvJX1ROUWdJvaHqh9ps6Td4TxYWaHGJFyz/aLc0zsDj4BP8c0Nf/Tif4p4MVl4uQF6p/GHfRxP6b/MJcZE+iibmjxcntvgMkWy9NfVX50/8Tt8P/NLio30e97PKae1LgWSLXGJuMVb4tG6Lf6h8mpfFI38MffcfyKtqXAZIHKZ5GwjzSbkh9PnngSndAEhORkK7VDbmPYy9ELAwOZePKMml4BOGYFW7Pl+BEiBjIgc505AB1ZAk1IlmK7/AEekk25/ycnqZukoksGHEaA3jnuZWbSGyO0ynjXHMmuzOoeKmiaEzmUlp8M5/WlepGKj2OByb7lO1c2QxiODdjTzj2A47VxlusIflB0LBpeKZqtBEu4LuWtvRCczAQNp5x7pfdK5LKfJyo06TB7wGrH1C/xX2jbQfV/R1gZISGAokprqZdJzEYRBCEQC+TPfHCdIJyEDGUBc9xIaBSUyXEVOoNP6KlcnycKOP1/BrVrpRUpUyJukV/iMU54Y63HyCcZMidNnYcfzBaoCGMOSeVdoeVTk0xrSi69uPBjkzOGSX/Sbofq5RxbIxvPtAb1wh4grPyVk02lz4kR8R8IEhgLiL0veIFANnktyzZCgMq2EzaRe7zNG3HgWTZn2YQHvuttD3OOYXZbwyXerxyQwYuiE6L5n3SRW63w4PJPJJa4tF0hriAaXgJbdCy7PEjCzMiPiScYl+U/cMqUzDGWaaHGK8BkzS9lM6Dztiv8AC8oosKzMbec3PIDlucToDZklaMG1TaXFpaM05TPUFGHiHDc99AAXHUB5p0h2ZDY8MuLWWMucBOThCa6WktcSZdSlbbGsE4ljMNoxcGw3gazdEwE3Bqzl5faXjlxSbupmEhuA+6FqZRt7YMJz34AUHSOZo2p0TbCszob2hzLpacCAFBactwYfOitB0A3jubNcjZXG4yzueIYe7jYpJDQxl0XWVzkCctbda2oFtsUKkNoe76kMvd2iPNArLbeFEJxk0RX/AGYbitBtpFy+6bBnvyaRtrRFZY15gddc2fuuEnDaFyOX8qOtMUQIIvNBrLB7hnJ6I/3oQNujrI9pYxt5zmtb0iQB1aUUKKHNDmkFpEwRgRpXJZdyVxdnvxnl8UlrWAGTGVqGt0BoKkyVBjWmE1hPFWdjQ03edEIxron1bUWKzQynwrhw5hnzjhjIyYNV7P1Kf262/BZddejNDpTE2Aikxnz7ljR7MyLaBZ4YDYMHlRCPeLcZnPo7SscHW8daItoI5INxmoYDc0DegLZ0kkJCkQlMoxuE7J2SN9me4grh+DHJtkI/WI3tcPNd9l9k7LG/lP7mk+S89yE+Vqgn+LD73AeaE6khS/Fnp7Yf61IIhlMjHmtGkky8ZdlWrsh+upVojJuDRgKfeIruZPtr2DywLNBk3bWenQevHaSuJ4W8m3w3aoR3Od6L0EtXA/CCyVohO+p4OPqsPUfps39P+Z2xakjZUA6QDvTLos5yoEQTBOF8mfQDp04CYoAGJgiyYPm56XPP95HgAgi4KXJo+aZ9kHfXzXR6fu2Z6haCxOEsZzuLs7DJ0V3Kl0BjPV6Fbag9ns43jbvLu3Z1w2YLrMGilA4Mww0Nc+LEaMGl5DOy2QWpChBoDWgNa0UAoAMwCMJiNBrhpQOjnuF1rF6FBJIa8zdIA0vBoBrhirttgta19AJtIAdSUzWRzVMzsVXL2SXRTfaGPcAxjBMy55LiRPN17FpWnJzHiT3SMgSLwnTE1zY7lLFQ2SGXoTTOYEwBXMTpWRwnyk18RtnvhrZgxXzoAKhu3PturoLHBbDYGgzA0ke8ab5qFlhs7TMMhAzlgyd7RtxQuw6dFNmWgWhllhOiSAAdIshACg5RxVe1ZKiXXRox42IxpdDhNHzbT9n3tOuWdbzI7cARokCNfodxSFobTlCspa54V15tKYUcdkmPZmtvR2viRnOLnThudKu46etbsDK8xKDZ4mqbWwmdbj6LUi2hrec4Ck6nNMCe8jehdamidcL06EyuznOWGB3JAkZHCG0RnBsGE03og5ThO61uBF7fPVtVzI2Rm2dkhVx5zs5PkNStC2tOB0VkZC8bonSkzSqD2jDkCXSBbeFDVun/AFqOgoCivlTIbI7mF5dJk+SJSM5Y58ytRmFsMiGBMNNxtAJgckb5IH5SYCQSaOumhxkT+U/ohH8dbplyntmaCbJ3q9R3J2Ojn4OR4kOxRAGkxonOAlekTIiec3Z71rZCsRhWdjSJOlNw1kzKmblJhuynyiQKYEFo5U8Oc3ehOU2Sz8y//beu/au1kgVFtCU4dMUTEoGU8qNnBiDTDiD+0ry7J8SUWEdESGf7gV6taRNjhpaRvC8dY8gjVLuQw8Ht0YymcZZtJNAO8DrUcCD1kTE9LiZvO+nUjcCXZpCuGMR1RWeABJlLQrAhyEl69nkkBauF+EiHyoJ+2O9pXoBauK+EqFyIJ0PI3gn8qz1usGa6H6iOjyeZwYZ0w4Z3tCSXB1t6yQD/AAmDc0DySWkX0RnLuVQians7JuAWk2yM0eK+YUW+x7xnJ5LTFlZ0QjFmZ0QntsLRhWwyY46GuO4IoOUYTWgcbDoAP2jMwlpW4bKzojcqkXI8LNDYPuhaQy076EuKkUfbEH6aF/UZ6qs63Wec+PZiTz2Gt4OpowApmWn7HZ0IfYb6IhkpnQZ2G+irelwG0uTH+PWUS+ebIUleBpKVKUz4aTKSkgZbszMIzTgMDgJywbU1NcVrNyY3os7DfRGMnN6Ley30S3pcD2lyYULLFkaQRFM2/VeZ0lWTNCGPwisbib0QmYkRciywcJ83GTnb10HxAaG9lvosd+TGzNBicwWc/USj4GtJclSJwksZxe4zl7kWpDboNAKyz+gTHhNY54vJne5kTnTJntqr8HIjXGZA5J0CtDQqw3JDOi0fdCqOtKSugenFeTHHCqyiUuN5Mpcl1AAQAJnCTjTWgZwuswlJkakpcmfNEm0L6kDPqGhab8ni8aZyl8RCwfq5p9kVsx5KDuFsF1eJjO/82GkiOloc7eUPynhZrNHzjmNqDOYPLricdJWm0kYE7yoo0V3Sd2is/fS8ovYjyZ/ypYDSyx548xs8SZ46ST1pxwqlzbFaOw3NOXid5UsRzj7zuskobx0neU/fPgPboiHCh5EhYLQRouiVRI0loMk/yki5snxs5rIY4+4ieSRid5UIhEZz1E+GCfvXwLYRIeElpP8A0IvW4f4agm+UNrzWF3XEaPyqNzTp3j0ULwdG4o95LgWxEs+3bbmsTR/7M/0jZla2n/rwhqMQHwcsuJFcNI71Jkq0kvMyDLYrXqZMNmJom3WyRnChAabwI/8A0XDtyPEcTdaXTJlKVZ4SXZZUyjyboqXYgV5Of061ocFMlxIj+MiUa3m5pu2ah4hdek5TdGGrjBWdHYIJDG3sbon9qQvHfQagrFxT3EmtkV7NnjURNsxJkBUrjfhWg8XDgMcKvc588wDBdltN/uXpNmt7RmXH/DCWxLHDfLlMjAA6A5rrw6yG7ly6mrPtVI7NHThd3bA4G8MbJCsMFkUfONa5p5Dzg910zA6MklynB/Lph2djJ4X+97j5p1xZS/rN3FX2NTKtqdDgvc0kODaEYzNAuW+V8YEtdGe1wMiDdBBGbBdDwhPzBHSdDbve1eT2uPOI86XOPeVzwdI6Wdz8sIv7w7tN9EvlfE/eHdoei4EJwyZG5XYjv/ldFH/Yf2h6JjwvifvD+2FxNuA4x/2j3UUQbIosDuxwuifvL+2i+VMX94idtcIH6Qp4VIbiM74Y7nlKxnZnhTE+nidspfKaJ9PE/qFcLfdpr4pca7SgDt38J4n00X+o71XoEIckbB4LwyDGJIE8c/qvdgJLDV8FxDhmQPh+gk90mktAvAUFKnu8UKdQtRpUiqQJFTtKYtRpismMqOC5O15djMivaLpAe4AFuYEgVBC65wXnWULa3jYpMwBGe0uzB151JqtKCbdhJ0areEjs8Np2EjxBUg4RNzscNhafRYbY7Dg9p60d3WFq9CD8E7jN5uXYR6Q2t9JqRuVYR98dcx4hc4YZQlmoqX6aI91nVNtDDg9p2OHqiuLkCzUkKYEjYZeCn2y8Me6dY6Cgh2cNJIGK5lttiDCI/tE+K3Mg2p72uvm9J1KDCQ0JbLj1sM7LMCG58a4BMuLWtF0y37ydi9KsliENgY3ADec56ysXgfklpLo5kXfs20woC4z1zA36V07mL2PTJRin5PN125Srgr3ENxQWjL1nYZPjQ2nQ4yO4qseFlk/eIfefAawuvM5sHwaTGgYrmPhPcDk8yGESGf7pea6tomJjPqI7iuX+Ehg9nxJyFYctZ4xhkOoFJ1IqDaaPIWRyBKqSBpokuHod9HccJ4sobP5k+wxzvJeUPZPvXpfDGJRo0MjO/tDR+JefGzDSuVdjQpFimssP5xmtzR3hSCyzw8QpLHC+cadBnuE/JUBGOU5x0uPik/FA1g0ohC1pAW7NEAAnhijtrRcJGBeO5n+1VhNkKqzGrDbX3nncGhAFXMOoqJ0WuJ3KxxUwouJ1pgSWB04rBWr2DAZ3AL3ciq8RyRZp2iCJ4xYX42r25YavguJVt2UWwbpcCQ5wbQylRxnh9XvQuy1Cm0AOm4tAF4e8QAcO5UOE0EuawXZycTPRJst/KO5Z+ToTr8McUQL4MyDTPMZgKZpBEKxJlJpnVNwTnBJook7BYGxXcP1sXi+X2uFoizwMaKZToeWayXtBXjGU3E2iLOvzsX8ZW2j5ImZociFocjiw6poAqV0GYTbdEGDnbypW5Tij3iiENFxaAHblqLpntapG5diZ2tPUVEYaBzECLQyyTi0Deut4JRJw3VnWtMDJtFwbgu04FHkP+15BKXYaPR8jcIoNlsxMQkkxTJrSL0rjeVdOadJ6ZIMocO2vF2EWsNHBznzPNPJc0VlMjDQuVypABhg3bziXNImeSxoa8OlMTrOua6smzwQXGTbwHOkCQC4SEwTqW+neHcylSl2OtyvwlsrgCXQ3xAAwm49riASTEJcNBwmcNclgxOEEHM1pwvAg8knMK1/0FRdkicpyoJEHlSEpfd8dSsWXgoCSXBoaQB72AEgQL2yqT6P8v7/wtO1+J6DD4YQ4VnhPfCjiE5jA2KWMENxDcAXPEsKTxzTXH8O+GkK0wgyGx5EnVfdbJxuhrg0EkyAePvrf9qmz2RkJzmiHCbdbNjXPcBMikj3aFxOWcjvjNfHhwXw4TGTN7kzANS1ubHAUx1rRazfRGa0UurOYaCmRNdRJY5M3pHW8IoQiRbhMhxX4nj/FcnlDJ3FZ54ZtIJ8lpcMrRyn1+hb3Od5rknR3aSsqYWi+2GLgcXATMpVnQAz2VUUE1J0MiH+wqlxxU9niTbE+we8tHmmkIqKzC5qUGzULqUzeJQcbLMmBaY2isWh4ENn3z/cB5KrDiUzoraeTD+yTve5IZDeqRPOogDP/AGkCSZoQapiN3g/W1wB/FhfiC9lC8V4JVt0D+Y07gT5L2cPXPq9zSHYMj9V9UQfjIColnUYcnDlgkotyXdmgc0LzRK8o40SQRYEZK8Xth+ei/wAyJ+Mr2GJFqF4zaokojyem78RW+j5M5kcV1QghQ6gzz4IXxQSEoLuUugzNBoUjWql8YNZSpI9Uqq022tul22h0oAmDEnQVRsNrk4z947iVJlCPM3cBimITm1P2XdwK6ngUaRNrfA+i4kuJOK7LgY+kTazwcpkNHaQHOuPuse6TXF5a0EBkhK8TzZOrrVCz5GjVeyE5sPkl5LXuLrpzkSAGoSFarrOBDmzeS6Ra+EQOkCIjSDqqu9tsVvFvmQG3TnkNGKIvpVg15PFYloZBoGEuExXNsaMFkW3L9pJkycjIC60ipzaZ9ede4ZPyHZnQb/FQyTecXFoJJBcJzPXvUsfJkNr2OaxjbpeaNANQ5tJau5EqSHFs8LsPB+32gXmw4zmmt6UmnY50gd67LLGVmssb4TmRLxgugkyaBxjGcoEl06agu4stn4prGiXJaW05sr7cB1rh+HFoYT+3ZLj38gsa9rA9t175gXqaJ4lTpyd9EXJcnlEtSSnZDoktCOpXyhG44uc6YvEGQzSElS9nN6Ttw9VYARSU2YZMpnJY6R7I9VIywABwvc6QwOkHyVi6lJFhmytCsZaZh7dhvSPcnjWEHC6J66A6qKe6mIRkGbKwsD9LcekPNFarC8hspGTQOc3Xr1qaSeSLDNme3J8To949U3s+J0StGSdFhmybgfZni3QbzXABzjUHMxy9ZmvIrx0ohFOk7yspwydmkdavB63eKKZXkjbQ7pO7RRttsQe+/tO9VntfJW/8HrAcoo7qLy8ZSi/SxO271RtyrG+lidt3qltfI99cHoTjVeNW08t32neJXS+1Iv0kTtu9Vy0c16ytdONCzyI0bHSUZKcFbAGXd6TGz26JICpoTuW3b5IEDxDtBTxMBPFXIsSQVJ83GeZMBSEsarq+CD5X/uHueuScJa1u5Jf81F+xDP8AckFncjhNEsvKhOYC6hvNa7CoocMSrT/hPtD2OZEEJ7XSHMumhmatcMaLE+D3IUO3Wh7YoLmw4d+7NwnNwbiDrXpNk4GQYU+LMeHPENjPHdnVKUVHGv3FTbuznrJ8IjboD4HNbdBhxSDKvuvaa16St2P4RoTJ/NRZEg8otpSWLZhdPZcmCHg57tTyH95E1abIYgblm6ZomznBwybaWFkARGxSOQQWEAzBqZ0FJSlWclx9vyRF5ZfxjXNZNwDThIhpcAMCWmuozXpuUoPGQntYQx5aQ10jyXSoaVouTy9ka0iA1kJ0SJEdca9/GTJaAb/OAIBcQZVVRaiJ9Ty5pomSLTMzxBI3FMgCoAiTNRBKjnoUkkck8kCoCSV1SEIhDpPMkIiLUrikupBqAI7iVxS3U11ICO6kpbqa4gZGGpSUskrqAIwE4CkbDmmSCgVhxIfmtwrPdBVRNIGeYSHiyr5gJvi6o0KPFlEAQQdCufFk4s9UCKsSKTmlJQkq7FsqD4sZSogZXatrJX7KL/Lb+JZnxYrSyYZMij+H4OCBMmyXaSxxukibZTBIOIOIXV8H8qWYEi1CNWoiw4sQOGpzAajWNxXH2TndSuh6tLoSmej2XL2T2nkxrWBriWiXc5asPhxY2ikZ52iM473AryR2pRCIjFFWewH4QLH9I7+m/wBFG7h7ZPpHf03+i8jLkBelih2SxY83OlhedLZMySVRsSQTqQDi5tiEpJIM2GiakkgkdOCkkkIcKSFg7YkkkCBbjv8ABMP1vTJIAJ4qUmYpJIGHaOcdqjZ+u9JJAPuFDFeo+CjKSSQEZVcJJKkVARRAJJKiwmhM1JJACeEg1JJAB3UDykkgTFZsepWymSVRJCQRE6SpjQBUZSSUjICmSSUF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21534" name="Picture 30" descr="https://encrypted-tbn1.google.com/images?q=tbn:ANd9GcQfSgTwID_eWW0A6htNq1w5GjWW1DnauxwjbviC8AQmaLsS7tFz"/>
          <p:cNvPicPr>
            <a:picLocks noChangeAspect="1" noChangeArrowheads="1"/>
          </p:cNvPicPr>
          <p:nvPr/>
        </p:nvPicPr>
        <p:blipFill>
          <a:blip r:embed="rId11" cstate="print"/>
          <a:srcRect/>
          <a:stretch>
            <a:fillRect/>
          </a:stretch>
        </p:blipFill>
        <p:spPr bwMode="auto">
          <a:xfrm>
            <a:off x="323528" y="6021288"/>
            <a:ext cx="2133600" cy="419101"/>
          </a:xfrm>
          <a:prstGeom prst="rect">
            <a:avLst/>
          </a:prstGeom>
          <a:noFill/>
        </p:spPr>
      </p:pic>
    </p:spTree>
  </p:cSld>
  <p:clrMapOvr>
    <a:masterClrMapping/>
  </p:clrMapOvr>
  <p:transition>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1268" name="AutoShape 4"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 name="5 Rectángulo"/>
          <p:cNvSpPr/>
          <p:nvPr/>
        </p:nvSpPr>
        <p:spPr>
          <a:xfrm>
            <a:off x="0" y="0"/>
            <a:ext cx="9144000" cy="13407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800" dirty="0" smtClean="0">
                <a:solidFill>
                  <a:schemeClr val="bg1"/>
                </a:solidFill>
              </a:rPr>
              <a:t>RED FINANCIERA RURAL (RFR)</a:t>
            </a:r>
            <a:endParaRPr lang="es-EC" sz="4800" dirty="0">
              <a:solidFill>
                <a:schemeClr val="bg1"/>
              </a:solidFill>
            </a:endParaRPr>
          </a:p>
        </p:txBody>
      </p:sp>
      <p:graphicFrame>
        <p:nvGraphicFramePr>
          <p:cNvPr id="7" name="6 Diagrama"/>
          <p:cNvGraphicFramePr/>
          <p:nvPr/>
        </p:nvGraphicFramePr>
        <p:xfrm>
          <a:off x="827584" y="1988840"/>
          <a:ext cx="7620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1268" name="AutoShape 4"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 name="5 Rectángulo"/>
          <p:cNvSpPr/>
          <p:nvPr/>
        </p:nvSpPr>
        <p:spPr>
          <a:xfrm>
            <a:off x="0" y="0"/>
            <a:ext cx="9144000" cy="13407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6000" dirty="0" smtClean="0">
                <a:solidFill>
                  <a:schemeClr val="bg1"/>
                </a:solidFill>
              </a:rPr>
              <a:t>SERVICIOS</a:t>
            </a:r>
            <a:endParaRPr lang="es-EC" sz="6000" dirty="0">
              <a:solidFill>
                <a:schemeClr val="bg1"/>
              </a:solidFill>
            </a:endParaRPr>
          </a:p>
        </p:txBody>
      </p:sp>
      <p:sp>
        <p:nvSpPr>
          <p:cNvPr id="21506" name="AutoShape 2"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08" name="AutoShape 4"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0" name="AutoShape 6"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4" name="AutoShape 10"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6" name="AutoShape 12"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8" name="AutoShape 14"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26" name="AutoShape 22" descr="data:image/jpeg;base64,/9j/4AAQSkZJRgABAQAAAQABAAD/2wCEAAkGBggSBRQIEwgWCRQRGB8aFxgYGSAeHRwhHyInICAgHR8fJioiHSAjHxoiIjssJCoqLywvHScyODQtNyssOC8BCQoKDgwOGg8PGTUkHhwtLC4sLDIpLCwvLDUrLiwqNiksKjUtMikpKSwpNSwpLCwpNSksKSwyKSwwLCwsKSwsKf/AABEIACMAhwMBIgACEQEDEQH/xAAbAAABBQEBAAAAAAAAAAAAAAAAAQIEBQYHA//EADcQAAIBAgUCBAQDBgcAAAAAAAECAwQRAAUGEiETMQciQVFCcYGRFFJhFSMyM4KyFhdDU2Kh8P/EABcBAQEBAQAAAAAAAAAAAAAAAAABAgP/xAAeEQEBAQACAgMBAAAAAAAAAAAAEQECIRJBMVFhA//aAAwDAQACEQMRAD8A7bPPGlO07OEVASxPoB3OMrL4raTE3RXNPxLn4Y0d2+yi+LjVOoqWh07Jm0ql0jHZe5J4A59yccy0TW5ylVLqJtI1OY1dcd2793GiR/AqMzXta3cDsMRN1tG8Rkb+Tpyvrf1FOVH3crh9LrDOZKpV/wAIVFNHu80krxIFX1YjcTwOcW+XZpV/sQ11XQjKytyU39QgD3IABP6C+PPUgqW001REUidB1AJlYrwLlXC+bkXHF/kcKfqZNmsAFlBnbkbVFzx3+nI57c4izZjm5XdFlaSA9i0wH9obHLdK10MudS6yqYJexpo0S/SQhAHFmsUQ3Ft36k24tocnzOLLqw5a9aKCljHVTcwkMgexCRm+/wApNrKpv6Y57t9wzlPS9i1tPHqmLJKvKzQvU36Dq4kR9ouQTYFT27j1x45r4gzxRSVAyCYQwmzTTMkKHm3l3nc1zwLDn64Zk2T1tZqpNUVVKaNYFIpIG/iUNfdJKOwdgf4fh+eKnUoGca7TTaSb6ShIkrGU8M9/JF9LG/19VxrjZ2vJbR6w1O1OtSujTPG4DKyVMRuDyCB8sTci17Q1GbfsmSllyiqtcQzqFZh7oQSGHB7H0xc5jmuXUuXfiJqlKKNBa7EAfIe/yGOAeKOuKqt1ZSy0VNLB0lboSBCJJd3BZB32WBt/UcaZ+Hdsz1dkNM+yfN4aU+zOAft3xUt4q6QDW/bKv+oViPuBjMaWjyylywQ0uh6zMJeC0s8KRs7epLStcd/QWF8bvT1TXS0zPUZEMoINlUujkj3O0WHy5wpak5Nn1DVUhqYZTKgNrlSv9wGJgni6PW6oK991xb79scm8Qtc5jW5i2jsqjNTI1xPKp4UeqhuwHoW+gxG1hpZaHwnK1ubNUFIxFBBEenEHI4NhzIR5mJc82PAwpXZEkQoHDBgexHbFFnmvdOUdUKaozaOBz8N7kfMC9h88YHQGX6qq9IU9E0h07Qxx23Kf383rcMf5aG/fv7e+K1afIJcwkzVMvSDLMnJbfa71M44F3N2YXt37kjCldfXN6Bs2bLhVo8yoHMYPmCngMR7cj7jBjKeGOSTjLJNR1CXqsxPUe/wp/poPYBefsPTBiidrrRU+Y1NLEa4Q08EvUmj23MluwB9PUc/mv6Y1igBbWtigzzVJp8xNP+G3gIh3E2UF32LuPwqOSTiml8TQtNI5ywnpkKGDeRmsxPmt5RZLgngg98Q8sxqc6pql6MGLazo6uFa4Vtp7Ejtf0NjY2NsZzWlfnUui6ijiyCZZZkMakNGQC/lv5Xvax724748ovEcltv4NDtAbcJPLKCQLQG37xgTYjsDYX5viXmWt5Is0alFKktn2XEgunKjdKPhBL2HNybe9xmd2r55GEyij1N/hqoyRKZpmopQoeRmd/MqvZCpCNta/f0YC3fFvpzQ2fjxHXUdTsqVZTyxBdAV8otYBSDx5QLY0Go9eNS100AolqeiFNhIA/mBJYgiwRbckkY9ptdolWac0ZkKOA+w7rRkAmW4uNo3dr3sDjGfzzOVqbyzczPpa6mizpsnMVFPFTTMbb5QSFFjcqBe7Xta/HvftjF6U8PNVUmTNQjUcNFvdnd44OpI5buS0pt6flxNj8UD0+qctuoY7tr3OzybWAt2YyWHoSLDviZF4hJ12haBCVhMwZZQUNtvkDW5YBrm3YWPrjqlzS0HhdkS1/wCPn6meT/7lU/Ut8l4QD+njEKfw7zNNcT6ipc6SneoUKRLB1CgFuEO5bLwOPYAemLaDWsLZi8exemgkJIcFgIwCWZR2Vr8G/P1xEqfEeOOj/ESZTNAAOVI8xIDbwo+LYUAv2O644GHRcei5FrMyebVsUa/8KRb/AE3OQPscS8807m0uk/2VFnrxO5tJO6guVJ8wXaFVTY2Fh2++K6p8QJI60QGljYMqkOst49zswAL2tYBbk97bjaynCp4iDryRmiEpi2i0Thi9ydzIOCVVVJvbmxA/UXFzpTSOV5dlAoaeDYO7MeWc+7H1P/Q9MSs3yDLKpEWookrBE+9Q4uAw4vbse/Y3GM1V+IrhCUyppCikupazJ5tqlhbgMCGt383HY4fF4hxkdVqYRxqYQ7bwSnVXcSRw3lJCWAve/scF8saLP8rep0/Nly1JpDMhQOouVuLXAuL/AHGMpnfhfFLo2l01FVilggdWl8tzIB37EWJJP3/THt/mTHuRfwBjJc7w527YzzHJyP4XHr6EEemPZfEak3qDT9NXKKrlgEZmIDqGPBMdx8/ph0lxqVRQoQCwHA+mDCnvgxVPeNCpBUMDwb4Omm3bsFvlgwYNE6MfH7seXtx2+XtgMMZBBjB3d+O/z+2DBgAxRkklAb8Hjv8APAsUY7IF+mDBgFESfkA+mGCmhtborx24Hr3wYMAqwRDtGBcW7emHlR7YMGAYtPCI9giAHtYWwqwRBtwjAIFu3p7YTBgHbFvfaOe+G/h4d+7pC/vYf+9cGDAOMafkB9O2GtTxGPYYgw9rC2DBgEPfBgwYM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28" name="AutoShape 24" descr="data:image/jpeg;base64,/9j/4AAQSkZJRgABAQAAAQABAAD/2wCEAAkGBggSBRQIEwgWCRQRGB8aFxgYGSAeHRwhHyInICAgHR8fJioiHSAjHxoiIjssJCoqLywvHScyODQtNyssOC8BCQoKDgwOGg8PGTUkHhwtLC4sLDIpLCwvLDUrLiwqNiksKjUtMikpKSwpNSwpLCwpNSksKSwyKSwwLCwsKSwsKf/AABEIACMAhwMBIgACEQEDEQH/xAAbAAABBQEBAAAAAAAAAAAAAAAAAQIEBQYHA//EADcQAAIBAgUCBAQDBgcAAAAAAAECAwQRAAUGEiETMQciQVFCcYGRFFJhFSMyM4KyFhdDU2Kh8P/EABcBAQEBAQAAAAAAAAAAAAAAAAABAgP/xAAeEQEBAQACAgMBAAAAAAAAAAAAEQECIRJBMVFhA//aAAwDAQACEQMRAD8A7bPPGlO07OEVASxPoB3OMrL4raTE3RXNPxLn4Y0d2+yi+LjVOoqWh07Jm0ql0jHZe5J4A59yccy0TW5ylVLqJtI1OY1dcd2793GiR/AqMzXta3cDsMRN1tG8Rkb+Tpyvrf1FOVH3crh9LrDOZKpV/wAIVFNHu80krxIFX1YjcTwOcW+XZpV/sQ11XQjKytyU39QgD3IABP6C+PPUgqW001REUidB1AJlYrwLlXC+bkXHF/kcKfqZNmsAFlBnbkbVFzx3+nI57c4izZjm5XdFlaSA9i0wH9obHLdK10MudS6yqYJexpo0S/SQhAHFmsUQ3Ft36k24tocnzOLLqw5a9aKCljHVTcwkMgexCRm+/wApNrKpv6Y57t9wzlPS9i1tPHqmLJKvKzQvU36Dq4kR9ouQTYFT27j1x45r4gzxRSVAyCYQwmzTTMkKHm3l3nc1zwLDn64Zk2T1tZqpNUVVKaNYFIpIG/iUNfdJKOwdgf4fh+eKnUoGca7TTaSb6ShIkrGU8M9/JF9LG/19VxrjZ2vJbR6w1O1OtSujTPG4DKyVMRuDyCB8sTci17Q1GbfsmSllyiqtcQzqFZh7oQSGHB7H0xc5jmuXUuXfiJqlKKNBa7EAfIe/yGOAeKOuKqt1ZSy0VNLB0lboSBCJJd3BZB32WBt/UcaZ+Hdsz1dkNM+yfN4aU+zOAft3xUt4q6QDW/bKv+oViPuBjMaWjyylywQ0uh6zMJeC0s8KRs7epLStcd/QWF8bvT1TXS0zPUZEMoINlUujkj3O0WHy5wpak5Nn1DVUhqYZTKgNrlSv9wGJgni6PW6oK991xb79scm8Qtc5jW5i2jsqjNTI1xPKp4UeqhuwHoW+gxG1hpZaHwnK1ubNUFIxFBBEenEHI4NhzIR5mJc82PAwpXZEkQoHDBgexHbFFnmvdOUdUKaozaOBz8N7kfMC9h88YHQGX6qq9IU9E0h07Qxx23Kf383rcMf5aG/fv7e+K1afIJcwkzVMvSDLMnJbfa71M44F3N2YXt37kjCldfXN6Bs2bLhVo8yoHMYPmCngMR7cj7jBjKeGOSTjLJNR1CXqsxPUe/wp/poPYBefsPTBiidrrRU+Y1NLEa4Q08EvUmj23MluwB9PUc/mv6Y1igBbWtigzzVJp8xNP+G3gIh3E2UF32LuPwqOSTiml8TQtNI5ywnpkKGDeRmsxPmt5RZLgngg98Q8sxqc6pql6MGLazo6uFa4Vtp7Ejtf0NjY2NsZzWlfnUui6ijiyCZZZkMakNGQC/lv5Xvax724748ovEcltv4NDtAbcJPLKCQLQG37xgTYjsDYX5viXmWt5Is0alFKktn2XEgunKjdKPhBL2HNybe9xmd2r55GEyij1N/hqoyRKZpmopQoeRmd/MqvZCpCNta/f0YC3fFvpzQ2fjxHXUdTsqVZTyxBdAV8otYBSDx5QLY0Go9eNS100AolqeiFNhIA/mBJYgiwRbckkY9ptdolWac0ZkKOA+w7rRkAmW4uNo3dr3sDjGfzzOVqbyzczPpa6mizpsnMVFPFTTMbb5QSFFjcqBe7Xta/HvftjF6U8PNVUmTNQjUcNFvdnd44OpI5buS0pt6flxNj8UD0+qctuoY7tr3OzybWAt2YyWHoSLDviZF4hJ12haBCVhMwZZQUNtvkDW5YBrm3YWPrjqlzS0HhdkS1/wCPn6meT/7lU/Ut8l4QD+njEKfw7zNNcT6ipc6SneoUKRLB1CgFuEO5bLwOPYAemLaDWsLZi8exemgkJIcFgIwCWZR2Vr8G/P1xEqfEeOOj/ESZTNAAOVI8xIDbwo+LYUAv2O644GHRcei5FrMyebVsUa/8KRb/AE3OQPscS8807m0uk/2VFnrxO5tJO6guVJ8wXaFVTY2Fh2++K6p8QJI60QGljYMqkOst49zswAL2tYBbk97bjaynCp4iDryRmiEpi2i0Thi9ydzIOCVVVJvbmxA/UXFzpTSOV5dlAoaeDYO7MeWc+7H1P/Q9MSs3yDLKpEWookrBE+9Q4uAw4vbse/Y3GM1V+IrhCUyppCikupazJ5tqlhbgMCGt383HY4fF4hxkdVqYRxqYQ7bwSnVXcSRw3lJCWAve/scF8saLP8rep0/Nly1JpDMhQOouVuLXAuL/AHGMpnfhfFLo2l01FVilggdWl8tzIB37EWJJP3/THt/mTHuRfwBjJc7w527YzzHJyP4XHr6EEemPZfEak3qDT9NXKKrlgEZmIDqGPBMdx8/ph0lxqVRQoQCwHA+mDCnvgxVPeNCpBUMDwb4Omm3bsFvlgwYNE6MfH7seXtx2+XtgMMZBBjB3d+O/z+2DBgAxRkklAb8Hjv8APAsUY7IF+mDBgFESfkA+mGCmhtborx24Hr3wYMAqwRDtGBcW7emHlR7YMGAYtPCI9giAHtYWwqwRBtwjAIFu3p7YTBgHbFvfaOe+G/h4d+7pC/vYf+9cGDAOMafkB9O2GtTxGPYYgw9rC2DBgEPfBgwYM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30" name="AutoShape 26" descr="data:image/jpeg;base64,/9j/4AAQSkZJRgABAQAAAQABAAD/2wCEAAkGBhQSEBUUExQUFBQVFBIUFRQXFBQVFBQUFBQVFRQUFBQYGyYeFxkjGRUUHy8gJCcpLCwsFR4xNTAqNSYrLCkBCQoKDgwOGg8PGikcHBwsLCksKSksLCkpKSkpKSkpLCksLCwsLCksKSwsKSwsLCksKSwpLCkpKSkpLCksLCkpLP/AABEIAMIBAwMBIgACEQEDEQH/xAAbAAABBQEBAAAAAAAAAAAAAAACAAEDBAUGB//EAEcQAAECAwMGCwILCAMBAQAAAAEAAgMRIQQSMQVBUWFxkQYTIjJSgZKhscHRFUIHFBYjU2JygrLC8DNUY3OTotLhQ0SD8bP/xAAaAQADAQEBAQAAAAAAAAAAAAAAAQIDBAUG/8QAKhEAAgIBAwMEAQQDAAAAAAAAAAECERIDE1EhMUEEFGFxMjOBsfAiI5H/2gAMAwEAAhEDEQA/ALByg44lw/8AN3jIoRaQcYm90u6itCGXGlBpJAppU8OxCXKeNgmaJ0/P8kL4KLWtOg9c1MGalZNghTryvut80hZYIEhDG2ZB7pJVFeR0yuAiDToKlMAZi9uyJE8C4hNxTs0WJ18WfFk0XEeLHZZnHMjFlOpRXIv0s/tQwfwlqUo2mEfuPb+cpZRHgyX4uaVAnjXD1UjbK2VXV1Cirh0XowzsiOHdcRca/PD3RGnxAS3FwPAsNs7NZRiEzRpxKqi2gYtcOuGfB6f2kz63ZcfAKHrfRW2i7DeBgAEYedW5ZxyvDHS7JHiEJy5D/wDpAUPXfJW2jT4woZrN9tNOF3thP7RccAPFQ9b5Y8EaMkyzja4modSA2h/S8FO6PE0yUlklzukd5QlhOcpbj4HSNYvGlA6O3SN4WZxCXEJZsXQ0Da2dIIHW5mnuKpcQlxKM5B0LJyi3XuQOyk3Qe5QGClxSMpB0LDLUDqTmIqk5JcYt49iWBanzd+sVXc1TGqjlKm4+W1fT6EcdOK+DwtaWU2yTJYPHsAzkjAGhaRLBZTIBEw4gkOdOWAM+aNglRacCj27RnIz6QqJs4Y+K0AgCLEBniTOpnnxFdiya/wB32jRfpfuQFiSmLEl00YWdEGS1eG5M6MBiRv8ALFZfEnOSiFnXyGb4PoehoG2M6QOyqA29ms9SyrVaoUN110y6U6Fo7yQovbLMzCdrv8QVVTYWjY9ojM0pjlA5mjvWMctO92ENzz4ySZlaKTIBoljyBPvJTWnN+RZpGx8bfmkOpLjIhzncsoxo5I5ZAzibB4NRNhvOLz23+qrYfli3EaZhPOJO9A5gHOe0bXBYdphC+AXUEzPGpkM+xGxjOkTsMvBL26DcNfjIf0jeqZ8E8ONDc66CSTP3XAU2hZRDei47ZlWskwxxsw2QunRPQm9FJCzNUQUYhKWScBYYDyK7rODiAdoCH4hD6DOy30VlwSRiFlUZOh9EDZMeCRsDc18bIkQfmVtqRCdBZUFi0PiD70/xApCyu+kf1iGfyq2GpEJ0KyrxL+mOtno4Jix+lh+64fmKtSQkJ0FkAv5w3qcf8VHFivGEMu2OaJdqStSQEIpCspG3OzwYo/pnwemNuP0cXsjycrxCAw1XQDPfaxiQ5o+sJd6IPnhXYprQJEKGFABcKSzzFDTYttKOUkuRTlUWyR8PRj+sUBrQ/rYrESERgQdRHmFXe452naOV3Y9y+oPBAZQgEkVmHChpWmg/rZUc4RI9oJmZRZVJngDp0knrVsOBz+RGgidQVShsLbRHqHXnsJIzTbn17Fyzrdi/s6Y/pSX0PxcqSJ6mnxSU5tLRStNAmmWjZmkaEkUkgEnL5hRPZOXyvHPHPkMLoEgTgAom5TiS5pHUB4qvlGKTEca844YYqn1d67oQVWZSl1NT449wdMiQBJq3ywQwbQGkgvlhgZmgAxkq9lbyH4VutFZ4nPVQWvnEgjE5p59irFWTfQ0YmUW5nO7/AFCAZRH1nbvUqLIkZvHNvuYGiZN6QbgdK6XKeVILoD2QzDm4SF0GeIz3ZK8UKznrRGnd5LpkYA/WIzN1KzYIMQmkJ+2TyoGMLYrHBpJZcIxlMcoYDSV0kLhHGlgwfdcfFyjpQyo2wRTUQ3dk+anyC+9EOpuiWJGpQ2nhLaDS80fdZ5zUvBtnKefqtGbSdGxZ6n4sqPc35JAJBEuOjUApSTpJAOAnKYFJACSkkknQDEICjKBADSTSRIUUAkJCIJJ0BSt2brRZLsxeXEZgO/8A+IcpGg2+SuZFjXIZOdzjuFPIrt9HBvUXwYeolWn9jvs2ZVntktCPaVSiH9fr9VXvK/J5LrwVLSBdqNgxNfOoCxYUYi1lom5tHAGZaC03STM1EgabFvOhTNdROqXNHiepcU3KnF2t7iSWlz2SpMAme6ZXNrpXFvk30bqSR10GHJoBqdOE0lPdTrqSVHO3YYQx3yaToE9yMKplYninAAkkESAJNaL5Zdz3TioxBJmHHcPIoJjob3f6Cs+yYxP7J/WD6KRvB6Of+KW0gfmXcmku5g02wrE8XByQJxW6SJNE9OKrxomFGdmfiCtSHkCMGNAa0EXyeUJTIIGnUmbwWjGUzDHXP8qnOPI6ZjOtB6QGxoHkFNZ47j7zj1n1Wu7go8/8jRsB/wBKWHwWljFnsaf8kPUiGLM6I2bjiaNGOhoVizEjGQ2/oLS+TrJkl5qZ4BTsyJDGd3d6KNyI8WY0QTzt/XWtzg22QeZ9EeKduSoQ6R+8fJWoDWsmG0nXFZzmmqRSVF4OSvKqI4T/ABhYUWWLyV5VjHQG1gZ0UBcvJX1ROUWdJvaHqh9ps6Td4TxYWaHGJFyz/aLc0zsDj4BP8c0Nf/Tif4p4MVl4uQF6p/GHfRxP6b/MJcZE+iibmjxcntvgMkWy9NfVX50/8Tt8P/NLio30e97PKae1LgWSLXGJuMVb4tG6Lf6h8mpfFI38MffcfyKtqXAZIHKZ5GwjzSbkh9PnngSndAEhORkK7VDbmPYy9ELAwOZePKMml4BOGYFW7Pl+BEiBjIgc505AB1ZAk1IlmK7/AEekk25/ycnqZukoksGHEaA3jnuZWbSGyO0ynjXHMmuzOoeKmiaEzmUlp8M5/WlepGKj2OByb7lO1c2QxiODdjTzj2A47VxlusIflB0LBpeKZqtBEu4LuWtvRCczAQNp5x7pfdK5LKfJyo06TB7wGrH1C/xX2jbQfV/R1gZISGAokprqZdJzEYRBCEQC+TPfHCdIJyEDGUBc9xIaBSUyXEVOoNP6KlcnycKOP1/BrVrpRUpUyJukV/iMU54Y63HyCcZMidNnYcfzBaoCGMOSeVdoeVTk0xrSi69uPBjkzOGSX/Sbofq5RxbIxvPtAb1wh4grPyVk02lz4kR8R8IEhgLiL0veIFANnktyzZCgMq2EzaRe7zNG3HgWTZn2YQHvuttD3OOYXZbwyXerxyQwYuiE6L5n3SRW63w4PJPJJa4tF0hriAaXgJbdCy7PEjCzMiPiScYl+U/cMqUzDGWaaHGK8BkzS9lM6Dztiv8AC8oosKzMbec3PIDlucToDZklaMG1TaXFpaM05TPUFGHiHDc99AAXHUB5p0h2ZDY8MuLWWMucBOThCa6WktcSZdSlbbGsE4ljMNoxcGw3gazdEwE3Bqzl5faXjlxSbupmEhuA+6FqZRt7YMJz34AUHSOZo2p0TbCszob2hzLpacCAFBactwYfOitB0A3jubNcjZXG4yzueIYe7jYpJDQxl0XWVzkCctbda2oFtsUKkNoe76kMvd2iPNArLbeFEJxk0RX/AGYbitBtpFy+6bBnvyaRtrRFZY15gddc2fuuEnDaFyOX8qOtMUQIIvNBrLB7hnJ6I/3oQNujrI9pYxt5zmtb0iQB1aUUKKHNDmkFpEwRgRpXJZdyVxdnvxnl8UlrWAGTGVqGt0BoKkyVBjWmE1hPFWdjQ03edEIxron1bUWKzQynwrhw5hnzjhjIyYNV7P1Kf262/BZddejNDpTE2Aikxnz7ljR7MyLaBZ4YDYMHlRCPeLcZnPo7SscHW8daItoI5INxmoYDc0DegLZ0kkJCkQlMoxuE7J2SN9me4grh+DHJtkI/WI3tcPNd9l9k7LG/lP7mk+S89yE+Vqgn+LD73AeaE6khS/Fnp7Yf61IIhlMjHmtGkky8ZdlWrsh+upVojJuDRgKfeIruZPtr2DywLNBk3bWenQevHaSuJ4W8m3w3aoR3Od6L0EtXA/CCyVohO+p4OPqsPUfps39P+Z2xakjZUA6QDvTLos5yoEQTBOF8mfQDp04CYoAGJgiyYPm56XPP95HgAgi4KXJo+aZ9kHfXzXR6fu2Z6haCxOEsZzuLs7DJ0V3Kl0BjPV6Fbag9ns43jbvLu3Z1w2YLrMGilA4Mww0Nc+LEaMGl5DOy2QWpChBoDWgNa0UAoAMwCMJiNBrhpQOjnuF1rF6FBJIa8zdIA0vBoBrhirttgta19AJtIAdSUzWRzVMzsVXL2SXRTfaGPcAxjBMy55LiRPN17FpWnJzHiT3SMgSLwnTE1zY7lLFQ2SGXoTTOYEwBXMTpWRwnyk18RtnvhrZgxXzoAKhu3PturoLHBbDYGgzA0ke8ab5qFlhs7TMMhAzlgyd7RtxQuw6dFNmWgWhllhOiSAAdIshACg5RxVe1ZKiXXRox42IxpdDhNHzbT9n3tOuWdbzI7cARokCNfodxSFobTlCspa54V15tKYUcdkmPZmtvR2viRnOLnThudKu46etbsDK8xKDZ4mqbWwmdbj6LUi2hrec4Ck6nNMCe8jehdamidcL06EyuznOWGB3JAkZHCG0RnBsGE03og5ThO61uBF7fPVtVzI2Rm2dkhVx5zs5PkNStC2tOB0VkZC8bonSkzSqD2jDkCXSBbeFDVun/AFqOgoCivlTIbI7mF5dJk+SJSM5Y58ytRmFsMiGBMNNxtAJgckb5IH5SYCQSaOumhxkT+U/ohH8dbplyntmaCbJ3q9R3J2Ojn4OR4kOxRAGkxonOAlekTIiec3Z71rZCsRhWdjSJOlNw1kzKmblJhuynyiQKYEFo5U8Oc3ehOU2Sz8y//beu/au1kgVFtCU4dMUTEoGU8qNnBiDTDiD+0ry7J8SUWEdESGf7gV6taRNjhpaRvC8dY8gjVLuQw8Ht0YymcZZtJNAO8DrUcCD1kTE9LiZvO+nUjcCXZpCuGMR1RWeABJlLQrAhyEl69nkkBauF+EiHyoJ+2O9pXoBauK+EqFyIJ0PI3gn8qz1usGa6H6iOjyeZwYZ0w4Z3tCSXB1t6yQD/AAmDc0DySWkX0RnLuVQians7JuAWk2yM0eK+YUW+x7xnJ5LTFlZ0QjFmZ0QntsLRhWwyY46GuO4IoOUYTWgcbDoAP2jMwlpW4bKzojcqkXI8LNDYPuhaQy076EuKkUfbEH6aF/UZ6qs63Wec+PZiTz2Gt4OpowApmWn7HZ0IfYb6IhkpnQZ2G+irelwG0uTH+PWUS+ebIUleBpKVKUz4aTKSkgZbszMIzTgMDgJywbU1NcVrNyY3os7DfRGMnN6Ley30S3pcD2lyYULLFkaQRFM2/VeZ0lWTNCGPwisbib0QmYkRciywcJ83GTnb10HxAaG9lvosd+TGzNBicwWc/USj4GtJclSJwksZxe4zl7kWpDboNAKyz+gTHhNY54vJne5kTnTJntqr8HIjXGZA5J0CtDQqw3JDOi0fdCqOtKSugenFeTHHCqyiUuN5Mpcl1AAQAJnCTjTWgZwuswlJkakpcmfNEm0L6kDPqGhab8ni8aZyl8RCwfq5p9kVsx5KDuFsF1eJjO/82GkiOloc7eUPynhZrNHzjmNqDOYPLricdJWm0kYE7yoo0V3Sd2is/fS8ovYjyZ/ypYDSyx548xs8SZ46ST1pxwqlzbFaOw3NOXid5UsRzj7zuskobx0neU/fPgPboiHCh5EhYLQRouiVRI0loMk/yki5snxs5rIY4+4ieSRid5UIhEZz1E+GCfvXwLYRIeElpP8A0IvW4f4agm+UNrzWF3XEaPyqNzTp3j0ULwdG4o95LgWxEs+3bbmsTR/7M/0jZla2n/rwhqMQHwcsuJFcNI71Jkq0kvMyDLYrXqZMNmJom3WyRnChAabwI/8A0XDtyPEcTdaXTJlKVZ4SXZZUyjyboqXYgV5Of061ocFMlxIj+MiUa3m5pu2ah4hdek5TdGGrjBWdHYIJDG3sbon9qQvHfQagrFxT3EmtkV7NnjURNsxJkBUrjfhWg8XDgMcKvc588wDBdltN/uXpNmt7RmXH/DCWxLHDfLlMjAA6A5rrw6yG7ly6mrPtVI7NHThd3bA4G8MbJCsMFkUfONa5p5Dzg910zA6MklynB/Lph2djJ4X+97j5p1xZS/rN3FX2NTKtqdDgvc0kODaEYzNAuW+V8YEtdGe1wMiDdBBGbBdDwhPzBHSdDbve1eT2uPOI86XOPeVzwdI6Wdz8sIv7w7tN9EvlfE/eHdoei4EJwyZG5XYjv/ldFH/Yf2h6JjwvifvD+2FxNuA4x/2j3UUQbIosDuxwuifvL+2i+VMX94idtcIH6Qp4VIbiM74Y7nlKxnZnhTE+nidspfKaJ9PE/qFcLfdpr4pca7SgDt38J4n00X+o71XoEIckbB4LwyDGJIE8c/qvdgJLDV8FxDhmQPh+gk90mktAvAUFKnu8UKdQtRpUiqQJFTtKYtRpismMqOC5O15djMivaLpAe4AFuYEgVBC65wXnWULa3jYpMwBGe0uzB151JqtKCbdhJ0areEjs8Np2EjxBUg4RNzscNhafRYbY7Dg9p60d3WFq9CD8E7jN5uXYR6Q2t9JqRuVYR98dcx4hc4YZQlmoqX6aI91nVNtDDg9p2OHqiuLkCzUkKYEjYZeCn2y8Me6dY6Cgh2cNJIGK5lttiDCI/tE+K3Mg2p72uvm9J1KDCQ0JbLj1sM7LMCG58a4BMuLWtF0y37ydi9KsliENgY3ADec56ysXgfklpLo5kXfs20woC4z1zA36V07mL2PTJRin5PN125Srgr3ENxQWjL1nYZPjQ2nQ4yO4qseFlk/eIfefAawuvM5sHwaTGgYrmPhPcDk8yGESGf7pea6tomJjPqI7iuX+Ehg9nxJyFYctZ4xhkOoFJ1IqDaaPIWRyBKqSBpokuHod9HccJ4sobP5k+wxzvJeUPZPvXpfDGJRo0MjO/tDR+JefGzDSuVdjQpFimssP5xmtzR3hSCyzw8QpLHC+cadBnuE/JUBGOU5x0uPik/FA1g0ohC1pAW7NEAAnhijtrRcJGBeO5n+1VhNkKqzGrDbX3nncGhAFXMOoqJ0WuJ3KxxUwouJ1pgSWB04rBWr2DAZ3AL3ciq8RyRZp2iCJ4xYX42r25YavguJVt2UWwbpcCQ5wbQylRxnh9XvQuy1Cm0AOm4tAF4e8QAcO5UOE0EuawXZycTPRJst/KO5Z+ToTr8McUQL4MyDTPMZgKZpBEKxJlJpnVNwTnBJook7BYGxXcP1sXi+X2uFoizwMaKZToeWayXtBXjGU3E2iLOvzsX8ZW2j5ImZociFocjiw6poAqV0GYTbdEGDnbypW5Tij3iiENFxaAHblqLpntapG5diZ2tPUVEYaBzECLQyyTi0Deut4JRJw3VnWtMDJtFwbgu04FHkP+15BKXYaPR8jcIoNlsxMQkkxTJrSL0rjeVdOadJ6ZIMocO2vF2EWsNHBznzPNPJc0VlMjDQuVypABhg3bziXNImeSxoa8OlMTrOua6smzwQXGTbwHOkCQC4SEwTqW+neHcylSl2OtyvwlsrgCXQ3xAAwm49riASTEJcNBwmcNclgxOEEHM1pwvAg8knMK1/0FRdkicpyoJEHlSEpfd8dSsWXgoCSXBoaQB72AEgQL2yqT6P8v7/wtO1+J6DD4YQ4VnhPfCjiE5jA2KWMENxDcAXPEsKTxzTXH8O+GkK0wgyGx5EnVfdbJxuhrg0EkyAePvrf9qmz2RkJzmiHCbdbNjXPcBMikj3aFxOWcjvjNfHhwXw4TGTN7kzANS1ubHAUx1rRazfRGa0UurOYaCmRNdRJY5M3pHW8IoQiRbhMhxX4nj/FcnlDJ3FZ54ZtIJ8lpcMrRyn1+hb3Od5rknR3aSsqYWi+2GLgcXATMpVnQAz2VUUE1J0MiH+wqlxxU9niTbE+we8tHmmkIqKzC5qUGzULqUzeJQcbLMmBaY2isWh4ENn3z/cB5KrDiUzoraeTD+yTve5IZDeqRPOogDP/AGkCSZoQapiN3g/W1wB/FhfiC9lC8V4JVt0D+Y07gT5L2cPXPq9zSHYMj9V9UQfjIColnUYcnDlgkotyXdmgc0LzRK8o40SQRYEZK8Xth+ei/wAyJ+Mr2GJFqF4zaokojyem78RW+j5M5kcV1QghQ6gzz4IXxQSEoLuUugzNBoUjWql8YNZSpI9Uqq022tul22h0oAmDEnQVRsNrk4z947iVJlCPM3cBimITm1P2XdwK6ngUaRNrfA+i4kuJOK7LgY+kTazwcpkNHaQHOuPuse6TXF5a0EBkhK8TzZOrrVCz5GjVeyE5sPkl5LXuLrpzkSAGoSFarrOBDmzeS6Ra+EQOkCIjSDqqu9tsVvFvmQG3TnkNGKIvpVg15PFYloZBoGEuExXNsaMFkW3L9pJkycjIC60ipzaZ9ede4ZPyHZnQb/FQyTecXFoJJBcJzPXvUsfJkNr2OaxjbpeaNANQ5tJau5EqSHFs8LsPB+32gXmw4zmmt6UmnY50gd67LLGVmssb4TmRLxgugkyaBxjGcoEl06agu4stn4prGiXJaW05sr7cB1rh+HFoYT+3ZLj38gsa9rA9t175gXqaJ4lTpyd9EXJcnlEtSSnZDoktCOpXyhG44uc6YvEGQzSElS9nN6Ttw9VYARSU2YZMpnJY6R7I9VIywABwvc6QwOkHyVi6lJFhmytCsZaZh7dhvSPcnjWEHC6J66A6qKe6mIRkGbKwsD9LcekPNFarC8hspGTQOc3Xr1qaSeSLDNme3J8To949U3s+J0StGSdFhmybgfZni3QbzXABzjUHMxy9ZmvIrx0ohFOk7yspwydmkdavB63eKKZXkjbQ7pO7RRttsQe+/tO9VntfJW/8HrAcoo7qLy8ZSi/SxO271RtyrG+lidt3qltfI99cHoTjVeNW08t32neJXS+1Iv0kTtu9Vy0c16ytdONCzyI0bHSUZKcFbAGXd6TGz26JICpoTuW3b5IEDxDtBTxMBPFXIsSQVJ83GeZMBSEsarq+CD5X/uHueuScJa1u5Jf81F+xDP8AckFncjhNEsvKhOYC6hvNa7CoocMSrT/hPtD2OZEEJ7XSHMumhmatcMaLE+D3IUO3Wh7YoLmw4d+7NwnNwbiDrXpNk4GQYU+LMeHPENjPHdnVKUVHGv3FTbuznrJ8IjboD4HNbdBhxSDKvuvaa16St2P4RoTJ/NRZEg8otpSWLZhdPZcmCHg57tTyH95E1abIYgblm6ZomznBwybaWFkARGxSOQQWEAzBqZ0FJSlWclx9vyRF5ZfxjXNZNwDThIhpcAMCWmuozXpuUoPGQntYQx5aQ10jyXSoaVouTy9ka0iA1kJ0SJEdca9/GTJaAb/OAIBcQZVVRaiJ9Ty5pomSLTMzxBI3FMgCoAiTNRBKjnoUkkck8kCoCSV1SEIhDpPMkIiLUrikupBqAI7iVxS3U11ICO6kpbqa4gZGGpSUskrqAIwE4CkbDmmSCgVhxIfmtwrPdBVRNIGeYSHiyr5gJvi6o0KPFlEAQQdCufFk4s9UCKsSKTmlJQkq7FsqD4sZSogZXatrJX7KL/Lb+JZnxYrSyYZMij+H4OCBMmyXaSxxukibZTBIOIOIXV8H8qWYEi1CNWoiw4sQOGpzAajWNxXH2TndSuh6tLoSmej2XL2T2nkxrWBriWiXc5asPhxY2ikZ52iM473AryR2pRCIjFFWewH4QLH9I7+m/wBFG7h7ZPpHf03+i8jLkBelih2SxY83OlhedLZMySVRsSQTqQDi5tiEpJIM2GiakkgkdOCkkkIcKSFg7YkkkCBbjv8ABMP1vTJIAJ4qUmYpJIGHaOcdqjZ+u9JJAPuFDFeo+CjKSSQEZVcJJKkVARRAJJKiwmhM1JJACeEg1JJAB3UDykkgTFZsepWymSVRJCQRE6SpjQBUZSSUjICmSSUF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32" name="AutoShape 28" descr="data:image/jpeg;base64,/9j/4AAQSkZJRgABAQAAAQABAAD/2wCEAAkGBhQSEBUUExQUFBQVFBIUFRQXFBQVFBQUFBQVFRQUFBQYGyYeFxkjGRUUHy8gJCcpLCwsFR4xNTAqNSYrLCkBCQoKDgwOGg8PGikcHBwsLCksKSksLCkpKSkpKSkpLCksLCwsLCksKSwsKSwsLCksKSwpLCkpKSkpLCksLCkpLP/AABEIAMIBAwMBIgACEQEDEQH/xAAbAAABBQEBAAAAAAAAAAAAAAACAAEDBAUGB//EAEcQAAECAwMGCwILCAMBAQAAAAEAAgMRIQQSMQVBUWFxkQYTIjJSgZKhscHRFUIHFBYjU2JygrLC8DNUY3OTotLhQ0SD8bP/xAAaAQADAQEBAQAAAAAAAAAAAAAAAQIDBAUG/8QAKhEAAgIBAwMEAQQDAAAAAAAAAAECERIDE1EhMUEEFGFxMjOBsfAiI5H/2gAMAwEAAhEDEQA/ALByg44lw/8AN3jIoRaQcYm90u6itCGXGlBpJAppU8OxCXKeNgmaJ0/P8kL4KLWtOg9c1MGalZNghTryvut80hZYIEhDG2ZB7pJVFeR0yuAiDToKlMAZi9uyJE8C4hNxTs0WJ18WfFk0XEeLHZZnHMjFlOpRXIv0s/tQwfwlqUo2mEfuPb+cpZRHgyX4uaVAnjXD1UjbK2VXV1Cirh0XowzsiOHdcRca/PD3RGnxAS3FwPAsNs7NZRiEzRpxKqi2gYtcOuGfB6f2kz63ZcfAKHrfRW2i7DeBgAEYedW5ZxyvDHS7JHiEJy5D/wDpAUPXfJW2jT4woZrN9tNOF3thP7RccAPFQ9b5Y8EaMkyzja4modSA2h/S8FO6PE0yUlklzukd5QlhOcpbj4HSNYvGlA6O3SN4WZxCXEJZsXQ0Da2dIIHW5mnuKpcQlxKM5B0LJyi3XuQOyk3Qe5QGClxSMpB0LDLUDqTmIqk5JcYt49iWBanzd+sVXc1TGqjlKm4+W1fT6EcdOK+DwtaWU2yTJYPHsAzkjAGhaRLBZTIBEw4gkOdOWAM+aNglRacCj27RnIz6QqJs4Y+K0AgCLEBniTOpnnxFdiya/wB32jRfpfuQFiSmLEl00YWdEGS1eG5M6MBiRv8ALFZfEnOSiFnXyGb4PoehoG2M6QOyqA29ms9SyrVaoUN110y6U6Fo7yQovbLMzCdrv8QVVTYWjY9ojM0pjlA5mjvWMctO92ENzz4ySZlaKTIBoljyBPvJTWnN+RZpGx8bfmkOpLjIhzncsoxo5I5ZAzibB4NRNhvOLz23+qrYfli3EaZhPOJO9A5gHOe0bXBYdphC+AXUEzPGpkM+xGxjOkTsMvBL26DcNfjIf0jeqZ8E8ONDc66CSTP3XAU2hZRDei47ZlWskwxxsw2QunRPQm9FJCzNUQUYhKWScBYYDyK7rODiAdoCH4hD6DOy30VlwSRiFlUZOh9EDZMeCRsDc18bIkQfmVtqRCdBZUFi0PiD70/xApCyu+kf1iGfyq2GpEJ0KyrxL+mOtno4Jix+lh+64fmKtSQkJ0FkAv5w3qcf8VHFivGEMu2OaJdqStSQEIpCspG3OzwYo/pnwemNuP0cXsjycrxCAw1XQDPfaxiQ5o+sJd6IPnhXYprQJEKGFABcKSzzFDTYttKOUkuRTlUWyR8PRj+sUBrQ/rYrESERgQdRHmFXe452naOV3Y9y+oPBAZQgEkVmHChpWmg/rZUc4RI9oJmZRZVJngDp0knrVsOBz+RGgidQVShsLbRHqHXnsJIzTbn17Fyzrdi/s6Y/pSX0PxcqSJ6mnxSU5tLRStNAmmWjZmkaEkUkgEnL5hRPZOXyvHPHPkMLoEgTgAom5TiS5pHUB4qvlGKTEca844YYqn1d67oQVWZSl1NT449wdMiQBJq3ywQwbQGkgvlhgZmgAxkq9lbyH4VutFZ4nPVQWvnEgjE5p59irFWTfQ0YmUW5nO7/AFCAZRH1nbvUqLIkZvHNvuYGiZN6QbgdK6XKeVILoD2QzDm4SF0GeIz3ZK8UKznrRGnd5LpkYA/WIzN1KzYIMQmkJ+2TyoGMLYrHBpJZcIxlMcoYDSV0kLhHGlgwfdcfFyjpQyo2wRTUQ3dk+anyC+9EOpuiWJGpQ2nhLaDS80fdZ5zUvBtnKefqtGbSdGxZ6n4sqPc35JAJBEuOjUApSTpJAOAnKYFJACSkkknQDEICjKBADSTSRIUUAkJCIJJ0BSt2brRZLsxeXEZgO/8A+IcpGg2+SuZFjXIZOdzjuFPIrt9HBvUXwYeolWn9jvs2ZVntktCPaVSiH9fr9VXvK/J5LrwVLSBdqNgxNfOoCxYUYi1lom5tHAGZaC03STM1EgabFvOhTNdROqXNHiepcU3KnF2t7iSWlz2SpMAme6ZXNrpXFvk30bqSR10GHJoBqdOE0lPdTrqSVHO3YYQx3yaToE9yMKplYninAAkkESAJNaL5Zdz3TioxBJmHHcPIoJjob3f6Cs+yYxP7J/WD6KRvB6Of+KW0gfmXcmku5g02wrE8XByQJxW6SJNE9OKrxomFGdmfiCtSHkCMGNAa0EXyeUJTIIGnUmbwWjGUzDHXP8qnOPI6ZjOtB6QGxoHkFNZ47j7zj1n1Wu7go8/8jRsB/wBKWHwWljFnsaf8kPUiGLM6I2bjiaNGOhoVizEjGQ2/oLS+TrJkl5qZ4BTsyJDGd3d6KNyI8WY0QTzt/XWtzg22QeZ9EeKduSoQ6R+8fJWoDWsmG0nXFZzmmqRSVF4OSvKqI4T/ABhYUWWLyV5VjHQG1gZ0UBcvJX1ROUWdJvaHqh9ps6Td4TxYWaHGJFyz/aLc0zsDj4BP8c0Nf/Tif4p4MVl4uQF6p/GHfRxP6b/MJcZE+iibmjxcntvgMkWy9NfVX50/8Tt8P/NLio30e97PKae1LgWSLXGJuMVb4tG6Lf6h8mpfFI38MffcfyKtqXAZIHKZ5GwjzSbkh9PnngSndAEhORkK7VDbmPYy9ELAwOZePKMml4BOGYFW7Pl+BEiBjIgc505AB1ZAk1IlmK7/AEekk25/ycnqZukoksGHEaA3jnuZWbSGyO0ynjXHMmuzOoeKmiaEzmUlp8M5/WlepGKj2OByb7lO1c2QxiODdjTzj2A47VxlusIflB0LBpeKZqtBEu4LuWtvRCczAQNp5x7pfdK5LKfJyo06TB7wGrH1C/xX2jbQfV/R1gZISGAokprqZdJzEYRBCEQC+TPfHCdIJyEDGUBc9xIaBSUyXEVOoNP6KlcnycKOP1/BrVrpRUpUyJukV/iMU54Y63HyCcZMidNnYcfzBaoCGMOSeVdoeVTk0xrSi69uPBjkzOGSX/Sbofq5RxbIxvPtAb1wh4grPyVk02lz4kR8R8IEhgLiL0veIFANnktyzZCgMq2EzaRe7zNG3HgWTZn2YQHvuttD3OOYXZbwyXerxyQwYuiE6L5n3SRW63w4PJPJJa4tF0hriAaXgJbdCy7PEjCzMiPiScYl+U/cMqUzDGWaaHGK8BkzS9lM6Dztiv8AC8oosKzMbec3PIDlucToDZklaMG1TaXFpaM05TPUFGHiHDc99AAXHUB5p0h2ZDY8MuLWWMucBOThCa6WktcSZdSlbbGsE4ljMNoxcGw3gazdEwE3Bqzl5faXjlxSbupmEhuA+6FqZRt7YMJz34AUHSOZo2p0TbCszob2hzLpacCAFBactwYfOitB0A3jubNcjZXG4yzueIYe7jYpJDQxl0XWVzkCctbda2oFtsUKkNoe76kMvd2iPNArLbeFEJxk0RX/AGYbitBtpFy+6bBnvyaRtrRFZY15gddc2fuuEnDaFyOX8qOtMUQIIvNBrLB7hnJ6I/3oQNujrI9pYxt5zmtb0iQB1aUUKKHNDmkFpEwRgRpXJZdyVxdnvxnl8UlrWAGTGVqGt0BoKkyVBjWmE1hPFWdjQ03edEIxron1bUWKzQynwrhw5hnzjhjIyYNV7P1Kf262/BZddejNDpTE2Aikxnz7ljR7MyLaBZ4YDYMHlRCPeLcZnPo7SscHW8daItoI5INxmoYDc0DegLZ0kkJCkQlMoxuE7J2SN9me4grh+DHJtkI/WI3tcPNd9l9k7LG/lP7mk+S89yE+Vqgn+LD73AeaE6khS/Fnp7Yf61IIhlMjHmtGkky8ZdlWrsh+upVojJuDRgKfeIruZPtr2DywLNBk3bWenQevHaSuJ4W8m3w3aoR3Od6L0EtXA/CCyVohO+p4OPqsPUfps39P+Z2xakjZUA6QDvTLos5yoEQTBOF8mfQDp04CYoAGJgiyYPm56XPP95HgAgi4KXJo+aZ9kHfXzXR6fu2Z6haCxOEsZzuLs7DJ0V3Kl0BjPV6Fbag9ns43jbvLu3Z1w2YLrMGilA4Mww0Nc+LEaMGl5DOy2QWpChBoDWgNa0UAoAMwCMJiNBrhpQOjnuF1rF6FBJIa8zdIA0vBoBrhirttgta19AJtIAdSUzWRzVMzsVXL2SXRTfaGPcAxjBMy55LiRPN17FpWnJzHiT3SMgSLwnTE1zY7lLFQ2SGXoTTOYEwBXMTpWRwnyk18RtnvhrZgxXzoAKhu3PturoLHBbDYGgzA0ke8ab5qFlhs7TMMhAzlgyd7RtxQuw6dFNmWgWhllhOiSAAdIshACg5RxVe1ZKiXXRox42IxpdDhNHzbT9n3tOuWdbzI7cARokCNfodxSFobTlCspa54V15tKYUcdkmPZmtvR2viRnOLnThudKu46etbsDK8xKDZ4mqbWwmdbj6LUi2hrec4Ck6nNMCe8jehdamidcL06EyuznOWGB3JAkZHCG0RnBsGE03og5ThO61uBF7fPVtVzI2Rm2dkhVx5zs5PkNStC2tOB0VkZC8bonSkzSqD2jDkCXSBbeFDVun/AFqOgoCivlTIbI7mF5dJk+SJSM5Y58ytRmFsMiGBMNNxtAJgckb5IH5SYCQSaOumhxkT+U/ohH8dbplyntmaCbJ3q9R3J2Ojn4OR4kOxRAGkxonOAlekTIiec3Z71rZCsRhWdjSJOlNw1kzKmblJhuynyiQKYEFo5U8Oc3ehOU2Sz8y//beu/au1kgVFtCU4dMUTEoGU8qNnBiDTDiD+0ry7J8SUWEdESGf7gV6taRNjhpaRvC8dY8gjVLuQw8Ht0YymcZZtJNAO8DrUcCD1kTE9LiZvO+nUjcCXZpCuGMR1RWeABJlLQrAhyEl69nkkBauF+EiHyoJ+2O9pXoBauK+EqFyIJ0PI3gn8qz1usGa6H6iOjyeZwYZ0w4Z3tCSXB1t6yQD/AAmDc0DySWkX0RnLuVQians7JuAWk2yM0eK+YUW+x7xnJ5LTFlZ0QjFmZ0QntsLRhWwyY46GuO4IoOUYTWgcbDoAP2jMwlpW4bKzojcqkXI8LNDYPuhaQy076EuKkUfbEH6aF/UZ6qs63Wec+PZiTz2Gt4OpowApmWn7HZ0IfYb6IhkpnQZ2G+irelwG0uTH+PWUS+ebIUleBpKVKUz4aTKSkgZbszMIzTgMDgJywbU1NcVrNyY3os7DfRGMnN6Ley30S3pcD2lyYULLFkaQRFM2/VeZ0lWTNCGPwisbib0QmYkRciywcJ83GTnb10HxAaG9lvosd+TGzNBicwWc/USj4GtJclSJwksZxe4zl7kWpDboNAKyz+gTHhNY54vJne5kTnTJntqr8HIjXGZA5J0CtDQqw3JDOi0fdCqOtKSugenFeTHHCqyiUuN5Mpcl1AAQAJnCTjTWgZwuswlJkakpcmfNEm0L6kDPqGhab8ni8aZyl8RCwfq5p9kVsx5KDuFsF1eJjO/82GkiOloc7eUPynhZrNHzjmNqDOYPLricdJWm0kYE7yoo0V3Sd2is/fS8ovYjyZ/ypYDSyx548xs8SZ46ST1pxwqlzbFaOw3NOXid5UsRzj7zuskobx0neU/fPgPboiHCh5EhYLQRouiVRI0loMk/yki5snxs5rIY4+4ieSRid5UIhEZz1E+GCfvXwLYRIeElpP8A0IvW4f4agm+UNrzWF3XEaPyqNzTp3j0ULwdG4o95LgWxEs+3bbmsTR/7M/0jZla2n/rwhqMQHwcsuJFcNI71Jkq0kvMyDLYrXqZMNmJom3WyRnChAabwI/8A0XDtyPEcTdaXTJlKVZ4SXZZUyjyboqXYgV5Of061ocFMlxIj+MiUa3m5pu2ah4hdek5TdGGrjBWdHYIJDG3sbon9qQvHfQagrFxT3EmtkV7NnjURNsxJkBUrjfhWg8XDgMcKvc588wDBdltN/uXpNmt7RmXH/DCWxLHDfLlMjAA6A5rrw6yG7ly6mrPtVI7NHThd3bA4G8MbJCsMFkUfONa5p5Dzg910zA6MklynB/Lph2djJ4X+97j5p1xZS/rN3FX2NTKtqdDgvc0kODaEYzNAuW+V8YEtdGe1wMiDdBBGbBdDwhPzBHSdDbve1eT2uPOI86XOPeVzwdI6Wdz8sIv7w7tN9EvlfE/eHdoei4EJwyZG5XYjv/ldFH/Yf2h6JjwvifvD+2FxNuA4x/2j3UUQbIosDuxwuifvL+2i+VMX94idtcIH6Qp4VIbiM74Y7nlKxnZnhTE+nidspfKaJ9PE/qFcLfdpr4pca7SgDt38J4n00X+o71XoEIckbB4LwyDGJIE8c/qvdgJLDV8FxDhmQPh+gk90mktAvAUFKnu8UKdQtRpUiqQJFTtKYtRpismMqOC5O15djMivaLpAe4AFuYEgVBC65wXnWULa3jYpMwBGe0uzB151JqtKCbdhJ0areEjs8Np2EjxBUg4RNzscNhafRYbY7Dg9p60d3WFq9CD8E7jN5uXYR6Q2t9JqRuVYR98dcx4hc4YZQlmoqX6aI91nVNtDDg9p2OHqiuLkCzUkKYEjYZeCn2y8Me6dY6Cgh2cNJIGK5lttiDCI/tE+K3Mg2p72uvm9J1KDCQ0JbLj1sM7LMCG58a4BMuLWtF0y37ydi9KsliENgY3ADec56ysXgfklpLo5kXfs20woC4z1zA36V07mL2PTJRin5PN125Srgr3ENxQWjL1nYZPjQ2nQ4yO4qseFlk/eIfefAawuvM5sHwaTGgYrmPhPcDk8yGESGf7pea6tomJjPqI7iuX+Ehg9nxJyFYctZ4xhkOoFJ1IqDaaPIWRyBKqSBpokuHod9HccJ4sobP5k+wxzvJeUPZPvXpfDGJRo0MjO/tDR+JefGzDSuVdjQpFimssP5xmtzR3hSCyzw8QpLHC+cadBnuE/JUBGOU5x0uPik/FA1g0ohC1pAW7NEAAnhijtrRcJGBeO5n+1VhNkKqzGrDbX3nncGhAFXMOoqJ0WuJ3KxxUwouJ1pgSWB04rBWr2DAZ3AL3ciq8RyRZp2iCJ4xYX42r25YavguJVt2UWwbpcCQ5wbQylRxnh9XvQuy1Cm0AOm4tAF4e8QAcO5UOE0EuawXZycTPRJst/KO5Z+ToTr8McUQL4MyDTPMZgKZpBEKxJlJpnVNwTnBJook7BYGxXcP1sXi+X2uFoizwMaKZToeWayXtBXjGU3E2iLOvzsX8ZW2j5ImZociFocjiw6poAqV0GYTbdEGDnbypW5Tij3iiENFxaAHblqLpntapG5diZ2tPUVEYaBzECLQyyTi0Deut4JRJw3VnWtMDJtFwbgu04FHkP+15BKXYaPR8jcIoNlsxMQkkxTJrSL0rjeVdOadJ6ZIMocO2vF2EWsNHBznzPNPJc0VlMjDQuVypABhg3bziXNImeSxoa8OlMTrOua6smzwQXGTbwHOkCQC4SEwTqW+neHcylSl2OtyvwlsrgCXQ3xAAwm49riASTEJcNBwmcNclgxOEEHM1pwvAg8knMK1/0FRdkicpyoJEHlSEpfd8dSsWXgoCSXBoaQB72AEgQL2yqT6P8v7/wtO1+J6DD4YQ4VnhPfCjiE5jA2KWMENxDcAXPEsKTxzTXH8O+GkK0wgyGx5EnVfdbJxuhrg0EkyAePvrf9qmz2RkJzmiHCbdbNjXPcBMikj3aFxOWcjvjNfHhwXw4TGTN7kzANS1ubHAUx1rRazfRGa0UurOYaCmRNdRJY5M3pHW8IoQiRbhMhxX4nj/FcnlDJ3FZ54ZtIJ8lpcMrRyn1+hb3Od5rknR3aSsqYWi+2GLgcXATMpVnQAz2VUUE1J0MiH+wqlxxU9niTbE+we8tHmmkIqKzC5qUGzULqUzeJQcbLMmBaY2isWh4ENn3z/cB5KrDiUzoraeTD+yTve5IZDeqRPOogDP/AGkCSZoQapiN3g/W1wB/FhfiC9lC8V4JVt0D+Y07gT5L2cPXPq9zSHYMj9V9UQfjIColnUYcnDlgkotyXdmgc0LzRK8o40SQRYEZK8Xth+ei/wAyJ+Mr2GJFqF4zaokojyem78RW+j5M5kcV1QghQ6gzz4IXxQSEoLuUugzNBoUjWql8YNZSpI9Uqq022tul22h0oAmDEnQVRsNrk4z947iVJlCPM3cBimITm1P2XdwK6ngUaRNrfA+i4kuJOK7LgY+kTazwcpkNHaQHOuPuse6TXF5a0EBkhK8TzZOrrVCz5GjVeyE5sPkl5LXuLrpzkSAGoSFarrOBDmzeS6Ra+EQOkCIjSDqqu9tsVvFvmQG3TnkNGKIvpVg15PFYloZBoGEuExXNsaMFkW3L9pJkycjIC60ipzaZ9ede4ZPyHZnQb/FQyTecXFoJJBcJzPXvUsfJkNr2OaxjbpeaNANQ5tJau5EqSHFs8LsPB+32gXmw4zmmt6UmnY50gd67LLGVmssb4TmRLxgugkyaBxjGcoEl06agu4stn4prGiXJaW05sr7cB1rh+HFoYT+3ZLj38gsa9rA9t175gXqaJ4lTpyd9EXJcnlEtSSnZDoktCOpXyhG44uc6YvEGQzSElS9nN6Ttw9VYARSU2YZMpnJY6R7I9VIywABwvc6QwOkHyVi6lJFhmytCsZaZh7dhvSPcnjWEHC6J66A6qKe6mIRkGbKwsD9LcekPNFarC8hspGTQOc3Xr1qaSeSLDNme3J8To949U3s+J0StGSdFhmybgfZni3QbzXABzjUHMxy9ZmvIrx0ohFOk7yspwydmkdavB63eKKZXkjbQ7pO7RRttsQe+/tO9VntfJW/8HrAcoo7qLy8ZSi/SxO271RtyrG+lidt3qltfI99cHoTjVeNW08t32neJXS+1Iv0kTtu9Vy0c16ytdONCzyI0bHSUZKcFbAGXd6TGz26JICpoTuW3b5IEDxDtBTxMBPFXIsSQVJ83GeZMBSEsarq+CD5X/uHueuScJa1u5Jf81F+xDP8AckFncjhNEsvKhOYC6hvNa7CoocMSrT/hPtD2OZEEJ7XSHMumhmatcMaLE+D3IUO3Wh7YoLmw4d+7NwnNwbiDrXpNk4GQYU+LMeHPENjPHdnVKUVHGv3FTbuznrJ8IjboD4HNbdBhxSDKvuvaa16St2P4RoTJ/NRZEg8otpSWLZhdPZcmCHg57tTyH95E1abIYgblm6ZomznBwybaWFkARGxSOQQWEAzBqZ0FJSlWclx9vyRF5ZfxjXNZNwDThIhpcAMCWmuozXpuUoPGQntYQx5aQ10jyXSoaVouTy9ka0iA1kJ0SJEdca9/GTJaAb/OAIBcQZVVRaiJ9Ty5pomSLTMzxBI3FMgCoAiTNRBKjnoUkkck8kCoCSV1SEIhDpPMkIiLUrikupBqAI7iVxS3U11ICO6kpbqa4gZGGpSUskrqAIwE4CkbDmmSCgVhxIfmtwrPdBVRNIGeYSHiyr5gJvi6o0KPFlEAQQdCufFk4s9UCKsSKTmlJQkq7FsqD4sZSogZXatrJX7KL/Lb+JZnxYrSyYZMij+H4OCBMmyXaSxxukibZTBIOIOIXV8H8qWYEi1CNWoiw4sQOGpzAajWNxXH2TndSuh6tLoSmej2XL2T2nkxrWBriWiXc5asPhxY2ikZ52iM473AryR2pRCIjFFWewH4QLH9I7+m/wBFG7h7ZPpHf03+i8jLkBelih2SxY83OlhedLZMySVRsSQTqQDi5tiEpJIM2GiakkgkdOCkkkIcKSFg7YkkkCBbjv8ABMP1vTJIAJ4qUmYpJIGHaOcdqjZ+u9JJAPuFDFeo+CjKSSQEZVcJJKkVARRAJJKiwmhM1JJACeEg1JJAB3UDykkgTFZsepWymSVRJCQRE6SpjQBUZSSUjICmSSUF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graphicFrame>
        <p:nvGraphicFramePr>
          <p:cNvPr id="21" name="20 Diagrama"/>
          <p:cNvGraphicFramePr/>
          <p:nvPr/>
        </p:nvGraphicFramePr>
        <p:xfrm>
          <a:off x="179512" y="1397000"/>
          <a:ext cx="8280920" cy="5200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1268" name="AutoShape 4"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 name="5 Rectángulo"/>
          <p:cNvSpPr/>
          <p:nvPr/>
        </p:nvSpPr>
        <p:spPr>
          <a:xfrm>
            <a:off x="0" y="0"/>
            <a:ext cx="9144000" cy="13407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dirty="0" smtClean="0">
                <a:solidFill>
                  <a:schemeClr val="bg1"/>
                </a:solidFill>
              </a:rPr>
              <a:t>SISTEMA DE APOYO GERENCIAL SIAG</a:t>
            </a:r>
            <a:endParaRPr lang="es-EC" sz="4000" dirty="0">
              <a:solidFill>
                <a:schemeClr val="bg1"/>
              </a:solidFill>
            </a:endParaRPr>
          </a:p>
        </p:txBody>
      </p:sp>
      <p:sp>
        <p:nvSpPr>
          <p:cNvPr id="21506" name="AutoShape 2"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08" name="AutoShape 4"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0" name="AutoShape 6"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4" name="AutoShape 10"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6" name="AutoShape 12"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18" name="AutoShape 14" descr="data:image/jpeg;base64,/9j/4AAQSkZJRgABAQAAAQABAAD/2wCEAAkGBhQSERUTExQVFBUVGRwaFxgXGB0bGBwXGhkXIB0cHh0bHSYeFx8vGRgVHzEgIygpLiwsGR4xNTIqNSYtLCkBCQoKDgwOGg8PGiwlHyQsNC0qLDU1KSwsLjU1LSwsMjUwLCopNCk0Kik0LCkpNSwsLiwyNC0pLC8tLDUsNCwsLf/AABEIAIQAhAMBIgACEQEDEQH/xAAbAAABBQEBAAAAAAAAAAAAAAAAAwQFBgcCAf/EAEkQAAIBAgIFBwYHDgcBAAAAAAECAwAEBREGEiExQQcTMlFhcaEUIkJygZEjM1JiscHRFjRTVGOCkpOissLS4fAkQ0RzdIPDFf/EABoBAAEFAQAAAAAAAAAAAAAAAAQAAQIDBgX/xAA1EQABAwIEAggFAwUBAAAAAAABAAIDBBEFEiExQVETImGBkaHB8BQjMnGxQtHhJCUzYqIV/9oADAMBAAIRAxEAPwDcaKKKSSKK8JqmaVcoSwuba1Tyi64qD5kfbI3o92/uqLnBou42CcC+gVrvcQjhQvI6oo3sxAA9pql3vKtG5K2UEt2Rs1lGpED67b/YDUBHo3JdOJb6Q3LjaE6MCeqm49531PNHFCmblURevJEFcCpxtrTlhFzz4eG58kWylJ1co2XG8Wm9O2tR1Kplf3k6vupL/wCTfP08Ruj6iog/dNevpvCTq26S3BH4GMlf0jkPGvDjF8/QsCP9yZVPuAP00L0uKTatBA+wH51VmWBu69Gj90N2I3o7yh/gpRBicXQvlk7J4R+8pz8KRN5iI32KEfNuB9a1w2lU0fx9ndRjiVAlX9k5+FP/AHWPXX/kpf059lSsGnl7B99WfOLxe2bW9uo3ne4+yrLgGm9rebIpQWG9D5rjvU7aqeGaUW9xsjkRj8nouPzTt8K6xPR23udrLlIOjIp1JVPWGG0+NTixqSN2WoZ4aHwKi6maRdhWkA17WaWekt3h5yuSbq2/DKPhYx+UUdIfOH9K0HDsTjnjWSNg6sMwQcwRWhhnjnbnjNwg3MLTYp1RRRVyiiiiikkivCa9qm8oelTwItvb5G6uM1j+YvpSHsA3dvdTOcGi52TgX0UdplpjJLK1jZNk4+Pn3iJTwHXIerh9CGAaORwJkoIB2sTtd24sx3n+8q80a0fSCMKMyM82Y9KRzvZjx2/UKaXVxJiErQQsVtkOrLKuwyEb40PBetvZWTmmmxObootGj3c+gR7WthbmdulLvSR5XMFiiyMuxpT8TGfZ027B406w/k/V2El27XMnz+gvqp0R41Y8IwaOBFSNQqgbAKVxfGYbSMyzyCNBs27yeoAbWPYK79JQQ0w6o158UJJK5+6UtsMRAAqgAbgBsp2sI6qpTcoM8v3rYSMvB53EQPbq5FvflSX3VYoTsgsh2F5SfA1N9bTsNnPHimETzsFfREOqvGtlPCqWmnF7FtuMP1l4tbyax/QcAn31ZdH9Kra8BMEmbL0kYFZFPzlO0VdHNHKLscD9lFzS3cJjjeglrdbZIl1uDr5rg9jDbVTvsHvbDapa9txvB++EHYd0o7Dt+mtS1a5eIHfUZ6eOduWQXTte5puFQsHx6O4jDowZTsz4g8Qw3g99Mmgkw2Q3FqC0BOtPbjdlxki6j1ruNPdLNCXRzeWQCzf5ke5Jl6iNwbqaktHcfSeMMMxt1WVulG43qw4bftrLzQTYZL0sRu0+7H0KOa9s7crt1fMGxiO5iWWJgyOMwR/ew9lPqzGCc4ZdBxstLhspF4RTHc46lbceo1pccmYzFaemqGVEYkZx8kC9hYbFd0UUUQoJG8uVjRnYgKoJJO4ADMn3Vk2j+te3El8+YM51YQfQt1OzuJy1jVl5WcQPkyWqHJ7uQRbN4Te5/RGXtrjCoUiiLbFRFyHUEQbfAeFcDGqgsjETeO/2/koumZc5io7SW6ZmSygOq8ozdhvSEbCfWJ2D21ZsEwlIIljQBVUZAVXdCbUymS8cedcNrDP0YhsRfdt7zUtpli09ta85bRiSTXUZFSw1SdpyUg7BXQoKUU0IbxOp+/8AGyplkzuurEi1nJQXmLXDy+cloeaiU7lyVWdsuslht6h3ZNsL09xCdiivZLIu0xyRzI+XXkd47qbWkOIQ3ctxzcM/PkGSOJimRC5aw5wdWWY7BQ2I1LDE6JjrO5HTzOishYQ4OI0TPFr28uLKW/WZoYVPwUUYA83XCjWOWZPHZlV2wNswxPDLL9qs7x21u47e4WOKSC0YZyRSujqGLqRzWrtXb17K0TBFID7OI/iri4p0PQs6EAb8uzcjiiYM2Y5lSrK4vIhcXaO80Mc8yyxE5lUWRvOTPqG9d2VT82HR3YW4gfmbhQGjmTfkd2t8tDuIO6o7Rua/VbgW4tuaa4mzEyuW+MbPo7MqbYRg+IWuSI1qFDHINzmQDHo7uiM6Iq+hGV8Dw2Qb8FCPNqHC4WjaGaVG6V4plEd1CdWVOB6nXrUjaKs+VZC2E4kLpLlWtBKilDqrLk6n0XGW0A7RUwdIcXG/yD2rN9tdWHFIHMBkeA7juqHQOvoNFojJnWZ6c4ObKfy+IfBPkt0g4jcsoHWOPZ7akrPlFlhZVxC3WJGIAnhYtECd2uD50Y7Tn7KuN/aJPEyMAyOpBHAqRt8DRp6KpjIBBaVV1o3dqp6xpcwNE+TKy5HtU7iPDI91O+TvFnKPaTHOW2bUJPpJ6D+1foqqaKSNbvLaSElrV9UE72hbah/RzHsqVvX8mxG2uBsWb/Dy9586M+8Ee6s9hznUlW6ndsfzwPeEZMBJGHhaTRXKNmM6K1KAWYaXTc7jCJwtoC358rZfuge6ldLnK2QiXY0xSIf9hGt+znTFzr4tiDdTQxj2IT9Yp/pT51zZJw513/QQ5fvVlqn52JNYeBHkMyPZ1YSVZsItQkaqBkAAB3DdUkIwdhpvbLsFO4xWpQCoPKTYJHNYzIArmYxkjijRuSO7NRUhh7fAMePneA2Uhyp/6D/lf+UtLYf97t+d9FZLHx8xv29V0KT6Ss+v8NupcIN5JdSOhVS0ZC5HNwN4Ge/bWgYGcw/ev8VVR76P7mTHzia+onm6w1vjBwzzq1YDufvX+KrMdjZGxgYAN9tOSalcSTdVfRfRi4ufKGhupIVFxN5qhSM+cbbtGdMrnDrsXc9u17L8CIyDqpt11J6uyrfyaYjFGlyHljQ+Uz7GdQfjG4E1CTTrLid/IhDLrxICDmDqx8CNh6VdCrZHHS9IGjNYa2HZ2KmMkyWvouNIrC6t7R5xfzMURSFKJkSdUZZ5Z8aLO7uYJ/J7htctHzsUgGRZc8mDAbMwakeUGUC3jhJA52aNCSQBqqdZiSdw1VpjiWJJd38bQHXjtoTGZB0WldgSqn0sgBtFcunYyWhfLKBe5sbAcuQ5q9xLZQ1qs0MKzwlXUFWBVlO49fgaW5ML1uYktnJY2srxAneUU5p+wRTWW8S0gLzMFVdrE9fUOs8MqX5LrGQRS3EilWuJGk1TvAbog9oUCp4AH55CPp9ffomq7WHNRGmltzGK28o2C5jeJvWTJl9uWz82ldKYjJh7sOlGBIvrRMDn7hTrlZjyS0k4pdR+5tZT+9XYj17aVetXX3p/WnxYdFVMlHYfApU/WYWq34NeCSCNxuZQw9oB+uioXk9n1sNtj8wD3bPqorUoBU6HZimIj8rG3sKf0p/pHsvbI8NaUe0qv2GmmMJzeNXA3c/DHIO0oSp+k050ybJLef8ABTxsfVcFT+94Vl5Pl4oCeJHm2yPGsHvmrnBuFO46Y2b5qKexmtQgFSuVP/Qf8r/ylpfC9kLE7Rm2zsyGdN+VM7bD/lf+UtL4f97t+d9FZPH/AK2/b1XQpNis1x+7s5LR2gsJI8wNWUoAo84bcwx7RWk4Ll5+XWP4qrLxD7lyctuom3/sFWXATsfvX+KmxmBsMbWtJO+5vySpnlxJKoFnLaqbgzWMk5E8xMgUMuqJG4kjLKpvk7sEaJpAmoskjyKvAKWyQfogVHM0wiuLRkNtFJcStNcS+YOaaQkLHn0yw4jPZUjb3Ml2otbBWjgy1XuCMiV3ZRg7d2zW4URUQGZojgJJdYuN7tHp3KLH5dXcNkxxnGI7m9Je3kuoIAyJza6ymUka5O0AgZZDuqawLGbdz8Ehj5ojWjK6jJ1eb47N+VXzR7RmK1hWJVGSiqRprbLHi0JQAGS2fnAOIVxqk+3MeyrqvDI2U/VJ6o7u3TtUI5yX68VH4/opIZ/K45DcMh11gm2plv1YyOgct2w1pui2Lx3NrHNEMlYbuIPEHtBzFVzBznEOwn6v61zyWNkt2g6K3UuqOoFs8veTVeCVT35oX7NtZSqWAWcOK55XW/w0C8WuoAP08/oBru0OUEhO4ax9yimfKZPzl3YW4/CNM3qxoQPF/CusXn5rD5n/ACb+9gVH0iqsa68zIx7uU9NowlS/JuuWGW/qfWa9qR0Ssubs4UPoooPfqjPxzorUIFVTlOt+aubO79FXMMh+ZL0SewOP2qWvLIXNpJCd7KVHYd6n35e6rNpjgIvLSWA+mpyPUw2qf0gKo2hmLmSICTZIhMUwO8SJsOf0+2s3jcLmls7eGnqEbTOBBYVNaE4rz1shbY6+Y44h02MD7R41aENZ+0nkN9r7oLs5HqS4H0Bh4ip/S3BmvbNoUfULFTrZZ9Eg5ZAju313KadtRE2RvFCvYWOsVCcpF4slzZW6nORJGmcDeqKjKM+rMvs7qkcPQ80U3E57O8VWML5Pr63z5mWBC3SPMAse8ls6kBotiv41F+oH81cfEqCoq5LtsAO03/CJhlZGLFRMmj2IeQGw17fmcgM+bk1tjZ78st/ZTnC7PEgGCzWwOY3xt87spLSXD8TtLaSd7mNlTLMCFRvIG/PtpxhGGXzB8r1BtX/TqflfOoStFS1o+JczsuCeV/0qceQ/QD771DroFdCVpW8mldmLZyJK2855AHYB2VZbS4xSIZIbMD/ZkqKwK0xK750pcxjm5HjPwC7dRiM9+zPLPKpX7kMU/G4/1C/zUayPEsoyubb3/qqyYb6g++9ODi2MfLtP1Mn25UwtcClMrzzyGWeTIM7AKAo3Kqjorxy40v8Achiv43H+oX+avfuQxX8bj/UL/NUJqXEZm5HPbb32J2yQtNwCnWL41HZQZna26NB0nkO4Ad+/qFS/Jxgz29oDJ8ZIWd/Xclm8TTPR7k4CS8/cyNPN8p+A6lG5B3U65QdJDa24ih23E55uFR8o727lG3PuozD6BtEwlxu47ngq5pelIA2VVNz5XidzONqRZW0XaQc5CPzzl76kNKk5zyazX/OlXW/2osmY/uj213opgywRIg2hBln8pzvb3kn3UrolD5Xey3e+OP4GE8DkfhGHe2zPqFcmnvW1/Sfpbr4aD91e/wCVFlV+to8lAopUUVq0AvCKy7TbDjY3flqj/Dz5Jcgei+5JfqP9a1KmuJYek0bRyKGVwQwO4g8KqmibMwsfsVJri03CpM9tHdQNFJtDDbl1cGB6xsOdNdGMeeGTyK6Pwg+Kk4TIOI+cOIqJEcmFzi2mJNux/wANMfR/JOeB6jxHhO4nhkd3HqOMiNqkbGRhuZTwrKwyyYXMWSasPu49Qj3NbO243Vvjevbu+WKN5XOSxqWbIZnVUEnZx2CqDY6TzWJEd950e5LlR5p6hIB0G7dxq72t6kqAqwZWGwg5gjvG+tXFKyVoew3CAc0tNisz045Sra9iW0iYpHIymaWQaoEanPVAGZLHIDdspzY6dWMeeVwhz37G+ztNX/8A+HCfQFdDAIPkCgqzD2VZGdxFuVv2Vkcxj2CzXRrlBtbK5nXX523mcyqydJGbpKytkSM8yCM99aFo5p3a3zskDMSoBOsuWwnKnQwCD8GKcWuGRxnNVANGxsyMDb3toqnG5un+dGdJl6q+kun8NqeaTOe4bowx7Xz+dwQdpqZIAuUyl9I9I4rOFppmyA3D0mbgqjiT1VneE2c11cNeXIylcZRxndDF1esd5PblXtrhM91OLm8IeUfFxL8VCOz5TdbGpbFsXS0QBQZJZDlHGOk7fUo4msxiGIGoPw9Prfz+3ZzPojoYcnXekdIrxsksrc/DT7M/kR+nIeriB291XjR/B0toEiQZKgAH29/GoPQvRZotae4Ie4m2yNwA4IvUo8at9dmgoxSxZeJ1J98AhpZM7rooooo9VIooopJKPxrBYrqJopUDowyIP97D21mV5ZXOFHJ9eezHRkG2WEdTj0lHyhu8K12uJYQwyIqiop46hmSQKbHlhuFQbPEoriPMFZEYbxkVI6iPq8Ki30UMTGSyma2J2lR58JPah3ezKpjGeTJQ7TWUhtZTtIUZxN60e72jKoSS/vbU5XNqzqP82288d5Q+cP72Vm34bVUjs9M648+8bFGiaOQWeE6h0nxCHZNapOB6du+RP5j/AGinacqEQ+Nt7uM9sDHxXMUwtNNbSTZz0Ybqf4Nh362VS0VzG4zVgfVYEeFIYxUxaSs/IS+GY76SkzyrWvBLlj1C3k+ykZOUaZ/vewuG7ZdWJfElvCnpC8c/ePspldYzbRfGTRL60gz9wOfhT/8AuSv0jYL95/Cb4Vo3Kjbg4hdbJp1t0O+O2B1yOoyNtHs8KfYPozFbjJECZ9I73b1mO0+2mg0zWTzbSGa5P5NCsftdtn007t9Fb68++ZBbxHfDAfOI6mk/l8Kj0FfXf5Oq3t0Hhue9Pmii23Sd9pGA/k9onPz8VXoJ2yNw7t/dU7opoXzTG4uG565cec53KPkoPRX6am8D0ZgtUCQxqg7BvPWTvJ7TUtXdo6CKlHV1dxPvYIWSZ0m+y8Ayr2iij1SiiiikkiiiikkiiiikkiuHiB3iiikko3ENF7af42GOT1lBPvIzFQkvJPhrHPyYL6rMPoNFFJJcLyQ4aP8AIJ73Y/XT+y5PrCLaltGD1lQx/azoopJKdhskUZAAUsBRRSSXtFFFJJFFFFJJFFFFJJ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26" name="AutoShape 22" descr="data:image/jpeg;base64,/9j/4AAQSkZJRgABAQAAAQABAAD/2wCEAAkGBggSBRQIEwgWCRQRGB8aFxgYGSAeHRwhHyInICAgHR8fJioiHSAjHxoiIjssJCoqLywvHScyODQtNyssOC8BCQoKDgwOGg8PGTUkHhwtLC4sLDIpLCwvLDUrLiwqNiksKjUtMikpKSwpNSwpLCwpNSksKSwyKSwwLCwsKSwsKf/AABEIACMAhwMBIgACEQEDEQH/xAAbAAABBQEBAAAAAAAAAAAAAAAAAQIEBQYHA//EADcQAAIBAgUCBAQDBgcAAAAAAAECAwQRAAUGEiETMQciQVFCcYGRFFJhFSMyM4KyFhdDU2Kh8P/EABcBAQEBAQAAAAAAAAAAAAAAAAABAgP/xAAeEQEBAQACAgMBAAAAAAAAAAAAEQECIRJBMVFhA//aAAwDAQACEQMRAD8A7bPPGlO07OEVASxPoB3OMrL4raTE3RXNPxLn4Y0d2+yi+LjVOoqWh07Jm0ql0jHZe5J4A59yccy0TW5ylVLqJtI1OY1dcd2793GiR/AqMzXta3cDsMRN1tG8Rkb+Tpyvrf1FOVH3crh9LrDOZKpV/wAIVFNHu80krxIFX1YjcTwOcW+XZpV/sQ11XQjKytyU39QgD3IABP6C+PPUgqW001REUidB1AJlYrwLlXC+bkXHF/kcKfqZNmsAFlBnbkbVFzx3+nI57c4izZjm5XdFlaSA9i0wH9obHLdK10MudS6yqYJexpo0S/SQhAHFmsUQ3Ft36k24tocnzOLLqw5a9aKCljHVTcwkMgexCRm+/wApNrKpv6Y57t9wzlPS9i1tPHqmLJKvKzQvU36Dq4kR9ouQTYFT27j1x45r4gzxRSVAyCYQwmzTTMkKHm3l3nc1zwLDn64Zk2T1tZqpNUVVKaNYFIpIG/iUNfdJKOwdgf4fh+eKnUoGca7TTaSb6ShIkrGU8M9/JF9LG/19VxrjZ2vJbR6w1O1OtSujTPG4DKyVMRuDyCB8sTci17Q1GbfsmSllyiqtcQzqFZh7oQSGHB7H0xc5jmuXUuXfiJqlKKNBa7EAfIe/yGOAeKOuKqt1ZSy0VNLB0lboSBCJJd3BZB32WBt/UcaZ+Hdsz1dkNM+yfN4aU+zOAft3xUt4q6QDW/bKv+oViPuBjMaWjyylywQ0uh6zMJeC0s8KRs7epLStcd/QWF8bvT1TXS0zPUZEMoINlUujkj3O0WHy5wpak5Nn1DVUhqYZTKgNrlSv9wGJgni6PW6oK991xb79scm8Qtc5jW5i2jsqjNTI1xPKp4UeqhuwHoW+gxG1hpZaHwnK1ubNUFIxFBBEenEHI4NhzIR5mJc82PAwpXZEkQoHDBgexHbFFnmvdOUdUKaozaOBz8N7kfMC9h88YHQGX6qq9IU9E0h07Qxx23Kf383rcMf5aG/fv7e+K1afIJcwkzVMvSDLMnJbfa71M44F3N2YXt37kjCldfXN6Bs2bLhVo8yoHMYPmCngMR7cj7jBjKeGOSTjLJNR1CXqsxPUe/wp/poPYBefsPTBiidrrRU+Y1NLEa4Q08EvUmj23MluwB9PUc/mv6Y1igBbWtigzzVJp8xNP+G3gIh3E2UF32LuPwqOSTiml8TQtNI5ywnpkKGDeRmsxPmt5RZLgngg98Q8sxqc6pql6MGLazo6uFa4Vtp7Ejtf0NjY2NsZzWlfnUui6ijiyCZZZkMakNGQC/lv5Xvax724748ovEcltv4NDtAbcJPLKCQLQG37xgTYjsDYX5viXmWt5Is0alFKktn2XEgunKjdKPhBL2HNybe9xmd2r55GEyij1N/hqoyRKZpmopQoeRmd/MqvZCpCNta/f0YC3fFvpzQ2fjxHXUdTsqVZTyxBdAV8otYBSDx5QLY0Go9eNS100AolqeiFNhIA/mBJYgiwRbckkY9ptdolWac0ZkKOA+w7rRkAmW4uNo3dr3sDjGfzzOVqbyzczPpa6mizpsnMVFPFTTMbb5QSFFjcqBe7Xta/HvftjF6U8PNVUmTNQjUcNFvdnd44OpI5buS0pt6flxNj8UD0+qctuoY7tr3OzybWAt2YyWHoSLDviZF4hJ12haBCVhMwZZQUNtvkDW5YBrm3YWPrjqlzS0HhdkS1/wCPn6meT/7lU/Ut8l4QD+njEKfw7zNNcT6ipc6SneoUKRLB1CgFuEO5bLwOPYAemLaDWsLZi8exemgkJIcFgIwCWZR2Vr8G/P1xEqfEeOOj/ESZTNAAOVI8xIDbwo+LYUAv2O644GHRcei5FrMyebVsUa/8KRb/AE3OQPscS8807m0uk/2VFnrxO5tJO6guVJ8wXaFVTY2Fh2++K6p8QJI60QGljYMqkOst49zswAL2tYBbk97bjaynCp4iDryRmiEpi2i0Thi9ydzIOCVVVJvbmxA/UXFzpTSOV5dlAoaeDYO7MeWc+7H1P/Q9MSs3yDLKpEWookrBE+9Q4uAw4vbse/Y3GM1V+IrhCUyppCikupazJ5tqlhbgMCGt383HY4fF4hxkdVqYRxqYQ7bwSnVXcSRw3lJCWAve/scF8saLP8rep0/Nly1JpDMhQOouVuLXAuL/AHGMpnfhfFLo2l01FVilggdWl8tzIB37EWJJP3/THt/mTHuRfwBjJc7w527YzzHJyP4XHr6EEemPZfEak3qDT9NXKKrlgEZmIDqGPBMdx8/ph0lxqVRQoQCwHA+mDCnvgxVPeNCpBUMDwb4Omm3bsFvlgwYNE6MfH7seXtx2+XtgMMZBBjB3d+O/z+2DBgAxRkklAb8Hjv8APAsUY7IF+mDBgFESfkA+mGCmhtborx24Hr3wYMAqwRDtGBcW7emHlR7YMGAYtPCI9giAHtYWwqwRBtwjAIFu3p7YTBgHbFvfaOe+G/h4d+7pC/vYf+9cGDAOMafkB9O2GtTxGPYYgw9rC2DBgEPfBgwYM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28" name="AutoShape 24" descr="data:image/jpeg;base64,/9j/4AAQSkZJRgABAQAAAQABAAD/2wCEAAkGBggSBRQIEwgWCRQRGB8aFxgYGSAeHRwhHyInICAgHR8fJioiHSAjHxoiIjssJCoqLywvHScyODQtNyssOC8BCQoKDgwOGg8PGTUkHhwtLC4sLDIpLCwvLDUrLiwqNiksKjUtMikpKSwpNSwpLCwpNSksKSwyKSwwLCwsKSwsKf/AABEIACMAhwMBIgACEQEDEQH/xAAbAAABBQEBAAAAAAAAAAAAAAAAAQIEBQYHA//EADcQAAIBAgUCBAQDBgcAAAAAAAECAwQRAAUGEiETMQciQVFCcYGRFFJhFSMyM4KyFhdDU2Kh8P/EABcBAQEBAQAAAAAAAAAAAAAAAAABAgP/xAAeEQEBAQACAgMBAAAAAAAAAAAAEQECIRJBMVFhA//aAAwDAQACEQMRAD8A7bPPGlO07OEVASxPoB3OMrL4raTE3RXNPxLn4Y0d2+yi+LjVOoqWh07Jm0ql0jHZe5J4A59yccy0TW5ylVLqJtI1OY1dcd2793GiR/AqMzXta3cDsMRN1tG8Rkb+Tpyvrf1FOVH3crh9LrDOZKpV/wAIVFNHu80krxIFX1YjcTwOcW+XZpV/sQ11XQjKytyU39QgD3IABP6C+PPUgqW001REUidB1AJlYrwLlXC+bkXHF/kcKfqZNmsAFlBnbkbVFzx3+nI57c4izZjm5XdFlaSA9i0wH9obHLdK10MudS6yqYJexpo0S/SQhAHFmsUQ3Ft36k24tocnzOLLqw5a9aKCljHVTcwkMgexCRm+/wApNrKpv6Y57t9wzlPS9i1tPHqmLJKvKzQvU36Dq4kR9ouQTYFT27j1x45r4gzxRSVAyCYQwmzTTMkKHm3l3nc1zwLDn64Zk2T1tZqpNUVVKaNYFIpIG/iUNfdJKOwdgf4fh+eKnUoGca7TTaSb6ShIkrGU8M9/JF9LG/19VxrjZ2vJbR6w1O1OtSujTPG4DKyVMRuDyCB8sTci17Q1GbfsmSllyiqtcQzqFZh7oQSGHB7H0xc5jmuXUuXfiJqlKKNBa7EAfIe/yGOAeKOuKqt1ZSy0VNLB0lboSBCJJd3BZB32WBt/UcaZ+Hdsz1dkNM+yfN4aU+zOAft3xUt4q6QDW/bKv+oViPuBjMaWjyylywQ0uh6zMJeC0s8KRs7epLStcd/QWF8bvT1TXS0zPUZEMoINlUujkj3O0WHy5wpak5Nn1DVUhqYZTKgNrlSv9wGJgni6PW6oK991xb79scm8Qtc5jW5i2jsqjNTI1xPKp4UeqhuwHoW+gxG1hpZaHwnK1ubNUFIxFBBEenEHI4NhzIR5mJc82PAwpXZEkQoHDBgexHbFFnmvdOUdUKaozaOBz8N7kfMC9h88YHQGX6qq9IU9E0h07Qxx23Kf383rcMf5aG/fv7e+K1afIJcwkzVMvSDLMnJbfa71M44F3N2YXt37kjCldfXN6Bs2bLhVo8yoHMYPmCngMR7cj7jBjKeGOSTjLJNR1CXqsxPUe/wp/poPYBefsPTBiidrrRU+Y1NLEa4Q08EvUmj23MluwB9PUc/mv6Y1igBbWtigzzVJp8xNP+G3gIh3E2UF32LuPwqOSTiml8TQtNI5ywnpkKGDeRmsxPmt5RZLgngg98Q8sxqc6pql6MGLazo6uFa4Vtp7Ejtf0NjY2NsZzWlfnUui6ijiyCZZZkMakNGQC/lv5Xvax724748ovEcltv4NDtAbcJPLKCQLQG37xgTYjsDYX5viXmWt5Is0alFKktn2XEgunKjdKPhBL2HNybe9xmd2r55GEyij1N/hqoyRKZpmopQoeRmd/MqvZCpCNta/f0YC3fFvpzQ2fjxHXUdTsqVZTyxBdAV8otYBSDx5QLY0Go9eNS100AolqeiFNhIA/mBJYgiwRbckkY9ptdolWac0ZkKOA+w7rRkAmW4uNo3dr3sDjGfzzOVqbyzczPpa6mizpsnMVFPFTTMbb5QSFFjcqBe7Xta/HvftjF6U8PNVUmTNQjUcNFvdnd44OpI5buS0pt6flxNj8UD0+qctuoY7tr3OzybWAt2YyWHoSLDviZF4hJ12haBCVhMwZZQUNtvkDW5YBrm3YWPrjqlzS0HhdkS1/wCPn6meT/7lU/Ut8l4QD+njEKfw7zNNcT6ipc6SneoUKRLB1CgFuEO5bLwOPYAemLaDWsLZi8exemgkJIcFgIwCWZR2Vr8G/P1xEqfEeOOj/ESZTNAAOVI8xIDbwo+LYUAv2O644GHRcei5FrMyebVsUa/8KRb/AE3OQPscS8807m0uk/2VFnrxO5tJO6guVJ8wXaFVTY2Fh2++K6p8QJI60QGljYMqkOst49zswAL2tYBbk97bjaynCp4iDryRmiEpi2i0Thi9ydzIOCVVVJvbmxA/UXFzpTSOV5dlAoaeDYO7MeWc+7H1P/Q9MSs3yDLKpEWookrBE+9Q4uAw4vbse/Y3GM1V+IrhCUyppCikupazJ5tqlhbgMCGt383HY4fF4hxkdVqYRxqYQ7bwSnVXcSRw3lJCWAve/scF8saLP8rep0/Nly1JpDMhQOouVuLXAuL/AHGMpnfhfFLo2l01FVilggdWl8tzIB37EWJJP3/THt/mTHuRfwBjJc7w527YzzHJyP4XHr6EEemPZfEak3qDT9NXKKrlgEZmIDqGPBMdx8/ph0lxqVRQoQCwHA+mDCnvgxVPeNCpBUMDwb4Omm3bsFvlgwYNE6MfH7seXtx2+XtgMMZBBjB3d+O/z+2DBgAxRkklAb8Hjv8APAsUY7IF+mDBgFESfkA+mGCmhtborx24Hr3wYMAqwRDtGBcW7emHlR7YMGAYtPCI9giAHtYWwqwRBtwjAIFu3p7YTBgHbFvfaOe+G/h4d+7pC/vYf+9cGDAOMafkB9O2GtTxGPYYgw9rC2DBgEPfBgwYM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30" name="AutoShape 26" descr="data:image/jpeg;base64,/9j/4AAQSkZJRgABAQAAAQABAAD/2wCEAAkGBhQSEBUUExQUFBQVFBIUFRQXFBQVFBQUFBQVFRQUFBQYGyYeFxkjGRUUHy8gJCcpLCwsFR4xNTAqNSYrLCkBCQoKDgwOGg8PGikcHBwsLCksKSksLCkpKSkpKSkpLCksLCwsLCksKSwsKSwsLCksKSwpLCkpKSkpLCksLCkpLP/AABEIAMIBAwMBIgACEQEDEQH/xAAbAAABBQEBAAAAAAAAAAAAAAACAAEDBAUGB//EAEcQAAECAwMGCwILCAMBAQAAAAEAAgMRIQQSMQVBUWFxkQYTIjJSgZKhscHRFUIHFBYjU2JygrLC8DNUY3OTotLhQ0SD8bP/xAAaAQADAQEBAQAAAAAAAAAAAAAAAQIDBAUG/8QAKhEAAgIBAwMEAQQDAAAAAAAAAAECERIDE1EhMUEEFGFxMjOBsfAiI5H/2gAMAwEAAhEDEQA/ALByg44lw/8AN3jIoRaQcYm90u6itCGXGlBpJAppU8OxCXKeNgmaJ0/P8kL4KLWtOg9c1MGalZNghTryvut80hZYIEhDG2ZB7pJVFeR0yuAiDToKlMAZi9uyJE8C4hNxTs0WJ18WfFk0XEeLHZZnHMjFlOpRXIv0s/tQwfwlqUo2mEfuPb+cpZRHgyX4uaVAnjXD1UjbK2VXV1Cirh0XowzsiOHdcRca/PD3RGnxAS3FwPAsNs7NZRiEzRpxKqi2gYtcOuGfB6f2kz63ZcfAKHrfRW2i7DeBgAEYedW5ZxyvDHS7JHiEJy5D/wDpAUPXfJW2jT4woZrN9tNOF3thP7RccAPFQ9b5Y8EaMkyzja4modSA2h/S8FO6PE0yUlklzukd5QlhOcpbj4HSNYvGlA6O3SN4WZxCXEJZsXQ0Da2dIIHW5mnuKpcQlxKM5B0LJyi3XuQOyk3Qe5QGClxSMpB0LDLUDqTmIqk5JcYt49iWBanzd+sVXc1TGqjlKm4+W1fT6EcdOK+DwtaWU2yTJYPHsAzkjAGhaRLBZTIBEw4gkOdOWAM+aNglRacCj27RnIz6QqJs4Y+K0AgCLEBniTOpnnxFdiya/wB32jRfpfuQFiSmLEl00YWdEGS1eG5M6MBiRv8ALFZfEnOSiFnXyGb4PoehoG2M6QOyqA29ms9SyrVaoUN110y6U6Fo7yQovbLMzCdrv8QVVTYWjY9ojM0pjlA5mjvWMctO92ENzz4ySZlaKTIBoljyBPvJTWnN+RZpGx8bfmkOpLjIhzncsoxo5I5ZAzibB4NRNhvOLz23+qrYfli3EaZhPOJO9A5gHOe0bXBYdphC+AXUEzPGpkM+xGxjOkTsMvBL26DcNfjIf0jeqZ8E8ONDc66CSTP3XAU2hZRDei47ZlWskwxxsw2QunRPQm9FJCzNUQUYhKWScBYYDyK7rODiAdoCH4hD6DOy30VlwSRiFlUZOh9EDZMeCRsDc18bIkQfmVtqRCdBZUFi0PiD70/xApCyu+kf1iGfyq2GpEJ0KyrxL+mOtno4Jix+lh+64fmKtSQkJ0FkAv5w3qcf8VHFivGEMu2OaJdqStSQEIpCspG3OzwYo/pnwemNuP0cXsjycrxCAw1XQDPfaxiQ5o+sJd6IPnhXYprQJEKGFABcKSzzFDTYttKOUkuRTlUWyR8PRj+sUBrQ/rYrESERgQdRHmFXe452naOV3Y9y+oPBAZQgEkVmHChpWmg/rZUc4RI9oJmZRZVJngDp0knrVsOBz+RGgidQVShsLbRHqHXnsJIzTbn17Fyzrdi/s6Y/pSX0PxcqSJ6mnxSU5tLRStNAmmWjZmkaEkUkgEnL5hRPZOXyvHPHPkMLoEgTgAom5TiS5pHUB4qvlGKTEca844YYqn1d67oQVWZSl1NT449wdMiQBJq3ywQwbQGkgvlhgZmgAxkq9lbyH4VutFZ4nPVQWvnEgjE5p59irFWTfQ0YmUW5nO7/AFCAZRH1nbvUqLIkZvHNvuYGiZN6QbgdK6XKeVILoD2QzDm4SF0GeIz3ZK8UKznrRGnd5LpkYA/WIzN1KzYIMQmkJ+2TyoGMLYrHBpJZcIxlMcoYDSV0kLhHGlgwfdcfFyjpQyo2wRTUQ3dk+anyC+9EOpuiWJGpQ2nhLaDS80fdZ5zUvBtnKefqtGbSdGxZ6n4sqPc35JAJBEuOjUApSTpJAOAnKYFJACSkkknQDEICjKBADSTSRIUUAkJCIJJ0BSt2brRZLsxeXEZgO/8A+IcpGg2+SuZFjXIZOdzjuFPIrt9HBvUXwYeolWn9jvs2ZVntktCPaVSiH9fr9VXvK/J5LrwVLSBdqNgxNfOoCxYUYi1lom5tHAGZaC03STM1EgabFvOhTNdROqXNHiepcU3KnF2t7iSWlz2SpMAme6ZXNrpXFvk30bqSR10GHJoBqdOE0lPdTrqSVHO3YYQx3yaToE9yMKplYninAAkkESAJNaL5Zdz3TioxBJmHHcPIoJjob3f6Cs+yYxP7J/WD6KRvB6Of+KW0gfmXcmku5g02wrE8XByQJxW6SJNE9OKrxomFGdmfiCtSHkCMGNAa0EXyeUJTIIGnUmbwWjGUzDHXP8qnOPI6ZjOtB6QGxoHkFNZ47j7zj1n1Wu7go8/8jRsB/wBKWHwWljFnsaf8kPUiGLM6I2bjiaNGOhoVizEjGQ2/oLS+TrJkl5qZ4BTsyJDGd3d6KNyI8WY0QTzt/XWtzg22QeZ9EeKduSoQ6R+8fJWoDWsmG0nXFZzmmqRSVF4OSvKqI4T/ABhYUWWLyV5VjHQG1gZ0UBcvJX1ROUWdJvaHqh9ps6Td4TxYWaHGJFyz/aLc0zsDj4BP8c0Nf/Tif4p4MVl4uQF6p/GHfRxP6b/MJcZE+iibmjxcntvgMkWy9NfVX50/8Tt8P/NLio30e97PKae1LgWSLXGJuMVb4tG6Lf6h8mpfFI38MffcfyKtqXAZIHKZ5GwjzSbkh9PnngSndAEhORkK7VDbmPYy9ELAwOZePKMml4BOGYFW7Pl+BEiBjIgc505AB1ZAk1IlmK7/AEekk25/ycnqZukoksGHEaA3jnuZWbSGyO0ynjXHMmuzOoeKmiaEzmUlp8M5/WlepGKj2OByb7lO1c2QxiODdjTzj2A47VxlusIflB0LBpeKZqtBEu4LuWtvRCczAQNp5x7pfdK5LKfJyo06TB7wGrH1C/xX2jbQfV/R1gZISGAokprqZdJzEYRBCEQC+TPfHCdIJyEDGUBc9xIaBSUyXEVOoNP6KlcnycKOP1/BrVrpRUpUyJukV/iMU54Y63HyCcZMidNnYcfzBaoCGMOSeVdoeVTk0xrSi69uPBjkzOGSX/Sbofq5RxbIxvPtAb1wh4grPyVk02lz4kR8R8IEhgLiL0veIFANnktyzZCgMq2EzaRe7zNG3HgWTZn2YQHvuttD3OOYXZbwyXerxyQwYuiE6L5n3SRW63w4PJPJJa4tF0hriAaXgJbdCy7PEjCzMiPiScYl+U/cMqUzDGWaaHGK8BkzS9lM6Dztiv8AC8oosKzMbec3PIDlucToDZklaMG1TaXFpaM05TPUFGHiHDc99AAXHUB5p0h2ZDY8MuLWWMucBOThCa6WktcSZdSlbbGsE4ljMNoxcGw3gazdEwE3Bqzl5faXjlxSbupmEhuA+6FqZRt7YMJz34AUHSOZo2p0TbCszob2hzLpacCAFBactwYfOitB0A3jubNcjZXG4yzueIYe7jYpJDQxl0XWVzkCctbda2oFtsUKkNoe76kMvd2iPNArLbeFEJxk0RX/AGYbitBtpFy+6bBnvyaRtrRFZY15gddc2fuuEnDaFyOX8qOtMUQIIvNBrLB7hnJ6I/3oQNujrI9pYxt5zmtb0iQB1aUUKKHNDmkFpEwRgRpXJZdyVxdnvxnl8UlrWAGTGVqGt0BoKkyVBjWmE1hPFWdjQ03edEIxron1bUWKzQynwrhw5hnzjhjIyYNV7P1Kf262/BZddejNDpTE2Aikxnz7ljR7MyLaBZ4YDYMHlRCPeLcZnPo7SscHW8daItoI5INxmoYDc0DegLZ0kkJCkQlMoxuE7J2SN9me4grh+DHJtkI/WI3tcPNd9l9k7LG/lP7mk+S89yE+Vqgn+LD73AeaE6khS/Fnp7Yf61IIhlMjHmtGkky8ZdlWrsh+upVojJuDRgKfeIruZPtr2DywLNBk3bWenQevHaSuJ4W8m3w3aoR3Od6L0EtXA/CCyVohO+p4OPqsPUfps39P+Z2xakjZUA6QDvTLos5yoEQTBOF8mfQDp04CYoAGJgiyYPm56XPP95HgAgi4KXJo+aZ9kHfXzXR6fu2Z6haCxOEsZzuLs7DJ0V3Kl0BjPV6Fbag9ns43jbvLu3Z1w2YLrMGilA4Mww0Nc+LEaMGl5DOy2QWpChBoDWgNa0UAoAMwCMJiNBrhpQOjnuF1rF6FBJIa8zdIA0vBoBrhirttgta19AJtIAdSUzWRzVMzsVXL2SXRTfaGPcAxjBMy55LiRPN17FpWnJzHiT3SMgSLwnTE1zY7lLFQ2SGXoTTOYEwBXMTpWRwnyk18RtnvhrZgxXzoAKhu3PturoLHBbDYGgzA0ke8ab5qFlhs7TMMhAzlgyd7RtxQuw6dFNmWgWhllhOiSAAdIshACg5RxVe1ZKiXXRox42IxpdDhNHzbT9n3tOuWdbzI7cARokCNfodxSFobTlCspa54V15tKYUcdkmPZmtvR2viRnOLnThudKu46etbsDK8xKDZ4mqbWwmdbj6LUi2hrec4Ck6nNMCe8jehdamidcL06EyuznOWGB3JAkZHCG0RnBsGE03og5ThO61uBF7fPVtVzI2Rm2dkhVx5zs5PkNStC2tOB0VkZC8bonSkzSqD2jDkCXSBbeFDVun/AFqOgoCivlTIbI7mF5dJk+SJSM5Y58ytRmFsMiGBMNNxtAJgckb5IH5SYCQSaOumhxkT+U/ohH8dbplyntmaCbJ3q9R3J2Ojn4OR4kOxRAGkxonOAlekTIiec3Z71rZCsRhWdjSJOlNw1kzKmblJhuynyiQKYEFo5U8Oc3ehOU2Sz8y//beu/au1kgVFtCU4dMUTEoGU8qNnBiDTDiD+0ry7J8SUWEdESGf7gV6taRNjhpaRvC8dY8gjVLuQw8Ht0YymcZZtJNAO8DrUcCD1kTE9LiZvO+nUjcCXZpCuGMR1RWeABJlLQrAhyEl69nkkBauF+EiHyoJ+2O9pXoBauK+EqFyIJ0PI3gn8qz1usGa6H6iOjyeZwYZ0w4Z3tCSXB1t6yQD/AAmDc0DySWkX0RnLuVQians7JuAWk2yM0eK+YUW+x7xnJ5LTFlZ0QjFmZ0QntsLRhWwyY46GuO4IoOUYTWgcbDoAP2jMwlpW4bKzojcqkXI8LNDYPuhaQy076EuKkUfbEH6aF/UZ6qs63Wec+PZiTz2Gt4OpowApmWn7HZ0IfYb6IhkpnQZ2G+irelwG0uTH+PWUS+ebIUleBpKVKUz4aTKSkgZbszMIzTgMDgJywbU1NcVrNyY3os7DfRGMnN6Ley30S3pcD2lyYULLFkaQRFM2/VeZ0lWTNCGPwisbib0QmYkRciywcJ83GTnb10HxAaG9lvosd+TGzNBicwWc/USj4GtJclSJwksZxe4zl7kWpDboNAKyz+gTHhNY54vJne5kTnTJntqr8HIjXGZA5J0CtDQqw3JDOi0fdCqOtKSugenFeTHHCqyiUuN5Mpcl1AAQAJnCTjTWgZwuswlJkakpcmfNEm0L6kDPqGhab8ni8aZyl8RCwfq5p9kVsx5KDuFsF1eJjO/82GkiOloc7eUPynhZrNHzjmNqDOYPLricdJWm0kYE7yoo0V3Sd2is/fS8ovYjyZ/ypYDSyx548xs8SZ46ST1pxwqlzbFaOw3NOXid5UsRzj7zuskobx0neU/fPgPboiHCh5EhYLQRouiVRI0loMk/yki5snxs5rIY4+4ieSRid5UIhEZz1E+GCfvXwLYRIeElpP8A0IvW4f4agm+UNrzWF3XEaPyqNzTp3j0ULwdG4o95LgWxEs+3bbmsTR/7M/0jZla2n/rwhqMQHwcsuJFcNI71Jkq0kvMyDLYrXqZMNmJom3WyRnChAabwI/8A0XDtyPEcTdaXTJlKVZ4SXZZUyjyboqXYgV5Of061ocFMlxIj+MiUa3m5pu2ah4hdek5TdGGrjBWdHYIJDG3sbon9qQvHfQagrFxT3EmtkV7NnjURNsxJkBUrjfhWg8XDgMcKvc588wDBdltN/uXpNmt7RmXH/DCWxLHDfLlMjAA6A5rrw6yG7ly6mrPtVI7NHThd3bA4G8MbJCsMFkUfONa5p5Dzg910zA6MklynB/Lph2djJ4X+97j5p1xZS/rN3FX2NTKtqdDgvc0kODaEYzNAuW+V8YEtdGe1wMiDdBBGbBdDwhPzBHSdDbve1eT2uPOI86XOPeVzwdI6Wdz8sIv7w7tN9EvlfE/eHdoei4EJwyZG5XYjv/ldFH/Yf2h6JjwvifvD+2FxNuA4x/2j3UUQbIosDuxwuifvL+2i+VMX94idtcIH6Qp4VIbiM74Y7nlKxnZnhTE+nidspfKaJ9PE/qFcLfdpr4pca7SgDt38J4n00X+o71XoEIckbB4LwyDGJIE8c/qvdgJLDV8FxDhmQPh+gk90mktAvAUFKnu8UKdQtRpUiqQJFTtKYtRpismMqOC5O15djMivaLpAe4AFuYEgVBC65wXnWULa3jYpMwBGe0uzB151JqtKCbdhJ0areEjs8Np2EjxBUg4RNzscNhafRYbY7Dg9p60d3WFq9CD8E7jN5uXYR6Q2t9JqRuVYR98dcx4hc4YZQlmoqX6aI91nVNtDDg9p2OHqiuLkCzUkKYEjYZeCn2y8Me6dY6Cgh2cNJIGK5lttiDCI/tE+K3Mg2p72uvm9J1KDCQ0JbLj1sM7LMCG58a4BMuLWtF0y37ydi9KsliENgY3ADec56ysXgfklpLo5kXfs20woC4z1zA36V07mL2PTJRin5PN125Srgr3ENxQWjL1nYZPjQ2nQ4yO4qseFlk/eIfefAawuvM5sHwaTGgYrmPhPcDk8yGESGf7pea6tomJjPqI7iuX+Ehg9nxJyFYctZ4xhkOoFJ1IqDaaPIWRyBKqSBpokuHod9HccJ4sobP5k+wxzvJeUPZPvXpfDGJRo0MjO/tDR+JefGzDSuVdjQpFimssP5xmtzR3hSCyzw8QpLHC+cadBnuE/JUBGOU5x0uPik/FA1g0ohC1pAW7NEAAnhijtrRcJGBeO5n+1VhNkKqzGrDbX3nncGhAFXMOoqJ0WuJ3KxxUwouJ1pgSWB04rBWr2DAZ3AL3ciq8RyRZp2iCJ4xYX42r25YavguJVt2UWwbpcCQ5wbQylRxnh9XvQuy1Cm0AOm4tAF4e8QAcO5UOE0EuawXZycTPRJst/KO5Z+ToTr8McUQL4MyDTPMZgKZpBEKxJlJpnVNwTnBJook7BYGxXcP1sXi+X2uFoizwMaKZToeWayXtBXjGU3E2iLOvzsX8ZW2j5ImZociFocjiw6poAqV0GYTbdEGDnbypW5Tij3iiENFxaAHblqLpntapG5diZ2tPUVEYaBzECLQyyTi0Deut4JRJw3VnWtMDJtFwbgu04FHkP+15BKXYaPR8jcIoNlsxMQkkxTJrSL0rjeVdOadJ6ZIMocO2vF2EWsNHBznzPNPJc0VlMjDQuVypABhg3bziXNImeSxoa8OlMTrOua6smzwQXGTbwHOkCQC4SEwTqW+neHcylSl2OtyvwlsrgCXQ3xAAwm49riASTEJcNBwmcNclgxOEEHM1pwvAg8knMK1/0FRdkicpyoJEHlSEpfd8dSsWXgoCSXBoaQB72AEgQL2yqT6P8v7/wtO1+J6DD4YQ4VnhPfCjiE5jA2KWMENxDcAXPEsKTxzTXH8O+GkK0wgyGx5EnVfdbJxuhrg0EkyAePvrf9qmz2RkJzmiHCbdbNjXPcBMikj3aFxOWcjvjNfHhwXw4TGTN7kzANS1ubHAUx1rRazfRGa0UurOYaCmRNdRJY5M3pHW8IoQiRbhMhxX4nj/FcnlDJ3FZ54ZtIJ8lpcMrRyn1+hb3Od5rknR3aSsqYWi+2GLgcXATMpVnQAz2VUUE1J0MiH+wqlxxU9niTbE+we8tHmmkIqKzC5qUGzULqUzeJQcbLMmBaY2isWh4ENn3z/cB5KrDiUzoraeTD+yTve5IZDeqRPOogDP/AGkCSZoQapiN3g/W1wB/FhfiC9lC8V4JVt0D+Y07gT5L2cPXPq9zSHYMj9V9UQfjIColnUYcnDlgkotyXdmgc0LzRK8o40SQRYEZK8Xth+ei/wAyJ+Mr2GJFqF4zaokojyem78RW+j5M5kcV1QghQ6gzz4IXxQSEoLuUugzNBoUjWql8YNZSpI9Uqq022tul22h0oAmDEnQVRsNrk4z947iVJlCPM3cBimITm1P2XdwK6ngUaRNrfA+i4kuJOK7LgY+kTazwcpkNHaQHOuPuse6TXF5a0EBkhK8TzZOrrVCz5GjVeyE5sPkl5LXuLrpzkSAGoSFarrOBDmzeS6Ra+EQOkCIjSDqqu9tsVvFvmQG3TnkNGKIvpVg15PFYloZBoGEuExXNsaMFkW3L9pJkycjIC60ipzaZ9ede4ZPyHZnQb/FQyTecXFoJJBcJzPXvUsfJkNr2OaxjbpeaNANQ5tJau5EqSHFs8LsPB+32gXmw4zmmt6UmnY50gd67LLGVmssb4TmRLxgugkyaBxjGcoEl06agu4stn4prGiXJaW05sr7cB1rh+HFoYT+3ZLj38gsa9rA9t175gXqaJ4lTpyd9EXJcnlEtSSnZDoktCOpXyhG44uc6YvEGQzSElS9nN6Ttw9VYARSU2YZMpnJY6R7I9VIywABwvc6QwOkHyVi6lJFhmytCsZaZh7dhvSPcnjWEHC6J66A6qKe6mIRkGbKwsD9LcekPNFarC8hspGTQOc3Xr1qaSeSLDNme3J8To949U3s+J0StGSdFhmybgfZni3QbzXABzjUHMxy9ZmvIrx0ohFOk7yspwydmkdavB63eKKZXkjbQ7pO7RRttsQe+/tO9VntfJW/8HrAcoo7qLy8ZSi/SxO271RtyrG+lidt3qltfI99cHoTjVeNW08t32neJXS+1Iv0kTtu9Vy0c16ytdONCzyI0bHSUZKcFbAGXd6TGz26JICpoTuW3b5IEDxDtBTxMBPFXIsSQVJ83GeZMBSEsarq+CD5X/uHueuScJa1u5Jf81F+xDP8AckFncjhNEsvKhOYC6hvNa7CoocMSrT/hPtD2OZEEJ7XSHMumhmatcMaLE+D3IUO3Wh7YoLmw4d+7NwnNwbiDrXpNk4GQYU+LMeHPENjPHdnVKUVHGv3FTbuznrJ8IjboD4HNbdBhxSDKvuvaa16St2P4RoTJ/NRZEg8otpSWLZhdPZcmCHg57tTyH95E1abIYgblm6ZomznBwybaWFkARGxSOQQWEAzBqZ0FJSlWclx9vyRF5ZfxjXNZNwDThIhpcAMCWmuozXpuUoPGQntYQx5aQ10jyXSoaVouTy9ka0iA1kJ0SJEdca9/GTJaAb/OAIBcQZVVRaiJ9Ty5pomSLTMzxBI3FMgCoAiTNRBKjnoUkkck8kCoCSV1SEIhDpPMkIiLUrikupBqAI7iVxS3U11ICO6kpbqa4gZGGpSUskrqAIwE4CkbDmmSCgVhxIfmtwrPdBVRNIGeYSHiyr5gJvi6o0KPFlEAQQdCufFk4s9UCKsSKTmlJQkq7FsqD4sZSogZXatrJX7KL/Lb+JZnxYrSyYZMij+H4OCBMmyXaSxxukibZTBIOIOIXV8H8qWYEi1CNWoiw4sQOGpzAajWNxXH2TndSuh6tLoSmej2XL2T2nkxrWBriWiXc5asPhxY2ikZ52iM473AryR2pRCIjFFWewH4QLH9I7+m/wBFG7h7ZPpHf03+i8jLkBelih2SxY83OlhedLZMySVRsSQTqQDi5tiEpJIM2GiakkgkdOCkkkIcKSFg7YkkkCBbjv8ABMP1vTJIAJ4qUmYpJIGHaOcdqjZ+u9JJAPuFDFeo+CjKSSQEZVcJJKkVARRAJJKiwmhM1JJACeEg1JJAB3UDykkgTFZsepWymSVRJCQRE6SpjQBUZSSUjICmSSUF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532" name="AutoShape 28" descr="data:image/jpeg;base64,/9j/4AAQSkZJRgABAQAAAQABAAD/2wCEAAkGBhQSEBUUExQUFBQVFBIUFRQXFBQVFBQUFBQVFRQUFBQYGyYeFxkjGRUUHy8gJCcpLCwsFR4xNTAqNSYrLCkBCQoKDgwOGg8PGikcHBwsLCksKSksLCkpKSkpKSkpLCksLCwsLCksKSwsKSwsLCksKSwpLCkpKSkpLCksLCkpLP/AABEIAMIBAwMBIgACEQEDEQH/xAAbAAABBQEBAAAAAAAAAAAAAAACAAEDBAUGB//EAEcQAAECAwMGCwILCAMBAQAAAAEAAgMRIQQSMQVBUWFxkQYTIjJSgZKhscHRFUIHFBYjU2JygrLC8DNUY3OTotLhQ0SD8bP/xAAaAQADAQEBAQAAAAAAAAAAAAAAAQIDBAUG/8QAKhEAAgIBAwMEAQQDAAAAAAAAAAECERIDE1EhMUEEFGFxMjOBsfAiI5H/2gAMAwEAAhEDEQA/ALByg44lw/8AN3jIoRaQcYm90u6itCGXGlBpJAppU8OxCXKeNgmaJ0/P8kL4KLWtOg9c1MGalZNghTryvut80hZYIEhDG2ZB7pJVFeR0yuAiDToKlMAZi9uyJE8C4hNxTs0WJ18WfFk0XEeLHZZnHMjFlOpRXIv0s/tQwfwlqUo2mEfuPb+cpZRHgyX4uaVAnjXD1UjbK2VXV1Cirh0XowzsiOHdcRca/PD3RGnxAS3FwPAsNs7NZRiEzRpxKqi2gYtcOuGfB6f2kz63ZcfAKHrfRW2i7DeBgAEYedW5ZxyvDHS7JHiEJy5D/wDpAUPXfJW2jT4woZrN9tNOF3thP7RccAPFQ9b5Y8EaMkyzja4modSA2h/S8FO6PE0yUlklzukd5QlhOcpbj4HSNYvGlA6O3SN4WZxCXEJZsXQ0Da2dIIHW5mnuKpcQlxKM5B0LJyi3XuQOyk3Qe5QGClxSMpB0LDLUDqTmIqk5JcYt49iWBanzd+sVXc1TGqjlKm4+W1fT6EcdOK+DwtaWU2yTJYPHsAzkjAGhaRLBZTIBEw4gkOdOWAM+aNglRacCj27RnIz6QqJs4Y+K0AgCLEBniTOpnnxFdiya/wB32jRfpfuQFiSmLEl00YWdEGS1eG5M6MBiRv8ALFZfEnOSiFnXyGb4PoehoG2M6QOyqA29ms9SyrVaoUN110y6U6Fo7yQovbLMzCdrv8QVVTYWjY9ojM0pjlA5mjvWMctO92ENzz4ySZlaKTIBoljyBPvJTWnN+RZpGx8bfmkOpLjIhzncsoxo5I5ZAzibB4NRNhvOLz23+qrYfli3EaZhPOJO9A5gHOe0bXBYdphC+AXUEzPGpkM+xGxjOkTsMvBL26DcNfjIf0jeqZ8E8ONDc66CSTP3XAU2hZRDei47ZlWskwxxsw2QunRPQm9FJCzNUQUYhKWScBYYDyK7rODiAdoCH4hD6DOy30VlwSRiFlUZOh9EDZMeCRsDc18bIkQfmVtqRCdBZUFi0PiD70/xApCyu+kf1iGfyq2GpEJ0KyrxL+mOtno4Jix+lh+64fmKtSQkJ0FkAv5w3qcf8VHFivGEMu2OaJdqStSQEIpCspG3OzwYo/pnwemNuP0cXsjycrxCAw1XQDPfaxiQ5o+sJd6IPnhXYprQJEKGFABcKSzzFDTYttKOUkuRTlUWyR8PRj+sUBrQ/rYrESERgQdRHmFXe452naOV3Y9y+oPBAZQgEkVmHChpWmg/rZUc4RI9oJmZRZVJngDp0knrVsOBz+RGgidQVShsLbRHqHXnsJIzTbn17Fyzrdi/s6Y/pSX0PxcqSJ6mnxSU5tLRStNAmmWjZmkaEkUkgEnL5hRPZOXyvHPHPkMLoEgTgAom5TiS5pHUB4qvlGKTEca844YYqn1d67oQVWZSl1NT449wdMiQBJq3ywQwbQGkgvlhgZmgAxkq9lbyH4VutFZ4nPVQWvnEgjE5p59irFWTfQ0YmUW5nO7/AFCAZRH1nbvUqLIkZvHNvuYGiZN6QbgdK6XKeVILoD2QzDm4SF0GeIz3ZK8UKznrRGnd5LpkYA/WIzN1KzYIMQmkJ+2TyoGMLYrHBpJZcIxlMcoYDSV0kLhHGlgwfdcfFyjpQyo2wRTUQ3dk+anyC+9EOpuiWJGpQ2nhLaDS80fdZ5zUvBtnKefqtGbSdGxZ6n4sqPc35JAJBEuOjUApSTpJAOAnKYFJACSkkknQDEICjKBADSTSRIUUAkJCIJJ0BSt2brRZLsxeXEZgO/8A+IcpGg2+SuZFjXIZOdzjuFPIrt9HBvUXwYeolWn9jvs2ZVntktCPaVSiH9fr9VXvK/J5LrwVLSBdqNgxNfOoCxYUYi1lom5tHAGZaC03STM1EgabFvOhTNdROqXNHiepcU3KnF2t7iSWlz2SpMAme6ZXNrpXFvk30bqSR10GHJoBqdOE0lPdTrqSVHO3YYQx3yaToE9yMKplYninAAkkESAJNaL5Zdz3TioxBJmHHcPIoJjob3f6Cs+yYxP7J/WD6KRvB6Of+KW0gfmXcmku5g02wrE8XByQJxW6SJNE9OKrxomFGdmfiCtSHkCMGNAa0EXyeUJTIIGnUmbwWjGUzDHXP8qnOPI6ZjOtB6QGxoHkFNZ47j7zj1n1Wu7go8/8jRsB/wBKWHwWljFnsaf8kPUiGLM6I2bjiaNGOhoVizEjGQ2/oLS+TrJkl5qZ4BTsyJDGd3d6KNyI8WY0QTzt/XWtzg22QeZ9EeKduSoQ6R+8fJWoDWsmG0nXFZzmmqRSVF4OSvKqI4T/ABhYUWWLyV5VjHQG1gZ0UBcvJX1ROUWdJvaHqh9ps6Td4TxYWaHGJFyz/aLc0zsDj4BP8c0Nf/Tif4p4MVl4uQF6p/GHfRxP6b/MJcZE+iibmjxcntvgMkWy9NfVX50/8Tt8P/NLio30e97PKae1LgWSLXGJuMVb4tG6Lf6h8mpfFI38MffcfyKtqXAZIHKZ5GwjzSbkh9PnngSndAEhORkK7VDbmPYy9ELAwOZePKMml4BOGYFW7Pl+BEiBjIgc505AB1ZAk1IlmK7/AEekk25/ycnqZukoksGHEaA3jnuZWbSGyO0ynjXHMmuzOoeKmiaEzmUlp8M5/WlepGKj2OByb7lO1c2QxiODdjTzj2A47VxlusIflB0LBpeKZqtBEu4LuWtvRCczAQNp5x7pfdK5LKfJyo06TB7wGrH1C/xX2jbQfV/R1gZISGAokprqZdJzEYRBCEQC+TPfHCdIJyEDGUBc9xIaBSUyXEVOoNP6KlcnycKOP1/BrVrpRUpUyJukV/iMU54Y63HyCcZMidNnYcfzBaoCGMOSeVdoeVTk0xrSi69uPBjkzOGSX/Sbofq5RxbIxvPtAb1wh4grPyVk02lz4kR8R8IEhgLiL0veIFANnktyzZCgMq2EzaRe7zNG3HgWTZn2YQHvuttD3OOYXZbwyXerxyQwYuiE6L5n3SRW63w4PJPJJa4tF0hriAaXgJbdCy7PEjCzMiPiScYl+U/cMqUzDGWaaHGK8BkzS9lM6Dztiv8AC8oosKzMbec3PIDlucToDZklaMG1TaXFpaM05TPUFGHiHDc99AAXHUB5p0h2ZDY8MuLWWMucBOThCa6WktcSZdSlbbGsE4ljMNoxcGw3gazdEwE3Bqzl5faXjlxSbupmEhuA+6FqZRt7YMJz34AUHSOZo2p0TbCszob2hzLpacCAFBactwYfOitB0A3jubNcjZXG4yzueIYe7jYpJDQxl0XWVzkCctbda2oFtsUKkNoe76kMvd2iPNArLbeFEJxk0RX/AGYbitBtpFy+6bBnvyaRtrRFZY15gddc2fuuEnDaFyOX8qOtMUQIIvNBrLB7hnJ6I/3oQNujrI9pYxt5zmtb0iQB1aUUKKHNDmkFpEwRgRpXJZdyVxdnvxnl8UlrWAGTGVqGt0BoKkyVBjWmE1hPFWdjQ03edEIxron1bUWKzQynwrhw5hnzjhjIyYNV7P1Kf262/BZddejNDpTE2Aikxnz7ljR7MyLaBZ4YDYMHlRCPeLcZnPo7SscHW8daItoI5INxmoYDc0DegLZ0kkJCkQlMoxuE7J2SN9me4grh+DHJtkI/WI3tcPNd9l9k7LG/lP7mk+S89yE+Vqgn+LD73AeaE6khS/Fnp7Yf61IIhlMjHmtGkky8ZdlWrsh+upVojJuDRgKfeIruZPtr2DywLNBk3bWenQevHaSuJ4W8m3w3aoR3Od6L0EtXA/CCyVohO+p4OPqsPUfps39P+Z2xakjZUA6QDvTLos5yoEQTBOF8mfQDp04CYoAGJgiyYPm56XPP95HgAgi4KXJo+aZ9kHfXzXR6fu2Z6haCxOEsZzuLs7DJ0V3Kl0BjPV6Fbag9ns43jbvLu3Z1w2YLrMGilA4Mww0Nc+LEaMGl5DOy2QWpChBoDWgNa0UAoAMwCMJiNBrhpQOjnuF1rF6FBJIa8zdIA0vBoBrhirttgta19AJtIAdSUzWRzVMzsVXL2SXRTfaGPcAxjBMy55LiRPN17FpWnJzHiT3SMgSLwnTE1zY7lLFQ2SGXoTTOYEwBXMTpWRwnyk18RtnvhrZgxXzoAKhu3PturoLHBbDYGgzA0ke8ab5qFlhs7TMMhAzlgyd7RtxQuw6dFNmWgWhllhOiSAAdIshACg5RxVe1ZKiXXRox42IxpdDhNHzbT9n3tOuWdbzI7cARokCNfodxSFobTlCspa54V15tKYUcdkmPZmtvR2viRnOLnThudKu46etbsDK8xKDZ4mqbWwmdbj6LUi2hrec4Ck6nNMCe8jehdamidcL06EyuznOWGB3JAkZHCG0RnBsGE03og5ThO61uBF7fPVtVzI2Rm2dkhVx5zs5PkNStC2tOB0VkZC8bonSkzSqD2jDkCXSBbeFDVun/AFqOgoCivlTIbI7mF5dJk+SJSM5Y58ytRmFsMiGBMNNxtAJgckb5IH5SYCQSaOumhxkT+U/ohH8dbplyntmaCbJ3q9R3J2Ojn4OR4kOxRAGkxonOAlekTIiec3Z71rZCsRhWdjSJOlNw1kzKmblJhuynyiQKYEFo5U8Oc3ehOU2Sz8y//beu/au1kgVFtCU4dMUTEoGU8qNnBiDTDiD+0ry7J8SUWEdESGf7gV6taRNjhpaRvC8dY8gjVLuQw8Ht0YymcZZtJNAO8DrUcCD1kTE9LiZvO+nUjcCXZpCuGMR1RWeABJlLQrAhyEl69nkkBauF+EiHyoJ+2O9pXoBauK+EqFyIJ0PI3gn8qz1usGa6H6iOjyeZwYZ0w4Z3tCSXB1t6yQD/AAmDc0DySWkX0RnLuVQians7JuAWk2yM0eK+YUW+x7xnJ5LTFlZ0QjFmZ0QntsLRhWwyY46GuO4IoOUYTWgcbDoAP2jMwlpW4bKzojcqkXI8LNDYPuhaQy076EuKkUfbEH6aF/UZ6qs63Wec+PZiTz2Gt4OpowApmWn7HZ0IfYb6IhkpnQZ2G+irelwG0uTH+PWUS+ebIUleBpKVKUz4aTKSkgZbszMIzTgMDgJywbU1NcVrNyY3os7DfRGMnN6Ley30S3pcD2lyYULLFkaQRFM2/VeZ0lWTNCGPwisbib0QmYkRciywcJ83GTnb10HxAaG9lvosd+TGzNBicwWc/USj4GtJclSJwksZxe4zl7kWpDboNAKyz+gTHhNY54vJne5kTnTJntqr8HIjXGZA5J0CtDQqw3JDOi0fdCqOtKSugenFeTHHCqyiUuN5Mpcl1AAQAJnCTjTWgZwuswlJkakpcmfNEm0L6kDPqGhab8ni8aZyl8RCwfq5p9kVsx5KDuFsF1eJjO/82GkiOloc7eUPynhZrNHzjmNqDOYPLricdJWm0kYE7yoo0V3Sd2is/fS8ovYjyZ/ypYDSyx548xs8SZ46ST1pxwqlzbFaOw3NOXid5UsRzj7zuskobx0neU/fPgPboiHCh5EhYLQRouiVRI0loMk/yki5snxs5rIY4+4ieSRid5UIhEZz1E+GCfvXwLYRIeElpP8A0IvW4f4agm+UNrzWF3XEaPyqNzTp3j0ULwdG4o95LgWxEs+3bbmsTR/7M/0jZla2n/rwhqMQHwcsuJFcNI71Jkq0kvMyDLYrXqZMNmJom3WyRnChAabwI/8A0XDtyPEcTdaXTJlKVZ4SXZZUyjyboqXYgV5Of061ocFMlxIj+MiUa3m5pu2ah4hdek5TdGGrjBWdHYIJDG3sbon9qQvHfQagrFxT3EmtkV7NnjURNsxJkBUrjfhWg8XDgMcKvc588wDBdltN/uXpNmt7RmXH/DCWxLHDfLlMjAA6A5rrw6yG7ly6mrPtVI7NHThd3bA4G8MbJCsMFkUfONa5p5Dzg910zA6MklynB/Lph2djJ4X+97j5p1xZS/rN3FX2NTKtqdDgvc0kODaEYzNAuW+V8YEtdGe1wMiDdBBGbBdDwhPzBHSdDbve1eT2uPOI86XOPeVzwdI6Wdz8sIv7w7tN9EvlfE/eHdoei4EJwyZG5XYjv/ldFH/Yf2h6JjwvifvD+2FxNuA4x/2j3UUQbIosDuxwuifvL+2i+VMX94idtcIH6Qp4VIbiM74Y7nlKxnZnhTE+nidspfKaJ9PE/qFcLfdpr4pca7SgDt38J4n00X+o71XoEIckbB4LwyDGJIE8c/qvdgJLDV8FxDhmQPh+gk90mktAvAUFKnu8UKdQtRpUiqQJFTtKYtRpismMqOC5O15djMivaLpAe4AFuYEgVBC65wXnWULa3jYpMwBGe0uzB151JqtKCbdhJ0areEjs8Np2EjxBUg4RNzscNhafRYbY7Dg9p60d3WFq9CD8E7jN5uXYR6Q2t9JqRuVYR98dcx4hc4YZQlmoqX6aI91nVNtDDg9p2OHqiuLkCzUkKYEjYZeCn2y8Me6dY6Cgh2cNJIGK5lttiDCI/tE+K3Mg2p72uvm9J1KDCQ0JbLj1sM7LMCG58a4BMuLWtF0y37ydi9KsliENgY3ADec56ysXgfklpLo5kXfs20woC4z1zA36V07mL2PTJRin5PN125Srgr3ENxQWjL1nYZPjQ2nQ4yO4qseFlk/eIfefAawuvM5sHwaTGgYrmPhPcDk8yGESGf7pea6tomJjPqI7iuX+Ehg9nxJyFYctZ4xhkOoFJ1IqDaaPIWRyBKqSBpokuHod9HccJ4sobP5k+wxzvJeUPZPvXpfDGJRo0MjO/tDR+JefGzDSuVdjQpFimssP5xmtzR3hSCyzw8QpLHC+cadBnuE/JUBGOU5x0uPik/FA1g0ohC1pAW7NEAAnhijtrRcJGBeO5n+1VhNkKqzGrDbX3nncGhAFXMOoqJ0WuJ3KxxUwouJ1pgSWB04rBWr2DAZ3AL3ciq8RyRZp2iCJ4xYX42r25YavguJVt2UWwbpcCQ5wbQylRxnh9XvQuy1Cm0AOm4tAF4e8QAcO5UOE0EuawXZycTPRJst/KO5Z+ToTr8McUQL4MyDTPMZgKZpBEKxJlJpnVNwTnBJook7BYGxXcP1sXi+X2uFoizwMaKZToeWayXtBXjGU3E2iLOvzsX8ZW2j5ImZociFocjiw6poAqV0GYTbdEGDnbypW5Tij3iiENFxaAHblqLpntapG5diZ2tPUVEYaBzECLQyyTi0Deut4JRJw3VnWtMDJtFwbgu04FHkP+15BKXYaPR8jcIoNlsxMQkkxTJrSL0rjeVdOadJ6ZIMocO2vF2EWsNHBznzPNPJc0VlMjDQuVypABhg3bziXNImeSxoa8OlMTrOua6smzwQXGTbwHOkCQC4SEwTqW+neHcylSl2OtyvwlsrgCXQ3xAAwm49riASTEJcNBwmcNclgxOEEHM1pwvAg8knMK1/0FRdkicpyoJEHlSEpfd8dSsWXgoCSXBoaQB72AEgQL2yqT6P8v7/wtO1+J6DD4YQ4VnhPfCjiE5jA2KWMENxDcAXPEsKTxzTXH8O+GkK0wgyGx5EnVfdbJxuhrg0EkyAePvrf9qmz2RkJzmiHCbdbNjXPcBMikj3aFxOWcjvjNfHhwXw4TGTN7kzANS1ubHAUx1rRazfRGa0UurOYaCmRNdRJY5M3pHW8IoQiRbhMhxX4nj/FcnlDJ3FZ54ZtIJ8lpcMrRyn1+hb3Od5rknR3aSsqYWi+2GLgcXATMpVnQAz2VUUE1J0MiH+wqlxxU9niTbE+we8tHmmkIqKzC5qUGzULqUzeJQcbLMmBaY2isWh4ENn3z/cB5KrDiUzoraeTD+yTve5IZDeqRPOogDP/AGkCSZoQapiN3g/W1wB/FhfiC9lC8V4JVt0D+Y07gT5L2cPXPq9zSHYMj9V9UQfjIColnUYcnDlgkotyXdmgc0LzRK8o40SQRYEZK8Xth+ei/wAyJ+Mr2GJFqF4zaokojyem78RW+j5M5kcV1QghQ6gzz4IXxQSEoLuUugzNBoUjWql8YNZSpI9Uqq022tul22h0oAmDEnQVRsNrk4z947iVJlCPM3cBimITm1P2XdwK6ngUaRNrfA+i4kuJOK7LgY+kTazwcpkNHaQHOuPuse6TXF5a0EBkhK8TzZOrrVCz5GjVeyE5sPkl5LXuLrpzkSAGoSFarrOBDmzeS6Ra+EQOkCIjSDqqu9tsVvFvmQG3TnkNGKIvpVg15PFYloZBoGEuExXNsaMFkW3L9pJkycjIC60ipzaZ9ede4ZPyHZnQb/FQyTecXFoJJBcJzPXvUsfJkNr2OaxjbpeaNANQ5tJau5EqSHFs8LsPB+32gXmw4zmmt6UmnY50gd67LLGVmssb4TmRLxgugkyaBxjGcoEl06agu4stn4prGiXJaW05sr7cB1rh+HFoYT+3ZLj38gsa9rA9t175gXqaJ4lTpyd9EXJcnlEtSSnZDoktCOpXyhG44uc6YvEGQzSElS9nN6Ttw9VYARSU2YZMpnJY6R7I9VIywABwvc6QwOkHyVi6lJFhmytCsZaZh7dhvSPcnjWEHC6J66A6qKe6mIRkGbKwsD9LcekPNFarC8hspGTQOc3Xr1qaSeSLDNme3J8To949U3s+J0StGSdFhmybgfZni3QbzXABzjUHMxy9ZmvIrx0ohFOk7yspwydmkdavB63eKKZXkjbQ7pO7RRttsQe+/tO9VntfJW/8HrAcoo7qLy8ZSi/SxO271RtyrG+lidt3qltfI99cHoTjVeNW08t32neJXS+1Iv0kTtu9Vy0c16ytdONCzyI0bHSUZKcFbAGXd6TGz26JICpoTuW3b5IEDxDtBTxMBPFXIsSQVJ83GeZMBSEsarq+CD5X/uHueuScJa1u5Jf81F+xDP8AckFncjhNEsvKhOYC6hvNa7CoocMSrT/hPtD2OZEEJ7XSHMumhmatcMaLE+D3IUO3Wh7YoLmw4d+7NwnNwbiDrXpNk4GQYU+LMeHPENjPHdnVKUVHGv3FTbuznrJ8IjboD4HNbdBhxSDKvuvaa16St2P4RoTJ/NRZEg8otpSWLZhdPZcmCHg57tTyH95E1abIYgblm6ZomznBwybaWFkARGxSOQQWEAzBqZ0FJSlWclx9vyRF5ZfxjXNZNwDThIhpcAMCWmuozXpuUoPGQntYQx5aQ10jyXSoaVouTy9ka0iA1kJ0SJEdca9/GTJaAb/OAIBcQZVVRaiJ9Ty5pomSLTMzxBI3FMgCoAiTNRBKjnoUkkck8kCoCSV1SEIhDpPMkIiLUrikupBqAI7iVxS3U11ICO6kpbqa4gZGGpSUskrqAIwE4CkbDmmSCgVhxIfmtwrPdBVRNIGeYSHiyr5gJvi6o0KPFlEAQQdCufFk4s9UCKsSKTmlJQkq7FsqD4sZSogZXatrJX7KL/Lb+JZnxYrSyYZMij+H4OCBMmyXaSxxukibZTBIOIOIXV8H8qWYEi1CNWoiw4sQOGpzAajWNxXH2TndSuh6tLoSmej2XL2T2nkxrWBriWiXc5asPhxY2ikZ52iM473AryR2pRCIjFFWewH4QLH9I7+m/wBFG7h7ZPpHf03+i8jLkBelih2SxY83OlhedLZMySVRsSQTqQDi5tiEpJIM2GiakkgkdOCkkkIcKSFg7YkkkCBbjv8ABMP1vTJIAJ4qUmYpJIGHaOcdqjZ+u9JJAPuFDFeo+CjKSSQEZVcJJKkVARRAJJKiwmhM1JJACeEg1JJAB3UDykkgTFZsepWymSVRJCQRE6SpjQBUZSSUjICmSSUF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graphicFrame>
        <p:nvGraphicFramePr>
          <p:cNvPr id="16" name="15 Tabla"/>
          <p:cNvGraphicFramePr>
            <a:graphicFrameLocks noGrp="1"/>
          </p:cNvGraphicFramePr>
          <p:nvPr/>
        </p:nvGraphicFramePr>
        <p:xfrm>
          <a:off x="4427984" y="1988840"/>
          <a:ext cx="4320480" cy="4114800"/>
        </p:xfrm>
        <a:graphic>
          <a:graphicData uri="http://schemas.openxmlformats.org/drawingml/2006/table">
            <a:tbl>
              <a:tblPr/>
              <a:tblGrid>
                <a:gridCol w="550429"/>
                <a:gridCol w="3770051"/>
              </a:tblGrid>
              <a:tr h="223275">
                <a:tc>
                  <a:txBody>
                    <a:bodyPr/>
                    <a:lstStyle/>
                    <a:p>
                      <a:pPr algn="ctr">
                        <a:lnSpc>
                          <a:spcPct val="150000"/>
                        </a:lnSpc>
                        <a:spcAft>
                          <a:spcPts val="0"/>
                        </a:spcAft>
                      </a:pPr>
                      <a:r>
                        <a:rPr lang="es-EC" sz="1200" b="1" dirty="0">
                          <a:solidFill>
                            <a:srgbClr val="FFFFFF"/>
                          </a:solidFill>
                          <a:latin typeface="Arial"/>
                          <a:ea typeface="Times New Roman"/>
                          <a:cs typeface="Times New Roman"/>
                        </a:rPr>
                        <a:t>ORD</a:t>
                      </a:r>
                      <a:endParaRPr lang="es-EC" sz="1200" dirty="0">
                        <a:latin typeface="Times New Roman"/>
                        <a:ea typeface="Times New Roman"/>
                        <a:cs typeface="Times New Roman"/>
                      </a:endParaRPr>
                    </a:p>
                  </a:txBody>
                  <a:tcPr marL="33273" marR="33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es-EC" sz="1200" b="1" dirty="0">
                          <a:solidFill>
                            <a:srgbClr val="FFFFFF"/>
                          </a:solidFill>
                          <a:latin typeface="Arial"/>
                          <a:ea typeface="Times New Roman"/>
                          <a:cs typeface="Times New Roman"/>
                        </a:rPr>
                        <a:t>AREAS DE ANÁLISIS</a:t>
                      </a:r>
                      <a:endParaRPr lang="es-EC" sz="1200" dirty="0">
                        <a:latin typeface="Times New Roman"/>
                        <a:ea typeface="Times New Roman"/>
                        <a:cs typeface="Times New Roman"/>
                      </a:endParaRPr>
                    </a:p>
                  </a:txBody>
                  <a:tcPr marL="33273" marR="33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23275">
                <a:tc>
                  <a:txBody>
                    <a:bodyPr/>
                    <a:lstStyle/>
                    <a:p>
                      <a:pPr algn="ctr">
                        <a:lnSpc>
                          <a:spcPct val="150000"/>
                        </a:lnSpc>
                        <a:spcAft>
                          <a:spcPts val="0"/>
                        </a:spcAft>
                      </a:pPr>
                      <a:r>
                        <a:rPr lang="es-EC" sz="1200" dirty="0">
                          <a:latin typeface="Arial"/>
                          <a:ea typeface="Times New Roman"/>
                          <a:cs typeface="Times New Roman"/>
                        </a:rPr>
                        <a:t>1</a:t>
                      </a:r>
                      <a:endParaRPr lang="es-EC" sz="1200" dirty="0">
                        <a:latin typeface="Times New Roman"/>
                        <a:ea typeface="Times New Roman"/>
                        <a:cs typeface="Times New Roman"/>
                      </a:endParaRPr>
                    </a:p>
                  </a:txBody>
                  <a:tcPr marL="33273" marR="33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s-EC" sz="1200" dirty="0">
                          <a:latin typeface="Arial"/>
                          <a:ea typeface="Times New Roman"/>
                          <a:cs typeface="Times New Roman"/>
                        </a:rPr>
                        <a:t>HERRAMIENTAS DE PLANIFICACIÓN</a:t>
                      </a:r>
                      <a:endParaRPr lang="es-EC" sz="1200" dirty="0">
                        <a:latin typeface="Times New Roman"/>
                        <a:ea typeface="Times New Roman"/>
                        <a:cs typeface="Times New Roman"/>
                      </a:endParaRPr>
                    </a:p>
                  </a:txBody>
                  <a:tcPr marL="33273" marR="33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18669">
                <a:tc>
                  <a:txBody>
                    <a:bodyPr/>
                    <a:lstStyle/>
                    <a:p>
                      <a:pPr algn="ctr">
                        <a:lnSpc>
                          <a:spcPct val="150000"/>
                        </a:lnSpc>
                        <a:spcAft>
                          <a:spcPts val="0"/>
                        </a:spcAft>
                      </a:pPr>
                      <a:r>
                        <a:rPr lang="es-EC" sz="1200">
                          <a:latin typeface="Arial"/>
                          <a:ea typeface="Times New Roman"/>
                          <a:cs typeface="Times New Roman"/>
                        </a:rPr>
                        <a:t>2</a:t>
                      </a:r>
                      <a:endParaRPr lang="es-EC" sz="1200">
                        <a:latin typeface="Times New Roman"/>
                        <a:ea typeface="Times New Roman"/>
                        <a:cs typeface="Times New Roman"/>
                      </a:endParaRPr>
                    </a:p>
                  </a:txBody>
                  <a:tcPr marL="33273" marR="33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s-EC" sz="1200" dirty="0" smtClean="0">
                          <a:latin typeface="Arial"/>
                          <a:ea typeface="Times New Roman"/>
                          <a:cs typeface="Times New Roman"/>
                        </a:rPr>
                        <a:t>CUMPLIMIENTO </a:t>
                      </a:r>
                      <a:r>
                        <a:rPr lang="es-EC" sz="1200" dirty="0">
                          <a:latin typeface="Arial"/>
                          <a:ea typeface="Times New Roman"/>
                          <a:cs typeface="Times New Roman"/>
                        </a:rPr>
                        <a:t>DE DISPOSICIONES DIRECCION NACIONAL DE COOPERATIVAS</a:t>
                      </a:r>
                      <a:endParaRPr lang="es-EC" sz="1200" dirty="0">
                        <a:latin typeface="Times New Roman"/>
                        <a:ea typeface="Times New Roman"/>
                        <a:cs typeface="Times New Roman"/>
                      </a:endParaRPr>
                    </a:p>
                  </a:txBody>
                  <a:tcPr marL="33273" marR="33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64285">
                <a:tc>
                  <a:txBody>
                    <a:bodyPr/>
                    <a:lstStyle/>
                    <a:p>
                      <a:pPr algn="ctr">
                        <a:lnSpc>
                          <a:spcPct val="150000"/>
                        </a:lnSpc>
                        <a:spcAft>
                          <a:spcPts val="0"/>
                        </a:spcAft>
                      </a:pPr>
                      <a:r>
                        <a:rPr lang="es-EC" sz="1200">
                          <a:latin typeface="Arial"/>
                          <a:ea typeface="Times New Roman"/>
                          <a:cs typeface="Times New Roman"/>
                        </a:rPr>
                        <a:t>3</a:t>
                      </a:r>
                      <a:endParaRPr lang="es-EC" sz="1200">
                        <a:latin typeface="Times New Roman"/>
                        <a:ea typeface="Times New Roman"/>
                        <a:cs typeface="Times New Roman"/>
                      </a:endParaRPr>
                    </a:p>
                  </a:txBody>
                  <a:tcPr marL="33273" marR="33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s-EC" sz="1200" dirty="0" smtClean="0">
                          <a:latin typeface="Arial"/>
                          <a:ea typeface="Times New Roman"/>
                          <a:cs typeface="Times New Roman"/>
                        </a:rPr>
                        <a:t>ESTATUTOS</a:t>
                      </a:r>
                      <a:r>
                        <a:rPr lang="es-EC" sz="1200" dirty="0">
                          <a:latin typeface="Arial"/>
                          <a:ea typeface="Times New Roman"/>
                          <a:cs typeface="Times New Roman"/>
                        </a:rPr>
                        <a:t>, REGLAMENTOS Y MANUALES INTERNOS</a:t>
                      </a:r>
                      <a:endParaRPr lang="es-EC" sz="1200" dirty="0">
                        <a:latin typeface="Times New Roman"/>
                        <a:ea typeface="Times New Roman"/>
                        <a:cs typeface="Times New Roman"/>
                      </a:endParaRPr>
                    </a:p>
                  </a:txBody>
                  <a:tcPr marL="33273" marR="33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3275">
                <a:tc>
                  <a:txBody>
                    <a:bodyPr/>
                    <a:lstStyle/>
                    <a:p>
                      <a:pPr algn="ctr">
                        <a:lnSpc>
                          <a:spcPct val="150000"/>
                        </a:lnSpc>
                        <a:spcAft>
                          <a:spcPts val="0"/>
                        </a:spcAft>
                      </a:pPr>
                      <a:r>
                        <a:rPr lang="es-EC" sz="1200">
                          <a:latin typeface="Arial"/>
                          <a:ea typeface="Times New Roman"/>
                          <a:cs typeface="Times New Roman"/>
                        </a:rPr>
                        <a:t>4</a:t>
                      </a:r>
                      <a:endParaRPr lang="es-EC" sz="1200">
                        <a:latin typeface="Times New Roman"/>
                        <a:ea typeface="Times New Roman"/>
                        <a:cs typeface="Times New Roman"/>
                      </a:endParaRPr>
                    </a:p>
                  </a:txBody>
                  <a:tcPr marL="33273" marR="33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s-EC" sz="1200" dirty="0">
                          <a:latin typeface="Arial"/>
                          <a:ea typeface="Times New Roman"/>
                          <a:cs typeface="Times New Roman"/>
                        </a:rPr>
                        <a:t>NORMATIVA CONTABLE </a:t>
                      </a:r>
                      <a:endParaRPr lang="es-EC" sz="1200" dirty="0">
                        <a:latin typeface="Times New Roman"/>
                        <a:ea typeface="Times New Roman"/>
                        <a:cs typeface="Times New Roman"/>
                      </a:endParaRPr>
                    </a:p>
                  </a:txBody>
                  <a:tcPr marL="33273" marR="33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3275">
                <a:tc>
                  <a:txBody>
                    <a:bodyPr/>
                    <a:lstStyle/>
                    <a:p>
                      <a:pPr algn="ctr">
                        <a:lnSpc>
                          <a:spcPct val="150000"/>
                        </a:lnSpc>
                        <a:spcAft>
                          <a:spcPts val="0"/>
                        </a:spcAft>
                      </a:pPr>
                      <a:r>
                        <a:rPr lang="es-EC" sz="1200">
                          <a:latin typeface="Arial"/>
                          <a:ea typeface="Times New Roman"/>
                          <a:cs typeface="Times New Roman"/>
                        </a:rPr>
                        <a:t>5</a:t>
                      </a:r>
                      <a:endParaRPr lang="es-EC" sz="1200">
                        <a:latin typeface="Times New Roman"/>
                        <a:ea typeface="Times New Roman"/>
                        <a:cs typeface="Times New Roman"/>
                      </a:endParaRPr>
                    </a:p>
                  </a:txBody>
                  <a:tcPr marL="33273" marR="33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s-EC" sz="1200">
                          <a:latin typeface="Arial"/>
                          <a:ea typeface="Times New Roman"/>
                          <a:cs typeface="Times New Roman"/>
                        </a:rPr>
                        <a:t>AUDITORIA Y CALIFICACIÓN DE RIESGOS</a:t>
                      </a:r>
                      <a:endParaRPr lang="es-EC" sz="1200">
                        <a:latin typeface="Times New Roman"/>
                        <a:ea typeface="Times New Roman"/>
                        <a:cs typeface="Times New Roman"/>
                      </a:endParaRPr>
                    </a:p>
                  </a:txBody>
                  <a:tcPr marL="33273" marR="33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3275">
                <a:tc>
                  <a:txBody>
                    <a:bodyPr/>
                    <a:lstStyle/>
                    <a:p>
                      <a:pPr algn="ctr">
                        <a:lnSpc>
                          <a:spcPct val="150000"/>
                        </a:lnSpc>
                        <a:spcAft>
                          <a:spcPts val="0"/>
                        </a:spcAft>
                      </a:pPr>
                      <a:r>
                        <a:rPr lang="es-EC" sz="1200">
                          <a:latin typeface="Arial"/>
                          <a:ea typeface="Times New Roman"/>
                          <a:cs typeface="Times New Roman"/>
                        </a:rPr>
                        <a:t>6</a:t>
                      </a:r>
                      <a:endParaRPr lang="es-EC" sz="1200">
                        <a:latin typeface="Times New Roman"/>
                        <a:ea typeface="Times New Roman"/>
                        <a:cs typeface="Times New Roman"/>
                      </a:endParaRPr>
                    </a:p>
                  </a:txBody>
                  <a:tcPr marL="33273" marR="33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s-EC" sz="1200" dirty="0">
                          <a:latin typeface="Arial"/>
                          <a:ea typeface="Times New Roman"/>
                          <a:cs typeface="Times New Roman"/>
                        </a:rPr>
                        <a:t>CONFORMACIÓN DE COMITÉS</a:t>
                      </a:r>
                      <a:endParaRPr lang="es-EC" sz="1200" dirty="0">
                        <a:latin typeface="Times New Roman"/>
                        <a:ea typeface="Times New Roman"/>
                        <a:cs typeface="Times New Roman"/>
                      </a:endParaRPr>
                    </a:p>
                  </a:txBody>
                  <a:tcPr marL="33273" marR="33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3275">
                <a:tc>
                  <a:txBody>
                    <a:bodyPr/>
                    <a:lstStyle/>
                    <a:p>
                      <a:pPr algn="ctr">
                        <a:lnSpc>
                          <a:spcPct val="150000"/>
                        </a:lnSpc>
                        <a:spcAft>
                          <a:spcPts val="0"/>
                        </a:spcAft>
                      </a:pPr>
                      <a:r>
                        <a:rPr lang="es-EC" sz="1200" dirty="0">
                          <a:latin typeface="Arial"/>
                          <a:ea typeface="Times New Roman"/>
                          <a:cs typeface="Times New Roman"/>
                        </a:rPr>
                        <a:t>7</a:t>
                      </a:r>
                      <a:endParaRPr lang="es-EC" sz="1200" dirty="0">
                        <a:latin typeface="Times New Roman"/>
                        <a:ea typeface="Times New Roman"/>
                        <a:cs typeface="Times New Roman"/>
                      </a:endParaRPr>
                    </a:p>
                  </a:txBody>
                  <a:tcPr marL="33273" marR="33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s-EC" sz="1200" dirty="0">
                          <a:latin typeface="Arial"/>
                          <a:ea typeface="Times New Roman"/>
                          <a:cs typeface="Times New Roman"/>
                        </a:rPr>
                        <a:t>NORMATIVA PRUDENCIAL Y FINANCIERA</a:t>
                      </a:r>
                      <a:endParaRPr lang="es-EC" sz="1200" dirty="0">
                        <a:latin typeface="Times New Roman"/>
                        <a:ea typeface="Times New Roman"/>
                        <a:cs typeface="Times New Roman"/>
                      </a:endParaRPr>
                    </a:p>
                  </a:txBody>
                  <a:tcPr marL="33273" marR="33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3275">
                <a:tc>
                  <a:txBody>
                    <a:bodyPr/>
                    <a:lstStyle/>
                    <a:p>
                      <a:pPr algn="ctr">
                        <a:lnSpc>
                          <a:spcPct val="150000"/>
                        </a:lnSpc>
                        <a:spcAft>
                          <a:spcPts val="0"/>
                        </a:spcAft>
                      </a:pPr>
                      <a:r>
                        <a:rPr lang="es-EC" sz="1200">
                          <a:latin typeface="Arial"/>
                          <a:ea typeface="Times New Roman"/>
                          <a:cs typeface="Times New Roman"/>
                        </a:rPr>
                        <a:t>8</a:t>
                      </a:r>
                      <a:endParaRPr lang="es-EC" sz="1200">
                        <a:latin typeface="Times New Roman"/>
                        <a:ea typeface="Times New Roman"/>
                        <a:cs typeface="Times New Roman"/>
                      </a:endParaRPr>
                    </a:p>
                  </a:txBody>
                  <a:tcPr marL="33273" marR="33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s-EC" sz="1200" dirty="0">
                          <a:latin typeface="Arial"/>
                          <a:ea typeface="Times New Roman"/>
                          <a:cs typeface="Times New Roman"/>
                        </a:rPr>
                        <a:t>ADMINISTRACION DE RIESGOS</a:t>
                      </a:r>
                      <a:endParaRPr lang="es-EC" sz="1200" dirty="0">
                        <a:latin typeface="Times New Roman"/>
                        <a:ea typeface="Times New Roman"/>
                        <a:cs typeface="Times New Roman"/>
                      </a:endParaRPr>
                    </a:p>
                  </a:txBody>
                  <a:tcPr marL="33273" marR="33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3275">
                <a:tc>
                  <a:txBody>
                    <a:bodyPr/>
                    <a:lstStyle/>
                    <a:p>
                      <a:pPr algn="ctr">
                        <a:lnSpc>
                          <a:spcPct val="150000"/>
                        </a:lnSpc>
                        <a:spcAft>
                          <a:spcPts val="0"/>
                        </a:spcAft>
                      </a:pPr>
                      <a:r>
                        <a:rPr lang="es-EC" sz="1200">
                          <a:latin typeface="Arial"/>
                          <a:ea typeface="Times New Roman"/>
                          <a:cs typeface="Times New Roman"/>
                        </a:rPr>
                        <a:t>9</a:t>
                      </a:r>
                      <a:endParaRPr lang="es-EC" sz="1200">
                        <a:latin typeface="Times New Roman"/>
                        <a:ea typeface="Times New Roman"/>
                        <a:cs typeface="Times New Roman"/>
                      </a:endParaRPr>
                    </a:p>
                  </a:txBody>
                  <a:tcPr marL="33273" marR="33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s-EC" sz="1200" dirty="0">
                          <a:latin typeface="Arial"/>
                          <a:ea typeface="Times New Roman"/>
                          <a:cs typeface="Times New Roman"/>
                        </a:rPr>
                        <a:t>TRANSPARENCIA DE INFORMACION</a:t>
                      </a:r>
                      <a:endParaRPr lang="es-EC" sz="1200" dirty="0">
                        <a:latin typeface="Times New Roman"/>
                        <a:ea typeface="Times New Roman"/>
                        <a:cs typeface="Times New Roman"/>
                      </a:endParaRPr>
                    </a:p>
                  </a:txBody>
                  <a:tcPr marL="33273" marR="33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07116">
                <a:tc>
                  <a:txBody>
                    <a:bodyPr/>
                    <a:lstStyle/>
                    <a:p>
                      <a:pPr algn="ctr">
                        <a:lnSpc>
                          <a:spcPct val="150000"/>
                        </a:lnSpc>
                        <a:spcAft>
                          <a:spcPts val="0"/>
                        </a:spcAft>
                      </a:pPr>
                      <a:r>
                        <a:rPr lang="es-EC" sz="1200">
                          <a:latin typeface="Arial"/>
                          <a:ea typeface="Times New Roman"/>
                          <a:cs typeface="Times New Roman"/>
                        </a:rPr>
                        <a:t>10</a:t>
                      </a:r>
                      <a:endParaRPr lang="es-EC" sz="1200">
                        <a:latin typeface="Times New Roman"/>
                        <a:ea typeface="Times New Roman"/>
                        <a:cs typeface="Times New Roman"/>
                      </a:endParaRPr>
                    </a:p>
                  </a:txBody>
                  <a:tcPr marL="33273" marR="33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s-EC" sz="1200" dirty="0" smtClean="0">
                          <a:latin typeface="Arial"/>
                          <a:ea typeface="Times New Roman"/>
                          <a:cs typeface="Times New Roman"/>
                        </a:rPr>
                        <a:t>CUMPLIMIENTO </a:t>
                      </a:r>
                      <a:r>
                        <a:rPr lang="es-EC" sz="1200" dirty="0">
                          <a:latin typeface="Arial"/>
                          <a:ea typeface="Times New Roman"/>
                          <a:cs typeface="Times New Roman"/>
                        </a:rPr>
                        <a:t>DE DISPOSICIONES COMPLEMENTARIAS</a:t>
                      </a:r>
                      <a:endParaRPr lang="es-EC" sz="1200" dirty="0">
                        <a:latin typeface="Times New Roman"/>
                        <a:ea typeface="Times New Roman"/>
                        <a:cs typeface="Times New Roman"/>
                      </a:endParaRPr>
                    </a:p>
                  </a:txBody>
                  <a:tcPr marL="33273" marR="33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3275">
                <a:tc>
                  <a:txBody>
                    <a:bodyPr/>
                    <a:lstStyle/>
                    <a:p>
                      <a:pPr algn="ctr">
                        <a:lnSpc>
                          <a:spcPct val="150000"/>
                        </a:lnSpc>
                        <a:spcAft>
                          <a:spcPts val="0"/>
                        </a:spcAft>
                      </a:pPr>
                      <a:r>
                        <a:rPr lang="es-EC" sz="1200">
                          <a:latin typeface="Arial"/>
                          <a:ea typeface="Times New Roman"/>
                          <a:cs typeface="Times New Roman"/>
                        </a:rPr>
                        <a:t>11</a:t>
                      </a:r>
                      <a:endParaRPr lang="es-EC" sz="1200">
                        <a:latin typeface="Times New Roman"/>
                        <a:ea typeface="Times New Roman"/>
                        <a:cs typeface="Times New Roman"/>
                      </a:endParaRPr>
                    </a:p>
                  </a:txBody>
                  <a:tcPr marL="33273" marR="33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s-EC" sz="1200" dirty="0">
                          <a:latin typeface="Arial"/>
                          <a:ea typeface="Times New Roman"/>
                          <a:cs typeface="Times New Roman"/>
                        </a:rPr>
                        <a:t>PREVENCION DE LAVADO DE ACTIVOS</a:t>
                      </a:r>
                      <a:endParaRPr lang="es-EC" sz="1200" dirty="0">
                        <a:latin typeface="Times New Roman"/>
                        <a:ea typeface="Times New Roman"/>
                        <a:cs typeface="Times New Roman"/>
                      </a:endParaRPr>
                    </a:p>
                  </a:txBody>
                  <a:tcPr marL="33273" marR="332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24577" name="Rectangle 1"/>
          <p:cNvSpPr>
            <a:spLocks noChangeArrowheads="1"/>
          </p:cNvSpPr>
          <p:nvPr/>
        </p:nvSpPr>
        <p:spPr bwMode="auto">
          <a:xfrm>
            <a:off x="323528" y="1839307"/>
            <a:ext cx="3744416"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“Un sistema de monitoreo y evaluación del desempeño institucional que constituye una herramienta de apoyo a la dirección en la toma de decisiones.”</a:t>
            </a:r>
            <a:endParaRPr kumimoji="0" lang="es-EC"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C" b="0" i="0" u="none" strike="noStrike" cap="none" normalizeH="0" baseline="0" dirty="0" smtClean="0">
              <a:ln>
                <a:noFill/>
              </a:ln>
              <a:solidFill>
                <a:srgbClr val="002060"/>
              </a:solidFill>
              <a:effectLst/>
              <a:latin typeface="Arial" pitchFamily="34" charset="0"/>
              <a:cs typeface="Arial" pitchFamily="34" charset="0"/>
            </a:endParaRPr>
          </a:p>
        </p:txBody>
      </p:sp>
      <p:pic>
        <p:nvPicPr>
          <p:cNvPr id="24579" name="Picture 3" descr="https://encrypted-tbn1.google.com/images?q=tbn:ANd9GcRQCi-PpUHGDg0MDkyTt1QggNoYBcBm6SN-aHdmHI6Wl8YXxA8y"/>
          <p:cNvPicPr>
            <a:picLocks noChangeAspect="1" noChangeArrowheads="1"/>
          </p:cNvPicPr>
          <p:nvPr/>
        </p:nvPicPr>
        <p:blipFill>
          <a:blip r:embed="rId3" cstate="print"/>
          <a:srcRect/>
          <a:stretch>
            <a:fillRect/>
          </a:stretch>
        </p:blipFill>
        <p:spPr bwMode="auto">
          <a:xfrm>
            <a:off x="683568" y="3789040"/>
            <a:ext cx="2808312" cy="21417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1268" name="AutoShape 4" descr="data:image/jpeg;base64,/9j/4AAQSkZJRgABAQAAAQABAAD/2wCEAAkGBhQSEBUUExQWFRQWGR4aFhgXGB0cHRghIR8bIxkiHxkYHCYiGhonHh4ZHy8iJSgpLC04Gh4xNTE2NicuLCkBCQoKDgwOGA8PGiwgHxwsLC8sKikpLCkpKSwpKSwsKSwpKSksKSwpLCksLCksLCwpKSwsKSkpKSkpKSwsLCwpNv/AABEIAH8AgQMBIgACEQEDEQH/xAAcAAABBAMBAAAAAAAAAAAAAAAGAAQFBwECAwj/xABCEAACAQIEBAMGAwQJAgcAAAABAgMEEQASITEFBhNBIlFhBxQjMnGBQlKRFjNy0RUkQ1OCkqGx8GJjJTREc8Hh8f/EABoBAQADAQEBAAAAAAAAAAAAAAABAwQCBQb/xAAlEQACAgEDAwQDAAAAAAAAAAAAAQIDERIhMQRBUQUTImEUI3H/2gAMAwEAAhEDEQA/ALxwsLGCcAZvjUthhxvjcNLE007iONbAk+Z2AHdj2AxXvNfHKt4klmjanpZXEaQ9QRvJmBsamfUQRG1sq+LxasMAF3E+d4I2aOMPUTL8yQjME/8AckNki7/Mw2OmISt4/WmXpErBI0ZlSKFBNI6ggG00pWHOL3KgNYN9yA1HFgpzL1IqedYzBSC4SaCQdOaNUUZeuj+MPuQAdRgggnmieiWpBSegdkUqTJLVReJbCGIMykqI2u1gbYAaQ8aeU0ZlNR06tnAaWolYsEyAjpUgUAk5xsdgSfLJpl91qKlqWhbwTe7pIrPNmilMfiaVi0q2A10y3UWAxLDlWWZAkVLPEqzyzQySVApmjMl8wAhV3yWJtfXxWOgw/h5AnDO4SiBkBDK4qJQMxBexMqi7MAWKotzuMQAY4fxOlMDTGigjyPOkmSMxuvRpVkkAZGDA9XONDtYeuHjVbUVG1RULNAWEbQLS1Mj9UuoaQdOcuAyC+YnSyi2CGTkecrIGSgZXMruqpPHmaVMkhziVspZdCcpt2F8QFf7OiqWlp6iQ5XyvBVGUozDKHKyiN2sgC2BtYW73xIC+ilrukkqPFVRugcK4EMmtjpIgMbGx2yr213u/oubImcRzK9NK1rJMMuYnskl8kh9FJPphpwHmCnSnWAOxlghAMTIySkIoBtGwu17D5bjUa4q/9pyOtUTXmWVGaenluY+u7fAhVWW6tFGuZyNgDrrgC9wwxtfFecJ4lUUwRUtKpjMhpeqJHSMaZ6eYfvIzoQkni8jpYmvCeLxVESyxNmRr62IIINiCp1VgdCDqMAPsLGAcZwAsLCwsAI4jeO8cjpIGmmayL+rH8KqO7E6ADEgx0xU3Gua4pquOonfLRrI8VGxy5TIit1anxAghNEQa3JvbAHSq4/0amCp4pBOWlDPTxxgPFSKAL5l3M2U5maxyg6bHBtW8Roqqhd3eOWlkUhypuCD28Oue5FhbNe3e2ATidRJV04pq+ISIoWVa5CqBY9CrPGwLJMw8PSt48xA88GfBOBDMJ5YljyktBAigLCNsxVdDOw3P4b2HckDjwjhM0sEMZaWGCNQqlre8SADwlmAtDp5eM21K6jBBw/hMMC5Yo1S+psNWPmzHVj6knA9zFzJXoCKPh7ym2jSSKgv6Je7D7rireZeIcyvrJFLGh/DAq2H1yEt+pxDBe71sYYKXQMdgWAJ+g7//AFhwDfHkCp5nrkYq80ysN1JtttdT9TixOTOf+KmnB+F0FuTUTxyFV1tYlNTqCL+h8sc7nWE+C+mbGpYYoTnb2r8QRpKOVIYpY9GeMkhrjQgG9gbgj6jAAvMFbJqryMQQTlFwLEWNgthricsg9YcS4RDUJkmjV17Zht6g7qfUWOBLjPKMiNFIplqUgfNGM4FRFsHySHSdWUZSj622bFZcH47zHEcyRVEin8MkN1P2IBH2OLU5Y5trZARW8OlhIA8cdmU/4L5h9s2JyQL2e0pY1FTIUklmkPxVN/ANEjyEZoigABQ99bnHHmusSlq42ppVWrk1amY2WqUb30sk3ZHJF7FTe+JjinBWjkaqpBaY2MsfyipA7G+iygfK/wBjpgF4PxGmpZ+tU9SomqQ7LKoZjNaRBHE0B0FQjaBFAC5d8SCzuC8YSphWWM6NuDujfiVh2dTcEemJDFT8F5zRKqScdNMzf16nRs/SF8sUxb5S66LKENhmU7qcWshuMAbYWFhYAEfaDxVlhSmiNpqt+iGH9mhF5n3Gipm7jcYr3jETmM+7RPJTZelAYM1RBMseipNTsA0b/wDdTvrsb4leceL2rKqpaMSw0qLSAMxCKZxmqGYoCwshVdB39MRHB69+qArT9OkTrUcUwVnOf4MKF0s8aMzjwMpbKBrgAy5M5WiVrIhEcLKXuxfPOFFxmJuYoB4FF7XJ7rfBxUSZEY+QJt52BOOPBeHiCnjiBvkUAt3Y/iY+pa5++I3mviIWJogbPKjqp/LdWsbd9e2K7JYRKGXCec0mqBGQUbLou5zfjzWHhA9baEeYGIKX2rP/AEgaMUpuHtfP4iL7quWxvcEa46+zrgvgmM3TM5JWXpAkKWC5lMh+aQaXAPhvbAbw6jT+lHKZmX48YQkFz0gmpIH43L2GwAFsZtcoRcmXVxTzktfj3KVJWraeFH0sGt4h5Wcajz3xUvOvsfNIY5+HuWOfKUcKSCx0IutioF73GgF774Iq2rggjDSKFJNmGtwdexi20P6jffEVV8WoXcMepddQASBub+ER2Pltpr9MZvzm+xTNwreGyL5W9j0lcwqqyoZS0rddCvjeza+MHTN4je21iBi4abhdPw+mboQgBEJsi+J7DzGpJsNfqcVXRcUo45GdTJmIsPyi21l6Nhp5eZwRJWo6xtF1JGkawy5TYELrcxdibEW7eWEuua7CEq5vCZK8ke0Rq5pUaEI0e5D+HN+XXuTcj6emCrhvGUmNluGAuykWKm9iCOxBxU/IHDozxFgxF5WkmTLYZDFIVysoFiGVgw0BGoFu8jzPVtwrisdQP3E2VZRc/KTYm5JuVJ28svljfGbaTLLIpMtg4B+duC2WTK7RQ1Q6czLf4chsI5dPwn93JtcMPU4NkkBt645V9GssbxuLo6lWHmCLHFxUUya808ppaegCICzNEw60jB8qSqBGT7rG4F7yE33GLF5LqDGslG7FmpSFRm3eJheFr9yBdCR3Q+eA7idLEskb1hVYVYwVKrI0ZklW2R2WNc0+eIIQpItfHblqeOmmpekZcmdomzwmINHOzNDkjc5hHHKAoJFvGbHsBBamFjl1h/y388ZxJJVvB+W6uppfeaWqWGSaWpdrhmVxI5RGurbqiDLdTbtbEpw/hM61cS1nRaWWXqXiHhKQRgLe4uWMjh7Ne3bYYn/Z3Aq8JowosOgh08yLn/Uk/fGlZUheKoWICrRysSdh8WK5v20GACRdBitfaLxMR1SBzq4Xoi18zrmCW03DO9x5ZcG8HMMElskqtm+Urcg6X3tbbFfc1ofe5WKpZWBDvGGMWbwB08Vs248Q0MSnGK+cXsdxQectcIWnpY4woWwucq5dTqdNTf1JJ01xWfB6R041UrIqh7SN4TcANYpt3IN9fLFscLhyQxpcHKii41BsBqDpp9sRnH6dVKEALfOWIA18Jvc/c45vj+ov6eemWPJRdaTNKztKgfX52C3C7DW172sPUa74bk+RB9Rt+v8AphvVgmVhci6ttqd/9vM4keGnJFmUuWUIVCiPcq17llbsBpp3074yutOOTr1XpYWvbZjQsBuQNtzb/f8AX6YmuVKz+sZAQyHOSFINysb5SCL212xF8aos3TCEkPlazhRbctqijuNrHth1ynShK3KLW8R8O37p+xA/5bzxGiKg2eLX03stSfkNeS6T/wAdqXjjsiZ1kJN2UkixGl7Eq3674nPa3w/qUStYXR737gWJ08xcC4Olte2CbgfD41BdUUOzPdgoDEZ2sCRv2wN+1fifToygW97MTmAtlYaep3NvJTjbDapHpzs1yyzr7OeNNPGLM0kaqVzNuGU2sR55Mut9bHTBtiqvYfVhIZ42uGMpy3PzBVUNYdgCdf4vTFirx2E6dVRrbU212sC1gTfyxbXOMfjk4kgX5tqOhJVMZpIEanSbPEiswMblZMoYWzFWjXXz9MBfEA4uXSuSSSCQxGrkicuYis6WCNdLZG/Drm1xZPHaBZaymDjMjR1COp+VgRGbMO+2FByJQwRyCGmijLxujMo8VmUhhmOtsXnA3/bqPzk/yjCx5s/aeq/v5P8AMP5YziST0t7NKvqcJoza1ogpHkUupv63G2NONQZuIoP76kniH1DRMf8AS+OHs6i6IrKXboVUmUeSSWdLeY1P6YkeavhmmqO0M65z5JIDG32BZT9r4h8ADuTJ70IB1yuVfte/hb7ixHrbHP2gcEleqSWCWJQ6KZ0a97AmzDs34l3Grm51GHnPHBVpZqepgjAHUCyqo0Ylrg287ltrHxY34/IsojlTNJGBrZrKFvqrKSLkqzC3ovkMeLJeza298l3IccHqkkgjeMgoyjLba1vT9MR3NQ0TUA2e2vfL29bX7YieRqzL8HNdMt4xe+VVOW2ovpt+n3l+ZibxlQCfiWvax8B39CbDQ412Wa6spHMfjLJSVD7sGkM/Vz5iBkGlr6jVTqf5euHi1FAL2E+ulgABoABsmptf9cO+cOHZVjldOnI5KlV2IFzfTbQ2v39LYeU/RoqJJWiWWaUXXMuYb6DXQaEfXHmuzOMdz6GSpdKtlyyK96oSBcS6WtcXta+X8Otr23xvw2WnNZC1OXubiTONvARfb6jfyw64xFFU0K1aR9JwwV1AAB22Av5i33w55T4Zkh6yRq7uVDEkCym9rXOltz53xGvZmbqaKp0KyPJa3BD8Lz8T7/xtgY9qcKe6h2Uu2cIPIA3LX00By2P1wT8FkvFc75322+du+AX2ncy0xeOlZ8zZ1zBTqhzAa6Gxtm0tfX6Y9SOfZWx4vcxyHw1P6NWcMS3j8Q8iMrC3Zc3i/wAN8LmW7yUigrmkl21tZpEIINtNFXQ//GHnCB7qJY2CxxxFCqrtYICo1FzIWZbk3uR5Y19nvL6SK1XIuZjKWhvpkC3XQDw6tm1A1xjri7Ls8YLeEEvEP/P0gG2Wcn9Ixr+uJPitUI4JHa+VI2Y23sFJP30xFUvxOIym3hghSMG5+ZyXceXyiL119cLniYihlVfmlAhT6yEINP8AFj2yg85fsHVf9r/MP5YWPSH7GU/92v6n+eFgCIqm9143G+0ddF02Pbqxax39TGWUedicFHFeHpUQSQvqkilG+jCxt69/tiJ564E1VRMsRtPGRLARuJEN01O1z4fvh1ytx5a2lSZdCRlkQ7o40dSOxB7fTAATzGZ5uHxTqSamicpPHrZmWwZiBvssq+jYecn8Qh4jSurlTIQBKVPivobi4uBsbFbC5GuoxNcdX3Sf3u14XAjq+9lH7uS3cLcq3/S1/wAOK643wM8IrvfYczUj6gRtoGbsSLgLrcHuLAYy3VZ+S5RbDdYHI5Wj4dMBHNK8wKmLMwXIoa8gBWysGUWsTpY+dxY3D6+OrQiSNWsdAygg+oVxcbkWIBwL1FfHXwZ4phG4UO17hXK3sysVGY7i+x2OowLjilbHURSJEydUhWnZGKICRc5GYHMoznIdb3AJB0xRlPX9EuKxuEHO/BV6MyoqqVcSKqrbwlVvoLDfP9bWwJ8J5mjEHu9VEZYh8ljYr97i4/55YIa/ngZS04XqwHKzBSBKjW8Sh+2qup20YdxiHm5VBnSSI5qaTxq4NgB5XvpuCCdB321yzrw34Pb6G2mVTrtGXHeZlmjWGGPpQqbhb6sfW2D7k7hiCNEkVGVUzsGUGx8IW9wdbBj6XwDU/ABDUO1QyrDES7NfcbrYa3JJACnfXcY35p9oMbQNBDfI/wC/lW63/LGl7Fh5n+I+d+qa8y24I9QtpUFXVwWZxrnGlooDkKlgSscUVrs3koGlhe5PbXFYez/lVqrifvU6jKD1jqSc2mW5A7kg6m51NtcQXK/IclUyVVQtoM1/iMVEne17XIJvqo01OuLi4lx+noIjmZVLnUJrqAAFQd8qgWA8jpfHpO1LZbnh4Iv2k8xrToTGD1GtGZBmGS9yNV76NbXUk+WJLkSgei4b1Kp2zEGWTOxbKLXsL9+/3wI8ncsycQqhWVOb3dP3Ssb5yO+2qX1/07E4Pqw+91Ap11hgZXqCNi4sY4vX87DtZB+LFlNeFqfLJk8LA+5YpnWnzSgiSVmlkF75S+oXX8q5V/w4Z8XbrV1PAPli/rMn2usI+ucl9fyDE5U1Sxozu2VVUliewAuTiJ5XpmKPPICJahs5B3Rdok1/KliR+ZnxpKicthY2thYARGATianhdaapdKKqYCqHaGQ6LNpoEOiufocHmONXSrIjI4DKwIZTqCDuD6EYAwLMvZlI+oIP+4IwI1cQolaKdepw99ASCfdr/ge39h5Numx0AIZU1TJwaTozFpOHMfgzHU0v/RJ3Md7BW1tscHKFXS4sysNCLEMD6jQi32xA4KmqvZtU0lUktA3UhcgZGb5VbcWJylDp4gCQBsTvjifEngQ03EKVsjGyyIRlNyAoDnsCbeK1hob74PU4DJSsTSNmiNy1M58I0P7pz+71t4TdfLL3acXam4hCaWo6lPIxB6b/AA3up3UnwyLf8pI2xntojPcsUs8gMvLzuHMU1PkvlCm1gBl2y2Qfe19TbDbl7g0qQSRyIklKHBMvUKiMMQCAPxACzHa3nphxxH2VVsM0aUdRJkyMokJy9MHdbhrm48hp6YS8qcaRibRSDKVChhlU6WfK250B17388ZXQ9ODvPhifg0tYUpnkWlWIF4+r8TrK18rI2guovuSdfIYexcl0sDxjSqNtmsATpYKGsrtudz8oFr7tv2b43Iw0gjS+qHLY6AXOXU7ZrX3Jxy4F7JKmWUtU1MiGN+w1Y6HMrHQr3/8AzHSok444J+2yYXmKes8NDTOyrbNJKcii2wudBqNh5D6FlwP2e1FZMJq8GKFWusN/ESABqx1CmwJ29Lbg+hr6WhijgaYXRQqoTnka23gQFmb6DW2NZFqaqwAakhPzE26769sptECO5u2uwxfV00Yf0rczFTWksaSjADqAsjgApTi3cd5LfKn0LabzHDOGJBGI4xYDXU3LE6lmJ+ZibknGaDh0cCBIlCqOwvqTuSTqSTqSdT54jK2seqLQ05yqPDNOD8nmsenilGxOyX7kWxqKzSpvV1HT/wDTwMDKe0sg1VB5qhGZh55B2OCFVw3oKBIY0jjGVEAVR5AbYdYAWFhYWAFhYWFgDlU0yyIUcBlYEMpFwQdwQdxgI/oCq4a2ag+PS3u1JI1mj3v0JG2/gbT110PMYyjAA9wXnemqgwRisiC8kLqVlS24MZ1J+lxt54DuAVpnhrK+sJen+Iwp2dXRQosqNAyXjlAHnc5xg645yrTVdjNECy/LILrIn8Mi2Zf1wP1nJ1WEeJKlKinkGV4axLkjT+3iyuTYGzMCRYb2wBF0VBLBSy1MwmpBHCJ/6tOXQ3BZkMM+YBksL9mv9sPKLitQxqAvERlp1SSQzUaXVZI+ovijlRWsu9lFsMq+SohopqSeilySo6GSKqSU3cHX45RrAaAbabYF/wBp6WOCsgmqHgq6lIElzQnIioqqAvReQlulfUsQSRoBcYAMKjmCpFAlYtarxS5AgSiXPd2yqLNU2BzG2psLYieI1c0tPTFaioqZKp3jyySe7xq0StnVlphe5KMoAaxNiSRpiNp+MULUktHTVbylqhaiAGAgplKOVI+EmXOrHwlfmPfE7ScKNRRJTwwVBMcpmWfqxQlZTIXYgBpSLZyB4W7DzOAITi3E5IY6KfhkXRSqQnpxLHmMqHMyySOMzrlEgK3GqjFoHmqnFPFOz5VmVWiWxLvmAICxjxM2uwBxDcH5PnjhihMscUURJURLnkLEsWbrTDwsSxN1QEZmAOxwQcK5ehpyWRPiEWaRiWkb6uxJP0vbADFqaerbx5qanNjkB+NKPJ2H7le2UXY33XYzlJRpEgSNVRFFlVQAAPQDbHa2M4AwBjOFhYAWFhYW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 name="5 Rectángulo"/>
          <p:cNvSpPr/>
          <p:nvPr/>
        </p:nvSpPr>
        <p:spPr>
          <a:xfrm>
            <a:off x="0" y="0"/>
            <a:ext cx="9144000" cy="13407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7200" dirty="0">
              <a:solidFill>
                <a:schemeClr val="bg1"/>
              </a:solidFill>
            </a:endParaRPr>
          </a:p>
        </p:txBody>
      </p:sp>
      <p:sp>
        <p:nvSpPr>
          <p:cNvPr id="7" name="6 Rectángulo"/>
          <p:cNvSpPr/>
          <p:nvPr/>
        </p:nvSpPr>
        <p:spPr>
          <a:xfrm>
            <a:off x="4175448" y="2276872"/>
            <a:ext cx="4968552" cy="1938992"/>
          </a:xfrm>
          <a:prstGeom prst="rect">
            <a:avLst/>
          </a:prstGeom>
        </p:spPr>
        <p:txBody>
          <a:bodyPr wrap="square">
            <a:spAutoFit/>
          </a:bodyPr>
          <a:lstStyle/>
          <a:p>
            <a:pPr algn="ctr"/>
            <a:r>
              <a:rPr lang="es-EC" sz="6000" b="1" dirty="0" smtClean="0">
                <a:solidFill>
                  <a:srgbClr val="002060"/>
                </a:solidFill>
              </a:rPr>
              <a:t>ANÁLISIS SITUACIONAL</a:t>
            </a:r>
            <a:endParaRPr lang="es-EC" sz="6000" b="1" dirty="0">
              <a:solidFill>
                <a:srgbClr val="002060"/>
              </a:solidFill>
            </a:endParaRPr>
          </a:p>
        </p:txBody>
      </p:sp>
      <p:sp>
        <p:nvSpPr>
          <p:cNvPr id="8" name="7 Rectángulo"/>
          <p:cNvSpPr/>
          <p:nvPr/>
        </p:nvSpPr>
        <p:spPr>
          <a:xfrm>
            <a:off x="0" y="6309320"/>
            <a:ext cx="9144000" cy="5486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4800" dirty="0">
              <a:solidFill>
                <a:schemeClr val="bg1"/>
              </a:solidFill>
            </a:endParaRPr>
          </a:p>
        </p:txBody>
      </p:sp>
      <p:pic>
        <p:nvPicPr>
          <p:cNvPr id="29698" name="Picture 2" descr="https://encrypted-tbn0.google.com/images?q=tbn:ANd9GcRXlF6U4M6HONbGbweAtwV47C3brfOXQpZsbBFDhtjJrH1JYzLn"/>
          <p:cNvPicPr>
            <a:picLocks noChangeAspect="1" noChangeArrowheads="1"/>
          </p:cNvPicPr>
          <p:nvPr/>
        </p:nvPicPr>
        <p:blipFill>
          <a:blip r:embed="rId3" cstate="print"/>
          <a:srcRect/>
          <a:stretch>
            <a:fillRect/>
          </a:stretch>
        </p:blipFill>
        <p:spPr bwMode="auto">
          <a:xfrm>
            <a:off x="395536" y="1556792"/>
            <a:ext cx="2209800" cy="2066925"/>
          </a:xfrm>
          <a:prstGeom prst="rect">
            <a:avLst/>
          </a:prstGeom>
          <a:ln>
            <a:noFill/>
          </a:ln>
          <a:effectLst>
            <a:softEdge rad="112500"/>
          </a:effectLst>
        </p:spPr>
      </p:pic>
      <p:pic>
        <p:nvPicPr>
          <p:cNvPr id="29702" name="Picture 6" descr="https://encrypted-tbn3.google.com/images?q=tbn:ANd9GcTXW8qzu6O6sgC16Jf1ahs0OJsvWsme8N4kHnioZ3LD7NJGQY_i"/>
          <p:cNvPicPr>
            <a:picLocks noChangeAspect="1" noChangeArrowheads="1"/>
          </p:cNvPicPr>
          <p:nvPr/>
        </p:nvPicPr>
        <p:blipFill>
          <a:blip r:embed="rId4" cstate="print"/>
          <a:srcRect/>
          <a:stretch>
            <a:fillRect/>
          </a:stretch>
        </p:blipFill>
        <p:spPr bwMode="auto">
          <a:xfrm>
            <a:off x="3203848" y="4437112"/>
            <a:ext cx="2552700" cy="1790701"/>
          </a:xfrm>
          <a:prstGeom prst="rect">
            <a:avLst/>
          </a:prstGeom>
          <a:noFill/>
        </p:spPr>
      </p:pic>
      <p:pic>
        <p:nvPicPr>
          <p:cNvPr id="29704" name="Picture 8" descr="https://encrypted-tbn0.google.com/images?q=tbn:ANd9GcQq1X8ADkJCF8ja6boWPjdHJJq7yjo-9rKnIRiv0V-lQyvAWF-o"/>
          <p:cNvPicPr>
            <a:picLocks noChangeAspect="1" noChangeArrowheads="1"/>
          </p:cNvPicPr>
          <p:nvPr/>
        </p:nvPicPr>
        <p:blipFill>
          <a:blip r:embed="rId5" cstate="print"/>
          <a:srcRect/>
          <a:stretch>
            <a:fillRect/>
          </a:stretch>
        </p:blipFill>
        <p:spPr bwMode="auto">
          <a:xfrm>
            <a:off x="1763688" y="2996952"/>
            <a:ext cx="2486025" cy="1838325"/>
          </a:xfrm>
          <a:prstGeom prst="rect">
            <a:avLst/>
          </a:prstGeom>
          <a:ln>
            <a:noFill/>
          </a:ln>
          <a:effectLst>
            <a:softEdge rad="112500"/>
          </a:effectLst>
        </p:spPr>
      </p:pic>
    </p:spTree>
  </p:cSld>
  <p:clrMapOvr>
    <a:masterClrMapping/>
  </p:clrMapOvr>
  <p:transition>
    <p:push/>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693</TotalTime>
  <Words>2068</Words>
  <Application>Microsoft Office PowerPoint</Application>
  <PresentationFormat>Presentación en pantalla (4:3)</PresentationFormat>
  <Paragraphs>1190</Paragraphs>
  <Slides>36</Slides>
  <Notes>36</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GABY</dc:creator>
  <cp:lastModifiedBy>Azucena</cp:lastModifiedBy>
  <cp:revision>43</cp:revision>
  <dcterms:created xsi:type="dcterms:W3CDTF">2012-07-17T04:19:49Z</dcterms:created>
  <dcterms:modified xsi:type="dcterms:W3CDTF">2012-10-10T12:48:00Z</dcterms:modified>
</cp:coreProperties>
</file>