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Lst>
  <p:notesMasterIdLst>
    <p:notesMasterId r:id="rId77"/>
  </p:notesMasterIdLst>
  <p:sldIdLst>
    <p:sldId id="259" r:id="rId2"/>
    <p:sldId id="335" r:id="rId3"/>
    <p:sldId id="260" r:id="rId4"/>
    <p:sldId id="262" r:id="rId5"/>
    <p:sldId id="263" r:id="rId6"/>
    <p:sldId id="261" r:id="rId7"/>
    <p:sldId id="265" r:id="rId8"/>
    <p:sldId id="266" r:id="rId9"/>
    <p:sldId id="267" r:id="rId10"/>
    <p:sldId id="268" r:id="rId11"/>
    <p:sldId id="269" r:id="rId12"/>
    <p:sldId id="270" r:id="rId13"/>
    <p:sldId id="272" r:id="rId14"/>
    <p:sldId id="271" r:id="rId15"/>
    <p:sldId id="274" r:id="rId16"/>
    <p:sldId id="275" r:id="rId17"/>
    <p:sldId id="276" r:id="rId18"/>
    <p:sldId id="277" r:id="rId19"/>
    <p:sldId id="278" r:id="rId20"/>
    <p:sldId id="287" r:id="rId21"/>
    <p:sldId id="288" r:id="rId22"/>
    <p:sldId id="264" r:id="rId23"/>
    <p:sldId id="291" r:id="rId24"/>
    <p:sldId id="292" r:id="rId25"/>
    <p:sldId id="293" r:id="rId26"/>
    <p:sldId id="294" r:id="rId27"/>
    <p:sldId id="295" r:id="rId28"/>
    <p:sldId id="289" r:id="rId29"/>
    <p:sldId id="297" r:id="rId30"/>
    <p:sldId id="296" r:id="rId31"/>
    <p:sldId id="298" r:id="rId32"/>
    <p:sldId id="299" r:id="rId33"/>
    <p:sldId id="273" r:id="rId34"/>
    <p:sldId id="279" r:id="rId35"/>
    <p:sldId id="300" r:id="rId36"/>
    <p:sldId id="301" r:id="rId37"/>
    <p:sldId id="302" r:id="rId38"/>
    <p:sldId id="303" r:id="rId39"/>
    <p:sldId id="304" r:id="rId40"/>
    <p:sldId id="280" r:id="rId41"/>
    <p:sldId id="286" r:id="rId42"/>
    <p:sldId id="285" r:id="rId43"/>
    <p:sldId id="310" r:id="rId44"/>
    <p:sldId id="284" r:id="rId45"/>
    <p:sldId id="283" r:id="rId46"/>
    <p:sldId id="282" r:id="rId47"/>
    <p:sldId id="281" r:id="rId48"/>
    <p:sldId id="305" r:id="rId49"/>
    <p:sldId id="306" r:id="rId50"/>
    <p:sldId id="307" r:id="rId51"/>
    <p:sldId id="308" r:id="rId52"/>
    <p:sldId id="309" r:id="rId53"/>
    <p:sldId id="311"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95" autoAdjust="0"/>
  </p:normalViewPr>
  <p:slideViewPr>
    <p:cSldViewPr>
      <p:cViewPr varScale="1">
        <p:scale>
          <a:sx n="68" d="100"/>
          <a:sy n="68" d="100"/>
        </p:scale>
        <p:origin x="-144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636B1A-21CD-4AA9-9F75-C82B334876DA}" type="datetimeFigureOut">
              <a:rPr lang="es-EC" smtClean="0"/>
              <a:t>03/09/2012</a:t>
            </a:fld>
            <a:endParaRPr lang="es-EC"/>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F4E748-F35C-4604-9628-64B22AD31E55}" type="slidenum">
              <a:rPr lang="es-EC" smtClean="0"/>
              <a:t>‹#›</a:t>
            </a:fld>
            <a:endParaRPr lang="es-EC"/>
          </a:p>
        </p:txBody>
      </p:sp>
    </p:spTree>
    <p:extLst>
      <p:ext uri="{BB962C8B-B14F-4D97-AF65-F5344CB8AC3E}">
        <p14:creationId xmlns:p14="http://schemas.microsoft.com/office/powerpoint/2010/main" val="3954867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1</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10</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11</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12</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13</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14</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15</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16</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17</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18</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19</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2</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20</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21</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22</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23</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24</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25</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26</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27</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28</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29</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3</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30</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31</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32</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33</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34</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35</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36</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37</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38</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39</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4</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40</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41</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42</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43</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44</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45</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46</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47</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48</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49</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5</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50</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51</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52</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53</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54</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55</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56</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57</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58</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59</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6</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60</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61</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62</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63</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64</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65</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66</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67</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68</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69</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7</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70</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71</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72</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73</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74</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75</a:t>
            </a:fld>
            <a:endParaRPr lang="es-EC"/>
          </a:p>
        </p:txBody>
      </p:sp>
    </p:spTree>
    <p:extLst>
      <p:ext uri="{BB962C8B-B14F-4D97-AF65-F5344CB8AC3E}">
        <p14:creationId xmlns:p14="http://schemas.microsoft.com/office/powerpoint/2010/main" val="404776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8</a:t>
            </a:fld>
            <a:endParaRPr lang="es-EC" dirty="0"/>
          </a:p>
        </p:txBody>
      </p:sp>
    </p:spTree>
    <p:extLst>
      <p:ext uri="{BB962C8B-B14F-4D97-AF65-F5344CB8AC3E}">
        <p14:creationId xmlns:p14="http://schemas.microsoft.com/office/powerpoint/2010/main" val="404776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4EF4E748-F35C-4604-9628-64B22AD31E55}" type="slidenum">
              <a:rPr lang="es-EC" smtClean="0"/>
              <a:t>9</a:t>
            </a:fld>
            <a:endParaRPr lang="es-EC" dirty="0"/>
          </a:p>
        </p:txBody>
      </p:sp>
    </p:spTree>
    <p:extLst>
      <p:ext uri="{BB962C8B-B14F-4D97-AF65-F5344CB8AC3E}">
        <p14:creationId xmlns:p14="http://schemas.microsoft.com/office/powerpoint/2010/main" val="404776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D675E431-87C7-4F06-832B-7001A975B344}" type="datetimeFigureOut">
              <a:rPr lang="es-EC" smtClean="0"/>
              <a:t>03/09/2012</a:t>
            </a:fld>
            <a:endParaRPr lang="es-EC"/>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73C2AA2A-3884-444D-81E2-8D7E5B396DB8}" type="slidenum">
              <a:rPr lang="es-EC" smtClean="0"/>
              <a:t>‹#›</a:t>
            </a:fld>
            <a:endParaRPr lang="es-EC"/>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s-EC"/>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75E431-87C7-4F06-832B-7001A975B344}" type="datetimeFigureOut">
              <a:rPr lang="es-EC" smtClean="0"/>
              <a:t>03/09/2012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3C2AA2A-3884-444D-81E2-8D7E5B396DB8}" type="slidenum">
              <a:rPr lang="es-EC" smtClean="0"/>
              <a:t>‹#›</a:t>
            </a:fld>
            <a:endParaRPr lang="es-EC"/>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75E431-87C7-4F06-832B-7001A975B344}" type="datetimeFigureOut">
              <a:rPr lang="es-EC" smtClean="0"/>
              <a:t>03/09/2012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73C2AA2A-3884-444D-81E2-8D7E5B396DB8}" type="slidenum">
              <a:rPr lang="es-EC" smtClean="0"/>
              <a:t>‹#›</a:t>
            </a:fld>
            <a:endParaRPr lang="es-EC"/>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75E431-87C7-4F06-832B-7001A975B344}" type="datetimeFigureOut">
              <a:rPr lang="es-EC" smtClean="0"/>
              <a:t>03/09/2012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3C2AA2A-3884-444D-81E2-8D7E5B396DB8}" type="slidenum">
              <a:rPr lang="es-EC" smtClean="0"/>
              <a:t>‹#›</a:t>
            </a:fld>
            <a:endParaRPr lang="es-EC"/>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D675E431-87C7-4F06-832B-7001A975B344}" type="datetimeFigureOut">
              <a:rPr lang="es-EC" smtClean="0"/>
              <a:t>03/09/2012</a:t>
            </a:fld>
            <a:endParaRPr lang="es-EC"/>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73C2AA2A-3884-444D-81E2-8D7E5B396DB8}" type="slidenum">
              <a:rPr lang="es-EC" smtClean="0"/>
              <a:t>‹#›</a:t>
            </a:fld>
            <a:endParaRPr lang="es-EC"/>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s-EC"/>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75E431-87C7-4F06-832B-7001A975B344}" type="datetimeFigureOut">
              <a:rPr lang="es-EC" smtClean="0"/>
              <a:t>03/09/2012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3C2AA2A-3884-444D-81E2-8D7E5B396DB8}" type="slidenum">
              <a:rPr lang="es-EC" smtClean="0"/>
              <a:t>‹#›</a:t>
            </a:fld>
            <a:endParaRPr lang="es-EC"/>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675E431-87C7-4F06-832B-7001A975B344}" type="datetimeFigureOut">
              <a:rPr lang="es-EC" smtClean="0"/>
              <a:t>03/09/2012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73C2AA2A-3884-444D-81E2-8D7E5B396DB8}" type="slidenum">
              <a:rPr lang="es-EC" smtClean="0"/>
              <a:t>‹#›</a:t>
            </a:fld>
            <a:endParaRPr lang="es-EC"/>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675E431-87C7-4F06-832B-7001A975B344}" type="datetimeFigureOut">
              <a:rPr lang="es-EC" smtClean="0"/>
              <a:t>03/09/2012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73C2AA2A-3884-444D-81E2-8D7E5B396DB8}" type="slidenum">
              <a:rPr lang="es-EC" smtClean="0"/>
              <a:t>‹#›</a:t>
            </a:fld>
            <a:endParaRPr lang="es-EC"/>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D675E431-87C7-4F06-832B-7001A975B344}" type="datetimeFigureOut">
              <a:rPr lang="es-EC" smtClean="0"/>
              <a:t>03/09/2012</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73C2AA2A-3884-444D-81E2-8D7E5B396DB8}" type="slidenum">
              <a:rPr lang="es-EC" smtClean="0"/>
              <a:t>‹#›</a:t>
            </a:fld>
            <a:endParaRPr lang="es-EC"/>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75E431-87C7-4F06-832B-7001A975B344}" type="datetimeFigureOut">
              <a:rPr lang="es-EC" smtClean="0"/>
              <a:t>03/09/2012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73C2AA2A-3884-444D-81E2-8D7E5B396DB8}" type="slidenum">
              <a:rPr lang="es-EC" smtClean="0"/>
              <a:t>‹#›</a:t>
            </a:fld>
            <a:endParaRPr lang="es-EC"/>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75E431-87C7-4F06-832B-7001A975B344}" type="datetimeFigureOut">
              <a:rPr lang="es-EC" smtClean="0"/>
              <a:t>03/09/2012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3C2AA2A-3884-444D-81E2-8D7E5B396DB8}" type="slidenum">
              <a:rPr lang="es-EC" smtClean="0"/>
              <a:t>‹#›</a:t>
            </a:fld>
            <a:endParaRPr lang="es-EC"/>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D675E431-87C7-4F06-832B-7001A975B344}" type="datetimeFigureOut">
              <a:rPr lang="es-EC" smtClean="0"/>
              <a:t>03/09/2012</a:t>
            </a:fld>
            <a:endParaRPr lang="es-EC"/>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s-EC"/>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73C2AA2A-3884-444D-81E2-8D7E5B396DB8}" type="slidenum">
              <a:rPr lang="es-EC" smtClean="0"/>
              <a:t>‹#›</a:t>
            </a:fld>
            <a:endParaRPr lang="es-EC"/>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1412776"/>
            <a:ext cx="6480720" cy="2331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8000" b="1" i="1" dirty="0">
                <a:solidFill>
                  <a:schemeClr val="tx1"/>
                </a:solidFill>
              </a:rPr>
              <a:t/>
            </a:r>
            <a:br>
              <a:rPr lang="es-EC" sz="8000" b="1" i="1" dirty="0">
                <a:solidFill>
                  <a:schemeClr val="tx1"/>
                </a:solidFill>
              </a:rPr>
            </a:br>
            <a:r>
              <a:rPr lang="es-EC" sz="8000" b="1" i="1" dirty="0">
                <a:solidFill>
                  <a:schemeClr val="tx1"/>
                </a:solidFill>
              </a:rPr>
              <a:t>BIENVENIDOS</a:t>
            </a:r>
            <a:r>
              <a:rPr lang="es-EC" sz="8000" b="1" i="1" dirty="0" smtClean="0">
                <a:solidFill>
                  <a:schemeClr val="tx1"/>
                </a:solidFill>
              </a:rPr>
              <a:t/>
            </a:r>
            <a:br>
              <a:rPr lang="es-EC" sz="8000" b="1" i="1" dirty="0" smtClean="0">
                <a:solidFill>
                  <a:schemeClr val="tx1"/>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pic>
        <p:nvPicPr>
          <p:cNvPr id="4" name="Picture 3" descr="FORMATOCARATULA.jpg"/>
          <p:cNvPicPr>
            <a:picLocks noChangeAspect="1"/>
          </p:cNvPicPr>
          <p:nvPr/>
        </p:nvPicPr>
        <p:blipFill>
          <a:blip r:embed="rId3" cstate="print"/>
          <a:stretch>
            <a:fillRect/>
          </a:stretch>
        </p:blipFill>
        <p:spPr>
          <a:xfrm>
            <a:off x="-260155" y="-179454"/>
            <a:ext cx="9399640" cy="7280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447521" y="1412776"/>
            <a:ext cx="6480720" cy="2331640"/>
          </a:xfrm>
          <a:prstGeom prst="rect">
            <a:avLst/>
          </a:prstGeom>
        </p:spPr>
        <p:txBody>
          <a:bodyPr vert="horz" lIns="91440" tIns="45720" rIns="91440" bIns="45720" rtlCol="0" anchor="ctr">
            <a:noAutofit/>
          </a:bodyPr>
          <a:lstStyle>
            <a:lvl1pPr algn="r" defTabSz="914400" rtl="0" eaLnBrk="1" latinLnBrk="0" hangingPunct="1">
              <a:spcBef>
                <a:spcPct val="0"/>
              </a:spcBef>
              <a:buNone/>
              <a:defRPr sz="4200" kern="1200" cap="all" spc="150" baseline="0">
                <a:ln>
                  <a:noFill/>
                </a:ln>
                <a:solidFill>
                  <a:schemeClr val="bg1"/>
                </a:solidFill>
                <a:effectLst/>
                <a:latin typeface="+mj-lt"/>
                <a:ea typeface="+mj-ea"/>
                <a:cs typeface="+mj-cs"/>
              </a:defRPr>
            </a:lvl1p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8000" b="1" i="1" dirty="0" smtClean="0">
                <a:solidFill>
                  <a:schemeClr val="tx1"/>
                </a:solidFill>
              </a:rPr>
              <a:t/>
            </a:r>
            <a:br>
              <a:rPr lang="es-EC" sz="8000" b="1" i="1" dirty="0" smtClean="0">
                <a:solidFill>
                  <a:schemeClr val="tx1"/>
                </a:solidFill>
              </a:rPr>
            </a:br>
            <a:r>
              <a:rPr lang="es-EC" sz="8000" b="1" i="1" dirty="0" smtClean="0">
                <a:solidFill>
                  <a:schemeClr val="tx1"/>
                </a:solidFill>
              </a:rPr>
              <a:t>BIENVENIDOS</a:t>
            </a:r>
            <a:br>
              <a:rPr lang="es-EC" sz="8000" b="1" i="1" dirty="0" smtClean="0">
                <a:solidFill>
                  <a:schemeClr val="tx1"/>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dirty="0" smtClean="0"/>
              <a:t/>
            </a:r>
            <a:br>
              <a:rPr lang="es-EC" sz="2800" dirty="0" smtClean="0"/>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Tree>
    <p:extLst>
      <p:ext uri="{BB962C8B-B14F-4D97-AF65-F5344CB8AC3E}">
        <p14:creationId xmlns:p14="http://schemas.microsoft.com/office/powerpoint/2010/main" val="108078614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144463"/>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3" name="TextBox 2"/>
          <p:cNvSpPr txBox="1"/>
          <p:nvPr/>
        </p:nvSpPr>
        <p:spPr>
          <a:xfrm>
            <a:off x="1246298" y="764704"/>
            <a:ext cx="6496273" cy="1754326"/>
          </a:xfrm>
          <a:prstGeom prst="rect">
            <a:avLst/>
          </a:prstGeom>
          <a:noFill/>
        </p:spPr>
        <p:txBody>
          <a:bodyPr wrap="square" rtlCol="0">
            <a:spAutoFit/>
          </a:bodyPr>
          <a:lstStyle/>
          <a:p>
            <a:r>
              <a:rPr lang="es-EC" dirty="0" smtClean="0"/>
              <a:t>Esto significo un periodo de investigación en el cual se recopilo una gran cantidad e información de equipo similar. De la misma forma se procedió a analizar meticulosamente la soldadora de punto de pedestal que se encuentra en el laboratorio de maquinas herramientas de la ESPE.</a:t>
            </a:r>
          </a:p>
          <a:p>
            <a:endParaRPr lang="es-EC" dirty="0">
              <a:solidFill>
                <a:schemeClr val="bg1"/>
              </a:solidFill>
            </a:endParaRPr>
          </a:p>
        </p:txBody>
      </p:sp>
      <p:pic>
        <p:nvPicPr>
          <p:cNvPr id="4098" name="Picture 2" descr="http://telecam.files.wordpress.com/2010/11/teorico-estudioso.gif?w=485&amp;h=3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623" y="2492896"/>
            <a:ext cx="461962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4734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144463"/>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419872" y="509464"/>
            <a:ext cx="2304256" cy="2592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187624" y="3284984"/>
            <a:ext cx="6271865" cy="3077766"/>
          </a:xfrm>
          <a:prstGeom prst="rect">
            <a:avLst/>
          </a:prstGeom>
          <a:noFill/>
        </p:spPr>
        <p:txBody>
          <a:bodyPr wrap="square" rtlCol="0">
            <a:spAutoFit/>
          </a:bodyPr>
          <a:lstStyle/>
          <a:p>
            <a:r>
              <a:rPr lang="es-EC" sz="1600" dirty="0" smtClean="0"/>
              <a:t>El proceso de investigación científica finalmente dio frutos y abanico las siguientes preguntas:</a:t>
            </a:r>
          </a:p>
          <a:p>
            <a:endParaRPr lang="es-EC" sz="1600" dirty="0" smtClean="0"/>
          </a:p>
          <a:p>
            <a:pPr marL="285750" indent="-285750">
              <a:buFontTx/>
              <a:buChar char="-"/>
            </a:pPr>
            <a:r>
              <a:rPr lang="es-EC" sz="1600" dirty="0" smtClean="0"/>
              <a:t>Como generar alto amperaje y bajo voltaje ( para soldar placas metálicas)</a:t>
            </a:r>
          </a:p>
          <a:p>
            <a:pPr marL="285750" indent="-285750">
              <a:buFontTx/>
              <a:buChar char="-"/>
            </a:pPr>
            <a:r>
              <a:rPr lang="es-EC" sz="1600" dirty="0" smtClean="0"/>
              <a:t>Como controlar tal maquina (garantizar estabilidad y seguridad ocupacional)</a:t>
            </a:r>
          </a:p>
          <a:p>
            <a:pPr marL="285750" indent="-285750">
              <a:buFontTx/>
              <a:buChar char="-"/>
            </a:pPr>
            <a:r>
              <a:rPr lang="es-EC" sz="1600" dirty="0" smtClean="0"/>
              <a:t>Como transmitir la corriente eléctrica finalmente a las placas de interés.</a:t>
            </a:r>
          </a:p>
          <a:p>
            <a:pPr marL="285750" indent="-285750">
              <a:buFontTx/>
              <a:buChar char="-"/>
            </a:pPr>
            <a:r>
              <a:rPr lang="es-EC" sz="1600" dirty="0" smtClean="0"/>
              <a:t>Como acoplar todo al robot industrial (que funcionen en sincronía)</a:t>
            </a:r>
          </a:p>
          <a:p>
            <a:pPr marL="285750" indent="-285750">
              <a:buFontTx/>
              <a:buChar char="-"/>
            </a:pPr>
            <a:r>
              <a:rPr lang="es-EC" sz="1600" dirty="0" smtClean="0"/>
              <a:t>Como hacerlo real y económicamente viable.</a:t>
            </a:r>
          </a:p>
          <a:p>
            <a:endParaRPr lang="es-EC" dirty="0">
              <a:solidFill>
                <a:schemeClr val="bg1"/>
              </a:solidFill>
            </a:endParaRPr>
          </a:p>
        </p:txBody>
      </p:sp>
    </p:spTree>
    <p:extLst>
      <p:ext uri="{BB962C8B-B14F-4D97-AF65-F5344CB8AC3E}">
        <p14:creationId xmlns:p14="http://schemas.microsoft.com/office/powerpoint/2010/main" val="7244445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144463"/>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6" name="TextBox 5"/>
          <p:cNvSpPr txBox="1"/>
          <p:nvPr/>
        </p:nvSpPr>
        <p:spPr>
          <a:xfrm>
            <a:off x="1331640" y="692696"/>
            <a:ext cx="6271865" cy="4893647"/>
          </a:xfrm>
          <a:prstGeom prst="rect">
            <a:avLst/>
          </a:prstGeom>
          <a:noFill/>
        </p:spPr>
        <p:txBody>
          <a:bodyPr wrap="square" rtlCol="0">
            <a:spAutoFit/>
          </a:bodyPr>
          <a:lstStyle/>
          <a:p>
            <a:r>
              <a:rPr lang="es-EC" sz="2400" dirty="0" smtClean="0"/>
              <a:t>Para ser más un poco más específico se debe considerar:</a:t>
            </a:r>
          </a:p>
          <a:p>
            <a:endParaRPr lang="es-EC" sz="2400" dirty="0" smtClean="0"/>
          </a:p>
          <a:p>
            <a:endParaRPr lang="es-EC" sz="2400" dirty="0" smtClean="0"/>
          </a:p>
          <a:p>
            <a:pPr marL="285750" indent="-285750">
              <a:buFontTx/>
              <a:buChar char="-"/>
            </a:pPr>
            <a:r>
              <a:rPr lang="es-EC" sz="2400" dirty="0" smtClean="0"/>
              <a:t>La corriente eléctrica a entregarse a las placas</a:t>
            </a:r>
          </a:p>
          <a:p>
            <a:pPr marL="285750" indent="-285750">
              <a:buFontTx/>
              <a:buChar char="-"/>
            </a:pPr>
            <a:endParaRPr lang="es-EC" sz="2400" dirty="0" smtClean="0"/>
          </a:p>
          <a:p>
            <a:pPr marL="285750" indent="-285750">
              <a:buFontTx/>
              <a:buChar char="-"/>
            </a:pPr>
            <a:r>
              <a:rPr lang="es-EC" sz="2400" dirty="0" smtClean="0"/>
              <a:t>El tiempo que esta corriente va a  ser entregada a las placas</a:t>
            </a:r>
          </a:p>
          <a:p>
            <a:pPr marL="285750" indent="-285750">
              <a:buFontTx/>
              <a:buChar char="-"/>
            </a:pPr>
            <a:endParaRPr lang="es-EC" sz="2400" dirty="0" smtClean="0"/>
          </a:p>
          <a:p>
            <a:pPr marL="285750" indent="-285750">
              <a:buFontTx/>
              <a:buChar char="-"/>
            </a:pPr>
            <a:r>
              <a:rPr lang="es-EC" sz="2400" dirty="0" smtClean="0"/>
              <a:t>La presión que las placas deben recibir mientras los dos anteriores parámetros están presentes en el proceso </a:t>
            </a:r>
            <a:endParaRPr lang="es-EC" sz="2400" dirty="0"/>
          </a:p>
        </p:txBody>
      </p:sp>
    </p:spTree>
    <p:extLst>
      <p:ext uri="{BB962C8B-B14F-4D97-AF65-F5344CB8AC3E}">
        <p14:creationId xmlns:p14="http://schemas.microsoft.com/office/powerpoint/2010/main" val="17729662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144463"/>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6" name="TextBox 5"/>
          <p:cNvSpPr txBox="1"/>
          <p:nvPr/>
        </p:nvSpPr>
        <p:spPr>
          <a:xfrm>
            <a:off x="1547664" y="1052736"/>
            <a:ext cx="6271865" cy="4893647"/>
          </a:xfrm>
          <a:prstGeom prst="rect">
            <a:avLst/>
          </a:prstGeom>
          <a:noFill/>
        </p:spPr>
        <p:txBody>
          <a:bodyPr wrap="square" rtlCol="0">
            <a:spAutoFit/>
          </a:bodyPr>
          <a:lstStyle/>
          <a:p>
            <a:r>
              <a:rPr lang="es-EC" sz="2400" dirty="0" smtClean="0"/>
              <a:t>Al visualizar de manera concreta que el problema era controlar estos parámetros o variables se determino que la mejor forma de enfrentar el problema simplificándolo y tendiendo a ser minimalista a la hora de dar soluciones, la frase:</a:t>
            </a:r>
          </a:p>
          <a:p>
            <a:endParaRPr lang="es-EC" sz="2400" dirty="0" smtClean="0"/>
          </a:p>
          <a:p>
            <a:r>
              <a:rPr lang="es-EC" sz="2400" b="1" i="1" dirty="0" smtClean="0"/>
              <a:t>“Divide y vencerás”</a:t>
            </a:r>
          </a:p>
          <a:p>
            <a:endParaRPr lang="es-EC" sz="2400" b="1" i="1" dirty="0" smtClean="0"/>
          </a:p>
          <a:p>
            <a:r>
              <a:rPr lang="es-EC" sz="2400" b="1" i="1" dirty="0" smtClean="0"/>
              <a:t> </a:t>
            </a:r>
            <a:r>
              <a:rPr lang="es-EC" sz="2400" dirty="0" smtClean="0"/>
              <a:t>Tomaba cada vez más sentido</a:t>
            </a:r>
          </a:p>
          <a:p>
            <a:endParaRPr lang="en-US" sz="2400" dirty="0"/>
          </a:p>
          <a:p>
            <a:endParaRPr lang="en-US" sz="2400" dirty="0" smtClean="0"/>
          </a:p>
          <a:p>
            <a:endParaRPr lang="es-EC" sz="2400" dirty="0">
              <a:solidFill>
                <a:schemeClr val="bg1"/>
              </a:solidFill>
            </a:endParaRPr>
          </a:p>
        </p:txBody>
      </p:sp>
    </p:spTree>
    <p:extLst>
      <p:ext uri="{BB962C8B-B14F-4D97-AF65-F5344CB8AC3E}">
        <p14:creationId xmlns:p14="http://schemas.microsoft.com/office/powerpoint/2010/main" val="2047291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144463"/>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3" name="TextBox 2"/>
          <p:cNvSpPr txBox="1"/>
          <p:nvPr/>
        </p:nvSpPr>
        <p:spPr>
          <a:xfrm>
            <a:off x="1619672" y="375336"/>
            <a:ext cx="6064225" cy="6463308"/>
          </a:xfrm>
          <a:prstGeom prst="rect">
            <a:avLst/>
          </a:prstGeom>
          <a:noFill/>
        </p:spPr>
        <p:txBody>
          <a:bodyPr wrap="square" rtlCol="0">
            <a:spAutoFit/>
          </a:bodyPr>
          <a:lstStyle/>
          <a:p>
            <a:r>
              <a:rPr lang="es-EC" dirty="0" smtClean="0"/>
              <a:t>El primer gran inconveniente a resolverse fue como generar alta corriente para causar un cambio en la estructura misma de placas metálicas de pequeño espesor. </a:t>
            </a:r>
          </a:p>
          <a:p>
            <a:endParaRPr lang="es-EC" dirty="0" smtClean="0"/>
          </a:p>
          <a:p>
            <a:r>
              <a:rPr lang="es-EC" dirty="0" smtClean="0"/>
              <a:t>La investigación apuntaba a que se necesitaría un mínimo de 400 Amperes para poder soldar latón de 2 mm. Esto solamente puede lograrse con un transformador que al reducir el voltaje por defecto aumente el amperaje, esto es posible gracias a la ley de ohm que nos dice que:</a:t>
            </a:r>
          </a:p>
          <a:p>
            <a:endParaRPr lang="en-US" dirty="0"/>
          </a:p>
          <a:p>
            <a:pPr algn="ctr"/>
            <a:r>
              <a:rPr lang="en-US" dirty="0" smtClean="0"/>
              <a:t>R =V/I</a:t>
            </a:r>
          </a:p>
          <a:p>
            <a:r>
              <a:rPr lang="es-EC" dirty="0" smtClean="0"/>
              <a:t>Un transformador es un conjunto de 2 devanados (primario y secundario) los cuales cada uno tiene una serie de espirales enrolladas sobre una sección de un núcleo conformado por placas de hierro o latón (no es solido para evitar corrientes parasitarias) </a:t>
            </a:r>
          </a:p>
          <a:p>
            <a:endParaRPr lang="en-US" dirty="0"/>
          </a:p>
          <a:p>
            <a:r>
              <a:rPr lang="es-EC" dirty="0" smtClean="0"/>
              <a:t>La salida de amperaje de un AUTO transformador esta regida por la relación</a:t>
            </a:r>
          </a:p>
          <a:p>
            <a:endParaRPr lang="en-US" dirty="0"/>
          </a:p>
          <a:p>
            <a:pPr algn="ctr"/>
            <a:r>
              <a:rPr lang="en-US" dirty="0" smtClean="0"/>
              <a:t>I2 = (I1XN1)/N2</a:t>
            </a:r>
          </a:p>
          <a:p>
            <a:endParaRPr lang="es-EC" dirty="0" smtClean="0">
              <a:solidFill>
                <a:schemeClr val="bg1"/>
              </a:solidFill>
            </a:endParaRPr>
          </a:p>
          <a:p>
            <a:endParaRPr lang="es-EC" dirty="0">
              <a:solidFill>
                <a:schemeClr val="bg1"/>
              </a:solidFill>
            </a:endParaRPr>
          </a:p>
        </p:txBody>
      </p:sp>
    </p:spTree>
    <p:extLst>
      <p:ext uri="{BB962C8B-B14F-4D97-AF65-F5344CB8AC3E}">
        <p14:creationId xmlns:p14="http://schemas.microsoft.com/office/powerpoint/2010/main" val="10143096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144463"/>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3" name="TextBox 2"/>
          <p:cNvSpPr txBox="1"/>
          <p:nvPr/>
        </p:nvSpPr>
        <p:spPr>
          <a:xfrm>
            <a:off x="307975" y="548680"/>
            <a:ext cx="6064225" cy="646331"/>
          </a:xfrm>
          <a:prstGeom prst="rect">
            <a:avLst/>
          </a:prstGeom>
          <a:noFill/>
        </p:spPr>
        <p:txBody>
          <a:bodyPr wrap="square" rtlCol="0">
            <a:spAutoFit/>
          </a:bodyPr>
          <a:lstStyle/>
          <a:p>
            <a:endParaRPr lang="es-EC" dirty="0" smtClean="0">
              <a:solidFill>
                <a:schemeClr val="bg1"/>
              </a:solidFill>
            </a:endParaRPr>
          </a:p>
          <a:p>
            <a:endParaRPr lang="es-EC" dirty="0">
              <a:solidFill>
                <a:schemeClr val="bg1"/>
              </a:solidFill>
            </a:endParaRPr>
          </a:p>
        </p:txBody>
      </p:sp>
      <p:pic>
        <p:nvPicPr>
          <p:cNvPr id="6" name="Picture 5" descr="http://tecnoblogsanmartin.files.wordpress.com/2012/01/transformador.jpg"/>
          <p:cNvPicPr/>
          <p:nvPr/>
        </p:nvPicPr>
        <p:blipFill rotWithShape="1">
          <a:blip r:embed="rId3">
            <a:extLst>
              <a:ext uri="{28A0092B-C50C-407E-A947-70E740481C1C}">
                <a14:useLocalDpi xmlns:a14="http://schemas.microsoft.com/office/drawing/2010/main" val="0"/>
              </a:ext>
            </a:extLst>
          </a:blip>
          <a:srcRect l="1019" t="1719" r="1528" b="1473"/>
          <a:stretch/>
        </p:blipFill>
        <p:spPr bwMode="auto">
          <a:xfrm>
            <a:off x="2267744" y="407037"/>
            <a:ext cx="4410075" cy="3027045"/>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TextBox 6"/>
          <p:cNvSpPr txBox="1"/>
          <p:nvPr/>
        </p:nvSpPr>
        <p:spPr>
          <a:xfrm>
            <a:off x="1475656" y="3717031"/>
            <a:ext cx="5593647" cy="2585323"/>
          </a:xfrm>
          <a:prstGeom prst="rect">
            <a:avLst/>
          </a:prstGeom>
          <a:noFill/>
        </p:spPr>
        <p:txBody>
          <a:bodyPr wrap="none" rtlCol="0">
            <a:spAutoFit/>
          </a:bodyPr>
          <a:lstStyle/>
          <a:p>
            <a:r>
              <a:rPr lang="en-US" dirty="0" smtClean="0"/>
              <a:t>DONDE:</a:t>
            </a:r>
          </a:p>
          <a:p>
            <a:endParaRPr lang="en-US" dirty="0"/>
          </a:p>
          <a:p>
            <a:r>
              <a:rPr lang="es-EC" dirty="0" smtClean="0"/>
              <a:t>I2 = Es el amperaje de salida y el </a:t>
            </a:r>
            <a:r>
              <a:rPr lang="es-EC" dirty="0" smtClean="0"/>
              <a:t>parámetro </a:t>
            </a:r>
            <a:r>
              <a:rPr lang="es-EC" dirty="0" smtClean="0"/>
              <a:t>de </a:t>
            </a:r>
            <a:r>
              <a:rPr lang="es-EC" dirty="0" smtClean="0"/>
              <a:t>interés</a:t>
            </a:r>
            <a:endParaRPr lang="es-EC" dirty="0" smtClean="0"/>
          </a:p>
          <a:p>
            <a:endParaRPr lang="es-EC" dirty="0" smtClean="0"/>
          </a:p>
          <a:p>
            <a:r>
              <a:rPr lang="es-EC" dirty="0" smtClean="0"/>
              <a:t>I1 = Corriente del primario</a:t>
            </a:r>
          </a:p>
          <a:p>
            <a:endParaRPr lang="es-EC" dirty="0" smtClean="0"/>
          </a:p>
          <a:p>
            <a:r>
              <a:rPr lang="es-EC" dirty="0" smtClean="0"/>
              <a:t>N1 = Número de vueltas en el primario</a:t>
            </a:r>
          </a:p>
          <a:p>
            <a:endParaRPr lang="es-EC" dirty="0" smtClean="0"/>
          </a:p>
          <a:p>
            <a:r>
              <a:rPr lang="es-EC" dirty="0" smtClean="0"/>
              <a:t>N2 = Número de vueltas en el secundario</a:t>
            </a:r>
            <a:endParaRPr lang="es-EC" dirty="0"/>
          </a:p>
        </p:txBody>
      </p:sp>
    </p:spTree>
    <p:extLst>
      <p:ext uri="{BB962C8B-B14F-4D97-AF65-F5344CB8AC3E}">
        <p14:creationId xmlns:p14="http://schemas.microsoft.com/office/powerpoint/2010/main" val="30464107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144463"/>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3" name="TextBox 2"/>
          <p:cNvSpPr txBox="1"/>
          <p:nvPr/>
        </p:nvSpPr>
        <p:spPr>
          <a:xfrm>
            <a:off x="307975" y="548680"/>
            <a:ext cx="6064225" cy="646331"/>
          </a:xfrm>
          <a:prstGeom prst="rect">
            <a:avLst/>
          </a:prstGeom>
          <a:noFill/>
        </p:spPr>
        <p:txBody>
          <a:bodyPr wrap="square" rtlCol="0">
            <a:spAutoFit/>
          </a:bodyPr>
          <a:lstStyle/>
          <a:p>
            <a:endParaRPr lang="es-EC" dirty="0" smtClean="0">
              <a:solidFill>
                <a:schemeClr val="bg1"/>
              </a:solidFill>
            </a:endParaRPr>
          </a:p>
          <a:p>
            <a:endParaRPr lang="es-EC" dirty="0">
              <a:solidFill>
                <a:schemeClr val="bg1"/>
              </a:solidFill>
            </a:endParaRPr>
          </a:p>
        </p:txBody>
      </p:sp>
      <p:sp>
        <p:nvSpPr>
          <p:cNvPr id="7" name="TextBox 6"/>
          <p:cNvSpPr txBox="1"/>
          <p:nvPr/>
        </p:nvSpPr>
        <p:spPr>
          <a:xfrm>
            <a:off x="1456580" y="764704"/>
            <a:ext cx="6424265" cy="6463308"/>
          </a:xfrm>
          <a:prstGeom prst="rect">
            <a:avLst/>
          </a:prstGeom>
          <a:noFill/>
        </p:spPr>
        <p:txBody>
          <a:bodyPr wrap="square" rtlCol="0">
            <a:spAutoFit/>
          </a:bodyPr>
          <a:lstStyle/>
          <a:p>
            <a:r>
              <a:rPr lang="es-EC" dirty="0" smtClean="0"/>
              <a:t>Si se remplazan los datos obtenidos el proceso de investigación y de la empresa eléctrica en la anterior expresión obtenemos lo siguiente:</a:t>
            </a:r>
          </a:p>
          <a:p>
            <a:endParaRPr lang="es-EC" dirty="0" smtClean="0"/>
          </a:p>
          <a:p>
            <a:pPr algn="ctr"/>
            <a:endParaRPr lang="en-US" dirty="0"/>
          </a:p>
          <a:p>
            <a:pPr algn="ctr"/>
            <a:r>
              <a:rPr lang="en-US" dirty="0" smtClean="0"/>
              <a:t>I1 = 10 A</a:t>
            </a:r>
          </a:p>
          <a:p>
            <a:pPr algn="ctr"/>
            <a:endParaRPr lang="en-US" dirty="0"/>
          </a:p>
          <a:p>
            <a:pPr algn="ctr"/>
            <a:r>
              <a:rPr lang="en-US" dirty="0" smtClean="0"/>
              <a:t>N1 = 160  A</a:t>
            </a:r>
          </a:p>
          <a:p>
            <a:pPr algn="ctr"/>
            <a:endParaRPr lang="en-US" dirty="0"/>
          </a:p>
          <a:p>
            <a:pPr algn="ctr"/>
            <a:r>
              <a:rPr lang="en-US" dirty="0" smtClean="0"/>
              <a:t>N2 =  2   A</a:t>
            </a:r>
          </a:p>
          <a:p>
            <a:pPr algn="ctr"/>
            <a:endParaRPr lang="en-US" dirty="0"/>
          </a:p>
          <a:p>
            <a:pPr algn="ctr"/>
            <a:r>
              <a:rPr lang="en-US" dirty="0" smtClean="0"/>
              <a:t>Para :</a:t>
            </a:r>
          </a:p>
          <a:p>
            <a:pPr algn="ctr"/>
            <a:endParaRPr lang="en-US" dirty="0"/>
          </a:p>
          <a:p>
            <a:pPr algn="ctr"/>
            <a:r>
              <a:rPr lang="en-US" dirty="0"/>
              <a:t>I2 = (I1XN1)/N2</a:t>
            </a:r>
          </a:p>
          <a:p>
            <a:pPr algn="ctr"/>
            <a:endParaRPr lang="en-US" dirty="0" smtClean="0"/>
          </a:p>
          <a:p>
            <a:pPr algn="ctr"/>
            <a:r>
              <a:rPr lang="en-US" dirty="0" smtClean="0"/>
              <a:t>I2 = 800 A</a:t>
            </a:r>
          </a:p>
          <a:p>
            <a:endParaRPr lang="en-US" dirty="0"/>
          </a:p>
          <a:p>
            <a:endParaRPr lang="en-US" dirty="0" smtClean="0"/>
          </a:p>
          <a:p>
            <a:endParaRPr lang="en-US" dirty="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a:solidFill>
                <a:schemeClr val="bg1"/>
              </a:solidFill>
            </a:endParaRPr>
          </a:p>
          <a:p>
            <a:endParaRPr lang="es-EC" dirty="0">
              <a:solidFill>
                <a:schemeClr val="bg1"/>
              </a:solidFill>
            </a:endParaRPr>
          </a:p>
        </p:txBody>
      </p:sp>
    </p:spTree>
    <p:extLst>
      <p:ext uri="{BB962C8B-B14F-4D97-AF65-F5344CB8AC3E}">
        <p14:creationId xmlns:p14="http://schemas.microsoft.com/office/powerpoint/2010/main" val="31923988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144463"/>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7" name="TextBox 6"/>
          <p:cNvSpPr txBox="1"/>
          <p:nvPr/>
        </p:nvSpPr>
        <p:spPr>
          <a:xfrm>
            <a:off x="612775" y="543178"/>
            <a:ext cx="8152457" cy="8032968"/>
          </a:xfrm>
          <a:prstGeom prst="rect">
            <a:avLst/>
          </a:prstGeom>
          <a:noFill/>
        </p:spPr>
        <p:txBody>
          <a:bodyPr wrap="square" rtlCol="0">
            <a:spAutoFit/>
          </a:bodyPr>
          <a:lstStyle/>
          <a:p>
            <a:r>
              <a:rPr lang="es-EC" sz="2400" dirty="0" smtClean="0"/>
              <a:t>Este amperaje de salida es más que suficiente para soldar piezas pequeñas en el laboratorio.</a:t>
            </a:r>
          </a:p>
          <a:p>
            <a:endParaRPr lang="en-US" sz="2400" dirty="0"/>
          </a:p>
          <a:p>
            <a:r>
              <a:rPr lang="es-EC" sz="2400" dirty="0" smtClean="0"/>
              <a:t>Obtener un transformador que cumpla con tales requerimientos no es tan sencillo como parece, ya que los que circulan por el mercado o son demasiado voluminosos y exceden los requerimientos del proyecto, o son muy pequeños y no alcanzarían a suministrar la energía necesaria.</a:t>
            </a:r>
          </a:p>
          <a:p>
            <a:endParaRPr lang="en-US" sz="2400" dirty="0" smtClean="0"/>
          </a:p>
          <a:p>
            <a:r>
              <a:rPr lang="es-EC" sz="2400" dirty="0" smtClean="0"/>
              <a:t>Por esta razón se procedió a manufacturar un autotransformador.  Que de manera artesanal cumpla con los requerimientos planteados e inclusive pueda entrar en operación lo más rápido posible. </a:t>
            </a:r>
          </a:p>
          <a:p>
            <a:endParaRPr lang="en-US" dirty="0">
              <a:solidFill>
                <a:schemeClr val="bg1"/>
              </a:solidFill>
            </a:endParaRPr>
          </a:p>
          <a:p>
            <a:endParaRPr lang="es-EC" dirty="0" smtClean="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a:solidFill>
                <a:schemeClr val="bg1"/>
              </a:solidFill>
            </a:endParaRPr>
          </a:p>
          <a:p>
            <a:endParaRPr lang="es-EC" dirty="0">
              <a:solidFill>
                <a:schemeClr val="bg1"/>
              </a:solidFill>
            </a:endParaRPr>
          </a:p>
        </p:txBody>
      </p:sp>
    </p:spTree>
    <p:extLst>
      <p:ext uri="{BB962C8B-B14F-4D97-AF65-F5344CB8AC3E}">
        <p14:creationId xmlns:p14="http://schemas.microsoft.com/office/powerpoint/2010/main" val="26894232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144463"/>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7" name="TextBox 6"/>
          <p:cNvSpPr txBox="1"/>
          <p:nvPr/>
        </p:nvSpPr>
        <p:spPr>
          <a:xfrm>
            <a:off x="1547664" y="692696"/>
            <a:ext cx="6424265" cy="5909310"/>
          </a:xfrm>
          <a:prstGeom prst="rect">
            <a:avLst/>
          </a:prstGeom>
          <a:noFill/>
        </p:spPr>
        <p:txBody>
          <a:bodyPr wrap="square" rtlCol="0">
            <a:spAutoFit/>
          </a:bodyPr>
          <a:lstStyle/>
          <a:p>
            <a:r>
              <a:rPr lang="es-EC" sz="2400" dirty="0" smtClean="0"/>
              <a:t>Las partes que conforman este equipo son las siguientes:</a:t>
            </a:r>
          </a:p>
          <a:p>
            <a:endParaRPr lang="es-EC" sz="2400" dirty="0" smtClean="0"/>
          </a:p>
          <a:p>
            <a:r>
              <a:rPr lang="es-EC" sz="2400" dirty="0" smtClean="0"/>
              <a:t>Núcleo:</a:t>
            </a:r>
          </a:p>
          <a:p>
            <a:endParaRPr lang="en-US" sz="2400" dirty="0"/>
          </a:p>
          <a:p>
            <a:r>
              <a:rPr lang="en-US" sz="2400" dirty="0" smtClean="0"/>
              <a:t> </a:t>
            </a:r>
            <a:endParaRPr lang="es-EC" sz="2400" dirty="0" smtClean="0"/>
          </a:p>
          <a:p>
            <a:endParaRPr lang="en-US" dirty="0"/>
          </a:p>
          <a:p>
            <a:endParaRPr lang="es-EC" dirty="0" smtClean="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r>
              <a:rPr lang="en-US" dirty="0" smtClean="0">
                <a:solidFill>
                  <a:schemeClr val="bg1"/>
                </a:solidFill>
              </a:rPr>
              <a:t>   </a:t>
            </a:r>
          </a:p>
          <a:p>
            <a:endParaRPr lang="en-US" dirty="0" smtClean="0">
              <a:solidFill>
                <a:schemeClr val="bg1"/>
              </a:solidFill>
            </a:endParaRPr>
          </a:p>
          <a:p>
            <a:r>
              <a:rPr lang="es-EC" dirty="0" smtClean="0">
                <a:solidFill>
                  <a:schemeClr val="bg1"/>
                </a:solidFill>
              </a:rPr>
              <a:t>Conformado por placas intercaladas y aisladas con un barniz, generan el camino por el cual el flujo magnético se dirige de un devanado a otro.</a:t>
            </a:r>
          </a:p>
          <a:p>
            <a:endParaRPr lang="en-US" dirty="0">
              <a:solidFill>
                <a:schemeClr val="bg1"/>
              </a:solidFill>
            </a:endParaRPr>
          </a:p>
          <a:p>
            <a:endParaRPr lang="es-EC" dirty="0">
              <a:solidFill>
                <a:schemeClr val="bg1"/>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170287"/>
            <a:ext cx="2066925" cy="2541905"/>
          </a:xfrm>
          <a:prstGeom prst="rect">
            <a:avLst/>
          </a:prstGeom>
          <a:noFill/>
          <a:ln>
            <a:noFill/>
          </a:ln>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5319611" y="3170287"/>
            <a:ext cx="2305050" cy="2533650"/>
          </a:xfrm>
          <a:prstGeom prst="rect">
            <a:avLst/>
          </a:prstGeom>
          <a:noFill/>
          <a:ln>
            <a:noFill/>
          </a:ln>
        </p:spPr>
      </p:pic>
      <p:cxnSp>
        <p:nvCxnSpPr>
          <p:cNvPr id="10" name="Straight Arrow Connector 9"/>
          <p:cNvCxnSpPr/>
          <p:nvPr/>
        </p:nvCxnSpPr>
        <p:spPr>
          <a:xfrm flipH="1" flipV="1">
            <a:off x="2825377" y="4341409"/>
            <a:ext cx="694730" cy="1008110"/>
          </a:xfrm>
          <a:prstGeom prst="straightConnector1">
            <a:avLst/>
          </a:prstGeom>
          <a:ln>
            <a:tailEnd type="arrow"/>
          </a:ln>
          <a:effectLst>
            <a:glow rad="228600">
              <a:schemeClr val="accent1">
                <a:satMod val="175000"/>
                <a:alpha val="40000"/>
              </a:schemeClr>
            </a:glow>
            <a:outerShdw blurRad="31750" dist="25400" dir="5400000" rotWithShape="0">
              <a:srgbClr val="000000">
                <a:alpha val="50000"/>
              </a:srgbClr>
            </a:outerShdw>
          </a:effectLst>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flipV="1">
            <a:off x="5580112" y="4341409"/>
            <a:ext cx="1296144" cy="792088"/>
          </a:xfrm>
          <a:prstGeom prst="straightConnector1">
            <a:avLst/>
          </a:prstGeom>
          <a:ln>
            <a:tailEnd type="arrow"/>
          </a:ln>
          <a:effectLst>
            <a:glow rad="228600">
              <a:schemeClr val="accent1">
                <a:satMod val="175000"/>
                <a:alpha val="40000"/>
              </a:schemeClr>
            </a:glow>
            <a:outerShdw blurRad="31750" dist="25400" dir="5400000" rotWithShape="0">
              <a:srgbClr val="000000">
                <a:alpha val="50000"/>
              </a:srgb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39768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144463"/>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7" name="TextBox 6"/>
          <p:cNvSpPr txBox="1"/>
          <p:nvPr/>
        </p:nvSpPr>
        <p:spPr>
          <a:xfrm>
            <a:off x="1475656" y="548680"/>
            <a:ext cx="6424265" cy="5232202"/>
          </a:xfrm>
          <a:prstGeom prst="rect">
            <a:avLst/>
          </a:prstGeom>
          <a:noFill/>
        </p:spPr>
        <p:txBody>
          <a:bodyPr wrap="square" rtlCol="0">
            <a:spAutoFit/>
          </a:bodyPr>
          <a:lstStyle/>
          <a:p>
            <a:r>
              <a:rPr lang="es-EC" sz="2800" dirty="0" smtClean="0"/>
              <a:t>Los devanados:</a:t>
            </a:r>
          </a:p>
          <a:p>
            <a:endParaRPr lang="en-US" sz="2800" dirty="0"/>
          </a:p>
          <a:p>
            <a:r>
              <a:rPr lang="es-EC" sz="2800" dirty="0" smtClean="0"/>
              <a:t>Es una seria de espiras conformadas por cable de cobre que genera al ser enrolladas alrededor del núcleo producen una inducción electromagnética entre bobinados los cuales por las relaciones antes descritas generan diferentes caídas de voltaje y por ende diferentes valores de corriente</a:t>
            </a:r>
            <a:r>
              <a:rPr lang="en-US" sz="2800" dirty="0" smtClean="0"/>
              <a:t>.</a:t>
            </a:r>
          </a:p>
          <a:p>
            <a:endParaRPr lang="es-EC" dirty="0" smtClean="0"/>
          </a:p>
          <a:p>
            <a:endParaRPr lang="en-US" dirty="0">
              <a:solidFill>
                <a:schemeClr val="bg1"/>
              </a:solidFill>
            </a:endParaRPr>
          </a:p>
          <a:p>
            <a:endParaRPr lang="es-EC" dirty="0">
              <a:solidFill>
                <a:schemeClr val="bg1"/>
              </a:solidFill>
            </a:endParaRPr>
          </a:p>
        </p:txBody>
      </p:sp>
    </p:spTree>
    <p:extLst>
      <p:ext uri="{BB962C8B-B14F-4D97-AF65-F5344CB8AC3E}">
        <p14:creationId xmlns:p14="http://schemas.microsoft.com/office/powerpoint/2010/main" val="1600442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36712"/>
            <a:ext cx="8064896" cy="2331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4400" b="1" i="1" dirty="0">
                <a:solidFill>
                  <a:schemeClr val="bg2">
                    <a:lumMod val="75000"/>
                  </a:schemeClr>
                </a:solidFill>
              </a:rPr>
              <a:t/>
            </a:r>
            <a:br>
              <a:rPr lang="es-EC" sz="4400" b="1" i="1" dirty="0">
                <a:solidFill>
                  <a:schemeClr val="bg2">
                    <a:lumMod val="75000"/>
                  </a:schemeClr>
                </a:solidFill>
              </a:rPr>
            </a:br>
            <a:r>
              <a:rPr lang="es-EC" sz="4400" b="1" i="1" dirty="0" smtClean="0">
                <a:solidFill>
                  <a:schemeClr val="tx1"/>
                </a:solidFill>
              </a:rPr>
              <a:t>escuela politécnica del ejército</a:t>
            </a:r>
            <a:r>
              <a:rPr lang="es-EC" sz="2800" b="1" i="1" dirty="0" smtClean="0">
                <a:solidFill>
                  <a:schemeClr val="tx1"/>
                </a:solidFill>
              </a:rPr>
              <a:t/>
            </a:r>
            <a:br>
              <a:rPr lang="es-EC" sz="2800" b="1" i="1" dirty="0" smtClean="0">
                <a:solidFill>
                  <a:schemeClr val="tx1"/>
                </a:solidFill>
              </a:rPr>
            </a:br>
            <a:r>
              <a:rPr lang="es-EC" sz="2800" b="1" i="1" dirty="0">
                <a:solidFill>
                  <a:schemeClr val="tx1"/>
                </a:solidFill>
              </a:rPr>
              <a:t/>
            </a:r>
            <a:br>
              <a:rPr lang="es-EC" sz="2800" b="1" i="1" dirty="0">
                <a:solidFill>
                  <a:schemeClr val="tx1"/>
                </a:solidFill>
              </a:rPr>
            </a:br>
            <a:r>
              <a:rPr lang="es-EC" sz="2000" b="1" dirty="0" smtClean="0">
                <a:solidFill>
                  <a:schemeClr val="tx1"/>
                </a:solidFill>
              </a:rPr>
              <a:t>“</a:t>
            </a:r>
            <a:r>
              <a:rPr lang="es-EC" sz="2000" b="1" dirty="0">
                <a:solidFill>
                  <a:schemeClr val="tx1"/>
                </a:solidFill>
              </a:rPr>
              <a:t>DISEÑO Y CONSTRUCCIÓN DE </a:t>
            </a:r>
            <a:r>
              <a:rPr lang="es-EC" sz="2000" b="1" dirty="0" smtClean="0">
                <a:solidFill>
                  <a:schemeClr val="tx1"/>
                </a:solidFill>
              </a:rPr>
              <a:t>UNA PINZA SOLDADURA </a:t>
            </a:r>
            <a:r>
              <a:rPr lang="es-EC" sz="2000" b="1" dirty="0">
                <a:solidFill>
                  <a:schemeClr val="tx1"/>
                </a:solidFill>
              </a:rPr>
              <a:t>DE PUNTO PARA ROBOT INDUSTRIAL KUKA KR16-KR15, DEL LABORATORIO DE AUTOMATIZACIÓN Y MECATRÓNICA DE LA ESCUELA POLITÉCNICA DEL EJÉRCITO”</a:t>
            </a: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Tree>
    <p:extLst>
      <p:ext uri="{BB962C8B-B14F-4D97-AF65-F5344CB8AC3E}">
        <p14:creationId xmlns:p14="http://schemas.microsoft.com/office/powerpoint/2010/main" val="24726269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144463"/>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7" name="TextBox 6"/>
          <p:cNvSpPr txBox="1"/>
          <p:nvPr/>
        </p:nvSpPr>
        <p:spPr>
          <a:xfrm>
            <a:off x="307975" y="1124744"/>
            <a:ext cx="6424265" cy="1354217"/>
          </a:xfrm>
          <a:prstGeom prst="rect">
            <a:avLst/>
          </a:prstGeom>
          <a:noFill/>
        </p:spPr>
        <p:txBody>
          <a:bodyPr wrap="square" rtlCol="0">
            <a:spAutoFit/>
          </a:bodyPr>
          <a:lstStyle/>
          <a:p>
            <a:endParaRPr lang="en-US" sz="2800" dirty="0" smtClean="0">
              <a:solidFill>
                <a:schemeClr val="bg1"/>
              </a:solidFill>
            </a:endParaRPr>
          </a:p>
          <a:p>
            <a:endParaRPr lang="es-EC" dirty="0" smtClean="0">
              <a:solidFill>
                <a:schemeClr val="bg1"/>
              </a:solidFill>
            </a:endParaRPr>
          </a:p>
          <a:p>
            <a:endParaRPr lang="en-US" dirty="0">
              <a:solidFill>
                <a:schemeClr val="bg1"/>
              </a:solidFill>
            </a:endParaRPr>
          </a:p>
          <a:p>
            <a:endParaRPr lang="es-EC" dirty="0">
              <a:solidFill>
                <a:schemeClr val="bg1"/>
              </a:solidFill>
            </a:endParaRP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331640" y="608330"/>
            <a:ext cx="2695575" cy="2808312"/>
          </a:xfrm>
          <a:prstGeom prst="rect">
            <a:avLst/>
          </a:prstGeom>
          <a:noFill/>
          <a:ln>
            <a:noFill/>
          </a:ln>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1298002" y="3494943"/>
            <a:ext cx="2695575" cy="2854697"/>
          </a:xfrm>
          <a:prstGeom prst="rect">
            <a:avLst/>
          </a:prstGeom>
          <a:noFill/>
          <a:ln>
            <a:noFill/>
          </a:ln>
        </p:spPr>
      </p:pic>
      <p:sp>
        <p:nvSpPr>
          <p:cNvPr id="3" name="TextBox 2"/>
          <p:cNvSpPr txBox="1"/>
          <p:nvPr/>
        </p:nvSpPr>
        <p:spPr>
          <a:xfrm>
            <a:off x="4427984" y="608330"/>
            <a:ext cx="3240360" cy="5355312"/>
          </a:xfrm>
          <a:prstGeom prst="rect">
            <a:avLst/>
          </a:prstGeom>
          <a:noFill/>
        </p:spPr>
        <p:txBody>
          <a:bodyPr wrap="square" rtlCol="0">
            <a:spAutoFit/>
          </a:bodyPr>
          <a:lstStyle/>
          <a:p>
            <a:r>
              <a:rPr lang="es-EC" dirty="0" smtClean="0"/>
              <a:t>El devanado del primario esta conformado por varias capas de alambre que se encuentran en contacto físico más no estructural.</a:t>
            </a:r>
          </a:p>
          <a:p>
            <a:endParaRPr lang="en-US" dirty="0"/>
          </a:p>
          <a:p>
            <a:r>
              <a:rPr lang="es-EC" dirty="0" smtClean="0"/>
              <a:t>Se cuenta con 7 secciones, el primero es la línea de 220 V, se enrolla 25 vueltas más y es la entrada de 110 V.</a:t>
            </a:r>
          </a:p>
          <a:p>
            <a:endParaRPr lang="es-EC" dirty="0" smtClean="0"/>
          </a:p>
          <a:p>
            <a:r>
              <a:rPr lang="es-EC" dirty="0" smtClean="0"/>
              <a:t>Para el terminal número 1 contamos 80 vueltas, de ahí hasta el terminal 6 conformamos cada uno con 6 vueltas y para llegar al terminal más fuerte contamos 25 vueltas y se consigue el terminal número 7.</a:t>
            </a:r>
            <a:endParaRPr lang="es-EC" dirty="0"/>
          </a:p>
        </p:txBody>
      </p:sp>
    </p:spTree>
    <p:extLst>
      <p:ext uri="{BB962C8B-B14F-4D97-AF65-F5344CB8AC3E}">
        <p14:creationId xmlns:p14="http://schemas.microsoft.com/office/powerpoint/2010/main" val="3590627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144463"/>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7" name="TextBox 6"/>
          <p:cNvSpPr txBox="1"/>
          <p:nvPr/>
        </p:nvSpPr>
        <p:spPr>
          <a:xfrm>
            <a:off x="307975" y="1124744"/>
            <a:ext cx="6424265" cy="1354217"/>
          </a:xfrm>
          <a:prstGeom prst="rect">
            <a:avLst/>
          </a:prstGeom>
          <a:noFill/>
        </p:spPr>
        <p:txBody>
          <a:bodyPr wrap="square" rtlCol="0">
            <a:spAutoFit/>
          </a:bodyPr>
          <a:lstStyle/>
          <a:p>
            <a:endParaRPr lang="en-US" sz="2800" dirty="0" smtClean="0">
              <a:solidFill>
                <a:schemeClr val="bg1"/>
              </a:solidFill>
            </a:endParaRPr>
          </a:p>
          <a:p>
            <a:endParaRPr lang="es-EC" dirty="0" smtClean="0">
              <a:solidFill>
                <a:schemeClr val="bg1"/>
              </a:solidFill>
            </a:endParaRPr>
          </a:p>
          <a:p>
            <a:endParaRPr lang="en-US" dirty="0">
              <a:solidFill>
                <a:schemeClr val="bg1"/>
              </a:solidFill>
            </a:endParaRPr>
          </a:p>
          <a:p>
            <a:endParaRPr lang="es-EC" dirty="0">
              <a:solidFill>
                <a:schemeClr val="bg1"/>
              </a:solidFill>
            </a:endParaRPr>
          </a:p>
        </p:txBody>
      </p:sp>
      <p:sp>
        <p:nvSpPr>
          <p:cNvPr id="3" name="TextBox 2"/>
          <p:cNvSpPr txBox="1"/>
          <p:nvPr/>
        </p:nvSpPr>
        <p:spPr>
          <a:xfrm>
            <a:off x="532382" y="620688"/>
            <a:ext cx="7856042" cy="2308324"/>
          </a:xfrm>
          <a:prstGeom prst="rect">
            <a:avLst/>
          </a:prstGeom>
          <a:noFill/>
        </p:spPr>
        <p:txBody>
          <a:bodyPr wrap="square" rtlCol="0">
            <a:spAutoFit/>
          </a:bodyPr>
          <a:lstStyle/>
          <a:p>
            <a:r>
              <a:rPr lang="es-EC" dirty="0" smtClean="0"/>
              <a:t>De esta forma se obtienen los diferentes terminales que nos dan distintos valores de amperaje, entonces es lógico pensar que si uno conecta el terminal y cierra el circuito, la salida de amperaje será menor a conectar el terminal número 7 que nos da el máximo potencial del transformador. Obviamente se consigue una mayor salida de amperaje si se alimenta el equipo con 220 V, ya que los valores que ingresan a la ecuación aumentan la relación de transformación, es justamente de esa forma que se logra obtener 800 A en los electrodos de soldadura</a:t>
            </a:r>
            <a:r>
              <a:rPr lang="es-EC" dirty="0" smtClean="0">
                <a:solidFill>
                  <a:schemeClr val="bg1"/>
                </a:solidFill>
              </a:rPr>
              <a:t>.</a:t>
            </a:r>
            <a:endParaRPr lang="es-EC" dirty="0">
              <a:solidFill>
                <a:schemeClr val="bg1"/>
              </a:solidFill>
            </a:endParaRP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116222"/>
            <a:ext cx="3096344" cy="2545457"/>
          </a:xfrm>
          <a:prstGeom prst="rect">
            <a:avLst/>
          </a:prstGeom>
          <a:noFill/>
          <a:ln>
            <a:noFill/>
          </a:ln>
        </p:spPr>
      </p:pic>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140968"/>
            <a:ext cx="2919909" cy="2545457"/>
          </a:xfrm>
          <a:prstGeom prst="rect">
            <a:avLst/>
          </a:prstGeom>
          <a:noFill/>
          <a:ln>
            <a:noFill/>
          </a:ln>
        </p:spPr>
      </p:pic>
    </p:spTree>
    <p:extLst>
      <p:ext uri="{BB962C8B-B14F-4D97-AF65-F5344CB8AC3E}">
        <p14:creationId xmlns:p14="http://schemas.microsoft.com/office/powerpoint/2010/main" val="4161360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3096344" cy="2808312"/>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275856" y="812673"/>
            <a:ext cx="2664296" cy="2545457"/>
          </a:xfrm>
          <a:prstGeom prst="rect">
            <a:avLst/>
          </a:prstGeom>
          <a:noFill/>
          <a:ln>
            <a:noFill/>
          </a:ln>
        </p:spPr>
      </p:pic>
      <p:cxnSp>
        <p:nvCxnSpPr>
          <p:cNvPr id="8" name="Straight Arrow Connector 7"/>
          <p:cNvCxnSpPr/>
          <p:nvPr/>
        </p:nvCxnSpPr>
        <p:spPr>
          <a:xfrm flipH="1">
            <a:off x="3644948" y="2996952"/>
            <a:ext cx="883332" cy="0"/>
          </a:xfrm>
          <a:prstGeom prst="straightConnector1">
            <a:avLst/>
          </a:prstGeom>
          <a:ln>
            <a:tailEnd type="arrow"/>
          </a:ln>
          <a:effectLst>
            <a:glow rad="228600">
              <a:schemeClr val="accent1">
                <a:satMod val="175000"/>
                <a:alpha val="40000"/>
              </a:schemeClr>
            </a:glow>
            <a:outerShdw blurRad="31750" dist="25400" dir="5400000" rotWithShape="0">
              <a:srgbClr val="000000">
                <a:alpha val="50000"/>
              </a:srgbClr>
            </a:outerShdw>
          </a:effectLst>
        </p:spPr>
        <p:style>
          <a:lnRef idx="3">
            <a:schemeClr val="accent1"/>
          </a:lnRef>
          <a:fillRef idx="0">
            <a:schemeClr val="accent1"/>
          </a:fillRef>
          <a:effectRef idx="2">
            <a:schemeClr val="accent1"/>
          </a:effectRef>
          <a:fontRef idx="minor">
            <a:schemeClr val="tx1"/>
          </a:fontRef>
        </p:style>
      </p:cxnSp>
      <p:cxnSp>
        <p:nvCxnSpPr>
          <p:cNvPr id="11" name="Straight Arrow Connector 10"/>
          <p:cNvCxnSpPr/>
          <p:nvPr/>
        </p:nvCxnSpPr>
        <p:spPr>
          <a:xfrm flipH="1" flipV="1">
            <a:off x="3518266" y="1839133"/>
            <a:ext cx="792088" cy="1038099"/>
          </a:xfrm>
          <a:prstGeom prst="straightConnector1">
            <a:avLst/>
          </a:prstGeom>
          <a:ln>
            <a:tailEnd type="arrow"/>
          </a:ln>
          <a:effectLst>
            <a:glow rad="228600">
              <a:schemeClr val="accent6">
                <a:satMod val="175000"/>
                <a:alpha val="40000"/>
              </a:schemeClr>
            </a:glow>
            <a:outerShdw blurRad="31750" dist="25400" dir="5400000" rotWithShape="0">
              <a:srgbClr val="000000">
                <a:alpha val="50000"/>
              </a:srgbClr>
            </a:outerShdw>
          </a:effectLst>
        </p:spPr>
        <p:style>
          <a:lnRef idx="3">
            <a:schemeClr val="accent6"/>
          </a:lnRef>
          <a:fillRef idx="0">
            <a:schemeClr val="accent6"/>
          </a:fillRef>
          <a:effectRef idx="2">
            <a:schemeClr val="accent6"/>
          </a:effectRef>
          <a:fontRef idx="minor">
            <a:schemeClr val="tx1"/>
          </a:fontRef>
        </p:style>
      </p:cxnSp>
      <p:sp>
        <p:nvSpPr>
          <p:cNvPr id="16" name="TextBox 15"/>
          <p:cNvSpPr txBox="1"/>
          <p:nvPr/>
        </p:nvSpPr>
        <p:spPr>
          <a:xfrm>
            <a:off x="1620279" y="3717032"/>
            <a:ext cx="5975449" cy="1938992"/>
          </a:xfrm>
          <a:prstGeom prst="rect">
            <a:avLst/>
          </a:prstGeom>
          <a:noFill/>
        </p:spPr>
        <p:txBody>
          <a:bodyPr wrap="square" rtlCol="0">
            <a:spAutoFit/>
          </a:bodyPr>
          <a:lstStyle/>
          <a:p>
            <a:r>
              <a:rPr lang="es-EC" sz="2400" dirty="0" smtClean="0"/>
              <a:t>De esta forma si se conecta el terminal común a cualquiera de los 7 terminales restantes se puede seleccionar entre una gama de amperajes, lo que permite soldar materiales de varios espesores.</a:t>
            </a:r>
            <a:endParaRPr lang="es-EC" sz="2400" dirty="0"/>
          </a:p>
        </p:txBody>
      </p:sp>
    </p:spTree>
    <p:extLst>
      <p:ext uri="{BB962C8B-B14F-4D97-AF65-F5344CB8AC3E}">
        <p14:creationId xmlns:p14="http://schemas.microsoft.com/office/powerpoint/2010/main" val="14268228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3096344" cy="2808312"/>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6" name="TextBox 5"/>
          <p:cNvSpPr txBox="1"/>
          <p:nvPr/>
        </p:nvSpPr>
        <p:spPr>
          <a:xfrm>
            <a:off x="460375" y="692696"/>
            <a:ext cx="6271865" cy="923330"/>
          </a:xfrm>
          <a:prstGeom prst="rect">
            <a:avLst/>
          </a:prstGeom>
          <a:noFill/>
        </p:spPr>
        <p:txBody>
          <a:bodyPr wrap="square" rtlCol="0">
            <a:spAutoFit/>
          </a:bodyPr>
          <a:lstStyle/>
          <a:p>
            <a:endParaRPr lang="es-EC" dirty="0" smtClean="0">
              <a:solidFill>
                <a:schemeClr val="bg2">
                  <a:lumMod val="20000"/>
                  <a:lumOff val="80000"/>
                </a:schemeClr>
              </a:solidFill>
            </a:endParaRPr>
          </a:p>
          <a:p>
            <a:endParaRPr lang="en-US" dirty="0">
              <a:solidFill>
                <a:schemeClr val="bg2">
                  <a:lumMod val="20000"/>
                  <a:lumOff val="80000"/>
                </a:schemeClr>
              </a:solidFill>
            </a:endParaRPr>
          </a:p>
          <a:p>
            <a:endParaRPr lang="es-EC" dirty="0">
              <a:solidFill>
                <a:schemeClr val="bg2">
                  <a:lumMod val="20000"/>
                  <a:lumOff val="80000"/>
                </a:schemeClr>
              </a:solidFill>
            </a:endParaRPr>
          </a:p>
        </p:txBody>
      </p:sp>
      <p:sp>
        <p:nvSpPr>
          <p:cNvPr id="16" name="TextBox 15"/>
          <p:cNvSpPr txBox="1"/>
          <p:nvPr/>
        </p:nvSpPr>
        <p:spPr>
          <a:xfrm>
            <a:off x="827584" y="1154361"/>
            <a:ext cx="7560840" cy="3785652"/>
          </a:xfrm>
          <a:prstGeom prst="rect">
            <a:avLst/>
          </a:prstGeom>
          <a:noFill/>
        </p:spPr>
        <p:txBody>
          <a:bodyPr wrap="square" rtlCol="0">
            <a:spAutoFit/>
          </a:bodyPr>
          <a:lstStyle/>
          <a:p>
            <a:r>
              <a:rPr lang="es-EC" sz="2400" dirty="0" smtClean="0"/>
              <a:t>El devanado secundario esta conformado por una amalgama de cables de cobre enrollados entre si formando un grueso cable, el cual esta enrollado sobre el primario sin entrar en un estado de conducción directo debido a su aislamiento de tela y barniz. </a:t>
            </a:r>
          </a:p>
          <a:p>
            <a:endParaRPr lang="en-US" sz="2400" dirty="0"/>
          </a:p>
          <a:p>
            <a:r>
              <a:rPr lang="es-EC" sz="2400" dirty="0" smtClean="0"/>
              <a:t>Para generar la relación inicial, este devanado dará 2 vueltas, por su longitud y espesor físicamente es incapaz de sobrepasar este limite, con lo que se garantiza la adecuada relación de transformación.</a:t>
            </a:r>
            <a:endParaRPr lang="es-EC" sz="2400" dirty="0"/>
          </a:p>
        </p:txBody>
      </p:sp>
    </p:spTree>
    <p:extLst>
      <p:ext uri="{BB962C8B-B14F-4D97-AF65-F5344CB8AC3E}">
        <p14:creationId xmlns:p14="http://schemas.microsoft.com/office/powerpoint/2010/main" val="21488218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6" name="TextBox 5"/>
          <p:cNvSpPr txBox="1"/>
          <p:nvPr/>
        </p:nvSpPr>
        <p:spPr>
          <a:xfrm>
            <a:off x="460375" y="692696"/>
            <a:ext cx="6271865" cy="923330"/>
          </a:xfrm>
          <a:prstGeom prst="rect">
            <a:avLst/>
          </a:prstGeom>
          <a:noFill/>
        </p:spPr>
        <p:txBody>
          <a:bodyPr wrap="square" rtlCol="0">
            <a:spAutoFit/>
          </a:bodyPr>
          <a:lstStyle/>
          <a:p>
            <a:endParaRPr lang="es-EC" dirty="0" smtClean="0">
              <a:solidFill>
                <a:schemeClr val="bg2">
                  <a:lumMod val="20000"/>
                  <a:lumOff val="80000"/>
                </a:schemeClr>
              </a:solidFill>
            </a:endParaRPr>
          </a:p>
          <a:p>
            <a:endParaRPr lang="en-US" dirty="0">
              <a:solidFill>
                <a:schemeClr val="bg2">
                  <a:lumMod val="20000"/>
                  <a:lumOff val="80000"/>
                </a:schemeClr>
              </a:solidFill>
            </a:endParaRPr>
          </a:p>
          <a:p>
            <a:endParaRPr lang="es-EC" dirty="0">
              <a:solidFill>
                <a:schemeClr val="bg2">
                  <a:lumMod val="20000"/>
                  <a:lumOff val="80000"/>
                </a:schemeClr>
              </a:solidFill>
            </a:endParaRP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3138599" y="1052736"/>
            <a:ext cx="3421733" cy="3168352"/>
          </a:xfrm>
          <a:prstGeom prst="rect">
            <a:avLst/>
          </a:prstGeom>
          <a:noFill/>
          <a:ln>
            <a:noFill/>
          </a:ln>
        </p:spPr>
      </p:pic>
      <p:sp>
        <p:nvSpPr>
          <p:cNvPr id="7" name="TextBox 6"/>
          <p:cNvSpPr txBox="1"/>
          <p:nvPr/>
        </p:nvSpPr>
        <p:spPr>
          <a:xfrm>
            <a:off x="1619672" y="4509120"/>
            <a:ext cx="6119465" cy="1200329"/>
          </a:xfrm>
          <a:prstGeom prst="rect">
            <a:avLst/>
          </a:prstGeom>
          <a:noFill/>
        </p:spPr>
        <p:txBody>
          <a:bodyPr wrap="square" rtlCol="0">
            <a:spAutoFit/>
          </a:bodyPr>
          <a:lstStyle/>
          <a:p>
            <a:r>
              <a:rPr lang="es-EC" dirty="0" smtClean="0"/>
              <a:t>Se puede observar que este cable llamado “descarga” esta enrollado sobre el secundario.  En su punta un terminal de cobre permitirá unirlos a los electrodos de soldadura mediante un cable especial.</a:t>
            </a:r>
            <a:endParaRPr lang="es-EC" dirty="0"/>
          </a:p>
        </p:txBody>
      </p:sp>
    </p:spTree>
    <p:extLst>
      <p:ext uri="{BB962C8B-B14F-4D97-AF65-F5344CB8AC3E}">
        <p14:creationId xmlns:p14="http://schemas.microsoft.com/office/powerpoint/2010/main" val="32001937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6" name="TextBox 5"/>
          <p:cNvSpPr txBox="1"/>
          <p:nvPr/>
        </p:nvSpPr>
        <p:spPr>
          <a:xfrm>
            <a:off x="460375" y="692696"/>
            <a:ext cx="6271865" cy="923330"/>
          </a:xfrm>
          <a:prstGeom prst="rect">
            <a:avLst/>
          </a:prstGeom>
          <a:noFill/>
        </p:spPr>
        <p:txBody>
          <a:bodyPr wrap="square" rtlCol="0">
            <a:spAutoFit/>
          </a:bodyPr>
          <a:lstStyle/>
          <a:p>
            <a:endParaRPr lang="es-EC" dirty="0" smtClean="0">
              <a:solidFill>
                <a:schemeClr val="bg2">
                  <a:lumMod val="20000"/>
                  <a:lumOff val="80000"/>
                </a:schemeClr>
              </a:solidFill>
            </a:endParaRPr>
          </a:p>
          <a:p>
            <a:endParaRPr lang="en-US" dirty="0">
              <a:solidFill>
                <a:schemeClr val="bg2">
                  <a:lumMod val="20000"/>
                  <a:lumOff val="80000"/>
                </a:schemeClr>
              </a:solidFill>
            </a:endParaRPr>
          </a:p>
          <a:p>
            <a:endParaRPr lang="es-EC" dirty="0">
              <a:solidFill>
                <a:schemeClr val="bg2">
                  <a:lumMod val="20000"/>
                  <a:lumOff val="80000"/>
                </a:schemeClr>
              </a:solidFill>
            </a:endParaRPr>
          </a:p>
        </p:txBody>
      </p:sp>
      <p:sp>
        <p:nvSpPr>
          <p:cNvPr id="7" name="TextBox 6"/>
          <p:cNvSpPr txBox="1"/>
          <p:nvPr/>
        </p:nvSpPr>
        <p:spPr>
          <a:xfrm>
            <a:off x="619491" y="656049"/>
            <a:ext cx="8080449" cy="1477328"/>
          </a:xfrm>
          <a:prstGeom prst="rect">
            <a:avLst/>
          </a:prstGeom>
          <a:noFill/>
        </p:spPr>
        <p:txBody>
          <a:bodyPr wrap="square" rtlCol="0">
            <a:spAutoFit/>
          </a:bodyPr>
          <a:lstStyle/>
          <a:p>
            <a:r>
              <a:rPr lang="es-EC" dirty="0" smtClean="0"/>
              <a:t>Adicionalmente este transformador cuenta con BREAKER de seguridad que trabaja a manera de interruptor de encendido, si se activa este elemento el transformador estaría listo para trabajar, esperando solamente a la señal de control que determina los tiempos de conexión o el rango de operación del transformador en el tiempo</a:t>
            </a:r>
            <a:r>
              <a:rPr lang="es-EC" dirty="0" smtClean="0">
                <a:solidFill>
                  <a:schemeClr val="bg1"/>
                </a:solidFill>
              </a:rPr>
              <a:t>.</a:t>
            </a:r>
            <a:endParaRPr lang="es-EC" dirty="0"/>
          </a:p>
        </p:txBody>
      </p:sp>
      <p:pic>
        <p:nvPicPr>
          <p:cNvPr id="4099" name="Picture 3" descr="C:\Users\SEBOLLINI\Pictures\823WGTMA\IMG_10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2750" y="2420888"/>
            <a:ext cx="2572085" cy="342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1023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6" name="TextBox 5"/>
          <p:cNvSpPr txBox="1"/>
          <p:nvPr/>
        </p:nvSpPr>
        <p:spPr>
          <a:xfrm>
            <a:off x="460375" y="692696"/>
            <a:ext cx="6271865" cy="923330"/>
          </a:xfrm>
          <a:prstGeom prst="rect">
            <a:avLst/>
          </a:prstGeom>
          <a:noFill/>
        </p:spPr>
        <p:txBody>
          <a:bodyPr wrap="square" rtlCol="0">
            <a:spAutoFit/>
          </a:bodyPr>
          <a:lstStyle/>
          <a:p>
            <a:endParaRPr lang="es-EC" dirty="0" smtClean="0">
              <a:solidFill>
                <a:schemeClr val="bg2">
                  <a:lumMod val="20000"/>
                  <a:lumOff val="80000"/>
                </a:schemeClr>
              </a:solidFill>
            </a:endParaRPr>
          </a:p>
          <a:p>
            <a:endParaRPr lang="en-US" dirty="0">
              <a:solidFill>
                <a:schemeClr val="bg2">
                  <a:lumMod val="20000"/>
                  <a:lumOff val="80000"/>
                </a:schemeClr>
              </a:solidFill>
            </a:endParaRPr>
          </a:p>
          <a:p>
            <a:endParaRPr lang="es-EC" dirty="0">
              <a:solidFill>
                <a:schemeClr val="bg2">
                  <a:lumMod val="20000"/>
                  <a:lumOff val="80000"/>
                </a:schemeClr>
              </a:solidFill>
            </a:endParaRPr>
          </a:p>
        </p:txBody>
      </p:sp>
      <p:sp>
        <p:nvSpPr>
          <p:cNvPr id="7" name="TextBox 6"/>
          <p:cNvSpPr txBox="1"/>
          <p:nvPr/>
        </p:nvSpPr>
        <p:spPr>
          <a:xfrm>
            <a:off x="612775" y="836712"/>
            <a:ext cx="8087543" cy="1754326"/>
          </a:xfrm>
          <a:prstGeom prst="rect">
            <a:avLst/>
          </a:prstGeom>
          <a:noFill/>
        </p:spPr>
        <p:txBody>
          <a:bodyPr wrap="square" rtlCol="0">
            <a:spAutoFit/>
          </a:bodyPr>
          <a:lstStyle/>
          <a:p>
            <a:r>
              <a:rPr lang="es-EC" dirty="0" smtClean="0"/>
              <a:t>Una vez conectado a la línea de alimentación y sea 220V o 110V, lo siguiente es conectar los terminales de la descarga a los cables de batería 00 , el otro extremos de estos debería estar conectado a los terminales que mediante pernos se acoplan a los electrodos de la soldadora.</a:t>
            </a:r>
          </a:p>
          <a:p>
            <a:endParaRPr lang="en-US" dirty="0"/>
          </a:p>
          <a:p>
            <a:endParaRPr lang="es-EC"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175" y="2852936"/>
            <a:ext cx="3624262" cy="228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852936"/>
            <a:ext cx="3624262" cy="226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3638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6" name="TextBox 5"/>
          <p:cNvSpPr txBox="1"/>
          <p:nvPr/>
        </p:nvSpPr>
        <p:spPr>
          <a:xfrm>
            <a:off x="460375" y="692696"/>
            <a:ext cx="6271865" cy="923330"/>
          </a:xfrm>
          <a:prstGeom prst="rect">
            <a:avLst/>
          </a:prstGeom>
          <a:noFill/>
        </p:spPr>
        <p:txBody>
          <a:bodyPr wrap="square" rtlCol="0">
            <a:spAutoFit/>
          </a:bodyPr>
          <a:lstStyle/>
          <a:p>
            <a:endParaRPr lang="es-EC" dirty="0" smtClean="0">
              <a:solidFill>
                <a:schemeClr val="bg2">
                  <a:lumMod val="20000"/>
                  <a:lumOff val="80000"/>
                </a:schemeClr>
              </a:solidFill>
            </a:endParaRPr>
          </a:p>
          <a:p>
            <a:endParaRPr lang="en-US" dirty="0">
              <a:solidFill>
                <a:schemeClr val="bg2">
                  <a:lumMod val="20000"/>
                  <a:lumOff val="80000"/>
                </a:schemeClr>
              </a:solidFill>
            </a:endParaRPr>
          </a:p>
          <a:p>
            <a:endParaRPr lang="es-EC" dirty="0">
              <a:solidFill>
                <a:schemeClr val="bg2">
                  <a:lumMod val="20000"/>
                  <a:lumOff val="80000"/>
                </a:schemeClr>
              </a:solidFill>
            </a:endParaRPr>
          </a:p>
        </p:txBody>
      </p:sp>
      <p:sp>
        <p:nvSpPr>
          <p:cNvPr id="7" name="TextBox 6"/>
          <p:cNvSpPr txBox="1"/>
          <p:nvPr/>
        </p:nvSpPr>
        <p:spPr>
          <a:xfrm>
            <a:off x="1259632" y="908720"/>
            <a:ext cx="6984776" cy="5509200"/>
          </a:xfrm>
          <a:prstGeom prst="rect">
            <a:avLst/>
          </a:prstGeom>
          <a:noFill/>
        </p:spPr>
        <p:txBody>
          <a:bodyPr wrap="square" rtlCol="0">
            <a:spAutoFit/>
          </a:bodyPr>
          <a:lstStyle/>
          <a:p>
            <a:r>
              <a:rPr lang="es-EC" sz="2000" dirty="0" smtClean="0"/>
              <a:t>Ahora una cuestión mencionada es sumamente importante de tomar en cuenta, si el transformador esta alimentado, ya sea a 110/220 V, este seleccionados los terminales de salida de amperaje y la descarga este lista para cerrar el circuito.</a:t>
            </a:r>
          </a:p>
          <a:p>
            <a:endParaRPr lang="en-US" sz="2000" dirty="0"/>
          </a:p>
          <a:p>
            <a:r>
              <a:rPr lang="es-CL" sz="2000" dirty="0" smtClean="0"/>
              <a:t>¿Qué significa que el transformador espera la señal de control para entrar en funcionamiento?</a:t>
            </a:r>
            <a:endParaRPr lang="es-EC" sz="2000" dirty="0"/>
          </a:p>
          <a:p>
            <a:endParaRPr lang="en-US" sz="2000" dirty="0" smtClean="0"/>
          </a:p>
          <a:p>
            <a:r>
              <a:rPr lang="en-US" sz="2000" dirty="0"/>
              <a:t>Las </a:t>
            </a:r>
            <a:r>
              <a:rPr lang="en-US" sz="2000" dirty="0" err="1"/>
              <a:t>Soldadoras</a:t>
            </a:r>
            <a:r>
              <a:rPr lang="en-US" sz="2000" dirty="0"/>
              <a:t> de </a:t>
            </a:r>
            <a:r>
              <a:rPr lang="en-US" sz="2000" dirty="0" err="1"/>
              <a:t>punto</a:t>
            </a:r>
            <a:r>
              <a:rPr lang="en-US" sz="2000" dirty="0"/>
              <a:t> </a:t>
            </a:r>
            <a:r>
              <a:rPr lang="en-US" sz="2000" dirty="0" err="1"/>
              <a:t>funcionan</a:t>
            </a:r>
            <a:r>
              <a:rPr lang="en-US" sz="2000" dirty="0"/>
              <a:t> </a:t>
            </a:r>
            <a:r>
              <a:rPr lang="en-US" sz="2000" dirty="0" err="1"/>
              <a:t>cuando</a:t>
            </a:r>
            <a:r>
              <a:rPr lang="en-US" sz="2000" dirty="0"/>
              <a:t> dos </a:t>
            </a:r>
            <a:r>
              <a:rPr lang="en-US" sz="2000" dirty="0" err="1"/>
              <a:t>electrodos</a:t>
            </a:r>
            <a:r>
              <a:rPr lang="en-US" sz="2000" dirty="0"/>
              <a:t> </a:t>
            </a:r>
            <a:r>
              <a:rPr lang="en-US" sz="2000" dirty="0" err="1"/>
              <a:t>entran</a:t>
            </a:r>
            <a:r>
              <a:rPr lang="en-US" sz="2000" dirty="0"/>
              <a:t> en </a:t>
            </a:r>
            <a:r>
              <a:rPr lang="en-US" sz="2000" dirty="0" err="1"/>
              <a:t>contacto</a:t>
            </a:r>
            <a:r>
              <a:rPr lang="en-US" sz="2000" dirty="0"/>
              <a:t> con </a:t>
            </a:r>
            <a:r>
              <a:rPr lang="en-US" sz="2000" dirty="0" err="1"/>
              <a:t>una</a:t>
            </a:r>
            <a:r>
              <a:rPr lang="en-US" sz="2000" dirty="0"/>
              <a:t> </a:t>
            </a:r>
            <a:r>
              <a:rPr lang="en-US" sz="2000" dirty="0" err="1"/>
              <a:t>placa</a:t>
            </a:r>
            <a:r>
              <a:rPr lang="en-US" sz="2000" dirty="0"/>
              <a:t> </a:t>
            </a:r>
            <a:r>
              <a:rPr lang="en-US" sz="2000" dirty="0" err="1"/>
              <a:t>situada</a:t>
            </a:r>
            <a:r>
              <a:rPr lang="en-US" sz="2000" dirty="0"/>
              <a:t> </a:t>
            </a:r>
            <a:r>
              <a:rPr lang="en-US" sz="2000" dirty="0" smtClean="0"/>
              <a:t>en </a:t>
            </a:r>
            <a:r>
              <a:rPr lang="en-US" sz="2000" dirty="0" err="1" smtClean="0"/>
              <a:t>medio</a:t>
            </a:r>
            <a:r>
              <a:rPr lang="en-US" sz="2000" dirty="0" smtClean="0"/>
              <a:t> </a:t>
            </a:r>
            <a:r>
              <a:rPr lang="en-US" sz="2000" dirty="0"/>
              <a:t>de </a:t>
            </a:r>
            <a:r>
              <a:rPr lang="en-US" sz="2000" dirty="0" err="1"/>
              <a:t>ellos</a:t>
            </a:r>
            <a:r>
              <a:rPr lang="en-US" sz="2000" dirty="0"/>
              <a:t>, al </a:t>
            </a:r>
            <a:r>
              <a:rPr lang="en-US" sz="2000" dirty="0" err="1"/>
              <a:t>estar</a:t>
            </a:r>
            <a:r>
              <a:rPr lang="en-US" sz="2000" dirty="0"/>
              <a:t> en </a:t>
            </a:r>
            <a:r>
              <a:rPr lang="en-US" sz="2000" dirty="0" err="1" smtClean="0"/>
              <a:t>contacto</a:t>
            </a:r>
            <a:r>
              <a:rPr lang="es-EC" sz="2000" dirty="0" smtClean="0"/>
              <a:t> la corriente eléctrica fluye por ambos electrodos hasta encontrarse, lo que cause un aumento exponencial de temperatura de las placas causando que su estructura molecular se altere y se unan entre si.</a:t>
            </a:r>
            <a:endParaRPr lang="es-EC" sz="2000" dirty="0"/>
          </a:p>
          <a:p>
            <a:endParaRPr lang="en-US" dirty="0"/>
          </a:p>
          <a:p>
            <a:endParaRPr lang="en-US" dirty="0" smtClean="0"/>
          </a:p>
          <a:p>
            <a:endParaRPr lang="es-EC" dirty="0" smtClean="0"/>
          </a:p>
          <a:p>
            <a:endParaRPr lang="es-EC" dirty="0">
              <a:solidFill>
                <a:schemeClr val="bg1"/>
              </a:solidFill>
            </a:endParaRPr>
          </a:p>
        </p:txBody>
      </p:sp>
    </p:spTree>
    <p:extLst>
      <p:ext uri="{BB962C8B-B14F-4D97-AF65-F5344CB8AC3E}">
        <p14:creationId xmlns:p14="http://schemas.microsoft.com/office/powerpoint/2010/main" val="34563621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1224136" cy="144016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827584" y="1257096"/>
            <a:ext cx="3343830" cy="4079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12 distancia al borde"/>
          <p:cNvPicPr/>
          <p:nvPr/>
        </p:nvPicPr>
        <p:blipFill rotWithShape="1">
          <a:blip r:embed="rId4" cstate="print"/>
          <a:srcRect l="1695" t="2954" r="1453" b="1669"/>
          <a:stretch/>
        </p:blipFill>
        <p:spPr bwMode="auto">
          <a:xfrm>
            <a:off x="4826422" y="1257097"/>
            <a:ext cx="3417985" cy="4079105"/>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36252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1224136" cy="144016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TextBox 2"/>
          <p:cNvSpPr txBox="1"/>
          <p:nvPr/>
        </p:nvSpPr>
        <p:spPr>
          <a:xfrm>
            <a:off x="971600" y="739699"/>
            <a:ext cx="7559626" cy="4678204"/>
          </a:xfrm>
          <a:prstGeom prst="rect">
            <a:avLst/>
          </a:prstGeom>
          <a:noFill/>
        </p:spPr>
        <p:txBody>
          <a:bodyPr wrap="square" rtlCol="0">
            <a:spAutoFit/>
          </a:bodyPr>
          <a:lstStyle/>
          <a:p>
            <a:r>
              <a:rPr lang="es-EC" sz="2000" dirty="0" smtClean="0"/>
              <a:t>Una</a:t>
            </a:r>
            <a:r>
              <a:rPr lang="en-US" sz="2000" dirty="0" smtClean="0"/>
              <a:t> </a:t>
            </a:r>
            <a:r>
              <a:rPr lang="es-EC" sz="2000" dirty="0" smtClean="0"/>
              <a:t>vez realizada esta operación los electrodos dejan de estar en  contacto con las placas, la corriente deja de fluir por el material y el punto de soldadura entra en la etapa de enfriamiento donde adquiere sus características finales uniendo permanentemente los materiales, pero,  </a:t>
            </a:r>
            <a:r>
              <a:rPr lang="es-CL" sz="2000" dirty="0" smtClean="0"/>
              <a:t>¿</a:t>
            </a:r>
            <a:r>
              <a:rPr lang="es-EC" sz="2000" dirty="0" smtClean="0"/>
              <a:t>que tal si el mecanismo o sistema que controla los electrodos se atasca o avería de alguna forma</a:t>
            </a:r>
            <a:r>
              <a:rPr lang="es-CL" sz="2000" dirty="0" smtClean="0"/>
              <a:t>?</a:t>
            </a:r>
          </a:p>
          <a:p>
            <a:endParaRPr lang="es-CL" sz="2000" dirty="0"/>
          </a:p>
          <a:p>
            <a:r>
              <a:rPr lang="es-CL" sz="2000" dirty="0" smtClean="0"/>
              <a:t>Si no se tiene algún método para frenar la transmisión de corriente eléctrica hacia los electrodos, la corriente seguiría fluyendo de manera incontrolada e incrementándose a medida que el tiempo pasa, esto sobrecarga las líneas de alimentación (salten los Breakers) y en el peor de los casos causa que los devanados del transformador se sobrecalienten, pierdan su aislamiento y finalmente se quemen.</a:t>
            </a:r>
            <a:endParaRPr lang="es-EC" sz="2000" dirty="0"/>
          </a:p>
          <a:p>
            <a:endParaRPr lang="es-EC" dirty="0">
              <a:solidFill>
                <a:schemeClr val="bg1"/>
              </a:solidFill>
            </a:endParaRPr>
          </a:p>
        </p:txBody>
      </p:sp>
    </p:spTree>
    <p:extLst>
      <p:ext uri="{BB962C8B-B14F-4D97-AF65-F5344CB8AC3E}">
        <p14:creationId xmlns:p14="http://schemas.microsoft.com/office/powerpoint/2010/main" val="3099224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2060848"/>
            <a:ext cx="6480720" cy="2331640"/>
          </a:xfrm>
        </p:spPr>
        <p:txBody>
          <a:bodyPr>
            <a:noAutofit/>
          </a:bodyPr>
          <a:lstStyle/>
          <a:p>
            <a:pPr algn="ct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tx1"/>
                </a:solidFill>
              </a:rPr>
              <a:t>AUTOR:</a:t>
            </a: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tx1"/>
                </a:solidFill>
              </a:rPr>
              <a:t/>
            </a:r>
            <a:br>
              <a:rPr lang="es-EC" sz="2800" b="1" i="1" dirty="0">
                <a:solidFill>
                  <a:schemeClr val="tx1"/>
                </a:solidFill>
              </a:rPr>
            </a:br>
            <a:r>
              <a:rPr lang="es-EC" sz="2800" b="1" i="1" dirty="0" smtClean="0">
                <a:solidFill>
                  <a:schemeClr val="tx1"/>
                </a:solidFill>
              </a:rPr>
              <a:t>SEBASTIÁN ORDÓNEZ</a:t>
            </a:r>
            <a:br>
              <a:rPr lang="es-EC" sz="2800" b="1" i="1" dirty="0" smtClean="0">
                <a:solidFill>
                  <a:schemeClr val="tx1"/>
                </a:solidFill>
              </a:rPr>
            </a:br>
            <a:r>
              <a:rPr lang="es-EC" sz="2800" b="1" i="1" dirty="0" smtClean="0">
                <a:solidFill>
                  <a:schemeClr val="tx1"/>
                </a:solidFill>
              </a:rPr>
              <a:t/>
            </a:r>
            <a:br>
              <a:rPr lang="es-EC" sz="2800" b="1" i="1" dirty="0" smtClean="0">
                <a:solidFill>
                  <a:schemeClr val="tx1"/>
                </a:solidFill>
              </a:rPr>
            </a:br>
            <a:r>
              <a:rPr lang="es-EC" sz="2800" b="1" i="1" dirty="0" smtClean="0">
                <a:solidFill>
                  <a:schemeClr val="tx1"/>
                </a:solidFill>
              </a:rPr>
              <a:t>DIRECTOR:</a:t>
            </a:r>
            <a:br>
              <a:rPr lang="es-EC" sz="2800" b="1" i="1" dirty="0" smtClean="0">
                <a:solidFill>
                  <a:schemeClr val="tx1"/>
                </a:solidFill>
              </a:rPr>
            </a:br>
            <a:r>
              <a:rPr lang="es-EC" sz="2800" b="1" i="1" dirty="0">
                <a:solidFill>
                  <a:schemeClr val="tx1"/>
                </a:solidFill>
              </a:rPr>
              <a:t/>
            </a:r>
            <a:br>
              <a:rPr lang="es-EC" sz="2800" b="1" i="1" dirty="0">
                <a:solidFill>
                  <a:schemeClr val="tx1"/>
                </a:solidFill>
              </a:rPr>
            </a:br>
            <a:r>
              <a:rPr lang="es-EC" sz="2800" b="1" i="1" dirty="0" smtClean="0">
                <a:solidFill>
                  <a:schemeClr val="tx1"/>
                </a:solidFill>
              </a:rPr>
              <a:t>ING. </a:t>
            </a:r>
            <a:r>
              <a:rPr lang="es-EC" sz="2800" b="1" i="1" dirty="0" smtClean="0">
                <a:solidFill>
                  <a:schemeClr val="tx1"/>
                </a:solidFill>
              </a:rPr>
              <a:t>FERNANDO </a:t>
            </a:r>
            <a:r>
              <a:rPr lang="es-EC" sz="2800" b="1" i="1" dirty="0" smtClean="0">
                <a:solidFill>
                  <a:schemeClr val="tx1"/>
                </a:solidFill>
              </a:rPr>
              <a:t>OLMEDO</a:t>
            </a: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tx1"/>
                </a:solidFill>
              </a:rPr>
              <a:t>CO-DIRECTOR:</a:t>
            </a:r>
            <a:br>
              <a:rPr lang="es-EC" sz="2800" b="1" i="1" dirty="0" smtClean="0">
                <a:solidFill>
                  <a:schemeClr val="tx1"/>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tx1"/>
                </a:solidFill>
              </a:rPr>
              <a:t>ING. HERNÁN LARA</a:t>
            </a: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Tree>
    <p:extLst>
      <p:ext uri="{BB962C8B-B14F-4D97-AF65-F5344CB8AC3E}">
        <p14:creationId xmlns:p14="http://schemas.microsoft.com/office/powerpoint/2010/main" val="38395216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1224136" cy="144016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291890"/>
            <a:ext cx="2981325"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2305958"/>
            <a:ext cx="316230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99592" y="836712"/>
            <a:ext cx="7568008" cy="1200329"/>
          </a:xfrm>
          <a:prstGeom prst="rect">
            <a:avLst/>
          </a:prstGeom>
          <a:noFill/>
        </p:spPr>
        <p:txBody>
          <a:bodyPr wrap="square" rtlCol="0">
            <a:spAutoFit/>
          </a:bodyPr>
          <a:lstStyle/>
          <a:p>
            <a:r>
              <a:rPr lang="es-EC" dirty="0" smtClean="0"/>
              <a:t>Para evitar esta penosa posibilidad, se debe cortar la alimentación del devanado primario para que solamente funcione cuando hayan placas a ser soldadas y cuando el usuario lo requiera, a esto lo llamamos “CONTROL</a:t>
            </a:r>
            <a:r>
              <a:rPr lang="es-EC" dirty="0" smtClean="0">
                <a:solidFill>
                  <a:schemeClr val="bg1"/>
                </a:solidFill>
              </a:rPr>
              <a:t>”.</a:t>
            </a:r>
            <a:endParaRPr lang="es-EC" dirty="0">
              <a:solidFill>
                <a:schemeClr val="bg1"/>
              </a:solidFill>
            </a:endParaRPr>
          </a:p>
        </p:txBody>
      </p:sp>
    </p:spTree>
    <p:extLst>
      <p:ext uri="{BB962C8B-B14F-4D97-AF65-F5344CB8AC3E}">
        <p14:creationId xmlns:p14="http://schemas.microsoft.com/office/powerpoint/2010/main" val="3960403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1224136" cy="144016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TextBox 2"/>
          <p:cNvSpPr txBox="1"/>
          <p:nvPr/>
        </p:nvSpPr>
        <p:spPr>
          <a:xfrm>
            <a:off x="453697" y="836712"/>
            <a:ext cx="8296473" cy="5786199"/>
          </a:xfrm>
          <a:prstGeom prst="rect">
            <a:avLst/>
          </a:prstGeom>
          <a:noFill/>
        </p:spPr>
        <p:txBody>
          <a:bodyPr wrap="square" rtlCol="0">
            <a:spAutoFit/>
          </a:bodyPr>
          <a:lstStyle/>
          <a:p>
            <a:r>
              <a:rPr lang="es-EC" sz="2000" dirty="0" smtClean="0"/>
              <a:t>El encargado de esta misión de vital importancia es un pequeño elemento electrónico llamado :</a:t>
            </a:r>
          </a:p>
          <a:p>
            <a:endParaRPr lang="es-EC" sz="2000" dirty="0"/>
          </a:p>
          <a:p>
            <a:r>
              <a:rPr lang="es-EC" sz="2000" dirty="0" smtClean="0"/>
              <a:t>MICROCONTROLADOR</a:t>
            </a:r>
          </a:p>
          <a:p>
            <a:endParaRPr lang="en-US" sz="2000" dirty="0" smtClean="0"/>
          </a:p>
          <a:p>
            <a:r>
              <a:rPr lang="es-EC" sz="2000" dirty="0" smtClean="0"/>
              <a:t>Este elemento es el cerebro detrás de muchísimos aparatos que se encuentran en la vida cotidiana. Su utilidad es tanta que muchas de las normativas de nuestra vida están regidas por la programación que gobierna la lógica de estos dispositivos.</a:t>
            </a:r>
          </a:p>
          <a:p>
            <a:endParaRPr lang="en-US" sz="2000" dirty="0"/>
          </a:p>
          <a:p>
            <a:r>
              <a:rPr lang="en-US" sz="2000" dirty="0" smtClean="0"/>
              <a:t>Su </a:t>
            </a:r>
            <a:r>
              <a:rPr lang="es-EC" sz="2000" dirty="0" smtClean="0"/>
              <a:t>programación no carece de sorpresas ya que para obtener el mismo resultado, por ejemplo prender un foco o visualizar algo en pantalla, existen varios caminos, he ahí el encanto de la programación de </a:t>
            </a:r>
            <a:r>
              <a:rPr lang="en-US" sz="2000" dirty="0" err="1" smtClean="0"/>
              <a:t>Microcontroladores</a:t>
            </a:r>
            <a:r>
              <a:rPr lang="en-US" sz="2000" dirty="0" smtClean="0"/>
              <a:t>.</a:t>
            </a:r>
          </a:p>
          <a:p>
            <a:endParaRPr lang="es-EC" dirty="0" smtClean="0"/>
          </a:p>
          <a:p>
            <a:endParaRPr lang="en-US" dirty="0" smtClean="0"/>
          </a:p>
          <a:p>
            <a:endParaRPr lang="en-US" dirty="0"/>
          </a:p>
          <a:p>
            <a:endParaRPr lang="en-US" dirty="0">
              <a:solidFill>
                <a:schemeClr val="bg1"/>
              </a:solidFill>
            </a:endParaRPr>
          </a:p>
          <a:p>
            <a:endParaRPr lang="es-EC" dirty="0">
              <a:solidFill>
                <a:schemeClr val="bg1"/>
              </a:solidFill>
            </a:endParaRPr>
          </a:p>
        </p:txBody>
      </p:sp>
    </p:spTree>
    <p:extLst>
      <p:ext uri="{BB962C8B-B14F-4D97-AF65-F5344CB8AC3E}">
        <p14:creationId xmlns:p14="http://schemas.microsoft.com/office/powerpoint/2010/main" val="38491466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1224136" cy="144016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TextBox 6"/>
          <p:cNvSpPr txBox="1"/>
          <p:nvPr/>
        </p:nvSpPr>
        <p:spPr>
          <a:xfrm>
            <a:off x="1403648" y="620688"/>
            <a:ext cx="6191473" cy="5632311"/>
          </a:xfrm>
          <a:prstGeom prst="rect">
            <a:avLst/>
          </a:prstGeom>
          <a:noFill/>
        </p:spPr>
        <p:txBody>
          <a:bodyPr wrap="square" rtlCol="0">
            <a:spAutoFit/>
          </a:bodyPr>
          <a:lstStyle/>
          <a:p>
            <a:r>
              <a:rPr lang="es-EC" dirty="0" smtClean="0"/>
              <a:t>El programa que gestiona la activación o desactivación del transformador esta conformado por una serie de sentencias y parámetros que unidos activan un RELAY.</a:t>
            </a:r>
          </a:p>
          <a:p>
            <a:endParaRPr lang="es-EC" dirty="0" smtClean="0"/>
          </a:p>
          <a:p>
            <a:r>
              <a:rPr lang="es-EC" dirty="0" smtClean="0"/>
              <a:t>En las inmediaciones de los </a:t>
            </a:r>
            <a:r>
              <a:rPr lang="es-EC" dirty="0" err="1" smtClean="0"/>
              <a:t>portaelectrodos</a:t>
            </a:r>
            <a:r>
              <a:rPr lang="es-EC" dirty="0" smtClean="0"/>
              <a:t>, conectada al bastidor ira conectado un final de carrera, que no es otra cosa que un pulsador, que al ser activado envía una señal digital ( 5 VDC ) a la entrada del </a:t>
            </a:r>
            <a:r>
              <a:rPr lang="es-EC" dirty="0" err="1" smtClean="0"/>
              <a:t>microcontrolador</a:t>
            </a:r>
            <a:r>
              <a:rPr lang="es-EC" dirty="0" smtClean="0"/>
              <a:t>, este lo interpreta como su bandera de arranquen para iniciar toda la secuencia programada.</a:t>
            </a:r>
          </a:p>
          <a:p>
            <a:endParaRPr lang="en-US" dirty="0">
              <a:solidFill>
                <a:schemeClr val="bg1"/>
              </a:solidFill>
            </a:endParaRPr>
          </a:p>
          <a:p>
            <a:endParaRPr lang="es-EC" dirty="0" smtClean="0">
              <a:solidFill>
                <a:schemeClr val="bg1"/>
              </a:solidFill>
            </a:endParaRPr>
          </a:p>
          <a:p>
            <a:endParaRPr lang="en-US" dirty="0" smtClean="0">
              <a:solidFill>
                <a:schemeClr val="bg1"/>
              </a:solidFill>
            </a:endParaRPr>
          </a:p>
          <a:p>
            <a:endParaRPr lang="en-US" dirty="0"/>
          </a:p>
          <a:p>
            <a:endParaRPr lang="en-US" dirty="0" smtClean="0"/>
          </a:p>
          <a:p>
            <a:r>
              <a:rPr lang="es-EC" dirty="0" smtClean="0"/>
              <a:t>Como el PIC (Micro) solamente recibe corriente eléctrica, se debe generar un código que sea entendible para el ser humano, a esto llamamos lenguaje de alto nivel.</a:t>
            </a:r>
          </a:p>
          <a:p>
            <a:endParaRPr lang="en-US" dirty="0"/>
          </a:p>
          <a:p>
            <a:endParaRPr lang="es-EC"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436843"/>
            <a:ext cx="1462423" cy="80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336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TextBox 5"/>
          <p:cNvSpPr txBox="1"/>
          <p:nvPr/>
        </p:nvSpPr>
        <p:spPr>
          <a:xfrm>
            <a:off x="307975" y="331141"/>
            <a:ext cx="6271865" cy="923330"/>
          </a:xfrm>
          <a:prstGeom prst="rect">
            <a:avLst/>
          </a:prstGeom>
          <a:noFill/>
        </p:spPr>
        <p:txBody>
          <a:bodyPr wrap="square" rtlCol="0">
            <a:spAutoFit/>
          </a:bodyPr>
          <a:lstStyle/>
          <a:p>
            <a:endParaRPr lang="es-EC" dirty="0" smtClean="0">
              <a:solidFill>
                <a:schemeClr val="bg2">
                  <a:lumMod val="20000"/>
                  <a:lumOff val="80000"/>
                </a:schemeClr>
              </a:solidFill>
            </a:endParaRPr>
          </a:p>
          <a:p>
            <a:endParaRPr lang="en-US" dirty="0">
              <a:solidFill>
                <a:schemeClr val="bg2">
                  <a:lumMod val="20000"/>
                  <a:lumOff val="80000"/>
                </a:schemeClr>
              </a:solidFill>
            </a:endParaRPr>
          </a:p>
          <a:p>
            <a:endParaRPr lang="es-EC" dirty="0">
              <a:solidFill>
                <a:schemeClr val="bg2">
                  <a:lumMod val="20000"/>
                  <a:lumOff val="80000"/>
                </a:schemeClr>
              </a:solidFill>
            </a:endParaRPr>
          </a:p>
        </p:txBody>
      </p:sp>
      <p:sp>
        <p:nvSpPr>
          <p:cNvPr id="3" name="TextBox 2"/>
          <p:cNvSpPr txBox="1"/>
          <p:nvPr/>
        </p:nvSpPr>
        <p:spPr>
          <a:xfrm>
            <a:off x="612775" y="760660"/>
            <a:ext cx="7919665" cy="5355312"/>
          </a:xfrm>
          <a:prstGeom prst="rect">
            <a:avLst/>
          </a:prstGeom>
          <a:noFill/>
        </p:spPr>
        <p:txBody>
          <a:bodyPr wrap="square" rtlCol="0">
            <a:spAutoFit/>
          </a:bodyPr>
          <a:lstStyle/>
          <a:p>
            <a:r>
              <a:rPr lang="es-EC" dirty="0" smtClean="0"/>
              <a:t>Este lenguaje es en el caso de los PICS de microchip es el BASIC, también se puede programar en C++ o código ensamblador, pero su complejidad aumenta.</a:t>
            </a:r>
          </a:p>
          <a:p>
            <a:endParaRPr lang="en-US" dirty="0"/>
          </a:p>
          <a:p>
            <a:r>
              <a:rPr lang="en-US" dirty="0" smtClean="0"/>
              <a:t>El </a:t>
            </a:r>
            <a:r>
              <a:rPr lang="en-US" dirty="0" err="1" smtClean="0"/>
              <a:t>programa</a:t>
            </a:r>
            <a:r>
              <a:rPr lang="en-US" dirty="0" smtClean="0"/>
              <a:t> </a:t>
            </a:r>
            <a:r>
              <a:rPr lang="en-US" dirty="0" err="1" smtClean="0"/>
              <a:t>que</a:t>
            </a:r>
            <a:r>
              <a:rPr lang="en-US" dirty="0" smtClean="0"/>
              <a:t> </a:t>
            </a:r>
            <a:r>
              <a:rPr lang="en-US" dirty="0" err="1" smtClean="0"/>
              <a:t>permite</a:t>
            </a:r>
            <a:r>
              <a:rPr lang="en-US" dirty="0" smtClean="0"/>
              <a:t> la </a:t>
            </a:r>
            <a:r>
              <a:rPr lang="en-US" dirty="0" err="1" smtClean="0"/>
              <a:t>utilización</a:t>
            </a:r>
            <a:r>
              <a:rPr lang="en-US" dirty="0" smtClean="0"/>
              <a:t> del </a:t>
            </a:r>
            <a:r>
              <a:rPr lang="en-US" dirty="0" err="1" smtClean="0"/>
              <a:t>lenguaje</a:t>
            </a:r>
            <a:r>
              <a:rPr lang="en-US" dirty="0" smtClean="0"/>
              <a:t> se llama microcode, </a:t>
            </a:r>
            <a:r>
              <a:rPr lang="en-US" dirty="0" err="1" smtClean="0"/>
              <a:t>que</a:t>
            </a:r>
            <a:r>
              <a:rPr lang="en-US" dirty="0" smtClean="0"/>
              <a:t> </a:t>
            </a:r>
            <a:r>
              <a:rPr lang="en-US" dirty="0" err="1" smtClean="0"/>
              <a:t>trabaja</a:t>
            </a:r>
            <a:r>
              <a:rPr lang="en-US" dirty="0" smtClean="0"/>
              <a:t> en el </a:t>
            </a:r>
            <a:r>
              <a:rPr lang="en-US" dirty="0" err="1" smtClean="0"/>
              <a:t>entorno</a:t>
            </a:r>
            <a:r>
              <a:rPr lang="en-US" dirty="0" smtClean="0"/>
              <a:t> normal de Windows</a:t>
            </a:r>
            <a:endParaRPr lang="es-EC" dirty="0" smtClean="0"/>
          </a:p>
          <a:p>
            <a:endParaRPr lang="es-EC" dirty="0" smtClean="0"/>
          </a:p>
          <a:p>
            <a:r>
              <a:rPr lang="es-EC" dirty="0" smtClean="0"/>
              <a:t>Como en todo lenguaje de programación, lo primero es definir que es lo que se va a realizar</a:t>
            </a:r>
            <a:r>
              <a:rPr lang="en-US" dirty="0" smtClean="0"/>
              <a:t>.</a:t>
            </a:r>
          </a:p>
          <a:p>
            <a:endParaRPr lang="en-US" dirty="0"/>
          </a:p>
          <a:p>
            <a:r>
              <a:rPr lang="es-EC" dirty="0" smtClean="0"/>
              <a:t>La idea general es la siguiente:</a:t>
            </a:r>
          </a:p>
          <a:p>
            <a:endParaRPr lang="en-US" dirty="0"/>
          </a:p>
          <a:p>
            <a:r>
              <a:rPr lang="es-EC" dirty="0" smtClean="0"/>
              <a:t>Una vez que las pinzas soldadoras de punto se cierren, activaran el </a:t>
            </a:r>
            <a:r>
              <a:rPr lang="en-US" dirty="0" smtClean="0"/>
              <a:t>final de </a:t>
            </a:r>
            <a:r>
              <a:rPr lang="es-EC" dirty="0" smtClean="0"/>
              <a:t>carrera pero solamente </a:t>
            </a:r>
            <a:r>
              <a:rPr lang="es-EC" dirty="0" err="1" smtClean="0"/>
              <a:t>presionandolo</a:t>
            </a:r>
            <a:r>
              <a:rPr lang="es-EC" dirty="0" smtClean="0"/>
              <a:t> momentáneamente, </a:t>
            </a:r>
            <a:r>
              <a:rPr lang="en-US" dirty="0" err="1" smtClean="0"/>
              <a:t>esto</a:t>
            </a:r>
            <a:r>
              <a:rPr lang="en-US" dirty="0" smtClean="0"/>
              <a:t> </a:t>
            </a:r>
            <a:r>
              <a:rPr lang="en-US" dirty="0" err="1" smtClean="0"/>
              <a:t>significa</a:t>
            </a:r>
            <a:r>
              <a:rPr lang="en-US" dirty="0" smtClean="0"/>
              <a:t> </a:t>
            </a:r>
            <a:r>
              <a:rPr lang="en-US" dirty="0" err="1" smtClean="0"/>
              <a:t>que</a:t>
            </a:r>
            <a:r>
              <a:rPr lang="en-US" dirty="0" smtClean="0"/>
              <a:t> </a:t>
            </a:r>
            <a:r>
              <a:rPr lang="en-US" dirty="0" err="1" smtClean="0"/>
              <a:t>estar</a:t>
            </a:r>
            <a:r>
              <a:rPr lang="en-US" dirty="0" err="1"/>
              <a:t>á</a:t>
            </a:r>
            <a:r>
              <a:rPr lang="en-US" dirty="0" smtClean="0"/>
              <a:t> </a:t>
            </a:r>
            <a:r>
              <a:rPr lang="en-US" dirty="0" err="1" smtClean="0"/>
              <a:t>dando</a:t>
            </a:r>
            <a:r>
              <a:rPr lang="en-US" dirty="0" smtClean="0"/>
              <a:t> un “ </a:t>
            </a:r>
            <a:r>
              <a:rPr lang="en-US" dirty="0" err="1" smtClean="0"/>
              <a:t>pulso</a:t>
            </a:r>
            <a:r>
              <a:rPr lang="en-US" dirty="0" smtClean="0"/>
              <a:t>”</a:t>
            </a:r>
            <a:r>
              <a:rPr lang="es-EC" dirty="0" smtClean="0"/>
              <a:t> cuando el </a:t>
            </a:r>
            <a:r>
              <a:rPr lang="es-EC" dirty="0" err="1" smtClean="0"/>
              <a:t>microcontrolador</a:t>
            </a:r>
            <a:r>
              <a:rPr lang="es-EC" dirty="0" smtClean="0"/>
              <a:t> reciba esta señal activara una cuenta, al llegar a cero desconectara la energía en una salida definida. Esta ultima es la encargada de energizar o desenergizar la bobina del RELAY.</a:t>
            </a:r>
          </a:p>
          <a:p>
            <a:endParaRPr lang="en-US" dirty="0">
              <a:solidFill>
                <a:schemeClr val="bg1"/>
              </a:solidFill>
            </a:endParaRPr>
          </a:p>
          <a:p>
            <a:endParaRPr lang="es-EC" dirty="0" smtClean="0">
              <a:solidFill>
                <a:schemeClr val="bg1"/>
              </a:solidFill>
            </a:endParaRPr>
          </a:p>
        </p:txBody>
      </p:sp>
    </p:spTree>
    <p:extLst>
      <p:ext uri="{BB962C8B-B14F-4D97-AF65-F5344CB8AC3E}">
        <p14:creationId xmlns:p14="http://schemas.microsoft.com/office/powerpoint/2010/main" val="3151677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6480720" cy="5760640"/>
          </a:xfrm>
        </p:spPr>
        <p:txBody>
          <a:bodyPr>
            <a:noAutofit/>
          </a:bodyPr>
          <a:lstStyle/>
          <a:p>
            <a:pPr algn="l"/>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TextBox 5"/>
          <p:cNvSpPr txBox="1"/>
          <p:nvPr/>
        </p:nvSpPr>
        <p:spPr>
          <a:xfrm>
            <a:off x="827584" y="429363"/>
            <a:ext cx="7848872" cy="2585323"/>
          </a:xfrm>
          <a:prstGeom prst="rect">
            <a:avLst/>
          </a:prstGeom>
          <a:noFill/>
        </p:spPr>
        <p:txBody>
          <a:bodyPr wrap="square" rtlCol="0">
            <a:spAutoFit/>
          </a:bodyPr>
          <a:lstStyle/>
          <a:p>
            <a:endParaRPr lang="es-EC" dirty="0" smtClean="0"/>
          </a:p>
          <a:p>
            <a:endParaRPr lang="en-US" dirty="0"/>
          </a:p>
          <a:p>
            <a:r>
              <a:rPr lang="es-EC" dirty="0" smtClean="0"/>
              <a:t>Como queremos registrar el tiempo que el transformador va a estar activo a nuestro antojo, se ha creado un sistema mediante pulsadores, los cuales al presionar la tecla INCREMENTO, aumenta el valor del tiempo, y si presiona el pulsador de DECREMENTO, reduce en una unidad el valor de la temporización.</a:t>
            </a:r>
          </a:p>
          <a:p>
            <a:endParaRPr lang="en-US" dirty="0"/>
          </a:p>
          <a:p>
            <a:endParaRPr lang="en-US" dirty="0" smtClean="0">
              <a:solidFill>
                <a:schemeClr val="bg2">
                  <a:lumMod val="20000"/>
                  <a:lumOff val="80000"/>
                </a:schemeClr>
              </a:solidFill>
            </a:endParaRPr>
          </a:p>
          <a:p>
            <a:endParaRPr lang="es-EC" dirty="0">
              <a:solidFill>
                <a:schemeClr val="bg2">
                  <a:lumMod val="20000"/>
                  <a:lumOff val="80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732" y="2973647"/>
            <a:ext cx="30765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39024" y="4723543"/>
            <a:ext cx="7837432" cy="923330"/>
          </a:xfrm>
          <a:prstGeom prst="rect">
            <a:avLst/>
          </a:prstGeom>
          <a:noFill/>
        </p:spPr>
        <p:txBody>
          <a:bodyPr wrap="square" rtlCol="0">
            <a:spAutoFit/>
          </a:bodyPr>
          <a:lstStyle/>
          <a:p>
            <a:r>
              <a:rPr lang="es-EC" dirty="0" smtClean="0"/>
              <a:t>Ahora, para para que el usuario pueda ver que numero esta incrementando o no en la pantalla debemos llevar estas señales a un LCD para que todo el proceso sea interactivo.</a:t>
            </a:r>
            <a:endParaRPr lang="es-EC" dirty="0"/>
          </a:p>
        </p:txBody>
      </p:sp>
    </p:spTree>
    <p:extLst>
      <p:ext uri="{BB962C8B-B14F-4D97-AF65-F5344CB8AC3E}">
        <p14:creationId xmlns:p14="http://schemas.microsoft.com/office/powerpoint/2010/main" val="15878029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827584" y="759024"/>
            <a:ext cx="7560840" cy="1584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2564904"/>
            <a:ext cx="4680519" cy="3467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81033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167844" y="476672"/>
            <a:ext cx="2664296" cy="9166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1907704" y="1628800"/>
            <a:ext cx="5184576" cy="42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06632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755576" y="548680"/>
            <a:ext cx="3384376" cy="5328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4644008" y="548681"/>
            <a:ext cx="3270469" cy="5328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59674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 name="Picture 5"/>
          <p:cNvPicPr/>
          <p:nvPr/>
        </p:nvPicPr>
        <p:blipFill rotWithShape="1">
          <a:blip r:embed="rId3">
            <a:extLst>
              <a:ext uri="{28A0092B-C50C-407E-A947-70E740481C1C}">
                <a14:useLocalDpi xmlns:a14="http://schemas.microsoft.com/office/drawing/2010/main" val="0"/>
              </a:ext>
            </a:extLst>
          </a:blip>
          <a:srcRect r="4163"/>
          <a:stretch/>
        </p:blipFill>
        <p:spPr bwMode="auto">
          <a:xfrm>
            <a:off x="612775" y="455037"/>
            <a:ext cx="3743201" cy="5390862"/>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4716016" y="476672"/>
            <a:ext cx="3528392" cy="5390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39928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 name="TextBox 1"/>
          <p:cNvSpPr txBox="1"/>
          <p:nvPr/>
        </p:nvSpPr>
        <p:spPr>
          <a:xfrm>
            <a:off x="755576" y="620688"/>
            <a:ext cx="7640017" cy="2031325"/>
          </a:xfrm>
          <a:prstGeom prst="rect">
            <a:avLst/>
          </a:prstGeom>
          <a:noFill/>
        </p:spPr>
        <p:txBody>
          <a:bodyPr wrap="square" rtlCol="0">
            <a:spAutoFit/>
          </a:bodyPr>
          <a:lstStyle/>
          <a:p>
            <a:r>
              <a:rPr lang="es-EC" dirty="0" smtClean="0"/>
              <a:t>La siguiente fase es trasladar el lenguaje programado a un simulador, que genera las mismas condiciones que un circuito real. Este programa se llama PROTEUS, se realiza las conexiones normales de activación de un PIC y del LCD, tal como la haría en un </a:t>
            </a:r>
            <a:r>
              <a:rPr lang="es-EC" dirty="0" err="1" smtClean="0"/>
              <a:t>protoboard</a:t>
            </a:r>
            <a:r>
              <a:rPr lang="es-EC" dirty="0" smtClean="0"/>
              <a:t>, para poder visualizar si lo que mentalizamos tiene pies y cabeza.</a:t>
            </a:r>
          </a:p>
          <a:p>
            <a:endParaRPr lang="en-US" dirty="0">
              <a:solidFill>
                <a:schemeClr val="bg1"/>
              </a:solidFill>
            </a:endParaRPr>
          </a:p>
          <a:p>
            <a:endParaRPr lang="es-EC" dirty="0">
              <a:solidFill>
                <a:schemeClr val="bg1"/>
              </a:solidFill>
            </a:endParaRP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2199096" y="2492896"/>
            <a:ext cx="4752975" cy="3175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03424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3" name="TextBox 2"/>
          <p:cNvSpPr txBox="1"/>
          <p:nvPr/>
        </p:nvSpPr>
        <p:spPr>
          <a:xfrm>
            <a:off x="899592" y="836712"/>
            <a:ext cx="7560840" cy="4893647"/>
          </a:xfrm>
          <a:prstGeom prst="rect">
            <a:avLst/>
          </a:prstGeom>
          <a:noFill/>
        </p:spPr>
        <p:txBody>
          <a:bodyPr wrap="square" rtlCol="0">
            <a:spAutoFit/>
          </a:bodyPr>
          <a:lstStyle/>
          <a:p>
            <a:r>
              <a:rPr lang="es-EC" sz="3200" dirty="0" smtClean="0"/>
              <a:t>En la realidad los robots industriales de diversas marcas han intervenido en innumerables campos de la ciencia e ingeniería, es posible encontrar robots en una estación espacial o en la industria alimenticia , a llegado a tal punto que inclusive se ha llegado a poner la vida de un ser humano en las “manos” de un robot.</a:t>
            </a:r>
          </a:p>
          <a:p>
            <a:endParaRPr lang="es-EC" sz="2400" dirty="0">
              <a:solidFill>
                <a:schemeClr val="bg2">
                  <a:lumMod val="20000"/>
                  <a:lumOff val="80000"/>
                </a:schemeClr>
              </a:solidFill>
            </a:endParaRPr>
          </a:p>
        </p:txBody>
      </p:sp>
    </p:spTree>
    <p:extLst>
      <p:ext uri="{BB962C8B-B14F-4D97-AF65-F5344CB8AC3E}">
        <p14:creationId xmlns:p14="http://schemas.microsoft.com/office/powerpoint/2010/main" val="2143454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6480720" cy="4104456"/>
          </a:xfrm>
        </p:spPr>
        <p:txBody>
          <a:bodyPr>
            <a:noAutofit/>
          </a:bodyPr>
          <a:lstStyle/>
          <a:p>
            <a:pPr algn="l"/>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TextBox 5"/>
          <p:cNvSpPr txBox="1"/>
          <p:nvPr/>
        </p:nvSpPr>
        <p:spPr>
          <a:xfrm>
            <a:off x="612775" y="406460"/>
            <a:ext cx="7976959" cy="1754326"/>
          </a:xfrm>
          <a:prstGeom prst="rect">
            <a:avLst/>
          </a:prstGeom>
          <a:noFill/>
        </p:spPr>
        <p:txBody>
          <a:bodyPr wrap="square" rtlCol="0">
            <a:spAutoFit/>
          </a:bodyPr>
          <a:lstStyle/>
          <a:p>
            <a:endParaRPr lang="es-EC" dirty="0" smtClean="0"/>
          </a:p>
          <a:p>
            <a:endParaRPr lang="en-US" dirty="0"/>
          </a:p>
          <a:p>
            <a:r>
              <a:rPr lang="es-EC" dirty="0" smtClean="0"/>
              <a:t>Lo primero que el usuario ve en pantalla es un mensaje de bienvenida, luego es guiado a un menú donde tiene 2 opciones, la primera es informarse a breves rasgos acerca de todo el proyecto P1 y la segunda llama a un submenú para definir el tiempo de temporización.</a:t>
            </a:r>
            <a:endParaRPr lang="es-EC"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861" y="2643185"/>
            <a:ext cx="361950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2775" y="4653136"/>
            <a:ext cx="7991673" cy="923330"/>
          </a:xfrm>
          <a:prstGeom prst="rect">
            <a:avLst/>
          </a:prstGeom>
          <a:noFill/>
        </p:spPr>
        <p:txBody>
          <a:bodyPr wrap="square" rtlCol="0">
            <a:spAutoFit/>
          </a:bodyPr>
          <a:lstStyle/>
          <a:p>
            <a:r>
              <a:rPr lang="es-EC" dirty="0" smtClean="0"/>
              <a:t>Es lógico pensar que un requisito previo es la asociación entre el LCD y el </a:t>
            </a:r>
            <a:r>
              <a:rPr lang="es-EC" dirty="0" err="1" smtClean="0"/>
              <a:t>microcontrolador</a:t>
            </a:r>
            <a:r>
              <a:rPr lang="es-EC" dirty="0" smtClean="0"/>
              <a:t>, esto se lo realiza con antes de comenzar la programación en la sección de </a:t>
            </a:r>
            <a:r>
              <a:rPr lang="es-EC" dirty="0" err="1" smtClean="0"/>
              <a:t>declaraciónes</a:t>
            </a:r>
            <a:endParaRPr lang="es-EC" dirty="0"/>
          </a:p>
        </p:txBody>
      </p:sp>
    </p:spTree>
    <p:extLst>
      <p:ext uri="{BB962C8B-B14F-4D97-AF65-F5344CB8AC3E}">
        <p14:creationId xmlns:p14="http://schemas.microsoft.com/office/powerpoint/2010/main" val="16994387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TextBox 5"/>
          <p:cNvSpPr txBox="1"/>
          <p:nvPr/>
        </p:nvSpPr>
        <p:spPr>
          <a:xfrm>
            <a:off x="307975" y="331141"/>
            <a:ext cx="6271865" cy="923330"/>
          </a:xfrm>
          <a:prstGeom prst="rect">
            <a:avLst/>
          </a:prstGeom>
          <a:noFill/>
        </p:spPr>
        <p:txBody>
          <a:bodyPr wrap="square" rtlCol="0">
            <a:spAutoFit/>
          </a:bodyPr>
          <a:lstStyle/>
          <a:p>
            <a:endParaRPr lang="es-EC" dirty="0" smtClean="0">
              <a:solidFill>
                <a:schemeClr val="bg2">
                  <a:lumMod val="20000"/>
                  <a:lumOff val="80000"/>
                </a:schemeClr>
              </a:solidFill>
            </a:endParaRPr>
          </a:p>
          <a:p>
            <a:endParaRPr lang="en-US" dirty="0">
              <a:solidFill>
                <a:schemeClr val="bg2">
                  <a:lumMod val="20000"/>
                  <a:lumOff val="80000"/>
                </a:schemeClr>
              </a:solidFill>
            </a:endParaRPr>
          </a:p>
          <a:p>
            <a:endParaRPr lang="es-EC" dirty="0">
              <a:solidFill>
                <a:schemeClr val="bg2">
                  <a:lumMod val="20000"/>
                  <a:lumOff val="80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254471"/>
            <a:ext cx="3584448" cy="1526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1304" y="3284983"/>
            <a:ext cx="8195152" cy="1938992"/>
          </a:xfrm>
          <a:prstGeom prst="rect">
            <a:avLst/>
          </a:prstGeom>
          <a:noFill/>
        </p:spPr>
        <p:txBody>
          <a:bodyPr wrap="square" rtlCol="0">
            <a:spAutoFit/>
          </a:bodyPr>
          <a:lstStyle/>
          <a:p>
            <a:r>
              <a:rPr lang="es-EC" sz="2000" dirty="0" smtClean="0"/>
              <a:t>Todo esto garantiza que en caso de existir una eventualidad, el transformador luego de haber transcurrido el tiempo </a:t>
            </a:r>
            <a:r>
              <a:rPr lang="es-EC" sz="2000" dirty="0" err="1" smtClean="0"/>
              <a:t>seteado</a:t>
            </a:r>
            <a:r>
              <a:rPr lang="es-EC" sz="2000" dirty="0" smtClean="0"/>
              <a:t> por el usuario, se desconectara hasta volver a recibir la señal del final de carrera, denominado P3, es importante considerar para la temporización, el lapso de retraso existente hasta que el robot active las mordazas de soldadura.</a:t>
            </a:r>
            <a:endParaRPr lang="es-EC" sz="2000" dirty="0"/>
          </a:p>
        </p:txBody>
      </p:sp>
    </p:spTree>
    <p:extLst>
      <p:ext uri="{BB962C8B-B14F-4D97-AF65-F5344CB8AC3E}">
        <p14:creationId xmlns:p14="http://schemas.microsoft.com/office/powerpoint/2010/main" val="17853284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TextBox 6"/>
          <p:cNvSpPr txBox="1"/>
          <p:nvPr/>
        </p:nvSpPr>
        <p:spPr>
          <a:xfrm>
            <a:off x="635902" y="764704"/>
            <a:ext cx="7847657" cy="1754326"/>
          </a:xfrm>
          <a:prstGeom prst="rect">
            <a:avLst/>
          </a:prstGeom>
          <a:noFill/>
        </p:spPr>
        <p:txBody>
          <a:bodyPr wrap="square" rtlCol="0">
            <a:spAutoFit/>
          </a:bodyPr>
          <a:lstStyle/>
          <a:p>
            <a:r>
              <a:rPr lang="es-EC" dirty="0" smtClean="0"/>
              <a:t>Se a solucionado una parte del problema que consistía en como obtener la energía necesaria para el proceso de soldadura y como controlarlo para evitar cualquier riesgo para la salud del operario y para prevenir daños del transformador.</a:t>
            </a:r>
          </a:p>
          <a:p>
            <a:endParaRPr lang="en-US" dirty="0">
              <a:solidFill>
                <a:schemeClr val="bg1"/>
              </a:solidFill>
            </a:endParaRPr>
          </a:p>
          <a:p>
            <a:endParaRPr lang="es-EC" dirty="0">
              <a:solidFill>
                <a:schemeClr val="bg1"/>
              </a:solidFill>
            </a:endParaRPr>
          </a:p>
        </p:txBody>
      </p:sp>
      <p:sp>
        <p:nvSpPr>
          <p:cNvPr id="8" name="TextBox 7"/>
          <p:cNvSpPr txBox="1"/>
          <p:nvPr/>
        </p:nvSpPr>
        <p:spPr>
          <a:xfrm>
            <a:off x="755576" y="3012053"/>
            <a:ext cx="242374" cy="369332"/>
          </a:xfrm>
          <a:prstGeom prst="rect">
            <a:avLst/>
          </a:prstGeom>
          <a:noFill/>
        </p:spPr>
        <p:txBody>
          <a:bodyPr wrap="none" rtlCol="0">
            <a:spAutoFit/>
          </a:bodyPr>
          <a:lstStyle/>
          <a:p>
            <a:r>
              <a:rPr lang="en-US" dirty="0" smtClean="0">
                <a:solidFill>
                  <a:schemeClr val="bg1"/>
                </a:solidFill>
              </a:rPr>
              <a:t> </a:t>
            </a:r>
            <a:endParaRPr lang="es-EC" dirty="0"/>
          </a:p>
        </p:txBody>
      </p:sp>
      <p:pic>
        <p:nvPicPr>
          <p:cNvPr id="9" name="Picture 8" descr="C:\Users\SEBOLLINI\Pictures\2012-07-11 new\new 11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4714" y="2276872"/>
            <a:ext cx="3528392" cy="3158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606162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TextBox 6"/>
          <p:cNvSpPr txBox="1"/>
          <p:nvPr/>
        </p:nvSpPr>
        <p:spPr>
          <a:xfrm>
            <a:off x="612775" y="980728"/>
            <a:ext cx="6119465" cy="646331"/>
          </a:xfrm>
          <a:prstGeom prst="rect">
            <a:avLst/>
          </a:prstGeom>
          <a:noFill/>
        </p:spPr>
        <p:txBody>
          <a:bodyPr wrap="square" rtlCol="0">
            <a:spAutoFit/>
          </a:bodyPr>
          <a:lstStyle/>
          <a:p>
            <a:endParaRPr lang="en-US" dirty="0">
              <a:solidFill>
                <a:schemeClr val="bg1"/>
              </a:solidFill>
            </a:endParaRPr>
          </a:p>
          <a:p>
            <a:endParaRPr lang="es-EC" dirty="0">
              <a:solidFill>
                <a:schemeClr val="bg1"/>
              </a:solidFill>
            </a:endParaRPr>
          </a:p>
        </p:txBody>
      </p:sp>
      <p:sp>
        <p:nvSpPr>
          <p:cNvPr id="8" name="TextBox 7"/>
          <p:cNvSpPr txBox="1"/>
          <p:nvPr/>
        </p:nvSpPr>
        <p:spPr>
          <a:xfrm>
            <a:off x="755576" y="3012053"/>
            <a:ext cx="242374" cy="369332"/>
          </a:xfrm>
          <a:prstGeom prst="rect">
            <a:avLst/>
          </a:prstGeom>
          <a:noFill/>
        </p:spPr>
        <p:txBody>
          <a:bodyPr wrap="none" rtlCol="0">
            <a:spAutoFit/>
          </a:bodyPr>
          <a:lstStyle/>
          <a:p>
            <a:r>
              <a:rPr lang="en-US" dirty="0" smtClean="0">
                <a:solidFill>
                  <a:schemeClr val="bg1"/>
                </a:solidFill>
              </a:rPr>
              <a:t> </a:t>
            </a:r>
            <a:endParaRPr lang="es-EC" dirty="0"/>
          </a:p>
        </p:txBody>
      </p:sp>
      <p:pic>
        <p:nvPicPr>
          <p:cNvPr id="10" name="Picture 9" descr="C:\Users\SEBOLLINI\Pictures\2012-07-11 new\new 06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599" y="3201858"/>
            <a:ext cx="6958426" cy="2752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C:\Users\SEBOLLINI\Pictures\2012-07-11 new\new 11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347018"/>
            <a:ext cx="6944393" cy="2665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27105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TextBox 5"/>
          <p:cNvSpPr txBox="1"/>
          <p:nvPr/>
        </p:nvSpPr>
        <p:spPr>
          <a:xfrm>
            <a:off x="612775" y="476672"/>
            <a:ext cx="8135689" cy="4801314"/>
          </a:xfrm>
          <a:prstGeom prst="rect">
            <a:avLst/>
          </a:prstGeom>
          <a:noFill/>
        </p:spPr>
        <p:txBody>
          <a:bodyPr wrap="square" rtlCol="0">
            <a:spAutoFit/>
          </a:bodyPr>
          <a:lstStyle/>
          <a:p>
            <a:endParaRPr lang="es-EC" dirty="0" smtClean="0"/>
          </a:p>
          <a:p>
            <a:endParaRPr lang="en-US" dirty="0"/>
          </a:p>
          <a:p>
            <a:r>
              <a:rPr lang="es-EC" dirty="0" smtClean="0"/>
              <a:t>AUTOMATIZACIÓN:</a:t>
            </a:r>
          </a:p>
          <a:p>
            <a:endParaRPr lang="es-EC" dirty="0" smtClean="0"/>
          </a:p>
          <a:p>
            <a:r>
              <a:rPr lang="es-EC" dirty="0" smtClean="0"/>
              <a:t>La soldadora de punto tradicional es activada cuando el usuario pisa con su pie un pedestal y activa el mecanismo que cierra las mordazas, en este caso al querer desarrollar este proyecto se debió prescindir de un sistema manual de activación y proceder a automatizarlo.</a:t>
            </a:r>
          </a:p>
          <a:p>
            <a:endParaRPr lang="es-EC" dirty="0" smtClean="0"/>
          </a:p>
          <a:p>
            <a:r>
              <a:rPr lang="es-EC" dirty="0" smtClean="0"/>
              <a:t>De manera sintetizada, el sistema de accionamiento del prototipo cuenta con los siguientes elementos:</a:t>
            </a:r>
          </a:p>
          <a:p>
            <a:endParaRPr lang="en-US" dirty="0"/>
          </a:p>
          <a:p>
            <a:pPr marL="285750" indent="-285750">
              <a:buFont typeface="Arial" charset="0"/>
              <a:buChar char="•"/>
            </a:pPr>
            <a:r>
              <a:rPr lang="en-US" dirty="0" smtClean="0"/>
              <a:t>RELE CON FUENTE EXTERNA DE 24 VDC</a:t>
            </a:r>
          </a:p>
          <a:p>
            <a:pPr marL="285750" indent="-285750">
              <a:buFont typeface="Arial" charset="0"/>
              <a:buChar char="•"/>
            </a:pPr>
            <a:r>
              <a:rPr lang="en-US" dirty="0" smtClean="0"/>
              <a:t>ELECTROVALVULA CON RETORNO A MUELLE</a:t>
            </a:r>
          </a:p>
          <a:p>
            <a:pPr marL="285750" indent="-285750">
              <a:buFont typeface="Arial" charset="0"/>
              <a:buChar char="•"/>
            </a:pPr>
            <a:r>
              <a:rPr lang="en-US" dirty="0" smtClean="0"/>
              <a:t>MICROCILINDRO NEUMATICO DOBLE EFECTO</a:t>
            </a:r>
          </a:p>
          <a:p>
            <a:pPr marL="285750" indent="-285750">
              <a:buFont typeface="Arial" charset="0"/>
              <a:buChar char="•"/>
            </a:pPr>
            <a:r>
              <a:rPr lang="en-US" dirty="0" smtClean="0"/>
              <a:t>COMPRESOR DE AIRE HASTA 12 BARES</a:t>
            </a:r>
          </a:p>
          <a:p>
            <a:pPr marL="285750" indent="-285750">
              <a:buFont typeface="Arial" charset="0"/>
              <a:buChar char="•"/>
            </a:pPr>
            <a:r>
              <a:rPr lang="en-US" dirty="0" smtClean="0"/>
              <a:t>MODULO WAGO</a:t>
            </a:r>
            <a:endParaRPr lang="es-EC" dirty="0"/>
          </a:p>
        </p:txBody>
      </p:sp>
    </p:spTree>
    <p:extLst>
      <p:ext uri="{BB962C8B-B14F-4D97-AF65-F5344CB8AC3E}">
        <p14:creationId xmlns:p14="http://schemas.microsoft.com/office/powerpoint/2010/main" val="26264816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TextBox 5"/>
          <p:cNvSpPr txBox="1"/>
          <p:nvPr/>
        </p:nvSpPr>
        <p:spPr>
          <a:xfrm>
            <a:off x="307975" y="331141"/>
            <a:ext cx="6271865" cy="923330"/>
          </a:xfrm>
          <a:prstGeom prst="rect">
            <a:avLst/>
          </a:prstGeom>
          <a:noFill/>
        </p:spPr>
        <p:txBody>
          <a:bodyPr wrap="square" rtlCol="0">
            <a:spAutoFit/>
          </a:bodyPr>
          <a:lstStyle/>
          <a:p>
            <a:endParaRPr lang="es-EC" dirty="0" smtClean="0">
              <a:solidFill>
                <a:schemeClr val="bg2">
                  <a:lumMod val="20000"/>
                  <a:lumOff val="80000"/>
                </a:schemeClr>
              </a:solidFill>
            </a:endParaRPr>
          </a:p>
          <a:p>
            <a:endParaRPr lang="en-US" dirty="0">
              <a:solidFill>
                <a:schemeClr val="bg2">
                  <a:lumMod val="20000"/>
                  <a:lumOff val="80000"/>
                </a:schemeClr>
              </a:solidFill>
            </a:endParaRPr>
          </a:p>
          <a:p>
            <a:endParaRPr lang="es-EC" dirty="0">
              <a:solidFill>
                <a:schemeClr val="bg2">
                  <a:lumMod val="20000"/>
                  <a:lumOff val="80000"/>
                </a:schemeClr>
              </a:solidFill>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77320"/>
            <a:ext cx="4373245" cy="32086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1732289" y="3581906"/>
            <a:ext cx="2938101"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C:\Users\SEBOLLINI\Pictures\2012-05-15 s\s 22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3573016"/>
            <a:ext cx="2881287" cy="2371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24511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TextBox 5"/>
          <p:cNvSpPr txBox="1"/>
          <p:nvPr/>
        </p:nvSpPr>
        <p:spPr>
          <a:xfrm>
            <a:off x="307975" y="331141"/>
            <a:ext cx="6271865" cy="923330"/>
          </a:xfrm>
          <a:prstGeom prst="rect">
            <a:avLst/>
          </a:prstGeom>
          <a:noFill/>
        </p:spPr>
        <p:txBody>
          <a:bodyPr wrap="square" rtlCol="0">
            <a:spAutoFit/>
          </a:bodyPr>
          <a:lstStyle/>
          <a:p>
            <a:endParaRPr lang="es-EC" dirty="0" smtClean="0">
              <a:solidFill>
                <a:schemeClr val="bg2">
                  <a:lumMod val="20000"/>
                  <a:lumOff val="80000"/>
                </a:schemeClr>
              </a:solidFill>
            </a:endParaRPr>
          </a:p>
          <a:p>
            <a:endParaRPr lang="en-US" dirty="0">
              <a:solidFill>
                <a:schemeClr val="bg2">
                  <a:lumMod val="20000"/>
                  <a:lumOff val="80000"/>
                </a:schemeClr>
              </a:solidFill>
            </a:endParaRPr>
          </a:p>
          <a:p>
            <a:endParaRPr lang="es-EC" dirty="0">
              <a:solidFill>
                <a:schemeClr val="bg2">
                  <a:lumMod val="20000"/>
                  <a:lumOff val="80000"/>
                </a:schemeClr>
              </a:solidFill>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971600" y="331141"/>
            <a:ext cx="3600400" cy="2880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31141"/>
            <a:ext cx="3504267" cy="2880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952988" y="3429002"/>
            <a:ext cx="3619012"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p:nvPr/>
        </p:nvPicPr>
        <p:blipFill>
          <a:blip r:embed="rId6">
            <a:extLst>
              <a:ext uri="{28A0092B-C50C-407E-A947-70E740481C1C}">
                <a14:useLocalDpi xmlns:a14="http://schemas.microsoft.com/office/drawing/2010/main" val="0"/>
              </a:ext>
            </a:extLst>
          </a:blip>
          <a:srcRect/>
          <a:stretch>
            <a:fillRect/>
          </a:stretch>
        </p:blipFill>
        <p:spPr bwMode="auto">
          <a:xfrm>
            <a:off x="4860032" y="3429001"/>
            <a:ext cx="3504267"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5740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TextBox 5"/>
          <p:cNvSpPr txBox="1"/>
          <p:nvPr/>
        </p:nvSpPr>
        <p:spPr>
          <a:xfrm>
            <a:off x="307975" y="331141"/>
            <a:ext cx="6271865" cy="923330"/>
          </a:xfrm>
          <a:prstGeom prst="rect">
            <a:avLst/>
          </a:prstGeom>
          <a:noFill/>
        </p:spPr>
        <p:txBody>
          <a:bodyPr wrap="square" rtlCol="0">
            <a:spAutoFit/>
          </a:bodyPr>
          <a:lstStyle/>
          <a:p>
            <a:endParaRPr lang="es-EC" dirty="0" smtClean="0">
              <a:solidFill>
                <a:schemeClr val="bg2">
                  <a:lumMod val="20000"/>
                  <a:lumOff val="80000"/>
                </a:schemeClr>
              </a:solidFill>
            </a:endParaRPr>
          </a:p>
          <a:p>
            <a:endParaRPr lang="en-US" dirty="0">
              <a:solidFill>
                <a:schemeClr val="bg2">
                  <a:lumMod val="20000"/>
                  <a:lumOff val="80000"/>
                </a:schemeClr>
              </a:solidFill>
            </a:endParaRPr>
          </a:p>
          <a:p>
            <a:endParaRPr lang="es-EC" dirty="0">
              <a:solidFill>
                <a:schemeClr val="bg2">
                  <a:lumMod val="20000"/>
                  <a:lumOff val="80000"/>
                </a:schemeClr>
              </a:solidFill>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612774" y="1124744"/>
            <a:ext cx="3671193" cy="4113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124744"/>
            <a:ext cx="3744416" cy="4113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74456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TextBox 5"/>
          <p:cNvSpPr txBox="1"/>
          <p:nvPr/>
        </p:nvSpPr>
        <p:spPr>
          <a:xfrm>
            <a:off x="307975" y="331141"/>
            <a:ext cx="6271865" cy="923330"/>
          </a:xfrm>
          <a:prstGeom prst="rect">
            <a:avLst/>
          </a:prstGeom>
          <a:noFill/>
        </p:spPr>
        <p:txBody>
          <a:bodyPr wrap="square" rtlCol="0">
            <a:spAutoFit/>
          </a:bodyPr>
          <a:lstStyle/>
          <a:p>
            <a:endParaRPr lang="es-EC" dirty="0" smtClean="0">
              <a:solidFill>
                <a:schemeClr val="bg2">
                  <a:lumMod val="20000"/>
                  <a:lumOff val="80000"/>
                </a:schemeClr>
              </a:solidFill>
            </a:endParaRPr>
          </a:p>
          <a:p>
            <a:endParaRPr lang="en-US" dirty="0">
              <a:solidFill>
                <a:schemeClr val="bg2">
                  <a:lumMod val="20000"/>
                  <a:lumOff val="80000"/>
                </a:schemeClr>
              </a:solidFill>
            </a:endParaRPr>
          </a:p>
          <a:p>
            <a:endParaRPr lang="es-EC" dirty="0">
              <a:solidFill>
                <a:schemeClr val="bg2">
                  <a:lumMod val="20000"/>
                  <a:lumOff val="80000"/>
                </a:schemeClr>
              </a:solidFill>
            </a:endParaRPr>
          </a:p>
        </p:txBody>
      </p:sp>
      <p:sp>
        <p:nvSpPr>
          <p:cNvPr id="3" name="TextBox 2"/>
          <p:cNvSpPr txBox="1"/>
          <p:nvPr/>
        </p:nvSpPr>
        <p:spPr>
          <a:xfrm>
            <a:off x="466687" y="980728"/>
            <a:ext cx="8281777" cy="4616648"/>
          </a:xfrm>
          <a:prstGeom prst="rect">
            <a:avLst/>
          </a:prstGeom>
          <a:noFill/>
        </p:spPr>
        <p:txBody>
          <a:bodyPr wrap="square" rtlCol="0">
            <a:spAutoFit/>
          </a:bodyPr>
          <a:lstStyle/>
          <a:p>
            <a:r>
              <a:rPr lang="es-EC" sz="2400" dirty="0" smtClean="0"/>
              <a:t>El  sistema propuesto funciona únicamente cuando el modulo WAGO envía al relé una señal de 24 </a:t>
            </a:r>
            <a:r>
              <a:rPr lang="es-EC" sz="2400" dirty="0" err="1" smtClean="0"/>
              <a:t>vdc</a:t>
            </a:r>
            <a:r>
              <a:rPr lang="es-EC" sz="2400" dirty="0" smtClean="0"/>
              <a:t> en ese preciso momento lo que hace es energizar la bobina del relé, este a su vez cierra los contacto que están conectados a la fuente de 24vdc externa, al pasar el flujo de eléctrico, excita la electroválvula causando que cambie de posición. Este cambio de posición instantáneo deja pasar el aire hacia el actuador este se activa el </a:t>
            </a:r>
            <a:r>
              <a:rPr lang="es-EC" sz="2400" dirty="0" err="1" smtClean="0"/>
              <a:t>portaelectodos</a:t>
            </a:r>
            <a:r>
              <a:rPr lang="es-EC" sz="2400" dirty="0" smtClean="0"/>
              <a:t> se desplaza formando un arco hacia el </a:t>
            </a:r>
            <a:r>
              <a:rPr lang="es-EC" sz="2400" dirty="0" err="1" smtClean="0"/>
              <a:t>portaelectrodos</a:t>
            </a:r>
            <a:r>
              <a:rPr lang="es-EC" sz="2400" dirty="0" smtClean="0"/>
              <a:t> fijo cerrando el circuito de soldadura.</a:t>
            </a:r>
          </a:p>
          <a:p>
            <a:endParaRPr lang="en-US" dirty="0"/>
          </a:p>
          <a:p>
            <a:endParaRPr lang="en-US" dirty="0">
              <a:solidFill>
                <a:schemeClr val="bg1"/>
              </a:solidFill>
            </a:endParaRPr>
          </a:p>
          <a:p>
            <a:endParaRPr lang="es-EC" dirty="0"/>
          </a:p>
        </p:txBody>
      </p:sp>
    </p:spTree>
    <p:extLst>
      <p:ext uri="{BB962C8B-B14F-4D97-AF65-F5344CB8AC3E}">
        <p14:creationId xmlns:p14="http://schemas.microsoft.com/office/powerpoint/2010/main" val="11570914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TextBox 7"/>
          <p:cNvSpPr txBox="1"/>
          <p:nvPr/>
        </p:nvSpPr>
        <p:spPr>
          <a:xfrm>
            <a:off x="612775" y="836712"/>
            <a:ext cx="8207697" cy="2862322"/>
          </a:xfrm>
          <a:prstGeom prst="rect">
            <a:avLst/>
          </a:prstGeom>
          <a:noFill/>
        </p:spPr>
        <p:txBody>
          <a:bodyPr wrap="square" rtlCol="0">
            <a:spAutoFit/>
          </a:bodyPr>
          <a:lstStyle/>
          <a:p>
            <a:r>
              <a:rPr lang="es-EC" dirty="0" smtClean="0"/>
              <a:t>Construcción:</a:t>
            </a:r>
          </a:p>
          <a:p>
            <a:endParaRPr lang="es-EC" dirty="0" smtClean="0"/>
          </a:p>
          <a:p>
            <a:r>
              <a:rPr lang="es-EC" dirty="0" smtClean="0"/>
              <a:t>El 95 % del prototipo fue construido en la Escuela Politécnica del Ejercito, solamente la unión de 2 piezas debido a las características del material fue realizada en un taller especializado.</a:t>
            </a:r>
          </a:p>
          <a:p>
            <a:endParaRPr lang="es-EC" dirty="0" smtClean="0"/>
          </a:p>
          <a:p>
            <a:r>
              <a:rPr lang="es-EC" dirty="0" smtClean="0"/>
              <a:t>Bastidor:</a:t>
            </a:r>
          </a:p>
          <a:p>
            <a:endParaRPr lang="en-US" dirty="0">
              <a:solidFill>
                <a:schemeClr val="bg1"/>
              </a:solidFill>
            </a:endParaRPr>
          </a:p>
          <a:p>
            <a:endParaRPr lang="en-US" dirty="0">
              <a:solidFill>
                <a:schemeClr val="bg1"/>
              </a:solidFill>
            </a:endParaRPr>
          </a:p>
          <a:p>
            <a:endParaRPr lang="es-EC" dirty="0">
              <a:solidFill>
                <a:schemeClr val="bg1"/>
              </a:solidFill>
            </a:endParaRPr>
          </a:p>
        </p:txBody>
      </p:sp>
      <p:pic>
        <p:nvPicPr>
          <p:cNvPr id="9" name="Picture 8" descr="C:\Users\SEBOLLINI\Pictures\2012-05-15 s\s 15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3140968"/>
            <a:ext cx="3384376" cy="2455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C:\Users\SEBOLLINI\Pictures\2012-05-15 s\s 15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3139230"/>
            <a:ext cx="3384376" cy="2456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0014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pic>
        <p:nvPicPr>
          <p:cNvPr id="2052" name="Picture 4" descr="http://img.robotikka.com/wp-content/uploads/2011/01/robot-espac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972" y="676351"/>
            <a:ext cx="3531020" cy="256240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2058" name="Picture 10" descr="http://4.bp.blogspot.com/_ycFs8HId1QI/S-s9bQsNMoI/AAAAAAAAAA8/MOD0BnNTcBE/s1600/RTEmagicC_sri-260907c_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429000"/>
            <a:ext cx="3168352"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desdeabajo.info/images/stories/auto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3429001"/>
            <a:ext cx="3528392"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logismarket.es/ip/hurtado-rivas-robot-para-el-sector-de-la-alimentacion-robot-arana-alimentacion-producto-alimenticio-719561-FG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722574"/>
            <a:ext cx="3168352" cy="2512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515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TextBox 7"/>
          <p:cNvSpPr txBox="1"/>
          <p:nvPr/>
        </p:nvSpPr>
        <p:spPr>
          <a:xfrm>
            <a:off x="612775" y="836712"/>
            <a:ext cx="7919665" cy="3693319"/>
          </a:xfrm>
          <a:prstGeom prst="rect">
            <a:avLst/>
          </a:prstGeom>
          <a:noFill/>
        </p:spPr>
        <p:txBody>
          <a:bodyPr wrap="square" rtlCol="0">
            <a:spAutoFit/>
          </a:bodyPr>
          <a:lstStyle/>
          <a:p>
            <a:r>
              <a:rPr lang="es-EC" dirty="0" smtClean="0"/>
              <a:t>Construido con  laminas de hierro de 4mm x 40mm el bastidor es la pieza que sostiene al resto de partes. Se escogió el hierro ya que es fácilmente maquinable, es fácil de obtener y no aporte excesivamente en peso al conjunto.</a:t>
            </a:r>
          </a:p>
          <a:p>
            <a:endParaRPr lang="en-US" dirty="0"/>
          </a:p>
          <a:p>
            <a:r>
              <a:rPr lang="es-EC" dirty="0" smtClean="0"/>
              <a:t>Para su elaboración se genero una serie de planos en donde se definía los procesos a llevarse a cabo para su construcción</a:t>
            </a: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s-EC" dirty="0">
              <a:solidFill>
                <a:schemeClr val="bg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010792"/>
            <a:ext cx="5544616" cy="322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2505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TextBox 7"/>
          <p:cNvSpPr txBox="1"/>
          <p:nvPr/>
        </p:nvSpPr>
        <p:spPr>
          <a:xfrm>
            <a:off x="612775" y="836712"/>
            <a:ext cx="6191473" cy="2862322"/>
          </a:xfrm>
          <a:prstGeom prst="rect">
            <a:avLst/>
          </a:prstGeom>
          <a:noFill/>
        </p:spPr>
        <p:txBody>
          <a:bodyPr wrap="square" rtlCol="0">
            <a:spAutoFit/>
          </a:bodyPr>
          <a:lstStyle/>
          <a:p>
            <a:r>
              <a:rPr lang="es-EC" dirty="0" smtClean="0">
                <a:solidFill>
                  <a:schemeClr val="bg1"/>
                </a:solidFill>
              </a:rPr>
              <a:t>La construcción del bastidor abarco una gran cantidad de procesos de manufactura entre los cuales tenemos:</a:t>
            </a:r>
          </a:p>
          <a:p>
            <a:endParaRPr lang="en-US" dirty="0" smtClean="0">
              <a:solidFill>
                <a:schemeClr val="bg1"/>
              </a:solidFill>
            </a:endParaRPr>
          </a:p>
          <a:p>
            <a:endParaRPr lang="en-US" dirty="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s-EC" dirty="0">
              <a:solidFill>
                <a:schemeClr val="bg1"/>
              </a:solidFill>
            </a:endParaRPr>
          </a:p>
        </p:txBody>
      </p:sp>
      <p:pic>
        <p:nvPicPr>
          <p:cNvPr id="7" name="Picture 6" descr="C:\Users\SEBOLLINI\Pictures\2012-05-15 s\s 16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373" y="836711"/>
            <a:ext cx="3301595" cy="25202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C:\Users\SEBOLLINI\Pictures\2012-05-15 s\s 16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0273" y="817210"/>
            <a:ext cx="3215653" cy="25397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C:\Users\SEBOLLINI\Pictures\2012-05-15 s\s 18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548" y="3699034"/>
            <a:ext cx="3300419" cy="2178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C:\Users\SEBOLLINI\Pictures\2012-05-15 s\s 20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0273" y="3699034"/>
            <a:ext cx="3215653" cy="2178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20311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TextBox 7"/>
          <p:cNvSpPr txBox="1"/>
          <p:nvPr/>
        </p:nvSpPr>
        <p:spPr>
          <a:xfrm>
            <a:off x="612775" y="836712"/>
            <a:ext cx="6191473" cy="2308324"/>
          </a:xfrm>
          <a:prstGeom prst="rect">
            <a:avLst/>
          </a:prstGeom>
          <a:noFill/>
        </p:spPr>
        <p:txBody>
          <a:bodyPr wrap="square" rtlCol="0">
            <a:spAutoFit/>
          </a:bodyPr>
          <a:lstStyle/>
          <a:p>
            <a:endParaRPr lang="en-US" dirty="0" smtClean="0">
              <a:solidFill>
                <a:schemeClr val="bg1"/>
              </a:solidFill>
            </a:endParaRPr>
          </a:p>
          <a:p>
            <a:endParaRPr lang="en-US" dirty="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s-EC" dirty="0">
              <a:solidFill>
                <a:schemeClr val="bg1"/>
              </a:solidFill>
            </a:endParaRPr>
          </a:p>
        </p:txBody>
      </p:sp>
      <p:sp>
        <p:nvSpPr>
          <p:cNvPr id="3" name="TextBox 2"/>
          <p:cNvSpPr txBox="1"/>
          <p:nvPr/>
        </p:nvSpPr>
        <p:spPr>
          <a:xfrm>
            <a:off x="596363" y="312738"/>
            <a:ext cx="2251386" cy="646331"/>
          </a:xfrm>
          <a:prstGeom prst="rect">
            <a:avLst/>
          </a:prstGeom>
          <a:noFill/>
        </p:spPr>
        <p:txBody>
          <a:bodyPr wrap="none" rtlCol="0">
            <a:spAutoFit/>
          </a:bodyPr>
          <a:lstStyle/>
          <a:p>
            <a:r>
              <a:rPr lang="en-US" dirty="0" smtClean="0">
                <a:solidFill>
                  <a:schemeClr val="bg1"/>
                </a:solidFill>
              </a:rPr>
              <a:t>PORTAELECTRODOS:</a:t>
            </a:r>
          </a:p>
          <a:p>
            <a:endParaRPr lang="es-EC" dirty="0">
              <a:solidFill>
                <a:schemeClr val="bg1"/>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102862"/>
            <a:ext cx="3831978" cy="4639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9" y="1124744"/>
            <a:ext cx="3541316" cy="4617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0375" y="5096087"/>
            <a:ext cx="6343873" cy="646331"/>
          </a:xfrm>
          <a:prstGeom prst="rect">
            <a:avLst/>
          </a:prstGeom>
          <a:noFill/>
        </p:spPr>
        <p:txBody>
          <a:bodyPr wrap="square" rtlCol="0">
            <a:spAutoFit/>
          </a:bodyPr>
          <a:lstStyle/>
          <a:p>
            <a:r>
              <a:rPr lang="es-EC" dirty="0" smtClean="0">
                <a:solidFill>
                  <a:schemeClr val="bg1"/>
                </a:solidFill>
              </a:rPr>
              <a:t>Estos elementos en particular demandaron muchas horas hombre y un apartado técnico considerable.</a:t>
            </a:r>
            <a:endParaRPr lang="es-EC" dirty="0">
              <a:solidFill>
                <a:schemeClr val="bg1"/>
              </a:solidFill>
            </a:endParaRPr>
          </a:p>
        </p:txBody>
      </p:sp>
    </p:spTree>
    <p:extLst>
      <p:ext uri="{BB962C8B-B14F-4D97-AF65-F5344CB8AC3E}">
        <p14:creationId xmlns:p14="http://schemas.microsoft.com/office/powerpoint/2010/main" val="287758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TextBox 6"/>
          <p:cNvSpPr txBox="1"/>
          <p:nvPr/>
        </p:nvSpPr>
        <p:spPr>
          <a:xfrm>
            <a:off x="460375" y="620688"/>
            <a:ext cx="6127849" cy="646331"/>
          </a:xfrm>
          <a:prstGeom prst="rect">
            <a:avLst/>
          </a:prstGeom>
          <a:noFill/>
        </p:spPr>
        <p:txBody>
          <a:bodyPr wrap="square" rtlCol="0">
            <a:spAutoFit/>
          </a:bodyPr>
          <a:lstStyle/>
          <a:p>
            <a:r>
              <a:rPr lang="es-EC" dirty="0" smtClean="0">
                <a:solidFill>
                  <a:schemeClr val="bg1"/>
                </a:solidFill>
              </a:rPr>
              <a:t>Entre los procesos de manufactura que se pueden resaltar podemos encontrar:</a:t>
            </a:r>
            <a:endParaRPr lang="es-EC" dirty="0">
              <a:solidFill>
                <a:schemeClr val="bg1"/>
              </a:solidFill>
            </a:endParaRPr>
          </a:p>
        </p:txBody>
      </p:sp>
      <p:pic>
        <p:nvPicPr>
          <p:cNvPr id="11" name="Picture 10" descr="C:\Users\SEBOLLINI\Pictures\2012-05-15 s\s 10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506" y="838173"/>
            <a:ext cx="3660274" cy="2629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12775" y="1344724"/>
            <a:ext cx="1143968" cy="369332"/>
          </a:xfrm>
          <a:prstGeom prst="rect">
            <a:avLst/>
          </a:prstGeom>
          <a:noFill/>
        </p:spPr>
        <p:txBody>
          <a:bodyPr wrap="none" rtlCol="0">
            <a:spAutoFit/>
          </a:bodyPr>
          <a:lstStyle/>
          <a:p>
            <a:r>
              <a:rPr lang="en-US" dirty="0" smtClean="0">
                <a:solidFill>
                  <a:schemeClr val="bg1"/>
                </a:solidFill>
              </a:rPr>
              <a:t>FRESADO</a:t>
            </a:r>
            <a:endParaRPr lang="es-EC" dirty="0">
              <a:solidFill>
                <a:schemeClr val="bg1"/>
              </a:solidFill>
            </a:endParaRPr>
          </a:p>
        </p:txBody>
      </p:sp>
      <p:pic>
        <p:nvPicPr>
          <p:cNvPr id="13" name="Picture 12" descr="C:\Users\SEBOLLINI\Pictures\2012-05-15 s\s 10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9824" y="838173"/>
            <a:ext cx="3516799" cy="2629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4752498" y="1267019"/>
            <a:ext cx="1418273" cy="369332"/>
          </a:xfrm>
          <a:prstGeom prst="rect">
            <a:avLst/>
          </a:prstGeom>
          <a:noFill/>
        </p:spPr>
        <p:txBody>
          <a:bodyPr wrap="none" rtlCol="0">
            <a:spAutoFit/>
          </a:bodyPr>
          <a:lstStyle/>
          <a:p>
            <a:r>
              <a:rPr lang="en-US" dirty="0" smtClean="0">
                <a:solidFill>
                  <a:schemeClr val="bg1"/>
                </a:solidFill>
              </a:rPr>
              <a:t>TALADRADO</a:t>
            </a:r>
            <a:endParaRPr lang="es-EC" dirty="0">
              <a:solidFill>
                <a:schemeClr val="bg1"/>
              </a:solidFill>
            </a:endParaRPr>
          </a:p>
        </p:txBody>
      </p:sp>
      <p:sp>
        <p:nvSpPr>
          <p:cNvPr id="12" name="TextBox 11"/>
          <p:cNvSpPr txBox="1"/>
          <p:nvPr/>
        </p:nvSpPr>
        <p:spPr>
          <a:xfrm>
            <a:off x="678556" y="4108430"/>
            <a:ext cx="1210909" cy="369332"/>
          </a:xfrm>
          <a:prstGeom prst="rect">
            <a:avLst/>
          </a:prstGeom>
          <a:noFill/>
        </p:spPr>
        <p:txBody>
          <a:bodyPr wrap="none" rtlCol="0">
            <a:spAutoFit/>
          </a:bodyPr>
          <a:lstStyle/>
          <a:p>
            <a:r>
              <a:rPr lang="en-US" dirty="0" smtClean="0">
                <a:solidFill>
                  <a:schemeClr val="bg1"/>
                </a:solidFill>
              </a:rPr>
              <a:t>DESVASTE</a:t>
            </a:r>
            <a:endParaRPr lang="es-EC" dirty="0">
              <a:solidFill>
                <a:schemeClr val="bg1"/>
              </a:solidFill>
            </a:endParaRPr>
          </a:p>
        </p:txBody>
      </p:sp>
      <p:pic>
        <p:nvPicPr>
          <p:cNvPr id="16" name="Picture 15" descr="C:\Users\SEBOLLINI\Pictures\2012-05-15 s\s 08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360" y="3802007"/>
            <a:ext cx="3677420" cy="2049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C:\Users\SEBOLLINI\Pictures\2012-05-15 s\s 07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9823" y="3835314"/>
            <a:ext cx="3516799" cy="2016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4865670" y="3789704"/>
            <a:ext cx="1305101" cy="369332"/>
          </a:xfrm>
          <a:prstGeom prst="rect">
            <a:avLst/>
          </a:prstGeom>
          <a:noFill/>
        </p:spPr>
        <p:txBody>
          <a:bodyPr wrap="none" rtlCol="0">
            <a:spAutoFit/>
          </a:bodyPr>
          <a:lstStyle/>
          <a:p>
            <a:r>
              <a:rPr lang="en-US" dirty="0" smtClean="0">
                <a:solidFill>
                  <a:schemeClr val="bg1"/>
                </a:solidFill>
              </a:rPr>
              <a:t>TORNEADO</a:t>
            </a:r>
            <a:endParaRPr lang="es-EC" dirty="0">
              <a:solidFill>
                <a:schemeClr val="bg1"/>
              </a:solidFill>
            </a:endParaRPr>
          </a:p>
        </p:txBody>
      </p:sp>
    </p:spTree>
    <p:extLst>
      <p:ext uri="{BB962C8B-B14F-4D97-AF65-F5344CB8AC3E}">
        <p14:creationId xmlns:p14="http://schemas.microsoft.com/office/powerpoint/2010/main" val="32580005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TextBox 5"/>
          <p:cNvSpPr txBox="1"/>
          <p:nvPr/>
        </p:nvSpPr>
        <p:spPr>
          <a:xfrm>
            <a:off x="464425" y="692696"/>
            <a:ext cx="8296473" cy="4524315"/>
          </a:xfrm>
          <a:prstGeom prst="rect">
            <a:avLst/>
          </a:prstGeom>
          <a:noFill/>
        </p:spPr>
        <p:txBody>
          <a:bodyPr wrap="square" rtlCol="0">
            <a:spAutoFit/>
          </a:bodyPr>
          <a:lstStyle/>
          <a:p>
            <a:r>
              <a:rPr lang="es-EC" dirty="0" smtClean="0"/>
              <a:t>Pero en especial se destacan 2, el roscado de interiores y la soldadura de las partes.</a:t>
            </a:r>
          </a:p>
          <a:p>
            <a:endParaRPr lang="en-US" dirty="0"/>
          </a:p>
          <a:p>
            <a:r>
              <a:rPr lang="es-EC" dirty="0" smtClean="0"/>
              <a:t>Generalmente cuando se forma una rosca de interiores, se escoge el diámetro exterior del roscado, y el paso de la rosca, en este caso se necesitaba hacer una rosca M12 X 1.25 en el interior de un cilindro hueco de bronce fosfórico para formar una cavidad que en el momento de la soldadura permita que un fluido circule por su interior llevándose el calor por conducción.</a:t>
            </a:r>
          </a:p>
          <a:p>
            <a:endParaRPr lang="en-US" dirty="0"/>
          </a:p>
          <a:p>
            <a:endParaRPr lang="es-EC" dirty="0" smtClean="0"/>
          </a:p>
          <a:p>
            <a:endParaRPr lang="en-US" dirty="0"/>
          </a:p>
          <a:p>
            <a:endParaRPr lang="es-EC" dirty="0" smtClean="0">
              <a:solidFill>
                <a:schemeClr val="bg1"/>
              </a:solidFill>
            </a:endParaRPr>
          </a:p>
          <a:p>
            <a:endParaRPr lang="en-US" dirty="0">
              <a:solidFill>
                <a:schemeClr val="bg1"/>
              </a:solidFill>
            </a:endParaRPr>
          </a:p>
          <a:p>
            <a:endParaRPr lang="es-EC" dirty="0" smtClean="0">
              <a:solidFill>
                <a:schemeClr val="bg1"/>
              </a:solidFill>
            </a:endParaRPr>
          </a:p>
          <a:p>
            <a:endParaRPr lang="en-US" dirty="0">
              <a:solidFill>
                <a:schemeClr val="bg1"/>
              </a:solidFill>
            </a:endParaRPr>
          </a:p>
          <a:p>
            <a:endParaRPr lang="es-EC" dirty="0">
              <a:solidFill>
                <a:schemeClr val="bg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683" y="3068960"/>
            <a:ext cx="358995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90403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TextBox 5"/>
          <p:cNvSpPr txBox="1"/>
          <p:nvPr/>
        </p:nvSpPr>
        <p:spPr>
          <a:xfrm>
            <a:off x="307975" y="398926"/>
            <a:ext cx="6424265" cy="2308324"/>
          </a:xfrm>
          <a:prstGeom prst="rect">
            <a:avLst/>
          </a:prstGeom>
          <a:noFill/>
        </p:spPr>
        <p:txBody>
          <a:bodyPr wrap="square" rtlCol="0">
            <a:spAutoFit/>
          </a:bodyPr>
          <a:lstStyle/>
          <a:p>
            <a:endParaRPr lang="en-US" dirty="0">
              <a:solidFill>
                <a:schemeClr val="bg1"/>
              </a:solidFill>
            </a:endParaRPr>
          </a:p>
          <a:p>
            <a:endParaRPr lang="es-EC" dirty="0" smtClean="0">
              <a:solidFill>
                <a:schemeClr val="bg1"/>
              </a:solidFill>
            </a:endParaRPr>
          </a:p>
          <a:p>
            <a:endParaRPr lang="en-US" dirty="0">
              <a:solidFill>
                <a:schemeClr val="bg1"/>
              </a:solidFill>
            </a:endParaRPr>
          </a:p>
          <a:p>
            <a:endParaRPr lang="es-EC" dirty="0" smtClean="0">
              <a:solidFill>
                <a:schemeClr val="bg1"/>
              </a:solidFill>
            </a:endParaRPr>
          </a:p>
          <a:p>
            <a:endParaRPr lang="en-US" dirty="0">
              <a:solidFill>
                <a:schemeClr val="bg1"/>
              </a:solidFill>
            </a:endParaRPr>
          </a:p>
          <a:p>
            <a:endParaRPr lang="es-EC" dirty="0" smtClean="0">
              <a:solidFill>
                <a:schemeClr val="bg1"/>
              </a:solidFill>
            </a:endParaRPr>
          </a:p>
          <a:p>
            <a:endParaRPr lang="en-US" dirty="0">
              <a:solidFill>
                <a:schemeClr val="bg1"/>
              </a:solidFill>
            </a:endParaRPr>
          </a:p>
          <a:p>
            <a:endParaRPr lang="es-EC" dirty="0">
              <a:solidFill>
                <a:schemeClr val="bg1"/>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834" y="566792"/>
            <a:ext cx="3626371" cy="3777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5576" y="4365104"/>
            <a:ext cx="7992888" cy="1477328"/>
          </a:xfrm>
          <a:prstGeom prst="rect">
            <a:avLst/>
          </a:prstGeom>
          <a:noFill/>
        </p:spPr>
        <p:txBody>
          <a:bodyPr wrap="square" rtlCol="0">
            <a:spAutoFit/>
          </a:bodyPr>
          <a:lstStyle/>
          <a:p>
            <a:r>
              <a:rPr lang="es-EC" dirty="0" smtClean="0"/>
              <a:t>El problema para formar dicha cavidad es que no existe un machuelo tan grande para garantizar que no se pierda el paso de la rosca y en segundo una vez realizado el roscado se deseaba devastar la parte central para formar la zona de enfriamiento, el problema es que las cuchillas de interiores para esos fines o son muy raras o son inexistentes.</a:t>
            </a:r>
            <a:endParaRPr lang="es-EC" dirty="0"/>
          </a:p>
        </p:txBody>
      </p:sp>
      <p:cxnSp>
        <p:nvCxnSpPr>
          <p:cNvPr id="7" name="Straight Arrow Connector 6"/>
          <p:cNvCxnSpPr/>
          <p:nvPr/>
        </p:nvCxnSpPr>
        <p:spPr>
          <a:xfrm flipV="1">
            <a:off x="3203848" y="1879089"/>
            <a:ext cx="0" cy="1006442"/>
          </a:xfrm>
          <a:prstGeom prst="straightConnector1">
            <a:avLst/>
          </a:prstGeom>
          <a:ln>
            <a:tailEnd type="arrow"/>
          </a:ln>
          <a:effectLst>
            <a:glow rad="228600">
              <a:schemeClr val="accent1">
                <a:satMod val="175000"/>
                <a:alpha val="40000"/>
              </a:schemeClr>
            </a:glow>
            <a:outerShdw blurRad="31750" dist="25400" dir="5400000" rotWithShape="0">
              <a:srgbClr val="000000">
                <a:alpha val="50000"/>
              </a:srgbClr>
            </a:outerShdw>
          </a:effectLst>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flipV="1">
            <a:off x="6084168" y="1951097"/>
            <a:ext cx="0" cy="862426"/>
          </a:xfrm>
          <a:prstGeom prst="straightConnector1">
            <a:avLst/>
          </a:prstGeom>
          <a:ln>
            <a:tailEnd type="arrow"/>
          </a:ln>
          <a:effectLst>
            <a:glow rad="228600">
              <a:schemeClr val="accent1">
                <a:satMod val="175000"/>
                <a:alpha val="40000"/>
              </a:schemeClr>
            </a:glow>
            <a:outerShdw blurRad="31750" dist="25400" dir="5400000" rotWithShape="0">
              <a:srgbClr val="000000">
                <a:alpha val="50000"/>
              </a:srgbClr>
            </a:outerShdw>
          </a:effectLst>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4499992" y="1678525"/>
            <a:ext cx="0" cy="525504"/>
          </a:xfrm>
          <a:prstGeom prst="straightConnector1">
            <a:avLst/>
          </a:prstGeom>
          <a:ln>
            <a:headEnd type="arrow"/>
            <a:tailEnd type="arrow"/>
          </a:ln>
          <a:effectLst>
            <a:glow rad="228600">
              <a:schemeClr val="accent1">
                <a:satMod val="175000"/>
                <a:alpha val="40000"/>
              </a:schemeClr>
            </a:glow>
            <a:outerShdw blurRad="31750" dist="25400" dir="5400000" rotWithShape="0">
              <a:srgbClr val="000000">
                <a:alpha val="50000"/>
              </a:srgb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65028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TextBox 2"/>
          <p:cNvSpPr txBox="1"/>
          <p:nvPr/>
        </p:nvSpPr>
        <p:spPr>
          <a:xfrm>
            <a:off x="460375" y="908720"/>
            <a:ext cx="8072065" cy="1754326"/>
          </a:xfrm>
          <a:prstGeom prst="rect">
            <a:avLst/>
          </a:prstGeom>
          <a:noFill/>
        </p:spPr>
        <p:txBody>
          <a:bodyPr wrap="square" rtlCol="0">
            <a:spAutoFit/>
          </a:bodyPr>
          <a:lstStyle/>
          <a:p>
            <a:r>
              <a:rPr lang="es-EC" dirty="0" smtClean="0"/>
              <a:t>La solución consistió soldar un machuelo a un mango metálico (aumentaba su alcance), empezar a formar la rosca pero a bajas revoluciones para evitar la vibración excesiva que pudiera dañar el roscado. De manera similar se soldó un pedazo de cuchilla de torno a una barra metálica, y sumamente despacio  se fue desbastando a partir de los 20 mm por cada extremo para crear una cavidad que almacenaría el fluido refrigerante.</a:t>
            </a:r>
            <a:endParaRPr lang="es-EC" dirty="0"/>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12774" y="3068959"/>
            <a:ext cx="3671194" cy="2492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C:\Users\SEBOLLINI\Pictures\2012-05-15 s\s 123.JPG"/>
          <p:cNvPicPr/>
          <p:nvPr/>
        </p:nvPicPr>
        <p:blipFill rotWithShape="1">
          <a:blip r:embed="rId4" cstate="print">
            <a:extLst>
              <a:ext uri="{28A0092B-C50C-407E-A947-70E740481C1C}">
                <a14:useLocalDpi xmlns:a14="http://schemas.microsoft.com/office/drawing/2010/main" val="0"/>
              </a:ext>
            </a:extLst>
          </a:blip>
          <a:srcRect t="9353"/>
          <a:stretch/>
        </p:blipFill>
        <p:spPr bwMode="auto">
          <a:xfrm>
            <a:off x="4644008" y="3068958"/>
            <a:ext cx="3454685" cy="2492375"/>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435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 name="TextBox 1"/>
          <p:cNvSpPr txBox="1"/>
          <p:nvPr/>
        </p:nvSpPr>
        <p:spPr>
          <a:xfrm>
            <a:off x="460375" y="692696"/>
            <a:ext cx="6343873" cy="1200329"/>
          </a:xfrm>
          <a:prstGeom prst="rect">
            <a:avLst/>
          </a:prstGeom>
          <a:noFill/>
        </p:spPr>
        <p:txBody>
          <a:bodyPr wrap="square" rtlCol="0">
            <a:spAutoFit/>
          </a:bodyPr>
          <a:lstStyle/>
          <a:p>
            <a:r>
              <a:rPr lang="en-US" dirty="0" smtClean="0"/>
              <a:t>ELECTRODOS:</a:t>
            </a:r>
          </a:p>
          <a:p>
            <a:endParaRPr lang="en-US" dirty="0"/>
          </a:p>
          <a:p>
            <a:r>
              <a:rPr lang="es-EC" dirty="0" smtClean="0"/>
              <a:t>Construidos con cobre electrolítico de alta resistencia y gran conductividad térmica</a:t>
            </a:r>
            <a:endParaRPr lang="es-EC"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162058"/>
            <a:ext cx="5353050"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5691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 name="TextBox 1"/>
          <p:cNvSpPr txBox="1"/>
          <p:nvPr/>
        </p:nvSpPr>
        <p:spPr>
          <a:xfrm>
            <a:off x="460375" y="692696"/>
            <a:ext cx="8072065" cy="2585323"/>
          </a:xfrm>
          <a:prstGeom prst="rect">
            <a:avLst/>
          </a:prstGeom>
          <a:noFill/>
        </p:spPr>
        <p:txBody>
          <a:bodyPr wrap="square" rtlCol="0">
            <a:spAutoFit/>
          </a:bodyPr>
          <a:lstStyle/>
          <a:p>
            <a:r>
              <a:rPr lang="es-EC" dirty="0" smtClean="0"/>
              <a:t>Al igual que los otros elementos, su construcción fue demandante pero muy educativa y fructífera al fin.</a:t>
            </a:r>
          </a:p>
          <a:p>
            <a:endParaRPr lang="es-EC" dirty="0" smtClean="0"/>
          </a:p>
          <a:p>
            <a:r>
              <a:rPr lang="es-EC" dirty="0" smtClean="0"/>
              <a:t>Gracias a que el cobre es sumamente fácil de trabajar, su construcción fue relativamente rápida.</a:t>
            </a:r>
          </a:p>
          <a:p>
            <a:endParaRPr lang="es-EC" dirty="0" smtClean="0"/>
          </a:p>
          <a:p>
            <a:r>
              <a:rPr lang="es-EC" dirty="0" smtClean="0"/>
              <a:t>Se aplicaron las siguientes operaciones:</a:t>
            </a:r>
          </a:p>
          <a:p>
            <a:endParaRPr lang="en-US" dirty="0">
              <a:solidFill>
                <a:schemeClr val="bg1"/>
              </a:solidFill>
            </a:endParaRPr>
          </a:p>
          <a:p>
            <a:endParaRPr lang="es-EC" dirty="0">
              <a:solidFill>
                <a:schemeClr val="bg1"/>
              </a:solidFill>
            </a:endParaRPr>
          </a:p>
        </p:txBody>
      </p:sp>
      <p:pic>
        <p:nvPicPr>
          <p:cNvPr id="6" name="Picture 5" descr="C:\Users\SEBOLLINI\Pictures\2012-05-15 s\s 17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775" y="3140966"/>
            <a:ext cx="3528392" cy="2905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C:\Users\SEBOLLINI\Pictures\2012-05-15 s\s 23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140965"/>
            <a:ext cx="3744416" cy="26173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92026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8" name="Picture 7" descr="C:\Users\SEBOLLINI\Pictures\2012-05-15 s\s 20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613585"/>
            <a:ext cx="3460735" cy="2621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C:\Users\SEBOLLINI\Pictures\2012-05-15 s\s 20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774" y="620688"/>
            <a:ext cx="3671193" cy="2621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C:\Users\SEBOLLINI\Pictures\2012-05-15 s\s 233.JPG"/>
          <p:cNvPicPr/>
          <p:nvPr/>
        </p:nvPicPr>
        <p:blipFill rotWithShape="1">
          <a:blip r:embed="rId5" cstate="print">
            <a:extLst>
              <a:ext uri="{28A0092B-C50C-407E-A947-70E740481C1C}">
                <a14:useLocalDpi xmlns:a14="http://schemas.microsoft.com/office/drawing/2010/main" val="0"/>
              </a:ext>
            </a:extLst>
          </a:blip>
          <a:srcRect t="23214"/>
          <a:stretch/>
        </p:blipFill>
        <p:spPr bwMode="auto">
          <a:xfrm>
            <a:off x="628977" y="3357914"/>
            <a:ext cx="3654990" cy="2550914"/>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1" name="Picture 10" descr="C:\Users\SEBOLLINI\Pictures\2012-05-15 s\s 235.JPG"/>
          <p:cNvPicPr/>
          <p:nvPr/>
        </p:nvPicPr>
        <p:blipFill rotWithShape="1">
          <a:blip r:embed="rId6" cstate="print">
            <a:extLst>
              <a:ext uri="{28A0092B-C50C-407E-A947-70E740481C1C}">
                <a14:useLocalDpi xmlns:a14="http://schemas.microsoft.com/office/drawing/2010/main" val="0"/>
              </a:ext>
            </a:extLst>
          </a:blip>
          <a:srcRect t="15890"/>
          <a:stretch/>
        </p:blipFill>
        <p:spPr bwMode="auto">
          <a:xfrm>
            <a:off x="4788023" y="3356992"/>
            <a:ext cx="3460735" cy="2551836"/>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571457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460452"/>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3" name="TextBox 2"/>
          <p:cNvSpPr txBox="1"/>
          <p:nvPr/>
        </p:nvSpPr>
        <p:spPr>
          <a:xfrm>
            <a:off x="1259632" y="764704"/>
            <a:ext cx="6768752" cy="1200329"/>
          </a:xfrm>
          <a:prstGeom prst="rect">
            <a:avLst/>
          </a:prstGeom>
          <a:noFill/>
        </p:spPr>
        <p:txBody>
          <a:bodyPr wrap="square" rtlCol="0">
            <a:spAutoFit/>
          </a:bodyPr>
          <a:lstStyle/>
          <a:p>
            <a:r>
              <a:rPr lang="es-EC" sz="2400" dirty="0" smtClean="0"/>
              <a:t>Si pensamos en un robot lo primero que se nos viene a la mente es algo como esto:</a:t>
            </a:r>
          </a:p>
          <a:p>
            <a:endParaRPr lang="es-EC" sz="2400" dirty="0">
              <a:solidFill>
                <a:schemeClr val="bg2">
                  <a:lumMod val="20000"/>
                  <a:lumOff val="80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967" y="1965033"/>
            <a:ext cx="3007419" cy="3639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7323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2" name="Picture 11" descr="C:\Users\SEBOLLINI\Pictures\2012-05-15 s\s 24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615" y="764704"/>
            <a:ext cx="3599793" cy="3744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C:\Users\SEBOLLINI\Pictures\2012-05-15 s\s 25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764704"/>
            <a:ext cx="3600400" cy="3744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612775" y="4725144"/>
            <a:ext cx="8063681" cy="923330"/>
          </a:xfrm>
          <a:prstGeom prst="rect">
            <a:avLst/>
          </a:prstGeom>
          <a:noFill/>
        </p:spPr>
        <p:txBody>
          <a:bodyPr wrap="square" rtlCol="0">
            <a:spAutoFit/>
          </a:bodyPr>
          <a:lstStyle/>
          <a:p>
            <a:r>
              <a:rPr lang="es-EC" dirty="0" smtClean="0"/>
              <a:t>Las puntas intercámbiales están concebidas como sujeto de sacrificio, por el desgaste producto del trabajo, es preferible que se acaba una pequeña sección del electrodo, en lugar de todo el elemento.</a:t>
            </a:r>
            <a:endParaRPr lang="es-EC" dirty="0"/>
          </a:p>
        </p:txBody>
      </p:sp>
    </p:spTree>
    <p:extLst>
      <p:ext uri="{BB962C8B-B14F-4D97-AF65-F5344CB8AC3E}">
        <p14:creationId xmlns:p14="http://schemas.microsoft.com/office/powerpoint/2010/main" val="31149469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406178"/>
            <a:ext cx="4376292" cy="368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463" y="818088"/>
            <a:ext cx="2704505"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818089"/>
            <a:ext cx="2514972"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61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 name="TextBox 1"/>
          <p:cNvSpPr txBox="1"/>
          <p:nvPr/>
        </p:nvSpPr>
        <p:spPr>
          <a:xfrm>
            <a:off x="612775" y="764704"/>
            <a:ext cx="3376117" cy="369332"/>
          </a:xfrm>
          <a:prstGeom prst="rect">
            <a:avLst/>
          </a:prstGeom>
          <a:noFill/>
        </p:spPr>
        <p:txBody>
          <a:bodyPr wrap="none" rtlCol="0">
            <a:spAutoFit/>
          </a:bodyPr>
          <a:lstStyle/>
          <a:p>
            <a:r>
              <a:rPr lang="en-US" dirty="0" smtClean="0">
                <a:solidFill>
                  <a:schemeClr val="bg1"/>
                </a:solidFill>
              </a:rPr>
              <a:t>ROBOT INDUSTRIAL KUKA KR16</a:t>
            </a:r>
            <a:endParaRPr lang="es-EC" dirty="0">
              <a:solidFill>
                <a:schemeClr val="bg1"/>
              </a:solidFill>
            </a:endParaRPr>
          </a:p>
        </p:txBody>
      </p:sp>
      <p:sp>
        <p:nvSpPr>
          <p:cNvPr id="3" name="TextBox 2"/>
          <p:cNvSpPr txBox="1"/>
          <p:nvPr/>
        </p:nvSpPr>
        <p:spPr>
          <a:xfrm>
            <a:off x="802829" y="1340768"/>
            <a:ext cx="7704855" cy="1477328"/>
          </a:xfrm>
          <a:prstGeom prst="rect">
            <a:avLst/>
          </a:prstGeom>
          <a:noFill/>
        </p:spPr>
        <p:txBody>
          <a:bodyPr wrap="square" rtlCol="0">
            <a:spAutoFit/>
          </a:bodyPr>
          <a:lstStyle/>
          <a:p>
            <a:r>
              <a:rPr lang="es-EC" dirty="0" smtClean="0"/>
              <a:t>La programación del brazo robótico fue desarrollada para trabajar directamente con un efector final, todos sus movimientos están mentalizados para que en un punto definido de la trayectoria, la herramienta cumpla su función, se desplace y cumpla su función, así hasta acabar la secuencia de instrucciones y regresar a su HOME.</a:t>
            </a:r>
            <a:endParaRPr lang="es-EC" dirty="0"/>
          </a:p>
        </p:txBody>
      </p:sp>
      <p:sp>
        <p:nvSpPr>
          <p:cNvPr id="6" name="TextBox 5"/>
          <p:cNvSpPr txBox="1"/>
          <p:nvPr/>
        </p:nvSpPr>
        <p:spPr>
          <a:xfrm>
            <a:off x="784711" y="3429000"/>
            <a:ext cx="7704855" cy="2031325"/>
          </a:xfrm>
          <a:prstGeom prst="rect">
            <a:avLst/>
          </a:prstGeom>
          <a:noFill/>
        </p:spPr>
        <p:txBody>
          <a:bodyPr wrap="square" rtlCol="0">
            <a:spAutoFit/>
          </a:bodyPr>
          <a:lstStyle/>
          <a:p>
            <a:r>
              <a:rPr lang="es-EC" dirty="0" smtClean="0"/>
              <a:t>Lo primero a realizarse es la definición de la herramienta. El robot para desplazarse toma como referencia puntos en el espacio referenciados a cierta parte de su propio cuerpo o del entorno. Para definir la herramienta debemos darle al robot la idea de que el punto de referencia para cualquier movimiento es la punta activa de una herramienta.</a:t>
            </a:r>
          </a:p>
          <a:p>
            <a:endParaRPr lang="en-US" dirty="0"/>
          </a:p>
          <a:p>
            <a:endParaRPr lang="es-EC" dirty="0">
              <a:solidFill>
                <a:schemeClr val="bg1"/>
              </a:solidFill>
            </a:endParaRPr>
          </a:p>
        </p:txBody>
      </p:sp>
    </p:spTree>
    <p:extLst>
      <p:ext uri="{BB962C8B-B14F-4D97-AF65-F5344CB8AC3E}">
        <p14:creationId xmlns:p14="http://schemas.microsoft.com/office/powerpoint/2010/main" val="18861242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TextBox 5"/>
          <p:cNvSpPr txBox="1"/>
          <p:nvPr/>
        </p:nvSpPr>
        <p:spPr>
          <a:xfrm>
            <a:off x="780131" y="3712484"/>
            <a:ext cx="5832649" cy="646331"/>
          </a:xfrm>
          <a:prstGeom prst="rect">
            <a:avLst/>
          </a:prstGeom>
          <a:noFill/>
        </p:spPr>
        <p:txBody>
          <a:bodyPr wrap="square" rtlCol="0">
            <a:spAutoFit/>
          </a:bodyPr>
          <a:lstStyle/>
          <a:p>
            <a:endParaRPr lang="en-US" dirty="0">
              <a:solidFill>
                <a:schemeClr val="bg1"/>
              </a:solidFill>
            </a:endParaRPr>
          </a:p>
          <a:p>
            <a:endParaRPr lang="es-EC" dirty="0">
              <a:solidFill>
                <a:schemeClr val="bg1"/>
              </a:solidFill>
            </a:endParaRPr>
          </a:p>
        </p:txBody>
      </p:sp>
      <p:sp>
        <p:nvSpPr>
          <p:cNvPr id="7" name="TextBox 6"/>
          <p:cNvSpPr txBox="1"/>
          <p:nvPr/>
        </p:nvSpPr>
        <p:spPr>
          <a:xfrm>
            <a:off x="460375" y="620688"/>
            <a:ext cx="2549031" cy="923330"/>
          </a:xfrm>
          <a:prstGeom prst="rect">
            <a:avLst/>
          </a:prstGeom>
          <a:noFill/>
        </p:spPr>
        <p:txBody>
          <a:bodyPr wrap="none" rtlCol="0">
            <a:spAutoFit/>
          </a:bodyPr>
          <a:lstStyle/>
          <a:p>
            <a:r>
              <a:rPr lang="es-EC" dirty="0" err="1" smtClean="0"/>
              <a:t>Metodo</a:t>
            </a:r>
            <a:r>
              <a:rPr lang="es-EC" dirty="0" smtClean="0"/>
              <a:t> de los 4 </a:t>
            </a:r>
            <a:r>
              <a:rPr lang="es-EC" dirty="0" smtClean="0"/>
              <a:t>puntos</a:t>
            </a:r>
            <a:r>
              <a:rPr lang="es-EC" dirty="0" smtClean="0">
                <a:solidFill>
                  <a:schemeClr val="bg1"/>
                </a:solidFill>
              </a:rPr>
              <a:t>:</a:t>
            </a:r>
          </a:p>
          <a:p>
            <a:endParaRPr lang="en-US" dirty="0">
              <a:solidFill>
                <a:schemeClr val="bg1"/>
              </a:solidFill>
            </a:endParaRPr>
          </a:p>
          <a:p>
            <a:endParaRPr lang="es-EC" dirty="0">
              <a:solidFill>
                <a:schemeClr val="bg1"/>
              </a:solidFill>
            </a:endParaRPr>
          </a:p>
        </p:txBody>
      </p:sp>
      <p:pic>
        <p:nvPicPr>
          <p:cNvPr id="8" name="Picture 7" descr="C:\Users\SEBOLLINI\Pictures\2012-05-15 s\s 30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782" y="1188580"/>
            <a:ext cx="3466178" cy="2245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C:\Users\SEBOLLINI\Pictures\2012-05-15 s\s 30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187444"/>
            <a:ext cx="3297836" cy="2245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C:\Users\SEBOLLINI\Pictures\2012-05-15 s\s 30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894" y="3628248"/>
            <a:ext cx="3518066" cy="2353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C:\Users\SEBOLLINI\Pictures\2012-05-15 s\s 31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008" y="3618162"/>
            <a:ext cx="3312368" cy="2246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9510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TextBox 5"/>
          <p:cNvSpPr txBox="1"/>
          <p:nvPr/>
        </p:nvSpPr>
        <p:spPr>
          <a:xfrm>
            <a:off x="780131" y="3712484"/>
            <a:ext cx="5832649" cy="646331"/>
          </a:xfrm>
          <a:prstGeom prst="rect">
            <a:avLst/>
          </a:prstGeom>
          <a:noFill/>
        </p:spPr>
        <p:txBody>
          <a:bodyPr wrap="square" rtlCol="0">
            <a:spAutoFit/>
          </a:bodyPr>
          <a:lstStyle/>
          <a:p>
            <a:endParaRPr lang="en-US" dirty="0">
              <a:solidFill>
                <a:schemeClr val="bg1"/>
              </a:solidFill>
            </a:endParaRPr>
          </a:p>
          <a:p>
            <a:endParaRPr lang="es-EC" dirty="0">
              <a:solidFill>
                <a:schemeClr val="bg1"/>
              </a:solidFill>
            </a:endParaRPr>
          </a:p>
        </p:txBody>
      </p:sp>
      <p:sp>
        <p:nvSpPr>
          <p:cNvPr id="7" name="TextBox 6"/>
          <p:cNvSpPr txBox="1"/>
          <p:nvPr/>
        </p:nvSpPr>
        <p:spPr>
          <a:xfrm>
            <a:off x="460375" y="620688"/>
            <a:ext cx="184731" cy="646331"/>
          </a:xfrm>
          <a:prstGeom prst="rect">
            <a:avLst/>
          </a:prstGeom>
          <a:noFill/>
        </p:spPr>
        <p:txBody>
          <a:bodyPr wrap="none" rtlCol="0">
            <a:spAutoFit/>
          </a:bodyPr>
          <a:lstStyle/>
          <a:p>
            <a:endParaRPr lang="en-US" dirty="0">
              <a:solidFill>
                <a:schemeClr val="bg1"/>
              </a:solidFill>
            </a:endParaRPr>
          </a:p>
          <a:p>
            <a:endParaRPr lang="es-EC" dirty="0">
              <a:solidFill>
                <a:schemeClr val="bg1"/>
              </a:solidFill>
            </a:endParaRPr>
          </a:p>
        </p:txBody>
      </p:sp>
      <p:sp>
        <p:nvSpPr>
          <p:cNvPr id="2" name="TextBox 1"/>
          <p:cNvSpPr txBox="1"/>
          <p:nvPr/>
        </p:nvSpPr>
        <p:spPr>
          <a:xfrm>
            <a:off x="612775" y="620688"/>
            <a:ext cx="7775649" cy="1754326"/>
          </a:xfrm>
          <a:prstGeom prst="rect">
            <a:avLst/>
          </a:prstGeom>
          <a:noFill/>
        </p:spPr>
        <p:txBody>
          <a:bodyPr wrap="square" rtlCol="0">
            <a:spAutoFit/>
          </a:bodyPr>
          <a:lstStyle/>
          <a:p>
            <a:r>
              <a:rPr lang="es-EC" dirty="0" smtClean="0"/>
              <a:t>Una vez definida la herramienta se la selecciona en el KCP y se carga el KUKA LOAD que es un programa que ayuda a determinar si la herramienta definida excede dinámicamente el limite permisible de 16 kg en el brazo robótico.</a:t>
            </a:r>
          </a:p>
          <a:p>
            <a:endParaRPr lang="en-US" dirty="0">
              <a:solidFill>
                <a:schemeClr val="bg1"/>
              </a:solidFill>
            </a:endParaRPr>
          </a:p>
          <a:p>
            <a:endParaRPr lang="en-US" dirty="0" smtClean="0">
              <a:solidFill>
                <a:schemeClr val="bg1"/>
              </a:solidFill>
            </a:endParaRPr>
          </a:p>
        </p:txBody>
      </p:sp>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8431" y="2235449"/>
            <a:ext cx="3024336" cy="36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478691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TextBox 5"/>
          <p:cNvSpPr txBox="1"/>
          <p:nvPr/>
        </p:nvSpPr>
        <p:spPr>
          <a:xfrm>
            <a:off x="780131" y="3712484"/>
            <a:ext cx="5832649" cy="646331"/>
          </a:xfrm>
          <a:prstGeom prst="rect">
            <a:avLst/>
          </a:prstGeom>
          <a:noFill/>
        </p:spPr>
        <p:txBody>
          <a:bodyPr wrap="square" rtlCol="0">
            <a:spAutoFit/>
          </a:bodyPr>
          <a:lstStyle/>
          <a:p>
            <a:endParaRPr lang="en-US" dirty="0">
              <a:solidFill>
                <a:schemeClr val="bg1"/>
              </a:solidFill>
            </a:endParaRPr>
          </a:p>
          <a:p>
            <a:endParaRPr lang="es-EC" dirty="0">
              <a:solidFill>
                <a:schemeClr val="bg1"/>
              </a:solidFill>
            </a:endParaRPr>
          </a:p>
        </p:txBody>
      </p:sp>
      <p:sp>
        <p:nvSpPr>
          <p:cNvPr id="7" name="TextBox 6"/>
          <p:cNvSpPr txBox="1"/>
          <p:nvPr/>
        </p:nvSpPr>
        <p:spPr>
          <a:xfrm>
            <a:off x="460375" y="620688"/>
            <a:ext cx="184731" cy="646331"/>
          </a:xfrm>
          <a:prstGeom prst="rect">
            <a:avLst/>
          </a:prstGeom>
          <a:noFill/>
        </p:spPr>
        <p:txBody>
          <a:bodyPr wrap="none" rtlCol="0">
            <a:spAutoFit/>
          </a:bodyPr>
          <a:lstStyle/>
          <a:p>
            <a:endParaRPr lang="en-US" dirty="0">
              <a:solidFill>
                <a:schemeClr val="bg1"/>
              </a:solidFill>
            </a:endParaRPr>
          </a:p>
          <a:p>
            <a:endParaRPr lang="es-EC" dirty="0">
              <a:solidFill>
                <a:schemeClr val="bg1"/>
              </a:solidFill>
            </a:endParaRPr>
          </a:p>
        </p:txBody>
      </p:sp>
      <p:sp>
        <p:nvSpPr>
          <p:cNvPr id="2" name="TextBox 1"/>
          <p:cNvSpPr txBox="1"/>
          <p:nvPr/>
        </p:nvSpPr>
        <p:spPr>
          <a:xfrm>
            <a:off x="612775" y="620688"/>
            <a:ext cx="6000005" cy="646331"/>
          </a:xfrm>
          <a:prstGeom prst="rect">
            <a:avLst/>
          </a:prstGeom>
          <a:noFill/>
        </p:spPr>
        <p:txBody>
          <a:bodyPr wrap="square" rtlCol="0">
            <a:spAutoFit/>
          </a:bodyPr>
          <a:lstStyle/>
          <a:p>
            <a:endParaRPr lang="en-US" dirty="0">
              <a:solidFill>
                <a:schemeClr val="bg1"/>
              </a:solidFill>
            </a:endParaRPr>
          </a:p>
          <a:p>
            <a:endParaRPr lang="en-US" dirty="0" smtClean="0">
              <a:solidFill>
                <a:schemeClr val="bg1"/>
              </a:solidFill>
            </a:endParaRPr>
          </a:p>
        </p:txBody>
      </p:sp>
      <p:pic>
        <p:nvPicPr>
          <p:cNvPr id="8" name="Picture 7" descr="C:\Users\SEBOLLINI\Pictures\2012-05-15 s\s 358.JPG"/>
          <p:cNvPicPr/>
          <p:nvPr/>
        </p:nvPicPr>
        <p:blipFill rotWithShape="1">
          <a:blip r:embed="rId3" cstate="print">
            <a:extLst>
              <a:ext uri="{28A0092B-C50C-407E-A947-70E740481C1C}">
                <a14:useLocalDpi xmlns:a14="http://schemas.microsoft.com/office/drawing/2010/main" val="0"/>
              </a:ext>
            </a:extLst>
          </a:blip>
          <a:srcRect t="8679" b="15885"/>
          <a:stretch/>
        </p:blipFill>
        <p:spPr bwMode="auto">
          <a:xfrm>
            <a:off x="1145134" y="764704"/>
            <a:ext cx="3138834" cy="2736304"/>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Picture 8"/>
          <p:cNvPicPr/>
          <p:nvPr/>
        </p:nvPicPr>
        <p:blipFill rotWithShape="1">
          <a:blip r:embed="rId4">
            <a:extLst>
              <a:ext uri="{28A0092B-C50C-407E-A947-70E740481C1C}">
                <a14:useLocalDpi xmlns:a14="http://schemas.microsoft.com/office/drawing/2010/main" val="0"/>
              </a:ext>
            </a:extLst>
          </a:blip>
          <a:srcRect t="2473"/>
          <a:stretch/>
        </p:blipFill>
        <p:spPr bwMode="auto">
          <a:xfrm>
            <a:off x="4788024" y="759982"/>
            <a:ext cx="2916325" cy="2736304"/>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Picture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1684" y="3825387"/>
            <a:ext cx="3192283" cy="917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6229" y="3825386"/>
            <a:ext cx="2899913" cy="917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737074" y="5050050"/>
            <a:ext cx="8363870" cy="646331"/>
          </a:xfrm>
          <a:prstGeom prst="rect">
            <a:avLst/>
          </a:prstGeom>
          <a:noFill/>
        </p:spPr>
        <p:txBody>
          <a:bodyPr wrap="square" rtlCol="0">
            <a:spAutoFit/>
          </a:bodyPr>
          <a:lstStyle/>
          <a:p>
            <a:r>
              <a:rPr lang="es-EC" dirty="0" smtClean="0"/>
              <a:t>Como la punta de la herramienta es la referencia se crea una matriz de puntos que el robot seguirá, debe considerarse puntos de transición para evitar colisiones</a:t>
            </a:r>
            <a:r>
              <a:rPr lang="es-EC" dirty="0" smtClean="0">
                <a:solidFill>
                  <a:schemeClr val="bg1"/>
                </a:solidFill>
              </a:rPr>
              <a:t>.</a:t>
            </a:r>
            <a:endParaRPr lang="es-EC" dirty="0">
              <a:solidFill>
                <a:schemeClr val="bg1"/>
              </a:solidFill>
            </a:endParaRPr>
          </a:p>
        </p:txBody>
      </p:sp>
    </p:spTree>
    <p:extLst>
      <p:ext uri="{BB962C8B-B14F-4D97-AF65-F5344CB8AC3E}">
        <p14:creationId xmlns:p14="http://schemas.microsoft.com/office/powerpoint/2010/main" val="6164697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TextBox 5"/>
          <p:cNvSpPr txBox="1"/>
          <p:nvPr/>
        </p:nvSpPr>
        <p:spPr>
          <a:xfrm>
            <a:off x="780131" y="3712484"/>
            <a:ext cx="5832649" cy="646331"/>
          </a:xfrm>
          <a:prstGeom prst="rect">
            <a:avLst/>
          </a:prstGeom>
          <a:noFill/>
        </p:spPr>
        <p:txBody>
          <a:bodyPr wrap="square" rtlCol="0">
            <a:spAutoFit/>
          </a:bodyPr>
          <a:lstStyle/>
          <a:p>
            <a:endParaRPr lang="en-US" dirty="0">
              <a:solidFill>
                <a:schemeClr val="bg1"/>
              </a:solidFill>
            </a:endParaRPr>
          </a:p>
          <a:p>
            <a:endParaRPr lang="es-EC" dirty="0">
              <a:solidFill>
                <a:schemeClr val="bg1"/>
              </a:solidFill>
            </a:endParaRPr>
          </a:p>
        </p:txBody>
      </p:sp>
      <p:sp>
        <p:nvSpPr>
          <p:cNvPr id="7" name="TextBox 6"/>
          <p:cNvSpPr txBox="1"/>
          <p:nvPr/>
        </p:nvSpPr>
        <p:spPr>
          <a:xfrm>
            <a:off x="460375" y="620688"/>
            <a:ext cx="184731" cy="646331"/>
          </a:xfrm>
          <a:prstGeom prst="rect">
            <a:avLst/>
          </a:prstGeom>
          <a:noFill/>
        </p:spPr>
        <p:txBody>
          <a:bodyPr wrap="none" rtlCol="0">
            <a:spAutoFit/>
          </a:bodyPr>
          <a:lstStyle/>
          <a:p>
            <a:endParaRPr lang="en-US" dirty="0">
              <a:solidFill>
                <a:schemeClr val="bg1"/>
              </a:solidFill>
            </a:endParaRPr>
          </a:p>
          <a:p>
            <a:endParaRPr lang="es-EC" dirty="0">
              <a:solidFill>
                <a:schemeClr val="bg1"/>
              </a:solidFill>
            </a:endParaRPr>
          </a:p>
        </p:txBody>
      </p:sp>
      <p:sp>
        <p:nvSpPr>
          <p:cNvPr id="2" name="TextBox 1"/>
          <p:cNvSpPr txBox="1"/>
          <p:nvPr/>
        </p:nvSpPr>
        <p:spPr>
          <a:xfrm>
            <a:off x="511839" y="312738"/>
            <a:ext cx="6000005" cy="1477328"/>
          </a:xfrm>
          <a:prstGeom prst="rect">
            <a:avLst/>
          </a:prstGeom>
          <a:noFill/>
        </p:spPr>
        <p:txBody>
          <a:bodyPr wrap="square" rtlCol="0">
            <a:spAutoFit/>
          </a:bodyPr>
          <a:lstStyle/>
          <a:p>
            <a:endParaRPr lang="en-US" dirty="0">
              <a:solidFill>
                <a:schemeClr val="bg1"/>
              </a:solidFill>
            </a:endParaRPr>
          </a:p>
          <a:p>
            <a:r>
              <a:rPr lang="es-EC" dirty="0" smtClean="0">
                <a:solidFill>
                  <a:schemeClr val="bg1"/>
                </a:solidFill>
              </a:rPr>
              <a:t>Salidas: </a:t>
            </a:r>
          </a:p>
          <a:p>
            <a:endParaRPr lang="es-EC" dirty="0" smtClean="0">
              <a:solidFill>
                <a:schemeClr val="bg1"/>
              </a:solidFill>
            </a:endParaRPr>
          </a:p>
          <a:p>
            <a:r>
              <a:rPr lang="es-EC" dirty="0" smtClean="0">
                <a:solidFill>
                  <a:schemeClr val="bg1"/>
                </a:solidFill>
              </a:rPr>
              <a:t>Como ya se menciono, en un punto cualquiera siempre que el usuario lo necesite, se puede activar una salida digital.</a:t>
            </a:r>
            <a:endParaRPr lang="es-EC" dirty="0">
              <a:solidFill>
                <a:schemeClr val="bg1"/>
              </a:solidFill>
            </a:endParaRPr>
          </a:p>
        </p:txBody>
      </p:sp>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943853"/>
            <a:ext cx="6696744" cy="4717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4" name="Straight Arrow Connector 13"/>
          <p:cNvCxnSpPr/>
          <p:nvPr/>
        </p:nvCxnSpPr>
        <p:spPr>
          <a:xfrm flipV="1">
            <a:off x="2195736" y="3573016"/>
            <a:ext cx="720080" cy="1152128"/>
          </a:xfrm>
          <a:prstGeom prst="straightConnector1">
            <a:avLst/>
          </a:prstGeom>
          <a:ln>
            <a:tailEnd type="arrow"/>
          </a:ln>
          <a:effectLst>
            <a:glow rad="228600">
              <a:schemeClr val="accent1">
                <a:satMod val="175000"/>
                <a:alpha val="40000"/>
              </a:schemeClr>
            </a:glow>
            <a:outerShdw blurRad="31750" dist="25400" dir="5400000" rotWithShape="0">
              <a:srgbClr val="000000">
                <a:alpha val="50000"/>
              </a:srgb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57444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TextBox 6"/>
          <p:cNvSpPr txBox="1"/>
          <p:nvPr/>
        </p:nvSpPr>
        <p:spPr>
          <a:xfrm>
            <a:off x="899592" y="587405"/>
            <a:ext cx="6152405" cy="923330"/>
          </a:xfrm>
          <a:prstGeom prst="rect">
            <a:avLst/>
          </a:prstGeom>
          <a:noFill/>
        </p:spPr>
        <p:txBody>
          <a:bodyPr wrap="square" rtlCol="0">
            <a:spAutoFit/>
          </a:bodyPr>
          <a:lstStyle/>
          <a:p>
            <a:endParaRPr lang="en-US" dirty="0"/>
          </a:p>
          <a:p>
            <a:r>
              <a:rPr lang="es-EC" dirty="0" smtClean="0"/>
              <a:t>Estas salidas responden a flancos de activación de la misma forma que lo hacen los </a:t>
            </a:r>
            <a:r>
              <a:rPr lang="es-EC" dirty="0" err="1" smtClean="0"/>
              <a:t>microcontroladores</a:t>
            </a:r>
            <a:r>
              <a:rPr lang="es-EC" dirty="0" smtClean="0"/>
              <a:t>.</a:t>
            </a:r>
            <a:endParaRPr lang="es-EC" dirty="0"/>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935519"/>
            <a:ext cx="3168352" cy="1423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935519"/>
            <a:ext cx="3240360" cy="1423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979224" y="4149080"/>
            <a:ext cx="7329568" cy="1477328"/>
          </a:xfrm>
          <a:prstGeom prst="rect">
            <a:avLst/>
          </a:prstGeom>
          <a:noFill/>
        </p:spPr>
        <p:txBody>
          <a:bodyPr wrap="square" rtlCol="0">
            <a:spAutoFit/>
          </a:bodyPr>
          <a:lstStyle/>
          <a:p>
            <a:r>
              <a:rPr lang="es-EC" dirty="0" smtClean="0"/>
              <a:t>Así, cuando en una línea de programación se coloca:</a:t>
            </a:r>
          </a:p>
          <a:p>
            <a:endParaRPr lang="es-EC" dirty="0" smtClean="0"/>
          </a:p>
          <a:p>
            <a:r>
              <a:rPr lang="es-EC" dirty="0" smtClean="0"/>
              <a:t>OUT =  TRUE, la salida se activa</a:t>
            </a:r>
          </a:p>
          <a:p>
            <a:endParaRPr lang="es-EC" dirty="0" smtClean="0"/>
          </a:p>
          <a:p>
            <a:r>
              <a:rPr lang="es-EC" dirty="0" smtClean="0"/>
              <a:t>OUT = FALSE, la salida se apaga</a:t>
            </a:r>
            <a:endParaRPr lang="es-EC" dirty="0"/>
          </a:p>
        </p:txBody>
      </p:sp>
    </p:spTree>
    <p:extLst>
      <p:ext uri="{BB962C8B-B14F-4D97-AF65-F5344CB8AC3E}">
        <p14:creationId xmlns:p14="http://schemas.microsoft.com/office/powerpoint/2010/main" val="16432481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 name="TextBox 1"/>
          <p:cNvSpPr txBox="1"/>
          <p:nvPr/>
        </p:nvSpPr>
        <p:spPr>
          <a:xfrm>
            <a:off x="460375" y="764704"/>
            <a:ext cx="8072065" cy="923330"/>
          </a:xfrm>
          <a:prstGeom prst="rect">
            <a:avLst/>
          </a:prstGeom>
          <a:noFill/>
        </p:spPr>
        <p:txBody>
          <a:bodyPr wrap="square" rtlCol="0">
            <a:spAutoFit/>
          </a:bodyPr>
          <a:lstStyle/>
          <a:p>
            <a:r>
              <a:rPr lang="es-EC" dirty="0" smtClean="0"/>
              <a:t>Se las nombra como se desee y se las llama en las </a:t>
            </a:r>
            <a:r>
              <a:rPr lang="es-EC" dirty="0" smtClean="0"/>
              <a:t>líneas </a:t>
            </a:r>
            <a:r>
              <a:rPr lang="es-EC" dirty="0" smtClean="0"/>
              <a:t>de programación, para visualizar su funcionamiento se debe observar el modulo WAGO y según la salida este en TRUE </a:t>
            </a:r>
            <a:r>
              <a:rPr lang="es-EC" dirty="0" err="1" smtClean="0"/>
              <a:t>or</a:t>
            </a:r>
            <a:r>
              <a:rPr lang="es-EC" dirty="0" smtClean="0"/>
              <a:t> FALSE, un </a:t>
            </a:r>
            <a:r>
              <a:rPr lang="es-EC" dirty="0" err="1" smtClean="0"/>
              <a:t>led</a:t>
            </a:r>
            <a:r>
              <a:rPr lang="es-EC" dirty="0" smtClean="0"/>
              <a:t> nos indicara su estado lógico.</a:t>
            </a:r>
            <a:endParaRPr lang="es-EC" dirty="0"/>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54338" y="2204864"/>
            <a:ext cx="3701638" cy="18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p:nvPr/>
        </p:nvPicPr>
        <p:blipFill rotWithShape="1">
          <a:blip r:embed="rId4">
            <a:extLst>
              <a:ext uri="{28A0092B-C50C-407E-A947-70E740481C1C}">
                <a14:useLocalDpi xmlns:a14="http://schemas.microsoft.com/office/drawing/2010/main" val="0"/>
              </a:ext>
            </a:extLst>
          </a:blip>
          <a:srcRect t="3817"/>
          <a:stretch/>
        </p:blipFill>
        <p:spPr bwMode="auto">
          <a:xfrm>
            <a:off x="4788024" y="2189660"/>
            <a:ext cx="3312368" cy="1779417"/>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3" name="Picture 12"/>
          <p:cNvPicPr/>
          <p:nvPr/>
        </p:nvPicPr>
        <p:blipFill>
          <a:blip r:embed="rId5">
            <a:extLst>
              <a:ext uri="{28A0092B-C50C-407E-A947-70E740481C1C}">
                <a14:useLocalDpi xmlns:a14="http://schemas.microsoft.com/office/drawing/2010/main" val="0"/>
              </a:ext>
            </a:extLst>
          </a:blip>
          <a:srcRect/>
          <a:stretch>
            <a:fillRect/>
          </a:stretch>
        </p:blipFill>
        <p:spPr bwMode="auto">
          <a:xfrm>
            <a:off x="654338" y="4149081"/>
            <a:ext cx="3701638" cy="1656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p:nvPr/>
        </p:nvPicPr>
        <p:blipFill>
          <a:blip r:embed="rId6">
            <a:extLst>
              <a:ext uri="{28A0092B-C50C-407E-A947-70E740481C1C}">
                <a14:useLocalDpi xmlns:a14="http://schemas.microsoft.com/office/drawing/2010/main" val="0"/>
              </a:ext>
            </a:extLst>
          </a:blip>
          <a:srcRect/>
          <a:stretch>
            <a:fillRect/>
          </a:stretch>
        </p:blipFill>
        <p:spPr bwMode="auto">
          <a:xfrm>
            <a:off x="4788024" y="4149081"/>
            <a:ext cx="3312368" cy="1656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70071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TextBox 2"/>
          <p:cNvSpPr txBox="1"/>
          <p:nvPr/>
        </p:nvSpPr>
        <p:spPr>
          <a:xfrm>
            <a:off x="460375" y="764704"/>
            <a:ext cx="8000057" cy="2031325"/>
          </a:xfrm>
          <a:prstGeom prst="rect">
            <a:avLst/>
          </a:prstGeom>
          <a:noFill/>
        </p:spPr>
        <p:txBody>
          <a:bodyPr wrap="square" rtlCol="0">
            <a:spAutoFit/>
          </a:bodyPr>
          <a:lstStyle/>
          <a:p>
            <a:r>
              <a:rPr lang="en-US" dirty="0" smtClean="0"/>
              <a:t>RESULTADOS:</a:t>
            </a:r>
          </a:p>
          <a:p>
            <a:endParaRPr lang="es-EC" dirty="0" smtClean="0"/>
          </a:p>
          <a:p>
            <a:r>
              <a:rPr lang="es-EC" dirty="0" smtClean="0"/>
              <a:t>En cuanto al movimiento del robot y activación de las salidas digitales para activar </a:t>
            </a:r>
            <a:r>
              <a:rPr lang="es-EC" dirty="0" smtClean="0"/>
              <a:t>el efector </a:t>
            </a:r>
            <a:r>
              <a:rPr lang="es-EC" dirty="0" smtClean="0"/>
              <a:t>final los resultados fueron satisfactorios al comprobar que el robot y el efector trabajan en sincronía como se lo planifico.</a:t>
            </a:r>
          </a:p>
          <a:p>
            <a:endParaRPr lang="en-US" dirty="0">
              <a:solidFill>
                <a:schemeClr val="bg1"/>
              </a:solidFill>
            </a:endParaRPr>
          </a:p>
          <a:p>
            <a:endParaRPr lang="es-EC" dirty="0">
              <a:solidFill>
                <a:schemeClr val="bg1"/>
              </a:solidFill>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69448"/>
            <a:ext cx="5455448" cy="3374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821110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144463"/>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7" name="TextBox 6"/>
          <p:cNvSpPr txBox="1"/>
          <p:nvPr/>
        </p:nvSpPr>
        <p:spPr>
          <a:xfrm>
            <a:off x="1691680" y="976788"/>
            <a:ext cx="6190048" cy="5078313"/>
          </a:xfrm>
          <a:prstGeom prst="rect">
            <a:avLst/>
          </a:prstGeom>
          <a:noFill/>
        </p:spPr>
        <p:txBody>
          <a:bodyPr wrap="square" rtlCol="0">
            <a:spAutoFit/>
          </a:bodyPr>
          <a:lstStyle/>
          <a:p>
            <a:r>
              <a:rPr lang="es-EC" dirty="0" smtClean="0"/>
              <a:t>El Ecuador carece de la infraestructura y conocimiento </a:t>
            </a:r>
          </a:p>
          <a:p>
            <a:r>
              <a:rPr lang="es-EC" dirty="0" smtClean="0"/>
              <a:t>técnico para competir directamente con países que producen tecnología para luego beneficiar a la industria de sus avances.</a:t>
            </a:r>
          </a:p>
          <a:p>
            <a:endParaRPr lang="en-US" dirty="0"/>
          </a:p>
          <a:p>
            <a:r>
              <a:rPr lang="es-EC" dirty="0" smtClean="0"/>
              <a:t>Pero una pregunta debería venir de por medio…..</a:t>
            </a:r>
          </a:p>
          <a:p>
            <a:endParaRPr lang="en-US" dirty="0"/>
          </a:p>
          <a:p>
            <a:r>
              <a:rPr lang="es-EC" dirty="0" smtClean="0"/>
              <a:t>¿Significa que en el país no se puede desarrollar por lo menos prototipos o maquinaria que sea practica , útil y esta a su vez  genere ingresos en ciertos sectores industriales?</a:t>
            </a:r>
          </a:p>
          <a:p>
            <a:endParaRPr lang="en-US" dirty="0"/>
          </a:p>
          <a:p>
            <a:r>
              <a:rPr lang="es-EC" dirty="0" smtClean="0"/>
              <a:t>Para que algo sea útil debe saciar una necesidad o solucionar un conflicto. Si un proceso mecánico, electrónico, etc. es realizado por un operario, y el mismo proceso lo puede realizar una maquina en la mitad de tiempo, por menos costo y minimizando desperdicios, la respuesta a la pregunta se responde por si sola, suponiendo que Ecuador pudiera generar equipos que solucionen conflictos.</a:t>
            </a:r>
            <a:endParaRPr lang="es-EC" dirty="0"/>
          </a:p>
        </p:txBody>
      </p:sp>
    </p:spTree>
    <p:extLst>
      <p:ext uri="{BB962C8B-B14F-4D97-AF65-F5344CB8AC3E}">
        <p14:creationId xmlns:p14="http://schemas.microsoft.com/office/powerpoint/2010/main" val="31706934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TextBox 2"/>
          <p:cNvSpPr txBox="1"/>
          <p:nvPr/>
        </p:nvSpPr>
        <p:spPr>
          <a:xfrm>
            <a:off x="460375" y="764704"/>
            <a:ext cx="7928049" cy="2031325"/>
          </a:xfrm>
          <a:prstGeom prst="rect">
            <a:avLst/>
          </a:prstGeom>
          <a:noFill/>
        </p:spPr>
        <p:txBody>
          <a:bodyPr wrap="square" rtlCol="0">
            <a:spAutoFit/>
          </a:bodyPr>
          <a:lstStyle/>
          <a:p>
            <a:r>
              <a:rPr lang="en-US" dirty="0" smtClean="0"/>
              <a:t>RESULTADOS:</a:t>
            </a:r>
          </a:p>
          <a:p>
            <a:endParaRPr lang="es-EC" dirty="0" smtClean="0"/>
          </a:p>
          <a:p>
            <a:r>
              <a:rPr lang="es-EC" dirty="0" smtClean="0"/>
              <a:t>El transformador logró soldar laminas de 2mm de espesor registrando un amperaje de 742 A, considerando las perdidas por ser un transformador de origen artesanal el resultado es bueno y prometedor. </a:t>
            </a:r>
          </a:p>
          <a:p>
            <a:endParaRPr lang="en-US" dirty="0">
              <a:solidFill>
                <a:schemeClr val="bg1"/>
              </a:solidFill>
            </a:endParaRPr>
          </a:p>
          <a:p>
            <a:endParaRPr lang="es-EC" dirty="0">
              <a:solidFill>
                <a:schemeClr val="bg1"/>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633027" y="2492896"/>
            <a:ext cx="3650941" cy="324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C:\Users\SEBOLLINI\Pictures\823WGTMA\IMG_109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6188" y="2492896"/>
            <a:ext cx="3948260" cy="324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795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TextBox 2"/>
          <p:cNvSpPr txBox="1"/>
          <p:nvPr/>
        </p:nvSpPr>
        <p:spPr>
          <a:xfrm>
            <a:off x="460375" y="764704"/>
            <a:ext cx="7856041" cy="3139321"/>
          </a:xfrm>
          <a:prstGeom prst="rect">
            <a:avLst/>
          </a:prstGeom>
          <a:noFill/>
        </p:spPr>
        <p:txBody>
          <a:bodyPr wrap="square" rtlCol="0">
            <a:spAutoFit/>
          </a:bodyPr>
          <a:lstStyle/>
          <a:p>
            <a:r>
              <a:rPr lang="en-US" dirty="0" smtClean="0"/>
              <a:t>RESULTADOS:</a:t>
            </a:r>
          </a:p>
          <a:p>
            <a:endParaRPr lang="es-EC" dirty="0" smtClean="0"/>
          </a:p>
          <a:p>
            <a:r>
              <a:rPr lang="es-EC" dirty="0" smtClean="0"/>
              <a:t>Se determino que gracias a que el tiempo de aplicación de corriente es pequeño y el material del electrodo es un gran disipador de calor que la refrigeración por agua sería suficiente para llevarse el calor excesivo producto de la soldadura. Para determinar la temperatura se utilizo un termómetro laser el cual registro la temperatura a lo largo del electrodo.</a:t>
            </a:r>
          </a:p>
          <a:p>
            <a:endParaRPr lang="en-US" dirty="0">
              <a:solidFill>
                <a:schemeClr val="bg1"/>
              </a:solidFill>
            </a:endParaRPr>
          </a:p>
          <a:p>
            <a:endParaRPr lang="es-EC" dirty="0" smtClean="0">
              <a:solidFill>
                <a:schemeClr val="bg1"/>
              </a:solidFill>
            </a:endParaRPr>
          </a:p>
          <a:p>
            <a:endParaRPr lang="en-US" dirty="0">
              <a:solidFill>
                <a:schemeClr val="bg1"/>
              </a:solidFill>
            </a:endParaRPr>
          </a:p>
          <a:p>
            <a:endParaRPr lang="es-EC" dirty="0">
              <a:solidFill>
                <a:schemeClr val="bg1"/>
              </a:solidFill>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874941"/>
            <a:ext cx="2830655"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387" y="2907894"/>
            <a:ext cx="2333625" cy="274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31539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TextBox 2"/>
          <p:cNvSpPr txBox="1"/>
          <p:nvPr/>
        </p:nvSpPr>
        <p:spPr>
          <a:xfrm>
            <a:off x="460375" y="764704"/>
            <a:ext cx="8216081" cy="2862322"/>
          </a:xfrm>
          <a:prstGeom prst="rect">
            <a:avLst/>
          </a:prstGeom>
          <a:noFill/>
        </p:spPr>
        <p:txBody>
          <a:bodyPr wrap="square" rtlCol="0">
            <a:spAutoFit/>
          </a:bodyPr>
          <a:lstStyle/>
          <a:p>
            <a:r>
              <a:rPr lang="en-US" dirty="0" smtClean="0"/>
              <a:t>RESULTADOS:</a:t>
            </a:r>
          </a:p>
          <a:p>
            <a:endParaRPr lang="es-EC" dirty="0" smtClean="0"/>
          </a:p>
          <a:p>
            <a:r>
              <a:rPr lang="es-EC" dirty="0" smtClean="0"/>
              <a:t>En cuanto al mecanismo utilizado el análisis de ventaja mecánica determino que se cumple con la entrega de energía, pero que se podría optimizar al aumentar segmentos para completar un mecanismo de 4 barras lo que multiplicaría  la fuerza de salida aprovechando aun más el conjunto.</a:t>
            </a:r>
          </a:p>
          <a:p>
            <a:endParaRPr lang="en-US" dirty="0">
              <a:solidFill>
                <a:schemeClr val="bg1"/>
              </a:solidFill>
            </a:endParaRPr>
          </a:p>
          <a:p>
            <a:endParaRPr lang="es-EC" dirty="0" smtClean="0">
              <a:solidFill>
                <a:schemeClr val="bg1"/>
              </a:solidFill>
            </a:endParaRPr>
          </a:p>
          <a:p>
            <a:endParaRPr lang="en-US" dirty="0">
              <a:solidFill>
                <a:schemeClr val="bg1"/>
              </a:solidFill>
            </a:endParaRPr>
          </a:p>
          <a:p>
            <a:endParaRPr lang="es-EC" dirty="0">
              <a:solidFill>
                <a:schemeClr val="bg1"/>
              </a:solidFill>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581765" y="2996952"/>
            <a:ext cx="3702203" cy="2855714"/>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996952"/>
            <a:ext cx="3456384" cy="2855714"/>
          </a:xfrm>
          <a:prstGeom prst="rect">
            <a:avLst/>
          </a:prstGeom>
          <a:noFill/>
          <a:ln>
            <a:noFill/>
          </a:ln>
        </p:spPr>
      </p:pic>
    </p:spTree>
    <p:extLst>
      <p:ext uri="{BB962C8B-B14F-4D97-AF65-F5344CB8AC3E}">
        <p14:creationId xmlns:p14="http://schemas.microsoft.com/office/powerpoint/2010/main" val="785903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TextBox 2"/>
          <p:cNvSpPr txBox="1"/>
          <p:nvPr/>
        </p:nvSpPr>
        <p:spPr>
          <a:xfrm>
            <a:off x="611105" y="312346"/>
            <a:ext cx="8064896" cy="5355312"/>
          </a:xfrm>
          <a:prstGeom prst="rect">
            <a:avLst/>
          </a:prstGeom>
          <a:noFill/>
        </p:spPr>
        <p:txBody>
          <a:bodyPr wrap="square" rtlCol="0">
            <a:spAutoFit/>
          </a:bodyPr>
          <a:lstStyle/>
          <a:p>
            <a:endParaRPr lang="en-US" dirty="0"/>
          </a:p>
          <a:p>
            <a:endParaRPr lang="es-EC" dirty="0" smtClean="0"/>
          </a:p>
          <a:p>
            <a:endParaRPr lang="en-US" dirty="0"/>
          </a:p>
          <a:p>
            <a:r>
              <a:rPr lang="en-US" dirty="0" smtClean="0"/>
              <a:t>CONCLUSIONES:</a:t>
            </a:r>
          </a:p>
          <a:p>
            <a:endParaRPr lang="en-US" dirty="0" smtClean="0"/>
          </a:p>
          <a:p>
            <a:pPr marL="285750" indent="-285750">
              <a:buFontTx/>
              <a:buChar char="-"/>
            </a:pPr>
            <a:r>
              <a:rPr lang="es-EC" dirty="0" smtClean="0"/>
              <a:t>Se diseño y construyo un prototipo soldadora de punta para el laboratorio de automatización y </a:t>
            </a:r>
            <a:r>
              <a:rPr lang="es-EC" dirty="0" err="1" smtClean="0"/>
              <a:t>mecatrónica</a:t>
            </a:r>
            <a:r>
              <a:rPr lang="es-EC" dirty="0" smtClean="0"/>
              <a:t> de la Escuela Politécnica del Ejercito.</a:t>
            </a:r>
          </a:p>
          <a:p>
            <a:pPr marL="285750" indent="-285750">
              <a:buFontTx/>
              <a:buChar char="-"/>
            </a:pPr>
            <a:r>
              <a:rPr lang="es-EC" dirty="0" smtClean="0"/>
              <a:t>Se construyo un autotransformador comandado por un control electrónico</a:t>
            </a:r>
          </a:p>
          <a:p>
            <a:pPr marL="285750" indent="-285750">
              <a:buFontTx/>
              <a:buChar char="-"/>
            </a:pPr>
            <a:r>
              <a:rPr lang="es-EC" dirty="0" smtClean="0"/>
              <a:t>Se acoplo el sistema neumático al robot KUKA KR16 y se confirmo el desempeño del efector final.</a:t>
            </a:r>
          </a:p>
          <a:p>
            <a:pPr marL="285750" indent="-285750">
              <a:buFontTx/>
              <a:buChar char="-"/>
            </a:pPr>
            <a:r>
              <a:rPr lang="es-EC" dirty="0" smtClean="0"/>
              <a:t>Se confirmo que las instalaciones de la Universidad cuentan con los equipos adecuados y el personal capacitado para realizar cualquier tipo de proyecto que se presente.</a:t>
            </a:r>
          </a:p>
          <a:p>
            <a:pPr marL="285750" indent="-285750">
              <a:buFontTx/>
              <a:buChar char="-"/>
            </a:pPr>
            <a:r>
              <a:rPr lang="es-EC" dirty="0" smtClean="0"/>
              <a:t>Se determino que el proyecto es rentable para la institución ya que de optimizarse el prototipo con una pequeña inversión se pueden generar una pequeña industria dedicada al desarrollo de herramientas para robot inexistente en el mercado nacional.</a:t>
            </a:r>
          </a:p>
          <a:p>
            <a:endParaRPr lang="en-US" dirty="0">
              <a:solidFill>
                <a:schemeClr val="bg1"/>
              </a:solidFill>
            </a:endParaRPr>
          </a:p>
          <a:p>
            <a:endParaRPr lang="es-EC" dirty="0">
              <a:solidFill>
                <a:schemeClr val="bg1"/>
              </a:solidFill>
            </a:endParaRPr>
          </a:p>
        </p:txBody>
      </p:sp>
    </p:spTree>
    <p:extLst>
      <p:ext uri="{BB962C8B-B14F-4D97-AF65-F5344CB8AC3E}">
        <p14:creationId xmlns:p14="http://schemas.microsoft.com/office/powerpoint/2010/main" val="25481660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 name="TextBox 1"/>
          <p:cNvSpPr txBox="1"/>
          <p:nvPr/>
        </p:nvSpPr>
        <p:spPr>
          <a:xfrm>
            <a:off x="596791" y="1052736"/>
            <a:ext cx="8072065" cy="4247317"/>
          </a:xfrm>
          <a:prstGeom prst="rect">
            <a:avLst/>
          </a:prstGeom>
          <a:noFill/>
        </p:spPr>
        <p:txBody>
          <a:bodyPr wrap="square" rtlCol="0">
            <a:spAutoFit/>
          </a:bodyPr>
          <a:lstStyle/>
          <a:p>
            <a:r>
              <a:rPr lang="en-US" dirty="0" smtClean="0"/>
              <a:t>RECOMENDACIONES:</a:t>
            </a:r>
          </a:p>
          <a:p>
            <a:endParaRPr lang="en-US" dirty="0"/>
          </a:p>
          <a:p>
            <a:pPr marL="285750" indent="-285750">
              <a:buFontTx/>
              <a:buChar char="-"/>
            </a:pPr>
            <a:r>
              <a:rPr lang="es-EC" dirty="0" smtClean="0"/>
              <a:t>Es recomendable re enfocar el perfil de los nuevos ingenieros mecánicos para poder desenvolverse en sectores industriales antes dominados por otras ramas de la ingeniería como la electrónica o los sistemas, la diversificación de conocimientos enriquece la perspectiva del ingeniero reflejando en su trabajo una mayor creatividad y soluciones más eficientes. </a:t>
            </a:r>
          </a:p>
          <a:p>
            <a:pPr marL="285750" indent="-285750">
              <a:buFontTx/>
              <a:buChar char="-"/>
            </a:pPr>
            <a:r>
              <a:rPr lang="es-EC" dirty="0" smtClean="0"/>
              <a:t>Se recomienda la adquisición de intercambiadores rápidos de herramientas para brazos robóticos, lo que en el caso de desarrollarse nuevas tesis de efectores finales, puedan formarse celdas de manufactura inteligentes con cambios de herramientas automatizados.</a:t>
            </a:r>
          </a:p>
          <a:p>
            <a:pPr marL="285750" indent="-285750">
              <a:buFontTx/>
              <a:buChar char="-"/>
            </a:pPr>
            <a:r>
              <a:rPr lang="en-US" dirty="0" smtClean="0"/>
              <a:t>Se pone a </a:t>
            </a:r>
            <a:r>
              <a:rPr lang="es-EC" dirty="0" smtClean="0"/>
              <a:t>consideración a las autoridades del DECEM, la instalación </a:t>
            </a:r>
            <a:r>
              <a:rPr lang="en-US" dirty="0" smtClean="0"/>
              <a:t>de </a:t>
            </a:r>
            <a:r>
              <a:rPr lang="es-EC" dirty="0" smtClean="0"/>
              <a:t>líneas de aire comprimido junto con un compresor central </a:t>
            </a:r>
            <a:r>
              <a:rPr lang="en-US" dirty="0" smtClean="0"/>
              <a:t>para el </a:t>
            </a:r>
            <a:r>
              <a:rPr lang="es-EC" dirty="0" smtClean="0"/>
              <a:t>desarrollo de herramientas que trabajen en conjunto con las KUKAS</a:t>
            </a:r>
            <a:r>
              <a:rPr lang="en-US" dirty="0" smtClean="0"/>
              <a:t>.</a:t>
            </a:r>
            <a:endParaRPr lang="es-EC" dirty="0" smtClean="0"/>
          </a:p>
          <a:p>
            <a:pPr marL="285750" indent="-285750">
              <a:buFontTx/>
              <a:buChar char="-"/>
            </a:pPr>
            <a:endParaRPr lang="es-EC" dirty="0">
              <a:solidFill>
                <a:schemeClr val="bg1"/>
              </a:solidFill>
            </a:endParaRPr>
          </a:p>
        </p:txBody>
      </p:sp>
    </p:spTree>
    <p:extLst>
      <p:ext uri="{BB962C8B-B14F-4D97-AF65-F5344CB8AC3E}">
        <p14:creationId xmlns:p14="http://schemas.microsoft.com/office/powerpoint/2010/main" val="8698295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TextBox 2"/>
          <p:cNvSpPr txBox="1"/>
          <p:nvPr/>
        </p:nvSpPr>
        <p:spPr>
          <a:xfrm>
            <a:off x="2051720" y="2636912"/>
            <a:ext cx="5472608" cy="1107996"/>
          </a:xfrm>
          <a:prstGeom prst="rect">
            <a:avLst/>
          </a:prstGeom>
          <a:noFill/>
        </p:spPr>
        <p:txBody>
          <a:bodyPr wrap="square" rtlCol="0">
            <a:spAutoFit/>
          </a:bodyPr>
          <a:lstStyle/>
          <a:p>
            <a:pPr algn="ctr"/>
            <a:r>
              <a:rPr lang="en-US" sz="6600" dirty="0" smtClean="0"/>
              <a:t>GRACIAS</a:t>
            </a:r>
            <a:endParaRPr lang="es-EC" sz="6600" dirty="0"/>
          </a:p>
        </p:txBody>
      </p:sp>
    </p:spTree>
    <p:extLst>
      <p:ext uri="{BB962C8B-B14F-4D97-AF65-F5344CB8AC3E}">
        <p14:creationId xmlns:p14="http://schemas.microsoft.com/office/powerpoint/2010/main" val="33493049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144463"/>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3" name="TextBox 2"/>
          <p:cNvSpPr txBox="1"/>
          <p:nvPr/>
        </p:nvSpPr>
        <p:spPr>
          <a:xfrm>
            <a:off x="1475656" y="617538"/>
            <a:ext cx="6496273" cy="2862322"/>
          </a:xfrm>
          <a:prstGeom prst="rect">
            <a:avLst/>
          </a:prstGeom>
          <a:noFill/>
        </p:spPr>
        <p:txBody>
          <a:bodyPr wrap="square" rtlCol="0">
            <a:spAutoFit/>
          </a:bodyPr>
          <a:lstStyle/>
          <a:p>
            <a:r>
              <a:rPr lang="es-EC" sz="2000" dirty="0" smtClean="0"/>
              <a:t>La empresa Alemana KUKA, dedicada al desarrollo de robots industriales proveyó hace algunos años a la Escuela Politécnica del Ejército sede Sangolquí, de 3 brazos robóticos; el KR16, el KR15 un KR5.</a:t>
            </a:r>
          </a:p>
          <a:p>
            <a:endParaRPr lang="es-EC" sz="2000" dirty="0" smtClean="0"/>
          </a:p>
          <a:p>
            <a:r>
              <a:rPr lang="es-EC" sz="2000" dirty="0" smtClean="0"/>
              <a:t>Estos equipos hasta la actualidad no han sido explotados en su totalidad. Ya que solamente se ha sondeado muy superficialmente las capacidades de estos extraordinarios equipos.</a:t>
            </a:r>
            <a:endParaRPr lang="es-EC" sz="2000" dirty="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527398"/>
            <a:ext cx="2808312" cy="2504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AutoShape 2" descr="data:image/jpeg;base64,/9j/4AAQSkZJRgABAQAAAQABAAD/2wCEAAkGBhQSEBQTExQWEhUWGBcXGBgXGBgUGxcYHBYYFhYYFxwaGyYeGhwjGxcXIC8gIycpLC0sGB4xNTAqNSYrLCkBCQoKDgwOGg8PGiskHyU0LDYvLy4sLCosLCwsLCwqLSwqLSwxKi8vLCksKSwpLCwqKSwsKiwvLCwsLCkpLCwsLP/AABEIAOkA2AMBIgACEQEDEQH/xAAcAAEAAgIDAQAAAAAAAAAAAAAABQYEBwECAwj/xABCEAACAQIEAwUGAwMLBQEBAAABAgADEQQSITEFBkETIlFhcQcygZGhsWLB0RRCUhYjJHKCkqKy4fDxFzNjwtJTFf/EABoBAQADAQEBAAAAAAAAAAAAAAADBAUBAgb/xAAzEQACAgEDAQQIBgIDAAAAAAAAAQIDEQQSITFBUaHwEyIyYYGRsdEFFHHB4fFCUiMkM//aAAwDAQACEQMRAD8A3jERAEREAREQBETxxdfJTd7XyqzW8bAm30gHtPOvUyqx8AT8hNY4/mbGliwqBAxJVf4R0G2th1mLgeOYx2VWxGYXAa+bUXsdmA6yJzTi2iRQeeSSxnNGIp52NawXU3y5RfXqLWkxyPz5TxZak9WmawNwo7pZddtrkWJsOhErHG+G08UGRmbL3fdNu8FtrprvsZHUuUaSdmUADUzTKtYqwKG98yEHMfGY2n1Ua368m34GvdT6SG2MUnx+puqJX+H82IVUVbq1tSBdb+VtfpJbD8UpP7rqfK9j8jNivUV2ezJGRKqcOqMqJxeR+M5goUnyO+VtOhO+2wkkpxisyeDzGMpPEVkkYnhhMdTqgmm6uBocpv5z3nU01lHGmnhiIidOCIiAIiIAiIgCIiAIiIAiIgCIiAJj4+kWpVFXdkYD1KkCZE8cZihTpvUa5CKWNt7AXNoBojiPHmpnJXFUuncN0VRdbg2sbdPHpJLgDtVs4pOlPUdpUK0lJ2IBLXb+yDJ6jzdWbtar0qKopOUZFLOzE9khvr5luljI6rWqO4zNmY7kWGgJBC9EQaaDx6mZl10KobImppdNK173wke5pBbjNmJ1OX8hvPFuKqu9+upmRUwDKoIJcCxI16bnMdR/pK9xzj+HpkF6q5iBdV75udwQt7G/2mRGve8Yya8ZV/5vj5EyONJudB47/wDHxnFfFrUIszr0zC9rAm+guN+pBE15juZ1FQNTWoU/eXRcwB6a6TNPtCVioOHcIosFVqYHxNifgJaeknH2V/B4d2mT9Vl5wPHa9GqqGrmSpojg5LNuquBpY7Bhpew6z34vii7MwDG+XVtL2UA7ab3lP4hx+nVwhq01NKy2Vd8r9NfHMQb7afCXXlHifa4amzEFrWIP6fEyGVc5Rw3jB5ntr/5IrPH6df6MjlfmdcMHWqrEMb3WxtpbYnWWWpz1hxawqNfwW1vW5EieI4OjkJKgNYlbaXIXQaeevwlbTB1N8jH0U/pPa1V1EVFcr3LlFdV0aluxpp/qXY8/Uf4KvyT/AO5lYDm+hVJFzTsL9/Ko3AtfMddZrTGCogqNlIFNbnS3S+vh0mXy5wo1KCsxIZiWvqzFSe6DfwA0k1esva3P7HbdDRGG7P7mzG4/hxvWT5g/acfyhw97dsnz0+e0onF+CrQprUu9TMxXKoW+gve99gDrIU4obLRrfvdUGvT+8ZY/M6l8qC+ZSWn07XE38ja1fj1BFLGqht0VgxPoAbmQb8/rfSkxHmwH5GVv/wDkkYZK65luLMhsCmpXcadJi47BgUyQQWy3te5Btpm8Lypfr74S2tbfHgs06TTvnOfAumG57ok2ZWT5N9tZ58U9pODw9Mu7OQLWAQ3Ym9gL28JR+UcE+KKkkqjZrkC9rLe3mZVvaThWp4gUiDZQCDe41BZrWFjoU1v1lmq/UuXOMLtPGp0+nreE3k27yd7SsPxB2por0qgBYK+XvKCASpBOouLiczRPJHEDR4hhai3A7ZFPoxyNfTazGJo1WblyZVkVFn1HERJjwIiIAiIgCYfGabNh6qqCzFGAA3JymwF5mTyxWJWmjO5sqgsTqbAanbWGDUeN4jnpYY2tmq1SbqdOyUIO6fxZp54XHJSWpVc6DKNBq3cDAAb3JYxzXxS/ZV1UU7EMFUWsCRfTxsb+plN5h4s1at2FHXvZMw0LG5XfYb5fQecwlQrHhcRX7M+jdno9NHvf3b8DrxnmrE4yp2NFWCkkCnT1Z/NyN/sJzgeR6zUw71Vog3GVBd9AN2I0vfpLnwXhlPBUezpjtK9Qd5lsWJIJspI0A6DbqZ71n1tmzBABfa+pLN8z8gJ2Wo2R21LCI6dNue6woHEuS1pU2qBmYi2ra32EzeGcpUGphjRzd3UZytm8b/OTHF8rqUv750HiQb/aReLwq02Xs8yk3BAJ1iu2yccOXPf7jUjoa30ijI/k8CnYU7KpylgNwN1y339ZZuVeH9gBTBJA8evrIfh1RVALe96+HjcySpcXfTsxa/gpY/a0gnOfTqdvpbzGKXTGehaOLsRSp1Bujj5FSPvaYuG50rKgChSB4j/iRycKx1e1kqEfj7g+pmTV5AxV9AhB/Fqvkb7zu2/2q00Z0KdPCOy2UW+TC4nzHVqU8Qmg7axuPEAAWPT3fvMvlrjFPsaZYqmVQgAGgyXXYeYOvXeedXkTF9EU+IzrqJzwf2aYhajByqUmGYd7OVe9iLAiwI8D0kirvlHlc+8ktlpPR7VJY93Xu/YkuYeM06tFEpVELDMGz3UAFcptZTeV5S1gO0w/Q6lzcrfL+7sbnTzllHs2a3/dXcnZjv8A2piH2X1thXpBbW/7dQn4/wA5J9uqfYiivycVje/PwOmL48n7GtEEFrXqMLhR3sxy36XkPxLiAWm721y2uP3jay6bfKWFPZvWFz21Mm3dAR1+ZLt9pB4vkHGsdaebws6W+plG7SXTszYn8O7uLmnlpduISS/Xjr8jnkPmD9np06dQ2pqXOgucxGX5dZSPaTxZq+Mvf+bsMlhYaqqtY2B3US88C5GxNRypC0qasVZmBzXG+UdfXbzkhxz2NiulhiLOuqk09NrEGzXtoJoQV7fTgrav8rlyjL1vPiaq5Jo58fh6YUOXqUx6BaiuxH9lT84m3fZ77K/2Cqa9Z0q1QCqZQQEvoxudSSNNtAT4xL1cHFcmPOSb4NhxEScjEREAREQBI7mEXwtYWJujCw9JIzG4lVy0nPkfrpPFjUYNvuOx6mlObcarWAItp189vpIDkDALWxr59lSofjcL9iZsDEcjYfEuC2dGv+42/wADpMTDcnUcFXqCmXc7FmO4NiRYWG8w1fCGn4zz+5u2WK2yKhxtR61qaoSE89beIsbeGgAmK1M2tf8A3aZuKUADSY4os5CJ7zd1f6x0H1Mo43ovwlhZIHDN2tRil6jMQAoF8p1sAf0lw4T7L3qAVK79mSPdAzEet9pZuROUv2LCotQK1ci7uNdfBT4fK8s0+gq0qjzIztR+LTfq08Lv7St4LkDCU9chc/iN/pJzDYCnTFkRU9ABMiJZjVCPRGRZfZZ7cm/iIiJIRCIiAIiIAiIgCIiAIiIAiIgCIiAIiIAkTzHXtSC/xH6DWS0qHOnHKdKoiuwXQnXQXJ6kynrm1RJLq+CaiO6aOeFjvr8PuJE8Ta9aofxt95KcCxis6FWUg21uCPvIOq3eN9yT95gWrFcV56I0qE/SSMXFnae/LyXxdAfjv8lLflMbFe98JKcn074tPJXP0sPvPVEcyivevqX7Htpk/czYkRE+pPmBERAEREAREQBERAEREAREQBERAEREAREQBERAE0b7XcfmxKjpc6+SgC3p3vtN3YirlRm8AT8hNN8ycsDFtnNRkbW2gYa6nTf6yjqb412Q3dOfsXNNW5RljzyVXkxz+20FU2BfM1iRdVUsfUd2X8Vl/S0g+UuS6uFxBquyOgp1LMp6suQAqfInWST7zN104WzTj0waGjrwmmdq57xlg5EH9Ifyp/dh+krdRvyls9ntPWu3X+bF/gx/MTzo1m2KLOr9XTy89qLnERPoj5oREQBERAEREAREQBERAEREAREQBERAEREAREQCM5jrZcM/nZR8T+l5SAp0I19Pz8JZucsR3aaeN2+Wg+/0lYWnc28fCfNfiM91zXd/Zr6SOK895IYlrU2/q/6yuEybxulEi5P/ADeQkieHh+4u6VYizpWOku/s9Q9hUJFrv9lWUXEtoPWXb2dluzqgm6ZhlGmh1zW8vdl3Rf8AqviNev8Arv4FuiLxN0+bEREAREQBERAEREAREQBERAEREARE1bwlq+MrVMXi8W9CkKrpRwyHu5UYoGqA6N7vW9zrtYQwbOq4lV95lX1IH3mFjeYsPRXNUqoi3tmJ0v0F9pUeN43CikypUZ3G2U5Ndtctj5zT1Hi+LTFBKddyXbJldy6MGNrOrkqV8bieNzxlnqMcn0xgeIU6yCpSdaiHZlNxMifOuP5w/ZK6VMCTQcD+kU171Fn/APGDupF99uk+hMLiQ9NHGzKrfAgGdUsnZQcepT+aa+bEEfwgD8z95Ep4XyjeRHHeYqq4qoezWpTYnLYkPm0JHXSxPTpO2F5josbEmm1rkMLW8idp8vdXOcnNLr3cm3DEIqLJbGYj+aA31/KRkya9QMgIIIvuDcTGniPTkuVJKPB51luPTWevD+NvQN0ABAOtup8rdZ0qbGROHxod6qjem5U/kfv8pNDPZ2FhRjNbZmwuX+emqVclcKoI0YAix87k7y5gzSlOqRtNg8kcf7RTRc3ZBdfNdreoP0ImpptQ92yfb0ZkfiGhUF6StcdqLXERNMxBERAEREAREQBERAEREAREQBPmjnPiFSlj8VSDHKtapYeFzm/9vrNj85e2hcNXqUKFPOaTZXqHvLmHvKFBDEA6FvH0moeNcdXFYxsXVUjtTmNNAQpYIqb9pcXtffwnlklfezzHFXvmzaznh4d8QhC06jXvldrK2h6jw3+EwHxKLcdkb72Lk6Hbc267Xl85BprjKrp+z4el2dJiXSkXqEmyXUuzZWJP7o3ttI5N9xO9qWUUmtVOdswQENqFAy3G9+hvPo7hPMVAcOpKtZGq/s9PuB1ZwSg3UG4sTbytPnzmTgi4PGVqAZnVGyhmABaw30/3oZYfZviED1hbvkKR0ugPeAFvEgytfPZXJxJIV+kkkyYxuNyVr1EamFNQB2BKtm1WxW+4FtetopItQ0R3W0csDtcEEZreBI0vuZPVcaq2DiwOniPjaYdTgeHqgsqhSTctSOU36E5dD8ZjwuSSymvP8mu4yS5XB6YdAtGmBoLEj0JuPoZ2npXphcoHQAfAaCeciTzyTw6HSq9heUbgtYrxCqradozg+urLLpizsJTsTTtxKmQd2Qn00v8ASXKFmMl3pnLYtKM12P68FpMy+E8SNCslQa5TqBuQRYr5zFYazi8jy0tyZdlFTjtfabl4djRWo06qggVEVwDuAyhgDbrrMmYXBEthqA8KVMf4BM2fRxeUmfESWG0IiJ08iIiAIiIAiIgCIiAIiIB84e0TkbE4fH13FKpVpVqjVKborP77FmQ5QcrAk+ot4SrrwGqAqlCmVjfNoR0tZtRPrYzV3M/CKLYqqztZjVA90tluB3t9tZBdb6PDfaXdLCFjalnju/pmrsJwlW0KC21wXPxNzb6SW4VwpsNUz0GqUnAIDB22O4Pl6yytw6iFulQEmoQAFN+6fPodfDSdOIN2dJnUAldrmw3Avc+F72mdPUyyoxRvV16dLmHz/kq1blg1HNRyWdr3LOxJvvuZ6YDgLU6mdO4y3sQTf6y4XF9B4ToUC3I3tIZauTTTRPGNUekFkiK1fEdm+ZlzBSUGUXNve09JShj6pxQKVGVidShI7qjW48LA/OWvjmINJGqliXIKr0AuCNB4AXMguUeGq1Q1KpyU2BpByLhS2uY/hvYG2wJ32liiKUW8Iq6zDsjXF8dXjsLPwTjNasCXswXrax+NtPpJIYvXykXSxAw9Ow1VibEX1sSDuLiKTMxYnYC46WtKtlccuSWEaNdScc9hI16ub0lUo2qcQBvbK1xbqVsT8LL9Z34xzQFBRDmbY21C+ZPj5TryXRbK1VrWclUPVv4mufG1vnJVB11yk+3jz57ynZZGc40x57X7sFuq1hawmOZwPzt/pJvlPg5xGIXTuUyGc+nuj4n85VrW7EI9S1OUaYOT6I2bw6llo01/hRR8lAmRET6RLCwfEt5eREROnBERAEREAREQBERAEREASgc14gUsRWORHZlXKGOzWBvY6a6iXfHYrs0LWJt4a/E26SlcaqrVqM+UHQWYEnbobafOZmvtjGKXb/Ze0a9fL6Y+xrji/DMU+JR0eyXUgbBDYZiQD3r67Tvica5p5XcEmpY2Fhpt8Jb6nCc2oGbxtY/5ZhcQ4CjFSxbu2OildthqJQr1KS9ZeBr4g2mpHtg8LmJJ0FwPhad8VgMo1O9+l/nMvCY3KmQKATqWIJY/EnQSNxGJLuwB0Wy3892t8LCUW3u4fBLFzlN9iRrnmXFmviRSp6gHIvgWPvH0vp6CW/hWDWnRFAm6W38D1PoTPPFcMorVNbswrAHVbgAW3yjS9usxF43dRlpVXNuiEDb8VrzTc/SQUYrhfUkpq2SlOx8v6EHzRha9CrnV2dDazDvWA91WzHS3QgSNq8ar1VCM5t/Cun+UAmTdatiqtYFKNWnsLsAB6nW3zlspOaVMZzme3TS5+Emnc64xzhsrvT721XOWO7nHwKLwzlN2s1VTSpeB0d/JRuvmx+EsNTYBVCqosoGwAFhaZ9alUqG5B+PScJwx2YLpf4m/y3kUrtz3WPkv6fTV6eDw+T05e4TVxNUU6d/xE3so/iP6dZuLg3B0w1IU0uepJ3Y9SZ58v8ETDUVRBqQCzHdmtuf06STmpTSo+s+p83rdbK+W1eyvH3sRESwZwiIgCIiAIiIAiIgCIiAIiIAla5+TJgK9ZFHa01zKQNb3G/iPKWWVv2ji/CsXrb+aPn1E8TipRaaPUG1JNGjqPtKxKnVUb+8tvqZ2b2s4gEEJTHiCzk+GlgLfKVKoT66f7Gs8wt9bW8f9bSktPS+dq8/Euysn0z4Iux9rNdlsaNK/8Wdr/VZhUPaUwBPYBtTqamXc9brvK7SJ1sV0/Ev2Os8z8pyenpSzt8We4X2riL8F9izp7RAxu2Gufw1Q1vXYCc/9TNbCgt/BqjA/EBZVTTB3APqAZ64dD0tbwuF+Gs8xorf+Pi/ue5aq7/b6F84TzocS4ppQ7x8XUD5gE/nHGOdKmGbI1GmSOuckDw/dErXLDDtxnJta/cyN9+79Z15nYdtoCPXL/wCukPSUxWcfX7nj81a3jP0JvhHOVWviadNkRVZrGwJO/Qk6fKfQGA4NRpa06aqfG2vznzFykv8ATaFtLuJ9VyxTVXGTaS7CC+6ySSbYiIlsqCIiAIiIAiIgCIiAIiIAiIgCIiAJAc+LfhuKH/iaT8rXtIxGTheJb8IHzZR+c4844Ox6nzPiFsxG0857YlwWJE8ZSm8S4LyXHIiInlyb6jCE4ZZzOCZxZO8Fk5DX+leimefOZ/pBnjyhjxTrZ/wsPymNx3FCpXZvGTSfqvz2kKXr5OeXXtiqJ8HX7ifWE+SeEVQtZCf4lGn9YT61ElqWGyO3sOYiJMQiIiAIiIAiIgCIiAIiIAiIgCIiAJSfa3iSOHVKQUk1B06BWViZdHawJOgE1zieMFnZn/nQ3XVcvSy6kDaVNVf6KPHUtaal2S/Q0Q7E7m86Xk/xFmq4msezpsM5AuuWwB0AKZST6wOD0yO8GVt7I1/8w/OcTystcksklJxyiGoV2X3Xy/EidK1Um5JLH5yy8O5Np1QzCuy6gWNMHpfcMJlj2cMQSKwNt+4f/qV56iuMsN/UljRNx3JFMzzqzkbME63zZD9jeXL/AKeNsai38crE+lr2j+QGuU1jfwCW89887HVVRXX6nXpLpdn0Kcta375fXe7N/v4Tzevc+hG4/Ui0uuJ5LpIbGv3t7NZNPqTInH8rGmM1NsOw8WZ2P+LT4SxFqxKRXmvRvayN4SGasgpglswtYbag38h5mfV3CscK1FHupJUE5TcAkXInzdyNiagxNS9u6l8otlBz2BFtNhNqch8YIxbU2NhVGgAsC48hsco36iRxt2W7H0J5aVzo9Kuw2TERL5liIiAIiIAiIgCIiAIiIAiIgCIiAedeiHVlOzAg9NCLGVvEch07dx3U/isw9OhloiRWUws9pEtd06/YeDWmL9mJ1tTVrm5KOUY+ev5mQWN9l7XNlxKemWoPzvN0TqZD+Vx7MpL4k35pyeZRTNMcP4B+yBkdmZic1nXs9wANj5XmRh1Y3/e1v3bnSbTx3SccO3PpKktG5Sw5eBdhrtkOI+JrT9mf+Bv7p/SR2IpMKnvKvQqRrfp6fKbrkfivePqPsIlodnKl4HY/iW7KcfH+DTb8pVcW4cdq2UZT2agA6nW7XEl8L7LaxsGp6D/9Ktx8kNptml7onpLUdLhYcn9CtZrd0m1CPx58/IofD/ZgF9+oqDbLSQD/ABH9JYuG8oYag4qJT742YszEGxF97XsTJqJNGiuPKRDZrLprDlx3LheAiIkxVEREAREQBERAEREAREQBERAEREA//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9" name="AutoShape 4" descr="data:image/jpeg;base64,/9j/4AAQSkZJRgABAQAAAQABAAD/2wCEAAkGBhQSEBQTExQWEhUWGBcXGBgXGBgUGxcYHBYYFhYYFxwaGyYeGhwjGxcXIC8gIycpLC0sGB4xNTAqNSYrLCkBCQoKDgwOGg8PGiskHyU0LDYvLy4sLCosLCwsLCwqLSwqLSwxKi8vLCksKSwpLCwqKSwsKiwvLCwsLCkpLCwsLP/AABEIAOkA2AMBIgACEQEDEQH/xAAcAAEAAgIDAQAAAAAAAAAAAAAABQYEBwECAwj/xABCEAACAQIEAwUGAwMLBQEBAAABAgADEQQSITEFBkETIlFhcQcygZGhsWLB0RRCUhYjJHKCkqKy4fDxFzNjwtJTFf/EABoBAQADAQEBAAAAAAAAAAAAAAADBAUBAgb/xAAzEQACAgEDAQQIBgIDAAAAAAAAAQIDEQQSITFBUaHwEyIyYYGRsdEFFHHB4fFCUiMkM//aAAwDAQACEQMRAD8A3jERAEREAREQBETxxdfJTd7XyqzW8bAm30gHtPOvUyqx8AT8hNY4/mbGliwqBAxJVf4R0G2th1mLgeOYx2VWxGYXAa+bUXsdmA6yJzTi2iRQeeSSxnNGIp52NawXU3y5RfXqLWkxyPz5TxZak9WmawNwo7pZddtrkWJsOhErHG+G08UGRmbL3fdNu8FtrprvsZHUuUaSdmUADUzTKtYqwKG98yEHMfGY2n1Ua368m34GvdT6SG2MUnx+puqJX+H82IVUVbq1tSBdb+VtfpJbD8UpP7rqfK9j8jNivUV2ezJGRKqcOqMqJxeR+M5goUnyO+VtOhO+2wkkpxisyeDzGMpPEVkkYnhhMdTqgmm6uBocpv5z3nU01lHGmnhiIidOCIiAIiIAiIgCIiAIiIAiIgCIiAJj4+kWpVFXdkYD1KkCZE8cZihTpvUa5CKWNt7AXNoBojiPHmpnJXFUuncN0VRdbg2sbdPHpJLgDtVs4pOlPUdpUK0lJ2IBLXb+yDJ6jzdWbtar0qKopOUZFLOzE9khvr5luljI6rWqO4zNmY7kWGgJBC9EQaaDx6mZl10KobImppdNK173wke5pBbjNmJ1OX8hvPFuKqu9+upmRUwDKoIJcCxI16bnMdR/pK9xzj+HpkF6q5iBdV75udwQt7G/2mRGve8Yya8ZV/5vj5EyONJudB47/wDHxnFfFrUIszr0zC9rAm+guN+pBE15juZ1FQNTWoU/eXRcwB6a6TNPtCVioOHcIosFVqYHxNifgJaeknH2V/B4d2mT9Vl5wPHa9GqqGrmSpojg5LNuquBpY7Bhpew6z34vii7MwDG+XVtL2UA7ab3lP4hx+nVwhq01NKy2Vd8r9NfHMQb7afCXXlHifa4amzEFrWIP6fEyGVc5Rw3jB5ntr/5IrPH6df6MjlfmdcMHWqrEMb3WxtpbYnWWWpz1hxawqNfwW1vW5EieI4OjkJKgNYlbaXIXQaeevwlbTB1N8jH0U/pPa1V1EVFcr3LlFdV0aluxpp/qXY8/Uf4KvyT/AO5lYDm+hVJFzTsL9/Ko3AtfMddZrTGCogqNlIFNbnS3S+vh0mXy5wo1KCsxIZiWvqzFSe6DfwA0k1esva3P7HbdDRGG7P7mzG4/hxvWT5g/acfyhw97dsnz0+e0onF+CrQprUu9TMxXKoW+gve99gDrIU4obLRrfvdUGvT+8ZY/M6l8qC+ZSWn07XE38ja1fj1BFLGqht0VgxPoAbmQb8/rfSkxHmwH5GVv/wDkkYZK65luLMhsCmpXcadJi47BgUyQQWy3te5Btpm8Lypfr74S2tbfHgs06TTvnOfAumG57ok2ZWT5N9tZ58U9pODw9Mu7OQLWAQ3Ym9gL28JR+UcE+KKkkqjZrkC9rLe3mZVvaThWp4gUiDZQCDe41BZrWFjoU1v1lmq/UuXOMLtPGp0+nreE3k27yd7SsPxB2por0qgBYK+XvKCASpBOouLiczRPJHEDR4hhai3A7ZFPoxyNfTazGJo1WblyZVkVFn1HERJjwIiIAiIgCYfGabNh6qqCzFGAA3JymwF5mTyxWJWmjO5sqgsTqbAanbWGDUeN4jnpYY2tmq1SbqdOyUIO6fxZp54XHJSWpVc6DKNBq3cDAAb3JYxzXxS/ZV1UU7EMFUWsCRfTxsb+plN5h4s1at2FHXvZMw0LG5XfYb5fQecwlQrHhcRX7M+jdno9NHvf3b8DrxnmrE4yp2NFWCkkCnT1Z/NyN/sJzgeR6zUw71Vog3GVBd9AN2I0vfpLnwXhlPBUezpjtK9Qd5lsWJIJspI0A6DbqZ71n1tmzBABfa+pLN8z8gJ2Wo2R21LCI6dNue6woHEuS1pU2qBmYi2ra32EzeGcpUGphjRzd3UZytm8b/OTHF8rqUv750HiQb/aReLwq02Xs8yk3BAJ1iu2yccOXPf7jUjoa30ijI/k8CnYU7KpylgNwN1y339ZZuVeH9gBTBJA8evrIfh1RVALe96+HjcySpcXfTsxa/gpY/a0gnOfTqdvpbzGKXTGehaOLsRSp1Bujj5FSPvaYuG50rKgChSB4j/iRycKx1e1kqEfj7g+pmTV5AxV9AhB/Fqvkb7zu2/2q00Z0KdPCOy2UW+TC4nzHVqU8Qmg7axuPEAAWPT3fvMvlrjFPsaZYqmVQgAGgyXXYeYOvXeedXkTF9EU+IzrqJzwf2aYhajByqUmGYd7OVe9iLAiwI8D0kirvlHlc+8ktlpPR7VJY93Xu/YkuYeM06tFEpVELDMGz3UAFcptZTeV5S1gO0w/Q6lzcrfL+7sbnTzllHs2a3/dXcnZjv8A2piH2X1thXpBbW/7dQn4/wA5J9uqfYiivycVje/PwOmL48n7GtEEFrXqMLhR3sxy36XkPxLiAWm721y2uP3jay6bfKWFPZvWFz21Mm3dAR1+ZLt9pB4vkHGsdaebws6W+plG7SXTszYn8O7uLmnlpduISS/Xjr8jnkPmD9np06dQ2pqXOgucxGX5dZSPaTxZq+Mvf+bsMlhYaqqtY2B3US88C5GxNRypC0qasVZmBzXG+UdfXbzkhxz2NiulhiLOuqk09NrEGzXtoJoQV7fTgrav8rlyjL1vPiaq5Jo58fh6YUOXqUx6BaiuxH9lT84m3fZ77K/2Cqa9Z0q1QCqZQQEvoxudSSNNtAT4xL1cHFcmPOSb4NhxEScjEREAREQBI7mEXwtYWJujCw9JIzG4lVy0nPkfrpPFjUYNvuOx6mlObcarWAItp189vpIDkDALWxr59lSofjcL9iZsDEcjYfEuC2dGv+42/wADpMTDcnUcFXqCmXc7FmO4NiRYWG8w1fCGn4zz+5u2WK2yKhxtR61qaoSE89beIsbeGgAmK1M2tf8A3aZuKUADSY4os5CJ7zd1f6x0H1Mo43ovwlhZIHDN2tRil6jMQAoF8p1sAf0lw4T7L3qAVK79mSPdAzEet9pZuROUv2LCotQK1ci7uNdfBT4fK8s0+gq0qjzIztR+LTfq08Lv7St4LkDCU9chc/iN/pJzDYCnTFkRU9ABMiJZjVCPRGRZfZZ7cm/iIiJIRCIiAIiIAiIgCIiAIiIAiIgCIiAIiIAkTzHXtSC/xH6DWS0qHOnHKdKoiuwXQnXQXJ6kynrm1RJLq+CaiO6aOeFjvr8PuJE8Ta9aofxt95KcCxis6FWUg21uCPvIOq3eN9yT95gWrFcV56I0qE/SSMXFnae/LyXxdAfjv8lLflMbFe98JKcn074tPJXP0sPvPVEcyivevqX7Htpk/czYkRE+pPmBERAEREAREQBERAEREAREQBERAEREAREQBERAE0b7XcfmxKjpc6+SgC3p3vtN3YirlRm8AT8hNN8ycsDFtnNRkbW2gYa6nTf6yjqb412Q3dOfsXNNW5RljzyVXkxz+20FU2BfM1iRdVUsfUd2X8Vl/S0g+UuS6uFxBquyOgp1LMp6suQAqfInWST7zN104WzTj0waGjrwmmdq57xlg5EH9Ifyp/dh+krdRvyls9ntPWu3X+bF/gx/MTzo1m2KLOr9XTy89qLnERPoj5oREQBERAEREAREQBERAEREAREQBERAEREAREQCM5jrZcM/nZR8T+l5SAp0I19Pz8JZucsR3aaeN2+Wg+/0lYWnc28fCfNfiM91zXd/Zr6SOK895IYlrU2/q/6yuEybxulEi5P/ADeQkieHh+4u6VYizpWOku/s9Q9hUJFrv9lWUXEtoPWXb2dluzqgm6ZhlGmh1zW8vdl3Rf8AqviNev8Arv4FuiLxN0+bEREAREQBERAEREAREQBERAEREARE1bwlq+MrVMXi8W9CkKrpRwyHu5UYoGqA6N7vW9zrtYQwbOq4lV95lX1IH3mFjeYsPRXNUqoi3tmJ0v0F9pUeN43CikypUZ3G2U5Ndtctj5zT1Hi+LTFBKddyXbJldy6MGNrOrkqV8bieNzxlnqMcn0xgeIU6yCpSdaiHZlNxMifOuP5w/ZK6VMCTQcD+kU171Fn/APGDupF99uk+hMLiQ9NHGzKrfAgGdUsnZQcepT+aa+bEEfwgD8z95Ep4XyjeRHHeYqq4qoezWpTYnLYkPm0JHXSxPTpO2F5josbEmm1rkMLW8idp8vdXOcnNLr3cm3DEIqLJbGYj+aA31/KRkya9QMgIIIvuDcTGniPTkuVJKPB51luPTWevD+NvQN0ABAOtup8rdZ0qbGROHxod6qjem5U/kfv8pNDPZ2FhRjNbZmwuX+emqVclcKoI0YAix87k7y5gzSlOqRtNg8kcf7RTRc3ZBdfNdreoP0ImpptQ92yfb0ZkfiGhUF6StcdqLXERNMxBERAEREAREQBERAEREAREQBPmjnPiFSlj8VSDHKtapYeFzm/9vrNj85e2hcNXqUKFPOaTZXqHvLmHvKFBDEA6FvH0moeNcdXFYxsXVUjtTmNNAQpYIqb9pcXtffwnlklfezzHFXvmzaznh4d8QhC06jXvldrK2h6jw3+EwHxKLcdkb72Lk6Hbc267Xl85BprjKrp+z4el2dJiXSkXqEmyXUuzZWJP7o3ttI5N9xO9qWUUmtVOdswQENqFAy3G9+hvPo7hPMVAcOpKtZGq/s9PuB1ZwSg3UG4sTbytPnzmTgi4PGVqAZnVGyhmABaw30/3oZYfZviED1hbvkKR0ugPeAFvEgytfPZXJxJIV+kkkyYxuNyVr1EamFNQB2BKtm1WxW+4FtetopItQ0R3W0csDtcEEZreBI0vuZPVcaq2DiwOniPjaYdTgeHqgsqhSTctSOU36E5dD8ZjwuSSymvP8mu4yS5XB6YdAtGmBoLEj0JuPoZ2npXphcoHQAfAaCeciTzyTw6HSq9heUbgtYrxCqradozg+urLLpizsJTsTTtxKmQd2Qn00v8ASXKFmMl3pnLYtKM12P68FpMy+E8SNCslQa5TqBuQRYr5zFYazi8jy0tyZdlFTjtfabl4djRWo06qggVEVwDuAyhgDbrrMmYXBEthqA8KVMf4BM2fRxeUmfESWG0IiJ08iIiAIiIAiIgCIiAIiIB84e0TkbE4fH13FKpVpVqjVKborP77FmQ5QcrAk+ot4SrrwGqAqlCmVjfNoR0tZtRPrYzV3M/CKLYqqztZjVA90tluB3t9tZBdb6PDfaXdLCFjalnju/pmrsJwlW0KC21wXPxNzb6SW4VwpsNUz0GqUnAIDB22O4Pl6yytw6iFulQEmoQAFN+6fPodfDSdOIN2dJnUAldrmw3Avc+F72mdPUyyoxRvV16dLmHz/kq1blg1HNRyWdr3LOxJvvuZ6YDgLU6mdO4y3sQTf6y4XF9B4ToUC3I3tIZauTTTRPGNUekFkiK1fEdm+ZlzBSUGUXNve09JShj6pxQKVGVidShI7qjW48LA/OWvjmINJGqliXIKr0AuCNB4AXMguUeGq1Q1KpyU2BpByLhS2uY/hvYG2wJ32liiKUW8Iq6zDsjXF8dXjsLPwTjNasCXswXrax+NtPpJIYvXykXSxAw9Ow1VibEX1sSDuLiKTMxYnYC46WtKtlccuSWEaNdScc9hI16ub0lUo2qcQBvbK1xbqVsT8LL9Z34xzQFBRDmbY21C+ZPj5TryXRbK1VrWclUPVv4mufG1vnJVB11yk+3jz57ynZZGc40x57X7sFuq1hawmOZwPzt/pJvlPg5xGIXTuUyGc+nuj4n85VrW7EI9S1OUaYOT6I2bw6llo01/hRR8lAmRET6RLCwfEt5eREROnBERAEREAREQBERAEREASgc14gUsRWORHZlXKGOzWBvY6a6iXfHYrs0LWJt4a/E26SlcaqrVqM+UHQWYEnbobafOZmvtjGKXb/Ze0a9fL6Y+xrji/DMU+JR0eyXUgbBDYZiQD3r67Tvica5p5XcEmpY2Fhpt8Jb6nCc2oGbxtY/5ZhcQ4CjFSxbu2OildthqJQr1KS9ZeBr4g2mpHtg8LmJJ0FwPhad8VgMo1O9+l/nMvCY3KmQKATqWIJY/EnQSNxGJLuwB0Wy3892t8LCUW3u4fBLFzlN9iRrnmXFmviRSp6gHIvgWPvH0vp6CW/hWDWnRFAm6W38D1PoTPPFcMorVNbswrAHVbgAW3yjS9usxF43dRlpVXNuiEDb8VrzTc/SQUYrhfUkpq2SlOx8v6EHzRha9CrnV2dDazDvWA91WzHS3QgSNq8ar1VCM5t/Cun+UAmTdatiqtYFKNWnsLsAB6nW3zlspOaVMZzme3TS5+Emnc64xzhsrvT721XOWO7nHwKLwzlN2s1VTSpeB0d/JRuvmx+EsNTYBVCqosoGwAFhaZ9alUqG5B+PScJwx2YLpf4m/y3kUrtz3WPkv6fTV6eDw+T05e4TVxNUU6d/xE3so/iP6dZuLg3B0w1IU0uepJ3Y9SZ58v8ETDUVRBqQCzHdmtuf06STmpTSo+s+p83rdbK+W1eyvH3sRESwZwiIgCIiAIiIAiIgCIiAIiIAla5+TJgK9ZFHa01zKQNb3G/iPKWWVv2ji/CsXrb+aPn1E8TipRaaPUG1JNGjqPtKxKnVUb+8tvqZ2b2s4gEEJTHiCzk+GlgLfKVKoT66f7Gs8wt9bW8f9bSktPS+dq8/Euysn0z4Iux9rNdlsaNK/8Wdr/VZhUPaUwBPYBtTqamXc9brvK7SJ1sV0/Ev2Os8z8pyenpSzt8We4X2riL8F9izp7RAxu2Gufw1Q1vXYCc/9TNbCgt/BqjA/EBZVTTB3APqAZ64dD0tbwuF+Gs8xorf+Pi/ue5aq7/b6F84TzocS4ppQ7x8XUD5gE/nHGOdKmGbI1GmSOuckDw/dErXLDDtxnJta/cyN9+79Z15nYdtoCPXL/wCukPSUxWcfX7nj81a3jP0JvhHOVWviadNkRVZrGwJO/Qk6fKfQGA4NRpa06aqfG2vznzFykv8ATaFtLuJ9VyxTVXGTaS7CC+6ySSbYiIlsqCIiAIiIAiIgCIiAIiIAiIgCIiAJAc+LfhuKH/iaT8rXtIxGTheJb8IHzZR+c4844Ox6nzPiFsxG0857YlwWJE8ZSm8S4LyXHIiInlyb6jCE4ZZzOCZxZO8Fk5DX+leimefOZ/pBnjyhjxTrZ/wsPymNx3FCpXZvGTSfqvz2kKXr5OeXXtiqJ8HX7ifWE+SeEVQtZCf4lGn9YT61ElqWGyO3sOYiJMQiIiAIiIAiIgCIiAIiIAiIgCIiAJSfa3iSOHVKQUk1B06BWViZdHawJOgE1zieMFnZn/nQ3XVcvSy6kDaVNVf6KPHUtaal2S/Q0Q7E7m86Xk/xFmq4msezpsM5AuuWwB0AKZST6wOD0yO8GVt7I1/8w/OcTystcksklJxyiGoV2X3Xy/EidK1Um5JLH5yy8O5Np1QzCuy6gWNMHpfcMJlj2cMQSKwNt+4f/qV56iuMsN/UljRNx3JFMzzqzkbME63zZD9jeXL/AKeNsai38crE+lr2j+QGuU1jfwCW89887HVVRXX6nXpLpdn0Kcta375fXe7N/v4Tzevc+hG4/Ui0uuJ5LpIbGv3t7NZNPqTInH8rGmM1NsOw8WZ2P+LT4SxFqxKRXmvRvayN4SGasgpglswtYbag38h5mfV3CscK1FHupJUE5TcAkXInzdyNiagxNS9u6l8otlBz2BFtNhNqch8YIxbU2NhVGgAsC48hsco36iRxt2W7H0J5aVzo9Kuw2TERL5liIiAIiIAiIgCIiAIiIAiIgCIiAedeiHVlOzAg9NCLGVvEch07dx3U/isw9OhloiRWUws9pEtd06/YeDWmL9mJ1tTVrm5KOUY+ev5mQWN9l7XNlxKemWoPzvN0TqZD+Vx7MpL4k35pyeZRTNMcP4B+yBkdmZic1nXs9wANj5XmRh1Y3/e1v3bnSbTx3SccO3PpKktG5Sw5eBdhrtkOI+JrT9mf+Bv7p/SR2IpMKnvKvQqRrfp6fKbrkfivePqPsIlodnKl4HY/iW7KcfH+DTb8pVcW4cdq2UZT2agA6nW7XEl8L7LaxsGp6D/9Ktx8kNptml7onpLUdLhYcn9CtZrd0m1CPx58/IofD/ZgF9+oqDbLSQD/ABH9JYuG8oYag4qJT742YszEGxF97XsTJqJNGiuPKRDZrLprDlx3LheAiIkxVEREAREQBERAEREAREQBERAEREA//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6150" name="Picture 6" descr="http://www.robotise.com.au/images/robot-finder/a4a5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3249" y="3479860"/>
            <a:ext cx="3058680" cy="250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2232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144463"/>
            <a:ext cx="6480720" cy="5760640"/>
          </a:xfrm>
        </p:spPr>
        <p:txBody>
          <a:bodyPr>
            <a:noAutofit/>
          </a:bodyPr>
          <a:lstStyle/>
          <a:p>
            <a:pPr algn="ct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dirty="0"/>
              <a:t/>
            </a:r>
            <a:br>
              <a:rPr lang="es-EC" sz="2800" dirty="0"/>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800" b="1" i="1" dirty="0">
                <a:solidFill>
                  <a:schemeClr val="bg2">
                    <a:lumMod val="75000"/>
                  </a:schemeClr>
                </a:solidFill>
              </a:rPr>
              <a:t/>
            </a:r>
            <a:br>
              <a:rPr lang="es-EC" sz="2800" b="1" i="1" dirty="0">
                <a:solidFill>
                  <a:schemeClr val="bg2">
                    <a:lumMod val="75000"/>
                  </a:schemeClr>
                </a:solidFill>
              </a:rPr>
            </a:br>
            <a:r>
              <a:rPr lang="es-EC" sz="2800" b="1" i="1" dirty="0" smtClean="0">
                <a:solidFill>
                  <a:schemeClr val="bg2">
                    <a:lumMod val="75000"/>
                  </a:schemeClr>
                </a:solidFill>
              </a:rPr>
              <a:t/>
            </a:r>
            <a:br>
              <a:rPr lang="es-EC" sz="2800" b="1" i="1" dirty="0" smtClean="0">
                <a:solidFill>
                  <a:schemeClr val="bg2">
                    <a:lumMod val="75000"/>
                  </a:schemeClr>
                </a:solidFill>
              </a:rPr>
            </a:br>
            <a:r>
              <a:rPr lang="es-EC" sz="2000" dirty="0" smtClean="0">
                <a:solidFill>
                  <a:schemeClr val="tx1"/>
                </a:solidFill>
              </a:rPr>
              <a:t> </a:t>
            </a:r>
            <a:endParaRPr lang="es-EC" sz="2000" dirty="0">
              <a:solidFill>
                <a:schemeClr val="tx1"/>
              </a:solidFill>
            </a:endParaRPr>
          </a:p>
        </p:txBody>
      </p:sp>
      <p:sp>
        <p:nvSpPr>
          <p:cNvPr id="4" name="AutoShape 6"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8" descr="data:image/jpeg;base64,/9j/4AAQSkZJRgABAQAAAQABAAD/2wCEAAkGBhQSEBQUEBIUFRQVFBQUFBQVFBUWFBcVFhUVFRYUFBYXHCYeFxokGhQVHy8gJCcpLCwsFSAxNTAqNSYrLCkBCQoKDgwOGg8PGiwkHB8sLCopLCkvKSwsKioqKSwsLCksLCwsLCksKSwsKSwpLCwpLCwpKSksLCkpLCwpLCksLP/AABEIAMQBAQMBIgACEQEDEQH/xAAcAAABBQEBAQAAAAAAAAAAAAACAAEDBAYFBwj/xABJEAACAQIEAwQFCQQGCQUAAAABAhEAAwQSITEFQVEGEyJhMnGBkbEHFCNCUqHB0fAkc5KTFTNygrKzFjRTYmOiwtLhQ1R0g6P/xAAaAQACAwEBAAAAAAAAAAAAAAAAAgEDBAUG/8QAMhEAAgIBAwIDBgUEAwAAAAAAAAECEQMEEiExQRMiUQUUMoGh8CMzYXGRFbHB4SQ0Qv/aAAwDAQACEQMRAD8AqinFIClXmz0QooopgKICoAQp4pwKcCgBU4FLLRZaAApRUmWnyVDAiilFS93Td1SkkeWny1ILdELdAEQSi4jxy1g8Mty4rOXulQqsF0ABJJIPIGpQlYTtDxIteu27jkotxcqFVgFSJgxJkSPbzroaCLeS12MerdQo3mJvo5DWyYa2jw0ZhmBIkD9aVDlrG8C4mFt3Dduu7W3hWkd6oZQRlknMh1BB0Gh5mO1ge1tpgRfPdMPtCAR9ob5fV7iRRqMM3OUkgwZYqKi2dnu6WWoLPErbehcRvUwqS/iAFJJgASTyFYtsl1RqUovuNcbpUQWjy0QSoJI8tKna6o3ZR62H51GcUn2xTU/QXcgiKUUkuBvRYH1EH39KKKgYjNMaOKYigAaCjihIqbAaipoooqSGNSp4pUEBxTxRRSilGGp1FKKNRUAILRBaICiC0EghaeKKKeKgAYpwKeiiosBopwtFFPUADlp4p6U0AKK8t4//AK1e/eP8a2mLw2NtEnD3VvKT6F4DOoP2XkSPWatX8Jwa3lOP+dDEOveXQgbJLEyRlkROm5rraCKjJu07RztXJuKTXQ8ou22Be4MwysFzAHLJHok+Y5VLZtNeULqzRNsT5wyD413+0l6xZa7/AEexuYbEISyXNWSNEfUSGEz11ri9n7oFy3LBQGVszGAATB+A99dNc2YH2Oa2HIJEnTfQ1NYuNMB7mp2BOvkBrrWr7HWF+cYgGGBVgdJUjvQNumlW+LdiwfHhjlbfJMfwtyPr99ZpamEZ7JfyXrTylDcjKPjLwiLt8DzZvzFRnil365Z/7TE/GtPw/tVcsN3eMRmA0zR9IPWD6fx9dazDizeQOgtup55VPsMjQ+Rqqed4uXHj1+0WQwqfSXPoeXDjhA9D2yR/hAoDx5vMe0n46/fVzFcJQ3HMEDO+gMAeI7CqS4Je9I1IDoNehBJroJNpMxu06LVnj7yP2i6pBlZgge7WPL41vuB8U7+1mMBlOVwDIzRMjyI1rF3ODodAgE7kDb/zXR7Mr3GIyKfCwWR1VwrIT5glhPQmseswJwvuuTTpskoy/Q2RFBUhqOuIdcaKYinmmmgBwKcUhTxQQxRSoqVSQHFOBREUgKVjAZalRaaKMGoJFFEKGaeagBppwaFjG/voLl3KYaAejMqt7VJzD2imjCUuiElJR6ssCiqqMYvVf41/GnONX7S/zLf/AHU3gz9BfFh6lktQl6pX+IqFJzIY/wCLaj2kNp7qxuJ+UmQQtgjT0u81GnLw08NLkn2FlnhHub43abvKzeCxrC0l5WZ7ZVe9RzmZCQDmBInnqNo1rtBpEjUHakyY3AshNSLXeVgu37zfH7gf43rZs0AkmAASfIDUmsH22cm9JBX6BdDExmffofKtOhX4t/uZ9Y/w6Orc4Fnwth7IHed1bkSBmGQa9M3xrMcJw4N9vCViJBGxDgMB99brB4kW8NZkgHurcSQJ8A5nl51l8FZY4lSVy27i3GU/blwM/tJEeUda36WU7e/pfBk1CjS2/Ms9jLn016YnL8bhbT31sBdrF4Hg9tkObOWDlFUEDMBpMxoBBk+VBxP5vZc27hKtAM2wxifOdfbVebTxzTvdQ+LNLHGqNhjuH2765bqz0P1h6j+hWTxnBMRgmN3DMWQamBJgcnTmP1pTcPwKXp7jF3dImQyxPt8j7qvrwTED0McR63YfjVcIvE9u7j0aY834ivbz6po4GE4qrnxwCSTP1ZJn2e2oyP2lv3lv/Aa5+JwDgsSjQCSWnfXepeEYS4123kVmLMAoXxFmggKFHpHyrsKXRHNaNUiiBrXM4Nic2MUf2E/hQz9wNdW0wIBGxg6769ZrmdmLf0+bmb1yPUAAfudqTVfC/wBmW4viS/U3JehLUxoCa8ydsOaYmhBpqADDUQaoqJaaiCXNSoKVQQXTSAojSilZYMRSp4pwKgBqYeQJOgAAkkkwAANSSeVPRq+WRHigZj9kOs5B0OVgWO/iyiIbNZCF8voiucq4XUga4VMKfEN2BkIeYQjRrnVxov1ZPiUUIUaaD9e81BjrhRJWBqgkiQoLKpMCJgHauVxrGQgt3YVyysGGqHIS0/aXxKND76sp5KS4QnEOX1NALppy9cSx8oNqy4Kr3lm4hS6ABmOeCLazBBBgtEaEAGSCL3Crly4ly4Vy211UMri4w6KpEtHwHOn90ybN30E95hu2sPiDxZuE7C3c31+oa8YKmvYOP3owl4hXM2njwMNCh1kgCANa844pwkW8Jhbnd5e97wm5mkNB08P1Y2rboYtRbZk1kk5Kj0DhWG/ZbLKJbuUVlOzrl1U+e8e7nUvBcQJa1M5Rmtk7m2TEH/eU+E+c1lMN2oRLSoXuqyqo0B00G2tWT2rs/R3lLd+ujrkIS4DoZOwMUk9NLlPm/oPHOuO1Gg7VYwWcK7NmhoTwxPi9fqrEdq+I99dzZSv0KAgxMy5O2nOPZV3jXbMYiF7tBbBLRcztmInKWCge7UVmcfxM3WmIlQI1O0kx01JPtq7S4XjinJclWozb3x0NTwLiKX7vdFitrurWfOdW7pfFbDTojMxYg8ljyq7xgoQSpAzKxAGmRAQAIGozOQxjmsdazHDuOImhRQGTLcyJBYdDLEGSFMwOeldW12ktMwzSFHoggADKALak9JknpAq5YqnuK/EuO063Zi+HVsuYhQE8WpnMxJnq05j66yPa95xdzyyj3ACtBw7ithcxa8gZyWaJUdAIjpWZ4xfzX7jW3lZBkNvPQc6SGJrK5t9Rp5U8agux3Pk8ukPdg/VU7nqQfjW9tYt51Zv4m/OsXwPDCxj3tZ2YGyCpcZSZyNAB9vurTYviC2suYgFiAATlGpAljBhfOsOp3+NUb5Nen2eFbOHe7UYgf+o5YkhVBOvmZ0Aqxg+L4ggm86PP1TbRgPWWBk1y77hLgtn0yskbwZ1EiREEHQ7Edamt3q70IRaRzG3Z1vmq3RmtKFuLq1oSVZBqblkHXQDxJJgCRpIXn9kbAMvGoFz33Lrz/wAtse+lZxBDLlJBDKQQYIM6EEbGuxwbFpeVrgUJcMG6oEKYB+ktgCBuSyjb0hpIXJrE1jaRfp2t6sukUBWrGWhYV52zsFcClFGwpgKYgYCnAp4p1FSA0Uqky0qgC1FEKenikHBpUqVQAF3Y+o0eIM3bx63733XXH4fdSK/gPvpc7h63bx//AGc1cvy3+/8Agqfx/IgvW5VhlDSCMp0B02J5TtWXxuLOKC4cJcW/bYd2wWXZpMWnja5GaHGhA1G0T4vj+Idgli2VckAIbTM3iJCrqRmcwTAWIUnNAqlx7HtgrRti53mNviL94Ge7TnZsnYDkWG8QNN+hpcMo8yMWpyqXCI0z2muphGtd5bhTiJzMSSZTDsR4Ncxa5uSrHMBAqlheL2SXGMa6XUnVnu3M2p0hLixp1n1is8+NdQpUlSAVkaaHl90Ve4Cttr5DXIQwMz286wYD5kneCSII1G4mui1aow3TFxDiqw4sT3bnQPII01jxExrGpJ91Qhjcw03GcraKJbWdAXDzlB2BySaHH4dwcq2ybSsUR8kM0ksCxHpNE7zppWz4N2cF3hwUKbbs/eBn1kqSFJA1C5ZEeZqrJkWNJssx43kdIo9n/kmx2MsC9btqqMJQvdCZhtIEHTQ7xXFwnBmJuKxYG2ucgNIKq2RuW4JHuNam5xnGYDCtbuvcFlyUC2rwySQSRBGZQYMxVfBdmMQQHi2FuKJGZg6IdQoA8J0IJBnaq3mSV2PHE7qjHDEhtM1wAmDmuae3w7Vd/o5dRbuZQRBjOysJGkgRG9am78niLoruUMT6BZGAPiEjxL5Agx1qrgeyV+5KXzcyq2UMMhBQTAVG1GpzCCAJOhNStTjatMPd5rqjMtgVtk/TawSRbBJ0+14tKv8ADeEG7h71/vjltCfRgkgSV1PQj7q7t7sYyiFNx7J0YKEF4GNWVDCkct82/tJeDm3YNpLV5rPpXM9z5uTmdRDAoR9UazoDrUePFryyBYXF+ZE/YD5OW4mrsb+REj0lUsZBIIAOg03NcXtJ2MXBY35vduMWkEMqKyEEZhPjkHqIqfsZxPE2rl1bBdDaBBPei2yrMZXMEGCNfVXQTgL32N3EvGYMVUFmbM6kZ3YgEmDMConmUH5mTHFuXlRl8V2pxF++99m+kZFttlRYKqIAAMwdBt66nTD4e5bzm+4cSCt5dyBsCjZok8pI5ig7MXLdrFWmvNlCtn1B8TDRFP2RrPu6091LWIxGJJYpbZiVYBTLA6ZpjQ67czWqrM3Q5FnH6xEAnrqOQIbcET7a7HD7NwnO7L3aqS1xyQAPYNzEDQnlrXH4lezOEUALblF6xJME89ST7a6eCxPeWhZuvlUAlGIlVbU6wJyk6HoWnaaa2hoR3F2xjgzACVzGFnnrpDDQmux2LP0LkekgtuD/ALyd4P8Aog9QxFVeA8Ba6HS5l7xNLiv3itabMQrALoxgAjYbVY7LN3d3E2dwovKCTqcrFh7w7Gs2py7ouK6qv7l+GG1pvo7Na1qGZRsruo/shjl+6PdUT26tjVn/AHj/ABpyorh5HU2dSHwo58U5FWLqDlVYrSjMaKNBQhaNRUkB5aaipUAWJpTQk000g4c0hQijFAAX1YqQhAbSCRIEEH8KbCW2APeFSSSZHeDUkkmBcUbk1JTg08csoKkVyxqTtnPs4S4Guf1VsXJBa2H71gRHidiWiPqzG2tY08FXD3WfEOICFTm8YBcPCzAJOWDO++016CTXNxfArd28j3FzKIzofRaAQrabET6iN9q24NTKUtsnSZmy6eKjcVyecYnD2Dhw1oqLjgd4jFvo8sk5CYEmJjXQ8o15lnCs2VUIBMEglQIOgJY6RqJmtV2qwuGsX2tq12NbgtW8ndK7AiCD6MiPEJgEaVxG4Vdw921ntgm4kqm8hgVKnoRv5eyuru7HN2dzT9keztwFbt/MAuVrSEzrB8RHKJmPOtorVwMB2uwzhULG24UBlf0Qw0OV9iDEgmNN9d+vaxSMYV1J6BgfhXD1PiSnckdfBsUfKzj9u8ObmDIUEnvLcADmSR+NdrhmIz2bbczbQkecCR75qUid6JVqpzvGoejLNnncg6cUIo1FVFgQFNcTSOukf+KNKJlqAMD2awqnGY3wjKLngGsaO2w2O3OtOaVjhNu0zMiwW9I9fEW16mWNE4q7Pk8SdrpwV4o7I0zh8dtW7Y79rWfJGYSIKaqRDAjZisxIB02rAo1y2jlU+juaByu2XXwnyBg+uvVXYAEkwBqSa877V41WvC1YX6O0rCI9JzL3HPWNB/crqaHNKUdr7dzn6rHFPcjh27Q7tjlJMgZvqr09pPw866R7vu0IDKdA4idZIJnnzMRURvOllMjWgCWIykG7LiDn5iAsA8pMekaisGMgPJh+NdFUzEm0ej9nXVrFl3Um6LYHeW0LEW8zAWrgJ8aiCNwREawAIMRw3u8U95bgm5vaCMrCUK8/7Xwq52KX6BP3U++/iK5HbXBxi7dwc0GvmpK/9Q91c/fuzPHXY2baxKd9zV4O8XBZkZCXY5WEHU1YIokuZgGHMA+8T+NPFcebuTZ04qopEJFQutWmWo2WosllYLUgWk6dKkTUa01kAxT00edPUWA1KmNEKBhCjBoYpwKUAppUgKcCgBqrY3ALdUK+YQZBR2RgeoKnzq3FKKlOnaIavhmWXsFaF1bneXGAYMyvDZoMwW0J2511eLcGS+BnkMs5XUwwkQR5g6aV0yKHLVrzzbTb5QixRSaS6nmnH+x16yWvB1dZkkDIRJgeHYakDTyqLgGNm9bN68Lfd5nAOgLKRCvlGjEZxmMnl0r027aBBBAIIgg7H11WHC7WWO7SIjVQTEzBY6nXXetkNattZFbMstJ5rg6K/CO0dnED6NxPNW0YfnXVV521rE9pOxShDdwoYOuuQayOeU7yOlU+B9qLuHC/OZa2wGXbUaeLUTpr69elVvTRyR34n8hvHcJbci+Z6KKkUVEjSARsRI9R2NSpWA2EgFFSUVFjsallC9xgqjmep5ADUmoVt0gbrlkd9aznGO0luw5R5BCzMEqT9kEc9VPqPOuZje31y43dYSznuMfCQC2hGkKNz57DppQcU7PYq9ZtZrdkXhm75u8m40kEFmAyiIACqWI8tq6GLSpP8bizHk1Da/DOPxbtg905AClskZgDDETtPL9aVY7N9mGbEy9tzbDZs7rAIUyRruSwUacprTdneAJbtqHsWg4IOeM1wmNWYsTlMzosAR1rRIlPk1UYLZiXzFhp5Se+bPLO1vBmw952WO7e4chnmVV8pHQBtK5C28vdnMpkgwDMb6N51tPlJXwW/wB83+Ta/OsIrej6/wA66eCTcIt+hz8yqbSPWOw6fs9v9wh99/FVQ+UW3AskdXX3rp98V1Owazh7f/x7X33sUao/KWYSwP8AeZvYMv69lc2L/wCZ9+huf/WO9wc5sNYPWzaP/ItWclDwSz+y2ARBFm1pv9Rati3XNm/MzdH4UQFKiKVdNmoXEba+fKlsYqOkVEbPuq0bXWlkpiKKnc+dKrOSlU2FFaKNRQgVKi0EiC0WWiAooqAIwtOFo4pwKABy0stSUjQSR5abLUpFCaCCFhQZalIpstAAKKy/GuxQe4bltiATJtgaLzZ7YmJmDl561rAtGoqzHllidxK8mOORUylwu8rJlW6t02zkZ1MhiNjMa6R8K6CpXA/oY4bFLeQsbTkrcX0srOfT8hJ3861C26jOlu3R6MMbdU+qARa88+UHFn52qF5trb1tqG0YydddZOUSNRPv9GxN0W7budkUsZ0EATvXB7PWHxMYjELoGJw6lMhynXvHAMM3IHkFFWaWXht5H2/uV5051Bdzn9lezS4ZGcZs10DRjqE0IDAaZjuekxyk9hkro3lqq1vyqjLkeSW5l0IKEdqGs2utWUUTv7qjsYWav2cLFVjnm/ynmBb/AHzf5FisAh9H1/nXoHyrCGQf8V/8ixXnaHavTaf8qP7HCzfmM9l7D4hLeDD3WCquGsEk+b4kx5nyrhccz4+/4VKqFCIh9OXnIpA2ZpNwjkig9Kl4B2dfE28OROS3h7M7kKzNdh8mzECT16da3/B+y9nDD6MEsZl3OZzJkwdhJ1Mb85rBmyY8GSU7uT+hrxQllgo/+V9Q7eGyqFGygKPUAB+FM1uugbNRvZrj3bOlRRIqJ7dXWt1GyUAUzboSlWylAyVNkFXJSqbu6epA5QFSrQgUS04EgoqAGnLjrQA5pxUNvEKxYKQcphvI0QYjcTqRpG3I0+yVXQElPUIvjNl5xPs0/OpSaVqupI9NFBcxCqPEQKqNxYfVUn1wKlRb6CuSRcK04SoeHY0vcVWtghmAkOdAdPRjX1yK3GG4NYiWtiPMt+daceklNWmjNPVQg6pmPVKnt2eortcQxCHw2UCIv1gANfxNV0bQae+tsfZLlG3Lkxy9pJSpR4KvzXMCIkER+v1yo7WEZRBBgRBIIjqPV08j5VftcJRszOWtkgAXFOx5SuzD2VA2BuqsC7lu/aZSy+TCH1U8o91L/S6W3d9P9jf1DvtKPEuGLfQW3nISC4BjMo+oY3BMT5CrHdQIAgDQDoBsKp2uDY65dFu7fOUycyaWso3ljrtyiTWmfBKFAtgvA1YrJbq0ch7KSXs6VKKkOtbFNtr+DPXLNRDD107lomYX7j8BTWsMTE6axr8fKs+X2dnhyla/Qtx67FPvRBh8PV63h6sLgSu49u4PqI0qcWq50lKLpo1749Uzxb5XdLqj/iv/AJOHrzlTtXp3yzcPuK63ChFs3Gh+Rm1ZA/wt7q8xQagCvT6dp4o16HFy/Gz3r5LUnCj91h/8Nw/jWzNus38m/CrtnCxetshy2QAwicqGSOok1rTbrgat3mk0dHBKoJFTu6juWqum3QPbrKaFOznNaqFrddFkqC5aoLEygUqJ1q3dSq1xaYGQxSoe8HUe+lUi2csUQqOaKatAV++EVmbZVLH1AEn4ViOB9rFGJuXcVmy3FCrkGbLDSFAkaQfePOtTx4/st/8AdP8ACsDwe8oSSqlkMiZjYzNdTQ44yjJswarLKEo0em8Jx2DvMFtX0l2JymQxdpOUBgDqSTE866F7Bd2CWiBz5VjOzXDxdcYggQjeBVbKqFToTAk66+0T0rUWcQMQTN5TbRoaGESIkTzGtWZIRTpF2GcpRtnPtgm4bp0WCNen6iqmN7RASLYM89NfyHtNP2m4qJyWjInUjSddAOgrkWUncbVneNN2wy5Xe2IbcTUhmYkNuQ3pezqKK1jN/X90AipbOEztkRASd9NADpLHp95q9/ojHo3fYV006QZ+NPUUimMJy5QfZ3FftVqT9Y/cjH8K3ZfNImFE5jrAA9dY3g/Zq+mItuqq6q3iZGBIBBBOU+Ln0rTY5z3ZXXzHlOuldLRbdtJnN1kZKXJPdu500EJl8I5+s+Zpsuw8oqEvz5ae7QVMNh666NUYToYPiKi0FuTpIPhBoLWLKHwsGXdCRMeUVTXn66iKwfaKTYh9z6HRxHEWYQ3SNCVn15d6WE4q9v0FQaRsfzqnc30oM9Nsj6C7n6nXPaO4dIX3H8651+8WaYAnpMVAblOGoUIrmid0mWcNxNreggjzE1me1/Er9txdtYlbByMcpMW7jKZgqTBaD0NdyNayPyliLVhgYK3jBG4JQ7fw1TnwwlF8FuLJJSXJmuP9oMTj7a2sV3LKCWBQZGBiJ21EeVZ+zwWzbvKX7xlUgsoZQSOgfKcvuNa9cmIsIbnOBpoQ20qeRkGsdiDcDsJnKWWdNcrETWHGlW1cGyT9T3Xsl2+wuLIsrNq6AALdwqc0D6jDRj5QD5VrDhz0Pur5b4LdyXszCSWhRMHMB4deUEg+yrVjiN8gZbtxTESLr/nWHJ7PTl5XQyzNKz6WNnyqB7deGWuIXso7zG4hYEqBduMZ2kidKfiXbLHJbAGPfKHKqwAzmApl3AzRDDQk71S/Z8+iaLY6jiz1zi3G8Ph4+cXktk7Bj4j5hRrHsqK3xnDvb7xL9op9rvFj2ydPbXkeA4Wl9e9e4xuNqzyG1DHUzM7c+tcXEcOZbrJpIbmQAeh8UDamXs+LVbuSxaqS7HsrdqsGTAxNrYmc0CBv4jp99ec9svlCNx+7wbstsHW4JVrhmNDuE+886zmKsNOpXfkQwB6ROntpsNg86nKRmGVWXQSCdHDfZkAEHYnetOLRY8ctz5KsuqnNbVwVPnV77R/jNPVn/R+50+H/AHUq2+Qy+Y9Sp4q5Z4ad2935mrYw2lc7B7OlNXPhHQza2MeIcnGuWwQQw0III8iINeV8U4e+FuNaO3I8ivJgf1tXtTYMHlXN4n2atX1y3VkcjJBH9k7iulh0aw3tZgy6l5OqPFRiyPraeRMHyjnXQ4Hx5rRYLOVgAw+BHnr99ehj5McL0ufzD+VT2/k9w6DwKw/vNVzxNlUcu12jLG+TEkTE6EHUgHcev41OcWtu2WYwB+hXbxXY9VX6Ncp5NLEeoyaxXGsDcu3O7JyBDEHeebEdOlY5aenz0NCzbue5vexXFlVO8GXMzEmddtAPYJ95rVfP7b6ssHquk14vwvgV1D4Ll2eXdq2X26V2MDiOJICTZdgDpKMrEdf0KR4JP4TZDVQiqkj1FUSZS5B5Tp94qS+LjrBPeRsQwY/nXntjtHiB/W4S+vmEJFT/AOluSCcymY8QymelUvBJdjQs+OS6/wAmrF5hKssSSEn0iI191W8NifCM5APtPwFZFu2JN1W0mCMwZQQTE6+Y+FX7XH1b0m18zV/j5oqkZ/ddPJ2aC7iNd1j2j17iq+LxzDVLD3CNstyyJ9YdlIqivE1P1hRDiC9RUe95vtDPQ6f7Zf8A6V0lkykDVdSZ6bCaEYwEwCC3PXQTrr0rl3OOom9xV9ZA+NVG7TWSxy3EJMGQ6knSOvrq73zK1VFHuOGLvcdfH8QuKJtKGbp4fxqpZ4ne3dddtdvOOtU24oDrNcvF4yy/psW38PflR/BbOY1TDJNO6tluTFjcaTpfI2mH4rbMBnUHzOUeyayvyocQQ4RDbe25W8pIVwxHhYawdKx3HbgylLGDGu7Cw0jzVm8U+cVybvzm6PphiG6ApcKj2AQK6CySlGpI5c8cYy8r4DftEwshMo3DoQdQwadZ3G9XOH3Gv3ZZXuKTN11AAWVmSToDtpXH/oW9ECzcJkxFt5j3VocDwLHLbFu3aXIGzy/gzEgaMGIJjaI9tVbH2Q++jnYbAEXrj2m0tsLmY6yufQ5frbbUQcMTHomYjTnprVu1wfFW86vhrgzLlz24eP7oOorlYjgmJtsYtXNdQUR4PsiR6vzqdjI38D3sQ6NAaZGmk/o1axP+rgGTczI/L0XDA/cFqzg+zzlXN3vWOXwAW3B8ycwAJjSKr8QvOXkWbsQB/VEaAADQbbVDTfYiNLqDwTEGzcbLOQnKw6gjUjzBq1xu+XulXgkbEACVYBln1SRVBRcJ/qrn8t/yp7i33uZzauk+jBtsNAIHLyFGzm6G30VntMGGsifb7alwWKyXVaCNYYbgqTqR8fWK6FvgOKcgiw0eeVY951FK5wO+u9h9OYUn4U7g66FbmrO//Sp/2lv30qzHzO9/sbv8D/lSqrwWP4p7yUHQe6mgdBRMaE11DnpseB0FDA6ClFNQTbCgdPupADpQzTg0EWx8q9KYov2R7qVMaKC2FA6U0L0HupqeigtjwOgoMindQY2kT8aTnSmQ6UURbsLul+yPcKE2U5op/uiiWmBooa2Rnh1o72bZ/wDrX8qjPCMP/sLX8tfyqzNATRtXoTufqU27P4X/ANrY/k2/ypxwDCjbDWP5Nv8AKrbbUidKKRFv1IDwqzv3FrXf6NPZyqS3g7ak5ERTH1VA69BUx2oD6Xs/GppBb9QTbWToPdTZF6D3U7HWhoIHKjoKYgdBSAoWNADEDoPdQwOg9wphvTxQAgB0oSRTmoyaCBCOg91Ix0FMKeKABMdB91IR0FJqRFQAOYfoU9PNKgizpFtRT9aVKglCFIfnSpUhI1NNKlTgFTTSpVIBIulCd6VKgB7g06+uhtHSlSoF7jk0yUqVAwhvUZPxinpUAPdpxSpVIDzpQE6j1H409KgALh1oQaalQBIu1RcqelUABOtO50pUqkASdKinWnpUAOtPSpUooNz9ffSP4fgDSpUDEc0qVKoF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3" name="TextBox 2"/>
          <p:cNvSpPr txBox="1"/>
          <p:nvPr/>
        </p:nvSpPr>
        <p:spPr>
          <a:xfrm>
            <a:off x="1187624" y="620688"/>
            <a:ext cx="6496273" cy="5632311"/>
          </a:xfrm>
          <a:prstGeom prst="rect">
            <a:avLst/>
          </a:prstGeom>
          <a:noFill/>
        </p:spPr>
        <p:txBody>
          <a:bodyPr wrap="square" rtlCol="0">
            <a:spAutoFit/>
          </a:bodyPr>
          <a:lstStyle/>
          <a:p>
            <a:r>
              <a:rPr lang="es-EC" dirty="0" smtClean="0"/>
              <a:t>A partir de ese punto se considero la idea de diseñar y construir una herramienta conocida en el mundo como FINAL EFECTOR, que al acoplarse con el robot realiza una función especifica en particular.</a:t>
            </a:r>
          </a:p>
          <a:p>
            <a:endParaRPr lang="en-US" dirty="0"/>
          </a:p>
          <a:p>
            <a:r>
              <a:rPr lang="es-EC" dirty="0" smtClean="0"/>
              <a:t>Existe una gama de posibilidades muy amplia para desarrollar proyectos de diversa índole, se escogió la Soldadora de punto porque en su totalidad era un proyecto accesible económicamente y técnicamente realizable por un persona.</a:t>
            </a:r>
          </a:p>
          <a:p>
            <a:endParaRPr lang="en-US" dirty="0"/>
          </a:p>
          <a:p>
            <a:r>
              <a:rPr lang="es-EC" dirty="0" smtClean="0"/>
              <a:t>La soldadura de punto consiste básicamente en generar un potencial energético muy alto que en un determinado punto en el tiempo se descarga uniendo de manera permanente 2 planchas o placas metálicas.</a:t>
            </a:r>
          </a:p>
          <a:p>
            <a:endParaRPr lang="en-US" dirty="0"/>
          </a:p>
          <a:p>
            <a:r>
              <a:rPr lang="es-EC" dirty="0" smtClean="0"/>
              <a:t>Si consideramos la premisa anterior, se debió desarrollar el equipo que genere la energía para soldar piezas, el sistema que controle este equipo, las partes que conducirán la energía hacia las placas y finalmente, analizar como se adaptaría todo esto al brazo robótico.</a:t>
            </a:r>
            <a:endParaRPr lang="es-EC" dirty="0"/>
          </a:p>
        </p:txBody>
      </p:sp>
    </p:spTree>
    <p:extLst>
      <p:ext uri="{BB962C8B-B14F-4D97-AF65-F5344CB8AC3E}">
        <p14:creationId xmlns:p14="http://schemas.microsoft.com/office/powerpoint/2010/main" val="1017120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774</TotalTime>
  <Words>3968</Words>
  <Application>Microsoft Office PowerPoint</Application>
  <PresentationFormat>On-screen Show (4:3)</PresentationFormat>
  <Paragraphs>434</Paragraphs>
  <Slides>75</Slides>
  <Notes>75</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Grid</vt:lpstr>
      <vt:lpstr>       BIENVENIDOS         </vt:lpstr>
      <vt:lpstr>           escuela politécnica del ejército  “DISEÑO Y CONSTRUCCIÓN DE UNA PINZA SOLDADURA DE PUNTO PARA ROBOT INDUSTRIAL KUKA KR16-KR15, DEL LABORATORIO DE AUTOMATIZACIÓN Y MECATRÓNICA DE LA ESCUELA POLITÉCNICA DEL EJÉRCITO”      </vt:lpstr>
      <vt:lpstr>       AUTOR:  SEBASTIÁN ORDÓNEZ  DIRECTOR:  ING. FERNANDO OLMEDO  CO-DIRECTOR:  ING. HERNÁN LARA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Y CONSTRUCCIÓN DE PINZA DE SOLDADURA DE PUNTO PARA ROBOT INDUSTRIAL KUKA KR16-KR15, DEL LABORATORIO DE AUTOMATIZACIÓN Y MECATRÓNICA DE LA ESCUELA POLITÉCNICA DEL EJÉRCITO”</dc:title>
  <dc:creator>SEBOLLINI</dc:creator>
  <cp:lastModifiedBy>SEBOLLINI</cp:lastModifiedBy>
  <cp:revision>78</cp:revision>
  <dcterms:created xsi:type="dcterms:W3CDTF">2012-07-19T05:13:57Z</dcterms:created>
  <dcterms:modified xsi:type="dcterms:W3CDTF">2012-09-03T18:23:48Z</dcterms:modified>
</cp:coreProperties>
</file>