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80" r:id="rId3"/>
    <p:sldId id="650" r:id="rId4"/>
    <p:sldId id="649" r:id="rId5"/>
    <p:sldId id="585" r:id="rId6"/>
    <p:sldId id="586" r:id="rId7"/>
    <p:sldId id="587" r:id="rId8"/>
    <p:sldId id="589" r:id="rId9"/>
    <p:sldId id="590" r:id="rId10"/>
    <p:sldId id="591" r:id="rId11"/>
    <p:sldId id="262" r:id="rId12"/>
    <p:sldId id="584" r:id="rId13"/>
    <p:sldId id="588" r:id="rId14"/>
    <p:sldId id="581" r:id="rId15"/>
    <p:sldId id="582" r:id="rId16"/>
    <p:sldId id="583" r:id="rId17"/>
    <p:sldId id="592" r:id="rId18"/>
    <p:sldId id="593" r:id="rId19"/>
    <p:sldId id="594" r:id="rId20"/>
    <p:sldId id="257" r:id="rId21"/>
    <p:sldId id="258" r:id="rId22"/>
    <p:sldId id="261" r:id="rId23"/>
    <p:sldId id="296" r:id="rId24"/>
    <p:sldId id="608" r:id="rId25"/>
    <p:sldId id="289" r:id="rId26"/>
    <p:sldId id="609" r:id="rId27"/>
    <p:sldId id="610" r:id="rId28"/>
    <p:sldId id="611" r:id="rId29"/>
    <p:sldId id="612" r:id="rId30"/>
    <p:sldId id="613" r:id="rId31"/>
    <p:sldId id="614" r:id="rId32"/>
    <p:sldId id="615" r:id="rId33"/>
    <p:sldId id="616" r:id="rId34"/>
    <p:sldId id="259" r:id="rId35"/>
    <p:sldId id="263" r:id="rId36"/>
    <p:sldId id="264" r:id="rId37"/>
    <p:sldId id="265" r:id="rId38"/>
    <p:sldId id="267" r:id="rId39"/>
    <p:sldId id="266" r:id="rId40"/>
    <p:sldId id="268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6" r:id="rId57"/>
    <p:sldId id="287" r:id="rId58"/>
    <p:sldId id="290" r:id="rId59"/>
    <p:sldId id="291" r:id="rId60"/>
    <p:sldId id="292" r:id="rId61"/>
    <p:sldId id="293" r:id="rId62"/>
    <p:sldId id="294" r:id="rId63"/>
    <p:sldId id="295" r:id="rId64"/>
    <p:sldId id="617" r:id="rId65"/>
    <p:sldId id="618" r:id="rId66"/>
    <p:sldId id="619" r:id="rId67"/>
    <p:sldId id="620" r:id="rId68"/>
    <p:sldId id="621" r:id="rId69"/>
    <p:sldId id="622" r:id="rId70"/>
    <p:sldId id="623" r:id="rId71"/>
    <p:sldId id="624" r:id="rId72"/>
    <p:sldId id="308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22" r:id="rId86"/>
    <p:sldId id="323" r:id="rId87"/>
    <p:sldId id="324" r:id="rId88"/>
    <p:sldId id="634" r:id="rId89"/>
    <p:sldId id="635" r:id="rId90"/>
    <p:sldId id="636" r:id="rId91"/>
    <p:sldId id="637" r:id="rId92"/>
    <p:sldId id="638" r:id="rId93"/>
    <p:sldId id="639" r:id="rId94"/>
    <p:sldId id="640" r:id="rId95"/>
    <p:sldId id="641" r:id="rId96"/>
    <p:sldId id="642" r:id="rId97"/>
    <p:sldId id="643" r:id="rId98"/>
    <p:sldId id="644" r:id="rId99"/>
    <p:sldId id="646" r:id="rId100"/>
    <p:sldId id="647" r:id="rId101"/>
    <p:sldId id="648" r:id="rId102"/>
    <p:sldId id="595" r:id="rId103"/>
    <p:sldId id="596" r:id="rId104"/>
    <p:sldId id="597" r:id="rId105"/>
    <p:sldId id="598" r:id="rId106"/>
    <p:sldId id="645" r:id="rId107"/>
    <p:sldId id="599" r:id="rId108"/>
    <p:sldId id="600" r:id="rId109"/>
    <p:sldId id="601" r:id="rId110"/>
    <p:sldId id="602" r:id="rId111"/>
    <p:sldId id="474" r:id="rId112"/>
    <p:sldId id="475" r:id="rId113"/>
    <p:sldId id="476" r:id="rId114"/>
    <p:sldId id="478" r:id="rId115"/>
    <p:sldId id="479" r:id="rId116"/>
    <p:sldId id="480" r:id="rId117"/>
    <p:sldId id="481" r:id="rId118"/>
    <p:sldId id="482" r:id="rId119"/>
    <p:sldId id="603" r:id="rId120"/>
    <p:sldId id="484" r:id="rId121"/>
    <p:sldId id="485" r:id="rId122"/>
    <p:sldId id="493" r:id="rId123"/>
    <p:sldId id="494" r:id="rId124"/>
    <p:sldId id="495" r:id="rId125"/>
    <p:sldId id="496" r:id="rId126"/>
    <p:sldId id="497" r:id="rId127"/>
    <p:sldId id="604" r:id="rId128"/>
    <p:sldId id="498" r:id="rId129"/>
    <p:sldId id="499" r:id="rId130"/>
    <p:sldId id="501" r:id="rId131"/>
    <p:sldId id="605" r:id="rId132"/>
    <p:sldId id="503" r:id="rId133"/>
    <p:sldId id="504" r:id="rId134"/>
    <p:sldId id="508" r:id="rId135"/>
    <p:sldId id="506" r:id="rId136"/>
    <p:sldId id="606" r:id="rId137"/>
    <p:sldId id="510" r:id="rId138"/>
    <p:sldId id="511" r:id="rId139"/>
    <p:sldId id="512" r:id="rId140"/>
    <p:sldId id="513" r:id="rId141"/>
    <p:sldId id="514" r:id="rId142"/>
    <p:sldId id="515" r:id="rId143"/>
    <p:sldId id="516" r:id="rId144"/>
    <p:sldId id="517" r:id="rId145"/>
    <p:sldId id="607" r:id="rId146"/>
    <p:sldId id="519" r:id="rId147"/>
    <p:sldId id="520" r:id="rId148"/>
    <p:sldId id="521" r:id="rId149"/>
    <p:sldId id="522" r:id="rId150"/>
    <p:sldId id="523" r:id="rId151"/>
    <p:sldId id="524" r:id="rId152"/>
    <p:sldId id="525" r:id="rId153"/>
    <p:sldId id="526" r:id="rId154"/>
    <p:sldId id="527" r:id="rId155"/>
    <p:sldId id="528" r:id="rId156"/>
    <p:sldId id="529" r:id="rId157"/>
    <p:sldId id="530" r:id="rId158"/>
    <p:sldId id="531" r:id="rId159"/>
    <p:sldId id="532" r:id="rId160"/>
    <p:sldId id="533" r:id="rId161"/>
    <p:sldId id="534" r:id="rId162"/>
    <p:sldId id="535" r:id="rId163"/>
    <p:sldId id="536" r:id="rId164"/>
    <p:sldId id="537" r:id="rId165"/>
    <p:sldId id="538" r:id="rId166"/>
    <p:sldId id="539" r:id="rId167"/>
    <p:sldId id="540" r:id="rId168"/>
    <p:sldId id="542" r:id="rId169"/>
    <p:sldId id="541" r:id="rId170"/>
    <p:sldId id="543" r:id="rId171"/>
    <p:sldId id="544" r:id="rId172"/>
    <p:sldId id="545" r:id="rId173"/>
    <p:sldId id="546" r:id="rId174"/>
    <p:sldId id="547" r:id="rId175"/>
    <p:sldId id="548" r:id="rId176"/>
    <p:sldId id="549" r:id="rId177"/>
    <p:sldId id="550" r:id="rId178"/>
    <p:sldId id="551" r:id="rId179"/>
    <p:sldId id="552" r:id="rId180"/>
    <p:sldId id="553" r:id="rId181"/>
    <p:sldId id="555" r:id="rId182"/>
    <p:sldId id="556" r:id="rId183"/>
    <p:sldId id="557" r:id="rId184"/>
    <p:sldId id="558" r:id="rId185"/>
    <p:sldId id="559" r:id="rId186"/>
    <p:sldId id="560" r:id="rId187"/>
    <p:sldId id="561" r:id="rId188"/>
    <p:sldId id="562" r:id="rId189"/>
    <p:sldId id="563" r:id="rId190"/>
    <p:sldId id="564" r:id="rId191"/>
    <p:sldId id="565" r:id="rId192"/>
    <p:sldId id="566" r:id="rId193"/>
    <p:sldId id="567" r:id="rId194"/>
    <p:sldId id="568" r:id="rId195"/>
    <p:sldId id="569" r:id="rId196"/>
    <p:sldId id="570" r:id="rId197"/>
    <p:sldId id="571" r:id="rId198"/>
    <p:sldId id="572" r:id="rId199"/>
    <p:sldId id="573" r:id="rId200"/>
    <p:sldId id="574" r:id="rId201"/>
    <p:sldId id="575" r:id="rId202"/>
    <p:sldId id="578" r:id="rId203"/>
    <p:sldId id="579" r:id="rId20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7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viewProps" Target="view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2DC36-3DFC-4C58-BD9E-983C2CFF234F}" type="datetimeFigureOut">
              <a:rPr lang="es-EC" smtClean="0"/>
              <a:pPr/>
              <a:t>13/09/2012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DB3D-1AC5-4D06-9132-5E25F8441405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image" Target="../media/image2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96.png"/><Relationship Id="rId7" Type="http://schemas.openxmlformats.org/officeDocument/2006/relationships/image" Target="../media/image3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10" Type="http://schemas.openxmlformats.org/officeDocument/2006/relationships/image" Target="../media/image303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png"/><Relationship Id="rId4" Type="http://schemas.openxmlformats.org/officeDocument/2006/relationships/image" Target="../media/image31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4" Type="http://schemas.openxmlformats.org/officeDocument/2006/relationships/image" Target="../media/image33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9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4.png"/><Relationship Id="rId4" Type="http://schemas.openxmlformats.org/officeDocument/2006/relationships/image" Target="../media/image34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4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4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9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4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4.jpeg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7.png"/><Relationship Id="rId5" Type="http://schemas.openxmlformats.org/officeDocument/2006/relationships/image" Target="../media/image396.png"/><Relationship Id="rId4" Type="http://schemas.openxmlformats.org/officeDocument/2006/relationships/image" Target="../media/image39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//commons.wikimedia.org/wiki/File:Example_of_2D_mesh.png?uselang=es" TargetMode="Externa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3" descr="FORMATOCARAT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72148"/>
            <a:ext cx="9399640" cy="707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5"/>
          <p:cNvSpPr>
            <a:spLocks noGrp="1" noChangeArrowheads="1"/>
          </p:cNvSpPr>
          <p:nvPr/>
        </p:nvSpPr>
        <p:spPr bwMode="auto">
          <a:xfrm>
            <a:off x="1571604" y="785794"/>
            <a:ext cx="6934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2136775" algn="l"/>
              </a:tabLst>
            </a:pPr>
            <a:r>
              <a:rPr lang="es-EC" sz="2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ESCUELA POLITÉCNICA DEL EJÉRCITO</a:t>
            </a:r>
            <a:r>
              <a:rPr lang="es-EC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CARRERA DE INGENIERÍA MECÁNICA</a:t>
            </a:r>
            <a:r>
              <a:rPr lang="es-EC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600" b="1" dirty="0">
                <a:latin typeface="Arial" pitchFamily="34" charset="0"/>
                <a:cs typeface="Arial" pitchFamily="34" charset="0"/>
              </a:rPr>
              <a:t> “DISEÑO DE UN SISTEMA </a:t>
            </a:r>
            <a:r>
              <a:rPr lang="es-EC" sz="1600" b="1" dirty="0" smtClean="0">
                <a:latin typeface="Arial" pitchFamily="34" charset="0"/>
                <a:cs typeface="Arial" pitchFamily="34" charset="0"/>
              </a:rPr>
              <a:t>ELECTROHIDRÁULICO </a:t>
            </a:r>
            <a:r>
              <a:rPr lang="es-EC" sz="1600" b="1" dirty="0">
                <a:latin typeface="Arial" pitchFamily="34" charset="0"/>
                <a:cs typeface="Arial" pitchFamily="34" charset="0"/>
              </a:rPr>
              <a:t>DE ABASTECIMIENTO Y POSICIONAMIENTO DE TUBOS DE HASTA 4 1/2 PULGADAS DE DIÁMETRO, PARA LA PLANTA DE MÁQUINAS Y HERRAMIENTAS DE SERTECPET S.A.”</a:t>
            </a:r>
            <a:endParaRPr lang="es-EC" sz="140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tabLst>
                <a:tab pos="2136775" algn="l"/>
              </a:tabLst>
            </a:pPr>
            <a: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PROYECTO PREVIO A LA OBTENCIÓN DEL TÍTULO DE INGENIERO MECÁNICO  </a:t>
            </a:r>
            <a:b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AUTOR: DAVID EDUARDO BURNEO GALARZA</a:t>
            </a:r>
            <a: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DIRECTOR: ING. HERNÁN LARA</a:t>
            </a:r>
            <a:b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sz="9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CODIRECTOR: ING. FRANCISCO TERNEUS</a:t>
            </a:r>
            <a:b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sz="9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s-EC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Sangolquí, 2012- 09</a:t>
            </a: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115328" cy="534036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DESCRIPCIÓN DEL SISTEMA: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9250" name="AutoShape 2" descr="data:image/jpeg;base64,/9j/4AAQSkZJRgABAQAAAQABAAD/2wCEAAkGBhQQEBQSEBQVFBUUFBQXFhUUFRUVFBAVFRcWFRcUFRcXHSYfGBovGRQUHy8gJScpLC0sFR4yNTAqNSYrLCkBCQoKDgwOGg8PGi8kHyQvLyktKSwsLCw1MC0pLCwsKiwsLCwsLCwyLCwsLyksNCwqKSwtLSwsLCwsLCwsLCwsLP/AABEIAM0A8AMBIgACEQEDEQH/xAAcAAEAAgMBAQEAAAAAAAAAAAAABAUDBgcBAgj/xABFEAABAwIDBQUECAIIBgMAAAABAAIDBBESITEFBkFRYRMicYGRBzJCsRQjM1JikqHBU3IkQ4Kys9Hh8BU0g6LC0hYXc//EABsBAQACAwEBAAAAAAAAAAAAAAADBQIEBgcB/8QAMxEAAgEDAgMFBwMFAQAAAAAAAAECAwQREjEFIUETIlFhkQYycYHB0eEUobEjM0KC8FL/2gAMAwEAAhEDEQA/AO4oiIAiIgCIiAIiIAiIgCIiAIiIAiIgCIvLoD1FWbU3kpqX7eZjDl3SbvzvY4Rd1stbLW6r2uUbfdEsn8rAP7xCjlVhHdm5RsLmus06ba8ccvXY3dFoH/3JTfwp/SP/AN1NpfatQvtidJHf77DYeJbdYK4pP/Inlwi9isuk/TP8G5Iq7Zu8FPU/YTRyGxNmuGIAZXLT3h6Kwupk0+aK+cJQemaw/BnqIi+mAREQBERAEREAREQBERAEREAREQBERAEREARFD2rtRlNC+aU2YwXPM8gOpOQ8V8bwssyjFzajFZbMe2tuRUcRlndhboOLnng1o4lcj3k9p9RUktgJgizthP1jhp3n8PBvqdVR7zbyy18xllyAuGMB7sbeQ5nmePoBVMjLjYAk8hmVT17uU3iPJHo/CuAUraKqV0pT89l+fP0PHOJNzmTqTxPVeKzg3Yqn+7TzG/Hs3AepACmHcStt/wAu7wxR39MS0covpXdvDlKcV80UCKY3duucSG0c+RIP1T9R1tY+V1Dq4ZYCG1EUkROgexzCeoDgLjwUvZSxnBHC/t5vTGSPQ62YWy7H9otZTWHadq37s138/iviGvNawDfML1YxnKDyngmrW9G4jpqRUl5nbNge1KmqLNl/o7zweQYz4SZD1AW5Ar8wraN1N/p6EhpJkh4xuPujnGfh8NPmrGle9J+pyHEPZhYc7R/6v6P7+p3dFXbD29FWQiWB1wciDk5jvuuHAqxVkmmso4icJU5OE1hrdBERfTAIiIAiIgCIiAIiIAiIgCIiAIiICNtCsEMT5HXIY0uNhc2C59vNvvSTARztdIAcQjbiwk8MZBGJbztjaPZMsM3OyAtc55acSdAuE730/Z1szbNbZwyYLNHdGQCqb2q29EXyW50vALGNzWzNtYWU08PovqXZ31pY/sKCIfzhp+Yd81jk9plQBaJkUTeTQcvQgfotQRVulHcLhNr/AJR1fFt/UvqjfmsfrLbwa0fsvnZ+3aqaaOP6RIO0kYy5JsMTg25A8VRqx3d/5yn/AP3h/wARqzillIzq2VvClLTTjs+i8DvewdkuposD5XTOJJL3ZcALNHAZczxUqv2fHOwxzMbIw6teA4H149VJRdHGKitK2PIXOTlqzzODb+bk/wDDZg6K5p5icFySYnjMxk+GYOpseWesrvHtH2eJtmzi1ywCRvQscDf0xLg6p7ymoT5dT0z2dvJ3Ns1PeLxkIiLTOjLXdveOWhmEsRuNHsJ7sjeR/Y8F3vYu2I6uBk8R7rxodWni11uIOS/N63j2V7xmCp+jvP1c+Qvo2Ue6fMd38vJbtpXcJaHszl/aHhcbik7iC78d/Nfj8HZ0RFcnmwREQBERAEREAREQBEXhKA9XjnW1UaWr+76qO519UBLdVgaZqPUbSwi9h/msZNtVWEdu+3wN169PE8eQUNWo492O72+5nCOeb2MtCDI/t35/cH6YvTIevFc99puwyKoVAybMBcgZB7RYg+IsfXkuoAKDtrZLaqF0L8sWYcMyxw0cPPhxuVG7aPZ6F8fmWVhxCVrcKr02fw/G5wl1EeGawOYRqFfbX2VJSSdnO3D913wSDmx3mMtRxUMgHVVUqWHg9GoX6qJSTTXkViv9xKDtto07bXDX9oegj71/UBU8tPcgRgvcTYMaMTieQA18F2H2bbkuoY3TVA/pEoALRYiFmvZ3GpvYk9AOFzJb0JSms7I1OL8VpULaSi+9JNJfH7G7oi8Kuzy8172gVvZbOqDxczAPF5DfkSuBLpfth27d0VK0+79ZJ4kWYPTEf7TVzRUt5PVUwuh6b7NWzo2euW83n5bL7/MIiLTOkC+4Zixwe02c0ggjUEG4PqF8Ih8aysM/Seya8TwRTD+sYx9gb2xAEi/Q5eSmLWPZvNi2ZB0D2+j3LZ10dOWqKZ4vdUlRrzpro2vRhERZmuEREAREQBERAeOdYXKgyzYvBfVRLc24BYUARAF8Vr+zbbVx4DhfLzPAKOrUjTi5SMoxcnhESqe6RwjjzJ15Zak9B87Kyptm4Ghoy/Uk8SV9bNouzF3e87XoODR0/dTVHRhL+5Pd/svAzm17sdiN9D6/ovl1GeBUu6LYIiqrNnh7SyVge06hwDmn1+a16X2eULiT2Nr8GySNaPAB1gt2WCamvmNfmvjinuiSFWcPdk18GUey9gQU32ETWH7wF3nxcc/1VxTz2yPl0WAheIljYxlJyeZPJZqJtXaTKeF80hs2NpceZtwHUmw81kp5rix1C5L7T98PpEn0WE/Vxu77ha0kgysPwjPxPgFFXqqlHJYcMsJX1dU1tvJ+C+76GmbX2m6pnkmk96Rxd0HJo6AWHkoiIqBvLyz1yEFCKjFYS5BERfDMIik7NoHVEzIWe9I4NHS51PQa+SJZ5IxlJRTk9kdy9ntN2ezacWtdpd+ZxPyIWyLDSUoijZGz3WNa1vHJoAH6ALMukhHTFI8XuavbVp1P/Tb9WERFkQBERAEREAWKpksPFZVDqnXdbkgMCIvuOwzOgzK+N45sH25wibiOvAKPs6nL3dq/j7t+vxf5dPFfDGGokJd7jciOf4f3PorGeawsNfktKmnXn2j91e6vr9ieX9NaVu9/sey1AbkMyoz5ieKxot4gPbr1shGhK+UQEiOr5qU119FWrJFNhPRASp4cXioJyUjaG1IoIzLM8MYNXH5Aak9BmuRb0e0J1a8xwgxw5j8c389tB+Eed+ENWtGnvuWVjw2vevuLureXT8vyLbfDfjE10FI61wQ+VvEcWxnlzd6c1zMhWamQbpyzHFdrQed7+gVRXm595ncWtWz4TT01JKKfV7t/Ln9jX0V5tDc6eJpcAHga4MyBzwnP0VGtYvLW9oXcddCakvL6rdfMIiIbYXTPZLuubmtkGWbYb8To9/8A4jxPILXdx9yX18mN4LYGHvu0xkfAzrzPBdwpqdsbGsY0Na0ANaBYNA0AVjZ0MvXL5HG+0XFowg7Wk+8/e8l4fF/x8TKiIrU4AIi8KAoN4tvmJwhisJCMTnEX7NpJAsDkXGxtfIWvyBpRDize57jzc91/moe9Ehi2i/FpJHG5nUNBY4DwI/7hzWSKryVDeTm6jT2K+tKTlgsdm7bdBK1kji6J7g27jd0RJs0gnMtvYWOlxbitwC5ZvBP9S8/hd+gJC6hA4loJ1IBPiQt6wqSlFqXQnt5NrDMirpDcnxViqxWBshRcRmdgZpqTyAyxfOwWOsqCTgZmTl/p4cyrbZtKI2ADU5uP3itOp/Xehe6t/Py+5NHuLU9+n3M0UQY2wFgB/vzUN7rm6mVJ7pUFbaWOSIQApkVMBrmVipGXN+SmL6DwNXw+EHULIiAgzQFvgqrbW246SPtJT/K0e888h/nwVrtnakdNA+aU9xguebjoGjqTYea4dtXbj6yQyyccmtGkbeDR/nxWvWrKnyW5ccM4ZK7euXKC3fi/BHm9G3pqx2OR3daThjB7kYPLmeZ1P6KhBsrJzbi3NVpCpqrbeWelWUYQp9nFYS6F5ssBz2nzW87PdYLnuxqgAjPjb91uVJUZKWSzA8r9otTvqkXssJfDCf8AOTYw4WXM98qFsVSSwWDxisNAbkH9RfzW7musNVn2duFHXhlTUukwkdyNpDQ5gcSHOdYusb3ywmx1UFCjKpLCIvZ++Vjd9pNvThppdfD98HJooi9wa0FzibBrQS5xPAAZldB3U9lMkpbJW3jZkeyB+sf0cR7g6e94FdK2Tu5T0gtTxMjysSBd7v5nm7j5lWICtKVlGPOXM6O+9pq1ZOFBaF49fx/3Mx0tK2JgZG0Ma0Wa1osGjkAsqIt85Rtt5YREQ+BERAUm9W7Ta2IAHBLGS6KS18DjkWuHFhsAR0B1AXP44qiKXsZ4nMeBfI4mPF7YmPGo9CL5gLra0Hfqu/pkMd8Nojnp9q7S/hCPVaN5Ti4aupr14rGSo2nswuaztPcL2dpz7PEMen4cS6jHKHAOaQQRcEG4IPEFc87Kw0xNPxDMg9RrbqFK3f2jNTFwADoCCRjdhEb+bSfhPEc8xxvpWlwqeVLbxIaNRR5M3eWrY2+JzRbW7gLKkm2k0t+qIdc2Bbnc6WbzK1upbEWyEnE598Tg7Ce87FhD/hbnbw4rNu7UvknaHRviDI8m9xzLaAB0fdw2Gt+AAAzU8bqVZ6IrHmbNGum+aNjo6TALnNx15D8I6fNW9P7oUFS6N2RHJWUIKC0rYmbbeWfdSO6VBVk4XyVc5tjZZHwk0fHyUlQaaSx6FTkBGqpSMgsUUxB6cVkrBoVUbb2oKankmPwjIH4nHJo9f0uvjeFlmUIOclGO75Gge1jeQyzClYe5Fm+3xSEaeQPq49Fp2y2BzsLnBgJHedoPH9FFqJi97nuJLnOLiTqSTck+a2Hc6nmdjMbMcbbB/wBX2gu4ENGEAnmTYZDxCotTq1Mnpd3FcM4Y4090t/N9dnl56fIy/wDxma7hb4MTHgYo5bfCHDQ20vbNWvs+2FTS1EjamISk4jGZcxYWNsHu3sTqCe6pdPUdh3XxmFp4CORjCeYxNFvDJe/8KLj21HKwG+K2K2F3Nr23t4EcVJr7JpyR51W4xdVeVSbS8FyX7fU2rezduOSlfFCxkZa3HHha1oD47lt7DQgFv9paJsmmfLG1zfiAOfUXVpUS18sb43yEYgWkufEQWuydYsZcd0kcF90NBgAD5ByAZeyluK8ZxzEras1JZRn2HumZ5yKiQFjA13ZNB+uBJFnOPwZAEDW+tjn0ZrbDLJaNDKYnNkjOIt4X99p95h8bZdQFulLUtkY17Ddrhcf74FSWFSMoY6n23knHHUzIiKxNkIiIAiIgCIiALnm+NOySvc2Roc0wRXBv96Xlmuhrnu+RttAdYIv78o/Zal5/aIa3uEKDZJjzhlkYPu3D2DyfmPIqLtOjLmntHukP4rBo8GDL1urqnddqw1jMiqFSeTQTeSTutuvA+njAZ2f1IOJjiXXcc8RdfGL37rgRna2QV5svd5lG2zQ0udcueGMYXZkgEMFrC59VU7j7SGHsyc43Fp/kecTHetx5LcZ47tVzY6XFt+8m/wB+ZbySemSW6IKyQSWPzWNFYGJZrBUQXzGvzXxTz8D5KUgK0hfQlI0KmvYDqFW7Q2hT0/20zI+Qc9oJ8Ac18bS3MoQlN4isvyPsm+qhba3YZXQ9nK57Re4LDY3AIBIORGeihD2hbOaft7/9OYj9GWVxsveamqfsJmPOuEGz/wAjrOHoo9dOfdymbf6e7tmquiUcc86Wvocn277LaqA3hH0hl8sFg8cBiaT11BPG9l0TdnYTaKmZCLFwzkcPjkd7zvDKw6ALYKiWwsNfkoixp0IU23E2L3i1xe0406rXLw5Z+J6OXP8AVYq3daml7zog138SMmKT8zCD5FS6WO5vy+azVL7NtzUzSfJlS1nc5xvlRmkjiMUshxy4DjLHWbge7IhoN7tGagbOp2P+0GM83XPzWwe0iC9CX/wpI3+V8B/vrUNiVVwCqu7go8o8jWrRSXI3SCMBtgLBTt367spTC73ZCSz8L9S3wOviDzVXSTXCyVMeIZGxFiCNWkZgjreyraVR0pqSNSE3CWTebooOx6/t4WvNsWjgODm5H9c/NTl0sZKSTRaJ5WUERFkfQiIgCIiALn/tChLKqCXg+N8d/wATHYwPMPef7JXQFUb1UMc1JKJhdrGOkBBs5jmNLg5p4HL9jkVFWhrg0YTjqjg06lkyWPaVQGsuVi2c12BuLWwv42zUF9O2pld2lyxpwtbcgOI94utqOFvFc7hZyVy3Ni3G2aX08041klBj5PbE3AfIuMg9Ctx2bVY2dRbzHA/t5KHutU46VgyBj+rIAsLsyGXVtj5r72eLTSDq7+8D+59VbJKnKnOHXk/TKLelh0seHMlVMPEeajqzUSam4t9FYmBHWWOpIy1WJUO+m1zTUri02fIezaeWIEud+UFYykorLJaNKVaoqcd28FJvz7RHgugosrXD5hYm+hbHy/m9LarmMznuJc/EXHUuuSfElT0VNVk6jy2emWFKnZU9FOK831fxK5sROgKkwUxBBJsRyNreakIo1BI3J3MpclyN33U36cHNhqnYmnJsp95pOgeeI66jjkuhsYSbf7C4FLKGjP05rsXs1219Johi9+J3ZuPEgAFp/KQPIqxtq2XoZxfGuGKnH9TTWFnD+fU2pjLCwUOodd3hkpyxCnF7reOWIG0titqKaWB+XaxuZfXDiGR8QbHyXFdiPcxzo5Bhexxa9v3XNJa4eoP6Lvy5v7Rtzy1ztoU5a0tbedjjhDw0WEjDpjtYFvGwtnrrXFPXHKI6kcoxUM6sxJktX2PW47ixa5trtOo5eI6q/ELnNOE2NuV1QVI4ZXSWGX+50l+3A0EjfzFguPTD6rZFX7Coo4oGthuWnvYnZueXZlzuvy04KwXRUIaKaiWVNYikERFMZhERAEREAVBvjWgUz4ge/KMLWjXCSMTjyFr5r729tx0ThFCB2hbcuOkbSbA2+JxsbDpn11Std2TXSvxOOZc495xt4fLTkq+6ulDMI7mtVrJd1bmGpf2cRsLutZo4uccmtHUuIHmsFVso0dV2JdiDo2SA9XXa8eGNriOjgtk3a3Ye57amrGEjvRwfwzwfIeL7aN0b1OkTfMB1bCG6thdj5gOeCy/5XrVdvoouU9yLs9MG2We58lnzt4Wif5uDmH/DCt9nwkPkc4EZkC/HMm46e6tX2dW/R5hIQS0swPA1tfEHAcbG+X4itroNswz5RSNceLdHjxabH9FPauFSMMvnHPI2ber3NJOREVmSmOSAOXM/a1L2bqdpvYiU+d2D/fiuoLnftk2cXwQzD+qe5p6CQDM+bAP7S17nPZPBccE0/rqans8r1Tx+5zQVDTxXvbN5j1Vcipe0Z6b+kj4k91U0cfRYX1h4ZKMi+ObZnG2hHzPS6+q6Z7FZDiqhwtCfAgyD9/0XMl172O7KMdNLObjtngN6tiBF/wAz3jyWxZpuqio9opxhYTT64S9U/wCEdBREV2eXBad7San6qCAf1013dWRNMhH5+z9VuF1oW/swdWU0fFkM7yOXaPia3/Dk9CoLiWKbZhUeIs1yqpD3XxD61pAaB/Wgm3ZefDkfEq72RtBsrA5vHUHIgjIgjgQbgjmFI3epw6qiv8OJ3mGm3zWbefdSVkrqqiGIvOKaC4GN38SK+WLm0+9re+tTG3dWlqW6ZpKm5wyi62HXhl43mwJuwnTPVt/HMeJ5K9uuabO3gZIC12RBs5rgQ5h+65pzB6FWjtqyxttDKQORAfh/lxafLopaF26S0VFsZ062laZI3i6Kl2DtGSS7ZLOs0EOAwk3JFiNOGoV0rSlUVSOqOxtxkpLKCIikMgiIgKDbm7rpZO2hcBJhDS13uSAXtmM2OzOeY5ha0+DMsnjdG78TCQfBzQWkeBXREWnWs4VXq2ZBOjGXM0nYTZopY20/aOhLrPa5pETG53c0vthINsm68uIm7U3VlkqXzxyMtI1gLHtdkWDDk5p0t0W0oso20VDRJ5RkqS06XzNQO79SPhhd/wBR7b+sZ+a+DutM8tNo4nAgiQSOe5lje7RgGfS4C3JFgrGknlL9z52EEERFukwULa+zGVMMkMnuyNINtRycOoNj5Kai+NZWGZRk4SUovDXM/N+3NiyUc7oZRYtOR4Pbwe3of9OCgL9E7wbtQ10eCdt7XwvGT4yfun9tCuY7Z9kdTGSactmbfIXDJAOod3T4g+Sp61pOLzHmj0jh3tDb14KNd6Z+ez80/ozREV83cSuLsP0aS97ZgBv5ibLYtieyGeQg1T2xN+60h8h9O6PG58FBGhUk8JFrW4pZ0Y6p1F8nl+iNY3V3afX1AibcNGcj7XEbefjwA/1XfqCiZBGyKMYWMaGtHID91H2LsOKjiEUDA1up4uefvOPEqwVvb0FSXmed8Y4rLiFRY5QWy+r/AO5BERbJSHK9qbwVMs0jZ5X0wbI9rYgTCA0OLQS4WLyQAb3t3slGotmtEhkBLi4C7i4uJtp3iSutvjByIB8RdVk+61K/M08QPNrQx35mWKr6trObb1EE6Tl1Nd2RNgniI4uweTxb52W7WVXSbtQRPD2NddubcUkjw02IuA5xzsSrUKa1oyoxcZPqfaUHBYZQ7yboRVnf+znAsyZg7w5NeNJGfhPlY5rQdj1LzK+GbDjieWEsOJji3i13EfqNDmF0PfBsxoZxS4jKWWbgyfYkB+D8WDFbje1s1ou7uzSMLWQygtsLdm5uHoS4ADzK172KeMR5kddeCN63bjs156tb6NB+birlQtk0ZijAdbESXOtoCeA52yHkpq27eDhSjFk1OOmCTCIinJAiIgCIiAIiIAiIgCIiAIiIAiIgPLL1EQBERAEREAREQBERAEREAREQBERAf//Z"/>
          <p:cNvSpPr>
            <a:spLocks noChangeAspect="1" noChangeArrowheads="1"/>
          </p:cNvSpPr>
          <p:nvPr/>
        </p:nvSpPr>
        <p:spPr bwMode="auto">
          <a:xfrm>
            <a:off x="0" y="-949325"/>
            <a:ext cx="228600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4746" y="1357298"/>
            <a:ext cx="5613336" cy="21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4" cstate="print"/>
          <a:srcRect l="1197"/>
          <a:stretch>
            <a:fillRect/>
          </a:stretch>
        </p:blipFill>
        <p:spPr bwMode="auto">
          <a:xfrm>
            <a:off x="1798104" y="3770300"/>
            <a:ext cx="5547791" cy="208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RODAMIENTOS DEL MECANISMO DE AGARRE: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63341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429132"/>
            <a:ext cx="23145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RODAMIENTOS DEL MECANISMO DE AGARRE: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14488"/>
            <a:ext cx="8185416" cy="122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928934"/>
            <a:ext cx="659544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214422"/>
            <a:ext cx="68008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214950"/>
            <a:ext cx="695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5786454"/>
            <a:ext cx="29051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214422"/>
          <a:ext cx="821537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Ejes para rodamientos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31,33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5,19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Sujetador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22,26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-11,43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6,73*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Pasador: Cilindro</a:t>
                      </a:r>
                      <a:r>
                        <a:rPr lang="es-EC" baseline="0" dirty="0" smtClean="0"/>
                        <a:t> – Palanca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52,87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5,07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Pasador: Sujetador – Palanca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29,89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5,91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Pasador:</a:t>
                      </a:r>
                      <a:r>
                        <a:rPr lang="es-EC" baseline="0" dirty="0" smtClean="0"/>
                        <a:t> Bastidor – Palanca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35,90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3,27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5,60*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Pasador: Oreja del cilindro de agarre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16,19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6,08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Pasador: Ruedas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18,27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-18,27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6,60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Pasador:</a:t>
                      </a:r>
                      <a:r>
                        <a:rPr lang="es-EC" baseline="0" dirty="0" smtClean="0"/>
                        <a:t> Cilindro de empuje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2,74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-2,74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35,85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Palanca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34,18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4,98*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30,06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5,44*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Pernos: 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85,13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69,38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5,14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28596" y="642918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itchFamily="34" charset="0"/>
                <a:cs typeface="Arial" pitchFamily="34" charset="0"/>
              </a:rPr>
              <a:t>MECANISMO DE AGARRE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7" name="6 Marcador de contenido"/>
          <p:cNvGraphicFramePr>
            <a:graphicFrameLocks/>
          </p:cNvGraphicFramePr>
          <p:nvPr/>
        </p:nvGraphicFramePr>
        <p:xfrm>
          <a:off x="428596" y="714356"/>
          <a:ext cx="821537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tope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40,25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4,56*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Tornillos: Placa tope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53,50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49,75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41,76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5,85</a:t>
                      </a:r>
                      <a:r>
                        <a:rPr lang="el-GR" dirty="0" smtClean="0"/>
                        <a:t>τ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37,78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4,30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18,61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3,05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Retenedores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7,79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6,34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Placa tope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30,90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1,87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357158" y="1214422"/>
          <a:ext cx="821537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29,43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5,58*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Pernos: 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91,33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82,60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4,12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5,51</a:t>
                      </a:r>
                      <a:r>
                        <a:rPr lang="el-GR" dirty="0" smtClean="0"/>
                        <a:t>σ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Viga de levantamiento y giro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31,66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5,29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Placas laterales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10,92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5,81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Placa de apoyo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-5,98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3,88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8,13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-0,19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7,21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Piñón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51,71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3,55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Cremallera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51,71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3,55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Cilindro</a:t>
                      </a:r>
                      <a:r>
                        <a:rPr lang="es-EC" baseline="0" dirty="0" smtClean="0"/>
                        <a:t> de acople: Cremallera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15,28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-1,74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5,82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Cremallera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10,43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5,90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28596" y="642918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itchFamily="34" charset="0"/>
                <a:cs typeface="Arial" pitchFamily="34" charset="0"/>
              </a:rPr>
              <a:t>MECANISMO DE LEVANTAMIENTO Y GIRO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714356"/>
          <a:ext cx="8215370" cy="488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Eje de giro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6,22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-14,44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5,52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45,46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4,76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3,92*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Cilindro de acople 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10,98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5,28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Soporte</a:t>
                      </a:r>
                      <a:r>
                        <a:rPr lang="es-EC" baseline="0" dirty="0" smtClean="0"/>
                        <a:t> cilindro de giro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9,32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-0,98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5,71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Base cremallera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10,84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-0,13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5,48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Soporte anti giro: tramo superior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26,11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6,63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Soporte anti giro: tramo inferior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35,70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4,78*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Pernos de anclaje: Soporte anti giro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84,89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73,46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5,57</a:t>
                      </a:r>
                      <a:r>
                        <a:rPr lang="el-GR" dirty="0" smtClean="0"/>
                        <a:t>σ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de apoyo: Soporte anti giro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40,44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4,28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Tramo superior del soporte anti giro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10,71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5,43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714356"/>
          <a:ext cx="82153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Soldadura: Tramo inferior del soporte anti giro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10,17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5,62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214422"/>
          <a:ext cx="821537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Ejes para rodamientos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30,78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4,72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29,01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-2,18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5,61*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Pernos: 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106,14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100,83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5,81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5,14</a:t>
                      </a:r>
                      <a:r>
                        <a:rPr lang="el-GR" dirty="0" smtClean="0"/>
                        <a:t>σ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26,45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6,21*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Soporte del 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25,76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-24,10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5,22</a:t>
                      </a:r>
                      <a:r>
                        <a:rPr lang="el-GR" dirty="0" smtClean="0"/>
                        <a:t>σ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</a:t>
                      </a:r>
                      <a:r>
                        <a:rPr lang="es-EC" baseline="0" dirty="0" smtClean="0"/>
                        <a:t>: Placa de acople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13,27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4,31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8,06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-0,11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7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Soporte del bastidor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5,91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-4,04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6,47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Base 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25,46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-23,86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5,47*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Base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14,53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-13,75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2,20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28596" y="642918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itchFamily="34" charset="0"/>
                <a:cs typeface="Arial" pitchFamily="34" charset="0"/>
              </a:rPr>
              <a:t>SOPORTES LATERALES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714356"/>
          <a:ext cx="821537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Pasador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33,15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5,32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Pernos de anclaje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66,50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40,81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1,34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5,08</a:t>
                      </a:r>
                      <a:r>
                        <a:rPr lang="el-GR" dirty="0" smtClean="0"/>
                        <a:t>σ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de apoyo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34,47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5,02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285860"/>
          <a:ext cx="821537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levanta tubos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33,12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5,32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Cilindro de acople de la placa levanta tubos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11,22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5,35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Estructura de tubo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3,85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26,58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Ejes para ruedas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5,04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34,06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</a:t>
                      </a:r>
                      <a:r>
                        <a:rPr lang="es-EC" baseline="0" dirty="0" smtClean="0"/>
                        <a:t> Estructura de tubo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6,32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10,02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Ejes para ruedas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5,61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11,34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Acople cadena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107,79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Eje para soporte de catalinas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41,84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-41,84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-1,21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5,43*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Chavetas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7,98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-7,98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10,41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28596" y="642918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itchFamily="34" charset="0"/>
                <a:cs typeface="Arial" pitchFamily="34" charset="0"/>
              </a:rPr>
              <a:t>MECANISMO DE ABASTECIMIENTO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SISTEMA DE POSICIONAMIENTO DE TUBOS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7152979" cy="457279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500034" y="1285860"/>
          <a:ext cx="821537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928694"/>
                <a:gridCol w="928694"/>
                <a:gridCol w="928694"/>
                <a:gridCol w="928694"/>
                <a:gridCol w="928694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dirty="0" smtClean="0"/>
                        <a:t>PIEZA/JUNTA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x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</a:t>
                      </a:r>
                      <a:r>
                        <a:rPr lang="es-EC" dirty="0" smtClean="0"/>
                        <a:t>n</a:t>
                      </a:r>
                      <a:r>
                        <a:rPr lang="es-EC" baseline="0" dirty="0" smtClean="0"/>
                        <a:t> [MPa]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F.S.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Soportes del dispensador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11,93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5,44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 tope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12,96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12,68*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Soportes</a:t>
                      </a:r>
                      <a:r>
                        <a:rPr lang="es-EC" baseline="0" dirty="0" smtClean="0"/>
                        <a:t> del dispensador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9,60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6,01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Soldadura: Placa tope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4,53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12,82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Pernos de anclaje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2,39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132,32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dirty="0" smtClean="0"/>
                        <a:t>Placas de apoyo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30,56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5,72</a:t>
                      </a:r>
                      <a:endParaRPr lang="es-EC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28596" y="642918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itchFamily="34" charset="0"/>
                <a:cs typeface="Arial" pitchFamily="34" charset="0"/>
              </a:rPr>
              <a:t>ABASTECEDOR Y DISPENSADOR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28604"/>
            <a:ext cx="8643998" cy="1000132"/>
          </a:xfrm>
        </p:spPr>
        <p:txBody>
          <a:bodyPr>
            <a:noAutofit/>
          </a:bodyPr>
          <a:lstStyle/>
          <a:p>
            <a:pPr algn="l"/>
            <a:r>
              <a:rPr lang="es-EC" sz="2800" b="1" dirty="0" smtClean="0">
                <a:latin typeface="Arial"/>
                <a:ea typeface="Times New Roman"/>
              </a:rPr>
              <a:t>4.7 DISEÑO DEL SISTEMA ELECTROHIDRÁULICO</a:t>
            </a:r>
            <a:endParaRPr lang="es-EC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428596" y="1214422"/>
            <a:ext cx="3714776" cy="4679037"/>
            <a:chOff x="428596" y="1214422"/>
            <a:chExt cx="3714776" cy="4679037"/>
          </a:xfrm>
        </p:grpSpPr>
        <p:pic>
          <p:nvPicPr>
            <p:cNvPr id="2007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6" y="1214422"/>
              <a:ext cx="3714776" cy="4679037"/>
            </a:xfrm>
            <a:prstGeom prst="rect">
              <a:avLst/>
            </a:prstGeom>
            <a:ln w="285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5 Rectángulo"/>
            <p:cNvSpPr/>
            <p:nvPr/>
          </p:nvSpPr>
          <p:spPr>
            <a:xfrm>
              <a:off x="428596" y="3357562"/>
              <a:ext cx="642942" cy="2286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214422"/>
            <a:ext cx="4427219" cy="471490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4.7.1 SELECCIÓN DE ACTUADORES HIDRÁULICOS: CILINDRO DE GIRO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46101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357430"/>
            <a:ext cx="3821430" cy="244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68199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61910" b="31014"/>
          <a:stretch>
            <a:fillRect/>
          </a:stretch>
        </p:blipFill>
        <p:spPr bwMode="auto">
          <a:xfrm>
            <a:off x="500034" y="1357298"/>
            <a:ext cx="461010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66865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214422"/>
            <a:ext cx="8786874" cy="483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37433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71613"/>
            <a:ext cx="2428892" cy="80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60483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571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643050"/>
            <a:ext cx="7072362" cy="338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143512"/>
            <a:ext cx="67722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67532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500702"/>
            <a:ext cx="2828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714488"/>
          <a:ext cx="8215378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318"/>
                <a:gridCol w="693506"/>
                <a:gridCol w="693506"/>
                <a:gridCol w="693506"/>
                <a:gridCol w="693506"/>
                <a:gridCol w="693506"/>
                <a:gridCol w="693506"/>
                <a:gridCol w="693506"/>
                <a:gridCol w="693506"/>
                <a:gridCol w="693506"/>
                <a:gridCol w="693506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sz="1200" dirty="0" smtClean="0"/>
                        <a:t>ACTUADOR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err="1" smtClean="0"/>
                        <a:t>Øp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[mm]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Øb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[mm]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C</a:t>
                      </a:r>
                      <a:r>
                        <a:rPr lang="es-EC" sz="1200" baseline="0" dirty="0" smtClean="0"/>
                        <a:t> [mm]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Ts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[s]</a:t>
                      </a:r>
                      <a:r>
                        <a:rPr lang="es-EC" sz="12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Tr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[s]</a:t>
                      </a:r>
                      <a:r>
                        <a:rPr lang="es-EC" sz="12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aseline="0" dirty="0" err="1" smtClean="0"/>
                        <a:t>Qcs</a:t>
                      </a:r>
                      <a:r>
                        <a:rPr lang="es-EC" sz="1200" baseline="0" dirty="0" smtClean="0"/>
                        <a:t> [L/min]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aseline="0" dirty="0" err="1" smtClean="0"/>
                        <a:t>Qcr</a:t>
                      </a:r>
                      <a:r>
                        <a:rPr lang="es-EC" sz="1200" baseline="0" dirty="0" smtClean="0"/>
                        <a:t> [L/min]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aseline="0" dirty="0" err="1" smtClean="0"/>
                        <a:t>Qcds</a:t>
                      </a:r>
                      <a:r>
                        <a:rPr lang="es-EC" sz="1200" baseline="0" dirty="0" smtClean="0"/>
                        <a:t> [L/min]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aseline="0" dirty="0" err="1" smtClean="0"/>
                        <a:t>Qcdr</a:t>
                      </a:r>
                      <a:r>
                        <a:rPr lang="es-EC" sz="1200" baseline="0" dirty="0" smtClean="0"/>
                        <a:t> [L/min]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P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Cilindro de agarre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0,83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0,64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66,66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Cilindro de giro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0,26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0,56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51,69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Cilindro de abastecimiento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3,14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1,60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1,60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3,14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27,77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Cilindro de empuje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1150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smtClean="0"/>
                        <a:t>10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16,93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8,15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16,93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33,12 / 68,77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Cilindro de levantamiento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56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800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80,42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41,01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41,01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80,42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26,52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Motor de abastecimiento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8,2  </a:t>
                      </a:r>
                      <a:r>
                        <a:rPr lang="es-EC" sz="900" baseline="0" dirty="0" smtClean="0"/>
                        <a:t>[cm3/</a:t>
                      </a:r>
                      <a:r>
                        <a:rPr lang="es-EC" sz="900" baseline="0" dirty="0" err="1" smtClean="0"/>
                        <a:t>rev</a:t>
                      </a:r>
                      <a:r>
                        <a:rPr lang="es-EC" sz="900" baseline="0" dirty="0" smtClean="0"/>
                        <a:t>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-----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823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3,29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3,29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0,553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0,553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0,553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0,553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28,57</a:t>
                      </a:r>
                      <a:endParaRPr lang="es-EC" sz="12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200" b="1" dirty="0"/>
              <a:t/>
            </a:r>
            <a:br>
              <a:rPr lang="es-EC" sz="2200" b="1" dirty="0"/>
            </a:br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700" b="1" dirty="0" smtClean="0">
                <a:latin typeface="Arial" pitchFamily="34" charset="0"/>
                <a:cs typeface="Arial" pitchFamily="34" charset="0"/>
              </a:rPr>
              <a:t>CAPÍTULO 3 – ANÁLISIS Y SELECCIÓN DE ALTERNATIVAS</a:t>
            </a:r>
            <a:r>
              <a:rPr lang="es-EC" sz="4000" dirty="0">
                <a:latin typeface="Arial" pitchFamily="34" charset="0"/>
                <a:cs typeface="Arial" pitchFamily="34" charset="0"/>
              </a:rPr>
              <a:t/>
            </a:r>
            <a:br>
              <a:rPr lang="es-EC" sz="4000" dirty="0">
                <a:latin typeface="Arial" pitchFamily="34" charset="0"/>
                <a:cs typeface="Arial" pitchFamily="34" charset="0"/>
              </a:rPr>
            </a:b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3.1 ANÁLISIS DE </a:t>
            </a:r>
            <a:r>
              <a:rPr lang="es-EC" sz="2200" b="1" dirty="0" smtClean="0">
                <a:latin typeface="Arial" pitchFamily="34" charset="0"/>
                <a:cs typeface="Arial" pitchFamily="34" charset="0"/>
              </a:rPr>
              <a:t>ALTERNATIVAS</a:t>
            </a: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Mecanismo de giro:</a:t>
            </a:r>
          </a:p>
          <a:p>
            <a:pPr marL="53340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Sistema anti giro del mecanismo de levantamiento y giro:</a:t>
            </a:r>
            <a:endParaRPr lang="es-EC" sz="1600" dirty="0" smtClean="0">
              <a:latin typeface="Arial" pitchFamily="34" charset="0"/>
              <a:cs typeface="Arial" pitchFamily="34" charset="0"/>
            </a:endParaRPr>
          </a:p>
          <a:p>
            <a:pPr marL="933450" lvl="1"/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vertigo2040.files.wordpress.com/2011/07/mo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428868"/>
            <a:ext cx="1500198" cy="1500198"/>
          </a:xfrm>
          <a:prstGeom prst="rect">
            <a:avLst/>
          </a:prstGeom>
          <a:noFill/>
        </p:spPr>
      </p:pic>
      <p:pic>
        <p:nvPicPr>
          <p:cNvPr id="1028" name="Picture 4" descr="http://images04.olx.cl/ui/3/70/48/5627624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571744"/>
            <a:ext cx="1285884" cy="1246115"/>
          </a:xfrm>
          <a:prstGeom prst="rect">
            <a:avLst/>
          </a:prstGeom>
          <a:noFill/>
        </p:spPr>
      </p:pic>
      <p:pic>
        <p:nvPicPr>
          <p:cNvPr id="1030" name="Picture 6" descr="http://img.directindustry.es/images_di/photo-m2/actuadores-rotativos-hidraulicos-623-2629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428868"/>
            <a:ext cx="1214446" cy="1434385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428868"/>
            <a:ext cx="1643074" cy="147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http://img.directindustry.es/images_di/photo-m2/cilindros-neumaticos-no-giratorios-14456-22923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4572008"/>
            <a:ext cx="2262183" cy="1357310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4286256"/>
            <a:ext cx="1000132" cy="187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4.7.2 SELECCIÓN DE MANGUERAS HIDRÁULICAS: CILINDRO DE LEVANTAMIENTO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0027"/>
          <a:stretch>
            <a:fillRect/>
          </a:stretch>
        </p:blipFill>
        <p:spPr bwMode="auto">
          <a:xfrm>
            <a:off x="4500562" y="1500174"/>
            <a:ext cx="446287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41052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1" name="Picture 5" descr="http://www.dinamica.net/repositori/imatges/productes/MANGUERA-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786058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MANGUERA DEL CILINDRO DE LEVANTAMIENTO: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143116"/>
            <a:ext cx="748101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500174"/>
            <a:ext cx="57435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MANGUERA DEL CILINDRO DE LEVANTAMIENTO: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61245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MANGUERA DEL CILINDRO DE LEVANTAMIENTO: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69913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MANGUERA DEL CILINDRO DE LEVANTAMIENTO: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357298"/>
            <a:ext cx="68675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MANGUERA DEL CILINDRO DE LEVANTAMIENTO: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298"/>
          <a:stretch>
            <a:fillRect/>
          </a:stretch>
        </p:blipFill>
        <p:spPr bwMode="auto">
          <a:xfrm>
            <a:off x="785786" y="1500174"/>
            <a:ext cx="63246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642942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MANGUERA DEL CILINDRO DE LEVANTAMIENTO: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68008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9" y="1673236"/>
          <a:ext cx="8307684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704"/>
                <a:gridCol w="701298"/>
                <a:gridCol w="701298"/>
                <a:gridCol w="701298"/>
                <a:gridCol w="701298"/>
                <a:gridCol w="701298"/>
                <a:gridCol w="701298"/>
                <a:gridCol w="701298"/>
                <a:gridCol w="701298"/>
                <a:gridCol w="701298"/>
                <a:gridCol w="701298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sz="1400" dirty="0" smtClean="0"/>
                        <a:t>LÍNEA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 smtClean="0"/>
                        <a:t>Øi</a:t>
                      </a:r>
                      <a:r>
                        <a:rPr lang="es-EC" sz="1400" baseline="0" dirty="0" smtClean="0"/>
                        <a:t> [mm]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err="1" smtClean="0"/>
                        <a:t>Øe</a:t>
                      </a:r>
                      <a:r>
                        <a:rPr lang="es-EC" sz="1400" dirty="0" smtClean="0"/>
                        <a:t> </a:t>
                      </a:r>
                      <a:r>
                        <a:rPr lang="es-EC" sz="1400" baseline="0" dirty="0" smtClean="0"/>
                        <a:t>[mm]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 smtClean="0"/>
                        <a:t>Ls</a:t>
                      </a:r>
                      <a:r>
                        <a:rPr lang="es-EC" sz="1400" dirty="0" smtClean="0"/>
                        <a:t> </a:t>
                      </a:r>
                      <a:r>
                        <a:rPr lang="es-EC" sz="1400" baseline="0" dirty="0" smtClean="0"/>
                        <a:t>[mm]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Lr</a:t>
                      </a:r>
                      <a:r>
                        <a:rPr lang="es-EC" sz="1400" baseline="0" dirty="0" smtClean="0"/>
                        <a:t> [mm]</a:t>
                      </a:r>
                      <a:endParaRPr lang="es-EC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 </a:t>
                      </a:r>
                      <a:r>
                        <a:rPr lang="es-EC" sz="1400" baseline="0" dirty="0" smtClean="0"/>
                        <a:t>[Bar]</a:t>
                      </a:r>
                      <a:r>
                        <a:rPr lang="es-EC" sz="14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err="1" smtClean="0"/>
                        <a:t>Px</a:t>
                      </a:r>
                      <a:r>
                        <a:rPr lang="es-EC" sz="1400" dirty="0" smtClean="0"/>
                        <a:t> </a:t>
                      </a:r>
                      <a:r>
                        <a:rPr lang="es-EC" sz="1400" baseline="0" dirty="0" smtClean="0"/>
                        <a:t>[Bar]</a:t>
                      </a:r>
                      <a:r>
                        <a:rPr lang="es-EC" sz="14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aseline="0" dirty="0" smtClean="0"/>
                        <a:t>Δ</a:t>
                      </a:r>
                      <a:r>
                        <a:rPr lang="es-EC" sz="1400" baseline="0" dirty="0" err="1" smtClean="0"/>
                        <a:t>pms</a:t>
                      </a:r>
                      <a:r>
                        <a:rPr lang="es-EC" sz="1400" baseline="0" dirty="0" smtClean="0"/>
                        <a:t> [Bar]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aseline="0" dirty="0" smtClean="0"/>
                        <a:t>Δ</a:t>
                      </a:r>
                      <a:r>
                        <a:rPr lang="es-EC" sz="1400" baseline="0" dirty="0" err="1" smtClean="0"/>
                        <a:t>pmds</a:t>
                      </a:r>
                      <a:r>
                        <a:rPr lang="es-EC" sz="1400" baseline="0" dirty="0" smtClean="0"/>
                        <a:t> [Bar]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aseline="0" dirty="0" smtClean="0"/>
                        <a:t>Δ</a:t>
                      </a:r>
                      <a:r>
                        <a:rPr lang="es-EC" sz="1400" baseline="0" dirty="0" err="1" smtClean="0"/>
                        <a:t>pmr</a:t>
                      </a:r>
                      <a:r>
                        <a:rPr lang="es-EC" sz="1400" baseline="0" dirty="0" smtClean="0"/>
                        <a:t> [Bar]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aseline="0" dirty="0" smtClean="0"/>
                        <a:t>Δ</a:t>
                      </a:r>
                      <a:r>
                        <a:rPr lang="es-EC" sz="1400" baseline="0" dirty="0" err="1" smtClean="0"/>
                        <a:t>pmdr</a:t>
                      </a:r>
                      <a:r>
                        <a:rPr lang="es-EC" sz="1400" baseline="0" dirty="0" smtClean="0"/>
                        <a:t> [Bar]</a:t>
                      </a:r>
                      <a:endParaRPr lang="es-EC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300" dirty="0" smtClean="0"/>
                        <a:t>Cilindro de agarre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4,8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11,8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12111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12239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250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400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5,48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4,26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4,26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5,48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Cilindro de empuje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9,5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17,4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11205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10505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180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288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6,71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3,03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3,03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6,71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300" dirty="0" smtClean="0"/>
                        <a:t>Cilindro de giro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4,8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11,8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8151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8190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250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400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1,16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0,89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2,70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3,49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300" dirty="0" smtClean="0"/>
                        <a:t>Cilindro de levantamiento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25,4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35,6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7774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7406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88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140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0,43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0,21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0,21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0,43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300" dirty="0" smtClean="0"/>
                        <a:t>Cilindro de abastecimiento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6,4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13,4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12411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12772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225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360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6,09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3,20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3,20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6,09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300" dirty="0" smtClean="0"/>
                        <a:t>Motor de abastecimiento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4,8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11,8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3951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4011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250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400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300" dirty="0" smtClean="0"/>
                        <a:t>1,18</a:t>
                      </a:r>
                      <a:endParaRPr lang="es-EC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1,20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1,20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/>
                        <a:t>1,18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4.7.3 SELECCIÓN DE VÁLVULAS DE CONTROL ELECTROHIDRÁULICO: VÁLVULAS DE PRESIÓN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285720" y="157161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AGARRE: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36099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59340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857628"/>
            <a:ext cx="7210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429132"/>
            <a:ext cx="8429684" cy="71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2000232" y="5214950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HMP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HM y KM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2357430"/>
            <a:ext cx="38290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AGARRE: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000636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HMP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HM y KM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24669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785926"/>
            <a:ext cx="2214578" cy="246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357694"/>
            <a:ext cx="49625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3.1 ANÁLISIS DE </a:t>
            </a:r>
            <a:r>
              <a:rPr lang="es-EC" sz="2200" b="1" dirty="0" smtClean="0">
                <a:latin typeface="Arial" pitchFamily="34" charset="0"/>
                <a:cs typeface="Arial" pitchFamily="34" charset="0"/>
              </a:rPr>
              <a:t>ALTERNATIVAS</a:t>
            </a: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Rieles del mecanismo de abastecimiento:</a:t>
            </a:r>
          </a:p>
          <a:p>
            <a:pPr marL="933450" lvl="1">
              <a:buNone/>
            </a:pPr>
            <a:endParaRPr lang="es-EC" sz="1600" dirty="0" smtClean="0">
              <a:latin typeface="Arial" pitchFamily="34" charset="0"/>
              <a:cs typeface="Arial" pitchFamily="34" charset="0"/>
            </a:endParaRPr>
          </a:p>
          <a:p>
            <a:pPr marL="933450" lvl="1">
              <a:buNone/>
            </a:pPr>
            <a:endParaRPr lang="es-EC" sz="1600" dirty="0" smtClean="0">
              <a:latin typeface="Arial" pitchFamily="34" charset="0"/>
              <a:cs typeface="Arial" pitchFamily="34" charset="0"/>
            </a:endParaRPr>
          </a:p>
          <a:p>
            <a:pPr marL="933450" lvl="1">
              <a:buNone/>
            </a:pPr>
            <a:endParaRPr lang="es-EC" sz="1600" dirty="0" smtClean="0">
              <a:latin typeface="Arial" pitchFamily="34" charset="0"/>
              <a:cs typeface="Arial" pitchFamily="34" charset="0"/>
            </a:endParaRPr>
          </a:p>
          <a:p>
            <a:pPr marL="933450" lvl="1">
              <a:buNone/>
            </a:pPr>
            <a:endParaRPr lang="es-EC" sz="1600" dirty="0" smtClean="0">
              <a:latin typeface="Arial" pitchFamily="34" charset="0"/>
              <a:cs typeface="Arial" pitchFamily="34" charset="0"/>
            </a:endParaRPr>
          </a:p>
          <a:p>
            <a:pPr marL="933450" lvl="1">
              <a:buNone/>
            </a:pPr>
            <a:endParaRPr lang="es-EC" sz="1600" dirty="0" smtClean="0">
              <a:latin typeface="Arial" pitchFamily="34" charset="0"/>
              <a:cs typeface="Arial" pitchFamily="34" charset="0"/>
            </a:endParaRP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Transmisión del motor hidráulico al eje del mecanismo de abastecimiento:</a:t>
            </a:r>
          </a:p>
          <a:p>
            <a:pPr marL="933450" lvl="1"/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18 Grupo"/>
          <p:cNvGrpSpPr>
            <a:grpSpLocks noChangeAspect="1"/>
          </p:cNvGrpSpPr>
          <p:nvPr/>
        </p:nvGrpSpPr>
        <p:grpSpPr>
          <a:xfrm>
            <a:off x="1928794" y="1785926"/>
            <a:ext cx="5324542" cy="1357322"/>
            <a:chOff x="2500298" y="2571744"/>
            <a:chExt cx="4357718" cy="1110861"/>
          </a:xfrm>
        </p:grpSpPr>
        <p:grpSp>
          <p:nvGrpSpPr>
            <p:cNvPr id="17" name="16 Grupo"/>
            <p:cNvGrpSpPr/>
            <p:nvPr/>
          </p:nvGrpSpPr>
          <p:grpSpPr>
            <a:xfrm>
              <a:off x="2500298" y="2571744"/>
              <a:ext cx="1666886" cy="1110861"/>
              <a:chOff x="2500298" y="2571744"/>
              <a:chExt cx="1666886" cy="1110861"/>
            </a:xfrm>
          </p:grpSpPr>
          <p:pic>
            <p:nvPicPr>
              <p:cNvPr id="308226" name="Picture 2" descr="http://www.vitrum.es/uploads/images/01938.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00298" y="2571744"/>
                <a:ext cx="1428760" cy="1110861"/>
              </a:xfrm>
              <a:prstGeom prst="rect">
                <a:avLst/>
              </a:prstGeom>
              <a:noFill/>
            </p:spPr>
          </p:pic>
          <p:pic>
            <p:nvPicPr>
              <p:cNvPr id="308228" name="Picture 4" descr="http://www.doco-international.com/assets/images/product-resized/27/25272-500x375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0430" y="2571744"/>
                <a:ext cx="666754" cy="500066"/>
              </a:xfrm>
              <a:prstGeom prst="rect">
                <a:avLst/>
              </a:prstGeom>
              <a:noFill/>
            </p:spPr>
          </p:pic>
        </p:grpSp>
        <p:grpSp>
          <p:nvGrpSpPr>
            <p:cNvPr id="18" name="17 Grupo"/>
            <p:cNvGrpSpPr/>
            <p:nvPr/>
          </p:nvGrpSpPr>
          <p:grpSpPr>
            <a:xfrm>
              <a:off x="5357818" y="2571744"/>
              <a:ext cx="1500198" cy="1071571"/>
              <a:chOff x="5357818" y="2571744"/>
              <a:chExt cx="1500198" cy="1071571"/>
            </a:xfrm>
          </p:grpSpPr>
          <p:pic>
            <p:nvPicPr>
              <p:cNvPr id="308230" name="Picture 6" descr="http://www.laferreteriadigital.com/imagenes_web/7129058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57818" y="2571744"/>
                <a:ext cx="1071570" cy="1071571"/>
              </a:xfrm>
              <a:prstGeom prst="rect">
                <a:avLst/>
              </a:prstGeom>
              <a:noFill/>
            </p:spPr>
          </p:pic>
          <p:pic>
            <p:nvPicPr>
              <p:cNvPr id="308238" name="Picture 14" descr="http://www.nskeurope.es/cps/nsk/eu_es/p/images/content/1030_DGBB_rgb_rdax_95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357950" y="2571744"/>
                <a:ext cx="500066" cy="50006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0" name="19 Grupo"/>
          <p:cNvGrpSpPr>
            <a:grpSpLocks noChangeAspect="1"/>
          </p:cNvGrpSpPr>
          <p:nvPr/>
        </p:nvGrpSpPr>
        <p:grpSpPr>
          <a:xfrm>
            <a:off x="357158" y="4214818"/>
            <a:ext cx="8349278" cy="1428760"/>
            <a:chOff x="928662" y="4500570"/>
            <a:chExt cx="7429552" cy="1271373"/>
          </a:xfrm>
        </p:grpSpPr>
        <p:pic>
          <p:nvPicPr>
            <p:cNvPr id="308240" name="Picture 16" descr="http://www.cadenasybandas.com/images/poleas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8662" y="4500570"/>
              <a:ext cx="1714512" cy="1173950"/>
            </a:xfrm>
            <a:prstGeom prst="rect">
              <a:avLst/>
            </a:prstGeom>
            <a:noFill/>
          </p:spPr>
        </p:pic>
        <p:pic>
          <p:nvPicPr>
            <p:cNvPr id="308242" name="Picture 18" descr="http://4.bp.blogspot.com/-jmmwjJiF-og/TuY8H-hg10I/AAAAAAAAAFA/C7LUtIQaY5s/s1600/cadena-de-transmision-de-potencia-41263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00364" y="4500570"/>
              <a:ext cx="1714512" cy="1192928"/>
            </a:xfrm>
            <a:prstGeom prst="rect">
              <a:avLst/>
            </a:prstGeom>
            <a:noFill/>
          </p:spPr>
        </p:pic>
        <p:pic>
          <p:nvPicPr>
            <p:cNvPr id="308244" name="Picture 20" descr="http://www.emc.uji.es/d/IngMecDoc/Mecanismos/Engranajes/EngrCilindrRec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2066" y="4500570"/>
              <a:ext cx="1819395" cy="1214446"/>
            </a:xfrm>
            <a:prstGeom prst="rect">
              <a:avLst/>
            </a:prstGeom>
            <a:noFill/>
          </p:spPr>
        </p:pic>
        <p:pic>
          <p:nvPicPr>
            <p:cNvPr id="308246" name="Picture 22" descr="http://img.directindustry.es/images_di/photo-g/acoplamiento-flexible-miniatura-7199-244856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43768" y="4500570"/>
              <a:ext cx="1214446" cy="127137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AGARRE: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143512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HMP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HM y KM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25812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71612"/>
            <a:ext cx="2857520" cy="296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643446"/>
            <a:ext cx="4381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9" y="716296"/>
          <a:ext cx="8215366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326"/>
                <a:gridCol w="1405260"/>
                <a:gridCol w="1405260"/>
                <a:gridCol w="1405260"/>
                <a:gridCol w="1405260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sz="2000" dirty="0" smtClean="0"/>
                        <a:t>VÁLVULA DEL</a:t>
                      </a:r>
                      <a:r>
                        <a:rPr lang="es-EC" sz="2000" baseline="0" dirty="0" smtClean="0"/>
                        <a:t> ACTUADOR: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aseline="0" dirty="0" smtClean="0"/>
                        <a:t>Q [L/min]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err="1" smtClean="0"/>
                        <a:t>Qx</a:t>
                      </a:r>
                      <a:r>
                        <a:rPr lang="es-EC" sz="2000" dirty="0" smtClean="0"/>
                        <a:t> </a:t>
                      </a:r>
                      <a:r>
                        <a:rPr lang="es-EC" sz="2000" baseline="0" dirty="0" smtClean="0"/>
                        <a:t>[L/min]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P </a:t>
                      </a:r>
                      <a:r>
                        <a:rPr lang="es-EC" sz="2000" baseline="0" dirty="0" smtClean="0"/>
                        <a:t>[Bar]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aseline="0" dirty="0" err="1" smtClean="0"/>
                        <a:t>Rp</a:t>
                      </a:r>
                      <a:r>
                        <a:rPr lang="es-EC" sz="2000" baseline="0" dirty="0" smtClean="0"/>
                        <a:t> [Bar]</a:t>
                      </a:r>
                      <a:endParaRPr lang="es-EC" sz="20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2000" dirty="0" smtClean="0"/>
                        <a:t>Cilindro de agarre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0,83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66,66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3 - 100</a:t>
                      </a:r>
                      <a:endParaRPr lang="es-EC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/>
                        <a:t>Cilindro de empuje: Tire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8,16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68,78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3 - 100</a:t>
                      </a:r>
                      <a:endParaRPr lang="es-EC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/>
                        <a:t>Cilindro</a:t>
                      </a:r>
                      <a:r>
                        <a:rPr lang="es-EC" sz="2000" baseline="0" dirty="0" smtClean="0"/>
                        <a:t> de empuje: Empuje</a:t>
                      </a:r>
                      <a:endParaRPr lang="es-EC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16,94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33,12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2 - 50</a:t>
                      </a:r>
                      <a:endParaRPr lang="es-EC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dirty="0" smtClean="0"/>
                        <a:t>Cilindro de giro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0,26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51,30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3 - 100</a:t>
                      </a:r>
                      <a:endParaRPr lang="es-EC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dirty="0" smtClean="0"/>
                        <a:t>Cilindro de levantamiento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80,42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120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26,53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4 - 50</a:t>
                      </a:r>
                      <a:endParaRPr lang="es-EC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dirty="0" smtClean="0"/>
                        <a:t>Cilindro de abastecimiento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3,14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27,77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2 - 50</a:t>
                      </a:r>
                      <a:endParaRPr lang="es-EC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dirty="0" smtClean="0"/>
                        <a:t>Motor de abastecimiento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0,53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35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28,57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2 - 50</a:t>
                      </a:r>
                      <a:endParaRPr lang="es-EC" sz="20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4.7.4 SELECCIÓN DE VÁLVULAS DE CONTROL ELECTROHIDRÁULICO: VÁLVULAS DE CAUDAL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285720" y="157161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643578"/>
            <a:ext cx="514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caudal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QV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00240"/>
            <a:ext cx="48101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1895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214818"/>
            <a:ext cx="1500198" cy="85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143512"/>
            <a:ext cx="4848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1714488"/>
            <a:ext cx="1143008" cy="238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4714884"/>
            <a:ext cx="514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caudal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QV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643182"/>
            <a:ext cx="81481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14422"/>
            <a:ext cx="52387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000240"/>
            <a:ext cx="7086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928794" y="5214950"/>
            <a:ext cx="514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caudal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QV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238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571612"/>
            <a:ext cx="2714644" cy="30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643446"/>
            <a:ext cx="5105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GIRO: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4857760"/>
            <a:ext cx="514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QV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72866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500174"/>
            <a:ext cx="2571768" cy="268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286256"/>
            <a:ext cx="61626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5357826"/>
            <a:ext cx="14287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9" y="1673554"/>
          <a:ext cx="8215365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381"/>
                <a:gridCol w="834373"/>
                <a:gridCol w="834373"/>
                <a:gridCol w="834373"/>
                <a:gridCol w="834373"/>
                <a:gridCol w="834373"/>
                <a:gridCol w="834373"/>
                <a:gridCol w="834373"/>
                <a:gridCol w="834373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sz="1200" dirty="0" smtClean="0"/>
                        <a:t>VÁLVULA DEL</a:t>
                      </a:r>
                      <a:r>
                        <a:rPr lang="es-EC" sz="1200" baseline="0" dirty="0" smtClean="0"/>
                        <a:t> ACTUADOR: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P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Px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Qs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[L/min]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Qdr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[L/min]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Qxr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[L/min]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err="1" smtClean="0"/>
                        <a:t>RQ</a:t>
                      </a:r>
                      <a:r>
                        <a:rPr lang="es-EC" sz="1200" baseline="0" dirty="0" smtClean="0"/>
                        <a:t> [L/min]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Δ</a:t>
                      </a:r>
                      <a:r>
                        <a:rPr lang="es-EC" sz="1200" dirty="0" smtClean="0"/>
                        <a:t>P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Δ</a:t>
                      </a:r>
                      <a:r>
                        <a:rPr lang="es-EC" sz="1200" dirty="0" err="1" smtClean="0"/>
                        <a:t>Pv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Cilindro de agarre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66,66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0,83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0,83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0,12</a:t>
                      </a:r>
                      <a:r>
                        <a:rPr lang="es-EC" sz="1200" baseline="0" dirty="0" smtClean="0"/>
                        <a:t> - 60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Cilindro de empuje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33,12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16,94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16,94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90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0,12 - 65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1,6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Cilindro de giro: Empuje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51,30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0,26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0,79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90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0,12</a:t>
                      </a:r>
                      <a:r>
                        <a:rPr lang="es-EC" sz="1200" baseline="0" dirty="0" smtClean="0"/>
                        <a:t> - </a:t>
                      </a:r>
                      <a:r>
                        <a:rPr lang="es-EC" sz="1200" dirty="0" smtClean="0"/>
                        <a:t>65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0,3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Cilindro de giro: Tire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68,78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0,20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90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0,12 - 65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0,25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Cilindro de levantamiento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26,53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80,42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80,42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0,12 - 160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Cilindro de abastecimiento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27,77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6,28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6,28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0,12 - 60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Motor de abastecimiento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28,57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0,55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0,55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0,12 - 60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-----</a:t>
                      </a:r>
                      <a:endParaRPr lang="es-EC" sz="12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4.7.5 SELECCIÓN DE VÁLVULAS DE CONTROL ELECTROHIDRÁULICO: VÁLVULAS DIRECCIONALES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285720" y="157161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00240"/>
            <a:ext cx="43910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357826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DKER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DHI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DHU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7391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071678"/>
            <a:ext cx="19615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857628"/>
            <a:ext cx="1329927" cy="7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00438"/>
            <a:ext cx="8763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2857496"/>
            <a:ext cx="4038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4643446"/>
            <a:ext cx="4295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4929198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DKER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DHI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DHU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428868"/>
            <a:ext cx="73446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857364"/>
            <a:ext cx="7419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2590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3.2 SELECCIÓN DE LA MEJOR ALTERNATIVA:</a:t>
            </a:r>
          </a:p>
          <a:p>
            <a:pPr algn="ctr"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MECANISMO DE GIRO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t="5764"/>
          <a:stretch>
            <a:fillRect/>
          </a:stretch>
        </p:blipFill>
        <p:spPr bwMode="auto">
          <a:xfrm>
            <a:off x="1495447" y="2000240"/>
            <a:ext cx="6219825" cy="334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357826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DKER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DHI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DHU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218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643050"/>
            <a:ext cx="2428892" cy="304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4714884"/>
            <a:ext cx="5086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357826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DKER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DHI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DHU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185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643050"/>
            <a:ext cx="42100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143116"/>
            <a:ext cx="5430923" cy="258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786322"/>
            <a:ext cx="66008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357826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DKER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DHI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DHU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185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643050"/>
            <a:ext cx="3895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071678"/>
            <a:ext cx="541976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4786322"/>
            <a:ext cx="63722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5357826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DKER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DHI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DHU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185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39338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143116"/>
            <a:ext cx="55264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4714884"/>
            <a:ext cx="63722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CILINDRO DE EMPUJE: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00232" y="4786322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Arial" pitchFamily="34" charset="0"/>
                <a:cs typeface="Arial" pitchFamily="34" charset="0"/>
              </a:rPr>
              <a:t>Fuente: Catálogo de válvulas de control de presión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ATOS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DKER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DHI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C" sz="1400" dirty="0" err="1" smtClean="0">
                <a:latin typeface="Arial" pitchFamily="34" charset="0"/>
                <a:cs typeface="Arial" pitchFamily="34" charset="0"/>
              </a:rPr>
              <a:t>DHU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185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286256"/>
            <a:ext cx="62484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1785926"/>
            <a:ext cx="542985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1428736"/>
            <a:ext cx="3543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5286388"/>
            <a:ext cx="3581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600" y="1916440"/>
          <a:ext cx="8215365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360"/>
                <a:gridCol w="757445"/>
                <a:gridCol w="757445"/>
                <a:gridCol w="757445"/>
                <a:gridCol w="757445"/>
                <a:gridCol w="757445"/>
                <a:gridCol w="757445"/>
                <a:gridCol w="757445"/>
                <a:gridCol w="757445"/>
                <a:gridCol w="757445"/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s-EC" sz="1200" dirty="0" smtClean="0"/>
                        <a:t>VÁLVULA DEL</a:t>
                      </a:r>
                      <a:r>
                        <a:rPr lang="es-EC" sz="1200" baseline="0" dirty="0" smtClean="0"/>
                        <a:t> ACTUADOR: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CONF.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ACC</a:t>
                      </a:r>
                      <a:r>
                        <a:rPr lang="es-EC" sz="1200" dirty="0" smtClean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P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Px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err="1" smtClean="0"/>
                        <a:t>Qx</a:t>
                      </a:r>
                      <a:r>
                        <a:rPr lang="es-EC" sz="1200" dirty="0" smtClean="0"/>
                        <a:t> </a:t>
                      </a:r>
                      <a:r>
                        <a:rPr lang="es-EC" sz="1200" baseline="0" dirty="0" smtClean="0"/>
                        <a:t>[L/min]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Δ</a:t>
                      </a:r>
                      <a:r>
                        <a:rPr lang="es-EC" sz="1200" dirty="0" smtClean="0"/>
                        <a:t>P  </a:t>
                      </a:r>
                      <a:r>
                        <a:rPr lang="es-EC" sz="1200" dirty="0" err="1" smtClean="0"/>
                        <a:t>P</a:t>
                      </a:r>
                      <a:r>
                        <a:rPr lang="es-EC" sz="1200" dirty="0" smtClean="0"/>
                        <a:t>-A</a:t>
                      </a:r>
                      <a:r>
                        <a:rPr lang="es-EC" sz="1200" baseline="0" dirty="0" smtClean="0"/>
                        <a:t> [Bar]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Δ</a:t>
                      </a:r>
                      <a:r>
                        <a:rPr lang="es-EC" sz="1200" dirty="0" smtClean="0"/>
                        <a:t>P </a:t>
                      </a:r>
                      <a:r>
                        <a:rPr lang="es-EC" sz="1200" dirty="0" err="1" smtClean="0"/>
                        <a:t>P</a:t>
                      </a:r>
                      <a:r>
                        <a:rPr lang="es-EC" sz="1200" dirty="0" smtClean="0"/>
                        <a:t>-B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Δ</a:t>
                      </a:r>
                      <a:r>
                        <a:rPr lang="es-EC" sz="1200" dirty="0" smtClean="0"/>
                        <a:t>P</a:t>
                      </a:r>
                      <a:r>
                        <a:rPr lang="es-EC" sz="1200" baseline="0" dirty="0" smtClean="0"/>
                        <a:t> </a:t>
                      </a:r>
                      <a:r>
                        <a:rPr lang="es-EC" sz="1200" dirty="0" smtClean="0"/>
                        <a:t>B-T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Δ</a:t>
                      </a:r>
                      <a:r>
                        <a:rPr lang="es-EC" sz="1200" dirty="0" smtClean="0"/>
                        <a:t>P A-T </a:t>
                      </a:r>
                      <a:r>
                        <a:rPr lang="es-EC" sz="1200" baseline="0" dirty="0" smtClean="0"/>
                        <a:t>[Bar]</a:t>
                      </a:r>
                      <a:endParaRPr lang="es-EC" sz="12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/>
                      <a:r>
                        <a:rPr lang="es-EC" sz="1200" dirty="0" smtClean="0"/>
                        <a:t>Cilindro de agarre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4/2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R/S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68,78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Cilindro de empuje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4/3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err="1" smtClean="0"/>
                        <a:t>S.R</a:t>
                      </a:r>
                      <a:r>
                        <a:rPr lang="es-EC" sz="1200" dirty="0" smtClean="0"/>
                        <a:t>/</a:t>
                      </a:r>
                      <a:r>
                        <a:rPr lang="es-EC" sz="1200" dirty="0" err="1" smtClean="0"/>
                        <a:t>S.R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68,78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1,7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1,7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Cilindro de giro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4/2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R/S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68,78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Cilindro de levantamiento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4/3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err="1" smtClean="0"/>
                        <a:t>S.R</a:t>
                      </a:r>
                      <a:r>
                        <a:rPr lang="es-EC" sz="1200" dirty="0" smtClean="0"/>
                        <a:t>/</a:t>
                      </a:r>
                      <a:r>
                        <a:rPr lang="es-EC" sz="1200" dirty="0" err="1" smtClean="0"/>
                        <a:t>S.R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68,78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120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1,7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2,5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6,1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Cilindro de abastecimiento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4/2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R/S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68,78</a:t>
                      </a:r>
                    </a:p>
                    <a:p>
                      <a:pPr algn="ctr"/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Motor de abastecimiento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4/3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err="1" smtClean="0"/>
                        <a:t>S.R</a:t>
                      </a:r>
                      <a:r>
                        <a:rPr lang="es-EC" sz="1200" dirty="0" smtClean="0"/>
                        <a:t>/</a:t>
                      </a:r>
                      <a:r>
                        <a:rPr lang="es-EC" sz="1200" dirty="0" err="1" smtClean="0"/>
                        <a:t>S.R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68,78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350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4.7.6 SELECCIÓN DE GRUPO HIDRÁULICO: CAPACIDAD DEL RESERVORIO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571612"/>
            <a:ext cx="8229600" cy="4483113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ESTADO CRÍTICO:</a:t>
            </a:r>
          </a:p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1800" b="1" dirty="0" smtClean="0">
              <a:latin typeface="Arial"/>
              <a:ea typeface="Times New Roman"/>
              <a:cs typeface="Times New Roman"/>
            </a:endParaRP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Cilindro de agarre: Retraído.</a:t>
            </a: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Cilindro de empuje: Extendido.</a:t>
            </a: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Cilindro de giro: Extendido.</a:t>
            </a: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Cilindro de levantamiento: Extendido.</a:t>
            </a: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533400"/>
            <a:r>
              <a:rPr lang="es-EC" sz="2000" dirty="0" smtClean="0">
                <a:latin typeface="Arial" pitchFamily="34" charset="0"/>
                <a:cs typeface="Arial" pitchFamily="34" charset="0"/>
              </a:rPr>
              <a:t>Cilindro de abastecimiento: Retraído.</a:t>
            </a: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7" name="0 Imagen" descr="fig 2.1 001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68774" t="14526" r="10610" b="64845"/>
          <a:stretch>
            <a:fillRect/>
          </a:stretch>
        </p:blipFill>
        <p:spPr>
          <a:xfrm>
            <a:off x="5643570" y="1500174"/>
            <a:ext cx="2428892" cy="292570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5340369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EJEMPLO DE CÁLCULOS: CILINDRO DE AGARRE</a:t>
            </a:r>
          </a:p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1800" b="1" dirty="0" smtClean="0">
              <a:latin typeface="Arial"/>
              <a:ea typeface="Times New Roman"/>
              <a:cs typeface="Times New Roman"/>
            </a:endParaRP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45910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857628"/>
            <a:ext cx="69056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5197493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RESUMIENDO:</a:t>
            </a:r>
          </a:p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1800" b="1" dirty="0" smtClean="0">
              <a:latin typeface="Arial"/>
              <a:ea typeface="Times New Roman"/>
              <a:cs typeface="Times New Roman"/>
            </a:endParaRPr>
          </a:p>
          <a:p>
            <a:pPr marL="5334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65722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4.7.6 SELECCIÓN DE GRUPO HIDRÁULICO: BOMBA HIDRÁULICA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63858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286124"/>
            <a:ext cx="4941037" cy="24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786058"/>
            <a:ext cx="5819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5857892"/>
            <a:ext cx="39719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3.2 SELECCIÓN DE LA MEJOR ALTERNATIVA: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      SISTEMA ANTI GIRO                                         RIELES 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85992"/>
            <a:ext cx="43338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00240"/>
            <a:ext cx="43053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642918"/>
            <a:ext cx="8572560" cy="500066"/>
          </a:xfrm>
        </p:spPr>
        <p:txBody>
          <a:bodyPr>
            <a:no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BOMBA HIDRÁULICA: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786454"/>
            <a:ext cx="39719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57158" y="1214422"/>
            <a:ext cx="307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Arial" pitchFamily="34" charset="0"/>
                <a:cs typeface="Arial" pitchFamily="34" charset="0"/>
              </a:rPr>
              <a:t>Caudal teórico: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071810"/>
            <a:ext cx="24378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786058"/>
            <a:ext cx="22764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428736"/>
            <a:ext cx="5295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500702"/>
            <a:ext cx="5572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7" y="3286124"/>
            <a:ext cx="3037493" cy="9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4357694"/>
            <a:ext cx="49434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6578" y="4357694"/>
            <a:ext cx="1419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4.7.6 SELECCIÓN DE GRUPO HIDRÁULICO: MOTOR ELÉCTRICO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28596" y="1643050"/>
            <a:ext cx="7643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C" sz="1600" b="1" dirty="0" smtClean="0">
                <a:latin typeface="Arial" pitchFamily="34" charset="0"/>
                <a:cs typeface="Arial" pitchFamily="34" charset="0"/>
              </a:rPr>
              <a:t>Características:</a:t>
            </a:r>
          </a:p>
          <a:p>
            <a:pPr marL="3556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s-EC" sz="1600" dirty="0" smtClean="0">
                <a:latin typeface="Arial" pitchFamily="34" charset="0"/>
                <a:cs typeface="Arial" pitchFamily="34" charset="0"/>
              </a:rPr>
              <a:t>Motor de jaula de ardilla</a:t>
            </a:r>
          </a:p>
          <a:p>
            <a:pPr marL="3556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s-EC" sz="1600" dirty="0" smtClean="0">
                <a:latin typeface="Arial" pitchFamily="34" charset="0"/>
                <a:cs typeface="Arial" pitchFamily="34" charset="0"/>
              </a:rPr>
              <a:t>Trifásico</a:t>
            </a:r>
          </a:p>
          <a:p>
            <a:pPr marL="3556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s-EC" sz="1600" dirty="0" smtClean="0">
                <a:latin typeface="Arial" pitchFamily="34" charset="0"/>
                <a:cs typeface="Arial" pitchFamily="34" charset="0"/>
              </a:rPr>
              <a:t>De inducción</a:t>
            </a:r>
          </a:p>
          <a:p>
            <a:pPr marL="355600" indent="-355600">
              <a:buFont typeface="Arial" pitchFamily="34" charset="0"/>
              <a:buChar char="•"/>
            </a:pP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71810"/>
            <a:ext cx="74771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429132"/>
            <a:ext cx="7239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642918"/>
            <a:ext cx="857256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4.7.6 SELECCIÓN DE GRUPO HIDRÁULICO: FILTRO DE SUCCIÓN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214554"/>
            <a:ext cx="571954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643050"/>
            <a:ext cx="56769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5429264"/>
            <a:ext cx="3657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200" b="1" dirty="0"/>
              <a:t/>
            </a:r>
            <a:br>
              <a:rPr lang="es-EC" sz="2200" b="1" dirty="0"/>
            </a:br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700" b="1" dirty="0" smtClean="0">
                <a:latin typeface="Arial" pitchFamily="34" charset="0"/>
                <a:cs typeface="Arial" pitchFamily="34" charset="0"/>
              </a:rPr>
              <a:t>CAPÍTULO 5 - SIMULACIÓN</a:t>
            </a:r>
            <a:r>
              <a:rPr lang="es-EC" sz="4000" dirty="0">
                <a:latin typeface="Arial" pitchFamily="34" charset="0"/>
                <a:cs typeface="Arial" pitchFamily="34" charset="0"/>
              </a:rPr>
              <a:t/>
            </a:r>
            <a:br>
              <a:rPr lang="es-EC" sz="4000" dirty="0">
                <a:latin typeface="Arial" pitchFamily="34" charset="0"/>
                <a:cs typeface="Arial" pitchFamily="34" charset="0"/>
              </a:rPr>
            </a:b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5.1 ESTADO INICIAL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500174"/>
            <a:ext cx="441348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83"/>
          <a:stretch>
            <a:fillRect/>
          </a:stretch>
        </p:blipFill>
        <p:spPr bwMode="auto">
          <a:xfrm>
            <a:off x="5214942" y="1500174"/>
            <a:ext cx="3572865" cy="448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5.1 ESTADO INICIAL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14422"/>
            <a:ext cx="7051225" cy="463569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5.2 ABASTECIMIENTO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4643470" cy="2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462538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2"/>
          <a:stretch>
            <a:fillRect/>
          </a:stretch>
        </p:blipFill>
        <p:spPr bwMode="auto">
          <a:xfrm>
            <a:off x="5000628" y="1357298"/>
            <a:ext cx="3929090" cy="464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5.2 ABASTECIMIENTO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7643866" cy="447963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5.2 ABASTECIMIENTO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160" y="1428736"/>
            <a:ext cx="4735030" cy="207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011" y="3643314"/>
            <a:ext cx="4757179" cy="183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/>
          <a:srcRect t="3411"/>
          <a:stretch>
            <a:fillRect/>
          </a:stretch>
        </p:blipFill>
        <p:spPr bwMode="auto">
          <a:xfrm>
            <a:off x="4929190" y="1428736"/>
            <a:ext cx="402418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5.2 ABASTECIMIENTO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7429552" cy="443787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5.2 ABASTECIMIENTO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3429000"/>
            <a:ext cx="4786346" cy="24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4714908" cy="202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071546"/>
            <a:ext cx="4064318" cy="488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3.2 SELECCIÓN DE LA MEJOR ALTERNATIVA: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TRANSMISIÓN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71678"/>
            <a:ext cx="62865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5.2 ABASTECIMIENTO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7429552" cy="441686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5.3 REGULACIÓN DE LA ALTURA DE TRABAJO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3071834" cy="2359007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643314"/>
            <a:ext cx="3000396" cy="24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/>
          <a:srcRect t="3730"/>
          <a:stretch>
            <a:fillRect/>
          </a:stretch>
        </p:blipFill>
        <p:spPr bwMode="auto">
          <a:xfrm>
            <a:off x="4143372" y="1214422"/>
            <a:ext cx="4071966" cy="471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5.4 INSERCIÓN DEL TUBO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857784" cy="152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/>
          <a:srcRect t="2513"/>
          <a:stretch>
            <a:fillRect/>
          </a:stretch>
        </p:blipFill>
        <p:spPr bwMode="auto">
          <a:xfrm>
            <a:off x="5072066" y="1285860"/>
            <a:ext cx="3737346" cy="461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071810"/>
            <a:ext cx="2071702" cy="282076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5.4 INSERCIÓN DEL TUBO</a:t>
            </a:r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142984"/>
            <a:ext cx="5188585" cy="473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5.4 INSERCIÓN DEL TUBO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4429156" cy="143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3819525" cy="229880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643050"/>
            <a:ext cx="442561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5.4 INSERCIÓN DEL TUBO</a:t>
            </a: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5357850" cy="161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214422"/>
            <a:ext cx="1857388" cy="272167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143380"/>
            <a:ext cx="5072098" cy="159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/>
          <a:srcRect r="12386"/>
          <a:stretch>
            <a:fillRect/>
          </a:stretch>
        </p:blipFill>
        <p:spPr bwMode="auto">
          <a:xfrm>
            <a:off x="571472" y="3643314"/>
            <a:ext cx="2857520" cy="1970871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5.4 INSERCIÓN DEL TUBO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61041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89"/>
          <a:stretch>
            <a:fillRect/>
          </a:stretch>
        </p:blipFill>
        <p:spPr bwMode="auto">
          <a:xfrm>
            <a:off x="4929190" y="1214422"/>
            <a:ext cx="3929090" cy="474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5.4 INSERCIÓN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5.5 EXTRACCIÓN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71546"/>
            <a:ext cx="737294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643314"/>
            <a:ext cx="7500990" cy="214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5.6 GIRO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 t="2932"/>
          <a:stretch>
            <a:fillRect/>
          </a:stretch>
        </p:blipFill>
        <p:spPr bwMode="auto">
          <a:xfrm>
            <a:off x="5072066" y="1071546"/>
            <a:ext cx="3857652" cy="483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142984"/>
            <a:ext cx="4902200" cy="188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143248"/>
            <a:ext cx="4643470" cy="276054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5.6 GIRO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142984"/>
            <a:ext cx="538275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SISTEMA DE POSICIONAMIENTO DE TUBOS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122"/>
          <a:stretch>
            <a:fillRect/>
          </a:stretch>
        </p:blipFill>
        <p:spPr bwMode="auto">
          <a:xfrm>
            <a:off x="1986260" y="1285860"/>
            <a:ext cx="5157508" cy="457203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5.6 GIRO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142984"/>
            <a:ext cx="480526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357562"/>
            <a:ext cx="3286148" cy="257899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90"/>
          <a:stretch>
            <a:fillRect/>
          </a:stretch>
        </p:blipFill>
        <p:spPr bwMode="auto">
          <a:xfrm>
            <a:off x="5006170" y="1071546"/>
            <a:ext cx="3985429" cy="493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5.6 GIRO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1071546"/>
            <a:ext cx="471671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5.6 GIRO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1071546"/>
            <a:ext cx="4711081" cy="501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5.6 GIRO DEL TUBO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142984"/>
            <a:ext cx="567448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3071834" cy="2359007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5.7 INSERCIÓN DEL TUBO DESPUÉS DEL GIRO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214422"/>
            <a:ext cx="54365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 t="25808" b="11823"/>
          <a:stretch>
            <a:fillRect/>
          </a:stretch>
        </p:blipFill>
        <p:spPr bwMode="auto">
          <a:xfrm>
            <a:off x="1643042" y="3714752"/>
            <a:ext cx="5801053" cy="214314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5.8 EXTRACCIÓN DEL TUBO DESPUÉS DEL GIRO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 t="25808" b="11823"/>
          <a:stretch>
            <a:fillRect/>
          </a:stretch>
        </p:blipFill>
        <p:spPr bwMode="auto">
          <a:xfrm>
            <a:off x="1643042" y="3714752"/>
            <a:ext cx="5801053" cy="214314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142984"/>
            <a:ext cx="55760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 l="16319" r="14122"/>
          <a:stretch>
            <a:fillRect/>
          </a:stretch>
        </p:blipFill>
        <p:spPr bwMode="auto">
          <a:xfrm>
            <a:off x="5357818" y="1928802"/>
            <a:ext cx="3489166" cy="300039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85926"/>
            <a:ext cx="495840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714908" cy="508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22"/>
          <a:stretch>
            <a:fillRect/>
          </a:stretch>
        </p:blipFill>
        <p:spPr bwMode="auto">
          <a:xfrm>
            <a:off x="4929190" y="1142984"/>
            <a:ext cx="4069722" cy="481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5000625" cy="402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 l="23536" t="8638" r="18409"/>
          <a:stretch>
            <a:fillRect/>
          </a:stretch>
        </p:blipFill>
        <p:spPr bwMode="auto">
          <a:xfrm>
            <a:off x="5357818" y="1857364"/>
            <a:ext cx="3495435" cy="328614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671617" cy="499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98"/>
          <a:stretch>
            <a:fillRect/>
          </a:stretch>
        </p:blipFill>
        <p:spPr bwMode="auto">
          <a:xfrm>
            <a:off x="4916596" y="1071546"/>
            <a:ext cx="4084560" cy="490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SISTEMA DE POSICIONAMIENTO DE TUBOS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357298"/>
            <a:ext cx="6294612" cy="442915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5298933" cy="384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 l="17442" r="23691"/>
          <a:stretch>
            <a:fillRect/>
          </a:stretch>
        </p:blipFill>
        <p:spPr bwMode="auto">
          <a:xfrm>
            <a:off x="5500693" y="1714488"/>
            <a:ext cx="3438893" cy="350046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1142984"/>
            <a:ext cx="4678857" cy="503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1142984"/>
            <a:ext cx="4687334" cy="501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57"/>
          <a:stretch>
            <a:fillRect/>
          </a:stretch>
        </p:blipFill>
        <p:spPr bwMode="auto">
          <a:xfrm>
            <a:off x="2500298" y="1142984"/>
            <a:ext cx="4143404" cy="501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44010"/>
            <a:ext cx="3883299" cy="305662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714488"/>
            <a:ext cx="4714908" cy="35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4907715" cy="499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39"/>
          <a:stretch>
            <a:fillRect/>
          </a:stretch>
        </p:blipFill>
        <p:spPr bwMode="auto">
          <a:xfrm>
            <a:off x="5072066" y="1071546"/>
            <a:ext cx="3885715" cy="491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285860"/>
            <a:ext cx="5572164" cy="451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678857" cy="497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 t="3566"/>
          <a:stretch>
            <a:fillRect/>
          </a:stretch>
        </p:blipFill>
        <p:spPr bwMode="auto">
          <a:xfrm>
            <a:off x="5000628" y="1142984"/>
            <a:ext cx="3862451" cy="481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357298"/>
            <a:ext cx="5351145" cy="429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143116"/>
            <a:ext cx="3574286" cy="2632125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012" y="1086887"/>
            <a:ext cx="4917492" cy="498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88"/>
          <a:stretch>
            <a:fillRect/>
          </a:stretch>
        </p:blipFill>
        <p:spPr bwMode="auto">
          <a:xfrm>
            <a:off x="5072065" y="1071546"/>
            <a:ext cx="3841334" cy="492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SISTEMA DE POSICIONAMIENTO DE TUBOS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076" r="4211"/>
          <a:stretch>
            <a:fillRect/>
          </a:stretch>
        </p:blipFill>
        <p:spPr bwMode="auto">
          <a:xfrm>
            <a:off x="2786050" y="1357298"/>
            <a:ext cx="3214710" cy="4429125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814476" cy="49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65"/>
          <a:stretch>
            <a:fillRect/>
          </a:stretch>
        </p:blipFill>
        <p:spPr bwMode="auto">
          <a:xfrm>
            <a:off x="5000628" y="1142984"/>
            <a:ext cx="3849524" cy="48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5.9 DESABASTECIMIENTO Y RESETEO DEL SISTEMA</a:t>
            </a: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750" y="1142984"/>
            <a:ext cx="7650902" cy="471490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200" b="1" dirty="0"/>
              <a:t/>
            </a:r>
            <a:br>
              <a:rPr lang="es-EC" sz="2200" b="1" dirty="0"/>
            </a:br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700" b="1" dirty="0" smtClean="0">
                <a:latin typeface="Arial" pitchFamily="34" charset="0"/>
                <a:cs typeface="Arial" pitchFamily="34" charset="0"/>
              </a:rPr>
              <a:t>CAPÍTULO 6 – EVALUACIÓN ECONÓMICA Y FINANCIERA</a:t>
            </a:r>
            <a:r>
              <a:rPr lang="es-EC" sz="4000" dirty="0">
                <a:latin typeface="Arial" pitchFamily="34" charset="0"/>
                <a:cs typeface="Arial" pitchFamily="34" charset="0"/>
              </a:rPr>
              <a:t/>
            </a:r>
            <a:br>
              <a:rPr lang="es-EC" sz="4000" dirty="0">
                <a:latin typeface="Arial" pitchFamily="34" charset="0"/>
                <a:cs typeface="Arial" pitchFamily="34" charset="0"/>
              </a:rPr>
            </a:b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6.1 EVALUACIÓN ECONÓMICA: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928802"/>
            <a:ext cx="6215106" cy="392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6.1 EVALUACIÓN ECONÓMICA: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525" y="1238250"/>
            <a:ext cx="60769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6.1EVALUACIÓN ECONÓMICA: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8288" y="1195388"/>
            <a:ext cx="60674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6.1 EVALUACIÓN ECONÓMICA: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763" y="1638300"/>
            <a:ext cx="6086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6.1 EVALUACIÓN ECONÓMICA: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357298"/>
            <a:ext cx="38766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2824163"/>
            <a:ext cx="38576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3725" y="4133868"/>
            <a:ext cx="28765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6.1 EVALUACIÓN ECONÓMICA: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538" y="1657347"/>
            <a:ext cx="43529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6588" y="3471877"/>
            <a:ext cx="2790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6.2 EVALUACIÓN FINANCIERA: VAN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t="32143"/>
          <a:stretch>
            <a:fillRect/>
          </a:stretch>
        </p:blipFill>
        <p:spPr bwMode="auto">
          <a:xfrm>
            <a:off x="642910" y="1857364"/>
            <a:ext cx="4162425" cy="90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496"/>
            <a:ext cx="42386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429132"/>
            <a:ext cx="60102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http://www.ccpaqp.org.pe/images/eventos/Financial-Servi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285860"/>
            <a:ext cx="3048000" cy="286702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6194" b="76825"/>
          <a:stretch>
            <a:fillRect/>
          </a:stretch>
        </p:blipFill>
        <p:spPr bwMode="auto">
          <a:xfrm>
            <a:off x="1000100" y="1285860"/>
            <a:ext cx="368364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6.2 EVALUACIÓN FINANCIERA: </a:t>
            </a:r>
            <a:r>
              <a:rPr lang="es-EC" sz="2000" b="1" dirty="0" err="1" smtClean="0">
                <a:latin typeface="Arial" pitchFamily="34" charset="0"/>
                <a:cs typeface="Arial" pitchFamily="34" charset="0"/>
              </a:rPr>
              <a:t>TIR</a:t>
            </a: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3890" name="Picture 2" descr="http://t2.gstatic.com/images?q=tbn:ANd9GcTsAq4VhP7bS04WWbgtF52PjR4Z4e44WxEZRRDjLA6VPhKIV8shEN0GWJxH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428736"/>
            <a:ext cx="2476500" cy="184785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26786"/>
          <a:stretch>
            <a:fillRect/>
          </a:stretch>
        </p:blipFill>
        <p:spPr bwMode="auto">
          <a:xfrm>
            <a:off x="714348" y="1857364"/>
            <a:ext cx="4162425" cy="97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5" cstate="print"/>
          <a:srcRect b="22222"/>
          <a:stretch>
            <a:fillRect/>
          </a:stretch>
        </p:blipFill>
        <p:spPr bwMode="auto">
          <a:xfrm>
            <a:off x="857224" y="1285860"/>
            <a:ext cx="3714775" cy="46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000372"/>
            <a:ext cx="45148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Arial" pitchFamily="34" charset="0"/>
                <a:cs typeface="Arial" pitchFamily="34" charset="0"/>
              </a:rPr>
              <a:t>DEDICATORIA</a:t>
            </a:r>
            <a:endParaRPr lang="es-EC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 marL="1588" indent="12700" algn="just"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Dedico este proyecto a Dios, porque el siempre será merecedor de lo mejor que pueda hacer con mis manos o mi intelecto, a mi padre; Luis, hombre integro que me ha enseñado, por medio de su ejemplo, a levantarme siempre con la cabeza en alto por sobre cualquier problema que en la vida se me presente, a luchar día a día por los que amo, y a siempre hacer las cosas con excelencia, responsabilidad y amor, a mi madre; Natasha, mujer amorosa, compasiva y tierna que inculcó en mi valores de respeto y consideración por todos los que me rodean, y que siempre estuvo cuando la necesité, a mi hermana, Natasha, mujer firme en sus valores en quien encuentro un ejemplo de integridad ante cualquier circunstancia, a mi abuelita; Olguita, mujer generosa y tierna, que me enseñó a dar sin esperar recibir, y a mi novia; Grace, el amor de mi vida entera, por la esperanza que ha sembrado en mi corazón con sus palabras, por recordarme que tengo un Dios más grande que mis problemas y por el amor que día a día me entrega.</a:t>
            </a:r>
          </a:p>
          <a:p>
            <a:pPr marL="1588" indent="12700" algn="just"/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marL="1588" indent="12700" algn="just"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Siempre los amaré…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200" b="1" dirty="0"/>
              <a:t/>
            </a:r>
            <a:br>
              <a:rPr lang="es-EC" sz="2200" b="1" dirty="0"/>
            </a:br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700" b="1" dirty="0" smtClean="0">
                <a:latin typeface="Arial" pitchFamily="34" charset="0"/>
                <a:cs typeface="Arial" pitchFamily="34" charset="0"/>
              </a:rPr>
              <a:t>CAPÍTULO 4 - DISEÑO</a:t>
            </a:r>
            <a:r>
              <a:rPr lang="es-EC" sz="4000" dirty="0">
                <a:latin typeface="Arial" pitchFamily="34" charset="0"/>
                <a:cs typeface="Arial" pitchFamily="34" charset="0"/>
              </a:rPr>
              <a:t/>
            </a:r>
            <a:br>
              <a:rPr lang="es-EC" sz="4000" dirty="0">
                <a:latin typeface="Arial" pitchFamily="34" charset="0"/>
                <a:cs typeface="Arial" pitchFamily="34" charset="0"/>
              </a:rPr>
            </a:b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Elementos finitos</a:t>
            </a:r>
          </a:p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Dividir un problema complejo en muchos problemas sencillos.</a:t>
            </a: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Análisis Estático, Análisis Estructural, Análisis Nodal, Análisis Térmico, Análisis Fluidodinámica, Análisis de Fatiga, Transferencia de Calor, &#10;Fractura, Resistencia de materiales, simulación Mecánica, Mecanismos, Análisis Mecánico, Elementos Finitos, Biomecánica, Procesos de Mallado, Tensión Mecánica, Madrid, Valladolid, Barcelona, Bilbao, País Vasco, Castilla y Leó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500306"/>
            <a:ext cx="2533650" cy="3105150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http://upload.wikimedia.org/wikipedia/commons/thumb/8/80/Example_of_2D_mesh.png/220px-Example_of_2D_mesh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643182"/>
            <a:ext cx="2893061" cy="264320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200" b="1" dirty="0"/>
              <a:t/>
            </a:r>
            <a:br>
              <a:rPr lang="es-EC" sz="2200" b="1" dirty="0"/>
            </a:br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700" b="1" dirty="0" smtClean="0">
                <a:latin typeface="Arial" pitchFamily="34" charset="0"/>
                <a:cs typeface="Arial" pitchFamily="34" charset="0"/>
              </a:rPr>
              <a:t>CAPÍTULO 7 – CONCLUSIONES Y RECOMENDACIONES</a:t>
            </a:r>
            <a:r>
              <a:rPr lang="es-EC" sz="4000" dirty="0">
                <a:latin typeface="Arial" pitchFamily="34" charset="0"/>
                <a:cs typeface="Arial" pitchFamily="34" charset="0"/>
              </a:rPr>
              <a:t/>
            </a:r>
            <a:br>
              <a:rPr lang="es-EC" sz="4000" dirty="0">
                <a:latin typeface="Arial" pitchFamily="34" charset="0"/>
                <a:cs typeface="Arial" pitchFamily="34" charset="0"/>
              </a:rPr>
            </a:b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7.1 CONCLUSIONES:</a:t>
            </a:r>
          </a:p>
          <a:p>
            <a:pPr marL="457200" lvl="0" indent="-279400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Cada elemento de la máquina, así como las juntas soldadas y empernadas, se analizaron estáticamente bajo el criterio de la energía de la distorsión máxima de Von Mises, para posteriormente diseñarlos bajo las teorías de falla por fatiga de Godman y Soderberg, según corresponda el caso, evitando sobredimensionar las piezas con un análisis optimista y respetando el factor de seguridad solicitado por la empresa auspiciante.</a:t>
            </a:r>
          </a:p>
          <a:p>
            <a:pPr marL="457200" indent="-279400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Una vez definidos los parámetros de selección de válvulas de control, actuadores y bombas hidráulicas, se hizo una selección individual de cada componente desde el catálogo del fabricante, conforme a las necesidades del sistema y su disponibilidad en el mercado local.</a:t>
            </a:r>
          </a:p>
          <a:p>
            <a:pPr marL="457200" indent="-279400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 Se diseñó un sistema electrónico de control semiautomático que elimina los tiempos muertos en fases del proceso tales como el abastecimiento, giro y desabastecimiento de la máquina, minimizando así la intervención del operario y el riesgo de accidentes, a la vez que se maximiza la producción, pasando de 2000 a 3900 tubos roscados al mes.</a:t>
            </a:r>
          </a:p>
          <a:p>
            <a:pPr marL="457200" lvl="0" indent="-279400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La intervención del operario es necesaria durante las fases de inserción y extracción del tubo, debido a las variables propias del proceso, como son la posición inicial del tubo en el abastecedor, la longitud de roscado, etc.</a:t>
            </a:r>
          </a:p>
          <a:p>
            <a:pPr marL="457200" indent="-279400" algn="just">
              <a:buFont typeface="+mj-lt"/>
              <a:buAutoNum type="arabicPeriod"/>
            </a:pPr>
            <a:endParaRPr lang="es-EC" sz="1700" dirty="0" smtClean="0">
              <a:latin typeface="Arial" pitchFamily="34" charset="0"/>
              <a:cs typeface="Arial" pitchFamily="34" charset="0"/>
            </a:endParaRPr>
          </a:p>
          <a:p>
            <a:pPr marL="457200" lvl="0" indent="-279400" algn="just">
              <a:buFont typeface="+mj-lt"/>
              <a:buAutoNum type="arabicPeriod"/>
            </a:pPr>
            <a:endParaRPr lang="es-EC" sz="2000" dirty="0" smtClean="0"/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7.2 RECOMENDACIONES:</a:t>
            </a:r>
          </a:p>
          <a:p>
            <a:pPr marL="457200" lvl="0" indent="-279400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Construir la máquina utilizando materiales certificados, que cumplan con las especificaciones de diseño en cuanto a sus propiedades mecánicas, así como procesos de manufactura debidamente supervisados.</a:t>
            </a:r>
          </a:p>
          <a:p>
            <a:pPr marL="452438" lvl="0" indent="-274638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Mantener los parámetros de funcionamiento dentro de los especificados en la memoria de cálculo, tanto para el sistema electrohidráulico como para los distintos mecanismos que conforman la máquina.</a:t>
            </a:r>
          </a:p>
          <a:p>
            <a:pPr marL="452438" lvl="0" indent="-274638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Instruir debidamente al operario en el manejo del sistema de posicionamiento, conforme se especifica en el capítulo 5 de simulación, con el fin de evitar accidentes, prolongar la vida útil de la máquina y minimizar los tiempos muertos del proceso.</a:t>
            </a:r>
          </a:p>
          <a:p>
            <a:pPr marL="452438" lvl="0" indent="-274638" algn="just">
              <a:buFont typeface="+mj-lt"/>
              <a:buAutoNum type="arabicPeriod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Trabajar lotes grandes de tubos de un mismo diámetro para evitar cambiar la configuración de la máquina constantemente.</a:t>
            </a:r>
          </a:p>
          <a:p>
            <a:pPr marL="457200" indent="-279400" algn="just">
              <a:buFont typeface="+mj-lt"/>
              <a:buAutoNum type="arabicPeriod"/>
            </a:pPr>
            <a:endParaRPr lang="es-EC" sz="1700" dirty="0" smtClean="0">
              <a:latin typeface="Arial" pitchFamily="34" charset="0"/>
              <a:cs typeface="Arial" pitchFamily="34" charset="0"/>
            </a:endParaRPr>
          </a:p>
          <a:p>
            <a:pPr marL="457200" lvl="0" indent="-279400" algn="just">
              <a:buFont typeface="+mj-lt"/>
              <a:buAutoNum type="arabicPeriod"/>
            </a:pPr>
            <a:endParaRPr lang="es-EC" sz="2000" dirty="0" smtClean="0"/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340105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s-EC" sz="6600" b="1" dirty="0" smtClean="0">
                <a:latin typeface="Arial" pitchFamily="34" charset="0"/>
                <a:cs typeface="Arial" pitchFamily="34" charset="0"/>
              </a:rPr>
              <a:t>PREGUNTAS</a:t>
            </a:r>
          </a:p>
          <a:p>
            <a:pPr marL="457200" indent="-279400" algn="just">
              <a:buNone/>
            </a:pPr>
            <a:endParaRPr lang="es-EC" sz="1700" dirty="0" smtClean="0">
              <a:latin typeface="Arial" pitchFamily="34" charset="0"/>
              <a:cs typeface="Arial" pitchFamily="34" charset="0"/>
            </a:endParaRPr>
          </a:p>
          <a:p>
            <a:pPr marL="457200" lvl="0" indent="-279400" algn="just">
              <a:buFont typeface="+mj-lt"/>
              <a:buAutoNum type="arabicPeriod"/>
            </a:pPr>
            <a:endParaRPr lang="es-EC" sz="2000" dirty="0" smtClean="0"/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340105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s-EC" sz="6600" b="1" dirty="0" smtClean="0">
                <a:latin typeface="Arial" pitchFamily="34" charset="0"/>
                <a:cs typeface="Arial" pitchFamily="34" charset="0"/>
              </a:rPr>
              <a:t>GRACIAS</a:t>
            </a:r>
          </a:p>
          <a:p>
            <a:pPr marL="457200" indent="-279400" algn="just">
              <a:buNone/>
            </a:pPr>
            <a:endParaRPr lang="es-EC" sz="1700" dirty="0" smtClean="0">
              <a:latin typeface="Arial" pitchFamily="34" charset="0"/>
              <a:cs typeface="Arial" pitchFamily="34" charset="0"/>
            </a:endParaRPr>
          </a:p>
          <a:p>
            <a:pPr marL="457200" lvl="0" indent="-279400" algn="just">
              <a:buFont typeface="+mj-lt"/>
              <a:buAutoNum type="arabicPeriod"/>
            </a:pPr>
            <a:endParaRPr lang="es-EC" sz="2000" dirty="0" smtClean="0"/>
          </a:p>
          <a:p>
            <a:pPr>
              <a:buNone/>
            </a:pP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488968"/>
          </a:xfrm>
        </p:spPr>
        <p:txBody>
          <a:bodyPr>
            <a:norm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Nodos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Conectan los elementos finitos o efectivos.</a:t>
            </a:r>
          </a:p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Definidos por tres traslaciones y tres rotaciones.</a:t>
            </a:r>
          </a:p>
          <a:p>
            <a:pPr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786058"/>
            <a:ext cx="5794818" cy="242889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488968"/>
          </a:xfrm>
        </p:spPr>
        <p:txBody>
          <a:bodyPr>
            <a:norm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Factor de seguridad y propiedades mecánicas del material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A la fluencia del material, bajo condiciones de fatiga.</a:t>
            </a:r>
          </a:p>
          <a:p>
            <a:pPr algn="just"/>
            <a:r>
              <a:rPr lang="es-EC" sz="2000" dirty="0" smtClean="0">
                <a:latin typeface="Arial" pitchFamily="34" charset="0"/>
                <a:cs typeface="Arial" pitchFamily="34" charset="0"/>
              </a:rPr>
              <a:t>Elevado por solicitud de SERTECPET, debido a condiciones de trabajo.</a:t>
            </a:r>
          </a:p>
          <a:p>
            <a:pPr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714620"/>
            <a:ext cx="2428892" cy="309616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496"/>
            <a:ext cx="29527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560406"/>
          </a:xfrm>
        </p:spPr>
        <p:txBody>
          <a:bodyPr>
            <a:normAutofit/>
          </a:bodyPr>
          <a:lstStyle/>
          <a:p>
            <a:pPr algn="l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Fatiga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736"/>
            <a:ext cx="5715040" cy="435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Autofit/>
          </a:bodyPr>
          <a:lstStyle/>
          <a:p>
            <a:pPr algn="l"/>
            <a:r>
              <a:rPr lang="es-EC" sz="2800" b="1" dirty="0" smtClean="0">
                <a:latin typeface="Arial"/>
                <a:ea typeface="Times New Roman"/>
              </a:rPr>
              <a:t>MECANISMO DE AGARRE </a:t>
            </a:r>
            <a:endParaRPr lang="es-EC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3024675" cy="458185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85860"/>
            <a:ext cx="3235859" cy="459673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/>
              </a:rPr>
              <a:t>MECANISMO DE AGARRE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14422"/>
            <a:ext cx="4574841" cy="4762067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5786446" y="1214422"/>
            <a:ext cx="2928958" cy="4624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Bastidor de agarre.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Placa de acople.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Eje para soporte de rodamientos.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Ruedas.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Sujetador.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Cilindro de agarre.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Rodamiento de rodillos.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Pasadores 1,2,3,4,5 y 6.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Palanca.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Bocines.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Topes izquierdo y derecho.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Anillos de retención.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Pernos M20x2.5mm con arandelas y tuercas.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Tuercas M16x2mm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Tornillos M6x1mm con arandelas.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Arandelas de contacto.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Autofit/>
          </a:bodyPr>
          <a:lstStyle/>
          <a:p>
            <a:pPr algn="l"/>
            <a:r>
              <a:rPr lang="es-EC" sz="2800" b="1" dirty="0" smtClean="0">
                <a:latin typeface="Arial"/>
                <a:ea typeface="Times New Roman"/>
              </a:rPr>
              <a:t>MECANISMO DE LEVANTAMIENTO Y GIRO</a:t>
            </a:r>
            <a:endParaRPr lang="es-EC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3903690" cy="432434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3874112" cy="430053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/>
              </a:rPr>
              <a:t>ELEMENTOS DEL MECANISMO DE LEVANTAMIENTO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86446" y="1214422"/>
            <a:ext cx="292895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Viga de levantamiento y giro.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Eje para soporte de rodamientos.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Rodamiento de rodillos.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Bocines.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Placas de acople.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Cilindro de empuje.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Mecanismo de agarre.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Eje.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Piñón.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Apoyo trasero.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Tuercas M8x1.25mm.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Pernos M14x2mm con arandelas y tuercas.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Pernos M12x1.75mm con arandelas y tuercas.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Anillo de retención externo.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Pasador 6.</a:t>
            </a:r>
          </a:p>
          <a:p>
            <a:pPr marL="342900" indent="-342900">
              <a:buAutoNum type="arabicPeriod"/>
            </a:pPr>
            <a:endParaRPr lang="es-EC" sz="155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5286412" cy="466966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/>
              </a:rPr>
              <a:t>ELEMENTOS DEL MECANISMO DE GIRO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72066" y="2214554"/>
            <a:ext cx="29289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Cilindro de giro.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Cilindro de levantamiento.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Chumacera de pared.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Bastidor.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Base del soporte anti giro.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Cremallera.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Mecanismo de agarre.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Pernos M16x2mm con arandelas y tuercas.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Pernos M5x0.8mm con arandelas y tuercas.</a:t>
            </a:r>
          </a:p>
          <a:p>
            <a:pPr marL="342900" indent="-342900">
              <a:buAutoNum type="arabicPeriod"/>
            </a:pPr>
            <a:endParaRPr lang="es-EC" sz="155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14422"/>
            <a:ext cx="3057623" cy="4829171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12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Autofit/>
          </a:bodyPr>
          <a:lstStyle/>
          <a:p>
            <a:pPr algn="l"/>
            <a:r>
              <a:rPr lang="es-EC" sz="2800" b="1" dirty="0" smtClean="0">
                <a:latin typeface="Arial"/>
                <a:ea typeface="Times New Roman"/>
              </a:rPr>
              <a:t>SOPORTES LATERALES</a:t>
            </a:r>
            <a:endParaRPr lang="es-EC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428736"/>
            <a:ext cx="1352550" cy="44577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t="1572"/>
          <a:stretch>
            <a:fillRect/>
          </a:stretch>
        </p:blipFill>
        <p:spPr bwMode="auto">
          <a:xfrm>
            <a:off x="5643570" y="1428736"/>
            <a:ext cx="1152525" cy="4471987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/>
          </a:bodyPr>
          <a:lstStyle/>
          <a:p>
            <a:r>
              <a:rPr lang="es-EC" sz="2800" b="1" dirty="0" smtClean="0"/>
              <a:t>AGRADECIMIENTOS</a:t>
            </a:r>
            <a:endParaRPr lang="es-EC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Autofit/>
          </a:bodyPr>
          <a:lstStyle/>
          <a:p>
            <a:pPr algn="just"/>
            <a:r>
              <a:rPr lang="es-EC" sz="1700" dirty="0" smtClean="0">
                <a:latin typeface="Arial" pitchFamily="34" charset="0"/>
                <a:cs typeface="Arial" pitchFamily="34" charset="0"/>
              </a:rPr>
              <a:t>Agradezco a Dios, por su amor, compasión y misericordia para conmigo. Por la fuerza, la sabiduría y el conocimiento que me permitieron culminar este proyecto. Porque he visto Su mano en cada paso que he dado en mis estudios y en mi vida. Toda la Gloria y la Honra de este logro sean para Él.</a:t>
            </a:r>
          </a:p>
          <a:p>
            <a:pPr algn="just"/>
            <a:r>
              <a:rPr lang="es-EC" sz="1700" dirty="0" smtClean="0">
                <a:latin typeface="Arial" pitchFamily="34" charset="0"/>
                <a:cs typeface="Arial" pitchFamily="34" charset="0"/>
              </a:rPr>
              <a:t>Agradezco a mis padres y a mi hermana, por todos estos años de apoyo y amor incondicional, por creer en mí y por siempre motivarme a dar lo mejor que tenga.</a:t>
            </a:r>
          </a:p>
          <a:p>
            <a:pPr algn="just"/>
            <a:r>
              <a:rPr lang="es-EC" sz="1700" dirty="0" smtClean="0">
                <a:latin typeface="Arial" pitchFamily="34" charset="0"/>
                <a:cs typeface="Arial" pitchFamily="34" charset="0"/>
              </a:rPr>
              <a:t>Agradezco a mi novia, por cada palabra de aliento que de su boca salió, porque siempre supo cómo hacerme sonreír ante la adversidad, y por convertirse en mi principal motivación para culminar este proyecto.</a:t>
            </a:r>
          </a:p>
          <a:p>
            <a:pPr algn="just"/>
            <a:r>
              <a:rPr lang="es-EC" sz="1700" dirty="0" smtClean="0">
                <a:latin typeface="Arial" pitchFamily="34" charset="0"/>
                <a:cs typeface="Arial" pitchFamily="34" charset="0"/>
              </a:rPr>
              <a:t>Agradezco al Ing. Hernán Lara, por su paciencia y calidez para conmigo, por el tiempo dedicado y por la inmensa ayuda prestada en el desarrollo de este proyecto.</a:t>
            </a:r>
          </a:p>
          <a:p>
            <a:pPr algn="just"/>
            <a:r>
              <a:rPr lang="es-EC" sz="1700" dirty="0" smtClean="0">
                <a:latin typeface="Arial" pitchFamily="34" charset="0"/>
                <a:cs typeface="Arial" pitchFamily="34" charset="0"/>
              </a:rPr>
              <a:t>Agradezco al Ing. Francisco Terneus, por su comprensión y ayuda ante todos los imprevistos que se suscitaron a lo largo del desarrollo del proyecto.</a:t>
            </a:r>
          </a:p>
          <a:p>
            <a:pPr algn="just"/>
            <a:r>
              <a:rPr lang="es-EC" sz="1700" dirty="0" smtClean="0">
                <a:latin typeface="Arial" pitchFamily="34" charset="0"/>
                <a:cs typeface="Arial" pitchFamily="34" charset="0"/>
              </a:rPr>
              <a:t>Agradezco al Ing. Byron López, por la confianza depositada en mí para desarrollar un proyecto de esta magnitud, y por su apoyo y paciencia a lo largo de todo este tiempo.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/>
              </a:rPr>
              <a:t>ELEMENTOS DEL SOPORTE LATERAL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72066" y="2285992"/>
            <a:ext cx="292895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Soporte superior.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Placa de acople.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Ejes para soporte de rodamiento.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Bocines.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Base del soporte.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Pasador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Pernos M12x1.75mm con arandelas y tuercas.</a:t>
            </a:r>
          </a:p>
          <a:p>
            <a:pPr marL="342900" indent="-342900">
              <a:buAutoNum type="arabicPeriod"/>
            </a:pPr>
            <a:endParaRPr lang="es-EC" sz="155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142984"/>
            <a:ext cx="2071702" cy="488849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Autofit/>
          </a:bodyPr>
          <a:lstStyle/>
          <a:p>
            <a:pPr algn="l"/>
            <a:r>
              <a:rPr lang="es-EC" sz="2800" b="1" dirty="0" smtClean="0">
                <a:latin typeface="Arial" pitchFamily="34" charset="0"/>
                <a:cs typeface="Arial" pitchFamily="34" charset="0"/>
              </a:rPr>
              <a:t>MECANISMO DE ABASTECIMIENTO</a:t>
            </a:r>
            <a:endParaRPr lang="es-EC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357298"/>
            <a:ext cx="6234136" cy="438660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/>
              </a:rPr>
              <a:t>ELEMENTOS DEL SOPORTE LATERAL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29190" y="2786058"/>
            <a:ext cx="292895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Placa levanta tubos.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Cilindro de abastecimiento.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Estructura de soporte.</a:t>
            </a:r>
          </a:p>
          <a:p>
            <a:pPr marL="342900" indent="-342900">
              <a:buFontTx/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Rodamientos para ruedas.</a:t>
            </a:r>
          </a:p>
          <a:p>
            <a:pPr marL="342900" indent="-342900">
              <a:buAutoNum type="arabicPeriod"/>
            </a:pPr>
            <a:r>
              <a:rPr lang="es-EC" sz="1550" dirty="0" smtClean="0">
                <a:latin typeface="Arial" pitchFamily="34" charset="0"/>
                <a:cs typeface="Arial" pitchFamily="34" charset="0"/>
              </a:rPr>
              <a:t>Perno M10x1.5mm con arandelas y tuercas.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85860"/>
            <a:ext cx="1857388" cy="463803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Autofit/>
          </a:bodyPr>
          <a:lstStyle/>
          <a:p>
            <a:pPr algn="l"/>
            <a:r>
              <a:rPr lang="es-EC" sz="2800" b="1" dirty="0" smtClean="0">
                <a:latin typeface="Arial"/>
              </a:rPr>
              <a:t>DISPENSADOR Y ABASTECEDOR</a:t>
            </a:r>
            <a:endParaRPr lang="es-EC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4"/>
            <a:ext cx="6489465" cy="397754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17530"/>
          </a:xfrm>
        </p:spPr>
        <p:txBody>
          <a:bodyPr>
            <a:noAutofit/>
          </a:bodyPr>
          <a:lstStyle/>
          <a:p>
            <a:pPr algn="l"/>
            <a:r>
              <a:rPr lang="es-EC" sz="2800" b="1" dirty="0" smtClean="0">
                <a:latin typeface="Arial" pitchFamily="34" charset="0"/>
                <a:cs typeface="Arial" pitchFamily="34" charset="0"/>
              </a:rPr>
              <a:t>4.1 PRE - INGENIERÍA</a:t>
            </a:r>
            <a:endParaRPr lang="es-EC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3143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Etapas del proceso:</a:t>
            </a:r>
          </a:p>
          <a:p>
            <a:pPr marL="717550" lvl="0" indent="-457200">
              <a:buFont typeface="+mj-lt"/>
              <a:buAutoNum type="arabicPeriod"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Abastecimiento</a:t>
            </a:r>
            <a:endParaRPr lang="es-EC" sz="2000" dirty="0">
              <a:latin typeface="Arial" pitchFamily="34" charset="0"/>
              <a:cs typeface="Arial" pitchFamily="34" charset="0"/>
            </a:endParaRPr>
          </a:p>
          <a:p>
            <a:pPr marL="717550" lvl="0" indent="-457200">
              <a:buFont typeface="+mj-lt"/>
              <a:buAutoNum type="arabicPeriod"/>
            </a:pPr>
            <a:r>
              <a:rPr lang="es-EC" sz="2000" dirty="0">
                <a:latin typeface="Arial" pitchFamily="34" charset="0"/>
                <a:cs typeface="Arial" pitchFamily="34" charset="0"/>
              </a:rPr>
              <a:t>Inserción del tubo para roscado</a:t>
            </a:r>
          </a:p>
          <a:p>
            <a:pPr marL="717550" lvl="0" indent="-457200">
              <a:buFont typeface="+mj-lt"/>
              <a:buAutoNum type="arabicPeriod"/>
            </a:pPr>
            <a:r>
              <a:rPr lang="es-EC" sz="2000" dirty="0">
                <a:latin typeface="Arial" pitchFamily="34" charset="0"/>
                <a:cs typeface="Arial" pitchFamily="34" charset="0"/>
              </a:rPr>
              <a:t>Extracción del tubo después del roscado</a:t>
            </a:r>
          </a:p>
          <a:p>
            <a:pPr marL="717550" lvl="0" indent="-457200">
              <a:buFont typeface="+mj-lt"/>
              <a:buAutoNum type="arabicPeriod"/>
            </a:pPr>
            <a:r>
              <a:rPr lang="es-EC" sz="2000" dirty="0">
                <a:latin typeface="Arial" pitchFamily="34" charset="0"/>
                <a:cs typeface="Arial" pitchFamily="34" charset="0"/>
              </a:rPr>
              <a:t>Giro del tubo</a:t>
            </a:r>
          </a:p>
          <a:p>
            <a:pPr marL="717550" lvl="0" indent="-457200">
              <a:buFont typeface="+mj-lt"/>
              <a:buAutoNum type="arabicPeriod"/>
            </a:pPr>
            <a:r>
              <a:rPr lang="es-EC" sz="2000" dirty="0">
                <a:latin typeface="Arial" pitchFamily="34" charset="0"/>
                <a:cs typeface="Arial" pitchFamily="34" charset="0"/>
              </a:rPr>
              <a:t>Inserción del tubo ya girado para roscado</a:t>
            </a:r>
          </a:p>
          <a:p>
            <a:pPr marL="717550" lvl="0" indent="-457200">
              <a:buFont typeface="+mj-lt"/>
              <a:buAutoNum type="arabicPeriod"/>
            </a:pPr>
            <a:r>
              <a:rPr lang="es-EC" sz="2000" dirty="0">
                <a:latin typeface="Arial" pitchFamily="34" charset="0"/>
                <a:cs typeface="Arial" pitchFamily="34" charset="0"/>
              </a:rPr>
              <a:t>Extracción del tubo ya girado después del roscado</a:t>
            </a:r>
          </a:p>
          <a:p>
            <a:pPr marL="717550" lvl="0" indent="-457200">
              <a:buFont typeface="+mj-lt"/>
              <a:buAutoNum type="arabicPeriod"/>
            </a:pPr>
            <a:r>
              <a:rPr lang="es-EC" sz="2000" dirty="0">
                <a:latin typeface="Arial" pitchFamily="34" charset="0"/>
                <a:cs typeface="Arial" pitchFamily="34" charset="0"/>
              </a:rPr>
              <a:t>Expulsión del tubo terminado</a:t>
            </a:r>
          </a:p>
          <a:p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>
            <a:normAutofit fontScale="90000"/>
          </a:bodyPr>
          <a:lstStyle/>
          <a:p>
            <a:pPr algn="l"/>
            <a:r>
              <a:rPr lang="es-EC" sz="2700" b="1" dirty="0">
                <a:latin typeface="Arial" pitchFamily="34" charset="0"/>
                <a:cs typeface="Arial" pitchFamily="34" charset="0"/>
              </a:rPr>
              <a:t>4.1.1 REACCIONES VERTICALES EN LOS APOYOS</a:t>
            </a:r>
            <a:r>
              <a:rPr lang="es-EC" sz="2400" b="1" dirty="0"/>
              <a:t/>
            </a:r>
            <a:br>
              <a:rPr lang="es-EC" sz="2400" b="1" dirty="0"/>
            </a:br>
            <a:endParaRPr lang="es-EC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Caso crítico de carga: Tubo de 4 1/2“ de 5/8” de espesor, 360 Kg.</a:t>
            </a: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285992"/>
            <a:ext cx="725505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857628"/>
            <a:ext cx="7286676" cy="170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>
            <a:normAutofit fontScale="90000"/>
          </a:bodyPr>
          <a:lstStyle/>
          <a:p>
            <a:pPr algn="l"/>
            <a:r>
              <a:rPr lang="es-EC" sz="2400" b="1" dirty="0"/>
              <a:t/>
            </a:r>
            <a:br>
              <a:rPr lang="es-EC" sz="2400" b="1" dirty="0"/>
            </a:br>
            <a:endParaRPr lang="es-EC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14356"/>
            <a:ext cx="7215238" cy="162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571744"/>
            <a:ext cx="7286676" cy="144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286256"/>
            <a:ext cx="7358114" cy="144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Caso crítico de carga: Tubo de 4 1/2“ levantándose.</a:t>
            </a: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s-EC" sz="20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s-EC" sz="20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6" name="2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792029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000504"/>
            <a:ext cx="79071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Caso crítico de carga: Tubo de 4 1/2“ girado.</a:t>
            </a: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000240"/>
            <a:ext cx="768907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786190"/>
            <a:ext cx="7786742" cy="157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7929618" cy="170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500306"/>
            <a:ext cx="7858180" cy="158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143380"/>
            <a:ext cx="7929617" cy="167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200" b="1" dirty="0"/>
              <a:t/>
            </a:r>
            <a:br>
              <a:rPr lang="es-EC" sz="2200" b="1" dirty="0"/>
            </a:br>
            <a:r>
              <a:rPr lang="es-EC" sz="2200" b="1" dirty="0" smtClean="0"/>
              <a:t/>
            </a:r>
            <a:br>
              <a:rPr lang="es-EC" sz="2200" b="1" dirty="0" smtClean="0"/>
            </a:br>
            <a:r>
              <a:rPr lang="es-EC" sz="2700" b="1" dirty="0" smtClean="0">
                <a:latin typeface="Arial" pitchFamily="34" charset="0"/>
                <a:cs typeface="Arial" pitchFamily="34" charset="0"/>
              </a:rPr>
              <a:t>CAPÍTULO 1 – DESCRIPCIÓN GENERAL DEL PROYECTO</a:t>
            </a:r>
            <a:r>
              <a:rPr lang="es-EC" sz="4000" dirty="0">
                <a:latin typeface="Arial" pitchFamily="34" charset="0"/>
                <a:cs typeface="Arial" pitchFamily="34" charset="0"/>
              </a:rPr>
              <a:t/>
            </a:r>
            <a:br>
              <a:rPr lang="es-EC" sz="4000" dirty="0">
                <a:latin typeface="Arial" pitchFamily="34" charset="0"/>
                <a:cs typeface="Arial" pitchFamily="34" charset="0"/>
              </a:rPr>
            </a:b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1.1 ANTECEDENTES: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0818" name="Picture 2" descr="http://www.bakkergroep.nl/en/catalog/diensten_bps/sub,4/img_filename,01072009_093616103.jpg/h,353/w,6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285992"/>
            <a:ext cx="4476750" cy="336232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0820" name="Picture 4" descr="http://www.tenaris.com/Products/PremiumConnections/BlueSeries/~/media/Images/Product%20Images/PremiumConnections/BlueSeries/BlueThermalLiner/thremal_liner.ash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285992"/>
            <a:ext cx="2286016" cy="3436037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774720"/>
          </a:xfrm>
        </p:spPr>
        <p:txBody>
          <a:bodyPr>
            <a:normAutofit fontScale="90000"/>
          </a:bodyPr>
          <a:lstStyle/>
          <a:p>
            <a:pPr algn="just"/>
            <a:r>
              <a:rPr lang="es-EC" sz="2700" b="1" dirty="0" smtClean="0">
                <a:latin typeface="Arial" pitchFamily="34" charset="0"/>
                <a:cs typeface="Arial" pitchFamily="34" charset="0"/>
              </a:rPr>
              <a:t>4.1.2 FUERZA DE AGARRE NECESARIA PARA PREVENIR EL DESLIZAMIENTO DEL TUBO</a:t>
            </a:r>
            <a:endParaRPr lang="es-EC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401080" cy="4625989"/>
          </a:xfrm>
        </p:spPr>
        <p:txBody>
          <a:bodyPr>
            <a:normAutofit/>
          </a:bodyPr>
          <a:lstStyle/>
          <a:p>
            <a:pPr marL="355600" indent="12700" algn="just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4.1.2.1 Fuerza de agarre necesaria para introducir el tubo más grande en el torno</a:t>
            </a: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43587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43314"/>
            <a:ext cx="38576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428868"/>
            <a:ext cx="39290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5143512"/>
            <a:ext cx="60769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Fuerza de agarre necesaria para prevenir deslizamiento</a:t>
            </a:r>
          </a:p>
          <a:p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357298"/>
            <a:ext cx="5072098" cy="446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71546"/>
            <a:ext cx="4600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000504"/>
            <a:ext cx="51244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401080" cy="5340369"/>
          </a:xfrm>
        </p:spPr>
        <p:txBody>
          <a:bodyPr>
            <a:normAutofit/>
          </a:bodyPr>
          <a:lstStyle/>
          <a:p>
            <a:pPr marL="1588" indent="12700" algn="just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4.1.2.2 Fuerza de agarre necesaria para introducir el tubo más pequeño en el torno</a:t>
            </a: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4357718" cy="314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86718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429000"/>
            <a:ext cx="38862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5000636"/>
            <a:ext cx="60198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r>
              <a:rPr lang="es-EC" sz="2000" dirty="0" smtClean="0">
                <a:latin typeface="Arial" pitchFamily="34" charset="0"/>
                <a:cs typeface="Arial" pitchFamily="34" charset="0"/>
              </a:rPr>
              <a:t>Fuerza de agarre necesaria para prevenir deslizamiento</a:t>
            </a:r>
          </a:p>
          <a:p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285860"/>
            <a:ext cx="532680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71546"/>
            <a:ext cx="45529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214818"/>
            <a:ext cx="54578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/>
          <a:lstStyle/>
          <a:p>
            <a:pPr indent="12700" algn="just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4.1.2.1 Fuerza de agarre necesaria para introducir el tubo más grande en 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4.1.2.2 Fuerza de agarre necesaria para introducir el tubo más pequeño en 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00306"/>
            <a:ext cx="399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572008"/>
            <a:ext cx="3886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/>
          <a:lstStyle/>
          <a:p>
            <a:pPr indent="12700" algn="just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4.1.2.3 Fuerza necesaria para extraer el tubo más grande del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4.1.2.4 Fuerza de agarre necesaria para extraer el tubo más pequeño del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357430"/>
            <a:ext cx="3924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500570"/>
            <a:ext cx="39243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/>
          <a:lstStyle/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4.1.2.5 Fuerza de agarre necesaria para introducir el tubo girado más grande en 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4.1.2.6 Fuerza de agarre necesaria para introducir el tubo girado más pequeño en 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571744"/>
            <a:ext cx="40576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714884"/>
            <a:ext cx="3952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>
            <a:normAutofit lnSpcReduction="10000"/>
          </a:bodyPr>
          <a:lstStyle/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4.1.2.7 Fuerza de agarre necesaria para extraer el tubo girado más grande del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4.1.2.8 Fuerza de agarre necesaria para extraer el tubo girado más pequeño del torno</a:t>
            </a:r>
          </a:p>
          <a:p>
            <a:pPr indent="12700" algn="just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 smtClean="0"/>
          </a:p>
          <a:p>
            <a:endParaRPr lang="es-EC" sz="1900" dirty="0" smtClean="0"/>
          </a:p>
          <a:p>
            <a:pPr marL="357188" indent="12700" algn="just"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</a:rPr>
              <a:t>Fuerza máxima en el mecanismo de agarre:</a:t>
            </a:r>
            <a:r>
              <a:rPr lang="es-EC" sz="2000" b="1" dirty="0" smtClean="0">
                <a:latin typeface="Arial"/>
                <a:ea typeface="Times New Roman"/>
              </a:rPr>
              <a:t> 144.93 kg.</a:t>
            </a:r>
            <a:endParaRPr lang="es-EC" sz="2000" dirty="0" smtClean="0">
              <a:latin typeface="Arial"/>
              <a:ea typeface="Times New Roman"/>
            </a:endParaRPr>
          </a:p>
          <a:p>
            <a:endParaRPr lang="es-EC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00306"/>
            <a:ext cx="39052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500570"/>
            <a:ext cx="39528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1.2 DEFINICIÓN DEL PROBLEMA: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5154" name="Picture 2" descr="http://www.bakkergroep.nl/en/catalog/diensten_bps/sub,4/img_filename,01072009_093616104.jpg/h,353/w,6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428736"/>
            <a:ext cx="5572164" cy="418505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774720"/>
          </a:xfrm>
        </p:spPr>
        <p:txBody>
          <a:bodyPr>
            <a:normAutofit/>
          </a:bodyPr>
          <a:lstStyle/>
          <a:p>
            <a:pPr algn="l">
              <a:spcBef>
                <a:spcPts val="1000"/>
              </a:spcBef>
              <a:spcAft>
                <a:spcPts val="1000"/>
              </a:spcAft>
            </a:pPr>
            <a:r>
              <a:rPr lang="es-EC" sz="2400" b="1" dirty="0" smtClean="0">
                <a:latin typeface="Arial"/>
                <a:ea typeface="Times New Roman"/>
                <a:cs typeface="Times New Roman"/>
              </a:rPr>
              <a:t>4.1.3 REACCIONES HORIZONTALES EN LOS APOYOS</a:t>
            </a:r>
            <a:endParaRPr lang="es-EC" sz="2400" b="1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357298"/>
            <a:ext cx="7215238" cy="136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786058"/>
            <a:ext cx="295525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401080" cy="5340369"/>
          </a:xfrm>
        </p:spPr>
        <p:txBody>
          <a:bodyPr>
            <a:normAutofit/>
          </a:bodyPr>
          <a:lstStyle/>
          <a:p>
            <a:pPr marL="1588" indent="1270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4.1.3.1 El tubo más grande se inserta en el torno</a:t>
            </a:r>
          </a:p>
          <a:p>
            <a:pPr marL="1588" indent="1270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marL="355600" indent="12700" algn="just">
              <a:buNone/>
            </a:pP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643050"/>
            <a:ext cx="42481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143248"/>
            <a:ext cx="5572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401080" cy="5340369"/>
          </a:xfrm>
        </p:spPr>
        <p:txBody>
          <a:bodyPr>
            <a:normAutofit/>
          </a:bodyPr>
          <a:lstStyle/>
          <a:p>
            <a:pPr marL="1588" indent="1270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Apoyo N3:</a:t>
            </a:r>
          </a:p>
          <a:p>
            <a:pPr marL="1588" indent="1270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marL="355600" indent="12700" algn="just">
              <a:buNone/>
            </a:pP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5643602" cy="398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214554"/>
            <a:ext cx="2819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indent="12700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4.1.3.1 El tubo más grande se inserta en 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4.1.3.2 El tubo más grande se extrae del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3116"/>
            <a:ext cx="797057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357694"/>
            <a:ext cx="808819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indent="12700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4.1.3.3 El tubo más pequeño se inserta en 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4.1.3.4 El tubo más pequeño se extrae del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8001056" cy="151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14818"/>
            <a:ext cx="8001056" cy="124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4.1.3.5 El tubo se levanta y gira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85860"/>
            <a:ext cx="630499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571744"/>
            <a:ext cx="60960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4.1.3.6 El tubo girado más grande se inserta en 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4.1.3.7 El tubo girado más grande se extrae del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00240"/>
            <a:ext cx="7929618" cy="123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800105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RESUMIENDO: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4.1.3.8 El tubo girado más pequeño se inserta en 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4.1.3.9 El tubo girado más pequeño se extrae del torno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000240"/>
            <a:ext cx="809268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14818"/>
            <a:ext cx="807249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40108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DISEÑO POR ELEMENTOS FINITOS: BASTIDOR DEL MECANISMO DE AGARRE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Para el bastidor se propone el siguiente modelo:</a:t>
            </a:r>
          </a:p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00240"/>
            <a:ext cx="2643206" cy="384055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000240"/>
            <a:ext cx="3000396" cy="386932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Carga máxima: </a:t>
            </a:r>
            <a:r>
              <a:rPr lang="es-EC" sz="2000" dirty="0" smtClean="0">
                <a:latin typeface="Arial"/>
                <a:ea typeface="Times New Roman"/>
              </a:rPr>
              <a:t>Al introducir el tubo más grande.</a:t>
            </a:r>
            <a:endParaRPr lang="es-EC" sz="2000" b="1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4220754" cy="38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143116"/>
            <a:ext cx="4357718" cy="282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857224" y="5286388"/>
            <a:ext cx="300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Vista Lateral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214942" y="5286388"/>
            <a:ext cx="300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Vista Superior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1.2 DEFINICIÓN DEL PROBLEMA: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b="60822"/>
          <a:stretch>
            <a:fillRect/>
          </a:stretch>
        </p:blipFill>
        <p:spPr bwMode="auto">
          <a:xfrm>
            <a:off x="2214546" y="1000108"/>
            <a:ext cx="4765601" cy="192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3071810"/>
            <a:ext cx="4752975" cy="291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Mínima: </a:t>
            </a:r>
            <a:r>
              <a:rPr lang="es-EC" sz="2000" dirty="0" smtClean="0">
                <a:latin typeface="Arial"/>
                <a:ea typeface="Times New Roman"/>
              </a:rPr>
              <a:t>Al extraer el tubo más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857224" y="5286388"/>
            <a:ext cx="300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Vista Lateral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214942" y="5286388"/>
            <a:ext cx="300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Vista Superior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285860"/>
            <a:ext cx="4286280" cy="38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285991"/>
            <a:ext cx="4214842" cy="273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Máxima: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142984"/>
            <a:ext cx="3643338" cy="489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Máxima: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571612"/>
            <a:ext cx="587582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928802"/>
            <a:ext cx="3143272" cy="195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14818"/>
            <a:ext cx="1400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5715008" y="3857628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dirty="0" err="1" smtClean="0">
                <a:latin typeface="Arial" pitchFamily="34" charset="0"/>
                <a:cs typeface="Arial" pitchFamily="34" charset="0"/>
              </a:rPr>
              <a:t>ASTM</a:t>
            </a:r>
            <a:r>
              <a:rPr lang="es-EC" sz="1300" dirty="0" smtClean="0">
                <a:latin typeface="Arial" pitchFamily="34" charset="0"/>
                <a:cs typeface="Arial" pitchFamily="34" charset="0"/>
              </a:rPr>
              <a:t> A36</a:t>
            </a:r>
            <a:r>
              <a:rPr lang="es-EC" sz="1400" dirty="0" smtClean="0">
                <a:latin typeface="Arial" pitchFamily="34" charset="0"/>
                <a:cs typeface="Arial" pitchFamily="34" charset="0"/>
              </a:rPr>
              <a:t>:</a:t>
            </a:r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74580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50057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40108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DISEÑO POR MÉTODOS </a:t>
            </a:r>
            <a:r>
              <a:rPr lang="es-EC" sz="2400" b="1" dirty="0" err="1" smtClean="0">
                <a:latin typeface="Arial" pitchFamily="34" charset="0"/>
                <a:cs typeface="Arial" pitchFamily="34" charset="0"/>
              </a:rPr>
              <a:t>CONVENCIONALESS</a:t>
            </a:r>
            <a:r>
              <a:rPr lang="es-EC" sz="2400" b="1" dirty="0" smtClean="0">
                <a:latin typeface="Arial" pitchFamily="34" charset="0"/>
                <a:cs typeface="Arial" pitchFamily="34" charset="0"/>
              </a:rPr>
              <a:t>: EJE DE GIRO DEL MECANISMO DE LEVANTAMIENTO Y GIRO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dirty="0" smtClean="0">
                <a:latin typeface="Arial"/>
                <a:ea typeface="Times New Roman"/>
                <a:cs typeface="Times New Roman"/>
              </a:rPr>
              <a:t>Para el eje de giro se propone el siguiente modelo:</a:t>
            </a:r>
          </a:p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214554"/>
            <a:ext cx="2013480" cy="369258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Carga máxima: </a:t>
            </a:r>
            <a:r>
              <a:rPr lang="es-EC" sz="2000" dirty="0" smtClean="0">
                <a:latin typeface="Arial"/>
                <a:ea typeface="Times New Roman"/>
              </a:rPr>
              <a:t>Al girar el tubo más grande.</a:t>
            </a:r>
            <a:endParaRPr lang="es-EC" sz="2000" b="1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4071966" cy="35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43116"/>
            <a:ext cx="13430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214686"/>
            <a:ext cx="4143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5072074"/>
            <a:ext cx="52768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Mínima: </a:t>
            </a:r>
            <a:r>
              <a:rPr lang="es-EC" sz="2000" dirty="0" smtClean="0">
                <a:latin typeface="Arial"/>
                <a:ea typeface="Times New Roman"/>
              </a:rPr>
              <a:t>Al insertar el tubo más grande después del giro.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142984"/>
            <a:ext cx="4572032" cy="369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143116"/>
            <a:ext cx="16954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286124"/>
            <a:ext cx="34194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4929198"/>
            <a:ext cx="57054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Propiedades de la sección: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500174"/>
            <a:ext cx="2057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000504"/>
            <a:ext cx="28956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</a:rPr>
              <a:t>Carga máxima:</a:t>
            </a: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428736"/>
            <a:ext cx="2286016" cy="231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000240"/>
            <a:ext cx="29432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4000504"/>
            <a:ext cx="59721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</a:rPr>
              <a:t>Carga mínima:</a:t>
            </a: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b="1" dirty="0" smtClean="0">
              <a:latin typeface="Arial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428736"/>
            <a:ext cx="2286016" cy="23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214554"/>
            <a:ext cx="31242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357694"/>
            <a:ext cx="59245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1.3 OBJETIVOS:</a:t>
            </a:r>
          </a:p>
          <a:p>
            <a:pPr>
              <a:spcAft>
                <a:spcPts val="600"/>
              </a:spcAft>
              <a:buNone/>
            </a:pP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1.3.1 GENERAL:</a:t>
            </a:r>
          </a:p>
          <a:p>
            <a:pPr algn="just">
              <a:spcAft>
                <a:spcPts val="1200"/>
              </a:spcAft>
              <a:buNone/>
            </a:pP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Diseñar un sistema electrohidráulico de abastecimiento y posicionamiento de tubos de hasta 4 1/2 pulgadas de diámetro, para la planta de máquinas y herramientas de “SERTECPET </a:t>
            </a:r>
            <a:r>
              <a:rPr lang="es-EC" sz="1800" dirty="0" err="1" smtClean="0">
                <a:latin typeface="Arial" pitchFamily="34" charset="0"/>
                <a:cs typeface="Arial" pitchFamily="34" charset="0"/>
              </a:rPr>
              <a:t>S.A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”.</a:t>
            </a:r>
          </a:p>
          <a:p>
            <a:pPr>
              <a:spcAft>
                <a:spcPts val="600"/>
              </a:spcAft>
              <a:buNone/>
            </a:pP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1.3.2 ESPECÍFICOS:</a:t>
            </a:r>
          </a:p>
          <a:p>
            <a:pPr marL="533400" lvl="0" indent="-247650" algn="just">
              <a:buFont typeface="+mj-lt"/>
              <a:buAutoNum type="arabicPeriod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Definir parámetros para el tratamiento de fluidos hidráulicos, selección de válvulas de control, actuadores y bombas.</a:t>
            </a: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marL="533400" lvl="0" indent="-247650" algn="just">
              <a:buFont typeface="+mj-lt"/>
              <a:buAutoNum type="arabicPeriod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Diseñar mecanismos de abastecimiento, agarre, giro y expulsión.</a:t>
            </a: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marL="533400" lvl="0" indent="-247650" algn="just">
              <a:buFont typeface="+mj-lt"/>
              <a:buAutoNum type="arabicPeriod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Seleccionar los componentes del sistema hidráulico de potencia.</a:t>
            </a: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marL="533400" lvl="0" indent="-247650" algn="just">
              <a:buFont typeface="+mj-lt"/>
              <a:buAutoNum type="arabicPeriod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Diseñar el sistema de control electrónico.</a:t>
            </a: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marL="533400" lvl="0" indent="-247650" algn="just">
              <a:buFont typeface="+mj-lt"/>
              <a:buAutoNum type="arabicPeriod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Simular el funcionamiento del sistema.</a:t>
            </a: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marL="533400" lvl="0" indent="-247650" algn="just">
              <a:buFont typeface="+mj-lt"/>
              <a:buAutoNum type="arabicPeriod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Realizar una evaluación económica y financiera.</a:t>
            </a: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marL="355600" indent="-273050">
              <a:spcAft>
                <a:spcPts val="1200"/>
              </a:spcAft>
            </a:pPr>
            <a:endParaRPr lang="es-EC" sz="1800" b="1" dirty="0" smtClean="0">
              <a:latin typeface="Arial" pitchFamily="34" charset="0"/>
              <a:cs typeface="Arial" pitchFamily="34" charset="0"/>
            </a:endParaRP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6178" name="Picture 2" descr="http://www.stf.gob.ec/stf/images/stories/objetiv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4357694"/>
            <a:ext cx="1643074" cy="164307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</a:rPr>
              <a:t>Carga crítica: </a:t>
            </a:r>
            <a:r>
              <a:rPr lang="es-EC" sz="2000" dirty="0" smtClean="0">
                <a:latin typeface="Arial"/>
              </a:rPr>
              <a:t>Flexión.</a:t>
            </a:r>
          </a:p>
          <a:p>
            <a:pPr marL="1588" indent="12700" algn="just">
              <a:spcBef>
                <a:spcPts val="600"/>
              </a:spcBef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25336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42910" y="1214422"/>
            <a:ext cx="514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Arial" pitchFamily="34" charset="0"/>
                <a:cs typeface="Arial" pitchFamily="34" charset="0"/>
              </a:rPr>
              <a:t>Los esfuerzos estático y dinámico serán:</a:t>
            </a: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928934"/>
            <a:ext cx="6886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1657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642910" y="785794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Arial" pitchFamily="34" charset="0"/>
                <a:cs typeface="Arial" pitchFamily="34" charset="0"/>
              </a:rPr>
              <a:t>Material: </a:t>
            </a:r>
            <a:r>
              <a:rPr lang="es-EC" sz="1600" dirty="0" err="1" smtClean="0">
                <a:latin typeface="Arial" pitchFamily="34" charset="0"/>
                <a:cs typeface="Arial" pitchFamily="34" charset="0"/>
              </a:rPr>
              <a:t>AISI</a:t>
            </a:r>
            <a:r>
              <a:rPr lang="es-EC" sz="1600" dirty="0" smtClean="0">
                <a:latin typeface="Arial" pitchFamily="34" charset="0"/>
                <a:cs typeface="Arial" pitchFamily="34" charset="0"/>
              </a:rPr>
              <a:t> 1020 CD</a:t>
            </a: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2910" y="1928802"/>
            <a:ext cx="7072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Arial" pitchFamily="34" charset="0"/>
                <a:cs typeface="Arial" pitchFamily="34" charset="0"/>
              </a:rPr>
              <a:t>Factores que modifican la resistencia a fatiga:</a:t>
            </a: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357430"/>
            <a:ext cx="71818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572008"/>
            <a:ext cx="4219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40108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DISEÑO DE JUNTAS EMPERNADAS: PLACA DE ACOPLE DEL MECANISMO DE AGARRE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4071934" y="1928802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Arial" pitchFamily="34" charset="0"/>
                <a:cs typeface="Arial" pitchFamily="34" charset="0"/>
              </a:rPr>
              <a:t>Propiedades del perno: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2928958" cy="44487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357430"/>
            <a:ext cx="37623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572008"/>
            <a:ext cx="43719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4214810" y="4214818"/>
            <a:ext cx="2286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dirty="0" smtClean="0">
                <a:latin typeface="Arial" pitchFamily="34" charset="0"/>
                <a:cs typeface="Arial" pitchFamily="34" charset="0"/>
              </a:rPr>
              <a:t>Perno grado 8.8:</a:t>
            </a:r>
            <a:endParaRPr lang="es-EC" sz="13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Ubicación de los orificios para pernos: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13904" y="915130"/>
            <a:ext cx="3223243" cy="53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00174"/>
            <a:ext cx="15906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máxima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insertar el tubo mas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571604" y="5214950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Superior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3071834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285860"/>
            <a:ext cx="49339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máxima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insertar el tubo mas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428728" y="5857892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Lateral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736"/>
            <a:ext cx="3071834" cy="439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285992"/>
            <a:ext cx="37814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máxima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insertar el tubo mas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43042" y="5786454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Trasera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736"/>
            <a:ext cx="3357586" cy="435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786058"/>
            <a:ext cx="27336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mínima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extraer el tubo mas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285852" y="5572140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Superior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14453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714488"/>
            <a:ext cx="507209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mínima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extraer el tubo mas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500166" y="5786454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Lateral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428736"/>
            <a:ext cx="2714644" cy="430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428868"/>
            <a:ext cx="42291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mínima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extraer el tubo mas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43042" y="5786454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Trasera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3429024" cy="43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857496"/>
            <a:ext cx="28670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115328" cy="534036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1.4 JUSTIFICACIÓN E IMPORTANCIA:</a:t>
            </a:r>
          </a:p>
          <a:p>
            <a:pPr marL="355600" indent="-273050" algn="just">
              <a:spcAft>
                <a:spcPts val="1200"/>
              </a:spcAft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La planta de máquinas y herramientas de la empresa SERTECPET S.A. no posee un sistema para suministrar y posicionar tubos.</a:t>
            </a:r>
          </a:p>
          <a:p>
            <a:pPr marL="355600" indent="-273050" algn="just">
              <a:spcAft>
                <a:spcPts val="1200"/>
              </a:spcAft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Disminuir el riesgo de los trabajadores.</a:t>
            </a:r>
          </a:p>
          <a:p>
            <a:pPr marL="355600" indent="-273050" algn="just">
              <a:spcAft>
                <a:spcPts val="1200"/>
              </a:spcAft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Aumentar la precisión del proceso.</a:t>
            </a:r>
          </a:p>
          <a:p>
            <a:pPr marL="355600" indent="-273050" algn="just">
              <a:spcAft>
                <a:spcPts val="1200"/>
              </a:spcAft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Aumentar disponibilidad de otros equipos de carga.</a:t>
            </a:r>
          </a:p>
          <a:p>
            <a:pPr marL="355600" indent="-273050" algn="just">
              <a:spcAft>
                <a:spcPts val="1200"/>
              </a:spcAft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Aumentar la productividad de la planta de máquinas y herramientas de la empresa SERTECPET S.A.</a:t>
            </a:r>
          </a:p>
          <a:p>
            <a:pPr marL="355600" indent="-273050" algn="just">
              <a:spcAft>
                <a:spcPts val="1200"/>
              </a:spcAft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Promover el desarrollo tecnológico del país y la aplicación de los conocimientos adquiridos en la carrera de Ingeniería Mecánica.</a:t>
            </a:r>
            <a:endParaRPr lang="es-EC" sz="1800" b="1" dirty="0" smtClean="0">
              <a:latin typeface="Arial" pitchFamily="34" charset="0"/>
              <a:cs typeface="Arial" pitchFamily="34" charset="0"/>
            </a:endParaRP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9250" name="AutoShape 2" descr="data:image/jpeg;base64,/9j/4AAQSkZJRgABAQAAAQABAAD/2wCEAAkGBhQQEBQSEBQVFBUUFBQXFhUUFRUVFBAVFRcWFRcUFRcXHSYfGBovGRQUHy8gJScpLC0sFR4yNTAqNSYrLCkBCQoKDgwOGg8PGi8kHyQvLyktKSwsLCw1MC0pLCwsKiwsLCwsLCwyLCwsLyksNCwqKSwtLSwsLCwsLCwsLCwsLP/AABEIAM0A8AMBIgACEQEDEQH/xAAcAAEAAgMBAQEAAAAAAAAAAAAABAUDBgcBAgj/xABFEAABAwIDBQUECAIIBgMAAAABAAIDBBESITEFBkFRYRMicYGRBzJCsRQjM1JikqHBU3IkQ4Kys9Hh8BU0g6LC0hYXc//EABsBAQACAwEBAAAAAAAAAAAAAAADBQIEBgcB/8QAMxEAAgEDAgMFBwMFAQAAAAAAAAECAwQREjEFIUETIlFhkQYycYHB0eEUobEjM0KC8FL/2gAMAwEAAhEDEQA/AO4oiIAiIgCIiAIiIAiIgCIiAIiIAiIgCIvLoD1FWbU3kpqX7eZjDl3SbvzvY4Rd1stbLW6r2uUbfdEsn8rAP7xCjlVhHdm5RsLmus06ba8ccvXY3dFoH/3JTfwp/SP/AN1NpfatQvtidJHf77DYeJbdYK4pP/Inlwi9isuk/TP8G5Iq7Zu8FPU/YTRyGxNmuGIAZXLT3h6Kwupk0+aK+cJQemaw/BnqIi+mAREQBERAEREAREQBERAEREAREQBERAEREARFD2rtRlNC+aU2YwXPM8gOpOQ8V8bwssyjFzajFZbMe2tuRUcRlndhboOLnng1o4lcj3k9p9RUktgJgizthP1jhp3n8PBvqdVR7zbyy18xllyAuGMB7sbeQ5nmePoBVMjLjYAk8hmVT17uU3iPJHo/CuAUraKqV0pT89l+fP0PHOJNzmTqTxPVeKzg3Yqn+7TzG/Hs3AepACmHcStt/wAu7wxR39MS0covpXdvDlKcV80UCKY3duucSG0c+RIP1T9R1tY+V1Dq4ZYCG1EUkROgexzCeoDgLjwUvZSxnBHC/t5vTGSPQ62YWy7H9otZTWHadq37s138/iviGvNawDfML1YxnKDyngmrW9G4jpqRUl5nbNge1KmqLNl/o7zweQYz4SZD1AW5Ar8wraN1N/p6EhpJkh4xuPujnGfh8NPmrGle9J+pyHEPZhYc7R/6v6P7+p3dFXbD29FWQiWB1wciDk5jvuuHAqxVkmmso4icJU5OE1hrdBERfTAIiIAiIgCIiAIiIAiIgCIiAIiICNtCsEMT5HXIY0uNhc2C59vNvvSTARztdIAcQjbiwk8MZBGJbztjaPZMsM3OyAtc55acSdAuE730/Z1szbNbZwyYLNHdGQCqb2q29EXyW50vALGNzWzNtYWU08PovqXZ31pY/sKCIfzhp+Yd81jk9plQBaJkUTeTQcvQgfotQRVulHcLhNr/AJR1fFt/UvqjfmsfrLbwa0fsvnZ+3aqaaOP6RIO0kYy5JsMTg25A8VRqx3d/5yn/AP3h/wARqzillIzq2VvClLTTjs+i8DvewdkuposD5XTOJJL3ZcALNHAZczxUqv2fHOwxzMbIw6teA4H149VJRdHGKitK2PIXOTlqzzODb+bk/wDDZg6K5p5icFySYnjMxk+GYOpseWesrvHtH2eJtmzi1ywCRvQscDf0xLg6p7ymoT5dT0z2dvJ3Ns1PeLxkIiLTOjLXdveOWhmEsRuNHsJ7sjeR/Y8F3vYu2I6uBk8R7rxodWni11uIOS/N63j2V7xmCp+jvP1c+Qvo2Ue6fMd38vJbtpXcJaHszl/aHhcbik7iC78d/Nfj8HZ0RFcnmwREQBERAEREAREQBEXhKA9XjnW1UaWr+76qO519UBLdVgaZqPUbSwi9h/msZNtVWEdu+3wN169PE8eQUNWo492O72+5nCOeb2MtCDI/t35/cH6YvTIevFc99puwyKoVAybMBcgZB7RYg+IsfXkuoAKDtrZLaqF0L8sWYcMyxw0cPPhxuVG7aPZ6F8fmWVhxCVrcKr02fw/G5wl1EeGawOYRqFfbX2VJSSdnO3D913wSDmx3mMtRxUMgHVVUqWHg9GoX6qJSTTXkViv9xKDtto07bXDX9oegj71/UBU8tPcgRgvcTYMaMTieQA18F2H2bbkuoY3TVA/pEoALRYiFmvZ3GpvYk9AOFzJb0JSms7I1OL8VpULaSi+9JNJfH7G7oi8Kuzy8172gVvZbOqDxczAPF5DfkSuBLpfth27d0VK0+79ZJ4kWYPTEf7TVzRUt5PVUwuh6b7NWzo2euW83n5bL7/MIiLTOkC+4Zixwe02c0ggjUEG4PqF8Ih8aysM/Seya8TwRTD+sYx9gb2xAEi/Q5eSmLWPZvNi2ZB0D2+j3LZ10dOWqKZ4vdUlRrzpro2vRhERZmuEREAREQBERAeOdYXKgyzYvBfVRLc24BYUARAF8Vr+zbbVx4DhfLzPAKOrUjTi5SMoxcnhESqe6RwjjzJ15Zak9B87Kyptm4Ghoy/Uk8SV9bNouzF3e87XoODR0/dTVHRhL+5Pd/svAzm17sdiN9D6/ovl1GeBUu6LYIiqrNnh7SyVge06hwDmn1+a16X2eULiT2Nr8GySNaPAB1gt2WCamvmNfmvjinuiSFWcPdk18GUey9gQU32ETWH7wF3nxcc/1VxTz2yPl0WAheIljYxlJyeZPJZqJtXaTKeF80hs2NpceZtwHUmw81kp5rix1C5L7T98PpEn0WE/Vxu77ha0kgysPwjPxPgFFXqqlHJYcMsJX1dU1tvJ+C+76GmbX2m6pnkmk96Rxd0HJo6AWHkoiIqBvLyz1yEFCKjFYS5BERfDMIik7NoHVEzIWe9I4NHS51PQa+SJZ5IxlJRTk9kdy9ntN2ezacWtdpd+ZxPyIWyLDSUoijZGz3WNa1vHJoAH6ALMukhHTFI8XuavbVp1P/Tb9WERFkQBERAEREAWKpksPFZVDqnXdbkgMCIvuOwzOgzK+N45sH25wibiOvAKPs6nL3dq/j7t+vxf5dPFfDGGokJd7jciOf4f3PorGeawsNfktKmnXn2j91e6vr9ieX9NaVu9/sey1AbkMyoz5ieKxot4gPbr1shGhK+UQEiOr5qU119FWrJFNhPRASp4cXioJyUjaG1IoIzLM8MYNXH5Aak9BmuRb0e0J1a8xwgxw5j8c389tB+Eed+ENWtGnvuWVjw2vevuLureXT8vyLbfDfjE10FI61wQ+VvEcWxnlzd6c1zMhWamQbpyzHFdrQed7+gVRXm595ncWtWz4TT01JKKfV7t/Ln9jX0V5tDc6eJpcAHga4MyBzwnP0VGtYvLW9oXcddCakvL6rdfMIiIbYXTPZLuubmtkGWbYb8To9/8A4jxPILXdx9yX18mN4LYGHvu0xkfAzrzPBdwpqdsbGsY0Na0ANaBYNA0AVjZ0MvXL5HG+0XFowg7Wk+8/e8l4fF/x8TKiIrU4AIi8KAoN4tvmJwhisJCMTnEX7NpJAsDkXGxtfIWvyBpRDize57jzc91/moe9Ehi2i/FpJHG5nUNBY4DwI/7hzWSKryVDeTm6jT2K+tKTlgsdm7bdBK1kji6J7g27jd0RJs0gnMtvYWOlxbitwC5ZvBP9S8/hd+gJC6hA4loJ1IBPiQt6wqSlFqXQnt5NrDMirpDcnxViqxWBshRcRmdgZpqTyAyxfOwWOsqCTgZmTl/p4cyrbZtKI2ADU5uP3itOp/Xehe6t/Py+5NHuLU9+n3M0UQY2wFgB/vzUN7rm6mVJ7pUFbaWOSIQApkVMBrmVipGXN+SmL6DwNXw+EHULIiAgzQFvgqrbW246SPtJT/K0e888h/nwVrtnakdNA+aU9xguebjoGjqTYea4dtXbj6yQyyccmtGkbeDR/nxWvWrKnyW5ccM4ZK7euXKC3fi/BHm9G3pqx2OR3daThjB7kYPLmeZ1P6KhBsrJzbi3NVpCpqrbeWelWUYQp9nFYS6F5ssBz2nzW87PdYLnuxqgAjPjb91uVJUZKWSzA8r9otTvqkXssJfDCf8AOTYw4WXM98qFsVSSwWDxisNAbkH9RfzW7musNVn2duFHXhlTUukwkdyNpDQ5gcSHOdYusb3ywmx1UFCjKpLCIvZ++Vjd9pNvThppdfD98HJooi9wa0FzibBrQS5xPAAZldB3U9lMkpbJW3jZkeyB+sf0cR7g6e94FdK2Tu5T0gtTxMjysSBd7v5nm7j5lWICtKVlGPOXM6O+9pq1ZOFBaF49fx/3Mx0tK2JgZG0Ma0Wa1osGjkAsqIt85Rtt5YREQ+BERAUm9W7Ta2IAHBLGS6KS18DjkWuHFhsAR0B1AXP44qiKXsZ4nMeBfI4mPF7YmPGo9CL5gLra0Hfqu/pkMd8Nojnp9q7S/hCPVaN5Ti4aupr14rGSo2nswuaztPcL2dpz7PEMen4cS6jHKHAOaQQRcEG4IPEFc87Kw0xNPxDMg9RrbqFK3f2jNTFwADoCCRjdhEb+bSfhPEc8xxvpWlwqeVLbxIaNRR5M3eWrY2+JzRbW7gLKkm2k0t+qIdc2Bbnc6WbzK1upbEWyEnE598Tg7Ce87FhD/hbnbw4rNu7UvknaHRviDI8m9xzLaAB0fdw2Gt+AAAzU8bqVZ6IrHmbNGum+aNjo6TALnNx15D8I6fNW9P7oUFS6N2RHJWUIKC0rYmbbeWfdSO6VBVk4XyVc5tjZZHwk0fHyUlQaaSx6FTkBGqpSMgsUUxB6cVkrBoVUbb2oKankmPwjIH4nHJo9f0uvjeFlmUIOclGO75Gge1jeQyzClYe5Fm+3xSEaeQPq49Fp2y2BzsLnBgJHedoPH9FFqJi97nuJLnOLiTqSTck+a2Hc6nmdjMbMcbbB/wBX2gu4ENGEAnmTYZDxCotTq1Mnpd3FcM4Y4090t/N9dnl56fIy/wDxma7hb4MTHgYo5bfCHDQ20vbNWvs+2FTS1EjamISk4jGZcxYWNsHu3sTqCe6pdPUdh3XxmFp4CORjCeYxNFvDJe/8KLj21HKwG+K2K2F3Nr23t4EcVJr7JpyR51W4xdVeVSbS8FyX7fU2rezduOSlfFCxkZa3HHha1oD47lt7DQgFv9paJsmmfLG1zfiAOfUXVpUS18sb43yEYgWkufEQWuydYsZcd0kcF90NBgAD5ByAZeyluK8ZxzEras1JZRn2HumZ5yKiQFjA13ZNB+uBJFnOPwZAEDW+tjn0ZrbDLJaNDKYnNkjOIt4X99p95h8bZdQFulLUtkY17Ddrhcf74FSWFSMoY6n23knHHUzIiKxNkIiIAiIgCIiALnm+NOySvc2Roc0wRXBv96Xlmuhrnu+RttAdYIv78o/Zal5/aIa3uEKDZJjzhlkYPu3D2DyfmPIqLtOjLmntHukP4rBo8GDL1urqnddqw1jMiqFSeTQTeSTutuvA+njAZ2f1IOJjiXXcc8RdfGL37rgRna2QV5svd5lG2zQ0udcueGMYXZkgEMFrC59VU7j7SGHsyc43Fp/kecTHetx5LcZ47tVzY6XFt+8m/wB+ZbySemSW6IKyQSWPzWNFYGJZrBUQXzGvzXxTz8D5KUgK0hfQlI0KmvYDqFW7Q2hT0/20zI+Qc9oJ8Ac18bS3MoQlN4isvyPsm+qhba3YZXQ9nK57Re4LDY3AIBIORGeihD2hbOaft7/9OYj9GWVxsveamqfsJmPOuEGz/wAjrOHoo9dOfdymbf6e7tmquiUcc86Wvocn277LaqA3hH0hl8sFg8cBiaT11BPG9l0TdnYTaKmZCLFwzkcPjkd7zvDKw6ALYKiWwsNfkoixp0IU23E2L3i1xe0406rXLw5Z+J6OXP8AVYq3daml7zog138SMmKT8zCD5FS6WO5vy+azVL7NtzUzSfJlS1nc5xvlRmkjiMUshxy4DjLHWbge7IhoN7tGagbOp2P+0GM83XPzWwe0iC9CX/wpI3+V8B/vrUNiVVwCqu7go8o8jWrRSXI3SCMBtgLBTt367spTC73ZCSz8L9S3wOviDzVXSTXCyVMeIZGxFiCNWkZgjreyraVR0pqSNSE3CWTebooOx6/t4WvNsWjgODm5H9c/NTl0sZKSTRaJ5WUERFkfQiIgCIiALn/tChLKqCXg+N8d/wATHYwPMPef7JXQFUb1UMc1JKJhdrGOkBBs5jmNLg5p4HL9jkVFWhrg0YTjqjg06lkyWPaVQGsuVi2c12BuLWwv42zUF9O2pld2lyxpwtbcgOI94utqOFvFc7hZyVy3Ni3G2aX08041klBj5PbE3AfIuMg9Ctx2bVY2dRbzHA/t5KHutU46VgyBj+rIAsLsyGXVtj5r72eLTSDq7+8D+59VbJKnKnOHXk/TKLelh0seHMlVMPEeajqzUSam4t9FYmBHWWOpIy1WJUO+m1zTUri02fIezaeWIEud+UFYykorLJaNKVaoqcd28FJvz7RHgugosrXD5hYm+hbHy/m9LarmMznuJc/EXHUuuSfElT0VNVk6jy2emWFKnZU9FOK831fxK5sROgKkwUxBBJsRyNreakIo1BI3J3MpclyN33U36cHNhqnYmnJsp95pOgeeI66jjkuhsYSbf7C4FLKGjP05rsXs1219Johi9+J3ZuPEgAFp/KQPIqxtq2XoZxfGuGKnH9TTWFnD+fU2pjLCwUOodd3hkpyxCnF7reOWIG0titqKaWB+XaxuZfXDiGR8QbHyXFdiPcxzo5Bhexxa9v3XNJa4eoP6Lvy5v7Rtzy1ztoU5a0tbedjjhDw0WEjDpjtYFvGwtnrrXFPXHKI6kcoxUM6sxJktX2PW47ixa5trtOo5eI6q/ELnNOE2NuV1QVI4ZXSWGX+50l+3A0EjfzFguPTD6rZFX7Coo4oGthuWnvYnZueXZlzuvy04KwXRUIaKaiWVNYikERFMZhERAEREAVBvjWgUz4ge/KMLWjXCSMTjyFr5r729tx0ThFCB2hbcuOkbSbA2+JxsbDpn11Std2TXSvxOOZc495xt4fLTkq+6ulDMI7mtVrJd1bmGpf2cRsLutZo4uccmtHUuIHmsFVso0dV2JdiDo2SA9XXa8eGNriOjgtk3a3Ye57amrGEjvRwfwzwfIeL7aN0b1OkTfMB1bCG6thdj5gOeCy/5XrVdvoouU9yLs9MG2We58lnzt4Wif5uDmH/DCt9nwkPkc4EZkC/HMm46e6tX2dW/R5hIQS0swPA1tfEHAcbG+X4itroNswz5RSNceLdHjxabH9FPauFSMMvnHPI2ber3NJOREVmSmOSAOXM/a1L2bqdpvYiU+d2D/fiuoLnftk2cXwQzD+qe5p6CQDM+bAP7S17nPZPBccE0/rqans8r1Tx+5zQVDTxXvbN5j1Vcipe0Z6b+kj4k91U0cfRYX1h4ZKMi+ObZnG2hHzPS6+q6Z7FZDiqhwtCfAgyD9/0XMl172O7KMdNLObjtngN6tiBF/wAz3jyWxZpuqio9opxhYTT64S9U/wCEdBREV2eXBad7San6qCAf1013dWRNMhH5+z9VuF1oW/swdWU0fFkM7yOXaPia3/Dk9CoLiWKbZhUeIs1yqpD3XxD61pAaB/Wgm3ZefDkfEq72RtBsrA5vHUHIgjIgjgQbgjmFI3epw6qiv8OJ3mGm3zWbefdSVkrqqiGIvOKaC4GN38SK+WLm0+9re+tTG3dWlqW6ZpKm5wyi62HXhl43mwJuwnTPVt/HMeJ5K9uuabO3gZIC12RBs5rgQ5h+65pzB6FWjtqyxttDKQORAfh/lxafLopaF26S0VFsZ062laZI3i6Kl2DtGSS7ZLOs0EOAwk3JFiNOGoV0rSlUVSOqOxtxkpLKCIikMgiIgKDbm7rpZO2hcBJhDS13uSAXtmM2OzOeY5ha0+DMsnjdG78TCQfBzQWkeBXREWnWs4VXq2ZBOjGXM0nYTZopY20/aOhLrPa5pETG53c0vthINsm68uIm7U3VlkqXzxyMtI1gLHtdkWDDk5p0t0W0oso20VDRJ5RkqS06XzNQO79SPhhd/wBR7b+sZ+a+DutM8tNo4nAgiQSOe5lje7RgGfS4C3JFgrGknlL9z52EEERFukwULa+zGVMMkMnuyNINtRycOoNj5Kai+NZWGZRk4SUovDXM/N+3NiyUc7oZRYtOR4Pbwe3of9OCgL9E7wbtQ10eCdt7XwvGT4yfun9tCuY7Z9kdTGSactmbfIXDJAOod3T4g+Sp61pOLzHmj0jh3tDb14KNd6Z+ez80/ozREV83cSuLsP0aS97ZgBv5ibLYtieyGeQg1T2xN+60h8h9O6PG58FBGhUk8JFrW4pZ0Y6p1F8nl+iNY3V3afX1AibcNGcj7XEbefjwA/1XfqCiZBGyKMYWMaGtHID91H2LsOKjiEUDA1up4uefvOPEqwVvb0FSXmed8Y4rLiFRY5QWy+r/AO5BERbJSHK9qbwVMs0jZ5X0wbI9rYgTCA0OLQS4WLyQAb3t3slGotmtEhkBLi4C7i4uJtp3iSutvjByIB8RdVk+61K/M08QPNrQx35mWKr6trObb1EE6Tl1Nd2RNgniI4uweTxb52W7WVXSbtQRPD2NddubcUkjw02IuA5xzsSrUKa1oyoxcZPqfaUHBYZQ7yboRVnf+znAsyZg7w5NeNJGfhPlY5rQdj1LzK+GbDjieWEsOJji3i13EfqNDmF0PfBsxoZxS4jKWWbgyfYkB+D8WDFbje1s1ou7uzSMLWQygtsLdm5uHoS4ADzK172KeMR5kddeCN63bjs156tb6NB+birlQtk0ZijAdbESXOtoCeA52yHkpq27eDhSjFk1OOmCTCIinJAiIgCIiAIiIAiIgCIiAIiIAiIgPLL1EQBERAEREAREQBERAEREAREQBERAf//Z"/>
          <p:cNvSpPr>
            <a:spLocks noChangeAspect="1" noChangeArrowheads="1"/>
          </p:cNvSpPr>
          <p:nvPr/>
        </p:nvSpPr>
        <p:spPr bwMode="auto">
          <a:xfrm>
            <a:off x="0" y="-949325"/>
            <a:ext cx="228600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9252" name="Picture 4" descr="http://orientacion-escolar-rcp.wikispaces.com/file/view/justificaci%C3%B3n-31.jpg/341980020/justificaci%C3%B3n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785926"/>
            <a:ext cx="1834594" cy="15716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máxima en la junta: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3500462" cy="380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571744"/>
            <a:ext cx="34385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máxima en los pernos: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063" y="1519238"/>
            <a:ext cx="73818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mínima en la junta: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5" y="1643050"/>
            <a:ext cx="3571900" cy="388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714620"/>
            <a:ext cx="3381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Carga mínima en los pernos: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000240"/>
            <a:ext cx="5257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Precarga: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71612"/>
            <a:ext cx="1400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357430"/>
            <a:ext cx="26479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000372"/>
            <a:ext cx="2786082" cy="280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214422"/>
            <a:ext cx="23622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857224" y="1214422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 smtClean="0">
                <a:latin typeface="Arial" pitchFamily="34" charset="0"/>
                <a:cs typeface="Arial" pitchFamily="34" charset="0"/>
              </a:rPr>
              <a:t>Fuerza de precarga:</a:t>
            </a:r>
            <a:endParaRPr lang="es-EC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57224" y="2000240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 smtClean="0">
                <a:latin typeface="Arial" pitchFamily="34" charset="0"/>
                <a:cs typeface="Arial" pitchFamily="34" charset="0"/>
              </a:rPr>
              <a:t>Fuerza de precarga:</a:t>
            </a:r>
            <a:endParaRPr lang="es-EC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643314"/>
            <a:ext cx="42291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Rigidez de la junta: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071942"/>
            <a:ext cx="34194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285860"/>
            <a:ext cx="2571768" cy="25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357298"/>
            <a:ext cx="35242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928934"/>
            <a:ext cx="3467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857760"/>
            <a:ext cx="21621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Diseño: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40100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714884"/>
            <a:ext cx="62960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143116"/>
            <a:ext cx="303847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Diseño: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75628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40108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DISEÑO DE JUNTAS SOLDADAS: CILINDRO DE ACOPLE DEL BASTIDOR DEL MECANISMO DE GIRO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indent="12700" algn="just">
              <a:spcBef>
                <a:spcPts val="600"/>
              </a:spcBef>
              <a:spcAft>
                <a:spcPts val="0"/>
              </a:spcAft>
              <a:buNone/>
            </a:pPr>
            <a:endParaRPr lang="es-EC" sz="2000" dirty="0" smtClean="0">
              <a:latin typeface="Arial"/>
              <a:ea typeface="Times New Roman"/>
              <a:cs typeface="Times New Roman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500034" y="4429132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Arial" pitchFamily="34" charset="0"/>
                <a:cs typeface="Arial" pitchFamily="34" charset="0"/>
              </a:rPr>
              <a:t>Propiedades de la junta: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857760"/>
            <a:ext cx="13811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571612"/>
            <a:ext cx="4572032" cy="270423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857760"/>
            <a:ext cx="47053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Propiedades de la junta: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39336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214554"/>
            <a:ext cx="33147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115328" cy="534036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DESCRIPCIÓN DEL SISTEMA:</a:t>
            </a:r>
          </a:p>
          <a:p>
            <a:pPr marL="933450" lvl="1">
              <a:buNone/>
            </a:pP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9250" name="AutoShape 2" descr="data:image/jpeg;base64,/9j/4AAQSkZJRgABAQAAAQABAAD/2wCEAAkGBhQQEBQSEBQVFBUUFBQXFhUUFRUVFBAVFRcWFRcUFRcXHSYfGBovGRQUHy8gJScpLC0sFR4yNTAqNSYrLCkBCQoKDgwOGg8PGi8kHyQvLyktKSwsLCw1MC0pLCwsKiwsLCwsLCwyLCwsLyksNCwqKSwtLSwsLCwsLCwsLCwsLP/AABEIAM0A8AMBIgACEQEDEQH/xAAcAAEAAgMBAQEAAAAAAAAAAAAABAUDBgcBAgj/xABFEAABAwIDBQUECAIIBgMAAAABAAIDBBESITEFBkFRYRMicYGRBzJCsRQjM1JikqHBU3IkQ4Kys9Hh8BU0g6LC0hYXc//EABsBAQACAwEBAAAAAAAAAAAAAAADBQIEBgcB/8QAMxEAAgEDAgMFBwMFAQAAAAAAAAECAwQREjEFIUETIlFhkQYycYHB0eEUobEjM0KC8FL/2gAMAwEAAhEDEQA/AO4oiIAiIgCIiAIiIAiIgCIiAIiIAiIgCIvLoD1FWbU3kpqX7eZjDl3SbvzvY4Rd1stbLW6r2uUbfdEsn8rAP7xCjlVhHdm5RsLmus06ba8ccvXY3dFoH/3JTfwp/SP/AN1NpfatQvtidJHf77DYeJbdYK4pP/Inlwi9isuk/TP8G5Iq7Zu8FPU/YTRyGxNmuGIAZXLT3h6Kwupk0+aK+cJQemaw/BnqIi+mAREQBERAEREAREQBERAEREAREQBERAEREARFD2rtRlNC+aU2YwXPM8gOpOQ8V8bwssyjFzajFZbMe2tuRUcRlndhboOLnng1o4lcj3k9p9RUktgJgizthP1jhp3n8PBvqdVR7zbyy18xllyAuGMB7sbeQ5nmePoBVMjLjYAk8hmVT17uU3iPJHo/CuAUraKqV0pT89l+fP0PHOJNzmTqTxPVeKzg3Yqn+7TzG/Hs3AepACmHcStt/wAu7wxR39MS0covpXdvDlKcV80UCKY3duucSG0c+RIP1T9R1tY+V1Dq4ZYCG1EUkROgexzCeoDgLjwUvZSxnBHC/t5vTGSPQ62YWy7H9otZTWHadq37s138/iviGvNawDfML1YxnKDyngmrW9G4jpqRUl5nbNge1KmqLNl/o7zweQYz4SZD1AW5Ar8wraN1N/p6EhpJkh4xuPujnGfh8NPmrGle9J+pyHEPZhYc7R/6v6P7+p3dFXbD29FWQiWB1wciDk5jvuuHAqxVkmmso4icJU5OE1hrdBERfTAIiIAiIgCIiAIiIAiIgCIiAIiICNtCsEMT5HXIY0uNhc2C59vNvvSTARztdIAcQjbiwk8MZBGJbztjaPZMsM3OyAtc55acSdAuE730/Z1szbNbZwyYLNHdGQCqb2q29EXyW50vALGNzWzNtYWU08PovqXZ31pY/sKCIfzhp+Yd81jk9plQBaJkUTeTQcvQgfotQRVulHcLhNr/AJR1fFt/UvqjfmsfrLbwa0fsvnZ+3aqaaOP6RIO0kYy5JsMTg25A8VRqx3d/5yn/AP3h/wARqzillIzq2VvClLTTjs+i8DvewdkuposD5XTOJJL3ZcALNHAZczxUqv2fHOwxzMbIw6teA4H149VJRdHGKitK2PIXOTlqzzODb+bk/wDDZg6K5p5icFySYnjMxk+GYOpseWesrvHtH2eJtmzi1ywCRvQscDf0xLg6p7ymoT5dT0z2dvJ3Ns1PeLxkIiLTOjLXdveOWhmEsRuNHsJ7sjeR/Y8F3vYu2I6uBk8R7rxodWni11uIOS/N63j2V7xmCp+jvP1c+Qvo2Ue6fMd38vJbtpXcJaHszl/aHhcbik7iC78d/Nfj8HZ0RFcnmwREQBERAEREAREQBEXhKA9XjnW1UaWr+76qO519UBLdVgaZqPUbSwi9h/msZNtVWEdu+3wN169PE8eQUNWo492O72+5nCOeb2MtCDI/t35/cH6YvTIevFc99puwyKoVAybMBcgZB7RYg+IsfXkuoAKDtrZLaqF0L8sWYcMyxw0cPPhxuVG7aPZ6F8fmWVhxCVrcKr02fw/G5wl1EeGawOYRqFfbX2VJSSdnO3D913wSDmx3mMtRxUMgHVVUqWHg9GoX6qJSTTXkViv9xKDtto07bXDX9oegj71/UBU8tPcgRgvcTYMaMTieQA18F2H2bbkuoY3TVA/pEoALRYiFmvZ3GpvYk9AOFzJb0JSms7I1OL8VpULaSi+9JNJfH7G7oi8Kuzy8172gVvZbOqDxczAPF5DfkSuBLpfth27d0VK0+79ZJ4kWYPTEf7TVzRUt5PVUwuh6b7NWzo2euW83n5bL7/MIiLTOkC+4Zixwe02c0ggjUEG4PqF8Ih8aysM/Seya8TwRTD+sYx9gb2xAEi/Q5eSmLWPZvNi2ZB0D2+j3LZ10dOWqKZ4vdUlRrzpro2vRhERZmuEREAREQBERAeOdYXKgyzYvBfVRLc24BYUARAF8Vr+zbbVx4DhfLzPAKOrUjTi5SMoxcnhESqe6RwjjzJ15Zak9B87Kyptm4Ghoy/Uk8SV9bNouzF3e87XoODR0/dTVHRhL+5Pd/svAzm17sdiN9D6/ovl1GeBUu6LYIiqrNnh7SyVge06hwDmn1+a16X2eULiT2Nr8GySNaPAB1gt2WCamvmNfmvjinuiSFWcPdk18GUey9gQU32ETWH7wF3nxcc/1VxTz2yPl0WAheIljYxlJyeZPJZqJtXaTKeF80hs2NpceZtwHUmw81kp5rix1C5L7T98PpEn0WE/Vxu77ha0kgysPwjPxPgFFXqqlHJYcMsJX1dU1tvJ+C+76GmbX2m6pnkmk96Rxd0HJo6AWHkoiIqBvLyz1yEFCKjFYS5BERfDMIik7NoHVEzIWe9I4NHS51PQa+SJZ5IxlJRTk9kdy9ntN2ezacWtdpd+ZxPyIWyLDSUoijZGz3WNa1vHJoAH6ALMukhHTFI8XuavbVp1P/Tb9WERFkQBERAEREAWKpksPFZVDqnXdbkgMCIvuOwzOgzK+N45sH25wibiOvAKPs6nL3dq/j7t+vxf5dPFfDGGokJd7jciOf4f3PorGeawsNfktKmnXn2j91e6vr9ieX9NaVu9/sey1AbkMyoz5ieKxot4gPbr1shGhK+UQEiOr5qU119FWrJFNhPRASp4cXioJyUjaG1IoIzLM8MYNXH5Aak9BmuRb0e0J1a8xwgxw5j8c389tB+Eed+ENWtGnvuWVjw2vevuLureXT8vyLbfDfjE10FI61wQ+VvEcWxnlzd6c1zMhWamQbpyzHFdrQed7+gVRXm595ncWtWz4TT01JKKfV7t/Ln9jX0V5tDc6eJpcAHga4MyBzwnP0VGtYvLW9oXcddCakvL6rdfMIiIbYXTPZLuubmtkGWbYb8To9/8A4jxPILXdx9yX18mN4LYGHvu0xkfAzrzPBdwpqdsbGsY0Na0ANaBYNA0AVjZ0MvXL5HG+0XFowg7Wk+8/e8l4fF/x8TKiIrU4AIi8KAoN4tvmJwhisJCMTnEX7NpJAsDkXGxtfIWvyBpRDize57jzc91/moe9Ehi2i/FpJHG5nUNBY4DwI/7hzWSKryVDeTm6jT2K+tKTlgsdm7bdBK1kji6J7g27jd0RJs0gnMtvYWOlxbitwC5ZvBP9S8/hd+gJC6hA4loJ1IBPiQt6wqSlFqXQnt5NrDMirpDcnxViqxWBshRcRmdgZpqTyAyxfOwWOsqCTgZmTl/p4cyrbZtKI2ADU5uP3itOp/Xehe6t/Py+5NHuLU9+n3M0UQY2wFgB/vzUN7rm6mVJ7pUFbaWOSIQApkVMBrmVipGXN+SmL6DwNXw+EHULIiAgzQFvgqrbW246SPtJT/K0e888h/nwVrtnakdNA+aU9xguebjoGjqTYea4dtXbj6yQyyccmtGkbeDR/nxWvWrKnyW5ccM4ZK7euXKC3fi/BHm9G3pqx2OR3daThjB7kYPLmeZ1P6KhBsrJzbi3NVpCpqrbeWelWUYQp9nFYS6F5ssBz2nzW87PdYLnuxqgAjPjb91uVJUZKWSzA8r9otTvqkXssJfDCf8AOTYw4WXM98qFsVSSwWDxisNAbkH9RfzW7musNVn2duFHXhlTUukwkdyNpDQ5gcSHOdYusb3ywmx1UFCjKpLCIvZ++Vjd9pNvThppdfD98HJooi9wa0FzibBrQS5xPAAZldB3U9lMkpbJW3jZkeyB+sf0cR7g6e94FdK2Tu5T0gtTxMjysSBd7v5nm7j5lWICtKVlGPOXM6O+9pq1ZOFBaF49fx/3Mx0tK2JgZG0Ma0Wa1osGjkAsqIt85Rtt5YREQ+BERAUm9W7Ta2IAHBLGS6KS18DjkWuHFhsAR0B1AXP44qiKXsZ4nMeBfI4mPF7YmPGo9CL5gLra0Hfqu/pkMd8Nojnp9q7S/hCPVaN5Ti4aupr14rGSo2nswuaztPcL2dpz7PEMen4cS6jHKHAOaQQRcEG4IPEFc87Kw0xNPxDMg9RrbqFK3f2jNTFwADoCCRjdhEb+bSfhPEc8xxvpWlwqeVLbxIaNRR5M3eWrY2+JzRbW7gLKkm2k0t+qIdc2Bbnc6WbzK1upbEWyEnE598Tg7Ce87FhD/hbnbw4rNu7UvknaHRviDI8m9xzLaAB0fdw2Gt+AAAzU8bqVZ6IrHmbNGum+aNjo6TALnNx15D8I6fNW9P7oUFS6N2RHJWUIKC0rYmbbeWfdSO6VBVk4XyVc5tjZZHwk0fHyUlQaaSx6FTkBGqpSMgsUUxB6cVkrBoVUbb2oKankmPwjIH4nHJo9f0uvjeFlmUIOclGO75Gge1jeQyzClYe5Fm+3xSEaeQPq49Fp2y2BzsLnBgJHedoPH9FFqJi97nuJLnOLiTqSTck+a2Hc6nmdjMbMcbbB/wBX2gu4ENGEAnmTYZDxCotTq1Mnpd3FcM4Y4090t/N9dnl56fIy/wDxma7hb4MTHgYo5bfCHDQ20vbNWvs+2FTS1EjamISk4jGZcxYWNsHu3sTqCe6pdPUdh3XxmFp4CORjCeYxNFvDJe/8KLj21HKwG+K2K2F3Nr23t4EcVJr7JpyR51W4xdVeVSbS8FyX7fU2rezduOSlfFCxkZa3HHha1oD47lt7DQgFv9paJsmmfLG1zfiAOfUXVpUS18sb43yEYgWkufEQWuydYsZcd0kcF90NBgAD5ByAZeyluK8ZxzEras1JZRn2HumZ5yKiQFjA13ZNB+uBJFnOPwZAEDW+tjn0ZrbDLJaNDKYnNkjOIt4X99p95h8bZdQFulLUtkY17Ddrhcf74FSWFSMoY6n23knHHUzIiKxNkIiIAiIgCIiALnm+NOySvc2Roc0wRXBv96Xlmuhrnu+RttAdYIv78o/Zal5/aIa3uEKDZJjzhlkYPu3D2DyfmPIqLtOjLmntHukP4rBo8GDL1urqnddqw1jMiqFSeTQTeSTutuvA+njAZ2f1IOJjiXXcc8RdfGL37rgRna2QV5svd5lG2zQ0udcueGMYXZkgEMFrC59VU7j7SGHsyc43Fp/kecTHetx5LcZ47tVzY6XFt+8m/wB+ZbySemSW6IKyQSWPzWNFYGJZrBUQXzGvzXxTz8D5KUgK0hfQlI0KmvYDqFW7Q2hT0/20zI+Qc9oJ8Ac18bS3MoQlN4isvyPsm+qhba3YZXQ9nK57Re4LDY3AIBIORGeihD2hbOaft7/9OYj9GWVxsveamqfsJmPOuEGz/wAjrOHoo9dOfdymbf6e7tmquiUcc86Wvocn277LaqA3hH0hl8sFg8cBiaT11BPG9l0TdnYTaKmZCLFwzkcPjkd7zvDKw6ALYKiWwsNfkoixp0IU23E2L3i1xe0406rXLw5Z+J6OXP8AVYq3daml7zog138SMmKT8zCD5FS6WO5vy+azVL7NtzUzSfJlS1nc5xvlRmkjiMUshxy4DjLHWbge7IhoN7tGagbOp2P+0GM83XPzWwe0iC9CX/wpI3+V8B/vrUNiVVwCqu7go8o8jWrRSXI3SCMBtgLBTt367spTC73ZCSz8L9S3wOviDzVXSTXCyVMeIZGxFiCNWkZgjreyraVR0pqSNSE3CWTebooOx6/t4WvNsWjgODm5H9c/NTl0sZKSTRaJ5WUERFkfQiIgCIiALn/tChLKqCXg+N8d/wATHYwPMPef7JXQFUb1UMc1JKJhdrGOkBBs5jmNLg5p4HL9jkVFWhrg0YTjqjg06lkyWPaVQGsuVi2c12BuLWwv42zUF9O2pld2lyxpwtbcgOI94utqOFvFc7hZyVy3Ni3G2aX08041klBj5PbE3AfIuMg9Ctx2bVY2dRbzHA/t5KHutU46VgyBj+rIAsLsyGXVtj5r72eLTSDq7+8D+59VbJKnKnOHXk/TKLelh0seHMlVMPEeajqzUSam4t9FYmBHWWOpIy1WJUO+m1zTUri02fIezaeWIEud+UFYykorLJaNKVaoqcd28FJvz7RHgugosrXD5hYm+hbHy/m9LarmMznuJc/EXHUuuSfElT0VNVk6jy2emWFKnZU9FOK831fxK5sROgKkwUxBBJsRyNreakIo1BI3J3MpclyN33U36cHNhqnYmnJsp95pOgeeI66jjkuhsYSbf7C4FLKGjP05rsXs1219Johi9+J3ZuPEgAFp/KQPIqxtq2XoZxfGuGKnH9TTWFnD+fU2pjLCwUOodd3hkpyxCnF7reOWIG0titqKaWB+XaxuZfXDiGR8QbHyXFdiPcxzo5Bhexxa9v3XNJa4eoP6Lvy5v7Rtzy1ztoU5a0tbedjjhDw0WEjDpjtYFvGwtnrrXFPXHKI6kcoxUM6sxJktX2PW47ixa5trtOo5eI6q/ELnNOE2NuV1QVI4ZXSWGX+50l+3A0EjfzFguPTD6rZFX7Coo4oGthuWnvYnZueXZlzuvy04KwXRUIaKaiWVNYikERFMZhERAEREAVBvjWgUz4ge/KMLWjXCSMTjyFr5r729tx0ThFCB2hbcuOkbSbA2+JxsbDpn11Std2TXSvxOOZc495xt4fLTkq+6ulDMI7mtVrJd1bmGpf2cRsLutZo4uccmtHUuIHmsFVso0dV2JdiDo2SA9XXa8eGNriOjgtk3a3Ye57amrGEjvRwfwzwfIeL7aN0b1OkTfMB1bCG6thdj5gOeCy/5XrVdvoouU9yLs9MG2We58lnzt4Wif5uDmH/DCt9nwkPkc4EZkC/HMm46e6tX2dW/R5hIQS0swPA1tfEHAcbG+X4itroNswz5RSNceLdHjxabH9FPauFSMMvnHPI2ber3NJOREVmSmOSAOXM/a1L2bqdpvYiU+d2D/fiuoLnftk2cXwQzD+qe5p6CQDM+bAP7S17nPZPBccE0/rqans8r1Tx+5zQVDTxXvbN5j1Vcipe0Z6b+kj4k91U0cfRYX1h4ZKMi+ObZnG2hHzPS6+q6Z7FZDiqhwtCfAgyD9/0XMl172O7KMdNLObjtngN6tiBF/wAz3jyWxZpuqio9opxhYTT64S9U/wCEdBREV2eXBad7San6qCAf1013dWRNMhH5+z9VuF1oW/swdWU0fFkM7yOXaPia3/Dk9CoLiWKbZhUeIs1yqpD3XxD61pAaB/Wgm3ZefDkfEq72RtBsrA5vHUHIgjIgjgQbgjmFI3epw6qiv8OJ3mGm3zWbefdSVkrqqiGIvOKaC4GN38SK+WLm0+9re+tTG3dWlqW6ZpKm5wyi62HXhl43mwJuwnTPVt/HMeJ5K9uuabO3gZIC12RBs5rgQ5h+65pzB6FWjtqyxttDKQORAfh/lxafLopaF26S0VFsZ062laZI3i6Kl2DtGSS7ZLOs0EOAwk3JFiNOGoV0rSlUVSOqOxtxkpLKCIikMgiIgKDbm7rpZO2hcBJhDS13uSAXtmM2OzOeY5ha0+DMsnjdG78TCQfBzQWkeBXREWnWs4VXq2ZBOjGXM0nYTZopY20/aOhLrPa5pETG53c0vthINsm68uIm7U3VlkqXzxyMtI1gLHtdkWDDk5p0t0W0oso20VDRJ5RkqS06XzNQO79SPhhd/wBR7b+sZ+a+DutM8tNo4nAgiQSOe5lje7RgGfS4C3JFgrGknlL9z52EEERFukwULa+zGVMMkMnuyNINtRycOoNj5Kai+NZWGZRk4SUovDXM/N+3NiyUc7oZRYtOR4Pbwe3of9OCgL9E7wbtQ10eCdt7XwvGT4yfun9tCuY7Z9kdTGSactmbfIXDJAOod3T4g+Sp61pOLzHmj0jh3tDb14KNd6Z+ez80/ozREV83cSuLsP0aS97ZgBv5ibLYtieyGeQg1T2xN+60h8h9O6PG58FBGhUk8JFrW4pZ0Y6p1F8nl+iNY3V3afX1AibcNGcj7XEbefjwA/1XfqCiZBGyKMYWMaGtHID91H2LsOKjiEUDA1up4uefvOPEqwVvb0FSXmed8Y4rLiFRY5QWy+r/AO5BERbJSHK9qbwVMs0jZ5X0wbI9rYgTCA0OLQS4WLyQAb3t3slGotmtEhkBLi4C7i4uJtp3iSutvjByIB8RdVk+61K/M08QPNrQx35mWKr6trObb1EE6Tl1Nd2RNgniI4uweTxb52W7WVXSbtQRPD2NddubcUkjw02IuA5xzsSrUKa1oyoxcZPqfaUHBYZQ7yboRVnf+znAsyZg7w5NeNJGfhPlY5rQdj1LzK+GbDjieWEsOJji3i13EfqNDmF0PfBsxoZxS4jKWWbgyfYkB+D8WDFbje1s1ou7uzSMLWQygtsLdm5uHoS4ADzK172KeMR5kddeCN63bjs156tb6NB+birlQtk0ZijAdbESXOtoCeA52yHkpq27eDhSjFk1OOmCTCIinJAiIgCIiAIiIAiIgCIiAIiIAiIgPLL1EQBERAEREAREQBERAEREAREQBERAf//Z"/>
          <p:cNvSpPr>
            <a:spLocks noChangeAspect="1" noChangeArrowheads="1"/>
          </p:cNvSpPr>
          <p:nvPr/>
        </p:nvSpPr>
        <p:spPr bwMode="auto">
          <a:xfrm>
            <a:off x="0" y="-949325"/>
            <a:ext cx="228600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357298"/>
            <a:ext cx="5603240" cy="20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 cstate="print"/>
          <a:srcRect l="711" t="2439"/>
          <a:stretch>
            <a:fillRect/>
          </a:stretch>
        </p:blipFill>
        <p:spPr bwMode="auto">
          <a:xfrm>
            <a:off x="1849766" y="3714752"/>
            <a:ext cx="6222696" cy="21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1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girar el tubo más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43042" y="5072074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Frontal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714776" cy="345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785926"/>
            <a:ext cx="18669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857496"/>
            <a:ext cx="13239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857628"/>
            <a:ext cx="47339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1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girar el tubo más grande.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868" y="4357694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Lateral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00174"/>
            <a:ext cx="509962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786322"/>
            <a:ext cx="69437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2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introducir el tubo más grande después del giro.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868" y="4857760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Frontal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428736"/>
            <a:ext cx="353960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5072074"/>
            <a:ext cx="54578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2 en el centroide de la junta: </a:t>
            </a:r>
            <a:r>
              <a:rPr lang="es-EC" sz="2000" dirty="0" smtClean="0">
                <a:latin typeface="Arial"/>
                <a:ea typeface="Times New Roman"/>
              </a:rPr>
              <a:t>Al introducir el tubo más grande después del giro.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868" y="4357694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Arial" pitchFamily="34" charset="0"/>
                <a:cs typeface="Arial" pitchFamily="34" charset="0"/>
              </a:rPr>
              <a:t>Vista Lateral</a:t>
            </a:r>
            <a:endParaRPr lang="es-EC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428736"/>
            <a:ext cx="5286412" cy="288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714884"/>
            <a:ext cx="72771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1: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357298"/>
            <a:ext cx="2500330" cy="272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785926"/>
            <a:ext cx="33623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8786842" cy="145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1: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142984"/>
            <a:ext cx="2857520" cy="336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85992"/>
            <a:ext cx="30670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4643446"/>
            <a:ext cx="55435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2:</a:t>
            </a: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2714644" cy="297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357694"/>
            <a:ext cx="878684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928802"/>
            <a:ext cx="31623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es-EC" sz="2000" b="1" dirty="0" smtClean="0">
                <a:latin typeface="Arial"/>
                <a:ea typeface="Times New Roman"/>
              </a:rPr>
              <a:t>Estado crítico 2: </a:t>
            </a:r>
            <a:r>
              <a:rPr lang="es-EC" sz="2000" dirty="0" smtClean="0">
                <a:latin typeface="Arial"/>
                <a:ea typeface="Times New Roman"/>
              </a:rPr>
              <a:t>Conclusiones. </a:t>
            </a:r>
          </a:p>
          <a:p>
            <a:pPr marL="357188" indent="-179388" algn="just">
              <a:spcBef>
                <a:spcPts val="600"/>
              </a:spcBef>
            </a:pPr>
            <a:r>
              <a:rPr lang="es-EC" sz="1600" dirty="0" smtClean="0">
                <a:latin typeface="Arial"/>
                <a:cs typeface="Arial" pitchFamily="34" charset="0"/>
              </a:rPr>
              <a:t>Mz es muy pequeño en comparación a Mx, por lo que no será necesario analizar el momento resultante ya que este será apenas mayor a </a:t>
            </a:r>
            <a:r>
              <a:rPr lang="es-EC" sz="1600" dirty="0" err="1" smtClean="0">
                <a:latin typeface="Arial"/>
                <a:cs typeface="Arial" pitchFamily="34" charset="0"/>
              </a:rPr>
              <a:t>Mx.</a:t>
            </a:r>
            <a:endParaRPr lang="es-EC" sz="1600" dirty="0" smtClean="0">
              <a:latin typeface="Arial"/>
              <a:cs typeface="Arial" pitchFamily="34" charset="0"/>
            </a:endParaRPr>
          </a:p>
          <a:p>
            <a:pPr marL="357188" indent="-179388" algn="just">
              <a:spcAft>
                <a:spcPts val="0"/>
              </a:spcAft>
            </a:pPr>
            <a:r>
              <a:rPr lang="es-EC" sz="1600" dirty="0" smtClean="0">
                <a:latin typeface="Arial"/>
                <a:ea typeface="Times New Roman"/>
              </a:rPr>
              <a:t>El esfuerzo resultante entre el esfuerzo normal y el paralelo a la sección será mayor en el segundo caso crítico, en el punto S, razón por la cual lo tomaremos para la resolución del diseño de la junta.</a:t>
            </a:r>
            <a:endParaRPr lang="es-EC" sz="1100" dirty="0" smtClean="0">
              <a:latin typeface="Arial"/>
              <a:ea typeface="Times New Roman"/>
            </a:endParaRPr>
          </a:p>
          <a:p>
            <a:pPr marL="357188" indent="-179388" algn="just">
              <a:spcBef>
                <a:spcPts val="600"/>
              </a:spcBef>
            </a:pPr>
            <a:endParaRPr lang="es-EC" sz="1600" dirty="0" smtClean="0">
              <a:latin typeface="Arial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86058"/>
            <a:ext cx="63150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8"/>
            <a:ext cx="59150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000108"/>
            <a:ext cx="71723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500570"/>
            <a:ext cx="40576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642918"/>
            <a:ext cx="8401080" cy="774720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SELECCIÓN DE ELEMENTOS NORMALIZADOS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marL="1588" indent="1270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2000" b="1" dirty="0" smtClean="0">
                <a:latin typeface="Arial"/>
                <a:ea typeface="Times New Roman"/>
                <a:cs typeface="Times New Roman"/>
              </a:rPr>
              <a:t>RODAMIENTOS DEL MECANISMO DE AGARRE:</a:t>
            </a: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+mj-lt"/>
              <a:cs typeface="Arial" pitchFamily="34" charset="0"/>
            </a:endParaRPr>
          </a:p>
          <a:p>
            <a:pPr indent="12700">
              <a:buNone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214554"/>
            <a:ext cx="53721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http://www2.ing.puc.cl/~icm2312/apuntes/roda/rod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928802"/>
            <a:ext cx="1643074" cy="16825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3248</TotalTime>
  <Words>4360</Words>
  <Application>Microsoft Office PowerPoint</Application>
  <PresentationFormat>Presentación en pantalla (4:3)</PresentationFormat>
  <Paragraphs>1792</Paragraphs>
  <Slides>203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203</vt:i4>
      </vt:variant>
    </vt:vector>
  </HeadingPairs>
  <TitlesOfParts>
    <vt:vector size="204" baseType="lpstr">
      <vt:lpstr>Tema de Office</vt:lpstr>
      <vt:lpstr>Diapositiva 1</vt:lpstr>
      <vt:lpstr>DEDICATORIA</vt:lpstr>
      <vt:lpstr>AGRADECIMIENTOS</vt:lpstr>
      <vt:lpstr>   CAPÍTULO 1 – DESCRIPCIÓN GENERAL DEL PROYECTO </vt:lpstr>
      <vt:lpstr>Diapositiva 5</vt:lpstr>
      <vt:lpstr>Diapositiva 6</vt:lpstr>
      <vt:lpstr>Diapositiva 7</vt:lpstr>
      <vt:lpstr>Diapositiva 8</vt:lpstr>
      <vt:lpstr>Diapositiva 9</vt:lpstr>
      <vt:lpstr>Diapositiva 10</vt:lpstr>
      <vt:lpstr>SISTEMA DE POSICIONAMIENTO DE TUBOS</vt:lpstr>
      <vt:lpstr>   CAPÍTULO 3 – ANÁLISIS Y SELECCIÓN DE ALTERNATIVAS </vt:lpstr>
      <vt:lpstr>Diapositiva 13</vt:lpstr>
      <vt:lpstr>Diapositiva 14</vt:lpstr>
      <vt:lpstr>Diapositiva 15</vt:lpstr>
      <vt:lpstr>Diapositiva 16</vt:lpstr>
      <vt:lpstr>SISTEMA DE POSICIONAMIENTO DE TUBOS</vt:lpstr>
      <vt:lpstr>SISTEMA DE POSICIONAMIENTO DE TUBOS</vt:lpstr>
      <vt:lpstr>SISTEMA DE POSICIONAMIENTO DE TUBOS</vt:lpstr>
      <vt:lpstr>   CAPÍTULO 4 - DISEÑO </vt:lpstr>
      <vt:lpstr>Nodos</vt:lpstr>
      <vt:lpstr>Factor de seguridad y propiedades mecánicas del material</vt:lpstr>
      <vt:lpstr>Fatiga</vt:lpstr>
      <vt:lpstr>MECANISMO DE AGARRE </vt:lpstr>
      <vt:lpstr>MECANISMO DE AGARRE</vt:lpstr>
      <vt:lpstr>MECANISMO DE LEVANTAMIENTO Y GIRO</vt:lpstr>
      <vt:lpstr>ELEMENTOS DEL MECANISMO DE LEVANTAMIENTO</vt:lpstr>
      <vt:lpstr>ELEMENTOS DEL MECANISMO DE GIRO</vt:lpstr>
      <vt:lpstr>SOPORTES LATERALES</vt:lpstr>
      <vt:lpstr>ELEMENTOS DEL SOPORTE LATERAL</vt:lpstr>
      <vt:lpstr>MECANISMO DE ABASTECIMIENTO</vt:lpstr>
      <vt:lpstr>ELEMENTOS DEL SOPORTE LATERAL</vt:lpstr>
      <vt:lpstr>DISPENSADOR Y ABASTECEDOR</vt:lpstr>
      <vt:lpstr>4.1 PRE - INGENIERÍA</vt:lpstr>
      <vt:lpstr>4.1.1 REACCIONES VERTICALES EN LOS APOYOS </vt:lpstr>
      <vt:lpstr> </vt:lpstr>
      <vt:lpstr>Diapositiva 37</vt:lpstr>
      <vt:lpstr>Diapositiva 38</vt:lpstr>
      <vt:lpstr>Diapositiva 39</vt:lpstr>
      <vt:lpstr>4.1.2 FUERZA DE AGARRE NECESARIA PARA PREVENIR EL DESLIZAMIENTO DEL TUBO</vt:lpstr>
      <vt:lpstr>Diapositiva 41</vt:lpstr>
      <vt:lpstr>Diapositiva 42</vt:lpstr>
      <vt:lpstr>Diapositiva 43</vt:lpstr>
      <vt:lpstr>Diapositiva 44</vt:lpstr>
      <vt:lpstr>Diapositiva 45</vt:lpstr>
      <vt:lpstr>RESUMIENDO:</vt:lpstr>
      <vt:lpstr>RESUMIENDO:</vt:lpstr>
      <vt:lpstr>RESUMIENDO:</vt:lpstr>
      <vt:lpstr>RESUMIENDO:</vt:lpstr>
      <vt:lpstr>4.1.3 REACCIONES HORIZONTALES EN LOS APOYOS</vt:lpstr>
      <vt:lpstr>Diapositiva 51</vt:lpstr>
      <vt:lpstr>Diapositiva 52</vt:lpstr>
      <vt:lpstr>RESUMIENDO:</vt:lpstr>
      <vt:lpstr>RESUMIENDO:</vt:lpstr>
      <vt:lpstr>Diapositiva 55</vt:lpstr>
      <vt:lpstr>RESUMIENDO:</vt:lpstr>
      <vt:lpstr>RESUMIENDO:</vt:lpstr>
      <vt:lpstr>DISEÑO POR ELEMENTOS FINITOS: BASTIDOR DEL MECANISMO DE AGARRE</vt:lpstr>
      <vt:lpstr>Diapositiva 59</vt:lpstr>
      <vt:lpstr>Diapositiva 60</vt:lpstr>
      <vt:lpstr>Diapositiva 61</vt:lpstr>
      <vt:lpstr>Diapositiva 62</vt:lpstr>
      <vt:lpstr>Diapositiva 63</vt:lpstr>
      <vt:lpstr>DISEÑO POR MÉTODOS CONVENCIONALESS: EJE DE GIRO DEL MECANISMO DE LEVANTAMIENTO Y GIRO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DISEÑO DE JUNTAS EMPERNADAS: PLACA DE ACOPLE DEL MECANISMO DE AGARRE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DISEÑO DE JUNTAS SOLDADAS: CILINDRO DE ACOPLE DEL BASTIDOR DEL MECANISMO DE GIRO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SELECCIÓN DE ELEMENTOS NORMALIZADOS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4.7 DISEÑO DEL SISTEMA ELECTROHIDRÁULICO</vt:lpstr>
      <vt:lpstr>4.7.1 SELECCIÓN DE ACTUADORES HIDRÁULICOS: CILINDRO DE GIRO</vt:lpstr>
      <vt:lpstr>CILINDRO DE GIRO:</vt:lpstr>
      <vt:lpstr>CILINDRO DE GIRO:</vt:lpstr>
      <vt:lpstr>CILINDRO DE GIRO:</vt:lpstr>
      <vt:lpstr>CILINDRO DE GIRO:</vt:lpstr>
      <vt:lpstr>CILINDRO DE GIRO:</vt:lpstr>
      <vt:lpstr>CILINDRO DE GIRO:</vt:lpstr>
      <vt:lpstr>Diapositiva 119</vt:lpstr>
      <vt:lpstr>4.7.2 SELECCIÓN DE MANGUERAS HIDRÁULICAS: CILINDRO DE LEVANTAMIENTO</vt:lpstr>
      <vt:lpstr>MANGUERA DEL CILINDRO DE LEVANTAMIENTO:</vt:lpstr>
      <vt:lpstr>MANGUERA DEL CILINDRO DE LEVANTAMIENTO:</vt:lpstr>
      <vt:lpstr>MANGUERA DEL CILINDRO DE LEVANTAMIENTO:</vt:lpstr>
      <vt:lpstr>MANGUERA DEL CILINDRO DE LEVANTAMIENTO:</vt:lpstr>
      <vt:lpstr>MANGUERA DEL CILINDRO DE LEVANTAMIENTO:</vt:lpstr>
      <vt:lpstr>MANGUERA DEL CILINDRO DE LEVANTAMIENTO:</vt:lpstr>
      <vt:lpstr>Diapositiva 127</vt:lpstr>
      <vt:lpstr>4.7.3 SELECCIÓN DE VÁLVULAS DE CONTROL ELECTROHIDRÁULICO: VÁLVULAS DE PRESIÓN</vt:lpstr>
      <vt:lpstr>CILINDRO DE AGARRE:</vt:lpstr>
      <vt:lpstr>CILINDRO DE AGARRE:</vt:lpstr>
      <vt:lpstr>Diapositiva 131</vt:lpstr>
      <vt:lpstr>4.7.4 SELECCIÓN DE VÁLVULAS DE CONTROL ELECTROHIDRÁULICO: VÁLVULAS DE CAUDAL</vt:lpstr>
      <vt:lpstr>CILINDRO DE GIRO:</vt:lpstr>
      <vt:lpstr>CILINDRO DE GIRO:</vt:lpstr>
      <vt:lpstr>CILINDRO DE GIRO:</vt:lpstr>
      <vt:lpstr>Diapositiva 136</vt:lpstr>
      <vt:lpstr>4.7.5 SELECCIÓN DE VÁLVULAS DE CONTROL ELECTROHIDRÁULICO: VÁLVULAS DIRECCIONALES</vt:lpstr>
      <vt:lpstr>CILINDRO DE EMPUJE:</vt:lpstr>
      <vt:lpstr>CILINDRO DE EMPUJE:</vt:lpstr>
      <vt:lpstr>CILINDRO DE EMPUJE:</vt:lpstr>
      <vt:lpstr>CILINDRO DE EMPUJE:</vt:lpstr>
      <vt:lpstr>CILINDRO DE EMPUJE:</vt:lpstr>
      <vt:lpstr>CILINDRO DE EMPUJE:</vt:lpstr>
      <vt:lpstr>CILINDRO DE EMPUJE:</vt:lpstr>
      <vt:lpstr>Diapositiva 145</vt:lpstr>
      <vt:lpstr>4.7.6 SELECCIÓN DE GRUPO HIDRÁULICO: CAPACIDAD DEL RESERVORIO</vt:lpstr>
      <vt:lpstr>Diapositiva 147</vt:lpstr>
      <vt:lpstr>Diapositiva 148</vt:lpstr>
      <vt:lpstr>4.7.6 SELECCIÓN DE GRUPO HIDRÁULICO: BOMBA HIDRÁULICA</vt:lpstr>
      <vt:lpstr>BOMBA HIDRÁULICA:</vt:lpstr>
      <vt:lpstr>4.7.6 SELECCIÓN DE GRUPO HIDRÁULICO: MOTOR ELÉCTRICO</vt:lpstr>
      <vt:lpstr>4.7.6 SELECCIÓN DE GRUPO HIDRÁULICO: FILTRO DE SUCCIÓN</vt:lpstr>
      <vt:lpstr>   CAPÍTULO 5 - SIMULACIÓN 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  <vt:lpstr>Diapositiva 191</vt:lpstr>
      <vt:lpstr>   CAPÍTULO 6 – EVALUACIÓN ECONÓMICA Y FINANCIERA </vt:lpstr>
      <vt:lpstr>Diapositiva 193</vt:lpstr>
      <vt:lpstr>Diapositiva 194</vt:lpstr>
      <vt:lpstr>Diapositiva 195</vt:lpstr>
      <vt:lpstr>Diapositiva 196</vt:lpstr>
      <vt:lpstr>Diapositiva 197</vt:lpstr>
      <vt:lpstr>Diapositiva 198</vt:lpstr>
      <vt:lpstr>Diapositiva 199</vt:lpstr>
      <vt:lpstr>   CAPÍTULO 7 – CONCLUSIONES Y RECOMENDACIONES </vt:lpstr>
      <vt:lpstr>Diapositiva 201</vt:lpstr>
      <vt:lpstr>Diapositiva 202</vt:lpstr>
      <vt:lpstr>Diapositiva 203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David</dc:creator>
  <cp:lastModifiedBy>David</cp:lastModifiedBy>
  <cp:revision>638</cp:revision>
  <dcterms:created xsi:type="dcterms:W3CDTF">2012-08-27T20:05:04Z</dcterms:created>
  <dcterms:modified xsi:type="dcterms:W3CDTF">2012-09-13T14:16:47Z</dcterms:modified>
</cp:coreProperties>
</file>