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20" r:id="rId1"/>
  </p:sldMasterIdLst>
  <p:notesMasterIdLst>
    <p:notesMasterId r:id="rId39"/>
  </p:notesMasterIdLst>
  <p:sldIdLst>
    <p:sldId id="294" r:id="rId2"/>
    <p:sldId id="297" r:id="rId3"/>
    <p:sldId id="261" r:id="rId4"/>
    <p:sldId id="264" r:id="rId5"/>
    <p:sldId id="295" r:id="rId6"/>
    <p:sldId id="296" r:id="rId7"/>
    <p:sldId id="327" r:id="rId8"/>
    <p:sldId id="306" r:id="rId9"/>
    <p:sldId id="307" r:id="rId10"/>
    <p:sldId id="278" r:id="rId11"/>
    <p:sldId id="279" r:id="rId12"/>
    <p:sldId id="298" r:id="rId13"/>
    <p:sldId id="314" r:id="rId14"/>
    <p:sldId id="313" r:id="rId15"/>
    <p:sldId id="317" r:id="rId16"/>
    <p:sldId id="328" r:id="rId17"/>
    <p:sldId id="300" r:id="rId18"/>
    <p:sldId id="315" r:id="rId19"/>
    <p:sldId id="329" r:id="rId20"/>
    <p:sldId id="308" r:id="rId21"/>
    <p:sldId id="309" r:id="rId22"/>
    <p:sldId id="319" r:id="rId23"/>
    <p:sldId id="310" r:id="rId24"/>
    <p:sldId id="311" r:id="rId25"/>
    <p:sldId id="312" r:id="rId26"/>
    <p:sldId id="316" r:id="rId27"/>
    <p:sldId id="303" r:id="rId28"/>
    <p:sldId id="321" r:id="rId29"/>
    <p:sldId id="323" r:id="rId30"/>
    <p:sldId id="322" r:id="rId31"/>
    <p:sldId id="281" r:id="rId32"/>
    <p:sldId id="283" r:id="rId33"/>
    <p:sldId id="330" r:id="rId34"/>
    <p:sldId id="331" r:id="rId35"/>
    <p:sldId id="333" r:id="rId36"/>
    <p:sldId id="266" r:id="rId37"/>
    <p:sldId id="27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41" autoAdjust="0"/>
    <p:restoredTop sz="93783" autoAdjust="0"/>
  </p:normalViewPr>
  <p:slideViewPr>
    <p:cSldViewPr>
      <p:cViewPr>
        <p:scale>
          <a:sx n="66" d="100"/>
          <a:sy n="66" d="100"/>
        </p:scale>
        <p:origin x="-161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6A5ABB-79A8-4B58-85CA-5C2724DF27B2}" type="doc">
      <dgm:prSet loTypeId="urn:microsoft.com/office/officeart/2005/8/layout/vLis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C"/>
        </a:p>
      </dgm:t>
    </dgm:pt>
    <dgm:pt modelId="{2216CBB7-8CA0-4A18-94E9-2242600EEC80}">
      <dgm:prSet phldrT="[Texto]"/>
      <dgm:spPr/>
      <dgm:t>
        <a:bodyPr/>
        <a:lstStyle/>
        <a:p>
          <a:r>
            <a:rPr lang="es-ES" dirty="0" smtClean="0"/>
            <a:t>INTRODUCCION</a:t>
          </a:r>
          <a:endParaRPr lang="es-EC" dirty="0"/>
        </a:p>
      </dgm:t>
    </dgm:pt>
    <dgm:pt modelId="{BB65ED56-CCF8-4D94-A8CB-68B503F3103E}" type="parTrans" cxnId="{72E7FA19-C36A-4702-BC12-B4FC496DE352}">
      <dgm:prSet/>
      <dgm:spPr/>
      <dgm:t>
        <a:bodyPr/>
        <a:lstStyle/>
        <a:p>
          <a:endParaRPr lang="es-EC"/>
        </a:p>
      </dgm:t>
    </dgm:pt>
    <dgm:pt modelId="{F0884E0D-F158-4468-ABED-BC0929104109}" type="sibTrans" cxnId="{72E7FA19-C36A-4702-BC12-B4FC496DE352}">
      <dgm:prSet/>
      <dgm:spPr/>
      <dgm:t>
        <a:bodyPr/>
        <a:lstStyle/>
        <a:p>
          <a:endParaRPr lang="es-EC"/>
        </a:p>
      </dgm:t>
    </dgm:pt>
    <dgm:pt modelId="{A48D748D-584D-4441-976C-3B46ABB385F5}">
      <dgm:prSet phldrT="[Texto]"/>
      <dgm:spPr/>
      <dgm:t>
        <a:bodyPr/>
        <a:lstStyle/>
        <a:p>
          <a:r>
            <a:rPr lang="es-ES" dirty="0" smtClean="0"/>
            <a:t>MATERIALES</a:t>
          </a:r>
          <a:endParaRPr lang="es-EC" dirty="0"/>
        </a:p>
      </dgm:t>
    </dgm:pt>
    <dgm:pt modelId="{927EF91C-37FE-4596-BB6B-C6B70C7A9005}" type="parTrans" cxnId="{49414356-3499-4862-A553-910AFB69EFB9}">
      <dgm:prSet/>
      <dgm:spPr/>
      <dgm:t>
        <a:bodyPr/>
        <a:lstStyle/>
        <a:p>
          <a:endParaRPr lang="es-EC"/>
        </a:p>
      </dgm:t>
    </dgm:pt>
    <dgm:pt modelId="{8EAEDF31-9630-4202-A4C4-7980500DBA14}" type="sibTrans" cxnId="{49414356-3499-4862-A553-910AFB69EFB9}">
      <dgm:prSet/>
      <dgm:spPr/>
      <dgm:t>
        <a:bodyPr/>
        <a:lstStyle/>
        <a:p>
          <a:endParaRPr lang="es-EC"/>
        </a:p>
      </dgm:t>
    </dgm:pt>
    <dgm:pt modelId="{9F47F7EF-FFE9-4257-87F2-22AC15B5FA3C}">
      <dgm:prSet phldrT="[Texto]"/>
      <dgm:spPr/>
      <dgm:t>
        <a:bodyPr/>
        <a:lstStyle/>
        <a:p>
          <a:r>
            <a:rPr lang="es-ES" dirty="0" smtClean="0"/>
            <a:t>METODOS</a:t>
          </a:r>
          <a:endParaRPr lang="es-EC" dirty="0"/>
        </a:p>
      </dgm:t>
    </dgm:pt>
    <dgm:pt modelId="{562D7E47-F76D-4B8E-B739-1B68415678ED}" type="parTrans" cxnId="{D7114C50-38AE-4B66-8C65-83D9E1B1C8DC}">
      <dgm:prSet/>
      <dgm:spPr/>
      <dgm:t>
        <a:bodyPr/>
        <a:lstStyle/>
        <a:p>
          <a:endParaRPr lang="es-EC"/>
        </a:p>
      </dgm:t>
    </dgm:pt>
    <dgm:pt modelId="{9898E6F3-F26F-4872-95B6-24D8D1C04504}" type="sibTrans" cxnId="{D7114C50-38AE-4B66-8C65-83D9E1B1C8DC}">
      <dgm:prSet/>
      <dgm:spPr/>
      <dgm:t>
        <a:bodyPr/>
        <a:lstStyle/>
        <a:p>
          <a:endParaRPr lang="es-EC"/>
        </a:p>
      </dgm:t>
    </dgm:pt>
    <dgm:pt modelId="{AD625477-6054-46D6-9DC4-0BD0BDBDC561}">
      <dgm:prSet phldrT="[Texto]"/>
      <dgm:spPr/>
      <dgm:t>
        <a:bodyPr/>
        <a:lstStyle/>
        <a:p>
          <a:r>
            <a:rPr lang="es-ES" dirty="0" smtClean="0"/>
            <a:t>PLANIFICACIÓN Y SIMULACIÓN DE LA RED</a:t>
          </a:r>
          <a:endParaRPr lang="es-EC" dirty="0"/>
        </a:p>
      </dgm:t>
    </dgm:pt>
    <dgm:pt modelId="{C25E3180-06E9-4FDE-A475-C9B8D5544FE1}" type="parTrans" cxnId="{AD762E51-720E-4152-A6FA-134F83128542}">
      <dgm:prSet/>
      <dgm:spPr/>
      <dgm:t>
        <a:bodyPr/>
        <a:lstStyle/>
        <a:p>
          <a:endParaRPr lang="es-EC"/>
        </a:p>
      </dgm:t>
    </dgm:pt>
    <dgm:pt modelId="{E29F7886-32D9-46B5-8773-7D396D377E01}" type="sibTrans" cxnId="{AD762E51-720E-4152-A6FA-134F83128542}">
      <dgm:prSet/>
      <dgm:spPr/>
      <dgm:t>
        <a:bodyPr/>
        <a:lstStyle/>
        <a:p>
          <a:endParaRPr lang="es-EC"/>
        </a:p>
      </dgm:t>
    </dgm:pt>
    <dgm:pt modelId="{D82B25CB-970A-4606-AFD2-A8720125F212}">
      <dgm:prSet phldrT="[Texto]"/>
      <dgm:spPr/>
      <dgm:t>
        <a:bodyPr/>
        <a:lstStyle/>
        <a:p>
          <a:r>
            <a:rPr lang="es-ES" dirty="0" smtClean="0"/>
            <a:t>IMPLEMENTACIÓN DE LA RED </a:t>
          </a:r>
          <a:endParaRPr lang="es-EC" dirty="0"/>
        </a:p>
      </dgm:t>
    </dgm:pt>
    <dgm:pt modelId="{6D5B106B-633E-40CE-B469-BD9341CF5241}" type="parTrans" cxnId="{9499A92C-49DC-4C8B-B297-73399C4218D1}">
      <dgm:prSet/>
      <dgm:spPr/>
      <dgm:t>
        <a:bodyPr/>
        <a:lstStyle/>
        <a:p>
          <a:endParaRPr lang="es-EC"/>
        </a:p>
      </dgm:t>
    </dgm:pt>
    <dgm:pt modelId="{3CD5B94F-FDAA-45DD-B22C-391C2C13F06D}" type="sibTrans" cxnId="{9499A92C-49DC-4C8B-B297-73399C4218D1}">
      <dgm:prSet/>
      <dgm:spPr/>
      <dgm:t>
        <a:bodyPr/>
        <a:lstStyle/>
        <a:p>
          <a:endParaRPr lang="es-EC"/>
        </a:p>
      </dgm:t>
    </dgm:pt>
    <dgm:pt modelId="{75EBB0E6-1F78-4FB6-9CF3-1E5961082D3F}">
      <dgm:prSet phldrT="[Texto]"/>
      <dgm:spPr/>
      <dgm:t>
        <a:bodyPr/>
        <a:lstStyle/>
        <a:p>
          <a:r>
            <a:rPr lang="es-ES" dirty="0" smtClean="0"/>
            <a:t>ANÁLISIS DE RESULTADOS</a:t>
          </a:r>
          <a:endParaRPr lang="es-EC" dirty="0"/>
        </a:p>
      </dgm:t>
    </dgm:pt>
    <dgm:pt modelId="{E4FA19DA-6DBF-46A2-AC5A-EA35B3127C1B}" type="parTrans" cxnId="{46AFC6D2-D3AD-46C5-943E-DC6688CDE319}">
      <dgm:prSet/>
      <dgm:spPr/>
      <dgm:t>
        <a:bodyPr/>
        <a:lstStyle/>
        <a:p>
          <a:endParaRPr lang="es-EC"/>
        </a:p>
      </dgm:t>
    </dgm:pt>
    <dgm:pt modelId="{E605CD2D-1614-4114-B0CF-864115E37C8E}" type="sibTrans" cxnId="{46AFC6D2-D3AD-46C5-943E-DC6688CDE319}">
      <dgm:prSet/>
      <dgm:spPr/>
      <dgm:t>
        <a:bodyPr/>
        <a:lstStyle/>
        <a:p>
          <a:endParaRPr lang="es-EC"/>
        </a:p>
      </dgm:t>
    </dgm:pt>
    <dgm:pt modelId="{6C9FD9AE-1F75-4CF5-A9EB-93F2863C5F52}">
      <dgm:prSet phldrT="[Texto]"/>
      <dgm:spPr/>
      <dgm:t>
        <a:bodyPr/>
        <a:lstStyle/>
        <a:p>
          <a:r>
            <a:rPr lang="es-EC" dirty="0" smtClean="0"/>
            <a:t>CONCLUSIONES</a:t>
          </a:r>
          <a:endParaRPr lang="es-EC" dirty="0"/>
        </a:p>
      </dgm:t>
    </dgm:pt>
    <dgm:pt modelId="{543D1ED3-EF8B-4435-904D-4A3817C35610}" type="parTrans" cxnId="{109BCA8F-8750-4C00-ACA0-217B3E5BAB9E}">
      <dgm:prSet/>
      <dgm:spPr/>
      <dgm:t>
        <a:bodyPr/>
        <a:lstStyle/>
        <a:p>
          <a:endParaRPr lang="es-EC"/>
        </a:p>
      </dgm:t>
    </dgm:pt>
    <dgm:pt modelId="{5EDB5EA7-0850-4126-8715-62C52A817D76}" type="sibTrans" cxnId="{109BCA8F-8750-4C00-ACA0-217B3E5BAB9E}">
      <dgm:prSet/>
      <dgm:spPr/>
      <dgm:t>
        <a:bodyPr/>
        <a:lstStyle/>
        <a:p>
          <a:endParaRPr lang="es-EC"/>
        </a:p>
      </dgm:t>
    </dgm:pt>
    <dgm:pt modelId="{D2C22004-B8EE-4A57-B282-2B3392109A64}" type="pres">
      <dgm:prSet presAssocID="{0F6A5ABB-79A8-4B58-85CA-5C2724DF27B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0F4D1CAB-F350-445A-8095-94DA58B24543}" type="pres">
      <dgm:prSet presAssocID="{2216CBB7-8CA0-4A18-94E9-2242600EEC80}" presName="composite" presStyleCnt="0"/>
      <dgm:spPr/>
    </dgm:pt>
    <dgm:pt modelId="{6C43F51B-E419-437E-8F93-F9C5DD4217D9}" type="pres">
      <dgm:prSet presAssocID="{2216CBB7-8CA0-4A18-94E9-2242600EEC80}" presName="imgShp" presStyleLbl="fgImgPlace1" presStyleIdx="0" presStyleCnt="7"/>
      <dgm:spPr/>
    </dgm:pt>
    <dgm:pt modelId="{A214EC28-4812-4AC0-979B-F529C35BFD67}" type="pres">
      <dgm:prSet presAssocID="{2216CBB7-8CA0-4A18-94E9-2242600EEC80}" presName="txShp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BC2FA1-7F7B-41F3-AB00-1FA7F6BE09DB}" type="pres">
      <dgm:prSet presAssocID="{F0884E0D-F158-4468-ABED-BC0929104109}" presName="spacing" presStyleCnt="0"/>
      <dgm:spPr/>
    </dgm:pt>
    <dgm:pt modelId="{07A23B6A-38CB-480A-A9DA-2943EEDA5BBD}" type="pres">
      <dgm:prSet presAssocID="{A48D748D-584D-4441-976C-3B46ABB385F5}" presName="composite" presStyleCnt="0"/>
      <dgm:spPr/>
    </dgm:pt>
    <dgm:pt modelId="{D5E16AF5-F5DF-461E-939D-CAF8165FECC9}" type="pres">
      <dgm:prSet presAssocID="{A48D748D-584D-4441-976C-3B46ABB385F5}" presName="imgShp" presStyleLbl="fgImgPlace1" presStyleIdx="1" presStyleCnt="7"/>
      <dgm:spPr/>
    </dgm:pt>
    <dgm:pt modelId="{A426F2E2-DBDC-4016-A01A-1C47EDE6E782}" type="pres">
      <dgm:prSet presAssocID="{A48D748D-584D-4441-976C-3B46ABB385F5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EAFF409-9FA1-4B18-B70D-A4E368F1A54B}" type="pres">
      <dgm:prSet presAssocID="{8EAEDF31-9630-4202-A4C4-7980500DBA14}" presName="spacing" presStyleCnt="0"/>
      <dgm:spPr/>
    </dgm:pt>
    <dgm:pt modelId="{57826439-5CC1-42E5-A69F-204E28B976E4}" type="pres">
      <dgm:prSet presAssocID="{9F47F7EF-FFE9-4257-87F2-22AC15B5FA3C}" presName="composite" presStyleCnt="0"/>
      <dgm:spPr/>
    </dgm:pt>
    <dgm:pt modelId="{47F7F167-7632-4881-83E5-963568C3B670}" type="pres">
      <dgm:prSet presAssocID="{9F47F7EF-FFE9-4257-87F2-22AC15B5FA3C}" presName="imgShp" presStyleLbl="fgImgPlace1" presStyleIdx="2" presStyleCnt="7"/>
      <dgm:spPr/>
    </dgm:pt>
    <dgm:pt modelId="{243E9636-A7D0-469A-8DDE-C1E2719A0481}" type="pres">
      <dgm:prSet presAssocID="{9F47F7EF-FFE9-4257-87F2-22AC15B5FA3C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5172B6B-2D4F-4A25-94AD-69BE200EF599}" type="pres">
      <dgm:prSet presAssocID="{9898E6F3-F26F-4872-95B6-24D8D1C04504}" presName="spacing" presStyleCnt="0"/>
      <dgm:spPr/>
    </dgm:pt>
    <dgm:pt modelId="{C4D9E81D-FE6D-48CF-BD90-9CA433EA9A54}" type="pres">
      <dgm:prSet presAssocID="{AD625477-6054-46D6-9DC4-0BD0BDBDC561}" presName="composite" presStyleCnt="0"/>
      <dgm:spPr/>
    </dgm:pt>
    <dgm:pt modelId="{08C4D1F7-D832-45C4-ADC6-F3745B25106E}" type="pres">
      <dgm:prSet presAssocID="{AD625477-6054-46D6-9DC4-0BD0BDBDC561}" presName="imgShp" presStyleLbl="fgImgPlace1" presStyleIdx="3" presStyleCnt="7"/>
      <dgm:spPr/>
    </dgm:pt>
    <dgm:pt modelId="{6C69B941-F272-4EEB-A9FA-F82DDF4F6CD3}" type="pres">
      <dgm:prSet presAssocID="{AD625477-6054-46D6-9DC4-0BD0BDBDC561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42E9284-0DBF-4603-8A63-C8ACCD09D94F}" type="pres">
      <dgm:prSet presAssocID="{E29F7886-32D9-46B5-8773-7D396D377E01}" presName="spacing" presStyleCnt="0"/>
      <dgm:spPr/>
    </dgm:pt>
    <dgm:pt modelId="{B109CC5A-B2DE-47DD-BB4F-E2EC686B6B41}" type="pres">
      <dgm:prSet presAssocID="{D82B25CB-970A-4606-AFD2-A8720125F212}" presName="composite" presStyleCnt="0"/>
      <dgm:spPr/>
    </dgm:pt>
    <dgm:pt modelId="{695EFC02-BA17-4BD4-ACCE-1749B1742AF0}" type="pres">
      <dgm:prSet presAssocID="{D82B25CB-970A-4606-AFD2-A8720125F212}" presName="imgShp" presStyleLbl="fgImgPlace1" presStyleIdx="4" presStyleCnt="7"/>
      <dgm:spPr/>
    </dgm:pt>
    <dgm:pt modelId="{DEAA58C2-874A-49CE-A39B-1B2A26080C91}" type="pres">
      <dgm:prSet presAssocID="{D82B25CB-970A-4606-AFD2-A8720125F212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C362D4-63D4-4D44-8868-0FADFB05F34C}" type="pres">
      <dgm:prSet presAssocID="{3CD5B94F-FDAA-45DD-B22C-391C2C13F06D}" presName="spacing" presStyleCnt="0"/>
      <dgm:spPr/>
    </dgm:pt>
    <dgm:pt modelId="{57D9CEB9-A41B-4BC4-8EE5-403A90781DFD}" type="pres">
      <dgm:prSet presAssocID="{75EBB0E6-1F78-4FB6-9CF3-1E5961082D3F}" presName="composite" presStyleCnt="0"/>
      <dgm:spPr/>
    </dgm:pt>
    <dgm:pt modelId="{48DFC613-3A3D-4817-ACBA-E8CFBD6B7AF0}" type="pres">
      <dgm:prSet presAssocID="{75EBB0E6-1F78-4FB6-9CF3-1E5961082D3F}" presName="imgShp" presStyleLbl="fgImgPlace1" presStyleIdx="5" presStyleCnt="7"/>
      <dgm:spPr/>
    </dgm:pt>
    <dgm:pt modelId="{DF2D5535-E3A3-4021-89F3-2B1DA800B7AE}" type="pres">
      <dgm:prSet presAssocID="{75EBB0E6-1F78-4FB6-9CF3-1E5961082D3F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10E61AE-3DF1-4BDC-9CBC-2ECDEBAC4C2B}" type="pres">
      <dgm:prSet presAssocID="{E605CD2D-1614-4114-B0CF-864115E37C8E}" presName="spacing" presStyleCnt="0"/>
      <dgm:spPr/>
    </dgm:pt>
    <dgm:pt modelId="{1AE9919A-0D35-42D6-8203-3222320E1DC5}" type="pres">
      <dgm:prSet presAssocID="{6C9FD9AE-1F75-4CF5-A9EB-93F2863C5F52}" presName="composite" presStyleCnt="0"/>
      <dgm:spPr/>
    </dgm:pt>
    <dgm:pt modelId="{909EF8D8-E274-4D79-BCBC-E9A050B7B2BE}" type="pres">
      <dgm:prSet presAssocID="{6C9FD9AE-1F75-4CF5-A9EB-93F2863C5F52}" presName="imgShp" presStyleLbl="fgImgPlace1" presStyleIdx="6" presStyleCnt="7"/>
      <dgm:spPr/>
    </dgm:pt>
    <dgm:pt modelId="{E0669FF6-48D9-4F2F-94D3-E43118F33863}" type="pres">
      <dgm:prSet presAssocID="{6C9FD9AE-1F75-4CF5-A9EB-93F2863C5F52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1595F2B-9F09-45B2-96F9-0903DDD33A70}" type="presOf" srcId="{D82B25CB-970A-4606-AFD2-A8720125F212}" destId="{DEAA58C2-874A-49CE-A39B-1B2A26080C91}" srcOrd="0" destOrd="0" presId="urn:microsoft.com/office/officeart/2005/8/layout/vList3"/>
    <dgm:cxn modelId="{673A3A95-D165-4B6C-ADB6-079FD8313C81}" type="presOf" srcId="{0F6A5ABB-79A8-4B58-85CA-5C2724DF27B2}" destId="{D2C22004-B8EE-4A57-B282-2B3392109A64}" srcOrd="0" destOrd="0" presId="urn:microsoft.com/office/officeart/2005/8/layout/vList3"/>
    <dgm:cxn modelId="{72E7FA19-C36A-4702-BC12-B4FC496DE352}" srcId="{0F6A5ABB-79A8-4B58-85CA-5C2724DF27B2}" destId="{2216CBB7-8CA0-4A18-94E9-2242600EEC80}" srcOrd="0" destOrd="0" parTransId="{BB65ED56-CCF8-4D94-A8CB-68B503F3103E}" sibTransId="{F0884E0D-F158-4468-ABED-BC0929104109}"/>
    <dgm:cxn modelId="{49414356-3499-4862-A553-910AFB69EFB9}" srcId="{0F6A5ABB-79A8-4B58-85CA-5C2724DF27B2}" destId="{A48D748D-584D-4441-976C-3B46ABB385F5}" srcOrd="1" destOrd="0" parTransId="{927EF91C-37FE-4596-BB6B-C6B70C7A9005}" sibTransId="{8EAEDF31-9630-4202-A4C4-7980500DBA14}"/>
    <dgm:cxn modelId="{109BCA8F-8750-4C00-ACA0-217B3E5BAB9E}" srcId="{0F6A5ABB-79A8-4B58-85CA-5C2724DF27B2}" destId="{6C9FD9AE-1F75-4CF5-A9EB-93F2863C5F52}" srcOrd="6" destOrd="0" parTransId="{543D1ED3-EF8B-4435-904D-4A3817C35610}" sibTransId="{5EDB5EA7-0850-4126-8715-62C52A817D76}"/>
    <dgm:cxn modelId="{66C41E98-FF84-463D-BD71-ABE30F4399B7}" type="presOf" srcId="{A48D748D-584D-4441-976C-3B46ABB385F5}" destId="{A426F2E2-DBDC-4016-A01A-1C47EDE6E782}" srcOrd="0" destOrd="0" presId="urn:microsoft.com/office/officeart/2005/8/layout/vList3"/>
    <dgm:cxn modelId="{0026D54D-53CC-428D-B67A-9BF2B64A7CFE}" type="presOf" srcId="{2216CBB7-8CA0-4A18-94E9-2242600EEC80}" destId="{A214EC28-4812-4AC0-979B-F529C35BFD67}" srcOrd="0" destOrd="0" presId="urn:microsoft.com/office/officeart/2005/8/layout/vList3"/>
    <dgm:cxn modelId="{AD762E51-720E-4152-A6FA-134F83128542}" srcId="{0F6A5ABB-79A8-4B58-85CA-5C2724DF27B2}" destId="{AD625477-6054-46D6-9DC4-0BD0BDBDC561}" srcOrd="3" destOrd="0" parTransId="{C25E3180-06E9-4FDE-A475-C9B8D5544FE1}" sibTransId="{E29F7886-32D9-46B5-8773-7D396D377E01}"/>
    <dgm:cxn modelId="{8EFFFB7F-B194-4081-B194-153AE180C97E}" type="presOf" srcId="{6C9FD9AE-1F75-4CF5-A9EB-93F2863C5F52}" destId="{E0669FF6-48D9-4F2F-94D3-E43118F33863}" srcOrd="0" destOrd="0" presId="urn:microsoft.com/office/officeart/2005/8/layout/vList3"/>
    <dgm:cxn modelId="{4E9E727A-6567-41ED-8D67-C86B3E170A26}" type="presOf" srcId="{9F47F7EF-FFE9-4257-87F2-22AC15B5FA3C}" destId="{243E9636-A7D0-469A-8DDE-C1E2719A0481}" srcOrd="0" destOrd="0" presId="urn:microsoft.com/office/officeart/2005/8/layout/vList3"/>
    <dgm:cxn modelId="{0FC5EE3A-F74D-431E-A71C-D8C5D79647CC}" type="presOf" srcId="{75EBB0E6-1F78-4FB6-9CF3-1E5961082D3F}" destId="{DF2D5535-E3A3-4021-89F3-2B1DA800B7AE}" srcOrd="0" destOrd="0" presId="urn:microsoft.com/office/officeart/2005/8/layout/vList3"/>
    <dgm:cxn modelId="{9499A92C-49DC-4C8B-B297-73399C4218D1}" srcId="{0F6A5ABB-79A8-4B58-85CA-5C2724DF27B2}" destId="{D82B25CB-970A-4606-AFD2-A8720125F212}" srcOrd="4" destOrd="0" parTransId="{6D5B106B-633E-40CE-B469-BD9341CF5241}" sibTransId="{3CD5B94F-FDAA-45DD-B22C-391C2C13F06D}"/>
    <dgm:cxn modelId="{D7114C50-38AE-4B66-8C65-83D9E1B1C8DC}" srcId="{0F6A5ABB-79A8-4B58-85CA-5C2724DF27B2}" destId="{9F47F7EF-FFE9-4257-87F2-22AC15B5FA3C}" srcOrd="2" destOrd="0" parTransId="{562D7E47-F76D-4B8E-B739-1B68415678ED}" sibTransId="{9898E6F3-F26F-4872-95B6-24D8D1C04504}"/>
    <dgm:cxn modelId="{D37DDFFE-4DB4-4E01-A0DA-14528FDB1FF8}" type="presOf" srcId="{AD625477-6054-46D6-9DC4-0BD0BDBDC561}" destId="{6C69B941-F272-4EEB-A9FA-F82DDF4F6CD3}" srcOrd="0" destOrd="0" presId="urn:microsoft.com/office/officeart/2005/8/layout/vList3"/>
    <dgm:cxn modelId="{46AFC6D2-D3AD-46C5-943E-DC6688CDE319}" srcId="{0F6A5ABB-79A8-4B58-85CA-5C2724DF27B2}" destId="{75EBB0E6-1F78-4FB6-9CF3-1E5961082D3F}" srcOrd="5" destOrd="0" parTransId="{E4FA19DA-6DBF-46A2-AC5A-EA35B3127C1B}" sibTransId="{E605CD2D-1614-4114-B0CF-864115E37C8E}"/>
    <dgm:cxn modelId="{95E93F43-8C21-4B1C-B18D-07708293EC8D}" type="presParOf" srcId="{D2C22004-B8EE-4A57-B282-2B3392109A64}" destId="{0F4D1CAB-F350-445A-8095-94DA58B24543}" srcOrd="0" destOrd="0" presId="urn:microsoft.com/office/officeart/2005/8/layout/vList3"/>
    <dgm:cxn modelId="{DA5AC5A5-3E8C-449B-8A58-51736C69C579}" type="presParOf" srcId="{0F4D1CAB-F350-445A-8095-94DA58B24543}" destId="{6C43F51B-E419-437E-8F93-F9C5DD4217D9}" srcOrd="0" destOrd="0" presId="urn:microsoft.com/office/officeart/2005/8/layout/vList3"/>
    <dgm:cxn modelId="{715B8B1A-87DA-4D3F-8ED8-2AC26EB09056}" type="presParOf" srcId="{0F4D1CAB-F350-445A-8095-94DA58B24543}" destId="{A214EC28-4812-4AC0-979B-F529C35BFD67}" srcOrd="1" destOrd="0" presId="urn:microsoft.com/office/officeart/2005/8/layout/vList3"/>
    <dgm:cxn modelId="{E695CF44-DBEF-4CE2-B3D9-ACA6806DAA4D}" type="presParOf" srcId="{D2C22004-B8EE-4A57-B282-2B3392109A64}" destId="{26BC2FA1-7F7B-41F3-AB00-1FA7F6BE09DB}" srcOrd="1" destOrd="0" presId="urn:microsoft.com/office/officeart/2005/8/layout/vList3"/>
    <dgm:cxn modelId="{CA81C7CB-E036-4B41-BE9B-27A7A9232BBF}" type="presParOf" srcId="{D2C22004-B8EE-4A57-B282-2B3392109A64}" destId="{07A23B6A-38CB-480A-A9DA-2943EEDA5BBD}" srcOrd="2" destOrd="0" presId="urn:microsoft.com/office/officeart/2005/8/layout/vList3"/>
    <dgm:cxn modelId="{B0B192AC-4681-4C1C-BDB3-834BC36766D3}" type="presParOf" srcId="{07A23B6A-38CB-480A-A9DA-2943EEDA5BBD}" destId="{D5E16AF5-F5DF-461E-939D-CAF8165FECC9}" srcOrd="0" destOrd="0" presId="urn:microsoft.com/office/officeart/2005/8/layout/vList3"/>
    <dgm:cxn modelId="{8187F837-999F-4081-B7DD-2F432CC28496}" type="presParOf" srcId="{07A23B6A-38CB-480A-A9DA-2943EEDA5BBD}" destId="{A426F2E2-DBDC-4016-A01A-1C47EDE6E782}" srcOrd="1" destOrd="0" presId="urn:microsoft.com/office/officeart/2005/8/layout/vList3"/>
    <dgm:cxn modelId="{EA54C798-FA74-41D8-BE09-6B99F1DB0202}" type="presParOf" srcId="{D2C22004-B8EE-4A57-B282-2B3392109A64}" destId="{2EAFF409-9FA1-4B18-B70D-A4E368F1A54B}" srcOrd="3" destOrd="0" presId="urn:microsoft.com/office/officeart/2005/8/layout/vList3"/>
    <dgm:cxn modelId="{1B6CB4FD-6465-4F18-851B-BC5766143FDB}" type="presParOf" srcId="{D2C22004-B8EE-4A57-B282-2B3392109A64}" destId="{57826439-5CC1-42E5-A69F-204E28B976E4}" srcOrd="4" destOrd="0" presId="urn:microsoft.com/office/officeart/2005/8/layout/vList3"/>
    <dgm:cxn modelId="{C1CCB3FE-EEE4-44ED-B619-AF25FCD71654}" type="presParOf" srcId="{57826439-5CC1-42E5-A69F-204E28B976E4}" destId="{47F7F167-7632-4881-83E5-963568C3B670}" srcOrd="0" destOrd="0" presId="urn:microsoft.com/office/officeart/2005/8/layout/vList3"/>
    <dgm:cxn modelId="{FA49FFA8-F0C5-46B5-809A-B4E39B34DFB9}" type="presParOf" srcId="{57826439-5CC1-42E5-A69F-204E28B976E4}" destId="{243E9636-A7D0-469A-8DDE-C1E2719A0481}" srcOrd="1" destOrd="0" presId="urn:microsoft.com/office/officeart/2005/8/layout/vList3"/>
    <dgm:cxn modelId="{7483A652-002F-4ABD-AC7E-D6D927F9BB96}" type="presParOf" srcId="{D2C22004-B8EE-4A57-B282-2B3392109A64}" destId="{B5172B6B-2D4F-4A25-94AD-69BE200EF599}" srcOrd="5" destOrd="0" presId="urn:microsoft.com/office/officeart/2005/8/layout/vList3"/>
    <dgm:cxn modelId="{69D382D6-960A-443D-AC24-CCC7670DCE36}" type="presParOf" srcId="{D2C22004-B8EE-4A57-B282-2B3392109A64}" destId="{C4D9E81D-FE6D-48CF-BD90-9CA433EA9A54}" srcOrd="6" destOrd="0" presId="urn:microsoft.com/office/officeart/2005/8/layout/vList3"/>
    <dgm:cxn modelId="{14EFFD26-0386-491C-BD13-D5789660E341}" type="presParOf" srcId="{C4D9E81D-FE6D-48CF-BD90-9CA433EA9A54}" destId="{08C4D1F7-D832-45C4-ADC6-F3745B25106E}" srcOrd="0" destOrd="0" presId="urn:microsoft.com/office/officeart/2005/8/layout/vList3"/>
    <dgm:cxn modelId="{7BFAD2C6-8B5A-40CA-A8AC-05718508F6C2}" type="presParOf" srcId="{C4D9E81D-FE6D-48CF-BD90-9CA433EA9A54}" destId="{6C69B941-F272-4EEB-A9FA-F82DDF4F6CD3}" srcOrd="1" destOrd="0" presId="urn:microsoft.com/office/officeart/2005/8/layout/vList3"/>
    <dgm:cxn modelId="{C3C09DCB-5454-486D-BD29-85BB8C6E0884}" type="presParOf" srcId="{D2C22004-B8EE-4A57-B282-2B3392109A64}" destId="{342E9284-0DBF-4603-8A63-C8ACCD09D94F}" srcOrd="7" destOrd="0" presId="urn:microsoft.com/office/officeart/2005/8/layout/vList3"/>
    <dgm:cxn modelId="{ECF92A94-FA93-43AC-A0C5-DE6DC8E2B56A}" type="presParOf" srcId="{D2C22004-B8EE-4A57-B282-2B3392109A64}" destId="{B109CC5A-B2DE-47DD-BB4F-E2EC686B6B41}" srcOrd="8" destOrd="0" presId="urn:microsoft.com/office/officeart/2005/8/layout/vList3"/>
    <dgm:cxn modelId="{B9E3CEAF-20BA-476B-8D90-E293D1894C0E}" type="presParOf" srcId="{B109CC5A-B2DE-47DD-BB4F-E2EC686B6B41}" destId="{695EFC02-BA17-4BD4-ACCE-1749B1742AF0}" srcOrd="0" destOrd="0" presId="urn:microsoft.com/office/officeart/2005/8/layout/vList3"/>
    <dgm:cxn modelId="{E2E905C7-321A-4902-B3F1-58BA339C4DF5}" type="presParOf" srcId="{B109CC5A-B2DE-47DD-BB4F-E2EC686B6B41}" destId="{DEAA58C2-874A-49CE-A39B-1B2A26080C91}" srcOrd="1" destOrd="0" presId="urn:microsoft.com/office/officeart/2005/8/layout/vList3"/>
    <dgm:cxn modelId="{D4D3DE25-B5D4-4B85-A2A9-A31CF5164B42}" type="presParOf" srcId="{D2C22004-B8EE-4A57-B282-2B3392109A64}" destId="{80C362D4-63D4-4D44-8868-0FADFB05F34C}" srcOrd="9" destOrd="0" presId="urn:microsoft.com/office/officeart/2005/8/layout/vList3"/>
    <dgm:cxn modelId="{D8DEE530-55C0-4CA0-AEF4-A74BDBB3EDC2}" type="presParOf" srcId="{D2C22004-B8EE-4A57-B282-2B3392109A64}" destId="{57D9CEB9-A41B-4BC4-8EE5-403A90781DFD}" srcOrd="10" destOrd="0" presId="urn:microsoft.com/office/officeart/2005/8/layout/vList3"/>
    <dgm:cxn modelId="{C176CAB8-C987-41A5-B701-7079086869C8}" type="presParOf" srcId="{57D9CEB9-A41B-4BC4-8EE5-403A90781DFD}" destId="{48DFC613-3A3D-4817-ACBA-E8CFBD6B7AF0}" srcOrd="0" destOrd="0" presId="urn:microsoft.com/office/officeart/2005/8/layout/vList3"/>
    <dgm:cxn modelId="{1084166E-6BE0-4A73-9283-730676A8D2C1}" type="presParOf" srcId="{57D9CEB9-A41B-4BC4-8EE5-403A90781DFD}" destId="{DF2D5535-E3A3-4021-89F3-2B1DA800B7AE}" srcOrd="1" destOrd="0" presId="urn:microsoft.com/office/officeart/2005/8/layout/vList3"/>
    <dgm:cxn modelId="{927ACFA8-3664-4C1E-9C2E-B1C3E50B6E0F}" type="presParOf" srcId="{D2C22004-B8EE-4A57-B282-2B3392109A64}" destId="{310E61AE-3DF1-4BDC-9CBC-2ECDEBAC4C2B}" srcOrd="11" destOrd="0" presId="urn:microsoft.com/office/officeart/2005/8/layout/vList3"/>
    <dgm:cxn modelId="{CC2880B0-1945-4155-9A5A-F63C13BCD337}" type="presParOf" srcId="{D2C22004-B8EE-4A57-B282-2B3392109A64}" destId="{1AE9919A-0D35-42D6-8203-3222320E1DC5}" srcOrd="12" destOrd="0" presId="urn:microsoft.com/office/officeart/2005/8/layout/vList3"/>
    <dgm:cxn modelId="{1D386AFA-99F4-46A3-B13F-04BBC3EAD511}" type="presParOf" srcId="{1AE9919A-0D35-42D6-8203-3222320E1DC5}" destId="{909EF8D8-E274-4D79-BCBC-E9A050B7B2BE}" srcOrd="0" destOrd="0" presId="urn:microsoft.com/office/officeart/2005/8/layout/vList3"/>
    <dgm:cxn modelId="{D983FA2F-8347-44CC-8E5B-E9EA4F8FD4C3}" type="presParOf" srcId="{1AE9919A-0D35-42D6-8203-3222320E1DC5}" destId="{E0669FF6-48D9-4F2F-94D3-E43118F3386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14EC28-4812-4AC0-979B-F529C35BFD67}">
      <dsp:nvSpPr>
        <dsp:cNvPr id="0" name=""/>
        <dsp:cNvSpPr/>
      </dsp:nvSpPr>
      <dsp:spPr>
        <a:xfrm rot="10800000">
          <a:off x="1308551" y="755"/>
          <a:ext cx="4661916" cy="537238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907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INTRODUCCION</a:t>
          </a:r>
          <a:endParaRPr lang="es-EC" sz="1500" kern="1200" dirty="0"/>
        </a:p>
      </dsp:txBody>
      <dsp:txXfrm rot="10800000">
        <a:off x="1442860" y="755"/>
        <a:ext cx="4527607" cy="537238"/>
      </dsp:txXfrm>
    </dsp:sp>
    <dsp:sp modelId="{6C43F51B-E419-437E-8F93-F9C5DD4217D9}">
      <dsp:nvSpPr>
        <dsp:cNvPr id="0" name=""/>
        <dsp:cNvSpPr/>
      </dsp:nvSpPr>
      <dsp:spPr>
        <a:xfrm>
          <a:off x="1039932" y="755"/>
          <a:ext cx="537238" cy="537238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6F2E2-DBDC-4016-A01A-1C47EDE6E782}">
      <dsp:nvSpPr>
        <dsp:cNvPr id="0" name=""/>
        <dsp:cNvSpPr/>
      </dsp:nvSpPr>
      <dsp:spPr>
        <a:xfrm rot="10800000">
          <a:off x="1308551" y="698363"/>
          <a:ext cx="4661916" cy="537238"/>
        </a:xfrm>
        <a:prstGeom prst="homePlate">
          <a:avLst/>
        </a:prstGeom>
        <a:solidFill>
          <a:schemeClr val="accent5">
            <a:hueOff val="50940"/>
            <a:satOff val="10189"/>
            <a:lumOff val="23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907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MATERIALES</a:t>
          </a:r>
          <a:endParaRPr lang="es-EC" sz="1500" kern="1200" dirty="0"/>
        </a:p>
      </dsp:txBody>
      <dsp:txXfrm rot="10800000">
        <a:off x="1442860" y="698363"/>
        <a:ext cx="4527607" cy="537238"/>
      </dsp:txXfrm>
    </dsp:sp>
    <dsp:sp modelId="{D5E16AF5-F5DF-461E-939D-CAF8165FECC9}">
      <dsp:nvSpPr>
        <dsp:cNvPr id="0" name=""/>
        <dsp:cNvSpPr/>
      </dsp:nvSpPr>
      <dsp:spPr>
        <a:xfrm>
          <a:off x="1039932" y="698363"/>
          <a:ext cx="537238" cy="537238"/>
        </a:xfrm>
        <a:prstGeom prst="ellipse">
          <a:avLst/>
        </a:prstGeom>
        <a:solidFill>
          <a:schemeClr val="accent5">
            <a:tint val="50000"/>
            <a:hueOff val="2385"/>
            <a:satOff val="13507"/>
            <a:lumOff val="131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E9636-A7D0-469A-8DDE-C1E2719A0481}">
      <dsp:nvSpPr>
        <dsp:cNvPr id="0" name=""/>
        <dsp:cNvSpPr/>
      </dsp:nvSpPr>
      <dsp:spPr>
        <a:xfrm rot="10800000">
          <a:off x="1308551" y="1395972"/>
          <a:ext cx="4661916" cy="537238"/>
        </a:xfrm>
        <a:prstGeom prst="homePlate">
          <a:avLst/>
        </a:prstGeom>
        <a:solidFill>
          <a:schemeClr val="accent5">
            <a:hueOff val="101881"/>
            <a:satOff val="20379"/>
            <a:lumOff val="470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907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METODOS</a:t>
          </a:r>
          <a:endParaRPr lang="es-EC" sz="1500" kern="1200" dirty="0"/>
        </a:p>
      </dsp:txBody>
      <dsp:txXfrm rot="10800000">
        <a:off x="1442860" y="1395972"/>
        <a:ext cx="4527607" cy="537238"/>
      </dsp:txXfrm>
    </dsp:sp>
    <dsp:sp modelId="{47F7F167-7632-4881-83E5-963568C3B670}">
      <dsp:nvSpPr>
        <dsp:cNvPr id="0" name=""/>
        <dsp:cNvSpPr/>
      </dsp:nvSpPr>
      <dsp:spPr>
        <a:xfrm>
          <a:off x="1039932" y="1395972"/>
          <a:ext cx="537238" cy="537238"/>
        </a:xfrm>
        <a:prstGeom prst="ellipse">
          <a:avLst/>
        </a:prstGeom>
        <a:solidFill>
          <a:schemeClr val="accent5">
            <a:tint val="50000"/>
            <a:hueOff val="4769"/>
            <a:satOff val="27014"/>
            <a:lumOff val="26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9B941-F272-4EEB-A9FA-F82DDF4F6CD3}">
      <dsp:nvSpPr>
        <dsp:cNvPr id="0" name=""/>
        <dsp:cNvSpPr/>
      </dsp:nvSpPr>
      <dsp:spPr>
        <a:xfrm rot="10800000">
          <a:off x="1308551" y="2093580"/>
          <a:ext cx="4661916" cy="537238"/>
        </a:xfrm>
        <a:prstGeom prst="homePlate">
          <a:avLst/>
        </a:prstGeom>
        <a:solidFill>
          <a:schemeClr val="accent5">
            <a:hueOff val="152821"/>
            <a:satOff val="30568"/>
            <a:lumOff val="705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907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PLANIFICACIÓN Y SIMULACIÓN DE LA RED</a:t>
          </a:r>
          <a:endParaRPr lang="es-EC" sz="1500" kern="1200" dirty="0"/>
        </a:p>
      </dsp:txBody>
      <dsp:txXfrm rot="10800000">
        <a:off x="1442860" y="2093580"/>
        <a:ext cx="4527607" cy="537238"/>
      </dsp:txXfrm>
    </dsp:sp>
    <dsp:sp modelId="{08C4D1F7-D832-45C4-ADC6-F3745B25106E}">
      <dsp:nvSpPr>
        <dsp:cNvPr id="0" name=""/>
        <dsp:cNvSpPr/>
      </dsp:nvSpPr>
      <dsp:spPr>
        <a:xfrm>
          <a:off x="1039932" y="2093580"/>
          <a:ext cx="537238" cy="537238"/>
        </a:xfrm>
        <a:prstGeom prst="ellipse">
          <a:avLst/>
        </a:prstGeom>
        <a:solidFill>
          <a:schemeClr val="accent5">
            <a:tint val="50000"/>
            <a:hueOff val="7154"/>
            <a:satOff val="40522"/>
            <a:lumOff val="39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A58C2-874A-49CE-A39B-1B2A26080C91}">
      <dsp:nvSpPr>
        <dsp:cNvPr id="0" name=""/>
        <dsp:cNvSpPr/>
      </dsp:nvSpPr>
      <dsp:spPr>
        <a:xfrm rot="10800000">
          <a:off x="1308551" y="2791189"/>
          <a:ext cx="4661916" cy="537238"/>
        </a:xfrm>
        <a:prstGeom prst="homePlate">
          <a:avLst/>
        </a:prstGeom>
        <a:solidFill>
          <a:schemeClr val="accent5">
            <a:hueOff val="203762"/>
            <a:satOff val="40758"/>
            <a:lumOff val="941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907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IMPLEMENTACIÓN DE LA RED </a:t>
          </a:r>
          <a:endParaRPr lang="es-EC" sz="1500" kern="1200" dirty="0"/>
        </a:p>
      </dsp:txBody>
      <dsp:txXfrm rot="10800000">
        <a:off x="1442860" y="2791189"/>
        <a:ext cx="4527607" cy="537238"/>
      </dsp:txXfrm>
    </dsp:sp>
    <dsp:sp modelId="{695EFC02-BA17-4BD4-ACCE-1749B1742AF0}">
      <dsp:nvSpPr>
        <dsp:cNvPr id="0" name=""/>
        <dsp:cNvSpPr/>
      </dsp:nvSpPr>
      <dsp:spPr>
        <a:xfrm>
          <a:off x="1039932" y="2791189"/>
          <a:ext cx="537238" cy="537238"/>
        </a:xfrm>
        <a:prstGeom prst="ellipse">
          <a:avLst/>
        </a:prstGeom>
        <a:solidFill>
          <a:schemeClr val="accent5">
            <a:tint val="50000"/>
            <a:hueOff val="9538"/>
            <a:satOff val="54029"/>
            <a:lumOff val="527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2D5535-E3A3-4021-89F3-2B1DA800B7AE}">
      <dsp:nvSpPr>
        <dsp:cNvPr id="0" name=""/>
        <dsp:cNvSpPr/>
      </dsp:nvSpPr>
      <dsp:spPr>
        <a:xfrm rot="10800000">
          <a:off x="1308551" y="3488797"/>
          <a:ext cx="4661916" cy="537238"/>
        </a:xfrm>
        <a:prstGeom prst="homePlate">
          <a:avLst/>
        </a:prstGeom>
        <a:solidFill>
          <a:schemeClr val="accent5">
            <a:hueOff val="254702"/>
            <a:satOff val="50947"/>
            <a:lumOff val="1176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907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ANÁLISIS DE RESULTADOS</a:t>
          </a:r>
          <a:endParaRPr lang="es-EC" sz="1500" kern="1200" dirty="0"/>
        </a:p>
      </dsp:txBody>
      <dsp:txXfrm rot="10800000">
        <a:off x="1442860" y="3488797"/>
        <a:ext cx="4527607" cy="537238"/>
      </dsp:txXfrm>
    </dsp:sp>
    <dsp:sp modelId="{48DFC613-3A3D-4817-ACBA-E8CFBD6B7AF0}">
      <dsp:nvSpPr>
        <dsp:cNvPr id="0" name=""/>
        <dsp:cNvSpPr/>
      </dsp:nvSpPr>
      <dsp:spPr>
        <a:xfrm>
          <a:off x="1039932" y="3488797"/>
          <a:ext cx="537238" cy="537238"/>
        </a:xfrm>
        <a:prstGeom prst="ellipse">
          <a:avLst/>
        </a:prstGeom>
        <a:solidFill>
          <a:schemeClr val="accent5">
            <a:tint val="50000"/>
            <a:hueOff val="11923"/>
            <a:satOff val="67536"/>
            <a:lumOff val="659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669FF6-48D9-4F2F-94D3-E43118F33863}">
      <dsp:nvSpPr>
        <dsp:cNvPr id="0" name=""/>
        <dsp:cNvSpPr/>
      </dsp:nvSpPr>
      <dsp:spPr>
        <a:xfrm rot="10800000">
          <a:off x="1308551" y="4186405"/>
          <a:ext cx="4661916" cy="537238"/>
        </a:xfrm>
        <a:prstGeom prst="homePlate">
          <a:avLst/>
        </a:prstGeom>
        <a:solidFill>
          <a:schemeClr val="accent5">
            <a:hueOff val="305643"/>
            <a:satOff val="61137"/>
            <a:lumOff val="141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907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kern="1200" dirty="0" smtClean="0"/>
            <a:t>CONCLUSIONES</a:t>
          </a:r>
          <a:endParaRPr lang="es-EC" sz="1500" kern="1200" dirty="0"/>
        </a:p>
      </dsp:txBody>
      <dsp:txXfrm rot="10800000">
        <a:off x="1442860" y="4186405"/>
        <a:ext cx="4527607" cy="537238"/>
      </dsp:txXfrm>
    </dsp:sp>
    <dsp:sp modelId="{909EF8D8-E274-4D79-BCBC-E9A050B7B2BE}">
      <dsp:nvSpPr>
        <dsp:cNvPr id="0" name=""/>
        <dsp:cNvSpPr/>
      </dsp:nvSpPr>
      <dsp:spPr>
        <a:xfrm>
          <a:off x="1039932" y="4186405"/>
          <a:ext cx="537238" cy="537238"/>
        </a:xfrm>
        <a:prstGeom prst="ellipse">
          <a:avLst/>
        </a:prstGeom>
        <a:solidFill>
          <a:schemeClr val="accent5">
            <a:tint val="50000"/>
            <a:hueOff val="14307"/>
            <a:satOff val="81043"/>
            <a:lumOff val="79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0C143-A01E-4A15-AD13-2BE958719543}" type="datetimeFigureOut">
              <a:rPr lang="es-ES" smtClean="0"/>
              <a:t>01/10/2012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4D4E6-81E9-4831-8083-C9C1CE7BF8A0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880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4D4E6-81E9-4831-8083-C9C1CE7BF8A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665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E0A3AE9-39C1-4274-90AB-BA0187181B7E}" type="datetimeFigureOut">
              <a:rPr lang="en-US" smtClean="0"/>
              <a:t>01/10/2012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EECA2AE-40BE-4512-B654-9B437AAAC217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A3AE9-39C1-4274-90AB-BA0187181B7E}" type="datetimeFigureOut">
              <a:rPr lang="en-US" smtClean="0"/>
              <a:t>01/10/2012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2AE-40BE-4512-B654-9B437AAAC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A3AE9-39C1-4274-90AB-BA0187181B7E}" type="datetimeFigureOut">
              <a:rPr lang="en-US" smtClean="0"/>
              <a:t>01/10/2012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2AE-40BE-4512-B654-9B437AAAC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A3AE9-39C1-4274-90AB-BA0187181B7E}" type="datetimeFigureOut">
              <a:rPr lang="en-US" smtClean="0"/>
              <a:t>01/10/2012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2AE-40BE-4512-B654-9B437AAAC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A3AE9-39C1-4274-90AB-BA0187181B7E}" type="datetimeFigureOut">
              <a:rPr lang="en-US" smtClean="0"/>
              <a:t>01/10/2012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2AE-40BE-4512-B654-9B437AAAC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A3AE9-39C1-4274-90AB-BA0187181B7E}" type="datetimeFigureOut">
              <a:rPr lang="en-US" smtClean="0"/>
              <a:t>01/10/2012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2AE-40BE-4512-B654-9B437AAAC21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A3AE9-39C1-4274-90AB-BA0187181B7E}" type="datetimeFigureOut">
              <a:rPr lang="en-US" smtClean="0"/>
              <a:t>01/10/2012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2AE-40BE-4512-B654-9B437AAAC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A3AE9-39C1-4274-90AB-BA0187181B7E}" type="datetimeFigureOut">
              <a:rPr lang="en-US" smtClean="0"/>
              <a:t>01/10/2012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2AE-40BE-4512-B654-9B437AAAC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A3AE9-39C1-4274-90AB-BA0187181B7E}" type="datetimeFigureOut">
              <a:rPr lang="en-US" smtClean="0"/>
              <a:t>01/10/2012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2AE-40BE-4512-B654-9B437AAAC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A3AE9-39C1-4274-90AB-BA0187181B7E}" type="datetimeFigureOut">
              <a:rPr lang="en-US" smtClean="0"/>
              <a:t>01/10/2012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2AE-40BE-4512-B654-9B437AAAC217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A3AE9-39C1-4274-90AB-BA0187181B7E}" type="datetimeFigureOut">
              <a:rPr lang="en-US" smtClean="0"/>
              <a:t>01/10/2012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A2AE-40BE-4512-B654-9B437AAAC2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E0A3AE9-39C1-4274-90AB-BA0187181B7E}" type="datetimeFigureOut">
              <a:rPr lang="en-US" smtClean="0"/>
              <a:t>01/10/2012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5EECA2AE-40BE-4512-B654-9B437AAAC21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2570" y="1215641"/>
            <a:ext cx="4463897" cy="4575559"/>
          </a:xfrm>
        </p:spPr>
        <p:txBody>
          <a:bodyPr>
            <a:normAutofit/>
          </a:bodyPr>
          <a:lstStyle/>
          <a:p>
            <a:r>
              <a:rPr lang="es-ES" b="1" i="1" dirty="0">
                <a:solidFill>
                  <a:schemeClr val="accent2"/>
                </a:solidFill>
              </a:rPr>
              <a:t>ANÁLISIS DEL DESEMPEÑO DE UNA RED CON TECNOLOGÍA WIFI PARA LARGAS DISTANCIAS EN LA </a:t>
            </a:r>
            <a:r>
              <a:rPr lang="es-ES" b="1" i="1" dirty="0" smtClean="0">
                <a:solidFill>
                  <a:schemeClr val="accent2"/>
                </a:solidFill>
              </a:rPr>
              <a:t>REGIÓN </a:t>
            </a:r>
            <a:r>
              <a:rPr lang="es-ES" b="1" i="1" dirty="0">
                <a:solidFill>
                  <a:schemeClr val="accent2"/>
                </a:solidFill>
              </a:rPr>
              <a:t>COSTA DEL </a:t>
            </a:r>
            <a:r>
              <a:rPr lang="es-EC" b="1" dirty="0">
                <a:solidFill>
                  <a:schemeClr val="accent2"/>
                </a:solidFill>
              </a:rPr>
              <a:t>ECUADOR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257800" y="5181600"/>
            <a:ext cx="2570009" cy="852892"/>
          </a:xfrm>
        </p:spPr>
        <p:txBody>
          <a:bodyPr>
            <a:normAutofit fontScale="25000" lnSpcReduction="20000"/>
          </a:bodyPr>
          <a:lstStyle/>
          <a:p>
            <a:pPr algn="r"/>
            <a:endParaRPr lang="es-EC" sz="6200" dirty="0" smtClean="0">
              <a:solidFill>
                <a:schemeClr val="tx2"/>
              </a:solidFill>
            </a:endParaRPr>
          </a:p>
          <a:p>
            <a:pPr algn="ctr"/>
            <a:r>
              <a:rPr lang="es-EC" sz="6200" dirty="0">
                <a:solidFill>
                  <a:schemeClr val="tx2"/>
                </a:solidFill>
              </a:rPr>
              <a:t>CANO ISABEL </a:t>
            </a:r>
          </a:p>
          <a:p>
            <a:pPr algn="ctr"/>
            <a:r>
              <a:rPr lang="es-EC" sz="6200" dirty="0" smtClean="0">
                <a:solidFill>
                  <a:schemeClr val="tx2"/>
                </a:solidFill>
              </a:rPr>
              <a:t>ALMEIDA FERNANDO</a:t>
            </a:r>
          </a:p>
        </p:txBody>
      </p:sp>
      <p:pic>
        <p:nvPicPr>
          <p:cNvPr id="4" name="3 Imagen" descr="espe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9404" y="145144"/>
            <a:ext cx="2325912" cy="202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781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690449"/>
            <a:ext cx="5943600" cy="970148"/>
          </a:xfrm>
        </p:spPr>
        <p:txBody>
          <a:bodyPr>
            <a:normAutofit/>
          </a:bodyPr>
          <a:lstStyle/>
          <a:p>
            <a:pPr algn="ctr"/>
            <a:r>
              <a:rPr lang="es-EC" dirty="0"/>
              <a:t>D</a:t>
            </a:r>
            <a:r>
              <a:rPr lang="es-EC" dirty="0" smtClean="0"/>
              <a:t>e </a:t>
            </a:r>
            <a:r>
              <a:rPr lang="es-EC" dirty="0"/>
              <a:t>la Tarjeta </a:t>
            </a:r>
            <a:r>
              <a:rPr lang="es-EC" dirty="0" err="1"/>
              <a:t>Alix</a:t>
            </a:r>
            <a:r>
              <a:rPr lang="es-EC" dirty="0"/>
              <a:t> 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37722" y="2133600"/>
            <a:ext cx="6400800" cy="3474720"/>
          </a:xfrm>
        </p:spPr>
        <p:txBody>
          <a:bodyPr>
            <a:normAutofit/>
          </a:bodyPr>
          <a:lstStyle/>
          <a:p>
            <a:r>
              <a:rPr lang="es-EC" sz="2400" dirty="0"/>
              <a:t>1. Procesador AMD </a:t>
            </a:r>
            <a:r>
              <a:rPr lang="es-EC" sz="2400" i="1" dirty="0" err="1"/>
              <a:t>Geode</a:t>
            </a:r>
            <a:r>
              <a:rPr lang="es-EC" sz="2400" i="1" dirty="0"/>
              <a:t> </a:t>
            </a:r>
            <a:r>
              <a:rPr lang="es-EC" sz="2400" dirty="0"/>
              <a:t>LX </a:t>
            </a:r>
            <a:endParaRPr lang="en-US" sz="2400" dirty="0"/>
          </a:p>
          <a:p>
            <a:r>
              <a:rPr lang="es-EC" sz="2400" dirty="0"/>
              <a:t>2. </a:t>
            </a:r>
            <a:r>
              <a:rPr lang="es-EC" sz="2400" i="1" dirty="0"/>
              <a:t>Flash </a:t>
            </a:r>
            <a:r>
              <a:rPr lang="es-EC" sz="2400" i="1" dirty="0" err="1"/>
              <a:t>Award</a:t>
            </a:r>
            <a:r>
              <a:rPr lang="es-EC" sz="2400" i="1" dirty="0"/>
              <a:t> </a:t>
            </a:r>
            <a:r>
              <a:rPr lang="es-EC" sz="2400" i="1" dirty="0" err="1"/>
              <a:t>Bios</a:t>
            </a:r>
            <a:r>
              <a:rPr lang="es-EC" sz="2400" i="1" dirty="0"/>
              <a:t> </a:t>
            </a:r>
            <a:r>
              <a:rPr lang="es-EC" sz="2400" dirty="0"/>
              <a:t>que es el sistema básico de entrada salida. </a:t>
            </a:r>
            <a:endParaRPr lang="en-US" sz="2400" dirty="0"/>
          </a:p>
          <a:p>
            <a:r>
              <a:rPr lang="es-EC" sz="2400" dirty="0"/>
              <a:t>3. </a:t>
            </a:r>
            <a:r>
              <a:rPr lang="es-EC" sz="2400" dirty="0" smtClean="0"/>
              <a:t>Puerto </a:t>
            </a:r>
            <a:r>
              <a:rPr lang="es-EC" sz="2400" i="1" dirty="0"/>
              <a:t>Ethernet </a:t>
            </a:r>
            <a:endParaRPr lang="en-US" sz="2400" dirty="0"/>
          </a:p>
          <a:p>
            <a:r>
              <a:rPr lang="es-EC" sz="2400" dirty="0"/>
              <a:t>4. Puerto Serial DB9 </a:t>
            </a:r>
            <a:endParaRPr lang="en-US" sz="2400" dirty="0"/>
          </a:p>
          <a:p>
            <a:r>
              <a:rPr lang="es-EC" sz="2400" dirty="0"/>
              <a:t>5. Ranuras PCI para tarjetas inalámbricas. </a:t>
            </a:r>
            <a:endParaRPr lang="en-US" sz="2400" dirty="0"/>
          </a:p>
          <a:p>
            <a:r>
              <a:rPr lang="es-EC" sz="2400" dirty="0"/>
              <a:t>6. Ranura tarjeta </a:t>
            </a:r>
            <a:r>
              <a:rPr lang="es-EC" sz="2400" i="1" dirty="0"/>
              <a:t>Compact Flash</a:t>
            </a:r>
            <a:r>
              <a:rPr lang="es-EC" sz="2400" dirty="0"/>
              <a:t>. </a:t>
            </a:r>
            <a:endParaRPr lang="en-US" sz="2400" dirty="0"/>
          </a:p>
          <a:p>
            <a:r>
              <a:rPr lang="es-EC" sz="2400" dirty="0"/>
              <a:t>7. </a:t>
            </a:r>
            <a:r>
              <a:rPr lang="es-EC" sz="2400" dirty="0" smtClean="0"/>
              <a:t> Puerto </a:t>
            </a:r>
            <a:r>
              <a:rPr lang="es-EC" sz="2400" dirty="0"/>
              <a:t>USB 2.0 </a:t>
            </a:r>
            <a:endParaRPr lang="en-US" sz="2400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544666" y="-10180"/>
            <a:ext cx="21515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40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Partes</a:t>
            </a:r>
            <a:endParaRPr lang="ru-RU" sz="40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73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 descr="http://www.pcengines.ch/pic/alix3d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5354" y="1880753"/>
            <a:ext cx="4391892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7" descr="http://www.pcengines.ch/pic/alix3d3b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42953" y="1804553"/>
            <a:ext cx="4391893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4648200" y="76200"/>
            <a:ext cx="3505200" cy="4572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 </a:t>
            </a:r>
            <a:r>
              <a:rPr lang="es-ES" sz="3100" dirty="0" smtClean="0"/>
              <a:t>TARJETAS </a:t>
            </a:r>
            <a:r>
              <a:rPr lang="es-ES" sz="3100" dirty="0" smtClean="0"/>
              <a:t>ALIX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73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0" y="0"/>
            <a:ext cx="3886200" cy="533400"/>
          </a:xfrm>
        </p:spPr>
        <p:txBody>
          <a:bodyPr>
            <a:normAutofit fontScale="90000"/>
          </a:bodyPr>
          <a:lstStyle/>
          <a:p>
            <a:r>
              <a:rPr lang="es-EC" dirty="0"/>
              <a:t>Tarjetas </a:t>
            </a:r>
            <a:r>
              <a:rPr lang="es-EC" dirty="0" err="1"/>
              <a:t>wireless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03086" y="2133600"/>
            <a:ext cx="6839762" cy="3520440"/>
          </a:xfrm>
        </p:spPr>
        <p:txBody>
          <a:bodyPr>
            <a:normAutofit lnSpcReduction="10000"/>
          </a:bodyPr>
          <a:lstStyle/>
          <a:p>
            <a:pPr algn="just"/>
            <a:r>
              <a:rPr lang="es-EC" sz="2400" dirty="0" smtClean="0"/>
              <a:t>Según </a:t>
            </a:r>
            <a:r>
              <a:rPr lang="es-EC" sz="2400" dirty="0"/>
              <a:t>medidas realizadas en laboratorio sabemos que las tarjetas </a:t>
            </a:r>
            <a:r>
              <a:rPr lang="es-EC" sz="2400" dirty="0" smtClean="0"/>
              <a:t>inalámbricas </a:t>
            </a:r>
            <a:r>
              <a:rPr lang="es-EC" sz="2400" dirty="0"/>
              <a:t>son el elemento de mayor consumo en nuestro sistema</a:t>
            </a:r>
            <a:r>
              <a:rPr lang="es-EC" sz="2400" dirty="0" smtClean="0"/>
              <a:t>.</a:t>
            </a:r>
          </a:p>
          <a:p>
            <a:pPr algn="just"/>
            <a:endParaRPr lang="en-US" sz="2400" dirty="0"/>
          </a:p>
          <a:p>
            <a:pPr algn="just"/>
            <a:r>
              <a:rPr lang="es-EC" sz="2400" dirty="0"/>
              <a:t>Esto se </a:t>
            </a:r>
            <a:r>
              <a:rPr lang="es-EC" sz="2400" dirty="0" smtClean="0"/>
              <a:t>acentúa </a:t>
            </a:r>
            <a:r>
              <a:rPr lang="es-EC" sz="2400" dirty="0"/>
              <a:t>de forma especial en tarjetas del tipo SR2 </a:t>
            </a:r>
            <a:r>
              <a:rPr lang="es-EC" sz="2400" dirty="0" err="1"/>
              <a:t>Ubiquity</a:t>
            </a:r>
            <a:r>
              <a:rPr lang="es-EC" sz="2400" dirty="0"/>
              <a:t> de 400mW que actualmente usamos en nuestros enlaces de larga distancia.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958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4" t="36523" r="64154" b="47852"/>
          <a:stretch/>
        </p:blipFill>
        <p:spPr bwMode="auto">
          <a:xfrm>
            <a:off x="2909485" y="2286000"/>
            <a:ext cx="2890838" cy="21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447800" y="4648200"/>
            <a:ext cx="53798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/>
            </a:r>
            <a:br>
              <a:rPr lang="es-ES" dirty="0"/>
            </a:br>
            <a:r>
              <a:rPr lang="es-ES" dirty="0"/>
              <a:t>- </a:t>
            </a:r>
            <a:r>
              <a:rPr lang="es-ES" dirty="0" smtClean="0"/>
              <a:t>  Soporta  802.11 a , b , g.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Modo de ahorro de energía  64/128/152-bit </a:t>
            </a:r>
          </a:p>
          <a:p>
            <a:pPr marL="285750" indent="-285750">
              <a:buFontTx/>
              <a:buChar char="-"/>
            </a:pPr>
            <a:r>
              <a:rPr lang="es-ES" dirty="0" smtClean="0"/>
              <a:t>Encriptación WEP</a:t>
            </a:r>
          </a:p>
          <a:p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  <p:sp>
        <p:nvSpPr>
          <p:cNvPr id="7" name="6 CuadroTexto"/>
          <p:cNvSpPr txBox="1"/>
          <p:nvPr/>
        </p:nvSpPr>
        <p:spPr>
          <a:xfrm>
            <a:off x="2830934" y="1524000"/>
            <a:ext cx="332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Wistron Cm9 Atheros mini PCI </a:t>
            </a:r>
            <a:endParaRPr lang="es-ES" dirty="0"/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4724400" y="0"/>
            <a:ext cx="3407621" cy="609599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Tipos de radios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5373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4" t="27178" r="32780" b="34753"/>
          <a:stretch/>
        </p:blipFill>
        <p:spPr bwMode="auto">
          <a:xfrm>
            <a:off x="5029200" y="1524000"/>
            <a:ext cx="3200400" cy="265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1" t="49023" r="31604" b="15625"/>
          <a:stretch/>
        </p:blipFill>
        <p:spPr bwMode="auto">
          <a:xfrm>
            <a:off x="838200" y="1524000"/>
            <a:ext cx="3477491" cy="2586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053931" y="1052945"/>
            <a:ext cx="304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/>
              <a:t>XR5 de </a:t>
            </a:r>
            <a:r>
              <a:rPr lang="es-ES" b="1" i="1" dirty="0"/>
              <a:t>Ubiquiti Networks </a:t>
            </a:r>
            <a:endParaRPr lang="es-ES" dirty="0"/>
          </a:p>
        </p:txBody>
      </p:sp>
      <p:sp>
        <p:nvSpPr>
          <p:cNvPr id="5" name="4 Rectángulo"/>
          <p:cNvSpPr/>
          <p:nvPr/>
        </p:nvSpPr>
        <p:spPr>
          <a:xfrm>
            <a:off x="5128155" y="1052945"/>
            <a:ext cx="3046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/>
              <a:t>XR2 </a:t>
            </a:r>
            <a:r>
              <a:rPr lang="es-ES" b="1" dirty="0"/>
              <a:t>de </a:t>
            </a:r>
            <a:r>
              <a:rPr lang="es-ES" b="1" i="1" dirty="0"/>
              <a:t>Ubiquiti Networks 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762000" y="4572000"/>
            <a:ext cx="365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- 400mW 802.11a </a:t>
            </a:r>
            <a:endParaRPr lang="en-US" dirty="0" smtClean="0"/>
          </a:p>
          <a:p>
            <a:r>
              <a:rPr lang="en-US" dirty="0" smtClean="0"/>
              <a:t>- 5.8 GHz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- -93dBm 802.11 RX sensitivity</a:t>
            </a:r>
            <a:endParaRPr lang="es-ES" dirty="0"/>
          </a:p>
        </p:txBody>
      </p:sp>
      <p:sp>
        <p:nvSpPr>
          <p:cNvPr id="14" name="13 Rectángulo"/>
          <p:cNvSpPr/>
          <p:nvPr/>
        </p:nvSpPr>
        <p:spPr>
          <a:xfrm>
            <a:off x="5029200" y="4724400"/>
            <a:ext cx="3657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>- 400mW </a:t>
            </a:r>
            <a:r>
              <a:rPr lang="en-US" dirty="0" smtClean="0"/>
              <a:t>802.11b</a:t>
            </a:r>
          </a:p>
          <a:p>
            <a:r>
              <a:rPr lang="en-US" dirty="0" smtClean="0"/>
              <a:t>- 2.4 GHz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- -93dBm 802.11 RX sensitivity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5004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8200" y="762000"/>
            <a:ext cx="5623511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D</a:t>
            </a:r>
            <a:r>
              <a:rPr lang="es-ES" dirty="0" smtClean="0"/>
              <a:t>e </a:t>
            </a:r>
            <a:r>
              <a:rPr lang="es-ES" dirty="0" smtClean="0"/>
              <a:t>laboratorio </a:t>
            </a:r>
            <a:endParaRPr lang="es-ES" dirty="0"/>
          </a:p>
        </p:txBody>
      </p:sp>
      <p:pic>
        <p:nvPicPr>
          <p:cNvPr id="7170" name="Picture 2" descr="C:\Users\Isa\Desktop\fotos enlaces fer\20120425_1404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75955"/>
            <a:ext cx="37592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Isa\Desktop\fotos enlaces fer\20120427_121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86150"/>
            <a:ext cx="3987800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57800" y="0"/>
            <a:ext cx="1903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Pruebas</a:t>
            </a:r>
            <a:endParaRPr lang="ru-RU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4129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rot="19622870">
            <a:off x="1646478" y="2054596"/>
            <a:ext cx="6400800" cy="1783080"/>
          </a:xfrm>
        </p:spPr>
        <p:txBody>
          <a:bodyPr>
            <a:normAutofit fontScale="92500"/>
          </a:bodyPr>
          <a:lstStyle/>
          <a:p>
            <a:r>
              <a:rPr lang="es-EC" sz="8800" dirty="0" smtClean="0"/>
              <a:t>MÉTODOS</a:t>
            </a:r>
            <a:r>
              <a:rPr lang="es-EC" dirty="0" smtClean="0"/>
              <a:t> 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482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58144" y="0"/>
            <a:ext cx="3800542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s-EC" dirty="0" smtClean="0"/>
              <a:t>LINUX VOYAGE</a:t>
            </a:r>
            <a:endParaRPr lang="en-US" dirty="0"/>
          </a:p>
        </p:txBody>
      </p:sp>
      <p:pic>
        <p:nvPicPr>
          <p:cNvPr id="6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7351486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2667000"/>
            <a:ext cx="3690915" cy="31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67000"/>
            <a:ext cx="3936342" cy="31133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637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53000" y="-56007"/>
            <a:ext cx="2819399" cy="645414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MAD WIFI 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1143000" y="2057400"/>
            <a:ext cx="6858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400" dirty="0"/>
              <a:t>El </a:t>
            </a:r>
            <a:r>
              <a:rPr lang="es-ES" sz="2400" i="1" dirty="0"/>
              <a:t>driver Madwifi </a:t>
            </a:r>
            <a:r>
              <a:rPr lang="es-ES" sz="2400" dirty="0"/>
              <a:t>permite modificar el valor de </a:t>
            </a:r>
            <a:r>
              <a:rPr lang="es-ES" sz="2400" i="1" dirty="0"/>
              <a:t>ACKtimeout, CTSTimeout </a:t>
            </a:r>
            <a:r>
              <a:rPr lang="es-ES" sz="2400" dirty="0"/>
              <a:t>y </a:t>
            </a:r>
            <a:r>
              <a:rPr lang="es-ES" sz="2400" i="1" dirty="0" smtClean="0"/>
              <a:t>Slot Time</a:t>
            </a:r>
            <a:r>
              <a:rPr lang="es-ES" sz="2400" dirty="0" smtClean="0"/>
              <a:t>, </a:t>
            </a:r>
            <a:r>
              <a:rPr lang="es-ES" sz="2400" dirty="0"/>
              <a:t>por lo tanto permite tener un mejor control de las prestaciones del sistema, mientras que el </a:t>
            </a:r>
            <a:r>
              <a:rPr lang="es-ES" sz="2400" i="1" dirty="0"/>
              <a:t>Hostap </a:t>
            </a:r>
            <a:r>
              <a:rPr lang="es-ES" sz="2400" dirty="0"/>
              <a:t>no permite modificar los valores anteriores, sin embargo, las tarjetas con el driver </a:t>
            </a:r>
            <a:r>
              <a:rPr lang="es-ES" sz="2400" i="1" dirty="0"/>
              <a:t>Hostap </a:t>
            </a:r>
            <a:r>
              <a:rPr lang="es-ES" sz="2400" dirty="0"/>
              <a:t>posee un valor mayor de </a:t>
            </a:r>
            <a:r>
              <a:rPr lang="es-ES" sz="2400" i="1" dirty="0"/>
              <a:t>ACKtimeout</a:t>
            </a:r>
            <a:r>
              <a:rPr lang="es-ES" sz="2400" dirty="0"/>
              <a:t>, de manera que pueden ser usadas con prestaciones aceptables en enlaces largos de hasta 30 km. </a:t>
            </a:r>
          </a:p>
        </p:txBody>
      </p:sp>
    </p:spTree>
    <p:extLst>
      <p:ext uri="{BB962C8B-B14F-4D97-AF65-F5344CB8AC3E}">
        <p14:creationId xmlns:p14="http://schemas.microsoft.com/office/powerpoint/2010/main" val="27988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rot="20036487">
            <a:off x="834225" y="1761559"/>
            <a:ext cx="7315200" cy="4450080"/>
          </a:xfrm>
        </p:spPr>
        <p:txBody>
          <a:bodyPr>
            <a:noAutofit/>
          </a:bodyPr>
          <a:lstStyle/>
          <a:p>
            <a:pPr algn="ctr"/>
            <a:r>
              <a:rPr lang="es-EC" sz="6000" dirty="0" smtClean="0"/>
              <a:t>PLANIFICACIÓN</a:t>
            </a:r>
          </a:p>
          <a:p>
            <a:pPr marL="45720" indent="0" algn="ctr">
              <a:buNone/>
            </a:pPr>
            <a:r>
              <a:rPr lang="es-EC" sz="6000" dirty="0" smtClean="0"/>
              <a:t> Y</a:t>
            </a:r>
          </a:p>
          <a:p>
            <a:pPr marL="45720" indent="0" algn="ctr">
              <a:buNone/>
            </a:pPr>
            <a:r>
              <a:rPr lang="es-EC" sz="6000" dirty="0" smtClean="0"/>
              <a:t> SIMULACIÓN DE LA RED </a:t>
            </a:r>
            <a:endParaRPr lang="es-EC" sz="6000" dirty="0"/>
          </a:p>
        </p:txBody>
      </p:sp>
    </p:spTree>
    <p:extLst>
      <p:ext uri="{BB962C8B-B14F-4D97-AF65-F5344CB8AC3E}">
        <p14:creationId xmlns:p14="http://schemas.microsoft.com/office/powerpoint/2010/main" val="246732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076366" y="-10886"/>
            <a:ext cx="27432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100" b="1" dirty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rPr>
              <a:t>Temario: 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512186099"/>
              </p:ext>
            </p:extLst>
          </p:nvPr>
        </p:nvGraphicFramePr>
        <p:xfrm>
          <a:off x="1066800" y="1295400"/>
          <a:ext cx="7010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288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3400" y="457200"/>
            <a:ext cx="7924799" cy="1143000"/>
          </a:xfrm>
        </p:spPr>
        <p:txBody>
          <a:bodyPr/>
          <a:lstStyle/>
          <a:p>
            <a:r>
              <a:rPr lang="es-ES" dirty="0" smtClean="0"/>
              <a:t>PLANIFICACION DE LA RED 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5800" y="1676400"/>
            <a:ext cx="7543800" cy="45720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s-ES" dirty="0"/>
              <a:t>Los enlaces a estudiar para el proyecto son: </a:t>
            </a:r>
            <a:endParaRPr lang="es-ES" dirty="0" smtClean="0"/>
          </a:p>
          <a:p>
            <a:endParaRPr lang="es-ES" dirty="0" smtClean="0"/>
          </a:p>
          <a:p>
            <a:pPr marL="502920" indent="-457200" algn="ctr">
              <a:buAutoNum type="arabicPeriod"/>
            </a:pPr>
            <a:r>
              <a:rPr lang="es-ES" dirty="0" smtClean="0"/>
              <a:t>Cerro Salinas – Cerro Ánimas.  66.6 Km</a:t>
            </a:r>
          </a:p>
          <a:p>
            <a:pPr marL="502920" indent="-457200" algn="ctr">
              <a:buAutoNum type="arabicPeriod"/>
            </a:pPr>
            <a:r>
              <a:rPr lang="es-ES" dirty="0" smtClean="0"/>
              <a:t>Cerro Salinas – Cerro Cabuyas.  75.6 Km </a:t>
            </a:r>
          </a:p>
          <a:p>
            <a:pPr marL="45720" indent="0" algn="ctr">
              <a:buNone/>
            </a:pPr>
            <a:endParaRPr lang="es-ES" dirty="0" smtClean="0"/>
          </a:p>
          <a:p>
            <a:pPr marL="45720" indent="0" algn="ctr">
              <a:buNone/>
            </a:pPr>
            <a:endParaRPr lang="es-ES" dirty="0" smtClean="0"/>
          </a:p>
          <a:p>
            <a:pPr marL="45720" indent="0">
              <a:buNone/>
            </a:pPr>
            <a:r>
              <a:rPr lang="es-ES" dirty="0" smtClean="0"/>
              <a:t>Cerro Salinas: Base naval Salinas – Santa Elena </a:t>
            </a:r>
          </a:p>
          <a:p>
            <a:pPr marL="45720" indent="0">
              <a:buNone/>
            </a:pPr>
            <a:r>
              <a:rPr lang="es-ES" dirty="0" smtClean="0"/>
              <a:t>Cerro Ánimas: Provincia del Guayas. </a:t>
            </a:r>
          </a:p>
          <a:p>
            <a:pPr marL="45720" indent="0">
              <a:buNone/>
            </a:pPr>
            <a:r>
              <a:rPr lang="es-ES" dirty="0" smtClean="0"/>
              <a:t>Cerro Cabuyas: Provincia de Manabí.</a:t>
            </a:r>
          </a:p>
          <a:p>
            <a:pPr marL="45720" indent="0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54290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1" t="13170" r="20448" b="9920"/>
          <a:stretch/>
        </p:blipFill>
        <p:spPr bwMode="auto">
          <a:xfrm>
            <a:off x="4950541" y="1690914"/>
            <a:ext cx="3581219" cy="377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9" t="9127" r="12045" b="4762"/>
          <a:stretch/>
        </p:blipFill>
        <p:spPr bwMode="auto">
          <a:xfrm>
            <a:off x="609600" y="1735983"/>
            <a:ext cx="4188541" cy="373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86333" y="-58056"/>
            <a:ext cx="3810000" cy="725714"/>
          </a:xfrm>
        </p:spPr>
        <p:txBody>
          <a:bodyPr>
            <a:normAutofit/>
          </a:bodyPr>
          <a:lstStyle/>
          <a:p>
            <a:r>
              <a:rPr lang="es-ES" sz="3500" dirty="0" smtClean="0"/>
              <a:t>Salinas – Ánimas </a:t>
            </a:r>
            <a:endParaRPr lang="es-ES" sz="3500" dirty="0"/>
          </a:p>
        </p:txBody>
      </p:sp>
    </p:spTree>
    <p:extLst>
      <p:ext uri="{BB962C8B-B14F-4D97-AF65-F5344CB8AC3E}">
        <p14:creationId xmlns:p14="http://schemas.microsoft.com/office/powerpoint/2010/main" val="23088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6441" y="762000"/>
            <a:ext cx="3886200" cy="4572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D</a:t>
            </a:r>
            <a:r>
              <a:rPr lang="es-ES" dirty="0" smtClean="0"/>
              <a:t>e </a:t>
            </a:r>
            <a:r>
              <a:rPr lang="es-ES" dirty="0"/>
              <a:t>propagación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76400"/>
            <a:ext cx="8077200" cy="3733800"/>
          </a:xfrm>
        </p:spPr>
        <p:txBody>
          <a:bodyPr>
            <a:normAutofit fontScale="62500" lnSpcReduction="20000"/>
          </a:bodyPr>
          <a:lstStyle/>
          <a:p>
            <a:r>
              <a:rPr lang="es-ES" dirty="0" smtClean="0"/>
              <a:t>LONGLEY </a:t>
            </a:r>
            <a:r>
              <a:rPr lang="es-ES" dirty="0"/>
              <a:t>– </a:t>
            </a:r>
            <a:r>
              <a:rPr lang="es-ES" dirty="0" smtClean="0"/>
              <a:t>RICE.</a:t>
            </a:r>
          </a:p>
          <a:p>
            <a:endParaRPr lang="es-ES" dirty="0" smtClean="0"/>
          </a:p>
          <a:p>
            <a:pPr marL="45720" indent="0" algn="just">
              <a:buNone/>
            </a:pPr>
            <a:r>
              <a:rPr lang="es-ES" dirty="0" smtClean="0"/>
              <a:t>Predice </a:t>
            </a:r>
            <a:r>
              <a:rPr lang="es-ES" dirty="0"/>
              <a:t>la posible propagación a larga-media distancia </a:t>
            </a:r>
            <a:r>
              <a:rPr lang="es-ES" dirty="0" smtClean="0"/>
              <a:t>sobre terreno </a:t>
            </a:r>
            <a:r>
              <a:rPr lang="es-ES" dirty="0"/>
              <a:t>irregular. Fue diseñado para frecuencias entre los 20MHz y 20GHz, para </a:t>
            </a:r>
            <a:r>
              <a:rPr lang="es-ES" dirty="0" smtClean="0"/>
              <a:t>longitudes de </a:t>
            </a:r>
            <a:r>
              <a:rPr lang="es-ES" dirty="0"/>
              <a:t>trayecto de entre 1 y 2000 Km</a:t>
            </a:r>
            <a:r>
              <a:rPr lang="es-ES" dirty="0" smtClean="0"/>
              <a:t>.</a:t>
            </a:r>
          </a:p>
          <a:p>
            <a:pPr marL="45720" indent="0" algn="just">
              <a:buNone/>
            </a:pPr>
            <a:r>
              <a:rPr lang="es-ES" dirty="0" smtClean="0"/>
              <a:t>Es un modelo estadístico pero toma en cuenta muchos mas parámetros para el calculo de las perdidas.</a:t>
            </a:r>
          </a:p>
          <a:p>
            <a:pPr marL="45720" indent="0" algn="just">
              <a:buNone/>
            </a:pPr>
            <a:endParaRPr lang="es-ES" dirty="0"/>
          </a:p>
          <a:p>
            <a:pPr algn="just">
              <a:buFontTx/>
              <a:buChar char="-"/>
            </a:pPr>
            <a:r>
              <a:rPr lang="es-ES" dirty="0" smtClean="0"/>
              <a:t>Altura media del terreno (ondulación)</a:t>
            </a:r>
          </a:p>
          <a:p>
            <a:pPr algn="just">
              <a:buFontTx/>
              <a:buChar char="-"/>
            </a:pPr>
            <a:r>
              <a:rPr lang="es-ES" dirty="0" smtClean="0"/>
              <a:t>Refracción de la troposfera</a:t>
            </a:r>
          </a:p>
          <a:p>
            <a:pPr algn="just">
              <a:buFontTx/>
              <a:buChar char="-"/>
            </a:pPr>
            <a:r>
              <a:rPr lang="es-ES" dirty="0" smtClean="0"/>
              <a:t>Perfiles del terreno </a:t>
            </a:r>
          </a:p>
          <a:p>
            <a:pPr algn="just">
              <a:buFontTx/>
              <a:buChar char="-"/>
            </a:pPr>
            <a:r>
              <a:rPr lang="es-ES" dirty="0" smtClean="0"/>
              <a:t>Conductividad y permisividad del suelo </a:t>
            </a:r>
          </a:p>
          <a:p>
            <a:pPr algn="just">
              <a:buFontTx/>
              <a:buChar char="-"/>
            </a:pPr>
            <a:r>
              <a:rPr lang="es-ES" dirty="0" smtClean="0"/>
              <a:t>Clima </a:t>
            </a:r>
          </a:p>
          <a:p>
            <a:pPr algn="just">
              <a:buFontTx/>
              <a:buChar char="-"/>
            </a:pPr>
            <a:endParaRPr lang="es-ES" dirty="0" smtClean="0"/>
          </a:p>
          <a:p>
            <a:pPr marL="45720" indent="0" algn="just">
              <a:buNone/>
            </a:pP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4" name="Rectangle 3"/>
          <p:cNvSpPr/>
          <p:nvPr/>
        </p:nvSpPr>
        <p:spPr>
          <a:xfrm>
            <a:off x="5334000" y="0"/>
            <a:ext cx="1697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Modelo</a:t>
            </a:r>
            <a:endParaRPr lang="ru-RU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763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6" t="17063" r="27843" b="18055"/>
          <a:stretch/>
        </p:blipFill>
        <p:spPr bwMode="auto">
          <a:xfrm>
            <a:off x="1510145" y="304800"/>
            <a:ext cx="6445698" cy="473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357933"/>
              </p:ext>
            </p:extLst>
          </p:nvPr>
        </p:nvGraphicFramePr>
        <p:xfrm>
          <a:off x="1545575" y="5334000"/>
          <a:ext cx="6410268" cy="998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2567"/>
                <a:gridCol w="1602567"/>
                <a:gridCol w="1602567"/>
                <a:gridCol w="1602567"/>
              </a:tblGrid>
              <a:tr h="332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Latitud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Longitud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Altura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2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C. Salinas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2° 11’  10.18’’ 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80 ° 59’  34’’ W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92 m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2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C. Ánimas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2° 28’  12.5  ’’ 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80 ° 27’  52.8’’ W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312 m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244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1" t="12301" r="27843" b="11707"/>
          <a:stretch/>
        </p:blipFill>
        <p:spPr bwMode="auto">
          <a:xfrm>
            <a:off x="5029200" y="1905000"/>
            <a:ext cx="3460834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0" t="16760" r="14706" b="12249"/>
          <a:stretch/>
        </p:blipFill>
        <p:spPr bwMode="auto">
          <a:xfrm>
            <a:off x="609600" y="1524000"/>
            <a:ext cx="4289701" cy="3702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86333" y="-58056"/>
            <a:ext cx="3810000" cy="725714"/>
          </a:xfrm>
        </p:spPr>
        <p:txBody>
          <a:bodyPr>
            <a:normAutofit fontScale="90000"/>
          </a:bodyPr>
          <a:lstStyle/>
          <a:p>
            <a:r>
              <a:rPr lang="es-ES" sz="3500" dirty="0" smtClean="0"/>
              <a:t>Salinas – </a:t>
            </a:r>
            <a:r>
              <a:rPr lang="es-ES" sz="3500" dirty="0" smtClean="0"/>
              <a:t>Cabuyas</a:t>
            </a:r>
            <a:r>
              <a:rPr lang="es-ES" sz="3500" dirty="0" smtClean="0"/>
              <a:t> </a:t>
            </a:r>
            <a:endParaRPr lang="es-ES" sz="3500" dirty="0"/>
          </a:p>
        </p:txBody>
      </p:sp>
    </p:spTree>
    <p:extLst>
      <p:ext uri="{BB962C8B-B14F-4D97-AF65-F5344CB8AC3E}">
        <p14:creationId xmlns:p14="http://schemas.microsoft.com/office/powerpoint/2010/main" val="21518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7314179"/>
              </p:ext>
            </p:extLst>
          </p:nvPr>
        </p:nvGraphicFramePr>
        <p:xfrm>
          <a:off x="1648936" y="5334000"/>
          <a:ext cx="6022340" cy="9224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05585"/>
                <a:gridCol w="1505585"/>
                <a:gridCol w="1505585"/>
                <a:gridCol w="1505585"/>
              </a:tblGrid>
              <a:tr h="307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 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Latitud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Longitud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Altura 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7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C. Salinas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2° 11’  10.18’’ 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80 ° 59’  34’’ W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92 m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074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C. Cabuyas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1° 32’  38’’ S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>
                          <a:effectLst/>
                        </a:rPr>
                        <a:t>80 ° 46’  19’’ W</a:t>
                      </a: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322 m</a:t>
                      </a: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0" t="19141" r="25441" b="13477"/>
          <a:stretch/>
        </p:blipFill>
        <p:spPr bwMode="auto">
          <a:xfrm>
            <a:off x="1752600" y="762000"/>
            <a:ext cx="5815012" cy="425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36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 rot="20568412">
            <a:off x="441264" y="1078149"/>
            <a:ext cx="7467599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/>
              <a:t>IMPLEMENTACIÓN DE LA RED </a:t>
            </a:r>
            <a:endParaRPr lang="es-ES" dirty="0"/>
          </a:p>
        </p:txBody>
      </p:sp>
      <p:pic>
        <p:nvPicPr>
          <p:cNvPr id="1026" name="Picture 2" descr="C:\Users\Isa\Desktop\20120502_0802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61855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83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00600" y="29029"/>
            <a:ext cx="3174613" cy="491836"/>
          </a:xfrm>
        </p:spPr>
        <p:txBody>
          <a:bodyPr>
            <a:noAutofit/>
          </a:bodyPr>
          <a:lstStyle/>
          <a:p>
            <a:r>
              <a:rPr lang="es-EC" sz="3600" dirty="0" err="1" smtClean="0"/>
              <a:t>Power</a:t>
            </a:r>
            <a:r>
              <a:rPr lang="es-EC" sz="3600" dirty="0" smtClean="0"/>
              <a:t> </a:t>
            </a:r>
            <a:r>
              <a:rPr lang="es-EC" sz="3600" dirty="0" err="1" smtClean="0"/>
              <a:t>Station</a:t>
            </a:r>
            <a:endParaRPr lang="en-U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029" y="1406236"/>
            <a:ext cx="3446814" cy="45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76" y="1981200"/>
            <a:ext cx="3665538" cy="115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976" y="3268625"/>
            <a:ext cx="36378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277" y="4478387"/>
            <a:ext cx="3665538" cy="1120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002665"/>
            <a:ext cx="32004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68985" y="504148"/>
            <a:ext cx="14927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36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2-EXT</a:t>
            </a:r>
            <a:endParaRPr lang="ru-RU" sz="36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0250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2" t="7227" r="33609" b="12891"/>
          <a:stretch/>
        </p:blipFill>
        <p:spPr bwMode="auto">
          <a:xfrm>
            <a:off x="5105400" y="1257299"/>
            <a:ext cx="3255963" cy="437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6" t="21117" r="28931" b="26041"/>
          <a:stretch/>
        </p:blipFill>
        <p:spPr bwMode="auto">
          <a:xfrm>
            <a:off x="530344" y="1905000"/>
            <a:ext cx="4397255" cy="307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1 Título"/>
          <p:cNvSpPr>
            <a:spLocks noGrp="1"/>
          </p:cNvSpPr>
          <p:nvPr>
            <p:ph type="title"/>
          </p:nvPr>
        </p:nvSpPr>
        <p:spPr>
          <a:xfrm>
            <a:off x="4800600" y="29029"/>
            <a:ext cx="3174613" cy="491836"/>
          </a:xfrm>
        </p:spPr>
        <p:txBody>
          <a:bodyPr>
            <a:noAutofit/>
          </a:bodyPr>
          <a:lstStyle/>
          <a:p>
            <a:r>
              <a:rPr lang="es-EC" sz="3600" dirty="0" smtClean="0"/>
              <a:t>Cerro Salinas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80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6" t="10743" r="25331" b="13636"/>
          <a:stretch/>
        </p:blipFill>
        <p:spPr bwMode="auto">
          <a:xfrm>
            <a:off x="1288143" y="696455"/>
            <a:ext cx="2667000" cy="269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2" t="7481" r="20375" b="13920"/>
          <a:stretch/>
        </p:blipFill>
        <p:spPr bwMode="auto">
          <a:xfrm>
            <a:off x="4927060" y="1052286"/>
            <a:ext cx="2732183" cy="273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800600" y="116113"/>
            <a:ext cx="3174613" cy="491836"/>
          </a:xfrm>
        </p:spPr>
        <p:txBody>
          <a:bodyPr>
            <a:noAutofit/>
          </a:bodyPr>
          <a:lstStyle/>
          <a:p>
            <a:r>
              <a:rPr lang="es-EC" sz="3600" dirty="0" smtClean="0"/>
              <a:t>Cerro Ánimas</a:t>
            </a:r>
            <a:endParaRPr lang="en-US" sz="3600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5" t="10891" r="20054" b="13542"/>
          <a:stretch/>
        </p:blipFill>
        <p:spPr bwMode="auto">
          <a:xfrm>
            <a:off x="624114" y="3508829"/>
            <a:ext cx="3352800" cy="241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7" t="12500" r="21140" b="15530"/>
          <a:stretch/>
        </p:blipFill>
        <p:spPr bwMode="auto">
          <a:xfrm>
            <a:off x="4572000" y="4067299"/>
            <a:ext cx="3161695" cy="234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00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19172" y="-58056"/>
            <a:ext cx="3643085" cy="616857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INTRODUCCIÓN</a:t>
            </a:r>
            <a:endParaRPr lang="en-US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62000" y="1143000"/>
            <a:ext cx="7772400" cy="5181600"/>
          </a:xfrm>
        </p:spPr>
        <p:txBody>
          <a:bodyPr>
            <a:normAutofit lnSpcReduction="10000"/>
          </a:bodyPr>
          <a:lstStyle/>
          <a:p>
            <a:pPr algn="just"/>
            <a:r>
              <a:rPr lang="es-EC" sz="2400" dirty="0" smtClean="0"/>
              <a:t>Más </a:t>
            </a:r>
            <a:r>
              <a:rPr lang="es-EC" sz="2400" dirty="0"/>
              <a:t>de la mitad </a:t>
            </a:r>
            <a:r>
              <a:rPr lang="es-EC" sz="2400" dirty="0" smtClean="0"/>
              <a:t>de </a:t>
            </a:r>
            <a:r>
              <a:rPr lang="es-EC" sz="2400" dirty="0"/>
              <a:t>la población mundial vive en zonas rurales que carecen completamente de </a:t>
            </a:r>
            <a:r>
              <a:rPr lang="es-EC" sz="2400" dirty="0" smtClean="0"/>
              <a:t>infraestructuras </a:t>
            </a:r>
            <a:r>
              <a:rPr lang="es-EC" sz="2400" dirty="0"/>
              <a:t>de telecomunicaciones terrestres. </a:t>
            </a:r>
            <a:endParaRPr lang="es-EC" sz="2400" dirty="0" smtClean="0"/>
          </a:p>
          <a:p>
            <a:pPr algn="just"/>
            <a:endParaRPr lang="es-EC" sz="2400" dirty="0" smtClean="0"/>
          </a:p>
          <a:p>
            <a:pPr algn="just"/>
            <a:r>
              <a:rPr lang="es-EC" sz="2400" dirty="0" smtClean="0"/>
              <a:t>Esta </a:t>
            </a:r>
            <a:r>
              <a:rPr lang="es-EC" sz="2400" dirty="0"/>
              <a:t>situación, </a:t>
            </a:r>
            <a:r>
              <a:rPr lang="es-EC" sz="2400" dirty="0" smtClean="0"/>
              <a:t>no tiene tendencia a cambiar </a:t>
            </a:r>
            <a:r>
              <a:rPr lang="es-EC" sz="2400" dirty="0"/>
              <a:t>ya que en muchas de esas regiones no resulta viable desplegar redes </a:t>
            </a:r>
            <a:r>
              <a:rPr lang="es-EC" sz="2400" dirty="0" smtClean="0"/>
              <a:t>cableadas</a:t>
            </a:r>
            <a:r>
              <a:rPr lang="es-EC" sz="2400" dirty="0" smtClean="0"/>
              <a:t>.</a:t>
            </a:r>
          </a:p>
          <a:p>
            <a:pPr algn="just"/>
            <a:endParaRPr lang="es-EC" dirty="0"/>
          </a:p>
          <a:p>
            <a:pPr algn="just"/>
            <a:r>
              <a:rPr lang="es-EC" dirty="0"/>
              <a:t>Las tecnologías de microondas (</a:t>
            </a:r>
            <a:r>
              <a:rPr lang="es-EC" dirty="0" err="1"/>
              <a:t>Wifi</a:t>
            </a:r>
            <a:r>
              <a:rPr lang="es-EC" dirty="0"/>
              <a:t> y satélite), en cambio, hacen posibles los enlaces de banda ancha permanentes, con posibilidad de usar redes de datos a velocidades superiores  a 1Mbps y redes de telefonía empleando </a:t>
            </a:r>
            <a:r>
              <a:rPr lang="es-EC" dirty="0" err="1"/>
              <a:t>VoIP</a:t>
            </a:r>
            <a:r>
              <a:rPr lang="es-EC" dirty="0"/>
              <a:t>, lo que las convierte en la mejor alternativa.</a:t>
            </a:r>
            <a:endParaRPr lang="en-US" dirty="0"/>
          </a:p>
          <a:p>
            <a:pPr algn="just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130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5" t="6640" r="33018" b="19319"/>
          <a:stretch/>
        </p:blipFill>
        <p:spPr bwMode="auto">
          <a:xfrm>
            <a:off x="914399" y="1196114"/>
            <a:ext cx="3241569" cy="360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800600" y="29029"/>
            <a:ext cx="3429000" cy="491836"/>
          </a:xfrm>
        </p:spPr>
        <p:txBody>
          <a:bodyPr>
            <a:noAutofit/>
          </a:bodyPr>
          <a:lstStyle/>
          <a:p>
            <a:r>
              <a:rPr lang="es-EC" sz="3600" dirty="0" smtClean="0"/>
              <a:t>Cerro Cabuyas</a:t>
            </a:r>
            <a:endParaRPr lang="en-US" sz="36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t="5859" r="21360" b="14772"/>
          <a:stretch/>
        </p:blipFill>
        <p:spPr bwMode="auto">
          <a:xfrm>
            <a:off x="4155969" y="2536438"/>
            <a:ext cx="4354618" cy="335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72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109029" y="0"/>
            <a:ext cx="2402114" cy="5406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D-ITG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5800" y="685800"/>
            <a:ext cx="3200400" cy="5105400"/>
          </a:xfrm>
        </p:spPr>
        <p:txBody>
          <a:bodyPr>
            <a:normAutofit fontScale="92500"/>
          </a:bodyPr>
          <a:lstStyle/>
          <a:p>
            <a:pPr algn="just"/>
            <a:r>
              <a:rPr lang="es-EC" sz="2400" dirty="0" smtClean="0"/>
              <a:t>(</a:t>
            </a:r>
            <a:r>
              <a:rPr lang="es-EC" sz="2400" dirty="0"/>
              <a:t>Generador de </a:t>
            </a:r>
            <a:r>
              <a:rPr lang="es-EC" sz="2400" dirty="0" smtClean="0"/>
              <a:t>Tráfico </a:t>
            </a:r>
            <a:r>
              <a:rPr lang="es-EC" sz="2400" dirty="0"/>
              <a:t>Distribuido De Internet) es una plataforma capaz de producir el </a:t>
            </a:r>
            <a:r>
              <a:rPr lang="es-EC" sz="2400" dirty="0" smtClean="0"/>
              <a:t>tráfico </a:t>
            </a:r>
            <a:r>
              <a:rPr lang="es-EC" sz="2400" dirty="0"/>
              <a:t>en el nivel de paquetes. D-ITG apoya tanto IPV4 como la </a:t>
            </a:r>
            <a:r>
              <a:rPr lang="es-EC" sz="2400" dirty="0" smtClean="0"/>
              <a:t>generación </a:t>
            </a:r>
            <a:r>
              <a:rPr lang="es-EC" sz="2400" dirty="0"/>
              <a:t>de </a:t>
            </a:r>
            <a:r>
              <a:rPr lang="es-EC" sz="2400" dirty="0" smtClean="0"/>
              <a:t>tráfico </a:t>
            </a:r>
            <a:r>
              <a:rPr lang="es-EC" sz="2400" dirty="0"/>
              <a:t>IPV6 y es capaz de generar el </a:t>
            </a:r>
            <a:r>
              <a:rPr lang="es-EC" sz="2400" dirty="0" smtClean="0"/>
              <a:t>tráfico </a:t>
            </a:r>
            <a:r>
              <a:rPr lang="es-EC" sz="2400" dirty="0"/>
              <a:t>en la red, en el transporte, y en la capa de </a:t>
            </a:r>
            <a:r>
              <a:rPr lang="es-EC" sz="2400" dirty="0" smtClean="0"/>
              <a:t>aplicación</a:t>
            </a:r>
            <a:r>
              <a:rPr lang="es-EC" sz="2400" dirty="0"/>
              <a:t>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6" name="Picture 2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14400"/>
            <a:ext cx="4343400" cy="548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3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79080" y="-29028"/>
            <a:ext cx="2931111" cy="747486"/>
          </a:xfrm>
        </p:spPr>
        <p:txBody>
          <a:bodyPr/>
          <a:lstStyle/>
          <a:p>
            <a:pPr algn="ctr"/>
            <a:r>
              <a:rPr lang="es-EC" i="1" dirty="0"/>
              <a:t>n</a:t>
            </a:r>
            <a:r>
              <a:rPr lang="es-EC" i="1" dirty="0" smtClean="0"/>
              <a:t>s-2</a:t>
            </a:r>
            <a:endParaRPr lang="en-US" i="1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3400" y="899886"/>
            <a:ext cx="8010024" cy="4724400"/>
          </a:xfrm>
        </p:spPr>
        <p:txBody>
          <a:bodyPr>
            <a:noAutofit/>
          </a:bodyPr>
          <a:lstStyle/>
          <a:p>
            <a:r>
              <a:rPr lang="es-EC" sz="2600" dirty="0"/>
              <a:t>ns-2 es un simulador de eventos discretos extremadamente popular en el ámbito </a:t>
            </a:r>
            <a:r>
              <a:rPr lang="es-EC" sz="2600" dirty="0" smtClean="0"/>
              <a:t>académico por </a:t>
            </a:r>
            <a:r>
              <a:rPr lang="es-EC" sz="2600" dirty="0"/>
              <a:t>su extensibilidad</a:t>
            </a:r>
            <a:r>
              <a:rPr lang="es-EC" sz="2600" dirty="0" smtClean="0"/>
              <a:t>.</a:t>
            </a:r>
            <a:endParaRPr lang="en-US" sz="2600" dirty="0"/>
          </a:p>
          <a:p>
            <a:pPr algn="just"/>
            <a:r>
              <a:rPr lang="es-EC" sz="2600" dirty="0"/>
              <a:t>ns-2 sigue una filosofía de desarrollo abierta, lo que ha contribuido decisivamente a su crecimiento, convirtiéndose en </a:t>
            </a:r>
            <a:r>
              <a:rPr lang="es-EC" sz="2600" dirty="0" smtClean="0"/>
              <a:t>una de </a:t>
            </a:r>
            <a:r>
              <a:rPr lang="es-EC" sz="2600" dirty="0"/>
              <a:t>las herramientas más completas tanto en el estudio de redes cableadas como inalámbricas</a:t>
            </a:r>
            <a:r>
              <a:rPr lang="es-EC" sz="2600" dirty="0" smtClean="0"/>
              <a:t>.</a:t>
            </a:r>
            <a:endParaRPr lang="en-US" sz="2600" dirty="0"/>
          </a:p>
          <a:p>
            <a:pPr algn="just"/>
            <a:r>
              <a:rPr lang="es-EC" sz="2600" dirty="0"/>
              <a:t>Aunque se sigue trabajando en ns-2 y siguen apareciendo nuevas versiones, desde 2006 está en desarrollo paralelo la próxima gran versión (no compatible) del simulador, ns-3.</a:t>
            </a:r>
            <a:endParaRPr lang="en-US" sz="2600" dirty="0"/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5373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rot="20036487">
            <a:off x="820107" y="2076240"/>
            <a:ext cx="7315200" cy="3345034"/>
          </a:xfrm>
        </p:spPr>
        <p:txBody>
          <a:bodyPr>
            <a:noAutofit/>
          </a:bodyPr>
          <a:lstStyle/>
          <a:p>
            <a:pPr algn="ctr"/>
            <a:r>
              <a:rPr lang="es-EC" sz="8000" dirty="0" smtClean="0"/>
              <a:t>ANÁLISIS </a:t>
            </a:r>
            <a:r>
              <a:rPr lang="es-EC" sz="8000" dirty="0" smtClean="0"/>
              <a:t>DE  </a:t>
            </a:r>
            <a:r>
              <a:rPr lang="es-EC" sz="8000" dirty="0" smtClean="0"/>
              <a:t>RESULTADOS</a:t>
            </a:r>
            <a:endParaRPr lang="es-EC" sz="8000" dirty="0"/>
          </a:p>
        </p:txBody>
      </p:sp>
    </p:spTree>
    <p:extLst>
      <p:ext uri="{BB962C8B-B14F-4D97-AF65-F5344CB8AC3E}">
        <p14:creationId xmlns:p14="http://schemas.microsoft.com/office/powerpoint/2010/main" val="67148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1025" name="Imagen 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47800"/>
            <a:ext cx="5257800" cy="425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078" y="2462481"/>
            <a:ext cx="165432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es-ES" sz="2000" i="0" u="none" strike="noStrike" cap="none" normalizeH="0" baseline="0" dirty="0" smtClean="0" bmk="_Toc33293049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Valores</a:t>
            </a:r>
            <a:r>
              <a:rPr kumimoji="0" lang="es-ES" sz="2000" i="0" u="none" strike="noStrike" cap="none" normalizeH="0" dirty="0" smtClean="0" bmk="_Toc33293049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s-ES" sz="2000" i="0" u="none" strike="noStrike" cap="none" normalizeH="0" baseline="0" dirty="0" smtClean="0" bmk="_Toc33293049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simulados</a:t>
            </a:r>
            <a:r>
              <a:rPr kumimoji="0" lang="es-ES" sz="2000" i="0" u="none" strike="noStrike" cap="none" normalizeH="0" baseline="0" dirty="0" smtClean="0" bmk="_Toc33293049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calculados y </a:t>
            </a:r>
            <a:r>
              <a:rPr kumimoji="0" lang="es-ES" sz="2000" i="0" u="none" strike="noStrike" cap="none" normalizeH="0" baseline="0" dirty="0" smtClean="0" bmk="_Toc33293049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medidos</a:t>
            </a:r>
            <a:endParaRPr kumimoji="0" lang="es-E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5657" y="0"/>
            <a:ext cx="362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Throughput</a:t>
            </a:r>
            <a:r>
              <a:rPr lang="es-EC" sz="2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TCP</a:t>
            </a:r>
            <a:endParaRPr lang="ru-RU" sz="28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544270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84078" y="2462481"/>
            <a:ext cx="165432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es-ES" sz="2000" i="0" u="none" strike="noStrike" cap="none" normalizeH="0" baseline="0" dirty="0" smtClean="0" bmk="_Toc33293049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Valores</a:t>
            </a:r>
            <a:r>
              <a:rPr kumimoji="0" lang="es-ES" sz="2000" i="0" u="none" strike="noStrike" cap="none" normalizeH="0" dirty="0" smtClean="0" bmk="_Toc33293049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s-ES" sz="2000" i="0" u="none" strike="noStrike" cap="none" normalizeH="0" baseline="0" dirty="0" smtClean="0" bmk="_Toc33293049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simulados</a:t>
            </a:r>
            <a:r>
              <a:rPr kumimoji="0" lang="es-ES" sz="2000" i="0" u="none" strike="noStrike" cap="none" normalizeH="0" baseline="0" dirty="0" smtClean="0" bmk="_Toc33293049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calculados y </a:t>
            </a:r>
            <a:r>
              <a:rPr kumimoji="0" lang="es-ES" sz="2000" i="0" u="none" strike="noStrike" cap="none" normalizeH="0" baseline="0" dirty="0" smtClean="0" bmk="_Toc33293049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medidos</a:t>
            </a:r>
            <a:endParaRPr kumimoji="0" lang="es-ES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85657" y="0"/>
            <a:ext cx="362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err="1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Throughput</a:t>
            </a:r>
            <a:r>
              <a:rPr lang="es-EC" sz="28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UDP</a:t>
            </a:r>
            <a:endParaRPr lang="ru-RU" sz="28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n 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95400"/>
            <a:ext cx="559799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6733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24400" y="72570"/>
            <a:ext cx="33528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Conclusiones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3382963"/>
          </a:xfrm>
        </p:spPr>
        <p:txBody>
          <a:bodyPr>
            <a:normAutofit/>
          </a:bodyPr>
          <a:lstStyle/>
          <a:p>
            <a:pPr algn="just"/>
            <a:r>
              <a:rPr lang="es-EC" sz="2400" dirty="0" err="1"/>
              <a:t>WiFi</a:t>
            </a:r>
            <a:r>
              <a:rPr lang="es-EC" sz="2400" dirty="0"/>
              <a:t> es una </a:t>
            </a:r>
            <a:r>
              <a:rPr lang="es-EC" sz="2400" dirty="0" smtClean="0"/>
              <a:t>solución </a:t>
            </a:r>
            <a:r>
              <a:rPr lang="es-EC" sz="2400" dirty="0"/>
              <a:t>efectiva para enlaces a larga distancia si no tenemos problemas </a:t>
            </a:r>
            <a:r>
              <a:rPr lang="es-EC" sz="2400" dirty="0" smtClean="0"/>
              <a:t>de interferencia.</a:t>
            </a:r>
          </a:p>
          <a:p>
            <a:pPr algn="just"/>
            <a:endParaRPr lang="en-US" sz="2400" dirty="0"/>
          </a:p>
          <a:p>
            <a:pPr algn="just"/>
            <a:r>
              <a:rPr lang="es-EC" sz="2400" dirty="0"/>
              <a:t>Estructura descentralizada </a:t>
            </a:r>
            <a:r>
              <a:rPr lang="es-EC" sz="2400" dirty="0" err="1"/>
              <a:t>autoconfigurable</a:t>
            </a:r>
            <a:r>
              <a:rPr lang="es-EC" sz="2400" dirty="0"/>
              <a:t>. En zonas rurales aisladas, donde gran parte del tiempo puede emplearse en </a:t>
            </a:r>
            <a:r>
              <a:rPr lang="es-EC" sz="2400" dirty="0" smtClean="0"/>
              <a:t> desplazamientos</a:t>
            </a:r>
            <a:r>
              <a:rPr lang="es-EC" sz="2400" dirty="0"/>
              <a:t>, resulta fundamental que la </a:t>
            </a:r>
            <a:r>
              <a:rPr lang="es-EC" sz="2400" dirty="0" smtClean="0"/>
              <a:t>tecnología </a:t>
            </a:r>
            <a:r>
              <a:rPr lang="es-EC" sz="2400" dirty="0"/>
              <a:t>minimice la </a:t>
            </a:r>
            <a:r>
              <a:rPr lang="es-EC" sz="2400" dirty="0" smtClean="0"/>
              <a:t>instalación, administración </a:t>
            </a:r>
            <a:r>
              <a:rPr lang="es-EC" sz="2400" dirty="0"/>
              <a:t>y el mantenimiento de la red.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130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pPr algn="just"/>
            <a:r>
              <a:rPr lang="es-EC" sz="2400" dirty="0" smtClean="0"/>
              <a:t>Los </a:t>
            </a:r>
            <a:r>
              <a:rPr lang="es-EC" sz="2400" dirty="0"/>
              <a:t>costos de infraestructura son inferiores cuando no se instalan cables, sobre todo en </a:t>
            </a:r>
            <a:r>
              <a:rPr lang="es-EC" sz="2400" dirty="0" smtClean="0"/>
              <a:t>áreas </a:t>
            </a:r>
            <a:r>
              <a:rPr lang="es-EC" sz="2400" dirty="0"/>
              <a:t>de baja densidad de </a:t>
            </a:r>
            <a:r>
              <a:rPr lang="es-EC" sz="2400" dirty="0" smtClean="0"/>
              <a:t>población.</a:t>
            </a:r>
          </a:p>
          <a:p>
            <a:pPr algn="just"/>
            <a:endParaRPr lang="es-EC" sz="2400" dirty="0" smtClean="0"/>
          </a:p>
          <a:p>
            <a:pPr algn="just"/>
            <a:r>
              <a:rPr lang="es-EC" sz="2400" dirty="0"/>
              <a:t>Los enlaces </a:t>
            </a:r>
            <a:r>
              <a:rPr lang="es-EC" sz="2400" dirty="0" err="1"/>
              <a:t>WiFi</a:t>
            </a:r>
            <a:r>
              <a:rPr lang="es-EC" sz="2400" dirty="0"/>
              <a:t> trabajan en bandas que no requieren licencia, lo que implica </a:t>
            </a:r>
            <a:r>
              <a:rPr lang="es-EC" sz="2400" dirty="0" smtClean="0"/>
              <a:t>que tampoco </a:t>
            </a:r>
            <a:r>
              <a:rPr lang="es-EC" sz="2400" dirty="0"/>
              <a:t>tienen ninguna </a:t>
            </a:r>
            <a:r>
              <a:rPr lang="es-EC" sz="2400" dirty="0" smtClean="0"/>
              <a:t>protección </a:t>
            </a:r>
            <a:r>
              <a:rPr lang="es-EC" sz="2400" dirty="0"/>
              <a:t>del ente </a:t>
            </a:r>
            <a:r>
              <a:rPr lang="es-EC" sz="2400" dirty="0" smtClean="0"/>
              <a:t>regulador.</a:t>
            </a:r>
          </a:p>
          <a:p>
            <a:pPr algn="just"/>
            <a:endParaRPr lang="en-US" sz="2400" dirty="0"/>
          </a:p>
          <a:p>
            <a:pPr algn="just"/>
            <a:r>
              <a:rPr lang="es-EC" sz="2400" dirty="0"/>
              <a:t>En las ciudades, la banda de 2, 4 GHz esta muy congestionada. En zonas rurales generalmente hay menos problemas.</a:t>
            </a:r>
            <a:endParaRPr lang="en-US" sz="2400" dirty="0"/>
          </a:p>
          <a:p>
            <a:endParaRPr lang="en-US" dirty="0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724400" y="72570"/>
            <a:ext cx="33528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 smtClean="0"/>
              <a:t>Conclusiones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0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24400" y="0"/>
            <a:ext cx="3352800" cy="609600"/>
          </a:xfrm>
        </p:spPr>
        <p:txBody>
          <a:bodyPr>
            <a:noAutofit/>
          </a:bodyPr>
          <a:lstStyle/>
          <a:p>
            <a:pPr algn="ctr"/>
            <a:r>
              <a:rPr lang="es-EC" sz="3200" b="1" dirty="0" smtClean="0"/>
              <a:t>¿Por qué </a:t>
            </a:r>
            <a:r>
              <a:rPr lang="es-EC" sz="3200" b="1" dirty="0" err="1" smtClean="0"/>
              <a:t>Wifi</a:t>
            </a:r>
            <a:r>
              <a:rPr lang="es-EC" sz="3200" b="1" dirty="0" smtClean="0"/>
              <a:t>?</a:t>
            </a:r>
            <a:endParaRPr lang="en-U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66800" y="1676400"/>
            <a:ext cx="6934200" cy="3962400"/>
          </a:xfrm>
        </p:spPr>
        <p:txBody>
          <a:bodyPr/>
          <a:lstStyle/>
          <a:p>
            <a:pPr algn="just"/>
            <a:r>
              <a:rPr lang="es-EC" sz="2400" dirty="0"/>
              <a:t>Para nuestros escenarios sigue siendo el coste, ya que los equipos </a:t>
            </a:r>
            <a:r>
              <a:rPr lang="es-EC" sz="2400" dirty="0" err="1"/>
              <a:t>WiMAX</a:t>
            </a:r>
            <a:r>
              <a:rPr lang="es-EC" sz="2400" dirty="0"/>
              <a:t> son caros, y aparentemente lo seguirán siendo aún a medio plazo,  y el material estandarizado es para la banda de 3.5GHz, que no es libre y  las licencias son costosas y difíciles de obtener en la mayor parte de los países.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30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13824" y="13716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dirty="0"/>
              <a:t>¿Qué se necesita para un enlace de larga distancia?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89231" y="2286000"/>
            <a:ext cx="6400800" cy="3474720"/>
          </a:xfrm>
        </p:spPr>
        <p:txBody>
          <a:bodyPr>
            <a:normAutofit/>
          </a:bodyPr>
          <a:lstStyle/>
          <a:p>
            <a:r>
              <a:rPr lang="es-EC" sz="2400" dirty="0"/>
              <a:t>Son dos las </a:t>
            </a:r>
            <a:r>
              <a:rPr lang="es-EC" sz="2400" dirty="0" smtClean="0"/>
              <a:t>áreas </a:t>
            </a:r>
            <a:r>
              <a:rPr lang="es-EC" sz="2400" dirty="0"/>
              <a:t>que hay que modificar en los dispositivos </a:t>
            </a:r>
            <a:r>
              <a:rPr lang="es-EC" sz="2400" dirty="0" err="1"/>
              <a:t>WiFi</a:t>
            </a:r>
            <a:r>
              <a:rPr lang="es-EC" sz="2400" dirty="0"/>
              <a:t> para aplicarlos a larga distancia</a:t>
            </a:r>
            <a:r>
              <a:rPr lang="es-EC" sz="2400" dirty="0" smtClean="0"/>
              <a:t>:</a:t>
            </a:r>
          </a:p>
          <a:p>
            <a:endParaRPr lang="en-US" sz="2400" dirty="0"/>
          </a:p>
          <a:p>
            <a:pPr algn="just"/>
            <a:r>
              <a:rPr lang="es-EC" sz="2400" dirty="0" smtClean="0"/>
              <a:t>Aumentar </a:t>
            </a:r>
            <a:r>
              <a:rPr lang="es-EC" sz="2400" dirty="0"/>
              <a:t>el presupuesto de potencia y tomar en cuenta el tiempo de </a:t>
            </a:r>
            <a:r>
              <a:rPr lang="es-EC" sz="2400" dirty="0" smtClean="0"/>
              <a:t>propagación </a:t>
            </a:r>
            <a:r>
              <a:rPr lang="es-EC" sz="2400" dirty="0"/>
              <a:t>de las </a:t>
            </a:r>
            <a:r>
              <a:rPr lang="es-EC" sz="2400" dirty="0" smtClean="0"/>
              <a:t>señales </a:t>
            </a:r>
            <a:r>
              <a:rPr lang="es-EC" sz="2400" dirty="0"/>
              <a:t>de radio que es de </a:t>
            </a:r>
            <a:r>
              <a:rPr lang="es-EC" sz="2400" dirty="0" smtClean="0"/>
              <a:t>33,3 </a:t>
            </a:r>
            <a:r>
              <a:rPr lang="es-EC" sz="2400" dirty="0"/>
              <a:t>microsegundos por kilometro.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38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71600" y="990600"/>
            <a:ext cx="6512511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C" b="1" i="1" dirty="0"/>
              <a:t>Tiempos de propagación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03086" y="2362200"/>
            <a:ext cx="6400800" cy="3474720"/>
          </a:xfrm>
        </p:spPr>
        <p:txBody>
          <a:bodyPr>
            <a:normAutofit fontScale="92500" lnSpcReduction="10000"/>
          </a:bodyPr>
          <a:lstStyle/>
          <a:p>
            <a:r>
              <a:rPr lang="es-EC" sz="2400" dirty="0"/>
              <a:t>1) Usar el modo </a:t>
            </a:r>
            <a:r>
              <a:rPr lang="es-EC" sz="2400" i="1" dirty="0"/>
              <a:t>ad hoc</a:t>
            </a:r>
            <a:r>
              <a:rPr lang="es-EC" sz="2400" dirty="0"/>
              <a:t>, en el cual no se esperan </a:t>
            </a:r>
            <a:r>
              <a:rPr lang="es-EC" sz="2400" dirty="0" smtClean="0"/>
              <a:t>ACK</a:t>
            </a:r>
          </a:p>
          <a:p>
            <a:endParaRPr lang="en-US" sz="2400" dirty="0"/>
          </a:p>
          <a:p>
            <a:r>
              <a:rPr lang="es-EC" sz="2400" dirty="0"/>
              <a:t>2) Aumentar el tiempo de espera por el </a:t>
            </a:r>
            <a:r>
              <a:rPr lang="es-EC" sz="2400" dirty="0" smtClean="0"/>
              <a:t>ACK</a:t>
            </a:r>
          </a:p>
          <a:p>
            <a:endParaRPr lang="en-US" sz="2400" dirty="0"/>
          </a:p>
          <a:p>
            <a:pPr algn="just"/>
            <a:r>
              <a:rPr lang="es-EC" sz="2400" dirty="0"/>
              <a:t>3) Modificar el mecanismo de acceso al medio, instruyendo al transmisor que no espera un </a:t>
            </a:r>
            <a:r>
              <a:rPr lang="es-EC" sz="2400" dirty="0" smtClean="0"/>
              <a:t>ACK. Aunque </a:t>
            </a:r>
            <a:r>
              <a:rPr lang="es-EC" sz="2400" dirty="0"/>
              <a:t>el modo </a:t>
            </a:r>
            <a:r>
              <a:rPr lang="es-EC" sz="2400" i="1" dirty="0"/>
              <a:t>ad hoc </a:t>
            </a:r>
            <a:r>
              <a:rPr lang="es-EC" sz="2400" dirty="0"/>
              <a:t>es parte del </a:t>
            </a:r>
            <a:r>
              <a:rPr lang="es-EC" sz="2400" dirty="0" smtClean="0"/>
              <a:t>estándar, </a:t>
            </a:r>
            <a:r>
              <a:rPr lang="es-EC" sz="2400" dirty="0"/>
              <a:t>muchos dispositivos del mercado no lo soportan, o no funcionan bien en este modo.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48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 rot="19515807">
            <a:off x="547998" y="2486712"/>
            <a:ext cx="7728300" cy="1933522"/>
          </a:xfrm>
        </p:spPr>
        <p:txBody>
          <a:bodyPr>
            <a:normAutofit fontScale="85000" lnSpcReduction="10000"/>
          </a:bodyPr>
          <a:lstStyle/>
          <a:p>
            <a:r>
              <a:rPr lang="es-EC" sz="9600" dirty="0" smtClean="0"/>
              <a:t>MATERIALES </a:t>
            </a:r>
            <a:endParaRPr lang="es-EC" sz="9600" dirty="0"/>
          </a:p>
        </p:txBody>
      </p:sp>
    </p:spTree>
    <p:extLst>
      <p:ext uri="{BB962C8B-B14F-4D97-AF65-F5344CB8AC3E}">
        <p14:creationId xmlns:p14="http://schemas.microsoft.com/office/powerpoint/2010/main" val="115214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48200" y="76200"/>
            <a:ext cx="3505200" cy="4572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 </a:t>
            </a:r>
            <a:r>
              <a:rPr lang="es-ES" sz="3100" dirty="0" smtClean="0"/>
              <a:t>TARJETAS </a:t>
            </a:r>
            <a:r>
              <a:rPr lang="es-ES" sz="3100" dirty="0" smtClean="0"/>
              <a:t>ALIX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295400"/>
            <a:ext cx="8077200" cy="4802212"/>
          </a:xfrm>
        </p:spPr>
        <p:txBody>
          <a:bodyPr>
            <a:normAutofit fontScale="92500" lnSpcReduction="20000"/>
          </a:bodyPr>
          <a:lstStyle/>
          <a:p>
            <a:pPr marL="45720" indent="0" algn="just">
              <a:buNone/>
            </a:pPr>
            <a:r>
              <a:rPr lang="es-ES" dirty="0" smtClean="0"/>
              <a:t>Fabricada </a:t>
            </a:r>
            <a:r>
              <a:rPr lang="es-ES" dirty="0"/>
              <a:t>por la empresa </a:t>
            </a:r>
            <a:r>
              <a:rPr lang="es-ES" i="1" dirty="0" err="1"/>
              <a:t>PCEngines</a:t>
            </a:r>
            <a:r>
              <a:rPr lang="es-ES" i="1" dirty="0"/>
              <a:t> </a:t>
            </a:r>
            <a:r>
              <a:rPr lang="es-ES" dirty="0"/>
              <a:t>para sustituir a WARP que es un sistema embebido de bajo costo que se utiliza para la construcción de </a:t>
            </a:r>
            <a:r>
              <a:rPr lang="es-ES" i="1" dirty="0" err="1"/>
              <a:t>routers</a:t>
            </a:r>
            <a:r>
              <a:rPr lang="es-ES" i="1" dirty="0"/>
              <a:t>, firewalls</a:t>
            </a:r>
            <a:r>
              <a:rPr lang="es-ES" dirty="0"/>
              <a:t>, balanceadores de carga, etc. </a:t>
            </a:r>
            <a:endParaRPr lang="es-ES" dirty="0" smtClean="0"/>
          </a:p>
          <a:p>
            <a:pPr marL="45720" indent="0" algn="just">
              <a:buNone/>
            </a:pPr>
            <a:endParaRPr lang="es-ES" dirty="0" smtClean="0"/>
          </a:p>
          <a:p>
            <a:pPr marL="45720" indent="0" algn="just">
              <a:buNone/>
            </a:pPr>
            <a:r>
              <a:rPr lang="es-ES" dirty="0" smtClean="0"/>
              <a:t>Los </a:t>
            </a:r>
            <a:r>
              <a:rPr lang="es-ES" dirty="0"/>
              <a:t>beneficios de su bajo costo y dimensiones así como también la posibilidad de portar el sistema operativo </a:t>
            </a:r>
            <a:r>
              <a:rPr lang="es-ES" i="1" dirty="0"/>
              <a:t>Linux </a:t>
            </a:r>
            <a:r>
              <a:rPr lang="es-ES" dirty="0"/>
              <a:t>hacen que esta tarjeta inalámbrica se pueda montar para este tipo aplicaciones</a:t>
            </a:r>
            <a:r>
              <a:rPr lang="es-ES" dirty="0" smtClean="0"/>
              <a:t>.</a:t>
            </a:r>
          </a:p>
          <a:p>
            <a:pPr marL="45720" indent="0" algn="just">
              <a:buNone/>
            </a:pPr>
            <a:endParaRPr lang="es-ES" dirty="0" smtClean="0"/>
          </a:p>
          <a:p>
            <a:pPr marL="45720" indent="0" algn="just">
              <a:buNone/>
            </a:pPr>
            <a:r>
              <a:rPr lang="es-ES" dirty="0" smtClean="0"/>
              <a:t> </a:t>
            </a:r>
            <a:r>
              <a:rPr lang="es-ES" dirty="0"/>
              <a:t>La principal ventaja de usar este tipo de sistemas empotrados es la disminución en el consumo de energía del </a:t>
            </a:r>
            <a:r>
              <a:rPr lang="es-ES" i="1" dirty="0"/>
              <a:t>router</a:t>
            </a:r>
            <a:r>
              <a:rPr lang="es-ES" dirty="0"/>
              <a:t>. Una tarjeta </a:t>
            </a:r>
            <a:r>
              <a:rPr lang="es-ES" dirty="0" err="1"/>
              <a:t>Alix</a:t>
            </a:r>
            <a:r>
              <a:rPr lang="es-ES" dirty="0"/>
              <a:t> </a:t>
            </a:r>
            <a:r>
              <a:rPr lang="es-ES" dirty="0" smtClean="0"/>
              <a:t>consume </a:t>
            </a:r>
            <a:r>
              <a:rPr lang="es-ES" dirty="0"/>
              <a:t>alrededor de 5W y 12V DC</a:t>
            </a:r>
            <a:r>
              <a:rPr lang="es-ES" dirty="0" smtClean="0"/>
              <a:t>.</a:t>
            </a:r>
          </a:p>
          <a:p>
            <a:pPr marL="45720" indent="0" algn="just">
              <a:buNone/>
            </a:pPr>
            <a:r>
              <a:rPr lang="es-ES" dirty="0"/>
              <a:t> La tarjeta a utilizarse en el presente proyecto es la tarjeta </a:t>
            </a:r>
            <a:r>
              <a:rPr lang="es-ES" i="1" dirty="0" err="1"/>
              <a:t>Alix</a:t>
            </a:r>
            <a:r>
              <a:rPr lang="es-ES" i="1" dirty="0"/>
              <a:t> </a:t>
            </a:r>
            <a:r>
              <a:rPr lang="es-ES" dirty="0"/>
              <a:t>3D3</a:t>
            </a:r>
            <a:r>
              <a:rPr lang="es-ES" dirty="0" smtClean="0"/>
              <a:t> 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017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876800" y="0"/>
            <a:ext cx="3429000" cy="609600"/>
          </a:xfrm>
        </p:spPr>
        <p:txBody>
          <a:bodyPr>
            <a:noAutofit/>
          </a:bodyPr>
          <a:lstStyle/>
          <a:p>
            <a:r>
              <a:rPr lang="es-ES" sz="2700" dirty="0" smtClean="0"/>
              <a:t>CARACTERISTICAS</a:t>
            </a:r>
            <a:endParaRPr lang="es-ES" sz="27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71600" y="1524000"/>
            <a:ext cx="6400800" cy="3474720"/>
          </a:xfrm>
        </p:spPr>
        <p:txBody>
          <a:bodyPr>
            <a:noAutofit/>
          </a:bodyPr>
          <a:lstStyle/>
          <a:p>
            <a:r>
              <a:rPr lang="es-ES" sz="1600" dirty="0"/>
              <a:t>LX-800 </a:t>
            </a:r>
            <a:r>
              <a:rPr lang="es-ES" sz="1600" dirty="0" smtClean="0"/>
              <a:t>con RAM integrada</a:t>
            </a:r>
            <a:endParaRPr lang="es-ES" sz="1600" dirty="0"/>
          </a:p>
          <a:p>
            <a:r>
              <a:rPr lang="es-ES" sz="1600" dirty="0"/>
              <a:t>CPU: 500 MHz AMD Geode LX800 </a:t>
            </a:r>
          </a:p>
          <a:p>
            <a:r>
              <a:rPr lang="es-ES" sz="1600" dirty="0"/>
              <a:t>DRAM: 256 MB DDR DRAM </a:t>
            </a:r>
            <a:r>
              <a:rPr lang="es-ES" sz="1600" dirty="0" smtClean="0"/>
              <a:t>integrada </a:t>
            </a:r>
            <a:endParaRPr lang="es-ES" sz="1600" dirty="0"/>
          </a:p>
          <a:p>
            <a:r>
              <a:rPr lang="es-ES" sz="1600" dirty="0" smtClean="0"/>
              <a:t>Almacenamiento: Ranura CompactFlash</a:t>
            </a:r>
            <a:endParaRPr lang="es-ES" sz="1600" dirty="0"/>
          </a:p>
          <a:p>
            <a:r>
              <a:rPr lang="es-ES" sz="1600" dirty="0" smtClean="0"/>
              <a:t>Energía: Jack de DC ó POE pasivo, min </a:t>
            </a:r>
            <a:r>
              <a:rPr lang="es-ES" sz="1600" dirty="0"/>
              <a:t>7V </a:t>
            </a:r>
            <a:r>
              <a:rPr lang="es-ES" sz="1600" dirty="0" err="1" smtClean="0"/>
              <a:t>max</a:t>
            </a:r>
            <a:r>
              <a:rPr lang="es-ES" sz="1600" dirty="0"/>
              <a:t>. 20V</a:t>
            </a:r>
          </a:p>
          <a:p>
            <a:r>
              <a:rPr lang="es-ES" sz="1600" dirty="0" smtClean="0"/>
              <a:t>3 </a:t>
            </a:r>
            <a:r>
              <a:rPr lang="es-ES" sz="1600" dirty="0"/>
              <a:t>LEDs</a:t>
            </a:r>
          </a:p>
          <a:p>
            <a:r>
              <a:rPr lang="es-ES" sz="1600" dirty="0" smtClean="0"/>
              <a:t>Expansión: </a:t>
            </a:r>
            <a:r>
              <a:rPr lang="es-ES" sz="1600" dirty="0"/>
              <a:t>2 </a:t>
            </a:r>
            <a:r>
              <a:rPr lang="es-ES" sz="1600" dirty="0" err="1"/>
              <a:t>miniPCI</a:t>
            </a:r>
            <a:r>
              <a:rPr lang="es-ES" sz="1600" dirty="0"/>
              <a:t> slots, LPC bus </a:t>
            </a:r>
          </a:p>
          <a:p>
            <a:r>
              <a:rPr lang="es-ES" sz="1600" dirty="0" smtClean="0"/>
              <a:t>Conectividad: 1 canal Ethernet </a:t>
            </a:r>
          </a:p>
          <a:p>
            <a:r>
              <a:rPr lang="es-ES" sz="1600" dirty="0" smtClean="0"/>
              <a:t>I/O</a:t>
            </a:r>
            <a:r>
              <a:rPr lang="es-ES" sz="1600" dirty="0"/>
              <a:t>: </a:t>
            </a:r>
            <a:r>
              <a:rPr lang="es-ES" sz="1600" dirty="0" smtClean="0"/>
              <a:t>puerto serial DB9 macho, 2 USB</a:t>
            </a:r>
            <a:r>
              <a:rPr lang="es-ES" sz="1600" dirty="0"/>
              <a:t>, VGA, audio </a:t>
            </a:r>
            <a:r>
              <a:rPr lang="es-ES" sz="1600" dirty="0" smtClean="0"/>
              <a:t>audífonos (</a:t>
            </a:r>
            <a:r>
              <a:rPr lang="es-ES" sz="1600" dirty="0" err="1" smtClean="0"/>
              <a:t>out</a:t>
            </a:r>
            <a:r>
              <a:rPr lang="es-ES" sz="1600" dirty="0" smtClean="0"/>
              <a:t>) /micrófono (in)</a:t>
            </a:r>
            <a:endParaRPr lang="es-ES" sz="1600" dirty="0"/>
          </a:p>
          <a:p>
            <a:r>
              <a:rPr lang="es-ES" sz="1600" dirty="0" smtClean="0"/>
              <a:t>Batería RTC </a:t>
            </a:r>
            <a:endParaRPr lang="es-ES" sz="1600" dirty="0"/>
          </a:p>
          <a:p>
            <a:r>
              <a:rPr lang="es-ES" sz="1600" dirty="0" smtClean="0"/>
              <a:t>Tamaño : </a:t>
            </a:r>
            <a:r>
              <a:rPr lang="es-ES" sz="1600" dirty="0"/>
              <a:t>100 x 160mm</a:t>
            </a:r>
          </a:p>
          <a:p>
            <a:r>
              <a:rPr lang="es-ES" sz="1600" dirty="0"/>
              <a:t>Firmware: </a:t>
            </a:r>
            <a:r>
              <a:rPr lang="es-ES" sz="1600" dirty="0" err="1"/>
              <a:t>tinyBIOS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44294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1081</TotalTime>
  <Words>1245</Words>
  <Application>Microsoft Office PowerPoint</Application>
  <PresentationFormat>On-screen Show (4:3)</PresentationFormat>
  <Paragraphs>164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Austin</vt:lpstr>
      <vt:lpstr>ANÁLISIS DEL DESEMPEÑO DE UNA RED CON TECNOLOGÍA WIFI PARA LARGAS DISTANCIAS EN LA REGIÓN COSTA DEL ECUADOR</vt:lpstr>
      <vt:lpstr>PowerPoint Presentation</vt:lpstr>
      <vt:lpstr>  INTRODUCCIÓN</vt:lpstr>
      <vt:lpstr>¿Por qué Wifi?</vt:lpstr>
      <vt:lpstr>¿Qué se necesita para un enlace de larga distancia? </vt:lpstr>
      <vt:lpstr>Tiempos de propagación </vt:lpstr>
      <vt:lpstr>PowerPoint Presentation</vt:lpstr>
      <vt:lpstr> TARJETAS ALIX</vt:lpstr>
      <vt:lpstr>CARACTERISTICAS</vt:lpstr>
      <vt:lpstr>De la Tarjeta Alix </vt:lpstr>
      <vt:lpstr> TARJETAS ALIX</vt:lpstr>
      <vt:lpstr>Tarjetas wireless</vt:lpstr>
      <vt:lpstr>Tipos de radios</vt:lpstr>
      <vt:lpstr>PowerPoint Presentation</vt:lpstr>
      <vt:lpstr>De laboratorio </vt:lpstr>
      <vt:lpstr>PowerPoint Presentation</vt:lpstr>
      <vt:lpstr>LINUX VOYAGE</vt:lpstr>
      <vt:lpstr>MAD WIFI </vt:lpstr>
      <vt:lpstr>PowerPoint Presentation</vt:lpstr>
      <vt:lpstr>PLANIFICACION DE LA RED </vt:lpstr>
      <vt:lpstr>Salinas – Ánimas </vt:lpstr>
      <vt:lpstr>De propagación </vt:lpstr>
      <vt:lpstr>PowerPoint Presentation</vt:lpstr>
      <vt:lpstr>Salinas – Cabuyas </vt:lpstr>
      <vt:lpstr>PowerPoint Presentation</vt:lpstr>
      <vt:lpstr>IMPLEMENTACIÓN DE LA RED </vt:lpstr>
      <vt:lpstr>Power Station</vt:lpstr>
      <vt:lpstr>Cerro Salinas</vt:lpstr>
      <vt:lpstr>Cerro Ánimas</vt:lpstr>
      <vt:lpstr>Cerro Cabuyas</vt:lpstr>
      <vt:lpstr>D-ITG</vt:lpstr>
      <vt:lpstr>ns-2</vt:lpstr>
      <vt:lpstr>PowerPoint Presentation</vt:lpstr>
      <vt:lpstr>PowerPoint Presentation</vt:lpstr>
      <vt:lpstr>PowerPoint Presentation</vt:lpstr>
      <vt:lpstr>Conclusiones</vt:lpstr>
      <vt:lpstr>Conclusiones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sony vaio</dc:creator>
  <cp:lastModifiedBy>MX</cp:lastModifiedBy>
  <cp:revision>78</cp:revision>
  <dcterms:created xsi:type="dcterms:W3CDTF">2012-05-28T00:53:07Z</dcterms:created>
  <dcterms:modified xsi:type="dcterms:W3CDTF">2012-10-02T02:37:34Z</dcterms:modified>
</cp:coreProperties>
</file>