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6" r:id="rId3"/>
    <p:sldId id="257" r:id="rId4"/>
    <p:sldId id="258" r:id="rId5"/>
    <p:sldId id="259" r:id="rId6"/>
    <p:sldId id="260" r:id="rId7"/>
    <p:sldId id="261" r:id="rId8"/>
    <p:sldId id="262" r:id="rId9"/>
    <p:sldId id="263" r:id="rId10"/>
    <p:sldId id="264" r:id="rId11"/>
    <p:sldId id="321" r:id="rId12"/>
    <p:sldId id="265" r:id="rId13"/>
    <p:sldId id="267" r:id="rId14"/>
    <p:sldId id="266" r:id="rId15"/>
    <p:sldId id="268" r:id="rId16"/>
    <p:sldId id="269" r:id="rId17"/>
    <p:sldId id="324" r:id="rId18"/>
    <p:sldId id="327" r:id="rId19"/>
    <p:sldId id="270" r:id="rId20"/>
    <p:sldId id="271" r:id="rId21"/>
    <p:sldId id="272" r:id="rId22"/>
    <p:sldId id="273" r:id="rId23"/>
    <p:sldId id="274" r:id="rId24"/>
    <p:sldId id="275" r:id="rId25"/>
    <p:sldId id="276" r:id="rId26"/>
    <p:sldId id="277" r:id="rId27"/>
    <p:sldId id="278" r:id="rId28"/>
    <p:sldId id="280" r:id="rId29"/>
    <p:sldId id="279" r:id="rId30"/>
    <p:sldId id="281" r:id="rId31"/>
    <p:sldId id="282" r:id="rId32"/>
    <p:sldId id="284" r:id="rId33"/>
    <p:sldId id="325" r:id="rId34"/>
    <p:sldId id="285" r:id="rId35"/>
    <p:sldId id="286" r:id="rId36"/>
    <p:sldId id="287" r:id="rId37"/>
    <p:sldId id="291" r:id="rId38"/>
    <p:sldId id="289" r:id="rId39"/>
    <p:sldId id="290" r:id="rId40"/>
    <p:sldId id="322" r:id="rId41"/>
    <p:sldId id="293" r:id="rId42"/>
    <p:sldId id="294" r:id="rId43"/>
    <p:sldId id="296" r:id="rId44"/>
    <p:sldId id="297" r:id="rId45"/>
    <p:sldId id="298" r:id="rId46"/>
    <p:sldId id="299" r:id="rId47"/>
    <p:sldId id="300" r:id="rId48"/>
    <p:sldId id="301" r:id="rId49"/>
    <p:sldId id="302" r:id="rId50"/>
    <p:sldId id="304" r:id="rId51"/>
    <p:sldId id="305" r:id="rId52"/>
    <p:sldId id="303" r:id="rId53"/>
    <p:sldId id="306" r:id="rId54"/>
    <p:sldId id="307" r:id="rId55"/>
    <p:sldId id="308" r:id="rId56"/>
    <p:sldId id="310" r:id="rId57"/>
    <p:sldId id="312" r:id="rId58"/>
    <p:sldId id="309" r:id="rId59"/>
    <p:sldId id="311" r:id="rId60"/>
    <p:sldId id="313" r:id="rId61"/>
    <p:sldId id="314" r:id="rId62"/>
    <p:sldId id="315" r:id="rId63"/>
    <p:sldId id="317" r:id="rId64"/>
    <p:sldId id="318" r:id="rId65"/>
    <p:sldId id="319" r:id="rId66"/>
    <p:sldId id="320"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racti1_radio\Escritorio\CUADROS\Juan\TE_JU\Plan%20te4\ZONA%20PICHINCHA.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style val="47"/>
  <c:chart>
    <c:title>
      <c:tx>
        <c:rich>
          <a:bodyPr/>
          <a:lstStyle/>
          <a:p>
            <a:pPr>
              <a:defRPr/>
            </a:pPr>
            <a:r>
              <a:rPr lang="es-EC"/>
              <a:t>Ubicación de los transmisores en la ciudad de Quito</a:t>
            </a:r>
            <a:endParaRPr lang="es-ES"/>
          </a:p>
        </c:rich>
      </c:tx>
      <c:layout/>
    </c:title>
    <c:plotArea>
      <c:layout>
        <c:manualLayout>
          <c:layoutTarget val="inner"/>
          <c:xMode val="edge"/>
          <c:yMode val="edge"/>
          <c:x val="3.9993559832798668E-2"/>
          <c:y val="9.5131577522838795E-2"/>
          <c:w val="0.93222866238942581"/>
          <c:h val="0.72175623176769221"/>
        </c:manualLayout>
      </c:layout>
      <c:barChart>
        <c:barDir val="col"/>
        <c:grouping val="clustered"/>
        <c:ser>
          <c:idx val="0"/>
          <c:order val="0"/>
          <c:cat>
            <c:strRef>
              <c:f>Hoja4!$G$57:$G$61</c:f>
              <c:strCache>
                <c:ptCount val="5"/>
                <c:pt idx="0">
                  <c:v>CAMINO VIEJO A 500 M DEL PEAJE</c:v>
                </c:pt>
                <c:pt idx="1">
                  <c:v>CERRO PICHINCHA</c:v>
                </c:pt>
                <c:pt idx="2">
                  <c:v>Km 8 DE LA VÍA QUITO - NONO</c:v>
                </c:pt>
                <c:pt idx="3">
                  <c:v>LA FORESTAL ALTA</c:v>
                </c:pt>
                <c:pt idx="4">
                  <c:v>SECTOR MIRADOR CUNIMBURO</c:v>
                </c:pt>
              </c:strCache>
            </c:strRef>
          </c:cat>
          <c:val>
            <c:numRef>
              <c:f>Hoja4!$H$57:$H$61</c:f>
              <c:numCache>
                <c:formatCode>General</c:formatCode>
                <c:ptCount val="5"/>
                <c:pt idx="0">
                  <c:v>1</c:v>
                </c:pt>
                <c:pt idx="1">
                  <c:v>47</c:v>
                </c:pt>
                <c:pt idx="2">
                  <c:v>1</c:v>
                </c:pt>
                <c:pt idx="3">
                  <c:v>1</c:v>
                </c:pt>
                <c:pt idx="4">
                  <c:v>1</c:v>
                </c:pt>
              </c:numCache>
            </c:numRef>
          </c:val>
        </c:ser>
        <c:axId val="57377536"/>
        <c:axId val="57379072"/>
      </c:barChart>
      <c:catAx>
        <c:axId val="57377536"/>
        <c:scaling>
          <c:orientation val="minMax"/>
        </c:scaling>
        <c:axPos val="b"/>
        <c:tickLblPos val="nextTo"/>
        <c:crossAx val="57379072"/>
        <c:crosses val="autoZero"/>
        <c:auto val="1"/>
        <c:lblAlgn val="ctr"/>
        <c:lblOffset val="100"/>
      </c:catAx>
      <c:valAx>
        <c:axId val="57379072"/>
        <c:scaling>
          <c:orientation val="minMax"/>
        </c:scaling>
        <c:axPos val="l"/>
        <c:majorGridlines/>
        <c:numFmt formatCode="General" sourceLinked="1"/>
        <c:tickLblPos val="nextTo"/>
        <c:crossAx val="57377536"/>
        <c:crosses val="autoZero"/>
        <c:crossBetween val="between"/>
      </c:valAx>
    </c:plotArea>
    <c:plotVisOnly val="1"/>
  </c:chart>
  <c:txPr>
    <a:bodyPr/>
    <a:lstStyle/>
    <a:p>
      <a:pPr>
        <a:defRPr sz="1800"/>
      </a:pPr>
      <a:endParaRPr lang="es-EC"/>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style val="8"/>
  <c:chart>
    <c:autoTitleDeleted val="1"/>
    <c:view3D>
      <c:rAngAx val="1"/>
    </c:view3D>
    <c:plotArea>
      <c:layout>
        <c:manualLayout>
          <c:layoutTarget val="inner"/>
          <c:xMode val="edge"/>
          <c:yMode val="edge"/>
          <c:x val="8.6393246119825559E-2"/>
          <c:y val="5.1400554097404488E-2"/>
          <c:w val="0.88473536280405929"/>
          <c:h val="0.7211245990084576"/>
        </c:manualLayout>
      </c:layout>
      <c:bar3DChart>
        <c:barDir val="col"/>
        <c:grouping val="clustered"/>
        <c:ser>
          <c:idx val="0"/>
          <c:order val="0"/>
          <c:dPt>
            <c:idx val="1"/>
            <c:spPr>
              <a:solidFill>
                <a:srgbClr val="92D050"/>
              </a:solidFill>
              <a:ln>
                <a:solidFill>
                  <a:srgbClr val="9BBB59">
                    <a:lumMod val="50000"/>
                  </a:srgbClr>
                </a:solidFill>
              </a:ln>
            </c:spPr>
          </c:dPt>
          <c:dPt>
            <c:idx val="2"/>
            <c:spPr>
              <a:solidFill>
                <a:schemeClr val="tx1">
                  <a:lumMod val="65000"/>
                  <a:lumOff val="35000"/>
                </a:schemeClr>
              </a:solidFill>
            </c:spPr>
          </c:dPt>
          <c:dLbls>
            <c:dLbl>
              <c:idx val="0"/>
              <c:layout>
                <c:manualLayout>
                  <c:x val="4.4444444444444529E-2"/>
                  <c:y val="-4.1666666666666692E-2"/>
                </c:manualLayout>
              </c:layout>
              <c:tx>
                <c:rich>
                  <a:bodyPr/>
                  <a:lstStyle/>
                  <a:p>
                    <a:r>
                      <a:rPr lang="en-US" dirty="0"/>
                      <a:t>54,15%</a:t>
                    </a:r>
                  </a:p>
                </c:rich>
              </c:tx>
              <c:showVal val="1"/>
            </c:dLbl>
            <c:dLbl>
              <c:idx val="1"/>
              <c:layout>
                <c:manualLayout>
                  <c:x val="4.1666666666666692E-2"/>
                  <c:y val="-5.0925925925925992E-2"/>
                </c:manualLayout>
              </c:layout>
              <c:tx>
                <c:rich>
                  <a:bodyPr/>
                  <a:lstStyle/>
                  <a:p>
                    <a:r>
                      <a:rPr lang="en-US" dirty="0"/>
                      <a:t>39,18%</a:t>
                    </a:r>
                  </a:p>
                </c:rich>
              </c:tx>
              <c:showVal val="1"/>
            </c:dLbl>
            <c:dLbl>
              <c:idx val="2"/>
              <c:layout>
                <c:manualLayout>
                  <c:x val="5.0000000000000093E-2"/>
                  <c:y val="-4.6296296296296523E-2"/>
                </c:manualLayout>
              </c:layout>
              <c:tx>
                <c:rich>
                  <a:bodyPr/>
                  <a:lstStyle/>
                  <a:p>
                    <a:r>
                      <a:rPr lang="en-US" dirty="0"/>
                      <a:t>6,67%</a:t>
                    </a:r>
                  </a:p>
                </c:rich>
              </c:tx>
              <c:showVal val="1"/>
            </c:dLbl>
            <c:txPr>
              <a:bodyPr/>
              <a:lstStyle/>
              <a:p>
                <a:pPr>
                  <a:defRPr lang="es-ES"/>
                </a:pPr>
                <a:endParaRPr lang="es-EC"/>
              </a:p>
            </c:txPr>
            <c:showVal val="1"/>
          </c:dLbls>
          <c:cat>
            <c:strRef>
              <c:f>Hoja1!$B$5:$B$7</c:f>
              <c:strCache>
                <c:ptCount val="3"/>
                <c:pt idx="0">
                  <c:v>Primaria</c:v>
                </c:pt>
                <c:pt idx="1">
                  <c:v>Secundaria</c:v>
                </c:pt>
                <c:pt idx="2">
                  <c:v>Fuera de Cobertura</c:v>
                </c:pt>
              </c:strCache>
            </c:strRef>
          </c:cat>
          <c:val>
            <c:numRef>
              <c:f>Hoja1!$C$5:$C$7</c:f>
              <c:numCache>
                <c:formatCode>General</c:formatCode>
                <c:ptCount val="3"/>
                <c:pt idx="0">
                  <c:v>54.15</c:v>
                </c:pt>
                <c:pt idx="1">
                  <c:v>39.18</c:v>
                </c:pt>
                <c:pt idx="2">
                  <c:v>6.67</c:v>
                </c:pt>
              </c:numCache>
            </c:numRef>
          </c:val>
        </c:ser>
        <c:dLbls>
          <c:showVal val="1"/>
        </c:dLbls>
        <c:gapWidth val="75"/>
        <c:shape val="box"/>
        <c:axId val="60763520"/>
        <c:axId val="60769408"/>
        <c:axId val="0"/>
      </c:bar3DChart>
      <c:catAx>
        <c:axId val="60763520"/>
        <c:scaling>
          <c:orientation val="minMax"/>
        </c:scaling>
        <c:delete val="1"/>
        <c:axPos val="b"/>
        <c:majorTickMark val="none"/>
        <c:tickLblPos val="none"/>
        <c:crossAx val="60769408"/>
        <c:crosses val="autoZero"/>
        <c:auto val="1"/>
        <c:lblAlgn val="ctr"/>
        <c:lblOffset val="100"/>
      </c:catAx>
      <c:valAx>
        <c:axId val="60769408"/>
        <c:scaling>
          <c:orientation val="minMax"/>
        </c:scaling>
        <c:axPos val="l"/>
        <c:numFmt formatCode="General" sourceLinked="1"/>
        <c:majorTickMark val="none"/>
        <c:tickLblPos val="nextTo"/>
        <c:txPr>
          <a:bodyPr/>
          <a:lstStyle/>
          <a:p>
            <a:pPr>
              <a:defRPr lang="es-ES"/>
            </a:pPr>
            <a:endParaRPr lang="es-EC"/>
          </a:p>
        </c:txPr>
        <c:crossAx val="60763520"/>
        <c:crosses val="autoZero"/>
        <c:crossBetween val="between"/>
      </c:valAx>
    </c:plotArea>
    <c:legend>
      <c:legendPos val="b"/>
      <c:layout>
        <c:manualLayout>
          <c:xMode val="edge"/>
          <c:yMode val="edge"/>
          <c:x val="0.19886064438795553"/>
          <c:y val="0.80980132691746853"/>
          <c:w val="0.60227871122409293"/>
          <c:h val="7.200311037632752E-2"/>
        </c:manualLayout>
      </c:layout>
      <c:txPr>
        <a:bodyPr/>
        <a:lstStyle/>
        <a:p>
          <a:pPr>
            <a:defRPr lang="es-ES"/>
          </a:pPr>
          <a:endParaRPr lang="es-EC"/>
        </a:p>
      </c:txPr>
    </c:legend>
    <c:plotVisOnly val="1"/>
  </c:chart>
  <c:spPr>
    <a:solidFill>
      <a:schemeClr val="accent1"/>
    </a:solidFill>
    <a:ln w="12700"/>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style val="46"/>
  <c:chart>
    <c:autoTitleDeleted val="1"/>
    <c:plotArea>
      <c:layout/>
      <c:barChart>
        <c:barDir val="col"/>
        <c:grouping val="clustered"/>
        <c:ser>
          <c:idx val="0"/>
          <c:order val="0"/>
          <c:dLbls>
            <c:showVal val="1"/>
          </c:dLbls>
          <c:cat>
            <c:strRef>
              <c:f>Hoja1!$A$7:$A$8</c:f>
              <c:strCache>
                <c:ptCount val="2"/>
                <c:pt idx="0">
                  <c:v>Ancho Banda Autorizado</c:v>
                </c:pt>
                <c:pt idx="1">
                  <c:v>Ancho de Banda Excedido</c:v>
                </c:pt>
              </c:strCache>
            </c:strRef>
          </c:cat>
          <c:val>
            <c:numRef>
              <c:f>Hoja1!$B$7:$B$8</c:f>
              <c:numCache>
                <c:formatCode>General</c:formatCode>
                <c:ptCount val="2"/>
                <c:pt idx="0">
                  <c:v>42</c:v>
                </c:pt>
                <c:pt idx="1">
                  <c:v>7</c:v>
                </c:pt>
              </c:numCache>
            </c:numRef>
          </c:val>
        </c:ser>
        <c:gapWidth val="300"/>
        <c:axId val="60802176"/>
        <c:axId val="60803712"/>
      </c:barChart>
      <c:catAx>
        <c:axId val="60802176"/>
        <c:scaling>
          <c:orientation val="minMax"/>
        </c:scaling>
        <c:axPos val="b"/>
        <c:majorTickMark val="none"/>
        <c:tickLblPos val="nextTo"/>
        <c:crossAx val="60803712"/>
        <c:crosses val="autoZero"/>
        <c:auto val="1"/>
        <c:lblAlgn val="ctr"/>
        <c:lblOffset val="100"/>
      </c:catAx>
      <c:valAx>
        <c:axId val="60803712"/>
        <c:scaling>
          <c:orientation val="minMax"/>
        </c:scaling>
        <c:axPos val="l"/>
        <c:majorGridlines/>
        <c:minorGridlines/>
        <c:title>
          <c:tx>
            <c:rich>
              <a:bodyPr/>
              <a:lstStyle/>
              <a:p>
                <a:pPr>
                  <a:defRPr/>
                </a:pPr>
                <a:r>
                  <a:rPr lang="es-ES"/>
                  <a:t>Número de Emisoras</a:t>
                </a:r>
              </a:p>
            </c:rich>
          </c:tx>
          <c:layout/>
        </c:title>
        <c:numFmt formatCode="General" sourceLinked="1"/>
        <c:tickLblPos val="nextTo"/>
        <c:crossAx val="60802176"/>
        <c:crosses val="autoZero"/>
        <c:crossBetween val="between"/>
      </c:valAx>
    </c:plotArea>
    <c:plotVisOnly val="1"/>
  </c:chart>
  <c:txPr>
    <a:bodyPr/>
    <a:lstStyle/>
    <a:p>
      <a:pPr>
        <a:defRPr sz="1800"/>
      </a:pPr>
      <a:endParaRPr lang="es-EC"/>
    </a:p>
  </c:txPr>
  <c:externalData r:id="rId1"/>
</c:chartSpace>
</file>

<file path=ppt/drawings/drawing1.xml><?xml version="1.0" encoding="utf-8"?>
<c:userShapes xmlns:c="http://schemas.openxmlformats.org/drawingml/2006/chart">
  <cdr:relSizeAnchor xmlns:cdr="http://schemas.openxmlformats.org/drawingml/2006/chartDrawing">
    <cdr:from>
      <cdr:x>0.01496</cdr:x>
      <cdr:y>0.08889</cdr:y>
    </cdr:from>
    <cdr:to>
      <cdr:x>0.20814</cdr:x>
      <cdr:y>0.16296</cdr:y>
    </cdr:to>
    <cdr:sp macro="" textlink="">
      <cdr:nvSpPr>
        <cdr:cNvPr id="2" name="1 CuadroTexto"/>
        <cdr:cNvSpPr txBox="1"/>
      </cdr:nvSpPr>
      <cdr:spPr>
        <a:xfrm xmlns:a="http://schemas.openxmlformats.org/drawingml/2006/main">
          <a:off x="72390" y="243840"/>
          <a:ext cx="93472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dirty="0"/>
            <a:t>Porcentaje %</a:t>
          </a:r>
        </a:p>
      </cdr:txBody>
    </cdr:sp>
  </cdr:relSizeAnchor>
  <cdr:relSizeAnchor xmlns:cdr="http://schemas.openxmlformats.org/drawingml/2006/chartDrawing">
    <cdr:from>
      <cdr:x>0.42231</cdr:x>
      <cdr:y>0.89324</cdr:y>
    </cdr:from>
    <cdr:to>
      <cdr:x>0.54199</cdr:x>
      <cdr:y>0.97037</cdr:y>
    </cdr:to>
    <cdr:sp macro="" textlink="">
      <cdr:nvSpPr>
        <cdr:cNvPr id="3" name="2 CuadroTexto"/>
        <cdr:cNvSpPr txBox="1"/>
      </cdr:nvSpPr>
      <cdr:spPr>
        <a:xfrm xmlns:a="http://schemas.openxmlformats.org/drawingml/2006/main">
          <a:off x="2043430" y="2550160"/>
          <a:ext cx="579120" cy="2202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1100" dirty="0"/>
            <a:t>Zonas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4BC419F-DA2E-4FD9-8198-3E8DDFAD76F7}" type="datetimeFigureOut">
              <a:rPr lang="es-ES" smtClean="0"/>
              <a:pPr/>
              <a:t>07/10/2012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C49746F-CC35-4E3E-9F44-FC26E373DC34}"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C419F-DA2E-4FD9-8198-3E8DDFAD76F7}" type="datetimeFigureOut">
              <a:rPr lang="es-ES" smtClean="0"/>
              <a:pPr/>
              <a:t>07/10/2012</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9746F-CC35-4E3E-9F44-FC26E373DC34}"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EC" sz="3100" dirty="0" smtClean="0"/>
              <a:t/>
            </a:r>
            <a:br>
              <a:rPr lang="es-EC" sz="3100" dirty="0" smtClean="0"/>
            </a:br>
            <a:r>
              <a:rPr lang="es-ES" sz="3100" dirty="0"/>
              <a:t/>
            </a:r>
            <a:br>
              <a:rPr lang="es-ES" sz="3100" dirty="0"/>
            </a:br>
            <a:r>
              <a:rPr lang="es-ES" sz="3100" dirty="0" smtClean="0"/>
              <a:t/>
            </a:r>
            <a:br>
              <a:rPr lang="es-ES" sz="3100" dirty="0" smtClean="0"/>
            </a:br>
            <a:r>
              <a:rPr lang="es-ES" sz="3100" dirty="0" smtClean="0"/>
              <a:t/>
            </a:r>
            <a:br>
              <a:rPr lang="es-ES" sz="3100" dirty="0" smtClean="0"/>
            </a:br>
            <a:r>
              <a:rPr lang="es-ES" sz="3100" dirty="0" smtClean="0"/>
              <a:t/>
            </a:r>
            <a:br>
              <a:rPr lang="es-ES" sz="3100" dirty="0" smtClean="0"/>
            </a:br>
            <a:r>
              <a:rPr lang="es-ES" sz="3100" dirty="0" smtClean="0"/>
              <a:t/>
            </a:r>
            <a:br>
              <a:rPr lang="es-ES" sz="3100" dirty="0" smtClean="0"/>
            </a:br>
            <a:r>
              <a:rPr lang="es-EC" sz="3100" b="1" dirty="0" smtClean="0"/>
              <a:t>DEPARTAMENTO </a:t>
            </a:r>
            <a:r>
              <a:rPr lang="es-EC" sz="3100" b="1" dirty="0"/>
              <a:t>DE ELÉCTRICA Y </a:t>
            </a:r>
            <a:r>
              <a:rPr lang="es-EC" sz="3100" b="1" dirty="0" smtClean="0"/>
              <a:t>ELECTRÓNICA</a:t>
            </a:r>
            <a:br>
              <a:rPr lang="es-EC" sz="3100" b="1" dirty="0" smtClean="0"/>
            </a:br>
            <a:r>
              <a:rPr lang="es-EC" sz="2700" b="1" dirty="0" smtClean="0"/>
              <a:t/>
            </a:r>
            <a:br>
              <a:rPr lang="es-EC" sz="2700" b="1" dirty="0" smtClean="0"/>
            </a:br>
            <a:r>
              <a:rPr lang="es-EC" sz="2700" b="1" dirty="0" smtClean="0"/>
              <a:t/>
            </a:r>
            <a:br>
              <a:rPr lang="es-EC" sz="2700" b="1" dirty="0" smtClean="0"/>
            </a:br>
            <a:r>
              <a:rPr lang="es-ES" sz="3100" b="1" dirty="0" smtClean="0"/>
              <a:t>“</a:t>
            </a:r>
            <a:r>
              <a:rPr lang="es-ES_tradnl" sz="3100" b="1" dirty="0" smtClean="0"/>
              <a:t>Estandarización </a:t>
            </a:r>
            <a:r>
              <a:rPr lang="es-ES_tradnl" sz="3100" b="1" dirty="0"/>
              <a:t>de los parámetros técnicos de operación de las estaciones de Radiodifusión FM con cobertura en la Provincia de Pichincha</a:t>
            </a:r>
            <a:r>
              <a:rPr lang="es-ES_tradnl" sz="3100" b="1" dirty="0" smtClean="0"/>
              <a:t>.”  </a:t>
            </a:r>
            <a:r>
              <a:rPr lang="es-ES" sz="4000" dirty="0"/>
              <a:t/>
            </a:r>
            <a:br>
              <a:rPr lang="es-ES" sz="4000" dirty="0"/>
            </a:br>
            <a:r>
              <a:rPr lang="es-ES" sz="4000" dirty="0" smtClean="0"/>
              <a:t/>
            </a:r>
            <a:br>
              <a:rPr lang="es-ES" sz="4000" dirty="0" smtClean="0"/>
            </a:br>
            <a:r>
              <a:rPr lang="es-ES" sz="2200" b="1" dirty="0" smtClean="0"/>
              <a:t>Autor: </a:t>
            </a:r>
            <a:r>
              <a:rPr lang="es-ES" sz="2200" dirty="0" smtClean="0"/>
              <a:t>Juan Fernando Guzmán</a:t>
            </a:r>
            <a:endParaRPr lang="es-ES" dirty="0"/>
          </a:p>
        </p:txBody>
      </p:sp>
      <p:pic>
        <p:nvPicPr>
          <p:cNvPr id="62466" name="Picture 2" descr="http://cisco.ctt-espe.edu.ec/index_archivos/logo_espe.jpg"/>
          <p:cNvPicPr>
            <a:picLocks noChangeAspect="1" noChangeArrowheads="1"/>
          </p:cNvPicPr>
          <p:nvPr/>
        </p:nvPicPr>
        <p:blipFill>
          <a:blip r:embed="rId2" cstate="print"/>
          <a:srcRect/>
          <a:stretch>
            <a:fillRect/>
          </a:stretch>
        </p:blipFill>
        <p:spPr bwMode="auto">
          <a:xfrm>
            <a:off x="827584" y="260648"/>
            <a:ext cx="7704856"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Documents and Settings\Lucía Arévalo\Mis documentos\Descargas\Mapa_Zonas.jpg"/>
          <p:cNvPicPr/>
          <p:nvPr/>
        </p:nvPicPr>
        <p:blipFill>
          <a:blip r:embed="rId2" cstate="print"/>
          <a:srcRect l="943"/>
          <a:stretch>
            <a:fillRect/>
          </a:stretch>
        </p:blipFill>
        <p:spPr bwMode="auto">
          <a:xfrm>
            <a:off x="683568" y="908720"/>
            <a:ext cx="7560840" cy="5706963"/>
          </a:xfrm>
          <a:prstGeom prst="roundRect">
            <a:avLst>
              <a:gd name="adj" fmla="val 8594"/>
            </a:avLst>
          </a:prstGeom>
          <a:solidFill>
            <a:srgbClr val="FFFFFF">
              <a:shade val="85000"/>
            </a:srgbClr>
          </a:solidFill>
          <a:ln>
            <a:noFill/>
          </a:ln>
          <a:effectLst>
            <a:glow rad="228600">
              <a:schemeClr val="accent1">
                <a:satMod val="175000"/>
                <a:alpha val="40000"/>
              </a:schemeClr>
            </a:glow>
            <a:reflection blurRad="12700" stA="38000" endPos="28000" dist="5000" dir="5400000" sy="-100000" algn="bl" rotWithShape="0"/>
          </a:effectLst>
        </p:spPr>
      </p:pic>
      <p:sp>
        <p:nvSpPr>
          <p:cNvPr id="5" name="4 Título"/>
          <p:cNvSpPr>
            <a:spLocks noGrp="1"/>
          </p:cNvSpPr>
          <p:nvPr>
            <p:ph type="title"/>
          </p:nvPr>
        </p:nvSpPr>
        <p:spPr>
          <a:xfrm>
            <a:off x="457200" y="274638"/>
            <a:ext cx="8229600" cy="562074"/>
          </a:xfrm>
          <a:effectLst>
            <a:glow rad="228600">
              <a:schemeClr val="accent1">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3200" b="1" dirty="0" smtClean="0"/>
              <a:t>ZONAS GEOGRÁFICAS RADIODIFUSIÓN FM</a:t>
            </a:r>
            <a:endParaRPr lang="es-ES" sz="32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err="1" smtClean="0">
                <a:effectLst>
                  <a:glow rad="228600">
                    <a:schemeClr val="accent3">
                      <a:satMod val="175000"/>
                      <a:alpha val="40000"/>
                    </a:schemeClr>
                  </a:glow>
                </a:effectLst>
              </a:rPr>
              <a:t>Características</a:t>
            </a:r>
            <a:r>
              <a:rPr lang="en-US" dirty="0" smtClean="0">
                <a:effectLst>
                  <a:glow rad="228600">
                    <a:schemeClr val="accent3">
                      <a:satMod val="175000"/>
                      <a:alpha val="40000"/>
                    </a:schemeClr>
                  </a:glow>
                </a:effectLst>
              </a:rPr>
              <a:t> </a:t>
            </a:r>
            <a:r>
              <a:rPr lang="en-US" dirty="0" err="1" smtClean="0">
                <a:effectLst>
                  <a:glow rad="228600">
                    <a:schemeClr val="accent3">
                      <a:satMod val="175000"/>
                      <a:alpha val="40000"/>
                    </a:schemeClr>
                  </a:glow>
                </a:effectLst>
              </a:rPr>
              <a:t>Técnicas</a:t>
            </a:r>
            <a:endParaRPr lang="es-EC" dirty="0">
              <a:effectLst>
                <a:glow rad="228600">
                  <a:schemeClr val="accent3">
                    <a:satMod val="175000"/>
                    <a:alpha val="40000"/>
                  </a:schemeClr>
                </a:glow>
              </a:effectLst>
            </a:endParaRPr>
          </a:p>
        </p:txBody>
      </p:sp>
      <p:sp>
        <p:nvSpPr>
          <p:cNvPr id="3" name="2 Marcador de contenido"/>
          <p:cNvSpPr>
            <a:spLocks noGrp="1"/>
          </p:cNvSpPr>
          <p:nvPr>
            <p:ph idx="1"/>
          </p:nvPr>
        </p:nvSpPr>
        <p:spPr>
          <a:xfrm>
            <a:off x="457200" y="1357298"/>
            <a:ext cx="8229600" cy="4768865"/>
          </a:xfrm>
        </p:spPr>
        <p:txBody>
          <a:bodyPr>
            <a:normAutofit/>
          </a:bodyPr>
          <a:lstStyle/>
          <a:p>
            <a:r>
              <a:rPr lang="es-ES" dirty="0" smtClean="0"/>
              <a:t>Ancho de Banda:</a:t>
            </a:r>
          </a:p>
          <a:p>
            <a:pPr lvl="1">
              <a:buNone/>
            </a:pPr>
            <a:r>
              <a:rPr lang="es-ES" dirty="0" smtClean="0"/>
              <a:t>220 </a:t>
            </a:r>
            <a:r>
              <a:rPr lang="es-ES" dirty="0" err="1" smtClean="0"/>
              <a:t>KHz</a:t>
            </a:r>
            <a:r>
              <a:rPr lang="es-ES" dirty="0" smtClean="0"/>
              <a:t> – 180 </a:t>
            </a:r>
            <a:r>
              <a:rPr lang="es-ES" dirty="0" err="1" smtClean="0"/>
              <a:t>KHz</a:t>
            </a:r>
            <a:r>
              <a:rPr lang="es-ES" dirty="0" smtClean="0"/>
              <a:t>  con tolerancia de 5%</a:t>
            </a:r>
          </a:p>
          <a:p>
            <a:r>
              <a:rPr lang="es-ES" dirty="0" smtClean="0"/>
              <a:t>Frecuencia de Banda Base para Audio: </a:t>
            </a:r>
          </a:p>
          <a:p>
            <a:pPr lvl="1">
              <a:buNone/>
            </a:pPr>
            <a:r>
              <a:rPr lang="es-ES" dirty="0" smtClean="0"/>
              <a:t>De 50 Hz – 15KHz</a:t>
            </a:r>
          </a:p>
          <a:p>
            <a:r>
              <a:rPr lang="es-ES" dirty="0" smtClean="0"/>
              <a:t>Separación entre Portadoras: </a:t>
            </a:r>
          </a:p>
          <a:p>
            <a:r>
              <a:rPr lang="es-EC" dirty="0" smtClean="0"/>
              <a:t>Potencia de Operación o P.E.R.</a:t>
            </a:r>
          </a:p>
          <a:p>
            <a:r>
              <a:rPr lang="es-EC" dirty="0" smtClean="0"/>
              <a:t>Potencia Máxima</a:t>
            </a:r>
          </a:p>
          <a:p>
            <a:r>
              <a:rPr lang="es-EC" dirty="0" smtClean="0"/>
              <a:t>Intensidad de Campo</a:t>
            </a:r>
            <a:endParaRPr lang="es-EC"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3600" b="1" dirty="0" smtClean="0"/>
              <a:t>ESTRUCTURA DEL SISTEMA </a:t>
            </a:r>
            <a:br>
              <a:rPr lang="es-ES" sz="3600" b="1" dirty="0" smtClean="0"/>
            </a:br>
            <a:r>
              <a:rPr lang="es-ES" sz="3600" b="1" dirty="0" smtClean="0"/>
              <a:t>TRANSMISIÓN RADIOELÉCTRICA</a:t>
            </a:r>
            <a:endParaRPr lang="es-ES" sz="3600" b="1" dirty="0"/>
          </a:p>
        </p:txBody>
      </p:sp>
      <p:sp>
        <p:nvSpPr>
          <p:cNvPr id="4" name="3 Marcador de texto"/>
          <p:cNvSpPr>
            <a:spLocks noGrp="1"/>
          </p:cNvSpPr>
          <p:nvPr>
            <p:ph type="body" idx="1"/>
          </p:nvPr>
        </p:nvSpPr>
        <p:spPr/>
        <p:style>
          <a:lnRef idx="1">
            <a:schemeClr val="accent1"/>
          </a:lnRef>
          <a:fillRef idx="3">
            <a:schemeClr val="accent1"/>
          </a:fillRef>
          <a:effectRef idx="2">
            <a:schemeClr val="accent1"/>
          </a:effectRef>
          <a:fontRef idx="minor">
            <a:schemeClr val="lt1"/>
          </a:fontRef>
        </p:style>
        <p:txBody>
          <a:bodyPr>
            <a:normAutofit fontScale="77500" lnSpcReduction="20000"/>
          </a:bodyPr>
          <a:lstStyle/>
          <a:p>
            <a:pPr algn="ctr"/>
            <a:r>
              <a:rPr lang="es-ES" dirty="0" smtClean="0"/>
              <a:t>Modelo Esquemático </a:t>
            </a:r>
          </a:p>
          <a:p>
            <a:pPr algn="ctr"/>
            <a:r>
              <a:rPr lang="es-ES" dirty="0" smtClean="0"/>
              <a:t>Sistema Radioeléctrico</a:t>
            </a:r>
            <a:endParaRPr lang="es-ES" dirty="0"/>
          </a:p>
        </p:txBody>
      </p:sp>
      <p:sp>
        <p:nvSpPr>
          <p:cNvPr id="6" name="5 Marcador de texto"/>
          <p:cNvSpPr>
            <a:spLocks noGrp="1"/>
          </p:cNvSpPr>
          <p:nvPr>
            <p:ph type="body" sz="quarter" idx="3"/>
          </p:nvPr>
        </p:nvSpPr>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ctr"/>
            <a:r>
              <a:rPr lang="es-ES" dirty="0" smtClean="0"/>
              <a:t>Transmisión Radioeléctrica de Información</a:t>
            </a:r>
            <a:endParaRPr lang="es-ES" dirty="0"/>
          </a:p>
        </p:txBody>
      </p:sp>
      <p:pic>
        <p:nvPicPr>
          <p:cNvPr id="8" name="7 Marcador de contenido"/>
          <p:cNvPicPr>
            <a:picLocks noGrp="1"/>
          </p:cNvPicPr>
          <p:nvPr>
            <p:ph sz="half" idx="2"/>
          </p:nvPr>
        </p:nvPicPr>
        <p:blipFill>
          <a:blip r:embed="rId2" cstate="print"/>
          <a:srcRect/>
          <a:stretch>
            <a:fillRect/>
          </a:stretch>
        </p:blipFill>
        <p:spPr bwMode="auto">
          <a:xfrm>
            <a:off x="457200" y="2276872"/>
            <a:ext cx="4040188" cy="4176464"/>
          </a:xfrm>
          <a:prstGeom prst="roundRect">
            <a:avLst>
              <a:gd name="adj" fmla="val 8594"/>
            </a:avLst>
          </a:prstGeom>
          <a:solidFill>
            <a:srgbClr val="FFFFFF">
              <a:shade val="85000"/>
            </a:srgbClr>
          </a:solidFill>
          <a:ln>
            <a:noFill/>
          </a:ln>
          <a:effectLst>
            <a:glow rad="228600">
              <a:schemeClr val="accent1">
                <a:satMod val="175000"/>
                <a:alpha val="40000"/>
              </a:schemeClr>
            </a:glow>
            <a:reflection blurRad="12700" stA="38000" endPos="28000" dist="5000" dir="5400000" sy="-100000" algn="bl" rotWithShape="0"/>
          </a:effectLst>
        </p:spPr>
      </p:pic>
      <p:pic>
        <p:nvPicPr>
          <p:cNvPr id="9" name="8 Marcador de contenido"/>
          <p:cNvPicPr>
            <a:picLocks noGrp="1"/>
          </p:cNvPicPr>
          <p:nvPr>
            <p:ph sz="quarter" idx="4"/>
          </p:nvPr>
        </p:nvPicPr>
        <p:blipFill>
          <a:blip r:embed="rId3" cstate="print"/>
          <a:srcRect/>
          <a:stretch>
            <a:fillRect/>
          </a:stretch>
        </p:blipFill>
        <p:spPr bwMode="auto">
          <a:xfrm>
            <a:off x="4572001" y="2276872"/>
            <a:ext cx="4320480" cy="4176463"/>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p:txBody>
          <a:bodyPr>
            <a:noAutofit/>
          </a:bodyPr>
          <a:lstStyle/>
          <a:p>
            <a:r>
              <a:rPr lang="es-ES" sz="3600" b="1" dirty="0" smtClean="0">
                <a:effectLst>
                  <a:glow rad="228600">
                    <a:schemeClr val="accent3">
                      <a:satMod val="175000"/>
                      <a:alpha val="40000"/>
                    </a:schemeClr>
                  </a:glow>
                </a:effectLst>
              </a:rPr>
              <a:t>ESTACIONES DE RADIODIFUSIÓN FM </a:t>
            </a:r>
            <a:r>
              <a:rPr lang="es-ES" sz="3600" b="1" dirty="0" smtClean="0"/>
              <a:t/>
            </a:r>
            <a:br>
              <a:rPr lang="es-ES" sz="3600" b="1" dirty="0" smtClean="0"/>
            </a:br>
            <a:r>
              <a:rPr lang="es-ES" sz="3600" b="1" dirty="0" smtClean="0"/>
              <a:t/>
            </a:r>
            <a:br>
              <a:rPr lang="es-ES" sz="3600" b="1" dirty="0" smtClean="0"/>
            </a:br>
            <a:r>
              <a:rPr lang="es-ES" sz="5400" b="1" dirty="0" smtClean="0">
                <a:effectLst>
                  <a:glow rad="228600">
                    <a:schemeClr val="accent3">
                      <a:satMod val="175000"/>
                      <a:alpha val="40000"/>
                    </a:schemeClr>
                  </a:glow>
                </a:effectLst>
              </a:rPr>
              <a:t>PROVINCIA DE PICHINCHA</a:t>
            </a:r>
            <a:endParaRPr lang="es-ES" sz="5400" b="1" dirty="0">
              <a:effectLst>
                <a:glow rad="228600">
                  <a:schemeClr val="accent3">
                    <a:satMod val="175000"/>
                    <a:alpha val="40000"/>
                  </a:schemeClr>
                </a:glow>
              </a:effectLst>
            </a:endParaRPr>
          </a:p>
        </p:txBody>
      </p:sp>
      <p:sp>
        <p:nvSpPr>
          <p:cNvPr id="8" name="7 Subtítulo"/>
          <p:cNvSpPr>
            <a:spLocks noGrp="1"/>
          </p:cNvSpPr>
          <p:nvPr>
            <p:ph type="subTitle" idx="1"/>
          </p:nvPr>
        </p:nvSpPr>
        <p:spPr/>
        <p:txBody>
          <a:bodyPr/>
          <a:lstStyle/>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b="1" dirty="0" smtClean="0">
                <a:effectLst>
                  <a:glow rad="228600">
                    <a:schemeClr val="accent3">
                      <a:satMod val="175000"/>
                      <a:alpha val="40000"/>
                    </a:schemeClr>
                  </a:glow>
                </a:effectLst>
              </a:rPr>
              <a:t>PARÁMETROS TÉCNICOS</a:t>
            </a:r>
            <a:endParaRPr lang="es-ES" b="1" dirty="0">
              <a:effectLst>
                <a:glow rad="228600">
                  <a:schemeClr val="accent3">
                    <a:satMod val="175000"/>
                    <a:alpha val="40000"/>
                  </a:schemeClr>
                </a:glow>
              </a:effectLst>
            </a:endParaRPr>
          </a:p>
        </p:txBody>
      </p:sp>
      <p:sp>
        <p:nvSpPr>
          <p:cNvPr id="8" name="7 Marcador de contenido"/>
          <p:cNvSpPr>
            <a:spLocks noGrp="1"/>
          </p:cNvSpPr>
          <p:nvPr>
            <p:ph idx="1"/>
          </p:nvPr>
        </p:nvSpPr>
        <p:spPr/>
        <p:txBody>
          <a:bodyPr>
            <a:normAutofit fontScale="77500" lnSpcReduction="20000"/>
          </a:bodyPr>
          <a:lstStyle/>
          <a:p>
            <a:r>
              <a:rPr lang="es-ES" dirty="0" smtClean="0">
                <a:effectLst>
                  <a:glow rad="63500">
                    <a:schemeClr val="accent5">
                      <a:satMod val="175000"/>
                      <a:alpha val="40000"/>
                    </a:schemeClr>
                  </a:glow>
                </a:effectLst>
              </a:rPr>
              <a:t>Área de Cobertura</a:t>
            </a:r>
          </a:p>
          <a:p>
            <a:r>
              <a:rPr lang="es-ES" dirty="0" smtClean="0">
                <a:effectLst>
                  <a:glow rad="63500">
                    <a:schemeClr val="accent5">
                      <a:satMod val="175000"/>
                      <a:alpha val="40000"/>
                    </a:schemeClr>
                  </a:glow>
                </a:effectLst>
              </a:rPr>
              <a:t>Longitud Tx</a:t>
            </a:r>
          </a:p>
          <a:p>
            <a:r>
              <a:rPr lang="es-ES" dirty="0" smtClean="0">
                <a:effectLst>
                  <a:glow rad="63500">
                    <a:schemeClr val="accent5">
                      <a:satMod val="175000"/>
                      <a:alpha val="40000"/>
                    </a:schemeClr>
                  </a:glow>
                </a:effectLst>
              </a:rPr>
              <a:t>Latitud Tx</a:t>
            </a:r>
          </a:p>
          <a:p>
            <a:r>
              <a:rPr lang="es-ES" dirty="0" smtClean="0">
                <a:effectLst>
                  <a:glow rad="63500">
                    <a:schemeClr val="accent5">
                      <a:satMod val="175000"/>
                      <a:alpha val="40000"/>
                    </a:schemeClr>
                  </a:glow>
                </a:effectLst>
              </a:rPr>
              <a:t>Frecuencia de Operación</a:t>
            </a:r>
          </a:p>
          <a:p>
            <a:r>
              <a:rPr lang="es-ES" dirty="0" smtClean="0">
                <a:effectLst>
                  <a:glow rad="63500">
                    <a:schemeClr val="accent5">
                      <a:satMod val="175000"/>
                      <a:alpha val="40000"/>
                    </a:schemeClr>
                  </a:glow>
                </a:effectLst>
              </a:rPr>
              <a:t>Tipo de Antena</a:t>
            </a:r>
          </a:p>
          <a:p>
            <a:r>
              <a:rPr lang="es-ES" dirty="0" smtClean="0">
                <a:effectLst>
                  <a:glow rad="63500">
                    <a:schemeClr val="accent5">
                      <a:satMod val="175000"/>
                      <a:alpha val="40000"/>
                    </a:schemeClr>
                  </a:glow>
                </a:effectLst>
              </a:rPr>
              <a:t>Altura de Antena</a:t>
            </a:r>
          </a:p>
          <a:p>
            <a:r>
              <a:rPr lang="es-ES" dirty="0" smtClean="0">
                <a:effectLst>
                  <a:glow rad="63500">
                    <a:schemeClr val="accent5">
                      <a:satMod val="175000"/>
                      <a:alpha val="40000"/>
                    </a:schemeClr>
                  </a:glow>
                </a:effectLst>
              </a:rPr>
              <a:t>Azimut</a:t>
            </a:r>
          </a:p>
          <a:p>
            <a:r>
              <a:rPr lang="es-ES" dirty="0" smtClean="0">
                <a:effectLst>
                  <a:glow rad="63500">
                    <a:schemeClr val="accent5">
                      <a:satMod val="175000"/>
                      <a:alpha val="40000"/>
                    </a:schemeClr>
                  </a:glow>
                </a:effectLst>
              </a:rPr>
              <a:t>Potencia de Tx</a:t>
            </a:r>
          </a:p>
          <a:p>
            <a:r>
              <a:rPr lang="es-ES" dirty="0" smtClean="0">
                <a:effectLst>
                  <a:glow rad="63500">
                    <a:schemeClr val="accent5">
                      <a:satMod val="175000"/>
                      <a:alpha val="40000"/>
                    </a:schemeClr>
                  </a:glow>
                </a:effectLst>
              </a:rPr>
              <a:t>Ganancia</a:t>
            </a:r>
          </a:p>
          <a:p>
            <a:r>
              <a:rPr lang="es-ES" dirty="0" smtClean="0">
                <a:effectLst>
                  <a:glow rad="63500">
                    <a:schemeClr val="accent5">
                      <a:satMod val="175000"/>
                      <a:alpha val="40000"/>
                    </a:schemeClr>
                  </a:glow>
                </a:effectLst>
              </a:rPr>
              <a:t>Pérdida</a:t>
            </a:r>
          </a:p>
          <a:p>
            <a:r>
              <a:rPr lang="es-ES" dirty="0" smtClean="0">
                <a:effectLst>
                  <a:glow rad="63500">
                    <a:schemeClr val="accent5">
                      <a:satMod val="175000"/>
                      <a:alpha val="40000"/>
                    </a:schemeClr>
                  </a:glow>
                </a:effectLst>
              </a:rPr>
              <a:t>P.E.R.</a:t>
            </a:r>
            <a:endParaRPr lang="es-ES" dirty="0">
              <a:effectLst>
                <a:glow rad="635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normAutofit/>
          </a:bodyPr>
          <a:lstStyle/>
          <a:p>
            <a:r>
              <a:rPr lang="es-ES" sz="4000" b="1" dirty="0" smtClean="0"/>
              <a:t>UBICACIÓN DE RADIODIFUSORAS</a:t>
            </a:r>
            <a:endParaRPr lang="es-ES" sz="4000" b="1"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418058"/>
          </a:xfr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S" sz="2800" b="1" dirty="0" smtClean="0"/>
              <a:t>ESTACIONES DE RADIO VIGENTES</a:t>
            </a:r>
            <a:endParaRPr lang="es-ES" sz="2800" b="1" dirty="0"/>
          </a:p>
        </p:txBody>
      </p:sp>
      <p:graphicFrame>
        <p:nvGraphicFramePr>
          <p:cNvPr id="7" name="6 Marcador de contenido"/>
          <p:cNvGraphicFramePr>
            <a:graphicFrameLocks noGrp="1"/>
          </p:cNvGraphicFramePr>
          <p:nvPr>
            <p:ph idx="1"/>
          </p:nvPr>
        </p:nvGraphicFramePr>
        <p:xfrm>
          <a:off x="1643042" y="928664"/>
          <a:ext cx="6072229" cy="5572169"/>
        </p:xfrm>
        <a:graphic>
          <a:graphicData uri="http://schemas.openxmlformats.org/drawingml/2006/table">
            <a:tbl>
              <a:tblPr/>
              <a:tblGrid>
                <a:gridCol w="851651"/>
                <a:gridCol w="3623130"/>
                <a:gridCol w="1597448"/>
              </a:tblGrid>
              <a:tr h="322357">
                <a:tc>
                  <a:txBody>
                    <a:bodyPr/>
                    <a:lstStyle/>
                    <a:p>
                      <a:pPr algn="ctr" rtl="0" fontAlgn="b"/>
                      <a:r>
                        <a:rPr lang="es-EC" sz="1000" b="1" i="0" u="none" strike="noStrike" dirty="0">
                          <a:solidFill>
                            <a:srgbClr val="000000"/>
                          </a:solidFill>
                          <a:latin typeface="Times New Roman"/>
                        </a:rPr>
                        <a:t>N°</a:t>
                      </a:r>
                      <a:r>
                        <a:rPr lang="es-EC" sz="1000" b="0" i="0" u="none" strike="noStrike" dirty="0">
                          <a:solidFill>
                            <a:srgbClr val="000000"/>
                          </a:solidFill>
                          <a:latin typeface="Calibri"/>
                        </a:rPr>
                        <a:t> </a:t>
                      </a:r>
                      <a:endParaRPr lang="es-EC" sz="1000" b="1"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0" fontAlgn="ctr"/>
                      <a:r>
                        <a:rPr lang="es-EC" sz="1000" b="1" i="0" u="none" strike="noStrike">
                          <a:solidFill>
                            <a:srgbClr val="000000"/>
                          </a:solidFill>
                          <a:latin typeface="Times New Roman"/>
                        </a:rPr>
                        <a:t>ESTACIÓN DE RADIO</a:t>
                      </a:r>
                      <a:r>
                        <a:rPr lang="es-EC" sz="1000" b="0" i="0" u="none" strike="noStrike">
                          <a:solidFill>
                            <a:srgbClr val="000000"/>
                          </a:solidFill>
                          <a:latin typeface="Calibri"/>
                        </a:rPr>
                        <a:t> </a:t>
                      </a:r>
                      <a:endParaRPr lang="es-EC" sz="1000" b="1" i="0" u="none" strike="noStrike">
                        <a:solidFill>
                          <a:srgbClr val="000000"/>
                        </a:solidFill>
                        <a:latin typeface="Times New Roman"/>
                      </a:endParaRPr>
                    </a:p>
                  </a:txBody>
                  <a:tcPr marL="7481" marR="7481" marT="74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0" fontAlgn="ctr"/>
                      <a:r>
                        <a:rPr lang="es-EC" sz="1000" b="1" i="0" u="none" strike="noStrike">
                          <a:solidFill>
                            <a:srgbClr val="000000"/>
                          </a:solidFill>
                          <a:latin typeface="Times New Roman"/>
                        </a:rPr>
                        <a:t>FRECUENCIA</a:t>
                      </a:r>
                      <a:r>
                        <a:rPr lang="es-EC" sz="1000" b="0" i="0" u="none" strike="noStrike">
                          <a:solidFill>
                            <a:srgbClr val="000000"/>
                          </a:solidFill>
                          <a:latin typeface="Calibri"/>
                        </a:rPr>
                        <a:t> </a:t>
                      </a:r>
                      <a:endParaRPr lang="es-EC" sz="1000" b="1" i="0" u="none" strike="noStrike">
                        <a:solidFill>
                          <a:srgbClr val="000000"/>
                        </a:solidFill>
                        <a:latin typeface="Times New Roman"/>
                      </a:endParaRPr>
                    </a:p>
                  </a:txBody>
                  <a:tcPr marL="7481" marR="7481" marT="748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184204">
                <a:tc>
                  <a:txBody>
                    <a:bodyPr/>
                    <a:lstStyle/>
                    <a:p>
                      <a:pPr algn="ctr" rtl="0" fontAlgn="b"/>
                      <a:r>
                        <a:rPr lang="es-EC" sz="1000" b="0" i="0" u="none" strike="noStrike" dirty="0">
                          <a:solidFill>
                            <a:srgbClr val="000000"/>
                          </a:solidFill>
                          <a:latin typeface="Times New Roman"/>
                        </a:rPr>
                        <a:t>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LATINA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88,1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dirty="0">
                          <a:solidFill>
                            <a:srgbClr val="000000"/>
                          </a:solidFill>
                          <a:latin typeface="Times New Roman"/>
                        </a:rPr>
                        <a:t>2</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METRO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88,5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dirty="0">
                          <a:solidFill>
                            <a:srgbClr val="000000"/>
                          </a:solidFill>
                          <a:latin typeface="Times New Roman"/>
                        </a:rPr>
                        <a:t>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INTI PACHA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88,9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dirty="0">
                          <a:solidFill>
                            <a:srgbClr val="000000"/>
                          </a:solidFill>
                          <a:latin typeface="Times New Roman"/>
                        </a:rPr>
                        <a:t>4</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JOSE MEJIA JM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88,9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322357">
                <a:tc>
                  <a:txBody>
                    <a:bodyPr/>
                    <a:lstStyle/>
                    <a:p>
                      <a:pPr algn="ctr" rtl="0" fontAlgn="b"/>
                      <a:r>
                        <a:rPr lang="es-EC" sz="1000" b="0" i="0" u="none" strike="noStrike" dirty="0">
                          <a:solidFill>
                            <a:srgbClr val="000000"/>
                          </a:solidFill>
                          <a:latin typeface="Times New Roman"/>
                        </a:rPr>
                        <a:t>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HCJB LA VOZ DE LOS ANDES</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89,3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6</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MAJESTAD</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89,7</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7</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TROPICALIDA STEREO</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90,1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8</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DISNEY</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90,5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PLATINUM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90,9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10</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SABORMIX</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91,3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VISION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91,7</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12</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CONTACTO NUEVO TIEMPO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92,1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65783">
                <a:tc>
                  <a:txBody>
                    <a:bodyPr/>
                    <a:lstStyle/>
                    <a:p>
                      <a:pPr algn="ctr" rtl="0" fontAlgn="b"/>
                      <a:r>
                        <a:rPr lang="es-EC" sz="1000" b="0" i="0" u="none" strike="noStrike">
                          <a:solidFill>
                            <a:srgbClr val="000000"/>
                          </a:solidFill>
                          <a:latin typeface="Times New Roman"/>
                        </a:rPr>
                        <a:t>13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GENIAL EXA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92,5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14</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MUSICA Y SONIDO 92.9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92,9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ERES 93.3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93,3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16</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GALAXIA STEREO</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93,7</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17</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CATOLICA NACIONAL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94,1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18</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RUMBA 94.5</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94,5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19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LA GITANA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94,9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84204">
                <a:tc>
                  <a:txBody>
                    <a:bodyPr/>
                    <a:lstStyle/>
                    <a:p>
                      <a:pPr algn="ctr" rtl="0" fontAlgn="b"/>
                      <a:r>
                        <a:rPr lang="es-EC" sz="1000" b="0" i="0" u="none" strike="noStrike">
                          <a:solidFill>
                            <a:srgbClr val="000000"/>
                          </a:solidFill>
                          <a:latin typeface="Times New Roman"/>
                        </a:rPr>
                        <a:t>20</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UNIVERSAL 95.3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95,3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322357">
                <a:tc>
                  <a:txBody>
                    <a:bodyPr/>
                    <a:lstStyle/>
                    <a:p>
                      <a:pPr algn="ctr" rtl="0" fontAlgn="b"/>
                      <a:r>
                        <a:rPr lang="es-EC" sz="1000" b="0" i="0" u="none" strike="noStrike">
                          <a:solidFill>
                            <a:srgbClr val="000000"/>
                          </a:solidFill>
                          <a:latin typeface="Times New Roman"/>
                        </a:rPr>
                        <a:t>21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EMISORA GRUPO RADIAL DELGADO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95,7</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65783">
                <a:tc>
                  <a:txBody>
                    <a:bodyPr/>
                    <a:lstStyle/>
                    <a:p>
                      <a:pPr algn="ctr" rtl="0" fontAlgn="b"/>
                      <a:r>
                        <a:rPr lang="es-EC" sz="1000" b="0" i="0" u="none" strike="noStrike">
                          <a:solidFill>
                            <a:srgbClr val="000000"/>
                          </a:solidFill>
                          <a:latin typeface="Times New Roman"/>
                        </a:rPr>
                        <a:t>22</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JOYA STEREO</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96,1</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65783">
                <a:tc>
                  <a:txBody>
                    <a:bodyPr/>
                    <a:lstStyle/>
                    <a:p>
                      <a:pPr algn="ctr" rtl="0" fontAlgn="b"/>
                      <a:r>
                        <a:rPr lang="es-EC" sz="1000" b="0" i="0" u="none" strike="noStrike">
                          <a:solidFill>
                            <a:srgbClr val="000000"/>
                          </a:solidFill>
                          <a:latin typeface="Times New Roman"/>
                        </a:rPr>
                        <a:t>23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BBN 96.5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96,5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313147">
                <a:tc>
                  <a:txBody>
                    <a:bodyPr/>
                    <a:lstStyle/>
                    <a:p>
                      <a:pPr algn="ctr" rtl="0" fontAlgn="b"/>
                      <a:r>
                        <a:rPr lang="es-EC" sz="1000" b="0" i="0" u="none" strike="noStrike">
                          <a:solidFill>
                            <a:srgbClr val="000000"/>
                          </a:solidFill>
                          <a:latin typeface="Times New Roman"/>
                        </a:rPr>
                        <a:t>24</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ARMONICA FM-SU NUEVA ESTACION</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96,9</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313147">
                <a:tc>
                  <a:txBody>
                    <a:bodyPr/>
                    <a:lstStyle/>
                    <a:p>
                      <a:pPr algn="ctr" rtl="0" fontAlgn="b"/>
                      <a:r>
                        <a:rPr lang="es-EC" sz="1000" b="0" i="0" u="none" strike="noStrike">
                          <a:solidFill>
                            <a:srgbClr val="000000"/>
                          </a:solidFill>
                          <a:latin typeface="Times New Roman"/>
                        </a:rPr>
                        <a:t>25</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LA OTRA FM-UN PRODUCTO DE HOY LA RADIO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97,3</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165783">
                <a:tc>
                  <a:txBody>
                    <a:bodyPr/>
                    <a:lstStyle/>
                    <a:p>
                      <a:pPr algn="ctr" rtl="0" fontAlgn="b"/>
                      <a:r>
                        <a:rPr lang="es-EC" sz="1000" b="0" i="0" u="none" strike="noStrike">
                          <a:solidFill>
                            <a:srgbClr val="000000"/>
                          </a:solidFill>
                          <a:latin typeface="Times New Roman"/>
                        </a:rPr>
                        <a:t>26</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CENTRO FM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97,7</a:t>
                      </a:r>
                    </a:p>
                  </a:txBody>
                  <a:tcPr marL="7481" marR="7481" marT="748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EC" sz="3100" dirty="0" smtClean="0"/>
              <a:t/>
            </a:r>
            <a:br>
              <a:rPr lang="es-EC" sz="3100" dirty="0" smtClean="0"/>
            </a:br>
            <a:r>
              <a:rPr lang="es-ES" sz="3100" dirty="0"/>
              <a:t/>
            </a:r>
            <a:br>
              <a:rPr lang="es-ES" sz="3100" dirty="0"/>
            </a:br>
            <a:r>
              <a:rPr lang="es-ES" sz="3100" dirty="0" smtClean="0"/>
              <a:t/>
            </a:r>
            <a:br>
              <a:rPr lang="es-ES" sz="3100" dirty="0" smtClean="0"/>
            </a:br>
            <a:r>
              <a:rPr lang="es-ES" sz="3100" dirty="0" smtClean="0"/>
              <a:t/>
            </a:r>
            <a:br>
              <a:rPr lang="es-ES" sz="3100" dirty="0" smtClean="0"/>
            </a:br>
            <a:r>
              <a:rPr lang="es-ES" sz="3100" dirty="0" smtClean="0"/>
              <a:t/>
            </a:r>
            <a:br>
              <a:rPr lang="es-ES" sz="3100" dirty="0" smtClean="0"/>
            </a:br>
            <a:endParaRPr lang="es-ES" dirty="0"/>
          </a:p>
        </p:txBody>
      </p:sp>
      <p:graphicFrame>
        <p:nvGraphicFramePr>
          <p:cNvPr id="3" name="2 Tabla"/>
          <p:cNvGraphicFramePr>
            <a:graphicFrameLocks noGrp="1"/>
          </p:cNvGraphicFramePr>
          <p:nvPr/>
        </p:nvGraphicFramePr>
        <p:xfrm>
          <a:off x="1643039" y="714337"/>
          <a:ext cx="6072233" cy="5715058"/>
        </p:xfrm>
        <a:graphic>
          <a:graphicData uri="http://schemas.openxmlformats.org/drawingml/2006/table">
            <a:tbl>
              <a:tblPr/>
              <a:tblGrid>
                <a:gridCol w="821594"/>
                <a:gridCol w="3495256"/>
                <a:gridCol w="1755383"/>
              </a:tblGrid>
              <a:tr h="397668">
                <a:tc>
                  <a:txBody>
                    <a:bodyPr/>
                    <a:lstStyle/>
                    <a:p>
                      <a:pPr algn="ctr" rtl="0" fontAlgn="b"/>
                      <a:r>
                        <a:rPr lang="es-EC" sz="1000" b="1" i="0" u="none" strike="noStrike" dirty="0">
                          <a:solidFill>
                            <a:srgbClr val="000000"/>
                          </a:solidFill>
                          <a:latin typeface="Times New Roman"/>
                        </a:rPr>
                        <a:t>N°</a:t>
                      </a:r>
                      <a:r>
                        <a:rPr lang="es-EC" sz="1000" b="0" i="0" u="none" strike="noStrike" dirty="0">
                          <a:solidFill>
                            <a:srgbClr val="000000"/>
                          </a:solidFill>
                          <a:latin typeface="Calibri"/>
                        </a:rPr>
                        <a:t> </a:t>
                      </a:r>
                      <a:endParaRPr lang="es-EC" sz="1000" b="1"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0" fontAlgn="ctr"/>
                      <a:r>
                        <a:rPr lang="es-EC" sz="1000" b="1" i="0" u="none" strike="noStrike">
                          <a:solidFill>
                            <a:srgbClr val="000000"/>
                          </a:solidFill>
                          <a:latin typeface="Times New Roman"/>
                        </a:rPr>
                        <a:t>ESTACIÓN DE RADIO</a:t>
                      </a:r>
                      <a:r>
                        <a:rPr lang="es-EC" sz="1000" b="0" i="0" u="none" strike="noStrike">
                          <a:solidFill>
                            <a:srgbClr val="000000"/>
                          </a:solidFill>
                          <a:latin typeface="Calibri"/>
                        </a:rPr>
                        <a:t> </a:t>
                      </a:r>
                      <a:endParaRPr lang="es-EC" sz="1000" b="1" i="0" u="none" strike="noStrike">
                        <a:solidFill>
                          <a:srgbClr val="000000"/>
                        </a:solidFill>
                        <a:latin typeface="Times New Roman"/>
                      </a:endParaRPr>
                    </a:p>
                  </a:txBody>
                  <a:tcPr marL="8080" marR="8080" marT="8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0" fontAlgn="ctr"/>
                      <a:r>
                        <a:rPr lang="es-EC" sz="1000" b="1" i="0" u="none" strike="noStrike">
                          <a:solidFill>
                            <a:srgbClr val="000000"/>
                          </a:solidFill>
                          <a:latin typeface="Times New Roman"/>
                        </a:rPr>
                        <a:t>FRECUENCIA</a:t>
                      </a:r>
                      <a:r>
                        <a:rPr lang="es-EC" sz="1000" b="0" i="0" u="none" strike="noStrike">
                          <a:solidFill>
                            <a:srgbClr val="000000"/>
                          </a:solidFill>
                          <a:latin typeface="Calibri"/>
                        </a:rPr>
                        <a:t> </a:t>
                      </a:r>
                      <a:endParaRPr lang="es-EC" sz="1000" b="1" i="0" u="none" strike="noStrike">
                        <a:solidFill>
                          <a:srgbClr val="000000"/>
                        </a:solidFill>
                        <a:latin typeface="Times New Roman"/>
                      </a:endParaRPr>
                    </a:p>
                  </a:txBody>
                  <a:tcPr marL="8080" marR="8080" marT="8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04515">
                <a:tc>
                  <a:txBody>
                    <a:bodyPr/>
                    <a:lstStyle/>
                    <a:p>
                      <a:pPr algn="ctr" rtl="0" fontAlgn="b"/>
                      <a:r>
                        <a:rPr lang="es-EC" sz="1000" b="0" i="0" u="none" strike="noStrike" dirty="0">
                          <a:solidFill>
                            <a:srgbClr val="000000"/>
                          </a:solidFill>
                          <a:latin typeface="Times New Roman"/>
                        </a:rPr>
                        <a:t>27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PROYECCION-98.1 FM-MUNDO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98,1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28</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ALFA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98,5</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29</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COLON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98,9</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dirty="0">
                          <a:solidFill>
                            <a:srgbClr val="000000"/>
                          </a:solidFill>
                          <a:latin typeface="Times New Roman"/>
                        </a:rPr>
                        <a:t>30</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LA LUNA</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99,3</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AÑORANZA LA RUMBERA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99,7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32</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MARIA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100,1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33</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STEREO ZARACAY</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100,5</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34</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RADIO PUBLICA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100,9</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35</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ONDA AZUL</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101,3</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36</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SUCESOS</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101,7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LA RED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102,1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38</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FRANCISCO STEREO</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102,5</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ctr"/>
                      <a:r>
                        <a:rPr lang="es-EC" sz="1000" b="0" i="0" u="none" strike="noStrike">
                          <a:solidFill>
                            <a:srgbClr val="000000"/>
                          </a:solidFill>
                          <a:latin typeface="Times New Roman"/>
                        </a:rPr>
                        <a:t>39</a:t>
                      </a:r>
                    </a:p>
                  </a:txBody>
                  <a:tcPr marL="8080" marR="8080" marT="8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it-IT" sz="1000" b="0" i="0" u="none" strike="noStrike" dirty="0">
                          <a:solidFill>
                            <a:srgbClr val="000000"/>
                          </a:solidFill>
                          <a:latin typeface="Times New Roman"/>
                        </a:rPr>
                        <a:t>RADIO PUBLICA DEL D.M.Q FM</a:t>
                      </a:r>
                      <a:r>
                        <a:rPr lang="it-IT" sz="1000" b="0" i="0" u="none" strike="noStrike" dirty="0">
                          <a:solidFill>
                            <a:srgbClr val="000000"/>
                          </a:solidFill>
                          <a:latin typeface="Calibri"/>
                        </a:rPr>
                        <a:t> </a:t>
                      </a:r>
                      <a:endParaRPr lang="it-IT"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ctr"/>
                      <a:r>
                        <a:rPr lang="es-EC" sz="1000" b="0" i="0" u="none" strike="noStrike">
                          <a:solidFill>
                            <a:srgbClr val="000000"/>
                          </a:solidFill>
                          <a:latin typeface="Times New Roman"/>
                        </a:rPr>
                        <a:t>102.9</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40</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ONDA CERO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103,3</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SONORAMA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103,7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42</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COBERTURA FM (M)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104,1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42</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COBERTURA FM (R)</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104,1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43</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AMERICA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104,5</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44</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ECUASHYRI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104,9</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45</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KISS 105.3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105,3</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46</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C.R.E.SATELITAL</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105,7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HOT 106 RADIO FUEGO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106,1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48</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CANELA RADIO CORP</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106,5</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49</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106.9 FM RADIO URBANA</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106,9</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50</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J.C. RADIO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107,3</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r h="204515">
                <a:tc>
                  <a:txBody>
                    <a:bodyPr/>
                    <a:lstStyle/>
                    <a:p>
                      <a:pPr algn="ctr" rtl="0" fontAlgn="b"/>
                      <a:r>
                        <a:rPr lang="es-EC" sz="1000" b="0" i="0" u="none" strike="noStrike">
                          <a:solidFill>
                            <a:srgbClr val="000000"/>
                          </a:solidFill>
                          <a:latin typeface="Times New Roman"/>
                        </a:rPr>
                        <a:t>51</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a:solidFill>
                            <a:srgbClr val="000000"/>
                          </a:solidFill>
                          <a:latin typeface="Times New Roman"/>
                        </a:rPr>
                        <a:t>MAS CANDELA</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c>
                  <a:txBody>
                    <a:bodyPr/>
                    <a:lstStyle/>
                    <a:p>
                      <a:pPr algn="ctr" rtl="0" fontAlgn="b"/>
                      <a:r>
                        <a:rPr lang="es-EC" sz="1000" b="0" i="0" u="none" strike="noStrike" dirty="0">
                          <a:solidFill>
                            <a:srgbClr val="000000"/>
                          </a:solidFill>
                          <a:latin typeface="Times New Roman"/>
                        </a:rPr>
                        <a:t>107,7</a:t>
                      </a:r>
                    </a:p>
                  </a:txBody>
                  <a:tcPr marL="8080" marR="8080" marT="808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ADA"/>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2564904"/>
            <a:ext cx="8229600" cy="1143000"/>
          </a:xfr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oAutofit/>
          </a:bodyPr>
          <a:lstStyle/>
          <a:p>
            <a:r>
              <a:rPr lang="es-ES" sz="3200" b="1" dirty="0" smtClean="0">
                <a:effectLst>
                  <a:glow rad="228600">
                    <a:schemeClr val="accent3">
                      <a:satMod val="175000"/>
                      <a:alpha val="40000"/>
                    </a:schemeClr>
                  </a:glow>
                </a:effectLst>
              </a:rPr>
              <a:t>CARACTERÍSTICAS TÉCNICAS OPERACIONALES</a:t>
            </a:r>
            <a:endParaRPr lang="es-ES" sz="3200" b="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611560" y="260648"/>
            <a:ext cx="8064896" cy="707886"/>
          </a:xfrm>
          <a:prstGeom prst="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4000" b="1" dirty="0" err="1" smtClean="0"/>
              <a:t>Estación</a:t>
            </a:r>
            <a:r>
              <a:rPr lang="en-US" sz="4000" b="1" dirty="0" smtClean="0"/>
              <a:t> de Radio LATINA FM</a:t>
            </a:r>
            <a:endParaRPr lang="es-EC" sz="4000" b="1" dirty="0"/>
          </a:p>
        </p:txBody>
      </p:sp>
      <p:graphicFrame>
        <p:nvGraphicFramePr>
          <p:cNvPr id="10" name="9 Tabla"/>
          <p:cNvGraphicFramePr>
            <a:graphicFrameLocks noGrp="1"/>
          </p:cNvGraphicFramePr>
          <p:nvPr/>
        </p:nvGraphicFramePr>
        <p:xfrm>
          <a:off x="323528" y="1268760"/>
          <a:ext cx="8616280" cy="5394960"/>
        </p:xfrm>
        <a:graphic>
          <a:graphicData uri="http://schemas.openxmlformats.org/drawingml/2006/table">
            <a:tbl>
              <a:tblPr firstRow="1" bandRow="1">
                <a:tableStyleId>{D113A9D2-9D6B-4929-AA2D-F23B5EE8CBE7}</a:tableStyleId>
              </a:tblPr>
              <a:tblGrid>
                <a:gridCol w="4308140"/>
                <a:gridCol w="4308140"/>
              </a:tblGrid>
              <a:tr h="543294">
                <a:tc>
                  <a:txBody>
                    <a:bodyPr/>
                    <a:lstStyle/>
                    <a:p>
                      <a:r>
                        <a:rPr lang="es-EC" sz="3200" b="1" noProof="0" dirty="0" smtClean="0"/>
                        <a:t>Cobertura</a:t>
                      </a:r>
                      <a:endParaRPr lang="es-EC" sz="3200" b="1" noProof="0" dirty="0"/>
                    </a:p>
                  </a:txBody>
                  <a:tcPr/>
                </a:tc>
                <a:tc>
                  <a:txBody>
                    <a:bodyPr/>
                    <a:lstStyle/>
                    <a:p>
                      <a:pPr algn="ctr"/>
                      <a:r>
                        <a:rPr lang="es-EC" sz="1800" b="1" noProof="0" dirty="0" smtClean="0"/>
                        <a:t>Quito DM, </a:t>
                      </a:r>
                      <a:r>
                        <a:rPr lang="es-EC" sz="1800" b="1" noProof="0" dirty="0" err="1" smtClean="0"/>
                        <a:t>Cayambe</a:t>
                      </a:r>
                      <a:r>
                        <a:rPr lang="es-EC" sz="1800" b="1" noProof="0" dirty="0" smtClean="0"/>
                        <a:t>, </a:t>
                      </a:r>
                      <a:r>
                        <a:rPr lang="es-EC" sz="1800" b="1" noProof="0" dirty="0" err="1" smtClean="0"/>
                        <a:t>Tabacundo</a:t>
                      </a:r>
                      <a:r>
                        <a:rPr lang="es-EC" sz="1800" b="1" noProof="0" dirty="0" smtClean="0"/>
                        <a:t>, </a:t>
                      </a:r>
                      <a:r>
                        <a:rPr lang="es-EC" sz="1800" b="1" noProof="0" dirty="0" err="1" smtClean="0"/>
                        <a:t>Machachi</a:t>
                      </a:r>
                      <a:r>
                        <a:rPr lang="es-EC" sz="1800" b="1" noProof="0" dirty="0" smtClean="0"/>
                        <a:t>,</a:t>
                      </a:r>
                      <a:r>
                        <a:rPr lang="es-EC" sz="1800" b="1" baseline="0" noProof="0" dirty="0" smtClean="0"/>
                        <a:t> </a:t>
                      </a:r>
                      <a:r>
                        <a:rPr lang="es-EC" sz="1800" b="1" baseline="0" noProof="0" dirty="0" err="1" smtClean="0"/>
                        <a:t>Sangolqui</a:t>
                      </a:r>
                      <a:endParaRPr lang="es-EC" sz="1800" b="1" noProof="0" dirty="0"/>
                    </a:p>
                  </a:txBody>
                  <a:tcPr/>
                </a:tc>
              </a:tr>
              <a:tr h="314766">
                <a:tc>
                  <a:txBody>
                    <a:bodyPr/>
                    <a:lstStyle/>
                    <a:p>
                      <a:r>
                        <a:rPr lang="es-EC" sz="2000" b="1" noProof="0" dirty="0" smtClean="0"/>
                        <a:t>Longitud </a:t>
                      </a:r>
                      <a:r>
                        <a:rPr lang="es-EC" sz="2000" b="1" noProof="0" dirty="0" err="1" smtClean="0"/>
                        <a:t>Tx</a:t>
                      </a:r>
                      <a:endParaRPr lang="es-EC" sz="2000" b="1" noProof="0" dirty="0"/>
                    </a:p>
                  </a:txBody>
                  <a:tcPr/>
                </a:tc>
                <a:tc>
                  <a:txBody>
                    <a:bodyPr/>
                    <a:lstStyle/>
                    <a:p>
                      <a:pPr algn="ctr"/>
                      <a:r>
                        <a:rPr lang="es-EC" sz="1400" b="1" noProof="0" dirty="0" smtClean="0"/>
                        <a:t>78°31’20”W</a:t>
                      </a:r>
                      <a:endParaRPr lang="es-EC" sz="1400" b="1" noProof="0" dirty="0"/>
                    </a:p>
                  </a:txBody>
                  <a:tcPr/>
                </a:tc>
              </a:tr>
              <a:tr h="314766">
                <a:tc>
                  <a:txBody>
                    <a:bodyPr/>
                    <a:lstStyle/>
                    <a:p>
                      <a:r>
                        <a:rPr lang="en-US" sz="2000" b="1" noProof="0" dirty="0" err="1" smtClean="0"/>
                        <a:t>Latitud</a:t>
                      </a:r>
                      <a:r>
                        <a:rPr lang="en-US" sz="2000" b="1" noProof="0" dirty="0" smtClean="0"/>
                        <a:t> </a:t>
                      </a:r>
                      <a:r>
                        <a:rPr lang="en-US" sz="2000" b="1" noProof="0" dirty="0" err="1" smtClean="0"/>
                        <a:t>Tx</a:t>
                      </a:r>
                      <a:endParaRPr lang="es-EC" sz="2000" b="1" noProof="0" dirty="0"/>
                    </a:p>
                  </a:txBody>
                  <a:tcPr/>
                </a:tc>
                <a:tc>
                  <a:txBody>
                    <a:bodyPr/>
                    <a:lstStyle/>
                    <a:p>
                      <a:pPr algn="ctr"/>
                      <a:r>
                        <a:rPr lang="es-EC" b="1" noProof="0" dirty="0" smtClean="0"/>
                        <a:t>00°09’49”S </a:t>
                      </a:r>
                      <a:endParaRPr lang="es-EC" b="1" noProof="0" dirty="0"/>
                    </a:p>
                  </a:txBody>
                  <a:tcPr/>
                </a:tc>
              </a:tr>
              <a:tr h="314766">
                <a:tc>
                  <a:txBody>
                    <a:bodyPr/>
                    <a:lstStyle/>
                    <a:p>
                      <a:r>
                        <a:rPr lang="es-EC" sz="2000" b="1" noProof="0" dirty="0" smtClean="0"/>
                        <a:t>Frecuencia de Operación</a:t>
                      </a:r>
                      <a:r>
                        <a:rPr lang="es-EC" sz="2000" b="1" baseline="0" noProof="0" dirty="0" smtClean="0"/>
                        <a:t> </a:t>
                      </a:r>
                      <a:endParaRPr lang="es-EC" sz="2000" b="1" noProof="0" dirty="0"/>
                    </a:p>
                  </a:txBody>
                  <a:tcPr/>
                </a:tc>
                <a:tc>
                  <a:txBody>
                    <a:bodyPr/>
                    <a:lstStyle/>
                    <a:p>
                      <a:pPr algn="ctr"/>
                      <a:r>
                        <a:rPr lang="es-EC" b="1" noProof="0" dirty="0" smtClean="0"/>
                        <a:t>88.1MHz</a:t>
                      </a:r>
                      <a:endParaRPr lang="es-EC" b="1" noProof="0" dirty="0"/>
                    </a:p>
                  </a:txBody>
                  <a:tcPr/>
                </a:tc>
              </a:tr>
              <a:tr h="314766">
                <a:tc>
                  <a:txBody>
                    <a:bodyPr/>
                    <a:lstStyle/>
                    <a:p>
                      <a:r>
                        <a:rPr lang="es-EC" sz="2000" b="1" noProof="0" dirty="0" smtClean="0"/>
                        <a:t>Tipo de antena </a:t>
                      </a:r>
                      <a:endParaRPr lang="es-EC" sz="2000" b="1" noProof="0" dirty="0"/>
                    </a:p>
                  </a:txBody>
                  <a:tcPr/>
                </a:tc>
                <a:tc>
                  <a:txBody>
                    <a:bodyPr/>
                    <a:lstStyle/>
                    <a:p>
                      <a:pPr algn="ctr"/>
                      <a:r>
                        <a:rPr lang="en-US" b="1" dirty="0" err="1" smtClean="0"/>
                        <a:t>Arreglo</a:t>
                      </a:r>
                      <a:r>
                        <a:rPr lang="en-US" b="1" dirty="0" smtClean="0"/>
                        <a:t> de 4 </a:t>
                      </a:r>
                      <a:r>
                        <a:rPr lang="en-US" b="1" dirty="0" err="1" smtClean="0"/>
                        <a:t>radiadores</a:t>
                      </a:r>
                      <a:endParaRPr lang="es-EC" b="1" dirty="0"/>
                    </a:p>
                  </a:txBody>
                  <a:tcPr/>
                </a:tc>
              </a:tr>
              <a:tr h="314766">
                <a:tc>
                  <a:txBody>
                    <a:bodyPr/>
                    <a:lstStyle/>
                    <a:p>
                      <a:r>
                        <a:rPr lang="es-EC" sz="2000" b="1" noProof="0" dirty="0" smtClean="0"/>
                        <a:t>Altura de Antena</a:t>
                      </a:r>
                      <a:r>
                        <a:rPr lang="es-EC" sz="2000" b="1" baseline="0" noProof="0" dirty="0" smtClean="0"/>
                        <a:t> </a:t>
                      </a:r>
                      <a:endParaRPr lang="es-EC" sz="2000" b="1" noProof="0" dirty="0"/>
                    </a:p>
                  </a:txBody>
                  <a:tcPr/>
                </a:tc>
                <a:tc>
                  <a:txBody>
                    <a:bodyPr/>
                    <a:lstStyle/>
                    <a:p>
                      <a:pPr algn="ctr"/>
                      <a:r>
                        <a:rPr lang="es-EC" b="1" noProof="0" dirty="0" smtClean="0"/>
                        <a:t>30m</a:t>
                      </a:r>
                      <a:endParaRPr lang="es-EC" b="1" noProof="0" dirty="0"/>
                    </a:p>
                  </a:txBody>
                  <a:tcPr/>
                </a:tc>
              </a:tr>
              <a:tr h="314766">
                <a:tc>
                  <a:txBody>
                    <a:bodyPr/>
                    <a:lstStyle/>
                    <a:p>
                      <a:r>
                        <a:rPr lang="es-EC" sz="2000" b="1" noProof="0" dirty="0" smtClean="0"/>
                        <a:t>Altura de </a:t>
                      </a:r>
                      <a:r>
                        <a:rPr lang="es-EC" sz="2000" b="1" noProof="0" dirty="0" err="1" smtClean="0"/>
                        <a:t>Tx</a:t>
                      </a:r>
                      <a:endParaRPr lang="es-EC" sz="2000" b="1" noProof="0" dirty="0"/>
                    </a:p>
                  </a:txBody>
                  <a:tcPr/>
                </a:tc>
                <a:tc>
                  <a:txBody>
                    <a:bodyPr/>
                    <a:lstStyle/>
                    <a:p>
                      <a:pPr algn="ctr"/>
                      <a:r>
                        <a:rPr lang="es-EC" b="1" noProof="0" dirty="0" smtClean="0"/>
                        <a:t>3698m</a:t>
                      </a:r>
                      <a:endParaRPr lang="es-EC" b="1" noProof="0" dirty="0"/>
                    </a:p>
                  </a:txBody>
                  <a:tcPr/>
                </a:tc>
              </a:tr>
              <a:tr h="314766">
                <a:tc>
                  <a:txBody>
                    <a:bodyPr/>
                    <a:lstStyle/>
                    <a:p>
                      <a:r>
                        <a:rPr lang="es-EC" sz="2000" b="1" noProof="0" dirty="0" smtClean="0"/>
                        <a:t>Azimut</a:t>
                      </a:r>
                      <a:r>
                        <a:rPr lang="es-EC" sz="2000" b="1" baseline="0" noProof="0" dirty="0" smtClean="0"/>
                        <a:t> de </a:t>
                      </a:r>
                      <a:r>
                        <a:rPr lang="es-EC" sz="2000" b="1" baseline="0" noProof="0" dirty="0" err="1" smtClean="0"/>
                        <a:t>Mx.</a:t>
                      </a:r>
                      <a:r>
                        <a:rPr lang="es-EC" sz="2000" b="1" baseline="0" noProof="0" dirty="0" smtClean="0"/>
                        <a:t> Radiación   </a:t>
                      </a:r>
                      <a:endParaRPr lang="es-EC" sz="2000" b="1" noProof="0" dirty="0"/>
                    </a:p>
                  </a:txBody>
                  <a:tcPr/>
                </a:tc>
                <a:tc>
                  <a:txBody>
                    <a:bodyPr/>
                    <a:lstStyle/>
                    <a:p>
                      <a:pPr algn="ctr"/>
                      <a:r>
                        <a:rPr lang="es-EC" b="1" noProof="0" dirty="0" smtClean="0"/>
                        <a:t>Omnidireccional</a:t>
                      </a:r>
                      <a:endParaRPr lang="es-EC" b="1" noProof="0" dirty="0"/>
                    </a:p>
                  </a:txBody>
                  <a:tcPr/>
                </a:tc>
              </a:tr>
              <a:tr h="314766">
                <a:tc>
                  <a:txBody>
                    <a:bodyPr/>
                    <a:lstStyle/>
                    <a:p>
                      <a:r>
                        <a:rPr lang="es-EC" sz="2000" b="1" noProof="0" dirty="0" smtClean="0"/>
                        <a:t>No. de Antena C/A </a:t>
                      </a:r>
                      <a:endParaRPr lang="es-EC" sz="2000" b="1" noProof="0" dirty="0"/>
                    </a:p>
                  </a:txBody>
                  <a:tcPr/>
                </a:tc>
                <a:tc>
                  <a:txBody>
                    <a:bodyPr/>
                    <a:lstStyle/>
                    <a:p>
                      <a:pPr algn="ctr"/>
                      <a:r>
                        <a:rPr lang="es-EC" b="1" noProof="0" dirty="0" smtClean="0"/>
                        <a:t>4</a:t>
                      </a:r>
                      <a:endParaRPr lang="es-EC" b="1" noProof="0" dirty="0"/>
                    </a:p>
                  </a:txBody>
                  <a:tcPr/>
                </a:tc>
              </a:tr>
              <a:tr h="314766">
                <a:tc>
                  <a:txBody>
                    <a:bodyPr/>
                    <a:lstStyle/>
                    <a:p>
                      <a:r>
                        <a:rPr lang="es-EC" sz="2000" b="1" noProof="0" dirty="0" smtClean="0"/>
                        <a:t>Potencia de </a:t>
                      </a:r>
                      <a:r>
                        <a:rPr lang="es-EC" sz="2000" b="1" noProof="0" dirty="0" err="1" smtClean="0"/>
                        <a:t>Tx</a:t>
                      </a:r>
                      <a:r>
                        <a:rPr lang="es-EC" sz="2000" b="1" noProof="0" dirty="0" smtClean="0"/>
                        <a:t> </a:t>
                      </a:r>
                      <a:endParaRPr lang="es-EC" sz="2000" b="1" noProof="0" dirty="0"/>
                    </a:p>
                  </a:txBody>
                  <a:tcPr/>
                </a:tc>
                <a:tc>
                  <a:txBody>
                    <a:bodyPr/>
                    <a:lstStyle/>
                    <a:p>
                      <a:pPr algn="ctr"/>
                      <a:r>
                        <a:rPr lang="es-EC" b="1" noProof="0" dirty="0" smtClean="0"/>
                        <a:t>200 W</a:t>
                      </a:r>
                      <a:endParaRPr lang="es-EC" b="1" noProof="0" dirty="0"/>
                    </a:p>
                  </a:txBody>
                  <a:tcPr/>
                </a:tc>
              </a:tr>
              <a:tr h="314766">
                <a:tc>
                  <a:txBody>
                    <a:bodyPr/>
                    <a:lstStyle/>
                    <a:p>
                      <a:r>
                        <a:rPr lang="es-EC" sz="2000" b="1" noProof="0" dirty="0" smtClean="0"/>
                        <a:t>Ganancia </a:t>
                      </a:r>
                      <a:endParaRPr lang="es-EC" sz="2000" b="1" noProof="0" dirty="0"/>
                    </a:p>
                  </a:txBody>
                  <a:tcPr/>
                </a:tc>
                <a:tc>
                  <a:txBody>
                    <a:bodyPr/>
                    <a:lstStyle/>
                    <a:p>
                      <a:pPr algn="ctr"/>
                      <a:r>
                        <a:rPr lang="es-EC" b="1" noProof="0" dirty="0" smtClean="0"/>
                        <a:t>5.0 dB</a:t>
                      </a:r>
                      <a:endParaRPr lang="es-EC" b="1" noProof="0" dirty="0"/>
                    </a:p>
                  </a:txBody>
                  <a:tcPr/>
                </a:tc>
              </a:tr>
              <a:tr h="314766">
                <a:tc>
                  <a:txBody>
                    <a:bodyPr/>
                    <a:lstStyle/>
                    <a:p>
                      <a:r>
                        <a:rPr lang="es-EC" sz="2000" b="1" noProof="0" dirty="0" smtClean="0"/>
                        <a:t>Pérdida</a:t>
                      </a:r>
                      <a:r>
                        <a:rPr lang="es-EC" sz="2000" b="1" baseline="0" noProof="0" dirty="0" smtClean="0"/>
                        <a:t> </a:t>
                      </a:r>
                      <a:endParaRPr lang="es-EC" sz="2000" b="1" noProof="0" dirty="0"/>
                    </a:p>
                  </a:txBody>
                  <a:tcPr/>
                </a:tc>
                <a:tc>
                  <a:txBody>
                    <a:bodyPr/>
                    <a:lstStyle/>
                    <a:p>
                      <a:pPr algn="ctr"/>
                      <a:r>
                        <a:rPr lang="es-EC" b="1" noProof="0" dirty="0" smtClean="0"/>
                        <a:t>1.5 dB</a:t>
                      </a:r>
                      <a:endParaRPr lang="es-EC" b="1" noProof="0" dirty="0"/>
                    </a:p>
                  </a:txBody>
                  <a:tcPr/>
                </a:tc>
              </a:tr>
              <a:tr h="314766">
                <a:tc>
                  <a:txBody>
                    <a:bodyPr/>
                    <a:lstStyle/>
                    <a:p>
                      <a:r>
                        <a:rPr lang="es-EC" sz="2000" b="1" noProof="0" dirty="0" smtClean="0"/>
                        <a:t>P.E.R</a:t>
                      </a:r>
                      <a:endParaRPr lang="es-EC" sz="2000" b="1" noProof="0" dirty="0"/>
                    </a:p>
                  </a:txBody>
                  <a:tcPr/>
                </a:tc>
                <a:tc>
                  <a:txBody>
                    <a:bodyPr/>
                    <a:lstStyle/>
                    <a:p>
                      <a:pPr algn="ctr"/>
                      <a:r>
                        <a:rPr lang="es-EC" b="1" noProof="0" dirty="0" smtClean="0"/>
                        <a:t>447.74 W</a:t>
                      </a:r>
                      <a:endParaRPr lang="es-EC" b="1" noProof="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glow rad="228600">
                    <a:schemeClr val="accent3">
                      <a:satMod val="175000"/>
                      <a:alpha val="40000"/>
                    </a:schemeClr>
                  </a:glow>
                </a:effectLst>
              </a:rPr>
              <a:t>CONTENIDO</a:t>
            </a:r>
            <a:endParaRPr lang="es-ES" b="1" dirty="0">
              <a:effectLst>
                <a:glow rad="228600">
                  <a:schemeClr val="accent3">
                    <a:satMod val="175000"/>
                    <a:alpha val="40000"/>
                  </a:schemeClr>
                </a:glow>
              </a:effectLst>
            </a:endParaRPr>
          </a:p>
        </p:txBody>
      </p:sp>
      <p:sp>
        <p:nvSpPr>
          <p:cNvPr id="3" name="2 Marcador de contenido"/>
          <p:cNvSpPr>
            <a:spLocks noGrp="1"/>
          </p:cNvSpPr>
          <p:nvPr>
            <p:ph idx="1"/>
          </p:nvPr>
        </p:nvSpPr>
        <p:spPr/>
        <p:txBody>
          <a:bodyPr>
            <a:normAutofit lnSpcReduction="10000"/>
          </a:bodyPr>
          <a:lstStyle/>
          <a:p>
            <a:r>
              <a:rPr lang="es-EC" dirty="0" smtClean="0">
                <a:effectLst>
                  <a:glow rad="63500">
                    <a:schemeClr val="accent5">
                      <a:satMod val="175000"/>
                      <a:alpha val="40000"/>
                    </a:schemeClr>
                  </a:glow>
                </a:effectLst>
              </a:rPr>
              <a:t>Introducción</a:t>
            </a:r>
          </a:p>
          <a:p>
            <a:r>
              <a:rPr lang="es-EC" dirty="0" smtClean="0">
                <a:effectLst>
                  <a:glow rad="63500">
                    <a:schemeClr val="accent5">
                      <a:satMod val="175000"/>
                      <a:alpha val="40000"/>
                    </a:schemeClr>
                  </a:glow>
                </a:effectLst>
              </a:rPr>
              <a:t>Antecedentes</a:t>
            </a:r>
          </a:p>
          <a:p>
            <a:r>
              <a:rPr lang="es-EC" dirty="0" smtClean="0">
                <a:effectLst>
                  <a:glow rad="63500">
                    <a:schemeClr val="accent5">
                      <a:satMod val="175000"/>
                      <a:alpha val="40000"/>
                    </a:schemeClr>
                  </a:glow>
                </a:effectLst>
              </a:rPr>
              <a:t>Objetivos</a:t>
            </a:r>
          </a:p>
          <a:p>
            <a:r>
              <a:rPr lang="es-EC" dirty="0" smtClean="0">
                <a:effectLst>
                  <a:glow rad="63500">
                    <a:schemeClr val="accent5">
                      <a:satMod val="175000"/>
                      <a:alpha val="40000"/>
                    </a:schemeClr>
                  </a:glow>
                </a:effectLst>
              </a:rPr>
              <a:t>Normativa Técnica</a:t>
            </a:r>
          </a:p>
          <a:p>
            <a:r>
              <a:rPr lang="es-EC" dirty="0" smtClean="0">
                <a:effectLst>
                  <a:glow rad="63500">
                    <a:schemeClr val="accent5">
                      <a:satMod val="175000"/>
                      <a:alpha val="40000"/>
                    </a:schemeClr>
                  </a:glow>
                </a:effectLst>
              </a:rPr>
              <a:t>Características Técnicas</a:t>
            </a:r>
          </a:p>
          <a:p>
            <a:r>
              <a:rPr lang="es-EC" dirty="0" smtClean="0">
                <a:effectLst>
                  <a:glow rad="63500">
                    <a:schemeClr val="accent5">
                      <a:satMod val="175000"/>
                      <a:alpha val="40000"/>
                    </a:schemeClr>
                  </a:glow>
                </a:effectLst>
              </a:rPr>
              <a:t>Estaciones de Radiodifusión</a:t>
            </a:r>
          </a:p>
          <a:p>
            <a:r>
              <a:rPr lang="es-EC" dirty="0" smtClean="0">
                <a:effectLst>
                  <a:glow rad="63500">
                    <a:schemeClr val="accent5">
                      <a:satMod val="175000"/>
                      <a:alpha val="40000"/>
                    </a:schemeClr>
                  </a:glow>
                </a:effectLst>
              </a:rPr>
              <a:t>Evaluación Técnica</a:t>
            </a:r>
          </a:p>
          <a:p>
            <a:r>
              <a:rPr lang="es-EC" dirty="0" smtClean="0">
                <a:effectLst>
                  <a:glow rad="63500">
                    <a:schemeClr val="accent5">
                      <a:satMod val="175000"/>
                      <a:alpha val="40000"/>
                    </a:schemeClr>
                  </a:glow>
                </a:effectLst>
              </a:rPr>
              <a:t>Simulación de Cobertura</a:t>
            </a:r>
          </a:p>
          <a:p>
            <a:endParaRPr lang="es-EC" dirty="0" smtClean="0"/>
          </a:p>
          <a:p>
            <a:endParaRPr lang="es-EC" dirty="0" smtClean="0"/>
          </a:p>
          <a:p>
            <a:endParaRPr lang="es-EC" dirty="0" smtClean="0"/>
          </a:p>
          <a:p>
            <a:endParaRPr lang="es-EC" dirty="0" smtClean="0"/>
          </a:p>
          <a:p>
            <a:endParaRPr lang="es-EC" dirty="0" smtClean="0"/>
          </a:p>
          <a:p>
            <a:endParaRPr lang="es-EC" dirty="0" smtClean="0"/>
          </a:p>
          <a:p>
            <a:endParaRPr lang="es-ES" dirty="0"/>
          </a:p>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endParaRPr lang="es-ES" dirty="0"/>
          </a:p>
        </p:txBody>
      </p:sp>
      <p:sp>
        <p:nvSpPr>
          <p:cNvPr id="5" name="4 CuadroTexto"/>
          <p:cNvSpPr txBox="1"/>
          <p:nvPr/>
        </p:nvSpPr>
        <p:spPr>
          <a:xfrm>
            <a:off x="611560" y="260648"/>
            <a:ext cx="8064896" cy="707886"/>
          </a:xfrm>
          <a:prstGeom prst="rect">
            <a:avLst/>
          </a:prstGeom>
          <a:effectLst>
            <a:glow rad="2286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4000" b="1" dirty="0" err="1" smtClean="0"/>
              <a:t>Estación</a:t>
            </a:r>
            <a:r>
              <a:rPr lang="en-US" sz="4000" b="1" dirty="0" smtClean="0"/>
              <a:t> de Radio MAJESTAD</a:t>
            </a:r>
            <a:endParaRPr lang="es-EC" sz="4000" b="1" dirty="0"/>
          </a:p>
        </p:txBody>
      </p:sp>
      <p:graphicFrame>
        <p:nvGraphicFramePr>
          <p:cNvPr id="6" name="5 Tabla"/>
          <p:cNvGraphicFramePr>
            <a:graphicFrameLocks noGrp="1"/>
          </p:cNvGraphicFramePr>
          <p:nvPr/>
        </p:nvGraphicFramePr>
        <p:xfrm>
          <a:off x="395536" y="1196752"/>
          <a:ext cx="8496944" cy="5394960"/>
        </p:xfrm>
        <a:graphic>
          <a:graphicData uri="http://schemas.openxmlformats.org/drawingml/2006/table">
            <a:tbl>
              <a:tblPr firstRow="1" bandRow="1">
                <a:tableStyleId>{E269D01E-BC32-4049-B463-5C60D7B0CCD2}</a:tableStyleId>
              </a:tblPr>
              <a:tblGrid>
                <a:gridCol w="4248472"/>
                <a:gridCol w="4248472"/>
              </a:tblGrid>
              <a:tr h="370840">
                <a:tc>
                  <a:txBody>
                    <a:bodyPr/>
                    <a:lstStyle/>
                    <a:p>
                      <a:r>
                        <a:rPr lang="es-EC" sz="3200" b="1" noProof="0" dirty="0" smtClean="0"/>
                        <a:t>Cobertura</a:t>
                      </a:r>
                      <a:endParaRPr lang="es-EC" sz="3200" b="1" noProof="0" dirty="0"/>
                    </a:p>
                  </a:txBody>
                  <a:tcPr/>
                </a:tc>
                <a:tc>
                  <a:txBody>
                    <a:bodyPr/>
                    <a:lstStyle/>
                    <a:p>
                      <a:pPr algn="ctr"/>
                      <a:r>
                        <a:rPr lang="es-EC" sz="1800" b="1" noProof="0" dirty="0" smtClean="0"/>
                        <a:t>Quito DM, </a:t>
                      </a:r>
                      <a:r>
                        <a:rPr lang="es-EC" sz="1800" b="1" noProof="0" dirty="0" err="1" smtClean="0"/>
                        <a:t>Cayambe</a:t>
                      </a:r>
                      <a:r>
                        <a:rPr lang="es-EC" sz="1800" b="1" noProof="0" dirty="0" smtClean="0"/>
                        <a:t>, </a:t>
                      </a:r>
                      <a:r>
                        <a:rPr lang="es-EC" sz="1800" b="1" noProof="0" dirty="0" err="1" smtClean="0"/>
                        <a:t>Tabacundo</a:t>
                      </a:r>
                      <a:r>
                        <a:rPr lang="es-EC" sz="1800" b="1" noProof="0" dirty="0" smtClean="0"/>
                        <a:t>, </a:t>
                      </a:r>
                      <a:r>
                        <a:rPr lang="es-EC" sz="1800" b="1" noProof="0" dirty="0" err="1" smtClean="0"/>
                        <a:t>Machachi</a:t>
                      </a:r>
                      <a:r>
                        <a:rPr lang="es-EC" sz="1800" b="1" noProof="0" dirty="0" smtClean="0"/>
                        <a:t>,</a:t>
                      </a:r>
                      <a:r>
                        <a:rPr lang="es-EC" sz="1800" b="1" baseline="0" noProof="0" dirty="0" smtClean="0"/>
                        <a:t> </a:t>
                      </a:r>
                      <a:r>
                        <a:rPr lang="es-EC" sz="1800" b="1" baseline="0" noProof="0" dirty="0" err="1" smtClean="0"/>
                        <a:t>Sangolqui</a:t>
                      </a:r>
                      <a:endParaRPr lang="es-EC" sz="1800" b="1" noProof="0" dirty="0"/>
                    </a:p>
                  </a:txBody>
                  <a:tcPr/>
                </a:tc>
              </a:tr>
              <a:tr h="370840">
                <a:tc>
                  <a:txBody>
                    <a:bodyPr/>
                    <a:lstStyle/>
                    <a:p>
                      <a:r>
                        <a:rPr lang="es-EC" sz="2000" b="1" noProof="0" dirty="0" smtClean="0"/>
                        <a:t>Longitud </a:t>
                      </a:r>
                      <a:r>
                        <a:rPr lang="es-EC" sz="2000" b="1" noProof="0" dirty="0" err="1" smtClean="0"/>
                        <a:t>Tx</a:t>
                      </a:r>
                      <a:endParaRPr lang="es-EC" sz="2000" b="1" noProof="0" dirty="0"/>
                    </a:p>
                  </a:txBody>
                  <a:tcPr/>
                </a:tc>
                <a:tc>
                  <a:txBody>
                    <a:bodyPr/>
                    <a:lstStyle/>
                    <a:p>
                      <a:pPr algn="ctr"/>
                      <a:r>
                        <a:rPr lang="es-EC" sz="1800" b="1" noProof="0" dirty="0" smtClean="0"/>
                        <a:t>78°31’06”W</a:t>
                      </a:r>
                      <a:endParaRPr lang="es-EC" sz="1800" b="1" noProof="0" dirty="0"/>
                    </a:p>
                  </a:txBody>
                  <a:tcPr/>
                </a:tc>
              </a:tr>
              <a:tr h="370840">
                <a:tc>
                  <a:txBody>
                    <a:bodyPr/>
                    <a:lstStyle/>
                    <a:p>
                      <a:r>
                        <a:rPr lang="en-US" sz="2000" b="1" noProof="0" dirty="0" err="1" smtClean="0"/>
                        <a:t>Latitud</a:t>
                      </a:r>
                      <a:r>
                        <a:rPr lang="en-US" sz="2000" b="1" noProof="0" dirty="0" smtClean="0"/>
                        <a:t> </a:t>
                      </a:r>
                      <a:r>
                        <a:rPr lang="en-US" sz="2000" b="1" noProof="0" dirty="0" err="1" smtClean="0"/>
                        <a:t>Tx</a:t>
                      </a:r>
                      <a:r>
                        <a:rPr lang="en-US" sz="2000" b="1" baseline="0" noProof="0" dirty="0" smtClean="0"/>
                        <a:t> </a:t>
                      </a:r>
                      <a:endParaRPr lang="es-EC" sz="2000" b="1" noProof="0" dirty="0"/>
                    </a:p>
                  </a:txBody>
                  <a:tcPr/>
                </a:tc>
                <a:tc>
                  <a:txBody>
                    <a:bodyPr/>
                    <a:lstStyle/>
                    <a:p>
                      <a:pPr algn="ctr"/>
                      <a:r>
                        <a:rPr lang="es-EC" b="1" noProof="0" dirty="0" smtClean="0"/>
                        <a:t>00°10’05”S </a:t>
                      </a:r>
                      <a:endParaRPr lang="es-EC" b="1" noProof="0" dirty="0"/>
                    </a:p>
                  </a:txBody>
                  <a:tcPr/>
                </a:tc>
              </a:tr>
              <a:tr h="370840">
                <a:tc>
                  <a:txBody>
                    <a:bodyPr/>
                    <a:lstStyle/>
                    <a:p>
                      <a:r>
                        <a:rPr lang="es-EC" sz="2000" b="1" noProof="0" dirty="0" smtClean="0"/>
                        <a:t>Frecuencia de Operación</a:t>
                      </a:r>
                      <a:r>
                        <a:rPr lang="es-EC" sz="2000" b="1" baseline="0" noProof="0" dirty="0" smtClean="0"/>
                        <a:t> </a:t>
                      </a:r>
                      <a:endParaRPr lang="es-EC" sz="2000" b="1" noProof="0" dirty="0"/>
                    </a:p>
                  </a:txBody>
                  <a:tcPr/>
                </a:tc>
                <a:tc>
                  <a:txBody>
                    <a:bodyPr/>
                    <a:lstStyle/>
                    <a:p>
                      <a:pPr algn="ctr"/>
                      <a:r>
                        <a:rPr lang="es-EC" b="1" noProof="0" dirty="0" smtClean="0"/>
                        <a:t>89.7MHz</a:t>
                      </a:r>
                      <a:endParaRPr lang="es-EC" b="1" noProof="0" dirty="0"/>
                    </a:p>
                  </a:txBody>
                  <a:tcPr/>
                </a:tc>
              </a:tr>
              <a:tr h="370840">
                <a:tc>
                  <a:txBody>
                    <a:bodyPr/>
                    <a:lstStyle/>
                    <a:p>
                      <a:r>
                        <a:rPr lang="es-EC" sz="2000" b="1" noProof="0" dirty="0" smtClean="0"/>
                        <a:t>Tipo de antena </a:t>
                      </a:r>
                      <a:endParaRPr lang="es-EC" sz="2000" b="1" noProof="0" dirty="0"/>
                    </a:p>
                  </a:txBody>
                  <a:tcPr/>
                </a:tc>
                <a:tc>
                  <a:txBody>
                    <a:bodyPr/>
                    <a:lstStyle/>
                    <a:p>
                      <a:pPr algn="ctr"/>
                      <a:r>
                        <a:rPr lang="en-US" b="1" dirty="0" err="1" smtClean="0"/>
                        <a:t>Arreglo</a:t>
                      </a:r>
                      <a:r>
                        <a:rPr lang="en-US" b="1" dirty="0" smtClean="0"/>
                        <a:t> 4 </a:t>
                      </a:r>
                      <a:r>
                        <a:rPr lang="en-US" b="1" dirty="0" err="1" smtClean="0"/>
                        <a:t>radiadores</a:t>
                      </a:r>
                      <a:endParaRPr lang="es-EC" b="1" dirty="0"/>
                    </a:p>
                  </a:txBody>
                  <a:tcPr/>
                </a:tc>
              </a:tr>
              <a:tr h="370840">
                <a:tc>
                  <a:txBody>
                    <a:bodyPr/>
                    <a:lstStyle/>
                    <a:p>
                      <a:r>
                        <a:rPr lang="es-EC" sz="2000" b="1" noProof="0" smtClean="0"/>
                        <a:t>Altura de Antena</a:t>
                      </a:r>
                      <a:r>
                        <a:rPr lang="es-EC" sz="2000" b="1" baseline="0" noProof="0" smtClean="0"/>
                        <a:t> </a:t>
                      </a:r>
                      <a:endParaRPr lang="es-EC" sz="2000" b="1" noProof="0"/>
                    </a:p>
                  </a:txBody>
                  <a:tcPr/>
                </a:tc>
                <a:tc>
                  <a:txBody>
                    <a:bodyPr/>
                    <a:lstStyle/>
                    <a:p>
                      <a:pPr algn="ctr"/>
                      <a:r>
                        <a:rPr lang="es-EC" b="1" noProof="0" dirty="0" smtClean="0"/>
                        <a:t>30m</a:t>
                      </a:r>
                      <a:endParaRPr lang="es-EC" b="1" noProof="0" dirty="0"/>
                    </a:p>
                  </a:txBody>
                  <a:tcPr/>
                </a:tc>
              </a:tr>
              <a:tr h="370840">
                <a:tc>
                  <a:txBody>
                    <a:bodyPr/>
                    <a:lstStyle/>
                    <a:p>
                      <a:r>
                        <a:rPr lang="es-EC" sz="2000" b="1" noProof="0" dirty="0" smtClean="0"/>
                        <a:t>Altura de </a:t>
                      </a:r>
                      <a:r>
                        <a:rPr lang="es-EC" sz="2000" b="1" noProof="0" dirty="0" err="1" smtClean="0"/>
                        <a:t>Tx</a:t>
                      </a:r>
                      <a:endParaRPr lang="es-EC" sz="2000" b="1" noProof="0" dirty="0"/>
                    </a:p>
                  </a:txBody>
                  <a:tcPr/>
                </a:tc>
                <a:tc>
                  <a:txBody>
                    <a:bodyPr/>
                    <a:lstStyle/>
                    <a:p>
                      <a:pPr algn="ctr"/>
                      <a:r>
                        <a:rPr lang="es-EC" b="1" noProof="0" dirty="0" smtClean="0"/>
                        <a:t>3522m</a:t>
                      </a:r>
                      <a:endParaRPr lang="es-EC" b="1" noProof="0" dirty="0"/>
                    </a:p>
                  </a:txBody>
                  <a:tcPr/>
                </a:tc>
              </a:tr>
              <a:tr h="370840">
                <a:tc>
                  <a:txBody>
                    <a:bodyPr/>
                    <a:lstStyle/>
                    <a:p>
                      <a:r>
                        <a:rPr lang="es-EC" sz="2000" b="1" noProof="0" dirty="0" smtClean="0"/>
                        <a:t>Azimut</a:t>
                      </a:r>
                      <a:r>
                        <a:rPr lang="es-EC" sz="2000" b="1" baseline="0" noProof="0" dirty="0" smtClean="0"/>
                        <a:t> de </a:t>
                      </a:r>
                      <a:r>
                        <a:rPr lang="es-EC" sz="2000" b="1" baseline="0" noProof="0" dirty="0" err="1" smtClean="0"/>
                        <a:t>Mx.</a:t>
                      </a:r>
                      <a:r>
                        <a:rPr lang="es-EC" sz="2000" b="1" baseline="0" noProof="0" dirty="0" smtClean="0"/>
                        <a:t> Radiación   </a:t>
                      </a:r>
                      <a:endParaRPr lang="es-EC" sz="2000" b="1" noProof="0" dirty="0"/>
                    </a:p>
                  </a:txBody>
                  <a:tcPr/>
                </a:tc>
                <a:tc>
                  <a:txBody>
                    <a:bodyPr/>
                    <a:lstStyle/>
                    <a:p>
                      <a:pPr algn="ctr"/>
                      <a:r>
                        <a:rPr lang="es-EC" b="1" noProof="0" dirty="0" smtClean="0"/>
                        <a:t>Omnidireccional</a:t>
                      </a:r>
                      <a:endParaRPr lang="es-EC" b="1" noProof="0" dirty="0"/>
                    </a:p>
                  </a:txBody>
                  <a:tcPr/>
                </a:tc>
              </a:tr>
              <a:tr h="370840">
                <a:tc>
                  <a:txBody>
                    <a:bodyPr/>
                    <a:lstStyle/>
                    <a:p>
                      <a:r>
                        <a:rPr lang="es-EC" sz="2000" b="1" noProof="0" dirty="0" smtClean="0"/>
                        <a:t>No. de Antena C/A </a:t>
                      </a:r>
                      <a:endParaRPr lang="es-EC" sz="2000" b="1" noProof="0" dirty="0"/>
                    </a:p>
                  </a:txBody>
                  <a:tcPr/>
                </a:tc>
                <a:tc>
                  <a:txBody>
                    <a:bodyPr/>
                    <a:lstStyle/>
                    <a:p>
                      <a:pPr algn="ctr"/>
                      <a:r>
                        <a:rPr lang="es-EC" b="1" noProof="0" dirty="0" smtClean="0"/>
                        <a:t>4</a:t>
                      </a:r>
                      <a:endParaRPr lang="es-EC" b="1" noProof="0" dirty="0"/>
                    </a:p>
                  </a:txBody>
                  <a:tcPr/>
                </a:tc>
              </a:tr>
              <a:tr h="370840">
                <a:tc>
                  <a:txBody>
                    <a:bodyPr/>
                    <a:lstStyle/>
                    <a:p>
                      <a:r>
                        <a:rPr lang="es-EC" sz="2000" b="1" noProof="0" dirty="0" smtClean="0"/>
                        <a:t>Potencia de </a:t>
                      </a:r>
                      <a:r>
                        <a:rPr lang="es-EC" sz="2000" b="1" noProof="0" dirty="0" err="1" smtClean="0"/>
                        <a:t>Tx</a:t>
                      </a:r>
                      <a:r>
                        <a:rPr lang="es-EC" sz="2000" b="1" noProof="0" dirty="0" smtClean="0"/>
                        <a:t> </a:t>
                      </a:r>
                      <a:endParaRPr lang="es-EC" sz="2000" b="1" noProof="0" dirty="0"/>
                    </a:p>
                  </a:txBody>
                  <a:tcPr/>
                </a:tc>
                <a:tc>
                  <a:txBody>
                    <a:bodyPr/>
                    <a:lstStyle/>
                    <a:p>
                      <a:pPr algn="ctr"/>
                      <a:r>
                        <a:rPr lang="es-EC" b="1" noProof="0" dirty="0" smtClean="0"/>
                        <a:t>5000 W</a:t>
                      </a:r>
                      <a:endParaRPr lang="es-EC" b="1" noProof="0" dirty="0"/>
                    </a:p>
                  </a:txBody>
                  <a:tcPr/>
                </a:tc>
              </a:tr>
              <a:tr h="370840">
                <a:tc>
                  <a:txBody>
                    <a:bodyPr/>
                    <a:lstStyle/>
                    <a:p>
                      <a:r>
                        <a:rPr lang="es-EC" sz="2000" b="1" noProof="0" dirty="0" smtClean="0"/>
                        <a:t>Ganancia </a:t>
                      </a:r>
                      <a:endParaRPr lang="es-EC" sz="2000" b="1" noProof="0" dirty="0"/>
                    </a:p>
                  </a:txBody>
                  <a:tcPr/>
                </a:tc>
                <a:tc>
                  <a:txBody>
                    <a:bodyPr/>
                    <a:lstStyle/>
                    <a:p>
                      <a:pPr algn="ctr"/>
                      <a:r>
                        <a:rPr lang="es-EC" b="1" noProof="0" dirty="0" smtClean="0"/>
                        <a:t>3.3 dB</a:t>
                      </a:r>
                      <a:endParaRPr lang="es-EC" b="1" noProof="0" dirty="0"/>
                    </a:p>
                  </a:txBody>
                  <a:tcPr/>
                </a:tc>
              </a:tr>
              <a:tr h="370840">
                <a:tc>
                  <a:txBody>
                    <a:bodyPr/>
                    <a:lstStyle/>
                    <a:p>
                      <a:r>
                        <a:rPr lang="es-EC" sz="2000" b="1" noProof="0" dirty="0" smtClean="0"/>
                        <a:t>Pérdida</a:t>
                      </a:r>
                      <a:r>
                        <a:rPr lang="es-EC" sz="2000" b="1" baseline="0" noProof="0" dirty="0" smtClean="0"/>
                        <a:t> </a:t>
                      </a:r>
                      <a:endParaRPr lang="es-EC" sz="2000" b="1" noProof="0" dirty="0"/>
                    </a:p>
                  </a:txBody>
                  <a:tcPr/>
                </a:tc>
                <a:tc>
                  <a:txBody>
                    <a:bodyPr/>
                    <a:lstStyle/>
                    <a:p>
                      <a:pPr algn="ctr"/>
                      <a:r>
                        <a:rPr lang="es-EC" b="1" noProof="0" dirty="0" smtClean="0"/>
                        <a:t>1.5 </a:t>
                      </a:r>
                      <a:r>
                        <a:rPr lang="es-EC" b="1" noProof="0" dirty="0" err="1" smtClean="0"/>
                        <a:t>Db</a:t>
                      </a:r>
                      <a:endParaRPr lang="es-EC" b="1" noProof="0" dirty="0"/>
                    </a:p>
                  </a:txBody>
                  <a:tcPr/>
                </a:tc>
              </a:tr>
              <a:tr h="370840">
                <a:tc>
                  <a:txBody>
                    <a:bodyPr/>
                    <a:lstStyle/>
                    <a:p>
                      <a:r>
                        <a:rPr lang="es-EC" sz="2000" b="1" noProof="0" dirty="0" smtClean="0"/>
                        <a:t>P.E.R</a:t>
                      </a:r>
                      <a:endParaRPr lang="es-EC" sz="2000" b="1" noProof="0" dirty="0"/>
                    </a:p>
                  </a:txBody>
                  <a:tcPr/>
                </a:tc>
                <a:tc>
                  <a:txBody>
                    <a:bodyPr/>
                    <a:lstStyle/>
                    <a:p>
                      <a:pPr algn="ctr"/>
                      <a:r>
                        <a:rPr lang="es-EC" b="1" noProof="0" dirty="0" smtClean="0"/>
                        <a:t>7567.81 W</a:t>
                      </a:r>
                      <a:endParaRPr lang="es-EC" b="1" noProof="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23528" y="1268760"/>
          <a:ext cx="8604448" cy="5394960"/>
        </p:xfrm>
        <a:graphic>
          <a:graphicData uri="http://schemas.openxmlformats.org/drawingml/2006/table">
            <a:tbl>
              <a:tblPr firstRow="1" bandRow="1">
                <a:tableStyleId>{638B1855-1B75-4FBE-930C-398BA8C253C6}</a:tableStyleId>
              </a:tblPr>
              <a:tblGrid>
                <a:gridCol w="4302224"/>
                <a:gridCol w="4302224"/>
              </a:tblGrid>
              <a:tr h="612915">
                <a:tc>
                  <a:txBody>
                    <a:bodyPr/>
                    <a:lstStyle/>
                    <a:p>
                      <a:r>
                        <a:rPr lang="es-EC" sz="3200" b="1" noProof="0" dirty="0" smtClean="0"/>
                        <a:t>Cobertura</a:t>
                      </a:r>
                      <a:endParaRPr lang="es-EC" sz="3200" b="1" noProof="0" dirty="0"/>
                    </a:p>
                  </a:txBody>
                  <a:tcPr/>
                </a:tc>
                <a:tc>
                  <a:txBody>
                    <a:bodyPr/>
                    <a:lstStyle/>
                    <a:p>
                      <a:pPr algn="ctr"/>
                      <a:r>
                        <a:rPr lang="es-EC" sz="1800" b="1" noProof="0" dirty="0" smtClean="0"/>
                        <a:t>Quito DM, </a:t>
                      </a:r>
                      <a:r>
                        <a:rPr lang="es-EC" sz="1800" b="1" noProof="0" dirty="0" err="1" smtClean="0"/>
                        <a:t>Cayambe</a:t>
                      </a:r>
                      <a:r>
                        <a:rPr lang="es-EC" sz="1800" b="1" noProof="0" dirty="0" smtClean="0"/>
                        <a:t>, </a:t>
                      </a:r>
                      <a:r>
                        <a:rPr lang="es-EC" sz="1800" b="1" noProof="0" dirty="0" err="1" smtClean="0"/>
                        <a:t>Tabacundo</a:t>
                      </a:r>
                      <a:r>
                        <a:rPr lang="es-EC" sz="1800" b="1" noProof="0" dirty="0" smtClean="0"/>
                        <a:t>, </a:t>
                      </a:r>
                      <a:r>
                        <a:rPr lang="es-EC" sz="1800" b="1" noProof="0" dirty="0" err="1" smtClean="0"/>
                        <a:t>Machachi</a:t>
                      </a:r>
                      <a:r>
                        <a:rPr lang="es-EC" sz="1800" b="1" noProof="0" dirty="0" smtClean="0"/>
                        <a:t>,</a:t>
                      </a:r>
                      <a:r>
                        <a:rPr lang="es-EC" sz="1800" b="1" baseline="0" noProof="0" dirty="0" smtClean="0"/>
                        <a:t> </a:t>
                      </a:r>
                      <a:r>
                        <a:rPr lang="es-EC" sz="1800" b="1" baseline="0" noProof="0" dirty="0" err="1" smtClean="0"/>
                        <a:t>Sangolqui</a:t>
                      </a:r>
                      <a:endParaRPr lang="es-EC" sz="1800" b="1" noProof="0" dirty="0"/>
                    </a:p>
                  </a:txBody>
                  <a:tcPr/>
                </a:tc>
              </a:tr>
              <a:tr h="355102">
                <a:tc>
                  <a:txBody>
                    <a:bodyPr/>
                    <a:lstStyle/>
                    <a:p>
                      <a:r>
                        <a:rPr lang="es-EC" sz="2000" b="1" noProof="0" dirty="0" smtClean="0"/>
                        <a:t>Longitud </a:t>
                      </a:r>
                      <a:r>
                        <a:rPr lang="es-EC" sz="2000" b="1" noProof="0" dirty="0" err="1" smtClean="0"/>
                        <a:t>Tx</a:t>
                      </a:r>
                      <a:endParaRPr lang="es-EC" sz="2000" b="1" noProof="0" dirty="0"/>
                    </a:p>
                  </a:txBody>
                  <a:tcPr/>
                </a:tc>
                <a:tc>
                  <a:txBody>
                    <a:bodyPr/>
                    <a:lstStyle/>
                    <a:p>
                      <a:pPr algn="ctr"/>
                      <a:r>
                        <a:rPr lang="es-EC" sz="1800" b="1" noProof="0" dirty="0" smtClean="0"/>
                        <a:t>78°31’18”W</a:t>
                      </a:r>
                      <a:endParaRPr lang="es-EC" sz="1800" b="1" noProof="0" dirty="0"/>
                    </a:p>
                  </a:txBody>
                  <a:tcPr/>
                </a:tc>
              </a:tr>
              <a:tr h="355102">
                <a:tc>
                  <a:txBody>
                    <a:bodyPr/>
                    <a:lstStyle/>
                    <a:p>
                      <a:r>
                        <a:rPr lang="en-US" sz="2000" b="1" noProof="0" dirty="0" err="1" smtClean="0"/>
                        <a:t>Latitud</a:t>
                      </a:r>
                      <a:r>
                        <a:rPr lang="en-US" sz="2000" b="1" noProof="0" dirty="0" smtClean="0"/>
                        <a:t> </a:t>
                      </a:r>
                      <a:r>
                        <a:rPr lang="en-US" sz="2000" b="1" noProof="0" dirty="0" err="1" smtClean="0"/>
                        <a:t>Tx</a:t>
                      </a:r>
                      <a:r>
                        <a:rPr lang="en-US" sz="2000" b="1" baseline="0" noProof="0" dirty="0" smtClean="0"/>
                        <a:t> </a:t>
                      </a:r>
                      <a:endParaRPr lang="es-EC" sz="2000" b="1" noProof="0" dirty="0"/>
                    </a:p>
                  </a:txBody>
                  <a:tcPr/>
                </a:tc>
                <a:tc>
                  <a:txBody>
                    <a:bodyPr/>
                    <a:lstStyle/>
                    <a:p>
                      <a:pPr algn="ctr"/>
                      <a:r>
                        <a:rPr lang="es-EC" b="1" noProof="0" dirty="0" smtClean="0"/>
                        <a:t>00°10’04”S </a:t>
                      </a:r>
                      <a:endParaRPr lang="es-EC" b="1" noProof="0" dirty="0"/>
                    </a:p>
                  </a:txBody>
                  <a:tcPr/>
                </a:tc>
              </a:tr>
              <a:tr h="355102">
                <a:tc>
                  <a:txBody>
                    <a:bodyPr/>
                    <a:lstStyle/>
                    <a:p>
                      <a:r>
                        <a:rPr lang="es-EC" sz="2000" b="1" noProof="0" dirty="0" smtClean="0"/>
                        <a:t>Frecuencia de Operación</a:t>
                      </a:r>
                      <a:r>
                        <a:rPr lang="es-EC" sz="2000" b="1" baseline="0" noProof="0" dirty="0" smtClean="0"/>
                        <a:t> </a:t>
                      </a:r>
                      <a:endParaRPr lang="es-EC" sz="2000" b="1" noProof="0" dirty="0"/>
                    </a:p>
                  </a:txBody>
                  <a:tcPr/>
                </a:tc>
                <a:tc>
                  <a:txBody>
                    <a:bodyPr/>
                    <a:lstStyle/>
                    <a:p>
                      <a:pPr algn="ctr"/>
                      <a:r>
                        <a:rPr lang="es-EC" b="1" noProof="0" dirty="0" smtClean="0"/>
                        <a:t>99.3 MHz</a:t>
                      </a:r>
                      <a:endParaRPr lang="es-EC" b="1" noProof="0" dirty="0"/>
                    </a:p>
                  </a:txBody>
                  <a:tcPr/>
                </a:tc>
              </a:tr>
              <a:tr h="355102">
                <a:tc>
                  <a:txBody>
                    <a:bodyPr/>
                    <a:lstStyle/>
                    <a:p>
                      <a:r>
                        <a:rPr lang="es-EC" sz="2000" b="1" noProof="0" dirty="0" smtClean="0"/>
                        <a:t>Tipo de antena </a:t>
                      </a:r>
                      <a:endParaRPr lang="es-EC" sz="2000" b="1" noProof="0" dirty="0"/>
                    </a:p>
                  </a:txBody>
                  <a:tcPr/>
                </a:tc>
                <a:tc>
                  <a:txBody>
                    <a:bodyPr/>
                    <a:lstStyle/>
                    <a:p>
                      <a:pPr algn="ctr"/>
                      <a:r>
                        <a:rPr lang="en-US" b="1" dirty="0" err="1" smtClean="0"/>
                        <a:t>Arreglo</a:t>
                      </a:r>
                      <a:r>
                        <a:rPr lang="en-US" b="1" dirty="0" smtClean="0"/>
                        <a:t> 4 </a:t>
                      </a:r>
                      <a:r>
                        <a:rPr lang="en-US" b="1" dirty="0" err="1" smtClean="0"/>
                        <a:t>radiadores</a:t>
                      </a:r>
                      <a:endParaRPr lang="es-EC" b="1" dirty="0"/>
                    </a:p>
                  </a:txBody>
                  <a:tcPr/>
                </a:tc>
              </a:tr>
              <a:tr h="355102">
                <a:tc>
                  <a:txBody>
                    <a:bodyPr/>
                    <a:lstStyle/>
                    <a:p>
                      <a:r>
                        <a:rPr lang="es-EC" sz="2000" b="1" noProof="0" dirty="0" smtClean="0"/>
                        <a:t>Altura de Antena</a:t>
                      </a:r>
                      <a:r>
                        <a:rPr lang="es-EC" sz="2000" b="1" baseline="0" noProof="0" dirty="0" smtClean="0"/>
                        <a:t> </a:t>
                      </a:r>
                      <a:endParaRPr lang="es-EC" sz="2000" b="1" noProof="0" dirty="0"/>
                    </a:p>
                  </a:txBody>
                  <a:tcPr/>
                </a:tc>
                <a:tc>
                  <a:txBody>
                    <a:bodyPr/>
                    <a:lstStyle/>
                    <a:p>
                      <a:pPr algn="ctr"/>
                      <a:r>
                        <a:rPr lang="es-EC" b="1" noProof="0" dirty="0" smtClean="0"/>
                        <a:t>30m</a:t>
                      </a:r>
                      <a:endParaRPr lang="es-EC" b="1" noProof="0" dirty="0"/>
                    </a:p>
                  </a:txBody>
                  <a:tcPr/>
                </a:tc>
              </a:tr>
              <a:tr h="355102">
                <a:tc>
                  <a:txBody>
                    <a:bodyPr/>
                    <a:lstStyle/>
                    <a:p>
                      <a:r>
                        <a:rPr lang="es-EC" sz="2000" b="1" noProof="0" dirty="0" smtClean="0"/>
                        <a:t>Altura de </a:t>
                      </a:r>
                      <a:r>
                        <a:rPr lang="es-EC" sz="2000" b="1" noProof="0" dirty="0" err="1" smtClean="0"/>
                        <a:t>Tx</a:t>
                      </a:r>
                      <a:endParaRPr lang="es-EC" sz="2000" b="1" noProof="0" dirty="0"/>
                    </a:p>
                  </a:txBody>
                  <a:tcPr/>
                </a:tc>
                <a:tc>
                  <a:txBody>
                    <a:bodyPr/>
                    <a:lstStyle/>
                    <a:p>
                      <a:pPr algn="ctr"/>
                      <a:r>
                        <a:rPr lang="es-EC" b="1" noProof="0" dirty="0" smtClean="0"/>
                        <a:t>3734</a:t>
                      </a:r>
                      <a:r>
                        <a:rPr lang="es-EC" b="1" baseline="0" noProof="0" dirty="0" smtClean="0"/>
                        <a:t> </a:t>
                      </a:r>
                      <a:r>
                        <a:rPr lang="es-EC" b="1" noProof="0" dirty="0" smtClean="0"/>
                        <a:t>m</a:t>
                      </a:r>
                      <a:endParaRPr lang="es-EC" b="1" noProof="0" dirty="0"/>
                    </a:p>
                  </a:txBody>
                  <a:tcPr/>
                </a:tc>
              </a:tr>
              <a:tr h="355102">
                <a:tc>
                  <a:txBody>
                    <a:bodyPr/>
                    <a:lstStyle/>
                    <a:p>
                      <a:r>
                        <a:rPr lang="es-EC" sz="2000" b="1" noProof="0" dirty="0" smtClean="0"/>
                        <a:t>Azimut</a:t>
                      </a:r>
                      <a:r>
                        <a:rPr lang="es-EC" sz="2000" b="1" baseline="0" noProof="0" dirty="0" smtClean="0"/>
                        <a:t> de </a:t>
                      </a:r>
                      <a:r>
                        <a:rPr lang="es-EC" sz="2000" b="1" baseline="0" noProof="0" dirty="0" err="1" smtClean="0"/>
                        <a:t>Mx.</a:t>
                      </a:r>
                      <a:r>
                        <a:rPr lang="es-EC" sz="2000" b="1" baseline="0" noProof="0" dirty="0" smtClean="0"/>
                        <a:t> Radiación   </a:t>
                      </a:r>
                      <a:endParaRPr lang="es-EC" sz="2000" b="1" noProof="0" dirty="0"/>
                    </a:p>
                  </a:txBody>
                  <a:tcPr/>
                </a:tc>
                <a:tc>
                  <a:txBody>
                    <a:bodyPr/>
                    <a:lstStyle/>
                    <a:p>
                      <a:pPr algn="ctr"/>
                      <a:r>
                        <a:rPr lang="es-EC" b="1" noProof="0" dirty="0" smtClean="0"/>
                        <a:t>Omnidireccional</a:t>
                      </a:r>
                      <a:endParaRPr lang="es-EC" b="1" noProof="0" dirty="0"/>
                    </a:p>
                  </a:txBody>
                  <a:tcPr/>
                </a:tc>
              </a:tr>
              <a:tr h="355102">
                <a:tc>
                  <a:txBody>
                    <a:bodyPr/>
                    <a:lstStyle/>
                    <a:p>
                      <a:r>
                        <a:rPr lang="es-EC" sz="2000" b="1" noProof="0" dirty="0" smtClean="0"/>
                        <a:t>No. de Antena C/A </a:t>
                      </a:r>
                      <a:endParaRPr lang="es-EC" sz="2000" b="1" noProof="0" dirty="0"/>
                    </a:p>
                  </a:txBody>
                  <a:tcPr/>
                </a:tc>
                <a:tc>
                  <a:txBody>
                    <a:bodyPr/>
                    <a:lstStyle/>
                    <a:p>
                      <a:pPr algn="ctr"/>
                      <a:r>
                        <a:rPr lang="es-EC" b="1" noProof="0" dirty="0" smtClean="0"/>
                        <a:t>4</a:t>
                      </a:r>
                      <a:endParaRPr lang="es-EC" b="1" noProof="0" dirty="0"/>
                    </a:p>
                  </a:txBody>
                  <a:tcPr/>
                </a:tc>
              </a:tr>
              <a:tr h="355102">
                <a:tc>
                  <a:txBody>
                    <a:bodyPr/>
                    <a:lstStyle/>
                    <a:p>
                      <a:r>
                        <a:rPr lang="es-EC" sz="2000" b="1" noProof="0" dirty="0" smtClean="0"/>
                        <a:t>Potencia de </a:t>
                      </a:r>
                      <a:r>
                        <a:rPr lang="es-EC" sz="2000" b="1" noProof="0" dirty="0" err="1" smtClean="0"/>
                        <a:t>Tx</a:t>
                      </a:r>
                      <a:r>
                        <a:rPr lang="es-EC" sz="2000" b="1" noProof="0" dirty="0" smtClean="0"/>
                        <a:t> </a:t>
                      </a:r>
                      <a:endParaRPr lang="es-EC" sz="2000" b="1" noProof="0" dirty="0"/>
                    </a:p>
                  </a:txBody>
                  <a:tcPr/>
                </a:tc>
                <a:tc>
                  <a:txBody>
                    <a:bodyPr/>
                    <a:lstStyle/>
                    <a:p>
                      <a:pPr algn="ctr"/>
                      <a:r>
                        <a:rPr lang="es-EC" b="1" noProof="0" dirty="0" smtClean="0"/>
                        <a:t>5000 W</a:t>
                      </a:r>
                      <a:endParaRPr lang="es-EC" b="1" noProof="0" dirty="0"/>
                    </a:p>
                  </a:txBody>
                  <a:tcPr/>
                </a:tc>
              </a:tr>
              <a:tr h="355102">
                <a:tc>
                  <a:txBody>
                    <a:bodyPr/>
                    <a:lstStyle/>
                    <a:p>
                      <a:r>
                        <a:rPr lang="es-EC" sz="2000" b="1" noProof="0" dirty="0" smtClean="0"/>
                        <a:t>Ganancia </a:t>
                      </a:r>
                      <a:endParaRPr lang="es-EC" sz="2000" b="1" noProof="0" dirty="0"/>
                    </a:p>
                  </a:txBody>
                  <a:tcPr/>
                </a:tc>
                <a:tc>
                  <a:txBody>
                    <a:bodyPr/>
                    <a:lstStyle/>
                    <a:p>
                      <a:pPr algn="ctr"/>
                      <a:r>
                        <a:rPr lang="es-EC" b="1" noProof="0" dirty="0" smtClean="0"/>
                        <a:t>5.0 </a:t>
                      </a:r>
                      <a:r>
                        <a:rPr lang="es-EC" b="1" noProof="0" dirty="0" err="1" smtClean="0"/>
                        <a:t>db</a:t>
                      </a:r>
                      <a:endParaRPr lang="es-EC" b="1" noProof="0" dirty="0"/>
                    </a:p>
                  </a:txBody>
                  <a:tcPr/>
                </a:tc>
              </a:tr>
              <a:tr h="355102">
                <a:tc>
                  <a:txBody>
                    <a:bodyPr/>
                    <a:lstStyle/>
                    <a:p>
                      <a:r>
                        <a:rPr lang="es-EC" sz="2000" b="1" noProof="0" dirty="0" smtClean="0"/>
                        <a:t>Pérdida</a:t>
                      </a:r>
                      <a:r>
                        <a:rPr lang="es-EC" sz="2000" b="1" baseline="0" noProof="0" dirty="0" smtClean="0"/>
                        <a:t> </a:t>
                      </a:r>
                      <a:endParaRPr lang="es-EC" sz="2000" b="1" noProof="0" dirty="0"/>
                    </a:p>
                  </a:txBody>
                  <a:tcPr/>
                </a:tc>
                <a:tc>
                  <a:txBody>
                    <a:bodyPr/>
                    <a:lstStyle/>
                    <a:p>
                      <a:pPr algn="ctr"/>
                      <a:r>
                        <a:rPr lang="es-EC" b="1" noProof="0" dirty="0" smtClean="0"/>
                        <a:t>1.5 </a:t>
                      </a:r>
                      <a:r>
                        <a:rPr lang="es-EC" b="1" noProof="0" dirty="0" err="1" smtClean="0"/>
                        <a:t>db</a:t>
                      </a:r>
                      <a:endParaRPr lang="es-EC" b="1" noProof="0" dirty="0"/>
                    </a:p>
                  </a:txBody>
                  <a:tcPr/>
                </a:tc>
              </a:tr>
              <a:tr h="355102">
                <a:tc>
                  <a:txBody>
                    <a:bodyPr/>
                    <a:lstStyle/>
                    <a:p>
                      <a:r>
                        <a:rPr lang="es-EC" sz="2000" b="1" noProof="0" dirty="0" smtClean="0"/>
                        <a:t>P.E.R</a:t>
                      </a:r>
                      <a:endParaRPr lang="es-EC" sz="2000" b="1" noProof="0" dirty="0"/>
                    </a:p>
                  </a:txBody>
                  <a:tcPr/>
                </a:tc>
                <a:tc>
                  <a:txBody>
                    <a:bodyPr/>
                    <a:lstStyle/>
                    <a:p>
                      <a:pPr algn="ctr"/>
                      <a:r>
                        <a:rPr lang="es-EC" b="1" noProof="0" dirty="0" smtClean="0"/>
                        <a:t>11193.61 W</a:t>
                      </a:r>
                      <a:endParaRPr lang="es-EC" b="1" noProof="0" dirty="0"/>
                    </a:p>
                  </a:txBody>
                  <a:tcPr/>
                </a:tc>
              </a:tr>
            </a:tbl>
          </a:graphicData>
        </a:graphic>
      </p:graphicFrame>
      <p:sp>
        <p:nvSpPr>
          <p:cNvPr id="6" name="5 CuadroTexto"/>
          <p:cNvSpPr txBox="1"/>
          <p:nvPr/>
        </p:nvSpPr>
        <p:spPr>
          <a:xfrm>
            <a:off x="467544" y="404664"/>
            <a:ext cx="8280920" cy="707886"/>
          </a:xfrm>
          <a:prstGeom prst="rect">
            <a:avLst/>
          </a:prstGeom>
          <a:effectLst>
            <a:glow rad="228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4000" b="1" dirty="0" err="1" smtClean="0"/>
              <a:t>Estación</a:t>
            </a:r>
            <a:r>
              <a:rPr lang="en-US" sz="4000" b="1" dirty="0" smtClean="0"/>
              <a:t> de Radio LA LUNA</a:t>
            </a:r>
            <a:endParaRPr lang="es-EC" sz="4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512" y="1221418"/>
          <a:ext cx="8712968" cy="5343129"/>
        </p:xfrm>
        <a:graphic>
          <a:graphicData uri="http://schemas.openxmlformats.org/drawingml/2006/table">
            <a:tbl>
              <a:tblPr firstRow="1" bandRow="1">
                <a:tableStyleId>{18603FDC-E32A-4AB5-989C-0864C3EAD2B8}</a:tableStyleId>
              </a:tblPr>
              <a:tblGrid>
                <a:gridCol w="4356484"/>
                <a:gridCol w="4356484"/>
              </a:tblGrid>
              <a:tr h="588249">
                <a:tc>
                  <a:txBody>
                    <a:bodyPr/>
                    <a:lstStyle/>
                    <a:p>
                      <a:r>
                        <a:rPr lang="es-EC" sz="3200" noProof="0" dirty="0" smtClean="0"/>
                        <a:t>Cobertura</a:t>
                      </a:r>
                      <a:endParaRPr lang="es-EC" sz="3200" b="1" noProof="0" dirty="0"/>
                    </a:p>
                  </a:txBody>
                  <a:tcPr/>
                </a:tc>
                <a:tc>
                  <a:txBody>
                    <a:bodyPr/>
                    <a:lstStyle/>
                    <a:p>
                      <a:pPr algn="ctr"/>
                      <a:r>
                        <a:rPr lang="es-EC" sz="1800" noProof="0" dirty="0" smtClean="0"/>
                        <a:t>Quito DM, </a:t>
                      </a:r>
                      <a:r>
                        <a:rPr lang="es-EC" sz="1800" noProof="0" dirty="0" err="1" smtClean="0"/>
                        <a:t>Machachi</a:t>
                      </a:r>
                      <a:r>
                        <a:rPr lang="es-EC" sz="1800" noProof="0" dirty="0" smtClean="0"/>
                        <a:t>,</a:t>
                      </a:r>
                      <a:r>
                        <a:rPr lang="es-EC" sz="1800" baseline="0" noProof="0" dirty="0" smtClean="0"/>
                        <a:t> </a:t>
                      </a:r>
                      <a:r>
                        <a:rPr lang="es-EC" sz="1800" baseline="0" noProof="0" dirty="0" err="1" smtClean="0"/>
                        <a:t>Sangolquí</a:t>
                      </a:r>
                      <a:r>
                        <a:rPr lang="es-EC" sz="1800" baseline="0" noProof="0" dirty="0" smtClean="0"/>
                        <a:t>  </a:t>
                      </a:r>
                      <a:endParaRPr lang="es-EC" sz="1800" b="1" noProof="0" dirty="0"/>
                    </a:p>
                  </a:txBody>
                  <a:tcPr/>
                </a:tc>
              </a:tr>
              <a:tr h="380294">
                <a:tc>
                  <a:txBody>
                    <a:bodyPr/>
                    <a:lstStyle/>
                    <a:p>
                      <a:r>
                        <a:rPr lang="es-EC" sz="2000" noProof="0" dirty="0" smtClean="0"/>
                        <a:t>Longitud </a:t>
                      </a:r>
                      <a:r>
                        <a:rPr lang="es-EC" sz="2000" noProof="0" dirty="0" err="1" smtClean="0"/>
                        <a:t>Tx</a:t>
                      </a:r>
                      <a:endParaRPr lang="es-EC" sz="2000" b="1" noProof="0" dirty="0"/>
                    </a:p>
                  </a:txBody>
                  <a:tcPr/>
                </a:tc>
                <a:tc>
                  <a:txBody>
                    <a:bodyPr/>
                    <a:lstStyle/>
                    <a:p>
                      <a:pPr algn="ctr"/>
                      <a:r>
                        <a:rPr lang="es-EC" sz="1800" noProof="0" dirty="0" smtClean="0"/>
                        <a:t>78°30’17”W</a:t>
                      </a:r>
                      <a:endParaRPr lang="es-EC" sz="1800" b="1" noProof="0" dirty="0"/>
                    </a:p>
                  </a:txBody>
                  <a:tcPr/>
                </a:tc>
              </a:tr>
              <a:tr h="380294">
                <a:tc>
                  <a:txBody>
                    <a:bodyPr/>
                    <a:lstStyle/>
                    <a:p>
                      <a:r>
                        <a:rPr lang="en-US" sz="2000" noProof="0" dirty="0" err="1" smtClean="0"/>
                        <a:t>Latitud</a:t>
                      </a:r>
                      <a:r>
                        <a:rPr lang="en-US" sz="2000" noProof="0" dirty="0" smtClean="0"/>
                        <a:t> </a:t>
                      </a:r>
                      <a:r>
                        <a:rPr lang="en-US" sz="2000" noProof="0" dirty="0" err="1" smtClean="0"/>
                        <a:t>Tx</a:t>
                      </a:r>
                      <a:r>
                        <a:rPr lang="en-US" sz="2000" baseline="0" noProof="0" dirty="0" smtClean="0"/>
                        <a:t> </a:t>
                      </a:r>
                      <a:endParaRPr lang="es-EC" sz="2000" b="1" noProof="0" dirty="0"/>
                    </a:p>
                  </a:txBody>
                  <a:tcPr/>
                </a:tc>
                <a:tc>
                  <a:txBody>
                    <a:bodyPr/>
                    <a:lstStyle/>
                    <a:p>
                      <a:pPr algn="ctr"/>
                      <a:r>
                        <a:rPr lang="es-EC" noProof="0" dirty="0" smtClean="0"/>
                        <a:t>00°15’36”S </a:t>
                      </a:r>
                      <a:endParaRPr lang="es-EC" b="1" noProof="0" dirty="0"/>
                    </a:p>
                  </a:txBody>
                  <a:tcPr/>
                </a:tc>
              </a:tr>
              <a:tr h="380294">
                <a:tc>
                  <a:txBody>
                    <a:bodyPr/>
                    <a:lstStyle/>
                    <a:p>
                      <a:r>
                        <a:rPr lang="es-EC" sz="2000" noProof="0" dirty="0" smtClean="0"/>
                        <a:t>Frecuencia de Operación</a:t>
                      </a:r>
                      <a:r>
                        <a:rPr lang="es-EC" sz="2000" baseline="0" noProof="0" dirty="0" smtClean="0"/>
                        <a:t> </a:t>
                      </a:r>
                      <a:endParaRPr lang="es-EC" sz="2000" b="1" noProof="0" dirty="0"/>
                    </a:p>
                  </a:txBody>
                  <a:tcPr/>
                </a:tc>
                <a:tc>
                  <a:txBody>
                    <a:bodyPr/>
                    <a:lstStyle/>
                    <a:p>
                      <a:pPr algn="ctr"/>
                      <a:r>
                        <a:rPr lang="es-EC" noProof="0" dirty="0" smtClean="0"/>
                        <a:t>104.1 MHz</a:t>
                      </a:r>
                      <a:endParaRPr lang="es-EC" b="1" noProof="0" dirty="0"/>
                    </a:p>
                  </a:txBody>
                  <a:tcPr/>
                </a:tc>
              </a:tr>
              <a:tr h="380294">
                <a:tc>
                  <a:txBody>
                    <a:bodyPr/>
                    <a:lstStyle/>
                    <a:p>
                      <a:r>
                        <a:rPr lang="es-EC" sz="2000" noProof="0" dirty="0" smtClean="0"/>
                        <a:t>Tipo de antena </a:t>
                      </a:r>
                      <a:endParaRPr lang="es-EC" sz="2000" b="1" noProof="0" dirty="0"/>
                    </a:p>
                  </a:txBody>
                  <a:tcPr/>
                </a:tc>
                <a:tc>
                  <a:txBody>
                    <a:bodyPr/>
                    <a:lstStyle/>
                    <a:p>
                      <a:pPr algn="ctr"/>
                      <a:r>
                        <a:rPr lang="en-US" dirty="0" err="1" smtClean="0"/>
                        <a:t>Arreglo</a:t>
                      </a:r>
                      <a:r>
                        <a:rPr lang="en-US" dirty="0" smtClean="0"/>
                        <a:t> 4 </a:t>
                      </a:r>
                      <a:r>
                        <a:rPr lang="en-US" dirty="0" err="1" smtClean="0"/>
                        <a:t>radiadores</a:t>
                      </a:r>
                      <a:endParaRPr lang="es-EC" b="1" dirty="0"/>
                    </a:p>
                  </a:txBody>
                  <a:tcPr/>
                </a:tc>
              </a:tr>
              <a:tr h="380294">
                <a:tc>
                  <a:txBody>
                    <a:bodyPr/>
                    <a:lstStyle/>
                    <a:p>
                      <a:r>
                        <a:rPr lang="es-EC" sz="2000" noProof="0" dirty="0" smtClean="0"/>
                        <a:t>Altura de Antena</a:t>
                      </a:r>
                      <a:r>
                        <a:rPr lang="es-EC" sz="2000" baseline="0" noProof="0" dirty="0" smtClean="0"/>
                        <a:t> </a:t>
                      </a:r>
                      <a:endParaRPr lang="es-EC" sz="2000" b="1" noProof="0" dirty="0"/>
                    </a:p>
                  </a:txBody>
                  <a:tcPr/>
                </a:tc>
                <a:tc>
                  <a:txBody>
                    <a:bodyPr/>
                    <a:lstStyle/>
                    <a:p>
                      <a:pPr algn="ctr"/>
                      <a:r>
                        <a:rPr lang="es-EC" noProof="0" dirty="0" smtClean="0"/>
                        <a:t>30m</a:t>
                      </a:r>
                      <a:endParaRPr lang="es-EC" b="1" noProof="0" dirty="0"/>
                    </a:p>
                  </a:txBody>
                  <a:tcPr/>
                </a:tc>
              </a:tr>
              <a:tr h="380294">
                <a:tc>
                  <a:txBody>
                    <a:bodyPr/>
                    <a:lstStyle/>
                    <a:p>
                      <a:r>
                        <a:rPr lang="es-EC" sz="2000" noProof="0" dirty="0" smtClean="0"/>
                        <a:t>Altura de </a:t>
                      </a:r>
                      <a:r>
                        <a:rPr lang="es-EC" sz="2000" noProof="0" dirty="0" err="1" smtClean="0"/>
                        <a:t>Tx</a:t>
                      </a:r>
                      <a:endParaRPr lang="es-EC" sz="2000" b="1" noProof="0" dirty="0"/>
                    </a:p>
                  </a:txBody>
                  <a:tcPr/>
                </a:tc>
                <a:tc>
                  <a:txBody>
                    <a:bodyPr/>
                    <a:lstStyle/>
                    <a:p>
                      <a:pPr algn="ctr"/>
                      <a:r>
                        <a:rPr lang="es-EC" noProof="0" dirty="0" smtClean="0"/>
                        <a:t>3118</a:t>
                      </a:r>
                      <a:r>
                        <a:rPr lang="es-EC" baseline="0" noProof="0" dirty="0" smtClean="0"/>
                        <a:t> </a:t>
                      </a:r>
                      <a:r>
                        <a:rPr lang="es-EC" noProof="0" dirty="0" smtClean="0"/>
                        <a:t>m</a:t>
                      </a:r>
                      <a:endParaRPr lang="es-EC" b="1" noProof="0" dirty="0"/>
                    </a:p>
                  </a:txBody>
                  <a:tcPr/>
                </a:tc>
              </a:tr>
              <a:tr h="380294">
                <a:tc>
                  <a:txBody>
                    <a:bodyPr/>
                    <a:lstStyle/>
                    <a:p>
                      <a:r>
                        <a:rPr lang="es-EC" sz="2000" noProof="0" dirty="0" smtClean="0"/>
                        <a:t>Azimut</a:t>
                      </a:r>
                      <a:r>
                        <a:rPr lang="es-EC" sz="2000" baseline="0" noProof="0" dirty="0" smtClean="0"/>
                        <a:t> de </a:t>
                      </a:r>
                      <a:r>
                        <a:rPr lang="es-EC" sz="2000" baseline="0" noProof="0" dirty="0" err="1" smtClean="0"/>
                        <a:t>Mx.</a:t>
                      </a:r>
                      <a:r>
                        <a:rPr lang="es-EC" sz="2000" baseline="0" noProof="0" dirty="0" smtClean="0"/>
                        <a:t> Radiación   </a:t>
                      </a:r>
                      <a:endParaRPr lang="es-EC" sz="2000" b="1" noProof="0" dirty="0"/>
                    </a:p>
                  </a:txBody>
                  <a:tcPr/>
                </a:tc>
                <a:tc>
                  <a:txBody>
                    <a:bodyPr/>
                    <a:lstStyle/>
                    <a:p>
                      <a:pPr algn="ctr"/>
                      <a:r>
                        <a:rPr lang="es-EC" noProof="0" dirty="0" smtClean="0"/>
                        <a:t>Omnidireccional</a:t>
                      </a:r>
                      <a:endParaRPr lang="es-EC" b="1" noProof="0" dirty="0"/>
                    </a:p>
                  </a:txBody>
                  <a:tcPr/>
                </a:tc>
              </a:tr>
              <a:tr h="380294">
                <a:tc>
                  <a:txBody>
                    <a:bodyPr/>
                    <a:lstStyle/>
                    <a:p>
                      <a:r>
                        <a:rPr lang="es-EC" sz="2000" noProof="0" dirty="0" smtClean="0"/>
                        <a:t>No. de Antena C/A </a:t>
                      </a:r>
                      <a:endParaRPr lang="es-EC" sz="2000" b="1" noProof="0" dirty="0"/>
                    </a:p>
                  </a:txBody>
                  <a:tcPr/>
                </a:tc>
                <a:tc>
                  <a:txBody>
                    <a:bodyPr/>
                    <a:lstStyle/>
                    <a:p>
                      <a:pPr algn="ctr"/>
                      <a:r>
                        <a:rPr lang="es-EC" noProof="0" dirty="0" smtClean="0"/>
                        <a:t>4</a:t>
                      </a:r>
                      <a:endParaRPr lang="es-EC" b="1" noProof="0" dirty="0"/>
                    </a:p>
                  </a:txBody>
                  <a:tcPr/>
                </a:tc>
              </a:tr>
              <a:tr h="380294">
                <a:tc>
                  <a:txBody>
                    <a:bodyPr/>
                    <a:lstStyle/>
                    <a:p>
                      <a:r>
                        <a:rPr lang="es-EC" sz="2000" noProof="0" dirty="0" smtClean="0"/>
                        <a:t>Potencia de </a:t>
                      </a:r>
                      <a:r>
                        <a:rPr lang="es-EC" sz="2000" noProof="0" dirty="0" err="1" smtClean="0"/>
                        <a:t>Tx</a:t>
                      </a:r>
                      <a:r>
                        <a:rPr lang="es-EC" sz="2000" noProof="0" dirty="0" smtClean="0"/>
                        <a:t> </a:t>
                      </a:r>
                      <a:endParaRPr lang="es-EC" sz="2000" b="1" noProof="0" dirty="0"/>
                    </a:p>
                  </a:txBody>
                  <a:tcPr/>
                </a:tc>
                <a:tc>
                  <a:txBody>
                    <a:bodyPr/>
                    <a:lstStyle/>
                    <a:p>
                      <a:pPr algn="ctr"/>
                      <a:r>
                        <a:rPr lang="es-EC" noProof="0" dirty="0" smtClean="0"/>
                        <a:t>2500 W</a:t>
                      </a:r>
                      <a:endParaRPr lang="es-EC" b="1" noProof="0" dirty="0"/>
                    </a:p>
                  </a:txBody>
                  <a:tcPr/>
                </a:tc>
              </a:tr>
              <a:tr h="380294">
                <a:tc>
                  <a:txBody>
                    <a:bodyPr/>
                    <a:lstStyle/>
                    <a:p>
                      <a:r>
                        <a:rPr lang="es-EC" sz="2000" noProof="0" dirty="0" smtClean="0"/>
                        <a:t>Ganancia </a:t>
                      </a:r>
                      <a:endParaRPr lang="es-EC" sz="2000" b="1" noProof="0" dirty="0"/>
                    </a:p>
                  </a:txBody>
                  <a:tcPr/>
                </a:tc>
                <a:tc>
                  <a:txBody>
                    <a:bodyPr/>
                    <a:lstStyle/>
                    <a:p>
                      <a:pPr algn="ctr"/>
                      <a:r>
                        <a:rPr lang="es-EC" noProof="0" dirty="0" smtClean="0"/>
                        <a:t>5.0 </a:t>
                      </a:r>
                      <a:r>
                        <a:rPr lang="es-EC" noProof="0" dirty="0" err="1" smtClean="0"/>
                        <a:t>dBd</a:t>
                      </a:r>
                      <a:endParaRPr lang="es-EC" b="1" noProof="0" dirty="0"/>
                    </a:p>
                  </a:txBody>
                  <a:tcPr/>
                </a:tc>
              </a:tr>
              <a:tr h="380294">
                <a:tc>
                  <a:txBody>
                    <a:bodyPr/>
                    <a:lstStyle/>
                    <a:p>
                      <a:r>
                        <a:rPr lang="es-EC" sz="2000" noProof="0" dirty="0" smtClean="0"/>
                        <a:t>Pérdida</a:t>
                      </a:r>
                      <a:r>
                        <a:rPr lang="es-EC" sz="2000" baseline="0" noProof="0" dirty="0" smtClean="0"/>
                        <a:t> </a:t>
                      </a:r>
                      <a:endParaRPr lang="es-EC" sz="2000" b="1" noProof="0" dirty="0"/>
                    </a:p>
                  </a:txBody>
                  <a:tcPr/>
                </a:tc>
                <a:tc>
                  <a:txBody>
                    <a:bodyPr/>
                    <a:lstStyle/>
                    <a:p>
                      <a:pPr algn="ctr"/>
                      <a:r>
                        <a:rPr lang="es-EC" noProof="0" dirty="0" smtClean="0"/>
                        <a:t>1.5 dB</a:t>
                      </a:r>
                      <a:endParaRPr lang="es-EC" b="1" noProof="0" dirty="0"/>
                    </a:p>
                  </a:txBody>
                  <a:tcPr/>
                </a:tc>
              </a:tr>
              <a:tr h="380294">
                <a:tc>
                  <a:txBody>
                    <a:bodyPr/>
                    <a:lstStyle/>
                    <a:p>
                      <a:r>
                        <a:rPr lang="es-EC" sz="2000" noProof="0" dirty="0" smtClean="0"/>
                        <a:t>P.E.R</a:t>
                      </a:r>
                      <a:endParaRPr lang="es-EC" sz="2000" b="1" noProof="0" dirty="0"/>
                    </a:p>
                  </a:txBody>
                  <a:tcPr/>
                </a:tc>
                <a:tc>
                  <a:txBody>
                    <a:bodyPr/>
                    <a:lstStyle/>
                    <a:p>
                      <a:pPr algn="ctr"/>
                      <a:r>
                        <a:rPr lang="es-EC" noProof="0" dirty="0" smtClean="0"/>
                        <a:t>5596.80 W</a:t>
                      </a:r>
                      <a:endParaRPr lang="es-EC" b="1" noProof="0" dirty="0"/>
                    </a:p>
                  </a:txBody>
                  <a:tcPr/>
                </a:tc>
              </a:tr>
            </a:tbl>
          </a:graphicData>
        </a:graphic>
      </p:graphicFrame>
      <p:sp>
        <p:nvSpPr>
          <p:cNvPr id="7" name="6 CuadroTexto"/>
          <p:cNvSpPr txBox="1"/>
          <p:nvPr/>
        </p:nvSpPr>
        <p:spPr>
          <a:xfrm>
            <a:off x="395536" y="404664"/>
            <a:ext cx="8280920" cy="707886"/>
          </a:xfrm>
          <a:prstGeom prst="rect">
            <a:avLst/>
          </a:prstGeom>
          <a:effectLst>
            <a:glow rad="228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000" b="1" dirty="0" err="1" smtClean="0"/>
              <a:t>Estación</a:t>
            </a:r>
            <a:r>
              <a:rPr lang="en-US" sz="4000" b="1" dirty="0" smtClean="0"/>
              <a:t> de Radio COBERTURA FM</a:t>
            </a:r>
            <a:endParaRPr lang="es-EC" sz="4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179512" y="1268760"/>
          <a:ext cx="8964488" cy="5367795"/>
        </p:xfrm>
        <a:graphic>
          <a:graphicData uri="http://schemas.openxmlformats.org/drawingml/2006/table">
            <a:tbl>
              <a:tblPr firstRow="1" bandRow="1">
                <a:tableStyleId>{284E427A-3D55-4303-BF80-6455036E1DE7}</a:tableStyleId>
              </a:tblPr>
              <a:tblGrid>
                <a:gridCol w="4482244"/>
                <a:gridCol w="4482244"/>
              </a:tblGrid>
              <a:tr h="612915">
                <a:tc>
                  <a:txBody>
                    <a:bodyPr/>
                    <a:lstStyle/>
                    <a:p>
                      <a:r>
                        <a:rPr lang="es-EC" sz="3200" noProof="0" dirty="0" smtClean="0"/>
                        <a:t>Cobertura</a:t>
                      </a:r>
                      <a:endParaRPr lang="es-EC" sz="3200" b="1" noProof="0" dirty="0"/>
                    </a:p>
                  </a:txBody>
                  <a:tcPr/>
                </a:tc>
                <a:tc>
                  <a:txBody>
                    <a:bodyPr/>
                    <a:lstStyle/>
                    <a:p>
                      <a:pPr algn="ctr"/>
                      <a:r>
                        <a:rPr lang="es-EC" sz="1800" baseline="0" noProof="0" dirty="0" err="1" smtClean="0"/>
                        <a:t>Cayambe</a:t>
                      </a:r>
                      <a:r>
                        <a:rPr lang="es-EC" sz="1800" baseline="0" noProof="0" dirty="0" smtClean="0"/>
                        <a:t>, </a:t>
                      </a:r>
                      <a:r>
                        <a:rPr lang="es-EC" sz="1800" baseline="0" noProof="0" dirty="0" err="1" smtClean="0"/>
                        <a:t>Tabacundo</a:t>
                      </a:r>
                      <a:r>
                        <a:rPr lang="es-EC" sz="1800" baseline="0" noProof="0" dirty="0" smtClean="0"/>
                        <a:t>   </a:t>
                      </a:r>
                      <a:endParaRPr lang="es-EC" sz="1800" b="1" noProof="0" dirty="0"/>
                    </a:p>
                  </a:txBody>
                  <a:tcPr/>
                </a:tc>
              </a:tr>
              <a:tr h="355102">
                <a:tc>
                  <a:txBody>
                    <a:bodyPr/>
                    <a:lstStyle/>
                    <a:p>
                      <a:r>
                        <a:rPr lang="es-EC" sz="2000" noProof="0" dirty="0" smtClean="0"/>
                        <a:t>Longitud </a:t>
                      </a:r>
                      <a:r>
                        <a:rPr lang="es-EC" sz="2000" noProof="0" dirty="0" err="1" smtClean="0"/>
                        <a:t>Tx</a:t>
                      </a:r>
                      <a:endParaRPr lang="es-EC" sz="2000" b="1" noProof="0" dirty="0"/>
                    </a:p>
                  </a:txBody>
                  <a:tcPr/>
                </a:tc>
                <a:tc>
                  <a:txBody>
                    <a:bodyPr/>
                    <a:lstStyle/>
                    <a:p>
                      <a:pPr algn="ctr"/>
                      <a:r>
                        <a:rPr lang="es-EC" sz="1800" noProof="0" dirty="0" smtClean="0"/>
                        <a:t>78°32’34”W</a:t>
                      </a:r>
                      <a:endParaRPr lang="es-EC" sz="1800" b="1" noProof="0" dirty="0"/>
                    </a:p>
                  </a:txBody>
                  <a:tcPr/>
                </a:tc>
              </a:tr>
              <a:tr h="355102">
                <a:tc>
                  <a:txBody>
                    <a:bodyPr/>
                    <a:lstStyle/>
                    <a:p>
                      <a:r>
                        <a:rPr lang="en-US" sz="2000" noProof="0" dirty="0" err="1" smtClean="0"/>
                        <a:t>Latitud</a:t>
                      </a:r>
                      <a:r>
                        <a:rPr lang="en-US" sz="2000" noProof="0" dirty="0" smtClean="0"/>
                        <a:t> </a:t>
                      </a:r>
                      <a:r>
                        <a:rPr lang="en-US" sz="2000" noProof="0" dirty="0" err="1" smtClean="0"/>
                        <a:t>Tx</a:t>
                      </a:r>
                      <a:r>
                        <a:rPr lang="en-US" sz="2000" baseline="0" noProof="0" dirty="0" smtClean="0"/>
                        <a:t> </a:t>
                      </a:r>
                      <a:endParaRPr lang="es-EC" sz="2000" b="1" noProof="0" dirty="0"/>
                    </a:p>
                  </a:txBody>
                  <a:tcPr/>
                </a:tc>
                <a:tc>
                  <a:txBody>
                    <a:bodyPr/>
                    <a:lstStyle/>
                    <a:p>
                      <a:pPr algn="ctr"/>
                      <a:r>
                        <a:rPr lang="es-EC" noProof="0" dirty="0" smtClean="0"/>
                        <a:t>00°05’07”S </a:t>
                      </a:r>
                      <a:endParaRPr lang="es-EC" b="1" noProof="0" dirty="0"/>
                    </a:p>
                  </a:txBody>
                  <a:tcPr/>
                </a:tc>
              </a:tr>
              <a:tr h="355102">
                <a:tc>
                  <a:txBody>
                    <a:bodyPr/>
                    <a:lstStyle/>
                    <a:p>
                      <a:r>
                        <a:rPr lang="es-EC" sz="2000" noProof="0" dirty="0" smtClean="0"/>
                        <a:t>Frecuencia de Operación</a:t>
                      </a:r>
                      <a:r>
                        <a:rPr lang="es-EC" sz="2000" baseline="0" noProof="0" dirty="0" smtClean="0"/>
                        <a:t> </a:t>
                      </a:r>
                      <a:endParaRPr lang="es-EC" sz="2000" b="1" noProof="0" dirty="0"/>
                    </a:p>
                  </a:txBody>
                  <a:tcPr/>
                </a:tc>
                <a:tc>
                  <a:txBody>
                    <a:bodyPr/>
                    <a:lstStyle/>
                    <a:p>
                      <a:pPr algn="ctr"/>
                      <a:r>
                        <a:rPr lang="es-EC" noProof="0" dirty="0" smtClean="0"/>
                        <a:t>104.1 MHz</a:t>
                      </a:r>
                      <a:endParaRPr lang="es-EC" b="1" noProof="0" dirty="0"/>
                    </a:p>
                  </a:txBody>
                  <a:tcPr/>
                </a:tc>
              </a:tr>
              <a:tr h="355102">
                <a:tc>
                  <a:txBody>
                    <a:bodyPr/>
                    <a:lstStyle/>
                    <a:p>
                      <a:r>
                        <a:rPr lang="es-EC" sz="2000" noProof="0" dirty="0" smtClean="0"/>
                        <a:t>Tipo de antena </a:t>
                      </a:r>
                      <a:endParaRPr lang="es-EC" sz="2000" b="1" noProof="0" dirty="0"/>
                    </a:p>
                  </a:txBody>
                  <a:tcPr/>
                </a:tc>
                <a:tc>
                  <a:txBody>
                    <a:bodyPr/>
                    <a:lstStyle/>
                    <a:p>
                      <a:pPr algn="ctr"/>
                      <a:r>
                        <a:rPr lang="en-US" dirty="0" err="1" smtClean="0"/>
                        <a:t>Arreglo</a:t>
                      </a:r>
                      <a:r>
                        <a:rPr lang="en-US" dirty="0" smtClean="0"/>
                        <a:t> 4 </a:t>
                      </a:r>
                      <a:r>
                        <a:rPr lang="en-US" dirty="0" err="1" smtClean="0"/>
                        <a:t>antenas</a:t>
                      </a:r>
                      <a:r>
                        <a:rPr lang="en-US" baseline="0" dirty="0" smtClean="0"/>
                        <a:t> </a:t>
                      </a:r>
                      <a:r>
                        <a:rPr lang="en-US" baseline="0" dirty="0" err="1" smtClean="0"/>
                        <a:t>Yagi</a:t>
                      </a:r>
                      <a:endParaRPr lang="es-EC" b="1" dirty="0"/>
                    </a:p>
                  </a:txBody>
                  <a:tcPr/>
                </a:tc>
              </a:tr>
              <a:tr h="355102">
                <a:tc>
                  <a:txBody>
                    <a:bodyPr/>
                    <a:lstStyle/>
                    <a:p>
                      <a:r>
                        <a:rPr lang="es-EC" sz="2000" noProof="0" dirty="0" smtClean="0"/>
                        <a:t>Altura de Antena</a:t>
                      </a:r>
                      <a:r>
                        <a:rPr lang="es-EC" sz="2000" baseline="0" noProof="0" dirty="0" smtClean="0"/>
                        <a:t> </a:t>
                      </a:r>
                      <a:endParaRPr lang="es-EC" sz="2000" b="1" noProof="0" dirty="0"/>
                    </a:p>
                  </a:txBody>
                  <a:tcPr/>
                </a:tc>
                <a:tc>
                  <a:txBody>
                    <a:bodyPr/>
                    <a:lstStyle/>
                    <a:p>
                      <a:pPr algn="ctr"/>
                      <a:r>
                        <a:rPr lang="es-EC" noProof="0" dirty="0" smtClean="0"/>
                        <a:t>30m</a:t>
                      </a:r>
                      <a:endParaRPr lang="es-EC" b="1" noProof="0" dirty="0"/>
                    </a:p>
                  </a:txBody>
                  <a:tcPr/>
                </a:tc>
              </a:tr>
              <a:tr h="355102">
                <a:tc>
                  <a:txBody>
                    <a:bodyPr/>
                    <a:lstStyle/>
                    <a:p>
                      <a:r>
                        <a:rPr lang="es-EC" sz="2000" noProof="0" dirty="0" smtClean="0"/>
                        <a:t>Altura de </a:t>
                      </a:r>
                      <a:r>
                        <a:rPr lang="es-EC" sz="2000" noProof="0" dirty="0" err="1" smtClean="0"/>
                        <a:t>Tx</a:t>
                      </a:r>
                      <a:endParaRPr lang="es-EC" sz="2000" b="1" noProof="0" dirty="0"/>
                    </a:p>
                  </a:txBody>
                  <a:tcPr/>
                </a:tc>
                <a:tc>
                  <a:txBody>
                    <a:bodyPr/>
                    <a:lstStyle/>
                    <a:p>
                      <a:pPr algn="ctr"/>
                      <a:r>
                        <a:rPr lang="es-EC" noProof="0" dirty="0" smtClean="0"/>
                        <a:t>3267m</a:t>
                      </a:r>
                      <a:endParaRPr lang="es-EC" b="1" noProof="0" dirty="0"/>
                    </a:p>
                  </a:txBody>
                  <a:tcPr/>
                </a:tc>
              </a:tr>
              <a:tr h="355102">
                <a:tc>
                  <a:txBody>
                    <a:bodyPr/>
                    <a:lstStyle/>
                    <a:p>
                      <a:r>
                        <a:rPr lang="es-EC" sz="2000" noProof="0" dirty="0" smtClean="0"/>
                        <a:t>Azimut</a:t>
                      </a:r>
                      <a:r>
                        <a:rPr lang="es-EC" sz="2000" baseline="0" noProof="0" dirty="0" smtClean="0"/>
                        <a:t> de </a:t>
                      </a:r>
                      <a:r>
                        <a:rPr lang="es-EC" sz="2000" baseline="0" noProof="0" dirty="0" err="1" smtClean="0"/>
                        <a:t>Mx.</a:t>
                      </a:r>
                      <a:r>
                        <a:rPr lang="es-EC" sz="2000" baseline="0" noProof="0" dirty="0" smtClean="0"/>
                        <a:t> Radiación   </a:t>
                      </a:r>
                      <a:endParaRPr lang="es-EC" sz="2000" b="1" noProof="0" dirty="0"/>
                    </a:p>
                  </a:txBody>
                  <a:tcPr/>
                </a:tc>
                <a:tc>
                  <a:txBody>
                    <a:bodyPr/>
                    <a:lstStyle/>
                    <a:p>
                      <a:pPr algn="ctr"/>
                      <a:r>
                        <a:rPr lang="en-US" noProof="0" dirty="0" err="1" smtClean="0"/>
                        <a:t>Directo</a:t>
                      </a:r>
                      <a:endParaRPr lang="es-EC" b="1" noProof="0" dirty="0"/>
                    </a:p>
                  </a:txBody>
                  <a:tcPr/>
                </a:tc>
              </a:tr>
              <a:tr h="355102">
                <a:tc>
                  <a:txBody>
                    <a:bodyPr/>
                    <a:lstStyle/>
                    <a:p>
                      <a:r>
                        <a:rPr lang="es-EC" sz="2000" noProof="0" dirty="0" smtClean="0"/>
                        <a:t>No. de Antena C/A </a:t>
                      </a:r>
                      <a:endParaRPr lang="es-EC" sz="2000" b="1" noProof="0" dirty="0"/>
                    </a:p>
                  </a:txBody>
                  <a:tcPr/>
                </a:tc>
                <a:tc>
                  <a:txBody>
                    <a:bodyPr/>
                    <a:lstStyle/>
                    <a:p>
                      <a:pPr algn="ctr"/>
                      <a:r>
                        <a:rPr lang="es-EC" noProof="0" dirty="0" smtClean="0"/>
                        <a:t>4</a:t>
                      </a:r>
                      <a:endParaRPr lang="es-EC" b="1" noProof="0" dirty="0"/>
                    </a:p>
                  </a:txBody>
                  <a:tcPr/>
                </a:tc>
              </a:tr>
              <a:tr h="355102">
                <a:tc>
                  <a:txBody>
                    <a:bodyPr/>
                    <a:lstStyle/>
                    <a:p>
                      <a:r>
                        <a:rPr lang="es-EC" sz="2000" noProof="0" dirty="0" smtClean="0"/>
                        <a:t>Potencia de </a:t>
                      </a:r>
                      <a:r>
                        <a:rPr lang="es-EC" sz="2000" noProof="0" dirty="0" err="1" smtClean="0"/>
                        <a:t>Tx</a:t>
                      </a:r>
                      <a:r>
                        <a:rPr lang="es-EC" sz="2000" noProof="0" dirty="0" smtClean="0"/>
                        <a:t> </a:t>
                      </a:r>
                      <a:endParaRPr lang="es-EC" sz="2000" b="1" noProof="0" dirty="0"/>
                    </a:p>
                  </a:txBody>
                  <a:tcPr/>
                </a:tc>
                <a:tc>
                  <a:txBody>
                    <a:bodyPr/>
                    <a:lstStyle/>
                    <a:p>
                      <a:pPr algn="ctr"/>
                      <a:r>
                        <a:rPr lang="es-EC" noProof="0" dirty="0" smtClean="0"/>
                        <a:t>3000 W</a:t>
                      </a:r>
                      <a:endParaRPr lang="es-EC" b="1" noProof="0" dirty="0"/>
                    </a:p>
                  </a:txBody>
                  <a:tcPr/>
                </a:tc>
              </a:tr>
              <a:tr h="355102">
                <a:tc>
                  <a:txBody>
                    <a:bodyPr/>
                    <a:lstStyle/>
                    <a:p>
                      <a:r>
                        <a:rPr lang="es-EC" sz="2000" noProof="0" dirty="0" smtClean="0"/>
                        <a:t>Ganancia </a:t>
                      </a:r>
                      <a:endParaRPr lang="es-EC" sz="2000" b="1" noProof="0" dirty="0"/>
                    </a:p>
                  </a:txBody>
                  <a:tcPr/>
                </a:tc>
                <a:tc>
                  <a:txBody>
                    <a:bodyPr/>
                    <a:lstStyle/>
                    <a:p>
                      <a:pPr algn="ctr"/>
                      <a:r>
                        <a:rPr lang="es-EC" noProof="0" dirty="0" smtClean="0"/>
                        <a:t>10.45 </a:t>
                      </a:r>
                      <a:r>
                        <a:rPr lang="es-EC" noProof="0" dirty="0" err="1" smtClean="0"/>
                        <a:t>dBd</a:t>
                      </a:r>
                      <a:endParaRPr lang="es-EC" b="1" noProof="0" dirty="0"/>
                    </a:p>
                  </a:txBody>
                  <a:tcPr/>
                </a:tc>
              </a:tr>
              <a:tr h="355102">
                <a:tc>
                  <a:txBody>
                    <a:bodyPr/>
                    <a:lstStyle/>
                    <a:p>
                      <a:r>
                        <a:rPr lang="es-EC" sz="2000" noProof="0" dirty="0" smtClean="0"/>
                        <a:t>Pérdida</a:t>
                      </a:r>
                      <a:r>
                        <a:rPr lang="es-EC" sz="2000" baseline="0" noProof="0" dirty="0" smtClean="0"/>
                        <a:t> </a:t>
                      </a:r>
                      <a:endParaRPr lang="es-EC" sz="2000" b="1" noProof="0" dirty="0"/>
                    </a:p>
                  </a:txBody>
                  <a:tcPr/>
                </a:tc>
                <a:tc>
                  <a:txBody>
                    <a:bodyPr/>
                    <a:lstStyle/>
                    <a:p>
                      <a:pPr algn="ctr"/>
                      <a:r>
                        <a:rPr lang="es-EC" noProof="0" dirty="0" smtClean="0"/>
                        <a:t>2.7dB</a:t>
                      </a:r>
                      <a:endParaRPr lang="es-EC" b="1" noProof="0" dirty="0"/>
                    </a:p>
                  </a:txBody>
                  <a:tcPr/>
                </a:tc>
              </a:tr>
              <a:tr h="355102">
                <a:tc>
                  <a:txBody>
                    <a:bodyPr/>
                    <a:lstStyle/>
                    <a:p>
                      <a:r>
                        <a:rPr lang="es-EC" sz="2000" noProof="0" dirty="0" smtClean="0"/>
                        <a:t>P.E.R</a:t>
                      </a:r>
                      <a:endParaRPr lang="es-EC" sz="2000" b="1" noProof="0" dirty="0"/>
                    </a:p>
                  </a:txBody>
                  <a:tcPr/>
                </a:tc>
                <a:tc>
                  <a:txBody>
                    <a:bodyPr/>
                    <a:lstStyle/>
                    <a:p>
                      <a:pPr algn="ctr"/>
                      <a:r>
                        <a:rPr lang="es-EC" noProof="0" dirty="0" smtClean="0"/>
                        <a:t>17869.86 W</a:t>
                      </a:r>
                      <a:endParaRPr lang="es-EC" b="1" noProof="0" dirty="0"/>
                    </a:p>
                  </a:txBody>
                  <a:tcPr/>
                </a:tc>
              </a:tr>
            </a:tbl>
          </a:graphicData>
        </a:graphic>
      </p:graphicFrame>
      <p:sp>
        <p:nvSpPr>
          <p:cNvPr id="7" name="6 CuadroTexto"/>
          <p:cNvSpPr txBox="1"/>
          <p:nvPr/>
        </p:nvSpPr>
        <p:spPr>
          <a:xfrm>
            <a:off x="395536" y="404664"/>
            <a:ext cx="8280920"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b="1" dirty="0" err="1" smtClean="0"/>
              <a:t>Estación</a:t>
            </a:r>
            <a:r>
              <a:rPr lang="en-US" sz="4000" b="1" dirty="0" smtClean="0"/>
              <a:t> de Radio COBERTURA FM (R)</a:t>
            </a:r>
            <a:endParaRPr lang="es-EC" sz="4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179512" y="1268760"/>
          <a:ext cx="8784976" cy="5394960"/>
        </p:xfrm>
        <a:graphic>
          <a:graphicData uri="http://schemas.openxmlformats.org/drawingml/2006/table">
            <a:tbl>
              <a:tblPr firstRow="1" bandRow="1">
                <a:tableStyleId>{793D81CF-94F2-401A-BA57-92F5A7B2D0C5}</a:tableStyleId>
              </a:tblPr>
              <a:tblGrid>
                <a:gridCol w="4392488"/>
                <a:gridCol w="4392488"/>
              </a:tblGrid>
              <a:tr h="612915">
                <a:tc>
                  <a:txBody>
                    <a:bodyPr/>
                    <a:lstStyle/>
                    <a:p>
                      <a:r>
                        <a:rPr lang="es-EC" sz="3200" noProof="0" dirty="0" smtClean="0"/>
                        <a:t>Cobertura</a:t>
                      </a:r>
                      <a:endParaRPr lang="es-EC" sz="3200" b="1" noProof="0" dirty="0"/>
                    </a:p>
                  </a:txBody>
                  <a:tcPr/>
                </a:tc>
                <a:tc>
                  <a:txBody>
                    <a:bodyPr/>
                    <a:lstStyle/>
                    <a:p>
                      <a:pPr algn="ctr"/>
                      <a:r>
                        <a:rPr lang="es-EC" sz="1800" noProof="0" dirty="0" smtClean="0"/>
                        <a:t>Quito DM, </a:t>
                      </a:r>
                      <a:r>
                        <a:rPr lang="es-EC" sz="1800" noProof="0" dirty="0" err="1" smtClean="0"/>
                        <a:t>Cayambe</a:t>
                      </a:r>
                      <a:r>
                        <a:rPr lang="es-EC" sz="1800" noProof="0" dirty="0" smtClean="0"/>
                        <a:t>, </a:t>
                      </a:r>
                      <a:r>
                        <a:rPr lang="es-EC" sz="1800" noProof="0" dirty="0" err="1" smtClean="0"/>
                        <a:t>Tabacundo,Machachi</a:t>
                      </a:r>
                      <a:r>
                        <a:rPr lang="es-EC" sz="1800" noProof="0" dirty="0" smtClean="0"/>
                        <a:t>,</a:t>
                      </a:r>
                      <a:r>
                        <a:rPr lang="es-EC" sz="1800" baseline="0" noProof="0" dirty="0" smtClean="0"/>
                        <a:t> </a:t>
                      </a:r>
                      <a:r>
                        <a:rPr lang="es-EC" sz="1800" baseline="0" noProof="0" dirty="0" err="1" smtClean="0"/>
                        <a:t>Sangolquí</a:t>
                      </a:r>
                      <a:r>
                        <a:rPr lang="es-EC" sz="1800" baseline="0" noProof="0" dirty="0" smtClean="0"/>
                        <a:t>  </a:t>
                      </a:r>
                      <a:endParaRPr lang="es-EC" sz="1800" b="1" noProof="0" dirty="0"/>
                    </a:p>
                  </a:txBody>
                  <a:tcPr/>
                </a:tc>
              </a:tr>
              <a:tr h="355102">
                <a:tc>
                  <a:txBody>
                    <a:bodyPr/>
                    <a:lstStyle/>
                    <a:p>
                      <a:r>
                        <a:rPr lang="es-EC" sz="2000" noProof="0" dirty="0" smtClean="0"/>
                        <a:t>Longitud </a:t>
                      </a:r>
                      <a:r>
                        <a:rPr lang="es-EC" sz="2000" noProof="0" dirty="0" err="1" smtClean="0"/>
                        <a:t>Tx</a:t>
                      </a:r>
                      <a:endParaRPr lang="es-EC" sz="2000" b="1" noProof="0" dirty="0"/>
                    </a:p>
                  </a:txBody>
                  <a:tcPr/>
                </a:tc>
                <a:tc>
                  <a:txBody>
                    <a:bodyPr/>
                    <a:lstStyle/>
                    <a:p>
                      <a:pPr algn="ctr"/>
                      <a:r>
                        <a:rPr lang="es-EC" sz="1800" noProof="0" dirty="0" smtClean="0"/>
                        <a:t>78°31’11”W</a:t>
                      </a:r>
                      <a:endParaRPr lang="es-EC" sz="1800" b="1" noProof="0" dirty="0"/>
                    </a:p>
                  </a:txBody>
                  <a:tcPr/>
                </a:tc>
              </a:tr>
              <a:tr h="355102">
                <a:tc>
                  <a:txBody>
                    <a:bodyPr/>
                    <a:lstStyle/>
                    <a:p>
                      <a:r>
                        <a:rPr lang="en-US" sz="2000" noProof="0" dirty="0" err="1" smtClean="0"/>
                        <a:t>Latitud</a:t>
                      </a:r>
                      <a:r>
                        <a:rPr lang="en-US" sz="2000" noProof="0" dirty="0" smtClean="0"/>
                        <a:t> </a:t>
                      </a:r>
                      <a:r>
                        <a:rPr lang="en-US" sz="2000" noProof="0" dirty="0" err="1" smtClean="0"/>
                        <a:t>Tx</a:t>
                      </a:r>
                      <a:r>
                        <a:rPr lang="en-US" sz="2000" baseline="0" noProof="0" dirty="0" smtClean="0"/>
                        <a:t> </a:t>
                      </a:r>
                      <a:endParaRPr lang="es-EC" sz="2000" b="1" noProof="0" dirty="0"/>
                    </a:p>
                  </a:txBody>
                  <a:tcPr/>
                </a:tc>
                <a:tc>
                  <a:txBody>
                    <a:bodyPr/>
                    <a:lstStyle/>
                    <a:p>
                      <a:pPr algn="ctr"/>
                      <a:r>
                        <a:rPr lang="es-EC" noProof="0" dirty="0" smtClean="0"/>
                        <a:t>00°09’54”S </a:t>
                      </a:r>
                      <a:endParaRPr lang="es-EC" b="1" noProof="0" dirty="0"/>
                    </a:p>
                  </a:txBody>
                  <a:tcPr/>
                </a:tc>
              </a:tr>
              <a:tr h="355102">
                <a:tc>
                  <a:txBody>
                    <a:bodyPr/>
                    <a:lstStyle/>
                    <a:p>
                      <a:r>
                        <a:rPr lang="es-EC" sz="2000" noProof="0" dirty="0" smtClean="0"/>
                        <a:t>Frecuencia de Operación</a:t>
                      </a:r>
                      <a:r>
                        <a:rPr lang="es-EC" sz="2000" baseline="0" noProof="0" dirty="0" smtClean="0"/>
                        <a:t> </a:t>
                      </a:r>
                      <a:endParaRPr lang="es-EC" sz="2000" b="1" noProof="0" dirty="0"/>
                    </a:p>
                  </a:txBody>
                  <a:tcPr/>
                </a:tc>
                <a:tc>
                  <a:txBody>
                    <a:bodyPr/>
                    <a:lstStyle/>
                    <a:p>
                      <a:pPr algn="ctr"/>
                      <a:r>
                        <a:rPr lang="es-EC" noProof="0" dirty="0" smtClean="0"/>
                        <a:t>101.3 MHz</a:t>
                      </a:r>
                      <a:endParaRPr lang="es-EC" b="1" noProof="0" dirty="0"/>
                    </a:p>
                  </a:txBody>
                  <a:tcPr/>
                </a:tc>
              </a:tr>
              <a:tr h="355102">
                <a:tc>
                  <a:txBody>
                    <a:bodyPr/>
                    <a:lstStyle/>
                    <a:p>
                      <a:r>
                        <a:rPr lang="es-EC" sz="2000" noProof="0" dirty="0" smtClean="0"/>
                        <a:t>Tipo de antena </a:t>
                      </a:r>
                      <a:endParaRPr lang="es-EC" sz="2000" b="1" noProof="0" dirty="0"/>
                    </a:p>
                  </a:txBody>
                  <a:tcPr/>
                </a:tc>
                <a:tc>
                  <a:txBody>
                    <a:bodyPr/>
                    <a:lstStyle/>
                    <a:p>
                      <a:pPr algn="ctr"/>
                      <a:r>
                        <a:rPr lang="en-US" dirty="0" err="1" smtClean="0"/>
                        <a:t>Yagi</a:t>
                      </a:r>
                      <a:r>
                        <a:rPr lang="en-US" baseline="0" dirty="0" smtClean="0"/>
                        <a:t> de 6 </a:t>
                      </a:r>
                      <a:r>
                        <a:rPr lang="en-US" baseline="0" dirty="0" err="1" smtClean="0"/>
                        <a:t>elementos</a:t>
                      </a:r>
                      <a:endParaRPr lang="es-EC" b="1" dirty="0"/>
                    </a:p>
                  </a:txBody>
                  <a:tcPr/>
                </a:tc>
              </a:tr>
              <a:tr h="355102">
                <a:tc>
                  <a:txBody>
                    <a:bodyPr/>
                    <a:lstStyle/>
                    <a:p>
                      <a:r>
                        <a:rPr lang="es-EC" sz="2000" noProof="0" dirty="0" smtClean="0"/>
                        <a:t>Altura de Antena</a:t>
                      </a:r>
                      <a:r>
                        <a:rPr lang="es-EC" sz="2000" baseline="0" noProof="0" dirty="0" smtClean="0"/>
                        <a:t> </a:t>
                      </a:r>
                      <a:endParaRPr lang="es-EC" sz="2000" b="1" noProof="0" dirty="0"/>
                    </a:p>
                  </a:txBody>
                  <a:tcPr/>
                </a:tc>
                <a:tc>
                  <a:txBody>
                    <a:bodyPr/>
                    <a:lstStyle/>
                    <a:p>
                      <a:pPr algn="ctr"/>
                      <a:r>
                        <a:rPr lang="es-EC" noProof="0" dirty="0" smtClean="0"/>
                        <a:t>30m</a:t>
                      </a:r>
                      <a:endParaRPr lang="es-EC" b="1" noProof="0" dirty="0"/>
                    </a:p>
                  </a:txBody>
                  <a:tcPr/>
                </a:tc>
              </a:tr>
              <a:tr h="355102">
                <a:tc>
                  <a:txBody>
                    <a:bodyPr/>
                    <a:lstStyle/>
                    <a:p>
                      <a:r>
                        <a:rPr lang="es-EC" sz="2000" noProof="0" dirty="0" smtClean="0"/>
                        <a:t>Altura de </a:t>
                      </a:r>
                      <a:r>
                        <a:rPr lang="es-EC" sz="2000" noProof="0" dirty="0" err="1" smtClean="0"/>
                        <a:t>Tx</a:t>
                      </a:r>
                      <a:endParaRPr lang="es-EC" sz="2000" b="1" noProof="0" dirty="0"/>
                    </a:p>
                  </a:txBody>
                  <a:tcPr/>
                </a:tc>
                <a:tc>
                  <a:txBody>
                    <a:bodyPr/>
                    <a:lstStyle/>
                    <a:p>
                      <a:pPr algn="ctr"/>
                      <a:r>
                        <a:rPr lang="es-EC" noProof="0" dirty="0" smtClean="0"/>
                        <a:t>3569</a:t>
                      </a:r>
                      <a:r>
                        <a:rPr lang="es-EC" baseline="0" noProof="0" dirty="0" smtClean="0"/>
                        <a:t> </a:t>
                      </a:r>
                      <a:r>
                        <a:rPr lang="es-EC" noProof="0" dirty="0" smtClean="0"/>
                        <a:t>m</a:t>
                      </a:r>
                      <a:endParaRPr lang="es-EC" b="1" noProof="0" dirty="0"/>
                    </a:p>
                  </a:txBody>
                  <a:tcPr/>
                </a:tc>
              </a:tr>
              <a:tr h="355102">
                <a:tc>
                  <a:txBody>
                    <a:bodyPr/>
                    <a:lstStyle/>
                    <a:p>
                      <a:r>
                        <a:rPr lang="es-EC" sz="2000" noProof="0" dirty="0" smtClean="0"/>
                        <a:t>Azimut</a:t>
                      </a:r>
                      <a:r>
                        <a:rPr lang="es-EC" sz="2000" baseline="0" noProof="0" dirty="0" smtClean="0"/>
                        <a:t> de </a:t>
                      </a:r>
                      <a:r>
                        <a:rPr lang="es-EC" sz="2000" baseline="0" noProof="0" dirty="0" err="1" smtClean="0"/>
                        <a:t>Mx.</a:t>
                      </a:r>
                      <a:r>
                        <a:rPr lang="es-EC" sz="2000" baseline="0" noProof="0" dirty="0" smtClean="0"/>
                        <a:t> Radiación   </a:t>
                      </a:r>
                      <a:endParaRPr lang="es-EC" sz="2000" b="1" noProof="0" dirty="0"/>
                    </a:p>
                  </a:txBody>
                  <a:tcPr/>
                </a:tc>
                <a:tc>
                  <a:txBody>
                    <a:bodyPr/>
                    <a:lstStyle/>
                    <a:p>
                      <a:pPr algn="ctr"/>
                      <a:r>
                        <a:rPr lang="en-US" noProof="0" dirty="0" smtClean="0"/>
                        <a:t>100°</a:t>
                      </a:r>
                      <a:endParaRPr lang="es-EC" b="1" noProof="0" dirty="0"/>
                    </a:p>
                  </a:txBody>
                  <a:tcPr/>
                </a:tc>
              </a:tr>
              <a:tr h="355102">
                <a:tc>
                  <a:txBody>
                    <a:bodyPr/>
                    <a:lstStyle/>
                    <a:p>
                      <a:r>
                        <a:rPr lang="es-EC" sz="2000" noProof="0" dirty="0" smtClean="0"/>
                        <a:t>No. de Antena C/A </a:t>
                      </a:r>
                      <a:endParaRPr lang="es-EC" sz="2000" b="1" noProof="0" dirty="0"/>
                    </a:p>
                  </a:txBody>
                  <a:tcPr/>
                </a:tc>
                <a:tc>
                  <a:txBody>
                    <a:bodyPr/>
                    <a:lstStyle/>
                    <a:p>
                      <a:pPr algn="ctr"/>
                      <a:r>
                        <a:rPr lang="en-US" noProof="0" dirty="0" smtClean="0"/>
                        <a:t>1</a:t>
                      </a:r>
                      <a:endParaRPr lang="es-EC" b="1" noProof="0" dirty="0"/>
                    </a:p>
                  </a:txBody>
                  <a:tcPr/>
                </a:tc>
              </a:tr>
              <a:tr h="355102">
                <a:tc>
                  <a:txBody>
                    <a:bodyPr/>
                    <a:lstStyle/>
                    <a:p>
                      <a:r>
                        <a:rPr lang="es-EC" sz="2000" noProof="0" dirty="0" smtClean="0"/>
                        <a:t>Potencia de </a:t>
                      </a:r>
                      <a:r>
                        <a:rPr lang="es-EC" sz="2000" noProof="0" dirty="0" err="1" smtClean="0"/>
                        <a:t>Tx</a:t>
                      </a:r>
                      <a:r>
                        <a:rPr lang="es-EC" sz="2000" noProof="0" dirty="0" smtClean="0"/>
                        <a:t> </a:t>
                      </a:r>
                      <a:endParaRPr lang="es-EC" sz="2000" b="1" noProof="0" dirty="0"/>
                    </a:p>
                  </a:txBody>
                  <a:tcPr/>
                </a:tc>
                <a:tc>
                  <a:txBody>
                    <a:bodyPr/>
                    <a:lstStyle/>
                    <a:p>
                      <a:pPr algn="ctr"/>
                      <a:r>
                        <a:rPr lang="es-EC" noProof="0" dirty="0" smtClean="0"/>
                        <a:t>1500 W</a:t>
                      </a:r>
                      <a:endParaRPr lang="es-EC" b="1" noProof="0" dirty="0"/>
                    </a:p>
                  </a:txBody>
                  <a:tcPr/>
                </a:tc>
              </a:tr>
              <a:tr h="355102">
                <a:tc>
                  <a:txBody>
                    <a:bodyPr/>
                    <a:lstStyle/>
                    <a:p>
                      <a:r>
                        <a:rPr lang="es-EC" sz="2000" noProof="0" dirty="0" smtClean="0"/>
                        <a:t>Ganancia </a:t>
                      </a:r>
                      <a:endParaRPr lang="es-EC" sz="2000" b="1" noProof="0" dirty="0"/>
                    </a:p>
                  </a:txBody>
                  <a:tcPr/>
                </a:tc>
                <a:tc>
                  <a:txBody>
                    <a:bodyPr/>
                    <a:lstStyle/>
                    <a:p>
                      <a:pPr algn="ctr"/>
                      <a:r>
                        <a:rPr lang="es-EC" noProof="0" dirty="0" smtClean="0"/>
                        <a:t>11.0 dB</a:t>
                      </a:r>
                      <a:endParaRPr lang="es-EC" b="1" noProof="0" dirty="0"/>
                    </a:p>
                  </a:txBody>
                  <a:tcPr/>
                </a:tc>
              </a:tr>
              <a:tr h="355102">
                <a:tc>
                  <a:txBody>
                    <a:bodyPr/>
                    <a:lstStyle/>
                    <a:p>
                      <a:r>
                        <a:rPr lang="es-EC" sz="2000" noProof="0" dirty="0" smtClean="0"/>
                        <a:t>Pérdida</a:t>
                      </a:r>
                      <a:r>
                        <a:rPr lang="es-EC" sz="2000" baseline="0" noProof="0" dirty="0" smtClean="0"/>
                        <a:t> </a:t>
                      </a:r>
                      <a:endParaRPr lang="es-EC" sz="2000" b="1" noProof="0" dirty="0"/>
                    </a:p>
                  </a:txBody>
                  <a:tcPr/>
                </a:tc>
                <a:tc>
                  <a:txBody>
                    <a:bodyPr/>
                    <a:lstStyle/>
                    <a:p>
                      <a:pPr algn="ctr"/>
                      <a:r>
                        <a:rPr lang="es-EC" noProof="0" dirty="0" smtClean="0"/>
                        <a:t>1.0 dB</a:t>
                      </a:r>
                      <a:endParaRPr lang="es-EC" b="1" noProof="0" dirty="0"/>
                    </a:p>
                  </a:txBody>
                  <a:tcPr/>
                </a:tc>
              </a:tr>
              <a:tr h="355102">
                <a:tc>
                  <a:txBody>
                    <a:bodyPr/>
                    <a:lstStyle/>
                    <a:p>
                      <a:r>
                        <a:rPr lang="es-EC" sz="2000" noProof="0" dirty="0" smtClean="0"/>
                        <a:t>P.E.R</a:t>
                      </a:r>
                      <a:endParaRPr lang="es-EC" sz="2000" b="1" noProof="0" dirty="0"/>
                    </a:p>
                  </a:txBody>
                  <a:tcPr/>
                </a:tc>
                <a:tc>
                  <a:txBody>
                    <a:bodyPr/>
                    <a:lstStyle/>
                    <a:p>
                      <a:pPr algn="ctr"/>
                      <a:r>
                        <a:rPr lang="es-EC" noProof="0" dirty="0" smtClean="0"/>
                        <a:t>15000.0 W</a:t>
                      </a:r>
                      <a:endParaRPr lang="es-EC" b="1" noProof="0" dirty="0"/>
                    </a:p>
                  </a:txBody>
                  <a:tcPr/>
                </a:tc>
              </a:tr>
            </a:tbl>
          </a:graphicData>
        </a:graphic>
      </p:graphicFrame>
      <p:sp>
        <p:nvSpPr>
          <p:cNvPr id="6" name="5 CuadroTexto"/>
          <p:cNvSpPr txBox="1"/>
          <p:nvPr/>
        </p:nvSpPr>
        <p:spPr>
          <a:xfrm>
            <a:off x="395536" y="404664"/>
            <a:ext cx="8280920" cy="707886"/>
          </a:xfrm>
          <a:prstGeom prst="rect">
            <a:avLst/>
          </a:prstGeom>
          <a:effectLst>
            <a:glow rad="228600">
              <a:schemeClr val="accent3">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4000" b="1" dirty="0" err="1" smtClean="0"/>
              <a:t>Estación</a:t>
            </a:r>
            <a:r>
              <a:rPr lang="en-US" sz="4000" b="1" dirty="0" smtClean="0"/>
              <a:t> de Radio ONDA AZÚL</a:t>
            </a:r>
            <a:endParaRPr lang="es-EC" sz="40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2204864"/>
            <a:ext cx="7772400" cy="2016223"/>
          </a:xfr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6600" b="1" dirty="0" smtClean="0">
                <a:effectLst>
                  <a:glow rad="228600">
                    <a:schemeClr val="accent3">
                      <a:satMod val="175000"/>
                      <a:alpha val="40000"/>
                    </a:schemeClr>
                  </a:glow>
                </a:effectLst>
              </a:rPr>
              <a:t>EVALUACIÓN TÉCNICA</a:t>
            </a:r>
            <a:endParaRPr lang="es-ES" sz="6600" b="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lstStyle/>
          <a:p>
            <a:r>
              <a:rPr lang="es-ES" b="1" dirty="0" smtClean="0">
                <a:effectLst>
                  <a:glow rad="228600">
                    <a:schemeClr val="accent5">
                      <a:satMod val="175000"/>
                      <a:alpha val="40000"/>
                    </a:schemeClr>
                  </a:glow>
                </a:effectLst>
              </a:rPr>
              <a:t>EQUIPOS</a:t>
            </a:r>
            <a:endParaRPr lang="es-ES" b="1" dirty="0">
              <a:effectLst>
                <a:glow rad="228600">
                  <a:schemeClr val="accent5">
                    <a:satMod val="175000"/>
                    <a:alpha val="40000"/>
                  </a:schemeClr>
                </a:glow>
              </a:effectLst>
            </a:endParaRPr>
          </a:p>
        </p:txBody>
      </p:sp>
      <p:sp>
        <p:nvSpPr>
          <p:cNvPr id="5" name="4 Marcador de contenido"/>
          <p:cNvSpPr>
            <a:spLocks noGrp="1"/>
          </p:cNvSpPr>
          <p:nvPr>
            <p:ph sz="half" idx="2"/>
          </p:nvPr>
        </p:nvSpPr>
        <p:spPr>
          <a:xfrm>
            <a:off x="4648200" y="1600201"/>
            <a:ext cx="3596208" cy="604663"/>
          </a:xfrm>
        </p:spPr>
        <p:style>
          <a:lnRef idx="2">
            <a:schemeClr val="accent2">
              <a:shade val="50000"/>
            </a:schemeClr>
          </a:lnRef>
          <a:fillRef idx="1">
            <a:schemeClr val="accent2"/>
          </a:fillRef>
          <a:effectRef idx="0">
            <a:schemeClr val="accent2"/>
          </a:effectRef>
          <a:fontRef idx="minor">
            <a:schemeClr val="lt1"/>
          </a:fontRef>
        </p:style>
        <p:txBody>
          <a:bodyPr>
            <a:normAutofit fontScale="62500" lnSpcReduction="20000"/>
          </a:bodyPr>
          <a:lstStyle/>
          <a:p>
            <a:pPr algn="ctr"/>
            <a:r>
              <a:rPr lang="es-ES" b="1" dirty="0" smtClean="0"/>
              <a:t>MEDIDOR DE </a:t>
            </a:r>
          </a:p>
          <a:p>
            <a:pPr algn="ctr">
              <a:buNone/>
            </a:pPr>
            <a:r>
              <a:rPr lang="es-ES" b="1" dirty="0" smtClean="0"/>
              <a:t>INTENSIDAD DE CAMPO</a:t>
            </a:r>
            <a:endParaRPr lang="es-ES" b="1" dirty="0"/>
          </a:p>
        </p:txBody>
      </p:sp>
      <p:sp>
        <p:nvSpPr>
          <p:cNvPr id="7" name="6 Marcador de contenido"/>
          <p:cNvSpPr>
            <a:spLocks noGrp="1"/>
          </p:cNvSpPr>
          <p:nvPr>
            <p:ph sz="half" idx="1"/>
          </p:nvPr>
        </p:nvSpPr>
        <p:spPr>
          <a:xfrm>
            <a:off x="457200" y="1600201"/>
            <a:ext cx="3394720" cy="604663"/>
          </a:xfrm>
        </p:spPr>
        <p:style>
          <a:lnRef idx="2">
            <a:schemeClr val="accent4">
              <a:shade val="50000"/>
            </a:schemeClr>
          </a:lnRef>
          <a:fillRef idx="1">
            <a:schemeClr val="accent4"/>
          </a:fillRef>
          <a:effectRef idx="0">
            <a:schemeClr val="accent4"/>
          </a:effectRef>
          <a:fontRef idx="minor">
            <a:schemeClr val="lt1"/>
          </a:fontRef>
        </p:style>
        <p:txBody>
          <a:bodyPr>
            <a:normAutofit fontScale="62500" lnSpcReduction="20000"/>
          </a:bodyPr>
          <a:lstStyle/>
          <a:p>
            <a:pPr algn="ctr"/>
            <a:r>
              <a:rPr lang="es-ES" b="1" dirty="0" smtClean="0"/>
              <a:t>ANALIZADOR DE ESPECTROS</a:t>
            </a:r>
            <a:endParaRPr lang="es-ES" b="1" dirty="0"/>
          </a:p>
        </p:txBody>
      </p:sp>
      <p:pic>
        <p:nvPicPr>
          <p:cNvPr id="8" name="Picture 2"/>
          <p:cNvPicPr>
            <a:picLocks noChangeAspect="1" noChangeArrowheads="1"/>
          </p:cNvPicPr>
          <p:nvPr/>
        </p:nvPicPr>
        <p:blipFill>
          <a:blip r:embed="rId2" cstate="print"/>
          <a:srcRect t="4348" b="4348"/>
          <a:stretch>
            <a:fillRect/>
          </a:stretch>
        </p:blipFill>
        <p:spPr bwMode="auto">
          <a:xfrm>
            <a:off x="395536" y="2348880"/>
            <a:ext cx="3495675" cy="1512168"/>
          </a:xfrm>
          <a:prstGeom prst="rect">
            <a:avLst/>
          </a:prstGeom>
          <a:noFill/>
          <a:ln w="9525">
            <a:noFill/>
            <a:miter lim="800000"/>
            <a:headEnd/>
            <a:tailEnd/>
          </a:ln>
          <a:effectLst>
            <a:glow rad="228600">
              <a:schemeClr val="accent4">
                <a:satMod val="175000"/>
                <a:alpha val="40000"/>
              </a:schemeClr>
            </a:glow>
          </a:effectLst>
        </p:spPr>
      </p:pic>
      <p:pic>
        <p:nvPicPr>
          <p:cNvPr id="9" name="8 Imagen" descr="DSC00053"/>
          <p:cNvPicPr/>
          <p:nvPr/>
        </p:nvPicPr>
        <p:blipFill>
          <a:blip r:embed="rId3" cstate="print"/>
          <a:srcRect l="14286" r="18367" b="18375"/>
          <a:stretch>
            <a:fillRect/>
          </a:stretch>
        </p:blipFill>
        <p:spPr bwMode="auto">
          <a:xfrm>
            <a:off x="683568" y="4149080"/>
            <a:ext cx="3168352" cy="2304256"/>
          </a:xfrm>
          <a:prstGeom prst="roundRect">
            <a:avLst>
              <a:gd name="adj" fmla="val 8594"/>
            </a:avLst>
          </a:prstGeom>
          <a:solidFill>
            <a:srgbClr val="FFFFFF">
              <a:shade val="85000"/>
            </a:srgbClr>
          </a:solidFill>
          <a:ln>
            <a:noFill/>
          </a:ln>
          <a:effectLst>
            <a:glow rad="228600">
              <a:schemeClr val="accent4">
                <a:satMod val="175000"/>
                <a:alpha val="40000"/>
              </a:schemeClr>
            </a:glow>
            <a:reflection blurRad="12700" stA="38000" endPos="28000" dist="5000" dir="5400000" sy="-100000" algn="bl" rotWithShape="0"/>
          </a:effectLst>
        </p:spPr>
      </p:pic>
      <p:pic>
        <p:nvPicPr>
          <p:cNvPr id="33795" name="Picture 3"/>
          <p:cNvPicPr>
            <a:picLocks noChangeAspect="1" noChangeArrowheads="1"/>
          </p:cNvPicPr>
          <p:nvPr/>
        </p:nvPicPr>
        <p:blipFill>
          <a:blip r:embed="rId4" cstate="print"/>
          <a:srcRect t="4545"/>
          <a:stretch>
            <a:fillRect/>
          </a:stretch>
        </p:blipFill>
        <p:spPr bwMode="auto">
          <a:xfrm>
            <a:off x="4716016" y="2348880"/>
            <a:ext cx="3552825" cy="1512168"/>
          </a:xfrm>
          <a:prstGeom prst="rect">
            <a:avLst/>
          </a:prstGeom>
          <a:noFill/>
          <a:ln w="9525">
            <a:noFill/>
            <a:miter lim="800000"/>
            <a:headEnd/>
            <a:tailEnd/>
          </a:ln>
          <a:effectLst>
            <a:glow rad="228600">
              <a:schemeClr val="accent2">
                <a:satMod val="175000"/>
                <a:alpha val="40000"/>
              </a:schemeClr>
            </a:glow>
          </a:effectLst>
        </p:spPr>
      </p:pic>
      <p:pic>
        <p:nvPicPr>
          <p:cNvPr id="11" name="10 Imagen" descr="DSC00196"/>
          <p:cNvPicPr/>
          <p:nvPr/>
        </p:nvPicPr>
        <p:blipFill>
          <a:blip r:embed="rId5" cstate="print"/>
          <a:srcRect l="19056" t="44276" r="25874" b="16891"/>
          <a:stretch>
            <a:fillRect/>
          </a:stretch>
        </p:blipFill>
        <p:spPr bwMode="auto">
          <a:xfrm>
            <a:off x="4572000" y="4149080"/>
            <a:ext cx="3816424" cy="2160240"/>
          </a:xfrm>
          <a:prstGeom prst="roundRect">
            <a:avLst>
              <a:gd name="adj" fmla="val 8594"/>
            </a:avLst>
          </a:prstGeom>
          <a:solidFill>
            <a:srgbClr val="FFFFFF">
              <a:shade val="85000"/>
            </a:srgbClr>
          </a:solidFill>
          <a:ln>
            <a:noFill/>
          </a:ln>
          <a:effectLst>
            <a:glow rad="228600">
              <a:schemeClr val="accent2">
                <a:satMod val="175000"/>
                <a:alpha val="40000"/>
              </a:schemeClr>
            </a:glow>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txBody>
          <a:bodyPr>
            <a:normAutofit/>
          </a:bodyPr>
          <a:lstStyle/>
          <a:p>
            <a:pPr algn="ctr">
              <a:buNone/>
            </a:pPr>
            <a:endParaRPr lang="es-ES" b="1" dirty="0"/>
          </a:p>
        </p:txBody>
      </p:sp>
      <p:sp>
        <p:nvSpPr>
          <p:cNvPr id="4" name="3 Marcador de contenido"/>
          <p:cNvSpPr>
            <a:spLocks noGrp="1"/>
          </p:cNvSpPr>
          <p:nvPr>
            <p:ph sz="half" idx="2"/>
          </p:nvPr>
        </p:nvSpPr>
        <p:spPr/>
        <p:txBody>
          <a:bodyPr>
            <a:normAutofit/>
          </a:bodyPr>
          <a:lstStyle/>
          <a:p>
            <a:pPr algn="ctr">
              <a:buNone/>
            </a:pPr>
            <a:endParaRPr lang="es-ES" b="1" dirty="0"/>
          </a:p>
        </p:txBody>
      </p:sp>
      <p:pic>
        <p:nvPicPr>
          <p:cNvPr id="34818" name="Picture 2"/>
          <p:cNvPicPr>
            <a:picLocks noChangeAspect="1" noChangeArrowheads="1"/>
          </p:cNvPicPr>
          <p:nvPr/>
        </p:nvPicPr>
        <p:blipFill>
          <a:blip r:embed="rId2" cstate="print"/>
          <a:srcRect t="4545" b="4545"/>
          <a:stretch>
            <a:fillRect/>
          </a:stretch>
        </p:blipFill>
        <p:spPr bwMode="auto">
          <a:xfrm>
            <a:off x="683568" y="1844824"/>
            <a:ext cx="3562350" cy="1440160"/>
          </a:xfrm>
          <a:prstGeom prst="rect">
            <a:avLst/>
          </a:prstGeom>
          <a:noFill/>
          <a:ln w="9525">
            <a:noFill/>
            <a:miter lim="800000"/>
            <a:headEnd/>
            <a:tailEnd/>
          </a:ln>
          <a:effectLst>
            <a:glow rad="228600">
              <a:schemeClr val="accent6">
                <a:satMod val="175000"/>
                <a:alpha val="40000"/>
              </a:schemeClr>
            </a:glow>
          </a:effectLst>
        </p:spPr>
      </p:pic>
      <p:pic>
        <p:nvPicPr>
          <p:cNvPr id="6" name="5 Imagen" descr="DSC00197"/>
          <p:cNvPicPr/>
          <p:nvPr/>
        </p:nvPicPr>
        <p:blipFill>
          <a:blip r:embed="rId3" cstate="print"/>
          <a:srcRect b="48561"/>
          <a:stretch>
            <a:fillRect/>
          </a:stretch>
        </p:blipFill>
        <p:spPr bwMode="auto">
          <a:xfrm>
            <a:off x="683568" y="3573016"/>
            <a:ext cx="3528392" cy="2376264"/>
          </a:xfrm>
          <a:prstGeom prst="roundRect">
            <a:avLst>
              <a:gd name="adj" fmla="val 8594"/>
            </a:avLst>
          </a:prstGeom>
          <a:solidFill>
            <a:srgbClr val="FFFFFF">
              <a:shade val="85000"/>
            </a:srgbClr>
          </a:solidFill>
          <a:ln>
            <a:noFill/>
          </a:ln>
          <a:effectLst>
            <a:glow rad="228600">
              <a:schemeClr val="accent6">
                <a:satMod val="175000"/>
                <a:alpha val="40000"/>
              </a:schemeClr>
            </a:glow>
            <a:reflection blurRad="12700" stA="38000" endPos="28000" dist="5000" dir="5400000" sy="-100000" algn="bl" rotWithShape="0"/>
          </a:effectLst>
        </p:spPr>
      </p:pic>
      <p:pic>
        <p:nvPicPr>
          <p:cNvPr id="34819" name="Picture 3"/>
          <p:cNvPicPr>
            <a:picLocks noChangeAspect="1" noChangeArrowheads="1"/>
          </p:cNvPicPr>
          <p:nvPr/>
        </p:nvPicPr>
        <p:blipFill>
          <a:blip r:embed="rId4" cstate="print"/>
          <a:srcRect t="7692" b="7101"/>
          <a:stretch>
            <a:fillRect/>
          </a:stretch>
        </p:blipFill>
        <p:spPr bwMode="auto">
          <a:xfrm>
            <a:off x="4860032" y="1772816"/>
            <a:ext cx="3552825" cy="864096"/>
          </a:xfrm>
          <a:prstGeom prst="rect">
            <a:avLst/>
          </a:prstGeom>
          <a:noFill/>
          <a:ln w="9525">
            <a:noFill/>
            <a:miter lim="800000"/>
            <a:headEnd/>
            <a:tailEnd/>
          </a:ln>
          <a:effectLst>
            <a:glow rad="228600">
              <a:schemeClr val="accent3">
                <a:satMod val="175000"/>
                <a:alpha val="40000"/>
              </a:schemeClr>
            </a:glow>
          </a:effectLst>
        </p:spPr>
      </p:pic>
      <p:pic>
        <p:nvPicPr>
          <p:cNvPr id="8" name="7 Imagen" descr="DSC00051"/>
          <p:cNvPicPr/>
          <p:nvPr/>
        </p:nvPicPr>
        <p:blipFill>
          <a:blip r:embed="rId5" cstate="print"/>
          <a:srcRect l="2000" t="2632" r="30000"/>
          <a:stretch>
            <a:fillRect/>
          </a:stretch>
        </p:blipFill>
        <p:spPr bwMode="auto">
          <a:xfrm>
            <a:off x="5220072" y="3284984"/>
            <a:ext cx="2952328" cy="2664296"/>
          </a:xfrm>
          <a:prstGeom prst="rect">
            <a:avLst/>
          </a:prstGeom>
          <a:noFill/>
          <a:ln w="9525">
            <a:noFill/>
            <a:miter lim="800000"/>
            <a:headEnd/>
            <a:tailEnd/>
          </a:ln>
          <a:effectLst>
            <a:glow rad="228600">
              <a:schemeClr val="accent3">
                <a:satMod val="175000"/>
                <a:alpha val="40000"/>
              </a:schemeClr>
            </a:glow>
          </a:effectLst>
        </p:spPr>
      </p:pic>
      <p:sp>
        <p:nvSpPr>
          <p:cNvPr id="12" name="11 CuadroTexto"/>
          <p:cNvSpPr txBox="1"/>
          <p:nvPr/>
        </p:nvSpPr>
        <p:spPr>
          <a:xfrm>
            <a:off x="683568" y="1196752"/>
            <a:ext cx="3528392"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S" b="1" dirty="0" smtClean="0"/>
              <a:t>ANTENA DIPOLO DE MEDIA ONDA</a:t>
            </a:r>
            <a:endParaRPr lang="es-ES" b="1" dirty="0"/>
          </a:p>
        </p:txBody>
      </p:sp>
      <p:sp>
        <p:nvSpPr>
          <p:cNvPr id="13" name="12 CuadroTexto"/>
          <p:cNvSpPr txBox="1"/>
          <p:nvPr/>
        </p:nvSpPr>
        <p:spPr>
          <a:xfrm>
            <a:off x="4788024" y="1196752"/>
            <a:ext cx="345638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ES" b="1" dirty="0" smtClean="0"/>
              <a:t>GPS</a:t>
            </a:r>
            <a:endParaRPr lang="es-E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547664" y="274638"/>
            <a:ext cx="6336704" cy="634082"/>
          </a:xfr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s-ES" sz="3200" b="1" dirty="0" smtClean="0">
                <a:effectLst>
                  <a:glow rad="228600">
                    <a:schemeClr val="accent1">
                      <a:satMod val="175000"/>
                      <a:alpha val="40000"/>
                    </a:schemeClr>
                  </a:glow>
                </a:effectLst>
              </a:rPr>
              <a:t>PUNTOS DE MEDICIÓN</a:t>
            </a:r>
            <a:endParaRPr lang="es-ES" sz="3200" b="1" dirty="0">
              <a:effectLst>
                <a:glow rad="228600">
                  <a:schemeClr val="accent1">
                    <a:satMod val="175000"/>
                    <a:alpha val="40000"/>
                  </a:schemeClr>
                </a:glow>
              </a:effectLst>
            </a:endParaRPr>
          </a:p>
        </p:txBody>
      </p:sp>
      <p:pic>
        <p:nvPicPr>
          <p:cNvPr id="10" name="Picture 3"/>
          <p:cNvPicPr>
            <a:picLocks noGrp="1" noChangeAspect="1" noChangeArrowheads="1"/>
          </p:cNvPicPr>
          <p:nvPr>
            <p:ph idx="1"/>
          </p:nvPr>
        </p:nvPicPr>
        <p:blipFill>
          <a:blip r:embed="rId2" cstate="print"/>
          <a:srcRect/>
          <a:stretch>
            <a:fillRect/>
          </a:stretch>
        </p:blipFill>
        <p:spPr bwMode="auto">
          <a:xfrm>
            <a:off x="1547664" y="908720"/>
            <a:ext cx="6336704" cy="5616624"/>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49006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3600" b="1" dirty="0" smtClean="0"/>
              <a:t>INTENSIDAD DE CAMPO</a:t>
            </a:r>
            <a:endParaRPr lang="es-ES" sz="3600" b="1" dirty="0"/>
          </a:p>
        </p:txBody>
      </p:sp>
      <p:pic>
        <p:nvPicPr>
          <p:cNvPr id="12" name="11 Marcador de contenido"/>
          <p:cNvPicPr>
            <a:picLocks noGrp="1"/>
          </p:cNvPicPr>
          <p:nvPr>
            <p:ph sz="half" idx="2"/>
          </p:nvPr>
        </p:nvPicPr>
        <p:blipFill>
          <a:blip r:embed="rId2" cstate="print"/>
          <a:srcRect l="33154" t="11458" r="14601" b="5060"/>
          <a:stretch>
            <a:fillRect/>
          </a:stretch>
        </p:blipFill>
        <p:spPr bwMode="auto">
          <a:xfrm>
            <a:off x="539553" y="1484784"/>
            <a:ext cx="4104456" cy="4641379"/>
          </a:xfrm>
          <a:prstGeom prst="rect">
            <a:avLst/>
          </a:prstGeom>
          <a:noFill/>
          <a:ln w="9525">
            <a:noFill/>
            <a:miter lim="800000"/>
            <a:headEnd/>
            <a:tailEnd/>
          </a:ln>
        </p:spPr>
      </p:pic>
      <p:pic>
        <p:nvPicPr>
          <p:cNvPr id="13" name="12 Marcador de contenido"/>
          <p:cNvPicPr>
            <a:picLocks noGrp="1"/>
          </p:cNvPicPr>
          <p:nvPr>
            <p:ph sz="quarter" idx="4"/>
          </p:nvPr>
        </p:nvPicPr>
        <p:blipFill>
          <a:blip r:embed="rId3" cstate="print"/>
          <a:srcRect l="36676" t="11993" r="21113" b="7011"/>
          <a:stretch>
            <a:fillRect/>
          </a:stretch>
        </p:blipFill>
        <p:spPr bwMode="auto">
          <a:xfrm>
            <a:off x="4788024" y="1484784"/>
            <a:ext cx="3960440" cy="4641379"/>
          </a:xfrm>
          <a:prstGeom prst="rect">
            <a:avLst/>
          </a:prstGeom>
          <a:noFill/>
          <a:ln w="9525">
            <a:noFill/>
            <a:miter lim="800000"/>
            <a:headEnd/>
            <a:tailEnd/>
          </a:ln>
        </p:spPr>
      </p:pic>
      <p:sp>
        <p:nvSpPr>
          <p:cNvPr id="14" name="13 CuadroTexto"/>
          <p:cNvSpPr txBox="1"/>
          <p:nvPr/>
        </p:nvSpPr>
        <p:spPr>
          <a:xfrm>
            <a:off x="1979712" y="908720"/>
            <a:ext cx="5256584" cy="369332"/>
          </a:xfrm>
          <a:prstGeom prst="rect">
            <a:avLst/>
          </a:prstGeom>
          <a:noFill/>
        </p:spPr>
        <p:txBody>
          <a:bodyPr wrap="square" rtlCol="0">
            <a:spAutoFit/>
          </a:bodyPr>
          <a:lstStyle/>
          <a:p>
            <a:pPr algn="ctr"/>
            <a:r>
              <a:rPr lang="es-ES" b="1" dirty="0" smtClean="0">
                <a:effectLst>
                  <a:glow rad="228600">
                    <a:schemeClr val="accent3">
                      <a:satMod val="175000"/>
                      <a:alpha val="40000"/>
                    </a:schemeClr>
                  </a:glow>
                </a:effectLst>
              </a:rPr>
              <a:t>UBICACIÓN DE PUNTOS DE MEDICIÓN</a:t>
            </a:r>
            <a:endParaRPr lang="es-ES" b="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glow rad="228600">
                    <a:schemeClr val="accent3">
                      <a:satMod val="175000"/>
                      <a:alpha val="40000"/>
                    </a:schemeClr>
                  </a:glow>
                </a:effectLst>
              </a:rPr>
              <a:t>INTRODUCCIÓN</a:t>
            </a:r>
            <a:endParaRPr lang="es-ES" b="1" dirty="0">
              <a:effectLst>
                <a:glow rad="228600">
                  <a:schemeClr val="accent3">
                    <a:satMod val="175000"/>
                    <a:alpha val="40000"/>
                  </a:schemeClr>
                </a:glow>
              </a:effectLst>
            </a:endParaRPr>
          </a:p>
        </p:txBody>
      </p:sp>
      <p:sp>
        <p:nvSpPr>
          <p:cNvPr id="3" name="2 Marcador de contenido"/>
          <p:cNvSpPr>
            <a:spLocks noGrp="1"/>
          </p:cNvSpPr>
          <p:nvPr>
            <p:ph idx="1"/>
          </p:nvPr>
        </p:nvSpPr>
        <p:spPr/>
        <p:txBody>
          <a:bodyPr>
            <a:normAutofit fontScale="85000" lnSpcReduction="10000"/>
          </a:bodyPr>
          <a:lstStyle/>
          <a:p>
            <a:r>
              <a:rPr lang="es-EC" dirty="0"/>
              <a:t>En la actualidad, el uso de sistemas de comunicación es cada vez más difundido y la radiodifusión se ha hecho tan popular en el medio, que ha tenido una gran acogida por parte de un mayor número de oyentes.</a:t>
            </a:r>
            <a:endParaRPr lang="es-ES" dirty="0"/>
          </a:p>
          <a:p>
            <a:endParaRPr lang="es-ES" dirty="0"/>
          </a:p>
          <a:p>
            <a:r>
              <a:rPr lang="es-ES" dirty="0"/>
              <a:t>Siendo la  radiodifusión un medio de comunicación basado en el envío de señales de </a:t>
            </a:r>
            <a:r>
              <a:rPr lang="es-ES" dirty="0" smtClean="0"/>
              <a:t>audio; </a:t>
            </a:r>
            <a:r>
              <a:rPr lang="es-ES" dirty="0"/>
              <a:t>posibilita la transmisión de señales mediante modulación de ondas electromagnéticas, las cuales requieren de un medio físico de transporte para que puedan propagarse.</a:t>
            </a:r>
          </a:p>
          <a:p>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39552" y="260648"/>
            <a:ext cx="7992888" cy="634082"/>
          </a:xfrm>
        </p:spPr>
        <p:style>
          <a:lnRef idx="2">
            <a:schemeClr val="dk1">
              <a:shade val="50000"/>
            </a:schemeClr>
          </a:lnRef>
          <a:fillRef idx="1">
            <a:schemeClr val="dk1"/>
          </a:fillRef>
          <a:effectRef idx="0">
            <a:schemeClr val="dk1"/>
          </a:effectRef>
          <a:fontRef idx="minor">
            <a:schemeClr val="lt1"/>
          </a:fontRef>
        </p:style>
        <p:txBody>
          <a:bodyPr>
            <a:noAutofit/>
          </a:bodyPr>
          <a:lstStyle/>
          <a:p>
            <a:r>
              <a:rPr lang="es-ES" sz="2800" b="1" dirty="0" smtClean="0"/>
              <a:t>RESULTADOS MEDICIONES INTENSIDAD DE CAMPO</a:t>
            </a:r>
            <a:endParaRPr lang="es-ES" sz="2800" b="1" dirty="0"/>
          </a:p>
        </p:txBody>
      </p:sp>
      <p:pic>
        <p:nvPicPr>
          <p:cNvPr id="36866" name="Picture 2"/>
          <p:cNvPicPr>
            <a:picLocks noGrp="1" noChangeAspect="1" noChangeArrowheads="1"/>
          </p:cNvPicPr>
          <p:nvPr>
            <p:ph idx="1"/>
          </p:nvPr>
        </p:nvPicPr>
        <p:blipFill>
          <a:blip r:embed="rId2" cstate="print"/>
          <a:srcRect/>
          <a:stretch>
            <a:fillRect/>
          </a:stretch>
        </p:blipFill>
        <p:spPr bwMode="auto">
          <a:xfrm>
            <a:off x="539552" y="908720"/>
            <a:ext cx="7992888" cy="5328592"/>
          </a:xfrm>
          <a:prstGeom prst="rect">
            <a:avLst/>
          </a:prstGeom>
          <a:noFill/>
          <a:ln w="9525">
            <a:noFill/>
            <a:miter lim="800000"/>
            <a:headEnd/>
            <a:tailEnd/>
          </a:ln>
          <a:effectLst>
            <a:glow rad="101600">
              <a:schemeClr val="tx1">
                <a:alpha val="60000"/>
              </a:schemeClr>
            </a:glow>
          </a:effectLst>
        </p:spPr>
      </p:pic>
      <p:pic>
        <p:nvPicPr>
          <p:cNvPr id="36875" name="Picture 11"/>
          <p:cNvPicPr>
            <a:picLocks noChangeAspect="1" noChangeArrowheads="1"/>
          </p:cNvPicPr>
          <p:nvPr/>
        </p:nvPicPr>
        <p:blipFill>
          <a:blip r:embed="rId3" cstate="print"/>
          <a:srcRect/>
          <a:stretch>
            <a:fillRect/>
          </a:stretch>
        </p:blipFill>
        <p:spPr bwMode="auto">
          <a:xfrm>
            <a:off x="2627784" y="6237312"/>
            <a:ext cx="4686300" cy="20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Autofit/>
          </a:bodyPr>
          <a:lstStyle/>
          <a:p>
            <a:r>
              <a:rPr lang="es-ES" sz="3200" b="1" dirty="0" smtClean="0"/>
              <a:t>PORCENTAJE DE DATOS RESULTADO DE MEDICIÓN DE INTENSIDAD DE CAMPO</a:t>
            </a:r>
            <a:endParaRPr lang="es-ES" sz="3200" b="1" dirty="0"/>
          </a:p>
        </p:txBody>
      </p:sp>
      <p:sp>
        <p:nvSpPr>
          <p:cNvPr id="5" name="4 Marcador de contenido"/>
          <p:cNvSpPr>
            <a:spLocks noGrp="1"/>
          </p:cNvSpPr>
          <p:nvPr>
            <p:ph sz="half" idx="1"/>
          </p:nvPr>
        </p:nvSpPr>
        <p:spPr/>
        <p:txBody>
          <a:bodyPr>
            <a:normAutofit/>
          </a:bodyPr>
          <a:lstStyle/>
          <a:p>
            <a:pPr lvl="0" algn="ctr">
              <a:buNone/>
            </a:pPr>
            <a:r>
              <a:rPr lang="es-EC" sz="2000" dirty="0" smtClean="0">
                <a:effectLst>
                  <a:glow rad="101600">
                    <a:schemeClr val="accent6">
                      <a:satMod val="175000"/>
                      <a:alpha val="40000"/>
                    </a:schemeClr>
                  </a:glow>
                </a:effectLst>
              </a:rPr>
              <a:t>El 54.15% garantiza la calidad de señal dentro de la cobertura primaria autorizada, esto es </a:t>
            </a:r>
          </a:p>
          <a:p>
            <a:pPr lvl="0" algn="ctr">
              <a:buNone/>
            </a:pPr>
            <a:r>
              <a:rPr lang="es-EC" sz="2000" dirty="0" smtClean="0">
                <a:effectLst>
                  <a:glow rad="101600">
                    <a:schemeClr val="accent6">
                      <a:satMod val="175000"/>
                      <a:alpha val="40000"/>
                    </a:schemeClr>
                  </a:glow>
                </a:effectLst>
              </a:rPr>
              <a:t>&gt;o= a 54 dBuV/m.</a:t>
            </a:r>
            <a:endParaRPr lang="es-ES" sz="2000" dirty="0" smtClean="0">
              <a:effectLst>
                <a:glow rad="101600">
                  <a:schemeClr val="accent6">
                    <a:satMod val="175000"/>
                    <a:alpha val="40000"/>
                  </a:schemeClr>
                </a:glow>
              </a:effectLst>
            </a:endParaRPr>
          </a:p>
          <a:p>
            <a:pPr algn="ctr">
              <a:buNone/>
            </a:pPr>
            <a:endParaRPr lang="es-ES" sz="2000" dirty="0" smtClean="0">
              <a:effectLst>
                <a:glow rad="101600">
                  <a:schemeClr val="accent1">
                    <a:satMod val="175000"/>
                    <a:alpha val="40000"/>
                  </a:schemeClr>
                </a:glow>
              </a:effectLst>
            </a:endParaRPr>
          </a:p>
          <a:p>
            <a:pPr lvl="0" algn="ctr">
              <a:buNone/>
            </a:pPr>
            <a:r>
              <a:rPr lang="es-EC" sz="2000" dirty="0" smtClean="0">
                <a:effectLst>
                  <a:glow rad="101600">
                    <a:schemeClr val="accent1">
                      <a:satMod val="175000"/>
                      <a:alpha val="40000"/>
                    </a:schemeClr>
                  </a:glow>
                </a:effectLst>
              </a:rPr>
              <a:t>	</a:t>
            </a:r>
            <a:r>
              <a:rPr lang="es-EC" sz="2000" dirty="0" smtClean="0">
                <a:effectLst>
                  <a:glow rad="139700">
                    <a:schemeClr val="accent3">
                      <a:satMod val="175000"/>
                      <a:alpha val="40000"/>
                    </a:schemeClr>
                  </a:glow>
                </a:effectLst>
              </a:rPr>
              <a:t>El 39.18% correspondiente a la zona de cobertura secundaria, esto es &lt;54dBuV/m y &gt;o=30.</a:t>
            </a:r>
            <a:endParaRPr lang="es-ES" sz="2000" dirty="0" smtClean="0">
              <a:effectLst>
                <a:glow rad="139700">
                  <a:schemeClr val="accent3">
                    <a:satMod val="175000"/>
                    <a:alpha val="40000"/>
                  </a:schemeClr>
                </a:glow>
              </a:effectLst>
            </a:endParaRPr>
          </a:p>
          <a:p>
            <a:pPr algn="ctr">
              <a:buNone/>
            </a:pPr>
            <a:endParaRPr lang="es-ES" sz="2000" dirty="0" smtClean="0">
              <a:effectLst>
                <a:glow rad="101600">
                  <a:schemeClr val="accent1">
                    <a:satMod val="175000"/>
                    <a:alpha val="40000"/>
                  </a:schemeClr>
                </a:glow>
              </a:effectLst>
            </a:endParaRPr>
          </a:p>
          <a:p>
            <a:pPr algn="ctr">
              <a:buNone/>
            </a:pPr>
            <a:r>
              <a:rPr lang="es-EC" sz="2000" dirty="0" smtClean="0">
                <a:effectLst>
                  <a:glow rad="101600">
                    <a:schemeClr val="tx1">
                      <a:lumMod val="50000"/>
                      <a:lumOff val="50000"/>
                      <a:alpha val="40000"/>
                    </a:schemeClr>
                  </a:glow>
                </a:effectLst>
              </a:rPr>
              <a:t>El 6.67% corresponde a zonas que están fuera de la cobertura principal y secundaria, es decir &gt;30 dBuV/m.</a:t>
            </a:r>
            <a:endParaRPr lang="es-ES" sz="2000" dirty="0">
              <a:effectLst>
                <a:glow rad="101600">
                  <a:schemeClr val="tx1">
                    <a:lumMod val="50000"/>
                    <a:lumOff val="50000"/>
                    <a:alpha val="40000"/>
                  </a:schemeClr>
                </a:glow>
              </a:effectLst>
            </a:endParaRPr>
          </a:p>
        </p:txBody>
      </p:sp>
      <p:graphicFrame>
        <p:nvGraphicFramePr>
          <p:cNvPr id="7" name="6 Marcador de contenido"/>
          <p:cNvGraphicFramePr>
            <a:graphicFrameLocks noGrp="1"/>
          </p:cNvGraphicFramePr>
          <p:nvPr>
            <p:ph sz="half" idx="2"/>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5576" y="274638"/>
            <a:ext cx="7931224" cy="34605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s-ES" sz="2800" b="1" dirty="0" smtClean="0"/>
              <a:t>MEDICIONES DE ANCHO DE BANDA</a:t>
            </a:r>
            <a:endParaRPr lang="es-ES" sz="2800" b="1" dirty="0"/>
          </a:p>
        </p:txBody>
      </p:sp>
      <p:graphicFrame>
        <p:nvGraphicFramePr>
          <p:cNvPr id="7" name="6 Marcador de contenido"/>
          <p:cNvGraphicFramePr>
            <a:graphicFrameLocks noGrp="1"/>
          </p:cNvGraphicFramePr>
          <p:nvPr>
            <p:ph idx="1"/>
          </p:nvPr>
        </p:nvGraphicFramePr>
        <p:xfrm>
          <a:off x="785786" y="714356"/>
          <a:ext cx="7858181" cy="5828620"/>
        </p:xfrm>
        <a:graphic>
          <a:graphicData uri="http://schemas.openxmlformats.org/drawingml/2006/table">
            <a:tbl>
              <a:tblPr/>
              <a:tblGrid>
                <a:gridCol w="353972"/>
                <a:gridCol w="2217796"/>
                <a:gridCol w="1000132"/>
                <a:gridCol w="534765"/>
                <a:gridCol w="1822689"/>
                <a:gridCol w="1928827"/>
              </a:tblGrid>
              <a:tr h="291541">
                <a:tc>
                  <a:txBody>
                    <a:bodyPr/>
                    <a:lstStyle/>
                    <a:p>
                      <a:pPr algn="ctr" rtl="0" fontAlgn="b"/>
                      <a:r>
                        <a:rPr lang="es-EC" sz="1000" b="1" i="0" u="none" strike="noStrike" dirty="0">
                          <a:solidFill>
                            <a:schemeClr val="bg1"/>
                          </a:solidFill>
                          <a:latin typeface="Times New Roman"/>
                        </a:rPr>
                        <a:t>N°</a:t>
                      </a:r>
                      <a:r>
                        <a:rPr lang="es-EC" sz="1000" b="0" i="0" u="none" strike="noStrike" dirty="0">
                          <a:solidFill>
                            <a:schemeClr val="bg1"/>
                          </a:solidFill>
                          <a:latin typeface="Calibri"/>
                        </a:rPr>
                        <a:t> </a:t>
                      </a:r>
                      <a:endParaRPr lang="es-EC" sz="1000" b="1" i="0" u="none" strike="noStrike" dirty="0">
                        <a:solidFill>
                          <a:schemeClr val="bg1"/>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Times New Roman"/>
                        </a:rPr>
                        <a:t>ESTACIÓN DE RADIO</a:t>
                      </a:r>
                      <a:r>
                        <a:rPr lang="es-EC" sz="1000" b="0" i="0" u="none" strike="noStrike" dirty="0">
                          <a:solidFill>
                            <a:schemeClr val="bg1"/>
                          </a:solidFill>
                          <a:latin typeface="Calibri"/>
                        </a:rPr>
                        <a:t> </a:t>
                      </a:r>
                      <a:endParaRPr lang="es-EC" sz="1000" b="1" i="0" u="none" strike="noStrike" dirty="0">
                        <a:solidFill>
                          <a:schemeClr val="bg1"/>
                        </a:solidFill>
                        <a:latin typeface="Times New Roman"/>
                      </a:endParaRPr>
                    </a:p>
                  </a:txBody>
                  <a:tcPr marL="4472" marR="4472" marT="4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Times New Roman"/>
                        </a:rPr>
                        <a:t>FRECUENCIA</a:t>
                      </a:r>
                      <a:r>
                        <a:rPr lang="es-EC" sz="1000" b="0" i="0" u="none" strike="noStrike" dirty="0">
                          <a:solidFill>
                            <a:schemeClr val="bg1"/>
                          </a:solidFill>
                          <a:latin typeface="Calibri"/>
                        </a:rPr>
                        <a:t> </a:t>
                      </a:r>
                      <a:endParaRPr lang="es-EC" sz="1000" b="1" i="0" u="none" strike="noStrike" dirty="0">
                        <a:solidFill>
                          <a:schemeClr val="bg1"/>
                        </a:solidFill>
                        <a:latin typeface="Times New Roman"/>
                      </a:endParaRPr>
                    </a:p>
                  </a:txBody>
                  <a:tcPr marL="4472" marR="4472" marT="4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Calibri"/>
                        </a:rPr>
                        <a:t>M/R </a:t>
                      </a:r>
                    </a:p>
                  </a:txBody>
                  <a:tcPr marL="4472" marR="4472" marT="4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Calibri"/>
                        </a:rPr>
                        <a:t>ANCHO DE BANDA (</a:t>
                      </a:r>
                      <a:r>
                        <a:rPr lang="es-EC" sz="1000" b="1" i="0" u="none" strike="noStrike" dirty="0" err="1">
                          <a:solidFill>
                            <a:schemeClr val="bg1"/>
                          </a:solidFill>
                          <a:latin typeface="Calibri"/>
                        </a:rPr>
                        <a:t>KHz</a:t>
                      </a:r>
                      <a:r>
                        <a:rPr lang="es-EC" sz="1000" b="1" i="0" u="none" strike="noStrike" dirty="0">
                          <a:solidFill>
                            <a:schemeClr val="bg1"/>
                          </a:solidFill>
                          <a:latin typeface="Calibri"/>
                        </a:rPr>
                        <a:t>) AUTORIZADO </a:t>
                      </a:r>
                    </a:p>
                  </a:txBody>
                  <a:tcPr marL="4472" marR="4472" marT="4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Calibri"/>
                        </a:rPr>
                        <a:t>ANCHO DE BANDA (</a:t>
                      </a:r>
                      <a:r>
                        <a:rPr lang="es-EC" sz="1000" b="1" i="0" u="none" strike="noStrike" dirty="0" err="1">
                          <a:solidFill>
                            <a:schemeClr val="bg1"/>
                          </a:solidFill>
                          <a:latin typeface="Calibri"/>
                        </a:rPr>
                        <a:t>KHz</a:t>
                      </a:r>
                      <a:r>
                        <a:rPr lang="es-EC" sz="1000" b="1" i="0" u="none" strike="noStrike" dirty="0">
                          <a:solidFill>
                            <a:schemeClr val="bg1"/>
                          </a:solidFill>
                          <a:latin typeface="Calibri"/>
                        </a:rPr>
                        <a:t>) MEDIDO </a:t>
                      </a:r>
                    </a:p>
                  </a:txBody>
                  <a:tcPr marL="4472" marR="4472" marT="44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r>
              <a:tr h="100909">
                <a:tc>
                  <a:txBody>
                    <a:bodyPr/>
                    <a:lstStyle/>
                    <a:p>
                      <a:pPr algn="ctr" rtl="0" fontAlgn="b"/>
                      <a:r>
                        <a:rPr lang="es-EC" sz="1000" b="0" i="0" u="none" strike="noStrike" dirty="0">
                          <a:solidFill>
                            <a:srgbClr val="000000"/>
                          </a:solidFill>
                          <a:latin typeface="Times New Roman"/>
                        </a:rPr>
                        <a:t>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LATINA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88,1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180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249.00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dirty="0">
                          <a:solidFill>
                            <a:srgbClr val="000000"/>
                          </a:solidFill>
                          <a:latin typeface="Times New Roman"/>
                        </a:rPr>
                        <a:t>2</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METRO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88,5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243.90</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7028">
                <a:tc>
                  <a:txBody>
                    <a:bodyPr/>
                    <a:lstStyle/>
                    <a:p>
                      <a:pPr algn="ctr" rtl="0" fontAlgn="b"/>
                      <a:r>
                        <a:rPr lang="es-EC" sz="1000" b="0" i="0" u="none" strike="noStrike" dirty="0">
                          <a:solidFill>
                            <a:srgbClr val="000000"/>
                          </a:solidFill>
                          <a:latin typeface="Calibri"/>
                        </a:rPr>
                        <a:t>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HCJB LA VOZ DE LOS ANDES</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89,3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187.84</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4314">
                <a:tc>
                  <a:txBody>
                    <a:bodyPr/>
                    <a:lstStyle/>
                    <a:p>
                      <a:pPr algn="ctr" rtl="0" fontAlgn="b"/>
                      <a:r>
                        <a:rPr lang="es-EC" sz="1000" b="0" i="0" u="none" strike="noStrike">
                          <a:solidFill>
                            <a:srgbClr val="000000"/>
                          </a:solidFill>
                          <a:latin typeface="Calibri"/>
                        </a:rPr>
                        <a:t>4</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MAJESTAD</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89,7</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196.01</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dirty="0">
                          <a:solidFill>
                            <a:srgbClr val="000000"/>
                          </a:solidFill>
                          <a:latin typeface="Calibri"/>
                        </a:rPr>
                        <a:t>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TROPICALIDA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90,1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R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200.91</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00909">
                <a:tc>
                  <a:txBody>
                    <a:bodyPr/>
                    <a:lstStyle/>
                    <a:p>
                      <a:pPr algn="ctr" rtl="0" fontAlgn="b"/>
                      <a:r>
                        <a:rPr lang="es-EC" sz="1000" b="0" i="0" u="none" strike="noStrike">
                          <a:solidFill>
                            <a:srgbClr val="000000"/>
                          </a:solidFill>
                          <a:latin typeface="Calibri"/>
                        </a:rPr>
                        <a:t>6</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DISNEY</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90,5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202.00</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7</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PLATINUM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90,9</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206.89</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6494">
                <a:tc>
                  <a:txBody>
                    <a:bodyPr/>
                    <a:lstStyle/>
                    <a:p>
                      <a:pPr algn="ctr" rtl="0" fontAlgn="b"/>
                      <a:r>
                        <a:rPr lang="es-EC" sz="1000" b="0" i="0" u="none" strike="noStrike">
                          <a:solidFill>
                            <a:srgbClr val="000000"/>
                          </a:solidFill>
                          <a:latin typeface="Calibri"/>
                        </a:rPr>
                        <a:t>8</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SABORMIX</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91,3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208.53</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4314">
                <a:tc>
                  <a:txBody>
                    <a:bodyPr/>
                    <a:lstStyle/>
                    <a:p>
                      <a:pPr algn="ctr" rtl="0" fontAlgn="b"/>
                      <a:r>
                        <a:rPr lang="es-EC" sz="1000" b="0" i="0" u="none" strike="noStrike">
                          <a:solidFill>
                            <a:srgbClr val="000000"/>
                          </a:solidFill>
                          <a:latin typeface="Calibri"/>
                        </a:rPr>
                        <a:t>9</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VISION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91,7</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180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194.90</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91541">
                <a:tc>
                  <a:txBody>
                    <a:bodyPr/>
                    <a:lstStyle/>
                    <a:p>
                      <a:pPr algn="ctr" rtl="0" fontAlgn="b"/>
                      <a:r>
                        <a:rPr lang="es-EC" sz="1000" b="0" i="0" u="none" strike="noStrike" dirty="0">
                          <a:solidFill>
                            <a:srgbClr val="000000"/>
                          </a:solidFill>
                          <a:latin typeface="Calibri"/>
                        </a:rPr>
                        <a:t>10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CONTACTO NUEVO TIEMPO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92,1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202.54</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dirty="0">
                          <a:solidFill>
                            <a:srgbClr val="000000"/>
                          </a:solidFill>
                          <a:latin typeface="Calibri"/>
                        </a:rPr>
                        <a:t>11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GENIAL EXA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92,5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254.81</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26613">
                <a:tc>
                  <a:txBody>
                    <a:bodyPr/>
                    <a:lstStyle/>
                    <a:p>
                      <a:pPr algn="ctr" rtl="0" fontAlgn="b"/>
                      <a:r>
                        <a:rPr lang="es-EC" sz="1000" b="0" i="0" u="none" strike="noStrike">
                          <a:solidFill>
                            <a:srgbClr val="000000"/>
                          </a:solidFill>
                          <a:latin typeface="Calibri"/>
                        </a:rPr>
                        <a:t>12</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MUSICA Y SONIDO 92.9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92,9</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180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243.37</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13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ERES 93.3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93,3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185.66</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14</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GALAXIA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93,7</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R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180.76</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50490">
                <a:tc>
                  <a:txBody>
                    <a:bodyPr/>
                    <a:lstStyle/>
                    <a:p>
                      <a:pPr algn="ctr" rtl="0" fontAlgn="b"/>
                      <a:r>
                        <a:rPr lang="es-EC" sz="1000" b="0" i="0" u="none" strike="noStrike">
                          <a:solidFill>
                            <a:srgbClr val="000000"/>
                          </a:solidFill>
                          <a:latin typeface="Calibri"/>
                        </a:rPr>
                        <a:t>15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CATOLICA NACIONAL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94,1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180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296.73</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16</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RUMBA 94.5</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94,5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216.69</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17</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LA GITANA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94,9</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192.74</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18</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UNIVERSAL 95.3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95,3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180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195.46</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7140">
                <a:tc>
                  <a:txBody>
                    <a:bodyPr/>
                    <a:lstStyle/>
                    <a:p>
                      <a:pPr algn="ctr" rtl="0" fontAlgn="b"/>
                      <a:r>
                        <a:rPr lang="es-EC" sz="1000" b="0" i="0" u="none" strike="noStrike">
                          <a:solidFill>
                            <a:srgbClr val="000000"/>
                          </a:solidFill>
                          <a:latin typeface="Calibri"/>
                        </a:rPr>
                        <a:t>19</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EMISORA GRUPO RADIAL DELGADO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95,7</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158.98</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JOYA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96,1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206.35</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21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BBN 96.5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96,5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160.07</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86856">
                <a:tc>
                  <a:txBody>
                    <a:bodyPr/>
                    <a:lstStyle/>
                    <a:p>
                      <a:pPr algn="ctr" rtl="0" fontAlgn="b"/>
                      <a:r>
                        <a:rPr lang="es-EC" sz="1000" b="0" i="0" u="none" strike="noStrike">
                          <a:solidFill>
                            <a:srgbClr val="000000"/>
                          </a:solidFill>
                          <a:latin typeface="Calibri"/>
                        </a:rPr>
                        <a:t>22</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ARMONICA FM-SU NUEVA ESTACION</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96,9</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196.55</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63700">
                <a:tc>
                  <a:txBody>
                    <a:bodyPr/>
                    <a:lstStyle/>
                    <a:p>
                      <a:pPr algn="ctr" rtl="0" fontAlgn="b"/>
                      <a:r>
                        <a:rPr lang="es-EC" sz="1000" b="0" i="0" u="none" strike="noStrike">
                          <a:solidFill>
                            <a:srgbClr val="000000"/>
                          </a:solidFill>
                          <a:latin typeface="Calibri"/>
                        </a:rPr>
                        <a:t>23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LA OTRA FM-UN PRODUCTO DE HOY LA RADIO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97,3</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165.51</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196226">
                <a:tc>
                  <a:txBody>
                    <a:bodyPr/>
                    <a:lstStyle/>
                    <a:p>
                      <a:pPr algn="ctr" rtl="0" fontAlgn="b"/>
                      <a:r>
                        <a:rPr lang="es-EC" sz="1000" b="0" i="0" u="none" strike="noStrike">
                          <a:solidFill>
                            <a:srgbClr val="000000"/>
                          </a:solidFill>
                          <a:latin typeface="Calibri"/>
                        </a:rPr>
                        <a:t>24</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CENTRO FM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97,7</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212.88</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32402">
                <a:tc>
                  <a:txBody>
                    <a:bodyPr/>
                    <a:lstStyle/>
                    <a:p>
                      <a:pPr algn="ctr" rtl="0" fontAlgn="b"/>
                      <a:r>
                        <a:rPr lang="es-EC" sz="1000" b="0" i="0" u="none" strike="noStrike">
                          <a:solidFill>
                            <a:srgbClr val="000000"/>
                          </a:solidFill>
                          <a:latin typeface="Calibri"/>
                        </a:rPr>
                        <a:t>25</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PROYECCION-98.1 FM-MUNDO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98,1</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472" marR="4472" marT="44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215.06</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472" marR="4472" marT="447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EC" sz="3100" dirty="0" smtClean="0"/>
              <a:t/>
            </a:r>
            <a:br>
              <a:rPr lang="es-EC" sz="3100" dirty="0" smtClean="0"/>
            </a:br>
            <a:r>
              <a:rPr lang="es-ES" sz="3100" dirty="0"/>
              <a:t/>
            </a:r>
            <a:br>
              <a:rPr lang="es-ES" sz="3100" dirty="0"/>
            </a:br>
            <a:r>
              <a:rPr lang="es-ES" sz="3100" dirty="0" smtClean="0"/>
              <a:t/>
            </a:r>
            <a:br>
              <a:rPr lang="es-ES" sz="3100" dirty="0" smtClean="0"/>
            </a:br>
            <a:r>
              <a:rPr lang="es-ES" sz="3100" dirty="0" smtClean="0"/>
              <a:t/>
            </a:r>
            <a:br>
              <a:rPr lang="es-ES" sz="3100" dirty="0" smtClean="0"/>
            </a:br>
            <a:r>
              <a:rPr lang="es-ES" sz="3100" dirty="0" smtClean="0"/>
              <a:t/>
            </a:r>
            <a:br>
              <a:rPr lang="es-ES" sz="3100" dirty="0" smtClean="0"/>
            </a:br>
            <a:endParaRPr lang="es-ES" dirty="0"/>
          </a:p>
        </p:txBody>
      </p:sp>
      <p:graphicFrame>
        <p:nvGraphicFramePr>
          <p:cNvPr id="3" name="2 Tabla"/>
          <p:cNvGraphicFramePr>
            <a:graphicFrameLocks noGrp="1"/>
          </p:cNvGraphicFramePr>
          <p:nvPr/>
        </p:nvGraphicFramePr>
        <p:xfrm>
          <a:off x="928662" y="214290"/>
          <a:ext cx="7643866" cy="6242248"/>
        </p:xfrm>
        <a:graphic>
          <a:graphicData uri="http://schemas.openxmlformats.org/drawingml/2006/table">
            <a:tbl>
              <a:tblPr/>
              <a:tblGrid>
                <a:gridCol w="324356"/>
                <a:gridCol w="2009285"/>
                <a:gridCol w="952507"/>
                <a:gridCol w="494573"/>
                <a:gridCol w="2005757"/>
                <a:gridCol w="1857388"/>
              </a:tblGrid>
              <a:tr h="365109">
                <a:tc>
                  <a:txBody>
                    <a:bodyPr/>
                    <a:lstStyle/>
                    <a:p>
                      <a:pPr algn="ctr" rtl="0" fontAlgn="b"/>
                      <a:r>
                        <a:rPr lang="es-EC" sz="1000" b="1" i="0" u="none" strike="noStrike" dirty="0" smtClean="0">
                          <a:solidFill>
                            <a:schemeClr val="bg1"/>
                          </a:solidFill>
                          <a:latin typeface="Times New Roman"/>
                        </a:rPr>
                        <a:t>N°</a:t>
                      </a:r>
                      <a:r>
                        <a:rPr lang="es-EC" sz="1000" b="1" i="0" u="none" strike="noStrike" dirty="0" smtClean="0">
                          <a:solidFill>
                            <a:schemeClr val="bg1"/>
                          </a:solidFill>
                          <a:latin typeface="Calibri"/>
                        </a:rPr>
                        <a:t> </a:t>
                      </a:r>
                      <a:endParaRPr lang="es-EC" sz="1000" b="1" i="0" u="none" strike="noStrike" dirty="0">
                        <a:solidFill>
                          <a:schemeClr val="bg1"/>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Times New Roman"/>
                        </a:rPr>
                        <a:t>ESTACIÓN DE RADIO</a:t>
                      </a:r>
                      <a:r>
                        <a:rPr lang="es-EC" sz="1000" b="1" i="0" u="none" strike="noStrike" dirty="0">
                          <a:solidFill>
                            <a:schemeClr val="bg1"/>
                          </a:solidFill>
                          <a:latin typeface="Calibri"/>
                        </a:rPr>
                        <a:t> </a:t>
                      </a:r>
                      <a:endParaRPr lang="es-EC" sz="1000" b="1" i="0" u="none" strike="noStrike" dirty="0">
                        <a:solidFill>
                          <a:schemeClr val="bg1"/>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Times New Roman"/>
                        </a:rPr>
                        <a:t>FRECUENCIA</a:t>
                      </a:r>
                      <a:r>
                        <a:rPr lang="es-EC" sz="1000" b="1" i="0" u="none" strike="noStrike" dirty="0">
                          <a:solidFill>
                            <a:schemeClr val="bg1"/>
                          </a:solidFill>
                          <a:latin typeface="Calibri"/>
                        </a:rPr>
                        <a:t> </a:t>
                      </a:r>
                      <a:endParaRPr lang="es-EC" sz="1000" b="1" i="0" u="none" strike="noStrike" dirty="0">
                        <a:solidFill>
                          <a:schemeClr val="bg1"/>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Calibri"/>
                        </a:rPr>
                        <a:t>M/R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Calibri"/>
                        </a:rPr>
                        <a:t>ANCHO DE </a:t>
                      </a:r>
                      <a:r>
                        <a:rPr lang="es-EC" sz="1000" b="1" i="0" u="none" strike="noStrike" dirty="0" smtClean="0">
                          <a:solidFill>
                            <a:schemeClr val="bg1"/>
                          </a:solidFill>
                          <a:latin typeface="Calibri"/>
                        </a:rPr>
                        <a:t>BANDA </a:t>
                      </a:r>
                      <a:r>
                        <a:rPr lang="es-EC" sz="1000" b="1" i="0" u="none" strike="noStrike" dirty="0">
                          <a:solidFill>
                            <a:schemeClr val="bg1"/>
                          </a:solidFill>
                          <a:latin typeface="Calibri"/>
                        </a:rPr>
                        <a:t>(</a:t>
                      </a:r>
                      <a:r>
                        <a:rPr lang="es-EC" sz="1000" b="1" i="0" u="none" strike="noStrike" dirty="0" err="1">
                          <a:solidFill>
                            <a:schemeClr val="bg1"/>
                          </a:solidFill>
                          <a:latin typeface="Calibri"/>
                        </a:rPr>
                        <a:t>KHz</a:t>
                      </a:r>
                      <a:r>
                        <a:rPr lang="es-EC" sz="1000" b="1" i="0" u="none" strike="noStrike" dirty="0">
                          <a:solidFill>
                            <a:schemeClr val="bg1"/>
                          </a:solidFill>
                          <a:latin typeface="Calibri"/>
                        </a:rPr>
                        <a:t>) AUTORIZADO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c>
                  <a:txBody>
                    <a:bodyPr/>
                    <a:lstStyle/>
                    <a:p>
                      <a:pPr algn="ctr" rtl="0" fontAlgn="ctr"/>
                      <a:r>
                        <a:rPr lang="es-EC" sz="1000" b="1" i="0" u="none" strike="noStrike" dirty="0">
                          <a:solidFill>
                            <a:schemeClr val="bg1"/>
                          </a:solidFill>
                          <a:latin typeface="Calibri"/>
                        </a:rPr>
                        <a:t>ANCHO DE BANDA (</a:t>
                      </a:r>
                      <a:r>
                        <a:rPr lang="es-EC" sz="1000" b="1" i="0" u="none" strike="noStrike" dirty="0" err="1">
                          <a:solidFill>
                            <a:schemeClr val="bg1"/>
                          </a:solidFill>
                          <a:latin typeface="Calibri"/>
                        </a:rPr>
                        <a:t>KHz</a:t>
                      </a:r>
                      <a:r>
                        <a:rPr lang="es-EC" sz="1000" b="1" i="0" u="none" strike="noStrike" dirty="0">
                          <a:solidFill>
                            <a:schemeClr val="bg1"/>
                          </a:solidFill>
                          <a:latin typeface="Calibri"/>
                        </a:rPr>
                        <a:t>) MEDIDO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58ED5"/>
                    </a:solidFill>
                  </a:tcPr>
                </a:tc>
              </a:tr>
              <a:tr h="245747">
                <a:tc>
                  <a:txBody>
                    <a:bodyPr/>
                    <a:lstStyle/>
                    <a:p>
                      <a:pPr algn="ctr" rtl="0" fontAlgn="b"/>
                      <a:r>
                        <a:rPr lang="es-EC" sz="1000" b="0" i="0" u="none" strike="noStrike">
                          <a:solidFill>
                            <a:srgbClr val="000000"/>
                          </a:solidFill>
                          <a:latin typeface="Calibri"/>
                        </a:rPr>
                        <a:t>26</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ALFA STEREO</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98,5</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R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229.76</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6400">
                <a:tc>
                  <a:txBody>
                    <a:bodyPr/>
                    <a:lstStyle/>
                    <a:p>
                      <a:pPr algn="ctr" rtl="0" fontAlgn="b"/>
                      <a:r>
                        <a:rPr lang="es-EC" sz="1000" b="0" i="0" u="none" strike="noStrike">
                          <a:solidFill>
                            <a:srgbClr val="000000"/>
                          </a:solidFill>
                          <a:latin typeface="Calibri"/>
                        </a:rPr>
                        <a:t>27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COLON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98,9</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196.00</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4314">
                <a:tc>
                  <a:txBody>
                    <a:bodyPr/>
                    <a:lstStyle/>
                    <a:p>
                      <a:pPr algn="ctr" rtl="0" fontAlgn="b"/>
                      <a:r>
                        <a:rPr lang="es-EC" sz="1000" b="0" i="0" u="none" strike="noStrike">
                          <a:solidFill>
                            <a:srgbClr val="000000"/>
                          </a:solidFill>
                          <a:latin typeface="Calibri"/>
                        </a:rPr>
                        <a:t>28</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LA LUNA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99,3</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174.23</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5752">
                <a:tc>
                  <a:txBody>
                    <a:bodyPr/>
                    <a:lstStyle/>
                    <a:p>
                      <a:pPr algn="ctr" rtl="0" fontAlgn="b"/>
                      <a:r>
                        <a:rPr lang="es-EC" sz="1000" b="0" i="0" u="none" strike="noStrike">
                          <a:solidFill>
                            <a:srgbClr val="000000"/>
                          </a:solidFill>
                          <a:latin typeface="Calibri"/>
                        </a:rPr>
                        <a:t>29</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AÑORANZA LA RUMBERA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99,7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193.83</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4314">
                <a:tc>
                  <a:txBody>
                    <a:bodyPr/>
                    <a:lstStyle/>
                    <a:p>
                      <a:pPr algn="ctr" rtl="0" fontAlgn="b"/>
                      <a:r>
                        <a:rPr lang="es-EC" sz="1000" b="0" i="0" u="none" strike="noStrike">
                          <a:solidFill>
                            <a:srgbClr val="000000"/>
                          </a:solidFill>
                          <a:latin typeface="Calibri"/>
                        </a:rPr>
                        <a:t>30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MARIA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100,1</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136.12</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31</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STEREO ZARACAY</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100,5</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R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196.55</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32</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RADIO PUBLICA</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100,9</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205.26</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33</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ONDA AZUL</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101,3</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180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192.20</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62891">
                <a:tc>
                  <a:txBody>
                    <a:bodyPr/>
                    <a:lstStyle/>
                    <a:p>
                      <a:pPr algn="ctr" rtl="0" fontAlgn="b"/>
                      <a:r>
                        <a:rPr lang="es-EC" sz="1000" b="0" i="0" u="none" strike="noStrike">
                          <a:solidFill>
                            <a:srgbClr val="000000"/>
                          </a:solidFill>
                          <a:latin typeface="Calibri"/>
                        </a:rPr>
                        <a:t>34</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SUCESOS</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101,7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172.60</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4314">
                <a:tc>
                  <a:txBody>
                    <a:bodyPr/>
                    <a:lstStyle/>
                    <a:p>
                      <a:pPr algn="ctr" rtl="0" fontAlgn="b"/>
                      <a:r>
                        <a:rPr lang="es-EC" sz="1000" b="0" i="0" u="none" strike="noStrike">
                          <a:solidFill>
                            <a:srgbClr val="000000"/>
                          </a:solidFill>
                          <a:latin typeface="Calibri"/>
                        </a:rPr>
                        <a:t>35</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LA RED FM</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102,1</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201.99</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36</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FRANCISCO STEREO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102,5</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209.62</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54319">
                <a:tc>
                  <a:txBody>
                    <a:bodyPr/>
                    <a:lstStyle/>
                    <a:p>
                      <a:pPr algn="ctr" rtl="0" fontAlgn="ctr"/>
                      <a:r>
                        <a:rPr lang="es-EC" sz="1000" b="0" i="0" u="none" strike="noStrike" dirty="0">
                          <a:solidFill>
                            <a:srgbClr val="000000"/>
                          </a:solidFill>
                          <a:latin typeface="Calibri"/>
                        </a:rPr>
                        <a:t>37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it-IT" sz="1000" b="0" i="0" u="none" strike="noStrike" dirty="0">
                          <a:solidFill>
                            <a:srgbClr val="000000"/>
                          </a:solidFill>
                          <a:latin typeface="Times New Roman"/>
                        </a:rPr>
                        <a:t>RADIO PUBLICA DEL D.M.Q FM</a:t>
                      </a:r>
                      <a:r>
                        <a:rPr lang="it-IT" sz="1000" b="0" i="0" u="none" strike="noStrike" dirty="0">
                          <a:solidFill>
                            <a:srgbClr val="000000"/>
                          </a:solidFill>
                          <a:latin typeface="Calibri"/>
                        </a:rPr>
                        <a:t> </a:t>
                      </a:r>
                      <a:endParaRPr lang="it-IT"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s-EC" sz="1000" b="0" i="0" u="none" strike="noStrike" dirty="0">
                          <a:solidFill>
                            <a:srgbClr val="000000"/>
                          </a:solidFill>
                          <a:latin typeface="Times New Roman"/>
                        </a:rPr>
                        <a:t>102.9</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s-EC" sz="1000" b="0" i="0" u="none" strike="noStrike" dirty="0">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s-EC" sz="1000" b="0" i="0" u="none" strike="noStrike" dirty="0">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218.54</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38</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ONDA CERO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Times New Roman"/>
                        </a:rPr>
                        <a:t>103,3</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R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188.38</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39</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SONORAMA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103,7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194.92</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40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COBERTURA FM (M)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104,1</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168.24</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62891">
                <a:tc>
                  <a:txBody>
                    <a:bodyPr/>
                    <a:lstStyle/>
                    <a:p>
                      <a:pPr algn="ctr" rtl="0" fontAlgn="b"/>
                      <a:r>
                        <a:rPr lang="es-EC" sz="1000" b="0" i="0" u="none" strike="noStrike">
                          <a:solidFill>
                            <a:srgbClr val="000000"/>
                          </a:solidFill>
                          <a:latin typeface="Calibri"/>
                        </a:rPr>
                        <a:t>41</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AMERICA</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104,5</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206.89</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42</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ECUASHYRI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104,9</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180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186.21</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43</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KISS 105.3 FM</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105,3</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224.86</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44</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C.R.E.SATELITAL</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105,7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R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199.27</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62891">
                <a:tc>
                  <a:txBody>
                    <a:bodyPr/>
                    <a:lstStyle/>
                    <a:p>
                      <a:pPr algn="ctr" rtl="0" fontAlgn="b"/>
                      <a:r>
                        <a:rPr lang="es-EC" sz="1000" b="0" i="0" u="none" strike="noStrike">
                          <a:solidFill>
                            <a:srgbClr val="000000"/>
                          </a:solidFill>
                          <a:latin typeface="Calibri"/>
                        </a:rPr>
                        <a:t>45</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HOT 106 RADIO FUEGO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106,1</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a:solidFill>
                            <a:srgbClr val="000000"/>
                          </a:solidFill>
                          <a:latin typeface="Times New Roman"/>
                        </a:rPr>
                        <a:t>172.05</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4314">
                <a:tc>
                  <a:txBody>
                    <a:bodyPr/>
                    <a:lstStyle/>
                    <a:p>
                      <a:pPr algn="ctr" rtl="0" fontAlgn="b"/>
                      <a:r>
                        <a:rPr lang="es-EC" sz="1000" b="0" i="0" u="none" strike="noStrike">
                          <a:solidFill>
                            <a:srgbClr val="000000"/>
                          </a:solidFill>
                          <a:latin typeface="Calibri"/>
                        </a:rPr>
                        <a:t>46</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CANELA RADIO CORP</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106,5</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218.33</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1461">
                <a:tc>
                  <a:txBody>
                    <a:bodyPr/>
                    <a:lstStyle/>
                    <a:p>
                      <a:pPr algn="ctr" rtl="0" fontAlgn="b"/>
                      <a:r>
                        <a:rPr lang="es-EC" sz="1000" b="0" i="0" u="none" strike="noStrike">
                          <a:solidFill>
                            <a:srgbClr val="000000"/>
                          </a:solidFill>
                          <a:latin typeface="Calibri"/>
                        </a:rPr>
                        <a:t>47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106.9 FM RADIO URBANA</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106,9</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dirty="0">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239.56</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14314">
                <a:tc>
                  <a:txBody>
                    <a:bodyPr/>
                    <a:lstStyle/>
                    <a:p>
                      <a:pPr algn="ctr" rtl="0" fontAlgn="b"/>
                      <a:r>
                        <a:rPr lang="es-EC" sz="1000" b="0" i="0" u="none" strike="noStrike">
                          <a:solidFill>
                            <a:srgbClr val="000000"/>
                          </a:solidFill>
                          <a:latin typeface="Calibri"/>
                        </a:rPr>
                        <a:t>48</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J.C. RADIO</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107,3</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M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200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235.21</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45747">
                <a:tc>
                  <a:txBody>
                    <a:bodyPr/>
                    <a:lstStyle/>
                    <a:p>
                      <a:pPr algn="ctr" rtl="0" fontAlgn="b"/>
                      <a:r>
                        <a:rPr lang="es-EC" sz="1000" b="0" i="0" u="none" strike="noStrike">
                          <a:solidFill>
                            <a:srgbClr val="000000"/>
                          </a:solidFill>
                          <a:latin typeface="Calibri"/>
                        </a:rPr>
                        <a:t>49</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MAS CANDELA</a:t>
                      </a:r>
                      <a:r>
                        <a:rPr lang="es-EC" sz="1000" b="0" i="0" u="none" strike="noStrike">
                          <a:solidFill>
                            <a:srgbClr val="000000"/>
                          </a:solidFill>
                          <a:latin typeface="Calibri"/>
                        </a:rPr>
                        <a:t> </a:t>
                      </a:r>
                      <a:endParaRPr lang="es-EC" sz="1000" b="0" i="0" u="none" strike="noStrike">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Times New Roman"/>
                        </a:rPr>
                        <a:t>107,7</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R </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b"/>
                      <a:r>
                        <a:rPr lang="es-EC" sz="1000" b="0" i="0" u="none" strike="noStrike">
                          <a:solidFill>
                            <a:srgbClr val="000000"/>
                          </a:solidFill>
                          <a:latin typeface="Calibri"/>
                        </a:rPr>
                        <a:t>220</a:t>
                      </a: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rtl="0" fontAlgn="t"/>
                      <a:r>
                        <a:rPr lang="es-EC" sz="1000" b="0" i="0" u="none" strike="noStrike" dirty="0">
                          <a:solidFill>
                            <a:srgbClr val="000000"/>
                          </a:solidFill>
                          <a:latin typeface="Times New Roman"/>
                        </a:rPr>
                        <a:t>202.54</a:t>
                      </a:r>
                      <a:r>
                        <a:rPr lang="es-EC" sz="1000" b="0" i="0" u="none" strike="noStrike" dirty="0">
                          <a:solidFill>
                            <a:srgbClr val="000000"/>
                          </a:solidFill>
                          <a:latin typeface="Calibri"/>
                        </a:rPr>
                        <a:t> </a:t>
                      </a:r>
                      <a:endParaRPr lang="es-EC" sz="1000" b="0" i="0" u="none" strike="noStrike" dirty="0">
                        <a:solidFill>
                          <a:srgbClr val="000000"/>
                        </a:solidFill>
                        <a:latin typeface="Times New Roman"/>
                      </a:endParaRPr>
                    </a:p>
                  </a:txBody>
                  <a:tcPr marL="4645" marR="4645" marT="4645"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778098"/>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s-ES" sz="2800" b="1" dirty="0" smtClean="0"/>
              <a:t>NÚMERO DE EMISORAS SEGÚN ANCHO DE BANDA</a:t>
            </a:r>
            <a:endParaRPr lang="es-ES" sz="2800" b="1" dirty="0"/>
          </a:p>
        </p:txBody>
      </p:sp>
      <p:sp>
        <p:nvSpPr>
          <p:cNvPr id="5" name="4 Marcador de contenido"/>
          <p:cNvSpPr>
            <a:spLocks noGrp="1"/>
          </p:cNvSpPr>
          <p:nvPr>
            <p:ph sz="half" idx="1"/>
          </p:nvPr>
        </p:nvSpPr>
        <p:spPr>
          <a:xfrm>
            <a:off x="457200" y="1600200"/>
            <a:ext cx="3178696" cy="4525963"/>
          </a:xfrm>
        </p:spPr>
        <p:txBody>
          <a:bodyPr>
            <a:normAutofit fontScale="92500" lnSpcReduction="10000"/>
          </a:bodyPr>
          <a:lstStyle/>
          <a:p>
            <a:pPr algn="just"/>
            <a:r>
              <a:rPr lang="es-EC" sz="2400" dirty="0" smtClean="0">
                <a:effectLst>
                  <a:glow rad="63500">
                    <a:schemeClr val="accent4">
                      <a:satMod val="175000"/>
                      <a:alpha val="40000"/>
                    </a:schemeClr>
                  </a:glow>
                </a:effectLst>
              </a:rPr>
              <a:t>De un total de 49 emisoras de radiodifusión vigentes en la provincia de Pichincha, 42 están funcionando dentro del ancho de banda autorizado por la SUPERTEL, mientras que 7 de estas, exceden el ancho de banda permitido que sería desde 171KHz. a 231KHz.</a:t>
            </a:r>
            <a:endParaRPr lang="es-ES" sz="2400" dirty="0">
              <a:effectLst>
                <a:glow rad="63500">
                  <a:schemeClr val="accent4">
                    <a:satMod val="175000"/>
                    <a:alpha val="40000"/>
                  </a:schemeClr>
                </a:glow>
              </a:effectLst>
            </a:endParaRPr>
          </a:p>
        </p:txBody>
      </p:sp>
      <p:graphicFrame>
        <p:nvGraphicFramePr>
          <p:cNvPr id="7" name="6 Marcador de contenido"/>
          <p:cNvGraphicFramePr>
            <a:graphicFrameLocks noGrp="1"/>
          </p:cNvGraphicFramePr>
          <p:nvPr>
            <p:ph sz="half" idx="2"/>
          </p:nvPr>
        </p:nvGraphicFramePr>
        <p:xfrm>
          <a:off x="3995936" y="1124744"/>
          <a:ext cx="4690864" cy="500141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827584" y="1772816"/>
            <a:ext cx="7772400" cy="1470025"/>
          </a:xfrm>
        </p:spPr>
        <p:txBody>
          <a:bodyPr/>
          <a:lstStyle/>
          <a:p>
            <a:r>
              <a:rPr lang="es-ES" dirty="0" smtClean="0">
                <a:effectLst>
                  <a:glow rad="228600">
                    <a:schemeClr val="accent3">
                      <a:satMod val="175000"/>
                      <a:alpha val="40000"/>
                    </a:schemeClr>
                  </a:glow>
                </a:effectLst>
              </a:rPr>
              <a:t>ICS-TELECOM</a:t>
            </a:r>
            <a:endParaRPr lang="es-ES" dirty="0">
              <a:effectLst>
                <a:glow rad="228600">
                  <a:schemeClr val="accent3">
                    <a:satMod val="175000"/>
                    <a:alpha val="40000"/>
                  </a:schemeClr>
                </a:glow>
              </a:effectLst>
            </a:endParaRPr>
          </a:p>
        </p:txBody>
      </p:sp>
      <p:sp>
        <p:nvSpPr>
          <p:cNvPr id="6" name="5 Subtítulo"/>
          <p:cNvSpPr>
            <a:spLocks noGrp="1"/>
          </p:cNvSpPr>
          <p:nvPr>
            <p:ph type="subTitle" idx="1"/>
          </p:nvPr>
        </p:nvSpPr>
        <p:spPr>
          <a:xfrm>
            <a:off x="1371600" y="3429000"/>
            <a:ext cx="6400800" cy="1728192"/>
          </a:xfrm>
        </p:spPr>
        <p:txBody>
          <a:bodyPr>
            <a:normAutofit/>
          </a:bodyPr>
          <a:lstStyle/>
          <a:p>
            <a:r>
              <a:rPr lang="es-ES" b="1" dirty="0" smtClean="0">
                <a:effectLst>
                  <a:glow rad="228600">
                    <a:schemeClr val="accent3">
                      <a:satMod val="175000"/>
                      <a:alpha val="40000"/>
                    </a:schemeClr>
                  </a:glow>
                </a:effectLst>
              </a:rPr>
              <a:t>Software de Simulación de Sistemas de Radiocomunicaciones basado en información cartográfica</a:t>
            </a:r>
            <a:endParaRPr lang="es-ES" b="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solidFill>
                <a:srgbClr val="002060"/>
              </a:solidFill>
            </a:endParaRPr>
          </a:p>
        </p:txBody>
      </p:sp>
      <p:pic>
        <p:nvPicPr>
          <p:cNvPr id="6" name="5 Marcador de contenido"/>
          <p:cNvPicPr>
            <a:picLocks noGrp="1"/>
          </p:cNvPicPr>
          <p:nvPr>
            <p:ph idx="1"/>
          </p:nvPr>
        </p:nvPicPr>
        <p:blipFill>
          <a:blip r:embed="rId2" cstate="print"/>
          <a:srcRect l="14208" t="28854" r="37377" b="21831"/>
          <a:stretch>
            <a:fillRect/>
          </a:stretch>
        </p:blipFill>
        <p:spPr bwMode="auto">
          <a:xfrm>
            <a:off x="357158" y="285728"/>
            <a:ext cx="8429684" cy="6286544"/>
          </a:xfrm>
          <a:prstGeom prst="rect">
            <a:avLst/>
          </a:prstGeom>
          <a:ln>
            <a:noFill/>
          </a:ln>
          <a:effectLst>
            <a:glow rad="228600">
              <a:schemeClr val="accent1">
                <a:satMod val="175000"/>
                <a:alpha val="40000"/>
              </a:schemeClr>
            </a:glow>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980728"/>
            <a:ext cx="8229600" cy="5145435"/>
          </a:xfrm>
        </p:spPr>
        <p:txBody>
          <a:bodyPr>
            <a:normAutofit/>
          </a:bodyPr>
          <a:lstStyle/>
          <a:p>
            <a:pPr algn="just"/>
            <a:r>
              <a:rPr lang="es-ES" dirty="0" smtClean="0"/>
              <a:t>Es un software de simulación que emplea un sistema de información geográfica orientado a la radio propagación. </a:t>
            </a:r>
          </a:p>
          <a:p>
            <a:pPr algn="just"/>
            <a:endParaRPr lang="es-ES" dirty="0" smtClean="0"/>
          </a:p>
          <a:p>
            <a:pPr algn="just"/>
            <a:r>
              <a:rPr lang="es-ES" dirty="0" smtClean="0"/>
              <a:t>Es una herramienta facilitadora que permite a los diseñadores crear una topología o distribuir una infraestructura de red inalámbrica directamente sobre un esquema geográfico.</a:t>
            </a:r>
          </a:p>
          <a:p>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3600" b="1" dirty="0" smtClean="0"/>
              <a:t>FASES DE CONSTRUCCIÓN DE </a:t>
            </a:r>
            <a:br>
              <a:rPr lang="es-ES" sz="3600" b="1" dirty="0" smtClean="0"/>
            </a:br>
            <a:r>
              <a:rPr lang="es-ES" sz="3600" b="1" dirty="0" smtClean="0"/>
              <a:t>GRÁFICOS DE COBERTURA</a:t>
            </a:r>
            <a:endParaRPr lang="es-ES" sz="3600" b="1" dirty="0"/>
          </a:p>
        </p:txBody>
      </p:sp>
      <p:sp>
        <p:nvSpPr>
          <p:cNvPr id="6" name="5 Marcador de contenido"/>
          <p:cNvSpPr>
            <a:spLocks noGrp="1"/>
          </p:cNvSpPr>
          <p:nvPr>
            <p:ph idx="1"/>
          </p:nvPr>
        </p:nvSpPr>
        <p:spPr>
          <a:xfrm>
            <a:off x="457200" y="1772816"/>
            <a:ext cx="8229600" cy="4353347"/>
          </a:xfrm>
        </p:spPr>
        <p:txBody>
          <a:bodyPr/>
          <a:lstStyle/>
          <a:p>
            <a:pPr algn="just"/>
            <a:r>
              <a:rPr lang="es-ES" b="1" dirty="0" smtClean="0"/>
              <a:t>Zona de Trabajo: </a:t>
            </a:r>
            <a:r>
              <a:rPr lang="es-ES" dirty="0" smtClean="0"/>
              <a:t>C</a:t>
            </a:r>
            <a:r>
              <a:rPr lang="es-ES" dirty="0" smtClean="0"/>
              <a:t>argar </a:t>
            </a:r>
            <a:r>
              <a:rPr lang="es-ES" dirty="0" smtClean="0"/>
              <a:t>mapas de la zona de estudio</a:t>
            </a:r>
          </a:p>
          <a:p>
            <a:pPr algn="just"/>
            <a:r>
              <a:rPr lang="es-ES" b="1" dirty="0" smtClean="0"/>
              <a:t>Diseño:</a:t>
            </a:r>
            <a:r>
              <a:rPr lang="es-ES" dirty="0" smtClean="0"/>
              <a:t> Construcción de la estación de transmisión de la señal de radio.</a:t>
            </a:r>
          </a:p>
          <a:p>
            <a:pPr algn="just"/>
            <a:r>
              <a:rPr lang="es-ES" b="1" dirty="0" smtClean="0"/>
              <a:t>Simulación:</a:t>
            </a:r>
            <a:r>
              <a:rPr lang="es-ES" dirty="0" smtClean="0"/>
              <a:t> </a:t>
            </a:r>
            <a:r>
              <a:rPr lang="es-ES" dirty="0" smtClean="0"/>
              <a:t>Caracterización </a:t>
            </a:r>
            <a:r>
              <a:rPr lang="es-ES" dirty="0" smtClean="0"/>
              <a:t>del sistema o gráfico que se va a obtener</a:t>
            </a:r>
          </a:p>
          <a:p>
            <a:pPr algn="just"/>
            <a:r>
              <a:rPr lang="es-ES" b="1" dirty="0" smtClean="0"/>
              <a:t>Resultados:</a:t>
            </a:r>
            <a:r>
              <a:rPr lang="es-ES" dirty="0" smtClean="0"/>
              <a:t> </a:t>
            </a:r>
            <a:r>
              <a:rPr lang="es-ES" dirty="0" smtClean="0"/>
              <a:t> Gráficos </a:t>
            </a:r>
            <a:r>
              <a:rPr lang="es-ES" dirty="0" smtClean="0"/>
              <a:t>de visualización.</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457200" y="214290"/>
            <a:ext cx="8229600" cy="766438"/>
          </a:xfrm>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lstStyle/>
          <a:p>
            <a:r>
              <a:rPr lang="es-ES" dirty="0" smtClean="0"/>
              <a:t>Pantalla Principal de Trabajo</a:t>
            </a:r>
            <a:endParaRPr lang="es-ES" dirty="0"/>
          </a:p>
        </p:txBody>
      </p:sp>
      <p:pic>
        <p:nvPicPr>
          <p:cNvPr id="7" name="6 Marcador de contenido"/>
          <p:cNvPicPr>
            <a:picLocks noGrp="1"/>
          </p:cNvPicPr>
          <p:nvPr>
            <p:ph idx="1"/>
          </p:nvPr>
        </p:nvPicPr>
        <p:blipFill>
          <a:blip r:embed="rId2" cstate="print"/>
          <a:stretch>
            <a:fillRect/>
          </a:stretch>
        </p:blipFill>
        <p:spPr bwMode="auto">
          <a:xfrm>
            <a:off x="1000100" y="1138805"/>
            <a:ext cx="7241541" cy="54334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glow rad="228600">
                    <a:schemeClr val="accent3">
                      <a:satMod val="175000"/>
                      <a:alpha val="40000"/>
                    </a:schemeClr>
                  </a:glow>
                </a:effectLst>
              </a:rPr>
              <a:t>ANTECEDENTES</a:t>
            </a:r>
            <a:endParaRPr lang="es-ES" b="1" dirty="0">
              <a:effectLst>
                <a:glow rad="228600">
                  <a:schemeClr val="accent3">
                    <a:satMod val="175000"/>
                    <a:alpha val="40000"/>
                  </a:schemeClr>
                </a:glow>
              </a:effectLst>
            </a:endParaRPr>
          </a:p>
        </p:txBody>
      </p:sp>
      <p:sp>
        <p:nvSpPr>
          <p:cNvPr id="3" name="2 Marcador de contenido"/>
          <p:cNvSpPr>
            <a:spLocks noGrp="1"/>
          </p:cNvSpPr>
          <p:nvPr>
            <p:ph idx="1"/>
          </p:nvPr>
        </p:nvSpPr>
        <p:spPr/>
        <p:txBody>
          <a:bodyPr>
            <a:normAutofit fontScale="92500" lnSpcReduction="20000"/>
          </a:bodyPr>
          <a:lstStyle/>
          <a:p>
            <a:pPr algn="just"/>
            <a:r>
              <a:rPr lang="es-ES_tradnl" dirty="0"/>
              <a:t>La radio en Ecuador es una suma de intereses comerciales, políticos, religiosos, musicales e incluso </a:t>
            </a:r>
            <a:r>
              <a:rPr lang="es-ES_tradnl" dirty="0" smtClean="0"/>
              <a:t>intelectuales, </a:t>
            </a:r>
            <a:r>
              <a:rPr lang="es-ES_tradnl" dirty="0"/>
              <a:t>con propietarios que poseen </a:t>
            </a:r>
            <a:r>
              <a:rPr lang="es-ES_tradnl" dirty="0" smtClean="0"/>
              <a:t>una o algunas radiofrecuencias </a:t>
            </a:r>
            <a:r>
              <a:rPr lang="es-ES_tradnl" dirty="0"/>
              <a:t>al mismo </a:t>
            </a:r>
            <a:r>
              <a:rPr lang="es-ES_tradnl" dirty="0" smtClean="0"/>
              <a:t>tiempo.</a:t>
            </a:r>
          </a:p>
          <a:p>
            <a:pPr algn="just">
              <a:buNone/>
            </a:pPr>
            <a:endParaRPr lang="es-ES_tradnl" dirty="0" smtClean="0"/>
          </a:p>
          <a:p>
            <a:pPr algn="just"/>
            <a:r>
              <a:rPr lang="es-EC" dirty="0" smtClean="0"/>
              <a:t>La </a:t>
            </a:r>
            <a:r>
              <a:rPr lang="es-EC" dirty="0" smtClean="0">
                <a:effectLst>
                  <a:glow rad="228600">
                    <a:schemeClr val="accent3">
                      <a:satMod val="175000"/>
                      <a:alpha val="40000"/>
                    </a:schemeClr>
                  </a:glow>
                </a:effectLst>
              </a:rPr>
              <a:t>SUPERTEL</a:t>
            </a:r>
            <a:r>
              <a:rPr lang="es-EC" dirty="0" smtClean="0"/>
              <a:t> es el organismo encargado de vigilar, auditar, intervenir y controlar los servicios de telecomunicaciones, radiodifusión, televisión y radiocomunicaciones que presentan las entidades públicas y privadas.</a:t>
            </a:r>
            <a:endParaRPr lang="es-ES" dirty="0"/>
          </a:p>
          <a:p>
            <a:endParaRPr lang="es-ES" dirty="0"/>
          </a:p>
          <a:p>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490066"/>
          </a:xfrm>
          <a:effectLst>
            <a:glow rad="228600">
              <a:schemeClr val="accent1">
                <a:satMod val="175000"/>
                <a:alpha val="40000"/>
              </a:schemeClr>
            </a:glow>
          </a:effectLst>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s-EC" sz="3200" b="1" dirty="0" smtClean="0"/>
              <a:t>ZONA DE TRABAJO</a:t>
            </a:r>
            <a:endParaRPr lang="es-ES" sz="3200" b="1" dirty="0"/>
          </a:p>
        </p:txBody>
      </p:sp>
      <p:pic>
        <p:nvPicPr>
          <p:cNvPr id="5" name="4 Marcador de contenido"/>
          <p:cNvPicPr>
            <a:picLocks noGrp="1"/>
          </p:cNvPicPr>
          <p:nvPr>
            <p:ph idx="1"/>
          </p:nvPr>
        </p:nvPicPr>
        <p:blipFill>
          <a:blip r:embed="rId2" cstate="print"/>
          <a:srcRect r="22755" b="41071"/>
          <a:stretch>
            <a:fillRect/>
          </a:stretch>
        </p:blipFill>
        <p:spPr bwMode="auto">
          <a:xfrm>
            <a:off x="1571604" y="836712"/>
            <a:ext cx="6798410" cy="4330274"/>
          </a:xfrm>
          <a:prstGeom prst="rect">
            <a:avLst/>
          </a:prstGeom>
          <a:noFill/>
          <a:ln w="9525">
            <a:noFill/>
            <a:miter lim="800000"/>
            <a:headEnd/>
            <a:tailEnd/>
          </a:ln>
          <a:effectLst>
            <a:glow rad="101600">
              <a:schemeClr val="tx1">
                <a:alpha val="60000"/>
              </a:schemeClr>
            </a:glow>
          </a:effectLst>
        </p:spPr>
      </p:pic>
      <p:pic>
        <p:nvPicPr>
          <p:cNvPr id="9" name="8 Imagen"/>
          <p:cNvPicPr/>
          <p:nvPr/>
        </p:nvPicPr>
        <p:blipFill>
          <a:blip r:embed="rId3" cstate="print"/>
          <a:srcRect l="38688" t="50874" r="38798" b="37937"/>
          <a:stretch>
            <a:fillRect/>
          </a:stretch>
        </p:blipFill>
        <p:spPr bwMode="auto">
          <a:xfrm>
            <a:off x="357158" y="5357826"/>
            <a:ext cx="2428892" cy="1071570"/>
          </a:xfrm>
          <a:prstGeom prst="rect">
            <a:avLst/>
          </a:prstGeom>
          <a:noFill/>
          <a:ln w="9525">
            <a:noFill/>
            <a:miter lim="800000"/>
            <a:headEnd/>
            <a:tailEnd/>
          </a:ln>
          <a:effectLst>
            <a:glow rad="228600">
              <a:schemeClr val="accent3">
                <a:satMod val="175000"/>
                <a:alpha val="40000"/>
              </a:schemeClr>
            </a:glow>
          </a:effectLst>
        </p:spPr>
      </p:pic>
      <p:pic>
        <p:nvPicPr>
          <p:cNvPr id="10" name="9 Imagen"/>
          <p:cNvPicPr/>
          <p:nvPr/>
        </p:nvPicPr>
        <p:blipFill>
          <a:blip r:embed="rId3" cstate="print"/>
          <a:srcRect l="38688" t="62587" r="38798" b="26399"/>
          <a:stretch>
            <a:fillRect/>
          </a:stretch>
        </p:blipFill>
        <p:spPr bwMode="auto">
          <a:xfrm>
            <a:off x="3214678" y="5357826"/>
            <a:ext cx="2643206" cy="1000132"/>
          </a:xfrm>
          <a:prstGeom prst="rect">
            <a:avLst/>
          </a:prstGeom>
          <a:noFill/>
          <a:ln w="9525">
            <a:noFill/>
            <a:miter lim="800000"/>
            <a:headEnd/>
            <a:tailEnd/>
          </a:ln>
          <a:effectLst>
            <a:glow rad="228600">
              <a:schemeClr val="accent1">
                <a:satMod val="175000"/>
                <a:alpha val="40000"/>
              </a:schemeClr>
            </a:glow>
          </a:effectLst>
        </p:spPr>
      </p:pic>
      <p:pic>
        <p:nvPicPr>
          <p:cNvPr id="11" name="10 Imagen"/>
          <p:cNvPicPr/>
          <p:nvPr/>
        </p:nvPicPr>
        <p:blipFill>
          <a:blip r:embed="rId3" cstate="print"/>
          <a:srcRect l="38688" t="73601" r="38798" b="15385"/>
          <a:stretch>
            <a:fillRect/>
          </a:stretch>
        </p:blipFill>
        <p:spPr bwMode="auto">
          <a:xfrm>
            <a:off x="6286512" y="5357826"/>
            <a:ext cx="2605092" cy="1000132"/>
          </a:xfrm>
          <a:prstGeom prst="rect">
            <a:avLst/>
          </a:prstGeom>
          <a:noFill/>
          <a:ln w="9525">
            <a:noFill/>
            <a:miter lim="800000"/>
            <a:headEnd/>
            <a:tailEnd/>
          </a:ln>
          <a:effectLst>
            <a:glow rad="228600">
              <a:schemeClr val="accent2">
                <a:satMod val="175000"/>
                <a:alpha val="40000"/>
              </a:schemeClr>
            </a:glow>
          </a:effectLst>
        </p:spPr>
      </p:pic>
      <p:cxnSp>
        <p:nvCxnSpPr>
          <p:cNvPr id="13" name="12 Conector angular"/>
          <p:cNvCxnSpPr/>
          <p:nvPr/>
        </p:nvCxnSpPr>
        <p:spPr>
          <a:xfrm rot="5400000">
            <a:off x="214282" y="3857628"/>
            <a:ext cx="2643206" cy="357190"/>
          </a:xfrm>
          <a:prstGeom prst="bentConnector3">
            <a:avLst>
              <a:gd name="adj1" fmla="val 292"/>
            </a:avLst>
          </a:prstGeom>
          <a:ln w="28575">
            <a:solidFill>
              <a:srgbClr val="00B05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14 Conector angular"/>
          <p:cNvCxnSpPr/>
          <p:nvPr/>
        </p:nvCxnSpPr>
        <p:spPr>
          <a:xfrm rot="16200000" flipH="1">
            <a:off x="1928794" y="3786190"/>
            <a:ext cx="2571768" cy="714380"/>
          </a:xfrm>
          <a:prstGeom prst="bentConnector3">
            <a:avLst>
              <a:gd name="adj1" fmla="val 91769"/>
            </a:avLst>
          </a:prstGeom>
          <a:ln w="28575">
            <a:solidFill>
              <a:srgbClr val="0070C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rot="5400000">
            <a:off x="2001026" y="4142586"/>
            <a:ext cx="2000264" cy="1588"/>
          </a:xfrm>
          <a:prstGeom prst="line">
            <a:avLst/>
          </a:prstGeom>
          <a:ln w="28575">
            <a:solidFill>
              <a:srgbClr val="FF0000"/>
            </a:solidFill>
            <a:headEnd type="ova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a:off x="3000364" y="5143512"/>
            <a:ext cx="3786214"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71 Conector recto de flecha"/>
          <p:cNvCxnSpPr/>
          <p:nvPr/>
        </p:nvCxnSpPr>
        <p:spPr>
          <a:xfrm rot="5400000">
            <a:off x="6643702" y="5286388"/>
            <a:ext cx="285752" cy="15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C" sz="3100" b="1" dirty="0" smtClean="0">
                <a:solidFill>
                  <a:prstClr val="black"/>
                </a:solidFill>
              </a:rPr>
              <a:t>DISEÑO</a:t>
            </a:r>
            <a:br>
              <a:rPr lang="es-EC" sz="3100" b="1" dirty="0" smtClean="0">
                <a:solidFill>
                  <a:prstClr val="black"/>
                </a:solidFill>
              </a:rPr>
            </a:br>
            <a:r>
              <a:rPr lang="es-EC" sz="3100" b="1" dirty="0" smtClean="0">
                <a:solidFill>
                  <a:prstClr val="black"/>
                </a:solidFill>
              </a:rPr>
              <a:t>FORMAS DE TRABAJO</a:t>
            </a:r>
            <a:endParaRPr lang="es-ES" dirty="0">
              <a:solidFill>
                <a:srgbClr val="FF0000"/>
              </a:solidFill>
            </a:endParaRPr>
          </a:p>
        </p:txBody>
      </p:sp>
      <p:sp>
        <p:nvSpPr>
          <p:cNvPr id="16" name="15 CuadroTexto"/>
          <p:cNvSpPr txBox="1"/>
          <p:nvPr/>
        </p:nvSpPr>
        <p:spPr>
          <a:xfrm>
            <a:off x="5436096" y="1772816"/>
            <a:ext cx="2571768" cy="3570208"/>
          </a:xfrm>
          <a:prstGeom prst="rect">
            <a:avLst/>
          </a:prstGeom>
          <a:noFill/>
        </p:spPr>
        <p:txBody>
          <a:bodyPr wrap="square" rtlCol="0">
            <a:spAutoFit/>
          </a:bodyPr>
          <a:lstStyle/>
          <a:p>
            <a:endParaRPr lang="es-EC" sz="1600" dirty="0" smtClean="0"/>
          </a:p>
          <a:p>
            <a:r>
              <a:rPr lang="es-EC" sz="1600" dirty="0" smtClean="0"/>
              <a:t> *.</a:t>
            </a:r>
            <a:r>
              <a:rPr lang="es-EC" sz="1600" dirty="0"/>
              <a:t>GEO (archivo DEM</a:t>
            </a:r>
            <a:r>
              <a:rPr lang="es-EC" sz="1600" dirty="0" smtClean="0"/>
              <a:t>)</a:t>
            </a:r>
          </a:p>
          <a:p>
            <a:endParaRPr lang="es-EC" sz="1600" dirty="0" smtClean="0"/>
          </a:p>
          <a:p>
            <a:endParaRPr lang="es-EC" sz="1600" dirty="0" smtClean="0"/>
          </a:p>
          <a:p>
            <a:endParaRPr lang="es-ES" sz="1600" dirty="0"/>
          </a:p>
          <a:p>
            <a:r>
              <a:rPr lang="es-EC" sz="1600" dirty="0"/>
              <a:t> </a:t>
            </a:r>
            <a:r>
              <a:rPr lang="es-EC" sz="1600" dirty="0" smtClean="0"/>
              <a:t>*.</a:t>
            </a:r>
            <a:r>
              <a:rPr lang="es-EC" sz="1600" dirty="0"/>
              <a:t>IMG (archivo imagen</a:t>
            </a:r>
            <a:r>
              <a:rPr lang="es-EC" sz="1600" dirty="0" smtClean="0"/>
              <a:t>)</a:t>
            </a:r>
          </a:p>
          <a:p>
            <a:endParaRPr lang="es-EC" sz="1600" dirty="0" smtClean="0"/>
          </a:p>
          <a:p>
            <a:endParaRPr lang="es-ES" sz="1600" dirty="0"/>
          </a:p>
          <a:p>
            <a:endParaRPr lang="es-EC" sz="1600" dirty="0" smtClean="0"/>
          </a:p>
          <a:p>
            <a:r>
              <a:rPr lang="es-EC" sz="1600" dirty="0"/>
              <a:t> </a:t>
            </a:r>
            <a:r>
              <a:rPr lang="es-EC" sz="1600" dirty="0" smtClean="0"/>
              <a:t>*.</a:t>
            </a:r>
            <a:r>
              <a:rPr lang="es-EC" sz="1600" dirty="0"/>
              <a:t>PAL </a:t>
            </a:r>
            <a:r>
              <a:rPr lang="es-EC" sz="1600" dirty="0" smtClean="0"/>
              <a:t> (</a:t>
            </a:r>
            <a:r>
              <a:rPr lang="es-EC" sz="1600" dirty="0" err="1"/>
              <a:t>peleta</a:t>
            </a:r>
            <a:r>
              <a:rPr lang="es-EC" sz="1600" dirty="0"/>
              <a:t> de colores</a:t>
            </a:r>
            <a:r>
              <a:rPr lang="es-EC" sz="1600" dirty="0" smtClean="0"/>
              <a:t>)</a:t>
            </a:r>
          </a:p>
          <a:p>
            <a:endParaRPr lang="es-EC" sz="1600" dirty="0" smtClean="0"/>
          </a:p>
          <a:p>
            <a:endParaRPr lang="es-ES" sz="1600" dirty="0"/>
          </a:p>
          <a:p>
            <a:r>
              <a:rPr lang="es-EC" sz="1600" dirty="0"/>
              <a:t> </a:t>
            </a:r>
            <a:r>
              <a:rPr lang="es-EC" sz="1600" dirty="0" smtClean="0"/>
              <a:t>*.</a:t>
            </a:r>
            <a:r>
              <a:rPr lang="es-EC" sz="1600" dirty="0"/>
              <a:t>SOL </a:t>
            </a:r>
            <a:r>
              <a:rPr lang="es-EC" sz="1600" dirty="0" smtClean="0"/>
              <a:t> (</a:t>
            </a:r>
            <a:r>
              <a:rPr lang="es-EC" sz="1600" dirty="0"/>
              <a:t>capa </a:t>
            </a:r>
            <a:r>
              <a:rPr lang="es-EC" sz="1600" dirty="0" err="1"/>
              <a:t>clutter</a:t>
            </a:r>
            <a:r>
              <a:rPr lang="es-EC" sz="1600" dirty="0"/>
              <a:t>)</a:t>
            </a:r>
            <a:endParaRPr lang="es-ES" sz="1600" dirty="0"/>
          </a:p>
          <a:p>
            <a:endParaRPr lang="es-ES" dirty="0"/>
          </a:p>
        </p:txBody>
      </p:sp>
      <p:grpSp>
        <p:nvGrpSpPr>
          <p:cNvPr id="17" name="Group 4"/>
          <p:cNvGrpSpPr>
            <a:grpSpLocks noGrp="1"/>
          </p:cNvGrpSpPr>
          <p:nvPr>
            <p:ph idx="1"/>
          </p:nvPr>
        </p:nvGrpSpPr>
        <p:grpSpPr bwMode="auto">
          <a:xfrm>
            <a:off x="457200" y="1600200"/>
            <a:ext cx="5122912" cy="4525963"/>
            <a:chOff x="3181" y="11545"/>
            <a:chExt cx="3840" cy="1696"/>
          </a:xfrm>
        </p:grpSpPr>
        <p:sp>
          <p:nvSpPr>
            <p:cNvPr id="18" name="AutoShape 5"/>
            <p:cNvSpPr>
              <a:spLocks noChangeArrowheads="1"/>
            </p:cNvSpPr>
            <p:nvPr/>
          </p:nvSpPr>
          <p:spPr bwMode="auto">
            <a:xfrm>
              <a:off x="6061" y="11545"/>
              <a:ext cx="937" cy="143"/>
            </a:xfrm>
            <a:prstGeom prst="rightArrow">
              <a:avLst>
                <a:gd name="adj1" fmla="val 50000"/>
                <a:gd name="adj2" fmla="val 163811"/>
              </a:avLst>
            </a:prstGeom>
            <a:solidFill>
              <a:srgbClr val="0070C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9" name="AutoShape 6"/>
            <p:cNvSpPr>
              <a:spLocks noChangeArrowheads="1"/>
            </p:cNvSpPr>
            <p:nvPr/>
          </p:nvSpPr>
          <p:spPr bwMode="auto">
            <a:xfrm>
              <a:off x="6084" y="11882"/>
              <a:ext cx="937" cy="143"/>
            </a:xfrm>
            <a:prstGeom prst="rightArrow">
              <a:avLst>
                <a:gd name="adj1" fmla="val 50000"/>
                <a:gd name="adj2" fmla="val 163811"/>
              </a:avLst>
            </a:prstGeom>
            <a:solidFill>
              <a:srgbClr val="0070C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0" name="AutoShape 7"/>
            <p:cNvSpPr>
              <a:spLocks noChangeArrowheads="1"/>
            </p:cNvSpPr>
            <p:nvPr/>
          </p:nvSpPr>
          <p:spPr bwMode="auto">
            <a:xfrm>
              <a:off x="6050" y="12184"/>
              <a:ext cx="937" cy="143"/>
            </a:xfrm>
            <a:prstGeom prst="rightArrow">
              <a:avLst>
                <a:gd name="adj1" fmla="val 50000"/>
                <a:gd name="adj2" fmla="val 163811"/>
              </a:avLst>
            </a:prstGeom>
            <a:solidFill>
              <a:srgbClr val="0070C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1" name="AutoShape 8"/>
            <p:cNvSpPr>
              <a:spLocks noChangeArrowheads="1"/>
            </p:cNvSpPr>
            <p:nvPr/>
          </p:nvSpPr>
          <p:spPr bwMode="auto">
            <a:xfrm>
              <a:off x="6061" y="12465"/>
              <a:ext cx="937" cy="143"/>
            </a:xfrm>
            <a:prstGeom prst="rightArrow">
              <a:avLst>
                <a:gd name="adj1" fmla="val 50000"/>
                <a:gd name="adj2" fmla="val 163811"/>
              </a:avLst>
            </a:prstGeom>
            <a:solidFill>
              <a:srgbClr val="0070C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2" name="AutoShape 9"/>
            <p:cNvSpPr>
              <a:spLocks noChangeArrowheads="1"/>
            </p:cNvSpPr>
            <p:nvPr/>
          </p:nvSpPr>
          <p:spPr bwMode="auto">
            <a:xfrm>
              <a:off x="6061" y="12721"/>
              <a:ext cx="937" cy="143"/>
            </a:xfrm>
            <a:prstGeom prst="rightArrow">
              <a:avLst>
                <a:gd name="adj1" fmla="val 50000"/>
                <a:gd name="adj2" fmla="val 163811"/>
              </a:avLst>
            </a:prstGeom>
            <a:solidFill>
              <a:srgbClr val="0070C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3" name="AutoShape 10"/>
            <p:cNvSpPr>
              <a:spLocks noChangeArrowheads="1"/>
            </p:cNvSpPr>
            <p:nvPr/>
          </p:nvSpPr>
          <p:spPr bwMode="auto">
            <a:xfrm rot="10800000">
              <a:off x="3181" y="12721"/>
              <a:ext cx="2880" cy="520"/>
            </a:xfrm>
            <a:prstGeom prst="parallelogram">
              <a:avLst>
                <a:gd name="adj" fmla="val 138462"/>
              </a:avLst>
            </a:prstGeom>
            <a:solidFill>
              <a:srgbClr val="974706"/>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4" name="AutoShape 11"/>
            <p:cNvSpPr>
              <a:spLocks noChangeArrowheads="1"/>
            </p:cNvSpPr>
            <p:nvPr/>
          </p:nvSpPr>
          <p:spPr bwMode="auto">
            <a:xfrm>
              <a:off x="3181" y="12465"/>
              <a:ext cx="2880" cy="520"/>
            </a:xfrm>
            <a:prstGeom prst="parallelogram">
              <a:avLst>
                <a:gd name="adj" fmla="val 138462"/>
              </a:avLst>
            </a:prstGeom>
            <a:solidFill>
              <a:srgbClr val="E36C0A"/>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 name="AutoShape 12"/>
            <p:cNvSpPr>
              <a:spLocks noChangeArrowheads="1"/>
            </p:cNvSpPr>
            <p:nvPr/>
          </p:nvSpPr>
          <p:spPr bwMode="auto">
            <a:xfrm>
              <a:off x="3181" y="12201"/>
              <a:ext cx="2880" cy="520"/>
            </a:xfrm>
            <a:prstGeom prst="parallelogram">
              <a:avLst>
                <a:gd name="adj" fmla="val 138462"/>
              </a:avLst>
            </a:prstGeom>
            <a:solidFill>
              <a:srgbClr val="FABF8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6" name="AutoShape 13"/>
            <p:cNvSpPr>
              <a:spLocks noChangeArrowheads="1"/>
            </p:cNvSpPr>
            <p:nvPr/>
          </p:nvSpPr>
          <p:spPr bwMode="auto">
            <a:xfrm rot="10800000">
              <a:off x="3181" y="11945"/>
              <a:ext cx="2880" cy="520"/>
            </a:xfrm>
            <a:prstGeom prst="parallelogram">
              <a:avLst>
                <a:gd name="adj" fmla="val 138462"/>
              </a:avLst>
            </a:prstGeom>
            <a:solidFill>
              <a:srgbClr val="FBD4B4"/>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7" name="AutoShape 14"/>
            <p:cNvSpPr>
              <a:spLocks noChangeArrowheads="1"/>
            </p:cNvSpPr>
            <p:nvPr/>
          </p:nvSpPr>
          <p:spPr bwMode="auto">
            <a:xfrm rot="10800000">
              <a:off x="3181" y="11681"/>
              <a:ext cx="2880" cy="520"/>
            </a:xfrm>
            <a:prstGeom prst="parallelogram">
              <a:avLst>
                <a:gd name="adj" fmla="val 141487"/>
              </a:avLst>
            </a:prstGeom>
            <a:solidFill>
              <a:srgbClr val="FDE9D9"/>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34082"/>
          </a:xfr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C" sz="2800" b="1" dirty="0" smtClean="0">
                <a:solidFill>
                  <a:schemeClr val="bg1"/>
                </a:solidFill>
                <a:effectLst>
                  <a:glow rad="228600">
                    <a:schemeClr val="accent3">
                      <a:satMod val="175000"/>
                      <a:alpha val="40000"/>
                    </a:schemeClr>
                  </a:glow>
                </a:effectLst>
              </a:rPr>
              <a:t>TIPOS DE ARCHIVOS </a:t>
            </a:r>
            <a:endParaRPr lang="es-ES" sz="2800" dirty="0">
              <a:solidFill>
                <a:schemeClr val="bg1"/>
              </a:solidFill>
              <a:effectLst>
                <a:glow rad="228600">
                  <a:schemeClr val="accent3">
                    <a:satMod val="175000"/>
                    <a:alpha val="40000"/>
                  </a:schemeClr>
                </a:glow>
              </a:effectLst>
            </a:endParaRPr>
          </a:p>
        </p:txBody>
      </p:sp>
      <p:sp>
        <p:nvSpPr>
          <p:cNvPr id="5" name="4 Marcador de contenido"/>
          <p:cNvSpPr>
            <a:spLocks noGrp="1"/>
          </p:cNvSpPr>
          <p:nvPr>
            <p:ph sz="half" idx="1"/>
          </p:nvPr>
        </p:nvSpPr>
        <p:spPr>
          <a:xfrm>
            <a:off x="457200" y="980728"/>
            <a:ext cx="4038600" cy="5688632"/>
          </a:xfrm>
        </p:spPr>
        <p:txBody>
          <a:bodyPr>
            <a:noAutofit/>
          </a:bodyPr>
          <a:lstStyle/>
          <a:p>
            <a:pPr lvl="0" algn="just"/>
            <a:r>
              <a:rPr lang="es-EC" sz="1400" b="1" dirty="0" smtClean="0"/>
              <a:t>Archivo con la información DEM</a:t>
            </a:r>
            <a:r>
              <a:rPr lang="es-EC" sz="1400" dirty="0" smtClean="0"/>
              <a:t>, (Modelo Digital de Elevación)</a:t>
            </a:r>
            <a:endParaRPr lang="es-ES" sz="1400" dirty="0" smtClean="0"/>
          </a:p>
          <a:p>
            <a:pPr lvl="1" algn="just"/>
            <a:r>
              <a:rPr lang="es-EC" sz="1400" dirty="0" smtClean="0"/>
              <a:t>Extensión: *.GEO</a:t>
            </a:r>
            <a:endParaRPr lang="es-ES" sz="1400" dirty="0" smtClean="0"/>
          </a:p>
          <a:p>
            <a:pPr lvl="1" algn="just"/>
            <a:r>
              <a:rPr lang="es-EC" sz="1400" dirty="0" smtClean="0"/>
              <a:t>Descripción: Descripción altimétrica del terreno geográfico.</a:t>
            </a:r>
          </a:p>
          <a:p>
            <a:pPr lvl="1" algn="ctr">
              <a:buNone/>
            </a:pPr>
            <a:endParaRPr lang="es-ES" sz="1400" dirty="0" smtClean="0"/>
          </a:p>
          <a:p>
            <a:pPr lvl="0" algn="just"/>
            <a:r>
              <a:rPr lang="es-EC" sz="1400" b="1" dirty="0" smtClean="0"/>
              <a:t>Archivo con la imagen del mapa</a:t>
            </a:r>
            <a:endParaRPr lang="es-ES" sz="1400" b="1" dirty="0" smtClean="0"/>
          </a:p>
          <a:p>
            <a:pPr lvl="1" algn="just"/>
            <a:r>
              <a:rPr lang="es-EC" sz="1400" dirty="0" smtClean="0"/>
              <a:t>Extensión: *.IMG</a:t>
            </a:r>
            <a:endParaRPr lang="es-ES" sz="1400" dirty="0" smtClean="0"/>
          </a:p>
          <a:p>
            <a:pPr lvl="1" algn="just"/>
            <a:r>
              <a:rPr lang="es-EC" sz="1400" dirty="0" smtClean="0"/>
              <a:t>Descripción: Archivo de imagen exactamente correspondiente al terreno descrito en el archivo DEM.</a:t>
            </a:r>
          </a:p>
          <a:p>
            <a:pPr lvl="1" algn="just"/>
            <a:endParaRPr lang="es-ES" sz="1400" dirty="0" smtClean="0"/>
          </a:p>
          <a:p>
            <a:pPr lvl="0" algn="just"/>
            <a:r>
              <a:rPr lang="es-EC" sz="1400" b="1" dirty="0" smtClean="0"/>
              <a:t>Archivo con la paleta de colores del mapa</a:t>
            </a:r>
            <a:endParaRPr lang="es-ES" sz="1400" b="1" dirty="0" smtClean="0"/>
          </a:p>
          <a:p>
            <a:pPr lvl="1" algn="just"/>
            <a:r>
              <a:rPr lang="es-EC" sz="1400" dirty="0" smtClean="0"/>
              <a:t>Extensión: *.PAL</a:t>
            </a:r>
            <a:endParaRPr lang="es-ES" sz="1400" dirty="0" smtClean="0"/>
          </a:p>
          <a:p>
            <a:pPr lvl="1" algn="just"/>
            <a:r>
              <a:rPr lang="es-EC" sz="1400" dirty="0" smtClean="0"/>
              <a:t>Descripción: Es el archivo esencial para mostrar la imagen; está asociado con el archivo *.IMG (correspondencia).</a:t>
            </a:r>
          </a:p>
          <a:p>
            <a:pPr lvl="1" algn="just"/>
            <a:endParaRPr lang="es-ES" sz="1400" dirty="0" smtClean="0"/>
          </a:p>
          <a:p>
            <a:pPr lvl="0" algn="just"/>
            <a:r>
              <a:rPr lang="es-EC" sz="1400" b="1" dirty="0" smtClean="0"/>
              <a:t>Archivo </a:t>
            </a:r>
            <a:r>
              <a:rPr lang="es-EC" sz="1400" b="1" dirty="0" err="1" smtClean="0"/>
              <a:t>Clutter</a:t>
            </a:r>
            <a:endParaRPr lang="es-ES" sz="1400" b="1" dirty="0" smtClean="0"/>
          </a:p>
          <a:p>
            <a:pPr lvl="1" algn="just"/>
            <a:r>
              <a:rPr lang="es-EC" sz="1400" dirty="0" smtClean="0"/>
              <a:t>Extensión: *.SOL</a:t>
            </a:r>
            <a:endParaRPr lang="es-ES" sz="1400" dirty="0" smtClean="0"/>
          </a:p>
          <a:p>
            <a:pPr lvl="1" algn="just"/>
            <a:r>
              <a:rPr lang="es-EC" sz="1400" dirty="0" smtClean="0"/>
              <a:t>Descripción: Archivo con la información del tipo de zonas dentro del mapa, se clasifican en zona urbana, boscosa, agua.</a:t>
            </a:r>
            <a:endParaRPr lang="es-ES" sz="1600" dirty="0" smtClean="0"/>
          </a:p>
        </p:txBody>
      </p:sp>
      <p:sp>
        <p:nvSpPr>
          <p:cNvPr id="6" name="5 Marcador de contenido"/>
          <p:cNvSpPr>
            <a:spLocks noGrp="1"/>
          </p:cNvSpPr>
          <p:nvPr>
            <p:ph sz="half" idx="2"/>
          </p:nvPr>
        </p:nvSpPr>
        <p:spPr>
          <a:xfrm>
            <a:off x="4932040" y="980728"/>
            <a:ext cx="3606552" cy="5544616"/>
          </a:xfrm>
        </p:spPr>
        <p:txBody>
          <a:bodyPr>
            <a:normAutofit fontScale="25000" lnSpcReduction="20000"/>
          </a:bodyPr>
          <a:lstStyle/>
          <a:p>
            <a:pPr lvl="0" algn="just">
              <a:lnSpc>
                <a:spcPct val="120000"/>
              </a:lnSpc>
            </a:pPr>
            <a:r>
              <a:rPr lang="es-EC" sz="5600" b="1" dirty="0" smtClean="0"/>
              <a:t>Archivo </a:t>
            </a:r>
            <a:r>
              <a:rPr lang="es-EC" sz="5600" b="1" dirty="0" err="1" smtClean="0"/>
              <a:t>Clutter</a:t>
            </a:r>
            <a:endParaRPr lang="es-ES" sz="5600" b="1" dirty="0" smtClean="0"/>
          </a:p>
          <a:p>
            <a:pPr lvl="1" algn="just">
              <a:lnSpc>
                <a:spcPct val="120000"/>
              </a:lnSpc>
            </a:pPr>
            <a:r>
              <a:rPr lang="es-EC" sz="5600" dirty="0" smtClean="0"/>
              <a:t>Extensión: *.PRM</a:t>
            </a:r>
            <a:endParaRPr lang="es-ES" sz="5600" dirty="0" smtClean="0"/>
          </a:p>
          <a:p>
            <a:pPr lvl="1" algn="just">
              <a:lnSpc>
                <a:spcPct val="120000"/>
              </a:lnSpc>
            </a:pPr>
            <a:r>
              <a:rPr lang="es-EC" sz="5600" dirty="0" smtClean="0"/>
              <a:t>Descripción: Archivo que guarda la configuración del </a:t>
            </a:r>
            <a:r>
              <a:rPr lang="es-EC" sz="5600" dirty="0" err="1" smtClean="0"/>
              <a:t>clutter</a:t>
            </a:r>
            <a:r>
              <a:rPr lang="es-EC" sz="5600" dirty="0" smtClean="0"/>
              <a:t>; esta asociado con el archivo *.IMG</a:t>
            </a:r>
          </a:p>
          <a:p>
            <a:pPr lvl="1" algn="just">
              <a:lnSpc>
                <a:spcPct val="120000"/>
              </a:lnSpc>
            </a:pPr>
            <a:endParaRPr lang="es-EC" sz="5600" dirty="0" smtClean="0"/>
          </a:p>
          <a:p>
            <a:pPr lvl="0">
              <a:lnSpc>
                <a:spcPct val="120000"/>
              </a:lnSpc>
            </a:pPr>
            <a:r>
              <a:rPr lang="es-EC" sz="5600" b="1" dirty="0" smtClean="0"/>
              <a:t>Archivo de Cobertura</a:t>
            </a:r>
            <a:endParaRPr lang="es-ES" sz="5600" b="1" dirty="0" smtClean="0"/>
          </a:p>
          <a:p>
            <a:pPr lvl="1" algn="just">
              <a:lnSpc>
                <a:spcPct val="120000"/>
              </a:lnSpc>
            </a:pPr>
            <a:r>
              <a:rPr lang="es-EC" sz="5600" dirty="0" smtClean="0"/>
              <a:t>Extensión: *.FLD</a:t>
            </a:r>
          </a:p>
          <a:p>
            <a:pPr lvl="1" algn="just">
              <a:lnSpc>
                <a:spcPct val="120000"/>
              </a:lnSpc>
            </a:pPr>
            <a:r>
              <a:rPr lang="es-EC" sz="5600" dirty="0" smtClean="0"/>
              <a:t>Descripción: contiene los resultados de la simulación de la cobertura de una o varias antenas.</a:t>
            </a:r>
          </a:p>
          <a:p>
            <a:pPr lvl="1" algn="just">
              <a:lnSpc>
                <a:spcPct val="120000"/>
              </a:lnSpc>
            </a:pPr>
            <a:endParaRPr lang="es-ES" sz="5600" dirty="0" smtClean="0"/>
          </a:p>
          <a:p>
            <a:pPr lvl="0">
              <a:lnSpc>
                <a:spcPct val="120000"/>
              </a:lnSpc>
            </a:pPr>
            <a:r>
              <a:rPr lang="es-EC" sz="5600" b="1" dirty="0" smtClean="0"/>
              <a:t>Archivo de Capas</a:t>
            </a:r>
            <a:endParaRPr lang="es-ES" sz="5600" b="1" dirty="0" smtClean="0"/>
          </a:p>
          <a:p>
            <a:pPr lvl="1" algn="just">
              <a:lnSpc>
                <a:spcPct val="120000"/>
              </a:lnSpc>
            </a:pPr>
            <a:r>
              <a:rPr lang="es-EC" sz="5600" dirty="0" smtClean="0"/>
              <a:t>Extensión: *.BLG</a:t>
            </a:r>
            <a:endParaRPr lang="es-ES" sz="5600" dirty="0" smtClean="0"/>
          </a:p>
          <a:p>
            <a:pPr lvl="1" algn="just">
              <a:lnSpc>
                <a:spcPct val="120000"/>
              </a:lnSpc>
            </a:pPr>
            <a:r>
              <a:rPr lang="es-EC" sz="5600" dirty="0" smtClean="0"/>
              <a:t>Descripción: contiene la capa de edificios.</a:t>
            </a:r>
          </a:p>
          <a:p>
            <a:pPr lvl="1" algn="just">
              <a:lnSpc>
                <a:spcPct val="120000"/>
              </a:lnSpc>
              <a:buNone/>
            </a:pPr>
            <a:endParaRPr lang="es-ES" sz="5600" dirty="0" smtClean="0"/>
          </a:p>
          <a:p>
            <a:pPr lvl="0">
              <a:lnSpc>
                <a:spcPct val="120000"/>
              </a:lnSpc>
            </a:pPr>
            <a:r>
              <a:rPr lang="es-EC" sz="5600" b="1" dirty="0" smtClean="0"/>
              <a:t>Archivo de Objetos</a:t>
            </a:r>
            <a:endParaRPr lang="es-ES" sz="5600" b="1" dirty="0" smtClean="0"/>
          </a:p>
          <a:p>
            <a:pPr lvl="1" algn="just">
              <a:lnSpc>
                <a:spcPct val="120000"/>
              </a:lnSpc>
            </a:pPr>
            <a:r>
              <a:rPr lang="es-EC" sz="5600" dirty="0" smtClean="0"/>
              <a:t>Extensión: *.EWF</a:t>
            </a:r>
            <a:endParaRPr lang="es-ES" sz="5600" dirty="0" smtClean="0"/>
          </a:p>
          <a:p>
            <a:pPr lvl="1" algn="just">
              <a:lnSpc>
                <a:spcPct val="120000"/>
              </a:lnSpc>
            </a:pPr>
            <a:r>
              <a:rPr lang="es-EC" sz="5600" dirty="0" smtClean="0"/>
              <a:t>Descripción: posee la información de la ubicación de las antenas, radares, y todo objeto activo y pasivo en una simulación en ICS Telecom.</a:t>
            </a:r>
            <a:endParaRPr lang="es-ES" sz="5600" dirty="0" smtClean="0"/>
          </a:p>
          <a:p>
            <a:endParaRPr lang="es-ES" sz="3800" dirty="0" smtClean="0"/>
          </a:p>
          <a:p>
            <a:endParaRPr lang="es-E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Marcador de contenido"/>
          <p:cNvPicPr>
            <a:picLocks noGrp="1"/>
          </p:cNvPicPr>
          <p:nvPr>
            <p:ph idx="1"/>
          </p:nvPr>
        </p:nvPicPr>
        <p:blipFill>
          <a:blip r:embed="rId2" cstate="print"/>
          <a:srcRect/>
          <a:stretch>
            <a:fillRect/>
          </a:stretch>
        </p:blipFill>
        <p:spPr bwMode="auto">
          <a:xfrm>
            <a:off x="1547664" y="836712"/>
            <a:ext cx="5847354" cy="4958011"/>
          </a:xfrm>
          <a:prstGeom prst="rect">
            <a:avLst/>
          </a:prstGeom>
          <a:noFill/>
          <a:ln w="9525">
            <a:noFill/>
            <a:miter lim="800000"/>
            <a:headEnd/>
            <a:tailEnd/>
          </a:ln>
          <a:effectLst>
            <a:glow rad="228600">
              <a:schemeClr val="accent1">
                <a:satMod val="175000"/>
                <a:alpha val="40000"/>
              </a:schemeClr>
            </a:glow>
          </a:effectLst>
        </p:spPr>
      </p:pic>
      <p:sp>
        <p:nvSpPr>
          <p:cNvPr id="2" name="1 Título"/>
          <p:cNvSpPr>
            <a:spLocks noGrp="1"/>
          </p:cNvSpPr>
          <p:nvPr>
            <p:ph type="title"/>
          </p:nvPr>
        </p:nvSpPr>
        <p:spPr>
          <a:xfrm>
            <a:off x="428564" y="260648"/>
            <a:ext cx="8391908" cy="504056"/>
          </a:xfr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C" sz="2700" b="1" dirty="0" smtClean="0"/>
              <a:t/>
            </a:r>
            <a:br>
              <a:rPr lang="es-EC" sz="2700" b="1" dirty="0" smtClean="0"/>
            </a:br>
            <a:r>
              <a:rPr lang="es-EC" sz="3600" b="1" dirty="0" smtClean="0"/>
              <a:t>CARACTERÍSTICAS </a:t>
            </a:r>
            <a:r>
              <a:rPr lang="es-EC" sz="3600" b="1" dirty="0" smtClean="0"/>
              <a:t>TÉCNICAS</a:t>
            </a:r>
            <a:r>
              <a:rPr lang="es-EC" sz="3600" dirty="0" smtClean="0"/>
              <a:t>.</a:t>
            </a:r>
            <a:r>
              <a:rPr lang="es-ES" sz="3600" dirty="0" smtClean="0"/>
              <a:t/>
            </a:r>
            <a:br>
              <a:rPr lang="es-ES" sz="3600" dirty="0" smtClean="0"/>
            </a:br>
            <a:endParaRPr lang="es-ES" sz="3600" dirty="0"/>
          </a:p>
        </p:txBody>
      </p:sp>
      <p:sp>
        <p:nvSpPr>
          <p:cNvPr id="3075" name="Text Box 3"/>
          <p:cNvSpPr txBox="1">
            <a:spLocks noChangeArrowheads="1"/>
          </p:cNvSpPr>
          <p:nvPr/>
        </p:nvSpPr>
        <p:spPr bwMode="auto">
          <a:xfrm>
            <a:off x="1331640" y="6021288"/>
            <a:ext cx="2143139" cy="500066"/>
          </a:xfrm>
          <a:prstGeom prst="rect">
            <a:avLst/>
          </a:prstGeom>
          <a:solidFill>
            <a:srgbClr val="FFFFFF"/>
          </a:solidFill>
          <a:ln w="19050">
            <a:solidFill>
              <a:srgbClr val="FF0000"/>
            </a:solidFill>
            <a:miter lim="800000"/>
            <a:headEnd/>
            <a:tailEnd/>
          </a:ln>
          <a:effectLst>
            <a:glow rad="228600">
              <a:schemeClr val="accent2">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000" b="1" i="0" u="none" strike="noStrike" cap="none" normalizeH="0" baseline="0" dirty="0" smtClean="0">
                <a:ln>
                  <a:noFill/>
                </a:ln>
                <a:solidFill>
                  <a:schemeClr val="tx1"/>
                </a:solidFill>
                <a:effectLst/>
                <a:latin typeface="Calibri" pitchFamily="34" charset="0"/>
              </a:rPr>
              <a:t>DATOS TÉCNICOS</a:t>
            </a:r>
            <a:endParaRPr kumimoji="0" lang="es-ES" sz="2000" b="0" i="0" u="none" strike="noStrike" cap="none" normalizeH="0" baseline="0" dirty="0" smtClean="0">
              <a:ln>
                <a:noFill/>
              </a:ln>
              <a:solidFill>
                <a:schemeClr val="tx1"/>
              </a:solidFill>
              <a:effectLst/>
              <a:latin typeface="Arial" pitchFamily="34" charset="0"/>
            </a:endParaRPr>
          </a:p>
        </p:txBody>
      </p:sp>
      <p:sp>
        <p:nvSpPr>
          <p:cNvPr id="3078" name="Text Box 6"/>
          <p:cNvSpPr txBox="1">
            <a:spLocks noChangeArrowheads="1"/>
          </p:cNvSpPr>
          <p:nvPr/>
        </p:nvSpPr>
        <p:spPr bwMode="auto">
          <a:xfrm>
            <a:off x="4499992" y="6021288"/>
            <a:ext cx="3143272" cy="500066"/>
          </a:xfrm>
          <a:prstGeom prst="rect">
            <a:avLst/>
          </a:prstGeom>
          <a:solidFill>
            <a:srgbClr val="FFFFFF"/>
          </a:solidFill>
          <a:ln w="19050">
            <a:solidFill>
              <a:srgbClr val="00B050"/>
            </a:solidFill>
            <a:miter lim="800000"/>
            <a:headEnd/>
            <a:tailEnd/>
          </a:ln>
          <a:effectLst>
            <a:glow rad="228600">
              <a:schemeClr val="accent3">
                <a:satMod val="175000"/>
                <a:alpha val="40000"/>
              </a:schemeClr>
            </a:glo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2000" b="1" i="0" u="none" strike="noStrike" cap="none" normalizeH="0" baseline="0" dirty="0" smtClean="0">
                <a:ln>
                  <a:noFill/>
                </a:ln>
                <a:solidFill>
                  <a:schemeClr val="tx1"/>
                </a:solidFill>
                <a:effectLst/>
                <a:latin typeface="Calibri" pitchFamily="34" charset="0"/>
              </a:rPr>
              <a:t>DATOS ADMINISTRATIVOS</a:t>
            </a:r>
            <a:endParaRPr kumimoji="0" lang="es-ES" sz="2000" b="0" i="0" u="none" strike="noStrike" cap="none" normalizeH="0" baseline="0" dirty="0" smtClean="0">
              <a:ln>
                <a:noFill/>
              </a:ln>
              <a:solidFill>
                <a:schemeClr val="tx1"/>
              </a:solidFill>
              <a:effectLst/>
              <a:latin typeface="Arial" pitchFamily="34" charset="0"/>
            </a:endParaRPr>
          </a:p>
        </p:txBody>
      </p:sp>
      <p:cxnSp>
        <p:nvCxnSpPr>
          <p:cNvPr id="3076" name="AutoShape 4"/>
          <p:cNvCxnSpPr>
            <a:cxnSpLocks noChangeShapeType="1"/>
            <a:endCxn id="3075" idx="0"/>
          </p:cNvCxnSpPr>
          <p:nvPr/>
        </p:nvCxnSpPr>
        <p:spPr bwMode="auto">
          <a:xfrm flipH="1">
            <a:off x="2403210" y="4653136"/>
            <a:ext cx="8550" cy="1368152"/>
          </a:xfrm>
          <a:prstGeom prst="straightConnector1">
            <a:avLst/>
          </a:prstGeom>
          <a:noFill/>
          <a:ln w="19050">
            <a:solidFill>
              <a:srgbClr val="FF0000"/>
            </a:solidFill>
            <a:round/>
            <a:headEnd/>
            <a:tailEnd type="triangle" w="med" len="med"/>
          </a:ln>
        </p:spPr>
      </p:cxnSp>
      <p:sp>
        <p:nvSpPr>
          <p:cNvPr id="3077" name="Rectangle 5"/>
          <p:cNvSpPr>
            <a:spLocks noChangeArrowheads="1"/>
          </p:cNvSpPr>
          <p:nvPr/>
        </p:nvSpPr>
        <p:spPr bwMode="auto">
          <a:xfrm>
            <a:off x="4860032" y="2060848"/>
            <a:ext cx="2357454" cy="2502610"/>
          </a:xfrm>
          <a:prstGeom prst="rect">
            <a:avLst/>
          </a:prstGeom>
          <a:noFill/>
          <a:ln w="19050">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074" name="Rectangle 2"/>
          <p:cNvSpPr>
            <a:spLocks noChangeArrowheads="1"/>
          </p:cNvSpPr>
          <p:nvPr/>
        </p:nvSpPr>
        <p:spPr bwMode="auto">
          <a:xfrm>
            <a:off x="1691680" y="2060848"/>
            <a:ext cx="1857388" cy="2592288"/>
          </a:xfrm>
          <a:prstGeom prst="rect">
            <a:avLst/>
          </a:prstGeom>
          <a:no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cxnSp>
        <p:nvCxnSpPr>
          <p:cNvPr id="3079" name="AutoShape 7"/>
          <p:cNvCxnSpPr>
            <a:cxnSpLocks noChangeShapeType="1"/>
          </p:cNvCxnSpPr>
          <p:nvPr/>
        </p:nvCxnSpPr>
        <p:spPr bwMode="auto">
          <a:xfrm>
            <a:off x="6228184" y="4509120"/>
            <a:ext cx="0" cy="1512168"/>
          </a:xfrm>
          <a:prstGeom prst="straightConnector1">
            <a:avLst/>
          </a:prstGeom>
          <a:noFill/>
          <a:ln w="19050">
            <a:solidFill>
              <a:srgbClr val="00B050"/>
            </a:solidFill>
            <a:round/>
            <a:headEnd/>
            <a:tailEnd type="triangle" w="med" len="med"/>
          </a:ln>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C" sz="3600" b="1" dirty="0" smtClean="0"/>
              <a:t/>
            </a:r>
            <a:br>
              <a:rPr lang="es-EC" sz="3600" b="1" dirty="0" smtClean="0"/>
            </a:br>
            <a:r>
              <a:rPr lang="es-EC" sz="3600" b="1" dirty="0" smtClean="0">
                <a:effectLst>
                  <a:glow rad="228600">
                    <a:schemeClr val="accent3">
                      <a:satMod val="175000"/>
                      <a:alpha val="40000"/>
                    </a:schemeClr>
                  </a:glow>
                </a:effectLst>
              </a:rPr>
              <a:t>PATRÓN DE RADIACIÓN</a:t>
            </a:r>
            <a:r>
              <a:rPr lang="es-ES" dirty="0" smtClean="0"/>
              <a:t/>
            </a:r>
            <a:br>
              <a:rPr lang="es-ES" dirty="0" smtClean="0"/>
            </a:br>
            <a:endParaRPr lang="es-ES" dirty="0"/>
          </a:p>
        </p:txBody>
      </p:sp>
      <p:pic>
        <p:nvPicPr>
          <p:cNvPr id="6" name="5 Marcador de contenido"/>
          <p:cNvPicPr>
            <a:picLocks noGrp="1"/>
          </p:cNvPicPr>
          <p:nvPr>
            <p:ph idx="1"/>
          </p:nvPr>
        </p:nvPicPr>
        <p:blipFill>
          <a:blip r:embed="rId2" cstate="print"/>
          <a:srcRect/>
          <a:stretch>
            <a:fillRect/>
          </a:stretch>
        </p:blipFill>
        <p:spPr bwMode="auto">
          <a:xfrm>
            <a:off x="827584" y="908720"/>
            <a:ext cx="7488832" cy="5616624"/>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s-EC" b="1" dirty="0" smtClean="0"/>
              <a:t/>
            </a:r>
            <a:br>
              <a:rPr lang="es-EC" b="1" dirty="0" smtClean="0"/>
            </a:br>
            <a:r>
              <a:rPr lang="es-EC" sz="3600" b="1" dirty="0" smtClean="0"/>
              <a:t>UBICACIÓN DEL </a:t>
            </a:r>
            <a:r>
              <a:rPr lang="es-EC" sz="3600" b="1" dirty="0" smtClean="0"/>
              <a:t>TRANSMISOR</a:t>
            </a:r>
            <a:r>
              <a:rPr lang="es-ES" dirty="0" smtClean="0"/>
              <a:t/>
            </a:r>
            <a:br>
              <a:rPr lang="es-ES" dirty="0" smtClean="0"/>
            </a:br>
            <a:endParaRPr lang="es-ES" dirty="0"/>
          </a:p>
        </p:txBody>
      </p:sp>
      <p:pic>
        <p:nvPicPr>
          <p:cNvPr id="6" name="5 Marcador de contenido"/>
          <p:cNvPicPr>
            <a:picLocks noGrp="1"/>
          </p:cNvPicPr>
          <p:nvPr>
            <p:ph idx="1"/>
          </p:nvPr>
        </p:nvPicPr>
        <p:blipFill>
          <a:blip r:embed="rId2" cstate="print"/>
          <a:srcRect/>
          <a:stretch>
            <a:fillRect/>
          </a:stretch>
        </p:blipFill>
        <p:spPr bwMode="auto">
          <a:xfrm>
            <a:off x="899592" y="1196752"/>
            <a:ext cx="7632848" cy="5328592"/>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38 Imagen"/>
          <p:cNvPicPr/>
          <p:nvPr/>
        </p:nvPicPr>
        <p:blipFill>
          <a:blip r:embed="rId2" cstate="print"/>
          <a:srcRect/>
          <a:stretch>
            <a:fillRect/>
          </a:stretch>
        </p:blipFill>
        <p:spPr bwMode="auto">
          <a:xfrm>
            <a:off x="1331640" y="1196752"/>
            <a:ext cx="6912768" cy="4464496"/>
          </a:xfrm>
          <a:prstGeom prst="rect">
            <a:avLst/>
          </a:prstGeom>
          <a:noFill/>
          <a:ln w="9525">
            <a:noFill/>
            <a:miter lim="800000"/>
            <a:headEnd/>
            <a:tailEnd/>
          </a:ln>
          <a:effectLst>
            <a:glow rad="228600">
              <a:schemeClr val="accent5">
                <a:satMod val="175000"/>
                <a:alpha val="40000"/>
              </a:schemeClr>
            </a:glow>
          </a:effectLst>
        </p:spPr>
      </p:pic>
      <p:sp>
        <p:nvSpPr>
          <p:cNvPr id="2" name="1 Título"/>
          <p:cNvSpPr>
            <a:spLocks noGrp="1"/>
          </p:cNvSpPr>
          <p:nvPr>
            <p:ph type="title"/>
          </p:nvPr>
        </p:nvSpPr>
        <p:spPr>
          <a:xfrm>
            <a:off x="3563888" y="188640"/>
            <a:ext cx="2592288" cy="490066"/>
          </a:xfrm>
        </p:spPr>
        <p:txBody>
          <a:bodyPr>
            <a:normAutofit fontScale="90000"/>
          </a:bodyPr>
          <a:lstStyle/>
          <a:p>
            <a:r>
              <a:rPr lang="es-ES" sz="2800" b="1" dirty="0" smtClean="0"/>
              <a:t/>
            </a:r>
            <a:br>
              <a:rPr lang="es-ES" sz="2800" b="1" dirty="0" smtClean="0"/>
            </a:br>
            <a:r>
              <a:rPr lang="es-ES" sz="2800" b="1" dirty="0" smtClean="0">
                <a:effectLst>
                  <a:glow rad="228600">
                    <a:schemeClr val="accent3">
                      <a:satMod val="175000"/>
                      <a:alpha val="40000"/>
                    </a:schemeClr>
                  </a:glow>
                </a:effectLst>
              </a:rPr>
              <a:t>SIMULACIÓN</a:t>
            </a:r>
            <a:r>
              <a:rPr lang="es-ES" sz="2400" b="1" dirty="0" smtClean="0">
                <a:effectLst>
                  <a:glow rad="228600">
                    <a:schemeClr val="accent3">
                      <a:satMod val="175000"/>
                      <a:alpha val="40000"/>
                    </a:schemeClr>
                  </a:glow>
                </a:effectLst>
              </a:rPr>
              <a:t/>
            </a:r>
            <a:br>
              <a:rPr lang="es-ES" sz="2400" b="1" dirty="0" smtClean="0">
                <a:effectLst>
                  <a:glow rad="228600">
                    <a:schemeClr val="accent3">
                      <a:satMod val="175000"/>
                      <a:alpha val="40000"/>
                    </a:schemeClr>
                  </a:glow>
                </a:effectLst>
              </a:rPr>
            </a:br>
            <a:endParaRPr lang="es-ES" sz="2400" dirty="0">
              <a:effectLst>
                <a:glow rad="228600">
                  <a:schemeClr val="accent3">
                    <a:satMod val="175000"/>
                    <a:alpha val="40000"/>
                  </a:schemeClr>
                </a:glow>
              </a:effectLst>
            </a:endParaRPr>
          </a:p>
        </p:txBody>
      </p:sp>
      <p:grpSp>
        <p:nvGrpSpPr>
          <p:cNvPr id="23" name="Group 2"/>
          <p:cNvGrpSpPr>
            <a:grpSpLocks noGrp="1"/>
          </p:cNvGrpSpPr>
          <p:nvPr>
            <p:ph idx="1"/>
          </p:nvPr>
        </p:nvGrpSpPr>
        <p:grpSpPr bwMode="auto">
          <a:xfrm>
            <a:off x="1115616" y="620688"/>
            <a:ext cx="7848872" cy="6043512"/>
            <a:chOff x="1759" y="4552"/>
            <a:chExt cx="9077" cy="11120"/>
          </a:xfrm>
        </p:grpSpPr>
        <p:sp>
          <p:nvSpPr>
            <p:cNvPr id="24" name="Rectangle 3"/>
            <p:cNvSpPr>
              <a:spLocks noChangeArrowheads="1"/>
            </p:cNvSpPr>
            <p:nvPr/>
          </p:nvSpPr>
          <p:spPr bwMode="auto">
            <a:xfrm>
              <a:off x="5736" y="10665"/>
              <a:ext cx="2409" cy="2055"/>
            </a:xfrm>
            <a:prstGeom prst="rect">
              <a:avLst/>
            </a:prstGeom>
            <a:noFill/>
            <a:ln w="19050">
              <a:solidFill>
                <a:srgbClr val="00B05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25" name="Text Box 4"/>
            <p:cNvSpPr txBox="1">
              <a:spLocks noChangeArrowheads="1"/>
            </p:cNvSpPr>
            <p:nvPr/>
          </p:nvSpPr>
          <p:spPr bwMode="auto">
            <a:xfrm>
              <a:off x="7362" y="13974"/>
              <a:ext cx="3470" cy="849"/>
            </a:xfrm>
            <a:prstGeom prst="rect">
              <a:avLst/>
            </a:prstGeom>
            <a:ln>
              <a:headEnd/>
              <a:tailEnd/>
            </a:ln>
            <a:effectLst>
              <a:glow rad="2286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Times New Roman" pitchFamily="18" charset="0"/>
                </a:rPr>
                <a:t>Consideración de pérdidas por efecto atmosféricos y clima</a:t>
              </a:r>
              <a:endParaRPr kumimoji="0" lang="es-ES" sz="1800" b="0" i="0" u="none" strike="noStrike" cap="none" normalizeH="0" baseline="0" dirty="0" smtClean="0">
                <a:ln>
                  <a:noFill/>
                </a:ln>
                <a:solidFill>
                  <a:schemeClr val="bg1"/>
                </a:solidFill>
                <a:effectLst/>
                <a:latin typeface="Arial" pitchFamily="34" charset="0"/>
              </a:endParaRPr>
            </a:p>
          </p:txBody>
        </p:sp>
        <p:cxnSp>
          <p:nvCxnSpPr>
            <p:cNvPr id="26" name="AutoShape 5"/>
            <p:cNvCxnSpPr>
              <a:cxnSpLocks noChangeShapeType="1"/>
            </p:cNvCxnSpPr>
            <p:nvPr/>
          </p:nvCxnSpPr>
          <p:spPr bwMode="auto">
            <a:xfrm rot="16200000" flipH="1">
              <a:off x="5565" y="10937"/>
              <a:ext cx="5625" cy="465"/>
            </a:xfrm>
            <a:prstGeom prst="bentConnector3">
              <a:avLst>
                <a:gd name="adj1" fmla="val -412"/>
              </a:avLst>
            </a:prstGeom>
            <a:noFill/>
            <a:ln w="19050">
              <a:solidFill>
                <a:srgbClr val="7030A0"/>
              </a:solidFill>
              <a:miter lim="800000"/>
              <a:headEnd/>
              <a:tailEnd type="triangle" w="med" len="med"/>
            </a:ln>
          </p:spPr>
        </p:cxnSp>
        <p:cxnSp>
          <p:nvCxnSpPr>
            <p:cNvPr id="27" name="AutoShape 6"/>
            <p:cNvCxnSpPr>
              <a:cxnSpLocks noChangeShapeType="1"/>
            </p:cNvCxnSpPr>
            <p:nvPr/>
          </p:nvCxnSpPr>
          <p:spPr bwMode="auto">
            <a:xfrm rot="5400000">
              <a:off x="4959" y="13761"/>
              <a:ext cx="2084" cy="1"/>
            </a:xfrm>
            <a:prstGeom prst="bentConnector3">
              <a:avLst>
                <a:gd name="adj1" fmla="val 50000"/>
              </a:avLst>
            </a:prstGeom>
            <a:noFill/>
            <a:ln w="19050">
              <a:solidFill>
                <a:srgbClr val="00B050"/>
              </a:solidFill>
              <a:miter lim="800000"/>
              <a:headEnd/>
              <a:tailEnd type="triangle" w="med" len="med"/>
            </a:ln>
          </p:spPr>
        </p:cxnSp>
        <p:sp>
          <p:nvSpPr>
            <p:cNvPr id="28" name="Rectangle 7"/>
            <p:cNvSpPr>
              <a:spLocks noChangeArrowheads="1"/>
            </p:cNvSpPr>
            <p:nvPr/>
          </p:nvSpPr>
          <p:spPr bwMode="auto">
            <a:xfrm>
              <a:off x="3930" y="9093"/>
              <a:ext cx="1695" cy="3027"/>
            </a:xfrm>
            <a:prstGeom prst="rect">
              <a:avLst/>
            </a:prstGeom>
            <a:noFill/>
            <a:ln w="19050">
              <a:solidFill>
                <a:srgbClr val="00B0F0"/>
              </a:solidFill>
              <a:miter lim="800000"/>
              <a:headEnd/>
              <a:tailEnd/>
            </a:ln>
          </p:spPr>
          <p:txBody>
            <a:bodyPr vert="horz" wrap="square" lIns="91440" tIns="45720" rIns="91440" bIns="45720" numCol="1" anchor="t" anchorCtr="0" compatLnSpc="1">
              <a:prstTxWarp prst="textNoShape">
                <a:avLst/>
              </a:prstTxWarp>
            </a:bodyPr>
            <a:lstStyle/>
            <a:p>
              <a:endParaRPr lang="es-ES"/>
            </a:p>
          </p:txBody>
        </p:sp>
        <p:cxnSp>
          <p:nvCxnSpPr>
            <p:cNvPr id="29" name="AutoShape 8"/>
            <p:cNvCxnSpPr>
              <a:cxnSpLocks noChangeShapeType="1"/>
            </p:cNvCxnSpPr>
            <p:nvPr/>
          </p:nvCxnSpPr>
          <p:spPr bwMode="auto">
            <a:xfrm>
              <a:off x="4108" y="12120"/>
              <a:ext cx="0" cy="1854"/>
            </a:xfrm>
            <a:prstGeom prst="straightConnector1">
              <a:avLst/>
            </a:prstGeom>
            <a:noFill/>
            <a:ln w="19050">
              <a:solidFill>
                <a:srgbClr val="00B0F0"/>
              </a:solidFill>
              <a:round/>
              <a:headEnd/>
              <a:tailEnd type="triangle" w="med" len="med"/>
            </a:ln>
          </p:spPr>
        </p:cxnSp>
        <p:sp>
          <p:nvSpPr>
            <p:cNvPr id="30" name="Text Box 9"/>
            <p:cNvSpPr txBox="1">
              <a:spLocks noChangeArrowheads="1"/>
            </p:cNvSpPr>
            <p:nvPr/>
          </p:nvSpPr>
          <p:spPr bwMode="auto">
            <a:xfrm>
              <a:off x="1759" y="14007"/>
              <a:ext cx="3208" cy="849"/>
            </a:xfrm>
            <a:prstGeom prst="rect">
              <a:avLst/>
            </a:prstGeom>
            <a:ln>
              <a:headEnd/>
              <a:tailEnd/>
            </a:ln>
            <a:effectLst>
              <a:glow rad="2286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Times New Roman" pitchFamily="18" charset="0"/>
                </a:rPr>
                <a:t>Algoritmos de pérdida por múltiples caminos de la onda electromagnética</a:t>
              </a:r>
              <a:endParaRPr kumimoji="0" lang="es-ES" sz="1800" b="0" i="0" u="none" strike="noStrike" cap="none" normalizeH="0" baseline="0" dirty="0" smtClean="0">
                <a:ln>
                  <a:noFill/>
                </a:ln>
                <a:solidFill>
                  <a:schemeClr val="bg1"/>
                </a:solidFill>
                <a:effectLst/>
                <a:latin typeface="Arial" pitchFamily="34" charset="0"/>
              </a:endParaRPr>
            </a:p>
          </p:txBody>
        </p:sp>
        <p:sp>
          <p:nvSpPr>
            <p:cNvPr id="31" name="Text Box 10"/>
            <p:cNvSpPr txBox="1">
              <a:spLocks noChangeArrowheads="1"/>
            </p:cNvSpPr>
            <p:nvPr/>
          </p:nvSpPr>
          <p:spPr bwMode="auto">
            <a:xfrm>
              <a:off x="7554" y="4552"/>
              <a:ext cx="3109" cy="788"/>
            </a:xfrm>
            <a:prstGeom prst="rect">
              <a:avLst/>
            </a:prstGeom>
            <a:ln>
              <a:headEnd/>
              <a:tailEnd/>
            </a:ln>
            <a:effectLst>
              <a:glow rad="228600">
                <a:schemeClr val="accent6">
                  <a:satMod val="175000"/>
                  <a:alpha val="40000"/>
                </a:schemeClr>
              </a:glow>
            </a:effec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Times New Roman" pitchFamily="18" charset="0"/>
                </a:rPr>
                <a:t>Modelos de pérdida por geometría de difracción.</a:t>
              </a:r>
              <a:endParaRPr kumimoji="0" lang="es-ES" sz="1800" b="0" i="0" u="none" strike="noStrike" cap="none" normalizeH="0" baseline="0" dirty="0" smtClean="0">
                <a:ln>
                  <a:noFill/>
                </a:ln>
                <a:solidFill>
                  <a:schemeClr val="bg1"/>
                </a:solidFill>
                <a:effectLst/>
                <a:latin typeface="Arial" pitchFamily="34" charset="0"/>
              </a:endParaRPr>
            </a:p>
          </p:txBody>
        </p:sp>
        <p:cxnSp>
          <p:nvCxnSpPr>
            <p:cNvPr id="32" name="AutoShape 11"/>
            <p:cNvCxnSpPr>
              <a:cxnSpLocks noChangeShapeType="1"/>
            </p:cNvCxnSpPr>
            <p:nvPr/>
          </p:nvCxnSpPr>
          <p:spPr bwMode="auto">
            <a:xfrm flipV="1">
              <a:off x="5736" y="4965"/>
              <a:ext cx="1818" cy="978"/>
            </a:xfrm>
            <a:prstGeom prst="bentConnector3">
              <a:avLst>
                <a:gd name="adj1" fmla="val -30861"/>
              </a:avLst>
            </a:prstGeom>
            <a:noFill/>
            <a:ln w="19050">
              <a:solidFill>
                <a:srgbClr val="FFC000"/>
              </a:solidFill>
              <a:miter lim="800000"/>
              <a:headEnd/>
              <a:tailEnd type="triangle" w="med" len="med"/>
            </a:ln>
          </p:spPr>
        </p:cxnSp>
        <p:sp>
          <p:nvSpPr>
            <p:cNvPr id="33" name="Rectangle 12"/>
            <p:cNvSpPr>
              <a:spLocks noChangeArrowheads="1"/>
            </p:cNvSpPr>
            <p:nvPr/>
          </p:nvSpPr>
          <p:spPr bwMode="auto">
            <a:xfrm>
              <a:off x="5736" y="5943"/>
              <a:ext cx="2409" cy="3150"/>
            </a:xfrm>
            <a:prstGeom prst="rect">
              <a:avLst/>
            </a:prstGeom>
            <a:noFill/>
            <a:ln w="19050">
              <a:solidFill>
                <a:srgbClr val="7030A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4" name="Rectangle 13"/>
            <p:cNvSpPr>
              <a:spLocks noChangeArrowheads="1"/>
            </p:cNvSpPr>
            <p:nvPr/>
          </p:nvSpPr>
          <p:spPr bwMode="auto">
            <a:xfrm>
              <a:off x="3930" y="5943"/>
              <a:ext cx="1695" cy="3072"/>
            </a:xfrm>
            <a:prstGeom prst="rect">
              <a:avLst/>
            </a:prstGeom>
            <a:noFill/>
            <a:ln w="19050">
              <a:solidFill>
                <a:srgbClr val="FFC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5" name="Rectangle 14"/>
            <p:cNvSpPr>
              <a:spLocks noChangeArrowheads="1"/>
            </p:cNvSpPr>
            <p:nvPr/>
          </p:nvSpPr>
          <p:spPr bwMode="auto">
            <a:xfrm>
              <a:off x="2201" y="5943"/>
              <a:ext cx="1594" cy="4917"/>
            </a:xfrm>
            <a:prstGeom prst="rect">
              <a:avLst/>
            </a:prstGeom>
            <a:noFill/>
            <a:ln w="190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36" name="Text Box 15"/>
            <p:cNvSpPr txBox="1">
              <a:spLocks noChangeArrowheads="1"/>
            </p:cNvSpPr>
            <p:nvPr/>
          </p:nvSpPr>
          <p:spPr bwMode="auto">
            <a:xfrm>
              <a:off x="2060" y="4728"/>
              <a:ext cx="2829" cy="492"/>
            </a:xfrm>
            <a:prstGeom prst="rect">
              <a:avLst/>
            </a:prstGeom>
            <a:ln>
              <a:headEnd/>
              <a:tailEnd/>
            </a:ln>
            <a:effectLst>
              <a:glow rad="228600">
                <a:schemeClr val="accent2">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200" b="0" i="0" u="none" strike="noStrike" cap="none" normalizeH="0" baseline="0" dirty="0" smtClean="0">
                  <a:ln>
                    <a:noFill/>
                  </a:ln>
                  <a:solidFill>
                    <a:schemeClr val="bg1"/>
                  </a:solidFill>
                  <a:effectLst/>
                  <a:latin typeface="Times New Roman" pitchFamily="18" charset="0"/>
                </a:rPr>
                <a:t>Modelos de Propagación</a:t>
              </a:r>
              <a:endParaRPr kumimoji="0" lang="es-ES" sz="1800" b="0" i="0" u="none" strike="noStrike" cap="none" normalizeH="0" baseline="0" dirty="0" smtClean="0">
                <a:ln>
                  <a:noFill/>
                </a:ln>
                <a:solidFill>
                  <a:schemeClr val="bg1"/>
                </a:solidFill>
                <a:effectLst/>
                <a:latin typeface="Arial" pitchFamily="34" charset="0"/>
              </a:endParaRPr>
            </a:p>
          </p:txBody>
        </p:sp>
        <p:cxnSp>
          <p:nvCxnSpPr>
            <p:cNvPr id="37" name="AutoShape 16"/>
            <p:cNvCxnSpPr>
              <a:cxnSpLocks noChangeShapeType="1"/>
            </p:cNvCxnSpPr>
            <p:nvPr/>
          </p:nvCxnSpPr>
          <p:spPr bwMode="auto">
            <a:xfrm rot="16200000">
              <a:off x="2564" y="5581"/>
              <a:ext cx="722" cy="0"/>
            </a:xfrm>
            <a:prstGeom prst="straightConnector1">
              <a:avLst/>
            </a:prstGeom>
            <a:noFill/>
            <a:ln w="19050">
              <a:solidFill>
                <a:srgbClr val="FF0000"/>
              </a:solidFill>
              <a:round/>
              <a:headEnd/>
              <a:tailEnd type="triangle" w="med" len="med"/>
            </a:ln>
          </p:spPr>
        </p:cxnSp>
        <p:sp>
          <p:nvSpPr>
            <p:cNvPr id="38" name="Text Box 17"/>
            <p:cNvSpPr txBox="1">
              <a:spLocks noChangeArrowheads="1"/>
            </p:cNvSpPr>
            <p:nvPr/>
          </p:nvSpPr>
          <p:spPr bwMode="auto">
            <a:xfrm>
              <a:off x="5647" y="14823"/>
              <a:ext cx="5189" cy="849"/>
            </a:xfrm>
            <a:prstGeom prst="rect">
              <a:avLst/>
            </a:prstGeom>
            <a:ln>
              <a:headEnd/>
              <a:tailEnd/>
            </a:ln>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bg1"/>
                  </a:solidFill>
                  <a:effectLst/>
                  <a:latin typeface="Times New Roman" pitchFamily="18" charset="0"/>
                </a:rPr>
                <a:t>Mecanismos de análisis de múltiples reflexiones para modelos de banda ancha y sistemas </a:t>
              </a:r>
              <a:r>
                <a:rPr kumimoji="0" lang="es-ES" sz="1200" b="0" i="0" u="none" strike="noStrike" cap="none" normalizeH="0" baseline="0" dirty="0" err="1" smtClean="0">
                  <a:ln>
                    <a:noFill/>
                  </a:ln>
                  <a:solidFill>
                    <a:schemeClr val="bg1"/>
                  </a:solidFill>
                  <a:effectLst/>
                  <a:latin typeface="Times New Roman" pitchFamily="18" charset="0"/>
                </a:rPr>
                <a:t>NLos</a:t>
              </a:r>
              <a:endParaRPr kumimoji="0" lang="es-ES" sz="1800" b="0" i="0" u="none" strike="noStrike" cap="none" normalizeH="0" baseline="0" dirty="0" smtClean="0">
                <a:ln>
                  <a:noFill/>
                </a:ln>
                <a:solidFill>
                  <a:schemeClr val="bg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274638"/>
            <a:ext cx="7200800" cy="49006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3200" b="1" dirty="0" smtClean="0"/>
              <a:t>RESULTADO</a:t>
            </a:r>
            <a:endParaRPr lang="es-ES" sz="3200" b="1" dirty="0"/>
          </a:p>
        </p:txBody>
      </p:sp>
      <p:pic>
        <p:nvPicPr>
          <p:cNvPr id="6" name="5 Marcador de contenido"/>
          <p:cNvPicPr>
            <a:picLocks noGrp="1"/>
          </p:cNvPicPr>
          <p:nvPr>
            <p:ph idx="1"/>
          </p:nvPr>
        </p:nvPicPr>
        <p:blipFill>
          <a:blip r:embed="rId2" cstate="print"/>
          <a:srcRect l="18342" t="13277" r="17107" b="4802"/>
          <a:stretch>
            <a:fillRect/>
          </a:stretch>
        </p:blipFill>
        <p:spPr bwMode="auto">
          <a:xfrm>
            <a:off x="1187624" y="908720"/>
            <a:ext cx="7200800" cy="5256583"/>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2400" b="1" dirty="0" smtClean="0"/>
              <a:t>SIMULACIÓN DE COBERTURA PARA LAS EMISORAS VIGENTES </a:t>
            </a:r>
            <a:br>
              <a:rPr lang="es-ES" sz="2400" b="1" dirty="0" smtClean="0"/>
            </a:br>
            <a:r>
              <a:rPr lang="es-ES" sz="2400" b="1" dirty="0" smtClean="0"/>
              <a:t>EN LA PROVINCIA DE PICHINCHA</a:t>
            </a:r>
            <a:endParaRPr lang="es-ES" sz="24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07704" y="1412776"/>
            <a:ext cx="5256584" cy="5208628"/>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dirty="0"/>
          </a:p>
        </p:txBody>
      </p:sp>
      <p:pic>
        <p:nvPicPr>
          <p:cNvPr id="2050" name="Picture 2"/>
          <p:cNvPicPr>
            <a:picLocks noGrp="1" noChangeAspect="1" noChangeArrowheads="1"/>
          </p:cNvPicPr>
          <p:nvPr>
            <p:ph idx="1"/>
          </p:nvPr>
        </p:nvPicPr>
        <p:blipFill>
          <a:blip r:embed="rId2" cstate="print"/>
          <a:stretch>
            <a:fillRect/>
          </a:stretch>
        </p:blipFill>
        <p:spPr bwMode="auto">
          <a:xfrm>
            <a:off x="1835696" y="678075"/>
            <a:ext cx="5760640" cy="5703253"/>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effectLst>
                  <a:glow rad="228600">
                    <a:schemeClr val="accent3">
                      <a:satMod val="175000"/>
                      <a:alpha val="40000"/>
                    </a:schemeClr>
                  </a:glow>
                </a:effectLst>
              </a:rPr>
              <a:t>OBJETIVOS</a:t>
            </a:r>
            <a:endParaRPr lang="es-ES" b="1" dirty="0">
              <a:effectLst>
                <a:glow rad="228600">
                  <a:schemeClr val="accent3">
                    <a:satMod val="175000"/>
                    <a:alpha val="40000"/>
                  </a:schemeClr>
                </a:glow>
              </a:effectLst>
            </a:endParaRPr>
          </a:p>
        </p:txBody>
      </p:sp>
      <p:sp>
        <p:nvSpPr>
          <p:cNvPr id="3" name="2 Marcador de contenido"/>
          <p:cNvSpPr>
            <a:spLocks noGrp="1"/>
          </p:cNvSpPr>
          <p:nvPr>
            <p:ph idx="1"/>
          </p:nvPr>
        </p:nvSpPr>
        <p:spPr/>
        <p:txBody>
          <a:bodyPr/>
          <a:lstStyle/>
          <a:p>
            <a:r>
              <a:rPr lang="es-EC" b="1" dirty="0" smtClean="0">
                <a:effectLst>
                  <a:glow rad="63500">
                    <a:schemeClr val="accent4">
                      <a:satMod val="175000"/>
                      <a:alpha val="40000"/>
                    </a:schemeClr>
                  </a:glow>
                </a:effectLst>
              </a:rPr>
              <a:t>OBJETIVO GENERAL</a:t>
            </a:r>
            <a:endParaRPr lang="es-ES" dirty="0" smtClean="0">
              <a:effectLst>
                <a:glow rad="63500">
                  <a:schemeClr val="accent4">
                    <a:satMod val="175000"/>
                    <a:alpha val="40000"/>
                  </a:schemeClr>
                </a:glow>
              </a:effectLst>
            </a:endParaRPr>
          </a:p>
          <a:p>
            <a:pPr>
              <a:buNone/>
            </a:pPr>
            <a:endParaRPr lang="es-ES" dirty="0" smtClean="0"/>
          </a:p>
          <a:p>
            <a:pPr algn="just">
              <a:buNone/>
            </a:pPr>
            <a:r>
              <a:rPr lang="es-EC" dirty="0" smtClean="0"/>
              <a:t>    </a:t>
            </a:r>
            <a:r>
              <a:rPr lang="es-EC" dirty="0" smtClean="0">
                <a:effectLst>
                  <a:glow rad="63500">
                    <a:schemeClr val="accent4">
                      <a:satMod val="175000"/>
                      <a:alpha val="40000"/>
                    </a:schemeClr>
                  </a:glow>
                </a:effectLst>
              </a:rPr>
              <a:t>Estandarizar los parámetros de operación de las trasmisiones radioeléctricas de las estaciones de radiodifusión sonora FM que sirven a la provincia de Pichincha.</a:t>
            </a:r>
            <a:endParaRPr lang="es-ES" dirty="0" smtClean="0">
              <a:effectLst>
                <a:glow rad="63500">
                  <a:schemeClr val="accent4">
                    <a:satMod val="175000"/>
                    <a:alpha val="40000"/>
                  </a:schemeClr>
                </a:glow>
              </a:effectLst>
            </a:endParaRPr>
          </a:p>
          <a:p>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pic>
        <p:nvPicPr>
          <p:cNvPr id="4098" name="Picture 2"/>
          <p:cNvPicPr>
            <a:picLocks noGrp="1" noChangeAspect="1" noChangeArrowheads="1"/>
          </p:cNvPicPr>
          <p:nvPr>
            <p:ph idx="1"/>
          </p:nvPr>
        </p:nvPicPr>
        <p:blipFill>
          <a:blip r:embed="rId2" cstate="print"/>
          <a:srcRect b="881"/>
          <a:stretch>
            <a:fillRect/>
          </a:stretch>
        </p:blipFill>
        <p:spPr bwMode="auto">
          <a:xfrm>
            <a:off x="1907704" y="692696"/>
            <a:ext cx="5715040" cy="5665595"/>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pic>
        <p:nvPicPr>
          <p:cNvPr id="5122" name="Picture 2"/>
          <p:cNvPicPr>
            <a:picLocks noGrp="1" noChangeAspect="1" noChangeArrowheads="1"/>
          </p:cNvPicPr>
          <p:nvPr>
            <p:ph idx="1"/>
          </p:nvPr>
        </p:nvPicPr>
        <p:blipFill>
          <a:blip r:embed="rId2" cstate="print"/>
          <a:stretch>
            <a:fillRect/>
          </a:stretch>
        </p:blipFill>
        <p:spPr bwMode="auto">
          <a:xfrm>
            <a:off x="1835696" y="620688"/>
            <a:ext cx="5786478" cy="5697835"/>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pic>
        <p:nvPicPr>
          <p:cNvPr id="3074" name="Picture 2"/>
          <p:cNvPicPr>
            <a:picLocks noGrp="1" noChangeAspect="1" noChangeArrowheads="1"/>
          </p:cNvPicPr>
          <p:nvPr>
            <p:ph idx="1"/>
          </p:nvPr>
        </p:nvPicPr>
        <p:blipFill>
          <a:blip r:embed="rId2" cstate="print"/>
          <a:stretch>
            <a:fillRect/>
          </a:stretch>
        </p:blipFill>
        <p:spPr bwMode="auto">
          <a:xfrm>
            <a:off x="2000232" y="661074"/>
            <a:ext cx="5715039" cy="5648246"/>
          </a:xfrm>
          <a:prstGeom prst="rect">
            <a:avLst/>
          </a:prstGeom>
          <a:noFill/>
          <a:ln w="9525">
            <a:noFill/>
            <a:miter lim="800000"/>
            <a:headEnd/>
            <a:tailEnd/>
          </a:ln>
          <a:effectLst>
            <a:glow rad="228600">
              <a:schemeClr val="accent4">
                <a:satMod val="175000"/>
                <a:alpha val="40000"/>
              </a:schemeClr>
            </a:glow>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2132856"/>
            <a:ext cx="7772400" cy="2520279"/>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8000" b="1" dirty="0" smtClean="0">
                <a:effectLst>
                  <a:glow rad="228600">
                    <a:schemeClr val="accent3">
                      <a:satMod val="175000"/>
                      <a:alpha val="40000"/>
                    </a:schemeClr>
                  </a:glow>
                </a:effectLst>
              </a:rPr>
              <a:t>EVALUACIÓN DE RESULTADOS</a:t>
            </a:r>
            <a:endParaRPr lang="es-ES" sz="8000" b="1" dirty="0">
              <a:effectLst>
                <a:glow rad="228600">
                  <a:schemeClr val="accent3">
                    <a:satMod val="175000"/>
                    <a:alpha val="40000"/>
                  </a:schemeClr>
                </a:glo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2400" b="1" dirty="0" smtClean="0"/>
              <a:t>ESTANDARIZACIÓN DE PARÁMETROS</a:t>
            </a:r>
            <a:endParaRPr lang="es-ES" sz="2400" b="1" dirty="0"/>
          </a:p>
        </p:txBody>
      </p:sp>
      <p:sp>
        <p:nvSpPr>
          <p:cNvPr id="3" name="2 Marcador de contenido"/>
          <p:cNvSpPr>
            <a:spLocks noGrp="1"/>
          </p:cNvSpPr>
          <p:nvPr>
            <p:ph idx="1"/>
          </p:nvPr>
        </p:nvSpPr>
        <p:spPr>
          <a:xfrm>
            <a:off x="457200" y="908720"/>
            <a:ext cx="8229600" cy="5544616"/>
          </a:xfrm>
        </p:spPr>
        <p:txBody>
          <a:bodyPr>
            <a:normAutofit fontScale="25000" lnSpcReduction="20000"/>
          </a:bodyPr>
          <a:lstStyle/>
          <a:p>
            <a:pPr algn="just">
              <a:lnSpc>
                <a:spcPct val="120000"/>
              </a:lnSpc>
              <a:buNone/>
            </a:pPr>
            <a:r>
              <a:rPr lang="es-EC" sz="4800" b="1" dirty="0" smtClean="0"/>
              <a:t>Artículo Dos:</a:t>
            </a:r>
            <a:r>
              <a:rPr lang="es-EC" sz="4800" dirty="0" smtClean="0"/>
              <a:t> </a:t>
            </a:r>
            <a:endParaRPr lang="es-ES" sz="4800" dirty="0" smtClean="0"/>
          </a:p>
          <a:p>
            <a:pPr algn="just">
              <a:lnSpc>
                <a:spcPct val="120000"/>
              </a:lnSpc>
              <a:buNone/>
            </a:pPr>
            <a:r>
              <a:rPr lang="es-EC" sz="4800" dirty="0" smtClean="0"/>
              <a:t> </a:t>
            </a:r>
            <a:endParaRPr lang="es-ES" sz="4800" dirty="0" smtClean="0"/>
          </a:p>
          <a:p>
            <a:pPr algn="ctr">
              <a:lnSpc>
                <a:spcPct val="120000"/>
              </a:lnSpc>
              <a:buNone/>
            </a:pPr>
            <a:r>
              <a:rPr lang="es-EC" sz="4800" dirty="0" smtClean="0"/>
              <a:t>“Se verificará la potencia nominal con la cual está operando el transmisor a través de una lectura del medidor de la potencia del mismo equipo o a través del uso de equipos de medición de potencia.</a:t>
            </a:r>
            <a:endParaRPr lang="es-ES" sz="4800" dirty="0" smtClean="0"/>
          </a:p>
          <a:p>
            <a:pPr algn="ctr">
              <a:lnSpc>
                <a:spcPct val="120000"/>
              </a:lnSpc>
              <a:buNone/>
            </a:pPr>
            <a:r>
              <a:rPr lang="es-EC" sz="4800" dirty="0" smtClean="0"/>
              <a:t> </a:t>
            </a:r>
            <a:endParaRPr lang="es-ES" sz="4800" dirty="0" smtClean="0"/>
          </a:p>
          <a:p>
            <a:pPr algn="ctr">
              <a:lnSpc>
                <a:spcPct val="120000"/>
              </a:lnSpc>
              <a:buNone/>
            </a:pPr>
            <a:r>
              <a:rPr lang="es-EC" sz="4800" dirty="0" smtClean="0"/>
              <a:t>Se considerarán pérdidas máximas en la línea de transmisión, conectores, etc., dependiendo del tipo de servicio, es decir para el caso de la Radiodifusión FM las pérdidas máximas serán de 1.5 dB.</a:t>
            </a:r>
            <a:endParaRPr lang="es-ES" sz="4800" dirty="0" smtClean="0"/>
          </a:p>
          <a:p>
            <a:pPr algn="just">
              <a:lnSpc>
                <a:spcPct val="120000"/>
              </a:lnSpc>
              <a:buNone/>
            </a:pPr>
            <a:r>
              <a:rPr lang="es-EC" sz="4800" dirty="0" smtClean="0"/>
              <a:t> </a:t>
            </a:r>
            <a:endParaRPr lang="es-ES" sz="4800" dirty="0" smtClean="0"/>
          </a:p>
          <a:p>
            <a:pPr algn="just">
              <a:lnSpc>
                <a:spcPct val="120000"/>
              </a:lnSpc>
              <a:buNone/>
            </a:pPr>
            <a:r>
              <a:rPr lang="es-EC" sz="4800" b="1" dirty="0" smtClean="0"/>
              <a:t>				TIPO DE SERVICIO</a:t>
            </a:r>
            <a:r>
              <a:rPr lang="es-ES" sz="4800" dirty="0" smtClean="0"/>
              <a:t>                 </a:t>
            </a:r>
            <a:r>
              <a:rPr lang="es-EC" sz="4800" b="1" dirty="0" smtClean="0"/>
              <a:t>PÉRDIDAS MÁXIMAS</a:t>
            </a:r>
            <a:endParaRPr lang="es-ES" sz="4800" dirty="0" smtClean="0"/>
          </a:p>
          <a:p>
            <a:pPr algn="just">
              <a:lnSpc>
                <a:spcPct val="120000"/>
              </a:lnSpc>
              <a:buNone/>
            </a:pPr>
            <a:r>
              <a:rPr lang="es-EC" sz="4800" dirty="0" smtClean="0"/>
              <a:t>				Radiodifusión FM</a:t>
            </a:r>
            <a:r>
              <a:rPr lang="es-ES" sz="4800" dirty="0" smtClean="0"/>
              <a:t>		</a:t>
            </a:r>
            <a:r>
              <a:rPr lang="es-EC" sz="4800" dirty="0" smtClean="0"/>
              <a:t>1.5 dB</a:t>
            </a:r>
            <a:endParaRPr lang="es-ES" sz="4800" dirty="0" smtClean="0"/>
          </a:p>
          <a:p>
            <a:pPr algn="just">
              <a:lnSpc>
                <a:spcPct val="120000"/>
              </a:lnSpc>
              <a:buNone/>
            </a:pPr>
            <a:r>
              <a:rPr lang="es-EC" sz="4800" dirty="0" smtClean="0"/>
              <a:t>				Radiodifusión AM</a:t>
            </a:r>
            <a:r>
              <a:rPr lang="es-ES" sz="4800" dirty="0" smtClean="0"/>
              <a:t>		</a:t>
            </a:r>
            <a:r>
              <a:rPr lang="es-EC" sz="4800" dirty="0" smtClean="0"/>
              <a:t>1 dB</a:t>
            </a:r>
            <a:endParaRPr lang="es-ES" sz="4800" dirty="0" smtClean="0"/>
          </a:p>
          <a:p>
            <a:pPr algn="just">
              <a:lnSpc>
                <a:spcPct val="120000"/>
              </a:lnSpc>
              <a:buNone/>
            </a:pPr>
            <a:r>
              <a:rPr lang="es-EC" sz="4800" dirty="0" smtClean="0"/>
              <a:t>				Televisión VHF</a:t>
            </a:r>
            <a:r>
              <a:rPr lang="es-ES" sz="4800" dirty="0" smtClean="0"/>
              <a:t>		</a:t>
            </a:r>
            <a:r>
              <a:rPr lang="es-EC" sz="4800" dirty="0" smtClean="0"/>
              <a:t>1.5 dB</a:t>
            </a:r>
            <a:endParaRPr lang="es-ES" sz="4800" dirty="0" smtClean="0"/>
          </a:p>
          <a:p>
            <a:pPr algn="just">
              <a:lnSpc>
                <a:spcPct val="120000"/>
              </a:lnSpc>
              <a:buNone/>
            </a:pPr>
            <a:r>
              <a:rPr lang="es-EC" sz="4800" dirty="0" smtClean="0"/>
              <a:t>				Televisión UHF</a:t>
            </a:r>
            <a:r>
              <a:rPr lang="es-ES" sz="4800" dirty="0" smtClean="0"/>
              <a:t>		</a:t>
            </a:r>
            <a:r>
              <a:rPr lang="es-EC" sz="4800" dirty="0" smtClean="0"/>
              <a:t>2 dB</a:t>
            </a:r>
            <a:endParaRPr lang="es-ES" sz="4800" dirty="0" smtClean="0"/>
          </a:p>
          <a:p>
            <a:pPr algn="just">
              <a:lnSpc>
                <a:spcPct val="120000"/>
              </a:lnSpc>
              <a:buNone/>
            </a:pPr>
            <a:r>
              <a:rPr lang="es-EC" sz="4800" dirty="0" smtClean="0"/>
              <a:t>				Televisión en banda MMDS</a:t>
            </a:r>
            <a:r>
              <a:rPr lang="es-ES" sz="4800" dirty="0" smtClean="0"/>
              <a:t>	</a:t>
            </a:r>
            <a:r>
              <a:rPr lang="es-EC" sz="4800" dirty="0" smtClean="0"/>
              <a:t>2 dB</a:t>
            </a:r>
            <a:endParaRPr lang="es-ES" sz="4800" dirty="0" smtClean="0"/>
          </a:p>
          <a:p>
            <a:pPr algn="just">
              <a:lnSpc>
                <a:spcPct val="120000"/>
              </a:lnSpc>
              <a:buNone/>
            </a:pPr>
            <a:r>
              <a:rPr lang="es-EC" sz="4800" dirty="0" smtClean="0"/>
              <a:t> </a:t>
            </a:r>
            <a:endParaRPr lang="es-ES" sz="4800" dirty="0" smtClean="0"/>
          </a:p>
          <a:p>
            <a:pPr algn="ctr">
              <a:lnSpc>
                <a:spcPct val="120000"/>
              </a:lnSpc>
              <a:buNone/>
            </a:pPr>
            <a:r>
              <a:rPr lang="es-EC" sz="4800" dirty="0" smtClean="0"/>
              <a:t>Se verificará el tipo de sistema radiante, número de antenas de arreglo, azimut de máxima irradiación y ganancia en dB, esto último tomado de información disponible en catálogos técnicos.”</a:t>
            </a:r>
            <a:endParaRPr lang="es-ES" sz="4800" dirty="0" smtClean="0"/>
          </a:p>
          <a:p>
            <a:pPr algn="ctr">
              <a:lnSpc>
                <a:spcPct val="120000"/>
              </a:lnSpc>
              <a:buNone/>
            </a:pPr>
            <a:r>
              <a:rPr lang="es-EC" sz="4800" b="1" dirty="0" smtClean="0"/>
              <a:t> </a:t>
            </a:r>
          </a:p>
          <a:p>
            <a:pPr algn="just">
              <a:lnSpc>
                <a:spcPct val="120000"/>
              </a:lnSpc>
              <a:buNone/>
            </a:pPr>
            <a:r>
              <a:rPr lang="es-EC" sz="4800" b="1" dirty="0" smtClean="0"/>
              <a:t>Artículo Tres:</a:t>
            </a:r>
            <a:endParaRPr lang="es-ES" sz="4800" dirty="0" smtClean="0"/>
          </a:p>
          <a:p>
            <a:pPr algn="ctr">
              <a:lnSpc>
                <a:spcPct val="120000"/>
              </a:lnSpc>
              <a:buNone/>
            </a:pPr>
            <a:r>
              <a:rPr lang="es-EC" sz="4800" b="1" dirty="0" smtClean="0"/>
              <a:t> </a:t>
            </a:r>
            <a:endParaRPr lang="es-ES" sz="4800" dirty="0" smtClean="0"/>
          </a:p>
          <a:p>
            <a:pPr algn="ctr">
              <a:lnSpc>
                <a:spcPct val="120000"/>
              </a:lnSpc>
              <a:buNone/>
            </a:pPr>
            <a:r>
              <a:rPr lang="es-EC" sz="4800" dirty="0" smtClean="0"/>
              <a:t>“Luego de que se haya establecido la P.E.R. equivalente para todas las estaciones, la SUPERTEL establecerá para cada sitio de transmisión, los valores máximos y mínimos obtenidos, para los cuales se evaluará el cumplimiento de la Normativa Técnica y calidad de servicio y de ser el caso se establezca el nivel adecuado de la P.E.R. para tener una buena calidad de servicio en el área de cobertura autorizada.”</a:t>
            </a:r>
            <a:endParaRPr lang="es-ES" sz="4800" dirty="0" smtClean="0"/>
          </a:p>
          <a:p>
            <a:pPr algn="r">
              <a:lnSpc>
                <a:spcPct val="120000"/>
              </a:lnSpc>
              <a:buNone/>
            </a:pPr>
            <a:endParaRPr lang="es-MX" sz="3600" dirty="0" smtClean="0"/>
          </a:p>
          <a:p>
            <a:pPr algn="r">
              <a:lnSpc>
                <a:spcPct val="120000"/>
              </a:lnSpc>
              <a:buNone/>
            </a:pPr>
            <a:r>
              <a:rPr lang="es-MX" sz="3600" b="1" dirty="0" smtClean="0"/>
              <a:t>Fuente</a:t>
            </a:r>
            <a:r>
              <a:rPr lang="es-MX" sz="3600" dirty="0" smtClean="0"/>
              <a:t>: SUPERTEL, Resolución de P.E.R. para la concesión y renovación de contratos con emisoras radiales”, Pág. 2 y 3</a:t>
            </a:r>
            <a:endParaRPr lang="es-ES" sz="36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s-ES" sz="2800" b="1" dirty="0" smtClean="0"/>
              <a:t>GRÁFICOS DE COBERTURA CON </a:t>
            </a:r>
            <a:br>
              <a:rPr lang="es-ES" sz="2800" b="1" dirty="0" smtClean="0"/>
            </a:br>
            <a:r>
              <a:rPr lang="es-ES" sz="2800" b="1" dirty="0" smtClean="0"/>
              <a:t>PARÁMETROS ESTANDARIZADOS</a:t>
            </a:r>
            <a:endParaRPr lang="es-ES" sz="2800" b="1"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585787" y="1268760"/>
            <a:ext cx="7972425" cy="5328592"/>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pic>
        <p:nvPicPr>
          <p:cNvPr id="7170" name="Picture 2"/>
          <p:cNvPicPr>
            <a:picLocks noGrp="1" noChangeAspect="1" noChangeArrowheads="1"/>
          </p:cNvPicPr>
          <p:nvPr>
            <p:ph idx="1"/>
          </p:nvPr>
        </p:nvPicPr>
        <p:blipFill>
          <a:blip r:embed="rId2" cstate="print"/>
          <a:stretch>
            <a:fillRect/>
          </a:stretch>
        </p:blipFill>
        <p:spPr bwMode="auto">
          <a:xfrm>
            <a:off x="595312" y="548680"/>
            <a:ext cx="7953375" cy="5544616"/>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a:p>
        </p:txBody>
      </p:sp>
      <p:pic>
        <p:nvPicPr>
          <p:cNvPr id="10243" name="Picture 3"/>
          <p:cNvPicPr>
            <a:picLocks noGrp="1" noChangeAspect="1" noChangeArrowheads="1"/>
          </p:cNvPicPr>
          <p:nvPr>
            <p:ph idx="1"/>
          </p:nvPr>
        </p:nvPicPr>
        <p:blipFill>
          <a:blip r:embed="rId2" cstate="print"/>
          <a:stretch>
            <a:fillRect/>
          </a:stretch>
        </p:blipFill>
        <p:spPr bwMode="auto">
          <a:xfrm>
            <a:off x="714375" y="404664"/>
            <a:ext cx="7715250" cy="5688632"/>
          </a:xfrm>
          <a:prstGeom prst="rect">
            <a:avLst/>
          </a:prstGeom>
          <a:noFill/>
          <a:ln w="9525">
            <a:noFill/>
            <a:miter lim="800000"/>
            <a:headEnd/>
            <a:tailEnd/>
          </a:ln>
          <a:effectLst>
            <a:glow rad="228600">
              <a:schemeClr val="accent6">
                <a:satMod val="175000"/>
                <a:alpha val="40000"/>
              </a:schemeClr>
            </a:glow>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cstate="print"/>
          <a:stretch>
            <a:fillRect/>
          </a:stretch>
        </p:blipFill>
        <p:spPr bwMode="auto">
          <a:xfrm>
            <a:off x="457200" y="476672"/>
            <a:ext cx="8229600" cy="5544616"/>
          </a:xfrm>
          <a:prstGeom prst="rect">
            <a:avLst/>
          </a:prstGeom>
          <a:noFill/>
          <a:ln w="9525">
            <a:noFill/>
            <a:miter lim="800000"/>
            <a:headEnd/>
            <a:tailEnd/>
          </a:ln>
          <a:effectLst>
            <a:glow rad="228600">
              <a:schemeClr val="accent5">
                <a:satMod val="175000"/>
                <a:alpha val="40000"/>
              </a:schemeClr>
            </a:glo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a:p>
        </p:txBody>
      </p:sp>
      <p:pic>
        <p:nvPicPr>
          <p:cNvPr id="8195" name="Picture 3"/>
          <p:cNvPicPr>
            <a:picLocks noGrp="1" noChangeAspect="1" noChangeArrowheads="1"/>
          </p:cNvPicPr>
          <p:nvPr>
            <p:ph idx="1"/>
          </p:nvPr>
        </p:nvPicPr>
        <p:blipFill>
          <a:blip r:embed="rId2" cstate="print"/>
          <a:stretch>
            <a:fillRect/>
          </a:stretch>
        </p:blipFill>
        <p:spPr bwMode="auto">
          <a:xfrm>
            <a:off x="461962" y="404664"/>
            <a:ext cx="8220075" cy="5616624"/>
          </a:xfrm>
          <a:prstGeom prst="rect">
            <a:avLst/>
          </a:prstGeom>
          <a:noFill/>
          <a:ln w="9525">
            <a:noFill/>
            <a:miter lim="800000"/>
            <a:headEnd/>
            <a:tailEnd/>
          </a:ln>
          <a:effectLst>
            <a:glow rad="228600">
              <a:schemeClr val="accent2">
                <a:satMod val="175000"/>
                <a:alpha val="40000"/>
              </a:schemeClr>
            </a:glo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34082"/>
          </a:xfrm>
        </p:spPr>
        <p:txBody>
          <a:bodyPr>
            <a:normAutofit fontScale="90000"/>
          </a:bodyPr>
          <a:lstStyle/>
          <a:p>
            <a:pPr algn="l"/>
            <a:r>
              <a:rPr lang="es-ES" b="1" dirty="0" smtClean="0"/>
              <a:t/>
            </a:r>
            <a:br>
              <a:rPr lang="es-ES" b="1" dirty="0" smtClean="0"/>
            </a:br>
            <a:r>
              <a:rPr lang="es-ES" sz="3600" b="1" dirty="0" smtClean="0">
                <a:effectLst>
                  <a:glow rad="101600">
                    <a:schemeClr val="accent5">
                      <a:satMod val="175000"/>
                      <a:alpha val="40000"/>
                    </a:schemeClr>
                  </a:glow>
                </a:effectLst>
              </a:rPr>
              <a:t>OBJETIVOS ESPECÍFICOS</a:t>
            </a:r>
            <a:r>
              <a:rPr lang="es-ES" b="1" dirty="0" smtClean="0">
                <a:effectLst>
                  <a:glow rad="101600">
                    <a:schemeClr val="accent5">
                      <a:satMod val="175000"/>
                      <a:alpha val="40000"/>
                    </a:schemeClr>
                  </a:glow>
                </a:effectLst>
              </a:rPr>
              <a:t/>
            </a:r>
            <a:br>
              <a:rPr lang="es-ES" b="1" dirty="0" smtClean="0">
                <a:effectLst>
                  <a:glow rad="101600">
                    <a:schemeClr val="accent5">
                      <a:satMod val="175000"/>
                      <a:alpha val="40000"/>
                    </a:schemeClr>
                  </a:glow>
                </a:effectLst>
              </a:rPr>
            </a:br>
            <a:endParaRPr lang="es-ES" dirty="0">
              <a:effectLst>
                <a:glow rad="101600">
                  <a:schemeClr val="accent5">
                    <a:satMod val="175000"/>
                    <a:alpha val="40000"/>
                  </a:schemeClr>
                </a:glow>
              </a:effectLst>
            </a:endParaRPr>
          </a:p>
        </p:txBody>
      </p:sp>
      <p:sp>
        <p:nvSpPr>
          <p:cNvPr id="3" name="2 Marcador de contenido"/>
          <p:cNvSpPr>
            <a:spLocks noGrp="1"/>
          </p:cNvSpPr>
          <p:nvPr>
            <p:ph idx="1"/>
          </p:nvPr>
        </p:nvSpPr>
        <p:spPr>
          <a:xfrm>
            <a:off x="457200" y="1052736"/>
            <a:ext cx="8229600" cy="5328592"/>
          </a:xfrm>
        </p:spPr>
        <p:txBody>
          <a:bodyPr>
            <a:noAutofit/>
          </a:bodyPr>
          <a:lstStyle/>
          <a:p>
            <a:pPr lvl="0" algn="just"/>
            <a:r>
              <a:rPr lang="es-ES" sz="2000" dirty="0" smtClean="0">
                <a:effectLst>
                  <a:glow rad="63500">
                    <a:schemeClr val="accent5">
                      <a:satMod val="175000"/>
                      <a:alpha val="40000"/>
                    </a:schemeClr>
                  </a:glow>
                </a:effectLst>
              </a:rPr>
              <a:t>Analizar la Normativa Técnica Reglamentaria para Radiodifusión en Frecuencia Modulada vigente en el Ecuador, así como las características técnicas generales que deben cumplir las trasmisiones radioeléctricas FM.</a:t>
            </a:r>
          </a:p>
          <a:p>
            <a:pPr algn="just">
              <a:buNone/>
            </a:pPr>
            <a:endParaRPr lang="es-ES" sz="2000" dirty="0" smtClean="0">
              <a:effectLst>
                <a:glow rad="63500">
                  <a:schemeClr val="accent5">
                    <a:satMod val="175000"/>
                    <a:alpha val="40000"/>
                  </a:schemeClr>
                </a:glow>
              </a:effectLst>
            </a:endParaRPr>
          </a:p>
          <a:p>
            <a:pPr lvl="0" algn="just"/>
            <a:r>
              <a:rPr lang="es-ES" sz="2000" dirty="0" smtClean="0">
                <a:effectLst>
                  <a:glow rad="63500">
                    <a:schemeClr val="accent5">
                      <a:satMod val="175000"/>
                      <a:alpha val="40000"/>
                    </a:schemeClr>
                  </a:glow>
                </a:effectLst>
              </a:rPr>
              <a:t>Identificar todas las estaciones de radiodifusión en FM que sirven a la Provincia de Pichincha, así como su área de cobertura en sus diferentes niveles de potencia, azimut de radiación y ubicación de los transmisores.</a:t>
            </a:r>
          </a:p>
          <a:p>
            <a:pPr algn="just">
              <a:buNone/>
            </a:pPr>
            <a:endParaRPr lang="es-ES" sz="2000" dirty="0" smtClean="0">
              <a:effectLst>
                <a:glow rad="63500">
                  <a:schemeClr val="accent5">
                    <a:satMod val="175000"/>
                    <a:alpha val="40000"/>
                  </a:schemeClr>
                </a:glow>
              </a:effectLst>
            </a:endParaRPr>
          </a:p>
          <a:p>
            <a:pPr lvl="0" algn="just"/>
            <a:r>
              <a:rPr lang="es-ES" sz="2000" dirty="0" smtClean="0">
                <a:effectLst>
                  <a:glow rad="63500">
                    <a:schemeClr val="accent5">
                      <a:satMod val="175000"/>
                      <a:alpha val="40000"/>
                    </a:schemeClr>
                  </a:glow>
                </a:effectLst>
              </a:rPr>
              <a:t>Realizar las simulaciones con el software ICS-TELECOM y mediciones necesarias de la intensidad de campo de la señal de las estaciones de radiodifusión FM que sirven a la provincia de Pichincha, así como de su ancho de banda.</a:t>
            </a:r>
          </a:p>
          <a:p>
            <a:pPr lvl="0" algn="just"/>
            <a:endParaRPr lang="es-ES" sz="2000" dirty="0" smtClean="0">
              <a:effectLst>
                <a:glow rad="63500">
                  <a:schemeClr val="accent5">
                    <a:satMod val="175000"/>
                    <a:alpha val="40000"/>
                  </a:schemeClr>
                </a:glow>
              </a:effectLst>
            </a:endParaRPr>
          </a:p>
          <a:p>
            <a:pPr lvl="0" algn="just"/>
            <a:r>
              <a:rPr lang="es-ES" sz="2000" dirty="0" smtClean="0">
                <a:effectLst>
                  <a:glow rad="63500">
                    <a:schemeClr val="accent5">
                      <a:satMod val="175000"/>
                      <a:alpha val="40000"/>
                    </a:schemeClr>
                  </a:glow>
                </a:effectLst>
              </a:rPr>
              <a:t>Evaluar los resultados para establecer los parámetros generales para la cobertura autorizada.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4000" b="1" dirty="0" smtClean="0"/>
              <a:t>GRÁFICOS DE VARIACIÓN DE P.E.R</a:t>
            </a:r>
            <a:endParaRPr lang="es-ES" sz="4000" b="1"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552450" y="1268760"/>
            <a:ext cx="8039100" cy="4896543"/>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2348880"/>
            <a:ext cx="7772400" cy="1470025"/>
          </a:xfr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8800" b="1" dirty="0" smtClean="0"/>
              <a:t>CONCLUSIONES</a:t>
            </a:r>
            <a:endParaRPr lang="es-ES" sz="88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908720"/>
            <a:ext cx="8229600" cy="5217443"/>
          </a:xfrm>
        </p:spPr>
        <p:txBody>
          <a:bodyPr>
            <a:normAutofit fontScale="70000" lnSpcReduction="20000"/>
          </a:bodyPr>
          <a:lstStyle/>
          <a:p>
            <a:pPr lvl="0"/>
            <a:r>
              <a:rPr lang="es-ES" dirty="0" smtClean="0"/>
              <a:t>De acuerdo a los gráficos obtenidos mediante la recomendación ITU-370 se observó que las distintas emisoras de Pichincha presentan cobertura óptima en sitios de sombra donde no existe una buena recepción de señal.</a:t>
            </a:r>
          </a:p>
          <a:p>
            <a:pPr lvl="0"/>
            <a:endParaRPr lang="es-ES" dirty="0" smtClean="0"/>
          </a:p>
          <a:p>
            <a:pPr lvl="0"/>
            <a:r>
              <a:rPr lang="es-ES" dirty="0" smtClean="0"/>
              <a:t>Mediante en empleo de la Recomendación ITU-525, se observa que la cobertura obtenida mediante dicho método, se ajusta con mayor precisión a la cobertura real de las estaciones FM vigentes en la provincia en un 73% de los puntos medidos.</a:t>
            </a:r>
          </a:p>
          <a:p>
            <a:pPr lvl="0">
              <a:buNone/>
            </a:pPr>
            <a:endParaRPr lang="es-ES" dirty="0" smtClean="0"/>
          </a:p>
          <a:p>
            <a:r>
              <a:rPr lang="es-ES" dirty="0" smtClean="0"/>
              <a:t>De los datos obtenidos de la medición de intensidad de campo eléctrico en varios sectores de la zona geográfica FP001, se observa que las estaciones que se encuentran en el sitio alto del Cerro Pichincha, tiene mejores niveles que las estaciones que se encuentra en la parte baja del mismo.</a:t>
            </a:r>
          </a:p>
          <a:p>
            <a:pPr lvl="0"/>
            <a:endParaRPr lang="es-ES" dirty="0" smtClean="0"/>
          </a:p>
          <a:p>
            <a:pPr>
              <a:buNone/>
            </a:pPr>
            <a:endParaRPr lang="es-E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2348880"/>
            <a:ext cx="7772400" cy="1470025"/>
          </a:xfrm>
          <a:effectLst>
            <a:glow rad="228600">
              <a:schemeClr val="accent3">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s-ES" sz="6600" b="1" dirty="0" smtClean="0"/>
              <a:t>RECOMENDACIONES</a:t>
            </a:r>
            <a:endParaRPr lang="es-ES" sz="6600"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124744"/>
            <a:ext cx="8229600" cy="5001419"/>
          </a:xfrm>
        </p:spPr>
        <p:txBody>
          <a:bodyPr>
            <a:normAutofit fontScale="85000" lnSpcReduction="20000"/>
          </a:bodyPr>
          <a:lstStyle/>
          <a:p>
            <a:pPr lvl="0" algn="just"/>
            <a:r>
              <a:rPr lang="es-ES" dirty="0" smtClean="0"/>
              <a:t>Los equipos transmisores de señal,  deben estar normalizados en el rango de 4500W a 7500W de P.E.R., dependiendo de la ganancia de los sistemas radiantes que se utilicen; y se debería tomar en cuenta una ganancia de 3.3 dB en la antena y pérdida de 1.5 dB en cables y conectores</a:t>
            </a:r>
          </a:p>
          <a:p>
            <a:pPr lvl="0" algn="just"/>
            <a:endParaRPr lang="es-ES" dirty="0" smtClean="0"/>
          </a:p>
          <a:p>
            <a:pPr lvl="0" algn="just"/>
            <a:r>
              <a:rPr lang="es-ES" dirty="0" smtClean="0"/>
              <a:t>Todos los sistemas radiantes sean directivos u omnidireccionales, deben tener una inclinación de al menos siete u ocho grados (7° u 8º), porque dicho ángulo (</a:t>
            </a:r>
            <a:r>
              <a:rPr lang="es-ES" dirty="0" err="1" smtClean="0"/>
              <a:t>tilt</a:t>
            </a:r>
            <a:r>
              <a:rPr lang="es-ES" dirty="0" smtClean="0"/>
              <a:t>), permite ofrecer una mayor cobertura y directividad a la zona de estudio, que para el presente proyecto es la provincia de Pichincha.</a:t>
            </a:r>
          </a:p>
          <a:p>
            <a:endParaRPr lang="es-E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692697"/>
            <a:ext cx="8229600" cy="3672408"/>
          </a:xfrm>
        </p:spPr>
        <p:txBody>
          <a:bodyPr>
            <a:normAutofit fontScale="85000" lnSpcReduction="10000"/>
          </a:bodyPr>
          <a:lstStyle/>
          <a:p>
            <a:pPr lvl="0" algn="just"/>
            <a:r>
              <a:rPr lang="es-ES" dirty="0" smtClean="0"/>
              <a:t>Como se han observado en los distintos gráficos obtenidos que muestran la cobertura de la señal que tiene cada una de las emisoras vigentes en la provincia de Pichincha, existe una zona de sombra de mayor tamaño a la cual no llega la señal indicada, por lo tanto sería factible colocar una repetidora en el sector los picos del </a:t>
            </a:r>
            <a:r>
              <a:rPr lang="es-ES" dirty="0" smtClean="0"/>
              <a:t>c</a:t>
            </a:r>
            <a:r>
              <a:rPr lang="es-ES" dirty="0" smtClean="0"/>
              <a:t>erro </a:t>
            </a:r>
            <a:r>
              <a:rPr lang="es-ES" dirty="0" smtClean="0"/>
              <a:t>Atacazo y de esta manera se lograría que la señal de la emisora escogida llegue con satisfacción al escucha en la zona señalada.</a:t>
            </a:r>
          </a:p>
          <a:p>
            <a:pPr lvl="0" algn="just">
              <a:buNone/>
            </a:pPr>
            <a:endParaRPr lang="es-ES" dirty="0" smtClean="0"/>
          </a:p>
          <a:p>
            <a:endParaRPr lang="es-ES" dirty="0" smtClean="0"/>
          </a:p>
          <a:p>
            <a:pPr lvl="0"/>
            <a:endParaRPr lang="es-ES" dirty="0" smtClean="0"/>
          </a:p>
          <a:p>
            <a:pPr lvl="0"/>
            <a:endParaRPr lang="es-ES" dirty="0" smtClean="0"/>
          </a:p>
          <a:p>
            <a:endParaRPr lang="es-E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55576" y="2276872"/>
            <a:ext cx="7772400" cy="1470025"/>
          </a:xfrm>
        </p:spPr>
        <p:txBody>
          <a:bodyPr/>
          <a:lstStyle/>
          <a:p>
            <a:r>
              <a:rPr lang="es-ES" b="1" dirty="0" smtClean="0">
                <a:effectLst>
                  <a:glow rad="228600">
                    <a:schemeClr val="accent3">
                      <a:satMod val="175000"/>
                      <a:alpha val="40000"/>
                    </a:schemeClr>
                  </a:glow>
                </a:effectLst>
              </a:rPr>
              <a:t>GRACIAS POR SU ATENCIÓN…</a:t>
            </a:r>
            <a:endParaRPr lang="es-ES" b="1" dirty="0">
              <a:effectLst>
                <a:glow rad="228600">
                  <a:schemeClr val="accent3">
                    <a:satMod val="175000"/>
                    <a:alpha val="40000"/>
                  </a:schemeClr>
                </a:glow>
              </a:effectLst>
            </a:endParaRPr>
          </a:p>
        </p:txBody>
      </p:sp>
      <p:sp>
        <p:nvSpPr>
          <p:cNvPr id="5" name="4 Subtítulo"/>
          <p:cNvSpPr>
            <a:spLocks noGrp="1"/>
          </p:cNvSpPr>
          <p:nvPr>
            <p:ph type="subTitle" idx="1"/>
          </p:nvPr>
        </p:nvSpPr>
        <p:spPr/>
        <p:txBody>
          <a:bodyPr>
            <a:normAutofit fontScale="77500" lnSpcReduction="20000"/>
          </a:bodyPr>
          <a:lstStyle/>
          <a:p>
            <a:r>
              <a:rPr lang="es-EC" dirty="0" smtClean="0">
                <a:effectLst>
                  <a:glow rad="63500">
                    <a:schemeClr val="accent1">
                      <a:satMod val="175000"/>
                      <a:alpha val="40000"/>
                    </a:schemeClr>
                  </a:glow>
                </a:effectLst>
              </a:rPr>
              <a:t>SI CAES ES PARA LEVANTARTE, SI TE LEVANTAS ES PARA SEGUIR, SI SIGUES ES PARA LLEGAR A DONDE QUIERES IR Y SI LLEGAS ES PARA SABER QUE LO MEJOR ESTA POR VENIR...</a:t>
            </a:r>
            <a:br>
              <a:rPr lang="es-EC" dirty="0" smtClean="0">
                <a:effectLst>
                  <a:glow rad="63500">
                    <a:schemeClr val="accent1">
                      <a:satMod val="175000"/>
                      <a:alpha val="40000"/>
                    </a:schemeClr>
                  </a:glow>
                </a:effectLst>
              </a:rPr>
            </a:br>
            <a:endParaRPr lang="es-ES" dirty="0">
              <a:effectLst>
                <a:glow rad="63500">
                  <a:schemeClr val="accent1">
                    <a:satMod val="175000"/>
                    <a:alpha val="40000"/>
                  </a:schemeClr>
                </a:glow>
              </a:effectLst>
            </a:endParaRPr>
          </a:p>
        </p:txBody>
      </p:sp>
      <p:pic>
        <p:nvPicPr>
          <p:cNvPr id="1027" name="Picture 3"/>
          <p:cNvPicPr>
            <a:picLocks noChangeAspect="1" noChangeArrowheads="1"/>
          </p:cNvPicPr>
          <p:nvPr/>
        </p:nvPicPr>
        <p:blipFill>
          <a:blip r:embed="rId2" cstate="print"/>
          <a:srcRect/>
          <a:stretch>
            <a:fillRect/>
          </a:stretch>
        </p:blipFill>
        <p:spPr bwMode="auto">
          <a:xfrm>
            <a:off x="3275856" y="260648"/>
            <a:ext cx="2304256" cy="22535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smtClean="0">
                <a:effectLst>
                  <a:glow rad="228600">
                    <a:schemeClr val="accent3">
                      <a:satMod val="175000"/>
                      <a:alpha val="40000"/>
                    </a:schemeClr>
                  </a:glow>
                </a:effectLst>
              </a:rPr>
              <a:t>NORMATIVA TÉCNICA REGLAMENTARIA RADIODIFUSIÓN FM</a:t>
            </a:r>
            <a:endParaRPr lang="es-ES" sz="3600" b="1" dirty="0">
              <a:effectLst>
                <a:glow rad="228600">
                  <a:schemeClr val="accent3">
                    <a:satMod val="175000"/>
                    <a:alpha val="40000"/>
                  </a:schemeClr>
                </a:glow>
              </a:effectLst>
            </a:endParaRPr>
          </a:p>
        </p:txBody>
      </p:sp>
      <p:sp>
        <p:nvSpPr>
          <p:cNvPr id="3" name="2 Marcador de contenido"/>
          <p:cNvSpPr>
            <a:spLocks noGrp="1"/>
          </p:cNvSpPr>
          <p:nvPr>
            <p:ph idx="1"/>
          </p:nvPr>
        </p:nvSpPr>
        <p:spPr>
          <a:xfrm>
            <a:off x="457200" y="1600200"/>
            <a:ext cx="8229600" cy="4781128"/>
          </a:xfrm>
        </p:spPr>
        <p:txBody>
          <a:bodyPr>
            <a:normAutofit fontScale="62500" lnSpcReduction="20000"/>
          </a:bodyPr>
          <a:lstStyle/>
          <a:p>
            <a:pPr algn="just">
              <a:buNone/>
            </a:pPr>
            <a:r>
              <a:rPr lang="es-ES" dirty="0" smtClean="0"/>
              <a:t>     </a:t>
            </a:r>
          </a:p>
          <a:p>
            <a:pPr algn="just">
              <a:buNone/>
            </a:pPr>
            <a:r>
              <a:rPr lang="es-ES" dirty="0" smtClean="0"/>
              <a:t>“Que, el Consejo Nacional de Radiodifusión y Televisión en sesión efectuada el 22 de febrero de 1996 expidió la Resolución CONARTEL No. 003-96 con el propósito de aplicar los reglamentos, normas técnicas y más resoluciones que sobre los medios, sistemas o servicios de radiodifusión o televisión hubiere expedido la Superintendencia de Telecomunicaciones.”</a:t>
            </a:r>
          </a:p>
          <a:p>
            <a:pPr algn="just">
              <a:buNone/>
            </a:pPr>
            <a:r>
              <a:rPr lang="es-ES" dirty="0" smtClean="0"/>
              <a:t> </a:t>
            </a:r>
          </a:p>
          <a:p>
            <a:pPr algn="just">
              <a:buNone/>
            </a:pPr>
            <a:endParaRPr lang="es-ES" dirty="0" smtClean="0"/>
          </a:p>
          <a:p>
            <a:pPr algn="just">
              <a:buNone/>
            </a:pPr>
            <a:r>
              <a:rPr lang="es-ES" dirty="0" smtClean="0"/>
              <a:t>     “Que, el CONARTEL debido a la saturación del espectro, determinó la necesidad de realizar un reordenamiento de las frecuencias, considerando la realidad nacional y las zonas geográficas existentes en base a una nueva Norma Técnica para Frecuencia Modulada.” </a:t>
            </a:r>
          </a:p>
          <a:p>
            <a:pPr algn="just">
              <a:buNone/>
            </a:pPr>
            <a:r>
              <a:rPr lang="es-ES" dirty="0" smtClean="0"/>
              <a:t>     </a:t>
            </a:r>
          </a:p>
          <a:p>
            <a:pPr algn="just">
              <a:buNone/>
            </a:pPr>
            <a:endParaRPr lang="es-ES" dirty="0" smtClean="0"/>
          </a:p>
          <a:p>
            <a:pPr algn="just">
              <a:buNone/>
            </a:pPr>
            <a:endParaRPr lang="es-ES" dirty="0" smtClean="0"/>
          </a:p>
          <a:p>
            <a:pPr algn="r">
              <a:buNone/>
            </a:pPr>
            <a:r>
              <a:rPr lang="es-ES" sz="2000" b="1" dirty="0" smtClean="0"/>
              <a:t>Fuente: </a:t>
            </a:r>
            <a:r>
              <a:rPr lang="es-ES" sz="1600" dirty="0" smtClean="0"/>
              <a:t>Norma técnica reglamentaria para radiodifusión en frecuencia modulada analógica </a:t>
            </a:r>
            <a:r>
              <a:rPr lang="es-ES" sz="2000" dirty="0" smtClean="0"/>
              <a:t>(resolución no. 866-conartel-99</a:t>
            </a:r>
            <a:r>
              <a:rPr lang="es-ES" sz="1700" dirty="0" smtClean="0"/>
              <a:t>)</a:t>
            </a:r>
            <a:endParaRPr lang="es-ES" sz="1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229600" cy="1296144"/>
          </a:xfrm>
        </p:spPr>
        <p:txBody>
          <a:bodyPr>
            <a:noAutofit/>
          </a:bodyPr>
          <a:lstStyle/>
          <a:p>
            <a:r>
              <a:rPr lang="es-ES" sz="2800" b="1" dirty="0" smtClean="0">
                <a:effectLst>
                  <a:glow rad="228600">
                    <a:schemeClr val="accent3">
                      <a:satMod val="175000"/>
                      <a:alpha val="40000"/>
                    </a:schemeClr>
                  </a:glow>
                </a:effectLst>
              </a:rPr>
              <a:t>CARACTERÍSTICAS RELEVANTES DE LA NORMATIVA TÉCNICA REGLAMENTARIA PARA RADIODIFUSIÓN FM</a:t>
            </a:r>
            <a:endParaRPr lang="es-ES" sz="2800" b="1" dirty="0">
              <a:effectLst>
                <a:glow rad="228600">
                  <a:schemeClr val="accent3">
                    <a:satMod val="175000"/>
                    <a:alpha val="40000"/>
                  </a:schemeClr>
                </a:glow>
              </a:effectLst>
            </a:endParaRPr>
          </a:p>
        </p:txBody>
      </p:sp>
      <p:sp>
        <p:nvSpPr>
          <p:cNvPr id="3" name="2 Marcador de contenido"/>
          <p:cNvSpPr>
            <a:spLocks noGrp="1"/>
          </p:cNvSpPr>
          <p:nvPr>
            <p:ph idx="1"/>
          </p:nvPr>
        </p:nvSpPr>
        <p:spPr>
          <a:xfrm>
            <a:off x="457200" y="1700808"/>
            <a:ext cx="8229600" cy="4425355"/>
          </a:xfrm>
        </p:spPr>
        <p:txBody>
          <a:bodyPr>
            <a:normAutofit fontScale="92500" lnSpcReduction="10000"/>
          </a:bodyPr>
          <a:lstStyle/>
          <a:p>
            <a:r>
              <a:rPr lang="es-ES" dirty="0" smtClean="0"/>
              <a:t>Banda de Frecuencias: </a:t>
            </a:r>
          </a:p>
          <a:p>
            <a:pPr lvl="1">
              <a:buNone/>
            </a:pPr>
            <a:r>
              <a:rPr lang="es-ES" dirty="0" smtClean="0"/>
              <a:t>88 a 108 MHz</a:t>
            </a:r>
          </a:p>
          <a:p>
            <a:endParaRPr lang="es-ES" dirty="0" smtClean="0"/>
          </a:p>
          <a:p>
            <a:r>
              <a:rPr lang="es-ES" dirty="0" smtClean="0"/>
              <a:t>Canalización de la banda de FM: </a:t>
            </a:r>
          </a:p>
          <a:p>
            <a:pPr lvl="1">
              <a:buNone/>
            </a:pPr>
            <a:r>
              <a:rPr lang="es-ES" dirty="0" smtClean="0"/>
              <a:t>100 canales con una separación de 200 KHz</a:t>
            </a:r>
          </a:p>
          <a:p>
            <a:pPr>
              <a:buNone/>
            </a:pPr>
            <a:endParaRPr lang="es-ES" dirty="0" smtClean="0"/>
          </a:p>
          <a:p>
            <a:r>
              <a:rPr lang="es-ES" dirty="0" smtClean="0"/>
              <a:t>Grupos de Frecuencias: </a:t>
            </a:r>
          </a:p>
          <a:p>
            <a:pPr lvl="1">
              <a:buNone/>
            </a:pPr>
            <a:r>
              <a:rPr lang="es-ES" dirty="0" smtClean="0"/>
              <a:t>Grupos: G1, G2, G3, G4 con 17 frecuencias c/u</a:t>
            </a:r>
          </a:p>
          <a:p>
            <a:pPr lvl="1">
              <a:buNone/>
            </a:pPr>
            <a:r>
              <a:rPr lang="es-ES" dirty="0" smtClean="0"/>
              <a:t>Grupos: G5, G6 	       con 16 frecuencias.</a:t>
            </a:r>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836712"/>
            <a:ext cx="8229600" cy="5289451"/>
          </a:xfrm>
        </p:spPr>
        <p:txBody>
          <a:bodyPr>
            <a:normAutofit/>
          </a:bodyPr>
          <a:lstStyle/>
          <a:p>
            <a:pPr algn="just"/>
            <a:r>
              <a:rPr lang="es-ES" sz="2800" dirty="0" smtClean="0"/>
              <a:t>Distribución de Frecuencias: </a:t>
            </a:r>
          </a:p>
          <a:p>
            <a:pPr algn="just">
              <a:buNone/>
            </a:pPr>
            <a:r>
              <a:rPr lang="es-ES" sz="2800" dirty="0" smtClean="0"/>
              <a:t>Por zonas geográficas</a:t>
            </a:r>
          </a:p>
          <a:p>
            <a:pPr algn="just">
              <a:buNone/>
            </a:pPr>
            <a:endParaRPr lang="es-ES" sz="2800" dirty="0" smtClean="0"/>
          </a:p>
          <a:p>
            <a:pPr algn="just"/>
            <a:r>
              <a:rPr lang="es-ES" sz="2800" dirty="0" smtClean="0"/>
              <a:t>Nomenclatura para identificación de frecuencias por zona: </a:t>
            </a:r>
          </a:p>
          <a:p>
            <a:pPr algn="just">
              <a:buNone/>
            </a:pPr>
            <a:r>
              <a:rPr lang="es-ES" sz="2800" dirty="0" smtClean="0"/>
              <a:t>Letra inicial F = Frecuencia Modulada.</a:t>
            </a:r>
          </a:p>
          <a:p>
            <a:pPr algn="just">
              <a:buNone/>
            </a:pPr>
            <a:r>
              <a:rPr lang="es-ES" sz="2800" dirty="0" smtClean="0"/>
              <a:t>Segunda letra = La asignada a cada zona geográfica.</a:t>
            </a:r>
          </a:p>
          <a:p>
            <a:pPr algn="just">
              <a:buNone/>
            </a:pPr>
            <a:r>
              <a:rPr lang="es-ES" sz="2800" dirty="0" smtClean="0"/>
              <a:t>Número ordinal que corresponda en forma ascendente.</a:t>
            </a:r>
          </a:p>
          <a:p>
            <a:pPr algn="just">
              <a:buNone/>
            </a:pPr>
            <a:endParaRPr lang="es-ES" sz="2800" dirty="0" smtClean="0"/>
          </a:p>
          <a:p>
            <a:pPr>
              <a:buNone/>
            </a:pPr>
            <a:r>
              <a:rPr lang="es-ES" sz="2000" b="1" dirty="0" smtClean="0"/>
              <a:t>FP001:</a:t>
            </a:r>
            <a:r>
              <a:rPr lang="es-ES" sz="2000" dirty="0" smtClean="0"/>
              <a:t> </a:t>
            </a:r>
            <a:r>
              <a:rPr lang="es-EC" sz="2000" dirty="0" smtClean="0"/>
              <a:t>Pichincha, sub zona 1, (independiente de la sub zona 2).G 1, 3 y 5.</a:t>
            </a:r>
            <a:endParaRPr lang="es-ES" sz="2000" dirty="0" smtClean="0"/>
          </a:p>
          <a:p>
            <a:endParaRPr lang="es-ES" sz="3600" dirty="0" smtClean="0"/>
          </a:p>
          <a:p>
            <a:endParaRPr lang="es-ES" dirty="0" smtClean="0"/>
          </a:p>
          <a:p>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1011</TotalTime>
  <Words>2587</Words>
  <Application>Microsoft Office PowerPoint</Application>
  <PresentationFormat>Presentación en pantalla (4:3)</PresentationFormat>
  <Paragraphs>866</Paragraphs>
  <Slides>66</Slides>
  <Notes>0</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Tema de Office</vt:lpstr>
      <vt:lpstr>      DEPARTAMENTO DE ELÉCTRICA Y ELECTRÓNICA   “Estandarización de los parámetros técnicos de operación de las estaciones de Radiodifusión FM con cobertura en la Provincia de Pichincha.”    Autor: Juan Fernando Guzmán</vt:lpstr>
      <vt:lpstr>CONTENIDO</vt:lpstr>
      <vt:lpstr>INTRODUCCIÓN</vt:lpstr>
      <vt:lpstr>ANTECEDENTES</vt:lpstr>
      <vt:lpstr>OBJETIVOS</vt:lpstr>
      <vt:lpstr> OBJETIVOS ESPECÍFICOS </vt:lpstr>
      <vt:lpstr>NORMATIVA TÉCNICA REGLAMENTARIA RADIODIFUSIÓN FM</vt:lpstr>
      <vt:lpstr>CARACTERÍSTICAS RELEVANTES DE LA NORMATIVA TÉCNICA REGLAMENTARIA PARA RADIODIFUSIÓN FM</vt:lpstr>
      <vt:lpstr>Diapositiva 9</vt:lpstr>
      <vt:lpstr>ZONAS GEOGRÁFICAS RADIODIFUSIÓN FM</vt:lpstr>
      <vt:lpstr>Características Técnicas</vt:lpstr>
      <vt:lpstr>ESTRUCTURA DEL SISTEMA  TRANSMISIÓN RADIOELÉCTRICA</vt:lpstr>
      <vt:lpstr>ESTACIONES DE RADIODIFUSIÓN FM   PROVINCIA DE PICHINCHA</vt:lpstr>
      <vt:lpstr>PARÁMETROS TÉCNICOS</vt:lpstr>
      <vt:lpstr>UBICACIÓN DE RADIODIFUSORAS</vt:lpstr>
      <vt:lpstr>ESTACIONES DE RADIO VIGENTES</vt:lpstr>
      <vt:lpstr>     </vt:lpstr>
      <vt:lpstr>CARACTERÍSTICAS TÉCNICAS OPERACIONALES</vt:lpstr>
      <vt:lpstr>Diapositiva 19</vt:lpstr>
      <vt:lpstr>Diapositiva 20</vt:lpstr>
      <vt:lpstr>Diapositiva 21</vt:lpstr>
      <vt:lpstr>Diapositiva 22</vt:lpstr>
      <vt:lpstr>Diapositiva 23</vt:lpstr>
      <vt:lpstr>Diapositiva 24</vt:lpstr>
      <vt:lpstr>EVALUACIÓN TÉCNICA</vt:lpstr>
      <vt:lpstr>EQUIPOS</vt:lpstr>
      <vt:lpstr>Diapositiva 27</vt:lpstr>
      <vt:lpstr>PUNTOS DE MEDICIÓN</vt:lpstr>
      <vt:lpstr>INTENSIDAD DE CAMPO</vt:lpstr>
      <vt:lpstr>RESULTADOS MEDICIONES INTENSIDAD DE CAMPO</vt:lpstr>
      <vt:lpstr>PORCENTAJE DE DATOS RESULTADO DE MEDICIÓN DE INTENSIDAD DE CAMPO</vt:lpstr>
      <vt:lpstr>MEDICIONES DE ANCHO DE BANDA</vt:lpstr>
      <vt:lpstr>     </vt:lpstr>
      <vt:lpstr>NÚMERO DE EMISORAS SEGÚN ANCHO DE BANDA</vt:lpstr>
      <vt:lpstr>ICS-TELECOM</vt:lpstr>
      <vt:lpstr>Diapositiva 36</vt:lpstr>
      <vt:lpstr>Diapositiva 37</vt:lpstr>
      <vt:lpstr>FASES DE CONSTRUCCIÓN DE  GRÁFICOS DE COBERTURA</vt:lpstr>
      <vt:lpstr>Pantalla Principal de Trabajo</vt:lpstr>
      <vt:lpstr>ZONA DE TRABAJO</vt:lpstr>
      <vt:lpstr>DISEÑO FORMAS DE TRABAJO</vt:lpstr>
      <vt:lpstr>TIPOS DE ARCHIVOS </vt:lpstr>
      <vt:lpstr> CARACTERÍSTICAS TÉCNICAS. </vt:lpstr>
      <vt:lpstr> PATRÓN DE RADIACIÓN </vt:lpstr>
      <vt:lpstr> UBICACIÓN DEL TRANSMISOR </vt:lpstr>
      <vt:lpstr> SIMULACIÓN </vt:lpstr>
      <vt:lpstr>RESULTADO</vt:lpstr>
      <vt:lpstr>SIMULACIÓN DE COBERTURA PARA LAS EMISORAS VIGENTES  EN LA PROVINCIA DE PICHINCHA</vt:lpstr>
      <vt:lpstr>Diapositiva 49</vt:lpstr>
      <vt:lpstr>Diapositiva 50</vt:lpstr>
      <vt:lpstr>Diapositiva 51</vt:lpstr>
      <vt:lpstr>Diapositiva 52</vt:lpstr>
      <vt:lpstr>EVALUACIÓN DE RESULTADOS</vt:lpstr>
      <vt:lpstr>ESTANDARIZACIÓN DE PARÁMETROS</vt:lpstr>
      <vt:lpstr>GRÁFICOS DE COBERTURA CON  PARÁMETROS ESTANDARIZADOS</vt:lpstr>
      <vt:lpstr>Diapositiva 56</vt:lpstr>
      <vt:lpstr>Diapositiva 57</vt:lpstr>
      <vt:lpstr>Diapositiva 58</vt:lpstr>
      <vt:lpstr>Diapositiva 59</vt:lpstr>
      <vt:lpstr>GRÁFICOS DE VARIACIÓN DE P.E.R</vt:lpstr>
      <vt:lpstr>CONCLUSIONES</vt:lpstr>
      <vt:lpstr>Diapositiva 62</vt:lpstr>
      <vt:lpstr>RECOMENDACIONES</vt:lpstr>
      <vt:lpstr>Diapositiva 64</vt:lpstr>
      <vt:lpstr>Diapositiva 65</vt:lpstr>
      <vt:lpstr>GRACIAS POR SU ATENCIÓN…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POLITÉCNICA DEL EJÉRCITO  DEPARTAMENTO DE ELÉCTRICA Y ELECTRÓNICA  “Estandarización de los parámetros técnicos de operación de las estaciones de Radiodifusión FM con cobertura en la Provincia de Pichincha.”    Autor: Juan Fernando Guzmán</dc:title>
  <dc:creator>usuario</dc:creator>
  <cp:lastModifiedBy>user</cp:lastModifiedBy>
  <cp:revision>122</cp:revision>
  <dcterms:created xsi:type="dcterms:W3CDTF">2011-10-10T18:53:50Z</dcterms:created>
  <dcterms:modified xsi:type="dcterms:W3CDTF">2012-10-08T00:41:54Z</dcterms:modified>
</cp:coreProperties>
</file>