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9"/>
  </p:notesMasterIdLst>
  <p:sldIdLst>
    <p:sldId id="256" r:id="rId2"/>
    <p:sldId id="257" r:id="rId3"/>
    <p:sldId id="258" r:id="rId4"/>
    <p:sldId id="259" r:id="rId5"/>
    <p:sldId id="260" r:id="rId6"/>
    <p:sldId id="261" r:id="rId7"/>
    <p:sldId id="262" r:id="rId8"/>
    <p:sldId id="263"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450" r:id="rId46"/>
    <p:sldId id="317" r:id="rId47"/>
    <p:sldId id="451" r:id="rId48"/>
    <p:sldId id="318" r:id="rId49"/>
    <p:sldId id="321" r:id="rId50"/>
    <p:sldId id="452" r:id="rId51"/>
    <p:sldId id="453" r:id="rId52"/>
    <p:sldId id="454" r:id="rId53"/>
    <p:sldId id="455" r:id="rId54"/>
    <p:sldId id="456" r:id="rId55"/>
    <p:sldId id="457" r:id="rId56"/>
    <p:sldId id="458" r:id="rId57"/>
    <p:sldId id="459" r:id="rId58"/>
    <p:sldId id="460" r:id="rId59"/>
    <p:sldId id="461" r:id="rId60"/>
    <p:sldId id="322" r:id="rId61"/>
    <p:sldId id="462" r:id="rId62"/>
    <p:sldId id="463" r:id="rId63"/>
    <p:sldId id="464" r:id="rId64"/>
    <p:sldId id="465" r:id="rId65"/>
    <p:sldId id="466" r:id="rId66"/>
    <p:sldId id="467" r:id="rId67"/>
    <p:sldId id="267" r:id="rId68"/>
    <p:sldId id="268" r:id="rId69"/>
    <p:sldId id="269" r:id="rId70"/>
    <p:sldId id="270" r:id="rId71"/>
    <p:sldId id="271" r:id="rId72"/>
    <p:sldId id="337" r:id="rId73"/>
    <p:sldId id="338" r:id="rId74"/>
    <p:sldId id="339" r:id="rId75"/>
    <p:sldId id="340" r:id="rId76"/>
    <p:sldId id="341" r:id="rId77"/>
    <p:sldId id="342" r:id="rId78"/>
    <p:sldId id="272" r:id="rId79"/>
    <p:sldId id="275" r:id="rId80"/>
    <p:sldId id="278"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43" r:id="rId96"/>
    <p:sldId id="344" r:id="rId97"/>
    <p:sldId id="345" r:id="rId98"/>
    <p:sldId id="346" r:id="rId99"/>
    <p:sldId id="347" r:id="rId100"/>
    <p:sldId id="348" r:id="rId101"/>
    <p:sldId id="349" r:id="rId102"/>
    <p:sldId id="350" r:id="rId103"/>
    <p:sldId id="351" r:id="rId104"/>
    <p:sldId id="352" r:id="rId105"/>
    <p:sldId id="353" r:id="rId106"/>
    <p:sldId id="357"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35" r:id="rId175"/>
    <p:sldId id="426" r:id="rId176"/>
    <p:sldId id="427" r:id="rId177"/>
    <p:sldId id="428" r:id="rId178"/>
    <p:sldId id="429" r:id="rId179"/>
    <p:sldId id="430" r:id="rId180"/>
    <p:sldId id="431" r:id="rId181"/>
    <p:sldId id="432" r:id="rId182"/>
    <p:sldId id="433" r:id="rId183"/>
    <p:sldId id="434"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2F444-54D5-4678-898D-04C5EDF0E296}" type="datetimeFigureOut">
              <a:rPr lang="es-EC" smtClean="0"/>
              <a:pPr/>
              <a:t>19/10/2012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E75B84-F6CA-467D-8D03-77BF8AB5F964}"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a:t>
            </a:fld>
            <a:endParaRPr lang="es-EC"/>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100</a:t>
            </a:fld>
            <a:endParaRPr lang="es-EC"/>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101</a:t>
            </a:fld>
            <a:endParaRPr lang="es-EC"/>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102</a:t>
            </a:fld>
            <a:endParaRPr lang="es-EC"/>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103</a:t>
            </a:fld>
            <a:endParaRPr lang="es-EC"/>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104</a:t>
            </a:fld>
            <a:endParaRPr lang="es-EC"/>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105</a:t>
            </a:fld>
            <a:endParaRPr lang="es-EC"/>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106</a:t>
            </a:fld>
            <a:endParaRPr lang="es-EC"/>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107</a:t>
            </a:fld>
            <a:endParaRPr lang="es-EC"/>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108</a:t>
            </a:fld>
            <a:endParaRPr lang="es-EC"/>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109</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a:t>
            </a:fld>
            <a:endParaRPr lang="es-EC"/>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110</a:t>
            </a:fld>
            <a:endParaRPr lang="es-EC"/>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111</a:t>
            </a:fld>
            <a:endParaRPr lang="es-EC"/>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112</a:t>
            </a:fld>
            <a:endParaRPr lang="es-EC"/>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113</a:t>
            </a:fld>
            <a:endParaRPr lang="es-EC"/>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114</a:t>
            </a:fld>
            <a:endParaRPr lang="es-EC"/>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115</a:t>
            </a:fld>
            <a:endParaRPr lang="es-EC"/>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116</a:t>
            </a:fld>
            <a:endParaRPr lang="es-EC"/>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117</a:t>
            </a:fld>
            <a:endParaRPr lang="es-EC"/>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118</a:t>
            </a:fld>
            <a:endParaRPr lang="es-EC"/>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119</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a:t>
            </a:fld>
            <a:endParaRPr lang="es-EC"/>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120</a:t>
            </a:fld>
            <a:endParaRPr lang="es-EC"/>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121</a:t>
            </a:fld>
            <a:endParaRPr lang="es-EC"/>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122</a:t>
            </a:fld>
            <a:endParaRPr lang="es-EC"/>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123</a:t>
            </a:fld>
            <a:endParaRPr lang="es-EC"/>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124</a:t>
            </a:fld>
            <a:endParaRPr lang="es-EC"/>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125</a:t>
            </a:fld>
            <a:endParaRPr lang="es-EC"/>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126</a:t>
            </a:fld>
            <a:endParaRPr lang="es-EC"/>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127</a:t>
            </a:fld>
            <a:endParaRPr lang="es-EC"/>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128</a:t>
            </a:fld>
            <a:endParaRPr lang="es-EC"/>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129</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a:t>
            </a:fld>
            <a:endParaRPr lang="es-EC"/>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130</a:t>
            </a:fld>
            <a:endParaRPr lang="es-EC"/>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131</a:t>
            </a:fld>
            <a:endParaRPr lang="es-EC"/>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132</a:t>
            </a:fld>
            <a:endParaRPr lang="es-EC"/>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133</a:t>
            </a:fld>
            <a:endParaRPr lang="es-EC"/>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134</a:t>
            </a:fld>
            <a:endParaRPr lang="es-EC"/>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135</a:t>
            </a:fld>
            <a:endParaRPr lang="es-EC"/>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136</a:t>
            </a:fld>
            <a:endParaRPr lang="es-EC"/>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137</a:t>
            </a:fld>
            <a:endParaRPr lang="es-EC"/>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138</a:t>
            </a:fld>
            <a:endParaRPr lang="es-EC"/>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139</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a:t>
            </a:fld>
            <a:endParaRPr lang="es-EC"/>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140</a:t>
            </a:fld>
            <a:endParaRPr lang="es-EC"/>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141</a:t>
            </a:fld>
            <a:endParaRPr lang="es-EC"/>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142</a:t>
            </a:fld>
            <a:endParaRPr lang="es-EC"/>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143</a:t>
            </a:fld>
            <a:endParaRPr lang="es-EC"/>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144</a:t>
            </a:fld>
            <a:endParaRPr lang="es-EC"/>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145</a:t>
            </a:fld>
            <a:endParaRPr lang="es-EC"/>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146</a:t>
            </a:fld>
            <a:endParaRPr lang="es-EC"/>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147</a:t>
            </a:fld>
            <a:endParaRPr lang="es-EC"/>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148</a:t>
            </a:fld>
            <a:endParaRPr lang="es-EC"/>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149</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a:t>
            </a:fld>
            <a:endParaRPr lang="es-EC"/>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150</a:t>
            </a:fld>
            <a:endParaRPr lang="es-EC"/>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151</a:t>
            </a:fld>
            <a:endParaRPr lang="es-EC"/>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152</a:t>
            </a:fld>
            <a:endParaRPr lang="es-EC"/>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153</a:t>
            </a:fld>
            <a:endParaRPr lang="es-EC"/>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154</a:t>
            </a:fld>
            <a:endParaRPr lang="es-EC"/>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155</a:t>
            </a:fld>
            <a:endParaRPr lang="es-EC"/>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156</a:t>
            </a:fld>
            <a:endParaRPr lang="es-EC"/>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157</a:t>
            </a:fld>
            <a:endParaRPr lang="es-EC"/>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158</a:t>
            </a:fld>
            <a:endParaRPr lang="es-EC"/>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159</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16</a:t>
            </a:fld>
            <a:endParaRPr lang="es-EC"/>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160</a:t>
            </a:fld>
            <a:endParaRPr lang="es-EC"/>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161</a:t>
            </a:fld>
            <a:endParaRPr lang="es-EC"/>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162</a:t>
            </a:fld>
            <a:endParaRPr lang="es-EC"/>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163</a:t>
            </a:fld>
            <a:endParaRPr lang="es-EC"/>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164</a:t>
            </a:fld>
            <a:endParaRPr lang="es-EC"/>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165</a:t>
            </a:fld>
            <a:endParaRPr lang="es-EC"/>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166</a:t>
            </a:fld>
            <a:endParaRPr lang="es-EC"/>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168</a:t>
            </a:fld>
            <a:endParaRPr lang="es-EC"/>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169</a:t>
            </a:fld>
            <a:endParaRPr lang="es-EC"/>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170</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17</a:t>
            </a:fld>
            <a:endParaRPr lang="es-EC"/>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171</a:t>
            </a:fld>
            <a:endParaRPr lang="es-EC"/>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172</a:t>
            </a:fld>
            <a:endParaRPr lang="es-EC"/>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173</a:t>
            </a:fld>
            <a:endParaRPr lang="es-EC"/>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174</a:t>
            </a:fld>
            <a:endParaRPr lang="es-EC"/>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175</a:t>
            </a:fld>
            <a:endParaRPr lang="es-EC"/>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176</a:t>
            </a:fld>
            <a:endParaRPr lang="es-EC"/>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178</a:t>
            </a:fld>
            <a:endParaRPr lang="es-EC"/>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179</a:t>
            </a:fld>
            <a:endParaRPr lang="es-EC"/>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180</a:t>
            </a:fld>
            <a:endParaRPr lang="es-EC"/>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181</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18</a:t>
            </a:fld>
            <a:endParaRPr lang="es-EC"/>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182</a:t>
            </a:fld>
            <a:endParaRPr lang="es-EC"/>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183</a:t>
            </a:fld>
            <a:endParaRPr lang="es-EC"/>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184</a:t>
            </a:fld>
            <a:endParaRPr lang="es-EC"/>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185</a:t>
            </a:fld>
            <a:endParaRPr lang="es-EC"/>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186</a:t>
            </a:fld>
            <a:endParaRPr lang="es-EC"/>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187</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19</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20</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21</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22</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23</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24</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25</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26</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27</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28</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29</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a:t>
            </a:fld>
            <a:endParaRPr 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30</a:t>
            </a:fld>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31</a:t>
            </a:fld>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32</a:t>
            </a:fld>
            <a:endParaRPr 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33</a:t>
            </a:fld>
            <a:endParaRPr 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34</a:t>
            </a:fld>
            <a:endParaRPr 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35</a:t>
            </a:fld>
            <a:endParaRPr lang="es-EC"/>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36</a:t>
            </a:fld>
            <a:endParaRPr lang="es-EC"/>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37</a:t>
            </a:fld>
            <a:endParaRPr lang="es-EC"/>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38</a:t>
            </a:fld>
            <a:endParaRPr lang="es-EC"/>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39</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a:t>
            </a:fld>
            <a:endParaRPr lang="es-EC"/>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40</a:t>
            </a:fld>
            <a:endParaRPr lang="es-EC"/>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41</a:t>
            </a:fld>
            <a:endParaRPr lang="es-EC"/>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42</a:t>
            </a:fld>
            <a:endParaRPr lang="es-EC"/>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43</a:t>
            </a:fld>
            <a:endParaRPr lang="es-EC"/>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44</a:t>
            </a:fld>
            <a:endParaRPr lang="es-EC"/>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45</a:t>
            </a:fld>
            <a:endParaRPr lang="es-EC"/>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46</a:t>
            </a:fld>
            <a:endParaRPr lang="es-EC"/>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47</a:t>
            </a:fld>
            <a:endParaRPr lang="es-EC"/>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48</a:t>
            </a:fld>
            <a:endParaRPr lang="es-EC"/>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49</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a:t>
            </a:fld>
            <a:endParaRPr lang="es-EC"/>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50</a:t>
            </a:fld>
            <a:endParaRPr lang="es-EC"/>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51</a:t>
            </a:fld>
            <a:endParaRPr lang="es-EC"/>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52</a:t>
            </a:fld>
            <a:endParaRPr lang="es-EC"/>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53</a:t>
            </a:fld>
            <a:endParaRPr lang="es-EC"/>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54</a:t>
            </a:fld>
            <a:endParaRPr lang="es-EC"/>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55</a:t>
            </a:fld>
            <a:endParaRPr lang="es-EC"/>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56</a:t>
            </a:fld>
            <a:endParaRPr lang="es-EC"/>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57</a:t>
            </a:fld>
            <a:endParaRPr lang="es-EC"/>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58</a:t>
            </a:fld>
            <a:endParaRPr lang="es-EC"/>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59</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a:t>
            </a:fld>
            <a:endParaRPr lang="es-EC"/>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60</a:t>
            </a:fld>
            <a:endParaRPr lang="es-EC"/>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61</a:t>
            </a:fld>
            <a:endParaRPr lang="es-EC"/>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62</a:t>
            </a:fld>
            <a:endParaRPr lang="es-EC"/>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63</a:t>
            </a:fld>
            <a:endParaRPr lang="es-EC"/>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64</a:t>
            </a:fld>
            <a:endParaRPr lang="es-EC"/>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65</a:t>
            </a:fld>
            <a:endParaRPr lang="es-EC"/>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66</a:t>
            </a:fld>
            <a:endParaRPr lang="es-EC"/>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67</a:t>
            </a:fld>
            <a:endParaRPr lang="es-EC"/>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68</a:t>
            </a:fld>
            <a:endParaRPr lang="es-EC"/>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69</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a:t>
            </a:fld>
            <a:endParaRPr lang="es-EC"/>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70</a:t>
            </a:fld>
            <a:endParaRPr lang="es-EC"/>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71</a:t>
            </a:fld>
            <a:endParaRPr lang="es-EC"/>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72</a:t>
            </a:fld>
            <a:endParaRPr lang="es-EC"/>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73</a:t>
            </a:fld>
            <a:endParaRPr lang="es-EC"/>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74</a:t>
            </a:fld>
            <a:endParaRPr lang="es-EC"/>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75</a:t>
            </a:fld>
            <a:endParaRPr lang="es-EC"/>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76</a:t>
            </a:fld>
            <a:endParaRPr lang="es-EC"/>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77</a:t>
            </a:fld>
            <a:endParaRPr lang="es-EC"/>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78</a:t>
            </a:fld>
            <a:endParaRPr lang="es-EC"/>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79</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a:t>
            </a:fld>
            <a:endParaRPr lang="es-EC"/>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80</a:t>
            </a:fld>
            <a:endParaRPr lang="es-EC"/>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81</a:t>
            </a:fld>
            <a:endParaRPr lang="es-EC"/>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82</a:t>
            </a:fld>
            <a:endParaRPr lang="es-EC"/>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83</a:t>
            </a:fld>
            <a:endParaRPr lang="es-EC"/>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84</a:t>
            </a:fld>
            <a:endParaRPr lang="es-EC"/>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85</a:t>
            </a:fld>
            <a:endParaRPr lang="es-EC"/>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86</a:t>
            </a:fld>
            <a:endParaRPr lang="es-EC"/>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87</a:t>
            </a:fld>
            <a:endParaRPr lang="es-EC"/>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88</a:t>
            </a:fld>
            <a:endParaRPr lang="es-EC"/>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89</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a:t>
            </a:fld>
            <a:endParaRPr lang="es-EC"/>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90</a:t>
            </a:fld>
            <a:endParaRPr lang="es-EC"/>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91</a:t>
            </a:fld>
            <a:endParaRPr lang="es-EC"/>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92</a:t>
            </a:fld>
            <a:endParaRPr lang="es-EC"/>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93</a:t>
            </a:fld>
            <a:endParaRPr lang="es-EC"/>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94</a:t>
            </a:fld>
            <a:endParaRPr lang="es-EC"/>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95</a:t>
            </a:fld>
            <a:endParaRPr lang="es-EC"/>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96</a:t>
            </a:fld>
            <a:endParaRPr lang="es-EC"/>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97</a:t>
            </a:fld>
            <a:endParaRPr lang="es-EC"/>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98</a:t>
            </a:fld>
            <a:endParaRPr lang="es-EC"/>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CE75B84-F6CA-467D-8D03-77BF8AB5F964}" type="slidenum">
              <a:rPr lang="es-EC" smtClean="0"/>
              <a:pPr/>
              <a:t>99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233DECF9-0020-4FAD-B9B8-1248CC57929F}"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33DECF9-0020-4FAD-B9B8-1248CC57929F}"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33DECF9-0020-4FAD-B9B8-1248CC57929F}"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33DECF9-0020-4FAD-B9B8-1248CC57929F}"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33DECF9-0020-4FAD-B9B8-1248CC57929F}"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33DECF9-0020-4FAD-B9B8-1248CC57929F}"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33DECF9-0020-4FAD-B9B8-1248CC57929F}"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33DECF9-0020-4FAD-B9B8-1248CC57929F}"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33DECF9-0020-4FAD-B9B8-1248CC57929F}"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33DECF9-0020-4FAD-B9B8-1248CC57929F}"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0AD53CA-068B-4C17-AB98-634817C823B7}" type="datetimeFigureOut">
              <a:rPr lang="es-EC" smtClean="0"/>
              <a:pPr/>
              <a:t>19/10/2012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233DECF9-0020-4FAD-B9B8-1248CC57929F}"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AD53CA-068B-4C17-AB98-634817C823B7}" type="datetimeFigureOut">
              <a:rPr lang="es-EC" smtClean="0"/>
              <a:pPr/>
              <a:t>19/10/2012</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3DECF9-0020-4FAD-B9B8-1248CC57929F}"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slide" Target="slide18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slide" Target="slide18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125.xml"/><Relationship Id="rId7" Type="http://schemas.openxmlformats.org/officeDocument/2006/relationships/slide" Target="slide132.xml"/><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slide" Target="slide129.xml"/><Relationship Id="rId5" Type="http://schemas.openxmlformats.org/officeDocument/2006/relationships/slide" Target="slide127.xml"/><Relationship Id="rId4" Type="http://schemas.openxmlformats.org/officeDocument/2006/relationships/slide" Target="slide126.xml"/></Relationships>
</file>

<file path=ppt/slides/_rels/slide121.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notesSlide" Target="../notesSlides/notesSlide140.xml"/><Relationship Id="rId1" Type="http://schemas.openxmlformats.org/officeDocument/2006/relationships/slideLayout" Target="../slideLayouts/slideLayout2.xml"/><Relationship Id="rId5" Type="http://schemas.openxmlformats.org/officeDocument/2006/relationships/slide" Target="slide123.xml"/><Relationship Id="rId4" Type="http://schemas.openxmlformats.org/officeDocument/2006/relationships/slide" Target="slide193.xml"/></Relationships>
</file>

<file path=ppt/slides/_rels/slide141.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slide" Target="slide18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8" Type="http://schemas.openxmlformats.org/officeDocument/2006/relationships/slide" Target="slide169.xml"/><Relationship Id="rId3" Type="http://schemas.openxmlformats.org/officeDocument/2006/relationships/slide" Target="slide161.xml"/><Relationship Id="rId7" Type="http://schemas.openxmlformats.org/officeDocument/2006/relationships/slide" Target="slide166.xml"/><Relationship Id="rId2" Type="http://schemas.openxmlformats.org/officeDocument/2006/relationships/notesSlide" Target="../notesSlides/notesSlide156.xml"/><Relationship Id="rId1" Type="http://schemas.openxmlformats.org/officeDocument/2006/relationships/slideLayout" Target="../slideLayouts/slideLayout2.xml"/><Relationship Id="rId6" Type="http://schemas.openxmlformats.org/officeDocument/2006/relationships/slide" Target="slide164.xml"/><Relationship Id="rId5" Type="http://schemas.openxmlformats.org/officeDocument/2006/relationships/slide" Target="slide163.xml"/><Relationship Id="rId4" Type="http://schemas.openxmlformats.org/officeDocument/2006/relationships/slide" Target="slide162.xml"/></Relationships>
</file>

<file path=ppt/slides/_rels/slide157.xml.rels><?xml version="1.0" encoding="UTF-8" standalone="yes"?>
<Relationships xmlns="http://schemas.openxmlformats.org/package/2006/relationships"><Relationship Id="rId3" Type="http://schemas.openxmlformats.org/officeDocument/2006/relationships/slide" Target="slide175.xml"/><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slide" Target="slide176.xml"/><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74.xml"/><Relationship Id="rId1" Type="http://schemas.openxmlformats.org/officeDocument/2006/relationships/slideLayout" Target="../slideLayouts/slideLayout2.xml"/><Relationship Id="rId5" Type="http://schemas.openxmlformats.org/officeDocument/2006/relationships/slide" Target="slide157.xml"/><Relationship Id="rId4" Type="http://schemas.openxmlformats.org/officeDocument/2006/relationships/slide" Target="slide192.xml"/></Relationships>
</file>

<file path=ppt/slides/_rels/slide176.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slide" Target="slide159.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slide" Target="slide160.xml"/><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slide" Target="slide175.xml"/><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slide" Target="slide18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slide" Target="slide19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slide" Target="slide19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slide" Target="slide19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slide" Target="slide19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slide" Target="slide19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83.xml"/><Relationship Id="rId7" Type="http://schemas.openxmlformats.org/officeDocument/2006/relationships/slide" Target="slide91.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slide" Target="slide88.xml"/><Relationship Id="rId5" Type="http://schemas.openxmlformats.org/officeDocument/2006/relationships/slide" Target="slide85.xml"/><Relationship Id="rId4" Type="http://schemas.openxmlformats.org/officeDocument/2006/relationships/slide" Target="slide84.xml"/></Relationships>
</file>

<file path=ppt/slides/_rels/slide79.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slide" Target="slide100.xml"/></Relationships>
</file>

<file path=ppt/slides/_rels/slide81.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slide" Target="slide19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1745" name="Object 1"/>
          <p:cNvGraphicFramePr>
            <a:graphicFrameLocks noChangeAspect="1"/>
          </p:cNvGraphicFramePr>
          <p:nvPr/>
        </p:nvGraphicFramePr>
        <p:xfrm>
          <a:off x="3995936" y="476672"/>
          <a:ext cx="1453662" cy="1224136"/>
        </p:xfrm>
        <a:graphic>
          <a:graphicData uri="http://schemas.openxmlformats.org/presentationml/2006/ole">
            <p:oleObj spid="_x0000_s31745" name="Imagen de mapa de bits" r:id="rId4" imgW="2152427" imgH="2077627" progId="PBrush">
              <p:embed/>
            </p:oleObj>
          </a:graphicData>
        </a:graphic>
      </p:graphicFrame>
      <p:sp>
        <p:nvSpPr>
          <p:cNvPr id="31747" name="Rectangle 3"/>
          <p:cNvSpPr>
            <a:spLocks noChangeArrowheads="1"/>
          </p:cNvSpPr>
          <p:nvPr/>
        </p:nvSpPr>
        <p:spPr bwMode="auto">
          <a:xfrm>
            <a:off x="755576" y="1964305"/>
            <a:ext cx="80648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ESCUELA POLITÉCNICA DEL EJÉRCITO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DEPARTAMENTO DE CIENCIAS ECONÓMICAS ADMINISTRATIVAS Y DE COMERCIO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AUDITORÍA DE GESTIÓN APLICADA A LOS DEPARTAMENTOS DE FACTURACIÓN, VENTAS Y COMPRAS DE LA EMPRESA TUBASEC C. 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CAROLIN ALEXANDRA GALLARDO FILIÁN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Tesis presentada como requisito previo a la obtención del título de:</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INGENIERA EN FINANZAS CONTABILIDAD Y AUDITORÍA</a:t>
            </a:r>
          </a:p>
          <a:p>
            <a:pPr marL="0" marR="0" lvl="0" indent="0" algn="ctr" defTabSz="914400" rtl="0" eaLnBrk="0" fontAlgn="base" latinLnBrk="0" hangingPunct="0">
              <a:lnSpc>
                <a:spcPct val="100000"/>
              </a:lnSpc>
              <a:spcBef>
                <a:spcPct val="0"/>
              </a:spcBef>
              <a:spcAft>
                <a:spcPct val="0"/>
              </a:spcAft>
              <a:buClrTx/>
              <a:buSzTx/>
              <a:buFontTx/>
              <a:buNone/>
              <a:tabLst/>
            </a:pPr>
            <a:endParaRPr lang="es-ES"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2011</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5400600"/>
          </a:xfrm>
        </p:spPr>
        <p:txBody>
          <a:bodyPr/>
          <a:lstStyle/>
          <a:p>
            <a:r>
              <a:rPr lang="es-EC" b="1" dirty="0" smtClean="0"/>
              <a:t>ECUATEJA.- </a:t>
            </a:r>
            <a:r>
              <a:rPr lang="es-EC" dirty="0" smtClean="0"/>
              <a:t>Tejas de Hormigón para cubiertas</a:t>
            </a:r>
          </a:p>
          <a:p>
            <a:pPr>
              <a:buNone/>
            </a:pPr>
            <a:r>
              <a:rPr lang="es-EC" dirty="0" smtClean="0"/>
              <a:t> </a:t>
            </a:r>
          </a:p>
          <a:p>
            <a:pPr>
              <a:buNone/>
            </a:pPr>
            <a:r>
              <a:rPr lang="es-EC" dirty="0" smtClean="0"/>
              <a:t> </a:t>
            </a:r>
          </a:p>
          <a:p>
            <a:pPr>
              <a:buNone/>
            </a:pPr>
            <a:endParaRPr lang="es-EC" dirty="0"/>
          </a:p>
        </p:txBody>
      </p:sp>
      <p:pic>
        <p:nvPicPr>
          <p:cNvPr id="4" name="3 Imagen"/>
          <p:cNvPicPr/>
          <p:nvPr/>
        </p:nvPicPr>
        <p:blipFill>
          <a:blip r:embed="rId3" cstate="print"/>
          <a:srcRect/>
          <a:stretch>
            <a:fillRect/>
          </a:stretch>
        </p:blipFill>
        <p:spPr bwMode="auto">
          <a:xfrm>
            <a:off x="2123728" y="2095500"/>
            <a:ext cx="4824536" cy="3277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2"/>
          <a:ext cx="8363272" cy="4734197"/>
        </p:xfrm>
        <a:graphic>
          <a:graphicData uri="http://schemas.openxmlformats.org/drawingml/2006/table">
            <a:tbl>
              <a:tblPr firstRow="1" bandRow="1">
                <a:tableStyleId>{5C22544A-7EE6-4342-B048-85BDC9FD1C3A}</a:tableStyleId>
              </a:tblPr>
              <a:tblGrid>
                <a:gridCol w="6084254"/>
                <a:gridCol w="2279018"/>
              </a:tblGrid>
              <a:tr h="425088">
                <a:tc>
                  <a:txBody>
                    <a:bodyPr/>
                    <a:lstStyle/>
                    <a:p>
                      <a:pPr algn="ctr">
                        <a:lnSpc>
                          <a:spcPct val="150000"/>
                        </a:lnSpc>
                        <a:spcAft>
                          <a:spcPts val="0"/>
                        </a:spcAft>
                      </a:pPr>
                      <a:r>
                        <a:rPr lang="es-EC" sz="1100" dirty="0">
                          <a:latin typeface="Arial"/>
                          <a:ea typeface="Times New Roman"/>
                          <a:cs typeface="Times New Roman"/>
                        </a:rPr>
                        <a:t>PROCESO No 3</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HALLAZGOS</a:t>
                      </a:r>
                      <a:endParaRPr lang="es-EC" sz="1100">
                        <a:latin typeface="Times New Roman"/>
                        <a:ea typeface="Times New Roman"/>
                        <a:cs typeface="Times New Roman"/>
                      </a:endParaRPr>
                    </a:p>
                  </a:txBody>
                  <a:tcPr marL="68580" marR="68580" marT="0" marB="0"/>
                </a:tc>
              </a:tr>
              <a:tr h="425088">
                <a:tc>
                  <a:txBody>
                    <a:bodyPr/>
                    <a:lstStyle/>
                    <a:p>
                      <a:pPr>
                        <a:lnSpc>
                          <a:spcPct val="150000"/>
                        </a:lnSpc>
                        <a:spcAft>
                          <a:spcPts val="0"/>
                        </a:spcAft>
                      </a:pPr>
                      <a:r>
                        <a:rPr lang="es-EC" sz="1100">
                          <a:latin typeface="Arial"/>
                          <a:ea typeface="Times New Roman"/>
                          <a:cs typeface="Times New Roman"/>
                        </a:rPr>
                        <a:t>Elaboración de la Orden de Compra.</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425088">
                <a:tc>
                  <a:txBody>
                    <a:bodyPr/>
                    <a:lstStyle/>
                    <a:p>
                      <a:pPr algn="ctr">
                        <a:lnSpc>
                          <a:spcPct val="150000"/>
                        </a:lnSpc>
                        <a:spcAft>
                          <a:spcPts val="0"/>
                        </a:spcAft>
                      </a:pPr>
                      <a:r>
                        <a:rPr lang="es-EC" sz="1100">
                          <a:latin typeface="Arial"/>
                          <a:ea typeface="Times New Roman"/>
                          <a:cs typeface="Times New Roman"/>
                        </a:rPr>
                        <a:t>PROCEDIMIENTO No 1</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r h="576489">
                <a:tc>
                  <a:txBody>
                    <a:bodyPr/>
                    <a:lstStyle/>
                    <a:p>
                      <a:pPr algn="just">
                        <a:lnSpc>
                          <a:spcPct val="150000"/>
                        </a:lnSpc>
                        <a:spcAft>
                          <a:spcPts val="0"/>
                        </a:spcAft>
                      </a:pPr>
                      <a:r>
                        <a:rPr lang="es-EC" sz="1100">
                          <a:latin typeface="Arial"/>
                          <a:ea typeface="Times New Roman"/>
                          <a:cs typeface="Times New Roman"/>
                        </a:rPr>
                        <a:t>Comprobar cómo se elaboran las Ordenes de Compras que se envían al proveedor y si estas cuentan con la autorización del Gerente General.</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1441222">
                <a:tc>
                  <a:txBody>
                    <a:bodyPr/>
                    <a:lstStyle/>
                    <a:p>
                      <a:pPr algn="ctr">
                        <a:lnSpc>
                          <a:spcPct val="150000"/>
                        </a:lnSpc>
                        <a:spcAft>
                          <a:spcPts val="0"/>
                        </a:spcAft>
                      </a:pPr>
                      <a:r>
                        <a:rPr lang="es-EC" sz="1100">
                          <a:latin typeface="Arial"/>
                          <a:ea typeface="Times New Roman"/>
                          <a:cs typeface="Times New Roman"/>
                        </a:rPr>
                        <a:t>APLICACIÓN</a:t>
                      </a:r>
                      <a:endParaRPr lang="es-EC" sz="1100">
                        <a:latin typeface="Times New Roman"/>
                        <a:ea typeface="Times New Roman"/>
                        <a:cs typeface="Times New Roman"/>
                      </a:endParaRPr>
                    </a:p>
                    <a:p>
                      <a:pPr algn="just">
                        <a:lnSpc>
                          <a:spcPct val="150000"/>
                        </a:lnSpc>
                        <a:spcAft>
                          <a:spcPts val="0"/>
                        </a:spcAft>
                      </a:pPr>
                      <a:r>
                        <a:rPr lang="es-EC" sz="1100">
                          <a:latin typeface="Arial"/>
                          <a:ea typeface="Times New Roman"/>
                          <a:cs typeface="Times New Roman"/>
                        </a:rPr>
                        <a:t>Se realizó una revisión de cómo se elabora la Orden o Nota de Pedido de Compra, la cual contiene todos los requerimientos mínimos establecidos de cada producto y a que  proveedor se va hacer el pedido; estos son realizados en las ventas o temporadas que crea conveniente la empresa.</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p>
                      <a:pPr algn="ctr">
                        <a:lnSpc>
                          <a:spcPct val="150000"/>
                        </a:lnSpc>
                        <a:spcAft>
                          <a:spcPts val="0"/>
                        </a:spcAft>
                      </a:pPr>
                      <a:r>
                        <a:rPr lang="es-EC" sz="1100">
                          <a:latin typeface="Arial"/>
                          <a:ea typeface="Times New Roman"/>
                          <a:cs typeface="Times New Roman"/>
                        </a:rPr>
                        <a:t>Aplicación de los procedimientos de auditoría, nos e evidencia hallazgos dignos de comentar.</a:t>
                      </a:r>
                      <a:endParaRPr lang="es-EC" sz="1100">
                        <a:latin typeface="Times New Roman"/>
                        <a:ea typeface="Times New Roman"/>
                        <a:cs typeface="Times New Roman"/>
                      </a:endParaRPr>
                    </a:p>
                  </a:txBody>
                  <a:tcPr marL="68580" marR="68580" marT="0" marB="0"/>
                </a:tc>
              </a:tr>
              <a:tr h="1441222">
                <a:tc>
                  <a:txBody>
                    <a:bodyPr/>
                    <a:lstStyle/>
                    <a:p>
                      <a:pPr algn="ctr">
                        <a:lnSpc>
                          <a:spcPct val="150000"/>
                        </a:lnSpc>
                        <a:spcAft>
                          <a:spcPts val="0"/>
                        </a:spcAft>
                      </a:pPr>
                      <a:r>
                        <a:rPr lang="es-EC" sz="1100">
                          <a:latin typeface="Arial"/>
                          <a:ea typeface="Times New Roman"/>
                          <a:cs typeface="Times New Roman"/>
                        </a:rPr>
                        <a:t>CÁLCULO DE INDICADORES DE GESTIÓN</a:t>
                      </a:r>
                      <a:endParaRPr lang="es-EC" sz="1100">
                        <a:latin typeface="Times New Roman"/>
                        <a:ea typeface="Times New Roman"/>
                        <a:cs typeface="Times New Roman"/>
                      </a:endParaRPr>
                    </a:p>
                    <a:p>
                      <a:pPr algn="ctr">
                        <a:lnSpc>
                          <a:spcPct val="150000"/>
                        </a:lnSpc>
                        <a:spcAft>
                          <a:spcPts val="0"/>
                        </a:spcAft>
                      </a:pPr>
                      <a:r>
                        <a:rPr lang="es-EC" sz="1100">
                          <a:latin typeface="Arial"/>
                          <a:ea typeface="Times New Roman"/>
                          <a:cs typeface="Times New Roman"/>
                        </a:rPr>
                        <a:t> Número de Órdenes de Pedido Enviadas</a:t>
                      </a:r>
                      <a:endParaRPr lang="es-EC" sz="1100">
                        <a:latin typeface="Times New Roman"/>
                        <a:ea typeface="Times New Roman"/>
                        <a:cs typeface="Times New Roman"/>
                      </a:endParaRPr>
                    </a:p>
                    <a:p>
                      <a:pPr algn="ctr">
                        <a:lnSpc>
                          <a:spcPct val="150000"/>
                        </a:lnSpc>
                        <a:spcAft>
                          <a:spcPts val="0"/>
                        </a:spcAft>
                      </a:pPr>
                      <a:r>
                        <a:rPr lang="es-EC" sz="1100">
                          <a:latin typeface="Arial"/>
                          <a:ea typeface="Times New Roman"/>
                          <a:cs typeface="Times New Roman"/>
                        </a:rPr>
                        <a:t>Número de Órdenes de Pedido Generadas</a:t>
                      </a:r>
                      <a:endParaRPr lang="es-EC" sz="1100">
                        <a:latin typeface="Times New Roman"/>
                        <a:ea typeface="Times New Roman"/>
                        <a:cs typeface="Times New Roman"/>
                      </a:endParaRPr>
                    </a:p>
                    <a:p>
                      <a:pPr>
                        <a:lnSpc>
                          <a:spcPct val="150000"/>
                        </a:lnSpc>
                        <a:spcAft>
                          <a:spcPts val="0"/>
                        </a:spcAft>
                      </a:pPr>
                      <a:r>
                        <a:rPr lang="es-EC" sz="1100">
                          <a:latin typeface="Arial"/>
                          <a:ea typeface="Times New Roman"/>
                          <a:cs typeface="Times New Roman"/>
                        </a:rPr>
                        <a:t>= 10/10</a:t>
                      </a:r>
                      <a:endParaRPr lang="es-EC" sz="1100">
                        <a:latin typeface="Times New Roman"/>
                        <a:ea typeface="Times New Roman"/>
                        <a:cs typeface="Times New Roman"/>
                      </a:endParaRPr>
                    </a:p>
                    <a:p>
                      <a:pPr>
                        <a:lnSpc>
                          <a:spcPct val="150000"/>
                        </a:lnSpc>
                        <a:spcAft>
                          <a:spcPts val="0"/>
                        </a:spcAft>
                      </a:pPr>
                      <a:r>
                        <a:rPr lang="es-EC" sz="1100">
                          <a:latin typeface="Arial"/>
                          <a:ea typeface="Times New Roman"/>
                          <a:cs typeface="Times New Roman"/>
                        </a:rPr>
                        <a:t>= 100%</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839788" y="332656"/>
            <a:ext cx="1689100" cy="473075"/>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043608" y="908720"/>
            <a:ext cx="71642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AUDITORÍA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1"/>
          <p:cNvSpPr txBox="1">
            <a:spLocks noChangeArrowheads="1"/>
          </p:cNvSpPr>
          <p:nvPr/>
        </p:nvSpPr>
        <p:spPr bwMode="auto">
          <a:xfrm>
            <a:off x="7164288" y="277342"/>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C  1.7</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1"/>
          <a:ext cx="8363272" cy="4734198"/>
        </p:xfrm>
        <a:graphic>
          <a:graphicData uri="http://schemas.openxmlformats.org/drawingml/2006/table">
            <a:tbl>
              <a:tblPr firstRow="1" bandRow="1">
                <a:tableStyleId>{5C22544A-7EE6-4342-B048-85BDC9FD1C3A}</a:tableStyleId>
              </a:tblPr>
              <a:tblGrid>
                <a:gridCol w="6157432"/>
                <a:gridCol w="2205840"/>
              </a:tblGrid>
              <a:tr h="425088">
                <a:tc>
                  <a:txBody>
                    <a:bodyPr/>
                    <a:lstStyle/>
                    <a:p>
                      <a:pPr algn="ctr">
                        <a:lnSpc>
                          <a:spcPct val="150000"/>
                        </a:lnSpc>
                        <a:spcAft>
                          <a:spcPts val="0"/>
                        </a:spcAft>
                      </a:pPr>
                      <a:r>
                        <a:rPr lang="es-EC" sz="1100" dirty="0">
                          <a:latin typeface="Arial"/>
                          <a:ea typeface="Times New Roman"/>
                          <a:cs typeface="Times New Roman"/>
                        </a:rPr>
                        <a:t>PROCESO No 4</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HALLAZGOS</a:t>
                      </a:r>
                      <a:endParaRPr lang="es-EC" sz="1100">
                        <a:latin typeface="Times New Roman"/>
                        <a:ea typeface="Times New Roman"/>
                        <a:cs typeface="Times New Roman"/>
                      </a:endParaRPr>
                    </a:p>
                  </a:txBody>
                  <a:tcPr marL="68580" marR="68580" marT="0" marB="0"/>
                </a:tc>
              </a:tr>
              <a:tr h="425088">
                <a:tc>
                  <a:txBody>
                    <a:bodyPr/>
                    <a:lstStyle/>
                    <a:p>
                      <a:pPr>
                        <a:lnSpc>
                          <a:spcPct val="150000"/>
                        </a:lnSpc>
                        <a:spcAft>
                          <a:spcPts val="0"/>
                        </a:spcAft>
                      </a:pPr>
                      <a:r>
                        <a:rPr lang="es-EC" sz="1100">
                          <a:latin typeface="Arial"/>
                          <a:ea typeface="Times New Roman"/>
                          <a:cs typeface="Times New Roman"/>
                        </a:rPr>
                        <a:t>Recepción de la mercadería en Bodega.</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425088">
                <a:tc>
                  <a:txBody>
                    <a:bodyPr/>
                    <a:lstStyle/>
                    <a:p>
                      <a:pPr algn="ctr">
                        <a:lnSpc>
                          <a:spcPct val="150000"/>
                        </a:lnSpc>
                        <a:spcAft>
                          <a:spcPts val="0"/>
                        </a:spcAft>
                      </a:pPr>
                      <a:r>
                        <a:rPr lang="es-EC" sz="1100">
                          <a:latin typeface="Arial"/>
                          <a:ea typeface="Times New Roman"/>
                          <a:cs typeface="Times New Roman"/>
                        </a:rPr>
                        <a:t>PROCEDIMIENTO No 1</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r h="576489">
                <a:tc>
                  <a:txBody>
                    <a:bodyPr/>
                    <a:lstStyle/>
                    <a:p>
                      <a:pPr algn="just">
                        <a:lnSpc>
                          <a:spcPct val="150000"/>
                        </a:lnSpc>
                        <a:spcAft>
                          <a:spcPts val="0"/>
                        </a:spcAft>
                      </a:pPr>
                      <a:r>
                        <a:rPr lang="es-EC" sz="1100">
                          <a:latin typeface="Arial"/>
                          <a:ea typeface="Times New Roman"/>
                          <a:cs typeface="Times New Roman"/>
                        </a:rPr>
                        <a:t>Comprobar que la recepción de la mercadería sea revisada con los documentos de respaldo tales como la Guía de Remisión o Nota de entrega con la Orden de Compra.</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1152978">
                <a:tc>
                  <a:txBody>
                    <a:bodyPr/>
                    <a:lstStyle/>
                    <a:p>
                      <a:pPr algn="ctr">
                        <a:lnSpc>
                          <a:spcPct val="150000"/>
                        </a:lnSpc>
                        <a:spcAft>
                          <a:spcPts val="0"/>
                        </a:spcAft>
                      </a:pPr>
                      <a:r>
                        <a:rPr lang="es-EC" sz="1100">
                          <a:latin typeface="Arial"/>
                          <a:ea typeface="Times New Roman"/>
                          <a:cs typeface="Times New Roman"/>
                        </a:rPr>
                        <a:t>APLICACIÓN</a:t>
                      </a:r>
                      <a:endParaRPr lang="es-EC" sz="1100">
                        <a:latin typeface="Times New Roman"/>
                        <a:ea typeface="Times New Roman"/>
                        <a:cs typeface="Times New Roman"/>
                      </a:endParaRPr>
                    </a:p>
                    <a:p>
                      <a:pPr algn="just">
                        <a:lnSpc>
                          <a:spcPct val="150000"/>
                        </a:lnSpc>
                        <a:spcAft>
                          <a:spcPts val="0"/>
                        </a:spcAft>
                      </a:pPr>
                      <a:r>
                        <a:rPr lang="es-EC" sz="1100">
                          <a:latin typeface="Arial"/>
                          <a:ea typeface="Times New Roman"/>
                          <a:cs typeface="Times New Roman"/>
                        </a:rPr>
                        <a:t>Se reviso los documentos que el jefe de Bodega tiene bajo su responsabilidad, ya que al momento que llega la mercadería realiza la debida comparación de los documentos como la Orden de Pedido con la guía de Remisión que es entregada.</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p>
                      <a:pPr algn="ctr">
                        <a:lnSpc>
                          <a:spcPct val="150000"/>
                        </a:lnSpc>
                        <a:spcAft>
                          <a:spcPts val="0"/>
                        </a:spcAft>
                      </a:pPr>
                      <a:r>
                        <a:rPr lang="es-EC" sz="1100" b="1" dirty="0" smtClean="0">
                          <a:solidFill>
                            <a:srgbClr val="FF0000"/>
                          </a:solidFill>
                          <a:latin typeface="Arial"/>
                          <a:ea typeface="Times New Roman"/>
                          <a:cs typeface="Times New Roman"/>
                          <a:hlinkClick r:id="rId3" action="ppaction://hlinksldjump"/>
                        </a:rPr>
                        <a:t>H 2</a:t>
                      </a:r>
                    </a:p>
                    <a:p>
                      <a:pPr algn="ctr">
                        <a:lnSpc>
                          <a:spcPct val="150000"/>
                        </a:lnSpc>
                        <a:spcAft>
                          <a:spcPts val="0"/>
                        </a:spcAft>
                      </a:pPr>
                      <a:r>
                        <a:rPr lang="es-ES" sz="1100" b="1" dirty="0" smtClean="0">
                          <a:solidFill>
                            <a:srgbClr val="FF0000"/>
                          </a:solidFill>
                          <a:latin typeface="Arial"/>
                          <a:ea typeface="Times New Roman"/>
                          <a:cs typeface="Times New Roman"/>
                          <a:hlinkClick r:id="rId3" action="ppaction://hlinksldjump"/>
                        </a:rPr>
                        <a:t>PAG 149.150.151</a:t>
                      </a:r>
                      <a:endParaRPr lang="es-EC" sz="1100" b="1" dirty="0">
                        <a:solidFill>
                          <a:srgbClr val="FF0000"/>
                        </a:solidFill>
                        <a:latin typeface="Times New Roman"/>
                        <a:ea typeface="Times New Roman"/>
                        <a:cs typeface="Times New Roman"/>
                      </a:endParaRPr>
                    </a:p>
                  </a:txBody>
                  <a:tcPr marL="68580" marR="68580" marT="0" marB="0"/>
                </a:tc>
              </a:tr>
              <a:tr h="1152978">
                <a:tc>
                  <a:txBody>
                    <a:bodyPr/>
                    <a:lstStyle/>
                    <a:p>
                      <a:pPr algn="ctr">
                        <a:lnSpc>
                          <a:spcPct val="150000"/>
                        </a:lnSpc>
                        <a:spcAft>
                          <a:spcPts val="0"/>
                        </a:spcAft>
                      </a:pPr>
                      <a:r>
                        <a:rPr lang="es-EC" sz="1100">
                          <a:latin typeface="Arial"/>
                          <a:ea typeface="Times New Roman"/>
                          <a:cs typeface="Times New Roman"/>
                        </a:rPr>
                        <a:t>CÁLCULO DE INDICADORES DE GESTIÓN</a:t>
                      </a:r>
                      <a:endParaRPr lang="es-EC" sz="1100">
                        <a:latin typeface="Times New Roman"/>
                        <a:ea typeface="Times New Roman"/>
                        <a:cs typeface="Times New Roman"/>
                      </a:endParaRPr>
                    </a:p>
                    <a:p>
                      <a:pPr algn="ctr">
                        <a:lnSpc>
                          <a:spcPct val="150000"/>
                        </a:lnSpc>
                        <a:spcAft>
                          <a:spcPts val="0"/>
                        </a:spcAft>
                      </a:pPr>
                      <a:r>
                        <a:rPr lang="es-EC" sz="1100">
                          <a:latin typeface="Arial"/>
                          <a:ea typeface="Times New Roman"/>
                          <a:cs typeface="Times New Roman"/>
                        </a:rPr>
                        <a:t>Total de Guías de Remisión</a:t>
                      </a:r>
                      <a:endParaRPr lang="es-EC" sz="1100">
                        <a:latin typeface="Times New Roman"/>
                        <a:ea typeface="Times New Roman"/>
                        <a:cs typeface="Times New Roman"/>
                      </a:endParaRPr>
                    </a:p>
                    <a:p>
                      <a:pPr algn="ctr">
                        <a:lnSpc>
                          <a:spcPct val="150000"/>
                        </a:lnSpc>
                        <a:spcAft>
                          <a:spcPts val="0"/>
                        </a:spcAft>
                      </a:pPr>
                      <a:r>
                        <a:rPr lang="es-EC" sz="1100">
                          <a:latin typeface="Arial"/>
                          <a:ea typeface="Times New Roman"/>
                          <a:cs typeface="Times New Roman"/>
                        </a:rPr>
                        <a:t>Total de Ordenes de Pedido</a:t>
                      </a:r>
                      <a:endParaRPr lang="es-EC" sz="1100">
                        <a:latin typeface="Times New Roman"/>
                        <a:ea typeface="Times New Roman"/>
                        <a:cs typeface="Times New Roman"/>
                      </a:endParaRPr>
                    </a:p>
                    <a:p>
                      <a:pPr>
                        <a:lnSpc>
                          <a:spcPct val="150000"/>
                        </a:lnSpc>
                        <a:spcAft>
                          <a:spcPts val="0"/>
                        </a:spcAft>
                      </a:pPr>
                      <a:r>
                        <a:rPr lang="es-EC" sz="1100">
                          <a:latin typeface="Arial"/>
                          <a:ea typeface="Times New Roman"/>
                          <a:cs typeface="Times New Roman"/>
                        </a:rPr>
                        <a:t>= 19/20  =  95%</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r h="576489">
                <a:tc>
                  <a:txBody>
                    <a:bodyPr/>
                    <a:lstStyle/>
                    <a:p>
                      <a:pPr algn="just">
                        <a:lnSpc>
                          <a:spcPct val="150000"/>
                        </a:lnSpc>
                        <a:spcAft>
                          <a:spcPts val="0"/>
                        </a:spcAft>
                      </a:pPr>
                      <a:r>
                        <a:rPr lang="es-EC" sz="1100">
                          <a:latin typeface="Arial"/>
                          <a:ea typeface="Times New Roman"/>
                          <a:cs typeface="Times New Roman"/>
                        </a:rPr>
                        <a:t>INTERPRETACIÓN.-  Existe un 5% de incumplimiento de las guías de revisión revisadas, existiendo un cumplimiento del 95%</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839788" y="332656"/>
            <a:ext cx="1689100" cy="473075"/>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043608" y="908720"/>
            <a:ext cx="71642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AUDITORÍA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C  1.8</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08920"/>
            <a:ext cx="8229600" cy="1440160"/>
          </a:xfrm>
        </p:spPr>
        <p:txBody>
          <a:bodyPr>
            <a:normAutofit fontScale="90000"/>
          </a:bodyPr>
          <a:lstStyle/>
          <a:p>
            <a:pPr algn="ctr"/>
            <a:r>
              <a:rPr lang="es-EC" b="1" u="sng" dirty="0" smtClean="0"/>
              <a:t>HALLAZGOS DE AUDITORÍA</a:t>
            </a:r>
            <a:r>
              <a:rPr lang="es-EC" u="sng" dirty="0" smtClean="0"/>
              <a:t/>
            </a:r>
            <a:br>
              <a:rPr lang="es-EC" u="sng" dirty="0" smtClean="0"/>
            </a:br>
            <a:endParaRPr lang="es-EC" u="sng"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2237586"/>
          <a:ext cx="8229600" cy="4287758"/>
        </p:xfrm>
        <a:graphic>
          <a:graphicData uri="http://schemas.openxmlformats.org/drawingml/2006/table">
            <a:tbl>
              <a:tblPr firstRow="1" bandRow="1">
                <a:tableStyleId>{5C22544A-7EE6-4342-B048-85BDC9FD1C3A}</a:tableStyleId>
              </a:tblPr>
              <a:tblGrid>
                <a:gridCol w="5915000"/>
                <a:gridCol w="2314600"/>
              </a:tblGrid>
              <a:tr h="519017">
                <a:tc>
                  <a:txBody>
                    <a:bodyPr/>
                    <a:lstStyle/>
                    <a:p>
                      <a:pPr algn="ctr">
                        <a:lnSpc>
                          <a:spcPct val="150000"/>
                        </a:lnSpc>
                        <a:spcAft>
                          <a:spcPts val="0"/>
                        </a:spcAft>
                      </a:pPr>
                      <a:r>
                        <a:rPr lang="es-EC" sz="1100" b="1" dirty="0">
                          <a:latin typeface="Arial"/>
                          <a:ea typeface="Times New Roman"/>
                          <a:cs typeface="Times New Roman"/>
                        </a:rPr>
                        <a:t>PROCESO No 1</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REF. P/T</a:t>
                      </a:r>
                      <a:endParaRPr lang="es-EC" sz="1100">
                        <a:latin typeface="Times New Roman"/>
                        <a:ea typeface="Times New Roman"/>
                        <a:cs typeface="Times New Roman"/>
                      </a:endParaRPr>
                    </a:p>
                  </a:txBody>
                  <a:tcPr marL="68580" marR="68580" marT="0" marB="0"/>
                </a:tc>
              </a:tr>
              <a:tr h="519017">
                <a:tc>
                  <a:txBody>
                    <a:bodyPr/>
                    <a:lstStyle/>
                    <a:p>
                      <a:pPr>
                        <a:lnSpc>
                          <a:spcPct val="150000"/>
                        </a:lnSpc>
                        <a:spcAft>
                          <a:spcPts val="0"/>
                        </a:spcAft>
                      </a:pPr>
                      <a:r>
                        <a:rPr lang="es-EC" sz="1100">
                          <a:latin typeface="Arial"/>
                          <a:ea typeface="Times New Roman"/>
                          <a:cs typeface="Times New Roman"/>
                        </a:rPr>
                        <a:t>Base de datos de Proveedores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519017">
                <a:tc>
                  <a:txBody>
                    <a:bodyPr/>
                    <a:lstStyle/>
                    <a:p>
                      <a:pPr algn="ctr">
                        <a:lnSpc>
                          <a:spcPct val="150000"/>
                        </a:lnSpc>
                        <a:spcAft>
                          <a:spcPts val="0"/>
                        </a:spcAft>
                      </a:pPr>
                      <a:r>
                        <a:rPr lang="es-EC" sz="1100" b="1">
                          <a:latin typeface="Arial"/>
                          <a:ea typeface="Times New Roman"/>
                          <a:cs typeface="Times New Roman"/>
                        </a:rPr>
                        <a:t>PROCEDIMIENTO No 1</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txBody>
                  <a:tcPr marL="68580" marR="68580" marT="0" marB="0"/>
                </a:tc>
              </a:tr>
              <a:tr h="1013417">
                <a:tc>
                  <a:txBody>
                    <a:bodyPr/>
                    <a:lstStyle/>
                    <a:p>
                      <a:pPr algn="just">
                        <a:lnSpc>
                          <a:spcPct val="150000"/>
                        </a:lnSpc>
                        <a:spcAft>
                          <a:spcPts val="0"/>
                        </a:spcAft>
                      </a:pPr>
                      <a:r>
                        <a:rPr lang="es-EC" sz="1100">
                          <a:latin typeface="Arial"/>
                          <a:ea typeface="Times New Roman"/>
                          <a:cs typeface="Times New Roman"/>
                        </a:rPr>
                        <a:t>Comprobar que la Empresa tenga actualizada la base de datos de proveedores nacionales e internacionales, tomando en cuenta la información del perfil y las diferentes líneas de productos que corresponda a cada proveedor.</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p>
                      <a:pPr algn="ctr">
                        <a:lnSpc>
                          <a:spcPct val="150000"/>
                        </a:lnSpc>
                        <a:spcAft>
                          <a:spcPts val="0"/>
                        </a:spcAft>
                      </a:pPr>
                      <a:r>
                        <a:rPr lang="es-EC" sz="1100" b="1" dirty="0" smtClean="0">
                          <a:solidFill>
                            <a:srgbClr val="FF0000"/>
                          </a:solidFill>
                          <a:latin typeface="Arial"/>
                          <a:ea typeface="Times New Roman"/>
                          <a:cs typeface="Times New Roman"/>
                          <a:hlinkClick r:id="rId3" action="ppaction://hlinksldjump"/>
                        </a:rPr>
                        <a:t>C 1.5</a:t>
                      </a:r>
                    </a:p>
                    <a:p>
                      <a:pPr algn="ctr">
                        <a:lnSpc>
                          <a:spcPct val="150000"/>
                        </a:lnSpc>
                        <a:spcAft>
                          <a:spcPts val="0"/>
                        </a:spcAft>
                      </a:pPr>
                      <a:r>
                        <a:rPr lang="es-ES" sz="1100" b="1" dirty="0" smtClean="0">
                          <a:solidFill>
                            <a:srgbClr val="FF0000"/>
                          </a:solidFill>
                          <a:latin typeface="Arial"/>
                          <a:ea typeface="Times New Roman"/>
                          <a:cs typeface="Times New Roman"/>
                          <a:hlinkClick r:id="rId3" action="ppaction://hlinksldjump"/>
                        </a:rPr>
                        <a:t>PAG 141</a:t>
                      </a:r>
                      <a:endParaRPr lang="es-EC" sz="1100" b="1" dirty="0">
                        <a:solidFill>
                          <a:srgbClr val="FF0000"/>
                        </a:solidFill>
                        <a:latin typeface="Times New Roman"/>
                        <a:ea typeface="Times New Roman"/>
                        <a:cs typeface="Times New Roman"/>
                      </a:endParaRPr>
                    </a:p>
                  </a:txBody>
                  <a:tcPr marL="68580" marR="68580" marT="0" marB="0"/>
                </a:tc>
              </a:tr>
              <a:tr h="1717290">
                <a:tc>
                  <a:txBody>
                    <a:bodyPr/>
                    <a:lstStyle/>
                    <a:p>
                      <a:pPr marL="342900" lvl="0" indent="-342900">
                        <a:lnSpc>
                          <a:spcPct val="150000"/>
                        </a:lnSpc>
                        <a:spcAft>
                          <a:spcPts val="0"/>
                        </a:spcAft>
                        <a:buFont typeface="+mj-lt"/>
                        <a:buAutoNum type="alphaLcParenR"/>
                      </a:pPr>
                      <a:r>
                        <a:rPr lang="en-US" sz="1100">
                          <a:latin typeface="Arial"/>
                          <a:ea typeface="Times New Roman"/>
                          <a:cs typeface="Times New Roman"/>
                        </a:rPr>
                        <a:t>CONDICIÓN</a:t>
                      </a:r>
                      <a:endParaRPr lang="es-EC" sz="1100">
                        <a:latin typeface="Calibri"/>
                        <a:ea typeface="Times New Roman"/>
                        <a:cs typeface="Times New Roman"/>
                      </a:endParaRPr>
                    </a:p>
                    <a:p>
                      <a:pPr algn="just">
                        <a:lnSpc>
                          <a:spcPct val="150000"/>
                        </a:lnSpc>
                        <a:spcAft>
                          <a:spcPts val="0"/>
                        </a:spcAft>
                      </a:pPr>
                      <a:r>
                        <a:rPr lang="es-EC" sz="1100">
                          <a:latin typeface="Arial"/>
                          <a:ea typeface="Times New Roman"/>
                          <a:cs typeface="Times New Roman"/>
                        </a:rPr>
                        <a:t>Se revisó en el sistema la base de datos de los proveedores, en la que se puede encontrar los datos personales, teléfonos, dirección, RUC, nombre comercial, etc.</a:t>
                      </a:r>
                      <a:endParaRPr lang="es-EC" sz="1100">
                        <a:latin typeface="Times New Roman"/>
                        <a:ea typeface="Times New Roman"/>
                        <a:cs typeface="Times New Roman"/>
                      </a:endParaRPr>
                    </a:p>
                    <a:p>
                      <a:pPr algn="just">
                        <a:lnSpc>
                          <a:spcPct val="150000"/>
                        </a:lnSpc>
                        <a:spcAft>
                          <a:spcPts val="0"/>
                        </a:spcAft>
                      </a:pPr>
                      <a:r>
                        <a:rPr lang="es-EC" sz="1100">
                          <a:latin typeface="Arial"/>
                          <a:ea typeface="Times New Roman"/>
                          <a:cs typeface="Times New Roman"/>
                        </a:rPr>
                        <a:t>Se pudo constatar que no todos los proveedores cuentan con la información completa incluso que no se encuentran registrados.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dirty="0" smtClean="0">
                          <a:latin typeface="Arial"/>
                          <a:ea typeface="Times New Roman"/>
                          <a:cs typeface="Times New Roman"/>
                          <a:hlinkClick r:id="rId4" action="ppaction://hlinksldjump"/>
                        </a:rPr>
                        <a:t>análisis</a:t>
                      </a:r>
                      <a:endParaRPr lang="es-EC" sz="1100" dirty="0">
                        <a:latin typeface="Arial"/>
                        <a:ea typeface="Times New Roman"/>
                        <a:cs typeface="Times New Roman"/>
                      </a:endParaRPr>
                    </a:p>
                  </a:txBody>
                  <a:tcPr marL="68580" marR="68580" marT="0" marB="0"/>
                </a:tc>
              </a:tr>
            </a:tbl>
          </a:graphicData>
        </a:graphic>
      </p:graphicFrame>
      <p:sp>
        <p:nvSpPr>
          <p:cNvPr id="138242" name="Text Box 2"/>
          <p:cNvSpPr txBox="1">
            <a:spLocks noChangeArrowheads="1"/>
          </p:cNvSpPr>
          <p:nvPr/>
        </p:nvSpPr>
        <p:spPr bwMode="auto">
          <a:xfrm>
            <a:off x="773113" y="568747"/>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4" name="Rectangle 4"/>
          <p:cNvSpPr>
            <a:spLocks noChangeArrowheads="1"/>
          </p:cNvSpPr>
          <p:nvPr/>
        </p:nvSpPr>
        <p:spPr bwMode="auto">
          <a:xfrm>
            <a:off x="1152128" y="1013827"/>
            <a:ext cx="66602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AUDITORIA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H  1</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rPr>
              <a:t>1/3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2225392"/>
          <a:ext cx="8229600" cy="4371960"/>
        </p:xfrm>
        <a:graphic>
          <a:graphicData uri="http://schemas.openxmlformats.org/drawingml/2006/table">
            <a:tbl>
              <a:tblPr firstRow="1" bandRow="1">
                <a:tableStyleId>{5C22544A-7EE6-4342-B048-85BDC9FD1C3A}</a:tableStyleId>
              </a:tblPr>
              <a:tblGrid>
                <a:gridCol w="6059016"/>
                <a:gridCol w="2170584"/>
              </a:tblGrid>
              <a:tr h="4371960">
                <a:tc>
                  <a:txBody>
                    <a:bodyPr/>
                    <a:lstStyle/>
                    <a:p>
                      <a:pPr>
                        <a:lnSpc>
                          <a:spcPct val="150000"/>
                        </a:lnSpc>
                        <a:spcAft>
                          <a:spcPts val="0"/>
                        </a:spcAft>
                      </a:pPr>
                      <a:endParaRPr lang="es-EC" sz="1200" dirty="0">
                        <a:latin typeface="Arial"/>
                        <a:ea typeface="Times New Roman"/>
                        <a:cs typeface="Times New Roman"/>
                      </a:endParaRPr>
                    </a:p>
                    <a:p>
                      <a:pPr marL="342900" lvl="0" indent="-342900">
                        <a:lnSpc>
                          <a:spcPct val="150000"/>
                        </a:lnSpc>
                        <a:spcAft>
                          <a:spcPts val="0"/>
                        </a:spcAft>
                        <a:buFont typeface="+mj-lt"/>
                        <a:buNone/>
                      </a:pPr>
                      <a:r>
                        <a:rPr lang="en-US" sz="1200" dirty="0">
                          <a:latin typeface="Arial"/>
                          <a:ea typeface="Times New Roman"/>
                          <a:cs typeface="Times New Roman"/>
                        </a:rPr>
                        <a:t>CRITERIO</a:t>
                      </a:r>
                      <a:endParaRPr lang="es-EC" sz="12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 Se debe definir tanto políticas como normas sobre un registro completo y adecuado de datos que se debe llevar sobre los proveedores tanto nacionales como internacionales para mantener un mejor control de la información respecto a las referencias de los mismos.</a:t>
                      </a:r>
                      <a:endParaRPr lang="es-EC" sz="1200" dirty="0">
                        <a:latin typeface="Times New Roman"/>
                        <a:ea typeface="Times New Roman"/>
                        <a:cs typeface="Times New Roman"/>
                      </a:endParaRPr>
                    </a:p>
                    <a:p>
                      <a:pPr marL="342900" lvl="0" indent="-342900">
                        <a:lnSpc>
                          <a:spcPct val="150000"/>
                        </a:lnSpc>
                        <a:spcAft>
                          <a:spcPts val="0"/>
                        </a:spcAft>
                        <a:buFont typeface="+mj-lt"/>
                        <a:buNone/>
                      </a:pPr>
                      <a:r>
                        <a:rPr lang="en-US" sz="1200" dirty="0" smtClean="0">
                          <a:latin typeface="Arial"/>
                          <a:ea typeface="Times New Roman"/>
                          <a:cs typeface="Times New Roman"/>
                        </a:rPr>
                        <a:t> CAUSA</a:t>
                      </a:r>
                      <a:endParaRPr lang="es-EC" sz="12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Falta de control de la información que se encuentra registrada y desactualización de la </a:t>
                      </a:r>
                      <a:r>
                        <a:rPr lang="es-EC" sz="1200" dirty="0" smtClean="0">
                          <a:latin typeface="Arial"/>
                          <a:ea typeface="Times New Roman"/>
                          <a:cs typeface="Times New Roman"/>
                        </a:rPr>
                        <a:t>misma</a:t>
                      </a:r>
                    </a:p>
                    <a:p>
                      <a:pPr algn="just">
                        <a:lnSpc>
                          <a:spcPct val="150000"/>
                        </a:lnSpc>
                        <a:spcAft>
                          <a:spcPts val="0"/>
                        </a:spcAft>
                      </a:pPr>
                      <a:r>
                        <a:rPr lang="en-US" sz="1200" dirty="0" smtClean="0">
                          <a:latin typeface="Arial"/>
                          <a:ea typeface="Times New Roman"/>
                          <a:cs typeface="Times New Roman"/>
                        </a:rPr>
                        <a:t> EFECTO</a:t>
                      </a:r>
                      <a:endParaRPr lang="es-EC" sz="12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Se incurre en errores de información de los proveedores como referencias principales y esenciales que son de utilidad para la Compañía.</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dirty="0">
                        <a:latin typeface="Times New Roman"/>
                        <a:ea typeface="Times New Roman"/>
                        <a:cs typeface="Times New Roman"/>
                      </a:endParaRPr>
                    </a:p>
                  </a:txBody>
                  <a:tcPr marL="68580" marR="68580" marT="0" marB="0"/>
                </a:tc>
              </a:tr>
            </a:tbl>
          </a:graphicData>
        </a:graphic>
      </p:graphicFrame>
      <p:sp>
        <p:nvSpPr>
          <p:cNvPr id="4" name="Text Box 2"/>
          <p:cNvSpPr txBox="1">
            <a:spLocks noChangeArrowheads="1"/>
          </p:cNvSpPr>
          <p:nvPr/>
        </p:nvSpPr>
        <p:spPr bwMode="auto">
          <a:xfrm>
            <a:off x="773113" y="568747"/>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224136" y="1085835"/>
            <a:ext cx="66602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AUDITORIA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H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2420888"/>
          <a:ext cx="8229600" cy="3816424"/>
        </p:xfrm>
        <a:graphic>
          <a:graphicData uri="http://schemas.openxmlformats.org/drawingml/2006/table">
            <a:tbl>
              <a:tblPr firstRow="1" bandRow="1">
                <a:tableStyleId>{5C22544A-7EE6-4342-B048-85BDC9FD1C3A}</a:tableStyleId>
              </a:tblPr>
              <a:tblGrid>
                <a:gridCol w="6059016"/>
                <a:gridCol w="2170584"/>
              </a:tblGrid>
              <a:tr h="3816424">
                <a:tc>
                  <a:txBody>
                    <a:bodyPr/>
                    <a:lstStyle/>
                    <a:p>
                      <a:pPr>
                        <a:lnSpc>
                          <a:spcPct val="150000"/>
                        </a:lnSpc>
                        <a:spcAft>
                          <a:spcPts val="0"/>
                        </a:spcAft>
                      </a:pPr>
                      <a:endParaRPr lang="es-EC" sz="1200" dirty="0">
                        <a:latin typeface="Arial"/>
                        <a:ea typeface="Times New Roman"/>
                        <a:cs typeface="Times New Roman"/>
                      </a:endParaRPr>
                    </a:p>
                    <a:p>
                      <a:pPr marL="342900" lvl="0" indent="-342900" algn="just">
                        <a:lnSpc>
                          <a:spcPct val="150000"/>
                        </a:lnSpc>
                        <a:spcAft>
                          <a:spcPts val="0"/>
                        </a:spcAft>
                        <a:buFont typeface="+mj-lt"/>
                        <a:buNone/>
                      </a:pPr>
                      <a:r>
                        <a:rPr lang="en-US" sz="1200" dirty="0" smtClean="0">
                          <a:latin typeface="Arial"/>
                          <a:ea typeface="Times New Roman"/>
                          <a:cs typeface="Times New Roman"/>
                        </a:rPr>
                        <a:t>CONCLUSIÓN</a:t>
                      </a:r>
                    </a:p>
                    <a:p>
                      <a:pPr marL="342900" lvl="0" indent="-342900" algn="just">
                        <a:lnSpc>
                          <a:spcPct val="150000"/>
                        </a:lnSpc>
                        <a:spcAft>
                          <a:spcPts val="0"/>
                        </a:spcAft>
                        <a:buFont typeface="+mj-lt"/>
                        <a:buNone/>
                      </a:pPr>
                      <a:endParaRPr lang="es-EC" sz="12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El registro de  los proveedores que lleva el Departamento se encuentra incompleta y desactualizada. Existe una falta de control sobre la información de los proveedores, esto produce problemas en la utilización de dicha información</a:t>
                      </a:r>
                      <a:r>
                        <a:rPr lang="es-EC" sz="1200" dirty="0" smtClean="0">
                          <a:latin typeface="Arial"/>
                          <a:ea typeface="Times New Roman"/>
                          <a:cs typeface="Times New Roman"/>
                        </a:rPr>
                        <a:t>.</a:t>
                      </a:r>
                    </a:p>
                    <a:p>
                      <a:pPr algn="just">
                        <a:lnSpc>
                          <a:spcPct val="150000"/>
                        </a:lnSpc>
                        <a:spcAft>
                          <a:spcPts val="0"/>
                        </a:spcAft>
                      </a:pPr>
                      <a:endParaRPr lang="es-EC" sz="1200" dirty="0">
                        <a:latin typeface="Times New Roman"/>
                        <a:ea typeface="Times New Roman"/>
                        <a:cs typeface="Times New Roman"/>
                      </a:endParaRPr>
                    </a:p>
                    <a:p>
                      <a:pPr marL="342900" lvl="0" indent="-342900" algn="just">
                        <a:lnSpc>
                          <a:spcPct val="150000"/>
                        </a:lnSpc>
                        <a:spcAft>
                          <a:spcPts val="0"/>
                        </a:spcAft>
                        <a:buFont typeface="+mj-lt"/>
                        <a:buNone/>
                      </a:pPr>
                      <a:r>
                        <a:rPr lang="en-US" sz="1200" dirty="0" smtClean="0">
                          <a:latin typeface="Arial"/>
                          <a:ea typeface="Times New Roman"/>
                          <a:cs typeface="Times New Roman"/>
                        </a:rPr>
                        <a:t> RECOMENDACIONES</a:t>
                      </a:r>
                    </a:p>
                    <a:p>
                      <a:pPr marL="342900" lvl="0" indent="-342900" algn="just">
                        <a:lnSpc>
                          <a:spcPct val="150000"/>
                        </a:lnSpc>
                        <a:spcAft>
                          <a:spcPts val="0"/>
                        </a:spcAft>
                        <a:buFont typeface="+mj-lt"/>
                        <a:buNone/>
                      </a:pPr>
                      <a:endParaRPr lang="es-EC" sz="1200" dirty="0">
                        <a:latin typeface="Calibri"/>
                        <a:ea typeface="Times New Roman"/>
                        <a:cs typeface="Times New Roman"/>
                      </a:endParaRPr>
                    </a:p>
                    <a:p>
                      <a:pPr marL="342900" lvl="0" indent="-342900" algn="just">
                        <a:lnSpc>
                          <a:spcPct val="150000"/>
                        </a:lnSpc>
                        <a:spcAft>
                          <a:spcPts val="0"/>
                        </a:spcAft>
                        <a:buFont typeface="+mj-lt"/>
                        <a:buAutoNum type="arabicPeriod"/>
                      </a:pPr>
                      <a:r>
                        <a:rPr lang="es-EC" sz="1200" dirty="0">
                          <a:latin typeface="Arial"/>
                          <a:ea typeface="Times New Roman"/>
                          <a:cs typeface="Times New Roman"/>
                        </a:rPr>
                        <a:t>Establecer una política en cuanto al registro sobre la información de los proveedores establecidos por la Empresa, tanto nacionales como internacionales. </a:t>
                      </a:r>
                      <a:r>
                        <a:rPr lang="en-US" sz="1200" dirty="0">
                          <a:latin typeface="Arial"/>
                          <a:ea typeface="Times New Roman"/>
                          <a:cs typeface="Times New Roman"/>
                        </a:rPr>
                        <a:t>Para que se mantengan siempre actualizados y completos.</a:t>
                      </a:r>
                      <a:endParaRPr lang="es-EC" sz="1200" dirty="0">
                        <a:latin typeface="Calibri"/>
                        <a:ea typeface="Times New Roman"/>
                        <a:cs typeface="Times New Roman"/>
                      </a:endParaRPr>
                    </a:p>
                  </a:txBody>
                  <a:tcPr marL="68580" marR="68580" marT="0" marB="0"/>
                </a:tc>
                <a:tc>
                  <a:txBody>
                    <a:bodyPr/>
                    <a:lstStyle/>
                    <a:p>
                      <a:pPr algn="ctr">
                        <a:lnSpc>
                          <a:spcPct val="150000"/>
                        </a:lnSpc>
                        <a:spcAft>
                          <a:spcPts val="0"/>
                        </a:spcAft>
                      </a:pPr>
                      <a:endParaRPr lang="es-EC" sz="1200" dirty="0">
                        <a:latin typeface="Times New Roman"/>
                        <a:ea typeface="Times New Roman"/>
                        <a:cs typeface="Times New Roman"/>
                      </a:endParaRPr>
                    </a:p>
                  </a:txBody>
                  <a:tcPr marL="68580" marR="68580" marT="0" marB="0"/>
                </a:tc>
              </a:tr>
            </a:tbl>
          </a:graphicData>
        </a:graphic>
      </p:graphicFrame>
      <p:sp>
        <p:nvSpPr>
          <p:cNvPr id="4" name="Text Box 2"/>
          <p:cNvSpPr txBox="1">
            <a:spLocks noChangeArrowheads="1"/>
          </p:cNvSpPr>
          <p:nvPr/>
        </p:nvSpPr>
        <p:spPr bwMode="auto">
          <a:xfrm>
            <a:off x="773113" y="568747"/>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259632" y="1124744"/>
            <a:ext cx="66602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AUDITORIA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H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2124432"/>
          <a:ext cx="8229600" cy="4544928"/>
        </p:xfrm>
        <a:graphic>
          <a:graphicData uri="http://schemas.openxmlformats.org/drawingml/2006/table">
            <a:tbl>
              <a:tblPr firstRow="1" bandRow="1">
                <a:tableStyleId>{5C22544A-7EE6-4342-B048-85BDC9FD1C3A}</a:tableStyleId>
              </a:tblPr>
              <a:tblGrid>
                <a:gridCol w="6275040"/>
                <a:gridCol w="1954560"/>
              </a:tblGrid>
              <a:tr h="555745">
                <a:tc>
                  <a:txBody>
                    <a:bodyPr/>
                    <a:lstStyle/>
                    <a:p>
                      <a:pPr algn="ctr">
                        <a:lnSpc>
                          <a:spcPct val="150000"/>
                        </a:lnSpc>
                        <a:spcAft>
                          <a:spcPts val="0"/>
                        </a:spcAft>
                      </a:pPr>
                      <a:r>
                        <a:rPr lang="es-EC" sz="1200" b="1" dirty="0">
                          <a:latin typeface="Arial"/>
                          <a:ea typeface="Times New Roman"/>
                          <a:cs typeface="Times New Roman"/>
                        </a:rPr>
                        <a:t>PROCESO No 4</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a:latin typeface="Arial"/>
                          <a:ea typeface="Times New Roman"/>
                          <a:cs typeface="Times New Roman"/>
                        </a:rPr>
                        <a:t>REF. P/T</a:t>
                      </a:r>
                      <a:endParaRPr lang="es-EC" sz="1200">
                        <a:latin typeface="Times New Roman"/>
                        <a:ea typeface="Times New Roman"/>
                        <a:cs typeface="Times New Roman"/>
                      </a:endParaRPr>
                    </a:p>
                  </a:txBody>
                  <a:tcPr marL="68580" marR="68580" marT="0" marB="0"/>
                </a:tc>
              </a:tr>
              <a:tr h="555745">
                <a:tc>
                  <a:txBody>
                    <a:bodyPr/>
                    <a:lstStyle/>
                    <a:p>
                      <a:pPr>
                        <a:lnSpc>
                          <a:spcPct val="150000"/>
                        </a:lnSpc>
                        <a:spcAft>
                          <a:spcPts val="0"/>
                        </a:spcAft>
                      </a:pPr>
                      <a:r>
                        <a:rPr lang="es-EC" sz="1200">
                          <a:latin typeface="Arial"/>
                          <a:ea typeface="Times New Roman"/>
                          <a:cs typeface="Times New Roman"/>
                        </a:rPr>
                        <a:t>Recepción de la mercadería en Bodega.</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r>
              <a:tr h="555745">
                <a:tc>
                  <a:txBody>
                    <a:bodyPr/>
                    <a:lstStyle/>
                    <a:p>
                      <a:pPr algn="ctr">
                        <a:lnSpc>
                          <a:spcPct val="150000"/>
                        </a:lnSpc>
                        <a:spcAft>
                          <a:spcPts val="0"/>
                        </a:spcAft>
                      </a:pPr>
                      <a:r>
                        <a:rPr lang="es-EC" sz="1200" b="1">
                          <a:latin typeface="Arial"/>
                          <a:ea typeface="Times New Roman"/>
                          <a:cs typeface="Times New Roman"/>
                        </a:rPr>
                        <a:t>PROCEDIMIENTO No 1</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dirty="0">
                        <a:latin typeface="Times New Roman"/>
                        <a:ea typeface="Times New Roman"/>
                        <a:cs typeface="Times New Roman"/>
                      </a:endParaRPr>
                    </a:p>
                  </a:txBody>
                  <a:tcPr marL="68580" marR="68580" marT="0" marB="0"/>
                </a:tc>
              </a:tr>
              <a:tr h="822198">
                <a:tc>
                  <a:txBody>
                    <a:bodyPr/>
                    <a:lstStyle/>
                    <a:p>
                      <a:pPr algn="just">
                        <a:lnSpc>
                          <a:spcPct val="150000"/>
                        </a:lnSpc>
                        <a:spcAft>
                          <a:spcPts val="0"/>
                        </a:spcAft>
                      </a:pPr>
                      <a:r>
                        <a:rPr lang="es-EC" sz="1200">
                          <a:latin typeface="Arial"/>
                          <a:ea typeface="Times New Roman"/>
                          <a:cs typeface="Times New Roman"/>
                        </a:rPr>
                        <a:t>Comprobar que la recepción de la mercadería sea revisada con los documentos de respaldo tales como la Guía de Remisión o Nota de entrega con la Orden de Compra.</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latin typeface="Arial"/>
                          <a:ea typeface="Times New Roman"/>
                          <a:cs typeface="Times New Roman"/>
                          <a:hlinkClick r:id="rId3" action="ppaction://hlinksldjump"/>
                        </a:rPr>
                        <a:t>C 1 8</a:t>
                      </a:r>
                    </a:p>
                    <a:p>
                      <a:pPr algn="ctr">
                        <a:lnSpc>
                          <a:spcPct val="150000"/>
                        </a:lnSpc>
                        <a:spcAft>
                          <a:spcPts val="0"/>
                        </a:spcAft>
                      </a:pPr>
                      <a:r>
                        <a:rPr lang="es-ES" sz="1200" dirty="0" smtClean="0">
                          <a:latin typeface="Arial"/>
                          <a:ea typeface="Times New Roman"/>
                          <a:cs typeface="Times New Roman"/>
                          <a:hlinkClick r:id="rId3" action="ppaction://hlinksldjump"/>
                        </a:rPr>
                        <a:t>PAG 145</a:t>
                      </a:r>
                      <a:endParaRPr lang="es-EC" sz="1200" dirty="0">
                        <a:latin typeface="Arial"/>
                        <a:ea typeface="Times New Roman"/>
                        <a:cs typeface="Times New Roman"/>
                      </a:endParaRPr>
                    </a:p>
                  </a:txBody>
                  <a:tcPr marL="68580" marR="68580" marT="0" marB="0"/>
                </a:tc>
              </a:tr>
              <a:tr h="2055495">
                <a:tc>
                  <a:txBody>
                    <a:bodyPr/>
                    <a:lstStyle/>
                    <a:p>
                      <a:pPr marL="342900" lvl="0" indent="-342900">
                        <a:lnSpc>
                          <a:spcPct val="150000"/>
                        </a:lnSpc>
                        <a:spcAft>
                          <a:spcPts val="0"/>
                        </a:spcAft>
                        <a:buFont typeface="+mj-lt"/>
                        <a:buAutoNum type="alphaLcParenR"/>
                      </a:pPr>
                      <a:r>
                        <a:rPr lang="en-US" sz="1200" dirty="0">
                          <a:latin typeface="Arial"/>
                          <a:ea typeface="Times New Roman"/>
                          <a:cs typeface="Times New Roman"/>
                        </a:rPr>
                        <a:t>CONDICIÓN</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De acuerdo al análisis que se realizó al proceso de la recepción de la mercadería en Bodega se pudo determinar que el Departamento de Compras no ha entregado en todas las ocasiones los documentos necesarios para mantener el control de la mercadería receptada por la Bodega</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latin typeface="Arial"/>
                          <a:ea typeface="Times New Roman"/>
                          <a:cs typeface="Times New Roman"/>
                          <a:hlinkClick r:id="rId4" action="ppaction://hlinksldjump"/>
                        </a:rPr>
                        <a:t>análisis</a:t>
                      </a:r>
                      <a:endParaRPr lang="es-EC" sz="1200" dirty="0">
                        <a:latin typeface="Arial"/>
                        <a:ea typeface="Times New Roman"/>
                        <a:cs typeface="Times New Roman"/>
                      </a:endParaRPr>
                    </a:p>
                  </a:txBody>
                  <a:tcPr marL="68580" marR="68580" marT="0" marB="0"/>
                </a:tc>
              </a:tr>
            </a:tbl>
          </a:graphicData>
        </a:graphic>
      </p:graphicFrame>
      <p:sp>
        <p:nvSpPr>
          <p:cNvPr id="4" name="Text Box 2"/>
          <p:cNvSpPr txBox="1">
            <a:spLocks noChangeArrowheads="1"/>
          </p:cNvSpPr>
          <p:nvPr/>
        </p:nvSpPr>
        <p:spPr bwMode="auto">
          <a:xfrm>
            <a:off x="773113" y="476672"/>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331640" y="980728"/>
            <a:ext cx="68042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AUDITORIA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H  2</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rPr>
              <a:t>1/3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2"/>
          <a:ext cx="8229600" cy="4590182"/>
        </p:xfrm>
        <a:graphic>
          <a:graphicData uri="http://schemas.openxmlformats.org/drawingml/2006/table">
            <a:tbl>
              <a:tblPr firstRow="1" bandRow="1">
                <a:tableStyleId>{5C22544A-7EE6-4342-B048-85BDC9FD1C3A}</a:tableStyleId>
              </a:tblPr>
              <a:tblGrid>
                <a:gridCol w="6203032"/>
                <a:gridCol w="2026568"/>
              </a:tblGrid>
              <a:tr h="4590182">
                <a:tc>
                  <a:txBody>
                    <a:bodyPr/>
                    <a:lstStyle/>
                    <a:p>
                      <a:pPr algn="just">
                        <a:lnSpc>
                          <a:spcPct val="150000"/>
                        </a:lnSpc>
                        <a:spcAft>
                          <a:spcPts val="0"/>
                        </a:spcAft>
                      </a:pPr>
                      <a:endParaRPr lang="es-EC" sz="1200" dirty="0">
                        <a:latin typeface="Arial"/>
                        <a:ea typeface="Times New Roman"/>
                        <a:cs typeface="Times New Roman"/>
                      </a:endParaRPr>
                    </a:p>
                    <a:p>
                      <a:pPr marL="342900" lvl="0" indent="-342900" algn="just">
                        <a:lnSpc>
                          <a:spcPct val="150000"/>
                        </a:lnSpc>
                        <a:spcAft>
                          <a:spcPts val="0"/>
                        </a:spcAft>
                        <a:buFont typeface="+mj-lt"/>
                        <a:buNone/>
                      </a:pPr>
                      <a:r>
                        <a:rPr lang="en-US" sz="1200" dirty="0" smtClean="0">
                          <a:latin typeface="Arial"/>
                          <a:ea typeface="Times New Roman"/>
                          <a:cs typeface="Times New Roman"/>
                        </a:rPr>
                        <a:t>CRITERIO</a:t>
                      </a:r>
                    </a:p>
                    <a:p>
                      <a:pPr marL="342900" lvl="0" indent="-342900" algn="just">
                        <a:lnSpc>
                          <a:spcPct val="150000"/>
                        </a:lnSpc>
                        <a:spcAft>
                          <a:spcPts val="0"/>
                        </a:spcAft>
                        <a:buFont typeface="+mj-lt"/>
                        <a:buNone/>
                      </a:pPr>
                      <a:endParaRPr lang="es-EC" sz="12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 Se debe enviar siempre la documentación necesaria a bodega anticipándose a la recepción de la mercadería para que se coteje con las Guías de Remisión, debe existir un cruce de información entre el departamento de compras y de bodega</a:t>
                      </a:r>
                      <a:r>
                        <a:rPr lang="es-EC" sz="1200" dirty="0" smtClean="0">
                          <a:latin typeface="Arial"/>
                          <a:ea typeface="Times New Roman"/>
                          <a:cs typeface="Times New Roman"/>
                        </a:rPr>
                        <a:t>.</a:t>
                      </a:r>
                    </a:p>
                    <a:p>
                      <a:pPr algn="just">
                        <a:lnSpc>
                          <a:spcPct val="150000"/>
                        </a:lnSpc>
                        <a:spcAft>
                          <a:spcPts val="0"/>
                        </a:spcAft>
                      </a:pPr>
                      <a:endParaRPr lang="es-EC" sz="1200" dirty="0">
                        <a:latin typeface="Times New Roman"/>
                        <a:ea typeface="Times New Roman"/>
                        <a:cs typeface="Times New Roman"/>
                      </a:endParaRPr>
                    </a:p>
                    <a:p>
                      <a:pPr marL="342900" lvl="0" indent="-342900" algn="just">
                        <a:lnSpc>
                          <a:spcPct val="150000"/>
                        </a:lnSpc>
                        <a:spcAft>
                          <a:spcPts val="0"/>
                        </a:spcAft>
                        <a:buFont typeface="+mj-lt"/>
                        <a:buNone/>
                      </a:pPr>
                      <a:r>
                        <a:rPr lang="en-US" sz="1200" dirty="0" smtClean="0">
                          <a:latin typeface="Arial"/>
                          <a:ea typeface="Times New Roman"/>
                          <a:cs typeface="Times New Roman"/>
                        </a:rPr>
                        <a:t>CAUSA</a:t>
                      </a:r>
                    </a:p>
                    <a:p>
                      <a:pPr marL="342900" lvl="0" indent="-342900" algn="just">
                        <a:lnSpc>
                          <a:spcPct val="150000"/>
                        </a:lnSpc>
                        <a:spcAft>
                          <a:spcPts val="0"/>
                        </a:spcAft>
                        <a:buFont typeface="+mj-lt"/>
                        <a:buNone/>
                      </a:pPr>
                      <a:endParaRPr lang="es-EC" sz="12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La información de la mercadería que es enviada por los proveedores o despachada de puerto de origen por parte de la fábrica es analizada en el departamento y se estima la fecha en la que la mercadería llegará, por lo que los documentos no son enviados a Bodega en ese instante y puede existir un posible olvido de enviarlos posteriormente.</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Times New Roman"/>
                        <a:ea typeface="Times New Roman"/>
                        <a:cs typeface="Times New Roman"/>
                      </a:endParaRPr>
                    </a:p>
                  </a:txBody>
                  <a:tcPr marL="68580" marR="68580" marT="0" marB="0"/>
                </a:tc>
              </a:tr>
            </a:tbl>
          </a:graphicData>
        </a:graphic>
      </p:graphicFrame>
      <p:sp>
        <p:nvSpPr>
          <p:cNvPr id="4" name="Text Box 2"/>
          <p:cNvSpPr txBox="1">
            <a:spLocks noChangeArrowheads="1"/>
          </p:cNvSpPr>
          <p:nvPr/>
        </p:nvSpPr>
        <p:spPr bwMode="auto">
          <a:xfrm>
            <a:off x="773113" y="476672"/>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296144" y="941819"/>
            <a:ext cx="68042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AUDITORIA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H  2</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2225392"/>
          <a:ext cx="8229600" cy="4313873"/>
        </p:xfrm>
        <a:graphic>
          <a:graphicData uri="http://schemas.openxmlformats.org/drawingml/2006/table">
            <a:tbl>
              <a:tblPr firstRow="1" bandRow="1">
                <a:tableStyleId>{5C22544A-7EE6-4342-B048-85BDC9FD1C3A}</a:tableStyleId>
              </a:tblPr>
              <a:tblGrid>
                <a:gridCol w="6347048"/>
                <a:gridCol w="1882552"/>
              </a:tblGrid>
              <a:tr h="4083928">
                <a:tc>
                  <a:txBody>
                    <a:bodyPr/>
                    <a:lstStyle/>
                    <a:p>
                      <a:pPr>
                        <a:lnSpc>
                          <a:spcPct val="150000"/>
                        </a:lnSpc>
                        <a:spcAft>
                          <a:spcPts val="0"/>
                        </a:spcAft>
                      </a:pPr>
                      <a:endParaRPr lang="es-EC" sz="1200" dirty="0">
                        <a:latin typeface="Arial"/>
                        <a:ea typeface="Times New Roman"/>
                        <a:cs typeface="Times New Roman"/>
                      </a:endParaRPr>
                    </a:p>
                    <a:p>
                      <a:pPr marL="342900" lvl="0" indent="-342900" algn="just">
                        <a:lnSpc>
                          <a:spcPct val="150000"/>
                        </a:lnSpc>
                        <a:spcAft>
                          <a:spcPts val="0"/>
                        </a:spcAft>
                        <a:buFont typeface="+mj-lt"/>
                        <a:buNone/>
                      </a:pPr>
                      <a:r>
                        <a:rPr lang="en-US" sz="1200" dirty="0">
                          <a:latin typeface="Arial"/>
                          <a:ea typeface="Times New Roman"/>
                          <a:cs typeface="Times New Roman"/>
                        </a:rPr>
                        <a:t>EFECTO</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Puede provocar inconvenientes en la recepción de la mercadería</a:t>
                      </a:r>
                      <a:r>
                        <a:rPr lang="es-EC" sz="1200" dirty="0" smtClean="0">
                          <a:latin typeface="Arial"/>
                          <a:ea typeface="Times New Roman"/>
                          <a:cs typeface="Times New Roman"/>
                        </a:rPr>
                        <a:t>.</a:t>
                      </a:r>
                    </a:p>
                    <a:p>
                      <a:pPr algn="just">
                        <a:lnSpc>
                          <a:spcPct val="150000"/>
                        </a:lnSpc>
                        <a:spcAft>
                          <a:spcPts val="0"/>
                        </a:spcAft>
                      </a:pPr>
                      <a:endParaRPr lang="es-EC" sz="1200" dirty="0">
                        <a:latin typeface="Times New Roman"/>
                        <a:ea typeface="Times New Roman"/>
                        <a:cs typeface="Times New Roman"/>
                      </a:endParaRPr>
                    </a:p>
                    <a:p>
                      <a:pPr marL="342900" lvl="0" indent="-342900" algn="just">
                        <a:lnSpc>
                          <a:spcPct val="150000"/>
                        </a:lnSpc>
                        <a:spcAft>
                          <a:spcPts val="0"/>
                        </a:spcAft>
                        <a:buFont typeface="+mj-lt"/>
                        <a:buNone/>
                      </a:pPr>
                      <a:r>
                        <a:rPr lang="en-US" sz="1200" dirty="0" smtClean="0">
                          <a:latin typeface="Arial"/>
                          <a:ea typeface="Times New Roman"/>
                          <a:cs typeface="Times New Roman"/>
                        </a:rPr>
                        <a:t>CONCLUSIÓN</a:t>
                      </a:r>
                    </a:p>
                    <a:p>
                      <a:pPr marL="342900" lvl="0" indent="-342900" algn="just">
                        <a:lnSpc>
                          <a:spcPct val="150000"/>
                        </a:lnSpc>
                        <a:spcAft>
                          <a:spcPts val="0"/>
                        </a:spcAft>
                        <a:buFont typeface="+mj-lt"/>
                        <a:buNone/>
                      </a:pP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Al omitir el envió de los documentos respectivos de la compra de mercadería por parte del departamento a bodega se puede producir un riesgo al evitar que esta área pueda verificar la mercadería recibida con los documentos respectivos</a:t>
                      </a:r>
                      <a:r>
                        <a:rPr lang="es-EC" sz="1200" dirty="0" smtClean="0">
                          <a:latin typeface="Arial"/>
                          <a:ea typeface="Times New Roman"/>
                          <a:cs typeface="Times New Roman"/>
                        </a:rPr>
                        <a:t>.</a:t>
                      </a:r>
                    </a:p>
                    <a:p>
                      <a:pPr algn="just">
                        <a:lnSpc>
                          <a:spcPct val="150000"/>
                        </a:lnSpc>
                        <a:spcAft>
                          <a:spcPts val="0"/>
                        </a:spcAft>
                      </a:pPr>
                      <a:endParaRPr lang="es-EC" sz="1200" dirty="0">
                        <a:latin typeface="Times New Roman"/>
                        <a:ea typeface="Times New Roman"/>
                        <a:cs typeface="Times New Roman"/>
                      </a:endParaRPr>
                    </a:p>
                    <a:p>
                      <a:pPr marL="342900" lvl="0" indent="-342900" algn="just">
                        <a:lnSpc>
                          <a:spcPct val="150000"/>
                        </a:lnSpc>
                        <a:spcAft>
                          <a:spcPts val="0"/>
                        </a:spcAft>
                        <a:buFont typeface="+mj-lt"/>
                        <a:buNone/>
                      </a:pPr>
                      <a:r>
                        <a:rPr lang="en-US" sz="1200" dirty="0" smtClean="0">
                          <a:latin typeface="Arial"/>
                          <a:ea typeface="Times New Roman"/>
                          <a:cs typeface="Times New Roman"/>
                        </a:rPr>
                        <a:t>RECOMENDACIONES</a:t>
                      </a:r>
                    </a:p>
                    <a:p>
                      <a:pPr marL="342900" lvl="0" indent="-342900" algn="just">
                        <a:lnSpc>
                          <a:spcPct val="150000"/>
                        </a:lnSpc>
                        <a:spcAft>
                          <a:spcPts val="0"/>
                        </a:spcAft>
                        <a:buFont typeface="+mj-lt"/>
                        <a:buNone/>
                      </a:pPr>
                      <a:endParaRPr lang="es-EC" sz="1100" dirty="0">
                        <a:latin typeface="Calibri"/>
                        <a:ea typeface="Times New Roman"/>
                        <a:cs typeface="Times New Roman"/>
                      </a:endParaRPr>
                    </a:p>
                    <a:p>
                      <a:pPr marL="342900" lvl="0" indent="-342900" algn="just">
                        <a:lnSpc>
                          <a:spcPct val="150000"/>
                        </a:lnSpc>
                        <a:spcAft>
                          <a:spcPts val="0"/>
                        </a:spcAft>
                        <a:buFont typeface="+mj-lt"/>
                        <a:buAutoNum type="arabicPeriod"/>
                      </a:pPr>
                      <a:r>
                        <a:rPr lang="es-EC" sz="1200" dirty="0">
                          <a:latin typeface="Arial"/>
                          <a:ea typeface="Times New Roman"/>
                          <a:cs typeface="Times New Roman"/>
                        </a:rPr>
                        <a:t>Crear políticas para el departamento de compras, para que los empleados sepan cómo llevar y mantener los documentos que se manejan en el área.</a:t>
                      </a:r>
                      <a:endParaRPr lang="es-EC" sz="1100" dirty="0">
                        <a:latin typeface="Calibri"/>
                        <a:ea typeface="Times New Roman"/>
                        <a:cs typeface="Times New Roman"/>
                      </a:endParaRPr>
                    </a:p>
                    <a:p>
                      <a:pPr marL="342900" lvl="0" indent="-342900" algn="just">
                        <a:lnSpc>
                          <a:spcPct val="150000"/>
                        </a:lnSpc>
                        <a:spcAft>
                          <a:spcPts val="0"/>
                        </a:spcAft>
                        <a:buFont typeface="+mj-lt"/>
                        <a:buAutoNum type="arabicPeriod"/>
                      </a:pPr>
                      <a:r>
                        <a:rPr lang="es-EC" sz="1200" dirty="0">
                          <a:latin typeface="Arial"/>
                          <a:ea typeface="Times New Roman"/>
                          <a:cs typeface="Times New Roman"/>
                        </a:rPr>
                        <a:t>Establecer políticas de control sobre el cruce de información entre los departamentos.</a:t>
                      </a:r>
                      <a:endParaRPr lang="es-EC" sz="1100" dirty="0">
                        <a:latin typeface="Calibri"/>
                        <a:ea typeface="Times New Roman"/>
                        <a:cs typeface="Times New Roman"/>
                      </a:endParaRPr>
                    </a:p>
                  </a:txBody>
                  <a:tcPr marL="68580" marR="68580" marT="0" marB="0"/>
                </a:tc>
                <a:tc>
                  <a:txBody>
                    <a:bodyPr/>
                    <a:lstStyle/>
                    <a:p>
                      <a:pPr algn="ctr">
                        <a:lnSpc>
                          <a:spcPct val="150000"/>
                        </a:lnSpc>
                        <a:spcAft>
                          <a:spcPts val="0"/>
                        </a:spcAft>
                      </a:pPr>
                      <a:endParaRPr lang="es-EC" sz="1200" dirty="0">
                        <a:latin typeface="Times New Roman"/>
                        <a:ea typeface="Times New Roman"/>
                        <a:cs typeface="Times New Roman"/>
                      </a:endParaRPr>
                    </a:p>
                  </a:txBody>
                  <a:tcPr marL="68580" marR="68580" marT="0" marB="0"/>
                </a:tc>
              </a:tr>
            </a:tbl>
          </a:graphicData>
        </a:graphic>
      </p:graphicFrame>
      <p:sp>
        <p:nvSpPr>
          <p:cNvPr id="4" name="Text Box 2"/>
          <p:cNvSpPr txBox="1">
            <a:spLocks noChangeArrowheads="1"/>
          </p:cNvSpPr>
          <p:nvPr/>
        </p:nvSpPr>
        <p:spPr bwMode="auto">
          <a:xfrm>
            <a:off x="773113" y="476672"/>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296144" y="941819"/>
            <a:ext cx="68042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AUDITORIA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H  2</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95536" y="1628800"/>
            <a:ext cx="8229600" cy="3312368"/>
          </a:xfrm>
        </p:spPr>
        <p:txBody>
          <a:bodyPr>
            <a:normAutofit fontScale="90000"/>
          </a:bodyPr>
          <a:lstStyle/>
          <a:p>
            <a:pPr algn="ctr"/>
            <a:r>
              <a:rPr lang="es-ES" sz="6000" u="sng" dirty="0" smtClean="0"/>
              <a:t>EJERCICIO PRÁC</a:t>
            </a:r>
            <a:r>
              <a:rPr lang="es-EC" sz="6000" u="sng" dirty="0" smtClean="0"/>
              <a:t>T</a:t>
            </a:r>
            <a:r>
              <a:rPr lang="es-ES" sz="6000" u="sng" dirty="0" smtClean="0"/>
              <a:t>ICO</a:t>
            </a:r>
            <a:br>
              <a:rPr lang="es-ES" sz="6000" u="sng" dirty="0" smtClean="0"/>
            </a:br>
            <a:r>
              <a:rPr lang="es-ES" sz="6000" u="sng" dirty="0" smtClean="0"/>
              <a:t/>
            </a:r>
            <a:br>
              <a:rPr lang="es-ES" sz="6000" u="sng" dirty="0" smtClean="0"/>
            </a:br>
            <a:r>
              <a:rPr lang="es-EC" sz="5400" dirty="0" smtClean="0"/>
              <a:t> </a:t>
            </a:r>
            <a:r>
              <a:rPr lang="es-EC" sz="6000" u="sng" dirty="0" smtClean="0"/>
              <a:t>ÁREA DE FACTURACIÓN </a:t>
            </a:r>
            <a:br>
              <a:rPr lang="es-EC" sz="6000" u="sng" dirty="0" smtClean="0"/>
            </a:br>
            <a:endParaRPr lang="es-EC" sz="6000"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389120"/>
          </a:xfrm>
        </p:spPr>
        <p:txBody>
          <a:bodyPr/>
          <a:lstStyle/>
          <a:p>
            <a:r>
              <a:rPr lang="es-EC" b="1" dirty="0" smtClean="0"/>
              <a:t>TANQUES.- </a:t>
            </a:r>
            <a:r>
              <a:rPr lang="es-EC" dirty="0" smtClean="0"/>
              <a:t>Para el almacenamiento de agua</a:t>
            </a:r>
          </a:p>
          <a:p>
            <a:pPr>
              <a:buNone/>
            </a:pPr>
            <a:endParaRPr lang="es-EC" dirty="0"/>
          </a:p>
        </p:txBody>
      </p:sp>
      <p:pic>
        <p:nvPicPr>
          <p:cNvPr id="4" name="3 Imagen"/>
          <p:cNvPicPr/>
          <p:nvPr/>
        </p:nvPicPr>
        <p:blipFill>
          <a:blip r:embed="rId3" cstate="print"/>
          <a:srcRect/>
          <a:stretch>
            <a:fillRect/>
          </a:stretch>
        </p:blipFill>
        <p:spPr bwMode="auto">
          <a:xfrm>
            <a:off x="2483768" y="2420888"/>
            <a:ext cx="4248150" cy="339514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357190" y="142853"/>
            <a:ext cx="8429652" cy="6715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Quito, 17 de Noviembre del 2009</a:t>
            </a:r>
          </a:p>
          <a:p>
            <a:pPr marL="0" marR="0" lvl="0" indent="0" algn="just" defTabSz="914400" rtl="0" eaLnBrk="1" fontAlgn="base" latinLnBrk="0" hangingPunct="1">
              <a:lnSpc>
                <a:spcPct val="100000"/>
              </a:lnSpc>
              <a:spcBef>
                <a:spcPct val="0"/>
              </a:spcBef>
              <a:spcAft>
                <a:spcPct val="0"/>
              </a:spcAft>
              <a:buClrTx/>
              <a:buSzTx/>
              <a:buFontTx/>
              <a:buNone/>
              <a:tabLst>
                <a:tab pos="1371600" algn="l"/>
                <a:tab pos="1485900" algn="l"/>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Sr. Ing,</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Alberto Fiallos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GERENTE GENERAL DE LA EMPRESA TUBASEC C.A</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Presente:</a:t>
            </a: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nuestras consideraciones: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Nos es grato comunicarle que se llevará a efecto la Auditoría de Gestión al Área de Facturación de la Empresa TUBASEC C.A, que cubrirá el período del 1 de enero al 31 de diciembre del 2009, durante el 1 al 30 de noviembre del 2009, para lo cual se dispondrá al análisis o estudio de los siguientes puntos: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Conocimiento de la Compañía y estructura.</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Estudio de la normatividad.</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Análisis de los procesos, objetivos y metas de la Compañía.</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Estudio de las políticas y disposiciones internas.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Estudio del Control Interno.</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estos antecedentes mucho agradeceré, se sirva disponer que se brinde todas las facilidades con los documentos respectivos, para el desarrollo del examen de la forma más adecuada.</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 la favorable atención que se digne dar a la presente, nos suscribimos de usted.</a:t>
            </a: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Muy atentamente, </a:t>
            </a: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Carolin Gallardo </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71600" algn="l"/>
                <a:tab pos="148590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JEFE DE AUDITORÍA</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 B 1</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14356"/>
            <a:ext cx="8229600" cy="5643602"/>
          </a:xfrm>
        </p:spPr>
        <p:txBody>
          <a:bodyPr>
            <a:noAutofit/>
          </a:bodyPr>
          <a:lstStyle/>
          <a:p>
            <a:pPr algn="just">
              <a:buNone/>
            </a:pPr>
            <a:r>
              <a:rPr lang="es-EC" sz="1800" b="1" dirty="0" smtClean="0"/>
              <a:t>PLANIFICACIÓN ESPECÍFICA</a:t>
            </a:r>
            <a:endParaRPr lang="es-ES" sz="1800" dirty="0" smtClean="0"/>
          </a:p>
          <a:p>
            <a:pPr algn="just">
              <a:buNone/>
            </a:pPr>
            <a:r>
              <a:rPr lang="es-EC" sz="1800" b="1" dirty="0" smtClean="0"/>
              <a:t> </a:t>
            </a:r>
            <a:endParaRPr lang="es-ES" sz="1800" dirty="0" smtClean="0"/>
          </a:p>
          <a:p>
            <a:pPr algn="just">
              <a:buNone/>
            </a:pPr>
            <a:r>
              <a:rPr lang="es-EC" sz="1800" b="1" dirty="0" smtClean="0"/>
              <a:t>MOTIVO</a:t>
            </a:r>
            <a:endParaRPr lang="es-ES" sz="1800" dirty="0" smtClean="0"/>
          </a:p>
          <a:p>
            <a:pPr algn="just">
              <a:buNone/>
            </a:pPr>
            <a:r>
              <a:rPr lang="es-EC" sz="1800" b="1" dirty="0" smtClean="0"/>
              <a:t> </a:t>
            </a:r>
            <a:endParaRPr lang="es-ES" sz="1800" dirty="0" smtClean="0"/>
          </a:p>
          <a:p>
            <a:pPr algn="just"/>
            <a:r>
              <a:rPr lang="es-EC" sz="1800" dirty="0" smtClean="0"/>
              <a:t>Se procede a realizar la Auditoría de Gestión al Área de Facturación, el examen se realizará en virtud del contrato suscrito entre las partes, para evaluar la eficiencia, eficacia y economía de las operaciones.</a:t>
            </a:r>
            <a:endParaRPr lang="es-ES" sz="1800" dirty="0" smtClean="0"/>
          </a:p>
          <a:p>
            <a:pPr algn="just">
              <a:buNone/>
            </a:pPr>
            <a:endParaRPr lang="es-ES" sz="1800" dirty="0" smtClean="0"/>
          </a:p>
          <a:p>
            <a:pPr algn="just">
              <a:buNone/>
            </a:pPr>
            <a:r>
              <a:rPr lang="es-EC" sz="1800" b="1" dirty="0" smtClean="0"/>
              <a:t>OBJETIVOS DE AUDITORÍA</a:t>
            </a:r>
            <a:endParaRPr lang="es-ES" sz="1800" dirty="0" smtClean="0"/>
          </a:p>
          <a:p>
            <a:pPr algn="just">
              <a:buNone/>
            </a:pPr>
            <a:endParaRPr lang="es-ES" sz="1800" dirty="0" smtClean="0"/>
          </a:p>
          <a:p>
            <a:pPr lvl="0" algn="just"/>
            <a:r>
              <a:rPr lang="es-EC" sz="1800" dirty="0" smtClean="0"/>
              <a:t>Evaluar el grado de eficiencia, eficacia y economía en el logro de los objetivos previstos por la organización en su conjunto y con los que se han manejado los recursos para adaptarse a su entorno.</a:t>
            </a:r>
            <a:endParaRPr lang="es-ES" sz="1800" dirty="0" smtClean="0"/>
          </a:p>
          <a:p>
            <a:pPr algn="just">
              <a:buNone/>
            </a:pPr>
            <a:endParaRPr lang="es-ES" sz="1800" dirty="0" smtClean="0"/>
          </a:p>
          <a:p>
            <a:pPr lvl="0" algn="just"/>
            <a:r>
              <a:rPr lang="es-EC" sz="1800" dirty="0" smtClean="0"/>
              <a:t>Medir  la eficiencia y eficacia de las operaciones o procesos del Área de Facturación.</a:t>
            </a:r>
            <a:endParaRPr lang="es-ES" sz="1800" dirty="0" smtClean="0"/>
          </a:p>
          <a:p>
            <a:pPr algn="just">
              <a:buNone/>
            </a:pPr>
            <a:endParaRPr lang="es-ES" sz="1800" dirty="0" smtClean="0"/>
          </a:p>
          <a:p>
            <a:pPr algn="just"/>
            <a:endParaRPr lang="es-ES" sz="1800" dirty="0"/>
          </a:p>
        </p:txBody>
      </p:sp>
      <p:sp>
        <p:nvSpPr>
          <p:cNvPr id="4" name="Text Box 1"/>
          <p:cNvSpPr txBox="1">
            <a:spLocks noChangeArrowheads="1"/>
          </p:cNvSpPr>
          <p:nvPr/>
        </p:nvSpPr>
        <p:spPr bwMode="auto">
          <a:xfrm>
            <a:off x="7236296" y="188640"/>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B  2</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rPr>
              <a:t>1/5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428604"/>
            <a:ext cx="8229600" cy="5929354"/>
          </a:xfrm>
        </p:spPr>
        <p:txBody>
          <a:bodyPr>
            <a:noAutofit/>
          </a:bodyPr>
          <a:lstStyle/>
          <a:p>
            <a:pPr algn="just">
              <a:buNone/>
            </a:pPr>
            <a:r>
              <a:rPr lang="es-EC" sz="2400" b="1" dirty="0" smtClean="0"/>
              <a:t>ALCANCE</a:t>
            </a:r>
            <a:endParaRPr lang="es-ES" sz="2400" dirty="0" smtClean="0"/>
          </a:p>
          <a:p>
            <a:pPr algn="just">
              <a:buNone/>
            </a:pPr>
            <a:endParaRPr lang="es-ES" sz="2400" dirty="0" smtClean="0"/>
          </a:p>
          <a:p>
            <a:pPr algn="just"/>
            <a:r>
              <a:rPr lang="es-EC" sz="2400" dirty="0" smtClean="0"/>
              <a:t>La Auditoría de Gestión al Área de Facturación, cubrirá el período desde el 1 de enero al 31 de diciembre del 2009, en un tiempo estimado de 160 horas laborables, durante el 1 al 30 de noviembre del 2010.</a:t>
            </a:r>
            <a:endParaRPr lang="es-ES" sz="2400" dirty="0" smtClean="0"/>
          </a:p>
          <a:p>
            <a:pPr algn="just">
              <a:buNone/>
            </a:pPr>
            <a:endParaRPr lang="es-ES" sz="2400" dirty="0" smtClean="0"/>
          </a:p>
          <a:p>
            <a:pPr algn="just">
              <a:buNone/>
            </a:pPr>
            <a:r>
              <a:rPr lang="es-EC" sz="2400" b="1" dirty="0" smtClean="0"/>
              <a:t>OBJETIVOS DE LA COMPAÑÍA</a:t>
            </a:r>
            <a:endParaRPr lang="es-ES" sz="2400" dirty="0" smtClean="0"/>
          </a:p>
          <a:p>
            <a:pPr algn="just">
              <a:buNone/>
            </a:pPr>
            <a:endParaRPr lang="es-ES" sz="2400" dirty="0" smtClean="0"/>
          </a:p>
          <a:p>
            <a:pPr algn="just"/>
            <a:r>
              <a:rPr lang="es-EC" sz="2400" dirty="0" smtClean="0"/>
              <a:t>Convertirse en el primer fabricante ecuatoriano líder en el mercado, elaborando productos de calidad bajo los estándares del sello INEN para cumplir con las especificaciones que requieren cada unos de nuestros productos.</a:t>
            </a:r>
            <a:endParaRPr lang="es-ES" sz="2400" dirty="0" smtClean="0"/>
          </a:p>
          <a:p>
            <a:pPr algn="just">
              <a:buNone/>
            </a:pPr>
            <a:endParaRPr lang="es-ES" sz="2400" dirty="0" smtClean="0"/>
          </a:p>
          <a:p>
            <a:pPr algn="just"/>
            <a:endParaRPr lang="es-ES" sz="24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714356"/>
            <a:ext cx="8229600" cy="5643602"/>
          </a:xfrm>
        </p:spPr>
        <p:txBody>
          <a:bodyPr>
            <a:normAutofit lnSpcReduction="10000"/>
          </a:bodyPr>
          <a:lstStyle/>
          <a:p>
            <a:pPr algn="just">
              <a:buNone/>
            </a:pPr>
            <a:r>
              <a:rPr lang="es-EC" b="1" dirty="0" smtClean="0"/>
              <a:t>   OBJETIVOS ESPECÍFICOS DEL DEPARTAMENTO DE FACTURACIÓN</a:t>
            </a:r>
            <a:endParaRPr lang="es-ES" dirty="0" smtClean="0"/>
          </a:p>
          <a:p>
            <a:pPr algn="just">
              <a:buNone/>
            </a:pPr>
            <a:endParaRPr lang="es-ES" dirty="0" smtClean="0"/>
          </a:p>
          <a:p>
            <a:pPr lvl="0" algn="just"/>
            <a:r>
              <a:rPr lang="es-EC" dirty="0" smtClean="0"/>
              <a:t>Elaborar las facturas para los clientes.</a:t>
            </a:r>
            <a:endParaRPr lang="es-ES" dirty="0" smtClean="0"/>
          </a:p>
          <a:p>
            <a:pPr lvl="0" algn="just"/>
            <a:r>
              <a:rPr lang="es-EC" dirty="0" smtClean="0"/>
              <a:t>Entregar las facturas para despacho de mercadería de Bodega.</a:t>
            </a:r>
            <a:endParaRPr lang="es-ES" dirty="0" smtClean="0"/>
          </a:p>
          <a:p>
            <a:pPr lvl="0" algn="just"/>
            <a:r>
              <a:rPr lang="es-EC" dirty="0" smtClean="0"/>
              <a:t>Despachar la mercadería  de acuerdo a lo estipulado</a:t>
            </a:r>
            <a:endParaRPr lang="es-ES" dirty="0" smtClean="0"/>
          </a:p>
          <a:p>
            <a:pPr algn="just">
              <a:buNone/>
            </a:pPr>
            <a:endParaRPr lang="es-ES" dirty="0" smtClean="0"/>
          </a:p>
          <a:p>
            <a:pPr algn="just"/>
            <a:r>
              <a:rPr lang="es-EC" b="1" dirty="0" smtClean="0"/>
              <a:t>DISPOSICIONES LEGALES</a:t>
            </a:r>
            <a:endParaRPr lang="es-ES" dirty="0" smtClean="0"/>
          </a:p>
          <a:p>
            <a:pPr algn="just">
              <a:buNone/>
            </a:pPr>
            <a:endParaRPr lang="es-ES" dirty="0" smtClean="0"/>
          </a:p>
          <a:p>
            <a:pPr lvl="0" algn="just"/>
            <a:r>
              <a:rPr lang="es-EC" dirty="0" smtClean="0"/>
              <a:t>Código de Trabajo </a:t>
            </a:r>
            <a:endParaRPr lang="es-ES" dirty="0" smtClean="0"/>
          </a:p>
          <a:p>
            <a:pPr lvl="0" algn="just"/>
            <a:r>
              <a:rPr lang="es-EC" dirty="0" smtClean="0"/>
              <a:t>Políticas y Normas Internas </a:t>
            </a:r>
            <a:endParaRPr lang="es-ES" dirty="0" smtClean="0"/>
          </a:p>
          <a:p>
            <a:pPr lvl="0" algn="just"/>
            <a:r>
              <a:rPr lang="es-EC" dirty="0" smtClean="0"/>
              <a:t>Reglamentos Internos</a:t>
            </a:r>
            <a:endParaRPr lang="es-ES" dirty="0" smtClean="0"/>
          </a:p>
          <a:p>
            <a:pPr algn="just"/>
            <a:endParaRPr lang="es-ES" dirty="0"/>
          </a:p>
        </p:txBody>
      </p:sp>
      <p:sp>
        <p:nvSpPr>
          <p:cNvPr id="4" name="Text Box 1"/>
          <p:cNvSpPr txBox="1">
            <a:spLocks noChangeArrowheads="1"/>
          </p:cNvSpPr>
          <p:nvPr/>
        </p:nvSpPr>
        <p:spPr bwMode="auto">
          <a:xfrm>
            <a:off x="7452320" y="188640"/>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B  2</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928670"/>
            <a:ext cx="8229600" cy="2571768"/>
          </a:xfrm>
        </p:spPr>
        <p:txBody>
          <a:bodyPr>
            <a:normAutofit/>
          </a:bodyPr>
          <a:lstStyle/>
          <a:p>
            <a:pPr algn="just">
              <a:buNone/>
            </a:pPr>
            <a:r>
              <a:rPr lang="es-EC" sz="2000" b="1" dirty="0" smtClean="0"/>
              <a:t>PERSONAL TÉCNICO</a:t>
            </a:r>
            <a:endParaRPr lang="es-ES" sz="2000" dirty="0" smtClean="0"/>
          </a:p>
          <a:p>
            <a:pPr algn="just"/>
            <a:endParaRPr lang="es-ES" sz="2000" dirty="0" smtClean="0"/>
          </a:p>
          <a:p>
            <a:pPr algn="just"/>
            <a:r>
              <a:rPr lang="es-EC" sz="2000" dirty="0" smtClean="0"/>
              <a:t>Tomando en cuenta el equipo de trabajo que realizará la Auditoría de Gestión en el respectivo Departamento no se ha visto necesario la contratación de personal técnico.</a:t>
            </a:r>
            <a:endParaRPr lang="es-ES" sz="2000" dirty="0" smtClean="0"/>
          </a:p>
          <a:p>
            <a:pPr algn="just">
              <a:buNone/>
            </a:pPr>
            <a:endParaRPr lang="es-ES" sz="2000" dirty="0" smtClean="0"/>
          </a:p>
          <a:p>
            <a:pPr algn="just"/>
            <a:endParaRPr lang="es-ES" sz="2000" dirty="0"/>
          </a:p>
        </p:txBody>
      </p:sp>
      <p:graphicFrame>
        <p:nvGraphicFramePr>
          <p:cNvPr id="4" name="3 Tabla"/>
          <p:cNvGraphicFramePr>
            <a:graphicFrameLocks noGrp="1"/>
          </p:cNvGraphicFramePr>
          <p:nvPr/>
        </p:nvGraphicFramePr>
        <p:xfrm>
          <a:off x="3286116" y="3874009"/>
          <a:ext cx="2359025" cy="983751"/>
        </p:xfrm>
        <a:graphic>
          <a:graphicData uri="http://schemas.openxmlformats.org/drawingml/2006/table">
            <a:tbl>
              <a:tblPr>
                <a:tableStyleId>{69C7853C-536D-4A76-A0AE-DD22124D55A5}</a:tableStyleId>
              </a:tblPr>
              <a:tblGrid>
                <a:gridCol w="2359025"/>
              </a:tblGrid>
              <a:tr h="327917">
                <a:tc>
                  <a:txBody>
                    <a:bodyPr/>
                    <a:lstStyle/>
                    <a:p>
                      <a:pPr algn="just">
                        <a:lnSpc>
                          <a:spcPct val="150000"/>
                        </a:lnSpc>
                        <a:spcAft>
                          <a:spcPts val="0"/>
                        </a:spcAft>
                      </a:pPr>
                      <a:r>
                        <a:rPr lang="es-EC" sz="1200" dirty="0"/>
                        <a:t>1     Auditor Jefe de Equipo</a:t>
                      </a:r>
                      <a:endParaRPr lang="es-ES" sz="1200" dirty="0">
                        <a:latin typeface="Times New Roman"/>
                        <a:ea typeface="Times New Roman"/>
                      </a:endParaRPr>
                    </a:p>
                  </a:txBody>
                  <a:tcPr marL="68580" marR="68580" marT="0" marB="0"/>
                </a:tc>
              </a:tr>
              <a:tr h="327917">
                <a:tc>
                  <a:txBody>
                    <a:bodyPr/>
                    <a:lstStyle/>
                    <a:p>
                      <a:pPr algn="just">
                        <a:lnSpc>
                          <a:spcPct val="150000"/>
                        </a:lnSpc>
                        <a:spcAft>
                          <a:spcPts val="0"/>
                        </a:spcAft>
                      </a:pPr>
                      <a:r>
                        <a:rPr lang="es-EC" sz="1200"/>
                        <a:t>1     Supervisor</a:t>
                      </a:r>
                      <a:endParaRPr lang="es-ES" sz="1200">
                        <a:latin typeface="Times New Roman"/>
                        <a:ea typeface="Times New Roman"/>
                      </a:endParaRPr>
                    </a:p>
                  </a:txBody>
                  <a:tcPr marL="68580" marR="68580" marT="0" marB="0"/>
                </a:tc>
              </a:tr>
              <a:tr h="327917">
                <a:tc>
                  <a:txBody>
                    <a:bodyPr/>
                    <a:lstStyle/>
                    <a:p>
                      <a:pPr algn="just">
                        <a:lnSpc>
                          <a:spcPct val="150000"/>
                        </a:lnSpc>
                        <a:spcAft>
                          <a:spcPts val="0"/>
                        </a:spcAft>
                      </a:pPr>
                      <a:r>
                        <a:rPr lang="es-EC" sz="1200" dirty="0"/>
                        <a:t>1     Auditor Junior</a:t>
                      </a:r>
                      <a:endParaRPr lang="es-E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1"/>
          <p:cNvSpPr>
            <a:spLocks noChangeArrowheads="1"/>
          </p:cNvSpPr>
          <p:nvPr/>
        </p:nvSpPr>
        <p:spPr bwMode="auto">
          <a:xfrm>
            <a:off x="500034" y="865985"/>
            <a:ext cx="32861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RECURSOS MATERIALES</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nvGraphicFramePr>
        <p:xfrm>
          <a:off x="2407281" y="2057400"/>
          <a:ext cx="3879231" cy="3371860"/>
        </p:xfrm>
        <a:graphic>
          <a:graphicData uri="http://schemas.openxmlformats.org/drawingml/2006/table">
            <a:tbl>
              <a:tblPr>
                <a:tableStyleId>{3C2FFA5D-87B4-456A-9821-1D502468CF0F}</a:tableStyleId>
              </a:tblPr>
              <a:tblGrid>
                <a:gridCol w="3879231"/>
              </a:tblGrid>
              <a:tr h="337186">
                <a:tc>
                  <a:txBody>
                    <a:bodyPr/>
                    <a:lstStyle/>
                    <a:p>
                      <a:pPr algn="just">
                        <a:lnSpc>
                          <a:spcPct val="150000"/>
                        </a:lnSpc>
                        <a:spcAft>
                          <a:spcPts val="0"/>
                        </a:spcAft>
                      </a:pPr>
                      <a:r>
                        <a:rPr lang="es-EC" sz="1200" dirty="0"/>
                        <a:t>3     Computadoras Portátiles (</a:t>
                      </a:r>
                      <a:r>
                        <a:rPr lang="es-EC" sz="1200" dirty="0" err="1"/>
                        <a:t>Alq</a:t>
                      </a:r>
                      <a:r>
                        <a:rPr lang="es-EC" sz="1200" dirty="0"/>
                        <a:t>.)</a:t>
                      </a:r>
                      <a:endParaRPr lang="es-ES" sz="1200" dirty="0">
                        <a:latin typeface="Times New Roman"/>
                        <a:ea typeface="Times New Roman"/>
                      </a:endParaRPr>
                    </a:p>
                  </a:txBody>
                  <a:tcPr marL="68580" marR="68580" marT="0" marB="0"/>
                </a:tc>
              </a:tr>
              <a:tr h="337186">
                <a:tc>
                  <a:txBody>
                    <a:bodyPr/>
                    <a:lstStyle/>
                    <a:p>
                      <a:pPr algn="just">
                        <a:lnSpc>
                          <a:spcPct val="150000"/>
                        </a:lnSpc>
                        <a:spcAft>
                          <a:spcPts val="0"/>
                        </a:spcAft>
                      </a:pPr>
                      <a:r>
                        <a:rPr lang="es-EC" sz="1200"/>
                        <a:t>1     Impresora</a:t>
                      </a:r>
                      <a:endParaRPr lang="es-ES" sz="1200">
                        <a:latin typeface="Times New Roman"/>
                        <a:ea typeface="Times New Roman"/>
                      </a:endParaRPr>
                    </a:p>
                  </a:txBody>
                  <a:tcPr marL="68580" marR="68580" marT="0" marB="0"/>
                </a:tc>
              </a:tr>
              <a:tr h="337186">
                <a:tc>
                  <a:txBody>
                    <a:bodyPr/>
                    <a:lstStyle/>
                    <a:p>
                      <a:pPr algn="just">
                        <a:lnSpc>
                          <a:spcPct val="150000"/>
                        </a:lnSpc>
                        <a:spcAft>
                          <a:spcPts val="0"/>
                        </a:spcAft>
                      </a:pPr>
                      <a:r>
                        <a:rPr lang="es-EC" sz="1200"/>
                        <a:t>3     Flash Memory</a:t>
                      </a:r>
                      <a:endParaRPr lang="es-ES" sz="1200">
                        <a:latin typeface="Times New Roman"/>
                        <a:ea typeface="Times New Roman"/>
                      </a:endParaRPr>
                    </a:p>
                  </a:txBody>
                  <a:tcPr marL="68580" marR="68580" marT="0" marB="0"/>
                </a:tc>
              </a:tr>
              <a:tr h="337186">
                <a:tc>
                  <a:txBody>
                    <a:bodyPr/>
                    <a:lstStyle/>
                    <a:p>
                      <a:pPr algn="just">
                        <a:lnSpc>
                          <a:spcPct val="150000"/>
                        </a:lnSpc>
                        <a:spcAft>
                          <a:spcPts val="0"/>
                        </a:spcAft>
                      </a:pPr>
                      <a:r>
                        <a:rPr lang="es-EC" sz="1200"/>
                        <a:t>1     Resma de Papel Bond</a:t>
                      </a:r>
                      <a:endParaRPr lang="es-ES" sz="1200">
                        <a:latin typeface="Times New Roman"/>
                        <a:ea typeface="Times New Roman"/>
                      </a:endParaRPr>
                    </a:p>
                  </a:txBody>
                  <a:tcPr marL="68580" marR="68580" marT="0" marB="0"/>
                </a:tc>
              </a:tr>
              <a:tr h="337186">
                <a:tc>
                  <a:txBody>
                    <a:bodyPr/>
                    <a:lstStyle/>
                    <a:p>
                      <a:pPr algn="just">
                        <a:lnSpc>
                          <a:spcPct val="150000"/>
                        </a:lnSpc>
                        <a:spcAft>
                          <a:spcPts val="0"/>
                        </a:spcAft>
                      </a:pPr>
                      <a:r>
                        <a:rPr lang="es-EC" sz="1200"/>
                        <a:t>3     Lápices Bicolor</a:t>
                      </a:r>
                      <a:endParaRPr lang="es-ES" sz="1200">
                        <a:latin typeface="Times New Roman"/>
                        <a:ea typeface="Times New Roman"/>
                      </a:endParaRPr>
                    </a:p>
                  </a:txBody>
                  <a:tcPr marL="68580" marR="68580" marT="0" marB="0"/>
                </a:tc>
              </a:tr>
              <a:tr h="337186">
                <a:tc>
                  <a:txBody>
                    <a:bodyPr/>
                    <a:lstStyle/>
                    <a:p>
                      <a:pPr algn="just">
                        <a:lnSpc>
                          <a:spcPct val="150000"/>
                        </a:lnSpc>
                        <a:spcAft>
                          <a:spcPts val="0"/>
                        </a:spcAft>
                      </a:pPr>
                      <a:r>
                        <a:rPr lang="es-EC" sz="1200"/>
                        <a:t>3     Portaminas</a:t>
                      </a:r>
                      <a:endParaRPr lang="es-ES" sz="1200">
                        <a:latin typeface="Times New Roman"/>
                        <a:ea typeface="Times New Roman"/>
                      </a:endParaRPr>
                    </a:p>
                  </a:txBody>
                  <a:tcPr marL="68580" marR="68580" marT="0" marB="0"/>
                </a:tc>
              </a:tr>
              <a:tr h="337186">
                <a:tc>
                  <a:txBody>
                    <a:bodyPr/>
                    <a:lstStyle/>
                    <a:p>
                      <a:pPr algn="just">
                        <a:lnSpc>
                          <a:spcPct val="150000"/>
                        </a:lnSpc>
                        <a:spcAft>
                          <a:spcPts val="0"/>
                        </a:spcAft>
                      </a:pPr>
                      <a:r>
                        <a:rPr lang="es-EC" sz="1200"/>
                        <a:t>3     Borradores</a:t>
                      </a:r>
                      <a:endParaRPr lang="es-ES" sz="1200">
                        <a:latin typeface="Times New Roman"/>
                        <a:ea typeface="Times New Roman"/>
                      </a:endParaRPr>
                    </a:p>
                  </a:txBody>
                  <a:tcPr marL="68580" marR="68580" marT="0" marB="0"/>
                </a:tc>
              </a:tr>
              <a:tr h="337186">
                <a:tc>
                  <a:txBody>
                    <a:bodyPr/>
                    <a:lstStyle/>
                    <a:p>
                      <a:pPr algn="just">
                        <a:lnSpc>
                          <a:spcPct val="150000"/>
                        </a:lnSpc>
                        <a:spcAft>
                          <a:spcPts val="0"/>
                        </a:spcAft>
                      </a:pPr>
                      <a:r>
                        <a:rPr lang="es-EC" sz="1200"/>
                        <a:t>3     Caja de Minas 2b</a:t>
                      </a:r>
                      <a:endParaRPr lang="es-ES" sz="1200">
                        <a:latin typeface="Times New Roman"/>
                        <a:ea typeface="Times New Roman"/>
                      </a:endParaRPr>
                    </a:p>
                  </a:txBody>
                  <a:tcPr marL="68580" marR="68580" marT="0" marB="0"/>
                </a:tc>
              </a:tr>
              <a:tr h="337186">
                <a:tc>
                  <a:txBody>
                    <a:bodyPr/>
                    <a:lstStyle/>
                    <a:p>
                      <a:pPr algn="just">
                        <a:lnSpc>
                          <a:spcPct val="150000"/>
                        </a:lnSpc>
                        <a:spcAft>
                          <a:spcPts val="0"/>
                        </a:spcAft>
                      </a:pPr>
                      <a:r>
                        <a:rPr lang="es-EC" sz="1200"/>
                        <a:t>15    Hojas de 7 columnas</a:t>
                      </a:r>
                      <a:endParaRPr lang="es-ES" sz="1200">
                        <a:latin typeface="Times New Roman"/>
                        <a:ea typeface="Times New Roman"/>
                      </a:endParaRPr>
                    </a:p>
                  </a:txBody>
                  <a:tcPr marL="68580" marR="68580" marT="0" marB="0"/>
                </a:tc>
              </a:tr>
              <a:tr h="337186">
                <a:tc>
                  <a:txBody>
                    <a:bodyPr/>
                    <a:lstStyle/>
                    <a:p>
                      <a:pPr algn="just">
                        <a:lnSpc>
                          <a:spcPct val="150000"/>
                        </a:lnSpc>
                        <a:spcAft>
                          <a:spcPts val="0"/>
                        </a:spcAft>
                      </a:pPr>
                      <a:r>
                        <a:rPr lang="es-EC" sz="1200" dirty="0"/>
                        <a:t>Movilización, Alimentación</a:t>
                      </a:r>
                      <a:endParaRPr lang="es-ES" sz="1200" dirty="0">
                        <a:latin typeface="Times New Roman"/>
                        <a:ea typeface="Times New Roman"/>
                      </a:endParaRPr>
                    </a:p>
                  </a:txBody>
                  <a:tcPr marL="68580" marR="68580" marT="0" marB="0"/>
                </a:tc>
              </a:tr>
            </a:tbl>
          </a:graphicData>
        </a:graphic>
      </p:graphicFrame>
      <p:sp>
        <p:nvSpPr>
          <p:cNvPr id="4"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B  2</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928670"/>
            <a:ext cx="8229600" cy="4857784"/>
          </a:xfrm>
        </p:spPr>
        <p:txBody>
          <a:bodyPr/>
          <a:lstStyle/>
          <a:p>
            <a:pPr algn="just">
              <a:buNone/>
            </a:pPr>
            <a:r>
              <a:rPr lang="es-EC" b="1" dirty="0" smtClean="0"/>
              <a:t>RECURSOS FINANCIEROS</a:t>
            </a:r>
            <a:endParaRPr lang="es-ES" dirty="0" smtClean="0"/>
          </a:p>
          <a:p>
            <a:pPr algn="just">
              <a:buNone/>
            </a:pPr>
            <a:endParaRPr lang="es-ES" dirty="0" smtClean="0"/>
          </a:p>
          <a:p>
            <a:pPr algn="just">
              <a:buNone/>
            </a:pPr>
            <a:endParaRPr lang="es-ES" dirty="0" smtClean="0"/>
          </a:p>
          <a:p>
            <a:pPr algn="just"/>
            <a:r>
              <a:rPr lang="es-EC" dirty="0" smtClean="0"/>
              <a:t>El valor al que asciende de acuerdo al contrato suscrito y legalizado, para realizar el presente examen de Auditoría de Gestión a la Empresa TUBASEC C.A., es de TRES MIL DÓLARES (U.S.$3.000,oo), más el 12 %IVA.</a:t>
            </a:r>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2636528"/>
          </a:xfrm>
        </p:spPr>
        <p:txBody>
          <a:bodyPr/>
          <a:lstStyle/>
          <a:p>
            <a:pPr algn="just">
              <a:buNone/>
            </a:pPr>
            <a:r>
              <a:rPr lang="es-EC" b="1" dirty="0" smtClean="0"/>
              <a:t>DISTRIBUCIÓN DE TIEMPO Y TRABAJO </a:t>
            </a:r>
          </a:p>
          <a:p>
            <a:pPr algn="just">
              <a:buNone/>
            </a:pPr>
            <a:endParaRPr lang="es-ES" dirty="0" smtClean="0"/>
          </a:p>
          <a:p>
            <a:pPr algn="just"/>
            <a:r>
              <a:rPr lang="es-EC" dirty="0" smtClean="0"/>
              <a:t> La Auditoría que se va a realizar en la Compañía será ejecutada por el equipo de trabajo que se detalla a continuación:</a:t>
            </a:r>
            <a:endParaRPr lang="es-ES" dirty="0" smtClean="0"/>
          </a:p>
          <a:p>
            <a:pPr algn="just"/>
            <a:endParaRPr lang="es-ES" dirty="0"/>
          </a:p>
        </p:txBody>
      </p:sp>
      <p:graphicFrame>
        <p:nvGraphicFramePr>
          <p:cNvPr id="4" name="3 Tabla"/>
          <p:cNvGraphicFramePr>
            <a:graphicFrameLocks noGrp="1"/>
          </p:cNvGraphicFramePr>
          <p:nvPr/>
        </p:nvGraphicFramePr>
        <p:xfrm>
          <a:off x="1500167" y="3546166"/>
          <a:ext cx="6072229" cy="1668784"/>
        </p:xfrm>
        <a:graphic>
          <a:graphicData uri="http://schemas.openxmlformats.org/drawingml/2006/table">
            <a:tbl>
              <a:tblPr>
                <a:tableStyleId>{284E427A-3D55-4303-BF80-6455036E1DE7}</a:tableStyleId>
              </a:tblPr>
              <a:tblGrid>
                <a:gridCol w="1867351"/>
                <a:gridCol w="2628234"/>
                <a:gridCol w="1576644"/>
              </a:tblGrid>
              <a:tr h="417196">
                <a:tc>
                  <a:txBody>
                    <a:bodyPr/>
                    <a:lstStyle/>
                    <a:p>
                      <a:pPr algn="just">
                        <a:lnSpc>
                          <a:spcPct val="150000"/>
                        </a:lnSpc>
                        <a:spcAft>
                          <a:spcPts val="0"/>
                        </a:spcAft>
                      </a:pPr>
                      <a:r>
                        <a:rPr lang="es-EC" sz="1200"/>
                        <a:t>NOMBRE</a:t>
                      </a:r>
                      <a:endParaRPr lang="es-ES" sz="1200">
                        <a:latin typeface="Times New Roman"/>
                        <a:ea typeface="Times New Roman"/>
                      </a:endParaRPr>
                    </a:p>
                  </a:txBody>
                  <a:tcPr marL="68580" marR="68580" marT="0" marB="0"/>
                </a:tc>
                <a:tc>
                  <a:txBody>
                    <a:bodyPr/>
                    <a:lstStyle/>
                    <a:p>
                      <a:pPr algn="just">
                        <a:lnSpc>
                          <a:spcPct val="150000"/>
                        </a:lnSpc>
                        <a:spcAft>
                          <a:spcPts val="0"/>
                        </a:spcAft>
                      </a:pPr>
                      <a:r>
                        <a:rPr lang="es-EC" sz="1200"/>
                        <a:t>EQUIPO DE TRABAJO</a:t>
                      </a:r>
                      <a:endParaRPr lang="es-ES" sz="1200">
                        <a:latin typeface="Times New Roman"/>
                        <a:ea typeface="Times New Roman"/>
                      </a:endParaRPr>
                    </a:p>
                  </a:txBody>
                  <a:tcPr marL="68580" marR="68580" marT="0" marB="0"/>
                </a:tc>
                <a:tc>
                  <a:txBody>
                    <a:bodyPr/>
                    <a:lstStyle/>
                    <a:p>
                      <a:pPr algn="just">
                        <a:lnSpc>
                          <a:spcPct val="150000"/>
                        </a:lnSpc>
                        <a:spcAft>
                          <a:spcPts val="0"/>
                        </a:spcAft>
                      </a:pPr>
                      <a:r>
                        <a:rPr lang="es-EC" sz="1200"/>
                        <a:t>SIGLAS</a:t>
                      </a:r>
                      <a:endParaRPr lang="es-ES" sz="1200">
                        <a:latin typeface="Times New Roman"/>
                        <a:ea typeface="Times New Roman"/>
                      </a:endParaRPr>
                    </a:p>
                  </a:txBody>
                  <a:tcPr marL="68580" marR="68580" marT="0" marB="0"/>
                </a:tc>
              </a:tr>
              <a:tr h="417196">
                <a:tc>
                  <a:txBody>
                    <a:bodyPr/>
                    <a:lstStyle/>
                    <a:p>
                      <a:pPr algn="just">
                        <a:lnSpc>
                          <a:spcPct val="150000"/>
                        </a:lnSpc>
                        <a:spcAft>
                          <a:spcPts val="0"/>
                        </a:spcAft>
                      </a:pPr>
                      <a:r>
                        <a:rPr lang="es-EC" sz="1200"/>
                        <a:t>Carolin Gallardo</a:t>
                      </a:r>
                      <a:endParaRPr lang="es-ES" sz="1200">
                        <a:latin typeface="Times New Roman"/>
                        <a:ea typeface="Times New Roman"/>
                      </a:endParaRPr>
                    </a:p>
                  </a:txBody>
                  <a:tcPr marL="68580" marR="68580" marT="0" marB="0"/>
                </a:tc>
                <a:tc>
                  <a:txBody>
                    <a:bodyPr/>
                    <a:lstStyle/>
                    <a:p>
                      <a:pPr algn="just">
                        <a:lnSpc>
                          <a:spcPct val="150000"/>
                        </a:lnSpc>
                        <a:spcAft>
                          <a:spcPts val="0"/>
                        </a:spcAft>
                      </a:pPr>
                      <a:r>
                        <a:rPr lang="es-EC" sz="1200"/>
                        <a:t>Auditora Jefe de Equipo</a:t>
                      </a:r>
                      <a:endParaRPr lang="es-ES" sz="1200">
                        <a:latin typeface="Times New Roman"/>
                        <a:ea typeface="Times New Roman"/>
                      </a:endParaRPr>
                    </a:p>
                  </a:txBody>
                  <a:tcPr marL="68580" marR="68580" marT="0" marB="0"/>
                </a:tc>
                <a:tc>
                  <a:txBody>
                    <a:bodyPr/>
                    <a:lstStyle/>
                    <a:p>
                      <a:pPr algn="just">
                        <a:lnSpc>
                          <a:spcPct val="150000"/>
                        </a:lnSpc>
                        <a:spcAft>
                          <a:spcPts val="0"/>
                        </a:spcAft>
                      </a:pPr>
                      <a:r>
                        <a:rPr lang="es-EC" sz="1200"/>
                        <a:t>C.G</a:t>
                      </a:r>
                      <a:endParaRPr lang="es-ES" sz="1200">
                        <a:latin typeface="Times New Roman"/>
                        <a:ea typeface="Times New Roman"/>
                      </a:endParaRPr>
                    </a:p>
                  </a:txBody>
                  <a:tcPr marL="68580" marR="68580" marT="0" marB="0"/>
                </a:tc>
              </a:tr>
              <a:tr h="417196">
                <a:tc>
                  <a:txBody>
                    <a:bodyPr/>
                    <a:lstStyle/>
                    <a:p>
                      <a:pPr algn="just">
                        <a:lnSpc>
                          <a:spcPct val="150000"/>
                        </a:lnSpc>
                        <a:spcAft>
                          <a:spcPts val="0"/>
                        </a:spcAft>
                      </a:pPr>
                      <a:r>
                        <a:rPr lang="es-EC" sz="1200"/>
                        <a:t>Gabriela Concha</a:t>
                      </a:r>
                      <a:endParaRPr lang="es-ES" sz="1200">
                        <a:latin typeface="Times New Roman"/>
                        <a:ea typeface="Times New Roman"/>
                      </a:endParaRPr>
                    </a:p>
                  </a:txBody>
                  <a:tcPr marL="68580" marR="68580" marT="0" marB="0"/>
                </a:tc>
                <a:tc>
                  <a:txBody>
                    <a:bodyPr/>
                    <a:lstStyle/>
                    <a:p>
                      <a:pPr algn="just">
                        <a:lnSpc>
                          <a:spcPct val="150000"/>
                        </a:lnSpc>
                        <a:spcAft>
                          <a:spcPts val="0"/>
                        </a:spcAft>
                      </a:pPr>
                      <a:r>
                        <a:rPr lang="es-EC" sz="1200"/>
                        <a:t>Supervisor</a:t>
                      </a:r>
                      <a:endParaRPr lang="es-ES" sz="1200">
                        <a:latin typeface="Times New Roman"/>
                        <a:ea typeface="Times New Roman"/>
                      </a:endParaRPr>
                    </a:p>
                  </a:txBody>
                  <a:tcPr marL="68580" marR="68580" marT="0" marB="0"/>
                </a:tc>
                <a:tc>
                  <a:txBody>
                    <a:bodyPr/>
                    <a:lstStyle/>
                    <a:p>
                      <a:pPr algn="just">
                        <a:lnSpc>
                          <a:spcPct val="150000"/>
                        </a:lnSpc>
                        <a:spcAft>
                          <a:spcPts val="0"/>
                        </a:spcAft>
                      </a:pPr>
                      <a:r>
                        <a:rPr lang="es-EC" sz="1200"/>
                        <a:t>G.O</a:t>
                      </a:r>
                      <a:endParaRPr lang="es-ES" sz="1200">
                        <a:latin typeface="Times New Roman"/>
                        <a:ea typeface="Times New Roman"/>
                      </a:endParaRPr>
                    </a:p>
                  </a:txBody>
                  <a:tcPr marL="68580" marR="68580" marT="0" marB="0"/>
                </a:tc>
              </a:tr>
              <a:tr h="417196">
                <a:tc>
                  <a:txBody>
                    <a:bodyPr/>
                    <a:lstStyle/>
                    <a:p>
                      <a:pPr algn="just">
                        <a:lnSpc>
                          <a:spcPct val="150000"/>
                        </a:lnSpc>
                        <a:spcAft>
                          <a:spcPts val="0"/>
                        </a:spcAft>
                      </a:pPr>
                      <a:r>
                        <a:rPr lang="es-EC" sz="1200"/>
                        <a:t>Verónica Herazo</a:t>
                      </a:r>
                      <a:endParaRPr lang="es-ES" sz="1200">
                        <a:latin typeface="Times New Roman"/>
                        <a:ea typeface="Times New Roman"/>
                      </a:endParaRPr>
                    </a:p>
                  </a:txBody>
                  <a:tcPr marL="68580" marR="68580" marT="0" marB="0"/>
                </a:tc>
                <a:tc>
                  <a:txBody>
                    <a:bodyPr/>
                    <a:lstStyle/>
                    <a:p>
                      <a:pPr algn="just">
                        <a:lnSpc>
                          <a:spcPct val="150000"/>
                        </a:lnSpc>
                        <a:spcAft>
                          <a:spcPts val="0"/>
                        </a:spcAft>
                      </a:pPr>
                      <a:r>
                        <a:rPr lang="es-EC" sz="1200"/>
                        <a:t>Auditora junior</a:t>
                      </a:r>
                      <a:endParaRPr lang="es-ES" sz="1200">
                        <a:latin typeface="Times New Roman"/>
                        <a:ea typeface="Times New Roman"/>
                      </a:endParaRPr>
                    </a:p>
                  </a:txBody>
                  <a:tcPr marL="68580" marR="68580" marT="0" marB="0"/>
                </a:tc>
                <a:tc>
                  <a:txBody>
                    <a:bodyPr/>
                    <a:lstStyle/>
                    <a:p>
                      <a:pPr algn="just">
                        <a:lnSpc>
                          <a:spcPct val="150000"/>
                        </a:lnSpc>
                        <a:spcAft>
                          <a:spcPts val="0"/>
                        </a:spcAft>
                      </a:pPr>
                      <a:r>
                        <a:rPr lang="es-EC" sz="1200" dirty="0"/>
                        <a:t>V.H</a:t>
                      </a:r>
                      <a:endParaRPr lang="es-ES" sz="1200" dirty="0">
                        <a:latin typeface="Times New Roman"/>
                        <a:ea typeface="Times New Roman"/>
                      </a:endParaRPr>
                    </a:p>
                  </a:txBody>
                  <a:tcPr marL="68580" marR="68580" marT="0" marB="0"/>
                </a:tc>
              </a:tr>
            </a:tbl>
          </a:graphicData>
        </a:graphic>
      </p:graphicFrame>
      <p:sp>
        <p:nvSpPr>
          <p:cNvPr id="5" name="Text Box 1"/>
          <p:cNvSpPr txBox="1">
            <a:spLocks noChangeArrowheads="1"/>
          </p:cNvSpPr>
          <p:nvPr/>
        </p:nvSpPr>
        <p:spPr bwMode="auto">
          <a:xfrm>
            <a:off x="7380312" y="421358"/>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B  2</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4</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428604"/>
            <a:ext cx="8229600" cy="1779272"/>
          </a:xfrm>
        </p:spPr>
        <p:txBody>
          <a:bodyPr/>
          <a:lstStyle/>
          <a:p>
            <a:pPr algn="just"/>
            <a:r>
              <a:rPr lang="es-EC" dirty="0" smtClean="0"/>
              <a:t>La elaboración del presente trabajo se realizará con una estimación de 160 horas laborables, las cuales están distribuidas de la siguiente manera:</a:t>
            </a:r>
            <a:endParaRPr lang="es-ES" dirty="0" smtClean="0"/>
          </a:p>
          <a:p>
            <a:pPr algn="just"/>
            <a:endParaRPr lang="es-ES" dirty="0"/>
          </a:p>
        </p:txBody>
      </p:sp>
      <p:graphicFrame>
        <p:nvGraphicFramePr>
          <p:cNvPr id="4" name="3 Tabla"/>
          <p:cNvGraphicFramePr>
            <a:graphicFrameLocks noGrp="1"/>
          </p:cNvGraphicFramePr>
          <p:nvPr/>
        </p:nvGraphicFramePr>
        <p:xfrm>
          <a:off x="1524000" y="2495652"/>
          <a:ext cx="6096000" cy="3790870"/>
        </p:xfrm>
        <a:graphic>
          <a:graphicData uri="http://schemas.openxmlformats.org/drawingml/2006/table">
            <a:tbl>
              <a:tblPr>
                <a:tableStyleId>{69C7853C-536D-4A76-A0AE-DD22124D55A5}</a:tableStyleId>
              </a:tblPr>
              <a:tblGrid>
                <a:gridCol w="959510"/>
                <a:gridCol w="3859987"/>
                <a:gridCol w="1276503"/>
              </a:tblGrid>
              <a:tr h="631811">
                <a:tc>
                  <a:txBody>
                    <a:bodyPr/>
                    <a:lstStyle/>
                    <a:p>
                      <a:pPr algn="ctr">
                        <a:lnSpc>
                          <a:spcPct val="150000"/>
                        </a:lnSpc>
                        <a:spcAft>
                          <a:spcPts val="0"/>
                        </a:spcAft>
                      </a:pPr>
                      <a:r>
                        <a:rPr lang="es-EC" sz="1100"/>
                        <a:t>FASES</a:t>
                      </a:r>
                      <a:endParaRPr lang="es-ES" sz="1100">
                        <a:latin typeface="Times New Roman"/>
                        <a:ea typeface="Times New Roman"/>
                      </a:endParaRPr>
                    </a:p>
                  </a:txBody>
                  <a:tcPr marL="64093" marR="64093" marT="0" marB="0"/>
                </a:tc>
                <a:tc>
                  <a:txBody>
                    <a:bodyPr/>
                    <a:lstStyle/>
                    <a:p>
                      <a:pPr algn="ctr">
                        <a:lnSpc>
                          <a:spcPct val="150000"/>
                        </a:lnSpc>
                        <a:spcAft>
                          <a:spcPts val="0"/>
                        </a:spcAft>
                      </a:pPr>
                      <a:r>
                        <a:rPr lang="es-EC" sz="1100"/>
                        <a:t>ACTIVIDAD</a:t>
                      </a:r>
                      <a:endParaRPr lang="es-ES" sz="1100">
                        <a:latin typeface="Times New Roman"/>
                        <a:ea typeface="Times New Roman"/>
                      </a:endParaRPr>
                    </a:p>
                  </a:txBody>
                  <a:tcPr marL="64093" marR="64093" marT="0" marB="0"/>
                </a:tc>
                <a:tc>
                  <a:txBody>
                    <a:bodyPr/>
                    <a:lstStyle/>
                    <a:p>
                      <a:pPr algn="ctr">
                        <a:lnSpc>
                          <a:spcPct val="150000"/>
                        </a:lnSpc>
                        <a:spcAft>
                          <a:spcPts val="0"/>
                        </a:spcAft>
                      </a:pPr>
                      <a:r>
                        <a:rPr lang="es-EC" sz="1100"/>
                        <a:t>HORAS ESTIMADAS</a:t>
                      </a:r>
                      <a:endParaRPr lang="es-ES" sz="1100">
                        <a:latin typeface="Times New Roman"/>
                        <a:ea typeface="Times New Roman"/>
                      </a:endParaRPr>
                    </a:p>
                  </a:txBody>
                  <a:tcPr marL="64093" marR="64093" marT="0" marB="0"/>
                </a:tc>
              </a:tr>
              <a:tr h="315906">
                <a:tc>
                  <a:txBody>
                    <a:bodyPr/>
                    <a:lstStyle/>
                    <a:p>
                      <a:pPr algn="just">
                        <a:lnSpc>
                          <a:spcPct val="150000"/>
                        </a:lnSpc>
                        <a:spcAft>
                          <a:spcPts val="0"/>
                        </a:spcAft>
                      </a:pPr>
                      <a:r>
                        <a:rPr lang="es-EC" sz="1100"/>
                        <a:t>I</a:t>
                      </a:r>
                      <a:endParaRPr lang="es-ES" sz="1100">
                        <a:latin typeface="Times New Roman"/>
                        <a:ea typeface="Times New Roman"/>
                      </a:endParaRPr>
                    </a:p>
                  </a:txBody>
                  <a:tcPr marL="64093" marR="64093" marT="0" marB="0"/>
                </a:tc>
                <a:tc>
                  <a:txBody>
                    <a:bodyPr/>
                    <a:lstStyle/>
                    <a:p>
                      <a:pPr algn="just">
                        <a:lnSpc>
                          <a:spcPct val="150000"/>
                        </a:lnSpc>
                        <a:spcAft>
                          <a:spcPts val="0"/>
                        </a:spcAft>
                      </a:pPr>
                      <a:r>
                        <a:rPr lang="es-EC" sz="1100"/>
                        <a:t>Planificación</a:t>
                      </a:r>
                      <a:endParaRPr lang="es-ES" sz="1100">
                        <a:latin typeface="Times New Roman"/>
                        <a:ea typeface="Times New Roman"/>
                      </a:endParaRPr>
                    </a:p>
                  </a:txBody>
                  <a:tcPr marL="64093" marR="64093" marT="0" marB="0"/>
                </a:tc>
                <a:tc>
                  <a:txBody>
                    <a:bodyPr/>
                    <a:lstStyle/>
                    <a:p>
                      <a:pPr algn="ctr">
                        <a:lnSpc>
                          <a:spcPct val="150000"/>
                        </a:lnSpc>
                        <a:spcAft>
                          <a:spcPts val="0"/>
                        </a:spcAft>
                      </a:pPr>
                      <a:r>
                        <a:rPr lang="es-EC" sz="1100"/>
                        <a:t>8</a:t>
                      </a:r>
                      <a:endParaRPr lang="es-ES" sz="1100">
                        <a:latin typeface="Times New Roman"/>
                        <a:ea typeface="Times New Roman"/>
                      </a:endParaRPr>
                    </a:p>
                  </a:txBody>
                  <a:tcPr marL="64093" marR="64093" marT="0" marB="0"/>
                </a:tc>
              </a:tr>
              <a:tr h="315906">
                <a:tc>
                  <a:txBody>
                    <a:bodyPr/>
                    <a:lstStyle/>
                    <a:p>
                      <a:pPr algn="just">
                        <a:lnSpc>
                          <a:spcPct val="150000"/>
                        </a:lnSpc>
                        <a:spcAft>
                          <a:spcPts val="0"/>
                        </a:spcAft>
                      </a:pPr>
                      <a:r>
                        <a:rPr lang="es-EC" sz="1100"/>
                        <a:t>II</a:t>
                      </a:r>
                      <a:endParaRPr lang="es-ES" sz="1100">
                        <a:latin typeface="Times New Roman"/>
                        <a:ea typeface="Times New Roman"/>
                      </a:endParaRPr>
                    </a:p>
                  </a:txBody>
                  <a:tcPr marL="64093" marR="64093" marT="0" marB="0"/>
                </a:tc>
                <a:tc>
                  <a:txBody>
                    <a:bodyPr/>
                    <a:lstStyle/>
                    <a:p>
                      <a:pPr algn="just">
                        <a:lnSpc>
                          <a:spcPct val="150000"/>
                        </a:lnSpc>
                        <a:spcAft>
                          <a:spcPts val="0"/>
                        </a:spcAft>
                      </a:pPr>
                      <a:r>
                        <a:rPr lang="es-EC" sz="1100"/>
                        <a:t>Evaluación de Control Interno</a:t>
                      </a:r>
                      <a:endParaRPr lang="es-ES" sz="1100">
                        <a:latin typeface="Times New Roman"/>
                        <a:ea typeface="Times New Roman"/>
                      </a:endParaRPr>
                    </a:p>
                  </a:txBody>
                  <a:tcPr marL="64093" marR="64093" marT="0" marB="0"/>
                </a:tc>
                <a:tc>
                  <a:txBody>
                    <a:bodyPr/>
                    <a:lstStyle/>
                    <a:p>
                      <a:pPr algn="ctr">
                        <a:lnSpc>
                          <a:spcPct val="150000"/>
                        </a:lnSpc>
                        <a:spcAft>
                          <a:spcPts val="0"/>
                        </a:spcAft>
                      </a:pPr>
                      <a:r>
                        <a:rPr lang="es-EC" sz="1100"/>
                        <a:t>8</a:t>
                      </a:r>
                      <a:endParaRPr lang="es-ES" sz="1100">
                        <a:latin typeface="Times New Roman"/>
                        <a:ea typeface="Times New Roman"/>
                      </a:endParaRPr>
                    </a:p>
                  </a:txBody>
                  <a:tcPr marL="64093" marR="64093" marT="0" marB="0"/>
                </a:tc>
              </a:tr>
              <a:tr h="315906">
                <a:tc>
                  <a:txBody>
                    <a:bodyPr/>
                    <a:lstStyle/>
                    <a:p>
                      <a:pPr algn="just">
                        <a:lnSpc>
                          <a:spcPct val="150000"/>
                        </a:lnSpc>
                        <a:spcAft>
                          <a:spcPts val="0"/>
                        </a:spcAft>
                      </a:pPr>
                      <a:r>
                        <a:rPr lang="es-EC" sz="1100"/>
                        <a:t>III</a:t>
                      </a:r>
                      <a:endParaRPr lang="es-ES" sz="1100">
                        <a:latin typeface="Times New Roman"/>
                        <a:ea typeface="Times New Roman"/>
                      </a:endParaRPr>
                    </a:p>
                  </a:txBody>
                  <a:tcPr marL="64093" marR="64093" marT="0" marB="0"/>
                </a:tc>
                <a:tc>
                  <a:txBody>
                    <a:bodyPr/>
                    <a:lstStyle/>
                    <a:p>
                      <a:pPr algn="just">
                        <a:lnSpc>
                          <a:spcPct val="150000"/>
                        </a:lnSpc>
                        <a:spcAft>
                          <a:spcPts val="0"/>
                        </a:spcAft>
                      </a:pPr>
                      <a:r>
                        <a:rPr lang="es-EC" sz="1100"/>
                        <a:t>Medición del Riesgo</a:t>
                      </a:r>
                      <a:endParaRPr lang="es-ES" sz="1100">
                        <a:latin typeface="Times New Roman"/>
                        <a:ea typeface="Times New Roman"/>
                      </a:endParaRPr>
                    </a:p>
                  </a:txBody>
                  <a:tcPr marL="64093" marR="64093" marT="0" marB="0"/>
                </a:tc>
                <a:tc>
                  <a:txBody>
                    <a:bodyPr/>
                    <a:lstStyle/>
                    <a:p>
                      <a:pPr algn="ctr">
                        <a:lnSpc>
                          <a:spcPct val="150000"/>
                        </a:lnSpc>
                        <a:spcAft>
                          <a:spcPts val="0"/>
                        </a:spcAft>
                      </a:pPr>
                      <a:r>
                        <a:rPr lang="es-EC" sz="1100"/>
                        <a:t>8</a:t>
                      </a:r>
                      <a:endParaRPr lang="es-ES" sz="1100">
                        <a:latin typeface="Times New Roman"/>
                        <a:ea typeface="Times New Roman"/>
                      </a:endParaRPr>
                    </a:p>
                  </a:txBody>
                  <a:tcPr marL="64093" marR="64093" marT="0" marB="0"/>
                </a:tc>
              </a:tr>
              <a:tr h="315906">
                <a:tc>
                  <a:txBody>
                    <a:bodyPr/>
                    <a:lstStyle/>
                    <a:p>
                      <a:pPr algn="just">
                        <a:lnSpc>
                          <a:spcPct val="150000"/>
                        </a:lnSpc>
                        <a:spcAft>
                          <a:spcPts val="0"/>
                        </a:spcAft>
                      </a:pPr>
                      <a:r>
                        <a:rPr lang="es-EC" sz="1100"/>
                        <a:t>IV</a:t>
                      </a:r>
                      <a:endParaRPr lang="es-ES" sz="1100">
                        <a:latin typeface="Times New Roman"/>
                        <a:ea typeface="Times New Roman"/>
                      </a:endParaRPr>
                    </a:p>
                  </a:txBody>
                  <a:tcPr marL="64093" marR="64093" marT="0" marB="0"/>
                </a:tc>
                <a:tc>
                  <a:txBody>
                    <a:bodyPr/>
                    <a:lstStyle/>
                    <a:p>
                      <a:pPr algn="just">
                        <a:lnSpc>
                          <a:spcPct val="150000"/>
                        </a:lnSpc>
                        <a:spcAft>
                          <a:spcPts val="0"/>
                        </a:spcAft>
                      </a:pPr>
                      <a:r>
                        <a:rPr lang="es-EC" sz="1100"/>
                        <a:t>Programa</a:t>
                      </a:r>
                      <a:endParaRPr lang="es-ES" sz="1100">
                        <a:latin typeface="Times New Roman"/>
                        <a:ea typeface="Times New Roman"/>
                      </a:endParaRPr>
                    </a:p>
                  </a:txBody>
                  <a:tcPr marL="64093" marR="64093" marT="0" marB="0"/>
                </a:tc>
                <a:tc>
                  <a:txBody>
                    <a:bodyPr/>
                    <a:lstStyle/>
                    <a:p>
                      <a:pPr algn="ctr">
                        <a:lnSpc>
                          <a:spcPct val="150000"/>
                        </a:lnSpc>
                        <a:spcAft>
                          <a:spcPts val="0"/>
                        </a:spcAft>
                      </a:pPr>
                      <a:r>
                        <a:rPr lang="es-EC" sz="1100"/>
                        <a:t>16</a:t>
                      </a:r>
                      <a:endParaRPr lang="es-ES" sz="1100">
                        <a:latin typeface="Times New Roman"/>
                        <a:ea typeface="Times New Roman"/>
                      </a:endParaRPr>
                    </a:p>
                  </a:txBody>
                  <a:tcPr marL="64093" marR="64093" marT="0" marB="0"/>
                </a:tc>
              </a:tr>
              <a:tr h="315906">
                <a:tc>
                  <a:txBody>
                    <a:bodyPr/>
                    <a:lstStyle/>
                    <a:p>
                      <a:pPr algn="just">
                        <a:lnSpc>
                          <a:spcPct val="150000"/>
                        </a:lnSpc>
                        <a:spcAft>
                          <a:spcPts val="0"/>
                        </a:spcAft>
                      </a:pPr>
                      <a:endParaRPr lang="es-EC" sz="1100">
                        <a:latin typeface="Arial"/>
                        <a:ea typeface="Times New Roman"/>
                      </a:endParaRPr>
                    </a:p>
                  </a:txBody>
                  <a:tcPr marL="64093" marR="64093" marT="0" marB="0"/>
                </a:tc>
                <a:tc>
                  <a:txBody>
                    <a:bodyPr/>
                    <a:lstStyle/>
                    <a:p>
                      <a:pPr algn="just">
                        <a:lnSpc>
                          <a:spcPct val="150000"/>
                        </a:lnSpc>
                        <a:spcAft>
                          <a:spcPts val="0"/>
                        </a:spcAft>
                      </a:pPr>
                      <a:endParaRPr lang="es-EC" sz="1100">
                        <a:latin typeface="Arial"/>
                        <a:ea typeface="Times New Roman"/>
                      </a:endParaRPr>
                    </a:p>
                  </a:txBody>
                  <a:tcPr marL="64093" marR="64093" marT="0" marB="0"/>
                </a:tc>
                <a:tc>
                  <a:txBody>
                    <a:bodyPr/>
                    <a:lstStyle/>
                    <a:p>
                      <a:pPr>
                        <a:lnSpc>
                          <a:spcPct val="150000"/>
                        </a:lnSpc>
                        <a:spcAft>
                          <a:spcPts val="0"/>
                        </a:spcAft>
                      </a:pPr>
                      <a:endParaRPr lang="es-EC" sz="1100">
                        <a:latin typeface="Arial"/>
                        <a:ea typeface="Times New Roman"/>
                      </a:endParaRPr>
                    </a:p>
                  </a:txBody>
                  <a:tcPr marL="64093" marR="64093" marT="0" marB="0"/>
                </a:tc>
              </a:tr>
              <a:tr h="631811">
                <a:tc>
                  <a:txBody>
                    <a:bodyPr/>
                    <a:lstStyle/>
                    <a:p>
                      <a:pPr algn="just">
                        <a:lnSpc>
                          <a:spcPct val="150000"/>
                        </a:lnSpc>
                        <a:spcAft>
                          <a:spcPts val="0"/>
                        </a:spcAft>
                      </a:pPr>
                      <a:r>
                        <a:rPr lang="es-EC" sz="1100"/>
                        <a:t>V</a:t>
                      </a:r>
                      <a:endParaRPr lang="es-ES" sz="1100">
                        <a:latin typeface="Times New Roman"/>
                        <a:ea typeface="Times New Roman"/>
                      </a:endParaRPr>
                    </a:p>
                  </a:txBody>
                  <a:tcPr marL="64093" marR="64093" marT="0" marB="0"/>
                </a:tc>
                <a:tc>
                  <a:txBody>
                    <a:bodyPr/>
                    <a:lstStyle/>
                    <a:p>
                      <a:pPr algn="just">
                        <a:lnSpc>
                          <a:spcPct val="150000"/>
                        </a:lnSpc>
                        <a:spcAft>
                          <a:spcPts val="0"/>
                        </a:spcAft>
                      </a:pPr>
                      <a:r>
                        <a:rPr lang="es-EC" sz="1100"/>
                        <a:t>Aplicación de Técnicas y Procedimientos en el desarrollo del examen mediante la aplicación de P/T</a:t>
                      </a:r>
                      <a:endParaRPr lang="es-ES" sz="1100">
                        <a:latin typeface="Times New Roman"/>
                        <a:ea typeface="Times New Roman"/>
                      </a:endParaRPr>
                    </a:p>
                  </a:txBody>
                  <a:tcPr marL="64093" marR="64093" marT="0" marB="0"/>
                </a:tc>
                <a:tc>
                  <a:txBody>
                    <a:bodyPr/>
                    <a:lstStyle/>
                    <a:p>
                      <a:pPr algn="ctr">
                        <a:lnSpc>
                          <a:spcPct val="150000"/>
                        </a:lnSpc>
                        <a:spcAft>
                          <a:spcPts val="0"/>
                        </a:spcAft>
                      </a:pPr>
                      <a:r>
                        <a:rPr lang="es-EC" sz="1100"/>
                        <a:t>104</a:t>
                      </a:r>
                      <a:endParaRPr lang="es-ES" sz="1100">
                        <a:latin typeface="Times New Roman"/>
                        <a:ea typeface="Times New Roman"/>
                      </a:endParaRPr>
                    </a:p>
                  </a:txBody>
                  <a:tcPr marL="64093" marR="64093" marT="0" marB="0"/>
                </a:tc>
              </a:tr>
              <a:tr h="315906">
                <a:tc>
                  <a:txBody>
                    <a:bodyPr/>
                    <a:lstStyle/>
                    <a:p>
                      <a:pPr algn="just">
                        <a:lnSpc>
                          <a:spcPct val="150000"/>
                        </a:lnSpc>
                        <a:spcAft>
                          <a:spcPts val="0"/>
                        </a:spcAft>
                      </a:pPr>
                      <a:endParaRPr lang="es-EC" sz="1100">
                        <a:latin typeface="Arial"/>
                        <a:ea typeface="Times New Roman"/>
                      </a:endParaRPr>
                    </a:p>
                  </a:txBody>
                  <a:tcPr marL="64093" marR="64093" marT="0" marB="0"/>
                </a:tc>
                <a:tc>
                  <a:txBody>
                    <a:bodyPr/>
                    <a:lstStyle/>
                    <a:p>
                      <a:pPr algn="just">
                        <a:lnSpc>
                          <a:spcPct val="150000"/>
                        </a:lnSpc>
                        <a:spcAft>
                          <a:spcPts val="0"/>
                        </a:spcAft>
                      </a:pPr>
                      <a:r>
                        <a:rPr lang="es-EC" sz="1100"/>
                        <a:t>COMUNICACIÓN DE RESULTADOS</a:t>
                      </a:r>
                      <a:endParaRPr lang="es-ES" sz="1100">
                        <a:latin typeface="Times New Roman"/>
                        <a:ea typeface="Times New Roman"/>
                      </a:endParaRPr>
                    </a:p>
                  </a:txBody>
                  <a:tcPr marL="64093" marR="64093" marT="0" marB="0"/>
                </a:tc>
                <a:tc>
                  <a:txBody>
                    <a:bodyPr/>
                    <a:lstStyle/>
                    <a:p>
                      <a:pPr algn="ctr">
                        <a:lnSpc>
                          <a:spcPct val="150000"/>
                        </a:lnSpc>
                        <a:spcAft>
                          <a:spcPts val="0"/>
                        </a:spcAft>
                      </a:pPr>
                      <a:r>
                        <a:rPr lang="es-EC" sz="1100"/>
                        <a:t>16</a:t>
                      </a:r>
                      <a:endParaRPr lang="es-ES" sz="1100">
                        <a:latin typeface="Times New Roman"/>
                        <a:ea typeface="Times New Roman"/>
                      </a:endParaRPr>
                    </a:p>
                  </a:txBody>
                  <a:tcPr marL="64093" marR="64093" marT="0" marB="0"/>
                </a:tc>
              </a:tr>
              <a:tr h="315906">
                <a:tc>
                  <a:txBody>
                    <a:bodyPr/>
                    <a:lstStyle/>
                    <a:p>
                      <a:pPr algn="just">
                        <a:lnSpc>
                          <a:spcPct val="150000"/>
                        </a:lnSpc>
                        <a:spcAft>
                          <a:spcPts val="0"/>
                        </a:spcAft>
                      </a:pPr>
                      <a:endParaRPr lang="es-EC" sz="1100">
                        <a:latin typeface="Arial"/>
                        <a:ea typeface="Times New Roman"/>
                      </a:endParaRPr>
                    </a:p>
                  </a:txBody>
                  <a:tcPr marL="64093" marR="64093" marT="0" marB="0"/>
                </a:tc>
                <a:tc>
                  <a:txBody>
                    <a:bodyPr/>
                    <a:lstStyle/>
                    <a:p>
                      <a:pPr algn="just">
                        <a:lnSpc>
                          <a:spcPct val="150000"/>
                        </a:lnSpc>
                        <a:spcAft>
                          <a:spcPts val="0"/>
                        </a:spcAft>
                      </a:pPr>
                      <a:r>
                        <a:rPr lang="es-EC" sz="1100"/>
                        <a:t>SEGUIMEINTO</a:t>
                      </a:r>
                      <a:endParaRPr lang="es-ES" sz="1100">
                        <a:latin typeface="Times New Roman"/>
                        <a:ea typeface="Times New Roman"/>
                      </a:endParaRPr>
                    </a:p>
                  </a:txBody>
                  <a:tcPr marL="64093" marR="64093" marT="0" marB="0"/>
                </a:tc>
                <a:tc>
                  <a:txBody>
                    <a:bodyPr/>
                    <a:lstStyle/>
                    <a:p>
                      <a:pPr algn="ctr">
                        <a:lnSpc>
                          <a:spcPct val="150000"/>
                        </a:lnSpc>
                        <a:spcAft>
                          <a:spcPts val="0"/>
                        </a:spcAft>
                      </a:pPr>
                      <a:endParaRPr lang="es-EC" sz="1100">
                        <a:latin typeface="Arial"/>
                        <a:ea typeface="Times New Roman"/>
                      </a:endParaRPr>
                    </a:p>
                  </a:txBody>
                  <a:tcPr marL="64093" marR="64093" marT="0" marB="0"/>
                </a:tc>
              </a:tr>
              <a:tr h="315906">
                <a:tc>
                  <a:txBody>
                    <a:bodyPr/>
                    <a:lstStyle/>
                    <a:p>
                      <a:pPr algn="just">
                        <a:lnSpc>
                          <a:spcPct val="150000"/>
                        </a:lnSpc>
                        <a:spcAft>
                          <a:spcPts val="0"/>
                        </a:spcAft>
                      </a:pPr>
                      <a:endParaRPr lang="es-ES" sz="1100">
                        <a:latin typeface="Times New Roman"/>
                        <a:ea typeface="Times New Roman"/>
                      </a:endParaRPr>
                    </a:p>
                  </a:txBody>
                  <a:tcPr marL="64093" marR="64093" marT="0" marB="0"/>
                </a:tc>
                <a:tc>
                  <a:txBody>
                    <a:bodyPr/>
                    <a:lstStyle/>
                    <a:p>
                      <a:pPr algn="just">
                        <a:lnSpc>
                          <a:spcPct val="150000"/>
                        </a:lnSpc>
                        <a:spcAft>
                          <a:spcPts val="0"/>
                        </a:spcAft>
                      </a:pPr>
                      <a:r>
                        <a:rPr lang="es-EC" sz="1100"/>
                        <a:t>TOTAL</a:t>
                      </a:r>
                      <a:endParaRPr lang="es-ES" sz="1100">
                        <a:latin typeface="Times New Roman"/>
                        <a:ea typeface="Times New Roman"/>
                      </a:endParaRPr>
                    </a:p>
                  </a:txBody>
                  <a:tcPr marL="64093" marR="64093" marT="0" marB="0"/>
                </a:tc>
                <a:tc>
                  <a:txBody>
                    <a:bodyPr/>
                    <a:lstStyle/>
                    <a:p>
                      <a:pPr algn="ctr">
                        <a:lnSpc>
                          <a:spcPct val="150000"/>
                        </a:lnSpc>
                        <a:spcAft>
                          <a:spcPts val="0"/>
                        </a:spcAft>
                      </a:pPr>
                      <a:r>
                        <a:rPr lang="es-EC" sz="1100" dirty="0"/>
                        <a:t>160</a:t>
                      </a:r>
                      <a:endParaRPr lang="es-ES" sz="1100" dirty="0">
                        <a:latin typeface="Times New Roman"/>
                        <a:ea typeface="Times New Roman"/>
                      </a:endParaRPr>
                    </a:p>
                  </a:txBody>
                  <a:tcPr marL="64093" marR="64093" marT="0" marB="0"/>
                </a:tc>
              </a:tr>
            </a:tbl>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286412"/>
          </a:xfrm>
        </p:spPr>
        <p:txBody>
          <a:bodyPr/>
          <a:lstStyle/>
          <a:p>
            <a:pPr algn="just">
              <a:buNone/>
            </a:pPr>
            <a:r>
              <a:rPr lang="es-EC" b="1" dirty="0" smtClean="0"/>
              <a:t>DOCUMENTACIÓN SOLICITADA</a:t>
            </a:r>
            <a:endParaRPr lang="es-ES" dirty="0" smtClean="0"/>
          </a:p>
          <a:p>
            <a:pPr algn="just">
              <a:buNone/>
            </a:pPr>
            <a:endParaRPr lang="es-ES" dirty="0" smtClean="0"/>
          </a:p>
          <a:p>
            <a:pPr algn="just"/>
            <a:r>
              <a:rPr lang="es-EC" dirty="0" smtClean="0"/>
              <a:t>Para el examen de Auditoría aplicada al Área de Facturación necesitamos los siguientes documentos:</a:t>
            </a:r>
            <a:endParaRPr lang="es-ES" dirty="0" smtClean="0"/>
          </a:p>
          <a:p>
            <a:pPr algn="just"/>
            <a:endParaRPr lang="es-ES" dirty="0" smtClean="0"/>
          </a:p>
          <a:p>
            <a:pPr lvl="0" algn="just"/>
            <a:r>
              <a:rPr lang="es-EC" dirty="0" smtClean="0"/>
              <a:t>Facturas</a:t>
            </a:r>
            <a:endParaRPr lang="es-ES" dirty="0" smtClean="0"/>
          </a:p>
          <a:p>
            <a:pPr lvl="0" algn="just"/>
            <a:r>
              <a:rPr lang="es-EC" dirty="0" smtClean="0"/>
              <a:t>Kárdex</a:t>
            </a:r>
            <a:endParaRPr lang="es-ES" dirty="0" smtClean="0"/>
          </a:p>
          <a:p>
            <a:pPr lvl="0" algn="just"/>
            <a:r>
              <a:rPr lang="es-EC" dirty="0" smtClean="0"/>
              <a:t>Notas de pedido </a:t>
            </a:r>
            <a:endParaRPr lang="es-ES" dirty="0" smtClean="0"/>
          </a:p>
          <a:p>
            <a:pPr algn="just"/>
            <a:endParaRPr lang="es-ES" dirty="0"/>
          </a:p>
        </p:txBody>
      </p:sp>
      <p:sp>
        <p:nvSpPr>
          <p:cNvPr id="4"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B  2</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5</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5328592"/>
          </a:xfrm>
        </p:spPr>
        <p:txBody>
          <a:bodyPr/>
          <a:lstStyle/>
          <a:p>
            <a:r>
              <a:rPr lang="es-ES_tradnl" b="1" dirty="0" smtClean="0"/>
              <a:t>PAVIMENTO.-</a:t>
            </a:r>
            <a:r>
              <a:rPr lang="es-ES_tradnl" dirty="0" smtClean="0"/>
              <a:t> </a:t>
            </a:r>
            <a:r>
              <a:rPr lang="es-ES_tradnl" dirty="0" err="1" smtClean="0"/>
              <a:t>Pavigres</a:t>
            </a:r>
            <a:r>
              <a:rPr lang="es-ES_tradnl" dirty="0" smtClean="0"/>
              <a:t> pavimento de gres 30x30</a:t>
            </a:r>
            <a:endParaRPr lang="es-EC" dirty="0" smtClean="0"/>
          </a:p>
          <a:p>
            <a:pPr>
              <a:buNone/>
            </a:pPr>
            <a:endParaRPr lang="es-ES" dirty="0" smtClean="0"/>
          </a:p>
          <a:p>
            <a:pPr>
              <a:buNone/>
            </a:pPr>
            <a:endParaRPr lang="es-EC" dirty="0"/>
          </a:p>
        </p:txBody>
      </p:sp>
      <p:pic>
        <p:nvPicPr>
          <p:cNvPr id="4" name="3 Imagen" descr="http://www.eurolit.com/images/pavigres/imagen1.jpg"/>
          <p:cNvPicPr/>
          <p:nvPr/>
        </p:nvPicPr>
        <p:blipFill>
          <a:blip r:embed="rId3" cstate="print"/>
          <a:srcRect/>
          <a:stretch>
            <a:fillRect/>
          </a:stretch>
        </p:blipFill>
        <p:spPr bwMode="auto">
          <a:xfrm>
            <a:off x="2195736" y="2420888"/>
            <a:ext cx="1722115" cy="1479798"/>
          </a:xfrm>
          <a:prstGeom prst="rect">
            <a:avLst/>
          </a:prstGeom>
          <a:noFill/>
          <a:ln w="9525">
            <a:noFill/>
            <a:miter lim="800000"/>
            <a:headEnd/>
            <a:tailEnd/>
          </a:ln>
        </p:spPr>
      </p:pic>
      <p:pic>
        <p:nvPicPr>
          <p:cNvPr id="5" name="4 Imagen" descr="http://www.eurolit.com/images/pavigres/imagen1.jpg"/>
          <p:cNvPicPr/>
          <p:nvPr/>
        </p:nvPicPr>
        <p:blipFill>
          <a:blip r:embed="rId3" cstate="print"/>
          <a:srcRect/>
          <a:stretch>
            <a:fillRect/>
          </a:stretch>
        </p:blipFill>
        <p:spPr bwMode="auto">
          <a:xfrm>
            <a:off x="5076056" y="3789040"/>
            <a:ext cx="1578099" cy="14077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Marcador de contenido"/>
          <p:cNvGraphicFramePr>
            <a:graphicFrameLocks noGrp="1"/>
          </p:cNvGraphicFramePr>
          <p:nvPr>
            <p:ph idx="1"/>
          </p:nvPr>
        </p:nvGraphicFramePr>
        <p:xfrm>
          <a:off x="428596" y="1892956"/>
          <a:ext cx="8501122" cy="4685284"/>
        </p:xfrm>
        <a:graphic>
          <a:graphicData uri="http://schemas.openxmlformats.org/drawingml/2006/table">
            <a:tbl>
              <a:tblPr firstRow="1" bandRow="1">
                <a:tableStyleId>{5C22544A-7EE6-4342-B048-85BDC9FD1C3A}</a:tableStyleId>
              </a:tblPr>
              <a:tblGrid>
                <a:gridCol w="2606491"/>
                <a:gridCol w="898799"/>
                <a:gridCol w="962999"/>
                <a:gridCol w="420794"/>
                <a:gridCol w="720914"/>
                <a:gridCol w="477623"/>
                <a:gridCol w="1008112"/>
                <a:gridCol w="1405390"/>
              </a:tblGrid>
              <a:tr h="370840">
                <a:tc>
                  <a:txBody>
                    <a:bodyPr/>
                    <a:lstStyle/>
                    <a:p>
                      <a:pPr algn="ctr">
                        <a:lnSpc>
                          <a:spcPct val="150000"/>
                        </a:lnSpc>
                        <a:spcAft>
                          <a:spcPts val="0"/>
                        </a:spcAft>
                      </a:pPr>
                      <a:endParaRPr lang="es-ES" sz="1000" dirty="0">
                        <a:latin typeface="Times New Roman"/>
                        <a:ea typeface="Times New Roman"/>
                      </a:endParaRPr>
                    </a:p>
                    <a:p>
                      <a:pPr algn="ctr">
                        <a:lnSpc>
                          <a:spcPct val="150000"/>
                        </a:lnSpc>
                        <a:spcAft>
                          <a:spcPts val="0"/>
                        </a:spcAft>
                      </a:pPr>
                      <a:r>
                        <a:rPr lang="es-EC" sz="1000" b="1" dirty="0">
                          <a:latin typeface="Arial"/>
                          <a:ea typeface="Times New Roman"/>
                        </a:rPr>
                        <a:t>ACTIVIDADES</a:t>
                      </a:r>
                      <a:endParaRPr lang="es-ES" sz="1000" dirty="0">
                        <a:latin typeface="Times New Roman"/>
                        <a:ea typeface="Times New Roman"/>
                      </a:endParaRPr>
                    </a:p>
                  </a:txBody>
                  <a:tcPr marL="68580" marR="68580" marT="0" marB="0"/>
                </a:tc>
                <a:tc>
                  <a:txBody>
                    <a:bodyPr/>
                    <a:lstStyle/>
                    <a:p>
                      <a:pPr algn="ctr">
                        <a:lnSpc>
                          <a:spcPct val="150000"/>
                        </a:lnSpc>
                        <a:spcAft>
                          <a:spcPts val="0"/>
                        </a:spcAft>
                      </a:pPr>
                      <a:r>
                        <a:rPr lang="es-EC" sz="1000" b="1" dirty="0">
                          <a:latin typeface="Arial"/>
                          <a:ea typeface="Times New Roman"/>
                        </a:rPr>
                        <a:t>HORAS PLANIF</a:t>
                      </a:r>
                      <a:endParaRPr lang="es-ES" sz="1000" dirty="0">
                        <a:latin typeface="Times New Roman"/>
                        <a:ea typeface="Times New Roman"/>
                      </a:endParaRPr>
                    </a:p>
                  </a:txBody>
                  <a:tcPr marL="68580" marR="68580" marT="0" marB="0"/>
                </a:tc>
                <a:tc>
                  <a:txBody>
                    <a:bodyPr/>
                    <a:lstStyle/>
                    <a:p>
                      <a:pPr algn="ctr">
                        <a:lnSpc>
                          <a:spcPct val="150000"/>
                        </a:lnSpc>
                        <a:spcAft>
                          <a:spcPts val="0"/>
                        </a:spcAft>
                      </a:pPr>
                      <a:r>
                        <a:rPr lang="es-EC" sz="1000" b="1" dirty="0">
                          <a:latin typeface="Arial"/>
                          <a:ea typeface="Times New Roman"/>
                        </a:rPr>
                        <a:t>HORAS</a:t>
                      </a:r>
                      <a:endParaRPr lang="es-ES" sz="1000" dirty="0">
                        <a:latin typeface="Times New Roman"/>
                        <a:ea typeface="Times New Roman"/>
                      </a:endParaRPr>
                    </a:p>
                    <a:p>
                      <a:pPr algn="ctr">
                        <a:lnSpc>
                          <a:spcPct val="150000"/>
                        </a:lnSpc>
                        <a:spcAft>
                          <a:spcPts val="0"/>
                        </a:spcAft>
                      </a:pPr>
                      <a:r>
                        <a:rPr lang="es-EC" sz="1000" b="1" dirty="0">
                          <a:latin typeface="Arial"/>
                          <a:ea typeface="Times New Roman"/>
                        </a:rPr>
                        <a:t>REALES</a:t>
                      </a:r>
                      <a:endParaRPr lang="es-ES" sz="1000" dirty="0">
                        <a:latin typeface="Times New Roman"/>
                        <a:ea typeface="Times New Roman"/>
                      </a:endParaRPr>
                    </a:p>
                  </a:txBody>
                  <a:tcPr marL="68580" marR="68580" marT="0" marB="0"/>
                </a:tc>
                <a:tc>
                  <a:txBody>
                    <a:bodyPr/>
                    <a:lstStyle/>
                    <a:p>
                      <a:pPr algn="ctr">
                        <a:lnSpc>
                          <a:spcPct val="150000"/>
                        </a:lnSpc>
                        <a:spcAft>
                          <a:spcPts val="0"/>
                        </a:spcAft>
                      </a:pPr>
                      <a:r>
                        <a:rPr lang="es-EC" sz="1000" b="1" dirty="0">
                          <a:latin typeface="Arial"/>
                          <a:ea typeface="Times New Roman"/>
                        </a:rPr>
                        <a:t>DIF.</a:t>
                      </a:r>
                      <a:endParaRPr lang="es-ES" sz="1000" dirty="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RESP.</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S" sz="1000" dirty="0">
                        <a:latin typeface="Times New Roman"/>
                        <a:ea typeface="Times New Roman"/>
                      </a:endParaRPr>
                    </a:p>
                  </a:txBody>
                  <a:tcPr marL="68580" marR="68580" marT="0" marB="0"/>
                </a:tc>
                <a:tc>
                  <a:txBody>
                    <a:bodyPr/>
                    <a:lstStyle/>
                    <a:p>
                      <a:pPr algn="ctr">
                        <a:lnSpc>
                          <a:spcPct val="150000"/>
                        </a:lnSpc>
                        <a:spcAft>
                          <a:spcPts val="0"/>
                        </a:spcAft>
                      </a:pPr>
                      <a:r>
                        <a:rPr lang="es-EC" sz="1000" b="1" dirty="0" err="1">
                          <a:latin typeface="Arial"/>
                          <a:ea typeface="Times New Roman"/>
                        </a:rPr>
                        <a:t>REF</a:t>
                      </a:r>
                      <a:r>
                        <a:rPr lang="es-EC" sz="1000" b="1" dirty="0">
                          <a:latin typeface="Arial"/>
                          <a:ea typeface="Times New Roman"/>
                        </a:rPr>
                        <a:t>  P/T</a:t>
                      </a:r>
                      <a:endParaRPr lang="es-ES" sz="1000" dirty="0">
                        <a:latin typeface="Times New Roman"/>
                        <a:ea typeface="Times New Roman"/>
                      </a:endParaRPr>
                    </a:p>
                  </a:txBody>
                  <a:tcPr marL="68580" marR="68580" marT="0" marB="0"/>
                </a:tc>
                <a:tc>
                  <a:txBody>
                    <a:bodyPr/>
                    <a:lstStyle/>
                    <a:p>
                      <a:pPr algn="ctr">
                        <a:lnSpc>
                          <a:spcPct val="150000"/>
                        </a:lnSpc>
                        <a:spcAft>
                          <a:spcPts val="0"/>
                        </a:spcAft>
                      </a:pPr>
                      <a:endParaRPr lang="es-ES" sz="1000" dirty="0">
                        <a:latin typeface="Times New Roman"/>
                        <a:ea typeface="Times New Roman"/>
                      </a:endParaRPr>
                    </a:p>
                    <a:p>
                      <a:pPr algn="ctr">
                        <a:lnSpc>
                          <a:spcPct val="150000"/>
                        </a:lnSpc>
                        <a:spcAft>
                          <a:spcPts val="0"/>
                        </a:spcAft>
                      </a:pPr>
                      <a:r>
                        <a:rPr lang="es-EC" sz="1000" b="1" dirty="0">
                          <a:latin typeface="Arial"/>
                          <a:ea typeface="Times New Roman"/>
                        </a:rPr>
                        <a:t>OBSERVACIONES</a:t>
                      </a:r>
                      <a:endParaRPr lang="es-ES" sz="1000" dirty="0">
                        <a:latin typeface="Times New Roman"/>
                        <a:ea typeface="Times New Roman"/>
                      </a:endParaRPr>
                    </a:p>
                  </a:txBody>
                  <a:tcPr marL="68580" marR="68580" marT="0" marB="0"/>
                </a:tc>
              </a:tr>
              <a:tr h="370840">
                <a:tc>
                  <a:txBody>
                    <a:bodyPr/>
                    <a:lstStyle/>
                    <a:p>
                      <a:pPr algn="just">
                        <a:lnSpc>
                          <a:spcPct val="150000"/>
                        </a:lnSpc>
                        <a:spcAft>
                          <a:spcPts val="0"/>
                        </a:spcAft>
                      </a:pPr>
                      <a:r>
                        <a:rPr lang="es-EC" sz="1000" b="1">
                          <a:latin typeface="Arial"/>
                          <a:ea typeface="Times New Roman"/>
                        </a:rPr>
                        <a:t>PLANIFICACIÓN</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10</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10</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370840">
                <a:tc>
                  <a:txBody>
                    <a:bodyPr/>
                    <a:lstStyle/>
                    <a:p>
                      <a:pPr algn="just">
                        <a:lnSpc>
                          <a:spcPct val="150000"/>
                        </a:lnSpc>
                        <a:spcAft>
                          <a:spcPts val="0"/>
                        </a:spcAft>
                      </a:pPr>
                      <a:r>
                        <a:rPr lang="es-EC" sz="1000">
                          <a:latin typeface="Arial"/>
                          <a:ea typeface="Times New Roman"/>
                        </a:rPr>
                        <a:t>CONOCIMIENTO DE LA COMPAÑÍA</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3</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3</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370840">
                <a:tc>
                  <a:txBody>
                    <a:bodyPr/>
                    <a:lstStyle/>
                    <a:p>
                      <a:pPr algn="just">
                        <a:lnSpc>
                          <a:spcPct val="150000"/>
                        </a:lnSpc>
                        <a:spcAft>
                          <a:spcPts val="0"/>
                        </a:spcAft>
                      </a:pPr>
                      <a:r>
                        <a:rPr lang="es-EC" sz="1000">
                          <a:latin typeface="Arial"/>
                          <a:ea typeface="Times New Roman"/>
                        </a:rPr>
                        <a:t>Visita a las instalaciones del Área de Facturación</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2</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2</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hlinkClick r:id="rId3" action="ppaction://hlinksldjump"/>
                        </a:rPr>
                        <a:t>F 1.1</a:t>
                      </a:r>
                      <a:endParaRPr lang="es-ES" sz="10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rPr>
                        <a:t>F 1.1</a:t>
                      </a:r>
                      <a:endParaRPr lang="es-ES" sz="10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370840">
                <a:tc>
                  <a:txBody>
                    <a:bodyPr/>
                    <a:lstStyle/>
                    <a:p>
                      <a:pPr algn="just">
                        <a:lnSpc>
                          <a:spcPct val="150000"/>
                        </a:lnSpc>
                        <a:spcAft>
                          <a:spcPts val="0"/>
                        </a:spcAft>
                      </a:pPr>
                      <a:r>
                        <a:rPr lang="es-EC" sz="1000">
                          <a:latin typeface="Arial"/>
                          <a:ea typeface="Times New Roman"/>
                        </a:rPr>
                        <a:t>Entrevista con el Jefe del Área de Facturación</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3</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3</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hlinkClick r:id="rId4" action="ppaction://hlinksldjump"/>
                        </a:rPr>
                        <a:t>F</a:t>
                      </a:r>
                      <a:r>
                        <a:rPr lang="es-ES" sz="1000" b="1" baseline="0" dirty="0" smtClean="0">
                          <a:solidFill>
                            <a:srgbClr val="FF0000"/>
                          </a:solidFill>
                          <a:latin typeface="Times New Roman"/>
                          <a:ea typeface="Times New Roman"/>
                          <a:hlinkClick r:id="rId4" action="ppaction://hlinksldjump"/>
                        </a:rPr>
                        <a:t> 1.2</a:t>
                      </a:r>
                      <a:endParaRPr lang="es-ES" sz="10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rPr>
                        <a:t>F</a:t>
                      </a:r>
                      <a:r>
                        <a:rPr lang="es-ES" sz="1000" b="1" baseline="0" dirty="0" smtClean="0">
                          <a:solidFill>
                            <a:srgbClr val="FF0000"/>
                          </a:solidFill>
                          <a:latin typeface="Times New Roman"/>
                          <a:ea typeface="Times New Roman"/>
                        </a:rPr>
                        <a:t> 1.2</a:t>
                      </a:r>
                      <a:endParaRPr lang="es-ES" sz="10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370840">
                <a:tc>
                  <a:txBody>
                    <a:bodyPr/>
                    <a:lstStyle/>
                    <a:p>
                      <a:pPr algn="just">
                        <a:lnSpc>
                          <a:spcPct val="150000"/>
                        </a:lnSpc>
                        <a:spcAft>
                          <a:spcPts val="0"/>
                        </a:spcAft>
                      </a:pPr>
                      <a:r>
                        <a:rPr lang="es-EC" sz="1000">
                          <a:latin typeface="Arial"/>
                          <a:ea typeface="Times New Roman"/>
                        </a:rPr>
                        <a:t>Evaluación del Riesgo Inherente</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2</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2</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r>
              <a:tr h="370840">
                <a:tc>
                  <a:txBody>
                    <a:bodyPr/>
                    <a:lstStyle/>
                    <a:p>
                      <a:pPr algn="just">
                        <a:lnSpc>
                          <a:spcPct val="150000"/>
                        </a:lnSpc>
                        <a:spcAft>
                          <a:spcPts val="0"/>
                        </a:spcAft>
                      </a:pPr>
                      <a:r>
                        <a:rPr lang="es-EC" sz="1000" b="1">
                          <a:latin typeface="Arial"/>
                          <a:ea typeface="Times New Roman"/>
                        </a:rPr>
                        <a:t>EVALUACIÓN DEL CONTROL INTERNO</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22</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22</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S" sz="10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endParaRPr lang="es-ES" sz="10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r>
              <a:tr h="370840">
                <a:tc>
                  <a:txBody>
                    <a:bodyPr/>
                    <a:lstStyle/>
                    <a:p>
                      <a:pPr algn="just">
                        <a:lnSpc>
                          <a:spcPct val="150000"/>
                        </a:lnSpc>
                        <a:spcAft>
                          <a:spcPts val="0"/>
                        </a:spcAft>
                      </a:pPr>
                      <a:r>
                        <a:rPr lang="es-EC" sz="1000">
                          <a:latin typeface="Arial"/>
                          <a:ea typeface="Times New Roman"/>
                        </a:rPr>
                        <a:t>Elaborar Cuestionarios de Control Interno</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hlinkClick r:id="rId5" action="ppaction://hlinksldjump"/>
                        </a:rPr>
                        <a:t>F 1.3 </a:t>
                      </a: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rPr>
                        <a:t>F 1.3 </a:t>
                      </a: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370840">
                <a:tc>
                  <a:txBody>
                    <a:bodyPr/>
                    <a:lstStyle/>
                    <a:p>
                      <a:pPr algn="just">
                        <a:lnSpc>
                          <a:spcPct val="150000"/>
                        </a:lnSpc>
                        <a:spcAft>
                          <a:spcPts val="0"/>
                        </a:spcAft>
                      </a:pPr>
                      <a:r>
                        <a:rPr lang="es-EC" sz="1000">
                          <a:latin typeface="Arial"/>
                          <a:ea typeface="Times New Roman"/>
                        </a:rPr>
                        <a:t>Aplicación de Cuestionario de Control Interno</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370840">
                <a:tc>
                  <a:txBody>
                    <a:bodyPr/>
                    <a:lstStyle/>
                    <a:p>
                      <a:pPr algn="just">
                        <a:lnSpc>
                          <a:spcPct val="150000"/>
                        </a:lnSpc>
                        <a:spcAft>
                          <a:spcPts val="0"/>
                        </a:spcAft>
                      </a:pPr>
                      <a:r>
                        <a:rPr lang="es-EC" sz="1000">
                          <a:latin typeface="Arial"/>
                          <a:ea typeface="Times New Roman"/>
                        </a:rPr>
                        <a:t>Evaluación del Riesgo de Control</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3</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3</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hlinkClick r:id="rId6" action="ppaction://hlinksldjump"/>
                        </a:rPr>
                        <a:t>F 1.4</a:t>
                      </a: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rPr>
                        <a:t>F 1.4</a:t>
                      </a: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370840">
                <a:tc>
                  <a:txBody>
                    <a:bodyPr/>
                    <a:lstStyle/>
                    <a:p>
                      <a:pPr algn="just">
                        <a:lnSpc>
                          <a:spcPct val="150000"/>
                        </a:lnSpc>
                        <a:spcAft>
                          <a:spcPts val="0"/>
                        </a:spcAft>
                      </a:pPr>
                      <a:r>
                        <a:rPr lang="es-EC" sz="1000">
                          <a:latin typeface="Arial"/>
                          <a:ea typeface="Times New Roman"/>
                        </a:rPr>
                        <a:t>Detección y Riesgo de Auditoría</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3</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3</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hlinkClick r:id="rId7" action="ppaction://hlinksldjump"/>
                        </a:rPr>
                        <a:t>F 1.4</a:t>
                      </a: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rPr>
                        <a:t>F 1.4</a:t>
                      </a: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370840">
                <a:tc>
                  <a:txBody>
                    <a:bodyPr/>
                    <a:lstStyle/>
                    <a:p>
                      <a:pPr algn="just">
                        <a:lnSpc>
                          <a:spcPct val="150000"/>
                        </a:lnSpc>
                        <a:spcAft>
                          <a:spcPts val="0"/>
                        </a:spcAft>
                      </a:pPr>
                      <a:r>
                        <a:rPr lang="es-EC" sz="1000">
                          <a:latin typeface="Arial"/>
                          <a:ea typeface="Times New Roman"/>
                        </a:rPr>
                        <a:t>PROGRAMA</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r>
            </a:tbl>
          </a:graphicData>
        </a:graphic>
      </p:graphicFrame>
      <p:sp>
        <p:nvSpPr>
          <p:cNvPr id="260105" name="Text Box 9"/>
          <p:cNvSpPr txBox="1">
            <a:spLocks noChangeArrowheads="1"/>
          </p:cNvSpPr>
          <p:nvPr/>
        </p:nvSpPr>
        <p:spPr bwMode="auto">
          <a:xfrm>
            <a:off x="454008" y="500042"/>
            <a:ext cx="1689100" cy="33020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60110" name="Rectangle 14"/>
          <p:cNvSpPr>
            <a:spLocks noChangeArrowheads="1"/>
          </p:cNvSpPr>
          <p:nvPr/>
        </p:nvSpPr>
        <p:spPr bwMode="auto">
          <a:xfrm>
            <a:off x="2000232" y="642918"/>
            <a:ext cx="528641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PROGRAMA DE TRABAJO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1</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14282" y="2059960"/>
          <a:ext cx="8644001" cy="4171470"/>
        </p:xfrm>
        <a:graphic>
          <a:graphicData uri="http://schemas.openxmlformats.org/drawingml/2006/table">
            <a:tbl>
              <a:tblPr firstRow="1" bandRow="1">
                <a:tableStyleId>{5C22544A-7EE6-4342-B048-85BDC9FD1C3A}</a:tableStyleId>
              </a:tblPr>
              <a:tblGrid>
                <a:gridCol w="1959925"/>
                <a:gridCol w="1241286"/>
                <a:gridCol w="1110624"/>
                <a:gridCol w="653308"/>
                <a:gridCol w="849301"/>
                <a:gridCol w="631506"/>
                <a:gridCol w="846432"/>
                <a:gridCol w="1351619"/>
              </a:tblGrid>
              <a:tr h="888176">
                <a:tc>
                  <a:txBody>
                    <a:bodyPr/>
                    <a:lstStyle/>
                    <a:p>
                      <a:pPr algn="ctr">
                        <a:lnSpc>
                          <a:spcPct val="150000"/>
                        </a:lnSpc>
                        <a:spcAft>
                          <a:spcPts val="0"/>
                        </a:spcAft>
                      </a:pPr>
                      <a:endParaRPr lang="es-ES" sz="1000" dirty="0">
                        <a:latin typeface="Times New Roman"/>
                        <a:ea typeface="Times New Roman"/>
                      </a:endParaRPr>
                    </a:p>
                    <a:p>
                      <a:pPr algn="ctr">
                        <a:lnSpc>
                          <a:spcPct val="150000"/>
                        </a:lnSpc>
                        <a:spcAft>
                          <a:spcPts val="0"/>
                        </a:spcAft>
                      </a:pPr>
                      <a:r>
                        <a:rPr lang="es-EC" sz="1000" b="1" dirty="0">
                          <a:latin typeface="Arial"/>
                          <a:ea typeface="Times New Roman"/>
                        </a:rPr>
                        <a:t>ACTIVIDADES</a:t>
                      </a:r>
                      <a:endParaRPr lang="es-ES" sz="1000" dirty="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HORAS PLANIF</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HORAS</a:t>
                      </a:r>
                      <a:endParaRPr lang="es-ES" sz="1000">
                        <a:latin typeface="Times New Roman"/>
                        <a:ea typeface="Times New Roman"/>
                      </a:endParaRPr>
                    </a:p>
                    <a:p>
                      <a:pPr algn="ctr">
                        <a:lnSpc>
                          <a:spcPct val="150000"/>
                        </a:lnSpc>
                        <a:spcAft>
                          <a:spcPts val="0"/>
                        </a:spcAft>
                      </a:pPr>
                      <a:r>
                        <a:rPr lang="es-EC" sz="1000" b="1">
                          <a:latin typeface="Arial"/>
                          <a:ea typeface="Times New Roman"/>
                        </a:rPr>
                        <a:t>REALES</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S" sz="1000">
                        <a:latin typeface="Times New Roman"/>
                        <a:ea typeface="Times New Roman"/>
                      </a:endParaRPr>
                    </a:p>
                    <a:p>
                      <a:pPr algn="ctr">
                        <a:lnSpc>
                          <a:spcPct val="150000"/>
                        </a:lnSpc>
                        <a:spcAft>
                          <a:spcPts val="0"/>
                        </a:spcAft>
                      </a:pPr>
                      <a:r>
                        <a:rPr lang="es-EC" sz="1000" b="1">
                          <a:latin typeface="Arial"/>
                          <a:ea typeface="Times New Roman"/>
                        </a:rPr>
                        <a:t>DIF.</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S" sz="1000" dirty="0">
                        <a:latin typeface="Times New Roman"/>
                        <a:ea typeface="Times New Roman"/>
                      </a:endParaRPr>
                    </a:p>
                    <a:p>
                      <a:pPr algn="ctr">
                        <a:lnSpc>
                          <a:spcPct val="150000"/>
                        </a:lnSpc>
                        <a:spcAft>
                          <a:spcPts val="0"/>
                        </a:spcAft>
                      </a:pPr>
                      <a:r>
                        <a:rPr lang="es-EC" sz="1000" b="1" dirty="0">
                          <a:latin typeface="Arial"/>
                          <a:ea typeface="Times New Roman"/>
                        </a:rPr>
                        <a:t>RESP.</a:t>
                      </a:r>
                      <a:endParaRPr lang="es-ES" sz="1000" dirty="0">
                        <a:latin typeface="Times New Roman"/>
                        <a:ea typeface="Times New Roman"/>
                      </a:endParaRPr>
                    </a:p>
                  </a:txBody>
                  <a:tcPr marL="68580" marR="68580" marT="0" marB="0"/>
                </a:tc>
                <a:tc>
                  <a:txBody>
                    <a:bodyPr/>
                    <a:lstStyle/>
                    <a:p>
                      <a:pPr algn="ctr">
                        <a:lnSpc>
                          <a:spcPct val="150000"/>
                        </a:lnSpc>
                        <a:spcAft>
                          <a:spcPts val="0"/>
                        </a:spcAft>
                      </a:pPr>
                      <a:endParaRPr lang="es-ES" sz="1000" dirty="0">
                        <a:latin typeface="Times New Roman"/>
                        <a:ea typeface="Times New Roman"/>
                      </a:endParaRPr>
                    </a:p>
                  </a:txBody>
                  <a:tcPr marL="68580" marR="68580" marT="0" marB="0"/>
                </a:tc>
                <a:tc>
                  <a:txBody>
                    <a:bodyPr/>
                    <a:lstStyle/>
                    <a:p>
                      <a:pPr algn="ctr">
                        <a:lnSpc>
                          <a:spcPct val="150000"/>
                        </a:lnSpc>
                        <a:spcAft>
                          <a:spcPts val="0"/>
                        </a:spcAft>
                      </a:pPr>
                      <a:endParaRPr lang="es-ES" sz="1000" dirty="0">
                        <a:latin typeface="Times New Roman"/>
                        <a:ea typeface="Times New Roman"/>
                      </a:endParaRPr>
                    </a:p>
                    <a:p>
                      <a:pPr algn="ctr">
                        <a:lnSpc>
                          <a:spcPct val="150000"/>
                        </a:lnSpc>
                        <a:spcAft>
                          <a:spcPts val="0"/>
                        </a:spcAft>
                      </a:pPr>
                      <a:r>
                        <a:rPr lang="es-EC" sz="1000" b="1" dirty="0">
                          <a:latin typeface="Arial"/>
                          <a:ea typeface="Times New Roman"/>
                        </a:rPr>
                        <a:t>REF  P/T</a:t>
                      </a:r>
                      <a:endParaRPr lang="es-ES" sz="1000" dirty="0">
                        <a:latin typeface="Times New Roman"/>
                        <a:ea typeface="Times New Roman"/>
                      </a:endParaRPr>
                    </a:p>
                  </a:txBody>
                  <a:tcPr marL="68580" marR="68580" marT="0" marB="0"/>
                </a:tc>
                <a:tc>
                  <a:txBody>
                    <a:bodyPr/>
                    <a:lstStyle/>
                    <a:p>
                      <a:pPr algn="ctr">
                        <a:lnSpc>
                          <a:spcPct val="150000"/>
                        </a:lnSpc>
                        <a:spcAft>
                          <a:spcPts val="0"/>
                        </a:spcAft>
                      </a:pPr>
                      <a:endParaRPr lang="es-ES" sz="1000">
                        <a:latin typeface="Times New Roman"/>
                        <a:ea typeface="Times New Roman"/>
                      </a:endParaRPr>
                    </a:p>
                    <a:p>
                      <a:pPr algn="ctr">
                        <a:lnSpc>
                          <a:spcPct val="150000"/>
                        </a:lnSpc>
                        <a:spcAft>
                          <a:spcPts val="0"/>
                        </a:spcAft>
                      </a:pPr>
                      <a:r>
                        <a:rPr lang="es-EC" sz="1000" b="1">
                          <a:latin typeface="Arial"/>
                          <a:ea typeface="Times New Roman"/>
                        </a:rPr>
                        <a:t>OBSERVACIONES</a:t>
                      </a:r>
                      <a:endParaRPr lang="es-ES" sz="1000">
                        <a:latin typeface="Times New Roman"/>
                        <a:ea typeface="Times New Roman"/>
                      </a:endParaRPr>
                    </a:p>
                  </a:txBody>
                  <a:tcPr marL="68580" marR="68580" marT="0" marB="0"/>
                </a:tc>
              </a:tr>
              <a:tr h="592117">
                <a:tc>
                  <a:txBody>
                    <a:bodyPr/>
                    <a:lstStyle/>
                    <a:p>
                      <a:pPr algn="just">
                        <a:lnSpc>
                          <a:spcPct val="150000"/>
                        </a:lnSpc>
                        <a:spcAft>
                          <a:spcPts val="0"/>
                        </a:spcAft>
                      </a:pPr>
                      <a:r>
                        <a:rPr lang="es-EC" sz="1000">
                          <a:latin typeface="Arial"/>
                          <a:ea typeface="Times New Roman"/>
                        </a:rPr>
                        <a:t>PROCESOS Y PROCEDIMIENTOS A EVALUAR </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67</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480273">
                <a:tc>
                  <a:txBody>
                    <a:bodyPr/>
                    <a:lstStyle/>
                    <a:p>
                      <a:pPr algn="just">
                        <a:lnSpc>
                          <a:spcPct val="150000"/>
                        </a:lnSpc>
                        <a:spcAft>
                          <a:spcPts val="0"/>
                        </a:spcAft>
                      </a:pPr>
                      <a:r>
                        <a:rPr lang="es-EC" sz="1000" b="1">
                          <a:latin typeface="Arial"/>
                          <a:ea typeface="Times New Roman"/>
                        </a:rPr>
                        <a:t>Proceso No 1 </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hlinkClick r:id="rId3" action="ppaction://hlinksldjump"/>
                        </a:rPr>
                        <a:t>F 1.6</a:t>
                      </a: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rPr>
                        <a:t>F 1.5</a:t>
                      </a:r>
                      <a:endParaRPr lang="es-EC" sz="10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480273">
                <a:tc>
                  <a:txBody>
                    <a:bodyPr/>
                    <a:lstStyle/>
                    <a:p>
                      <a:pPr algn="just">
                        <a:lnSpc>
                          <a:spcPct val="150000"/>
                        </a:lnSpc>
                        <a:spcAft>
                          <a:spcPts val="0"/>
                        </a:spcAft>
                      </a:pPr>
                      <a:r>
                        <a:rPr lang="es-EC" sz="1000">
                          <a:latin typeface="Arial"/>
                          <a:ea typeface="Times New Roman"/>
                        </a:rPr>
                        <a:t>Emisión de Facturas</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480273">
                <a:tc>
                  <a:txBody>
                    <a:bodyPr/>
                    <a:lstStyle/>
                    <a:p>
                      <a:pPr algn="just">
                        <a:lnSpc>
                          <a:spcPct val="150000"/>
                        </a:lnSpc>
                        <a:spcAft>
                          <a:spcPts val="0"/>
                        </a:spcAft>
                      </a:pPr>
                      <a:r>
                        <a:rPr lang="es-EC" sz="1000" b="1">
                          <a:latin typeface="Arial"/>
                          <a:ea typeface="Times New Roman"/>
                        </a:rPr>
                        <a:t>Procedimiento No 1</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r>
              <a:tr h="1184234">
                <a:tc>
                  <a:txBody>
                    <a:bodyPr/>
                    <a:lstStyle/>
                    <a:p>
                      <a:pPr algn="just">
                        <a:lnSpc>
                          <a:spcPct val="150000"/>
                        </a:lnSpc>
                        <a:spcAft>
                          <a:spcPts val="0"/>
                        </a:spcAft>
                      </a:pPr>
                      <a:r>
                        <a:rPr lang="es-EC" sz="1000">
                          <a:latin typeface="Arial"/>
                          <a:ea typeface="Times New Roman"/>
                        </a:rPr>
                        <a:t>Verificar que la emisión de las facturas relacionadas con la venta de mercadería, tengan la firma de la autorización respectiva.</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15</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13</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2</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es-EC" sz="1000" b="1" dirty="0" smtClean="0">
                        <a:solidFill>
                          <a:srgbClr val="FF0000"/>
                        </a:solidFill>
                        <a:latin typeface="Arial"/>
                        <a:ea typeface="Times New Roman"/>
                      </a:endParaRPr>
                    </a:p>
                    <a:p>
                      <a:pPr algn="ctr">
                        <a:lnSpc>
                          <a:spcPct val="150000"/>
                        </a:lnSpc>
                        <a:spcAft>
                          <a:spcPts val="0"/>
                        </a:spcAft>
                      </a:pPr>
                      <a:endParaRPr lang="es-ES" sz="1000" dirty="0">
                        <a:latin typeface="Times New Roman"/>
                        <a:ea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S" sz="1000" b="1" dirty="0" smtClean="0">
                          <a:solidFill>
                            <a:srgbClr val="FF0000"/>
                          </a:solidFill>
                          <a:latin typeface="Arial"/>
                          <a:ea typeface="Times New Roman"/>
                        </a:rPr>
                        <a:t>F 1.5</a:t>
                      </a:r>
                      <a:endParaRPr lang="es-EC" sz="1000" b="1" dirty="0" smtClean="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r>
            </a:tbl>
          </a:graphicData>
        </a:graphic>
      </p:graphicFrame>
      <p:sp>
        <p:nvSpPr>
          <p:cNvPr id="5" name="Text Box 9"/>
          <p:cNvSpPr txBox="1">
            <a:spLocks noChangeArrowheads="1"/>
          </p:cNvSpPr>
          <p:nvPr/>
        </p:nvSpPr>
        <p:spPr bwMode="auto">
          <a:xfrm>
            <a:off x="454008" y="500042"/>
            <a:ext cx="1689100" cy="33020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4"/>
          <p:cNvSpPr>
            <a:spLocks noChangeArrowheads="1"/>
          </p:cNvSpPr>
          <p:nvPr/>
        </p:nvSpPr>
        <p:spPr bwMode="auto">
          <a:xfrm>
            <a:off x="2000232" y="749368"/>
            <a:ext cx="528641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PROGRAMA DE TRABAJO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49350"/>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85720" y="2071678"/>
          <a:ext cx="8572559" cy="4357719"/>
        </p:xfrm>
        <a:graphic>
          <a:graphicData uri="http://schemas.openxmlformats.org/drawingml/2006/table">
            <a:tbl>
              <a:tblPr firstRow="1" bandRow="1">
                <a:tableStyleId>{5C22544A-7EE6-4342-B048-85BDC9FD1C3A}</a:tableStyleId>
              </a:tblPr>
              <a:tblGrid>
                <a:gridCol w="1965128"/>
                <a:gridCol w="717326"/>
                <a:gridCol w="975128"/>
                <a:gridCol w="969331"/>
                <a:gridCol w="1033953"/>
                <a:gridCol w="713646"/>
                <a:gridCol w="720080"/>
                <a:gridCol w="1477967"/>
              </a:tblGrid>
              <a:tr h="851569">
                <a:tc>
                  <a:txBody>
                    <a:bodyPr/>
                    <a:lstStyle/>
                    <a:p>
                      <a:pPr algn="ctr">
                        <a:lnSpc>
                          <a:spcPct val="150000"/>
                        </a:lnSpc>
                        <a:spcAft>
                          <a:spcPts val="0"/>
                        </a:spcAft>
                      </a:pPr>
                      <a:endParaRPr lang="es-ES" sz="1200" dirty="0">
                        <a:latin typeface="Times New Roman"/>
                        <a:ea typeface="Times New Roman"/>
                      </a:endParaRPr>
                    </a:p>
                    <a:p>
                      <a:pPr algn="ctr">
                        <a:lnSpc>
                          <a:spcPct val="150000"/>
                        </a:lnSpc>
                        <a:spcAft>
                          <a:spcPts val="0"/>
                        </a:spcAft>
                      </a:pPr>
                      <a:r>
                        <a:rPr lang="es-EC" sz="1200" b="1" dirty="0">
                          <a:latin typeface="Arial"/>
                          <a:ea typeface="Times New Roman"/>
                        </a:rPr>
                        <a:t>ACTIVIDADES</a:t>
                      </a:r>
                      <a:endParaRPr lang="es-ES" sz="1200" dirty="0">
                        <a:latin typeface="Times New Roman"/>
                        <a:ea typeface="Times New Roman"/>
                      </a:endParaRPr>
                    </a:p>
                  </a:txBody>
                  <a:tcPr marL="68580" marR="68580" marT="0" marB="0"/>
                </a:tc>
                <a:tc>
                  <a:txBody>
                    <a:bodyPr/>
                    <a:lstStyle/>
                    <a:p>
                      <a:pPr algn="ctr">
                        <a:lnSpc>
                          <a:spcPct val="150000"/>
                        </a:lnSpc>
                        <a:spcAft>
                          <a:spcPts val="0"/>
                        </a:spcAft>
                      </a:pPr>
                      <a:r>
                        <a:rPr lang="es-EC" sz="1200" b="1">
                          <a:latin typeface="Arial"/>
                          <a:ea typeface="Times New Roman"/>
                        </a:rPr>
                        <a:t>HORAS PLANIF</a:t>
                      </a:r>
                      <a:endParaRPr lang="es-ES" sz="1200">
                        <a:latin typeface="Times New Roman"/>
                        <a:ea typeface="Times New Roman"/>
                      </a:endParaRPr>
                    </a:p>
                  </a:txBody>
                  <a:tcPr marL="68580" marR="68580" marT="0" marB="0"/>
                </a:tc>
                <a:tc>
                  <a:txBody>
                    <a:bodyPr/>
                    <a:lstStyle/>
                    <a:p>
                      <a:pPr algn="ctr">
                        <a:lnSpc>
                          <a:spcPct val="150000"/>
                        </a:lnSpc>
                        <a:spcAft>
                          <a:spcPts val="0"/>
                        </a:spcAft>
                      </a:pPr>
                      <a:r>
                        <a:rPr lang="es-EC" sz="1200" b="1">
                          <a:latin typeface="Arial"/>
                          <a:ea typeface="Times New Roman"/>
                        </a:rPr>
                        <a:t>HORAS</a:t>
                      </a:r>
                      <a:endParaRPr lang="es-ES" sz="1200">
                        <a:latin typeface="Times New Roman"/>
                        <a:ea typeface="Times New Roman"/>
                      </a:endParaRPr>
                    </a:p>
                    <a:p>
                      <a:pPr algn="ctr">
                        <a:lnSpc>
                          <a:spcPct val="150000"/>
                        </a:lnSpc>
                        <a:spcAft>
                          <a:spcPts val="0"/>
                        </a:spcAft>
                      </a:pPr>
                      <a:r>
                        <a:rPr lang="es-EC" sz="1200" b="1">
                          <a:latin typeface="Arial"/>
                          <a:ea typeface="Times New Roman"/>
                        </a:rPr>
                        <a:t>REALES</a:t>
                      </a:r>
                      <a:endParaRPr lang="es-ES" sz="1200">
                        <a:latin typeface="Times New Roman"/>
                        <a:ea typeface="Times New Roman"/>
                      </a:endParaRPr>
                    </a:p>
                  </a:txBody>
                  <a:tcPr marL="68580" marR="68580" marT="0" marB="0"/>
                </a:tc>
                <a:tc>
                  <a:txBody>
                    <a:bodyPr/>
                    <a:lstStyle/>
                    <a:p>
                      <a:pPr algn="ctr">
                        <a:lnSpc>
                          <a:spcPct val="150000"/>
                        </a:lnSpc>
                        <a:spcAft>
                          <a:spcPts val="0"/>
                        </a:spcAft>
                      </a:pPr>
                      <a:endParaRPr lang="es-ES" sz="1200">
                        <a:latin typeface="Times New Roman"/>
                        <a:ea typeface="Times New Roman"/>
                      </a:endParaRPr>
                    </a:p>
                    <a:p>
                      <a:pPr algn="ctr">
                        <a:lnSpc>
                          <a:spcPct val="150000"/>
                        </a:lnSpc>
                        <a:spcAft>
                          <a:spcPts val="0"/>
                        </a:spcAft>
                      </a:pPr>
                      <a:r>
                        <a:rPr lang="es-EC" sz="1200" b="1">
                          <a:latin typeface="Arial"/>
                          <a:ea typeface="Times New Roman"/>
                        </a:rPr>
                        <a:t>DIF.</a:t>
                      </a:r>
                      <a:endParaRPr lang="es-ES" sz="1200">
                        <a:latin typeface="Times New Roman"/>
                        <a:ea typeface="Times New Roman"/>
                      </a:endParaRPr>
                    </a:p>
                  </a:txBody>
                  <a:tcPr marL="68580" marR="68580" marT="0" marB="0"/>
                </a:tc>
                <a:tc>
                  <a:txBody>
                    <a:bodyPr/>
                    <a:lstStyle/>
                    <a:p>
                      <a:pPr algn="ctr">
                        <a:lnSpc>
                          <a:spcPct val="150000"/>
                        </a:lnSpc>
                        <a:spcAft>
                          <a:spcPts val="0"/>
                        </a:spcAft>
                      </a:pPr>
                      <a:endParaRPr lang="es-ES" sz="1200" dirty="0">
                        <a:latin typeface="Times New Roman"/>
                        <a:ea typeface="Times New Roman"/>
                      </a:endParaRPr>
                    </a:p>
                    <a:p>
                      <a:pPr algn="ctr">
                        <a:lnSpc>
                          <a:spcPct val="150000"/>
                        </a:lnSpc>
                        <a:spcAft>
                          <a:spcPts val="0"/>
                        </a:spcAft>
                      </a:pPr>
                      <a:r>
                        <a:rPr lang="es-EC" sz="1200" b="1" dirty="0">
                          <a:latin typeface="Arial"/>
                          <a:ea typeface="Times New Roman"/>
                        </a:rPr>
                        <a:t>RESP.</a:t>
                      </a:r>
                      <a:endParaRPr lang="es-ES" sz="1200" dirty="0">
                        <a:latin typeface="Times New Roman"/>
                        <a:ea typeface="Times New Roman"/>
                      </a:endParaRPr>
                    </a:p>
                  </a:txBody>
                  <a:tcPr marL="68580" marR="68580" marT="0" marB="0"/>
                </a:tc>
                <a:tc>
                  <a:txBody>
                    <a:bodyPr/>
                    <a:lstStyle/>
                    <a:p>
                      <a:pPr algn="ctr">
                        <a:lnSpc>
                          <a:spcPct val="150000"/>
                        </a:lnSpc>
                        <a:spcAft>
                          <a:spcPts val="0"/>
                        </a:spcAft>
                      </a:pPr>
                      <a:endParaRPr lang="es-ES" sz="1200" dirty="0">
                        <a:latin typeface="Times New Roman"/>
                        <a:ea typeface="Times New Roman"/>
                      </a:endParaRPr>
                    </a:p>
                    <a:p>
                      <a:pPr algn="ctr">
                        <a:lnSpc>
                          <a:spcPct val="150000"/>
                        </a:lnSpc>
                        <a:spcAft>
                          <a:spcPts val="0"/>
                        </a:spcAft>
                      </a:pPr>
                      <a:r>
                        <a:rPr lang="es-ES" sz="1200" b="1" dirty="0" smtClean="0">
                          <a:latin typeface="Arial"/>
                          <a:ea typeface="Times New Roman"/>
                        </a:rPr>
                        <a:t>H</a:t>
                      </a:r>
                      <a:endParaRPr lang="es-ES" sz="1200" dirty="0">
                        <a:latin typeface="Times New Roman"/>
                        <a:ea typeface="Times New Roman"/>
                      </a:endParaRPr>
                    </a:p>
                  </a:txBody>
                  <a:tcPr marL="68580" marR="68580" marT="0" marB="0"/>
                </a:tc>
                <a:tc>
                  <a:txBody>
                    <a:bodyPr/>
                    <a:lstStyle/>
                    <a:p>
                      <a:pPr algn="ctr">
                        <a:lnSpc>
                          <a:spcPct val="150000"/>
                        </a:lnSpc>
                        <a:spcAft>
                          <a:spcPts val="0"/>
                        </a:spcAft>
                      </a:pPr>
                      <a:endParaRPr lang="es-ES" sz="1200" dirty="0">
                        <a:latin typeface="Times New Roman"/>
                        <a:ea typeface="Times New Roman"/>
                      </a:endParaRPr>
                    </a:p>
                    <a:p>
                      <a:pPr algn="ctr">
                        <a:lnSpc>
                          <a:spcPct val="150000"/>
                        </a:lnSpc>
                        <a:spcAft>
                          <a:spcPts val="0"/>
                        </a:spcAft>
                      </a:pPr>
                      <a:r>
                        <a:rPr lang="es-EC" sz="1200" b="1" dirty="0">
                          <a:latin typeface="Arial"/>
                          <a:ea typeface="Times New Roman"/>
                        </a:rPr>
                        <a:t>REF  P/T</a:t>
                      </a:r>
                      <a:endParaRPr lang="es-ES" sz="1200" dirty="0">
                        <a:latin typeface="Times New Roman"/>
                        <a:ea typeface="Times New Roman"/>
                      </a:endParaRPr>
                    </a:p>
                  </a:txBody>
                  <a:tcPr marL="68580" marR="68580" marT="0" marB="0"/>
                </a:tc>
                <a:tc>
                  <a:txBody>
                    <a:bodyPr/>
                    <a:lstStyle/>
                    <a:p>
                      <a:pPr algn="ctr">
                        <a:lnSpc>
                          <a:spcPct val="150000"/>
                        </a:lnSpc>
                        <a:spcAft>
                          <a:spcPts val="0"/>
                        </a:spcAft>
                      </a:pPr>
                      <a:endParaRPr lang="es-ES" sz="1200">
                        <a:latin typeface="Times New Roman"/>
                        <a:ea typeface="Times New Roman"/>
                      </a:endParaRPr>
                    </a:p>
                    <a:p>
                      <a:pPr algn="ctr">
                        <a:lnSpc>
                          <a:spcPct val="150000"/>
                        </a:lnSpc>
                        <a:spcAft>
                          <a:spcPts val="0"/>
                        </a:spcAft>
                      </a:pPr>
                      <a:r>
                        <a:rPr lang="es-EC" sz="1200" b="1">
                          <a:latin typeface="Arial"/>
                          <a:ea typeface="Times New Roman"/>
                        </a:rPr>
                        <a:t>OBSERVACIONES</a:t>
                      </a:r>
                      <a:endParaRPr lang="es-ES" sz="1200">
                        <a:latin typeface="Times New Roman"/>
                        <a:ea typeface="Times New Roman"/>
                      </a:endParaRPr>
                    </a:p>
                  </a:txBody>
                  <a:tcPr marL="68580" marR="68580" marT="0" marB="0"/>
                </a:tc>
              </a:tr>
              <a:tr h="383732">
                <a:tc>
                  <a:txBody>
                    <a:bodyPr/>
                    <a:lstStyle/>
                    <a:p>
                      <a:pPr algn="just">
                        <a:lnSpc>
                          <a:spcPct val="150000"/>
                        </a:lnSpc>
                        <a:spcAft>
                          <a:spcPts val="0"/>
                        </a:spcAft>
                      </a:pPr>
                      <a:r>
                        <a:rPr lang="es-EC" sz="1200" b="1">
                          <a:latin typeface="Arial"/>
                          <a:ea typeface="Times New Roman"/>
                        </a:rPr>
                        <a:t>Proceso No 2</a:t>
                      </a:r>
                      <a:endParaRPr lang="es-ES" sz="1200">
                        <a:latin typeface="Times New Roman"/>
                        <a:ea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endParaRPr>
                    </a:p>
                  </a:txBody>
                  <a:tcPr marL="68580" marR="68580" marT="0" marB="0"/>
                </a:tc>
              </a:tr>
              <a:tr h="851569">
                <a:tc>
                  <a:txBody>
                    <a:bodyPr/>
                    <a:lstStyle/>
                    <a:p>
                      <a:pPr algn="just">
                        <a:lnSpc>
                          <a:spcPct val="150000"/>
                        </a:lnSpc>
                        <a:spcAft>
                          <a:spcPts val="0"/>
                        </a:spcAft>
                      </a:pPr>
                      <a:r>
                        <a:rPr lang="es-EC" sz="1200">
                          <a:latin typeface="Arial"/>
                          <a:ea typeface="Times New Roman"/>
                        </a:rPr>
                        <a:t>Entrega de Factura a Bodega para su despacho.</a:t>
                      </a:r>
                      <a:endParaRPr lang="es-ES" sz="1200">
                        <a:latin typeface="Times New Roman"/>
                        <a:ea typeface="Times New Roman"/>
                      </a:endParaRPr>
                    </a:p>
                  </a:txBody>
                  <a:tcPr marL="68580" marR="68580" marT="0" marB="0"/>
                </a:tc>
                <a:tc>
                  <a:txBody>
                    <a:bodyPr/>
                    <a:lstStyle/>
                    <a:p>
                      <a:pPr algn="ctr">
                        <a:lnSpc>
                          <a:spcPct val="150000"/>
                        </a:lnSpc>
                        <a:spcAft>
                          <a:spcPts val="0"/>
                        </a:spcAft>
                      </a:pPr>
                      <a:r>
                        <a:rPr lang="es-EC" sz="1200">
                          <a:latin typeface="Arial"/>
                          <a:ea typeface="Times New Roman"/>
                        </a:rPr>
                        <a:t>8</a:t>
                      </a:r>
                      <a:endParaRPr lang="es-ES" sz="1200">
                        <a:latin typeface="Times New Roman"/>
                        <a:ea typeface="Times New Roman"/>
                      </a:endParaRPr>
                    </a:p>
                  </a:txBody>
                  <a:tcPr marL="68580" marR="68580" marT="0" marB="0"/>
                </a:tc>
                <a:tc>
                  <a:txBody>
                    <a:bodyPr/>
                    <a:lstStyle/>
                    <a:p>
                      <a:pPr algn="ctr">
                        <a:lnSpc>
                          <a:spcPct val="150000"/>
                        </a:lnSpc>
                        <a:spcAft>
                          <a:spcPts val="0"/>
                        </a:spcAft>
                      </a:pPr>
                      <a:r>
                        <a:rPr lang="es-EC" sz="1200" dirty="0">
                          <a:latin typeface="Arial"/>
                          <a:ea typeface="Times New Roman"/>
                        </a:rPr>
                        <a:t>8</a:t>
                      </a:r>
                      <a:endParaRPr lang="es-ES" sz="1200" dirty="0">
                        <a:latin typeface="Times New Roman"/>
                        <a:ea typeface="Times New Roman"/>
                      </a:endParaRPr>
                    </a:p>
                  </a:txBody>
                  <a:tcPr marL="68580" marR="68580" marT="0" marB="0"/>
                </a:tc>
                <a:tc>
                  <a:txBody>
                    <a:bodyPr/>
                    <a:lstStyle/>
                    <a:p>
                      <a:pPr algn="ctr">
                        <a:lnSpc>
                          <a:spcPct val="150000"/>
                        </a:lnSpc>
                        <a:spcAft>
                          <a:spcPts val="0"/>
                        </a:spcAft>
                      </a:pPr>
                      <a:r>
                        <a:rPr lang="es-EC" sz="1200">
                          <a:latin typeface="Arial"/>
                          <a:ea typeface="Times New Roman"/>
                        </a:rPr>
                        <a:t>-</a:t>
                      </a:r>
                      <a:endParaRPr lang="es-ES" sz="1200">
                        <a:latin typeface="Times New Roman"/>
                        <a:ea typeface="Times New Roman"/>
                      </a:endParaRPr>
                    </a:p>
                  </a:txBody>
                  <a:tcPr marL="68580" marR="68580" marT="0" marB="0"/>
                </a:tc>
                <a:tc>
                  <a:txBody>
                    <a:bodyPr/>
                    <a:lstStyle/>
                    <a:p>
                      <a:pPr algn="ctr">
                        <a:lnSpc>
                          <a:spcPct val="150000"/>
                        </a:lnSpc>
                        <a:spcAft>
                          <a:spcPts val="0"/>
                        </a:spcAft>
                      </a:pPr>
                      <a:r>
                        <a:rPr lang="es-EC" sz="1200">
                          <a:latin typeface="Arial"/>
                          <a:ea typeface="Times New Roman"/>
                        </a:rPr>
                        <a:t>C.G</a:t>
                      </a:r>
                      <a:endParaRPr lang="es-ES" sz="1200">
                        <a:latin typeface="Times New Roman"/>
                        <a:ea typeface="Times New Roman"/>
                      </a:endParaRPr>
                    </a:p>
                  </a:txBody>
                  <a:tcPr marL="68580" marR="68580" marT="0" marB="0"/>
                </a:tc>
                <a:tc>
                  <a:txBody>
                    <a:bodyPr/>
                    <a:lstStyle/>
                    <a:p>
                      <a:pPr algn="ctr">
                        <a:lnSpc>
                          <a:spcPct val="150000"/>
                        </a:lnSpc>
                        <a:spcAft>
                          <a:spcPts val="0"/>
                        </a:spcAft>
                      </a:pPr>
                      <a:r>
                        <a:rPr lang="es-ES" sz="1200" b="1" dirty="0" smtClean="0">
                          <a:solidFill>
                            <a:srgbClr val="FF0000"/>
                          </a:solidFill>
                          <a:latin typeface="Times New Roman"/>
                          <a:ea typeface="Times New Roman"/>
                          <a:hlinkClick r:id="rId3" action="ppaction://hlinksldjump"/>
                        </a:rPr>
                        <a:t>F 1.6</a:t>
                      </a:r>
                      <a:endParaRPr lang="es-ES" sz="12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r>
                        <a:rPr lang="es-ES" sz="1200" b="1" dirty="0" smtClean="0">
                          <a:solidFill>
                            <a:srgbClr val="FF0000"/>
                          </a:solidFill>
                          <a:latin typeface="Times New Roman"/>
                          <a:ea typeface="Times New Roman"/>
                        </a:rPr>
                        <a:t>F 1.6</a:t>
                      </a:r>
                      <a:endParaRPr lang="es-ES" sz="12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endParaRPr>
                    </a:p>
                  </a:txBody>
                  <a:tcPr marL="68580" marR="68580" marT="0" marB="0"/>
                </a:tc>
              </a:tr>
              <a:tr h="567712">
                <a:tc>
                  <a:txBody>
                    <a:bodyPr/>
                    <a:lstStyle/>
                    <a:p>
                      <a:pPr algn="just">
                        <a:lnSpc>
                          <a:spcPct val="150000"/>
                        </a:lnSpc>
                        <a:spcAft>
                          <a:spcPts val="0"/>
                        </a:spcAft>
                      </a:pPr>
                      <a:r>
                        <a:rPr lang="es-EC" sz="1200" b="1">
                          <a:latin typeface="Arial"/>
                          <a:ea typeface="Times New Roman"/>
                        </a:rPr>
                        <a:t>Procedimiento No 1</a:t>
                      </a:r>
                      <a:endParaRPr lang="es-ES" sz="1200">
                        <a:latin typeface="Times New Roman"/>
                        <a:ea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endParaRPr>
                    </a:p>
                  </a:txBody>
                  <a:tcPr marL="68580" marR="68580" marT="0" marB="0"/>
                </a:tc>
                <a:tc>
                  <a:txBody>
                    <a:bodyPr/>
                    <a:lstStyle/>
                    <a:p>
                      <a:pPr algn="ctr">
                        <a:lnSpc>
                          <a:spcPct val="150000"/>
                        </a:lnSpc>
                        <a:spcAft>
                          <a:spcPts val="0"/>
                        </a:spcAft>
                      </a:pPr>
                      <a:endParaRPr lang="es-EC" sz="1200" dirty="0">
                        <a:latin typeface="Arial"/>
                        <a:ea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endParaRPr>
                    </a:p>
                  </a:txBody>
                  <a:tcPr marL="68580" marR="68580" marT="0" marB="0"/>
                </a:tc>
                <a:tc>
                  <a:txBody>
                    <a:bodyPr/>
                    <a:lstStyle/>
                    <a:p>
                      <a:pPr algn="ctr">
                        <a:lnSpc>
                          <a:spcPct val="150000"/>
                        </a:lnSpc>
                        <a:spcAft>
                          <a:spcPts val="0"/>
                        </a:spcAft>
                      </a:pPr>
                      <a:endParaRPr lang="es-EC" sz="1200" dirty="0">
                        <a:latin typeface="Arial"/>
                        <a:ea typeface="Times New Roman"/>
                      </a:endParaRPr>
                    </a:p>
                  </a:txBody>
                  <a:tcPr marL="68580" marR="68580" marT="0" marB="0"/>
                </a:tc>
                <a:tc>
                  <a:txBody>
                    <a:bodyPr/>
                    <a:lstStyle/>
                    <a:p>
                      <a:pPr algn="ctr">
                        <a:lnSpc>
                          <a:spcPct val="150000"/>
                        </a:lnSpc>
                        <a:spcAft>
                          <a:spcPts val="0"/>
                        </a:spcAft>
                      </a:pPr>
                      <a:endParaRPr lang="es-EC" sz="1200" dirty="0">
                        <a:latin typeface="Arial"/>
                        <a:ea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endParaRPr>
                    </a:p>
                  </a:txBody>
                  <a:tcPr marL="68580" marR="68580" marT="0" marB="0"/>
                </a:tc>
              </a:tr>
              <a:tr h="1703137">
                <a:tc>
                  <a:txBody>
                    <a:bodyPr/>
                    <a:lstStyle/>
                    <a:p>
                      <a:pPr algn="just">
                        <a:lnSpc>
                          <a:spcPct val="150000"/>
                        </a:lnSpc>
                        <a:spcAft>
                          <a:spcPts val="0"/>
                        </a:spcAft>
                      </a:pPr>
                      <a:r>
                        <a:rPr lang="es-EC" sz="1200">
                          <a:latin typeface="Arial"/>
                          <a:ea typeface="Times New Roman"/>
                        </a:rPr>
                        <a:t>Verificar  aleatoriamente haya sido despachada totalmente de acuerdo con la factura.</a:t>
                      </a:r>
                      <a:endParaRPr lang="es-ES" sz="1200">
                        <a:latin typeface="Times New Roman"/>
                        <a:ea typeface="Times New Roman"/>
                      </a:endParaRPr>
                    </a:p>
                  </a:txBody>
                  <a:tcPr marL="68580" marR="68580" marT="0" marB="0"/>
                </a:tc>
                <a:tc>
                  <a:txBody>
                    <a:bodyPr/>
                    <a:lstStyle/>
                    <a:p>
                      <a:pPr algn="ctr">
                        <a:lnSpc>
                          <a:spcPct val="150000"/>
                        </a:lnSpc>
                        <a:spcAft>
                          <a:spcPts val="0"/>
                        </a:spcAft>
                      </a:pPr>
                      <a:r>
                        <a:rPr lang="es-EC" sz="1200">
                          <a:latin typeface="Arial"/>
                          <a:ea typeface="Times New Roman"/>
                        </a:rPr>
                        <a:t>14</a:t>
                      </a:r>
                      <a:endParaRPr lang="es-ES" sz="1200">
                        <a:latin typeface="Times New Roman"/>
                        <a:ea typeface="Times New Roman"/>
                      </a:endParaRPr>
                    </a:p>
                  </a:txBody>
                  <a:tcPr marL="68580" marR="68580" marT="0" marB="0"/>
                </a:tc>
                <a:tc>
                  <a:txBody>
                    <a:bodyPr/>
                    <a:lstStyle/>
                    <a:p>
                      <a:pPr algn="ctr">
                        <a:lnSpc>
                          <a:spcPct val="150000"/>
                        </a:lnSpc>
                        <a:spcAft>
                          <a:spcPts val="0"/>
                        </a:spcAft>
                      </a:pPr>
                      <a:r>
                        <a:rPr lang="es-EC" sz="1200" dirty="0">
                          <a:latin typeface="Arial"/>
                          <a:ea typeface="Times New Roman"/>
                        </a:rPr>
                        <a:t>12</a:t>
                      </a:r>
                      <a:endParaRPr lang="es-ES" sz="1200" dirty="0">
                        <a:latin typeface="Times New Roman"/>
                        <a:ea typeface="Times New Roman"/>
                      </a:endParaRPr>
                    </a:p>
                  </a:txBody>
                  <a:tcPr marL="68580" marR="68580" marT="0" marB="0"/>
                </a:tc>
                <a:tc>
                  <a:txBody>
                    <a:bodyPr/>
                    <a:lstStyle/>
                    <a:p>
                      <a:pPr algn="ctr">
                        <a:lnSpc>
                          <a:spcPct val="150000"/>
                        </a:lnSpc>
                        <a:spcAft>
                          <a:spcPts val="0"/>
                        </a:spcAft>
                      </a:pPr>
                      <a:r>
                        <a:rPr lang="es-EC" sz="1200" dirty="0">
                          <a:latin typeface="Arial"/>
                          <a:ea typeface="Times New Roman"/>
                        </a:rPr>
                        <a:t>2</a:t>
                      </a:r>
                      <a:endParaRPr lang="es-ES" sz="1200" dirty="0">
                        <a:latin typeface="Times New Roman"/>
                        <a:ea typeface="Times New Roman"/>
                      </a:endParaRPr>
                    </a:p>
                  </a:txBody>
                  <a:tcPr marL="68580" marR="68580" marT="0" marB="0"/>
                </a:tc>
                <a:tc>
                  <a:txBody>
                    <a:bodyPr/>
                    <a:lstStyle/>
                    <a:p>
                      <a:pPr algn="ctr">
                        <a:lnSpc>
                          <a:spcPct val="150000"/>
                        </a:lnSpc>
                        <a:spcAft>
                          <a:spcPts val="0"/>
                        </a:spcAft>
                      </a:pPr>
                      <a:r>
                        <a:rPr lang="es-EC" sz="1200">
                          <a:latin typeface="Arial"/>
                          <a:ea typeface="Times New Roman"/>
                        </a:rPr>
                        <a:t>C.G</a:t>
                      </a:r>
                      <a:endParaRPr lang="es-ES" sz="1200">
                        <a:latin typeface="Times New Roman"/>
                        <a:ea typeface="Times New Roman"/>
                      </a:endParaRPr>
                    </a:p>
                  </a:txBody>
                  <a:tcPr marL="68580" marR="68580" marT="0" marB="0"/>
                </a:tc>
                <a:tc>
                  <a:txBody>
                    <a:bodyPr/>
                    <a:lstStyle/>
                    <a:p>
                      <a:pPr algn="ctr">
                        <a:lnSpc>
                          <a:spcPct val="150000"/>
                        </a:lnSpc>
                        <a:spcAft>
                          <a:spcPts val="0"/>
                        </a:spcAft>
                      </a:pPr>
                      <a:endParaRPr lang="es-ES" sz="12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r>
                        <a:rPr lang="es-ES" sz="1200" b="1" dirty="0" smtClean="0">
                          <a:solidFill>
                            <a:srgbClr val="FF0000"/>
                          </a:solidFill>
                          <a:latin typeface="Times New Roman"/>
                          <a:ea typeface="Times New Roman"/>
                        </a:rPr>
                        <a:t>F</a:t>
                      </a:r>
                      <a:r>
                        <a:rPr lang="es-ES" sz="1200" b="1" baseline="0" dirty="0" smtClean="0">
                          <a:solidFill>
                            <a:srgbClr val="FF0000"/>
                          </a:solidFill>
                          <a:latin typeface="Times New Roman"/>
                          <a:ea typeface="Times New Roman"/>
                        </a:rPr>
                        <a:t> 1.6</a:t>
                      </a:r>
                      <a:endParaRPr lang="es-ES" sz="12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endParaRPr lang="es-EC" sz="1200" dirty="0">
                        <a:latin typeface="Arial"/>
                        <a:ea typeface="Times New Roman"/>
                      </a:endParaRPr>
                    </a:p>
                  </a:txBody>
                  <a:tcPr marL="68580" marR="68580" marT="0" marB="0"/>
                </a:tc>
              </a:tr>
            </a:tbl>
          </a:graphicData>
        </a:graphic>
      </p:graphicFrame>
      <p:sp>
        <p:nvSpPr>
          <p:cNvPr id="5" name="Text Box 9"/>
          <p:cNvSpPr txBox="1">
            <a:spLocks noChangeArrowheads="1"/>
          </p:cNvSpPr>
          <p:nvPr/>
        </p:nvSpPr>
        <p:spPr bwMode="auto">
          <a:xfrm>
            <a:off x="454008" y="500042"/>
            <a:ext cx="1689100" cy="33020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4"/>
          <p:cNvSpPr>
            <a:spLocks noChangeArrowheads="1"/>
          </p:cNvSpPr>
          <p:nvPr/>
        </p:nvSpPr>
        <p:spPr bwMode="auto">
          <a:xfrm>
            <a:off x="1979712" y="764704"/>
            <a:ext cx="521497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PROGRAMA DE TRABAJO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49336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3"/>
          <a:ext cx="8507288" cy="4351356"/>
        </p:xfrm>
        <a:graphic>
          <a:graphicData uri="http://schemas.openxmlformats.org/drawingml/2006/table">
            <a:tbl>
              <a:tblPr firstRow="1" bandRow="1">
                <a:tableStyleId>{5C22544A-7EE6-4342-B048-85BDC9FD1C3A}</a:tableStyleId>
              </a:tblPr>
              <a:tblGrid>
                <a:gridCol w="2262446"/>
                <a:gridCol w="1144704"/>
                <a:gridCol w="1077369"/>
                <a:gridCol w="538684"/>
                <a:gridCol w="875362"/>
                <a:gridCol w="448483"/>
                <a:gridCol w="648072"/>
                <a:gridCol w="1512168"/>
              </a:tblGrid>
              <a:tr h="976685">
                <a:tc>
                  <a:txBody>
                    <a:bodyPr/>
                    <a:lstStyle/>
                    <a:p>
                      <a:pPr algn="ctr">
                        <a:lnSpc>
                          <a:spcPct val="150000"/>
                        </a:lnSpc>
                        <a:spcAft>
                          <a:spcPts val="0"/>
                        </a:spcAft>
                      </a:pPr>
                      <a:endParaRPr lang="es-ES" sz="1100" dirty="0">
                        <a:latin typeface="Times New Roman"/>
                        <a:ea typeface="Times New Roman"/>
                      </a:endParaRPr>
                    </a:p>
                    <a:p>
                      <a:pPr algn="ctr">
                        <a:lnSpc>
                          <a:spcPct val="150000"/>
                        </a:lnSpc>
                        <a:spcAft>
                          <a:spcPts val="0"/>
                        </a:spcAft>
                      </a:pPr>
                      <a:r>
                        <a:rPr lang="es-EC" sz="1100" b="1" dirty="0">
                          <a:latin typeface="Arial"/>
                          <a:ea typeface="Times New Roman"/>
                        </a:rPr>
                        <a:t>ACTIVIDADES</a:t>
                      </a:r>
                      <a:endParaRPr lang="es-ES" sz="1100" dirty="0">
                        <a:latin typeface="Times New Roman"/>
                        <a:ea typeface="Times New Roman"/>
                      </a:endParaRPr>
                    </a:p>
                  </a:txBody>
                  <a:tcPr marL="68580" marR="68580" marT="0" marB="0"/>
                </a:tc>
                <a:tc>
                  <a:txBody>
                    <a:bodyPr/>
                    <a:lstStyle/>
                    <a:p>
                      <a:pPr algn="ctr">
                        <a:lnSpc>
                          <a:spcPct val="150000"/>
                        </a:lnSpc>
                        <a:spcAft>
                          <a:spcPts val="0"/>
                        </a:spcAft>
                      </a:pPr>
                      <a:r>
                        <a:rPr lang="es-EC" sz="1100" b="1">
                          <a:latin typeface="Arial"/>
                          <a:ea typeface="Times New Roman"/>
                        </a:rPr>
                        <a:t>HORAS PLANIF</a:t>
                      </a:r>
                      <a:endParaRPr lang="es-ES" sz="1100">
                        <a:latin typeface="Times New Roman"/>
                        <a:ea typeface="Times New Roman"/>
                      </a:endParaRPr>
                    </a:p>
                  </a:txBody>
                  <a:tcPr marL="68580" marR="68580" marT="0" marB="0"/>
                </a:tc>
                <a:tc>
                  <a:txBody>
                    <a:bodyPr/>
                    <a:lstStyle/>
                    <a:p>
                      <a:pPr algn="ctr">
                        <a:lnSpc>
                          <a:spcPct val="150000"/>
                        </a:lnSpc>
                        <a:spcAft>
                          <a:spcPts val="0"/>
                        </a:spcAft>
                      </a:pPr>
                      <a:r>
                        <a:rPr lang="es-EC" sz="1100" b="1" dirty="0">
                          <a:latin typeface="Arial"/>
                          <a:ea typeface="Times New Roman"/>
                        </a:rPr>
                        <a:t>HORAS</a:t>
                      </a:r>
                      <a:endParaRPr lang="es-ES" sz="1100" dirty="0">
                        <a:latin typeface="Times New Roman"/>
                        <a:ea typeface="Times New Roman"/>
                      </a:endParaRPr>
                    </a:p>
                    <a:p>
                      <a:pPr algn="ctr">
                        <a:lnSpc>
                          <a:spcPct val="150000"/>
                        </a:lnSpc>
                        <a:spcAft>
                          <a:spcPts val="0"/>
                        </a:spcAft>
                      </a:pPr>
                      <a:r>
                        <a:rPr lang="es-EC" sz="1100" b="1" dirty="0">
                          <a:latin typeface="Arial"/>
                          <a:ea typeface="Times New Roman"/>
                        </a:rPr>
                        <a:t>REALES</a:t>
                      </a:r>
                      <a:endParaRPr lang="es-ES" sz="1100" dirty="0">
                        <a:latin typeface="Times New Roman"/>
                        <a:ea typeface="Times New Roman"/>
                      </a:endParaRPr>
                    </a:p>
                  </a:txBody>
                  <a:tcPr marL="68580" marR="68580" marT="0" marB="0"/>
                </a:tc>
                <a:tc>
                  <a:txBody>
                    <a:bodyPr/>
                    <a:lstStyle/>
                    <a:p>
                      <a:pPr algn="ctr">
                        <a:lnSpc>
                          <a:spcPct val="150000"/>
                        </a:lnSpc>
                        <a:spcAft>
                          <a:spcPts val="0"/>
                        </a:spcAft>
                      </a:pPr>
                      <a:r>
                        <a:rPr lang="es-EC" sz="1100" b="1" dirty="0">
                          <a:latin typeface="Arial"/>
                          <a:ea typeface="Times New Roman"/>
                        </a:rPr>
                        <a:t>DIF.</a:t>
                      </a:r>
                      <a:endParaRPr lang="es-ES" sz="1100" dirty="0">
                        <a:latin typeface="Times New Roman"/>
                        <a:ea typeface="Times New Roman"/>
                      </a:endParaRPr>
                    </a:p>
                  </a:txBody>
                  <a:tcPr marL="68580" marR="68580" marT="0" marB="0"/>
                </a:tc>
                <a:tc>
                  <a:txBody>
                    <a:bodyPr/>
                    <a:lstStyle/>
                    <a:p>
                      <a:pPr algn="ctr">
                        <a:lnSpc>
                          <a:spcPct val="150000"/>
                        </a:lnSpc>
                        <a:spcAft>
                          <a:spcPts val="0"/>
                        </a:spcAft>
                      </a:pPr>
                      <a:r>
                        <a:rPr lang="es-EC" sz="1100" b="1">
                          <a:latin typeface="Arial"/>
                          <a:ea typeface="Times New Roman"/>
                        </a:rPr>
                        <a:t>RESP.</a:t>
                      </a:r>
                      <a:endParaRPr lang="es-ES" sz="1100">
                        <a:latin typeface="Times New Roman"/>
                        <a:ea typeface="Times New Roman"/>
                      </a:endParaRPr>
                    </a:p>
                  </a:txBody>
                  <a:tcPr marL="68580" marR="68580" marT="0" marB="0"/>
                </a:tc>
                <a:tc>
                  <a:txBody>
                    <a:bodyPr/>
                    <a:lstStyle/>
                    <a:p>
                      <a:pPr algn="ctr">
                        <a:lnSpc>
                          <a:spcPct val="150000"/>
                        </a:lnSpc>
                        <a:spcAft>
                          <a:spcPts val="0"/>
                        </a:spcAft>
                      </a:pPr>
                      <a:endParaRPr lang="es-ES" sz="1100" dirty="0">
                        <a:latin typeface="Times New Roman"/>
                        <a:ea typeface="Times New Roman"/>
                      </a:endParaRPr>
                    </a:p>
                  </a:txBody>
                  <a:tcPr marL="68580" marR="68580" marT="0" marB="0"/>
                </a:tc>
                <a:tc>
                  <a:txBody>
                    <a:bodyPr/>
                    <a:lstStyle/>
                    <a:p>
                      <a:pPr algn="ctr">
                        <a:lnSpc>
                          <a:spcPct val="150000"/>
                        </a:lnSpc>
                        <a:spcAft>
                          <a:spcPts val="0"/>
                        </a:spcAft>
                      </a:pPr>
                      <a:r>
                        <a:rPr lang="es-EC" sz="1100" b="1" dirty="0" err="1">
                          <a:latin typeface="Arial"/>
                          <a:ea typeface="Times New Roman"/>
                        </a:rPr>
                        <a:t>REF</a:t>
                      </a:r>
                      <a:r>
                        <a:rPr lang="es-EC" sz="1100" b="1" dirty="0">
                          <a:latin typeface="Arial"/>
                          <a:ea typeface="Times New Roman"/>
                        </a:rPr>
                        <a:t>  P/T</a:t>
                      </a:r>
                      <a:endParaRPr lang="es-ES" sz="1100" dirty="0">
                        <a:latin typeface="Times New Roman"/>
                        <a:ea typeface="Times New Roman"/>
                      </a:endParaRPr>
                    </a:p>
                  </a:txBody>
                  <a:tcPr marL="68580" marR="68580" marT="0" marB="0"/>
                </a:tc>
                <a:tc>
                  <a:txBody>
                    <a:bodyPr/>
                    <a:lstStyle/>
                    <a:p>
                      <a:pPr algn="ctr">
                        <a:lnSpc>
                          <a:spcPct val="150000"/>
                        </a:lnSpc>
                        <a:spcAft>
                          <a:spcPts val="0"/>
                        </a:spcAft>
                      </a:pPr>
                      <a:endParaRPr lang="es-ES" sz="1100">
                        <a:latin typeface="Times New Roman"/>
                        <a:ea typeface="Times New Roman"/>
                      </a:endParaRPr>
                    </a:p>
                    <a:p>
                      <a:pPr algn="ctr">
                        <a:lnSpc>
                          <a:spcPct val="150000"/>
                        </a:lnSpc>
                        <a:spcAft>
                          <a:spcPts val="0"/>
                        </a:spcAft>
                      </a:pPr>
                      <a:r>
                        <a:rPr lang="es-EC" sz="1100" b="1">
                          <a:latin typeface="Arial"/>
                          <a:ea typeface="Times New Roman"/>
                        </a:rPr>
                        <a:t>OBSERVACIONES</a:t>
                      </a:r>
                      <a:endParaRPr lang="es-ES" sz="1100">
                        <a:latin typeface="Times New Roman"/>
                        <a:ea typeface="Times New Roman"/>
                      </a:endParaRPr>
                    </a:p>
                  </a:txBody>
                  <a:tcPr marL="68580" marR="68580" marT="0" marB="0"/>
                </a:tc>
              </a:tr>
              <a:tr h="500205">
                <a:tc>
                  <a:txBody>
                    <a:bodyPr/>
                    <a:lstStyle/>
                    <a:p>
                      <a:pPr algn="just">
                        <a:lnSpc>
                          <a:spcPct val="150000"/>
                        </a:lnSpc>
                        <a:spcAft>
                          <a:spcPts val="0"/>
                        </a:spcAft>
                      </a:pPr>
                      <a:r>
                        <a:rPr lang="es-EC" sz="1100" b="1">
                          <a:latin typeface="Arial"/>
                          <a:ea typeface="Times New Roman"/>
                        </a:rPr>
                        <a:t>Proceso No 3</a:t>
                      </a:r>
                      <a:endParaRPr lang="es-ES" sz="1100">
                        <a:latin typeface="Times New Roman"/>
                        <a:ea typeface="Times New Roman"/>
                      </a:endParaRPr>
                    </a:p>
                  </a:txBody>
                  <a:tcPr marL="68580" marR="68580" marT="0" marB="0"/>
                </a:tc>
                <a:tc>
                  <a:txBody>
                    <a:bodyPr/>
                    <a:lstStyle/>
                    <a:p>
                      <a:pPr algn="just">
                        <a:lnSpc>
                          <a:spcPct val="150000"/>
                        </a:lnSpc>
                        <a:spcAft>
                          <a:spcPts val="0"/>
                        </a:spcAft>
                      </a:pPr>
                      <a:endParaRPr lang="es-ES" sz="1100">
                        <a:latin typeface="Times New Roman"/>
                        <a:ea typeface="Times New Roman"/>
                      </a:endParaRPr>
                    </a:p>
                  </a:txBody>
                  <a:tcPr marL="68580" marR="68580" marT="0" marB="0"/>
                </a:tc>
                <a:tc>
                  <a:txBody>
                    <a:bodyPr/>
                    <a:lstStyle/>
                    <a:p>
                      <a:pPr algn="just">
                        <a:lnSpc>
                          <a:spcPct val="150000"/>
                        </a:lnSpc>
                        <a:spcAft>
                          <a:spcPts val="0"/>
                        </a:spcAft>
                      </a:pPr>
                      <a:endParaRPr lang="es-ES" sz="1100">
                        <a:latin typeface="Times New Roman"/>
                        <a:ea typeface="Times New Roman"/>
                      </a:endParaRPr>
                    </a:p>
                  </a:txBody>
                  <a:tcPr marL="68580" marR="68580" marT="0" marB="0"/>
                </a:tc>
                <a:tc>
                  <a:txBody>
                    <a:bodyPr/>
                    <a:lstStyle/>
                    <a:p>
                      <a:pPr algn="just">
                        <a:lnSpc>
                          <a:spcPct val="150000"/>
                        </a:lnSpc>
                        <a:spcAft>
                          <a:spcPts val="0"/>
                        </a:spcAft>
                      </a:pPr>
                      <a:endParaRPr lang="es-ES" sz="1100">
                        <a:latin typeface="Times New Roman"/>
                        <a:ea typeface="Times New Roman"/>
                      </a:endParaRPr>
                    </a:p>
                  </a:txBody>
                  <a:tcPr marL="68580" marR="68580" marT="0" marB="0"/>
                </a:tc>
                <a:tc>
                  <a:txBody>
                    <a:bodyPr/>
                    <a:lstStyle/>
                    <a:p>
                      <a:pPr algn="just">
                        <a:lnSpc>
                          <a:spcPct val="150000"/>
                        </a:lnSpc>
                        <a:spcAft>
                          <a:spcPts val="0"/>
                        </a:spcAft>
                      </a:pPr>
                      <a:endParaRPr lang="es-ES" sz="1100">
                        <a:latin typeface="Times New Roman"/>
                        <a:ea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Times New Roman"/>
                          <a:ea typeface="Times New Roman"/>
                          <a:hlinkClick r:id="rId3" action="ppaction://hlinksldjump"/>
                        </a:rPr>
                        <a:t>F 1.7</a:t>
                      </a:r>
                      <a:endParaRPr lang="es-ES" sz="11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Times New Roman"/>
                          <a:ea typeface="Times New Roman"/>
                        </a:rPr>
                        <a:t>F 1.7</a:t>
                      </a:r>
                      <a:endParaRPr lang="es-ES" sz="1100" b="1" dirty="0">
                        <a:solidFill>
                          <a:srgbClr val="FF0000"/>
                        </a:solidFill>
                        <a:latin typeface="Times New Roman"/>
                        <a:ea typeface="Times New Roman"/>
                      </a:endParaRPr>
                    </a:p>
                  </a:txBody>
                  <a:tcPr marL="68580" marR="68580" marT="0" marB="0"/>
                </a:tc>
                <a:tc>
                  <a:txBody>
                    <a:bodyPr/>
                    <a:lstStyle/>
                    <a:p>
                      <a:pPr algn="just">
                        <a:lnSpc>
                          <a:spcPct val="150000"/>
                        </a:lnSpc>
                        <a:spcAft>
                          <a:spcPts val="0"/>
                        </a:spcAft>
                      </a:pPr>
                      <a:endParaRPr lang="es-ES" sz="1100">
                        <a:latin typeface="Times New Roman"/>
                        <a:ea typeface="Times New Roman"/>
                      </a:endParaRPr>
                    </a:p>
                  </a:txBody>
                  <a:tcPr marL="68580" marR="68580" marT="0" marB="0"/>
                </a:tc>
              </a:tr>
              <a:tr h="678360">
                <a:tc>
                  <a:txBody>
                    <a:bodyPr/>
                    <a:lstStyle/>
                    <a:p>
                      <a:pPr algn="just">
                        <a:lnSpc>
                          <a:spcPct val="150000"/>
                        </a:lnSpc>
                        <a:spcAft>
                          <a:spcPts val="0"/>
                        </a:spcAft>
                      </a:pPr>
                      <a:r>
                        <a:rPr lang="es-EC" sz="1100">
                          <a:latin typeface="Arial"/>
                          <a:ea typeface="Times New Roman"/>
                        </a:rPr>
                        <a:t>Solicitar a Bodega la entrega de la mercadería vendida.</a:t>
                      </a:r>
                      <a:endParaRPr lang="es-ES" sz="1100">
                        <a:latin typeface="Times New Roman"/>
                        <a:ea typeface="Times New Roman"/>
                      </a:endParaRPr>
                    </a:p>
                  </a:txBody>
                  <a:tcPr marL="68580" marR="68580" marT="0" marB="0"/>
                </a:tc>
                <a:tc>
                  <a:txBody>
                    <a:bodyPr/>
                    <a:lstStyle/>
                    <a:p>
                      <a:pPr algn="ctr">
                        <a:lnSpc>
                          <a:spcPct val="150000"/>
                        </a:lnSpc>
                        <a:spcAft>
                          <a:spcPts val="0"/>
                        </a:spcAft>
                      </a:pPr>
                      <a:r>
                        <a:rPr lang="es-EC" sz="1100">
                          <a:latin typeface="Arial"/>
                          <a:ea typeface="Times New Roman"/>
                        </a:rPr>
                        <a:t>16</a:t>
                      </a:r>
                      <a:endParaRPr lang="es-ES" sz="1100">
                        <a:latin typeface="Times New Roman"/>
                        <a:ea typeface="Times New Roman"/>
                      </a:endParaRPr>
                    </a:p>
                  </a:txBody>
                  <a:tcPr marL="68580" marR="68580" marT="0" marB="0"/>
                </a:tc>
                <a:tc>
                  <a:txBody>
                    <a:bodyPr/>
                    <a:lstStyle/>
                    <a:p>
                      <a:pPr algn="ctr">
                        <a:lnSpc>
                          <a:spcPct val="150000"/>
                        </a:lnSpc>
                        <a:spcAft>
                          <a:spcPts val="0"/>
                        </a:spcAft>
                      </a:pPr>
                      <a:r>
                        <a:rPr lang="es-EC" sz="1100">
                          <a:latin typeface="Arial"/>
                          <a:ea typeface="Times New Roman"/>
                        </a:rPr>
                        <a:t>10</a:t>
                      </a:r>
                      <a:endParaRPr lang="es-ES" sz="1100">
                        <a:latin typeface="Times New Roman"/>
                        <a:ea typeface="Times New Roman"/>
                      </a:endParaRPr>
                    </a:p>
                  </a:txBody>
                  <a:tcPr marL="68580" marR="68580" marT="0" marB="0"/>
                </a:tc>
                <a:tc>
                  <a:txBody>
                    <a:bodyPr/>
                    <a:lstStyle/>
                    <a:p>
                      <a:pPr algn="ctr">
                        <a:lnSpc>
                          <a:spcPct val="150000"/>
                        </a:lnSpc>
                        <a:spcAft>
                          <a:spcPts val="0"/>
                        </a:spcAft>
                      </a:pPr>
                      <a:r>
                        <a:rPr lang="es-EC" sz="1100">
                          <a:latin typeface="Arial"/>
                          <a:ea typeface="Times New Roman"/>
                        </a:rPr>
                        <a:t>6</a:t>
                      </a:r>
                      <a:endParaRPr lang="es-ES" sz="1100">
                        <a:latin typeface="Times New Roman"/>
                        <a:ea typeface="Times New Roman"/>
                      </a:endParaRPr>
                    </a:p>
                  </a:txBody>
                  <a:tcPr marL="68580" marR="68580" marT="0" marB="0"/>
                </a:tc>
                <a:tc>
                  <a:txBody>
                    <a:bodyPr/>
                    <a:lstStyle/>
                    <a:p>
                      <a:pPr algn="ctr">
                        <a:lnSpc>
                          <a:spcPct val="150000"/>
                        </a:lnSpc>
                        <a:spcAft>
                          <a:spcPts val="0"/>
                        </a:spcAft>
                      </a:pPr>
                      <a:r>
                        <a:rPr lang="es-EC" sz="1100">
                          <a:latin typeface="Arial"/>
                          <a:ea typeface="Times New Roman"/>
                        </a:rPr>
                        <a:t>CG</a:t>
                      </a:r>
                      <a:endParaRPr lang="es-ES" sz="1100">
                        <a:latin typeface="Times New Roman"/>
                        <a:ea typeface="Times New Roman"/>
                      </a:endParaRPr>
                    </a:p>
                  </a:txBody>
                  <a:tcPr marL="68580" marR="68580" marT="0" marB="0"/>
                </a:tc>
                <a:tc>
                  <a:txBody>
                    <a:bodyPr/>
                    <a:lstStyle/>
                    <a:p>
                      <a:pPr algn="ctr">
                        <a:lnSpc>
                          <a:spcPct val="150000"/>
                        </a:lnSpc>
                        <a:spcAft>
                          <a:spcPts val="0"/>
                        </a:spcAft>
                      </a:pPr>
                      <a:endParaRPr lang="es-ES" sz="11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endParaRPr lang="es-ES" sz="1100" b="1" dirty="0">
                        <a:solidFill>
                          <a:srgbClr val="FF0000"/>
                        </a:solidFill>
                        <a:latin typeface="Times New Roman"/>
                        <a:ea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endParaRPr>
                    </a:p>
                  </a:txBody>
                  <a:tcPr marL="68580" marR="68580" marT="0" marB="0"/>
                </a:tc>
              </a:tr>
              <a:tr h="500205">
                <a:tc>
                  <a:txBody>
                    <a:bodyPr/>
                    <a:lstStyle/>
                    <a:p>
                      <a:pPr algn="just">
                        <a:lnSpc>
                          <a:spcPct val="150000"/>
                        </a:lnSpc>
                        <a:spcAft>
                          <a:spcPts val="0"/>
                        </a:spcAft>
                      </a:pPr>
                      <a:r>
                        <a:rPr lang="es-EC" sz="1100" b="1">
                          <a:latin typeface="Arial"/>
                          <a:ea typeface="Times New Roman"/>
                        </a:rPr>
                        <a:t>Procedimiento No 1</a:t>
                      </a:r>
                      <a:endParaRPr lang="es-ES" sz="1100">
                        <a:latin typeface="Times New Roman"/>
                        <a:ea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Arial"/>
                        <a:ea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endParaRPr>
                    </a:p>
                  </a:txBody>
                  <a:tcPr marL="68580" marR="68580" marT="0" marB="0"/>
                </a:tc>
              </a:tr>
              <a:tr h="1695901">
                <a:tc>
                  <a:txBody>
                    <a:bodyPr/>
                    <a:lstStyle/>
                    <a:p>
                      <a:pPr algn="just">
                        <a:lnSpc>
                          <a:spcPct val="150000"/>
                        </a:lnSpc>
                        <a:spcAft>
                          <a:spcPts val="0"/>
                        </a:spcAft>
                      </a:pPr>
                      <a:r>
                        <a:rPr lang="es-EC" sz="1100">
                          <a:latin typeface="Arial"/>
                          <a:ea typeface="Times New Roman"/>
                        </a:rPr>
                        <a:t>Comprobar que Bodega despache la mercadería con los respectivos documentos de respaldo confirmando firmas de responsabilidad.</a:t>
                      </a:r>
                      <a:endParaRPr lang="es-ES" sz="1100">
                        <a:latin typeface="Times New Roman"/>
                        <a:ea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endParaRPr>
                    </a:p>
                  </a:txBody>
                  <a:tcPr marL="68580" marR="68580" marT="0" marB="0"/>
                </a:tc>
                <a:tc>
                  <a:txBody>
                    <a:bodyPr/>
                    <a:lstStyle/>
                    <a:p>
                      <a:pPr algn="just">
                        <a:lnSpc>
                          <a:spcPct val="150000"/>
                        </a:lnSpc>
                        <a:spcAft>
                          <a:spcPts val="0"/>
                        </a:spcAft>
                      </a:pPr>
                      <a:endParaRPr lang="es-EC" sz="1100" dirty="0">
                        <a:latin typeface="Arial"/>
                        <a:ea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Arial"/>
                        <a:ea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Arial"/>
                          <a:ea typeface="Times New Roman"/>
                        </a:rPr>
                        <a:t>F 1.7</a:t>
                      </a:r>
                      <a:endParaRPr lang="es-EC" sz="1100" b="1" dirty="0">
                        <a:solidFill>
                          <a:srgbClr val="FF0000"/>
                        </a:solidFill>
                        <a:latin typeface="Arial"/>
                        <a:ea typeface="Times New Roman"/>
                      </a:endParaRPr>
                    </a:p>
                  </a:txBody>
                  <a:tcPr marL="68580" marR="68580" marT="0" marB="0"/>
                </a:tc>
                <a:tc>
                  <a:txBody>
                    <a:bodyPr/>
                    <a:lstStyle/>
                    <a:p>
                      <a:pPr algn="just">
                        <a:lnSpc>
                          <a:spcPct val="150000"/>
                        </a:lnSpc>
                        <a:spcAft>
                          <a:spcPts val="0"/>
                        </a:spcAft>
                      </a:pPr>
                      <a:endParaRPr lang="es-EC" sz="1100" dirty="0">
                        <a:latin typeface="Arial"/>
                        <a:ea typeface="Times New Roman"/>
                      </a:endParaRPr>
                    </a:p>
                  </a:txBody>
                  <a:tcPr marL="68580" marR="68580" marT="0" marB="0"/>
                </a:tc>
              </a:tr>
            </a:tbl>
          </a:graphicData>
        </a:graphic>
      </p:graphicFrame>
      <p:sp>
        <p:nvSpPr>
          <p:cNvPr id="5" name="Text Box 9"/>
          <p:cNvSpPr txBox="1">
            <a:spLocks noChangeArrowheads="1"/>
          </p:cNvSpPr>
          <p:nvPr/>
        </p:nvSpPr>
        <p:spPr bwMode="auto">
          <a:xfrm>
            <a:off x="454008" y="500042"/>
            <a:ext cx="1689100" cy="33020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4"/>
          <p:cNvSpPr>
            <a:spLocks noChangeArrowheads="1"/>
          </p:cNvSpPr>
          <p:nvPr/>
        </p:nvSpPr>
        <p:spPr bwMode="auto">
          <a:xfrm>
            <a:off x="2000232" y="714356"/>
            <a:ext cx="521497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PROGRAMA DE TRABAJO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236296" y="49336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4</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857364"/>
          <a:ext cx="8472519" cy="3694072"/>
        </p:xfrm>
        <a:graphic>
          <a:graphicData uri="http://schemas.openxmlformats.org/drawingml/2006/table">
            <a:tbl>
              <a:tblPr firstRow="1" bandRow="1">
                <a:tableStyleId>{5C22544A-7EE6-4342-B048-85BDC9FD1C3A}</a:tableStyleId>
              </a:tblPr>
              <a:tblGrid>
                <a:gridCol w="2430186"/>
                <a:gridCol w="1261586"/>
                <a:gridCol w="796791"/>
                <a:gridCol w="796791"/>
                <a:gridCol w="701654"/>
                <a:gridCol w="504056"/>
                <a:gridCol w="648072"/>
                <a:gridCol w="1333383"/>
              </a:tblGrid>
              <a:tr h="555276">
                <a:tc>
                  <a:txBody>
                    <a:bodyPr/>
                    <a:lstStyle/>
                    <a:p>
                      <a:pPr algn="ctr">
                        <a:lnSpc>
                          <a:spcPct val="150000"/>
                        </a:lnSpc>
                        <a:spcAft>
                          <a:spcPts val="0"/>
                        </a:spcAft>
                      </a:pPr>
                      <a:endParaRPr lang="es-ES" sz="1000" dirty="0">
                        <a:latin typeface="Times New Roman"/>
                        <a:ea typeface="Times New Roman"/>
                      </a:endParaRPr>
                    </a:p>
                    <a:p>
                      <a:pPr algn="ctr">
                        <a:lnSpc>
                          <a:spcPct val="150000"/>
                        </a:lnSpc>
                        <a:spcAft>
                          <a:spcPts val="0"/>
                        </a:spcAft>
                      </a:pPr>
                      <a:r>
                        <a:rPr lang="es-EC" sz="1000" b="1" dirty="0">
                          <a:latin typeface="Arial"/>
                          <a:ea typeface="Times New Roman"/>
                        </a:rPr>
                        <a:t>ACTIVIDADES</a:t>
                      </a:r>
                      <a:endParaRPr lang="es-ES" sz="1000" dirty="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HORAS PLANIF</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HORAS</a:t>
                      </a:r>
                      <a:endParaRPr lang="es-ES" sz="1000">
                        <a:latin typeface="Times New Roman"/>
                        <a:ea typeface="Times New Roman"/>
                      </a:endParaRPr>
                    </a:p>
                    <a:p>
                      <a:pPr algn="ctr">
                        <a:lnSpc>
                          <a:spcPct val="150000"/>
                        </a:lnSpc>
                        <a:spcAft>
                          <a:spcPts val="0"/>
                        </a:spcAft>
                      </a:pPr>
                      <a:r>
                        <a:rPr lang="es-EC" sz="1000" b="1">
                          <a:latin typeface="Arial"/>
                          <a:ea typeface="Times New Roman"/>
                        </a:rPr>
                        <a:t>REALES</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S" sz="1000">
                        <a:latin typeface="Times New Roman"/>
                        <a:ea typeface="Times New Roman"/>
                      </a:endParaRPr>
                    </a:p>
                    <a:p>
                      <a:pPr algn="ctr">
                        <a:lnSpc>
                          <a:spcPct val="150000"/>
                        </a:lnSpc>
                        <a:spcAft>
                          <a:spcPts val="0"/>
                        </a:spcAft>
                      </a:pPr>
                      <a:r>
                        <a:rPr lang="es-EC" sz="1000" b="1">
                          <a:latin typeface="Arial"/>
                          <a:ea typeface="Times New Roman"/>
                        </a:rPr>
                        <a:t>DIF.</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S" sz="1000">
                        <a:latin typeface="Times New Roman"/>
                        <a:ea typeface="Times New Roman"/>
                      </a:endParaRPr>
                    </a:p>
                    <a:p>
                      <a:pPr algn="ctr">
                        <a:lnSpc>
                          <a:spcPct val="150000"/>
                        </a:lnSpc>
                        <a:spcAft>
                          <a:spcPts val="0"/>
                        </a:spcAft>
                      </a:pPr>
                      <a:r>
                        <a:rPr lang="es-EC" sz="1000" b="1">
                          <a:latin typeface="Arial"/>
                          <a:ea typeface="Times New Roman"/>
                        </a:rPr>
                        <a:t>RESP.</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S" sz="1000" dirty="0">
                        <a:latin typeface="Times New Roman"/>
                        <a:ea typeface="Times New Roman"/>
                      </a:endParaRPr>
                    </a:p>
                  </a:txBody>
                  <a:tcPr marL="68580" marR="68580" marT="0" marB="0"/>
                </a:tc>
                <a:tc>
                  <a:txBody>
                    <a:bodyPr/>
                    <a:lstStyle/>
                    <a:p>
                      <a:pPr algn="ctr">
                        <a:lnSpc>
                          <a:spcPct val="150000"/>
                        </a:lnSpc>
                        <a:spcAft>
                          <a:spcPts val="0"/>
                        </a:spcAft>
                      </a:pPr>
                      <a:r>
                        <a:rPr lang="es-EC" sz="1000" b="1" dirty="0">
                          <a:latin typeface="Arial"/>
                          <a:ea typeface="Times New Roman"/>
                        </a:rPr>
                        <a:t>REF  P/T</a:t>
                      </a:r>
                      <a:endParaRPr lang="es-ES" sz="1000" dirty="0">
                        <a:latin typeface="Times New Roman"/>
                        <a:ea typeface="Times New Roman"/>
                      </a:endParaRPr>
                    </a:p>
                  </a:txBody>
                  <a:tcPr marL="68580" marR="68580" marT="0" marB="0"/>
                </a:tc>
                <a:tc>
                  <a:txBody>
                    <a:bodyPr/>
                    <a:lstStyle/>
                    <a:p>
                      <a:pPr algn="ctr">
                        <a:lnSpc>
                          <a:spcPct val="150000"/>
                        </a:lnSpc>
                        <a:spcAft>
                          <a:spcPts val="0"/>
                        </a:spcAft>
                      </a:pPr>
                      <a:endParaRPr lang="es-ES" sz="1000">
                        <a:latin typeface="Times New Roman"/>
                        <a:ea typeface="Times New Roman"/>
                      </a:endParaRPr>
                    </a:p>
                    <a:p>
                      <a:pPr algn="ctr">
                        <a:lnSpc>
                          <a:spcPct val="150000"/>
                        </a:lnSpc>
                        <a:spcAft>
                          <a:spcPts val="0"/>
                        </a:spcAft>
                      </a:pPr>
                      <a:r>
                        <a:rPr lang="es-EC" sz="1000" b="1">
                          <a:latin typeface="Arial"/>
                          <a:ea typeface="Times New Roman"/>
                        </a:rPr>
                        <a:t>OBSERVACIONES</a:t>
                      </a:r>
                      <a:endParaRPr lang="es-ES" sz="1000">
                        <a:latin typeface="Times New Roman"/>
                        <a:ea typeface="Times New Roman"/>
                      </a:endParaRPr>
                    </a:p>
                  </a:txBody>
                  <a:tcPr marL="68580" marR="68580" marT="0" marB="0"/>
                </a:tc>
              </a:tr>
              <a:tr h="450391">
                <a:tc>
                  <a:txBody>
                    <a:bodyPr/>
                    <a:lstStyle/>
                    <a:p>
                      <a:pPr algn="just">
                        <a:lnSpc>
                          <a:spcPct val="150000"/>
                        </a:lnSpc>
                        <a:spcAft>
                          <a:spcPts val="0"/>
                        </a:spcAft>
                      </a:pPr>
                      <a:r>
                        <a:rPr lang="es-EC" sz="1000" b="1">
                          <a:latin typeface="Arial"/>
                          <a:ea typeface="Times New Roman"/>
                        </a:rPr>
                        <a:t>Proceso No 4</a:t>
                      </a:r>
                      <a:endParaRPr lang="es-ES" sz="1000">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c>
                  <a:txBody>
                    <a:bodyPr/>
                    <a:lstStyle/>
                    <a:p>
                      <a:pPr algn="just">
                        <a:lnSpc>
                          <a:spcPct val="150000"/>
                        </a:lnSpc>
                        <a:spcAft>
                          <a:spcPts val="0"/>
                        </a:spcAft>
                      </a:pPr>
                      <a:endParaRPr lang="es-ES" sz="1000" dirty="0">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hlinkClick r:id="rId3" action="ppaction://hlinksldjump"/>
                        </a:rPr>
                        <a:t>F 1. 8</a:t>
                      </a:r>
                      <a:endParaRPr lang="es-ES" sz="10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rPr>
                        <a:t>F 1. 8</a:t>
                      </a:r>
                      <a:endParaRPr lang="es-ES" sz="1000" b="1" dirty="0">
                        <a:solidFill>
                          <a:srgbClr val="FF0000"/>
                        </a:solidFill>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r>
              <a:tr h="450391">
                <a:tc>
                  <a:txBody>
                    <a:bodyPr/>
                    <a:lstStyle/>
                    <a:p>
                      <a:pPr algn="just">
                        <a:lnSpc>
                          <a:spcPct val="150000"/>
                        </a:lnSpc>
                        <a:spcAft>
                          <a:spcPts val="0"/>
                        </a:spcAft>
                      </a:pPr>
                      <a:r>
                        <a:rPr lang="es-EC" sz="1000">
                          <a:latin typeface="Arial"/>
                          <a:ea typeface="Times New Roman"/>
                        </a:rPr>
                        <a:t>Servicio de post venta</a:t>
                      </a:r>
                      <a:endParaRPr lang="es-ES" sz="1000">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c>
                  <a:txBody>
                    <a:bodyPr/>
                    <a:lstStyle/>
                    <a:p>
                      <a:pPr algn="just">
                        <a:lnSpc>
                          <a:spcPct val="150000"/>
                        </a:lnSpc>
                        <a:spcAft>
                          <a:spcPts val="0"/>
                        </a:spcAft>
                      </a:pPr>
                      <a:endParaRPr lang="es-ES" sz="1000" dirty="0">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S" sz="10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endParaRPr lang="es-ES" sz="1000" b="1" dirty="0">
                        <a:solidFill>
                          <a:srgbClr val="FF0000"/>
                        </a:solidFill>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r>
              <a:tr h="450391">
                <a:tc>
                  <a:txBody>
                    <a:bodyPr/>
                    <a:lstStyle/>
                    <a:p>
                      <a:pPr algn="just">
                        <a:lnSpc>
                          <a:spcPct val="150000"/>
                        </a:lnSpc>
                        <a:spcAft>
                          <a:spcPts val="0"/>
                        </a:spcAft>
                      </a:pPr>
                      <a:r>
                        <a:rPr lang="es-EC" sz="1000" b="1">
                          <a:latin typeface="Arial"/>
                          <a:ea typeface="Times New Roman"/>
                        </a:rPr>
                        <a:t>Procedimiento No 1</a:t>
                      </a:r>
                      <a:endParaRPr lang="es-ES" sz="1000">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S" sz="10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endParaRPr lang="es-ES" sz="1000" b="1" dirty="0">
                        <a:solidFill>
                          <a:srgbClr val="FF0000"/>
                        </a:solidFill>
                        <a:latin typeface="Times New Roman"/>
                        <a:ea typeface="Times New Roman"/>
                      </a:endParaRPr>
                    </a:p>
                  </a:txBody>
                  <a:tcPr marL="68580" marR="68580" marT="0" marB="0"/>
                </a:tc>
                <a:tc>
                  <a:txBody>
                    <a:bodyPr/>
                    <a:lstStyle/>
                    <a:p>
                      <a:pPr algn="just">
                        <a:lnSpc>
                          <a:spcPct val="150000"/>
                        </a:lnSpc>
                        <a:spcAft>
                          <a:spcPts val="0"/>
                        </a:spcAft>
                      </a:pPr>
                      <a:endParaRPr lang="es-ES" sz="1000">
                        <a:latin typeface="Times New Roman"/>
                        <a:ea typeface="Times New Roman"/>
                      </a:endParaRPr>
                    </a:p>
                  </a:txBody>
                  <a:tcPr marL="68580" marR="68580" marT="0" marB="0"/>
                </a:tc>
              </a:tr>
              <a:tr h="832913">
                <a:tc>
                  <a:txBody>
                    <a:bodyPr/>
                    <a:lstStyle/>
                    <a:p>
                      <a:pPr algn="just">
                        <a:lnSpc>
                          <a:spcPct val="150000"/>
                        </a:lnSpc>
                        <a:spcAft>
                          <a:spcPts val="0"/>
                        </a:spcAft>
                      </a:pPr>
                      <a:r>
                        <a:rPr lang="es-EC" sz="1000">
                          <a:latin typeface="Arial"/>
                          <a:ea typeface="Times New Roman"/>
                        </a:rPr>
                        <a:t>Comprobar si se mantiene una comunicación constante con los clientes, a través de los reportes de visitas a clientes.</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16</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10</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6</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a:latin typeface="Arial"/>
                          <a:ea typeface="Times New Roman"/>
                        </a:rPr>
                        <a:t>CG</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S" sz="1000" b="1" dirty="0">
                        <a:solidFill>
                          <a:srgbClr val="FF0000"/>
                        </a:solidFill>
                        <a:latin typeface="Times New Roman"/>
                        <a:ea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rPr>
                        <a:t>F 1.8</a:t>
                      </a:r>
                      <a:endParaRPr lang="es-ES" sz="1000" b="1" dirty="0">
                        <a:solidFill>
                          <a:srgbClr val="FF0000"/>
                        </a:solidFill>
                        <a:latin typeface="Times New Roman"/>
                        <a:ea typeface="Times New Roman"/>
                      </a:endParaRPr>
                    </a:p>
                  </a:txBody>
                  <a:tcPr marL="68580" marR="68580" marT="0" marB="0"/>
                </a:tc>
                <a:tc>
                  <a:txBody>
                    <a:bodyPr/>
                    <a:lstStyle/>
                    <a:p>
                      <a:pPr algn="just">
                        <a:lnSpc>
                          <a:spcPct val="150000"/>
                        </a:lnSpc>
                        <a:spcAft>
                          <a:spcPts val="0"/>
                        </a:spcAft>
                      </a:pPr>
                      <a:endParaRPr lang="es-EC" sz="1000">
                        <a:latin typeface="Arial"/>
                        <a:ea typeface="Times New Roman"/>
                      </a:endParaRPr>
                    </a:p>
                  </a:txBody>
                  <a:tcPr marL="68580" marR="68580" marT="0" marB="0"/>
                </a:tc>
              </a:tr>
              <a:tr h="450391">
                <a:tc>
                  <a:txBody>
                    <a:bodyPr/>
                    <a:lstStyle/>
                    <a:p>
                      <a:pPr algn="just">
                        <a:lnSpc>
                          <a:spcPct val="150000"/>
                        </a:lnSpc>
                        <a:spcAft>
                          <a:spcPts val="0"/>
                        </a:spcAft>
                      </a:pPr>
                      <a:r>
                        <a:rPr lang="es-EC" sz="1000" b="1">
                          <a:latin typeface="Arial"/>
                          <a:ea typeface="Times New Roman"/>
                        </a:rPr>
                        <a:t>COMUNICACIÓN DE RESULTADOS</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10</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just">
                        <a:lnSpc>
                          <a:spcPct val="150000"/>
                        </a:lnSpc>
                        <a:spcAft>
                          <a:spcPts val="0"/>
                        </a:spcAft>
                      </a:pPr>
                      <a:endParaRPr lang="es-EC" sz="1000">
                        <a:latin typeface="Arial"/>
                        <a:ea typeface="Times New Roman"/>
                      </a:endParaRPr>
                    </a:p>
                  </a:txBody>
                  <a:tcPr marL="68580" marR="68580" marT="0" marB="0"/>
                </a:tc>
              </a:tr>
              <a:tr h="450391">
                <a:tc>
                  <a:txBody>
                    <a:bodyPr/>
                    <a:lstStyle/>
                    <a:p>
                      <a:pPr algn="just">
                        <a:lnSpc>
                          <a:spcPct val="150000"/>
                        </a:lnSpc>
                        <a:spcAft>
                          <a:spcPts val="0"/>
                        </a:spcAft>
                      </a:pPr>
                      <a:r>
                        <a:rPr lang="es-EC" sz="1000" b="1">
                          <a:latin typeface="Arial"/>
                          <a:ea typeface="Times New Roman"/>
                        </a:rPr>
                        <a:t>TOTAL  </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109</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99</a:t>
                      </a:r>
                      <a:endParaRPr lang="es-ES" sz="1000">
                        <a:latin typeface="Times New Roman"/>
                        <a:ea typeface="Times New Roman"/>
                      </a:endParaRPr>
                    </a:p>
                  </a:txBody>
                  <a:tcPr marL="68580" marR="68580" marT="0" marB="0"/>
                </a:tc>
                <a:tc>
                  <a:txBody>
                    <a:bodyPr/>
                    <a:lstStyle/>
                    <a:p>
                      <a:pPr algn="ctr">
                        <a:lnSpc>
                          <a:spcPct val="150000"/>
                        </a:lnSpc>
                        <a:spcAft>
                          <a:spcPts val="0"/>
                        </a:spcAft>
                      </a:pPr>
                      <a:r>
                        <a:rPr lang="es-EC" sz="1000" b="1">
                          <a:latin typeface="Arial"/>
                          <a:ea typeface="Times New Roman"/>
                        </a:rPr>
                        <a:t>10</a:t>
                      </a:r>
                      <a:endParaRPr lang="es-ES" sz="1000">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c>
                  <a:txBody>
                    <a:bodyPr/>
                    <a:lstStyle/>
                    <a:p>
                      <a:pPr algn="just">
                        <a:lnSpc>
                          <a:spcPct val="150000"/>
                        </a:lnSpc>
                        <a:spcAft>
                          <a:spcPts val="0"/>
                        </a:spcAft>
                      </a:pPr>
                      <a:endParaRPr lang="es-EC" sz="1000" dirty="0">
                        <a:latin typeface="Arial"/>
                        <a:ea typeface="Times New Roman"/>
                      </a:endParaRPr>
                    </a:p>
                  </a:txBody>
                  <a:tcPr marL="68580" marR="68580" marT="0" marB="0"/>
                </a:tc>
              </a:tr>
            </a:tbl>
          </a:graphicData>
        </a:graphic>
      </p:graphicFrame>
      <p:sp>
        <p:nvSpPr>
          <p:cNvPr id="5" name="Text Box 9"/>
          <p:cNvSpPr txBox="1">
            <a:spLocks noChangeArrowheads="1"/>
          </p:cNvSpPr>
          <p:nvPr/>
        </p:nvSpPr>
        <p:spPr bwMode="auto">
          <a:xfrm>
            <a:off x="454008" y="500042"/>
            <a:ext cx="1689100" cy="33020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4"/>
          <p:cNvSpPr>
            <a:spLocks noChangeArrowheads="1"/>
          </p:cNvSpPr>
          <p:nvPr/>
        </p:nvSpPr>
        <p:spPr bwMode="auto">
          <a:xfrm>
            <a:off x="2000232" y="714356"/>
            <a:ext cx="521497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PROGRAMA DE TRABAJO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2571736" y="5786454"/>
          <a:ext cx="3579495" cy="490094"/>
        </p:xfrm>
        <a:graphic>
          <a:graphicData uri="http://schemas.openxmlformats.org/drawingml/2006/table">
            <a:tbl>
              <a:tblPr>
                <a:tableStyleId>{69C7853C-536D-4A76-A0AE-DD22124D55A5}</a:tableStyleId>
              </a:tblPr>
              <a:tblGrid>
                <a:gridCol w="1958975"/>
                <a:gridCol w="1620520"/>
              </a:tblGrid>
              <a:tr h="0">
                <a:tc>
                  <a:txBody>
                    <a:bodyPr/>
                    <a:lstStyle/>
                    <a:p>
                      <a:pPr algn="just">
                        <a:lnSpc>
                          <a:spcPct val="150000"/>
                        </a:lnSpc>
                        <a:spcAft>
                          <a:spcPts val="0"/>
                        </a:spcAft>
                      </a:pPr>
                      <a:r>
                        <a:rPr lang="es-EC" sz="1200"/>
                        <a:t>Elaborado Por: C.G.</a:t>
                      </a:r>
                      <a:endParaRPr lang="es-ES" sz="1200">
                        <a:latin typeface="Times New Roman"/>
                        <a:ea typeface="Times New Roman"/>
                      </a:endParaRPr>
                    </a:p>
                  </a:txBody>
                  <a:tcPr marL="68580" marR="68580" marT="0" marB="0"/>
                </a:tc>
                <a:tc>
                  <a:txBody>
                    <a:bodyPr/>
                    <a:lstStyle/>
                    <a:p>
                      <a:pPr algn="just">
                        <a:lnSpc>
                          <a:spcPct val="150000"/>
                        </a:lnSpc>
                        <a:spcAft>
                          <a:spcPts val="0"/>
                        </a:spcAft>
                      </a:pPr>
                      <a:r>
                        <a:rPr lang="es-EC" sz="1200"/>
                        <a:t>Fecha: 03/11/2010</a:t>
                      </a:r>
                      <a:endParaRPr lang="es-ES" sz="1200">
                        <a:latin typeface="Times New Roman"/>
                        <a:ea typeface="Times New Roman"/>
                      </a:endParaRPr>
                    </a:p>
                  </a:txBody>
                  <a:tcPr marL="68580" marR="68580" marT="0" marB="0"/>
                </a:tc>
              </a:tr>
              <a:tr h="0">
                <a:tc>
                  <a:txBody>
                    <a:bodyPr/>
                    <a:lstStyle/>
                    <a:p>
                      <a:pPr algn="just">
                        <a:lnSpc>
                          <a:spcPct val="150000"/>
                        </a:lnSpc>
                        <a:spcAft>
                          <a:spcPts val="0"/>
                        </a:spcAft>
                      </a:pPr>
                      <a:r>
                        <a:rPr lang="es-EC" sz="1200"/>
                        <a:t>Supervisado Por: E.R.</a:t>
                      </a:r>
                      <a:endParaRPr lang="es-ES" sz="1200">
                        <a:latin typeface="Times New Roman"/>
                        <a:ea typeface="Times New Roman"/>
                      </a:endParaRPr>
                    </a:p>
                  </a:txBody>
                  <a:tcPr marL="68580" marR="68580" marT="0" marB="0"/>
                </a:tc>
                <a:tc>
                  <a:txBody>
                    <a:bodyPr/>
                    <a:lstStyle/>
                    <a:p>
                      <a:pPr algn="just">
                        <a:lnSpc>
                          <a:spcPct val="150000"/>
                        </a:lnSpc>
                        <a:spcAft>
                          <a:spcPts val="0"/>
                        </a:spcAft>
                      </a:pPr>
                      <a:r>
                        <a:rPr lang="es-EC" sz="1200" dirty="0"/>
                        <a:t>Fecha: 04/11/2010</a:t>
                      </a:r>
                      <a:endParaRPr lang="es-ES" sz="1200" dirty="0">
                        <a:latin typeface="Times New Roman"/>
                        <a:ea typeface="Times New Roman"/>
                      </a:endParaRPr>
                    </a:p>
                  </a:txBody>
                  <a:tcPr marL="68580" marR="68580" marT="0" marB="0"/>
                </a:tc>
              </a:tr>
            </a:tbl>
          </a:graphicData>
        </a:graphic>
      </p:graphicFrame>
      <p:sp>
        <p:nvSpPr>
          <p:cNvPr id="9"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5</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814388" y="357166"/>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6195" name="Rectangle 3"/>
          <p:cNvSpPr>
            <a:spLocks noChangeArrowheads="1"/>
          </p:cNvSpPr>
          <p:nvPr/>
        </p:nvSpPr>
        <p:spPr bwMode="auto">
          <a:xfrm>
            <a:off x="2000232" y="883491"/>
            <a:ext cx="51435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NARRATIVA VISITA INSTALACIONES</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4331660" y="6081544"/>
          <a:ext cx="3812240" cy="459614"/>
        </p:xfrm>
        <a:graphic>
          <a:graphicData uri="http://schemas.openxmlformats.org/drawingml/2006/table">
            <a:tbl>
              <a:tblPr>
                <a:tableStyleId>{69C7853C-536D-4A76-A0AE-DD22124D55A5}</a:tableStyleId>
              </a:tblPr>
              <a:tblGrid>
                <a:gridCol w="1811976"/>
                <a:gridCol w="2000264"/>
              </a:tblGrid>
              <a:tr h="138207">
                <a:tc>
                  <a:txBody>
                    <a:bodyPr/>
                    <a:lstStyle/>
                    <a:p>
                      <a:pPr algn="just">
                        <a:lnSpc>
                          <a:spcPct val="115000"/>
                        </a:lnSpc>
                        <a:spcAft>
                          <a:spcPts val="0"/>
                        </a:spcAft>
                      </a:pPr>
                      <a:r>
                        <a:rPr lang="es-EC" sz="1400"/>
                        <a:t>Elaborado Por: C.G</a:t>
                      </a:r>
                      <a:endParaRPr lang="es-ES" sz="1200">
                        <a:latin typeface="Times New Roman"/>
                        <a:ea typeface="Times New Roman"/>
                      </a:endParaRPr>
                    </a:p>
                  </a:txBody>
                  <a:tcPr marL="68580" marR="68580" marT="0" marB="0"/>
                </a:tc>
                <a:tc>
                  <a:txBody>
                    <a:bodyPr/>
                    <a:lstStyle/>
                    <a:p>
                      <a:pPr algn="just">
                        <a:lnSpc>
                          <a:spcPct val="115000"/>
                        </a:lnSpc>
                        <a:spcAft>
                          <a:spcPts val="0"/>
                        </a:spcAft>
                      </a:pPr>
                      <a:r>
                        <a:rPr lang="es-EC" sz="1400"/>
                        <a:t>Fecha:01/11/2010</a:t>
                      </a:r>
                      <a:endParaRPr lang="es-ES" sz="1200">
                        <a:latin typeface="Times New Roman"/>
                        <a:ea typeface="Times New Roman"/>
                      </a:endParaRPr>
                    </a:p>
                  </a:txBody>
                  <a:tcPr marL="68580" marR="68580" marT="0" marB="0"/>
                </a:tc>
              </a:tr>
              <a:tr h="138207">
                <a:tc>
                  <a:txBody>
                    <a:bodyPr/>
                    <a:lstStyle/>
                    <a:p>
                      <a:pPr algn="just">
                        <a:lnSpc>
                          <a:spcPct val="115000"/>
                        </a:lnSpc>
                        <a:spcAft>
                          <a:spcPts val="0"/>
                        </a:spcAft>
                      </a:pPr>
                      <a:r>
                        <a:rPr lang="es-EC" sz="1400"/>
                        <a:t>Supervisado Por: E.R</a:t>
                      </a:r>
                      <a:endParaRPr lang="es-ES" sz="1200">
                        <a:latin typeface="Times New Roman"/>
                        <a:ea typeface="Times New Roman"/>
                      </a:endParaRPr>
                    </a:p>
                  </a:txBody>
                  <a:tcPr marL="68580" marR="68580" marT="0" marB="0"/>
                </a:tc>
                <a:tc>
                  <a:txBody>
                    <a:bodyPr/>
                    <a:lstStyle/>
                    <a:p>
                      <a:pPr algn="just">
                        <a:lnSpc>
                          <a:spcPct val="115000"/>
                        </a:lnSpc>
                        <a:spcAft>
                          <a:spcPts val="0"/>
                        </a:spcAft>
                      </a:pPr>
                      <a:r>
                        <a:rPr lang="es-EC" sz="1400" dirty="0"/>
                        <a:t>Fecha:03/11/2010</a:t>
                      </a:r>
                      <a:endParaRPr lang="es-ES" sz="1200" dirty="0">
                        <a:latin typeface="Times New Roman"/>
                        <a:ea typeface="Times New Roman"/>
                      </a:endParaRPr>
                    </a:p>
                  </a:txBody>
                  <a:tcPr marL="68580" marR="68580" marT="0" marB="0"/>
                </a:tc>
              </a:tr>
            </a:tbl>
          </a:graphicData>
        </a:graphic>
      </p:graphicFrame>
      <p:sp>
        <p:nvSpPr>
          <p:cNvPr id="136196" name="Rectangle 4"/>
          <p:cNvSpPr>
            <a:spLocks noChangeArrowheads="1"/>
          </p:cNvSpPr>
          <p:nvPr/>
        </p:nvSpPr>
        <p:spPr bwMode="auto">
          <a:xfrm>
            <a:off x="285720" y="1928802"/>
            <a:ext cx="850109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DEPARTAMENTO: Ventas</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NOMBRE DEL ENTREVISTADO: Sr. Juan Carlos Toledo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CARGO: Jefe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FECHA: 01/11/2009</a:t>
            </a:r>
          </a:p>
          <a:p>
            <a:pPr marL="0" marR="0" lvl="0" indent="0" algn="just" defTabSz="914400" rtl="0" eaLnBrk="0" fontAlgn="base" latinLnBrk="0" hangingPunct="0">
              <a:lnSpc>
                <a:spcPct val="100000"/>
              </a:lnSpc>
              <a:spcBef>
                <a:spcPct val="0"/>
              </a:spcBef>
              <a:spcAft>
                <a:spcPct val="0"/>
              </a:spcAft>
              <a:buClrTx/>
              <a:buSzTx/>
              <a:buFontTx/>
              <a:buNone/>
              <a:tabLst/>
            </a:pPr>
            <a:endParaRPr lang="es-EC" sz="14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pudo visitar las instalaciones en las que opera el Área de Facturación, constatando el espacio físico del mismo, por lo cual se puede decir que es un lugar apropiado, de una ambiente propicio para trabajar, dispone de equipos tecnológicos, la información o archivos tienen acceso restringido a personas no autorizadas, ya que cada uno de los  empleados del área se manejan con su propio archivo e información relativo a cada una de las líneas que manejan.</a:t>
            </a:r>
          </a:p>
          <a:p>
            <a:pPr marL="0" marR="0" lvl="0" indent="0" algn="just" defTabSz="914400" rtl="0" eaLnBrk="0" fontAlgn="base" latinLnBrk="0" hangingPunct="0">
              <a:lnSpc>
                <a:spcPct val="100000"/>
              </a:lnSpc>
              <a:spcBef>
                <a:spcPct val="0"/>
              </a:spcBef>
              <a:spcAft>
                <a:spcPct val="0"/>
              </a:spcAft>
              <a:buClrTx/>
              <a:buSzTx/>
              <a:buFontTx/>
              <a:buNone/>
              <a:tabLst/>
            </a:pPr>
            <a:endParaRPr lang="es-EC" sz="14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el caso de que se requiera un cruce de información de las operaciones realizadas por cada uno de los encargados, las personas que estén autorizadas para ingresar al sistema con el que opera la empresa pueden acceder a dicha información, ya que el sistema siempre se mantiene actualizado.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1.1</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857224" y="571480"/>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4147" name="Rectangle 3"/>
          <p:cNvSpPr>
            <a:spLocks noChangeArrowheads="1"/>
          </p:cNvSpPr>
          <p:nvPr/>
        </p:nvSpPr>
        <p:spPr bwMode="auto">
          <a:xfrm>
            <a:off x="2214546" y="1026367"/>
            <a:ext cx="50006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NARRATIVA DE ENTREVISTA CON EL JEFE DEL DEPARTAMENTO DE FACTURACIÓN</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5072066" y="6008772"/>
          <a:ext cx="3129280" cy="478791"/>
        </p:xfrm>
        <a:graphic>
          <a:graphicData uri="http://schemas.openxmlformats.org/drawingml/2006/table">
            <a:tbl>
              <a:tblPr>
                <a:tableStyleId>{69C7853C-536D-4A76-A0AE-DD22124D55A5}</a:tableStyleId>
              </a:tblPr>
              <a:tblGrid>
                <a:gridCol w="1598930"/>
                <a:gridCol w="1530350"/>
              </a:tblGrid>
              <a:tr h="281750">
                <a:tc>
                  <a:txBody>
                    <a:bodyPr/>
                    <a:lstStyle/>
                    <a:p>
                      <a:pPr algn="just">
                        <a:lnSpc>
                          <a:spcPct val="115000"/>
                        </a:lnSpc>
                        <a:spcAft>
                          <a:spcPts val="0"/>
                        </a:spcAft>
                      </a:pPr>
                      <a:r>
                        <a:rPr lang="es-EC" sz="1200" dirty="0"/>
                        <a:t>Elaborado Por: C.G.</a:t>
                      </a:r>
                      <a:endParaRPr lang="es-ES" sz="1200" dirty="0">
                        <a:latin typeface="Times New Roman"/>
                        <a:ea typeface="Times New Roman"/>
                      </a:endParaRPr>
                    </a:p>
                  </a:txBody>
                  <a:tcPr marL="68580" marR="68580" marT="0" marB="0"/>
                </a:tc>
                <a:tc>
                  <a:txBody>
                    <a:bodyPr/>
                    <a:lstStyle/>
                    <a:p>
                      <a:pPr algn="just">
                        <a:lnSpc>
                          <a:spcPct val="115000"/>
                        </a:lnSpc>
                        <a:spcAft>
                          <a:spcPts val="0"/>
                        </a:spcAft>
                      </a:pPr>
                      <a:r>
                        <a:rPr lang="es-EC" sz="1200"/>
                        <a:t>Fecha: 05/11/2010</a:t>
                      </a:r>
                      <a:endParaRPr lang="es-ES" sz="1200">
                        <a:latin typeface="Times New Roman"/>
                        <a:ea typeface="Times New Roman"/>
                      </a:endParaRPr>
                    </a:p>
                  </a:txBody>
                  <a:tcPr marL="68580" marR="68580" marT="0" marB="0"/>
                </a:tc>
              </a:tr>
              <a:tr h="0">
                <a:tc>
                  <a:txBody>
                    <a:bodyPr/>
                    <a:lstStyle/>
                    <a:p>
                      <a:pPr algn="just">
                        <a:lnSpc>
                          <a:spcPct val="115000"/>
                        </a:lnSpc>
                        <a:spcAft>
                          <a:spcPts val="0"/>
                        </a:spcAft>
                      </a:pPr>
                      <a:r>
                        <a:rPr lang="es-EC" sz="1200" dirty="0"/>
                        <a:t>Supervisado Por: E.R.</a:t>
                      </a:r>
                      <a:endParaRPr lang="es-ES" sz="1200" dirty="0">
                        <a:latin typeface="Times New Roman"/>
                        <a:ea typeface="Times New Roman"/>
                      </a:endParaRPr>
                    </a:p>
                  </a:txBody>
                  <a:tcPr marL="68580" marR="68580" marT="0" marB="0"/>
                </a:tc>
                <a:tc>
                  <a:txBody>
                    <a:bodyPr/>
                    <a:lstStyle/>
                    <a:p>
                      <a:pPr algn="just">
                        <a:lnSpc>
                          <a:spcPct val="115000"/>
                        </a:lnSpc>
                        <a:spcAft>
                          <a:spcPts val="0"/>
                        </a:spcAft>
                      </a:pPr>
                      <a:r>
                        <a:rPr lang="es-EC" sz="1200" dirty="0"/>
                        <a:t>Fecha: 08/11/2010</a:t>
                      </a:r>
                      <a:endParaRPr lang="es-ES" sz="1200" dirty="0">
                        <a:latin typeface="Times New Roman"/>
                        <a:ea typeface="Times New Roman"/>
                      </a:endParaRPr>
                    </a:p>
                  </a:txBody>
                  <a:tcPr marL="68580" marR="68580" marT="0" marB="0"/>
                </a:tc>
              </a:tr>
            </a:tbl>
          </a:graphicData>
        </a:graphic>
      </p:graphicFrame>
      <p:sp>
        <p:nvSpPr>
          <p:cNvPr id="134148" name="Rectangle 4"/>
          <p:cNvSpPr>
            <a:spLocks noChangeArrowheads="1"/>
          </p:cNvSpPr>
          <p:nvPr/>
        </p:nvSpPr>
        <p:spPr bwMode="auto">
          <a:xfrm>
            <a:off x="428628" y="1928802"/>
            <a:ext cx="814390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DEPARTAMENTO: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NOMBRE DEL ENTREVISTADO: Sr. Juan Carlos Toledo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CARGO: Jefe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FECHA: 01/11/2010</a:t>
            </a:r>
          </a:p>
          <a:p>
            <a:pPr marL="0" marR="0" lvl="0" indent="0" algn="just" defTabSz="914400" rtl="0" eaLnBrk="0" fontAlgn="base" latinLnBrk="0" hangingPunct="0">
              <a:lnSpc>
                <a:spcPct val="100000"/>
              </a:lnSpc>
              <a:spcBef>
                <a:spcPct val="0"/>
              </a:spcBef>
              <a:spcAft>
                <a:spcPct val="0"/>
              </a:spcAft>
              <a:buClrTx/>
              <a:buSzTx/>
              <a:buFontTx/>
              <a:buNone/>
              <a:tabLst/>
            </a:pPr>
            <a:endParaRPr lang="es-EC" sz="1400" dirty="0" smtClean="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entrevistó al Sr. Juan Carlos Toledo cuyo cargo es de Jefe de Facturación, quién procedió con la explicación de los procedimientos que se efectúan en esta Área tanto para la emisión de facturas, el Departamento no cuenta con un Manual de Procedimiento ni reglamentos.</a:t>
            </a:r>
          </a:p>
          <a:p>
            <a:pPr marL="0" marR="0" lvl="0" indent="0" algn="just" defTabSz="914400" rtl="0" eaLnBrk="0" fontAlgn="base" latinLnBrk="0" hangingPunct="0">
              <a:lnSpc>
                <a:spcPct val="100000"/>
              </a:lnSpc>
              <a:spcBef>
                <a:spcPct val="0"/>
              </a:spcBef>
              <a:spcAft>
                <a:spcPct val="0"/>
              </a:spcAft>
              <a:buClrTx/>
              <a:buSzTx/>
              <a:buFontTx/>
              <a:buNone/>
              <a:tabLst/>
            </a:pPr>
            <a:endParaRPr lang="es-EC" sz="1400" dirty="0" smtClean="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la realización de los procesos se tiene bien definida la segregación de funciones para lo cual cuentan con varios trabajadores  que se encargan de las diferentes actividades, cada uno sabe su rol o responsabilidad.</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1.2</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idx="1"/>
          </p:nvPr>
        </p:nvGraphicFramePr>
        <p:xfrm>
          <a:off x="214282" y="2000240"/>
          <a:ext cx="8686797" cy="4357719"/>
        </p:xfrm>
        <a:graphic>
          <a:graphicData uri="http://schemas.openxmlformats.org/drawingml/2006/table">
            <a:tbl>
              <a:tblPr firstRow="1" bandRow="1">
                <a:tableStyleId>{5C22544A-7EE6-4342-B048-85BDC9FD1C3A}</a:tableStyleId>
              </a:tblPr>
              <a:tblGrid>
                <a:gridCol w="1240971"/>
                <a:gridCol w="2159449"/>
                <a:gridCol w="928694"/>
                <a:gridCol w="1000132"/>
                <a:gridCol w="957298"/>
                <a:gridCol w="1000132"/>
                <a:gridCol w="1400121"/>
              </a:tblGrid>
              <a:tr h="429593">
                <a:tc rowSpan="2">
                  <a:txBody>
                    <a:bodyPr/>
                    <a:lstStyle/>
                    <a:p>
                      <a:pPr algn="ctr">
                        <a:lnSpc>
                          <a:spcPct val="115000"/>
                        </a:lnSpc>
                        <a:spcAft>
                          <a:spcPts val="0"/>
                        </a:spcAft>
                      </a:pPr>
                      <a:r>
                        <a:rPr lang="es-EC" sz="1000" b="1" dirty="0">
                          <a:latin typeface="Arial"/>
                          <a:ea typeface="Times New Roman"/>
                        </a:rPr>
                        <a:t>Nº</a:t>
                      </a:r>
                      <a:endParaRPr lang="es-ES" sz="1000" dirty="0">
                        <a:latin typeface="Times New Roman"/>
                        <a:ea typeface="Times New Roman"/>
                      </a:endParaRPr>
                    </a:p>
                  </a:txBody>
                  <a:tcPr marL="68580" marR="68580" marT="0" marB="0"/>
                </a:tc>
                <a:tc rowSpan="2">
                  <a:txBody>
                    <a:bodyPr/>
                    <a:lstStyle/>
                    <a:p>
                      <a:pPr algn="ctr">
                        <a:lnSpc>
                          <a:spcPct val="115000"/>
                        </a:lnSpc>
                        <a:spcAft>
                          <a:spcPts val="0"/>
                        </a:spcAft>
                      </a:pPr>
                      <a:r>
                        <a:rPr lang="es-EC" sz="1000" b="1">
                          <a:latin typeface="Arial"/>
                          <a:ea typeface="Times New Roman"/>
                        </a:rPr>
                        <a:t>PREGUNTAS</a:t>
                      </a:r>
                      <a:endParaRPr lang="es-ES" sz="1000">
                        <a:latin typeface="Times New Roman"/>
                        <a:ea typeface="Times New Roman"/>
                      </a:endParaRPr>
                    </a:p>
                  </a:txBody>
                  <a:tcPr marL="68580" marR="68580" marT="0" marB="0"/>
                </a:tc>
                <a:tc gridSpan="2">
                  <a:txBody>
                    <a:bodyPr/>
                    <a:lstStyle/>
                    <a:p>
                      <a:pPr algn="ctr">
                        <a:lnSpc>
                          <a:spcPct val="115000"/>
                        </a:lnSpc>
                        <a:spcAft>
                          <a:spcPts val="0"/>
                        </a:spcAft>
                      </a:pPr>
                      <a:r>
                        <a:rPr lang="es-EC" sz="1000" b="1">
                          <a:latin typeface="Arial"/>
                          <a:ea typeface="Times New Roman"/>
                        </a:rPr>
                        <a:t>RESPUESTAS</a:t>
                      </a:r>
                      <a:endParaRPr lang="es-ES" sz="1000">
                        <a:latin typeface="Times New Roman"/>
                        <a:ea typeface="Times New Roman"/>
                      </a:endParaRPr>
                    </a:p>
                  </a:txBody>
                  <a:tcPr marL="68580" marR="68580" marT="0" marB="0"/>
                </a:tc>
                <a:tc hMerge="1">
                  <a:txBody>
                    <a:bodyPr/>
                    <a:lstStyle/>
                    <a:p>
                      <a:endParaRPr lang="es-ES"/>
                    </a:p>
                  </a:txBody>
                  <a:tcPr/>
                </a:tc>
                <a:tc rowSpan="2">
                  <a:txBody>
                    <a:bodyPr/>
                    <a:lstStyle/>
                    <a:p>
                      <a:pPr algn="ctr">
                        <a:lnSpc>
                          <a:spcPct val="115000"/>
                        </a:lnSpc>
                        <a:spcAft>
                          <a:spcPts val="0"/>
                        </a:spcAft>
                      </a:pPr>
                      <a:r>
                        <a:rPr lang="es-EC" sz="1000" b="1">
                          <a:latin typeface="Arial"/>
                          <a:ea typeface="Times New Roman"/>
                        </a:rPr>
                        <a:t>PUNTAJE OBTENIDO</a:t>
                      </a:r>
                      <a:endParaRPr lang="es-ES" sz="1000">
                        <a:latin typeface="Times New Roman"/>
                        <a:ea typeface="Times New Roman"/>
                      </a:endParaRPr>
                    </a:p>
                  </a:txBody>
                  <a:tcPr marL="68580" marR="68580" marT="0" marB="0"/>
                </a:tc>
                <a:tc rowSpan="2">
                  <a:txBody>
                    <a:bodyPr/>
                    <a:lstStyle/>
                    <a:p>
                      <a:pPr algn="ctr">
                        <a:lnSpc>
                          <a:spcPct val="115000"/>
                        </a:lnSpc>
                        <a:spcAft>
                          <a:spcPts val="0"/>
                        </a:spcAft>
                      </a:pPr>
                      <a:r>
                        <a:rPr lang="es-EC" sz="1000" b="1">
                          <a:latin typeface="Arial"/>
                          <a:ea typeface="Times New Roman"/>
                        </a:rPr>
                        <a:t>PUNTAJE ÓPTIMO</a:t>
                      </a:r>
                      <a:endParaRPr lang="es-ES" sz="1000">
                        <a:latin typeface="Times New Roman"/>
                        <a:ea typeface="Times New Roman"/>
                      </a:endParaRPr>
                    </a:p>
                  </a:txBody>
                  <a:tcPr marL="68580" marR="68580" marT="0" marB="0"/>
                </a:tc>
                <a:tc rowSpan="2">
                  <a:txBody>
                    <a:bodyPr/>
                    <a:lstStyle/>
                    <a:p>
                      <a:pPr algn="ctr">
                        <a:lnSpc>
                          <a:spcPct val="115000"/>
                        </a:lnSpc>
                        <a:spcAft>
                          <a:spcPts val="0"/>
                        </a:spcAft>
                      </a:pPr>
                      <a:r>
                        <a:rPr lang="es-EC" sz="1000" b="1">
                          <a:latin typeface="Arial"/>
                          <a:ea typeface="Times New Roman"/>
                        </a:rPr>
                        <a:t>OBSERVACIONES</a:t>
                      </a:r>
                      <a:endParaRPr lang="es-ES" sz="1000">
                        <a:latin typeface="Times New Roman"/>
                        <a:ea typeface="Times New Roman"/>
                      </a:endParaRPr>
                    </a:p>
                  </a:txBody>
                  <a:tcPr marL="68580" marR="68580" marT="0" marB="0"/>
                </a:tc>
              </a:tr>
              <a:tr h="429593">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C" sz="1000">
                          <a:latin typeface="Arial"/>
                          <a:ea typeface="Times New Roman"/>
                        </a:rPr>
                        <a:t>SI</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NO</a:t>
                      </a:r>
                      <a:endParaRPr lang="es-ES" sz="1000">
                        <a:latin typeface="Times New Roman"/>
                        <a:ea typeface="Times New Roman"/>
                      </a:endParaRPr>
                    </a:p>
                  </a:txBody>
                  <a:tcPr marL="68580" marR="68580" marT="0" marB="0"/>
                </a:tc>
                <a:tc vMerge="1">
                  <a:txBody>
                    <a:bodyPr/>
                    <a:lstStyle/>
                    <a:p>
                      <a:endParaRPr lang="es-ES"/>
                    </a:p>
                  </a:txBody>
                  <a:tcPr/>
                </a:tc>
                <a:tc vMerge="1">
                  <a:txBody>
                    <a:bodyPr/>
                    <a:lstStyle/>
                    <a:p>
                      <a:endParaRPr lang="es-ES"/>
                    </a:p>
                  </a:txBody>
                  <a:tcPr/>
                </a:tc>
                <a:tc vMerge="1">
                  <a:txBody>
                    <a:bodyPr/>
                    <a:lstStyle/>
                    <a:p>
                      <a:endParaRPr lang="es-ES"/>
                    </a:p>
                  </a:txBody>
                  <a:tcPr/>
                </a:tc>
              </a:tr>
              <a:tr h="609080">
                <a:tc>
                  <a:txBody>
                    <a:bodyPr/>
                    <a:lstStyle/>
                    <a:p>
                      <a:pPr algn="ctr">
                        <a:lnSpc>
                          <a:spcPct val="115000"/>
                        </a:lnSpc>
                        <a:spcAft>
                          <a:spcPts val="0"/>
                        </a:spcAft>
                      </a:pPr>
                      <a:r>
                        <a:rPr lang="es-EC" sz="1000">
                          <a:latin typeface="Arial"/>
                          <a:ea typeface="Times New Roman"/>
                        </a:rPr>
                        <a:t>1</a:t>
                      </a:r>
                      <a:endParaRPr lang="es-ES" sz="10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¿Se realiza un control de las facturas de venta de mercadería, con las autorizaciones?</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X</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10</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10</a:t>
                      </a:r>
                      <a:endParaRPr lang="es-ES" sz="1000">
                        <a:latin typeface="Times New Roman"/>
                        <a:ea typeface="Times New Roman"/>
                      </a:endParaRPr>
                    </a:p>
                  </a:txBody>
                  <a:tcPr marL="68580" marR="68580" marT="0" marB="0"/>
                </a:tc>
                <a:tc>
                  <a:txBody>
                    <a:bodyPr/>
                    <a:lstStyle/>
                    <a:p>
                      <a:pPr algn="just">
                        <a:lnSpc>
                          <a:spcPct val="115000"/>
                        </a:lnSpc>
                        <a:spcAft>
                          <a:spcPts val="0"/>
                        </a:spcAft>
                      </a:pPr>
                      <a:endParaRPr lang="es-EC" sz="1000">
                        <a:latin typeface="Arial"/>
                        <a:ea typeface="Times New Roman"/>
                      </a:endParaRPr>
                    </a:p>
                  </a:txBody>
                  <a:tcPr marL="68580" marR="68580" marT="0" marB="0"/>
                </a:tc>
              </a:tr>
              <a:tr h="1421187">
                <a:tc>
                  <a:txBody>
                    <a:bodyPr/>
                    <a:lstStyle/>
                    <a:p>
                      <a:pPr algn="ctr">
                        <a:lnSpc>
                          <a:spcPct val="115000"/>
                        </a:lnSpc>
                        <a:spcAft>
                          <a:spcPts val="0"/>
                        </a:spcAft>
                      </a:pPr>
                      <a:r>
                        <a:rPr lang="es-EC" sz="1000">
                          <a:latin typeface="Arial"/>
                          <a:ea typeface="Times New Roman"/>
                        </a:rPr>
                        <a:t>2</a:t>
                      </a:r>
                      <a:endParaRPr lang="es-ES" sz="10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¿Se mantiene una relación estrecha con los directores comerciales y grandes distribuidores, con el propósito de lograr mayor cobertura en el mercado y detectar nuevas oportunidades de negocio?</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X</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0</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Como el cliente de la Compañía ya es definido no se busca relaciones con otros directores comerciales</a:t>
                      </a:r>
                      <a:endParaRPr lang="es-ES" sz="1000">
                        <a:latin typeface="Times New Roman"/>
                        <a:ea typeface="Times New Roman"/>
                      </a:endParaRPr>
                    </a:p>
                  </a:txBody>
                  <a:tcPr marL="68580" marR="68580" marT="0" marB="0"/>
                </a:tc>
              </a:tr>
              <a:tr h="609080">
                <a:tc>
                  <a:txBody>
                    <a:bodyPr/>
                    <a:lstStyle/>
                    <a:p>
                      <a:pPr algn="ctr">
                        <a:lnSpc>
                          <a:spcPct val="115000"/>
                        </a:lnSpc>
                        <a:spcAft>
                          <a:spcPts val="0"/>
                        </a:spcAft>
                      </a:pPr>
                      <a:r>
                        <a:rPr lang="es-EC" sz="1000">
                          <a:latin typeface="Arial"/>
                          <a:ea typeface="Times New Roman"/>
                        </a:rPr>
                        <a:t>3</a:t>
                      </a:r>
                      <a:endParaRPr lang="es-ES" sz="10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¿El desempeño  del personal del área es acorde con los objetivos fijados?</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X</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just">
                        <a:lnSpc>
                          <a:spcPct val="115000"/>
                        </a:lnSpc>
                        <a:spcAft>
                          <a:spcPts val="0"/>
                        </a:spcAft>
                      </a:pPr>
                      <a:endParaRPr lang="es-EC" sz="1000">
                        <a:latin typeface="Arial"/>
                        <a:ea typeface="Times New Roman"/>
                      </a:endParaRPr>
                    </a:p>
                  </a:txBody>
                  <a:tcPr marL="68580" marR="68580" marT="0" marB="0"/>
                </a:tc>
              </a:tr>
              <a:tr h="429593">
                <a:tc>
                  <a:txBody>
                    <a:bodyPr/>
                    <a:lstStyle/>
                    <a:p>
                      <a:pPr algn="ctr">
                        <a:lnSpc>
                          <a:spcPct val="115000"/>
                        </a:lnSpc>
                        <a:spcAft>
                          <a:spcPts val="0"/>
                        </a:spcAft>
                      </a:pPr>
                      <a:r>
                        <a:rPr lang="es-EC" sz="1000">
                          <a:latin typeface="Arial"/>
                          <a:ea typeface="Times New Roman"/>
                        </a:rPr>
                        <a:t>4</a:t>
                      </a:r>
                      <a:endParaRPr lang="es-ES" sz="10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¿Bodega recibe una copia de la factura y la archiva?</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X</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0</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just">
                        <a:lnSpc>
                          <a:spcPct val="115000"/>
                        </a:lnSpc>
                        <a:spcAft>
                          <a:spcPts val="0"/>
                        </a:spcAft>
                      </a:pPr>
                      <a:endParaRPr lang="es-EC" sz="1000">
                        <a:latin typeface="Arial"/>
                        <a:ea typeface="Times New Roman"/>
                      </a:endParaRPr>
                    </a:p>
                  </a:txBody>
                  <a:tcPr marL="68580" marR="68580" marT="0" marB="0"/>
                </a:tc>
              </a:tr>
              <a:tr h="429593">
                <a:tc>
                  <a:txBody>
                    <a:bodyPr/>
                    <a:lstStyle/>
                    <a:p>
                      <a:pPr algn="ctr">
                        <a:lnSpc>
                          <a:spcPct val="115000"/>
                        </a:lnSpc>
                        <a:spcAft>
                          <a:spcPts val="0"/>
                        </a:spcAft>
                      </a:pPr>
                      <a:r>
                        <a:rPr lang="es-EC" sz="1000">
                          <a:latin typeface="Arial"/>
                          <a:ea typeface="Times New Roman"/>
                        </a:rPr>
                        <a:t>5</a:t>
                      </a:r>
                      <a:endParaRPr lang="es-ES" sz="10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¿Se controla la secuencia numérica de las facturas emitidas?</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X</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nSpc>
                          <a:spcPct val="115000"/>
                        </a:lnSpc>
                        <a:spcAft>
                          <a:spcPts val="0"/>
                        </a:spcAft>
                      </a:pPr>
                      <a:endParaRPr lang="es-EC" sz="1000" dirty="0">
                        <a:latin typeface="Arial"/>
                        <a:ea typeface="Times New Roman"/>
                      </a:endParaRPr>
                    </a:p>
                  </a:txBody>
                  <a:tcPr marL="68580" marR="68580" marT="0" marB="0"/>
                </a:tc>
              </a:tr>
            </a:tbl>
          </a:graphicData>
        </a:graphic>
      </p:graphicFrame>
      <p:sp>
        <p:nvSpPr>
          <p:cNvPr id="132097" name="Text Box 1"/>
          <p:cNvSpPr txBox="1">
            <a:spLocks noChangeArrowheads="1"/>
          </p:cNvSpPr>
          <p:nvPr/>
        </p:nvSpPr>
        <p:spPr bwMode="auto">
          <a:xfrm>
            <a:off x="928662" y="420688"/>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2101" name="Rectangle 5"/>
          <p:cNvSpPr>
            <a:spLocks noChangeArrowheads="1"/>
          </p:cNvSpPr>
          <p:nvPr/>
        </p:nvSpPr>
        <p:spPr bwMode="auto">
          <a:xfrm flipV="1">
            <a:off x="0" y="142852"/>
            <a:ext cx="664370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132104" name="Rectangle 8"/>
          <p:cNvSpPr>
            <a:spLocks noChangeArrowheads="1"/>
          </p:cNvSpPr>
          <p:nvPr/>
        </p:nvSpPr>
        <p:spPr bwMode="auto">
          <a:xfrm>
            <a:off x="2500298" y="627387"/>
            <a:ext cx="485778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CUESTIONARIO DE CONTROL INTERNO ADMINISTRATIVO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1.3</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1</a:t>
            </a:r>
            <a:r>
              <a:rPr kumimoji="0" lang="es-ES" sz="1100" b="0" i="0" u="none" strike="noStrike" cap="none" normalizeH="0" baseline="0" dirty="0" smtClean="0">
                <a:ln>
                  <a:noFill/>
                </a:ln>
                <a:solidFill>
                  <a:srgbClr val="FF0000"/>
                </a:solidFill>
                <a:effectLst/>
                <a:latin typeface="Calibri" pitchFamily="34" charset="0"/>
                <a:cs typeface="Arial" pitchFamily="34" charset="0"/>
              </a:rPr>
              <a:t>/2</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85720" y="2192994"/>
          <a:ext cx="8643998" cy="4265168"/>
        </p:xfrm>
        <a:graphic>
          <a:graphicData uri="http://schemas.openxmlformats.org/drawingml/2006/table">
            <a:tbl>
              <a:tblPr firstRow="1" bandRow="1">
                <a:tableStyleId>{5C22544A-7EE6-4342-B048-85BDC9FD1C3A}</a:tableStyleId>
              </a:tblPr>
              <a:tblGrid>
                <a:gridCol w="772539"/>
                <a:gridCol w="3513741"/>
                <a:gridCol w="567755"/>
                <a:gridCol w="718129"/>
                <a:gridCol w="958200"/>
                <a:gridCol w="756312"/>
                <a:gridCol w="1357322"/>
              </a:tblGrid>
              <a:tr h="370840">
                <a:tc rowSpan="2">
                  <a:txBody>
                    <a:bodyPr/>
                    <a:lstStyle/>
                    <a:p>
                      <a:pPr algn="ctr">
                        <a:lnSpc>
                          <a:spcPct val="115000"/>
                        </a:lnSpc>
                        <a:spcAft>
                          <a:spcPts val="0"/>
                        </a:spcAft>
                      </a:pPr>
                      <a:r>
                        <a:rPr lang="es-EC" sz="900" b="1" dirty="0">
                          <a:latin typeface="Arial"/>
                          <a:ea typeface="Times New Roman"/>
                        </a:rPr>
                        <a:t>Nº</a:t>
                      </a:r>
                      <a:endParaRPr lang="es-ES" sz="900" dirty="0">
                        <a:latin typeface="Times New Roman"/>
                        <a:ea typeface="Times New Roman"/>
                      </a:endParaRPr>
                    </a:p>
                  </a:txBody>
                  <a:tcPr marL="68580" marR="68580" marT="0" marB="0"/>
                </a:tc>
                <a:tc rowSpan="2">
                  <a:txBody>
                    <a:bodyPr/>
                    <a:lstStyle/>
                    <a:p>
                      <a:pPr algn="ctr">
                        <a:lnSpc>
                          <a:spcPct val="115000"/>
                        </a:lnSpc>
                        <a:spcAft>
                          <a:spcPts val="0"/>
                        </a:spcAft>
                      </a:pPr>
                      <a:r>
                        <a:rPr lang="es-EC" sz="1000" b="1">
                          <a:latin typeface="Arial"/>
                          <a:ea typeface="Times New Roman"/>
                        </a:rPr>
                        <a:t>PREGUNTAS</a:t>
                      </a:r>
                      <a:endParaRPr lang="es-ES" sz="1000">
                        <a:latin typeface="Times New Roman"/>
                        <a:ea typeface="Times New Roman"/>
                      </a:endParaRPr>
                    </a:p>
                  </a:txBody>
                  <a:tcPr marL="68580" marR="68580" marT="0" marB="0"/>
                </a:tc>
                <a:tc gridSpan="2">
                  <a:txBody>
                    <a:bodyPr/>
                    <a:lstStyle/>
                    <a:p>
                      <a:pPr algn="ctr">
                        <a:lnSpc>
                          <a:spcPct val="115000"/>
                        </a:lnSpc>
                        <a:spcAft>
                          <a:spcPts val="0"/>
                        </a:spcAft>
                      </a:pPr>
                      <a:r>
                        <a:rPr lang="es-EC" sz="1000" b="1" dirty="0">
                          <a:latin typeface="Arial"/>
                          <a:ea typeface="Times New Roman"/>
                        </a:rPr>
                        <a:t>RESPUESTAS</a:t>
                      </a:r>
                      <a:endParaRPr lang="es-ES" sz="1000" dirty="0">
                        <a:latin typeface="Times New Roman"/>
                        <a:ea typeface="Times New Roman"/>
                      </a:endParaRPr>
                    </a:p>
                  </a:txBody>
                  <a:tcPr marL="68580" marR="68580" marT="0" marB="0"/>
                </a:tc>
                <a:tc hMerge="1">
                  <a:txBody>
                    <a:bodyPr/>
                    <a:lstStyle/>
                    <a:p>
                      <a:endParaRPr lang="es-ES"/>
                    </a:p>
                  </a:txBody>
                  <a:tcPr/>
                </a:tc>
                <a:tc rowSpan="2">
                  <a:txBody>
                    <a:bodyPr/>
                    <a:lstStyle/>
                    <a:p>
                      <a:pPr algn="ctr">
                        <a:lnSpc>
                          <a:spcPct val="115000"/>
                        </a:lnSpc>
                        <a:spcAft>
                          <a:spcPts val="0"/>
                        </a:spcAft>
                      </a:pPr>
                      <a:r>
                        <a:rPr lang="es-EC" sz="1000" b="1" dirty="0">
                          <a:latin typeface="Arial"/>
                          <a:ea typeface="Times New Roman"/>
                        </a:rPr>
                        <a:t>PUNTAJE OBTENIDO</a:t>
                      </a:r>
                      <a:endParaRPr lang="es-ES" sz="1000" dirty="0">
                        <a:latin typeface="Times New Roman"/>
                        <a:ea typeface="Times New Roman"/>
                      </a:endParaRPr>
                    </a:p>
                  </a:txBody>
                  <a:tcPr marL="68580" marR="68580" marT="0" marB="0"/>
                </a:tc>
                <a:tc rowSpan="2">
                  <a:txBody>
                    <a:bodyPr/>
                    <a:lstStyle/>
                    <a:p>
                      <a:pPr algn="ctr">
                        <a:lnSpc>
                          <a:spcPct val="115000"/>
                        </a:lnSpc>
                        <a:spcAft>
                          <a:spcPts val="0"/>
                        </a:spcAft>
                      </a:pPr>
                      <a:r>
                        <a:rPr lang="es-EC" sz="1000" b="1">
                          <a:latin typeface="Arial"/>
                          <a:ea typeface="Times New Roman"/>
                        </a:rPr>
                        <a:t>PUNTAJE ÓPTIMO</a:t>
                      </a:r>
                      <a:endParaRPr lang="es-ES" sz="1000">
                        <a:latin typeface="Times New Roman"/>
                        <a:ea typeface="Times New Roman"/>
                      </a:endParaRPr>
                    </a:p>
                  </a:txBody>
                  <a:tcPr marL="68580" marR="68580" marT="0" marB="0"/>
                </a:tc>
                <a:tc rowSpan="2">
                  <a:txBody>
                    <a:bodyPr/>
                    <a:lstStyle/>
                    <a:p>
                      <a:pPr algn="ctr">
                        <a:lnSpc>
                          <a:spcPct val="115000"/>
                        </a:lnSpc>
                        <a:spcAft>
                          <a:spcPts val="0"/>
                        </a:spcAft>
                      </a:pPr>
                      <a:r>
                        <a:rPr lang="es-EC" sz="1000" b="1">
                          <a:latin typeface="Arial"/>
                          <a:ea typeface="Times New Roman"/>
                        </a:rPr>
                        <a:t>OBSERVACIONES</a:t>
                      </a:r>
                      <a:endParaRPr lang="es-ES" sz="1000">
                        <a:latin typeface="Times New Roman"/>
                        <a:ea typeface="Times New Roman"/>
                      </a:endParaRPr>
                    </a:p>
                  </a:txBody>
                  <a:tcPr marL="68580" marR="68580" marT="0" marB="0"/>
                </a:tc>
              </a:tr>
              <a:tr h="370840">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000" dirty="0">
                          <a:latin typeface="Arial"/>
                          <a:ea typeface="Times New Roman"/>
                        </a:rPr>
                        <a:t>SI</a:t>
                      </a:r>
                      <a:endParaRPr lang="es-ES" sz="1000" dirty="0">
                        <a:latin typeface="Times New Roman"/>
                        <a:ea typeface="Times New Roman"/>
                      </a:endParaRPr>
                    </a:p>
                  </a:txBody>
                  <a:tcPr marL="68580" marR="68580" marT="0" marB="0"/>
                </a:tc>
                <a:tc>
                  <a:txBody>
                    <a:bodyPr/>
                    <a:lstStyle/>
                    <a:p>
                      <a:pPr>
                        <a:lnSpc>
                          <a:spcPct val="115000"/>
                        </a:lnSpc>
                        <a:spcAft>
                          <a:spcPts val="0"/>
                        </a:spcAft>
                      </a:pPr>
                      <a:r>
                        <a:rPr lang="es-EC" sz="1000">
                          <a:latin typeface="Arial"/>
                          <a:ea typeface="Times New Roman"/>
                        </a:rPr>
                        <a:t>NO</a:t>
                      </a:r>
                      <a:endParaRPr lang="es-ES" sz="1000">
                        <a:latin typeface="Times New Roman"/>
                        <a:ea typeface="Times New Roman"/>
                      </a:endParaRPr>
                    </a:p>
                  </a:txBody>
                  <a:tcPr marL="68580" marR="68580" marT="0" marB="0"/>
                </a:tc>
                <a:tc vMerge="1">
                  <a:txBody>
                    <a:bodyPr/>
                    <a:lstStyle/>
                    <a:p>
                      <a:endParaRPr lang="es-ES"/>
                    </a:p>
                  </a:txBody>
                  <a:tcPr/>
                </a:tc>
                <a:tc vMerge="1">
                  <a:txBody>
                    <a:bodyPr/>
                    <a:lstStyle/>
                    <a:p>
                      <a:endParaRPr lang="es-ES"/>
                    </a:p>
                  </a:txBody>
                  <a:tcPr/>
                </a:tc>
                <a:tc vMerge="1">
                  <a:txBody>
                    <a:bodyPr/>
                    <a:lstStyle/>
                    <a:p>
                      <a:endParaRPr lang="es-ES"/>
                    </a:p>
                  </a:txBody>
                  <a:tcPr/>
                </a:tc>
              </a:tr>
              <a:tr h="370840">
                <a:tc>
                  <a:txBody>
                    <a:bodyPr/>
                    <a:lstStyle/>
                    <a:p>
                      <a:pPr algn="ctr">
                        <a:lnSpc>
                          <a:spcPct val="115000"/>
                        </a:lnSpc>
                        <a:spcAft>
                          <a:spcPts val="0"/>
                        </a:spcAft>
                      </a:pPr>
                      <a:r>
                        <a:rPr lang="es-EC" sz="900">
                          <a:latin typeface="Arial"/>
                          <a:ea typeface="Times New Roman"/>
                        </a:rPr>
                        <a:t>6</a:t>
                      </a:r>
                      <a:endParaRPr lang="es-ES" sz="9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¿Bodega despacha la mercadería con los respectivos documentos de respaldo?</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X</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r>
              <a:tr h="370840">
                <a:tc>
                  <a:txBody>
                    <a:bodyPr/>
                    <a:lstStyle/>
                    <a:p>
                      <a:pPr algn="ctr">
                        <a:lnSpc>
                          <a:spcPct val="115000"/>
                        </a:lnSpc>
                        <a:spcAft>
                          <a:spcPts val="0"/>
                        </a:spcAft>
                      </a:pPr>
                      <a:r>
                        <a:rPr lang="es-EC" sz="900">
                          <a:latin typeface="Arial"/>
                          <a:ea typeface="Times New Roman"/>
                        </a:rPr>
                        <a:t>7</a:t>
                      </a:r>
                      <a:endParaRPr lang="es-ES" sz="9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¿Se tiene identificado claramente a la competencia?</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X</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6</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Dentro de la empresa no se ha realizado un estudio para identificar claramente a la competencia  </a:t>
                      </a:r>
                      <a:endParaRPr lang="es-ES" sz="1000">
                        <a:latin typeface="Times New Roman"/>
                        <a:ea typeface="Times New Roman"/>
                      </a:endParaRPr>
                    </a:p>
                  </a:txBody>
                  <a:tcPr marL="68580" marR="68580" marT="0" marB="0"/>
                </a:tc>
              </a:tr>
              <a:tr h="370840">
                <a:tc>
                  <a:txBody>
                    <a:bodyPr/>
                    <a:lstStyle/>
                    <a:p>
                      <a:pPr algn="ctr">
                        <a:lnSpc>
                          <a:spcPct val="115000"/>
                        </a:lnSpc>
                        <a:spcAft>
                          <a:spcPts val="0"/>
                        </a:spcAft>
                      </a:pPr>
                      <a:r>
                        <a:rPr lang="es-EC" sz="900">
                          <a:latin typeface="Arial"/>
                          <a:ea typeface="Times New Roman"/>
                        </a:rPr>
                        <a:t>8</a:t>
                      </a:r>
                      <a:endParaRPr lang="es-ES" sz="9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¿Se ha desarrollado nuevos productos para reemplazar a los actuales?</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X</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r>
              <a:tr h="370840">
                <a:tc>
                  <a:txBody>
                    <a:bodyPr/>
                    <a:lstStyle/>
                    <a:p>
                      <a:pPr algn="ctr">
                        <a:lnSpc>
                          <a:spcPct val="115000"/>
                        </a:lnSpc>
                        <a:spcAft>
                          <a:spcPts val="0"/>
                        </a:spcAft>
                      </a:pPr>
                      <a:r>
                        <a:rPr lang="es-EC" sz="900">
                          <a:latin typeface="Arial"/>
                          <a:ea typeface="Times New Roman"/>
                        </a:rPr>
                        <a:t>9</a:t>
                      </a:r>
                      <a:endParaRPr lang="es-ES" sz="9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¿Existe en la compañía un área de servicio a nuestros clientes?</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X</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7</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En la empresa no se cuenta con un área que atienda  a los clientes</a:t>
                      </a:r>
                      <a:endParaRPr lang="es-ES" sz="1000">
                        <a:latin typeface="Times New Roman"/>
                        <a:ea typeface="Times New Roman"/>
                      </a:endParaRPr>
                    </a:p>
                  </a:txBody>
                  <a:tcPr marL="68580" marR="68580" marT="0" marB="0"/>
                </a:tc>
              </a:tr>
              <a:tr h="370840">
                <a:tc>
                  <a:txBody>
                    <a:bodyPr/>
                    <a:lstStyle/>
                    <a:p>
                      <a:pPr algn="ctr">
                        <a:lnSpc>
                          <a:spcPct val="115000"/>
                        </a:lnSpc>
                        <a:spcAft>
                          <a:spcPts val="0"/>
                        </a:spcAft>
                      </a:pPr>
                      <a:r>
                        <a:rPr lang="es-EC" sz="900">
                          <a:latin typeface="Arial"/>
                          <a:ea typeface="Times New Roman"/>
                        </a:rPr>
                        <a:t>10</a:t>
                      </a:r>
                      <a:endParaRPr lang="es-ES" sz="900">
                        <a:latin typeface="Times New Roman"/>
                        <a:ea typeface="Times New Roman"/>
                      </a:endParaRPr>
                    </a:p>
                  </a:txBody>
                  <a:tcPr marL="68580" marR="68580" marT="0" marB="0"/>
                </a:tc>
                <a:tc>
                  <a:txBody>
                    <a:bodyPr/>
                    <a:lstStyle/>
                    <a:p>
                      <a:pPr algn="just">
                        <a:lnSpc>
                          <a:spcPct val="115000"/>
                        </a:lnSpc>
                        <a:spcAft>
                          <a:spcPts val="0"/>
                        </a:spcAft>
                      </a:pPr>
                      <a:r>
                        <a:rPr lang="es-EC" sz="1000">
                          <a:latin typeface="Arial"/>
                          <a:ea typeface="Times New Roman"/>
                        </a:rPr>
                        <a:t>¿Se tiene identificado claramente a la competencia?</a:t>
                      </a:r>
                      <a:endParaRPr lang="es-ES" sz="1000">
                        <a:latin typeface="Times New Roman"/>
                        <a:ea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X</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6</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8</a:t>
                      </a:r>
                      <a:endParaRPr lang="es-ES" sz="1000">
                        <a:latin typeface="Times New Roman"/>
                        <a:ea typeface="Times New Roman"/>
                      </a:endParaRPr>
                    </a:p>
                  </a:txBody>
                  <a:tcPr marL="68580" marR="68580" marT="0" marB="0"/>
                </a:tc>
                <a:tc>
                  <a:txBody>
                    <a:bodyPr/>
                    <a:lstStyle/>
                    <a:p>
                      <a:pPr algn="ctr">
                        <a:lnSpc>
                          <a:spcPct val="115000"/>
                        </a:lnSpc>
                        <a:spcAft>
                          <a:spcPts val="0"/>
                        </a:spcAft>
                      </a:pPr>
                      <a:r>
                        <a:rPr lang="es-EC" sz="1000">
                          <a:latin typeface="Arial"/>
                          <a:ea typeface="Times New Roman"/>
                        </a:rPr>
                        <a:t>Dentro de la empresa no se ha realizado un estudio para identificar claramente a la competencia  </a:t>
                      </a:r>
                      <a:endParaRPr lang="es-ES" sz="1000">
                        <a:latin typeface="Times New Roman"/>
                        <a:ea typeface="Times New Roman"/>
                      </a:endParaRPr>
                    </a:p>
                  </a:txBody>
                  <a:tcPr marL="68580" marR="68580" marT="0" marB="0"/>
                </a:tc>
              </a:tr>
              <a:tr h="370840">
                <a:tc>
                  <a:txBody>
                    <a:bodyPr/>
                    <a:lstStyle/>
                    <a:p>
                      <a:pPr algn="ctr">
                        <a:lnSpc>
                          <a:spcPct val="115000"/>
                        </a:lnSpc>
                        <a:spcAft>
                          <a:spcPts val="0"/>
                        </a:spcAft>
                      </a:pPr>
                      <a:endParaRPr lang="es-EC" sz="900" dirty="0">
                        <a:latin typeface="Arial"/>
                        <a:ea typeface="Times New Roman"/>
                      </a:endParaRPr>
                    </a:p>
                  </a:txBody>
                  <a:tcPr marL="68580" marR="68580" marT="0" marB="0"/>
                </a:tc>
                <a:tc>
                  <a:txBody>
                    <a:bodyPr/>
                    <a:lstStyle/>
                    <a:p>
                      <a:pPr algn="r">
                        <a:lnSpc>
                          <a:spcPct val="150000"/>
                        </a:lnSpc>
                        <a:spcAft>
                          <a:spcPts val="0"/>
                        </a:spcAft>
                      </a:pPr>
                      <a:r>
                        <a:rPr lang="es-EC" sz="1000" b="1" dirty="0">
                          <a:latin typeface="Arial"/>
                          <a:ea typeface="Times New Roman"/>
                        </a:rPr>
                        <a:t>TOTAL</a:t>
                      </a:r>
                      <a:endParaRPr lang="es-ES" sz="1000" dirty="0">
                        <a:latin typeface="Times New Roman"/>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endParaRPr>
                    </a:p>
                  </a:txBody>
                  <a:tcPr marL="68580" marR="68580" marT="0" marB="0"/>
                </a:tc>
                <a:tc>
                  <a:txBody>
                    <a:bodyPr/>
                    <a:lstStyle/>
                    <a:p>
                      <a:pPr algn="ctr">
                        <a:lnSpc>
                          <a:spcPct val="150000"/>
                        </a:lnSpc>
                        <a:spcAft>
                          <a:spcPts val="0"/>
                        </a:spcAft>
                      </a:pPr>
                      <a:r>
                        <a:rPr lang="es-EC" sz="1000" b="1" dirty="0" smtClean="0">
                          <a:latin typeface="Arial"/>
                          <a:ea typeface="Times New Roman"/>
                        </a:rPr>
                        <a:t>75</a:t>
                      </a:r>
                      <a:endParaRPr lang="es-ES" sz="1000" dirty="0">
                        <a:latin typeface="Times New Roman"/>
                        <a:ea typeface="Times New Roman"/>
                      </a:endParaRPr>
                    </a:p>
                  </a:txBody>
                  <a:tcPr marL="68580" marR="68580" marT="0" marB="0"/>
                </a:tc>
                <a:tc>
                  <a:txBody>
                    <a:bodyPr/>
                    <a:lstStyle/>
                    <a:p>
                      <a:pPr algn="ctr">
                        <a:lnSpc>
                          <a:spcPct val="150000"/>
                        </a:lnSpc>
                        <a:spcAft>
                          <a:spcPts val="0"/>
                        </a:spcAft>
                      </a:pPr>
                      <a:r>
                        <a:rPr lang="es-EC" sz="1000" b="1" dirty="0" smtClean="0">
                          <a:latin typeface="Arial"/>
                          <a:ea typeface="Times New Roman"/>
                        </a:rPr>
                        <a:t>100</a:t>
                      </a:r>
                      <a:endParaRPr lang="es-ES" sz="1000" dirty="0">
                        <a:latin typeface="Times New Roman"/>
                        <a:ea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endParaRPr>
                    </a:p>
                  </a:txBody>
                  <a:tcPr marL="68580" marR="68580" marT="0" marB="0"/>
                </a:tc>
              </a:tr>
            </a:tbl>
          </a:graphicData>
        </a:graphic>
      </p:graphicFrame>
      <p:sp>
        <p:nvSpPr>
          <p:cNvPr id="4" name="Text Box 1"/>
          <p:cNvSpPr txBox="1">
            <a:spLocks noChangeArrowheads="1"/>
          </p:cNvSpPr>
          <p:nvPr/>
        </p:nvSpPr>
        <p:spPr bwMode="auto">
          <a:xfrm>
            <a:off x="928662" y="420688"/>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2285984" y="857232"/>
            <a:ext cx="485778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CUESTIONARIO DE CONTROL INTERNO ADMINISTRATIVO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1.3</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/2</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14356"/>
            <a:ext cx="8392446" cy="5786478"/>
          </a:xfrm>
        </p:spPr>
        <p:txBody>
          <a:bodyPr>
            <a:noAutofit/>
          </a:bodyPr>
          <a:lstStyle/>
          <a:p>
            <a:pPr algn="just">
              <a:buNone/>
            </a:pPr>
            <a:r>
              <a:rPr lang="es-EC" sz="1600" b="1" dirty="0" smtClean="0"/>
              <a:t>MEDICIÓN DE LOS RIESGOS DE AUDITORÍA</a:t>
            </a:r>
            <a:endParaRPr lang="es-ES" sz="1600" dirty="0" smtClean="0"/>
          </a:p>
          <a:p>
            <a:pPr algn="just">
              <a:buNone/>
            </a:pPr>
            <a:r>
              <a:rPr lang="es-EC" sz="1600" b="1" dirty="0" smtClean="0"/>
              <a:t> </a:t>
            </a:r>
            <a:endParaRPr lang="es-ES" sz="1600" dirty="0" smtClean="0"/>
          </a:p>
          <a:p>
            <a:pPr algn="just">
              <a:buNone/>
            </a:pPr>
            <a:r>
              <a:rPr lang="es-EC" sz="1600" b="1" dirty="0" smtClean="0"/>
              <a:t>RIESGO INHERENTE</a:t>
            </a:r>
            <a:endParaRPr lang="es-ES" sz="1600" dirty="0" smtClean="0"/>
          </a:p>
          <a:p>
            <a:pPr algn="just">
              <a:buNone/>
            </a:pPr>
            <a:r>
              <a:rPr lang="es-EC" sz="1600" dirty="0" smtClean="0"/>
              <a:t> </a:t>
            </a:r>
            <a:endParaRPr lang="es-ES" sz="1600" dirty="0" smtClean="0"/>
          </a:p>
          <a:p>
            <a:pPr algn="just">
              <a:buNone/>
            </a:pPr>
            <a:r>
              <a:rPr lang="es-ES" sz="1600" dirty="0" smtClean="0"/>
              <a:t>     </a:t>
            </a:r>
            <a:r>
              <a:rPr lang="es-EC" sz="1600" dirty="0" smtClean="0"/>
              <a:t>En el desarrollo de la planificación preliminar y específica del Área de Ventas se pudo determinar que el riesgo inherente es del 30%, ya que según la visita a las instalaciones del Departamento y la entrevista realizada al Jefe de Facturación se percató:</a:t>
            </a:r>
            <a:endParaRPr lang="es-ES" sz="1600" dirty="0" smtClean="0"/>
          </a:p>
          <a:p>
            <a:pPr algn="just">
              <a:buNone/>
            </a:pPr>
            <a:endParaRPr lang="es-ES" sz="1600" dirty="0" smtClean="0"/>
          </a:p>
          <a:p>
            <a:pPr algn="just">
              <a:buNone/>
            </a:pPr>
            <a:r>
              <a:rPr lang="es-EC" sz="1600" dirty="0" smtClean="0"/>
              <a:t>     Que se incurre en errores en los procesos o eventualidades que perjudiquen a las operaciones.</a:t>
            </a:r>
            <a:endParaRPr lang="es-ES" sz="1600" dirty="0" smtClean="0"/>
          </a:p>
          <a:p>
            <a:pPr algn="just">
              <a:buNone/>
            </a:pPr>
            <a:endParaRPr lang="es-ES" sz="1600" dirty="0" smtClean="0"/>
          </a:p>
          <a:p>
            <a:pPr algn="just">
              <a:buNone/>
            </a:pPr>
            <a:r>
              <a:rPr lang="es-EC" sz="1600" dirty="0" smtClean="0"/>
              <a:t>     No existe Manuales de Procedimientos que puedan ayudar a la correcta toma de decisiones.</a:t>
            </a:r>
            <a:endParaRPr lang="es-ES" sz="1600" dirty="0" smtClean="0"/>
          </a:p>
          <a:p>
            <a:pPr algn="just">
              <a:buNone/>
            </a:pPr>
            <a:r>
              <a:rPr lang="es-EC" sz="1600" dirty="0" smtClean="0"/>
              <a:t> </a:t>
            </a:r>
            <a:endParaRPr lang="es-ES" sz="1600" dirty="0" smtClean="0"/>
          </a:p>
          <a:p>
            <a:pPr algn="just">
              <a:buNone/>
            </a:pPr>
            <a:r>
              <a:rPr lang="es-EC" sz="1600" dirty="0" smtClean="0"/>
              <a:t>     Estos factores aumentan el porcentaje de riesgo por errores en las operaciones por lo que mientras mayor sea el nivel de riesgo, mayor será la aplicación de controles para evitar los riesgos.</a:t>
            </a:r>
            <a:endParaRPr lang="es-ES" sz="1600" dirty="0" smtClean="0"/>
          </a:p>
          <a:p>
            <a:pPr algn="just">
              <a:buNone/>
            </a:pPr>
            <a:endParaRPr lang="es-ES" sz="1600" dirty="0" smtClean="0"/>
          </a:p>
          <a:p>
            <a:pPr algn="just">
              <a:buNone/>
            </a:pPr>
            <a:r>
              <a:rPr lang="es-EC" sz="1600" dirty="0" smtClean="0"/>
              <a:t>     RI= </a:t>
            </a:r>
            <a:r>
              <a:rPr lang="es-EC" sz="1600" b="1" dirty="0" smtClean="0"/>
              <a:t>30%</a:t>
            </a:r>
            <a:endParaRPr lang="es-ES" sz="1600" dirty="0" smtClean="0"/>
          </a:p>
          <a:p>
            <a:pPr algn="just">
              <a:buNone/>
            </a:pPr>
            <a:r>
              <a:rPr lang="es-EC" sz="1600" dirty="0" smtClean="0"/>
              <a:t> </a:t>
            </a:r>
            <a:endParaRPr lang="es-ES" sz="1600" dirty="0" smtClean="0"/>
          </a:p>
          <a:p>
            <a:pPr algn="just">
              <a:buNone/>
            </a:pPr>
            <a:r>
              <a:rPr lang="es-EC" sz="1600" dirty="0" smtClean="0"/>
              <a:t> </a:t>
            </a:r>
            <a:endParaRPr lang="es-ES" sz="1600" dirty="0" smtClean="0"/>
          </a:p>
          <a:p>
            <a:pPr algn="just">
              <a:buNone/>
            </a:pPr>
            <a:endParaRPr lang="es-ES" sz="1600" dirty="0" smtClean="0"/>
          </a:p>
          <a:p>
            <a:pPr algn="just"/>
            <a:endParaRPr lang="es-ES" sz="1600" dirty="0"/>
          </a:p>
        </p:txBody>
      </p:sp>
      <p:sp>
        <p:nvSpPr>
          <p:cNvPr id="4"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1.4</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1</a:t>
            </a:r>
            <a:r>
              <a:rPr kumimoji="0" lang="es-ES" sz="1100" b="0" i="0" u="none" strike="noStrike" cap="none" normalizeH="0" baseline="0" dirty="0" smtClean="0">
                <a:ln>
                  <a:noFill/>
                </a:ln>
                <a:solidFill>
                  <a:srgbClr val="FF0000"/>
                </a:solidFill>
                <a:effectLst/>
                <a:latin typeface="Calibri" pitchFamily="34" charset="0"/>
                <a:cs typeface="Arial" pitchFamily="34" charset="0"/>
              </a:rPr>
              <a:t>/4</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5472608"/>
          </a:xfrm>
        </p:spPr>
        <p:txBody>
          <a:bodyPr/>
          <a:lstStyle/>
          <a:p>
            <a:r>
              <a:rPr lang="es-ES_tradnl" b="1" dirty="0" smtClean="0"/>
              <a:t>TECHOLUZ.-</a:t>
            </a:r>
            <a:r>
              <a:rPr lang="es-ES_tradnl" dirty="0" smtClean="0"/>
              <a:t> Resistencia a la interperie, durabilidad, protección UV, protección térmica,</a:t>
            </a:r>
            <a:endParaRPr lang="es-EC" dirty="0" smtClean="0"/>
          </a:p>
          <a:p>
            <a:pPr>
              <a:buNone/>
            </a:pPr>
            <a:endParaRPr lang="es-ES" dirty="0" smtClean="0"/>
          </a:p>
          <a:p>
            <a:pPr>
              <a:buNone/>
            </a:pPr>
            <a:endParaRPr lang="es-EC" dirty="0"/>
          </a:p>
        </p:txBody>
      </p:sp>
      <p:pic>
        <p:nvPicPr>
          <p:cNvPr id="4" name="3 Imagen" descr="http://www.eurolit.com/images/techoluz/techoluz_tabla.jpg"/>
          <p:cNvPicPr/>
          <p:nvPr/>
        </p:nvPicPr>
        <p:blipFill>
          <a:blip r:embed="rId3" cstate="print"/>
          <a:srcRect/>
          <a:stretch>
            <a:fillRect/>
          </a:stretch>
        </p:blipFill>
        <p:spPr bwMode="auto">
          <a:xfrm>
            <a:off x="2339752" y="2708920"/>
            <a:ext cx="4464496"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539552" y="836712"/>
            <a:ext cx="7596336"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RIESGO DE CONTROL</a:t>
            </a:r>
          </a:p>
          <a:p>
            <a:pPr marL="0" marR="0" lvl="0" indent="0" defTabSz="914400" rtl="0" eaLnBrk="1" fontAlgn="base" latinLnBrk="0" hangingPunct="1">
              <a:lnSpc>
                <a:spcPct val="100000"/>
              </a:lnSpc>
              <a:spcBef>
                <a:spcPct val="0"/>
              </a:spcBef>
              <a:spcAft>
                <a:spcPct val="0"/>
              </a:spcAft>
              <a:buClrTx/>
              <a:buSzTx/>
              <a:buFontTx/>
              <a:buNone/>
              <a:tabLst/>
            </a:pPr>
            <a:endParaRPr lang="es-ES" sz="1200" b="1"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MATRIZ DEL NIVEL DE CONFIANZA DEL CONTROL INTERNO ADMINISTRATIVO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nvGraphicFramePr>
        <p:xfrm>
          <a:off x="1835696" y="2348880"/>
          <a:ext cx="5472607" cy="2736306"/>
        </p:xfrm>
        <a:graphic>
          <a:graphicData uri="http://schemas.openxmlformats.org/drawingml/2006/table">
            <a:tbl>
              <a:tblPr/>
              <a:tblGrid>
                <a:gridCol w="1823751"/>
                <a:gridCol w="1824428"/>
                <a:gridCol w="1824428"/>
              </a:tblGrid>
              <a:tr h="304034">
                <a:tc rowSpan="3">
                  <a:txBody>
                    <a:bodyPr/>
                    <a:lstStyle/>
                    <a:p>
                      <a:pPr algn="just">
                        <a:lnSpc>
                          <a:spcPct val="150000"/>
                        </a:lnSpc>
                        <a:spcAft>
                          <a:spcPts val="0"/>
                        </a:spcAft>
                      </a:pPr>
                      <a:r>
                        <a:rPr lang="es-EC" sz="1200" b="1">
                          <a:latin typeface="Arial"/>
                          <a:ea typeface="Times New Roman"/>
                          <a:cs typeface="Times New Roman"/>
                        </a:rPr>
                        <a:t>ALTO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just">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just">
                        <a:lnSpc>
                          <a:spcPct val="150000"/>
                        </a:lnSpc>
                        <a:spcAft>
                          <a:spcPts val="0"/>
                        </a:spcAft>
                      </a:pPr>
                      <a:r>
                        <a:rPr lang="es-EC" sz="1200" b="1">
                          <a:latin typeface="Arial"/>
                          <a:ea typeface="Times New Roman"/>
                          <a:cs typeface="Times New Roman"/>
                        </a:rPr>
                        <a:t>88.88% - 99.99%</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304034">
                <a:tc vMerge="1">
                  <a:txBody>
                    <a:bodyPr/>
                    <a:lstStyle/>
                    <a:p>
                      <a:endParaRPr lang="es-EC"/>
                    </a:p>
                  </a:txBody>
                  <a:tcPr/>
                </a:tc>
                <a:tc>
                  <a:txBody>
                    <a:bodyPr/>
                    <a:lstStyle/>
                    <a:p>
                      <a:pPr algn="just">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just">
                        <a:lnSpc>
                          <a:spcPct val="150000"/>
                        </a:lnSpc>
                        <a:spcAft>
                          <a:spcPts val="0"/>
                        </a:spcAft>
                      </a:pPr>
                      <a:r>
                        <a:rPr lang="es-EC" sz="1200" b="1">
                          <a:latin typeface="Arial"/>
                          <a:ea typeface="Times New Roman"/>
                          <a:cs typeface="Times New Roman"/>
                        </a:rPr>
                        <a:t>77.77% - 88.88%</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304034">
                <a:tc vMerge="1">
                  <a:txBody>
                    <a:bodyPr/>
                    <a:lstStyle/>
                    <a:p>
                      <a:endParaRPr lang="es-EC"/>
                    </a:p>
                  </a:txBody>
                  <a:tcPr/>
                </a:tc>
                <a:tc>
                  <a:txBody>
                    <a:bodyPr/>
                    <a:lstStyle/>
                    <a:p>
                      <a:pPr algn="just">
                        <a:lnSpc>
                          <a:spcPct val="150000"/>
                        </a:lnSpc>
                        <a:spcAft>
                          <a:spcPts val="0"/>
                        </a:spcAft>
                      </a:pPr>
                      <a:r>
                        <a:rPr lang="es-EC" sz="1200" b="1" u="sng">
                          <a:solidFill>
                            <a:srgbClr val="FFFFFF"/>
                          </a:solidFill>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just">
                        <a:lnSpc>
                          <a:spcPct val="150000"/>
                        </a:lnSpc>
                        <a:spcAft>
                          <a:spcPts val="0"/>
                        </a:spcAft>
                      </a:pPr>
                      <a:r>
                        <a:rPr lang="es-EC" sz="1200" b="1" u="sng">
                          <a:solidFill>
                            <a:srgbClr val="FFFFFF"/>
                          </a:solidFill>
                          <a:latin typeface="Arial"/>
                          <a:ea typeface="Times New Roman"/>
                          <a:cs typeface="Times New Roman"/>
                        </a:rPr>
                        <a:t>66.66% - 77.77%</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304034">
                <a:tc rowSpan="3">
                  <a:txBody>
                    <a:bodyPr/>
                    <a:lstStyle/>
                    <a:p>
                      <a:pPr algn="just">
                        <a:lnSpc>
                          <a:spcPct val="150000"/>
                        </a:lnSpc>
                        <a:spcAft>
                          <a:spcPts val="0"/>
                        </a:spcAft>
                      </a:pPr>
                      <a:r>
                        <a:rPr lang="es-EC" sz="1200" b="1">
                          <a:latin typeface="Arial"/>
                          <a:ea typeface="Times New Roman"/>
                          <a:cs typeface="Times New Roman"/>
                        </a:rPr>
                        <a:t>MEDIO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lnSpc>
                          <a:spcPct val="150000"/>
                        </a:lnSpc>
                        <a:spcAft>
                          <a:spcPts val="0"/>
                        </a:spcAft>
                      </a:pPr>
                      <a:r>
                        <a:rPr lang="es-EC" sz="1200" b="1">
                          <a:latin typeface="Arial"/>
                          <a:ea typeface="Times New Roman"/>
                          <a:cs typeface="Times New Roman"/>
                        </a:rPr>
                        <a:t>55.55% - 66.66%</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304034">
                <a:tc vMerge="1">
                  <a:txBody>
                    <a:bodyPr/>
                    <a:lstStyle/>
                    <a:p>
                      <a:endParaRPr lang="es-EC"/>
                    </a:p>
                  </a:txBody>
                  <a:tcPr/>
                </a:tc>
                <a:tc>
                  <a:txBody>
                    <a:bodyPr/>
                    <a:lstStyle/>
                    <a:p>
                      <a:pPr algn="just">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lnSpc>
                          <a:spcPct val="150000"/>
                        </a:lnSpc>
                        <a:spcAft>
                          <a:spcPts val="0"/>
                        </a:spcAft>
                      </a:pPr>
                      <a:r>
                        <a:rPr lang="es-EC" sz="1200" b="1">
                          <a:latin typeface="Arial"/>
                          <a:ea typeface="Times New Roman"/>
                          <a:cs typeface="Times New Roman"/>
                        </a:rPr>
                        <a:t>44.44% - 55.55%</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304034">
                <a:tc vMerge="1">
                  <a:txBody>
                    <a:bodyPr/>
                    <a:lstStyle/>
                    <a:p>
                      <a:endParaRPr lang="es-EC"/>
                    </a:p>
                  </a:txBody>
                  <a:tcPr/>
                </a:tc>
                <a:tc>
                  <a:txBody>
                    <a:bodyPr/>
                    <a:lstStyle/>
                    <a:p>
                      <a:pPr algn="just">
                        <a:lnSpc>
                          <a:spcPct val="150000"/>
                        </a:lnSpc>
                        <a:spcAft>
                          <a:spcPts val="0"/>
                        </a:spcAft>
                      </a:pPr>
                      <a:r>
                        <a:rPr lang="es-EC" sz="1200">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lnSpc>
                          <a:spcPct val="150000"/>
                        </a:lnSpc>
                        <a:spcAft>
                          <a:spcPts val="0"/>
                        </a:spcAft>
                      </a:pPr>
                      <a:r>
                        <a:rPr lang="es-EC" sz="1200" b="1">
                          <a:latin typeface="Arial"/>
                          <a:ea typeface="Times New Roman"/>
                          <a:cs typeface="Times New Roman"/>
                        </a:rPr>
                        <a:t>33.33% - 44.44%</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304034">
                <a:tc rowSpan="3">
                  <a:txBody>
                    <a:bodyPr/>
                    <a:lstStyle/>
                    <a:p>
                      <a:pPr algn="just">
                        <a:lnSpc>
                          <a:spcPct val="150000"/>
                        </a:lnSpc>
                        <a:spcAft>
                          <a:spcPts val="0"/>
                        </a:spcAft>
                      </a:pPr>
                      <a:r>
                        <a:rPr lang="es-EC" sz="1200" b="1">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just">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just">
                        <a:lnSpc>
                          <a:spcPct val="150000"/>
                        </a:lnSpc>
                        <a:spcAft>
                          <a:spcPts val="0"/>
                        </a:spcAft>
                      </a:pPr>
                      <a:r>
                        <a:rPr lang="es-EC" sz="1200" b="1">
                          <a:latin typeface="Arial"/>
                          <a:ea typeface="Times New Roman"/>
                          <a:cs typeface="Times New Roman"/>
                        </a:rPr>
                        <a:t>22.22% - 33.33%</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r h="304034">
                <a:tc vMerge="1">
                  <a:txBody>
                    <a:bodyPr/>
                    <a:lstStyle/>
                    <a:p>
                      <a:endParaRPr lang="es-EC"/>
                    </a:p>
                  </a:txBody>
                  <a:tcPr/>
                </a:tc>
                <a:tc>
                  <a:txBody>
                    <a:bodyPr/>
                    <a:lstStyle/>
                    <a:p>
                      <a:pPr algn="just">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just">
                        <a:lnSpc>
                          <a:spcPct val="150000"/>
                        </a:lnSpc>
                        <a:spcAft>
                          <a:spcPts val="0"/>
                        </a:spcAft>
                      </a:pPr>
                      <a:r>
                        <a:rPr lang="es-EC" sz="1200" b="1">
                          <a:latin typeface="Arial"/>
                          <a:ea typeface="Times New Roman"/>
                          <a:cs typeface="Times New Roman"/>
                        </a:rPr>
                        <a:t>11.11% - 22.22%</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r h="304034">
                <a:tc vMerge="1">
                  <a:txBody>
                    <a:bodyPr/>
                    <a:lstStyle/>
                    <a:p>
                      <a:endParaRPr lang="es-EC"/>
                    </a:p>
                  </a:txBody>
                  <a:tcPr/>
                </a:tc>
                <a:tc>
                  <a:txBody>
                    <a:bodyPr/>
                    <a:lstStyle/>
                    <a:p>
                      <a:pPr algn="just">
                        <a:lnSpc>
                          <a:spcPct val="150000"/>
                        </a:lnSpc>
                        <a:spcAft>
                          <a:spcPts val="0"/>
                        </a:spcAft>
                      </a:pPr>
                      <a:r>
                        <a:rPr lang="es-EC" sz="1200">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just">
                        <a:lnSpc>
                          <a:spcPct val="150000"/>
                        </a:lnSpc>
                        <a:spcAft>
                          <a:spcPts val="0"/>
                        </a:spcAft>
                      </a:pPr>
                      <a:r>
                        <a:rPr lang="es-EC" sz="1200" b="1" dirty="0">
                          <a:latin typeface="Arial"/>
                          <a:ea typeface="Times New Roman"/>
                          <a:cs typeface="Times New Roman"/>
                        </a:rPr>
                        <a:t>00.00% - 11.11%</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bl>
          </a:graphicData>
        </a:graphic>
      </p:graphicFrame>
      <p:sp>
        <p:nvSpPr>
          <p:cNvPr id="4"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1.4</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/4</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899592" y="404664"/>
            <a:ext cx="40324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FÓRMULA DEL RIESGO DE CONTROL</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nvGraphicFramePr>
        <p:xfrm>
          <a:off x="1691680" y="1340768"/>
          <a:ext cx="5128895" cy="1338517"/>
        </p:xfrm>
        <a:graphic>
          <a:graphicData uri="http://schemas.openxmlformats.org/drawingml/2006/table">
            <a:tbl>
              <a:tblPr/>
              <a:tblGrid>
                <a:gridCol w="5128895"/>
              </a:tblGrid>
              <a:tr h="1224136">
                <a:tc>
                  <a:txBody>
                    <a:bodyPr/>
                    <a:lstStyle/>
                    <a:p>
                      <a:pPr algn="just">
                        <a:lnSpc>
                          <a:spcPct val="150000"/>
                        </a:lnSpc>
                        <a:spcAft>
                          <a:spcPts val="0"/>
                        </a:spcAft>
                      </a:pPr>
                      <a:r>
                        <a:rPr lang="es-EC" sz="1200" b="1" dirty="0">
                          <a:latin typeface="Arial"/>
                          <a:ea typeface="Times New Roman"/>
                          <a:cs typeface="Times New Roman"/>
                        </a:rPr>
                        <a:t>RC: PORCENTAJE ÓPTIMO – PORCENTAJE </a:t>
                      </a:r>
                      <a:r>
                        <a:rPr lang="es-EC" sz="1200" b="1" dirty="0" smtClean="0">
                          <a:latin typeface="Arial"/>
                          <a:ea typeface="Times New Roman"/>
                          <a:cs typeface="Times New Roman"/>
                        </a:rPr>
                        <a:t>OBTENIDO</a:t>
                      </a:r>
                    </a:p>
                    <a:p>
                      <a:pPr algn="just">
                        <a:lnSpc>
                          <a:spcPct val="150000"/>
                        </a:lnSpc>
                        <a:spcAft>
                          <a:spcPts val="0"/>
                        </a:spcAft>
                      </a:pPr>
                      <a:endParaRPr lang="es-EC" sz="1200" dirty="0">
                        <a:latin typeface="Times New Roman"/>
                        <a:ea typeface="Times New Roman"/>
                        <a:cs typeface="Times New Roman"/>
                      </a:endParaRPr>
                    </a:p>
                    <a:p>
                      <a:pPr algn="just">
                        <a:lnSpc>
                          <a:spcPct val="150000"/>
                        </a:lnSpc>
                        <a:spcAft>
                          <a:spcPts val="0"/>
                        </a:spcAft>
                      </a:pPr>
                      <a:r>
                        <a:rPr lang="es-EC" sz="1200" b="1" dirty="0">
                          <a:latin typeface="Arial"/>
                          <a:ea typeface="Times New Roman"/>
                          <a:cs typeface="Times New Roman"/>
                        </a:rPr>
                        <a:t>RC=100 % - 75</a:t>
                      </a:r>
                      <a:r>
                        <a:rPr lang="es-EC" sz="1200" b="1" dirty="0" smtClean="0">
                          <a:latin typeface="Arial"/>
                          <a:ea typeface="Times New Roman"/>
                          <a:cs typeface="Times New Roman"/>
                        </a:rPr>
                        <a:t>%</a:t>
                      </a:r>
                    </a:p>
                    <a:p>
                      <a:pPr algn="just">
                        <a:lnSpc>
                          <a:spcPct val="150000"/>
                        </a:lnSpc>
                        <a:spcAft>
                          <a:spcPts val="0"/>
                        </a:spcAft>
                      </a:pPr>
                      <a:endParaRPr lang="es-EC" sz="1200" dirty="0">
                        <a:latin typeface="Times New Roman"/>
                        <a:ea typeface="Times New Roman"/>
                        <a:cs typeface="Times New Roman"/>
                      </a:endParaRPr>
                    </a:p>
                    <a:p>
                      <a:pPr algn="just">
                        <a:lnSpc>
                          <a:spcPct val="150000"/>
                        </a:lnSpc>
                        <a:spcAft>
                          <a:spcPts val="0"/>
                        </a:spcAft>
                      </a:pPr>
                      <a:r>
                        <a:rPr lang="es-EC" sz="1200" b="1" dirty="0">
                          <a:latin typeface="Arial"/>
                          <a:ea typeface="Times New Roman"/>
                          <a:cs typeface="Times New Roman"/>
                        </a:rPr>
                        <a:t>RC=25%</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bl>
          </a:graphicData>
        </a:graphic>
      </p:graphicFrame>
      <p:sp>
        <p:nvSpPr>
          <p:cNvPr id="132098" name="Rectangle 2"/>
          <p:cNvSpPr>
            <a:spLocks noChangeArrowheads="1"/>
          </p:cNvSpPr>
          <p:nvPr/>
        </p:nvSpPr>
        <p:spPr bwMode="auto">
          <a:xfrm>
            <a:off x="755576" y="2924944"/>
            <a:ext cx="748883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Mediante la aplicación del cuestionario de Control Interno realizado se obtuvo como resultado el 75% como una ponderación lo que significa que la Empresa tiene un control interno alto bajo.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los resultados se pudo diferenciar las debilidades importantes y menores, por lo que se pudo establecer que el riesgo de control del Área </a:t>
            </a:r>
            <a:r>
              <a:rPr lang="es-EC" sz="1600" dirty="0" smtClean="0">
                <a:latin typeface="Arial" pitchFamily="34" charset="0"/>
                <a:cs typeface="Arial" pitchFamily="34" charset="0"/>
              </a:rPr>
              <a:t>de Facturación es del 25%, como resultado de la evaluación del control interno administrativo.</a:t>
            </a:r>
          </a:p>
          <a:p>
            <a:pPr lvl="0" algn="just" eaLnBrk="0" fontAlgn="base" hangingPunct="0">
              <a:spcBef>
                <a:spcPct val="0"/>
              </a:spcBef>
              <a:spcAft>
                <a:spcPct val="0"/>
              </a:spcAf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lang="es-EC" sz="1600" dirty="0" smtClean="0"/>
              <a:t>Mediante el trabajo de auditoría realizado debidamente sustentados con los papeles de trabajo, se ha estudiado los procesos que se ejecutan para esta Área, los mismos que han sido verificados en su funcionamiento dentro de la Compañía, para poder corregir oportunamente los errores que se puedan producir y verificando la existencia de controles.</a:t>
            </a:r>
          </a:p>
          <a:p>
            <a:pPr lvl="0" algn="just" eaLnBrk="0" fontAlgn="base" hangingPunct="0">
              <a:spcBef>
                <a:spcPct val="0"/>
              </a:spcBef>
              <a:spcAft>
                <a:spcPct val="0"/>
              </a:spcAf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4389120"/>
          </a:xfrm>
        </p:spPr>
        <p:txBody>
          <a:bodyPr/>
          <a:lstStyle/>
          <a:p>
            <a:pPr algn="just">
              <a:buNone/>
            </a:pPr>
            <a:r>
              <a:rPr lang="es-EC" b="1" dirty="0" smtClean="0"/>
              <a:t>RIESGO DE DETENCIÓN.</a:t>
            </a:r>
            <a:endParaRPr lang="es-EC" dirty="0" smtClean="0"/>
          </a:p>
          <a:p>
            <a:pPr algn="just"/>
            <a:endParaRPr lang="es-EC" dirty="0" smtClean="0"/>
          </a:p>
          <a:p>
            <a:pPr algn="just"/>
            <a:r>
              <a:rPr lang="es-EC" dirty="0" smtClean="0"/>
              <a:t>Con las técnicas y procedimientos que se han realizado, podemos establecer un riesgo de detención del 12%, ya que con la aplicación de estas herramientas se pudo obtener las evidencias del Área de Facturación, pero puede suceder que estos procedimientos no sean suficientes para detectar los errores o irregularidades.</a:t>
            </a:r>
          </a:p>
          <a:p>
            <a:pPr algn="just"/>
            <a:endParaRPr lang="es-EC" dirty="0"/>
          </a:p>
        </p:txBody>
      </p:sp>
      <p:sp>
        <p:nvSpPr>
          <p:cNvPr id="4" name="Text Box 1"/>
          <p:cNvSpPr txBox="1">
            <a:spLocks noChangeArrowheads="1"/>
          </p:cNvSpPr>
          <p:nvPr/>
        </p:nvSpPr>
        <p:spPr bwMode="auto">
          <a:xfrm>
            <a:off x="7164288" y="49336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1.4</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/4</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764704"/>
            <a:ext cx="4968552" cy="648072"/>
          </a:xfrm>
        </p:spPr>
        <p:txBody>
          <a:bodyPr/>
          <a:lstStyle/>
          <a:p>
            <a:pPr>
              <a:buNone/>
            </a:pPr>
            <a:r>
              <a:rPr lang="es-EC" b="1" dirty="0" smtClean="0"/>
              <a:t>RIESGO DE AUDITORÍA</a:t>
            </a:r>
            <a:endParaRPr lang="es-EC" dirty="0" smtClean="0"/>
          </a:p>
          <a:p>
            <a:pPr>
              <a:buNone/>
            </a:pPr>
            <a:endParaRPr lang="es-EC" dirty="0"/>
          </a:p>
        </p:txBody>
      </p:sp>
      <p:sp>
        <p:nvSpPr>
          <p:cNvPr id="286723" name="Text Box 3"/>
          <p:cNvSpPr txBox="1">
            <a:spLocks noChangeArrowheads="1"/>
          </p:cNvSpPr>
          <p:nvPr/>
        </p:nvSpPr>
        <p:spPr bwMode="auto">
          <a:xfrm>
            <a:off x="3275856" y="1988840"/>
            <a:ext cx="2304256" cy="8566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RA= RI*RC*RD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RA=30%25%*12%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RA=0.90%</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24" name="Rectangle 4"/>
          <p:cNvSpPr>
            <a:spLocks noChangeArrowheads="1"/>
          </p:cNvSpPr>
          <p:nvPr/>
        </p:nvSpPr>
        <p:spPr bwMode="auto">
          <a:xfrm>
            <a:off x="432048" y="3878468"/>
            <a:ext cx="8172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025650" algn="l"/>
              </a:tabLst>
            </a:pPr>
            <a:r>
              <a:rPr kumimoji="0" lang="es-EC" b="0" i="0" u="none" strike="noStrike" cap="none" normalizeH="0" baseline="0" smtClean="0">
                <a:ln>
                  <a:noFill/>
                </a:ln>
                <a:solidFill>
                  <a:schemeClr val="tx1"/>
                </a:solidFill>
                <a:effectLst/>
                <a:latin typeface="Arial" pitchFamily="34" charset="0"/>
                <a:ea typeface="Times New Roman" pitchFamily="18" charset="0"/>
                <a:cs typeface="Arial" pitchFamily="34" charset="0"/>
              </a:rPr>
              <a:t>Al realizar la evaluación del riesgo inherente, de control y detección, se pudo establecer un nivel de riesgo de auditoría del 0.90, que sería la posibilidad de que los errores materiales hayan ocurrido y pasen inadvertidos ante el trabajo que se realizó.</a:t>
            </a:r>
            <a:endParaRPr kumimoji="0" lang="es-EC"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1"/>
          <p:cNvSpPr>
            <a:spLocks noChangeArrowheads="1"/>
          </p:cNvSpPr>
          <p:nvPr/>
        </p:nvSpPr>
        <p:spPr bwMode="auto">
          <a:xfrm>
            <a:off x="683568" y="949951"/>
            <a:ext cx="6876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025650" algn="l"/>
              </a:tabLst>
            </a:pPr>
            <a:r>
              <a:rPr kumimoji="0" 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AUDITORÍA.</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nvGraphicFramePr>
        <p:xfrm>
          <a:off x="2411760" y="1916832"/>
          <a:ext cx="4318166" cy="4402832"/>
        </p:xfrm>
        <a:graphic>
          <a:graphicData uri="http://schemas.openxmlformats.org/drawingml/2006/table">
            <a:tbl>
              <a:tblPr/>
              <a:tblGrid>
                <a:gridCol w="3025942"/>
                <a:gridCol w="1292224"/>
              </a:tblGrid>
              <a:tr h="1467611">
                <a:tc>
                  <a:txBody>
                    <a:bodyPr/>
                    <a:lstStyle/>
                    <a:p>
                      <a:pPr algn="just">
                        <a:lnSpc>
                          <a:spcPct val="150000"/>
                        </a:lnSpc>
                        <a:spcAft>
                          <a:spcPts val="0"/>
                        </a:spcAft>
                        <a:tabLst>
                          <a:tab pos="2026285" algn="l"/>
                        </a:tabLst>
                      </a:pPr>
                      <a:endParaRPr lang="es-EC" sz="1200">
                        <a:latin typeface="Arial"/>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1.- Técnicas de verificación ocular</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50000"/>
                        </a:lnSpc>
                        <a:spcAft>
                          <a:spcPts val="0"/>
                        </a:spcAft>
                        <a:tabLst>
                          <a:tab pos="2026285" algn="l"/>
                        </a:tabLst>
                      </a:pPr>
                      <a:r>
                        <a:rPr lang="es-EC" sz="1200">
                          <a:latin typeface="Arial"/>
                          <a:ea typeface="Times New Roman"/>
                          <a:cs typeface="Times New Roman"/>
                        </a:rPr>
                        <a:t>Comparación</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Observación</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Revisión selectiva</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Rastreo</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293522">
                <a:tc>
                  <a:txBody>
                    <a:bodyPr/>
                    <a:lstStyle/>
                    <a:p>
                      <a:pPr algn="just">
                        <a:lnSpc>
                          <a:spcPct val="150000"/>
                        </a:lnSpc>
                        <a:spcAft>
                          <a:spcPts val="0"/>
                        </a:spcAft>
                        <a:tabLst>
                          <a:tab pos="2026285" algn="l"/>
                        </a:tabLst>
                      </a:pPr>
                      <a:r>
                        <a:rPr lang="es-EC" sz="1200">
                          <a:latin typeface="Arial"/>
                          <a:ea typeface="Times New Roman"/>
                          <a:cs typeface="Times New Roman"/>
                        </a:rPr>
                        <a:t>2.- Técnicas de verificación verbal</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50000"/>
                        </a:lnSpc>
                        <a:spcAft>
                          <a:spcPts val="0"/>
                        </a:spcAft>
                        <a:tabLst>
                          <a:tab pos="2026285" algn="l"/>
                        </a:tabLst>
                      </a:pPr>
                      <a:r>
                        <a:rPr lang="es-EC" sz="1200">
                          <a:latin typeface="Arial"/>
                          <a:ea typeface="Times New Roman"/>
                          <a:cs typeface="Times New Roman"/>
                        </a:rPr>
                        <a:t>Indagación</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1467611">
                <a:tc>
                  <a:txBody>
                    <a:bodyPr/>
                    <a:lstStyle/>
                    <a:p>
                      <a:pPr algn="just">
                        <a:lnSpc>
                          <a:spcPct val="150000"/>
                        </a:lnSpc>
                        <a:spcAft>
                          <a:spcPts val="0"/>
                        </a:spcAft>
                        <a:tabLst>
                          <a:tab pos="2026285" algn="l"/>
                        </a:tabLst>
                      </a:pPr>
                      <a:endParaRPr lang="es-EC" sz="1200">
                        <a:latin typeface="Arial"/>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3.- Técnicas de verificación escrita</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50000"/>
                        </a:lnSpc>
                        <a:spcAft>
                          <a:spcPts val="0"/>
                        </a:spcAft>
                        <a:tabLst>
                          <a:tab pos="2026285" algn="l"/>
                        </a:tabLst>
                      </a:pPr>
                      <a:r>
                        <a:rPr lang="es-EC" sz="1200">
                          <a:latin typeface="Arial"/>
                          <a:ea typeface="Times New Roman"/>
                          <a:cs typeface="Times New Roman"/>
                        </a:rPr>
                        <a:t>Estudio General</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Análisis</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Conciliación</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Confirmación</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880566">
                <a:tc>
                  <a:txBody>
                    <a:bodyPr/>
                    <a:lstStyle/>
                    <a:p>
                      <a:pPr algn="just">
                        <a:lnSpc>
                          <a:spcPct val="150000"/>
                        </a:lnSpc>
                        <a:spcAft>
                          <a:spcPts val="0"/>
                        </a:spcAft>
                        <a:tabLst>
                          <a:tab pos="2026285" algn="l"/>
                        </a:tabLst>
                      </a:pPr>
                      <a:endParaRPr lang="es-EC" sz="1200">
                        <a:latin typeface="Arial"/>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4.- Técnicas de verificación documental</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50000"/>
                        </a:lnSpc>
                        <a:spcAft>
                          <a:spcPts val="0"/>
                        </a:spcAft>
                        <a:tabLst>
                          <a:tab pos="2026285" algn="l"/>
                        </a:tabLst>
                      </a:pPr>
                      <a:r>
                        <a:rPr lang="es-EC" sz="1200">
                          <a:latin typeface="Arial"/>
                          <a:ea typeface="Times New Roman"/>
                          <a:cs typeface="Times New Roman"/>
                        </a:rPr>
                        <a:t>Comprobación </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Computación</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Nuevo Cálculo</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293522">
                <a:tc>
                  <a:txBody>
                    <a:bodyPr/>
                    <a:lstStyle/>
                    <a:p>
                      <a:pPr algn="just">
                        <a:lnSpc>
                          <a:spcPct val="150000"/>
                        </a:lnSpc>
                        <a:spcAft>
                          <a:spcPts val="0"/>
                        </a:spcAft>
                        <a:tabLst>
                          <a:tab pos="2026285" algn="l"/>
                        </a:tabLst>
                      </a:pPr>
                      <a:r>
                        <a:rPr lang="es-EC" sz="1200">
                          <a:latin typeface="Arial"/>
                          <a:ea typeface="Times New Roman"/>
                          <a:cs typeface="Times New Roman"/>
                        </a:rPr>
                        <a:t>5.- Técnicas de verificación física</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50000"/>
                        </a:lnSpc>
                        <a:spcAft>
                          <a:spcPts val="0"/>
                        </a:spcAft>
                        <a:tabLst>
                          <a:tab pos="2026285" algn="l"/>
                        </a:tabLst>
                      </a:pPr>
                      <a:r>
                        <a:rPr lang="es-EC" sz="1200" dirty="0">
                          <a:latin typeface="Arial"/>
                          <a:ea typeface="Times New Roman"/>
                          <a:cs typeface="Times New Roman"/>
                        </a:rPr>
                        <a:t>Inspección </a:t>
                      </a:r>
                      <a:endParaRPr lang="es-EC" sz="1200" dirty="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bl>
          </a:graphicData>
        </a:graphic>
      </p:graphicFrame>
      <p:sp>
        <p:nvSpPr>
          <p:cNvPr id="4"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F  1.4</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4</a:t>
            </a:r>
            <a:r>
              <a:rPr kumimoji="0" lang="es-ES" sz="1100" b="0" i="0" u="none" strike="noStrike" cap="none" normalizeH="0" baseline="0" dirty="0" smtClean="0">
                <a:ln>
                  <a:noFill/>
                </a:ln>
                <a:solidFill>
                  <a:srgbClr val="FF0000"/>
                </a:solidFill>
                <a:effectLst/>
                <a:latin typeface="Calibri" pitchFamily="34" charset="0"/>
                <a:cs typeface="Arial" pitchFamily="34" charset="0"/>
              </a:rPr>
              <a:t>/4</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28800"/>
          <a:ext cx="8363271" cy="4968551"/>
        </p:xfrm>
        <a:graphic>
          <a:graphicData uri="http://schemas.openxmlformats.org/drawingml/2006/table">
            <a:tbl>
              <a:tblPr firstRow="1" bandRow="1">
                <a:tableStyleId>{5C22544A-7EE6-4342-B048-85BDC9FD1C3A}</a:tableStyleId>
              </a:tblPr>
              <a:tblGrid>
                <a:gridCol w="2787757"/>
                <a:gridCol w="2787757"/>
                <a:gridCol w="2787757"/>
              </a:tblGrid>
              <a:tr h="447371">
                <a:tc>
                  <a:txBody>
                    <a:bodyPr/>
                    <a:lstStyle/>
                    <a:p>
                      <a:pPr algn="ctr">
                        <a:lnSpc>
                          <a:spcPct val="150000"/>
                        </a:lnSpc>
                        <a:spcAft>
                          <a:spcPts val="0"/>
                        </a:spcAft>
                      </a:pPr>
                      <a:r>
                        <a:rPr lang="es-EC" sz="1000" b="1" dirty="0">
                          <a:latin typeface="Arial"/>
                          <a:ea typeface="Times New Roman"/>
                          <a:cs typeface="Times New Roman"/>
                        </a:rPr>
                        <a:t>PROCEDIMIENTO DE AUDITORÍA</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TÉCNICAS</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PRUEBAS</a:t>
                      </a:r>
                      <a:endParaRPr lang="es-EC" sz="1000">
                        <a:latin typeface="Times New Roman"/>
                        <a:ea typeface="Times New Roman"/>
                        <a:cs typeface="Times New Roman"/>
                      </a:endParaRPr>
                    </a:p>
                  </a:txBody>
                  <a:tcPr marL="68580" marR="68580" marT="0" marB="0"/>
                </a:tc>
              </a:tr>
              <a:tr h="386143">
                <a:tc gridSpan="3">
                  <a:txBody>
                    <a:bodyPr/>
                    <a:lstStyle/>
                    <a:p>
                      <a:pPr algn="ctr">
                        <a:lnSpc>
                          <a:spcPct val="150000"/>
                        </a:lnSpc>
                        <a:spcAft>
                          <a:spcPts val="0"/>
                        </a:spcAft>
                      </a:pPr>
                      <a:r>
                        <a:rPr lang="es-EC" sz="1000" b="1">
                          <a:latin typeface="Arial"/>
                          <a:ea typeface="Times New Roman"/>
                          <a:cs typeface="Times New Roman"/>
                        </a:rPr>
                        <a:t>PROCESO Nº1</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386143">
                <a:tc gridSpan="3">
                  <a:txBody>
                    <a:bodyPr/>
                    <a:lstStyle/>
                    <a:p>
                      <a:pPr algn="ctr">
                        <a:lnSpc>
                          <a:spcPct val="150000"/>
                        </a:lnSpc>
                        <a:spcAft>
                          <a:spcPts val="0"/>
                        </a:spcAft>
                      </a:pPr>
                      <a:r>
                        <a:rPr lang="es-EC" sz="1000" b="1">
                          <a:latin typeface="Arial"/>
                          <a:ea typeface="Times New Roman"/>
                          <a:cs typeface="Times New Roman"/>
                        </a:rPr>
                        <a:t>Emisión de Facturas</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386143">
                <a:tc>
                  <a:txBody>
                    <a:bodyPr/>
                    <a:lstStyle/>
                    <a:p>
                      <a:pPr algn="just">
                        <a:lnSpc>
                          <a:spcPct val="150000"/>
                        </a:lnSpc>
                        <a:spcAft>
                          <a:spcPts val="0"/>
                        </a:spcAft>
                      </a:pPr>
                      <a:r>
                        <a:rPr lang="es-EC" sz="1000" b="1">
                          <a:latin typeface="Arial"/>
                          <a:ea typeface="Times New Roman"/>
                          <a:cs typeface="Times New Roman"/>
                        </a:rPr>
                        <a:t>Procedimiento Nº 1 </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0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000">
                        <a:latin typeface="Arial"/>
                        <a:ea typeface="Times New Roman"/>
                        <a:cs typeface="Times New Roman"/>
                      </a:endParaRPr>
                    </a:p>
                  </a:txBody>
                  <a:tcPr marL="68580" marR="68580" marT="0" marB="0"/>
                </a:tc>
              </a:tr>
              <a:tr h="685404">
                <a:tc>
                  <a:txBody>
                    <a:bodyPr/>
                    <a:lstStyle/>
                    <a:p>
                      <a:pPr algn="just">
                        <a:lnSpc>
                          <a:spcPct val="150000"/>
                        </a:lnSpc>
                        <a:spcAft>
                          <a:spcPts val="0"/>
                        </a:spcAft>
                      </a:pPr>
                      <a:r>
                        <a:rPr lang="es-EC" sz="1000">
                          <a:latin typeface="Arial"/>
                          <a:ea typeface="Times New Roman"/>
                          <a:cs typeface="Times New Roman"/>
                        </a:rPr>
                        <a:t>Verificar que la emisión de las facturas relacionadas con la venta de mercadería, tengan la firma de la autorización respectiva.</a:t>
                      </a:r>
                      <a:endParaRPr lang="es-EC" sz="100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1000">
                        <a:latin typeface="Arial"/>
                        <a:ea typeface="Times New Roman"/>
                        <a:cs typeface="Times New Roman"/>
                      </a:endParaRPr>
                    </a:p>
                    <a:p>
                      <a:pPr algn="ctr">
                        <a:lnSpc>
                          <a:spcPct val="150000"/>
                        </a:lnSpc>
                        <a:spcAft>
                          <a:spcPts val="0"/>
                        </a:spcAft>
                      </a:pPr>
                      <a:r>
                        <a:rPr lang="es-EC" sz="1000">
                          <a:latin typeface="Arial"/>
                          <a:ea typeface="Times New Roman"/>
                          <a:cs typeface="Times New Roman"/>
                        </a:rPr>
                        <a:t>Verificación Documental/Comprobación</a:t>
                      </a:r>
                      <a:endParaRPr lang="es-EC" sz="1000">
                        <a:latin typeface="Times New Roman"/>
                        <a:ea typeface="Times New Roman"/>
                        <a:cs typeface="Times New Roman"/>
                      </a:endParaRPr>
                    </a:p>
                    <a:p>
                      <a:pPr algn="ctr">
                        <a:lnSpc>
                          <a:spcPct val="150000"/>
                        </a:lnSpc>
                        <a:spcAft>
                          <a:spcPts val="0"/>
                        </a:spcAft>
                      </a:pPr>
                      <a:r>
                        <a:rPr lang="es-EC" sz="1000">
                          <a:latin typeface="Arial"/>
                          <a:ea typeface="Times New Roman"/>
                          <a:cs typeface="Times New Roman"/>
                        </a:rPr>
                        <a:t>Verificación Ocular/Verificación</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p>
                      <a:pPr>
                        <a:lnSpc>
                          <a:spcPct val="150000"/>
                        </a:lnSpc>
                        <a:spcAft>
                          <a:spcPts val="0"/>
                        </a:spcAft>
                      </a:pPr>
                      <a:r>
                        <a:rPr lang="es-EC" sz="1000">
                          <a:latin typeface="Arial"/>
                          <a:ea typeface="Times New Roman"/>
                          <a:cs typeface="Times New Roman"/>
                        </a:rPr>
                        <a:t>Cumplimiento</a:t>
                      </a:r>
                      <a:endParaRPr lang="es-EC" sz="1000">
                        <a:latin typeface="Times New Roman"/>
                        <a:ea typeface="Times New Roman"/>
                        <a:cs typeface="Times New Roman"/>
                      </a:endParaRPr>
                    </a:p>
                  </a:txBody>
                  <a:tcPr marL="68580" marR="68580" marT="0" marB="0"/>
                </a:tc>
              </a:tr>
              <a:tr h="386143">
                <a:tc>
                  <a:txBody>
                    <a:bodyPr/>
                    <a:lstStyle/>
                    <a:p>
                      <a:pPr algn="just">
                        <a:lnSpc>
                          <a:spcPct val="150000"/>
                        </a:lnSpc>
                        <a:spcAft>
                          <a:spcPts val="0"/>
                        </a:spcAft>
                      </a:pPr>
                      <a:r>
                        <a:rPr lang="es-EC" sz="1000" b="1">
                          <a:latin typeface="Arial"/>
                          <a:ea typeface="Times New Roman"/>
                          <a:cs typeface="Times New Roman"/>
                        </a:rPr>
                        <a:t>Procedimiento Nº 2</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447371">
                <a:tc>
                  <a:txBody>
                    <a:bodyPr/>
                    <a:lstStyle/>
                    <a:p>
                      <a:pPr algn="just">
                        <a:lnSpc>
                          <a:spcPct val="150000"/>
                        </a:lnSpc>
                        <a:spcAft>
                          <a:spcPts val="0"/>
                        </a:spcAft>
                      </a:pPr>
                      <a:r>
                        <a:rPr lang="es-EC" sz="1000">
                          <a:latin typeface="Arial"/>
                          <a:ea typeface="Times New Roman"/>
                          <a:cs typeface="Times New Roman"/>
                        </a:rPr>
                        <a:t>Verificar que las facturas se han emitido de acuerdo con las notas de pedido.</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Verificación Documental/Comprobación</a:t>
                      </a:r>
                      <a:endParaRPr lang="es-EC" sz="1000">
                        <a:latin typeface="Times New Roman"/>
                        <a:ea typeface="Times New Roman"/>
                        <a:cs typeface="Times New Roman"/>
                      </a:endParaRPr>
                    </a:p>
                    <a:p>
                      <a:pPr algn="ctr">
                        <a:lnSpc>
                          <a:spcPct val="150000"/>
                        </a:lnSpc>
                        <a:spcAft>
                          <a:spcPts val="0"/>
                        </a:spcAft>
                      </a:pPr>
                      <a:r>
                        <a:rPr lang="es-EC" sz="1000">
                          <a:latin typeface="Arial"/>
                          <a:ea typeface="Times New Roman"/>
                          <a:cs typeface="Times New Roman"/>
                        </a:rPr>
                        <a:t>Verificación Ocular/Verificación</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p>
                      <a:pPr algn="ctr">
                        <a:lnSpc>
                          <a:spcPct val="150000"/>
                        </a:lnSpc>
                        <a:spcAft>
                          <a:spcPts val="0"/>
                        </a:spcAft>
                      </a:pPr>
                      <a:r>
                        <a:rPr lang="es-EC" sz="1000">
                          <a:latin typeface="Arial"/>
                          <a:ea typeface="Times New Roman"/>
                          <a:cs typeface="Times New Roman"/>
                        </a:rPr>
                        <a:t>Cumplimiento</a:t>
                      </a:r>
                      <a:endParaRPr lang="es-EC" sz="1000">
                        <a:latin typeface="Times New Roman"/>
                        <a:ea typeface="Times New Roman"/>
                        <a:cs typeface="Times New Roman"/>
                      </a:endParaRPr>
                    </a:p>
                  </a:txBody>
                  <a:tcPr marL="68580" marR="68580" marT="0" marB="0"/>
                </a:tc>
              </a:tr>
              <a:tr h="386143">
                <a:tc gridSpan="3">
                  <a:txBody>
                    <a:bodyPr/>
                    <a:lstStyle/>
                    <a:p>
                      <a:pPr algn="ctr">
                        <a:lnSpc>
                          <a:spcPct val="150000"/>
                        </a:lnSpc>
                        <a:spcAft>
                          <a:spcPts val="0"/>
                        </a:spcAft>
                      </a:pPr>
                      <a:r>
                        <a:rPr lang="es-EC" sz="1000" b="1">
                          <a:latin typeface="Arial"/>
                          <a:ea typeface="Times New Roman"/>
                          <a:cs typeface="Times New Roman"/>
                        </a:rPr>
                        <a:t>PROCESO Nº 2</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386143">
                <a:tc gridSpan="3">
                  <a:txBody>
                    <a:bodyPr/>
                    <a:lstStyle/>
                    <a:p>
                      <a:pPr algn="ctr">
                        <a:lnSpc>
                          <a:spcPct val="150000"/>
                        </a:lnSpc>
                        <a:spcAft>
                          <a:spcPts val="0"/>
                        </a:spcAft>
                      </a:pPr>
                      <a:r>
                        <a:rPr lang="es-EC" sz="1000" b="1">
                          <a:latin typeface="Arial"/>
                          <a:ea typeface="Times New Roman"/>
                          <a:cs typeface="Times New Roman"/>
                        </a:rPr>
                        <a:t>Entrega de Factura a Bodega para su despacho.</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386143">
                <a:tc>
                  <a:txBody>
                    <a:bodyPr/>
                    <a:lstStyle/>
                    <a:p>
                      <a:pPr algn="just">
                        <a:lnSpc>
                          <a:spcPct val="150000"/>
                        </a:lnSpc>
                        <a:spcAft>
                          <a:spcPts val="0"/>
                        </a:spcAft>
                      </a:pPr>
                      <a:r>
                        <a:rPr lang="es-EC" sz="1000" b="1">
                          <a:latin typeface="Arial"/>
                          <a:ea typeface="Times New Roman"/>
                          <a:cs typeface="Times New Roman"/>
                        </a:rPr>
                        <a:t>Procedimiento Nº 1</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0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000">
                        <a:latin typeface="Arial"/>
                        <a:ea typeface="Times New Roman"/>
                        <a:cs typeface="Times New Roman"/>
                      </a:endParaRPr>
                    </a:p>
                  </a:txBody>
                  <a:tcPr marL="68580" marR="68580" marT="0" marB="0"/>
                </a:tc>
              </a:tr>
              <a:tr h="685404">
                <a:tc>
                  <a:txBody>
                    <a:bodyPr/>
                    <a:lstStyle/>
                    <a:p>
                      <a:pPr algn="just">
                        <a:lnSpc>
                          <a:spcPct val="150000"/>
                        </a:lnSpc>
                        <a:spcAft>
                          <a:spcPts val="0"/>
                        </a:spcAft>
                      </a:pPr>
                      <a:r>
                        <a:rPr lang="es-EC" sz="1000">
                          <a:latin typeface="Arial"/>
                          <a:ea typeface="Times New Roman"/>
                          <a:cs typeface="Times New Roman"/>
                        </a:rPr>
                        <a:t>Verificar  aleatoriamente haya sido despachada totalmente de acuerdo con la factura.</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000">
                        <a:latin typeface="Arial"/>
                        <a:ea typeface="Times New Roman"/>
                        <a:cs typeface="Times New Roman"/>
                      </a:endParaRPr>
                    </a:p>
                    <a:p>
                      <a:pPr algn="ctr">
                        <a:lnSpc>
                          <a:spcPct val="150000"/>
                        </a:lnSpc>
                        <a:spcAft>
                          <a:spcPts val="0"/>
                        </a:spcAft>
                      </a:pPr>
                      <a:r>
                        <a:rPr lang="es-EC" sz="1000">
                          <a:latin typeface="Arial"/>
                          <a:ea typeface="Times New Roman"/>
                          <a:cs typeface="Times New Roman"/>
                        </a:rPr>
                        <a:t>Verificación Verbal/ Indagación</a:t>
                      </a:r>
                      <a:endParaRPr lang="es-EC" sz="1000">
                        <a:latin typeface="Times New Roman"/>
                        <a:ea typeface="Times New Roman"/>
                        <a:cs typeface="Times New Roman"/>
                      </a:endParaRPr>
                    </a:p>
                    <a:p>
                      <a:pPr algn="ctr">
                        <a:lnSpc>
                          <a:spcPct val="150000"/>
                        </a:lnSpc>
                        <a:spcAft>
                          <a:spcPts val="0"/>
                        </a:spcAft>
                      </a:pPr>
                      <a:r>
                        <a:rPr lang="es-EC" sz="1000">
                          <a:latin typeface="Arial"/>
                          <a:ea typeface="Times New Roman"/>
                          <a:cs typeface="Times New Roman"/>
                        </a:rPr>
                        <a:t>Verificación Documental/Comprobación</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000" dirty="0">
                        <a:latin typeface="Arial"/>
                        <a:ea typeface="Times New Roman"/>
                        <a:cs typeface="Times New Roman"/>
                      </a:endParaRPr>
                    </a:p>
                    <a:p>
                      <a:pPr algn="just">
                        <a:lnSpc>
                          <a:spcPct val="150000"/>
                        </a:lnSpc>
                        <a:spcAft>
                          <a:spcPts val="0"/>
                        </a:spcAft>
                      </a:pPr>
                      <a:r>
                        <a:rPr lang="es-EC" sz="1000" dirty="0">
                          <a:latin typeface="Arial"/>
                          <a:ea typeface="Times New Roman"/>
                          <a:cs typeface="Times New Roman"/>
                        </a:rPr>
                        <a:t>Cumplimiento </a:t>
                      </a:r>
                      <a:endParaRPr lang="es-EC" sz="1000" dirty="0">
                        <a:latin typeface="Times New Roman"/>
                        <a:ea typeface="Times New Roman"/>
                        <a:cs typeface="Times New Roman"/>
                      </a:endParaRPr>
                    </a:p>
                  </a:txBody>
                  <a:tcPr marL="68580" marR="68580" marT="0" marB="0"/>
                </a:tc>
              </a:tr>
            </a:tbl>
          </a:graphicData>
        </a:graphic>
      </p:graphicFrame>
      <p:sp>
        <p:nvSpPr>
          <p:cNvPr id="284673" name="Rectangle 1"/>
          <p:cNvSpPr>
            <a:spLocks noChangeArrowheads="1"/>
          </p:cNvSpPr>
          <p:nvPr/>
        </p:nvSpPr>
        <p:spPr bwMode="auto">
          <a:xfrm>
            <a:off x="864096" y="694437"/>
            <a:ext cx="74523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C" sz="9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700808"/>
          <a:ext cx="8229600" cy="4752531"/>
        </p:xfrm>
        <a:graphic>
          <a:graphicData uri="http://schemas.openxmlformats.org/drawingml/2006/table">
            <a:tbl>
              <a:tblPr firstRow="1" bandRow="1">
                <a:tableStyleId>{5C22544A-7EE6-4342-B048-85BDC9FD1C3A}</a:tableStyleId>
              </a:tblPr>
              <a:tblGrid>
                <a:gridCol w="2057400"/>
                <a:gridCol w="2057400"/>
                <a:gridCol w="2057400"/>
                <a:gridCol w="2057400"/>
              </a:tblGrid>
              <a:tr h="514177">
                <a:tc>
                  <a:txBody>
                    <a:bodyPr/>
                    <a:lstStyle/>
                    <a:p>
                      <a:pPr algn="ctr">
                        <a:lnSpc>
                          <a:spcPct val="150000"/>
                        </a:lnSpc>
                        <a:spcAft>
                          <a:spcPts val="0"/>
                        </a:spcAft>
                      </a:pPr>
                      <a:r>
                        <a:rPr lang="es-EC" sz="1000" b="1" dirty="0">
                          <a:latin typeface="Arial"/>
                          <a:ea typeface="Times New Roman"/>
                          <a:cs typeface="Times New Roman"/>
                        </a:rPr>
                        <a:t>PROCEDIMIENTO DE AUDITORÍA</a:t>
                      </a:r>
                      <a:endParaRPr lang="es-EC" sz="1000" dirty="0">
                        <a:latin typeface="Times New Roman"/>
                        <a:ea typeface="Times New Roman"/>
                        <a:cs typeface="Times New Roman"/>
                      </a:endParaRPr>
                    </a:p>
                  </a:txBody>
                  <a:tcPr marL="68580" marR="68580" marT="0" marB="0"/>
                </a:tc>
                <a:tc gridSpan="2">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TÉCNICAS</a:t>
                      </a:r>
                      <a:endParaRPr lang="es-EC" sz="10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PRUEBAS</a:t>
                      </a:r>
                      <a:endParaRPr lang="es-EC" sz="1000">
                        <a:latin typeface="Times New Roman"/>
                        <a:ea typeface="Times New Roman"/>
                        <a:cs typeface="Times New Roman"/>
                      </a:endParaRPr>
                    </a:p>
                  </a:txBody>
                  <a:tcPr marL="68580" marR="68580" marT="0" marB="0"/>
                </a:tc>
              </a:tr>
              <a:tr h="443807">
                <a:tc gridSpan="4">
                  <a:txBody>
                    <a:bodyPr/>
                    <a:lstStyle/>
                    <a:p>
                      <a:pPr algn="ctr">
                        <a:lnSpc>
                          <a:spcPct val="150000"/>
                        </a:lnSpc>
                        <a:spcAft>
                          <a:spcPts val="0"/>
                        </a:spcAft>
                      </a:pPr>
                      <a:r>
                        <a:rPr lang="es-EC" sz="1000" b="1">
                          <a:latin typeface="Arial"/>
                          <a:ea typeface="Times New Roman"/>
                          <a:cs typeface="Times New Roman"/>
                        </a:rPr>
                        <a:t>PROCESO Nº3</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43807">
                <a:tc gridSpan="4">
                  <a:txBody>
                    <a:bodyPr/>
                    <a:lstStyle/>
                    <a:p>
                      <a:pPr algn="ctr">
                        <a:lnSpc>
                          <a:spcPct val="150000"/>
                        </a:lnSpc>
                        <a:spcAft>
                          <a:spcPts val="0"/>
                        </a:spcAft>
                      </a:pPr>
                      <a:r>
                        <a:rPr lang="es-EC" sz="1000" b="1">
                          <a:latin typeface="Arial"/>
                          <a:ea typeface="Times New Roman"/>
                          <a:cs typeface="Times New Roman"/>
                        </a:rPr>
                        <a:t>Solicitar a Bodega la entrega de la mercadería vendida</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43807">
                <a:tc gridSpan="2">
                  <a:txBody>
                    <a:bodyPr/>
                    <a:lstStyle/>
                    <a:p>
                      <a:pPr algn="just">
                        <a:lnSpc>
                          <a:spcPct val="150000"/>
                        </a:lnSpc>
                        <a:spcAft>
                          <a:spcPts val="0"/>
                        </a:spcAft>
                      </a:pPr>
                      <a:r>
                        <a:rPr lang="es-EC" sz="1000" b="1">
                          <a:latin typeface="Arial"/>
                          <a:ea typeface="Times New Roman"/>
                          <a:cs typeface="Times New Roman"/>
                        </a:rPr>
                        <a:t>Procedimiento Nº 1 </a:t>
                      </a:r>
                      <a:endParaRPr lang="es-EC" sz="10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just">
                        <a:lnSpc>
                          <a:spcPct val="150000"/>
                        </a:lnSpc>
                        <a:spcAft>
                          <a:spcPts val="0"/>
                        </a:spcAft>
                      </a:pPr>
                      <a:endParaRPr lang="es-EC" sz="10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000">
                        <a:latin typeface="Arial"/>
                        <a:ea typeface="Times New Roman"/>
                        <a:cs typeface="Times New Roman"/>
                      </a:endParaRPr>
                    </a:p>
                  </a:txBody>
                  <a:tcPr marL="68580" marR="68580" marT="0" marB="0"/>
                </a:tc>
              </a:tr>
              <a:tr h="1061335">
                <a:tc gridSpan="2">
                  <a:txBody>
                    <a:bodyPr/>
                    <a:lstStyle/>
                    <a:p>
                      <a:pPr algn="just">
                        <a:lnSpc>
                          <a:spcPct val="150000"/>
                        </a:lnSpc>
                        <a:spcAft>
                          <a:spcPts val="0"/>
                        </a:spcAft>
                      </a:pPr>
                      <a:r>
                        <a:rPr lang="es-EC" sz="1000">
                          <a:latin typeface="Arial"/>
                          <a:ea typeface="Times New Roman"/>
                          <a:cs typeface="Times New Roman"/>
                        </a:rPr>
                        <a:t>Comprobar que Bodega despache la mercadería con los respectivos documentos de respaldo confirmando  firmas de responsabilidad.</a:t>
                      </a:r>
                      <a:endParaRPr lang="es-EC" sz="10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lnSpc>
                          <a:spcPct val="150000"/>
                        </a:lnSpc>
                        <a:spcAft>
                          <a:spcPts val="0"/>
                        </a:spcAft>
                      </a:pPr>
                      <a:endParaRPr lang="es-EC" sz="1000">
                        <a:latin typeface="Arial"/>
                        <a:ea typeface="Times New Roman"/>
                        <a:cs typeface="Times New Roman"/>
                      </a:endParaRPr>
                    </a:p>
                    <a:p>
                      <a:pPr algn="ctr">
                        <a:lnSpc>
                          <a:spcPct val="150000"/>
                        </a:lnSpc>
                        <a:spcAft>
                          <a:spcPts val="0"/>
                        </a:spcAft>
                      </a:pPr>
                      <a:r>
                        <a:rPr lang="es-EC" sz="1000">
                          <a:latin typeface="Arial"/>
                          <a:ea typeface="Times New Roman"/>
                          <a:cs typeface="Times New Roman"/>
                        </a:rPr>
                        <a:t>Verificación Verbal/ Indagación</a:t>
                      </a:r>
                      <a:endParaRPr lang="es-EC" sz="1000">
                        <a:latin typeface="Times New Roman"/>
                        <a:ea typeface="Times New Roman"/>
                        <a:cs typeface="Times New Roman"/>
                      </a:endParaRPr>
                    </a:p>
                    <a:p>
                      <a:pPr algn="ctr">
                        <a:lnSpc>
                          <a:spcPct val="150000"/>
                        </a:lnSpc>
                        <a:spcAft>
                          <a:spcPts val="0"/>
                        </a:spcAft>
                      </a:pPr>
                      <a:r>
                        <a:rPr lang="es-EC" sz="1000">
                          <a:latin typeface="Arial"/>
                          <a:ea typeface="Times New Roman"/>
                          <a:cs typeface="Times New Roman"/>
                        </a:rPr>
                        <a:t>Verificación Documental/Comprobación</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p>
                      <a:pPr algn="ctr">
                        <a:lnSpc>
                          <a:spcPct val="150000"/>
                        </a:lnSpc>
                        <a:spcAft>
                          <a:spcPts val="0"/>
                        </a:spcAft>
                      </a:pPr>
                      <a:r>
                        <a:rPr lang="es-EC" sz="1000">
                          <a:latin typeface="Arial"/>
                          <a:ea typeface="Times New Roman"/>
                          <a:cs typeface="Times New Roman"/>
                        </a:rPr>
                        <a:t>Cumplimiento</a:t>
                      </a:r>
                      <a:endParaRPr lang="es-EC" sz="1000">
                        <a:latin typeface="Times New Roman"/>
                        <a:ea typeface="Times New Roman"/>
                        <a:cs typeface="Times New Roman"/>
                      </a:endParaRPr>
                    </a:p>
                  </a:txBody>
                  <a:tcPr marL="68580" marR="68580" marT="0" marB="0"/>
                </a:tc>
              </a:tr>
              <a:tr h="443807">
                <a:tc gridSpan="4">
                  <a:txBody>
                    <a:bodyPr/>
                    <a:lstStyle/>
                    <a:p>
                      <a:pPr algn="ctr">
                        <a:lnSpc>
                          <a:spcPct val="150000"/>
                        </a:lnSpc>
                        <a:spcAft>
                          <a:spcPts val="0"/>
                        </a:spcAft>
                      </a:pPr>
                      <a:r>
                        <a:rPr lang="es-EC" sz="1000" b="1">
                          <a:latin typeface="Arial"/>
                          <a:ea typeface="Times New Roman"/>
                          <a:cs typeface="Times New Roman"/>
                        </a:rPr>
                        <a:t>PROCESO Nº 4</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43807">
                <a:tc gridSpan="4">
                  <a:txBody>
                    <a:bodyPr/>
                    <a:lstStyle/>
                    <a:p>
                      <a:pPr algn="ctr">
                        <a:lnSpc>
                          <a:spcPct val="150000"/>
                        </a:lnSpc>
                        <a:spcAft>
                          <a:spcPts val="0"/>
                        </a:spcAft>
                      </a:pPr>
                      <a:r>
                        <a:rPr lang="es-EC" sz="1000" b="1">
                          <a:latin typeface="Arial"/>
                          <a:ea typeface="Times New Roman"/>
                          <a:cs typeface="Times New Roman"/>
                        </a:rPr>
                        <a:t>Servicios de Post Venta</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43807">
                <a:tc gridSpan="2">
                  <a:txBody>
                    <a:bodyPr/>
                    <a:lstStyle/>
                    <a:p>
                      <a:pPr algn="just">
                        <a:lnSpc>
                          <a:spcPct val="150000"/>
                        </a:lnSpc>
                        <a:spcAft>
                          <a:spcPts val="0"/>
                        </a:spcAft>
                      </a:pPr>
                      <a:r>
                        <a:rPr lang="es-EC" sz="1000" b="1">
                          <a:latin typeface="Arial"/>
                          <a:ea typeface="Times New Roman"/>
                          <a:cs typeface="Times New Roman"/>
                        </a:rPr>
                        <a:t>Procedimiento Nº 1</a:t>
                      </a:r>
                      <a:endParaRPr lang="es-EC" sz="10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just">
                        <a:lnSpc>
                          <a:spcPct val="150000"/>
                        </a:lnSpc>
                        <a:spcAft>
                          <a:spcPts val="0"/>
                        </a:spcAft>
                      </a:pPr>
                      <a:endParaRPr lang="es-EC" sz="10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000">
                        <a:latin typeface="Arial"/>
                        <a:ea typeface="Times New Roman"/>
                        <a:cs typeface="Times New Roman"/>
                      </a:endParaRPr>
                    </a:p>
                  </a:txBody>
                  <a:tcPr marL="68580" marR="68580" marT="0" marB="0"/>
                </a:tc>
              </a:tr>
              <a:tr h="514177">
                <a:tc gridSpan="2">
                  <a:txBody>
                    <a:bodyPr/>
                    <a:lstStyle/>
                    <a:p>
                      <a:pPr algn="just">
                        <a:lnSpc>
                          <a:spcPct val="150000"/>
                        </a:lnSpc>
                        <a:spcAft>
                          <a:spcPts val="0"/>
                        </a:spcAft>
                      </a:pPr>
                      <a:r>
                        <a:rPr lang="es-EC" sz="1000">
                          <a:latin typeface="Arial"/>
                          <a:ea typeface="Times New Roman"/>
                          <a:cs typeface="Times New Roman"/>
                        </a:rPr>
                        <a:t>Comprobar si se mantiene una comunicación constante con los clientes, a través de los reportes de visitas a clientes.</a:t>
                      </a:r>
                      <a:endParaRPr lang="es-EC" sz="10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just">
                        <a:lnSpc>
                          <a:spcPct val="150000"/>
                        </a:lnSpc>
                        <a:spcAft>
                          <a:spcPts val="0"/>
                        </a:spcAft>
                      </a:pPr>
                      <a:endParaRPr lang="es-EC" sz="1000">
                        <a:latin typeface="Arial"/>
                        <a:ea typeface="Times New Roman"/>
                        <a:cs typeface="Times New Roman"/>
                      </a:endParaRPr>
                    </a:p>
                    <a:p>
                      <a:pPr algn="ctr">
                        <a:lnSpc>
                          <a:spcPct val="150000"/>
                        </a:lnSpc>
                        <a:spcAft>
                          <a:spcPts val="0"/>
                        </a:spcAft>
                      </a:pPr>
                      <a:r>
                        <a:rPr lang="es-EC" sz="1000">
                          <a:latin typeface="Arial"/>
                          <a:ea typeface="Times New Roman"/>
                          <a:cs typeface="Times New Roman"/>
                        </a:rPr>
                        <a:t>Verificación Verbal/ Indagación</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000" dirty="0">
                        <a:latin typeface="Arial"/>
                        <a:ea typeface="Times New Roman"/>
                        <a:cs typeface="Times New Roman"/>
                      </a:endParaRPr>
                    </a:p>
                    <a:p>
                      <a:pPr algn="ctr">
                        <a:lnSpc>
                          <a:spcPct val="150000"/>
                        </a:lnSpc>
                        <a:spcAft>
                          <a:spcPts val="0"/>
                        </a:spcAft>
                      </a:pPr>
                      <a:r>
                        <a:rPr lang="es-EC" sz="1000" dirty="0">
                          <a:latin typeface="Arial"/>
                          <a:ea typeface="Times New Roman"/>
                          <a:cs typeface="Times New Roman"/>
                        </a:rPr>
                        <a:t>Cumplimiento</a:t>
                      </a:r>
                      <a:endParaRPr lang="es-EC" sz="1000" dirty="0">
                        <a:latin typeface="Times New Roman"/>
                        <a:ea typeface="Times New Roman"/>
                        <a:cs typeface="Times New Roman"/>
                      </a:endParaRPr>
                    </a:p>
                  </a:txBody>
                  <a:tcPr marL="68580" marR="68580" marT="0" marB="0"/>
                </a:tc>
              </a:tr>
            </a:tbl>
          </a:graphicData>
        </a:graphic>
      </p:graphicFrame>
      <p:sp>
        <p:nvSpPr>
          <p:cNvPr id="283649" name="Rectangle 1"/>
          <p:cNvSpPr>
            <a:spLocks noChangeArrowheads="1"/>
          </p:cNvSpPr>
          <p:nvPr/>
        </p:nvSpPr>
        <p:spPr bwMode="auto">
          <a:xfrm>
            <a:off x="1475656" y="692696"/>
            <a:ext cx="65882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C" sz="9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p:cNvSpPr>
            <a:spLocks noGrp="1"/>
          </p:cNvSpPr>
          <p:nvPr>
            <p:ph type="title"/>
          </p:nvPr>
        </p:nvSpPr>
        <p:spPr>
          <a:xfrm>
            <a:off x="457200" y="2348880"/>
            <a:ext cx="8229600" cy="1872208"/>
          </a:xfrm>
        </p:spPr>
        <p:txBody>
          <a:bodyPr>
            <a:noAutofit/>
          </a:bodyPr>
          <a:lstStyle/>
          <a:p>
            <a:pPr algn="ctr"/>
            <a:r>
              <a:rPr lang="es-EC" sz="6000" b="1" u="sng" dirty="0" smtClean="0"/>
              <a:t>PAPELES DE TRABAJO</a:t>
            </a:r>
            <a:r>
              <a:rPr lang="es-EC" sz="6000" u="sng" dirty="0" smtClean="0"/>
              <a:t/>
            </a:r>
            <a:br>
              <a:rPr lang="es-EC" sz="6000" u="sng" dirty="0" smtClean="0"/>
            </a:br>
            <a:endParaRPr lang="es-EC" sz="6000" u="sng"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88840"/>
          <a:ext cx="8229600" cy="4662190"/>
        </p:xfrm>
        <a:graphic>
          <a:graphicData uri="http://schemas.openxmlformats.org/drawingml/2006/table">
            <a:tbl>
              <a:tblPr firstRow="1" bandRow="1">
                <a:tableStyleId>{5C22544A-7EE6-4342-B048-85BDC9FD1C3A}</a:tableStyleId>
              </a:tblPr>
              <a:tblGrid>
                <a:gridCol w="5915000"/>
                <a:gridCol w="2314600"/>
              </a:tblGrid>
              <a:tr h="401599">
                <a:tc>
                  <a:txBody>
                    <a:bodyPr/>
                    <a:lstStyle/>
                    <a:p>
                      <a:pPr algn="ctr">
                        <a:lnSpc>
                          <a:spcPct val="150000"/>
                        </a:lnSpc>
                        <a:spcAft>
                          <a:spcPts val="0"/>
                        </a:spcAft>
                      </a:pPr>
                      <a:r>
                        <a:rPr lang="es-EC" sz="1200" b="1" dirty="0">
                          <a:latin typeface="Arial"/>
                          <a:ea typeface="Times New Roman"/>
                          <a:cs typeface="Times New Roman"/>
                        </a:rPr>
                        <a:t>PROCESO Nº 1</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a:latin typeface="Arial"/>
                          <a:ea typeface="Times New Roman"/>
                          <a:cs typeface="Times New Roman"/>
                        </a:rPr>
                        <a:t>HALLAZGOS</a:t>
                      </a:r>
                      <a:endParaRPr lang="es-EC" sz="1200">
                        <a:latin typeface="Times New Roman"/>
                        <a:ea typeface="Times New Roman"/>
                        <a:cs typeface="Times New Roman"/>
                      </a:endParaRPr>
                    </a:p>
                  </a:txBody>
                  <a:tcPr marL="68580" marR="68580" marT="0" marB="0"/>
                </a:tc>
              </a:tr>
              <a:tr h="401599">
                <a:tc>
                  <a:txBody>
                    <a:bodyPr/>
                    <a:lstStyle/>
                    <a:p>
                      <a:pPr algn="just">
                        <a:lnSpc>
                          <a:spcPct val="150000"/>
                        </a:lnSpc>
                        <a:spcAft>
                          <a:spcPts val="0"/>
                        </a:spcAft>
                      </a:pPr>
                      <a:r>
                        <a:rPr lang="es-EC" sz="1200">
                          <a:latin typeface="Arial"/>
                          <a:ea typeface="Times New Roman"/>
                          <a:cs typeface="Times New Roman"/>
                        </a:rPr>
                        <a:t>Emisión de Facturas</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401599">
                <a:tc>
                  <a:txBody>
                    <a:bodyPr/>
                    <a:lstStyle/>
                    <a:p>
                      <a:pPr algn="just">
                        <a:lnSpc>
                          <a:spcPct val="150000"/>
                        </a:lnSpc>
                        <a:spcAft>
                          <a:spcPts val="0"/>
                        </a:spcAft>
                      </a:pPr>
                      <a:r>
                        <a:rPr lang="es-EC" sz="1200" b="1">
                          <a:latin typeface="Arial"/>
                          <a:ea typeface="Times New Roman"/>
                          <a:cs typeface="Times New Roman"/>
                        </a:rPr>
                        <a:t>PROCEDIMIENTO Nº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558319">
                <a:tc>
                  <a:txBody>
                    <a:bodyPr/>
                    <a:lstStyle/>
                    <a:p>
                      <a:pPr algn="just">
                        <a:lnSpc>
                          <a:spcPct val="150000"/>
                        </a:lnSpc>
                        <a:spcAft>
                          <a:spcPts val="0"/>
                        </a:spcAft>
                      </a:pPr>
                      <a:r>
                        <a:rPr lang="es-EC" sz="1200">
                          <a:latin typeface="Arial"/>
                          <a:ea typeface="Times New Roman"/>
                          <a:cs typeface="Times New Roman"/>
                        </a:rPr>
                        <a:t>Verificar que la emisión de las facturas relacionadas con la venta de mercadería, tengan la firma de la autorización respectiva.</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1449537">
                <a:tc>
                  <a:txBody>
                    <a:bodyPr/>
                    <a:lstStyle/>
                    <a:p>
                      <a:pPr algn="just">
                        <a:lnSpc>
                          <a:spcPct val="150000"/>
                        </a:lnSpc>
                        <a:spcAft>
                          <a:spcPts val="0"/>
                        </a:spcAft>
                      </a:pPr>
                      <a:r>
                        <a:rPr lang="es-EC" sz="1200" b="1">
                          <a:latin typeface="Arial"/>
                          <a:ea typeface="Times New Roman"/>
                          <a:cs typeface="Times New Roman"/>
                        </a:rPr>
                        <a:t>APLICACIÓN</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Se pudo comprobar mediante verificación de facturas de acuerdo a los requisitos establecidos por el reglamento de facturación, y el Departamento mantiene un adecuado control sobres estas, verificando que tenga la respectiva firma de responsabilidad.</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p>
                      <a:pPr algn="ctr">
                        <a:lnSpc>
                          <a:spcPct val="150000"/>
                        </a:lnSpc>
                        <a:spcAft>
                          <a:spcPts val="0"/>
                        </a:spcAft>
                      </a:pPr>
                      <a:r>
                        <a:rPr lang="es-EC" sz="1200">
                          <a:latin typeface="Arial"/>
                          <a:ea typeface="Times New Roman"/>
                          <a:cs typeface="Times New Roman"/>
                        </a:rPr>
                        <a:t>Aplicamos los procedimientos de auditoría, no se evidencia hallazgos dignos de comentar</a:t>
                      </a:r>
                      <a:endParaRPr lang="es-EC" sz="1200">
                        <a:latin typeface="Times New Roman"/>
                        <a:ea typeface="Times New Roman"/>
                        <a:cs typeface="Times New Roman"/>
                      </a:endParaRPr>
                    </a:p>
                  </a:txBody>
                  <a:tcPr marL="68580" marR="68580" marT="0" marB="0"/>
                </a:tc>
              </a:tr>
              <a:tr h="1449537">
                <a:tc>
                  <a:txBody>
                    <a:bodyPr/>
                    <a:lstStyle/>
                    <a:p>
                      <a:pPr algn="just">
                        <a:lnSpc>
                          <a:spcPct val="150000"/>
                        </a:lnSpc>
                        <a:spcAft>
                          <a:spcPts val="0"/>
                        </a:spcAft>
                      </a:pPr>
                      <a:endParaRPr lang="es-EC" sz="1200" dirty="0">
                        <a:latin typeface="Arial"/>
                        <a:ea typeface="Times New Roman"/>
                        <a:cs typeface="Times New Roman"/>
                      </a:endParaRPr>
                    </a:p>
                    <a:p>
                      <a:pPr algn="ctr">
                        <a:lnSpc>
                          <a:spcPct val="150000"/>
                        </a:lnSpc>
                        <a:spcAft>
                          <a:spcPts val="0"/>
                        </a:spcAft>
                      </a:pPr>
                      <a:r>
                        <a:rPr lang="es-EC" sz="1200" b="1" dirty="0">
                          <a:latin typeface="Arial"/>
                          <a:ea typeface="Times New Roman"/>
                          <a:cs typeface="Times New Roman"/>
                        </a:rPr>
                        <a:t>CÁLCULO DE INDICADORES DE GESTIÓN</a:t>
                      </a:r>
                      <a:endParaRPr lang="es-EC" sz="1200" dirty="0">
                        <a:latin typeface="Times New Roman"/>
                        <a:ea typeface="Times New Roman"/>
                        <a:cs typeface="Times New Roman"/>
                      </a:endParaRPr>
                    </a:p>
                    <a:p>
                      <a:pPr algn="just">
                        <a:lnSpc>
                          <a:spcPct val="150000"/>
                        </a:lnSpc>
                        <a:spcAft>
                          <a:spcPts val="0"/>
                        </a:spcAft>
                      </a:pPr>
                      <a:r>
                        <a:rPr lang="es-EC" sz="1200" u="sng" dirty="0">
                          <a:latin typeface="Arial"/>
                          <a:ea typeface="Times New Roman"/>
                          <a:cs typeface="Times New Roman"/>
                        </a:rPr>
                        <a:t>Total de Facturas Autorizadas</a:t>
                      </a:r>
                      <a:endParaRPr lang="es-EC" sz="1200" dirty="0">
                        <a:latin typeface="Times New Roman"/>
                        <a:ea typeface="Times New Roman"/>
                        <a:cs typeface="Times New Roman"/>
                      </a:endParaRPr>
                    </a:p>
                    <a:p>
                      <a:pPr algn="just">
                        <a:lnSpc>
                          <a:spcPct val="150000"/>
                        </a:lnSpc>
                        <a:spcAft>
                          <a:spcPts val="0"/>
                        </a:spcAft>
                      </a:pPr>
                      <a:r>
                        <a:rPr lang="es-EC" sz="1200" dirty="0">
                          <a:latin typeface="Arial"/>
                          <a:ea typeface="Times New Roman"/>
                          <a:cs typeface="Times New Roman"/>
                        </a:rPr>
                        <a:t>Total de Facturas emitidas</a:t>
                      </a:r>
                      <a:endParaRPr lang="es-EC" sz="1200" dirty="0">
                        <a:latin typeface="Times New Roman"/>
                        <a:ea typeface="Times New Roman"/>
                        <a:cs typeface="Times New Roman"/>
                      </a:endParaRPr>
                    </a:p>
                    <a:p>
                      <a:pPr algn="just">
                        <a:lnSpc>
                          <a:spcPct val="150000"/>
                        </a:lnSpc>
                        <a:spcAft>
                          <a:spcPts val="0"/>
                        </a:spcAft>
                      </a:pPr>
                      <a:r>
                        <a:rPr lang="es-EC" sz="1200" dirty="0">
                          <a:latin typeface="Arial"/>
                          <a:ea typeface="Times New Roman"/>
                          <a:cs typeface="Times New Roman"/>
                        </a:rPr>
                        <a:t>=  15/15 = 100%</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r>
            </a:tbl>
          </a:graphicData>
        </a:graphic>
      </p:graphicFrame>
      <p:sp>
        <p:nvSpPr>
          <p:cNvPr id="287747" name="Text Box 3"/>
          <p:cNvSpPr txBox="1">
            <a:spLocks noChangeArrowheads="1"/>
          </p:cNvSpPr>
          <p:nvPr/>
        </p:nvSpPr>
        <p:spPr bwMode="auto">
          <a:xfrm>
            <a:off x="971600" y="440854"/>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87748" name="Rectangle 4"/>
          <p:cNvSpPr>
            <a:spLocks noChangeArrowheads="1"/>
          </p:cNvSpPr>
          <p:nvPr/>
        </p:nvSpPr>
        <p:spPr bwMode="auto">
          <a:xfrm>
            <a:off x="1475656" y="1054477"/>
            <a:ext cx="61561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F  1.5</a:t>
            </a:r>
            <a:endParaRPr lang="es-ES" sz="1100" dirty="0" smtClean="0">
              <a:solidFill>
                <a:srgbClr val="FF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3"/>
          <a:ext cx="8229600" cy="4446164"/>
        </p:xfrm>
        <a:graphic>
          <a:graphicData uri="http://schemas.openxmlformats.org/drawingml/2006/table">
            <a:tbl>
              <a:tblPr firstRow="1" bandRow="1">
                <a:tableStyleId>{5C22544A-7EE6-4342-B048-85BDC9FD1C3A}</a:tableStyleId>
              </a:tblPr>
              <a:tblGrid>
                <a:gridCol w="5987008"/>
                <a:gridCol w="2242592"/>
              </a:tblGrid>
              <a:tr h="399225">
                <a:tc>
                  <a:txBody>
                    <a:bodyPr/>
                    <a:lstStyle/>
                    <a:p>
                      <a:pPr algn="ctr">
                        <a:lnSpc>
                          <a:spcPct val="150000"/>
                        </a:lnSpc>
                        <a:spcAft>
                          <a:spcPts val="0"/>
                        </a:spcAft>
                      </a:pPr>
                      <a:r>
                        <a:rPr lang="es-EC" sz="1200" b="1" dirty="0">
                          <a:latin typeface="Arial"/>
                          <a:ea typeface="Times New Roman"/>
                          <a:cs typeface="Times New Roman"/>
                        </a:rPr>
                        <a:t>PROCESO No 2</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a:latin typeface="Arial"/>
                          <a:ea typeface="Times New Roman"/>
                          <a:cs typeface="Times New Roman"/>
                        </a:rPr>
                        <a:t>HALLAZGOS</a:t>
                      </a:r>
                      <a:endParaRPr lang="es-EC" sz="1200">
                        <a:latin typeface="Times New Roman"/>
                        <a:ea typeface="Times New Roman"/>
                        <a:cs typeface="Times New Roman"/>
                      </a:endParaRPr>
                    </a:p>
                  </a:txBody>
                  <a:tcPr marL="68580" marR="68580" marT="0" marB="0"/>
                </a:tc>
              </a:tr>
              <a:tr h="399225">
                <a:tc>
                  <a:txBody>
                    <a:bodyPr/>
                    <a:lstStyle/>
                    <a:p>
                      <a:pPr algn="just">
                        <a:lnSpc>
                          <a:spcPct val="150000"/>
                        </a:lnSpc>
                        <a:spcAft>
                          <a:spcPts val="0"/>
                        </a:spcAft>
                      </a:pPr>
                      <a:r>
                        <a:rPr lang="es-EC" sz="1200">
                          <a:latin typeface="Arial"/>
                          <a:ea typeface="Times New Roman"/>
                          <a:cs typeface="Times New Roman"/>
                        </a:rPr>
                        <a:t>Entrega de Factura a Bodega para su despacho.</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399225">
                <a:tc>
                  <a:txBody>
                    <a:bodyPr/>
                    <a:lstStyle/>
                    <a:p>
                      <a:pPr algn="just">
                        <a:lnSpc>
                          <a:spcPct val="150000"/>
                        </a:lnSpc>
                        <a:spcAft>
                          <a:spcPts val="0"/>
                        </a:spcAft>
                      </a:pPr>
                      <a:r>
                        <a:rPr lang="es-EC" sz="1200" b="1">
                          <a:latin typeface="Arial"/>
                          <a:ea typeface="Times New Roman"/>
                          <a:cs typeface="Times New Roman"/>
                        </a:rPr>
                        <a:t>PROCEDIMIENTO No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590634">
                <a:tc>
                  <a:txBody>
                    <a:bodyPr/>
                    <a:lstStyle/>
                    <a:p>
                      <a:pPr algn="just">
                        <a:lnSpc>
                          <a:spcPct val="150000"/>
                        </a:lnSpc>
                        <a:spcAft>
                          <a:spcPts val="0"/>
                        </a:spcAft>
                      </a:pPr>
                      <a:r>
                        <a:rPr lang="es-EC" sz="1200">
                          <a:latin typeface="Arial"/>
                          <a:ea typeface="Times New Roman"/>
                          <a:cs typeface="Times New Roman"/>
                        </a:rPr>
                        <a:t>Verificar  aleatoriamente haya sido despachada totalmente de acuerdo con la factura.</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1476586">
                <a:tc>
                  <a:txBody>
                    <a:bodyPr/>
                    <a:lstStyle/>
                    <a:p>
                      <a:pPr algn="just">
                        <a:lnSpc>
                          <a:spcPct val="150000"/>
                        </a:lnSpc>
                        <a:spcAft>
                          <a:spcPts val="0"/>
                        </a:spcAft>
                      </a:pPr>
                      <a:r>
                        <a:rPr lang="es-EC" sz="1200" b="1">
                          <a:latin typeface="Arial"/>
                          <a:ea typeface="Times New Roman"/>
                          <a:cs typeface="Times New Roman"/>
                        </a:rPr>
                        <a:t>APLICACIÓN</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Mediante la entrevista mantenida con el Jefe de Ventas se pudo conocer que el Departamento envía la copia de la factura de la mercadería vendida para que Bodega pueda despachar la mercadería al cliente teniendo documentos de respaldo</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p>
                      <a:pPr algn="just">
                        <a:lnSpc>
                          <a:spcPct val="150000"/>
                        </a:lnSpc>
                        <a:spcAft>
                          <a:spcPts val="0"/>
                        </a:spcAft>
                      </a:pPr>
                      <a:r>
                        <a:rPr lang="es-EC" sz="1200">
                          <a:latin typeface="Arial"/>
                          <a:ea typeface="Times New Roman"/>
                          <a:cs typeface="Times New Roman"/>
                        </a:rPr>
                        <a:t>Aplicación de los procedimientos de auditoría, nos e evidencia hallazgos dignos de comentar.</a:t>
                      </a:r>
                      <a:endParaRPr lang="es-EC" sz="1200">
                        <a:latin typeface="Times New Roman"/>
                        <a:ea typeface="Times New Roman"/>
                        <a:cs typeface="Times New Roman"/>
                      </a:endParaRPr>
                    </a:p>
                  </a:txBody>
                  <a:tcPr marL="68580" marR="68580" marT="0" marB="0"/>
                </a:tc>
              </a:tr>
              <a:tr h="1181269">
                <a:tc>
                  <a:txBody>
                    <a:bodyPr/>
                    <a:lstStyle/>
                    <a:p>
                      <a:pPr algn="just">
                        <a:lnSpc>
                          <a:spcPct val="150000"/>
                        </a:lnSpc>
                        <a:spcAft>
                          <a:spcPts val="0"/>
                        </a:spcAft>
                      </a:pPr>
                      <a:r>
                        <a:rPr lang="es-EC" sz="1200" b="1">
                          <a:latin typeface="Arial"/>
                          <a:ea typeface="Times New Roman"/>
                          <a:cs typeface="Times New Roman"/>
                        </a:rPr>
                        <a:t>CÁLCULO DE INDICADORES DE GESTIÓN</a:t>
                      </a:r>
                      <a:endParaRPr lang="es-EC" sz="1200">
                        <a:latin typeface="Times New Roman"/>
                        <a:ea typeface="Times New Roman"/>
                        <a:cs typeface="Times New Roman"/>
                      </a:endParaRPr>
                    </a:p>
                    <a:p>
                      <a:pPr algn="just">
                        <a:lnSpc>
                          <a:spcPct val="150000"/>
                        </a:lnSpc>
                        <a:spcAft>
                          <a:spcPts val="0"/>
                        </a:spcAft>
                      </a:pPr>
                      <a:r>
                        <a:rPr lang="es-EC" sz="1200" u="sng">
                          <a:latin typeface="Arial"/>
                          <a:ea typeface="Times New Roman"/>
                          <a:cs typeface="Times New Roman"/>
                        </a:rPr>
                        <a:t>Total de copias de facturas recibidas</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Total De Facturas Emitidas</a:t>
                      </a:r>
                      <a:endParaRPr lang="es-EC" sz="1200">
                        <a:latin typeface="Times New Roman"/>
                        <a:ea typeface="Times New Roman"/>
                        <a:cs typeface="Times New Roman"/>
                      </a:endParaRPr>
                    </a:p>
                    <a:p>
                      <a:pPr algn="just">
                        <a:lnSpc>
                          <a:spcPct val="150000"/>
                        </a:lnSpc>
                        <a:spcAft>
                          <a:spcPts val="0"/>
                        </a:spcAft>
                        <a:tabLst>
                          <a:tab pos="695325" algn="l"/>
                        </a:tabLst>
                      </a:pPr>
                      <a:r>
                        <a:rPr lang="es-EC" sz="1200">
                          <a:latin typeface="Arial"/>
                          <a:ea typeface="Times New Roman"/>
                          <a:cs typeface="Times New Roman"/>
                        </a:rPr>
                        <a:t>15 /15  = 100%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971600" y="440854"/>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475656" y="1054477"/>
            <a:ext cx="61561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F  1.6</a:t>
            </a:r>
            <a:endParaRPr lang="es-ES" sz="1100" dirty="0" smtClean="0">
              <a:solidFill>
                <a:srgbClr val="FF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08920"/>
            <a:ext cx="8229600" cy="1143000"/>
          </a:xfrm>
        </p:spPr>
        <p:txBody>
          <a:bodyPr>
            <a:normAutofit/>
          </a:bodyPr>
          <a:lstStyle/>
          <a:p>
            <a:pPr algn="ctr"/>
            <a:r>
              <a:rPr lang="es-EC" sz="4400" b="1" u="sng" cap="all" dirty="0" smtClean="0"/>
              <a:t>Estructura  Organizacional</a:t>
            </a:r>
            <a:endParaRPr lang="es-EC" sz="4400" u="sng" cap="all"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457200" y="1772816"/>
          <a:ext cx="8229600" cy="4763264"/>
        </p:xfrm>
        <a:graphic>
          <a:graphicData uri="http://schemas.openxmlformats.org/drawingml/2006/table">
            <a:tbl>
              <a:tblPr firstRow="1" bandRow="1">
                <a:tableStyleId>{5C22544A-7EE6-4342-B048-85BDC9FD1C3A}</a:tableStyleId>
              </a:tblPr>
              <a:tblGrid>
                <a:gridCol w="6635080"/>
                <a:gridCol w="1594520"/>
              </a:tblGrid>
              <a:tr h="370840">
                <a:tc>
                  <a:txBody>
                    <a:bodyPr/>
                    <a:lstStyle/>
                    <a:p>
                      <a:pPr algn="ctr">
                        <a:lnSpc>
                          <a:spcPct val="150000"/>
                        </a:lnSpc>
                        <a:spcAft>
                          <a:spcPts val="0"/>
                        </a:spcAft>
                      </a:pPr>
                      <a:r>
                        <a:rPr lang="es-EC" sz="1100" b="1" dirty="0">
                          <a:latin typeface="Arial"/>
                          <a:ea typeface="Times New Roman"/>
                          <a:cs typeface="Times New Roman"/>
                        </a:rPr>
                        <a:t>PROCESO No 3</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dirty="0">
                          <a:latin typeface="Arial"/>
                          <a:ea typeface="Times New Roman"/>
                          <a:cs typeface="Times New Roman"/>
                        </a:rPr>
                        <a:t>HALLAZGOS</a:t>
                      </a:r>
                      <a:endParaRPr lang="es-EC" sz="1100" dirty="0">
                        <a:latin typeface="Times New Roman"/>
                        <a:ea typeface="Times New Roman"/>
                        <a:cs typeface="Times New Roman"/>
                      </a:endParaRPr>
                    </a:p>
                  </a:txBody>
                  <a:tcPr marL="68580" marR="68580" marT="0" marB="0"/>
                </a:tc>
              </a:tr>
              <a:tr h="370840">
                <a:tc>
                  <a:txBody>
                    <a:bodyPr/>
                    <a:lstStyle/>
                    <a:p>
                      <a:pPr algn="just">
                        <a:lnSpc>
                          <a:spcPct val="150000"/>
                        </a:lnSpc>
                        <a:spcAft>
                          <a:spcPts val="0"/>
                        </a:spcAft>
                      </a:pPr>
                      <a:r>
                        <a:rPr lang="es-EC" sz="1100" dirty="0">
                          <a:latin typeface="Arial"/>
                          <a:ea typeface="Times New Roman"/>
                          <a:cs typeface="Times New Roman"/>
                        </a:rPr>
                        <a:t>Solicitar a Bodega la entrega de la mercadería vendida</a:t>
                      </a:r>
                      <a:endParaRPr lang="es-EC" sz="11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100" b="1" dirty="0">
                          <a:latin typeface="Arial"/>
                          <a:ea typeface="Times New Roman"/>
                          <a:cs typeface="Times New Roman"/>
                        </a:rPr>
                        <a:t>PROCEDIMIENTO No 1</a:t>
                      </a:r>
                      <a:endParaRPr lang="es-EC" sz="11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Times New Roman"/>
                        <a:ea typeface="Times New Roman"/>
                        <a:cs typeface="Times New Roman"/>
                      </a:endParaRPr>
                    </a:p>
                  </a:txBody>
                  <a:tcPr marL="68580" marR="68580" marT="0" marB="0"/>
                </a:tc>
              </a:tr>
              <a:tr h="370840">
                <a:tc>
                  <a:txBody>
                    <a:bodyPr/>
                    <a:lstStyle/>
                    <a:p>
                      <a:pPr algn="just">
                        <a:lnSpc>
                          <a:spcPct val="150000"/>
                        </a:lnSpc>
                        <a:spcAft>
                          <a:spcPts val="0"/>
                        </a:spcAft>
                      </a:pPr>
                      <a:r>
                        <a:rPr lang="es-EC" sz="1100">
                          <a:latin typeface="Arial"/>
                          <a:ea typeface="Times New Roman"/>
                          <a:cs typeface="Times New Roman"/>
                        </a:rPr>
                        <a:t>Comprobar que Bodega despache la mercadería con los respectivos documentos de respaldo confirmando  firmas de responsabilidad.</a:t>
                      </a: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100" b="1">
                          <a:latin typeface="Arial"/>
                          <a:ea typeface="Times New Roman"/>
                          <a:cs typeface="Times New Roman"/>
                        </a:rPr>
                        <a:t>APLICACIÓN</a:t>
                      </a:r>
                      <a:endParaRPr lang="es-EC" sz="1100">
                        <a:latin typeface="Times New Roman"/>
                        <a:ea typeface="Times New Roman"/>
                        <a:cs typeface="Times New Roman"/>
                      </a:endParaRPr>
                    </a:p>
                    <a:p>
                      <a:pPr algn="just">
                        <a:lnSpc>
                          <a:spcPct val="150000"/>
                        </a:lnSpc>
                        <a:spcAft>
                          <a:spcPts val="0"/>
                        </a:spcAft>
                      </a:pPr>
                      <a:r>
                        <a:rPr lang="es-EC" sz="1100">
                          <a:latin typeface="Arial"/>
                          <a:ea typeface="Times New Roman"/>
                          <a:cs typeface="Times New Roman"/>
                        </a:rPr>
                        <a:t>A través de la verificación realizada se pudo comprobar que el Departamento de Ventas notifica  a Bodega el inicio para la entrega de la mercadería al cliente, tomando en cuenta los términos acordados que la entrega se la puede realizar en su totalidad o parcialmente, el departamento no notifica a tiempo cuando el cliente retira el parcial de la mercadería, Bodega confirma la mercadería que  es despachada con los documentos de respaldo emitidos por Ventas y el cliente debe firmar la Nota de Entrega como constancia de lo recibido.</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Arial"/>
                          <a:ea typeface="Times New Roman"/>
                          <a:cs typeface="Times New Roman"/>
                          <a:hlinkClick r:id="rId3" action="ppaction://hlinksldjump"/>
                        </a:rPr>
                        <a:t>J 1</a:t>
                      </a:r>
                    </a:p>
                    <a:p>
                      <a:pPr algn="ctr">
                        <a:lnSpc>
                          <a:spcPct val="150000"/>
                        </a:lnSpc>
                        <a:spcAft>
                          <a:spcPts val="0"/>
                        </a:spcAft>
                      </a:pPr>
                      <a:r>
                        <a:rPr lang="es-ES" sz="1100" b="1" dirty="0" smtClean="0">
                          <a:solidFill>
                            <a:srgbClr val="FF0000"/>
                          </a:solidFill>
                          <a:latin typeface="Arial"/>
                          <a:ea typeface="Times New Roman"/>
                          <a:cs typeface="Times New Roman"/>
                          <a:hlinkClick r:id="rId3" action="ppaction://hlinksldjump"/>
                        </a:rPr>
                        <a:t>PAG 178</a:t>
                      </a:r>
                      <a:endParaRPr lang="es-EC" sz="1100" b="1" dirty="0">
                        <a:solidFill>
                          <a:srgbClr val="FF0000"/>
                        </a:solidFill>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100" b="1" dirty="0">
                          <a:latin typeface="Arial"/>
                          <a:ea typeface="Times New Roman"/>
                          <a:cs typeface="Times New Roman"/>
                        </a:rPr>
                        <a:t> CÁLCULO DE INDICADORES DE GESTIÓN</a:t>
                      </a:r>
                      <a:endParaRPr lang="es-EC" sz="1100" dirty="0">
                        <a:latin typeface="Times New Roman"/>
                        <a:ea typeface="Times New Roman"/>
                        <a:cs typeface="Times New Roman"/>
                      </a:endParaRPr>
                    </a:p>
                    <a:p>
                      <a:pPr algn="just">
                        <a:lnSpc>
                          <a:spcPct val="150000"/>
                        </a:lnSpc>
                        <a:spcAft>
                          <a:spcPts val="0"/>
                        </a:spcAft>
                      </a:pPr>
                      <a:r>
                        <a:rPr lang="es-EC" sz="1100" u="sng" dirty="0">
                          <a:latin typeface="Arial"/>
                          <a:ea typeface="Times New Roman"/>
                          <a:cs typeface="Times New Roman"/>
                        </a:rPr>
                        <a:t>Número de Doc. de </a:t>
                      </a:r>
                      <a:r>
                        <a:rPr lang="es-EC" sz="1100" u="sng" dirty="0" err="1">
                          <a:latin typeface="Arial"/>
                          <a:ea typeface="Times New Roman"/>
                          <a:cs typeface="Times New Roman"/>
                        </a:rPr>
                        <a:t>Aut</a:t>
                      </a:r>
                      <a:r>
                        <a:rPr lang="es-EC" sz="1100" u="sng" dirty="0">
                          <a:latin typeface="Arial"/>
                          <a:ea typeface="Times New Roman"/>
                          <a:cs typeface="Times New Roman"/>
                        </a:rPr>
                        <a:t>. De Despacho</a:t>
                      </a:r>
                      <a:endParaRPr lang="es-EC" sz="1100" dirty="0">
                        <a:latin typeface="Times New Roman"/>
                        <a:ea typeface="Times New Roman"/>
                        <a:cs typeface="Times New Roman"/>
                      </a:endParaRPr>
                    </a:p>
                    <a:p>
                      <a:pPr algn="just">
                        <a:lnSpc>
                          <a:spcPct val="150000"/>
                        </a:lnSpc>
                        <a:spcAft>
                          <a:spcPts val="0"/>
                        </a:spcAft>
                      </a:pPr>
                      <a:r>
                        <a:rPr lang="es-EC" sz="1100" dirty="0">
                          <a:latin typeface="Arial"/>
                          <a:ea typeface="Times New Roman"/>
                          <a:cs typeface="Times New Roman"/>
                        </a:rPr>
                        <a:t>Total mercadería Despachada</a:t>
                      </a:r>
                      <a:endParaRPr lang="es-EC" sz="1100" dirty="0">
                        <a:latin typeface="Times New Roman"/>
                        <a:ea typeface="Times New Roman"/>
                        <a:cs typeface="Times New Roman"/>
                      </a:endParaRPr>
                    </a:p>
                    <a:p>
                      <a:pPr algn="just">
                        <a:lnSpc>
                          <a:spcPct val="150000"/>
                        </a:lnSpc>
                        <a:spcAft>
                          <a:spcPts val="0"/>
                        </a:spcAft>
                      </a:pPr>
                      <a:r>
                        <a:rPr lang="es-EC" sz="1100" dirty="0">
                          <a:latin typeface="Arial"/>
                          <a:ea typeface="Times New Roman"/>
                          <a:cs typeface="Times New Roman"/>
                        </a:rPr>
                        <a:t>13 /15  = 87%</a:t>
                      </a:r>
                      <a:endParaRPr lang="es-EC" sz="1100" dirty="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S" sz="1100" dirty="0" smtClean="0">
                          <a:latin typeface="Arial"/>
                          <a:ea typeface="Times New Roman"/>
                          <a:cs typeface="Times New Roman"/>
                          <a:hlinkClick r:id="rId4" action="ppaction://hlinksldjump"/>
                        </a:rPr>
                        <a:t>Conclusiones  </a:t>
                      </a:r>
                      <a:r>
                        <a:rPr lang="es-ES" sz="1100" baseline="0" dirty="0" smtClean="0">
                          <a:latin typeface="Arial"/>
                          <a:ea typeface="Times New Roman"/>
                          <a:cs typeface="Times New Roman"/>
                          <a:hlinkClick r:id="rId4" action="ppaction://hlinksldjump"/>
                        </a:rPr>
                        <a:t> recomendaciones</a:t>
                      </a:r>
                      <a:endParaRPr lang="es-EC" sz="1100" dirty="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100" b="1">
                          <a:latin typeface="Arial"/>
                          <a:ea typeface="Times New Roman"/>
                          <a:cs typeface="Times New Roman"/>
                        </a:rPr>
                        <a:t>INTERPRETACIÓN.- </a:t>
                      </a:r>
                      <a:r>
                        <a:rPr lang="es-EC" sz="1100">
                          <a:latin typeface="Arial"/>
                          <a:ea typeface="Times New Roman"/>
                          <a:cs typeface="Times New Roman"/>
                        </a:rPr>
                        <a:t>Existe un 13% de incumplimiento en las autorización </a:t>
                      </a:r>
                      <a:r>
                        <a:rPr lang="es-EC" sz="1100" b="1">
                          <a:latin typeface="Arial"/>
                          <a:ea typeface="Times New Roman"/>
                          <a:cs typeface="Times New Roman"/>
                        </a:rPr>
                        <a:t> </a:t>
                      </a:r>
                      <a:r>
                        <a:rPr lang="es-EC" sz="1100">
                          <a:latin typeface="Arial"/>
                          <a:ea typeface="Times New Roman"/>
                          <a:cs typeface="Times New Roman"/>
                        </a:rPr>
                        <a:t>de despacho, existiendo un cumplimiento del 87%. </a:t>
                      </a: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971600" y="440854"/>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475656" y="908720"/>
            <a:ext cx="61561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5" action="ppaction://hlinksldjump"/>
              </a:rPr>
              <a:t>F  1.7</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1"/>
          <a:ext cx="8229600" cy="4734199"/>
        </p:xfrm>
        <a:graphic>
          <a:graphicData uri="http://schemas.openxmlformats.org/drawingml/2006/table">
            <a:tbl>
              <a:tblPr firstRow="1" bandRow="1">
                <a:tableStyleId>{5C22544A-7EE6-4342-B048-85BDC9FD1C3A}</a:tableStyleId>
              </a:tblPr>
              <a:tblGrid>
                <a:gridCol w="6203032"/>
                <a:gridCol w="2026568"/>
              </a:tblGrid>
              <a:tr h="406722">
                <a:tc>
                  <a:txBody>
                    <a:bodyPr/>
                    <a:lstStyle/>
                    <a:p>
                      <a:pPr algn="ctr">
                        <a:lnSpc>
                          <a:spcPct val="150000"/>
                        </a:lnSpc>
                        <a:spcAft>
                          <a:spcPts val="0"/>
                        </a:spcAft>
                      </a:pPr>
                      <a:r>
                        <a:rPr lang="es-EC" sz="1200" dirty="0"/>
                        <a:t>PROCESO No 4</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dirty="0"/>
                        <a:t>HALLAZGOS</a:t>
                      </a:r>
                      <a:endParaRPr lang="es-EC" sz="1200" dirty="0">
                        <a:latin typeface="Times New Roman"/>
                        <a:ea typeface="Times New Roman"/>
                        <a:cs typeface="Times New Roman"/>
                      </a:endParaRPr>
                    </a:p>
                  </a:txBody>
                  <a:tcPr marL="68580" marR="68580" marT="0" marB="0"/>
                </a:tc>
              </a:tr>
              <a:tr h="406722">
                <a:tc>
                  <a:txBody>
                    <a:bodyPr/>
                    <a:lstStyle/>
                    <a:p>
                      <a:pPr>
                        <a:lnSpc>
                          <a:spcPct val="150000"/>
                        </a:lnSpc>
                        <a:spcAft>
                          <a:spcPts val="0"/>
                        </a:spcAft>
                      </a:pPr>
                      <a:r>
                        <a:rPr lang="es-EC" sz="1200" dirty="0"/>
                        <a:t>Servicios de Post Venta</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r>
              <a:tr h="406722">
                <a:tc>
                  <a:txBody>
                    <a:bodyPr/>
                    <a:lstStyle/>
                    <a:p>
                      <a:pPr algn="just">
                        <a:lnSpc>
                          <a:spcPct val="150000"/>
                        </a:lnSpc>
                        <a:spcAft>
                          <a:spcPts val="0"/>
                        </a:spcAft>
                      </a:pPr>
                      <a:r>
                        <a:rPr lang="es-EC" sz="1200"/>
                        <a:t>PROCEDIMIENTO No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569619">
                <a:tc>
                  <a:txBody>
                    <a:bodyPr/>
                    <a:lstStyle/>
                    <a:p>
                      <a:pPr algn="just">
                        <a:lnSpc>
                          <a:spcPct val="150000"/>
                        </a:lnSpc>
                        <a:spcAft>
                          <a:spcPts val="0"/>
                        </a:spcAft>
                      </a:pPr>
                      <a:r>
                        <a:rPr lang="es-EC" sz="1200"/>
                        <a:t>Comprobar si se mantiene una comunicación constante con los clientes, a través de los reportes de visitas a clientes.</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1472207">
                <a:tc>
                  <a:txBody>
                    <a:bodyPr/>
                    <a:lstStyle/>
                    <a:p>
                      <a:pPr algn="just">
                        <a:lnSpc>
                          <a:spcPct val="150000"/>
                        </a:lnSpc>
                        <a:spcAft>
                          <a:spcPts val="0"/>
                        </a:spcAft>
                      </a:pPr>
                      <a:r>
                        <a:rPr lang="es-EC" sz="1200"/>
                        <a:t>APLICACIÓN</a:t>
                      </a:r>
                    </a:p>
                    <a:p>
                      <a:pPr algn="just">
                        <a:lnSpc>
                          <a:spcPct val="150000"/>
                        </a:lnSpc>
                        <a:spcAft>
                          <a:spcPts val="0"/>
                        </a:spcAft>
                      </a:pPr>
                      <a:r>
                        <a:rPr lang="es-EC" sz="1200"/>
                        <a:t>Se pudo revisar la Órdenes de Compras o Notas de Pedido que realiza el Departamento de Compra con la factura que entrega al proveedor pudiendo constar a través de una comparación de los documentos su contenido y sus respectivas firmas de responsabilidad para arrojar como resultado ninguna novedad.</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p>
                    <a:p>
                      <a:pPr algn="ctr">
                        <a:lnSpc>
                          <a:spcPct val="150000"/>
                        </a:lnSpc>
                        <a:spcAft>
                          <a:spcPts val="0"/>
                        </a:spcAft>
                      </a:pPr>
                      <a:r>
                        <a:rPr lang="es-EC" sz="1200"/>
                        <a:t>Aplicados los procedimientos de auditoría, no se evidencia hallazgos dignos de comentar</a:t>
                      </a:r>
                      <a:endParaRPr lang="es-EC" sz="1200">
                        <a:latin typeface="Times New Roman"/>
                        <a:ea typeface="Times New Roman"/>
                        <a:cs typeface="Times New Roman"/>
                      </a:endParaRPr>
                    </a:p>
                  </a:txBody>
                  <a:tcPr marL="68580" marR="68580" marT="0" marB="0"/>
                </a:tc>
              </a:tr>
              <a:tr h="1472207">
                <a:tc>
                  <a:txBody>
                    <a:bodyPr/>
                    <a:lstStyle/>
                    <a:p>
                      <a:pPr algn="just">
                        <a:lnSpc>
                          <a:spcPct val="150000"/>
                        </a:lnSpc>
                        <a:spcAft>
                          <a:spcPts val="0"/>
                        </a:spcAft>
                      </a:pPr>
                      <a:endParaRPr lang="es-EC" sz="1200" dirty="0"/>
                    </a:p>
                    <a:p>
                      <a:pPr algn="just">
                        <a:lnSpc>
                          <a:spcPct val="150000"/>
                        </a:lnSpc>
                        <a:spcAft>
                          <a:spcPts val="0"/>
                        </a:spcAft>
                      </a:pPr>
                      <a:r>
                        <a:rPr lang="es-EC" sz="1200" dirty="0"/>
                        <a:t>CÁLCULO DE INDICADORES DE GESTIÓN</a:t>
                      </a:r>
                    </a:p>
                    <a:p>
                      <a:pPr algn="just">
                        <a:lnSpc>
                          <a:spcPct val="150000"/>
                        </a:lnSpc>
                        <a:spcAft>
                          <a:spcPts val="0"/>
                        </a:spcAft>
                      </a:pPr>
                      <a:r>
                        <a:rPr lang="es-EC" sz="1200" u="sng" dirty="0"/>
                        <a:t>Clientes Satisfechos</a:t>
                      </a:r>
                      <a:endParaRPr lang="es-EC" sz="1200" dirty="0"/>
                    </a:p>
                    <a:p>
                      <a:pPr algn="just">
                        <a:lnSpc>
                          <a:spcPct val="150000"/>
                        </a:lnSpc>
                        <a:spcAft>
                          <a:spcPts val="0"/>
                        </a:spcAft>
                      </a:pPr>
                      <a:r>
                        <a:rPr lang="es-EC" sz="1200" dirty="0"/>
                        <a:t>Total de Clientes</a:t>
                      </a:r>
                    </a:p>
                    <a:p>
                      <a:pPr algn="just">
                        <a:lnSpc>
                          <a:spcPct val="150000"/>
                        </a:lnSpc>
                        <a:spcAft>
                          <a:spcPts val="0"/>
                        </a:spcAft>
                      </a:pPr>
                      <a:r>
                        <a:rPr lang="es-EC" sz="1200" dirty="0"/>
                        <a:t>5 /5  = 100%</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971600" y="440854"/>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475656" y="908720"/>
            <a:ext cx="61561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FACTURACIÓN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F  1.8</a:t>
            </a:r>
            <a:endParaRPr lang="es-ES" sz="1100" dirty="0" smtClean="0">
              <a:solidFill>
                <a:srgbClr val="FF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564904"/>
            <a:ext cx="8229600" cy="1440160"/>
          </a:xfrm>
        </p:spPr>
        <p:txBody>
          <a:bodyPr>
            <a:normAutofit fontScale="90000"/>
          </a:bodyPr>
          <a:lstStyle/>
          <a:p>
            <a:pPr algn="ctr"/>
            <a:r>
              <a:rPr lang="es-EC" b="1" u="sng" dirty="0" smtClean="0"/>
              <a:t>HALLAZGOS DE AUDITORÍA</a:t>
            </a:r>
            <a:r>
              <a:rPr lang="es-EC" u="sng" dirty="0" smtClean="0"/>
              <a:t/>
            </a:r>
            <a:br>
              <a:rPr lang="es-EC" u="sng" dirty="0" smtClean="0"/>
            </a:br>
            <a:endParaRPr lang="es-EC" u="sng"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3"/>
          <a:ext cx="8229600" cy="4662189"/>
        </p:xfrm>
        <a:graphic>
          <a:graphicData uri="http://schemas.openxmlformats.org/drawingml/2006/table">
            <a:tbl>
              <a:tblPr firstRow="1" bandRow="1">
                <a:tableStyleId>{5C22544A-7EE6-4342-B048-85BDC9FD1C3A}</a:tableStyleId>
              </a:tblPr>
              <a:tblGrid>
                <a:gridCol w="6563072"/>
                <a:gridCol w="1666528"/>
              </a:tblGrid>
              <a:tr h="522795">
                <a:tc>
                  <a:txBody>
                    <a:bodyPr/>
                    <a:lstStyle/>
                    <a:p>
                      <a:pPr algn="ctr">
                        <a:lnSpc>
                          <a:spcPct val="150000"/>
                        </a:lnSpc>
                        <a:spcAft>
                          <a:spcPts val="0"/>
                        </a:spcAft>
                      </a:pPr>
                      <a:r>
                        <a:rPr lang="es-EC" sz="1200" b="1" dirty="0">
                          <a:latin typeface="Arial"/>
                          <a:ea typeface="Times New Roman"/>
                          <a:cs typeface="Times New Roman"/>
                        </a:rPr>
                        <a:t>PROCESO No 3</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dirty="0">
                          <a:latin typeface="Arial"/>
                          <a:ea typeface="Times New Roman"/>
                          <a:cs typeface="Times New Roman"/>
                        </a:rPr>
                        <a:t>REF. P/T</a:t>
                      </a:r>
                      <a:endParaRPr lang="es-EC" sz="1200" dirty="0">
                        <a:latin typeface="Times New Roman"/>
                        <a:ea typeface="Times New Roman"/>
                        <a:cs typeface="Times New Roman"/>
                      </a:endParaRPr>
                    </a:p>
                  </a:txBody>
                  <a:tcPr marL="68580" marR="68580" marT="0" marB="0"/>
                </a:tc>
              </a:tr>
              <a:tr h="522795">
                <a:tc>
                  <a:txBody>
                    <a:bodyPr/>
                    <a:lstStyle/>
                    <a:p>
                      <a:pPr algn="just">
                        <a:lnSpc>
                          <a:spcPct val="150000"/>
                        </a:lnSpc>
                        <a:spcAft>
                          <a:spcPts val="0"/>
                        </a:spcAft>
                      </a:pPr>
                      <a:r>
                        <a:rPr lang="es-EC" sz="1200" dirty="0">
                          <a:latin typeface="Arial"/>
                          <a:ea typeface="Times New Roman"/>
                          <a:cs typeface="Times New Roman"/>
                        </a:rPr>
                        <a:t>Solicitar a Bodega la entrega de la mercadería vendida</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522795">
                <a:tc>
                  <a:txBody>
                    <a:bodyPr/>
                    <a:lstStyle/>
                    <a:p>
                      <a:pPr algn="just">
                        <a:lnSpc>
                          <a:spcPct val="150000"/>
                        </a:lnSpc>
                        <a:spcAft>
                          <a:spcPts val="0"/>
                        </a:spcAft>
                      </a:pPr>
                      <a:r>
                        <a:rPr lang="es-EC" sz="1200" b="1">
                          <a:latin typeface="Arial"/>
                          <a:ea typeface="Times New Roman"/>
                          <a:cs typeface="Times New Roman"/>
                        </a:rPr>
                        <a:t>PROCEDIMIENTO No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Times New Roman"/>
                        <a:ea typeface="Times New Roman"/>
                        <a:cs typeface="Times New Roman"/>
                      </a:endParaRPr>
                    </a:p>
                  </a:txBody>
                  <a:tcPr marL="68580" marR="68580" marT="0" marB="0"/>
                </a:tc>
              </a:tr>
              <a:tr h="773451">
                <a:tc>
                  <a:txBody>
                    <a:bodyPr/>
                    <a:lstStyle/>
                    <a:p>
                      <a:pPr algn="just">
                        <a:lnSpc>
                          <a:spcPct val="150000"/>
                        </a:lnSpc>
                        <a:spcAft>
                          <a:spcPts val="0"/>
                        </a:spcAft>
                      </a:pPr>
                      <a:r>
                        <a:rPr lang="es-EC" sz="1200">
                          <a:latin typeface="Arial"/>
                          <a:ea typeface="Times New Roman"/>
                          <a:cs typeface="Times New Roman"/>
                        </a:rPr>
                        <a:t>Comprobar que Bodega despache la mercadería con los respectivos documentos de respaldo confirmando  firmas de responsabilidad.</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dirty="0" smtClean="0">
                          <a:solidFill>
                            <a:srgbClr val="FF0000"/>
                          </a:solidFill>
                          <a:latin typeface="Arial"/>
                          <a:ea typeface="Times New Roman"/>
                          <a:cs typeface="Times New Roman"/>
                          <a:hlinkClick r:id="rId3" action="ppaction://hlinksldjump"/>
                        </a:rPr>
                        <a:t>F 1.7</a:t>
                      </a:r>
                    </a:p>
                    <a:p>
                      <a:pPr algn="ctr">
                        <a:lnSpc>
                          <a:spcPct val="150000"/>
                        </a:lnSpc>
                        <a:spcAft>
                          <a:spcPts val="0"/>
                        </a:spcAft>
                      </a:pPr>
                      <a:r>
                        <a:rPr lang="es-ES" sz="1200" b="1" dirty="0" smtClean="0">
                          <a:solidFill>
                            <a:srgbClr val="FF0000"/>
                          </a:solidFill>
                          <a:latin typeface="Arial"/>
                          <a:ea typeface="Times New Roman"/>
                          <a:cs typeface="Times New Roman"/>
                          <a:hlinkClick r:id="rId3" action="ppaction://hlinksldjump"/>
                        </a:rPr>
                        <a:t>PAG 176</a:t>
                      </a:r>
                      <a:endParaRPr lang="es-EC" sz="1200" b="1" dirty="0">
                        <a:solidFill>
                          <a:srgbClr val="FF0000"/>
                        </a:solidFill>
                        <a:latin typeface="Times New Roman"/>
                        <a:ea typeface="Times New Roman"/>
                        <a:cs typeface="Times New Roman"/>
                      </a:endParaRPr>
                    </a:p>
                  </a:txBody>
                  <a:tcPr marL="68580" marR="68580" marT="0" marB="0"/>
                </a:tc>
              </a:tr>
              <a:tr h="2320353">
                <a:tc>
                  <a:txBody>
                    <a:bodyPr/>
                    <a:lstStyle/>
                    <a:p>
                      <a:pPr marL="457200" indent="228600" algn="just">
                        <a:lnSpc>
                          <a:spcPct val="150000"/>
                        </a:lnSpc>
                        <a:spcAft>
                          <a:spcPts val="0"/>
                        </a:spcAft>
                      </a:pPr>
                      <a:r>
                        <a:rPr lang="es-EC" sz="1200" b="1" dirty="0">
                          <a:latin typeface="Arial"/>
                          <a:ea typeface="Times New Roman"/>
                          <a:cs typeface="Times New Roman"/>
                        </a:rPr>
                        <a:t>CONDICIÓN.-</a:t>
                      </a:r>
                      <a:r>
                        <a:rPr lang="es-EC" sz="1200" dirty="0">
                          <a:latin typeface="Arial"/>
                          <a:ea typeface="Times New Roman"/>
                          <a:cs typeface="Times New Roman"/>
                        </a:rPr>
                        <a:t>Del análisis realizado se pudo comprobar que el Departamento de Facturación notificó a Bodega cuando Tiene que despachar la mercadería vendida entregando los respectivos documentos de respaldo, pero cuando esta es entregada parcialmente no notifica los períodos en los que se va a entregar el resto de la mercadería, ya que las fechas pueden ser cambiadas por parte del cliente en cuanto a la entrega.</a:t>
                      </a:r>
                      <a:endParaRPr lang="es-EC" sz="1100" dirty="0">
                        <a:latin typeface="Calibri"/>
                        <a:ea typeface="Times New Roman"/>
                        <a:cs typeface="Times New Roman"/>
                      </a:endParaRPr>
                    </a:p>
                  </a:txBody>
                  <a:tcPr marL="68580" marR="68580" marT="0" marB="0"/>
                </a:tc>
                <a:tc>
                  <a:txBody>
                    <a:bodyPr/>
                    <a:lstStyle/>
                    <a:p>
                      <a:pPr algn="ctr">
                        <a:lnSpc>
                          <a:spcPct val="150000"/>
                        </a:lnSpc>
                        <a:spcAft>
                          <a:spcPts val="0"/>
                        </a:spcAft>
                      </a:pPr>
                      <a:r>
                        <a:rPr lang="es-ES" sz="1200" dirty="0" smtClean="0">
                          <a:latin typeface="Arial"/>
                          <a:ea typeface="Times New Roman"/>
                          <a:cs typeface="Times New Roman"/>
                          <a:hlinkClick r:id="rId4" action="ppaction://hlinksldjump"/>
                        </a:rPr>
                        <a:t>análisis</a:t>
                      </a:r>
                      <a:endParaRPr lang="es-EC" sz="1200" dirty="0">
                        <a:latin typeface="Arial"/>
                        <a:ea typeface="Times New Roman"/>
                        <a:cs typeface="Times New Roman"/>
                      </a:endParaRPr>
                    </a:p>
                  </a:txBody>
                  <a:tcPr marL="68580" marR="68580" marT="0" marB="0"/>
                </a:tc>
              </a:tr>
            </a:tbl>
          </a:graphicData>
        </a:graphic>
      </p:graphicFrame>
      <p:sp>
        <p:nvSpPr>
          <p:cNvPr id="293891" name="Text Box 3"/>
          <p:cNvSpPr txBox="1">
            <a:spLocks noChangeArrowheads="1"/>
          </p:cNvSpPr>
          <p:nvPr/>
        </p:nvSpPr>
        <p:spPr bwMode="auto">
          <a:xfrm>
            <a:off x="971600" y="512862"/>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93892" name="Rectangle 4"/>
          <p:cNvSpPr>
            <a:spLocks noChangeArrowheads="1"/>
          </p:cNvSpPr>
          <p:nvPr/>
        </p:nvSpPr>
        <p:spPr bwMode="auto">
          <a:xfrm>
            <a:off x="1368152" y="869811"/>
            <a:ext cx="64442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FACTURACION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AUDITORIA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
          <p:cNvSpPr txBox="1">
            <a:spLocks noChangeArrowheads="1"/>
          </p:cNvSpPr>
          <p:nvPr/>
        </p:nvSpPr>
        <p:spPr bwMode="auto">
          <a:xfrm>
            <a:off x="7020272" y="349350"/>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J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1</a:t>
            </a:r>
            <a:r>
              <a:rPr kumimoji="0" lang="es-ES" sz="1100" b="0" i="0" u="none" strike="noStrike" cap="none" normalizeH="0" baseline="0" dirty="0" smtClean="0">
                <a:ln>
                  <a:noFill/>
                </a:ln>
                <a:solidFill>
                  <a:srgbClr val="FF0000"/>
                </a:solidFill>
                <a:effectLst/>
                <a:latin typeface="Calibri" pitchFamily="34" charset="0"/>
                <a:cs typeface="Arial" pitchFamily="34" charset="0"/>
              </a:rPr>
              <a:t>/3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2"/>
          <a:ext cx="8229600" cy="4374157"/>
        </p:xfrm>
        <a:graphic>
          <a:graphicData uri="http://schemas.openxmlformats.org/drawingml/2006/table">
            <a:tbl>
              <a:tblPr firstRow="1" bandRow="1">
                <a:tableStyleId>{5C22544A-7EE6-4342-B048-85BDC9FD1C3A}</a:tableStyleId>
              </a:tblPr>
              <a:tblGrid>
                <a:gridCol w="6059016"/>
                <a:gridCol w="2170584"/>
              </a:tblGrid>
              <a:tr h="4374157">
                <a:tc>
                  <a:txBody>
                    <a:bodyPr/>
                    <a:lstStyle/>
                    <a:p>
                      <a:pPr algn="just">
                        <a:lnSpc>
                          <a:spcPct val="150000"/>
                        </a:lnSpc>
                        <a:spcAft>
                          <a:spcPts val="0"/>
                        </a:spcAft>
                      </a:pPr>
                      <a:endParaRPr lang="es-EC" sz="1200" dirty="0">
                        <a:latin typeface="Arial"/>
                        <a:ea typeface="Times New Roman"/>
                        <a:cs typeface="Times New Roman"/>
                      </a:endParaRPr>
                    </a:p>
                    <a:p>
                      <a:pPr marL="342900" lvl="0" indent="-342900" algn="just">
                        <a:lnSpc>
                          <a:spcPct val="150000"/>
                        </a:lnSpc>
                        <a:spcAft>
                          <a:spcPts val="0"/>
                        </a:spcAft>
                        <a:buFont typeface="+mj-lt"/>
                        <a:buNone/>
                      </a:pPr>
                      <a:r>
                        <a:rPr lang="es-EC" sz="1200" dirty="0">
                          <a:latin typeface="Arial"/>
                          <a:ea typeface="Times New Roman"/>
                          <a:cs typeface="Times New Roman"/>
                        </a:rPr>
                        <a:t>CRITERIO</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 El departamento debe notificar con anticipación  Bodega el despacho de la mercadería enviando los documentos de respaldo para que la mercadería sea preparada y verificada, tratando de prever cuando el cliente  retirará el parcial de los artículos.</a:t>
                      </a:r>
                      <a:endParaRPr lang="es-EC" sz="1200" dirty="0">
                        <a:latin typeface="Times New Roman"/>
                        <a:ea typeface="Times New Roman"/>
                        <a:cs typeface="Times New Roman"/>
                      </a:endParaRPr>
                    </a:p>
                    <a:p>
                      <a:pPr marL="342900" lvl="0" indent="-342900" algn="just">
                        <a:lnSpc>
                          <a:spcPct val="150000"/>
                        </a:lnSpc>
                        <a:spcAft>
                          <a:spcPts val="0"/>
                        </a:spcAft>
                        <a:buFont typeface="+mj-lt"/>
                        <a:buNone/>
                      </a:pPr>
                      <a:r>
                        <a:rPr lang="es-EC" sz="1200" dirty="0">
                          <a:latin typeface="Arial"/>
                          <a:ea typeface="Times New Roman"/>
                          <a:cs typeface="Times New Roman"/>
                        </a:rPr>
                        <a:t>CAUSA</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La decisión de entrega de la mercadería en gran parte depende del cliente el cual puede cambiar la fecha de la entrega de la mercadería, por lo que notifica con poca anticipación al Departamento, y esto no notifica rápidamente a Bodega.</a:t>
                      </a:r>
                      <a:endParaRPr lang="es-EC" sz="1200" dirty="0">
                        <a:latin typeface="Times New Roman"/>
                        <a:ea typeface="Times New Roman"/>
                        <a:cs typeface="Times New Roman"/>
                      </a:endParaRPr>
                    </a:p>
                    <a:p>
                      <a:pPr marL="342900" lvl="0" indent="-342900" algn="just">
                        <a:lnSpc>
                          <a:spcPct val="150000"/>
                        </a:lnSpc>
                        <a:spcAft>
                          <a:spcPts val="0"/>
                        </a:spcAft>
                        <a:buFont typeface="+mj-lt"/>
                        <a:buNone/>
                      </a:pPr>
                      <a:r>
                        <a:rPr lang="es-EC" sz="1200" dirty="0">
                          <a:latin typeface="Arial"/>
                          <a:ea typeface="Times New Roman"/>
                          <a:cs typeface="Times New Roman"/>
                        </a:rPr>
                        <a:t>EFECTO</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Se puede incurrir en errores, como entrega de productos que no consten en la orden de entrega que envía el departamento de facturación a bodega.</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Times New Roman"/>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971600" y="512862"/>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368152" y="869811"/>
            <a:ext cx="64442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FACTURACION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AUDITORIA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J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2"/>
          <a:ext cx="8229600" cy="4374157"/>
        </p:xfrm>
        <a:graphic>
          <a:graphicData uri="http://schemas.openxmlformats.org/drawingml/2006/table">
            <a:tbl>
              <a:tblPr firstRow="1" bandRow="1">
                <a:tableStyleId>{5C22544A-7EE6-4342-B048-85BDC9FD1C3A}</a:tableStyleId>
              </a:tblPr>
              <a:tblGrid>
                <a:gridCol w="6203032"/>
                <a:gridCol w="2026568"/>
              </a:tblGrid>
              <a:tr h="4374157">
                <a:tc>
                  <a:txBody>
                    <a:bodyPr/>
                    <a:lstStyle/>
                    <a:p>
                      <a:pPr algn="just">
                        <a:lnSpc>
                          <a:spcPct val="150000"/>
                        </a:lnSpc>
                        <a:spcAft>
                          <a:spcPts val="0"/>
                        </a:spcAft>
                      </a:pPr>
                      <a:endParaRPr lang="es-EC" sz="1200" dirty="0">
                        <a:latin typeface="Arial"/>
                        <a:ea typeface="Times New Roman"/>
                        <a:cs typeface="Times New Roman"/>
                      </a:endParaRPr>
                    </a:p>
                    <a:p>
                      <a:pPr marL="342900" lvl="0" indent="-342900" algn="just">
                        <a:lnSpc>
                          <a:spcPct val="150000"/>
                        </a:lnSpc>
                        <a:spcAft>
                          <a:spcPts val="0"/>
                        </a:spcAft>
                        <a:buFont typeface="+mj-lt"/>
                        <a:buNone/>
                      </a:pPr>
                      <a:r>
                        <a:rPr lang="es-EC" sz="1200" dirty="0">
                          <a:latin typeface="Arial"/>
                          <a:ea typeface="Times New Roman"/>
                          <a:cs typeface="Times New Roman"/>
                        </a:rPr>
                        <a:t>CONCLUSIÓN</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El departamento no notifica con anticipación Bodega el despacho que debe realizar de la mercadería que es retirada parcialmente, lo cual provoca que Bodega no tenga lista la mercadería para ser entregada al cliente y compruebe de la manera correcta con los documentos de respaldo provocando insatisfacción del cliente</a:t>
                      </a:r>
                      <a:r>
                        <a:rPr lang="es-EC" sz="1200" dirty="0" smtClean="0">
                          <a:latin typeface="Arial"/>
                          <a:ea typeface="Times New Roman"/>
                          <a:cs typeface="Times New Roman"/>
                        </a:rPr>
                        <a:t>.</a:t>
                      </a:r>
                    </a:p>
                    <a:p>
                      <a:pPr algn="just">
                        <a:lnSpc>
                          <a:spcPct val="150000"/>
                        </a:lnSpc>
                        <a:spcAft>
                          <a:spcPts val="0"/>
                        </a:spcAft>
                      </a:pPr>
                      <a:endParaRPr lang="es-EC" sz="1200" dirty="0">
                        <a:latin typeface="Times New Roman"/>
                        <a:ea typeface="Times New Roman"/>
                        <a:cs typeface="Times New Roman"/>
                      </a:endParaRPr>
                    </a:p>
                    <a:p>
                      <a:pPr marL="342900" lvl="0" indent="-342900" algn="just">
                        <a:lnSpc>
                          <a:spcPct val="150000"/>
                        </a:lnSpc>
                        <a:spcAft>
                          <a:spcPts val="0"/>
                        </a:spcAft>
                        <a:buFont typeface="+mj-lt"/>
                        <a:buNone/>
                      </a:pPr>
                      <a:r>
                        <a:rPr lang="es-EC" sz="1200" dirty="0">
                          <a:latin typeface="Arial"/>
                          <a:ea typeface="Times New Roman"/>
                          <a:cs typeface="Times New Roman"/>
                        </a:rPr>
                        <a:t>RECOMENDACIONES </a:t>
                      </a:r>
                      <a:endParaRPr lang="es-EC" sz="1100" dirty="0">
                        <a:latin typeface="Calibri"/>
                        <a:ea typeface="Times New Roman"/>
                        <a:cs typeface="Times New Roman"/>
                      </a:endParaRPr>
                    </a:p>
                    <a:p>
                      <a:pPr marL="342900" lvl="0" indent="-342900" algn="just">
                        <a:lnSpc>
                          <a:spcPct val="150000"/>
                        </a:lnSpc>
                        <a:spcAft>
                          <a:spcPts val="0"/>
                        </a:spcAft>
                        <a:buFont typeface="+mj-lt"/>
                        <a:buAutoNum type="arabicPeriod"/>
                      </a:pPr>
                      <a:r>
                        <a:rPr lang="es-EC" sz="1200" dirty="0">
                          <a:latin typeface="Arial"/>
                          <a:ea typeface="Times New Roman"/>
                          <a:cs typeface="Times New Roman"/>
                        </a:rPr>
                        <a:t>Proporcionar con anterioridad la información al jefe de bodega para el despacho de la mercadería mediante la entrega de la factura.</a:t>
                      </a:r>
                      <a:endParaRPr lang="es-EC" sz="1100" dirty="0">
                        <a:latin typeface="Calibri"/>
                        <a:ea typeface="Times New Roman"/>
                        <a:cs typeface="Times New Roman"/>
                      </a:endParaRPr>
                    </a:p>
                    <a:p>
                      <a:pPr marL="342900" lvl="0" indent="-342900" algn="just">
                        <a:lnSpc>
                          <a:spcPct val="150000"/>
                        </a:lnSpc>
                        <a:spcAft>
                          <a:spcPts val="0"/>
                        </a:spcAft>
                        <a:buFont typeface="+mj-lt"/>
                        <a:buAutoNum type="arabicPeriod"/>
                      </a:pPr>
                      <a:r>
                        <a:rPr lang="es-EC" sz="1200" dirty="0">
                          <a:latin typeface="Arial"/>
                          <a:ea typeface="Times New Roman"/>
                          <a:cs typeface="Times New Roman"/>
                        </a:rPr>
                        <a:t>Mantener coordinación de información constante entre los departamentos de Facturación y Bodega que permiten el despacho de la mercadería.</a:t>
                      </a:r>
                      <a:endParaRPr lang="es-EC" sz="1100" dirty="0">
                        <a:latin typeface="Calibri"/>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Times New Roman"/>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971600" y="512862"/>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368152" y="869811"/>
            <a:ext cx="64442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FACTURACION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AUDITORIA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J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1628800"/>
            <a:ext cx="8229600" cy="3312368"/>
          </a:xfrm>
        </p:spPr>
        <p:txBody>
          <a:bodyPr>
            <a:normAutofit fontScale="90000"/>
          </a:bodyPr>
          <a:lstStyle/>
          <a:p>
            <a:pPr algn="ctr"/>
            <a:r>
              <a:rPr lang="es-ES" sz="6000" u="sng" dirty="0" smtClean="0"/>
              <a:t>EJERCICIO PRÁC</a:t>
            </a:r>
            <a:r>
              <a:rPr lang="es-EC" sz="6000" u="sng" dirty="0" smtClean="0"/>
              <a:t>T</a:t>
            </a:r>
            <a:r>
              <a:rPr lang="es-ES" sz="6000" u="sng" dirty="0" smtClean="0"/>
              <a:t>ICO</a:t>
            </a:r>
            <a:br>
              <a:rPr lang="es-ES" sz="6000" u="sng" dirty="0" smtClean="0"/>
            </a:br>
            <a:r>
              <a:rPr lang="es-ES" sz="6000" u="sng" dirty="0" smtClean="0"/>
              <a:t/>
            </a:r>
            <a:br>
              <a:rPr lang="es-ES" sz="6000" u="sng" dirty="0" smtClean="0"/>
            </a:br>
            <a:r>
              <a:rPr lang="es-EC" sz="5400" dirty="0" smtClean="0"/>
              <a:t> </a:t>
            </a:r>
            <a:r>
              <a:rPr lang="es-EC" sz="6000" u="sng" dirty="0" smtClean="0"/>
              <a:t>ÁREA DE VENTAS </a:t>
            </a:r>
            <a:br>
              <a:rPr lang="es-EC" sz="6000" u="sng" dirty="0" smtClean="0"/>
            </a:br>
            <a:endParaRPr lang="es-EC" sz="6000" u="sng"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8864" y="260648"/>
            <a:ext cx="8229600" cy="6120680"/>
          </a:xfrm>
        </p:spPr>
        <p:txBody>
          <a:bodyPr>
            <a:noAutofit/>
          </a:bodyPr>
          <a:lstStyle/>
          <a:p>
            <a:pPr algn="just"/>
            <a:endParaRPr lang="es-EC" sz="1200" dirty="0" smtClean="0"/>
          </a:p>
          <a:p>
            <a:pPr algn="just">
              <a:buNone/>
            </a:pPr>
            <a:r>
              <a:rPr lang="es-EC" sz="1200" dirty="0" smtClean="0"/>
              <a:t> </a:t>
            </a:r>
          </a:p>
          <a:p>
            <a:pPr algn="just">
              <a:buNone/>
            </a:pPr>
            <a:r>
              <a:rPr lang="es-EC" sz="1200" dirty="0" smtClean="0"/>
              <a:t>Quito, 17 de Octubre del 2009  </a:t>
            </a:r>
          </a:p>
          <a:p>
            <a:pPr algn="just">
              <a:buNone/>
            </a:pPr>
            <a:r>
              <a:rPr lang="es-EC" sz="1200" dirty="0" smtClean="0"/>
              <a:t>Sr. Ing.,</a:t>
            </a:r>
          </a:p>
          <a:p>
            <a:pPr algn="just">
              <a:buNone/>
            </a:pPr>
            <a:r>
              <a:rPr lang="es-EC" sz="1200" dirty="0" smtClean="0"/>
              <a:t>Alberto Fiallos</a:t>
            </a:r>
          </a:p>
          <a:p>
            <a:pPr algn="just">
              <a:buNone/>
            </a:pPr>
            <a:r>
              <a:rPr lang="es-EC" sz="1200" dirty="0" smtClean="0"/>
              <a:t>GERENTE GENERAL DE LA EMPRESA TUBASEC C.A</a:t>
            </a:r>
          </a:p>
          <a:p>
            <a:pPr algn="just">
              <a:buNone/>
            </a:pPr>
            <a:r>
              <a:rPr lang="es-EC" sz="1200" dirty="0" smtClean="0"/>
              <a:t>Presente:</a:t>
            </a:r>
          </a:p>
          <a:p>
            <a:pPr algn="just">
              <a:buNone/>
            </a:pPr>
            <a:r>
              <a:rPr lang="es-EC" sz="1200" dirty="0" smtClean="0"/>
              <a:t> </a:t>
            </a:r>
          </a:p>
          <a:p>
            <a:pPr algn="just">
              <a:buNone/>
            </a:pPr>
            <a:r>
              <a:rPr lang="es-EC" sz="1200" dirty="0" smtClean="0"/>
              <a:t>De nuestras consideraciones:</a:t>
            </a:r>
          </a:p>
          <a:p>
            <a:pPr algn="just">
              <a:buNone/>
            </a:pPr>
            <a:r>
              <a:rPr lang="es-EC" sz="1200" dirty="0" smtClean="0"/>
              <a:t> </a:t>
            </a:r>
          </a:p>
          <a:p>
            <a:pPr algn="just">
              <a:buNone/>
            </a:pPr>
            <a:r>
              <a:rPr lang="es-EC" sz="1200" dirty="0" smtClean="0"/>
              <a:t>       Nos es grato comunicarle que se llevará a efecto la Auditoría de Gestión al Área de Ventas de la Empresa TUBASEC C.A, que cubrirá el período del 1 de enero al 31 de diciembre del 2009, durante el 1 al 30 de Octubre del 2009, para lo cual se dispondrá al análisis o estudio de los siguientes puntos:</a:t>
            </a:r>
          </a:p>
          <a:p>
            <a:pPr algn="just">
              <a:buNone/>
            </a:pPr>
            <a:r>
              <a:rPr lang="es-EC" sz="1200" dirty="0" smtClean="0"/>
              <a:t> </a:t>
            </a:r>
          </a:p>
          <a:p>
            <a:pPr algn="just"/>
            <a:r>
              <a:rPr lang="es-EC" sz="1200" dirty="0" smtClean="0"/>
              <a:t>Conocimiento de la Compañía y estructura.</a:t>
            </a:r>
          </a:p>
          <a:p>
            <a:pPr algn="just"/>
            <a:r>
              <a:rPr lang="es-EC" sz="1200" dirty="0" smtClean="0"/>
              <a:t>Estudio de la normatividad.</a:t>
            </a:r>
          </a:p>
          <a:p>
            <a:pPr algn="just"/>
            <a:r>
              <a:rPr lang="es-EC" sz="1200" dirty="0" smtClean="0"/>
              <a:t>Análisis de los procesos, objetivos y metas de la Compañía.</a:t>
            </a:r>
          </a:p>
          <a:p>
            <a:pPr algn="just"/>
            <a:r>
              <a:rPr lang="es-EC" sz="1200" dirty="0" smtClean="0"/>
              <a:t>Estudio de las políticas y disposiciones internas.</a:t>
            </a:r>
          </a:p>
          <a:p>
            <a:pPr algn="just"/>
            <a:r>
              <a:rPr lang="es-EC" sz="1200" dirty="0" smtClean="0"/>
              <a:t>Estudio del Control Interno.</a:t>
            </a:r>
          </a:p>
          <a:p>
            <a:pPr algn="just">
              <a:buNone/>
            </a:pPr>
            <a:r>
              <a:rPr lang="es-EC" sz="1200" dirty="0" smtClean="0"/>
              <a:t> </a:t>
            </a:r>
          </a:p>
          <a:p>
            <a:pPr algn="just">
              <a:buNone/>
            </a:pPr>
            <a:r>
              <a:rPr lang="es-EC" sz="1200" dirty="0" smtClean="0"/>
              <a:t>       Con estos antecedentes mucho agradeceré, se sirva disponer que se brinde todas las facilidades con los documentos respectivos, para el desarrollo del examen de la forma más adecuada.</a:t>
            </a:r>
          </a:p>
          <a:p>
            <a:pPr algn="just">
              <a:buNone/>
            </a:pPr>
            <a:r>
              <a:rPr lang="es-EC" sz="1200" dirty="0" smtClean="0"/>
              <a:t>       Por la favorable atención que se digne dar a la presente, nos suscribimos de usted.</a:t>
            </a:r>
          </a:p>
          <a:p>
            <a:pPr algn="just">
              <a:buNone/>
            </a:pPr>
            <a:r>
              <a:rPr lang="es-EC" sz="1200" dirty="0" smtClean="0"/>
              <a:t> </a:t>
            </a:r>
          </a:p>
          <a:p>
            <a:pPr algn="just">
              <a:buNone/>
            </a:pPr>
            <a:r>
              <a:rPr lang="es-EC" sz="1200" dirty="0" smtClean="0"/>
              <a:t>Muy atentamente, </a:t>
            </a:r>
          </a:p>
          <a:p>
            <a:pPr algn="just">
              <a:buNone/>
            </a:pPr>
            <a:r>
              <a:rPr lang="es-EC" sz="1200" dirty="0" smtClean="0"/>
              <a:t> </a:t>
            </a:r>
          </a:p>
          <a:p>
            <a:pPr algn="just">
              <a:buNone/>
            </a:pPr>
            <a:r>
              <a:rPr lang="es-EC" sz="1200" dirty="0" smtClean="0"/>
              <a:t>Carolin Gallardo </a:t>
            </a:r>
          </a:p>
          <a:p>
            <a:pPr algn="just">
              <a:buNone/>
            </a:pPr>
            <a:r>
              <a:rPr lang="es-EC" sz="1200" dirty="0" smtClean="0"/>
              <a:t>JEFE DE AUDITORÍA</a:t>
            </a:r>
          </a:p>
          <a:p>
            <a:pPr algn="just"/>
            <a:endParaRPr lang="es-EC" sz="1200" dirty="0"/>
          </a:p>
        </p:txBody>
      </p:sp>
      <p:sp>
        <p:nvSpPr>
          <p:cNvPr id="4"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D  1</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229600" cy="5400600"/>
          </a:xfrm>
        </p:spPr>
        <p:txBody>
          <a:bodyPr>
            <a:normAutofit fontScale="77500" lnSpcReduction="20000"/>
          </a:bodyPr>
          <a:lstStyle/>
          <a:p>
            <a:pPr algn="just">
              <a:buNone/>
            </a:pPr>
            <a:endParaRPr lang="es-EC" dirty="0" smtClean="0"/>
          </a:p>
          <a:p>
            <a:pPr algn="just">
              <a:buNone/>
            </a:pPr>
            <a:r>
              <a:rPr lang="es-EC" dirty="0" smtClean="0"/>
              <a:t> </a:t>
            </a:r>
          </a:p>
          <a:p>
            <a:pPr algn="just">
              <a:buNone/>
            </a:pPr>
            <a:r>
              <a:rPr lang="es-EC" b="1" dirty="0" smtClean="0"/>
              <a:t>PLANIFICACIÓN ESPECÍFICA</a:t>
            </a:r>
          </a:p>
          <a:p>
            <a:pPr algn="just">
              <a:buNone/>
            </a:pPr>
            <a:r>
              <a:rPr lang="es-EC" dirty="0" smtClean="0"/>
              <a:t> </a:t>
            </a:r>
            <a:r>
              <a:rPr lang="es-EC" b="1" dirty="0" smtClean="0"/>
              <a:t> </a:t>
            </a:r>
            <a:endParaRPr lang="es-EC" dirty="0" smtClean="0"/>
          </a:p>
          <a:p>
            <a:pPr algn="just">
              <a:buNone/>
            </a:pPr>
            <a:r>
              <a:rPr lang="es-EC" b="1" dirty="0" smtClean="0"/>
              <a:t>MOTIVO</a:t>
            </a:r>
            <a:endParaRPr lang="es-EC" dirty="0" smtClean="0"/>
          </a:p>
          <a:p>
            <a:pPr algn="just">
              <a:buNone/>
            </a:pPr>
            <a:r>
              <a:rPr lang="es-EC" b="1" dirty="0" smtClean="0"/>
              <a:t> </a:t>
            </a:r>
            <a:endParaRPr lang="es-EC" dirty="0" smtClean="0"/>
          </a:p>
          <a:p>
            <a:pPr algn="just">
              <a:buNone/>
            </a:pPr>
            <a:r>
              <a:rPr lang="es-EC" dirty="0" smtClean="0"/>
              <a:t>     Se procede a realizar la Auditoría de Gestión al Área de Ventas, el examen se realizará en virtud del contrato suscrito entre las partes, para evaluar la eficiencia, eficacia y economía de las operaciones.</a:t>
            </a:r>
          </a:p>
          <a:p>
            <a:pPr algn="just">
              <a:buNone/>
            </a:pPr>
            <a:endParaRPr lang="es-EC" dirty="0" smtClean="0"/>
          </a:p>
          <a:p>
            <a:pPr algn="just">
              <a:buNone/>
            </a:pPr>
            <a:r>
              <a:rPr lang="es-EC" dirty="0" smtClean="0"/>
              <a:t> </a:t>
            </a:r>
          </a:p>
          <a:p>
            <a:pPr algn="just">
              <a:buNone/>
            </a:pPr>
            <a:r>
              <a:rPr lang="es-EC" b="1" dirty="0" smtClean="0"/>
              <a:t>OBJETIVOS DE AUDITORÍA</a:t>
            </a:r>
            <a:endParaRPr lang="es-EC" dirty="0" smtClean="0"/>
          </a:p>
          <a:p>
            <a:pPr algn="just">
              <a:buNone/>
            </a:pPr>
            <a:r>
              <a:rPr lang="es-EC" b="1" dirty="0" smtClean="0"/>
              <a:t> </a:t>
            </a:r>
            <a:endParaRPr lang="es-EC" dirty="0" smtClean="0"/>
          </a:p>
          <a:p>
            <a:pPr lvl="0" algn="just">
              <a:buNone/>
            </a:pPr>
            <a:r>
              <a:rPr lang="es-EC" dirty="0" smtClean="0"/>
              <a:t>    Evaluar el grado de eficiencia, eficacia y economía en el logro de los objetivos previstos por la organización en su conjunto y con los que se han manejado los recursos para adaptarse a su entorno.</a:t>
            </a:r>
          </a:p>
          <a:p>
            <a:pPr algn="just">
              <a:buNone/>
            </a:pPr>
            <a:endParaRPr lang="es-EC" dirty="0"/>
          </a:p>
        </p:txBody>
      </p:sp>
      <p:sp>
        <p:nvSpPr>
          <p:cNvPr id="4"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D  2</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rPr>
              <a:t>1/6</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415880"/>
          </a:xfrm>
        </p:spPr>
        <p:txBody>
          <a:bodyPr>
            <a:normAutofit fontScale="70000" lnSpcReduction="20000"/>
          </a:bodyPr>
          <a:lstStyle/>
          <a:p>
            <a:pPr algn="just">
              <a:buNone/>
            </a:pPr>
            <a:r>
              <a:rPr lang="es-EC" b="1" dirty="0" smtClean="0"/>
              <a:t>OBJETIVO ESPECÍFICO</a:t>
            </a:r>
            <a:endParaRPr lang="es-EC" dirty="0" smtClean="0"/>
          </a:p>
          <a:p>
            <a:pPr algn="just">
              <a:buNone/>
            </a:pPr>
            <a:r>
              <a:rPr lang="es-EC" dirty="0" smtClean="0"/>
              <a:t> </a:t>
            </a:r>
          </a:p>
          <a:p>
            <a:pPr algn="just"/>
            <a:r>
              <a:rPr lang="es-EC" dirty="0" smtClean="0"/>
              <a:t>Medir  la eficiencia y eficacia de las operaciones o procesos del Área de  Ventas.</a:t>
            </a:r>
          </a:p>
          <a:p>
            <a:pPr algn="just"/>
            <a:r>
              <a:rPr lang="es-EC" dirty="0" smtClean="0"/>
              <a:t>Medir la calidad del control interno.</a:t>
            </a:r>
          </a:p>
          <a:p>
            <a:pPr algn="just"/>
            <a:r>
              <a:rPr lang="es-EC" dirty="0" smtClean="0"/>
              <a:t>Evaluar los procesos administrativos diseñados e implantados en el área.</a:t>
            </a:r>
          </a:p>
          <a:p>
            <a:pPr algn="just">
              <a:buNone/>
            </a:pPr>
            <a:endParaRPr lang="es-ES" dirty="0" smtClean="0"/>
          </a:p>
          <a:p>
            <a:pPr algn="just">
              <a:buNone/>
            </a:pPr>
            <a:endParaRPr lang="es-EC" dirty="0" smtClean="0"/>
          </a:p>
          <a:p>
            <a:pPr algn="just">
              <a:buNone/>
            </a:pPr>
            <a:r>
              <a:rPr lang="es-EC" b="1" dirty="0" smtClean="0"/>
              <a:t>ALCANCE</a:t>
            </a:r>
            <a:endParaRPr lang="es-EC" dirty="0" smtClean="0"/>
          </a:p>
          <a:p>
            <a:pPr algn="just">
              <a:buNone/>
            </a:pPr>
            <a:r>
              <a:rPr lang="es-EC" b="1" dirty="0" smtClean="0"/>
              <a:t> </a:t>
            </a:r>
            <a:endParaRPr lang="es-EC" dirty="0" smtClean="0"/>
          </a:p>
          <a:p>
            <a:pPr algn="just">
              <a:buNone/>
            </a:pPr>
            <a:r>
              <a:rPr lang="es-EC" dirty="0" smtClean="0"/>
              <a:t>     La Auditoría de Gestión al Área de Ventas, cubrirá el período desde el 1 de enero al 31 de diciembre del 2009, en un tiempo estimado de 160 horas laborables, durante el 1 al 30 de Octubre del 2009.</a:t>
            </a:r>
          </a:p>
          <a:p>
            <a:pPr algn="just">
              <a:buNone/>
            </a:pPr>
            <a:r>
              <a:rPr lang="es-EC" dirty="0" smtClean="0"/>
              <a:t> </a:t>
            </a:r>
          </a:p>
          <a:p>
            <a:pPr algn="just">
              <a:buNone/>
            </a:pPr>
            <a:r>
              <a:rPr lang="es-EC" b="1" dirty="0" smtClean="0"/>
              <a:t>OBJETIVOS DE LA COMPAÑÍA</a:t>
            </a:r>
            <a:endParaRPr lang="es-EC" dirty="0" smtClean="0"/>
          </a:p>
          <a:p>
            <a:pPr algn="just">
              <a:buNone/>
            </a:pPr>
            <a:r>
              <a:rPr lang="es-EC" dirty="0" smtClean="0"/>
              <a:t> </a:t>
            </a:r>
          </a:p>
          <a:p>
            <a:pPr algn="just">
              <a:buNone/>
            </a:pPr>
            <a:r>
              <a:rPr lang="es-EC" dirty="0" smtClean="0"/>
              <a:t>     Convertirse en el primer fabricante ecuatoriano líder en el mercado, elaborando productos de calidad bajo los estándares del sello INEN para cumplir con las especificaciones que requieren cada uno de nuestros productos.</a:t>
            </a:r>
          </a:p>
          <a:p>
            <a:pPr algn="just">
              <a:buNone/>
            </a:pPr>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611560" y="404664"/>
            <a:ext cx="3888432" cy="369332"/>
          </a:xfrm>
          <a:prstGeom prst="rect">
            <a:avLst/>
          </a:prstGeom>
          <a:noFill/>
        </p:spPr>
        <p:txBody>
          <a:bodyPr wrap="square" rtlCol="0">
            <a:spAutoFit/>
          </a:bodyPr>
          <a:lstStyle/>
          <a:p>
            <a:pPr algn="ctr"/>
            <a:r>
              <a:rPr lang="es-EC" b="1" dirty="0" smtClean="0"/>
              <a:t>Organigrama Estructural</a:t>
            </a:r>
            <a:endParaRPr lang="es-EC" b="1" dirty="0"/>
          </a:p>
        </p:txBody>
      </p:sp>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Object 2"/>
          <p:cNvGraphicFramePr>
            <a:graphicFrameLocks noChangeAspect="1"/>
          </p:cNvGraphicFramePr>
          <p:nvPr/>
        </p:nvGraphicFramePr>
        <p:xfrm>
          <a:off x="539552" y="1196752"/>
          <a:ext cx="8086725" cy="4695825"/>
        </p:xfrm>
        <a:graphic>
          <a:graphicData uri="http://schemas.openxmlformats.org/presentationml/2006/ole">
            <p:oleObj spid="_x0000_s1026" name="Visio" r:id="rId4" imgW="10036821" imgH="6850974" progId="Visio.Drawing.11">
              <p:embed/>
            </p:oleObj>
          </a:graphicData>
        </a:graphic>
      </p:graphicFrame>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29600" cy="5919936"/>
          </a:xfrm>
        </p:spPr>
        <p:txBody>
          <a:bodyPr>
            <a:normAutofit/>
          </a:bodyPr>
          <a:lstStyle/>
          <a:p>
            <a:pPr algn="just">
              <a:buNone/>
            </a:pPr>
            <a:r>
              <a:rPr lang="es-EC" sz="2400" b="1" dirty="0" smtClean="0"/>
              <a:t>    OBJETIVOS ESPECÍFICOS DEL DEPARTAMENTO DE VENTAS</a:t>
            </a:r>
            <a:endParaRPr lang="es-EC" sz="2400" dirty="0" smtClean="0"/>
          </a:p>
          <a:p>
            <a:pPr algn="just">
              <a:buNone/>
            </a:pPr>
            <a:r>
              <a:rPr lang="es-EC" sz="2400" b="1" dirty="0" smtClean="0"/>
              <a:t> </a:t>
            </a:r>
            <a:endParaRPr lang="es-EC" sz="2400" dirty="0" smtClean="0"/>
          </a:p>
          <a:p>
            <a:pPr algn="just"/>
            <a:r>
              <a:rPr lang="es-EC" sz="2400" dirty="0" smtClean="0"/>
              <a:t>Perfeccionar los productos ya existentes.</a:t>
            </a:r>
          </a:p>
          <a:p>
            <a:pPr algn="just"/>
            <a:r>
              <a:rPr lang="es-EC" sz="2400" dirty="0" smtClean="0"/>
              <a:t>Verificar los ítems de la nota de pedido</a:t>
            </a:r>
          </a:p>
          <a:p>
            <a:pPr algn="just"/>
            <a:r>
              <a:rPr lang="es-EC" sz="2400" dirty="0" smtClean="0"/>
              <a:t>Coordinar la distribución de los productos a los diferentes distribuidores (clientes).</a:t>
            </a:r>
          </a:p>
          <a:p>
            <a:pPr algn="just">
              <a:buNone/>
            </a:pPr>
            <a:endParaRPr lang="es-EC" sz="2400" dirty="0" smtClean="0"/>
          </a:p>
          <a:p>
            <a:pPr algn="just">
              <a:buNone/>
            </a:pPr>
            <a:r>
              <a:rPr lang="es-EC" sz="2400" b="1" dirty="0" smtClean="0"/>
              <a:t>   DISPOSICIONES LEGALES</a:t>
            </a:r>
            <a:endParaRPr lang="es-EC" sz="2400" dirty="0" smtClean="0"/>
          </a:p>
          <a:p>
            <a:pPr algn="just">
              <a:buNone/>
            </a:pPr>
            <a:r>
              <a:rPr lang="es-EC" sz="2400" dirty="0" smtClean="0"/>
              <a:t> </a:t>
            </a:r>
          </a:p>
          <a:p>
            <a:pPr algn="just"/>
            <a:r>
              <a:rPr lang="es-EC" sz="2400" dirty="0" smtClean="0"/>
              <a:t>Código de Trabajo </a:t>
            </a:r>
          </a:p>
          <a:p>
            <a:pPr algn="just"/>
            <a:r>
              <a:rPr lang="es-EC" sz="2400" dirty="0" smtClean="0"/>
              <a:t>Políticas y Normas Internas </a:t>
            </a:r>
          </a:p>
          <a:p>
            <a:pPr algn="just"/>
            <a:r>
              <a:rPr lang="es-EC" sz="2400" dirty="0" smtClean="0"/>
              <a:t>Reglamentos Internos</a:t>
            </a:r>
          </a:p>
          <a:p>
            <a:pPr algn="just">
              <a:buNone/>
            </a:pPr>
            <a:endParaRPr lang="es-EC" sz="2400" dirty="0"/>
          </a:p>
        </p:txBody>
      </p:sp>
      <p:sp>
        <p:nvSpPr>
          <p:cNvPr id="4" name="Text Box 1"/>
          <p:cNvSpPr txBox="1">
            <a:spLocks noChangeArrowheads="1"/>
          </p:cNvSpPr>
          <p:nvPr/>
        </p:nvSpPr>
        <p:spPr bwMode="auto">
          <a:xfrm>
            <a:off x="7380312" y="260648"/>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D  2</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/6</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2645648"/>
          </a:xfrm>
        </p:spPr>
        <p:txBody>
          <a:bodyPr/>
          <a:lstStyle/>
          <a:p>
            <a:pPr algn="just">
              <a:buNone/>
            </a:pPr>
            <a:r>
              <a:rPr lang="es-EC" b="1" dirty="0" smtClean="0"/>
              <a:t>PERSONAL TÉCNICO</a:t>
            </a:r>
            <a:endParaRPr lang="es-EC" dirty="0" smtClean="0"/>
          </a:p>
          <a:p>
            <a:pPr algn="just">
              <a:buNone/>
            </a:pPr>
            <a:endParaRPr lang="es-EC" dirty="0" smtClean="0"/>
          </a:p>
          <a:p>
            <a:pPr algn="just"/>
            <a:r>
              <a:rPr lang="es-EC" dirty="0" smtClean="0"/>
              <a:t>Tomando en cuenta el equipo de trabajo que realizará la Auditoría de Gestión en el respectivo Departamento no se ha visto necesario la contratación de personal técnico.</a:t>
            </a:r>
          </a:p>
          <a:p>
            <a:pPr algn="just"/>
            <a:endParaRPr lang="es-EC" dirty="0"/>
          </a:p>
        </p:txBody>
      </p:sp>
      <p:graphicFrame>
        <p:nvGraphicFramePr>
          <p:cNvPr id="4" name="3 Tabla"/>
          <p:cNvGraphicFramePr>
            <a:graphicFrameLocks noGrp="1"/>
          </p:cNvGraphicFramePr>
          <p:nvPr/>
        </p:nvGraphicFramePr>
        <p:xfrm>
          <a:off x="3293095" y="3428999"/>
          <a:ext cx="2359025" cy="1110993"/>
        </p:xfrm>
        <a:graphic>
          <a:graphicData uri="http://schemas.openxmlformats.org/drawingml/2006/table">
            <a:tbl>
              <a:tblPr>
                <a:tableStyleId>{775DCB02-9BB8-47FD-8907-85C794F793BA}</a:tableStyleId>
              </a:tblPr>
              <a:tblGrid>
                <a:gridCol w="2359025"/>
              </a:tblGrid>
              <a:tr h="370331">
                <a:tc>
                  <a:txBody>
                    <a:bodyPr/>
                    <a:lstStyle/>
                    <a:p>
                      <a:pPr algn="just">
                        <a:lnSpc>
                          <a:spcPct val="150000"/>
                        </a:lnSpc>
                        <a:spcAft>
                          <a:spcPts val="0"/>
                        </a:spcAft>
                      </a:pPr>
                      <a:r>
                        <a:rPr lang="es-EC" sz="1200"/>
                        <a:t>1     Auditor Jefe de Equipo</a:t>
                      </a:r>
                      <a:endParaRPr lang="es-EC" sz="1200">
                        <a:latin typeface="Times New Roman"/>
                        <a:ea typeface="Times New Roman"/>
                        <a:cs typeface="Times New Roman"/>
                      </a:endParaRPr>
                    </a:p>
                  </a:txBody>
                  <a:tcPr marL="68580" marR="68580" marT="0" marB="0"/>
                </a:tc>
              </a:tr>
              <a:tr h="370331">
                <a:tc>
                  <a:txBody>
                    <a:bodyPr/>
                    <a:lstStyle/>
                    <a:p>
                      <a:pPr algn="just">
                        <a:lnSpc>
                          <a:spcPct val="150000"/>
                        </a:lnSpc>
                        <a:spcAft>
                          <a:spcPts val="0"/>
                        </a:spcAft>
                      </a:pPr>
                      <a:r>
                        <a:rPr lang="es-EC" sz="1200"/>
                        <a:t>1     Supervisor</a:t>
                      </a:r>
                      <a:endParaRPr lang="es-EC" sz="1200">
                        <a:latin typeface="Times New Roman"/>
                        <a:ea typeface="Times New Roman"/>
                        <a:cs typeface="Times New Roman"/>
                      </a:endParaRPr>
                    </a:p>
                  </a:txBody>
                  <a:tcPr marL="68580" marR="68580" marT="0" marB="0"/>
                </a:tc>
              </a:tr>
              <a:tr h="370331">
                <a:tc>
                  <a:txBody>
                    <a:bodyPr/>
                    <a:lstStyle/>
                    <a:p>
                      <a:pPr algn="just">
                        <a:lnSpc>
                          <a:spcPct val="150000"/>
                        </a:lnSpc>
                        <a:spcAft>
                          <a:spcPts val="0"/>
                        </a:spcAft>
                      </a:pPr>
                      <a:r>
                        <a:rPr lang="es-EC" sz="1200" dirty="0"/>
                        <a:t>1     Auditor Junior</a:t>
                      </a:r>
                      <a:endParaRPr lang="es-EC" sz="12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9208" y="692696"/>
            <a:ext cx="4474840" cy="557416"/>
          </a:xfrm>
        </p:spPr>
        <p:txBody>
          <a:bodyPr/>
          <a:lstStyle/>
          <a:p>
            <a:pPr>
              <a:buNone/>
            </a:pPr>
            <a:r>
              <a:rPr lang="es-EC" b="1" dirty="0" smtClean="0"/>
              <a:t>RECURSOS MATERIALES</a:t>
            </a:r>
            <a:endParaRPr lang="es-EC" dirty="0" smtClean="0"/>
          </a:p>
          <a:p>
            <a:endParaRPr lang="es-EC" dirty="0"/>
          </a:p>
        </p:txBody>
      </p:sp>
      <p:graphicFrame>
        <p:nvGraphicFramePr>
          <p:cNvPr id="4" name="3 Tabla"/>
          <p:cNvGraphicFramePr>
            <a:graphicFrameLocks noGrp="1"/>
          </p:cNvGraphicFramePr>
          <p:nvPr/>
        </p:nvGraphicFramePr>
        <p:xfrm>
          <a:off x="2771800" y="1772812"/>
          <a:ext cx="3321977" cy="3744420"/>
        </p:xfrm>
        <a:graphic>
          <a:graphicData uri="http://schemas.openxmlformats.org/drawingml/2006/table">
            <a:tbl>
              <a:tblPr>
                <a:tableStyleId>{69C7853C-536D-4A76-A0AE-DD22124D55A5}</a:tableStyleId>
              </a:tblPr>
              <a:tblGrid>
                <a:gridCol w="3321977"/>
              </a:tblGrid>
              <a:tr h="374442">
                <a:tc>
                  <a:txBody>
                    <a:bodyPr/>
                    <a:lstStyle/>
                    <a:p>
                      <a:pPr algn="just">
                        <a:lnSpc>
                          <a:spcPct val="150000"/>
                        </a:lnSpc>
                        <a:spcAft>
                          <a:spcPts val="0"/>
                        </a:spcAft>
                      </a:pPr>
                      <a:r>
                        <a:rPr lang="es-EC" sz="1200"/>
                        <a:t>3     Computadoras Portátiles (Alq.)</a:t>
                      </a:r>
                      <a:endParaRPr lang="es-EC" sz="1200">
                        <a:latin typeface="Times New Roman"/>
                        <a:ea typeface="Times New Roman"/>
                        <a:cs typeface="Times New Roman"/>
                      </a:endParaRPr>
                    </a:p>
                  </a:txBody>
                  <a:tcPr marL="68580" marR="68580" marT="0" marB="0"/>
                </a:tc>
              </a:tr>
              <a:tr h="374442">
                <a:tc>
                  <a:txBody>
                    <a:bodyPr/>
                    <a:lstStyle/>
                    <a:p>
                      <a:pPr algn="just">
                        <a:lnSpc>
                          <a:spcPct val="150000"/>
                        </a:lnSpc>
                        <a:spcAft>
                          <a:spcPts val="0"/>
                        </a:spcAft>
                      </a:pPr>
                      <a:r>
                        <a:rPr lang="es-EC" sz="1200"/>
                        <a:t>1     Impresora</a:t>
                      </a:r>
                      <a:endParaRPr lang="es-EC" sz="1200">
                        <a:latin typeface="Times New Roman"/>
                        <a:ea typeface="Times New Roman"/>
                        <a:cs typeface="Times New Roman"/>
                      </a:endParaRPr>
                    </a:p>
                  </a:txBody>
                  <a:tcPr marL="68580" marR="68580" marT="0" marB="0"/>
                </a:tc>
              </a:tr>
              <a:tr h="374442">
                <a:tc>
                  <a:txBody>
                    <a:bodyPr/>
                    <a:lstStyle/>
                    <a:p>
                      <a:pPr algn="just">
                        <a:lnSpc>
                          <a:spcPct val="150000"/>
                        </a:lnSpc>
                        <a:spcAft>
                          <a:spcPts val="0"/>
                        </a:spcAft>
                      </a:pPr>
                      <a:r>
                        <a:rPr lang="es-EC" sz="1200"/>
                        <a:t>3     Flash Memory</a:t>
                      </a:r>
                      <a:endParaRPr lang="es-EC" sz="1200">
                        <a:latin typeface="Times New Roman"/>
                        <a:ea typeface="Times New Roman"/>
                        <a:cs typeface="Times New Roman"/>
                      </a:endParaRPr>
                    </a:p>
                  </a:txBody>
                  <a:tcPr marL="68580" marR="68580" marT="0" marB="0"/>
                </a:tc>
              </a:tr>
              <a:tr h="374442">
                <a:tc>
                  <a:txBody>
                    <a:bodyPr/>
                    <a:lstStyle/>
                    <a:p>
                      <a:pPr algn="just">
                        <a:lnSpc>
                          <a:spcPct val="150000"/>
                        </a:lnSpc>
                        <a:spcAft>
                          <a:spcPts val="0"/>
                        </a:spcAft>
                      </a:pPr>
                      <a:r>
                        <a:rPr lang="es-EC" sz="1200"/>
                        <a:t>1     Resma de Papel Bond</a:t>
                      </a:r>
                      <a:endParaRPr lang="es-EC" sz="1200">
                        <a:latin typeface="Times New Roman"/>
                        <a:ea typeface="Times New Roman"/>
                        <a:cs typeface="Times New Roman"/>
                      </a:endParaRPr>
                    </a:p>
                  </a:txBody>
                  <a:tcPr marL="68580" marR="68580" marT="0" marB="0"/>
                </a:tc>
              </a:tr>
              <a:tr h="374442">
                <a:tc>
                  <a:txBody>
                    <a:bodyPr/>
                    <a:lstStyle/>
                    <a:p>
                      <a:pPr algn="just">
                        <a:lnSpc>
                          <a:spcPct val="150000"/>
                        </a:lnSpc>
                        <a:spcAft>
                          <a:spcPts val="0"/>
                        </a:spcAft>
                      </a:pPr>
                      <a:r>
                        <a:rPr lang="es-EC" sz="1200"/>
                        <a:t>3     Lápices Bicolor</a:t>
                      </a:r>
                      <a:endParaRPr lang="es-EC" sz="1200">
                        <a:latin typeface="Times New Roman"/>
                        <a:ea typeface="Times New Roman"/>
                        <a:cs typeface="Times New Roman"/>
                      </a:endParaRPr>
                    </a:p>
                  </a:txBody>
                  <a:tcPr marL="68580" marR="68580" marT="0" marB="0"/>
                </a:tc>
              </a:tr>
              <a:tr h="374442">
                <a:tc>
                  <a:txBody>
                    <a:bodyPr/>
                    <a:lstStyle/>
                    <a:p>
                      <a:pPr algn="just">
                        <a:lnSpc>
                          <a:spcPct val="150000"/>
                        </a:lnSpc>
                        <a:spcAft>
                          <a:spcPts val="0"/>
                        </a:spcAft>
                      </a:pPr>
                      <a:r>
                        <a:rPr lang="es-EC" sz="1200"/>
                        <a:t>3     Portaminas</a:t>
                      </a:r>
                      <a:endParaRPr lang="es-EC" sz="1200">
                        <a:latin typeface="Times New Roman"/>
                        <a:ea typeface="Times New Roman"/>
                        <a:cs typeface="Times New Roman"/>
                      </a:endParaRPr>
                    </a:p>
                  </a:txBody>
                  <a:tcPr marL="68580" marR="68580" marT="0" marB="0"/>
                </a:tc>
              </a:tr>
              <a:tr h="374442">
                <a:tc>
                  <a:txBody>
                    <a:bodyPr/>
                    <a:lstStyle/>
                    <a:p>
                      <a:pPr algn="just">
                        <a:lnSpc>
                          <a:spcPct val="150000"/>
                        </a:lnSpc>
                        <a:spcAft>
                          <a:spcPts val="0"/>
                        </a:spcAft>
                      </a:pPr>
                      <a:r>
                        <a:rPr lang="es-EC" sz="1200"/>
                        <a:t>3     Borradores</a:t>
                      </a:r>
                      <a:endParaRPr lang="es-EC" sz="1200">
                        <a:latin typeface="Times New Roman"/>
                        <a:ea typeface="Times New Roman"/>
                        <a:cs typeface="Times New Roman"/>
                      </a:endParaRPr>
                    </a:p>
                  </a:txBody>
                  <a:tcPr marL="68580" marR="68580" marT="0" marB="0"/>
                </a:tc>
              </a:tr>
              <a:tr h="374442">
                <a:tc>
                  <a:txBody>
                    <a:bodyPr/>
                    <a:lstStyle/>
                    <a:p>
                      <a:pPr algn="just">
                        <a:lnSpc>
                          <a:spcPct val="150000"/>
                        </a:lnSpc>
                        <a:spcAft>
                          <a:spcPts val="0"/>
                        </a:spcAft>
                      </a:pPr>
                      <a:r>
                        <a:rPr lang="es-EC" sz="1200"/>
                        <a:t>3     Caja de Minas 2b</a:t>
                      </a:r>
                      <a:endParaRPr lang="es-EC" sz="1200">
                        <a:latin typeface="Times New Roman"/>
                        <a:ea typeface="Times New Roman"/>
                        <a:cs typeface="Times New Roman"/>
                      </a:endParaRPr>
                    </a:p>
                  </a:txBody>
                  <a:tcPr marL="68580" marR="68580" marT="0" marB="0"/>
                </a:tc>
              </a:tr>
              <a:tr h="374442">
                <a:tc>
                  <a:txBody>
                    <a:bodyPr/>
                    <a:lstStyle/>
                    <a:p>
                      <a:pPr algn="just">
                        <a:lnSpc>
                          <a:spcPct val="150000"/>
                        </a:lnSpc>
                        <a:spcAft>
                          <a:spcPts val="0"/>
                        </a:spcAft>
                      </a:pPr>
                      <a:r>
                        <a:rPr lang="es-EC" sz="1200"/>
                        <a:t>15    Hojas de 7 columnas</a:t>
                      </a:r>
                      <a:endParaRPr lang="es-EC" sz="1200">
                        <a:latin typeface="Times New Roman"/>
                        <a:ea typeface="Times New Roman"/>
                        <a:cs typeface="Times New Roman"/>
                      </a:endParaRPr>
                    </a:p>
                  </a:txBody>
                  <a:tcPr marL="68580" marR="68580" marT="0" marB="0"/>
                </a:tc>
              </a:tr>
              <a:tr h="374442">
                <a:tc>
                  <a:txBody>
                    <a:bodyPr/>
                    <a:lstStyle/>
                    <a:p>
                      <a:pPr algn="just">
                        <a:lnSpc>
                          <a:spcPct val="150000"/>
                        </a:lnSpc>
                        <a:spcAft>
                          <a:spcPts val="0"/>
                        </a:spcAft>
                      </a:pPr>
                      <a:r>
                        <a:rPr lang="es-EC" sz="1200" dirty="0"/>
                        <a:t>Movilización, Alimentación</a:t>
                      </a:r>
                      <a:endParaRPr lang="es-EC" sz="1200" dirty="0">
                        <a:latin typeface="Times New Roman"/>
                        <a:ea typeface="Times New Roman"/>
                        <a:cs typeface="Times New Roman"/>
                      </a:endParaRPr>
                    </a:p>
                  </a:txBody>
                  <a:tcPr marL="68580" marR="68580" marT="0" marB="0"/>
                </a:tc>
              </a:tr>
            </a:tbl>
          </a:graphicData>
        </a:graphic>
      </p:graphicFrame>
      <p:sp>
        <p:nvSpPr>
          <p:cNvPr id="5"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D  2</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4</a:t>
            </a:r>
            <a:r>
              <a:rPr kumimoji="0" lang="es-ES" sz="1100" b="0" i="0" u="none" strike="noStrike" cap="none" normalizeH="0" baseline="0" dirty="0" smtClean="0">
                <a:ln>
                  <a:noFill/>
                </a:ln>
                <a:solidFill>
                  <a:srgbClr val="FF0000"/>
                </a:solidFill>
                <a:effectLst/>
                <a:latin typeface="Calibri" pitchFamily="34" charset="0"/>
                <a:cs typeface="Arial" pitchFamily="34" charset="0"/>
              </a:rPr>
              <a:t>/6</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363272" cy="3600400"/>
          </a:xfrm>
        </p:spPr>
        <p:txBody>
          <a:bodyPr>
            <a:normAutofit fontScale="77500" lnSpcReduction="20000"/>
          </a:bodyPr>
          <a:lstStyle/>
          <a:p>
            <a:pPr algn="just">
              <a:buNone/>
            </a:pPr>
            <a:r>
              <a:rPr lang="es-EC" b="1" dirty="0" smtClean="0"/>
              <a:t>RECURSOS FINANCIEROS</a:t>
            </a:r>
            <a:endParaRPr lang="es-EC" dirty="0" smtClean="0"/>
          </a:p>
          <a:p>
            <a:pPr algn="just">
              <a:buNone/>
            </a:pPr>
            <a:r>
              <a:rPr lang="es-EC" b="1" dirty="0" smtClean="0"/>
              <a:t> </a:t>
            </a:r>
            <a:endParaRPr lang="es-EC" dirty="0" smtClean="0"/>
          </a:p>
          <a:p>
            <a:pPr algn="just">
              <a:buNone/>
            </a:pPr>
            <a:r>
              <a:rPr lang="es-EC" dirty="0" smtClean="0"/>
              <a:t>   El valor al que asciende de acuerdo al contrato suscrito y legalizado, para realizar el presente examen de Auditoría de Gestión a la Empresa TUBASEC C.A., es de TRES MIL DÓLARES (U.S.$3.000,oo), más el 12 %IVA.</a:t>
            </a:r>
          </a:p>
          <a:p>
            <a:pPr algn="just">
              <a:buNone/>
            </a:pPr>
            <a:r>
              <a:rPr lang="es-EC" dirty="0" smtClean="0"/>
              <a:t> </a:t>
            </a:r>
          </a:p>
          <a:p>
            <a:pPr algn="just">
              <a:buNone/>
            </a:pPr>
            <a:r>
              <a:rPr lang="es-EC" b="1" dirty="0" smtClean="0"/>
              <a:t>DISTRIBUCIÓN DE TIEMPO Y TRABAJO </a:t>
            </a:r>
            <a:endParaRPr lang="es-EC" dirty="0" smtClean="0"/>
          </a:p>
          <a:p>
            <a:pPr algn="just">
              <a:buNone/>
            </a:pPr>
            <a:r>
              <a:rPr lang="es-EC" dirty="0" smtClean="0"/>
              <a:t> </a:t>
            </a:r>
          </a:p>
          <a:p>
            <a:pPr algn="just">
              <a:buNone/>
            </a:pPr>
            <a:r>
              <a:rPr lang="es-EC" dirty="0" smtClean="0"/>
              <a:t>   La Auditoría que se va a realizar en la Compañía será ejecutada por el equipo de trabajo que se detalla a continuación:</a:t>
            </a:r>
          </a:p>
          <a:p>
            <a:pPr algn="just">
              <a:buNone/>
            </a:pPr>
            <a:r>
              <a:rPr lang="es-EC" dirty="0" smtClean="0"/>
              <a:t> </a:t>
            </a:r>
          </a:p>
          <a:p>
            <a:pPr algn="just">
              <a:buNone/>
            </a:pPr>
            <a:endParaRPr lang="es-EC" dirty="0"/>
          </a:p>
        </p:txBody>
      </p:sp>
      <p:graphicFrame>
        <p:nvGraphicFramePr>
          <p:cNvPr id="4" name="3 Tabla"/>
          <p:cNvGraphicFramePr>
            <a:graphicFrameLocks noGrp="1"/>
          </p:cNvGraphicFramePr>
          <p:nvPr/>
        </p:nvGraphicFramePr>
        <p:xfrm>
          <a:off x="1907704" y="4443190"/>
          <a:ext cx="5199380" cy="1190944"/>
        </p:xfrm>
        <a:graphic>
          <a:graphicData uri="http://schemas.openxmlformats.org/drawingml/2006/table">
            <a:tbl>
              <a:tblPr>
                <a:tableStyleId>{284E427A-3D55-4303-BF80-6455036E1DE7}</a:tableStyleId>
              </a:tblPr>
              <a:tblGrid>
                <a:gridCol w="1598930"/>
                <a:gridCol w="2250440"/>
                <a:gridCol w="1350010"/>
              </a:tblGrid>
              <a:tr h="0">
                <a:tc>
                  <a:txBody>
                    <a:bodyPr/>
                    <a:lstStyle/>
                    <a:p>
                      <a:pPr algn="just">
                        <a:lnSpc>
                          <a:spcPct val="150000"/>
                        </a:lnSpc>
                        <a:spcAft>
                          <a:spcPts val="0"/>
                        </a:spcAft>
                      </a:pPr>
                      <a:r>
                        <a:rPr lang="es-EC" sz="1200"/>
                        <a:t>NOMBRE</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a:t>EQUIPO DE TRABAJO</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p>
                    <a:p>
                      <a:pPr>
                        <a:lnSpc>
                          <a:spcPct val="115000"/>
                        </a:lnSpc>
                      </a:pPr>
                      <a:r>
                        <a:rPr lang="es-EC" sz="1100"/>
                        <a:t>SIGLAS </a:t>
                      </a:r>
                      <a:endParaRPr lang="es-EC" sz="1100">
                        <a:latin typeface="Calibri"/>
                        <a:cs typeface="Times New Roman"/>
                      </a:endParaRPr>
                    </a:p>
                  </a:txBody>
                  <a:tcPr marL="68580" marR="68580" marT="0" marB="0"/>
                </a:tc>
              </a:tr>
              <a:tr h="0">
                <a:tc>
                  <a:txBody>
                    <a:bodyPr/>
                    <a:lstStyle/>
                    <a:p>
                      <a:pPr algn="just">
                        <a:lnSpc>
                          <a:spcPct val="150000"/>
                        </a:lnSpc>
                        <a:spcAft>
                          <a:spcPts val="0"/>
                        </a:spcAft>
                      </a:pPr>
                      <a:r>
                        <a:rPr lang="es-EC" sz="1200"/>
                        <a:t>Carolin Gallardo</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a:t>Auditora Jefe de Equipo</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a:t>C.G</a:t>
                      </a:r>
                      <a:endParaRPr lang="es-EC" sz="1200">
                        <a:latin typeface="Times New Roman"/>
                        <a:ea typeface="Times New Roman"/>
                        <a:cs typeface="Times New Roman"/>
                      </a:endParaRPr>
                    </a:p>
                  </a:txBody>
                  <a:tcPr marL="68580" marR="68580" marT="0" marB="0"/>
                </a:tc>
              </a:tr>
              <a:tr h="0">
                <a:tc>
                  <a:txBody>
                    <a:bodyPr/>
                    <a:lstStyle/>
                    <a:p>
                      <a:pPr algn="just">
                        <a:lnSpc>
                          <a:spcPct val="150000"/>
                        </a:lnSpc>
                        <a:spcAft>
                          <a:spcPts val="0"/>
                        </a:spcAft>
                      </a:pPr>
                      <a:r>
                        <a:rPr lang="es-EC" sz="1200"/>
                        <a:t>Gabriela Concha</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a:t>Supervisor</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a:t>G.O</a:t>
                      </a:r>
                      <a:endParaRPr lang="es-EC" sz="1200">
                        <a:latin typeface="Times New Roman"/>
                        <a:ea typeface="Times New Roman"/>
                        <a:cs typeface="Times New Roman"/>
                      </a:endParaRPr>
                    </a:p>
                  </a:txBody>
                  <a:tcPr marL="68580" marR="68580" marT="0" marB="0"/>
                </a:tc>
              </a:tr>
              <a:tr h="0">
                <a:tc>
                  <a:txBody>
                    <a:bodyPr/>
                    <a:lstStyle/>
                    <a:p>
                      <a:pPr algn="just">
                        <a:lnSpc>
                          <a:spcPct val="150000"/>
                        </a:lnSpc>
                        <a:spcAft>
                          <a:spcPts val="0"/>
                        </a:spcAft>
                      </a:pPr>
                      <a:r>
                        <a:rPr lang="es-EC" sz="1200"/>
                        <a:t>Verónica Herazo</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a:t>Auditora junior</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dirty="0"/>
                        <a:t>V.H</a:t>
                      </a:r>
                      <a:endParaRPr lang="es-EC" sz="1200" dirty="0">
                        <a:latin typeface="Times New Roman"/>
                        <a:ea typeface="Times New Roman"/>
                        <a:cs typeface="Times New Roman"/>
                      </a:endParaRPr>
                    </a:p>
                  </a:txBody>
                  <a:tcPr marL="68580" marR="68580" marT="0" marB="0"/>
                </a:tc>
              </a:tr>
            </a:tbl>
          </a:graphicData>
        </a:graphic>
      </p:graphicFrame>
      <p:sp>
        <p:nvSpPr>
          <p:cNvPr id="156673" name="Text Box 1"/>
          <p:cNvSpPr txBox="1">
            <a:spLocks noChangeArrowheads="1"/>
          </p:cNvSpPr>
          <p:nvPr/>
        </p:nvSpPr>
        <p:spPr bwMode="auto">
          <a:xfrm>
            <a:off x="855663" y="-822325"/>
            <a:ext cx="1138237" cy="3619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1080120"/>
          </a:xfrm>
        </p:spPr>
        <p:txBody>
          <a:bodyPr>
            <a:normAutofit fontScale="92500" lnSpcReduction="10000"/>
          </a:bodyPr>
          <a:lstStyle/>
          <a:p>
            <a:pPr algn="just"/>
            <a:r>
              <a:rPr lang="es-EC" dirty="0" smtClean="0"/>
              <a:t>La elaboración del presente trabajo se realizará con una estimación de 160 horas laborables, las cuales están distribuidas de la siguiente manera:</a:t>
            </a:r>
          </a:p>
          <a:p>
            <a:pPr algn="just">
              <a:buNone/>
            </a:pPr>
            <a:endParaRPr lang="es-EC" dirty="0" smtClean="0"/>
          </a:p>
          <a:p>
            <a:pPr algn="just">
              <a:buNone/>
            </a:pPr>
            <a:endParaRPr lang="es-EC" dirty="0"/>
          </a:p>
        </p:txBody>
      </p:sp>
      <p:graphicFrame>
        <p:nvGraphicFramePr>
          <p:cNvPr id="4" name="3 Tabla"/>
          <p:cNvGraphicFramePr>
            <a:graphicFrameLocks noGrp="1"/>
          </p:cNvGraphicFramePr>
          <p:nvPr/>
        </p:nvGraphicFramePr>
        <p:xfrm>
          <a:off x="1524000" y="1890756"/>
          <a:ext cx="6096000" cy="4490570"/>
        </p:xfrm>
        <a:graphic>
          <a:graphicData uri="http://schemas.openxmlformats.org/drawingml/2006/table">
            <a:tbl>
              <a:tblPr>
                <a:tableStyleId>{35758FB7-9AC5-4552-8A53-C91805E547FA}</a:tableStyleId>
              </a:tblPr>
              <a:tblGrid>
                <a:gridCol w="959510"/>
                <a:gridCol w="3859987"/>
                <a:gridCol w="1276503"/>
              </a:tblGrid>
              <a:tr h="748429">
                <a:tc>
                  <a:txBody>
                    <a:bodyPr/>
                    <a:lstStyle/>
                    <a:p>
                      <a:pPr algn="ctr">
                        <a:lnSpc>
                          <a:spcPct val="150000"/>
                        </a:lnSpc>
                        <a:spcAft>
                          <a:spcPts val="0"/>
                        </a:spcAft>
                      </a:pPr>
                      <a:r>
                        <a:rPr lang="es-EC" sz="1100"/>
                        <a:t>FASES</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ACTIVIDAD</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HORAS ESTIMADAS</a:t>
                      </a:r>
                      <a:endParaRPr lang="es-EC" sz="1100">
                        <a:latin typeface="Times New Roman"/>
                        <a:ea typeface="Times New Roman"/>
                        <a:cs typeface="Times New Roman"/>
                      </a:endParaRPr>
                    </a:p>
                  </a:txBody>
                  <a:tcPr marL="64093" marR="64093" marT="0" marB="0"/>
                </a:tc>
              </a:tr>
              <a:tr h="374214">
                <a:tc>
                  <a:txBody>
                    <a:bodyPr/>
                    <a:lstStyle/>
                    <a:p>
                      <a:pPr algn="just">
                        <a:lnSpc>
                          <a:spcPct val="150000"/>
                        </a:lnSpc>
                        <a:spcAft>
                          <a:spcPts val="0"/>
                        </a:spcAft>
                      </a:pPr>
                      <a:r>
                        <a:rPr lang="es-EC" sz="1100"/>
                        <a:t>I</a:t>
                      </a: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Planificación</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8</a:t>
                      </a:r>
                      <a:endParaRPr lang="es-EC" sz="1100">
                        <a:latin typeface="Times New Roman"/>
                        <a:ea typeface="Times New Roman"/>
                        <a:cs typeface="Times New Roman"/>
                      </a:endParaRPr>
                    </a:p>
                  </a:txBody>
                  <a:tcPr marL="64093" marR="64093" marT="0" marB="0"/>
                </a:tc>
              </a:tr>
              <a:tr h="374214">
                <a:tc>
                  <a:txBody>
                    <a:bodyPr/>
                    <a:lstStyle/>
                    <a:p>
                      <a:pPr algn="just">
                        <a:lnSpc>
                          <a:spcPct val="150000"/>
                        </a:lnSpc>
                        <a:spcAft>
                          <a:spcPts val="0"/>
                        </a:spcAft>
                      </a:pPr>
                      <a:r>
                        <a:rPr lang="es-EC" sz="1100"/>
                        <a:t>II</a:t>
                      </a: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Evaluación de Control Interno</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8</a:t>
                      </a:r>
                      <a:endParaRPr lang="es-EC" sz="1100">
                        <a:latin typeface="Times New Roman"/>
                        <a:ea typeface="Times New Roman"/>
                        <a:cs typeface="Times New Roman"/>
                      </a:endParaRPr>
                    </a:p>
                  </a:txBody>
                  <a:tcPr marL="64093" marR="64093" marT="0" marB="0"/>
                </a:tc>
              </a:tr>
              <a:tr h="374214">
                <a:tc>
                  <a:txBody>
                    <a:bodyPr/>
                    <a:lstStyle/>
                    <a:p>
                      <a:pPr algn="just">
                        <a:lnSpc>
                          <a:spcPct val="150000"/>
                        </a:lnSpc>
                        <a:spcAft>
                          <a:spcPts val="0"/>
                        </a:spcAft>
                      </a:pPr>
                      <a:r>
                        <a:rPr lang="es-EC" sz="1100"/>
                        <a:t>III</a:t>
                      </a: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Medición del Riesgo</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8</a:t>
                      </a:r>
                      <a:endParaRPr lang="es-EC" sz="1100">
                        <a:latin typeface="Times New Roman"/>
                        <a:ea typeface="Times New Roman"/>
                        <a:cs typeface="Times New Roman"/>
                      </a:endParaRPr>
                    </a:p>
                  </a:txBody>
                  <a:tcPr marL="64093" marR="64093" marT="0" marB="0"/>
                </a:tc>
              </a:tr>
              <a:tr h="374214">
                <a:tc>
                  <a:txBody>
                    <a:bodyPr/>
                    <a:lstStyle/>
                    <a:p>
                      <a:pPr algn="just">
                        <a:lnSpc>
                          <a:spcPct val="150000"/>
                        </a:lnSpc>
                        <a:spcAft>
                          <a:spcPts val="0"/>
                        </a:spcAft>
                      </a:pPr>
                      <a:r>
                        <a:rPr lang="es-EC" sz="1100"/>
                        <a:t>IV</a:t>
                      </a: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Programa</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16</a:t>
                      </a:r>
                      <a:endParaRPr lang="es-EC" sz="1100">
                        <a:latin typeface="Times New Roman"/>
                        <a:ea typeface="Times New Roman"/>
                        <a:cs typeface="Times New Roman"/>
                      </a:endParaRPr>
                    </a:p>
                  </a:txBody>
                  <a:tcPr marL="64093" marR="64093" marT="0" marB="0"/>
                </a:tc>
              </a:tr>
              <a:tr h="374214">
                <a:tc>
                  <a:txBody>
                    <a:bodyPr/>
                    <a:lstStyle/>
                    <a:p>
                      <a:pPr algn="just">
                        <a:lnSpc>
                          <a:spcPct val="150000"/>
                        </a:lnSpc>
                        <a:spcAft>
                          <a:spcPts val="0"/>
                        </a:spcAft>
                      </a:pPr>
                      <a:endParaRPr lang="es-EC" sz="1100">
                        <a:latin typeface="Arial"/>
                        <a:ea typeface="Times New Roman"/>
                        <a:cs typeface="Times New Roman"/>
                      </a:endParaRPr>
                    </a:p>
                  </a:txBody>
                  <a:tcPr marL="64093" marR="64093" marT="0" marB="0"/>
                </a:tc>
                <a:tc>
                  <a:txBody>
                    <a:bodyPr/>
                    <a:lstStyle/>
                    <a:p>
                      <a:pPr algn="just">
                        <a:lnSpc>
                          <a:spcPct val="150000"/>
                        </a:lnSpc>
                        <a:spcAft>
                          <a:spcPts val="0"/>
                        </a:spcAft>
                      </a:pPr>
                      <a:endParaRPr lang="es-EC" sz="1100">
                        <a:latin typeface="Arial"/>
                        <a:ea typeface="Times New Roman"/>
                        <a:cs typeface="Times New Roman"/>
                      </a:endParaRPr>
                    </a:p>
                  </a:txBody>
                  <a:tcPr marL="64093" marR="64093" marT="0" marB="0"/>
                </a:tc>
                <a:tc>
                  <a:txBody>
                    <a:bodyPr/>
                    <a:lstStyle/>
                    <a:p>
                      <a:pPr>
                        <a:lnSpc>
                          <a:spcPct val="150000"/>
                        </a:lnSpc>
                        <a:spcAft>
                          <a:spcPts val="0"/>
                        </a:spcAft>
                      </a:pPr>
                      <a:endParaRPr lang="es-EC" sz="1100">
                        <a:latin typeface="Arial"/>
                        <a:ea typeface="Times New Roman"/>
                        <a:cs typeface="Times New Roman"/>
                      </a:endParaRPr>
                    </a:p>
                  </a:txBody>
                  <a:tcPr marL="64093" marR="64093" marT="0" marB="0"/>
                </a:tc>
              </a:tr>
              <a:tr h="748429">
                <a:tc>
                  <a:txBody>
                    <a:bodyPr/>
                    <a:lstStyle/>
                    <a:p>
                      <a:pPr algn="just">
                        <a:lnSpc>
                          <a:spcPct val="150000"/>
                        </a:lnSpc>
                        <a:spcAft>
                          <a:spcPts val="0"/>
                        </a:spcAft>
                      </a:pPr>
                      <a:r>
                        <a:rPr lang="es-EC" sz="1100"/>
                        <a:t>V</a:t>
                      </a: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Aplicación de Técnicas y Procedimientos en el desarrollo del examen mediante la aplicación de P/T</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104</a:t>
                      </a:r>
                      <a:endParaRPr lang="es-EC" sz="1100">
                        <a:latin typeface="Times New Roman"/>
                        <a:ea typeface="Times New Roman"/>
                        <a:cs typeface="Times New Roman"/>
                      </a:endParaRPr>
                    </a:p>
                  </a:txBody>
                  <a:tcPr marL="64093" marR="64093" marT="0" marB="0"/>
                </a:tc>
              </a:tr>
              <a:tr h="374214">
                <a:tc>
                  <a:txBody>
                    <a:bodyPr/>
                    <a:lstStyle/>
                    <a:p>
                      <a:pPr algn="just">
                        <a:lnSpc>
                          <a:spcPct val="150000"/>
                        </a:lnSpc>
                        <a:spcAft>
                          <a:spcPts val="0"/>
                        </a:spcAft>
                      </a:pPr>
                      <a:endParaRPr lang="es-EC" sz="1100">
                        <a:latin typeface="Arial"/>
                        <a:ea typeface="Times New Roman"/>
                        <a:cs typeface="Times New Roman"/>
                      </a:endParaRPr>
                    </a:p>
                  </a:txBody>
                  <a:tcPr marL="64093" marR="64093" marT="0" marB="0"/>
                </a:tc>
                <a:tc>
                  <a:txBody>
                    <a:bodyPr/>
                    <a:lstStyle/>
                    <a:p>
                      <a:pPr algn="just">
                        <a:lnSpc>
                          <a:spcPct val="150000"/>
                        </a:lnSpc>
                        <a:spcAft>
                          <a:spcPts val="0"/>
                        </a:spcAft>
                      </a:pPr>
                      <a:r>
                        <a:rPr lang="es-EC" sz="1100"/>
                        <a:t>COMUNICACIÓN DE RESULTADOS</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16</a:t>
                      </a:r>
                      <a:endParaRPr lang="es-EC" sz="1100">
                        <a:latin typeface="Times New Roman"/>
                        <a:ea typeface="Times New Roman"/>
                        <a:cs typeface="Times New Roman"/>
                      </a:endParaRPr>
                    </a:p>
                  </a:txBody>
                  <a:tcPr marL="64093" marR="64093" marT="0" marB="0"/>
                </a:tc>
              </a:tr>
              <a:tr h="374214">
                <a:tc>
                  <a:txBody>
                    <a:bodyPr/>
                    <a:lstStyle/>
                    <a:p>
                      <a:pPr algn="just">
                        <a:lnSpc>
                          <a:spcPct val="150000"/>
                        </a:lnSpc>
                        <a:spcAft>
                          <a:spcPts val="0"/>
                        </a:spcAft>
                      </a:pPr>
                      <a:endParaRPr lang="es-EC" sz="1100">
                        <a:latin typeface="Arial"/>
                        <a:ea typeface="Times New Roman"/>
                        <a:cs typeface="Times New Roman"/>
                      </a:endParaRPr>
                    </a:p>
                  </a:txBody>
                  <a:tcPr marL="64093" marR="64093" marT="0" marB="0"/>
                </a:tc>
                <a:tc>
                  <a:txBody>
                    <a:bodyPr/>
                    <a:lstStyle/>
                    <a:p>
                      <a:pPr algn="just">
                        <a:lnSpc>
                          <a:spcPct val="150000"/>
                        </a:lnSpc>
                        <a:spcAft>
                          <a:spcPts val="0"/>
                        </a:spcAft>
                      </a:pPr>
                      <a:r>
                        <a:rPr lang="es-EC" sz="1100"/>
                        <a:t>SEGUIMEINTO</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endParaRPr lang="es-EC" sz="1100">
                        <a:latin typeface="Arial"/>
                        <a:ea typeface="Times New Roman"/>
                        <a:cs typeface="Times New Roman"/>
                      </a:endParaRPr>
                    </a:p>
                  </a:txBody>
                  <a:tcPr marL="64093" marR="64093" marT="0" marB="0"/>
                </a:tc>
              </a:tr>
              <a:tr h="374214">
                <a:tc>
                  <a:txBody>
                    <a:bodyPr/>
                    <a:lstStyle/>
                    <a:p>
                      <a:pPr algn="just">
                        <a:lnSpc>
                          <a:spcPct val="150000"/>
                        </a:lnSpc>
                        <a:spcAft>
                          <a:spcPts val="0"/>
                        </a:spcAft>
                      </a:pP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TOTAL</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dirty="0"/>
                        <a:t>160</a:t>
                      </a:r>
                      <a:endParaRPr lang="es-EC" sz="1100" dirty="0">
                        <a:latin typeface="Times New Roman"/>
                        <a:ea typeface="Times New Roman"/>
                        <a:cs typeface="Times New Roman"/>
                      </a:endParaRPr>
                    </a:p>
                  </a:txBody>
                  <a:tcPr marL="64093" marR="64093" marT="0" marB="0"/>
                </a:tc>
              </a:tr>
            </a:tbl>
          </a:graphicData>
        </a:graphic>
      </p:graphicFrame>
      <p:sp>
        <p:nvSpPr>
          <p:cNvPr id="5" name="Text Box 1"/>
          <p:cNvSpPr txBox="1">
            <a:spLocks noChangeArrowheads="1"/>
          </p:cNvSpPr>
          <p:nvPr/>
        </p:nvSpPr>
        <p:spPr bwMode="auto">
          <a:xfrm>
            <a:off x="7380312" y="0"/>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D  2</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5</a:t>
            </a:r>
            <a:r>
              <a:rPr kumimoji="0" lang="es-ES" sz="1100" b="0" i="0" u="none" strike="noStrike" cap="none" normalizeH="0" baseline="0" dirty="0" smtClean="0">
                <a:ln>
                  <a:noFill/>
                </a:ln>
                <a:solidFill>
                  <a:srgbClr val="FF0000"/>
                </a:solidFill>
                <a:effectLst/>
                <a:latin typeface="Calibri" pitchFamily="34" charset="0"/>
                <a:cs typeface="Arial" pitchFamily="34" charset="0"/>
              </a:rPr>
              <a:t>/6</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836712"/>
            <a:ext cx="8229600" cy="5400600"/>
          </a:xfrm>
        </p:spPr>
        <p:txBody>
          <a:bodyPr>
            <a:normAutofit/>
          </a:bodyPr>
          <a:lstStyle/>
          <a:p>
            <a:pPr>
              <a:buNone/>
            </a:pPr>
            <a:r>
              <a:rPr lang="es-EC" b="1" dirty="0" smtClean="0"/>
              <a:t>DOCUMENTACIÓN SOLICITADA</a:t>
            </a:r>
            <a:endParaRPr lang="es-EC" dirty="0" smtClean="0"/>
          </a:p>
          <a:p>
            <a:pPr>
              <a:buNone/>
            </a:pPr>
            <a:r>
              <a:rPr lang="es-EC" dirty="0" smtClean="0"/>
              <a:t> </a:t>
            </a:r>
          </a:p>
          <a:p>
            <a:pPr>
              <a:buNone/>
            </a:pPr>
            <a:r>
              <a:rPr lang="es-EC" dirty="0" smtClean="0"/>
              <a:t>   Para el examen de Auditoría aplicada al Área de Ventas necesitamos los siguientes documentos:</a:t>
            </a:r>
          </a:p>
          <a:p>
            <a:pPr>
              <a:buNone/>
            </a:pPr>
            <a:r>
              <a:rPr lang="es-EC" dirty="0" smtClean="0"/>
              <a:t> </a:t>
            </a:r>
          </a:p>
          <a:p>
            <a:r>
              <a:rPr lang="es-EC" dirty="0" smtClean="0"/>
              <a:t>Facturas</a:t>
            </a:r>
          </a:p>
          <a:p>
            <a:r>
              <a:rPr lang="es-EC" dirty="0" smtClean="0"/>
              <a:t>Kárdex</a:t>
            </a:r>
          </a:p>
          <a:p>
            <a:r>
              <a:rPr lang="es-EC" dirty="0" smtClean="0"/>
              <a:t>Notas de pedido </a:t>
            </a:r>
          </a:p>
          <a:p>
            <a:pPr>
              <a:buNone/>
            </a:pPr>
            <a:r>
              <a:rPr lang="es-EC" dirty="0" smtClean="0"/>
              <a:t> </a:t>
            </a:r>
          </a:p>
          <a:p>
            <a:pPr>
              <a:buNone/>
            </a:pPr>
            <a:r>
              <a:rPr lang="es-EC" dirty="0" smtClean="0"/>
              <a:t> </a:t>
            </a:r>
          </a:p>
          <a:p>
            <a:pPr>
              <a:buNone/>
            </a:pPr>
            <a:endParaRPr lang="es-EC" dirty="0"/>
          </a:p>
        </p:txBody>
      </p:sp>
      <p:sp>
        <p:nvSpPr>
          <p:cNvPr id="4"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D  2</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6</a:t>
            </a:r>
            <a:r>
              <a:rPr kumimoji="0" lang="es-ES" sz="1100" b="0" i="0" u="none" strike="noStrike" cap="none" normalizeH="0" baseline="0" dirty="0" smtClean="0">
                <a:ln>
                  <a:noFill/>
                </a:ln>
                <a:solidFill>
                  <a:srgbClr val="FF0000"/>
                </a:solidFill>
                <a:effectLst/>
                <a:latin typeface="Calibri" pitchFamily="34" charset="0"/>
                <a:cs typeface="Arial" pitchFamily="34" charset="0"/>
              </a:rPr>
              <a:t>/6</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idx="1"/>
          </p:nvPr>
        </p:nvGraphicFramePr>
        <p:xfrm>
          <a:off x="313183" y="1656188"/>
          <a:ext cx="8507290" cy="4992022"/>
        </p:xfrm>
        <a:graphic>
          <a:graphicData uri="http://schemas.openxmlformats.org/drawingml/2006/table">
            <a:tbl>
              <a:tblPr firstRow="1" bandRow="1">
                <a:tableStyleId>{5C22544A-7EE6-4342-B048-85BDC9FD1C3A}</a:tableStyleId>
              </a:tblPr>
              <a:tblGrid>
                <a:gridCol w="2933928"/>
                <a:gridCol w="1063411"/>
                <a:gridCol w="864022"/>
                <a:gridCol w="531706"/>
                <a:gridCol w="531706"/>
                <a:gridCol w="566292"/>
                <a:gridCol w="743876"/>
                <a:gridCol w="1272349"/>
              </a:tblGrid>
              <a:tr h="600635">
                <a:tc>
                  <a:txBody>
                    <a:bodyPr/>
                    <a:lstStyle/>
                    <a:p>
                      <a:pPr algn="ctr">
                        <a:lnSpc>
                          <a:spcPct val="150000"/>
                        </a:lnSpc>
                        <a:spcAft>
                          <a:spcPts val="0"/>
                        </a:spcAft>
                      </a:pPr>
                      <a:endParaRPr lang="es-EC" sz="1000" dirty="0">
                        <a:latin typeface="Times New Roman"/>
                        <a:ea typeface="Times New Roman"/>
                        <a:cs typeface="Times New Roman"/>
                      </a:endParaRPr>
                    </a:p>
                    <a:p>
                      <a:pPr algn="ctr">
                        <a:lnSpc>
                          <a:spcPct val="150000"/>
                        </a:lnSpc>
                        <a:spcAft>
                          <a:spcPts val="0"/>
                        </a:spcAft>
                      </a:pPr>
                      <a:r>
                        <a:rPr lang="es-EC" sz="1000" b="1" dirty="0">
                          <a:latin typeface="Arial"/>
                          <a:ea typeface="Times New Roman"/>
                          <a:cs typeface="Times New Roman"/>
                        </a:rPr>
                        <a:t>ACTIVIDADES</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dirty="0">
                          <a:latin typeface="Arial"/>
                          <a:ea typeface="Times New Roman"/>
                          <a:cs typeface="Times New Roman"/>
                        </a:rPr>
                        <a:t>HORAS PLANIF</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HORAS</a:t>
                      </a: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REALES</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DIF.</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dirty="0">
                          <a:latin typeface="Arial"/>
                          <a:ea typeface="Times New Roman"/>
                          <a:cs typeface="Times New Roman"/>
                        </a:rPr>
                        <a:t>RESP.</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dirty="0">
                          <a:latin typeface="Arial"/>
                          <a:ea typeface="Times New Roman"/>
                          <a:cs typeface="Times New Roman"/>
                        </a:rPr>
                        <a:t>REF  P/T</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Times New Roman"/>
                        <a:ea typeface="Times New Roman"/>
                        <a:cs typeface="Times New Roman"/>
                      </a:endParaRPr>
                    </a:p>
                    <a:p>
                      <a:pPr algn="ctr">
                        <a:lnSpc>
                          <a:spcPct val="150000"/>
                        </a:lnSpc>
                        <a:spcAft>
                          <a:spcPts val="0"/>
                        </a:spcAft>
                      </a:pPr>
                      <a:r>
                        <a:rPr lang="es-EC" sz="1000" b="1" dirty="0">
                          <a:latin typeface="Arial"/>
                          <a:ea typeface="Times New Roman"/>
                          <a:cs typeface="Times New Roman"/>
                        </a:rPr>
                        <a:t>OBSERVACIONES</a:t>
                      </a:r>
                      <a:endParaRPr lang="es-EC" sz="1000" dirty="0">
                        <a:latin typeface="Times New Roman"/>
                        <a:ea typeface="Times New Roman"/>
                        <a:cs typeface="Times New Roman"/>
                      </a:endParaRPr>
                    </a:p>
                  </a:txBody>
                  <a:tcPr marL="68580" marR="68580" marT="0" marB="0"/>
                </a:tc>
              </a:tr>
              <a:tr h="324788">
                <a:tc>
                  <a:txBody>
                    <a:bodyPr/>
                    <a:lstStyle/>
                    <a:p>
                      <a:pPr algn="just">
                        <a:lnSpc>
                          <a:spcPct val="150000"/>
                        </a:lnSpc>
                        <a:spcAft>
                          <a:spcPts val="0"/>
                        </a:spcAft>
                      </a:pPr>
                      <a:r>
                        <a:rPr lang="es-EC" sz="1000" b="1">
                          <a:latin typeface="Arial"/>
                          <a:ea typeface="Times New Roman"/>
                          <a:cs typeface="Times New Roman"/>
                        </a:rPr>
                        <a:t>PLANIFICACIÓN</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10</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10</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r>
              <a:tr h="324788">
                <a:tc>
                  <a:txBody>
                    <a:bodyPr/>
                    <a:lstStyle/>
                    <a:p>
                      <a:pPr algn="just">
                        <a:lnSpc>
                          <a:spcPct val="150000"/>
                        </a:lnSpc>
                        <a:spcAft>
                          <a:spcPts val="0"/>
                        </a:spcAft>
                      </a:pPr>
                      <a:r>
                        <a:rPr lang="es-EC" sz="1000">
                          <a:latin typeface="Arial"/>
                          <a:ea typeface="Times New Roman"/>
                          <a:cs typeface="Times New Roman"/>
                        </a:rPr>
                        <a:t>CONOCIMIENTO DE LA COMPAÑÍA</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3</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3</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CG</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r>
              <a:tr h="419995">
                <a:tc>
                  <a:txBody>
                    <a:bodyPr/>
                    <a:lstStyle/>
                    <a:p>
                      <a:pPr algn="just">
                        <a:lnSpc>
                          <a:spcPct val="150000"/>
                        </a:lnSpc>
                        <a:spcAft>
                          <a:spcPts val="0"/>
                        </a:spcAft>
                      </a:pPr>
                      <a:r>
                        <a:rPr lang="es-EC" sz="1000">
                          <a:latin typeface="Arial"/>
                          <a:ea typeface="Times New Roman"/>
                          <a:cs typeface="Times New Roman"/>
                        </a:rPr>
                        <a:t>Visita a las instalaciones del Área de Ventas</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2</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2</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CG</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cs typeface="Times New Roman"/>
                          <a:hlinkClick r:id="rId3" action="ppaction://hlinksldjump"/>
                        </a:rPr>
                        <a:t>V 1.1</a:t>
                      </a:r>
                      <a:endParaRPr lang="es-EC" sz="10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cs typeface="Times New Roman"/>
                        </a:rPr>
                        <a:t>V 1.1</a:t>
                      </a:r>
                      <a:endParaRPr lang="es-EC" sz="10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r>
              <a:tr h="419995">
                <a:tc>
                  <a:txBody>
                    <a:bodyPr/>
                    <a:lstStyle/>
                    <a:p>
                      <a:pPr algn="just">
                        <a:lnSpc>
                          <a:spcPct val="150000"/>
                        </a:lnSpc>
                        <a:spcAft>
                          <a:spcPts val="0"/>
                        </a:spcAft>
                      </a:pPr>
                      <a:r>
                        <a:rPr lang="es-EC" sz="1000">
                          <a:latin typeface="Arial"/>
                          <a:ea typeface="Times New Roman"/>
                          <a:cs typeface="Times New Roman"/>
                        </a:rPr>
                        <a:t>Entrevista con el Jefe del Área de Ventas</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3</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3</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CG</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cs typeface="Times New Roman"/>
                          <a:hlinkClick r:id="rId4" action="ppaction://hlinksldjump"/>
                        </a:rPr>
                        <a:t>V 1.2</a:t>
                      </a:r>
                      <a:endParaRPr lang="es-EC" sz="10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cs typeface="Times New Roman"/>
                        </a:rPr>
                        <a:t>V 1.2</a:t>
                      </a:r>
                      <a:endParaRPr lang="es-EC" sz="10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324788">
                <a:tc>
                  <a:txBody>
                    <a:bodyPr/>
                    <a:lstStyle/>
                    <a:p>
                      <a:pPr algn="just">
                        <a:lnSpc>
                          <a:spcPct val="150000"/>
                        </a:lnSpc>
                        <a:spcAft>
                          <a:spcPts val="0"/>
                        </a:spcAft>
                      </a:pPr>
                      <a:r>
                        <a:rPr lang="es-EC" sz="1000">
                          <a:latin typeface="Arial"/>
                          <a:ea typeface="Times New Roman"/>
                          <a:cs typeface="Times New Roman"/>
                        </a:rPr>
                        <a:t>Evaluación del Riesgo Inherente</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2</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2</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CG</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419995">
                <a:tc>
                  <a:txBody>
                    <a:bodyPr/>
                    <a:lstStyle/>
                    <a:p>
                      <a:pPr algn="just">
                        <a:lnSpc>
                          <a:spcPct val="150000"/>
                        </a:lnSpc>
                        <a:spcAft>
                          <a:spcPts val="0"/>
                        </a:spcAft>
                      </a:pPr>
                      <a:r>
                        <a:rPr lang="es-EC" sz="1000" b="1">
                          <a:latin typeface="Arial"/>
                          <a:ea typeface="Times New Roman"/>
                          <a:cs typeface="Times New Roman"/>
                        </a:rPr>
                        <a:t>EVALUACIÓN DEL CONTROL INTERNO</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22</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22</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CG</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403514">
                <a:tc>
                  <a:txBody>
                    <a:bodyPr/>
                    <a:lstStyle/>
                    <a:p>
                      <a:pPr algn="just">
                        <a:lnSpc>
                          <a:spcPct val="150000"/>
                        </a:lnSpc>
                        <a:spcAft>
                          <a:spcPts val="0"/>
                        </a:spcAft>
                      </a:pPr>
                      <a:r>
                        <a:rPr lang="es-EC" sz="1000">
                          <a:latin typeface="Arial"/>
                          <a:ea typeface="Times New Roman"/>
                          <a:cs typeface="Times New Roman"/>
                        </a:rPr>
                        <a:t>Elaborar Cuestionarios de Control Interno</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CG</a:t>
                      </a:r>
                      <a:endParaRPr lang="es-EC" sz="1000">
                        <a:latin typeface="Times New Roman"/>
                        <a:ea typeface="Times New Roman"/>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S" sz="1000" b="1" dirty="0" smtClean="0">
                          <a:solidFill>
                            <a:srgbClr val="FF0000"/>
                          </a:solidFill>
                          <a:latin typeface="Times New Roman"/>
                          <a:ea typeface="Times New Roman"/>
                          <a:cs typeface="Times New Roman"/>
                          <a:hlinkClick r:id="rId5" action="ppaction://hlinksldjump"/>
                        </a:rPr>
                        <a:t>V 1.3</a:t>
                      </a:r>
                      <a:endParaRPr lang="es-EC" sz="1000" b="1" dirty="0" smtClean="0">
                        <a:solidFill>
                          <a:srgbClr val="FF0000"/>
                        </a:solidFill>
                        <a:latin typeface="Times New Roman"/>
                        <a:ea typeface="Times New Roman"/>
                        <a:cs typeface="Times New Roman"/>
                      </a:endParaRPr>
                    </a:p>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S" sz="1000" b="1" dirty="0" smtClean="0">
                          <a:solidFill>
                            <a:srgbClr val="FF0000"/>
                          </a:solidFill>
                          <a:latin typeface="Times New Roman"/>
                          <a:ea typeface="Times New Roman"/>
                          <a:cs typeface="Times New Roman"/>
                        </a:rPr>
                        <a:t>V 1.3</a:t>
                      </a:r>
                      <a:endParaRPr lang="es-EC" sz="1000" b="1" dirty="0" smtClean="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403514">
                <a:tc>
                  <a:txBody>
                    <a:bodyPr/>
                    <a:lstStyle/>
                    <a:p>
                      <a:pPr algn="just">
                        <a:lnSpc>
                          <a:spcPct val="150000"/>
                        </a:lnSpc>
                        <a:spcAft>
                          <a:spcPts val="0"/>
                        </a:spcAft>
                      </a:pPr>
                      <a:r>
                        <a:rPr lang="es-EC" sz="1000">
                          <a:latin typeface="Arial"/>
                          <a:ea typeface="Times New Roman"/>
                          <a:cs typeface="Times New Roman"/>
                        </a:rPr>
                        <a:t>Aplicación de Cuestionario de Control Interno</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CG</a:t>
                      </a:r>
                      <a:endParaRPr lang="es-EC" sz="1000">
                        <a:latin typeface="Times New Roman"/>
                        <a:ea typeface="Times New Roman"/>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S" sz="1000" b="1" dirty="0" smtClean="0">
                          <a:solidFill>
                            <a:srgbClr val="FF0000"/>
                          </a:solidFill>
                          <a:latin typeface="Times New Roman"/>
                          <a:ea typeface="Times New Roman"/>
                          <a:cs typeface="Times New Roman"/>
                          <a:hlinkClick r:id="rId6" action="ppaction://hlinksldjump"/>
                        </a:rPr>
                        <a:t>V 1.3</a:t>
                      </a:r>
                      <a:endParaRPr lang="es-EC" sz="1000" b="1" dirty="0" smtClean="0">
                        <a:solidFill>
                          <a:srgbClr val="FF0000"/>
                        </a:solidFill>
                        <a:latin typeface="Times New Roman"/>
                        <a:ea typeface="Times New Roman"/>
                        <a:cs typeface="Times New Roman"/>
                      </a:endParaRPr>
                    </a:p>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S" sz="1000" b="1" dirty="0" smtClean="0">
                          <a:solidFill>
                            <a:srgbClr val="FF0000"/>
                          </a:solidFill>
                          <a:latin typeface="Times New Roman"/>
                          <a:ea typeface="Times New Roman"/>
                          <a:cs typeface="Times New Roman"/>
                        </a:rPr>
                        <a:t>V 1.3</a:t>
                      </a:r>
                      <a:endParaRPr lang="es-EC" sz="1000" b="1" dirty="0" smtClean="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324788">
                <a:tc>
                  <a:txBody>
                    <a:bodyPr/>
                    <a:lstStyle/>
                    <a:p>
                      <a:pPr algn="just">
                        <a:lnSpc>
                          <a:spcPct val="150000"/>
                        </a:lnSpc>
                        <a:spcAft>
                          <a:spcPts val="0"/>
                        </a:spcAft>
                      </a:pPr>
                      <a:r>
                        <a:rPr lang="es-EC" sz="1000">
                          <a:latin typeface="Arial"/>
                          <a:ea typeface="Times New Roman"/>
                          <a:cs typeface="Times New Roman"/>
                        </a:rPr>
                        <a:t>Evaluación del Riesgo de Control</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3</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3</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CG</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cs typeface="Times New Roman"/>
                          <a:hlinkClick r:id="rId7" action="ppaction://hlinksldjump"/>
                        </a:rPr>
                        <a:t>V 1.4</a:t>
                      </a: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cs typeface="Times New Roman"/>
                        </a:rPr>
                        <a:t>V 1.4</a:t>
                      </a: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324788">
                <a:tc>
                  <a:txBody>
                    <a:bodyPr/>
                    <a:lstStyle/>
                    <a:p>
                      <a:pPr algn="just">
                        <a:lnSpc>
                          <a:spcPct val="150000"/>
                        </a:lnSpc>
                        <a:spcAft>
                          <a:spcPts val="0"/>
                        </a:spcAft>
                      </a:pPr>
                      <a:r>
                        <a:rPr lang="es-EC" sz="1000">
                          <a:latin typeface="Arial"/>
                          <a:ea typeface="Times New Roman"/>
                          <a:cs typeface="Times New Roman"/>
                        </a:rPr>
                        <a:t>Detección y Riesgo de Auditoría</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3</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3</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CG</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cs typeface="Times New Roman"/>
                          <a:hlinkClick r:id="rId8" action="ppaction://hlinksldjump"/>
                        </a:rPr>
                        <a:t>V 1.4</a:t>
                      </a: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cs typeface="Times New Roman"/>
                        </a:rPr>
                        <a:t>V 1.4</a:t>
                      </a: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324788">
                <a:tc>
                  <a:txBody>
                    <a:bodyPr/>
                    <a:lstStyle/>
                    <a:p>
                      <a:pPr algn="just">
                        <a:lnSpc>
                          <a:spcPct val="150000"/>
                        </a:lnSpc>
                        <a:spcAft>
                          <a:spcPts val="0"/>
                        </a:spcAft>
                      </a:pPr>
                      <a:r>
                        <a:rPr lang="es-EC" sz="1000" b="1">
                          <a:latin typeface="Arial"/>
                          <a:ea typeface="Times New Roman"/>
                          <a:cs typeface="Times New Roman"/>
                        </a:rPr>
                        <a:t>MEDICIÓN DE RIESGO</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324788">
                <a:tc>
                  <a:txBody>
                    <a:bodyPr/>
                    <a:lstStyle/>
                    <a:p>
                      <a:pPr algn="just">
                        <a:lnSpc>
                          <a:spcPct val="150000"/>
                        </a:lnSpc>
                        <a:spcAft>
                          <a:spcPts val="0"/>
                        </a:spcAft>
                      </a:pPr>
                      <a:r>
                        <a:rPr lang="es-EC" sz="1000" b="1">
                          <a:latin typeface="Arial"/>
                          <a:ea typeface="Times New Roman"/>
                          <a:cs typeface="Times New Roman"/>
                        </a:rPr>
                        <a:t>PROGRAMA</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r>
            </a:tbl>
          </a:graphicData>
        </a:graphic>
      </p:graphicFrame>
      <p:sp>
        <p:nvSpPr>
          <p:cNvPr id="153602" name="Text Box 2"/>
          <p:cNvSpPr txBox="1">
            <a:spLocks noChangeArrowheads="1"/>
          </p:cNvSpPr>
          <p:nvPr/>
        </p:nvSpPr>
        <p:spPr bwMode="auto">
          <a:xfrm>
            <a:off x="611560" y="404664"/>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3608" name="Rectangle 8"/>
          <p:cNvSpPr>
            <a:spLocks noChangeArrowheads="1"/>
          </p:cNvSpPr>
          <p:nvPr/>
        </p:nvSpPr>
        <p:spPr bwMode="auto">
          <a:xfrm>
            <a:off x="1979712" y="548680"/>
            <a:ext cx="5400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PROGRAMA DE TRABAJO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V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1</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05683" y="2073632"/>
          <a:ext cx="8686798" cy="4091671"/>
        </p:xfrm>
        <a:graphic>
          <a:graphicData uri="http://schemas.openxmlformats.org/drawingml/2006/table">
            <a:tbl>
              <a:tblPr firstRow="1" bandRow="1">
                <a:tableStyleId>{5C22544A-7EE6-4342-B048-85BDC9FD1C3A}</a:tableStyleId>
              </a:tblPr>
              <a:tblGrid>
                <a:gridCol w="2806504"/>
                <a:gridCol w="1336430"/>
                <a:gridCol w="801858"/>
                <a:gridCol w="735037"/>
                <a:gridCol w="443465"/>
                <a:gridCol w="625680"/>
                <a:gridCol w="625680"/>
                <a:gridCol w="1312144"/>
              </a:tblGrid>
              <a:tr h="910009">
                <a:tc>
                  <a:txBody>
                    <a:bodyPr/>
                    <a:lstStyle/>
                    <a:p>
                      <a:pPr algn="ctr">
                        <a:lnSpc>
                          <a:spcPct val="150000"/>
                        </a:lnSpc>
                        <a:spcAft>
                          <a:spcPts val="0"/>
                        </a:spcAft>
                      </a:pPr>
                      <a:endParaRPr lang="es-EC" sz="1000" dirty="0">
                        <a:latin typeface="Times New Roman"/>
                        <a:ea typeface="Times New Roman"/>
                        <a:cs typeface="Times New Roman"/>
                      </a:endParaRPr>
                    </a:p>
                    <a:p>
                      <a:pPr algn="ctr">
                        <a:lnSpc>
                          <a:spcPct val="150000"/>
                        </a:lnSpc>
                        <a:spcAft>
                          <a:spcPts val="0"/>
                        </a:spcAft>
                      </a:pPr>
                      <a:r>
                        <a:rPr lang="es-EC" sz="1000" b="1" dirty="0">
                          <a:latin typeface="Arial"/>
                          <a:ea typeface="Times New Roman"/>
                          <a:cs typeface="Times New Roman"/>
                        </a:rPr>
                        <a:t>ACTIVIDADES</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HORAS PLANIF</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HORAS</a:t>
                      </a: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REALES</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DIF.</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RESP.</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Times New Roman"/>
                        <a:ea typeface="Times New Roman"/>
                        <a:cs typeface="Times New Roman"/>
                      </a:endParaRPr>
                    </a:p>
                    <a:p>
                      <a:pPr algn="ctr">
                        <a:lnSpc>
                          <a:spcPct val="150000"/>
                        </a:lnSpc>
                        <a:spcAft>
                          <a:spcPts val="0"/>
                        </a:spcAft>
                      </a:pP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Times New Roman"/>
                        <a:ea typeface="Times New Roman"/>
                        <a:cs typeface="Times New Roman"/>
                      </a:endParaRPr>
                    </a:p>
                    <a:p>
                      <a:pPr algn="ctr">
                        <a:lnSpc>
                          <a:spcPct val="150000"/>
                        </a:lnSpc>
                        <a:spcAft>
                          <a:spcPts val="0"/>
                        </a:spcAft>
                      </a:pPr>
                      <a:r>
                        <a:rPr lang="es-EC" sz="1000" b="1" dirty="0" err="1">
                          <a:latin typeface="Arial"/>
                          <a:ea typeface="Times New Roman"/>
                          <a:cs typeface="Times New Roman"/>
                        </a:rPr>
                        <a:t>REF</a:t>
                      </a:r>
                      <a:r>
                        <a:rPr lang="es-EC" sz="1000" b="1" dirty="0">
                          <a:latin typeface="Arial"/>
                          <a:ea typeface="Times New Roman"/>
                          <a:cs typeface="Times New Roman"/>
                        </a:rPr>
                        <a:t>  P/T</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OBSERVACIONES</a:t>
                      </a:r>
                      <a:endParaRPr lang="es-EC" sz="1000">
                        <a:latin typeface="Times New Roman"/>
                        <a:ea typeface="Times New Roman"/>
                        <a:cs typeface="Times New Roman"/>
                      </a:endParaRPr>
                    </a:p>
                  </a:txBody>
                  <a:tcPr marL="68580" marR="68580" marT="0" marB="0"/>
                </a:tc>
              </a:tr>
              <a:tr h="492079">
                <a:tc>
                  <a:txBody>
                    <a:bodyPr/>
                    <a:lstStyle/>
                    <a:p>
                      <a:pPr algn="just">
                        <a:lnSpc>
                          <a:spcPct val="150000"/>
                        </a:lnSpc>
                        <a:spcAft>
                          <a:spcPts val="0"/>
                        </a:spcAft>
                      </a:pPr>
                      <a:r>
                        <a:rPr lang="es-EC" sz="1000">
                          <a:latin typeface="Arial"/>
                          <a:ea typeface="Times New Roman"/>
                          <a:cs typeface="Times New Roman"/>
                        </a:rPr>
                        <a:t>PROCESOS Y PROCEDIMIENTOS A EVALUAR </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67</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492079">
                <a:tc>
                  <a:txBody>
                    <a:bodyPr/>
                    <a:lstStyle/>
                    <a:p>
                      <a:pPr algn="just">
                        <a:lnSpc>
                          <a:spcPct val="150000"/>
                        </a:lnSpc>
                        <a:spcAft>
                          <a:spcPts val="0"/>
                        </a:spcAft>
                      </a:pPr>
                      <a:r>
                        <a:rPr lang="es-EC" sz="1000" b="1">
                          <a:latin typeface="Arial"/>
                          <a:ea typeface="Times New Roman"/>
                          <a:cs typeface="Times New Roman"/>
                        </a:rPr>
                        <a:t>Proceso No 1 </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cs typeface="Times New Roman"/>
                          <a:hlinkClick r:id="rId3" action="ppaction://hlinksldjump"/>
                        </a:rPr>
                        <a:t>V.1.5</a:t>
                      </a: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Arial"/>
                          <a:ea typeface="Times New Roman"/>
                          <a:cs typeface="Times New Roman"/>
                        </a:rPr>
                        <a:t>V.1.5</a:t>
                      </a: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492079">
                <a:tc>
                  <a:txBody>
                    <a:bodyPr/>
                    <a:lstStyle/>
                    <a:p>
                      <a:pPr algn="just">
                        <a:lnSpc>
                          <a:spcPct val="150000"/>
                        </a:lnSpc>
                        <a:spcAft>
                          <a:spcPts val="0"/>
                        </a:spcAft>
                      </a:pPr>
                      <a:r>
                        <a:rPr lang="es-EC" sz="1000">
                          <a:latin typeface="Arial"/>
                          <a:ea typeface="Times New Roman"/>
                          <a:cs typeface="Times New Roman"/>
                        </a:rPr>
                        <a:t>Recepción de muestras de nueva mercadería</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492079">
                <a:tc>
                  <a:txBody>
                    <a:bodyPr/>
                    <a:lstStyle/>
                    <a:p>
                      <a:pPr algn="just">
                        <a:lnSpc>
                          <a:spcPct val="150000"/>
                        </a:lnSpc>
                        <a:spcAft>
                          <a:spcPts val="0"/>
                        </a:spcAft>
                      </a:pPr>
                      <a:r>
                        <a:rPr lang="es-EC" sz="1000" b="1">
                          <a:latin typeface="Arial"/>
                          <a:ea typeface="Times New Roman"/>
                          <a:cs typeface="Times New Roman"/>
                        </a:rPr>
                        <a:t>Procedimiento No 1</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1213346">
                <a:tc>
                  <a:txBody>
                    <a:bodyPr/>
                    <a:lstStyle/>
                    <a:p>
                      <a:pPr algn="just">
                        <a:lnSpc>
                          <a:spcPct val="150000"/>
                        </a:lnSpc>
                        <a:spcAft>
                          <a:spcPts val="0"/>
                        </a:spcAft>
                      </a:pPr>
                      <a:r>
                        <a:rPr lang="es-EC" sz="1000">
                          <a:latin typeface="Arial"/>
                          <a:ea typeface="Times New Roman"/>
                          <a:cs typeface="Times New Roman"/>
                        </a:rPr>
                        <a:t>Comprobar el análisis que realizan los encargados del Departamento de Ventas en cuanto a los precios propuestos para las muestras antes ser expuestos al cliente.</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15</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13</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2</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C.G</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000" b="1" dirty="0" smtClean="0">
                          <a:solidFill>
                            <a:srgbClr val="FF0000"/>
                          </a:solidFill>
                          <a:latin typeface="Times New Roman"/>
                          <a:ea typeface="Times New Roman"/>
                          <a:cs typeface="Times New Roman"/>
                        </a:rPr>
                        <a:t>V 1.5</a:t>
                      </a:r>
                      <a:endParaRPr lang="es-EC" sz="10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r>
            </a:tbl>
          </a:graphicData>
        </a:graphic>
      </p:graphicFrame>
      <p:sp>
        <p:nvSpPr>
          <p:cNvPr id="6" name="Text Box 2"/>
          <p:cNvSpPr txBox="1">
            <a:spLocks noChangeArrowheads="1"/>
          </p:cNvSpPr>
          <p:nvPr/>
        </p:nvSpPr>
        <p:spPr bwMode="auto">
          <a:xfrm>
            <a:off x="611560" y="404664"/>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1979712" y="548680"/>
            <a:ext cx="5400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PROGRAMA DE TRABAJO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49350"/>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V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1"/>
          <a:ext cx="8229600" cy="4374158"/>
        </p:xfrm>
        <a:graphic>
          <a:graphicData uri="http://schemas.openxmlformats.org/drawingml/2006/table">
            <a:tbl>
              <a:tblPr firstRow="1" bandRow="1">
                <a:tableStyleId>{5C22544A-7EE6-4342-B048-85BDC9FD1C3A}</a:tableStyleId>
              </a:tblPr>
              <a:tblGrid>
                <a:gridCol w="2269750"/>
                <a:gridCol w="1063624"/>
                <a:gridCol w="864194"/>
                <a:gridCol w="797718"/>
                <a:gridCol w="431441"/>
                <a:gridCol w="632183"/>
                <a:gridCol w="632183"/>
                <a:gridCol w="1538507"/>
              </a:tblGrid>
              <a:tr h="1121224">
                <a:tc>
                  <a:txBody>
                    <a:bodyPr/>
                    <a:lstStyle/>
                    <a:p>
                      <a:pPr algn="ctr">
                        <a:lnSpc>
                          <a:spcPct val="150000"/>
                        </a:lnSpc>
                        <a:spcAft>
                          <a:spcPts val="0"/>
                        </a:spcAft>
                      </a:pPr>
                      <a:endParaRPr lang="es-EC" sz="1200" dirty="0">
                        <a:latin typeface="Times New Roman"/>
                        <a:ea typeface="Times New Roman"/>
                        <a:cs typeface="Times New Roman"/>
                      </a:endParaRPr>
                    </a:p>
                    <a:p>
                      <a:pPr algn="ctr">
                        <a:lnSpc>
                          <a:spcPct val="150000"/>
                        </a:lnSpc>
                        <a:spcAft>
                          <a:spcPts val="0"/>
                        </a:spcAft>
                      </a:pPr>
                      <a:r>
                        <a:rPr lang="es-EC" sz="1200" b="1" dirty="0">
                          <a:latin typeface="Arial"/>
                          <a:ea typeface="Times New Roman"/>
                          <a:cs typeface="Times New Roman"/>
                        </a:rPr>
                        <a:t>ACTIVIDADES</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a:latin typeface="Arial"/>
                          <a:ea typeface="Times New Roman"/>
                          <a:cs typeface="Times New Roman"/>
                        </a:rPr>
                        <a:t>HORAS PLANIF</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a:latin typeface="Arial"/>
                          <a:ea typeface="Times New Roman"/>
                          <a:cs typeface="Times New Roman"/>
                        </a:rPr>
                        <a:t>HORAS</a:t>
                      </a: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REALES</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DIF.</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RESP.</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dirty="0">
                        <a:latin typeface="Times New Roman"/>
                        <a:ea typeface="Times New Roman"/>
                        <a:cs typeface="Times New Roman"/>
                      </a:endParaRPr>
                    </a:p>
                    <a:p>
                      <a:pPr algn="ctr">
                        <a:lnSpc>
                          <a:spcPct val="150000"/>
                        </a:lnSpc>
                        <a:spcAft>
                          <a:spcPts val="0"/>
                        </a:spcAft>
                      </a:pP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dirty="0">
                        <a:latin typeface="Times New Roman"/>
                        <a:ea typeface="Times New Roman"/>
                        <a:cs typeface="Times New Roman"/>
                      </a:endParaRPr>
                    </a:p>
                    <a:p>
                      <a:pPr algn="ctr">
                        <a:lnSpc>
                          <a:spcPct val="150000"/>
                        </a:lnSpc>
                        <a:spcAft>
                          <a:spcPts val="0"/>
                        </a:spcAft>
                      </a:pPr>
                      <a:r>
                        <a:rPr lang="es-EC" sz="1200" b="1" dirty="0" err="1">
                          <a:latin typeface="Arial"/>
                          <a:ea typeface="Times New Roman"/>
                          <a:cs typeface="Times New Roman"/>
                        </a:rPr>
                        <a:t>REF</a:t>
                      </a:r>
                      <a:r>
                        <a:rPr lang="es-EC" sz="1200" b="1" dirty="0">
                          <a:latin typeface="Arial"/>
                          <a:ea typeface="Times New Roman"/>
                          <a:cs typeface="Times New Roman"/>
                        </a:rPr>
                        <a:t>  P/T</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OBSERVACIONES</a:t>
                      </a:r>
                      <a:endParaRPr lang="es-EC" sz="1200">
                        <a:latin typeface="Times New Roman"/>
                        <a:ea typeface="Times New Roman"/>
                        <a:cs typeface="Times New Roman"/>
                      </a:endParaRPr>
                    </a:p>
                  </a:txBody>
                  <a:tcPr marL="68580" marR="68580" marT="0" marB="0"/>
                </a:tc>
              </a:tr>
              <a:tr h="505243">
                <a:tc>
                  <a:txBody>
                    <a:bodyPr/>
                    <a:lstStyle/>
                    <a:p>
                      <a:pPr algn="just">
                        <a:lnSpc>
                          <a:spcPct val="150000"/>
                        </a:lnSpc>
                        <a:spcAft>
                          <a:spcPts val="0"/>
                        </a:spcAft>
                      </a:pPr>
                      <a:r>
                        <a:rPr lang="es-EC" sz="1200" b="1">
                          <a:latin typeface="Arial"/>
                          <a:ea typeface="Times New Roman"/>
                          <a:cs typeface="Times New Roman"/>
                        </a:rPr>
                        <a:t>Proceso No 2</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747483">
                <a:tc>
                  <a:txBody>
                    <a:bodyPr/>
                    <a:lstStyle/>
                    <a:p>
                      <a:pPr algn="just">
                        <a:lnSpc>
                          <a:spcPct val="150000"/>
                        </a:lnSpc>
                        <a:spcAft>
                          <a:spcPts val="0"/>
                        </a:spcAft>
                      </a:pPr>
                      <a:r>
                        <a:rPr lang="es-EC" sz="1200">
                          <a:latin typeface="Arial"/>
                          <a:ea typeface="Times New Roman"/>
                          <a:cs typeface="Times New Roman"/>
                        </a:rPr>
                        <a:t>Convocatoria de Cliente</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8</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8</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C.G</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b="1" dirty="0" smtClean="0">
                          <a:solidFill>
                            <a:srgbClr val="FF0000"/>
                          </a:solidFill>
                          <a:latin typeface="Times New Roman"/>
                          <a:ea typeface="Times New Roman"/>
                          <a:cs typeface="Times New Roman"/>
                          <a:hlinkClick r:id="rId3" action="ppaction://hlinksldjump"/>
                        </a:rPr>
                        <a:t>V </a:t>
                      </a:r>
                      <a:r>
                        <a:rPr lang="es-ES" sz="1200" b="1" baseline="0" dirty="0" smtClean="0">
                          <a:solidFill>
                            <a:srgbClr val="FF0000"/>
                          </a:solidFill>
                          <a:latin typeface="Times New Roman"/>
                          <a:ea typeface="Times New Roman"/>
                          <a:cs typeface="Times New Roman"/>
                          <a:hlinkClick r:id="rId3" action="ppaction://hlinksldjump"/>
                        </a:rPr>
                        <a:t> </a:t>
                      </a:r>
                      <a:r>
                        <a:rPr lang="es-ES" sz="1200" b="1" dirty="0" smtClean="0">
                          <a:solidFill>
                            <a:srgbClr val="FF0000"/>
                          </a:solidFill>
                          <a:latin typeface="Times New Roman"/>
                          <a:ea typeface="Times New Roman"/>
                          <a:cs typeface="Times New Roman"/>
                          <a:hlinkClick r:id="rId3" action="ppaction://hlinksldjump"/>
                        </a:rPr>
                        <a:t>1.6</a:t>
                      </a:r>
                      <a:endParaRPr lang="es-EC" sz="12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b="1" dirty="0" smtClean="0">
                          <a:solidFill>
                            <a:srgbClr val="FF0000"/>
                          </a:solidFill>
                          <a:latin typeface="Times New Roman"/>
                          <a:ea typeface="Times New Roman"/>
                          <a:cs typeface="Times New Roman"/>
                        </a:rPr>
                        <a:t>V </a:t>
                      </a:r>
                      <a:r>
                        <a:rPr lang="es-ES" sz="1200" b="1" baseline="0" dirty="0" smtClean="0">
                          <a:solidFill>
                            <a:srgbClr val="FF0000"/>
                          </a:solidFill>
                          <a:latin typeface="Times New Roman"/>
                          <a:ea typeface="Times New Roman"/>
                          <a:cs typeface="Times New Roman"/>
                        </a:rPr>
                        <a:t> </a:t>
                      </a:r>
                      <a:r>
                        <a:rPr lang="es-ES" sz="1200" b="1" dirty="0" smtClean="0">
                          <a:solidFill>
                            <a:srgbClr val="FF0000"/>
                          </a:solidFill>
                          <a:latin typeface="Times New Roman"/>
                          <a:ea typeface="Times New Roman"/>
                          <a:cs typeface="Times New Roman"/>
                        </a:rPr>
                        <a:t>1.6</a:t>
                      </a:r>
                      <a:endParaRPr lang="es-EC" sz="12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r>
              <a:tr h="505243">
                <a:tc>
                  <a:txBody>
                    <a:bodyPr/>
                    <a:lstStyle/>
                    <a:p>
                      <a:pPr algn="just">
                        <a:lnSpc>
                          <a:spcPct val="150000"/>
                        </a:lnSpc>
                        <a:spcAft>
                          <a:spcPts val="0"/>
                        </a:spcAft>
                      </a:pPr>
                      <a:r>
                        <a:rPr lang="es-EC" sz="1200" b="1">
                          <a:latin typeface="Arial"/>
                          <a:ea typeface="Times New Roman"/>
                          <a:cs typeface="Times New Roman"/>
                        </a:rPr>
                        <a:t>Procedimiento No 1</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2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2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r>
              <a:tr h="1494965">
                <a:tc>
                  <a:txBody>
                    <a:bodyPr/>
                    <a:lstStyle/>
                    <a:p>
                      <a:pPr algn="just">
                        <a:lnSpc>
                          <a:spcPct val="150000"/>
                        </a:lnSpc>
                        <a:spcAft>
                          <a:spcPts val="0"/>
                        </a:spcAft>
                      </a:pPr>
                      <a:r>
                        <a:rPr lang="es-EC" sz="1200">
                          <a:latin typeface="Arial"/>
                          <a:ea typeface="Times New Roman"/>
                          <a:cs typeface="Times New Roman"/>
                        </a:rPr>
                        <a:t>Analizar que la convocatoria de los clientes sea autorizada y dirigida por las autoridades competentes </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14</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12</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2</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C.G</a:t>
                      </a:r>
                      <a:endParaRPr lang="es-EC" sz="1200">
                        <a:latin typeface="Times New Roman"/>
                        <a:ea typeface="Times New Roman"/>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es-EC" sz="1200" b="1" dirty="0" smtClean="0">
                        <a:solidFill>
                          <a:srgbClr val="FF0000"/>
                        </a:solidFill>
                        <a:latin typeface="Times New Roman"/>
                        <a:ea typeface="Times New Roman"/>
                        <a:cs typeface="Times New Roman"/>
                      </a:endParaRPr>
                    </a:p>
                    <a:p>
                      <a:pPr algn="ctr">
                        <a:lnSpc>
                          <a:spcPct val="150000"/>
                        </a:lnSpc>
                        <a:spcAft>
                          <a:spcPts val="0"/>
                        </a:spcAft>
                      </a:pPr>
                      <a:endParaRPr lang="es-EC" sz="1200" b="1" dirty="0">
                        <a:solidFill>
                          <a:srgbClr val="FF0000"/>
                        </a:solidFill>
                        <a:latin typeface="Times New Roman"/>
                        <a:ea typeface="Times New Roman"/>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S" sz="1200" b="1" dirty="0" smtClean="0">
                          <a:solidFill>
                            <a:srgbClr val="FF0000"/>
                          </a:solidFill>
                          <a:latin typeface="Times New Roman"/>
                          <a:ea typeface="Times New Roman"/>
                          <a:cs typeface="Times New Roman"/>
                        </a:rPr>
                        <a:t>V </a:t>
                      </a:r>
                      <a:r>
                        <a:rPr lang="es-ES" sz="1200" b="1" baseline="0" dirty="0" smtClean="0">
                          <a:solidFill>
                            <a:srgbClr val="FF0000"/>
                          </a:solidFill>
                          <a:latin typeface="Times New Roman"/>
                          <a:ea typeface="Times New Roman"/>
                          <a:cs typeface="Times New Roman"/>
                        </a:rPr>
                        <a:t> </a:t>
                      </a:r>
                      <a:r>
                        <a:rPr lang="es-ES" sz="1200" b="1" dirty="0" smtClean="0">
                          <a:solidFill>
                            <a:srgbClr val="FF0000"/>
                          </a:solidFill>
                          <a:latin typeface="Times New Roman"/>
                          <a:ea typeface="Times New Roman"/>
                          <a:cs typeface="Times New Roman"/>
                        </a:rPr>
                        <a:t>1.6</a:t>
                      </a:r>
                      <a:endParaRPr lang="es-EC" sz="1200" b="1" dirty="0" smtClean="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dirty="0">
                        <a:latin typeface="Arial"/>
                        <a:ea typeface="Times New Roman"/>
                        <a:cs typeface="Times New Roman"/>
                      </a:endParaRPr>
                    </a:p>
                  </a:txBody>
                  <a:tcPr marL="68580" marR="68580" marT="0" marB="0"/>
                </a:tc>
              </a:tr>
            </a:tbl>
          </a:graphicData>
        </a:graphic>
      </p:graphicFrame>
      <p:sp>
        <p:nvSpPr>
          <p:cNvPr id="5" name="Text Box 2"/>
          <p:cNvSpPr txBox="1">
            <a:spLocks noChangeArrowheads="1"/>
          </p:cNvSpPr>
          <p:nvPr/>
        </p:nvSpPr>
        <p:spPr bwMode="auto">
          <a:xfrm>
            <a:off x="611560" y="404664"/>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1979712" y="548680"/>
            <a:ext cx="5400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PROGRAMA DE TRABAJO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49336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V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1"/>
          <a:ext cx="8229598" cy="4590182"/>
        </p:xfrm>
        <a:graphic>
          <a:graphicData uri="http://schemas.openxmlformats.org/drawingml/2006/table">
            <a:tbl>
              <a:tblPr firstRow="1" bandRow="1">
                <a:tableStyleId>{5C22544A-7EE6-4342-B048-85BDC9FD1C3A}</a:tableStyleId>
              </a:tblPr>
              <a:tblGrid>
                <a:gridCol w="2233664"/>
                <a:gridCol w="915874"/>
                <a:gridCol w="1046713"/>
                <a:gridCol w="588776"/>
                <a:gridCol w="555421"/>
                <a:gridCol w="752971"/>
                <a:gridCol w="752971"/>
                <a:gridCol w="1383208"/>
              </a:tblGrid>
              <a:tr h="838428">
                <a:tc>
                  <a:txBody>
                    <a:bodyPr/>
                    <a:lstStyle/>
                    <a:p>
                      <a:pPr algn="ctr">
                        <a:lnSpc>
                          <a:spcPct val="150000"/>
                        </a:lnSpc>
                        <a:spcAft>
                          <a:spcPts val="0"/>
                        </a:spcAft>
                      </a:pPr>
                      <a:endParaRPr lang="es-EC" sz="1100" dirty="0">
                        <a:latin typeface="Times New Roman"/>
                        <a:ea typeface="Times New Roman"/>
                        <a:cs typeface="Times New Roman"/>
                      </a:endParaRPr>
                    </a:p>
                    <a:p>
                      <a:pPr algn="ctr">
                        <a:lnSpc>
                          <a:spcPct val="150000"/>
                        </a:lnSpc>
                        <a:spcAft>
                          <a:spcPts val="0"/>
                        </a:spcAft>
                      </a:pPr>
                      <a:r>
                        <a:rPr lang="es-EC" sz="1100" b="1" dirty="0">
                          <a:latin typeface="Arial"/>
                          <a:ea typeface="Times New Roman"/>
                          <a:cs typeface="Times New Roman"/>
                        </a:rPr>
                        <a:t>ACTIVIDADES</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HORAS PLANIF</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HORAS</a:t>
                      </a:r>
                      <a:endParaRPr lang="es-EC" sz="1100">
                        <a:latin typeface="Times New Roman"/>
                        <a:ea typeface="Times New Roman"/>
                        <a:cs typeface="Times New Roman"/>
                      </a:endParaRPr>
                    </a:p>
                    <a:p>
                      <a:pPr algn="ctr">
                        <a:lnSpc>
                          <a:spcPct val="150000"/>
                        </a:lnSpc>
                        <a:spcAft>
                          <a:spcPts val="0"/>
                        </a:spcAft>
                      </a:pPr>
                      <a:r>
                        <a:rPr lang="es-EC" sz="1100" b="1">
                          <a:latin typeface="Arial"/>
                          <a:ea typeface="Times New Roman"/>
                          <a:cs typeface="Times New Roman"/>
                        </a:rPr>
                        <a:t>REALES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DIF.</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RESP.</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err="1">
                          <a:latin typeface="Arial"/>
                          <a:ea typeface="Times New Roman"/>
                          <a:cs typeface="Times New Roman"/>
                        </a:rPr>
                        <a:t>REF</a:t>
                      </a:r>
                      <a:r>
                        <a:rPr lang="es-EC" sz="1100" b="1" dirty="0">
                          <a:latin typeface="Arial"/>
                          <a:ea typeface="Times New Roman"/>
                          <a:cs typeface="Times New Roman"/>
                        </a:rPr>
                        <a:t>  P/T</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p>
                      <a:pPr algn="ctr">
                        <a:lnSpc>
                          <a:spcPct val="150000"/>
                        </a:lnSpc>
                        <a:spcAft>
                          <a:spcPts val="0"/>
                        </a:spcAft>
                      </a:pPr>
                      <a:r>
                        <a:rPr lang="es-EC" sz="1100" b="1">
                          <a:latin typeface="Arial"/>
                          <a:ea typeface="Times New Roman"/>
                          <a:cs typeface="Times New Roman"/>
                        </a:rPr>
                        <a:t>OBSERVACIONES</a:t>
                      </a:r>
                      <a:endParaRPr lang="es-EC" sz="1100">
                        <a:latin typeface="Times New Roman"/>
                        <a:ea typeface="Times New Roman"/>
                        <a:cs typeface="Times New Roman"/>
                      </a:endParaRPr>
                    </a:p>
                  </a:txBody>
                  <a:tcPr marL="68580" marR="68580" marT="0" marB="0"/>
                </a:tc>
              </a:tr>
              <a:tr h="618235">
                <a:tc>
                  <a:txBody>
                    <a:bodyPr/>
                    <a:lstStyle/>
                    <a:p>
                      <a:pPr algn="just">
                        <a:lnSpc>
                          <a:spcPct val="150000"/>
                        </a:lnSpc>
                        <a:spcAft>
                          <a:spcPts val="0"/>
                        </a:spcAft>
                      </a:pPr>
                      <a:r>
                        <a:rPr lang="es-EC" sz="1100" b="1">
                          <a:latin typeface="Arial"/>
                          <a:ea typeface="Times New Roman"/>
                          <a:cs typeface="Times New Roman"/>
                        </a:rPr>
                        <a:t>Proceso No 3</a:t>
                      </a: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Times New Roman"/>
                          <a:ea typeface="Times New Roman"/>
                          <a:cs typeface="Times New Roman"/>
                          <a:hlinkClick r:id="rId3" action="ppaction://hlinksldjump"/>
                        </a:rPr>
                        <a:t>V 1.7</a:t>
                      </a:r>
                      <a:endParaRPr lang="es-EC" sz="11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Times New Roman"/>
                          <a:ea typeface="Times New Roman"/>
                          <a:cs typeface="Times New Roman"/>
                        </a:rPr>
                        <a:t>V 1.7</a:t>
                      </a:r>
                      <a:endParaRPr lang="es-EC" sz="1100" b="1" dirty="0">
                        <a:solidFill>
                          <a:srgbClr val="FF0000"/>
                        </a:solidFill>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Times New Roman"/>
                        <a:ea typeface="Times New Roman"/>
                        <a:cs typeface="Times New Roman"/>
                      </a:endParaRPr>
                    </a:p>
                  </a:txBody>
                  <a:tcPr marL="68580" marR="68580" marT="0" marB="0"/>
                </a:tc>
              </a:tr>
              <a:tr h="1257642">
                <a:tc>
                  <a:txBody>
                    <a:bodyPr/>
                    <a:lstStyle/>
                    <a:p>
                      <a:pPr algn="just">
                        <a:lnSpc>
                          <a:spcPct val="150000"/>
                        </a:lnSpc>
                        <a:spcAft>
                          <a:spcPts val="0"/>
                        </a:spcAft>
                      </a:pPr>
                      <a:endParaRPr lang="es-EC" sz="1100">
                        <a:latin typeface="Arial"/>
                        <a:ea typeface="Times New Roman"/>
                        <a:cs typeface="Times New Roman"/>
                      </a:endParaRPr>
                    </a:p>
                    <a:p>
                      <a:pPr algn="just">
                        <a:lnSpc>
                          <a:spcPct val="150000"/>
                        </a:lnSpc>
                        <a:spcAft>
                          <a:spcPts val="0"/>
                        </a:spcAft>
                      </a:pPr>
                      <a:r>
                        <a:rPr lang="es-EC" sz="1100">
                          <a:latin typeface="Arial"/>
                          <a:ea typeface="Times New Roman"/>
                          <a:cs typeface="Times New Roman"/>
                        </a:rPr>
                        <a:t>Obtención de la Nota de Pedido de los clientes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16</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dirty="0">
                          <a:latin typeface="Arial"/>
                          <a:ea typeface="Times New Roman"/>
                          <a:cs typeface="Times New Roman"/>
                        </a:rPr>
                        <a:t>10</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6</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CG</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Arial"/>
                        <a:ea typeface="Times New Roman"/>
                        <a:cs typeface="Times New Roman"/>
                      </a:endParaRPr>
                    </a:p>
                  </a:txBody>
                  <a:tcPr marL="68580" marR="68580" marT="0" marB="0"/>
                </a:tc>
              </a:tr>
              <a:tr h="618235">
                <a:tc>
                  <a:txBody>
                    <a:bodyPr/>
                    <a:lstStyle/>
                    <a:p>
                      <a:pPr algn="just">
                        <a:lnSpc>
                          <a:spcPct val="150000"/>
                        </a:lnSpc>
                        <a:spcAft>
                          <a:spcPts val="0"/>
                        </a:spcAft>
                      </a:pPr>
                      <a:r>
                        <a:rPr lang="es-EC" sz="1100" b="1">
                          <a:latin typeface="Arial"/>
                          <a:ea typeface="Times New Roman"/>
                          <a:cs typeface="Times New Roman"/>
                        </a:rPr>
                        <a:t>Procedimiento No 1</a:t>
                      </a: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Arial"/>
                          <a:ea typeface="Times New Roman"/>
                          <a:cs typeface="Times New Roman"/>
                        </a:rPr>
                        <a:t> </a:t>
                      </a:r>
                      <a:endParaRPr lang="es-EC" sz="11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Arial"/>
                          <a:ea typeface="Times New Roman"/>
                          <a:cs typeface="Times New Roman"/>
                        </a:rPr>
                        <a:t> V</a:t>
                      </a:r>
                      <a:r>
                        <a:rPr lang="es-ES" sz="1100" b="1" baseline="0" dirty="0" smtClean="0">
                          <a:solidFill>
                            <a:srgbClr val="FF0000"/>
                          </a:solidFill>
                          <a:latin typeface="Arial"/>
                          <a:ea typeface="Times New Roman"/>
                          <a:cs typeface="Times New Roman"/>
                        </a:rPr>
                        <a:t> 1.7</a:t>
                      </a:r>
                      <a:endParaRPr lang="es-EC" sz="1100" b="1" dirty="0">
                        <a:solidFill>
                          <a:srgbClr val="FF0000"/>
                        </a:solidFill>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r>
              <a:tr h="1257642">
                <a:tc>
                  <a:txBody>
                    <a:bodyPr/>
                    <a:lstStyle/>
                    <a:p>
                      <a:pPr algn="just">
                        <a:lnSpc>
                          <a:spcPct val="150000"/>
                        </a:lnSpc>
                        <a:spcAft>
                          <a:spcPts val="0"/>
                        </a:spcAft>
                      </a:pPr>
                      <a:r>
                        <a:rPr lang="es-EC" sz="1100">
                          <a:latin typeface="Arial"/>
                          <a:ea typeface="Times New Roman"/>
                          <a:cs typeface="Times New Roman"/>
                        </a:rPr>
                        <a:t>Verificar si cuando realizan una venta existe la constancia física de la Nota de Pedido que hace el cliente.</a:t>
                      </a: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5" name="Text Box 2"/>
          <p:cNvSpPr txBox="1">
            <a:spLocks noChangeArrowheads="1"/>
          </p:cNvSpPr>
          <p:nvPr/>
        </p:nvSpPr>
        <p:spPr bwMode="auto">
          <a:xfrm>
            <a:off x="611560" y="404664"/>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1979712" y="548680"/>
            <a:ext cx="5400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PROGRAMA DE TRABAJO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V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4</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srcRect/>
          <a:stretch>
            <a:fillRect/>
          </a:stretch>
        </p:blipFill>
        <p:spPr bwMode="auto">
          <a:xfrm>
            <a:off x="755576" y="1268760"/>
            <a:ext cx="7591425" cy="5112568"/>
          </a:xfrm>
          <a:prstGeom prst="rect">
            <a:avLst/>
          </a:prstGeom>
          <a:noFill/>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700808"/>
          <a:ext cx="8229599" cy="3668615"/>
        </p:xfrm>
        <a:graphic>
          <a:graphicData uri="http://schemas.openxmlformats.org/drawingml/2006/table">
            <a:tbl>
              <a:tblPr firstRow="1" bandRow="1">
                <a:tableStyleId>{5C22544A-7EE6-4342-B048-85BDC9FD1C3A}</a:tableStyleId>
              </a:tblPr>
              <a:tblGrid>
                <a:gridCol w="1863513"/>
                <a:gridCol w="1522930"/>
                <a:gridCol w="927001"/>
                <a:gridCol w="595929"/>
                <a:gridCol w="662143"/>
                <a:gridCol w="662143"/>
                <a:gridCol w="662143"/>
                <a:gridCol w="1333797"/>
              </a:tblGrid>
              <a:tr h="386293">
                <a:tc>
                  <a:txBody>
                    <a:bodyPr/>
                    <a:lstStyle/>
                    <a:p>
                      <a:pPr algn="ctr">
                        <a:lnSpc>
                          <a:spcPct val="150000"/>
                        </a:lnSpc>
                        <a:spcAft>
                          <a:spcPts val="0"/>
                        </a:spcAft>
                      </a:pPr>
                      <a:endParaRPr lang="es-EC" sz="1100" dirty="0">
                        <a:latin typeface="Times New Roman"/>
                        <a:ea typeface="Times New Roman"/>
                        <a:cs typeface="Times New Roman"/>
                      </a:endParaRPr>
                    </a:p>
                    <a:p>
                      <a:pPr algn="ctr">
                        <a:lnSpc>
                          <a:spcPct val="150000"/>
                        </a:lnSpc>
                        <a:spcAft>
                          <a:spcPts val="0"/>
                        </a:spcAft>
                      </a:pPr>
                      <a:r>
                        <a:rPr lang="es-EC" sz="1100" b="1" dirty="0">
                          <a:latin typeface="Arial"/>
                          <a:ea typeface="Times New Roman"/>
                          <a:cs typeface="Times New Roman"/>
                        </a:rPr>
                        <a:t>ACTIVIDADES</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HORAS PLANIF</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HORAS</a:t>
                      </a:r>
                      <a:endParaRPr lang="es-EC" sz="1100">
                        <a:latin typeface="Times New Roman"/>
                        <a:ea typeface="Times New Roman"/>
                        <a:cs typeface="Times New Roman"/>
                      </a:endParaRPr>
                    </a:p>
                    <a:p>
                      <a:pPr algn="ctr">
                        <a:lnSpc>
                          <a:spcPct val="150000"/>
                        </a:lnSpc>
                        <a:spcAft>
                          <a:spcPts val="0"/>
                        </a:spcAft>
                      </a:pPr>
                      <a:r>
                        <a:rPr lang="es-EC" sz="1100" b="1">
                          <a:latin typeface="Arial"/>
                          <a:ea typeface="Times New Roman"/>
                          <a:cs typeface="Times New Roman"/>
                        </a:rPr>
                        <a:t>REALES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p>
                      <a:pPr algn="ctr">
                        <a:lnSpc>
                          <a:spcPct val="150000"/>
                        </a:lnSpc>
                        <a:spcAft>
                          <a:spcPts val="0"/>
                        </a:spcAft>
                      </a:pPr>
                      <a:r>
                        <a:rPr lang="es-EC" sz="1100" b="1">
                          <a:latin typeface="Arial"/>
                          <a:ea typeface="Times New Roman"/>
                          <a:cs typeface="Times New Roman"/>
                        </a:rPr>
                        <a:t>DIF.</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p>
                      <a:pPr algn="ctr">
                        <a:lnSpc>
                          <a:spcPct val="150000"/>
                        </a:lnSpc>
                        <a:spcAft>
                          <a:spcPts val="0"/>
                        </a:spcAft>
                      </a:pPr>
                      <a:r>
                        <a:rPr lang="es-EC" sz="1100" b="1">
                          <a:latin typeface="Arial"/>
                          <a:ea typeface="Times New Roman"/>
                          <a:cs typeface="Times New Roman"/>
                        </a:rPr>
                        <a:t>RESP.</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err="1">
                          <a:latin typeface="Arial"/>
                          <a:ea typeface="Times New Roman"/>
                          <a:cs typeface="Times New Roman"/>
                        </a:rPr>
                        <a:t>REF</a:t>
                      </a:r>
                      <a:r>
                        <a:rPr lang="es-EC" sz="1100" b="1" dirty="0">
                          <a:latin typeface="Arial"/>
                          <a:ea typeface="Times New Roman"/>
                          <a:cs typeface="Times New Roman"/>
                        </a:rPr>
                        <a:t>  P/T</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p>
                      <a:pPr algn="ctr">
                        <a:lnSpc>
                          <a:spcPct val="150000"/>
                        </a:lnSpc>
                        <a:spcAft>
                          <a:spcPts val="0"/>
                        </a:spcAft>
                      </a:pPr>
                      <a:r>
                        <a:rPr lang="es-EC" sz="1100" b="1">
                          <a:latin typeface="Arial"/>
                          <a:ea typeface="Times New Roman"/>
                          <a:cs typeface="Times New Roman"/>
                        </a:rPr>
                        <a:t>OBSERVACIONES</a:t>
                      </a:r>
                      <a:endParaRPr lang="es-EC" sz="1100">
                        <a:latin typeface="Times New Roman"/>
                        <a:ea typeface="Times New Roman"/>
                        <a:cs typeface="Times New Roman"/>
                      </a:endParaRPr>
                    </a:p>
                  </a:txBody>
                  <a:tcPr marL="68580" marR="68580" marT="0" marB="0"/>
                </a:tc>
              </a:tr>
              <a:tr h="257417">
                <a:tc>
                  <a:txBody>
                    <a:bodyPr/>
                    <a:lstStyle/>
                    <a:p>
                      <a:pPr algn="just">
                        <a:lnSpc>
                          <a:spcPct val="150000"/>
                        </a:lnSpc>
                        <a:spcAft>
                          <a:spcPts val="0"/>
                        </a:spcAft>
                      </a:pPr>
                      <a:r>
                        <a:rPr lang="es-EC" sz="1100" b="1">
                          <a:latin typeface="Arial"/>
                          <a:ea typeface="Times New Roman"/>
                          <a:cs typeface="Times New Roman"/>
                        </a:rPr>
                        <a:t>Proceso No 4</a:t>
                      </a: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r>
              <a:tr h="386293">
                <a:tc>
                  <a:txBody>
                    <a:bodyPr/>
                    <a:lstStyle/>
                    <a:p>
                      <a:pPr algn="just">
                        <a:lnSpc>
                          <a:spcPct val="150000"/>
                        </a:lnSpc>
                        <a:spcAft>
                          <a:spcPts val="0"/>
                        </a:spcAft>
                      </a:pPr>
                      <a:r>
                        <a:rPr lang="es-EC" sz="1100">
                          <a:latin typeface="Arial"/>
                          <a:ea typeface="Times New Roman"/>
                          <a:cs typeface="Times New Roman"/>
                        </a:rPr>
                        <a:t>Formulación del pedido al proveedor</a:t>
                      </a: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Times New Roman"/>
                          <a:ea typeface="Times New Roman"/>
                          <a:cs typeface="Times New Roman"/>
                          <a:hlinkClick r:id="rId3" action="ppaction://hlinksldjump"/>
                        </a:rPr>
                        <a:t>V 1.8</a:t>
                      </a:r>
                      <a:endParaRPr lang="es-EC" sz="11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Times New Roman"/>
                          <a:ea typeface="Times New Roman"/>
                          <a:cs typeface="Times New Roman"/>
                        </a:rPr>
                        <a:t>V 1.8</a:t>
                      </a:r>
                      <a:endParaRPr lang="es-EC" sz="1100" b="1" dirty="0">
                        <a:solidFill>
                          <a:srgbClr val="FF0000"/>
                        </a:solidFill>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r>
              <a:tr h="257417">
                <a:tc>
                  <a:txBody>
                    <a:bodyPr/>
                    <a:lstStyle/>
                    <a:p>
                      <a:pPr algn="just">
                        <a:lnSpc>
                          <a:spcPct val="150000"/>
                        </a:lnSpc>
                        <a:spcAft>
                          <a:spcPts val="0"/>
                        </a:spcAft>
                      </a:pPr>
                      <a:r>
                        <a:rPr lang="es-EC" sz="1100" b="1">
                          <a:latin typeface="Arial"/>
                          <a:ea typeface="Times New Roman"/>
                          <a:cs typeface="Times New Roman"/>
                        </a:rPr>
                        <a:t>Procedimiento No 1</a:t>
                      </a: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a:latin typeface="Times New Roman"/>
                        <a:ea typeface="Times New Roman"/>
                        <a:cs typeface="Times New Roman"/>
                      </a:endParaRPr>
                    </a:p>
                  </a:txBody>
                  <a:tcPr marL="68580" marR="68580" marT="0" marB="0"/>
                </a:tc>
              </a:tr>
              <a:tr h="1002867">
                <a:tc>
                  <a:txBody>
                    <a:bodyPr/>
                    <a:lstStyle/>
                    <a:p>
                      <a:pPr algn="just">
                        <a:lnSpc>
                          <a:spcPct val="150000"/>
                        </a:lnSpc>
                        <a:spcAft>
                          <a:spcPts val="0"/>
                        </a:spcAft>
                      </a:pPr>
                      <a:r>
                        <a:rPr lang="es-EC" sz="1100">
                          <a:latin typeface="Arial"/>
                          <a:ea typeface="Times New Roman"/>
                          <a:cs typeface="Times New Roman"/>
                        </a:rPr>
                        <a:t>Comprobar que la formulación del pedido al proveedor se encuentre con la Orden de Pedido con su debida autorización.</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16</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10</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6</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CG</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b="1" dirty="0" smtClean="0">
                          <a:solidFill>
                            <a:srgbClr val="FF0000"/>
                          </a:solidFill>
                          <a:latin typeface="Times New Roman"/>
                          <a:ea typeface="Times New Roman"/>
                          <a:cs typeface="Times New Roman"/>
                        </a:rPr>
                        <a:t>V</a:t>
                      </a:r>
                      <a:r>
                        <a:rPr lang="es-ES" sz="1100" b="1" baseline="0" dirty="0" smtClean="0">
                          <a:solidFill>
                            <a:srgbClr val="FF0000"/>
                          </a:solidFill>
                          <a:latin typeface="Times New Roman"/>
                          <a:ea typeface="Times New Roman"/>
                          <a:cs typeface="Times New Roman"/>
                        </a:rPr>
                        <a:t> 1.8</a:t>
                      </a:r>
                      <a:endParaRPr lang="es-EC" sz="1100" b="1" dirty="0">
                        <a:solidFill>
                          <a:srgbClr val="FF0000"/>
                        </a:solidFill>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Arial"/>
                        <a:ea typeface="Times New Roman"/>
                        <a:cs typeface="Times New Roman"/>
                      </a:endParaRPr>
                    </a:p>
                  </a:txBody>
                  <a:tcPr marL="68580" marR="68580" marT="0" marB="0"/>
                </a:tc>
              </a:tr>
              <a:tr h="386293">
                <a:tc>
                  <a:txBody>
                    <a:bodyPr/>
                    <a:lstStyle/>
                    <a:p>
                      <a:pPr algn="just">
                        <a:lnSpc>
                          <a:spcPct val="150000"/>
                        </a:lnSpc>
                        <a:spcAft>
                          <a:spcPts val="0"/>
                        </a:spcAft>
                      </a:pPr>
                      <a:r>
                        <a:rPr lang="es-EC" sz="1100" b="1">
                          <a:latin typeface="Arial"/>
                          <a:ea typeface="Times New Roman"/>
                          <a:cs typeface="Times New Roman"/>
                        </a:rPr>
                        <a:t>COMUNICACIÓN DE RESULTADOS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10</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b="1" dirty="0">
                        <a:solidFill>
                          <a:srgbClr val="FF0000"/>
                        </a:solidFill>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100">
                        <a:latin typeface="Arial"/>
                        <a:ea typeface="Times New Roman"/>
                        <a:cs typeface="Times New Roman"/>
                      </a:endParaRPr>
                    </a:p>
                  </a:txBody>
                  <a:tcPr marL="68580" marR="68580" marT="0" marB="0"/>
                </a:tc>
              </a:tr>
              <a:tr h="257417">
                <a:tc>
                  <a:txBody>
                    <a:bodyPr/>
                    <a:lstStyle/>
                    <a:p>
                      <a:pPr algn="just">
                        <a:lnSpc>
                          <a:spcPct val="150000"/>
                        </a:lnSpc>
                        <a:spcAft>
                          <a:spcPts val="0"/>
                        </a:spcAft>
                      </a:pPr>
                      <a:r>
                        <a:rPr lang="es-EC" sz="1100" b="1">
                          <a:latin typeface="Arial"/>
                          <a:ea typeface="Times New Roman"/>
                          <a:cs typeface="Times New Roman"/>
                        </a:rPr>
                        <a:t>TOTAL  </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109</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99</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10</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5" name="Text Box 2"/>
          <p:cNvSpPr txBox="1">
            <a:spLocks noChangeArrowheads="1"/>
          </p:cNvSpPr>
          <p:nvPr/>
        </p:nvSpPr>
        <p:spPr bwMode="auto">
          <a:xfrm>
            <a:off x="611560" y="404664"/>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1979712" y="548680"/>
            <a:ext cx="5400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PROGRAMA DE TRABAJO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2782252" y="5616664"/>
          <a:ext cx="3579495" cy="490094"/>
        </p:xfrm>
        <a:graphic>
          <a:graphicData uri="http://schemas.openxmlformats.org/drawingml/2006/table">
            <a:tbl>
              <a:tblPr>
                <a:tableStyleId>{775DCB02-9BB8-47FD-8907-85C794F793BA}</a:tableStyleId>
              </a:tblPr>
              <a:tblGrid>
                <a:gridCol w="1958975"/>
                <a:gridCol w="1620520"/>
              </a:tblGrid>
              <a:tr h="0">
                <a:tc>
                  <a:txBody>
                    <a:bodyPr/>
                    <a:lstStyle/>
                    <a:p>
                      <a:pPr algn="just">
                        <a:lnSpc>
                          <a:spcPct val="150000"/>
                        </a:lnSpc>
                        <a:spcAft>
                          <a:spcPts val="0"/>
                        </a:spcAft>
                      </a:pPr>
                      <a:r>
                        <a:rPr lang="es-EC" sz="1200"/>
                        <a:t>Elaborado Por: C.G.</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a:t>Fecha: 03/04/2010</a:t>
                      </a:r>
                      <a:endParaRPr lang="es-EC" sz="1200">
                        <a:latin typeface="Times New Roman"/>
                        <a:ea typeface="Times New Roman"/>
                        <a:cs typeface="Times New Roman"/>
                      </a:endParaRPr>
                    </a:p>
                  </a:txBody>
                  <a:tcPr marL="68580" marR="68580" marT="0" marB="0"/>
                </a:tc>
              </a:tr>
              <a:tr h="0">
                <a:tc>
                  <a:txBody>
                    <a:bodyPr/>
                    <a:lstStyle/>
                    <a:p>
                      <a:pPr algn="just">
                        <a:lnSpc>
                          <a:spcPct val="150000"/>
                        </a:lnSpc>
                        <a:spcAft>
                          <a:spcPts val="0"/>
                        </a:spcAft>
                      </a:pPr>
                      <a:r>
                        <a:rPr lang="es-EC" sz="1200"/>
                        <a:t>Supervisado Por: E.R.</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dirty="0"/>
                        <a:t>Fecha: 04/04/2010</a:t>
                      </a:r>
                      <a:endParaRPr lang="es-EC" sz="1200" dirty="0">
                        <a:latin typeface="Times New Roman"/>
                        <a:ea typeface="Times New Roman"/>
                        <a:cs typeface="Times New Roman"/>
                      </a:endParaRPr>
                    </a:p>
                  </a:txBody>
                  <a:tcPr marL="68580" marR="68580" marT="0" marB="0"/>
                </a:tc>
              </a:tr>
            </a:tbl>
          </a:graphicData>
        </a:graphic>
      </p:graphicFrame>
      <p:sp>
        <p:nvSpPr>
          <p:cNvPr id="9"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V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5</a:t>
            </a:r>
            <a:r>
              <a:rPr kumimoji="0" lang="es-ES" sz="1100" b="0" i="0" u="none" strike="noStrike" cap="none" normalizeH="0" baseline="0" dirty="0" smtClean="0">
                <a:ln>
                  <a:noFill/>
                </a:ln>
                <a:solidFill>
                  <a:srgbClr val="FF0000"/>
                </a:solidFill>
                <a:effectLst/>
                <a:latin typeface="Calibri" pitchFamily="34" charset="0"/>
                <a:cs typeface="Arial" pitchFamily="34" charset="0"/>
              </a:rPr>
              <a:t>/5</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72816"/>
            <a:ext cx="8229600" cy="4824536"/>
          </a:xfrm>
        </p:spPr>
        <p:txBody>
          <a:bodyPr>
            <a:normAutofit fontScale="62500" lnSpcReduction="20000"/>
          </a:bodyPr>
          <a:lstStyle/>
          <a:p>
            <a:pPr algn="just">
              <a:buNone/>
            </a:pPr>
            <a:r>
              <a:rPr lang="es-EC" dirty="0" smtClean="0"/>
              <a:t>DEPARTAMENTO: Ventas</a:t>
            </a:r>
          </a:p>
          <a:p>
            <a:pPr algn="just">
              <a:buNone/>
            </a:pPr>
            <a:r>
              <a:rPr lang="es-EC" dirty="0" smtClean="0"/>
              <a:t>NOMBRE DEL ENTREVISTADO: Sr. Leonardo Díaz</a:t>
            </a:r>
          </a:p>
          <a:p>
            <a:pPr algn="just">
              <a:buNone/>
            </a:pPr>
            <a:r>
              <a:rPr lang="es-EC" dirty="0" smtClean="0"/>
              <a:t>CARGO: Jefe de Ventas</a:t>
            </a:r>
          </a:p>
          <a:p>
            <a:pPr algn="just">
              <a:buNone/>
            </a:pPr>
            <a:r>
              <a:rPr lang="es-EC" dirty="0" smtClean="0"/>
              <a:t>FECHA: 01/10/2009</a:t>
            </a:r>
          </a:p>
          <a:p>
            <a:pPr algn="just">
              <a:buNone/>
            </a:pPr>
            <a:r>
              <a:rPr lang="es-EC" dirty="0" smtClean="0"/>
              <a:t> </a:t>
            </a:r>
          </a:p>
          <a:p>
            <a:pPr algn="just">
              <a:buNone/>
            </a:pPr>
            <a:endParaRPr lang="es-EC" dirty="0" smtClean="0"/>
          </a:p>
          <a:p>
            <a:pPr algn="just">
              <a:buNone/>
            </a:pPr>
            <a:r>
              <a:rPr lang="es-EC" dirty="0" smtClean="0"/>
              <a:t>     Se pudo visitar las instalaciones en las que opera el Área de Ventas, constatando el espacio físico del mismo, por lo cual se puede decir que es un lugar apropiado, de una ambiente propicio para trabajar, dispone de equipos tecnológicos, la información o archivos tienen acceso restringido a personas no autorizadas, ya que cada uno de los  empleados del área se manejan con su propio archivo e información relativo a cada una de las líneas que manejan.</a:t>
            </a:r>
          </a:p>
          <a:p>
            <a:pPr algn="just">
              <a:buNone/>
            </a:pPr>
            <a:endParaRPr lang="es-EC" dirty="0" smtClean="0"/>
          </a:p>
          <a:p>
            <a:pPr algn="just">
              <a:buNone/>
            </a:pPr>
            <a:r>
              <a:rPr lang="es-EC" dirty="0" smtClean="0"/>
              <a:t> </a:t>
            </a:r>
          </a:p>
          <a:p>
            <a:pPr algn="just">
              <a:buNone/>
            </a:pPr>
            <a:r>
              <a:rPr lang="es-EC" dirty="0" smtClean="0"/>
              <a:t>     En el caso de que se requiera un cruce de información de las operaciones realizadas por cada uno de los encargados, las personas que estén autorizadas para ingresar al sistema con el que opera la empresa pueden acceder a dicha información, ya que el sistema siempre se mantiene actualizado.</a:t>
            </a:r>
          </a:p>
          <a:p>
            <a:pPr algn="just">
              <a:buNone/>
            </a:pPr>
            <a:r>
              <a:rPr lang="es-EC" dirty="0" smtClean="0"/>
              <a:t> </a:t>
            </a:r>
          </a:p>
          <a:p>
            <a:pPr algn="just">
              <a:buNone/>
            </a:pPr>
            <a:r>
              <a:rPr lang="es-EC" dirty="0" smtClean="0"/>
              <a:t> </a:t>
            </a:r>
          </a:p>
          <a:p>
            <a:pPr algn="just">
              <a:buNone/>
            </a:pPr>
            <a:endParaRPr lang="es-EC" dirty="0"/>
          </a:p>
        </p:txBody>
      </p:sp>
      <p:sp>
        <p:nvSpPr>
          <p:cNvPr id="148481" name="Rectangle 1"/>
          <p:cNvSpPr>
            <a:spLocks noChangeArrowheads="1"/>
          </p:cNvSpPr>
          <p:nvPr/>
        </p:nvSpPr>
        <p:spPr bwMode="auto">
          <a:xfrm>
            <a:off x="2664296" y="624170"/>
            <a:ext cx="435597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NARRATIVA VISITA INSTALACIONES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483" name="Text Box 3"/>
          <p:cNvSpPr txBox="1">
            <a:spLocks noChangeArrowheads="1"/>
          </p:cNvSpPr>
          <p:nvPr/>
        </p:nvSpPr>
        <p:spPr bwMode="auto">
          <a:xfrm>
            <a:off x="792163" y="404664"/>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V 1.1</a:t>
            </a:r>
            <a:endParaRPr lang="es-ES" sz="1100" dirty="0" smtClean="0">
              <a:solidFill>
                <a:srgbClr val="FF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35480"/>
            <a:ext cx="8229600" cy="3149704"/>
          </a:xfrm>
        </p:spPr>
        <p:txBody>
          <a:bodyPr>
            <a:normAutofit fontScale="62500" lnSpcReduction="20000"/>
          </a:bodyPr>
          <a:lstStyle/>
          <a:p>
            <a:pPr algn="just">
              <a:buNone/>
            </a:pPr>
            <a:r>
              <a:rPr lang="es-EC" dirty="0" smtClean="0"/>
              <a:t>DEPARTAMENTO: Ventas</a:t>
            </a:r>
          </a:p>
          <a:p>
            <a:pPr algn="just">
              <a:buNone/>
            </a:pPr>
            <a:r>
              <a:rPr lang="es-EC" dirty="0" smtClean="0"/>
              <a:t>NOMBRE DEL ENTREVISTADO: Sr. Jorge Ampudia</a:t>
            </a:r>
          </a:p>
          <a:p>
            <a:pPr algn="just">
              <a:buNone/>
            </a:pPr>
            <a:r>
              <a:rPr lang="es-EC" dirty="0" smtClean="0"/>
              <a:t>CARGO: Jefe de Ventas</a:t>
            </a:r>
          </a:p>
          <a:p>
            <a:pPr algn="just">
              <a:buNone/>
            </a:pPr>
            <a:r>
              <a:rPr lang="es-EC" dirty="0" smtClean="0"/>
              <a:t>FECHA: 01/09/2009</a:t>
            </a:r>
          </a:p>
          <a:p>
            <a:pPr algn="just">
              <a:buNone/>
            </a:pPr>
            <a:r>
              <a:rPr lang="es-EC" dirty="0" smtClean="0"/>
              <a:t> </a:t>
            </a:r>
          </a:p>
          <a:p>
            <a:pPr algn="just">
              <a:buNone/>
            </a:pPr>
            <a:r>
              <a:rPr lang="es-EC" dirty="0" smtClean="0"/>
              <a:t>    Se entrevistó al Sr. Leonardo Díaz cuyo cargo es de Jefe de Ventas, quién procedió con la explicación de los procedimientos que se efectúan en esta Área tanto para la elaboración de Ventas, el Departamento no cuenta con un Manual de Procedimiento ni reglamentos.</a:t>
            </a:r>
          </a:p>
          <a:p>
            <a:pPr algn="just">
              <a:buNone/>
            </a:pPr>
            <a:r>
              <a:rPr lang="es-EC" dirty="0" smtClean="0"/>
              <a:t> </a:t>
            </a:r>
          </a:p>
          <a:p>
            <a:pPr algn="just">
              <a:buNone/>
            </a:pPr>
            <a:r>
              <a:rPr lang="es-EC" dirty="0" smtClean="0"/>
              <a:t>     Para la realización de los procesos se tiene bien definida la segregación de funciones para lo cual cuentan con varios trabajadores  que se encargan de las diferentes marcas con las que trabaja la compañía, cada uno sabe su rol o responsabilidad.</a:t>
            </a:r>
          </a:p>
          <a:p>
            <a:pPr algn="just">
              <a:buNone/>
            </a:pPr>
            <a:endParaRPr lang="es-EC" dirty="0"/>
          </a:p>
        </p:txBody>
      </p:sp>
      <p:sp>
        <p:nvSpPr>
          <p:cNvPr id="147457" name="Rectangle 1"/>
          <p:cNvSpPr>
            <a:spLocks noChangeArrowheads="1"/>
          </p:cNvSpPr>
          <p:nvPr/>
        </p:nvSpPr>
        <p:spPr bwMode="auto">
          <a:xfrm>
            <a:off x="1656184" y="836712"/>
            <a:ext cx="630019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NARRATIVA DE ENTREVISTA CON EL JEFE DEL DEPARTAMENTO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792163" y="430882"/>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4860032" y="5229200"/>
          <a:ext cx="3129280" cy="636648"/>
        </p:xfrm>
        <a:graphic>
          <a:graphicData uri="http://schemas.openxmlformats.org/drawingml/2006/table">
            <a:tbl>
              <a:tblPr>
                <a:tableStyleId>{284E427A-3D55-4303-BF80-6455036E1DE7}</a:tableStyleId>
              </a:tblPr>
              <a:tblGrid>
                <a:gridCol w="1598930"/>
                <a:gridCol w="1530350"/>
              </a:tblGrid>
              <a:tr h="318324">
                <a:tc>
                  <a:txBody>
                    <a:bodyPr/>
                    <a:lstStyle/>
                    <a:p>
                      <a:pPr algn="just">
                        <a:lnSpc>
                          <a:spcPct val="115000"/>
                        </a:lnSpc>
                        <a:spcAft>
                          <a:spcPts val="0"/>
                        </a:spcAft>
                      </a:pPr>
                      <a:r>
                        <a:rPr lang="es-EC" sz="1200"/>
                        <a:t>Elaborado Por: C.G.</a:t>
                      </a:r>
                      <a:endParaRPr lang="es-EC" sz="1200">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C" sz="1200"/>
                        <a:t>Fecha: 05/10/2010</a:t>
                      </a:r>
                      <a:endParaRPr lang="es-EC" sz="1200">
                        <a:latin typeface="Times New Roman"/>
                        <a:ea typeface="Times New Roman"/>
                        <a:cs typeface="Times New Roman"/>
                      </a:endParaRPr>
                    </a:p>
                  </a:txBody>
                  <a:tcPr marL="68580" marR="68580" marT="0" marB="0"/>
                </a:tc>
              </a:tr>
              <a:tr h="318324">
                <a:tc>
                  <a:txBody>
                    <a:bodyPr/>
                    <a:lstStyle/>
                    <a:p>
                      <a:pPr algn="just">
                        <a:lnSpc>
                          <a:spcPct val="115000"/>
                        </a:lnSpc>
                        <a:spcAft>
                          <a:spcPts val="0"/>
                        </a:spcAft>
                      </a:pPr>
                      <a:r>
                        <a:rPr lang="es-EC" sz="1200"/>
                        <a:t>Supervisado Por: E.R.</a:t>
                      </a:r>
                      <a:endParaRPr lang="es-EC" sz="1200">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C" sz="1200" dirty="0"/>
                        <a:t>Fecha: 08/10/2010</a:t>
                      </a:r>
                      <a:endParaRPr lang="es-EC" sz="1200" dirty="0">
                        <a:latin typeface="Times New Roman"/>
                        <a:ea typeface="Times New Roman"/>
                        <a:cs typeface="Times New Roman"/>
                      </a:endParaRPr>
                    </a:p>
                  </a:txBody>
                  <a:tcPr marL="68580" marR="68580" marT="0" marB="0"/>
                </a:tc>
              </a:tr>
            </a:tbl>
          </a:graphicData>
        </a:graphic>
      </p:graphicFrame>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V 1.2</a:t>
            </a:r>
            <a:endParaRPr lang="es-ES" sz="1100" dirty="0" smtClean="0">
              <a:solidFill>
                <a:srgbClr val="FF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05683" y="1957412"/>
          <a:ext cx="8686797" cy="4567931"/>
        </p:xfrm>
        <a:graphic>
          <a:graphicData uri="http://schemas.openxmlformats.org/drawingml/2006/table">
            <a:tbl>
              <a:tblPr firstRow="1" bandRow="1">
                <a:tableStyleId>{5C22544A-7EE6-4342-B048-85BDC9FD1C3A}</a:tableStyleId>
              </a:tblPr>
              <a:tblGrid>
                <a:gridCol w="693909"/>
                <a:gridCol w="3672408"/>
                <a:gridCol w="720080"/>
                <a:gridCol w="648072"/>
                <a:gridCol w="1008112"/>
                <a:gridCol w="703245"/>
                <a:gridCol w="1240971"/>
              </a:tblGrid>
              <a:tr h="439172">
                <a:tc rowSpan="2">
                  <a:txBody>
                    <a:bodyPr/>
                    <a:lstStyle/>
                    <a:p>
                      <a:pPr algn="ctr">
                        <a:lnSpc>
                          <a:spcPct val="150000"/>
                        </a:lnSpc>
                        <a:spcAft>
                          <a:spcPts val="0"/>
                        </a:spcAft>
                      </a:pPr>
                      <a:endParaRPr lang="es-EC" sz="900" dirty="0">
                        <a:latin typeface="Times New Roman"/>
                        <a:ea typeface="Times New Roman"/>
                        <a:cs typeface="Times New Roman"/>
                      </a:endParaRPr>
                    </a:p>
                    <a:p>
                      <a:pPr algn="ctr">
                        <a:lnSpc>
                          <a:spcPct val="150000"/>
                        </a:lnSpc>
                        <a:spcAft>
                          <a:spcPts val="0"/>
                        </a:spcAft>
                      </a:pPr>
                      <a:r>
                        <a:rPr lang="es-EC" sz="900" b="1" dirty="0">
                          <a:latin typeface="Arial"/>
                          <a:ea typeface="Times New Roman"/>
                          <a:cs typeface="Times New Roman"/>
                        </a:rPr>
                        <a:t>Nº</a:t>
                      </a:r>
                      <a:endParaRPr lang="es-EC" sz="900" dirty="0">
                        <a:latin typeface="Times New Roman"/>
                        <a:ea typeface="Times New Roman"/>
                        <a:cs typeface="Times New Roman"/>
                      </a:endParaRPr>
                    </a:p>
                  </a:txBody>
                  <a:tcPr marL="68580" marR="68580" marT="0" marB="0"/>
                </a:tc>
                <a:tc rowSpan="2">
                  <a:txBody>
                    <a:bodyPr/>
                    <a:lstStyle/>
                    <a:p>
                      <a:pPr algn="ctr">
                        <a:lnSpc>
                          <a:spcPct val="150000"/>
                        </a:lnSpc>
                        <a:spcAft>
                          <a:spcPts val="0"/>
                        </a:spcAft>
                      </a:pPr>
                      <a:endParaRPr lang="es-EC" sz="900">
                        <a:latin typeface="Times New Roman"/>
                        <a:ea typeface="Times New Roman"/>
                        <a:cs typeface="Times New Roman"/>
                      </a:endParaRPr>
                    </a:p>
                    <a:p>
                      <a:pPr algn="ctr">
                        <a:lnSpc>
                          <a:spcPct val="150000"/>
                        </a:lnSpc>
                        <a:spcAft>
                          <a:spcPts val="0"/>
                        </a:spcAft>
                      </a:pPr>
                      <a:r>
                        <a:rPr lang="es-EC" sz="900" b="1">
                          <a:latin typeface="Arial"/>
                          <a:ea typeface="Times New Roman"/>
                          <a:cs typeface="Times New Roman"/>
                        </a:rPr>
                        <a:t>PREGUNTAS</a:t>
                      </a:r>
                      <a:endParaRPr lang="es-EC" sz="900">
                        <a:latin typeface="Times New Roman"/>
                        <a:ea typeface="Times New Roman"/>
                        <a:cs typeface="Times New Roman"/>
                      </a:endParaRPr>
                    </a:p>
                  </a:txBody>
                  <a:tcPr marL="68580" marR="68580" marT="0" marB="0"/>
                </a:tc>
                <a:tc gridSpan="2">
                  <a:txBody>
                    <a:bodyPr/>
                    <a:lstStyle/>
                    <a:p>
                      <a:pPr algn="ctr">
                        <a:lnSpc>
                          <a:spcPct val="150000"/>
                        </a:lnSpc>
                        <a:spcAft>
                          <a:spcPts val="0"/>
                        </a:spcAft>
                      </a:pPr>
                      <a:endParaRPr lang="es-EC" sz="900">
                        <a:latin typeface="Times New Roman"/>
                        <a:ea typeface="Times New Roman"/>
                        <a:cs typeface="Times New Roman"/>
                      </a:endParaRPr>
                    </a:p>
                    <a:p>
                      <a:pPr algn="ctr">
                        <a:lnSpc>
                          <a:spcPct val="150000"/>
                        </a:lnSpc>
                        <a:spcAft>
                          <a:spcPts val="0"/>
                        </a:spcAft>
                      </a:pPr>
                      <a:r>
                        <a:rPr lang="es-EC" sz="900" b="1">
                          <a:latin typeface="Arial"/>
                          <a:ea typeface="Times New Roman"/>
                          <a:cs typeface="Times New Roman"/>
                        </a:rPr>
                        <a:t>RESPUESTAS</a:t>
                      </a:r>
                      <a:endParaRPr lang="es-EC" sz="900">
                        <a:latin typeface="Times New Roman"/>
                        <a:ea typeface="Times New Roman"/>
                        <a:cs typeface="Times New Roman"/>
                      </a:endParaRPr>
                    </a:p>
                  </a:txBody>
                  <a:tcPr marL="68580" marR="68580" marT="0" marB="0"/>
                </a:tc>
                <a:tc hMerge="1">
                  <a:txBody>
                    <a:bodyPr/>
                    <a:lstStyle/>
                    <a:p>
                      <a:endParaRPr lang="es-EC"/>
                    </a:p>
                  </a:txBody>
                  <a:tcPr/>
                </a:tc>
                <a:tc rowSpan="2">
                  <a:txBody>
                    <a:bodyPr/>
                    <a:lstStyle/>
                    <a:p>
                      <a:pPr algn="ctr">
                        <a:lnSpc>
                          <a:spcPct val="150000"/>
                        </a:lnSpc>
                        <a:spcAft>
                          <a:spcPts val="0"/>
                        </a:spcAft>
                      </a:pPr>
                      <a:endParaRPr lang="es-EC" sz="900">
                        <a:latin typeface="Times New Roman"/>
                        <a:ea typeface="Times New Roman"/>
                        <a:cs typeface="Times New Roman"/>
                      </a:endParaRPr>
                    </a:p>
                    <a:p>
                      <a:pPr algn="ctr">
                        <a:lnSpc>
                          <a:spcPct val="150000"/>
                        </a:lnSpc>
                        <a:spcAft>
                          <a:spcPts val="0"/>
                        </a:spcAft>
                      </a:pPr>
                      <a:r>
                        <a:rPr lang="es-EC" sz="900" b="1">
                          <a:latin typeface="Arial"/>
                          <a:ea typeface="Times New Roman"/>
                          <a:cs typeface="Times New Roman"/>
                        </a:rPr>
                        <a:t>PUNTAJE OBTENIDO</a:t>
                      </a:r>
                      <a:endParaRPr lang="es-EC" sz="900">
                        <a:latin typeface="Times New Roman"/>
                        <a:ea typeface="Times New Roman"/>
                        <a:cs typeface="Times New Roman"/>
                      </a:endParaRPr>
                    </a:p>
                  </a:txBody>
                  <a:tcPr marL="68580" marR="68580" marT="0" marB="0"/>
                </a:tc>
                <a:tc rowSpan="2">
                  <a:txBody>
                    <a:bodyPr/>
                    <a:lstStyle/>
                    <a:p>
                      <a:pPr algn="ctr">
                        <a:lnSpc>
                          <a:spcPct val="150000"/>
                        </a:lnSpc>
                        <a:spcAft>
                          <a:spcPts val="0"/>
                        </a:spcAft>
                      </a:pPr>
                      <a:endParaRPr lang="es-EC" sz="900">
                        <a:latin typeface="Times New Roman"/>
                        <a:ea typeface="Times New Roman"/>
                        <a:cs typeface="Times New Roman"/>
                      </a:endParaRPr>
                    </a:p>
                    <a:p>
                      <a:pPr algn="ctr">
                        <a:lnSpc>
                          <a:spcPct val="150000"/>
                        </a:lnSpc>
                        <a:spcAft>
                          <a:spcPts val="0"/>
                        </a:spcAft>
                      </a:pPr>
                      <a:r>
                        <a:rPr lang="es-EC" sz="900" b="1">
                          <a:latin typeface="Arial"/>
                          <a:ea typeface="Times New Roman"/>
                          <a:cs typeface="Times New Roman"/>
                        </a:rPr>
                        <a:t>PUNTAJE ÓPTIMO</a:t>
                      </a:r>
                      <a:endParaRPr lang="es-EC" sz="900">
                        <a:latin typeface="Times New Roman"/>
                        <a:ea typeface="Times New Roman"/>
                        <a:cs typeface="Times New Roman"/>
                      </a:endParaRPr>
                    </a:p>
                  </a:txBody>
                  <a:tcPr marL="68580" marR="68580" marT="0" marB="0"/>
                </a:tc>
                <a:tc rowSpan="2">
                  <a:txBody>
                    <a:bodyPr/>
                    <a:lstStyle/>
                    <a:p>
                      <a:pPr algn="ctr">
                        <a:lnSpc>
                          <a:spcPct val="150000"/>
                        </a:lnSpc>
                        <a:spcAft>
                          <a:spcPts val="0"/>
                        </a:spcAft>
                      </a:pPr>
                      <a:endParaRPr lang="es-EC" sz="900">
                        <a:latin typeface="Times New Roman"/>
                        <a:ea typeface="Times New Roman"/>
                        <a:cs typeface="Times New Roman"/>
                      </a:endParaRPr>
                    </a:p>
                    <a:p>
                      <a:pPr algn="ctr">
                        <a:lnSpc>
                          <a:spcPct val="150000"/>
                        </a:lnSpc>
                        <a:spcAft>
                          <a:spcPts val="0"/>
                        </a:spcAft>
                      </a:pPr>
                      <a:r>
                        <a:rPr lang="es-EC" sz="900" b="1">
                          <a:latin typeface="Arial"/>
                          <a:ea typeface="Times New Roman"/>
                          <a:cs typeface="Times New Roman"/>
                        </a:rPr>
                        <a:t>OBSERVACIONES</a:t>
                      </a:r>
                      <a:endParaRPr lang="es-EC" sz="900">
                        <a:latin typeface="Times New Roman"/>
                        <a:ea typeface="Times New Roman"/>
                        <a:cs typeface="Times New Roman"/>
                      </a:endParaRPr>
                    </a:p>
                  </a:txBody>
                  <a:tcPr marL="68580" marR="68580" marT="0" marB="0"/>
                </a:tc>
              </a:tr>
              <a:tr h="395797">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900" b="1">
                          <a:latin typeface="Arial"/>
                          <a:ea typeface="Times New Roman"/>
                          <a:cs typeface="Times New Roman"/>
                        </a:rPr>
                        <a:t>SI</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b="1">
                          <a:latin typeface="Arial"/>
                          <a:ea typeface="Times New Roman"/>
                          <a:cs typeface="Times New Roman"/>
                        </a:rPr>
                        <a:t>NO</a:t>
                      </a:r>
                      <a:endParaRPr lang="es-EC" sz="900">
                        <a:latin typeface="Times New Roman"/>
                        <a:ea typeface="Times New Roman"/>
                        <a:cs typeface="Times New Roman"/>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r>
              <a:tr h="439172">
                <a:tc>
                  <a:txBody>
                    <a:bodyPr/>
                    <a:lstStyle/>
                    <a:p>
                      <a:pPr algn="ctr">
                        <a:lnSpc>
                          <a:spcPct val="150000"/>
                        </a:lnSpc>
                        <a:spcAft>
                          <a:spcPts val="0"/>
                        </a:spcAft>
                      </a:pPr>
                      <a:r>
                        <a:rPr lang="es-EC" sz="900">
                          <a:latin typeface="Arial"/>
                          <a:ea typeface="Times New Roman"/>
                          <a:cs typeface="Times New Roman"/>
                        </a:rPr>
                        <a:t>1</a:t>
                      </a:r>
                      <a:endParaRPr lang="es-EC" sz="9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900">
                          <a:latin typeface="Arial"/>
                          <a:ea typeface="Times New Roman"/>
                          <a:cs typeface="Times New Roman"/>
                        </a:rPr>
                        <a:t>¿Están definidos los de objetivos de ventas a corto, mediano y largo plazo?</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X</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900">
                        <a:latin typeface="Arial"/>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10</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10</a:t>
                      </a:r>
                      <a:endParaRPr lang="es-EC" sz="9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900">
                        <a:latin typeface="Arial"/>
                        <a:ea typeface="Times New Roman"/>
                        <a:cs typeface="Times New Roman"/>
                      </a:endParaRPr>
                    </a:p>
                  </a:txBody>
                  <a:tcPr marL="68580" marR="68580" marT="0" marB="0"/>
                </a:tc>
              </a:tr>
              <a:tr h="1317516">
                <a:tc>
                  <a:txBody>
                    <a:bodyPr/>
                    <a:lstStyle/>
                    <a:p>
                      <a:pPr algn="ctr">
                        <a:lnSpc>
                          <a:spcPct val="150000"/>
                        </a:lnSpc>
                        <a:spcAft>
                          <a:spcPts val="0"/>
                        </a:spcAft>
                      </a:pPr>
                      <a:r>
                        <a:rPr lang="es-EC" sz="900">
                          <a:latin typeface="Arial"/>
                          <a:ea typeface="Times New Roman"/>
                          <a:cs typeface="Times New Roman"/>
                        </a:rPr>
                        <a:t>2</a:t>
                      </a:r>
                      <a:endParaRPr lang="es-EC" sz="9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900">
                          <a:latin typeface="Arial"/>
                          <a:ea typeface="Times New Roman"/>
                          <a:cs typeface="Times New Roman"/>
                        </a:rPr>
                        <a:t>¿Se mantiene una relación estrecha con los directores comerciales y grandes distribuidores, con el propósito de lograr mayor cobertura en el mercado y detectar nuevas oportunidades de negocio?</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900">
                        <a:latin typeface="Arial"/>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X</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0</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900">
                          <a:latin typeface="Arial"/>
                          <a:ea typeface="Times New Roman"/>
                          <a:cs typeface="Times New Roman"/>
                        </a:rPr>
                        <a:t>Como el cliente de la Compañía ya es definido nos e busca relaciones con otros directores comerciales</a:t>
                      </a:r>
                      <a:endParaRPr lang="es-EC" sz="900">
                        <a:latin typeface="Times New Roman"/>
                        <a:ea typeface="Times New Roman"/>
                        <a:cs typeface="Times New Roman"/>
                      </a:endParaRPr>
                    </a:p>
                  </a:txBody>
                  <a:tcPr marL="68580" marR="68580" marT="0" marB="0"/>
                </a:tc>
              </a:tr>
              <a:tr h="439172">
                <a:tc>
                  <a:txBody>
                    <a:bodyPr/>
                    <a:lstStyle/>
                    <a:p>
                      <a:pPr algn="ctr">
                        <a:lnSpc>
                          <a:spcPct val="150000"/>
                        </a:lnSpc>
                        <a:spcAft>
                          <a:spcPts val="0"/>
                        </a:spcAft>
                      </a:pPr>
                      <a:r>
                        <a:rPr lang="es-EC" sz="900">
                          <a:latin typeface="Arial"/>
                          <a:ea typeface="Times New Roman"/>
                          <a:cs typeface="Times New Roman"/>
                        </a:rPr>
                        <a:t>3</a:t>
                      </a:r>
                      <a:endParaRPr lang="es-EC" sz="9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900">
                          <a:latin typeface="Arial"/>
                          <a:ea typeface="Times New Roman"/>
                          <a:cs typeface="Times New Roman"/>
                        </a:rPr>
                        <a:t>¿Se ha considerado el desarrollo de nuevos productos o el mejoramiento de los actuales?</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X</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900">
                        <a:latin typeface="Arial"/>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900">
                        <a:latin typeface="Arial"/>
                        <a:ea typeface="Times New Roman"/>
                        <a:cs typeface="Times New Roman"/>
                      </a:endParaRPr>
                    </a:p>
                  </a:txBody>
                  <a:tcPr marL="68580" marR="68580" marT="0" marB="0"/>
                </a:tc>
              </a:tr>
              <a:tr h="1097930">
                <a:tc>
                  <a:txBody>
                    <a:bodyPr/>
                    <a:lstStyle/>
                    <a:p>
                      <a:pPr algn="ctr">
                        <a:lnSpc>
                          <a:spcPct val="150000"/>
                        </a:lnSpc>
                        <a:spcAft>
                          <a:spcPts val="0"/>
                        </a:spcAft>
                      </a:pPr>
                      <a:r>
                        <a:rPr lang="es-EC" sz="900">
                          <a:latin typeface="Arial"/>
                          <a:ea typeface="Times New Roman"/>
                          <a:cs typeface="Times New Roman"/>
                        </a:rPr>
                        <a:t>4</a:t>
                      </a:r>
                      <a:endParaRPr lang="es-EC" sz="9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900">
                          <a:latin typeface="Arial"/>
                          <a:ea typeface="Times New Roman"/>
                          <a:cs typeface="Times New Roman"/>
                        </a:rPr>
                        <a:t>¿Se cuenta con políticas por escrito en lo relativo  a la relación con clientes, fabricantes y distribuidores?</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900">
                        <a:latin typeface="Arial"/>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X</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0</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900">
                          <a:latin typeface="Arial"/>
                          <a:ea typeface="Times New Roman"/>
                          <a:cs typeface="Times New Roman"/>
                        </a:rPr>
                        <a:t>El departamento no cuenta con políticas ni normas para el proceso de sus operaciones.</a:t>
                      </a:r>
                      <a:endParaRPr lang="es-EC" sz="900">
                        <a:latin typeface="Times New Roman"/>
                        <a:ea typeface="Times New Roman"/>
                        <a:cs typeface="Times New Roman"/>
                      </a:endParaRPr>
                    </a:p>
                  </a:txBody>
                  <a:tcPr marL="68580" marR="68580" marT="0" marB="0"/>
                </a:tc>
              </a:tr>
              <a:tr h="439172">
                <a:tc>
                  <a:txBody>
                    <a:bodyPr/>
                    <a:lstStyle/>
                    <a:p>
                      <a:pPr algn="ctr">
                        <a:lnSpc>
                          <a:spcPct val="150000"/>
                        </a:lnSpc>
                        <a:spcAft>
                          <a:spcPts val="0"/>
                        </a:spcAft>
                      </a:pPr>
                      <a:r>
                        <a:rPr lang="es-EC" sz="900">
                          <a:latin typeface="Arial"/>
                          <a:ea typeface="Times New Roman"/>
                          <a:cs typeface="Times New Roman"/>
                        </a:rPr>
                        <a:t>5</a:t>
                      </a:r>
                      <a:endParaRPr lang="es-EC" sz="9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900">
                          <a:latin typeface="Arial"/>
                          <a:ea typeface="Times New Roman"/>
                          <a:cs typeface="Times New Roman"/>
                        </a:rPr>
                        <a:t>¿Se dispone de fuerza de ventas adecuada para atender las prioridades de comercialización?</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X</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900">
                        <a:latin typeface="Arial"/>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900" dirty="0">
                        <a:latin typeface="Arial"/>
                        <a:ea typeface="Times New Roman"/>
                        <a:cs typeface="Times New Roman"/>
                      </a:endParaRPr>
                    </a:p>
                  </a:txBody>
                  <a:tcPr marL="68580" marR="68580" marT="0" marB="0"/>
                </a:tc>
              </a:tr>
            </a:tbl>
          </a:graphicData>
        </a:graphic>
      </p:graphicFrame>
      <p:sp>
        <p:nvSpPr>
          <p:cNvPr id="146433" name="Rectangle 1"/>
          <p:cNvSpPr>
            <a:spLocks noChangeArrowheads="1"/>
          </p:cNvSpPr>
          <p:nvPr/>
        </p:nvSpPr>
        <p:spPr bwMode="auto">
          <a:xfrm>
            <a:off x="2051720" y="836712"/>
            <a:ext cx="55801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CUESTIONARIO DE CONTROL INTERNO ADMINISTRATIVO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792163" y="430882"/>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V 1.3</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hlinkClick r:id="rId3" action="ppaction://hlinksldjump"/>
              </a:rPr>
              <a:t>1/3</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2"/>
          <a:ext cx="8435280" cy="4590182"/>
        </p:xfrm>
        <a:graphic>
          <a:graphicData uri="http://schemas.openxmlformats.org/drawingml/2006/table">
            <a:tbl>
              <a:tblPr firstRow="1" bandRow="1">
                <a:tableStyleId>{5C22544A-7EE6-4342-B048-85BDC9FD1C3A}</a:tableStyleId>
              </a:tblPr>
              <a:tblGrid>
                <a:gridCol w="802432"/>
                <a:gridCol w="3312368"/>
                <a:gridCol w="648072"/>
                <a:gridCol w="576064"/>
                <a:gridCol w="936104"/>
                <a:gridCol w="778902"/>
                <a:gridCol w="1381338"/>
              </a:tblGrid>
              <a:tr h="665125">
                <a:tc rowSpan="2">
                  <a:txBody>
                    <a:bodyPr/>
                    <a:lstStyle/>
                    <a:p>
                      <a:pPr algn="ctr">
                        <a:lnSpc>
                          <a:spcPct val="150000"/>
                        </a:lnSpc>
                        <a:spcAft>
                          <a:spcPts val="0"/>
                        </a:spcAft>
                      </a:pPr>
                      <a:endParaRPr lang="es-EC" sz="1000" dirty="0">
                        <a:latin typeface="Times New Roman"/>
                        <a:ea typeface="Times New Roman"/>
                        <a:cs typeface="Times New Roman"/>
                      </a:endParaRPr>
                    </a:p>
                    <a:p>
                      <a:pPr algn="ctr">
                        <a:lnSpc>
                          <a:spcPct val="150000"/>
                        </a:lnSpc>
                        <a:spcAft>
                          <a:spcPts val="0"/>
                        </a:spcAft>
                      </a:pPr>
                      <a:r>
                        <a:rPr lang="es-EC" sz="1000" b="1" dirty="0">
                          <a:latin typeface="Arial"/>
                          <a:ea typeface="Times New Roman"/>
                          <a:cs typeface="Times New Roman"/>
                        </a:rPr>
                        <a:t>Nº</a:t>
                      </a:r>
                      <a:endParaRPr lang="es-EC" sz="1000" dirty="0">
                        <a:latin typeface="Times New Roman"/>
                        <a:ea typeface="Times New Roman"/>
                        <a:cs typeface="Times New Roman"/>
                      </a:endParaRPr>
                    </a:p>
                  </a:txBody>
                  <a:tcPr marL="68580" marR="68580" marT="0" marB="0"/>
                </a:tc>
                <a:tc rowSpan="2">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PREGUNTAS</a:t>
                      </a:r>
                      <a:endParaRPr lang="es-EC" sz="1000">
                        <a:latin typeface="Times New Roman"/>
                        <a:ea typeface="Times New Roman"/>
                        <a:cs typeface="Times New Roman"/>
                      </a:endParaRPr>
                    </a:p>
                  </a:txBody>
                  <a:tcPr marL="68580" marR="68580" marT="0" marB="0"/>
                </a:tc>
                <a:tc gridSpan="2">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RESPUESTAS</a:t>
                      </a:r>
                      <a:endParaRPr lang="es-EC" sz="1000">
                        <a:latin typeface="Times New Roman"/>
                        <a:ea typeface="Times New Roman"/>
                        <a:cs typeface="Times New Roman"/>
                      </a:endParaRPr>
                    </a:p>
                  </a:txBody>
                  <a:tcPr marL="68580" marR="68580" marT="0" marB="0"/>
                </a:tc>
                <a:tc hMerge="1">
                  <a:txBody>
                    <a:bodyPr/>
                    <a:lstStyle/>
                    <a:p>
                      <a:endParaRPr lang="es-EC"/>
                    </a:p>
                  </a:txBody>
                  <a:tcPr/>
                </a:tc>
                <a:tc rowSpan="2">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PUNTAJE OBTENIDO</a:t>
                      </a:r>
                      <a:endParaRPr lang="es-EC" sz="1000">
                        <a:latin typeface="Times New Roman"/>
                        <a:ea typeface="Times New Roman"/>
                        <a:cs typeface="Times New Roman"/>
                      </a:endParaRPr>
                    </a:p>
                  </a:txBody>
                  <a:tcPr marL="68580" marR="68580" marT="0" marB="0"/>
                </a:tc>
                <a:tc rowSpan="2">
                  <a:txBody>
                    <a:bodyPr/>
                    <a:lstStyle/>
                    <a:p>
                      <a:pPr algn="ctr">
                        <a:lnSpc>
                          <a:spcPct val="150000"/>
                        </a:lnSpc>
                        <a:spcAft>
                          <a:spcPts val="0"/>
                        </a:spcAft>
                      </a:pPr>
                      <a:endParaRPr lang="es-EC" sz="1000" dirty="0">
                        <a:latin typeface="Times New Roman"/>
                        <a:ea typeface="Times New Roman"/>
                        <a:cs typeface="Times New Roman"/>
                      </a:endParaRPr>
                    </a:p>
                    <a:p>
                      <a:pPr algn="ctr">
                        <a:lnSpc>
                          <a:spcPct val="150000"/>
                        </a:lnSpc>
                        <a:spcAft>
                          <a:spcPts val="0"/>
                        </a:spcAft>
                      </a:pPr>
                      <a:r>
                        <a:rPr lang="es-EC" sz="1000" b="1" dirty="0">
                          <a:latin typeface="Arial"/>
                          <a:ea typeface="Times New Roman"/>
                          <a:cs typeface="Times New Roman"/>
                        </a:rPr>
                        <a:t>PUNTAJE ÓPTIMO</a:t>
                      </a:r>
                      <a:endParaRPr lang="es-EC" sz="1000" dirty="0">
                        <a:latin typeface="Times New Roman"/>
                        <a:ea typeface="Times New Roman"/>
                        <a:cs typeface="Times New Roman"/>
                      </a:endParaRPr>
                    </a:p>
                  </a:txBody>
                  <a:tcPr marL="68580" marR="68580" marT="0" marB="0"/>
                </a:tc>
                <a:tc rowSpan="2">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OBSERVACIONES</a:t>
                      </a:r>
                      <a:endParaRPr lang="es-EC" sz="1000">
                        <a:latin typeface="Times New Roman"/>
                        <a:ea typeface="Times New Roman"/>
                        <a:cs typeface="Times New Roman"/>
                      </a:endParaRPr>
                    </a:p>
                  </a:txBody>
                  <a:tcPr marL="68580" marR="68580" marT="0" marB="0"/>
                </a:tc>
              </a:tr>
              <a:tr h="599433">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000" b="1">
                          <a:latin typeface="Arial"/>
                          <a:ea typeface="Times New Roman"/>
                          <a:cs typeface="Times New Roman"/>
                        </a:rPr>
                        <a:t>SI</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NO</a:t>
                      </a:r>
                      <a:endParaRPr lang="es-EC" sz="1000">
                        <a:latin typeface="Times New Roman"/>
                        <a:ea typeface="Times New Roman"/>
                        <a:cs typeface="Times New Roman"/>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r>
              <a:tr h="665125">
                <a:tc>
                  <a:txBody>
                    <a:bodyPr/>
                    <a:lstStyle/>
                    <a:p>
                      <a:pPr algn="ctr">
                        <a:lnSpc>
                          <a:spcPct val="150000"/>
                        </a:lnSpc>
                        <a:spcAft>
                          <a:spcPts val="0"/>
                        </a:spcAft>
                      </a:pPr>
                      <a:r>
                        <a:rPr lang="es-EC" sz="1000">
                          <a:latin typeface="Arial"/>
                          <a:ea typeface="Times New Roman"/>
                          <a:cs typeface="Times New Roman"/>
                        </a:rPr>
                        <a:t>6</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000">
                          <a:latin typeface="Arial"/>
                          <a:ea typeface="Times New Roman"/>
                          <a:cs typeface="Times New Roman"/>
                        </a:rPr>
                        <a:t>¿El desempeño del personal del área es acorde con los objetivos fijados?</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X</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997687">
                <a:tc>
                  <a:txBody>
                    <a:bodyPr/>
                    <a:lstStyle/>
                    <a:p>
                      <a:pPr algn="ctr">
                        <a:lnSpc>
                          <a:spcPct val="150000"/>
                        </a:lnSpc>
                        <a:spcAft>
                          <a:spcPts val="0"/>
                        </a:spcAft>
                      </a:pPr>
                      <a:r>
                        <a:rPr lang="es-EC" sz="1000">
                          <a:latin typeface="Arial"/>
                          <a:ea typeface="Times New Roman"/>
                          <a:cs typeface="Times New Roman"/>
                        </a:rPr>
                        <a:t>7</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000">
                          <a:latin typeface="Arial"/>
                          <a:ea typeface="Times New Roman"/>
                          <a:cs typeface="Times New Roman"/>
                        </a:rPr>
                        <a:t>¿Se elaboran proyecciones de ventas de acuerdo con el desarrollo histórico y comportamiento del mercado potencial?</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X</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665125">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000">
                          <a:latin typeface="Arial"/>
                          <a:ea typeface="Times New Roman"/>
                          <a:cs typeface="Times New Roman"/>
                        </a:rPr>
                        <a:t>¿Se dispone de la fuerza de ventas adecuada para atender las prioridades de comercialización?</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X</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997687">
                <a:tc>
                  <a:txBody>
                    <a:bodyPr/>
                    <a:lstStyle/>
                    <a:p>
                      <a:pPr algn="ctr">
                        <a:lnSpc>
                          <a:spcPct val="150000"/>
                        </a:lnSpc>
                        <a:spcAft>
                          <a:spcPts val="0"/>
                        </a:spcAft>
                      </a:pPr>
                      <a:r>
                        <a:rPr lang="es-EC" sz="1000">
                          <a:latin typeface="Arial"/>
                          <a:ea typeface="Times New Roman"/>
                          <a:cs typeface="Times New Roman"/>
                        </a:rPr>
                        <a:t>9</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000">
                          <a:latin typeface="Arial"/>
                          <a:ea typeface="Times New Roman"/>
                          <a:cs typeface="Times New Roman"/>
                        </a:rPr>
                        <a:t>¿Cuentas la organización con un estimado de los precios de la competencia para la preparación de la oferta económica?</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X</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r>
            </a:tbl>
          </a:graphicData>
        </a:graphic>
      </p:graphicFrame>
      <p:sp>
        <p:nvSpPr>
          <p:cNvPr id="4" name="Rectangle 1"/>
          <p:cNvSpPr>
            <a:spLocks noChangeArrowheads="1"/>
          </p:cNvSpPr>
          <p:nvPr/>
        </p:nvSpPr>
        <p:spPr bwMode="auto">
          <a:xfrm>
            <a:off x="2051720" y="836712"/>
            <a:ext cx="55801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CUESTIONARIO DE CONTROL INTERNO ADMINISTRATIVO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792163" y="430882"/>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V 1.3</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935163"/>
          <a:ext cx="8507289" cy="4662188"/>
        </p:xfrm>
        <a:graphic>
          <a:graphicData uri="http://schemas.openxmlformats.org/drawingml/2006/table">
            <a:tbl>
              <a:tblPr firstRow="1" bandRow="1">
                <a:tableStyleId>{5C22544A-7EE6-4342-B048-85BDC9FD1C3A}</a:tableStyleId>
              </a:tblPr>
              <a:tblGrid>
                <a:gridCol w="514400"/>
                <a:gridCol w="3528392"/>
                <a:gridCol w="576064"/>
                <a:gridCol w="576064"/>
                <a:gridCol w="881715"/>
                <a:gridCol w="918485"/>
                <a:gridCol w="1512169"/>
              </a:tblGrid>
              <a:tr h="611657">
                <a:tc rowSpan="2">
                  <a:txBody>
                    <a:bodyPr/>
                    <a:lstStyle/>
                    <a:p>
                      <a:pPr algn="ctr">
                        <a:lnSpc>
                          <a:spcPct val="150000"/>
                        </a:lnSpc>
                        <a:spcAft>
                          <a:spcPts val="0"/>
                        </a:spcAft>
                      </a:pPr>
                      <a:endParaRPr lang="es-EC" sz="1000" dirty="0">
                        <a:latin typeface="Times New Roman"/>
                        <a:ea typeface="Times New Roman"/>
                        <a:cs typeface="Times New Roman"/>
                      </a:endParaRPr>
                    </a:p>
                    <a:p>
                      <a:pPr algn="ctr">
                        <a:lnSpc>
                          <a:spcPct val="150000"/>
                        </a:lnSpc>
                        <a:spcAft>
                          <a:spcPts val="0"/>
                        </a:spcAft>
                      </a:pPr>
                      <a:r>
                        <a:rPr lang="es-EC" sz="1000" b="1" dirty="0">
                          <a:latin typeface="Arial"/>
                          <a:ea typeface="Times New Roman"/>
                          <a:cs typeface="Times New Roman"/>
                        </a:rPr>
                        <a:t>Nº</a:t>
                      </a:r>
                      <a:endParaRPr lang="es-EC" sz="1000" dirty="0">
                        <a:latin typeface="Times New Roman"/>
                        <a:ea typeface="Times New Roman"/>
                        <a:cs typeface="Times New Roman"/>
                      </a:endParaRPr>
                    </a:p>
                  </a:txBody>
                  <a:tcPr marL="68580" marR="68580" marT="0" marB="0"/>
                </a:tc>
                <a:tc rowSpan="2">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PREGUNTAS</a:t>
                      </a:r>
                      <a:endParaRPr lang="es-EC" sz="1000">
                        <a:latin typeface="Times New Roman"/>
                        <a:ea typeface="Times New Roman"/>
                        <a:cs typeface="Times New Roman"/>
                      </a:endParaRPr>
                    </a:p>
                  </a:txBody>
                  <a:tcPr marL="68580" marR="68580" marT="0" marB="0"/>
                </a:tc>
                <a:tc gridSpan="2">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RESPUESTAS</a:t>
                      </a:r>
                      <a:endParaRPr lang="es-EC" sz="1000">
                        <a:latin typeface="Times New Roman"/>
                        <a:ea typeface="Times New Roman"/>
                        <a:cs typeface="Times New Roman"/>
                      </a:endParaRPr>
                    </a:p>
                  </a:txBody>
                  <a:tcPr marL="68580" marR="68580" marT="0" marB="0"/>
                </a:tc>
                <a:tc hMerge="1">
                  <a:txBody>
                    <a:bodyPr/>
                    <a:lstStyle/>
                    <a:p>
                      <a:endParaRPr lang="es-EC"/>
                    </a:p>
                  </a:txBody>
                  <a:tcPr/>
                </a:tc>
                <a:tc rowSpan="2">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PUNTAJE OBTENIDO</a:t>
                      </a:r>
                      <a:endParaRPr lang="es-EC" sz="1000">
                        <a:latin typeface="Times New Roman"/>
                        <a:ea typeface="Times New Roman"/>
                        <a:cs typeface="Times New Roman"/>
                      </a:endParaRPr>
                    </a:p>
                  </a:txBody>
                  <a:tcPr marL="68580" marR="68580" marT="0" marB="0"/>
                </a:tc>
                <a:tc rowSpan="2">
                  <a:txBody>
                    <a:bodyPr/>
                    <a:lstStyle/>
                    <a:p>
                      <a:pPr algn="ctr">
                        <a:lnSpc>
                          <a:spcPct val="150000"/>
                        </a:lnSpc>
                        <a:spcAft>
                          <a:spcPts val="0"/>
                        </a:spcAft>
                      </a:pPr>
                      <a:endParaRPr lang="es-EC" sz="1000">
                        <a:latin typeface="Times New Roman"/>
                        <a:ea typeface="Times New Roman"/>
                        <a:cs typeface="Times New Roman"/>
                      </a:endParaRPr>
                    </a:p>
                    <a:p>
                      <a:pPr algn="ctr">
                        <a:lnSpc>
                          <a:spcPct val="150000"/>
                        </a:lnSpc>
                        <a:spcAft>
                          <a:spcPts val="0"/>
                        </a:spcAft>
                      </a:pPr>
                      <a:r>
                        <a:rPr lang="es-EC" sz="1000" b="1">
                          <a:latin typeface="Arial"/>
                          <a:ea typeface="Times New Roman"/>
                          <a:cs typeface="Times New Roman"/>
                        </a:rPr>
                        <a:t>PUNTAJE ÓPTIMO</a:t>
                      </a:r>
                      <a:endParaRPr lang="es-EC" sz="1000">
                        <a:latin typeface="Times New Roman"/>
                        <a:ea typeface="Times New Roman"/>
                        <a:cs typeface="Times New Roman"/>
                      </a:endParaRPr>
                    </a:p>
                  </a:txBody>
                  <a:tcPr marL="68580" marR="68580" marT="0" marB="0"/>
                </a:tc>
                <a:tc rowSpan="2">
                  <a:txBody>
                    <a:bodyPr/>
                    <a:lstStyle/>
                    <a:p>
                      <a:pPr algn="ctr">
                        <a:lnSpc>
                          <a:spcPct val="150000"/>
                        </a:lnSpc>
                        <a:spcAft>
                          <a:spcPts val="0"/>
                        </a:spcAft>
                      </a:pPr>
                      <a:endParaRPr lang="es-EC" sz="1000" dirty="0">
                        <a:latin typeface="Times New Roman"/>
                        <a:ea typeface="Times New Roman"/>
                        <a:cs typeface="Times New Roman"/>
                      </a:endParaRPr>
                    </a:p>
                    <a:p>
                      <a:pPr algn="ctr">
                        <a:lnSpc>
                          <a:spcPct val="150000"/>
                        </a:lnSpc>
                        <a:spcAft>
                          <a:spcPts val="0"/>
                        </a:spcAft>
                      </a:pPr>
                      <a:r>
                        <a:rPr lang="es-EC" sz="1000" b="1" dirty="0">
                          <a:latin typeface="Arial"/>
                          <a:ea typeface="Times New Roman"/>
                          <a:cs typeface="Times New Roman"/>
                        </a:rPr>
                        <a:t>OBSERVACIONES</a:t>
                      </a:r>
                      <a:endParaRPr lang="es-EC" sz="1000" dirty="0">
                        <a:latin typeface="Times New Roman"/>
                        <a:ea typeface="Times New Roman"/>
                        <a:cs typeface="Times New Roman"/>
                      </a:endParaRPr>
                    </a:p>
                  </a:txBody>
                  <a:tcPr marL="68580" marR="68580" marT="0" marB="0"/>
                </a:tc>
              </a:tr>
              <a:tr h="496122">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000" b="1" dirty="0">
                          <a:latin typeface="Arial"/>
                          <a:ea typeface="Times New Roman"/>
                          <a:cs typeface="Times New Roman"/>
                        </a:rPr>
                        <a:t>SI</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NO</a:t>
                      </a:r>
                      <a:endParaRPr lang="es-EC" sz="1000">
                        <a:latin typeface="Times New Roman"/>
                        <a:ea typeface="Times New Roman"/>
                        <a:cs typeface="Times New Roman"/>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r>
              <a:tr h="1529144">
                <a:tc>
                  <a:txBody>
                    <a:bodyPr/>
                    <a:lstStyle/>
                    <a:p>
                      <a:pPr algn="ctr">
                        <a:lnSpc>
                          <a:spcPct val="150000"/>
                        </a:lnSpc>
                        <a:spcAft>
                          <a:spcPts val="0"/>
                        </a:spcAft>
                      </a:pPr>
                      <a:r>
                        <a:rPr lang="es-EC" sz="1000">
                          <a:latin typeface="Arial"/>
                          <a:ea typeface="Times New Roman"/>
                          <a:cs typeface="Times New Roman"/>
                        </a:rPr>
                        <a:t>10</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000">
                          <a:latin typeface="Arial"/>
                          <a:ea typeface="Times New Roman"/>
                          <a:cs typeface="Times New Roman"/>
                        </a:rPr>
                        <a:t>¿Se tiene identificado claramente a la competencia?</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X</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6</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Dentro de la empresa no se ha realizado un estudio para identificar claramente a la competencia  </a:t>
                      </a:r>
                      <a:endParaRPr lang="es-EC" sz="1000">
                        <a:latin typeface="Times New Roman"/>
                        <a:ea typeface="Times New Roman"/>
                        <a:cs typeface="Times New Roman"/>
                      </a:endParaRPr>
                    </a:p>
                  </a:txBody>
                  <a:tcPr marL="68580" marR="68580" marT="0" marB="0"/>
                </a:tc>
              </a:tr>
              <a:tr h="611657">
                <a:tc>
                  <a:txBody>
                    <a:bodyPr/>
                    <a:lstStyle/>
                    <a:p>
                      <a:pPr algn="ctr">
                        <a:lnSpc>
                          <a:spcPct val="150000"/>
                        </a:lnSpc>
                        <a:spcAft>
                          <a:spcPts val="0"/>
                        </a:spcAft>
                      </a:pPr>
                      <a:r>
                        <a:rPr lang="es-EC" sz="1000">
                          <a:latin typeface="Arial"/>
                          <a:ea typeface="Times New Roman"/>
                          <a:cs typeface="Times New Roman"/>
                        </a:rPr>
                        <a:t>11</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000">
                          <a:latin typeface="Arial"/>
                          <a:ea typeface="Times New Roman"/>
                          <a:cs typeface="Times New Roman"/>
                        </a:rPr>
                        <a:t>¿Se ha desarrollado nuevos productos para reemplazar a los actuales?</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X</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917486">
                <a:tc>
                  <a:txBody>
                    <a:bodyPr/>
                    <a:lstStyle/>
                    <a:p>
                      <a:pPr algn="ctr">
                        <a:lnSpc>
                          <a:spcPct val="150000"/>
                        </a:lnSpc>
                        <a:spcAft>
                          <a:spcPts val="0"/>
                        </a:spcAft>
                      </a:pPr>
                      <a:r>
                        <a:rPr lang="es-EC" sz="1000">
                          <a:latin typeface="Arial"/>
                          <a:ea typeface="Times New Roman"/>
                          <a:cs typeface="Times New Roman"/>
                        </a:rPr>
                        <a:t>12</a:t>
                      </a:r>
                      <a:endParaRPr lang="es-EC" sz="10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000">
                          <a:latin typeface="Arial"/>
                          <a:ea typeface="Times New Roman"/>
                          <a:cs typeface="Times New Roman"/>
                        </a:rPr>
                        <a:t>¿Existe en la compañía un área de servicio a nuestros clientes?</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X</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7</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a:latin typeface="Arial"/>
                          <a:ea typeface="Times New Roman"/>
                          <a:cs typeface="Times New Roman"/>
                        </a:rPr>
                        <a:t>En la empresa no se cuenta con un área que atienda  a los clientes</a:t>
                      </a:r>
                      <a:endParaRPr lang="es-EC" sz="1000">
                        <a:latin typeface="Times New Roman"/>
                        <a:ea typeface="Times New Roman"/>
                        <a:cs typeface="Times New Roman"/>
                      </a:endParaRPr>
                    </a:p>
                  </a:txBody>
                  <a:tcPr marL="68580" marR="68580" marT="0" marB="0"/>
                </a:tc>
              </a:tr>
              <a:tr h="496122">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r">
                        <a:lnSpc>
                          <a:spcPct val="150000"/>
                        </a:lnSpc>
                        <a:spcAft>
                          <a:spcPts val="0"/>
                        </a:spcAft>
                      </a:pPr>
                      <a:r>
                        <a:rPr lang="es-EC" sz="1000" b="1">
                          <a:latin typeface="Arial"/>
                          <a:ea typeface="Times New Roman"/>
                          <a:cs typeface="Times New Roman"/>
                        </a:rPr>
                        <a:t>TOTAL</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r>
                        <a:rPr lang="es-EC" sz="1000" b="1" dirty="0" smtClean="0">
                          <a:latin typeface="Arial"/>
                          <a:ea typeface="Times New Roman"/>
                          <a:cs typeface="Times New Roman"/>
                        </a:rPr>
                        <a:t>74</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dirty="0" smtClean="0">
                          <a:latin typeface="Arial"/>
                          <a:ea typeface="Times New Roman"/>
                          <a:cs typeface="Times New Roman"/>
                        </a:rPr>
                        <a:t>100</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2051720" y="836712"/>
            <a:ext cx="55801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CUESTIONARIO DE CONTROL INTERNO ADMINISTRATIVO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792163" y="430882"/>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V 1.3</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29600" cy="5400600"/>
          </a:xfrm>
        </p:spPr>
        <p:txBody>
          <a:bodyPr>
            <a:normAutofit fontScale="62500" lnSpcReduction="20000"/>
          </a:bodyPr>
          <a:lstStyle/>
          <a:p>
            <a:pPr algn="just">
              <a:buNone/>
            </a:pPr>
            <a:r>
              <a:rPr lang="es-EC" b="1" dirty="0" smtClean="0"/>
              <a:t>MEDICIÓN DE LOS RIESGOS DE AUDITORÍA</a:t>
            </a:r>
            <a:endParaRPr lang="es-EC" dirty="0" smtClean="0"/>
          </a:p>
          <a:p>
            <a:pPr algn="just">
              <a:buNone/>
            </a:pPr>
            <a:r>
              <a:rPr lang="es-EC" b="1" dirty="0" smtClean="0"/>
              <a:t> </a:t>
            </a:r>
            <a:endParaRPr lang="es-EC" dirty="0" smtClean="0"/>
          </a:p>
          <a:p>
            <a:pPr algn="just">
              <a:buNone/>
            </a:pPr>
            <a:r>
              <a:rPr lang="es-EC" b="1" dirty="0" smtClean="0"/>
              <a:t>RIESGO INHERENTE</a:t>
            </a:r>
            <a:endParaRPr lang="es-EC" dirty="0" smtClean="0"/>
          </a:p>
          <a:p>
            <a:pPr algn="just">
              <a:buNone/>
            </a:pPr>
            <a:r>
              <a:rPr lang="es-EC" dirty="0" smtClean="0"/>
              <a:t> </a:t>
            </a:r>
          </a:p>
          <a:p>
            <a:pPr algn="just">
              <a:buNone/>
            </a:pPr>
            <a:r>
              <a:rPr lang="es-EC" dirty="0" smtClean="0"/>
              <a:t>     En el desarrollo de la planificación preliminar y específica del Área de Ventas se pudo determinar que el riesgo inherente es del 30%, ya que según la visita a las instalaciones del Departamento y la entrevista realizada al Jefe de Compras se percató:</a:t>
            </a:r>
          </a:p>
          <a:p>
            <a:pPr algn="just">
              <a:buNone/>
            </a:pPr>
            <a:r>
              <a:rPr lang="es-EC" dirty="0" smtClean="0"/>
              <a:t> </a:t>
            </a:r>
          </a:p>
          <a:p>
            <a:pPr algn="just">
              <a:buNone/>
            </a:pPr>
            <a:r>
              <a:rPr lang="es-EC" dirty="0" smtClean="0"/>
              <a:t>    Que se incurre en errores en los procesos o eventualidades que perjudiquen a las operaciones.</a:t>
            </a:r>
          </a:p>
          <a:p>
            <a:pPr algn="just">
              <a:buNone/>
            </a:pPr>
            <a:r>
              <a:rPr lang="es-EC" dirty="0" smtClean="0"/>
              <a:t> </a:t>
            </a:r>
          </a:p>
          <a:p>
            <a:pPr algn="just">
              <a:buNone/>
            </a:pPr>
            <a:r>
              <a:rPr lang="es-EC" dirty="0" smtClean="0"/>
              <a:t>     No existe Manuales de Procedimientos que puedan ayudar a la correcta toma de decisiones.</a:t>
            </a:r>
          </a:p>
          <a:p>
            <a:pPr algn="just">
              <a:buNone/>
            </a:pPr>
            <a:r>
              <a:rPr lang="es-EC" dirty="0" smtClean="0"/>
              <a:t> </a:t>
            </a:r>
          </a:p>
          <a:p>
            <a:pPr algn="just">
              <a:buNone/>
            </a:pPr>
            <a:r>
              <a:rPr lang="es-EC" dirty="0" smtClean="0"/>
              <a:t> </a:t>
            </a:r>
          </a:p>
          <a:p>
            <a:pPr algn="just">
              <a:buNone/>
            </a:pPr>
            <a:r>
              <a:rPr lang="es-EC" dirty="0" smtClean="0"/>
              <a:t> </a:t>
            </a:r>
          </a:p>
          <a:p>
            <a:pPr algn="just">
              <a:buNone/>
            </a:pPr>
            <a:r>
              <a:rPr lang="es-EC" dirty="0" smtClean="0"/>
              <a:t>     Estos factores aumentan el porcentaje de riesgo por errores en las operaciones por lo que mientras mayor sea el nivel de riesgo, mayor será la aplicación de controles para evitar los riesgos.</a:t>
            </a:r>
          </a:p>
          <a:p>
            <a:pPr algn="just">
              <a:buNone/>
            </a:pPr>
            <a:r>
              <a:rPr lang="es-EC" dirty="0" smtClean="0"/>
              <a:t> </a:t>
            </a:r>
          </a:p>
          <a:p>
            <a:pPr algn="just">
              <a:buNone/>
            </a:pPr>
            <a:r>
              <a:rPr lang="es-EC" dirty="0" smtClean="0"/>
              <a:t>RI= </a:t>
            </a:r>
            <a:r>
              <a:rPr lang="es-EC" b="1" dirty="0" smtClean="0"/>
              <a:t>30%</a:t>
            </a:r>
            <a:endParaRPr lang="es-EC" dirty="0" smtClean="0"/>
          </a:p>
          <a:p>
            <a:pPr algn="just">
              <a:buNone/>
            </a:pPr>
            <a:r>
              <a:rPr lang="es-EC" dirty="0" smtClean="0"/>
              <a:t> </a:t>
            </a:r>
          </a:p>
          <a:p>
            <a:pPr algn="just">
              <a:buNone/>
            </a:pPr>
            <a:endParaRPr lang="es-EC" dirty="0"/>
          </a:p>
        </p:txBody>
      </p:sp>
      <p:sp>
        <p:nvSpPr>
          <p:cNvPr id="4"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V 1.4</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hlinkClick r:id="rId3" action="ppaction://hlinksldjump"/>
              </a:rPr>
              <a:t>1/4</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80920" cy="1152128"/>
          </a:xfrm>
        </p:spPr>
        <p:txBody>
          <a:bodyPr>
            <a:normAutofit fontScale="70000" lnSpcReduction="20000"/>
          </a:bodyPr>
          <a:lstStyle/>
          <a:p>
            <a:pPr>
              <a:buNone/>
            </a:pPr>
            <a:r>
              <a:rPr lang="es-EC" b="1" dirty="0" smtClean="0"/>
              <a:t>RIESGO DE CONTROL</a:t>
            </a:r>
            <a:endParaRPr lang="es-EC" dirty="0" smtClean="0"/>
          </a:p>
          <a:p>
            <a:pPr>
              <a:buNone/>
            </a:pPr>
            <a:r>
              <a:rPr lang="es-EC" b="1" dirty="0" smtClean="0"/>
              <a:t> </a:t>
            </a:r>
            <a:endParaRPr lang="es-EC" dirty="0" smtClean="0"/>
          </a:p>
          <a:p>
            <a:pPr>
              <a:buNone/>
            </a:pPr>
            <a:r>
              <a:rPr lang="es-EC" b="1" dirty="0" smtClean="0"/>
              <a:t>     MATRIZ DEL NIVEL DE CONFIANZA DEL CONTROL INTERNO ADMINISTRATIVO</a:t>
            </a:r>
            <a:endParaRPr lang="es-EC" dirty="0" smtClean="0"/>
          </a:p>
          <a:p>
            <a:pPr>
              <a:buNone/>
            </a:pPr>
            <a:endParaRPr lang="es-EC" dirty="0"/>
          </a:p>
        </p:txBody>
      </p:sp>
      <p:graphicFrame>
        <p:nvGraphicFramePr>
          <p:cNvPr id="4" name="3 Tabla"/>
          <p:cNvGraphicFramePr>
            <a:graphicFrameLocks noGrp="1"/>
          </p:cNvGraphicFramePr>
          <p:nvPr/>
        </p:nvGraphicFramePr>
        <p:xfrm>
          <a:off x="1403648" y="2492896"/>
          <a:ext cx="6048670" cy="2962629"/>
        </p:xfrm>
        <a:graphic>
          <a:graphicData uri="http://schemas.openxmlformats.org/drawingml/2006/table">
            <a:tbl>
              <a:tblPr/>
              <a:tblGrid>
                <a:gridCol w="2015724"/>
                <a:gridCol w="2016473"/>
                <a:gridCol w="2016473"/>
              </a:tblGrid>
              <a:tr h="329181">
                <a:tc rowSpan="3">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ALTO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just">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ctr">
                        <a:lnSpc>
                          <a:spcPct val="150000"/>
                        </a:lnSpc>
                        <a:spcAft>
                          <a:spcPts val="0"/>
                        </a:spcAft>
                      </a:pPr>
                      <a:r>
                        <a:rPr lang="es-EC" sz="1200" b="1">
                          <a:latin typeface="Arial"/>
                          <a:ea typeface="Times New Roman"/>
                          <a:cs typeface="Times New Roman"/>
                        </a:rPr>
                        <a:t>88.88% - 99.99%</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329181">
                <a:tc vMerge="1">
                  <a:txBody>
                    <a:bodyPr/>
                    <a:lstStyle/>
                    <a:p>
                      <a:endParaRPr lang="es-EC"/>
                    </a:p>
                  </a:txBody>
                  <a:tcPr/>
                </a:tc>
                <a:tc>
                  <a:txBody>
                    <a:bodyPr/>
                    <a:lstStyle/>
                    <a:p>
                      <a:pPr algn="just">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ctr">
                        <a:lnSpc>
                          <a:spcPct val="150000"/>
                        </a:lnSpc>
                        <a:spcAft>
                          <a:spcPts val="0"/>
                        </a:spcAft>
                      </a:pPr>
                      <a:r>
                        <a:rPr lang="es-EC" sz="1200" b="1">
                          <a:latin typeface="Arial"/>
                          <a:ea typeface="Times New Roman"/>
                          <a:cs typeface="Times New Roman"/>
                        </a:rPr>
                        <a:t>77.77% - 88.88%</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329181">
                <a:tc vMerge="1">
                  <a:txBody>
                    <a:bodyPr/>
                    <a:lstStyle/>
                    <a:p>
                      <a:endParaRPr lang="es-EC"/>
                    </a:p>
                  </a:txBody>
                  <a:tcPr/>
                </a:tc>
                <a:tc>
                  <a:txBody>
                    <a:bodyPr/>
                    <a:lstStyle/>
                    <a:p>
                      <a:pPr algn="just">
                        <a:lnSpc>
                          <a:spcPct val="150000"/>
                        </a:lnSpc>
                        <a:spcAft>
                          <a:spcPts val="0"/>
                        </a:spcAft>
                      </a:pPr>
                      <a:r>
                        <a:rPr lang="es-EC" sz="1200" b="1" u="sng">
                          <a:solidFill>
                            <a:srgbClr val="FFFFFF"/>
                          </a:solidFill>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ctr">
                        <a:lnSpc>
                          <a:spcPct val="150000"/>
                        </a:lnSpc>
                        <a:spcAft>
                          <a:spcPts val="0"/>
                        </a:spcAft>
                      </a:pPr>
                      <a:r>
                        <a:rPr lang="es-EC" sz="1200" b="1" u="sng">
                          <a:solidFill>
                            <a:srgbClr val="FFFFFF"/>
                          </a:solidFill>
                          <a:latin typeface="Arial"/>
                          <a:ea typeface="Times New Roman"/>
                          <a:cs typeface="Times New Roman"/>
                        </a:rPr>
                        <a:t>66.66% - 77.77%</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329181">
                <a:tc rowSpan="3">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MEDIO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es-EC" sz="1200" b="1">
                          <a:latin typeface="Arial"/>
                          <a:ea typeface="Times New Roman"/>
                          <a:cs typeface="Times New Roman"/>
                        </a:rPr>
                        <a:t>55.55% - 66.66%</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329181">
                <a:tc vMerge="1">
                  <a:txBody>
                    <a:bodyPr/>
                    <a:lstStyle/>
                    <a:p>
                      <a:endParaRPr lang="es-EC"/>
                    </a:p>
                  </a:txBody>
                  <a:tcPr/>
                </a:tc>
                <a:tc>
                  <a:txBody>
                    <a:bodyPr/>
                    <a:lstStyle/>
                    <a:p>
                      <a:pPr algn="just">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es-EC" sz="1200" b="1">
                          <a:latin typeface="Arial"/>
                          <a:ea typeface="Times New Roman"/>
                          <a:cs typeface="Times New Roman"/>
                        </a:rPr>
                        <a:t>44.44% - 55.55%</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329181">
                <a:tc vMerge="1">
                  <a:txBody>
                    <a:bodyPr/>
                    <a:lstStyle/>
                    <a:p>
                      <a:endParaRPr lang="es-EC"/>
                    </a:p>
                  </a:txBody>
                  <a:tcPr/>
                </a:tc>
                <a:tc>
                  <a:txBody>
                    <a:bodyPr/>
                    <a:lstStyle/>
                    <a:p>
                      <a:pPr algn="just">
                        <a:lnSpc>
                          <a:spcPct val="150000"/>
                        </a:lnSpc>
                        <a:spcAft>
                          <a:spcPts val="0"/>
                        </a:spcAft>
                      </a:pPr>
                      <a:r>
                        <a:rPr lang="es-EC" sz="1200">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es-EC" sz="1200" b="1">
                          <a:latin typeface="Arial"/>
                          <a:ea typeface="Times New Roman"/>
                          <a:cs typeface="Times New Roman"/>
                        </a:rPr>
                        <a:t>33.33% - 44.44%</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329181">
                <a:tc rowSpan="3">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just">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ctr">
                        <a:lnSpc>
                          <a:spcPct val="150000"/>
                        </a:lnSpc>
                        <a:spcAft>
                          <a:spcPts val="0"/>
                        </a:spcAft>
                      </a:pPr>
                      <a:r>
                        <a:rPr lang="es-EC" sz="1200" b="1">
                          <a:latin typeface="Arial"/>
                          <a:ea typeface="Times New Roman"/>
                          <a:cs typeface="Times New Roman"/>
                        </a:rPr>
                        <a:t>22.22% - 33.33%</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r h="329181">
                <a:tc vMerge="1">
                  <a:txBody>
                    <a:bodyPr/>
                    <a:lstStyle/>
                    <a:p>
                      <a:endParaRPr lang="es-EC"/>
                    </a:p>
                  </a:txBody>
                  <a:tcPr/>
                </a:tc>
                <a:tc>
                  <a:txBody>
                    <a:bodyPr/>
                    <a:lstStyle/>
                    <a:p>
                      <a:pPr algn="just">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ctr">
                        <a:lnSpc>
                          <a:spcPct val="150000"/>
                        </a:lnSpc>
                        <a:spcAft>
                          <a:spcPts val="0"/>
                        </a:spcAft>
                      </a:pPr>
                      <a:r>
                        <a:rPr lang="es-EC" sz="1200" b="1">
                          <a:latin typeface="Arial"/>
                          <a:ea typeface="Times New Roman"/>
                          <a:cs typeface="Times New Roman"/>
                        </a:rPr>
                        <a:t>11.11% - 22.22%</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r h="329181">
                <a:tc vMerge="1">
                  <a:txBody>
                    <a:bodyPr/>
                    <a:lstStyle/>
                    <a:p>
                      <a:endParaRPr lang="es-EC"/>
                    </a:p>
                  </a:txBody>
                  <a:tcPr/>
                </a:tc>
                <a:tc>
                  <a:txBody>
                    <a:bodyPr/>
                    <a:lstStyle/>
                    <a:p>
                      <a:pPr algn="just">
                        <a:lnSpc>
                          <a:spcPct val="150000"/>
                        </a:lnSpc>
                        <a:spcAft>
                          <a:spcPts val="0"/>
                        </a:spcAft>
                      </a:pPr>
                      <a:r>
                        <a:rPr lang="es-EC" sz="1200">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ctr">
                        <a:lnSpc>
                          <a:spcPct val="150000"/>
                        </a:lnSpc>
                        <a:spcAft>
                          <a:spcPts val="0"/>
                        </a:spcAft>
                      </a:pPr>
                      <a:r>
                        <a:rPr lang="es-EC" sz="1200" b="1" dirty="0">
                          <a:latin typeface="Arial"/>
                          <a:ea typeface="Times New Roman"/>
                          <a:cs typeface="Times New Roman"/>
                        </a:rPr>
                        <a:t>00.00% - 11.11%</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bl>
          </a:graphicData>
        </a:graphic>
      </p:graphicFrame>
      <p:sp>
        <p:nvSpPr>
          <p:cNvPr id="5"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V 1.4</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/4</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1216" y="620688"/>
            <a:ext cx="4762872" cy="629424"/>
          </a:xfrm>
        </p:spPr>
        <p:txBody>
          <a:bodyPr>
            <a:normAutofit fontScale="70000" lnSpcReduction="20000"/>
          </a:bodyPr>
          <a:lstStyle/>
          <a:p>
            <a:pPr>
              <a:buNone/>
            </a:pPr>
            <a:r>
              <a:rPr lang="es-EC" b="1" dirty="0" smtClean="0"/>
              <a:t>FÓRMULA DEL RIESGO DE CONTROL</a:t>
            </a:r>
            <a:endParaRPr lang="es-EC" dirty="0" smtClean="0"/>
          </a:p>
          <a:p>
            <a:pPr>
              <a:buNone/>
            </a:pPr>
            <a:r>
              <a:rPr lang="es-EC" b="1" dirty="0" smtClean="0"/>
              <a:t> </a:t>
            </a:r>
            <a:endParaRPr lang="es-EC" dirty="0" smtClean="0"/>
          </a:p>
          <a:p>
            <a:endParaRPr lang="es-EC" dirty="0"/>
          </a:p>
        </p:txBody>
      </p:sp>
      <p:graphicFrame>
        <p:nvGraphicFramePr>
          <p:cNvPr id="4" name="3 Tabla"/>
          <p:cNvGraphicFramePr>
            <a:graphicFrameLocks noGrp="1"/>
          </p:cNvGraphicFramePr>
          <p:nvPr/>
        </p:nvGraphicFramePr>
        <p:xfrm>
          <a:off x="2267744" y="1484784"/>
          <a:ext cx="4392488" cy="843528"/>
        </p:xfrm>
        <a:graphic>
          <a:graphicData uri="http://schemas.openxmlformats.org/drawingml/2006/table">
            <a:tbl>
              <a:tblPr/>
              <a:tblGrid>
                <a:gridCol w="4392488"/>
              </a:tblGrid>
              <a:tr h="843528">
                <a:tc>
                  <a:txBody>
                    <a:bodyPr/>
                    <a:lstStyle/>
                    <a:p>
                      <a:pPr algn="just">
                        <a:lnSpc>
                          <a:spcPct val="150000"/>
                        </a:lnSpc>
                        <a:spcAft>
                          <a:spcPts val="0"/>
                        </a:spcAft>
                      </a:pPr>
                      <a:r>
                        <a:rPr lang="es-EC" sz="1200" b="1" dirty="0">
                          <a:latin typeface="Arial"/>
                          <a:ea typeface="Times New Roman"/>
                          <a:cs typeface="Times New Roman"/>
                        </a:rPr>
                        <a:t>RC: PORCENTAJE ÓPTIMO – PORCENTAJE OBTENIDO</a:t>
                      </a:r>
                      <a:endParaRPr lang="es-EC" sz="1200" dirty="0">
                        <a:latin typeface="Times New Roman"/>
                        <a:ea typeface="Times New Roman"/>
                        <a:cs typeface="Times New Roman"/>
                      </a:endParaRPr>
                    </a:p>
                    <a:p>
                      <a:pPr algn="just">
                        <a:lnSpc>
                          <a:spcPct val="150000"/>
                        </a:lnSpc>
                        <a:spcAft>
                          <a:spcPts val="0"/>
                        </a:spcAft>
                      </a:pPr>
                      <a:r>
                        <a:rPr lang="es-EC" sz="1200" b="1" dirty="0">
                          <a:latin typeface="Arial"/>
                          <a:ea typeface="Times New Roman"/>
                          <a:cs typeface="Times New Roman"/>
                        </a:rPr>
                        <a:t>RC=100 % - 75%</a:t>
                      </a:r>
                      <a:endParaRPr lang="es-EC" sz="1200" dirty="0">
                        <a:latin typeface="Times New Roman"/>
                        <a:ea typeface="Times New Roman"/>
                        <a:cs typeface="Times New Roman"/>
                      </a:endParaRPr>
                    </a:p>
                    <a:p>
                      <a:pPr algn="just">
                        <a:lnSpc>
                          <a:spcPct val="150000"/>
                        </a:lnSpc>
                        <a:spcAft>
                          <a:spcPts val="0"/>
                        </a:spcAft>
                      </a:pPr>
                      <a:r>
                        <a:rPr lang="es-EC" sz="1200" b="1" dirty="0">
                          <a:latin typeface="Arial"/>
                          <a:ea typeface="Times New Roman"/>
                          <a:cs typeface="Times New Roman"/>
                        </a:rPr>
                        <a:t>RC=25%</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bl>
          </a:graphicData>
        </a:graphic>
      </p:graphicFrame>
      <p:sp>
        <p:nvSpPr>
          <p:cNvPr id="141313" name="Rectangle 1"/>
          <p:cNvSpPr>
            <a:spLocks noChangeArrowheads="1"/>
          </p:cNvSpPr>
          <p:nvPr/>
        </p:nvSpPr>
        <p:spPr bwMode="auto">
          <a:xfrm>
            <a:off x="539552" y="3111347"/>
            <a:ext cx="8208912"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Mediante la aplicación del cuestionario de Control Interno realizado se obtuvo como resultado el 75% como una ponderación lo que significa que la Empresa tiene un control interno alto bajo.</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14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los resultados se pudo diferenciar las debilidades importantes y menores, por lo que se pudo establecer que el riesgo de control del Área de Ventas es del 25%, como resultado de la evaluación del control interno administrativo.</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14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Mediante el trabajo de auditoría realizado debidamente sustentados con los papeles de trabajo, se ha estudiado los procesos que se ejecutan para esta Área, los mismos que han sido verificados en su funcionamiento dentro de la Compañía, para poder corregir oportunamente los errores que se puedan producir y verificando la existencia de controles.</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229600" cy="4389120"/>
          </a:xfrm>
        </p:spPr>
        <p:txBody>
          <a:bodyPr/>
          <a:lstStyle/>
          <a:p>
            <a:pPr algn="just">
              <a:buNone/>
            </a:pPr>
            <a:r>
              <a:rPr lang="es-EC" b="1" dirty="0" smtClean="0"/>
              <a:t>RIESGO DE DETECCIÓN.</a:t>
            </a:r>
            <a:endParaRPr lang="es-EC" dirty="0" smtClean="0"/>
          </a:p>
          <a:p>
            <a:pPr algn="just">
              <a:buNone/>
            </a:pPr>
            <a:endParaRPr lang="es-EC" dirty="0" smtClean="0"/>
          </a:p>
          <a:p>
            <a:pPr algn="just"/>
            <a:r>
              <a:rPr lang="es-EC" dirty="0" smtClean="0"/>
              <a:t>Con las técnicas y procedimientos que se han realizado, podemos establecer un riesgo de detección del 12%, ya que con la aplicación de estas herramientas se pudo obtener las evidencias del Área de Ventas, pero puede suceder que estos procedimientos no sean suficientes para detectar los errores o irregularidades.</a:t>
            </a:r>
          </a:p>
          <a:p>
            <a:pPr algn="just"/>
            <a:endParaRPr lang="es-EC" dirty="0"/>
          </a:p>
        </p:txBody>
      </p:sp>
      <p:sp>
        <p:nvSpPr>
          <p:cNvPr id="4"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V 1.4</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3</a:t>
            </a:r>
            <a:r>
              <a:rPr kumimoji="0" lang="es-ES" sz="1100" b="0" i="0" u="none" strike="noStrike" cap="none" normalizeH="0" baseline="0" dirty="0" smtClean="0">
                <a:ln>
                  <a:noFill/>
                </a:ln>
                <a:solidFill>
                  <a:srgbClr val="FF0000"/>
                </a:solidFill>
                <a:effectLst/>
                <a:latin typeface="Calibri" pitchFamily="34" charset="0"/>
                <a:cs typeface="Arial" pitchFamily="34" charset="0"/>
                <a:hlinkClick r:id="rId3" action="ppaction://hlinksldjump"/>
              </a:rPr>
              <a:t>/4</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srcRect/>
          <a:stretch>
            <a:fillRect/>
          </a:stretch>
        </p:blipFill>
        <p:spPr bwMode="auto">
          <a:xfrm>
            <a:off x="539552" y="1052736"/>
            <a:ext cx="7839075" cy="5328592"/>
          </a:xfrm>
          <a:prstGeom prst="rect">
            <a:avLst/>
          </a:prstGeom>
          <a:noFill/>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1216" y="783352"/>
            <a:ext cx="4402832" cy="629424"/>
          </a:xfrm>
        </p:spPr>
        <p:txBody>
          <a:bodyPr/>
          <a:lstStyle/>
          <a:p>
            <a:pPr>
              <a:buNone/>
            </a:pPr>
            <a:r>
              <a:rPr lang="es-EC" b="1" dirty="0" smtClean="0"/>
              <a:t>RIESGO DE AUDITORÍA</a:t>
            </a:r>
            <a:endParaRPr lang="es-EC" dirty="0" smtClean="0"/>
          </a:p>
          <a:p>
            <a:endParaRPr lang="es-EC" dirty="0"/>
          </a:p>
        </p:txBody>
      </p:sp>
      <p:sp>
        <p:nvSpPr>
          <p:cNvPr id="139265" name="Text Box 1"/>
          <p:cNvSpPr txBox="1">
            <a:spLocks noChangeArrowheads="1"/>
          </p:cNvSpPr>
          <p:nvPr/>
        </p:nvSpPr>
        <p:spPr bwMode="auto">
          <a:xfrm>
            <a:off x="3635896" y="2022133"/>
            <a:ext cx="2304256" cy="902811"/>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RA= RI*RC*RD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RA=30%25%*12%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RA=0.90%</a:t>
            </a: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899592" y="4007966"/>
            <a:ext cx="741682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025650" algn="l"/>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 realizar la evaluación del riesgo inherente, de control y detección, se pudo establecer un nivel de riesgo de auditoría del 0.90, que sería la posibilidad de que los errores materiales hayan ocurrido y pasen inadvertidos ante el trabajo que se realizó.</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435280" cy="557416"/>
          </a:xfrm>
        </p:spPr>
        <p:txBody>
          <a:bodyPr>
            <a:normAutofit/>
          </a:bodyPr>
          <a:lstStyle/>
          <a:p>
            <a:pPr>
              <a:buNone/>
            </a:pPr>
            <a:r>
              <a:rPr lang="es-EC" sz="2000" b="1" dirty="0" smtClean="0"/>
              <a:t>APLICACIÓN DE PROCEDIMIENTOS Y TÉCNICAS DE AUDITORÍA.</a:t>
            </a:r>
            <a:endParaRPr lang="es-EC" sz="2000" dirty="0" smtClean="0"/>
          </a:p>
          <a:p>
            <a:endParaRPr lang="es-EC" sz="2000" dirty="0"/>
          </a:p>
        </p:txBody>
      </p:sp>
      <p:graphicFrame>
        <p:nvGraphicFramePr>
          <p:cNvPr id="4" name="3 Tabla"/>
          <p:cNvGraphicFramePr>
            <a:graphicFrameLocks noGrp="1"/>
          </p:cNvGraphicFramePr>
          <p:nvPr/>
        </p:nvGraphicFramePr>
        <p:xfrm>
          <a:off x="2556932" y="1371600"/>
          <a:ext cx="4607355" cy="4937720"/>
        </p:xfrm>
        <a:graphic>
          <a:graphicData uri="http://schemas.openxmlformats.org/drawingml/2006/table">
            <a:tbl>
              <a:tblPr/>
              <a:tblGrid>
                <a:gridCol w="3228590"/>
                <a:gridCol w="1378765"/>
              </a:tblGrid>
              <a:tr h="1645907">
                <a:tc>
                  <a:txBody>
                    <a:bodyPr/>
                    <a:lstStyle/>
                    <a:p>
                      <a:pPr algn="just">
                        <a:lnSpc>
                          <a:spcPct val="150000"/>
                        </a:lnSpc>
                        <a:spcAft>
                          <a:spcPts val="0"/>
                        </a:spcAft>
                        <a:tabLst>
                          <a:tab pos="2026285" algn="l"/>
                        </a:tabLst>
                      </a:pPr>
                      <a:endParaRPr lang="es-EC" sz="1200">
                        <a:latin typeface="Arial"/>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1.- Técnicas de verificación ocular</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50000"/>
                        </a:lnSpc>
                        <a:spcAft>
                          <a:spcPts val="0"/>
                        </a:spcAft>
                        <a:tabLst>
                          <a:tab pos="2026285" algn="l"/>
                        </a:tabLst>
                      </a:pPr>
                      <a:r>
                        <a:rPr lang="es-EC" sz="1200">
                          <a:latin typeface="Arial"/>
                          <a:ea typeface="Times New Roman"/>
                          <a:cs typeface="Times New Roman"/>
                        </a:rPr>
                        <a:t>Comparación</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Observación</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Revisión selectiva</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Rastreo</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329181">
                <a:tc>
                  <a:txBody>
                    <a:bodyPr/>
                    <a:lstStyle/>
                    <a:p>
                      <a:pPr algn="just">
                        <a:lnSpc>
                          <a:spcPct val="150000"/>
                        </a:lnSpc>
                        <a:spcAft>
                          <a:spcPts val="0"/>
                        </a:spcAft>
                        <a:tabLst>
                          <a:tab pos="2026285" algn="l"/>
                        </a:tabLst>
                      </a:pPr>
                      <a:r>
                        <a:rPr lang="es-EC" sz="1200">
                          <a:latin typeface="Arial"/>
                          <a:ea typeface="Times New Roman"/>
                          <a:cs typeface="Times New Roman"/>
                        </a:rPr>
                        <a:t>2.- Técnicas de verificación verbal</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50000"/>
                        </a:lnSpc>
                        <a:spcAft>
                          <a:spcPts val="0"/>
                        </a:spcAft>
                        <a:tabLst>
                          <a:tab pos="2026285" algn="l"/>
                        </a:tabLst>
                      </a:pPr>
                      <a:r>
                        <a:rPr lang="es-EC" sz="1200">
                          <a:latin typeface="Arial"/>
                          <a:ea typeface="Times New Roman"/>
                          <a:cs typeface="Times New Roman"/>
                        </a:rPr>
                        <a:t>Indagación</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1645907">
                <a:tc>
                  <a:txBody>
                    <a:bodyPr/>
                    <a:lstStyle/>
                    <a:p>
                      <a:pPr algn="just">
                        <a:lnSpc>
                          <a:spcPct val="150000"/>
                        </a:lnSpc>
                        <a:spcAft>
                          <a:spcPts val="0"/>
                        </a:spcAft>
                        <a:tabLst>
                          <a:tab pos="2026285" algn="l"/>
                        </a:tabLst>
                      </a:pPr>
                      <a:endParaRPr lang="es-EC" sz="1200">
                        <a:latin typeface="Arial"/>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3.- Técnicas de verificación escrita</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50000"/>
                        </a:lnSpc>
                        <a:spcAft>
                          <a:spcPts val="0"/>
                        </a:spcAft>
                        <a:tabLst>
                          <a:tab pos="2026285" algn="l"/>
                        </a:tabLst>
                      </a:pPr>
                      <a:r>
                        <a:rPr lang="es-EC" sz="1200">
                          <a:latin typeface="Arial"/>
                          <a:ea typeface="Times New Roman"/>
                          <a:cs typeface="Times New Roman"/>
                        </a:rPr>
                        <a:t>Estudio General</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Análisis</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Conciliación</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Confirmación</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987544">
                <a:tc>
                  <a:txBody>
                    <a:bodyPr/>
                    <a:lstStyle/>
                    <a:p>
                      <a:pPr algn="just">
                        <a:lnSpc>
                          <a:spcPct val="150000"/>
                        </a:lnSpc>
                        <a:spcAft>
                          <a:spcPts val="0"/>
                        </a:spcAft>
                        <a:tabLst>
                          <a:tab pos="2026285" algn="l"/>
                        </a:tabLst>
                      </a:pPr>
                      <a:endParaRPr lang="es-EC" sz="1200">
                        <a:latin typeface="Arial"/>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4.- Técnicas de verificación documental</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50000"/>
                        </a:lnSpc>
                        <a:spcAft>
                          <a:spcPts val="0"/>
                        </a:spcAft>
                        <a:tabLst>
                          <a:tab pos="2026285" algn="l"/>
                        </a:tabLst>
                      </a:pPr>
                      <a:r>
                        <a:rPr lang="es-EC" sz="1200">
                          <a:latin typeface="Arial"/>
                          <a:ea typeface="Times New Roman"/>
                          <a:cs typeface="Times New Roman"/>
                        </a:rPr>
                        <a:t>Comprobación </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Computación</a:t>
                      </a:r>
                      <a:endParaRPr lang="es-EC" sz="1200">
                        <a:latin typeface="Times New Roman"/>
                        <a:ea typeface="Times New Roman"/>
                        <a:cs typeface="Times New Roman"/>
                      </a:endParaRPr>
                    </a:p>
                    <a:p>
                      <a:pPr algn="just">
                        <a:lnSpc>
                          <a:spcPct val="150000"/>
                        </a:lnSpc>
                        <a:spcAft>
                          <a:spcPts val="0"/>
                        </a:spcAft>
                        <a:tabLst>
                          <a:tab pos="2026285" algn="l"/>
                        </a:tabLst>
                      </a:pPr>
                      <a:r>
                        <a:rPr lang="es-EC" sz="1200">
                          <a:latin typeface="Arial"/>
                          <a:ea typeface="Times New Roman"/>
                          <a:cs typeface="Times New Roman"/>
                        </a:rPr>
                        <a:t>Nuevo Cálculo</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329181">
                <a:tc>
                  <a:txBody>
                    <a:bodyPr/>
                    <a:lstStyle/>
                    <a:p>
                      <a:pPr algn="just">
                        <a:lnSpc>
                          <a:spcPct val="150000"/>
                        </a:lnSpc>
                        <a:spcAft>
                          <a:spcPts val="0"/>
                        </a:spcAft>
                        <a:tabLst>
                          <a:tab pos="2026285" algn="l"/>
                        </a:tabLst>
                      </a:pPr>
                      <a:r>
                        <a:rPr lang="es-EC" sz="1200">
                          <a:latin typeface="Arial"/>
                          <a:ea typeface="Times New Roman"/>
                          <a:cs typeface="Times New Roman"/>
                        </a:rPr>
                        <a:t>5.- Técnicas de verificación física</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just">
                        <a:lnSpc>
                          <a:spcPct val="150000"/>
                        </a:lnSpc>
                        <a:spcAft>
                          <a:spcPts val="0"/>
                        </a:spcAft>
                        <a:tabLst>
                          <a:tab pos="2026285" algn="l"/>
                        </a:tabLst>
                      </a:pPr>
                      <a:r>
                        <a:rPr lang="es-EC" sz="1200" dirty="0">
                          <a:latin typeface="Arial"/>
                          <a:ea typeface="Times New Roman"/>
                          <a:cs typeface="Times New Roman"/>
                        </a:rPr>
                        <a:t>Inspección </a:t>
                      </a:r>
                      <a:endParaRPr lang="es-EC" sz="1200" dirty="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bl>
          </a:graphicData>
        </a:graphic>
      </p:graphicFrame>
      <p:sp>
        <p:nvSpPr>
          <p:cNvPr id="5" name="Text Box 1"/>
          <p:cNvSpPr txBox="1">
            <a:spLocks noChangeArrowheads="1"/>
          </p:cNvSpPr>
          <p:nvPr/>
        </p:nvSpPr>
        <p:spPr bwMode="auto">
          <a:xfrm>
            <a:off x="7236296" y="188640"/>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V 1.4</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4</a:t>
            </a:r>
            <a:r>
              <a:rPr kumimoji="0" lang="es-ES" sz="1100" b="0" i="0" u="none" strike="noStrike" cap="none" normalizeH="0" baseline="0" dirty="0" smtClean="0">
                <a:ln>
                  <a:noFill/>
                </a:ln>
                <a:solidFill>
                  <a:srgbClr val="FF0000"/>
                </a:solidFill>
                <a:effectLst/>
                <a:latin typeface="Calibri" pitchFamily="34" charset="0"/>
                <a:cs typeface="Arial" pitchFamily="34" charset="0"/>
              </a:rPr>
              <a:t>/4</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484784"/>
          <a:ext cx="8507289" cy="4868991"/>
        </p:xfrm>
        <a:graphic>
          <a:graphicData uri="http://schemas.openxmlformats.org/drawingml/2006/table">
            <a:tbl>
              <a:tblPr firstRow="1" bandRow="1">
                <a:tableStyleId>{5C22544A-7EE6-4342-B048-85BDC9FD1C3A}</a:tableStyleId>
              </a:tblPr>
              <a:tblGrid>
                <a:gridCol w="2835763"/>
                <a:gridCol w="2835763"/>
                <a:gridCol w="2835763"/>
              </a:tblGrid>
              <a:tr h="370840">
                <a:tc>
                  <a:txBody>
                    <a:bodyPr/>
                    <a:lstStyle/>
                    <a:p>
                      <a:pPr algn="ctr">
                        <a:lnSpc>
                          <a:spcPct val="150000"/>
                        </a:lnSpc>
                        <a:spcAft>
                          <a:spcPts val="0"/>
                        </a:spcAft>
                      </a:pPr>
                      <a:r>
                        <a:rPr lang="es-EC" sz="1200" b="1" dirty="0">
                          <a:latin typeface="Arial"/>
                          <a:ea typeface="Times New Roman"/>
                          <a:cs typeface="Times New Roman"/>
                        </a:rPr>
                        <a:t>PROCEDIMIENTO DE AUDITORÍA</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TÉCNICAS</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PRUEBAS</a:t>
                      </a:r>
                      <a:endParaRPr lang="es-EC" sz="1200">
                        <a:latin typeface="Times New Roman"/>
                        <a:ea typeface="Times New Roman"/>
                        <a:cs typeface="Times New Roman"/>
                      </a:endParaRPr>
                    </a:p>
                  </a:txBody>
                  <a:tcPr marL="68580" marR="68580" marT="0" marB="0"/>
                </a:tc>
              </a:tr>
              <a:tr h="370840">
                <a:tc gridSpan="3">
                  <a:txBody>
                    <a:bodyPr/>
                    <a:lstStyle/>
                    <a:p>
                      <a:pPr algn="ctr">
                        <a:lnSpc>
                          <a:spcPct val="150000"/>
                        </a:lnSpc>
                        <a:spcAft>
                          <a:spcPts val="0"/>
                        </a:spcAft>
                      </a:pPr>
                      <a:r>
                        <a:rPr lang="es-EC" sz="1200" b="1">
                          <a:latin typeface="Arial"/>
                          <a:ea typeface="Times New Roman"/>
                          <a:cs typeface="Times New Roman"/>
                        </a:rPr>
                        <a:t>PROCESO Nº1</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370840">
                <a:tc gridSpan="3">
                  <a:txBody>
                    <a:bodyPr/>
                    <a:lstStyle/>
                    <a:p>
                      <a:pPr algn="ctr">
                        <a:lnSpc>
                          <a:spcPct val="150000"/>
                        </a:lnSpc>
                        <a:spcAft>
                          <a:spcPts val="0"/>
                        </a:spcAft>
                      </a:pPr>
                      <a:r>
                        <a:rPr lang="es-EC" sz="1200" b="1">
                          <a:latin typeface="Arial"/>
                          <a:ea typeface="Times New Roman"/>
                          <a:cs typeface="Times New Roman"/>
                        </a:rPr>
                        <a:t>Recepción de muestras de nueva mercadería</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370840">
                <a:tc>
                  <a:txBody>
                    <a:bodyPr/>
                    <a:lstStyle/>
                    <a:p>
                      <a:pPr algn="just">
                        <a:lnSpc>
                          <a:spcPct val="150000"/>
                        </a:lnSpc>
                        <a:spcAft>
                          <a:spcPts val="0"/>
                        </a:spcAft>
                      </a:pPr>
                      <a:r>
                        <a:rPr lang="es-EC" sz="1200" b="1">
                          <a:latin typeface="Arial"/>
                          <a:ea typeface="Times New Roman"/>
                          <a:cs typeface="Times New Roman"/>
                        </a:rPr>
                        <a:t>Procedimiento Nº 1 </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200">
                          <a:latin typeface="Arial"/>
                          <a:ea typeface="Times New Roman"/>
                          <a:cs typeface="Times New Roman"/>
                        </a:rPr>
                        <a:t>Comprobar el análisis que realizan los encargados del departamento de ventas en cuanto a los precios propuestos para las muestras antes de ser expuestos al cliente.</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p>
                      <a:pPr algn="ctr">
                        <a:lnSpc>
                          <a:spcPct val="150000"/>
                        </a:lnSpc>
                        <a:spcAft>
                          <a:spcPts val="0"/>
                        </a:spcAft>
                      </a:pPr>
                      <a:r>
                        <a:rPr lang="es-EC" sz="1200">
                          <a:latin typeface="Arial"/>
                          <a:ea typeface="Times New Roman"/>
                          <a:cs typeface="Times New Roman"/>
                        </a:rPr>
                        <a:t>Verificación Documental/Comprobación</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p>
                      <a:pPr>
                        <a:lnSpc>
                          <a:spcPct val="150000"/>
                        </a:lnSpc>
                        <a:spcAft>
                          <a:spcPts val="0"/>
                        </a:spcAft>
                      </a:pPr>
                      <a:r>
                        <a:rPr lang="es-EC" sz="1200">
                          <a:latin typeface="Arial"/>
                          <a:ea typeface="Times New Roman"/>
                          <a:cs typeface="Times New Roman"/>
                        </a:rPr>
                        <a:t>Cumplimiento</a:t>
                      </a:r>
                      <a:endParaRPr lang="es-EC" sz="1200">
                        <a:latin typeface="Times New Roman"/>
                        <a:ea typeface="Times New Roman"/>
                        <a:cs typeface="Times New Roman"/>
                      </a:endParaRPr>
                    </a:p>
                  </a:txBody>
                  <a:tcPr marL="68580" marR="68580" marT="0" marB="0"/>
                </a:tc>
              </a:tr>
              <a:tr h="370840">
                <a:tc gridSpan="3">
                  <a:txBody>
                    <a:bodyPr/>
                    <a:lstStyle/>
                    <a:p>
                      <a:pPr algn="ctr">
                        <a:lnSpc>
                          <a:spcPct val="150000"/>
                        </a:lnSpc>
                        <a:spcAft>
                          <a:spcPts val="0"/>
                        </a:spcAft>
                      </a:pPr>
                      <a:r>
                        <a:rPr lang="es-EC" sz="1200" b="1">
                          <a:latin typeface="Arial"/>
                          <a:ea typeface="Times New Roman"/>
                          <a:cs typeface="Times New Roman"/>
                        </a:rPr>
                        <a:t>PROCESO Nº 2</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370840">
                <a:tc gridSpan="3">
                  <a:txBody>
                    <a:bodyPr/>
                    <a:lstStyle/>
                    <a:p>
                      <a:pPr algn="ctr">
                        <a:lnSpc>
                          <a:spcPct val="150000"/>
                        </a:lnSpc>
                        <a:spcAft>
                          <a:spcPts val="0"/>
                        </a:spcAft>
                      </a:pPr>
                      <a:r>
                        <a:rPr lang="es-EC" sz="1200" b="1">
                          <a:latin typeface="Arial"/>
                          <a:ea typeface="Times New Roman"/>
                          <a:cs typeface="Times New Roman"/>
                        </a:rPr>
                        <a:t>Convocatoria de Clientes</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370840">
                <a:tc>
                  <a:txBody>
                    <a:bodyPr/>
                    <a:lstStyle/>
                    <a:p>
                      <a:pPr algn="just">
                        <a:lnSpc>
                          <a:spcPct val="150000"/>
                        </a:lnSpc>
                        <a:spcAft>
                          <a:spcPts val="0"/>
                        </a:spcAft>
                      </a:pPr>
                      <a:r>
                        <a:rPr lang="es-EC" sz="1200" b="1">
                          <a:latin typeface="Arial"/>
                          <a:ea typeface="Times New Roman"/>
                          <a:cs typeface="Times New Roman"/>
                        </a:rPr>
                        <a:t>Procedimiento Nº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200">
                          <a:latin typeface="Arial"/>
                          <a:ea typeface="Times New Roman"/>
                          <a:cs typeface="Times New Roman"/>
                        </a:rPr>
                        <a:t>Analizar que la convocatoria de los clientes sea autorizada y dirigida por las autoridades competentes.</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p>
                      <a:pPr algn="ctr">
                        <a:lnSpc>
                          <a:spcPct val="150000"/>
                        </a:lnSpc>
                        <a:spcAft>
                          <a:spcPts val="0"/>
                        </a:spcAft>
                      </a:pPr>
                      <a:r>
                        <a:rPr lang="es-EC" sz="1200">
                          <a:latin typeface="Arial"/>
                          <a:ea typeface="Times New Roman"/>
                          <a:cs typeface="Times New Roman"/>
                        </a:rPr>
                        <a:t>Verificación Verbal/ Indagación</a:t>
                      </a:r>
                      <a:endParaRPr lang="es-EC" sz="1200">
                        <a:latin typeface="Times New Roman"/>
                        <a:ea typeface="Times New Roman"/>
                        <a:cs typeface="Times New Roman"/>
                      </a:endParaRPr>
                    </a:p>
                    <a:p>
                      <a:pPr algn="ctr">
                        <a:lnSpc>
                          <a:spcPct val="150000"/>
                        </a:lnSpc>
                        <a:spcAft>
                          <a:spcPts val="0"/>
                        </a:spcAft>
                      </a:pPr>
                      <a:r>
                        <a:rPr lang="es-EC" sz="1200">
                          <a:latin typeface="Arial"/>
                          <a:ea typeface="Times New Roman"/>
                          <a:cs typeface="Times New Roman"/>
                        </a:rPr>
                        <a:t>Verificación Documental/Comprobación</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p>
                      <a:pPr algn="just">
                        <a:lnSpc>
                          <a:spcPct val="150000"/>
                        </a:lnSpc>
                        <a:spcAft>
                          <a:spcPts val="0"/>
                        </a:spcAft>
                      </a:pPr>
                      <a:r>
                        <a:rPr lang="es-EC" sz="1200" dirty="0">
                          <a:latin typeface="Arial"/>
                          <a:ea typeface="Times New Roman"/>
                          <a:cs typeface="Times New Roman"/>
                        </a:rPr>
                        <a:t>Cumplimiento </a:t>
                      </a:r>
                      <a:endParaRPr lang="es-EC" sz="1200" dirty="0">
                        <a:latin typeface="Times New Roman"/>
                        <a:ea typeface="Times New Roman"/>
                        <a:cs typeface="Times New Roman"/>
                      </a:endParaRPr>
                    </a:p>
                  </a:txBody>
                  <a:tcPr marL="68580" marR="68580" marT="0" marB="0"/>
                </a:tc>
              </a:tr>
            </a:tbl>
          </a:graphicData>
        </a:graphic>
      </p:graphicFrame>
      <p:sp>
        <p:nvSpPr>
          <p:cNvPr id="137217" name="Rectangle 1"/>
          <p:cNvSpPr>
            <a:spLocks noChangeArrowheads="1"/>
          </p:cNvSpPr>
          <p:nvPr/>
        </p:nvSpPr>
        <p:spPr bwMode="auto">
          <a:xfrm>
            <a:off x="1368152" y="622429"/>
            <a:ext cx="65882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628802"/>
          <a:ext cx="8229600" cy="4968549"/>
        </p:xfrm>
        <a:graphic>
          <a:graphicData uri="http://schemas.openxmlformats.org/drawingml/2006/table">
            <a:tbl>
              <a:tblPr firstRow="1" bandRow="1">
                <a:tableStyleId>{5C22544A-7EE6-4342-B048-85BDC9FD1C3A}</a:tableStyleId>
              </a:tblPr>
              <a:tblGrid>
                <a:gridCol w="2057400"/>
                <a:gridCol w="2057400"/>
                <a:gridCol w="2057400"/>
                <a:gridCol w="2057400"/>
              </a:tblGrid>
              <a:tr h="616785">
                <a:tc>
                  <a:txBody>
                    <a:bodyPr/>
                    <a:lstStyle/>
                    <a:p>
                      <a:pPr algn="ctr">
                        <a:lnSpc>
                          <a:spcPct val="150000"/>
                        </a:lnSpc>
                        <a:spcAft>
                          <a:spcPts val="0"/>
                        </a:spcAft>
                      </a:pPr>
                      <a:r>
                        <a:rPr lang="es-EC" sz="1200" b="1" dirty="0">
                          <a:latin typeface="Arial"/>
                          <a:ea typeface="Times New Roman"/>
                          <a:cs typeface="Times New Roman"/>
                        </a:rPr>
                        <a:t>PROCEDIMIENTO DE AUDITORÍA</a:t>
                      </a:r>
                      <a:endParaRPr lang="es-EC" sz="1200" dirty="0">
                        <a:latin typeface="Times New Roman"/>
                        <a:ea typeface="Times New Roman"/>
                        <a:cs typeface="Times New Roman"/>
                      </a:endParaRPr>
                    </a:p>
                  </a:txBody>
                  <a:tcPr marL="68580" marR="68580" marT="0" marB="0"/>
                </a:tc>
                <a:tc gridSpan="2">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TÉCNICAS</a:t>
                      </a:r>
                      <a:endParaRPr lang="es-EC" sz="12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PRUEBAS</a:t>
                      </a:r>
                      <a:endParaRPr lang="es-EC" sz="1200">
                        <a:latin typeface="Times New Roman"/>
                        <a:ea typeface="Times New Roman"/>
                        <a:cs typeface="Times New Roman"/>
                      </a:endParaRPr>
                    </a:p>
                  </a:txBody>
                  <a:tcPr marL="68580" marR="68580" marT="0" marB="0"/>
                </a:tc>
              </a:tr>
              <a:tr h="416901">
                <a:tc gridSpan="4">
                  <a:txBody>
                    <a:bodyPr/>
                    <a:lstStyle/>
                    <a:p>
                      <a:pPr algn="ctr">
                        <a:lnSpc>
                          <a:spcPct val="150000"/>
                        </a:lnSpc>
                        <a:spcAft>
                          <a:spcPts val="0"/>
                        </a:spcAft>
                      </a:pPr>
                      <a:r>
                        <a:rPr lang="es-EC" sz="1200" b="1">
                          <a:latin typeface="Arial"/>
                          <a:ea typeface="Times New Roman"/>
                          <a:cs typeface="Times New Roman"/>
                        </a:rPr>
                        <a:t>PROCESO Nº3</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16901">
                <a:tc gridSpan="4">
                  <a:txBody>
                    <a:bodyPr/>
                    <a:lstStyle/>
                    <a:p>
                      <a:pPr algn="ctr">
                        <a:lnSpc>
                          <a:spcPct val="150000"/>
                        </a:lnSpc>
                        <a:spcAft>
                          <a:spcPts val="0"/>
                        </a:spcAft>
                      </a:pPr>
                      <a:r>
                        <a:rPr lang="es-EC" sz="1200" b="1">
                          <a:latin typeface="Arial"/>
                          <a:ea typeface="Times New Roman"/>
                          <a:cs typeface="Times New Roman"/>
                        </a:rPr>
                        <a:t>Obtención de la Nota de Pedido de los clientes</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16901">
                <a:tc gridSpan="2">
                  <a:txBody>
                    <a:bodyPr/>
                    <a:lstStyle/>
                    <a:p>
                      <a:pPr algn="just">
                        <a:lnSpc>
                          <a:spcPct val="150000"/>
                        </a:lnSpc>
                        <a:spcAft>
                          <a:spcPts val="0"/>
                        </a:spcAft>
                      </a:pPr>
                      <a:r>
                        <a:rPr lang="es-EC" sz="1200" b="1">
                          <a:latin typeface="Arial"/>
                          <a:ea typeface="Times New Roman"/>
                          <a:cs typeface="Times New Roman"/>
                        </a:rPr>
                        <a:t>Procedimiento Nº 1 </a:t>
                      </a:r>
                      <a:endParaRPr lang="es-EC" sz="12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925179">
                <a:tc gridSpan="2">
                  <a:txBody>
                    <a:bodyPr/>
                    <a:lstStyle/>
                    <a:p>
                      <a:pPr algn="just">
                        <a:lnSpc>
                          <a:spcPct val="150000"/>
                        </a:lnSpc>
                        <a:spcAft>
                          <a:spcPts val="0"/>
                        </a:spcAft>
                      </a:pPr>
                      <a:r>
                        <a:rPr lang="es-EC" sz="1200">
                          <a:latin typeface="Arial"/>
                          <a:ea typeface="Times New Roman"/>
                          <a:cs typeface="Times New Roman"/>
                        </a:rPr>
                        <a:t>Verificar si cuando realizan una venta existe la constancia física de la Nota de Pedido que hace el cliente.</a:t>
                      </a:r>
                      <a:endParaRPr lang="es-EC" sz="12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lnSpc>
                          <a:spcPct val="150000"/>
                        </a:lnSpc>
                        <a:spcAft>
                          <a:spcPts val="0"/>
                        </a:spcAft>
                      </a:pPr>
                      <a:endParaRPr lang="es-EC" sz="1200">
                        <a:latin typeface="Arial"/>
                        <a:ea typeface="Times New Roman"/>
                        <a:cs typeface="Times New Roman"/>
                      </a:endParaRPr>
                    </a:p>
                    <a:p>
                      <a:pPr algn="ctr">
                        <a:lnSpc>
                          <a:spcPct val="150000"/>
                        </a:lnSpc>
                        <a:spcAft>
                          <a:spcPts val="0"/>
                        </a:spcAft>
                      </a:pPr>
                      <a:r>
                        <a:rPr lang="es-EC" sz="1200">
                          <a:latin typeface="Arial"/>
                          <a:ea typeface="Times New Roman"/>
                          <a:cs typeface="Times New Roman"/>
                        </a:rPr>
                        <a:t>Verificación Documental/</a:t>
                      </a:r>
                      <a:endParaRPr lang="es-EC" sz="1200">
                        <a:latin typeface="Times New Roman"/>
                        <a:ea typeface="Times New Roman"/>
                        <a:cs typeface="Times New Roman"/>
                      </a:endParaRPr>
                    </a:p>
                    <a:p>
                      <a:pPr algn="ctr">
                        <a:lnSpc>
                          <a:spcPct val="150000"/>
                        </a:lnSpc>
                        <a:spcAft>
                          <a:spcPts val="0"/>
                        </a:spcAft>
                      </a:pPr>
                      <a:r>
                        <a:rPr lang="es-EC" sz="1200">
                          <a:latin typeface="Arial"/>
                          <a:ea typeface="Times New Roman"/>
                          <a:cs typeface="Times New Roman"/>
                        </a:rPr>
                        <a:t>Comprobación</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p>
                      <a:pPr algn="ctr">
                        <a:lnSpc>
                          <a:spcPct val="150000"/>
                        </a:lnSpc>
                        <a:spcAft>
                          <a:spcPts val="0"/>
                        </a:spcAft>
                      </a:pPr>
                      <a:r>
                        <a:rPr lang="es-EC" sz="1200">
                          <a:latin typeface="Arial"/>
                          <a:ea typeface="Times New Roman"/>
                          <a:cs typeface="Times New Roman"/>
                        </a:rPr>
                        <a:t>Cumplimiento</a:t>
                      </a:r>
                      <a:endParaRPr lang="es-EC" sz="1200">
                        <a:latin typeface="Times New Roman"/>
                        <a:ea typeface="Times New Roman"/>
                        <a:cs typeface="Times New Roman"/>
                      </a:endParaRPr>
                    </a:p>
                  </a:txBody>
                  <a:tcPr marL="68580" marR="68580" marT="0" marB="0"/>
                </a:tc>
              </a:tr>
              <a:tr h="416901">
                <a:tc gridSpan="4">
                  <a:txBody>
                    <a:bodyPr/>
                    <a:lstStyle/>
                    <a:p>
                      <a:pPr algn="ctr">
                        <a:lnSpc>
                          <a:spcPct val="150000"/>
                        </a:lnSpc>
                        <a:spcAft>
                          <a:spcPts val="0"/>
                        </a:spcAft>
                      </a:pPr>
                      <a:r>
                        <a:rPr lang="es-EC" sz="1200" b="1">
                          <a:latin typeface="Arial"/>
                          <a:ea typeface="Times New Roman"/>
                          <a:cs typeface="Times New Roman"/>
                        </a:rPr>
                        <a:t>PROCESO Nº 4</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16901">
                <a:tc gridSpan="4">
                  <a:txBody>
                    <a:bodyPr/>
                    <a:lstStyle/>
                    <a:p>
                      <a:pPr algn="ctr">
                        <a:lnSpc>
                          <a:spcPct val="150000"/>
                        </a:lnSpc>
                        <a:spcAft>
                          <a:spcPts val="0"/>
                        </a:spcAft>
                      </a:pPr>
                      <a:r>
                        <a:rPr lang="es-EC" sz="1200" b="1">
                          <a:latin typeface="Arial"/>
                          <a:ea typeface="Times New Roman"/>
                          <a:cs typeface="Times New Roman"/>
                        </a:rPr>
                        <a:t>Formulación del pedido al proveedor</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16901">
                <a:tc gridSpan="2">
                  <a:txBody>
                    <a:bodyPr/>
                    <a:lstStyle/>
                    <a:p>
                      <a:pPr algn="just">
                        <a:lnSpc>
                          <a:spcPct val="150000"/>
                        </a:lnSpc>
                        <a:spcAft>
                          <a:spcPts val="0"/>
                        </a:spcAft>
                      </a:pPr>
                      <a:r>
                        <a:rPr lang="es-EC" sz="1200" b="1">
                          <a:latin typeface="Arial"/>
                          <a:ea typeface="Times New Roman"/>
                          <a:cs typeface="Times New Roman"/>
                        </a:rPr>
                        <a:t>Procedimiento Nº 1</a:t>
                      </a:r>
                      <a:endParaRPr lang="es-EC" sz="12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925179">
                <a:tc gridSpan="2">
                  <a:txBody>
                    <a:bodyPr/>
                    <a:lstStyle/>
                    <a:p>
                      <a:pPr algn="just">
                        <a:lnSpc>
                          <a:spcPct val="150000"/>
                        </a:lnSpc>
                        <a:spcAft>
                          <a:spcPts val="0"/>
                        </a:spcAft>
                      </a:pPr>
                      <a:r>
                        <a:rPr lang="es-EC" sz="1200">
                          <a:latin typeface="Arial"/>
                          <a:ea typeface="Times New Roman"/>
                          <a:cs typeface="Times New Roman"/>
                        </a:rPr>
                        <a:t>Comprobar que la formulación del pedido al proveedor se encuentre con la Orden de Pedido con su debida autorización.</a:t>
                      </a:r>
                      <a:endParaRPr lang="es-EC" sz="12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just">
                        <a:lnSpc>
                          <a:spcPct val="150000"/>
                        </a:lnSpc>
                        <a:spcAft>
                          <a:spcPts val="0"/>
                        </a:spcAft>
                      </a:pPr>
                      <a:endParaRPr lang="es-EC" sz="1200">
                        <a:latin typeface="Arial"/>
                        <a:ea typeface="Times New Roman"/>
                        <a:cs typeface="Times New Roman"/>
                      </a:endParaRPr>
                    </a:p>
                    <a:p>
                      <a:pPr algn="ctr">
                        <a:lnSpc>
                          <a:spcPct val="150000"/>
                        </a:lnSpc>
                        <a:spcAft>
                          <a:spcPts val="0"/>
                        </a:spcAft>
                      </a:pPr>
                      <a:r>
                        <a:rPr lang="es-EC" sz="1200">
                          <a:latin typeface="Arial"/>
                          <a:ea typeface="Times New Roman"/>
                          <a:cs typeface="Times New Roman"/>
                        </a:rPr>
                        <a:t>Verificación Documental/</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Comprobación</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p>
                      <a:pPr algn="ctr">
                        <a:lnSpc>
                          <a:spcPct val="150000"/>
                        </a:lnSpc>
                        <a:spcAft>
                          <a:spcPts val="0"/>
                        </a:spcAft>
                      </a:pPr>
                      <a:r>
                        <a:rPr lang="es-EC" sz="1200" dirty="0">
                          <a:latin typeface="Arial"/>
                          <a:ea typeface="Times New Roman"/>
                          <a:cs typeface="Times New Roman"/>
                        </a:rPr>
                        <a:t>Cumplimiento</a:t>
                      </a:r>
                      <a:endParaRPr lang="es-EC" sz="1200" dirty="0">
                        <a:latin typeface="Times New Roman"/>
                        <a:ea typeface="Times New Roman"/>
                        <a:cs typeface="Times New Roman"/>
                      </a:endParaRPr>
                    </a:p>
                  </a:txBody>
                  <a:tcPr marL="68580" marR="68580" marT="0" marB="0"/>
                </a:tc>
              </a:tr>
            </a:tbl>
          </a:graphicData>
        </a:graphic>
      </p:graphicFrame>
      <p:sp>
        <p:nvSpPr>
          <p:cNvPr id="4" name="Rectangle 1"/>
          <p:cNvSpPr>
            <a:spLocks noChangeArrowheads="1"/>
          </p:cNvSpPr>
          <p:nvPr/>
        </p:nvSpPr>
        <p:spPr bwMode="auto">
          <a:xfrm>
            <a:off x="1368152" y="622429"/>
            <a:ext cx="65882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p:cNvSpPr>
            <a:spLocks noGrp="1"/>
          </p:cNvSpPr>
          <p:nvPr>
            <p:ph type="title"/>
          </p:nvPr>
        </p:nvSpPr>
        <p:spPr>
          <a:xfrm>
            <a:off x="457200" y="2348880"/>
            <a:ext cx="8229600" cy="1872208"/>
          </a:xfrm>
        </p:spPr>
        <p:txBody>
          <a:bodyPr>
            <a:noAutofit/>
          </a:bodyPr>
          <a:lstStyle/>
          <a:p>
            <a:pPr algn="ctr"/>
            <a:r>
              <a:rPr lang="es-EC" sz="6000" b="1" u="sng" dirty="0" smtClean="0"/>
              <a:t>PAPELES DE TRABAJO</a:t>
            </a:r>
            <a:r>
              <a:rPr lang="es-EC" sz="6000" u="sng" dirty="0" smtClean="0"/>
              <a:t/>
            </a:r>
            <a:br>
              <a:rPr lang="es-EC" sz="6000" u="sng" dirty="0" smtClean="0"/>
            </a:br>
            <a:endParaRPr lang="es-EC" sz="6000" u="sng"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457200" y="1935163"/>
          <a:ext cx="8363272" cy="4546348"/>
        </p:xfrm>
        <a:graphic>
          <a:graphicData uri="http://schemas.openxmlformats.org/drawingml/2006/table">
            <a:tbl>
              <a:tblPr firstRow="1" bandRow="1">
                <a:tableStyleId>{5C22544A-7EE6-4342-B048-85BDC9FD1C3A}</a:tableStyleId>
              </a:tblPr>
              <a:tblGrid>
                <a:gridCol w="6491064"/>
                <a:gridCol w="1872208"/>
              </a:tblGrid>
              <a:tr h="370840">
                <a:tc>
                  <a:txBody>
                    <a:bodyPr/>
                    <a:lstStyle/>
                    <a:p>
                      <a:pPr algn="ctr">
                        <a:lnSpc>
                          <a:spcPct val="150000"/>
                        </a:lnSpc>
                        <a:spcAft>
                          <a:spcPts val="0"/>
                        </a:spcAft>
                      </a:pPr>
                      <a:r>
                        <a:rPr lang="es-EC" sz="1200" b="1" dirty="0">
                          <a:latin typeface="Arial"/>
                          <a:ea typeface="Times New Roman"/>
                          <a:cs typeface="Times New Roman"/>
                        </a:rPr>
                        <a:t>PROCESO Nº 1</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dirty="0">
                          <a:latin typeface="Arial"/>
                          <a:ea typeface="Times New Roman"/>
                          <a:cs typeface="Times New Roman"/>
                        </a:rPr>
                        <a:t>HALLAZGOS</a:t>
                      </a:r>
                      <a:endParaRPr lang="es-EC" sz="1200" dirty="0">
                        <a:latin typeface="Times New Roman"/>
                        <a:ea typeface="Times New Roman"/>
                        <a:cs typeface="Times New Roman"/>
                      </a:endParaRPr>
                    </a:p>
                  </a:txBody>
                  <a:tcPr marL="68580" marR="68580" marT="0" marB="0"/>
                </a:tc>
              </a:tr>
              <a:tr h="370840">
                <a:tc>
                  <a:txBody>
                    <a:bodyPr/>
                    <a:lstStyle/>
                    <a:p>
                      <a:pPr algn="just">
                        <a:lnSpc>
                          <a:spcPct val="150000"/>
                        </a:lnSpc>
                        <a:spcAft>
                          <a:spcPts val="0"/>
                        </a:spcAft>
                      </a:pPr>
                      <a:r>
                        <a:rPr lang="es-EC" sz="1200">
                          <a:latin typeface="Arial"/>
                          <a:ea typeface="Times New Roman"/>
                          <a:cs typeface="Times New Roman"/>
                        </a:rPr>
                        <a:t>Recepción de muestras de nueva mercadería</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200" b="1">
                          <a:latin typeface="Arial"/>
                          <a:ea typeface="Times New Roman"/>
                          <a:cs typeface="Times New Roman"/>
                        </a:rPr>
                        <a:t>PROCEDIMIENTO Nº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200">
                          <a:latin typeface="Arial"/>
                          <a:ea typeface="Times New Roman"/>
                          <a:cs typeface="Times New Roman"/>
                        </a:rPr>
                        <a:t>Comprobar el análisis que realizan los encargados del Departamento de Ventas en cuanto a los precios propuestos para las muestras antes ser expuestos al cliente.</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200" b="1">
                          <a:latin typeface="Arial"/>
                          <a:ea typeface="Times New Roman"/>
                          <a:cs typeface="Times New Roman"/>
                        </a:rPr>
                        <a:t>APLICACIÓN</a:t>
                      </a:r>
                      <a:r>
                        <a:rPr lang="es-EC" sz="1200">
                          <a:latin typeface="Arial"/>
                          <a:ea typeface="Times New Roman"/>
                          <a:cs typeface="Times New Roman"/>
                        </a:rPr>
                        <a:t> Se observó y verificó el análisis que realizan los encargados del Departamento de Ventas de los productos que van hacer expuestos al cliente de las diferentes marcas (proveedores).</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Cada encargado realiza su respectivo análisis en cuanto a costos, materiales, acabados y procede a proponer precios para los artículos antes de la presentación al cliente.</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Posteriormente este análisis es revisado y aprobado por el Gerente General</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b="1" dirty="0" smtClean="0">
                          <a:solidFill>
                            <a:srgbClr val="FF0000"/>
                          </a:solidFill>
                          <a:latin typeface="Arial"/>
                          <a:ea typeface="Times New Roman"/>
                          <a:cs typeface="Times New Roman"/>
                          <a:hlinkClick r:id="rId3" action="ppaction://hlinksldjump"/>
                        </a:rPr>
                        <a:t>I1</a:t>
                      </a:r>
                    </a:p>
                    <a:p>
                      <a:pPr algn="ctr">
                        <a:lnSpc>
                          <a:spcPct val="150000"/>
                        </a:lnSpc>
                        <a:spcAft>
                          <a:spcPts val="0"/>
                        </a:spcAft>
                      </a:pPr>
                      <a:r>
                        <a:rPr lang="es-ES" sz="1200" b="1" dirty="0" smtClean="0">
                          <a:solidFill>
                            <a:srgbClr val="FF0000"/>
                          </a:solidFill>
                          <a:latin typeface="Arial"/>
                          <a:ea typeface="Times New Roman"/>
                          <a:cs typeface="Times New Roman"/>
                          <a:hlinkClick r:id="rId3" action="ppaction://hlinksldjump"/>
                        </a:rPr>
                        <a:t>PAG 210.211,212</a:t>
                      </a:r>
                      <a:endParaRPr lang="es-EC" sz="1200" b="1" dirty="0">
                        <a:solidFill>
                          <a:srgbClr val="FF0000"/>
                        </a:solidFill>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200">
                          <a:latin typeface="Arial"/>
                          <a:ea typeface="Times New Roman"/>
                          <a:cs typeface="Times New Roman"/>
                        </a:rPr>
                        <a:t>CÁLCULO DE INDICADORES DE GESTIÓN</a:t>
                      </a:r>
                      <a:endParaRPr lang="es-EC" sz="1200">
                        <a:latin typeface="Times New Roman"/>
                        <a:ea typeface="Times New Roman"/>
                        <a:cs typeface="Times New Roman"/>
                      </a:endParaRPr>
                    </a:p>
                    <a:p>
                      <a:pPr algn="just">
                        <a:lnSpc>
                          <a:spcPct val="150000"/>
                        </a:lnSpc>
                        <a:spcAft>
                          <a:spcPts val="0"/>
                        </a:spcAft>
                      </a:pPr>
                      <a:r>
                        <a:rPr lang="es-EC" sz="1200" u="sng">
                          <a:latin typeface="Arial"/>
                          <a:ea typeface="Times New Roman"/>
                          <a:cs typeface="Times New Roman"/>
                        </a:rPr>
                        <a:t>Total de Análisis Aprobados         </a:t>
                      </a:r>
                      <a:r>
                        <a:rPr lang="es-EC" sz="1200">
                          <a:latin typeface="Arial"/>
                          <a:ea typeface="Times New Roman"/>
                          <a:cs typeface="Times New Roman"/>
                        </a:rPr>
                        <a:t>=  10/12 = 83%</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Total De Análisis de Encargados</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S" sz="1200" dirty="0" smtClean="0">
                          <a:latin typeface="Arial"/>
                          <a:ea typeface="Times New Roman"/>
                          <a:cs typeface="Times New Roman"/>
                          <a:hlinkClick r:id="rId4" action="ppaction://hlinksldjump"/>
                        </a:rPr>
                        <a:t>Conclusiones  recomendaciones</a:t>
                      </a:r>
                      <a:endParaRPr lang="es-EC" sz="1200" dirty="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200">
                          <a:latin typeface="Arial"/>
                          <a:ea typeface="Times New Roman"/>
                          <a:cs typeface="Times New Roman"/>
                        </a:rPr>
                        <a:t>INTERPRETACIÓN.-  Existe un 17% de incumplimiento en total de muestras de mercadería aprobadas, existiendo un cumplimiento del 83%.</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r>
            </a:tbl>
          </a:graphicData>
        </a:graphic>
      </p:graphicFrame>
      <p:sp>
        <p:nvSpPr>
          <p:cNvPr id="135169" name="Text Box 1"/>
          <p:cNvSpPr txBox="1">
            <a:spLocks noChangeArrowheads="1"/>
          </p:cNvSpPr>
          <p:nvPr/>
        </p:nvSpPr>
        <p:spPr bwMode="auto">
          <a:xfrm>
            <a:off x="683568" y="404664"/>
            <a:ext cx="1689100" cy="33020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4" name="Rectangle 6"/>
          <p:cNvSpPr>
            <a:spLocks noChangeArrowheads="1"/>
          </p:cNvSpPr>
          <p:nvPr/>
        </p:nvSpPr>
        <p:spPr bwMode="auto">
          <a:xfrm>
            <a:off x="2051720" y="632229"/>
            <a:ext cx="5040560"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025650" algn="l"/>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AUDITORÍA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5" action="ppaction://hlinksldjump"/>
              </a:rPr>
              <a:t>V 1.5</a:t>
            </a:r>
            <a:endParaRPr lang="es-ES" sz="1100" dirty="0" smtClean="0">
              <a:solidFill>
                <a:srgbClr val="FF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1"/>
          <a:ext cx="8229600" cy="4823134"/>
        </p:xfrm>
        <a:graphic>
          <a:graphicData uri="http://schemas.openxmlformats.org/drawingml/2006/table">
            <a:tbl>
              <a:tblPr firstRow="1" bandRow="1">
                <a:tableStyleId>{5C22544A-7EE6-4342-B048-85BDC9FD1C3A}</a:tableStyleId>
              </a:tblPr>
              <a:tblGrid>
                <a:gridCol w="6419056"/>
                <a:gridCol w="1810544"/>
              </a:tblGrid>
              <a:tr h="392549">
                <a:tc>
                  <a:txBody>
                    <a:bodyPr/>
                    <a:lstStyle/>
                    <a:p>
                      <a:pPr algn="ctr">
                        <a:lnSpc>
                          <a:spcPct val="150000"/>
                        </a:lnSpc>
                        <a:spcAft>
                          <a:spcPts val="0"/>
                        </a:spcAft>
                      </a:pPr>
                      <a:r>
                        <a:rPr lang="es-EC" sz="1200" b="1" dirty="0">
                          <a:latin typeface="Arial"/>
                          <a:ea typeface="Times New Roman"/>
                          <a:cs typeface="Times New Roman"/>
                        </a:rPr>
                        <a:t>PROCESO No 2</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a:latin typeface="Arial"/>
                          <a:ea typeface="Times New Roman"/>
                          <a:cs typeface="Times New Roman"/>
                        </a:rPr>
                        <a:t>HALLAZGOS</a:t>
                      </a:r>
                      <a:endParaRPr lang="es-EC" sz="1200">
                        <a:latin typeface="Times New Roman"/>
                        <a:ea typeface="Times New Roman"/>
                        <a:cs typeface="Times New Roman"/>
                      </a:endParaRPr>
                    </a:p>
                  </a:txBody>
                  <a:tcPr marL="68580" marR="68580" marT="0" marB="0"/>
                </a:tc>
              </a:tr>
              <a:tr h="392549">
                <a:tc>
                  <a:txBody>
                    <a:bodyPr/>
                    <a:lstStyle/>
                    <a:p>
                      <a:pPr algn="just">
                        <a:lnSpc>
                          <a:spcPct val="150000"/>
                        </a:lnSpc>
                        <a:spcAft>
                          <a:spcPts val="0"/>
                        </a:spcAft>
                      </a:pPr>
                      <a:r>
                        <a:rPr lang="es-EC" sz="1200">
                          <a:latin typeface="Arial"/>
                          <a:ea typeface="Times New Roman"/>
                          <a:cs typeface="Times New Roman"/>
                        </a:rPr>
                        <a:t>Convocatoria de clientes</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392549">
                <a:tc>
                  <a:txBody>
                    <a:bodyPr/>
                    <a:lstStyle/>
                    <a:p>
                      <a:pPr algn="just">
                        <a:lnSpc>
                          <a:spcPct val="150000"/>
                        </a:lnSpc>
                        <a:spcAft>
                          <a:spcPts val="0"/>
                        </a:spcAft>
                      </a:pPr>
                      <a:r>
                        <a:rPr lang="es-EC" sz="1200" b="1">
                          <a:latin typeface="Arial"/>
                          <a:ea typeface="Times New Roman"/>
                          <a:cs typeface="Times New Roman"/>
                        </a:rPr>
                        <a:t>PROCEDIMIENTO No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580757">
                <a:tc>
                  <a:txBody>
                    <a:bodyPr/>
                    <a:lstStyle/>
                    <a:p>
                      <a:pPr algn="just">
                        <a:lnSpc>
                          <a:spcPct val="150000"/>
                        </a:lnSpc>
                        <a:spcAft>
                          <a:spcPts val="0"/>
                        </a:spcAft>
                      </a:pPr>
                      <a:r>
                        <a:rPr lang="es-EC" sz="1200">
                          <a:latin typeface="Arial"/>
                          <a:ea typeface="Times New Roman"/>
                          <a:cs typeface="Times New Roman"/>
                        </a:rPr>
                        <a:t>Analizar que la convocatoria de los clientes sea autorizada y dirigida por las autoridades competentes.</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1451893">
                <a:tc>
                  <a:txBody>
                    <a:bodyPr/>
                    <a:lstStyle/>
                    <a:p>
                      <a:pPr algn="just">
                        <a:lnSpc>
                          <a:spcPct val="150000"/>
                        </a:lnSpc>
                        <a:spcAft>
                          <a:spcPts val="0"/>
                        </a:spcAft>
                      </a:pPr>
                      <a:r>
                        <a:rPr lang="es-EC" sz="1200" b="1">
                          <a:latin typeface="Arial"/>
                          <a:ea typeface="Times New Roman"/>
                          <a:cs typeface="Times New Roman"/>
                        </a:rPr>
                        <a:t>APLICACIÓN</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Según la entrevista mantenida con el Jefe de Ventas se pudo comprobar que cuando la Compañía realiza la convocatoria al cliente para la presentación de las muestras de los artículos esta es supervisada por el Gerente General dando su aprobación para proceder a la convocatoria. </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p>
                      <a:pPr algn="just">
                        <a:lnSpc>
                          <a:spcPct val="150000"/>
                        </a:lnSpc>
                        <a:spcAft>
                          <a:spcPts val="0"/>
                        </a:spcAft>
                      </a:pPr>
                      <a:r>
                        <a:rPr lang="es-EC" sz="1200">
                          <a:latin typeface="Arial"/>
                          <a:ea typeface="Times New Roman"/>
                          <a:cs typeface="Times New Roman"/>
                        </a:rPr>
                        <a:t>Aplicación de los procedimientos de auditoría, nos e evidencia hallazgos dignos de comentar.</a:t>
                      </a:r>
                      <a:endParaRPr lang="es-EC" sz="1200">
                        <a:latin typeface="Times New Roman"/>
                        <a:ea typeface="Times New Roman"/>
                        <a:cs typeface="Times New Roman"/>
                      </a:endParaRPr>
                    </a:p>
                  </a:txBody>
                  <a:tcPr marL="68580" marR="68580" marT="0" marB="0"/>
                </a:tc>
              </a:tr>
              <a:tr h="1451893">
                <a:tc>
                  <a:txBody>
                    <a:bodyPr/>
                    <a:lstStyle/>
                    <a:p>
                      <a:pPr algn="just">
                        <a:lnSpc>
                          <a:spcPct val="150000"/>
                        </a:lnSpc>
                        <a:spcAft>
                          <a:spcPts val="0"/>
                        </a:spcAft>
                      </a:pPr>
                      <a:endParaRPr lang="es-EC" sz="1200">
                        <a:latin typeface="Arial"/>
                        <a:ea typeface="Times New Roman"/>
                        <a:cs typeface="Times New Roman"/>
                      </a:endParaRPr>
                    </a:p>
                    <a:p>
                      <a:pPr algn="just">
                        <a:lnSpc>
                          <a:spcPct val="150000"/>
                        </a:lnSpc>
                        <a:spcAft>
                          <a:spcPts val="0"/>
                        </a:spcAft>
                      </a:pPr>
                      <a:r>
                        <a:rPr lang="es-EC" sz="1200" b="1">
                          <a:latin typeface="Arial"/>
                          <a:ea typeface="Times New Roman"/>
                          <a:cs typeface="Times New Roman"/>
                        </a:rPr>
                        <a:t>CÁLCULO DE INDICADORES DE GESTIÓN</a:t>
                      </a:r>
                      <a:endParaRPr lang="es-EC" sz="1200">
                        <a:latin typeface="Times New Roman"/>
                        <a:ea typeface="Times New Roman"/>
                        <a:cs typeface="Times New Roman"/>
                      </a:endParaRPr>
                    </a:p>
                    <a:p>
                      <a:pPr algn="just">
                        <a:lnSpc>
                          <a:spcPct val="150000"/>
                        </a:lnSpc>
                        <a:spcAft>
                          <a:spcPts val="0"/>
                        </a:spcAft>
                      </a:pPr>
                      <a:r>
                        <a:rPr lang="es-EC" sz="1200" u="sng">
                          <a:latin typeface="Arial"/>
                          <a:ea typeface="Times New Roman"/>
                          <a:cs typeface="Times New Roman"/>
                        </a:rPr>
                        <a:t>Total de Convocatorias Aprobados</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Total de Convocatorias Realizadas</a:t>
                      </a:r>
                      <a:endParaRPr lang="es-EC" sz="1200">
                        <a:latin typeface="Times New Roman"/>
                        <a:ea typeface="Times New Roman"/>
                        <a:cs typeface="Times New Roman"/>
                      </a:endParaRPr>
                    </a:p>
                    <a:p>
                      <a:pPr algn="just">
                        <a:lnSpc>
                          <a:spcPct val="150000"/>
                        </a:lnSpc>
                        <a:spcAft>
                          <a:spcPts val="0"/>
                        </a:spcAft>
                        <a:tabLst>
                          <a:tab pos="695325" algn="l"/>
                        </a:tabLst>
                      </a:pPr>
                      <a:r>
                        <a:rPr lang="es-EC" sz="1200">
                          <a:latin typeface="Arial"/>
                          <a:ea typeface="Times New Roman"/>
                          <a:cs typeface="Times New Roman"/>
                        </a:rPr>
                        <a:t>5 /5  = 100%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r>
            </a:tbl>
          </a:graphicData>
        </a:graphic>
      </p:graphicFrame>
      <p:sp>
        <p:nvSpPr>
          <p:cNvPr id="5" name="Text Box 1"/>
          <p:cNvSpPr txBox="1">
            <a:spLocks noChangeArrowheads="1"/>
          </p:cNvSpPr>
          <p:nvPr/>
        </p:nvSpPr>
        <p:spPr bwMode="auto">
          <a:xfrm>
            <a:off x="683568" y="404664"/>
            <a:ext cx="1689100" cy="33020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2051720" y="592088"/>
            <a:ext cx="5040560" cy="96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025650" algn="l"/>
              </a:tabLst>
            </a:pP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AUDITORÍA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V 1.6</a:t>
            </a:r>
            <a:endParaRPr lang="es-ES" sz="1100" dirty="0" smtClean="0">
              <a:solidFill>
                <a:srgbClr val="FF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1"/>
          <a:ext cx="8229600" cy="4734198"/>
        </p:xfrm>
        <a:graphic>
          <a:graphicData uri="http://schemas.openxmlformats.org/drawingml/2006/table">
            <a:tbl>
              <a:tblPr firstRow="1" bandRow="1">
                <a:tableStyleId>{5C22544A-7EE6-4342-B048-85BDC9FD1C3A}</a:tableStyleId>
              </a:tblPr>
              <a:tblGrid>
                <a:gridCol w="6203032"/>
                <a:gridCol w="2026568"/>
              </a:tblGrid>
              <a:tr h="425088">
                <a:tc>
                  <a:txBody>
                    <a:bodyPr/>
                    <a:lstStyle/>
                    <a:p>
                      <a:pPr algn="ctr">
                        <a:lnSpc>
                          <a:spcPct val="150000"/>
                        </a:lnSpc>
                        <a:spcAft>
                          <a:spcPts val="0"/>
                        </a:spcAft>
                      </a:pPr>
                      <a:r>
                        <a:rPr lang="es-EC" sz="1200" b="1" dirty="0">
                          <a:latin typeface="Arial"/>
                          <a:ea typeface="Times New Roman"/>
                          <a:cs typeface="Times New Roman"/>
                        </a:rPr>
                        <a:t>PROCESO No 3</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dirty="0">
                          <a:latin typeface="Arial"/>
                          <a:ea typeface="Times New Roman"/>
                          <a:cs typeface="Times New Roman"/>
                        </a:rPr>
                        <a:t>HALLAZGOS</a:t>
                      </a:r>
                      <a:endParaRPr lang="es-EC" sz="1200" dirty="0">
                        <a:latin typeface="Times New Roman"/>
                        <a:ea typeface="Times New Roman"/>
                        <a:cs typeface="Times New Roman"/>
                      </a:endParaRPr>
                    </a:p>
                  </a:txBody>
                  <a:tcPr marL="68580" marR="68580" marT="0" marB="0"/>
                </a:tc>
              </a:tr>
              <a:tr h="425088">
                <a:tc>
                  <a:txBody>
                    <a:bodyPr/>
                    <a:lstStyle/>
                    <a:p>
                      <a:pPr algn="just">
                        <a:lnSpc>
                          <a:spcPct val="150000"/>
                        </a:lnSpc>
                        <a:spcAft>
                          <a:spcPts val="0"/>
                        </a:spcAft>
                      </a:pPr>
                      <a:r>
                        <a:rPr lang="es-EC" sz="1200">
                          <a:latin typeface="Arial"/>
                          <a:ea typeface="Times New Roman"/>
                          <a:cs typeface="Times New Roman"/>
                        </a:rPr>
                        <a:t>Obtención de Nota de Pedido de los clientes</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425088">
                <a:tc>
                  <a:txBody>
                    <a:bodyPr/>
                    <a:lstStyle/>
                    <a:p>
                      <a:pPr algn="just">
                        <a:lnSpc>
                          <a:spcPct val="150000"/>
                        </a:lnSpc>
                        <a:spcAft>
                          <a:spcPts val="0"/>
                        </a:spcAft>
                      </a:pPr>
                      <a:r>
                        <a:rPr lang="es-EC" sz="1200" b="1">
                          <a:latin typeface="Arial"/>
                          <a:ea typeface="Times New Roman"/>
                          <a:cs typeface="Times New Roman"/>
                        </a:rPr>
                        <a:t>PROCEDIMIENTO No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Times New Roman"/>
                        <a:ea typeface="Times New Roman"/>
                        <a:cs typeface="Times New Roman"/>
                      </a:endParaRPr>
                    </a:p>
                  </a:txBody>
                  <a:tcPr marL="68580" marR="68580" marT="0" marB="0"/>
                </a:tc>
              </a:tr>
              <a:tr h="628897">
                <a:tc>
                  <a:txBody>
                    <a:bodyPr/>
                    <a:lstStyle/>
                    <a:p>
                      <a:pPr algn="just">
                        <a:lnSpc>
                          <a:spcPct val="150000"/>
                        </a:lnSpc>
                        <a:spcAft>
                          <a:spcPts val="0"/>
                        </a:spcAft>
                      </a:pPr>
                      <a:r>
                        <a:rPr lang="es-EC" sz="1200">
                          <a:latin typeface="Arial"/>
                          <a:ea typeface="Times New Roman"/>
                          <a:cs typeface="Times New Roman"/>
                        </a:rPr>
                        <a:t>Verificar si cuando realizan una venta existe la constancia física de la Nota de Pedido que hace el cliente.</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1257794">
                <a:tc>
                  <a:txBody>
                    <a:bodyPr/>
                    <a:lstStyle/>
                    <a:p>
                      <a:pPr algn="just">
                        <a:lnSpc>
                          <a:spcPct val="150000"/>
                        </a:lnSpc>
                        <a:spcAft>
                          <a:spcPts val="0"/>
                        </a:spcAft>
                      </a:pPr>
                      <a:r>
                        <a:rPr lang="es-EC" sz="1200" b="1">
                          <a:latin typeface="Arial"/>
                          <a:ea typeface="Times New Roman"/>
                          <a:cs typeface="Times New Roman"/>
                        </a:rPr>
                        <a:t>APLICACIÓN</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Se realizo una comprobación de los documentos con los que trabajan en Departamento de ventas, teniendo como resultado que la empresa siempre cuenta con las respectivas Notas de Pedido por parte de los clientes para proceder a la venta de la mercadería.</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r>
              <a:tr h="1572243">
                <a:tc>
                  <a:txBody>
                    <a:bodyPr/>
                    <a:lstStyle/>
                    <a:p>
                      <a:pPr algn="just">
                        <a:lnSpc>
                          <a:spcPct val="150000"/>
                        </a:lnSpc>
                        <a:spcAft>
                          <a:spcPts val="0"/>
                        </a:spcAft>
                      </a:pPr>
                      <a:r>
                        <a:rPr lang="es-EC" sz="1200" b="1">
                          <a:latin typeface="Arial"/>
                          <a:ea typeface="Times New Roman"/>
                          <a:cs typeface="Times New Roman"/>
                        </a:rPr>
                        <a:t> </a:t>
                      </a:r>
                      <a:endParaRPr lang="es-EC" sz="1200">
                        <a:latin typeface="Times New Roman"/>
                        <a:ea typeface="Times New Roman"/>
                        <a:cs typeface="Times New Roman"/>
                      </a:endParaRPr>
                    </a:p>
                    <a:p>
                      <a:pPr algn="just">
                        <a:lnSpc>
                          <a:spcPct val="150000"/>
                        </a:lnSpc>
                        <a:spcAft>
                          <a:spcPts val="0"/>
                        </a:spcAft>
                      </a:pPr>
                      <a:r>
                        <a:rPr lang="es-EC" sz="1200" b="1">
                          <a:latin typeface="Arial"/>
                          <a:ea typeface="Times New Roman"/>
                          <a:cs typeface="Times New Roman"/>
                        </a:rPr>
                        <a:t>CÁLCULO DE INDICADORES DE GESTIÓN</a:t>
                      </a:r>
                      <a:endParaRPr lang="es-EC" sz="1200">
                        <a:latin typeface="Times New Roman"/>
                        <a:ea typeface="Times New Roman"/>
                        <a:cs typeface="Times New Roman"/>
                      </a:endParaRPr>
                    </a:p>
                    <a:p>
                      <a:pPr algn="just">
                        <a:lnSpc>
                          <a:spcPct val="150000"/>
                        </a:lnSpc>
                        <a:spcAft>
                          <a:spcPts val="0"/>
                        </a:spcAft>
                      </a:pPr>
                      <a:r>
                        <a:rPr lang="es-EC" sz="1200" u="sng">
                          <a:latin typeface="Arial"/>
                          <a:ea typeface="Times New Roman"/>
                          <a:cs typeface="Times New Roman"/>
                        </a:rPr>
                        <a:t>Número de Órdenes De Pedido Enviada Prove.</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Numero de Órdenes Pedido Generadas Client.</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5 /5  = 100%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r>
            </a:tbl>
          </a:graphicData>
        </a:graphic>
      </p:graphicFrame>
      <p:sp>
        <p:nvSpPr>
          <p:cNvPr id="5" name="Text Box 1"/>
          <p:cNvSpPr txBox="1">
            <a:spLocks noChangeArrowheads="1"/>
          </p:cNvSpPr>
          <p:nvPr/>
        </p:nvSpPr>
        <p:spPr bwMode="auto">
          <a:xfrm>
            <a:off x="683568" y="404664"/>
            <a:ext cx="1689100" cy="33020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2051720" y="592088"/>
            <a:ext cx="5040560" cy="96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025650" algn="l"/>
              </a:tabLst>
            </a:pP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AUDITORÍA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2" action="ppaction://hlinksldjump"/>
              </a:rPr>
              <a:t>V 1.7</a:t>
            </a:r>
            <a:endParaRPr lang="es-ES" sz="1100" dirty="0" smtClean="0">
              <a:solidFill>
                <a:srgbClr val="FF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67543" y="1935163"/>
          <a:ext cx="8219256" cy="4579431"/>
        </p:xfrm>
        <a:graphic>
          <a:graphicData uri="http://schemas.openxmlformats.org/drawingml/2006/table">
            <a:tbl>
              <a:tblPr firstRow="1" bandRow="1">
                <a:tableStyleId>{5C22544A-7EE6-4342-B048-85BDC9FD1C3A}</a:tableStyleId>
              </a:tblPr>
              <a:tblGrid>
                <a:gridCol w="6408712"/>
                <a:gridCol w="1810544"/>
              </a:tblGrid>
              <a:tr h="370840">
                <a:tc>
                  <a:txBody>
                    <a:bodyPr/>
                    <a:lstStyle/>
                    <a:p>
                      <a:pPr algn="ctr">
                        <a:lnSpc>
                          <a:spcPct val="150000"/>
                        </a:lnSpc>
                        <a:spcAft>
                          <a:spcPts val="0"/>
                        </a:spcAft>
                      </a:pPr>
                      <a:r>
                        <a:rPr lang="es-EC" sz="1200" b="1" dirty="0">
                          <a:latin typeface="Arial"/>
                          <a:ea typeface="Times New Roman"/>
                          <a:cs typeface="Times New Roman"/>
                        </a:rPr>
                        <a:t>PROCESO No 4</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dirty="0">
                          <a:latin typeface="Arial"/>
                          <a:ea typeface="Times New Roman"/>
                          <a:cs typeface="Times New Roman"/>
                        </a:rPr>
                        <a:t>HALLAZGOS</a:t>
                      </a:r>
                      <a:endParaRPr lang="es-EC" sz="1200" dirty="0">
                        <a:latin typeface="Times New Roman"/>
                        <a:ea typeface="Times New Roman"/>
                        <a:cs typeface="Times New Roman"/>
                      </a:endParaRPr>
                    </a:p>
                  </a:txBody>
                  <a:tcPr marL="68580" marR="68580" marT="0" marB="0"/>
                </a:tc>
              </a:tr>
              <a:tr h="370840">
                <a:tc>
                  <a:txBody>
                    <a:bodyPr/>
                    <a:lstStyle/>
                    <a:p>
                      <a:pPr algn="just">
                        <a:lnSpc>
                          <a:spcPct val="150000"/>
                        </a:lnSpc>
                        <a:spcAft>
                          <a:spcPts val="0"/>
                        </a:spcAft>
                      </a:pPr>
                      <a:r>
                        <a:rPr lang="es-EC" sz="1200" dirty="0">
                          <a:latin typeface="Arial"/>
                          <a:ea typeface="Times New Roman"/>
                          <a:cs typeface="Times New Roman"/>
                        </a:rPr>
                        <a:t>Formulación del pedido al proveedor</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200" b="1">
                          <a:latin typeface="Arial"/>
                          <a:ea typeface="Times New Roman"/>
                          <a:cs typeface="Times New Roman"/>
                        </a:rPr>
                        <a:t>PROCEDIMIENTO No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200">
                          <a:latin typeface="Arial"/>
                          <a:ea typeface="Times New Roman"/>
                          <a:cs typeface="Times New Roman"/>
                        </a:rPr>
                        <a:t>Comprobar que la formulación del pedido al proveedor se encuentre de acuerdo con la orden de Pedido y con su debida autorización.</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370840">
                <a:tc>
                  <a:txBody>
                    <a:bodyPr/>
                    <a:lstStyle/>
                    <a:p>
                      <a:pPr algn="just">
                        <a:lnSpc>
                          <a:spcPct val="150000"/>
                        </a:lnSpc>
                        <a:spcAft>
                          <a:spcPts val="0"/>
                        </a:spcAft>
                      </a:pPr>
                      <a:r>
                        <a:rPr lang="es-EC" sz="1200" b="1">
                          <a:latin typeface="Arial"/>
                          <a:ea typeface="Times New Roman"/>
                          <a:cs typeface="Times New Roman"/>
                        </a:rPr>
                        <a:t>APLICACIÓN</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Se pudo revisar la Órdenes de Compras o Notas de Pedido que realiza el Departamento de Compra con la factura que entrega al proveedor pudiendo constar a través de una comparación de los documentos su contenido y sus respectivas firmas de responsabilidad para arrojar como resultado ninguna novedad.</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p>
                      <a:pPr algn="ctr">
                        <a:lnSpc>
                          <a:spcPct val="150000"/>
                        </a:lnSpc>
                        <a:spcAft>
                          <a:spcPts val="0"/>
                        </a:spcAft>
                      </a:pPr>
                      <a:r>
                        <a:rPr lang="es-EC" sz="1200">
                          <a:latin typeface="Arial"/>
                          <a:ea typeface="Times New Roman"/>
                          <a:cs typeface="Times New Roman"/>
                        </a:rPr>
                        <a:t>Aplicados los procedimientos de auditoría, no se evidencia hallazgos dignos de comentar</a:t>
                      </a:r>
                      <a:endParaRPr lang="es-EC" sz="1200">
                        <a:latin typeface="Times New Roman"/>
                        <a:ea typeface="Times New Roman"/>
                        <a:cs typeface="Times New Roman"/>
                      </a:endParaRPr>
                    </a:p>
                  </a:txBody>
                  <a:tcPr marL="68580" marR="68580" marT="0" marB="0"/>
                </a:tc>
              </a:tr>
              <a:tr h="370840">
                <a:tc>
                  <a:txBody>
                    <a:bodyPr/>
                    <a:lstStyle/>
                    <a:p>
                      <a:pPr algn="just">
                        <a:lnSpc>
                          <a:spcPct val="150000"/>
                        </a:lnSpc>
                        <a:spcAft>
                          <a:spcPts val="0"/>
                        </a:spcAft>
                      </a:pPr>
                      <a:endParaRPr lang="es-EC" sz="1200">
                        <a:latin typeface="Times New Roman"/>
                        <a:ea typeface="Times New Roman"/>
                        <a:cs typeface="Times New Roman"/>
                      </a:endParaRPr>
                    </a:p>
                    <a:p>
                      <a:pPr algn="just">
                        <a:lnSpc>
                          <a:spcPct val="150000"/>
                        </a:lnSpc>
                        <a:spcAft>
                          <a:spcPts val="0"/>
                        </a:spcAft>
                      </a:pPr>
                      <a:r>
                        <a:rPr lang="es-EC" sz="1200" b="1">
                          <a:latin typeface="Arial"/>
                          <a:ea typeface="Times New Roman"/>
                          <a:cs typeface="Times New Roman"/>
                        </a:rPr>
                        <a:t>CÁLCULO DE INDICADORES DE GESTIÓN</a:t>
                      </a:r>
                      <a:endParaRPr lang="es-EC" sz="1200">
                        <a:latin typeface="Times New Roman"/>
                        <a:ea typeface="Times New Roman"/>
                        <a:cs typeface="Times New Roman"/>
                      </a:endParaRPr>
                    </a:p>
                    <a:p>
                      <a:pPr algn="just">
                        <a:lnSpc>
                          <a:spcPct val="150000"/>
                        </a:lnSpc>
                        <a:spcAft>
                          <a:spcPts val="0"/>
                        </a:spcAft>
                      </a:pPr>
                      <a:r>
                        <a:rPr lang="es-EC" sz="1200" u="sng">
                          <a:latin typeface="Arial"/>
                          <a:ea typeface="Times New Roman"/>
                          <a:cs typeface="Times New Roman"/>
                        </a:rPr>
                        <a:t>Total de Órdenes de Pedido al Proveedor.</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Total de Órdenes de Pedido de Cliente</a:t>
                      </a:r>
                      <a:endParaRPr lang="es-EC" sz="1200">
                        <a:latin typeface="Times New Roman"/>
                        <a:ea typeface="Times New Roman"/>
                        <a:cs typeface="Times New Roman"/>
                      </a:endParaRPr>
                    </a:p>
                    <a:p>
                      <a:pPr algn="just">
                        <a:lnSpc>
                          <a:spcPct val="150000"/>
                        </a:lnSpc>
                        <a:spcAft>
                          <a:spcPts val="0"/>
                        </a:spcAft>
                      </a:pPr>
                      <a:r>
                        <a:rPr lang="es-EC" sz="1200">
                          <a:latin typeface="Arial"/>
                          <a:ea typeface="Times New Roman"/>
                          <a:cs typeface="Times New Roman"/>
                        </a:rPr>
                        <a:t>20 /20  = 100%</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Arial"/>
                        <a:ea typeface="Times New Roman"/>
                        <a:cs typeface="Times New Roman"/>
                      </a:endParaRPr>
                    </a:p>
                  </a:txBody>
                  <a:tcPr marL="68580" marR="68580" marT="0" marB="0"/>
                </a:tc>
              </a:tr>
            </a:tbl>
          </a:graphicData>
        </a:graphic>
      </p:graphicFrame>
      <p:sp>
        <p:nvSpPr>
          <p:cNvPr id="5" name="Text Box 1"/>
          <p:cNvSpPr txBox="1">
            <a:spLocks noChangeArrowheads="1"/>
          </p:cNvSpPr>
          <p:nvPr/>
        </p:nvSpPr>
        <p:spPr bwMode="auto">
          <a:xfrm>
            <a:off x="683568" y="404664"/>
            <a:ext cx="1689100" cy="33020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2051720" y="592088"/>
            <a:ext cx="5040560" cy="96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025650" algn="l"/>
              </a:tabLst>
            </a:pP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AUDITORÍA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25650" algn="l"/>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6948264"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hlinkClick r:id="rId3" action="ppaction://hlinksldjump"/>
              </a:rPr>
              <a:t>V 1.8</a:t>
            </a:r>
            <a:endParaRPr lang="es-ES" sz="1100" dirty="0" smtClean="0">
              <a:solidFill>
                <a:srgbClr val="FF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420888"/>
            <a:ext cx="8229600" cy="1440160"/>
          </a:xfrm>
        </p:spPr>
        <p:txBody>
          <a:bodyPr>
            <a:normAutofit fontScale="90000"/>
          </a:bodyPr>
          <a:lstStyle/>
          <a:p>
            <a:pPr algn="ctr"/>
            <a:r>
              <a:rPr lang="es-EC" b="1" u="sng" dirty="0" smtClean="0"/>
              <a:t>HALLAZGOS DE AUDITORÍA</a:t>
            </a:r>
            <a:r>
              <a:rPr lang="es-EC" u="sng" dirty="0" smtClean="0"/>
              <a:t/>
            </a:r>
            <a:br>
              <a:rPr lang="es-EC" u="sng" dirty="0" smtClean="0"/>
            </a:br>
            <a:endParaRPr lang="es-EC"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204864"/>
            <a:ext cx="8712968" cy="1440160"/>
          </a:xfrm>
        </p:spPr>
        <p:txBody>
          <a:bodyPr vert="horz" lIns="0" rIns="0" bIns="0" anchor="b">
            <a:normAutofit/>
          </a:bodyPr>
          <a:lstStyle/>
          <a:p>
            <a:pPr lvl="2" algn="ctr" rtl="0">
              <a:spcBef>
                <a:spcPct val="0"/>
              </a:spcBef>
            </a:pPr>
            <a:r>
              <a:rPr lang="es-ES_tradnl" sz="4000" b="1" u="sng" kern="1200" cap="all" dirty="0">
                <a:solidFill>
                  <a:schemeClr val="tx2"/>
                </a:solidFill>
                <a:latin typeface="+mj-lt"/>
                <a:ea typeface="+mj-ea"/>
                <a:cs typeface="+mj-cs"/>
              </a:rPr>
              <a:t>Descripción de áreas de TUBASEC C.A</a:t>
            </a:r>
            <a:endParaRPr lang="es-EC" sz="4000" b="1" u="sng" kern="1200" cap="all"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4"/>
          <a:ext cx="8229600" cy="4302148"/>
        </p:xfrm>
        <a:graphic>
          <a:graphicData uri="http://schemas.openxmlformats.org/drawingml/2006/table">
            <a:tbl>
              <a:tblPr firstRow="1" bandRow="1">
                <a:tableStyleId>{5C22544A-7EE6-4342-B048-85BDC9FD1C3A}</a:tableStyleId>
              </a:tblPr>
              <a:tblGrid>
                <a:gridCol w="6635080"/>
                <a:gridCol w="1594520"/>
              </a:tblGrid>
              <a:tr h="482422">
                <a:tc>
                  <a:txBody>
                    <a:bodyPr/>
                    <a:lstStyle/>
                    <a:p>
                      <a:pPr algn="just">
                        <a:lnSpc>
                          <a:spcPct val="150000"/>
                        </a:lnSpc>
                        <a:spcAft>
                          <a:spcPts val="0"/>
                        </a:spcAft>
                      </a:pPr>
                      <a:r>
                        <a:rPr lang="es-EC" sz="1200" b="1" dirty="0">
                          <a:latin typeface="Arial"/>
                          <a:ea typeface="Times New Roman"/>
                          <a:cs typeface="Times New Roman"/>
                        </a:rPr>
                        <a:t>PROCESO No 1</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b="1">
                          <a:latin typeface="Arial"/>
                          <a:ea typeface="Times New Roman"/>
                          <a:cs typeface="Times New Roman"/>
                        </a:rPr>
                        <a:t>REF. P/T</a:t>
                      </a:r>
                      <a:endParaRPr lang="es-EC" sz="1200">
                        <a:latin typeface="Times New Roman"/>
                        <a:ea typeface="Times New Roman"/>
                        <a:cs typeface="Times New Roman"/>
                      </a:endParaRPr>
                    </a:p>
                  </a:txBody>
                  <a:tcPr marL="68580" marR="68580" marT="0" marB="0"/>
                </a:tc>
              </a:tr>
              <a:tr h="482422">
                <a:tc>
                  <a:txBody>
                    <a:bodyPr/>
                    <a:lstStyle/>
                    <a:p>
                      <a:pPr algn="just">
                        <a:lnSpc>
                          <a:spcPct val="150000"/>
                        </a:lnSpc>
                        <a:spcAft>
                          <a:spcPts val="0"/>
                        </a:spcAft>
                      </a:pPr>
                      <a:r>
                        <a:rPr lang="es-EC" sz="1200">
                          <a:latin typeface="Arial"/>
                          <a:ea typeface="Times New Roman"/>
                          <a:cs typeface="Times New Roman"/>
                        </a:rPr>
                        <a:t>Recepción de muestras de la nueva mercadería</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Arial"/>
                        <a:ea typeface="Times New Roman"/>
                        <a:cs typeface="Times New Roman"/>
                      </a:endParaRPr>
                    </a:p>
                  </a:txBody>
                  <a:tcPr marL="68580" marR="68580" marT="0" marB="0"/>
                </a:tc>
              </a:tr>
              <a:tr h="482422">
                <a:tc>
                  <a:txBody>
                    <a:bodyPr/>
                    <a:lstStyle/>
                    <a:p>
                      <a:pPr algn="just">
                        <a:lnSpc>
                          <a:spcPct val="150000"/>
                        </a:lnSpc>
                        <a:spcAft>
                          <a:spcPts val="0"/>
                        </a:spcAft>
                      </a:pPr>
                      <a:r>
                        <a:rPr lang="es-EC" sz="1200" b="1">
                          <a:latin typeface="Arial"/>
                          <a:ea typeface="Times New Roman"/>
                          <a:cs typeface="Times New Roman"/>
                        </a:rPr>
                        <a:t>PROCEDIMIENTO No 1</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a:latin typeface="Times New Roman"/>
                        <a:ea typeface="Times New Roman"/>
                        <a:cs typeface="Times New Roman"/>
                      </a:endParaRPr>
                    </a:p>
                  </a:txBody>
                  <a:tcPr marL="68580" marR="68580" marT="0" marB="0"/>
                </a:tc>
              </a:tr>
              <a:tr h="713720">
                <a:tc>
                  <a:txBody>
                    <a:bodyPr/>
                    <a:lstStyle/>
                    <a:p>
                      <a:pPr algn="just">
                        <a:lnSpc>
                          <a:spcPct val="150000"/>
                        </a:lnSpc>
                        <a:spcAft>
                          <a:spcPts val="0"/>
                        </a:spcAft>
                      </a:pPr>
                      <a:r>
                        <a:rPr lang="es-EC" sz="1200">
                          <a:latin typeface="Arial"/>
                          <a:ea typeface="Times New Roman"/>
                          <a:cs typeface="Times New Roman"/>
                        </a:rPr>
                        <a:t>Comprobar el análisis que realizan los encargados del Departamento de Ventas en cuanto a los precios propuestos para las muestras antes de ser expuestos al cliente.</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dirty="0" smtClean="0">
                          <a:solidFill>
                            <a:srgbClr val="FF0000"/>
                          </a:solidFill>
                          <a:latin typeface="Arial"/>
                          <a:ea typeface="Times New Roman"/>
                          <a:cs typeface="Times New Roman"/>
                          <a:hlinkClick r:id="rId3" action="ppaction://hlinksldjump"/>
                        </a:rPr>
                        <a:t>V</a:t>
                      </a:r>
                      <a:r>
                        <a:rPr lang="es-EC" sz="1200" b="1" baseline="0" dirty="0" smtClean="0">
                          <a:solidFill>
                            <a:srgbClr val="FF0000"/>
                          </a:solidFill>
                          <a:latin typeface="Arial"/>
                          <a:ea typeface="Times New Roman"/>
                          <a:cs typeface="Times New Roman"/>
                          <a:hlinkClick r:id="rId3" action="ppaction://hlinksldjump"/>
                        </a:rPr>
                        <a:t> 1.5</a:t>
                      </a:r>
                      <a:endParaRPr lang="es-EC" sz="1200" b="1" dirty="0">
                        <a:solidFill>
                          <a:srgbClr val="FF0000"/>
                        </a:solidFill>
                        <a:latin typeface="Times New Roman"/>
                        <a:ea typeface="Times New Roman"/>
                        <a:cs typeface="Times New Roman"/>
                        <a:hlinkClick r:id="rId3" action="ppaction://hlinksldjump"/>
                      </a:endParaRPr>
                    </a:p>
                    <a:p>
                      <a:pPr algn="ctr">
                        <a:lnSpc>
                          <a:spcPct val="150000"/>
                        </a:lnSpc>
                        <a:spcAft>
                          <a:spcPts val="0"/>
                        </a:spcAft>
                      </a:pPr>
                      <a:r>
                        <a:rPr lang="es-EC" sz="1200" b="1" dirty="0">
                          <a:solidFill>
                            <a:srgbClr val="FF0000"/>
                          </a:solidFill>
                          <a:latin typeface="Arial"/>
                          <a:ea typeface="Times New Roman"/>
                          <a:cs typeface="Times New Roman"/>
                          <a:hlinkClick r:id="rId3" action="ppaction://hlinksldjump"/>
                        </a:rPr>
                        <a:t>PAG. </a:t>
                      </a:r>
                      <a:r>
                        <a:rPr lang="es-EC" sz="1200" b="1" dirty="0" smtClean="0">
                          <a:solidFill>
                            <a:srgbClr val="FF0000"/>
                          </a:solidFill>
                          <a:latin typeface="Arial"/>
                          <a:ea typeface="Times New Roman"/>
                          <a:cs typeface="Times New Roman"/>
                          <a:hlinkClick r:id="rId3" action="ppaction://hlinksldjump"/>
                        </a:rPr>
                        <a:t>206</a:t>
                      </a:r>
                      <a:endParaRPr lang="es-EC" sz="1200" b="1" dirty="0">
                        <a:solidFill>
                          <a:srgbClr val="FF0000"/>
                        </a:solidFill>
                        <a:latin typeface="Times New Roman"/>
                        <a:ea typeface="Times New Roman"/>
                        <a:cs typeface="Times New Roman"/>
                      </a:endParaRPr>
                    </a:p>
                  </a:txBody>
                  <a:tcPr marL="68580" marR="68580" marT="0" marB="0"/>
                </a:tc>
              </a:tr>
              <a:tr h="2141162">
                <a:tc>
                  <a:txBody>
                    <a:bodyPr/>
                    <a:lstStyle/>
                    <a:p>
                      <a:pPr marL="457200" indent="228600" algn="just">
                        <a:lnSpc>
                          <a:spcPct val="150000"/>
                        </a:lnSpc>
                        <a:spcAft>
                          <a:spcPts val="0"/>
                        </a:spcAft>
                      </a:pPr>
                      <a:endParaRPr lang="es-EC" sz="1200" dirty="0">
                        <a:latin typeface="Arial"/>
                        <a:ea typeface="Times New Roman"/>
                        <a:cs typeface="Times New Roman"/>
                      </a:endParaRPr>
                    </a:p>
                    <a:p>
                      <a:pPr marL="342900" lvl="0" indent="-342900" algn="just">
                        <a:lnSpc>
                          <a:spcPct val="150000"/>
                        </a:lnSpc>
                        <a:spcAft>
                          <a:spcPts val="0"/>
                        </a:spcAft>
                        <a:buFont typeface="+mj-lt"/>
                        <a:buNone/>
                      </a:pPr>
                      <a:r>
                        <a:rPr lang="es-EC" sz="1200" b="1" dirty="0">
                          <a:latin typeface="Arial"/>
                          <a:ea typeface="Times New Roman"/>
                          <a:cs typeface="Times New Roman"/>
                        </a:rPr>
                        <a:t>CONDICIÓN</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Con la revisión que se efectuó  a los análisis que realizan los encargados del Departamento, de las muestras de la nueva mercadería que son enviadas por las diferentes marcas (proveedores) se pudo constatar que no todos los análisis cuentan con la aprobación de la autoridad competente. </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smtClean="0">
                          <a:latin typeface="Arial"/>
                          <a:ea typeface="Times New Roman"/>
                          <a:cs typeface="Times New Roman"/>
                          <a:hlinkClick r:id="rId4" action="ppaction://hlinksldjump"/>
                        </a:rPr>
                        <a:t>análisis</a:t>
                      </a:r>
                      <a:endParaRPr lang="es-EC" sz="1200" dirty="0">
                        <a:latin typeface="Arial"/>
                        <a:ea typeface="Times New Roman"/>
                        <a:cs typeface="Times New Roman"/>
                      </a:endParaRPr>
                    </a:p>
                  </a:txBody>
                  <a:tcPr marL="68580" marR="68580" marT="0" marB="0"/>
                </a:tc>
              </a:tr>
            </a:tbl>
          </a:graphicData>
        </a:graphic>
      </p:graphicFrame>
      <p:sp>
        <p:nvSpPr>
          <p:cNvPr id="130049" name="Rectangle 1"/>
          <p:cNvSpPr>
            <a:spLocks noChangeArrowheads="1"/>
          </p:cNvSpPr>
          <p:nvPr/>
        </p:nvSpPr>
        <p:spPr bwMode="auto">
          <a:xfrm>
            <a:off x="2232248" y="838453"/>
            <a:ext cx="47880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0050" name="Text Box 2"/>
          <p:cNvSpPr txBox="1">
            <a:spLocks noChangeArrowheads="1"/>
          </p:cNvSpPr>
          <p:nvPr/>
        </p:nvSpPr>
        <p:spPr bwMode="auto">
          <a:xfrm>
            <a:off x="773113" y="404664"/>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I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1/3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3"/>
          <a:ext cx="8229600" cy="4374157"/>
        </p:xfrm>
        <a:graphic>
          <a:graphicData uri="http://schemas.openxmlformats.org/drawingml/2006/table">
            <a:tbl>
              <a:tblPr firstRow="1" bandRow="1">
                <a:tableStyleId>{5C22544A-7EE6-4342-B048-85BDC9FD1C3A}</a:tableStyleId>
              </a:tblPr>
              <a:tblGrid>
                <a:gridCol w="5194920"/>
                <a:gridCol w="3034680"/>
              </a:tblGrid>
              <a:tr h="4374157">
                <a:tc>
                  <a:txBody>
                    <a:bodyPr/>
                    <a:lstStyle/>
                    <a:p>
                      <a:pPr algn="just">
                        <a:lnSpc>
                          <a:spcPct val="150000"/>
                        </a:lnSpc>
                        <a:spcAft>
                          <a:spcPts val="0"/>
                        </a:spcAft>
                      </a:pPr>
                      <a:endParaRPr lang="es-EC" sz="1200" dirty="0">
                        <a:latin typeface="Arial"/>
                        <a:ea typeface="Times New Roman"/>
                        <a:cs typeface="Times New Roman"/>
                      </a:endParaRPr>
                    </a:p>
                    <a:p>
                      <a:pPr marL="342900" lvl="0" indent="-342900" algn="just">
                        <a:lnSpc>
                          <a:spcPct val="150000"/>
                        </a:lnSpc>
                        <a:spcAft>
                          <a:spcPts val="0"/>
                        </a:spcAft>
                        <a:buFont typeface="+mj-lt"/>
                        <a:buNone/>
                      </a:pPr>
                      <a:r>
                        <a:rPr lang="es-EC" sz="1200" dirty="0">
                          <a:latin typeface="Arial"/>
                          <a:ea typeface="Times New Roman"/>
                          <a:cs typeface="Times New Roman"/>
                        </a:rPr>
                        <a:t>CRITERIO</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 Todos los análisis que son realizados por los encargados del departamento deben ser supervisados y dirigidos por las autoridades competentes, y siempre deben contar con las respectivas firmas de responsabilidad.</a:t>
                      </a:r>
                      <a:endParaRPr lang="es-EC" sz="1200" dirty="0">
                        <a:latin typeface="Times New Roman"/>
                        <a:ea typeface="Times New Roman"/>
                        <a:cs typeface="Times New Roman"/>
                      </a:endParaRPr>
                    </a:p>
                    <a:p>
                      <a:pPr marL="342900" lvl="0" indent="-342900" algn="just">
                        <a:lnSpc>
                          <a:spcPct val="150000"/>
                        </a:lnSpc>
                        <a:spcAft>
                          <a:spcPts val="0"/>
                        </a:spcAft>
                        <a:buFont typeface="+mj-lt"/>
                        <a:buNone/>
                      </a:pPr>
                      <a:r>
                        <a:rPr lang="es-EC" sz="1200" dirty="0">
                          <a:latin typeface="Arial"/>
                          <a:ea typeface="Times New Roman"/>
                          <a:cs typeface="Times New Roman"/>
                        </a:rPr>
                        <a:t>CAUSA</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Tanto el Gerente General como el Jefe de Ventas por motivo de trabajo se ausentan de la Compañía por determinado tiempo, por lo que cuando se realizaron los análisis de las muestras para su exposición al cliente no se pudo contar con las respectivas autorizaciones.</a:t>
                      </a:r>
                      <a:endParaRPr lang="es-EC" sz="1200" dirty="0">
                        <a:latin typeface="Times New Roman"/>
                        <a:ea typeface="Times New Roman"/>
                        <a:cs typeface="Times New Roman"/>
                      </a:endParaRPr>
                    </a:p>
                    <a:p>
                      <a:pPr marL="342900" lvl="0" indent="-342900" algn="just">
                        <a:lnSpc>
                          <a:spcPct val="150000"/>
                        </a:lnSpc>
                        <a:spcAft>
                          <a:spcPts val="0"/>
                        </a:spcAft>
                        <a:buFont typeface="+mj-lt"/>
                        <a:buNone/>
                      </a:pPr>
                      <a:r>
                        <a:rPr lang="es-EC" sz="1200" dirty="0">
                          <a:latin typeface="Arial"/>
                          <a:ea typeface="Times New Roman"/>
                          <a:cs typeface="Times New Roman"/>
                        </a:rPr>
                        <a:t>EFECTO</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Provoca errores al analizar el producto y fijar los precios para ser presentados al cliente.</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Times New Roman"/>
                        <a:ea typeface="Times New Roman"/>
                        <a:cs typeface="Times New Roman"/>
                      </a:endParaRPr>
                    </a:p>
                  </a:txBody>
                  <a:tcPr marL="68580" marR="68580" marT="0" marB="0"/>
                </a:tc>
              </a:tr>
            </a:tbl>
          </a:graphicData>
        </a:graphic>
      </p:graphicFrame>
      <p:sp>
        <p:nvSpPr>
          <p:cNvPr id="4" name="Rectangle 1"/>
          <p:cNvSpPr>
            <a:spLocks noChangeArrowheads="1"/>
          </p:cNvSpPr>
          <p:nvPr/>
        </p:nvSpPr>
        <p:spPr bwMode="auto">
          <a:xfrm>
            <a:off x="2232248" y="838453"/>
            <a:ext cx="47880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2"/>
          <p:cNvSpPr txBox="1">
            <a:spLocks noChangeArrowheads="1"/>
          </p:cNvSpPr>
          <p:nvPr/>
        </p:nvSpPr>
        <p:spPr bwMode="auto">
          <a:xfrm>
            <a:off x="773113" y="404664"/>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I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2"/>
          <a:ext cx="8229600" cy="4302149"/>
        </p:xfrm>
        <a:graphic>
          <a:graphicData uri="http://schemas.openxmlformats.org/drawingml/2006/table">
            <a:tbl>
              <a:tblPr firstRow="1" bandRow="1">
                <a:tableStyleId>{5C22544A-7EE6-4342-B048-85BDC9FD1C3A}</a:tableStyleId>
              </a:tblPr>
              <a:tblGrid>
                <a:gridCol w="6059016"/>
                <a:gridCol w="2170584"/>
              </a:tblGrid>
              <a:tr h="4302149">
                <a:tc>
                  <a:txBody>
                    <a:bodyPr/>
                    <a:lstStyle/>
                    <a:p>
                      <a:pPr algn="just">
                        <a:lnSpc>
                          <a:spcPct val="150000"/>
                        </a:lnSpc>
                        <a:spcAft>
                          <a:spcPts val="0"/>
                        </a:spcAft>
                      </a:pPr>
                      <a:endParaRPr lang="es-EC" sz="1200" dirty="0">
                        <a:latin typeface="Arial"/>
                        <a:ea typeface="Times New Roman"/>
                        <a:cs typeface="Times New Roman"/>
                      </a:endParaRPr>
                    </a:p>
                    <a:p>
                      <a:pPr marL="342900" lvl="0" indent="-342900" algn="just">
                        <a:lnSpc>
                          <a:spcPct val="150000"/>
                        </a:lnSpc>
                        <a:spcAft>
                          <a:spcPts val="0"/>
                        </a:spcAft>
                        <a:buFont typeface="+mj-lt"/>
                        <a:buNone/>
                      </a:pPr>
                      <a:r>
                        <a:rPr lang="es-EC" sz="1200" dirty="0">
                          <a:latin typeface="Arial"/>
                          <a:ea typeface="Times New Roman"/>
                          <a:cs typeface="Times New Roman"/>
                        </a:rPr>
                        <a:t>CONCLUSIÓN</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Si los análisis que realizan los encargados del departamento no son verificados, supervisados y autorizados por el Gerente General o por el Jefe de departamento se puede incurrir en errores en la información que se proporcione en dicho </a:t>
                      </a:r>
                      <a:r>
                        <a:rPr lang="es-EC" sz="1200" dirty="0" smtClean="0">
                          <a:latin typeface="Arial"/>
                          <a:ea typeface="Times New Roman"/>
                          <a:cs typeface="Times New Roman"/>
                        </a:rPr>
                        <a:t>análisis</a:t>
                      </a:r>
                    </a:p>
                    <a:p>
                      <a:pPr algn="just">
                        <a:lnSpc>
                          <a:spcPct val="150000"/>
                        </a:lnSpc>
                        <a:spcAft>
                          <a:spcPts val="0"/>
                        </a:spcAft>
                      </a:pPr>
                      <a:endParaRPr lang="es-ES" sz="1200" dirty="0" smtClean="0">
                        <a:latin typeface="Arial"/>
                        <a:ea typeface="Times New Roman"/>
                        <a:cs typeface="Times New Roman"/>
                      </a:endParaRPr>
                    </a:p>
                    <a:p>
                      <a:pPr algn="just">
                        <a:lnSpc>
                          <a:spcPct val="150000"/>
                        </a:lnSpc>
                        <a:spcAft>
                          <a:spcPts val="0"/>
                        </a:spcAft>
                      </a:pPr>
                      <a:endParaRPr lang="es-EC" sz="1200" dirty="0">
                        <a:latin typeface="Times New Roman"/>
                        <a:ea typeface="Times New Roman"/>
                        <a:cs typeface="Times New Roman"/>
                      </a:endParaRPr>
                    </a:p>
                    <a:p>
                      <a:pPr marL="342900" lvl="0" indent="-342900" algn="just">
                        <a:lnSpc>
                          <a:spcPct val="150000"/>
                        </a:lnSpc>
                        <a:spcAft>
                          <a:spcPts val="0"/>
                        </a:spcAft>
                        <a:buFont typeface="+mj-lt"/>
                        <a:buNone/>
                      </a:pPr>
                      <a:r>
                        <a:rPr lang="es-EC" sz="1200" dirty="0">
                          <a:latin typeface="Arial"/>
                          <a:ea typeface="Times New Roman"/>
                          <a:cs typeface="Times New Roman"/>
                        </a:rPr>
                        <a:t>RECOMENDACIONES</a:t>
                      </a:r>
                      <a:endParaRPr lang="es-EC" sz="1100" dirty="0">
                        <a:latin typeface="Calibri"/>
                        <a:ea typeface="Times New Roman"/>
                        <a:cs typeface="Times New Roman"/>
                      </a:endParaRPr>
                    </a:p>
                    <a:p>
                      <a:pPr algn="just">
                        <a:lnSpc>
                          <a:spcPct val="150000"/>
                        </a:lnSpc>
                        <a:spcAft>
                          <a:spcPts val="0"/>
                        </a:spcAft>
                      </a:pPr>
                      <a:r>
                        <a:rPr lang="es-EC" sz="1200" dirty="0">
                          <a:latin typeface="Arial"/>
                          <a:ea typeface="Times New Roman"/>
                          <a:cs typeface="Times New Roman"/>
                        </a:rPr>
                        <a:t>El Gerente General debe supervisar y autorizar los análisis que realizan los supervisores antes de ser presentados al cliente, en caso de que el Gerente General o Jefe del Departamento no se encuentre en la Empresa, se delegará la responsabilidad a una Autoridad Competente.</a:t>
                      </a:r>
                      <a:endParaRPr lang="es-EC" sz="1200" dirty="0">
                        <a:latin typeface="Times New Roman"/>
                        <a:ea typeface="Times New Roman"/>
                        <a:cs typeface="Times New Roman"/>
                      </a:endParaRPr>
                    </a:p>
                  </a:txBody>
                  <a:tcPr marL="68580" marR="68580" marT="0" marB="0"/>
                </a:tc>
                <a:tc>
                  <a:txBody>
                    <a:bodyPr/>
                    <a:lstStyle/>
                    <a:p>
                      <a:pPr algn="just">
                        <a:lnSpc>
                          <a:spcPct val="150000"/>
                        </a:lnSpc>
                        <a:spcAft>
                          <a:spcPts val="0"/>
                        </a:spcAft>
                      </a:pPr>
                      <a:endParaRPr lang="es-EC" sz="1200" dirty="0">
                        <a:latin typeface="Times New Roman"/>
                        <a:ea typeface="Times New Roman"/>
                        <a:cs typeface="Times New Roman"/>
                      </a:endParaRPr>
                    </a:p>
                  </a:txBody>
                  <a:tcPr marL="68580" marR="68580" marT="0" marB="0"/>
                </a:tc>
              </a:tr>
            </a:tbl>
          </a:graphicData>
        </a:graphic>
      </p:graphicFrame>
      <p:sp>
        <p:nvSpPr>
          <p:cNvPr id="4" name="Rectangle 1"/>
          <p:cNvSpPr>
            <a:spLocks noChangeArrowheads="1"/>
          </p:cNvSpPr>
          <p:nvPr/>
        </p:nvSpPr>
        <p:spPr bwMode="auto">
          <a:xfrm>
            <a:off x="2232248" y="838453"/>
            <a:ext cx="47880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VENTAS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2"/>
          <p:cNvSpPr txBox="1">
            <a:spLocks noChangeArrowheads="1"/>
          </p:cNvSpPr>
          <p:nvPr/>
        </p:nvSpPr>
        <p:spPr bwMode="auto">
          <a:xfrm>
            <a:off x="773113" y="404664"/>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I 1.</a:t>
            </a: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3/3</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755576" y="2719953"/>
            <a:ext cx="777686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1" i="0" u="sng"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COMUNICACIÓN DE RESULTADOS</a:t>
            </a:r>
            <a:endParaRPr kumimoji="0" lang="es-EC" sz="3200" b="0" i="0" u="sng"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3200" b="1" i="0" u="sng"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INFORME DE AUDITORIA DE GESTIÓN</a:t>
            </a:r>
            <a:endParaRPr kumimoji="0" lang="es-EC" sz="3200" b="0" i="0" u="sng" strike="noStrike" cap="none" normalizeH="0" baseline="0" dirty="0" smtClean="0">
              <a:ln>
                <a:noFill/>
              </a:ln>
              <a:solidFill>
                <a:schemeClr val="accent2">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6048672"/>
          </a:xfrm>
        </p:spPr>
        <p:txBody>
          <a:bodyPr>
            <a:normAutofit fontScale="47500" lnSpcReduction="20000"/>
          </a:bodyPr>
          <a:lstStyle/>
          <a:p>
            <a:pPr algn="just">
              <a:buNone/>
            </a:pPr>
            <a:r>
              <a:rPr lang="es-EC" dirty="0" smtClean="0"/>
              <a:t>Señor</a:t>
            </a:r>
          </a:p>
          <a:p>
            <a:pPr algn="just">
              <a:buNone/>
            </a:pPr>
            <a:r>
              <a:rPr lang="es-EC" dirty="0" smtClean="0"/>
              <a:t>Ing. Alberto Fiallos</a:t>
            </a:r>
          </a:p>
          <a:p>
            <a:pPr algn="just">
              <a:buNone/>
            </a:pPr>
            <a:r>
              <a:rPr lang="es-EC" dirty="0" smtClean="0"/>
              <a:t>GERENTE GENERAL DE LA EMPRESA TUBASEC C.A.</a:t>
            </a:r>
          </a:p>
          <a:p>
            <a:pPr algn="just">
              <a:buNone/>
            </a:pPr>
            <a:r>
              <a:rPr lang="es-EC" dirty="0" smtClean="0"/>
              <a:t>Presente.</a:t>
            </a:r>
          </a:p>
          <a:p>
            <a:pPr algn="just">
              <a:buNone/>
            </a:pPr>
            <a:r>
              <a:rPr lang="es-EC" dirty="0" smtClean="0"/>
              <a:t> </a:t>
            </a:r>
          </a:p>
          <a:p>
            <a:pPr algn="just">
              <a:buNone/>
            </a:pPr>
            <a:r>
              <a:rPr lang="es-EC" dirty="0" smtClean="0"/>
              <a:t> </a:t>
            </a:r>
          </a:p>
          <a:p>
            <a:pPr algn="just">
              <a:buNone/>
            </a:pPr>
            <a:r>
              <a:rPr lang="es-EC" dirty="0" smtClean="0"/>
              <a:t>Señor Gerente:</a:t>
            </a:r>
          </a:p>
          <a:p>
            <a:pPr algn="just">
              <a:buNone/>
            </a:pPr>
            <a:r>
              <a:rPr lang="es-EC" dirty="0" smtClean="0"/>
              <a:t> </a:t>
            </a:r>
          </a:p>
          <a:p>
            <a:pPr algn="just">
              <a:buNone/>
            </a:pPr>
            <a:r>
              <a:rPr lang="es-EC" dirty="0" smtClean="0"/>
              <a:t>       Hemos examinado la información de los departamentos de Compras, Ventas  y facturación, con relación al examen de Auditoría de Gestión de la Compañía TUBASEC C.A., por el período comprendido entre el 1 de enero al 31 de diciembre del 2010, efectuamos un estudio  evaluación del sistema de control interno de la Compañía en la extensión que consideramos necesaria para evaluar dicho sistema como lo requieren las Normas Ecuatorianas de Auditoría.</a:t>
            </a:r>
          </a:p>
          <a:p>
            <a:pPr algn="just">
              <a:buNone/>
            </a:pPr>
            <a:r>
              <a:rPr lang="es-EC" dirty="0" smtClean="0"/>
              <a:t> </a:t>
            </a:r>
          </a:p>
          <a:p>
            <a:pPr algn="just">
              <a:buNone/>
            </a:pPr>
            <a:r>
              <a:rPr lang="es-EC" dirty="0" smtClean="0"/>
              <a:t>       Dichos estudio y evaluación tuvieron como propósito establecer la naturaleza, extensión  oportunidad de los procedimientos de auditoría necesarios para expresar un informe sobre las operaciones de la Compañía. Nuestros estudios  evaluaciones fueron más limitados que lo necesario para expresar conclusiones  recomendaciones sobre el sistema de control interno en su conjunto.</a:t>
            </a:r>
          </a:p>
          <a:p>
            <a:pPr algn="just">
              <a:buNone/>
            </a:pPr>
            <a:r>
              <a:rPr lang="es-EC" dirty="0" smtClean="0"/>
              <a:t> </a:t>
            </a:r>
          </a:p>
          <a:p>
            <a:pPr algn="just">
              <a:buNone/>
            </a:pPr>
            <a:r>
              <a:rPr lang="es-EC" dirty="0" smtClean="0"/>
              <a:t>       En vista de las limitaciones inherentes a cualquier sistema de control interno, es posible que existan errores e irregularidades no detectados. Igualmente la proyección de cualquier evaluación del sistema hacia períodos futuros está sujeta al riesgo de que los procedimientos se tomen inadecuados por cambios en las condiciones o que el grado de cumplimiento de los mismos se deteriore.</a:t>
            </a:r>
          </a:p>
          <a:p>
            <a:pPr algn="just">
              <a:buNone/>
            </a:pPr>
            <a:r>
              <a:rPr lang="es-EC" dirty="0" smtClean="0"/>
              <a:t> </a:t>
            </a:r>
          </a:p>
          <a:p>
            <a:pPr algn="just">
              <a:buNone/>
            </a:pPr>
            <a:r>
              <a:rPr lang="es-EC" dirty="0" smtClean="0"/>
              <a:t>       Basados en nuestra revisión de las áreas seleccionadas, hemos redactado ciertas recomendaciones  tendientes a mejorar el sistema de control interno, las cuales se refieren exclusivamente a los aspectos revisados de acuerdo el periodo expreso de la Compañía. Dichas recomendaciones no incluyen todas las posibles mejoras que un examen pormenorizado podría haber revelado, sino las aquellas Áreas que requieren mejoramiento potencial  que llamaron nuestra atención durante nuestras visitas.</a:t>
            </a:r>
          </a:p>
          <a:p>
            <a:pPr algn="just">
              <a:buNone/>
            </a:pPr>
            <a:r>
              <a:rPr lang="es-EC" dirty="0" smtClean="0"/>
              <a:t> </a:t>
            </a:r>
          </a:p>
          <a:p>
            <a:pPr algn="just">
              <a:buNone/>
            </a:pPr>
            <a:r>
              <a:rPr lang="es-EC" dirty="0" smtClean="0"/>
              <a:t>       Para facilitar las lecturas del presente informe hemos ordenado nuestras recomendaciones acorde a los hallazgos obtenidos en los diferentes departamentos.</a:t>
            </a:r>
          </a:p>
          <a:p>
            <a:pPr algn="just">
              <a:buNone/>
            </a:pPr>
            <a:r>
              <a:rPr lang="es-EC" dirty="0" smtClean="0"/>
              <a:t> </a:t>
            </a:r>
          </a:p>
          <a:p>
            <a:pPr algn="just">
              <a:buNone/>
            </a:pPr>
            <a:r>
              <a:rPr lang="es-EC" dirty="0" smtClean="0"/>
              <a:t> </a:t>
            </a:r>
          </a:p>
          <a:p>
            <a:pPr algn="just">
              <a:buNone/>
            </a:pPr>
            <a:r>
              <a:rPr lang="es-EC" dirty="0" smtClean="0"/>
              <a:t> </a:t>
            </a:r>
          </a:p>
          <a:p>
            <a:pPr algn="just">
              <a:buNone/>
            </a:pPr>
            <a:r>
              <a:rPr lang="es-EC" dirty="0" smtClean="0"/>
              <a:t> </a:t>
            </a:r>
          </a:p>
          <a:p>
            <a:pPr algn="just">
              <a:buNone/>
            </a:pPr>
            <a:endParaRPr lang="es-EC"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p:spPr>
        <p:txBody>
          <a:bodyPr>
            <a:normAutofit fontScale="62500" lnSpcReduction="20000"/>
          </a:bodyPr>
          <a:lstStyle/>
          <a:p>
            <a:pPr algn="just">
              <a:buNone/>
            </a:pPr>
            <a:r>
              <a:rPr lang="es-EC" b="1" dirty="0" smtClean="0">
                <a:hlinkClick r:id="rId3" action="ppaction://hlinksldjump"/>
              </a:rPr>
              <a:t>DEPARTAMENTO DE COMPRAS</a:t>
            </a:r>
            <a:endParaRPr lang="es-EC" dirty="0" smtClean="0"/>
          </a:p>
          <a:p>
            <a:pPr algn="just">
              <a:buNone/>
            </a:pPr>
            <a:r>
              <a:rPr lang="es-EC" b="1" dirty="0" smtClean="0"/>
              <a:t> </a:t>
            </a:r>
            <a:endParaRPr lang="es-EC" dirty="0" smtClean="0"/>
          </a:p>
          <a:p>
            <a:pPr algn="just">
              <a:buNone/>
            </a:pPr>
            <a:r>
              <a:rPr lang="es-EC" b="1" dirty="0" smtClean="0"/>
              <a:t>PROCESO No 1: BASE DE DATOS PROVEEDORES</a:t>
            </a:r>
            <a:endParaRPr lang="es-EC" dirty="0" smtClean="0"/>
          </a:p>
          <a:p>
            <a:pPr algn="just">
              <a:buNone/>
            </a:pPr>
            <a:r>
              <a:rPr lang="es-EC" dirty="0" smtClean="0"/>
              <a:t> </a:t>
            </a:r>
          </a:p>
          <a:p>
            <a:pPr algn="just">
              <a:buNone/>
            </a:pPr>
            <a:r>
              <a:rPr lang="es-EC" dirty="0" smtClean="0"/>
              <a:t>     Se revisó en el sistema la base de datos de los proveedores, en la que se puede encontrar los datos personales. Teléfonos, dirección, RUC, nombre comercial, etc., pudiendo constatar que no todos los proveedores cuentan con la información completa e incluso que no se encuentran registrados.</a:t>
            </a:r>
          </a:p>
          <a:p>
            <a:pPr algn="just">
              <a:buNone/>
            </a:pPr>
            <a:r>
              <a:rPr lang="es-EC" dirty="0" smtClean="0"/>
              <a:t> </a:t>
            </a:r>
          </a:p>
          <a:p>
            <a:pPr algn="just">
              <a:buNone/>
            </a:pPr>
            <a:r>
              <a:rPr lang="es-EC" dirty="0" smtClean="0"/>
              <a:t>     La compañía debe tener definidas tanto políticas como normas sobre registro completo  adecuado de datos que se debe llevar sobre los  proveedores tanto nacionales como internacionales para mantener un mejor control de la información respecto a las referencias de los mismos.</a:t>
            </a:r>
          </a:p>
          <a:p>
            <a:pPr algn="just">
              <a:buNone/>
            </a:pPr>
            <a:r>
              <a:rPr lang="es-EC" dirty="0" smtClean="0"/>
              <a:t> </a:t>
            </a:r>
          </a:p>
          <a:p>
            <a:pPr algn="just">
              <a:buNone/>
            </a:pPr>
            <a:r>
              <a:rPr lang="es-EC" dirty="0" smtClean="0"/>
              <a:t>     La falta de esta información puede incurrir en errores de información de los proveedores como referencias principales v esenciales que son de utilidad para la Compañía.</a:t>
            </a:r>
          </a:p>
          <a:p>
            <a:pPr algn="just">
              <a:buNone/>
            </a:pPr>
            <a:r>
              <a:rPr lang="es-EC" dirty="0" smtClean="0"/>
              <a:t> </a:t>
            </a:r>
          </a:p>
          <a:p>
            <a:pPr algn="just">
              <a:buNone/>
            </a:pPr>
            <a:r>
              <a:rPr lang="es-EC" b="1" dirty="0" smtClean="0"/>
              <a:t>RECOMENDACIONES</a:t>
            </a:r>
            <a:endParaRPr lang="es-EC" dirty="0" smtClean="0"/>
          </a:p>
          <a:p>
            <a:pPr algn="just">
              <a:buNone/>
            </a:pPr>
            <a:r>
              <a:rPr lang="es-EC" dirty="0" smtClean="0"/>
              <a:t> </a:t>
            </a:r>
          </a:p>
          <a:p>
            <a:pPr algn="just">
              <a:buNone/>
            </a:pPr>
            <a:r>
              <a:rPr lang="es-EC" dirty="0" smtClean="0"/>
              <a:t>Al Gerente General</a:t>
            </a:r>
          </a:p>
          <a:p>
            <a:pPr algn="just">
              <a:buNone/>
            </a:pPr>
            <a:r>
              <a:rPr lang="es-EC" dirty="0" smtClean="0"/>
              <a:t> </a:t>
            </a:r>
          </a:p>
          <a:p>
            <a:pPr lvl="0" algn="just">
              <a:buNone/>
            </a:pPr>
            <a:r>
              <a:rPr lang="es-EC" dirty="0" smtClean="0"/>
              <a:t>      Establecer una política en cuanto al registro sobre la información de los proveedores establecidos por la empresa tanto nacional como internacional. Para que se mantengan siempre actualizados  completos.</a:t>
            </a:r>
          </a:p>
          <a:p>
            <a:pPr algn="just">
              <a:buNone/>
            </a:pPr>
            <a:r>
              <a:rPr lang="es-EC" dirty="0" smtClean="0"/>
              <a:t> </a:t>
            </a:r>
          </a:p>
          <a:p>
            <a:pPr algn="just">
              <a:buNone/>
            </a:pPr>
            <a:r>
              <a:rPr lang="es-EC" dirty="0" smtClean="0"/>
              <a:t> </a:t>
            </a:r>
          </a:p>
          <a:p>
            <a:pPr algn="just">
              <a:buNone/>
            </a:pPr>
            <a:r>
              <a:rPr lang="es-EC" dirty="0" smtClean="0"/>
              <a:t> </a:t>
            </a:r>
          </a:p>
          <a:p>
            <a:pPr algn="just">
              <a:buNone/>
            </a:pPr>
            <a:endParaRPr lang="es-EC"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5832648"/>
          </a:xfrm>
        </p:spPr>
        <p:txBody>
          <a:bodyPr>
            <a:normAutofit fontScale="62500" lnSpcReduction="20000"/>
          </a:bodyPr>
          <a:lstStyle/>
          <a:p>
            <a:pPr algn="just">
              <a:buNone/>
            </a:pPr>
            <a:r>
              <a:rPr lang="es-EC" b="1" dirty="0" smtClean="0">
                <a:hlinkClick r:id="rId3" action="ppaction://hlinksldjump"/>
              </a:rPr>
              <a:t>PROCESO No 4</a:t>
            </a:r>
            <a:r>
              <a:rPr lang="es-EC" b="1" dirty="0" smtClean="0"/>
              <a:t>:  RECEPCIÓN DE LA MERCADERÍA EN BODEGA</a:t>
            </a:r>
            <a:endParaRPr lang="es-EC" dirty="0" smtClean="0"/>
          </a:p>
          <a:p>
            <a:pPr algn="just">
              <a:buNone/>
            </a:pPr>
            <a:r>
              <a:rPr lang="es-EC" b="1" dirty="0" smtClean="0"/>
              <a:t> </a:t>
            </a:r>
            <a:endParaRPr lang="es-EC" dirty="0" smtClean="0"/>
          </a:p>
          <a:p>
            <a:pPr algn="just">
              <a:buNone/>
            </a:pPr>
            <a:r>
              <a:rPr lang="es-EC" dirty="0" smtClean="0"/>
              <a:t>     De a acuerdo al análisis que se realizo al proceso de recepción de la  mercadería en Bodega se puedo determinar que el Departamento de Compras no ha entregado en todas las ocasiones los documentos necesarios para que Bodega realice la conciliación con la guía de Remisión que es entregada por el proveedor al momento que realiza la entrega de la mercadería. Como la información de la mercadería que es enviada por los proveedores o despachada del puerto de origen por parte de la fábrica es analizada en el Departamento y  se estima la fecha en que la mercadería llegará, por lo que los documentos no son enviados a Bodega en ese instante y puede existir un posible olvido de enviarlos posteriormente.</a:t>
            </a:r>
          </a:p>
          <a:p>
            <a:pPr algn="just">
              <a:buNone/>
            </a:pPr>
            <a:r>
              <a:rPr lang="es-EC" dirty="0" smtClean="0"/>
              <a:t> </a:t>
            </a:r>
          </a:p>
          <a:p>
            <a:pPr algn="just">
              <a:buNone/>
            </a:pPr>
            <a:r>
              <a:rPr lang="es-EC" dirty="0" smtClean="0"/>
              <a:t>     El departamento de Compras debe enviar siempre la documentación necesaria a Bodega anticipándose a la, recepción de la mercadería para que se coteje con las guías de Remisión, debe existir un cruce de información entre el Departamento de Compras con el de Bodega, en caso de que esto no se cumpla puede provocar inconvenientes  en la recepción de la mercadería.</a:t>
            </a:r>
          </a:p>
          <a:p>
            <a:pPr algn="just">
              <a:buNone/>
            </a:pPr>
            <a:r>
              <a:rPr lang="es-EC" dirty="0" smtClean="0"/>
              <a:t> </a:t>
            </a:r>
          </a:p>
          <a:p>
            <a:pPr algn="just">
              <a:buNone/>
            </a:pPr>
            <a:r>
              <a:rPr lang="es-EC" b="1" dirty="0" smtClean="0"/>
              <a:t>RECOMENDACIONES:</a:t>
            </a:r>
            <a:endParaRPr lang="es-EC" dirty="0" smtClean="0"/>
          </a:p>
          <a:p>
            <a:pPr algn="just">
              <a:buNone/>
            </a:pPr>
            <a:r>
              <a:rPr lang="es-EC" dirty="0" smtClean="0"/>
              <a:t> </a:t>
            </a:r>
          </a:p>
          <a:p>
            <a:pPr algn="just">
              <a:buNone/>
            </a:pPr>
            <a:r>
              <a:rPr lang="es-EC" b="1" dirty="0" smtClean="0"/>
              <a:t>Al Gerente General</a:t>
            </a:r>
            <a:endParaRPr lang="es-EC" dirty="0" smtClean="0"/>
          </a:p>
          <a:p>
            <a:pPr algn="just">
              <a:buNone/>
            </a:pPr>
            <a:r>
              <a:rPr lang="es-EC" b="1" dirty="0" smtClean="0"/>
              <a:t> </a:t>
            </a:r>
            <a:endParaRPr lang="es-EC" dirty="0" smtClean="0"/>
          </a:p>
          <a:p>
            <a:pPr lvl="0" algn="just">
              <a:buNone/>
            </a:pPr>
            <a:r>
              <a:rPr lang="es-EC" dirty="0" smtClean="0"/>
              <a:t>      Crear políticas para el Departamento de Compras, para que los empleados sepan cómo llevar y mantener los documentos que se manejan en el Área  con otras Áreas se tenga que proporcionar dicha información.</a:t>
            </a:r>
          </a:p>
          <a:p>
            <a:pPr lvl="0" algn="just">
              <a:buNone/>
            </a:pPr>
            <a:r>
              <a:rPr lang="es-EC" dirty="0" smtClean="0"/>
              <a:t>      Establecer políticas de control sobre el cruce de información entre los Departamentos.</a:t>
            </a:r>
          </a:p>
          <a:p>
            <a:pPr algn="just">
              <a:buNone/>
            </a:pPr>
            <a:endParaRPr lang="es-EC"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229600" cy="6192688"/>
          </a:xfrm>
        </p:spPr>
        <p:txBody>
          <a:bodyPr>
            <a:noAutofit/>
          </a:bodyPr>
          <a:lstStyle/>
          <a:p>
            <a:pPr algn="just">
              <a:buNone/>
            </a:pPr>
            <a:r>
              <a:rPr lang="es-EC" sz="1500" b="1" dirty="0" smtClean="0">
                <a:hlinkClick r:id="rId3" action="ppaction://hlinksldjump"/>
              </a:rPr>
              <a:t>DEPARTAMENTO DE VENTAS</a:t>
            </a:r>
            <a:endParaRPr lang="es-EC" sz="1500" dirty="0" smtClean="0"/>
          </a:p>
          <a:p>
            <a:pPr algn="just">
              <a:buNone/>
            </a:pPr>
            <a:r>
              <a:rPr lang="es-EC" sz="1500" b="1" dirty="0" smtClean="0"/>
              <a:t> </a:t>
            </a:r>
            <a:endParaRPr lang="es-EC" sz="1500" dirty="0" smtClean="0"/>
          </a:p>
          <a:p>
            <a:pPr algn="just">
              <a:buNone/>
            </a:pPr>
            <a:r>
              <a:rPr lang="es-EC" sz="1500" b="1" dirty="0" smtClean="0"/>
              <a:t>PROCESO No 1: RECEPCIÓN DE LA  NUEVA MERCADERÍA</a:t>
            </a:r>
            <a:endParaRPr lang="es-EC" sz="1500" dirty="0" smtClean="0"/>
          </a:p>
          <a:p>
            <a:pPr algn="just">
              <a:buNone/>
            </a:pPr>
            <a:r>
              <a:rPr lang="es-EC" sz="1500" b="1" dirty="0" smtClean="0"/>
              <a:t> </a:t>
            </a:r>
            <a:endParaRPr lang="es-EC" sz="1500" dirty="0" smtClean="0"/>
          </a:p>
          <a:p>
            <a:pPr algn="just">
              <a:buNone/>
            </a:pPr>
            <a:r>
              <a:rPr lang="es-EC" sz="1500" dirty="0" smtClean="0"/>
              <a:t>       Con la revisión que se efectuó a los análisis que realiza los encargados del departamento de Ventas de las muestras de la nueva mercadería que son enviadas por las diferentes marcas (proveedores) se pudo constatar que no todos los analistas cuentan con la aprobación de la autoridad competente. Por motivo de que tanto el Gerente General como el Jefe de Compras por actividades acordes a su trabajo se ausentan de la compañía por determinado tiempo, por lo que cuando se realizaron los análisis de las muestras para su exposición al cliente no se pudo contar con las respectivas autorizaciones.</a:t>
            </a:r>
          </a:p>
          <a:p>
            <a:pPr algn="just">
              <a:buNone/>
            </a:pPr>
            <a:r>
              <a:rPr lang="es-EC" sz="1500" dirty="0" smtClean="0"/>
              <a:t> </a:t>
            </a:r>
          </a:p>
          <a:p>
            <a:pPr algn="just">
              <a:buNone/>
            </a:pPr>
            <a:r>
              <a:rPr lang="es-EC" sz="1500" dirty="0" smtClean="0"/>
              <a:t>      Todos los análisis que son realizados por los encargados del departamento deben der supervisados y  dirigidos por las autoridades competentes, y siempre deben contar con las respectivas firmas de responsabilidad. Ya que si esto no se cumple puede provocar errores al analizar el producto  fijar los precios para ser presentados al cliente.</a:t>
            </a:r>
          </a:p>
          <a:p>
            <a:pPr algn="just">
              <a:buNone/>
            </a:pPr>
            <a:r>
              <a:rPr lang="es-EC" sz="1500" dirty="0" smtClean="0"/>
              <a:t> </a:t>
            </a:r>
          </a:p>
          <a:p>
            <a:pPr algn="just">
              <a:buNone/>
            </a:pPr>
            <a:r>
              <a:rPr lang="es-EC" sz="1500" b="1" dirty="0" smtClean="0"/>
              <a:t>RECOMENDACIÓN:</a:t>
            </a:r>
            <a:endParaRPr lang="es-EC" sz="1500" dirty="0" smtClean="0"/>
          </a:p>
          <a:p>
            <a:pPr algn="just">
              <a:buNone/>
            </a:pPr>
            <a:r>
              <a:rPr lang="es-EC" sz="1500" b="1" dirty="0" smtClean="0"/>
              <a:t> </a:t>
            </a:r>
            <a:endParaRPr lang="es-EC" sz="1500" dirty="0" smtClean="0"/>
          </a:p>
          <a:p>
            <a:pPr algn="just">
              <a:buNone/>
            </a:pPr>
            <a:r>
              <a:rPr lang="es-EC" sz="1500" b="1" dirty="0" smtClean="0"/>
              <a:t>Al Gerente General</a:t>
            </a:r>
            <a:endParaRPr lang="es-EC" sz="1500" dirty="0" smtClean="0"/>
          </a:p>
          <a:p>
            <a:pPr algn="just">
              <a:buNone/>
            </a:pPr>
            <a:r>
              <a:rPr lang="es-EC" sz="1500" dirty="0" smtClean="0"/>
              <a:t> </a:t>
            </a:r>
          </a:p>
          <a:p>
            <a:pPr algn="just">
              <a:buNone/>
            </a:pPr>
            <a:r>
              <a:rPr lang="es-EC" sz="1500" dirty="0" smtClean="0"/>
              <a:t>5.- Supervisar y autorizar los análisis que realizan los encargados del departamento antes de ser presentados al cliente, en caso de que el Gerente General o el Jefe de Departamento no se encuentre en la empresa, se delegará la responsabilidad a una autoridad competente.</a:t>
            </a:r>
          </a:p>
          <a:p>
            <a:pPr algn="just">
              <a:buNone/>
            </a:pPr>
            <a:r>
              <a:rPr lang="es-EC" sz="1500" dirty="0" smtClean="0"/>
              <a:t> </a:t>
            </a:r>
          </a:p>
          <a:p>
            <a:pPr algn="just">
              <a:buNone/>
            </a:pPr>
            <a:r>
              <a:rPr lang="es-EC" sz="1500" dirty="0" smtClean="0"/>
              <a:t> </a:t>
            </a:r>
          </a:p>
          <a:p>
            <a:pPr algn="just">
              <a:buNone/>
            </a:pPr>
            <a:r>
              <a:rPr lang="es-EC" sz="1500" dirty="0" smtClean="0"/>
              <a:t> </a:t>
            </a:r>
          </a:p>
          <a:p>
            <a:pPr algn="just">
              <a:buNone/>
            </a:pPr>
            <a:endParaRPr lang="es-EC" sz="1500"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6336704"/>
          </a:xfrm>
        </p:spPr>
        <p:txBody>
          <a:bodyPr>
            <a:noAutofit/>
          </a:bodyPr>
          <a:lstStyle/>
          <a:p>
            <a:pPr algn="just">
              <a:buNone/>
            </a:pPr>
            <a:r>
              <a:rPr lang="es-EC" sz="1400" b="1" dirty="0" smtClean="0">
                <a:hlinkClick r:id="rId2" action="ppaction://hlinksldjump"/>
              </a:rPr>
              <a:t>DEPARTAMENTO DE FACTURACIÓN</a:t>
            </a:r>
            <a:endParaRPr lang="es-EC" sz="1400" dirty="0" smtClean="0"/>
          </a:p>
          <a:p>
            <a:pPr algn="just">
              <a:buNone/>
            </a:pPr>
            <a:r>
              <a:rPr lang="es-EC" sz="1400" b="1" dirty="0" smtClean="0"/>
              <a:t> </a:t>
            </a:r>
            <a:endParaRPr lang="es-EC" sz="1400" dirty="0" smtClean="0"/>
          </a:p>
          <a:p>
            <a:pPr algn="just">
              <a:buNone/>
            </a:pPr>
            <a:r>
              <a:rPr lang="es-EC" sz="1400" b="1" dirty="0" smtClean="0"/>
              <a:t>PROCESO No 3: SOLICITAR A BODEGA LA ENTREGA DE LA MERCADERÍA VENDIDA.</a:t>
            </a:r>
            <a:endParaRPr lang="es-EC" sz="1400" dirty="0" smtClean="0"/>
          </a:p>
          <a:p>
            <a:pPr algn="just">
              <a:buNone/>
            </a:pPr>
            <a:r>
              <a:rPr lang="es-EC" sz="1400" b="1" dirty="0" smtClean="0"/>
              <a:t> </a:t>
            </a:r>
            <a:endParaRPr lang="es-EC" sz="1400" dirty="0" smtClean="0"/>
          </a:p>
          <a:p>
            <a:pPr algn="just">
              <a:buNone/>
            </a:pPr>
            <a:r>
              <a:rPr lang="es-EC" sz="1400" dirty="0" smtClean="0"/>
              <a:t>      Del análisis realizado se pudo comprobar que el Departamento de Ventas notifica a Bodega cuando tiene que despachar la mercadería</a:t>
            </a:r>
            <a:r>
              <a:rPr lang="es-EC" sz="1400" b="1" dirty="0" smtClean="0"/>
              <a:t> </a:t>
            </a:r>
            <a:r>
              <a:rPr lang="es-EC" sz="1400" dirty="0" smtClean="0"/>
              <a:t>vendida entregando los respectivos documentos de respaldo, pero cuando esta es entregada parcialmente no notifica los períodos en que se va entregar el resto de la mercadería, a que las fechas pueden ser cambiadas por parte del cliente en cuanto a la entrega, ya que la decisión de entrega de la mercadería en gran parte depende del cliente el cual puede cambiar la fecha de entrega de la mercadería, por lo que notifica con poca anticipación al Departamento, y éste no notifica rápidamente a Bodega.</a:t>
            </a:r>
          </a:p>
          <a:p>
            <a:pPr algn="just">
              <a:buNone/>
            </a:pPr>
            <a:r>
              <a:rPr lang="es-EC" sz="1400" dirty="0" smtClean="0"/>
              <a:t> </a:t>
            </a:r>
          </a:p>
          <a:p>
            <a:pPr algn="just">
              <a:buNone/>
            </a:pPr>
            <a:r>
              <a:rPr lang="es-EC" sz="1400" dirty="0" smtClean="0"/>
              <a:t>     El departamento debe notificar con anticipación a Bodega el despacho de la mercadería enviando los documentos de respaldo para que la mercadería sea preparada  verificada, tratando de preveer cuando el cliente retira el parcial de los artículos. Si no se lo realiza puede incurrir en errores al momento de la entrega al no ser verificados correctamente con los documentos respectivos.</a:t>
            </a:r>
          </a:p>
          <a:p>
            <a:pPr algn="just">
              <a:buNone/>
            </a:pPr>
            <a:r>
              <a:rPr lang="es-EC" sz="1400" dirty="0" smtClean="0"/>
              <a:t> </a:t>
            </a:r>
          </a:p>
          <a:p>
            <a:pPr algn="just">
              <a:buNone/>
            </a:pPr>
            <a:r>
              <a:rPr lang="es-EC" sz="1400" b="1" dirty="0" smtClean="0"/>
              <a:t>RECOMENDACIONES</a:t>
            </a:r>
            <a:endParaRPr lang="es-EC" sz="1400" dirty="0" smtClean="0"/>
          </a:p>
          <a:p>
            <a:pPr algn="just">
              <a:buNone/>
            </a:pPr>
            <a:r>
              <a:rPr lang="es-EC" sz="1400" b="1" dirty="0" smtClean="0"/>
              <a:t> </a:t>
            </a:r>
            <a:endParaRPr lang="es-EC" sz="1400" dirty="0" smtClean="0"/>
          </a:p>
          <a:p>
            <a:pPr algn="just">
              <a:buNone/>
            </a:pPr>
            <a:r>
              <a:rPr lang="es-EC" sz="1400" b="1" dirty="0" smtClean="0"/>
              <a:t>Al Jefe de Facturación</a:t>
            </a:r>
            <a:endParaRPr lang="es-EC" sz="1400" dirty="0" smtClean="0"/>
          </a:p>
          <a:p>
            <a:pPr algn="just">
              <a:buNone/>
            </a:pPr>
            <a:r>
              <a:rPr lang="es-EC" sz="1400" b="1" dirty="0" smtClean="0"/>
              <a:t> </a:t>
            </a:r>
            <a:endParaRPr lang="es-EC" sz="1400" dirty="0" smtClean="0"/>
          </a:p>
          <a:p>
            <a:pPr algn="just">
              <a:buNone/>
            </a:pPr>
            <a:r>
              <a:rPr lang="es-EC" sz="1400" dirty="0" smtClean="0"/>
              <a:t>6.- Proporcionar con anterioridad la información para el despacho de la mercadería mediante la entrega de la factura.</a:t>
            </a:r>
          </a:p>
          <a:p>
            <a:pPr algn="just">
              <a:buNone/>
            </a:pPr>
            <a:endParaRPr lang="es-EC" sz="1400" dirty="0" smtClean="0"/>
          </a:p>
          <a:p>
            <a:pPr>
              <a:buNone/>
            </a:pPr>
            <a:r>
              <a:rPr lang="es-EC" sz="1400" dirty="0" smtClean="0"/>
              <a:t>7.- Mantener coordinación de información constante entre los departamentos de Facturación y Bodega que permiten el despacho y de acuerdo al stock existente en forma oportuna.</a:t>
            </a:r>
          </a:p>
          <a:p>
            <a:pPr>
              <a:buNone/>
            </a:pPr>
            <a:r>
              <a:rPr lang="es-EC" sz="1400" dirty="0" smtClean="0"/>
              <a:t> </a:t>
            </a:r>
          </a:p>
          <a:p>
            <a:pPr algn="just">
              <a:buNone/>
            </a:pPr>
            <a:endParaRPr lang="es-EC" sz="1400" dirty="0" smtClean="0"/>
          </a:p>
          <a:p>
            <a:pPr algn="just">
              <a:buNone/>
            </a:pPr>
            <a:r>
              <a:rPr lang="es-EC" sz="1400" dirty="0" smtClean="0"/>
              <a:t> </a:t>
            </a:r>
          </a:p>
          <a:p>
            <a:pPr algn="just">
              <a:buNone/>
            </a:pPr>
            <a:endParaRPr lang="es-EC" sz="1400"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1"/>
          <p:cNvSpPr>
            <a:spLocks noChangeArrowheads="1"/>
          </p:cNvSpPr>
          <p:nvPr/>
        </p:nvSpPr>
        <p:spPr bwMode="auto">
          <a:xfrm>
            <a:off x="683568" y="3033246"/>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800" b="1" i="0" u="sng"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CONCLUSIONES  RECOMENDACIONES</a:t>
            </a:r>
            <a:endParaRPr kumimoji="0" lang="es-EC" sz="2800" b="0" i="0" u="sng" strike="noStrike" cap="none" normalizeH="0" baseline="0" dirty="0" smtClean="0">
              <a:ln>
                <a:noFill/>
              </a:ln>
              <a:solidFill>
                <a:schemeClr val="accent2">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48680"/>
            <a:ext cx="4104456" cy="1143000"/>
          </a:xfrm>
        </p:spPr>
        <p:txBody>
          <a:bodyPr/>
          <a:lstStyle/>
          <a:p>
            <a:pPr lvl="4"/>
            <a:r>
              <a:rPr lang="es-ES_tradnl" b="1" dirty="0"/>
              <a:t>Departamento de Compras</a:t>
            </a:r>
            <a:r>
              <a:rPr lang="es-EC" dirty="0"/>
              <a:t/>
            </a:r>
            <a:br>
              <a:rPr lang="es-EC" dirty="0"/>
            </a:br>
            <a:r>
              <a:rPr lang="es-ES_tradnl" b="1" dirty="0"/>
              <a:t> </a:t>
            </a:r>
            <a:r>
              <a:rPr lang="es-EC" dirty="0"/>
              <a:t/>
            </a:r>
            <a:br>
              <a:rPr lang="es-EC" dirty="0"/>
            </a:br>
            <a:endParaRPr lang="es-EC" dirty="0"/>
          </a:p>
        </p:txBody>
      </p:sp>
      <p:graphicFrame>
        <p:nvGraphicFramePr>
          <p:cNvPr id="5" name="4 Tabla"/>
          <p:cNvGraphicFramePr>
            <a:graphicFrameLocks noGrp="1"/>
          </p:cNvGraphicFramePr>
          <p:nvPr/>
        </p:nvGraphicFramePr>
        <p:xfrm>
          <a:off x="971600" y="1628800"/>
          <a:ext cx="6624736" cy="2232248"/>
        </p:xfrm>
        <a:graphic>
          <a:graphicData uri="http://schemas.openxmlformats.org/drawingml/2006/table">
            <a:tbl>
              <a:tblPr/>
              <a:tblGrid>
                <a:gridCol w="1716461"/>
                <a:gridCol w="4908275"/>
              </a:tblGrid>
              <a:tr h="558062">
                <a:tc>
                  <a:txBody>
                    <a:bodyPr/>
                    <a:lstStyle/>
                    <a:p>
                      <a:pPr algn="just">
                        <a:lnSpc>
                          <a:spcPct val="150000"/>
                        </a:lnSpc>
                        <a:spcAft>
                          <a:spcPts val="0"/>
                        </a:spcAft>
                      </a:pPr>
                      <a:r>
                        <a:rPr lang="es-ES_tradnl" sz="1200" b="1">
                          <a:latin typeface="Arial"/>
                          <a:ea typeface="Times New Roman"/>
                          <a:cs typeface="Times New Roman"/>
                        </a:rPr>
                        <a:t>PROCESO N 1:</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200">
                          <a:latin typeface="Arial"/>
                          <a:ea typeface="Times New Roman"/>
                          <a:cs typeface="Times New Roman"/>
                        </a:rPr>
                        <a:t>Base de datos de proveedores</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gn="just">
                        <a:lnSpc>
                          <a:spcPct val="150000"/>
                        </a:lnSpc>
                        <a:spcAft>
                          <a:spcPts val="0"/>
                        </a:spcAft>
                      </a:pPr>
                      <a:r>
                        <a:rPr lang="es-ES_tradnl" sz="1200" b="1">
                          <a:latin typeface="Arial"/>
                          <a:ea typeface="Times New Roman"/>
                          <a:cs typeface="Times New Roman"/>
                        </a:rPr>
                        <a:t>OBJETIVO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200">
                          <a:latin typeface="Arial"/>
                          <a:ea typeface="Times New Roman"/>
                          <a:cs typeface="Times New Roman"/>
                        </a:rPr>
                        <a:t>Conformar la base de datos de los proveedores</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124">
                <a:tc gridSpan="2">
                  <a:txBody>
                    <a:bodyPr/>
                    <a:lstStyle/>
                    <a:p>
                      <a:pPr algn="just">
                        <a:lnSpc>
                          <a:spcPct val="150000"/>
                        </a:lnSpc>
                        <a:spcAft>
                          <a:spcPts val="0"/>
                        </a:spcAft>
                      </a:pPr>
                      <a:r>
                        <a:rPr lang="es-ES_tradnl" sz="1200" dirty="0">
                          <a:latin typeface="Arial"/>
                          <a:ea typeface="Times New Roman"/>
                          <a:cs typeface="Times New Roman"/>
                        </a:rPr>
                        <a:t>La empresa trabaja con proveedores ya establecidos o definidos no es necesario que exista una previa evaluación o análisis de proveedores.</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graphicFrame>
        <p:nvGraphicFramePr>
          <p:cNvPr id="7" name="6 Tabla"/>
          <p:cNvGraphicFramePr>
            <a:graphicFrameLocks noGrp="1"/>
          </p:cNvGraphicFramePr>
          <p:nvPr/>
        </p:nvGraphicFramePr>
        <p:xfrm>
          <a:off x="1000100" y="4143380"/>
          <a:ext cx="6572296" cy="2071702"/>
        </p:xfrm>
        <a:graphic>
          <a:graphicData uri="http://schemas.openxmlformats.org/drawingml/2006/table">
            <a:tbl>
              <a:tblPr/>
              <a:tblGrid>
                <a:gridCol w="1702874"/>
                <a:gridCol w="4869422"/>
              </a:tblGrid>
              <a:tr h="345284">
                <a:tc>
                  <a:txBody>
                    <a:bodyPr/>
                    <a:lstStyle/>
                    <a:p>
                      <a:pPr algn="just">
                        <a:lnSpc>
                          <a:spcPct val="150000"/>
                        </a:lnSpc>
                        <a:spcAft>
                          <a:spcPts val="0"/>
                        </a:spcAft>
                      </a:pPr>
                      <a:r>
                        <a:rPr lang="es-EC" sz="1200" b="1">
                          <a:latin typeface="Arial"/>
                          <a:ea typeface="Times New Roman"/>
                        </a:rPr>
                        <a:t>PROCESO N 2:</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Recepción de cotizaciones de la nueva mercadería</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7">
                <a:tc>
                  <a:txBody>
                    <a:bodyPr/>
                    <a:lstStyle/>
                    <a:p>
                      <a:pPr algn="just">
                        <a:lnSpc>
                          <a:spcPct val="150000"/>
                        </a:lnSpc>
                        <a:spcAft>
                          <a:spcPts val="0"/>
                        </a:spcAft>
                      </a:pPr>
                      <a:r>
                        <a:rPr lang="es-EC" sz="1200" b="1">
                          <a:latin typeface="Arial"/>
                          <a:ea typeface="Times New Roman"/>
                        </a:rPr>
                        <a:t>OBJETIVO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La empresa recibe las cotizaciones de la nueva mercadería para ser analizadas.</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5851">
                <a:tc gridSpan="2">
                  <a:txBody>
                    <a:bodyPr/>
                    <a:lstStyle/>
                    <a:p>
                      <a:pPr algn="just">
                        <a:lnSpc>
                          <a:spcPct val="150000"/>
                        </a:lnSpc>
                        <a:spcAft>
                          <a:spcPts val="0"/>
                        </a:spcAft>
                      </a:pPr>
                      <a:r>
                        <a:rPr lang="es-EC" sz="1200" dirty="0">
                          <a:latin typeface="Arial"/>
                          <a:ea typeface="Times New Roman"/>
                        </a:rPr>
                        <a:t>Los proveedores envían las cotizaciones de la mercadería.</a:t>
                      </a:r>
                      <a:endParaRPr lang="es-ES" sz="1200" dirty="0">
                        <a:latin typeface="Times New Roman"/>
                        <a:ea typeface="Times New Roman"/>
                      </a:endParaRPr>
                    </a:p>
                    <a:p>
                      <a:pPr algn="just">
                        <a:lnSpc>
                          <a:spcPct val="150000"/>
                        </a:lnSpc>
                        <a:spcAft>
                          <a:spcPts val="0"/>
                        </a:spcAft>
                      </a:pPr>
                      <a:r>
                        <a:rPr lang="es-EC" sz="1200" dirty="0">
                          <a:latin typeface="Arial"/>
                          <a:ea typeface="Times New Roman"/>
                        </a:rPr>
                        <a:t>Comprobar que los precios ofertados por los diversos proveedores se ajustan al presupuesto establecido.</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6563072" cy="1008112"/>
          </a:xfrm>
        </p:spPr>
        <p:txBody>
          <a:bodyPr>
            <a:normAutofit fontScale="90000"/>
          </a:bodyPr>
          <a:lstStyle/>
          <a:p>
            <a:r>
              <a:rPr lang="es-EC" sz="3600" b="1" dirty="0" smtClean="0"/>
              <a:t>CONCLUSIONES GENERALES</a:t>
            </a:r>
            <a:r>
              <a:rPr lang="es-EC" sz="3600" dirty="0" smtClean="0"/>
              <a:t/>
            </a:r>
            <a:br>
              <a:rPr lang="es-EC" sz="3600" dirty="0" smtClean="0"/>
            </a:br>
            <a:endParaRPr lang="es-EC" sz="3600" dirty="0"/>
          </a:p>
        </p:txBody>
      </p:sp>
      <p:sp>
        <p:nvSpPr>
          <p:cNvPr id="3" name="2 Marcador de contenido"/>
          <p:cNvSpPr>
            <a:spLocks noGrp="1"/>
          </p:cNvSpPr>
          <p:nvPr>
            <p:ph idx="1"/>
          </p:nvPr>
        </p:nvSpPr>
        <p:spPr>
          <a:xfrm>
            <a:off x="467544" y="1628800"/>
            <a:ext cx="8229600" cy="4389120"/>
          </a:xfrm>
        </p:spPr>
        <p:txBody>
          <a:bodyPr>
            <a:normAutofit fontScale="92500" lnSpcReduction="20000"/>
          </a:bodyPr>
          <a:lstStyle/>
          <a:p>
            <a:pPr lvl="0" algn="just"/>
            <a:r>
              <a:rPr lang="es-EC" dirty="0" smtClean="0"/>
              <a:t>A través de la presente tesis se pudo concluir que se cumplió con el objetivo principal de la misma que fue el lograr a través de la Auditoria de Gestión aplicada a la empresa TUBASEC C.A., satisfacer los requerimientos de un mejor desempeño de la administración por medio de la investigación de áreas problema  las recomendaciones para superarlas dentro de los parámetros de eficiencia, eficacia y economía.</a:t>
            </a:r>
          </a:p>
          <a:p>
            <a:pPr lvl="0" algn="just">
              <a:buNone/>
            </a:pPr>
            <a:endParaRPr lang="es-EC" dirty="0" smtClean="0"/>
          </a:p>
          <a:p>
            <a:pPr lvl="0" algn="just">
              <a:buNone/>
            </a:pPr>
            <a:endParaRPr lang="es-EC" dirty="0" smtClean="0"/>
          </a:p>
          <a:p>
            <a:pPr lvl="0" algn="just"/>
            <a:r>
              <a:rPr lang="es-EC" dirty="0" smtClean="0"/>
              <a:t>Se puede concluir que el presente trabajo de investigación puede servir como ayuda práctica para los estudiantes de la Escuela Politécnica del Ejército.</a:t>
            </a:r>
          </a:p>
          <a:p>
            <a:pPr lvl="0" algn="just">
              <a:buNone/>
            </a:pPr>
            <a:endParaRPr lang="es-ES" dirty="0" smtClean="0"/>
          </a:p>
          <a:p>
            <a:pPr lvl="0" algn="just">
              <a:buNone/>
            </a:pPr>
            <a:endParaRPr lang="es-EC" dirty="0" smtClean="0"/>
          </a:p>
          <a:p>
            <a:pPr algn="just"/>
            <a:endParaRPr lang="es-EC"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9208" y="848104"/>
            <a:ext cx="4186808" cy="420656"/>
          </a:xfrm>
        </p:spPr>
        <p:txBody>
          <a:bodyPr>
            <a:normAutofit fontScale="90000"/>
          </a:bodyPr>
          <a:lstStyle/>
          <a:p>
            <a:r>
              <a:rPr lang="es-EC" sz="2800" b="1" u="sng" dirty="0" smtClean="0"/>
              <a:t>CONCLUSIONES </a:t>
            </a:r>
            <a:r>
              <a:rPr lang="es-EC" sz="2800" b="1" u="sng" dirty="0" smtClean="0">
                <a:hlinkClick r:id="rId2" action="ppaction://hlinksldjump"/>
              </a:rPr>
              <a:t>ESPECIFÍCAS</a:t>
            </a:r>
            <a:endParaRPr lang="es-EC" sz="2800" u="sng" dirty="0"/>
          </a:p>
        </p:txBody>
      </p:sp>
      <p:sp>
        <p:nvSpPr>
          <p:cNvPr id="3" name="2 Marcador de contenido"/>
          <p:cNvSpPr>
            <a:spLocks noGrp="1"/>
          </p:cNvSpPr>
          <p:nvPr>
            <p:ph idx="1"/>
          </p:nvPr>
        </p:nvSpPr>
        <p:spPr/>
        <p:txBody>
          <a:bodyPr>
            <a:normAutofit fontScale="85000" lnSpcReduction="20000"/>
          </a:bodyPr>
          <a:lstStyle/>
          <a:p>
            <a:pPr algn="just">
              <a:buNone/>
            </a:pPr>
            <a:r>
              <a:rPr lang="es-EC" b="1" dirty="0" smtClean="0"/>
              <a:t>DEPARTAMENTO DE COMPRAS</a:t>
            </a:r>
            <a:endParaRPr lang="es-EC" dirty="0" smtClean="0"/>
          </a:p>
          <a:p>
            <a:pPr algn="just">
              <a:buNone/>
            </a:pPr>
            <a:endParaRPr lang="es-EC" dirty="0" smtClean="0"/>
          </a:p>
          <a:p>
            <a:pPr lvl="0" algn="just"/>
            <a:r>
              <a:rPr lang="es-EC" dirty="0" smtClean="0"/>
              <a:t>Se puede concluir que a través del examen de Auditoría de Gestión realizado se logró evaluar el grado de eficiencia, eficacia y  economía en el logro de los objetivos previstos con los que se ha manejado en Departamento de Compras.</a:t>
            </a:r>
          </a:p>
          <a:p>
            <a:pPr lvl="0" algn="just">
              <a:buNone/>
            </a:pPr>
            <a:endParaRPr lang="es-EC" dirty="0" smtClean="0"/>
          </a:p>
          <a:p>
            <a:pPr lvl="0" algn="just"/>
            <a:r>
              <a:rPr lang="es-EC" dirty="0" smtClean="0"/>
              <a:t>El departamento de Compras no cuenta con Manuales de Procedimientos, para el desarrollo de las operaciones</a:t>
            </a:r>
          </a:p>
          <a:p>
            <a:pPr lvl="0" algn="just">
              <a:buNone/>
            </a:pPr>
            <a:endParaRPr lang="es-EC" dirty="0" smtClean="0"/>
          </a:p>
          <a:p>
            <a:pPr lvl="0" algn="just"/>
            <a:r>
              <a:rPr lang="es-EC" dirty="0" smtClean="0"/>
              <a:t>El departamento no cuenta con políticas o normas que ayuden a definir las funciones de los empleados</a:t>
            </a:r>
          </a:p>
          <a:p>
            <a:pPr algn="just">
              <a:buNone/>
            </a:pPr>
            <a:r>
              <a:rPr lang="es-EC" b="1" dirty="0" smtClean="0"/>
              <a:t> </a:t>
            </a:r>
            <a:endParaRPr lang="es-EC" dirty="0" smtClean="0"/>
          </a:p>
          <a:p>
            <a:pPr algn="just">
              <a:buNone/>
            </a:pPr>
            <a:endParaRPr lang="es-EC"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8112"/>
            <a:ext cx="8229600" cy="4389120"/>
          </a:xfrm>
        </p:spPr>
        <p:txBody>
          <a:bodyPr>
            <a:normAutofit fontScale="92500" lnSpcReduction="10000"/>
          </a:bodyPr>
          <a:lstStyle/>
          <a:p>
            <a:pPr algn="just">
              <a:buNone/>
            </a:pPr>
            <a:r>
              <a:rPr lang="es-EC" b="1" dirty="0" smtClean="0"/>
              <a:t>DEPARTAMENTO DE </a:t>
            </a:r>
            <a:r>
              <a:rPr lang="es-EC" b="1" dirty="0" smtClean="0">
                <a:hlinkClick r:id="rId2" action="ppaction://hlinksldjump"/>
              </a:rPr>
              <a:t>VENTAS</a:t>
            </a:r>
            <a:endParaRPr lang="es-EC" dirty="0" smtClean="0"/>
          </a:p>
          <a:p>
            <a:pPr algn="just">
              <a:buNone/>
            </a:pPr>
            <a:endParaRPr lang="es-EC" dirty="0" smtClean="0"/>
          </a:p>
          <a:p>
            <a:pPr lvl="0" algn="just"/>
            <a:r>
              <a:rPr lang="es-EC" dirty="0" smtClean="0"/>
              <a:t>A través del examen de Auditoría de gestión realizado se logró evaluar el grado  de eficiencia, eficacia y economía en el logro de los objetivos con los que se ha manejado el Departamento de Ventas.</a:t>
            </a:r>
          </a:p>
          <a:p>
            <a:pPr lvl="0" algn="just"/>
            <a:r>
              <a:rPr lang="es-EC" dirty="0" smtClean="0"/>
              <a:t>El departamento de Ventas no cuenta con Manuales de Procedimientos, políticas o normas para el desarrollo de las operaciones</a:t>
            </a:r>
          </a:p>
          <a:p>
            <a:pPr lvl="0" algn="just"/>
            <a:r>
              <a:rPr lang="es-EC" dirty="0" smtClean="0"/>
              <a:t>No se cuenta con políticas de ventas, se necesita un control con respecto al cruce de información entre los demás departamentos.</a:t>
            </a:r>
          </a:p>
          <a:p>
            <a:pPr algn="just"/>
            <a:endParaRPr lang="es-EC"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8112"/>
            <a:ext cx="8229600" cy="4389120"/>
          </a:xfrm>
        </p:spPr>
        <p:txBody>
          <a:bodyPr>
            <a:normAutofit fontScale="92500" lnSpcReduction="20000"/>
          </a:bodyPr>
          <a:lstStyle/>
          <a:p>
            <a:pPr>
              <a:buNone/>
            </a:pPr>
            <a:r>
              <a:rPr lang="es-EC" b="1" dirty="0" smtClean="0"/>
              <a:t>DEPARTAMENTO DE </a:t>
            </a:r>
            <a:r>
              <a:rPr lang="es-EC" b="1" dirty="0" smtClean="0">
                <a:hlinkClick r:id="rId2" action="ppaction://hlinksldjump"/>
              </a:rPr>
              <a:t>FACTURACIÓN</a:t>
            </a:r>
            <a:endParaRPr lang="es-EC" dirty="0" smtClean="0"/>
          </a:p>
          <a:p>
            <a:pPr>
              <a:buNone/>
            </a:pPr>
            <a:r>
              <a:rPr lang="es-EC" b="1" dirty="0" smtClean="0"/>
              <a:t> </a:t>
            </a:r>
            <a:endParaRPr lang="es-EC" dirty="0" smtClean="0"/>
          </a:p>
          <a:p>
            <a:pPr lvl="0"/>
            <a:r>
              <a:rPr lang="es-EC" dirty="0" smtClean="0"/>
              <a:t>A través del examen de Auditoría de gestión realizado se logró evaluar el grado  de eficiencia, eficacia  y economía en el logro de los objetivos con los que se ha manejado el Departamento de Facturación.</a:t>
            </a:r>
          </a:p>
          <a:p>
            <a:pPr lvl="0">
              <a:buNone/>
            </a:pPr>
            <a:endParaRPr lang="es-EC" dirty="0" smtClean="0"/>
          </a:p>
          <a:p>
            <a:pPr lvl="0"/>
            <a:r>
              <a:rPr lang="es-EC" dirty="0" smtClean="0"/>
              <a:t>El departamento de facturación no cuenta con Manuales de Procedimientos, políticas o normas para el desarrollo de las operaciones</a:t>
            </a:r>
          </a:p>
          <a:p>
            <a:pPr lvl="0">
              <a:buNone/>
            </a:pPr>
            <a:endParaRPr lang="es-EC" dirty="0" smtClean="0"/>
          </a:p>
          <a:p>
            <a:pPr lvl="0"/>
            <a:r>
              <a:rPr lang="es-EC" dirty="0" smtClean="0"/>
              <a:t> Se necesita un control con respecto al cruce de información entre los demás departamentos.</a:t>
            </a:r>
          </a:p>
          <a:p>
            <a:pPr>
              <a:buNone/>
            </a:pPr>
            <a:endParaRPr lang="es-EC" dirty="0" smtClean="0"/>
          </a:p>
          <a:p>
            <a:endParaRPr lang="es-EC" dirty="0" smtClean="0"/>
          </a:p>
          <a:p>
            <a:endParaRPr lang="es-EC"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92696"/>
            <a:ext cx="4464496" cy="864096"/>
          </a:xfrm>
        </p:spPr>
        <p:txBody>
          <a:bodyPr>
            <a:normAutofit fontScale="90000"/>
          </a:bodyPr>
          <a:lstStyle/>
          <a:p>
            <a:r>
              <a:rPr lang="es-EC" sz="2800" b="1" u="sng" dirty="0" smtClean="0"/>
              <a:t>RECOMENDACIONES</a:t>
            </a:r>
            <a:r>
              <a:rPr lang="es-EC" sz="2800" u="sng" dirty="0" smtClean="0"/>
              <a:t/>
            </a:r>
            <a:br>
              <a:rPr lang="es-EC" sz="2800" u="sng" dirty="0" smtClean="0"/>
            </a:br>
            <a:endParaRPr lang="es-EC" sz="2800" u="sng" dirty="0"/>
          </a:p>
        </p:txBody>
      </p:sp>
      <p:sp>
        <p:nvSpPr>
          <p:cNvPr id="3" name="2 Marcador de contenido"/>
          <p:cNvSpPr>
            <a:spLocks noGrp="1"/>
          </p:cNvSpPr>
          <p:nvPr>
            <p:ph idx="1"/>
          </p:nvPr>
        </p:nvSpPr>
        <p:spPr/>
        <p:txBody>
          <a:bodyPr>
            <a:normAutofit fontScale="92500" lnSpcReduction="20000"/>
          </a:bodyPr>
          <a:lstStyle/>
          <a:p>
            <a:pPr algn="just">
              <a:buNone/>
            </a:pPr>
            <a:r>
              <a:rPr lang="es-EC" b="1" dirty="0" smtClean="0"/>
              <a:t>RECOMENDACIONES GENERALES</a:t>
            </a:r>
            <a:endParaRPr lang="es-EC" dirty="0" smtClean="0"/>
          </a:p>
          <a:p>
            <a:pPr algn="just">
              <a:buNone/>
            </a:pPr>
            <a:r>
              <a:rPr lang="es-EC" b="1" dirty="0" smtClean="0"/>
              <a:t> </a:t>
            </a:r>
            <a:endParaRPr lang="es-EC" dirty="0" smtClean="0"/>
          </a:p>
          <a:p>
            <a:pPr lvl="0" algn="just"/>
            <a:r>
              <a:rPr lang="es-EC" dirty="0" smtClean="0"/>
              <a:t>Si se verifica los análisis obtenidos en el presente trabajo  pone en práctica las recomendaciones emitidas en el informe de auditoría, podrá mejorar el desempeño de la administración dentro de los parámetros de eficiencia, eficacia y economía de las operaciones de la Compañía.</a:t>
            </a:r>
          </a:p>
          <a:p>
            <a:pPr lvl="0" algn="just">
              <a:buNone/>
            </a:pPr>
            <a:endParaRPr lang="es-EC" dirty="0" smtClean="0"/>
          </a:p>
          <a:p>
            <a:pPr lvl="0" algn="just"/>
            <a:r>
              <a:rPr lang="es-EC" dirty="0" smtClean="0"/>
              <a:t>Es necesario que se siga impulsando trabajos de investigación con los temas  actuales que son de mucha ayuda para el desarrollo intelectual de los futuros profesionales.</a:t>
            </a:r>
          </a:p>
          <a:p>
            <a:pPr algn="just">
              <a:buNone/>
            </a:pPr>
            <a:r>
              <a:rPr lang="es-EC" b="1" dirty="0" smtClean="0"/>
              <a:t> </a:t>
            </a:r>
            <a:endParaRPr lang="es-EC"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5266928" cy="780696"/>
          </a:xfrm>
        </p:spPr>
        <p:txBody>
          <a:bodyPr>
            <a:normAutofit/>
          </a:bodyPr>
          <a:lstStyle/>
          <a:p>
            <a:r>
              <a:rPr lang="es-EC" sz="2400" b="1" u="sng" dirty="0" smtClean="0"/>
              <a:t>RECOMENDACIONES </a:t>
            </a:r>
            <a:r>
              <a:rPr lang="es-EC" sz="2400" b="1" u="sng" dirty="0" smtClean="0">
                <a:hlinkClick r:id="rId2" action="ppaction://hlinksldjump"/>
              </a:rPr>
              <a:t>ESPECÍFICAS</a:t>
            </a:r>
            <a:endParaRPr lang="es-EC" sz="2400" u="sng" dirty="0"/>
          </a:p>
        </p:txBody>
      </p:sp>
      <p:sp>
        <p:nvSpPr>
          <p:cNvPr id="3" name="2 Marcador de contenido"/>
          <p:cNvSpPr>
            <a:spLocks noGrp="1"/>
          </p:cNvSpPr>
          <p:nvPr>
            <p:ph idx="1"/>
          </p:nvPr>
        </p:nvSpPr>
        <p:spPr>
          <a:xfrm>
            <a:off x="457200" y="1935480"/>
            <a:ext cx="8229600" cy="4589864"/>
          </a:xfrm>
        </p:spPr>
        <p:txBody>
          <a:bodyPr>
            <a:noAutofit/>
          </a:bodyPr>
          <a:lstStyle/>
          <a:p>
            <a:pPr algn="just">
              <a:buNone/>
            </a:pPr>
            <a:r>
              <a:rPr lang="es-EC" sz="1900" b="1" dirty="0" smtClean="0"/>
              <a:t>DEPARTAMENTO DE COMPRAS</a:t>
            </a:r>
            <a:endParaRPr lang="es-EC" sz="1900" dirty="0" smtClean="0"/>
          </a:p>
          <a:p>
            <a:pPr algn="just">
              <a:buNone/>
            </a:pPr>
            <a:r>
              <a:rPr lang="es-EC" sz="1900" b="1" dirty="0" smtClean="0"/>
              <a:t> </a:t>
            </a:r>
            <a:endParaRPr lang="es-EC" sz="1900" dirty="0" smtClean="0"/>
          </a:p>
          <a:p>
            <a:pPr lvl="0" algn="just"/>
            <a:r>
              <a:rPr lang="es-EC" sz="1900" dirty="0" smtClean="0"/>
              <a:t>Evaluar los análisis obtenidos en el presente trabajo  poner en práctica las recomendaciones emitidas en el informe de auditoría, para mejorar la eficiencia y efectividad de las operaciones del Departamento de Compras.</a:t>
            </a:r>
          </a:p>
          <a:p>
            <a:pPr lvl="0" algn="just">
              <a:buNone/>
            </a:pPr>
            <a:endParaRPr lang="es-EC" sz="1900" dirty="0" smtClean="0"/>
          </a:p>
          <a:p>
            <a:pPr lvl="0" algn="just"/>
            <a:r>
              <a:rPr lang="es-EC" sz="1900" dirty="0" smtClean="0"/>
              <a:t>Diseñar y mantener actualizado el Manual de Procedimientos para el Departamento de Compras ya que es de gran importancia como  ayuda para el funcionamiento de sus procesos.</a:t>
            </a:r>
          </a:p>
          <a:p>
            <a:pPr lvl="0" algn="just">
              <a:buNone/>
            </a:pPr>
            <a:endParaRPr lang="es-EC" sz="1900" dirty="0" smtClean="0"/>
          </a:p>
          <a:p>
            <a:pPr lvl="0" algn="just"/>
            <a:r>
              <a:rPr lang="es-EC" sz="1900" dirty="0" smtClean="0"/>
              <a:t>Definir de mejor manera las políticas o nomas del Departamento ya que son directrices para la toma de decisiones. Una vez establecidas, cada vez que haya que tomar una decisión no será necesario comenzar desde el principio otra vez.</a:t>
            </a:r>
          </a:p>
          <a:p>
            <a:pPr algn="just">
              <a:buNone/>
            </a:pPr>
            <a:r>
              <a:rPr lang="es-EC" sz="1900" b="1" dirty="0" smtClean="0"/>
              <a:t> </a:t>
            </a:r>
            <a:endParaRPr lang="es-EC" sz="1900" dirty="0" smtClean="0"/>
          </a:p>
          <a:p>
            <a:pPr algn="just"/>
            <a:endParaRPr lang="es-EC" sz="1900"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5112568"/>
          </a:xfrm>
        </p:spPr>
        <p:txBody>
          <a:bodyPr>
            <a:noAutofit/>
          </a:bodyPr>
          <a:lstStyle/>
          <a:p>
            <a:pPr algn="just">
              <a:buNone/>
            </a:pPr>
            <a:r>
              <a:rPr lang="es-EC" sz="1900" b="1" dirty="0" smtClean="0"/>
              <a:t>DEPARTAMENTO DE VENTAS</a:t>
            </a:r>
            <a:endParaRPr lang="es-EC" sz="1900" dirty="0" smtClean="0"/>
          </a:p>
          <a:p>
            <a:pPr algn="just">
              <a:buNone/>
            </a:pPr>
            <a:endParaRPr lang="es-EC" sz="1900" dirty="0" smtClean="0"/>
          </a:p>
          <a:p>
            <a:pPr lvl="0" algn="just"/>
            <a:r>
              <a:rPr lang="es-EC" sz="1900" dirty="0" smtClean="0"/>
              <a:t>Diseñar y mantener actualizado el Manual de Procedimientos para el Departamento de Ventas ya que es de gran importancia como ayuda para el funcionamiento de sus procesos. </a:t>
            </a:r>
          </a:p>
          <a:p>
            <a:pPr lvl="0" algn="just">
              <a:buNone/>
            </a:pPr>
            <a:endParaRPr lang="es-EC" sz="1900" dirty="0" smtClean="0"/>
          </a:p>
          <a:p>
            <a:pPr lvl="0" algn="just"/>
            <a:r>
              <a:rPr lang="es-EC" sz="1900" dirty="0" smtClean="0"/>
              <a:t>Definir las políticas o normas del Departamento para que tener una buena directriz para la toma de decisiones. </a:t>
            </a:r>
          </a:p>
          <a:p>
            <a:pPr lvl="0" algn="just">
              <a:buNone/>
            </a:pPr>
            <a:endParaRPr lang="es-EC" sz="1900" dirty="0" smtClean="0"/>
          </a:p>
          <a:p>
            <a:pPr lvl="0" algn="just"/>
            <a:r>
              <a:rPr lang="es-EC" sz="1900" dirty="0" smtClean="0"/>
              <a:t>Se debe mantener coordinación de información constante entre los respectivos Departamentos, Es necesario que se definan políticas sobre ventas realizadas a los clientes en lo referente a datos generales de identificación y determinación de mercadería solicitada.</a:t>
            </a:r>
          </a:p>
          <a:p>
            <a:pPr algn="just"/>
            <a:endParaRPr lang="es-EC" sz="1900"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08720"/>
            <a:ext cx="8229600" cy="5112568"/>
          </a:xfrm>
        </p:spPr>
        <p:txBody>
          <a:bodyPr>
            <a:noAutofit/>
          </a:bodyPr>
          <a:lstStyle/>
          <a:p>
            <a:pPr algn="just">
              <a:buNone/>
            </a:pPr>
            <a:r>
              <a:rPr lang="es-EC" sz="2000" b="1" dirty="0" smtClean="0"/>
              <a:t>DEPARTAMENTO DE </a:t>
            </a:r>
            <a:r>
              <a:rPr lang="es-EC" sz="2000" b="1" dirty="0" smtClean="0">
                <a:hlinkClick r:id="rId2" action="ppaction://hlinksldjump"/>
              </a:rPr>
              <a:t>FACTURACIÓN</a:t>
            </a:r>
            <a:endParaRPr lang="es-EC" sz="2000" dirty="0" smtClean="0"/>
          </a:p>
          <a:p>
            <a:pPr algn="just">
              <a:buNone/>
            </a:pPr>
            <a:r>
              <a:rPr lang="es-EC" sz="2000" b="1" dirty="0" smtClean="0"/>
              <a:t> </a:t>
            </a:r>
            <a:endParaRPr lang="es-EC" sz="2000" dirty="0" smtClean="0"/>
          </a:p>
          <a:p>
            <a:pPr lvl="0" algn="just"/>
            <a:r>
              <a:rPr lang="es-EC" sz="2000" dirty="0" smtClean="0"/>
              <a:t>Diseñar y mantener actualizado el Manual de Procedimientos para el Departamento de Facturación ya que es de gran importancia como ayuda para el funcionamiento de sus procesos.</a:t>
            </a:r>
          </a:p>
          <a:p>
            <a:pPr lvl="0" algn="just">
              <a:buNone/>
            </a:pPr>
            <a:endParaRPr lang="es-EC" sz="2000" dirty="0" smtClean="0"/>
          </a:p>
          <a:p>
            <a:pPr lvl="0" algn="just"/>
            <a:r>
              <a:rPr lang="es-EC" sz="2000" dirty="0" smtClean="0"/>
              <a:t>Realizar  un reglamento donde se establezca responsabilidades  determinación de funciones para los empleados que integran el Departamento de Facturación lo que permitirá que los controles sean más eficientes y efectivos.</a:t>
            </a:r>
          </a:p>
          <a:p>
            <a:pPr lvl="0" algn="just">
              <a:buNone/>
            </a:pPr>
            <a:endParaRPr lang="es-EC" sz="2000" dirty="0" smtClean="0"/>
          </a:p>
          <a:p>
            <a:pPr lvl="0" algn="just"/>
            <a:r>
              <a:rPr lang="es-EC" sz="2000" dirty="0" smtClean="0"/>
              <a:t>Mantener Coordinación de información constante entre los Departamentos para mantener una coordinación adecuada entre ellos, para obtener los objetivos deseados y un mejor control de la mercadería.</a:t>
            </a:r>
          </a:p>
          <a:p>
            <a:pPr algn="just">
              <a:buNone/>
            </a:pPr>
            <a:endParaRPr lang="es-EC" sz="2000" dirty="0" smtClean="0"/>
          </a:p>
          <a:p>
            <a:pPr algn="just"/>
            <a:endParaRPr lang="es-EC"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rmAutofit fontScale="90000"/>
          </a:bodyPr>
          <a:lstStyle/>
          <a:p>
            <a:pPr algn="ctr"/>
            <a:r>
              <a:rPr lang="es-EC" b="1" cap="all" dirty="0" smtClean="0"/>
              <a:t>Antecedentes</a:t>
            </a:r>
            <a:r>
              <a:rPr lang="es-EC" b="1" i="1" dirty="0" smtClean="0"/>
              <a:t/>
            </a:r>
            <a:br>
              <a:rPr lang="es-EC" b="1" i="1" dirty="0" smtClean="0"/>
            </a:br>
            <a:endParaRPr lang="es-EC" dirty="0"/>
          </a:p>
        </p:txBody>
      </p:sp>
      <p:sp>
        <p:nvSpPr>
          <p:cNvPr id="3" name="2 Marcador de contenido"/>
          <p:cNvSpPr>
            <a:spLocks noGrp="1"/>
          </p:cNvSpPr>
          <p:nvPr>
            <p:ph idx="1"/>
          </p:nvPr>
        </p:nvSpPr>
        <p:spPr/>
        <p:txBody>
          <a:bodyPr/>
          <a:lstStyle/>
          <a:p>
            <a:pPr algn="just"/>
            <a:r>
              <a:rPr lang="es-EC" dirty="0" smtClean="0"/>
              <a:t>TUBERÍAS DE ASBESTO DEL ECUADOR TUBASEC C.A es una compañía que se constituyó en la ciudad de Quito mediante escritura Pública teniendo como actividad principal la fabricación, industrialización y comercialización de artículos de asbesto cemento, arena cemento, pigmento plástico, hierro y sus derivados.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071538" y="1428736"/>
          <a:ext cx="6500858" cy="1714512"/>
        </p:xfrm>
        <a:graphic>
          <a:graphicData uri="http://schemas.openxmlformats.org/drawingml/2006/table">
            <a:tbl>
              <a:tblPr/>
              <a:tblGrid>
                <a:gridCol w="1684364"/>
                <a:gridCol w="4816494"/>
              </a:tblGrid>
              <a:tr h="428628">
                <a:tc>
                  <a:txBody>
                    <a:bodyPr/>
                    <a:lstStyle/>
                    <a:p>
                      <a:pPr algn="just">
                        <a:lnSpc>
                          <a:spcPct val="150000"/>
                        </a:lnSpc>
                        <a:spcAft>
                          <a:spcPts val="0"/>
                        </a:spcAft>
                      </a:pPr>
                      <a:r>
                        <a:rPr lang="es-EC" sz="1200" b="1">
                          <a:latin typeface="Arial"/>
                          <a:ea typeface="Times New Roman"/>
                        </a:rPr>
                        <a:t>PROCESO N 3:</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Elaboración de la Orden de Compra</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just">
                        <a:lnSpc>
                          <a:spcPct val="150000"/>
                        </a:lnSpc>
                        <a:spcAft>
                          <a:spcPts val="0"/>
                        </a:spcAft>
                      </a:pPr>
                      <a:r>
                        <a:rPr lang="es-EC" sz="1200" b="1">
                          <a:latin typeface="Arial"/>
                          <a:ea typeface="Times New Roman"/>
                        </a:rPr>
                        <a:t>OBJETIVO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Comprobar cómo se elaboran las órdenes de Compra.</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gridSpan="2">
                  <a:txBody>
                    <a:bodyPr/>
                    <a:lstStyle/>
                    <a:p>
                      <a:pPr algn="just">
                        <a:lnSpc>
                          <a:spcPct val="150000"/>
                        </a:lnSpc>
                        <a:spcAft>
                          <a:spcPts val="0"/>
                        </a:spcAft>
                      </a:pPr>
                      <a:r>
                        <a:rPr lang="es-EC" sz="1200" dirty="0">
                          <a:latin typeface="Arial"/>
                          <a:ea typeface="Times New Roman"/>
                        </a:rPr>
                        <a:t>Verificar si las Órdenes de Compra que se envían al proveedor y si estas cuentan con la autorización del Gerente General.</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graphicFrame>
        <p:nvGraphicFramePr>
          <p:cNvPr id="7" name="6 Tabla"/>
          <p:cNvGraphicFramePr>
            <a:graphicFrameLocks noGrp="1"/>
          </p:cNvGraphicFramePr>
          <p:nvPr/>
        </p:nvGraphicFramePr>
        <p:xfrm>
          <a:off x="1142976" y="3857628"/>
          <a:ext cx="6429420" cy="1857388"/>
        </p:xfrm>
        <a:graphic>
          <a:graphicData uri="http://schemas.openxmlformats.org/drawingml/2006/table">
            <a:tbl>
              <a:tblPr/>
              <a:tblGrid>
                <a:gridCol w="1665855"/>
                <a:gridCol w="4763565"/>
              </a:tblGrid>
              <a:tr h="464347">
                <a:tc>
                  <a:txBody>
                    <a:bodyPr/>
                    <a:lstStyle/>
                    <a:p>
                      <a:pPr algn="just">
                        <a:lnSpc>
                          <a:spcPct val="150000"/>
                        </a:lnSpc>
                        <a:spcAft>
                          <a:spcPts val="0"/>
                        </a:spcAft>
                      </a:pPr>
                      <a:r>
                        <a:rPr lang="es-EC" sz="1200" b="1">
                          <a:latin typeface="Arial"/>
                          <a:ea typeface="Times New Roman"/>
                        </a:rPr>
                        <a:t>PROCESO N 4:</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Recepción de la mercadería a Bodega</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pPr algn="just">
                        <a:lnSpc>
                          <a:spcPct val="150000"/>
                        </a:lnSpc>
                        <a:spcAft>
                          <a:spcPts val="0"/>
                        </a:spcAft>
                      </a:pPr>
                      <a:r>
                        <a:rPr lang="es-EC" sz="1200" b="1">
                          <a:latin typeface="Arial"/>
                          <a:ea typeface="Times New Roman"/>
                        </a:rPr>
                        <a:t>OBJETIVO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Receptar la mercadería en Bodega</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694">
                <a:tc gridSpan="2">
                  <a:txBody>
                    <a:bodyPr/>
                    <a:lstStyle/>
                    <a:p>
                      <a:pPr algn="just">
                        <a:lnSpc>
                          <a:spcPct val="150000"/>
                        </a:lnSpc>
                        <a:spcAft>
                          <a:spcPts val="0"/>
                        </a:spcAft>
                      </a:pPr>
                      <a:r>
                        <a:rPr lang="es-EC" sz="1200" dirty="0">
                          <a:latin typeface="Arial"/>
                          <a:ea typeface="Times New Roman"/>
                        </a:rPr>
                        <a:t>Comprobar que la recepción de la mercadería sea revisada con los documentos de respaldo tales como la guía de Remisión o Nota de entrega con la Orden de Compra</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4618856" cy="1143000"/>
          </a:xfrm>
        </p:spPr>
        <p:txBody>
          <a:bodyPr/>
          <a:lstStyle/>
          <a:p>
            <a:pPr lvl="3" algn="l" rtl="0">
              <a:spcBef>
                <a:spcPct val="0"/>
              </a:spcBef>
            </a:pPr>
            <a:r>
              <a:rPr lang="es-EC" b="1" dirty="0"/>
              <a:t>Departamento de Ventas </a:t>
            </a:r>
            <a:r>
              <a:rPr lang="es-EC" dirty="0"/>
              <a:t/>
            </a:r>
            <a:br>
              <a:rPr lang="es-EC" dirty="0"/>
            </a:br>
            <a:endParaRPr lang="es-EC" dirty="0"/>
          </a:p>
        </p:txBody>
      </p:sp>
      <p:graphicFrame>
        <p:nvGraphicFramePr>
          <p:cNvPr id="6" name="5 Tabla"/>
          <p:cNvGraphicFramePr>
            <a:graphicFrameLocks noGrp="1"/>
          </p:cNvGraphicFramePr>
          <p:nvPr/>
        </p:nvGraphicFramePr>
        <p:xfrm>
          <a:off x="785786" y="1714488"/>
          <a:ext cx="6858048" cy="1714512"/>
        </p:xfrm>
        <a:graphic>
          <a:graphicData uri="http://schemas.openxmlformats.org/drawingml/2006/table">
            <a:tbl>
              <a:tblPr/>
              <a:tblGrid>
                <a:gridCol w="1776912"/>
                <a:gridCol w="5081136"/>
              </a:tblGrid>
              <a:tr h="342902">
                <a:tc>
                  <a:txBody>
                    <a:bodyPr/>
                    <a:lstStyle/>
                    <a:p>
                      <a:pPr algn="just">
                        <a:lnSpc>
                          <a:spcPct val="150000"/>
                        </a:lnSpc>
                        <a:spcAft>
                          <a:spcPts val="0"/>
                        </a:spcAft>
                      </a:pPr>
                      <a:r>
                        <a:rPr lang="es-EC" sz="1200" b="1">
                          <a:latin typeface="Arial"/>
                          <a:ea typeface="Times New Roman"/>
                        </a:rPr>
                        <a:t>PROCESO N 1:</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Recepción de muestras de la nueva Mercadería</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5">
                <a:tc>
                  <a:txBody>
                    <a:bodyPr/>
                    <a:lstStyle/>
                    <a:p>
                      <a:pPr algn="just">
                        <a:lnSpc>
                          <a:spcPct val="150000"/>
                        </a:lnSpc>
                        <a:spcAft>
                          <a:spcPts val="0"/>
                        </a:spcAft>
                      </a:pPr>
                      <a:r>
                        <a:rPr lang="es-EC" sz="1200" b="1">
                          <a:latin typeface="Arial"/>
                          <a:ea typeface="Times New Roman"/>
                        </a:rPr>
                        <a:t>OBJETIVO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El departamento recibo las muestras de la nueva mercadería para la toma de decisión </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5">
                <a:tc gridSpan="2">
                  <a:txBody>
                    <a:bodyPr/>
                    <a:lstStyle/>
                    <a:p>
                      <a:pPr algn="just">
                        <a:lnSpc>
                          <a:spcPct val="150000"/>
                        </a:lnSpc>
                        <a:spcAft>
                          <a:spcPts val="0"/>
                        </a:spcAft>
                      </a:pPr>
                      <a:r>
                        <a:rPr lang="es-EC" sz="1200" dirty="0">
                          <a:latin typeface="Arial"/>
                          <a:ea typeface="Times New Roman"/>
                        </a:rPr>
                        <a:t>Comprobar el análisis que realizan los encargados del Departamento de Ventas en cuanto a los precios propuestos para las muestras antes de ser expuestos al cliente.</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graphicFrame>
        <p:nvGraphicFramePr>
          <p:cNvPr id="8" name="7 Tabla"/>
          <p:cNvGraphicFramePr>
            <a:graphicFrameLocks noGrp="1"/>
          </p:cNvGraphicFramePr>
          <p:nvPr/>
        </p:nvGraphicFramePr>
        <p:xfrm>
          <a:off x="928662" y="3857628"/>
          <a:ext cx="6715172" cy="2071703"/>
        </p:xfrm>
        <a:graphic>
          <a:graphicData uri="http://schemas.openxmlformats.org/drawingml/2006/table">
            <a:tbl>
              <a:tblPr/>
              <a:tblGrid>
                <a:gridCol w="1739893"/>
                <a:gridCol w="4975279"/>
              </a:tblGrid>
              <a:tr h="517926">
                <a:tc>
                  <a:txBody>
                    <a:bodyPr/>
                    <a:lstStyle/>
                    <a:p>
                      <a:pPr algn="just">
                        <a:lnSpc>
                          <a:spcPct val="150000"/>
                        </a:lnSpc>
                        <a:spcAft>
                          <a:spcPts val="0"/>
                        </a:spcAft>
                      </a:pPr>
                      <a:r>
                        <a:rPr lang="es-EC" sz="1200" b="1">
                          <a:latin typeface="Arial"/>
                          <a:ea typeface="Times New Roman"/>
                        </a:rPr>
                        <a:t>PROCESO N 2:</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Convocatoria de los clientes</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926">
                <a:tc>
                  <a:txBody>
                    <a:bodyPr/>
                    <a:lstStyle/>
                    <a:p>
                      <a:pPr algn="just">
                        <a:lnSpc>
                          <a:spcPct val="150000"/>
                        </a:lnSpc>
                        <a:spcAft>
                          <a:spcPts val="0"/>
                        </a:spcAft>
                      </a:pPr>
                      <a:r>
                        <a:rPr lang="es-EC" sz="1200" b="1">
                          <a:latin typeface="Arial"/>
                          <a:ea typeface="Times New Roman"/>
                        </a:rPr>
                        <a:t>OBJETIVO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Analizar las convocatorias que se realizan a los clientes </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5851">
                <a:tc gridSpan="2">
                  <a:txBody>
                    <a:bodyPr/>
                    <a:lstStyle/>
                    <a:p>
                      <a:pPr algn="just">
                        <a:lnSpc>
                          <a:spcPct val="150000"/>
                        </a:lnSpc>
                        <a:spcAft>
                          <a:spcPts val="0"/>
                        </a:spcAft>
                      </a:pPr>
                      <a:r>
                        <a:rPr lang="es-EC" sz="1200" dirty="0">
                          <a:latin typeface="Arial"/>
                          <a:ea typeface="Times New Roman"/>
                        </a:rPr>
                        <a:t>Analizar que la convocatoria de los clientes sea autorizada y dirigida por las autoridades competentes.</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928662" y="2214555"/>
          <a:ext cx="6929486" cy="2357452"/>
        </p:xfrm>
        <a:graphic>
          <a:graphicData uri="http://schemas.openxmlformats.org/drawingml/2006/table">
            <a:tbl>
              <a:tblPr/>
              <a:tblGrid>
                <a:gridCol w="1795421"/>
                <a:gridCol w="5134065"/>
              </a:tblGrid>
              <a:tr h="471490">
                <a:tc>
                  <a:txBody>
                    <a:bodyPr/>
                    <a:lstStyle/>
                    <a:p>
                      <a:pPr algn="just">
                        <a:lnSpc>
                          <a:spcPct val="150000"/>
                        </a:lnSpc>
                        <a:spcAft>
                          <a:spcPts val="0"/>
                        </a:spcAft>
                      </a:pPr>
                      <a:r>
                        <a:rPr lang="es-EC" sz="1200" b="1">
                          <a:latin typeface="Arial"/>
                          <a:ea typeface="Times New Roman"/>
                        </a:rPr>
                        <a:t>PROCESO N 3:</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Nota de Pedido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490">
                <a:tc>
                  <a:txBody>
                    <a:bodyPr/>
                    <a:lstStyle/>
                    <a:p>
                      <a:pPr algn="just">
                        <a:lnSpc>
                          <a:spcPct val="150000"/>
                        </a:lnSpc>
                        <a:spcAft>
                          <a:spcPts val="0"/>
                        </a:spcAft>
                      </a:pPr>
                      <a:r>
                        <a:rPr lang="es-EC" sz="1200" b="1">
                          <a:latin typeface="Arial"/>
                          <a:ea typeface="Times New Roman"/>
                        </a:rPr>
                        <a:t>OBJETIVO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rPr>
                        <a:t>Verificar los ítems de la nota de pedido </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4472">
                <a:tc gridSpan="2">
                  <a:txBody>
                    <a:bodyPr/>
                    <a:lstStyle/>
                    <a:p>
                      <a:pPr algn="just">
                        <a:lnSpc>
                          <a:spcPct val="150000"/>
                        </a:lnSpc>
                        <a:spcAft>
                          <a:spcPts val="0"/>
                        </a:spcAft>
                      </a:pPr>
                      <a:r>
                        <a:rPr lang="es-EC" sz="1200" dirty="0">
                          <a:latin typeface="Arial"/>
                          <a:ea typeface="Times New Roman"/>
                        </a:rPr>
                        <a:t>Una vez que los productos están elaborados la empresa se encuentra lista para receptar los pedidos  por parte de los diferentes clientes, los pedidos los realizaran a través  de una nota de pedido que será verificada por el encargado de bodega el mismo que despachara la mercadería.</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5576" y="764704"/>
            <a:ext cx="3424335" cy="369332"/>
          </a:xfrm>
          <a:prstGeom prst="rect">
            <a:avLst/>
          </a:prstGeom>
        </p:spPr>
        <p:txBody>
          <a:bodyPr wrap="none">
            <a:spAutoFit/>
          </a:bodyPr>
          <a:lstStyle/>
          <a:p>
            <a:r>
              <a:rPr lang="es-EC" b="1" dirty="0" smtClean="0"/>
              <a:t>Departamento de Facturación</a:t>
            </a:r>
            <a:endParaRPr lang="es-EC" dirty="0"/>
          </a:p>
        </p:txBody>
      </p:sp>
      <p:graphicFrame>
        <p:nvGraphicFramePr>
          <p:cNvPr id="6" name="5 Tabla"/>
          <p:cNvGraphicFramePr>
            <a:graphicFrameLocks noGrp="1"/>
          </p:cNvGraphicFramePr>
          <p:nvPr/>
        </p:nvGraphicFramePr>
        <p:xfrm>
          <a:off x="1043608" y="1772816"/>
          <a:ext cx="6912768" cy="1944216"/>
        </p:xfrm>
        <a:graphic>
          <a:graphicData uri="http://schemas.openxmlformats.org/drawingml/2006/table">
            <a:tbl>
              <a:tblPr/>
              <a:tblGrid>
                <a:gridCol w="1791089"/>
                <a:gridCol w="5121679"/>
              </a:tblGrid>
              <a:tr h="486054">
                <a:tc>
                  <a:txBody>
                    <a:bodyPr/>
                    <a:lstStyle/>
                    <a:p>
                      <a:pPr algn="just">
                        <a:lnSpc>
                          <a:spcPct val="150000"/>
                        </a:lnSpc>
                        <a:spcAft>
                          <a:spcPts val="0"/>
                        </a:spcAft>
                      </a:pPr>
                      <a:r>
                        <a:rPr lang="es-ES_tradnl" sz="1200" b="1">
                          <a:latin typeface="Arial"/>
                          <a:ea typeface="Times New Roman"/>
                          <a:cs typeface="Times New Roman"/>
                        </a:rPr>
                        <a:t>PROCESO N 1:</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Emisión de Facturas</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gn="just">
                        <a:lnSpc>
                          <a:spcPct val="150000"/>
                        </a:lnSpc>
                        <a:spcAft>
                          <a:spcPts val="0"/>
                        </a:spcAft>
                      </a:pPr>
                      <a:r>
                        <a:rPr lang="es-ES_tradnl" sz="1200" b="1">
                          <a:latin typeface="Arial"/>
                          <a:ea typeface="Times New Roman"/>
                          <a:cs typeface="Times New Roman"/>
                        </a:rPr>
                        <a:t>OBJETIVO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200">
                          <a:latin typeface="Arial"/>
                          <a:ea typeface="Times New Roman"/>
                          <a:cs typeface="Times New Roman"/>
                        </a:rPr>
                        <a:t>Elabora las facturas para entrega de la  mercadería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108">
                <a:tc gridSpan="2">
                  <a:txBody>
                    <a:bodyPr/>
                    <a:lstStyle/>
                    <a:p>
                      <a:pPr algn="just">
                        <a:lnSpc>
                          <a:spcPct val="150000"/>
                        </a:lnSpc>
                        <a:spcAft>
                          <a:spcPts val="0"/>
                        </a:spcAft>
                      </a:pPr>
                      <a:r>
                        <a:rPr lang="es-EC" sz="1200" dirty="0">
                          <a:latin typeface="Arial"/>
                          <a:ea typeface="Times New Roman"/>
                          <a:cs typeface="Times New Roman"/>
                        </a:rPr>
                        <a:t>Una vez recibida la nota de pedido que nos proporciona  el departamento de ventas se procede a  elaborar la factura, observando los requisitos que exige el reglamento de facturación. </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graphicFrame>
        <p:nvGraphicFramePr>
          <p:cNvPr id="7" name="6 Tabla"/>
          <p:cNvGraphicFramePr>
            <a:graphicFrameLocks noGrp="1"/>
          </p:cNvGraphicFramePr>
          <p:nvPr/>
        </p:nvGraphicFramePr>
        <p:xfrm>
          <a:off x="1043608" y="4293096"/>
          <a:ext cx="6912768" cy="1872208"/>
        </p:xfrm>
        <a:graphic>
          <a:graphicData uri="http://schemas.openxmlformats.org/drawingml/2006/table">
            <a:tbl>
              <a:tblPr/>
              <a:tblGrid>
                <a:gridCol w="1791090"/>
                <a:gridCol w="5121678"/>
              </a:tblGrid>
              <a:tr h="468052">
                <a:tc>
                  <a:txBody>
                    <a:bodyPr/>
                    <a:lstStyle/>
                    <a:p>
                      <a:pPr algn="just">
                        <a:lnSpc>
                          <a:spcPct val="150000"/>
                        </a:lnSpc>
                        <a:spcAft>
                          <a:spcPts val="0"/>
                        </a:spcAft>
                      </a:pPr>
                      <a:r>
                        <a:rPr lang="es-ES_tradnl" sz="1200" b="1">
                          <a:latin typeface="Arial"/>
                          <a:ea typeface="Times New Roman"/>
                          <a:cs typeface="Times New Roman"/>
                        </a:rPr>
                        <a:t>PROCESO N 2:</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Entrega de factura a Bodega</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gn="just">
                        <a:lnSpc>
                          <a:spcPct val="150000"/>
                        </a:lnSpc>
                        <a:spcAft>
                          <a:spcPts val="0"/>
                        </a:spcAft>
                      </a:pPr>
                      <a:r>
                        <a:rPr lang="es-ES_tradnl" sz="1200" b="1">
                          <a:latin typeface="Arial"/>
                          <a:ea typeface="Times New Roman"/>
                          <a:cs typeface="Times New Roman"/>
                        </a:rPr>
                        <a:t>OBJETIVO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200">
                          <a:latin typeface="Arial"/>
                          <a:ea typeface="Times New Roman"/>
                          <a:cs typeface="Times New Roman"/>
                        </a:rPr>
                        <a:t>Entrega de factura para despacho de mercadería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104">
                <a:tc gridSpan="2">
                  <a:txBody>
                    <a:bodyPr/>
                    <a:lstStyle/>
                    <a:p>
                      <a:pPr algn="just">
                        <a:lnSpc>
                          <a:spcPct val="150000"/>
                        </a:lnSpc>
                        <a:spcAft>
                          <a:spcPts val="0"/>
                        </a:spcAft>
                      </a:pPr>
                      <a:r>
                        <a:rPr lang="es-EC" sz="1200" dirty="0">
                          <a:latin typeface="Arial"/>
                          <a:ea typeface="Times New Roman"/>
                          <a:cs typeface="Times New Roman"/>
                        </a:rPr>
                        <a:t>La factura se presenta al Jefe de Bodega para solicitar que la mercadería sea entregada al cliente, coordinando en conjunto con el Jefe de Ventas. </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971600" y="1772816"/>
          <a:ext cx="6912768" cy="2376264"/>
        </p:xfrm>
        <a:graphic>
          <a:graphicData uri="http://schemas.openxmlformats.org/drawingml/2006/table">
            <a:tbl>
              <a:tblPr/>
              <a:tblGrid>
                <a:gridCol w="1791090"/>
                <a:gridCol w="5121678"/>
              </a:tblGrid>
              <a:tr h="396044">
                <a:tc>
                  <a:txBody>
                    <a:bodyPr/>
                    <a:lstStyle/>
                    <a:p>
                      <a:pPr algn="just">
                        <a:lnSpc>
                          <a:spcPct val="150000"/>
                        </a:lnSpc>
                        <a:spcAft>
                          <a:spcPts val="0"/>
                        </a:spcAft>
                      </a:pPr>
                      <a:r>
                        <a:rPr lang="es-ES_tradnl" sz="1200" b="1" dirty="0">
                          <a:latin typeface="Arial"/>
                          <a:ea typeface="Times New Roman"/>
                          <a:cs typeface="Times New Roman"/>
                        </a:rPr>
                        <a:t>PROCESO N 3:</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a:latin typeface="Arial"/>
                          <a:ea typeface="Times New Roman"/>
                          <a:cs typeface="Times New Roman"/>
                        </a:rPr>
                        <a:t>Solicitar a bodega la entrega de la mercadería vendida</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44">
                <a:tc>
                  <a:txBody>
                    <a:bodyPr/>
                    <a:lstStyle/>
                    <a:p>
                      <a:pPr algn="just">
                        <a:lnSpc>
                          <a:spcPct val="150000"/>
                        </a:lnSpc>
                        <a:spcAft>
                          <a:spcPts val="0"/>
                        </a:spcAft>
                      </a:pPr>
                      <a:r>
                        <a:rPr lang="es-ES_tradnl" sz="1200" b="1">
                          <a:latin typeface="Arial"/>
                          <a:ea typeface="Times New Roman"/>
                          <a:cs typeface="Times New Roman"/>
                        </a:rPr>
                        <a:t>OBJETIVO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200">
                          <a:latin typeface="Arial"/>
                          <a:ea typeface="Times New Roman"/>
                          <a:cs typeface="Times New Roman"/>
                        </a:rPr>
                        <a:t>Despachar la mercadería  de acuerdo a lo estipulado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176">
                <a:tc gridSpan="2">
                  <a:txBody>
                    <a:bodyPr/>
                    <a:lstStyle/>
                    <a:p>
                      <a:pPr algn="just">
                        <a:lnSpc>
                          <a:spcPct val="150000"/>
                        </a:lnSpc>
                        <a:spcAft>
                          <a:spcPts val="0"/>
                        </a:spcAft>
                      </a:pPr>
                      <a:r>
                        <a:rPr lang="es-EC" sz="1200" dirty="0">
                          <a:latin typeface="Arial"/>
                          <a:ea typeface="Times New Roman"/>
                          <a:cs typeface="Times New Roman"/>
                        </a:rPr>
                        <a:t>Una vez recibida la mercadería en la bodega  se notifica al cliente para la entrega de su pedido.</a:t>
                      </a:r>
                      <a:endParaRPr lang="es-EC" sz="1200" dirty="0">
                        <a:latin typeface="Times New Roman"/>
                        <a:ea typeface="Times New Roman"/>
                        <a:cs typeface="Times New Roman"/>
                      </a:endParaRPr>
                    </a:p>
                    <a:p>
                      <a:pPr algn="just">
                        <a:lnSpc>
                          <a:spcPct val="150000"/>
                        </a:lnSpc>
                        <a:spcAft>
                          <a:spcPts val="0"/>
                        </a:spcAft>
                      </a:pPr>
                      <a:r>
                        <a:rPr lang="es-EC" sz="1200" dirty="0">
                          <a:latin typeface="Arial"/>
                          <a:ea typeface="Times New Roman"/>
                          <a:cs typeface="Times New Roman"/>
                        </a:rPr>
                        <a:t>Tomando en cuenta los términos acordados con el cliente, la entrega de la mercadería  se la realizara en su totalidad o parcialmente en el tiempo que se crea conveniente.</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006080"/>
            <a:ext cx="8229600" cy="1359024"/>
          </a:xfrm>
        </p:spPr>
        <p:txBody>
          <a:bodyPr>
            <a:normAutofit fontScale="90000"/>
          </a:bodyPr>
          <a:lstStyle/>
          <a:p>
            <a:pPr algn="ctr"/>
            <a:r>
              <a:rPr lang="es-EC" sz="4400" b="1" u="sng" dirty="0" smtClean="0"/>
              <a:t>DIRECCIONAMIENTO ESTRATÉGICO</a:t>
            </a:r>
            <a:r>
              <a:rPr lang="es-EC" u="sng" dirty="0" smtClean="0"/>
              <a:t/>
            </a:r>
            <a:br>
              <a:rPr lang="es-EC" u="sng" dirty="0" smtClean="0"/>
            </a:br>
            <a:endParaRPr lang="es-EC"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5438" y="1735138"/>
            <a:ext cx="2097087" cy="1692275"/>
          </a:xfrm>
          <a:prstGeom prst="rect">
            <a:avLst/>
          </a:prstGeom>
          <a:gradFill rotWithShape="0">
            <a:gsLst>
              <a:gs pos="0">
                <a:srgbClr val="FABF8F"/>
              </a:gs>
              <a:gs pos="50000">
                <a:srgbClr val="FDE9D9"/>
              </a:gs>
              <a:gs pos="100000">
                <a:srgbClr val="FABF8F"/>
              </a:gs>
            </a:gsLst>
            <a:lin ang="18900000" scaled="1"/>
          </a:gra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FABF8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1" i="1" u="sng" strike="noStrike" cap="none" normalizeH="0" baseline="0" smtClean="0">
                <a:ln>
                  <a:noFill/>
                </a:ln>
                <a:solidFill>
                  <a:schemeClr val="tx1"/>
                </a:solidFill>
                <a:effectLst/>
                <a:latin typeface="Arial" pitchFamily="34" charset="0"/>
                <a:cs typeface="Arial" pitchFamily="34" charset="0"/>
              </a:rPr>
              <a:t>MISIÓN</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s-EC" sz="800" b="1" i="0" u="none" strike="noStrike" cap="none" normalizeH="0" baseline="0" noProof="1" smtClean="0">
                <a:ln>
                  <a:noFill/>
                </a:ln>
                <a:solidFill>
                  <a:srgbClr val="000000"/>
                </a:solidFill>
                <a:effectLst/>
                <a:latin typeface="Arial" pitchFamily="34" charset="0"/>
                <a:cs typeface="Arial" pitchFamily="34" charset="0"/>
              </a:rPr>
              <a:t>“</a:t>
            </a:r>
            <a:r>
              <a:rPr kumimoji="0" lang="es-EC" sz="800" b="0" i="1" u="none" strike="noStrike" cap="none" normalizeH="0" baseline="0" smtClean="0">
                <a:ln>
                  <a:noFill/>
                </a:ln>
                <a:solidFill>
                  <a:srgbClr val="000000"/>
                </a:solidFill>
                <a:effectLst/>
                <a:latin typeface="Arial" pitchFamily="34" charset="0"/>
                <a:cs typeface="Arial" pitchFamily="34" charset="0"/>
              </a:rPr>
              <a:t>Somos una empresa de comercialización de productos: confiable, eficiente y ética; orientada a satisfacer las necesidades y aspiraciones de nuestros clientes, estableciendo relaciones de largo plazo.</a:t>
            </a:r>
            <a:br>
              <a:rPr kumimoji="0" lang="es-EC" sz="800" b="0" i="1" u="none" strike="noStrike" cap="none" normalizeH="0" baseline="0" smtClean="0">
                <a:ln>
                  <a:noFill/>
                </a:ln>
                <a:solidFill>
                  <a:srgbClr val="000000"/>
                </a:solidFill>
                <a:effectLst/>
                <a:latin typeface="Arial" pitchFamily="34" charset="0"/>
                <a:cs typeface="Arial" pitchFamily="34" charset="0"/>
              </a:rPr>
            </a:br>
            <a:r>
              <a:rPr kumimoji="0" lang="es-EC" sz="800" b="0" i="1" u="none" strike="noStrike" cap="none" normalizeH="0" baseline="0" smtClean="0">
                <a:ln>
                  <a:noFill/>
                </a:ln>
                <a:solidFill>
                  <a:srgbClr val="000000"/>
                </a:solidFill>
                <a:effectLst/>
                <a:latin typeface="Arial" pitchFamily="34" charset="0"/>
                <a:cs typeface="Arial" pitchFamily="34" charset="0"/>
              </a:rPr>
              <a:t>Somos un aporte positivo para la sociedad, generando empleo directo e indirecto dentro de un buen ambiente de trabajo, pagando impuestos y obteniendo un justo margen de utilidad</a:t>
            </a:r>
            <a:r>
              <a:rPr kumimoji="0" lang="es-EC" sz="800" b="0" i="1" u="none" strike="noStrike" cap="none" normalizeH="0" baseline="0" noProof="1" smtClean="0">
                <a:ln>
                  <a:noFill/>
                </a:ln>
                <a:solidFill>
                  <a:srgbClr val="000000"/>
                </a:solidFill>
                <a:effectLst/>
                <a:latin typeface="Arial" pitchFamily="34" charset="0"/>
                <a:cs typeface="Arial" pitchFamily="34" charset="0"/>
              </a:rPr>
              <a:t>.”</a:t>
            </a:r>
            <a:endParaRPr kumimoji="0" lang="es-EC" sz="800" b="0" i="1"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Text Box 3"/>
          <p:cNvSpPr txBox="1">
            <a:spLocks noChangeArrowheads="1"/>
          </p:cNvSpPr>
          <p:nvPr/>
        </p:nvSpPr>
        <p:spPr bwMode="auto">
          <a:xfrm>
            <a:off x="3275856" y="2204864"/>
            <a:ext cx="2073275" cy="1298575"/>
          </a:xfrm>
          <a:prstGeom prst="rect">
            <a:avLst/>
          </a:prstGeom>
          <a:gradFill rotWithShape="0">
            <a:gsLst>
              <a:gs pos="0">
                <a:srgbClr val="B2A1C7"/>
              </a:gs>
              <a:gs pos="50000">
                <a:srgbClr val="E5DFEC"/>
              </a:gs>
              <a:gs pos="100000">
                <a:srgbClr val="B2A1C7"/>
              </a:gs>
            </a:gsLst>
            <a:lin ang="18900000" scaled="1"/>
          </a:gra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B2A1C7"/>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1" i="0" u="sng" strike="noStrike" cap="none" normalizeH="0" baseline="0" dirty="0" smtClean="0">
                <a:ln>
                  <a:noFill/>
                </a:ln>
                <a:solidFill>
                  <a:schemeClr val="tx1"/>
                </a:solidFill>
                <a:effectLst/>
                <a:latin typeface="Arial" pitchFamily="34" charset="0"/>
                <a:cs typeface="Arial" pitchFamily="34" charset="0"/>
              </a:rPr>
              <a:t>VALORES Y PRINCIPIOS</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Bienestar personal</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Excelencia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Motivación</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Trabajo en Equipo</a:t>
            </a:r>
            <a:endParaRPr kumimoji="0" lang="es-EC" sz="800" b="0" i="0" u="none" strike="noStrike" cap="none" normalizeH="0" baseline="0" noProof="1" smtClean="0">
              <a:ln>
                <a:noFill/>
              </a:ln>
              <a:solidFill>
                <a:schemeClr val="tx1"/>
              </a:solidFill>
              <a:effectLst/>
              <a:latin typeface="Batang" pitchFamily="18" charset="-127"/>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Creatividad e Innovación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Eficiencia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Igualdad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Integridad</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Text Box 4"/>
          <p:cNvSpPr txBox="1">
            <a:spLocks noChangeArrowheads="1"/>
          </p:cNvSpPr>
          <p:nvPr/>
        </p:nvSpPr>
        <p:spPr bwMode="auto">
          <a:xfrm>
            <a:off x="325438" y="5446713"/>
            <a:ext cx="2201862" cy="1027112"/>
          </a:xfrm>
          <a:prstGeom prst="rect">
            <a:avLst/>
          </a:prstGeom>
          <a:gradFill rotWithShape="0">
            <a:gsLst>
              <a:gs pos="0">
                <a:srgbClr val="FFFFFF"/>
              </a:gs>
              <a:gs pos="100000">
                <a:srgbClr val="B6DDE8"/>
              </a:gs>
            </a:gsLst>
            <a:lin ang="5400000" scaled="1"/>
          </a:gradFill>
          <a:ln w="12700">
            <a:miter lim="800000"/>
            <a:headEnd/>
            <a:tailEnd/>
          </a:ln>
          <a:effectLst/>
          <a:scene3d>
            <a:camera prst="legacyObliqueBottom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1" u="sng" strike="noStrike" cap="none" normalizeH="0" baseline="0" smtClean="0">
                <a:ln>
                  <a:noFill/>
                </a:ln>
                <a:solidFill>
                  <a:schemeClr val="tx1"/>
                </a:solidFill>
                <a:effectLst/>
                <a:latin typeface="Arial" pitchFamily="34" charset="0"/>
                <a:cs typeface="Arial" pitchFamily="34" charset="0"/>
              </a:rPr>
              <a:t>OBJETIVO</a:t>
            </a:r>
            <a:endParaRPr kumimoji="0" lang="es-EC" sz="800" b="0" i="0" u="sng"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Convertirse en el primer fabricante  Ecuatoriano líder en el mercado, elaborando productos de calidad bajo los estándares del sello INEN para cumplir con las especificaciones que requieren cada unos de nuestros productos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Text Box 5"/>
          <p:cNvSpPr txBox="1">
            <a:spLocks noChangeArrowheads="1"/>
          </p:cNvSpPr>
          <p:nvPr/>
        </p:nvSpPr>
        <p:spPr bwMode="auto">
          <a:xfrm>
            <a:off x="3959225" y="4293096"/>
            <a:ext cx="2014538" cy="1089694"/>
          </a:xfrm>
          <a:prstGeom prst="rect">
            <a:avLst/>
          </a:prstGeom>
          <a:gradFill rotWithShape="0">
            <a:gsLst>
              <a:gs pos="0">
                <a:srgbClr val="D99594"/>
              </a:gs>
              <a:gs pos="50000">
                <a:srgbClr val="F2DBDB"/>
              </a:gs>
              <a:gs pos="100000">
                <a:srgbClr val="D99594"/>
              </a:gs>
            </a:gsLst>
            <a:lin ang="18900000" scaled="1"/>
          </a:gra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D99594"/>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1" u="sng" strike="noStrike" cap="none" normalizeH="0" baseline="0" dirty="0" smtClean="0">
                <a:ln>
                  <a:noFill/>
                </a:ln>
                <a:solidFill>
                  <a:schemeClr val="tx1"/>
                </a:solidFill>
                <a:effectLst/>
                <a:latin typeface="Calibri" pitchFamily="34" charset="0"/>
                <a:cs typeface="Arial" pitchFamily="34" charset="0"/>
              </a:rPr>
              <a:t>OBJETIVO</a:t>
            </a:r>
            <a:endParaRPr kumimoji="0" lang="es-EC" sz="1000" b="0" i="0" u="sng"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C" sz="1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900" b="0" i="1" u="none" strike="noStrike" cap="none" normalizeH="0" baseline="0" dirty="0" smtClean="0">
                <a:ln>
                  <a:noFill/>
                </a:ln>
                <a:solidFill>
                  <a:schemeClr val="tx1"/>
                </a:solidFill>
                <a:effectLst/>
                <a:latin typeface="Arial" pitchFamily="34" charset="0"/>
                <a:cs typeface="Arial" pitchFamily="34" charset="0"/>
              </a:rPr>
              <a:t>Permanecer en el mercado como líderes en la comercialización de nuestros productos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6" name="Text Box 6"/>
          <p:cNvSpPr txBox="1">
            <a:spLocks noChangeArrowheads="1"/>
          </p:cNvSpPr>
          <p:nvPr/>
        </p:nvSpPr>
        <p:spPr bwMode="auto">
          <a:xfrm>
            <a:off x="6300192" y="3501008"/>
            <a:ext cx="2324100" cy="711200"/>
          </a:xfrm>
          <a:prstGeom prst="rect">
            <a:avLst/>
          </a:prstGeom>
          <a:gradFill rotWithShape="1">
            <a:gsLst>
              <a:gs pos="0">
                <a:srgbClr val="00FFFF"/>
              </a:gs>
              <a:gs pos="100000">
                <a:srgbClr val="FFFFFF"/>
              </a:gs>
            </a:gsLst>
            <a:path path="shape">
              <a:fillToRect l="50000" t="50000" r="50000" b="50000"/>
            </a:path>
          </a:gradFill>
          <a:ln w="9525">
            <a:miter lim="800000"/>
            <a:headEnd/>
            <a:tailEnd/>
          </a:ln>
          <a:scene3d>
            <a:camera prst="legacyObliqueTopLeft"/>
            <a:lightRig rig="legacyFlat3" dir="t"/>
          </a:scene3d>
          <a:sp3d extrusionH="430200" prstMaterial="legacyMatte">
            <a:bevelT w="13500" h="13500" prst="angle"/>
            <a:bevelB w="13500" h="13500" prst="angle"/>
            <a:extrusionClr>
              <a:srgbClr val="00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1" u="sng" strike="noStrike" cap="none" normalizeH="0" baseline="0" smtClean="0">
                <a:ln>
                  <a:noFill/>
                </a:ln>
                <a:solidFill>
                  <a:schemeClr val="tx1"/>
                </a:solidFill>
                <a:effectLst/>
                <a:latin typeface="Arial" pitchFamily="34" charset="0"/>
                <a:cs typeface="Arial" pitchFamily="34" charset="0"/>
              </a:rPr>
              <a:t>OBJETIVO</a:t>
            </a:r>
            <a:endParaRPr kumimoji="0" lang="es-EC" sz="800" b="0" i="0" u="sng"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C" sz="800" b="1"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800" b="0" i="1" u="none" strike="noStrike" cap="none" normalizeH="0" baseline="0" smtClean="0">
                <a:ln>
                  <a:noFill/>
                </a:ln>
                <a:solidFill>
                  <a:schemeClr val="tx1"/>
                </a:solidFill>
                <a:effectLst/>
                <a:latin typeface="Arial" pitchFamily="34" charset="0"/>
                <a:cs typeface="Arial" pitchFamily="34" charset="0"/>
              </a:rPr>
              <a:t>Mantener el Sello de Calidad INEN, cumpliendo las especificaciones que indica la Norma Técnica Ecuatoriana INEN 2420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Text Box 7"/>
          <p:cNvSpPr txBox="1">
            <a:spLocks noChangeArrowheads="1"/>
          </p:cNvSpPr>
          <p:nvPr/>
        </p:nvSpPr>
        <p:spPr bwMode="auto">
          <a:xfrm>
            <a:off x="6156176" y="5373216"/>
            <a:ext cx="2357437" cy="1354137"/>
          </a:xfrm>
          <a:prstGeom prst="rect">
            <a:avLst/>
          </a:prstGeom>
          <a:gradFill rotWithShape="1">
            <a:gsLst>
              <a:gs pos="0">
                <a:srgbClr val="FFFF00">
                  <a:alpha val="0"/>
                </a:srgbClr>
              </a:gs>
              <a:gs pos="100000">
                <a:srgbClr val="FFC000"/>
              </a:gs>
            </a:gsLst>
            <a:lin ang="2700000" scaled="1"/>
          </a:gradFill>
          <a:ln w="9525">
            <a:miter lim="800000"/>
            <a:headEnd/>
            <a:tailEnd/>
          </a:ln>
          <a:effectLst/>
          <a:scene3d>
            <a:camera prst="legacyObliqueTopLeft">
              <a:rot lat="0" lon="20999999" rev="0"/>
            </a:camera>
            <a:lightRig rig="legacyFlat3" dir="t"/>
          </a:scene3d>
          <a:sp3d extrusionH="430200" prstMaterial="legacyMatte">
            <a:bevelT w="13500" h="13500" prst="angle"/>
            <a:bevelB w="13500" h="13500" prst="angle"/>
            <a:extrusionClr>
              <a:srgbClr val="FFFF00"/>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sng" strike="noStrike" cap="none" normalizeH="0" baseline="0" noProof="1" smtClean="0">
                <a:ln>
                  <a:noFill/>
                </a:ln>
                <a:solidFill>
                  <a:schemeClr val="tx1"/>
                </a:solidFill>
                <a:effectLst/>
                <a:latin typeface="Times New Roman" pitchFamily="18" charset="0"/>
                <a:cs typeface="Arial" pitchFamily="34" charset="0"/>
              </a:rPr>
              <a:t>ESTRATEGIAS</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1000" b="0" i="0" u="none" strike="noStrike" cap="none" normalizeH="0" baseline="0" noProof="1" smtClean="0">
                <a:ln>
                  <a:noFill/>
                </a:ln>
                <a:solidFill>
                  <a:schemeClr val="tx1"/>
                </a:solidFill>
                <a:effectLst/>
                <a:latin typeface="Times New Roman" pitchFamily="18" charset="0"/>
                <a:cs typeface="Arial" pitchFamily="34" charset="0"/>
              </a:rPr>
              <a:t>Evitar entrada de nuevos competidores.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1000" b="0" i="0" u="none" strike="noStrike" cap="none" normalizeH="0" baseline="0" noProof="1" smtClean="0">
                <a:ln>
                  <a:noFill/>
                </a:ln>
                <a:solidFill>
                  <a:schemeClr val="tx1"/>
                </a:solidFill>
                <a:effectLst/>
                <a:latin typeface="Times New Roman" pitchFamily="18" charset="0"/>
                <a:cs typeface="Arial" pitchFamily="34" charset="0"/>
              </a:rPr>
              <a:t>Posicionar a la compañia en el mercado.</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1000" b="0" i="0" u="none" strike="noStrike" cap="none" normalizeH="0" baseline="0" noProof="1" smtClean="0">
                <a:ln>
                  <a:noFill/>
                </a:ln>
                <a:solidFill>
                  <a:schemeClr val="tx1"/>
                </a:solidFill>
                <a:effectLst/>
                <a:latin typeface="Times New Roman" pitchFamily="18" charset="0"/>
                <a:cs typeface="Arial" pitchFamily="34" charset="0"/>
              </a:rPr>
              <a:t>Elaborar un productos de calidad manteniendo el nivel del mismo.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Text Box 8"/>
          <p:cNvSpPr txBox="1">
            <a:spLocks noChangeArrowheads="1"/>
          </p:cNvSpPr>
          <p:nvPr/>
        </p:nvSpPr>
        <p:spPr bwMode="auto">
          <a:xfrm>
            <a:off x="157163" y="3821113"/>
            <a:ext cx="2727325" cy="1019175"/>
          </a:xfrm>
          <a:prstGeom prst="rect">
            <a:avLst/>
          </a:prstGeom>
          <a:gradFill rotWithShape="1">
            <a:gsLst>
              <a:gs pos="0">
                <a:srgbClr val="FFFF00">
                  <a:alpha val="0"/>
                </a:srgbClr>
              </a:gs>
              <a:gs pos="100000">
                <a:srgbClr val="FFC000"/>
              </a:gs>
            </a:gsLst>
            <a:lin ang="27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sng" strike="noStrike" cap="none" normalizeH="0" baseline="0" noProof="1" smtClean="0">
                <a:ln>
                  <a:noFill/>
                </a:ln>
                <a:solidFill>
                  <a:schemeClr val="tx1"/>
                </a:solidFill>
                <a:effectLst/>
                <a:latin typeface="Arial" pitchFamily="34" charset="0"/>
                <a:cs typeface="Arial" pitchFamily="34" charset="0"/>
              </a:rPr>
              <a:t>ESTRATEGIAS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800" b="0" i="0" u="none" strike="noStrike" cap="none" normalizeH="0" baseline="0" noProof="1" smtClean="0">
              <a:ln>
                <a:noFill/>
              </a:ln>
              <a:solidFill>
                <a:schemeClr val="tx1"/>
              </a:solidFill>
              <a:effectLst/>
              <a:latin typeface="Arial"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Ofrecer un producto difícil de sustituir.</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Alcanzar fidelidad por parte de lo clientes.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Abrir nuevos campos de oferta.</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Conquistar nuevos clientes.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s-EC" sz="800" b="0" i="0" u="none" strike="noStrike" cap="none" normalizeH="0" baseline="0" noProof="1" smtClean="0">
                <a:ln>
                  <a:noFill/>
                </a:ln>
                <a:solidFill>
                  <a:schemeClr val="tx1"/>
                </a:solidFill>
                <a:effectLst/>
                <a:latin typeface="Arial" pitchFamily="34" charset="0"/>
                <a:cs typeface="Arial" pitchFamily="34" charset="0"/>
              </a:rPr>
              <a:t>Ganar tiempo y recursos</a:t>
            </a:r>
            <a:r>
              <a:rPr kumimoji="0" lang="es-EC" sz="1000" b="0" i="0" u="none" strike="noStrike" cap="none" normalizeH="0" baseline="0" noProof="1" smtClean="0">
                <a:ln>
                  <a:noFill/>
                </a:ln>
                <a:solidFill>
                  <a:schemeClr val="tx1"/>
                </a:solidFill>
                <a:effectLst/>
                <a:latin typeface="Times New Roman" pitchFamily="18" charset="0"/>
                <a:cs typeface="Arial" pitchFamily="34" charset="0"/>
              </a:rPr>
              <a:t>.</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729" name="AutoShape 9"/>
          <p:cNvSpPr>
            <a:spLocks noChangeArrowheads="1"/>
          </p:cNvSpPr>
          <p:nvPr/>
        </p:nvSpPr>
        <p:spPr bwMode="auto">
          <a:xfrm rot="10800000">
            <a:off x="8662988" y="2897188"/>
            <a:ext cx="481012" cy="2838450"/>
          </a:xfrm>
          <a:prstGeom prst="curvedRightArrow">
            <a:avLst>
              <a:gd name="adj1" fmla="val 79144"/>
              <a:gd name="adj2" fmla="val 128101"/>
              <a:gd name="adj3" fmla="val 337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730" name="AutoShape 10"/>
          <p:cNvSpPr>
            <a:spLocks noChangeArrowheads="1"/>
          </p:cNvSpPr>
          <p:nvPr/>
        </p:nvSpPr>
        <p:spPr bwMode="auto">
          <a:xfrm rot="60039712">
            <a:off x="4156075" y="4468813"/>
            <a:ext cx="481013" cy="3379787"/>
          </a:xfrm>
          <a:prstGeom prst="curvedRightArrow">
            <a:avLst>
              <a:gd name="adj1" fmla="val 94238"/>
              <a:gd name="adj2" fmla="val 152531"/>
              <a:gd name="adj3" fmla="val 337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731" name="AutoShape 11"/>
          <p:cNvSpPr>
            <a:spLocks noChangeArrowheads="1"/>
          </p:cNvSpPr>
          <p:nvPr/>
        </p:nvSpPr>
        <p:spPr bwMode="auto">
          <a:xfrm rot="-7356398">
            <a:off x="1164431" y="5064920"/>
            <a:ext cx="682625" cy="233362"/>
          </a:xfrm>
          <a:prstGeom prst="curvedDownArrow">
            <a:avLst>
              <a:gd name="adj1" fmla="val 58504"/>
              <a:gd name="adj2" fmla="val 11700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732" name="AutoShape 12"/>
          <p:cNvSpPr>
            <a:spLocks noChangeArrowheads="1"/>
          </p:cNvSpPr>
          <p:nvPr/>
        </p:nvSpPr>
        <p:spPr bwMode="auto">
          <a:xfrm>
            <a:off x="3380192" y="852721"/>
            <a:ext cx="3148013" cy="641350"/>
          </a:xfrm>
          <a:prstGeom prst="curvedDownArrow">
            <a:avLst>
              <a:gd name="adj1" fmla="val 64218"/>
              <a:gd name="adj2" fmla="val 16238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cxnSp>
        <p:nvCxnSpPr>
          <p:cNvPr id="30733" name="AutoShape 13"/>
          <p:cNvCxnSpPr>
            <a:cxnSpLocks noChangeShapeType="1"/>
          </p:cNvCxnSpPr>
          <p:nvPr/>
        </p:nvCxnSpPr>
        <p:spPr bwMode="auto">
          <a:xfrm flipV="1">
            <a:off x="2311400" y="4869160"/>
            <a:ext cx="936625" cy="369887"/>
          </a:xfrm>
          <a:prstGeom prst="straightConnector1">
            <a:avLst/>
          </a:prstGeom>
          <a:noFill/>
          <a:ln w="53975">
            <a:solidFill>
              <a:srgbClr val="000000"/>
            </a:solidFill>
            <a:round/>
            <a:headEnd/>
            <a:tailEnd type="triangle" w="med" len="med"/>
          </a:ln>
        </p:spPr>
      </p:cxnSp>
      <p:cxnSp>
        <p:nvCxnSpPr>
          <p:cNvPr id="30734" name="AutoShape 14"/>
          <p:cNvCxnSpPr>
            <a:cxnSpLocks noChangeShapeType="1"/>
          </p:cNvCxnSpPr>
          <p:nvPr/>
        </p:nvCxnSpPr>
        <p:spPr bwMode="auto">
          <a:xfrm flipV="1">
            <a:off x="4254500" y="3645024"/>
            <a:ext cx="984250" cy="285750"/>
          </a:xfrm>
          <a:prstGeom prst="straightConnector1">
            <a:avLst/>
          </a:prstGeom>
          <a:noFill/>
          <a:ln w="53975">
            <a:solidFill>
              <a:srgbClr val="000000"/>
            </a:solidFill>
            <a:round/>
            <a:headEnd/>
            <a:tailEnd type="triangle" w="med" len="med"/>
          </a:ln>
        </p:spPr>
      </p:cxnSp>
      <p:cxnSp>
        <p:nvCxnSpPr>
          <p:cNvPr id="30735" name="AutoShape 15"/>
          <p:cNvCxnSpPr>
            <a:cxnSpLocks noChangeShapeType="1"/>
          </p:cNvCxnSpPr>
          <p:nvPr/>
        </p:nvCxnSpPr>
        <p:spPr bwMode="auto">
          <a:xfrm flipV="1">
            <a:off x="6228184" y="4619625"/>
            <a:ext cx="984250" cy="287338"/>
          </a:xfrm>
          <a:prstGeom prst="straightConnector1">
            <a:avLst/>
          </a:prstGeom>
          <a:noFill/>
          <a:ln w="53975">
            <a:solidFill>
              <a:srgbClr val="000000"/>
            </a:solidFill>
            <a:round/>
            <a:headEnd/>
            <a:tailEnd type="triangle" w="med" len="med"/>
          </a:ln>
        </p:spPr>
      </p:cxnSp>
      <p:cxnSp>
        <p:nvCxnSpPr>
          <p:cNvPr id="30736" name="AutoShape 16"/>
          <p:cNvCxnSpPr>
            <a:cxnSpLocks noChangeShapeType="1"/>
          </p:cNvCxnSpPr>
          <p:nvPr/>
        </p:nvCxnSpPr>
        <p:spPr bwMode="auto">
          <a:xfrm flipV="1">
            <a:off x="2524125" y="1412776"/>
            <a:ext cx="2155825" cy="990600"/>
          </a:xfrm>
          <a:prstGeom prst="straightConnector1">
            <a:avLst/>
          </a:prstGeom>
          <a:noFill/>
          <a:ln w="9525">
            <a:solidFill>
              <a:srgbClr val="000000"/>
            </a:solidFill>
            <a:prstDash val="dash"/>
            <a:round/>
            <a:headEnd/>
            <a:tailEnd type="triangle" w="med" len="med"/>
          </a:ln>
        </p:spPr>
      </p:cxnSp>
      <p:cxnSp>
        <p:nvCxnSpPr>
          <p:cNvPr id="30737" name="AutoShape 17"/>
          <p:cNvCxnSpPr>
            <a:cxnSpLocks noChangeShapeType="1"/>
          </p:cNvCxnSpPr>
          <p:nvPr/>
        </p:nvCxnSpPr>
        <p:spPr bwMode="auto">
          <a:xfrm rot="16200000" flipV="1">
            <a:off x="4500377" y="2061232"/>
            <a:ext cx="3744416" cy="2591519"/>
          </a:xfrm>
          <a:prstGeom prst="straightConnector1">
            <a:avLst/>
          </a:prstGeom>
          <a:noFill/>
          <a:ln w="9525">
            <a:solidFill>
              <a:srgbClr val="000000"/>
            </a:solidFill>
            <a:prstDash val="dash"/>
            <a:round/>
            <a:headEnd/>
            <a:tailEnd type="triangle" w="med" len="med"/>
          </a:ln>
        </p:spPr>
      </p:cxnSp>
      <p:cxnSp>
        <p:nvCxnSpPr>
          <p:cNvPr id="30738" name="AutoShape 18"/>
          <p:cNvCxnSpPr>
            <a:cxnSpLocks noChangeShapeType="1"/>
          </p:cNvCxnSpPr>
          <p:nvPr/>
        </p:nvCxnSpPr>
        <p:spPr bwMode="auto">
          <a:xfrm flipV="1">
            <a:off x="7839075" y="3427413"/>
            <a:ext cx="914400" cy="1849437"/>
          </a:xfrm>
          <a:prstGeom prst="straightConnector1">
            <a:avLst/>
          </a:prstGeom>
          <a:noFill/>
          <a:ln w="9525">
            <a:solidFill>
              <a:srgbClr val="000000"/>
            </a:solidFill>
            <a:prstDash val="dash"/>
            <a:round/>
            <a:headEnd/>
            <a:tailEnd type="triangle" w="med" len="med"/>
          </a:ln>
        </p:spPr>
      </p:cxnSp>
      <p:cxnSp>
        <p:nvCxnSpPr>
          <p:cNvPr id="30739" name="AutoShape 19"/>
          <p:cNvCxnSpPr>
            <a:cxnSpLocks noChangeShapeType="1"/>
          </p:cNvCxnSpPr>
          <p:nvPr/>
        </p:nvCxnSpPr>
        <p:spPr bwMode="auto">
          <a:xfrm rot="10800000" flipV="1">
            <a:off x="4499992" y="5661247"/>
            <a:ext cx="1368152" cy="331565"/>
          </a:xfrm>
          <a:prstGeom prst="straightConnector1">
            <a:avLst/>
          </a:prstGeom>
          <a:noFill/>
          <a:ln w="9525">
            <a:solidFill>
              <a:srgbClr val="000000"/>
            </a:solidFill>
            <a:prstDash val="dash"/>
            <a:round/>
            <a:headEnd/>
            <a:tailEnd type="triangle" w="med" len="med"/>
          </a:ln>
        </p:spPr>
      </p:cxnSp>
      <p:cxnSp>
        <p:nvCxnSpPr>
          <p:cNvPr id="30740" name="AutoShape 20"/>
          <p:cNvCxnSpPr>
            <a:cxnSpLocks noChangeShapeType="1"/>
          </p:cNvCxnSpPr>
          <p:nvPr/>
        </p:nvCxnSpPr>
        <p:spPr bwMode="auto">
          <a:xfrm>
            <a:off x="2968625" y="4427538"/>
            <a:ext cx="1489075" cy="1616075"/>
          </a:xfrm>
          <a:prstGeom prst="straightConnector1">
            <a:avLst/>
          </a:prstGeom>
          <a:noFill/>
          <a:ln w="9525">
            <a:solidFill>
              <a:srgbClr val="000000"/>
            </a:solidFill>
            <a:prstDash val="dashDot"/>
            <a:round/>
            <a:headEnd/>
            <a:tailEnd type="triangle" w="med" len="med"/>
          </a:ln>
        </p:spPr>
      </p:cxnSp>
      <p:sp>
        <p:nvSpPr>
          <p:cNvPr id="30741" name="Oval 21"/>
          <p:cNvSpPr>
            <a:spLocks noChangeAspect="1" noChangeArrowheads="1"/>
          </p:cNvSpPr>
          <p:nvPr/>
        </p:nvSpPr>
        <p:spPr bwMode="auto">
          <a:xfrm>
            <a:off x="6505575" y="1340768"/>
            <a:ext cx="2392363" cy="1627187"/>
          </a:xfrm>
          <a:prstGeom prst="ellipse">
            <a:avLst/>
          </a:prstGeom>
          <a:gradFill rotWithShape="0">
            <a:gsLst>
              <a:gs pos="0">
                <a:srgbClr val="C2D69B"/>
              </a:gs>
              <a:gs pos="50000">
                <a:srgbClr val="9BBB59"/>
              </a:gs>
              <a:gs pos="100000">
                <a:srgbClr val="C2D69B"/>
              </a:gs>
            </a:gsLst>
            <a:lin ang="5400000" scaled="1"/>
          </a:gradFill>
          <a:ln w="12700">
            <a:round/>
            <a:headEnd/>
            <a:tailEnd/>
          </a:ln>
          <a:effectLst/>
          <a:scene3d>
            <a:camera prst="legacyObliqueBottomLeft"/>
            <a:lightRig rig="legacyFlat3" dir="t"/>
          </a:scene3d>
          <a:sp3d extrusionH="430200" prstMaterial="legacyMatte">
            <a:bevelT w="13500" h="13500" prst="angle"/>
            <a:bevelB w="13500" h="13500" prst="angle"/>
            <a:extrusionClr>
              <a:srgbClr val="C2D69B"/>
            </a:extrusionClr>
          </a:sp3d>
        </p:spPr>
        <p:txBody>
          <a:bodyPr vert="horz" wrap="square" lIns="9144" tIns="9144" rIns="9144" bIns="9144"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1" i="1" u="sng" strike="noStrike" cap="none" normalizeH="0" baseline="0" dirty="0" smtClean="0">
                <a:ln>
                  <a:noFill/>
                </a:ln>
                <a:solidFill>
                  <a:schemeClr val="tx1"/>
                </a:solidFill>
                <a:effectLst/>
                <a:latin typeface="Arial" pitchFamily="34" charset="0"/>
                <a:cs typeface="Arial" pitchFamily="34" charset="0"/>
              </a:rPr>
              <a:t>VISIÓN</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s-EC" sz="800" b="1" i="1" u="none" strike="noStrike" cap="none" normalizeH="0" baseline="0" noProof="1" smtClean="0">
                <a:ln>
                  <a:noFill/>
                </a:ln>
                <a:solidFill>
                  <a:srgbClr val="000000"/>
                </a:solidFill>
                <a:effectLst/>
                <a:latin typeface="Arial" pitchFamily="34" charset="0"/>
                <a:cs typeface="Arial" pitchFamily="34" charset="0"/>
              </a:rPr>
              <a:t>“</a:t>
            </a:r>
            <a:r>
              <a:rPr kumimoji="0" lang="es-EC" sz="800" b="0" i="1" u="none" strike="noStrike" cap="none" normalizeH="0" baseline="0" dirty="0" smtClean="0">
                <a:ln>
                  <a:noFill/>
                </a:ln>
                <a:solidFill>
                  <a:srgbClr val="000000"/>
                </a:solidFill>
                <a:effectLst/>
                <a:latin typeface="Arial" pitchFamily="34" charset="0"/>
                <a:cs typeface="Arial" pitchFamily="34" charset="0"/>
              </a:rPr>
              <a:t>Ser para el año 2011, líder en la comercialización de productos, satisfaciendo las necesidades de nuestros clientes, accionistas, capital humano y sociedad. Nuestro  compromiso es la excelencia.</a:t>
            </a:r>
            <a:r>
              <a:rPr kumimoji="0" lang="es-EC" sz="1100" b="0" i="1" u="none" strike="noStrike" cap="none" normalizeH="0" baseline="0" dirty="0" smtClean="0">
                <a:ln>
                  <a:noFill/>
                </a:ln>
                <a:solidFill>
                  <a:srgbClr val="000000"/>
                </a:solidFill>
                <a:effectLst/>
                <a:latin typeface="Arial" pitchFamily="34" charset="0"/>
                <a:cs typeface="Arial" pitchFamily="34" charset="0"/>
              </a:rPr>
              <a:t/>
            </a:r>
            <a:br>
              <a:rPr kumimoji="0" lang="es-EC" sz="1100" b="0" i="1" u="none" strike="noStrike" cap="none" normalizeH="0" baseline="0" dirty="0" smtClean="0">
                <a:ln>
                  <a:noFill/>
                </a:ln>
                <a:solidFill>
                  <a:srgbClr val="000000"/>
                </a:solidFill>
                <a:effectLst/>
                <a:latin typeface="Arial" pitchFamily="34" charset="0"/>
                <a:cs typeface="Arial" pitchFamily="34" charset="0"/>
              </a:rPr>
            </a:br>
            <a:endParaRPr kumimoji="0" lang="es-EC" sz="1100" b="0" i="1"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1216" y="764704"/>
            <a:ext cx="7715200" cy="1224136"/>
          </a:xfrm>
        </p:spPr>
        <p:txBody>
          <a:bodyPr>
            <a:normAutofit/>
          </a:bodyPr>
          <a:lstStyle/>
          <a:p>
            <a:pPr algn="ctr"/>
            <a:r>
              <a:rPr lang="es-EC" sz="2800" b="1" dirty="0" smtClean="0"/>
              <a:t>AUDITORÍA DE GESTIÓN</a:t>
            </a:r>
            <a:r>
              <a:rPr lang="es-EC" sz="2800" dirty="0" smtClean="0"/>
              <a:t/>
            </a:r>
            <a:br>
              <a:rPr lang="es-EC" sz="2800" dirty="0" smtClean="0"/>
            </a:br>
            <a:endParaRPr lang="es-EC" sz="2800" dirty="0"/>
          </a:p>
        </p:txBody>
      </p:sp>
      <p:sp>
        <p:nvSpPr>
          <p:cNvPr id="3" name="2 Marcador de contenido"/>
          <p:cNvSpPr>
            <a:spLocks noGrp="1"/>
          </p:cNvSpPr>
          <p:nvPr>
            <p:ph idx="1"/>
          </p:nvPr>
        </p:nvSpPr>
        <p:spPr/>
        <p:txBody>
          <a:bodyPr/>
          <a:lstStyle/>
          <a:p>
            <a:pPr algn="just"/>
            <a:r>
              <a:rPr lang="es-EC" dirty="0" smtClean="0"/>
              <a:t>La Auditoría de Gestión es un examen sistemático, profesional y objetivo efectuado por un equipo multidisciplinario, que se lo realiza con el fin de avaluar la eficiencia, efectividad y economía de la gestión organizacional de una entidad, en el logro de sus objetivos, proceso o áreas de trabajo, el uso de sus recursos disponibles, además de medir la calidad de los servicios o productos, y el impacto socioeconómico derivado de sus actividades.</a:t>
            </a:r>
          </a:p>
          <a:p>
            <a:pPr algn="just"/>
            <a:endParaRPr lang="es-EC"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0432"/>
            <a:ext cx="8229600" cy="1370416"/>
          </a:xfrm>
        </p:spPr>
        <p:txBody>
          <a:bodyPr>
            <a:normAutofit/>
          </a:bodyPr>
          <a:lstStyle/>
          <a:p>
            <a:pPr algn="ctr"/>
            <a:r>
              <a:rPr lang="es-EC" sz="2800" b="1" dirty="0" smtClean="0"/>
              <a:t>NORMAS DE AUDITORÍA NAGAS</a:t>
            </a:r>
            <a:r>
              <a:rPr lang="es-EC" sz="2800" dirty="0" smtClean="0"/>
              <a:t/>
            </a:r>
            <a:br>
              <a:rPr lang="es-EC" sz="2800" dirty="0" smtClean="0"/>
            </a:br>
            <a:endParaRPr lang="es-EC" sz="2800" dirty="0"/>
          </a:p>
        </p:txBody>
      </p:sp>
      <p:sp>
        <p:nvSpPr>
          <p:cNvPr id="3" name="2 Marcador de contenido"/>
          <p:cNvSpPr>
            <a:spLocks noGrp="1"/>
          </p:cNvSpPr>
          <p:nvPr>
            <p:ph idx="1"/>
          </p:nvPr>
        </p:nvSpPr>
        <p:spPr>
          <a:xfrm>
            <a:off x="457200" y="2511544"/>
            <a:ext cx="8229600" cy="2861672"/>
          </a:xfrm>
        </p:spPr>
        <p:txBody>
          <a:bodyPr/>
          <a:lstStyle/>
          <a:p>
            <a:pPr algn="just"/>
            <a:r>
              <a:rPr lang="es-EC" dirty="0" smtClean="0"/>
              <a:t>Las Norma de Auditoría Generalmente Aceptadas (NAGAS) son los principios fundamentales de auditoría a los que deben enmarcarse su desempeño los auditores durante el proceso de la auditoría.</a:t>
            </a:r>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7499176" cy="1143000"/>
          </a:xfrm>
        </p:spPr>
        <p:txBody>
          <a:bodyPr>
            <a:normAutofit/>
          </a:bodyPr>
          <a:lstStyle/>
          <a:p>
            <a:r>
              <a:rPr lang="es-EC" sz="2800" b="1" dirty="0" smtClean="0"/>
              <a:t>Normas Generales o Personales</a:t>
            </a:r>
            <a:endParaRPr lang="es-EC" sz="2800" dirty="0" smtClean="0"/>
          </a:p>
        </p:txBody>
      </p:sp>
      <p:sp>
        <p:nvSpPr>
          <p:cNvPr id="3" name="2 Marcador de contenido"/>
          <p:cNvSpPr>
            <a:spLocks noGrp="1"/>
          </p:cNvSpPr>
          <p:nvPr>
            <p:ph idx="1"/>
          </p:nvPr>
        </p:nvSpPr>
        <p:spPr>
          <a:xfrm>
            <a:off x="395536" y="2468880"/>
            <a:ext cx="8229600" cy="3048352"/>
          </a:xfrm>
        </p:spPr>
        <p:txBody>
          <a:bodyPr/>
          <a:lstStyle/>
          <a:p>
            <a:pPr lvl="0"/>
            <a:r>
              <a:rPr lang="es-EC" dirty="0" smtClean="0"/>
              <a:t>Entrenamiento y capacidad profesional.</a:t>
            </a:r>
          </a:p>
          <a:p>
            <a:pPr lvl="0"/>
            <a:r>
              <a:rPr lang="es-EC" dirty="0" smtClean="0"/>
              <a:t> Independencia.</a:t>
            </a:r>
          </a:p>
          <a:p>
            <a:pPr lvl="0"/>
            <a:r>
              <a:rPr lang="es-EC" dirty="0" smtClean="0"/>
              <a:t>Cuidado o esmero profesional. </a:t>
            </a:r>
          </a:p>
          <a:p>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Base Legal de TUBASEC C.A.</a:t>
            </a:r>
            <a:r>
              <a:rPr lang="es-EC" b="1" i="1" dirty="0" smtClean="0"/>
              <a:t/>
            </a:r>
            <a:br>
              <a:rPr lang="es-EC" b="1" i="1" dirty="0" smtClean="0"/>
            </a:br>
            <a:endParaRPr lang="es-EC" dirty="0"/>
          </a:p>
        </p:txBody>
      </p:sp>
      <p:sp>
        <p:nvSpPr>
          <p:cNvPr id="3" name="2 Marcador de contenido"/>
          <p:cNvSpPr>
            <a:spLocks noGrp="1"/>
          </p:cNvSpPr>
          <p:nvPr>
            <p:ph idx="1"/>
          </p:nvPr>
        </p:nvSpPr>
        <p:spPr/>
        <p:txBody>
          <a:bodyPr>
            <a:normAutofit lnSpcReduction="10000"/>
          </a:bodyPr>
          <a:lstStyle/>
          <a:p>
            <a:pPr algn="just"/>
            <a:r>
              <a:rPr lang="es-EC" dirty="0" smtClean="0"/>
              <a:t>La compañía anónima TUBERIAS DE ASBESTO DEL ECUADOR TUBASEC C.A. compañía anónima fue creado mediante registro oficial el  9 de enero de 1968.</a:t>
            </a:r>
          </a:p>
          <a:p>
            <a:pPr algn="just">
              <a:buNone/>
            </a:pPr>
            <a:endParaRPr lang="es-EC" dirty="0" smtClean="0"/>
          </a:p>
          <a:p>
            <a:pPr algn="just"/>
            <a:r>
              <a:rPr lang="es-EC" dirty="0" smtClean="0"/>
              <a:t>El Objeto de la Compañía es la fabricación, industrialización y comercialización de artículos de asbesto, cemento, madera, de plástico, de hierro y sus derivados, así como la construcción de muebles e inmuebles con dichos elementos, pudiendo a demás exportar los artículos que fabrique o produzca o adquiera en el país.</a:t>
            </a:r>
          </a:p>
          <a:p>
            <a:pPr algn="just">
              <a:buNone/>
            </a:pPr>
            <a:endParaRPr lang="es-EC" b="1" dirty="0" smtClean="0"/>
          </a:p>
          <a:p>
            <a:pPr algn="just"/>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t>Normas de Ejecución del Trabajo</a:t>
            </a:r>
            <a:r>
              <a:rPr lang="es-EC" sz="2800" dirty="0" smtClean="0"/>
              <a:t/>
            </a:r>
            <a:br>
              <a:rPr lang="es-EC" sz="2800" dirty="0" smtClean="0"/>
            </a:br>
            <a:endParaRPr lang="es-EC" sz="2800" dirty="0"/>
          </a:p>
        </p:txBody>
      </p:sp>
      <p:sp>
        <p:nvSpPr>
          <p:cNvPr id="3" name="2 Marcador de contenido"/>
          <p:cNvSpPr>
            <a:spLocks noGrp="1"/>
          </p:cNvSpPr>
          <p:nvPr>
            <p:ph idx="1"/>
          </p:nvPr>
        </p:nvSpPr>
        <p:spPr/>
        <p:txBody>
          <a:bodyPr/>
          <a:lstStyle/>
          <a:p>
            <a:pPr lvl="0"/>
            <a:r>
              <a:rPr lang="es-EC" dirty="0" smtClean="0"/>
              <a:t>Aplicación de los Principios de Contabilidad Generalmente Aceptados.</a:t>
            </a:r>
          </a:p>
          <a:p>
            <a:pPr lvl="0"/>
            <a:r>
              <a:rPr lang="es-EC" dirty="0" smtClean="0"/>
              <a:t>Consistencia.</a:t>
            </a:r>
          </a:p>
          <a:p>
            <a:pPr lvl="0"/>
            <a:r>
              <a:rPr lang="es-EC" dirty="0" smtClean="0"/>
              <a:t>Revelación Suficiente</a:t>
            </a:r>
          </a:p>
          <a:p>
            <a:pPr lvl="0"/>
            <a:r>
              <a:rPr lang="es-EC" dirty="0" smtClean="0"/>
              <a:t>Opinión del Auditor.</a:t>
            </a:r>
          </a:p>
          <a:p>
            <a:pPr lvl="0"/>
            <a:r>
              <a:rPr lang="es-EC" dirty="0" smtClean="0"/>
              <a:t>Estudio y Evaluación del Control Interno.</a:t>
            </a:r>
          </a:p>
          <a:p>
            <a:pPr lvl="0"/>
            <a:r>
              <a:rPr lang="es-EC" dirty="0" smtClean="0"/>
              <a:t>Evidencia Suficiente y Competente.</a:t>
            </a:r>
          </a:p>
          <a:p>
            <a:pPr lvl="0"/>
            <a:r>
              <a:rPr lang="es-EC" dirty="0" smtClean="0"/>
              <a:t>Normas de Preparación del Informe.</a:t>
            </a:r>
          </a:p>
          <a:p>
            <a:pPr lvl="0"/>
            <a:r>
              <a:rPr lang="es-EC" dirty="0" smtClean="0"/>
              <a:t>Planeamiento y Supervisión.</a:t>
            </a:r>
          </a:p>
          <a:p>
            <a:pPr>
              <a:buNone/>
            </a:pPr>
            <a:endParaRPr lang="es-EC"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600" b="1" dirty="0"/>
              <a:t>FASES DE AUDITORÍA</a:t>
            </a:r>
            <a:r>
              <a:rPr lang="es-EC" sz="3600" dirty="0"/>
              <a:t/>
            </a:r>
            <a:br>
              <a:rPr lang="es-EC" sz="3600" dirty="0"/>
            </a:br>
            <a:endParaRPr lang="es-EC" sz="3600" dirty="0"/>
          </a:p>
        </p:txBody>
      </p:sp>
      <p:sp>
        <p:nvSpPr>
          <p:cNvPr id="3" name="2 Marcador de contenido"/>
          <p:cNvSpPr>
            <a:spLocks noGrp="1"/>
          </p:cNvSpPr>
          <p:nvPr>
            <p:ph idx="1"/>
          </p:nvPr>
        </p:nvSpPr>
        <p:spPr>
          <a:xfrm>
            <a:off x="323528" y="1935480"/>
            <a:ext cx="7920880" cy="4389120"/>
          </a:xfrm>
        </p:spPr>
        <p:txBody>
          <a:bodyPr/>
          <a:lstStyle/>
          <a:p>
            <a:pPr lvl="0" algn="just"/>
            <a:r>
              <a:rPr lang="es-ES" dirty="0" smtClean="0"/>
              <a:t>Planificación.-  se debe planificar de forma adecuada la auditoría.  </a:t>
            </a:r>
            <a:endParaRPr lang="es-EC" dirty="0" smtClean="0"/>
          </a:p>
          <a:p>
            <a:pPr lvl="0" algn="just"/>
            <a:r>
              <a:rPr lang="es-EC" dirty="0" smtClean="0"/>
              <a:t>Planificación preliminar.- se recopila información suficiente para conocer de la empresa auditada.</a:t>
            </a:r>
          </a:p>
          <a:p>
            <a:pPr lvl="0" algn="just"/>
            <a:r>
              <a:rPr lang="es-EC" dirty="0" smtClean="0"/>
              <a:t>Planificación Específica.- se analiza la documentación  e información  recopilada, evaluación de los riesgos</a:t>
            </a:r>
          </a:p>
          <a:p>
            <a:pPr lvl="0" algn="just"/>
            <a:r>
              <a:rPr lang="es-EC" dirty="0" smtClean="0"/>
              <a:t>Ejecución del Trabajo; y,</a:t>
            </a:r>
          </a:p>
          <a:p>
            <a:pPr algn="just"/>
            <a:r>
              <a:rPr lang="es-EC" dirty="0" smtClean="0"/>
              <a:t>Comunicación de Resultados</a:t>
            </a:r>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57808"/>
            <a:ext cx="8229600" cy="1143000"/>
          </a:xfrm>
        </p:spPr>
        <p:txBody>
          <a:bodyPr>
            <a:normAutofit/>
          </a:bodyPr>
          <a:lstStyle/>
          <a:p>
            <a:pPr algn="ctr"/>
            <a:r>
              <a:rPr lang="es-EC" sz="3200" b="1" dirty="0" smtClean="0"/>
              <a:t>EVALUACIÓN DEL SISTEMA DE CONTROL INTERNO</a:t>
            </a:r>
            <a:endParaRPr lang="es-EC" sz="3200" dirty="0"/>
          </a:p>
        </p:txBody>
      </p:sp>
      <p:sp>
        <p:nvSpPr>
          <p:cNvPr id="3" name="2 Marcador de contenido"/>
          <p:cNvSpPr>
            <a:spLocks noGrp="1"/>
          </p:cNvSpPr>
          <p:nvPr>
            <p:ph idx="1"/>
          </p:nvPr>
        </p:nvSpPr>
        <p:spPr>
          <a:xfrm>
            <a:off x="457200" y="2636912"/>
            <a:ext cx="8229600" cy="3687688"/>
          </a:xfrm>
        </p:spPr>
        <p:txBody>
          <a:bodyPr/>
          <a:lstStyle/>
          <a:p>
            <a:pPr algn="just"/>
            <a:r>
              <a:rPr lang="es-EC" dirty="0" smtClean="0"/>
              <a:t>Puede aplicarse cuestionarios de control interno, pero orientados a evaluar asuntos administrativos. En esta segunda fase la metodología se analiza la información y examina la documentación para evaluar la eficiencia y efectividad de la actividad</a:t>
            </a: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782960"/>
          </a:xfrm>
        </p:spPr>
        <p:txBody>
          <a:bodyPr>
            <a:normAutofit/>
          </a:bodyPr>
          <a:lstStyle/>
          <a:p>
            <a:pPr algn="ctr"/>
            <a:r>
              <a:rPr lang="es-EC" sz="3200" b="1" dirty="0" smtClean="0"/>
              <a:t>PROGRAMA DE AUDITORÍA</a:t>
            </a:r>
            <a:endParaRPr lang="es-EC" sz="3200" dirty="0"/>
          </a:p>
        </p:txBody>
      </p:sp>
      <p:sp>
        <p:nvSpPr>
          <p:cNvPr id="3" name="2 Marcador de contenido"/>
          <p:cNvSpPr>
            <a:spLocks noGrp="1"/>
          </p:cNvSpPr>
          <p:nvPr>
            <p:ph idx="1"/>
          </p:nvPr>
        </p:nvSpPr>
        <p:spPr>
          <a:xfrm>
            <a:off x="395536" y="1772816"/>
            <a:ext cx="8229600" cy="3528392"/>
          </a:xfrm>
        </p:spPr>
        <p:txBody>
          <a:bodyPr/>
          <a:lstStyle/>
          <a:p>
            <a:pPr algn="just"/>
            <a:r>
              <a:rPr lang="es-EC" dirty="0" smtClean="0"/>
              <a:t>El Programa de Auditoría es la secuencia de pasos  o actividades que han de darse en la auditoría; las pruebas de cumplimiento y las pruebas sustantivas que se diseñan como resultado de la evaluación del cumplimiento de los objetivos de control interno, deben ser planteados en este programa</a:t>
            </a:r>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782960"/>
          </a:xfrm>
        </p:spPr>
        <p:txBody>
          <a:bodyPr>
            <a:normAutofit/>
          </a:bodyPr>
          <a:lstStyle/>
          <a:p>
            <a:pPr algn="ctr"/>
            <a:r>
              <a:rPr lang="es-EC" sz="3600" b="1" dirty="0" smtClean="0"/>
              <a:t>EJECUCIÓN DEL TRABAJO DE AUDITORÍA</a:t>
            </a:r>
            <a:endParaRPr lang="es-EC" sz="3600" dirty="0"/>
          </a:p>
        </p:txBody>
      </p:sp>
      <p:sp>
        <p:nvSpPr>
          <p:cNvPr id="3" name="2 Marcador de contenido"/>
          <p:cNvSpPr>
            <a:spLocks noGrp="1"/>
          </p:cNvSpPr>
          <p:nvPr>
            <p:ph idx="1"/>
          </p:nvPr>
        </p:nvSpPr>
        <p:spPr>
          <a:xfrm>
            <a:off x="395536" y="2765648"/>
            <a:ext cx="8229600" cy="2967608"/>
          </a:xfrm>
        </p:spPr>
        <p:txBody>
          <a:bodyPr/>
          <a:lstStyle/>
          <a:p>
            <a:pPr algn="just"/>
            <a:r>
              <a:rPr lang="es-EC" dirty="0" smtClean="0"/>
              <a:t>La ejecución del trabajo se denomina también trabajo de campo, pues consiste en la aplicación de los procedimientos, pruebas y otras prácticas de auditoría</a:t>
            </a:r>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340768"/>
            <a:ext cx="3517566" cy="369332"/>
          </a:xfrm>
          <a:prstGeom prst="rect">
            <a:avLst/>
          </a:prstGeom>
        </p:spPr>
        <p:txBody>
          <a:bodyPr wrap="none">
            <a:spAutoFit/>
          </a:bodyPr>
          <a:lstStyle/>
          <a:p>
            <a:r>
              <a:rPr lang="es-EC" b="1" u="sng" dirty="0" smtClean="0"/>
              <a:t>PRUEBAS DE CUMPLIMIENTO</a:t>
            </a:r>
            <a:endParaRPr lang="es-EC" u="sng" dirty="0"/>
          </a:p>
        </p:txBody>
      </p:sp>
      <p:sp>
        <p:nvSpPr>
          <p:cNvPr id="5" name="4 Rectángulo"/>
          <p:cNvSpPr/>
          <p:nvPr/>
        </p:nvSpPr>
        <p:spPr>
          <a:xfrm>
            <a:off x="5076056" y="1340768"/>
            <a:ext cx="3384376" cy="369332"/>
          </a:xfrm>
          <a:prstGeom prst="rect">
            <a:avLst/>
          </a:prstGeom>
        </p:spPr>
        <p:txBody>
          <a:bodyPr wrap="square">
            <a:spAutoFit/>
          </a:bodyPr>
          <a:lstStyle/>
          <a:p>
            <a:pPr algn="ctr"/>
            <a:r>
              <a:rPr lang="es-EC" b="1" u="sng" dirty="0" smtClean="0"/>
              <a:t>PRUEBAS SUSTANTIVAS</a:t>
            </a:r>
            <a:endParaRPr lang="es-EC" u="sng" dirty="0"/>
          </a:p>
        </p:txBody>
      </p:sp>
      <p:sp>
        <p:nvSpPr>
          <p:cNvPr id="6" name="5 CuadroTexto"/>
          <p:cNvSpPr txBox="1"/>
          <p:nvPr/>
        </p:nvSpPr>
        <p:spPr>
          <a:xfrm>
            <a:off x="755576" y="2632844"/>
            <a:ext cx="2952328" cy="2308324"/>
          </a:xfrm>
          <a:prstGeom prst="rect">
            <a:avLst/>
          </a:prstGeom>
          <a:noFill/>
        </p:spPr>
        <p:txBody>
          <a:bodyPr wrap="square" rtlCol="0">
            <a:spAutoFit/>
          </a:bodyPr>
          <a:lstStyle/>
          <a:p>
            <a:pPr algn="just"/>
            <a:r>
              <a:rPr lang="es-EC" dirty="0" smtClean="0"/>
              <a:t>Estas pruebas se aplican para adquirir evidencia de aquellos controles internos que se identifican y funcionan de manera eficaz durante el periodo sujeto a examen.</a:t>
            </a:r>
          </a:p>
          <a:p>
            <a:pPr algn="just"/>
            <a:endParaRPr lang="es-EC" dirty="0"/>
          </a:p>
        </p:txBody>
      </p:sp>
      <p:cxnSp>
        <p:nvCxnSpPr>
          <p:cNvPr id="8" name="7 Conector recto de flecha"/>
          <p:cNvCxnSpPr/>
          <p:nvPr/>
        </p:nvCxnSpPr>
        <p:spPr>
          <a:xfrm rot="5400000">
            <a:off x="6625022" y="2096058"/>
            <a:ext cx="64807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220072" y="2643877"/>
            <a:ext cx="3456384" cy="2585323"/>
          </a:xfrm>
          <a:prstGeom prst="rect">
            <a:avLst/>
          </a:prstGeom>
          <a:noFill/>
        </p:spPr>
        <p:txBody>
          <a:bodyPr wrap="square" rtlCol="0">
            <a:spAutoFit/>
          </a:bodyPr>
          <a:lstStyle/>
          <a:p>
            <a:pPr algn="just"/>
            <a:r>
              <a:rPr lang="es-EC" dirty="0" smtClean="0"/>
              <a:t>Los procedimientos sustantivos se diseñan para obtener evidencia completa, correcta y que ha sido válida.</a:t>
            </a:r>
          </a:p>
          <a:p>
            <a:pPr algn="just"/>
            <a:r>
              <a:rPr lang="es-EC" dirty="0" smtClean="0"/>
              <a:t> </a:t>
            </a:r>
          </a:p>
          <a:p>
            <a:pPr algn="just"/>
            <a:r>
              <a:rPr lang="es-EC" dirty="0" smtClean="0"/>
              <a:t>Estas pruebas tienen como objetivo comprobar la validez de los saldos de las cuentas.</a:t>
            </a:r>
          </a:p>
          <a:p>
            <a:pPr algn="just"/>
            <a:endParaRPr lang="es-EC" dirty="0"/>
          </a:p>
        </p:txBody>
      </p:sp>
      <p:cxnSp>
        <p:nvCxnSpPr>
          <p:cNvPr id="10" name="9 Conector recto de flecha"/>
          <p:cNvCxnSpPr/>
          <p:nvPr/>
        </p:nvCxnSpPr>
        <p:spPr>
          <a:xfrm rot="5400000">
            <a:off x="1944502" y="2096058"/>
            <a:ext cx="64807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936104"/>
          </a:xfrm>
        </p:spPr>
        <p:txBody>
          <a:bodyPr>
            <a:noAutofit/>
          </a:bodyPr>
          <a:lstStyle/>
          <a:p>
            <a:pPr algn="ctr"/>
            <a:r>
              <a:rPr lang="es-EC" sz="2800" dirty="0" smtClean="0"/>
              <a:t> </a:t>
            </a:r>
            <a:br>
              <a:rPr lang="es-EC" sz="2800" dirty="0" smtClean="0"/>
            </a:br>
            <a:r>
              <a:rPr lang="es-EC" sz="2800" b="1" dirty="0" smtClean="0"/>
              <a:t>DEFINICIÓN DE CONTROL INTERNO</a:t>
            </a:r>
            <a:r>
              <a:rPr lang="es-EC" sz="2800" dirty="0" smtClean="0"/>
              <a:t/>
            </a:r>
            <a:br>
              <a:rPr lang="es-EC" sz="2800" dirty="0" smtClean="0"/>
            </a:br>
            <a:endParaRPr lang="es-EC" sz="2800" dirty="0"/>
          </a:p>
        </p:txBody>
      </p:sp>
      <p:sp>
        <p:nvSpPr>
          <p:cNvPr id="4" name="3 CuadroTexto"/>
          <p:cNvSpPr txBox="1"/>
          <p:nvPr/>
        </p:nvSpPr>
        <p:spPr>
          <a:xfrm>
            <a:off x="971600" y="1772816"/>
            <a:ext cx="7272808" cy="1477328"/>
          </a:xfrm>
          <a:prstGeom prst="rect">
            <a:avLst/>
          </a:prstGeom>
          <a:noFill/>
        </p:spPr>
        <p:txBody>
          <a:bodyPr wrap="square" rtlCol="0">
            <a:spAutoFit/>
          </a:bodyPr>
          <a:lstStyle/>
          <a:p>
            <a:pPr algn="just"/>
            <a:r>
              <a:rPr lang="es-EC" dirty="0" smtClean="0"/>
              <a:t>El control interno es el proceso efectuado por la Junta Directiva de la empresa, la Gerencia y demás personal, diseñado para proporcionar una seguridad razonable relacionada con el logro de los objetivos en las categorías de:</a:t>
            </a:r>
          </a:p>
          <a:p>
            <a:pPr algn="just"/>
            <a:endParaRPr lang="es-EC" dirty="0"/>
          </a:p>
        </p:txBody>
      </p:sp>
      <p:sp>
        <p:nvSpPr>
          <p:cNvPr id="5" name="4 CuadroTexto"/>
          <p:cNvSpPr txBox="1"/>
          <p:nvPr/>
        </p:nvSpPr>
        <p:spPr>
          <a:xfrm>
            <a:off x="539552" y="3429000"/>
            <a:ext cx="3672408" cy="923330"/>
          </a:xfrm>
          <a:prstGeom prst="rect">
            <a:avLst/>
          </a:prstGeom>
          <a:noFill/>
          <a:ln>
            <a:solidFill>
              <a:schemeClr val="tx2">
                <a:lumMod val="60000"/>
                <a:lumOff val="40000"/>
              </a:schemeClr>
            </a:solidFill>
          </a:ln>
        </p:spPr>
        <p:txBody>
          <a:bodyPr wrap="square" rtlCol="0">
            <a:spAutoFit/>
          </a:bodyPr>
          <a:lstStyle/>
          <a:p>
            <a:pPr lvl="0"/>
            <a:r>
              <a:rPr lang="es-EC" dirty="0" smtClean="0"/>
              <a:t>Efectividad y eficiencia de las operaciones.</a:t>
            </a:r>
          </a:p>
          <a:p>
            <a:endParaRPr lang="es-EC" dirty="0"/>
          </a:p>
        </p:txBody>
      </p:sp>
      <p:sp>
        <p:nvSpPr>
          <p:cNvPr id="6" name="5 CuadroTexto"/>
          <p:cNvSpPr txBox="1"/>
          <p:nvPr/>
        </p:nvSpPr>
        <p:spPr>
          <a:xfrm>
            <a:off x="5220072" y="3429000"/>
            <a:ext cx="3744416" cy="923330"/>
          </a:xfrm>
          <a:prstGeom prst="rect">
            <a:avLst/>
          </a:prstGeom>
          <a:noFill/>
          <a:ln>
            <a:solidFill>
              <a:schemeClr val="tx2">
                <a:lumMod val="60000"/>
                <a:lumOff val="40000"/>
              </a:schemeClr>
            </a:solidFill>
          </a:ln>
        </p:spPr>
        <p:txBody>
          <a:bodyPr wrap="square" rtlCol="0">
            <a:spAutoFit/>
          </a:bodyPr>
          <a:lstStyle/>
          <a:p>
            <a:pPr lvl="0" algn="just"/>
            <a:r>
              <a:rPr lang="es-EC" dirty="0" smtClean="0"/>
              <a:t>Confiabilidad de la presentación de los estados financieros; y</a:t>
            </a:r>
          </a:p>
          <a:p>
            <a:pPr algn="just"/>
            <a:endParaRPr lang="es-EC" dirty="0"/>
          </a:p>
        </p:txBody>
      </p:sp>
      <p:sp>
        <p:nvSpPr>
          <p:cNvPr id="7" name="6 CuadroTexto"/>
          <p:cNvSpPr txBox="1"/>
          <p:nvPr/>
        </p:nvSpPr>
        <p:spPr>
          <a:xfrm>
            <a:off x="2411760" y="4869160"/>
            <a:ext cx="3312368" cy="646331"/>
          </a:xfrm>
          <a:prstGeom prst="rect">
            <a:avLst/>
          </a:prstGeom>
          <a:noFill/>
          <a:ln>
            <a:solidFill>
              <a:schemeClr val="tx2">
                <a:lumMod val="60000"/>
                <a:lumOff val="40000"/>
              </a:schemeClr>
            </a:solidFill>
          </a:ln>
        </p:spPr>
        <p:txBody>
          <a:bodyPr wrap="square" rtlCol="0">
            <a:spAutoFit/>
          </a:bodyPr>
          <a:lstStyle/>
          <a:p>
            <a:pPr algn="just"/>
            <a:r>
              <a:rPr lang="es-EC" dirty="0" smtClean="0"/>
              <a:t>Cumplimiento de las leyes y regulaciones aplicables</a:t>
            </a:r>
            <a:endParaRPr lang="es-EC"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8229600" cy="1143000"/>
          </a:xfrm>
        </p:spPr>
        <p:txBody>
          <a:bodyPr>
            <a:normAutofit/>
          </a:bodyPr>
          <a:lstStyle/>
          <a:p>
            <a:pPr algn="ctr"/>
            <a:r>
              <a:rPr lang="es-EC" sz="3200" b="1" dirty="0" smtClean="0"/>
              <a:t>MÉTODOS DE EVALUACIÓN CONTROL INTERNO</a:t>
            </a:r>
            <a:r>
              <a:rPr lang="es-EC" sz="3200" dirty="0" smtClean="0"/>
              <a:t/>
            </a:r>
            <a:br>
              <a:rPr lang="es-EC" sz="3200" dirty="0" smtClean="0"/>
            </a:br>
            <a:endParaRPr lang="es-EC" sz="3200" dirty="0"/>
          </a:p>
        </p:txBody>
      </p:sp>
      <p:sp>
        <p:nvSpPr>
          <p:cNvPr id="3" name="2 Marcador de contenido"/>
          <p:cNvSpPr>
            <a:spLocks noGrp="1"/>
          </p:cNvSpPr>
          <p:nvPr>
            <p:ph idx="1"/>
          </p:nvPr>
        </p:nvSpPr>
        <p:spPr>
          <a:xfrm>
            <a:off x="395536" y="1628800"/>
            <a:ext cx="4978896" cy="4389120"/>
          </a:xfrm>
        </p:spPr>
        <p:txBody>
          <a:bodyPr/>
          <a:lstStyle/>
          <a:p>
            <a:pPr>
              <a:buNone/>
            </a:pPr>
            <a:r>
              <a:rPr lang="es-EC" b="1" dirty="0" smtClean="0"/>
              <a:t>COSO I</a:t>
            </a:r>
          </a:p>
          <a:p>
            <a:pPr>
              <a:buNone/>
            </a:pPr>
            <a:endParaRPr lang="es-EC" dirty="0" smtClean="0"/>
          </a:p>
          <a:p>
            <a:pPr lvl="0"/>
            <a:r>
              <a:rPr lang="es-EC" dirty="0" smtClean="0"/>
              <a:t>Ambiente de control (y Trabajo)</a:t>
            </a:r>
          </a:p>
          <a:p>
            <a:pPr lvl="0"/>
            <a:r>
              <a:rPr lang="es-EC" dirty="0" smtClean="0"/>
              <a:t>Evaluación de Riesgos</a:t>
            </a:r>
          </a:p>
          <a:p>
            <a:pPr lvl="0"/>
            <a:r>
              <a:rPr lang="es-EC" dirty="0" smtClean="0"/>
              <a:t>Actividades de Control</a:t>
            </a:r>
          </a:p>
          <a:p>
            <a:pPr lvl="0"/>
            <a:r>
              <a:rPr lang="es-EC" dirty="0" smtClean="0"/>
              <a:t>Información y Comunicación </a:t>
            </a:r>
          </a:p>
          <a:p>
            <a:pPr lvl="0"/>
            <a:r>
              <a:rPr lang="es-EC" dirty="0" smtClean="0"/>
              <a:t> Supervisión (monitoreo)</a:t>
            </a:r>
          </a:p>
          <a:p>
            <a:pPr>
              <a:buNone/>
            </a:pPr>
            <a:endParaRPr lang="es-EC" dirty="0"/>
          </a:p>
        </p:txBody>
      </p:sp>
      <p:pic>
        <p:nvPicPr>
          <p:cNvPr id="6" name="5 Imagen" descr="000"/>
          <p:cNvPicPr/>
          <p:nvPr/>
        </p:nvPicPr>
        <p:blipFill>
          <a:blip r:embed="rId3" cstate="print"/>
          <a:srcRect l="23611" t="13464" r="23248"/>
          <a:stretch>
            <a:fillRect/>
          </a:stretch>
        </p:blipFill>
        <p:spPr bwMode="auto">
          <a:xfrm>
            <a:off x="6012160" y="3429000"/>
            <a:ext cx="2743200" cy="30861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424936" cy="5328592"/>
          </a:xfrm>
        </p:spPr>
        <p:txBody>
          <a:bodyPr>
            <a:normAutofit/>
          </a:bodyPr>
          <a:lstStyle/>
          <a:p>
            <a:pPr>
              <a:buNone/>
            </a:pPr>
            <a:r>
              <a:rPr lang="es-EC" b="1" dirty="0" smtClean="0"/>
              <a:t>COSO II-ERM</a:t>
            </a:r>
          </a:p>
          <a:p>
            <a:pPr>
              <a:buNone/>
            </a:pPr>
            <a:r>
              <a:rPr lang="es-EC" dirty="0" smtClean="0"/>
              <a:t>El COSO II está integrado por ocho componentes:</a:t>
            </a:r>
          </a:p>
          <a:p>
            <a:pPr>
              <a:buNone/>
            </a:pPr>
            <a:endParaRPr lang="es-EC" dirty="0" smtClean="0"/>
          </a:p>
          <a:p>
            <a:pPr lvl="0"/>
            <a:r>
              <a:rPr lang="es-EC" dirty="0" smtClean="0"/>
              <a:t>Ambiente de control</a:t>
            </a:r>
          </a:p>
          <a:p>
            <a:pPr lvl="0"/>
            <a:r>
              <a:rPr lang="es-EC" dirty="0" smtClean="0"/>
              <a:t>Establecimiento de Objetivos</a:t>
            </a:r>
          </a:p>
          <a:p>
            <a:pPr lvl="0"/>
            <a:r>
              <a:rPr lang="es-EC" dirty="0" smtClean="0"/>
              <a:t>Identificación de Eventos</a:t>
            </a:r>
          </a:p>
          <a:p>
            <a:pPr lvl="0"/>
            <a:r>
              <a:rPr lang="es-EC" dirty="0" smtClean="0"/>
              <a:t>Evaluación de Riesgos</a:t>
            </a:r>
          </a:p>
          <a:p>
            <a:pPr lvl="0"/>
            <a:r>
              <a:rPr lang="es-EC" dirty="0" smtClean="0"/>
              <a:t>Respuesta al Riesgo</a:t>
            </a:r>
          </a:p>
          <a:p>
            <a:pPr lvl="0"/>
            <a:r>
              <a:rPr lang="es-EC" dirty="0" smtClean="0"/>
              <a:t>Actividades de control</a:t>
            </a:r>
          </a:p>
          <a:p>
            <a:pPr lvl="0"/>
            <a:r>
              <a:rPr lang="es-EC" dirty="0" smtClean="0"/>
              <a:t>Información y Comunicación; y,</a:t>
            </a:r>
          </a:p>
          <a:p>
            <a:pPr lvl="0"/>
            <a:r>
              <a:rPr lang="es-EC" dirty="0" smtClean="0"/>
              <a:t>Monitoreo</a:t>
            </a:r>
          </a:p>
          <a:p>
            <a:pPr>
              <a:buNone/>
            </a:pPr>
            <a:endParaRPr lang="es-EC" dirty="0" smtClean="0"/>
          </a:p>
          <a:p>
            <a:endParaRPr lang="es-EC" dirty="0" smtClean="0"/>
          </a:p>
          <a:p>
            <a:pPr>
              <a:buNone/>
            </a:pPr>
            <a:endParaRPr lang="es-EC"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a:bodyPr>
          <a:lstStyle/>
          <a:p>
            <a:pPr algn="ctr"/>
            <a:r>
              <a:rPr lang="es-EC" sz="2800" b="1" dirty="0" smtClean="0"/>
              <a:t>HERRAMIENTAS DE EVALUACIÓN DE CONTROL INTERNO</a:t>
            </a:r>
            <a:endParaRPr lang="es-EC" sz="2800" dirty="0"/>
          </a:p>
        </p:txBody>
      </p:sp>
      <p:sp>
        <p:nvSpPr>
          <p:cNvPr id="3" name="2 Marcador de contenido"/>
          <p:cNvSpPr>
            <a:spLocks noGrp="1"/>
          </p:cNvSpPr>
          <p:nvPr>
            <p:ph idx="1"/>
          </p:nvPr>
        </p:nvSpPr>
        <p:spPr/>
        <p:txBody>
          <a:bodyPr/>
          <a:lstStyle/>
          <a:p>
            <a:pPr algn="just">
              <a:buNone/>
            </a:pPr>
            <a:r>
              <a:rPr lang="es-EC" b="1" dirty="0" smtClean="0"/>
              <a:t>Narrativas</a:t>
            </a:r>
          </a:p>
          <a:p>
            <a:pPr algn="just">
              <a:buNone/>
            </a:pPr>
            <a:endParaRPr lang="es-ES" b="1" dirty="0" smtClean="0"/>
          </a:p>
          <a:p>
            <a:pPr algn="just">
              <a:buNone/>
            </a:pPr>
            <a:endParaRPr lang="es-EC" b="1" dirty="0" smtClean="0"/>
          </a:p>
          <a:p>
            <a:pPr algn="just"/>
            <a:r>
              <a:rPr lang="es-EC" dirty="0" smtClean="0"/>
              <a:t>Este método consiste en elaborar un papel de trabajo en el cual se resuma (describa, narre) por escrito el control Interno del componente auditado.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2780928"/>
            <a:ext cx="8229600" cy="1143000"/>
          </a:xfrm>
        </p:spPr>
        <p:txBody>
          <a:bodyPr>
            <a:normAutofit/>
          </a:bodyPr>
          <a:lstStyle/>
          <a:p>
            <a:pPr algn="ctr"/>
            <a:r>
              <a:rPr lang="es-EC" sz="5400" b="1" u="sng" cap="all" dirty="0" smtClean="0"/>
              <a:t>Objetivos de </a:t>
            </a:r>
            <a:r>
              <a:rPr lang="es-EC" sz="5400" b="1" u="sng" dirty="0" smtClean="0"/>
              <a:t>TUBASEC C.A.</a:t>
            </a:r>
            <a:r>
              <a:rPr lang="es-EC" sz="5400" b="1" dirty="0" smtClean="0"/>
              <a:t>	</a:t>
            </a:r>
            <a:endParaRPr lang="es-EC" sz="5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764704"/>
            <a:ext cx="8424936" cy="5544616"/>
          </a:xfrm>
        </p:spPr>
        <p:txBody>
          <a:bodyPr>
            <a:normAutofit fontScale="77500" lnSpcReduction="20000"/>
          </a:bodyPr>
          <a:lstStyle/>
          <a:p>
            <a:pPr algn="just">
              <a:buNone/>
            </a:pPr>
            <a:r>
              <a:rPr lang="es-EC" sz="4100" b="1" dirty="0" smtClean="0"/>
              <a:t>Cuestionarios</a:t>
            </a:r>
          </a:p>
          <a:p>
            <a:pPr algn="just">
              <a:buNone/>
            </a:pPr>
            <a:endParaRPr lang="es-EC" b="1" dirty="0" smtClean="0"/>
          </a:p>
          <a:p>
            <a:pPr lvl="0" algn="just">
              <a:buNone/>
            </a:pPr>
            <a:r>
              <a:rPr lang="es-EC" dirty="0" smtClean="0"/>
              <a:t>    Es necesario que se apliquen a los funcionarios relacionados con le componente auditado, incluyendo personal de todo nivel administrativo.</a:t>
            </a:r>
          </a:p>
          <a:p>
            <a:pPr lvl="0" algn="just">
              <a:buNone/>
            </a:pPr>
            <a:endParaRPr lang="es-EC" dirty="0" smtClean="0"/>
          </a:p>
          <a:p>
            <a:pPr algn="just">
              <a:buNone/>
            </a:pPr>
            <a:endParaRPr lang="es-EC" dirty="0" smtClean="0"/>
          </a:p>
          <a:p>
            <a:pPr lvl="0" algn="just"/>
            <a:r>
              <a:rPr lang="es-EC" dirty="0" smtClean="0"/>
              <a:t>Es necesario verificar la veracidad de las respuestas.</a:t>
            </a:r>
          </a:p>
          <a:p>
            <a:pPr algn="just">
              <a:buNone/>
            </a:pPr>
            <a:endParaRPr lang="es-EC" dirty="0" smtClean="0"/>
          </a:p>
          <a:p>
            <a:pPr lvl="0" algn="just"/>
            <a:r>
              <a:rPr lang="es-EC" dirty="0" smtClean="0"/>
              <a:t>Se debe diseñar con preguntas relacionadas y repreguntas para establecer la consistencia de las respuestas.</a:t>
            </a:r>
          </a:p>
          <a:p>
            <a:pPr algn="just">
              <a:buNone/>
            </a:pPr>
            <a:endParaRPr lang="es-EC" dirty="0" smtClean="0"/>
          </a:p>
          <a:p>
            <a:pPr lvl="0" algn="just"/>
            <a:r>
              <a:rPr lang="es-EC" dirty="0" smtClean="0"/>
              <a:t>Es necesario evitar realizar preguntas no aplicables, para lo cual en vez de utilizar cuestionarios estándar, debe elaborarse cuestionarios que reconozcan las particulares características de cada empresa.</a:t>
            </a:r>
          </a:p>
          <a:p>
            <a:pPr algn="just">
              <a:buNone/>
            </a:pPr>
            <a:endParaRPr lang="es-EC" dirty="0" smtClean="0"/>
          </a:p>
          <a:p>
            <a:pPr lvl="0" algn="just"/>
            <a:r>
              <a:rPr lang="es-EC" dirty="0" smtClean="0"/>
              <a:t>Es necesario que al final del cuestionario firme el funcionario al que se realizaron las preguntas.</a:t>
            </a:r>
          </a:p>
          <a:p>
            <a:pPr algn="just"/>
            <a:endParaRPr lang="es-EC" dirty="0" smtClean="0"/>
          </a:p>
          <a:p>
            <a:pPr algn="just"/>
            <a:endParaRPr lang="es-EC"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608512"/>
          </a:xfrm>
        </p:spPr>
        <p:txBody>
          <a:bodyPr/>
          <a:lstStyle/>
          <a:p>
            <a:pPr algn="just"/>
            <a:r>
              <a:rPr lang="es-EC" b="1" dirty="0" smtClean="0"/>
              <a:t>Flujo diagramación</a:t>
            </a:r>
          </a:p>
          <a:p>
            <a:pPr algn="just">
              <a:buNone/>
            </a:pPr>
            <a:endParaRPr lang="es-ES" b="1" dirty="0" smtClean="0"/>
          </a:p>
          <a:p>
            <a:pPr algn="just">
              <a:buNone/>
            </a:pPr>
            <a:endParaRPr lang="es-ES" b="1" dirty="0" smtClean="0"/>
          </a:p>
          <a:p>
            <a:pPr algn="just">
              <a:buNone/>
            </a:pPr>
            <a:r>
              <a:rPr lang="es-EC" dirty="0" smtClean="0"/>
              <a:t>    Es un método muy útil para evaluar el control Interno, el flujograma es la representación gráfica, secuencias del  conjunto de operaciones relativas a una actividad o sistema determinado</a:t>
            </a:r>
          </a:p>
          <a:p>
            <a:pPr algn="just">
              <a:buNone/>
            </a:pPr>
            <a:endParaRPr lang="es-EC"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27784" y="1628800"/>
            <a:ext cx="3816424" cy="369332"/>
          </a:xfrm>
          <a:prstGeom prst="rect">
            <a:avLst/>
          </a:prstGeom>
          <a:noFill/>
        </p:spPr>
        <p:txBody>
          <a:bodyPr wrap="square" rtlCol="0">
            <a:spAutoFit/>
          </a:bodyPr>
          <a:lstStyle/>
          <a:p>
            <a:endParaRPr lang="es-EC"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7585" name="Object 1"/>
          <p:cNvGraphicFramePr>
            <a:graphicFrameLocks noChangeAspect="1"/>
          </p:cNvGraphicFramePr>
          <p:nvPr/>
        </p:nvGraphicFramePr>
        <p:xfrm>
          <a:off x="1475656" y="548680"/>
          <a:ext cx="6048672" cy="6120680"/>
        </p:xfrm>
        <a:graphic>
          <a:graphicData uri="http://schemas.openxmlformats.org/presentationml/2006/ole">
            <p:oleObj spid="_x0000_s67585" name="Visio" r:id="rId4" imgW="7102649" imgH="10612606" progId="Visio.Drawing.11">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648072"/>
          </a:xfrm>
        </p:spPr>
        <p:txBody>
          <a:bodyPr>
            <a:noAutofit/>
          </a:bodyPr>
          <a:lstStyle/>
          <a:p>
            <a:r>
              <a:rPr lang="es-EC" sz="3600" dirty="0" smtClean="0"/>
              <a:t/>
            </a:r>
            <a:br>
              <a:rPr lang="es-EC" sz="3600" dirty="0" smtClean="0"/>
            </a:br>
            <a:r>
              <a:rPr lang="es-EC" sz="3600" b="1" dirty="0" smtClean="0"/>
              <a:t> Evaluación del Riesgo</a:t>
            </a:r>
            <a:endParaRPr lang="es-EC" sz="3600" dirty="0"/>
          </a:p>
        </p:txBody>
      </p:sp>
      <p:sp>
        <p:nvSpPr>
          <p:cNvPr id="3" name="2 Marcador de contenido"/>
          <p:cNvSpPr>
            <a:spLocks noGrp="1"/>
          </p:cNvSpPr>
          <p:nvPr>
            <p:ph idx="1"/>
          </p:nvPr>
        </p:nvSpPr>
        <p:spPr>
          <a:xfrm>
            <a:off x="457200" y="2132856"/>
            <a:ext cx="8229600" cy="4032448"/>
          </a:xfrm>
        </p:spPr>
        <p:txBody>
          <a:bodyPr>
            <a:normAutofit lnSpcReduction="10000"/>
          </a:bodyPr>
          <a:lstStyle/>
          <a:p>
            <a:pPr algn="just"/>
            <a:r>
              <a:rPr lang="es-EC" sz="2000" b="1" dirty="0" smtClean="0"/>
              <a:t>Riesgo Inherente (RI).-</a:t>
            </a:r>
            <a:r>
              <a:rPr lang="es-EC" sz="2000" dirty="0" smtClean="0"/>
              <a:t> Es la posibilidad de errores o irregularidades en información financiera, administrativas u operativa, antes de considerar la efectividad de los controles internos diseñados y aplicados por el ente.</a:t>
            </a:r>
          </a:p>
          <a:p>
            <a:pPr algn="just">
              <a:buNone/>
            </a:pPr>
            <a:endParaRPr lang="es-EC" sz="2000" dirty="0" smtClean="0"/>
          </a:p>
          <a:p>
            <a:pPr algn="just"/>
            <a:r>
              <a:rPr lang="es-EC" sz="2000" b="1" dirty="0" smtClean="0"/>
              <a:t>Riesgo de Control (RC).- </a:t>
            </a:r>
            <a:r>
              <a:rPr lang="es-EC" sz="2000" dirty="0" smtClean="0"/>
              <a:t>Esta asociado con la posibilidad de que los procedimientos de control interno, incluyendo a la Unidad de Auditoría Interna, no puedan prevenir o detectar los errores e irregularidades significativas de manera oportuna.</a:t>
            </a:r>
          </a:p>
          <a:p>
            <a:pPr algn="just">
              <a:buNone/>
            </a:pPr>
            <a:endParaRPr lang="es-EC" sz="2000" dirty="0" smtClean="0"/>
          </a:p>
          <a:p>
            <a:pPr algn="just">
              <a:buNone/>
            </a:pPr>
            <a:r>
              <a:rPr lang="es-EC" sz="1800" b="1" dirty="0" smtClean="0"/>
              <a:t>     FÓRMULA DEL RIESGO DE CONTROL</a:t>
            </a:r>
            <a:endParaRPr lang="es-EC" sz="1800" dirty="0" smtClean="0"/>
          </a:p>
          <a:p>
            <a:pPr algn="just">
              <a:buNone/>
            </a:pPr>
            <a:r>
              <a:rPr lang="es-EC" sz="1800" b="1" dirty="0" smtClean="0"/>
              <a:t> </a:t>
            </a:r>
            <a:endParaRPr lang="es-EC" sz="1800" dirty="0" smtClean="0"/>
          </a:p>
          <a:p>
            <a:pPr algn="just">
              <a:buNone/>
            </a:pPr>
            <a:r>
              <a:rPr lang="es-EC" sz="1800" b="1" dirty="0" smtClean="0"/>
              <a:t>     RC: </a:t>
            </a:r>
            <a:r>
              <a:rPr lang="es-EC" sz="1800" dirty="0" smtClean="0"/>
              <a:t>PORCENTAJE ÓPTIMO – PORCENTAJE OBTENIDO</a:t>
            </a:r>
          </a:p>
          <a:p>
            <a:pPr algn="just"/>
            <a:endParaRPr lang="es-EC" sz="2000" dirty="0" smtClean="0"/>
          </a:p>
          <a:p>
            <a:pPr algn="just"/>
            <a:endParaRPr lang="es-EC"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8229600" cy="1143000"/>
          </a:xfrm>
        </p:spPr>
        <p:txBody>
          <a:bodyPr>
            <a:normAutofit/>
          </a:bodyPr>
          <a:lstStyle/>
          <a:p>
            <a:pPr algn="ctr"/>
            <a:r>
              <a:rPr lang="es-EC" sz="2000" b="1" dirty="0" smtClean="0"/>
              <a:t>MATRIZ DEL NIVEL DE CONFIANZA DEL CONTROL INTERNO</a:t>
            </a:r>
            <a:r>
              <a:rPr lang="es-EC" sz="2000" dirty="0" smtClean="0"/>
              <a:t/>
            </a:r>
            <a:br>
              <a:rPr lang="es-EC" sz="2000" dirty="0" smtClean="0"/>
            </a:br>
            <a:endParaRPr lang="es-EC" sz="2000" dirty="0"/>
          </a:p>
        </p:txBody>
      </p:sp>
      <p:graphicFrame>
        <p:nvGraphicFramePr>
          <p:cNvPr id="5" name="4 Tabla"/>
          <p:cNvGraphicFramePr>
            <a:graphicFrameLocks noGrp="1"/>
          </p:cNvGraphicFramePr>
          <p:nvPr/>
        </p:nvGraphicFramePr>
        <p:xfrm>
          <a:off x="2007235" y="1772820"/>
          <a:ext cx="5129530" cy="3600396"/>
        </p:xfrm>
        <a:graphic>
          <a:graphicData uri="http://schemas.openxmlformats.org/drawingml/2006/table">
            <a:tbl>
              <a:tblPr/>
              <a:tblGrid>
                <a:gridCol w="1709420"/>
                <a:gridCol w="1710055"/>
                <a:gridCol w="1710055"/>
              </a:tblGrid>
              <a:tr h="400044">
                <a:tc rowSpan="3">
                  <a:txBody>
                    <a:bodyPr/>
                    <a:lstStyle/>
                    <a:p>
                      <a:pPr>
                        <a:lnSpc>
                          <a:spcPct val="150000"/>
                        </a:lnSpc>
                        <a:spcAft>
                          <a:spcPts val="0"/>
                        </a:spcAft>
                      </a:pPr>
                      <a:r>
                        <a:rPr lang="es-EC" sz="1200" b="1">
                          <a:latin typeface="Arial"/>
                          <a:ea typeface="Times New Roman"/>
                          <a:cs typeface="Times New Roman"/>
                        </a:rPr>
                        <a:t>ALTO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ctr">
                        <a:lnSpc>
                          <a:spcPct val="150000"/>
                        </a:lnSpc>
                        <a:spcAft>
                          <a:spcPts val="0"/>
                        </a:spcAft>
                      </a:pPr>
                      <a:r>
                        <a:rPr lang="es-EC" sz="1200" b="1">
                          <a:latin typeface="Arial"/>
                          <a:ea typeface="Times New Roman"/>
                          <a:cs typeface="Times New Roman"/>
                        </a:rPr>
                        <a:t>88.88% - 99.99%</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400044">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ctr">
                        <a:lnSpc>
                          <a:spcPct val="150000"/>
                        </a:lnSpc>
                        <a:spcAft>
                          <a:spcPts val="0"/>
                        </a:spcAft>
                      </a:pPr>
                      <a:r>
                        <a:rPr lang="es-EC" sz="1200" b="1">
                          <a:latin typeface="Arial"/>
                          <a:ea typeface="Times New Roman"/>
                          <a:cs typeface="Times New Roman"/>
                        </a:rPr>
                        <a:t>77.77% - 88.88%</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400044">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ctr">
                        <a:lnSpc>
                          <a:spcPct val="150000"/>
                        </a:lnSpc>
                        <a:spcAft>
                          <a:spcPts val="0"/>
                        </a:spcAft>
                      </a:pPr>
                      <a:r>
                        <a:rPr lang="es-EC" sz="1200">
                          <a:latin typeface="Arial"/>
                          <a:ea typeface="Times New Roman"/>
                          <a:cs typeface="Times New Roman"/>
                        </a:rPr>
                        <a:t>66.66% - 77.77%</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400044">
                <a:tc rowSpan="3">
                  <a:txBody>
                    <a:bodyPr/>
                    <a:lstStyle/>
                    <a:p>
                      <a:pPr>
                        <a:lnSpc>
                          <a:spcPct val="150000"/>
                        </a:lnSpc>
                        <a:spcAft>
                          <a:spcPts val="0"/>
                        </a:spcAft>
                      </a:pPr>
                      <a:r>
                        <a:rPr lang="es-EC" sz="1200" b="1">
                          <a:latin typeface="Arial"/>
                          <a:ea typeface="Times New Roman"/>
                          <a:cs typeface="Times New Roman"/>
                        </a:rPr>
                        <a:t>MEDIO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es-EC" sz="1200">
                          <a:latin typeface="Arial"/>
                          <a:ea typeface="Times New Roman"/>
                          <a:cs typeface="Times New Roman"/>
                        </a:rPr>
                        <a:t>55.55% - 66.66%</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400044">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es-EC" sz="1200" b="1">
                          <a:latin typeface="Arial"/>
                          <a:ea typeface="Times New Roman"/>
                          <a:cs typeface="Times New Roman"/>
                        </a:rPr>
                        <a:t>44.44% - 55.55%</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400044">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es-EC" sz="1200" b="1">
                          <a:latin typeface="Arial"/>
                          <a:ea typeface="Times New Roman"/>
                          <a:cs typeface="Times New Roman"/>
                        </a:rPr>
                        <a:t>33.33% - 44.44%</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400044">
                <a:tc rowSpan="3">
                  <a:txBody>
                    <a:bodyPr/>
                    <a:lstStyle/>
                    <a:p>
                      <a:pPr>
                        <a:lnSpc>
                          <a:spcPct val="150000"/>
                        </a:lnSpc>
                        <a:spcAft>
                          <a:spcPts val="0"/>
                        </a:spcAft>
                      </a:pPr>
                      <a:r>
                        <a:rPr lang="es-EC" sz="1200" b="1">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ctr">
                        <a:lnSpc>
                          <a:spcPct val="150000"/>
                        </a:lnSpc>
                        <a:spcAft>
                          <a:spcPts val="0"/>
                        </a:spcAft>
                      </a:pPr>
                      <a:r>
                        <a:rPr lang="es-EC" sz="1200" b="1">
                          <a:latin typeface="Arial"/>
                          <a:ea typeface="Times New Roman"/>
                          <a:cs typeface="Times New Roman"/>
                        </a:rPr>
                        <a:t>22.22% - 33.33%</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r h="400044">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ctr">
                        <a:lnSpc>
                          <a:spcPct val="150000"/>
                        </a:lnSpc>
                        <a:spcAft>
                          <a:spcPts val="0"/>
                        </a:spcAft>
                      </a:pPr>
                      <a:r>
                        <a:rPr lang="es-EC" sz="1200" b="1">
                          <a:latin typeface="Arial"/>
                          <a:ea typeface="Times New Roman"/>
                          <a:cs typeface="Times New Roman"/>
                        </a:rPr>
                        <a:t>11.11% - 22.22%</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r h="400044">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ctr">
                        <a:lnSpc>
                          <a:spcPct val="150000"/>
                        </a:lnSpc>
                        <a:spcAft>
                          <a:spcPts val="0"/>
                        </a:spcAft>
                      </a:pPr>
                      <a:r>
                        <a:rPr lang="es-EC" sz="1200" b="1" dirty="0">
                          <a:latin typeface="Arial"/>
                          <a:ea typeface="Times New Roman"/>
                          <a:cs typeface="Times New Roman"/>
                        </a:rPr>
                        <a:t>00.00% - 11.11%</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5832648"/>
          </a:xfrm>
        </p:spPr>
        <p:txBody>
          <a:bodyPr>
            <a:normAutofit/>
          </a:bodyPr>
          <a:lstStyle/>
          <a:p>
            <a:pPr algn="just">
              <a:buNone/>
            </a:pPr>
            <a:r>
              <a:rPr lang="es-EC" dirty="0" smtClean="0"/>
              <a:t> </a:t>
            </a:r>
          </a:p>
          <a:p>
            <a:pPr algn="just">
              <a:buNone/>
            </a:pPr>
            <a:r>
              <a:rPr lang="es-EC" b="1" dirty="0" smtClean="0"/>
              <a:t>   Riesgo de Detección (RD).- </a:t>
            </a:r>
            <a:r>
              <a:rPr lang="es-EC" dirty="0" smtClean="0"/>
              <a:t>Existe al aplicar los programas de auditoría, cuyos procedimientos no son suficientes para descubrir errores o irregularidades significativas. </a:t>
            </a:r>
          </a:p>
          <a:p>
            <a:pPr algn="just">
              <a:buNone/>
            </a:pPr>
            <a:r>
              <a:rPr lang="es-EC" b="1" dirty="0" smtClean="0"/>
              <a:t> </a:t>
            </a:r>
            <a:endParaRPr lang="es-EC" dirty="0" smtClean="0"/>
          </a:p>
          <a:p>
            <a:pPr algn="just">
              <a:buNone/>
            </a:pPr>
            <a:r>
              <a:rPr lang="es-EC" b="1" dirty="0" smtClean="0"/>
              <a:t>    Riesgo de Auditoría (RA).- </a:t>
            </a:r>
            <a:r>
              <a:rPr lang="es-EC" dirty="0" smtClean="0"/>
              <a:t>Se refiere a la posibilidad de que un Auditor emita inadvertidamente una opinión de auditoría favorable sobre procesos o áreas que contengan errores o irregularidades de importancia.</a:t>
            </a:r>
          </a:p>
          <a:p>
            <a:pPr algn="just">
              <a:buNone/>
            </a:pPr>
            <a:r>
              <a:rPr lang="es-EC" dirty="0" smtClean="0"/>
              <a:t> </a:t>
            </a:r>
          </a:p>
          <a:p>
            <a:pPr algn="just">
              <a:buNone/>
            </a:pPr>
            <a:r>
              <a:rPr lang="es-EC" b="1" dirty="0" smtClean="0"/>
              <a:t>    Fórmula:           RA = RI * RC* RD</a:t>
            </a:r>
            <a:endParaRPr lang="es-EC" dirty="0" smtClean="0"/>
          </a:p>
          <a:p>
            <a:pPr algn="just">
              <a:buNone/>
            </a:pPr>
            <a:endParaRPr lang="es-EC"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368152"/>
          </a:xfrm>
        </p:spPr>
        <p:txBody>
          <a:bodyPr>
            <a:noAutofit/>
          </a:bodyPr>
          <a:lstStyle/>
          <a:p>
            <a:pPr algn="ctr"/>
            <a:r>
              <a:rPr lang="es-EC" sz="2800" b="1" dirty="0" smtClean="0"/>
              <a:t>APLICACIÓN DE PROCEDIMIENTOS Y TÉCNICAS DE AUDITORÍA</a:t>
            </a:r>
            <a:r>
              <a:rPr lang="es-EC" sz="2800" dirty="0" smtClean="0"/>
              <a:t/>
            </a:r>
            <a:br>
              <a:rPr lang="es-EC" sz="2800" dirty="0" smtClean="0"/>
            </a:br>
            <a:endParaRPr lang="es-EC" sz="2800" dirty="0"/>
          </a:p>
        </p:txBody>
      </p:sp>
      <p:graphicFrame>
        <p:nvGraphicFramePr>
          <p:cNvPr id="5" name="4 Tabla"/>
          <p:cNvGraphicFramePr>
            <a:graphicFrameLocks noGrp="1"/>
          </p:cNvGraphicFramePr>
          <p:nvPr/>
        </p:nvGraphicFramePr>
        <p:xfrm>
          <a:off x="1979712" y="1988840"/>
          <a:ext cx="5256584" cy="4608512"/>
        </p:xfrm>
        <a:graphic>
          <a:graphicData uri="http://schemas.openxmlformats.org/drawingml/2006/table">
            <a:tbl>
              <a:tblPr/>
              <a:tblGrid>
                <a:gridCol w="3683535"/>
                <a:gridCol w="1573049"/>
              </a:tblGrid>
              <a:tr h="1536171">
                <a:tc>
                  <a:txBody>
                    <a:bodyPr/>
                    <a:lstStyle/>
                    <a:p>
                      <a:pPr>
                        <a:lnSpc>
                          <a:spcPct val="150000"/>
                        </a:lnSpc>
                        <a:spcAft>
                          <a:spcPts val="0"/>
                        </a:spcAft>
                        <a:tabLst>
                          <a:tab pos="2026285" algn="l"/>
                        </a:tabLst>
                      </a:pPr>
                      <a:r>
                        <a:rPr lang="es-EC" sz="1200" dirty="0">
                          <a:latin typeface="Arial"/>
                          <a:ea typeface="Times New Roman"/>
                          <a:cs typeface="Times New Roman"/>
                        </a:rPr>
                        <a:t>1.- Técnicas de verificación ocular</a:t>
                      </a:r>
                      <a:endParaRPr lang="es-EC" sz="1200" dirty="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nSpc>
                          <a:spcPct val="150000"/>
                        </a:lnSpc>
                        <a:spcAft>
                          <a:spcPts val="0"/>
                        </a:spcAft>
                        <a:tabLst>
                          <a:tab pos="2026285" algn="l"/>
                        </a:tabLst>
                      </a:pPr>
                      <a:r>
                        <a:rPr lang="es-EC" sz="1200">
                          <a:latin typeface="Arial"/>
                          <a:ea typeface="Times New Roman"/>
                          <a:cs typeface="Times New Roman"/>
                        </a:rPr>
                        <a:t>Comparación</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Observación</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Revisión Selectiva</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Rastreo</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307234">
                <a:tc>
                  <a:txBody>
                    <a:bodyPr/>
                    <a:lstStyle/>
                    <a:p>
                      <a:pPr>
                        <a:lnSpc>
                          <a:spcPct val="150000"/>
                        </a:lnSpc>
                        <a:spcAft>
                          <a:spcPts val="0"/>
                        </a:spcAft>
                        <a:tabLst>
                          <a:tab pos="2026285" algn="l"/>
                        </a:tabLst>
                      </a:pPr>
                      <a:r>
                        <a:rPr lang="es-EC" sz="1200">
                          <a:latin typeface="Arial"/>
                          <a:ea typeface="Times New Roman"/>
                          <a:cs typeface="Times New Roman"/>
                        </a:rPr>
                        <a:t>2.- Técnicas de verificación verbal</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nSpc>
                          <a:spcPct val="150000"/>
                        </a:lnSpc>
                        <a:spcAft>
                          <a:spcPts val="0"/>
                        </a:spcAft>
                        <a:tabLst>
                          <a:tab pos="2026285" algn="l"/>
                        </a:tabLst>
                      </a:pPr>
                      <a:r>
                        <a:rPr lang="es-EC" sz="1200">
                          <a:latin typeface="Arial"/>
                          <a:ea typeface="Times New Roman"/>
                          <a:cs typeface="Times New Roman"/>
                        </a:rPr>
                        <a:t>Indagación</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1536171">
                <a:tc>
                  <a:txBody>
                    <a:bodyPr/>
                    <a:lstStyle/>
                    <a:p>
                      <a:pPr>
                        <a:lnSpc>
                          <a:spcPct val="150000"/>
                        </a:lnSpc>
                        <a:spcAft>
                          <a:spcPts val="0"/>
                        </a:spcAft>
                        <a:tabLst>
                          <a:tab pos="2026285" algn="l"/>
                        </a:tabLst>
                      </a:pPr>
                      <a:r>
                        <a:rPr lang="es-EC" sz="1200">
                          <a:latin typeface="Arial"/>
                          <a:ea typeface="Times New Roman"/>
                          <a:cs typeface="Times New Roman"/>
                        </a:rPr>
                        <a:t>3.- Técnicas de verificación escrita</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nSpc>
                          <a:spcPct val="150000"/>
                        </a:lnSpc>
                        <a:spcAft>
                          <a:spcPts val="0"/>
                        </a:spcAft>
                        <a:tabLst>
                          <a:tab pos="2026285" algn="l"/>
                        </a:tabLst>
                      </a:pPr>
                      <a:r>
                        <a:rPr lang="es-EC" sz="1200">
                          <a:latin typeface="Arial"/>
                          <a:ea typeface="Times New Roman"/>
                          <a:cs typeface="Times New Roman"/>
                        </a:rPr>
                        <a:t>Estudio General</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Análisis</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Conciliación</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Confirmación</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921702">
                <a:tc>
                  <a:txBody>
                    <a:bodyPr/>
                    <a:lstStyle/>
                    <a:p>
                      <a:pPr>
                        <a:lnSpc>
                          <a:spcPct val="150000"/>
                        </a:lnSpc>
                        <a:spcAft>
                          <a:spcPts val="0"/>
                        </a:spcAft>
                        <a:tabLst>
                          <a:tab pos="2026285" algn="l"/>
                        </a:tabLst>
                      </a:pPr>
                      <a:r>
                        <a:rPr lang="es-EC" sz="1200">
                          <a:latin typeface="Arial"/>
                          <a:ea typeface="Times New Roman"/>
                          <a:cs typeface="Times New Roman"/>
                        </a:rPr>
                        <a:t>4.- Técnicas de verificación documental</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nSpc>
                          <a:spcPct val="150000"/>
                        </a:lnSpc>
                        <a:spcAft>
                          <a:spcPts val="0"/>
                        </a:spcAft>
                        <a:tabLst>
                          <a:tab pos="2026285" algn="l"/>
                        </a:tabLst>
                      </a:pPr>
                      <a:r>
                        <a:rPr lang="es-EC" sz="1200" dirty="0">
                          <a:latin typeface="Arial"/>
                          <a:ea typeface="Times New Roman"/>
                          <a:cs typeface="Times New Roman"/>
                        </a:rPr>
                        <a:t>Comprobación </a:t>
                      </a:r>
                      <a:endParaRPr lang="es-EC" sz="1200" dirty="0">
                        <a:latin typeface="Times New Roman"/>
                        <a:ea typeface="Times New Roman"/>
                        <a:cs typeface="Times New Roman"/>
                      </a:endParaRPr>
                    </a:p>
                    <a:p>
                      <a:pPr>
                        <a:lnSpc>
                          <a:spcPct val="150000"/>
                        </a:lnSpc>
                        <a:spcAft>
                          <a:spcPts val="0"/>
                        </a:spcAft>
                        <a:tabLst>
                          <a:tab pos="2026285" algn="l"/>
                        </a:tabLst>
                      </a:pPr>
                      <a:r>
                        <a:rPr lang="es-EC" sz="1200" dirty="0">
                          <a:latin typeface="Arial"/>
                          <a:ea typeface="Times New Roman"/>
                          <a:cs typeface="Times New Roman"/>
                        </a:rPr>
                        <a:t>Computación</a:t>
                      </a:r>
                      <a:endParaRPr lang="es-EC" sz="1200" dirty="0">
                        <a:latin typeface="Times New Roman"/>
                        <a:ea typeface="Times New Roman"/>
                        <a:cs typeface="Times New Roman"/>
                      </a:endParaRPr>
                    </a:p>
                    <a:p>
                      <a:pPr>
                        <a:lnSpc>
                          <a:spcPct val="150000"/>
                        </a:lnSpc>
                        <a:spcAft>
                          <a:spcPts val="0"/>
                        </a:spcAft>
                        <a:tabLst>
                          <a:tab pos="2026285" algn="l"/>
                        </a:tabLst>
                      </a:pPr>
                      <a:r>
                        <a:rPr lang="es-EC" sz="1200" dirty="0">
                          <a:latin typeface="Arial"/>
                          <a:ea typeface="Times New Roman"/>
                          <a:cs typeface="Times New Roman"/>
                        </a:rPr>
                        <a:t>Nuevo Cálculo</a:t>
                      </a:r>
                      <a:endParaRPr lang="es-EC" sz="1200" dirty="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307234">
                <a:tc>
                  <a:txBody>
                    <a:bodyPr/>
                    <a:lstStyle/>
                    <a:p>
                      <a:pPr>
                        <a:lnSpc>
                          <a:spcPct val="150000"/>
                        </a:lnSpc>
                        <a:spcAft>
                          <a:spcPts val="0"/>
                        </a:spcAft>
                        <a:tabLst>
                          <a:tab pos="2026285" algn="l"/>
                        </a:tabLst>
                      </a:pPr>
                      <a:r>
                        <a:rPr lang="es-EC" sz="1200">
                          <a:latin typeface="Arial"/>
                          <a:ea typeface="Times New Roman"/>
                          <a:cs typeface="Times New Roman"/>
                        </a:rPr>
                        <a:t>5.- Técnicas de verificación física</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nSpc>
                          <a:spcPct val="150000"/>
                        </a:lnSpc>
                        <a:spcAft>
                          <a:spcPts val="0"/>
                        </a:spcAft>
                        <a:tabLst>
                          <a:tab pos="2026285" algn="l"/>
                        </a:tabLst>
                      </a:pPr>
                      <a:r>
                        <a:rPr lang="es-EC" sz="1200" dirty="0">
                          <a:latin typeface="Arial"/>
                          <a:ea typeface="Times New Roman"/>
                          <a:cs typeface="Times New Roman"/>
                        </a:rPr>
                        <a:t>Inspección </a:t>
                      </a:r>
                      <a:endParaRPr lang="es-EC" sz="1200" dirty="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4389120"/>
          </a:xfrm>
        </p:spPr>
        <p:txBody>
          <a:bodyPr/>
          <a:lstStyle/>
          <a:p>
            <a:pPr>
              <a:buNone/>
            </a:pPr>
            <a:r>
              <a:rPr lang="es-EC" sz="2400" b="1" dirty="0" smtClean="0"/>
              <a:t>PAPELES DE TRABAJO. </a:t>
            </a:r>
            <a:r>
              <a:rPr lang="es-EC" sz="2400" dirty="0" smtClean="0"/>
              <a:t/>
            </a:r>
            <a:br>
              <a:rPr lang="es-EC" sz="2400" dirty="0" smtClean="0"/>
            </a:br>
            <a:r>
              <a:rPr lang="es-EC" sz="2400" dirty="0" smtClean="0"/>
              <a:t> </a:t>
            </a:r>
            <a:endParaRPr lang="es-EC" dirty="0" smtClean="0"/>
          </a:p>
          <a:p>
            <a:endParaRPr lang="es-EC" dirty="0" smtClean="0"/>
          </a:p>
          <a:p>
            <a:pPr algn="just"/>
            <a:r>
              <a:rPr lang="es-EC" dirty="0" smtClean="0"/>
              <a:t>Es el conjunto de documentos en el que se registran los datos e información obtenida durante su examen, las técnicas y procedimientos aplicados, las pruebas realizadas, información obtenida y las conclusiones alcanzadas</a:t>
            </a:r>
            <a:endParaRPr lang="es-EC" dirty="0"/>
          </a:p>
        </p:txBody>
      </p:sp>
      <p:sp>
        <p:nvSpPr>
          <p:cNvPr id="131074" name="Infopage"/>
          <p:cNvSpPr>
            <a:spLocks noEditPoints="1" noChangeArrowheads="1"/>
          </p:cNvSpPr>
          <p:nvPr/>
        </p:nvSpPr>
        <p:spPr bwMode="auto">
          <a:xfrm>
            <a:off x="6948264" y="4149080"/>
            <a:ext cx="1352550" cy="18954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08688"/>
          </a:xfrm>
        </p:spPr>
        <p:txBody>
          <a:bodyPr>
            <a:normAutofit/>
          </a:bodyPr>
          <a:lstStyle/>
          <a:p>
            <a:r>
              <a:rPr lang="es-EC" sz="3200" b="1" dirty="0" smtClean="0"/>
              <a:t>PAPELES DE TRABAJO</a:t>
            </a:r>
            <a:endParaRPr lang="es-EC" sz="3200" dirty="0"/>
          </a:p>
        </p:txBody>
      </p:sp>
      <p:sp>
        <p:nvSpPr>
          <p:cNvPr id="3" name="2 Marcador de contenido"/>
          <p:cNvSpPr>
            <a:spLocks noGrp="1"/>
          </p:cNvSpPr>
          <p:nvPr>
            <p:ph idx="1"/>
          </p:nvPr>
        </p:nvSpPr>
        <p:spPr>
          <a:xfrm>
            <a:off x="457200" y="1844824"/>
            <a:ext cx="8229600" cy="4479776"/>
          </a:xfrm>
        </p:spPr>
        <p:txBody>
          <a:bodyPr>
            <a:normAutofit fontScale="77500" lnSpcReduction="20000"/>
          </a:bodyPr>
          <a:lstStyle/>
          <a:p>
            <a:pPr algn="just">
              <a:buNone/>
            </a:pPr>
            <a:r>
              <a:rPr lang="es-EC" b="1" dirty="0" smtClean="0"/>
              <a:t>CARACTERÍSTICAS</a:t>
            </a:r>
          </a:p>
          <a:p>
            <a:pPr algn="just">
              <a:buNone/>
            </a:pPr>
            <a:endParaRPr lang="es-EC" dirty="0" smtClean="0"/>
          </a:p>
          <a:p>
            <a:pPr lvl="0" algn="just"/>
            <a:r>
              <a:rPr lang="es-EC" dirty="0" smtClean="0"/>
              <a:t>Deben ser preparadas en forma nítida, clara, concisa y precisa; es decir utilizando una ortografía correcta, lenguaje entendible, limitación en abreviaturas, referencias lógicas, mínimo número de marcas y explicaciones de las mismas.</a:t>
            </a:r>
          </a:p>
          <a:p>
            <a:pPr lvl="0" algn="just">
              <a:buNone/>
            </a:pPr>
            <a:endParaRPr lang="es-EC" dirty="0" smtClean="0"/>
          </a:p>
          <a:p>
            <a:pPr algn="just"/>
            <a:r>
              <a:rPr lang="es-EC" dirty="0" smtClean="0"/>
              <a:t>Debe incluir suficiente información.</a:t>
            </a:r>
          </a:p>
          <a:p>
            <a:pPr algn="just">
              <a:buNone/>
            </a:pPr>
            <a:endParaRPr lang="es-EC" dirty="0" smtClean="0"/>
          </a:p>
          <a:p>
            <a:pPr lvl="0" algn="just"/>
            <a:r>
              <a:rPr lang="es-EC" dirty="0" smtClean="0"/>
              <a:t>Es un instrumento de planeación y control de los procedimientos de auditoría.</a:t>
            </a:r>
          </a:p>
          <a:p>
            <a:pPr algn="just">
              <a:buNone/>
            </a:pPr>
            <a:endParaRPr lang="es-EC" dirty="0" smtClean="0"/>
          </a:p>
          <a:p>
            <a:pPr lvl="0" algn="just"/>
            <a:r>
              <a:rPr lang="es-EC" dirty="0" smtClean="0"/>
              <a:t>Facilitan la preparación del informe de Auditoría.</a:t>
            </a:r>
          </a:p>
          <a:p>
            <a:pPr algn="just">
              <a:buNone/>
            </a:pPr>
            <a:endParaRPr lang="es-EC" dirty="0" smtClean="0"/>
          </a:p>
          <a:p>
            <a:pPr lvl="0" algn="just"/>
            <a:r>
              <a:rPr lang="es-EC" dirty="0" smtClean="0"/>
              <a:t>Facilitan la revisión de programa de Auditoría.</a:t>
            </a:r>
          </a:p>
          <a:p>
            <a:pPr lvl="0" algn="just">
              <a:buNone/>
            </a:pPr>
            <a:endParaRPr lang="es-EC" dirty="0" smtClean="0"/>
          </a:p>
          <a:p>
            <a:pPr algn="just"/>
            <a:endParaRPr lang="es-EC" dirty="0" smtClean="0"/>
          </a:p>
          <a:p>
            <a:pPr algn="just">
              <a:buNone/>
            </a:pPr>
            <a:endParaRPr lang="es-EC"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115616" y="764704"/>
            <a:ext cx="70567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CLASIFICACIÓN DE LOS PAPELES DE TRABAJO</a:t>
            </a:r>
            <a:endParaRPr kumimoji="0" lang="es-EC" sz="2000" b="1" i="0" u="sng" strike="noStrike" cap="none" normalizeH="0" baseline="0" dirty="0" smtClean="0">
              <a:ln>
                <a:noFill/>
              </a:ln>
              <a:solidFill>
                <a:schemeClr val="tx1"/>
              </a:solidFill>
              <a:effectLst/>
              <a:latin typeface="Arial" pitchFamily="34" charset="0"/>
              <a:cs typeface="Arial" pitchFamily="34" charset="0"/>
            </a:endParaRPr>
          </a:p>
        </p:txBody>
      </p:sp>
      <p:sp>
        <p:nvSpPr>
          <p:cNvPr id="75779" name="Rectangle 3"/>
          <p:cNvSpPr>
            <a:spLocks noChangeArrowheads="1"/>
          </p:cNvSpPr>
          <p:nvPr/>
        </p:nvSpPr>
        <p:spPr bwMode="auto">
          <a:xfrm>
            <a:off x="323528" y="2570422"/>
            <a:ext cx="16561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 SU USO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0" name="Rectangle 4"/>
          <p:cNvSpPr>
            <a:spLocks noChangeArrowheads="1"/>
          </p:cNvSpPr>
          <p:nvPr/>
        </p:nvSpPr>
        <p:spPr bwMode="auto">
          <a:xfrm>
            <a:off x="2195736" y="2102368"/>
            <a:ext cx="1728192" cy="276999"/>
          </a:xfrm>
          <a:prstGeom prst="rect">
            <a:avLst/>
          </a:prstGeom>
          <a:noFill/>
          <a:ln w="9525">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Archivo Permanente</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1" name="Rectangle 5"/>
          <p:cNvSpPr>
            <a:spLocks noChangeArrowheads="1"/>
          </p:cNvSpPr>
          <p:nvPr/>
        </p:nvSpPr>
        <p:spPr bwMode="auto">
          <a:xfrm>
            <a:off x="2195736" y="3007985"/>
            <a:ext cx="1728192" cy="276999"/>
          </a:xfrm>
          <a:prstGeom prst="rect">
            <a:avLst/>
          </a:prstGeom>
          <a:noFill/>
          <a:ln w="9525">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Archivo Corriente</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Abrir llave"/>
          <p:cNvSpPr/>
          <p:nvPr/>
        </p:nvSpPr>
        <p:spPr>
          <a:xfrm>
            <a:off x="1763688" y="2060848"/>
            <a:ext cx="216024" cy="13681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5782" name="Rectangle 6"/>
          <p:cNvSpPr>
            <a:spLocks noChangeArrowheads="1"/>
          </p:cNvSpPr>
          <p:nvPr/>
        </p:nvSpPr>
        <p:spPr bwMode="auto">
          <a:xfrm>
            <a:off x="4716016" y="3573016"/>
            <a:ext cx="194421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 SU CONTENIDO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3" name="Rectangle 7"/>
          <p:cNvSpPr>
            <a:spLocks noChangeArrowheads="1"/>
          </p:cNvSpPr>
          <p:nvPr/>
        </p:nvSpPr>
        <p:spPr bwMode="auto">
          <a:xfrm>
            <a:off x="6948264" y="2924944"/>
            <a:ext cx="1800200" cy="276999"/>
          </a:xfrm>
          <a:prstGeom prst="rect">
            <a:avLst/>
          </a:prstGeom>
          <a:noFill/>
          <a:ln w="9525">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Hojas de Trabajo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4" name="Rectangle 8"/>
          <p:cNvSpPr>
            <a:spLocks noChangeArrowheads="1"/>
          </p:cNvSpPr>
          <p:nvPr/>
        </p:nvSpPr>
        <p:spPr bwMode="auto">
          <a:xfrm>
            <a:off x="6948264" y="3429000"/>
            <a:ext cx="1872208" cy="276999"/>
          </a:xfrm>
          <a:prstGeom prst="rect">
            <a:avLst/>
          </a:prstGeom>
          <a:noFill/>
          <a:ln w="9525">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Cédulas Sumarias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5" name="Rectangle 9"/>
          <p:cNvSpPr>
            <a:spLocks noChangeArrowheads="1"/>
          </p:cNvSpPr>
          <p:nvPr/>
        </p:nvSpPr>
        <p:spPr bwMode="auto">
          <a:xfrm>
            <a:off x="6948264" y="4005064"/>
            <a:ext cx="1872208" cy="276999"/>
          </a:xfrm>
          <a:prstGeom prst="rect">
            <a:avLst/>
          </a:prstGeom>
          <a:noFill/>
          <a:ln w="9525">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Cédulas Analíticas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13 Abrir llave"/>
          <p:cNvSpPr/>
          <p:nvPr/>
        </p:nvSpPr>
        <p:spPr>
          <a:xfrm>
            <a:off x="6444208" y="2780928"/>
            <a:ext cx="216024" cy="1944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1143000"/>
          </a:xfrm>
        </p:spPr>
        <p:txBody>
          <a:bodyPr>
            <a:normAutofit fontScale="90000"/>
          </a:bodyPr>
          <a:lstStyle/>
          <a:p>
            <a:r>
              <a:rPr lang="es-EC" b="1" i="1" dirty="0" smtClean="0"/>
              <a:t/>
            </a:r>
            <a:br>
              <a:rPr lang="es-EC" b="1" i="1" dirty="0" smtClean="0"/>
            </a:br>
            <a:r>
              <a:rPr lang="es-EC" dirty="0" smtClean="0"/>
              <a:t> </a:t>
            </a:r>
            <a:br>
              <a:rPr lang="es-EC" dirty="0" smtClean="0"/>
            </a:br>
            <a:r>
              <a:rPr lang="es-EC" b="1" dirty="0" smtClean="0"/>
              <a:t>Objetivo General	</a:t>
            </a:r>
            <a:endParaRPr lang="es-EC" dirty="0"/>
          </a:p>
        </p:txBody>
      </p:sp>
      <p:sp>
        <p:nvSpPr>
          <p:cNvPr id="3" name="2 Marcador de contenido"/>
          <p:cNvSpPr>
            <a:spLocks noGrp="1"/>
          </p:cNvSpPr>
          <p:nvPr>
            <p:ph idx="1"/>
          </p:nvPr>
        </p:nvSpPr>
        <p:spPr>
          <a:xfrm>
            <a:off x="395536" y="2852936"/>
            <a:ext cx="8229600" cy="2448272"/>
          </a:xfrm>
        </p:spPr>
        <p:txBody>
          <a:bodyPr/>
          <a:lstStyle/>
          <a:p>
            <a:pPr algn="just"/>
            <a:r>
              <a:rPr lang="es-EC" dirty="0" smtClean="0"/>
              <a:t>Convertirse en el primer fabricante ecuatoriano líder en el mercado, elaborando productos de calidad bajo los estándares del sello INEN para cumplir con las especificaciones que requieren cada unos de nuestros productos.</a:t>
            </a:r>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5256584"/>
          </a:xfrm>
        </p:spPr>
        <p:txBody>
          <a:bodyPr>
            <a:normAutofit fontScale="85000" lnSpcReduction="20000"/>
          </a:bodyPr>
          <a:lstStyle/>
          <a:p>
            <a:pPr algn="just">
              <a:buNone/>
            </a:pPr>
            <a:r>
              <a:rPr lang="es-EC" sz="3100" b="1" dirty="0" smtClean="0"/>
              <a:t>Archivo Permanente</a:t>
            </a:r>
          </a:p>
          <a:p>
            <a:pPr algn="just">
              <a:buNone/>
            </a:pPr>
            <a:endParaRPr lang="es-EC" b="1" dirty="0" smtClean="0"/>
          </a:p>
          <a:p>
            <a:pPr algn="just">
              <a:buNone/>
            </a:pPr>
            <a:r>
              <a:rPr lang="es-EC" dirty="0" smtClean="0"/>
              <a:t> El contenido del archivo permanente puede ser:</a:t>
            </a:r>
          </a:p>
          <a:p>
            <a:pPr algn="just">
              <a:buNone/>
            </a:pPr>
            <a:endParaRPr lang="es-EC" dirty="0" smtClean="0"/>
          </a:p>
          <a:p>
            <a:pPr lvl="0" algn="just"/>
            <a:r>
              <a:rPr lang="es-EC" dirty="0" smtClean="0"/>
              <a:t>Base legal</a:t>
            </a:r>
          </a:p>
          <a:p>
            <a:pPr lvl="0" algn="just"/>
            <a:r>
              <a:rPr lang="es-EC" dirty="0" smtClean="0"/>
              <a:t>Manual de Procedimientos</a:t>
            </a:r>
          </a:p>
          <a:p>
            <a:pPr lvl="0" algn="just"/>
            <a:r>
              <a:rPr lang="es-EC" dirty="0" smtClean="0"/>
              <a:t>Organigramas Estructurales o Funcionales</a:t>
            </a:r>
          </a:p>
          <a:p>
            <a:pPr lvl="0" algn="just"/>
            <a:r>
              <a:rPr lang="es-EC" dirty="0" smtClean="0"/>
              <a:t>Plan de Cuentas u Instructivas</a:t>
            </a:r>
          </a:p>
          <a:p>
            <a:pPr lvl="0" algn="just"/>
            <a:r>
              <a:rPr lang="es-EC" dirty="0" smtClean="0"/>
              <a:t>Reglamentos</a:t>
            </a:r>
          </a:p>
          <a:p>
            <a:pPr lvl="0" algn="just"/>
            <a:r>
              <a:rPr lang="es-EC" dirty="0" smtClean="0"/>
              <a:t>Estatutos</a:t>
            </a:r>
          </a:p>
          <a:p>
            <a:pPr lvl="0" algn="just"/>
            <a:r>
              <a:rPr lang="es-EC" dirty="0" smtClean="0"/>
              <a:t>Contratos a Largo Plazo</a:t>
            </a:r>
          </a:p>
          <a:p>
            <a:pPr lvl="0" algn="just"/>
            <a:r>
              <a:rPr lang="es-EC" dirty="0" smtClean="0"/>
              <a:t>Informes de Auditoría</a:t>
            </a:r>
          </a:p>
          <a:p>
            <a:pPr lvl="0" algn="just"/>
            <a:r>
              <a:rPr lang="es-EC" dirty="0" smtClean="0"/>
              <a:t>Estados Financieros</a:t>
            </a:r>
          </a:p>
          <a:p>
            <a:pPr lvl="0" algn="just"/>
            <a:r>
              <a:rPr lang="es-EC" dirty="0" smtClean="0"/>
              <a:t>Notas Aclaratorias</a:t>
            </a:r>
          </a:p>
          <a:p>
            <a:pPr lvl="0" algn="just"/>
            <a:r>
              <a:rPr lang="es-EC" dirty="0" smtClean="0"/>
              <a:t>Actas de Sesiones</a:t>
            </a:r>
          </a:p>
          <a:p>
            <a:pPr algn="just">
              <a:buNone/>
            </a:pPr>
            <a:endParaRPr lang="es-EC" dirty="0" smtClean="0"/>
          </a:p>
          <a:p>
            <a:pPr algn="just"/>
            <a:endParaRPr lang="es-EC" dirty="0" smtClean="0"/>
          </a:p>
          <a:p>
            <a:pPr algn="just"/>
            <a:endParaRPr lang="es-EC" dirty="0" smtClean="0"/>
          </a:p>
          <a:p>
            <a:pPr algn="just">
              <a:buNone/>
            </a:pPr>
            <a:endParaRPr lang="es-EC"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29600" cy="5400600"/>
          </a:xfrm>
        </p:spPr>
        <p:txBody>
          <a:bodyPr>
            <a:normAutofit fontScale="62500" lnSpcReduction="20000"/>
          </a:bodyPr>
          <a:lstStyle/>
          <a:p>
            <a:pPr algn="just">
              <a:buNone/>
            </a:pPr>
            <a:r>
              <a:rPr lang="es-EC" b="1" dirty="0" smtClean="0"/>
              <a:t>Archivo Corriente</a:t>
            </a:r>
          </a:p>
          <a:p>
            <a:pPr algn="just">
              <a:buNone/>
            </a:pPr>
            <a:endParaRPr lang="es-ES" b="1" dirty="0" smtClean="0"/>
          </a:p>
          <a:p>
            <a:pPr lvl="0" algn="just"/>
            <a:r>
              <a:rPr lang="es-EC" dirty="0" smtClean="0"/>
              <a:t>Último Informe del Auditor (carta de dictamen, E/F y notas aclaratorias, comentario, conclusiones y recomendaciones).</a:t>
            </a:r>
          </a:p>
          <a:p>
            <a:pPr lvl="0" algn="just">
              <a:buNone/>
            </a:pPr>
            <a:endParaRPr lang="es-EC" dirty="0" smtClean="0"/>
          </a:p>
          <a:p>
            <a:pPr lvl="0" algn="just"/>
            <a:r>
              <a:rPr lang="es-EC" dirty="0" smtClean="0"/>
              <a:t>Papeles de Trabajo Generales</a:t>
            </a:r>
          </a:p>
          <a:p>
            <a:pPr lvl="0" algn="just">
              <a:buNone/>
            </a:pPr>
            <a:endParaRPr lang="es-EC" dirty="0" smtClean="0"/>
          </a:p>
          <a:p>
            <a:pPr lvl="0" algn="just"/>
            <a:r>
              <a:rPr lang="es-EC" dirty="0" smtClean="0"/>
              <a:t>Programa de Auditoría</a:t>
            </a:r>
          </a:p>
          <a:p>
            <a:pPr lvl="0" algn="just">
              <a:buNone/>
            </a:pPr>
            <a:endParaRPr lang="es-EC" dirty="0" smtClean="0"/>
          </a:p>
          <a:p>
            <a:pPr lvl="0" algn="just"/>
            <a:r>
              <a:rPr lang="es-EC" dirty="0" smtClean="0"/>
              <a:t>Cuestionario de Control Interno</a:t>
            </a:r>
          </a:p>
          <a:p>
            <a:pPr lvl="0" algn="just">
              <a:buNone/>
            </a:pPr>
            <a:endParaRPr lang="es-EC" dirty="0" smtClean="0"/>
          </a:p>
          <a:p>
            <a:pPr lvl="0" algn="just"/>
            <a:r>
              <a:rPr lang="es-EC" dirty="0" smtClean="0"/>
              <a:t>Balances de Trabajo</a:t>
            </a:r>
          </a:p>
          <a:p>
            <a:pPr lvl="0" algn="just">
              <a:buNone/>
            </a:pPr>
            <a:endParaRPr lang="es-EC" dirty="0" smtClean="0"/>
          </a:p>
          <a:p>
            <a:pPr lvl="0" algn="just"/>
            <a:r>
              <a:rPr lang="es-EC" dirty="0" smtClean="0"/>
              <a:t>Hoja de Ajustes y Reclasificación</a:t>
            </a:r>
          </a:p>
          <a:p>
            <a:pPr lvl="0" algn="just">
              <a:buNone/>
            </a:pPr>
            <a:endParaRPr lang="es-EC" dirty="0" smtClean="0"/>
          </a:p>
          <a:p>
            <a:pPr lvl="0" algn="just"/>
            <a:r>
              <a:rPr lang="es-EC" dirty="0" smtClean="0"/>
              <a:t>Papeles de Trabajo Específicos</a:t>
            </a:r>
          </a:p>
          <a:p>
            <a:pPr lvl="0" algn="just">
              <a:buNone/>
            </a:pPr>
            <a:endParaRPr lang="es-EC" dirty="0" smtClean="0"/>
          </a:p>
          <a:p>
            <a:pPr lvl="0" algn="just"/>
            <a:r>
              <a:rPr lang="es-EC" dirty="0" smtClean="0"/>
              <a:t>Balances de Comprobación</a:t>
            </a:r>
          </a:p>
          <a:p>
            <a:pPr lvl="0" algn="just">
              <a:buNone/>
            </a:pPr>
            <a:endParaRPr lang="es-EC" dirty="0" smtClean="0"/>
          </a:p>
          <a:p>
            <a:pPr lvl="0" algn="just"/>
            <a:r>
              <a:rPr lang="es-EC" dirty="0" smtClean="0"/>
              <a:t>Cédulas Sumarias</a:t>
            </a:r>
          </a:p>
          <a:p>
            <a:pPr lvl="0" algn="just">
              <a:buNone/>
            </a:pPr>
            <a:endParaRPr lang="es-EC" dirty="0" smtClean="0"/>
          </a:p>
          <a:p>
            <a:pPr lvl="0" algn="just"/>
            <a:r>
              <a:rPr lang="es-EC" dirty="0" smtClean="0"/>
              <a:t>Cédulas Analíticas</a:t>
            </a:r>
          </a:p>
          <a:p>
            <a:pPr algn="just">
              <a:buNone/>
            </a:pPr>
            <a:endParaRPr lang="es-EC"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4389120"/>
          </a:xfrm>
        </p:spPr>
        <p:txBody>
          <a:bodyPr/>
          <a:lstStyle/>
          <a:p>
            <a:pPr algn="just"/>
            <a:r>
              <a:rPr lang="es-EC" b="1" dirty="0" smtClean="0"/>
              <a:t>INDICADORES DE GESTIÓN.</a:t>
            </a:r>
            <a:r>
              <a:rPr lang="es-EC" b="1" baseline="30000" dirty="0" smtClean="0"/>
              <a:t> </a:t>
            </a:r>
          </a:p>
          <a:p>
            <a:pPr algn="just">
              <a:buNone/>
            </a:pPr>
            <a:endParaRPr lang="es-EC" dirty="0" smtClean="0"/>
          </a:p>
          <a:p>
            <a:pPr algn="just">
              <a:buNone/>
            </a:pPr>
            <a:r>
              <a:rPr lang="es-EC" dirty="0" smtClean="0"/>
              <a:t>   Los indicadores de gestión o indicadores de rendimiento son factores cualitativos y cuantitativos que proporcionan tanto a la organización como el auditor un indicio sobre el nivel de eficiencia, economía y efectividad de la ejecución de las operaciones.</a:t>
            </a:r>
            <a:endParaRPr lang="es-EC"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352928" cy="5760640"/>
          </a:xfrm>
        </p:spPr>
        <p:txBody>
          <a:bodyPr>
            <a:normAutofit fontScale="85000" lnSpcReduction="20000"/>
          </a:bodyPr>
          <a:lstStyle/>
          <a:p>
            <a:pPr algn="just">
              <a:buNone/>
            </a:pPr>
            <a:r>
              <a:rPr lang="es-EC" b="1" dirty="0" smtClean="0"/>
              <a:t>INDICADORES FINANCIEROS</a:t>
            </a:r>
          </a:p>
          <a:p>
            <a:pPr algn="just">
              <a:buNone/>
            </a:pPr>
            <a:endParaRPr lang="es-EC" dirty="0" smtClean="0"/>
          </a:p>
          <a:p>
            <a:pPr algn="just"/>
            <a:r>
              <a:rPr lang="es-EC" dirty="0" smtClean="0"/>
              <a:t>Un indicador financiero es una relación de las cifras extractadas de los estados financieros y demás informes de la empresa con el propósito de formarse una idea como acerca del comportamiento de la empresa.</a:t>
            </a:r>
          </a:p>
          <a:p>
            <a:pPr algn="just">
              <a:buNone/>
            </a:pPr>
            <a:endParaRPr lang="es-EC" dirty="0" smtClean="0"/>
          </a:p>
          <a:p>
            <a:pPr algn="just">
              <a:buNone/>
            </a:pPr>
            <a:r>
              <a:rPr lang="es-ES" dirty="0" smtClean="0"/>
              <a:t>Ejemplo:</a:t>
            </a:r>
          </a:p>
          <a:p>
            <a:pPr algn="just">
              <a:buNone/>
            </a:pPr>
            <a:endParaRPr lang="es-ES" dirty="0" smtClean="0"/>
          </a:p>
          <a:p>
            <a:pPr>
              <a:buNone/>
            </a:pPr>
            <a:r>
              <a:rPr lang="es-EC" b="1" dirty="0" smtClean="0"/>
              <a:t>   Capital de Trabajo</a:t>
            </a:r>
            <a:endParaRPr lang="es-EC" dirty="0" smtClean="0"/>
          </a:p>
          <a:p>
            <a:pPr>
              <a:buNone/>
            </a:pPr>
            <a:r>
              <a:rPr lang="es-EC" b="1" dirty="0" smtClean="0"/>
              <a:t>    Fórmula:          </a:t>
            </a:r>
            <a:r>
              <a:rPr lang="es-EC" dirty="0" smtClean="0"/>
              <a:t>Activo Corriente - Pasivo Corriente</a:t>
            </a:r>
          </a:p>
          <a:p>
            <a:pPr>
              <a:buNone/>
            </a:pPr>
            <a:endParaRPr lang="es-EC" dirty="0" smtClean="0"/>
          </a:p>
          <a:p>
            <a:pPr>
              <a:buNone/>
            </a:pPr>
            <a:r>
              <a:rPr lang="es-EC" b="1" dirty="0" smtClean="0"/>
              <a:t>    Razón Corriente</a:t>
            </a:r>
            <a:endParaRPr lang="es-EC" dirty="0" smtClean="0"/>
          </a:p>
          <a:p>
            <a:pPr>
              <a:buNone/>
            </a:pPr>
            <a:r>
              <a:rPr lang="es-EC" dirty="0" smtClean="0"/>
              <a:t>    Indica la capacidad de la empresa en cumplir con sus obligaciones a corto plazo. </a:t>
            </a:r>
          </a:p>
          <a:p>
            <a:pPr>
              <a:buNone/>
            </a:pPr>
            <a:r>
              <a:rPr lang="es-EC" dirty="0" smtClean="0"/>
              <a:t> </a:t>
            </a:r>
          </a:p>
          <a:p>
            <a:pPr>
              <a:buNone/>
            </a:pPr>
            <a:r>
              <a:rPr lang="es-EC" b="1" dirty="0" smtClean="0"/>
              <a:t>    Fórmula:          </a:t>
            </a:r>
            <a:r>
              <a:rPr lang="es-EC" dirty="0" smtClean="0"/>
              <a:t>Activo Corriente / Pasivo Corriente </a:t>
            </a:r>
          </a:p>
          <a:p>
            <a:pPr>
              <a:buNone/>
            </a:pPr>
            <a:endParaRPr lang="es-EC" dirty="0" smtClean="0"/>
          </a:p>
          <a:p>
            <a:pPr>
              <a:buNone/>
            </a:pPr>
            <a:endParaRPr lang="es-EC" dirty="0" smtClean="0"/>
          </a:p>
          <a:p>
            <a:pPr>
              <a:buNone/>
            </a:pPr>
            <a:endParaRPr lang="es-EC" dirty="0" smtClean="0"/>
          </a:p>
          <a:p>
            <a:pPr>
              <a:buNone/>
            </a:pPr>
            <a:endParaRPr lang="es-ES" dirty="0" smtClean="0"/>
          </a:p>
          <a:p>
            <a:pPr>
              <a:buNone/>
            </a:pPr>
            <a:endParaRPr lang="es-EC" dirty="0" smtClean="0"/>
          </a:p>
          <a:p>
            <a:pPr algn="just">
              <a:buNone/>
            </a:pPr>
            <a:endParaRPr lang="es-ES" dirty="0" smtClean="0"/>
          </a:p>
          <a:p>
            <a:pPr algn="just">
              <a:buNone/>
            </a:pPr>
            <a:endParaRPr lang="es-EC"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88152"/>
            <a:ext cx="8229600" cy="4389120"/>
          </a:xfrm>
        </p:spPr>
        <p:txBody>
          <a:bodyPr/>
          <a:lstStyle/>
          <a:p>
            <a:pPr algn="just">
              <a:buNone/>
            </a:pPr>
            <a:r>
              <a:rPr lang="es-EC" b="1" dirty="0" smtClean="0"/>
              <a:t>INDICADORES NO FINANCIEROS</a:t>
            </a:r>
          </a:p>
          <a:p>
            <a:pPr algn="just">
              <a:buNone/>
            </a:pPr>
            <a:endParaRPr lang="es-ES" b="1" dirty="0" smtClean="0"/>
          </a:p>
          <a:p>
            <a:pPr algn="just">
              <a:buNone/>
            </a:pPr>
            <a:r>
              <a:rPr lang="es-EC" dirty="0" smtClean="0"/>
              <a:t>    Es una herramienta de medición que proporciona información sobre la acción y efecto de administrar una empresa.</a:t>
            </a:r>
          </a:p>
          <a:p>
            <a:pPr algn="just">
              <a:buNone/>
            </a:pPr>
            <a:endParaRPr lang="es-ES" dirty="0" smtClean="0"/>
          </a:p>
          <a:p>
            <a:pPr algn="just">
              <a:buNone/>
            </a:pPr>
            <a:endParaRPr lang="es-EC" dirty="0" smtClean="0"/>
          </a:p>
          <a:p>
            <a:pPr algn="just"/>
            <a:endParaRPr lang="es-EC"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271864"/>
          </a:xfrm>
        </p:spPr>
        <p:txBody>
          <a:bodyPr>
            <a:normAutofit fontScale="77500" lnSpcReduction="20000"/>
          </a:bodyPr>
          <a:lstStyle/>
          <a:p>
            <a:pPr algn="just">
              <a:buNone/>
            </a:pPr>
            <a:r>
              <a:rPr lang="es-EC" b="1" dirty="0" smtClean="0"/>
              <a:t>RAZONES DEL USO DE INDICADORES</a:t>
            </a:r>
            <a:endParaRPr lang="es-EC" dirty="0" smtClean="0"/>
          </a:p>
          <a:p>
            <a:pPr algn="just">
              <a:buNone/>
            </a:pPr>
            <a:r>
              <a:rPr lang="es-EC" dirty="0" smtClean="0"/>
              <a:t> </a:t>
            </a:r>
          </a:p>
          <a:p>
            <a:pPr algn="just">
              <a:buNone/>
            </a:pPr>
            <a:r>
              <a:rPr lang="es-EC" dirty="0" smtClean="0"/>
              <a:t>    Existen diferentes razones que justifican el uso de indicadores para medir la gestión de las empresas, así tenemos los siguientes:</a:t>
            </a:r>
          </a:p>
          <a:p>
            <a:pPr algn="just">
              <a:buNone/>
            </a:pPr>
            <a:endParaRPr lang="es-EC" dirty="0" smtClean="0"/>
          </a:p>
          <a:p>
            <a:pPr lvl="0" algn="just"/>
            <a:r>
              <a:rPr lang="es-EC" dirty="0" smtClean="0"/>
              <a:t>Control de la calidad del bien o servicio que se produce</a:t>
            </a:r>
          </a:p>
          <a:p>
            <a:pPr lvl="0" algn="just">
              <a:buNone/>
            </a:pPr>
            <a:endParaRPr lang="es-EC" dirty="0" smtClean="0"/>
          </a:p>
          <a:p>
            <a:pPr lvl="0" algn="just"/>
            <a:r>
              <a:rPr lang="es-EC" dirty="0" smtClean="0"/>
              <a:t>Asegura los registros de control</a:t>
            </a:r>
          </a:p>
          <a:p>
            <a:pPr lvl="0" algn="just">
              <a:buNone/>
            </a:pPr>
            <a:endParaRPr lang="es-EC" dirty="0" smtClean="0"/>
          </a:p>
          <a:p>
            <a:pPr lvl="0" algn="just"/>
            <a:r>
              <a:rPr lang="es-EC" dirty="0" smtClean="0"/>
              <a:t>Mejora la práctica administrativa</a:t>
            </a:r>
          </a:p>
          <a:p>
            <a:pPr lvl="0" algn="just"/>
            <a:endParaRPr lang="es-EC" dirty="0" smtClean="0"/>
          </a:p>
          <a:p>
            <a:pPr lvl="0" algn="just"/>
            <a:r>
              <a:rPr lang="es-EC" dirty="0" smtClean="0"/>
              <a:t>Apoya la formulación de estrategia, objetivos y meta</a:t>
            </a:r>
          </a:p>
          <a:p>
            <a:pPr lvl="0" algn="just"/>
            <a:endParaRPr lang="es-EC" dirty="0" smtClean="0"/>
          </a:p>
          <a:p>
            <a:pPr lvl="0" algn="just"/>
            <a:r>
              <a:rPr lang="es-EC" dirty="0" smtClean="0"/>
              <a:t>Retroalimenta con información el proceso de planificación estratégica</a:t>
            </a:r>
          </a:p>
          <a:p>
            <a:pPr lvl="0" algn="just">
              <a:buNone/>
            </a:pPr>
            <a:endParaRPr lang="es-EC" dirty="0" smtClean="0"/>
          </a:p>
          <a:p>
            <a:pPr lvl="0" algn="just"/>
            <a:r>
              <a:rPr lang="es-EC" dirty="0" smtClean="0"/>
              <a:t>Impulsa la búsqueda de la equidad en la distribución de los bienes y servicios.</a:t>
            </a:r>
          </a:p>
          <a:p>
            <a:pPr algn="just">
              <a:buNone/>
            </a:pPr>
            <a:endParaRPr lang="es-EC" dirty="0" smtClean="0"/>
          </a:p>
          <a:p>
            <a:pPr algn="just"/>
            <a:endParaRPr lang="es-EC"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08720"/>
            <a:ext cx="8229600" cy="4389120"/>
          </a:xfrm>
        </p:spPr>
        <p:txBody>
          <a:bodyPr>
            <a:normAutofit fontScale="77500" lnSpcReduction="20000"/>
          </a:bodyPr>
          <a:lstStyle/>
          <a:p>
            <a:pPr algn="just">
              <a:buNone/>
            </a:pPr>
            <a:r>
              <a:rPr lang="es-EC" b="1" dirty="0" smtClean="0"/>
              <a:t>HOJA DE HALLAZGOS</a:t>
            </a:r>
            <a:endParaRPr lang="es-EC" dirty="0" smtClean="0"/>
          </a:p>
          <a:p>
            <a:pPr algn="just">
              <a:buNone/>
            </a:pPr>
            <a:endParaRPr lang="es-EC" dirty="0" smtClean="0"/>
          </a:p>
          <a:p>
            <a:pPr algn="just"/>
            <a:r>
              <a:rPr lang="es-EC" dirty="0" smtClean="0"/>
              <a:t>Esta es la fase más extensa de la Auditoría de Gestión en donde se integran los especialistas y se conforma el equipo multidisciplinario. </a:t>
            </a:r>
          </a:p>
          <a:p>
            <a:pPr algn="just">
              <a:buNone/>
            </a:pPr>
            <a:endParaRPr lang="es-EC" dirty="0" smtClean="0"/>
          </a:p>
          <a:p>
            <a:pPr algn="just"/>
            <a:endParaRPr lang="es-ES" dirty="0" smtClean="0"/>
          </a:p>
          <a:p>
            <a:r>
              <a:rPr lang="es-EC" b="1" dirty="0" smtClean="0"/>
              <a:t>CONDICIÓN</a:t>
            </a:r>
            <a:endParaRPr lang="es-EC" dirty="0" smtClean="0"/>
          </a:p>
          <a:p>
            <a:pPr>
              <a:buNone/>
            </a:pPr>
            <a:endParaRPr lang="es-EC" dirty="0" smtClean="0"/>
          </a:p>
          <a:p>
            <a:r>
              <a:rPr lang="es-EC" dirty="0" smtClean="0"/>
              <a:t>(Lo que es) es la situación actual encontrado por el auditor, con respecto  a una operación, actividad o transacción que se está examinado.</a:t>
            </a:r>
          </a:p>
          <a:p>
            <a:pPr>
              <a:buNone/>
            </a:pPr>
            <a:endParaRPr lang="es-EC" dirty="0" smtClean="0"/>
          </a:p>
          <a:p>
            <a:r>
              <a:rPr lang="es-EC" dirty="0" smtClean="0"/>
              <a:t>Responde a la pregunta  ¿Que está pasando?, es decir como se está desarrollando la actividad.</a:t>
            </a:r>
          </a:p>
          <a:p>
            <a:pPr algn="just"/>
            <a:endParaRPr lang="es-EC"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95536" y="980728"/>
            <a:ext cx="8229600" cy="5040560"/>
          </a:xfrm>
        </p:spPr>
        <p:txBody>
          <a:bodyPr>
            <a:normAutofit fontScale="92500" lnSpcReduction="20000"/>
          </a:bodyPr>
          <a:lstStyle/>
          <a:p>
            <a:pPr algn="just">
              <a:buNone/>
            </a:pPr>
            <a:r>
              <a:rPr lang="es-EC" b="1" dirty="0" smtClean="0"/>
              <a:t>CRITERIO</a:t>
            </a:r>
            <a:endParaRPr lang="es-EC" dirty="0" smtClean="0"/>
          </a:p>
          <a:p>
            <a:pPr algn="just">
              <a:buNone/>
            </a:pPr>
            <a:endParaRPr lang="es-EC" dirty="0" smtClean="0"/>
          </a:p>
          <a:p>
            <a:pPr algn="just"/>
            <a:r>
              <a:rPr lang="es-EC" dirty="0" smtClean="0"/>
              <a:t>(Lo que debe ser) son parámetros de comparación a los normas aplicables a la situación encontrada, que permiten la evaluación de la condición actual. </a:t>
            </a:r>
          </a:p>
          <a:p>
            <a:pPr algn="just">
              <a:buNone/>
            </a:pPr>
            <a:endParaRPr lang="es-EC" dirty="0" smtClean="0"/>
          </a:p>
          <a:p>
            <a:pPr algn="just">
              <a:buNone/>
            </a:pPr>
            <a:endParaRPr lang="es-EC" dirty="0" smtClean="0"/>
          </a:p>
          <a:p>
            <a:pPr algn="just">
              <a:buNone/>
            </a:pPr>
            <a:r>
              <a:rPr lang="es-EC" b="1" dirty="0" smtClean="0"/>
              <a:t>CAUSA</a:t>
            </a:r>
            <a:endParaRPr lang="es-EC" dirty="0" smtClean="0"/>
          </a:p>
          <a:p>
            <a:pPr algn="just">
              <a:buNone/>
            </a:pPr>
            <a:endParaRPr lang="es-EC" dirty="0" smtClean="0"/>
          </a:p>
          <a:p>
            <a:pPr algn="just"/>
            <a:r>
              <a:rPr lang="es-EC" dirty="0" smtClean="0"/>
              <a:t>Es la razón o razones fundamentales por la cuales se originó la desviación, el motivo por el cual no se cumplió el criterio. Responde a la pregunta ¿Por qué se produce la desviación?, ya sea por desconocimiento de la entidad, falta de comunicación de gastos indebidos, etc.</a:t>
            </a:r>
          </a:p>
          <a:p>
            <a:pPr algn="just"/>
            <a:endParaRPr lang="es-EC"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389120"/>
          </a:xfrm>
        </p:spPr>
        <p:txBody>
          <a:bodyPr>
            <a:normAutofit fontScale="70000" lnSpcReduction="20000"/>
          </a:bodyPr>
          <a:lstStyle/>
          <a:p>
            <a:pPr algn="just">
              <a:buNone/>
            </a:pPr>
            <a:r>
              <a:rPr lang="es-EC" b="1" dirty="0" smtClean="0"/>
              <a:t>EFECTO</a:t>
            </a:r>
            <a:endParaRPr lang="es-EC" dirty="0" smtClean="0"/>
          </a:p>
          <a:p>
            <a:pPr algn="just">
              <a:buNone/>
            </a:pPr>
            <a:r>
              <a:rPr lang="es-EC" b="1" dirty="0" smtClean="0"/>
              <a:t> </a:t>
            </a:r>
            <a:endParaRPr lang="es-EC" dirty="0" smtClean="0"/>
          </a:p>
          <a:p>
            <a:pPr algn="just">
              <a:buNone/>
            </a:pPr>
            <a:r>
              <a:rPr lang="es-EC" dirty="0" smtClean="0"/>
              <a:t>     Diferencia entre lo que es y lo que debe ser, es el resultado adverso que se produce de la comparación entre condición y criterio. Debe exponerse en lo posible en términos cuantitativos, tales como unidades monetarias, unidades de tiempo, número de transacciones, etc. Responde a la pregunta ¿Cuál es el resultado de la desviación?, podrían ser sanciones legales, mala utilización de los recursos, realización de gastos indebidos, etc.</a:t>
            </a:r>
          </a:p>
          <a:p>
            <a:pPr algn="just">
              <a:buNone/>
            </a:pPr>
            <a:r>
              <a:rPr lang="es-EC" dirty="0" smtClean="0"/>
              <a:t> </a:t>
            </a:r>
          </a:p>
          <a:p>
            <a:pPr algn="just">
              <a:buNone/>
            </a:pPr>
            <a:r>
              <a:rPr lang="es-EC" b="1" dirty="0" smtClean="0"/>
              <a:t> CONCLUSIONES</a:t>
            </a:r>
            <a:endParaRPr lang="es-EC" dirty="0" smtClean="0"/>
          </a:p>
          <a:p>
            <a:pPr algn="just">
              <a:buNone/>
            </a:pPr>
            <a:r>
              <a:rPr lang="es-EC" b="1" dirty="0" smtClean="0"/>
              <a:t> </a:t>
            </a:r>
            <a:endParaRPr lang="es-EC" dirty="0" smtClean="0"/>
          </a:p>
          <a:p>
            <a:pPr algn="just">
              <a:buNone/>
            </a:pPr>
            <a:r>
              <a:rPr lang="es-EC" dirty="0" smtClean="0"/>
              <a:t>     Son juicios profesionales del auditor basados en los hallazgos luego de evaluar sus atributos y obtener la opinión de la entidad. Su formulación se basa en la realidad de la situación encontrada, manteniendo una actitud objetiva positiva e independiente sobre lo examinado. Se presentan a continuación de los comentarios, en forma separada y podrán redactarse según el caso, para cada comentario o grupo de ellos, bajo el título de conclusión.</a:t>
            </a:r>
          </a:p>
          <a:p>
            <a:pPr algn="just">
              <a:buNone/>
            </a:pPr>
            <a:endParaRPr lang="es-EC"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08720"/>
            <a:ext cx="8229600" cy="4389120"/>
          </a:xfrm>
        </p:spPr>
        <p:txBody>
          <a:bodyPr>
            <a:normAutofit fontScale="92500" lnSpcReduction="10000"/>
          </a:bodyPr>
          <a:lstStyle/>
          <a:p>
            <a:pPr algn="just">
              <a:buNone/>
            </a:pPr>
            <a:r>
              <a:rPr lang="es-EC" b="1" dirty="0" smtClean="0"/>
              <a:t>RECOMENDACIONES</a:t>
            </a:r>
            <a:endParaRPr lang="es-EC" dirty="0" smtClean="0"/>
          </a:p>
          <a:p>
            <a:pPr algn="just">
              <a:buNone/>
            </a:pPr>
            <a:endParaRPr lang="es-EC" dirty="0" smtClean="0"/>
          </a:p>
          <a:p>
            <a:pPr algn="just"/>
            <a:r>
              <a:rPr lang="es-EC" dirty="0" smtClean="0"/>
              <a:t>Son sugerencias positivas para dar soluciones prácticas a los problemas o deficiencias encontradas, con la finalidad de mejorar las operaciones o actividades de la entidad y constituyen la parte más importante del informe.</a:t>
            </a:r>
            <a:r>
              <a:rPr lang="es-EC" b="1" dirty="0" smtClean="0"/>
              <a:t> </a:t>
            </a:r>
            <a:r>
              <a:rPr lang="es-EC" dirty="0" smtClean="0"/>
              <a:t>Se presentan luego de los comentarios y conclusiones pertinentes, con el título de recomendaciones, numeradas en forma consecutiva a través  de todo el informe. El orden de presentación estará en función de su importancia, pudiendo corresponder a uno o varios comentarios o conclusiones a la vez.</a:t>
            </a:r>
          </a:p>
          <a:p>
            <a:pPr algn="just"/>
            <a:endParaRPr lang="es-EC"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r>
              <a:rPr lang="es-EC" dirty="0" smtClean="0"/>
              <a:t>Objetivos Específicos </a:t>
            </a:r>
            <a:endParaRPr lang="es-EC" dirty="0"/>
          </a:p>
        </p:txBody>
      </p:sp>
      <p:sp>
        <p:nvSpPr>
          <p:cNvPr id="3" name="2 Marcador de contenido"/>
          <p:cNvSpPr>
            <a:spLocks noGrp="1"/>
          </p:cNvSpPr>
          <p:nvPr>
            <p:ph idx="1"/>
          </p:nvPr>
        </p:nvSpPr>
        <p:spPr>
          <a:xfrm>
            <a:off x="395536" y="2276872"/>
            <a:ext cx="8229600" cy="3797776"/>
          </a:xfrm>
        </p:spPr>
        <p:txBody>
          <a:bodyPr/>
          <a:lstStyle/>
          <a:p>
            <a:pPr lvl="0" algn="just"/>
            <a:r>
              <a:rPr lang="es-EC" dirty="0" smtClean="0"/>
              <a:t>Mantener el Sello de Calidad INEN, cumpliendo las especificaciones que indica la Norma.</a:t>
            </a:r>
          </a:p>
          <a:p>
            <a:pPr algn="just">
              <a:buNone/>
            </a:pPr>
            <a:endParaRPr lang="es-EC" dirty="0" smtClean="0"/>
          </a:p>
          <a:p>
            <a:pPr lvl="0" algn="just"/>
            <a:r>
              <a:rPr lang="es-EC" dirty="0" smtClean="0"/>
              <a:t>Obtener el rendimiento de materias primas sobre los 160 en la unidad de control interno en nuestros productos.</a:t>
            </a:r>
          </a:p>
          <a:p>
            <a:pPr algn="just"/>
            <a:endParaRPr lang="es-EC"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854968"/>
          </a:xfrm>
        </p:spPr>
        <p:txBody>
          <a:bodyPr>
            <a:normAutofit/>
          </a:bodyPr>
          <a:lstStyle/>
          <a:p>
            <a:r>
              <a:rPr lang="es-EC" sz="3200" b="1" dirty="0" smtClean="0"/>
              <a:t>COMUNICACIÓN DE RESULTADOS</a:t>
            </a:r>
            <a:endParaRPr lang="es-EC" sz="3200" dirty="0"/>
          </a:p>
        </p:txBody>
      </p:sp>
      <p:sp>
        <p:nvSpPr>
          <p:cNvPr id="3" name="2 Marcador de contenido"/>
          <p:cNvSpPr>
            <a:spLocks noGrp="1"/>
          </p:cNvSpPr>
          <p:nvPr>
            <p:ph idx="1"/>
          </p:nvPr>
        </p:nvSpPr>
        <p:spPr/>
        <p:txBody>
          <a:bodyPr/>
          <a:lstStyle/>
          <a:p>
            <a:pPr algn="just">
              <a:buNone/>
            </a:pPr>
            <a:r>
              <a:rPr lang="es-EC" dirty="0" smtClean="0"/>
              <a:t>   La fase de comunicación de resultados comprende las siguientes actividades:</a:t>
            </a:r>
          </a:p>
          <a:p>
            <a:pPr algn="just">
              <a:buNone/>
            </a:pPr>
            <a:r>
              <a:rPr lang="es-EC" dirty="0" smtClean="0"/>
              <a:t> </a:t>
            </a:r>
          </a:p>
          <a:p>
            <a:pPr lvl="0" algn="just"/>
            <a:r>
              <a:rPr lang="es-EC" dirty="0" smtClean="0"/>
              <a:t>Las comunicaciones parciales de resultados durante el transcurso de la auditoría.</a:t>
            </a:r>
          </a:p>
          <a:p>
            <a:pPr lvl="0" algn="just">
              <a:buNone/>
            </a:pPr>
            <a:endParaRPr lang="es-EC" dirty="0" smtClean="0"/>
          </a:p>
          <a:p>
            <a:pPr lvl="0" algn="just"/>
            <a:r>
              <a:rPr lang="es-EC" dirty="0" smtClean="0"/>
              <a:t> La elaboración del informe final.</a:t>
            </a:r>
            <a:endParaRPr lang="es-EC"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24744"/>
            <a:ext cx="8229600" cy="4389120"/>
          </a:xfrm>
        </p:spPr>
        <p:txBody>
          <a:bodyPr/>
          <a:lstStyle/>
          <a:p>
            <a:pPr algn="just">
              <a:buNone/>
            </a:pPr>
            <a:r>
              <a:rPr lang="es-EC" b="1" dirty="0" smtClean="0"/>
              <a:t>BORRADOR DE INFORME DE AUDITORÍA</a:t>
            </a:r>
          </a:p>
          <a:p>
            <a:pPr algn="just">
              <a:buNone/>
            </a:pPr>
            <a:endParaRPr lang="es-EC" dirty="0" smtClean="0"/>
          </a:p>
          <a:p>
            <a:pPr algn="just"/>
            <a:r>
              <a:rPr lang="es-EC" dirty="0" smtClean="0"/>
              <a:t> Antes de que el informe se emita definitivamente, es preciso revisarlo adecuadamente para salvaguardar la efectividad de los resultados que se informan y, cautelar el prestigio del auditor. Sobre el particular se estima que, deben contemplarse los aspectos siguientes:</a:t>
            </a:r>
          </a:p>
          <a:p>
            <a:pPr algn="just"/>
            <a:endParaRPr lang="es-EC"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229600" cy="4389120"/>
          </a:xfrm>
        </p:spPr>
        <p:txBody>
          <a:bodyPr>
            <a:normAutofit fontScale="62500" lnSpcReduction="20000"/>
          </a:bodyPr>
          <a:lstStyle/>
          <a:p>
            <a:pPr algn="just">
              <a:buNone/>
            </a:pPr>
            <a:r>
              <a:rPr lang="es-EC" dirty="0" smtClean="0"/>
              <a:t>Que el informe de auditoría esté de acuerdo con:</a:t>
            </a:r>
          </a:p>
          <a:p>
            <a:pPr algn="just">
              <a:buNone/>
            </a:pPr>
            <a:endParaRPr lang="es-EC" dirty="0" smtClean="0"/>
          </a:p>
          <a:p>
            <a:pPr lvl="0" algn="just"/>
            <a:r>
              <a:rPr lang="es-EC" dirty="0" smtClean="0"/>
              <a:t> Las normas de auditoría, aplicables.</a:t>
            </a:r>
          </a:p>
          <a:p>
            <a:pPr lvl="0" algn="just">
              <a:buNone/>
            </a:pPr>
            <a:endParaRPr lang="es-EC" dirty="0" smtClean="0"/>
          </a:p>
          <a:p>
            <a:pPr lvl="0" algn="just"/>
            <a:r>
              <a:rPr lang="es-EC" dirty="0" smtClean="0"/>
              <a:t>Las normas o políticas establecidas por la propia sociedad de auditoría u órgano de control.</a:t>
            </a:r>
          </a:p>
          <a:p>
            <a:pPr lvl="0" algn="just">
              <a:buNone/>
            </a:pPr>
            <a:endParaRPr lang="es-EC" dirty="0" smtClean="0"/>
          </a:p>
          <a:p>
            <a:pPr lvl="0" algn="just"/>
            <a:r>
              <a:rPr lang="es-EC" dirty="0" smtClean="0"/>
              <a:t>Las cláusulas del contrato</a:t>
            </a:r>
          </a:p>
          <a:p>
            <a:pPr lvl="0" algn="just">
              <a:buNone/>
            </a:pPr>
            <a:endParaRPr lang="es-EC" dirty="0" smtClean="0"/>
          </a:p>
          <a:p>
            <a:pPr lvl="0" algn="just"/>
            <a:r>
              <a:rPr lang="es-EC" dirty="0" smtClean="0"/>
              <a:t>Los criterios o parámetros correspondientes al área examinada.</a:t>
            </a:r>
          </a:p>
          <a:p>
            <a:pPr lvl="0" algn="just">
              <a:buNone/>
            </a:pPr>
            <a:endParaRPr lang="es-EC" dirty="0" smtClean="0"/>
          </a:p>
          <a:p>
            <a:pPr lvl="0" algn="just"/>
            <a:r>
              <a:rPr lang="es-EC" dirty="0" smtClean="0"/>
              <a:t>Los principios de administración</a:t>
            </a:r>
          </a:p>
          <a:p>
            <a:pPr lvl="0" algn="just">
              <a:buNone/>
            </a:pPr>
            <a:endParaRPr lang="es-EC" dirty="0" smtClean="0"/>
          </a:p>
          <a:p>
            <a:pPr lvl="0" algn="just"/>
            <a:r>
              <a:rPr lang="es-EC" dirty="0" smtClean="0"/>
              <a:t>Los conocimientos y experiencias del auditor</a:t>
            </a:r>
          </a:p>
          <a:p>
            <a:pPr lvl="0" algn="just">
              <a:buNone/>
            </a:pPr>
            <a:endParaRPr lang="es-EC" dirty="0" smtClean="0"/>
          </a:p>
          <a:p>
            <a:pPr lvl="0" algn="just"/>
            <a:r>
              <a:rPr lang="es-EC" dirty="0" smtClean="0"/>
              <a:t>Las disposiciones del Colegio de Contadores Públicos u otros organismos vinculados, al respecto.</a:t>
            </a:r>
          </a:p>
          <a:p>
            <a:pPr algn="just">
              <a:buNone/>
            </a:pPr>
            <a:endParaRPr lang="es-EC" dirty="0" smtClean="0"/>
          </a:p>
          <a:p>
            <a:pPr algn="just"/>
            <a:endParaRPr lang="es-EC"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389120"/>
          </a:xfrm>
        </p:spPr>
        <p:txBody>
          <a:bodyPr/>
          <a:lstStyle/>
          <a:p>
            <a:pPr algn="just">
              <a:buNone/>
            </a:pPr>
            <a:r>
              <a:rPr lang="es-EC" b="1" dirty="0" smtClean="0"/>
              <a:t> CONFERENCIA DEL INFORME</a:t>
            </a:r>
            <a:endParaRPr lang="es-EC" dirty="0" smtClean="0"/>
          </a:p>
          <a:p>
            <a:pPr algn="just">
              <a:buNone/>
            </a:pPr>
            <a:endParaRPr lang="es-EC" dirty="0" smtClean="0"/>
          </a:p>
          <a:p>
            <a:pPr algn="just"/>
            <a:r>
              <a:rPr lang="es-EC" dirty="0" smtClean="0"/>
              <a:t>Consiste en la revisión final del borrador del informe el que ha sido elaborado en el transcurso del examen  se procede a dar la lectura del informe  de auditoría a los  funcionarios de la entidad con el fin de que conozcan el resultado final de la auditoría realizada a su organización.</a:t>
            </a:r>
          </a:p>
          <a:p>
            <a:pPr algn="just">
              <a:buNone/>
            </a:pPr>
            <a:endParaRPr lang="es-EC" dirty="0" smtClean="0"/>
          </a:p>
          <a:p>
            <a:pPr algn="just"/>
            <a:endParaRPr lang="es-EC"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5256584"/>
          </a:xfrm>
        </p:spPr>
        <p:txBody>
          <a:bodyPr>
            <a:normAutofit fontScale="55000" lnSpcReduction="20000"/>
          </a:bodyPr>
          <a:lstStyle/>
          <a:p>
            <a:pPr algn="just">
              <a:buNone/>
            </a:pPr>
            <a:r>
              <a:rPr lang="es-EC" b="1" dirty="0" smtClean="0"/>
              <a:t>INFORME DE AUDITORÍA DEFINITIVO</a:t>
            </a:r>
            <a:endParaRPr lang="es-EC" dirty="0" smtClean="0"/>
          </a:p>
          <a:p>
            <a:pPr algn="just">
              <a:buNone/>
            </a:pPr>
            <a:endParaRPr lang="es-EC" dirty="0" smtClean="0"/>
          </a:p>
          <a:p>
            <a:pPr algn="just">
              <a:buNone/>
            </a:pPr>
            <a:r>
              <a:rPr lang="es-EC" dirty="0" smtClean="0"/>
              <a:t>       El informe de auditoría constituye el producto final del trabajo del auditor en que constarán sus comentarios sobre hallazgos, conclusiones y recomendaciones.</a:t>
            </a:r>
          </a:p>
          <a:p>
            <a:pPr algn="just">
              <a:buNone/>
            </a:pPr>
            <a:endParaRPr lang="es-EC" dirty="0" smtClean="0"/>
          </a:p>
          <a:p>
            <a:pPr>
              <a:buNone/>
            </a:pPr>
            <a:r>
              <a:rPr lang="es-EC" b="1" dirty="0" smtClean="0"/>
              <a:t>Requisitos y cualidades del informe</a:t>
            </a:r>
          </a:p>
          <a:p>
            <a:pPr>
              <a:buNone/>
            </a:pPr>
            <a:endParaRPr lang="es-EC" dirty="0" smtClean="0"/>
          </a:p>
          <a:p>
            <a:pPr lvl="0"/>
            <a:r>
              <a:rPr lang="es-EC" dirty="0" smtClean="0"/>
              <a:t>Concisión</a:t>
            </a:r>
          </a:p>
          <a:p>
            <a:pPr lvl="0">
              <a:buNone/>
            </a:pPr>
            <a:endParaRPr lang="es-EC" dirty="0" smtClean="0"/>
          </a:p>
          <a:p>
            <a:pPr lvl="0"/>
            <a:r>
              <a:rPr lang="es-EC" dirty="0" smtClean="0"/>
              <a:t>Precisión y Razonabilidad</a:t>
            </a:r>
          </a:p>
          <a:p>
            <a:pPr lvl="0">
              <a:buNone/>
            </a:pPr>
            <a:endParaRPr lang="es-EC" dirty="0" smtClean="0"/>
          </a:p>
          <a:p>
            <a:pPr lvl="0"/>
            <a:r>
              <a:rPr lang="es-EC" dirty="0" smtClean="0"/>
              <a:t>Respaldo adecuado</a:t>
            </a:r>
          </a:p>
          <a:p>
            <a:pPr lvl="0">
              <a:buNone/>
            </a:pPr>
            <a:endParaRPr lang="es-EC" dirty="0" smtClean="0"/>
          </a:p>
          <a:p>
            <a:pPr lvl="0"/>
            <a:r>
              <a:rPr lang="es-EC" dirty="0" smtClean="0"/>
              <a:t>Objetividad</a:t>
            </a:r>
          </a:p>
          <a:p>
            <a:pPr lvl="0">
              <a:buNone/>
            </a:pPr>
            <a:endParaRPr lang="es-EC" dirty="0" smtClean="0"/>
          </a:p>
          <a:p>
            <a:pPr lvl="0"/>
            <a:r>
              <a:rPr lang="es-EC" dirty="0" smtClean="0"/>
              <a:t>Tono Constructivo</a:t>
            </a:r>
          </a:p>
          <a:p>
            <a:pPr lvl="0">
              <a:buNone/>
            </a:pPr>
            <a:endParaRPr lang="es-EC" dirty="0" smtClean="0"/>
          </a:p>
          <a:p>
            <a:pPr lvl="0"/>
            <a:r>
              <a:rPr lang="es-EC" dirty="0" smtClean="0"/>
              <a:t>Importancia del contenido</a:t>
            </a:r>
          </a:p>
          <a:p>
            <a:pPr lvl="0">
              <a:buNone/>
            </a:pPr>
            <a:endParaRPr lang="es-EC" dirty="0" smtClean="0"/>
          </a:p>
          <a:p>
            <a:pPr lvl="0"/>
            <a:r>
              <a:rPr lang="es-EC" dirty="0" smtClean="0"/>
              <a:t>Utilidad y oportunidad</a:t>
            </a:r>
          </a:p>
          <a:p>
            <a:pPr lvl="0">
              <a:buNone/>
            </a:pPr>
            <a:endParaRPr lang="es-EC" dirty="0" smtClean="0"/>
          </a:p>
          <a:p>
            <a:pPr lvl="0"/>
            <a:r>
              <a:rPr lang="es-EC" dirty="0" smtClean="0"/>
              <a:t>Claridad</a:t>
            </a:r>
          </a:p>
          <a:p>
            <a:pPr algn="just">
              <a:buNone/>
            </a:pPr>
            <a:endParaRPr lang="es-EC"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5127848"/>
          </a:xfrm>
        </p:spPr>
        <p:txBody>
          <a:bodyPr>
            <a:normAutofit fontScale="77500" lnSpcReduction="20000"/>
          </a:bodyPr>
          <a:lstStyle/>
          <a:p>
            <a:pPr>
              <a:buNone/>
            </a:pPr>
            <a:r>
              <a:rPr lang="es-EC" b="1" dirty="0" smtClean="0"/>
              <a:t>Responsabilidad en la elaboración del Informe</a:t>
            </a:r>
            <a:endParaRPr lang="es-EC" dirty="0" smtClean="0"/>
          </a:p>
          <a:p>
            <a:pPr>
              <a:buNone/>
            </a:pPr>
            <a:r>
              <a:rPr lang="es-EC" b="1" dirty="0" smtClean="0"/>
              <a:t> </a:t>
            </a:r>
            <a:endParaRPr lang="es-EC" dirty="0" smtClean="0"/>
          </a:p>
          <a:p>
            <a:pPr>
              <a:buNone/>
            </a:pPr>
            <a:r>
              <a:rPr lang="es-EC" dirty="0" smtClean="0"/>
              <a:t>     La redacción del informe en borrador es responsabilidad del Jefe de Equipo y Supervisor, compartida con todos miembros del mismo.</a:t>
            </a:r>
          </a:p>
          <a:p>
            <a:endParaRPr lang="es-EC" dirty="0" smtClean="0"/>
          </a:p>
          <a:p>
            <a:pPr>
              <a:buNone/>
            </a:pPr>
            <a:r>
              <a:rPr lang="es-EC" dirty="0" smtClean="0"/>
              <a:t>Los criterios para ordenar los resultados son:</a:t>
            </a:r>
          </a:p>
          <a:p>
            <a:pPr>
              <a:buNone/>
            </a:pPr>
            <a:r>
              <a:rPr lang="es-EC" dirty="0" smtClean="0"/>
              <a:t> </a:t>
            </a:r>
          </a:p>
          <a:p>
            <a:pPr lvl="0"/>
            <a:r>
              <a:rPr lang="es-EC" dirty="0" smtClean="0"/>
              <a:t>Importancia de los resultados.</a:t>
            </a:r>
          </a:p>
          <a:p>
            <a:pPr>
              <a:buNone/>
            </a:pPr>
            <a:r>
              <a:rPr lang="es-EC" dirty="0" smtClean="0"/>
              <a:t> </a:t>
            </a:r>
          </a:p>
          <a:p>
            <a:pPr lvl="0"/>
            <a:r>
              <a:rPr lang="es-EC" dirty="0" smtClean="0"/>
              <a:t>Partir de los componentes o hallazgos generales y llegar a los específicos.</a:t>
            </a:r>
          </a:p>
          <a:p>
            <a:pPr lvl="0">
              <a:buNone/>
            </a:pPr>
            <a:endParaRPr lang="es-EC" dirty="0" smtClean="0"/>
          </a:p>
          <a:p>
            <a:pPr lvl="0"/>
            <a:r>
              <a:rPr lang="es-EC" dirty="0" smtClean="0"/>
              <a:t>Seguir el proceso de las operaciones.</a:t>
            </a:r>
          </a:p>
          <a:p>
            <a:pPr>
              <a:buNone/>
            </a:pPr>
            <a:endParaRPr lang="es-EC" dirty="0" smtClean="0"/>
          </a:p>
          <a:p>
            <a:pPr lvl="0"/>
            <a:r>
              <a:rPr lang="es-EC" dirty="0" smtClean="0"/>
              <a:t>Utilizar las principales actividades sustantivas y adjetivas.</a:t>
            </a:r>
          </a:p>
          <a:p>
            <a:pPr>
              <a:buNone/>
            </a:pPr>
            <a:endParaRPr lang="es-EC" dirty="0" smtClean="0"/>
          </a:p>
          <a:p>
            <a:pPr lvl="0"/>
            <a:r>
              <a:rPr lang="es-EC" dirty="0" smtClean="0"/>
              <a:t>Combinar los criterios expuestos.</a:t>
            </a:r>
          </a:p>
          <a:p>
            <a:pPr>
              <a:buNone/>
            </a:pPr>
            <a:endParaRPr lang="es-EC"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836712"/>
            <a:ext cx="8229600" cy="5184576"/>
          </a:xfrm>
        </p:spPr>
        <p:txBody>
          <a:bodyPr>
            <a:normAutofit fontScale="85000" lnSpcReduction="10000"/>
          </a:bodyPr>
          <a:lstStyle/>
          <a:p>
            <a:pPr algn="just">
              <a:buNone/>
            </a:pPr>
            <a:r>
              <a:rPr lang="es-EC" b="1" dirty="0" smtClean="0"/>
              <a:t>Comentarios, conclusiones y Recomendaciones</a:t>
            </a:r>
            <a:endParaRPr lang="es-EC" dirty="0" smtClean="0"/>
          </a:p>
          <a:p>
            <a:pPr algn="just">
              <a:buNone/>
            </a:pPr>
            <a:endParaRPr lang="es-EC" dirty="0" smtClean="0"/>
          </a:p>
          <a:p>
            <a:pPr algn="just">
              <a:buNone/>
            </a:pPr>
            <a:r>
              <a:rPr lang="es-EC" dirty="0" smtClean="0"/>
              <a:t>    El informe es presentado mediante la relación de comentarios de los hallazgos de auditoría, conclusiones y recomendaciones.</a:t>
            </a:r>
          </a:p>
          <a:p>
            <a:pPr algn="just">
              <a:buNone/>
            </a:pPr>
            <a:r>
              <a:rPr lang="es-EC" b="1" dirty="0" smtClean="0"/>
              <a:t> </a:t>
            </a:r>
            <a:endParaRPr lang="es-EC" dirty="0" smtClean="0"/>
          </a:p>
          <a:p>
            <a:pPr algn="just">
              <a:buNone/>
            </a:pPr>
            <a:endParaRPr lang="es-EC" b="1" dirty="0" smtClean="0"/>
          </a:p>
          <a:p>
            <a:pPr algn="just">
              <a:buNone/>
            </a:pPr>
            <a:r>
              <a:rPr lang="es-EC" b="1" dirty="0" smtClean="0"/>
              <a:t>EVALUACIÓN CONTINUA.</a:t>
            </a:r>
            <a:r>
              <a:rPr lang="es-EC" b="1" baseline="30000" dirty="0" smtClean="0"/>
              <a:t> </a:t>
            </a:r>
            <a:endParaRPr lang="es-EC" dirty="0" smtClean="0"/>
          </a:p>
          <a:p>
            <a:pPr algn="just">
              <a:buNone/>
            </a:pPr>
            <a:endParaRPr lang="es-EC" dirty="0" smtClean="0"/>
          </a:p>
          <a:p>
            <a:pPr algn="just"/>
            <a:r>
              <a:rPr lang="es-EC" dirty="0" smtClean="0"/>
              <a:t>“Un aspecto importante es considerar que después de entregado el informe de auditoría el auditor debe elaborar conjuntamente con los directivos y empleados de la empresa auditada la evaluación continua, a fin de asegurar el cumplimiento de las recomendaciones mediante el compromiso de los empleados involucrados de esta manera se garantizará que el trabajo del auditor sea implementado en beneficio de la empresa auditada.</a:t>
            </a:r>
            <a:endParaRPr lang="es-EC"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28800"/>
            <a:ext cx="8229600" cy="3312368"/>
          </a:xfrm>
        </p:spPr>
        <p:txBody>
          <a:bodyPr>
            <a:normAutofit fontScale="90000"/>
          </a:bodyPr>
          <a:lstStyle/>
          <a:p>
            <a:pPr algn="ctr"/>
            <a:r>
              <a:rPr lang="es-ES" sz="6000" u="sng" dirty="0" smtClean="0"/>
              <a:t>EJERCICIO PRÁC</a:t>
            </a:r>
            <a:r>
              <a:rPr lang="es-EC" sz="6000" u="sng" dirty="0" smtClean="0"/>
              <a:t>T</a:t>
            </a:r>
            <a:r>
              <a:rPr lang="es-ES" sz="6000" u="sng" dirty="0" smtClean="0"/>
              <a:t>ICO</a:t>
            </a:r>
            <a:br>
              <a:rPr lang="es-ES" sz="6000" u="sng" dirty="0" smtClean="0"/>
            </a:br>
            <a:r>
              <a:rPr lang="es-ES" sz="6000" u="sng" dirty="0" smtClean="0"/>
              <a:t/>
            </a:r>
            <a:br>
              <a:rPr lang="es-ES" sz="6000" u="sng" dirty="0" smtClean="0"/>
            </a:br>
            <a:r>
              <a:rPr lang="es-EC" sz="5400" dirty="0" smtClean="0"/>
              <a:t> ÁREA DE COMPRAS</a:t>
            </a:r>
            <a:br>
              <a:rPr lang="es-EC" sz="5400" dirty="0" smtClean="0"/>
            </a:br>
            <a:endParaRPr lang="es-EC" sz="6000" u="sng"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5112568" cy="576064"/>
          </a:xfrm>
        </p:spPr>
        <p:txBody>
          <a:bodyPr>
            <a:normAutofit fontScale="90000"/>
          </a:bodyPr>
          <a:lstStyle/>
          <a:p>
            <a:r>
              <a:rPr lang="es-ES" dirty="0" smtClean="0"/>
              <a:t>ÁREA DE COMPRAS</a:t>
            </a:r>
            <a:endParaRPr lang="es-EC" dirty="0"/>
          </a:p>
        </p:txBody>
      </p:sp>
      <p:sp>
        <p:nvSpPr>
          <p:cNvPr id="3" name="2 Marcador de contenido"/>
          <p:cNvSpPr>
            <a:spLocks noGrp="1"/>
          </p:cNvSpPr>
          <p:nvPr>
            <p:ph idx="1"/>
          </p:nvPr>
        </p:nvSpPr>
        <p:spPr>
          <a:xfrm>
            <a:off x="467544" y="1340768"/>
            <a:ext cx="8424936" cy="5184576"/>
          </a:xfrm>
        </p:spPr>
        <p:txBody>
          <a:bodyPr>
            <a:normAutofit fontScale="47500" lnSpcReduction="20000"/>
          </a:bodyPr>
          <a:lstStyle/>
          <a:p>
            <a:pPr algn="just">
              <a:buNone/>
            </a:pPr>
            <a:r>
              <a:rPr lang="es-EC" dirty="0" smtClean="0"/>
              <a:t> </a:t>
            </a:r>
          </a:p>
          <a:p>
            <a:pPr algn="just">
              <a:buNone/>
            </a:pPr>
            <a:r>
              <a:rPr lang="es-EC" dirty="0" smtClean="0"/>
              <a:t>Quito, 17 de Agosto del 2009  </a:t>
            </a:r>
          </a:p>
          <a:p>
            <a:pPr algn="just">
              <a:buNone/>
            </a:pPr>
            <a:r>
              <a:rPr lang="es-EC" dirty="0" smtClean="0"/>
              <a:t>Sr. Ing,</a:t>
            </a:r>
          </a:p>
          <a:p>
            <a:pPr algn="just">
              <a:buNone/>
            </a:pPr>
            <a:r>
              <a:rPr lang="es-EC" dirty="0" smtClean="0"/>
              <a:t>Alberto Fiallos</a:t>
            </a:r>
          </a:p>
          <a:p>
            <a:pPr algn="just">
              <a:buNone/>
            </a:pPr>
            <a:r>
              <a:rPr lang="es-EC" dirty="0" smtClean="0"/>
              <a:t>GERENTE GENERAL DE LA EMPRESA TUBASEC C.A</a:t>
            </a:r>
          </a:p>
          <a:p>
            <a:pPr algn="just">
              <a:buNone/>
            </a:pPr>
            <a:r>
              <a:rPr lang="es-EC" dirty="0" smtClean="0"/>
              <a:t>Presente:</a:t>
            </a:r>
          </a:p>
          <a:p>
            <a:pPr algn="just">
              <a:buNone/>
            </a:pPr>
            <a:r>
              <a:rPr lang="es-EC" dirty="0" smtClean="0"/>
              <a:t> </a:t>
            </a:r>
          </a:p>
          <a:p>
            <a:pPr algn="just">
              <a:buNone/>
            </a:pPr>
            <a:r>
              <a:rPr lang="es-EC" dirty="0" smtClean="0"/>
              <a:t>De nuestras consideraciones:</a:t>
            </a:r>
          </a:p>
          <a:p>
            <a:pPr algn="just">
              <a:buNone/>
            </a:pPr>
            <a:r>
              <a:rPr lang="es-EC" dirty="0" smtClean="0"/>
              <a:t> </a:t>
            </a:r>
          </a:p>
          <a:p>
            <a:pPr algn="just">
              <a:buNone/>
            </a:pPr>
            <a:r>
              <a:rPr lang="es-EC" dirty="0" smtClean="0"/>
              <a:t>Nos es grato comunicarle que se llevaría a efecto la Auditoría de Gestión al Área de Compras de la Empresa TUBASEC C.A, que cubrirá el período del 1 de enero al 31 de diciembre del 2009, durante el 1 al 30 de Septiembre del 2009, para lo cual se dispondrá al análisis o estudio de los siguientes puntos:</a:t>
            </a:r>
          </a:p>
          <a:p>
            <a:pPr algn="just">
              <a:buNone/>
            </a:pPr>
            <a:r>
              <a:rPr lang="es-EC" dirty="0" smtClean="0"/>
              <a:t> </a:t>
            </a:r>
          </a:p>
          <a:p>
            <a:pPr lvl="0" algn="just">
              <a:buNone/>
            </a:pPr>
            <a:r>
              <a:rPr lang="es-EC" dirty="0" smtClean="0"/>
              <a:t>Conocimiento de la Compañía y estructura.</a:t>
            </a:r>
          </a:p>
          <a:p>
            <a:pPr lvl="0" algn="just">
              <a:buNone/>
            </a:pPr>
            <a:r>
              <a:rPr lang="es-EC" dirty="0" smtClean="0"/>
              <a:t>Estudio de la normatividad.</a:t>
            </a:r>
          </a:p>
          <a:p>
            <a:pPr lvl="0" algn="just">
              <a:buNone/>
            </a:pPr>
            <a:r>
              <a:rPr lang="es-EC" dirty="0" smtClean="0"/>
              <a:t>Análisis de los procesos, objetivos y metas de la Compañía.</a:t>
            </a:r>
          </a:p>
          <a:p>
            <a:pPr lvl="0" algn="just">
              <a:buNone/>
            </a:pPr>
            <a:r>
              <a:rPr lang="es-EC" dirty="0" smtClean="0"/>
              <a:t>Estudio de las políticas y disposiciones internas.</a:t>
            </a:r>
          </a:p>
          <a:p>
            <a:pPr lvl="0" algn="just">
              <a:buNone/>
            </a:pPr>
            <a:r>
              <a:rPr lang="es-EC" dirty="0" smtClean="0"/>
              <a:t>Estudio del Control Interno.</a:t>
            </a:r>
          </a:p>
          <a:p>
            <a:pPr algn="just">
              <a:buNone/>
            </a:pPr>
            <a:r>
              <a:rPr lang="es-EC" dirty="0" smtClean="0"/>
              <a:t> </a:t>
            </a:r>
          </a:p>
          <a:p>
            <a:pPr algn="just">
              <a:buNone/>
            </a:pPr>
            <a:r>
              <a:rPr lang="es-EC" dirty="0" smtClean="0"/>
              <a:t>Con estos antecedentes mucho agradeceré, se sirva disponer que se brinde todas las facilidades con los documentos respectivos, para el desarrollo del examen de la forma más adecuada.</a:t>
            </a:r>
          </a:p>
          <a:p>
            <a:pPr algn="just">
              <a:buNone/>
            </a:pPr>
            <a:r>
              <a:rPr lang="es-EC" dirty="0" smtClean="0"/>
              <a:t> </a:t>
            </a:r>
          </a:p>
          <a:p>
            <a:pPr algn="just">
              <a:buNone/>
            </a:pPr>
            <a:r>
              <a:rPr lang="es-EC" dirty="0" smtClean="0"/>
              <a:t>Por la favorable atención que se digne dar a la presente, nos suscribimos de usted.</a:t>
            </a:r>
          </a:p>
          <a:p>
            <a:pPr algn="just">
              <a:buNone/>
            </a:pPr>
            <a:endParaRPr lang="es-EC" dirty="0" smtClean="0"/>
          </a:p>
          <a:p>
            <a:pPr algn="just">
              <a:buNone/>
            </a:pPr>
            <a:r>
              <a:rPr lang="es-EC" dirty="0" smtClean="0"/>
              <a:t> </a:t>
            </a:r>
          </a:p>
          <a:p>
            <a:pPr algn="just">
              <a:buNone/>
            </a:pPr>
            <a:r>
              <a:rPr lang="es-EC" dirty="0" smtClean="0"/>
              <a:t>Muy atentamente, </a:t>
            </a:r>
          </a:p>
          <a:p>
            <a:pPr algn="just">
              <a:buNone/>
            </a:pPr>
            <a:endParaRPr lang="es-EC" dirty="0"/>
          </a:p>
        </p:txBody>
      </p:sp>
      <p:sp>
        <p:nvSpPr>
          <p:cNvPr id="5" name="Text Box 3"/>
          <p:cNvSpPr txBox="1">
            <a:spLocks noChangeArrowheads="1"/>
          </p:cNvSpPr>
          <p:nvPr/>
        </p:nvSpPr>
        <p:spPr bwMode="auto">
          <a:xfrm>
            <a:off x="6444208" y="-2547664"/>
            <a:ext cx="1195388" cy="476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681" name="Text Box 1"/>
          <p:cNvSpPr txBox="1">
            <a:spLocks noChangeArrowheads="1"/>
          </p:cNvSpPr>
          <p:nvPr/>
        </p:nvSpPr>
        <p:spPr bwMode="auto">
          <a:xfrm>
            <a:off x="7236296" y="548680"/>
            <a:ext cx="947738"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rgbClr val="FF0000"/>
                </a:solidFill>
                <a:effectLst/>
                <a:latin typeface="Calibri" pitchFamily="34" charset="0"/>
                <a:cs typeface="Arial" pitchFamily="34" charset="0"/>
              </a:rPr>
              <a:t>A  1</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16024"/>
            <a:ext cx="4968552" cy="980728"/>
          </a:xfrm>
        </p:spPr>
        <p:txBody>
          <a:bodyPr>
            <a:normAutofit fontScale="90000"/>
          </a:bodyPr>
          <a:lstStyle/>
          <a:p>
            <a:pPr algn="ctr"/>
            <a:r>
              <a:rPr lang="es-EC" sz="3200" b="1" dirty="0" smtClean="0"/>
              <a:t>PLANIFICACIÓN ESPECÍFICA</a:t>
            </a:r>
            <a:r>
              <a:rPr lang="es-EC" sz="3200" dirty="0" smtClean="0"/>
              <a:t/>
            </a:r>
            <a:br>
              <a:rPr lang="es-EC" sz="3200" dirty="0" smtClean="0"/>
            </a:br>
            <a:endParaRPr lang="es-EC" sz="3200" dirty="0"/>
          </a:p>
        </p:txBody>
      </p:sp>
      <p:sp>
        <p:nvSpPr>
          <p:cNvPr id="3" name="2 Marcador de contenido"/>
          <p:cNvSpPr>
            <a:spLocks noGrp="1"/>
          </p:cNvSpPr>
          <p:nvPr>
            <p:ph idx="1"/>
          </p:nvPr>
        </p:nvSpPr>
        <p:spPr>
          <a:xfrm>
            <a:off x="467544" y="1268760"/>
            <a:ext cx="8229600" cy="5040560"/>
          </a:xfrm>
        </p:spPr>
        <p:txBody>
          <a:bodyPr>
            <a:normAutofit fontScale="85000" lnSpcReduction="20000"/>
          </a:bodyPr>
          <a:lstStyle/>
          <a:p>
            <a:pPr algn="just">
              <a:buNone/>
            </a:pPr>
            <a:r>
              <a:rPr lang="es-EC" b="1" dirty="0" smtClean="0"/>
              <a:t>MOTIVO</a:t>
            </a:r>
            <a:endParaRPr lang="es-EC" dirty="0" smtClean="0"/>
          </a:p>
          <a:p>
            <a:pPr algn="just"/>
            <a:r>
              <a:rPr lang="es-EC" dirty="0" smtClean="0"/>
              <a:t>Se procede a realizar la Auditoría de Gestión al Área de Compras, el examen se realizará en el período del 1  al 30 de septiembre del año 2009, para  evaluar la eficiencia, eficacia y economía de las operaciones.</a:t>
            </a:r>
          </a:p>
          <a:p>
            <a:pPr algn="just">
              <a:buNone/>
            </a:pPr>
            <a:endParaRPr lang="es-EC" dirty="0" smtClean="0"/>
          </a:p>
          <a:p>
            <a:pPr algn="just">
              <a:buNone/>
            </a:pPr>
            <a:r>
              <a:rPr lang="es-EC" b="1" dirty="0" smtClean="0"/>
              <a:t>OBJETIVOS DE AUDITORÍA</a:t>
            </a:r>
            <a:endParaRPr lang="es-EC" dirty="0" smtClean="0"/>
          </a:p>
          <a:p>
            <a:pPr algn="just">
              <a:buNone/>
            </a:pPr>
            <a:endParaRPr lang="es-EC" dirty="0" smtClean="0"/>
          </a:p>
          <a:p>
            <a:pPr lvl="0" algn="just"/>
            <a:r>
              <a:rPr lang="es-EC" dirty="0" smtClean="0"/>
              <a:t>Evaluar el grado de eficiencia, eficacia y economía en el logro de los objetivos previstos por la organización en su conjunto y con los que se han manejado los recursos para adaptarse a su entorno.</a:t>
            </a:r>
          </a:p>
          <a:p>
            <a:pPr algn="just">
              <a:buNone/>
            </a:pPr>
            <a:endParaRPr lang="es-EC" dirty="0" smtClean="0"/>
          </a:p>
          <a:p>
            <a:pPr lvl="0" algn="just"/>
            <a:r>
              <a:rPr lang="es-EC" dirty="0" smtClean="0"/>
              <a:t>Medir  la eficiencia y eficacia de las operaciones o procesos del Área de Facturación.</a:t>
            </a:r>
          </a:p>
          <a:p>
            <a:pPr algn="just"/>
            <a:endParaRPr lang="es-EC" dirty="0"/>
          </a:p>
        </p:txBody>
      </p:sp>
      <p:sp>
        <p:nvSpPr>
          <p:cNvPr id="325633" name="Text Box 1"/>
          <p:cNvSpPr txBox="1">
            <a:spLocks noChangeArrowheads="1"/>
          </p:cNvSpPr>
          <p:nvPr/>
        </p:nvSpPr>
        <p:spPr bwMode="auto">
          <a:xfrm>
            <a:off x="7164288" y="476672"/>
            <a:ext cx="947738"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rgbClr val="FF0000"/>
                </a:solidFill>
                <a:effectLst/>
                <a:latin typeface="Calibri" pitchFamily="34" charset="0"/>
                <a:cs typeface="Arial" pitchFamily="34" charset="0"/>
              </a:rPr>
              <a:t>A  2</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rgbClr val="FF0000"/>
                </a:solidFill>
                <a:effectLst/>
                <a:latin typeface="Calibri" pitchFamily="34" charset="0"/>
                <a:cs typeface="Arial" pitchFamily="34" charset="0"/>
              </a:rPr>
              <a:t>1/5</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r>
              <a:rPr lang="es-EC" dirty="0" smtClean="0"/>
              <a:t>Objetivos Específicos </a:t>
            </a:r>
            <a:endParaRPr lang="es-EC" dirty="0"/>
          </a:p>
        </p:txBody>
      </p:sp>
      <p:sp>
        <p:nvSpPr>
          <p:cNvPr id="3" name="2 Marcador de contenido"/>
          <p:cNvSpPr>
            <a:spLocks noGrp="1"/>
          </p:cNvSpPr>
          <p:nvPr>
            <p:ph idx="1"/>
          </p:nvPr>
        </p:nvSpPr>
        <p:spPr>
          <a:xfrm>
            <a:off x="467544" y="2204864"/>
            <a:ext cx="8229600" cy="3725768"/>
          </a:xfrm>
        </p:spPr>
        <p:txBody>
          <a:bodyPr/>
          <a:lstStyle/>
          <a:p>
            <a:pPr lvl="0" algn="just"/>
            <a:r>
              <a:rPr lang="es-EC" dirty="0" smtClean="0"/>
              <a:t>Lograr que el producto techo luz tenga una transmitancia en el campo ultra violeta no mayor al 5%.</a:t>
            </a:r>
          </a:p>
          <a:p>
            <a:pPr algn="just">
              <a:buNone/>
            </a:pPr>
            <a:endParaRPr lang="es-EC" dirty="0" smtClean="0"/>
          </a:p>
          <a:p>
            <a:pPr lvl="0" algn="just"/>
            <a:r>
              <a:rPr lang="es-EC" dirty="0" smtClean="0"/>
              <a:t>Lograr que las roturas totales de los productos deben ser menor al 2.6% incluido los reclamos de los distribuidores y los desperdicios para no contaminar el medio ambiente durante los años 2010-2011.</a:t>
            </a:r>
          </a:p>
          <a:p>
            <a:pPr algn="just">
              <a:buNone/>
            </a:pPr>
            <a:endParaRPr lang="es-EC"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5760640" cy="864096"/>
          </a:xfrm>
        </p:spPr>
        <p:txBody>
          <a:bodyPr>
            <a:normAutofit/>
          </a:bodyPr>
          <a:lstStyle/>
          <a:p>
            <a:pPr algn="ctr"/>
            <a:r>
              <a:rPr lang="es-EC" sz="3200" b="1" dirty="0" smtClean="0"/>
              <a:t>PLANIFICACIÓN ESPECÍFICA</a:t>
            </a:r>
            <a:endParaRPr lang="es-EC" sz="3200" dirty="0"/>
          </a:p>
        </p:txBody>
      </p:sp>
      <p:sp>
        <p:nvSpPr>
          <p:cNvPr id="3" name="2 Marcador de contenido"/>
          <p:cNvSpPr>
            <a:spLocks noGrp="1"/>
          </p:cNvSpPr>
          <p:nvPr>
            <p:ph idx="1"/>
          </p:nvPr>
        </p:nvSpPr>
        <p:spPr>
          <a:xfrm>
            <a:off x="467544" y="1700808"/>
            <a:ext cx="8229600" cy="4389120"/>
          </a:xfrm>
        </p:spPr>
        <p:txBody>
          <a:bodyPr/>
          <a:lstStyle/>
          <a:p>
            <a:pPr algn="just">
              <a:buNone/>
            </a:pPr>
            <a:r>
              <a:rPr lang="es-EC" b="1" dirty="0" smtClean="0"/>
              <a:t>ALCANCE</a:t>
            </a:r>
            <a:endParaRPr lang="es-EC" dirty="0" smtClean="0"/>
          </a:p>
          <a:p>
            <a:pPr algn="just">
              <a:buNone/>
            </a:pPr>
            <a:endParaRPr lang="es-EC" dirty="0" smtClean="0"/>
          </a:p>
          <a:p>
            <a:pPr algn="just"/>
            <a:r>
              <a:rPr lang="es-EC" dirty="0" smtClean="0"/>
              <a:t>La Auditoría de Gestión al Área de Compras, cubrirá el período desde el 1 de enero al 31 de diciembre del 2009, en un tiempo estimado de 160 horas laborables, durante el 1 al 30 de Septiembre del 2010.</a:t>
            </a:r>
          </a:p>
          <a:p>
            <a:pPr algn="just"/>
            <a:endParaRPr lang="es-EC"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6336704" cy="1586440"/>
          </a:xfrm>
        </p:spPr>
        <p:txBody>
          <a:bodyPr>
            <a:normAutofit/>
          </a:bodyPr>
          <a:lstStyle/>
          <a:p>
            <a:pPr algn="ctr"/>
            <a:r>
              <a:rPr lang="es-EC" sz="3200" b="1" dirty="0" smtClean="0"/>
              <a:t>OBJETIVOS ESPECÍFICOS DEL DEPARTAMENTO DE COMPRAS</a:t>
            </a:r>
            <a:r>
              <a:rPr lang="es-EC" sz="3200" dirty="0" smtClean="0"/>
              <a:t/>
            </a:r>
            <a:br>
              <a:rPr lang="es-EC" sz="3200" dirty="0" smtClean="0"/>
            </a:br>
            <a:endParaRPr lang="es-EC" sz="3200" dirty="0"/>
          </a:p>
        </p:txBody>
      </p:sp>
      <p:sp>
        <p:nvSpPr>
          <p:cNvPr id="3" name="2 Marcador de contenido"/>
          <p:cNvSpPr>
            <a:spLocks noGrp="1"/>
          </p:cNvSpPr>
          <p:nvPr>
            <p:ph idx="1"/>
          </p:nvPr>
        </p:nvSpPr>
        <p:spPr>
          <a:xfrm>
            <a:off x="467544" y="1916832"/>
            <a:ext cx="8229600" cy="4389120"/>
          </a:xfrm>
        </p:spPr>
        <p:txBody>
          <a:bodyPr/>
          <a:lstStyle/>
          <a:p>
            <a:pPr lvl="0"/>
            <a:r>
              <a:rPr lang="es-EC" dirty="0" smtClean="0"/>
              <a:t>Conformar la base de datos de los proveedores</a:t>
            </a:r>
          </a:p>
          <a:p>
            <a:pPr lvl="0"/>
            <a:endParaRPr lang="es-EC" dirty="0" smtClean="0"/>
          </a:p>
          <a:p>
            <a:pPr lvl="0"/>
            <a:r>
              <a:rPr lang="es-EC" dirty="0" smtClean="0"/>
              <a:t>Recibir las muestras de la Materia Prima, para tomar la decisión de compra.</a:t>
            </a:r>
          </a:p>
          <a:p>
            <a:pPr lvl="0">
              <a:buNone/>
            </a:pPr>
            <a:endParaRPr lang="es-EC" dirty="0" smtClean="0"/>
          </a:p>
          <a:p>
            <a:pPr lvl="0"/>
            <a:r>
              <a:rPr lang="es-EC" dirty="0" smtClean="0"/>
              <a:t>Clasificar  la Materia Prima de acuerdo a las dimensiones de las mismas (peso y medidas). </a:t>
            </a:r>
          </a:p>
          <a:p>
            <a:pPr lvl="0">
              <a:buNone/>
            </a:pPr>
            <a:endParaRPr lang="es-EC" dirty="0" smtClean="0"/>
          </a:p>
          <a:p>
            <a:pPr lvl="0"/>
            <a:r>
              <a:rPr lang="es-EC" dirty="0" smtClean="0"/>
              <a:t>Distribución de la Materia Prima a las diferentes áreas.</a:t>
            </a:r>
          </a:p>
          <a:p>
            <a:endParaRPr lang="es-EC" dirty="0"/>
          </a:p>
        </p:txBody>
      </p:sp>
      <p:sp>
        <p:nvSpPr>
          <p:cNvPr id="321537" name="Text Box 1"/>
          <p:cNvSpPr txBox="1">
            <a:spLocks noChangeArrowheads="1"/>
          </p:cNvSpPr>
          <p:nvPr/>
        </p:nvSpPr>
        <p:spPr bwMode="auto">
          <a:xfrm>
            <a:off x="7596336" y="548680"/>
            <a:ext cx="1152128" cy="5286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rPr>
              <a:t>A 2</a:t>
            </a:r>
            <a:endParaRPr kumimoji="0" lang="es-ES" sz="1100" b="0" i="0" u="none" strike="noStrike" cap="none" normalizeH="0" baseline="0" dirty="0" smtClean="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rPr>
              <a:t>2/5</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95536" y="332656"/>
            <a:ext cx="8496944" cy="6264696"/>
          </a:xfrm>
        </p:spPr>
        <p:txBody>
          <a:bodyPr>
            <a:normAutofit/>
          </a:bodyPr>
          <a:lstStyle/>
          <a:p>
            <a:pPr algn="just">
              <a:buNone/>
            </a:pPr>
            <a:r>
              <a:rPr lang="es-EC" b="1" dirty="0" smtClean="0"/>
              <a:t>DISPOSICIONES LEGALES</a:t>
            </a:r>
            <a:endParaRPr lang="es-EC" dirty="0" smtClean="0"/>
          </a:p>
          <a:p>
            <a:pPr algn="just">
              <a:buNone/>
            </a:pPr>
            <a:endParaRPr lang="es-EC" dirty="0" smtClean="0"/>
          </a:p>
          <a:p>
            <a:pPr lvl="0" algn="just"/>
            <a:r>
              <a:rPr lang="en-US" dirty="0" smtClean="0"/>
              <a:t>Código de Trabajo </a:t>
            </a:r>
            <a:endParaRPr lang="es-EC" dirty="0" smtClean="0"/>
          </a:p>
          <a:p>
            <a:pPr lvl="0" algn="just"/>
            <a:r>
              <a:rPr lang="en-US" dirty="0" smtClean="0"/>
              <a:t>Políticas y Normas Internas </a:t>
            </a:r>
            <a:endParaRPr lang="es-EC" dirty="0" smtClean="0"/>
          </a:p>
          <a:p>
            <a:pPr lvl="0" algn="just"/>
            <a:r>
              <a:rPr lang="en-US" dirty="0" smtClean="0"/>
              <a:t>Reglamentos Internos</a:t>
            </a:r>
            <a:endParaRPr lang="es-EC" dirty="0" smtClean="0"/>
          </a:p>
          <a:p>
            <a:pPr algn="just">
              <a:buNone/>
            </a:pPr>
            <a:endParaRPr lang="es-EC" dirty="0" smtClean="0"/>
          </a:p>
          <a:p>
            <a:pPr algn="just">
              <a:buNone/>
            </a:pPr>
            <a:r>
              <a:rPr lang="es-EC" b="1" dirty="0" smtClean="0"/>
              <a:t>PERSONAL TÉCNICO</a:t>
            </a:r>
            <a:endParaRPr lang="es-EC" dirty="0" smtClean="0"/>
          </a:p>
          <a:p>
            <a:pPr algn="just">
              <a:buNone/>
            </a:pPr>
            <a:endParaRPr lang="es-EC" dirty="0" smtClean="0"/>
          </a:p>
          <a:p>
            <a:pPr algn="just"/>
            <a:r>
              <a:rPr lang="es-EC" dirty="0" smtClean="0"/>
              <a:t>Tomando en cuenta el equipo de trabajo que realizará la Auditoría de Gestión en el respectivo Departamento no se ha visto necesario la contratación de personal técnico.</a:t>
            </a:r>
          </a:p>
          <a:p>
            <a:pPr algn="just"/>
            <a:endParaRPr lang="es-EC" dirty="0"/>
          </a:p>
        </p:txBody>
      </p:sp>
      <p:sp>
        <p:nvSpPr>
          <p:cNvPr id="5" name="4 CuadroTexto"/>
          <p:cNvSpPr txBox="1"/>
          <p:nvPr/>
        </p:nvSpPr>
        <p:spPr>
          <a:xfrm>
            <a:off x="2555776" y="5301208"/>
            <a:ext cx="4032448" cy="369332"/>
          </a:xfrm>
          <a:prstGeom prst="rect">
            <a:avLst/>
          </a:prstGeom>
          <a:noFill/>
        </p:spPr>
        <p:txBody>
          <a:bodyPr wrap="square" rtlCol="0">
            <a:spAutoFit/>
          </a:bodyPr>
          <a:lstStyle/>
          <a:p>
            <a:endParaRPr lang="es-EC" dirty="0"/>
          </a:p>
        </p:txBody>
      </p:sp>
      <p:graphicFrame>
        <p:nvGraphicFramePr>
          <p:cNvPr id="6" name="5 Tabla"/>
          <p:cNvGraphicFramePr>
            <a:graphicFrameLocks noGrp="1"/>
          </p:cNvGraphicFramePr>
          <p:nvPr/>
        </p:nvGraphicFramePr>
        <p:xfrm>
          <a:off x="4211960" y="5661248"/>
          <a:ext cx="2520280" cy="735141"/>
        </p:xfrm>
        <a:graphic>
          <a:graphicData uri="http://schemas.openxmlformats.org/drawingml/2006/table">
            <a:tbl>
              <a:tblPr>
                <a:tableStyleId>{69C7853C-536D-4A76-A0AE-DD22124D55A5}</a:tableStyleId>
              </a:tblPr>
              <a:tblGrid>
                <a:gridCol w="2520280"/>
              </a:tblGrid>
              <a:tr h="0">
                <a:tc>
                  <a:txBody>
                    <a:bodyPr/>
                    <a:lstStyle/>
                    <a:p>
                      <a:pPr algn="just">
                        <a:lnSpc>
                          <a:spcPct val="150000"/>
                        </a:lnSpc>
                        <a:spcAft>
                          <a:spcPts val="0"/>
                        </a:spcAft>
                      </a:pPr>
                      <a:r>
                        <a:rPr lang="es-EC" sz="1200"/>
                        <a:t>1     Auditor Jefe de Equipo</a:t>
                      </a:r>
                      <a:endParaRPr lang="es-EC" sz="1200">
                        <a:latin typeface="Times New Roman"/>
                        <a:ea typeface="Times New Roman"/>
                        <a:cs typeface="Times New Roman"/>
                      </a:endParaRPr>
                    </a:p>
                  </a:txBody>
                  <a:tcPr marL="68580" marR="68580" marT="0" marB="0"/>
                </a:tc>
              </a:tr>
              <a:tr h="0">
                <a:tc>
                  <a:txBody>
                    <a:bodyPr/>
                    <a:lstStyle/>
                    <a:p>
                      <a:pPr algn="just">
                        <a:lnSpc>
                          <a:spcPct val="150000"/>
                        </a:lnSpc>
                        <a:spcAft>
                          <a:spcPts val="0"/>
                        </a:spcAft>
                      </a:pPr>
                      <a:r>
                        <a:rPr lang="es-EC" sz="1200"/>
                        <a:t>1     Supervisor</a:t>
                      </a:r>
                      <a:endParaRPr lang="es-EC" sz="1200">
                        <a:latin typeface="Times New Roman"/>
                        <a:ea typeface="Times New Roman"/>
                        <a:cs typeface="Times New Roman"/>
                      </a:endParaRPr>
                    </a:p>
                  </a:txBody>
                  <a:tcPr marL="68580" marR="68580" marT="0" marB="0"/>
                </a:tc>
              </a:tr>
              <a:tr h="0">
                <a:tc>
                  <a:txBody>
                    <a:bodyPr/>
                    <a:lstStyle/>
                    <a:p>
                      <a:pPr algn="just">
                        <a:lnSpc>
                          <a:spcPct val="150000"/>
                        </a:lnSpc>
                        <a:spcAft>
                          <a:spcPts val="0"/>
                        </a:spcAft>
                      </a:pPr>
                      <a:r>
                        <a:rPr lang="es-EC" sz="1200" dirty="0"/>
                        <a:t>1     Auditor Junior</a:t>
                      </a:r>
                      <a:endParaRPr lang="es-EC" sz="12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4690864" cy="557416"/>
          </a:xfrm>
        </p:spPr>
        <p:txBody>
          <a:bodyPr/>
          <a:lstStyle/>
          <a:p>
            <a:pPr algn="ctr">
              <a:buNone/>
            </a:pPr>
            <a:r>
              <a:rPr lang="es-EC" b="1" dirty="0" smtClean="0"/>
              <a:t>RECURSOS MATERIALES</a:t>
            </a:r>
            <a:endParaRPr lang="es-EC" dirty="0" smtClean="0"/>
          </a:p>
          <a:p>
            <a:pPr algn="ctr"/>
            <a:endParaRPr lang="es-EC" dirty="0"/>
          </a:p>
        </p:txBody>
      </p:sp>
      <p:graphicFrame>
        <p:nvGraphicFramePr>
          <p:cNvPr id="4" name="3 Tabla"/>
          <p:cNvGraphicFramePr>
            <a:graphicFrameLocks noGrp="1"/>
          </p:cNvGraphicFramePr>
          <p:nvPr/>
        </p:nvGraphicFramePr>
        <p:xfrm>
          <a:off x="2555776" y="2057400"/>
          <a:ext cx="3744416" cy="3603850"/>
        </p:xfrm>
        <a:graphic>
          <a:graphicData uri="http://schemas.openxmlformats.org/drawingml/2006/table">
            <a:tbl>
              <a:tblPr>
                <a:tableStyleId>{3C2FFA5D-87B4-456A-9821-1D502468CF0F}</a:tableStyleId>
              </a:tblPr>
              <a:tblGrid>
                <a:gridCol w="3744416"/>
              </a:tblGrid>
              <a:tr h="360385">
                <a:tc>
                  <a:txBody>
                    <a:bodyPr/>
                    <a:lstStyle/>
                    <a:p>
                      <a:pPr algn="just">
                        <a:lnSpc>
                          <a:spcPct val="150000"/>
                        </a:lnSpc>
                        <a:spcAft>
                          <a:spcPts val="0"/>
                        </a:spcAft>
                      </a:pPr>
                      <a:r>
                        <a:rPr lang="es-EC" sz="1200"/>
                        <a:t>3     Computadoras Portátiles (Alq.)</a:t>
                      </a:r>
                      <a:endParaRPr lang="es-EC" sz="1200">
                        <a:latin typeface="Times New Roman"/>
                        <a:ea typeface="Times New Roman"/>
                        <a:cs typeface="Times New Roman"/>
                      </a:endParaRPr>
                    </a:p>
                  </a:txBody>
                  <a:tcPr marL="68580" marR="68580" marT="0" marB="0"/>
                </a:tc>
              </a:tr>
              <a:tr h="360385">
                <a:tc>
                  <a:txBody>
                    <a:bodyPr/>
                    <a:lstStyle/>
                    <a:p>
                      <a:pPr algn="just">
                        <a:lnSpc>
                          <a:spcPct val="150000"/>
                        </a:lnSpc>
                        <a:spcAft>
                          <a:spcPts val="0"/>
                        </a:spcAft>
                      </a:pPr>
                      <a:r>
                        <a:rPr lang="es-EC" sz="1200"/>
                        <a:t>1     Impresora</a:t>
                      </a:r>
                      <a:endParaRPr lang="es-EC" sz="1200">
                        <a:latin typeface="Times New Roman"/>
                        <a:ea typeface="Times New Roman"/>
                        <a:cs typeface="Times New Roman"/>
                      </a:endParaRPr>
                    </a:p>
                  </a:txBody>
                  <a:tcPr marL="68580" marR="68580" marT="0" marB="0"/>
                </a:tc>
              </a:tr>
              <a:tr h="360385">
                <a:tc>
                  <a:txBody>
                    <a:bodyPr/>
                    <a:lstStyle/>
                    <a:p>
                      <a:pPr algn="just">
                        <a:lnSpc>
                          <a:spcPct val="150000"/>
                        </a:lnSpc>
                        <a:spcAft>
                          <a:spcPts val="0"/>
                        </a:spcAft>
                      </a:pPr>
                      <a:r>
                        <a:rPr lang="es-EC" sz="1200"/>
                        <a:t>3     Flash Memory</a:t>
                      </a:r>
                      <a:endParaRPr lang="es-EC" sz="1200">
                        <a:latin typeface="Times New Roman"/>
                        <a:ea typeface="Times New Roman"/>
                        <a:cs typeface="Times New Roman"/>
                      </a:endParaRPr>
                    </a:p>
                  </a:txBody>
                  <a:tcPr marL="68580" marR="68580" marT="0" marB="0"/>
                </a:tc>
              </a:tr>
              <a:tr h="360385">
                <a:tc>
                  <a:txBody>
                    <a:bodyPr/>
                    <a:lstStyle/>
                    <a:p>
                      <a:pPr algn="just">
                        <a:lnSpc>
                          <a:spcPct val="150000"/>
                        </a:lnSpc>
                        <a:spcAft>
                          <a:spcPts val="0"/>
                        </a:spcAft>
                      </a:pPr>
                      <a:r>
                        <a:rPr lang="es-EC" sz="1200"/>
                        <a:t>1     Resma de Papel Bond</a:t>
                      </a:r>
                      <a:endParaRPr lang="es-EC" sz="1200">
                        <a:latin typeface="Times New Roman"/>
                        <a:ea typeface="Times New Roman"/>
                        <a:cs typeface="Times New Roman"/>
                      </a:endParaRPr>
                    </a:p>
                  </a:txBody>
                  <a:tcPr marL="68580" marR="68580" marT="0" marB="0"/>
                </a:tc>
              </a:tr>
              <a:tr h="360385">
                <a:tc>
                  <a:txBody>
                    <a:bodyPr/>
                    <a:lstStyle/>
                    <a:p>
                      <a:pPr algn="just">
                        <a:lnSpc>
                          <a:spcPct val="150000"/>
                        </a:lnSpc>
                        <a:spcAft>
                          <a:spcPts val="0"/>
                        </a:spcAft>
                      </a:pPr>
                      <a:r>
                        <a:rPr lang="es-EC" sz="1200"/>
                        <a:t>3     Lápices Bicolor</a:t>
                      </a:r>
                      <a:endParaRPr lang="es-EC" sz="1200">
                        <a:latin typeface="Times New Roman"/>
                        <a:ea typeface="Times New Roman"/>
                        <a:cs typeface="Times New Roman"/>
                      </a:endParaRPr>
                    </a:p>
                  </a:txBody>
                  <a:tcPr marL="68580" marR="68580" marT="0" marB="0"/>
                </a:tc>
              </a:tr>
              <a:tr h="360385">
                <a:tc>
                  <a:txBody>
                    <a:bodyPr/>
                    <a:lstStyle/>
                    <a:p>
                      <a:pPr algn="just">
                        <a:lnSpc>
                          <a:spcPct val="150000"/>
                        </a:lnSpc>
                        <a:spcAft>
                          <a:spcPts val="0"/>
                        </a:spcAft>
                      </a:pPr>
                      <a:r>
                        <a:rPr lang="es-EC" sz="1200"/>
                        <a:t>3     Portaminas</a:t>
                      </a:r>
                      <a:endParaRPr lang="es-EC" sz="1200">
                        <a:latin typeface="Times New Roman"/>
                        <a:ea typeface="Times New Roman"/>
                        <a:cs typeface="Times New Roman"/>
                      </a:endParaRPr>
                    </a:p>
                  </a:txBody>
                  <a:tcPr marL="68580" marR="68580" marT="0" marB="0"/>
                </a:tc>
              </a:tr>
              <a:tr h="360385">
                <a:tc>
                  <a:txBody>
                    <a:bodyPr/>
                    <a:lstStyle/>
                    <a:p>
                      <a:pPr algn="just">
                        <a:lnSpc>
                          <a:spcPct val="150000"/>
                        </a:lnSpc>
                        <a:spcAft>
                          <a:spcPts val="0"/>
                        </a:spcAft>
                      </a:pPr>
                      <a:r>
                        <a:rPr lang="es-EC" sz="1200"/>
                        <a:t>3     Borradores</a:t>
                      </a:r>
                      <a:endParaRPr lang="es-EC" sz="1200">
                        <a:latin typeface="Times New Roman"/>
                        <a:ea typeface="Times New Roman"/>
                        <a:cs typeface="Times New Roman"/>
                      </a:endParaRPr>
                    </a:p>
                  </a:txBody>
                  <a:tcPr marL="68580" marR="68580" marT="0" marB="0"/>
                </a:tc>
              </a:tr>
              <a:tr h="360385">
                <a:tc>
                  <a:txBody>
                    <a:bodyPr/>
                    <a:lstStyle/>
                    <a:p>
                      <a:pPr algn="just">
                        <a:lnSpc>
                          <a:spcPct val="150000"/>
                        </a:lnSpc>
                        <a:spcAft>
                          <a:spcPts val="0"/>
                        </a:spcAft>
                      </a:pPr>
                      <a:r>
                        <a:rPr lang="es-EC" sz="1200"/>
                        <a:t>3     Caja de Minas 2b</a:t>
                      </a:r>
                      <a:endParaRPr lang="es-EC" sz="1200">
                        <a:latin typeface="Times New Roman"/>
                        <a:ea typeface="Times New Roman"/>
                        <a:cs typeface="Times New Roman"/>
                      </a:endParaRPr>
                    </a:p>
                  </a:txBody>
                  <a:tcPr marL="68580" marR="68580" marT="0" marB="0"/>
                </a:tc>
              </a:tr>
              <a:tr h="360385">
                <a:tc>
                  <a:txBody>
                    <a:bodyPr/>
                    <a:lstStyle/>
                    <a:p>
                      <a:pPr algn="just">
                        <a:lnSpc>
                          <a:spcPct val="150000"/>
                        </a:lnSpc>
                        <a:spcAft>
                          <a:spcPts val="0"/>
                        </a:spcAft>
                      </a:pPr>
                      <a:r>
                        <a:rPr lang="es-EC" sz="1200"/>
                        <a:t>15    Hojas de 7 columnas</a:t>
                      </a:r>
                      <a:endParaRPr lang="es-EC" sz="1200">
                        <a:latin typeface="Times New Roman"/>
                        <a:ea typeface="Times New Roman"/>
                        <a:cs typeface="Times New Roman"/>
                      </a:endParaRPr>
                    </a:p>
                  </a:txBody>
                  <a:tcPr marL="68580" marR="68580" marT="0" marB="0"/>
                </a:tc>
              </a:tr>
              <a:tr h="360385">
                <a:tc>
                  <a:txBody>
                    <a:bodyPr/>
                    <a:lstStyle/>
                    <a:p>
                      <a:pPr algn="just">
                        <a:lnSpc>
                          <a:spcPct val="150000"/>
                        </a:lnSpc>
                        <a:spcAft>
                          <a:spcPts val="0"/>
                        </a:spcAft>
                      </a:pPr>
                      <a:r>
                        <a:rPr lang="es-EC" sz="1200" dirty="0"/>
                        <a:t>Movilización, Alimentación</a:t>
                      </a:r>
                      <a:endParaRPr lang="es-EC" sz="1200" dirty="0">
                        <a:latin typeface="Times New Roman"/>
                        <a:ea typeface="Times New Roman"/>
                        <a:cs typeface="Times New Roman"/>
                      </a:endParaRPr>
                    </a:p>
                  </a:txBody>
                  <a:tcPr marL="68580" marR="68580" marT="0" marB="0"/>
                </a:tc>
              </a:tr>
            </a:tbl>
          </a:graphicData>
        </a:graphic>
      </p:graphicFrame>
      <p:sp>
        <p:nvSpPr>
          <p:cNvPr id="317441" name="Text Box 1"/>
          <p:cNvSpPr txBox="1">
            <a:spLocks noChangeArrowheads="1"/>
          </p:cNvSpPr>
          <p:nvPr/>
        </p:nvSpPr>
        <p:spPr bwMode="auto">
          <a:xfrm>
            <a:off x="6948264" y="692696"/>
            <a:ext cx="947738" cy="5286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rPr>
              <a:t>A 2</a:t>
            </a:r>
            <a:endParaRPr kumimoji="0" lang="es-ES" sz="1100" b="0" i="0" u="none" strike="noStrike" cap="none" normalizeH="0" baseline="0" dirty="0" smtClean="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rPr>
              <a:t>3/5</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199856"/>
          </a:xfrm>
        </p:spPr>
        <p:txBody>
          <a:bodyPr/>
          <a:lstStyle/>
          <a:p>
            <a:pPr algn="just">
              <a:buNone/>
            </a:pPr>
            <a:r>
              <a:rPr lang="es-EC" b="1" dirty="0" smtClean="0"/>
              <a:t>RECURSOS FINANCIEROS</a:t>
            </a:r>
            <a:endParaRPr lang="es-EC" dirty="0" smtClean="0"/>
          </a:p>
          <a:p>
            <a:pPr algn="just">
              <a:buNone/>
            </a:pPr>
            <a:endParaRPr lang="es-ES" dirty="0" smtClean="0"/>
          </a:p>
          <a:p>
            <a:pPr algn="just">
              <a:buNone/>
            </a:pPr>
            <a:endParaRPr lang="es-EC" dirty="0" smtClean="0"/>
          </a:p>
          <a:p>
            <a:pPr algn="just"/>
            <a:r>
              <a:rPr lang="es-EC" dirty="0" smtClean="0"/>
              <a:t>El valor al que asciende de acuerdo al contrato suscrito y legalizado, para realizar el presente examen de Auditoría de Gestión a la Empresa TUBASEC C.A., es de TRES MIL DÓLARES (U.S.$3.000,oo), más el 12 %IVA.</a:t>
            </a:r>
          </a:p>
          <a:p>
            <a:pPr algn="just"/>
            <a:endParaRPr lang="es-EC"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2573640"/>
          </a:xfrm>
        </p:spPr>
        <p:txBody>
          <a:bodyPr/>
          <a:lstStyle/>
          <a:p>
            <a:pPr algn="just">
              <a:buNone/>
            </a:pPr>
            <a:r>
              <a:rPr lang="es-EC" b="1" dirty="0" smtClean="0"/>
              <a:t>DISTRIBUCIÓN DE TIEMPO Y TRABAJO </a:t>
            </a:r>
            <a:r>
              <a:rPr lang="es-EC" dirty="0" smtClean="0"/>
              <a:t> </a:t>
            </a:r>
          </a:p>
          <a:p>
            <a:pPr algn="just">
              <a:buNone/>
            </a:pPr>
            <a:endParaRPr lang="es-EC" dirty="0" smtClean="0"/>
          </a:p>
          <a:p>
            <a:pPr algn="just"/>
            <a:r>
              <a:rPr lang="es-EC" dirty="0" smtClean="0"/>
              <a:t>La Auditoría que se va a realizar en la Compañía será ejecutada por el equipo de trabajo que se detalla a continuación:</a:t>
            </a:r>
          </a:p>
          <a:p>
            <a:pPr algn="just"/>
            <a:endParaRPr lang="es-EC" dirty="0"/>
          </a:p>
        </p:txBody>
      </p:sp>
      <p:graphicFrame>
        <p:nvGraphicFramePr>
          <p:cNvPr id="4" name="3 Tabla"/>
          <p:cNvGraphicFramePr>
            <a:graphicFrameLocks noGrp="1"/>
          </p:cNvGraphicFramePr>
          <p:nvPr/>
        </p:nvGraphicFramePr>
        <p:xfrm>
          <a:off x="1979712" y="3140968"/>
          <a:ext cx="5199380" cy="1844784"/>
        </p:xfrm>
        <a:graphic>
          <a:graphicData uri="http://schemas.openxmlformats.org/drawingml/2006/table">
            <a:tbl>
              <a:tblPr>
                <a:tableStyleId>{3C2FFA5D-87B4-456A-9821-1D502468CF0F}</a:tableStyleId>
              </a:tblPr>
              <a:tblGrid>
                <a:gridCol w="1598930"/>
                <a:gridCol w="2250440"/>
                <a:gridCol w="1350010"/>
              </a:tblGrid>
              <a:tr h="461196">
                <a:tc>
                  <a:txBody>
                    <a:bodyPr/>
                    <a:lstStyle/>
                    <a:p>
                      <a:pPr algn="ctr">
                        <a:lnSpc>
                          <a:spcPct val="150000"/>
                        </a:lnSpc>
                        <a:spcAft>
                          <a:spcPts val="0"/>
                        </a:spcAft>
                      </a:pPr>
                      <a:r>
                        <a:rPr lang="es-EC" sz="1200"/>
                        <a:t>NOMBRE</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t>EQUIPO DE TRABAJO</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t>SIGLAS</a:t>
                      </a:r>
                      <a:endParaRPr lang="es-EC" sz="1200">
                        <a:latin typeface="Times New Roman"/>
                        <a:ea typeface="Times New Roman"/>
                        <a:cs typeface="Times New Roman"/>
                      </a:endParaRPr>
                    </a:p>
                  </a:txBody>
                  <a:tcPr marL="68580" marR="68580" marT="0" marB="0"/>
                </a:tc>
              </a:tr>
              <a:tr h="461196">
                <a:tc>
                  <a:txBody>
                    <a:bodyPr/>
                    <a:lstStyle/>
                    <a:p>
                      <a:pPr>
                        <a:lnSpc>
                          <a:spcPct val="150000"/>
                        </a:lnSpc>
                        <a:spcAft>
                          <a:spcPts val="0"/>
                        </a:spcAft>
                      </a:pPr>
                      <a:r>
                        <a:rPr lang="es-EC" sz="1200" dirty="0"/>
                        <a:t>Carolin Gallardo</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t>Auditora Jefe de Equipo</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t>C.G</a:t>
                      </a:r>
                      <a:endParaRPr lang="es-EC" sz="1200">
                        <a:latin typeface="Times New Roman"/>
                        <a:ea typeface="Times New Roman"/>
                        <a:cs typeface="Times New Roman"/>
                      </a:endParaRPr>
                    </a:p>
                  </a:txBody>
                  <a:tcPr marL="68580" marR="68580" marT="0" marB="0"/>
                </a:tc>
              </a:tr>
              <a:tr h="461196">
                <a:tc>
                  <a:txBody>
                    <a:bodyPr/>
                    <a:lstStyle/>
                    <a:p>
                      <a:pPr>
                        <a:lnSpc>
                          <a:spcPct val="150000"/>
                        </a:lnSpc>
                        <a:spcAft>
                          <a:spcPts val="0"/>
                        </a:spcAft>
                      </a:pPr>
                      <a:r>
                        <a:rPr lang="es-EC" sz="1200"/>
                        <a:t>Gabriela Concha</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t>Supervisor</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t>G.O</a:t>
                      </a:r>
                      <a:endParaRPr lang="es-EC" sz="1200">
                        <a:latin typeface="Times New Roman"/>
                        <a:ea typeface="Times New Roman"/>
                        <a:cs typeface="Times New Roman"/>
                      </a:endParaRPr>
                    </a:p>
                  </a:txBody>
                  <a:tcPr marL="68580" marR="68580" marT="0" marB="0"/>
                </a:tc>
              </a:tr>
              <a:tr h="461196">
                <a:tc>
                  <a:txBody>
                    <a:bodyPr/>
                    <a:lstStyle/>
                    <a:p>
                      <a:pPr>
                        <a:lnSpc>
                          <a:spcPct val="150000"/>
                        </a:lnSpc>
                        <a:spcAft>
                          <a:spcPts val="0"/>
                        </a:spcAft>
                      </a:pPr>
                      <a:r>
                        <a:rPr lang="es-EC" sz="1200"/>
                        <a:t>Verónica Herazo</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t>Auditora junior</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dirty="0"/>
                        <a:t>V.H</a:t>
                      </a:r>
                      <a:endParaRPr lang="es-EC" sz="1200" dirty="0">
                        <a:latin typeface="Times New Roman"/>
                        <a:ea typeface="Times New Roman"/>
                        <a:cs typeface="Times New Roman"/>
                      </a:endParaRPr>
                    </a:p>
                  </a:txBody>
                  <a:tcPr marL="68580" marR="68580" marT="0" marB="0"/>
                </a:tc>
              </a:tr>
            </a:tbl>
          </a:graphicData>
        </a:graphic>
      </p:graphicFrame>
      <p:sp>
        <p:nvSpPr>
          <p:cNvPr id="313345" name="Text Box 1"/>
          <p:cNvSpPr txBox="1">
            <a:spLocks noChangeArrowheads="1"/>
          </p:cNvSpPr>
          <p:nvPr/>
        </p:nvSpPr>
        <p:spPr bwMode="auto">
          <a:xfrm>
            <a:off x="7596336" y="260648"/>
            <a:ext cx="947738" cy="5286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rgbClr val="FF0000"/>
                </a:solidFill>
                <a:effectLst/>
                <a:latin typeface="Calibri" pitchFamily="34" charset="0"/>
                <a:cs typeface="Arial" pitchFamily="34" charset="0"/>
              </a:rPr>
              <a:t>A 2</a:t>
            </a:r>
            <a:endParaRPr kumimoji="0" lang="es-ES" sz="1100" b="0" i="0" u="none" strike="noStrike" cap="none" normalizeH="0" baseline="0" smtClean="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rgbClr val="FF0000"/>
                </a:solidFill>
                <a:effectLst/>
                <a:latin typeface="Calibri" pitchFamily="34" charset="0"/>
                <a:cs typeface="Arial" pitchFamily="34" charset="0"/>
              </a:rPr>
              <a:t>4/5</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1421512"/>
          </a:xfrm>
        </p:spPr>
        <p:txBody>
          <a:bodyPr/>
          <a:lstStyle/>
          <a:p>
            <a:pPr algn="just"/>
            <a:r>
              <a:rPr lang="es-EC" dirty="0" smtClean="0"/>
              <a:t>La elaboración del presente trabajo se realizará con una estimación de 160 horas laborables, las cuales están distribuidas de la siguiente manera:</a:t>
            </a:r>
          </a:p>
          <a:p>
            <a:pPr algn="just"/>
            <a:endParaRPr lang="es-EC" dirty="0"/>
          </a:p>
        </p:txBody>
      </p:sp>
      <p:graphicFrame>
        <p:nvGraphicFramePr>
          <p:cNvPr id="4" name="3 Tabla"/>
          <p:cNvGraphicFramePr>
            <a:graphicFrameLocks noGrp="1"/>
          </p:cNvGraphicFramePr>
          <p:nvPr/>
        </p:nvGraphicFramePr>
        <p:xfrm>
          <a:off x="827583" y="2132856"/>
          <a:ext cx="7704857" cy="4248470"/>
        </p:xfrm>
        <a:graphic>
          <a:graphicData uri="http://schemas.openxmlformats.org/drawingml/2006/table">
            <a:tbl>
              <a:tblPr>
                <a:tableStyleId>{35758FB7-9AC5-4552-8A53-C91805E547FA}</a:tableStyleId>
              </a:tblPr>
              <a:tblGrid>
                <a:gridCol w="1212744"/>
                <a:gridCol w="4878715"/>
                <a:gridCol w="1613398"/>
              </a:tblGrid>
              <a:tr h="708079">
                <a:tc>
                  <a:txBody>
                    <a:bodyPr/>
                    <a:lstStyle/>
                    <a:p>
                      <a:pPr algn="ctr">
                        <a:lnSpc>
                          <a:spcPct val="150000"/>
                        </a:lnSpc>
                        <a:spcAft>
                          <a:spcPts val="0"/>
                        </a:spcAft>
                      </a:pPr>
                      <a:r>
                        <a:rPr lang="es-EC" sz="1100" dirty="0"/>
                        <a:t>FASES</a:t>
                      </a:r>
                      <a:endParaRPr lang="es-EC" sz="1100" dirty="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dirty="0"/>
                        <a:t>ACTIVIDAD</a:t>
                      </a:r>
                      <a:endParaRPr lang="es-EC" sz="1100" dirty="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HORAS ESTIMADAS</a:t>
                      </a:r>
                      <a:endParaRPr lang="es-EC" sz="1100">
                        <a:latin typeface="Times New Roman"/>
                        <a:ea typeface="Times New Roman"/>
                        <a:cs typeface="Times New Roman"/>
                      </a:endParaRPr>
                    </a:p>
                  </a:txBody>
                  <a:tcPr marL="64093" marR="64093" marT="0" marB="0"/>
                </a:tc>
              </a:tr>
              <a:tr h="354039">
                <a:tc>
                  <a:txBody>
                    <a:bodyPr/>
                    <a:lstStyle/>
                    <a:p>
                      <a:pPr algn="just">
                        <a:lnSpc>
                          <a:spcPct val="150000"/>
                        </a:lnSpc>
                        <a:spcAft>
                          <a:spcPts val="0"/>
                        </a:spcAft>
                      </a:pPr>
                      <a:r>
                        <a:rPr lang="es-EC" sz="1100"/>
                        <a:t>I</a:t>
                      </a: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Planificación</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8</a:t>
                      </a:r>
                      <a:endParaRPr lang="es-EC" sz="1100">
                        <a:latin typeface="Times New Roman"/>
                        <a:ea typeface="Times New Roman"/>
                        <a:cs typeface="Times New Roman"/>
                      </a:endParaRPr>
                    </a:p>
                  </a:txBody>
                  <a:tcPr marL="64093" marR="64093" marT="0" marB="0"/>
                </a:tc>
              </a:tr>
              <a:tr h="354039">
                <a:tc>
                  <a:txBody>
                    <a:bodyPr/>
                    <a:lstStyle/>
                    <a:p>
                      <a:pPr algn="just">
                        <a:lnSpc>
                          <a:spcPct val="150000"/>
                        </a:lnSpc>
                        <a:spcAft>
                          <a:spcPts val="0"/>
                        </a:spcAft>
                      </a:pPr>
                      <a:r>
                        <a:rPr lang="es-EC" sz="1100"/>
                        <a:t>II</a:t>
                      </a: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Evaluación de Control Interno</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8</a:t>
                      </a:r>
                      <a:endParaRPr lang="es-EC" sz="1100">
                        <a:latin typeface="Times New Roman"/>
                        <a:ea typeface="Times New Roman"/>
                        <a:cs typeface="Times New Roman"/>
                      </a:endParaRPr>
                    </a:p>
                  </a:txBody>
                  <a:tcPr marL="64093" marR="64093" marT="0" marB="0"/>
                </a:tc>
              </a:tr>
              <a:tr h="354039">
                <a:tc>
                  <a:txBody>
                    <a:bodyPr/>
                    <a:lstStyle/>
                    <a:p>
                      <a:pPr algn="just">
                        <a:lnSpc>
                          <a:spcPct val="150000"/>
                        </a:lnSpc>
                        <a:spcAft>
                          <a:spcPts val="0"/>
                        </a:spcAft>
                      </a:pPr>
                      <a:r>
                        <a:rPr lang="es-EC" sz="1100"/>
                        <a:t>III</a:t>
                      </a: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Medición del Riesgo</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8</a:t>
                      </a:r>
                      <a:endParaRPr lang="es-EC" sz="1100">
                        <a:latin typeface="Times New Roman"/>
                        <a:ea typeface="Times New Roman"/>
                        <a:cs typeface="Times New Roman"/>
                      </a:endParaRPr>
                    </a:p>
                  </a:txBody>
                  <a:tcPr marL="64093" marR="64093" marT="0" marB="0"/>
                </a:tc>
              </a:tr>
              <a:tr h="354039">
                <a:tc>
                  <a:txBody>
                    <a:bodyPr/>
                    <a:lstStyle/>
                    <a:p>
                      <a:pPr algn="just">
                        <a:lnSpc>
                          <a:spcPct val="150000"/>
                        </a:lnSpc>
                        <a:spcAft>
                          <a:spcPts val="0"/>
                        </a:spcAft>
                      </a:pPr>
                      <a:r>
                        <a:rPr lang="es-EC" sz="1100"/>
                        <a:t>IV</a:t>
                      </a: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Programa</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16</a:t>
                      </a:r>
                      <a:endParaRPr lang="es-EC" sz="1100">
                        <a:latin typeface="Times New Roman"/>
                        <a:ea typeface="Times New Roman"/>
                        <a:cs typeface="Times New Roman"/>
                      </a:endParaRPr>
                    </a:p>
                  </a:txBody>
                  <a:tcPr marL="64093" marR="64093" marT="0" marB="0"/>
                </a:tc>
              </a:tr>
              <a:tr h="354039">
                <a:tc>
                  <a:txBody>
                    <a:bodyPr/>
                    <a:lstStyle/>
                    <a:p>
                      <a:pPr algn="just">
                        <a:lnSpc>
                          <a:spcPct val="150000"/>
                        </a:lnSpc>
                        <a:spcAft>
                          <a:spcPts val="0"/>
                        </a:spcAft>
                      </a:pPr>
                      <a:endParaRPr lang="es-EC" sz="1100">
                        <a:latin typeface="Arial"/>
                        <a:ea typeface="Times New Roman"/>
                        <a:cs typeface="Times New Roman"/>
                      </a:endParaRPr>
                    </a:p>
                  </a:txBody>
                  <a:tcPr marL="64093" marR="64093" marT="0" marB="0"/>
                </a:tc>
                <a:tc>
                  <a:txBody>
                    <a:bodyPr/>
                    <a:lstStyle/>
                    <a:p>
                      <a:pPr algn="just">
                        <a:lnSpc>
                          <a:spcPct val="150000"/>
                        </a:lnSpc>
                        <a:spcAft>
                          <a:spcPts val="0"/>
                        </a:spcAft>
                      </a:pPr>
                      <a:endParaRPr lang="es-EC" sz="1100">
                        <a:latin typeface="Arial"/>
                        <a:ea typeface="Times New Roman"/>
                        <a:cs typeface="Times New Roman"/>
                      </a:endParaRPr>
                    </a:p>
                  </a:txBody>
                  <a:tcPr marL="64093" marR="64093" marT="0" marB="0"/>
                </a:tc>
                <a:tc>
                  <a:txBody>
                    <a:bodyPr/>
                    <a:lstStyle/>
                    <a:p>
                      <a:pPr>
                        <a:lnSpc>
                          <a:spcPct val="150000"/>
                        </a:lnSpc>
                        <a:spcAft>
                          <a:spcPts val="0"/>
                        </a:spcAft>
                      </a:pPr>
                      <a:endParaRPr lang="es-EC" sz="1100">
                        <a:latin typeface="Arial"/>
                        <a:ea typeface="Times New Roman"/>
                        <a:cs typeface="Times New Roman"/>
                      </a:endParaRPr>
                    </a:p>
                  </a:txBody>
                  <a:tcPr marL="64093" marR="64093" marT="0" marB="0"/>
                </a:tc>
              </a:tr>
              <a:tr h="708079">
                <a:tc>
                  <a:txBody>
                    <a:bodyPr/>
                    <a:lstStyle/>
                    <a:p>
                      <a:pPr algn="just">
                        <a:lnSpc>
                          <a:spcPct val="150000"/>
                        </a:lnSpc>
                        <a:spcAft>
                          <a:spcPts val="0"/>
                        </a:spcAft>
                      </a:pPr>
                      <a:r>
                        <a:rPr lang="es-EC" sz="1100"/>
                        <a:t>V</a:t>
                      </a: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Aplicación de Técnicas y Procedimientos en el desarrollo del examen mediante la aplicación de P/T</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104</a:t>
                      </a:r>
                      <a:endParaRPr lang="es-EC" sz="1100">
                        <a:latin typeface="Times New Roman"/>
                        <a:ea typeface="Times New Roman"/>
                        <a:cs typeface="Times New Roman"/>
                      </a:endParaRPr>
                    </a:p>
                  </a:txBody>
                  <a:tcPr marL="64093" marR="64093" marT="0" marB="0"/>
                </a:tc>
              </a:tr>
              <a:tr h="354039">
                <a:tc>
                  <a:txBody>
                    <a:bodyPr/>
                    <a:lstStyle/>
                    <a:p>
                      <a:pPr algn="just">
                        <a:lnSpc>
                          <a:spcPct val="150000"/>
                        </a:lnSpc>
                        <a:spcAft>
                          <a:spcPts val="0"/>
                        </a:spcAft>
                      </a:pPr>
                      <a:endParaRPr lang="es-EC" sz="1100">
                        <a:latin typeface="Arial"/>
                        <a:ea typeface="Times New Roman"/>
                        <a:cs typeface="Times New Roman"/>
                      </a:endParaRPr>
                    </a:p>
                  </a:txBody>
                  <a:tcPr marL="64093" marR="64093" marT="0" marB="0"/>
                </a:tc>
                <a:tc>
                  <a:txBody>
                    <a:bodyPr/>
                    <a:lstStyle/>
                    <a:p>
                      <a:pPr algn="just">
                        <a:lnSpc>
                          <a:spcPct val="150000"/>
                        </a:lnSpc>
                        <a:spcAft>
                          <a:spcPts val="0"/>
                        </a:spcAft>
                      </a:pPr>
                      <a:r>
                        <a:rPr lang="es-EC" sz="1100"/>
                        <a:t>COMUNICACIÓN DE RESULTADOS</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a:t>16</a:t>
                      </a:r>
                      <a:endParaRPr lang="es-EC" sz="1100">
                        <a:latin typeface="Times New Roman"/>
                        <a:ea typeface="Times New Roman"/>
                        <a:cs typeface="Times New Roman"/>
                      </a:endParaRPr>
                    </a:p>
                  </a:txBody>
                  <a:tcPr marL="64093" marR="64093" marT="0" marB="0"/>
                </a:tc>
              </a:tr>
              <a:tr h="354039">
                <a:tc>
                  <a:txBody>
                    <a:bodyPr/>
                    <a:lstStyle/>
                    <a:p>
                      <a:pPr algn="just">
                        <a:lnSpc>
                          <a:spcPct val="150000"/>
                        </a:lnSpc>
                        <a:spcAft>
                          <a:spcPts val="0"/>
                        </a:spcAft>
                      </a:pPr>
                      <a:endParaRPr lang="es-EC" sz="1100">
                        <a:latin typeface="Arial"/>
                        <a:ea typeface="Times New Roman"/>
                        <a:cs typeface="Times New Roman"/>
                      </a:endParaRPr>
                    </a:p>
                  </a:txBody>
                  <a:tcPr marL="64093" marR="64093" marT="0" marB="0"/>
                </a:tc>
                <a:tc>
                  <a:txBody>
                    <a:bodyPr/>
                    <a:lstStyle/>
                    <a:p>
                      <a:pPr algn="just">
                        <a:lnSpc>
                          <a:spcPct val="150000"/>
                        </a:lnSpc>
                        <a:spcAft>
                          <a:spcPts val="0"/>
                        </a:spcAft>
                      </a:pPr>
                      <a:r>
                        <a:rPr lang="es-EC" sz="1100"/>
                        <a:t>SEGUIMEINTO</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endParaRPr lang="es-EC" sz="1100">
                        <a:latin typeface="Arial"/>
                        <a:ea typeface="Times New Roman"/>
                        <a:cs typeface="Times New Roman"/>
                      </a:endParaRPr>
                    </a:p>
                  </a:txBody>
                  <a:tcPr marL="64093" marR="64093" marT="0" marB="0"/>
                </a:tc>
              </a:tr>
              <a:tr h="354039">
                <a:tc>
                  <a:txBody>
                    <a:bodyPr/>
                    <a:lstStyle/>
                    <a:p>
                      <a:pPr algn="just">
                        <a:lnSpc>
                          <a:spcPct val="150000"/>
                        </a:lnSpc>
                        <a:spcAft>
                          <a:spcPts val="0"/>
                        </a:spcAft>
                      </a:pPr>
                      <a:endParaRPr lang="es-EC" sz="1100">
                        <a:latin typeface="Times New Roman"/>
                        <a:ea typeface="Times New Roman"/>
                        <a:cs typeface="Times New Roman"/>
                      </a:endParaRPr>
                    </a:p>
                  </a:txBody>
                  <a:tcPr marL="64093" marR="64093" marT="0" marB="0"/>
                </a:tc>
                <a:tc>
                  <a:txBody>
                    <a:bodyPr/>
                    <a:lstStyle/>
                    <a:p>
                      <a:pPr algn="just">
                        <a:lnSpc>
                          <a:spcPct val="150000"/>
                        </a:lnSpc>
                        <a:spcAft>
                          <a:spcPts val="0"/>
                        </a:spcAft>
                      </a:pPr>
                      <a:r>
                        <a:rPr lang="es-EC" sz="1100"/>
                        <a:t>TOTAL</a:t>
                      </a:r>
                      <a:endParaRPr lang="es-EC" sz="1100">
                        <a:latin typeface="Times New Roman"/>
                        <a:ea typeface="Times New Roman"/>
                        <a:cs typeface="Times New Roman"/>
                      </a:endParaRPr>
                    </a:p>
                  </a:txBody>
                  <a:tcPr marL="64093" marR="64093" marT="0" marB="0"/>
                </a:tc>
                <a:tc>
                  <a:txBody>
                    <a:bodyPr/>
                    <a:lstStyle/>
                    <a:p>
                      <a:pPr algn="ctr">
                        <a:lnSpc>
                          <a:spcPct val="150000"/>
                        </a:lnSpc>
                        <a:spcAft>
                          <a:spcPts val="0"/>
                        </a:spcAft>
                      </a:pPr>
                      <a:r>
                        <a:rPr lang="es-EC" sz="1100" dirty="0"/>
                        <a:t>160</a:t>
                      </a:r>
                      <a:endParaRPr lang="es-EC" sz="1100" dirty="0">
                        <a:latin typeface="Times New Roman"/>
                        <a:ea typeface="Times New Roman"/>
                        <a:cs typeface="Times New Roman"/>
                      </a:endParaRPr>
                    </a:p>
                  </a:txBody>
                  <a:tcPr marL="64093" marR="64093" marT="0" marB="0"/>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5112568"/>
          </a:xfrm>
        </p:spPr>
        <p:txBody>
          <a:bodyPr/>
          <a:lstStyle/>
          <a:p>
            <a:pPr algn="just">
              <a:buNone/>
            </a:pPr>
            <a:r>
              <a:rPr lang="es-EC" b="1" dirty="0" smtClean="0"/>
              <a:t>DOCUMENTACIÓN SOLICITADA</a:t>
            </a:r>
            <a:endParaRPr lang="es-EC" dirty="0" smtClean="0"/>
          </a:p>
          <a:p>
            <a:pPr algn="just">
              <a:buNone/>
            </a:pPr>
            <a:endParaRPr lang="es-ES" dirty="0" smtClean="0"/>
          </a:p>
          <a:p>
            <a:pPr algn="just">
              <a:buNone/>
            </a:pPr>
            <a:endParaRPr lang="es-EC" dirty="0" smtClean="0"/>
          </a:p>
          <a:p>
            <a:pPr algn="just">
              <a:buNone/>
            </a:pPr>
            <a:r>
              <a:rPr lang="es-EC" dirty="0" smtClean="0"/>
              <a:t>   Para el examen de Auditoría aplicada al Área de Compras necesitamos los siguientes documentos:</a:t>
            </a:r>
          </a:p>
          <a:p>
            <a:pPr algn="just">
              <a:buNone/>
            </a:pPr>
            <a:endParaRPr lang="es-EC" dirty="0" smtClean="0"/>
          </a:p>
          <a:p>
            <a:pPr lvl="0" algn="just"/>
            <a:r>
              <a:rPr lang="en-US" dirty="0" smtClean="0"/>
              <a:t>Órdenes de Compra</a:t>
            </a:r>
            <a:endParaRPr lang="es-EC" dirty="0" smtClean="0"/>
          </a:p>
          <a:p>
            <a:pPr lvl="0" algn="just"/>
            <a:r>
              <a:rPr lang="en-US" dirty="0" smtClean="0"/>
              <a:t>Notas de pedido </a:t>
            </a:r>
            <a:endParaRPr lang="es-EC" dirty="0" smtClean="0"/>
          </a:p>
          <a:p>
            <a:pPr lvl="0" algn="just"/>
            <a:r>
              <a:rPr lang="en-US" dirty="0" smtClean="0"/>
              <a:t>Facturas</a:t>
            </a:r>
            <a:endParaRPr lang="es-EC" dirty="0" smtClean="0"/>
          </a:p>
          <a:p>
            <a:pPr algn="just">
              <a:buNone/>
            </a:pPr>
            <a:r>
              <a:rPr lang="es-EC" dirty="0" smtClean="0"/>
              <a:t> </a:t>
            </a:r>
          </a:p>
          <a:p>
            <a:pPr algn="just"/>
            <a:endParaRPr lang="es-EC" dirty="0"/>
          </a:p>
        </p:txBody>
      </p:sp>
      <p:sp>
        <p:nvSpPr>
          <p:cNvPr id="309249" name="Text Box 1"/>
          <p:cNvSpPr txBox="1">
            <a:spLocks noChangeArrowheads="1"/>
          </p:cNvSpPr>
          <p:nvPr/>
        </p:nvSpPr>
        <p:spPr bwMode="auto">
          <a:xfrm>
            <a:off x="7092280" y="476672"/>
            <a:ext cx="947738" cy="5286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rgbClr val="FF0000"/>
                </a:solidFill>
                <a:effectLst/>
                <a:latin typeface="Calibri" pitchFamily="34" charset="0"/>
                <a:cs typeface="Arial" pitchFamily="34" charset="0"/>
              </a:rPr>
              <a:t>A 2</a:t>
            </a:r>
            <a:endParaRPr kumimoji="0" lang="es-ES" sz="1100" b="0" i="0" u="none" strike="noStrike" cap="none" normalizeH="0" baseline="0" smtClean="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rgbClr val="FF0000"/>
                </a:solidFill>
                <a:effectLst/>
                <a:latin typeface="Calibri" pitchFamily="34" charset="0"/>
                <a:cs typeface="Arial" pitchFamily="34" charset="0"/>
              </a:rPr>
              <a:t>5/5</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79514" y="1196752"/>
          <a:ext cx="8784974" cy="5365070"/>
        </p:xfrm>
        <a:graphic>
          <a:graphicData uri="http://schemas.openxmlformats.org/drawingml/2006/table">
            <a:tbl>
              <a:tblPr firstRow="1" bandRow="1">
                <a:tableStyleId>{5C22544A-7EE6-4342-B048-85BDC9FD1C3A}</a:tableStyleId>
              </a:tblPr>
              <a:tblGrid>
                <a:gridCol w="2086234"/>
                <a:gridCol w="653696"/>
                <a:gridCol w="618987"/>
                <a:gridCol w="1119639"/>
                <a:gridCol w="1256182"/>
                <a:gridCol w="457948"/>
                <a:gridCol w="1581066"/>
                <a:gridCol w="1011222"/>
              </a:tblGrid>
              <a:tr h="815811">
                <a:tc>
                  <a:txBody>
                    <a:bodyPr/>
                    <a:lstStyle/>
                    <a:p>
                      <a:pPr algn="ctr">
                        <a:lnSpc>
                          <a:spcPct val="150000"/>
                        </a:lnSpc>
                        <a:spcAft>
                          <a:spcPts val="0"/>
                        </a:spcAft>
                      </a:pPr>
                      <a:r>
                        <a:rPr lang="es-EC" sz="800" b="1" dirty="0">
                          <a:latin typeface="Arial"/>
                          <a:ea typeface="Times New Roman"/>
                          <a:cs typeface="Times New Roman"/>
                        </a:rPr>
                        <a:t>ACTIVIDADES</a:t>
                      </a:r>
                      <a:endParaRPr lang="es-EC" sz="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a:latin typeface="Arial"/>
                          <a:ea typeface="Times New Roman"/>
                          <a:cs typeface="Times New Roman"/>
                        </a:rPr>
                        <a:t>HORAS PLANIF</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a:latin typeface="Arial"/>
                          <a:ea typeface="Times New Roman"/>
                          <a:cs typeface="Times New Roman"/>
                        </a:rPr>
                        <a:t>HORAS</a:t>
                      </a:r>
                      <a:endParaRPr lang="es-EC" sz="800">
                        <a:latin typeface="Times New Roman"/>
                        <a:ea typeface="Times New Roman"/>
                        <a:cs typeface="Times New Roman"/>
                      </a:endParaRPr>
                    </a:p>
                    <a:p>
                      <a:pPr algn="ctr">
                        <a:lnSpc>
                          <a:spcPct val="150000"/>
                        </a:lnSpc>
                        <a:spcAft>
                          <a:spcPts val="0"/>
                        </a:spcAft>
                      </a:pPr>
                      <a:r>
                        <a:rPr lang="es-EC" sz="800" b="1">
                          <a:latin typeface="Arial"/>
                          <a:ea typeface="Times New Roman"/>
                          <a:cs typeface="Times New Roman"/>
                        </a:rPr>
                        <a:t>REALES</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a:latin typeface="Arial"/>
                          <a:ea typeface="Times New Roman"/>
                          <a:cs typeface="Times New Roman"/>
                        </a:rPr>
                        <a:t>DIF.</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a:latin typeface="Arial"/>
                          <a:ea typeface="Times New Roman"/>
                          <a:cs typeface="Times New Roman"/>
                        </a:rPr>
                        <a:t>RESP.</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dirty="0">
                          <a:latin typeface="Arial"/>
                          <a:ea typeface="Times New Roman"/>
                          <a:cs typeface="Times New Roman"/>
                        </a:rPr>
                        <a:t>REF.  P/T</a:t>
                      </a:r>
                      <a:endParaRPr lang="es-EC" sz="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a:latin typeface="Arial"/>
                          <a:ea typeface="Times New Roman"/>
                          <a:cs typeface="Times New Roman"/>
                        </a:rPr>
                        <a:t>OBSERVACIONES</a:t>
                      </a:r>
                      <a:endParaRPr lang="es-EC" sz="800">
                        <a:latin typeface="Times New Roman"/>
                        <a:ea typeface="Times New Roman"/>
                        <a:cs typeface="Times New Roman"/>
                      </a:endParaRPr>
                    </a:p>
                  </a:txBody>
                  <a:tcPr marL="68580" marR="68580" marT="0" marB="0"/>
                </a:tc>
              </a:tr>
              <a:tr h="413569">
                <a:tc>
                  <a:txBody>
                    <a:bodyPr/>
                    <a:lstStyle/>
                    <a:p>
                      <a:pPr>
                        <a:lnSpc>
                          <a:spcPct val="150000"/>
                        </a:lnSpc>
                        <a:spcAft>
                          <a:spcPts val="0"/>
                        </a:spcAft>
                      </a:pPr>
                      <a:r>
                        <a:rPr lang="es-EC" sz="800" b="1">
                          <a:latin typeface="Arial"/>
                          <a:ea typeface="Times New Roman"/>
                          <a:cs typeface="Times New Roman"/>
                        </a:rPr>
                        <a:t>PLANIFICACIÓN</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a:latin typeface="Arial"/>
                          <a:ea typeface="Times New Roman"/>
                          <a:cs typeface="Times New Roman"/>
                        </a:rPr>
                        <a:t>10</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a:latin typeface="Arial"/>
                          <a:ea typeface="Times New Roman"/>
                          <a:cs typeface="Times New Roman"/>
                        </a:rPr>
                        <a:t>10</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8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Arial"/>
                        <a:ea typeface="Times New Roman"/>
                        <a:cs typeface="Times New Roman"/>
                      </a:endParaRPr>
                    </a:p>
                  </a:txBody>
                  <a:tcPr marL="68580" marR="68580" marT="0" marB="0"/>
                </a:tc>
                <a:tc>
                  <a:txBody>
                    <a:bodyPr/>
                    <a:lstStyle/>
                    <a:p>
                      <a:pPr>
                        <a:lnSpc>
                          <a:spcPct val="150000"/>
                        </a:lnSpc>
                        <a:spcAft>
                          <a:spcPts val="0"/>
                        </a:spcAft>
                      </a:pPr>
                      <a:endParaRPr lang="es-EC" sz="800">
                        <a:latin typeface="Arial"/>
                        <a:ea typeface="Times New Roman"/>
                        <a:cs typeface="Times New Roman"/>
                      </a:endParaRPr>
                    </a:p>
                  </a:txBody>
                  <a:tcPr marL="68580" marR="68580" marT="0" marB="0"/>
                </a:tc>
              </a:tr>
              <a:tr h="413569">
                <a:tc>
                  <a:txBody>
                    <a:bodyPr/>
                    <a:lstStyle/>
                    <a:p>
                      <a:pPr>
                        <a:lnSpc>
                          <a:spcPct val="150000"/>
                        </a:lnSpc>
                        <a:spcAft>
                          <a:spcPts val="0"/>
                        </a:spcAft>
                      </a:pPr>
                      <a:r>
                        <a:rPr lang="es-EC" sz="800">
                          <a:latin typeface="Arial"/>
                          <a:ea typeface="Times New Roman"/>
                          <a:cs typeface="Times New Roman"/>
                        </a:rPr>
                        <a:t>CONOCIMIENTO DE LA COMPAÑÍA</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3</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3</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CG</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Arial"/>
                        <a:ea typeface="Times New Roman"/>
                        <a:cs typeface="Times New Roman"/>
                      </a:endParaRPr>
                    </a:p>
                  </a:txBody>
                  <a:tcPr marL="68580" marR="68580" marT="0" marB="0"/>
                </a:tc>
                <a:tc>
                  <a:txBody>
                    <a:bodyPr/>
                    <a:lstStyle/>
                    <a:p>
                      <a:pPr>
                        <a:lnSpc>
                          <a:spcPct val="150000"/>
                        </a:lnSpc>
                        <a:spcAft>
                          <a:spcPts val="0"/>
                        </a:spcAft>
                      </a:pPr>
                      <a:endParaRPr lang="es-EC" sz="800">
                        <a:latin typeface="Arial"/>
                        <a:ea typeface="Times New Roman"/>
                        <a:cs typeface="Times New Roman"/>
                      </a:endParaRPr>
                    </a:p>
                  </a:txBody>
                  <a:tcPr marL="68580" marR="68580" marT="0" marB="0"/>
                </a:tc>
              </a:tr>
              <a:tr h="413569">
                <a:tc>
                  <a:txBody>
                    <a:bodyPr/>
                    <a:lstStyle/>
                    <a:p>
                      <a:pPr>
                        <a:lnSpc>
                          <a:spcPct val="150000"/>
                        </a:lnSpc>
                        <a:spcAft>
                          <a:spcPts val="0"/>
                        </a:spcAft>
                      </a:pPr>
                      <a:r>
                        <a:rPr lang="es-EC" sz="800">
                          <a:latin typeface="Arial"/>
                          <a:ea typeface="Times New Roman"/>
                          <a:cs typeface="Times New Roman"/>
                        </a:rPr>
                        <a:t>Visita a las instalaciones del Área de Compras</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2</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2</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CG</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0" dirty="0">
                          <a:solidFill>
                            <a:srgbClr val="FF0000"/>
                          </a:solidFill>
                          <a:latin typeface="Arial"/>
                          <a:ea typeface="Times New Roman"/>
                          <a:cs typeface="Times New Roman"/>
                          <a:hlinkClick r:id="rId3" action="ppaction://hlinksldjump"/>
                        </a:rPr>
                        <a:t>C </a:t>
                      </a:r>
                      <a:r>
                        <a:rPr lang="es-EC" sz="800" b="0" dirty="0" smtClean="0">
                          <a:solidFill>
                            <a:srgbClr val="FF0000"/>
                          </a:solidFill>
                          <a:latin typeface="Arial"/>
                          <a:ea typeface="Times New Roman"/>
                          <a:cs typeface="Times New Roman"/>
                          <a:hlinkClick r:id="rId3" action="ppaction://hlinksldjump"/>
                        </a:rPr>
                        <a:t>1.1</a:t>
                      </a:r>
                      <a:endParaRPr lang="es-EC" sz="800" b="0" dirty="0" smtClean="0">
                        <a:solidFill>
                          <a:srgbClr val="FF0000"/>
                        </a:solidFill>
                        <a:latin typeface="Arial"/>
                        <a:ea typeface="Times New Roman"/>
                        <a:cs typeface="Times New Roman"/>
                      </a:endParaRPr>
                    </a:p>
                    <a:p>
                      <a:pPr algn="ctr">
                        <a:lnSpc>
                          <a:spcPct val="150000"/>
                        </a:lnSpc>
                        <a:spcAft>
                          <a:spcPts val="0"/>
                        </a:spcAft>
                      </a:pPr>
                      <a:endParaRPr lang="es-EC" sz="800" b="0" dirty="0">
                        <a:solidFill>
                          <a:srgbClr val="FF0000"/>
                        </a:solidFill>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0" dirty="0">
                          <a:solidFill>
                            <a:srgbClr val="FF0000"/>
                          </a:solidFill>
                          <a:latin typeface="Arial"/>
                          <a:ea typeface="Times New Roman"/>
                          <a:cs typeface="Times New Roman"/>
                        </a:rPr>
                        <a:t>C </a:t>
                      </a:r>
                      <a:r>
                        <a:rPr lang="es-EC" sz="800" b="0" baseline="0" dirty="0" smtClean="0">
                          <a:solidFill>
                            <a:srgbClr val="FF0000"/>
                          </a:solidFill>
                          <a:latin typeface="Arial"/>
                          <a:ea typeface="Times New Roman"/>
                          <a:cs typeface="Times New Roman"/>
                        </a:rPr>
                        <a:t> 1.1</a:t>
                      </a:r>
                      <a:endParaRPr lang="es-EC" sz="800" b="0" dirty="0" smtClean="0">
                        <a:solidFill>
                          <a:srgbClr val="FF0000"/>
                        </a:solidFill>
                        <a:latin typeface="Arial"/>
                        <a:ea typeface="Times New Roman"/>
                        <a:cs typeface="Times New Roman"/>
                      </a:endParaRPr>
                    </a:p>
                  </a:txBody>
                  <a:tcPr marL="68580" marR="68580" marT="0" marB="0"/>
                </a:tc>
                <a:tc>
                  <a:txBody>
                    <a:bodyPr/>
                    <a:lstStyle/>
                    <a:p>
                      <a:pPr>
                        <a:lnSpc>
                          <a:spcPct val="150000"/>
                        </a:lnSpc>
                        <a:spcAft>
                          <a:spcPts val="0"/>
                        </a:spcAft>
                      </a:pPr>
                      <a:endParaRPr lang="es-EC" sz="800">
                        <a:latin typeface="Arial"/>
                        <a:ea typeface="Times New Roman"/>
                        <a:cs typeface="Times New Roman"/>
                      </a:endParaRPr>
                    </a:p>
                  </a:txBody>
                  <a:tcPr marL="68580" marR="68580" marT="0" marB="0"/>
                </a:tc>
              </a:tr>
              <a:tr h="413569">
                <a:tc>
                  <a:txBody>
                    <a:bodyPr/>
                    <a:lstStyle/>
                    <a:p>
                      <a:pPr>
                        <a:lnSpc>
                          <a:spcPct val="150000"/>
                        </a:lnSpc>
                        <a:spcAft>
                          <a:spcPts val="0"/>
                        </a:spcAft>
                      </a:pPr>
                      <a:r>
                        <a:rPr lang="es-EC" sz="800">
                          <a:latin typeface="Arial"/>
                          <a:ea typeface="Times New Roman"/>
                          <a:cs typeface="Times New Roman"/>
                        </a:rPr>
                        <a:t>Entrevista con el Jefe del Área de Compras</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3</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3</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CG</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dirty="0">
                          <a:solidFill>
                            <a:srgbClr val="FF0000"/>
                          </a:solidFill>
                          <a:latin typeface="Arial"/>
                          <a:ea typeface="Times New Roman"/>
                          <a:cs typeface="Times New Roman"/>
                          <a:hlinkClick r:id="rId4" action="ppaction://hlinksldjump"/>
                        </a:rPr>
                        <a:t>C 1.2</a:t>
                      </a:r>
                      <a:endParaRPr lang="es-EC" sz="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dirty="0">
                          <a:solidFill>
                            <a:srgbClr val="FF0000"/>
                          </a:solidFill>
                          <a:latin typeface="Arial"/>
                          <a:ea typeface="Times New Roman"/>
                          <a:cs typeface="Times New Roman"/>
                        </a:rPr>
                        <a:t>C 1.2</a:t>
                      </a:r>
                      <a:endParaRPr lang="es-EC" sz="8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800">
                        <a:latin typeface="Arial"/>
                        <a:ea typeface="Times New Roman"/>
                        <a:cs typeface="Times New Roman"/>
                      </a:endParaRPr>
                    </a:p>
                  </a:txBody>
                  <a:tcPr marL="68580" marR="68580" marT="0" marB="0"/>
                </a:tc>
              </a:tr>
              <a:tr h="413569">
                <a:tc>
                  <a:txBody>
                    <a:bodyPr/>
                    <a:lstStyle/>
                    <a:p>
                      <a:pPr>
                        <a:lnSpc>
                          <a:spcPct val="150000"/>
                        </a:lnSpc>
                        <a:spcAft>
                          <a:spcPts val="0"/>
                        </a:spcAft>
                      </a:pPr>
                      <a:r>
                        <a:rPr lang="es-EC" sz="800">
                          <a:latin typeface="Arial"/>
                          <a:ea typeface="Times New Roman"/>
                          <a:cs typeface="Times New Roman"/>
                        </a:rPr>
                        <a:t>Evaluación del Riesgo Inherente</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2</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2</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CG</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800">
                        <a:latin typeface="Arial"/>
                        <a:ea typeface="Times New Roman"/>
                        <a:cs typeface="Times New Roman"/>
                      </a:endParaRPr>
                    </a:p>
                  </a:txBody>
                  <a:tcPr marL="68580" marR="68580" marT="0" marB="0"/>
                </a:tc>
              </a:tr>
              <a:tr h="413569">
                <a:tc>
                  <a:txBody>
                    <a:bodyPr/>
                    <a:lstStyle/>
                    <a:p>
                      <a:pPr>
                        <a:lnSpc>
                          <a:spcPct val="150000"/>
                        </a:lnSpc>
                        <a:spcAft>
                          <a:spcPts val="0"/>
                        </a:spcAft>
                      </a:pPr>
                      <a:r>
                        <a:rPr lang="es-EC" sz="800" b="1">
                          <a:latin typeface="Arial"/>
                          <a:ea typeface="Times New Roman"/>
                          <a:cs typeface="Times New Roman"/>
                        </a:rPr>
                        <a:t>EVALUACIÓN DEL CONTROL INTERNO</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a:latin typeface="Arial"/>
                          <a:ea typeface="Times New Roman"/>
                          <a:cs typeface="Times New Roman"/>
                        </a:rPr>
                        <a:t>22</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a:latin typeface="Arial"/>
                          <a:ea typeface="Times New Roman"/>
                          <a:cs typeface="Times New Roman"/>
                        </a:rPr>
                        <a:t>22</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a:latin typeface="Arial"/>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CG</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800">
                        <a:latin typeface="Arial"/>
                        <a:ea typeface="Times New Roman"/>
                        <a:cs typeface="Times New Roman"/>
                      </a:endParaRPr>
                    </a:p>
                  </a:txBody>
                  <a:tcPr marL="68580" marR="68580" marT="0" marB="0"/>
                </a:tc>
              </a:tr>
              <a:tr h="413569">
                <a:tc>
                  <a:txBody>
                    <a:bodyPr/>
                    <a:lstStyle/>
                    <a:p>
                      <a:pPr>
                        <a:lnSpc>
                          <a:spcPct val="150000"/>
                        </a:lnSpc>
                        <a:spcAft>
                          <a:spcPts val="0"/>
                        </a:spcAft>
                      </a:pPr>
                      <a:r>
                        <a:rPr lang="es-EC" sz="800">
                          <a:latin typeface="Arial"/>
                          <a:ea typeface="Times New Roman"/>
                          <a:cs typeface="Times New Roman"/>
                        </a:rPr>
                        <a:t>Elaborar Cuestionarios de Control Interno</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8</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8</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CG</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dirty="0">
                          <a:solidFill>
                            <a:srgbClr val="FF0000"/>
                          </a:solidFill>
                          <a:latin typeface="Arial"/>
                          <a:ea typeface="Times New Roman"/>
                          <a:cs typeface="Times New Roman"/>
                          <a:hlinkClick r:id="rId5" action="ppaction://hlinksldjump"/>
                        </a:rPr>
                        <a:t>C 1.3</a:t>
                      </a:r>
                      <a:endParaRPr lang="es-EC" sz="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dirty="0">
                          <a:solidFill>
                            <a:srgbClr val="FF0000"/>
                          </a:solidFill>
                          <a:latin typeface="Arial"/>
                          <a:ea typeface="Times New Roman"/>
                          <a:cs typeface="Times New Roman"/>
                        </a:rPr>
                        <a:t>C 1.3</a:t>
                      </a:r>
                      <a:endParaRPr lang="es-EC" sz="8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800">
                        <a:latin typeface="Arial"/>
                        <a:ea typeface="Times New Roman"/>
                        <a:cs typeface="Times New Roman"/>
                      </a:endParaRPr>
                    </a:p>
                  </a:txBody>
                  <a:tcPr marL="68580" marR="68580" marT="0" marB="0"/>
                </a:tc>
              </a:tr>
              <a:tr h="413569">
                <a:tc>
                  <a:txBody>
                    <a:bodyPr/>
                    <a:lstStyle/>
                    <a:p>
                      <a:pPr>
                        <a:lnSpc>
                          <a:spcPct val="150000"/>
                        </a:lnSpc>
                        <a:spcAft>
                          <a:spcPts val="0"/>
                        </a:spcAft>
                      </a:pPr>
                      <a:r>
                        <a:rPr lang="es-EC" sz="800">
                          <a:latin typeface="Arial"/>
                          <a:ea typeface="Times New Roman"/>
                          <a:cs typeface="Times New Roman"/>
                        </a:rPr>
                        <a:t>Aplicación de Cuestionario de Control Interno</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8</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8</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CG</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800">
                        <a:latin typeface="Arial"/>
                        <a:ea typeface="Times New Roman"/>
                        <a:cs typeface="Times New Roman"/>
                      </a:endParaRPr>
                    </a:p>
                  </a:txBody>
                  <a:tcPr marL="68580" marR="68580" marT="0" marB="0"/>
                </a:tc>
              </a:tr>
              <a:tr h="413569">
                <a:tc>
                  <a:txBody>
                    <a:bodyPr/>
                    <a:lstStyle/>
                    <a:p>
                      <a:pPr>
                        <a:lnSpc>
                          <a:spcPct val="150000"/>
                        </a:lnSpc>
                        <a:spcAft>
                          <a:spcPts val="0"/>
                        </a:spcAft>
                      </a:pPr>
                      <a:r>
                        <a:rPr lang="es-EC" sz="800">
                          <a:latin typeface="Arial"/>
                          <a:ea typeface="Times New Roman"/>
                          <a:cs typeface="Times New Roman"/>
                        </a:rPr>
                        <a:t>Evaluación del Riesgo de Control</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3</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3</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CG</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dirty="0">
                          <a:solidFill>
                            <a:srgbClr val="FF0000"/>
                          </a:solidFill>
                          <a:latin typeface="Arial"/>
                          <a:ea typeface="Times New Roman"/>
                          <a:cs typeface="Times New Roman"/>
                          <a:hlinkClick r:id="rId6" action="ppaction://hlinksldjump"/>
                        </a:rPr>
                        <a:t>C 1.4</a:t>
                      </a:r>
                      <a:endParaRPr lang="es-EC" sz="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dirty="0">
                          <a:solidFill>
                            <a:srgbClr val="FF0000"/>
                          </a:solidFill>
                          <a:latin typeface="Arial"/>
                          <a:ea typeface="Times New Roman"/>
                          <a:cs typeface="Times New Roman"/>
                        </a:rPr>
                        <a:t>C 1.4</a:t>
                      </a:r>
                      <a:endParaRPr lang="es-EC" sz="8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800">
                        <a:latin typeface="Arial"/>
                        <a:ea typeface="Times New Roman"/>
                        <a:cs typeface="Times New Roman"/>
                      </a:endParaRPr>
                    </a:p>
                  </a:txBody>
                  <a:tcPr marL="68580" marR="68580" marT="0" marB="0"/>
                </a:tc>
              </a:tr>
              <a:tr h="413569">
                <a:tc>
                  <a:txBody>
                    <a:bodyPr/>
                    <a:lstStyle/>
                    <a:p>
                      <a:pPr>
                        <a:lnSpc>
                          <a:spcPct val="150000"/>
                        </a:lnSpc>
                        <a:spcAft>
                          <a:spcPts val="0"/>
                        </a:spcAft>
                      </a:pPr>
                      <a:r>
                        <a:rPr lang="es-EC" sz="800">
                          <a:latin typeface="Arial"/>
                          <a:ea typeface="Times New Roman"/>
                          <a:cs typeface="Times New Roman"/>
                        </a:rPr>
                        <a:t>Detección y Riesgo de Auditoría</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3</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3</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a:latin typeface="Arial"/>
                          <a:ea typeface="Times New Roman"/>
                          <a:cs typeface="Times New Roman"/>
                        </a:rPr>
                        <a:t>CG</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dirty="0">
                          <a:solidFill>
                            <a:srgbClr val="FF0000"/>
                          </a:solidFill>
                          <a:latin typeface="Arial"/>
                          <a:ea typeface="Times New Roman"/>
                          <a:cs typeface="Times New Roman"/>
                          <a:hlinkClick r:id="rId7" action="ppaction://hlinksldjump"/>
                        </a:rPr>
                        <a:t>C1.4</a:t>
                      </a:r>
                      <a:endParaRPr lang="es-EC" sz="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800" b="1" dirty="0">
                          <a:solidFill>
                            <a:srgbClr val="FF0000"/>
                          </a:solidFill>
                          <a:latin typeface="Arial"/>
                          <a:ea typeface="Times New Roman"/>
                          <a:cs typeface="Times New Roman"/>
                        </a:rPr>
                        <a:t>C1.4</a:t>
                      </a:r>
                      <a:endParaRPr lang="es-EC" sz="8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800">
                        <a:latin typeface="Arial"/>
                        <a:ea typeface="Times New Roman"/>
                        <a:cs typeface="Times New Roman"/>
                      </a:endParaRPr>
                    </a:p>
                  </a:txBody>
                  <a:tcPr marL="68580" marR="68580" marT="0" marB="0"/>
                </a:tc>
              </a:tr>
              <a:tr h="413569">
                <a:tc>
                  <a:txBody>
                    <a:bodyPr/>
                    <a:lstStyle/>
                    <a:p>
                      <a:pPr>
                        <a:lnSpc>
                          <a:spcPct val="150000"/>
                        </a:lnSpc>
                        <a:spcAft>
                          <a:spcPts val="0"/>
                        </a:spcAft>
                      </a:pPr>
                      <a:r>
                        <a:rPr lang="es-EC" sz="800" b="1">
                          <a:latin typeface="Arial"/>
                          <a:ea typeface="Times New Roman"/>
                          <a:cs typeface="Times New Roman"/>
                        </a:rPr>
                        <a:t>PROGRAMA</a:t>
                      </a: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8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800" dirty="0">
                        <a:latin typeface="Times New Roman"/>
                        <a:ea typeface="Times New Roman"/>
                        <a:cs typeface="Times New Roman"/>
                      </a:endParaRPr>
                    </a:p>
                  </a:txBody>
                  <a:tcPr marL="68580" marR="68580" marT="0" marB="0"/>
                </a:tc>
              </a:tr>
            </a:tbl>
          </a:graphicData>
        </a:graphic>
      </p:graphicFrame>
      <p:sp>
        <p:nvSpPr>
          <p:cNvPr id="3" name="1 Título"/>
          <p:cNvSpPr txBox="1">
            <a:spLocks/>
          </p:cNvSpPr>
          <p:nvPr/>
        </p:nvSpPr>
        <p:spPr>
          <a:xfrm>
            <a:off x="2339752" y="332656"/>
            <a:ext cx="5040560" cy="79208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EMPRESA TUBASEC  C.A ÁREA DE COMPRAS</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PROGRAMA DE TRABAJO</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PERÍODO DEL 1 DE ENERO AL 31 DE DICIEMBRE DEL 2009</a:t>
            </a:r>
            <a:endParaRPr kumimoji="0" lang="es-EC" sz="1400" b="1" i="0" u="none" strike="noStrike" kern="1200" cap="none" spc="0" normalizeH="0" baseline="0" noProof="0" dirty="0">
              <a:ln>
                <a:noFill/>
              </a:ln>
              <a:solidFill>
                <a:schemeClr val="tx2"/>
              </a:solidFill>
              <a:effectLst/>
              <a:uLnTx/>
              <a:uFillTx/>
              <a:latin typeface="+mj-lt"/>
              <a:ea typeface="+mj-ea"/>
              <a:cs typeface="+mj-cs"/>
            </a:endParaRPr>
          </a:p>
        </p:txBody>
      </p:sp>
      <p:sp>
        <p:nvSpPr>
          <p:cNvPr id="4" name="Text Box 2"/>
          <p:cNvSpPr txBox="1">
            <a:spLocks noChangeArrowheads="1"/>
          </p:cNvSpPr>
          <p:nvPr/>
        </p:nvSpPr>
        <p:spPr bwMode="auto">
          <a:xfrm>
            <a:off x="611560" y="144016"/>
            <a:ext cx="1690688"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01" name="Text Box 1"/>
          <p:cNvSpPr txBox="1">
            <a:spLocks noChangeArrowheads="1"/>
          </p:cNvSpPr>
          <p:nvPr/>
        </p:nvSpPr>
        <p:spPr bwMode="auto">
          <a:xfrm>
            <a:off x="7409060" y="86271"/>
            <a:ext cx="1195388" cy="606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dirty="0" smtClean="0">
                <a:ln>
                  <a:noFill/>
                </a:ln>
                <a:solidFill>
                  <a:srgbClr val="FF0000"/>
                </a:solidFill>
                <a:effectLst/>
                <a:latin typeface="Calibri" pitchFamily="34" charset="0"/>
                <a:cs typeface="Arial" pitchFamily="34" charset="0"/>
              </a:rPr>
              <a:t>C 1</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dirty="0" smtClean="0">
                <a:ln>
                  <a:noFill/>
                </a:ln>
                <a:solidFill>
                  <a:srgbClr val="FF0000"/>
                </a:solidFill>
                <a:effectLst/>
                <a:latin typeface="Calibri" pitchFamily="34" charset="0"/>
                <a:cs typeface="Arial" pitchFamily="34" charset="0"/>
              </a:rPr>
              <a:t>1/5</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528" y="1700808"/>
          <a:ext cx="8445624" cy="4985884"/>
        </p:xfrm>
        <a:graphic>
          <a:graphicData uri="http://schemas.openxmlformats.org/drawingml/2006/table">
            <a:tbl>
              <a:tblPr firstRow="1" bandRow="1">
                <a:tableStyleId>{5C22544A-7EE6-4342-B048-85BDC9FD1C3A}</a:tableStyleId>
              </a:tblPr>
              <a:tblGrid>
                <a:gridCol w="2211804"/>
                <a:gridCol w="1246334"/>
                <a:gridCol w="685483"/>
                <a:gridCol w="810116"/>
                <a:gridCol w="810116"/>
                <a:gridCol w="572851"/>
                <a:gridCol w="1015883"/>
                <a:gridCol w="1093037"/>
              </a:tblGrid>
              <a:tr h="715425">
                <a:tc>
                  <a:txBody>
                    <a:bodyPr/>
                    <a:lstStyle/>
                    <a:p>
                      <a:pPr algn="ctr">
                        <a:lnSpc>
                          <a:spcPct val="150000"/>
                        </a:lnSpc>
                        <a:spcAft>
                          <a:spcPts val="0"/>
                        </a:spcAft>
                      </a:pPr>
                      <a:r>
                        <a:rPr lang="es-EC" sz="1100" b="1" dirty="0">
                          <a:latin typeface="Arial"/>
                          <a:ea typeface="Times New Roman"/>
                          <a:cs typeface="Times New Roman"/>
                        </a:rPr>
                        <a:t>ACTIVIDADES</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latin typeface="Arial"/>
                          <a:ea typeface="Times New Roman"/>
                          <a:cs typeface="Times New Roman"/>
                        </a:rPr>
                        <a:t>HORAS PLANIF</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latin typeface="Arial"/>
                          <a:ea typeface="Times New Roman"/>
                          <a:cs typeface="Times New Roman"/>
                        </a:rPr>
                        <a:t>HORAS</a:t>
                      </a:r>
                      <a:endParaRPr lang="es-EC" sz="1100" dirty="0">
                        <a:latin typeface="Times New Roman"/>
                        <a:ea typeface="Times New Roman"/>
                        <a:cs typeface="Times New Roman"/>
                      </a:endParaRPr>
                    </a:p>
                    <a:p>
                      <a:pPr algn="ctr">
                        <a:lnSpc>
                          <a:spcPct val="150000"/>
                        </a:lnSpc>
                        <a:spcAft>
                          <a:spcPts val="0"/>
                        </a:spcAft>
                      </a:pPr>
                      <a:r>
                        <a:rPr lang="es-EC" sz="1100" b="1" dirty="0">
                          <a:latin typeface="Arial"/>
                          <a:ea typeface="Times New Roman"/>
                          <a:cs typeface="Times New Roman"/>
                        </a:rPr>
                        <a:t>REALES</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latin typeface="Arial"/>
                          <a:ea typeface="Times New Roman"/>
                          <a:cs typeface="Times New Roman"/>
                        </a:rPr>
                        <a:t>DIF.</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latin typeface="Arial"/>
                          <a:ea typeface="Times New Roman"/>
                          <a:cs typeface="Times New Roman"/>
                        </a:rPr>
                        <a:t>RESP.</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err="1">
                          <a:latin typeface="Arial"/>
                          <a:ea typeface="Times New Roman"/>
                          <a:cs typeface="Times New Roman"/>
                        </a:rPr>
                        <a:t>REF</a:t>
                      </a:r>
                      <a:r>
                        <a:rPr lang="es-EC" sz="1100" b="1" dirty="0">
                          <a:latin typeface="Arial"/>
                          <a:ea typeface="Times New Roman"/>
                          <a:cs typeface="Times New Roman"/>
                        </a:rPr>
                        <a:t>  P/T</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OBSERVACIONES</a:t>
                      </a:r>
                      <a:endParaRPr lang="es-EC" sz="1100">
                        <a:latin typeface="Times New Roman"/>
                        <a:ea typeface="Times New Roman"/>
                        <a:cs typeface="Times New Roman"/>
                      </a:endParaRPr>
                    </a:p>
                  </a:txBody>
                  <a:tcPr marL="68580" marR="68580" marT="0" marB="0"/>
                </a:tc>
              </a:tr>
              <a:tr h="715425">
                <a:tc>
                  <a:txBody>
                    <a:bodyPr/>
                    <a:lstStyle/>
                    <a:p>
                      <a:pPr algn="just">
                        <a:lnSpc>
                          <a:spcPct val="150000"/>
                        </a:lnSpc>
                        <a:spcAft>
                          <a:spcPts val="0"/>
                        </a:spcAft>
                      </a:pPr>
                      <a:r>
                        <a:rPr lang="es-EC" sz="1100" dirty="0">
                          <a:latin typeface="Arial"/>
                          <a:ea typeface="Times New Roman"/>
                          <a:cs typeface="Times New Roman"/>
                        </a:rPr>
                        <a:t>PROCESOS Y PROCEDIMIENTOS A EVALUAR </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67</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nSpc>
                          <a:spcPct val="150000"/>
                        </a:lnSpc>
                        <a:spcAft>
                          <a:spcPts val="0"/>
                        </a:spcAft>
                      </a:pPr>
                      <a:endParaRPr lang="es-EC" sz="1100">
                        <a:latin typeface="Arial"/>
                        <a:ea typeface="Times New Roman"/>
                        <a:cs typeface="Times New Roman"/>
                      </a:endParaRPr>
                    </a:p>
                  </a:txBody>
                  <a:tcPr marL="68580" marR="68580" marT="0" marB="0"/>
                </a:tc>
              </a:tr>
              <a:tr h="456679">
                <a:tc>
                  <a:txBody>
                    <a:bodyPr/>
                    <a:lstStyle/>
                    <a:p>
                      <a:pPr algn="just">
                        <a:lnSpc>
                          <a:spcPct val="150000"/>
                        </a:lnSpc>
                        <a:spcAft>
                          <a:spcPts val="0"/>
                        </a:spcAft>
                      </a:pPr>
                      <a:r>
                        <a:rPr lang="es-EC" sz="1100" b="1">
                          <a:latin typeface="Arial"/>
                          <a:ea typeface="Times New Roman"/>
                          <a:cs typeface="Times New Roman"/>
                        </a:rPr>
                        <a:t>Proceso No 1 </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nSpc>
                          <a:spcPct val="150000"/>
                        </a:lnSpc>
                        <a:spcAft>
                          <a:spcPts val="0"/>
                        </a:spcAft>
                      </a:pPr>
                      <a:endParaRPr lang="es-EC" sz="1100">
                        <a:latin typeface="Arial"/>
                        <a:ea typeface="Times New Roman"/>
                        <a:cs typeface="Times New Roman"/>
                      </a:endParaRPr>
                    </a:p>
                  </a:txBody>
                  <a:tcPr marL="68580" marR="68580" marT="0" marB="0"/>
                </a:tc>
              </a:tr>
              <a:tr h="456679">
                <a:tc>
                  <a:txBody>
                    <a:bodyPr/>
                    <a:lstStyle/>
                    <a:p>
                      <a:pPr algn="just">
                        <a:lnSpc>
                          <a:spcPct val="150000"/>
                        </a:lnSpc>
                        <a:spcAft>
                          <a:spcPts val="0"/>
                        </a:spcAft>
                      </a:pPr>
                      <a:r>
                        <a:rPr lang="es-EC" sz="1100">
                          <a:latin typeface="Arial"/>
                          <a:ea typeface="Times New Roman"/>
                          <a:cs typeface="Times New Roman"/>
                        </a:rPr>
                        <a:t>Base de datos de Proveedores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nSpc>
                          <a:spcPct val="150000"/>
                        </a:lnSpc>
                        <a:spcAft>
                          <a:spcPts val="0"/>
                        </a:spcAft>
                      </a:pPr>
                      <a:endParaRPr lang="es-EC" sz="1100">
                        <a:latin typeface="Arial"/>
                        <a:ea typeface="Times New Roman"/>
                        <a:cs typeface="Times New Roman"/>
                      </a:endParaRPr>
                    </a:p>
                  </a:txBody>
                  <a:tcPr marL="68580" marR="68580" marT="0" marB="0"/>
                </a:tc>
              </a:tr>
              <a:tr h="456679">
                <a:tc>
                  <a:txBody>
                    <a:bodyPr/>
                    <a:lstStyle/>
                    <a:p>
                      <a:pPr>
                        <a:lnSpc>
                          <a:spcPct val="150000"/>
                        </a:lnSpc>
                        <a:spcAft>
                          <a:spcPts val="0"/>
                        </a:spcAft>
                      </a:pPr>
                      <a:r>
                        <a:rPr lang="es-EC" sz="1100" b="1">
                          <a:latin typeface="Arial"/>
                          <a:ea typeface="Times New Roman"/>
                          <a:cs typeface="Times New Roman"/>
                        </a:rPr>
                        <a:t>Procedimiento No 1</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nSpc>
                          <a:spcPct val="150000"/>
                        </a:lnSpc>
                        <a:spcAft>
                          <a:spcPts val="0"/>
                        </a:spcAft>
                      </a:pPr>
                      <a:endParaRPr lang="es-EC" sz="1100">
                        <a:latin typeface="Arial"/>
                        <a:ea typeface="Times New Roman"/>
                        <a:cs typeface="Times New Roman"/>
                      </a:endParaRPr>
                    </a:p>
                  </a:txBody>
                  <a:tcPr marL="68580" marR="68580" marT="0" marB="0"/>
                </a:tc>
              </a:tr>
              <a:tr h="2167665">
                <a:tc>
                  <a:txBody>
                    <a:bodyPr/>
                    <a:lstStyle/>
                    <a:p>
                      <a:pPr algn="just">
                        <a:lnSpc>
                          <a:spcPct val="150000"/>
                        </a:lnSpc>
                        <a:spcAft>
                          <a:spcPts val="0"/>
                        </a:spcAft>
                      </a:pPr>
                      <a:r>
                        <a:rPr lang="es-EC" sz="1100">
                          <a:latin typeface="Arial"/>
                          <a:ea typeface="Times New Roman"/>
                          <a:cs typeface="Times New Roman"/>
                        </a:rPr>
                        <a:t>Comprobar que la Empresa tenga actualizada la base de datos de proveedores nacionales e internacionales, tomando en cuenta la información del perfil y las diferentes líneas de productos que corresponda a cada proveedor.</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15</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dirty="0">
                          <a:latin typeface="Arial"/>
                          <a:ea typeface="Times New Roman"/>
                          <a:cs typeface="Times New Roman"/>
                        </a:rPr>
                        <a:t>13</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2</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dirty="0" err="1">
                          <a:latin typeface="Arial"/>
                          <a:ea typeface="Times New Roman"/>
                          <a:cs typeface="Times New Roman"/>
                        </a:rPr>
                        <a:t>C.G</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kumimoji="0" lang="es-EC" sz="1100" b="1" kern="1200" dirty="0" smtClean="0">
                          <a:solidFill>
                            <a:schemeClr val="dk1"/>
                          </a:solidFill>
                          <a:latin typeface="Arial" pitchFamily="34" charset="0"/>
                          <a:ea typeface="+mn-ea"/>
                          <a:cs typeface="Arial" pitchFamily="34" charset="0"/>
                        </a:rPr>
                        <a:t> </a:t>
                      </a:r>
                      <a:r>
                        <a:rPr kumimoji="0" lang="es-EC" sz="1100" b="1" kern="1200" dirty="0" smtClean="0">
                          <a:solidFill>
                            <a:srgbClr val="FF0000"/>
                          </a:solidFill>
                          <a:latin typeface="Arial" pitchFamily="34" charset="0"/>
                          <a:ea typeface="+mn-ea"/>
                          <a:cs typeface="Arial" pitchFamily="34" charset="0"/>
                          <a:hlinkClick r:id="rId3" action="ppaction://hlinksldjump"/>
                        </a:rPr>
                        <a:t>C 1.5</a:t>
                      </a:r>
                      <a:endParaRPr lang="es-EC" sz="1100" dirty="0">
                        <a:solidFill>
                          <a:srgbClr val="FF0000"/>
                        </a:solidFill>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kumimoji="0" lang="es-EC" sz="1100" b="1" kern="1200" dirty="0" smtClean="0">
                          <a:solidFill>
                            <a:schemeClr val="dk1"/>
                          </a:solidFill>
                          <a:latin typeface="Arial" pitchFamily="34" charset="0"/>
                          <a:ea typeface="+mn-ea"/>
                          <a:cs typeface="Arial" pitchFamily="34" charset="0"/>
                        </a:rPr>
                        <a:t> </a:t>
                      </a:r>
                      <a:r>
                        <a:rPr kumimoji="0" lang="es-EC" sz="1100" b="1" kern="1200" dirty="0" smtClean="0">
                          <a:solidFill>
                            <a:srgbClr val="FF0000"/>
                          </a:solidFill>
                          <a:latin typeface="Arial" pitchFamily="34" charset="0"/>
                          <a:ea typeface="+mn-ea"/>
                          <a:cs typeface="Arial" pitchFamily="34" charset="0"/>
                        </a:rPr>
                        <a:t>C 1.5</a:t>
                      </a:r>
                      <a:endParaRPr lang="es-EC" sz="1100" dirty="0">
                        <a:solidFill>
                          <a:srgbClr val="FF0000"/>
                        </a:solidFill>
                        <a:latin typeface="Arial" pitchFamily="34" charset="0"/>
                        <a:ea typeface="Times New Roman"/>
                        <a:cs typeface="Arial" pitchFamily="34" charset="0"/>
                      </a:endParaRPr>
                    </a:p>
                  </a:txBody>
                  <a:tcPr marL="68580" marR="68580" marT="0" marB="0"/>
                </a:tc>
                <a:tc>
                  <a:txBody>
                    <a:bodyPr/>
                    <a:lstStyle/>
                    <a:p>
                      <a:pPr>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3" name="1 Título"/>
          <p:cNvSpPr txBox="1">
            <a:spLocks/>
          </p:cNvSpPr>
          <p:nvPr/>
        </p:nvSpPr>
        <p:spPr>
          <a:xfrm>
            <a:off x="395536" y="620688"/>
            <a:ext cx="8229600" cy="79208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EMPRESA TUBASEC  C.A ÁREA DE COMPRAS</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PROGRAMA DE TRABAJO</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PERÍODO DEL 1 DE ENERO AL 31 DE DICIEMBRE DEL 2009</a:t>
            </a:r>
            <a:endParaRPr kumimoji="0" lang="es-EC" sz="1400" b="1"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 Box 2"/>
          <p:cNvSpPr txBox="1">
            <a:spLocks noChangeArrowheads="1"/>
          </p:cNvSpPr>
          <p:nvPr/>
        </p:nvSpPr>
        <p:spPr bwMode="auto">
          <a:xfrm>
            <a:off x="683568" y="432470"/>
            <a:ext cx="1690688"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5153" name="Text Box 1"/>
          <p:cNvSpPr txBox="1">
            <a:spLocks noChangeArrowheads="1"/>
          </p:cNvSpPr>
          <p:nvPr/>
        </p:nvSpPr>
        <p:spPr bwMode="auto">
          <a:xfrm>
            <a:off x="7596336" y="332656"/>
            <a:ext cx="1195387" cy="606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C 1</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2/5</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 </a:t>
            </a:r>
            <a:endParaRPr lang="es-EC" dirty="0"/>
          </a:p>
        </p:txBody>
      </p:sp>
      <p:sp>
        <p:nvSpPr>
          <p:cNvPr id="3" name="2 Marcador de contenido"/>
          <p:cNvSpPr>
            <a:spLocks noGrp="1"/>
          </p:cNvSpPr>
          <p:nvPr>
            <p:ph idx="1"/>
          </p:nvPr>
        </p:nvSpPr>
        <p:spPr>
          <a:xfrm>
            <a:off x="395536" y="2060848"/>
            <a:ext cx="8229600" cy="4389120"/>
          </a:xfrm>
        </p:spPr>
        <p:txBody>
          <a:bodyPr>
            <a:normAutofit fontScale="92500"/>
          </a:bodyPr>
          <a:lstStyle/>
          <a:p>
            <a:pPr lvl="0" algn="just"/>
            <a:r>
              <a:rPr lang="es-EC" dirty="0" smtClean="0"/>
              <a:t>Mantener la polución en el medio laboral al menos de 0.4 fibra por centímetro cúbico durante los años 2010-2011.</a:t>
            </a:r>
          </a:p>
          <a:p>
            <a:pPr lvl="0" algn="just">
              <a:buNone/>
            </a:pPr>
            <a:endParaRPr lang="es-EC" dirty="0" smtClean="0"/>
          </a:p>
          <a:p>
            <a:pPr algn="just"/>
            <a:r>
              <a:rPr lang="es-EC" dirty="0" smtClean="0"/>
              <a:t>Incrementar las ventas de los productos que no son     considerados estrellas.</a:t>
            </a:r>
          </a:p>
          <a:p>
            <a:pPr algn="just">
              <a:buNone/>
            </a:pPr>
            <a:endParaRPr lang="es-EC" dirty="0" smtClean="0"/>
          </a:p>
          <a:p>
            <a:pPr lvl="0" algn="just"/>
            <a:r>
              <a:rPr lang="es-EC" dirty="0" smtClean="0"/>
              <a:t>Permanecer en el mercado como líderes en la comercialización de los productos.</a:t>
            </a:r>
          </a:p>
          <a:p>
            <a:pPr lvl="0" algn="just">
              <a:buNone/>
            </a:pPr>
            <a:endParaRPr lang="es-EC" dirty="0" smtClean="0"/>
          </a:p>
          <a:p>
            <a:pPr lvl="0" algn="just"/>
            <a:r>
              <a:rPr lang="es-EC" dirty="0" smtClean="0"/>
              <a:t>Ampliar el mercado a nivel nacional.</a:t>
            </a:r>
          </a:p>
          <a:p>
            <a:pPr>
              <a:buNone/>
            </a:pPr>
            <a:endParaRPr lang="es-EC"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51520" y="1818104"/>
          <a:ext cx="8568952" cy="4275191"/>
        </p:xfrm>
        <a:graphic>
          <a:graphicData uri="http://schemas.openxmlformats.org/drawingml/2006/table">
            <a:tbl>
              <a:tblPr firstRow="1" bandRow="1">
                <a:tableStyleId>{5C22544A-7EE6-4342-B048-85BDC9FD1C3A}</a:tableStyleId>
              </a:tblPr>
              <a:tblGrid>
                <a:gridCol w="1997275"/>
                <a:gridCol w="1352992"/>
                <a:gridCol w="966423"/>
                <a:gridCol w="708710"/>
                <a:gridCol w="644282"/>
                <a:gridCol w="667022"/>
                <a:gridCol w="1136968"/>
                <a:gridCol w="1095280"/>
              </a:tblGrid>
              <a:tr h="592779">
                <a:tc>
                  <a:txBody>
                    <a:bodyPr/>
                    <a:lstStyle/>
                    <a:p>
                      <a:pPr algn="ctr">
                        <a:lnSpc>
                          <a:spcPct val="150000"/>
                        </a:lnSpc>
                        <a:spcAft>
                          <a:spcPts val="0"/>
                        </a:spcAft>
                      </a:pPr>
                      <a:r>
                        <a:rPr kumimoji="0" lang="es-EC" sz="1100" b="1" kern="1200" dirty="0">
                          <a:solidFill>
                            <a:schemeClr val="lt1"/>
                          </a:solidFill>
                          <a:latin typeface="Arial"/>
                          <a:ea typeface="Times New Roman"/>
                          <a:cs typeface="Times New Roman"/>
                        </a:rPr>
                        <a:t>ACTIVIDADES</a:t>
                      </a:r>
                    </a:p>
                  </a:txBody>
                  <a:tcPr marL="68580" marR="68580" marT="0" marB="0"/>
                </a:tc>
                <a:tc>
                  <a:txBody>
                    <a:bodyPr/>
                    <a:lstStyle/>
                    <a:p>
                      <a:pPr algn="ctr">
                        <a:lnSpc>
                          <a:spcPct val="150000"/>
                        </a:lnSpc>
                        <a:spcAft>
                          <a:spcPts val="0"/>
                        </a:spcAft>
                      </a:pPr>
                      <a:r>
                        <a:rPr lang="es-EC" sz="1100" b="1" dirty="0">
                          <a:latin typeface="Arial"/>
                          <a:ea typeface="Times New Roman"/>
                          <a:cs typeface="Times New Roman"/>
                        </a:rPr>
                        <a:t>HORAS PLANIF</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HORAS</a:t>
                      </a:r>
                      <a:endParaRPr lang="es-EC" sz="1100">
                        <a:latin typeface="Times New Roman"/>
                        <a:ea typeface="Times New Roman"/>
                        <a:cs typeface="Times New Roman"/>
                      </a:endParaRPr>
                    </a:p>
                    <a:p>
                      <a:pPr algn="ctr">
                        <a:lnSpc>
                          <a:spcPct val="150000"/>
                        </a:lnSpc>
                        <a:spcAft>
                          <a:spcPts val="0"/>
                        </a:spcAft>
                      </a:pPr>
                      <a:r>
                        <a:rPr lang="es-EC" sz="1100" b="1">
                          <a:latin typeface="Arial"/>
                          <a:ea typeface="Times New Roman"/>
                          <a:cs typeface="Times New Roman"/>
                        </a:rPr>
                        <a:t>REALES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latin typeface="Arial"/>
                          <a:ea typeface="Times New Roman"/>
                          <a:cs typeface="Times New Roman"/>
                        </a:rPr>
                        <a:t>DIF.</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RESP.</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err="1">
                          <a:latin typeface="Arial"/>
                          <a:ea typeface="Times New Roman"/>
                          <a:cs typeface="Times New Roman"/>
                        </a:rPr>
                        <a:t>REF</a:t>
                      </a:r>
                      <a:r>
                        <a:rPr lang="es-EC" sz="1100" b="1" dirty="0">
                          <a:latin typeface="Arial"/>
                          <a:ea typeface="Times New Roman"/>
                          <a:cs typeface="Times New Roman"/>
                        </a:rPr>
                        <a:t>  P/T</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latin typeface="Arial"/>
                          <a:ea typeface="Times New Roman"/>
                          <a:cs typeface="Times New Roman"/>
                        </a:rPr>
                        <a:t>OBSERVACIONES</a:t>
                      </a:r>
                      <a:endParaRPr lang="es-EC" sz="1100" dirty="0">
                        <a:latin typeface="Times New Roman"/>
                        <a:ea typeface="Times New Roman"/>
                        <a:cs typeface="Times New Roman"/>
                      </a:endParaRPr>
                    </a:p>
                  </a:txBody>
                  <a:tcPr marL="68580" marR="68580" marT="0" marB="0"/>
                </a:tc>
              </a:tr>
              <a:tr h="437099">
                <a:tc>
                  <a:txBody>
                    <a:bodyPr/>
                    <a:lstStyle/>
                    <a:p>
                      <a:pPr>
                        <a:lnSpc>
                          <a:spcPct val="150000"/>
                        </a:lnSpc>
                        <a:spcAft>
                          <a:spcPts val="0"/>
                        </a:spcAft>
                      </a:pPr>
                      <a:r>
                        <a:rPr lang="es-EC" sz="1100" b="1" dirty="0">
                          <a:latin typeface="Arial"/>
                          <a:ea typeface="Times New Roman"/>
                          <a:cs typeface="Times New Roman"/>
                        </a:rPr>
                        <a:t>Proceso No 2</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nSpc>
                          <a:spcPct val="150000"/>
                        </a:lnSpc>
                        <a:spcAft>
                          <a:spcPts val="0"/>
                        </a:spcAft>
                      </a:pPr>
                      <a:endParaRPr lang="es-EC" sz="1100" dirty="0">
                        <a:latin typeface="Arial"/>
                        <a:ea typeface="Times New Roman"/>
                        <a:cs typeface="Times New Roman"/>
                      </a:endParaRPr>
                    </a:p>
                  </a:txBody>
                  <a:tcPr marL="68580" marR="68580" marT="0" marB="0"/>
                </a:tc>
              </a:tr>
              <a:tr h="592779">
                <a:tc>
                  <a:txBody>
                    <a:bodyPr/>
                    <a:lstStyle/>
                    <a:p>
                      <a:pPr algn="just">
                        <a:lnSpc>
                          <a:spcPct val="150000"/>
                        </a:lnSpc>
                        <a:spcAft>
                          <a:spcPts val="0"/>
                        </a:spcAft>
                      </a:pPr>
                      <a:r>
                        <a:rPr lang="es-EC" sz="1100" dirty="0">
                          <a:latin typeface="Arial"/>
                          <a:ea typeface="Times New Roman"/>
                          <a:cs typeface="Times New Roman"/>
                        </a:rPr>
                        <a:t>Recepción de cotizaciones de la nueva mercadería</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dirty="0">
                          <a:latin typeface="Arial"/>
                          <a:ea typeface="Times New Roman"/>
                          <a:cs typeface="Times New Roman"/>
                        </a:rPr>
                        <a:t>8</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dirty="0">
                          <a:latin typeface="Arial"/>
                          <a:ea typeface="Times New Roman"/>
                          <a:cs typeface="Times New Roman"/>
                        </a:rPr>
                        <a:t>8</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C.G</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solidFill>
                            <a:srgbClr val="FF0000"/>
                          </a:solidFill>
                          <a:latin typeface="Arial"/>
                          <a:ea typeface="Times New Roman"/>
                          <a:cs typeface="Times New Roman"/>
                          <a:hlinkClick r:id="rId3" action="ppaction://hlinksldjump"/>
                        </a:rPr>
                        <a:t>C 1.6</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solidFill>
                            <a:srgbClr val="FF0000"/>
                          </a:solidFill>
                          <a:latin typeface="Arial"/>
                          <a:ea typeface="Times New Roman"/>
                          <a:cs typeface="Times New Roman"/>
                        </a:rPr>
                        <a:t>C 1.6</a:t>
                      </a:r>
                      <a:endParaRPr lang="es-EC" sz="11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1100" dirty="0">
                        <a:latin typeface="Arial"/>
                        <a:ea typeface="Times New Roman"/>
                        <a:cs typeface="Times New Roman"/>
                      </a:endParaRPr>
                    </a:p>
                  </a:txBody>
                  <a:tcPr marL="68580" marR="68580" marT="0" marB="0"/>
                </a:tc>
              </a:tr>
              <a:tr h="437099">
                <a:tc>
                  <a:txBody>
                    <a:bodyPr/>
                    <a:lstStyle/>
                    <a:p>
                      <a:pPr>
                        <a:lnSpc>
                          <a:spcPct val="150000"/>
                        </a:lnSpc>
                        <a:spcAft>
                          <a:spcPts val="0"/>
                        </a:spcAft>
                      </a:pPr>
                      <a:r>
                        <a:rPr lang="es-EC" sz="1100" b="1">
                          <a:latin typeface="Arial"/>
                          <a:ea typeface="Times New Roman"/>
                          <a:cs typeface="Times New Roman"/>
                        </a:rPr>
                        <a:t>Procedimiento No 1</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1100" dirty="0">
                        <a:latin typeface="Arial"/>
                        <a:ea typeface="Times New Roman"/>
                        <a:cs typeface="Times New Roman"/>
                      </a:endParaRPr>
                    </a:p>
                  </a:txBody>
                  <a:tcPr marL="68580" marR="68580" marT="0" marB="0"/>
                </a:tc>
              </a:tr>
              <a:tr h="1185557">
                <a:tc>
                  <a:txBody>
                    <a:bodyPr/>
                    <a:lstStyle/>
                    <a:p>
                      <a:pPr>
                        <a:lnSpc>
                          <a:spcPct val="150000"/>
                        </a:lnSpc>
                        <a:spcAft>
                          <a:spcPts val="0"/>
                        </a:spcAft>
                      </a:pPr>
                      <a:r>
                        <a:rPr lang="es-EC" sz="1100" dirty="0">
                          <a:latin typeface="Arial"/>
                          <a:ea typeface="Times New Roman"/>
                          <a:cs typeface="Times New Roman"/>
                        </a:rPr>
                        <a:t>Comprobar que los precios ofertados por los diversos proveedores se ajusten al presupuesto establecido. </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14</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12</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dirty="0">
                          <a:latin typeface="Arial"/>
                          <a:ea typeface="Times New Roman"/>
                          <a:cs typeface="Times New Roman"/>
                        </a:rPr>
                        <a:t>2</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dirty="0">
                          <a:latin typeface="Arial"/>
                          <a:ea typeface="Times New Roman"/>
                          <a:cs typeface="Times New Roman"/>
                        </a:rPr>
                        <a:t>C.G</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solidFill>
                            <a:srgbClr val="FF0000"/>
                          </a:solidFill>
                          <a:latin typeface="Arial"/>
                          <a:ea typeface="Times New Roman"/>
                          <a:cs typeface="Times New Roman"/>
                        </a:rPr>
                        <a:t>C 1.6</a:t>
                      </a:r>
                      <a:endParaRPr lang="es-EC" sz="11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1100" dirty="0">
                        <a:latin typeface="Arial"/>
                        <a:ea typeface="Times New Roman"/>
                        <a:cs typeface="Times New Roman"/>
                      </a:endParaRPr>
                    </a:p>
                  </a:txBody>
                  <a:tcPr marL="68580" marR="68580" marT="0" marB="0"/>
                </a:tc>
              </a:tr>
              <a:tr h="437099">
                <a:tc>
                  <a:txBody>
                    <a:bodyPr/>
                    <a:lstStyle/>
                    <a:p>
                      <a:pPr>
                        <a:lnSpc>
                          <a:spcPct val="150000"/>
                        </a:lnSpc>
                        <a:spcAft>
                          <a:spcPts val="0"/>
                        </a:spcAft>
                      </a:pPr>
                      <a:r>
                        <a:rPr lang="es-EC" sz="1100" b="1">
                          <a:latin typeface="Arial"/>
                          <a:ea typeface="Times New Roman"/>
                          <a:cs typeface="Times New Roman"/>
                        </a:rPr>
                        <a:t>Proceso No3 </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1100">
                        <a:latin typeface="Arial"/>
                        <a:ea typeface="Times New Roman"/>
                        <a:cs typeface="Times New Roman"/>
                      </a:endParaRPr>
                    </a:p>
                  </a:txBody>
                  <a:tcPr marL="68580" marR="68580" marT="0" marB="0"/>
                </a:tc>
              </a:tr>
              <a:tr h="592779">
                <a:tc>
                  <a:txBody>
                    <a:bodyPr/>
                    <a:lstStyle/>
                    <a:p>
                      <a:pPr algn="just">
                        <a:lnSpc>
                          <a:spcPct val="150000"/>
                        </a:lnSpc>
                        <a:spcAft>
                          <a:spcPts val="0"/>
                        </a:spcAft>
                      </a:pPr>
                      <a:r>
                        <a:rPr lang="es-EC" sz="1100">
                          <a:latin typeface="Arial"/>
                          <a:ea typeface="Times New Roman"/>
                          <a:cs typeface="Times New Roman"/>
                        </a:rPr>
                        <a:t>Elaboración de la Orden de Compra.</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r>
                        <a:rPr lang="es-EC" sz="1100" b="1" dirty="0">
                          <a:solidFill>
                            <a:srgbClr val="FF0000"/>
                          </a:solidFill>
                          <a:latin typeface="Arial"/>
                          <a:ea typeface="Times New Roman"/>
                          <a:cs typeface="Times New Roman"/>
                          <a:hlinkClick r:id="rId4" action="ppaction://hlinksldjump"/>
                        </a:rPr>
                        <a:t>C 1.7</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solidFill>
                            <a:srgbClr val="FF0000"/>
                          </a:solidFill>
                          <a:latin typeface="Arial"/>
                          <a:ea typeface="Times New Roman"/>
                          <a:cs typeface="Times New Roman"/>
                        </a:rPr>
                        <a:t>C 1.7</a:t>
                      </a:r>
                      <a:endParaRPr lang="es-EC" sz="1100" dirty="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3" name="1 Título"/>
          <p:cNvSpPr txBox="1">
            <a:spLocks/>
          </p:cNvSpPr>
          <p:nvPr/>
        </p:nvSpPr>
        <p:spPr>
          <a:xfrm>
            <a:off x="395536" y="692696"/>
            <a:ext cx="8229600" cy="79208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EMPRESA TUBASEC  C.A ÁREA DE COMPRAS</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PROGRAMA DE TRABAJO</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PERÍODO DEL 1 DE ENERO AL 31 DE DICIEMBRE DEL 2009</a:t>
            </a:r>
            <a:endParaRPr kumimoji="0" lang="es-EC" sz="1400" b="1"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 Box 2"/>
          <p:cNvSpPr txBox="1">
            <a:spLocks noChangeArrowheads="1"/>
          </p:cNvSpPr>
          <p:nvPr/>
        </p:nvSpPr>
        <p:spPr bwMode="auto">
          <a:xfrm>
            <a:off x="683568" y="504478"/>
            <a:ext cx="1690688"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05" name="Text Box 1"/>
          <p:cNvSpPr txBox="1">
            <a:spLocks noChangeArrowheads="1"/>
          </p:cNvSpPr>
          <p:nvPr/>
        </p:nvSpPr>
        <p:spPr bwMode="auto">
          <a:xfrm>
            <a:off x="7596336" y="332656"/>
            <a:ext cx="1195387" cy="606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C 1</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3/5</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528" y="1985947"/>
          <a:ext cx="8640960" cy="3747308"/>
        </p:xfrm>
        <a:graphic>
          <a:graphicData uri="http://schemas.openxmlformats.org/drawingml/2006/table">
            <a:tbl>
              <a:tblPr firstRow="1" bandRow="1">
                <a:tableStyleId>{5C22544A-7EE6-4342-B048-85BDC9FD1C3A}</a:tableStyleId>
              </a:tblPr>
              <a:tblGrid>
                <a:gridCol w="2376264"/>
                <a:gridCol w="789889"/>
                <a:gridCol w="1187307"/>
                <a:gridCol w="791538"/>
                <a:gridCol w="989423"/>
                <a:gridCol w="490315"/>
                <a:gridCol w="576064"/>
                <a:gridCol w="1440160"/>
              </a:tblGrid>
              <a:tr h="556376">
                <a:tc>
                  <a:txBody>
                    <a:bodyPr/>
                    <a:lstStyle/>
                    <a:p>
                      <a:pPr algn="ctr">
                        <a:lnSpc>
                          <a:spcPct val="150000"/>
                        </a:lnSpc>
                        <a:spcAft>
                          <a:spcPts val="0"/>
                        </a:spcAft>
                      </a:pPr>
                      <a:r>
                        <a:rPr lang="es-EC" sz="1100" b="1" dirty="0" smtClean="0">
                          <a:latin typeface="Arial"/>
                          <a:ea typeface="Times New Roman"/>
                          <a:cs typeface="Times New Roman"/>
                        </a:rPr>
                        <a:t>ACTIVIDADES</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smtClean="0">
                          <a:latin typeface="Arial"/>
                          <a:ea typeface="Times New Roman"/>
                          <a:cs typeface="Times New Roman"/>
                        </a:rPr>
                        <a:t>HORAS PLANIF</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smtClean="0">
                          <a:latin typeface="Arial"/>
                          <a:ea typeface="Times New Roman"/>
                          <a:cs typeface="Times New Roman"/>
                        </a:rPr>
                        <a:t>HORAS</a:t>
                      </a:r>
                      <a:endParaRPr lang="es-EC" sz="1100" smtClean="0">
                        <a:latin typeface="Times New Roman"/>
                        <a:ea typeface="Times New Roman"/>
                        <a:cs typeface="Times New Roman"/>
                      </a:endParaRPr>
                    </a:p>
                    <a:p>
                      <a:pPr algn="ctr">
                        <a:lnSpc>
                          <a:spcPct val="150000"/>
                        </a:lnSpc>
                        <a:spcAft>
                          <a:spcPts val="0"/>
                        </a:spcAft>
                      </a:pPr>
                      <a:r>
                        <a:rPr lang="es-EC" sz="1100" b="1" smtClean="0">
                          <a:latin typeface="Arial"/>
                          <a:ea typeface="Times New Roman"/>
                          <a:cs typeface="Times New Roman"/>
                        </a:rPr>
                        <a:t>REALES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smtClean="0">
                          <a:latin typeface="Arial"/>
                          <a:ea typeface="Times New Roman"/>
                          <a:cs typeface="Times New Roman"/>
                        </a:rPr>
                        <a:t>DIF.</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smtClean="0">
                          <a:latin typeface="Arial"/>
                          <a:ea typeface="Times New Roman"/>
                          <a:cs typeface="Times New Roman"/>
                        </a:rPr>
                        <a:t>RESP.</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err="1" smtClean="0">
                          <a:latin typeface="Arial"/>
                          <a:ea typeface="Times New Roman"/>
                          <a:cs typeface="Times New Roman"/>
                        </a:rPr>
                        <a:t>REF</a:t>
                      </a:r>
                      <a:r>
                        <a:rPr lang="es-EC" sz="1100" b="1" dirty="0" smtClean="0">
                          <a:latin typeface="Arial"/>
                          <a:ea typeface="Times New Roman"/>
                          <a:cs typeface="Times New Roman"/>
                        </a:rPr>
                        <a:t>  P/T</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smtClean="0">
                          <a:latin typeface="Arial"/>
                          <a:ea typeface="Times New Roman"/>
                          <a:cs typeface="Times New Roman"/>
                        </a:rPr>
                        <a:t>OBSERVACIONES</a:t>
                      </a:r>
                      <a:endParaRPr lang="es-EC" sz="1100" dirty="0">
                        <a:latin typeface="Times New Roman"/>
                        <a:ea typeface="Times New Roman"/>
                        <a:cs typeface="Times New Roman"/>
                      </a:endParaRPr>
                    </a:p>
                  </a:txBody>
                  <a:tcPr marL="68580" marR="68580" marT="0" marB="0"/>
                </a:tc>
              </a:tr>
              <a:tr h="336624">
                <a:tc>
                  <a:txBody>
                    <a:bodyPr/>
                    <a:lstStyle/>
                    <a:p>
                      <a:pPr>
                        <a:lnSpc>
                          <a:spcPct val="150000"/>
                        </a:lnSpc>
                        <a:spcAft>
                          <a:spcPts val="0"/>
                        </a:spcAft>
                      </a:pPr>
                      <a:r>
                        <a:rPr lang="es-EC" sz="1100" b="1" smtClean="0">
                          <a:latin typeface="Arial"/>
                          <a:ea typeface="Times New Roman"/>
                          <a:cs typeface="Times New Roman"/>
                        </a:rPr>
                        <a:t>Procedimiento No 1</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r>
              <a:tr h="2019744">
                <a:tc>
                  <a:txBody>
                    <a:bodyPr/>
                    <a:lstStyle/>
                    <a:p>
                      <a:pPr algn="just">
                        <a:lnSpc>
                          <a:spcPct val="150000"/>
                        </a:lnSpc>
                        <a:spcAft>
                          <a:spcPts val="0"/>
                        </a:spcAft>
                      </a:pPr>
                      <a:r>
                        <a:rPr lang="es-EC" sz="1100" smtClean="0">
                          <a:latin typeface="Arial"/>
                          <a:ea typeface="Times New Roman"/>
                          <a:cs typeface="Times New Roman"/>
                        </a:rPr>
                        <a:t>Comprobar cómo se elaboran las Órdenes de Compras que se envían al proveedor y si estas cuentan con la autorización del Gerente General.</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smtClean="0">
                          <a:latin typeface="Arial"/>
                          <a:ea typeface="Times New Roman"/>
                          <a:cs typeface="Times New Roman"/>
                        </a:rPr>
                        <a:t>16</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smtClean="0">
                          <a:latin typeface="Arial"/>
                          <a:ea typeface="Times New Roman"/>
                          <a:cs typeface="Times New Roman"/>
                        </a:rPr>
                        <a:t>10</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smtClean="0">
                          <a:latin typeface="Arial"/>
                          <a:ea typeface="Times New Roman"/>
                          <a:cs typeface="Times New Roman"/>
                        </a:rPr>
                        <a:t>6</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smtClean="0">
                          <a:latin typeface="Arial"/>
                          <a:ea typeface="Times New Roman"/>
                          <a:cs typeface="Times New Roman"/>
                        </a:rPr>
                        <a:t>CG</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solidFill>
                            <a:srgbClr val="FF0000"/>
                          </a:solidFill>
                          <a:latin typeface="Arial"/>
                          <a:ea typeface="Times New Roman"/>
                          <a:cs typeface="Times New Roman"/>
                        </a:rPr>
                        <a:t>C 1.7</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278188">
                <a:tc>
                  <a:txBody>
                    <a:bodyPr/>
                    <a:lstStyle/>
                    <a:p>
                      <a:pPr>
                        <a:lnSpc>
                          <a:spcPct val="150000"/>
                        </a:lnSpc>
                        <a:spcAft>
                          <a:spcPts val="0"/>
                        </a:spcAft>
                      </a:pPr>
                      <a:r>
                        <a:rPr lang="es-EC" sz="1100" b="1" smtClean="0">
                          <a:latin typeface="Arial"/>
                          <a:ea typeface="Times New Roman"/>
                          <a:cs typeface="Times New Roman"/>
                        </a:rPr>
                        <a:t>Proceso No 4</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556376">
                <a:tc>
                  <a:txBody>
                    <a:bodyPr/>
                    <a:lstStyle/>
                    <a:p>
                      <a:pPr algn="just">
                        <a:lnSpc>
                          <a:spcPct val="150000"/>
                        </a:lnSpc>
                        <a:spcAft>
                          <a:spcPts val="0"/>
                        </a:spcAft>
                      </a:pPr>
                      <a:r>
                        <a:rPr lang="es-EC" sz="1100" smtClean="0">
                          <a:latin typeface="Arial"/>
                          <a:ea typeface="Times New Roman"/>
                          <a:cs typeface="Times New Roman"/>
                        </a:rPr>
                        <a:t>Recepción de la mercadería en Bodega.</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r>
                        <a:rPr lang="es-EC" sz="1100" b="1" dirty="0">
                          <a:solidFill>
                            <a:srgbClr val="FF0000"/>
                          </a:solidFill>
                          <a:latin typeface="Arial"/>
                          <a:ea typeface="Times New Roman"/>
                          <a:cs typeface="Times New Roman"/>
                          <a:hlinkClick r:id="rId3" action="ppaction://hlinksldjump"/>
                        </a:rPr>
                        <a:t>C 1.8</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solidFill>
                            <a:srgbClr val="FF0000"/>
                          </a:solidFill>
                          <a:latin typeface="Arial"/>
                          <a:ea typeface="Times New Roman"/>
                          <a:cs typeface="Times New Roman"/>
                        </a:rPr>
                        <a:t>C 1.8</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5" name="1 Título"/>
          <p:cNvSpPr txBox="1">
            <a:spLocks/>
          </p:cNvSpPr>
          <p:nvPr/>
        </p:nvSpPr>
        <p:spPr>
          <a:xfrm>
            <a:off x="395536" y="692696"/>
            <a:ext cx="8229600" cy="79208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EMPRESA TUBASEC  C.A ÁREA DE COMPRAS</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PROGRAMA DE TRABAJO</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PERÍODO DEL 1 DE ENERO AL 31 DE DICIEMBRE DEL 2009</a:t>
            </a:r>
            <a:endParaRPr kumimoji="0" lang="es-EC" sz="14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Text Box 2"/>
          <p:cNvSpPr txBox="1">
            <a:spLocks noChangeArrowheads="1"/>
          </p:cNvSpPr>
          <p:nvPr/>
        </p:nvSpPr>
        <p:spPr bwMode="auto">
          <a:xfrm>
            <a:off x="683568" y="504478"/>
            <a:ext cx="1690688"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1058" name="Text Box 2"/>
          <p:cNvSpPr txBox="1">
            <a:spLocks noChangeArrowheads="1"/>
          </p:cNvSpPr>
          <p:nvPr/>
        </p:nvSpPr>
        <p:spPr bwMode="auto">
          <a:xfrm>
            <a:off x="7524328" y="476672"/>
            <a:ext cx="1195387" cy="606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C 1</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4/5</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79512" y="1988840"/>
          <a:ext cx="8568953" cy="3329327"/>
        </p:xfrm>
        <a:graphic>
          <a:graphicData uri="http://schemas.openxmlformats.org/drawingml/2006/table">
            <a:tbl>
              <a:tblPr firstRow="1" bandRow="1">
                <a:tableStyleId>{5C22544A-7EE6-4342-B048-85BDC9FD1C3A}</a:tableStyleId>
              </a:tblPr>
              <a:tblGrid>
                <a:gridCol w="2190559"/>
                <a:gridCol w="901995"/>
                <a:gridCol w="1095280"/>
                <a:gridCol w="773139"/>
                <a:gridCol w="901995"/>
                <a:gridCol w="545744"/>
                <a:gridCol w="792088"/>
                <a:gridCol w="1368153"/>
              </a:tblGrid>
              <a:tr h="605027">
                <a:tc>
                  <a:txBody>
                    <a:bodyPr/>
                    <a:lstStyle/>
                    <a:p>
                      <a:pPr algn="ctr">
                        <a:lnSpc>
                          <a:spcPct val="150000"/>
                        </a:lnSpc>
                        <a:spcAft>
                          <a:spcPts val="0"/>
                        </a:spcAft>
                      </a:pPr>
                      <a:r>
                        <a:rPr lang="es-EC" sz="1100" b="1" dirty="0">
                          <a:latin typeface="Arial"/>
                          <a:ea typeface="Times New Roman"/>
                          <a:cs typeface="Times New Roman"/>
                        </a:rPr>
                        <a:t>ACTIVIDADES</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HORAS PLANIF</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HORAS</a:t>
                      </a:r>
                      <a:endParaRPr lang="es-EC" sz="1100">
                        <a:latin typeface="Times New Roman"/>
                        <a:ea typeface="Times New Roman"/>
                        <a:cs typeface="Times New Roman"/>
                      </a:endParaRPr>
                    </a:p>
                    <a:p>
                      <a:pPr algn="ctr">
                        <a:lnSpc>
                          <a:spcPct val="150000"/>
                        </a:lnSpc>
                        <a:spcAft>
                          <a:spcPts val="0"/>
                        </a:spcAft>
                      </a:pPr>
                      <a:r>
                        <a:rPr lang="es-EC" sz="1100" b="1">
                          <a:latin typeface="Arial"/>
                          <a:ea typeface="Times New Roman"/>
                          <a:cs typeface="Times New Roman"/>
                        </a:rPr>
                        <a:t>REALES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DIF.</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RESP.</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100" b="1" dirty="0" err="1" smtClean="0">
                          <a:latin typeface="Arial"/>
                          <a:ea typeface="Times New Roman"/>
                          <a:cs typeface="Times New Roman"/>
                        </a:rPr>
                        <a:t>REF</a:t>
                      </a:r>
                      <a:r>
                        <a:rPr lang="es-EC" sz="1100" b="1" dirty="0" smtClean="0">
                          <a:latin typeface="Arial"/>
                          <a:ea typeface="Times New Roman"/>
                          <a:cs typeface="Times New Roman"/>
                        </a:rPr>
                        <a:t>  P/T</a:t>
                      </a:r>
                      <a:endParaRPr lang="es-EC" sz="1100" dirty="0" smtClean="0">
                        <a:latin typeface="Times New Roman"/>
                        <a:ea typeface="Times New Roman"/>
                        <a:cs typeface="Times New Roman"/>
                      </a:endParaRPr>
                    </a:p>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latin typeface="Arial"/>
                          <a:ea typeface="Times New Roman"/>
                          <a:cs typeface="Times New Roman"/>
                        </a:rPr>
                        <a:t>OBSERVACIONES</a:t>
                      </a:r>
                      <a:endParaRPr lang="es-EC" sz="1100" dirty="0">
                        <a:latin typeface="Times New Roman"/>
                        <a:ea typeface="Times New Roman"/>
                        <a:cs typeface="Times New Roman"/>
                      </a:endParaRPr>
                    </a:p>
                  </a:txBody>
                  <a:tcPr marL="68580" marR="68580" marT="0" marB="0"/>
                </a:tc>
              </a:tr>
              <a:tr h="446131">
                <a:tc>
                  <a:txBody>
                    <a:bodyPr/>
                    <a:lstStyle/>
                    <a:p>
                      <a:pPr>
                        <a:lnSpc>
                          <a:spcPct val="150000"/>
                        </a:lnSpc>
                        <a:spcAft>
                          <a:spcPts val="0"/>
                        </a:spcAft>
                      </a:pPr>
                      <a:r>
                        <a:rPr lang="es-EC" sz="1100" b="1">
                          <a:latin typeface="Arial"/>
                          <a:ea typeface="Times New Roman"/>
                          <a:cs typeface="Times New Roman"/>
                        </a:rPr>
                        <a:t>Procedimiento No 1</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Times New Roman"/>
                        <a:ea typeface="Times New Roman"/>
                        <a:cs typeface="Times New Roman"/>
                      </a:endParaRPr>
                    </a:p>
                  </a:txBody>
                  <a:tcPr marL="68580" marR="68580" marT="0" marB="0"/>
                </a:tc>
              </a:tr>
              <a:tr h="1210053">
                <a:tc>
                  <a:txBody>
                    <a:bodyPr/>
                    <a:lstStyle/>
                    <a:p>
                      <a:pPr algn="just">
                        <a:lnSpc>
                          <a:spcPct val="150000"/>
                        </a:lnSpc>
                        <a:spcAft>
                          <a:spcPts val="0"/>
                        </a:spcAft>
                      </a:pPr>
                      <a:r>
                        <a:rPr lang="es-EC" sz="1100">
                          <a:latin typeface="Arial"/>
                          <a:ea typeface="Times New Roman"/>
                          <a:cs typeface="Times New Roman"/>
                        </a:rPr>
                        <a:t>Comprobar cómo se elaboran las Órdenes de Compras que se envían al proveedor y si estas cuentan con la autorización del Gerente General.</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16</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10</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6</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latin typeface="Arial"/>
                          <a:ea typeface="Times New Roman"/>
                          <a:cs typeface="Times New Roman"/>
                        </a:rPr>
                        <a:t>CG</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a:solidFill>
                            <a:srgbClr val="FF0000"/>
                          </a:solidFill>
                          <a:latin typeface="Arial"/>
                          <a:ea typeface="Times New Roman"/>
                          <a:cs typeface="Times New Roman"/>
                          <a:hlinkClick r:id="rId3" action="ppaction://hlinksldjump"/>
                        </a:rPr>
                        <a:t>C 1.8</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dirty="0" smtClean="0">
                          <a:solidFill>
                            <a:srgbClr val="FF0000"/>
                          </a:solidFill>
                          <a:latin typeface="Arial"/>
                          <a:ea typeface="Times New Roman"/>
                          <a:cs typeface="Times New Roman"/>
                        </a:rPr>
                        <a:t>C 1.8</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605027">
                <a:tc>
                  <a:txBody>
                    <a:bodyPr/>
                    <a:lstStyle/>
                    <a:p>
                      <a:pPr>
                        <a:lnSpc>
                          <a:spcPct val="150000"/>
                        </a:lnSpc>
                        <a:spcAft>
                          <a:spcPts val="0"/>
                        </a:spcAft>
                      </a:pPr>
                      <a:r>
                        <a:rPr lang="es-EC" sz="1100" b="1">
                          <a:latin typeface="Arial"/>
                          <a:ea typeface="Times New Roman"/>
                          <a:cs typeface="Times New Roman"/>
                        </a:rPr>
                        <a:t>COMUNICACIÓN DE RESULTADOS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10</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nSpc>
                          <a:spcPct val="150000"/>
                        </a:lnSpc>
                        <a:spcAft>
                          <a:spcPts val="0"/>
                        </a:spcAft>
                      </a:pPr>
                      <a:endParaRPr lang="es-EC" sz="1100">
                        <a:latin typeface="Arial"/>
                        <a:ea typeface="Times New Roman"/>
                        <a:cs typeface="Times New Roman"/>
                      </a:endParaRPr>
                    </a:p>
                  </a:txBody>
                  <a:tcPr marL="68580" marR="68580" marT="0" marB="0"/>
                </a:tc>
              </a:tr>
              <a:tr h="446131">
                <a:tc>
                  <a:txBody>
                    <a:bodyPr/>
                    <a:lstStyle/>
                    <a:p>
                      <a:pPr>
                        <a:lnSpc>
                          <a:spcPct val="150000"/>
                        </a:lnSpc>
                        <a:spcAft>
                          <a:spcPts val="0"/>
                        </a:spcAft>
                      </a:pPr>
                      <a:r>
                        <a:rPr lang="es-EC" sz="1100" b="1">
                          <a:latin typeface="Arial"/>
                          <a:ea typeface="Times New Roman"/>
                          <a:cs typeface="Times New Roman"/>
                        </a:rPr>
                        <a:t>TOTAL  </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109</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99</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10</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6" name="1 Título"/>
          <p:cNvSpPr txBox="1">
            <a:spLocks/>
          </p:cNvSpPr>
          <p:nvPr/>
        </p:nvSpPr>
        <p:spPr>
          <a:xfrm>
            <a:off x="395536" y="692696"/>
            <a:ext cx="8229600" cy="79208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 EMPRESA TUBASEC  C.A ÁREA DE COMPRAS</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PROGRAMA DE TRABAJO</a:t>
            </a:r>
            <a:br>
              <a:rPr kumimoji="0" lang="es-EC" sz="1400" b="1" i="0" u="none" strike="noStrike" kern="1200" cap="none" spc="0" normalizeH="0" baseline="0" noProof="0" dirty="0" smtClean="0">
                <a:ln>
                  <a:noFill/>
                </a:ln>
                <a:solidFill>
                  <a:schemeClr val="tx2"/>
                </a:solidFill>
                <a:effectLst/>
                <a:uLnTx/>
                <a:uFillTx/>
                <a:latin typeface="+mj-lt"/>
                <a:ea typeface="+mj-ea"/>
                <a:cs typeface="+mj-cs"/>
              </a:rPr>
            </a:br>
            <a:r>
              <a:rPr kumimoji="0" lang="es-EC" sz="1400" b="1" i="0" u="none" strike="noStrike" kern="1200" cap="none" spc="0" normalizeH="0" baseline="0" noProof="0" dirty="0" smtClean="0">
                <a:ln>
                  <a:noFill/>
                </a:ln>
                <a:solidFill>
                  <a:schemeClr val="tx2"/>
                </a:solidFill>
                <a:effectLst/>
                <a:uLnTx/>
                <a:uFillTx/>
                <a:latin typeface="+mj-lt"/>
                <a:ea typeface="+mj-ea"/>
                <a:cs typeface="+mj-cs"/>
              </a:rPr>
              <a:t>PERÍODO DEL 1 DE ENERO AL 31 DE DICIEMBRE DEL 2009</a:t>
            </a:r>
            <a:endParaRPr kumimoji="0" lang="es-EC" sz="14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Text Box 2"/>
          <p:cNvSpPr txBox="1">
            <a:spLocks noChangeArrowheads="1"/>
          </p:cNvSpPr>
          <p:nvPr/>
        </p:nvSpPr>
        <p:spPr bwMode="auto">
          <a:xfrm>
            <a:off x="683568" y="504478"/>
            <a:ext cx="1690688"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11 Tabla"/>
          <p:cNvGraphicFramePr>
            <a:graphicFrameLocks noGrp="1"/>
          </p:cNvGraphicFramePr>
          <p:nvPr/>
        </p:nvGraphicFramePr>
        <p:xfrm>
          <a:off x="2627784" y="5877272"/>
          <a:ext cx="3579495" cy="490094"/>
        </p:xfrm>
        <a:graphic>
          <a:graphicData uri="http://schemas.openxmlformats.org/drawingml/2006/table">
            <a:tbl>
              <a:tblPr>
                <a:tableStyleId>{69C7853C-536D-4A76-A0AE-DD22124D55A5}</a:tableStyleId>
              </a:tblPr>
              <a:tblGrid>
                <a:gridCol w="1958975"/>
                <a:gridCol w="1620520"/>
              </a:tblGrid>
              <a:tr h="0">
                <a:tc>
                  <a:txBody>
                    <a:bodyPr/>
                    <a:lstStyle/>
                    <a:p>
                      <a:pPr algn="just">
                        <a:lnSpc>
                          <a:spcPct val="150000"/>
                        </a:lnSpc>
                        <a:spcAft>
                          <a:spcPts val="0"/>
                        </a:spcAft>
                      </a:pPr>
                      <a:r>
                        <a:rPr lang="es-EC" sz="1200"/>
                        <a:t>Elaborado Por: C.G.</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a:t>Fecha: 03/04/2010</a:t>
                      </a:r>
                      <a:endParaRPr lang="es-EC" sz="1200">
                        <a:latin typeface="Times New Roman"/>
                        <a:ea typeface="Times New Roman"/>
                        <a:cs typeface="Times New Roman"/>
                      </a:endParaRPr>
                    </a:p>
                  </a:txBody>
                  <a:tcPr marL="68580" marR="68580" marT="0" marB="0"/>
                </a:tc>
              </a:tr>
              <a:tr h="0">
                <a:tc>
                  <a:txBody>
                    <a:bodyPr/>
                    <a:lstStyle/>
                    <a:p>
                      <a:pPr algn="just">
                        <a:lnSpc>
                          <a:spcPct val="150000"/>
                        </a:lnSpc>
                        <a:spcAft>
                          <a:spcPts val="0"/>
                        </a:spcAft>
                      </a:pPr>
                      <a:r>
                        <a:rPr lang="es-EC" sz="1200"/>
                        <a:t>Supervisado Por: E.R.</a:t>
                      </a:r>
                      <a:endParaRPr lang="es-EC" sz="120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200" dirty="0"/>
                        <a:t>Fecha: 04/04/2010</a:t>
                      </a:r>
                      <a:endParaRPr lang="es-EC" sz="1200" dirty="0">
                        <a:latin typeface="Times New Roman"/>
                        <a:ea typeface="Times New Roman"/>
                        <a:cs typeface="Times New Roman"/>
                      </a:endParaRPr>
                    </a:p>
                  </a:txBody>
                  <a:tcPr marL="68580" marR="68580" marT="0" marB="0"/>
                </a:tc>
              </a:tr>
            </a:tbl>
          </a:graphicData>
        </a:graphic>
      </p:graphicFrame>
      <p:sp>
        <p:nvSpPr>
          <p:cNvPr id="299009" name="Text Box 1"/>
          <p:cNvSpPr txBox="1">
            <a:spLocks noChangeArrowheads="1"/>
          </p:cNvSpPr>
          <p:nvPr/>
        </p:nvSpPr>
        <p:spPr bwMode="auto">
          <a:xfrm>
            <a:off x="7524328" y="476672"/>
            <a:ext cx="1196975" cy="606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C 1</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5/5</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196752"/>
            <a:ext cx="8640960" cy="5478423"/>
          </a:xfrm>
          <a:prstGeom prst="rect">
            <a:avLst/>
          </a:prstGeom>
          <a:noFill/>
        </p:spPr>
        <p:txBody>
          <a:bodyPr wrap="square" rtlCol="0">
            <a:spAutoFit/>
          </a:bodyPr>
          <a:lstStyle/>
          <a:p>
            <a:pPr algn="just"/>
            <a:r>
              <a:rPr lang="es-EC" sz="1400" dirty="0" smtClean="0"/>
              <a:t>DEPARTAMENTO: Compras</a:t>
            </a:r>
          </a:p>
          <a:p>
            <a:pPr algn="just"/>
            <a:r>
              <a:rPr lang="es-EC" sz="1400" dirty="0" smtClean="0"/>
              <a:t>NOMBRE DEL ENTREVISTADO: Sr. Jorge Ampudia</a:t>
            </a:r>
          </a:p>
          <a:p>
            <a:pPr algn="just"/>
            <a:r>
              <a:rPr lang="es-EC" sz="1400" dirty="0" smtClean="0"/>
              <a:t>CARGO: Jefe de Compras</a:t>
            </a:r>
          </a:p>
          <a:p>
            <a:pPr algn="just"/>
            <a:r>
              <a:rPr lang="es-EC" sz="1400" dirty="0" smtClean="0"/>
              <a:t>FECHA: 01/09/2010</a:t>
            </a:r>
          </a:p>
          <a:p>
            <a:pPr algn="just"/>
            <a:r>
              <a:rPr lang="es-EC" sz="1400" dirty="0" smtClean="0"/>
              <a:t> </a:t>
            </a:r>
          </a:p>
          <a:p>
            <a:pPr algn="just"/>
            <a:r>
              <a:rPr lang="es-EC" sz="1400" dirty="0" smtClean="0"/>
              <a:t>Se pudo visitar las instalaciones en las que opera el Área de Compras, constatando el espacio físico del mismo, por lo cual se puede decir que es un lugar apropiado, de una ambiente propicio para trabajar, dispone de equipos tecnológicos, la información o archivos tienen acceso restringido a personas no autorizadas, ya que cada uno de los  empleados del área se manejan con su propio archivo e información relativo a cada una de las líneas que manejan.</a:t>
            </a:r>
          </a:p>
          <a:p>
            <a:pPr algn="just"/>
            <a:r>
              <a:rPr lang="es-EC" sz="1400" dirty="0" smtClean="0"/>
              <a:t> </a:t>
            </a:r>
          </a:p>
          <a:p>
            <a:pPr algn="just"/>
            <a:r>
              <a:rPr lang="es-EC" sz="1400" dirty="0" smtClean="0"/>
              <a:t>En el caso de que se requiera un cruce de información de las operaciones realizadas por cada uno de los encargados, las personas que estén autorizadas para ingresar al sistema con el que opera la empresa pueden acceder a dicha información, ya que el sistema siempre se mantiene actualizado.</a:t>
            </a:r>
          </a:p>
          <a:p>
            <a:pPr algn="just"/>
            <a:r>
              <a:rPr lang="es-EC" sz="1400" dirty="0" smtClean="0"/>
              <a:t> </a:t>
            </a:r>
          </a:p>
          <a:p>
            <a:pPr algn="just"/>
            <a:r>
              <a:rPr lang="es-EC" sz="1400" dirty="0" smtClean="0"/>
              <a:t>Elaborado Por: C.G</a:t>
            </a:r>
          </a:p>
          <a:p>
            <a:pPr algn="just"/>
            <a:r>
              <a:rPr lang="es-EC" sz="1400" dirty="0" smtClean="0"/>
              <a:t>Fecha:01/09/2010</a:t>
            </a:r>
          </a:p>
          <a:p>
            <a:pPr algn="just"/>
            <a:r>
              <a:rPr lang="es-EC" sz="1400" dirty="0" smtClean="0"/>
              <a:t>Supervisado Por: E.R</a:t>
            </a:r>
          </a:p>
          <a:p>
            <a:pPr algn="just"/>
            <a:r>
              <a:rPr lang="es-EC" sz="1400" dirty="0" smtClean="0"/>
              <a:t>Fecha:03/09/2010</a:t>
            </a:r>
          </a:p>
          <a:p>
            <a:pPr algn="just"/>
            <a:r>
              <a:rPr lang="es-EC" sz="1400" dirty="0" smtClean="0"/>
              <a:t> </a:t>
            </a:r>
          </a:p>
          <a:p>
            <a:pPr algn="just"/>
            <a:r>
              <a:rPr lang="es-EC" sz="1400" dirty="0" smtClean="0"/>
              <a:t> </a:t>
            </a:r>
          </a:p>
          <a:p>
            <a:pPr algn="just"/>
            <a:r>
              <a:rPr lang="es-EC" sz="1400" dirty="0" smtClean="0"/>
              <a:t> </a:t>
            </a:r>
          </a:p>
          <a:p>
            <a:pPr algn="just"/>
            <a:r>
              <a:rPr lang="es-EC" sz="1400" dirty="0" smtClean="0"/>
              <a:t> </a:t>
            </a:r>
          </a:p>
          <a:p>
            <a:pPr algn="just"/>
            <a:r>
              <a:rPr lang="es-EC" sz="1400" dirty="0" smtClean="0"/>
              <a:t> </a:t>
            </a:r>
          </a:p>
          <a:p>
            <a:pPr algn="just"/>
            <a:endParaRPr lang="es-EC" sz="1400" dirty="0"/>
          </a:p>
        </p:txBody>
      </p:sp>
      <p:graphicFrame>
        <p:nvGraphicFramePr>
          <p:cNvPr id="5" name="4 Tabla"/>
          <p:cNvGraphicFramePr>
            <a:graphicFrameLocks noGrp="1"/>
          </p:cNvGraphicFramePr>
          <p:nvPr/>
        </p:nvGraphicFramePr>
        <p:xfrm>
          <a:off x="4283968" y="5805264"/>
          <a:ext cx="3577585" cy="459614"/>
        </p:xfrm>
        <a:graphic>
          <a:graphicData uri="http://schemas.openxmlformats.org/drawingml/2006/table">
            <a:tbl>
              <a:tblPr>
                <a:tableStyleId>{35758FB7-9AC5-4552-8A53-C91805E547FA}</a:tableStyleId>
              </a:tblPr>
              <a:tblGrid>
                <a:gridCol w="1978368"/>
                <a:gridCol w="1599217"/>
              </a:tblGrid>
              <a:tr h="0">
                <a:tc>
                  <a:txBody>
                    <a:bodyPr/>
                    <a:lstStyle/>
                    <a:p>
                      <a:pPr algn="just">
                        <a:lnSpc>
                          <a:spcPct val="115000"/>
                        </a:lnSpc>
                        <a:spcAft>
                          <a:spcPts val="0"/>
                        </a:spcAft>
                      </a:pPr>
                      <a:r>
                        <a:rPr lang="es-EC" sz="1400"/>
                        <a:t>Elaborado Por: C.G</a:t>
                      </a:r>
                      <a:endParaRPr lang="es-EC" sz="1200">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C" sz="1400"/>
                        <a:t>Fecha:01/09/2010</a:t>
                      </a:r>
                      <a:endParaRPr lang="es-EC" sz="1200">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C" sz="1400"/>
                        <a:t>Supervisado Por: E.R</a:t>
                      </a:r>
                      <a:endParaRPr lang="es-EC" sz="1200">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C" sz="1400" dirty="0"/>
                        <a:t>Fecha:03/09/2010</a:t>
                      </a:r>
                      <a:endParaRPr lang="es-EC" sz="1200" dirty="0">
                        <a:latin typeface="Times New Roman"/>
                        <a:ea typeface="Times New Roman"/>
                        <a:cs typeface="Times New Roman"/>
                      </a:endParaRPr>
                    </a:p>
                  </a:txBody>
                  <a:tcPr marL="68580" marR="68580" marT="0" marB="0"/>
                </a:tc>
              </a:tr>
            </a:tbl>
          </a:graphicData>
        </a:graphic>
      </p:graphicFrame>
      <p:sp>
        <p:nvSpPr>
          <p:cNvPr id="84994" name="Text Box 2"/>
          <p:cNvSpPr txBox="1">
            <a:spLocks noChangeArrowheads="1"/>
          </p:cNvSpPr>
          <p:nvPr/>
        </p:nvSpPr>
        <p:spPr bwMode="auto">
          <a:xfrm>
            <a:off x="323528" y="332656"/>
            <a:ext cx="1690688"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4995" name="Rectangle 3"/>
          <p:cNvSpPr>
            <a:spLocks noChangeArrowheads="1"/>
          </p:cNvSpPr>
          <p:nvPr/>
        </p:nvSpPr>
        <p:spPr bwMode="auto">
          <a:xfrm>
            <a:off x="2195736" y="260648"/>
            <a:ext cx="48245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NARRATIVA VISITA INSTALACIONES</a:t>
            </a:r>
            <a:endParaRPr kumimoji="0" lang="es-EC"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96961" name="Text Box 1"/>
          <p:cNvSpPr txBox="1">
            <a:spLocks noChangeArrowheads="1"/>
          </p:cNvSpPr>
          <p:nvPr/>
        </p:nvSpPr>
        <p:spPr bwMode="auto">
          <a:xfrm>
            <a:off x="7308304" y="404664"/>
            <a:ext cx="1195387" cy="476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rgbClr val="FF0000"/>
                </a:solidFill>
                <a:effectLst/>
                <a:latin typeface="Calibri" pitchFamily="34" charset="0"/>
                <a:cs typeface="Arial" pitchFamily="34" charset="0"/>
              </a:rPr>
              <a:t>C 1. 1</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683568" y="548680"/>
            <a:ext cx="1689100"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6020" name="Rectangle 4"/>
          <p:cNvSpPr>
            <a:spLocks noChangeArrowheads="1"/>
          </p:cNvSpPr>
          <p:nvPr/>
        </p:nvSpPr>
        <p:spPr bwMode="auto">
          <a:xfrm>
            <a:off x="2411760" y="616912"/>
            <a:ext cx="460851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NARRATIVA DE ENTREVISTA CON EL JEFE DEL DEPARTAMENTO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21" name="Text Box 5"/>
          <p:cNvSpPr txBox="1">
            <a:spLocks noChangeArrowheads="1"/>
          </p:cNvSpPr>
          <p:nvPr/>
        </p:nvSpPr>
        <p:spPr bwMode="auto">
          <a:xfrm>
            <a:off x="323528" y="2060848"/>
            <a:ext cx="8568952" cy="46085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DEPARTAMENTO: Compras</a:t>
            </a:r>
            <a:endParaRPr kumimoji="0" lang="es-EC"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NOMBRE DEL ENTREVISTADO: Sr. Jorge Ampudia</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CARGO: Jefe de Compras</a:t>
            </a:r>
            <a:endParaRPr kumimoji="0" lang="es-EC"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FECHA: 01/09/2010</a:t>
            </a:r>
            <a:endParaRPr kumimoji="0" lang="es-EC"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Se entrevistó al Sr. Jorge Ampudia cuyo cargo es de Jefe de Compras, quién procedió con la explicación de los procedimientos que se efectúan en esta Área tanto para la elaboración de Compras, el Departamento no cuenta con un Manual de Procedimiento ni reglamentos.</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Para la realización de los procesos se tiene bien definida la segregación de funciones para lo cual cuentan con varios trabajadores  que se encargan de las diferentes marcas con las que trabaja la compañía, cada uno sabe su rol o responsabilidad.</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Según la entrevista se nos pudo comunicar  las dificultades por las que se encuentra atravesando al compañía por  las nuevas leyes del gobierno que impiden las importaciones por lo cual se ha tenido que modificar nuevos procesos para realización de compras.</a:t>
            </a:r>
            <a:endParaRPr kumimoji="0" lang="es-EC"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	</a:t>
            </a:r>
            <a:endParaRPr kumimoji="0" lang="es-EC"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5364088" y="5877272"/>
          <a:ext cx="3129280" cy="394082"/>
        </p:xfrm>
        <a:graphic>
          <a:graphicData uri="http://schemas.openxmlformats.org/drawingml/2006/table">
            <a:tbl>
              <a:tblPr>
                <a:tableStyleId>{775DCB02-9BB8-47FD-8907-85C794F793BA}</a:tableStyleId>
              </a:tblPr>
              <a:tblGrid>
                <a:gridCol w="1598930"/>
                <a:gridCol w="1530350"/>
              </a:tblGrid>
              <a:tr h="0">
                <a:tc>
                  <a:txBody>
                    <a:bodyPr/>
                    <a:lstStyle/>
                    <a:p>
                      <a:pPr algn="just">
                        <a:lnSpc>
                          <a:spcPct val="115000"/>
                        </a:lnSpc>
                        <a:spcAft>
                          <a:spcPts val="0"/>
                        </a:spcAft>
                      </a:pPr>
                      <a:r>
                        <a:rPr lang="es-EC" sz="1200"/>
                        <a:t>Elaborado Por: C.G.</a:t>
                      </a:r>
                      <a:endParaRPr lang="es-EC" sz="1200">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C" sz="1200"/>
                        <a:t>Fecha: 05/09/2010</a:t>
                      </a:r>
                      <a:endParaRPr lang="es-EC" sz="1200">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C" sz="1200"/>
                        <a:t>Supervisado Por: E.R.</a:t>
                      </a:r>
                      <a:endParaRPr lang="es-EC" sz="1200">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C" sz="1200" dirty="0"/>
                        <a:t>Fecha: 08/09/2010</a:t>
                      </a:r>
                      <a:endParaRPr lang="es-EC" sz="1200" dirty="0">
                        <a:latin typeface="Times New Roman"/>
                        <a:ea typeface="Times New Roman"/>
                        <a:cs typeface="Times New Roman"/>
                      </a:endParaRPr>
                    </a:p>
                  </a:txBody>
                  <a:tcPr marL="68580" marR="68580" marT="0" marB="0"/>
                </a:tc>
              </a:tr>
            </a:tbl>
          </a:graphicData>
        </a:graphic>
      </p:graphicFrame>
      <p:sp>
        <p:nvSpPr>
          <p:cNvPr id="294913" name="Text Box 1"/>
          <p:cNvSpPr txBox="1">
            <a:spLocks noChangeArrowheads="1"/>
          </p:cNvSpPr>
          <p:nvPr/>
        </p:nvSpPr>
        <p:spPr bwMode="auto">
          <a:xfrm>
            <a:off x="7236296" y="476672"/>
            <a:ext cx="1195387" cy="603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C 1.2</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idx="1"/>
          </p:nvPr>
        </p:nvGraphicFramePr>
        <p:xfrm>
          <a:off x="251517" y="1935162"/>
          <a:ext cx="8712970" cy="4230141"/>
        </p:xfrm>
        <a:graphic>
          <a:graphicData uri="http://schemas.openxmlformats.org/drawingml/2006/table">
            <a:tbl>
              <a:tblPr firstRow="1" bandRow="1">
                <a:tableStyleId>{5C22544A-7EE6-4342-B048-85BDC9FD1C3A}</a:tableStyleId>
              </a:tblPr>
              <a:tblGrid>
                <a:gridCol w="1244710"/>
                <a:gridCol w="2139669"/>
                <a:gridCol w="792088"/>
                <a:gridCol w="802373"/>
                <a:gridCol w="1244710"/>
                <a:gridCol w="1244710"/>
                <a:gridCol w="1244710"/>
              </a:tblGrid>
              <a:tr h="560131">
                <a:tc rowSpan="2">
                  <a:txBody>
                    <a:bodyPr/>
                    <a:lstStyle/>
                    <a:p>
                      <a:pPr algn="ctr">
                        <a:lnSpc>
                          <a:spcPct val="150000"/>
                        </a:lnSpc>
                        <a:spcAft>
                          <a:spcPts val="0"/>
                        </a:spcAft>
                      </a:pPr>
                      <a:r>
                        <a:rPr lang="es-EC" sz="900" b="1" dirty="0">
                          <a:latin typeface="Arial"/>
                          <a:ea typeface="Times New Roman"/>
                          <a:cs typeface="Times New Roman"/>
                        </a:rPr>
                        <a:t>Nº</a:t>
                      </a:r>
                      <a:endParaRPr lang="es-EC" sz="900" dirty="0">
                        <a:latin typeface="Times New Roman"/>
                        <a:ea typeface="Times New Roman"/>
                        <a:cs typeface="Times New Roman"/>
                      </a:endParaRPr>
                    </a:p>
                  </a:txBody>
                  <a:tcPr marL="68580" marR="68580" marT="0" marB="0"/>
                </a:tc>
                <a:tc rowSpan="2">
                  <a:txBody>
                    <a:bodyPr/>
                    <a:lstStyle/>
                    <a:p>
                      <a:pPr algn="ctr">
                        <a:lnSpc>
                          <a:spcPct val="150000"/>
                        </a:lnSpc>
                        <a:spcAft>
                          <a:spcPts val="0"/>
                        </a:spcAft>
                      </a:pPr>
                      <a:r>
                        <a:rPr lang="es-EC" sz="900" b="1">
                          <a:latin typeface="Arial"/>
                          <a:ea typeface="Times New Roman"/>
                          <a:cs typeface="Times New Roman"/>
                        </a:rPr>
                        <a:t>PREGUNTAS</a:t>
                      </a:r>
                      <a:endParaRPr lang="es-EC" sz="900">
                        <a:latin typeface="Times New Roman"/>
                        <a:ea typeface="Times New Roman"/>
                        <a:cs typeface="Times New Roman"/>
                      </a:endParaRPr>
                    </a:p>
                  </a:txBody>
                  <a:tcPr marL="68580" marR="68580" marT="0" marB="0"/>
                </a:tc>
                <a:tc gridSpan="2">
                  <a:txBody>
                    <a:bodyPr/>
                    <a:lstStyle/>
                    <a:p>
                      <a:pPr algn="ctr">
                        <a:lnSpc>
                          <a:spcPct val="150000"/>
                        </a:lnSpc>
                        <a:spcAft>
                          <a:spcPts val="0"/>
                        </a:spcAft>
                      </a:pPr>
                      <a:r>
                        <a:rPr lang="es-EC" sz="900" b="1">
                          <a:latin typeface="Arial"/>
                          <a:ea typeface="Times New Roman"/>
                          <a:cs typeface="Times New Roman"/>
                        </a:rPr>
                        <a:t>RESPUESTAS</a:t>
                      </a:r>
                      <a:endParaRPr lang="es-EC" sz="900">
                        <a:latin typeface="Times New Roman"/>
                        <a:ea typeface="Times New Roman"/>
                        <a:cs typeface="Times New Roman"/>
                      </a:endParaRPr>
                    </a:p>
                  </a:txBody>
                  <a:tcPr marL="68580" marR="68580" marT="0" marB="0"/>
                </a:tc>
                <a:tc hMerge="1">
                  <a:txBody>
                    <a:bodyPr/>
                    <a:lstStyle/>
                    <a:p>
                      <a:endParaRPr lang="es-EC"/>
                    </a:p>
                  </a:txBody>
                  <a:tcPr/>
                </a:tc>
                <a:tc rowSpan="2">
                  <a:txBody>
                    <a:bodyPr/>
                    <a:lstStyle/>
                    <a:p>
                      <a:pPr algn="ctr">
                        <a:lnSpc>
                          <a:spcPct val="150000"/>
                        </a:lnSpc>
                        <a:spcAft>
                          <a:spcPts val="0"/>
                        </a:spcAft>
                      </a:pPr>
                      <a:r>
                        <a:rPr lang="es-EC" sz="900" b="1">
                          <a:latin typeface="Arial"/>
                          <a:ea typeface="Times New Roman"/>
                          <a:cs typeface="Times New Roman"/>
                        </a:rPr>
                        <a:t>PUNTAJE OBTENIDO</a:t>
                      </a:r>
                      <a:endParaRPr lang="es-EC" sz="900">
                        <a:latin typeface="Times New Roman"/>
                        <a:ea typeface="Times New Roman"/>
                        <a:cs typeface="Times New Roman"/>
                      </a:endParaRPr>
                    </a:p>
                  </a:txBody>
                  <a:tcPr marL="68580" marR="68580" marT="0" marB="0"/>
                </a:tc>
                <a:tc rowSpan="2">
                  <a:txBody>
                    <a:bodyPr/>
                    <a:lstStyle/>
                    <a:p>
                      <a:pPr algn="ctr">
                        <a:lnSpc>
                          <a:spcPct val="150000"/>
                        </a:lnSpc>
                        <a:spcAft>
                          <a:spcPts val="0"/>
                        </a:spcAft>
                      </a:pPr>
                      <a:r>
                        <a:rPr lang="es-EC" sz="900" b="1">
                          <a:latin typeface="Arial"/>
                          <a:ea typeface="Times New Roman"/>
                          <a:cs typeface="Times New Roman"/>
                        </a:rPr>
                        <a:t>PUNTAJE ÓPTIMO</a:t>
                      </a:r>
                      <a:endParaRPr lang="es-EC" sz="900">
                        <a:latin typeface="Times New Roman"/>
                        <a:ea typeface="Times New Roman"/>
                        <a:cs typeface="Times New Roman"/>
                      </a:endParaRPr>
                    </a:p>
                  </a:txBody>
                  <a:tcPr marL="68580" marR="68580" marT="0" marB="0"/>
                </a:tc>
                <a:tc rowSpan="2">
                  <a:txBody>
                    <a:bodyPr/>
                    <a:lstStyle/>
                    <a:p>
                      <a:pPr algn="ctr">
                        <a:lnSpc>
                          <a:spcPct val="150000"/>
                        </a:lnSpc>
                        <a:spcAft>
                          <a:spcPts val="0"/>
                        </a:spcAft>
                      </a:pPr>
                      <a:r>
                        <a:rPr lang="es-EC" sz="900" b="1">
                          <a:latin typeface="Arial"/>
                          <a:ea typeface="Times New Roman"/>
                          <a:cs typeface="Times New Roman"/>
                        </a:rPr>
                        <a:t>OBSERVACIONES</a:t>
                      </a:r>
                      <a:endParaRPr lang="es-EC" sz="900">
                        <a:latin typeface="Times New Roman"/>
                        <a:ea typeface="Times New Roman"/>
                        <a:cs typeface="Times New Roman"/>
                      </a:endParaRPr>
                    </a:p>
                  </a:txBody>
                  <a:tcPr marL="68580" marR="68580" marT="0" marB="0"/>
                </a:tc>
              </a:tr>
              <a:tr h="560131">
                <a:tc vMerge="1">
                  <a:txBody>
                    <a:bodyPr/>
                    <a:lstStyle/>
                    <a:p>
                      <a:endParaRPr lang="es-EC"/>
                    </a:p>
                  </a:txBody>
                  <a:tcPr/>
                </a:tc>
                <a:tc vMerge="1">
                  <a:txBody>
                    <a:bodyPr/>
                    <a:lstStyle/>
                    <a:p>
                      <a:endParaRPr lang="es-EC"/>
                    </a:p>
                  </a:txBody>
                  <a:tcPr/>
                </a:tc>
                <a:tc>
                  <a:txBody>
                    <a:bodyPr/>
                    <a:lstStyle/>
                    <a:p>
                      <a:pPr>
                        <a:lnSpc>
                          <a:spcPct val="150000"/>
                        </a:lnSpc>
                        <a:spcAft>
                          <a:spcPts val="0"/>
                        </a:spcAft>
                      </a:pPr>
                      <a:r>
                        <a:rPr lang="es-EC" sz="900">
                          <a:latin typeface="Arial"/>
                          <a:ea typeface="Times New Roman"/>
                          <a:cs typeface="Times New Roman"/>
                        </a:rPr>
                        <a:t>SI</a:t>
                      </a:r>
                      <a:endParaRPr lang="es-EC" sz="900">
                        <a:latin typeface="Times New Roman"/>
                        <a:ea typeface="Times New Roman"/>
                        <a:cs typeface="Times New Roman"/>
                      </a:endParaRPr>
                    </a:p>
                  </a:txBody>
                  <a:tcPr marL="68580" marR="68580" marT="0" marB="0"/>
                </a:tc>
                <a:tc>
                  <a:txBody>
                    <a:bodyPr/>
                    <a:lstStyle/>
                    <a:p>
                      <a:pPr>
                        <a:lnSpc>
                          <a:spcPct val="150000"/>
                        </a:lnSpc>
                        <a:spcAft>
                          <a:spcPts val="0"/>
                        </a:spcAft>
                      </a:pPr>
                      <a:r>
                        <a:rPr lang="es-EC" sz="900">
                          <a:latin typeface="Arial"/>
                          <a:ea typeface="Times New Roman"/>
                          <a:cs typeface="Times New Roman"/>
                        </a:rPr>
                        <a:t>NO</a:t>
                      </a:r>
                      <a:endParaRPr lang="es-EC" sz="900">
                        <a:latin typeface="Times New Roman"/>
                        <a:ea typeface="Times New Roman"/>
                        <a:cs typeface="Times New Roman"/>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r>
              <a:tr h="560131">
                <a:tc>
                  <a:txBody>
                    <a:bodyPr/>
                    <a:lstStyle/>
                    <a:p>
                      <a:pPr>
                        <a:lnSpc>
                          <a:spcPct val="115000"/>
                        </a:lnSpc>
                        <a:spcAft>
                          <a:spcPts val="0"/>
                        </a:spcAft>
                      </a:pPr>
                      <a:r>
                        <a:rPr lang="es-EC" sz="900">
                          <a:latin typeface="Arial"/>
                          <a:ea typeface="Times New Roman"/>
                          <a:cs typeface="Times New Roman"/>
                        </a:rPr>
                        <a:t>1</a:t>
                      </a:r>
                      <a:endParaRPr lang="es-EC" sz="900">
                        <a:latin typeface="Times New Roman"/>
                        <a:ea typeface="Times New Roman"/>
                        <a:cs typeface="Times New Roman"/>
                      </a:endParaRPr>
                    </a:p>
                  </a:txBody>
                  <a:tcPr marL="68580" marR="68580" marT="0" marB="0"/>
                </a:tc>
                <a:tc>
                  <a:txBody>
                    <a:bodyPr/>
                    <a:lstStyle/>
                    <a:p>
                      <a:pPr>
                        <a:lnSpc>
                          <a:spcPct val="115000"/>
                        </a:lnSpc>
                        <a:spcAft>
                          <a:spcPts val="0"/>
                        </a:spcAft>
                      </a:pPr>
                      <a:r>
                        <a:rPr lang="es-EC" sz="900">
                          <a:latin typeface="Arial"/>
                          <a:ea typeface="Times New Roman"/>
                          <a:cs typeface="Times New Roman"/>
                        </a:rPr>
                        <a:t>¿Cuenta con una calificación de proveedores?</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X</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900">
                        <a:latin typeface="Arial"/>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6</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6</a:t>
                      </a:r>
                      <a:endParaRPr lang="es-EC" sz="90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900">
                        <a:latin typeface="Arial"/>
                        <a:ea typeface="Times New Roman"/>
                        <a:cs typeface="Times New Roman"/>
                      </a:endParaRPr>
                    </a:p>
                  </a:txBody>
                  <a:tcPr marL="68580" marR="68580" marT="0" marB="0"/>
                </a:tc>
              </a:tr>
              <a:tr h="714743">
                <a:tc>
                  <a:txBody>
                    <a:bodyPr/>
                    <a:lstStyle/>
                    <a:p>
                      <a:pPr>
                        <a:lnSpc>
                          <a:spcPct val="115000"/>
                        </a:lnSpc>
                        <a:spcAft>
                          <a:spcPts val="0"/>
                        </a:spcAft>
                      </a:pPr>
                      <a:r>
                        <a:rPr lang="es-EC" sz="900">
                          <a:latin typeface="Arial"/>
                          <a:ea typeface="Times New Roman"/>
                          <a:cs typeface="Times New Roman"/>
                        </a:rPr>
                        <a:t>2</a:t>
                      </a:r>
                      <a:endParaRPr lang="es-EC" sz="900">
                        <a:latin typeface="Times New Roman"/>
                        <a:ea typeface="Times New Roman"/>
                        <a:cs typeface="Times New Roman"/>
                      </a:endParaRPr>
                    </a:p>
                  </a:txBody>
                  <a:tcPr marL="68580" marR="68580" marT="0" marB="0"/>
                </a:tc>
                <a:tc>
                  <a:txBody>
                    <a:bodyPr/>
                    <a:lstStyle/>
                    <a:p>
                      <a:pPr>
                        <a:lnSpc>
                          <a:spcPct val="115000"/>
                        </a:lnSpc>
                        <a:spcAft>
                          <a:spcPts val="0"/>
                        </a:spcAft>
                      </a:pPr>
                      <a:r>
                        <a:rPr lang="es-EC" sz="900" dirty="0">
                          <a:latin typeface="Arial"/>
                          <a:ea typeface="Times New Roman"/>
                          <a:cs typeface="Times New Roman"/>
                        </a:rPr>
                        <a:t>¿Tiene actualizada la base de datos de los proveedores nacionales e internacionales?</a:t>
                      </a:r>
                      <a:endParaRPr lang="es-EC" sz="90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X</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900">
                        <a:latin typeface="Arial"/>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7</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7</a:t>
                      </a:r>
                      <a:endParaRPr lang="es-EC" sz="90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900">
                        <a:latin typeface="Arial"/>
                        <a:ea typeface="Times New Roman"/>
                        <a:cs typeface="Times New Roman"/>
                      </a:endParaRPr>
                    </a:p>
                  </a:txBody>
                  <a:tcPr marL="68580" marR="68580" marT="0" marB="0"/>
                </a:tc>
              </a:tr>
              <a:tr h="560131">
                <a:tc>
                  <a:txBody>
                    <a:bodyPr/>
                    <a:lstStyle/>
                    <a:p>
                      <a:pPr>
                        <a:lnSpc>
                          <a:spcPct val="115000"/>
                        </a:lnSpc>
                        <a:spcAft>
                          <a:spcPts val="0"/>
                        </a:spcAft>
                      </a:pPr>
                      <a:r>
                        <a:rPr lang="es-EC" sz="900">
                          <a:latin typeface="Arial"/>
                          <a:ea typeface="Times New Roman"/>
                          <a:cs typeface="Times New Roman"/>
                        </a:rPr>
                        <a:t>3</a:t>
                      </a:r>
                      <a:endParaRPr lang="es-EC" sz="900">
                        <a:latin typeface="Times New Roman"/>
                        <a:ea typeface="Times New Roman"/>
                        <a:cs typeface="Times New Roman"/>
                      </a:endParaRPr>
                    </a:p>
                  </a:txBody>
                  <a:tcPr marL="68580" marR="68580" marT="0" marB="0"/>
                </a:tc>
                <a:tc>
                  <a:txBody>
                    <a:bodyPr/>
                    <a:lstStyle/>
                    <a:p>
                      <a:pPr>
                        <a:lnSpc>
                          <a:spcPct val="115000"/>
                        </a:lnSpc>
                        <a:spcAft>
                          <a:spcPts val="0"/>
                        </a:spcAft>
                      </a:pPr>
                      <a:r>
                        <a:rPr lang="es-EC" sz="900">
                          <a:latin typeface="Arial"/>
                          <a:ea typeface="Times New Roman"/>
                          <a:cs typeface="Times New Roman"/>
                        </a:rPr>
                        <a:t>¿Se realiza una comparación entre la orden pedido y las facturas?</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X</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900">
                        <a:latin typeface="Arial"/>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gn="just">
                        <a:lnSpc>
                          <a:spcPct val="115000"/>
                        </a:lnSpc>
                        <a:spcAft>
                          <a:spcPts val="0"/>
                        </a:spcAft>
                      </a:pPr>
                      <a:endParaRPr lang="es-EC" sz="900">
                        <a:latin typeface="Arial"/>
                        <a:ea typeface="Times New Roman"/>
                        <a:cs typeface="Times New Roman"/>
                      </a:endParaRPr>
                    </a:p>
                  </a:txBody>
                  <a:tcPr marL="68580" marR="68580" marT="0" marB="0"/>
                </a:tc>
              </a:tr>
              <a:tr h="714743">
                <a:tc>
                  <a:txBody>
                    <a:bodyPr/>
                    <a:lstStyle/>
                    <a:p>
                      <a:pPr>
                        <a:lnSpc>
                          <a:spcPct val="115000"/>
                        </a:lnSpc>
                        <a:spcAft>
                          <a:spcPts val="0"/>
                        </a:spcAft>
                      </a:pPr>
                      <a:r>
                        <a:rPr lang="es-EC" sz="900">
                          <a:latin typeface="Arial"/>
                          <a:ea typeface="Times New Roman"/>
                          <a:cs typeface="Times New Roman"/>
                        </a:rPr>
                        <a:t>4</a:t>
                      </a:r>
                      <a:endParaRPr lang="es-EC" sz="900">
                        <a:latin typeface="Times New Roman"/>
                        <a:ea typeface="Times New Roman"/>
                        <a:cs typeface="Times New Roman"/>
                      </a:endParaRPr>
                    </a:p>
                  </a:txBody>
                  <a:tcPr marL="68580" marR="68580" marT="0" marB="0"/>
                </a:tc>
                <a:tc>
                  <a:txBody>
                    <a:bodyPr/>
                    <a:lstStyle/>
                    <a:p>
                      <a:pPr>
                        <a:lnSpc>
                          <a:spcPct val="115000"/>
                        </a:lnSpc>
                        <a:spcAft>
                          <a:spcPts val="0"/>
                        </a:spcAft>
                      </a:pPr>
                      <a:r>
                        <a:rPr lang="es-EC" sz="900">
                          <a:latin typeface="Arial"/>
                          <a:ea typeface="Times New Roman"/>
                          <a:cs typeface="Times New Roman"/>
                        </a:rPr>
                        <a:t>¿Para realizar las compras se realizan contratos con los proveedores?</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900">
                        <a:latin typeface="Arial"/>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X</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0</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C" sz="900">
                          <a:latin typeface="Arial"/>
                          <a:ea typeface="Times New Roman"/>
                          <a:cs typeface="Times New Roman"/>
                        </a:rPr>
                        <a:t>No realizan ningún tipo de con sus proveedores</a:t>
                      </a:r>
                      <a:endParaRPr lang="es-EC" sz="900">
                        <a:latin typeface="Times New Roman"/>
                        <a:ea typeface="Times New Roman"/>
                        <a:cs typeface="Times New Roman"/>
                      </a:endParaRPr>
                    </a:p>
                  </a:txBody>
                  <a:tcPr marL="68580" marR="68580" marT="0" marB="0"/>
                </a:tc>
              </a:tr>
              <a:tr h="560131">
                <a:tc>
                  <a:txBody>
                    <a:bodyPr/>
                    <a:lstStyle/>
                    <a:p>
                      <a:pPr>
                        <a:lnSpc>
                          <a:spcPct val="150000"/>
                        </a:lnSpc>
                        <a:spcAft>
                          <a:spcPts val="0"/>
                        </a:spcAft>
                      </a:pPr>
                      <a:r>
                        <a:rPr lang="es-EC" sz="900">
                          <a:latin typeface="Arial"/>
                          <a:ea typeface="Times New Roman"/>
                          <a:cs typeface="Times New Roman"/>
                        </a:rPr>
                        <a:t>5</a:t>
                      </a:r>
                      <a:endParaRPr lang="es-EC" sz="900">
                        <a:latin typeface="Times New Roman"/>
                        <a:ea typeface="Times New Roman"/>
                        <a:cs typeface="Times New Roman"/>
                      </a:endParaRPr>
                    </a:p>
                  </a:txBody>
                  <a:tcPr marL="68580" marR="68580" marT="0" marB="0"/>
                </a:tc>
                <a:tc>
                  <a:txBody>
                    <a:bodyPr/>
                    <a:lstStyle/>
                    <a:p>
                      <a:pPr>
                        <a:lnSpc>
                          <a:spcPct val="115000"/>
                        </a:lnSpc>
                        <a:spcAft>
                          <a:spcPts val="0"/>
                        </a:spcAft>
                      </a:pPr>
                      <a:r>
                        <a:rPr lang="es-EC" sz="900">
                          <a:latin typeface="Arial"/>
                          <a:ea typeface="Times New Roman"/>
                          <a:cs typeface="Times New Roman"/>
                        </a:rPr>
                        <a:t>¿Las órdenes de pedido cuentan con la autorización del Gerente General?</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X</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900">
                        <a:latin typeface="Arial"/>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900">
                          <a:latin typeface="Arial"/>
                          <a:ea typeface="Times New Roman"/>
                          <a:cs typeface="Times New Roman"/>
                        </a:rPr>
                        <a:t>8</a:t>
                      </a:r>
                      <a:endParaRPr lang="es-EC" sz="90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900" dirty="0">
                        <a:latin typeface="Arial"/>
                        <a:ea typeface="Times New Roman"/>
                        <a:cs typeface="Times New Roman"/>
                      </a:endParaRPr>
                    </a:p>
                  </a:txBody>
                  <a:tcPr marL="68580" marR="68580" marT="0" marB="0"/>
                </a:tc>
              </a:tr>
            </a:tbl>
          </a:graphicData>
        </a:graphic>
      </p:graphicFrame>
      <p:sp>
        <p:nvSpPr>
          <p:cNvPr id="87043" name="Text Box 3"/>
          <p:cNvSpPr txBox="1">
            <a:spLocks noChangeArrowheads="1"/>
          </p:cNvSpPr>
          <p:nvPr/>
        </p:nvSpPr>
        <p:spPr bwMode="auto">
          <a:xfrm>
            <a:off x="577057" y="368846"/>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7049" name="Rectangle 9"/>
          <p:cNvSpPr>
            <a:spLocks noChangeArrowheads="1"/>
          </p:cNvSpPr>
          <p:nvPr/>
        </p:nvSpPr>
        <p:spPr bwMode="auto">
          <a:xfrm>
            <a:off x="2267744" y="541129"/>
            <a:ext cx="489654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CUESTIONARIO DE CONTROL INTERNO ADMINISTRATIVO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2865" name="Text Box 1"/>
          <p:cNvSpPr txBox="1">
            <a:spLocks noChangeArrowheads="1"/>
          </p:cNvSpPr>
          <p:nvPr/>
        </p:nvSpPr>
        <p:spPr bwMode="auto">
          <a:xfrm>
            <a:off x="7452320" y="404664"/>
            <a:ext cx="1196975" cy="514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C 1.3</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1/3</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51520" y="2132856"/>
          <a:ext cx="8686797" cy="4248473"/>
        </p:xfrm>
        <a:graphic>
          <a:graphicData uri="http://schemas.openxmlformats.org/drawingml/2006/table">
            <a:tbl>
              <a:tblPr firstRow="1" bandRow="1">
                <a:tableStyleId>{5C22544A-7EE6-4342-B048-85BDC9FD1C3A}</a:tableStyleId>
              </a:tblPr>
              <a:tblGrid>
                <a:gridCol w="1240971"/>
                <a:gridCol w="3079509"/>
                <a:gridCol w="586408"/>
                <a:gridCol w="720080"/>
                <a:gridCol w="1080120"/>
                <a:gridCol w="925760"/>
                <a:gridCol w="1053949"/>
              </a:tblGrid>
              <a:tr h="464627">
                <a:tc rowSpan="2">
                  <a:txBody>
                    <a:bodyPr/>
                    <a:lstStyle/>
                    <a:p>
                      <a:pPr algn="ctr">
                        <a:lnSpc>
                          <a:spcPct val="115000"/>
                        </a:lnSpc>
                        <a:spcAft>
                          <a:spcPts val="0"/>
                        </a:spcAft>
                      </a:pPr>
                      <a:r>
                        <a:rPr lang="es-EC" sz="1000" b="1" dirty="0">
                          <a:latin typeface="Arial"/>
                          <a:ea typeface="Times New Roman"/>
                          <a:cs typeface="Times New Roman"/>
                        </a:rPr>
                        <a:t>Nº</a:t>
                      </a:r>
                      <a:endParaRPr lang="es-EC" sz="1000" dirty="0">
                        <a:latin typeface="Times New Roman"/>
                        <a:ea typeface="Times New Roman"/>
                        <a:cs typeface="Times New Roman"/>
                      </a:endParaRPr>
                    </a:p>
                  </a:txBody>
                  <a:tcPr marL="68580" marR="68580" marT="0" marB="0"/>
                </a:tc>
                <a:tc rowSpan="2">
                  <a:txBody>
                    <a:bodyPr/>
                    <a:lstStyle/>
                    <a:p>
                      <a:pPr algn="ctr">
                        <a:lnSpc>
                          <a:spcPct val="115000"/>
                        </a:lnSpc>
                        <a:spcAft>
                          <a:spcPts val="0"/>
                        </a:spcAft>
                      </a:pPr>
                      <a:r>
                        <a:rPr lang="es-EC" sz="1000" dirty="0">
                          <a:latin typeface="Arial"/>
                          <a:ea typeface="Times New Roman"/>
                          <a:cs typeface="Times New Roman"/>
                        </a:rPr>
                        <a:t>PREGUNTAS</a:t>
                      </a:r>
                      <a:endParaRPr lang="es-EC" sz="1000" dirty="0">
                        <a:latin typeface="Times New Roman"/>
                        <a:ea typeface="Times New Roman"/>
                        <a:cs typeface="Times New Roman"/>
                      </a:endParaRPr>
                    </a:p>
                  </a:txBody>
                  <a:tcPr marL="68580" marR="68580" marT="0" marB="0"/>
                </a:tc>
                <a:tc gridSpan="2">
                  <a:txBody>
                    <a:bodyPr/>
                    <a:lstStyle/>
                    <a:p>
                      <a:pPr algn="ctr">
                        <a:lnSpc>
                          <a:spcPct val="115000"/>
                        </a:lnSpc>
                        <a:spcAft>
                          <a:spcPts val="0"/>
                        </a:spcAft>
                      </a:pPr>
                      <a:r>
                        <a:rPr lang="es-EC" sz="1000">
                          <a:latin typeface="Arial"/>
                          <a:ea typeface="Times New Roman"/>
                          <a:cs typeface="Times New Roman"/>
                        </a:rPr>
                        <a:t>RESPUESTAS</a:t>
                      </a:r>
                      <a:endParaRPr lang="es-EC" sz="1000">
                        <a:latin typeface="Times New Roman"/>
                        <a:ea typeface="Times New Roman"/>
                        <a:cs typeface="Times New Roman"/>
                      </a:endParaRPr>
                    </a:p>
                  </a:txBody>
                  <a:tcPr marL="68580" marR="68580" marT="0" marB="0"/>
                </a:tc>
                <a:tc hMerge="1">
                  <a:txBody>
                    <a:bodyPr/>
                    <a:lstStyle/>
                    <a:p>
                      <a:endParaRPr lang="es-EC"/>
                    </a:p>
                  </a:txBody>
                  <a:tcPr/>
                </a:tc>
                <a:tc rowSpan="2">
                  <a:txBody>
                    <a:bodyPr/>
                    <a:lstStyle/>
                    <a:p>
                      <a:pPr algn="ctr">
                        <a:lnSpc>
                          <a:spcPct val="115000"/>
                        </a:lnSpc>
                        <a:spcAft>
                          <a:spcPts val="0"/>
                        </a:spcAft>
                      </a:pPr>
                      <a:r>
                        <a:rPr lang="es-EC" sz="1000">
                          <a:latin typeface="Arial"/>
                          <a:ea typeface="Times New Roman"/>
                          <a:cs typeface="Times New Roman"/>
                        </a:rPr>
                        <a:t>PUNTAJE OBTENIDO</a:t>
                      </a:r>
                      <a:endParaRPr lang="es-EC" sz="1000">
                        <a:latin typeface="Times New Roman"/>
                        <a:ea typeface="Times New Roman"/>
                        <a:cs typeface="Times New Roman"/>
                      </a:endParaRPr>
                    </a:p>
                  </a:txBody>
                  <a:tcPr marL="68580" marR="68580" marT="0" marB="0"/>
                </a:tc>
                <a:tc rowSpan="2">
                  <a:txBody>
                    <a:bodyPr/>
                    <a:lstStyle/>
                    <a:p>
                      <a:pPr algn="ctr">
                        <a:lnSpc>
                          <a:spcPct val="115000"/>
                        </a:lnSpc>
                        <a:spcAft>
                          <a:spcPts val="0"/>
                        </a:spcAft>
                      </a:pPr>
                      <a:r>
                        <a:rPr lang="es-EC" sz="1000">
                          <a:latin typeface="Arial"/>
                          <a:ea typeface="Times New Roman"/>
                          <a:cs typeface="Times New Roman"/>
                        </a:rPr>
                        <a:t>PUNTAJE ÓPTIMO</a:t>
                      </a:r>
                      <a:endParaRPr lang="es-EC" sz="1000">
                        <a:latin typeface="Times New Roman"/>
                        <a:ea typeface="Times New Roman"/>
                        <a:cs typeface="Times New Roman"/>
                      </a:endParaRPr>
                    </a:p>
                  </a:txBody>
                  <a:tcPr marL="68580" marR="68580" marT="0" marB="0"/>
                </a:tc>
                <a:tc rowSpan="2">
                  <a:txBody>
                    <a:bodyPr/>
                    <a:lstStyle/>
                    <a:p>
                      <a:pPr>
                        <a:lnSpc>
                          <a:spcPct val="115000"/>
                        </a:lnSpc>
                        <a:spcAft>
                          <a:spcPts val="0"/>
                        </a:spcAft>
                      </a:pPr>
                      <a:r>
                        <a:rPr lang="es-EC" sz="1000">
                          <a:latin typeface="Arial"/>
                          <a:ea typeface="Times New Roman"/>
                          <a:cs typeface="Times New Roman"/>
                        </a:rPr>
                        <a:t>OBSERVACIONES</a:t>
                      </a:r>
                      <a:endParaRPr lang="es-EC" sz="1000">
                        <a:latin typeface="Times New Roman"/>
                        <a:ea typeface="Times New Roman"/>
                        <a:cs typeface="Times New Roman"/>
                      </a:endParaRPr>
                    </a:p>
                  </a:txBody>
                  <a:tcPr marL="68580" marR="68580" marT="0" marB="0"/>
                </a:tc>
              </a:tr>
              <a:tr h="464627">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a:latin typeface="Arial"/>
                          <a:ea typeface="Times New Roman"/>
                          <a:cs typeface="Times New Roman"/>
                        </a:rPr>
                        <a:t>SI</a:t>
                      </a:r>
                      <a:endParaRPr lang="es-EC" sz="1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00" dirty="0">
                          <a:latin typeface="Arial"/>
                          <a:ea typeface="Times New Roman"/>
                          <a:cs typeface="Times New Roman"/>
                        </a:rPr>
                        <a:t>NO</a:t>
                      </a:r>
                      <a:endParaRPr lang="es-EC" sz="1000" dirty="0">
                        <a:latin typeface="Times New Roman"/>
                        <a:ea typeface="Times New Roman"/>
                        <a:cs typeface="Times New Roman"/>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r>
              <a:tr h="464627">
                <a:tc>
                  <a:txBody>
                    <a:bodyPr/>
                    <a:lstStyle/>
                    <a:p>
                      <a:pPr>
                        <a:lnSpc>
                          <a:spcPct val="115000"/>
                        </a:lnSpc>
                        <a:spcAft>
                          <a:spcPts val="0"/>
                        </a:spcAft>
                      </a:pPr>
                      <a:r>
                        <a:rPr lang="es-EC" sz="1000">
                          <a:latin typeface="Arial"/>
                          <a:ea typeface="Times New Roman"/>
                          <a:cs typeface="Times New Roman"/>
                        </a:rPr>
                        <a:t>6</a:t>
                      </a:r>
                      <a:endParaRPr lang="es-EC" sz="1000">
                        <a:latin typeface="Times New Roman"/>
                        <a:ea typeface="Times New Roman"/>
                        <a:cs typeface="Times New Roman"/>
                      </a:endParaRPr>
                    </a:p>
                  </a:txBody>
                  <a:tcPr marL="68580" marR="68580" marT="0" marB="0"/>
                </a:tc>
                <a:tc>
                  <a:txBody>
                    <a:bodyPr/>
                    <a:lstStyle/>
                    <a:p>
                      <a:pPr>
                        <a:lnSpc>
                          <a:spcPct val="115000"/>
                        </a:lnSpc>
                        <a:spcAft>
                          <a:spcPts val="0"/>
                        </a:spcAft>
                      </a:pPr>
                      <a:r>
                        <a:rPr lang="es-EC" sz="1000">
                          <a:latin typeface="Arial"/>
                          <a:ea typeface="Times New Roman"/>
                          <a:cs typeface="Times New Roman"/>
                        </a:rPr>
                        <a:t>¿Se concilian las Órdenes de Pedido con las notas de Entrega emitidas por el proveedor?</a:t>
                      </a:r>
                      <a:endParaRPr lang="es-EC" sz="1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00" dirty="0">
                          <a:latin typeface="Arial"/>
                          <a:ea typeface="Times New Roman"/>
                          <a:cs typeface="Times New Roman"/>
                        </a:rPr>
                        <a:t>X</a:t>
                      </a:r>
                      <a:endParaRPr lang="es-EC" sz="1000" dirty="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00" dirty="0">
                        <a:latin typeface="Arial"/>
                        <a:ea typeface="Times New Roman"/>
                        <a:cs typeface="Times New Roman"/>
                      </a:endParaRPr>
                    </a:p>
                  </a:txBody>
                  <a:tcPr marL="68580" marR="68580" marT="0" marB="0"/>
                </a:tc>
                <a:tc>
                  <a:txBody>
                    <a:bodyPr/>
                    <a:lstStyle/>
                    <a:p>
                      <a:pPr algn="ctr">
                        <a:lnSpc>
                          <a:spcPct val="115000"/>
                        </a:lnSpc>
                        <a:spcAft>
                          <a:spcPts val="0"/>
                        </a:spcAft>
                      </a:pPr>
                      <a:r>
                        <a:rPr lang="es-EC" sz="1000" dirty="0">
                          <a:latin typeface="Arial"/>
                          <a:ea typeface="Times New Roman"/>
                          <a:cs typeface="Times New Roman"/>
                        </a:rPr>
                        <a:t>7</a:t>
                      </a:r>
                      <a:endParaRPr lang="es-EC" sz="100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00">
                          <a:latin typeface="Arial"/>
                          <a:ea typeface="Times New Roman"/>
                          <a:cs typeface="Times New Roman"/>
                        </a:rPr>
                        <a:t>7</a:t>
                      </a:r>
                      <a:endParaRPr lang="es-EC" sz="100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1000">
                        <a:latin typeface="Arial"/>
                        <a:ea typeface="Times New Roman"/>
                        <a:cs typeface="Times New Roman"/>
                      </a:endParaRPr>
                    </a:p>
                  </a:txBody>
                  <a:tcPr marL="68580" marR="68580" marT="0" marB="0"/>
                </a:tc>
              </a:tr>
              <a:tr h="658752">
                <a:tc>
                  <a:txBody>
                    <a:bodyPr/>
                    <a:lstStyle/>
                    <a:p>
                      <a:pPr>
                        <a:lnSpc>
                          <a:spcPct val="115000"/>
                        </a:lnSpc>
                        <a:spcAft>
                          <a:spcPts val="0"/>
                        </a:spcAft>
                      </a:pPr>
                      <a:r>
                        <a:rPr lang="es-EC" sz="1000">
                          <a:latin typeface="Arial"/>
                          <a:ea typeface="Times New Roman"/>
                          <a:cs typeface="Times New Roman"/>
                        </a:rPr>
                        <a:t>7</a:t>
                      </a:r>
                      <a:endParaRPr lang="es-EC" sz="1000">
                        <a:latin typeface="Times New Roman"/>
                        <a:ea typeface="Times New Roman"/>
                        <a:cs typeface="Times New Roman"/>
                      </a:endParaRPr>
                    </a:p>
                  </a:txBody>
                  <a:tcPr marL="68580" marR="68580" marT="0" marB="0"/>
                </a:tc>
                <a:tc>
                  <a:txBody>
                    <a:bodyPr/>
                    <a:lstStyle/>
                    <a:p>
                      <a:pPr>
                        <a:lnSpc>
                          <a:spcPct val="115000"/>
                        </a:lnSpc>
                        <a:spcAft>
                          <a:spcPts val="0"/>
                        </a:spcAft>
                      </a:pPr>
                      <a:r>
                        <a:rPr lang="es-EC" sz="1000">
                          <a:latin typeface="Arial"/>
                          <a:ea typeface="Times New Roman"/>
                          <a:cs typeface="Times New Roman"/>
                        </a:rPr>
                        <a:t>¿En el caso de existir inconformidad con los artículos adquiridos se emite un reporte al respectivo proveedor?</a:t>
                      </a:r>
                      <a:endParaRPr lang="es-EC" sz="1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00">
                          <a:latin typeface="Arial"/>
                          <a:ea typeface="Times New Roman"/>
                          <a:cs typeface="Times New Roman"/>
                        </a:rPr>
                        <a:t>X</a:t>
                      </a:r>
                      <a:endParaRPr lang="es-EC" sz="10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15000"/>
                        </a:lnSpc>
                        <a:spcAft>
                          <a:spcPts val="0"/>
                        </a:spcAft>
                      </a:pPr>
                      <a:r>
                        <a:rPr lang="es-EC" sz="1000" dirty="0">
                          <a:latin typeface="Arial"/>
                          <a:ea typeface="Times New Roman"/>
                          <a:cs typeface="Times New Roman"/>
                        </a:rPr>
                        <a:t>7</a:t>
                      </a:r>
                      <a:endParaRPr lang="es-EC" sz="100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00">
                          <a:latin typeface="Arial"/>
                          <a:ea typeface="Times New Roman"/>
                          <a:cs typeface="Times New Roman"/>
                        </a:rPr>
                        <a:t>7</a:t>
                      </a:r>
                      <a:endParaRPr lang="es-EC" sz="100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1000">
                        <a:latin typeface="Arial"/>
                        <a:ea typeface="Times New Roman"/>
                        <a:cs typeface="Times New Roman"/>
                      </a:endParaRPr>
                    </a:p>
                  </a:txBody>
                  <a:tcPr marL="68580" marR="68580" marT="0" marB="0"/>
                </a:tc>
              </a:tr>
              <a:tr h="658752">
                <a:tc>
                  <a:txBody>
                    <a:bodyPr/>
                    <a:lstStyle/>
                    <a:p>
                      <a:pPr>
                        <a:lnSpc>
                          <a:spcPct val="115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nSpc>
                          <a:spcPct val="115000"/>
                        </a:lnSpc>
                        <a:spcAft>
                          <a:spcPts val="0"/>
                        </a:spcAft>
                      </a:pPr>
                      <a:r>
                        <a:rPr lang="es-EC" sz="1000">
                          <a:latin typeface="Arial"/>
                          <a:ea typeface="Times New Roman"/>
                          <a:cs typeface="Times New Roman"/>
                        </a:rPr>
                        <a:t>¿Se revisa la mercadería entregada por parte del proveedor con los respectivos documentos de respaldo?</a:t>
                      </a:r>
                      <a:endParaRPr lang="es-EC" sz="1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00">
                          <a:latin typeface="Arial"/>
                          <a:ea typeface="Times New Roman"/>
                          <a:cs typeface="Times New Roman"/>
                        </a:rPr>
                        <a:t>X</a:t>
                      </a:r>
                      <a:endParaRPr lang="es-EC" sz="10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15000"/>
                        </a:lnSpc>
                        <a:spcAft>
                          <a:spcPts val="0"/>
                        </a:spcAft>
                      </a:pPr>
                      <a:r>
                        <a:rPr lang="es-EC" sz="1000">
                          <a:latin typeface="Arial"/>
                          <a:ea typeface="Times New Roman"/>
                          <a:cs typeface="Times New Roman"/>
                        </a:rPr>
                        <a:t>7</a:t>
                      </a:r>
                      <a:endParaRPr lang="es-EC" sz="1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00">
                          <a:latin typeface="Arial"/>
                          <a:ea typeface="Times New Roman"/>
                          <a:cs typeface="Times New Roman"/>
                        </a:rPr>
                        <a:t>7</a:t>
                      </a:r>
                      <a:endParaRPr lang="es-EC" sz="100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1000">
                        <a:latin typeface="Arial"/>
                        <a:ea typeface="Times New Roman"/>
                        <a:cs typeface="Times New Roman"/>
                      </a:endParaRPr>
                    </a:p>
                  </a:txBody>
                  <a:tcPr marL="68580" marR="68580" marT="0" marB="0"/>
                </a:tc>
              </a:tr>
              <a:tr h="1537088">
                <a:tc>
                  <a:txBody>
                    <a:bodyPr/>
                    <a:lstStyle/>
                    <a:p>
                      <a:pPr>
                        <a:lnSpc>
                          <a:spcPct val="115000"/>
                        </a:lnSpc>
                        <a:spcAft>
                          <a:spcPts val="0"/>
                        </a:spcAft>
                      </a:pPr>
                      <a:r>
                        <a:rPr lang="es-EC" sz="1000">
                          <a:latin typeface="Arial"/>
                          <a:ea typeface="Times New Roman"/>
                          <a:cs typeface="Times New Roman"/>
                        </a:rPr>
                        <a:t>9</a:t>
                      </a:r>
                      <a:endParaRPr lang="es-EC" sz="1000">
                        <a:latin typeface="Times New Roman"/>
                        <a:ea typeface="Times New Roman"/>
                        <a:cs typeface="Times New Roman"/>
                      </a:endParaRPr>
                    </a:p>
                  </a:txBody>
                  <a:tcPr marL="68580" marR="68580" marT="0" marB="0"/>
                </a:tc>
                <a:tc>
                  <a:txBody>
                    <a:bodyPr/>
                    <a:lstStyle/>
                    <a:p>
                      <a:pPr>
                        <a:lnSpc>
                          <a:spcPct val="115000"/>
                        </a:lnSpc>
                        <a:spcAft>
                          <a:spcPts val="0"/>
                        </a:spcAft>
                      </a:pPr>
                      <a:r>
                        <a:rPr lang="es-EC" sz="1000">
                          <a:latin typeface="Arial"/>
                          <a:ea typeface="Times New Roman"/>
                          <a:cs typeface="Times New Roman"/>
                        </a:rPr>
                        <a:t>¿El Jefe de Compras revisa en conjunto con el Jefe de Bodega la mercadería que es entregada en Bodega?</a:t>
                      </a:r>
                      <a:endParaRPr lang="es-EC" sz="10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15000"/>
                        </a:lnSpc>
                        <a:spcAft>
                          <a:spcPts val="0"/>
                        </a:spcAft>
                      </a:pPr>
                      <a:r>
                        <a:rPr lang="es-EC" sz="1000">
                          <a:latin typeface="Arial"/>
                          <a:ea typeface="Times New Roman"/>
                          <a:cs typeface="Times New Roman"/>
                        </a:rPr>
                        <a:t>X</a:t>
                      </a:r>
                      <a:endParaRPr lang="es-EC" sz="1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00">
                          <a:latin typeface="Arial"/>
                          <a:ea typeface="Times New Roman"/>
                          <a:cs typeface="Times New Roman"/>
                        </a:rPr>
                        <a:t>0</a:t>
                      </a:r>
                      <a:endParaRPr lang="es-EC" sz="1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00">
                          <a:latin typeface="Arial"/>
                          <a:ea typeface="Times New Roman"/>
                          <a:cs typeface="Times New Roman"/>
                        </a:rPr>
                        <a:t>8</a:t>
                      </a:r>
                      <a:endParaRPr lang="es-EC" sz="1000">
                        <a:latin typeface="Times New Roman"/>
                        <a:ea typeface="Times New Roman"/>
                        <a:cs typeface="Times New Roman"/>
                      </a:endParaRPr>
                    </a:p>
                  </a:txBody>
                  <a:tcPr marL="68580" marR="68580" marT="0" marB="0"/>
                </a:tc>
                <a:tc>
                  <a:txBody>
                    <a:bodyPr/>
                    <a:lstStyle/>
                    <a:p>
                      <a:pPr>
                        <a:lnSpc>
                          <a:spcPct val="115000"/>
                        </a:lnSpc>
                        <a:spcAft>
                          <a:spcPts val="0"/>
                        </a:spcAft>
                      </a:pPr>
                      <a:r>
                        <a:rPr lang="es-EC" sz="1000" dirty="0">
                          <a:latin typeface="Arial"/>
                          <a:ea typeface="Times New Roman"/>
                          <a:cs typeface="Times New Roman"/>
                        </a:rPr>
                        <a:t>El Jefe de Compras no interviene en la revisión cuando se recibe la mercadería</a:t>
                      </a:r>
                      <a:endParaRPr lang="es-EC" sz="1000" dirty="0">
                        <a:latin typeface="Times New Roman"/>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577057" y="368846"/>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2267744" y="541129"/>
            <a:ext cx="489654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CUESTIONARIO DE CONTROL INTERNO ADMINISTRATIVO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0817" name="Text Box 1"/>
          <p:cNvSpPr txBox="1">
            <a:spLocks noChangeArrowheads="1"/>
          </p:cNvSpPr>
          <p:nvPr/>
        </p:nvSpPr>
        <p:spPr bwMode="auto">
          <a:xfrm>
            <a:off x="7380312" y="404664"/>
            <a:ext cx="1196975" cy="514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C 1.3</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rgbClr val="FF0000"/>
                </a:solidFill>
                <a:effectLst/>
                <a:latin typeface="Calibri" pitchFamily="34" charset="0"/>
                <a:cs typeface="Arial" pitchFamily="34" charset="0"/>
              </a:rPr>
              <a:t>2/3</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0"/>
          <a:ext cx="8507289" cy="4446169"/>
        </p:xfrm>
        <a:graphic>
          <a:graphicData uri="http://schemas.openxmlformats.org/drawingml/2006/table">
            <a:tbl>
              <a:tblPr firstRow="1" bandRow="1">
                <a:tableStyleId>{5C22544A-7EE6-4342-B048-85BDC9FD1C3A}</a:tableStyleId>
              </a:tblPr>
              <a:tblGrid>
                <a:gridCol w="1215327"/>
                <a:gridCol w="2395417"/>
                <a:gridCol w="792088"/>
                <a:gridCol w="792088"/>
                <a:gridCol w="1152128"/>
                <a:gridCol w="864096"/>
                <a:gridCol w="1296145"/>
              </a:tblGrid>
              <a:tr h="507665">
                <a:tc rowSpan="2">
                  <a:txBody>
                    <a:bodyPr/>
                    <a:lstStyle/>
                    <a:p>
                      <a:pPr algn="ctr">
                        <a:lnSpc>
                          <a:spcPct val="115000"/>
                        </a:lnSpc>
                        <a:spcAft>
                          <a:spcPts val="0"/>
                        </a:spcAft>
                      </a:pPr>
                      <a:r>
                        <a:rPr lang="es-EC" sz="1050" dirty="0">
                          <a:latin typeface="Arial"/>
                          <a:ea typeface="Times New Roman"/>
                          <a:cs typeface="Times New Roman"/>
                        </a:rPr>
                        <a:t>Nº</a:t>
                      </a:r>
                      <a:endParaRPr lang="es-EC" sz="1050" dirty="0">
                        <a:latin typeface="Times New Roman"/>
                        <a:ea typeface="Times New Roman"/>
                        <a:cs typeface="Times New Roman"/>
                      </a:endParaRPr>
                    </a:p>
                  </a:txBody>
                  <a:tcPr marL="68580" marR="68580" marT="0" marB="0"/>
                </a:tc>
                <a:tc rowSpan="2">
                  <a:txBody>
                    <a:bodyPr/>
                    <a:lstStyle/>
                    <a:p>
                      <a:pPr algn="ctr">
                        <a:lnSpc>
                          <a:spcPct val="115000"/>
                        </a:lnSpc>
                        <a:spcAft>
                          <a:spcPts val="0"/>
                        </a:spcAft>
                      </a:pPr>
                      <a:r>
                        <a:rPr lang="es-EC" sz="1050">
                          <a:latin typeface="Arial"/>
                          <a:ea typeface="Times New Roman"/>
                          <a:cs typeface="Times New Roman"/>
                        </a:rPr>
                        <a:t>PREGUNTAS</a:t>
                      </a:r>
                      <a:endParaRPr lang="es-EC" sz="1050">
                        <a:latin typeface="Times New Roman"/>
                        <a:ea typeface="Times New Roman"/>
                        <a:cs typeface="Times New Roman"/>
                      </a:endParaRPr>
                    </a:p>
                  </a:txBody>
                  <a:tcPr marL="68580" marR="68580" marT="0" marB="0"/>
                </a:tc>
                <a:tc gridSpan="2">
                  <a:txBody>
                    <a:bodyPr/>
                    <a:lstStyle/>
                    <a:p>
                      <a:pPr algn="ctr">
                        <a:lnSpc>
                          <a:spcPct val="115000"/>
                        </a:lnSpc>
                        <a:spcAft>
                          <a:spcPts val="0"/>
                        </a:spcAft>
                      </a:pPr>
                      <a:r>
                        <a:rPr lang="es-EC" sz="1050">
                          <a:latin typeface="Arial"/>
                          <a:ea typeface="Times New Roman"/>
                          <a:cs typeface="Times New Roman"/>
                        </a:rPr>
                        <a:t>RESPUESTAS</a:t>
                      </a:r>
                      <a:endParaRPr lang="es-EC" sz="1050">
                        <a:latin typeface="Times New Roman"/>
                        <a:ea typeface="Times New Roman"/>
                        <a:cs typeface="Times New Roman"/>
                      </a:endParaRPr>
                    </a:p>
                  </a:txBody>
                  <a:tcPr marL="68580" marR="68580" marT="0" marB="0"/>
                </a:tc>
                <a:tc hMerge="1">
                  <a:txBody>
                    <a:bodyPr/>
                    <a:lstStyle/>
                    <a:p>
                      <a:endParaRPr lang="es-EC"/>
                    </a:p>
                  </a:txBody>
                  <a:tcPr/>
                </a:tc>
                <a:tc rowSpan="2">
                  <a:txBody>
                    <a:bodyPr/>
                    <a:lstStyle/>
                    <a:p>
                      <a:pPr algn="ctr">
                        <a:lnSpc>
                          <a:spcPct val="115000"/>
                        </a:lnSpc>
                        <a:spcAft>
                          <a:spcPts val="0"/>
                        </a:spcAft>
                      </a:pPr>
                      <a:r>
                        <a:rPr lang="es-EC" sz="1050" dirty="0">
                          <a:latin typeface="Arial"/>
                          <a:ea typeface="Times New Roman"/>
                          <a:cs typeface="Times New Roman"/>
                        </a:rPr>
                        <a:t>PUNTAJE OBTENIDO</a:t>
                      </a:r>
                      <a:endParaRPr lang="es-EC" sz="1050" dirty="0">
                        <a:latin typeface="Times New Roman"/>
                        <a:ea typeface="Times New Roman"/>
                        <a:cs typeface="Times New Roman"/>
                      </a:endParaRPr>
                    </a:p>
                  </a:txBody>
                  <a:tcPr marL="68580" marR="68580" marT="0" marB="0"/>
                </a:tc>
                <a:tc rowSpan="2">
                  <a:txBody>
                    <a:bodyPr/>
                    <a:lstStyle/>
                    <a:p>
                      <a:pPr algn="ctr">
                        <a:lnSpc>
                          <a:spcPct val="115000"/>
                        </a:lnSpc>
                        <a:spcAft>
                          <a:spcPts val="0"/>
                        </a:spcAft>
                      </a:pPr>
                      <a:r>
                        <a:rPr lang="es-EC" sz="1050" dirty="0">
                          <a:latin typeface="Arial"/>
                          <a:ea typeface="Times New Roman"/>
                          <a:cs typeface="Times New Roman"/>
                        </a:rPr>
                        <a:t>PUNTAJE ÓPTIMO</a:t>
                      </a:r>
                      <a:endParaRPr lang="es-EC" sz="1050" dirty="0">
                        <a:latin typeface="Times New Roman"/>
                        <a:ea typeface="Times New Roman"/>
                        <a:cs typeface="Times New Roman"/>
                      </a:endParaRPr>
                    </a:p>
                  </a:txBody>
                  <a:tcPr marL="68580" marR="68580" marT="0" marB="0"/>
                </a:tc>
                <a:tc rowSpan="2">
                  <a:txBody>
                    <a:bodyPr/>
                    <a:lstStyle/>
                    <a:p>
                      <a:pPr algn="ctr">
                        <a:lnSpc>
                          <a:spcPct val="115000"/>
                        </a:lnSpc>
                        <a:spcAft>
                          <a:spcPts val="0"/>
                        </a:spcAft>
                      </a:pPr>
                      <a:r>
                        <a:rPr lang="es-EC" sz="1050" dirty="0">
                          <a:latin typeface="Arial"/>
                          <a:ea typeface="Times New Roman"/>
                          <a:cs typeface="Times New Roman"/>
                        </a:rPr>
                        <a:t>OBSERVACIONES</a:t>
                      </a:r>
                      <a:endParaRPr lang="es-EC" sz="1050" dirty="0">
                        <a:latin typeface="Times New Roman"/>
                        <a:ea typeface="Times New Roman"/>
                        <a:cs typeface="Times New Roman"/>
                      </a:endParaRPr>
                    </a:p>
                  </a:txBody>
                  <a:tcPr marL="68580" marR="68580" marT="0" marB="0"/>
                </a:tc>
              </a:tr>
              <a:tr h="507665">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050" dirty="0">
                          <a:latin typeface="Arial"/>
                          <a:ea typeface="Times New Roman"/>
                          <a:cs typeface="Times New Roman"/>
                        </a:rPr>
                        <a:t>SI</a:t>
                      </a:r>
                      <a:endParaRPr lang="es-EC" sz="1050" dirty="0">
                        <a:latin typeface="Times New Roman"/>
                        <a:ea typeface="Times New Roman"/>
                        <a:cs typeface="Times New Roman"/>
                      </a:endParaRPr>
                    </a:p>
                  </a:txBody>
                  <a:tcPr marL="68580" marR="68580" marT="0" marB="0"/>
                </a:tc>
                <a:tc>
                  <a:txBody>
                    <a:bodyPr/>
                    <a:lstStyle/>
                    <a:p>
                      <a:pPr>
                        <a:lnSpc>
                          <a:spcPct val="115000"/>
                        </a:lnSpc>
                        <a:spcAft>
                          <a:spcPts val="0"/>
                        </a:spcAft>
                      </a:pPr>
                      <a:r>
                        <a:rPr lang="es-EC" sz="1050">
                          <a:latin typeface="Arial"/>
                          <a:ea typeface="Times New Roman"/>
                          <a:cs typeface="Times New Roman"/>
                        </a:rPr>
                        <a:t>NO</a:t>
                      </a:r>
                      <a:endParaRPr lang="es-EC" sz="1050">
                        <a:latin typeface="Times New Roman"/>
                        <a:ea typeface="Times New Roman"/>
                        <a:cs typeface="Times New Roman"/>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r>
              <a:tr h="647794">
                <a:tc>
                  <a:txBody>
                    <a:bodyPr/>
                    <a:lstStyle/>
                    <a:p>
                      <a:pPr>
                        <a:lnSpc>
                          <a:spcPct val="115000"/>
                        </a:lnSpc>
                        <a:spcAft>
                          <a:spcPts val="0"/>
                        </a:spcAft>
                      </a:pPr>
                      <a:r>
                        <a:rPr lang="es-EC" sz="1050">
                          <a:latin typeface="Arial"/>
                          <a:ea typeface="Times New Roman"/>
                          <a:cs typeface="Times New Roman"/>
                        </a:rPr>
                        <a:t>10</a:t>
                      </a:r>
                      <a:endParaRPr lang="es-EC" sz="1050">
                        <a:latin typeface="Times New Roman"/>
                        <a:ea typeface="Times New Roman"/>
                        <a:cs typeface="Times New Roman"/>
                      </a:endParaRPr>
                    </a:p>
                  </a:txBody>
                  <a:tcPr marL="68580" marR="68580" marT="0" marB="0"/>
                </a:tc>
                <a:tc>
                  <a:txBody>
                    <a:bodyPr/>
                    <a:lstStyle/>
                    <a:p>
                      <a:pPr>
                        <a:lnSpc>
                          <a:spcPct val="115000"/>
                        </a:lnSpc>
                        <a:spcAft>
                          <a:spcPts val="0"/>
                        </a:spcAft>
                      </a:pPr>
                      <a:r>
                        <a:rPr lang="es-EC" sz="1050">
                          <a:latin typeface="Arial"/>
                          <a:ea typeface="Times New Roman"/>
                          <a:cs typeface="Times New Roman"/>
                        </a:rPr>
                        <a:t>¿Existe un comité de compras responsable de estudiar y aprobar las condiciones de compra?</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X</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50">
                        <a:latin typeface="Arial"/>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8</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8</a:t>
                      </a:r>
                      <a:endParaRPr lang="es-EC" sz="105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1050">
                        <a:latin typeface="Arial"/>
                        <a:ea typeface="Times New Roman"/>
                        <a:cs typeface="Times New Roman"/>
                      </a:endParaRPr>
                    </a:p>
                  </a:txBody>
                  <a:tcPr marL="68580" marR="68580" marT="0" marB="0"/>
                </a:tc>
              </a:tr>
              <a:tr h="630025">
                <a:tc>
                  <a:txBody>
                    <a:bodyPr/>
                    <a:lstStyle/>
                    <a:p>
                      <a:pPr>
                        <a:lnSpc>
                          <a:spcPct val="115000"/>
                        </a:lnSpc>
                        <a:spcAft>
                          <a:spcPts val="0"/>
                        </a:spcAft>
                      </a:pPr>
                      <a:r>
                        <a:rPr lang="es-EC" sz="1050">
                          <a:latin typeface="Arial"/>
                          <a:ea typeface="Times New Roman"/>
                          <a:cs typeface="Times New Roman"/>
                        </a:rPr>
                        <a:t>11</a:t>
                      </a:r>
                      <a:endParaRPr lang="es-EC" sz="1050">
                        <a:latin typeface="Times New Roman"/>
                        <a:ea typeface="Times New Roman"/>
                        <a:cs typeface="Times New Roman"/>
                      </a:endParaRPr>
                    </a:p>
                  </a:txBody>
                  <a:tcPr marL="68580" marR="68580" marT="0" marB="0"/>
                </a:tc>
                <a:tc>
                  <a:txBody>
                    <a:bodyPr/>
                    <a:lstStyle/>
                    <a:p>
                      <a:pPr>
                        <a:lnSpc>
                          <a:spcPct val="115000"/>
                        </a:lnSpc>
                        <a:spcAft>
                          <a:spcPts val="0"/>
                        </a:spcAft>
                      </a:pPr>
                      <a:r>
                        <a:rPr lang="es-EC" sz="1050">
                          <a:latin typeface="Arial"/>
                          <a:ea typeface="Times New Roman"/>
                          <a:cs typeface="Times New Roman"/>
                        </a:rPr>
                        <a:t>¿Se capacita al personal de adquisiciones para el desarrollo de sus funciones?</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X</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50">
                        <a:latin typeface="Arial"/>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8</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8</a:t>
                      </a:r>
                      <a:endParaRPr lang="es-EC" sz="105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1050">
                        <a:latin typeface="Arial"/>
                        <a:ea typeface="Times New Roman"/>
                        <a:cs typeface="Times New Roman"/>
                      </a:endParaRPr>
                    </a:p>
                  </a:txBody>
                  <a:tcPr marL="68580" marR="68580" marT="0" marB="0"/>
                </a:tc>
              </a:tr>
              <a:tr h="507665">
                <a:tc>
                  <a:txBody>
                    <a:bodyPr/>
                    <a:lstStyle/>
                    <a:p>
                      <a:pPr>
                        <a:lnSpc>
                          <a:spcPct val="115000"/>
                        </a:lnSpc>
                        <a:spcAft>
                          <a:spcPts val="0"/>
                        </a:spcAft>
                      </a:pPr>
                      <a:r>
                        <a:rPr lang="es-EC" sz="1050">
                          <a:latin typeface="Arial"/>
                          <a:ea typeface="Times New Roman"/>
                          <a:cs typeface="Times New Roman"/>
                        </a:rPr>
                        <a:t>12</a:t>
                      </a:r>
                      <a:endParaRPr lang="es-EC" sz="1050">
                        <a:latin typeface="Times New Roman"/>
                        <a:ea typeface="Times New Roman"/>
                        <a:cs typeface="Times New Roman"/>
                      </a:endParaRPr>
                    </a:p>
                  </a:txBody>
                  <a:tcPr marL="68580" marR="68580" marT="0" marB="0"/>
                </a:tc>
                <a:tc>
                  <a:txBody>
                    <a:bodyPr/>
                    <a:lstStyle/>
                    <a:p>
                      <a:pPr>
                        <a:lnSpc>
                          <a:spcPct val="115000"/>
                        </a:lnSpc>
                        <a:spcAft>
                          <a:spcPts val="0"/>
                        </a:spcAft>
                      </a:pPr>
                      <a:r>
                        <a:rPr lang="es-EC" sz="1050">
                          <a:latin typeface="Arial"/>
                          <a:ea typeface="Times New Roman"/>
                          <a:cs typeface="Times New Roman"/>
                        </a:rPr>
                        <a:t>¿Se parte de una cotización para elaborar los pedidos?</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X</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50">
                        <a:latin typeface="Arial"/>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8</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8</a:t>
                      </a:r>
                      <a:endParaRPr lang="es-EC" sz="105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1050">
                        <a:latin typeface="Arial"/>
                        <a:ea typeface="Times New Roman"/>
                        <a:cs typeface="Times New Roman"/>
                      </a:endParaRPr>
                    </a:p>
                  </a:txBody>
                  <a:tcPr marL="68580" marR="68580" marT="0" marB="0"/>
                </a:tc>
              </a:tr>
              <a:tr h="630025">
                <a:tc>
                  <a:txBody>
                    <a:bodyPr/>
                    <a:lstStyle/>
                    <a:p>
                      <a:pPr>
                        <a:lnSpc>
                          <a:spcPct val="115000"/>
                        </a:lnSpc>
                        <a:spcAft>
                          <a:spcPts val="0"/>
                        </a:spcAft>
                      </a:pPr>
                      <a:r>
                        <a:rPr lang="es-EC" sz="1050">
                          <a:latin typeface="Arial"/>
                          <a:ea typeface="Times New Roman"/>
                          <a:cs typeface="Times New Roman"/>
                        </a:rPr>
                        <a:t>13</a:t>
                      </a:r>
                      <a:endParaRPr lang="es-EC" sz="1050">
                        <a:latin typeface="Times New Roman"/>
                        <a:ea typeface="Times New Roman"/>
                        <a:cs typeface="Times New Roman"/>
                      </a:endParaRPr>
                    </a:p>
                  </a:txBody>
                  <a:tcPr marL="68580" marR="68580" marT="0" marB="0"/>
                </a:tc>
                <a:tc>
                  <a:txBody>
                    <a:bodyPr/>
                    <a:lstStyle/>
                    <a:p>
                      <a:pPr>
                        <a:lnSpc>
                          <a:spcPct val="115000"/>
                        </a:lnSpc>
                        <a:spcAft>
                          <a:spcPts val="0"/>
                        </a:spcAft>
                      </a:pPr>
                      <a:r>
                        <a:rPr lang="es-EC" sz="1050">
                          <a:latin typeface="Arial"/>
                          <a:ea typeface="Times New Roman"/>
                          <a:cs typeface="Times New Roman"/>
                        </a:rPr>
                        <a:t>¿Se recibe el apoyo de los proveedores para campañas promocionales?</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X</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50">
                        <a:latin typeface="Arial"/>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8</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50">
                          <a:latin typeface="Arial"/>
                          <a:ea typeface="Times New Roman"/>
                          <a:cs typeface="Times New Roman"/>
                        </a:rPr>
                        <a:t>8</a:t>
                      </a:r>
                      <a:endParaRPr lang="es-EC" sz="105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1050">
                        <a:latin typeface="Arial"/>
                        <a:ea typeface="Times New Roman"/>
                        <a:cs typeface="Times New Roman"/>
                      </a:endParaRPr>
                    </a:p>
                  </a:txBody>
                  <a:tcPr marL="68580" marR="68580" marT="0" marB="0"/>
                </a:tc>
              </a:tr>
              <a:tr h="507665">
                <a:tc>
                  <a:txBody>
                    <a:bodyPr/>
                    <a:lstStyle/>
                    <a:p>
                      <a:pPr>
                        <a:lnSpc>
                          <a:spcPct val="115000"/>
                        </a:lnSpc>
                        <a:spcAft>
                          <a:spcPts val="0"/>
                        </a:spcAft>
                      </a:pPr>
                      <a:r>
                        <a:rPr lang="es-EC" sz="1050">
                          <a:latin typeface="Arial"/>
                          <a:ea typeface="Times New Roman"/>
                          <a:cs typeface="Times New Roman"/>
                        </a:rPr>
                        <a:t>14</a:t>
                      </a:r>
                      <a:endParaRPr lang="es-EC" sz="1050">
                        <a:latin typeface="Times New Roman"/>
                        <a:ea typeface="Times New Roman"/>
                        <a:cs typeface="Times New Roman"/>
                      </a:endParaRPr>
                    </a:p>
                  </a:txBody>
                  <a:tcPr marL="68580" marR="68580" marT="0" marB="0"/>
                </a:tc>
                <a:tc>
                  <a:txBody>
                    <a:bodyPr/>
                    <a:lstStyle/>
                    <a:p>
                      <a:pPr>
                        <a:lnSpc>
                          <a:spcPct val="115000"/>
                        </a:lnSpc>
                        <a:spcAft>
                          <a:spcPts val="0"/>
                        </a:spcAft>
                      </a:pPr>
                      <a:r>
                        <a:rPr lang="es-EC" sz="1050">
                          <a:latin typeface="Arial"/>
                          <a:ea typeface="Times New Roman"/>
                          <a:cs typeface="Times New Roman"/>
                        </a:rPr>
                        <a:t>¿Las compras mayores se realizan a través de licitaciones?</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50">
                        <a:latin typeface="Arial"/>
                        <a:ea typeface="Times New Roman"/>
                        <a:cs typeface="Times New Roman"/>
                      </a:endParaRPr>
                    </a:p>
                  </a:txBody>
                  <a:tcPr marL="68580" marR="68580" marT="0" marB="0"/>
                </a:tc>
                <a:tc>
                  <a:txBody>
                    <a:bodyPr/>
                    <a:lstStyle/>
                    <a:p>
                      <a:pPr algn="ctr">
                        <a:lnSpc>
                          <a:spcPct val="115000"/>
                        </a:lnSpc>
                        <a:spcAft>
                          <a:spcPts val="0"/>
                        </a:spcAft>
                      </a:pPr>
                      <a:endParaRPr lang="es-EC" sz="1050">
                        <a:latin typeface="Arial"/>
                        <a:ea typeface="Times New Roman"/>
                        <a:cs typeface="Times New Roman"/>
                      </a:endParaRPr>
                    </a:p>
                  </a:txBody>
                  <a:tcPr marL="68580" marR="68580" marT="0" marB="0"/>
                </a:tc>
                <a:tc>
                  <a:txBody>
                    <a:bodyPr/>
                    <a:lstStyle/>
                    <a:p>
                      <a:pPr algn="ctr">
                        <a:lnSpc>
                          <a:spcPct val="115000"/>
                        </a:lnSpc>
                        <a:spcAft>
                          <a:spcPts val="0"/>
                        </a:spcAft>
                      </a:pPr>
                      <a:endParaRPr lang="es-EC" sz="1050">
                        <a:latin typeface="Arial"/>
                        <a:ea typeface="Times New Roman"/>
                        <a:cs typeface="Times New Roman"/>
                      </a:endParaRPr>
                    </a:p>
                  </a:txBody>
                  <a:tcPr marL="68580" marR="68580" marT="0" marB="0"/>
                </a:tc>
                <a:tc>
                  <a:txBody>
                    <a:bodyPr/>
                    <a:lstStyle/>
                    <a:p>
                      <a:pPr algn="ctr">
                        <a:lnSpc>
                          <a:spcPct val="115000"/>
                        </a:lnSpc>
                        <a:spcAft>
                          <a:spcPts val="0"/>
                        </a:spcAft>
                      </a:pPr>
                      <a:endParaRPr lang="es-EC" sz="1050">
                        <a:latin typeface="Arial"/>
                        <a:ea typeface="Times New Roman"/>
                        <a:cs typeface="Times New Roman"/>
                      </a:endParaRPr>
                    </a:p>
                  </a:txBody>
                  <a:tcPr marL="68580" marR="68580" marT="0" marB="0"/>
                </a:tc>
                <a:tc>
                  <a:txBody>
                    <a:bodyPr/>
                    <a:lstStyle/>
                    <a:p>
                      <a:pPr>
                        <a:lnSpc>
                          <a:spcPct val="115000"/>
                        </a:lnSpc>
                        <a:spcAft>
                          <a:spcPts val="0"/>
                        </a:spcAft>
                      </a:pPr>
                      <a:endParaRPr lang="es-EC" sz="1050">
                        <a:latin typeface="Arial"/>
                        <a:ea typeface="Times New Roman"/>
                        <a:cs typeface="Times New Roman"/>
                      </a:endParaRPr>
                    </a:p>
                  </a:txBody>
                  <a:tcPr marL="68580" marR="68580" marT="0" marB="0"/>
                </a:tc>
              </a:tr>
              <a:tr h="507665">
                <a:tc>
                  <a:txBody>
                    <a:bodyPr/>
                    <a:lstStyle/>
                    <a:p>
                      <a:pPr>
                        <a:lnSpc>
                          <a:spcPct val="115000"/>
                        </a:lnSpc>
                        <a:spcAft>
                          <a:spcPts val="0"/>
                        </a:spcAft>
                      </a:pPr>
                      <a:endParaRPr lang="es-EC" sz="1050" dirty="0">
                        <a:latin typeface="Arial"/>
                        <a:ea typeface="Times New Roman"/>
                        <a:cs typeface="Times New Roman"/>
                      </a:endParaRPr>
                    </a:p>
                  </a:txBody>
                  <a:tcPr marL="68580" marR="68580" marT="0" marB="0"/>
                </a:tc>
                <a:tc>
                  <a:txBody>
                    <a:bodyPr/>
                    <a:lstStyle/>
                    <a:p>
                      <a:pPr algn="r">
                        <a:lnSpc>
                          <a:spcPct val="115000"/>
                        </a:lnSpc>
                        <a:spcAft>
                          <a:spcPts val="0"/>
                        </a:spcAft>
                      </a:pPr>
                      <a:r>
                        <a:rPr lang="es-EC" sz="1050" b="1">
                          <a:latin typeface="Arial"/>
                          <a:ea typeface="Times New Roman"/>
                          <a:cs typeface="Times New Roman"/>
                        </a:rPr>
                        <a:t>TOTAL</a:t>
                      </a: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es-EC" sz="105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50" b="1" dirty="0" smtClean="0">
                          <a:latin typeface="Arial"/>
                          <a:ea typeface="Times New Roman"/>
                          <a:cs typeface="Times New Roman"/>
                        </a:rPr>
                        <a:t>76</a:t>
                      </a:r>
                      <a:endParaRPr lang="es-EC" sz="105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C" sz="1050" b="1" dirty="0" smtClean="0">
                          <a:latin typeface="Arial"/>
                          <a:ea typeface="Times New Roman"/>
                          <a:cs typeface="Times New Roman"/>
                        </a:rPr>
                        <a:t>100</a:t>
                      </a:r>
                      <a:endParaRPr lang="es-EC" sz="1050" dirty="0">
                        <a:latin typeface="Times New Roman"/>
                        <a:ea typeface="Times New Roman"/>
                        <a:cs typeface="Times New Roman"/>
                      </a:endParaRPr>
                    </a:p>
                  </a:txBody>
                  <a:tcPr marL="68580" marR="68580" marT="0" marB="0"/>
                </a:tc>
                <a:tc>
                  <a:txBody>
                    <a:bodyPr/>
                    <a:lstStyle/>
                    <a:p>
                      <a:pPr>
                        <a:lnSpc>
                          <a:spcPct val="115000"/>
                        </a:lnSpc>
                        <a:spcAft>
                          <a:spcPts val="0"/>
                        </a:spcAft>
                      </a:pPr>
                      <a:endParaRPr lang="es-EC" sz="1050" dirty="0">
                        <a:latin typeface="Times New Roman"/>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577057" y="368846"/>
            <a:ext cx="1690687" cy="323850"/>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2267744" y="541129"/>
            <a:ext cx="489654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CUESTIONARIO DE CONTROL INTERNO ADMINISTRATIVO</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236296" y="476672"/>
            <a:ext cx="1224136"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C 1.3</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/3</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5760640"/>
          </a:xfrm>
        </p:spPr>
        <p:txBody>
          <a:bodyPr>
            <a:normAutofit fontScale="77500" lnSpcReduction="20000"/>
          </a:bodyPr>
          <a:lstStyle/>
          <a:p>
            <a:pPr algn="just">
              <a:buNone/>
            </a:pPr>
            <a:r>
              <a:rPr lang="es-EC" sz="3100" b="1" dirty="0" smtClean="0"/>
              <a:t>MEDICIÓN DE LOS RIESGOS DE AUDITORÍA</a:t>
            </a:r>
            <a:endParaRPr lang="es-EC" sz="3100" dirty="0" smtClean="0"/>
          </a:p>
          <a:p>
            <a:pPr algn="just">
              <a:buNone/>
            </a:pPr>
            <a:endParaRPr lang="es-EC" dirty="0" smtClean="0"/>
          </a:p>
          <a:p>
            <a:pPr algn="just">
              <a:buNone/>
            </a:pPr>
            <a:r>
              <a:rPr lang="es-EC" b="1" dirty="0" smtClean="0"/>
              <a:t>RIESGO INHERENTE</a:t>
            </a:r>
            <a:r>
              <a:rPr lang="es-EC" dirty="0" smtClean="0"/>
              <a:t> </a:t>
            </a:r>
          </a:p>
          <a:p>
            <a:pPr algn="just"/>
            <a:r>
              <a:rPr lang="es-EC" dirty="0" smtClean="0"/>
              <a:t>En el desarrollo de la planificación preliminar y específica del Área de Compras se pudo determinar que el riesgo inherente es del 30%, ya que según la visita a las instalaciones del Departamento y la entrevista realizada al Jefe de Compras se percató:</a:t>
            </a:r>
          </a:p>
          <a:p>
            <a:pPr algn="just">
              <a:buNone/>
            </a:pPr>
            <a:r>
              <a:rPr lang="es-EC" dirty="0" smtClean="0"/>
              <a:t> </a:t>
            </a:r>
          </a:p>
          <a:p>
            <a:pPr algn="just"/>
            <a:r>
              <a:rPr lang="es-EC" dirty="0" smtClean="0"/>
              <a:t>Que se incurre en errores en los procesos o eventualidades que perjudiquen a las operaciones.</a:t>
            </a:r>
          </a:p>
          <a:p>
            <a:pPr algn="just">
              <a:buNone/>
            </a:pPr>
            <a:r>
              <a:rPr lang="es-EC" dirty="0" smtClean="0"/>
              <a:t> </a:t>
            </a:r>
          </a:p>
          <a:p>
            <a:pPr algn="just"/>
            <a:r>
              <a:rPr lang="es-EC" dirty="0" smtClean="0"/>
              <a:t>No existe Manuales de Procedimientos que puedan ayudar a la correcta toma de decisiones.</a:t>
            </a:r>
          </a:p>
          <a:p>
            <a:pPr algn="just">
              <a:buNone/>
            </a:pPr>
            <a:r>
              <a:rPr lang="es-EC" dirty="0" smtClean="0"/>
              <a:t>  </a:t>
            </a:r>
          </a:p>
          <a:p>
            <a:pPr algn="just"/>
            <a:r>
              <a:rPr lang="es-EC" dirty="0" smtClean="0"/>
              <a:t>Estos factores aumentan el porcentaje de riesgo por errores en las operaciones por lo que mientras mayor sea el nivel de riesgo, mayor será la aplicación de controles para evitar los riesgos.</a:t>
            </a:r>
          </a:p>
          <a:p>
            <a:pPr algn="just">
              <a:buNone/>
            </a:pPr>
            <a:r>
              <a:rPr lang="es-EC" dirty="0" smtClean="0"/>
              <a:t> </a:t>
            </a:r>
          </a:p>
          <a:p>
            <a:pPr algn="just"/>
            <a:r>
              <a:rPr lang="es-EC" dirty="0" smtClean="0"/>
              <a:t>RI= </a:t>
            </a:r>
            <a:r>
              <a:rPr lang="es-EC" b="1" dirty="0" smtClean="0"/>
              <a:t>30%</a:t>
            </a:r>
            <a:endParaRPr lang="es-EC" dirty="0" smtClean="0"/>
          </a:p>
          <a:p>
            <a:pPr algn="just"/>
            <a:endParaRPr lang="es-EC" dirty="0"/>
          </a:p>
        </p:txBody>
      </p:sp>
      <p:sp>
        <p:nvSpPr>
          <p:cNvPr id="4" name="Text Box 1"/>
          <p:cNvSpPr txBox="1">
            <a:spLocks noChangeArrowheads="1"/>
          </p:cNvSpPr>
          <p:nvPr/>
        </p:nvSpPr>
        <p:spPr bwMode="auto">
          <a:xfrm>
            <a:off x="7308304" y="476672"/>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C 1.4</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FF0000"/>
                </a:solidFill>
                <a:effectLst/>
                <a:latin typeface="Calibri" pitchFamily="34" charset="0"/>
                <a:cs typeface="Arial" pitchFamily="34" charset="0"/>
              </a:rPr>
              <a:t>1/4</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763688" y="2328272"/>
          <a:ext cx="5129530" cy="2171133"/>
        </p:xfrm>
        <a:graphic>
          <a:graphicData uri="http://schemas.openxmlformats.org/drawingml/2006/table">
            <a:tbl>
              <a:tblPr/>
              <a:tblGrid>
                <a:gridCol w="1709420"/>
                <a:gridCol w="1710055"/>
                <a:gridCol w="1710055"/>
              </a:tblGrid>
              <a:tr h="58420">
                <a:tc rowSpan="3">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ALTO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ctr">
                        <a:lnSpc>
                          <a:spcPct val="150000"/>
                        </a:lnSpc>
                        <a:spcAft>
                          <a:spcPts val="0"/>
                        </a:spcAft>
                      </a:pPr>
                      <a:r>
                        <a:rPr lang="es-EC" sz="1200" b="1">
                          <a:latin typeface="Arial"/>
                          <a:ea typeface="Times New Roman"/>
                          <a:cs typeface="Times New Roman"/>
                        </a:rPr>
                        <a:t>88.88% - 99.99%</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57150">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ctr">
                        <a:lnSpc>
                          <a:spcPct val="150000"/>
                        </a:lnSpc>
                        <a:spcAft>
                          <a:spcPts val="0"/>
                        </a:spcAft>
                      </a:pPr>
                      <a:r>
                        <a:rPr lang="es-EC" sz="1200" b="1">
                          <a:latin typeface="Arial"/>
                          <a:ea typeface="Times New Roman"/>
                          <a:cs typeface="Times New Roman"/>
                        </a:rPr>
                        <a:t>77.77% - 88.88%</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57150">
                <a:tc vMerge="1">
                  <a:txBody>
                    <a:bodyPr/>
                    <a:lstStyle/>
                    <a:p>
                      <a:endParaRPr lang="es-EC"/>
                    </a:p>
                  </a:txBody>
                  <a:tcPr/>
                </a:tc>
                <a:tc>
                  <a:txBody>
                    <a:bodyPr/>
                    <a:lstStyle/>
                    <a:p>
                      <a:pPr>
                        <a:lnSpc>
                          <a:spcPct val="150000"/>
                        </a:lnSpc>
                        <a:spcAft>
                          <a:spcPts val="0"/>
                        </a:spcAft>
                      </a:pPr>
                      <a:r>
                        <a:rPr lang="es-EC" sz="1200" b="1" u="sng">
                          <a:solidFill>
                            <a:srgbClr val="FFFFFF"/>
                          </a:solidFill>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c>
                  <a:txBody>
                    <a:bodyPr/>
                    <a:lstStyle/>
                    <a:p>
                      <a:pPr algn="ctr">
                        <a:lnSpc>
                          <a:spcPct val="150000"/>
                        </a:lnSpc>
                        <a:spcAft>
                          <a:spcPts val="0"/>
                        </a:spcAft>
                      </a:pPr>
                      <a:r>
                        <a:rPr lang="es-EC" sz="1200" b="1" u="sng">
                          <a:solidFill>
                            <a:srgbClr val="FFFFFF"/>
                          </a:solidFill>
                          <a:latin typeface="Arial"/>
                          <a:ea typeface="Times New Roman"/>
                          <a:cs typeface="Times New Roman"/>
                        </a:rPr>
                        <a:t>66.66% - 77.77%</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tr>
              <a:tr h="58420">
                <a:tc rowSpan="3">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MEDIO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es-EC" sz="1200" b="1">
                          <a:latin typeface="Arial"/>
                          <a:ea typeface="Times New Roman"/>
                          <a:cs typeface="Times New Roman"/>
                        </a:rPr>
                        <a:t>55.55% - 66.66%</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57150">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es-EC" sz="1200" b="1">
                          <a:latin typeface="Arial"/>
                          <a:ea typeface="Times New Roman"/>
                          <a:cs typeface="Times New Roman"/>
                        </a:rPr>
                        <a:t>44.44% - 55.55%</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57150">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50000"/>
                        </a:lnSpc>
                        <a:spcAft>
                          <a:spcPts val="0"/>
                        </a:spcAft>
                      </a:pPr>
                      <a:r>
                        <a:rPr lang="es-EC" sz="1200" b="1">
                          <a:latin typeface="Arial"/>
                          <a:ea typeface="Times New Roman"/>
                          <a:cs typeface="Times New Roman"/>
                        </a:rPr>
                        <a:t>33.33% - 44.44%</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58420">
                <a:tc rowSpan="3">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nSpc>
                          <a:spcPct val="150000"/>
                        </a:lnSpc>
                        <a:spcAft>
                          <a:spcPts val="0"/>
                        </a:spcAft>
                      </a:pPr>
                      <a:r>
                        <a:rPr lang="es-EC" sz="1200">
                          <a:latin typeface="Arial"/>
                          <a:ea typeface="Times New Roman"/>
                          <a:cs typeface="Times New Roman"/>
                        </a:rPr>
                        <a:t>ALTO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ctr">
                        <a:lnSpc>
                          <a:spcPct val="150000"/>
                        </a:lnSpc>
                        <a:spcAft>
                          <a:spcPts val="0"/>
                        </a:spcAft>
                      </a:pPr>
                      <a:r>
                        <a:rPr lang="es-EC" sz="1200" b="1">
                          <a:latin typeface="Arial"/>
                          <a:ea typeface="Times New Roman"/>
                          <a:cs typeface="Times New Roman"/>
                        </a:rPr>
                        <a:t>22.22% - 33.33%</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r h="57150">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MEDIO </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ctr">
                        <a:lnSpc>
                          <a:spcPct val="150000"/>
                        </a:lnSpc>
                        <a:spcAft>
                          <a:spcPts val="0"/>
                        </a:spcAft>
                      </a:pPr>
                      <a:r>
                        <a:rPr lang="es-EC" sz="1200" b="1">
                          <a:latin typeface="Arial"/>
                          <a:ea typeface="Times New Roman"/>
                          <a:cs typeface="Times New Roman"/>
                        </a:rPr>
                        <a:t>11.11% - 22.22%</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r h="57150">
                <a:tc vMerge="1">
                  <a:txBody>
                    <a:bodyPr/>
                    <a:lstStyle/>
                    <a:p>
                      <a:endParaRPr lang="es-EC"/>
                    </a:p>
                  </a:txBody>
                  <a:tcPr/>
                </a:tc>
                <a:tc>
                  <a:txBody>
                    <a:bodyPr/>
                    <a:lstStyle/>
                    <a:p>
                      <a:pPr>
                        <a:lnSpc>
                          <a:spcPct val="150000"/>
                        </a:lnSpc>
                        <a:spcAft>
                          <a:spcPts val="0"/>
                        </a:spcAft>
                      </a:pPr>
                      <a:r>
                        <a:rPr lang="es-EC" sz="1200">
                          <a:latin typeface="Arial"/>
                          <a:ea typeface="Times New Roman"/>
                          <a:cs typeface="Times New Roman"/>
                        </a:rPr>
                        <a:t>BAJO</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c>
                  <a:txBody>
                    <a:bodyPr/>
                    <a:lstStyle/>
                    <a:p>
                      <a:pPr algn="ctr">
                        <a:lnSpc>
                          <a:spcPct val="150000"/>
                        </a:lnSpc>
                        <a:spcAft>
                          <a:spcPts val="0"/>
                        </a:spcAft>
                      </a:pPr>
                      <a:r>
                        <a:rPr lang="es-EC" sz="1200" b="1" dirty="0">
                          <a:latin typeface="Arial"/>
                          <a:ea typeface="Times New Roman"/>
                          <a:cs typeface="Times New Roman"/>
                        </a:rPr>
                        <a:t>00.00% - 11.11%</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E7A"/>
                    </a:solidFill>
                  </a:tcPr>
                </a:tc>
              </a:tr>
            </a:tbl>
          </a:graphicData>
        </a:graphic>
      </p:graphicFrame>
      <p:sp>
        <p:nvSpPr>
          <p:cNvPr id="88065" name="Rectangle 1"/>
          <p:cNvSpPr>
            <a:spLocks noChangeArrowheads="1"/>
          </p:cNvSpPr>
          <p:nvPr/>
        </p:nvSpPr>
        <p:spPr bwMode="auto">
          <a:xfrm>
            <a:off x="539552" y="616333"/>
            <a:ext cx="813690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RIESGO DE CONTROL</a:t>
            </a:r>
          </a:p>
          <a:p>
            <a:pPr marL="0" marR="0" lvl="0" indent="0" defTabSz="914400" rtl="0" eaLnBrk="1" fontAlgn="base" latinLnBrk="0" hangingPunct="1">
              <a:lnSpc>
                <a:spcPct val="100000"/>
              </a:lnSpc>
              <a:spcBef>
                <a:spcPct val="0"/>
              </a:spcBef>
              <a:spcAft>
                <a:spcPct val="0"/>
              </a:spcAft>
              <a:buClrTx/>
              <a:buSzTx/>
              <a:buFontTx/>
              <a:buNone/>
              <a:tabLst/>
            </a:pPr>
            <a:endParaRPr lang="es-ES" sz="1600" b="1"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MATRIZ DEL NIVEL DE CONFIANZA DEL CONTROL INTERNO ADMINISTRATIVO</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
          <p:cNvSpPr txBox="1">
            <a:spLocks noChangeArrowheads="1"/>
          </p:cNvSpPr>
          <p:nvPr/>
        </p:nvSpPr>
        <p:spPr bwMode="auto">
          <a:xfrm>
            <a:off x="7164288" y="620688"/>
            <a:ext cx="1440160"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C 1.4</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2</a:t>
            </a:r>
            <a:r>
              <a:rPr kumimoji="0" lang="es-ES" sz="1100" b="0" i="0" u="none" strike="noStrike" cap="none" normalizeH="0" baseline="0" dirty="0" smtClean="0">
                <a:ln>
                  <a:noFill/>
                </a:ln>
                <a:solidFill>
                  <a:srgbClr val="FF0000"/>
                </a:solidFill>
                <a:effectLst/>
                <a:latin typeface="Calibri" pitchFamily="34" charset="0"/>
                <a:cs typeface="Arial" pitchFamily="34" charset="0"/>
              </a:rPr>
              <a:t>/4</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794352"/>
          </a:xfrm>
        </p:spPr>
        <p:txBody>
          <a:bodyPr>
            <a:normAutofit fontScale="90000"/>
          </a:bodyPr>
          <a:lstStyle/>
          <a:p>
            <a:pPr algn="ctr"/>
            <a:r>
              <a:rPr lang="es-EC" b="1" dirty="0" smtClean="0"/>
              <a:t>Tipos de productos que fabrica</a:t>
            </a:r>
            <a:endParaRPr lang="es-EC" dirty="0"/>
          </a:p>
        </p:txBody>
      </p:sp>
      <p:sp>
        <p:nvSpPr>
          <p:cNvPr id="3" name="2 Marcador de contenido"/>
          <p:cNvSpPr>
            <a:spLocks noGrp="1"/>
          </p:cNvSpPr>
          <p:nvPr>
            <p:ph idx="1"/>
          </p:nvPr>
        </p:nvSpPr>
        <p:spPr/>
        <p:txBody>
          <a:bodyPr>
            <a:normAutofit fontScale="85000" lnSpcReduction="20000"/>
          </a:bodyPr>
          <a:lstStyle/>
          <a:p>
            <a:r>
              <a:rPr lang="es-EC" b="1" dirty="0" smtClean="0"/>
              <a:t>EUROLIT.-</a:t>
            </a:r>
            <a:r>
              <a:rPr lang="es-EC" dirty="0" smtClean="0"/>
              <a:t> Placas para vivienda de fibro cemento</a:t>
            </a:r>
          </a:p>
          <a:p>
            <a:endParaRPr lang="es-EC" dirty="0" smtClean="0"/>
          </a:p>
          <a:p>
            <a:pPr>
              <a:buNone/>
            </a:pPr>
            <a:r>
              <a:rPr lang="es-EC" dirty="0" smtClean="0"/>
              <a:t> </a:t>
            </a:r>
          </a:p>
          <a:p>
            <a:pPr>
              <a:buNone/>
            </a:pPr>
            <a:r>
              <a:rPr lang="es-EC" dirty="0" smtClean="0"/>
              <a:t> </a:t>
            </a:r>
          </a:p>
          <a:p>
            <a:pPr>
              <a:buNone/>
            </a:pPr>
            <a:r>
              <a:rPr lang="es-EC" dirty="0" smtClean="0"/>
              <a:t> </a:t>
            </a:r>
          </a:p>
          <a:p>
            <a:pPr>
              <a:buNone/>
            </a:pPr>
            <a:r>
              <a:rPr lang="es-EC" dirty="0" smtClean="0"/>
              <a:t> </a:t>
            </a:r>
          </a:p>
          <a:p>
            <a:pPr>
              <a:buNone/>
            </a:pPr>
            <a:r>
              <a:rPr lang="es-EC" dirty="0" smtClean="0"/>
              <a:t> </a:t>
            </a:r>
          </a:p>
          <a:p>
            <a:pPr>
              <a:buNone/>
            </a:pPr>
            <a:r>
              <a:rPr lang="es-EC" dirty="0" smtClean="0"/>
              <a:t> </a:t>
            </a:r>
          </a:p>
          <a:p>
            <a:pPr>
              <a:buNone/>
            </a:pPr>
            <a:r>
              <a:rPr lang="es-EC" dirty="0" smtClean="0"/>
              <a:t> </a:t>
            </a:r>
          </a:p>
          <a:p>
            <a:pPr>
              <a:buNone/>
            </a:pPr>
            <a:r>
              <a:rPr lang="es-EC" dirty="0" smtClean="0"/>
              <a:t> </a:t>
            </a:r>
          </a:p>
          <a:p>
            <a:pPr>
              <a:buNone/>
            </a:pPr>
            <a:r>
              <a:rPr lang="es-EC" dirty="0" smtClean="0"/>
              <a:t> </a:t>
            </a:r>
          </a:p>
          <a:p>
            <a:pPr>
              <a:buNone/>
            </a:pPr>
            <a:r>
              <a:rPr lang="es-EC" dirty="0" smtClean="0"/>
              <a:t> </a:t>
            </a:r>
            <a:endParaRPr lang="es-EC" dirty="0"/>
          </a:p>
        </p:txBody>
      </p:sp>
      <p:pic>
        <p:nvPicPr>
          <p:cNvPr id="4" name="3 Imagen"/>
          <p:cNvPicPr/>
          <p:nvPr/>
        </p:nvPicPr>
        <p:blipFill>
          <a:blip r:embed="rId3" cstate="print"/>
          <a:srcRect/>
          <a:stretch>
            <a:fillRect/>
          </a:stretch>
        </p:blipFill>
        <p:spPr bwMode="auto">
          <a:xfrm>
            <a:off x="2339752" y="2924944"/>
            <a:ext cx="432048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691680" y="1196753"/>
          <a:ext cx="5128895" cy="1584176"/>
        </p:xfrm>
        <a:graphic>
          <a:graphicData uri="http://schemas.openxmlformats.org/drawingml/2006/table">
            <a:tbl>
              <a:tblPr/>
              <a:tblGrid>
                <a:gridCol w="5128895"/>
              </a:tblGrid>
              <a:tr h="1584176">
                <a:tc>
                  <a:txBody>
                    <a:bodyPr/>
                    <a:lstStyle/>
                    <a:p>
                      <a:pPr>
                        <a:lnSpc>
                          <a:spcPct val="150000"/>
                        </a:lnSpc>
                        <a:spcAft>
                          <a:spcPts val="0"/>
                        </a:spcAft>
                      </a:pPr>
                      <a:r>
                        <a:rPr lang="es-EC" sz="1600" b="0" dirty="0">
                          <a:latin typeface="Arial"/>
                          <a:ea typeface="Times New Roman"/>
                          <a:cs typeface="Times New Roman"/>
                        </a:rPr>
                        <a:t>RC: PORCENTAJE ÓPTIMO – PORCENTAJE OBTENIDO</a:t>
                      </a:r>
                      <a:endParaRPr lang="es-EC" sz="1600" b="0" dirty="0">
                        <a:latin typeface="Times New Roman"/>
                        <a:ea typeface="Times New Roman"/>
                        <a:cs typeface="Times New Roman"/>
                      </a:endParaRPr>
                    </a:p>
                    <a:p>
                      <a:pPr>
                        <a:lnSpc>
                          <a:spcPct val="150000"/>
                        </a:lnSpc>
                        <a:spcAft>
                          <a:spcPts val="0"/>
                        </a:spcAft>
                      </a:pPr>
                      <a:r>
                        <a:rPr lang="es-EC" sz="1600" b="0" dirty="0">
                          <a:latin typeface="Arial"/>
                          <a:ea typeface="Times New Roman"/>
                          <a:cs typeface="Times New Roman"/>
                        </a:rPr>
                        <a:t>RC=100 % - 76%</a:t>
                      </a:r>
                      <a:endParaRPr lang="es-EC" sz="1600" b="0" dirty="0">
                        <a:latin typeface="Times New Roman"/>
                        <a:ea typeface="Times New Roman"/>
                        <a:cs typeface="Times New Roman"/>
                      </a:endParaRPr>
                    </a:p>
                    <a:p>
                      <a:pPr>
                        <a:lnSpc>
                          <a:spcPct val="150000"/>
                        </a:lnSpc>
                        <a:spcAft>
                          <a:spcPts val="0"/>
                        </a:spcAft>
                      </a:pPr>
                      <a:r>
                        <a:rPr lang="es-EC" sz="1600" b="0" dirty="0">
                          <a:latin typeface="Arial"/>
                          <a:ea typeface="Times New Roman"/>
                          <a:cs typeface="Times New Roman"/>
                        </a:rPr>
                        <a:t>RC=24%</a:t>
                      </a:r>
                      <a:endParaRPr lang="es-EC" sz="16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bl>
          </a:graphicData>
        </a:graphic>
      </p:graphicFrame>
      <p:sp>
        <p:nvSpPr>
          <p:cNvPr id="92161" name="Rectangle 1"/>
          <p:cNvSpPr>
            <a:spLocks noChangeArrowheads="1"/>
          </p:cNvSpPr>
          <p:nvPr/>
        </p:nvSpPr>
        <p:spPr bwMode="auto">
          <a:xfrm>
            <a:off x="251520" y="404664"/>
            <a:ext cx="71287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FÓRMULA DEL RIESGO DE CONTROL</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92162" name="Rectangle 2"/>
          <p:cNvSpPr>
            <a:spLocks noChangeArrowheads="1"/>
          </p:cNvSpPr>
          <p:nvPr/>
        </p:nvSpPr>
        <p:spPr bwMode="auto">
          <a:xfrm>
            <a:off x="323528" y="3355129"/>
            <a:ext cx="8496944"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Mediante la aplicación del cuestionario de Control Interno realizado se obtuvo como resultado el 76% como una ponderación lo que significa que la Empresa tiene un control interno alto bajo.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los resultados se pudo diferenciar las debilidades importantes y menores, por lo que se pudo establecer que el riesgo de control del Área de Compras es del 24%, como resultado de la evaluación del control interno administrativo.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Mediante el trabajo de auditoría realizado debidamente sustentados con los papeles de trabajo, se ha estudiado los procesos que se ejecutan para esta Área, los mismos que han sido verificados en su funcionamiento dentro de la Compañía, para poder corregir oportunamente los errores que se puedan producir y verificando la existencia de controles.</a:t>
            </a:r>
            <a:endParaRPr kumimoji="0" lang="es-EC"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1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389120"/>
          </a:xfrm>
        </p:spPr>
        <p:txBody>
          <a:bodyPr/>
          <a:lstStyle/>
          <a:p>
            <a:pPr algn="just">
              <a:buNone/>
            </a:pPr>
            <a:r>
              <a:rPr lang="es-EC" b="1" dirty="0" smtClean="0"/>
              <a:t>RIESGO DE DETENCIÓN.</a:t>
            </a:r>
            <a:endParaRPr lang="es-EC" dirty="0" smtClean="0"/>
          </a:p>
          <a:p>
            <a:pPr algn="just">
              <a:buNone/>
            </a:pPr>
            <a:endParaRPr lang="es-EC" dirty="0" smtClean="0"/>
          </a:p>
          <a:p>
            <a:pPr algn="just"/>
            <a:r>
              <a:rPr lang="es-EC" dirty="0" smtClean="0"/>
              <a:t>Con las técnicas y procedimientos que se han realizado, podemos establecer un riesgo de detención del 12%, ya que con la aplicación de estas herramientas se pudo obtener las evidencias del Área de Compras, pero puede suceder que estos procedimientos no sean suficientes para detectar los errores o irregularidades.</a:t>
            </a:r>
          </a:p>
          <a:p>
            <a:pPr algn="just"/>
            <a:endParaRPr lang="es-EC" dirty="0"/>
          </a:p>
        </p:txBody>
      </p:sp>
      <p:sp>
        <p:nvSpPr>
          <p:cNvPr id="4" name="Text Box 1"/>
          <p:cNvSpPr txBox="1">
            <a:spLocks noChangeArrowheads="1"/>
          </p:cNvSpPr>
          <p:nvPr/>
        </p:nvSpPr>
        <p:spPr bwMode="auto">
          <a:xfrm>
            <a:off x="7164288" y="476672"/>
            <a:ext cx="1224136"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C 1.4</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3</a:t>
            </a:r>
            <a:r>
              <a:rPr kumimoji="0" lang="es-ES" sz="1100" b="0" i="0" u="none" strike="noStrike" cap="none" normalizeH="0" baseline="0" dirty="0" smtClean="0">
                <a:ln>
                  <a:noFill/>
                </a:ln>
                <a:solidFill>
                  <a:srgbClr val="FF0000"/>
                </a:solidFill>
                <a:effectLst/>
                <a:latin typeface="Calibri" pitchFamily="34" charset="0"/>
                <a:cs typeface="Arial" pitchFamily="34" charset="0"/>
              </a:rPr>
              <a:t>/4</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971600" y="775157"/>
            <a:ext cx="61926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RIESGO DE AUDITORÍA</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6257" name="Text Box 1"/>
          <p:cNvSpPr txBox="1">
            <a:spLocks noChangeArrowheads="1"/>
          </p:cNvSpPr>
          <p:nvPr/>
        </p:nvSpPr>
        <p:spPr bwMode="auto">
          <a:xfrm>
            <a:off x="3203848" y="2505670"/>
            <a:ext cx="2871788" cy="92333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 RI*RC*RD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RA=30%*24%*12%</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RA=0.86%</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6260"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6261" name="Rectangle 5"/>
          <p:cNvSpPr>
            <a:spLocks noChangeArrowheads="1"/>
          </p:cNvSpPr>
          <p:nvPr/>
        </p:nvSpPr>
        <p:spPr bwMode="auto">
          <a:xfrm>
            <a:off x="683568" y="4423174"/>
            <a:ext cx="76328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025650" algn="l"/>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 realizar la evaluación del riesgo inherente, de control y detección, se pudo establecer un nivel de riesgo de auditoría del 0.86, que sería la posibilidad de que los errores materiales hayan ocurrido y pasen inadvertidos ante el trabajo que se realizó.</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a:bodyPr>
          <a:lstStyle/>
          <a:p>
            <a:pPr algn="ctr"/>
            <a:r>
              <a:rPr lang="es-EC" sz="2400" b="1" dirty="0" smtClean="0"/>
              <a:t>APLICACIÓN DE PROCEDIMIENTOS Y TÉCNICAS DE AUDITORÍA.</a:t>
            </a:r>
            <a:br>
              <a:rPr lang="es-EC" sz="2400" b="1" dirty="0" smtClean="0"/>
            </a:br>
            <a:endParaRPr lang="es-EC" sz="2400" b="1" dirty="0"/>
          </a:p>
        </p:txBody>
      </p:sp>
      <p:graphicFrame>
        <p:nvGraphicFramePr>
          <p:cNvPr id="4" name="3 Tabla"/>
          <p:cNvGraphicFramePr>
            <a:graphicFrameLocks noGrp="1"/>
          </p:cNvGraphicFramePr>
          <p:nvPr/>
        </p:nvGraphicFramePr>
        <p:xfrm>
          <a:off x="2339752" y="1844824"/>
          <a:ext cx="4320480" cy="4064000"/>
        </p:xfrm>
        <a:graphic>
          <a:graphicData uri="http://schemas.openxmlformats.org/drawingml/2006/table">
            <a:tbl>
              <a:tblPr/>
              <a:tblGrid>
                <a:gridCol w="3027563"/>
                <a:gridCol w="1292917"/>
              </a:tblGrid>
              <a:tr h="1354667">
                <a:tc>
                  <a:txBody>
                    <a:bodyPr/>
                    <a:lstStyle/>
                    <a:p>
                      <a:pPr>
                        <a:lnSpc>
                          <a:spcPct val="150000"/>
                        </a:lnSpc>
                        <a:spcAft>
                          <a:spcPts val="0"/>
                        </a:spcAft>
                        <a:tabLst>
                          <a:tab pos="2026285" algn="l"/>
                        </a:tabLst>
                      </a:pPr>
                      <a:r>
                        <a:rPr lang="es-EC" sz="1200" dirty="0">
                          <a:latin typeface="Arial"/>
                          <a:ea typeface="Times New Roman"/>
                          <a:cs typeface="Times New Roman"/>
                        </a:rPr>
                        <a:t>1.- Técnicas de verificación ocular</a:t>
                      </a:r>
                      <a:endParaRPr lang="es-EC" sz="1200" dirty="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nSpc>
                          <a:spcPct val="150000"/>
                        </a:lnSpc>
                        <a:spcAft>
                          <a:spcPts val="0"/>
                        </a:spcAft>
                        <a:tabLst>
                          <a:tab pos="2026285" algn="l"/>
                        </a:tabLst>
                      </a:pPr>
                      <a:r>
                        <a:rPr lang="es-EC" sz="1200">
                          <a:latin typeface="Arial"/>
                          <a:ea typeface="Times New Roman"/>
                          <a:cs typeface="Times New Roman"/>
                        </a:rPr>
                        <a:t>Comparación</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Observación</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Revisión selectiva</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Rastreo</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270933">
                <a:tc>
                  <a:txBody>
                    <a:bodyPr/>
                    <a:lstStyle/>
                    <a:p>
                      <a:pPr>
                        <a:lnSpc>
                          <a:spcPct val="150000"/>
                        </a:lnSpc>
                        <a:spcAft>
                          <a:spcPts val="0"/>
                        </a:spcAft>
                        <a:tabLst>
                          <a:tab pos="2026285" algn="l"/>
                        </a:tabLst>
                      </a:pPr>
                      <a:r>
                        <a:rPr lang="es-EC" sz="1200">
                          <a:latin typeface="Arial"/>
                          <a:ea typeface="Times New Roman"/>
                          <a:cs typeface="Times New Roman"/>
                        </a:rPr>
                        <a:t>2.- Técnicas de verificación verbal</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nSpc>
                          <a:spcPct val="150000"/>
                        </a:lnSpc>
                        <a:spcAft>
                          <a:spcPts val="0"/>
                        </a:spcAft>
                        <a:tabLst>
                          <a:tab pos="2026285" algn="l"/>
                        </a:tabLst>
                      </a:pPr>
                      <a:r>
                        <a:rPr lang="es-EC" sz="1200">
                          <a:latin typeface="Arial"/>
                          <a:ea typeface="Times New Roman"/>
                          <a:cs typeface="Times New Roman"/>
                        </a:rPr>
                        <a:t>Indagación</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1354667">
                <a:tc>
                  <a:txBody>
                    <a:bodyPr/>
                    <a:lstStyle/>
                    <a:p>
                      <a:pPr>
                        <a:lnSpc>
                          <a:spcPct val="150000"/>
                        </a:lnSpc>
                        <a:spcAft>
                          <a:spcPts val="0"/>
                        </a:spcAft>
                        <a:tabLst>
                          <a:tab pos="2026285" algn="l"/>
                        </a:tabLst>
                      </a:pPr>
                      <a:r>
                        <a:rPr lang="es-EC" sz="1200">
                          <a:latin typeface="Arial"/>
                          <a:ea typeface="Times New Roman"/>
                          <a:cs typeface="Times New Roman"/>
                        </a:rPr>
                        <a:t>3.- Técnicas de verificación escrita</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nSpc>
                          <a:spcPct val="150000"/>
                        </a:lnSpc>
                        <a:spcAft>
                          <a:spcPts val="0"/>
                        </a:spcAft>
                        <a:tabLst>
                          <a:tab pos="2026285" algn="l"/>
                        </a:tabLst>
                      </a:pPr>
                      <a:r>
                        <a:rPr lang="es-EC" sz="1200">
                          <a:latin typeface="Arial"/>
                          <a:ea typeface="Times New Roman"/>
                          <a:cs typeface="Times New Roman"/>
                        </a:rPr>
                        <a:t>Estudio General</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Análisis</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Conciliación</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Confirmación</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812800">
                <a:tc>
                  <a:txBody>
                    <a:bodyPr/>
                    <a:lstStyle/>
                    <a:p>
                      <a:pPr>
                        <a:lnSpc>
                          <a:spcPct val="150000"/>
                        </a:lnSpc>
                        <a:spcAft>
                          <a:spcPts val="0"/>
                        </a:spcAft>
                        <a:tabLst>
                          <a:tab pos="2026285" algn="l"/>
                        </a:tabLst>
                      </a:pPr>
                      <a:r>
                        <a:rPr lang="es-EC" sz="1200">
                          <a:latin typeface="Arial"/>
                          <a:ea typeface="Times New Roman"/>
                          <a:cs typeface="Times New Roman"/>
                        </a:rPr>
                        <a:t>4.- Técnicas de verificación documental</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nSpc>
                          <a:spcPct val="150000"/>
                        </a:lnSpc>
                        <a:spcAft>
                          <a:spcPts val="0"/>
                        </a:spcAft>
                        <a:tabLst>
                          <a:tab pos="2026285" algn="l"/>
                        </a:tabLst>
                      </a:pPr>
                      <a:r>
                        <a:rPr lang="es-EC" sz="1200">
                          <a:latin typeface="Arial"/>
                          <a:ea typeface="Times New Roman"/>
                          <a:cs typeface="Times New Roman"/>
                        </a:rPr>
                        <a:t>Comprobación </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Computación</a:t>
                      </a:r>
                      <a:endParaRPr lang="es-EC" sz="1200">
                        <a:latin typeface="Times New Roman"/>
                        <a:ea typeface="Times New Roman"/>
                        <a:cs typeface="Times New Roman"/>
                      </a:endParaRPr>
                    </a:p>
                    <a:p>
                      <a:pPr>
                        <a:lnSpc>
                          <a:spcPct val="150000"/>
                        </a:lnSpc>
                        <a:spcAft>
                          <a:spcPts val="0"/>
                        </a:spcAft>
                        <a:tabLst>
                          <a:tab pos="2026285" algn="l"/>
                        </a:tabLst>
                      </a:pPr>
                      <a:r>
                        <a:rPr lang="es-EC" sz="1200">
                          <a:latin typeface="Arial"/>
                          <a:ea typeface="Times New Roman"/>
                          <a:cs typeface="Times New Roman"/>
                        </a:rPr>
                        <a:t>Nuevo Cálculo</a:t>
                      </a:r>
                      <a:endParaRPr lang="es-EC" sz="120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r h="270933">
                <a:tc>
                  <a:txBody>
                    <a:bodyPr/>
                    <a:lstStyle/>
                    <a:p>
                      <a:pPr>
                        <a:lnSpc>
                          <a:spcPct val="150000"/>
                        </a:lnSpc>
                        <a:spcAft>
                          <a:spcPts val="0"/>
                        </a:spcAft>
                        <a:tabLst>
                          <a:tab pos="2026285" algn="l"/>
                        </a:tabLst>
                      </a:pPr>
                      <a:r>
                        <a:rPr lang="es-EC" sz="1200" dirty="0">
                          <a:latin typeface="Arial"/>
                          <a:ea typeface="Times New Roman"/>
                          <a:cs typeface="Times New Roman"/>
                        </a:rPr>
                        <a:t>5.- Técnicas de verificación física</a:t>
                      </a:r>
                      <a:endParaRPr lang="es-EC" sz="1200" dirty="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nSpc>
                          <a:spcPct val="150000"/>
                        </a:lnSpc>
                        <a:spcAft>
                          <a:spcPts val="0"/>
                        </a:spcAft>
                        <a:tabLst>
                          <a:tab pos="2026285" algn="l"/>
                        </a:tabLst>
                      </a:pPr>
                      <a:r>
                        <a:rPr lang="es-EC" sz="1200" dirty="0">
                          <a:latin typeface="Arial"/>
                          <a:ea typeface="Times New Roman"/>
                          <a:cs typeface="Times New Roman"/>
                        </a:rPr>
                        <a:t>Inspección </a:t>
                      </a:r>
                      <a:endParaRPr lang="es-EC" sz="1200" dirty="0">
                        <a:latin typeface="Times New Roman"/>
                        <a:ea typeface="Times New Roman"/>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r>
            </a:tbl>
          </a:graphicData>
        </a:graphic>
      </p:graphicFrame>
      <p:sp>
        <p:nvSpPr>
          <p:cNvPr id="5" name="Text Box 1"/>
          <p:cNvSpPr txBox="1">
            <a:spLocks noChangeArrowheads="1"/>
          </p:cNvSpPr>
          <p:nvPr/>
        </p:nvSpPr>
        <p:spPr bwMode="auto">
          <a:xfrm>
            <a:off x="7380312" y="260648"/>
            <a:ext cx="1440160"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C  1.4</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4</a:t>
            </a:r>
            <a:r>
              <a:rPr kumimoji="0" lang="es-ES" sz="1100" b="0" i="0" u="none" strike="noStrike" cap="none" normalizeH="0" baseline="0" dirty="0" smtClean="0">
                <a:ln>
                  <a:noFill/>
                </a:ln>
                <a:solidFill>
                  <a:srgbClr val="FF0000"/>
                </a:solidFill>
                <a:effectLst/>
                <a:latin typeface="Calibri" pitchFamily="34" charset="0"/>
                <a:cs typeface="Arial" pitchFamily="34" charset="0"/>
              </a:rPr>
              <a:t>/4</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7240" y="260648"/>
            <a:ext cx="7355160" cy="1440160"/>
          </a:xfrm>
        </p:spPr>
        <p:txBody>
          <a:bodyPr>
            <a:normAutofit/>
          </a:bodyPr>
          <a:lstStyle/>
          <a:p>
            <a:pPr algn="ctr"/>
            <a:r>
              <a:rPr lang="es-EC" sz="1600" b="1" dirty="0" smtClean="0"/>
              <a:t>EMPRESA TUBASEC  C.A</a:t>
            </a:r>
            <a:br>
              <a:rPr lang="es-EC" sz="1600" b="1" dirty="0" smtClean="0"/>
            </a:br>
            <a:r>
              <a:rPr lang="es-EC" sz="1600" b="1" dirty="0" smtClean="0"/>
              <a:t>ÁREA DE COMPRAS</a:t>
            </a:r>
            <a:br>
              <a:rPr lang="es-EC" sz="1600" b="1" dirty="0" smtClean="0"/>
            </a:br>
            <a:r>
              <a:rPr lang="es-EC" sz="1600" b="1" dirty="0" smtClean="0"/>
              <a:t>APLICACIÓN DE PROCEDIMIENTOS Y TÉCNICAS DE AUDITORÍA</a:t>
            </a:r>
            <a:br>
              <a:rPr lang="es-EC" sz="1600" b="1" dirty="0" smtClean="0"/>
            </a:br>
            <a:r>
              <a:rPr lang="es-EC" sz="1600" b="1" dirty="0" smtClean="0"/>
              <a:t>PERÍODO DEL 1 DE ENERO AL 31 DE DICIEMBRE DEL 2009</a:t>
            </a:r>
            <a:br>
              <a:rPr lang="es-EC" sz="1600" b="1" dirty="0" smtClean="0"/>
            </a:br>
            <a:endParaRPr lang="es-EC" sz="1600" b="1" dirty="0"/>
          </a:p>
        </p:txBody>
      </p:sp>
      <p:graphicFrame>
        <p:nvGraphicFramePr>
          <p:cNvPr id="5" name="4 Marcador de contenido"/>
          <p:cNvGraphicFramePr>
            <a:graphicFrameLocks noGrp="1"/>
          </p:cNvGraphicFramePr>
          <p:nvPr>
            <p:ph idx="1"/>
          </p:nvPr>
        </p:nvGraphicFramePr>
        <p:xfrm>
          <a:off x="323528" y="1844824"/>
          <a:ext cx="8496945" cy="4437114"/>
        </p:xfrm>
        <a:graphic>
          <a:graphicData uri="http://schemas.openxmlformats.org/drawingml/2006/table">
            <a:tbl>
              <a:tblPr firstRow="1" bandRow="1">
                <a:tableStyleId>{5C22544A-7EE6-4342-B048-85BDC9FD1C3A}</a:tableStyleId>
              </a:tblPr>
              <a:tblGrid>
                <a:gridCol w="2832315"/>
                <a:gridCol w="2832315"/>
                <a:gridCol w="2832315"/>
              </a:tblGrid>
              <a:tr h="279473">
                <a:tc>
                  <a:txBody>
                    <a:bodyPr/>
                    <a:lstStyle/>
                    <a:p>
                      <a:pPr algn="ctr">
                        <a:lnSpc>
                          <a:spcPct val="150000"/>
                        </a:lnSpc>
                        <a:spcAft>
                          <a:spcPts val="0"/>
                        </a:spcAft>
                      </a:pPr>
                      <a:r>
                        <a:rPr lang="es-EC" sz="1000" b="1" dirty="0">
                          <a:latin typeface="Arial"/>
                          <a:ea typeface="Times New Roman"/>
                          <a:cs typeface="Times New Roman"/>
                        </a:rPr>
                        <a:t>PROCEDIMIENTO DE AUDITORÍA</a:t>
                      </a:r>
                      <a:endParaRPr lang="es-EC" sz="10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TÉCNICAS</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000" b="1">
                          <a:latin typeface="Arial"/>
                          <a:ea typeface="Times New Roman"/>
                          <a:cs typeface="Times New Roman"/>
                        </a:rPr>
                        <a:t>PRUEBAS</a:t>
                      </a:r>
                      <a:endParaRPr lang="es-EC" sz="1000">
                        <a:latin typeface="Times New Roman"/>
                        <a:ea typeface="Times New Roman"/>
                        <a:cs typeface="Times New Roman"/>
                      </a:endParaRPr>
                    </a:p>
                  </a:txBody>
                  <a:tcPr marL="68580" marR="68580" marT="0" marB="0"/>
                </a:tc>
              </a:tr>
              <a:tr h="279473">
                <a:tc gridSpan="3">
                  <a:txBody>
                    <a:bodyPr/>
                    <a:lstStyle/>
                    <a:p>
                      <a:pPr algn="ctr">
                        <a:lnSpc>
                          <a:spcPct val="150000"/>
                        </a:lnSpc>
                        <a:spcAft>
                          <a:spcPts val="0"/>
                        </a:spcAft>
                      </a:pPr>
                      <a:r>
                        <a:rPr lang="es-EC" sz="1000" b="1">
                          <a:latin typeface="Arial"/>
                          <a:ea typeface="Times New Roman"/>
                          <a:cs typeface="Times New Roman"/>
                        </a:rPr>
                        <a:t>PROCESO Nº1</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279473">
                <a:tc gridSpan="3">
                  <a:txBody>
                    <a:bodyPr/>
                    <a:lstStyle/>
                    <a:p>
                      <a:pPr algn="ctr">
                        <a:lnSpc>
                          <a:spcPct val="150000"/>
                        </a:lnSpc>
                        <a:spcAft>
                          <a:spcPts val="0"/>
                        </a:spcAft>
                      </a:pPr>
                      <a:r>
                        <a:rPr lang="es-EC" sz="1000" b="1">
                          <a:latin typeface="Arial"/>
                          <a:ea typeface="Times New Roman"/>
                          <a:cs typeface="Times New Roman"/>
                        </a:rPr>
                        <a:t>Base de datos de Proveedores</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279473">
                <a:tc>
                  <a:txBody>
                    <a:bodyPr/>
                    <a:lstStyle/>
                    <a:p>
                      <a:pPr algn="ctr">
                        <a:lnSpc>
                          <a:spcPct val="150000"/>
                        </a:lnSpc>
                        <a:spcAft>
                          <a:spcPts val="0"/>
                        </a:spcAft>
                      </a:pPr>
                      <a:r>
                        <a:rPr lang="es-EC" sz="1000" b="1">
                          <a:latin typeface="Arial"/>
                          <a:ea typeface="Times New Roman"/>
                          <a:cs typeface="Times New Roman"/>
                        </a:rPr>
                        <a:t>Procedimiento Nº 1 </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1447135">
                <a:tc>
                  <a:txBody>
                    <a:bodyPr/>
                    <a:lstStyle/>
                    <a:p>
                      <a:pPr algn="ctr">
                        <a:lnSpc>
                          <a:spcPct val="150000"/>
                        </a:lnSpc>
                        <a:spcAft>
                          <a:spcPts val="0"/>
                        </a:spcAft>
                      </a:pPr>
                      <a:r>
                        <a:rPr lang="es-EC" sz="1000">
                          <a:latin typeface="Arial"/>
                          <a:ea typeface="Times New Roman"/>
                          <a:cs typeface="Times New Roman"/>
                        </a:rPr>
                        <a:t>Comprobar que la Empresa tenga actualizada la base de datos de proveedores nacionales e internacionales, tomando en cuenta la información del perfil y las diferentes líneas de productos que corresponda a cada proveedor.</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p>
                      <a:pPr algn="ctr">
                        <a:lnSpc>
                          <a:spcPct val="150000"/>
                        </a:lnSpc>
                        <a:spcAft>
                          <a:spcPts val="0"/>
                        </a:spcAft>
                      </a:pPr>
                      <a:r>
                        <a:rPr lang="es-EC" sz="1000">
                          <a:latin typeface="Arial"/>
                          <a:ea typeface="Times New Roman"/>
                          <a:cs typeface="Times New Roman"/>
                        </a:rPr>
                        <a:t>Verificación Ocular/</a:t>
                      </a:r>
                      <a:endParaRPr lang="es-EC" sz="1000">
                        <a:latin typeface="Times New Roman"/>
                        <a:ea typeface="Times New Roman"/>
                        <a:cs typeface="Times New Roman"/>
                      </a:endParaRPr>
                    </a:p>
                    <a:p>
                      <a:pPr algn="ctr">
                        <a:lnSpc>
                          <a:spcPct val="150000"/>
                        </a:lnSpc>
                        <a:spcAft>
                          <a:spcPts val="0"/>
                        </a:spcAft>
                      </a:pPr>
                      <a:r>
                        <a:rPr lang="es-EC" sz="1000">
                          <a:latin typeface="Arial"/>
                          <a:ea typeface="Times New Roman"/>
                          <a:cs typeface="Times New Roman"/>
                        </a:rPr>
                        <a:t>Observación</a:t>
                      </a:r>
                      <a:endParaRPr lang="es-EC" sz="1000">
                        <a:latin typeface="Times New Roman"/>
                        <a:ea typeface="Times New Roman"/>
                        <a:cs typeface="Times New Roman"/>
                      </a:endParaRPr>
                    </a:p>
                    <a:p>
                      <a:pPr algn="ctr">
                        <a:lnSpc>
                          <a:spcPct val="150000"/>
                        </a:lnSpc>
                        <a:spcAft>
                          <a:spcPts val="0"/>
                        </a:spcAft>
                      </a:pPr>
                      <a:r>
                        <a:rPr lang="es-EC" sz="1000">
                          <a:latin typeface="Arial"/>
                          <a:ea typeface="Times New Roman"/>
                          <a:cs typeface="Times New Roman"/>
                        </a:rPr>
                        <a:t>Verificación Documental/Comprobación</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p>
                      <a:pPr algn="ctr">
                        <a:lnSpc>
                          <a:spcPct val="150000"/>
                        </a:lnSpc>
                        <a:spcAft>
                          <a:spcPts val="0"/>
                        </a:spcAft>
                      </a:pPr>
                      <a:r>
                        <a:rPr lang="es-EC" sz="1000">
                          <a:latin typeface="Arial"/>
                          <a:ea typeface="Times New Roman"/>
                          <a:cs typeface="Times New Roman"/>
                        </a:rPr>
                        <a:t>Cumplimiento</a:t>
                      </a:r>
                      <a:endParaRPr lang="es-EC" sz="1000">
                        <a:latin typeface="Times New Roman"/>
                        <a:ea typeface="Times New Roman"/>
                        <a:cs typeface="Times New Roman"/>
                      </a:endParaRPr>
                    </a:p>
                  </a:txBody>
                  <a:tcPr marL="68580" marR="68580" marT="0" marB="0"/>
                </a:tc>
              </a:tr>
              <a:tr h="279473">
                <a:tc gridSpan="3">
                  <a:txBody>
                    <a:bodyPr/>
                    <a:lstStyle/>
                    <a:p>
                      <a:pPr algn="ctr">
                        <a:lnSpc>
                          <a:spcPct val="150000"/>
                        </a:lnSpc>
                        <a:spcAft>
                          <a:spcPts val="0"/>
                        </a:spcAft>
                      </a:pPr>
                      <a:r>
                        <a:rPr lang="es-EC" sz="1000" b="1">
                          <a:latin typeface="Arial"/>
                          <a:ea typeface="Times New Roman"/>
                          <a:cs typeface="Times New Roman"/>
                        </a:rPr>
                        <a:t>PROCESO Nº 2 </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279473">
                <a:tc gridSpan="3">
                  <a:txBody>
                    <a:bodyPr/>
                    <a:lstStyle/>
                    <a:p>
                      <a:pPr algn="ctr">
                        <a:lnSpc>
                          <a:spcPct val="150000"/>
                        </a:lnSpc>
                        <a:spcAft>
                          <a:spcPts val="0"/>
                        </a:spcAft>
                      </a:pPr>
                      <a:r>
                        <a:rPr lang="es-EC" sz="1000" b="1">
                          <a:latin typeface="Arial"/>
                          <a:ea typeface="Times New Roman"/>
                          <a:cs typeface="Times New Roman"/>
                        </a:rPr>
                        <a:t>Recepción de cotizaciones de la nueva mercadería</a:t>
                      </a:r>
                      <a:endParaRPr lang="es-EC" sz="10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279473">
                <a:tc>
                  <a:txBody>
                    <a:bodyPr/>
                    <a:lstStyle/>
                    <a:p>
                      <a:pPr algn="ctr">
                        <a:lnSpc>
                          <a:spcPct val="150000"/>
                        </a:lnSpc>
                        <a:spcAft>
                          <a:spcPts val="0"/>
                        </a:spcAft>
                      </a:pPr>
                      <a:r>
                        <a:rPr lang="es-EC" sz="1000" b="1">
                          <a:latin typeface="Arial"/>
                          <a:ea typeface="Times New Roman"/>
                          <a:cs typeface="Times New Roman"/>
                        </a:rPr>
                        <a:t>Procedimiento Nº 1</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txBody>
                  <a:tcPr marL="68580" marR="68580" marT="0" marB="0"/>
                </a:tc>
              </a:tr>
              <a:tr h="1033668">
                <a:tc>
                  <a:txBody>
                    <a:bodyPr/>
                    <a:lstStyle/>
                    <a:p>
                      <a:pPr algn="ctr">
                        <a:lnSpc>
                          <a:spcPct val="150000"/>
                        </a:lnSpc>
                        <a:spcAft>
                          <a:spcPts val="0"/>
                        </a:spcAft>
                      </a:pPr>
                      <a:r>
                        <a:rPr lang="es-EC" sz="1000">
                          <a:latin typeface="Arial"/>
                          <a:ea typeface="Times New Roman"/>
                          <a:cs typeface="Times New Roman"/>
                        </a:rPr>
                        <a:t>Comprobar que los precios ofertados por los diversos proveedores se ajusten al presupuesto establecido.</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a:latin typeface="Arial"/>
                        <a:ea typeface="Times New Roman"/>
                        <a:cs typeface="Times New Roman"/>
                      </a:endParaRPr>
                    </a:p>
                    <a:p>
                      <a:pPr algn="ctr">
                        <a:lnSpc>
                          <a:spcPct val="150000"/>
                        </a:lnSpc>
                        <a:spcAft>
                          <a:spcPts val="0"/>
                        </a:spcAft>
                      </a:pPr>
                      <a:r>
                        <a:rPr lang="es-EC" sz="1000">
                          <a:latin typeface="Arial"/>
                          <a:ea typeface="Times New Roman"/>
                          <a:cs typeface="Times New Roman"/>
                        </a:rPr>
                        <a:t>Verificación Ocular/</a:t>
                      </a:r>
                      <a:endParaRPr lang="es-EC" sz="1000">
                        <a:latin typeface="Times New Roman"/>
                        <a:ea typeface="Times New Roman"/>
                        <a:cs typeface="Times New Roman"/>
                      </a:endParaRPr>
                    </a:p>
                    <a:p>
                      <a:pPr algn="ctr">
                        <a:lnSpc>
                          <a:spcPct val="150000"/>
                        </a:lnSpc>
                        <a:spcAft>
                          <a:spcPts val="0"/>
                        </a:spcAft>
                      </a:pPr>
                      <a:r>
                        <a:rPr lang="es-EC" sz="1000">
                          <a:latin typeface="Arial"/>
                          <a:ea typeface="Times New Roman"/>
                          <a:cs typeface="Times New Roman"/>
                        </a:rPr>
                        <a:t>Observación</a:t>
                      </a:r>
                      <a:endParaRPr lang="es-EC" sz="1000">
                        <a:latin typeface="Times New Roman"/>
                        <a:ea typeface="Times New Roman"/>
                        <a:cs typeface="Times New Roman"/>
                      </a:endParaRPr>
                    </a:p>
                    <a:p>
                      <a:pPr algn="ctr">
                        <a:lnSpc>
                          <a:spcPct val="150000"/>
                        </a:lnSpc>
                        <a:spcAft>
                          <a:spcPts val="0"/>
                        </a:spcAft>
                      </a:pPr>
                      <a:r>
                        <a:rPr lang="es-EC" sz="1000">
                          <a:latin typeface="Arial"/>
                          <a:ea typeface="Times New Roman"/>
                          <a:cs typeface="Times New Roman"/>
                        </a:rPr>
                        <a:t>Verificación Documental/Comprobación</a:t>
                      </a:r>
                      <a:endParaRPr lang="es-EC" sz="10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000" dirty="0">
                        <a:latin typeface="Arial"/>
                        <a:ea typeface="Times New Roman"/>
                        <a:cs typeface="Times New Roman"/>
                      </a:endParaRPr>
                    </a:p>
                    <a:p>
                      <a:pPr algn="ctr">
                        <a:lnSpc>
                          <a:spcPct val="150000"/>
                        </a:lnSpc>
                        <a:spcAft>
                          <a:spcPts val="0"/>
                        </a:spcAft>
                      </a:pPr>
                      <a:r>
                        <a:rPr lang="es-EC" sz="1000" dirty="0">
                          <a:latin typeface="Arial"/>
                          <a:ea typeface="Times New Roman"/>
                          <a:cs typeface="Times New Roman"/>
                        </a:rPr>
                        <a:t>Cumplimiento </a:t>
                      </a:r>
                      <a:endParaRPr lang="es-EC" sz="10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556792"/>
          <a:ext cx="8229600" cy="5040560"/>
        </p:xfrm>
        <a:graphic>
          <a:graphicData uri="http://schemas.openxmlformats.org/drawingml/2006/table">
            <a:tbl>
              <a:tblPr firstRow="1" bandRow="1">
                <a:tableStyleId>{5C22544A-7EE6-4342-B048-85BDC9FD1C3A}</a:tableStyleId>
              </a:tblPr>
              <a:tblGrid>
                <a:gridCol w="2057400"/>
                <a:gridCol w="2057400"/>
                <a:gridCol w="2057400"/>
                <a:gridCol w="2057400"/>
              </a:tblGrid>
              <a:tr h="589156">
                <a:tc>
                  <a:txBody>
                    <a:bodyPr/>
                    <a:lstStyle/>
                    <a:p>
                      <a:pPr algn="ctr">
                        <a:lnSpc>
                          <a:spcPct val="150000"/>
                        </a:lnSpc>
                        <a:spcAft>
                          <a:spcPts val="0"/>
                        </a:spcAft>
                      </a:pPr>
                      <a:r>
                        <a:rPr lang="es-EC" sz="1200" b="1" dirty="0">
                          <a:latin typeface="Arial"/>
                          <a:ea typeface="Times New Roman"/>
                          <a:cs typeface="Times New Roman"/>
                        </a:rPr>
                        <a:t>PROCEDIMIENTO DE AUDITORÍA</a:t>
                      </a:r>
                      <a:endParaRPr lang="es-EC" sz="1200" dirty="0">
                        <a:latin typeface="Times New Roman"/>
                        <a:ea typeface="Times New Roman"/>
                        <a:cs typeface="Times New Roman"/>
                      </a:endParaRPr>
                    </a:p>
                  </a:txBody>
                  <a:tcPr marL="68580" marR="68580" marT="0" marB="0"/>
                </a:tc>
                <a:tc gridSpan="2">
                  <a:txBody>
                    <a:bodyPr/>
                    <a:lstStyle/>
                    <a:p>
                      <a:pPr algn="ctr">
                        <a:lnSpc>
                          <a:spcPct val="150000"/>
                        </a:lnSpc>
                        <a:spcAft>
                          <a:spcPts val="0"/>
                        </a:spcAft>
                      </a:pPr>
                      <a:r>
                        <a:rPr lang="es-EC" sz="1200" b="1">
                          <a:latin typeface="Arial"/>
                          <a:ea typeface="Times New Roman"/>
                          <a:cs typeface="Times New Roman"/>
                        </a:rPr>
                        <a:t>TÉCNICAS</a:t>
                      </a:r>
                      <a:endParaRPr lang="es-EC" sz="12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200" b="1">
                          <a:latin typeface="Arial"/>
                          <a:ea typeface="Times New Roman"/>
                          <a:cs typeface="Times New Roman"/>
                        </a:rPr>
                        <a:t>PRUEBAS</a:t>
                      </a:r>
                      <a:endParaRPr lang="es-EC" sz="1200">
                        <a:latin typeface="Times New Roman"/>
                        <a:ea typeface="Times New Roman"/>
                        <a:cs typeface="Times New Roman"/>
                      </a:endParaRPr>
                    </a:p>
                  </a:txBody>
                  <a:tcPr marL="68580" marR="68580" marT="0" marB="0"/>
                </a:tc>
              </a:tr>
              <a:tr h="398226">
                <a:tc gridSpan="4">
                  <a:txBody>
                    <a:bodyPr/>
                    <a:lstStyle/>
                    <a:p>
                      <a:pPr algn="ctr">
                        <a:lnSpc>
                          <a:spcPct val="150000"/>
                        </a:lnSpc>
                        <a:spcAft>
                          <a:spcPts val="0"/>
                        </a:spcAft>
                      </a:pPr>
                      <a:r>
                        <a:rPr lang="es-EC" sz="1200" b="1">
                          <a:latin typeface="Arial"/>
                          <a:ea typeface="Times New Roman"/>
                          <a:cs typeface="Times New Roman"/>
                        </a:rPr>
                        <a:t>PROCESO Nº3</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98226">
                <a:tc gridSpan="4">
                  <a:txBody>
                    <a:bodyPr/>
                    <a:lstStyle/>
                    <a:p>
                      <a:pPr algn="ctr">
                        <a:lnSpc>
                          <a:spcPct val="150000"/>
                        </a:lnSpc>
                        <a:spcAft>
                          <a:spcPts val="0"/>
                        </a:spcAft>
                      </a:pPr>
                      <a:r>
                        <a:rPr lang="es-EC" sz="1200" b="1">
                          <a:latin typeface="Arial"/>
                          <a:ea typeface="Times New Roman"/>
                          <a:cs typeface="Times New Roman"/>
                        </a:rPr>
                        <a:t>Elaboración de la Orden de Compra.</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98226">
                <a:tc gridSpan="2">
                  <a:txBody>
                    <a:bodyPr/>
                    <a:lstStyle/>
                    <a:p>
                      <a:pPr algn="ctr">
                        <a:lnSpc>
                          <a:spcPct val="150000"/>
                        </a:lnSpc>
                        <a:spcAft>
                          <a:spcPts val="0"/>
                        </a:spcAft>
                      </a:pPr>
                      <a:r>
                        <a:rPr lang="es-EC" sz="1200" b="1">
                          <a:latin typeface="Arial"/>
                          <a:ea typeface="Times New Roman"/>
                          <a:cs typeface="Times New Roman"/>
                        </a:rPr>
                        <a:t>Procedimiento Nº 1 </a:t>
                      </a:r>
                      <a:endParaRPr lang="es-EC" sz="12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r>
              <a:tr h="883735">
                <a:tc gridSpan="2">
                  <a:txBody>
                    <a:bodyPr/>
                    <a:lstStyle/>
                    <a:p>
                      <a:pPr>
                        <a:lnSpc>
                          <a:spcPct val="150000"/>
                        </a:lnSpc>
                        <a:spcAft>
                          <a:spcPts val="0"/>
                        </a:spcAft>
                      </a:pPr>
                      <a:r>
                        <a:rPr lang="es-EC" sz="1200">
                          <a:latin typeface="Arial"/>
                          <a:ea typeface="Times New Roman"/>
                          <a:cs typeface="Times New Roman"/>
                        </a:rPr>
                        <a:t>Comprobar cómo se elaboran las Ordenes de Compras que se envían al proveedor y si estas cuentan con la autorización del Gerente General.</a:t>
                      </a:r>
                      <a:endParaRPr lang="es-EC" sz="1200">
                        <a:latin typeface="Times New Roman"/>
                        <a:ea typeface="Times New Roman"/>
                        <a:cs typeface="Times New Roman"/>
                      </a:endParaRPr>
                    </a:p>
                  </a:txBody>
                  <a:tcPr marL="68580" marR="68580" marT="0" marB="0"/>
                </a:tc>
                <a:tc hMerge="1">
                  <a:txBody>
                    <a:bodyPr/>
                    <a:lstStyle/>
                    <a:p>
                      <a:endParaRPr lang="es-EC"/>
                    </a:p>
                  </a:txBody>
                  <a:tcPr/>
                </a:tc>
                <a:tc>
                  <a:txBody>
                    <a:bodyPr/>
                    <a:lstStyle/>
                    <a:p>
                      <a:pPr>
                        <a:lnSpc>
                          <a:spcPct val="150000"/>
                        </a:lnSpc>
                        <a:spcAft>
                          <a:spcPts val="0"/>
                        </a:spcAft>
                      </a:pPr>
                      <a:endParaRPr lang="es-EC" sz="1200">
                        <a:latin typeface="Arial"/>
                        <a:ea typeface="Times New Roman"/>
                        <a:cs typeface="Times New Roman"/>
                      </a:endParaRPr>
                    </a:p>
                    <a:p>
                      <a:pPr algn="ctr">
                        <a:lnSpc>
                          <a:spcPct val="150000"/>
                        </a:lnSpc>
                        <a:spcAft>
                          <a:spcPts val="0"/>
                        </a:spcAft>
                      </a:pPr>
                      <a:r>
                        <a:rPr lang="es-EC" sz="1200">
                          <a:latin typeface="Arial"/>
                          <a:ea typeface="Times New Roman"/>
                          <a:cs typeface="Times New Roman"/>
                        </a:rPr>
                        <a:t>Verificación Documental/</a:t>
                      </a:r>
                      <a:endParaRPr lang="es-EC" sz="1200">
                        <a:latin typeface="Times New Roman"/>
                        <a:ea typeface="Times New Roman"/>
                        <a:cs typeface="Times New Roman"/>
                      </a:endParaRPr>
                    </a:p>
                    <a:p>
                      <a:pPr algn="ctr">
                        <a:lnSpc>
                          <a:spcPct val="150000"/>
                        </a:lnSpc>
                        <a:spcAft>
                          <a:spcPts val="0"/>
                        </a:spcAft>
                      </a:pPr>
                      <a:r>
                        <a:rPr lang="es-EC" sz="1200">
                          <a:latin typeface="Arial"/>
                          <a:ea typeface="Times New Roman"/>
                          <a:cs typeface="Times New Roman"/>
                        </a:rPr>
                        <a:t>Comprobación</a:t>
                      </a:r>
                      <a:endParaRPr lang="es-EC" sz="1200">
                        <a:latin typeface="Times New Roman"/>
                        <a:ea typeface="Times New Roman"/>
                        <a:cs typeface="Times New Roman"/>
                      </a:endParaRPr>
                    </a:p>
                  </a:txBody>
                  <a:tcPr marL="68580" marR="68580" marT="0" marB="0"/>
                </a:tc>
                <a:tc>
                  <a:txBody>
                    <a:bodyPr/>
                    <a:lstStyle/>
                    <a:p>
                      <a:pPr>
                        <a:lnSpc>
                          <a:spcPct val="150000"/>
                        </a:lnSpc>
                        <a:spcAft>
                          <a:spcPts val="0"/>
                        </a:spcAft>
                      </a:pPr>
                      <a:endParaRPr lang="es-EC" sz="1200">
                        <a:latin typeface="Arial"/>
                        <a:ea typeface="Times New Roman"/>
                        <a:cs typeface="Times New Roman"/>
                      </a:endParaRPr>
                    </a:p>
                    <a:p>
                      <a:pPr algn="ctr">
                        <a:lnSpc>
                          <a:spcPct val="150000"/>
                        </a:lnSpc>
                        <a:spcAft>
                          <a:spcPts val="0"/>
                        </a:spcAft>
                      </a:pPr>
                      <a:r>
                        <a:rPr lang="es-EC" sz="1200">
                          <a:latin typeface="Arial"/>
                          <a:ea typeface="Times New Roman"/>
                          <a:cs typeface="Times New Roman"/>
                        </a:rPr>
                        <a:t>Cumplimiento</a:t>
                      </a:r>
                      <a:endParaRPr lang="es-EC" sz="1200">
                        <a:latin typeface="Times New Roman"/>
                        <a:ea typeface="Times New Roman"/>
                        <a:cs typeface="Times New Roman"/>
                      </a:endParaRPr>
                    </a:p>
                  </a:txBody>
                  <a:tcPr marL="68580" marR="68580" marT="0" marB="0"/>
                </a:tc>
              </a:tr>
              <a:tr h="398226">
                <a:tc gridSpan="4">
                  <a:txBody>
                    <a:bodyPr/>
                    <a:lstStyle/>
                    <a:p>
                      <a:pPr algn="ctr">
                        <a:lnSpc>
                          <a:spcPct val="150000"/>
                        </a:lnSpc>
                        <a:spcAft>
                          <a:spcPts val="0"/>
                        </a:spcAft>
                      </a:pPr>
                      <a:r>
                        <a:rPr lang="es-EC" sz="1200" b="1">
                          <a:latin typeface="Arial"/>
                          <a:ea typeface="Times New Roman"/>
                          <a:cs typeface="Times New Roman"/>
                        </a:rPr>
                        <a:t>PROCESO Nº 4</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98226">
                <a:tc gridSpan="4">
                  <a:txBody>
                    <a:bodyPr/>
                    <a:lstStyle/>
                    <a:p>
                      <a:pPr algn="ctr">
                        <a:lnSpc>
                          <a:spcPct val="150000"/>
                        </a:lnSpc>
                        <a:spcAft>
                          <a:spcPts val="0"/>
                        </a:spcAft>
                      </a:pPr>
                      <a:r>
                        <a:rPr lang="es-EC" sz="1200" b="1">
                          <a:latin typeface="Arial"/>
                          <a:ea typeface="Times New Roman"/>
                          <a:cs typeface="Times New Roman"/>
                        </a:rPr>
                        <a:t>Recepción de la mercadería en Bodega.</a:t>
                      </a:r>
                      <a:endParaRPr lang="es-EC" sz="1200">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98226">
                <a:tc gridSpan="2">
                  <a:txBody>
                    <a:bodyPr/>
                    <a:lstStyle/>
                    <a:p>
                      <a:pPr algn="ctr">
                        <a:lnSpc>
                          <a:spcPct val="150000"/>
                        </a:lnSpc>
                        <a:spcAft>
                          <a:spcPts val="0"/>
                        </a:spcAft>
                      </a:pPr>
                      <a:r>
                        <a:rPr lang="es-EC" sz="1200" b="1">
                          <a:latin typeface="Arial"/>
                          <a:ea typeface="Times New Roman"/>
                          <a:cs typeface="Times New Roman"/>
                        </a:rPr>
                        <a:t>Procedimiento Nº 1</a:t>
                      </a:r>
                      <a:endParaRPr lang="es-EC" sz="12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c>
                  <a:txBody>
                    <a:bodyPr/>
                    <a:lstStyle/>
                    <a:p>
                      <a:pPr algn="ctr">
                        <a:lnSpc>
                          <a:spcPct val="150000"/>
                        </a:lnSpc>
                        <a:spcAft>
                          <a:spcPts val="0"/>
                        </a:spcAft>
                      </a:pPr>
                      <a:endParaRPr lang="es-EC" sz="1200">
                        <a:latin typeface="Arial"/>
                        <a:ea typeface="Times New Roman"/>
                        <a:cs typeface="Times New Roman"/>
                      </a:endParaRPr>
                    </a:p>
                  </a:txBody>
                  <a:tcPr marL="68580" marR="68580" marT="0" marB="0"/>
                </a:tc>
              </a:tr>
              <a:tr h="1178313">
                <a:tc gridSpan="2">
                  <a:txBody>
                    <a:bodyPr/>
                    <a:lstStyle/>
                    <a:p>
                      <a:pPr algn="just">
                        <a:lnSpc>
                          <a:spcPct val="150000"/>
                        </a:lnSpc>
                        <a:spcAft>
                          <a:spcPts val="0"/>
                        </a:spcAft>
                      </a:pPr>
                      <a:r>
                        <a:rPr lang="es-EC" sz="1200">
                          <a:latin typeface="Arial"/>
                          <a:ea typeface="Times New Roman"/>
                          <a:cs typeface="Times New Roman"/>
                        </a:rPr>
                        <a:t>Comprobar que la recepción de la mercadería sea revisada con los documentos de respaldo tales como la Guía de Remisión o Nota de entrega con la Orden de Compra.</a:t>
                      </a:r>
                      <a:endParaRPr lang="es-EC" sz="12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lnSpc>
                          <a:spcPct val="150000"/>
                        </a:lnSpc>
                        <a:spcAft>
                          <a:spcPts val="0"/>
                        </a:spcAft>
                      </a:pPr>
                      <a:endParaRPr lang="es-EC" sz="1200">
                        <a:latin typeface="Arial"/>
                        <a:ea typeface="Times New Roman"/>
                        <a:cs typeface="Times New Roman"/>
                      </a:endParaRPr>
                    </a:p>
                    <a:p>
                      <a:pPr algn="ctr">
                        <a:lnSpc>
                          <a:spcPct val="150000"/>
                        </a:lnSpc>
                        <a:spcAft>
                          <a:spcPts val="0"/>
                        </a:spcAft>
                      </a:pPr>
                      <a:r>
                        <a:rPr lang="es-EC" sz="1200">
                          <a:latin typeface="Arial"/>
                          <a:ea typeface="Times New Roman"/>
                          <a:cs typeface="Times New Roman"/>
                        </a:rPr>
                        <a:t>Verificación Ocular/</a:t>
                      </a:r>
                      <a:endParaRPr lang="es-EC" sz="1200">
                        <a:latin typeface="Times New Roman"/>
                        <a:ea typeface="Times New Roman"/>
                        <a:cs typeface="Times New Roman"/>
                      </a:endParaRPr>
                    </a:p>
                    <a:p>
                      <a:pPr algn="ctr">
                        <a:lnSpc>
                          <a:spcPct val="150000"/>
                        </a:lnSpc>
                        <a:spcAft>
                          <a:spcPts val="0"/>
                        </a:spcAft>
                      </a:pPr>
                      <a:r>
                        <a:rPr lang="es-EC" sz="1200">
                          <a:latin typeface="Arial"/>
                          <a:ea typeface="Times New Roman"/>
                          <a:cs typeface="Times New Roman"/>
                        </a:rPr>
                        <a:t>Revisión Selectiva</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dirty="0">
                        <a:latin typeface="Arial"/>
                        <a:ea typeface="Times New Roman"/>
                        <a:cs typeface="Times New Roman"/>
                      </a:endParaRPr>
                    </a:p>
                    <a:p>
                      <a:pPr algn="ctr">
                        <a:lnSpc>
                          <a:spcPct val="150000"/>
                        </a:lnSpc>
                        <a:spcAft>
                          <a:spcPts val="0"/>
                        </a:spcAft>
                      </a:pPr>
                      <a:r>
                        <a:rPr lang="es-EC" sz="1200" dirty="0">
                          <a:latin typeface="Arial"/>
                          <a:ea typeface="Times New Roman"/>
                          <a:cs typeface="Times New Roman"/>
                        </a:rPr>
                        <a:t>Cumplimiento </a:t>
                      </a:r>
                      <a:endParaRPr lang="es-EC" sz="1200" dirty="0">
                        <a:latin typeface="Times New Roman"/>
                        <a:ea typeface="Times New Roman"/>
                        <a:cs typeface="Times New Roman"/>
                      </a:endParaRPr>
                    </a:p>
                  </a:txBody>
                  <a:tcPr marL="68580" marR="68580" marT="0" marB="0"/>
                </a:tc>
              </a:tr>
            </a:tbl>
          </a:graphicData>
        </a:graphic>
      </p:graphicFrame>
      <p:sp>
        <p:nvSpPr>
          <p:cNvPr id="4" name="1 Título"/>
          <p:cNvSpPr>
            <a:spLocks noGrp="1"/>
          </p:cNvSpPr>
          <p:nvPr>
            <p:ph type="title"/>
          </p:nvPr>
        </p:nvSpPr>
        <p:spPr>
          <a:xfrm>
            <a:off x="457200" y="332656"/>
            <a:ext cx="8229600" cy="1143000"/>
          </a:xfrm>
        </p:spPr>
        <p:txBody>
          <a:bodyPr>
            <a:noAutofit/>
          </a:bodyPr>
          <a:lstStyle/>
          <a:p>
            <a:pPr algn="ctr"/>
            <a:r>
              <a:rPr lang="es-EC" sz="1600" b="1" dirty="0" smtClean="0"/>
              <a:t>EMPRESA TUBASEC  C.A</a:t>
            </a:r>
            <a:br>
              <a:rPr lang="es-EC" sz="1600" b="1" dirty="0" smtClean="0"/>
            </a:br>
            <a:r>
              <a:rPr lang="es-EC" sz="1600" b="1" dirty="0" smtClean="0"/>
              <a:t>ÁREA DE COMPRAS</a:t>
            </a:r>
            <a:br>
              <a:rPr lang="es-EC" sz="1600" b="1" dirty="0" smtClean="0"/>
            </a:br>
            <a:r>
              <a:rPr lang="es-EC" sz="1600" b="1" dirty="0" smtClean="0"/>
              <a:t>APLICACIÓN DE PROCEDIMIENTOS Y TÉCNICAS DE AUDITORÍA</a:t>
            </a:r>
            <a:br>
              <a:rPr lang="es-EC" sz="1600" b="1" dirty="0" smtClean="0"/>
            </a:br>
            <a:r>
              <a:rPr lang="es-EC" sz="1600" b="1" dirty="0" smtClean="0"/>
              <a:t>PERÍODO DEL 1 DE ENERO AL 31 DE DICIEMBRE DEL 2009</a:t>
            </a:r>
            <a:br>
              <a:rPr lang="es-EC" sz="1600" b="1" dirty="0" smtClean="0"/>
            </a:br>
            <a:endParaRPr lang="es-EC" sz="1600" b="1"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348880"/>
            <a:ext cx="8229600" cy="1872208"/>
          </a:xfrm>
        </p:spPr>
        <p:txBody>
          <a:bodyPr>
            <a:noAutofit/>
          </a:bodyPr>
          <a:lstStyle/>
          <a:p>
            <a:pPr algn="ctr"/>
            <a:r>
              <a:rPr lang="es-EC" sz="6000" b="1" u="sng" dirty="0" smtClean="0"/>
              <a:t>PAPELES DE TRABAJO</a:t>
            </a:r>
            <a:r>
              <a:rPr lang="es-EC" sz="6000" u="sng" dirty="0" smtClean="0"/>
              <a:t/>
            </a:r>
            <a:br>
              <a:rPr lang="es-EC" sz="6000" u="sng" dirty="0" smtClean="0"/>
            </a:br>
            <a:endParaRPr lang="es-EC" sz="6000" u="sng"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3"/>
          <a:ext cx="8229600" cy="4590180"/>
        </p:xfrm>
        <a:graphic>
          <a:graphicData uri="http://schemas.openxmlformats.org/drawingml/2006/table">
            <a:tbl>
              <a:tblPr firstRow="1" bandRow="1">
                <a:tableStyleId>{5C22544A-7EE6-4342-B048-85BDC9FD1C3A}</a:tableStyleId>
              </a:tblPr>
              <a:tblGrid>
                <a:gridCol w="5842992"/>
                <a:gridCol w="2386608"/>
              </a:tblGrid>
              <a:tr h="441480">
                <a:tc>
                  <a:txBody>
                    <a:bodyPr/>
                    <a:lstStyle/>
                    <a:p>
                      <a:pPr algn="ctr">
                        <a:lnSpc>
                          <a:spcPct val="150000"/>
                        </a:lnSpc>
                        <a:spcAft>
                          <a:spcPts val="0"/>
                        </a:spcAft>
                      </a:pPr>
                      <a:r>
                        <a:rPr lang="es-EC" sz="1100" b="1" dirty="0">
                          <a:latin typeface="Arial"/>
                          <a:ea typeface="Times New Roman"/>
                          <a:cs typeface="Times New Roman"/>
                        </a:rPr>
                        <a:t>PROCESO Nº 1 </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b="1">
                          <a:latin typeface="Arial"/>
                          <a:ea typeface="Times New Roman"/>
                          <a:cs typeface="Times New Roman"/>
                        </a:rPr>
                        <a:t>HALLAZGOS</a:t>
                      </a:r>
                      <a:endParaRPr lang="es-EC" sz="1100">
                        <a:latin typeface="Times New Roman"/>
                        <a:ea typeface="Times New Roman"/>
                        <a:cs typeface="Times New Roman"/>
                      </a:endParaRPr>
                    </a:p>
                  </a:txBody>
                  <a:tcPr marL="68580" marR="68580" marT="0" marB="0"/>
                </a:tc>
              </a:tr>
              <a:tr h="441480">
                <a:tc>
                  <a:txBody>
                    <a:bodyPr/>
                    <a:lstStyle/>
                    <a:p>
                      <a:pPr algn="ctr">
                        <a:lnSpc>
                          <a:spcPct val="150000"/>
                        </a:lnSpc>
                        <a:spcAft>
                          <a:spcPts val="0"/>
                        </a:spcAft>
                      </a:pPr>
                      <a:r>
                        <a:rPr lang="es-EC" sz="1100">
                          <a:latin typeface="Arial"/>
                          <a:ea typeface="Times New Roman"/>
                          <a:cs typeface="Times New Roman"/>
                        </a:rPr>
                        <a:t>Base de datos proveedores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r h="441480">
                <a:tc>
                  <a:txBody>
                    <a:bodyPr/>
                    <a:lstStyle/>
                    <a:p>
                      <a:pPr algn="ctr">
                        <a:lnSpc>
                          <a:spcPct val="150000"/>
                        </a:lnSpc>
                        <a:spcAft>
                          <a:spcPts val="0"/>
                        </a:spcAft>
                      </a:pPr>
                      <a:r>
                        <a:rPr lang="es-EC" sz="1100" b="1">
                          <a:latin typeface="Arial"/>
                          <a:ea typeface="Times New Roman"/>
                          <a:cs typeface="Times New Roman"/>
                        </a:rPr>
                        <a:t>PROCEDIMIENTO Nº 1</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816435">
                <a:tc>
                  <a:txBody>
                    <a:bodyPr/>
                    <a:lstStyle/>
                    <a:p>
                      <a:pPr>
                        <a:lnSpc>
                          <a:spcPct val="150000"/>
                        </a:lnSpc>
                        <a:spcAft>
                          <a:spcPts val="0"/>
                        </a:spcAft>
                      </a:pPr>
                      <a:r>
                        <a:rPr lang="es-EC" sz="1100">
                          <a:latin typeface="Arial"/>
                          <a:ea typeface="Times New Roman"/>
                          <a:cs typeface="Times New Roman"/>
                        </a:rPr>
                        <a:t>Comprobar que la Empresa tenga actualizada la base de datos de proveedores nacionales e internacionales, tomando en cuenta la información del perfil y las diferentes líneas de productos que corresponda a cada proveedor.</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dirty="0" smtClean="0">
                          <a:solidFill>
                            <a:srgbClr val="FF0000"/>
                          </a:solidFill>
                          <a:latin typeface="Arial"/>
                          <a:ea typeface="Times New Roman"/>
                          <a:cs typeface="Times New Roman"/>
                          <a:hlinkClick r:id="rId3" action="ppaction://hlinksldjump"/>
                        </a:rPr>
                        <a:t>H</a:t>
                      </a:r>
                      <a:r>
                        <a:rPr lang="es-ES" sz="1100" baseline="0" dirty="0" smtClean="0">
                          <a:solidFill>
                            <a:srgbClr val="FF0000"/>
                          </a:solidFill>
                          <a:latin typeface="Arial"/>
                          <a:ea typeface="Times New Roman"/>
                          <a:cs typeface="Times New Roman"/>
                          <a:hlinkClick r:id="rId3" action="ppaction://hlinksldjump"/>
                        </a:rPr>
                        <a:t> 1</a:t>
                      </a:r>
                    </a:p>
                    <a:p>
                      <a:pPr algn="ctr">
                        <a:lnSpc>
                          <a:spcPct val="150000"/>
                        </a:lnSpc>
                        <a:spcAft>
                          <a:spcPts val="0"/>
                        </a:spcAft>
                      </a:pPr>
                      <a:r>
                        <a:rPr lang="es-ES" sz="1100" baseline="0" dirty="0" smtClean="0">
                          <a:solidFill>
                            <a:srgbClr val="FF0000"/>
                          </a:solidFill>
                          <a:latin typeface="Arial"/>
                          <a:ea typeface="Times New Roman"/>
                          <a:cs typeface="Times New Roman"/>
                          <a:hlinkClick r:id="rId3" action="ppaction://hlinksldjump"/>
                        </a:rPr>
                        <a:t>PAG 146</a:t>
                      </a:r>
                      <a:endParaRPr lang="es-EC" sz="1100" dirty="0" smtClean="0">
                        <a:solidFill>
                          <a:srgbClr val="FF0000"/>
                        </a:solidFill>
                        <a:latin typeface="Arial"/>
                        <a:ea typeface="Times New Roman"/>
                        <a:cs typeface="Times New Roman"/>
                      </a:endParaRPr>
                    </a:p>
                    <a:p>
                      <a:pPr algn="ctr">
                        <a:lnSpc>
                          <a:spcPct val="150000"/>
                        </a:lnSpc>
                        <a:spcAft>
                          <a:spcPts val="0"/>
                        </a:spcAft>
                      </a:pPr>
                      <a:endParaRPr lang="es-EC" sz="1100" dirty="0">
                        <a:solidFill>
                          <a:srgbClr val="FF0000"/>
                        </a:solidFill>
                        <a:latin typeface="Arial"/>
                        <a:ea typeface="Times New Roman"/>
                        <a:cs typeface="Times New Roman"/>
                      </a:endParaRPr>
                    </a:p>
                  </a:txBody>
                  <a:tcPr marL="68580" marR="68580" marT="0" marB="0"/>
                </a:tc>
              </a:tr>
              <a:tr h="816435">
                <a:tc>
                  <a:txBody>
                    <a:bodyPr/>
                    <a:lstStyle/>
                    <a:p>
                      <a:pPr>
                        <a:lnSpc>
                          <a:spcPct val="150000"/>
                        </a:lnSpc>
                        <a:spcAft>
                          <a:spcPts val="0"/>
                        </a:spcAft>
                      </a:pPr>
                      <a:r>
                        <a:rPr lang="es-EC" sz="1100" b="1">
                          <a:latin typeface="Arial"/>
                          <a:ea typeface="Times New Roman"/>
                          <a:cs typeface="Times New Roman"/>
                        </a:rPr>
                        <a:t>APLICACIÓN</a:t>
                      </a:r>
                      <a:endParaRPr lang="es-EC" sz="1100">
                        <a:latin typeface="Times New Roman"/>
                        <a:ea typeface="Times New Roman"/>
                        <a:cs typeface="Times New Roman"/>
                      </a:endParaRPr>
                    </a:p>
                    <a:p>
                      <a:pPr>
                        <a:lnSpc>
                          <a:spcPct val="150000"/>
                        </a:lnSpc>
                        <a:spcAft>
                          <a:spcPts val="0"/>
                        </a:spcAft>
                      </a:pPr>
                      <a:r>
                        <a:rPr lang="es-EC" sz="1100">
                          <a:latin typeface="Arial"/>
                          <a:ea typeface="Times New Roman"/>
                          <a:cs typeface="Times New Roman"/>
                        </a:rPr>
                        <a:t>Se revisó en el sistema la base de datos de los proveedores, en la que se pueda encontrar los datos personales, teléfonos, dirección, RUC, nombre comercial.</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p>
                      <a:pPr algn="ctr">
                        <a:lnSpc>
                          <a:spcPct val="150000"/>
                        </a:lnSpc>
                        <a:spcAft>
                          <a:spcPts val="0"/>
                        </a:spcAft>
                      </a:pPr>
                      <a:r>
                        <a:rPr lang="es-EC" sz="1100">
                          <a:latin typeface="Arial"/>
                          <a:ea typeface="Times New Roman"/>
                          <a:cs typeface="Times New Roman"/>
                        </a:rPr>
                        <a:t>. </a:t>
                      </a:r>
                      <a:endParaRPr lang="es-EC" sz="1100">
                        <a:latin typeface="Times New Roman"/>
                        <a:ea typeface="Times New Roman"/>
                        <a:cs typeface="Times New Roman"/>
                      </a:endParaRPr>
                    </a:p>
                  </a:txBody>
                  <a:tcPr marL="68580" marR="68580" marT="0" marB="0"/>
                </a:tc>
              </a:tr>
              <a:tr h="816435">
                <a:tc>
                  <a:txBody>
                    <a:bodyPr/>
                    <a:lstStyle/>
                    <a:p>
                      <a:pPr algn="ctr">
                        <a:lnSpc>
                          <a:spcPct val="150000"/>
                        </a:lnSpc>
                        <a:spcAft>
                          <a:spcPts val="0"/>
                        </a:spcAft>
                      </a:pPr>
                      <a:r>
                        <a:rPr lang="es-EC" sz="1100">
                          <a:latin typeface="Arial"/>
                          <a:ea typeface="Times New Roman"/>
                          <a:cs typeface="Times New Roman"/>
                        </a:rPr>
                        <a:t>CÁLCULO DE INDICADORES DE GESTIÓN</a:t>
                      </a:r>
                      <a:endParaRPr lang="es-EC" sz="1100">
                        <a:latin typeface="Times New Roman"/>
                        <a:ea typeface="Times New Roman"/>
                        <a:cs typeface="Times New Roman"/>
                      </a:endParaRPr>
                    </a:p>
                    <a:p>
                      <a:pPr>
                        <a:lnSpc>
                          <a:spcPct val="150000"/>
                        </a:lnSpc>
                        <a:spcAft>
                          <a:spcPts val="0"/>
                        </a:spcAft>
                      </a:pPr>
                      <a:r>
                        <a:rPr lang="es-EC" sz="1100" u="sng">
                          <a:latin typeface="Arial"/>
                          <a:ea typeface="Times New Roman"/>
                          <a:cs typeface="Times New Roman"/>
                        </a:rPr>
                        <a:t>Total de proveedores calificados</a:t>
                      </a:r>
                      <a:r>
                        <a:rPr lang="es-EC" sz="1100">
                          <a:latin typeface="Arial"/>
                          <a:ea typeface="Times New Roman"/>
                          <a:cs typeface="Times New Roman"/>
                        </a:rPr>
                        <a:t>= 19/20 = 95%</a:t>
                      </a:r>
                      <a:endParaRPr lang="es-EC" sz="1100">
                        <a:latin typeface="Times New Roman"/>
                        <a:ea typeface="Times New Roman"/>
                        <a:cs typeface="Times New Roman"/>
                      </a:endParaRPr>
                    </a:p>
                    <a:p>
                      <a:pPr>
                        <a:lnSpc>
                          <a:spcPct val="150000"/>
                        </a:lnSpc>
                        <a:spcAft>
                          <a:spcPts val="0"/>
                        </a:spcAft>
                      </a:pPr>
                      <a:r>
                        <a:rPr lang="es-EC" sz="1100">
                          <a:latin typeface="Arial"/>
                          <a:ea typeface="Times New Roman"/>
                          <a:cs typeface="Times New Roman"/>
                        </a:rPr>
                        <a:t>Total  de proveedores registrados</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dirty="0" smtClean="0">
                          <a:latin typeface="Arial"/>
                          <a:ea typeface="Times New Roman"/>
                          <a:cs typeface="Times New Roman"/>
                          <a:hlinkClick r:id="rId4" action="ppaction://hlinksldjump"/>
                        </a:rPr>
                        <a:t>Conclusiones  recomendaciones</a:t>
                      </a:r>
                      <a:endParaRPr lang="es-EC" sz="1100" dirty="0">
                        <a:latin typeface="Arial"/>
                        <a:ea typeface="Times New Roman"/>
                        <a:cs typeface="Times New Roman"/>
                      </a:endParaRPr>
                    </a:p>
                  </a:txBody>
                  <a:tcPr marL="68580" marR="68580" marT="0" marB="0"/>
                </a:tc>
              </a:tr>
              <a:tr h="816435">
                <a:tc>
                  <a:txBody>
                    <a:bodyPr/>
                    <a:lstStyle/>
                    <a:p>
                      <a:pPr>
                        <a:lnSpc>
                          <a:spcPct val="150000"/>
                        </a:lnSpc>
                        <a:spcAft>
                          <a:spcPts val="0"/>
                        </a:spcAft>
                      </a:pPr>
                      <a:endParaRPr lang="es-EC" sz="1100">
                        <a:latin typeface="Arial"/>
                        <a:ea typeface="Times New Roman"/>
                        <a:cs typeface="Times New Roman"/>
                      </a:endParaRPr>
                    </a:p>
                    <a:p>
                      <a:pPr>
                        <a:lnSpc>
                          <a:spcPct val="150000"/>
                        </a:lnSpc>
                        <a:spcAft>
                          <a:spcPts val="0"/>
                        </a:spcAft>
                      </a:pPr>
                      <a:r>
                        <a:rPr lang="es-EC" sz="1100">
                          <a:latin typeface="Arial"/>
                          <a:ea typeface="Times New Roman"/>
                          <a:cs typeface="Times New Roman"/>
                        </a:rPr>
                        <a:t>INTERPRETACIÓN.-  Existe un 5% de incumplimiento de los proveedores calificados, existiendo un cumplimiento del 95%</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132099" name="Text Box 3"/>
          <p:cNvSpPr txBox="1">
            <a:spLocks noChangeArrowheads="1"/>
          </p:cNvSpPr>
          <p:nvPr/>
        </p:nvSpPr>
        <p:spPr bwMode="auto">
          <a:xfrm>
            <a:off x="839788" y="332656"/>
            <a:ext cx="1689100" cy="473075"/>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2100" name="Rectangle 4"/>
          <p:cNvSpPr>
            <a:spLocks noChangeArrowheads="1"/>
          </p:cNvSpPr>
          <p:nvPr/>
        </p:nvSpPr>
        <p:spPr bwMode="auto">
          <a:xfrm>
            <a:off x="1043608" y="908720"/>
            <a:ext cx="71642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AUDITORÍA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
          <p:cNvSpPr txBox="1">
            <a:spLocks noChangeArrowheads="1"/>
          </p:cNvSpPr>
          <p:nvPr/>
        </p:nvSpPr>
        <p:spPr bwMode="auto">
          <a:xfrm>
            <a:off x="7380312" y="332656"/>
            <a:ext cx="1224136" cy="5040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C  1.5</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2"/>
          <a:ext cx="8229600" cy="4734197"/>
        </p:xfrm>
        <a:graphic>
          <a:graphicData uri="http://schemas.openxmlformats.org/drawingml/2006/table">
            <a:tbl>
              <a:tblPr firstRow="1" bandRow="1">
                <a:tableStyleId>{5C22544A-7EE6-4342-B048-85BDC9FD1C3A}</a:tableStyleId>
              </a:tblPr>
              <a:tblGrid>
                <a:gridCol w="5482952"/>
                <a:gridCol w="2746648"/>
              </a:tblGrid>
              <a:tr h="463506">
                <a:tc>
                  <a:txBody>
                    <a:bodyPr/>
                    <a:lstStyle/>
                    <a:p>
                      <a:pPr algn="ctr">
                        <a:lnSpc>
                          <a:spcPct val="150000"/>
                        </a:lnSpc>
                        <a:spcAft>
                          <a:spcPts val="0"/>
                        </a:spcAft>
                      </a:pPr>
                      <a:r>
                        <a:rPr lang="es-EC" sz="1100" dirty="0">
                          <a:latin typeface="Arial"/>
                          <a:ea typeface="Times New Roman"/>
                          <a:cs typeface="Times New Roman"/>
                        </a:rPr>
                        <a:t>PROCESO No 2</a:t>
                      </a:r>
                      <a:endParaRPr lang="es-EC" sz="11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dirty="0">
                          <a:latin typeface="Arial"/>
                          <a:ea typeface="Times New Roman"/>
                          <a:cs typeface="Times New Roman"/>
                        </a:rPr>
                        <a:t>HALLAZGOS</a:t>
                      </a:r>
                      <a:endParaRPr lang="es-EC" sz="1100" dirty="0">
                        <a:latin typeface="Times New Roman"/>
                        <a:ea typeface="Times New Roman"/>
                        <a:cs typeface="Times New Roman"/>
                      </a:endParaRPr>
                    </a:p>
                  </a:txBody>
                  <a:tcPr marL="68580" marR="68580" marT="0" marB="0"/>
                </a:tc>
              </a:tr>
              <a:tr h="463506">
                <a:tc>
                  <a:txBody>
                    <a:bodyPr/>
                    <a:lstStyle/>
                    <a:p>
                      <a:pPr>
                        <a:lnSpc>
                          <a:spcPct val="150000"/>
                        </a:lnSpc>
                        <a:spcAft>
                          <a:spcPts val="0"/>
                        </a:spcAft>
                      </a:pPr>
                      <a:r>
                        <a:rPr lang="es-EC" sz="1100">
                          <a:latin typeface="Arial"/>
                          <a:ea typeface="Times New Roman"/>
                          <a:cs typeface="Times New Roman"/>
                        </a:rPr>
                        <a:t>Recepción de cotizaciones de la nueva mercadería</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r h="463506">
                <a:tc>
                  <a:txBody>
                    <a:bodyPr/>
                    <a:lstStyle/>
                    <a:p>
                      <a:pPr algn="ctr">
                        <a:lnSpc>
                          <a:spcPct val="150000"/>
                        </a:lnSpc>
                        <a:spcAft>
                          <a:spcPts val="0"/>
                        </a:spcAft>
                      </a:pPr>
                      <a:r>
                        <a:rPr lang="es-EC" sz="1100">
                          <a:latin typeface="Arial"/>
                          <a:ea typeface="Times New Roman"/>
                          <a:cs typeface="Times New Roman"/>
                        </a:rPr>
                        <a:t>PROCEDIMIENTO No 1</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590733">
                <a:tc>
                  <a:txBody>
                    <a:bodyPr/>
                    <a:lstStyle/>
                    <a:p>
                      <a:pPr algn="just">
                        <a:lnSpc>
                          <a:spcPct val="150000"/>
                        </a:lnSpc>
                        <a:spcAft>
                          <a:spcPts val="0"/>
                        </a:spcAft>
                      </a:pPr>
                      <a:r>
                        <a:rPr lang="es-EC" sz="1100">
                          <a:latin typeface="Arial"/>
                          <a:ea typeface="Times New Roman"/>
                          <a:cs typeface="Times New Roman"/>
                        </a:rPr>
                        <a:t>Comprobar que los precios ofertados por los diversos proveedores se ajusten al presupuesto establecido</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txBody>
                  <a:tcPr marL="68580" marR="68580" marT="0" marB="0"/>
                </a:tc>
              </a:tr>
              <a:tr h="1533621">
                <a:tc>
                  <a:txBody>
                    <a:bodyPr/>
                    <a:lstStyle/>
                    <a:p>
                      <a:pPr algn="ctr">
                        <a:lnSpc>
                          <a:spcPct val="150000"/>
                        </a:lnSpc>
                        <a:spcAft>
                          <a:spcPts val="0"/>
                        </a:spcAft>
                      </a:pPr>
                      <a:r>
                        <a:rPr lang="es-EC" sz="1100">
                          <a:latin typeface="Arial"/>
                          <a:ea typeface="Times New Roman"/>
                          <a:cs typeface="Times New Roman"/>
                        </a:rPr>
                        <a:t>APLICACIÓN</a:t>
                      </a:r>
                      <a:endParaRPr lang="es-EC" sz="1100">
                        <a:latin typeface="Times New Roman"/>
                        <a:ea typeface="Times New Roman"/>
                        <a:cs typeface="Times New Roman"/>
                      </a:endParaRPr>
                    </a:p>
                    <a:p>
                      <a:pPr algn="just">
                        <a:lnSpc>
                          <a:spcPct val="150000"/>
                        </a:lnSpc>
                        <a:spcAft>
                          <a:spcPts val="0"/>
                        </a:spcAft>
                      </a:pPr>
                      <a:r>
                        <a:rPr lang="es-EC" sz="1100">
                          <a:latin typeface="Arial"/>
                          <a:ea typeface="Times New Roman"/>
                          <a:cs typeface="Times New Roman"/>
                        </a:rPr>
                        <a:t>Se observó y verificó que lo precios ofertados por los proveedores seleccionados se ajustan al presupuesto establecidos.</a:t>
                      </a:r>
                      <a:endParaRPr lang="es-EC" sz="1100">
                        <a:latin typeface="Times New Roman"/>
                        <a:ea typeface="Times New Roman"/>
                        <a:cs typeface="Times New Roman"/>
                      </a:endParaRPr>
                    </a:p>
                    <a:p>
                      <a:pPr algn="just">
                        <a:lnSpc>
                          <a:spcPct val="150000"/>
                        </a:lnSpc>
                        <a:spcAft>
                          <a:spcPts val="0"/>
                        </a:spcAft>
                      </a:pPr>
                      <a:r>
                        <a:rPr lang="es-EC" sz="1100">
                          <a:latin typeface="Arial"/>
                          <a:ea typeface="Times New Roman"/>
                          <a:cs typeface="Times New Roman"/>
                        </a:rPr>
                        <a:t>Se realizó el análisis de los materiales ofertados por cada una de los proveedores, para posteriormente ser aprobados por el Gerente General.</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a:latin typeface="Arial"/>
                        <a:ea typeface="Times New Roman"/>
                        <a:cs typeface="Times New Roman"/>
                      </a:endParaRPr>
                    </a:p>
                    <a:p>
                      <a:pPr algn="ctr">
                        <a:lnSpc>
                          <a:spcPct val="150000"/>
                        </a:lnSpc>
                        <a:spcAft>
                          <a:spcPts val="0"/>
                        </a:spcAft>
                      </a:pPr>
                      <a:r>
                        <a:rPr lang="es-EC" sz="1100">
                          <a:latin typeface="Arial"/>
                          <a:ea typeface="Times New Roman"/>
                          <a:cs typeface="Times New Roman"/>
                        </a:rPr>
                        <a:t>Aplicación de los procedimientos de auditoría, nos e evidencia hallazgos dignos de comentar.</a:t>
                      </a:r>
                      <a:endParaRPr lang="es-EC" sz="1100">
                        <a:latin typeface="Times New Roman"/>
                        <a:ea typeface="Times New Roman"/>
                        <a:cs typeface="Times New Roman"/>
                      </a:endParaRPr>
                    </a:p>
                  </a:txBody>
                  <a:tcPr marL="68580" marR="68580" marT="0" marB="0"/>
                </a:tc>
              </a:tr>
              <a:tr h="1219325">
                <a:tc>
                  <a:txBody>
                    <a:bodyPr/>
                    <a:lstStyle/>
                    <a:p>
                      <a:pPr algn="ctr">
                        <a:lnSpc>
                          <a:spcPct val="150000"/>
                        </a:lnSpc>
                        <a:spcAft>
                          <a:spcPts val="0"/>
                        </a:spcAft>
                      </a:pPr>
                      <a:r>
                        <a:rPr lang="es-EC" sz="1100">
                          <a:latin typeface="Arial"/>
                          <a:ea typeface="Times New Roman"/>
                          <a:cs typeface="Times New Roman"/>
                        </a:rPr>
                        <a:t>CÁLCULO DE INDICADORES DE GESTIÓN</a:t>
                      </a:r>
                      <a:endParaRPr lang="es-EC" sz="1100">
                        <a:latin typeface="Times New Roman"/>
                        <a:ea typeface="Times New Roman"/>
                        <a:cs typeface="Times New Roman"/>
                      </a:endParaRPr>
                    </a:p>
                    <a:p>
                      <a:pPr algn="ctr">
                        <a:lnSpc>
                          <a:spcPct val="150000"/>
                        </a:lnSpc>
                        <a:spcAft>
                          <a:spcPts val="0"/>
                        </a:spcAft>
                      </a:pPr>
                      <a:r>
                        <a:rPr lang="es-EC" sz="1100">
                          <a:latin typeface="Arial"/>
                          <a:ea typeface="Times New Roman"/>
                          <a:cs typeface="Times New Roman"/>
                        </a:rPr>
                        <a:t>Total de cotizaciones aprobadas</a:t>
                      </a:r>
                      <a:endParaRPr lang="es-EC" sz="1100">
                        <a:latin typeface="Times New Roman"/>
                        <a:ea typeface="Times New Roman"/>
                        <a:cs typeface="Times New Roman"/>
                      </a:endParaRPr>
                    </a:p>
                    <a:p>
                      <a:pPr algn="ctr">
                        <a:lnSpc>
                          <a:spcPct val="150000"/>
                        </a:lnSpc>
                        <a:spcAft>
                          <a:spcPts val="0"/>
                        </a:spcAft>
                      </a:pPr>
                      <a:r>
                        <a:rPr lang="es-EC" sz="1100">
                          <a:latin typeface="Arial"/>
                          <a:ea typeface="Times New Roman"/>
                          <a:cs typeface="Times New Roman"/>
                        </a:rPr>
                        <a:t>Total de cotizaciones realizadas</a:t>
                      </a:r>
                      <a:endParaRPr lang="es-EC" sz="1100">
                        <a:latin typeface="Times New Roman"/>
                        <a:ea typeface="Times New Roman"/>
                        <a:cs typeface="Times New Roman"/>
                      </a:endParaRPr>
                    </a:p>
                    <a:p>
                      <a:pPr>
                        <a:lnSpc>
                          <a:spcPct val="150000"/>
                        </a:lnSpc>
                        <a:spcAft>
                          <a:spcPts val="0"/>
                        </a:spcAft>
                      </a:pPr>
                      <a:r>
                        <a:rPr lang="es-EC" sz="1100">
                          <a:latin typeface="Arial"/>
                          <a:ea typeface="Times New Roman"/>
                          <a:cs typeface="Times New Roman"/>
                        </a:rPr>
                        <a:t>8 /8  = 100%</a:t>
                      </a:r>
                      <a:endParaRPr lang="es-EC" sz="110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100" dirty="0">
                        <a:latin typeface="Arial"/>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839788" y="332656"/>
            <a:ext cx="1689100" cy="473075"/>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043608" y="908720"/>
            <a:ext cx="71642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EMPRESA 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APLICACIÓN DE PROCEDIMIENTOS Y TÉCNICAS DE AUDITORÍA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1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C  1.6</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935163"/>
          <a:ext cx="8229600" cy="4223957"/>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s-EC" dirty="0"/>
                    </a:p>
                  </a:txBody>
                  <a:tcPr/>
                </a:tc>
                <a:tc>
                  <a:txBody>
                    <a:bodyPr/>
                    <a:lstStyle/>
                    <a:p>
                      <a:endParaRPr lang="es-EC"/>
                    </a:p>
                  </a:txBody>
                  <a:tcPr/>
                </a:tc>
                <a:tc>
                  <a:txBody>
                    <a:bodyPr/>
                    <a:lstStyle/>
                    <a:p>
                      <a:endParaRPr lang="es-EC"/>
                    </a:p>
                  </a:txBody>
                  <a:tcPr/>
                </a:tc>
              </a:tr>
              <a:tr h="370840">
                <a:tc>
                  <a:txBody>
                    <a:bodyPr/>
                    <a:lstStyle/>
                    <a:p>
                      <a:pPr algn="ctr">
                        <a:lnSpc>
                          <a:spcPct val="150000"/>
                        </a:lnSpc>
                        <a:spcAft>
                          <a:spcPts val="0"/>
                        </a:spcAft>
                      </a:pPr>
                      <a:endParaRPr lang="es-EC" sz="1200" dirty="0">
                        <a:latin typeface="Times New Roman"/>
                        <a:ea typeface="Times New Roman"/>
                        <a:cs typeface="Times New Roman"/>
                      </a:endParaRPr>
                    </a:p>
                    <a:p>
                      <a:pPr algn="ctr">
                        <a:lnSpc>
                          <a:spcPct val="150000"/>
                        </a:lnSpc>
                        <a:spcAft>
                          <a:spcPts val="0"/>
                        </a:spcAft>
                      </a:pPr>
                      <a:r>
                        <a:rPr lang="es-EC" sz="1200" b="1" dirty="0">
                          <a:latin typeface="Arial"/>
                          <a:ea typeface="Times New Roman"/>
                          <a:cs typeface="Times New Roman"/>
                        </a:rPr>
                        <a:t>COTIZACIONES REALIZADAS</a:t>
                      </a:r>
                      <a:endParaRPr lang="es-EC" sz="1200" dirty="0">
                        <a:latin typeface="Times New Roman"/>
                        <a:ea typeface="Times New Roman"/>
                        <a:cs typeface="Times New Roman"/>
                      </a:endParaRPr>
                    </a:p>
                  </a:txBody>
                  <a:tcPr marL="68580" marR="68580" marT="0" marB="0"/>
                </a:tc>
                <a:tc>
                  <a:txBody>
                    <a:bodyPr/>
                    <a:lstStyle/>
                    <a:p>
                      <a:pPr algn="ctr">
                        <a:lnSpc>
                          <a:spcPct val="150000"/>
                        </a:lnSpc>
                        <a:spcAft>
                          <a:spcPts val="0"/>
                        </a:spcAft>
                      </a:pPr>
                      <a:endParaRPr lang="es-EC" sz="1200">
                        <a:latin typeface="Times New Roman"/>
                        <a:ea typeface="Times New Roman"/>
                        <a:cs typeface="Times New Roman"/>
                      </a:endParaRPr>
                    </a:p>
                    <a:p>
                      <a:pPr algn="ctr">
                        <a:lnSpc>
                          <a:spcPct val="150000"/>
                        </a:lnSpc>
                        <a:spcAft>
                          <a:spcPts val="0"/>
                        </a:spcAft>
                      </a:pPr>
                      <a:r>
                        <a:rPr lang="es-EC" sz="1200" b="1">
                          <a:latin typeface="Arial"/>
                          <a:ea typeface="Times New Roman"/>
                          <a:cs typeface="Times New Roman"/>
                        </a:rPr>
                        <a:t>COTIZACIONES APROBADAS</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a:latin typeface="Arial"/>
                          <a:ea typeface="Times New Roman"/>
                          <a:cs typeface="Times New Roman"/>
                        </a:rPr>
                        <a:t>PRECIOS ACORDES AL PRESUPUESTO ESTABLECIDO</a:t>
                      </a:r>
                      <a:endParaRPr lang="es-EC" sz="1200">
                        <a:latin typeface="Times New Roman"/>
                        <a:ea typeface="Times New Roman"/>
                        <a:cs typeface="Times New Roman"/>
                      </a:endParaRPr>
                    </a:p>
                  </a:txBody>
                  <a:tcPr marL="68580" marR="68580" marT="0" marB="0"/>
                </a:tc>
              </a:tr>
              <a:tr h="370840">
                <a:tc>
                  <a:txBody>
                    <a:bodyPr/>
                    <a:lstStyle/>
                    <a:p>
                      <a:pPr>
                        <a:lnSpc>
                          <a:spcPct val="150000"/>
                        </a:lnSpc>
                        <a:spcAft>
                          <a:spcPts val="0"/>
                        </a:spcAft>
                      </a:pPr>
                      <a:r>
                        <a:rPr lang="es-EC" sz="1200">
                          <a:latin typeface="Arial"/>
                          <a:ea typeface="Times New Roman"/>
                          <a:cs typeface="Times New Roman"/>
                        </a:rPr>
                        <a:t>001 Cementos Chimborazo</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r>
              <a:tr h="370840">
                <a:tc>
                  <a:txBody>
                    <a:bodyPr/>
                    <a:lstStyle/>
                    <a:p>
                      <a:pPr>
                        <a:lnSpc>
                          <a:spcPct val="150000"/>
                        </a:lnSpc>
                        <a:spcAft>
                          <a:spcPts val="0"/>
                        </a:spcAft>
                      </a:pPr>
                      <a:r>
                        <a:rPr lang="es-EC" sz="1200">
                          <a:latin typeface="Arial"/>
                          <a:ea typeface="Times New Roman"/>
                          <a:cs typeface="Times New Roman"/>
                        </a:rPr>
                        <a:t>005 Dipac S.A</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r>
              <a:tr h="370840">
                <a:tc>
                  <a:txBody>
                    <a:bodyPr/>
                    <a:lstStyle/>
                    <a:p>
                      <a:pPr>
                        <a:lnSpc>
                          <a:spcPct val="150000"/>
                        </a:lnSpc>
                        <a:spcAft>
                          <a:spcPts val="0"/>
                        </a:spcAft>
                      </a:pPr>
                      <a:r>
                        <a:rPr lang="es-EC" sz="1200">
                          <a:latin typeface="Arial"/>
                          <a:ea typeface="Times New Roman"/>
                          <a:cs typeface="Times New Roman"/>
                        </a:rPr>
                        <a:t>009 Aprodin S.A</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r>
              <a:tr h="370840">
                <a:tc>
                  <a:txBody>
                    <a:bodyPr/>
                    <a:lstStyle/>
                    <a:p>
                      <a:pPr>
                        <a:lnSpc>
                          <a:spcPct val="150000"/>
                        </a:lnSpc>
                        <a:spcAft>
                          <a:spcPts val="0"/>
                        </a:spcAft>
                      </a:pPr>
                      <a:r>
                        <a:rPr lang="es-EC" sz="1200">
                          <a:latin typeface="Arial"/>
                          <a:ea typeface="Times New Roman"/>
                          <a:cs typeface="Times New Roman"/>
                        </a:rPr>
                        <a:t>010 Quimica Comercial S.A</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r>
              <a:tr h="370840">
                <a:tc>
                  <a:txBody>
                    <a:bodyPr/>
                    <a:lstStyle/>
                    <a:p>
                      <a:pPr>
                        <a:lnSpc>
                          <a:spcPct val="150000"/>
                        </a:lnSpc>
                        <a:spcAft>
                          <a:spcPts val="0"/>
                        </a:spcAft>
                      </a:pPr>
                      <a:r>
                        <a:rPr lang="es-EC" sz="1200">
                          <a:latin typeface="Arial"/>
                          <a:ea typeface="Times New Roman"/>
                          <a:cs typeface="Times New Roman"/>
                        </a:rPr>
                        <a:t>014 Mafinsa</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r>
              <a:tr h="370840">
                <a:tc>
                  <a:txBody>
                    <a:bodyPr/>
                    <a:lstStyle/>
                    <a:p>
                      <a:pPr>
                        <a:lnSpc>
                          <a:spcPct val="150000"/>
                        </a:lnSpc>
                        <a:spcAft>
                          <a:spcPts val="0"/>
                        </a:spcAft>
                      </a:pPr>
                      <a:r>
                        <a:rPr lang="es-EC" sz="1200">
                          <a:latin typeface="Arial"/>
                          <a:ea typeface="Times New Roman"/>
                          <a:cs typeface="Times New Roman"/>
                        </a:rPr>
                        <a:t>015 Albany Int</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r>
              <a:tr h="370840">
                <a:tc>
                  <a:txBody>
                    <a:bodyPr/>
                    <a:lstStyle/>
                    <a:p>
                      <a:pPr>
                        <a:lnSpc>
                          <a:spcPct val="150000"/>
                        </a:lnSpc>
                        <a:spcAft>
                          <a:spcPts val="0"/>
                        </a:spcAft>
                      </a:pPr>
                      <a:r>
                        <a:rPr lang="es-EC" sz="1200">
                          <a:latin typeface="Arial"/>
                          <a:ea typeface="Times New Roman"/>
                          <a:cs typeface="Times New Roman"/>
                        </a:rPr>
                        <a:t>020 Sama Mimeracoes</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r>
              <a:tr h="370840">
                <a:tc>
                  <a:txBody>
                    <a:bodyPr/>
                    <a:lstStyle/>
                    <a:p>
                      <a:pPr>
                        <a:lnSpc>
                          <a:spcPct val="150000"/>
                        </a:lnSpc>
                        <a:spcAft>
                          <a:spcPts val="0"/>
                        </a:spcAft>
                      </a:pPr>
                      <a:r>
                        <a:rPr lang="es-EC" sz="1200">
                          <a:latin typeface="Arial"/>
                          <a:ea typeface="Times New Roman"/>
                          <a:cs typeface="Times New Roman"/>
                        </a:rPr>
                        <a:t>025 </a:t>
                      </a:r>
                      <a:r>
                        <a:rPr lang="es-EC" sz="1200">
                          <a:solidFill>
                            <a:srgbClr val="000000"/>
                          </a:solidFill>
                          <a:latin typeface="Arial"/>
                          <a:ea typeface="Times New Roman"/>
                          <a:cs typeface="Times New Roman"/>
                        </a:rPr>
                        <a:t>LAB. CHRYSOTILE CORP</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latin typeface="Arial"/>
                          <a:ea typeface="Times New Roman"/>
                          <a:cs typeface="Times New Roman"/>
                        </a:rPr>
                        <a:t>SI</a:t>
                      </a:r>
                      <a:endParaRPr lang="es-EC" sz="1200">
                        <a:latin typeface="Times New Roman"/>
                        <a:ea typeface="Times New Roman"/>
                        <a:cs typeface="Times New Roman"/>
                      </a:endParaRPr>
                    </a:p>
                  </a:txBody>
                  <a:tcPr marL="68580" marR="68580" marT="0" marB="0"/>
                </a:tc>
              </a:tr>
              <a:tr h="370840">
                <a:tc>
                  <a:txBody>
                    <a:bodyPr/>
                    <a:lstStyle/>
                    <a:p>
                      <a:pPr algn="r">
                        <a:lnSpc>
                          <a:spcPct val="150000"/>
                        </a:lnSpc>
                        <a:spcAft>
                          <a:spcPts val="0"/>
                        </a:spcAft>
                      </a:pPr>
                      <a:r>
                        <a:rPr lang="es-EC" sz="1200" b="1">
                          <a:latin typeface="Arial"/>
                          <a:ea typeface="Times New Roman"/>
                          <a:cs typeface="Times New Roman"/>
                        </a:rPr>
                        <a:t>TOTAL</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a:latin typeface="Arial"/>
                          <a:ea typeface="Times New Roman"/>
                          <a:cs typeface="Times New Roman"/>
                        </a:rPr>
                        <a:t>8</a:t>
                      </a:r>
                      <a:endParaRPr lang="es-EC" sz="12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b="1" dirty="0">
                          <a:latin typeface="Arial"/>
                          <a:ea typeface="Times New Roman"/>
                          <a:cs typeface="Times New Roman"/>
                        </a:rPr>
                        <a:t>8</a:t>
                      </a:r>
                      <a:endParaRPr lang="es-EC" sz="1200" dirty="0">
                        <a:latin typeface="Times New Roman"/>
                        <a:ea typeface="Times New Roman"/>
                        <a:cs typeface="Times New Roman"/>
                      </a:endParaRPr>
                    </a:p>
                  </a:txBody>
                  <a:tcPr marL="68580" marR="68580" marT="0" marB="0"/>
                </a:tc>
              </a:tr>
            </a:tbl>
          </a:graphicData>
        </a:graphic>
      </p:graphicFrame>
      <p:sp>
        <p:nvSpPr>
          <p:cNvPr id="5" name="Text Box 3"/>
          <p:cNvSpPr txBox="1">
            <a:spLocks noChangeArrowheads="1"/>
          </p:cNvSpPr>
          <p:nvPr/>
        </p:nvSpPr>
        <p:spPr bwMode="auto">
          <a:xfrm>
            <a:off x="839788" y="332656"/>
            <a:ext cx="1689100" cy="473075"/>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G&amp;M ASOCIADOS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6193" name="Rectangle 1"/>
          <p:cNvSpPr>
            <a:spLocks noChangeArrowheads="1"/>
          </p:cNvSpPr>
          <p:nvPr/>
        </p:nvSpPr>
        <p:spPr bwMode="auto">
          <a:xfrm>
            <a:off x="1440160" y="941819"/>
            <a:ext cx="6372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TUBASEC 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DECOMPRAS</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ANALÍTICA</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PERÍODO DEL I DE ENERO AL 31 DE DICIEMBRE DEL 2009</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
          <p:cNvSpPr txBox="1">
            <a:spLocks noChangeArrowheads="1"/>
          </p:cNvSpPr>
          <p:nvPr/>
        </p:nvSpPr>
        <p:spPr bwMode="auto">
          <a:xfrm>
            <a:off x="7164288" y="332656"/>
            <a:ext cx="1296144" cy="4873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100" dirty="0" smtClean="0">
                <a:solidFill>
                  <a:srgbClr val="FF0000"/>
                </a:solidFill>
                <a:latin typeface="Calibri" pitchFamily="34" charset="0"/>
                <a:cs typeface="Arial" pitchFamily="34" charset="0"/>
              </a:rPr>
              <a:t>C  1.6.1</a:t>
            </a:r>
            <a:endParaRPr kumimoji="0" lang="es-ES" sz="1100" b="0" i="0" u="none" strike="noStrike" cap="none" normalizeH="0" baseline="0" dirty="0" smtClean="0">
              <a:ln>
                <a:noFill/>
              </a:ln>
              <a:solidFill>
                <a:srgbClr val="FF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2102</TotalTime>
  <Words>13112</Words>
  <Application>Microsoft Office PowerPoint</Application>
  <PresentationFormat>Presentación en pantalla (4:3)</PresentationFormat>
  <Paragraphs>3263</Paragraphs>
  <Slides>197</Slides>
  <Notes>185</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197</vt:i4>
      </vt:variant>
    </vt:vector>
  </HeadingPairs>
  <TitlesOfParts>
    <vt:vector size="200" baseType="lpstr">
      <vt:lpstr>Flujo</vt:lpstr>
      <vt:lpstr>Imagen de mapa de bits</vt:lpstr>
      <vt:lpstr>Visio</vt:lpstr>
      <vt:lpstr>Diapositiva 1</vt:lpstr>
      <vt:lpstr>Antecedentes </vt:lpstr>
      <vt:lpstr>Base Legal de TUBASEC C.A. </vt:lpstr>
      <vt:lpstr>Objetivos de TUBASEC C.A. </vt:lpstr>
      <vt:lpstr>   Objetivo General </vt:lpstr>
      <vt:lpstr>Objetivos Específicos </vt:lpstr>
      <vt:lpstr>Objetivos Específicos </vt:lpstr>
      <vt:lpstr>Objetivos Específicos </vt:lpstr>
      <vt:lpstr>Tipos de productos que fabrica</vt:lpstr>
      <vt:lpstr>Diapositiva 10</vt:lpstr>
      <vt:lpstr>Diapositiva 11</vt:lpstr>
      <vt:lpstr>Diapositiva 12</vt:lpstr>
      <vt:lpstr>Diapositiva 13</vt:lpstr>
      <vt:lpstr>Estructura  Organizacional</vt:lpstr>
      <vt:lpstr>Diapositiva 15</vt:lpstr>
      <vt:lpstr>Diapositiva 16</vt:lpstr>
      <vt:lpstr>Diapositiva 17</vt:lpstr>
      <vt:lpstr>Descripción de áreas de TUBASEC C.A</vt:lpstr>
      <vt:lpstr>Departamento de Compras   </vt:lpstr>
      <vt:lpstr>Diapositiva 20</vt:lpstr>
      <vt:lpstr>Departamento de Ventas  </vt:lpstr>
      <vt:lpstr>Diapositiva 22</vt:lpstr>
      <vt:lpstr>Diapositiva 23</vt:lpstr>
      <vt:lpstr>Diapositiva 24</vt:lpstr>
      <vt:lpstr>DIRECCIONAMIENTO ESTRATÉGICO </vt:lpstr>
      <vt:lpstr>Diapositiva 26</vt:lpstr>
      <vt:lpstr>AUDITORÍA DE GESTIÓN </vt:lpstr>
      <vt:lpstr>NORMAS DE AUDITORÍA NAGAS </vt:lpstr>
      <vt:lpstr>Normas Generales o Personales</vt:lpstr>
      <vt:lpstr>Normas de Ejecución del Trabajo </vt:lpstr>
      <vt:lpstr>FASES DE AUDITORÍA </vt:lpstr>
      <vt:lpstr>EVALUACIÓN DEL SISTEMA DE CONTROL INTERNO</vt:lpstr>
      <vt:lpstr>PROGRAMA DE AUDITORÍA</vt:lpstr>
      <vt:lpstr>EJECUCIÓN DEL TRABAJO DE AUDITORÍA</vt:lpstr>
      <vt:lpstr>Diapositiva 35</vt:lpstr>
      <vt:lpstr>  DEFINICIÓN DE CONTROL INTERNO </vt:lpstr>
      <vt:lpstr>MÉTODOS DE EVALUACIÓN CONTROL INTERNO </vt:lpstr>
      <vt:lpstr>Diapositiva 38</vt:lpstr>
      <vt:lpstr>HERRAMIENTAS DE EVALUACIÓN DE CONTROL INTERNO</vt:lpstr>
      <vt:lpstr>Diapositiva 40</vt:lpstr>
      <vt:lpstr>Diapositiva 41</vt:lpstr>
      <vt:lpstr>Diapositiva 42</vt:lpstr>
      <vt:lpstr>  Evaluación del Riesgo</vt:lpstr>
      <vt:lpstr>MATRIZ DEL NIVEL DE CONFIANZA DEL CONTROL INTERNO </vt:lpstr>
      <vt:lpstr>Diapositiva 45</vt:lpstr>
      <vt:lpstr>APLICACIÓN DE PROCEDIMIENTOS Y TÉCNICAS DE AUDITORÍA </vt:lpstr>
      <vt:lpstr>Diapositiva 47</vt:lpstr>
      <vt:lpstr>PAPELES DE TRABAJO</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COMUNICACIÓN DE RESULTADOS</vt:lpstr>
      <vt:lpstr>Diapositiva 61</vt:lpstr>
      <vt:lpstr>Diapositiva 62</vt:lpstr>
      <vt:lpstr>Diapositiva 63</vt:lpstr>
      <vt:lpstr>Diapositiva 64</vt:lpstr>
      <vt:lpstr>Diapositiva 65</vt:lpstr>
      <vt:lpstr>Diapositiva 66</vt:lpstr>
      <vt:lpstr>EJERCICIO PRÁCTICO   ÁREA DE COMPRAS </vt:lpstr>
      <vt:lpstr>ÁREA DE COMPRAS</vt:lpstr>
      <vt:lpstr>PLANIFICACIÓN ESPECÍFICA </vt:lpstr>
      <vt:lpstr>PLANIFICACIÓN ESPECÍFICA</vt:lpstr>
      <vt:lpstr>OBJETIVOS ESPECÍFICOS DEL DEPARTAMENTO DE COMPRAS </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APLICACIÓN DE PROCEDIMIENTOS Y TÉCNICAS DE AUDITORÍA. </vt:lpstr>
      <vt:lpstr>EMPRESA TUBASEC  C.A ÁREA DE COMPRAS APLICACIÓN DE PROCEDIMIENTOS Y TÉCNICAS DE AUDITORÍA PERÍODO DEL 1 DE ENERO AL 31 DE DICIEMBRE DEL 2009 </vt:lpstr>
      <vt:lpstr>EMPRESA TUBASEC  C.A ÁREA DE COMPRAS APLICACIÓN DE PROCEDIMIENTOS Y TÉCNICAS DE AUDITORÍA PERÍODO DEL 1 DE ENERO AL 31 DE DICIEMBRE DEL 2009 </vt:lpstr>
      <vt:lpstr>PAPELES DE TRABAJO </vt:lpstr>
      <vt:lpstr>Diapositiva 97</vt:lpstr>
      <vt:lpstr>Diapositiva 98</vt:lpstr>
      <vt:lpstr>Diapositiva 99</vt:lpstr>
      <vt:lpstr>Diapositiva 100</vt:lpstr>
      <vt:lpstr>Diapositiva 101</vt:lpstr>
      <vt:lpstr>HALLAZGOS DE AUDITORÍA </vt:lpstr>
      <vt:lpstr>Diapositiva 103</vt:lpstr>
      <vt:lpstr>Diapositiva 104</vt:lpstr>
      <vt:lpstr>Diapositiva 105</vt:lpstr>
      <vt:lpstr>Diapositiva 106</vt:lpstr>
      <vt:lpstr>Diapositiva 107</vt:lpstr>
      <vt:lpstr>Diapositiva 108</vt:lpstr>
      <vt:lpstr>EJERCICIO PRÁCTICO   ÁREA DE FACTURACIÓN  </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PAPELES DE TRABAJO </vt:lpstr>
      <vt:lpstr>Diapositiva 138</vt:lpstr>
      <vt:lpstr>Diapositiva 139</vt:lpstr>
      <vt:lpstr>Diapositiva 140</vt:lpstr>
      <vt:lpstr>Diapositiva 141</vt:lpstr>
      <vt:lpstr>HALLAZGOS DE AUDITORÍA </vt:lpstr>
      <vt:lpstr>Diapositiva 143</vt:lpstr>
      <vt:lpstr>Diapositiva 144</vt:lpstr>
      <vt:lpstr>Diapositiva 145</vt:lpstr>
      <vt:lpstr>EJERCICIO PRÁCTICO   ÁREA DE VENTAS  </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PAPELES DE TRABAJO </vt:lpstr>
      <vt:lpstr>Diapositiva 175</vt:lpstr>
      <vt:lpstr>Diapositiva 176</vt:lpstr>
      <vt:lpstr>Diapositiva 177</vt:lpstr>
      <vt:lpstr>Diapositiva 178</vt:lpstr>
      <vt:lpstr>HALLAZGOS DE AUDITORÍA </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CONCLUSIONES GENERALES </vt:lpstr>
      <vt:lpstr>CONCLUSIONES ESPECIFÍCAS</vt:lpstr>
      <vt:lpstr>Diapositiva 192</vt:lpstr>
      <vt:lpstr>Diapositiva 193</vt:lpstr>
      <vt:lpstr>RECOMENDACIONES </vt:lpstr>
      <vt:lpstr>RECOMENDACIONES ESPECÍFICAS</vt:lpstr>
      <vt:lpstr>Diapositiva 196</vt:lpstr>
      <vt:lpstr>Diapositiva 197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Carolin</dc:creator>
  <cp:lastModifiedBy>Azucena</cp:lastModifiedBy>
  <cp:revision>279</cp:revision>
  <dcterms:created xsi:type="dcterms:W3CDTF">2011-05-16T01:21:17Z</dcterms:created>
  <dcterms:modified xsi:type="dcterms:W3CDTF">2012-10-19T13:38:23Z</dcterms:modified>
</cp:coreProperties>
</file>